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1"/>
  </p:notesMasterIdLst>
  <p:sldIdLst>
    <p:sldId id="311" r:id="rId2"/>
    <p:sldId id="279" r:id="rId3"/>
    <p:sldId id="280" r:id="rId4"/>
    <p:sldId id="281" r:id="rId5"/>
    <p:sldId id="282" r:id="rId6"/>
    <p:sldId id="283" r:id="rId7"/>
    <p:sldId id="284" r:id="rId8"/>
    <p:sldId id="289" r:id="rId9"/>
    <p:sldId id="290" r:id="rId10"/>
    <p:sldId id="295" r:id="rId11"/>
    <p:sldId id="287" r:id="rId12"/>
    <p:sldId id="291" r:id="rId13"/>
    <p:sldId id="292" r:id="rId14"/>
    <p:sldId id="293" r:id="rId15"/>
    <p:sldId id="294" r:id="rId16"/>
    <p:sldId id="296" r:id="rId17"/>
    <p:sldId id="297" r:id="rId18"/>
    <p:sldId id="298" r:id="rId19"/>
    <p:sldId id="299" r:id="rId20"/>
    <p:sldId id="300" r:id="rId21"/>
    <p:sldId id="302" r:id="rId22"/>
    <p:sldId id="303" r:id="rId23"/>
    <p:sldId id="304" r:id="rId24"/>
    <p:sldId id="305" r:id="rId25"/>
    <p:sldId id="306" r:id="rId26"/>
    <p:sldId id="310" r:id="rId27"/>
    <p:sldId id="307" r:id="rId28"/>
    <p:sldId id="316" r:id="rId29"/>
    <p:sldId id="317" r:id="rId30"/>
    <p:sldId id="318" r:id="rId31"/>
    <p:sldId id="319" r:id="rId32"/>
    <p:sldId id="351" r:id="rId33"/>
    <p:sldId id="321" r:id="rId34"/>
    <p:sldId id="323" r:id="rId35"/>
    <p:sldId id="324" r:id="rId36"/>
    <p:sldId id="325" r:id="rId37"/>
    <p:sldId id="352" r:id="rId38"/>
    <p:sldId id="327" r:id="rId39"/>
    <p:sldId id="328" r:id="rId40"/>
    <p:sldId id="329" r:id="rId41"/>
    <p:sldId id="330" r:id="rId42"/>
    <p:sldId id="331" r:id="rId43"/>
    <p:sldId id="332" r:id="rId44"/>
    <p:sldId id="353" r:id="rId45"/>
    <p:sldId id="334" r:id="rId46"/>
    <p:sldId id="335" r:id="rId47"/>
    <p:sldId id="354" r:id="rId48"/>
    <p:sldId id="355" r:id="rId49"/>
    <p:sldId id="343" r:id="rId50"/>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p:defaultTextStyle>
  <p:extLst>
    <p:ext uri="{EFAFB233-063F-42B5-8137-9DF3F51BA10A}">
      <p15:sldGuideLst xmlns:p15="http://schemas.microsoft.com/office/powerpoint/2012/main">
        <p15:guide id="1" orient="horz" pos="2304">
          <p15:clr>
            <a:srgbClr val="A4A3A4"/>
          </p15:clr>
        </p15:guide>
        <p15:guide id="2" pos="283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4"/>
    <p:restoredTop sz="98957" autoAdjust="0"/>
  </p:normalViewPr>
  <p:slideViewPr>
    <p:cSldViewPr showGuides="1">
      <p:cViewPr varScale="1">
        <p:scale>
          <a:sx n="124" d="100"/>
          <a:sy n="124" d="100"/>
        </p:scale>
        <p:origin x="1264" y="168"/>
      </p:cViewPr>
      <p:guideLst>
        <p:guide orient="horz" pos="2304"/>
        <p:guide pos="2832"/>
      </p:guideLst>
    </p:cSldViewPr>
  </p:slideViewPr>
  <p:notesTextViewPr>
    <p:cViewPr>
      <p:scale>
        <a:sx n="100" d="100"/>
        <a:sy n="100" d="100"/>
      </p:scale>
      <p:origin x="0" y="0"/>
    </p:cViewPr>
  </p:notesTextViewPr>
  <p:sorterViewPr>
    <p:cViewPr>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Arial" charset="0"/>
                <a:ea typeface="ＭＳ Ｐゴシック" charset="-128"/>
                <a:cs typeface="ＭＳ Ｐゴシック" charset="-128"/>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A454A267-6D32-4402-B19A-C2E2B0D7E352}" type="datetime1">
              <a:rPr lang="en-US"/>
              <a:pPr/>
              <a:t>12/10/22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Arial" charset="0"/>
                <a:ea typeface="ＭＳ Ｐゴシック" charset="-128"/>
                <a:cs typeface="ＭＳ Ｐゴシック" charset="-128"/>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96A58CF1-A972-43D7-A5A4-4B7A32A890C6}" type="slidenum">
              <a:rPr lang="en-US"/>
              <a:pPr/>
              <a:t>‹#›</a:t>
            </a:fld>
            <a:endParaRPr lang="en-US"/>
          </a:p>
        </p:txBody>
      </p:sp>
    </p:spTree>
    <p:extLst>
      <p:ext uri="{BB962C8B-B14F-4D97-AF65-F5344CB8AC3E}">
        <p14:creationId xmlns:p14="http://schemas.microsoft.com/office/powerpoint/2010/main" val="1777640483"/>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15362" name="Notes Placeholder 2"/>
          <p:cNvSpPr>
            <a:spLocks noGrp="1"/>
          </p:cNvSpPr>
          <p:nvPr>
            <p:ph type="body" idx="1"/>
          </p:nvPr>
        </p:nvSpPr>
        <p:spPr bwMode="auto">
          <a:noFill/>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atin typeface="Calibri" charset="0"/>
              <a:ea typeface="ＭＳ Ｐゴシック" charset="0"/>
              <a:cs typeface="ＭＳ Ｐゴシック" charset="0"/>
            </a:endParaRPr>
          </a:p>
        </p:txBody>
      </p:sp>
      <p:sp>
        <p:nvSpPr>
          <p:cNvPr id="15363"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AC345B1B-4D36-514F-B7E5-B6C10008C7C5}" type="slidenum">
              <a:rPr lang="en-US" sz="1200"/>
              <a:pPr eaLnBrk="1" hangingPunct="1"/>
              <a:t>1</a:t>
            </a:fld>
            <a:endParaRPr lang="en-US" sz="12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A58CF1-A972-43D7-A5A4-4B7A32A890C6}" type="slidenum">
              <a:rPr lang="en-US" smtClean="0"/>
              <a:pPr/>
              <a:t>10</a:t>
            </a:fld>
            <a:endParaRPr lang="en-US"/>
          </a:p>
        </p:txBody>
      </p:sp>
    </p:spTree>
    <p:extLst>
      <p:ext uri="{BB962C8B-B14F-4D97-AF65-F5344CB8AC3E}">
        <p14:creationId xmlns:p14="http://schemas.microsoft.com/office/powerpoint/2010/main" val="29811159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A58CF1-A972-43D7-A5A4-4B7A32A890C6}" type="slidenum">
              <a:rPr lang="en-US" smtClean="0"/>
              <a:pPr/>
              <a:t>11</a:t>
            </a:fld>
            <a:endParaRPr lang="en-US"/>
          </a:p>
        </p:txBody>
      </p:sp>
    </p:spTree>
    <p:extLst>
      <p:ext uri="{BB962C8B-B14F-4D97-AF65-F5344CB8AC3E}">
        <p14:creationId xmlns:p14="http://schemas.microsoft.com/office/powerpoint/2010/main" val="8299020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A58CF1-A972-43D7-A5A4-4B7A32A890C6}" type="slidenum">
              <a:rPr lang="en-US" smtClean="0"/>
              <a:pPr/>
              <a:t>12</a:t>
            </a:fld>
            <a:endParaRPr lang="en-US"/>
          </a:p>
        </p:txBody>
      </p:sp>
    </p:spTree>
    <p:extLst>
      <p:ext uri="{BB962C8B-B14F-4D97-AF65-F5344CB8AC3E}">
        <p14:creationId xmlns:p14="http://schemas.microsoft.com/office/powerpoint/2010/main" val="36587229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A58CF1-A972-43D7-A5A4-4B7A32A890C6}" type="slidenum">
              <a:rPr lang="en-US" smtClean="0"/>
              <a:pPr/>
              <a:t>13</a:t>
            </a:fld>
            <a:endParaRPr lang="en-US"/>
          </a:p>
        </p:txBody>
      </p:sp>
    </p:spTree>
    <p:extLst>
      <p:ext uri="{BB962C8B-B14F-4D97-AF65-F5344CB8AC3E}">
        <p14:creationId xmlns:p14="http://schemas.microsoft.com/office/powerpoint/2010/main" val="29599142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A58CF1-A972-43D7-A5A4-4B7A32A890C6}" type="slidenum">
              <a:rPr lang="en-US" smtClean="0"/>
              <a:pPr/>
              <a:t>14</a:t>
            </a:fld>
            <a:endParaRPr lang="en-US"/>
          </a:p>
        </p:txBody>
      </p:sp>
    </p:spTree>
    <p:extLst>
      <p:ext uri="{BB962C8B-B14F-4D97-AF65-F5344CB8AC3E}">
        <p14:creationId xmlns:p14="http://schemas.microsoft.com/office/powerpoint/2010/main" val="26209182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A58CF1-A972-43D7-A5A4-4B7A32A890C6}" type="slidenum">
              <a:rPr lang="en-US" smtClean="0"/>
              <a:pPr/>
              <a:t>15</a:t>
            </a:fld>
            <a:endParaRPr lang="en-US"/>
          </a:p>
        </p:txBody>
      </p:sp>
    </p:spTree>
    <p:extLst>
      <p:ext uri="{BB962C8B-B14F-4D97-AF65-F5344CB8AC3E}">
        <p14:creationId xmlns:p14="http://schemas.microsoft.com/office/powerpoint/2010/main" val="17161288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A58CF1-A972-43D7-A5A4-4B7A32A890C6}" type="slidenum">
              <a:rPr lang="en-US" smtClean="0"/>
              <a:pPr/>
              <a:t>16</a:t>
            </a:fld>
            <a:endParaRPr lang="en-US"/>
          </a:p>
        </p:txBody>
      </p:sp>
    </p:spTree>
    <p:extLst>
      <p:ext uri="{BB962C8B-B14F-4D97-AF65-F5344CB8AC3E}">
        <p14:creationId xmlns:p14="http://schemas.microsoft.com/office/powerpoint/2010/main" val="6899437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A58CF1-A972-43D7-A5A4-4B7A32A890C6}" type="slidenum">
              <a:rPr lang="en-US" smtClean="0"/>
              <a:pPr/>
              <a:t>17</a:t>
            </a:fld>
            <a:endParaRPr lang="en-US"/>
          </a:p>
        </p:txBody>
      </p:sp>
    </p:spTree>
    <p:extLst>
      <p:ext uri="{BB962C8B-B14F-4D97-AF65-F5344CB8AC3E}">
        <p14:creationId xmlns:p14="http://schemas.microsoft.com/office/powerpoint/2010/main" val="37018728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A58CF1-A972-43D7-A5A4-4B7A32A890C6}" type="slidenum">
              <a:rPr lang="en-US" smtClean="0"/>
              <a:pPr/>
              <a:t>18</a:t>
            </a:fld>
            <a:endParaRPr lang="en-US"/>
          </a:p>
        </p:txBody>
      </p:sp>
    </p:spTree>
    <p:extLst>
      <p:ext uri="{BB962C8B-B14F-4D97-AF65-F5344CB8AC3E}">
        <p14:creationId xmlns:p14="http://schemas.microsoft.com/office/powerpoint/2010/main" val="40917303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A58CF1-A972-43D7-A5A4-4B7A32A890C6}" type="slidenum">
              <a:rPr lang="en-US" smtClean="0"/>
              <a:pPr/>
              <a:t>19</a:t>
            </a:fld>
            <a:endParaRPr lang="en-US"/>
          </a:p>
        </p:txBody>
      </p:sp>
    </p:spTree>
    <p:extLst>
      <p:ext uri="{BB962C8B-B14F-4D97-AF65-F5344CB8AC3E}">
        <p14:creationId xmlns:p14="http://schemas.microsoft.com/office/powerpoint/2010/main" val="2898157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A58CF1-A972-43D7-A5A4-4B7A32A890C6}" type="slidenum">
              <a:rPr lang="en-US" smtClean="0"/>
              <a:pPr/>
              <a:t>2</a:t>
            </a:fld>
            <a:endParaRPr lang="en-US"/>
          </a:p>
        </p:txBody>
      </p:sp>
    </p:spTree>
    <p:extLst>
      <p:ext uri="{BB962C8B-B14F-4D97-AF65-F5344CB8AC3E}">
        <p14:creationId xmlns:p14="http://schemas.microsoft.com/office/powerpoint/2010/main" val="38791878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A58CF1-A972-43D7-A5A4-4B7A32A890C6}" type="slidenum">
              <a:rPr lang="en-US" smtClean="0"/>
              <a:pPr/>
              <a:t>20</a:t>
            </a:fld>
            <a:endParaRPr lang="en-US"/>
          </a:p>
        </p:txBody>
      </p:sp>
    </p:spTree>
    <p:extLst>
      <p:ext uri="{BB962C8B-B14F-4D97-AF65-F5344CB8AC3E}">
        <p14:creationId xmlns:p14="http://schemas.microsoft.com/office/powerpoint/2010/main" val="27769821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A58CF1-A972-43D7-A5A4-4B7A32A890C6}" type="slidenum">
              <a:rPr lang="en-US" smtClean="0"/>
              <a:pPr/>
              <a:t>21</a:t>
            </a:fld>
            <a:endParaRPr lang="en-US"/>
          </a:p>
        </p:txBody>
      </p:sp>
    </p:spTree>
    <p:extLst>
      <p:ext uri="{BB962C8B-B14F-4D97-AF65-F5344CB8AC3E}">
        <p14:creationId xmlns:p14="http://schemas.microsoft.com/office/powerpoint/2010/main" val="13657709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A58CF1-A972-43D7-A5A4-4B7A32A890C6}" type="slidenum">
              <a:rPr lang="en-US" smtClean="0"/>
              <a:pPr/>
              <a:t>22</a:t>
            </a:fld>
            <a:endParaRPr lang="en-US"/>
          </a:p>
        </p:txBody>
      </p:sp>
    </p:spTree>
    <p:extLst>
      <p:ext uri="{BB962C8B-B14F-4D97-AF65-F5344CB8AC3E}">
        <p14:creationId xmlns:p14="http://schemas.microsoft.com/office/powerpoint/2010/main" val="23031413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A58CF1-A972-43D7-A5A4-4B7A32A890C6}" type="slidenum">
              <a:rPr lang="en-US" smtClean="0"/>
              <a:pPr/>
              <a:t>23</a:t>
            </a:fld>
            <a:endParaRPr lang="en-US"/>
          </a:p>
        </p:txBody>
      </p:sp>
    </p:spTree>
    <p:extLst>
      <p:ext uri="{BB962C8B-B14F-4D97-AF65-F5344CB8AC3E}">
        <p14:creationId xmlns:p14="http://schemas.microsoft.com/office/powerpoint/2010/main" val="28391433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A58CF1-A972-43D7-A5A4-4B7A32A890C6}" type="slidenum">
              <a:rPr lang="en-US" smtClean="0"/>
              <a:pPr/>
              <a:t>24</a:t>
            </a:fld>
            <a:endParaRPr lang="en-US"/>
          </a:p>
        </p:txBody>
      </p:sp>
    </p:spTree>
    <p:extLst>
      <p:ext uri="{BB962C8B-B14F-4D97-AF65-F5344CB8AC3E}">
        <p14:creationId xmlns:p14="http://schemas.microsoft.com/office/powerpoint/2010/main" val="29676100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A58CF1-A972-43D7-A5A4-4B7A32A890C6}" type="slidenum">
              <a:rPr lang="en-US" smtClean="0"/>
              <a:pPr/>
              <a:t>25</a:t>
            </a:fld>
            <a:endParaRPr lang="en-US"/>
          </a:p>
        </p:txBody>
      </p:sp>
    </p:spTree>
    <p:extLst>
      <p:ext uri="{BB962C8B-B14F-4D97-AF65-F5344CB8AC3E}">
        <p14:creationId xmlns:p14="http://schemas.microsoft.com/office/powerpoint/2010/main" val="416873677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A58CF1-A972-43D7-A5A4-4B7A32A890C6}" type="slidenum">
              <a:rPr lang="en-US" smtClean="0"/>
              <a:pPr/>
              <a:t>26</a:t>
            </a:fld>
            <a:endParaRPr lang="en-US"/>
          </a:p>
        </p:txBody>
      </p:sp>
    </p:spTree>
    <p:extLst>
      <p:ext uri="{BB962C8B-B14F-4D97-AF65-F5344CB8AC3E}">
        <p14:creationId xmlns:p14="http://schemas.microsoft.com/office/powerpoint/2010/main" val="34994654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www.flickr.com</a:t>
            </a:r>
            <a:r>
              <a:rPr lang="en-US" dirty="0"/>
              <a:t>/photos/</a:t>
            </a:r>
            <a:r>
              <a:rPr lang="en-US" dirty="0" err="1"/>
              <a:t>elaws</a:t>
            </a:r>
            <a:r>
              <a:rPr lang="en-US" dirty="0"/>
              <a:t>/3775252224</a:t>
            </a:r>
          </a:p>
        </p:txBody>
      </p:sp>
      <p:sp>
        <p:nvSpPr>
          <p:cNvPr id="4" name="Slide Number Placeholder 3"/>
          <p:cNvSpPr>
            <a:spLocks noGrp="1"/>
          </p:cNvSpPr>
          <p:nvPr>
            <p:ph type="sldNum" sz="quarter" idx="10"/>
          </p:nvPr>
        </p:nvSpPr>
        <p:spPr/>
        <p:txBody>
          <a:bodyPr/>
          <a:lstStyle/>
          <a:p>
            <a:fld id="{96A58CF1-A972-43D7-A5A4-4B7A32A890C6}" type="slidenum">
              <a:rPr lang="en-US" smtClean="0"/>
              <a:pPr/>
              <a:t>27</a:t>
            </a:fld>
            <a:endParaRPr lang="en-US"/>
          </a:p>
        </p:txBody>
      </p:sp>
    </p:spTree>
    <p:extLst>
      <p:ext uri="{BB962C8B-B14F-4D97-AF65-F5344CB8AC3E}">
        <p14:creationId xmlns:p14="http://schemas.microsoft.com/office/powerpoint/2010/main" val="118365944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A58CF1-A972-43D7-A5A4-4B7A32A890C6}" type="slidenum">
              <a:rPr lang="en-US" smtClean="0"/>
              <a:pPr/>
              <a:t>28</a:t>
            </a:fld>
            <a:endParaRPr lang="en-US"/>
          </a:p>
        </p:txBody>
      </p:sp>
    </p:spTree>
    <p:extLst>
      <p:ext uri="{BB962C8B-B14F-4D97-AF65-F5344CB8AC3E}">
        <p14:creationId xmlns:p14="http://schemas.microsoft.com/office/powerpoint/2010/main" val="55512612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A58CF1-A972-43D7-A5A4-4B7A32A890C6}" type="slidenum">
              <a:rPr lang="en-US" smtClean="0"/>
              <a:pPr/>
              <a:t>29</a:t>
            </a:fld>
            <a:endParaRPr lang="en-US"/>
          </a:p>
        </p:txBody>
      </p:sp>
    </p:spTree>
    <p:extLst>
      <p:ext uri="{BB962C8B-B14F-4D97-AF65-F5344CB8AC3E}">
        <p14:creationId xmlns:p14="http://schemas.microsoft.com/office/powerpoint/2010/main" val="16565022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A58CF1-A972-43D7-A5A4-4B7A32A890C6}" type="slidenum">
              <a:rPr lang="en-US" smtClean="0"/>
              <a:pPr/>
              <a:t>3</a:t>
            </a:fld>
            <a:endParaRPr lang="en-US"/>
          </a:p>
        </p:txBody>
      </p:sp>
    </p:spTree>
    <p:extLst>
      <p:ext uri="{BB962C8B-B14F-4D97-AF65-F5344CB8AC3E}">
        <p14:creationId xmlns:p14="http://schemas.microsoft.com/office/powerpoint/2010/main" val="40241553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A58CF1-A972-43D7-A5A4-4B7A32A890C6}" type="slidenum">
              <a:rPr lang="en-US" smtClean="0"/>
              <a:pPr/>
              <a:t>30</a:t>
            </a:fld>
            <a:endParaRPr lang="en-US"/>
          </a:p>
        </p:txBody>
      </p:sp>
    </p:spTree>
    <p:extLst>
      <p:ext uri="{BB962C8B-B14F-4D97-AF65-F5344CB8AC3E}">
        <p14:creationId xmlns:p14="http://schemas.microsoft.com/office/powerpoint/2010/main" val="243180859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A58CF1-A972-43D7-A5A4-4B7A32A890C6}" type="slidenum">
              <a:rPr lang="en-US" smtClean="0"/>
              <a:pPr/>
              <a:t>31</a:t>
            </a:fld>
            <a:endParaRPr lang="en-US"/>
          </a:p>
        </p:txBody>
      </p:sp>
    </p:spTree>
    <p:extLst>
      <p:ext uri="{BB962C8B-B14F-4D97-AF65-F5344CB8AC3E}">
        <p14:creationId xmlns:p14="http://schemas.microsoft.com/office/powerpoint/2010/main" val="62405885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A58CF1-A972-43D7-A5A4-4B7A32A890C6}" type="slidenum">
              <a:rPr lang="en-US" smtClean="0"/>
              <a:pPr/>
              <a:t>32</a:t>
            </a:fld>
            <a:endParaRPr lang="en-US"/>
          </a:p>
        </p:txBody>
      </p:sp>
    </p:spTree>
    <p:extLst>
      <p:ext uri="{BB962C8B-B14F-4D97-AF65-F5344CB8AC3E}">
        <p14:creationId xmlns:p14="http://schemas.microsoft.com/office/powerpoint/2010/main" val="297786589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A58CF1-A972-43D7-A5A4-4B7A32A890C6}" type="slidenum">
              <a:rPr lang="en-US" smtClean="0"/>
              <a:pPr/>
              <a:t>33</a:t>
            </a:fld>
            <a:endParaRPr lang="en-US"/>
          </a:p>
        </p:txBody>
      </p:sp>
    </p:spTree>
    <p:extLst>
      <p:ext uri="{BB962C8B-B14F-4D97-AF65-F5344CB8AC3E}">
        <p14:creationId xmlns:p14="http://schemas.microsoft.com/office/powerpoint/2010/main" val="281296497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A58CF1-A972-43D7-A5A4-4B7A32A890C6}" type="slidenum">
              <a:rPr lang="en-US" smtClean="0"/>
              <a:pPr/>
              <a:t>34</a:t>
            </a:fld>
            <a:endParaRPr lang="en-US"/>
          </a:p>
        </p:txBody>
      </p:sp>
    </p:spTree>
    <p:extLst>
      <p:ext uri="{BB962C8B-B14F-4D97-AF65-F5344CB8AC3E}">
        <p14:creationId xmlns:p14="http://schemas.microsoft.com/office/powerpoint/2010/main" val="57937044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A58CF1-A972-43D7-A5A4-4B7A32A890C6}" type="slidenum">
              <a:rPr lang="en-US" smtClean="0"/>
              <a:pPr/>
              <a:t>35</a:t>
            </a:fld>
            <a:endParaRPr lang="en-US"/>
          </a:p>
        </p:txBody>
      </p:sp>
    </p:spTree>
    <p:extLst>
      <p:ext uri="{BB962C8B-B14F-4D97-AF65-F5344CB8AC3E}">
        <p14:creationId xmlns:p14="http://schemas.microsoft.com/office/powerpoint/2010/main" val="218264117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A58CF1-A972-43D7-A5A4-4B7A32A890C6}" type="slidenum">
              <a:rPr lang="en-US" smtClean="0"/>
              <a:pPr/>
              <a:t>36</a:t>
            </a:fld>
            <a:endParaRPr lang="en-US"/>
          </a:p>
        </p:txBody>
      </p:sp>
    </p:spTree>
    <p:extLst>
      <p:ext uri="{BB962C8B-B14F-4D97-AF65-F5344CB8AC3E}">
        <p14:creationId xmlns:p14="http://schemas.microsoft.com/office/powerpoint/2010/main" val="359148830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A58CF1-A972-43D7-A5A4-4B7A32A890C6}" type="slidenum">
              <a:rPr lang="en-US" smtClean="0"/>
              <a:pPr/>
              <a:t>37</a:t>
            </a:fld>
            <a:endParaRPr lang="en-US"/>
          </a:p>
        </p:txBody>
      </p:sp>
    </p:spTree>
    <p:extLst>
      <p:ext uri="{BB962C8B-B14F-4D97-AF65-F5344CB8AC3E}">
        <p14:creationId xmlns:p14="http://schemas.microsoft.com/office/powerpoint/2010/main" val="65618719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A58CF1-A972-43D7-A5A4-4B7A32A890C6}" type="slidenum">
              <a:rPr lang="en-US" smtClean="0"/>
              <a:pPr/>
              <a:t>38</a:t>
            </a:fld>
            <a:endParaRPr lang="en-US"/>
          </a:p>
        </p:txBody>
      </p:sp>
    </p:spTree>
    <p:extLst>
      <p:ext uri="{BB962C8B-B14F-4D97-AF65-F5344CB8AC3E}">
        <p14:creationId xmlns:p14="http://schemas.microsoft.com/office/powerpoint/2010/main" val="137136372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A58CF1-A972-43D7-A5A4-4B7A32A890C6}" type="slidenum">
              <a:rPr lang="en-US" smtClean="0"/>
              <a:pPr/>
              <a:t>39</a:t>
            </a:fld>
            <a:endParaRPr lang="en-US"/>
          </a:p>
        </p:txBody>
      </p:sp>
    </p:spTree>
    <p:extLst>
      <p:ext uri="{BB962C8B-B14F-4D97-AF65-F5344CB8AC3E}">
        <p14:creationId xmlns:p14="http://schemas.microsoft.com/office/powerpoint/2010/main" val="27142858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A58CF1-A972-43D7-A5A4-4B7A32A890C6}" type="slidenum">
              <a:rPr lang="en-US" smtClean="0"/>
              <a:pPr/>
              <a:t>4</a:t>
            </a:fld>
            <a:endParaRPr lang="en-US"/>
          </a:p>
        </p:txBody>
      </p:sp>
    </p:spTree>
    <p:extLst>
      <p:ext uri="{BB962C8B-B14F-4D97-AF65-F5344CB8AC3E}">
        <p14:creationId xmlns:p14="http://schemas.microsoft.com/office/powerpoint/2010/main" val="128067310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www.flickr.com</a:t>
            </a:r>
            <a:r>
              <a:rPr lang="en-US" dirty="0"/>
              <a:t>/photos/</a:t>
            </a:r>
            <a:r>
              <a:rPr lang="en-US" dirty="0" err="1"/>
              <a:t>elaws</a:t>
            </a:r>
            <a:r>
              <a:rPr lang="en-US" dirty="0"/>
              <a:t>/3775252224</a:t>
            </a:r>
          </a:p>
        </p:txBody>
      </p:sp>
      <p:sp>
        <p:nvSpPr>
          <p:cNvPr id="4" name="Slide Number Placeholder 3"/>
          <p:cNvSpPr>
            <a:spLocks noGrp="1"/>
          </p:cNvSpPr>
          <p:nvPr>
            <p:ph type="sldNum" sz="quarter" idx="10"/>
          </p:nvPr>
        </p:nvSpPr>
        <p:spPr/>
        <p:txBody>
          <a:bodyPr/>
          <a:lstStyle/>
          <a:p>
            <a:fld id="{96A58CF1-A972-43D7-A5A4-4B7A32A890C6}" type="slidenum">
              <a:rPr lang="en-US" smtClean="0"/>
              <a:pPr/>
              <a:t>40</a:t>
            </a:fld>
            <a:endParaRPr lang="en-US"/>
          </a:p>
        </p:txBody>
      </p:sp>
    </p:spTree>
    <p:extLst>
      <p:ext uri="{BB962C8B-B14F-4D97-AF65-F5344CB8AC3E}">
        <p14:creationId xmlns:p14="http://schemas.microsoft.com/office/powerpoint/2010/main" val="223900399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A58CF1-A972-43D7-A5A4-4B7A32A890C6}" type="slidenum">
              <a:rPr lang="en-US" smtClean="0"/>
              <a:pPr/>
              <a:t>41</a:t>
            </a:fld>
            <a:endParaRPr lang="en-US"/>
          </a:p>
        </p:txBody>
      </p:sp>
    </p:spTree>
    <p:extLst>
      <p:ext uri="{BB962C8B-B14F-4D97-AF65-F5344CB8AC3E}">
        <p14:creationId xmlns:p14="http://schemas.microsoft.com/office/powerpoint/2010/main" val="76146774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A58CF1-A972-43D7-A5A4-4B7A32A890C6}" type="slidenum">
              <a:rPr lang="en-US" smtClean="0"/>
              <a:pPr/>
              <a:t>42</a:t>
            </a:fld>
            <a:endParaRPr lang="en-US"/>
          </a:p>
        </p:txBody>
      </p:sp>
    </p:spTree>
    <p:extLst>
      <p:ext uri="{BB962C8B-B14F-4D97-AF65-F5344CB8AC3E}">
        <p14:creationId xmlns:p14="http://schemas.microsoft.com/office/powerpoint/2010/main" val="56499642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A58CF1-A972-43D7-A5A4-4B7A32A890C6}" type="slidenum">
              <a:rPr lang="en-US" smtClean="0"/>
              <a:pPr/>
              <a:t>43</a:t>
            </a:fld>
            <a:endParaRPr lang="en-US"/>
          </a:p>
        </p:txBody>
      </p:sp>
    </p:spTree>
    <p:extLst>
      <p:ext uri="{BB962C8B-B14F-4D97-AF65-F5344CB8AC3E}">
        <p14:creationId xmlns:p14="http://schemas.microsoft.com/office/powerpoint/2010/main" val="313057237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A58CF1-A972-43D7-A5A4-4B7A32A890C6}" type="slidenum">
              <a:rPr lang="en-US" smtClean="0"/>
              <a:pPr/>
              <a:t>44</a:t>
            </a:fld>
            <a:endParaRPr lang="en-US"/>
          </a:p>
        </p:txBody>
      </p:sp>
    </p:spTree>
    <p:extLst>
      <p:ext uri="{BB962C8B-B14F-4D97-AF65-F5344CB8AC3E}">
        <p14:creationId xmlns:p14="http://schemas.microsoft.com/office/powerpoint/2010/main" val="244465759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A58CF1-A972-43D7-A5A4-4B7A32A890C6}" type="slidenum">
              <a:rPr lang="en-US" smtClean="0"/>
              <a:pPr/>
              <a:t>45</a:t>
            </a:fld>
            <a:endParaRPr lang="en-US"/>
          </a:p>
        </p:txBody>
      </p:sp>
    </p:spTree>
    <p:extLst>
      <p:ext uri="{BB962C8B-B14F-4D97-AF65-F5344CB8AC3E}">
        <p14:creationId xmlns:p14="http://schemas.microsoft.com/office/powerpoint/2010/main" val="28558583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TODO(</a:t>
            </a:r>
            <a:r>
              <a:rPr lang="en-US" dirty="0" err="1"/>
              <a:t>dsm</a:t>
            </a:r>
            <a:r>
              <a:rPr lang="en-US" dirty="0"/>
              <a:t>): Too late now, but we</a:t>
            </a:r>
            <a:r>
              <a:rPr lang="en-US" baseline="0" dirty="0"/>
              <a:t> must remove this bit next time. It is inconsistent with everything else. BNE is injected when SUB is in fetch stage, not ADD. We need to sync the IRQ signal to the next cycle but that’s it; this is just like a </a:t>
            </a:r>
            <a:endParaRPr lang="en-US" dirty="0"/>
          </a:p>
        </p:txBody>
      </p:sp>
      <p:sp>
        <p:nvSpPr>
          <p:cNvPr id="4" name="Slide Number Placeholder 3"/>
          <p:cNvSpPr>
            <a:spLocks noGrp="1"/>
          </p:cNvSpPr>
          <p:nvPr>
            <p:ph type="sldNum" sz="quarter" idx="10"/>
          </p:nvPr>
        </p:nvSpPr>
        <p:spPr/>
        <p:txBody>
          <a:bodyPr/>
          <a:lstStyle/>
          <a:p>
            <a:fld id="{96A58CF1-A972-43D7-A5A4-4B7A32A890C6}" type="slidenum">
              <a:rPr lang="en-US" smtClean="0"/>
              <a:pPr/>
              <a:t>46</a:t>
            </a:fld>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A58CF1-A972-43D7-A5A4-4B7A32A890C6}" type="slidenum">
              <a:rPr lang="en-US" smtClean="0"/>
              <a:pPr/>
              <a:t>47</a:t>
            </a:fld>
            <a:endParaRPr lang="en-US"/>
          </a:p>
        </p:txBody>
      </p:sp>
    </p:spTree>
    <p:extLst>
      <p:ext uri="{BB962C8B-B14F-4D97-AF65-F5344CB8AC3E}">
        <p14:creationId xmlns:p14="http://schemas.microsoft.com/office/powerpoint/2010/main" val="77414604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A58CF1-A972-43D7-A5A4-4B7A32A890C6}" type="slidenum">
              <a:rPr lang="en-US" smtClean="0"/>
              <a:pPr/>
              <a:t>48</a:t>
            </a:fld>
            <a:endParaRPr lang="en-US"/>
          </a:p>
        </p:txBody>
      </p:sp>
    </p:spTree>
    <p:extLst>
      <p:ext uri="{BB962C8B-B14F-4D97-AF65-F5344CB8AC3E}">
        <p14:creationId xmlns:p14="http://schemas.microsoft.com/office/powerpoint/2010/main" val="353389863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A58CF1-A972-43D7-A5A4-4B7A32A890C6}" type="slidenum">
              <a:rPr lang="en-US" smtClean="0"/>
              <a:pPr/>
              <a:t>49</a:t>
            </a:fld>
            <a:endParaRPr lang="en-US"/>
          </a:p>
        </p:txBody>
      </p:sp>
    </p:spTree>
    <p:extLst>
      <p:ext uri="{BB962C8B-B14F-4D97-AF65-F5344CB8AC3E}">
        <p14:creationId xmlns:p14="http://schemas.microsoft.com/office/powerpoint/2010/main" val="33692700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A58CF1-A972-43D7-A5A4-4B7A32A890C6}" type="slidenum">
              <a:rPr lang="en-US" smtClean="0"/>
              <a:pPr/>
              <a:t>5</a:t>
            </a:fld>
            <a:endParaRPr lang="en-US"/>
          </a:p>
        </p:txBody>
      </p:sp>
    </p:spTree>
    <p:extLst>
      <p:ext uri="{BB962C8B-B14F-4D97-AF65-F5344CB8AC3E}">
        <p14:creationId xmlns:p14="http://schemas.microsoft.com/office/powerpoint/2010/main" val="4798173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A58CF1-A972-43D7-A5A4-4B7A32A890C6}" type="slidenum">
              <a:rPr lang="en-US" smtClean="0"/>
              <a:pPr/>
              <a:t>6</a:t>
            </a:fld>
            <a:endParaRPr lang="en-US"/>
          </a:p>
        </p:txBody>
      </p:sp>
    </p:spTree>
    <p:extLst>
      <p:ext uri="{BB962C8B-B14F-4D97-AF65-F5344CB8AC3E}">
        <p14:creationId xmlns:p14="http://schemas.microsoft.com/office/powerpoint/2010/main" val="7451956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A58CF1-A972-43D7-A5A4-4B7A32A890C6}" type="slidenum">
              <a:rPr lang="en-US" smtClean="0"/>
              <a:pPr/>
              <a:t>7</a:t>
            </a:fld>
            <a:endParaRPr lang="en-US"/>
          </a:p>
        </p:txBody>
      </p:sp>
    </p:spTree>
    <p:extLst>
      <p:ext uri="{BB962C8B-B14F-4D97-AF65-F5344CB8AC3E}">
        <p14:creationId xmlns:p14="http://schemas.microsoft.com/office/powerpoint/2010/main" val="948525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A58CF1-A972-43D7-A5A4-4B7A32A890C6}" type="slidenum">
              <a:rPr lang="en-US" smtClean="0"/>
              <a:pPr/>
              <a:t>8</a:t>
            </a:fld>
            <a:endParaRPr lang="en-US"/>
          </a:p>
        </p:txBody>
      </p:sp>
    </p:spTree>
    <p:extLst>
      <p:ext uri="{BB962C8B-B14F-4D97-AF65-F5344CB8AC3E}">
        <p14:creationId xmlns:p14="http://schemas.microsoft.com/office/powerpoint/2010/main" val="25161832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A58CF1-A972-43D7-A5A4-4B7A32A890C6}" type="slidenum">
              <a:rPr lang="en-US" smtClean="0"/>
              <a:pPr/>
              <a:t>9</a:t>
            </a:fld>
            <a:endParaRPr lang="en-US"/>
          </a:p>
        </p:txBody>
      </p:sp>
    </p:spTree>
    <p:extLst>
      <p:ext uri="{BB962C8B-B14F-4D97-AF65-F5344CB8AC3E}">
        <p14:creationId xmlns:p14="http://schemas.microsoft.com/office/powerpoint/2010/main" val="28919407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Gill Sans MT" pitchFamily="34" charset="0"/>
              </a:defRPr>
            </a:lvl1pPr>
          </a:lstStyle>
          <a:p>
            <a:fld id="{E09AD6F9-13D0-41FB-BE7B-D9E4D2F0E92B}" type="datetime1">
              <a:rPr lang="en-US" smtClean="0"/>
              <a:pPr/>
              <a:t>12/10/22</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a:defRPr>
                <a:latin typeface="Gill Sans MT" charset="0"/>
                <a:ea typeface="ＭＳ Ｐゴシック" charset="-128"/>
                <a:cs typeface="ＭＳ Ｐゴシック" charset="-128"/>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Gill Sans MT" pitchFamily="34" charset="0"/>
              </a:defRPr>
            </a:lvl1pPr>
          </a:lstStyle>
          <a:p>
            <a:fld id="{83ABDCC7-8E6C-4D65-8E13-250E4C7E8FF4}"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Gill Sans MT" pitchFamily="34" charset="0"/>
              </a:defRPr>
            </a:lvl1pPr>
          </a:lstStyle>
          <a:p>
            <a:fld id="{77AF488D-4D69-45D4-96A3-1C5661330254}" type="datetime1">
              <a:rPr lang="en-US" smtClean="0"/>
              <a:pPr/>
              <a:t>12/10/22</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a:defRPr>
                <a:latin typeface="Gill Sans MT" charset="0"/>
                <a:ea typeface="ＭＳ Ｐゴシック" charset="-128"/>
                <a:cs typeface="ＭＳ Ｐゴシック" charset="-128"/>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Gill Sans MT" pitchFamily="34" charset="0"/>
              </a:defRPr>
            </a:lvl1pPr>
          </a:lstStyle>
          <a:p>
            <a:fld id="{2ECDE780-3EEE-4681-8152-7A22B1EBED54}"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Gill Sans MT" pitchFamily="34" charset="0"/>
              </a:defRPr>
            </a:lvl1pPr>
          </a:lstStyle>
          <a:p>
            <a:fld id="{30783285-9ED5-41A0-A7C6-D92511BA15FA}" type="datetime1">
              <a:rPr lang="en-US" smtClean="0"/>
              <a:pPr/>
              <a:t>12/10/22</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a:defRPr>
                <a:latin typeface="Gill Sans MT" charset="0"/>
                <a:ea typeface="ＭＳ Ｐゴシック" charset="-128"/>
                <a:cs typeface="ＭＳ Ｐゴシック" charset="-128"/>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Gill Sans MT" pitchFamily="34" charset="0"/>
              </a:defRPr>
            </a:lvl1pPr>
          </a:lstStyle>
          <a:p>
            <a:fld id="{05AB5B35-796A-4C53-9C25-1DC3BA6AEDB6}"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Gill Sans MT" pitchFamily="34" charset="0"/>
              </a:defRPr>
            </a:lvl1pPr>
          </a:lstStyle>
          <a:p>
            <a:fld id="{0803D500-87BB-4950-91D6-CAE90ADA5A7C}" type="datetime1">
              <a:rPr lang="en-US" smtClean="0"/>
              <a:pPr/>
              <a:t>12/10/22</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a:defRPr>
                <a:latin typeface="Gill Sans MT" charset="0"/>
                <a:ea typeface="ＭＳ Ｐゴシック" charset="-128"/>
                <a:cs typeface="ＭＳ Ｐゴシック" charset="-128"/>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Gill Sans MT" pitchFamily="34" charset="0"/>
              </a:defRPr>
            </a:lvl1pPr>
          </a:lstStyle>
          <a:p>
            <a:fld id="{58188F51-784A-432A-8BFF-69D9703D5D26}"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Gill Sans MT" pitchFamily="34" charset="0"/>
              </a:defRPr>
            </a:lvl1pPr>
          </a:lstStyle>
          <a:p>
            <a:fld id="{BF533223-0B88-40C3-8839-7D06D2423A38}" type="datetime1">
              <a:rPr lang="en-US" smtClean="0"/>
              <a:pPr/>
              <a:t>12/10/22</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a:defRPr>
                <a:latin typeface="Gill Sans MT" charset="0"/>
                <a:ea typeface="ＭＳ Ｐゴシック" charset="-128"/>
                <a:cs typeface="ＭＳ Ｐゴシック" charset="-128"/>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Gill Sans MT" pitchFamily="34" charset="0"/>
              </a:defRPr>
            </a:lvl1pPr>
          </a:lstStyle>
          <a:p>
            <a:fld id="{D7773A8A-8331-49E8-8E91-4E357E0ECDE9}"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Gill Sans MT" pitchFamily="34" charset="0"/>
              </a:defRPr>
            </a:lvl1pPr>
          </a:lstStyle>
          <a:p>
            <a:fld id="{2CC1C52B-29C4-4F13-A058-4E92FD64E08C}" type="datetime1">
              <a:rPr lang="en-US" smtClean="0"/>
              <a:pPr/>
              <a:t>12/10/22</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a:defRPr>
                <a:latin typeface="Gill Sans MT" charset="0"/>
                <a:ea typeface="ＭＳ Ｐゴシック" charset="-128"/>
                <a:cs typeface="ＭＳ Ｐゴシック" charset="-128"/>
              </a:defRPr>
            </a:lvl1pPr>
          </a:lstStyle>
          <a:p>
            <a:pPr>
              <a:defRPr/>
            </a:pPr>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Gill Sans MT" pitchFamily="34" charset="0"/>
              </a:defRPr>
            </a:lvl1pPr>
          </a:lstStyle>
          <a:p>
            <a:fld id="{8C70AB70-6B64-42BE-A642-BCBFB93076A8}"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Gill Sans MT" pitchFamily="34" charset="0"/>
              </a:defRPr>
            </a:lvl1pPr>
          </a:lstStyle>
          <a:p>
            <a:fld id="{6F248663-A60D-448A-8FC0-03CA8A99F1EA}" type="datetime1">
              <a:rPr lang="en-US" smtClean="0"/>
              <a:pPr/>
              <a:t>12/10/22</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a:defRPr>
                <a:latin typeface="Gill Sans MT" charset="0"/>
                <a:ea typeface="ＭＳ Ｐゴシック" charset="-128"/>
                <a:cs typeface="ＭＳ Ｐゴシック" charset="-128"/>
              </a:defRPr>
            </a:lvl1pPr>
          </a:lstStyle>
          <a:p>
            <a:pPr>
              <a:defRPr/>
            </a:pPr>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Gill Sans MT" pitchFamily="34" charset="0"/>
              </a:defRPr>
            </a:lvl1pPr>
          </a:lstStyle>
          <a:p>
            <a:fld id="{7CF24245-5AA8-49FB-9392-A5293BF8007F}"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Gill Sans MT" pitchFamily="34" charset="0"/>
              </a:defRPr>
            </a:lvl1pPr>
          </a:lstStyle>
          <a:p>
            <a:fld id="{6D45F553-873C-4099-BC24-D40961381BAE}" type="datetime1">
              <a:rPr lang="en-US" smtClean="0"/>
              <a:pPr/>
              <a:t>12/10/22</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a:defRPr>
                <a:latin typeface="Gill Sans MT" charset="0"/>
                <a:ea typeface="ＭＳ Ｐゴシック" charset="-128"/>
                <a:cs typeface="ＭＳ Ｐゴシック" charset="-128"/>
              </a:defRPr>
            </a:lvl1pPr>
          </a:lstStyle>
          <a:p>
            <a:pPr>
              <a:defRPr/>
            </a:pPr>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Gill Sans MT" pitchFamily="34" charset="0"/>
              </a:defRPr>
            </a:lvl1pPr>
          </a:lstStyle>
          <a:p>
            <a:fld id="{F83606CC-0F9E-4D49-B855-A314DCB8ABF8}" type="slidenum">
              <a:rPr lang="en-US"/>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Gill Sans MT" pitchFamily="34" charset="0"/>
              </a:defRPr>
            </a:lvl1pPr>
          </a:lstStyle>
          <a:p>
            <a:fld id="{FFDE9422-1655-4D93-BF44-07740897DB75}" type="datetime1">
              <a:rPr lang="en-US" smtClean="0"/>
              <a:pPr/>
              <a:t>12/10/22</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a:defRPr>
                <a:latin typeface="Gill Sans MT" charset="0"/>
                <a:ea typeface="ＭＳ Ｐゴシック" charset="-128"/>
                <a:cs typeface="ＭＳ Ｐゴシック" charset="-128"/>
              </a:defRPr>
            </a:lvl1pPr>
          </a:lstStyle>
          <a:p>
            <a:pPr>
              <a:defRPr/>
            </a:pPr>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Gill Sans MT" pitchFamily="34" charset="0"/>
              </a:defRPr>
            </a:lvl1pPr>
          </a:lstStyle>
          <a:p>
            <a:fld id="{7D6FBADB-F8BC-426F-A8C8-694765DF36CD}"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Gill Sans MT" pitchFamily="34" charset="0"/>
              </a:defRPr>
            </a:lvl1pPr>
          </a:lstStyle>
          <a:p>
            <a:fld id="{2CA32EA0-F3C9-4DD5-8B2D-AC3F456587CE}" type="datetime1">
              <a:rPr lang="en-US" smtClean="0"/>
              <a:pPr/>
              <a:t>12/10/22</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a:defRPr>
                <a:latin typeface="Gill Sans MT" charset="0"/>
                <a:ea typeface="ＭＳ Ｐゴシック" charset="-128"/>
                <a:cs typeface="ＭＳ Ｐゴシック" charset="-128"/>
              </a:defRPr>
            </a:lvl1pPr>
          </a:lstStyle>
          <a:p>
            <a:pPr>
              <a:defRPr/>
            </a:pPr>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Gill Sans MT" pitchFamily="34" charset="0"/>
              </a:defRPr>
            </a:lvl1pPr>
          </a:lstStyle>
          <a:p>
            <a:fld id="{2807BAF5-1CBF-4668-A895-99BB67548211}"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Gill Sans MT" pitchFamily="34" charset="0"/>
              </a:defRPr>
            </a:lvl1pPr>
          </a:lstStyle>
          <a:p>
            <a:fld id="{F12DBC1D-DE4C-42ED-8A40-DA5274C15AFB}" type="datetime1">
              <a:rPr lang="en-US" smtClean="0"/>
              <a:pPr/>
              <a:t>12/10/22</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a:defRPr>
                <a:latin typeface="Gill Sans MT" charset="0"/>
                <a:ea typeface="ＭＳ Ｐゴシック" charset="-128"/>
                <a:cs typeface="ＭＳ Ｐゴシック" charset="-128"/>
              </a:defRPr>
            </a:lvl1pPr>
          </a:lstStyle>
          <a:p>
            <a:pPr>
              <a:defRPr/>
            </a:pPr>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Gill Sans MT" pitchFamily="34" charset="0"/>
              </a:defRPr>
            </a:lvl1pPr>
          </a:lstStyle>
          <a:p>
            <a:fld id="{0D6C1D2A-B35A-43BA-A2D3-62ADD6D52BDA}"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6397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066800"/>
            <a:ext cx="8229600" cy="50593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lt2" tx2="dk2" accent1="accent1" accent2="accent2" accent3="accent3" accent4="accent4" accent5="accent5" accent6="accent6" hlink="hlink" folHlink="folHlink"/>
  <p:sldLayoutIdLst>
    <p:sldLayoutId id="2147484469" r:id="rId1"/>
    <p:sldLayoutId id="2147484470" r:id="rId2"/>
    <p:sldLayoutId id="2147484471" r:id="rId3"/>
    <p:sldLayoutId id="2147484472" r:id="rId4"/>
    <p:sldLayoutId id="2147484473" r:id="rId5"/>
    <p:sldLayoutId id="2147484474" r:id="rId6"/>
    <p:sldLayoutId id="2147484475" r:id="rId7"/>
    <p:sldLayoutId id="2147484476" r:id="rId8"/>
    <p:sldLayoutId id="2147484477" r:id="rId9"/>
    <p:sldLayoutId id="2147484478" r:id="rId10"/>
    <p:sldLayoutId id="2147484479" r:id="rId11"/>
  </p:sldLayoutIdLst>
  <p:txStyles>
    <p:titleStyle>
      <a:lvl1pPr algn="ctr" defTabSz="457200" rtl="0" eaLnBrk="0" fontAlgn="base" hangingPunct="0">
        <a:spcBef>
          <a:spcPct val="0"/>
        </a:spcBef>
        <a:spcAft>
          <a:spcPct val="0"/>
        </a:spcAft>
        <a:defRPr sz="3200" b="1" kern="1200">
          <a:solidFill>
            <a:schemeClr val="tx1"/>
          </a:solidFill>
          <a:latin typeface="Trebuchet MS"/>
          <a:ea typeface="ＭＳ Ｐゴシック" charset="-128"/>
          <a:cs typeface="Trebuchet MS"/>
        </a:defRPr>
      </a:lvl1pPr>
      <a:lvl2pPr algn="ctr" defTabSz="457200" rtl="0" eaLnBrk="0" fontAlgn="base" hangingPunct="0">
        <a:spcBef>
          <a:spcPct val="0"/>
        </a:spcBef>
        <a:spcAft>
          <a:spcPct val="0"/>
        </a:spcAft>
        <a:defRPr sz="3200" b="1">
          <a:solidFill>
            <a:schemeClr val="tx1"/>
          </a:solidFill>
          <a:latin typeface="Trebuchet MS" charset="0"/>
          <a:ea typeface="ＭＳ Ｐゴシック" charset="-128"/>
        </a:defRPr>
      </a:lvl2pPr>
      <a:lvl3pPr algn="ctr" defTabSz="457200" rtl="0" eaLnBrk="0" fontAlgn="base" hangingPunct="0">
        <a:spcBef>
          <a:spcPct val="0"/>
        </a:spcBef>
        <a:spcAft>
          <a:spcPct val="0"/>
        </a:spcAft>
        <a:defRPr sz="3200" b="1">
          <a:solidFill>
            <a:schemeClr val="tx1"/>
          </a:solidFill>
          <a:latin typeface="Trebuchet MS" charset="0"/>
          <a:ea typeface="ＭＳ Ｐゴシック" charset="-128"/>
        </a:defRPr>
      </a:lvl3pPr>
      <a:lvl4pPr algn="ctr" defTabSz="457200" rtl="0" eaLnBrk="0" fontAlgn="base" hangingPunct="0">
        <a:spcBef>
          <a:spcPct val="0"/>
        </a:spcBef>
        <a:spcAft>
          <a:spcPct val="0"/>
        </a:spcAft>
        <a:defRPr sz="3200" b="1">
          <a:solidFill>
            <a:schemeClr val="tx1"/>
          </a:solidFill>
          <a:latin typeface="Trebuchet MS" charset="0"/>
          <a:ea typeface="ＭＳ Ｐゴシック" charset="-128"/>
        </a:defRPr>
      </a:lvl4pPr>
      <a:lvl5pPr algn="ctr" defTabSz="457200" rtl="0" eaLnBrk="0" fontAlgn="base" hangingPunct="0">
        <a:spcBef>
          <a:spcPct val="0"/>
        </a:spcBef>
        <a:spcAft>
          <a:spcPct val="0"/>
        </a:spcAft>
        <a:defRPr sz="3200" b="1">
          <a:solidFill>
            <a:schemeClr val="tx1"/>
          </a:solidFill>
          <a:latin typeface="Trebuchet MS" charset="0"/>
          <a:ea typeface="ＭＳ Ｐゴシック" charset="-128"/>
        </a:defRPr>
      </a:lvl5pPr>
      <a:lvl6pPr marL="457200" algn="ctr" defTabSz="457200" rtl="0" fontAlgn="base">
        <a:spcBef>
          <a:spcPct val="0"/>
        </a:spcBef>
        <a:spcAft>
          <a:spcPct val="0"/>
        </a:spcAft>
        <a:defRPr sz="3200" b="1">
          <a:solidFill>
            <a:schemeClr val="tx1"/>
          </a:solidFill>
          <a:latin typeface="Trebuchet MS" charset="0"/>
          <a:ea typeface="ＭＳ Ｐゴシック" charset="-128"/>
        </a:defRPr>
      </a:lvl6pPr>
      <a:lvl7pPr marL="914400" algn="ctr" defTabSz="457200" rtl="0" fontAlgn="base">
        <a:spcBef>
          <a:spcPct val="0"/>
        </a:spcBef>
        <a:spcAft>
          <a:spcPct val="0"/>
        </a:spcAft>
        <a:defRPr sz="3200" b="1">
          <a:solidFill>
            <a:schemeClr val="tx1"/>
          </a:solidFill>
          <a:latin typeface="Trebuchet MS" charset="0"/>
          <a:ea typeface="ＭＳ Ｐゴシック" charset="-128"/>
        </a:defRPr>
      </a:lvl7pPr>
      <a:lvl8pPr marL="1371600" algn="ctr" defTabSz="457200" rtl="0" fontAlgn="base">
        <a:spcBef>
          <a:spcPct val="0"/>
        </a:spcBef>
        <a:spcAft>
          <a:spcPct val="0"/>
        </a:spcAft>
        <a:defRPr sz="3200" b="1">
          <a:solidFill>
            <a:schemeClr val="tx1"/>
          </a:solidFill>
          <a:latin typeface="Trebuchet MS" charset="0"/>
          <a:ea typeface="ＭＳ Ｐゴシック" charset="-128"/>
        </a:defRPr>
      </a:lvl8pPr>
      <a:lvl9pPr marL="1828800" algn="ctr" defTabSz="457200" rtl="0" fontAlgn="base">
        <a:spcBef>
          <a:spcPct val="0"/>
        </a:spcBef>
        <a:spcAft>
          <a:spcPct val="0"/>
        </a:spcAft>
        <a:defRPr sz="3200" b="1">
          <a:solidFill>
            <a:schemeClr val="tx1"/>
          </a:solidFill>
          <a:latin typeface="Trebuchet MS" charset="0"/>
          <a:ea typeface="ＭＳ Ｐゴシック" charset="-128"/>
        </a:defRPr>
      </a:lvl9pPr>
    </p:titleStyle>
    <p:bodyStyle>
      <a:lvl1pPr marL="342900" indent="-342900" algn="l" defTabSz="457200" rtl="0" eaLnBrk="0" fontAlgn="base" hangingPunct="0">
        <a:spcBef>
          <a:spcPct val="20000"/>
        </a:spcBef>
        <a:spcAft>
          <a:spcPct val="0"/>
        </a:spcAft>
        <a:buFont typeface="Arial" pitchFamily="34" charset="0"/>
        <a:buChar char="•"/>
        <a:defRPr sz="2400" kern="1200">
          <a:solidFill>
            <a:schemeClr val="tx1"/>
          </a:solidFill>
          <a:latin typeface="Bookman Old Style"/>
          <a:ea typeface="ＭＳ Ｐゴシック" charset="-128"/>
          <a:cs typeface="Bookman Old Style"/>
        </a:defRPr>
      </a:lvl1pPr>
      <a:lvl2pPr marL="742950" indent="-285750" algn="l" defTabSz="457200" rtl="0" eaLnBrk="0" fontAlgn="base" hangingPunct="0">
        <a:spcBef>
          <a:spcPct val="20000"/>
        </a:spcBef>
        <a:spcAft>
          <a:spcPct val="0"/>
        </a:spcAft>
        <a:buFont typeface="Arial" pitchFamily="34" charset="0"/>
        <a:buChar char="–"/>
        <a:defRPr sz="2000" kern="1200">
          <a:solidFill>
            <a:schemeClr val="tx1"/>
          </a:solidFill>
          <a:latin typeface="Bookman Old Style"/>
          <a:ea typeface="ＭＳ Ｐゴシック" charset="-128"/>
          <a:cs typeface="Bookman Old Style"/>
        </a:defRPr>
      </a:lvl2pPr>
      <a:lvl3pPr marL="1143000" indent="-228600" algn="l" defTabSz="457200" rtl="0" eaLnBrk="0" fontAlgn="base" hangingPunct="0">
        <a:spcBef>
          <a:spcPct val="20000"/>
        </a:spcBef>
        <a:spcAft>
          <a:spcPct val="0"/>
        </a:spcAft>
        <a:buFont typeface="Arial" pitchFamily="34" charset="0"/>
        <a:buChar char="•"/>
        <a:defRPr kern="1200">
          <a:solidFill>
            <a:schemeClr val="tx1"/>
          </a:solidFill>
          <a:latin typeface="Bookman Old Style"/>
          <a:ea typeface="ＭＳ Ｐゴシック" charset="-128"/>
          <a:cs typeface="Bookman Old Style"/>
        </a:defRPr>
      </a:lvl3pPr>
      <a:lvl4pPr marL="1600200" indent="-228600" algn="l" defTabSz="457200" rtl="0" eaLnBrk="0" fontAlgn="base" hangingPunct="0">
        <a:spcBef>
          <a:spcPct val="20000"/>
        </a:spcBef>
        <a:spcAft>
          <a:spcPct val="0"/>
        </a:spcAft>
        <a:buFont typeface="Arial" pitchFamily="34" charset="0"/>
        <a:buChar char="–"/>
        <a:defRPr sz="1600" kern="1200">
          <a:solidFill>
            <a:schemeClr val="tx1"/>
          </a:solidFill>
          <a:latin typeface="Bookman Old Style"/>
          <a:ea typeface="ＭＳ Ｐゴシック" charset="-128"/>
          <a:cs typeface="Bookman Old Style"/>
        </a:defRPr>
      </a:lvl4pPr>
      <a:lvl5pPr marL="2057400" indent="-228600" algn="l" defTabSz="457200" rtl="0" eaLnBrk="0" fontAlgn="base" hangingPunct="0">
        <a:spcBef>
          <a:spcPct val="20000"/>
        </a:spcBef>
        <a:spcAft>
          <a:spcPct val="0"/>
        </a:spcAft>
        <a:buFont typeface="Arial" pitchFamily="34" charset="0"/>
        <a:buChar char="»"/>
        <a:defRPr sz="1600" kern="1200">
          <a:solidFill>
            <a:schemeClr val="tx1"/>
          </a:solidFill>
          <a:latin typeface="Bookman Old Style"/>
          <a:ea typeface="ＭＳ Ｐゴシック" charset="-128"/>
          <a:cs typeface="Bookman Old Style"/>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wmf"/></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2"/>
          <p:cNvSpPr>
            <a:spLocks noGrp="1"/>
          </p:cNvSpPr>
          <p:nvPr>
            <p:ph type="ctrTitle"/>
          </p:nvPr>
        </p:nvSpPr>
        <p:spPr>
          <a:xfrm>
            <a:off x="685800" y="17124"/>
            <a:ext cx="7772400" cy="1470025"/>
          </a:xfrm>
        </p:spPr>
        <p:txBody>
          <a:bodyPr/>
          <a:lstStyle/>
          <a:p>
            <a:r>
              <a:rPr lang="en-US" dirty="0">
                <a:latin typeface="Trebuchet MS" charset="0"/>
                <a:ea typeface="ＭＳ Ｐゴシック" charset="0"/>
              </a:rPr>
              <a:t>Pipelining the Beta</a:t>
            </a:r>
          </a:p>
        </p:txBody>
      </p:sp>
      <p:sp>
        <p:nvSpPr>
          <p:cNvPr id="5" name="TextBox 15">
            <a:extLst>
              <a:ext uri="{FF2B5EF4-FFF2-40B4-BE49-F238E27FC236}">
                <a16:creationId xmlns:a16="http://schemas.microsoft.com/office/drawing/2014/main" id="{6DA05288-56FF-3DDE-2FAB-A8D6723950EE}"/>
              </a:ext>
            </a:extLst>
          </p:cNvPr>
          <p:cNvSpPr txBox="1">
            <a:spLocks noChangeArrowheads="1"/>
          </p:cNvSpPr>
          <p:nvPr/>
        </p:nvSpPr>
        <p:spPr bwMode="auto">
          <a:xfrm>
            <a:off x="3169853" y="4980850"/>
            <a:ext cx="2804294" cy="1631216"/>
          </a:xfrm>
          <a:prstGeom prst="rect">
            <a:avLst/>
          </a:prstGeom>
          <a:noFill/>
          <a:ln w="9525">
            <a:noFill/>
            <a:miter lim="800000"/>
            <a:headEnd/>
            <a:tailEnd/>
          </a:ln>
        </p:spPr>
        <p:txBody>
          <a:bodyPr wrap="none">
            <a:spAutoFit/>
          </a:bodyPr>
          <a:lstStyle/>
          <a:p>
            <a:pPr marL="233363" indent="-233363">
              <a:buFont typeface="Arial" pitchFamily="34" charset="0"/>
              <a:buChar char="•"/>
            </a:pPr>
            <a:r>
              <a:rPr lang="en-US" sz="2000" dirty="0">
                <a:latin typeface="Bookman Old Style" pitchFamily="18" charset="0"/>
              </a:rPr>
              <a:t>5-Stage Pipeline</a:t>
            </a:r>
          </a:p>
          <a:p>
            <a:pPr marL="233363" indent="-233363">
              <a:buFont typeface="Arial" pitchFamily="34" charset="0"/>
              <a:buChar char="•"/>
            </a:pPr>
            <a:r>
              <a:rPr lang="en-US" sz="2000" dirty="0">
                <a:latin typeface="Bookman Old Style" pitchFamily="18" charset="0"/>
              </a:rPr>
              <a:t>Data Hazards</a:t>
            </a:r>
          </a:p>
          <a:p>
            <a:pPr marL="233363" indent="-233363">
              <a:buFont typeface="Arial" pitchFamily="34" charset="0"/>
              <a:buChar char="•"/>
            </a:pPr>
            <a:r>
              <a:rPr lang="en-US" sz="2000" dirty="0">
                <a:latin typeface="Bookman Old Style" pitchFamily="18" charset="0"/>
              </a:rPr>
              <a:t>Resolving Hazards:</a:t>
            </a:r>
          </a:p>
          <a:p>
            <a:pPr marL="690563" lvl="1" indent="-233363">
              <a:buFont typeface="Arial" pitchFamily="34" charset="0"/>
              <a:buChar char="•"/>
            </a:pPr>
            <a:r>
              <a:rPr lang="en-US" sz="2000" dirty="0">
                <a:latin typeface="Bookman Old Style" pitchFamily="18" charset="0"/>
              </a:rPr>
              <a:t>Stalling</a:t>
            </a:r>
          </a:p>
          <a:p>
            <a:pPr marL="690563" lvl="1" indent="-233363">
              <a:buFont typeface="Arial" pitchFamily="34" charset="0"/>
              <a:buChar char="•"/>
            </a:pPr>
            <a:r>
              <a:rPr lang="en-US" sz="2000" dirty="0">
                <a:latin typeface="Bookman Old Style" pitchFamily="18" charset="0"/>
              </a:rPr>
              <a:t>Bypassing</a:t>
            </a:r>
          </a:p>
        </p:txBody>
      </p:sp>
      <p:sp>
        <p:nvSpPr>
          <p:cNvPr id="6" name="AutoShape 77">
            <a:extLst>
              <a:ext uri="{FF2B5EF4-FFF2-40B4-BE49-F238E27FC236}">
                <a16:creationId xmlns:a16="http://schemas.microsoft.com/office/drawing/2014/main" id="{9835BB77-E063-EB80-3B4A-701401004203}"/>
              </a:ext>
            </a:extLst>
          </p:cNvPr>
          <p:cNvSpPr>
            <a:spLocks noChangeArrowheads="1"/>
          </p:cNvSpPr>
          <p:nvPr/>
        </p:nvSpPr>
        <p:spPr bwMode="auto">
          <a:xfrm>
            <a:off x="1597029" y="1519245"/>
            <a:ext cx="3736971" cy="363857"/>
          </a:xfrm>
          <a:prstGeom prst="wedgeRoundRectCallout">
            <a:avLst>
              <a:gd name="adj1" fmla="val -43644"/>
              <a:gd name="adj2" fmla="val 132238"/>
              <a:gd name="adj3" fmla="val 16667"/>
            </a:avLst>
          </a:prstGeom>
          <a:solidFill>
            <a:srgbClr val="FFFFCC"/>
          </a:solidFill>
          <a:ln w="12700">
            <a:solidFill>
              <a:schemeClr val="tx1"/>
            </a:solidFill>
            <a:miter lim="800000"/>
            <a:headEnd/>
            <a:tailEnd/>
          </a:ln>
        </p:spPr>
        <p:txBody>
          <a:bodyPr/>
          <a:lstStyle/>
          <a:p>
            <a:pPr algn="ctr"/>
            <a:endParaRPr lang="en-US"/>
          </a:p>
        </p:txBody>
      </p:sp>
      <p:sp>
        <p:nvSpPr>
          <p:cNvPr id="7" name="Text Box 70">
            <a:extLst>
              <a:ext uri="{FF2B5EF4-FFF2-40B4-BE49-F238E27FC236}">
                <a16:creationId xmlns:a16="http://schemas.microsoft.com/office/drawing/2014/main" id="{D57CEAA5-2397-990B-D5A6-6DDB245939D1}"/>
              </a:ext>
            </a:extLst>
          </p:cNvPr>
          <p:cNvSpPr txBox="1">
            <a:spLocks noChangeArrowheads="1"/>
          </p:cNvSpPr>
          <p:nvPr/>
        </p:nvSpPr>
        <p:spPr bwMode="auto">
          <a:xfrm>
            <a:off x="1600200" y="1519245"/>
            <a:ext cx="3810000"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square">
            <a:spAutoFit/>
          </a:bodyPr>
          <a:lstStyle>
            <a:lvl1pPr eaLnBrk="0" hangingPunct="0">
              <a:defRPr sz="2400" b="1">
                <a:solidFill>
                  <a:schemeClr val="tx1"/>
                </a:solidFill>
                <a:latin typeface="Tekton Pro" charset="0"/>
                <a:ea typeface="ＭＳ Ｐゴシック" charset="0"/>
                <a:cs typeface="ＭＳ Ｐゴシック" charset="0"/>
              </a:defRPr>
            </a:lvl1pPr>
            <a:lvl2pPr marL="742950" indent="-285750" eaLnBrk="0" hangingPunct="0">
              <a:defRPr sz="2400" b="1">
                <a:solidFill>
                  <a:schemeClr val="tx1"/>
                </a:solidFill>
                <a:latin typeface="Tekton Pro" charset="0"/>
                <a:ea typeface="ＭＳ Ｐゴシック" charset="0"/>
              </a:defRPr>
            </a:lvl2pPr>
            <a:lvl3pPr marL="1143000" indent="-228600" eaLnBrk="0" hangingPunct="0">
              <a:defRPr sz="2400" b="1">
                <a:solidFill>
                  <a:schemeClr val="tx1"/>
                </a:solidFill>
                <a:latin typeface="Tekton Pro" charset="0"/>
                <a:ea typeface="ＭＳ Ｐゴシック" charset="0"/>
              </a:defRPr>
            </a:lvl3pPr>
            <a:lvl4pPr marL="1600200" indent="-228600" eaLnBrk="0" hangingPunct="0">
              <a:defRPr sz="2400" b="1">
                <a:solidFill>
                  <a:schemeClr val="tx1"/>
                </a:solidFill>
                <a:latin typeface="Tekton Pro" charset="0"/>
                <a:ea typeface="ＭＳ Ｐゴシック" charset="0"/>
              </a:defRPr>
            </a:lvl4pPr>
            <a:lvl5pPr marL="2057400" indent="-228600" eaLnBrk="0" hangingPunct="0">
              <a:defRPr sz="2400" b="1">
                <a:solidFill>
                  <a:schemeClr val="tx1"/>
                </a:solidFill>
                <a:latin typeface="Tekton Pro" charset="0"/>
                <a:ea typeface="ＭＳ Ｐゴシック" charset="0"/>
              </a:defRPr>
            </a:lvl5pPr>
            <a:lvl6pPr marL="2514600" indent="-228600" eaLnBrk="0" fontAlgn="base" hangingPunct="0">
              <a:spcBef>
                <a:spcPct val="0"/>
              </a:spcBef>
              <a:spcAft>
                <a:spcPct val="0"/>
              </a:spcAft>
              <a:defRPr sz="2400" b="1">
                <a:solidFill>
                  <a:schemeClr val="tx1"/>
                </a:solidFill>
                <a:latin typeface="Tekton Pro" charset="0"/>
                <a:ea typeface="ＭＳ Ｐゴシック" charset="0"/>
              </a:defRPr>
            </a:lvl6pPr>
            <a:lvl7pPr marL="2971800" indent="-228600" eaLnBrk="0" fontAlgn="base" hangingPunct="0">
              <a:spcBef>
                <a:spcPct val="0"/>
              </a:spcBef>
              <a:spcAft>
                <a:spcPct val="0"/>
              </a:spcAft>
              <a:defRPr sz="2400" b="1">
                <a:solidFill>
                  <a:schemeClr val="tx1"/>
                </a:solidFill>
                <a:latin typeface="Tekton Pro" charset="0"/>
                <a:ea typeface="ＭＳ Ｐゴシック" charset="0"/>
              </a:defRPr>
            </a:lvl7pPr>
            <a:lvl8pPr marL="3429000" indent="-228600" eaLnBrk="0" fontAlgn="base" hangingPunct="0">
              <a:spcBef>
                <a:spcPct val="0"/>
              </a:spcBef>
              <a:spcAft>
                <a:spcPct val="0"/>
              </a:spcAft>
              <a:defRPr sz="2400" b="1">
                <a:solidFill>
                  <a:schemeClr val="tx1"/>
                </a:solidFill>
                <a:latin typeface="Tekton Pro" charset="0"/>
                <a:ea typeface="ＭＳ Ｐゴシック" charset="0"/>
              </a:defRPr>
            </a:lvl8pPr>
            <a:lvl9pPr marL="3886200" indent="-228600" eaLnBrk="0" fontAlgn="base" hangingPunct="0">
              <a:spcBef>
                <a:spcPct val="0"/>
              </a:spcBef>
              <a:spcAft>
                <a:spcPct val="0"/>
              </a:spcAft>
              <a:defRPr sz="2400" b="1">
                <a:solidFill>
                  <a:schemeClr val="tx1"/>
                </a:solidFill>
                <a:latin typeface="Tekton Pro" charset="0"/>
                <a:ea typeface="ＭＳ Ｐゴシック" charset="0"/>
              </a:defRPr>
            </a:lvl9pPr>
          </a:lstStyle>
          <a:p>
            <a:pPr eaLnBrk="1" hangingPunct="1"/>
            <a:r>
              <a:rPr lang="en-US" sz="1800" b="0" i="1" dirty="0">
                <a:latin typeface="Comic Sans MS"/>
                <a:cs typeface="Comic Sans MS"/>
              </a:rPr>
              <a:t>I don’</a:t>
            </a:r>
            <a:r>
              <a:rPr lang="en-US" altLang="ja-JP" sz="1800" b="0" i="1" dirty="0">
                <a:latin typeface="Comic Sans MS"/>
                <a:cs typeface="Comic Sans MS"/>
              </a:rPr>
              <a:t>t think they mean the fish...</a:t>
            </a:r>
            <a:endParaRPr lang="en-US" sz="1800" b="0" i="1" dirty="0">
              <a:latin typeface="Comic Sans MS"/>
              <a:cs typeface="Comic Sans MS"/>
            </a:endParaRPr>
          </a:p>
        </p:txBody>
      </p:sp>
      <p:grpSp>
        <p:nvGrpSpPr>
          <p:cNvPr id="8" name="Group 81">
            <a:extLst>
              <a:ext uri="{FF2B5EF4-FFF2-40B4-BE49-F238E27FC236}">
                <a16:creationId xmlns:a16="http://schemas.microsoft.com/office/drawing/2014/main" id="{243F10DD-5564-A1FC-07BD-15AF30AB7886}"/>
              </a:ext>
            </a:extLst>
          </p:cNvPr>
          <p:cNvGrpSpPr>
            <a:grpSpLocks/>
          </p:cNvGrpSpPr>
          <p:nvPr/>
        </p:nvGrpSpPr>
        <p:grpSpPr bwMode="auto">
          <a:xfrm>
            <a:off x="6324600" y="1143000"/>
            <a:ext cx="2209800" cy="1143000"/>
            <a:chOff x="4512" y="1008"/>
            <a:chExt cx="1050" cy="768"/>
          </a:xfrm>
        </p:grpSpPr>
        <p:sp>
          <p:nvSpPr>
            <p:cNvPr id="9" name="AutoShape 73">
              <a:extLst>
                <a:ext uri="{FF2B5EF4-FFF2-40B4-BE49-F238E27FC236}">
                  <a16:creationId xmlns:a16="http://schemas.microsoft.com/office/drawing/2014/main" id="{CAF1EF9A-D850-B841-AE44-A50E6F9C6732}"/>
                </a:ext>
              </a:extLst>
            </p:cNvPr>
            <p:cNvSpPr>
              <a:spLocks noChangeArrowheads="1"/>
            </p:cNvSpPr>
            <p:nvPr/>
          </p:nvSpPr>
          <p:spPr bwMode="auto">
            <a:xfrm>
              <a:off x="4512" y="1008"/>
              <a:ext cx="1050" cy="768"/>
            </a:xfrm>
            <a:prstGeom prst="cloudCallout">
              <a:avLst>
                <a:gd name="adj1" fmla="val -35782"/>
                <a:gd name="adj2" fmla="val 53976"/>
              </a:avLst>
            </a:prstGeom>
            <a:solidFill>
              <a:srgbClr val="FFFFCC"/>
            </a:solidFill>
            <a:ln w="12700">
              <a:solidFill>
                <a:schemeClr val="tx1"/>
              </a:solidFill>
              <a:round/>
              <a:headEnd/>
              <a:tailEnd/>
            </a:ln>
          </p:spPr>
          <p:txBody>
            <a:bodyPr/>
            <a:lstStyle/>
            <a:p>
              <a:pPr algn="ctr"/>
              <a:endParaRPr lang="en-US"/>
            </a:p>
          </p:txBody>
        </p:sp>
        <p:sp>
          <p:nvSpPr>
            <p:cNvPr id="10" name="Text Box 72">
              <a:extLst>
                <a:ext uri="{FF2B5EF4-FFF2-40B4-BE49-F238E27FC236}">
                  <a16:creationId xmlns:a16="http://schemas.microsoft.com/office/drawing/2014/main" id="{8C039C55-6A22-2B42-9336-CE34752B9FEF}"/>
                </a:ext>
              </a:extLst>
            </p:cNvPr>
            <p:cNvSpPr txBox="1">
              <a:spLocks noChangeArrowheads="1"/>
            </p:cNvSpPr>
            <p:nvPr/>
          </p:nvSpPr>
          <p:spPr bwMode="auto">
            <a:xfrm>
              <a:off x="4602" y="1104"/>
              <a:ext cx="874" cy="65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spAutoFit/>
            </a:bodyPr>
            <a:lstStyle>
              <a:lvl1pPr eaLnBrk="0" hangingPunct="0">
                <a:defRPr sz="2400" b="1">
                  <a:solidFill>
                    <a:schemeClr val="tx1"/>
                  </a:solidFill>
                  <a:latin typeface="Tekton Pro" charset="0"/>
                  <a:ea typeface="ＭＳ Ｐゴシック" charset="0"/>
                  <a:cs typeface="ＭＳ Ｐゴシック" charset="0"/>
                </a:defRPr>
              </a:lvl1pPr>
              <a:lvl2pPr marL="742950" indent="-285750" eaLnBrk="0" hangingPunct="0">
                <a:defRPr sz="2400" b="1">
                  <a:solidFill>
                    <a:schemeClr val="tx1"/>
                  </a:solidFill>
                  <a:latin typeface="Tekton Pro" charset="0"/>
                  <a:ea typeface="ＭＳ Ｐゴシック" charset="0"/>
                </a:defRPr>
              </a:lvl2pPr>
              <a:lvl3pPr marL="1143000" indent="-228600" eaLnBrk="0" hangingPunct="0">
                <a:defRPr sz="2400" b="1">
                  <a:solidFill>
                    <a:schemeClr val="tx1"/>
                  </a:solidFill>
                  <a:latin typeface="Tekton Pro" charset="0"/>
                  <a:ea typeface="ＭＳ Ｐゴシック" charset="0"/>
                </a:defRPr>
              </a:lvl3pPr>
              <a:lvl4pPr marL="1600200" indent="-228600" eaLnBrk="0" hangingPunct="0">
                <a:defRPr sz="2400" b="1">
                  <a:solidFill>
                    <a:schemeClr val="tx1"/>
                  </a:solidFill>
                  <a:latin typeface="Tekton Pro" charset="0"/>
                  <a:ea typeface="ＭＳ Ｐゴシック" charset="0"/>
                </a:defRPr>
              </a:lvl4pPr>
              <a:lvl5pPr marL="2057400" indent="-228600" eaLnBrk="0" hangingPunct="0">
                <a:defRPr sz="2400" b="1">
                  <a:solidFill>
                    <a:schemeClr val="tx1"/>
                  </a:solidFill>
                  <a:latin typeface="Tekton Pro" charset="0"/>
                  <a:ea typeface="ＭＳ Ｐゴシック" charset="0"/>
                </a:defRPr>
              </a:lvl5pPr>
              <a:lvl6pPr marL="2514600" indent="-228600" eaLnBrk="0" fontAlgn="base" hangingPunct="0">
                <a:spcBef>
                  <a:spcPct val="0"/>
                </a:spcBef>
                <a:spcAft>
                  <a:spcPct val="0"/>
                </a:spcAft>
                <a:defRPr sz="2400" b="1">
                  <a:solidFill>
                    <a:schemeClr val="tx1"/>
                  </a:solidFill>
                  <a:latin typeface="Tekton Pro" charset="0"/>
                  <a:ea typeface="ＭＳ Ｐゴシック" charset="0"/>
                </a:defRPr>
              </a:lvl6pPr>
              <a:lvl7pPr marL="2971800" indent="-228600" eaLnBrk="0" fontAlgn="base" hangingPunct="0">
                <a:spcBef>
                  <a:spcPct val="0"/>
                </a:spcBef>
                <a:spcAft>
                  <a:spcPct val="0"/>
                </a:spcAft>
                <a:defRPr sz="2400" b="1">
                  <a:solidFill>
                    <a:schemeClr val="tx1"/>
                  </a:solidFill>
                  <a:latin typeface="Tekton Pro" charset="0"/>
                  <a:ea typeface="ＭＳ Ｐゴシック" charset="0"/>
                </a:defRPr>
              </a:lvl7pPr>
              <a:lvl8pPr marL="3429000" indent="-228600" eaLnBrk="0" fontAlgn="base" hangingPunct="0">
                <a:spcBef>
                  <a:spcPct val="0"/>
                </a:spcBef>
                <a:spcAft>
                  <a:spcPct val="0"/>
                </a:spcAft>
                <a:defRPr sz="2400" b="1">
                  <a:solidFill>
                    <a:schemeClr val="tx1"/>
                  </a:solidFill>
                  <a:latin typeface="Tekton Pro" charset="0"/>
                  <a:ea typeface="ＭＳ Ｐゴシック" charset="0"/>
                </a:defRPr>
              </a:lvl8pPr>
              <a:lvl9pPr marL="3886200" indent="-228600" eaLnBrk="0" fontAlgn="base" hangingPunct="0">
                <a:spcBef>
                  <a:spcPct val="0"/>
                </a:spcBef>
                <a:spcAft>
                  <a:spcPct val="0"/>
                </a:spcAft>
                <a:defRPr sz="2400" b="1">
                  <a:solidFill>
                    <a:schemeClr val="tx1"/>
                  </a:solidFill>
                  <a:latin typeface="Tekton Pro" charset="0"/>
                  <a:ea typeface="ＭＳ Ｐゴシック" charset="0"/>
                </a:defRPr>
              </a:lvl9pPr>
            </a:lstStyle>
            <a:p>
              <a:pPr algn="ctr" eaLnBrk="1" hangingPunct="1"/>
              <a:r>
                <a:rPr lang="en-US" sz="1600" b="0" i="1" dirty="0">
                  <a:latin typeface="Comic Sans MS"/>
                  <a:cs typeface="Comic Sans MS"/>
                </a:rPr>
                <a:t>maybe they’</a:t>
              </a:r>
              <a:r>
                <a:rPr lang="en-US" altLang="ja-JP" sz="1600" b="0" i="1" dirty="0">
                  <a:latin typeface="Comic Sans MS"/>
                  <a:cs typeface="Comic Sans MS"/>
                </a:rPr>
                <a:t>ll give me partial credit...</a:t>
              </a:r>
              <a:endParaRPr lang="en-US" sz="1600" b="0" i="1" dirty="0">
                <a:latin typeface="Comic Sans MS"/>
                <a:cs typeface="Comic Sans MS"/>
              </a:endParaRPr>
            </a:p>
          </p:txBody>
        </p:sp>
      </p:grpSp>
      <p:grpSp>
        <p:nvGrpSpPr>
          <p:cNvPr id="11" name="Group 97">
            <a:extLst>
              <a:ext uri="{FF2B5EF4-FFF2-40B4-BE49-F238E27FC236}">
                <a16:creationId xmlns:a16="http://schemas.microsoft.com/office/drawing/2014/main" id="{713C3BFB-E775-0C48-C7FC-06780F71C952}"/>
              </a:ext>
            </a:extLst>
          </p:cNvPr>
          <p:cNvGrpSpPr>
            <a:grpSpLocks/>
          </p:cNvGrpSpPr>
          <p:nvPr/>
        </p:nvGrpSpPr>
        <p:grpSpPr bwMode="auto">
          <a:xfrm>
            <a:off x="3052459" y="2125674"/>
            <a:ext cx="2243788" cy="1879930"/>
            <a:chOff x="2064" y="2352"/>
            <a:chExt cx="1776" cy="1488"/>
          </a:xfrm>
        </p:grpSpPr>
        <p:sp>
          <p:nvSpPr>
            <p:cNvPr id="12" name="Rectangle 91">
              <a:extLst>
                <a:ext uri="{FF2B5EF4-FFF2-40B4-BE49-F238E27FC236}">
                  <a16:creationId xmlns:a16="http://schemas.microsoft.com/office/drawing/2014/main" id="{CBCACB4F-AEDE-D06D-95D7-202941D79364}"/>
                </a:ext>
              </a:extLst>
            </p:cNvPr>
            <p:cNvSpPr>
              <a:spLocks noChangeArrowheads="1"/>
            </p:cNvSpPr>
            <p:nvPr/>
          </p:nvSpPr>
          <p:spPr bwMode="auto">
            <a:xfrm>
              <a:off x="2064" y="2352"/>
              <a:ext cx="1776" cy="1488"/>
            </a:xfrm>
            <a:prstGeom prst="rect">
              <a:avLst/>
            </a:prstGeom>
            <a:gradFill rotWithShape="1">
              <a:gsLst>
                <a:gs pos="0">
                  <a:schemeClr val="hlink"/>
                </a:gs>
                <a:gs pos="100000">
                  <a:srgbClr val="99CCFF"/>
                </a:gs>
              </a:gsLst>
              <a:lin ang="5400000" scaled="1"/>
            </a:gradFill>
            <a:ln w="12700">
              <a:solidFill>
                <a:schemeClr val="tx1"/>
              </a:solidFill>
              <a:miter lim="800000"/>
              <a:headEnd/>
              <a:tailEnd/>
            </a:ln>
            <a:effectLst>
              <a:outerShdw blurRad="63500" dist="107763" dir="18900000" algn="ctr" rotWithShape="0">
                <a:schemeClr val="bg2">
                  <a:alpha val="50000"/>
                </a:schemeClr>
              </a:outerShdw>
            </a:effectLst>
          </p:spPr>
          <p:txBody>
            <a:bodyPr anchor="ctr">
              <a:spAutoFit/>
            </a:bodyPr>
            <a:lstStyle/>
            <a:p>
              <a:pPr>
                <a:defRPr/>
              </a:pPr>
              <a:endParaRPr lang="en-US">
                <a:ea typeface="+mn-ea"/>
                <a:cs typeface="+mn-cs"/>
              </a:endParaRPr>
            </a:p>
          </p:txBody>
        </p:sp>
        <p:grpSp>
          <p:nvGrpSpPr>
            <p:cNvPr id="13" name="Group 85">
              <a:extLst>
                <a:ext uri="{FF2B5EF4-FFF2-40B4-BE49-F238E27FC236}">
                  <a16:creationId xmlns:a16="http://schemas.microsoft.com/office/drawing/2014/main" id="{EA913C2C-4D4D-F29D-D960-09BDB22EA981}"/>
                </a:ext>
              </a:extLst>
            </p:cNvPr>
            <p:cNvGrpSpPr>
              <a:grpSpLocks/>
            </p:cNvGrpSpPr>
            <p:nvPr/>
          </p:nvGrpSpPr>
          <p:grpSpPr bwMode="auto">
            <a:xfrm>
              <a:off x="2256" y="2400"/>
              <a:ext cx="1488" cy="1412"/>
              <a:chOff x="3072" y="1421"/>
              <a:chExt cx="1833" cy="1987"/>
            </a:xfrm>
          </p:grpSpPr>
          <p:pic>
            <p:nvPicPr>
              <p:cNvPr id="14" name="Picture 86" descr="j0087870">
                <a:extLst>
                  <a:ext uri="{FF2B5EF4-FFF2-40B4-BE49-F238E27FC236}">
                    <a16:creationId xmlns:a16="http://schemas.microsoft.com/office/drawing/2014/main" id="{7F8E7CAB-C1BF-0D10-B55C-1DEFC5D3DD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2" y="1824"/>
                <a:ext cx="1760" cy="131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5" name="Freeform 87">
                <a:extLst>
                  <a:ext uri="{FF2B5EF4-FFF2-40B4-BE49-F238E27FC236}">
                    <a16:creationId xmlns:a16="http://schemas.microsoft.com/office/drawing/2014/main" id="{D6240E78-5E03-4843-DA91-5AB375D42EE3}"/>
                  </a:ext>
                </a:extLst>
              </p:cNvPr>
              <p:cNvSpPr>
                <a:spLocks/>
              </p:cNvSpPr>
              <p:nvPr/>
            </p:nvSpPr>
            <p:spPr bwMode="auto">
              <a:xfrm>
                <a:off x="3504" y="1459"/>
                <a:ext cx="1401" cy="1949"/>
              </a:xfrm>
              <a:custGeom>
                <a:avLst/>
                <a:gdLst>
                  <a:gd name="T0" fmla="*/ 1123 w 1401"/>
                  <a:gd name="T1" fmla="*/ 0 h 1949"/>
                  <a:gd name="T2" fmla="*/ 1214 w 1401"/>
                  <a:gd name="T3" fmla="*/ 1150 h 1949"/>
                  <a:gd name="T4" fmla="*/ 0 w 1401"/>
                  <a:gd name="T5" fmla="*/ 1949 h 1949"/>
                  <a:gd name="T6" fmla="*/ 0 60000 65536"/>
                  <a:gd name="T7" fmla="*/ 0 60000 65536"/>
                  <a:gd name="T8" fmla="*/ 0 60000 65536"/>
                  <a:gd name="T9" fmla="*/ 0 w 1401"/>
                  <a:gd name="T10" fmla="*/ 0 h 1949"/>
                  <a:gd name="T11" fmla="*/ 1401 w 1401"/>
                  <a:gd name="T12" fmla="*/ 1949 h 1949"/>
                </a:gdLst>
                <a:ahLst/>
                <a:cxnLst>
                  <a:cxn ang="T6">
                    <a:pos x="T0" y="T1"/>
                  </a:cxn>
                  <a:cxn ang="T7">
                    <a:pos x="T2" y="T3"/>
                  </a:cxn>
                  <a:cxn ang="T8">
                    <a:pos x="T4" y="T5"/>
                  </a:cxn>
                </a:cxnLst>
                <a:rect l="T9" t="T10" r="T11" b="T12"/>
                <a:pathLst>
                  <a:path w="1401" h="1949">
                    <a:moveTo>
                      <a:pt x="1123" y="0"/>
                    </a:moveTo>
                    <a:cubicBezTo>
                      <a:pt x="1138" y="193"/>
                      <a:pt x="1401" y="825"/>
                      <a:pt x="1214" y="1150"/>
                    </a:cubicBezTo>
                    <a:cubicBezTo>
                      <a:pt x="1027" y="1475"/>
                      <a:pt x="253" y="1783"/>
                      <a:pt x="0" y="1949"/>
                    </a:cubicBezTo>
                  </a:path>
                </a:pathLst>
              </a:custGeom>
              <a:noFill/>
              <a:ln w="38100">
                <a:solidFill>
                  <a:srgbClr val="FF3300"/>
                </a:solidFill>
                <a:round/>
                <a:headEnd/>
                <a:tailEnd/>
              </a:ln>
              <a:extLst>
                <a:ext uri="{909E8E84-426E-40dd-AFC4-6F175D3DCCD1}">
                  <a14:hiddenFill xmlns="" xmlns:a14="http://schemas.microsoft.com/office/drawing/2010/main">
                    <a:solidFill>
                      <a:srgbClr val="FFFFFF"/>
                    </a:solidFill>
                  </a14:hiddenFill>
                </a:ext>
              </a:extLst>
            </p:spPr>
            <p:txBody>
              <a:bodyPr>
                <a:spAutoFit/>
              </a:bodyPr>
              <a:lstStyle/>
              <a:p>
                <a:endParaRPr lang="en-US"/>
              </a:p>
            </p:txBody>
          </p:sp>
          <p:sp>
            <p:nvSpPr>
              <p:cNvPr id="16" name="Freeform 88">
                <a:extLst>
                  <a:ext uri="{FF2B5EF4-FFF2-40B4-BE49-F238E27FC236}">
                    <a16:creationId xmlns:a16="http://schemas.microsoft.com/office/drawing/2014/main" id="{6FA4DF2A-8988-3CFE-61F8-9EDF363C7AB0}"/>
                  </a:ext>
                </a:extLst>
              </p:cNvPr>
              <p:cNvSpPr>
                <a:spLocks/>
              </p:cNvSpPr>
              <p:nvPr/>
            </p:nvSpPr>
            <p:spPr bwMode="auto">
              <a:xfrm>
                <a:off x="3408" y="1440"/>
                <a:ext cx="1104" cy="1968"/>
              </a:xfrm>
              <a:custGeom>
                <a:avLst/>
                <a:gdLst>
                  <a:gd name="T0" fmla="*/ 3 w 1584"/>
                  <a:gd name="T1" fmla="*/ 0 h 2688"/>
                  <a:gd name="T2" fmla="*/ 3 w 1584"/>
                  <a:gd name="T3" fmla="*/ 8 h 2688"/>
                  <a:gd name="T4" fmla="*/ 0 w 1584"/>
                  <a:gd name="T5" fmla="*/ 13 h 2688"/>
                  <a:gd name="T6" fmla="*/ 0 60000 65536"/>
                  <a:gd name="T7" fmla="*/ 0 60000 65536"/>
                  <a:gd name="T8" fmla="*/ 0 60000 65536"/>
                  <a:gd name="T9" fmla="*/ 0 w 1584"/>
                  <a:gd name="T10" fmla="*/ 0 h 2688"/>
                  <a:gd name="T11" fmla="*/ 1584 w 1584"/>
                  <a:gd name="T12" fmla="*/ 2688 h 2688"/>
                </a:gdLst>
                <a:ahLst/>
                <a:cxnLst>
                  <a:cxn ang="T6">
                    <a:pos x="T0" y="T1"/>
                  </a:cxn>
                  <a:cxn ang="T7">
                    <a:pos x="T2" y="T3"/>
                  </a:cxn>
                  <a:cxn ang="T8">
                    <a:pos x="T4" y="T5"/>
                  </a:cxn>
                </a:cxnLst>
                <a:rect l="T9" t="T10" r="T11" b="T12"/>
                <a:pathLst>
                  <a:path w="1584" h="2688">
                    <a:moveTo>
                      <a:pt x="1584" y="0"/>
                    </a:moveTo>
                    <a:cubicBezTo>
                      <a:pt x="1572" y="568"/>
                      <a:pt x="1560" y="1136"/>
                      <a:pt x="1296" y="1584"/>
                    </a:cubicBezTo>
                    <a:cubicBezTo>
                      <a:pt x="1032" y="2032"/>
                      <a:pt x="216" y="2504"/>
                      <a:pt x="0" y="2688"/>
                    </a:cubicBezTo>
                  </a:path>
                </a:pathLst>
              </a:custGeom>
              <a:noFill/>
              <a:ln w="38100">
                <a:solidFill>
                  <a:srgbClr val="FF3300"/>
                </a:solidFill>
                <a:round/>
                <a:headEnd/>
                <a:tailEnd/>
              </a:ln>
              <a:extLst>
                <a:ext uri="{909E8E84-426E-40dd-AFC4-6F175D3DCCD1}">
                  <a14:hiddenFill xmlns="" xmlns:a14="http://schemas.microsoft.com/office/drawing/2010/main">
                    <a:solidFill>
                      <a:srgbClr val="FFFFFF"/>
                    </a:solidFill>
                  </a14:hiddenFill>
                </a:ext>
              </a:extLst>
            </p:spPr>
            <p:txBody>
              <a:bodyPr>
                <a:spAutoFit/>
              </a:bodyPr>
              <a:lstStyle/>
              <a:p>
                <a:endParaRPr lang="en-US"/>
              </a:p>
            </p:txBody>
          </p:sp>
          <p:sp>
            <p:nvSpPr>
              <p:cNvPr id="17" name="Freeform 89">
                <a:extLst>
                  <a:ext uri="{FF2B5EF4-FFF2-40B4-BE49-F238E27FC236}">
                    <a16:creationId xmlns:a16="http://schemas.microsoft.com/office/drawing/2014/main" id="{96C28999-1F50-EDE5-EC4F-D54023867D3C}"/>
                  </a:ext>
                </a:extLst>
              </p:cNvPr>
              <p:cNvSpPr>
                <a:spLocks/>
              </p:cNvSpPr>
              <p:nvPr/>
            </p:nvSpPr>
            <p:spPr bwMode="auto">
              <a:xfrm>
                <a:off x="3341" y="1440"/>
                <a:ext cx="1081" cy="1946"/>
              </a:xfrm>
              <a:custGeom>
                <a:avLst/>
                <a:gdLst>
                  <a:gd name="T0" fmla="*/ 1081 w 1081"/>
                  <a:gd name="T1" fmla="*/ 0 h 1946"/>
                  <a:gd name="T2" fmla="*/ 451 w 1081"/>
                  <a:gd name="T3" fmla="*/ 1008 h 1946"/>
                  <a:gd name="T4" fmla="*/ 0 w 1081"/>
                  <a:gd name="T5" fmla="*/ 1946 h 1946"/>
                  <a:gd name="T6" fmla="*/ 0 60000 65536"/>
                  <a:gd name="T7" fmla="*/ 0 60000 65536"/>
                  <a:gd name="T8" fmla="*/ 0 60000 65536"/>
                  <a:gd name="T9" fmla="*/ 0 w 1081"/>
                  <a:gd name="T10" fmla="*/ 0 h 1946"/>
                  <a:gd name="T11" fmla="*/ 1081 w 1081"/>
                  <a:gd name="T12" fmla="*/ 1946 h 1946"/>
                </a:gdLst>
                <a:ahLst/>
                <a:cxnLst>
                  <a:cxn ang="T6">
                    <a:pos x="T0" y="T1"/>
                  </a:cxn>
                  <a:cxn ang="T7">
                    <a:pos x="T2" y="T3"/>
                  </a:cxn>
                  <a:cxn ang="T8">
                    <a:pos x="T4" y="T5"/>
                  </a:cxn>
                </a:cxnLst>
                <a:rect l="T9" t="T10" r="T11" b="T12"/>
                <a:pathLst>
                  <a:path w="1081" h="1946">
                    <a:moveTo>
                      <a:pt x="1081" y="0"/>
                    </a:moveTo>
                    <a:cubicBezTo>
                      <a:pt x="977" y="168"/>
                      <a:pt x="631" y="684"/>
                      <a:pt x="451" y="1008"/>
                    </a:cubicBezTo>
                    <a:cubicBezTo>
                      <a:pt x="271" y="1332"/>
                      <a:pt x="94" y="1751"/>
                      <a:pt x="0" y="1946"/>
                    </a:cubicBezTo>
                  </a:path>
                </a:pathLst>
              </a:custGeom>
              <a:noFill/>
              <a:ln w="38100">
                <a:solidFill>
                  <a:srgbClr val="FF3300"/>
                </a:solidFill>
                <a:round/>
                <a:headEnd/>
                <a:tailEnd/>
              </a:ln>
              <a:extLst>
                <a:ext uri="{909E8E84-426E-40dd-AFC4-6F175D3DCCD1}">
                  <a14:hiddenFill xmlns="" xmlns:a14="http://schemas.microsoft.com/office/drawing/2010/main">
                    <a:solidFill>
                      <a:srgbClr val="FFFFFF"/>
                    </a:solidFill>
                  </a14:hiddenFill>
                </a:ext>
              </a:extLst>
            </p:spPr>
            <p:txBody>
              <a:bodyPr>
                <a:spAutoFit/>
              </a:bodyPr>
              <a:lstStyle/>
              <a:p>
                <a:endParaRPr lang="en-US"/>
              </a:p>
            </p:txBody>
          </p:sp>
          <p:sp>
            <p:nvSpPr>
              <p:cNvPr id="18" name="Freeform 90">
                <a:extLst>
                  <a:ext uri="{FF2B5EF4-FFF2-40B4-BE49-F238E27FC236}">
                    <a16:creationId xmlns:a16="http://schemas.microsoft.com/office/drawing/2014/main" id="{D00DC255-CA96-C1B0-5A60-743B36C3B69E}"/>
                  </a:ext>
                </a:extLst>
              </p:cNvPr>
              <p:cNvSpPr>
                <a:spLocks/>
              </p:cNvSpPr>
              <p:nvPr/>
            </p:nvSpPr>
            <p:spPr bwMode="auto">
              <a:xfrm>
                <a:off x="3283" y="1421"/>
                <a:ext cx="1037" cy="1945"/>
              </a:xfrm>
              <a:custGeom>
                <a:avLst/>
                <a:gdLst>
                  <a:gd name="T0" fmla="*/ 1037 w 1037"/>
                  <a:gd name="T1" fmla="*/ 0 h 1945"/>
                  <a:gd name="T2" fmla="*/ 173 w 1037"/>
                  <a:gd name="T3" fmla="*/ 1027 h 1945"/>
                  <a:gd name="T4" fmla="*/ 0 w 1037"/>
                  <a:gd name="T5" fmla="*/ 1945 h 1945"/>
                  <a:gd name="T6" fmla="*/ 0 60000 65536"/>
                  <a:gd name="T7" fmla="*/ 0 60000 65536"/>
                  <a:gd name="T8" fmla="*/ 0 60000 65536"/>
                  <a:gd name="T9" fmla="*/ 0 w 1037"/>
                  <a:gd name="T10" fmla="*/ 0 h 1945"/>
                  <a:gd name="T11" fmla="*/ 1037 w 1037"/>
                  <a:gd name="T12" fmla="*/ 1945 h 1945"/>
                </a:gdLst>
                <a:ahLst/>
                <a:cxnLst>
                  <a:cxn ang="T6">
                    <a:pos x="T0" y="T1"/>
                  </a:cxn>
                  <a:cxn ang="T7">
                    <a:pos x="T2" y="T3"/>
                  </a:cxn>
                  <a:cxn ang="T8">
                    <a:pos x="T4" y="T5"/>
                  </a:cxn>
                </a:cxnLst>
                <a:rect l="T9" t="T10" r="T11" b="T12"/>
                <a:pathLst>
                  <a:path w="1037" h="1945">
                    <a:moveTo>
                      <a:pt x="1037" y="0"/>
                    </a:moveTo>
                    <a:cubicBezTo>
                      <a:pt x="894" y="171"/>
                      <a:pt x="346" y="703"/>
                      <a:pt x="173" y="1027"/>
                    </a:cubicBezTo>
                    <a:cubicBezTo>
                      <a:pt x="0" y="1351"/>
                      <a:pt x="36" y="1754"/>
                      <a:pt x="0" y="1945"/>
                    </a:cubicBezTo>
                  </a:path>
                </a:pathLst>
              </a:custGeom>
              <a:noFill/>
              <a:ln w="38100">
                <a:solidFill>
                  <a:srgbClr val="FF3300"/>
                </a:solidFill>
                <a:round/>
                <a:headEnd/>
                <a:tailEnd/>
              </a:ln>
              <a:extLst>
                <a:ext uri="{909E8E84-426E-40dd-AFC4-6F175D3DCCD1}">
                  <a14:hiddenFill xmlns="" xmlns:a14="http://schemas.microsoft.com/office/drawing/2010/main">
                    <a:solidFill>
                      <a:srgbClr val="FFFFFF"/>
                    </a:solidFill>
                  </a14:hiddenFill>
                </a:ext>
              </a:extLst>
            </p:spPr>
            <p:txBody>
              <a:bodyPr>
                <a:spAutoFit/>
              </a:bodyPr>
              <a:lstStyle/>
              <a:p>
                <a:endParaRPr lang="en-US"/>
              </a:p>
            </p:txBody>
          </p:sp>
        </p:grpSp>
      </p:grpSp>
      <p:pic>
        <p:nvPicPr>
          <p:cNvPr id="19" name="Picture 93" descr="Hans">
            <a:extLst>
              <a:ext uri="{FF2B5EF4-FFF2-40B4-BE49-F238E27FC236}">
                <a16:creationId xmlns:a16="http://schemas.microsoft.com/office/drawing/2014/main" id="{6B5BCE55-EB69-FE3D-596B-DA3AF1E8761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1943745"/>
            <a:ext cx="1535024" cy="255205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0" name="Picture 94" descr="Franz">
            <a:extLst>
              <a:ext uri="{FF2B5EF4-FFF2-40B4-BE49-F238E27FC236}">
                <a16:creationId xmlns:a16="http://schemas.microsoft.com/office/drawing/2014/main" id="{90B02335-AC5D-B714-9256-E6F50047A31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70212" y="1957643"/>
            <a:ext cx="1324037" cy="253815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834964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Pipelined Execution Example</a:t>
            </a:r>
          </a:p>
        </p:txBody>
      </p:sp>
      <p:grpSp>
        <p:nvGrpSpPr>
          <p:cNvPr id="3" name="Group 3"/>
          <p:cNvGrpSpPr/>
          <p:nvPr/>
        </p:nvGrpSpPr>
        <p:grpSpPr>
          <a:xfrm>
            <a:off x="219075" y="1066800"/>
            <a:ext cx="4424363" cy="5211802"/>
            <a:chOff x="447675" y="1066800"/>
            <a:chExt cx="4424363" cy="5211802"/>
          </a:xfrm>
        </p:grpSpPr>
        <p:sp>
          <p:nvSpPr>
            <p:cNvPr id="5" name="Rectangle 4"/>
            <p:cNvSpPr>
              <a:spLocks noChangeArrowheads="1"/>
            </p:cNvSpPr>
            <p:nvPr/>
          </p:nvSpPr>
          <p:spPr bwMode="auto">
            <a:xfrm>
              <a:off x="2343150" y="5949243"/>
              <a:ext cx="1011238" cy="299158"/>
            </a:xfrm>
            <a:prstGeom prst="rect">
              <a:avLst/>
            </a:prstGeom>
            <a:solidFill>
              <a:srgbClr val="FFFFFF"/>
            </a:solidFill>
            <a:ln w="9525">
              <a:noFill/>
              <a:miter lim="800000"/>
              <a:headEnd/>
              <a:tailEnd/>
            </a:ln>
          </p:spPr>
          <p:txBody>
            <a:bodyPr/>
            <a:lstStyle/>
            <a:p>
              <a:endParaRPr lang="en-US"/>
            </a:p>
          </p:txBody>
        </p:sp>
        <p:sp>
          <p:nvSpPr>
            <p:cNvPr id="6" name="Rectangle 5"/>
            <p:cNvSpPr>
              <a:spLocks noChangeArrowheads="1"/>
            </p:cNvSpPr>
            <p:nvPr/>
          </p:nvSpPr>
          <p:spPr bwMode="auto">
            <a:xfrm>
              <a:off x="2346325" y="5951870"/>
              <a:ext cx="1004888" cy="296530"/>
            </a:xfrm>
            <a:prstGeom prst="rect">
              <a:avLst/>
            </a:prstGeom>
            <a:noFill/>
            <a:ln w="11113">
              <a:solidFill>
                <a:srgbClr val="000000"/>
              </a:solidFill>
              <a:miter lim="800000"/>
              <a:headEnd/>
              <a:tailEnd/>
            </a:ln>
          </p:spPr>
          <p:txBody>
            <a:bodyPr/>
            <a:lstStyle/>
            <a:p>
              <a:endParaRPr lang="en-US"/>
            </a:p>
          </p:txBody>
        </p:sp>
        <p:sp>
          <p:nvSpPr>
            <p:cNvPr id="7" name="Freeform 6"/>
            <p:cNvSpPr>
              <a:spLocks/>
            </p:cNvSpPr>
            <p:nvPr/>
          </p:nvSpPr>
          <p:spPr bwMode="auto">
            <a:xfrm>
              <a:off x="3522663" y="2318619"/>
              <a:ext cx="336550" cy="69617"/>
            </a:xfrm>
            <a:custGeom>
              <a:avLst/>
              <a:gdLst>
                <a:gd name="T0" fmla="*/ 0 w 252"/>
                <a:gd name="T1" fmla="*/ 0 h 63"/>
                <a:gd name="T2" fmla="*/ 2147483647 w 252"/>
                <a:gd name="T3" fmla="*/ 0 h 63"/>
                <a:gd name="T4" fmla="*/ 2147483647 w 252"/>
                <a:gd name="T5" fmla="*/ 2147483647 h 63"/>
                <a:gd name="T6" fmla="*/ 2147483647 w 252"/>
                <a:gd name="T7" fmla="*/ 2147483647 h 63"/>
                <a:gd name="T8" fmla="*/ 0 w 252"/>
                <a:gd name="T9" fmla="*/ 0 h 63"/>
                <a:gd name="T10" fmla="*/ 0 60000 65536"/>
                <a:gd name="T11" fmla="*/ 0 60000 65536"/>
                <a:gd name="T12" fmla="*/ 0 60000 65536"/>
                <a:gd name="T13" fmla="*/ 0 60000 65536"/>
                <a:gd name="T14" fmla="*/ 0 60000 65536"/>
                <a:gd name="T15" fmla="*/ 0 w 252"/>
                <a:gd name="T16" fmla="*/ 0 h 63"/>
                <a:gd name="T17" fmla="*/ 252 w 252"/>
                <a:gd name="T18" fmla="*/ 63 h 63"/>
              </a:gdLst>
              <a:ahLst/>
              <a:cxnLst>
                <a:cxn ang="T10">
                  <a:pos x="T0" y="T1"/>
                </a:cxn>
                <a:cxn ang="T11">
                  <a:pos x="T2" y="T3"/>
                </a:cxn>
                <a:cxn ang="T12">
                  <a:pos x="T4" y="T5"/>
                </a:cxn>
                <a:cxn ang="T13">
                  <a:pos x="T6" y="T7"/>
                </a:cxn>
                <a:cxn ang="T14">
                  <a:pos x="T8" y="T9"/>
                </a:cxn>
              </a:cxnLst>
              <a:rect l="T15" t="T16" r="T17" b="T18"/>
              <a:pathLst>
                <a:path w="252" h="63">
                  <a:moveTo>
                    <a:pt x="0" y="0"/>
                  </a:moveTo>
                  <a:lnTo>
                    <a:pt x="252" y="0"/>
                  </a:lnTo>
                  <a:lnTo>
                    <a:pt x="221" y="63"/>
                  </a:lnTo>
                  <a:lnTo>
                    <a:pt x="32" y="63"/>
                  </a:lnTo>
                  <a:lnTo>
                    <a:pt x="0" y="0"/>
                  </a:lnTo>
                </a:path>
              </a:pathLst>
            </a:custGeom>
            <a:noFill/>
            <a:ln w="11113">
              <a:solidFill>
                <a:srgbClr val="000000"/>
              </a:solidFill>
              <a:round/>
              <a:headEnd/>
              <a:tailEnd/>
            </a:ln>
          </p:spPr>
          <p:txBody>
            <a:bodyPr/>
            <a:lstStyle/>
            <a:p>
              <a:endParaRPr lang="en-US"/>
            </a:p>
          </p:txBody>
        </p:sp>
        <p:sp>
          <p:nvSpPr>
            <p:cNvPr id="8" name="Rectangle 7"/>
            <p:cNvSpPr>
              <a:spLocks noChangeArrowheads="1"/>
            </p:cNvSpPr>
            <p:nvPr/>
          </p:nvSpPr>
          <p:spPr bwMode="auto">
            <a:xfrm>
              <a:off x="3986213" y="4411088"/>
              <a:ext cx="715962" cy="1057400"/>
            </a:xfrm>
            <a:prstGeom prst="rect">
              <a:avLst/>
            </a:prstGeom>
            <a:solidFill>
              <a:srgbClr val="FFFFFF"/>
            </a:solidFill>
            <a:ln w="9525">
              <a:noFill/>
              <a:miter lim="800000"/>
              <a:headEnd/>
              <a:tailEnd/>
            </a:ln>
          </p:spPr>
          <p:txBody>
            <a:bodyPr/>
            <a:lstStyle/>
            <a:p>
              <a:endParaRPr lang="en-US"/>
            </a:p>
          </p:txBody>
        </p:sp>
        <p:sp>
          <p:nvSpPr>
            <p:cNvPr id="9" name="Rectangle 8"/>
            <p:cNvSpPr>
              <a:spLocks noChangeArrowheads="1"/>
            </p:cNvSpPr>
            <p:nvPr/>
          </p:nvSpPr>
          <p:spPr bwMode="auto">
            <a:xfrm>
              <a:off x="3990975" y="4415029"/>
              <a:ext cx="708025" cy="1050832"/>
            </a:xfrm>
            <a:prstGeom prst="rect">
              <a:avLst/>
            </a:prstGeom>
            <a:noFill/>
            <a:ln w="11113">
              <a:solidFill>
                <a:srgbClr val="000000"/>
              </a:solidFill>
              <a:miter lim="800000"/>
              <a:headEnd/>
              <a:tailEnd/>
            </a:ln>
          </p:spPr>
          <p:txBody>
            <a:bodyPr/>
            <a:lstStyle/>
            <a:p>
              <a:endParaRPr lang="en-US"/>
            </a:p>
          </p:txBody>
        </p:sp>
        <p:sp>
          <p:nvSpPr>
            <p:cNvPr id="10" name="Freeform 9"/>
            <p:cNvSpPr>
              <a:spLocks/>
            </p:cNvSpPr>
            <p:nvPr/>
          </p:nvSpPr>
          <p:spPr bwMode="auto">
            <a:xfrm>
              <a:off x="2636838" y="3504745"/>
              <a:ext cx="1181100" cy="278470"/>
            </a:xfrm>
            <a:custGeom>
              <a:avLst/>
              <a:gdLst>
                <a:gd name="T0" fmla="*/ 0 w 882"/>
                <a:gd name="T1" fmla="*/ 0 h 251"/>
                <a:gd name="T2" fmla="*/ 2147483647 w 882"/>
                <a:gd name="T3" fmla="*/ 0 h 251"/>
                <a:gd name="T4" fmla="*/ 2147483647 w 882"/>
                <a:gd name="T5" fmla="*/ 2147483647 h 251"/>
                <a:gd name="T6" fmla="*/ 2147483647 w 882"/>
                <a:gd name="T7" fmla="*/ 0 h 251"/>
                <a:gd name="T8" fmla="*/ 2147483647 w 882"/>
                <a:gd name="T9" fmla="*/ 0 h 251"/>
                <a:gd name="T10" fmla="*/ 2147483647 w 882"/>
                <a:gd name="T11" fmla="*/ 2147483647 h 251"/>
                <a:gd name="T12" fmla="*/ 2147483647 w 882"/>
                <a:gd name="T13" fmla="*/ 2147483647 h 251"/>
                <a:gd name="T14" fmla="*/ 0 w 882"/>
                <a:gd name="T15" fmla="*/ 0 h 251"/>
                <a:gd name="T16" fmla="*/ 0 60000 65536"/>
                <a:gd name="T17" fmla="*/ 0 60000 65536"/>
                <a:gd name="T18" fmla="*/ 0 60000 65536"/>
                <a:gd name="T19" fmla="*/ 0 60000 65536"/>
                <a:gd name="T20" fmla="*/ 0 60000 65536"/>
                <a:gd name="T21" fmla="*/ 0 60000 65536"/>
                <a:gd name="T22" fmla="*/ 0 60000 65536"/>
                <a:gd name="T23" fmla="*/ 0 60000 65536"/>
                <a:gd name="T24" fmla="*/ 0 w 882"/>
                <a:gd name="T25" fmla="*/ 0 h 251"/>
                <a:gd name="T26" fmla="*/ 882 w 882"/>
                <a:gd name="T27" fmla="*/ 251 h 25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82" h="251">
                  <a:moveTo>
                    <a:pt x="0" y="0"/>
                  </a:moveTo>
                  <a:lnTo>
                    <a:pt x="385" y="0"/>
                  </a:lnTo>
                  <a:lnTo>
                    <a:pt x="441" y="62"/>
                  </a:lnTo>
                  <a:lnTo>
                    <a:pt x="497" y="0"/>
                  </a:lnTo>
                  <a:lnTo>
                    <a:pt x="882" y="0"/>
                  </a:lnTo>
                  <a:lnTo>
                    <a:pt x="661" y="251"/>
                  </a:lnTo>
                  <a:lnTo>
                    <a:pt x="221" y="251"/>
                  </a:lnTo>
                  <a:lnTo>
                    <a:pt x="0" y="0"/>
                  </a:lnTo>
                  <a:close/>
                </a:path>
              </a:pathLst>
            </a:custGeom>
            <a:solidFill>
              <a:srgbClr val="FFFFFF"/>
            </a:solidFill>
            <a:ln w="9525">
              <a:noFill/>
              <a:round/>
              <a:headEnd/>
              <a:tailEnd/>
            </a:ln>
          </p:spPr>
          <p:txBody>
            <a:bodyPr/>
            <a:lstStyle/>
            <a:p>
              <a:endParaRPr lang="en-US"/>
            </a:p>
          </p:txBody>
        </p:sp>
        <p:sp>
          <p:nvSpPr>
            <p:cNvPr id="11" name="Freeform 10"/>
            <p:cNvSpPr>
              <a:spLocks/>
            </p:cNvSpPr>
            <p:nvPr/>
          </p:nvSpPr>
          <p:spPr bwMode="auto">
            <a:xfrm>
              <a:off x="2636838" y="3504745"/>
              <a:ext cx="1181100" cy="278470"/>
            </a:xfrm>
            <a:custGeom>
              <a:avLst/>
              <a:gdLst>
                <a:gd name="T0" fmla="*/ 0 w 882"/>
                <a:gd name="T1" fmla="*/ 0 h 251"/>
                <a:gd name="T2" fmla="*/ 2147483647 w 882"/>
                <a:gd name="T3" fmla="*/ 0 h 251"/>
                <a:gd name="T4" fmla="*/ 2147483647 w 882"/>
                <a:gd name="T5" fmla="*/ 2147483647 h 251"/>
                <a:gd name="T6" fmla="*/ 2147483647 w 882"/>
                <a:gd name="T7" fmla="*/ 0 h 251"/>
                <a:gd name="T8" fmla="*/ 2147483647 w 882"/>
                <a:gd name="T9" fmla="*/ 0 h 251"/>
                <a:gd name="T10" fmla="*/ 2147483647 w 882"/>
                <a:gd name="T11" fmla="*/ 2147483647 h 251"/>
                <a:gd name="T12" fmla="*/ 2147483647 w 882"/>
                <a:gd name="T13" fmla="*/ 2147483647 h 251"/>
                <a:gd name="T14" fmla="*/ 0 w 882"/>
                <a:gd name="T15" fmla="*/ 0 h 251"/>
                <a:gd name="T16" fmla="*/ 0 60000 65536"/>
                <a:gd name="T17" fmla="*/ 0 60000 65536"/>
                <a:gd name="T18" fmla="*/ 0 60000 65536"/>
                <a:gd name="T19" fmla="*/ 0 60000 65536"/>
                <a:gd name="T20" fmla="*/ 0 60000 65536"/>
                <a:gd name="T21" fmla="*/ 0 60000 65536"/>
                <a:gd name="T22" fmla="*/ 0 60000 65536"/>
                <a:gd name="T23" fmla="*/ 0 60000 65536"/>
                <a:gd name="T24" fmla="*/ 0 w 882"/>
                <a:gd name="T25" fmla="*/ 0 h 251"/>
                <a:gd name="T26" fmla="*/ 882 w 882"/>
                <a:gd name="T27" fmla="*/ 251 h 25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82" h="251">
                  <a:moveTo>
                    <a:pt x="0" y="0"/>
                  </a:moveTo>
                  <a:lnTo>
                    <a:pt x="385" y="0"/>
                  </a:lnTo>
                  <a:lnTo>
                    <a:pt x="441" y="62"/>
                  </a:lnTo>
                  <a:lnTo>
                    <a:pt x="497" y="0"/>
                  </a:lnTo>
                  <a:lnTo>
                    <a:pt x="882" y="0"/>
                  </a:lnTo>
                  <a:lnTo>
                    <a:pt x="661" y="251"/>
                  </a:lnTo>
                  <a:lnTo>
                    <a:pt x="221" y="251"/>
                  </a:lnTo>
                  <a:lnTo>
                    <a:pt x="0" y="0"/>
                  </a:lnTo>
                </a:path>
              </a:pathLst>
            </a:custGeom>
            <a:noFill/>
            <a:ln w="11113">
              <a:solidFill>
                <a:srgbClr val="000000"/>
              </a:solidFill>
              <a:round/>
              <a:headEnd/>
              <a:tailEnd/>
            </a:ln>
          </p:spPr>
          <p:txBody>
            <a:bodyPr/>
            <a:lstStyle/>
            <a:p>
              <a:endParaRPr lang="en-US"/>
            </a:p>
          </p:txBody>
        </p:sp>
        <p:sp>
          <p:nvSpPr>
            <p:cNvPr id="12" name="Rectangle 11"/>
            <p:cNvSpPr>
              <a:spLocks noChangeArrowheads="1"/>
            </p:cNvSpPr>
            <p:nvPr/>
          </p:nvSpPr>
          <p:spPr bwMode="auto">
            <a:xfrm>
              <a:off x="741363" y="1571214"/>
              <a:ext cx="168275" cy="105083"/>
            </a:xfrm>
            <a:prstGeom prst="rect">
              <a:avLst/>
            </a:prstGeom>
            <a:solidFill>
              <a:srgbClr val="FFFFFF"/>
            </a:solidFill>
            <a:ln w="9525">
              <a:noFill/>
              <a:miter lim="800000"/>
              <a:headEnd/>
              <a:tailEnd/>
            </a:ln>
          </p:spPr>
          <p:txBody>
            <a:bodyPr/>
            <a:lstStyle/>
            <a:p>
              <a:endParaRPr lang="en-US"/>
            </a:p>
          </p:txBody>
        </p:sp>
        <p:sp>
          <p:nvSpPr>
            <p:cNvPr id="13" name="Rectangle 12"/>
            <p:cNvSpPr>
              <a:spLocks noChangeArrowheads="1"/>
            </p:cNvSpPr>
            <p:nvPr/>
          </p:nvSpPr>
          <p:spPr bwMode="auto">
            <a:xfrm>
              <a:off x="746125" y="1573841"/>
              <a:ext cx="160338" cy="98516"/>
            </a:xfrm>
            <a:prstGeom prst="rect">
              <a:avLst/>
            </a:prstGeom>
            <a:noFill/>
            <a:ln w="11113">
              <a:solidFill>
                <a:srgbClr val="000000"/>
              </a:solidFill>
              <a:miter lim="800000"/>
              <a:headEnd/>
              <a:tailEnd/>
            </a:ln>
          </p:spPr>
          <p:txBody>
            <a:bodyPr/>
            <a:lstStyle/>
            <a:p>
              <a:endParaRPr lang="en-US"/>
            </a:p>
          </p:txBody>
        </p:sp>
        <p:sp>
          <p:nvSpPr>
            <p:cNvPr id="14" name="Rectangle 13"/>
            <p:cNvSpPr>
              <a:spLocks noChangeArrowheads="1"/>
            </p:cNvSpPr>
            <p:nvPr/>
          </p:nvSpPr>
          <p:spPr bwMode="auto">
            <a:xfrm>
              <a:off x="773113" y="1559393"/>
              <a:ext cx="134937" cy="112964"/>
            </a:xfrm>
            <a:prstGeom prst="rect">
              <a:avLst/>
            </a:prstGeom>
            <a:noFill/>
            <a:ln w="9525">
              <a:noFill/>
              <a:miter lim="800000"/>
              <a:headEnd/>
              <a:tailEnd/>
            </a:ln>
          </p:spPr>
          <p:txBody>
            <a:bodyPr wrap="none" lIns="0" tIns="0" rIns="0" bIns="0">
              <a:spAutoFit/>
            </a:bodyPr>
            <a:lstStyle/>
            <a:p>
              <a:pPr eaLnBrk="0" hangingPunct="0"/>
              <a:r>
                <a:rPr lang="en-US" sz="900" b="0" dirty="0">
                  <a:solidFill>
                    <a:srgbClr val="000000"/>
                  </a:solidFill>
                </a:rPr>
                <a:t>+4</a:t>
              </a:r>
              <a:endParaRPr lang="en-US" sz="900" b="0" dirty="0"/>
            </a:p>
          </p:txBody>
        </p:sp>
        <p:sp>
          <p:nvSpPr>
            <p:cNvPr id="15" name="Line 42"/>
            <p:cNvSpPr>
              <a:spLocks noChangeShapeType="1"/>
            </p:cNvSpPr>
            <p:nvPr/>
          </p:nvSpPr>
          <p:spPr bwMode="auto">
            <a:xfrm flipV="1">
              <a:off x="825500" y="1326896"/>
              <a:ext cx="1588" cy="244318"/>
            </a:xfrm>
            <a:prstGeom prst="line">
              <a:avLst/>
            </a:prstGeom>
            <a:noFill/>
            <a:ln w="4763">
              <a:solidFill>
                <a:srgbClr val="000000"/>
              </a:solidFill>
              <a:round/>
              <a:headEnd/>
              <a:tailEnd/>
            </a:ln>
          </p:spPr>
          <p:txBody>
            <a:bodyPr/>
            <a:lstStyle/>
            <a:p>
              <a:endParaRPr lang="en-US"/>
            </a:p>
          </p:txBody>
        </p:sp>
        <p:sp>
          <p:nvSpPr>
            <p:cNvPr id="16" name="Freeform 15"/>
            <p:cNvSpPr>
              <a:spLocks/>
            </p:cNvSpPr>
            <p:nvPr/>
          </p:nvSpPr>
          <p:spPr bwMode="auto">
            <a:xfrm>
              <a:off x="808038" y="1523927"/>
              <a:ext cx="36512" cy="47287"/>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17" name="Freeform 16"/>
            <p:cNvSpPr>
              <a:spLocks/>
            </p:cNvSpPr>
            <p:nvPr/>
          </p:nvSpPr>
          <p:spPr bwMode="auto">
            <a:xfrm>
              <a:off x="808038" y="1523927"/>
              <a:ext cx="36512" cy="47287"/>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18" name="Line 52"/>
            <p:cNvSpPr>
              <a:spLocks noChangeShapeType="1"/>
            </p:cNvSpPr>
            <p:nvPr/>
          </p:nvSpPr>
          <p:spPr bwMode="auto">
            <a:xfrm>
              <a:off x="825500" y="1751286"/>
              <a:ext cx="469900" cy="1314"/>
            </a:xfrm>
            <a:prstGeom prst="line">
              <a:avLst/>
            </a:prstGeom>
            <a:noFill/>
            <a:ln w="4763">
              <a:solidFill>
                <a:srgbClr val="000000"/>
              </a:solidFill>
              <a:round/>
              <a:headEnd/>
              <a:tailEnd/>
            </a:ln>
          </p:spPr>
          <p:txBody>
            <a:bodyPr/>
            <a:lstStyle/>
            <a:p>
              <a:endParaRPr lang="en-US"/>
            </a:p>
          </p:txBody>
        </p:sp>
        <p:sp>
          <p:nvSpPr>
            <p:cNvPr id="19" name="Rectangle 18"/>
            <p:cNvSpPr>
              <a:spLocks noChangeArrowheads="1"/>
            </p:cNvSpPr>
            <p:nvPr/>
          </p:nvSpPr>
          <p:spPr bwMode="auto">
            <a:xfrm>
              <a:off x="1755775" y="1295400"/>
              <a:ext cx="666750" cy="381000"/>
            </a:xfrm>
            <a:prstGeom prst="rect">
              <a:avLst/>
            </a:prstGeom>
            <a:noFill/>
            <a:ln w="11113">
              <a:solidFill>
                <a:srgbClr val="000000"/>
              </a:solidFill>
              <a:miter lim="800000"/>
              <a:headEnd/>
              <a:tailEnd/>
            </a:ln>
          </p:spPr>
          <p:txBody>
            <a:bodyPr lIns="0" tIns="0" rIns="0" bIns="0"/>
            <a:lstStyle/>
            <a:p>
              <a:pPr algn="ctr"/>
              <a:r>
                <a:rPr lang="en-US" sz="1000" dirty="0"/>
                <a:t>Instruction Memory</a:t>
              </a:r>
            </a:p>
          </p:txBody>
        </p:sp>
        <p:sp>
          <p:nvSpPr>
            <p:cNvPr id="20" name="Rectangle 19"/>
            <p:cNvSpPr>
              <a:spLocks noChangeArrowheads="1"/>
            </p:cNvSpPr>
            <p:nvPr/>
          </p:nvSpPr>
          <p:spPr bwMode="auto">
            <a:xfrm>
              <a:off x="1776413" y="1413589"/>
              <a:ext cx="47625"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A</a:t>
              </a:r>
              <a:endParaRPr lang="en-US" b="0"/>
            </a:p>
          </p:txBody>
        </p:sp>
        <p:sp>
          <p:nvSpPr>
            <p:cNvPr id="21" name="Rectangle 20"/>
            <p:cNvSpPr>
              <a:spLocks noChangeArrowheads="1"/>
            </p:cNvSpPr>
            <p:nvPr/>
          </p:nvSpPr>
          <p:spPr bwMode="auto">
            <a:xfrm>
              <a:off x="2076450" y="1579095"/>
              <a:ext cx="46038" cy="76185"/>
            </a:xfrm>
            <a:prstGeom prst="rect">
              <a:avLst/>
            </a:prstGeom>
            <a:noFill/>
            <a:ln w="9525">
              <a:noFill/>
              <a:miter lim="800000"/>
              <a:headEnd/>
              <a:tailEnd/>
            </a:ln>
          </p:spPr>
          <p:txBody>
            <a:bodyPr wrap="none" lIns="0" tIns="0" rIns="0" bIns="0">
              <a:spAutoFit/>
            </a:bodyPr>
            <a:lstStyle/>
            <a:p>
              <a:pPr eaLnBrk="0" hangingPunct="0"/>
              <a:r>
                <a:rPr lang="en-US" sz="600" b="0" dirty="0">
                  <a:solidFill>
                    <a:srgbClr val="000000"/>
                  </a:solidFill>
                </a:rPr>
                <a:t>D</a:t>
              </a:r>
              <a:endParaRPr lang="en-US" b="0" dirty="0"/>
            </a:p>
          </p:txBody>
        </p:sp>
        <p:sp>
          <p:nvSpPr>
            <p:cNvPr id="22" name="Line 63"/>
            <p:cNvSpPr>
              <a:spLocks noChangeShapeType="1"/>
            </p:cNvSpPr>
            <p:nvPr/>
          </p:nvSpPr>
          <p:spPr bwMode="auto">
            <a:xfrm flipH="1">
              <a:off x="825500" y="1431979"/>
              <a:ext cx="927100" cy="1314"/>
            </a:xfrm>
            <a:prstGeom prst="line">
              <a:avLst/>
            </a:prstGeom>
            <a:noFill/>
            <a:ln w="4763">
              <a:solidFill>
                <a:srgbClr val="000000"/>
              </a:solidFill>
              <a:round/>
              <a:headEnd/>
              <a:tailEnd/>
            </a:ln>
          </p:spPr>
          <p:txBody>
            <a:bodyPr/>
            <a:lstStyle/>
            <a:p>
              <a:endParaRPr lang="en-US"/>
            </a:p>
          </p:txBody>
        </p:sp>
        <p:sp>
          <p:nvSpPr>
            <p:cNvPr id="23" name="Freeform 22"/>
            <p:cNvSpPr>
              <a:spLocks/>
            </p:cNvSpPr>
            <p:nvPr/>
          </p:nvSpPr>
          <p:spPr bwMode="auto">
            <a:xfrm>
              <a:off x="1697038" y="1417530"/>
              <a:ext cx="55562" cy="30211"/>
            </a:xfrm>
            <a:custGeom>
              <a:avLst/>
              <a:gdLst>
                <a:gd name="T0" fmla="*/ 2147483647 w 41"/>
                <a:gd name="T1" fmla="*/ 2147483647 h 28"/>
                <a:gd name="T2" fmla="*/ 0 w 41"/>
                <a:gd name="T3" fmla="*/ 0 h 28"/>
                <a:gd name="T4" fmla="*/ 0 w 41"/>
                <a:gd name="T5" fmla="*/ 0 h 28"/>
                <a:gd name="T6" fmla="*/ 2147483647 w 41"/>
                <a:gd name="T7" fmla="*/ 2147483647 h 28"/>
                <a:gd name="T8" fmla="*/ 2147483647 w 41"/>
                <a:gd name="T9" fmla="*/ 2147483647 h 28"/>
                <a:gd name="T10" fmla="*/ 0 w 41"/>
                <a:gd name="T11" fmla="*/ 2147483647 h 28"/>
                <a:gd name="T12" fmla="*/ 0 w 41"/>
                <a:gd name="T13" fmla="*/ 2147483647 h 28"/>
                <a:gd name="T14" fmla="*/ 2147483647 w 41"/>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1"/>
                <a:gd name="T25" fmla="*/ 0 h 28"/>
                <a:gd name="T26" fmla="*/ 41 w 41"/>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1" h="28">
                  <a:moveTo>
                    <a:pt x="41" y="14"/>
                  </a:moveTo>
                  <a:lnTo>
                    <a:pt x="0" y="0"/>
                  </a:lnTo>
                  <a:lnTo>
                    <a:pt x="21" y="14"/>
                  </a:lnTo>
                  <a:lnTo>
                    <a:pt x="0" y="28"/>
                  </a:lnTo>
                  <a:lnTo>
                    <a:pt x="41" y="14"/>
                  </a:lnTo>
                  <a:close/>
                </a:path>
              </a:pathLst>
            </a:custGeom>
            <a:solidFill>
              <a:srgbClr val="000000"/>
            </a:solidFill>
            <a:ln w="9525">
              <a:noFill/>
              <a:round/>
              <a:headEnd/>
              <a:tailEnd/>
            </a:ln>
          </p:spPr>
          <p:txBody>
            <a:bodyPr/>
            <a:lstStyle/>
            <a:p>
              <a:endParaRPr lang="en-US"/>
            </a:p>
          </p:txBody>
        </p:sp>
        <p:sp>
          <p:nvSpPr>
            <p:cNvPr id="24" name="Freeform 23"/>
            <p:cNvSpPr>
              <a:spLocks/>
            </p:cNvSpPr>
            <p:nvPr/>
          </p:nvSpPr>
          <p:spPr bwMode="auto">
            <a:xfrm>
              <a:off x="1697038" y="1417530"/>
              <a:ext cx="55562" cy="30211"/>
            </a:xfrm>
            <a:custGeom>
              <a:avLst/>
              <a:gdLst>
                <a:gd name="T0" fmla="*/ 2147483647 w 41"/>
                <a:gd name="T1" fmla="*/ 2147483647 h 28"/>
                <a:gd name="T2" fmla="*/ 0 w 41"/>
                <a:gd name="T3" fmla="*/ 0 h 28"/>
                <a:gd name="T4" fmla="*/ 0 w 41"/>
                <a:gd name="T5" fmla="*/ 0 h 28"/>
                <a:gd name="T6" fmla="*/ 2147483647 w 41"/>
                <a:gd name="T7" fmla="*/ 2147483647 h 28"/>
                <a:gd name="T8" fmla="*/ 2147483647 w 41"/>
                <a:gd name="T9" fmla="*/ 2147483647 h 28"/>
                <a:gd name="T10" fmla="*/ 0 w 41"/>
                <a:gd name="T11" fmla="*/ 2147483647 h 28"/>
                <a:gd name="T12" fmla="*/ 0 w 41"/>
                <a:gd name="T13" fmla="*/ 2147483647 h 28"/>
                <a:gd name="T14" fmla="*/ 2147483647 w 41"/>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1"/>
                <a:gd name="T25" fmla="*/ 0 h 28"/>
                <a:gd name="T26" fmla="*/ 41 w 41"/>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1" h="28">
                  <a:moveTo>
                    <a:pt x="41" y="14"/>
                  </a:moveTo>
                  <a:lnTo>
                    <a:pt x="0" y="0"/>
                  </a:lnTo>
                  <a:lnTo>
                    <a:pt x="21" y="14"/>
                  </a:lnTo>
                  <a:lnTo>
                    <a:pt x="0" y="28"/>
                  </a:lnTo>
                  <a:lnTo>
                    <a:pt x="41" y="14"/>
                  </a:lnTo>
                </a:path>
              </a:pathLst>
            </a:custGeom>
            <a:noFill/>
            <a:ln w="4763">
              <a:solidFill>
                <a:srgbClr val="000000"/>
              </a:solidFill>
              <a:round/>
              <a:headEnd/>
              <a:tailEnd/>
            </a:ln>
          </p:spPr>
          <p:txBody>
            <a:bodyPr/>
            <a:lstStyle/>
            <a:p>
              <a:endParaRPr lang="en-US"/>
            </a:p>
          </p:txBody>
        </p:sp>
        <p:sp>
          <p:nvSpPr>
            <p:cNvPr id="25" name="Rectangle 24"/>
            <p:cNvSpPr>
              <a:spLocks noChangeArrowheads="1"/>
            </p:cNvSpPr>
            <p:nvPr/>
          </p:nvSpPr>
          <p:spPr bwMode="auto">
            <a:xfrm>
              <a:off x="2631121" y="5940048"/>
              <a:ext cx="525786" cy="338554"/>
            </a:xfrm>
            <a:prstGeom prst="rect">
              <a:avLst/>
            </a:prstGeom>
            <a:noFill/>
            <a:ln w="9525">
              <a:noFill/>
              <a:miter lim="800000"/>
              <a:headEnd/>
              <a:tailEnd/>
            </a:ln>
          </p:spPr>
          <p:txBody>
            <a:bodyPr wrap="none" lIns="0" tIns="0" rIns="0" bIns="0">
              <a:spAutoFit/>
            </a:bodyPr>
            <a:lstStyle/>
            <a:p>
              <a:pPr algn="ctr" eaLnBrk="0" hangingPunct="0"/>
              <a:r>
                <a:rPr lang="en-US" sz="1100" dirty="0">
                  <a:solidFill>
                    <a:srgbClr val="000000"/>
                  </a:solidFill>
                </a:rPr>
                <a:t>Register</a:t>
              </a:r>
              <a:br>
                <a:rPr lang="en-US" sz="1100" dirty="0">
                  <a:solidFill>
                    <a:srgbClr val="000000"/>
                  </a:solidFill>
                </a:rPr>
              </a:br>
              <a:r>
                <a:rPr lang="en-US" sz="1100" dirty="0">
                  <a:solidFill>
                    <a:srgbClr val="000000"/>
                  </a:solidFill>
                </a:rPr>
                <a:t>File</a:t>
              </a:r>
              <a:endParaRPr lang="en-US" b="0" dirty="0"/>
            </a:p>
          </p:txBody>
        </p:sp>
        <p:sp>
          <p:nvSpPr>
            <p:cNvPr id="26" name="Rectangle 25"/>
            <p:cNvSpPr>
              <a:spLocks noChangeArrowheads="1"/>
            </p:cNvSpPr>
            <p:nvPr/>
          </p:nvSpPr>
          <p:spPr bwMode="auto">
            <a:xfrm>
              <a:off x="2470150" y="5957125"/>
              <a:ext cx="106363"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WA</a:t>
              </a:r>
              <a:endParaRPr lang="en-US" b="0"/>
            </a:p>
          </p:txBody>
        </p:sp>
        <p:sp>
          <p:nvSpPr>
            <p:cNvPr id="27" name="Rectangle 26"/>
            <p:cNvSpPr>
              <a:spLocks noChangeArrowheads="1"/>
            </p:cNvSpPr>
            <p:nvPr/>
          </p:nvSpPr>
          <p:spPr bwMode="auto">
            <a:xfrm>
              <a:off x="3201988" y="5956300"/>
              <a:ext cx="128240" cy="92333"/>
            </a:xfrm>
            <a:prstGeom prst="rect">
              <a:avLst/>
            </a:prstGeom>
            <a:noFill/>
            <a:ln w="9525">
              <a:noFill/>
              <a:miter lim="800000"/>
              <a:headEnd/>
              <a:tailEnd/>
            </a:ln>
          </p:spPr>
          <p:txBody>
            <a:bodyPr wrap="none" lIns="0" tIns="0" rIns="0" bIns="0">
              <a:spAutoFit/>
            </a:bodyPr>
            <a:lstStyle/>
            <a:p>
              <a:pPr eaLnBrk="0" hangingPunct="0"/>
              <a:r>
                <a:rPr lang="en-US" sz="600" b="0" dirty="0">
                  <a:solidFill>
                    <a:srgbClr val="000000"/>
                  </a:solidFill>
                </a:rPr>
                <a:t>WD</a:t>
              </a:r>
              <a:endParaRPr lang="en-US" b="0" dirty="0"/>
            </a:p>
          </p:txBody>
        </p:sp>
        <p:sp>
          <p:nvSpPr>
            <p:cNvPr id="28" name="Rectangle 27"/>
            <p:cNvSpPr>
              <a:spLocks noChangeArrowheads="1"/>
            </p:cNvSpPr>
            <p:nvPr/>
          </p:nvSpPr>
          <p:spPr bwMode="auto">
            <a:xfrm>
              <a:off x="3221038" y="6140192"/>
              <a:ext cx="123432" cy="92333"/>
            </a:xfrm>
            <a:prstGeom prst="rect">
              <a:avLst/>
            </a:prstGeom>
            <a:noFill/>
            <a:ln w="9525">
              <a:noFill/>
              <a:miter lim="800000"/>
              <a:headEnd/>
              <a:tailEnd/>
            </a:ln>
          </p:spPr>
          <p:txBody>
            <a:bodyPr wrap="none" lIns="0" tIns="0" rIns="0" bIns="0">
              <a:spAutoFit/>
            </a:bodyPr>
            <a:lstStyle/>
            <a:p>
              <a:pPr eaLnBrk="0" hangingPunct="0"/>
              <a:r>
                <a:rPr lang="en-US" sz="600" b="0" dirty="0">
                  <a:solidFill>
                    <a:srgbClr val="000000"/>
                  </a:solidFill>
                </a:rPr>
                <a:t>WE</a:t>
              </a:r>
              <a:endParaRPr lang="en-US" b="0" dirty="0"/>
            </a:p>
          </p:txBody>
        </p:sp>
        <p:sp>
          <p:nvSpPr>
            <p:cNvPr id="29" name="Rectangle 28"/>
            <p:cNvSpPr>
              <a:spLocks noChangeArrowheads="1"/>
            </p:cNvSpPr>
            <p:nvPr/>
          </p:nvSpPr>
          <p:spPr bwMode="auto">
            <a:xfrm>
              <a:off x="3111500" y="3586185"/>
              <a:ext cx="234950" cy="139235"/>
            </a:xfrm>
            <a:prstGeom prst="rect">
              <a:avLst/>
            </a:prstGeom>
            <a:noFill/>
            <a:ln w="9525">
              <a:noFill/>
              <a:miter lim="800000"/>
              <a:headEnd/>
              <a:tailEnd/>
            </a:ln>
          </p:spPr>
          <p:txBody>
            <a:bodyPr wrap="none" lIns="0" tIns="0" rIns="0" bIns="0">
              <a:spAutoFit/>
            </a:bodyPr>
            <a:lstStyle/>
            <a:p>
              <a:pPr eaLnBrk="0" hangingPunct="0"/>
              <a:r>
                <a:rPr lang="en-US" sz="1100">
                  <a:solidFill>
                    <a:srgbClr val="000000"/>
                  </a:solidFill>
                </a:rPr>
                <a:t>ALU</a:t>
              </a:r>
              <a:endParaRPr lang="en-US" b="0"/>
            </a:p>
          </p:txBody>
        </p:sp>
        <p:sp>
          <p:nvSpPr>
            <p:cNvPr id="30" name="Rectangle 29"/>
            <p:cNvSpPr>
              <a:spLocks noChangeArrowheads="1"/>
            </p:cNvSpPr>
            <p:nvPr/>
          </p:nvSpPr>
          <p:spPr bwMode="auto">
            <a:xfrm>
              <a:off x="2828925" y="3511313"/>
              <a:ext cx="47625"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A</a:t>
              </a:r>
              <a:endParaRPr lang="en-US" b="0"/>
            </a:p>
          </p:txBody>
        </p:sp>
        <p:sp>
          <p:nvSpPr>
            <p:cNvPr id="31" name="Rectangle 30"/>
            <p:cNvSpPr>
              <a:spLocks noChangeArrowheads="1"/>
            </p:cNvSpPr>
            <p:nvPr/>
          </p:nvSpPr>
          <p:spPr bwMode="auto">
            <a:xfrm>
              <a:off x="3582988" y="3507372"/>
              <a:ext cx="46037"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B</a:t>
              </a:r>
              <a:endParaRPr lang="en-US" b="0"/>
            </a:p>
          </p:txBody>
        </p:sp>
        <p:sp>
          <p:nvSpPr>
            <p:cNvPr id="32" name="Rectangle 31"/>
            <p:cNvSpPr>
              <a:spLocks noChangeArrowheads="1"/>
            </p:cNvSpPr>
            <p:nvPr/>
          </p:nvSpPr>
          <p:spPr bwMode="auto">
            <a:xfrm>
              <a:off x="3102716" y="2438400"/>
              <a:ext cx="503343" cy="330860"/>
            </a:xfrm>
            <a:prstGeom prst="rect">
              <a:avLst/>
            </a:prstGeom>
            <a:noFill/>
            <a:ln w="9525">
              <a:noFill/>
              <a:miter lim="800000"/>
              <a:headEnd/>
              <a:tailEnd/>
            </a:ln>
          </p:spPr>
          <p:txBody>
            <a:bodyPr wrap="none" lIns="0" tIns="0" rIns="0" bIns="0">
              <a:spAutoFit/>
            </a:bodyPr>
            <a:lstStyle/>
            <a:p>
              <a:pPr algn="ctr" eaLnBrk="0" hangingPunct="0"/>
              <a:r>
                <a:rPr lang="en-US" sz="1050" dirty="0">
                  <a:solidFill>
                    <a:srgbClr val="000000"/>
                  </a:solidFill>
                </a:rPr>
                <a:t>Register</a:t>
              </a:r>
              <a:br>
                <a:rPr lang="en-US" sz="1100" dirty="0">
                  <a:solidFill>
                    <a:srgbClr val="000000"/>
                  </a:solidFill>
                </a:rPr>
              </a:br>
              <a:r>
                <a:rPr lang="en-US" sz="1100" dirty="0">
                  <a:solidFill>
                    <a:srgbClr val="000000"/>
                  </a:solidFill>
                </a:rPr>
                <a:t>File</a:t>
              </a:r>
              <a:endParaRPr lang="en-US" b="0" dirty="0"/>
            </a:p>
          </p:txBody>
        </p:sp>
        <p:sp>
          <p:nvSpPr>
            <p:cNvPr id="33" name="Rectangle 32"/>
            <p:cNvSpPr>
              <a:spLocks noChangeArrowheads="1"/>
            </p:cNvSpPr>
            <p:nvPr/>
          </p:nvSpPr>
          <p:spPr bwMode="auto">
            <a:xfrm>
              <a:off x="2895600" y="2473616"/>
              <a:ext cx="139700"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RA1</a:t>
              </a:r>
              <a:endParaRPr lang="en-US" b="0"/>
            </a:p>
          </p:txBody>
        </p:sp>
        <p:sp>
          <p:nvSpPr>
            <p:cNvPr id="34" name="Rectangle 33"/>
            <p:cNvSpPr>
              <a:spLocks noChangeArrowheads="1"/>
            </p:cNvSpPr>
            <p:nvPr/>
          </p:nvSpPr>
          <p:spPr bwMode="auto">
            <a:xfrm>
              <a:off x="3654425" y="2473616"/>
              <a:ext cx="139700"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RA2</a:t>
              </a:r>
              <a:endParaRPr lang="en-US" b="0"/>
            </a:p>
          </p:txBody>
        </p:sp>
        <p:sp>
          <p:nvSpPr>
            <p:cNvPr id="35" name="Rectangle 34"/>
            <p:cNvSpPr>
              <a:spLocks noChangeArrowheads="1"/>
            </p:cNvSpPr>
            <p:nvPr/>
          </p:nvSpPr>
          <p:spPr bwMode="auto">
            <a:xfrm>
              <a:off x="2895600" y="2648317"/>
              <a:ext cx="138113"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RD1</a:t>
              </a:r>
              <a:endParaRPr lang="en-US" b="0"/>
            </a:p>
          </p:txBody>
        </p:sp>
        <p:sp>
          <p:nvSpPr>
            <p:cNvPr id="36" name="Rectangle 35"/>
            <p:cNvSpPr>
              <a:spLocks noChangeArrowheads="1"/>
            </p:cNvSpPr>
            <p:nvPr/>
          </p:nvSpPr>
          <p:spPr bwMode="auto">
            <a:xfrm>
              <a:off x="3654425" y="2648317"/>
              <a:ext cx="138113"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RD2</a:t>
              </a:r>
              <a:endParaRPr lang="en-US" b="0"/>
            </a:p>
          </p:txBody>
        </p:sp>
        <p:sp>
          <p:nvSpPr>
            <p:cNvPr id="37" name="Rectangle 36"/>
            <p:cNvSpPr>
              <a:spLocks noChangeArrowheads="1"/>
            </p:cNvSpPr>
            <p:nvPr/>
          </p:nvSpPr>
          <p:spPr bwMode="auto">
            <a:xfrm>
              <a:off x="2209800" y="2879467"/>
              <a:ext cx="639599" cy="92333"/>
            </a:xfrm>
            <a:prstGeom prst="rect">
              <a:avLst/>
            </a:prstGeom>
            <a:noFill/>
            <a:ln w="9525">
              <a:noFill/>
              <a:miter lim="800000"/>
              <a:headEnd/>
              <a:tailEnd/>
            </a:ln>
          </p:spPr>
          <p:txBody>
            <a:bodyPr wrap="none" lIns="0" tIns="0" rIns="0" bIns="0">
              <a:spAutoFit/>
            </a:bodyPr>
            <a:lstStyle/>
            <a:p>
              <a:pPr eaLnBrk="0" hangingPunct="0"/>
              <a:r>
                <a:rPr lang="en-US" sz="600" dirty="0">
                  <a:solidFill>
                    <a:srgbClr val="C00000"/>
                  </a:solidFill>
                </a:rPr>
                <a:t>PC</a:t>
              </a:r>
              <a:r>
                <a:rPr lang="en-US" sz="600" baseline="30000" dirty="0">
                  <a:solidFill>
                    <a:srgbClr val="C00000"/>
                  </a:solidFill>
                </a:rPr>
                <a:t>RF</a:t>
              </a:r>
              <a:r>
                <a:rPr lang="en-US" sz="600" dirty="0">
                  <a:solidFill>
                    <a:srgbClr val="000000"/>
                  </a:solidFill>
                </a:rPr>
                <a:t>+4+4*SXT(</a:t>
              </a:r>
              <a:r>
                <a:rPr lang="en-US" sz="600" dirty="0">
                  <a:solidFill>
                    <a:srgbClr val="C00000"/>
                  </a:solidFill>
                </a:rPr>
                <a:t>C</a:t>
              </a:r>
              <a:r>
                <a:rPr lang="en-US" sz="600" dirty="0">
                  <a:solidFill>
                    <a:srgbClr val="000000"/>
                  </a:solidFill>
                </a:rPr>
                <a:t>)</a:t>
              </a:r>
              <a:endParaRPr lang="en-US" sz="2000" b="0" dirty="0"/>
            </a:p>
          </p:txBody>
        </p:sp>
        <p:sp>
          <p:nvSpPr>
            <p:cNvPr id="38" name="Rectangle 37"/>
            <p:cNvSpPr>
              <a:spLocks noChangeArrowheads="1"/>
            </p:cNvSpPr>
            <p:nvPr/>
          </p:nvSpPr>
          <p:spPr bwMode="auto">
            <a:xfrm>
              <a:off x="4143375" y="4799896"/>
              <a:ext cx="465138" cy="278470"/>
            </a:xfrm>
            <a:prstGeom prst="rect">
              <a:avLst/>
            </a:prstGeom>
            <a:noFill/>
            <a:ln w="9525">
              <a:noFill/>
              <a:miter lim="800000"/>
              <a:headEnd/>
              <a:tailEnd/>
            </a:ln>
          </p:spPr>
          <p:txBody>
            <a:bodyPr wrap="none" lIns="0" tIns="0" rIns="0" bIns="0">
              <a:spAutoFit/>
            </a:bodyPr>
            <a:lstStyle/>
            <a:p>
              <a:pPr algn="ctr" eaLnBrk="0" hangingPunct="0"/>
              <a:r>
                <a:rPr lang="en-US" sz="1100">
                  <a:solidFill>
                    <a:srgbClr val="000000"/>
                  </a:solidFill>
                </a:rPr>
                <a:t>Data</a:t>
              </a:r>
              <a:br>
                <a:rPr lang="en-US" sz="1100">
                  <a:solidFill>
                    <a:srgbClr val="000000"/>
                  </a:solidFill>
                </a:rPr>
              </a:br>
              <a:r>
                <a:rPr lang="en-US" sz="1100">
                  <a:solidFill>
                    <a:srgbClr val="000000"/>
                  </a:solidFill>
                </a:rPr>
                <a:t>Memory</a:t>
              </a:r>
              <a:endParaRPr lang="en-US"/>
            </a:p>
          </p:txBody>
        </p:sp>
        <p:sp>
          <p:nvSpPr>
            <p:cNvPr id="39" name="Rectangle 38"/>
            <p:cNvSpPr>
              <a:spLocks noChangeArrowheads="1"/>
            </p:cNvSpPr>
            <p:nvPr/>
          </p:nvSpPr>
          <p:spPr bwMode="auto">
            <a:xfrm>
              <a:off x="4318000" y="5379720"/>
              <a:ext cx="90488" cy="76185"/>
            </a:xfrm>
            <a:prstGeom prst="rect">
              <a:avLst/>
            </a:prstGeom>
            <a:noFill/>
            <a:ln w="9525">
              <a:noFill/>
              <a:miter lim="800000"/>
              <a:headEnd/>
              <a:tailEnd/>
            </a:ln>
          </p:spPr>
          <p:txBody>
            <a:bodyPr wrap="none" lIns="0" tIns="0" rIns="0" bIns="0">
              <a:spAutoFit/>
            </a:bodyPr>
            <a:lstStyle/>
            <a:p>
              <a:pPr eaLnBrk="0" hangingPunct="0"/>
              <a:r>
                <a:rPr lang="en-US" sz="600" b="0" dirty="0">
                  <a:solidFill>
                    <a:srgbClr val="000000"/>
                  </a:solidFill>
                </a:rPr>
                <a:t>RD</a:t>
              </a:r>
              <a:endParaRPr lang="en-US" b="0" dirty="0"/>
            </a:p>
          </p:txBody>
        </p:sp>
        <p:sp>
          <p:nvSpPr>
            <p:cNvPr id="40" name="Rectangle 39"/>
            <p:cNvSpPr>
              <a:spLocks noChangeArrowheads="1"/>
            </p:cNvSpPr>
            <p:nvPr/>
          </p:nvSpPr>
          <p:spPr bwMode="auto">
            <a:xfrm>
              <a:off x="3151188" y="3749063"/>
              <a:ext cx="14287"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 </a:t>
              </a:r>
              <a:endParaRPr lang="en-US" b="0"/>
            </a:p>
          </p:txBody>
        </p:sp>
        <p:sp>
          <p:nvSpPr>
            <p:cNvPr id="41" name="Rectangle 40"/>
            <p:cNvSpPr>
              <a:spLocks noChangeArrowheads="1"/>
            </p:cNvSpPr>
            <p:nvPr/>
          </p:nvSpPr>
          <p:spPr bwMode="auto">
            <a:xfrm>
              <a:off x="3163888" y="3749063"/>
              <a:ext cx="14287"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 </a:t>
              </a:r>
              <a:endParaRPr lang="en-US" b="0"/>
            </a:p>
          </p:txBody>
        </p:sp>
        <p:sp>
          <p:nvSpPr>
            <p:cNvPr id="42" name="Rectangle 41"/>
            <p:cNvSpPr>
              <a:spLocks noChangeArrowheads="1"/>
            </p:cNvSpPr>
            <p:nvPr/>
          </p:nvSpPr>
          <p:spPr bwMode="auto">
            <a:xfrm>
              <a:off x="3214688" y="3712284"/>
              <a:ext cx="42862"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Y</a:t>
              </a:r>
              <a:endParaRPr lang="en-US" b="0"/>
            </a:p>
          </p:txBody>
        </p:sp>
        <p:sp>
          <p:nvSpPr>
            <p:cNvPr id="43" name="Rectangle 42"/>
            <p:cNvSpPr>
              <a:spLocks noChangeArrowheads="1"/>
            </p:cNvSpPr>
            <p:nvPr/>
          </p:nvSpPr>
          <p:spPr bwMode="auto">
            <a:xfrm>
              <a:off x="447675" y="1241516"/>
              <a:ext cx="673100" cy="85380"/>
            </a:xfrm>
            <a:prstGeom prst="rect">
              <a:avLst/>
            </a:prstGeom>
            <a:solidFill>
              <a:srgbClr val="FFFFFF"/>
            </a:solidFill>
            <a:ln w="9525">
              <a:noFill/>
              <a:miter lim="800000"/>
              <a:headEnd/>
              <a:tailEnd/>
            </a:ln>
          </p:spPr>
          <p:txBody>
            <a:bodyPr/>
            <a:lstStyle/>
            <a:p>
              <a:endParaRPr lang="en-US"/>
            </a:p>
          </p:txBody>
        </p:sp>
        <p:sp>
          <p:nvSpPr>
            <p:cNvPr id="44" name="Rectangle 43"/>
            <p:cNvSpPr>
              <a:spLocks noChangeArrowheads="1"/>
            </p:cNvSpPr>
            <p:nvPr/>
          </p:nvSpPr>
          <p:spPr bwMode="auto">
            <a:xfrm>
              <a:off x="450850" y="1219200"/>
              <a:ext cx="665163" cy="105068"/>
            </a:xfrm>
            <a:prstGeom prst="rect">
              <a:avLst/>
            </a:prstGeom>
            <a:noFill/>
            <a:ln w="11113">
              <a:solidFill>
                <a:srgbClr val="000000"/>
              </a:solidFill>
              <a:miter lim="800000"/>
              <a:headEnd/>
              <a:tailEnd/>
            </a:ln>
          </p:spPr>
          <p:txBody>
            <a:bodyPr/>
            <a:lstStyle/>
            <a:p>
              <a:endParaRPr lang="en-US"/>
            </a:p>
          </p:txBody>
        </p:sp>
        <p:sp>
          <p:nvSpPr>
            <p:cNvPr id="45" name="Freeform 44"/>
            <p:cNvSpPr>
              <a:spLocks/>
            </p:cNvSpPr>
            <p:nvPr/>
          </p:nvSpPr>
          <p:spPr bwMode="auto">
            <a:xfrm>
              <a:off x="447675" y="1276981"/>
              <a:ext cx="65088" cy="23644"/>
            </a:xfrm>
            <a:custGeom>
              <a:avLst/>
              <a:gdLst>
                <a:gd name="T0" fmla="*/ 0 w 49"/>
                <a:gd name="T1" fmla="*/ 2147483647 h 21"/>
                <a:gd name="T2" fmla="*/ 2147483647 w 49"/>
                <a:gd name="T3" fmla="*/ 0 h 21"/>
                <a:gd name="T4" fmla="*/ 2147483647 w 49"/>
                <a:gd name="T5" fmla="*/ 2147483647 h 21"/>
                <a:gd name="T6" fmla="*/ 2147483647 w 49"/>
                <a:gd name="T7" fmla="*/ 2147483647 h 21"/>
                <a:gd name="T8" fmla="*/ 0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0" y="7"/>
                  </a:moveTo>
                  <a:lnTo>
                    <a:pt x="3" y="0"/>
                  </a:lnTo>
                  <a:lnTo>
                    <a:pt x="49" y="14"/>
                  </a:lnTo>
                  <a:lnTo>
                    <a:pt x="49" y="21"/>
                  </a:lnTo>
                  <a:lnTo>
                    <a:pt x="0" y="7"/>
                  </a:lnTo>
                  <a:close/>
                </a:path>
              </a:pathLst>
            </a:custGeom>
            <a:solidFill>
              <a:srgbClr val="000000"/>
            </a:solidFill>
            <a:ln w="9525">
              <a:noFill/>
              <a:round/>
              <a:headEnd/>
              <a:tailEnd/>
            </a:ln>
          </p:spPr>
          <p:txBody>
            <a:bodyPr/>
            <a:lstStyle/>
            <a:p>
              <a:endParaRPr lang="en-US"/>
            </a:p>
          </p:txBody>
        </p:sp>
        <p:sp>
          <p:nvSpPr>
            <p:cNvPr id="46" name="Freeform 45"/>
            <p:cNvSpPr>
              <a:spLocks/>
            </p:cNvSpPr>
            <p:nvPr/>
          </p:nvSpPr>
          <p:spPr bwMode="auto">
            <a:xfrm>
              <a:off x="447675" y="1292744"/>
              <a:ext cx="65088" cy="26271"/>
            </a:xfrm>
            <a:custGeom>
              <a:avLst/>
              <a:gdLst>
                <a:gd name="T0" fmla="*/ 2147483647 w 49"/>
                <a:gd name="T1" fmla="*/ 2147483647 h 24"/>
                <a:gd name="T2" fmla="*/ 0 w 49"/>
                <a:gd name="T3" fmla="*/ 2147483647 h 24"/>
                <a:gd name="T4" fmla="*/ 2147483647 w 49"/>
                <a:gd name="T5" fmla="*/ 0 h 24"/>
                <a:gd name="T6" fmla="*/ 2147483647 w 49"/>
                <a:gd name="T7" fmla="*/ 2147483647 h 24"/>
                <a:gd name="T8" fmla="*/ 2147483647 w 49"/>
                <a:gd name="T9" fmla="*/ 2147483647 h 24"/>
                <a:gd name="T10" fmla="*/ 0 60000 65536"/>
                <a:gd name="T11" fmla="*/ 0 60000 65536"/>
                <a:gd name="T12" fmla="*/ 0 60000 65536"/>
                <a:gd name="T13" fmla="*/ 0 60000 65536"/>
                <a:gd name="T14" fmla="*/ 0 60000 65536"/>
                <a:gd name="T15" fmla="*/ 0 w 49"/>
                <a:gd name="T16" fmla="*/ 0 h 24"/>
                <a:gd name="T17" fmla="*/ 49 w 49"/>
                <a:gd name="T18" fmla="*/ 24 h 24"/>
              </a:gdLst>
              <a:ahLst/>
              <a:cxnLst>
                <a:cxn ang="T10">
                  <a:pos x="T0" y="T1"/>
                </a:cxn>
                <a:cxn ang="T11">
                  <a:pos x="T2" y="T3"/>
                </a:cxn>
                <a:cxn ang="T12">
                  <a:pos x="T4" y="T5"/>
                </a:cxn>
                <a:cxn ang="T13">
                  <a:pos x="T6" y="T7"/>
                </a:cxn>
                <a:cxn ang="T14">
                  <a:pos x="T8" y="T9"/>
                </a:cxn>
              </a:cxnLst>
              <a:rect l="T15" t="T16" r="T17" b="T18"/>
              <a:pathLst>
                <a:path w="49" h="24">
                  <a:moveTo>
                    <a:pt x="3" y="24"/>
                  </a:moveTo>
                  <a:lnTo>
                    <a:pt x="0" y="17"/>
                  </a:lnTo>
                  <a:lnTo>
                    <a:pt x="49" y="0"/>
                  </a:lnTo>
                  <a:lnTo>
                    <a:pt x="49" y="7"/>
                  </a:lnTo>
                  <a:lnTo>
                    <a:pt x="3" y="24"/>
                  </a:lnTo>
                  <a:close/>
                </a:path>
              </a:pathLst>
            </a:custGeom>
            <a:solidFill>
              <a:srgbClr val="000000"/>
            </a:solidFill>
            <a:ln w="9525">
              <a:noFill/>
              <a:round/>
              <a:headEnd/>
              <a:tailEnd/>
            </a:ln>
          </p:spPr>
          <p:txBody>
            <a:bodyPr/>
            <a:lstStyle/>
            <a:p>
              <a:endParaRPr lang="en-US"/>
            </a:p>
          </p:txBody>
        </p:sp>
        <p:sp>
          <p:nvSpPr>
            <p:cNvPr id="47" name="Rectangle 46"/>
            <p:cNvSpPr>
              <a:spLocks noChangeArrowheads="1"/>
            </p:cNvSpPr>
            <p:nvPr/>
          </p:nvSpPr>
          <p:spPr bwMode="auto">
            <a:xfrm>
              <a:off x="692150" y="1204039"/>
              <a:ext cx="142668" cy="123111"/>
            </a:xfrm>
            <a:prstGeom prst="rect">
              <a:avLst/>
            </a:prstGeom>
            <a:noFill/>
            <a:ln w="9525">
              <a:noFill/>
              <a:miter lim="800000"/>
              <a:headEnd/>
              <a:tailEnd/>
            </a:ln>
          </p:spPr>
          <p:txBody>
            <a:bodyPr wrap="none" lIns="0" tIns="0" rIns="0" bIns="0">
              <a:spAutoFit/>
            </a:bodyPr>
            <a:lstStyle/>
            <a:p>
              <a:pPr eaLnBrk="0" hangingPunct="0"/>
              <a:r>
                <a:rPr lang="en-US" sz="800" b="0" dirty="0">
                  <a:solidFill>
                    <a:srgbClr val="000000"/>
                  </a:solidFill>
                </a:rPr>
                <a:t>PC</a:t>
              </a:r>
              <a:endParaRPr lang="en-US" sz="2400" b="0" baseline="30000" dirty="0"/>
            </a:p>
          </p:txBody>
        </p:sp>
        <p:sp>
          <p:nvSpPr>
            <p:cNvPr id="48" name="Freeform 47"/>
            <p:cNvSpPr>
              <a:spLocks/>
            </p:cNvSpPr>
            <p:nvPr/>
          </p:nvSpPr>
          <p:spPr bwMode="auto">
            <a:xfrm>
              <a:off x="2763838" y="2214849"/>
              <a:ext cx="842962" cy="107710"/>
            </a:xfrm>
            <a:custGeom>
              <a:avLst/>
              <a:gdLst>
                <a:gd name="T0" fmla="*/ 2147483647 w 629"/>
                <a:gd name="T1" fmla="*/ 2147483647 h 98"/>
                <a:gd name="T2" fmla="*/ 2147483647 w 629"/>
                <a:gd name="T3" fmla="*/ 2147483647 h 98"/>
                <a:gd name="T4" fmla="*/ 2147483647 w 629"/>
                <a:gd name="T5" fmla="*/ 0 h 98"/>
                <a:gd name="T6" fmla="*/ 0 w 629"/>
                <a:gd name="T7" fmla="*/ 0 h 98"/>
                <a:gd name="T8" fmla="*/ 0 60000 65536"/>
                <a:gd name="T9" fmla="*/ 0 60000 65536"/>
                <a:gd name="T10" fmla="*/ 0 60000 65536"/>
                <a:gd name="T11" fmla="*/ 0 60000 65536"/>
                <a:gd name="T12" fmla="*/ 0 w 629"/>
                <a:gd name="T13" fmla="*/ 0 h 98"/>
                <a:gd name="T14" fmla="*/ 629 w 629"/>
                <a:gd name="T15" fmla="*/ 98 h 98"/>
              </a:gdLst>
              <a:ahLst/>
              <a:cxnLst>
                <a:cxn ang="T8">
                  <a:pos x="T0" y="T1"/>
                </a:cxn>
                <a:cxn ang="T9">
                  <a:pos x="T2" y="T3"/>
                </a:cxn>
                <a:cxn ang="T10">
                  <a:pos x="T4" y="T5"/>
                </a:cxn>
                <a:cxn ang="T11">
                  <a:pos x="T6" y="T7"/>
                </a:cxn>
              </a:cxnLst>
              <a:rect l="T12" t="T13" r="T14" b="T15"/>
              <a:pathLst>
                <a:path w="629" h="98">
                  <a:moveTo>
                    <a:pt x="629" y="98"/>
                  </a:moveTo>
                  <a:lnTo>
                    <a:pt x="629" y="31"/>
                  </a:lnTo>
                  <a:lnTo>
                    <a:pt x="598" y="0"/>
                  </a:lnTo>
                  <a:lnTo>
                    <a:pt x="0" y="0"/>
                  </a:lnTo>
                </a:path>
              </a:pathLst>
            </a:custGeom>
            <a:noFill/>
            <a:ln w="4763">
              <a:solidFill>
                <a:srgbClr val="000000"/>
              </a:solidFill>
              <a:round/>
              <a:headEnd/>
              <a:tailEnd/>
            </a:ln>
          </p:spPr>
          <p:txBody>
            <a:bodyPr/>
            <a:lstStyle/>
            <a:p>
              <a:endParaRPr lang="en-US"/>
            </a:p>
          </p:txBody>
        </p:sp>
        <p:sp>
          <p:nvSpPr>
            <p:cNvPr id="49" name="Freeform 48"/>
            <p:cNvSpPr>
              <a:spLocks/>
            </p:cNvSpPr>
            <p:nvPr/>
          </p:nvSpPr>
          <p:spPr bwMode="auto">
            <a:xfrm>
              <a:off x="3587750" y="2276585"/>
              <a:ext cx="38100" cy="45973"/>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50" name="Freeform 49"/>
            <p:cNvSpPr>
              <a:spLocks/>
            </p:cNvSpPr>
            <p:nvPr/>
          </p:nvSpPr>
          <p:spPr bwMode="auto">
            <a:xfrm>
              <a:off x="3587750" y="2276585"/>
              <a:ext cx="38100" cy="45973"/>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51" name="Freeform 50"/>
            <p:cNvSpPr>
              <a:spLocks/>
            </p:cNvSpPr>
            <p:nvPr/>
          </p:nvSpPr>
          <p:spPr bwMode="auto">
            <a:xfrm>
              <a:off x="2089150" y="2214849"/>
              <a:ext cx="862013" cy="248259"/>
            </a:xfrm>
            <a:custGeom>
              <a:avLst/>
              <a:gdLst>
                <a:gd name="T0" fmla="*/ 2147483647 w 644"/>
                <a:gd name="T1" fmla="*/ 2147483647 h 224"/>
                <a:gd name="T2" fmla="*/ 2147483647 w 644"/>
                <a:gd name="T3" fmla="*/ 2147483647 h 224"/>
                <a:gd name="T4" fmla="*/ 2147483647 w 644"/>
                <a:gd name="T5" fmla="*/ 0 h 224"/>
                <a:gd name="T6" fmla="*/ 0 w 644"/>
                <a:gd name="T7" fmla="*/ 2147483647 h 224"/>
                <a:gd name="T8" fmla="*/ 0 w 644"/>
                <a:gd name="T9" fmla="*/ 2147483647 h 224"/>
                <a:gd name="T10" fmla="*/ 0 60000 65536"/>
                <a:gd name="T11" fmla="*/ 0 60000 65536"/>
                <a:gd name="T12" fmla="*/ 0 60000 65536"/>
                <a:gd name="T13" fmla="*/ 0 60000 65536"/>
                <a:gd name="T14" fmla="*/ 0 60000 65536"/>
                <a:gd name="T15" fmla="*/ 0 w 644"/>
                <a:gd name="T16" fmla="*/ 0 h 224"/>
                <a:gd name="T17" fmla="*/ 644 w 644"/>
                <a:gd name="T18" fmla="*/ 224 h 224"/>
              </a:gdLst>
              <a:ahLst/>
              <a:cxnLst>
                <a:cxn ang="T10">
                  <a:pos x="T0" y="T1"/>
                </a:cxn>
                <a:cxn ang="T11">
                  <a:pos x="T2" y="T3"/>
                </a:cxn>
                <a:cxn ang="T12">
                  <a:pos x="T4" y="T5"/>
                </a:cxn>
                <a:cxn ang="T13">
                  <a:pos x="T6" y="T7"/>
                </a:cxn>
                <a:cxn ang="T14">
                  <a:pos x="T8" y="T9"/>
                </a:cxn>
              </a:cxnLst>
              <a:rect l="T15" t="T16" r="T17" b="T18"/>
              <a:pathLst>
                <a:path w="644" h="224">
                  <a:moveTo>
                    <a:pt x="644" y="224"/>
                  </a:moveTo>
                  <a:lnTo>
                    <a:pt x="644" y="31"/>
                  </a:lnTo>
                  <a:lnTo>
                    <a:pt x="616" y="0"/>
                  </a:lnTo>
                  <a:lnTo>
                    <a:pt x="0" y="3"/>
                  </a:lnTo>
                </a:path>
              </a:pathLst>
            </a:custGeom>
            <a:noFill/>
            <a:ln w="4763">
              <a:solidFill>
                <a:srgbClr val="000000"/>
              </a:solidFill>
              <a:round/>
              <a:headEnd/>
              <a:tailEnd/>
            </a:ln>
          </p:spPr>
          <p:txBody>
            <a:bodyPr/>
            <a:lstStyle/>
            <a:p>
              <a:endParaRPr lang="en-US"/>
            </a:p>
          </p:txBody>
        </p:sp>
        <p:sp>
          <p:nvSpPr>
            <p:cNvPr id="52" name="Freeform 51"/>
            <p:cNvSpPr>
              <a:spLocks/>
            </p:cNvSpPr>
            <p:nvPr/>
          </p:nvSpPr>
          <p:spPr bwMode="auto">
            <a:xfrm>
              <a:off x="2933700" y="2415821"/>
              <a:ext cx="41275" cy="47287"/>
            </a:xfrm>
            <a:custGeom>
              <a:avLst/>
              <a:gdLst>
                <a:gd name="T0" fmla="*/ 2147483647 w 31"/>
                <a:gd name="T1" fmla="*/ 2147483647 h 42"/>
                <a:gd name="T2" fmla="*/ 2147483647 w 31"/>
                <a:gd name="T3" fmla="*/ 0 h 42"/>
                <a:gd name="T4" fmla="*/ 2147483647 w 31"/>
                <a:gd name="T5" fmla="*/ 0 h 42"/>
                <a:gd name="T6" fmla="*/ 2147483647 w 31"/>
                <a:gd name="T7" fmla="*/ 2147483647 h 42"/>
                <a:gd name="T8" fmla="*/ 2147483647 w 31"/>
                <a:gd name="T9" fmla="*/ 2147483647 h 42"/>
                <a:gd name="T10" fmla="*/ 0 w 31"/>
                <a:gd name="T11" fmla="*/ 0 h 42"/>
                <a:gd name="T12" fmla="*/ 0 w 31"/>
                <a:gd name="T13" fmla="*/ 0 h 42"/>
                <a:gd name="T14" fmla="*/ 2147483647 w 31"/>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42"/>
                <a:gd name="T26" fmla="*/ 31 w 31"/>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42">
                  <a:moveTo>
                    <a:pt x="14" y="42"/>
                  </a:moveTo>
                  <a:lnTo>
                    <a:pt x="31"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53" name="Freeform 52"/>
            <p:cNvSpPr>
              <a:spLocks/>
            </p:cNvSpPr>
            <p:nvPr/>
          </p:nvSpPr>
          <p:spPr bwMode="auto">
            <a:xfrm>
              <a:off x="2933700" y="2415821"/>
              <a:ext cx="41275" cy="47287"/>
            </a:xfrm>
            <a:custGeom>
              <a:avLst/>
              <a:gdLst>
                <a:gd name="T0" fmla="*/ 2147483647 w 31"/>
                <a:gd name="T1" fmla="*/ 2147483647 h 42"/>
                <a:gd name="T2" fmla="*/ 2147483647 w 31"/>
                <a:gd name="T3" fmla="*/ 0 h 42"/>
                <a:gd name="T4" fmla="*/ 2147483647 w 31"/>
                <a:gd name="T5" fmla="*/ 0 h 42"/>
                <a:gd name="T6" fmla="*/ 2147483647 w 31"/>
                <a:gd name="T7" fmla="*/ 2147483647 h 42"/>
                <a:gd name="T8" fmla="*/ 2147483647 w 31"/>
                <a:gd name="T9" fmla="*/ 2147483647 h 42"/>
                <a:gd name="T10" fmla="*/ 0 w 31"/>
                <a:gd name="T11" fmla="*/ 0 h 42"/>
                <a:gd name="T12" fmla="*/ 0 w 31"/>
                <a:gd name="T13" fmla="*/ 0 h 42"/>
                <a:gd name="T14" fmla="*/ 2147483647 w 31"/>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42"/>
                <a:gd name="T26" fmla="*/ 31 w 31"/>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42">
                  <a:moveTo>
                    <a:pt x="14" y="42"/>
                  </a:moveTo>
                  <a:lnTo>
                    <a:pt x="31"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54" name="Rectangle 53"/>
            <p:cNvSpPr>
              <a:spLocks noChangeArrowheads="1"/>
            </p:cNvSpPr>
            <p:nvPr/>
          </p:nvSpPr>
          <p:spPr bwMode="auto">
            <a:xfrm>
              <a:off x="3949700" y="2319932"/>
              <a:ext cx="261938"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RA2SEL</a:t>
              </a:r>
              <a:endParaRPr lang="en-US" b="0"/>
            </a:p>
          </p:txBody>
        </p:sp>
        <p:sp>
          <p:nvSpPr>
            <p:cNvPr id="55" name="Line 145"/>
            <p:cNvSpPr>
              <a:spLocks noChangeShapeType="1"/>
            </p:cNvSpPr>
            <p:nvPr/>
          </p:nvSpPr>
          <p:spPr bwMode="auto">
            <a:xfrm>
              <a:off x="3846513" y="2354084"/>
              <a:ext cx="103187" cy="1314"/>
            </a:xfrm>
            <a:prstGeom prst="line">
              <a:avLst/>
            </a:prstGeom>
            <a:noFill/>
            <a:ln w="4763">
              <a:solidFill>
                <a:srgbClr val="000000"/>
              </a:solidFill>
              <a:round/>
              <a:headEnd/>
              <a:tailEnd/>
            </a:ln>
          </p:spPr>
          <p:txBody>
            <a:bodyPr/>
            <a:lstStyle/>
            <a:p>
              <a:endParaRPr lang="en-US"/>
            </a:p>
          </p:txBody>
        </p:sp>
        <p:sp>
          <p:nvSpPr>
            <p:cNvPr id="56" name="Freeform 55"/>
            <p:cNvSpPr>
              <a:spLocks/>
            </p:cNvSpPr>
            <p:nvPr/>
          </p:nvSpPr>
          <p:spPr bwMode="auto">
            <a:xfrm>
              <a:off x="3846513" y="2338321"/>
              <a:ext cx="50800" cy="31525"/>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close/>
                </a:path>
              </a:pathLst>
            </a:custGeom>
            <a:solidFill>
              <a:srgbClr val="000000"/>
            </a:solidFill>
            <a:ln w="9525">
              <a:noFill/>
              <a:round/>
              <a:headEnd/>
              <a:tailEnd/>
            </a:ln>
          </p:spPr>
          <p:txBody>
            <a:bodyPr/>
            <a:lstStyle/>
            <a:p>
              <a:endParaRPr lang="en-US"/>
            </a:p>
          </p:txBody>
        </p:sp>
        <p:sp>
          <p:nvSpPr>
            <p:cNvPr id="57" name="Freeform 56"/>
            <p:cNvSpPr>
              <a:spLocks/>
            </p:cNvSpPr>
            <p:nvPr/>
          </p:nvSpPr>
          <p:spPr bwMode="auto">
            <a:xfrm>
              <a:off x="3846513" y="2338321"/>
              <a:ext cx="50800" cy="31525"/>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path>
              </a:pathLst>
            </a:custGeom>
            <a:noFill/>
            <a:ln w="4763">
              <a:solidFill>
                <a:srgbClr val="000000"/>
              </a:solidFill>
              <a:round/>
              <a:headEnd/>
              <a:tailEnd/>
            </a:ln>
          </p:spPr>
          <p:txBody>
            <a:bodyPr/>
            <a:lstStyle/>
            <a:p>
              <a:endParaRPr lang="en-US"/>
            </a:p>
          </p:txBody>
        </p:sp>
        <p:sp>
          <p:nvSpPr>
            <p:cNvPr id="58" name="Line 148"/>
            <p:cNvSpPr>
              <a:spLocks noChangeShapeType="1"/>
            </p:cNvSpPr>
            <p:nvPr/>
          </p:nvSpPr>
          <p:spPr bwMode="auto">
            <a:xfrm>
              <a:off x="3709988" y="2388236"/>
              <a:ext cx="1587" cy="69618"/>
            </a:xfrm>
            <a:prstGeom prst="line">
              <a:avLst/>
            </a:prstGeom>
            <a:noFill/>
            <a:ln w="4763">
              <a:solidFill>
                <a:srgbClr val="000000"/>
              </a:solidFill>
              <a:round/>
              <a:headEnd/>
              <a:tailEnd/>
            </a:ln>
          </p:spPr>
          <p:txBody>
            <a:bodyPr/>
            <a:lstStyle/>
            <a:p>
              <a:endParaRPr lang="en-US"/>
            </a:p>
          </p:txBody>
        </p:sp>
        <p:sp>
          <p:nvSpPr>
            <p:cNvPr id="59" name="Freeform 58"/>
            <p:cNvSpPr>
              <a:spLocks/>
            </p:cNvSpPr>
            <p:nvPr/>
          </p:nvSpPr>
          <p:spPr bwMode="auto">
            <a:xfrm>
              <a:off x="3690938" y="2415821"/>
              <a:ext cx="42862" cy="42033"/>
            </a:xfrm>
            <a:custGeom>
              <a:avLst/>
              <a:gdLst>
                <a:gd name="T0" fmla="*/ 2147483647 w 32"/>
                <a:gd name="T1" fmla="*/ 2147483647 h 38"/>
                <a:gd name="T2" fmla="*/ 2147483647 w 32"/>
                <a:gd name="T3" fmla="*/ 0 h 38"/>
                <a:gd name="T4" fmla="*/ 2147483647 w 32"/>
                <a:gd name="T5" fmla="*/ 0 h 38"/>
                <a:gd name="T6" fmla="*/ 2147483647 w 32"/>
                <a:gd name="T7" fmla="*/ 2147483647 h 38"/>
                <a:gd name="T8" fmla="*/ 2147483647 w 32"/>
                <a:gd name="T9" fmla="*/ 2147483647 h 38"/>
                <a:gd name="T10" fmla="*/ 0 w 32"/>
                <a:gd name="T11" fmla="*/ 0 h 38"/>
                <a:gd name="T12" fmla="*/ 0 w 32"/>
                <a:gd name="T13" fmla="*/ 0 h 38"/>
                <a:gd name="T14" fmla="*/ 2147483647 w 32"/>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38"/>
                <a:gd name="T26" fmla="*/ 32 w 32"/>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38">
                  <a:moveTo>
                    <a:pt x="14" y="38"/>
                  </a:moveTo>
                  <a:lnTo>
                    <a:pt x="32" y="0"/>
                  </a:lnTo>
                  <a:lnTo>
                    <a:pt x="14" y="17"/>
                  </a:lnTo>
                  <a:lnTo>
                    <a:pt x="0" y="0"/>
                  </a:lnTo>
                  <a:lnTo>
                    <a:pt x="14" y="38"/>
                  </a:lnTo>
                  <a:close/>
                </a:path>
              </a:pathLst>
            </a:custGeom>
            <a:solidFill>
              <a:srgbClr val="000000"/>
            </a:solidFill>
            <a:ln w="9525">
              <a:noFill/>
              <a:round/>
              <a:headEnd/>
              <a:tailEnd/>
            </a:ln>
          </p:spPr>
          <p:txBody>
            <a:bodyPr/>
            <a:lstStyle/>
            <a:p>
              <a:endParaRPr lang="en-US"/>
            </a:p>
          </p:txBody>
        </p:sp>
        <p:sp>
          <p:nvSpPr>
            <p:cNvPr id="60" name="Freeform 59"/>
            <p:cNvSpPr>
              <a:spLocks/>
            </p:cNvSpPr>
            <p:nvPr/>
          </p:nvSpPr>
          <p:spPr bwMode="auto">
            <a:xfrm>
              <a:off x="3690938" y="2415821"/>
              <a:ext cx="42862" cy="42033"/>
            </a:xfrm>
            <a:custGeom>
              <a:avLst/>
              <a:gdLst>
                <a:gd name="T0" fmla="*/ 2147483647 w 32"/>
                <a:gd name="T1" fmla="*/ 2147483647 h 38"/>
                <a:gd name="T2" fmla="*/ 2147483647 w 32"/>
                <a:gd name="T3" fmla="*/ 0 h 38"/>
                <a:gd name="T4" fmla="*/ 2147483647 w 32"/>
                <a:gd name="T5" fmla="*/ 0 h 38"/>
                <a:gd name="T6" fmla="*/ 2147483647 w 32"/>
                <a:gd name="T7" fmla="*/ 2147483647 h 38"/>
                <a:gd name="T8" fmla="*/ 2147483647 w 32"/>
                <a:gd name="T9" fmla="*/ 2147483647 h 38"/>
                <a:gd name="T10" fmla="*/ 0 w 32"/>
                <a:gd name="T11" fmla="*/ 0 h 38"/>
                <a:gd name="T12" fmla="*/ 0 w 32"/>
                <a:gd name="T13" fmla="*/ 0 h 38"/>
                <a:gd name="T14" fmla="*/ 2147483647 w 32"/>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38"/>
                <a:gd name="T26" fmla="*/ 32 w 32"/>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38">
                  <a:moveTo>
                    <a:pt x="14" y="38"/>
                  </a:moveTo>
                  <a:lnTo>
                    <a:pt x="32" y="0"/>
                  </a:lnTo>
                  <a:lnTo>
                    <a:pt x="14" y="17"/>
                  </a:lnTo>
                  <a:lnTo>
                    <a:pt x="0" y="0"/>
                  </a:lnTo>
                  <a:lnTo>
                    <a:pt x="14" y="38"/>
                  </a:lnTo>
                </a:path>
              </a:pathLst>
            </a:custGeom>
            <a:noFill/>
            <a:ln w="4763">
              <a:solidFill>
                <a:srgbClr val="000000"/>
              </a:solidFill>
              <a:round/>
              <a:headEnd/>
              <a:tailEnd/>
            </a:ln>
          </p:spPr>
          <p:txBody>
            <a:bodyPr/>
            <a:lstStyle/>
            <a:p>
              <a:endParaRPr lang="en-US"/>
            </a:p>
          </p:txBody>
        </p:sp>
        <p:sp>
          <p:nvSpPr>
            <p:cNvPr id="61" name="Freeform 60"/>
            <p:cNvSpPr>
              <a:spLocks/>
            </p:cNvSpPr>
            <p:nvPr/>
          </p:nvSpPr>
          <p:spPr bwMode="auto">
            <a:xfrm>
              <a:off x="2933700" y="2214849"/>
              <a:ext cx="841375" cy="107710"/>
            </a:xfrm>
            <a:custGeom>
              <a:avLst/>
              <a:gdLst>
                <a:gd name="T0" fmla="*/ 2147483647 w 629"/>
                <a:gd name="T1" fmla="*/ 2147483647 h 98"/>
                <a:gd name="T2" fmla="*/ 2147483647 w 629"/>
                <a:gd name="T3" fmla="*/ 2147483647 h 98"/>
                <a:gd name="T4" fmla="*/ 2147483647 w 629"/>
                <a:gd name="T5" fmla="*/ 0 h 98"/>
                <a:gd name="T6" fmla="*/ 0 w 629"/>
                <a:gd name="T7" fmla="*/ 0 h 98"/>
                <a:gd name="T8" fmla="*/ 0 60000 65536"/>
                <a:gd name="T9" fmla="*/ 0 60000 65536"/>
                <a:gd name="T10" fmla="*/ 0 60000 65536"/>
                <a:gd name="T11" fmla="*/ 0 60000 65536"/>
                <a:gd name="T12" fmla="*/ 0 w 629"/>
                <a:gd name="T13" fmla="*/ 0 h 98"/>
                <a:gd name="T14" fmla="*/ 629 w 629"/>
                <a:gd name="T15" fmla="*/ 98 h 98"/>
              </a:gdLst>
              <a:ahLst/>
              <a:cxnLst>
                <a:cxn ang="T8">
                  <a:pos x="T0" y="T1"/>
                </a:cxn>
                <a:cxn ang="T9">
                  <a:pos x="T2" y="T3"/>
                </a:cxn>
                <a:cxn ang="T10">
                  <a:pos x="T4" y="T5"/>
                </a:cxn>
                <a:cxn ang="T11">
                  <a:pos x="T6" y="T7"/>
                </a:cxn>
              </a:cxnLst>
              <a:rect l="T12" t="T13" r="T14" b="T15"/>
              <a:pathLst>
                <a:path w="629" h="98">
                  <a:moveTo>
                    <a:pt x="629" y="98"/>
                  </a:moveTo>
                  <a:lnTo>
                    <a:pt x="629" y="31"/>
                  </a:lnTo>
                  <a:lnTo>
                    <a:pt x="598" y="0"/>
                  </a:lnTo>
                  <a:lnTo>
                    <a:pt x="0" y="0"/>
                  </a:lnTo>
                </a:path>
              </a:pathLst>
            </a:custGeom>
            <a:noFill/>
            <a:ln w="4763">
              <a:solidFill>
                <a:srgbClr val="000000"/>
              </a:solidFill>
              <a:round/>
              <a:headEnd/>
              <a:tailEnd/>
            </a:ln>
          </p:spPr>
          <p:txBody>
            <a:bodyPr/>
            <a:lstStyle/>
            <a:p>
              <a:endParaRPr lang="en-US"/>
            </a:p>
          </p:txBody>
        </p:sp>
        <p:sp>
          <p:nvSpPr>
            <p:cNvPr id="62" name="Freeform 61"/>
            <p:cNvSpPr>
              <a:spLocks/>
            </p:cNvSpPr>
            <p:nvPr/>
          </p:nvSpPr>
          <p:spPr bwMode="auto">
            <a:xfrm>
              <a:off x="3756025" y="2276585"/>
              <a:ext cx="38100" cy="45973"/>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63" name="Freeform 62"/>
            <p:cNvSpPr>
              <a:spLocks/>
            </p:cNvSpPr>
            <p:nvPr/>
          </p:nvSpPr>
          <p:spPr bwMode="auto">
            <a:xfrm>
              <a:off x="3756025" y="2276585"/>
              <a:ext cx="38100" cy="45973"/>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64" name="Freeform 63"/>
            <p:cNvSpPr>
              <a:spLocks/>
            </p:cNvSpPr>
            <p:nvPr/>
          </p:nvSpPr>
          <p:spPr bwMode="auto">
            <a:xfrm>
              <a:off x="3327400" y="5461920"/>
              <a:ext cx="1033463" cy="153685"/>
            </a:xfrm>
            <a:custGeom>
              <a:avLst/>
              <a:gdLst>
                <a:gd name="T0" fmla="*/ 0 w 772"/>
                <a:gd name="T1" fmla="*/ 2147483647 h 139"/>
                <a:gd name="T2" fmla="*/ 0 w 772"/>
                <a:gd name="T3" fmla="*/ 2147483647 h 139"/>
                <a:gd name="T4" fmla="*/ 2147483647 w 772"/>
                <a:gd name="T5" fmla="*/ 2147483647 h 139"/>
                <a:gd name="T6" fmla="*/ 2147483647 w 772"/>
                <a:gd name="T7" fmla="*/ 0 h 139"/>
                <a:gd name="T8" fmla="*/ 0 60000 65536"/>
                <a:gd name="T9" fmla="*/ 0 60000 65536"/>
                <a:gd name="T10" fmla="*/ 0 60000 65536"/>
                <a:gd name="T11" fmla="*/ 0 60000 65536"/>
                <a:gd name="T12" fmla="*/ 0 w 772"/>
                <a:gd name="T13" fmla="*/ 0 h 139"/>
                <a:gd name="T14" fmla="*/ 772 w 772"/>
                <a:gd name="T15" fmla="*/ 139 h 139"/>
              </a:gdLst>
              <a:ahLst/>
              <a:cxnLst>
                <a:cxn ang="T8">
                  <a:pos x="T0" y="T1"/>
                </a:cxn>
                <a:cxn ang="T9">
                  <a:pos x="T2" y="T3"/>
                </a:cxn>
                <a:cxn ang="T10">
                  <a:pos x="T4" y="T5"/>
                </a:cxn>
                <a:cxn ang="T11">
                  <a:pos x="T6" y="T7"/>
                </a:cxn>
              </a:cxnLst>
              <a:rect l="T12" t="T13" r="T14" b="T15"/>
              <a:pathLst>
                <a:path w="772" h="139">
                  <a:moveTo>
                    <a:pt x="0" y="139"/>
                  </a:moveTo>
                  <a:lnTo>
                    <a:pt x="0" y="56"/>
                  </a:lnTo>
                  <a:lnTo>
                    <a:pt x="772" y="56"/>
                  </a:lnTo>
                  <a:lnTo>
                    <a:pt x="772" y="0"/>
                  </a:lnTo>
                </a:path>
              </a:pathLst>
            </a:custGeom>
            <a:noFill/>
            <a:ln w="4763">
              <a:solidFill>
                <a:srgbClr val="000000"/>
              </a:solidFill>
              <a:round/>
              <a:headEnd/>
              <a:tailEnd/>
            </a:ln>
          </p:spPr>
          <p:txBody>
            <a:bodyPr/>
            <a:lstStyle/>
            <a:p>
              <a:endParaRPr lang="en-US"/>
            </a:p>
          </p:txBody>
        </p:sp>
        <p:sp>
          <p:nvSpPr>
            <p:cNvPr id="65" name="Freeform 64"/>
            <p:cNvSpPr>
              <a:spLocks/>
            </p:cNvSpPr>
            <p:nvPr/>
          </p:nvSpPr>
          <p:spPr bwMode="auto">
            <a:xfrm>
              <a:off x="3308350" y="5573571"/>
              <a:ext cx="41275" cy="42033"/>
            </a:xfrm>
            <a:custGeom>
              <a:avLst/>
              <a:gdLst>
                <a:gd name="T0" fmla="*/ 2147483647 w 31"/>
                <a:gd name="T1" fmla="*/ 2147483647 h 38"/>
                <a:gd name="T2" fmla="*/ 2147483647 w 31"/>
                <a:gd name="T3" fmla="*/ 0 h 38"/>
                <a:gd name="T4" fmla="*/ 2147483647 w 31"/>
                <a:gd name="T5" fmla="*/ 0 h 38"/>
                <a:gd name="T6" fmla="*/ 2147483647 w 31"/>
                <a:gd name="T7" fmla="*/ 2147483647 h 38"/>
                <a:gd name="T8" fmla="*/ 2147483647 w 31"/>
                <a:gd name="T9" fmla="*/ 2147483647 h 38"/>
                <a:gd name="T10" fmla="*/ 0 w 31"/>
                <a:gd name="T11" fmla="*/ 0 h 38"/>
                <a:gd name="T12" fmla="*/ 0 w 31"/>
                <a:gd name="T13" fmla="*/ 0 h 38"/>
                <a:gd name="T14" fmla="*/ 2147483647 w 31"/>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38"/>
                <a:gd name="T26" fmla="*/ 31 w 31"/>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38">
                  <a:moveTo>
                    <a:pt x="14" y="38"/>
                  </a:moveTo>
                  <a:lnTo>
                    <a:pt x="31" y="0"/>
                  </a:lnTo>
                  <a:lnTo>
                    <a:pt x="14" y="17"/>
                  </a:lnTo>
                  <a:lnTo>
                    <a:pt x="0" y="0"/>
                  </a:lnTo>
                  <a:lnTo>
                    <a:pt x="14" y="38"/>
                  </a:lnTo>
                  <a:close/>
                </a:path>
              </a:pathLst>
            </a:custGeom>
            <a:solidFill>
              <a:srgbClr val="000000"/>
            </a:solidFill>
            <a:ln w="9525">
              <a:noFill/>
              <a:round/>
              <a:headEnd/>
              <a:tailEnd/>
            </a:ln>
          </p:spPr>
          <p:txBody>
            <a:bodyPr/>
            <a:lstStyle/>
            <a:p>
              <a:endParaRPr lang="en-US"/>
            </a:p>
          </p:txBody>
        </p:sp>
        <p:sp>
          <p:nvSpPr>
            <p:cNvPr id="66" name="Freeform 65"/>
            <p:cNvSpPr>
              <a:spLocks/>
            </p:cNvSpPr>
            <p:nvPr/>
          </p:nvSpPr>
          <p:spPr bwMode="auto">
            <a:xfrm>
              <a:off x="3308350" y="5573571"/>
              <a:ext cx="41275" cy="42033"/>
            </a:xfrm>
            <a:custGeom>
              <a:avLst/>
              <a:gdLst>
                <a:gd name="T0" fmla="*/ 2147483647 w 31"/>
                <a:gd name="T1" fmla="*/ 2147483647 h 38"/>
                <a:gd name="T2" fmla="*/ 2147483647 w 31"/>
                <a:gd name="T3" fmla="*/ 0 h 38"/>
                <a:gd name="T4" fmla="*/ 2147483647 w 31"/>
                <a:gd name="T5" fmla="*/ 0 h 38"/>
                <a:gd name="T6" fmla="*/ 2147483647 w 31"/>
                <a:gd name="T7" fmla="*/ 2147483647 h 38"/>
                <a:gd name="T8" fmla="*/ 2147483647 w 31"/>
                <a:gd name="T9" fmla="*/ 2147483647 h 38"/>
                <a:gd name="T10" fmla="*/ 0 w 31"/>
                <a:gd name="T11" fmla="*/ 0 h 38"/>
                <a:gd name="T12" fmla="*/ 0 w 31"/>
                <a:gd name="T13" fmla="*/ 0 h 38"/>
                <a:gd name="T14" fmla="*/ 2147483647 w 31"/>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38"/>
                <a:gd name="T26" fmla="*/ 31 w 31"/>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38">
                  <a:moveTo>
                    <a:pt x="14" y="38"/>
                  </a:moveTo>
                  <a:lnTo>
                    <a:pt x="31" y="0"/>
                  </a:lnTo>
                  <a:lnTo>
                    <a:pt x="14" y="17"/>
                  </a:lnTo>
                  <a:lnTo>
                    <a:pt x="0" y="0"/>
                  </a:lnTo>
                  <a:lnTo>
                    <a:pt x="14" y="38"/>
                  </a:lnTo>
                </a:path>
              </a:pathLst>
            </a:custGeom>
            <a:noFill/>
            <a:ln w="4763">
              <a:solidFill>
                <a:srgbClr val="000000"/>
              </a:solidFill>
              <a:round/>
              <a:headEnd/>
              <a:tailEnd/>
            </a:ln>
          </p:spPr>
          <p:txBody>
            <a:bodyPr/>
            <a:lstStyle/>
            <a:p>
              <a:endParaRPr lang="en-US"/>
            </a:p>
          </p:txBody>
        </p:sp>
        <p:sp>
          <p:nvSpPr>
            <p:cNvPr id="67" name="Line 178"/>
            <p:cNvSpPr>
              <a:spLocks noChangeShapeType="1"/>
            </p:cNvSpPr>
            <p:nvPr/>
          </p:nvSpPr>
          <p:spPr bwMode="auto">
            <a:xfrm>
              <a:off x="3986213" y="5987336"/>
              <a:ext cx="1587" cy="1314"/>
            </a:xfrm>
            <a:prstGeom prst="line">
              <a:avLst/>
            </a:prstGeom>
            <a:noFill/>
            <a:ln w="4763">
              <a:solidFill>
                <a:srgbClr val="000000"/>
              </a:solidFill>
              <a:round/>
              <a:headEnd/>
              <a:tailEnd/>
            </a:ln>
          </p:spPr>
          <p:txBody>
            <a:bodyPr/>
            <a:lstStyle/>
            <a:p>
              <a:endParaRPr lang="en-US"/>
            </a:p>
          </p:txBody>
        </p:sp>
        <p:sp>
          <p:nvSpPr>
            <p:cNvPr id="68" name="Freeform 67"/>
            <p:cNvSpPr>
              <a:spLocks noEditPoints="1"/>
            </p:cNvSpPr>
            <p:nvPr/>
          </p:nvSpPr>
          <p:spPr bwMode="auto">
            <a:xfrm>
              <a:off x="2338388" y="6134452"/>
              <a:ext cx="93662" cy="77499"/>
            </a:xfrm>
            <a:custGeom>
              <a:avLst/>
              <a:gdLst>
                <a:gd name="T0" fmla="*/ 0 w 70"/>
                <a:gd name="T1" fmla="*/ 2147483647 h 70"/>
                <a:gd name="T2" fmla="*/ 2147483647 w 70"/>
                <a:gd name="T3" fmla="*/ 0 h 70"/>
                <a:gd name="T4" fmla="*/ 2147483647 w 70"/>
                <a:gd name="T5" fmla="*/ 2147483647 h 70"/>
                <a:gd name="T6" fmla="*/ 2147483647 w 70"/>
                <a:gd name="T7" fmla="*/ 2147483647 h 70"/>
                <a:gd name="T8" fmla="*/ 0 w 70"/>
                <a:gd name="T9" fmla="*/ 2147483647 h 70"/>
                <a:gd name="T10" fmla="*/ 2147483647 w 70"/>
                <a:gd name="T11" fmla="*/ 2147483647 h 70"/>
                <a:gd name="T12" fmla="*/ 2147483647 w 70"/>
                <a:gd name="T13" fmla="*/ 2147483647 h 70"/>
                <a:gd name="T14" fmla="*/ 2147483647 w 70"/>
                <a:gd name="T15" fmla="*/ 2147483647 h 70"/>
                <a:gd name="T16" fmla="*/ 0 w 70"/>
                <a:gd name="T17" fmla="*/ 2147483647 h 70"/>
                <a:gd name="T18" fmla="*/ 2147483647 w 70"/>
                <a:gd name="T19" fmla="*/ 2147483647 h 70"/>
                <a:gd name="T20" fmla="*/ 2147483647 w 70"/>
                <a:gd name="T21" fmla="*/ 2147483647 h 70"/>
                <a:gd name="T22" fmla="*/ 2147483647 w 70"/>
                <a:gd name="T23" fmla="*/ 2147483647 h 70"/>
                <a:gd name="T24" fmla="*/ 2147483647 w 70"/>
                <a:gd name="T25" fmla="*/ 2147483647 h 70"/>
                <a:gd name="T26" fmla="*/ 2147483647 w 70"/>
                <a:gd name="T27" fmla="*/ 2147483647 h 70"/>
                <a:gd name="T28" fmla="*/ 2147483647 w 70"/>
                <a:gd name="T29" fmla="*/ 2147483647 h 70"/>
                <a:gd name="T30" fmla="*/ 2147483647 w 70"/>
                <a:gd name="T31" fmla="*/ 2147483647 h 70"/>
                <a:gd name="T32" fmla="*/ 2147483647 w 70"/>
                <a:gd name="T33" fmla="*/ 2147483647 h 70"/>
                <a:gd name="T34" fmla="*/ 2147483647 w 70"/>
                <a:gd name="T35" fmla="*/ 2147483647 h 70"/>
                <a:gd name="T36" fmla="*/ 2147483647 w 70"/>
                <a:gd name="T37" fmla="*/ 2147483647 h 70"/>
                <a:gd name="T38" fmla="*/ 2147483647 w 70"/>
                <a:gd name="T39" fmla="*/ 2147483647 h 70"/>
                <a:gd name="T40" fmla="*/ 2147483647 w 70"/>
                <a:gd name="T41" fmla="*/ 2147483647 h 70"/>
                <a:gd name="T42" fmla="*/ 2147483647 w 70"/>
                <a:gd name="T43" fmla="*/ 2147483647 h 70"/>
                <a:gd name="T44" fmla="*/ 2147483647 w 70"/>
                <a:gd name="T45" fmla="*/ 2147483647 h 70"/>
                <a:gd name="T46" fmla="*/ 2147483647 w 70"/>
                <a:gd name="T47" fmla="*/ 2147483647 h 70"/>
                <a:gd name="T48" fmla="*/ 2147483647 w 70"/>
                <a:gd name="T49" fmla="*/ 2147483647 h 70"/>
                <a:gd name="T50" fmla="*/ 2147483647 w 70"/>
                <a:gd name="T51" fmla="*/ 2147483647 h 70"/>
                <a:gd name="T52" fmla="*/ 2147483647 w 70"/>
                <a:gd name="T53" fmla="*/ 2147483647 h 70"/>
                <a:gd name="T54" fmla="*/ 2147483647 w 70"/>
                <a:gd name="T55" fmla="*/ 2147483647 h 70"/>
                <a:gd name="T56" fmla="*/ 2147483647 w 70"/>
                <a:gd name="T57" fmla="*/ 2147483647 h 7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70"/>
                <a:gd name="T88" fmla="*/ 0 h 70"/>
                <a:gd name="T89" fmla="*/ 70 w 70"/>
                <a:gd name="T90" fmla="*/ 70 h 70"/>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70" h="70">
                  <a:moveTo>
                    <a:pt x="0" y="7"/>
                  </a:moveTo>
                  <a:lnTo>
                    <a:pt x="3" y="0"/>
                  </a:lnTo>
                  <a:lnTo>
                    <a:pt x="66" y="32"/>
                  </a:lnTo>
                  <a:lnTo>
                    <a:pt x="63" y="39"/>
                  </a:lnTo>
                  <a:lnTo>
                    <a:pt x="0" y="7"/>
                  </a:lnTo>
                  <a:close/>
                  <a:moveTo>
                    <a:pt x="66" y="39"/>
                  </a:moveTo>
                  <a:lnTo>
                    <a:pt x="66" y="39"/>
                  </a:lnTo>
                  <a:lnTo>
                    <a:pt x="3" y="70"/>
                  </a:lnTo>
                  <a:lnTo>
                    <a:pt x="0" y="63"/>
                  </a:lnTo>
                  <a:lnTo>
                    <a:pt x="63" y="32"/>
                  </a:lnTo>
                  <a:lnTo>
                    <a:pt x="66" y="32"/>
                  </a:lnTo>
                  <a:lnTo>
                    <a:pt x="70" y="32"/>
                  </a:lnTo>
                  <a:lnTo>
                    <a:pt x="70" y="35"/>
                  </a:lnTo>
                  <a:lnTo>
                    <a:pt x="66" y="39"/>
                  </a:lnTo>
                  <a:close/>
                </a:path>
              </a:pathLst>
            </a:custGeom>
            <a:solidFill>
              <a:srgbClr val="000000"/>
            </a:solidFill>
            <a:ln w="9525">
              <a:noFill/>
              <a:round/>
              <a:headEnd/>
              <a:tailEnd/>
            </a:ln>
          </p:spPr>
          <p:txBody>
            <a:bodyPr/>
            <a:lstStyle/>
            <a:p>
              <a:endParaRPr lang="en-US"/>
            </a:p>
          </p:txBody>
        </p:sp>
        <p:sp>
          <p:nvSpPr>
            <p:cNvPr id="69" name="Freeform 68"/>
            <p:cNvSpPr>
              <a:spLocks/>
            </p:cNvSpPr>
            <p:nvPr/>
          </p:nvSpPr>
          <p:spPr bwMode="auto">
            <a:xfrm>
              <a:off x="3054350" y="5623486"/>
              <a:ext cx="336550" cy="69617"/>
            </a:xfrm>
            <a:custGeom>
              <a:avLst/>
              <a:gdLst>
                <a:gd name="T0" fmla="*/ 0 w 251"/>
                <a:gd name="T1" fmla="*/ 0 h 63"/>
                <a:gd name="T2" fmla="*/ 2147483647 w 251"/>
                <a:gd name="T3" fmla="*/ 0 h 63"/>
                <a:gd name="T4" fmla="*/ 2147483647 w 251"/>
                <a:gd name="T5" fmla="*/ 2147483647 h 63"/>
                <a:gd name="T6" fmla="*/ 2147483647 w 251"/>
                <a:gd name="T7" fmla="*/ 2147483647 h 63"/>
                <a:gd name="T8" fmla="*/ 0 w 251"/>
                <a:gd name="T9" fmla="*/ 0 h 63"/>
                <a:gd name="T10" fmla="*/ 0 60000 65536"/>
                <a:gd name="T11" fmla="*/ 0 60000 65536"/>
                <a:gd name="T12" fmla="*/ 0 60000 65536"/>
                <a:gd name="T13" fmla="*/ 0 60000 65536"/>
                <a:gd name="T14" fmla="*/ 0 60000 65536"/>
                <a:gd name="T15" fmla="*/ 0 w 251"/>
                <a:gd name="T16" fmla="*/ 0 h 63"/>
                <a:gd name="T17" fmla="*/ 251 w 251"/>
                <a:gd name="T18" fmla="*/ 63 h 63"/>
              </a:gdLst>
              <a:ahLst/>
              <a:cxnLst>
                <a:cxn ang="T10">
                  <a:pos x="T0" y="T1"/>
                </a:cxn>
                <a:cxn ang="T11">
                  <a:pos x="T2" y="T3"/>
                </a:cxn>
                <a:cxn ang="T12">
                  <a:pos x="T4" y="T5"/>
                </a:cxn>
                <a:cxn ang="T13">
                  <a:pos x="T6" y="T7"/>
                </a:cxn>
                <a:cxn ang="T14">
                  <a:pos x="T8" y="T9"/>
                </a:cxn>
              </a:cxnLst>
              <a:rect l="T15" t="T16" r="T17" b="T18"/>
              <a:pathLst>
                <a:path w="251" h="63">
                  <a:moveTo>
                    <a:pt x="0" y="0"/>
                  </a:moveTo>
                  <a:lnTo>
                    <a:pt x="251" y="0"/>
                  </a:lnTo>
                  <a:lnTo>
                    <a:pt x="220" y="63"/>
                  </a:lnTo>
                  <a:lnTo>
                    <a:pt x="31" y="63"/>
                  </a:lnTo>
                  <a:lnTo>
                    <a:pt x="0" y="0"/>
                  </a:lnTo>
                  <a:close/>
                </a:path>
              </a:pathLst>
            </a:custGeom>
            <a:solidFill>
              <a:srgbClr val="FFFFFF"/>
            </a:solidFill>
            <a:ln w="9525">
              <a:noFill/>
              <a:round/>
              <a:headEnd/>
              <a:tailEnd/>
            </a:ln>
          </p:spPr>
          <p:txBody>
            <a:bodyPr/>
            <a:lstStyle/>
            <a:p>
              <a:endParaRPr lang="en-US"/>
            </a:p>
          </p:txBody>
        </p:sp>
        <p:sp>
          <p:nvSpPr>
            <p:cNvPr id="70" name="Freeform 69"/>
            <p:cNvSpPr>
              <a:spLocks/>
            </p:cNvSpPr>
            <p:nvPr/>
          </p:nvSpPr>
          <p:spPr bwMode="auto">
            <a:xfrm>
              <a:off x="3054350" y="5623486"/>
              <a:ext cx="336550" cy="69617"/>
            </a:xfrm>
            <a:custGeom>
              <a:avLst/>
              <a:gdLst>
                <a:gd name="T0" fmla="*/ 0 w 251"/>
                <a:gd name="T1" fmla="*/ 0 h 63"/>
                <a:gd name="T2" fmla="*/ 2147483647 w 251"/>
                <a:gd name="T3" fmla="*/ 0 h 63"/>
                <a:gd name="T4" fmla="*/ 2147483647 w 251"/>
                <a:gd name="T5" fmla="*/ 2147483647 h 63"/>
                <a:gd name="T6" fmla="*/ 2147483647 w 251"/>
                <a:gd name="T7" fmla="*/ 2147483647 h 63"/>
                <a:gd name="T8" fmla="*/ 0 w 251"/>
                <a:gd name="T9" fmla="*/ 0 h 63"/>
                <a:gd name="T10" fmla="*/ 0 60000 65536"/>
                <a:gd name="T11" fmla="*/ 0 60000 65536"/>
                <a:gd name="T12" fmla="*/ 0 60000 65536"/>
                <a:gd name="T13" fmla="*/ 0 60000 65536"/>
                <a:gd name="T14" fmla="*/ 0 60000 65536"/>
                <a:gd name="T15" fmla="*/ 0 w 251"/>
                <a:gd name="T16" fmla="*/ 0 h 63"/>
                <a:gd name="T17" fmla="*/ 251 w 251"/>
                <a:gd name="T18" fmla="*/ 63 h 63"/>
              </a:gdLst>
              <a:ahLst/>
              <a:cxnLst>
                <a:cxn ang="T10">
                  <a:pos x="T0" y="T1"/>
                </a:cxn>
                <a:cxn ang="T11">
                  <a:pos x="T2" y="T3"/>
                </a:cxn>
                <a:cxn ang="T12">
                  <a:pos x="T4" y="T5"/>
                </a:cxn>
                <a:cxn ang="T13">
                  <a:pos x="T6" y="T7"/>
                </a:cxn>
                <a:cxn ang="T14">
                  <a:pos x="T8" y="T9"/>
                </a:cxn>
              </a:cxnLst>
              <a:rect l="T15" t="T16" r="T17" b="T18"/>
              <a:pathLst>
                <a:path w="251" h="63">
                  <a:moveTo>
                    <a:pt x="0" y="0"/>
                  </a:moveTo>
                  <a:lnTo>
                    <a:pt x="251" y="0"/>
                  </a:lnTo>
                  <a:lnTo>
                    <a:pt x="220" y="63"/>
                  </a:lnTo>
                  <a:lnTo>
                    <a:pt x="31" y="63"/>
                  </a:lnTo>
                  <a:lnTo>
                    <a:pt x="0" y="0"/>
                  </a:lnTo>
                </a:path>
              </a:pathLst>
            </a:custGeom>
            <a:noFill/>
            <a:ln w="11113">
              <a:solidFill>
                <a:srgbClr val="000000"/>
              </a:solidFill>
              <a:round/>
              <a:headEnd/>
              <a:tailEnd/>
            </a:ln>
          </p:spPr>
          <p:txBody>
            <a:bodyPr/>
            <a:lstStyle/>
            <a:p>
              <a:endParaRPr lang="en-US"/>
            </a:p>
          </p:txBody>
        </p:sp>
        <p:sp>
          <p:nvSpPr>
            <p:cNvPr id="71" name="Rectangle 70"/>
            <p:cNvSpPr>
              <a:spLocks noChangeArrowheads="1"/>
            </p:cNvSpPr>
            <p:nvPr/>
          </p:nvSpPr>
          <p:spPr bwMode="auto">
            <a:xfrm>
              <a:off x="3517900" y="5651069"/>
              <a:ext cx="227013"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WDSEL</a:t>
              </a:r>
              <a:endParaRPr lang="en-US" b="0"/>
            </a:p>
          </p:txBody>
        </p:sp>
        <p:sp>
          <p:nvSpPr>
            <p:cNvPr id="72" name="Line 183"/>
            <p:cNvSpPr>
              <a:spLocks noChangeShapeType="1"/>
            </p:cNvSpPr>
            <p:nvPr/>
          </p:nvSpPr>
          <p:spPr bwMode="auto">
            <a:xfrm>
              <a:off x="3368675" y="5658951"/>
              <a:ext cx="103188" cy="0"/>
            </a:xfrm>
            <a:prstGeom prst="line">
              <a:avLst/>
            </a:prstGeom>
            <a:noFill/>
            <a:ln w="4763">
              <a:solidFill>
                <a:srgbClr val="000000"/>
              </a:solidFill>
              <a:round/>
              <a:headEnd/>
              <a:tailEnd/>
            </a:ln>
          </p:spPr>
          <p:txBody>
            <a:bodyPr/>
            <a:lstStyle/>
            <a:p>
              <a:endParaRPr lang="en-US"/>
            </a:p>
          </p:txBody>
        </p:sp>
        <p:sp>
          <p:nvSpPr>
            <p:cNvPr id="73" name="Freeform 72"/>
            <p:cNvSpPr>
              <a:spLocks/>
            </p:cNvSpPr>
            <p:nvPr/>
          </p:nvSpPr>
          <p:spPr bwMode="auto">
            <a:xfrm>
              <a:off x="3368675" y="5643188"/>
              <a:ext cx="50800" cy="30212"/>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close/>
                </a:path>
              </a:pathLst>
            </a:custGeom>
            <a:solidFill>
              <a:srgbClr val="000000"/>
            </a:solidFill>
            <a:ln w="9525">
              <a:noFill/>
              <a:round/>
              <a:headEnd/>
              <a:tailEnd/>
            </a:ln>
          </p:spPr>
          <p:txBody>
            <a:bodyPr/>
            <a:lstStyle/>
            <a:p>
              <a:endParaRPr lang="en-US"/>
            </a:p>
          </p:txBody>
        </p:sp>
        <p:sp>
          <p:nvSpPr>
            <p:cNvPr id="74" name="Freeform 73"/>
            <p:cNvSpPr>
              <a:spLocks/>
            </p:cNvSpPr>
            <p:nvPr/>
          </p:nvSpPr>
          <p:spPr bwMode="auto">
            <a:xfrm>
              <a:off x="3368675" y="5643188"/>
              <a:ext cx="50800" cy="30212"/>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path>
              </a:pathLst>
            </a:custGeom>
            <a:noFill/>
            <a:ln w="4763">
              <a:solidFill>
                <a:srgbClr val="000000"/>
              </a:solidFill>
              <a:round/>
              <a:headEnd/>
              <a:tailEnd/>
            </a:ln>
          </p:spPr>
          <p:txBody>
            <a:bodyPr/>
            <a:lstStyle/>
            <a:p>
              <a:endParaRPr lang="en-US"/>
            </a:p>
          </p:txBody>
        </p:sp>
        <p:sp>
          <p:nvSpPr>
            <p:cNvPr id="75" name="Line 187"/>
            <p:cNvSpPr>
              <a:spLocks noChangeShapeType="1"/>
            </p:cNvSpPr>
            <p:nvPr/>
          </p:nvSpPr>
          <p:spPr bwMode="auto">
            <a:xfrm flipV="1">
              <a:off x="3227388" y="5693103"/>
              <a:ext cx="1587" cy="256141"/>
            </a:xfrm>
            <a:prstGeom prst="line">
              <a:avLst/>
            </a:prstGeom>
            <a:noFill/>
            <a:ln w="4763">
              <a:solidFill>
                <a:srgbClr val="000000"/>
              </a:solidFill>
              <a:round/>
              <a:headEnd/>
              <a:tailEnd/>
            </a:ln>
          </p:spPr>
          <p:txBody>
            <a:bodyPr/>
            <a:lstStyle/>
            <a:p>
              <a:endParaRPr lang="en-US"/>
            </a:p>
          </p:txBody>
        </p:sp>
        <p:sp>
          <p:nvSpPr>
            <p:cNvPr id="76" name="Freeform 75"/>
            <p:cNvSpPr>
              <a:spLocks/>
            </p:cNvSpPr>
            <p:nvPr/>
          </p:nvSpPr>
          <p:spPr bwMode="auto">
            <a:xfrm>
              <a:off x="3208338" y="5907210"/>
              <a:ext cx="38100" cy="42033"/>
            </a:xfrm>
            <a:custGeom>
              <a:avLst/>
              <a:gdLst>
                <a:gd name="T0" fmla="*/ 2147483647 w 28"/>
                <a:gd name="T1" fmla="*/ 2147483647 h 38"/>
                <a:gd name="T2" fmla="*/ 2147483647 w 28"/>
                <a:gd name="T3" fmla="*/ 0 h 38"/>
                <a:gd name="T4" fmla="*/ 2147483647 w 28"/>
                <a:gd name="T5" fmla="*/ 0 h 38"/>
                <a:gd name="T6" fmla="*/ 2147483647 w 28"/>
                <a:gd name="T7" fmla="*/ 2147483647 h 38"/>
                <a:gd name="T8" fmla="*/ 2147483647 w 28"/>
                <a:gd name="T9" fmla="*/ 2147483647 h 38"/>
                <a:gd name="T10" fmla="*/ 0 w 28"/>
                <a:gd name="T11" fmla="*/ 0 h 38"/>
                <a:gd name="T12" fmla="*/ 0 w 28"/>
                <a:gd name="T13" fmla="*/ 0 h 38"/>
                <a:gd name="T14" fmla="*/ 2147483647 w 28"/>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8"/>
                <a:gd name="T26" fmla="*/ 28 w 28"/>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8">
                  <a:moveTo>
                    <a:pt x="14" y="38"/>
                  </a:moveTo>
                  <a:lnTo>
                    <a:pt x="28" y="0"/>
                  </a:lnTo>
                  <a:lnTo>
                    <a:pt x="14" y="17"/>
                  </a:lnTo>
                  <a:lnTo>
                    <a:pt x="0" y="0"/>
                  </a:lnTo>
                  <a:lnTo>
                    <a:pt x="14" y="38"/>
                  </a:lnTo>
                  <a:close/>
                </a:path>
              </a:pathLst>
            </a:custGeom>
            <a:solidFill>
              <a:srgbClr val="000000"/>
            </a:solidFill>
            <a:ln w="9525">
              <a:noFill/>
              <a:round/>
              <a:headEnd/>
              <a:tailEnd/>
            </a:ln>
          </p:spPr>
          <p:txBody>
            <a:bodyPr/>
            <a:lstStyle/>
            <a:p>
              <a:endParaRPr lang="en-US"/>
            </a:p>
          </p:txBody>
        </p:sp>
        <p:sp>
          <p:nvSpPr>
            <p:cNvPr id="77" name="Freeform 76"/>
            <p:cNvSpPr>
              <a:spLocks/>
            </p:cNvSpPr>
            <p:nvPr/>
          </p:nvSpPr>
          <p:spPr bwMode="auto">
            <a:xfrm>
              <a:off x="3208338" y="5907210"/>
              <a:ext cx="38100" cy="42033"/>
            </a:xfrm>
            <a:custGeom>
              <a:avLst/>
              <a:gdLst>
                <a:gd name="T0" fmla="*/ 2147483647 w 28"/>
                <a:gd name="T1" fmla="*/ 2147483647 h 38"/>
                <a:gd name="T2" fmla="*/ 2147483647 w 28"/>
                <a:gd name="T3" fmla="*/ 0 h 38"/>
                <a:gd name="T4" fmla="*/ 2147483647 w 28"/>
                <a:gd name="T5" fmla="*/ 0 h 38"/>
                <a:gd name="T6" fmla="*/ 2147483647 w 28"/>
                <a:gd name="T7" fmla="*/ 2147483647 h 38"/>
                <a:gd name="T8" fmla="*/ 2147483647 w 28"/>
                <a:gd name="T9" fmla="*/ 2147483647 h 38"/>
                <a:gd name="T10" fmla="*/ 0 w 28"/>
                <a:gd name="T11" fmla="*/ 0 h 38"/>
                <a:gd name="T12" fmla="*/ 0 w 28"/>
                <a:gd name="T13" fmla="*/ 0 h 38"/>
                <a:gd name="T14" fmla="*/ 2147483647 w 28"/>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8"/>
                <a:gd name="T26" fmla="*/ 28 w 28"/>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8">
                  <a:moveTo>
                    <a:pt x="14" y="38"/>
                  </a:moveTo>
                  <a:lnTo>
                    <a:pt x="28" y="0"/>
                  </a:lnTo>
                  <a:lnTo>
                    <a:pt x="14" y="17"/>
                  </a:lnTo>
                  <a:lnTo>
                    <a:pt x="0" y="0"/>
                  </a:lnTo>
                  <a:lnTo>
                    <a:pt x="14" y="38"/>
                  </a:lnTo>
                </a:path>
              </a:pathLst>
            </a:custGeom>
            <a:noFill/>
            <a:ln w="4763">
              <a:solidFill>
                <a:srgbClr val="000000"/>
              </a:solidFill>
              <a:round/>
              <a:headEnd/>
              <a:tailEnd/>
            </a:ln>
          </p:spPr>
          <p:txBody>
            <a:bodyPr/>
            <a:lstStyle/>
            <a:p>
              <a:endParaRPr lang="en-US"/>
            </a:p>
          </p:txBody>
        </p:sp>
        <p:sp>
          <p:nvSpPr>
            <p:cNvPr id="78" name="Freeform 77"/>
            <p:cNvSpPr>
              <a:spLocks/>
            </p:cNvSpPr>
            <p:nvPr/>
          </p:nvSpPr>
          <p:spPr bwMode="auto">
            <a:xfrm>
              <a:off x="825500" y="5023197"/>
              <a:ext cx="2317750" cy="596347"/>
            </a:xfrm>
            <a:custGeom>
              <a:avLst/>
              <a:gdLst>
                <a:gd name="T0" fmla="*/ 2147483647 w 1731"/>
                <a:gd name="T1" fmla="*/ 2147483647 h 539"/>
                <a:gd name="T2" fmla="*/ 2147483647 w 1731"/>
                <a:gd name="T3" fmla="*/ 2147483647 h 539"/>
                <a:gd name="T4" fmla="*/ 0 w 1731"/>
                <a:gd name="T5" fmla="*/ 2147483647 h 539"/>
                <a:gd name="T6" fmla="*/ 0 w 1731"/>
                <a:gd name="T7" fmla="*/ 0 h 539"/>
                <a:gd name="T8" fmla="*/ 0 60000 65536"/>
                <a:gd name="T9" fmla="*/ 0 60000 65536"/>
                <a:gd name="T10" fmla="*/ 0 60000 65536"/>
                <a:gd name="T11" fmla="*/ 0 60000 65536"/>
                <a:gd name="T12" fmla="*/ 0 w 1731"/>
                <a:gd name="T13" fmla="*/ 0 h 539"/>
                <a:gd name="T14" fmla="*/ 1731 w 1731"/>
                <a:gd name="T15" fmla="*/ 539 h 539"/>
              </a:gdLst>
              <a:ahLst/>
              <a:cxnLst>
                <a:cxn ang="T8">
                  <a:pos x="T0" y="T1"/>
                </a:cxn>
                <a:cxn ang="T9">
                  <a:pos x="T2" y="T3"/>
                </a:cxn>
                <a:cxn ang="T10">
                  <a:pos x="T4" y="T5"/>
                </a:cxn>
                <a:cxn ang="T11">
                  <a:pos x="T6" y="T7"/>
                </a:cxn>
              </a:cxnLst>
              <a:rect l="T12" t="T13" r="T14" b="T15"/>
              <a:pathLst>
                <a:path w="1731" h="539">
                  <a:moveTo>
                    <a:pt x="1731" y="539"/>
                  </a:moveTo>
                  <a:lnTo>
                    <a:pt x="1731" y="431"/>
                  </a:lnTo>
                  <a:lnTo>
                    <a:pt x="0" y="427"/>
                  </a:lnTo>
                  <a:lnTo>
                    <a:pt x="0" y="0"/>
                  </a:lnTo>
                </a:path>
              </a:pathLst>
            </a:custGeom>
            <a:noFill/>
            <a:ln w="4763">
              <a:solidFill>
                <a:srgbClr val="000000"/>
              </a:solidFill>
              <a:round/>
              <a:headEnd/>
              <a:tailEnd/>
            </a:ln>
          </p:spPr>
          <p:txBody>
            <a:bodyPr/>
            <a:lstStyle/>
            <a:p>
              <a:endParaRPr lang="en-US"/>
            </a:p>
          </p:txBody>
        </p:sp>
        <p:sp>
          <p:nvSpPr>
            <p:cNvPr id="79" name="Freeform 78"/>
            <p:cNvSpPr>
              <a:spLocks/>
            </p:cNvSpPr>
            <p:nvPr/>
          </p:nvSpPr>
          <p:spPr bwMode="auto">
            <a:xfrm>
              <a:off x="3124200" y="5573571"/>
              <a:ext cx="38100" cy="45973"/>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80" name="Freeform 79"/>
            <p:cNvSpPr>
              <a:spLocks/>
            </p:cNvSpPr>
            <p:nvPr/>
          </p:nvSpPr>
          <p:spPr bwMode="auto">
            <a:xfrm>
              <a:off x="3124200" y="5573571"/>
              <a:ext cx="38100" cy="45973"/>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81" name="Freeform 80"/>
            <p:cNvSpPr>
              <a:spLocks/>
            </p:cNvSpPr>
            <p:nvPr/>
          </p:nvSpPr>
          <p:spPr bwMode="auto">
            <a:xfrm>
              <a:off x="3406775" y="3097548"/>
              <a:ext cx="331788" cy="74872"/>
            </a:xfrm>
            <a:custGeom>
              <a:avLst/>
              <a:gdLst>
                <a:gd name="T0" fmla="*/ 0 w 388"/>
                <a:gd name="T1" fmla="*/ 0 h 63"/>
                <a:gd name="T2" fmla="*/ 2147483647 w 388"/>
                <a:gd name="T3" fmla="*/ 0 h 63"/>
                <a:gd name="T4" fmla="*/ 2147483647 w 388"/>
                <a:gd name="T5" fmla="*/ 2147483647 h 63"/>
                <a:gd name="T6" fmla="*/ 2147483647 w 388"/>
                <a:gd name="T7" fmla="*/ 2147483647 h 63"/>
                <a:gd name="T8" fmla="*/ 0 w 388"/>
                <a:gd name="T9" fmla="*/ 0 h 63"/>
                <a:gd name="T10" fmla="*/ 0 60000 65536"/>
                <a:gd name="T11" fmla="*/ 0 60000 65536"/>
                <a:gd name="T12" fmla="*/ 0 60000 65536"/>
                <a:gd name="T13" fmla="*/ 0 60000 65536"/>
                <a:gd name="T14" fmla="*/ 0 60000 65536"/>
                <a:gd name="T15" fmla="*/ 0 w 388"/>
                <a:gd name="T16" fmla="*/ 0 h 63"/>
                <a:gd name="T17" fmla="*/ 388 w 388"/>
                <a:gd name="T18" fmla="*/ 63 h 63"/>
              </a:gdLst>
              <a:ahLst/>
              <a:cxnLst>
                <a:cxn ang="T10">
                  <a:pos x="T0" y="T1"/>
                </a:cxn>
                <a:cxn ang="T11">
                  <a:pos x="T2" y="T3"/>
                </a:cxn>
                <a:cxn ang="T12">
                  <a:pos x="T4" y="T5"/>
                </a:cxn>
                <a:cxn ang="T13">
                  <a:pos x="T6" y="T7"/>
                </a:cxn>
                <a:cxn ang="T14">
                  <a:pos x="T8" y="T9"/>
                </a:cxn>
              </a:cxnLst>
              <a:rect l="T15" t="T16" r="T17" b="T18"/>
              <a:pathLst>
                <a:path w="388" h="63">
                  <a:moveTo>
                    <a:pt x="0" y="0"/>
                  </a:moveTo>
                  <a:lnTo>
                    <a:pt x="388" y="0"/>
                  </a:lnTo>
                  <a:lnTo>
                    <a:pt x="339" y="63"/>
                  </a:lnTo>
                  <a:lnTo>
                    <a:pt x="49" y="63"/>
                  </a:lnTo>
                  <a:lnTo>
                    <a:pt x="0" y="0"/>
                  </a:lnTo>
                </a:path>
              </a:pathLst>
            </a:custGeom>
            <a:noFill/>
            <a:ln w="11113">
              <a:solidFill>
                <a:srgbClr val="000000"/>
              </a:solidFill>
              <a:round/>
              <a:headEnd/>
              <a:tailEnd/>
            </a:ln>
          </p:spPr>
          <p:txBody>
            <a:bodyPr/>
            <a:lstStyle/>
            <a:p>
              <a:endParaRPr lang="en-US"/>
            </a:p>
          </p:txBody>
        </p:sp>
        <p:sp>
          <p:nvSpPr>
            <p:cNvPr id="82" name="Rectangle 81"/>
            <p:cNvSpPr>
              <a:spLocks noChangeArrowheads="1"/>
            </p:cNvSpPr>
            <p:nvPr/>
          </p:nvSpPr>
          <p:spPr bwMode="auto">
            <a:xfrm>
              <a:off x="3829050" y="3097548"/>
              <a:ext cx="169863"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BSEL</a:t>
              </a:r>
              <a:endParaRPr lang="en-US" b="0"/>
            </a:p>
          </p:txBody>
        </p:sp>
        <p:sp>
          <p:nvSpPr>
            <p:cNvPr id="83" name="Line 222"/>
            <p:cNvSpPr>
              <a:spLocks noChangeShapeType="1"/>
            </p:cNvSpPr>
            <p:nvPr/>
          </p:nvSpPr>
          <p:spPr bwMode="auto">
            <a:xfrm>
              <a:off x="3711575" y="3136954"/>
              <a:ext cx="103188" cy="0"/>
            </a:xfrm>
            <a:prstGeom prst="line">
              <a:avLst/>
            </a:prstGeom>
            <a:noFill/>
            <a:ln w="4763">
              <a:solidFill>
                <a:srgbClr val="000000"/>
              </a:solidFill>
              <a:round/>
              <a:headEnd/>
              <a:tailEnd/>
            </a:ln>
          </p:spPr>
          <p:txBody>
            <a:bodyPr/>
            <a:lstStyle/>
            <a:p>
              <a:endParaRPr lang="en-US"/>
            </a:p>
          </p:txBody>
        </p:sp>
        <p:sp>
          <p:nvSpPr>
            <p:cNvPr id="84" name="Freeform 83"/>
            <p:cNvSpPr>
              <a:spLocks/>
            </p:cNvSpPr>
            <p:nvPr/>
          </p:nvSpPr>
          <p:spPr bwMode="auto">
            <a:xfrm>
              <a:off x="3711575" y="3115937"/>
              <a:ext cx="52388" cy="35466"/>
            </a:xfrm>
            <a:custGeom>
              <a:avLst/>
              <a:gdLst>
                <a:gd name="T0" fmla="*/ 0 w 39"/>
                <a:gd name="T1" fmla="*/ 2147483647 h 32"/>
                <a:gd name="T2" fmla="*/ 2147483647 w 39"/>
                <a:gd name="T3" fmla="*/ 2147483647 h 32"/>
                <a:gd name="T4" fmla="*/ 2147483647 w 39"/>
                <a:gd name="T5" fmla="*/ 2147483647 h 32"/>
                <a:gd name="T6" fmla="*/ 2147483647 w 39"/>
                <a:gd name="T7" fmla="*/ 2147483647 h 32"/>
                <a:gd name="T8" fmla="*/ 2147483647 w 39"/>
                <a:gd name="T9" fmla="*/ 2147483647 h 32"/>
                <a:gd name="T10" fmla="*/ 2147483647 w 39"/>
                <a:gd name="T11" fmla="*/ 0 h 32"/>
                <a:gd name="T12" fmla="*/ 2147483647 w 39"/>
                <a:gd name="T13" fmla="*/ 0 h 32"/>
                <a:gd name="T14" fmla="*/ 0 w 39"/>
                <a:gd name="T15" fmla="*/ 2147483647 h 32"/>
                <a:gd name="T16" fmla="*/ 0 60000 65536"/>
                <a:gd name="T17" fmla="*/ 0 60000 65536"/>
                <a:gd name="T18" fmla="*/ 0 60000 65536"/>
                <a:gd name="T19" fmla="*/ 0 60000 65536"/>
                <a:gd name="T20" fmla="*/ 0 60000 65536"/>
                <a:gd name="T21" fmla="*/ 0 60000 65536"/>
                <a:gd name="T22" fmla="*/ 0 60000 65536"/>
                <a:gd name="T23" fmla="*/ 0 60000 65536"/>
                <a:gd name="T24" fmla="*/ 0 w 39"/>
                <a:gd name="T25" fmla="*/ 0 h 32"/>
                <a:gd name="T26" fmla="*/ 39 w 39"/>
                <a:gd name="T27" fmla="*/ 32 h 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9" h="32">
                  <a:moveTo>
                    <a:pt x="0" y="18"/>
                  </a:moveTo>
                  <a:lnTo>
                    <a:pt x="39" y="32"/>
                  </a:lnTo>
                  <a:lnTo>
                    <a:pt x="18" y="18"/>
                  </a:lnTo>
                  <a:lnTo>
                    <a:pt x="39" y="0"/>
                  </a:lnTo>
                  <a:lnTo>
                    <a:pt x="0" y="18"/>
                  </a:lnTo>
                  <a:close/>
                </a:path>
              </a:pathLst>
            </a:custGeom>
            <a:solidFill>
              <a:srgbClr val="000000"/>
            </a:solidFill>
            <a:ln w="9525">
              <a:noFill/>
              <a:round/>
              <a:headEnd/>
              <a:tailEnd/>
            </a:ln>
          </p:spPr>
          <p:txBody>
            <a:bodyPr/>
            <a:lstStyle/>
            <a:p>
              <a:endParaRPr lang="en-US"/>
            </a:p>
          </p:txBody>
        </p:sp>
        <p:sp>
          <p:nvSpPr>
            <p:cNvPr id="85" name="Freeform 84"/>
            <p:cNvSpPr>
              <a:spLocks/>
            </p:cNvSpPr>
            <p:nvPr/>
          </p:nvSpPr>
          <p:spPr bwMode="auto">
            <a:xfrm>
              <a:off x="3711575" y="3115937"/>
              <a:ext cx="52388" cy="35466"/>
            </a:xfrm>
            <a:custGeom>
              <a:avLst/>
              <a:gdLst>
                <a:gd name="T0" fmla="*/ 0 w 39"/>
                <a:gd name="T1" fmla="*/ 2147483647 h 32"/>
                <a:gd name="T2" fmla="*/ 2147483647 w 39"/>
                <a:gd name="T3" fmla="*/ 2147483647 h 32"/>
                <a:gd name="T4" fmla="*/ 2147483647 w 39"/>
                <a:gd name="T5" fmla="*/ 2147483647 h 32"/>
                <a:gd name="T6" fmla="*/ 2147483647 w 39"/>
                <a:gd name="T7" fmla="*/ 2147483647 h 32"/>
                <a:gd name="T8" fmla="*/ 2147483647 w 39"/>
                <a:gd name="T9" fmla="*/ 2147483647 h 32"/>
                <a:gd name="T10" fmla="*/ 2147483647 w 39"/>
                <a:gd name="T11" fmla="*/ 0 h 32"/>
                <a:gd name="T12" fmla="*/ 2147483647 w 39"/>
                <a:gd name="T13" fmla="*/ 0 h 32"/>
                <a:gd name="T14" fmla="*/ 0 w 39"/>
                <a:gd name="T15" fmla="*/ 2147483647 h 32"/>
                <a:gd name="T16" fmla="*/ 0 60000 65536"/>
                <a:gd name="T17" fmla="*/ 0 60000 65536"/>
                <a:gd name="T18" fmla="*/ 0 60000 65536"/>
                <a:gd name="T19" fmla="*/ 0 60000 65536"/>
                <a:gd name="T20" fmla="*/ 0 60000 65536"/>
                <a:gd name="T21" fmla="*/ 0 60000 65536"/>
                <a:gd name="T22" fmla="*/ 0 60000 65536"/>
                <a:gd name="T23" fmla="*/ 0 60000 65536"/>
                <a:gd name="T24" fmla="*/ 0 w 39"/>
                <a:gd name="T25" fmla="*/ 0 h 32"/>
                <a:gd name="T26" fmla="*/ 39 w 39"/>
                <a:gd name="T27" fmla="*/ 32 h 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9" h="32">
                  <a:moveTo>
                    <a:pt x="0" y="18"/>
                  </a:moveTo>
                  <a:lnTo>
                    <a:pt x="39" y="32"/>
                  </a:lnTo>
                  <a:lnTo>
                    <a:pt x="18" y="18"/>
                  </a:lnTo>
                  <a:lnTo>
                    <a:pt x="39" y="0"/>
                  </a:lnTo>
                  <a:lnTo>
                    <a:pt x="0" y="18"/>
                  </a:lnTo>
                </a:path>
              </a:pathLst>
            </a:custGeom>
            <a:noFill/>
            <a:ln w="4763">
              <a:solidFill>
                <a:srgbClr val="000000"/>
              </a:solidFill>
              <a:round/>
              <a:headEnd/>
              <a:tailEnd/>
            </a:ln>
          </p:spPr>
          <p:txBody>
            <a:bodyPr/>
            <a:lstStyle/>
            <a:p>
              <a:endParaRPr lang="en-US"/>
            </a:p>
          </p:txBody>
        </p:sp>
        <p:sp>
          <p:nvSpPr>
            <p:cNvPr id="86" name="Line 265"/>
            <p:cNvSpPr>
              <a:spLocks noChangeShapeType="1"/>
            </p:cNvSpPr>
            <p:nvPr/>
          </p:nvSpPr>
          <p:spPr bwMode="auto">
            <a:xfrm flipH="1">
              <a:off x="3692523" y="2719248"/>
              <a:ext cx="3176" cy="373046"/>
            </a:xfrm>
            <a:prstGeom prst="line">
              <a:avLst/>
            </a:prstGeom>
            <a:noFill/>
            <a:ln w="4763">
              <a:solidFill>
                <a:srgbClr val="000000"/>
              </a:solidFill>
              <a:round/>
              <a:headEnd/>
              <a:tailEnd/>
            </a:ln>
          </p:spPr>
          <p:txBody>
            <a:bodyPr/>
            <a:lstStyle/>
            <a:p>
              <a:endParaRPr lang="en-US"/>
            </a:p>
          </p:txBody>
        </p:sp>
        <p:sp>
          <p:nvSpPr>
            <p:cNvPr id="87" name="Freeform 86"/>
            <p:cNvSpPr>
              <a:spLocks/>
            </p:cNvSpPr>
            <p:nvPr/>
          </p:nvSpPr>
          <p:spPr bwMode="auto">
            <a:xfrm>
              <a:off x="3675063" y="3055514"/>
              <a:ext cx="38100" cy="47287"/>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88" name="Line 271"/>
            <p:cNvSpPr>
              <a:spLocks noChangeShapeType="1"/>
            </p:cNvSpPr>
            <p:nvPr/>
          </p:nvSpPr>
          <p:spPr bwMode="auto">
            <a:xfrm flipV="1">
              <a:off x="2849562" y="3171825"/>
              <a:ext cx="1587" cy="332920"/>
            </a:xfrm>
            <a:prstGeom prst="line">
              <a:avLst/>
            </a:prstGeom>
            <a:noFill/>
            <a:ln w="4763">
              <a:solidFill>
                <a:srgbClr val="000000"/>
              </a:solidFill>
              <a:round/>
              <a:headEnd/>
              <a:tailEnd/>
            </a:ln>
          </p:spPr>
          <p:txBody>
            <a:bodyPr/>
            <a:lstStyle/>
            <a:p>
              <a:endParaRPr lang="en-US"/>
            </a:p>
          </p:txBody>
        </p:sp>
        <p:sp>
          <p:nvSpPr>
            <p:cNvPr id="89" name="Freeform 88"/>
            <p:cNvSpPr>
              <a:spLocks/>
            </p:cNvSpPr>
            <p:nvPr/>
          </p:nvSpPr>
          <p:spPr bwMode="auto">
            <a:xfrm>
              <a:off x="2830513" y="3461399"/>
              <a:ext cx="36512" cy="43346"/>
            </a:xfrm>
            <a:custGeom>
              <a:avLst/>
              <a:gdLst>
                <a:gd name="T0" fmla="*/ 2147483647 w 28"/>
                <a:gd name="T1" fmla="*/ 2147483647 h 39"/>
                <a:gd name="T2" fmla="*/ 2147483647 w 28"/>
                <a:gd name="T3" fmla="*/ 0 h 39"/>
                <a:gd name="T4" fmla="*/ 2147483647 w 28"/>
                <a:gd name="T5" fmla="*/ 0 h 39"/>
                <a:gd name="T6" fmla="*/ 2147483647 w 28"/>
                <a:gd name="T7" fmla="*/ 2147483647 h 39"/>
                <a:gd name="T8" fmla="*/ 2147483647 w 28"/>
                <a:gd name="T9" fmla="*/ 2147483647 h 39"/>
                <a:gd name="T10" fmla="*/ 0 w 28"/>
                <a:gd name="T11" fmla="*/ 0 h 39"/>
                <a:gd name="T12" fmla="*/ 0 w 28"/>
                <a:gd name="T13" fmla="*/ 0 h 39"/>
                <a:gd name="T14" fmla="*/ 2147483647 w 28"/>
                <a:gd name="T15" fmla="*/ 2147483647 h 39"/>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9"/>
                <a:gd name="T26" fmla="*/ 28 w 28"/>
                <a:gd name="T27" fmla="*/ 39 h 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9">
                  <a:moveTo>
                    <a:pt x="14" y="39"/>
                  </a:moveTo>
                  <a:lnTo>
                    <a:pt x="28" y="0"/>
                  </a:lnTo>
                  <a:lnTo>
                    <a:pt x="14" y="18"/>
                  </a:lnTo>
                  <a:lnTo>
                    <a:pt x="0" y="0"/>
                  </a:lnTo>
                  <a:lnTo>
                    <a:pt x="14" y="39"/>
                  </a:lnTo>
                  <a:close/>
                </a:path>
              </a:pathLst>
            </a:custGeom>
            <a:solidFill>
              <a:srgbClr val="000000"/>
            </a:solidFill>
            <a:ln w="9525">
              <a:noFill/>
              <a:round/>
              <a:headEnd/>
              <a:tailEnd/>
            </a:ln>
          </p:spPr>
          <p:txBody>
            <a:bodyPr/>
            <a:lstStyle/>
            <a:p>
              <a:endParaRPr lang="en-US"/>
            </a:p>
          </p:txBody>
        </p:sp>
        <p:sp>
          <p:nvSpPr>
            <p:cNvPr id="90" name="Freeform 89"/>
            <p:cNvSpPr>
              <a:spLocks/>
            </p:cNvSpPr>
            <p:nvPr/>
          </p:nvSpPr>
          <p:spPr bwMode="auto">
            <a:xfrm>
              <a:off x="2830513" y="3461399"/>
              <a:ext cx="36512" cy="43346"/>
            </a:xfrm>
            <a:custGeom>
              <a:avLst/>
              <a:gdLst>
                <a:gd name="T0" fmla="*/ 2147483647 w 28"/>
                <a:gd name="T1" fmla="*/ 2147483647 h 39"/>
                <a:gd name="T2" fmla="*/ 2147483647 w 28"/>
                <a:gd name="T3" fmla="*/ 0 h 39"/>
                <a:gd name="T4" fmla="*/ 2147483647 w 28"/>
                <a:gd name="T5" fmla="*/ 0 h 39"/>
                <a:gd name="T6" fmla="*/ 2147483647 w 28"/>
                <a:gd name="T7" fmla="*/ 2147483647 h 39"/>
                <a:gd name="T8" fmla="*/ 2147483647 w 28"/>
                <a:gd name="T9" fmla="*/ 2147483647 h 39"/>
                <a:gd name="T10" fmla="*/ 0 w 28"/>
                <a:gd name="T11" fmla="*/ 0 h 39"/>
                <a:gd name="T12" fmla="*/ 0 w 28"/>
                <a:gd name="T13" fmla="*/ 0 h 39"/>
                <a:gd name="T14" fmla="*/ 2147483647 w 28"/>
                <a:gd name="T15" fmla="*/ 2147483647 h 39"/>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9"/>
                <a:gd name="T26" fmla="*/ 28 w 28"/>
                <a:gd name="T27" fmla="*/ 39 h 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9">
                  <a:moveTo>
                    <a:pt x="14" y="39"/>
                  </a:moveTo>
                  <a:lnTo>
                    <a:pt x="28" y="0"/>
                  </a:lnTo>
                  <a:lnTo>
                    <a:pt x="14" y="18"/>
                  </a:lnTo>
                  <a:lnTo>
                    <a:pt x="0" y="0"/>
                  </a:lnTo>
                  <a:lnTo>
                    <a:pt x="14" y="39"/>
                  </a:lnTo>
                </a:path>
              </a:pathLst>
            </a:custGeom>
            <a:noFill/>
            <a:ln w="4763">
              <a:solidFill>
                <a:srgbClr val="000000"/>
              </a:solidFill>
              <a:round/>
              <a:headEnd/>
              <a:tailEnd/>
            </a:ln>
          </p:spPr>
          <p:txBody>
            <a:bodyPr/>
            <a:lstStyle/>
            <a:p>
              <a:endParaRPr lang="en-US"/>
            </a:p>
          </p:txBody>
        </p:sp>
        <p:sp>
          <p:nvSpPr>
            <p:cNvPr id="91" name="Line 274"/>
            <p:cNvSpPr>
              <a:spLocks noChangeShapeType="1"/>
            </p:cNvSpPr>
            <p:nvPr/>
          </p:nvSpPr>
          <p:spPr bwMode="auto">
            <a:xfrm flipV="1">
              <a:off x="3606800" y="3175000"/>
              <a:ext cx="0" cy="329745"/>
            </a:xfrm>
            <a:prstGeom prst="line">
              <a:avLst/>
            </a:prstGeom>
            <a:noFill/>
            <a:ln w="4763">
              <a:solidFill>
                <a:srgbClr val="000000"/>
              </a:solidFill>
              <a:round/>
              <a:headEnd/>
              <a:tailEnd/>
            </a:ln>
          </p:spPr>
          <p:txBody>
            <a:bodyPr/>
            <a:lstStyle/>
            <a:p>
              <a:endParaRPr lang="en-US"/>
            </a:p>
          </p:txBody>
        </p:sp>
        <p:sp>
          <p:nvSpPr>
            <p:cNvPr id="92" name="Freeform 91"/>
            <p:cNvSpPr>
              <a:spLocks/>
            </p:cNvSpPr>
            <p:nvPr/>
          </p:nvSpPr>
          <p:spPr bwMode="auto">
            <a:xfrm>
              <a:off x="3587750" y="3461399"/>
              <a:ext cx="38100" cy="43346"/>
            </a:xfrm>
            <a:custGeom>
              <a:avLst/>
              <a:gdLst>
                <a:gd name="T0" fmla="*/ 2147483647 w 28"/>
                <a:gd name="T1" fmla="*/ 2147483647 h 39"/>
                <a:gd name="T2" fmla="*/ 2147483647 w 28"/>
                <a:gd name="T3" fmla="*/ 0 h 39"/>
                <a:gd name="T4" fmla="*/ 2147483647 w 28"/>
                <a:gd name="T5" fmla="*/ 0 h 39"/>
                <a:gd name="T6" fmla="*/ 2147483647 w 28"/>
                <a:gd name="T7" fmla="*/ 2147483647 h 39"/>
                <a:gd name="T8" fmla="*/ 2147483647 w 28"/>
                <a:gd name="T9" fmla="*/ 2147483647 h 39"/>
                <a:gd name="T10" fmla="*/ 0 w 28"/>
                <a:gd name="T11" fmla="*/ 0 h 39"/>
                <a:gd name="T12" fmla="*/ 0 w 28"/>
                <a:gd name="T13" fmla="*/ 0 h 39"/>
                <a:gd name="T14" fmla="*/ 2147483647 w 28"/>
                <a:gd name="T15" fmla="*/ 2147483647 h 39"/>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9"/>
                <a:gd name="T26" fmla="*/ 28 w 28"/>
                <a:gd name="T27" fmla="*/ 39 h 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9">
                  <a:moveTo>
                    <a:pt x="14" y="39"/>
                  </a:moveTo>
                  <a:lnTo>
                    <a:pt x="28" y="0"/>
                  </a:lnTo>
                  <a:lnTo>
                    <a:pt x="14" y="18"/>
                  </a:lnTo>
                  <a:lnTo>
                    <a:pt x="0" y="0"/>
                  </a:lnTo>
                  <a:lnTo>
                    <a:pt x="14" y="39"/>
                  </a:lnTo>
                  <a:close/>
                </a:path>
              </a:pathLst>
            </a:custGeom>
            <a:solidFill>
              <a:srgbClr val="000000"/>
            </a:solidFill>
            <a:ln w="9525">
              <a:noFill/>
              <a:round/>
              <a:headEnd/>
              <a:tailEnd/>
            </a:ln>
          </p:spPr>
          <p:txBody>
            <a:bodyPr/>
            <a:lstStyle/>
            <a:p>
              <a:endParaRPr lang="en-US"/>
            </a:p>
          </p:txBody>
        </p:sp>
        <p:sp>
          <p:nvSpPr>
            <p:cNvPr id="93" name="Freeform 92"/>
            <p:cNvSpPr>
              <a:spLocks/>
            </p:cNvSpPr>
            <p:nvPr/>
          </p:nvSpPr>
          <p:spPr bwMode="auto">
            <a:xfrm>
              <a:off x="3587750" y="3461399"/>
              <a:ext cx="38100" cy="43346"/>
            </a:xfrm>
            <a:custGeom>
              <a:avLst/>
              <a:gdLst>
                <a:gd name="T0" fmla="*/ 2147483647 w 28"/>
                <a:gd name="T1" fmla="*/ 2147483647 h 39"/>
                <a:gd name="T2" fmla="*/ 2147483647 w 28"/>
                <a:gd name="T3" fmla="*/ 0 h 39"/>
                <a:gd name="T4" fmla="*/ 2147483647 w 28"/>
                <a:gd name="T5" fmla="*/ 0 h 39"/>
                <a:gd name="T6" fmla="*/ 2147483647 w 28"/>
                <a:gd name="T7" fmla="*/ 2147483647 h 39"/>
                <a:gd name="T8" fmla="*/ 2147483647 w 28"/>
                <a:gd name="T9" fmla="*/ 2147483647 h 39"/>
                <a:gd name="T10" fmla="*/ 0 w 28"/>
                <a:gd name="T11" fmla="*/ 0 h 39"/>
                <a:gd name="T12" fmla="*/ 0 w 28"/>
                <a:gd name="T13" fmla="*/ 0 h 39"/>
                <a:gd name="T14" fmla="*/ 2147483647 w 28"/>
                <a:gd name="T15" fmla="*/ 2147483647 h 39"/>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9"/>
                <a:gd name="T26" fmla="*/ 28 w 28"/>
                <a:gd name="T27" fmla="*/ 39 h 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9">
                  <a:moveTo>
                    <a:pt x="14" y="39"/>
                  </a:moveTo>
                  <a:lnTo>
                    <a:pt x="28" y="0"/>
                  </a:lnTo>
                  <a:lnTo>
                    <a:pt x="14" y="18"/>
                  </a:lnTo>
                  <a:lnTo>
                    <a:pt x="0" y="0"/>
                  </a:lnTo>
                  <a:lnTo>
                    <a:pt x="14" y="39"/>
                  </a:lnTo>
                </a:path>
              </a:pathLst>
            </a:custGeom>
            <a:noFill/>
            <a:ln w="4763">
              <a:solidFill>
                <a:srgbClr val="000000"/>
              </a:solidFill>
              <a:round/>
              <a:headEnd/>
              <a:tailEnd/>
            </a:ln>
          </p:spPr>
          <p:txBody>
            <a:bodyPr/>
            <a:lstStyle/>
            <a:p>
              <a:endParaRPr lang="en-US"/>
            </a:p>
          </p:txBody>
        </p:sp>
        <p:sp>
          <p:nvSpPr>
            <p:cNvPr id="94" name="Freeform 93"/>
            <p:cNvSpPr>
              <a:spLocks/>
            </p:cNvSpPr>
            <p:nvPr/>
          </p:nvSpPr>
          <p:spPr bwMode="auto">
            <a:xfrm>
              <a:off x="4324350" y="4369820"/>
              <a:ext cx="38100" cy="45973"/>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95" name="Freeform 94"/>
            <p:cNvSpPr>
              <a:spLocks/>
            </p:cNvSpPr>
            <p:nvPr/>
          </p:nvSpPr>
          <p:spPr bwMode="auto">
            <a:xfrm>
              <a:off x="3227388" y="4210116"/>
              <a:ext cx="758825" cy="278470"/>
            </a:xfrm>
            <a:custGeom>
              <a:avLst/>
              <a:gdLst>
                <a:gd name="T0" fmla="*/ 2147483647 w 567"/>
                <a:gd name="T1" fmla="*/ 2147483647 h 252"/>
                <a:gd name="T2" fmla="*/ 0 w 567"/>
                <a:gd name="T3" fmla="*/ 2147483647 h 252"/>
                <a:gd name="T4" fmla="*/ 0 w 567"/>
                <a:gd name="T5" fmla="*/ 0 h 252"/>
                <a:gd name="T6" fmla="*/ 0 w 567"/>
                <a:gd name="T7" fmla="*/ 0 h 252"/>
                <a:gd name="T8" fmla="*/ 0 60000 65536"/>
                <a:gd name="T9" fmla="*/ 0 60000 65536"/>
                <a:gd name="T10" fmla="*/ 0 60000 65536"/>
                <a:gd name="T11" fmla="*/ 0 60000 65536"/>
                <a:gd name="T12" fmla="*/ 0 w 567"/>
                <a:gd name="T13" fmla="*/ 0 h 252"/>
                <a:gd name="T14" fmla="*/ 567 w 567"/>
                <a:gd name="T15" fmla="*/ 252 h 252"/>
              </a:gdLst>
              <a:ahLst/>
              <a:cxnLst>
                <a:cxn ang="T8">
                  <a:pos x="T0" y="T1"/>
                </a:cxn>
                <a:cxn ang="T9">
                  <a:pos x="T2" y="T3"/>
                </a:cxn>
                <a:cxn ang="T10">
                  <a:pos x="T4" y="T5"/>
                </a:cxn>
                <a:cxn ang="T11">
                  <a:pos x="T6" y="T7"/>
                </a:cxn>
              </a:cxnLst>
              <a:rect l="T12" t="T13" r="T14" b="T15"/>
              <a:pathLst>
                <a:path w="567" h="252">
                  <a:moveTo>
                    <a:pt x="567" y="252"/>
                  </a:moveTo>
                  <a:lnTo>
                    <a:pt x="0" y="252"/>
                  </a:lnTo>
                  <a:lnTo>
                    <a:pt x="0" y="0"/>
                  </a:lnTo>
                </a:path>
              </a:pathLst>
            </a:custGeom>
            <a:noFill/>
            <a:ln w="4763">
              <a:solidFill>
                <a:srgbClr val="000000"/>
              </a:solidFill>
              <a:round/>
              <a:headEnd/>
              <a:tailEnd/>
            </a:ln>
          </p:spPr>
          <p:txBody>
            <a:bodyPr/>
            <a:lstStyle/>
            <a:p>
              <a:endParaRPr lang="en-US"/>
            </a:p>
          </p:txBody>
        </p:sp>
        <p:sp>
          <p:nvSpPr>
            <p:cNvPr id="96" name="Freeform 95"/>
            <p:cNvSpPr>
              <a:spLocks/>
            </p:cNvSpPr>
            <p:nvPr/>
          </p:nvSpPr>
          <p:spPr bwMode="auto">
            <a:xfrm>
              <a:off x="3930650" y="4472824"/>
              <a:ext cx="55563" cy="31525"/>
            </a:xfrm>
            <a:custGeom>
              <a:avLst/>
              <a:gdLst>
                <a:gd name="T0" fmla="*/ 2147483647 w 42"/>
                <a:gd name="T1" fmla="*/ 2147483647 h 28"/>
                <a:gd name="T2" fmla="*/ 0 w 42"/>
                <a:gd name="T3" fmla="*/ 0 h 28"/>
                <a:gd name="T4" fmla="*/ 0 w 42"/>
                <a:gd name="T5" fmla="*/ 0 h 28"/>
                <a:gd name="T6" fmla="*/ 2147483647 w 42"/>
                <a:gd name="T7" fmla="*/ 2147483647 h 28"/>
                <a:gd name="T8" fmla="*/ 2147483647 w 42"/>
                <a:gd name="T9" fmla="*/ 2147483647 h 28"/>
                <a:gd name="T10" fmla="*/ 0 w 42"/>
                <a:gd name="T11" fmla="*/ 2147483647 h 28"/>
                <a:gd name="T12" fmla="*/ 0 w 42"/>
                <a:gd name="T13" fmla="*/ 2147483647 h 28"/>
                <a:gd name="T14" fmla="*/ 2147483647 w 42"/>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28"/>
                <a:gd name="T26" fmla="*/ 42 w 42"/>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28">
                  <a:moveTo>
                    <a:pt x="42" y="14"/>
                  </a:moveTo>
                  <a:lnTo>
                    <a:pt x="0" y="0"/>
                  </a:lnTo>
                  <a:lnTo>
                    <a:pt x="21" y="14"/>
                  </a:lnTo>
                  <a:lnTo>
                    <a:pt x="0" y="28"/>
                  </a:lnTo>
                  <a:lnTo>
                    <a:pt x="42" y="14"/>
                  </a:lnTo>
                  <a:close/>
                </a:path>
              </a:pathLst>
            </a:custGeom>
            <a:solidFill>
              <a:srgbClr val="000000"/>
            </a:solidFill>
            <a:ln w="9525">
              <a:noFill/>
              <a:round/>
              <a:headEnd/>
              <a:tailEnd/>
            </a:ln>
          </p:spPr>
          <p:txBody>
            <a:bodyPr/>
            <a:lstStyle/>
            <a:p>
              <a:endParaRPr lang="en-US"/>
            </a:p>
          </p:txBody>
        </p:sp>
        <p:sp>
          <p:nvSpPr>
            <p:cNvPr id="97" name="Freeform 96"/>
            <p:cNvSpPr>
              <a:spLocks/>
            </p:cNvSpPr>
            <p:nvPr/>
          </p:nvSpPr>
          <p:spPr bwMode="auto">
            <a:xfrm>
              <a:off x="3930650" y="4472824"/>
              <a:ext cx="55563" cy="31525"/>
            </a:xfrm>
            <a:custGeom>
              <a:avLst/>
              <a:gdLst>
                <a:gd name="T0" fmla="*/ 2147483647 w 42"/>
                <a:gd name="T1" fmla="*/ 2147483647 h 28"/>
                <a:gd name="T2" fmla="*/ 0 w 42"/>
                <a:gd name="T3" fmla="*/ 0 h 28"/>
                <a:gd name="T4" fmla="*/ 0 w 42"/>
                <a:gd name="T5" fmla="*/ 0 h 28"/>
                <a:gd name="T6" fmla="*/ 2147483647 w 42"/>
                <a:gd name="T7" fmla="*/ 2147483647 h 28"/>
                <a:gd name="T8" fmla="*/ 2147483647 w 42"/>
                <a:gd name="T9" fmla="*/ 2147483647 h 28"/>
                <a:gd name="T10" fmla="*/ 0 w 42"/>
                <a:gd name="T11" fmla="*/ 2147483647 h 28"/>
                <a:gd name="T12" fmla="*/ 0 w 42"/>
                <a:gd name="T13" fmla="*/ 2147483647 h 28"/>
                <a:gd name="T14" fmla="*/ 2147483647 w 42"/>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28"/>
                <a:gd name="T26" fmla="*/ 42 w 42"/>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28">
                  <a:moveTo>
                    <a:pt x="42" y="14"/>
                  </a:moveTo>
                  <a:lnTo>
                    <a:pt x="0" y="0"/>
                  </a:lnTo>
                  <a:lnTo>
                    <a:pt x="21" y="14"/>
                  </a:lnTo>
                  <a:lnTo>
                    <a:pt x="0" y="28"/>
                  </a:lnTo>
                  <a:lnTo>
                    <a:pt x="42" y="14"/>
                  </a:lnTo>
                </a:path>
              </a:pathLst>
            </a:custGeom>
            <a:noFill/>
            <a:ln w="4763">
              <a:solidFill>
                <a:srgbClr val="000000"/>
              </a:solidFill>
              <a:round/>
              <a:headEnd/>
              <a:tailEnd/>
            </a:ln>
          </p:spPr>
          <p:txBody>
            <a:bodyPr/>
            <a:lstStyle/>
            <a:p>
              <a:endParaRPr lang="en-US"/>
            </a:p>
          </p:txBody>
        </p:sp>
        <p:sp>
          <p:nvSpPr>
            <p:cNvPr id="98" name="Line 295"/>
            <p:cNvSpPr>
              <a:spLocks noChangeShapeType="1"/>
            </p:cNvSpPr>
            <p:nvPr/>
          </p:nvSpPr>
          <p:spPr bwMode="auto">
            <a:xfrm>
              <a:off x="3225800" y="3781425"/>
              <a:ext cx="0" cy="1838119"/>
            </a:xfrm>
            <a:prstGeom prst="line">
              <a:avLst/>
            </a:prstGeom>
            <a:noFill/>
            <a:ln w="4763">
              <a:solidFill>
                <a:srgbClr val="000000"/>
              </a:solidFill>
              <a:round/>
              <a:headEnd/>
              <a:tailEnd/>
            </a:ln>
          </p:spPr>
          <p:txBody>
            <a:bodyPr/>
            <a:lstStyle/>
            <a:p>
              <a:endParaRPr lang="en-US"/>
            </a:p>
          </p:txBody>
        </p:sp>
        <p:sp>
          <p:nvSpPr>
            <p:cNvPr id="99" name="Freeform 98"/>
            <p:cNvSpPr>
              <a:spLocks/>
            </p:cNvSpPr>
            <p:nvPr/>
          </p:nvSpPr>
          <p:spPr bwMode="auto">
            <a:xfrm>
              <a:off x="3208338" y="5576198"/>
              <a:ext cx="38100" cy="43346"/>
            </a:xfrm>
            <a:custGeom>
              <a:avLst/>
              <a:gdLst>
                <a:gd name="T0" fmla="*/ 2147483647 w 28"/>
                <a:gd name="T1" fmla="*/ 2147483647 h 39"/>
                <a:gd name="T2" fmla="*/ 2147483647 w 28"/>
                <a:gd name="T3" fmla="*/ 0 h 39"/>
                <a:gd name="T4" fmla="*/ 2147483647 w 28"/>
                <a:gd name="T5" fmla="*/ 0 h 39"/>
                <a:gd name="T6" fmla="*/ 2147483647 w 28"/>
                <a:gd name="T7" fmla="*/ 2147483647 h 39"/>
                <a:gd name="T8" fmla="*/ 2147483647 w 28"/>
                <a:gd name="T9" fmla="*/ 2147483647 h 39"/>
                <a:gd name="T10" fmla="*/ 0 w 28"/>
                <a:gd name="T11" fmla="*/ 0 h 39"/>
                <a:gd name="T12" fmla="*/ 0 w 28"/>
                <a:gd name="T13" fmla="*/ 0 h 39"/>
                <a:gd name="T14" fmla="*/ 2147483647 w 28"/>
                <a:gd name="T15" fmla="*/ 2147483647 h 39"/>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9"/>
                <a:gd name="T26" fmla="*/ 28 w 28"/>
                <a:gd name="T27" fmla="*/ 39 h 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9">
                  <a:moveTo>
                    <a:pt x="14" y="39"/>
                  </a:moveTo>
                  <a:lnTo>
                    <a:pt x="28" y="0"/>
                  </a:lnTo>
                  <a:lnTo>
                    <a:pt x="14" y="18"/>
                  </a:lnTo>
                  <a:lnTo>
                    <a:pt x="0" y="0"/>
                  </a:lnTo>
                  <a:lnTo>
                    <a:pt x="14" y="39"/>
                  </a:lnTo>
                  <a:close/>
                </a:path>
              </a:pathLst>
            </a:custGeom>
            <a:solidFill>
              <a:srgbClr val="000000"/>
            </a:solidFill>
            <a:ln w="9525">
              <a:noFill/>
              <a:round/>
              <a:headEnd/>
              <a:tailEnd/>
            </a:ln>
          </p:spPr>
          <p:txBody>
            <a:bodyPr/>
            <a:lstStyle/>
            <a:p>
              <a:endParaRPr lang="en-US"/>
            </a:p>
          </p:txBody>
        </p:sp>
        <p:sp>
          <p:nvSpPr>
            <p:cNvPr id="100" name="Freeform 99"/>
            <p:cNvSpPr>
              <a:spLocks/>
            </p:cNvSpPr>
            <p:nvPr/>
          </p:nvSpPr>
          <p:spPr bwMode="auto">
            <a:xfrm>
              <a:off x="3208338" y="5576198"/>
              <a:ext cx="38100" cy="43346"/>
            </a:xfrm>
            <a:custGeom>
              <a:avLst/>
              <a:gdLst>
                <a:gd name="T0" fmla="*/ 2147483647 w 28"/>
                <a:gd name="T1" fmla="*/ 2147483647 h 39"/>
                <a:gd name="T2" fmla="*/ 2147483647 w 28"/>
                <a:gd name="T3" fmla="*/ 0 h 39"/>
                <a:gd name="T4" fmla="*/ 2147483647 w 28"/>
                <a:gd name="T5" fmla="*/ 0 h 39"/>
                <a:gd name="T6" fmla="*/ 2147483647 w 28"/>
                <a:gd name="T7" fmla="*/ 2147483647 h 39"/>
                <a:gd name="T8" fmla="*/ 2147483647 w 28"/>
                <a:gd name="T9" fmla="*/ 2147483647 h 39"/>
                <a:gd name="T10" fmla="*/ 0 w 28"/>
                <a:gd name="T11" fmla="*/ 0 h 39"/>
                <a:gd name="T12" fmla="*/ 0 w 28"/>
                <a:gd name="T13" fmla="*/ 0 h 39"/>
                <a:gd name="T14" fmla="*/ 2147483647 w 28"/>
                <a:gd name="T15" fmla="*/ 2147483647 h 39"/>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9"/>
                <a:gd name="T26" fmla="*/ 28 w 28"/>
                <a:gd name="T27" fmla="*/ 39 h 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9">
                  <a:moveTo>
                    <a:pt x="14" y="39"/>
                  </a:moveTo>
                  <a:lnTo>
                    <a:pt x="28" y="0"/>
                  </a:lnTo>
                  <a:lnTo>
                    <a:pt x="14" y="18"/>
                  </a:lnTo>
                  <a:lnTo>
                    <a:pt x="0" y="0"/>
                  </a:lnTo>
                  <a:lnTo>
                    <a:pt x="14" y="39"/>
                  </a:lnTo>
                </a:path>
              </a:pathLst>
            </a:custGeom>
            <a:noFill/>
            <a:ln w="4763">
              <a:solidFill>
                <a:srgbClr val="000000"/>
              </a:solidFill>
              <a:round/>
              <a:headEnd/>
              <a:tailEnd/>
            </a:ln>
          </p:spPr>
          <p:txBody>
            <a:bodyPr/>
            <a:lstStyle/>
            <a:p>
              <a:endParaRPr lang="en-US"/>
            </a:p>
          </p:txBody>
        </p:sp>
        <p:sp>
          <p:nvSpPr>
            <p:cNvPr id="101" name="Freeform 100"/>
            <p:cNvSpPr>
              <a:spLocks/>
            </p:cNvSpPr>
            <p:nvPr/>
          </p:nvSpPr>
          <p:spPr bwMode="auto">
            <a:xfrm>
              <a:off x="2506663" y="5901956"/>
              <a:ext cx="42862" cy="47287"/>
            </a:xfrm>
            <a:custGeom>
              <a:avLst/>
              <a:gdLst>
                <a:gd name="T0" fmla="*/ 2147483647 w 31"/>
                <a:gd name="T1" fmla="*/ 2147483647 h 42"/>
                <a:gd name="T2" fmla="*/ 2147483647 w 31"/>
                <a:gd name="T3" fmla="*/ 0 h 42"/>
                <a:gd name="T4" fmla="*/ 2147483647 w 31"/>
                <a:gd name="T5" fmla="*/ 0 h 42"/>
                <a:gd name="T6" fmla="*/ 2147483647 w 31"/>
                <a:gd name="T7" fmla="*/ 2147483647 h 42"/>
                <a:gd name="T8" fmla="*/ 2147483647 w 31"/>
                <a:gd name="T9" fmla="*/ 2147483647 h 42"/>
                <a:gd name="T10" fmla="*/ 0 w 31"/>
                <a:gd name="T11" fmla="*/ 0 h 42"/>
                <a:gd name="T12" fmla="*/ 0 w 31"/>
                <a:gd name="T13" fmla="*/ 0 h 42"/>
                <a:gd name="T14" fmla="*/ 2147483647 w 31"/>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42"/>
                <a:gd name="T26" fmla="*/ 31 w 31"/>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42">
                  <a:moveTo>
                    <a:pt x="14" y="42"/>
                  </a:moveTo>
                  <a:lnTo>
                    <a:pt x="31"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102" name="Freeform 101"/>
            <p:cNvSpPr>
              <a:spLocks/>
            </p:cNvSpPr>
            <p:nvPr/>
          </p:nvSpPr>
          <p:spPr bwMode="auto">
            <a:xfrm>
              <a:off x="2506663" y="5901956"/>
              <a:ext cx="42862" cy="47287"/>
            </a:xfrm>
            <a:custGeom>
              <a:avLst/>
              <a:gdLst>
                <a:gd name="T0" fmla="*/ 2147483647 w 31"/>
                <a:gd name="T1" fmla="*/ 2147483647 h 42"/>
                <a:gd name="T2" fmla="*/ 2147483647 w 31"/>
                <a:gd name="T3" fmla="*/ 0 h 42"/>
                <a:gd name="T4" fmla="*/ 2147483647 w 31"/>
                <a:gd name="T5" fmla="*/ 0 h 42"/>
                <a:gd name="T6" fmla="*/ 2147483647 w 31"/>
                <a:gd name="T7" fmla="*/ 2147483647 h 42"/>
                <a:gd name="T8" fmla="*/ 2147483647 w 31"/>
                <a:gd name="T9" fmla="*/ 2147483647 h 42"/>
                <a:gd name="T10" fmla="*/ 0 w 31"/>
                <a:gd name="T11" fmla="*/ 0 h 42"/>
                <a:gd name="T12" fmla="*/ 0 w 31"/>
                <a:gd name="T13" fmla="*/ 0 h 42"/>
                <a:gd name="T14" fmla="*/ 2147483647 w 31"/>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42"/>
                <a:gd name="T26" fmla="*/ 31 w 31"/>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42">
                  <a:moveTo>
                    <a:pt x="14" y="42"/>
                  </a:moveTo>
                  <a:lnTo>
                    <a:pt x="31"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103" name="Rectangle 102"/>
            <p:cNvSpPr>
              <a:spLocks noChangeArrowheads="1"/>
            </p:cNvSpPr>
            <p:nvPr/>
          </p:nvSpPr>
          <p:spPr bwMode="auto">
            <a:xfrm>
              <a:off x="2806700" y="2459167"/>
              <a:ext cx="1263650" cy="277157"/>
            </a:xfrm>
            <a:prstGeom prst="rect">
              <a:avLst/>
            </a:prstGeom>
            <a:noFill/>
            <a:ln w="4763">
              <a:solidFill>
                <a:srgbClr val="000000"/>
              </a:solidFill>
              <a:miter lim="800000"/>
              <a:headEnd/>
              <a:tailEnd/>
            </a:ln>
          </p:spPr>
          <p:txBody>
            <a:bodyPr/>
            <a:lstStyle/>
            <a:p>
              <a:endParaRPr lang="en-US"/>
            </a:p>
          </p:txBody>
        </p:sp>
        <p:sp>
          <p:nvSpPr>
            <p:cNvPr id="104" name="Line 302"/>
            <p:cNvSpPr>
              <a:spLocks noChangeShapeType="1"/>
            </p:cNvSpPr>
            <p:nvPr/>
          </p:nvSpPr>
          <p:spPr bwMode="auto">
            <a:xfrm flipH="1">
              <a:off x="2655888" y="3663684"/>
              <a:ext cx="150812" cy="1313"/>
            </a:xfrm>
            <a:prstGeom prst="line">
              <a:avLst/>
            </a:prstGeom>
            <a:noFill/>
            <a:ln w="4763">
              <a:solidFill>
                <a:srgbClr val="000000"/>
              </a:solidFill>
              <a:round/>
              <a:headEnd/>
              <a:tailEnd/>
            </a:ln>
          </p:spPr>
          <p:txBody>
            <a:bodyPr/>
            <a:lstStyle/>
            <a:p>
              <a:endParaRPr lang="en-US"/>
            </a:p>
          </p:txBody>
        </p:sp>
        <p:sp>
          <p:nvSpPr>
            <p:cNvPr id="105" name="Freeform 104"/>
            <p:cNvSpPr>
              <a:spLocks/>
            </p:cNvSpPr>
            <p:nvPr/>
          </p:nvSpPr>
          <p:spPr bwMode="auto">
            <a:xfrm>
              <a:off x="2749550" y="3647921"/>
              <a:ext cx="57150" cy="31525"/>
            </a:xfrm>
            <a:custGeom>
              <a:avLst/>
              <a:gdLst>
                <a:gd name="T0" fmla="*/ 2147483647 w 42"/>
                <a:gd name="T1" fmla="*/ 2147483647 h 28"/>
                <a:gd name="T2" fmla="*/ 0 w 42"/>
                <a:gd name="T3" fmla="*/ 0 h 28"/>
                <a:gd name="T4" fmla="*/ 0 w 42"/>
                <a:gd name="T5" fmla="*/ 0 h 28"/>
                <a:gd name="T6" fmla="*/ 2147483647 w 42"/>
                <a:gd name="T7" fmla="*/ 2147483647 h 28"/>
                <a:gd name="T8" fmla="*/ 2147483647 w 42"/>
                <a:gd name="T9" fmla="*/ 2147483647 h 28"/>
                <a:gd name="T10" fmla="*/ 0 w 42"/>
                <a:gd name="T11" fmla="*/ 2147483647 h 28"/>
                <a:gd name="T12" fmla="*/ 0 w 42"/>
                <a:gd name="T13" fmla="*/ 2147483647 h 28"/>
                <a:gd name="T14" fmla="*/ 2147483647 w 42"/>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28"/>
                <a:gd name="T26" fmla="*/ 42 w 42"/>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28">
                  <a:moveTo>
                    <a:pt x="42" y="14"/>
                  </a:moveTo>
                  <a:lnTo>
                    <a:pt x="0" y="0"/>
                  </a:lnTo>
                  <a:lnTo>
                    <a:pt x="21" y="14"/>
                  </a:lnTo>
                  <a:lnTo>
                    <a:pt x="0" y="28"/>
                  </a:lnTo>
                  <a:lnTo>
                    <a:pt x="42" y="14"/>
                  </a:lnTo>
                  <a:close/>
                </a:path>
              </a:pathLst>
            </a:custGeom>
            <a:solidFill>
              <a:srgbClr val="000000"/>
            </a:solidFill>
            <a:ln w="9525">
              <a:noFill/>
              <a:round/>
              <a:headEnd/>
              <a:tailEnd/>
            </a:ln>
          </p:spPr>
          <p:txBody>
            <a:bodyPr/>
            <a:lstStyle/>
            <a:p>
              <a:endParaRPr lang="en-US"/>
            </a:p>
          </p:txBody>
        </p:sp>
        <p:sp>
          <p:nvSpPr>
            <p:cNvPr id="106" name="Freeform 105"/>
            <p:cNvSpPr>
              <a:spLocks/>
            </p:cNvSpPr>
            <p:nvPr/>
          </p:nvSpPr>
          <p:spPr bwMode="auto">
            <a:xfrm>
              <a:off x="2749550" y="3647921"/>
              <a:ext cx="57150" cy="31525"/>
            </a:xfrm>
            <a:custGeom>
              <a:avLst/>
              <a:gdLst>
                <a:gd name="T0" fmla="*/ 2147483647 w 42"/>
                <a:gd name="T1" fmla="*/ 2147483647 h 28"/>
                <a:gd name="T2" fmla="*/ 0 w 42"/>
                <a:gd name="T3" fmla="*/ 0 h 28"/>
                <a:gd name="T4" fmla="*/ 0 w 42"/>
                <a:gd name="T5" fmla="*/ 0 h 28"/>
                <a:gd name="T6" fmla="*/ 2147483647 w 42"/>
                <a:gd name="T7" fmla="*/ 2147483647 h 28"/>
                <a:gd name="T8" fmla="*/ 2147483647 w 42"/>
                <a:gd name="T9" fmla="*/ 2147483647 h 28"/>
                <a:gd name="T10" fmla="*/ 0 w 42"/>
                <a:gd name="T11" fmla="*/ 2147483647 h 28"/>
                <a:gd name="T12" fmla="*/ 0 w 42"/>
                <a:gd name="T13" fmla="*/ 2147483647 h 28"/>
                <a:gd name="T14" fmla="*/ 2147483647 w 42"/>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28"/>
                <a:gd name="T26" fmla="*/ 42 w 42"/>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28">
                  <a:moveTo>
                    <a:pt x="42" y="14"/>
                  </a:moveTo>
                  <a:lnTo>
                    <a:pt x="0" y="0"/>
                  </a:lnTo>
                  <a:lnTo>
                    <a:pt x="21" y="14"/>
                  </a:lnTo>
                  <a:lnTo>
                    <a:pt x="0" y="28"/>
                  </a:lnTo>
                  <a:lnTo>
                    <a:pt x="42" y="14"/>
                  </a:lnTo>
                </a:path>
              </a:pathLst>
            </a:custGeom>
            <a:noFill/>
            <a:ln w="4763">
              <a:solidFill>
                <a:srgbClr val="000000"/>
              </a:solidFill>
              <a:round/>
              <a:headEnd/>
              <a:tailEnd/>
            </a:ln>
          </p:spPr>
          <p:txBody>
            <a:bodyPr/>
            <a:lstStyle/>
            <a:p>
              <a:endParaRPr lang="en-US"/>
            </a:p>
          </p:txBody>
        </p:sp>
        <p:sp>
          <p:nvSpPr>
            <p:cNvPr id="107" name="Rectangle 106"/>
            <p:cNvSpPr>
              <a:spLocks noChangeArrowheads="1"/>
            </p:cNvSpPr>
            <p:nvPr/>
          </p:nvSpPr>
          <p:spPr bwMode="auto">
            <a:xfrm>
              <a:off x="2446338" y="3655803"/>
              <a:ext cx="211137"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ALUFN</a:t>
              </a:r>
              <a:endParaRPr lang="en-US" b="0"/>
            </a:p>
          </p:txBody>
        </p:sp>
        <p:sp>
          <p:nvSpPr>
            <p:cNvPr id="108" name="Line 306"/>
            <p:cNvSpPr>
              <a:spLocks noChangeShapeType="1"/>
            </p:cNvSpPr>
            <p:nvPr/>
          </p:nvSpPr>
          <p:spPr bwMode="auto">
            <a:xfrm>
              <a:off x="3368675" y="6193562"/>
              <a:ext cx="163513" cy="1313"/>
            </a:xfrm>
            <a:prstGeom prst="line">
              <a:avLst/>
            </a:prstGeom>
            <a:noFill/>
            <a:ln w="4763">
              <a:solidFill>
                <a:srgbClr val="000000"/>
              </a:solidFill>
              <a:round/>
              <a:headEnd/>
              <a:tailEnd/>
            </a:ln>
          </p:spPr>
          <p:txBody>
            <a:bodyPr/>
            <a:lstStyle/>
            <a:p>
              <a:endParaRPr lang="en-US"/>
            </a:p>
          </p:txBody>
        </p:sp>
        <p:sp>
          <p:nvSpPr>
            <p:cNvPr id="109" name="Freeform 108"/>
            <p:cNvSpPr>
              <a:spLocks/>
            </p:cNvSpPr>
            <p:nvPr/>
          </p:nvSpPr>
          <p:spPr bwMode="auto">
            <a:xfrm>
              <a:off x="3368675" y="6177799"/>
              <a:ext cx="50800" cy="31525"/>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close/>
                </a:path>
              </a:pathLst>
            </a:custGeom>
            <a:solidFill>
              <a:srgbClr val="000000"/>
            </a:solidFill>
            <a:ln w="9525">
              <a:noFill/>
              <a:round/>
              <a:headEnd/>
              <a:tailEnd/>
            </a:ln>
          </p:spPr>
          <p:txBody>
            <a:bodyPr/>
            <a:lstStyle/>
            <a:p>
              <a:endParaRPr lang="en-US"/>
            </a:p>
          </p:txBody>
        </p:sp>
        <p:sp>
          <p:nvSpPr>
            <p:cNvPr id="110" name="Freeform 109"/>
            <p:cNvSpPr>
              <a:spLocks/>
            </p:cNvSpPr>
            <p:nvPr/>
          </p:nvSpPr>
          <p:spPr bwMode="auto">
            <a:xfrm>
              <a:off x="3368675" y="6177799"/>
              <a:ext cx="50800" cy="31525"/>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path>
              </a:pathLst>
            </a:custGeom>
            <a:noFill/>
            <a:ln w="4763">
              <a:solidFill>
                <a:srgbClr val="000000"/>
              </a:solidFill>
              <a:round/>
              <a:headEnd/>
              <a:tailEnd/>
            </a:ln>
          </p:spPr>
          <p:txBody>
            <a:bodyPr/>
            <a:lstStyle/>
            <a:p>
              <a:endParaRPr lang="en-US"/>
            </a:p>
          </p:txBody>
        </p:sp>
        <p:sp>
          <p:nvSpPr>
            <p:cNvPr id="111" name="Rectangle 110"/>
            <p:cNvSpPr>
              <a:spLocks noChangeArrowheads="1"/>
            </p:cNvSpPr>
            <p:nvPr/>
          </p:nvSpPr>
          <p:spPr bwMode="auto">
            <a:xfrm>
              <a:off x="3582988" y="6169918"/>
              <a:ext cx="214312" cy="88007"/>
            </a:xfrm>
            <a:prstGeom prst="rect">
              <a:avLst/>
            </a:prstGeom>
            <a:noFill/>
            <a:ln w="9525">
              <a:noFill/>
              <a:miter lim="800000"/>
              <a:headEnd/>
              <a:tailEnd/>
            </a:ln>
          </p:spPr>
          <p:txBody>
            <a:bodyPr wrap="none" lIns="0" tIns="0" rIns="0" bIns="0">
              <a:spAutoFit/>
            </a:bodyPr>
            <a:lstStyle/>
            <a:p>
              <a:pPr eaLnBrk="0" hangingPunct="0"/>
              <a:r>
                <a:rPr lang="en-US" sz="700" b="0">
                  <a:solidFill>
                    <a:srgbClr val="000000"/>
                  </a:solidFill>
                </a:rPr>
                <a:t>WERF</a:t>
              </a:r>
              <a:endParaRPr lang="en-US" b="0"/>
            </a:p>
          </p:txBody>
        </p:sp>
        <p:sp>
          <p:nvSpPr>
            <p:cNvPr id="112" name="Rectangle 111"/>
            <p:cNvSpPr>
              <a:spLocks noChangeArrowheads="1"/>
            </p:cNvSpPr>
            <p:nvPr/>
          </p:nvSpPr>
          <p:spPr bwMode="auto">
            <a:xfrm>
              <a:off x="4291360" y="4458375"/>
              <a:ext cx="128240" cy="92333"/>
            </a:xfrm>
            <a:prstGeom prst="rect">
              <a:avLst/>
            </a:prstGeom>
            <a:noFill/>
            <a:ln w="9525">
              <a:noFill/>
              <a:miter lim="800000"/>
              <a:headEnd/>
              <a:tailEnd/>
            </a:ln>
          </p:spPr>
          <p:txBody>
            <a:bodyPr wrap="none" lIns="0" tIns="0" rIns="0" bIns="0">
              <a:spAutoFit/>
            </a:bodyPr>
            <a:lstStyle/>
            <a:p>
              <a:pPr eaLnBrk="0" hangingPunct="0"/>
              <a:r>
                <a:rPr lang="en-US" sz="600" b="0" dirty="0">
                  <a:solidFill>
                    <a:srgbClr val="000000"/>
                  </a:solidFill>
                </a:rPr>
                <a:t>WD</a:t>
              </a:r>
              <a:endParaRPr lang="en-US" b="0" dirty="0"/>
            </a:p>
          </p:txBody>
        </p:sp>
        <p:sp>
          <p:nvSpPr>
            <p:cNvPr id="113" name="Rectangle 112"/>
            <p:cNvSpPr>
              <a:spLocks noChangeArrowheads="1"/>
            </p:cNvSpPr>
            <p:nvPr/>
          </p:nvSpPr>
          <p:spPr bwMode="auto">
            <a:xfrm>
              <a:off x="4027488" y="4458375"/>
              <a:ext cx="114300"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Adr</a:t>
              </a:r>
              <a:endParaRPr lang="en-US" b="0"/>
            </a:p>
          </p:txBody>
        </p:sp>
        <p:sp>
          <p:nvSpPr>
            <p:cNvPr id="114" name="Line 333"/>
            <p:cNvSpPr>
              <a:spLocks noChangeShapeType="1"/>
            </p:cNvSpPr>
            <p:nvPr/>
          </p:nvSpPr>
          <p:spPr bwMode="auto">
            <a:xfrm>
              <a:off x="4702175" y="4458375"/>
              <a:ext cx="169863" cy="0"/>
            </a:xfrm>
            <a:prstGeom prst="line">
              <a:avLst/>
            </a:prstGeom>
            <a:noFill/>
            <a:ln w="4763">
              <a:solidFill>
                <a:srgbClr val="000000"/>
              </a:solidFill>
              <a:round/>
              <a:headEnd/>
              <a:tailEnd/>
            </a:ln>
          </p:spPr>
          <p:txBody>
            <a:bodyPr/>
            <a:lstStyle/>
            <a:p>
              <a:endParaRPr lang="en-US"/>
            </a:p>
          </p:txBody>
        </p:sp>
        <p:sp>
          <p:nvSpPr>
            <p:cNvPr id="115" name="Freeform 114"/>
            <p:cNvSpPr>
              <a:spLocks/>
            </p:cNvSpPr>
            <p:nvPr/>
          </p:nvSpPr>
          <p:spPr bwMode="auto">
            <a:xfrm>
              <a:off x="4702175" y="4442613"/>
              <a:ext cx="50800" cy="30212"/>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close/>
                </a:path>
              </a:pathLst>
            </a:custGeom>
            <a:solidFill>
              <a:srgbClr val="000000"/>
            </a:solidFill>
            <a:ln w="9525">
              <a:noFill/>
              <a:round/>
              <a:headEnd/>
              <a:tailEnd/>
            </a:ln>
          </p:spPr>
          <p:txBody>
            <a:bodyPr/>
            <a:lstStyle/>
            <a:p>
              <a:endParaRPr lang="en-US"/>
            </a:p>
          </p:txBody>
        </p:sp>
        <p:sp>
          <p:nvSpPr>
            <p:cNvPr id="116" name="Freeform 115"/>
            <p:cNvSpPr>
              <a:spLocks/>
            </p:cNvSpPr>
            <p:nvPr/>
          </p:nvSpPr>
          <p:spPr bwMode="auto">
            <a:xfrm>
              <a:off x="4702175" y="4442613"/>
              <a:ext cx="50800" cy="30212"/>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path>
              </a:pathLst>
            </a:custGeom>
            <a:noFill/>
            <a:ln w="4763">
              <a:solidFill>
                <a:srgbClr val="000000"/>
              </a:solidFill>
              <a:round/>
              <a:headEnd/>
              <a:tailEnd/>
            </a:ln>
          </p:spPr>
          <p:txBody>
            <a:bodyPr/>
            <a:lstStyle/>
            <a:p>
              <a:endParaRPr lang="en-US"/>
            </a:p>
          </p:txBody>
        </p:sp>
        <p:sp>
          <p:nvSpPr>
            <p:cNvPr id="117" name="Freeform 116"/>
            <p:cNvSpPr>
              <a:spLocks noEditPoints="1"/>
            </p:cNvSpPr>
            <p:nvPr/>
          </p:nvSpPr>
          <p:spPr bwMode="auto">
            <a:xfrm>
              <a:off x="3981450" y="4925995"/>
              <a:ext cx="93663" cy="77499"/>
            </a:xfrm>
            <a:custGeom>
              <a:avLst/>
              <a:gdLst>
                <a:gd name="T0" fmla="*/ 0 w 70"/>
                <a:gd name="T1" fmla="*/ 2147483647 h 70"/>
                <a:gd name="T2" fmla="*/ 2147483647 w 70"/>
                <a:gd name="T3" fmla="*/ 0 h 70"/>
                <a:gd name="T4" fmla="*/ 2147483647 w 70"/>
                <a:gd name="T5" fmla="*/ 2147483647 h 70"/>
                <a:gd name="T6" fmla="*/ 2147483647 w 70"/>
                <a:gd name="T7" fmla="*/ 2147483647 h 70"/>
                <a:gd name="T8" fmla="*/ 0 w 70"/>
                <a:gd name="T9" fmla="*/ 2147483647 h 70"/>
                <a:gd name="T10" fmla="*/ 2147483647 w 70"/>
                <a:gd name="T11" fmla="*/ 2147483647 h 70"/>
                <a:gd name="T12" fmla="*/ 2147483647 w 70"/>
                <a:gd name="T13" fmla="*/ 2147483647 h 70"/>
                <a:gd name="T14" fmla="*/ 2147483647 w 70"/>
                <a:gd name="T15" fmla="*/ 2147483647 h 70"/>
                <a:gd name="T16" fmla="*/ 0 w 70"/>
                <a:gd name="T17" fmla="*/ 2147483647 h 70"/>
                <a:gd name="T18" fmla="*/ 2147483647 w 70"/>
                <a:gd name="T19" fmla="*/ 2147483647 h 70"/>
                <a:gd name="T20" fmla="*/ 2147483647 w 70"/>
                <a:gd name="T21" fmla="*/ 2147483647 h 70"/>
                <a:gd name="T22" fmla="*/ 2147483647 w 70"/>
                <a:gd name="T23" fmla="*/ 2147483647 h 70"/>
                <a:gd name="T24" fmla="*/ 2147483647 w 70"/>
                <a:gd name="T25" fmla="*/ 2147483647 h 70"/>
                <a:gd name="T26" fmla="*/ 2147483647 w 70"/>
                <a:gd name="T27" fmla="*/ 2147483647 h 70"/>
                <a:gd name="T28" fmla="*/ 2147483647 w 70"/>
                <a:gd name="T29" fmla="*/ 2147483647 h 70"/>
                <a:gd name="T30" fmla="*/ 2147483647 w 70"/>
                <a:gd name="T31" fmla="*/ 2147483647 h 70"/>
                <a:gd name="T32" fmla="*/ 2147483647 w 70"/>
                <a:gd name="T33" fmla="*/ 2147483647 h 70"/>
                <a:gd name="T34" fmla="*/ 2147483647 w 70"/>
                <a:gd name="T35" fmla="*/ 2147483647 h 70"/>
                <a:gd name="T36" fmla="*/ 2147483647 w 70"/>
                <a:gd name="T37" fmla="*/ 2147483647 h 70"/>
                <a:gd name="T38" fmla="*/ 2147483647 w 70"/>
                <a:gd name="T39" fmla="*/ 2147483647 h 70"/>
                <a:gd name="T40" fmla="*/ 2147483647 w 70"/>
                <a:gd name="T41" fmla="*/ 2147483647 h 70"/>
                <a:gd name="T42" fmla="*/ 2147483647 w 70"/>
                <a:gd name="T43" fmla="*/ 2147483647 h 70"/>
                <a:gd name="T44" fmla="*/ 2147483647 w 70"/>
                <a:gd name="T45" fmla="*/ 2147483647 h 70"/>
                <a:gd name="T46" fmla="*/ 2147483647 w 70"/>
                <a:gd name="T47" fmla="*/ 2147483647 h 70"/>
                <a:gd name="T48" fmla="*/ 2147483647 w 70"/>
                <a:gd name="T49" fmla="*/ 2147483647 h 70"/>
                <a:gd name="T50" fmla="*/ 2147483647 w 70"/>
                <a:gd name="T51" fmla="*/ 2147483647 h 70"/>
                <a:gd name="T52" fmla="*/ 2147483647 w 70"/>
                <a:gd name="T53" fmla="*/ 2147483647 h 70"/>
                <a:gd name="T54" fmla="*/ 2147483647 w 70"/>
                <a:gd name="T55" fmla="*/ 2147483647 h 70"/>
                <a:gd name="T56" fmla="*/ 2147483647 w 70"/>
                <a:gd name="T57" fmla="*/ 2147483647 h 7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70"/>
                <a:gd name="T88" fmla="*/ 0 h 70"/>
                <a:gd name="T89" fmla="*/ 70 w 70"/>
                <a:gd name="T90" fmla="*/ 70 h 70"/>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70" h="70">
                  <a:moveTo>
                    <a:pt x="0" y="7"/>
                  </a:moveTo>
                  <a:lnTo>
                    <a:pt x="4" y="0"/>
                  </a:lnTo>
                  <a:lnTo>
                    <a:pt x="67" y="31"/>
                  </a:lnTo>
                  <a:lnTo>
                    <a:pt x="63" y="38"/>
                  </a:lnTo>
                  <a:lnTo>
                    <a:pt x="0" y="7"/>
                  </a:lnTo>
                  <a:close/>
                  <a:moveTo>
                    <a:pt x="67" y="38"/>
                  </a:moveTo>
                  <a:lnTo>
                    <a:pt x="67" y="38"/>
                  </a:lnTo>
                  <a:lnTo>
                    <a:pt x="4" y="70"/>
                  </a:lnTo>
                  <a:lnTo>
                    <a:pt x="0" y="63"/>
                  </a:lnTo>
                  <a:lnTo>
                    <a:pt x="63" y="31"/>
                  </a:lnTo>
                  <a:lnTo>
                    <a:pt x="67" y="31"/>
                  </a:lnTo>
                  <a:lnTo>
                    <a:pt x="70" y="31"/>
                  </a:lnTo>
                  <a:lnTo>
                    <a:pt x="70" y="35"/>
                  </a:lnTo>
                  <a:lnTo>
                    <a:pt x="67" y="38"/>
                  </a:lnTo>
                  <a:close/>
                </a:path>
              </a:pathLst>
            </a:custGeom>
            <a:solidFill>
              <a:srgbClr val="000000"/>
            </a:solidFill>
            <a:ln w="9525">
              <a:noFill/>
              <a:round/>
              <a:headEnd/>
              <a:tailEnd/>
            </a:ln>
          </p:spPr>
          <p:txBody>
            <a:bodyPr/>
            <a:lstStyle/>
            <a:p>
              <a:endParaRPr lang="en-US"/>
            </a:p>
          </p:txBody>
        </p:sp>
        <p:sp>
          <p:nvSpPr>
            <p:cNvPr id="118" name="Freeform 117"/>
            <p:cNvSpPr>
              <a:spLocks/>
            </p:cNvSpPr>
            <p:nvPr/>
          </p:nvSpPr>
          <p:spPr bwMode="auto">
            <a:xfrm>
              <a:off x="2876550" y="3060768"/>
              <a:ext cx="38100" cy="45974"/>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119" name="Freeform 118"/>
            <p:cNvSpPr>
              <a:spLocks/>
            </p:cNvSpPr>
            <p:nvPr/>
          </p:nvSpPr>
          <p:spPr bwMode="auto">
            <a:xfrm>
              <a:off x="2876550" y="3060768"/>
              <a:ext cx="38100" cy="45974"/>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120" name="Line 397"/>
            <p:cNvSpPr>
              <a:spLocks noChangeShapeType="1"/>
            </p:cNvSpPr>
            <p:nvPr/>
          </p:nvSpPr>
          <p:spPr bwMode="auto">
            <a:xfrm>
              <a:off x="3486150" y="2991151"/>
              <a:ext cx="1588" cy="106396"/>
            </a:xfrm>
            <a:prstGeom prst="line">
              <a:avLst/>
            </a:prstGeom>
            <a:noFill/>
            <a:ln w="4763">
              <a:solidFill>
                <a:srgbClr val="000000"/>
              </a:solidFill>
              <a:round/>
              <a:headEnd/>
              <a:tailEnd/>
            </a:ln>
          </p:spPr>
          <p:txBody>
            <a:bodyPr/>
            <a:lstStyle/>
            <a:p>
              <a:endParaRPr lang="en-US"/>
            </a:p>
          </p:txBody>
        </p:sp>
        <p:sp>
          <p:nvSpPr>
            <p:cNvPr id="121" name="Freeform 120"/>
            <p:cNvSpPr>
              <a:spLocks/>
            </p:cNvSpPr>
            <p:nvPr/>
          </p:nvSpPr>
          <p:spPr bwMode="auto">
            <a:xfrm>
              <a:off x="3467100" y="3055514"/>
              <a:ext cx="42863" cy="42033"/>
            </a:xfrm>
            <a:custGeom>
              <a:avLst/>
              <a:gdLst>
                <a:gd name="T0" fmla="*/ 2147483647 w 32"/>
                <a:gd name="T1" fmla="*/ 2147483647 h 38"/>
                <a:gd name="T2" fmla="*/ 2147483647 w 32"/>
                <a:gd name="T3" fmla="*/ 0 h 38"/>
                <a:gd name="T4" fmla="*/ 2147483647 w 32"/>
                <a:gd name="T5" fmla="*/ 0 h 38"/>
                <a:gd name="T6" fmla="*/ 2147483647 w 32"/>
                <a:gd name="T7" fmla="*/ 2147483647 h 38"/>
                <a:gd name="T8" fmla="*/ 2147483647 w 32"/>
                <a:gd name="T9" fmla="*/ 2147483647 h 38"/>
                <a:gd name="T10" fmla="*/ 0 w 32"/>
                <a:gd name="T11" fmla="*/ 0 h 38"/>
                <a:gd name="T12" fmla="*/ 0 w 32"/>
                <a:gd name="T13" fmla="*/ 0 h 38"/>
                <a:gd name="T14" fmla="*/ 2147483647 w 32"/>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38"/>
                <a:gd name="T26" fmla="*/ 32 w 32"/>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38">
                  <a:moveTo>
                    <a:pt x="14" y="38"/>
                  </a:moveTo>
                  <a:lnTo>
                    <a:pt x="32" y="0"/>
                  </a:lnTo>
                  <a:lnTo>
                    <a:pt x="14" y="17"/>
                  </a:lnTo>
                  <a:lnTo>
                    <a:pt x="0" y="0"/>
                  </a:lnTo>
                  <a:lnTo>
                    <a:pt x="14" y="38"/>
                  </a:lnTo>
                  <a:close/>
                </a:path>
              </a:pathLst>
            </a:custGeom>
            <a:solidFill>
              <a:srgbClr val="000000"/>
            </a:solidFill>
            <a:ln w="9525">
              <a:noFill/>
              <a:round/>
              <a:headEnd/>
              <a:tailEnd/>
            </a:ln>
          </p:spPr>
          <p:txBody>
            <a:bodyPr/>
            <a:lstStyle/>
            <a:p>
              <a:endParaRPr lang="en-US"/>
            </a:p>
          </p:txBody>
        </p:sp>
        <p:sp>
          <p:nvSpPr>
            <p:cNvPr id="122" name="Freeform 121"/>
            <p:cNvSpPr>
              <a:spLocks/>
            </p:cNvSpPr>
            <p:nvPr/>
          </p:nvSpPr>
          <p:spPr bwMode="auto">
            <a:xfrm>
              <a:off x="3467100" y="3055514"/>
              <a:ext cx="42863" cy="42033"/>
            </a:xfrm>
            <a:custGeom>
              <a:avLst/>
              <a:gdLst>
                <a:gd name="T0" fmla="*/ 2147483647 w 32"/>
                <a:gd name="T1" fmla="*/ 2147483647 h 38"/>
                <a:gd name="T2" fmla="*/ 2147483647 w 32"/>
                <a:gd name="T3" fmla="*/ 0 h 38"/>
                <a:gd name="T4" fmla="*/ 2147483647 w 32"/>
                <a:gd name="T5" fmla="*/ 0 h 38"/>
                <a:gd name="T6" fmla="*/ 2147483647 w 32"/>
                <a:gd name="T7" fmla="*/ 2147483647 h 38"/>
                <a:gd name="T8" fmla="*/ 2147483647 w 32"/>
                <a:gd name="T9" fmla="*/ 2147483647 h 38"/>
                <a:gd name="T10" fmla="*/ 0 w 32"/>
                <a:gd name="T11" fmla="*/ 0 h 38"/>
                <a:gd name="T12" fmla="*/ 0 w 32"/>
                <a:gd name="T13" fmla="*/ 0 h 38"/>
                <a:gd name="T14" fmla="*/ 2147483647 w 32"/>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38"/>
                <a:gd name="T26" fmla="*/ 32 w 32"/>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38">
                  <a:moveTo>
                    <a:pt x="14" y="38"/>
                  </a:moveTo>
                  <a:lnTo>
                    <a:pt x="32" y="0"/>
                  </a:lnTo>
                  <a:lnTo>
                    <a:pt x="14" y="17"/>
                  </a:lnTo>
                  <a:lnTo>
                    <a:pt x="0" y="0"/>
                  </a:lnTo>
                  <a:lnTo>
                    <a:pt x="14" y="38"/>
                  </a:lnTo>
                </a:path>
              </a:pathLst>
            </a:custGeom>
            <a:noFill/>
            <a:ln w="4763">
              <a:solidFill>
                <a:srgbClr val="000000"/>
              </a:solidFill>
              <a:round/>
              <a:headEnd/>
              <a:tailEnd/>
            </a:ln>
          </p:spPr>
          <p:txBody>
            <a:bodyPr/>
            <a:lstStyle/>
            <a:p>
              <a:endParaRPr lang="en-US"/>
            </a:p>
          </p:txBody>
        </p:sp>
        <p:sp>
          <p:nvSpPr>
            <p:cNvPr id="123" name="Rectangle 122"/>
            <p:cNvSpPr>
              <a:spLocks noChangeArrowheads="1"/>
            </p:cNvSpPr>
            <p:nvPr/>
          </p:nvSpPr>
          <p:spPr bwMode="auto">
            <a:xfrm>
              <a:off x="3352800" y="2895600"/>
              <a:ext cx="256480" cy="92333"/>
            </a:xfrm>
            <a:prstGeom prst="rect">
              <a:avLst/>
            </a:prstGeom>
            <a:noFill/>
            <a:ln w="9525">
              <a:noFill/>
              <a:miter lim="800000"/>
              <a:headEnd/>
              <a:tailEnd/>
            </a:ln>
          </p:spPr>
          <p:txBody>
            <a:bodyPr wrap="none" lIns="0" tIns="0" rIns="0" bIns="0">
              <a:spAutoFit/>
            </a:bodyPr>
            <a:lstStyle/>
            <a:p>
              <a:pPr eaLnBrk="0" hangingPunct="0"/>
              <a:r>
                <a:rPr lang="en-US" sz="600" b="0" dirty="0">
                  <a:solidFill>
                    <a:srgbClr val="000000"/>
                  </a:solidFill>
                </a:rPr>
                <a:t>SXT(</a:t>
              </a:r>
              <a:r>
                <a:rPr lang="en-US" sz="600" b="0" dirty="0">
                  <a:solidFill>
                    <a:srgbClr val="C00000"/>
                  </a:solidFill>
                </a:rPr>
                <a:t>C</a:t>
              </a:r>
              <a:r>
                <a:rPr lang="en-US" sz="600" b="0" dirty="0">
                  <a:solidFill>
                    <a:srgbClr val="000000"/>
                  </a:solidFill>
                </a:rPr>
                <a:t>)</a:t>
              </a:r>
              <a:endParaRPr lang="en-US" b="0" dirty="0"/>
            </a:p>
          </p:txBody>
        </p:sp>
        <p:sp>
          <p:nvSpPr>
            <p:cNvPr id="124" name="Freeform 123"/>
            <p:cNvSpPr>
              <a:spLocks/>
            </p:cNvSpPr>
            <p:nvPr/>
          </p:nvSpPr>
          <p:spPr bwMode="auto">
            <a:xfrm>
              <a:off x="2663825" y="3097548"/>
              <a:ext cx="331788" cy="74872"/>
            </a:xfrm>
            <a:custGeom>
              <a:avLst/>
              <a:gdLst>
                <a:gd name="T0" fmla="*/ 0 w 388"/>
                <a:gd name="T1" fmla="*/ 0 h 63"/>
                <a:gd name="T2" fmla="*/ 2147483647 w 388"/>
                <a:gd name="T3" fmla="*/ 0 h 63"/>
                <a:gd name="T4" fmla="*/ 2147483647 w 388"/>
                <a:gd name="T5" fmla="*/ 2147483647 h 63"/>
                <a:gd name="T6" fmla="*/ 2147483647 w 388"/>
                <a:gd name="T7" fmla="*/ 2147483647 h 63"/>
                <a:gd name="T8" fmla="*/ 0 w 388"/>
                <a:gd name="T9" fmla="*/ 0 h 63"/>
                <a:gd name="T10" fmla="*/ 0 60000 65536"/>
                <a:gd name="T11" fmla="*/ 0 60000 65536"/>
                <a:gd name="T12" fmla="*/ 0 60000 65536"/>
                <a:gd name="T13" fmla="*/ 0 60000 65536"/>
                <a:gd name="T14" fmla="*/ 0 60000 65536"/>
                <a:gd name="T15" fmla="*/ 0 w 388"/>
                <a:gd name="T16" fmla="*/ 0 h 63"/>
                <a:gd name="T17" fmla="*/ 388 w 388"/>
                <a:gd name="T18" fmla="*/ 63 h 63"/>
              </a:gdLst>
              <a:ahLst/>
              <a:cxnLst>
                <a:cxn ang="T10">
                  <a:pos x="T0" y="T1"/>
                </a:cxn>
                <a:cxn ang="T11">
                  <a:pos x="T2" y="T3"/>
                </a:cxn>
                <a:cxn ang="T12">
                  <a:pos x="T4" y="T5"/>
                </a:cxn>
                <a:cxn ang="T13">
                  <a:pos x="T6" y="T7"/>
                </a:cxn>
                <a:cxn ang="T14">
                  <a:pos x="T8" y="T9"/>
                </a:cxn>
              </a:cxnLst>
              <a:rect l="T15" t="T16" r="T17" b="T18"/>
              <a:pathLst>
                <a:path w="388" h="63">
                  <a:moveTo>
                    <a:pt x="0" y="0"/>
                  </a:moveTo>
                  <a:lnTo>
                    <a:pt x="388" y="0"/>
                  </a:lnTo>
                  <a:lnTo>
                    <a:pt x="339" y="63"/>
                  </a:lnTo>
                  <a:lnTo>
                    <a:pt x="49" y="63"/>
                  </a:lnTo>
                  <a:lnTo>
                    <a:pt x="0" y="0"/>
                  </a:lnTo>
                </a:path>
              </a:pathLst>
            </a:custGeom>
            <a:noFill/>
            <a:ln w="11113">
              <a:solidFill>
                <a:srgbClr val="000000"/>
              </a:solidFill>
              <a:round/>
              <a:headEnd/>
              <a:tailEnd/>
            </a:ln>
          </p:spPr>
          <p:txBody>
            <a:bodyPr/>
            <a:lstStyle/>
            <a:p>
              <a:endParaRPr lang="en-US"/>
            </a:p>
          </p:txBody>
        </p:sp>
        <p:sp>
          <p:nvSpPr>
            <p:cNvPr id="125" name="Rectangle 124"/>
            <p:cNvSpPr>
              <a:spLocks noChangeArrowheads="1"/>
            </p:cNvSpPr>
            <p:nvPr/>
          </p:nvSpPr>
          <p:spPr bwMode="auto">
            <a:xfrm>
              <a:off x="3086100" y="3097548"/>
              <a:ext cx="169863"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ASEL</a:t>
              </a:r>
              <a:endParaRPr lang="en-US" b="0"/>
            </a:p>
          </p:txBody>
        </p:sp>
        <p:sp>
          <p:nvSpPr>
            <p:cNvPr id="126" name="Line 408"/>
            <p:cNvSpPr>
              <a:spLocks noChangeShapeType="1"/>
            </p:cNvSpPr>
            <p:nvPr/>
          </p:nvSpPr>
          <p:spPr bwMode="auto">
            <a:xfrm>
              <a:off x="2968625" y="3136954"/>
              <a:ext cx="103188" cy="0"/>
            </a:xfrm>
            <a:prstGeom prst="line">
              <a:avLst/>
            </a:prstGeom>
            <a:noFill/>
            <a:ln w="4763">
              <a:solidFill>
                <a:srgbClr val="000000"/>
              </a:solidFill>
              <a:round/>
              <a:headEnd/>
              <a:tailEnd/>
            </a:ln>
          </p:spPr>
          <p:txBody>
            <a:bodyPr/>
            <a:lstStyle/>
            <a:p>
              <a:endParaRPr lang="en-US"/>
            </a:p>
          </p:txBody>
        </p:sp>
        <p:sp>
          <p:nvSpPr>
            <p:cNvPr id="127" name="Freeform 126"/>
            <p:cNvSpPr>
              <a:spLocks/>
            </p:cNvSpPr>
            <p:nvPr/>
          </p:nvSpPr>
          <p:spPr bwMode="auto">
            <a:xfrm>
              <a:off x="2968625" y="3115937"/>
              <a:ext cx="52388" cy="35466"/>
            </a:xfrm>
            <a:custGeom>
              <a:avLst/>
              <a:gdLst>
                <a:gd name="T0" fmla="*/ 0 w 39"/>
                <a:gd name="T1" fmla="*/ 2147483647 h 32"/>
                <a:gd name="T2" fmla="*/ 2147483647 w 39"/>
                <a:gd name="T3" fmla="*/ 2147483647 h 32"/>
                <a:gd name="T4" fmla="*/ 2147483647 w 39"/>
                <a:gd name="T5" fmla="*/ 2147483647 h 32"/>
                <a:gd name="T6" fmla="*/ 2147483647 w 39"/>
                <a:gd name="T7" fmla="*/ 2147483647 h 32"/>
                <a:gd name="T8" fmla="*/ 2147483647 w 39"/>
                <a:gd name="T9" fmla="*/ 2147483647 h 32"/>
                <a:gd name="T10" fmla="*/ 2147483647 w 39"/>
                <a:gd name="T11" fmla="*/ 0 h 32"/>
                <a:gd name="T12" fmla="*/ 2147483647 w 39"/>
                <a:gd name="T13" fmla="*/ 0 h 32"/>
                <a:gd name="T14" fmla="*/ 0 w 39"/>
                <a:gd name="T15" fmla="*/ 2147483647 h 32"/>
                <a:gd name="T16" fmla="*/ 0 60000 65536"/>
                <a:gd name="T17" fmla="*/ 0 60000 65536"/>
                <a:gd name="T18" fmla="*/ 0 60000 65536"/>
                <a:gd name="T19" fmla="*/ 0 60000 65536"/>
                <a:gd name="T20" fmla="*/ 0 60000 65536"/>
                <a:gd name="T21" fmla="*/ 0 60000 65536"/>
                <a:gd name="T22" fmla="*/ 0 60000 65536"/>
                <a:gd name="T23" fmla="*/ 0 60000 65536"/>
                <a:gd name="T24" fmla="*/ 0 w 39"/>
                <a:gd name="T25" fmla="*/ 0 h 32"/>
                <a:gd name="T26" fmla="*/ 39 w 39"/>
                <a:gd name="T27" fmla="*/ 32 h 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9" h="32">
                  <a:moveTo>
                    <a:pt x="0" y="18"/>
                  </a:moveTo>
                  <a:lnTo>
                    <a:pt x="39" y="32"/>
                  </a:lnTo>
                  <a:lnTo>
                    <a:pt x="18" y="18"/>
                  </a:lnTo>
                  <a:lnTo>
                    <a:pt x="39" y="0"/>
                  </a:lnTo>
                  <a:lnTo>
                    <a:pt x="0" y="18"/>
                  </a:lnTo>
                  <a:close/>
                </a:path>
              </a:pathLst>
            </a:custGeom>
            <a:solidFill>
              <a:srgbClr val="000000"/>
            </a:solidFill>
            <a:ln w="9525">
              <a:noFill/>
              <a:round/>
              <a:headEnd/>
              <a:tailEnd/>
            </a:ln>
          </p:spPr>
          <p:txBody>
            <a:bodyPr/>
            <a:lstStyle/>
            <a:p>
              <a:endParaRPr lang="en-US"/>
            </a:p>
          </p:txBody>
        </p:sp>
        <p:sp>
          <p:nvSpPr>
            <p:cNvPr id="128" name="Freeform 127"/>
            <p:cNvSpPr>
              <a:spLocks/>
            </p:cNvSpPr>
            <p:nvPr/>
          </p:nvSpPr>
          <p:spPr bwMode="auto">
            <a:xfrm>
              <a:off x="2968625" y="3115937"/>
              <a:ext cx="52388" cy="35466"/>
            </a:xfrm>
            <a:custGeom>
              <a:avLst/>
              <a:gdLst>
                <a:gd name="T0" fmla="*/ 0 w 39"/>
                <a:gd name="T1" fmla="*/ 2147483647 h 32"/>
                <a:gd name="T2" fmla="*/ 2147483647 w 39"/>
                <a:gd name="T3" fmla="*/ 2147483647 h 32"/>
                <a:gd name="T4" fmla="*/ 2147483647 w 39"/>
                <a:gd name="T5" fmla="*/ 2147483647 h 32"/>
                <a:gd name="T6" fmla="*/ 2147483647 w 39"/>
                <a:gd name="T7" fmla="*/ 2147483647 h 32"/>
                <a:gd name="T8" fmla="*/ 2147483647 w 39"/>
                <a:gd name="T9" fmla="*/ 2147483647 h 32"/>
                <a:gd name="T10" fmla="*/ 2147483647 w 39"/>
                <a:gd name="T11" fmla="*/ 0 h 32"/>
                <a:gd name="T12" fmla="*/ 2147483647 w 39"/>
                <a:gd name="T13" fmla="*/ 0 h 32"/>
                <a:gd name="T14" fmla="*/ 0 w 39"/>
                <a:gd name="T15" fmla="*/ 2147483647 h 32"/>
                <a:gd name="T16" fmla="*/ 0 60000 65536"/>
                <a:gd name="T17" fmla="*/ 0 60000 65536"/>
                <a:gd name="T18" fmla="*/ 0 60000 65536"/>
                <a:gd name="T19" fmla="*/ 0 60000 65536"/>
                <a:gd name="T20" fmla="*/ 0 60000 65536"/>
                <a:gd name="T21" fmla="*/ 0 60000 65536"/>
                <a:gd name="T22" fmla="*/ 0 60000 65536"/>
                <a:gd name="T23" fmla="*/ 0 60000 65536"/>
                <a:gd name="T24" fmla="*/ 0 w 39"/>
                <a:gd name="T25" fmla="*/ 0 h 32"/>
                <a:gd name="T26" fmla="*/ 39 w 39"/>
                <a:gd name="T27" fmla="*/ 32 h 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9" h="32">
                  <a:moveTo>
                    <a:pt x="0" y="18"/>
                  </a:moveTo>
                  <a:lnTo>
                    <a:pt x="39" y="32"/>
                  </a:lnTo>
                  <a:lnTo>
                    <a:pt x="18" y="18"/>
                  </a:lnTo>
                  <a:lnTo>
                    <a:pt x="39" y="0"/>
                  </a:lnTo>
                  <a:lnTo>
                    <a:pt x="0" y="18"/>
                  </a:lnTo>
                </a:path>
              </a:pathLst>
            </a:custGeom>
            <a:noFill/>
            <a:ln w="4763">
              <a:solidFill>
                <a:srgbClr val="000000"/>
              </a:solidFill>
              <a:round/>
              <a:headEnd/>
              <a:tailEnd/>
            </a:ln>
          </p:spPr>
          <p:txBody>
            <a:bodyPr/>
            <a:lstStyle/>
            <a:p>
              <a:endParaRPr lang="en-US"/>
            </a:p>
          </p:txBody>
        </p:sp>
        <p:sp>
          <p:nvSpPr>
            <p:cNvPr id="129" name="Line 411"/>
            <p:cNvSpPr>
              <a:spLocks noChangeShapeType="1"/>
            </p:cNvSpPr>
            <p:nvPr/>
          </p:nvSpPr>
          <p:spPr bwMode="auto">
            <a:xfrm flipH="1">
              <a:off x="2895600" y="2738952"/>
              <a:ext cx="4763" cy="350715"/>
            </a:xfrm>
            <a:prstGeom prst="line">
              <a:avLst/>
            </a:prstGeom>
            <a:noFill/>
            <a:ln w="4763">
              <a:solidFill>
                <a:srgbClr val="000000"/>
              </a:solidFill>
              <a:round/>
              <a:headEnd/>
              <a:tailEnd/>
            </a:ln>
          </p:spPr>
          <p:txBody>
            <a:bodyPr/>
            <a:lstStyle/>
            <a:p>
              <a:endParaRPr lang="en-US"/>
            </a:p>
          </p:txBody>
        </p:sp>
        <p:sp>
          <p:nvSpPr>
            <p:cNvPr id="130" name="Freeform 129"/>
            <p:cNvSpPr>
              <a:spLocks/>
            </p:cNvSpPr>
            <p:nvPr/>
          </p:nvSpPr>
          <p:spPr bwMode="auto">
            <a:xfrm>
              <a:off x="2698750" y="3045006"/>
              <a:ext cx="38100" cy="45974"/>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131" name="Freeform 130"/>
            <p:cNvSpPr>
              <a:spLocks/>
            </p:cNvSpPr>
            <p:nvPr/>
          </p:nvSpPr>
          <p:spPr bwMode="auto">
            <a:xfrm>
              <a:off x="2698750" y="3045006"/>
              <a:ext cx="38100" cy="45974"/>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132" name="Line 428"/>
            <p:cNvSpPr>
              <a:spLocks noChangeShapeType="1"/>
            </p:cNvSpPr>
            <p:nvPr/>
          </p:nvSpPr>
          <p:spPr bwMode="auto">
            <a:xfrm>
              <a:off x="2717800" y="2970135"/>
              <a:ext cx="1588" cy="106396"/>
            </a:xfrm>
            <a:prstGeom prst="line">
              <a:avLst/>
            </a:prstGeom>
            <a:noFill/>
            <a:ln w="4763">
              <a:solidFill>
                <a:srgbClr val="000000"/>
              </a:solidFill>
              <a:round/>
              <a:headEnd/>
              <a:tailEnd/>
            </a:ln>
          </p:spPr>
          <p:txBody>
            <a:bodyPr/>
            <a:lstStyle/>
            <a:p>
              <a:endParaRPr lang="en-US"/>
            </a:p>
          </p:txBody>
        </p:sp>
        <p:sp>
          <p:nvSpPr>
            <p:cNvPr id="133" name="Line 59"/>
            <p:cNvSpPr>
              <a:spLocks noChangeShapeType="1"/>
            </p:cNvSpPr>
            <p:nvPr/>
          </p:nvSpPr>
          <p:spPr bwMode="auto">
            <a:xfrm flipH="1">
              <a:off x="1295400" y="1066800"/>
              <a:ext cx="0" cy="685800"/>
            </a:xfrm>
            <a:prstGeom prst="line">
              <a:avLst/>
            </a:prstGeom>
            <a:noFill/>
            <a:ln w="4763">
              <a:solidFill>
                <a:srgbClr val="000000"/>
              </a:solidFill>
              <a:round/>
              <a:headEnd/>
              <a:tailEnd/>
            </a:ln>
          </p:spPr>
          <p:txBody>
            <a:bodyPr/>
            <a:lstStyle/>
            <a:p>
              <a:endParaRPr lang="en-US"/>
            </a:p>
          </p:txBody>
        </p:sp>
        <p:sp>
          <p:nvSpPr>
            <p:cNvPr id="134" name="Line 59"/>
            <p:cNvSpPr>
              <a:spLocks noChangeShapeType="1"/>
            </p:cNvSpPr>
            <p:nvPr/>
          </p:nvSpPr>
          <p:spPr bwMode="auto">
            <a:xfrm flipH="1">
              <a:off x="838200" y="1066800"/>
              <a:ext cx="457200" cy="0"/>
            </a:xfrm>
            <a:prstGeom prst="line">
              <a:avLst/>
            </a:prstGeom>
            <a:noFill/>
            <a:ln w="4763">
              <a:solidFill>
                <a:srgbClr val="000000"/>
              </a:solidFill>
              <a:round/>
              <a:headEnd/>
              <a:tailEnd/>
            </a:ln>
          </p:spPr>
          <p:txBody>
            <a:bodyPr/>
            <a:lstStyle/>
            <a:p>
              <a:endParaRPr lang="en-US"/>
            </a:p>
          </p:txBody>
        </p:sp>
        <p:sp>
          <p:nvSpPr>
            <p:cNvPr id="135" name="Line 59"/>
            <p:cNvSpPr>
              <a:spLocks noChangeShapeType="1"/>
            </p:cNvSpPr>
            <p:nvPr/>
          </p:nvSpPr>
          <p:spPr bwMode="auto">
            <a:xfrm flipH="1">
              <a:off x="838200" y="1066800"/>
              <a:ext cx="0" cy="152400"/>
            </a:xfrm>
            <a:prstGeom prst="line">
              <a:avLst/>
            </a:prstGeom>
            <a:noFill/>
            <a:ln w="4763">
              <a:solidFill>
                <a:srgbClr val="000000"/>
              </a:solidFill>
              <a:round/>
              <a:headEnd/>
              <a:tailEnd/>
            </a:ln>
          </p:spPr>
          <p:txBody>
            <a:bodyPr/>
            <a:lstStyle/>
            <a:p>
              <a:endParaRPr lang="en-US"/>
            </a:p>
          </p:txBody>
        </p:sp>
        <p:sp>
          <p:nvSpPr>
            <p:cNvPr id="136" name="Line 59"/>
            <p:cNvSpPr>
              <a:spLocks noChangeShapeType="1"/>
            </p:cNvSpPr>
            <p:nvPr/>
          </p:nvSpPr>
          <p:spPr bwMode="auto">
            <a:xfrm>
              <a:off x="823912" y="1676400"/>
              <a:ext cx="1588" cy="3810000"/>
            </a:xfrm>
            <a:prstGeom prst="line">
              <a:avLst/>
            </a:prstGeom>
            <a:noFill/>
            <a:ln w="4763">
              <a:solidFill>
                <a:srgbClr val="000000"/>
              </a:solidFill>
              <a:round/>
              <a:headEnd/>
              <a:tailEnd/>
            </a:ln>
          </p:spPr>
          <p:txBody>
            <a:bodyPr/>
            <a:lstStyle/>
            <a:p>
              <a:endParaRPr lang="en-US"/>
            </a:p>
          </p:txBody>
        </p:sp>
        <p:sp>
          <p:nvSpPr>
            <p:cNvPr id="137" name="Line 59"/>
            <p:cNvSpPr>
              <a:spLocks noChangeShapeType="1"/>
            </p:cNvSpPr>
            <p:nvPr/>
          </p:nvSpPr>
          <p:spPr bwMode="auto">
            <a:xfrm>
              <a:off x="2087880" y="1676400"/>
              <a:ext cx="1588" cy="3962400"/>
            </a:xfrm>
            <a:prstGeom prst="line">
              <a:avLst/>
            </a:prstGeom>
            <a:noFill/>
            <a:ln w="4763">
              <a:solidFill>
                <a:srgbClr val="000000"/>
              </a:solidFill>
              <a:round/>
              <a:headEnd/>
              <a:tailEnd/>
            </a:ln>
          </p:spPr>
          <p:txBody>
            <a:bodyPr/>
            <a:lstStyle/>
            <a:p>
              <a:endParaRPr lang="en-US"/>
            </a:p>
          </p:txBody>
        </p:sp>
        <p:sp>
          <p:nvSpPr>
            <p:cNvPr id="138" name="Freeform 137"/>
            <p:cNvSpPr>
              <a:spLocks/>
            </p:cNvSpPr>
            <p:nvPr/>
          </p:nvSpPr>
          <p:spPr bwMode="auto">
            <a:xfrm>
              <a:off x="2095512" y="5619776"/>
              <a:ext cx="419088" cy="323824"/>
            </a:xfrm>
            <a:custGeom>
              <a:avLst/>
              <a:gdLst>
                <a:gd name="T0" fmla="*/ 2147483647 w 326"/>
                <a:gd name="T1" fmla="*/ 2147483647 h 836"/>
                <a:gd name="T2" fmla="*/ 2147483647 w 326"/>
                <a:gd name="T3" fmla="*/ 2147483647 h 836"/>
                <a:gd name="T4" fmla="*/ 2147483647 w 326"/>
                <a:gd name="T5" fmla="*/ 2147483647 h 836"/>
                <a:gd name="T6" fmla="*/ 0 w 326"/>
                <a:gd name="T7" fmla="*/ 2147483647 h 836"/>
                <a:gd name="T8" fmla="*/ 0 w 326"/>
                <a:gd name="T9" fmla="*/ 0 h 836"/>
                <a:gd name="T10" fmla="*/ 0 w 326"/>
                <a:gd name="T11" fmla="*/ 0 h 836"/>
                <a:gd name="T12" fmla="*/ 0 60000 65536"/>
                <a:gd name="T13" fmla="*/ 0 60000 65536"/>
                <a:gd name="T14" fmla="*/ 0 60000 65536"/>
                <a:gd name="T15" fmla="*/ 0 60000 65536"/>
                <a:gd name="T16" fmla="*/ 0 60000 65536"/>
                <a:gd name="T17" fmla="*/ 0 60000 65536"/>
                <a:gd name="T18" fmla="*/ 0 w 326"/>
                <a:gd name="T19" fmla="*/ 0 h 836"/>
                <a:gd name="T20" fmla="*/ 326 w 326"/>
                <a:gd name="T21" fmla="*/ 836 h 836"/>
                <a:gd name="connsiteX0" fmla="*/ 10000 w 10000"/>
                <a:gd name="connsiteY0" fmla="*/ 10000 h 10000"/>
                <a:gd name="connsiteX1" fmla="*/ 10000 w 10000"/>
                <a:gd name="connsiteY1" fmla="*/ 8038 h 10000"/>
                <a:gd name="connsiteX2" fmla="*/ 7730 w 10000"/>
                <a:gd name="connsiteY2" fmla="*/ 7117 h 10000"/>
                <a:gd name="connsiteX3" fmla="*/ 1273 w 10000"/>
                <a:gd name="connsiteY3" fmla="*/ 7277 h 10000"/>
                <a:gd name="connsiteX4" fmla="*/ 0 w 10000"/>
                <a:gd name="connsiteY4" fmla="*/ 0 h 10000"/>
                <a:gd name="connsiteX0" fmla="*/ 8727 w 8727"/>
                <a:gd name="connsiteY0" fmla="*/ 2883 h 2883"/>
                <a:gd name="connsiteX1" fmla="*/ 8727 w 8727"/>
                <a:gd name="connsiteY1" fmla="*/ 921 h 2883"/>
                <a:gd name="connsiteX2" fmla="*/ 6457 w 8727"/>
                <a:gd name="connsiteY2" fmla="*/ 0 h 2883"/>
                <a:gd name="connsiteX3" fmla="*/ 0 w 8727"/>
                <a:gd name="connsiteY3" fmla="*/ 160 h 2883"/>
                <a:gd name="connsiteX0" fmla="*/ 10000 w 10000"/>
                <a:gd name="connsiteY0" fmla="*/ 10153 h 10153"/>
                <a:gd name="connsiteX1" fmla="*/ 10000 w 10000"/>
                <a:gd name="connsiteY1" fmla="*/ 3348 h 10153"/>
                <a:gd name="connsiteX2" fmla="*/ 7399 w 10000"/>
                <a:gd name="connsiteY2" fmla="*/ 153 h 10153"/>
                <a:gd name="connsiteX3" fmla="*/ 0 w 10000"/>
                <a:gd name="connsiteY3" fmla="*/ 0 h 10153"/>
                <a:gd name="connsiteX0" fmla="*/ 10000 w 10000"/>
                <a:gd name="connsiteY0" fmla="*/ 10000 h 10000"/>
                <a:gd name="connsiteX1" fmla="*/ 10000 w 10000"/>
                <a:gd name="connsiteY1" fmla="*/ 3195 h 10000"/>
                <a:gd name="connsiteX2" fmla="*/ 7399 w 10000"/>
                <a:gd name="connsiteY2" fmla="*/ 0 h 10000"/>
                <a:gd name="connsiteX3" fmla="*/ 0 w 10000"/>
                <a:gd name="connsiteY3" fmla="*/ 554 h 10000"/>
                <a:gd name="connsiteX0" fmla="*/ 11000 w 11000"/>
                <a:gd name="connsiteY0" fmla="*/ 10036 h 10036"/>
                <a:gd name="connsiteX1" fmla="*/ 11000 w 11000"/>
                <a:gd name="connsiteY1" fmla="*/ 3231 h 10036"/>
                <a:gd name="connsiteX2" fmla="*/ 8399 w 11000"/>
                <a:gd name="connsiteY2" fmla="*/ 36 h 10036"/>
                <a:gd name="connsiteX3" fmla="*/ 0 w 11000"/>
                <a:gd name="connsiteY3" fmla="*/ 0 h 10036"/>
              </a:gdLst>
              <a:ahLst/>
              <a:cxnLst>
                <a:cxn ang="0">
                  <a:pos x="connsiteX0" y="connsiteY0"/>
                </a:cxn>
                <a:cxn ang="0">
                  <a:pos x="connsiteX1" y="connsiteY1"/>
                </a:cxn>
                <a:cxn ang="0">
                  <a:pos x="connsiteX2" y="connsiteY2"/>
                </a:cxn>
                <a:cxn ang="0">
                  <a:pos x="connsiteX3" y="connsiteY3"/>
                </a:cxn>
              </a:cxnLst>
              <a:rect l="l" t="t" r="r" b="b"/>
              <a:pathLst>
                <a:path w="11000" h="10036">
                  <a:moveTo>
                    <a:pt x="11000" y="10036"/>
                  </a:moveTo>
                  <a:lnTo>
                    <a:pt x="11000" y="3231"/>
                  </a:lnTo>
                  <a:lnTo>
                    <a:pt x="8399" y="36"/>
                  </a:lnTo>
                  <a:lnTo>
                    <a:pt x="0" y="0"/>
                  </a:lnTo>
                </a:path>
              </a:pathLst>
            </a:custGeom>
            <a:noFill/>
            <a:ln w="4763">
              <a:solidFill>
                <a:srgbClr val="000000"/>
              </a:solidFill>
              <a:round/>
              <a:headEnd/>
              <a:tailEnd/>
            </a:ln>
          </p:spPr>
          <p:txBody>
            <a:bodyPr/>
            <a:lstStyle/>
            <a:p>
              <a:endParaRPr lang="en-US"/>
            </a:p>
          </p:txBody>
        </p:sp>
        <p:sp>
          <p:nvSpPr>
            <p:cNvPr id="139" name="Rectangle 138"/>
            <p:cNvSpPr>
              <a:spLocks noChangeArrowheads="1"/>
            </p:cNvSpPr>
            <p:nvPr/>
          </p:nvSpPr>
          <p:spPr bwMode="auto">
            <a:xfrm>
              <a:off x="4521200" y="4454267"/>
              <a:ext cx="149080" cy="92333"/>
            </a:xfrm>
            <a:prstGeom prst="rect">
              <a:avLst/>
            </a:prstGeom>
            <a:noFill/>
            <a:ln w="9525">
              <a:noFill/>
              <a:miter lim="800000"/>
              <a:headEnd/>
              <a:tailEnd/>
            </a:ln>
          </p:spPr>
          <p:txBody>
            <a:bodyPr wrap="none" lIns="0" tIns="0" rIns="0" bIns="0">
              <a:spAutoFit/>
            </a:bodyPr>
            <a:lstStyle/>
            <a:p>
              <a:pPr eaLnBrk="0" hangingPunct="0"/>
              <a:r>
                <a:rPr lang="en-US" sz="600" dirty="0">
                  <a:solidFill>
                    <a:srgbClr val="000000"/>
                  </a:solidFill>
                </a:rPr>
                <a:t>R/W</a:t>
              </a:r>
              <a:endParaRPr lang="en-US" b="0" dirty="0"/>
            </a:p>
          </p:txBody>
        </p:sp>
        <p:sp>
          <p:nvSpPr>
            <p:cNvPr id="140" name="Line 59"/>
            <p:cNvSpPr>
              <a:spLocks noChangeShapeType="1"/>
            </p:cNvSpPr>
            <p:nvPr/>
          </p:nvSpPr>
          <p:spPr bwMode="auto">
            <a:xfrm>
              <a:off x="4343400" y="2971800"/>
              <a:ext cx="0" cy="1447800"/>
            </a:xfrm>
            <a:prstGeom prst="line">
              <a:avLst/>
            </a:prstGeom>
            <a:noFill/>
            <a:ln w="4763">
              <a:solidFill>
                <a:srgbClr val="000000"/>
              </a:solidFill>
              <a:round/>
              <a:headEnd/>
              <a:tailEnd/>
            </a:ln>
          </p:spPr>
          <p:txBody>
            <a:bodyPr/>
            <a:lstStyle/>
            <a:p>
              <a:endParaRPr lang="en-US"/>
            </a:p>
          </p:txBody>
        </p:sp>
        <p:sp>
          <p:nvSpPr>
            <p:cNvPr id="141" name="Line 59"/>
            <p:cNvSpPr>
              <a:spLocks noChangeShapeType="1"/>
            </p:cNvSpPr>
            <p:nvPr/>
          </p:nvSpPr>
          <p:spPr bwMode="auto">
            <a:xfrm flipH="1">
              <a:off x="3714750" y="2971800"/>
              <a:ext cx="628650" cy="0"/>
            </a:xfrm>
            <a:prstGeom prst="line">
              <a:avLst/>
            </a:prstGeom>
            <a:noFill/>
            <a:ln w="4763">
              <a:solidFill>
                <a:srgbClr val="000000"/>
              </a:solidFill>
              <a:round/>
              <a:headEnd/>
              <a:tailEnd/>
            </a:ln>
          </p:spPr>
          <p:txBody>
            <a:bodyPr/>
            <a:lstStyle/>
            <a:p>
              <a:endParaRPr lang="en-US"/>
            </a:p>
          </p:txBody>
        </p:sp>
      </p:grpSp>
      <p:grpSp>
        <p:nvGrpSpPr>
          <p:cNvPr id="4" name="Group 141"/>
          <p:cNvGrpSpPr/>
          <p:nvPr/>
        </p:nvGrpSpPr>
        <p:grpSpPr>
          <a:xfrm>
            <a:off x="192087" y="5105400"/>
            <a:ext cx="4532313" cy="109538"/>
            <a:chOff x="952500" y="5105400"/>
            <a:chExt cx="4532313" cy="109538"/>
          </a:xfrm>
        </p:grpSpPr>
        <p:sp>
          <p:nvSpPr>
            <p:cNvPr id="143" name="Rectangle 142"/>
            <p:cNvSpPr>
              <a:spLocks noChangeArrowheads="1"/>
            </p:cNvSpPr>
            <p:nvPr/>
          </p:nvSpPr>
          <p:spPr bwMode="auto">
            <a:xfrm>
              <a:off x="952500" y="5124450"/>
              <a:ext cx="4532313" cy="38100"/>
            </a:xfrm>
            <a:prstGeom prst="rect">
              <a:avLst/>
            </a:prstGeom>
            <a:solidFill>
              <a:srgbClr val="BBBBBB"/>
            </a:solidFill>
            <a:ln w="9525">
              <a:noFill/>
              <a:miter lim="800000"/>
              <a:headEnd/>
              <a:tailEnd/>
            </a:ln>
          </p:spPr>
          <p:txBody>
            <a:bodyPr/>
            <a:lstStyle/>
            <a:p>
              <a:endParaRPr lang="en-US"/>
            </a:p>
          </p:txBody>
        </p:sp>
        <p:sp>
          <p:nvSpPr>
            <p:cNvPr id="144" name="Rectangle 143"/>
            <p:cNvSpPr>
              <a:spLocks noChangeArrowheads="1"/>
            </p:cNvSpPr>
            <p:nvPr/>
          </p:nvSpPr>
          <p:spPr bwMode="auto">
            <a:xfrm>
              <a:off x="1060450" y="5105400"/>
              <a:ext cx="674688" cy="103188"/>
            </a:xfrm>
            <a:prstGeom prst="rect">
              <a:avLst/>
            </a:prstGeom>
            <a:solidFill>
              <a:srgbClr val="FFFFFF"/>
            </a:solidFill>
            <a:ln w="9525">
              <a:noFill/>
              <a:miter lim="800000"/>
              <a:headEnd/>
              <a:tailEnd/>
            </a:ln>
          </p:spPr>
          <p:txBody>
            <a:bodyPr/>
            <a:lstStyle/>
            <a:p>
              <a:endParaRPr lang="en-US"/>
            </a:p>
          </p:txBody>
        </p:sp>
        <p:sp>
          <p:nvSpPr>
            <p:cNvPr id="145" name="Rectangle 144"/>
            <p:cNvSpPr>
              <a:spLocks noChangeArrowheads="1"/>
            </p:cNvSpPr>
            <p:nvPr/>
          </p:nvSpPr>
          <p:spPr bwMode="auto">
            <a:xfrm>
              <a:off x="1063625" y="5110163"/>
              <a:ext cx="666750" cy="95250"/>
            </a:xfrm>
            <a:prstGeom prst="rect">
              <a:avLst/>
            </a:prstGeom>
            <a:noFill/>
            <a:ln w="11113">
              <a:solidFill>
                <a:srgbClr val="000000"/>
              </a:solidFill>
              <a:miter lim="800000"/>
              <a:headEnd/>
              <a:tailEnd/>
            </a:ln>
          </p:spPr>
          <p:txBody>
            <a:bodyPr/>
            <a:lstStyle/>
            <a:p>
              <a:endParaRPr lang="en-US"/>
            </a:p>
          </p:txBody>
        </p:sp>
        <p:sp>
          <p:nvSpPr>
            <p:cNvPr id="146" name="Freeform 145"/>
            <p:cNvSpPr>
              <a:spLocks/>
            </p:cNvSpPr>
            <p:nvPr/>
          </p:nvSpPr>
          <p:spPr bwMode="auto">
            <a:xfrm>
              <a:off x="1060450" y="5146675"/>
              <a:ext cx="65088" cy="28575"/>
            </a:xfrm>
            <a:custGeom>
              <a:avLst/>
              <a:gdLst>
                <a:gd name="T0" fmla="*/ 0 w 49"/>
                <a:gd name="T1" fmla="*/ 2147483647 h 21"/>
                <a:gd name="T2" fmla="*/ 2147483647 w 49"/>
                <a:gd name="T3" fmla="*/ 0 h 21"/>
                <a:gd name="T4" fmla="*/ 2147483647 w 49"/>
                <a:gd name="T5" fmla="*/ 2147483647 h 21"/>
                <a:gd name="T6" fmla="*/ 2147483647 w 49"/>
                <a:gd name="T7" fmla="*/ 2147483647 h 21"/>
                <a:gd name="T8" fmla="*/ 0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0" y="7"/>
                  </a:moveTo>
                  <a:lnTo>
                    <a:pt x="4" y="0"/>
                  </a:lnTo>
                  <a:lnTo>
                    <a:pt x="49" y="14"/>
                  </a:lnTo>
                  <a:lnTo>
                    <a:pt x="49" y="21"/>
                  </a:lnTo>
                  <a:lnTo>
                    <a:pt x="0" y="7"/>
                  </a:lnTo>
                  <a:close/>
                </a:path>
              </a:pathLst>
            </a:custGeom>
            <a:solidFill>
              <a:srgbClr val="000000"/>
            </a:solidFill>
            <a:ln w="9525">
              <a:noFill/>
              <a:round/>
              <a:headEnd/>
              <a:tailEnd/>
            </a:ln>
          </p:spPr>
          <p:txBody>
            <a:bodyPr/>
            <a:lstStyle/>
            <a:p>
              <a:endParaRPr lang="en-US"/>
            </a:p>
          </p:txBody>
        </p:sp>
        <p:sp>
          <p:nvSpPr>
            <p:cNvPr id="147" name="Freeform 146"/>
            <p:cNvSpPr>
              <a:spLocks/>
            </p:cNvSpPr>
            <p:nvPr/>
          </p:nvSpPr>
          <p:spPr bwMode="auto">
            <a:xfrm>
              <a:off x="1060450" y="5165725"/>
              <a:ext cx="65088" cy="33338"/>
            </a:xfrm>
            <a:custGeom>
              <a:avLst/>
              <a:gdLst>
                <a:gd name="T0" fmla="*/ 2147483647 w 49"/>
                <a:gd name="T1" fmla="*/ 2147483647 h 25"/>
                <a:gd name="T2" fmla="*/ 0 w 49"/>
                <a:gd name="T3" fmla="*/ 2147483647 h 25"/>
                <a:gd name="T4" fmla="*/ 2147483647 w 49"/>
                <a:gd name="T5" fmla="*/ 0 h 25"/>
                <a:gd name="T6" fmla="*/ 2147483647 w 49"/>
                <a:gd name="T7" fmla="*/ 2147483647 h 25"/>
                <a:gd name="T8" fmla="*/ 2147483647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4" y="25"/>
                  </a:moveTo>
                  <a:lnTo>
                    <a:pt x="0" y="18"/>
                  </a:lnTo>
                  <a:lnTo>
                    <a:pt x="49" y="0"/>
                  </a:lnTo>
                  <a:lnTo>
                    <a:pt x="49" y="7"/>
                  </a:lnTo>
                  <a:lnTo>
                    <a:pt x="4" y="25"/>
                  </a:lnTo>
                  <a:close/>
                </a:path>
              </a:pathLst>
            </a:custGeom>
            <a:solidFill>
              <a:srgbClr val="000000"/>
            </a:solidFill>
            <a:ln w="9525">
              <a:noFill/>
              <a:round/>
              <a:headEnd/>
              <a:tailEnd/>
            </a:ln>
          </p:spPr>
          <p:txBody>
            <a:bodyPr/>
            <a:lstStyle/>
            <a:p>
              <a:endParaRPr lang="en-US"/>
            </a:p>
          </p:txBody>
        </p:sp>
        <p:sp>
          <p:nvSpPr>
            <p:cNvPr id="148" name="Rectangle 147"/>
            <p:cNvSpPr>
              <a:spLocks noChangeArrowheads="1"/>
            </p:cNvSpPr>
            <p:nvPr/>
          </p:nvSpPr>
          <p:spPr bwMode="auto">
            <a:xfrm>
              <a:off x="2324100" y="5105400"/>
              <a:ext cx="674688" cy="103188"/>
            </a:xfrm>
            <a:prstGeom prst="rect">
              <a:avLst/>
            </a:prstGeom>
            <a:solidFill>
              <a:srgbClr val="FFFFFF"/>
            </a:solidFill>
            <a:ln w="9525">
              <a:noFill/>
              <a:miter lim="800000"/>
              <a:headEnd/>
              <a:tailEnd/>
            </a:ln>
          </p:spPr>
          <p:txBody>
            <a:bodyPr/>
            <a:lstStyle/>
            <a:p>
              <a:endParaRPr lang="en-US"/>
            </a:p>
          </p:txBody>
        </p:sp>
        <p:sp>
          <p:nvSpPr>
            <p:cNvPr id="149" name="Rectangle 148"/>
            <p:cNvSpPr>
              <a:spLocks noChangeArrowheads="1"/>
            </p:cNvSpPr>
            <p:nvPr/>
          </p:nvSpPr>
          <p:spPr bwMode="auto">
            <a:xfrm>
              <a:off x="2327275" y="5110163"/>
              <a:ext cx="666750" cy="95250"/>
            </a:xfrm>
            <a:prstGeom prst="rect">
              <a:avLst/>
            </a:prstGeom>
            <a:noFill/>
            <a:ln w="11113">
              <a:solidFill>
                <a:srgbClr val="000000"/>
              </a:solidFill>
              <a:miter lim="800000"/>
              <a:headEnd/>
              <a:tailEnd/>
            </a:ln>
          </p:spPr>
          <p:txBody>
            <a:bodyPr/>
            <a:lstStyle/>
            <a:p>
              <a:endParaRPr lang="en-US"/>
            </a:p>
          </p:txBody>
        </p:sp>
        <p:sp>
          <p:nvSpPr>
            <p:cNvPr id="150" name="Freeform 149"/>
            <p:cNvSpPr>
              <a:spLocks/>
            </p:cNvSpPr>
            <p:nvPr/>
          </p:nvSpPr>
          <p:spPr bwMode="auto">
            <a:xfrm>
              <a:off x="2324100" y="5146675"/>
              <a:ext cx="65088" cy="28575"/>
            </a:xfrm>
            <a:custGeom>
              <a:avLst/>
              <a:gdLst>
                <a:gd name="T0" fmla="*/ 0 w 49"/>
                <a:gd name="T1" fmla="*/ 2147483647 h 21"/>
                <a:gd name="T2" fmla="*/ 2147483647 w 49"/>
                <a:gd name="T3" fmla="*/ 0 h 21"/>
                <a:gd name="T4" fmla="*/ 2147483647 w 49"/>
                <a:gd name="T5" fmla="*/ 2147483647 h 21"/>
                <a:gd name="T6" fmla="*/ 2147483647 w 49"/>
                <a:gd name="T7" fmla="*/ 2147483647 h 21"/>
                <a:gd name="T8" fmla="*/ 0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0" y="7"/>
                  </a:moveTo>
                  <a:lnTo>
                    <a:pt x="4" y="0"/>
                  </a:lnTo>
                  <a:lnTo>
                    <a:pt x="49" y="14"/>
                  </a:lnTo>
                  <a:lnTo>
                    <a:pt x="49" y="21"/>
                  </a:lnTo>
                  <a:lnTo>
                    <a:pt x="0" y="7"/>
                  </a:lnTo>
                  <a:close/>
                </a:path>
              </a:pathLst>
            </a:custGeom>
            <a:solidFill>
              <a:srgbClr val="000000"/>
            </a:solidFill>
            <a:ln w="9525">
              <a:noFill/>
              <a:round/>
              <a:headEnd/>
              <a:tailEnd/>
            </a:ln>
          </p:spPr>
          <p:txBody>
            <a:bodyPr/>
            <a:lstStyle/>
            <a:p>
              <a:endParaRPr lang="en-US"/>
            </a:p>
          </p:txBody>
        </p:sp>
        <p:sp>
          <p:nvSpPr>
            <p:cNvPr id="151" name="Freeform 150"/>
            <p:cNvSpPr>
              <a:spLocks/>
            </p:cNvSpPr>
            <p:nvPr/>
          </p:nvSpPr>
          <p:spPr bwMode="auto">
            <a:xfrm>
              <a:off x="2324100" y="5165725"/>
              <a:ext cx="65088" cy="33338"/>
            </a:xfrm>
            <a:custGeom>
              <a:avLst/>
              <a:gdLst>
                <a:gd name="T0" fmla="*/ 2147483647 w 49"/>
                <a:gd name="T1" fmla="*/ 2147483647 h 25"/>
                <a:gd name="T2" fmla="*/ 0 w 49"/>
                <a:gd name="T3" fmla="*/ 2147483647 h 25"/>
                <a:gd name="T4" fmla="*/ 2147483647 w 49"/>
                <a:gd name="T5" fmla="*/ 0 h 25"/>
                <a:gd name="T6" fmla="*/ 2147483647 w 49"/>
                <a:gd name="T7" fmla="*/ 2147483647 h 25"/>
                <a:gd name="T8" fmla="*/ 2147483647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4" y="25"/>
                  </a:moveTo>
                  <a:lnTo>
                    <a:pt x="0" y="18"/>
                  </a:lnTo>
                  <a:lnTo>
                    <a:pt x="49" y="0"/>
                  </a:lnTo>
                  <a:lnTo>
                    <a:pt x="49" y="7"/>
                  </a:lnTo>
                  <a:lnTo>
                    <a:pt x="4" y="25"/>
                  </a:lnTo>
                  <a:close/>
                </a:path>
              </a:pathLst>
            </a:custGeom>
            <a:solidFill>
              <a:srgbClr val="000000"/>
            </a:solidFill>
            <a:ln w="9525">
              <a:noFill/>
              <a:round/>
              <a:headEnd/>
              <a:tailEnd/>
            </a:ln>
          </p:spPr>
          <p:txBody>
            <a:bodyPr/>
            <a:lstStyle/>
            <a:p>
              <a:endParaRPr lang="en-US"/>
            </a:p>
          </p:txBody>
        </p:sp>
        <p:sp>
          <p:nvSpPr>
            <p:cNvPr id="152" name="Rectangle 151"/>
            <p:cNvSpPr>
              <a:spLocks noChangeArrowheads="1"/>
            </p:cNvSpPr>
            <p:nvPr/>
          </p:nvSpPr>
          <p:spPr bwMode="auto">
            <a:xfrm>
              <a:off x="3462338" y="5105400"/>
              <a:ext cx="674687" cy="103188"/>
            </a:xfrm>
            <a:prstGeom prst="rect">
              <a:avLst/>
            </a:prstGeom>
            <a:solidFill>
              <a:srgbClr val="FFFFFF"/>
            </a:solidFill>
            <a:ln w="9525">
              <a:noFill/>
              <a:miter lim="800000"/>
              <a:headEnd/>
              <a:tailEnd/>
            </a:ln>
          </p:spPr>
          <p:txBody>
            <a:bodyPr/>
            <a:lstStyle/>
            <a:p>
              <a:endParaRPr lang="en-US"/>
            </a:p>
          </p:txBody>
        </p:sp>
        <p:sp>
          <p:nvSpPr>
            <p:cNvPr id="153" name="Rectangle 152"/>
            <p:cNvSpPr>
              <a:spLocks noChangeArrowheads="1"/>
            </p:cNvSpPr>
            <p:nvPr/>
          </p:nvSpPr>
          <p:spPr bwMode="auto">
            <a:xfrm>
              <a:off x="3465513" y="5110163"/>
              <a:ext cx="666750" cy="95250"/>
            </a:xfrm>
            <a:prstGeom prst="rect">
              <a:avLst/>
            </a:prstGeom>
            <a:noFill/>
            <a:ln w="11113">
              <a:solidFill>
                <a:srgbClr val="000000"/>
              </a:solidFill>
              <a:miter lim="800000"/>
              <a:headEnd/>
              <a:tailEnd/>
            </a:ln>
          </p:spPr>
          <p:txBody>
            <a:bodyPr/>
            <a:lstStyle/>
            <a:p>
              <a:endParaRPr lang="en-US"/>
            </a:p>
          </p:txBody>
        </p:sp>
        <p:sp>
          <p:nvSpPr>
            <p:cNvPr id="154" name="Freeform 153"/>
            <p:cNvSpPr>
              <a:spLocks/>
            </p:cNvSpPr>
            <p:nvPr/>
          </p:nvSpPr>
          <p:spPr bwMode="auto">
            <a:xfrm>
              <a:off x="3462338" y="5146675"/>
              <a:ext cx="65087" cy="28575"/>
            </a:xfrm>
            <a:custGeom>
              <a:avLst/>
              <a:gdLst>
                <a:gd name="T0" fmla="*/ 0 w 49"/>
                <a:gd name="T1" fmla="*/ 2147483647 h 21"/>
                <a:gd name="T2" fmla="*/ 2147483647 w 49"/>
                <a:gd name="T3" fmla="*/ 0 h 21"/>
                <a:gd name="T4" fmla="*/ 2147483647 w 49"/>
                <a:gd name="T5" fmla="*/ 2147483647 h 21"/>
                <a:gd name="T6" fmla="*/ 2147483647 w 49"/>
                <a:gd name="T7" fmla="*/ 2147483647 h 21"/>
                <a:gd name="T8" fmla="*/ 0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0" y="7"/>
                  </a:moveTo>
                  <a:lnTo>
                    <a:pt x="4" y="0"/>
                  </a:lnTo>
                  <a:lnTo>
                    <a:pt x="49" y="14"/>
                  </a:lnTo>
                  <a:lnTo>
                    <a:pt x="49" y="21"/>
                  </a:lnTo>
                  <a:lnTo>
                    <a:pt x="0" y="7"/>
                  </a:lnTo>
                  <a:close/>
                </a:path>
              </a:pathLst>
            </a:custGeom>
            <a:solidFill>
              <a:srgbClr val="000000"/>
            </a:solidFill>
            <a:ln w="9525">
              <a:noFill/>
              <a:round/>
              <a:headEnd/>
              <a:tailEnd/>
            </a:ln>
          </p:spPr>
          <p:txBody>
            <a:bodyPr/>
            <a:lstStyle/>
            <a:p>
              <a:endParaRPr lang="en-US"/>
            </a:p>
          </p:txBody>
        </p:sp>
        <p:sp>
          <p:nvSpPr>
            <p:cNvPr id="155" name="Freeform 154"/>
            <p:cNvSpPr>
              <a:spLocks/>
            </p:cNvSpPr>
            <p:nvPr/>
          </p:nvSpPr>
          <p:spPr bwMode="auto">
            <a:xfrm>
              <a:off x="3462338" y="5165725"/>
              <a:ext cx="65087" cy="33338"/>
            </a:xfrm>
            <a:custGeom>
              <a:avLst/>
              <a:gdLst>
                <a:gd name="T0" fmla="*/ 2147483647 w 49"/>
                <a:gd name="T1" fmla="*/ 2147483647 h 25"/>
                <a:gd name="T2" fmla="*/ 0 w 49"/>
                <a:gd name="T3" fmla="*/ 2147483647 h 25"/>
                <a:gd name="T4" fmla="*/ 2147483647 w 49"/>
                <a:gd name="T5" fmla="*/ 0 h 25"/>
                <a:gd name="T6" fmla="*/ 2147483647 w 49"/>
                <a:gd name="T7" fmla="*/ 2147483647 h 25"/>
                <a:gd name="T8" fmla="*/ 2147483647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4" y="25"/>
                  </a:moveTo>
                  <a:lnTo>
                    <a:pt x="0" y="18"/>
                  </a:lnTo>
                  <a:lnTo>
                    <a:pt x="49" y="0"/>
                  </a:lnTo>
                  <a:lnTo>
                    <a:pt x="49" y="7"/>
                  </a:lnTo>
                  <a:lnTo>
                    <a:pt x="4" y="25"/>
                  </a:lnTo>
                  <a:close/>
                </a:path>
              </a:pathLst>
            </a:custGeom>
            <a:solidFill>
              <a:srgbClr val="000000"/>
            </a:solidFill>
            <a:ln w="9525">
              <a:noFill/>
              <a:round/>
              <a:headEnd/>
              <a:tailEnd/>
            </a:ln>
          </p:spPr>
          <p:txBody>
            <a:bodyPr/>
            <a:lstStyle/>
            <a:p>
              <a:endParaRPr lang="en-US"/>
            </a:p>
          </p:txBody>
        </p:sp>
        <p:sp>
          <p:nvSpPr>
            <p:cNvPr id="163" name="Rectangle 162"/>
            <p:cNvSpPr>
              <a:spLocks noChangeArrowheads="1"/>
            </p:cNvSpPr>
            <p:nvPr/>
          </p:nvSpPr>
          <p:spPr bwMode="auto">
            <a:xfrm>
              <a:off x="3752850" y="5122863"/>
              <a:ext cx="112713"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Y</a:t>
              </a:r>
              <a:r>
                <a:rPr lang="en-US" sz="600" b="0" baseline="30000">
                  <a:solidFill>
                    <a:srgbClr val="000000"/>
                  </a:solidFill>
                </a:rPr>
                <a:t>WB</a:t>
              </a:r>
              <a:endParaRPr lang="en-US" b="0" baseline="30000"/>
            </a:p>
          </p:txBody>
        </p:sp>
        <p:sp>
          <p:nvSpPr>
            <p:cNvPr id="164" name="Rectangle 163"/>
            <p:cNvSpPr>
              <a:spLocks noChangeArrowheads="1"/>
            </p:cNvSpPr>
            <p:nvPr/>
          </p:nvSpPr>
          <p:spPr bwMode="auto">
            <a:xfrm>
              <a:off x="2600325" y="5110163"/>
              <a:ext cx="130175"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IR</a:t>
              </a:r>
              <a:r>
                <a:rPr lang="en-US" sz="600" b="0" baseline="30000">
                  <a:solidFill>
                    <a:srgbClr val="000000"/>
                  </a:solidFill>
                </a:rPr>
                <a:t>WB</a:t>
              </a:r>
              <a:endParaRPr lang="en-US" b="0" baseline="30000"/>
            </a:p>
          </p:txBody>
        </p:sp>
        <p:sp>
          <p:nvSpPr>
            <p:cNvPr id="165" name="Rectangle 164"/>
            <p:cNvSpPr>
              <a:spLocks noChangeArrowheads="1"/>
            </p:cNvSpPr>
            <p:nvPr/>
          </p:nvSpPr>
          <p:spPr bwMode="auto">
            <a:xfrm>
              <a:off x="1314450" y="5110163"/>
              <a:ext cx="152400"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PC</a:t>
              </a:r>
              <a:r>
                <a:rPr lang="en-US" sz="600" b="0" baseline="30000">
                  <a:solidFill>
                    <a:srgbClr val="000000"/>
                  </a:solidFill>
                </a:rPr>
                <a:t>WB</a:t>
              </a:r>
              <a:endParaRPr lang="en-US" b="0" baseline="30000"/>
            </a:p>
          </p:txBody>
        </p:sp>
      </p:grpSp>
      <p:sp>
        <p:nvSpPr>
          <p:cNvPr id="166" name="Rectangle 165"/>
          <p:cNvSpPr>
            <a:spLocks noChangeArrowheads="1"/>
          </p:cNvSpPr>
          <p:nvPr/>
        </p:nvSpPr>
        <p:spPr bwMode="auto">
          <a:xfrm>
            <a:off x="198438" y="6256020"/>
            <a:ext cx="4525962" cy="36512"/>
          </a:xfrm>
          <a:prstGeom prst="rect">
            <a:avLst/>
          </a:prstGeom>
          <a:solidFill>
            <a:srgbClr val="BBBBBB"/>
          </a:solidFill>
          <a:ln w="9525">
            <a:noFill/>
            <a:miter lim="800000"/>
            <a:headEnd/>
            <a:tailEnd/>
          </a:ln>
        </p:spPr>
        <p:txBody>
          <a:bodyPr/>
          <a:lstStyle/>
          <a:p>
            <a:endParaRPr lang="en-US"/>
          </a:p>
        </p:txBody>
      </p:sp>
      <p:grpSp>
        <p:nvGrpSpPr>
          <p:cNvPr id="235" name="Group 166"/>
          <p:cNvGrpSpPr/>
          <p:nvPr/>
        </p:nvGrpSpPr>
        <p:grpSpPr>
          <a:xfrm>
            <a:off x="192087" y="4038600"/>
            <a:ext cx="4532313" cy="107950"/>
            <a:chOff x="952500" y="4132263"/>
            <a:chExt cx="4532313" cy="107950"/>
          </a:xfrm>
        </p:grpSpPr>
        <p:sp>
          <p:nvSpPr>
            <p:cNvPr id="168" name="Rectangle 167"/>
            <p:cNvSpPr>
              <a:spLocks noChangeArrowheads="1"/>
            </p:cNvSpPr>
            <p:nvPr/>
          </p:nvSpPr>
          <p:spPr bwMode="auto">
            <a:xfrm>
              <a:off x="952500" y="4170363"/>
              <a:ext cx="4532313" cy="36512"/>
            </a:xfrm>
            <a:prstGeom prst="rect">
              <a:avLst/>
            </a:prstGeom>
            <a:solidFill>
              <a:srgbClr val="BBBBBB"/>
            </a:solidFill>
            <a:ln w="9525">
              <a:noFill/>
              <a:miter lim="800000"/>
              <a:headEnd/>
              <a:tailEnd/>
            </a:ln>
          </p:spPr>
          <p:txBody>
            <a:bodyPr/>
            <a:lstStyle/>
            <a:p>
              <a:endParaRPr lang="en-US"/>
            </a:p>
          </p:txBody>
        </p:sp>
        <p:sp>
          <p:nvSpPr>
            <p:cNvPr id="169" name="Rectangle 168"/>
            <p:cNvSpPr>
              <a:spLocks noChangeArrowheads="1"/>
            </p:cNvSpPr>
            <p:nvPr/>
          </p:nvSpPr>
          <p:spPr bwMode="auto">
            <a:xfrm>
              <a:off x="1060450" y="4132263"/>
              <a:ext cx="674688" cy="107950"/>
            </a:xfrm>
            <a:prstGeom prst="rect">
              <a:avLst/>
            </a:prstGeom>
            <a:solidFill>
              <a:srgbClr val="FFFFFF"/>
            </a:solidFill>
            <a:ln w="9525">
              <a:noFill/>
              <a:miter lim="800000"/>
              <a:headEnd/>
              <a:tailEnd/>
            </a:ln>
          </p:spPr>
          <p:txBody>
            <a:bodyPr/>
            <a:lstStyle/>
            <a:p>
              <a:endParaRPr lang="en-US"/>
            </a:p>
          </p:txBody>
        </p:sp>
        <p:sp>
          <p:nvSpPr>
            <p:cNvPr id="170" name="Rectangle 169"/>
            <p:cNvSpPr>
              <a:spLocks noChangeArrowheads="1"/>
            </p:cNvSpPr>
            <p:nvPr/>
          </p:nvSpPr>
          <p:spPr bwMode="auto">
            <a:xfrm>
              <a:off x="1063625" y="4137025"/>
              <a:ext cx="666750" cy="98425"/>
            </a:xfrm>
            <a:prstGeom prst="rect">
              <a:avLst/>
            </a:prstGeom>
            <a:noFill/>
            <a:ln w="11113">
              <a:solidFill>
                <a:srgbClr val="000000"/>
              </a:solidFill>
              <a:miter lim="800000"/>
              <a:headEnd/>
              <a:tailEnd/>
            </a:ln>
          </p:spPr>
          <p:txBody>
            <a:bodyPr/>
            <a:lstStyle/>
            <a:p>
              <a:endParaRPr lang="en-US"/>
            </a:p>
          </p:txBody>
        </p:sp>
        <p:sp>
          <p:nvSpPr>
            <p:cNvPr id="171" name="Freeform 170"/>
            <p:cNvSpPr>
              <a:spLocks/>
            </p:cNvSpPr>
            <p:nvPr/>
          </p:nvSpPr>
          <p:spPr bwMode="auto">
            <a:xfrm>
              <a:off x="1060450" y="4173538"/>
              <a:ext cx="65088"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4"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172" name="Freeform 171"/>
            <p:cNvSpPr>
              <a:spLocks/>
            </p:cNvSpPr>
            <p:nvPr/>
          </p:nvSpPr>
          <p:spPr bwMode="auto">
            <a:xfrm>
              <a:off x="1060450" y="4197350"/>
              <a:ext cx="65088"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4" y="21"/>
                  </a:moveTo>
                  <a:lnTo>
                    <a:pt x="0" y="14"/>
                  </a:lnTo>
                  <a:lnTo>
                    <a:pt x="49" y="0"/>
                  </a:lnTo>
                  <a:lnTo>
                    <a:pt x="49" y="7"/>
                  </a:lnTo>
                  <a:lnTo>
                    <a:pt x="4" y="21"/>
                  </a:lnTo>
                  <a:close/>
                </a:path>
              </a:pathLst>
            </a:custGeom>
            <a:solidFill>
              <a:srgbClr val="000000"/>
            </a:solidFill>
            <a:ln w="9525">
              <a:noFill/>
              <a:round/>
              <a:headEnd/>
              <a:tailEnd/>
            </a:ln>
          </p:spPr>
          <p:txBody>
            <a:bodyPr/>
            <a:lstStyle/>
            <a:p>
              <a:endParaRPr lang="en-US"/>
            </a:p>
          </p:txBody>
        </p:sp>
        <p:sp>
          <p:nvSpPr>
            <p:cNvPr id="173" name="Rectangle 172"/>
            <p:cNvSpPr>
              <a:spLocks noChangeArrowheads="1"/>
            </p:cNvSpPr>
            <p:nvPr/>
          </p:nvSpPr>
          <p:spPr bwMode="auto">
            <a:xfrm>
              <a:off x="2324100" y="4132263"/>
              <a:ext cx="674688" cy="107950"/>
            </a:xfrm>
            <a:prstGeom prst="rect">
              <a:avLst/>
            </a:prstGeom>
            <a:solidFill>
              <a:srgbClr val="FFFFFF"/>
            </a:solidFill>
            <a:ln w="9525">
              <a:noFill/>
              <a:miter lim="800000"/>
              <a:headEnd/>
              <a:tailEnd/>
            </a:ln>
          </p:spPr>
          <p:txBody>
            <a:bodyPr/>
            <a:lstStyle/>
            <a:p>
              <a:endParaRPr lang="en-US"/>
            </a:p>
          </p:txBody>
        </p:sp>
        <p:sp>
          <p:nvSpPr>
            <p:cNvPr id="174" name="Rectangle 173"/>
            <p:cNvSpPr>
              <a:spLocks noChangeArrowheads="1"/>
            </p:cNvSpPr>
            <p:nvPr/>
          </p:nvSpPr>
          <p:spPr bwMode="auto">
            <a:xfrm>
              <a:off x="2327275" y="4137025"/>
              <a:ext cx="666750" cy="98425"/>
            </a:xfrm>
            <a:prstGeom prst="rect">
              <a:avLst/>
            </a:prstGeom>
            <a:noFill/>
            <a:ln w="11113">
              <a:solidFill>
                <a:srgbClr val="000000"/>
              </a:solidFill>
              <a:miter lim="800000"/>
              <a:headEnd/>
              <a:tailEnd/>
            </a:ln>
          </p:spPr>
          <p:txBody>
            <a:bodyPr/>
            <a:lstStyle/>
            <a:p>
              <a:endParaRPr lang="en-US"/>
            </a:p>
          </p:txBody>
        </p:sp>
        <p:sp>
          <p:nvSpPr>
            <p:cNvPr id="175" name="Freeform 174"/>
            <p:cNvSpPr>
              <a:spLocks/>
            </p:cNvSpPr>
            <p:nvPr/>
          </p:nvSpPr>
          <p:spPr bwMode="auto">
            <a:xfrm>
              <a:off x="2324100" y="4173538"/>
              <a:ext cx="65088"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4"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176" name="Freeform 175"/>
            <p:cNvSpPr>
              <a:spLocks/>
            </p:cNvSpPr>
            <p:nvPr/>
          </p:nvSpPr>
          <p:spPr bwMode="auto">
            <a:xfrm>
              <a:off x="2324100" y="4197350"/>
              <a:ext cx="65088"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4" y="21"/>
                  </a:moveTo>
                  <a:lnTo>
                    <a:pt x="0" y="14"/>
                  </a:lnTo>
                  <a:lnTo>
                    <a:pt x="49" y="0"/>
                  </a:lnTo>
                  <a:lnTo>
                    <a:pt x="49" y="7"/>
                  </a:lnTo>
                  <a:lnTo>
                    <a:pt x="4" y="21"/>
                  </a:lnTo>
                  <a:close/>
                </a:path>
              </a:pathLst>
            </a:custGeom>
            <a:solidFill>
              <a:srgbClr val="000000"/>
            </a:solidFill>
            <a:ln w="9525">
              <a:noFill/>
              <a:round/>
              <a:headEnd/>
              <a:tailEnd/>
            </a:ln>
          </p:spPr>
          <p:txBody>
            <a:bodyPr/>
            <a:lstStyle/>
            <a:p>
              <a:endParaRPr lang="en-US"/>
            </a:p>
          </p:txBody>
        </p:sp>
        <p:sp>
          <p:nvSpPr>
            <p:cNvPr id="177" name="Rectangle 176"/>
            <p:cNvSpPr>
              <a:spLocks noChangeArrowheads="1"/>
            </p:cNvSpPr>
            <p:nvPr/>
          </p:nvSpPr>
          <p:spPr bwMode="auto">
            <a:xfrm>
              <a:off x="3462338" y="4132263"/>
              <a:ext cx="674687" cy="107950"/>
            </a:xfrm>
            <a:prstGeom prst="rect">
              <a:avLst/>
            </a:prstGeom>
            <a:solidFill>
              <a:srgbClr val="FFFFFF"/>
            </a:solidFill>
            <a:ln w="9525">
              <a:noFill/>
              <a:miter lim="800000"/>
              <a:headEnd/>
              <a:tailEnd/>
            </a:ln>
          </p:spPr>
          <p:txBody>
            <a:bodyPr/>
            <a:lstStyle/>
            <a:p>
              <a:endParaRPr lang="en-US"/>
            </a:p>
          </p:txBody>
        </p:sp>
        <p:sp>
          <p:nvSpPr>
            <p:cNvPr id="178" name="Rectangle 177"/>
            <p:cNvSpPr>
              <a:spLocks noChangeArrowheads="1"/>
            </p:cNvSpPr>
            <p:nvPr/>
          </p:nvSpPr>
          <p:spPr bwMode="auto">
            <a:xfrm>
              <a:off x="3465513" y="4137025"/>
              <a:ext cx="666750" cy="98425"/>
            </a:xfrm>
            <a:prstGeom prst="rect">
              <a:avLst/>
            </a:prstGeom>
            <a:noFill/>
            <a:ln w="11113">
              <a:solidFill>
                <a:srgbClr val="000000"/>
              </a:solidFill>
              <a:miter lim="800000"/>
              <a:headEnd/>
              <a:tailEnd/>
            </a:ln>
          </p:spPr>
          <p:txBody>
            <a:bodyPr/>
            <a:lstStyle/>
            <a:p>
              <a:endParaRPr lang="en-US"/>
            </a:p>
          </p:txBody>
        </p:sp>
        <p:sp>
          <p:nvSpPr>
            <p:cNvPr id="179" name="Freeform 178"/>
            <p:cNvSpPr>
              <a:spLocks/>
            </p:cNvSpPr>
            <p:nvPr/>
          </p:nvSpPr>
          <p:spPr bwMode="auto">
            <a:xfrm>
              <a:off x="3462338" y="4173538"/>
              <a:ext cx="65087"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4"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180" name="Freeform 179"/>
            <p:cNvSpPr>
              <a:spLocks/>
            </p:cNvSpPr>
            <p:nvPr/>
          </p:nvSpPr>
          <p:spPr bwMode="auto">
            <a:xfrm>
              <a:off x="3462338" y="4197350"/>
              <a:ext cx="65087"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4" y="21"/>
                  </a:moveTo>
                  <a:lnTo>
                    <a:pt x="0" y="14"/>
                  </a:lnTo>
                  <a:lnTo>
                    <a:pt x="49" y="0"/>
                  </a:lnTo>
                  <a:lnTo>
                    <a:pt x="49" y="7"/>
                  </a:lnTo>
                  <a:lnTo>
                    <a:pt x="4" y="21"/>
                  </a:lnTo>
                  <a:close/>
                </a:path>
              </a:pathLst>
            </a:custGeom>
            <a:solidFill>
              <a:srgbClr val="000000"/>
            </a:solidFill>
            <a:ln w="9525">
              <a:noFill/>
              <a:round/>
              <a:headEnd/>
              <a:tailEnd/>
            </a:ln>
          </p:spPr>
          <p:txBody>
            <a:bodyPr/>
            <a:lstStyle/>
            <a:p>
              <a:endParaRPr lang="en-US"/>
            </a:p>
          </p:txBody>
        </p:sp>
        <p:sp>
          <p:nvSpPr>
            <p:cNvPr id="181" name="Rectangle 180"/>
            <p:cNvSpPr>
              <a:spLocks noChangeArrowheads="1"/>
            </p:cNvSpPr>
            <p:nvPr/>
          </p:nvSpPr>
          <p:spPr bwMode="auto">
            <a:xfrm>
              <a:off x="3724275" y="4141788"/>
              <a:ext cx="149225"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Y</a:t>
              </a:r>
              <a:r>
                <a:rPr lang="en-US" sz="600" b="0" baseline="30000">
                  <a:solidFill>
                    <a:srgbClr val="000000"/>
                  </a:solidFill>
                </a:rPr>
                <a:t>MEM</a:t>
              </a:r>
              <a:endParaRPr lang="en-US" b="0" baseline="30000"/>
            </a:p>
          </p:txBody>
        </p:sp>
        <p:sp>
          <p:nvSpPr>
            <p:cNvPr id="185" name="Rectangle 184"/>
            <p:cNvSpPr>
              <a:spLocks noChangeArrowheads="1"/>
            </p:cNvSpPr>
            <p:nvPr/>
          </p:nvSpPr>
          <p:spPr bwMode="auto">
            <a:xfrm>
              <a:off x="4598988" y="4132263"/>
              <a:ext cx="674687" cy="107950"/>
            </a:xfrm>
            <a:prstGeom prst="rect">
              <a:avLst/>
            </a:prstGeom>
            <a:solidFill>
              <a:srgbClr val="FFFFFF"/>
            </a:solidFill>
            <a:ln w="9525">
              <a:noFill/>
              <a:miter lim="800000"/>
              <a:headEnd/>
              <a:tailEnd/>
            </a:ln>
          </p:spPr>
          <p:txBody>
            <a:bodyPr/>
            <a:lstStyle/>
            <a:p>
              <a:endParaRPr lang="en-US"/>
            </a:p>
          </p:txBody>
        </p:sp>
        <p:sp>
          <p:nvSpPr>
            <p:cNvPr id="186" name="Rectangle 185"/>
            <p:cNvSpPr>
              <a:spLocks noChangeArrowheads="1"/>
            </p:cNvSpPr>
            <p:nvPr/>
          </p:nvSpPr>
          <p:spPr bwMode="auto">
            <a:xfrm>
              <a:off x="4603750" y="4137025"/>
              <a:ext cx="666750" cy="98425"/>
            </a:xfrm>
            <a:prstGeom prst="rect">
              <a:avLst/>
            </a:prstGeom>
            <a:noFill/>
            <a:ln w="11113">
              <a:solidFill>
                <a:srgbClr val="000000"/>
              </a:solidFill>
              <a:miter lim="800000"/>
              <a:headEnd/>
              <a:tailEnd/>
            </a:ln>
          </p:spPr>
          <p:txBody>
            <a:bodyPr/>
            <a:lstStyle/>
            <a:p>
              <a:endParaRPr lang="en-US"/>
            </a:p>
          </p:txBody>
        </p:sp>
        <p:sp>
          <p:nvSpPr>
            <p:cNvPr id="187" name="Freeform 186"/>
            <p:cNvSpPr>
              <a:spLocks/>
            </p:cNvSpPr>
            <p:nvPr/>
          </p:nvSpPr>
          <p:spPr bwMode="auto">
            <a:xfrm>
              <a:off x="4598988" y="4173538"/>
              <a:ext cx="66675"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4"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188" name="Freeform 187"/>
            <p:cNvSpPr>
              <a:spLocks/>
            </p:cNvSpPr>
            <p:nvPr/>
          </p:nvSpPr>
          <p:spPr bwMode="auto">
            <a:xfrm>
              <a:off x="4598988" y="4197350"/>
              <a:ext cx="66675"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4" y="21"/>
                  </a:moveTo>
                  <a:lnTo>
                    <a:pt x="0" y="14"/>
                  </a:lnTo>
                  <a:lnTo>
                    <a:pt x="49" y="0"/>
                  </a:lnTo>
                  <a:lnTo>
                    <a:pt x="49" y="7"/>
                  </a:lnTo>
                  <a:lnTo>
                    <a:pt x="4" y="21"/>
                  </a:lnTo>
                  <a:close/>
                </a:path>
              </a:pathLst>
            </a:custGeom>
            <a:solidFill>
              <a:srgbClr val="000000"/>
            </a:solidFill>
            <a:ln w="9525">
              <a:noFill/>
              <a:round/>
              <a:headEnd/>
              <a:tailEnd/>
            </a:ln>
          </p:spPr>
          <p:txBody>
            <a:bodyPr/>
            <a:lstStyle/>
            <a:p>
              <a:endParaRPr lang="en-US"/>
            </a:p>
          </p:txBody>
        </p:sp>
        <p:sp>
          <p:nvSpPr>
            <p:cNvPr id="197" name="Rectangle 196"/>
            <p:cNvSpPr>
              <a:spLocks noChangeArrowheads="1"/>
            </p:cNvSpPr>
            <p:nvPr/>
          </p:nvSpPr>
          <p:spPr bwMode="auto">
            <a:xfrm>
              <a:off x="4867275" y="4138613"/>
              <a:ext cx="152400"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D</a:t>
              </a:r>
              <a:r>
                <a:rPr lang="en-US" sz="600" b="0" baseline="30000">
                  <a:solidFill>
                    <a:srgbClr val="000000"/>
                  </a:solidFill>
                </a:rPr>
                <a:t>MEM</a:t>
              </a:r>
              <a:endParaRPr lang="en-US" b="0" baseline="30000"/>
            </a:p>
          </p:txBody>
        </p:sp>
        <p:sp>
          <p:nvSpPr>
            <p:cNvPr id="198" name="Rectangle 197"/>
            <p:cNvSpPr>
              <a:spLocks noChangeArrowheads="1"/>
            </p:cNvSpPr>
            <p:nvPr/>
          </p:nvSpPr>
          <p:spPr bwMode="auto">
            <a:xfrm>
              <a:off x="2586038" y="4143375"/>
              <a:ext cx="165100"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IR</a:t>
              </a:r>
              <a:r>
                <a:rPr lang="en-US" sz="600" b="0" baseline="30000">
                  <a:solidFill>
                    <a:srgbClr val="000000"/>
                  </a:solidFill>
                </a:rPr>
                <a:t>MEM</a:t>
              </a:r>
              <a:endParaRPr lang="en-US" b="0" baseline="30000"/>
            </a:p>
          </p:txBody>
        </p:sp>
        <p:sp>
          <p:nvSpPr>
            <p:cNvPr id="199" name="Rectangle 198"/>
            <p:cNvSpPr>
              <a:spLocks noChangeArrowheads="1"/>
            </p:cNvSpPr>
            <p:nvPr/>
          </p:nvSpPr>
          <p:spPr bwMode="auto">
            <a:xfrm>
              <a:off x="1295400" y="4143375"/>
              <a:ext cx="188913" cy="92075"/>
            </a:xfrm>
            <a:prstGeom prst="rect">
              <a:avLst/>
            </a:prstGeom>
            <a:noFill/>
            <a:ln w="9525">
              <a:noFill/>
              <a:miter lim="800000"/>
              <a:headEnd/>
              <a:tailEnd/>
            </a:ln>
          </p:spPr>
          <p:txBody>
            <a:bodyPr wrap="none" lIns="0" tIns="0" rIns="0" bIns="0">
              <a:spAutoFit/>
            </a:bodyPr>
            <a:lstStyle/>
            <a:p>
              <a:pPr eaLnBrk="0" hangingPunct="0"/>
              <a:r>
                <a:rPr lang="en-US" sz="600" b="0" dirty="0">
                  <a:solidFill>
                    <a:srgbClr val="000000"/>
                  </a:solidFill>
                </a:rPr>
                <a:t>PC</a:t>
              </a:r>
              <a:r>
                <a:rPr lang="en-US" sz="600" b="0" baseline="30000" dirty="0">
                  <a:solidFill>
                    <a:srgbClr val="000000"/>
                  </a:solidFill>
                </a:rPr>
                <a:t>MEM</a:t>
              </a:r>
              <a:endParaRPr lang="en-US" b="0" baseline="30000" dirty="0"/>
            </a:p>
          </p:txBody>
        </p:sp>
      </p:grpSp>
      <p:grpSp>
        <p:nvGrpSpPr>
          <p:cNvPr id="236" name="Group 199"/>
          <p:cNvGrpSpPr/>
          <p:nvPr/>
        </p:nvGrpSpPr>
        <p:grpSpPr>
          <a:xfrm>
            <a:off x="192087" y="3276600"/>
            <a:ext cx="4532313" cy="107950"/>
            <a:chOff x="952500" y="3116263"/>
            <a:chExt cx="4532313" cy="107950"/>
          </a:xfrm>
        </p:grpSpPr>
        <p:sp>
          <p:nvSpPr>
            <p:cNvPr id="201" name="Rectangle 200"/>
            <p:cNvSpPr>
              <a:spLocks noChangeArrowheads="1"/>
            </p:cNvSpPr>
            <p:nvPr/>
          </p:nvSpPr>
          <p:spPr bwMode="auto">
            <a:xfrm>
              <a:off x="952500" y="3154363"/>
              <a:ext cx="4532313" cy="36512"/>
            </a:xfrm>
            <a:prstGeom prst="rect">
              <a:avLst/>
            </a:prstGeom>
            <a:solidFill>
              <a:srgbClr val="BBBBBB"/>
            </a:solidFill>
            <a:ln w="9525">
              <a:noFill/>
              <a:miter lim="800000"/>
              <a:headEnd/>
              <a:tailEnd/>
            </a:ln>
          </p:spPr>
          <p:txBody>
            <a:bodyPr/>
            <a:lstStyle/>
            <a:p>
              <a:endParaRPr lang="en-US"/>
            </a:p>
          </p:txBody>
        </p:sp>
        <p:sp>
          <p:nvSpPr>
            <p:cNvPr id="210" name="Rectangle 209"/>
            <p:cNvSpPr>
              <a:spLocks noChangeArrowheads="1"/>
            </p:cNvSpPr>
            <p:nvPr/>
          </p:nvSpPr>
          <p:spPr bwMode="auto">
            <a:xfrm>
              <a:off x="1060450" y="3116263"/>
              <a:ext cx="674688" cy="107950"/>
            </a:xfrm>
            <a:prstGeom prst="rect">
              <a:avLst/>
            </a:prstGeom>
            <a:solidFill>
              <a:srgbClr val="FFFFFF"/>
            </a:solidFill>
            <a:ln w="9525">
              <a:noFill/>
              <a:miter lim="800000"/>
              <a:headEnd/>
              <a:tailEnd/>
            </a:ln>
          </p:spPr>
          <p:txBody>
            <a:bodyPr/>
            <a:lstStyle/>
            <a:p>
              <a:endParaRPr lang="en-US"/>
            </a:p>
          </p:txBody>
        </p:sp>
        <p:sp>
          <p:nvSpPr>
            <p:cNvPr id="211" name="Rectangle 210"/>
            <p:cNvSpPr>
              <a:spLocks noChangeArrowheads="1"/>
            </p:cNvSpPr>
            <p:nvPr/>
          </p:nvSpPr>
          <p:spPr bwMode="auto">
            <a:xfrm>
              <a:off x="1063625" y="3121025"/>
              <a:ext cx="666750" cy="98425"/>
            </a:xfrm>
            <a:prstGeom prst="rect">
              <a:avLst/>
            </a:prstGeom>
            <a:noFill/>
            <a:ln w="11113">
              <a:solidFill>
                <a:srgbClr val="000000"/>
              </a:solidFill>
              <a:miter lim="800000"/>
              <a:headEnd/>
              <a:tailEnd/>
            </a:ln>
          </p:spPr>
          <p:txBody>
            <a:bodyPr/>
            <a:lstStyle/>
            <a:p>
              <a:endParaRPr lang="en-US"/>
            </a:p>
          </p:txBody>
        </p:sp>
        <p:sp>
          <p:nvSpPr>
            <p:cNvPr id="212" name="Freeform 211"/>
            <p:cNvSpPr>
              <a:spLocks/>
            </p:cNvSpPr>
            <p:nvPr/>
          </p:nvSpPr>
          <p:spPr bwMode="auto">
            <a:xfrm>
              <a:off x="1060450" y="3157538"/>
              <a:ext cx="65088"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4"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213" name="Freeform 212"/>
            <p:cNvSpPr>
              <a:spLocks/>
            </p:cNvSpPr>
            <p:nvPr/>
          </p:nvSpPr>
          <p:spPr bwMode="auto">
            <a:xfrm>
              <a:off x="1060450" y="3181350"/>
              <a:ext cx="65088"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4" y="21"/>
                  </a:moveTo>
                  <a:lnTo>
                    <a:pt x="0" y="14"/>
                  </a:lnTo>
                  <a:lnTo>
                    <a:pt x="49" y="0"/>
                  </a:lnTo>
                  <a:lnTo>
                    <a:pt x="49" y="7"/>
                  </a:lnTo>
                  <a:lnTo>
                    <a:pt x="4" y="21"/>
                  </a:lnTo>
                  <a:close/>
                </a:path>
              </a:pathLst>
            </a:custGeom>
            <a:solidFill>
              <a:srgbClr val="000000"/>
            </a:solidFill>
            <a:ln w="9525">
              <a:noFill/>
              <a:round/>
              <a:headEnd/>
              <a:tailEnd/>
            </a:ln>
          </p:spPr>
          <p:txBody>
            <a:bodyPr/>
            <a:lstStyle/>
            <a:p>
              <a:endParaRPr lang="en-US"/>
            </a:p>
          </p:txBody>
        </p:sp>
        <p:sp>
          <p:nvSpPr>
            <p:cNvPr id="214" name="Rectangle 213"/>
            <p:cNvSpPr>
              <a:spLocks noChangeArrowheads="1"/>
            </p:cNvSpPr>
            <p:nvPr/>
          </p:nvSpPr>
          <p:spPr bwMode="auto">
            <a:xfrm>
              <a:off x="2324100" y="3116263"/>
              <a:ext cx="674688" cy="107950"/>
            </a:xfrm>
            <a:prstGeom prst="rect">
              <a:avLst/>
            </a:prstGeom>
            <a:solidFill>
              <a:srgbClr val="FFFFFF"/>
            </a:solidFill>
            <a:ln w="9525">
              <a:noFill/>
              <a:miter lim="800000"/>
              <a:headEnd/>
              <a:tailEnd/>
            </a:ln>
          </p:spPr>
          <p:txBody>
            <a:bodyPr/>
            <a:lstStyle/>
            <a:p>
              <a:endParaRPr lang="en-US"/>
            </a:p>
          </p:txBody>
        </p:sp>
        <p:sp>
          <p:nvSpPr>
            <p:cNvPr id="215" name="Rectangle 214"/>
            <p:cNvSpPr>
              <a:spLocks noChangeArrowheads="1"/>
            </p:cNvSpPr>
            <p:nvPr/>
          </p:nvSpPr>
          <p:spPr bwMode="auto">
            <a:xfrm>
              <a:off x="2327275" y="3121025"/>
              <a:ext cx="666750" cy="98425"/>
            </a:xfrm>
            <a:prstGeom prst="rect">
              <a:avLst/>
            </a:prstGeom>
            <a:noFill/>
            <a:ln w="11113">
              <a:solidFill>
                <a:srgbClr val="000000"/>
              </a:solidFill>
              <a:miter lim="800000"/>
              <a:headEnd/>
              <a:tailEnd/>
            </a:ln>
          </p:spPr>
          <p:txBody>
            <a:bodyPr/>
            <a:lstStyle/>
            <a:p>
              <a:endParaRPr lang="en-US"/>
            </a:p>
          </p:txBody>
        </p:sp>
        <p:sp>
          <p:nvSpPr>
            <p:cNvPr id="216" name="Freeform 215"/>
            <p:cNvSpPr>
              <a:spLocks/>
            </p:cNvSpPr>
            <p:nvPr/>
          </p:nvSpPr>
          <p:spPr bwMode="auto">
            <a:xfrm>
              <a:off x="2324100" y="3157538"/>
              <a:ext cx="65088"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4"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217" name="Freeform 216"/>
            <p:cNvSpPr>
              <a:spLocks/>
            </p:cNvSpPr>
            <p:nvPr/>
          </p:nvSpPr>
          <p:spPr bwMode="auto">
            <a:xfrm>
              <a:off x="2324100" y="3181350"/>
              <a:ext cx="65088"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4" y="21"/>
                  </a:moveTo>
                  <a:lnTo>
                    <a:pt x="0" y="14"/>
                  </a:lnTo>
                  <a:lnTo>
                    <a:pt x="49" y="0"/>
                  </a:lnTo>
                  <a:lnTo>
                    <a:pt x="49" y="7"/>
                  </a:lnTo>
                  <a:lnTo>
                    <a:pt x="4" y="21"/>
                  </a:lnTo>
                  <a:close/>
                </a:path>
              </a:pathLst>
            </a:custGeom>
            <a:solidFill>
              <a:srgbClr val="000000"/>
            </a:solidFill>
            <a:ln w="9525">
              <a:noFill/>
              <a:round/>
              <a:headEnd/>
              <a:tailEnd/>
            </a:ln>
          </p:spPr>
          <p:txBody>
            <a:bodyPr/>
            <a:lstStyle/>
            <a:p>
              <a:endParaRPr lang="en-US"/>
            </a:p>
          </p:txBody>
        </p:sp>
        <p:sp>
          <p:nvSpPr>
            <p:cNvPr id="218" name="Rectangle 217"/>
            <p:cNvSpPr>
              <a:spLocks noChangeArrowheads="1"/>
            </p:cNvSpPr>
            <p:nvPr/>
          </p:nvSpPr>
          <p:spPr bwMode="auto">
            <a:xfrm>
              <a:off x="3841750" y="3116263"/>
              <a:ext cx="673100" cy="107950"/>
            </a:xfrm>
            <a:prstGeom prst="rect">
              <a:avLst/>
            </a:prstGeom>
            <a:solidFill>
              <a:srgbClr val="FFFFFF"/>
            </a:solidFill>
            <a:ln w="9525">
              <a:noFill/>
              <a:miter lim="800000"/>
              <a:headEnd/>
              <a:tailEnd/>
            </a:ln>
          </p:spPr>
          <p:txBody>
            <a:bodyPr/>
            <a:lstStyle/>
            <a:p>
              <a:endParaRPr lang="en-US"/>
            </a:p>
          </p:txBody>
        </p:sp>
        <p:sp>
          <p:nvSpPr>
            <p:cNvPr id="219" name="Rectangle 218"/>
            <p:cNvSpPr>
              <a:spLocks noChangeArrowheads="1"/>
            </p:cNvSpPr>
            <p:nvPr/>
          </p:nvSpPr>
          <p:spPr bwMode="auto">
            <a:xfrm>
              <a:off x="3846513" y="3121025"/>
              <a:ext cx="665162" cy="98425"/>
            </a:xfrm>
            <a:prstGeom prst="rect">
              <a:avLst/>
            </a:prstGeom>
            <a:noFill/>
            <a:ln w="11113">
              <a:solidFill>
                <a:srgbClr val="000000"/>
              </a:solidFill>
              <a:miter lim="800000"/>
              <a:headEnd/>
              <a:tailEnd/>
            </a:ln>
          </p:spPr>
          <p:txBody>
            <a:bodyPr/>
            <a:lstStyle/>
            <a:p>
              <a:endParaRPr lang="en-US"/>
            </a:p>
          </p:txBody>
        </p:sp>
        <p:sp>
          <p:nvSpPr>
            <p:cNvPr id="220" name="Freeform 219"/>
            <p:cNvSpPr>
              <a:spLocks/>
            </p:cNvSpPr>
            <p:nvPr/>
          </p:nvSpPr>
          <p:spPr bwMode="auto">
            <a:xfrm>
              <a:off x="3841750" y="3157538"/>
              <a:ext cx="65088"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3"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221" name="Freeform 220"/>
            <p:cNvSpPr>
              <a:spLocks/>
            </p:cNvSpPr>
            <p:nvPr/>
          </p:nvSpPr>
          <p:spPr bwMode="auto">
            <a:xfrm>
              <a:off x="3841750" y="3181350"/>
              <a:ext cx="65088"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3" y="21"/>
                  </a:moveTo>
                  <a:lnTo>
                    <a:pt x="0" y="14"/>
                  </a:lnTo>
                  <a:lnTo>
                    <a:pt x="49" y="0"/>
                  </a:lnTo>
                  <a:lnTo>
                    <a:pt x="49" y="7"/>
                  </a:lnTo>
                  <a:lnTo>
                    <a:pt x="3" y="21"/>
                  </a:lnTo>
                  <a:close/>
                </a:path>
              </a:pathLst>
            </a:custGeom>
            <a:solidFill>
              <a:srgbClr val="000000"/>
            </a:solidFill>
            <a:ln w="9525">
              <a:noFill/>
              <a:round/>
              <a:headEnd/>
              <a:tailEnd/>
            </a:ln>
          </p:spPr>
          <p:txBody>
            <a:bodyPr/>
            <a:lstStyle/>
            <a:p>
              <a:endParaRPr lang="en-US"/>
            </a:p>
          </p:txBody>
        </p:sp>
        <p:sp>
          <p:nvSpPr>
            <p:cNvPr id="222" name="Rectangle 221"/>
            <p:cNvSpPr>
              <a:spLocks noChangeArrowheads="1"/>
            </p:cNvSpPr>
            <p:nvPr/>
          </p:nvSpPr>
          <p:spPr bwMode="auto">
            <a:xfrm>
              <a:off x="4598988" y="3116263"/>
              <a:ext cx="674687" cy="107950"/>
            </a:xfrm>
            <a:prstGeom prst="rect">
              <a:avLst/>
            </a:prstGeom>
            <a:solidFill>
              <a:srgbClr val="FFFFFF"/>
            </a:solidFill>
            <a:ln w="9525">
              <a:noFill/>
              <a:miter lim="800000"/>
              <a:headEnd/>
              <a:tailEnd/>
            </a:ln>
          </p:spPr>
          <p:txBody>
            <a:bodyPr/>
            <a:lstStyle/>
            <a:p>
              <a:endParaRPr lang="en-US"/>
            </a:p>
          </p:txBody>
        </p:sp>
        <p:sp>
          <p:nvSpPr>
            <p:cNvPr id="223" name="Rectangle 222"/>
            <p:cNvSpPr>
              <a:spLocks noChangeArrowheads="1"/>
            </p:cNvSpPr>
            <p:nvPr/>
          </p:nvSpPr>
          <p:spPr bwMode="auto">
            <a:xfrm>
              <a:off x="4603750" y="3121025"/>
              <a:ext cx="666750" cy="98425"/>
            </a:xfrm>
            <a:prstGeom prst="rect">
              <a:avLst/>
            </a:prstGeom>
            <a:noFill/>
            <a:ln w="11113">
              <a:solidFill>
                <a:srgbClr val="000000"/>
              </a:solidFill>
              <a:miter lim="800000"/>
              <a:headEnd/>
              <a:tailEnd/>
            </a:ln>
          </p:spPr>
          <p:txBody>
            <a:bodyPr/>
            <a:lstStyle/>
            <a:p>
              <a:endParaRPr lang="en-US"/>
            </a:p>
          </p:txBody>
        </p:sp>
        <p:sp>
          <p:nvSpPr>
            <p:cNvPr id="224" name="Freeform 223"/>
            <p:cNvSpPr>
              <a:spLocks/>
            </p:cNvSpPr>
            <p:nvPr/>
          </p:nvSpPr>
          <p:spPr bwMode="auto">
            <a:xfrm>
              <a:off x="4598988" y="3157538"/>
              <a:ext cx="66675"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4"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225" name="Freeform 224"/>
            <p:cNvSpPr>
              <a:spLocks/>
            </p:cNvSpPr>
            <p:nvPr/>
          </p:nvSpPr>
          <p:spPr bwMode="auto">
            <a:xfrm>
              <a:off x="4598988" y="3181350"/>
              <a:ext cx="66675"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4" y="21"/>
                  </a:moveTo>
                  <a:lnTo>
                    <a:pt x="0" y="14"/>
                  </a:lnTo>
                  <a:lnTo>
                    <a:pt x="49" y="0"/>
                  </a:lnTo>
                  <a:lnTo>
                    <a:pt x="49" y="7"/>
                  </a:lnTo>
                  <a:lnTo>
                    <a:pt x="4" y="21"/>
                  </a:lnTo>
                  <a:close/>
                </a:path>
              </a:pathLst>
            </a:custGeom>
            <a:solidFill>
              <a:srgbClr val="000000"/>
            </a:solidFill>
            <a:ln w="9525">
              <a:noFill/>
              <a:round/>
              <a:headEnd/>
              <a:tailEnd/>
            </a:ln>
          </p:spPr>
          <p:txBody>
            <a:bodyPr/>
            <a:lstStyle/>
            <a:p>
              <a:endParaRPr lang="en-US"/>
            </a:p>
          </p:txBody>
        </p:sp>
        <p:sp>
          <p:nvSpPr>
            <p:cNvPr id="226" name="Rectangle 225"/>
            <p:cNvSpPr>
              <a:spLocks noChangeArrowheads="1"/>
            </p:cNvSpPr>
            <p:nvPr/>
          </p:nvSpPr>
          <p:spPr bwMode="auto">
            <a:xfrm>
              <a:off x="4897438" y="3124200"/>
              <a:ext cx="130175"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D</a:t>
              </a:r>
              <a:r>
                <a:rPr lang="en-US" sz="600" b="0" baseline="30000">
                  <a:solidFill>
                    <a:srgbClr val="000000"/>
                  </a:solidFill>
                </a:rPr>
                <a:t>ALU</a:t>
              </a:r>
              <a:endParaRPr lang="en-US" b="0" baseline="30000"/>
            </a:p>
          </p:txBody>
        </p:sp>
        <p:sp>
          <p:nvSpPr>
            <p:cNvPr id="227" name="Rectangle 226"/>
            <p:cNvSpPr>
              <a:spLocks noChangeArrowheads="1"/>
            </p:cNvSpPr>
            <p:nvPr/>
          </p:nvSpPr>
          <p:spPr bwMode="auto">
            <a:xfrm>
              <a:off x="3082925" y="3116263"/>
              <a:ext cx="674688" cy="107950"/>
            </a:xfrm>
            <a:prstGeom prst="rect">
              <a:avLst/>
            </a:prstGeom>
            <a:solidFill>
              <a:srgbClr val="FFFFFF"/>
            </a:solidFill>
            <a:ln w="9525">
              <a:noFill/>
              <a:miter lim="800000"/>
              <a:headEnd/>
              <a:tailEnd/>
            </a:ln>
          </p:spPr>
          <p:txBody>
            <a:bodyPr/>
            <a:lstStyle/>
            <a:p>
              <a:endParaRPr lang="en-US"/>
            </a:p>
          </p:txBody>
        </p:sp>
        <p:sp>
          <p:nvSpPr>
            <p:cNvPr id="228" name="Rectangle 227"/>
            <p:cNvSpPr>
              <a:spLocks noChangeArrowheads="1"/>
            </p:cNvSpPr>
            <p:nvPr/>
          </p:nvSpPr>
          <p:spPr bwMode="auto">
            <a:xfrm>
              <a:off x="3087688" y="3121025"/>
              <a:ext cx="665162" cy="98425"/>
            </a:xfrm>
            <a:prstGeom prst="rect">
              <a:avLst/>
            </a:prstGeom>
            <a:noFill/>
            <a:ln w="11113">
              <a:solidFill>
                <a:srgbClr val="000000"/>
              </a:solidFill>
              <a:miter lim="800000"/>
              <a:headEnd/>
              <a:tailEnd/>
            </a:ln>
          </p:spPr>
          <p:txBody>
            <a:bodyPr/>
            <a:lstStyle/>
            <a:p>
              <a:endParaRPr lang="en-US"/>
            </a:p>
          </p:txBody>
        </p:sp>
        <p:sp>
          <p:nvSpPr>
            <p:cNvPr id="229" name="Freeform 228"/>
            <p:cNvSpPr>
              <a:spLocks/>
            </p:cNvSpPr>
            <p:nvPr/>
          </p:nvSpPr>
          <p:spPr bwMode="auto">
            <a:xfrm>
              <a:off x="3082925" y="3157538"/>
              <a:ext cx="65088"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4"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230" name="Freeform 229"/>
            <p:cNvSpPr>
              <a:spLocks/>
            </p:cNvSpPr>
            <p:nvPr/>
          </p:nvSpPr>
          <p:spPr bwMode="auto">
            <a:xfrm>
              <a:off x="3082925" y="3181350"/>
              <a:ext cx="65088"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4" y="21"/>
                  </a:moveTo>
                  <a:lnTo>
                    <a:pt x="0" y="14"/>
                  </a:lnTo>
                  <a:lnTo>
                    <a:pt x="49" y="0"/>
                  </a:lnTo>
                  <a:lnTo>
                    <a:pt x="49" y="7"/>
                  </a:lnTo>
                  <a:lnTo>
                    <a:pt x="4" y="21"/>
                  </a:lnTo>
                  <a:close/>
                </a:path>
              </a:pathLst>
            </a:custGeom>
            <a:solidFill>
              <a:srgbClr val="000000"/>
            </a:solidFill>
            <a:ln w="9525">
              <a:noFill/>
              <a:round/>
              <a:headEnd/>
              <a:tailEnd/>
            </a:ln>
          </p:spPr>
          <p:txBody>
            <a:bodyPr/>
            <a:lstStyle/>
            <a:p>
              <a:endParaRPr lang="en-US"/>
            </a:p>
          </p:txBody>
        </p:sp>
        <p:sp>
          <p:nvSpPr>
            <p:cNvPr id="231" name="Rectangle 230"/>
            <p:cNvSpPr>
              <a:spLocks noChangeArrowheads="1"/>
            </p:cNvSpPr>
            <p:nvPr/>
          </p:nvSpPr>
          <p:spPr bwMode="auto">
            <a:xfrm>
              <a:off x="4151313" y="3124200"/>
              <a:ext cx="46037"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B</a:t>
              </a:r>
              <a:endParaRPr lang="en-US" b="0"/>
            </a:p>
          </p:txBody>
        </p:sp>
        <p:sp>
          <p:nvSpPr>
            <p:cNvPr id="232" name="Rectangle 231"/>
            <p:cNvSpPr>
              <a:spLocks noChangeArrowheads="1"/>
            </p:cNvSpPr>
            <p:nvPr/>
          </p:nvSpPr>
          <p:spPr bwMode="auto">
            <a:xfrm>
              <a:off x="2590800" y="3124200"/>
              <a:ext cx="144463"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IR</a:t>
              </a:r>
              <a:r>
                <a:rPr lang="en-US" sz="600" b="0" baseline="30000">
                  <a:solidFill>
                    <a:srgbClr val="000000"/>
                  </a:solidFill>
                </a:rPr>
                <a:t>ALU</a:t>
              </a:r>
              <a:endParaRPr lang="en-US" b="0" baseline="30000"/>
            </a:p>
          </p:txBody>
        </p:sp>
        <p:sp>
          <p:nvSpPr>
            <p:cNvPr id="233" name="Rectangle 232"/>
            <p:cNvSpPr>
              <a:spLocks noChangeArrowheads="1"/>
            </p:cNvSpPr>
            <p:nvPr/>
          </p:nvSpPr>
          <p:spPr bwMode="auto">
            <a:xfrm>
              <a:off x="3402013" y="3119438"/>
              <a:ext cx="47625"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A</a:t>
              </a:r>
              <a:endParaRPr lang="en-US" b="0"/>
            </a:p>
          </p:txBody>
        </p:sp>
        <p:sp>
          <p:nvSpPr>
            <p:cNvPr id="234" name="Rectangle 233"/>
            <p:cNvSpPr>
              <a:spLocks noChangeArrowheads="1"/>
            </p:cNvSpPr>
            <p:nvPr/>
          </p:nvSpPr>
          <p:spPr bwMode="auto">
            <a:xfrm>
              <a:off x="1328738" y="3124200"/>
              <a:ext cx="166687"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PC</a:t>
              </a:r>
              <a:r>
                <a:rPr lang="en-US" sz="600" b="0" baseline="30000">
                  <a:solidFill>
                    <a:srgbClr val="000000"/>
                  </a:solidFill>
                </a:rPr>
                <a:t>ALU</a:t>
              </a:r>
              <a:endParaRPr lang="en-US" b="0" baseline="30000"/>
            </a:p>
          </p:txBody>
        </p:sp>
      </p:grpSp>
      <p:grpSp>
        <p:nvGrpSpPr>
          <p:cNvPr id="237" name="Group 236"/>
          <p:cNvGrpSpPr/>
          <p:nvPr/>
        </p:nvGrpSpPr>
        <p:grpSpPr>
          <a:xfrm>
            <a:off x="152400" y="1979612"/>
            <a:ext cx="4532313" cy="153988"/>
            <a:chOff x="952500" y="1682750"/>
            <a:chExt cx="4532313" cy="153988"/>
          </a:xfrm>
        </p:grpSpPr>
        <p:sp>
          <p:nvSpPr>
            <p:cNvPr id="238" name="Rectangle 237"/>
            <p:cNvSpPr>
              <a:spLocks noChangeArrowheads="1"/>
            </p:cNvSpPr>
            <p:nvPr/>
          </p:nvSpPr>
          <p:spPr bwMode="auto">
            <a:xfrm>
              <a:off x="952500" y="1725613"/>
              <a:ext cx="4532313" cy="36512"/>
            </a:xfrm>
            <a:prstGeom prst="rect">
              <a:avLst/>
            </a:prstGeom>
            <a:solidFill>
              <a:srgbClr val="BBBBBB"/>
            </a:solidFill>
            <a:ln w="9525">
              <a:noFill/>
              <a:miter lim="800000"/>
              <a:headEnd/>
              <a:tailEnd/>
            </a:ln>
          </p:spPr>
          <p:txBody>
            <a:bodyPr/>
            <a:lstStyle/>
            <a:p>
              <a:endParaRPr lang="en-US"/>
            </a:p>
          </p:txBody>
        </p:sp>
        <p:sp>
          <p:nvSpPr>
            <p:cNvPr id="243" name="Rectangle 242"/>
            <p:cNvSpPr>
              <a:spLocks noChangeArrowheads="1"/>
            </p:cNvSpPr>
            <p:nvPr/>
          </p:nvSpPr>
          <p:spPr bwMode="auto">
            <a:xfrm>
              <a:off x="1066800" y="1684338"/>
              <a:ext cx="674688" cy="101600"/>
            </a:xfrm>
            <a:prstGeom prst="rect">
              <a:avLst/>
            </a:prstGeom>
            <a:solidFill>
              <a:srgbClr val="FFFFFF"/>
            </a:solidFill>
            <a:ln w="9525">
              <a:noFill/>
              <a:miter lim="800000"/>
              <a:headEnd/>
              <a:tailEnd/>
            </a:ln>
          </p:spPr>
          <p:txBody>
            <a:bodyPr/>
            <a:lstStyle/>
            <a:p>
              <a:endParaRPr lang="en-US"/>
            </a:p>
          </p:txBody>
        </p:sp>
        <p:sp>
          <p:nvSpPr>
            <p:cNvPr id="244" name="Rectangle 243"/>
            <p:cNvSpPr>
              <a:spLocks noChangeArrowheads="1"/>
            </p:cNvSpPr>
            <p:nvPr/>
          </p:nvSpPr>
          <p:spPr bwMode="auto">
            <a:xfrm>
              <a:off x="1063625" y="1687513"/>
              <a:ext cx="666750" cy="93662"/>
            </a:xfrm>
            <a:prstGeom prst="rect">
              <a:avLst/>
            </a:prstGeom>
            <a:noFill/>
            <a:ln w="11113">
              <a:solidFill>
                <a:srgbClr val="000000"/>
              </a:solidFill>
              <a:miter lim="800000"/>
              <a:headEnd/>
              <a:tailEnd/>
            </a:ln>
          </p:spPr>
          <p:txBody>
            <a:bodyPr/>
            <a:lstStyle/>
            <a:p>
              <a:endParaRPr lang="en-US"/>
            </a:p>
          </p:txBody>
        </p:sp>
        <p:sp>
          <p:nvSpPr>
            <p:cNvPr id="245" name="Freeform 244"/>
            <p:cNvSpPr>
              <a:spLocks/>
            </p:cNvSpPr>
            <p:nvPr/>
          </p:nvSpPr>
          <p:spPr bwMode="auto">
            <a:xfrm>
              <a:off x="1060450" y="1725613"/>
              <a:ext cx="65088" cy="28575"/>
            </a:xfrm>
            <a:custGeom>
              <a:avLst/>
              <a:gdLst>
                <a:gd name="T0" fmla="*/ 0 w 49"/>
                <a:gd name="T1" fmla="*/ 2147483647 h 21"/>
                <a:gd name="T2" fmla="*/ 2147483647 w 49"/>
                <a:gd name="T3" fmla="*/ 0 h 21"/>
                <a:gd name="T4" fmla="*/ 2147483647 w 49"/>
                <a:gd name="T5" fmla="*/ 2147483647 h 21"/>
                <a:gd name="T6" fmla="*/ 2147483647 w 49"/>
                <a:gd name="T7" fmla="*/ 2147483647 h 21"/>
                <a:gd name="T8" fmla="*/ 0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0" y="7"/>
                  </a:moveTo>
                  <a:lnTo>
                    <a:pt x="4" y="0"/>
                  </a:lnTo>
                  <a:lnTo>
                    <a:pt x="49" y="14"/>
                  </a:lnTo>
                  <a:lnTo>
                    <a:pt x="49" y="21"/>
                  </a:lnTo>
                  <a:lnTo>
                    <a:pt x="0" y="7"/>
                  </a:lnTo>
                  <a:close/>
                </a:path>
              </a:pathLst>
            </a:custGeom>
            <a:solidFill>
              <a:srgbClr val="000000"/>
            </a:solidFill>
            <a:ln w="9525">
              <a:noFill/>
              <a:round/>
              <a:headEnd/>
              <a:tailEnd/>
            </a:ln>
          </p:spPr>
          <p:txBody>
            <a:bodyPr/>
            <a:lstStyle/>
            <a:p>
              <a:endParaRPr lang="en-US"/>
            </a:p>
          </p:txBody>
        </p:sp>
        <p:sp>
          <p:nvSpPr>
            <p:cNvPr id="246" name="Freeform 245"/>
            <p:cNvSpPr>
              <a:spLocks/>
            </p:cNvSpPr>
            <p:nvPr/>
          </p:nvSpPr>
          <p:spPr bwMode="auto">
            <a:xfrm>
              <a:off x="1060450" y="1744663"/>
              <a:ext cx="65088" cy="33337"/>
            </a:xfrm>
            <a:custGeom>
              <a:avLst/>
              <a:gdLst>
                <a:gd name="T0" fmla="*/ 2147483647 w 49"/>
                <a:gd name="T1" fmla="*/ 2147483647 h 25"/>
                <a:gd name="T2" fmla="*/ 0 w 49"/>
                <a:gd name="T3" fmla="*/ 2147483647 h 25"/>
                <a:gd name="T4" fmla="*/ 2147483647 w 49"/>
                <a:gd name="T5" fmla="*/ 0 h 25"/>
                <a:gd name="T6" fmla="*/ 2147483647 w 49"/>
                <a:gd name="T7" fmla="*/ 2147483647 h 25"/>
                <a:gd name="T8" fmla="*/ 2147483647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4" y="25"/>
                  </a:moveTo>
                  <a:lnTo>
                    <a:pt x="0" y="18"/>
                  </a:lnTo>
                  <a:lnTo>
                    <a:pt x="49" y="0"/>
                  </a:lnTo>
                  <a:lnTo>
                    <a:pt x="49" y="7"/>
                  </a:lnTo>
                  <a:lnTo>
                    <a:pt x="4" y="25"/>
                  </a:lnTo>
                  <a:close/>
                </a:path>
              </a:pathLst>
            </a:custGeom>
            <a:solidFill>
              <a:srgbClr val="000000"/>
            </a:solidFill>
            <a:ln w="9525">
              <a:noFill/>
              <a:round/>
              <a:headEnd/>
              <a:tailEnd/>
            </a:ln>
          </p:spPr>
          <p:txBody>
            <a:bodyPr/>
            <a:lstStyle/>
            <a:p>
              <a:endParaRPr lang="en-US"/>
            </a:p>
          </p:txBody>
        </p:sp>
        <p:sp>
          <p:nvSpPr>
            <p:cNvPr id="247" name="Rectangle 246"/>
            <p:cNvSpPr>
              <a:spLocks noChangeArrowheads="1"/>
            </p:cNvSpPr>
            <p:nvPr/>
          </p:nvSpPr>
          <p:spPr bwMode="auto">
            <a:xfrm>
              <a:off x="2324100" y="1684338"/>
              <a:ext cx="674688" cy="101600"/>
            </a:xfrm>
            <a:prstGeom prst="rect">
              <a:avLst/>
            </a:prstGeom>
            <a:solidFill>
              <a:srgbClr val="FFFFFF"/>
            </a:solidFill>
            <a:ln w="9525">
              <a:noFill/>
              <a:miter lim="800000"/>
              <a:headEnd/>
              <a:tailEnd/>
            </a:ln>
          </p:spPr>
          <p:txBody>
            <a:bodyPr/>
            <a:lstStyle/>
            <a:p>
              <a:endParaRPr lang="en-US"/>
            </a:p>
          </p:txBody>
        </p:sp>
        <p:sp>
          <p:nvSpPr>
            <p:cNvPr id="248" name="Rectangle 247"/>
            <p:cNvSpPr>
              <a:spLocks noChangeArrowheads="1"/>
            </p:cNvSpPr>
            <p:nvPr/>
          </p:nvSpPr>
          <p:spPr bwMode="auto">
            <a:xfrm>
              <a:off x="2327275" y="1687513"/>
              <a:ext cx="666750" cy="93662"/>
            </a:xfrm>
            <a:prstGeom prst="rect">
              <a:avLst/>
            </a:prstGeom>
            <a:noFill/>
            <a:ln w="11113">
              <a:solidFill>
                <a:srgbClr val="000000"/>
              </a:solidFill>
              <a:miter lim="800000"/>
              <a:headEnd/>
              <a:tailEnd/>
            </a:ln>
          </p:spPr>
          <p:txBody>
            <a:bodyPr/>
            <a:lstStyle/>
            <a:p>
              <a:endParaRPr lang="en-US"/>
            </a:p>
          </p:txBody>
        </p:sp>
        <p:sp>
          <p:nvSpPr>
            <p:cNvPr id="249" name="Freeform 248"/>
            <p:cNvSpPr>
              <a:spLocks/>
            </p:cNvSpPr>
            <p:nvPr/>
          </p:nvSpPr>
          <p:spPr bwMode="auto">
            <a:xfrm>
              <a:off x="2324100" y="1725613"/>
              <a:ext cx="65088" cy="28575"/>
            </a:xfrm>
            <a:custGeom>
              <a:avLst/>
              <a:gdLst>
                <a:gd name="T0" fmla="*/ 0 w 49"/>
                <a:gd name="T1" fmla="*/ 2147483647 h 21"/>
                <a:gd name="T2" fmla="*/ 2147483647 w 49"/>
                <a:gd name="T3" fmla="*/ 0 h 21"/>
                <a:gd name="T4" fmla="*/ 2147483647 w 49"/>
                <a:gd name="T5" fmla="*/ 2147483647 h 21"/>
                <a:gd name="T6" fmla="*/ 2147483647 w 49"/>
                <a:gd name="T7" fmla="*/ 2147483647 h 21"/>
                <a:gd name="T8" fmla="*/ 0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0" y="7"/>
                  </a:moveTo>
                  <a:lnTo>
                    <a:pt x="4" y="0"/>
                  </a:lnTo>
                  <a:lnTo>
                    <a:pt x="49" y="14"/>
                  </a:lnTo>
                  <a:lnTo>
                    <a:pt x="49" y="21"/>
                  </a:lnTo>
                  <a:lnTo>
                    <a:pt x="0" y="7"/>
                  </a:lnTo>
                  <a:close/>
                </a:path>
              </a:pathLst>
            </a:custGeom>
            <a:solidFill>
              <a:srgbClr val="000000"/>
            </a:solidFill>
            <a:ln w="9525">
              <a:noFill/>
              <a:round/>
              <a:headEnd/>
              <a:tailEnd/>
            </a:ln>
          </p:spPr>
          <p:txBody>
            <a:bodyPr/>
            <a:lstStyle/>
            <a:p>
              <a:endParaRPr lang="en-US"/>
            </a:p>
          </p:txBody>
        </p:sp>
        <p:sp>
          <p:nvSpPr>
            <p:cNvPr id="250" name="Freeform 249"/>
            <p:cNvSpPr>
              <a:spLocks/>
            </p:cNvSpPr>
            <p:nvPr/>
          </p:nvSpPr>
          <p:spPr bwMode="auto">
            <a:xfrm>
              <a:off x="2324100" y="1744663"/>
              <a:ext cx="65088" cy="33337"/>
            </a:xfrm>
            <a:custGeom>
              <a:avLst/>
              <a:gdLst>
                <a:gd name="T0" fmla="*/ 2147483647 w 49"/>
                <a:gd name="T1" fmla="*/ 2147483647 h 25"/>
                <a:gd name="T2" fmla="*/ 0 w 49"/>
                <a:gd name="T3" fmla="*/ 2147483647 h 25"/>
                <a:gd name="T4" fmla="*/ 2147483647 w 49"/>
                <a:gd name="T5" fmla="*/ 0 h 25"/>
                <a:gd name="T6" fmla="*/ 2147483647 w 49"/>
                <a:gd name="T7" fmla="*/ 2147483647 h 25"/>
                <a:gd name="T8" fmla="*/ 2147483647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4" y="25"/>
                  </a:moveTo>
                  <a:lnTo>
                    <a:pt x="0" y="18"/>
                  </a:lnTo>
                  <a:lnTo>
                    <a:pt x="49" y="0"/>
                  </a:lnTo>
                  <a:lnTo>
                    <a:pt x="49" y="7"/>
                  </a:lnTo>
                  <a:lnTo>
                    <a:pt x="4" y="25"/>
                  </a:lnTo>
                  <a:close/>
                </a:path>
              </a:pathLst>
            </a:custGeom>
            <a:solidFill>
              <a:srgbClr val="000000"/>
            </a:solidFill>
            <a:ln w="9525">
              <a:noFill/>
              <a:round/>
              <a:headEnd/>
              <a:tailEnd/>
            </a:ln>
          </p:spPr>
          <p:txBody>
            <a:bodyPr/>
            <a:lstStyle/>
            <a:p>
              <a:endParaRPr lang="en-US"/>
            </a:p>
          </p:txBody>
        </p:sp>
        <p:sp>
          <p:nvSpPr>
            <p:cNvPr id="251" name="Rectangle 250"/>
            <p:cNvSpPr>
              <a:spLocks noChangeArrowheads="1"/>
            </p:cNvSpPr>
            <p:nvPr/>
          </p:nvSpPr>
          <p:spPr bwMode="auto">
            <a:xfrm>
              <a:off x="2630488" y="1744663"/>
              <a:ext cx="14287"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 </a:t>
              </a:r>
              <a:endParaRPr lang="en-US" b="0"/>
            </a:p>
          </p:txBody>
        </p:sp>
        <p:sp>
          <p:nvSpPr>
            <p:cNvPr id="252" name="Rectangle 251"/>
            <p:cNvSpPr>
              <a:spLocks noChangeArrowheads="1"/>
            </p:cNvSpPr>
            <p:nvPr/>
          </p:nvSpPr>
          <p:spPr bwMode="auto">
            <a:xfrm>
              <a:off x="2638425" y="1744663"/>
              <a:ext cx="14288"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 </a:t>
              </a:r>
              <a:endParaRPr lang="en-US" b="0"/>
            </a:p>
          </p:txBody>
        </p:sp>
        <p:sp>
          <p:nvSpPr>
            <p:cNvPr id="253" name="Rectangle 252"/>
            <p:cNvSpPr>
              <a:spLocks noChangeArrowheads="1"/>
            </p:cNvSpPr>
            <p:nvPr/>
          </p:nvSpPr>
          <p:spPr bwMode="auto">
            <a:xfrm>
              <a:off x="2600325" y="1682750"/>
              <a:ext cx="114300"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IR</a:t>
              </a:r>
              <a:r>
                <a:rPr lang="en-US" sz="600" b="0" baseline="30000">
                  <a:solidFill>
                    <a:srgbClr val="000000"/>
                  </a:solidFill>
                </a:rPr>
                <a:t>RF</a:t>
              </a:r>
              <a:endParaRPr lang="en-US" b="0" baseline="30000"/>
            </a:p>
          </p:txBody>
        </p:sp>
        <p:sp>
          <p:nvSpPr>
            <p:cNvPr id="254" name="Rectangle 253"/>
            <p:cNvSpPr>
              <a:spLocks noChangeArrowheads="1"/>
            </p:cNvSpPr>
            <p:nvPr/>
          </p:nvSpPr>
          <p:spPr bwMode="auto">
            <a:xfrm>
              <a:off x="1328738" y="1685925"/>
              <a:ext cx="138112"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PC</a:t>
              </a:r>
              <a:r>
                <a:rPr lang="en-US" sz="600" b="0" baseline="30000">
                  <a:solidFill>
                    <a:srgbClr val="000000"/>
                  </a:solidFill>
                </a:rPr>
                <a:t>RF</a:t>
              </a:r>
              <a:endParaRPr lang="en-US" b="0" baseline="30000"/>
            </a:p>
          </p:txBody>
        </p:sp>
      </p:grpSp>
      <p:sp>
        <p:nvSpPr>
          <p:cNvPr id="240" name="TextBox 239"/>
          <p:cNvSpPr txBox="1"/>
          <p:nvPr/>
        </p:nvSpPr>
        <p:spPr>
          <a:xfrm>
            <a:off x="182022" y="1535668"/>
            <a:ext cx="351378" cy="369332"/>
          </a:xfrm>
          <a:prstGeom prst="rect">
            <a:avLst/>
          </a:prstGeom>
          <a:noFill/>
        </p:spPr>
        <p:txBody>
          <a:bodyPr wrap="none" rtlCol="0">
            <a:spAutoFit/>
          </a:bodyPr>
          <a:lstStyle/>
          <a:p>
            <a:r>
              <a:rPr lang="en-US" dirty="0">
                <a:latin typeface="+mn-lt"/>
              </a:rPr>
              <a:t>IF</a:t>
            </a:r>
          </a:p>
        </p:txBody>
      </p:sp>
      <p:sp>
        <p:nvSpPr>
          <p:cNvPr id="241" name="TextBox 240"/>
          <p:cNvSpPr txBox="1"/>
          <p:nvPr/>
        </p:nvSpPr>
        <p:spPr>
          <a:xfrm>
            <a:off x="152400" y="2514600"/>
            <a:ext cx="433132" cy="369332"/>
          </a:xfrm>
          <a:prstGeom prst="rect">
            <a:avLst/>
          </a:prstGeom>
          <a:noFill/>
        </p:spPr>
        <p:txBody>
          <a:bodyPr wrap="none" rtlCol="0">
            <a:spAutoFit/>
          </a:bodyPr>
          <a:lstStyle/>
          <a:p>
            <a:r>
              <a:rPr lang="en-US" dirty="0">
                <a:latin typeface="+mn-lt"/>
              </a:rPr>
              <a:t>RF</a:t>
            </a:r>
          </a:p>
        </p:txBody>
      </p:sp>
      <p:sp>
        <p:nvSpPr>
          <p:cNvPr id="242" name="TextBox 241"/>
          <p:cNvSpPr txBox="1"/>
          <p:nvPr/>
        </p:nvSpPr>
        <p:spPr>
          <a:xfrm>
            <a:off x="-6274" y="3486090"/>
            <a:ext cx="615874" cy="369332"/>
          </a:xfrm>
          <a:prstGeom prst="rect">
            <a:avLst/>
          </a:prstGeom>
          <a:noFill/>
        </p:spPr>
        <p:txBody>
          <a:bodyPr wrap="none" rtlCol="0">
            <a:spAutoFit/>
          </a:bodyPr>
          <a:lstStyle/>
          <a:p>
            <a:r>
              <a:rPr lang="en-US" dirty="0">
                <a:latin typeface="+mn-lt"/>
              </a:rPr>
              <a:t>ALU</a:t>
            </a:r>
          </a:p>
        </p:txBody>
      </p:sp>
      <p:sp>
        <p:nvSpPr>
          <p:cNvPr id="260" name="TextBox 259"/>
          <p:cNvSpPr txBox="1"/>
          <p:nvPr/>
        </p:nvSpPr>
        <p:spPr>
          <a:xfrm>
            <a:off x="-2095" y="4400490"/>
            <a:ext cx="659155" cy="369332"/>
          </a:xfrm>
          <a:prstGeom prst="rect">
            <a:avLst/>
          </a:prstGeom>
          <a:noFill/>
        </p:spPr>
        <p:txBody>
          <a:bodyPr wrap="none" rtlCol="0">
            <a:spAutoFit/>
          </a:bodyPr>
          <a:lstStyle/>
          <a:p>
            <a:r>
              <a:rPr lang="en-US" dirty="0">
                <a:latin typeface="+mn-lt"/>
              </a:rPr>
              <a:t>MEM</a:t>
            </a:r>
          </a:p>
        </p:txBody>
      </p:sp>
      <p:sp>
        <p:nvSpPr>
          <p:cNvPr id="261" name="TextBox 260"/>
          <p:cNvSpPr txBox="1"/>
          <p:nvPr/>
        </p:nvSpPr>
        <p:spPr>
          <a:xfrm>
            <a:off x="54640" y="5619690"/>
            <a:ext cx="554960" cy="369332"/>
          </a:xfrm>
          <a:prstGeom prst="rect">
            <a:avLst/>
          </a:prstGeom>
          <a:noFill/>
        </p:spPr>
        <p:txBody>
          <a:bodyPr wrap="none" rtlCol="0">
            <a:spAutoFit/>
          </a:bodyPr>
          <a:lstStyle/>
          <a:p>
            <a:r>
              <a:rPr lang="en-US" dirty="0">
                <a:latin typeface="+mn-lt"/>
              </a:rPr>
              <a:t>WB</a:t>
            </a:r>
          </a:p>
        </p:txBody>
      </p:sp>
      <p:sp>
        <p:nvSpPr>
          <p:cNvPr id="269" name="Content Placeholder 238"/>
          <p:cNvSpPr txBox="1">
            <a:spLocks/>
          </p:cNvSpPr>
          <p:nvPr/>
        </p:nvSpPr>
        <p:spPr bwMode="auto">
          <a:xfrm>
            <a:off x="6096000" y="1295400"/>
            <a:ext cx="2743200" cy="2362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defTabSz="457200" rtl="0" eaLnBrk="0" fontAlgn="base" latinLnBrk="0" hangingPunct="0">
              <a:lnSpc>
                <a:spcPct val="100000"/>
              </a:lnSpc>
              <a:spcBef>
                <a:spcPct val="20000"/>
              </a:spcBef>
              <a:spcAft>
                <a:spcPct val="0"/>
              </a:spcAft>
              <a:buClrTx/>
              <a:buSzTx/>
              <a:buFont typeface="Arial" pitchFamily="34" charset="0"/>
              <a:buNone/>
              <a:tabLst/>
              <a:defRPr/>
            </a:pPr>
            <a:r>
              <a:rPr kumimoji="0" lang="en-US" sz="1800" b="0" i="0" u="none" strike="noStrike" kern="1200" cap="none" spc="0" normalizeH="0" baseline="0" noProof="0" dirty="0">
                <a:ln>
                  <a:noFill/>
                </a:ln>
                <a:solidFill>
                  <a:srgbClr val="00B050"/>
                </a:solidFill>
                <a:effectLst/>
                <a:uLnTx/>
                <a:uFillTx/>
                <a:latin typeface="Consolas" pitchFamily="49" charset="0"/>
                <a:ea typeface="ＭＳ Ｐゴシック" charset="-128"/>
                <a:cs typeface="Consolas" pitchFamily="49" charset="0"/>
              </a:rPr>
              <a:t>LD(R1, 4, R2)</a:t>
            </a:r>
          </a:p>
          <a:p>
            <a:pPr marL="342900" marR="0" lvl="0" indent="-342900" defTabSz="457200" rtl="0" eaLnBrk="0" fontAlgn="base" latinLnBrk="0" hangingPunct="0">
              <a:lnSpc>
                <a:spcPct val="100000"/>
              </a:lnSpc>
              <a:spcBef>
                <a:spcPct val="20000"/>
              </a:spcBef>
              <a:spcAft>
                <a:spcPct val="0"/>
              </a:spcAft>
              <a:buClrTx/>
              <a:buSzTx/>
              <a:buFont typeface="Arial" pitchFamily="34" charset="0"/>
              <a:buNone/>
              <a:tabLst/>
              <a:defRPr/>
            </a:pPr>
            <a:r>
              <a:rPr lang="en-US" dirty="0">
                <a:solidFill>
                  <a:srgbClr val="0070C0"/>
                </a:solidFill>
                <a:latin typeface="Consolas" pitchFamily="49" charset="0"/>
                <a:ea typeface="ＭＳ Ｐゴシック" charset="-128"/>
                <a:cs typeface="Consolas" pitchFamily="49" charset="0"/>
              </a:rPr>
              <a:t>LD(R3, 8, R4)</a:t>
            </a:r>
          </a:p>
          <a:p>
            <a:pPr marL="342900" marR="0" lvl="0" indent="-342900" defTabSz="457200" rtl="0" eaLnBrk="0" fontAlgn="base" latinLnBrk="0" hangingPunct="0">
              <a:lnSpc>
                <a:spcPct val="100000"/>
              </a:lnSpc>
              <a:spcBef>
                <a:spcPct val="20000"/>
              </a:spcBef>
              <a:spcAft>
                <a:spcPct val="0"/>
              </a:spcAft>
              <a:buClrTx/>
              <a:buSzTx/>
              <a:buFont typeface="Arial" pitchFamily="34" charset="0"/>
              <a:buNone/>
              <a:tabLst/>
              <a:defRPr/>
            </a:pPr>
            <a:r>
              <a:rPr kumimoji="0" lang="en-US" sz="1800" b="0" i="0" u="none" strike="noStrike" kern="1200" cap="none" spc="0" normalizeH="0" baseline="0" noProof="0" dirty="0">
                <a:ln>
                  <a:noFill/>
                </a:ln>
                <a:solidFill>
                  <a:srgbClr val="FFC000"/>
                </a:solidFill>
                <a:effectLst/>
                <a:uLnTx/>
                <a:uFillTx/>
                <a:latin typeface="Consolas" pitchFamily="49" charset="0"/>
                <a:ea typeface="ＭＳ Ｐゴシック" charset="-128"/>
                <a:cs typeface="Consolas" pitchFamily="49" charset="0"/>
              </a:rPr>
              <a:t>SUB(R6, R7, R8)</a:t>
            </a:r>
          </a:p>
          <a:p>
            <a:pPr marL="342900" marR="0" lvl="0" indent="-342900" defTabSz="457200" rtl="0" eaLnBrk="0" fontAlgn="base" latinLnBrk="0" hangingPunct="0">
              <a:lnSpc>
                <a:spcPct val="100000"/>
              </a:lnSpc>
              <a:spcBef>
                <a:spcPct val="20000"/>
              </a:spcBef>
              <a:spcAft>
                <a:spcPct val="0"/>
              </a:spcAft>
              <a:buClrTx/>
              <a:buSzTx/>
              <a:buFont typeface="Arial" pitchFamily="34" charset="0"/>
              <a:buNone/>
              <a:tabLst/>
              <a:defRPr/>
            </a:pPr>
            <a:r>
              <a:rPr lang="en-US" dirty="0">
                <a:solidFill>
                  <a:srgbClr val="C00000"/>
                </a:solidFill>
                <a:latin typeface="Consolas" pitchFamily="49" charset="0"/>
                <a:ea typeface="ＭＳ Ｐゴシック" charset="-128"/>
                <a:cs typeface="Consolas" pitchFamily="49" charset="0"/>
              </a:rPr>
              <a:t>XOR(R9, R10, R11)</a:t>
            </a:r>
          </a:p>
          <a:p>
            <a:pPr marL="342900" marR="0" lvl="0" indent="-342900" defTabSz="457200" rtl="0" eaLnBrk="0" fontAlgn="base" latinLnBrk="0" hangingPunct="0">
              <a:lnSpc>
                <a:spcPct val="100000"/>
              </a:lnSpc>
              <a:spcBef>
                <a:spcPct val="20000"/>
              </a:spcBef>
              <a:spcAft>
                <a:spcPct val="0"/>
              </a:spcAft>
              <a:buClrTx/>
              <a:buSzTx/>
              <a:buFont typeface="Arial" pitchFamily="34" charset="0"/>
              <a:buNone/>
              <a:tabLst/>
              <a:defRPr/>
            </a:pPr>
            <a:r>
              <a:rPr lang="en-US" dirty="0">
                <a:solidFill>
                  <a:srgbClr val="7030A0"/>
                </a:solidFill>
                <a:latin typeface="Consolas" pitchFamily="49" charset="0"/>
                <a:ea typeface="ＭＳ Ｐゴシック" charset="-128"/>
                <a:cs typeface="Consolas" pitchFamily="49" charset="0"/>
              </a:rPr>
              <a:t>MUL(R12, R13,R14)</a:t>
            </a:r>
          </a:p>
          <a:p>
            <a:pPr marL="342900" marR="0" lvl="0" indent="-342900" defTabSz="457200" rtl="0" eaLnBrk="0" fontAlgn="base" latinLnBrk="0" hangingPunct="0">
              <a:lnSpc>
                <a:spcPct val="100000"/>
              </a:lnSpc>
              <a:spcBef>
                <a:spcPct val="20000"/>
              </a:spcBef>
              <a:spcAft>
                <a:spcPct val="0"/>
              </a:spcAft>
              <a:buClrTx/>
              <a:buSzTx/>
              <a:buFont typeface="Arial" pitchFamily="34" charset="0"/>
              <a:buNone/>
              <a:tabLst/>
              <a:defRPr/>
            </a:pPr>
            <a:r>
              <a:rPr lang="en-US" dirty="0">
                <a:solidFill>
                  <a:schemeClr val="accent2">
                    <a:lumMod val="75000"/>
                  </a:schemeClr>
                </a:solidFill>
                <a:latin typeface="Consolas" pitchFamily="49" charset="0"/>
                <a:ea typeface="ＭＳ Ｐゴシック" charset="-128"/>
                <a:cs typeface="Consolas" pitchFamily="49" charset="0"/>
              </a:rPr>
              <a:t>ADD(R15, 1, R16)</a:t>
            </a:r>
          </a:p>
          <a:p>
            <a:pPr marL="342900" marR="0" lvl="0" indent="-342900" defTabSz="457200" rtl="0" eaLnBrk="0" fontAlgn="base" latinLnBrk="0" hangingPunct="0">
              <a:lnSpc>
                <a:spcPct val="100000"/>
              </a:lnSpc>
              <a:spcBef>
                <a:spcPct val="20000"/>
              </a:spcBef>
              <a:spcAft>
                <a:spcPct val="0"/>
              </a:spcAft>
              <a:buClrTx/>
              <a:buSzTx/>
              <a:buFont typeface="Arial" pitchFamily="34" charset="0"/>
              <a:buNone/>
              <a:tabLst/>
              <a:defRPr/>
            </a:pPr>
            <a:endParaRPr kumimoji="0" lang="en-US" sz="1800" b="0" i="0" u="none" strike="noStrike" kern="1200" cap="none" spc="0" normalizeH="0" baseline="0" noProof="0" dirty="0">
              <a:ln>
                <a:noFill/>
              </a:ln>
              <a:solidFill>
                <a:schemeClr val="tx1"/>
              </a:solidFill>
              <a:effectLst/>
              <a:uLnTx/>
              <a:uFillTx/>
              <a:latin typeface="Consolas" pitchFamily="49" charset="0"/>
              <a:ea typeface="ＭＳ Ｐゴシック" charset="-128"/>
              <a:cs typeface="Consolas" pitchFamily="49" charset="0"/>
            </a:endParaRPr>
          </a:p>
        </p:txBody>
      </p:sp>
      <p:sp>
        <p:nvSpPr>
          <p:cNvPr id="239" name="TextBox 238"/>
          <p:cNvSpPr txBox="1"/>
          <p:nvPr/>
        </p:nvSpPr>
        <p:spPr>
          <a:xfrm>
            <a:off x="5257800" y="4114800"/>
            <a:ext cx="3289683" cy="1015663"/>
          </a:xfrm>
          <a:prstGeom prst="rect">
            <a:avLst/>
          </a:prstGeom>
          <a:noFill/>
        </p:spPr>
        <p:txBody>
          <a:bodyPr wrap="none" rtlCol="0">
            <a:spAutoFit/>
          </a:bodyPr>
          <a:lstStyle/>
          <a:p>
            <a:pPr algn="ctr"/>
            <a:r>
              <a:rPr lang="en-US" sz="2000" dirty="0">
                <a:latin typeface="+mj-lt"/>
              </a:rPr>
              <a:t>Sequence of instructions</a:t>
            </a:r>
            <a:br>
              <a:rPr lang="en-US" sz="2000" dirty="0">
                <a:latin typeface="+mj-lt"/>
              </a:rPr>
            </a:br>
            <a:r>
              <a:rPr lang="en-US" sz="2000" dirty="0">
                <a:latin typeface="+mj-lt"/>
              </a:rPr>
              <a:t>without data or control</a:t>
            </a:r>
            <a:br>
              <a:rPr lang="en-US" sz="2000" dirty="0">
                <a:latin typeface="+mj-lt"/>
              </a:rPr>
            </a:br>
            <a:r>
              <a:rPr lang="en-US" sz="2000" dirty="0">
                <a:latin typeface="+mj-lt"/>
              </a:rPr>
              <a:t>dependences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Cycle 1</a:t>
            </a:r>
          </a:p>
        </p:txBody>
      </p:sp>
      <p:grpSp>
        <p:nvGrpSpPr>
          <p:cNvPr id="3" name="Group 3"/>
          <p:cNvGrpSpPr/>
          <p:nvPr/>
        </p:nvGrpSpPr>
        <p:grpSpPr>
          <a:xfrm>
            <a:off x="219075" y="1066800"/>
            <a:ext cx="4424363" cy="5211802"/>
            <a:chOff x="447675" y="1066800"/>
            <a:chExt cx="4424363" cy="5211802"/>
          </a:xfrm>
        </p:grpSpPr>
        <p:sp>
          <p:nvSpPr>
            <p:cNvPr id="5" name="Rectangle 4"/>
            <p:cNvSpPr>
              <a:spLocks noChangeArrowheads="1"/>
            </p:cNvSpPr>
            <p:nvPr/>
          </p:nvSpPr>
          <p:spPr bwMode="auto">
            <a:xfrm>
              <a:off x="2343150" y="5949243"/>
              <a:ext cx="1011238" cy="299158"/>
            </a:xfrm>
            <a:prstGeom prst="rect">
              <a:avLst/>
            </a:prstGeom>
            <a:solidFill>
              <a:srgbClr val="FFFFFF"/>
            </a:solidFill>
            <a:ln w="9525">
              <a:noFill/>
              <a:miter lim="800000"/>
              <a:headEnd/>
              <a:tailEnd/>
            </a:ln>
          </p:spPr>
          <p:txBody>
            <a:bodyPr/>
            <a:lstStyle/>
            <a:p>
              <a:endParaRPr lang="en-US"/>
            </a:p>
          </p:txBody>
        </p:sp>
        <p:sp>
          <p:nvSpPr>
            <p:cNvPr id="6" name="Rectangle 5"/>
            <p:cNvSpPr>
              <a:spLocks noChangeArrowheads="1"/>
            </p:cNvSpPr>
            <p:nvPr/>
          </p:nvSpPr>
          <p:spPr bwMode="auto">
            <a:xfrm>
              <a:off x="2346325" y="5951870"/>
              <a:ext cx="1004888" cy="296530"/>
            </a:xfrm>
            <a:prstGeom prst="rect">
              <a:avLst/>
            </a:prstGeom>
            <a:noFill/>
            <a:ln w="11113">
              <a:solidFill>
                <a:srgbClr val="000000"/>
              </a:solidFill>
              <a:miter lim="800000"/>
              <a:headEnd/>
              <a:tailEnd/>
            </a:ln>
          </p:spPr>
          <p:txBody>
            <a:bodyPr/>
            <a:lstStyle/>
            <a:p>
              <a:endParaRPr lang="en-US"/>
            </a:p>
          </p:txBody>
        </p:sp>
        <p:sp>
          <p:nvSpPr>
            <p:cNvPr id="7" name="Freeform 6"/>
            <p:cNvSpPr>
              <a:spLocks/>
            </p:cNvSpPr>
            <p:nvPr/>
          </p:nvSpPr>
          <p:spPr bwMode="auto">
            <a:xfrm>
              <a:off x="3522663" y="2318619"/>
              <a:ext cx="336550" cy="69617"/>
            </a:xfrm>
            <a:custGeom>
              <a:avLst/>
              <a:gdLst>
                <a:gd name="T0" fmla="*/ 0 w 252"/>
                <a:gd name="T1" fmla="*/ 0 h 63"/>
                <a:gd name="T2" fmla="*/ 2147483647 w 252"/>
                <a:gd name="T3" fmla="*/ 0 h 63"/>
                <a:gd name="T4" fmla="*/ 2147483647 w 252"/>
                <a:gd name="T5" fmla="*/ 2147483647 h 63"/>
                <a:gd name="T6" fmla="*/ 2147483647 w 252"/>
                <a:gd name="T7" fmla="*/ 2147483647 h 63"/>
                <a:gd name="T8" fmla="*/ 0 w 252"/>
                <a:gd name="T9" fmla="*/ 0 h 63"/>
                <a:gd name="T10" fmla="*/ 0 60000 65536"/>
                <a:gd name="T11" fmla="*/ 0 60000 65536"/>
                <a:gd name="T12" fmla="*/ 0 60000 65536"/>
                <a:gd name="T13" fmla="*/ 0 60000 65536"/>
                <a:gd name="T14" fmla="*/ 0 60000 65536"/>
                <a:gd name="T15" fmla="*/ 0 w 252"/>
                <a:gd name="T16" fmla="*/ 0 h 63"/>
                <a:gd name="T17" fmla="*/ 252 w 252"/>
                <a:gd name="T18" fmla="*/ 63 h 63"/>
              </a:gdLst>
              <a:ahLst/>
              <a:cxnLst>
                <a:cxn ang="T10">
                  <a:pos x="T0" y="T1"/>
                </a:cxn>
                <a:cxn ang="T11">
                  <a:pos x="T2" y="T3"/>
                </a:cxn>
                <a:cxn ang="T12">
                  <a:pos x="T4" y="T5"/>
                </a:cxn>
                <a:cxn ang="T13">
                  <a:pos x="T6" y="T7"/>
                </a:cxn>
                <a:cxn ang="T14">
                  <a:pos x="T8" y="T9"/>
                </a:cxn>
              </a:cxnLst>
              <a:rect l="T15" t="T16" r="T17" b="T18"/>
              <a:pathLst>
                <a:path w="252" h="63">
                  <a:moveTo>
                    <a:pt x="0" y="0"/>
                  </a:moveTo>
                  <a:lnTo>
                    <a:pt x="252" y="0"/>
                  </a:lnTo>
                  <a:lnTo>
                    <a:pt x="221" y="63"/>
                  </a:lnTo>
                  <a:lnTo>
                    <a:pt x="32" y="63"/>
                  </a:lnTo>
                  <a:lnTo>
                    <a:pt x="0" y="0"/>
                  </a:lnTo>
                </a:path>
              </a:pathLst>
            </a:custGeom>
            <a:noFill/>
            <a:ln w="11113">
              <a:solidFill>
                <a:srgbClr val="000000"/>
              </a:solidFill>
              <a:round/>
              <a:headEnd/>
              <a:tailEnd/>
            </a:ln>
          </p:spPr>
          <p:txBody>
            <a:bodyPr/>
            <a:lstStyle/>
            <a:p>
              <a:endParaRPr lang="en-US"/>
            </a:p>
          </p:txBody>
        </p:sp>
        <p:sp>
          <p:nvSpPr>
            <p:cNvPr id="8" name="Rectangle 7"/>
            <p:cNvSpPr>
              <a:spLocks noChangeArrowheads="1"/>
            </p:cNvSpPr>
            <p:nvPr/>
          </p:nvSpPr>
          <p:spPr bwMode="auto">
            <a:xfrm>
              <a:off x="3986213" y="4411088"/>
              <a:ext cx="715962" cy="1057400"/>
            </a:xfrm>
            <a:prstGeom prst="rect">
              <a:avLst/>
            </a:prstGeom>
            <a:solidFill>
              <a:srgbClr val="FFFFFF"/>
            </a:solidFill>
            <a:ln w="9525">
              <a:noFill/>
              <a:miter lim="800000"/>
              <a:headEnd/>
              <a:tailEnd/>
            </a:ln>
          </p:spPr>
          <p:txBody>
            <a:bodyPr/>
            <a:lstStyle/>
            <a:p>
              <a:endParaRPr lang="en-US"/>
            </a:p>
          </p:txBody>
        </p:sp>
        <p:sp>
          <p:nvSpPr>
            <p:cNvPr id="9" name="Rectangle 8"/>
            <p:cNvSpPr>
              <a:spLocks noChangeArrowheads="1"/>
            </p:cNvSpPr>
            <p:nvPr/>
          </p:nvSpPr>
          <p:spPr bwMode="auto">
            <a:xfrm>
              <a:off x="3990975" y="4415029"/>
              <a:ext cx="708025" cy="1050832"/>
            </a:xfrm>
            <a:prstGeom prst="rect">
              <a:avLst/>
            </a:prstGeom>
            <a:noFill/>
            <a:ln w="11113">
              <a:solidFill>
                <a:srgbClr val="000000"/>
              </a:solidFill>
              <a:miter lim="800000"/>
              <a:headEnd/>
              <a:tailEnd/>
            </a:ln>
          </p:spPr>
          <p:txBody>
            <a:bodyPr/>
            <a:lstStyle/>
            <a:p>
              <a:endParaRPr lang="en-US"/>
            </a:p>
          </p:txBody>
        </p:sp>
        <p:sp>
          <p:nvSpPr>
            <p:cNvPr id="10" name="Freeform 9"/>
            <p:cNvSpPr>
              <a:spLocks/>
            </p:cNvSpPr>
            <p:nvPr/>
          </p:nvSpPr>
          <p:spPr bwMode="auto">
            <a:xfrm>
              <a:off x="2636838" y="3504745"/>
              <a:ext cx="1181100" cy="278470"/>
            </a:xfrm>
            <a:custGeom>
              <a:avLst/>
              <a:gdLst>
                <a:gd name="T0" fmla="*/ 0 w 882"/>
                <a:gd name="T1" fmla="*/ 0 h 251"/>
                <a:gd name="T2" fmla="*/ 2147483647 w 882"/>
                <a:gd name="T3" fmla="*/ 0 h 251"/>
                <a:gd name="T4" fmla="*/ 2147483647 w 882"/>
                <a:gd name="T5" fmla="*/ 2147483647 h 251"/>
                <a:gd name="T6" fmla="*/ 2147483647 w 882"/>
                <a:gd name="T7" fmla="*/ 0 h 251"/>
                <a:gd name="T8" fmla="*/ 2147483647 w 882"/>
                <a:gd name="T9" fmla="*/ 0 h 251"/>
                <a:gd name="T10" fmla="*/ 2147483647 w 882"/>
                <a:gd name="T11" fmla="*/ 2147483647 h 251"/>
                <a:gd name="T12" fmla="*/ 2147483647 w 882"/>
                <a:gd name="T13" fmla="*/ 2147483647 h 251"/>
                <a:gd name="T14" fmla="*/ 0 w 882"/>
                <a:gd name="T15" fmla="*/ 0 h 251"/>
                <a:gd name="T16" fmla="*/ 0 60000 65536"/>
                <a:gd name="T17" fmla="*/ 0 60000 65536"/>
                <a:gd name="T18" fmla="*/ 0 60000 65536"/>
                <a:gd name="T19" fmla="*/ 0 60000 65536"/>
                <a:gd name="T20" fmla="*/ 0 60000 65536"/>
                <a:gd name="T21" fmla="*/ 0 60000 65536"/>
                <a:gd name="T22" fmla="*/ 0 60000 65536"/>
                <a:gd name="T23" fmla="*/ 0 60000 65536"/>
                <a:gd name="T24" fmla="*/ 0 w 882"/>
                <a:gd name="T25" fmla="*/ 0 h 251"/>
                <a:gd name="T26" fmla="*/ 882 w 882"/>
                <a:gd name="T27" fmla="*/ 251 h 25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82" h="251">
                  <a:moveTo>
                    <a:pt x="0" y="0"/>
                  </a:moveTo>
                  <a:lnTo>
                    <a:pt x="385" y="0"/>
                  </a:lnTo>
                  <a:lnTo>
                    <a:pt x="441" y="62"/>
                  </a:lnTo>
                  <a:lnTo>
                    <a:pt x="497" y="0"/>
                  </a:lnTo>
                  <a:lnTo>
                    <a:pt x="882" y="0"/>
                  </a:lnTo>
                  <a:lnTo>
                    <a:pt x="661" y="251"/>
                  </a:lnTo>
                  <a:lnTo>
                    <a:pt x="221" y="251"/>
                  </a:lnTo>
                  <a:lnTo>
                    <a:pt x="0" y="0"/>
                  </a:lnTo>
                  <a:close/>
                </a:path>
              </a:pathLst>
            </a:custGeom>
            <a:solidFill>
              <a:srgbClr val="FFFFFF"/>
            </a:solidFill>
            <a:ln w="9525">
              <a:noFill/>
              <a:round/>
              <a:headEnd/>
              <a:tailEnd/>
            </a:ln>
          </p:spPr>
          <p:txBody>
            <a:bodyPr/>
            <a:lstStyle/>
            <a:p>
              <a:endParaRPr lang="en-US"/>
            </a:p>
          </p:txBody>
        </p:sp>
        <p:sp>
          <p:nvSpPr>
            <p:cNvPr id="11" name="Freeform 10"/>
            <p:cNvSpPr>
              <a:spLocks/>
            </p:cNvSpPr>
            <p:nvPr/>
          </p:nvSpPr>
          <p:spPr bwMode="auto">
            <a:xfrm>
              <a:off x="2636838" y="3504745"/>
              <a:ext cx="1181100" cy="278470"/>
            </a:xfrm>
            <a:custGeom>
              <a:avLst/>
              <a:gdLst>
                <a:gd name="T0" fmla="*/ 0 w 882"/>
                <a:gd name="T1" fmla="*/ 0 h 251"/>
                <a:gd name="T2" fmla="*/ 2147483647 w 882"/>
                <a:gd name="T3" fmla="*/ 0 h 251"/>
                <a:gd name="T4" fmla="*/ 2147483647 w 882"/>
                <a:gd name="T5" fmla="*/ 2147483647 h 251"/>
                <a:gd name="T6" fmla="*/ 2147483647 w 882"/>
                <a:gd name="T7" fmla="*/ 0 h 251"/>
                <a:gd name="T8" fmla="*/ 2147483647 w 882"/>
                <a:gd name="T9" fmla="*/ 0 h 251"/>
                <a:gd name="T10" fmla="*/ 2147483647 w 882"/>
                <a:gd name="T11" fmla="*/ 2147483647 h 251"/>
                <a:gd name="T12" fmla="*/ 2147483647 w 882"/>
                <a:gd name="T13" fmla="*/ 2147483647 h 251"/>
                <a:gd name="T14" fmla="*/ 0 w 882"/>
                <a:gd name="T15" fmla="*/ 0 h 251"/>
                <a:gd name="T16" fmla="*/ 0 60000 65536"/>
                <a:gd name="T17" fmla="*/ 0 60000 65536"/>
                <a:gd name="T18" fmla="*/ 0 60000 65536"/>
                <a:gd name="T19" fmla="*/ 0 60000 65536"/>
                <a:gd name="T20" fmla="*/ 0 60000 65536"/>
                <a:gd name="T21" fmla="*/ 0 60000 65536"/>
                <a:gd name="T22" fmla="*/ 0 60000 65536"/>
                <a:gd name="T23" fmla="*/ 0 60000 65536"/>
                <a:gd name="T24" fmla="*/ 0 w 882"/>
                <a:gd name="T25" fmla="*/ 0 h 251"/>
                <a:gd name="T26" fmla="*/ 882 w 882"/>
                <a:gd name="T27" fmla="*/ 251 h 25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82" h="251">
                  <a:moveTo>
                    <a:pt x="0" y="0"/>
                  </a:moveTo>
                  <a:lnTo>
                    <a:pt x="385" y="0"/>
                  </a:lnTo>
                  <a:lnTo>
                    <a:pt x="441" y="62"/>
                  </a:lnTo>
                  <a:lnTo>
                    <a:pt x="497" y="0"/>
                  </a:lnTo>
                  <a:lnTo>
                    <a:pt x="882" y="0"/>
                  </a:lnTo>
                  <a:lnTo>
                    <a:pt x="661" y="251"/>
                  </a:lnTo>
                  <a:lnTo>
                    <a:pt x="221" y="251"/>
                  </a:lnTo>
                  <a:lnTo>
                    <a:pt x="0" y="0"/>
                  </a:lnTo>
                </a:path>
              </a:pathLst>
            </a:custGeom>
            <a:noFill/>
            <a:ln w="11113">
              <a:solidFill>
                <a:srgbClr val="000000"/>
              </a:solidFill>
              <a:round/>
              <a:headEnd/>
              <a:tailEnd/>
            </a:ln>
          </p:spPr>
          <p:txBody>
            <a:bodyPr/>
            <a:lstStyle/>
            <a:p>
              <a:endParaRPr lang="en-US"/>
            </a:p>
          </p:txBody>
        </p:sp>
        <p:sp>
          <p:nvSpPr>
            <p:cNvPr id="12" name="Rectangle 11"/>
            <p:cNvSpPr>
              <a:spLocks noChangeArrowheads="1"/>
            </p:cNvSpPr>
            <p:nvPr/>
          </p:nvSpPr>
          <p:spPr bwMode="auto">
            <a:xfrm>
              <a:off x="741363" y="1571214"/>
              <a:ext cx="168275" cy="105083"/>
            </a:xfrm>
            <a:prstGeom prst="rect">
              <a:avLst/>
            </a:prstGeom>
            <a:solidFill>
              <a:srgbClr val="FFFFFF"/>
            </a:solidFill>
            <a:ln w="9525">
              <a:noFill/>
              <a:miter lim="800000"/>
              <a:headEnd/>
              <a:tailEnd/>
            </a:ln>
          </p:spPr>
          <p:txBody>
            <a:bodyPr/>
            <a:lstStyle/>
            <a:p>
              <a:endParaRPr lang="en-US"/>
            </a:p>
          </p:txBody>
        </p:sp>
        <p:sp>
          <p:nvSpPr>
            <p:cNvPr id="13" name="Rectangle 12"/>
            <p:cNvSpPr>
              <a:spLocks noChangeArrowheads="1"/>
            </p:cNvSpPr>
            <p:nvPr/>
          </p:nvSpPr>
          <p:spPr bwMode="auto">
            <a:xfrm>
              <a:off x="746125" y="1573841"/>
              <a:ext cx="160338" cy="98516"/>
            </a:xfrm>
            <a:prstGeom prst="rect">
              <a:avLst/>
            </a:prstGeom>
            <a:noFill/>
            <a:ln w="11113">
              <a:solidFill>
                <a:srgbClr val="000000"/>
              </a:solidFill>
              <a:miter lim="800000"/>
              <a:headEnd/>
              <a:tailEnd/>
            </a:ln>
          </p:spPr>
          <p:txBody>
            <a:bodyPr/>
            <a:lstStyle/>
            <a:p>
              <a:endParaRPr lang="en-US"/>
            </a:p>
          </p:txBody>
        </p:sp>
        <p:sp>
          <p:nvSpPr>
            <p:cNvPr id="14" name="Rectangle 13"/>
            <p:cNvSpPr>
              <a:spLocks noChangeArrowheads="1"/>
            </p:cNvSpPr>
            <p:nvPr/>
          </p:nvSpPr>
          <p:spPr bwMode="auto">
            <a:xfrm>
              <a:off x="773113" y="1559393"/>
              <a:ext cx="134937" cy="112964"/>
            </a:xfrm>
            <a:prstGeom prst="rect">
              <a:avLst/>
            </a:prstGeom>
            <a:solidFill>
              <a:srgbClr val="92D050"/>
            </a:solidFill>
            <a:ln w="9525">
              <a:noFill/>
              <a:miter lim="800000"/>
              <a:headEnd/>
              <a:tailEnd/>
            </a:ln>
          </p:spPr>
          <p:txBody>
            <a:bodyPr wrap="none" lIns="0" tIns="0" rIns="0" bIns="0">
              <a:spAutoFit/>
            </a:bodyPr>
            <a:lstStyle/>
            <a:p>
              <a:pPr eaLnBrk="0" hangingPunct="0"/>
              <a:r>
                <a:rPr lang="en-US" sz="900" b="0" dirty="0">
                  <a:solidFill>
                    <a:srgbClr val="000000"/>
                  </a:solidFill>
                </a:rPr>
                <a:t>+4</a:t>
              </a:r>
              <a:endParaRPr lang="en-US" sz="900" b="0" dirty="0"/>
            </a:p>
          </p:txBody>
        </p:sp>
        <p:sp>
          <p:nvSpPr>
            <p:cNvPr id="15" name="Line 42"/>
            <p:cNvSpPr>
              <a:spLocks noChangeShapeType="1"/>
            </p:cNvSpPr>
            <p:nvPr/>
          </p:nvSpPr>
          <p:spPr bwMode="auto">
            <a:xfrm flipV="1">
              <a:off x="825500" y="1326896"/>
              <a:ext cx="1588" cy="244318"/>
            </a:xfrm>
            <a:prstGeom prst="line">
              <a:avLst/>
            </a:prstGeom>
            <a:noFill/>
            <a:ln w="4763">
              <a:solidFill>
                <a:srgbClr val="000000"/>
              </a:solidFill>
              <a:round/>
              <a:headEnd/>
              <a:tailEnd/>
            </a:ln>
          </p:spPr>
          <p:txBody>
            <a:bodyPr/>
            <a:lstStyle/>
            <a:p>
              <a:endParaRPr lang="en-US"/>
            </a:p>
          </p:txBody>
        </p:sp>
        <p:sp>
          <p:nvSpPr>
            <p:cNvPr id="16" name="Freeform 15"/>
            <p:cNvSpPr>
              <a:spLocks/>
            </p:cNvSpPr>
            <p:nvPr/>
          </p:nvSpPr>
          <p:spPr bwMode="auto">
            <a:xfrm>
              <a:off x="808038" y="1523927"/>
              <a:ext cx="36512" cy="47287"/>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17" name="Freeform 16"/>
            <p:cNvSpPr>
              <a:spLocks/>
            </p:cNvSpPr>
            <p:nvPr/>
          </p:nvSpPr>
          <p:spPr bwMode="auto">
            <a:xfrm>
              <a:off x="808038" y="1523927"/>
              <a:ext cx="36512" cy="47287"/>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18" name="Line 52"/>
            <p:cNvSpPr>
              <a:spLocks noChangeShapeType="1"/>
            </p:cNvSpPr>
            <p:nvPr/>
          </p:nvSpPr>
          <p:spPr bwMode="auto">
            <a:xfrm>
              <a:off x="825500" y="1751286"/>
              <a:ext cx="469900" cy="1314"/>
            </a:xfrm>
            <a:prstGeom prst="line">
              <a:avLst/>
            </a:prstGeom>
            <a:noFill/>
            <a:ln w="4763">
              <a:solidFill>
                <a:srgbClr val="000000"/>
              </a:solidFill>
              <a:round/>
              <a:headEnd/>
              <a:tailEnd/>
            </a:ln>
          </p:spPr>
          <p:txBody>
            <a:bodyPr/>
            <a:lstStyle/>
            <a:p>
              <a:endParaRPr lang="en-US"/>
            </a:p>
          </p:txBody>
        </p:sp>
        <p:sp>
          <p:nvSpPr>
            <p:cNvPr id="19" name="Rectangle 18"/>
            <p:cNvSpPr>
              <a:spLocks noChangeArrowheads="1"/>
            </p:cNvSpPr>
            <p:nvPr/>
          </p:nvSpPr>
          <p:spPr bwMode="auto">
            <a:xfrm>
              <a:off x="1755775" y="1295400"/>
              <a:ext cx="666750" cy="381000"/>
            </a:xfrm>
            <a:prstGeom prst="rect">
              <a:avLst/>
            </a:prstGeom>
            <a:solidFill>
              <a:srgbClr val="92D050"/>
            </a:solidFill>
            <a:ln w="11113">
              <a:solidFill>
                <a:srgbClr val="000000"/>
              </a:solidFill>
              <a:miter lim="800000"/>
              <a:headEnd/>
              <a:tailEnd/>
            </a:ln>
          </p:spPr>
          <p:txBody>
            <a:bodyPr lIns="0" tIns="0" rIns="0" bIns="0"/>
            <a:lstStyle/>
            <a:p>
              <a:pPr algn="ctr"/>
              <a:r>
                <a:rPr lang="en-US" sz="1000" dirty="0"/>
                <a:t>Instruction Memory</a:t>
              </a:r>
            </a:p>
          </p:txBody>
        </p:sp>
        <p:sp>
          <p:nvSpPr>
            <p:cNvPr id="20" name="Rectangle 19"/>
            <p:cNvSpPr>
              <a:spLocks noChangeArrowheads="1"/>
            </p:cNvSpPr>
            <p:nvPr/>
          </p:nvSpPr>
          <p:spPr bwMode="auto">
            <a:xfrm>
              <a:off x="1776413" y="1413589"/>
              <a:ext cx="47625"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A</a:t>
              </a:r>
              <a:endParaRPr lang="en-US" b="0"/>
            </a:p>
          </p:txBody>
        </p:sp>
        <p:sp>
          <p:nvSpPr>
            <p:cNvPr id="21" name="Rectangle 20"/>
            <p:cNvSpPr>
              <a:spLocks noChangeArrowheads="1"/>
            </p:cNvSpPr>
            <p:nvPr/>
          </p:nvSpPr>
          <p:spPr bwMode="auto">
            <a:xfrm>
              <a:off x="2076450" y="1579095"/>
              <a:ext cx="46038" cy="76185"/>
            </a:xfrm>
            <a:prstGeom prst="rect">
              <a:avLst/>
            </a:prstGeom>
            <a:noFill/>
            <a:ln w="9525">
              <a:noFill/>
              <a:miter lim="800000"/>
              <a:headEnd/>
              <a:tailEnd/>
            </a:ln>
          </p:spPr>
          <p:txBody>
            <a:bodyPr wrap="none" lIns="0" tIns="0" rIns="0" bIns="0">
              <a:spAutoFit/>
            </a:bodyPr>
            <a:lstStyle/>
            <a:p>
              <a:pPr eaLnBrk="0" hangingPunct="0"/>
              <a:r>
                <a:rPr lang="en-US" sz="600" b="0" dirty="0">
                  <a:solidFill>
                    <a:srgbClr val="000000"/>
                  </a:solidFill>
                </a:rPr>
                <a:t>D</a:t>
              </a:r>
              <a:endParaRPr lang="en-US" b="0" dirty="0"/>
            </a:p>
          </p:txBody>
        </p:sp>
        <p:sp>
          <p:nvSpPr>
            <p:cNvPr id="22" name="Line 63"/>
            <p:cNvSpPr>
              <a:spLocks noChangeShapeType="1"/>
            </p:cNvSpPr>
            <p:nvPr/>
          </p:nvSpPr>
          <p:spPr bwMode="auto">
            <a:xfrm flipH="1">
              <a:off x="825500" y="1431979"/>
              <a:ext cx="927100" cy="1314"/>
            </a:xfrm>
            <a:prstGeom prst="line">
              <a:avLst/>
            </a:prstGeom>
            <a:noFill/>
            <a:ln w="4763">
              <a:solidFill>
                <a:srgbClr val="000000"/>
              </a:solidFill>
              <a:round/>
              <a:headEnd/>
              <a:tailEnd/>
            </a:ln>
          </p:spPr>
          <p:txBody>
            <a:bodyPr/>
            <a:lstStyle/>
            <a:p>
              <a:endParaRPr lang="en-US"/>
            </a:p>
          </p:txBody>
        </p:sp>
        <p:sp>
          <p:nvSpPr>
            <p:cNvPr id="23" name="Freeform 22"/>
            <p:cNvSpPr>
              <a:spLocks/>
            </p:cNvSpPr>
            <p:nvPr/>
          </p:nvSpPr>
          <p:spPr bwMode="auto">
            <a:xfrm>
              <a:off x="1697038" y="1417530"/>
              <a:ext cx="55562" cy="30211"/>
            </a:xfrm>
            <a:custGeom>
              <a:avLst/>
              <a:gdLst>
                <a:gd name="T0" fmla="*/ 2147483647 w 41"/>
                <a:gd name="T1" fmla="*/ 2147483647 h 28"/>
                <a:gd name="T2" fmla="*/ 0 w 41"/>
                <a:gd name="T3" fmla="*/ 0 h 28"/>
                <a:gd name="T4" fmla="*/ 0 w 41"/>
                <a:gd name="T5" fmla="*/ 0 h 28"/>
                <a:gd name="T6" fmla="*/ 2147483647 w 41"/>
                <a:gd name="T7" fmla="*/ 2147483647 h 28"/>
                <a:gd name="T8" fmla="*/ 2147483647 w 41"/>
                <a:gd name="T9" fmla="*/ 2147483647 h 28"/>
                <a:gd name="T10" fmla="*/ 0 w 41"/>
                <a:gd name="T11" fmla="*/ 2147483647 h 28"/>
                <a:gd name="T12" fmla="*/ 0 w 41"/>
                <a:gd name="T13" fmla="*/ 2147483647 h 28"/>
                <a:gd name="T14" fmla="*/ 2147483647 w 41"/>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1"/>
                <a:gd name="T25" fmla="*/ 0 h 28"/>
                <a:gd name="T26" fmla="*/ 41 w 41"/>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1" h="28">
                  <a:moveTo>
                    <a:pt x="41" y="14"/>
                  </a:moveTo>
                  <a:lnTo>
                    <a:pt x="0" y="0"/>
                  </a:lnTo>
                  <a:lnTo>
                    <a:pt x="21" y="14"/>
                  </a:lnTo>
                  <a:lnTo>
                    <a:pt x="0" y="28"/>
                  </a:lnTo>
                  <a:lnTo>
                    <a:pt x="41" y="14"/>
                  </a:lnTo>
                  <a:close/>
                </a:path>
              </a:pathLst>
            </a:custGeom>
            <a:solidFill>
              <a:srgbClr val="000000"/>
            </a:solidFill>
            <a:ln w="9525">
              <a:noFill/>
              <a:round/>
              <a:headEnd/>
              <a:tailEnd/>
            </a:ln>
          </p:spPr>
          <p:txBody>
            <a:bodyPr/>
            <a:lstStyle/>
            <a:p>
              <a:endParaRPr lang="en-US"/>
            </a:p>
          </p:txBody>
        </p:sp>
        <p:sp>
          <p:nvSpPr>
            <p:cNvPr id="24" name="Freeform 23"/>
            <p:cNvSpPr>
              <a:spLocks/>
            </p:cNvSpPr>
            <p:nvPr/>
          </p:nvSpPr>
          <p:spPr bwMode="auto">
            <a:xfrm>
              <a:off x="1697038" y="1417530"/>
              <a:ext cx="55562" cy="30211"/>
            </a:xfrm>
            <a:custGeom>
              <a:avLst/>
              <a:gdLst>
                <a:gd name="T0" fmla="*/ 2147483647 w 41"/>
                <a:gd name="T1" fmla="*/ 2147483647 h 28"/>
                <a:gd name="T2" fmla="*/ 0 w 41"/>
                <a:gd name="T3" fmla="*/ 0 h 28"/>
                <a:gd name="T4" fmla="*/ 0 w 41"/>
                <a:gd name="T5" fmla="*/ 0 h 28"/>
                <a:gd name="T6" fmla="*/ 2147483647 w 41"/>
                <a:gd name="T7" fmla="*/ 2147483647 h 28"/>
                <a:gd name="T8" fmla="*/ 2147483647 w 41"/>
                <a:gd name="T9" fmla="*/ 2147483647 h 28"/>
                <a:gd name="T10" fmla="*/ 0 w 41"/>
                <a:gd name="T11" fmla="*/ 2147483647 h 28"/>
                <a:gd name="T12" fmla="*/ 0 w 41"/>
                <a:gd name="T13" fmla="*/ 2147483647 h 28"/>
                <a:gd name="T14" fmla="*/ 2147483647 w 41"/>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1"/>
                <a:gd name="T25" fmla="*/ 0 h 28"/>
                <a:gd name="T26" fmla="*/ 41 w 41"/>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1" h="28">
                  <a:moveTo>
                    <a:pt x="41" y="14"/>
                  </a:moveTo>
                  <a:lnTo>
                    <a:pt x="0" y="0"/>
                  </a:lnTo>
                  <a:lnTo>
                    <a:pt x="21" y="14"/>
                  </a:lnTo>
                  <a:lnTo>
                    <a:pt x="0" y="28"/>
                  </a:lnTo>
                  <a:lnTo>
                    <a:pt x="41" y="14"/>
                  </a:lnTo>
                </a:path>
              </a:pathLst>
            </a:custGeom>
            <a:noFill/>
            <a:ln w="4763">
              <a:solidFill>
                <a:srgbClr val="000000"/>
              </a:solidFill>
              <a:round/>
              <a:headEnd/>
              <a:tailEnd/>
            </a:ln>
          </p:spPr>
          <p:txBody>
            <a:bodyPr/>
            <a:lstStyle/>
            <a:p>
              <a:endParaRPr lang="en-US"/>
            </a:p>
          </p:txBody>
        </p:sp>
        <p:sp>
          <p:nvSpPr>
            <p:cNvPr id="25" name="Rectangle 24"/>
            <p:cNvSpPr>
              <a:spLocks noChangeArrowheads="1"/>
            </p:cNvSpPr>
            <p:nvPr/>
          </p:nvSpPr>
          <p:spPr bwMode="auto">
            <a:xfrm>
              <a:off x="2631121" y="5940048"/>
              <a:ext cx="525786" cy="338554"/>
            </a:xfrm>
            <a:prstGeom prst="rect">
              <a:avLst/>
            </a:prstGeom>
            <a:noFill/>
            <a:ln w="9525">
              <a:noFill/>
              <a:miter lim="800000"/>
              <a:headEnd/>
              <a:tailEnd/>
            </a:ln>
          </p:spPr>
          <p:txBody>
            <a:bodyPr wrap="none" lIns="0" tIns="0" rIns="0" bIns="0">
              <a:spAutoFit/>
            </a:bodyPr>
            <a:lstStyle/>
            <a:p>
              <a:pPr algn="ctr" eaLnBrk="0" hangingPunct="0"/>
              <a:r>
                <a:rPr lang="en-US" sz="1100" dirty="0">
                  <a:solidFill>
                    <a:srgbClr val="000000"/>
                  </a:solidFill>
                </a:rPr>
                <a:t>Register</a:t>
              </a:r>
              <a:br>
                <a:rPr lang="en-US" sz="1100" dirty="0">
                  <a:solidFill>
                    <a:srgbClr val="000000"/>
                  </a:solidFill>
                </a:rPr>
              </a:br>
              <a:r>
                <a:rPr lang="en-US" sz="1100" dirty="0">
                  <a:solidFill>
                    <a:srgbClr val="000000"/>
                  </a:solidFill>
                </a:rPr>
                <a:t>File</a:t>
              </a:r>
              <a:endParaRPr lang="en-US" b="0" dirty="0"/>
            </a:p>
          </p:txBody>
        </p:sp>
        <p:sp>
          <p:nvSpPr>
            <p:cNvPr id="26" name="Rectangle 25"/>
            <p:cNvSpPr>
              <a:spLocks noChangeArrowheads="1"/>
            </p:cNvSpPr>
            <p:nvPr/>
          </p:nvSpPr>
          <p:spPr bwMode="auto">
            <a:xfrm>
              <a:off x="2470150" y="5957125"/>
              <a:ext cx="106363"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WA</a:t>
              </a:r>
              <a:endParaRPr lang="en-US" b="0"/>
            </a:p>
          </p:txBody>
        </p:sp>
        <p:sp>
          <p:nvSpPr>
            <p:cNvPr id="27" name="Rectangle 26"/>
            <p:cNvSpPr>
              <a:spLocks noChangeArrowheads="1"/>
            </p:cNvSpPr>
            <p:nvPr/>
          </p:nvSpPr>
          <p:spPr bwMode="auto">
            <a:xfrm>
              <a:off x="3201988" y="5956300"/>
              <a:ext cx="128240" cy="92333"/>
            </a:xfrm>
            <a:prstGeom prst="rect">
              <a:avLst/>
            </a:prstGeom>
            <a:noFill/>
            <a:ln w="9525">
              <a:noFill/>
              <a:miter lim="800000"/>
              <a:headEnd/>
              <a:tailEnd/>
            </a:ln>
          </p:spPr>
          <p:txBody>
            <a:bodyPr wrap="none" lIns="0" tIns="0" rIns="0" bIns="0">
              <a:spAutoFit/>
            </a:bodyPr>
            <a:lstStyle/>
            <a:p>
              <a:pPr eaLnBrk="0" hangingPunct="0"/>
              <a:r>
                <a:rPr lang="en-US" sz="600" b="0" dirty="0">
                  <a:solidFill>
                    <a:srgbClr val="000000"/>
                  </a:solidFill>
                </a:rPr>
                <a:t>WD</a:t>
              </a:r>
              <a:endParaRPr lang="en-US" b="0" dirty="0"/>
            </a:p>
          </p:txBody>
        </p:sp>
        <p:sp>
          <p:nvSpPr>
            <p:cNvPr id="28" name="Rectangle 27"/>
            <p:cNvSpPr>
              <a:spLocks noChangeArrowheads="1"/>
            </p:cNvSpPr>
            <p:nvPr/>
          </p:nvSpPr>
          <p:spPr bwMode="auto">
            <a:xfrm>
              <a:off x="3221038" y="6140192"/>
              <a:ext cx="123432" cy="92333"/>
            </a:xfrm>
            <a:prstGeom prst="rect">
              <a:avLst/>
            </a:prstGeom>
            <a:noFill/>
            <a:ln w="9525">
              <a:noFill/>
              <a:miter lim="800000"/>
              <a:headEnd/>
              <a:tailEnd/>
            </a:ln>
          </p:spPr>
          <p:txBody>
            <a:bodyPr wrap="none" lIns="0" tIns="0" rIns="0" bIns="0">
              <a:spAutoFit/>
            </a:bodyPr>
            <a:lstStyle/>
            <a:p>
              <a:pPr eaLnBrk="0" hangingPunct="0"/>
              <a:r>
                <a:rPr lang="en-US" sz="600" b="0" dirty="0">
                  <a:solidFill>
                    <a:srgbClr val="000000"/>
                  </a:solidFill>
                </a:rPr>
                <a:t>WE</a:t>
              </a:r>
              <a:endParaRPr lang="en-US" b="0" dirty="0"/>
            </a:p>
          </p:txBody>
        </p:sp>
        <p:sp>
          <p:nvSpPr>
            <p:cNvPr id="29" name="Rectangle 28"/>
            <p:cNvSpPr>
              <a:spLocks noChangeArrowheads="1"/>
            </p:cNvSpPr>
            <p:nvPr/>
          </p:nvSpPr>
          <p:spPr bwMode="auto">
            <a:xfrm>
              <a:off x="3111500" y="3586185"/>
              <a:ext cx="234950" cy="139235"/>
            </a:xfrm>
            <a:prstGeom prst="rect">
              <a:avLst/>
            </a:prstGeom>
            <a:noFill/>
            <a:ln w="9525">
              <a:noFill/>
              <a:miter lim="800000"/>
              <a:headEnd/>
              <a:tailEnd/>
            </a:ln>
          </p:spPr>
          <p:txBody>
            <a:bodyPr wrap="none" lIns="0" tIns="0" rIns="0" bIns="0">
              <a:spAutoFit/>
            </a:bodyPr>
            <a:lstStyle/>
            <a:p>
              <a:pPr eaLnBrk="0" hangingPunct="0"/>
              <a:r>
                <a:rPr lang="en-US" sz="1100">
                  <a:solidFill>
                    <a:srgbClr val="000000"/>
                  </a:solidFill>
                </a:rPr>
                <a:t>ALU</a:t>
              </a:r>
              <a:endParaRPr lang="en-US" b="0"/>
            </a:p>
          </p:txBody>
        </p:sp>
        <p:sp>
          <p:nvSpPr>
            <p:cNvPr id="30" name="Rectangle 29"/>
            <p:cNvSpPr>
              <a:spLocks noChangeArrowheads="1"/>
            </p:cNvSpPr>
            <p:nvPr/>
          </p:nvSpPr>
          <p:spPr bwMode="auto">
            <a:xfrm>
              <a:off x="2828925" y="3511313"/>
              <a:ext cx="47625"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A</a:t>
              </a:r>
              <a:endParaRPr lang="en-US" b="0"/>
            </a:p>
          </p:txBody>
        </p:sp>
        <p:sp>
          <p:nvSpPr>
            <p:cNvPr id="31" name="Rectangle 30"/>
            <p:cNvSpPr>
              <a:spLocks noChangeArrowheads="1"/>
            </p:cNvSpPr>
            <p:nvPr/>
          </p:nvSpPr>
          <p:spPr bwMode="auto">
            <a:xfrm>
              <a:off x="3582988" y="3507372"/>
              <a:ext cx="46037"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B</a:t>
              </a:r>
              <a:endParaRPr lang="en-US" b="0"/>
            </a:p>
          </p:txBody>
        </p:sp>
        <p:sp>
          <p:nvSpPr>
            <p:cNvPr id="32" name="Rectangle 31"/>
            <p:cNvSpPr>
              <a:spLocks noChangeArrowheads="1"/>
            </p:cNvSpPr>
            <p:nvPr/>
          </p:nvSpPr>
          <p:spPr bwMode="auto">
            <a:xfrm>
              <a:off x="3102716" y="2438400"/>
              <a:ext cx="503343" cy="330860"/>
            </a:xfrm>
            <a:prstGeom prst="rect">
              <a:avLst/>
            </a:prstGeom>
            <a:noFill/>
            <a:ln w="9525">
              <a:noFill/>
              <a:miter lim="800000"/>
              <a:headEnd/>
              <a:tailEnd/>
            </a:ln>
          </p:spPr>
          <p:txBody>
            <a:bodyPr wrap="none" lIns="0" tIns="0" rIns="0" bIns="0">
              <a:spAutoFit/>
            </a:bodyPr>
            <a:lstStyle/>
            <a:p>
              <a:pPr algn="ctr" eaLnBrk="0" hangingPunct="0"/>
              <a:r>
                <a:rPr lang="en-US" sz="1050" dirty="0">
                  <a:solidFill>
                    <a:srgbClr val="000000"/>
                  </a:solidFill>
                </a:rPr>
                <a:t>Register</a:t>
              </a:r>
              <a:br>
                <a:rPr lang="en-US" sz="1100" dirty="0">
                  <a:solidFill>
                    <a:srgbClr val="000000"/>
                  </a:solidFill>
                </a:rPr>
              </a:br>
              <a:r>
                <a:rPr lang="en-US" sz="1100" dirty="0">
                  <a:solidFill>
                    <a:srgbClr val="000000"/>
                  </a:solidFill>
                </a:rPr>
                <a:t>File</a:t>
              </a:r>
              <a:endParaRPr lang="en-US" b="0" dirty="0"/>
            </a:p>
          </p:txBody>
        </p:sp>
        <p:sp>
          <p:nvSpPr>
            <p:cNvPr id="33" name="Rectangle 32"/>
            <p:cNvSpPr>
              <a:spLocks noChangeArrowheads="1"/>
            </p:cNvSpPr>
            <p:nvPr/>
          </p:nvSpPr>
          <p:spPr bwMode="auto">
            <a:xfrm>
              <a:off x="2895600" y="2473616"/>
              <a:ext cx="139700"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RA1</a:t>
              </a:r>
              <a:endParaRPr lang="en-US" b="0"/>
            </a:p>
          </p:txBody>
        </p:sp>
        <p:sp>
          <p:nvSpPr>
            <p:cNvPr id="34" name="Rectangle 33"/>
            <p:cNvSpPr>
              <a:spLocks noChangeArrowheads="1"/>
            </p:cNvSpPr>
            <p:nvPr/>
          </p:nvSpPr>
          <p:spPr bwMode="auto">
            <a:xfrm>
              <a:off x="3654425" y="2473616"/>
              <a:ext cx="139700"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RA2</a:t>
              </a:r>
              <a:endParaRPr lang="en-US" b="0"/>
            </a:p>
          </p:txBody>
        </p:sp>
        <p:sp>
          <p:nvSpPr>
            <p:cNvPr id="35" name="Rectangle 34"/>
            <p:cNvSpPr>
              <a:spLocks noChangeArrowheads="1"/>
            </p:cNvSpPr>
            <p:nvPr/>
          </p:nvSpPr>
          <p:spPr bwMode="auto">
            <a:xfrm>
              <a:off x="2895600" y="2648317"/>
              <a:ext cx="138113"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RD1</a:t>
              </a:r>
              <a:endParaRPr lang="en-US" b="0"/>
            </a:p>
          </p:txBody>
        </p:sp>
        <p:sp>
          <p:nvSpPr>
            <p:cNvPr id="36" name="Rectangle 35"/>
            <p:cNvSpPr>
              <a:spLocks noChangeArrowheads="1"/>
            </p:cNvSpPr>
            <p:nvPr/>
          </p:nvSpPr>
          <p:spPr bwMode="auto">
            <a:xfrm>
              <a:off x="3654425" y="2648317"/>
              <a:ext cx="138113"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RD2</a:t>
              </a:r>
              <a:endParaRPr lang="en-US" b="0"/>
            </a:p>
          </p:txBody>
        </p:sp>
        <p:sp>
          <p:nvSpPr>
            <p:cNvPr id="37" name="Rectangle 36"/>
            <p:cNvSpPr>
              <a:spLocks noChangeArrowheads="1"/>
            </p:cNvSpPr>
            <p:nvPr/>
          </p:nvSpPr>
          <p:spPr bwMode="auto">
            <a:xfrm>
              <a:off x="2209800" y="2879467"/>
              <a:ext cx="639599" cy="92333"/>
            </a:xfrm>
            <a:prstGeom prst="rect">
              <a:avLst/>
            </a:prstGeom>
            <a:noFill/>
            <a:ln w="9525">
              <a:noFill/>
              <a:miter lim="800000"/>
              <a:headEnd/>
              <a:tailEnd/>
            </a:ln>
          </p:spPr>
          <p:txBody>
            <a:bodyPr wrap="none" lIns="0" tIns="0" rIns="0" bIns="0">
              <a:spAutoFit/>
            </a:bodyPr>
            <a:lstStyle/>
            <a:p>
              <a:pPr eaLnBrk="0" hangingPunct="0"/>
              <a:r>
                <a:rPr lang="en-US" sz="600" dirty="0">
                  <a:solidFill>
                    <a:srgbClr val="C00000"/>
                  </a:solidFill>
                </a:rPr>
                <a:t>PC</a:t>
              </a:r>
              <a:r>
                <a:rPr lang="en-US" sz="600" baseline="30000" dirty="0">
                  <a:solidFill>
                    <a:srgbClr val="C00000"/>
                  </a:solidFill>
                </a:rPr>
                <a:t>RF</a:t>
              </a:r>
              <a:r>
                <a:rPr lang="en-US" sz="600" dirty="0">
                  <a:solidFill>
                    <a:srgbClr val="000000"/>
                  </a:solidFill>
                </a:rPr>
                <a:t>+4+4*SXT(</a:t>
              </a:r>
              <a:r>
                <a:rPr lang="en-US" sz="600" dirty="0">
                  <a:solidFill>
                    <a:srgbClr val="C00000"/>
                  </a:solidFill>
                </a:rPr>
                <a:t>C</a:t>
              </a:r>
              <a:r>
                <a:rPr lang="en-US" sz="600" dirty="0">
                  <a:solidFill>
                    <a:srgbClr val="000000"/>
                  </a:solidFill>
                </a:rPr>
                <a:t>)</a:t>
              </a:r>
              <a:endParaRPr lang="en-US" sz="2000" b="0" dirty="0"/>
            </a:p>
          </p:txBody>
        </p:sp>
        <p:sp>
          <p:nvSpPr>
            <p:cNvPr id="38" name="Rectangle 37"/>
            <p:cNvSpPr>
              <a:spLocks noChangeArrowheads="1"/>
            </p:cNvSpPr>
            <p:nvPr/>
          </p:nvSpPr>
          <p:spPr bwMode="auto">
            <a:xfrm>
              <a:off x="4143375" y="4799896"/>
              <a:ext cx="465138" cy="278470"/>
            </a:xfrm>
            <a:prstGeom prst="rect">
              <a:avLst/>
            </a:prstGeom>
            <a:noFill/>
            <a:ln w="9525">
              <a:noFill/>
              <a:miter lim="800000"/>
              <a:headEnd/>
              <a:tailEnd/>
            </a:ln>
          </p:spPr>
          <p:txBody>
            <a:bodyPr wrap="none" lIns="0" tIns="0" rIns="0" bIns="0">
              <a:spAutoFit/>
            </a:bodyPr>
            <a:lstStyle/>
            <a:p>
              <a:pPr algn="ctr" eaLnBrk="0" hangingPunct="0"/>
              <a:r>
                <a:rPr lang="en-US" sz="1100">
                  <a:solidFill>
                    <a:srgbClr val="000000"/>
                  </a:solidFill>
                </a:rPr>
                <a:t>Data</a:t>
              </a:r>
              <a:br>
                <a:rPr lang="en-US" sz="1100">
                  <a:solidFill>
                    <a:srgbClr val="000000"/>
                  </a:solidFill>
                </a:rPr>
              </a:br>
              <a:r>
                <a:rPr lang="en-US" sz="1100">
                  <a:solidFill>
                    <a:srgbClr val="000000"/>
                  </a:solidFill>
                </a:rPr>
                <a:t>Memory</a:t>
              </a:r>
              <a:endParaRPr lang="en-US"/>
            </a:p>
          </p:txBody>
        </p:sp>
        <p:sp>
          <p:nvSpPr>
            <p:cNvPr id="39" name="Rectangle 38"/>
            <p:cNvSpPr>
              <a:spLocks noChangeArrowheads="1"/>
            </p:cNvSpPr>
            <p:nvPr/>
          </p:nvSpPr>
          <p:spPr bwMode="auto">
            <a:xfrm>
              <a:off x="4318000" y="5379720"/>
              <a:ext cx="90488" cy="76185"/>
            </a:xfrm>
            <a:prstGeom prst="rect">
              <a:avLst/>
            </a:prstGeom>
            <a:noFill/>
            <a:ln w="9525">
              <a:noFill/>
              <a:miter lim="800000"/>
              <a:headEnd/>
              <a:tailEnd/>
            </a:ln>
          </p:spPr>
          <p:txBody>
            <a:bodyPr wrap="none" lIns="0" tIns="0" rIns="0" bIns="0">
              <a:spAutoFit/>
            </a:bodyPr>
            <a:lstStyle/>
            <a:p>
              <a:pPr eaLnBrk="0" hangingPunct="0"/>
              <a:r>
                <a:rPr lang="en-US" sz="600" b="0" dirty="0">
                  <a:solidFill>
                    <a:srgbClr val="000000"/>
                  </a:solidFill>
                </a:rPr>
                <a:t>RD</a:t>
              </a:r>
              <a:endParaRPr lang="en-US" b="0" dirty="0"/>
            </a:p>
          </p:txBody>
        </p:sp>
        <p:sp>
          <p:nvSpPr>
            <p:cNvPr id="40" name="Rectangle 39"/>
            <p:cNvSpPr>
              <a:spLocks noChangeArrowheads="1"/>
            </p:cNvSpPr>
            <p:nvPr/>
          </p:nvSpPr>
          <p:spPr bwMode="auto">
            <a:xfrm>
              <a:off x="3151188" y="3749063"/>
              <a:ext cx="14287"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 </a:t>
              </a:r>
              <a:endParaRPr lang="en-US" b="0"/>
            </a:p>
          </p:txBody>
        </p:sp>
        <p:sp>
          <p:nvSpPr>
            <p:cNvPr id="41" name="Rectangle 40"/>
            <p:cNvSpPr>
              <a:spLocks noChangeArrowheads="1"/>
            </p:cNvSpPr>
            <p:nvPr/>
          </p:nvSpPr>
          <p:spPr bwMode="auto">
            <a:xfrm>
              <a:off x="3163888" y="3749063"/>
              <a:ext cx="14287"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 </a:t>
              </a:r>
              <a:endParaRPr lang="en-US" b="0"/>
            </a:p>
          </p:txBody>
        </p:sp>
        <p:sp>
          <p:nvSpPr>
            <p:cNvPr id="42" name="Rectangle 41"/>
            <p:cNvSpPr>
              <a:spLocks noChangeArrowheads="1"/>
            </p:cNvSpPr>
            <p:nvPr/>
          </p:nvSpPr>
          <p:spPr bwMode="auto">
            <a:xfrm>
              <a:off x="3214688" y="3712284"/>
              <a:ext cx="42862"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Y</a:t>
              </a:r>
              <a:endParaRPr lang="en-US" b="0"/>
            </a:p>
          </p:txBody>
        </p:sp>
        <p:sp>
          <p:nvSpPr>
            <p:cNvPr id="43" name="Rectangle 42"/>
            <p:cNvSpPr>
              <a:spLocks noChangeArrowheads="1"/>
            </p:cNvSpPr>
            <p:nvPr/>
          </p:nvSpPr>
          <p:spPr bwMode="auto">
            <a:xfrm>
              <a:off x="447675" y="1241516"/>
              <a:ext cx="673100" cy="85380"/>
            </a:xfrm>
            <a:prstGeom prst="rect">
              <a:avLst/>
            </a:prstGeom>
            <a:solidFill>
              <a:srgbClr val="FFFFFF"/>
            </a:solidFill>
            <a:ln w="9525">
              <a:noFill/>
              <a:miter lim="800000"/>
              <a:headEnd/>
              <a:tailEnd/>
            </a:ln>
          </p:spPr>
          <p:txBody>
            <a:bodyPr/>
            <a:lstStyle/>
            <a:p>
              <a:endParaRPr lang="en-US"/>
            </a:p>
          </p:txBody>
        </p:sp>
        <p:sp>
          <p:nvSpPr>
            <p:cNvPr id="44" name="Rectangle 43"/>
            <p:cNvSpPr>
              <a:spLocks noChangeArrowheads="1"/>
            </p:cNvSpPr>
            <p:nvPr/>
          </p:nvSpPr>
          <p:spPr bwMode="auto">
            <a:xfrm>
              <a:off x="450850" y="1219200"/>
              <a:ext cx="665163" cy="105068"/>
            </a:xfrm>
            <a:prstGeom prst="rect">
              <a:avLst/>
            </a:prstGeom>
            <a:solidFill>
              <a:srgbClr val="92D050"/>
            </a:solidFill>
            <a:ln w="11113">
              <a:solidFill>
                <a:srgbClr val="000000"/>
              </a:solidFill>
              <a:miter lim="800000"/>
              <a:headEnd/>
              <a:tailEnd/>
            </a:ln>
          </p:spPr>
          <p:txBody>
            <a:bodyPr/>
            <a:lstStyle/>
            <a:p>
              <a:endParaRPr lang="en-US"/>
            </a:p>
          </p:txBody>
        </p:sp>
        <p:sp>
          <p:nvSpPr>
            <p:cNvPr id="45" name="Freeform 44"/>
            <p:cNvSpPr>
              <a:spLocks/>
            </p:cNvSpPr>
            <p:nvPr/>
          </p:nvSpPr>
          <p:spPr bwMode="auto">
            <a:xfrm>
              <a:off x="447675" y="1276981"/>
              <a:ext cx="65088" cy="23644"/>
            </a:xfrm>
            <a:custGeom>
              <a:avLst/>
              <a:gdLst>
                <a:gd name="T0" fmla="*/ 0 w 49"/>
                <a:gd name="T1" fmla="*/ 2147483647 h 21"/>
                <a:gd name="T2" fmla="*/ 2147483647 w 49"/>
                <a:gd name="T3" fmla="*/ 0 h 21"/>
                <a:gd name="T4" fmla="*/ 2147483647 w 49"/>
                <a:gd name="T5" fmla="*/ 2147483647 h 21"/>
                <a:gd name="T6" fmla="*/ 2147483647 w 49"/>
                <a:gd name="T7" fmla="*/ 2147483647 h 21"/>
                <a:gd name="T8" fmla="*/ 0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0" y="7"/>
                  </a:moveTo>
                  <a:lnTo>
                    <a:pt x="3" y="0"/>
                  </a:lnTo>
                  <a:lnTo>
                    <a:pt x="49" y="14"/>
                  </a:lnTo>
                  <a:lnTo>
                    <a:pt x="49" y="21"/>
                  </a:lnTo>
                  <a:lnTo>
                    <a:pt x="0" y="7"/>
                  </a:lnTo>
                  <a:close/>
                </a:path>
              </a:pathLst>
            </a:custGeom>
            <a:solidFill>
              <a:srgbClr val="000000"/>
            </a:solidFill>
            <a:ln w="9525">
              <a:noFill/>
              <a:round/>
              <a:headEnd/>
              <a:tailEnd/>
            </a:ln>
          </p:spPr>
          <p:txBody>
            <a:bodyPr/>
            <a:lstStyle/>
            <a:p>
              <a:endParaRPr lang="en-US"/>
            </a:p>
          </p:txBody>
        </p:sp>
        <p:sp>
          <p:nvSpPr>
            <p:cNvPr id="46" name="Freeform 45"/>
            <p:cNvSpPr>
              <a:spLocks/>
            </p:cNvSpPr>
            <p:nvPr/>
          </p:nvSpPr>
          <p:spPr bwMode="auto">
            <a:xfrm>
              <a:off x="447675" y="1292744"/>
              <a:ext cx="65088" cy="26271"/>
            </a:xfrm>
            <a:custGeom>
              <a:avLst/>
              <a:gdLst>
                <a:gd name="T0" fmla="*/ 2147483647 w 49"/>
                <a:gd name="T1" fmla="*/ 2147483647 h 24"/>
                <a:gd name="T2" fmla="*/ 0 w 49"/>
                <a:gd name="T3" fmla="*/ 2147483647 h 24"/>
                <a:gd name="T4" fmla="*/ 2147483647 w 49"/>
                <a:gd name="T5" fmla="*/ 0 h 24"/>
                <a:gd name="T6" fmla="*/ 2147483647 w 49"/>
                <a:gd name="T7" fmla="*/ 2147483647 h 24"/>
                <a:gd name="T8" fmla="*/ 2147483647 w 49"/>
                <a:gd name="T9" fmla="*/ 2147483647 h 24"/>
                <a:gd name="T10" fmla="*/ 0 60000 65536"/>
                <a:gd name="T11" fmla="*/ 0 60000 65536"/>
                <a:gd name="T12" fmla="*/ 0 60000 65536"/>
                <a:gd name="T13" fmla="*/ 0 60000 65536"/>
                <a:gd name="T14" fmla="*/ 0 60000 65536"/>
                <a:gd name="T15" fmla="*/ 0 w 49"/>
                <a:gd name="T16" fmla="*/ 0 h 24"/>
                <a:gd name="T17" fmla="*/ 49 w 49"/>
                <a:gd name="T18" fmla="*/ 24 h 24"/>
              </a:gdLst>
              <a:ahLst/>
              <a:cxnLst>
                <a:cxn ang="T10">
                  <a:pos x="T0" y="T1"/>
                </a:cxn>
                <a:cxn ang="T11">
                  <a:pos x="T2" y="T3"/>
                </a:cxn>
                <a:cxn ang="T12">
                  <a:pos x="T4" y="T5"/>
                </a:cxn>
                <a:cxn ang="T13">
                  <a:pos x="T6" y="T7"/>
                </a:cxn>
                <a:cxn ang="T14">
                  <a:pos x="T8" y="T9"/>
                </a:cxn>
              </a:cxnLst>
              <a:rect l="T15" t="T16" r="T17" b="T18"/>
              <a:pathLst>
                <a:path w="49" h="24">
                  <a:moveTo>
                    <a:pt x="3" y="24"/>
                  </a:moveTo>
                  <a:lnTo>
                    <a:pt x="0" y="17"/>
                  </a:lnTo>
                  <a:lnTo>
                    <a:pt x="49" y="0"/>
                  </a:lnTo>
                  <a:lnTo>
                    <a:pt x="49" y="7"/>
                  </a:lnTo>
                  <a:lnTo>
                    <a:pt x="3" y="24"/>
                  </a:lnTo>
                  <a:close/>
                </a:path>
              </a:pathLst>
            </a:custGeom>
            <a:solidFill>
              <a:srgbClr val="000000"/>
            </a:solidFill>
            <a:ln w="9525">
              <a:noFill/>
              <a:round/>
              <a:headEnd/>
              <a:tailEnd/>
            </a:ln>
          </p:spPr>
          <p:txBody>
            <a:bodyPr/>
            <a:lstStyle/>
            <a:p>
              <a:endParaRPr lang="en-US"/>
            </a:p>
          </p:txBody>
        </p:sp>
        <p:sp>
          <p:nvSpPr>
            <p:cNvPr id="47" name="Rectangle 46"/>
            <p:cNvSpPr>
              <a:spLocks noChangeArrowheads="1"/>
            </p:cNvSpPr>
            <p:nvPr/>
          </p:nvSpPr>
          <p:spPr bwMode="auto">
            <a:xfrm>
              <a:off x="692150" y="1204039"/>
              <a:ext cx="142668" cy="123111"/>
            </a:xfrm>
            <a:prstGeom prst="rect">
              <a:avLst/>
            </a:prstGeom>
            <a:noFill/>
            <a:ln w="9525">
              <a:noFill/>
              <a:miter lim="800000"/>
              <a:headEnd/>
              <a:tailEnd/>
            </a:ln>
          </p:spPr>
          <p:txBody>
            <a:bodyPr wrap="none" lIns="0" tIns="0" rIns="0" bIns="0">
              <a:spAutoFit/>
            </a:bodyPr>
            <a:lstStyle/>
            <a:p>
              <a:pPr eaLnBrk="0" hangingPunct="0"/>
              <a:r>
                <a:rPr lang="en-US" sz="800" b="0" dirty="0">
                  <a:solidFill>
                    <a:srgbClr val="000000"/>
                  </a:solidFill>
                </a:rPr>
                <a:t>PC</a:t>
              </a:r>
              <a:endParaRPr lang="en-US" sz="2400" b="0" baseline="30000" dirty="0"/>
            </a:p>
          </p:txBody>
        </p:sp>
        <p:sp>
          <p:nvSpPr>
            <p:cNvPr id="48" name="Freeform 47"/>
            <p:cNvSpPr>
              <a:spLocks/>
            </p:cNvSpPr>
            <p:nvPr/>
          </p:nvSpPr>
          <p:spPr bwMode="auto">
            <a:xfrm>
              <a:off x="2763838" y="2214849"/>
              <a:ext cx="842962" cy="107710"/>
            </a:xfrm>
            <a:custGeom>
              <a:avLst/>
              <a:gdLst>
                <a:gd name="T0" fmla="*/ 2147483647 w 629"/>
                <a:gd name="T1" fmla="*/ 2147483647 h 98"/>
                <a:gd name="T2" fmla="*/ 2147483647 w 629"/>
                <a:gd name="T3" fmla="*/ 2147483647 h 98"/>
                <a:gd name="T4" fmla="*/ 2147483647 w 629"/>
                <a:gd name="T5" fmla="*/ 0 h 98"/>
                <a:gd name="T6" fmla="*/ 0 w 629"/>
                <a:gd name="T7" fmla="*/ 0 h 98"/>
                <a:gd name="T8" fmla="*/ 0 60000 65536"/>
                <a:gd name="T9" fmla="*/ 0 60000 65536"/>
                <a:gd name="T10" fmla="*/ 0 60000 65536"/>
                <a:gd name="T11" fmla="*/ 0 60000 65536"/>
                <a:gd name="T12" fmla="*/ 0 w 629"/>
                <a:gd name="T13" fmla="*/ 0 h 98"/>
                <a:gd name="T14" fmla="*/ 629 w 629"/>
                <a:gd name="T15" fmla="*/ 98 h 98"/>
              </a:gdLst>
              <a:ahLst/>
              <a:cxnLst>
                <a:cxn ang="T8">
                  <a:pos x="T0" y="T1"/>
                </a:cxn>
                <a:cxn ang="T9">
                  <a:pos x="T2" y="T3"/>
                </a:cxn>
                <a:cxn ang="T10">
                  <a:pos x="T4" y="T5"/>
                </a:cxn>
                <a:cxn ang="T11">
                  <a:pos x="T6" y="T7"/>
                </a:cxn>
              </a:cxnLst>
              <a:rect l="T12" t="T13" r="T14" b="T15"/>
              <a:pathLst>
                <a:path w="629" h="98">
                  <a:moveTo>
                    <a:pt x="629" y="98"/>
                  </a:moveTo>
                  <a:lnTo>
                    <a:pt x="629" y="31"/>
                  </a:lnTo>
                  <a:lnTo>
                    <a:pt x="598" y="0"/>
                  </a:lnTo>
                  <a:lnTo>
                    <a:pt x="0" y="0"/>
                  </a:lnTo>
                </a:path>
              </a:pathLst>
            </a:custGeom>
            <a:noFill/>
            <a:ln w="4763">
              <a:solidFill>
                <a:srgbClr val="000000"/>
              </a:solidFill>
              <a:round/>
              <a:headEnd/>
              <a:tailEnd/>
            </a:ln>
          </p:spPr>
          <p:txBody>
            <a:bodyPr/>
            <a:lstStyle/>
            <a:p>
              <a:endParaRPr lang="en-US"/>
            </a:p>
          </p:txBody>
        </p:sp>
        <p:sp>
          <p:nvSpPr>
            <p:cNvPr id="49" name="Freeform 48"/>
            <p:cNvSpPr>
              <a:spLocks/>
            </p:cNvSpPr>
            <p:nvPr/>
          </p:nvSpPr>
          <p:spPr bwMode="auto">
            <a:xfrm>
              <a:off x="3587750" y="2276585"/>
              <a:ext cx="38100" cy="45973"/>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50" name="Freeform 49"/>
            <p:cNvSpPr>
              <a:spLocks/>
            </p:cNvSpPr>
            <p:nvPr/>
          </p:nvSpPr>
          <p:spPr bwMode="auto">
            <a:xfrm>
              <a:off x="3587750" y="2276585"/>
              <a:ext cx="38100" cy="45973"/>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51" name="Freeform 50"/>
            <p:cNvSpPr>
              <a:spLocks/>
            </p:cNvSpPr>
            <p:nvPr/>
          </p:nvSpPr>
          <p:spPr bwMode="auto">
            <a:xfrm>
              <a:off x="2089150" y="2214849"/>
              <a:ext cx="862013" cy="248259"/>
            </a:xfrm>
            <a:custGeom>
              <a:avLst/>
              <a:gdLst>
                <a:gd name="T0" fmla="*/ 2147483647 w 644"/>
                <a:gd name="T1" fmla="*/ 2147483647 h 224"/>
                <a:gd name="T2" fmla="*/ 2147483647 w 644"/>
                <a:gd name="T3" fmla="*/ 2147483647 h 224"/>
                <a:gd name="T4" fmla="*/ 2147483647 w 644"/>
                <a:gd name="T5" fmla="*/ 0 h 224"/>
                <a:gd name="T6" fmla="*/ 0 w 644"/>
                <a:gd name="T7" fmla="*/ 2147483647 h 224"/>
                <a:gd name="T8" fmla="*/ 0 w 644"/>
                <a:gd name="T9" fmla="*/ 2147483647 h 224"/>
                <a:gd name="T10" fmla="*/ 0 60000 65536"/>
                <a:gd name="T11" fmla="*/ 0 60000 65536"/>
                <a:gd name="T12" fmla="*/ 0 60000 65536"/>
                <a:gd name="T13" fmla="*/ 0 60000 65536"/>
                <a:gd name="T14" fmla="*/ 0 60000 65536"/>
                <a:gd name="T15" fmla="*/ 0 w 644"/>
                <a:gd name="T16" fmla="*/ 0 h 224"/>
                <a:gd name="T17" fmla="*/ 644 w 644"/>
                <a:gd name="T18" fmla="*/ 224 h 224"/>
              </a:gdLst>
              <a:ahLst/>
              <a:cxnLst>
                <a:cxn ang="T10">
                  <a:pos x="T0" y="T1"/>
                </a:cxn>
                <a:cxn ang="T11">
                  <a:pos x="T2" y="T3"/>
                </a:cxn>
                <a:cxn ang="T12">
                  <a:pos x="T4" y="T5"/>
                </a:cxn>
                <a:cxn ang="T13">
                  <a:pos x="T6" y="T7"/>
                </a:cxn>
                <a:cxn ang="T14">
                  <a:pos x="T8" y="T9"/>
                </a:cxn>
              </a:cxnLst>
              <a:rect l="T15" t="T16" r="T17" b="T18"/>
              <a:pathLst>
                <a:path w="644" h="224">
                  <a:moveTo>
                    <a:pt x="644" y="224"/>
                  </a:moveTo>
                  <a:lnTo>
                    <a:pt x="644" y="31"/>
                  </a:lnTo>
                  <a:lnTo>
                    <a:pt x="616" y="0"/>
                  </a:lnTo>
                  <a:lnTo>
                    <a:pt x="0" y="3"/>
                  </a:lnTo>
                </a:path>
              </a:pathLst>
            </a:custGeom>
            <a:noFill/>
            <a:ln w="4763">
              <a:solidFill>
                <a:srgbClr val="000000"/>
              </a:solidFill>
              <a:round/>
              <a:headEnd/>
              <a:tailEnd/>
            </a:ln>
          </p:spPr>
          <p:txBody>
            <a:bodyPr/>
            <a:lstStyle/>
            <a:p>
              <a:endParaRPr lang="en-US"/>
            </a:p>
          </p:txBody>
        </p:sp>
        <p:sp>
          <p:nvSpPr>
            <p:cNvPr id="52" name="Freeform 51"/>
            <p:cNvSpPr>
              <a:spLocks/>
            </p:cNvSpPr>
            <p:nvPr/>
          </p:nvSpPr>
          <p:spPr bwMode="auto">
            <a:xfrm>
              <a:off x="2933700" y="2415821"/>
              <a:ext cx="41275" cy="47287"/>
            </a:xfrm>
            <a:custGeom>
              <a:avLst/>
              <a:gdLst>
                <a:gd name="T0" fmla="*/ 2147483647 w 31"/>
                <a:gd name="T1" fmla="*/ 2147483647 h 42"/>
                <a:gd name="T2" fmla="*/ 2147483647 w 31"/>
                <a:gd name="T3" fmla="*/ 0 h 42"/>
                <a:gd name="T4" fmla="*/ 2147483647 w 31"/>
                <a:gd name="T5" fmla="*/ 0 h 42"/>
                <a:gd name="T6" fmla="*/ 2147483647 w 31"/>
                <a:gd name="T7" fmla="*/ 2147483647 h 42"/>
                <a:gd name="T8" fmla="*/ 2147483647 w 31"/>
                <a:gd name="T9" fmla="*/ 2147483647 h 42"/>
                <a:gd name="T10" fmla="*/ 0 w 31"/>
                <a:gd name="T11" fmla="*/ 0 h 42"/>
                <a:gd name="T12" fmla="*/ 0 w 31"/>
                <a:gd name="T13" fmla="*/ 0 h 42"/>
                <a:gd name="T14" fmla="*/ 2147483647 w 31"/>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42"/>
                <a:gd name="T26" fmla="*/ 31 w 31"/>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42">
                  <a:moveTo>
                    <a:pt x="14" y="42"/>
                  </a:moveTo>
                  <a:lnTo>
                    <a:pt x="31"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53" name="Freeform 52"/>
            <p:cNvSpPr>
              <a:spLocks/>
            </p:cNvSpPr>
            <p:nvPr/>
          </p:nvSpPr>
          <p:spPr bwMode="auto">
            <a:xfrm>
              <a:off x="2933700" y="2415821"/>
              <a:ext cx="41275" cy="47287"/>
            </a:xfrm>
            <a:custGeom>
              <a:avLst/>
              <a:gdLst>
                <a:gd name="T0" fmla="*/ 2147483647 w 31"/>
                <a:gd name="T1" fmla="*/ 2147483647 h 42"/>
                <a:gd name="T2" fmla="*/ 2147483647 w 31"/>
                <a:gd name="T3" fmla="*/ 0 h 42"/>
                <a:gd name="T4" fmla="*/ 2147483647 w 31"/>
                <a:gd name="T5" fmla="*/ 0 h 42"/>
                <a:gd name="T6" fmla="*/ 2147483647 w 31"/>
                <a:gd name="T7" fmla="*/ 2147483647 h 42"/>
                <a:gd name="T8" fmla="*/ 2147483647 w 31"/>
                <a:gd name="T9" fmla="*/ 2147483647 h 42"/>
                <a:gd name="T10" fmla="*/ 0 w 31"/>
                <a:gd name="T11" fmla="*/ 0 h 42"/>
                <a:gd name="T12" fmla="*/ 0 w 31"/>
                <a:gd name="T13" fmla="*/ 0 h 42"/>
                <a:gd name="T14" fmla="*/ 2147483647 w 31"/>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42"/>
                <a:gd name="T26" fmla="*/ 31 w 31"/>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42">
                  <a:moveTo>
                    <a:pt x="14" y="42"/>
                  </a:moveTo>
                  <a:lnTo>
                    <a:pt x="31"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54" name="Rectangle 53"/>
            <p:cNvSpPr>
              <a:spLocks noChangeArrowheads="1"/>
            </p:cNvSpPr>
            <p:nvPr/>
          </p:nvSpPr>
          <p:spPr bwMode="auto">
            <a:xfrm>
              <a:off x="3949700" y="2319932"/>
              <a:ext cx="261938"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RA2SEL</a:t>
              </a:r>
              <a:endParaRPr lang="en-US" b="0"/>
            </a:p>
          </p:txBody>
        </p:sp>
        <p:sp>
          <p:nvSpPr>
            <p:cNvPr id="55" name="Line 145"/>
            <p:cNvSpPr>
              <a:spLocks noChangeShapeType="1"/>
            </p:cNvSpPr>
            <p:nvPr/>
          </p:nvSpPr>
          <p:spPr bwMode="auto">
            <a:xfrm>
              <a:off x="3846513" y="2354084"/>
              <a:ext cx="103187" cy="1314"/>
            </a:xfrm>
            <a:prstGeom prst="line">
              <a:avLst/>
            </a:prstGeom>
            <a:noFill/>
            <a:ln w="4763">
              <a:solidFill>
                <a:srgbClr val="000000"/>
              </a:solidFill>
              <a:round/>
              <a:headEnd/>
              <a:tailEnd/>
            </a:ln>
          </p:spPr>
          <p:txBody>
            <a:bodyPr/>
            <a:lstStyle/>
            <a:p>
              <a:endParaRPr lang="en-US"/>
            </a:p>
          </p:txBody>
        </p:sp>
        <p:sp>
          <p:nvSpPr>
            <p:cNvPr id="56" name="Freeform 55"/>
            <p:cNvSpPr>
              <a:spLocks/>
            </p:cNvSpPr>
            <p:nvPr/>
          </p:nvSpPr>
          <p:spPr bwMode="auto">
            <a:xfrm>
              <a:off x="3846513" y="2338321"/>
              <a:ext cx="50800" cy="31525"/>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close/>
                </a:path>
              </a:pathLst>
            </a:custGeom>
            <a:solidFill>
              <a:srgbClr val="000000"/>
            </a:solidFill>
            <a:ln w="9525">
              <a:noFill/>
              <a:round/>
              <a:headEnd/>
              <a:tailEnd/>
            </a:ln>
          </p:spPr>
          <p:txBody>
            <a:bodyPr/>
            <a:lstStyle/>
            <a:p>
              <a:endParaRPr lang="en-US"/>
            </a:p>
          </p:txBody>
        </p:sp>
        <p:sp>
          <p:nvSpPr>
            <p:cNvPr id="57" name="Freeform 56"/>
            <p:cNvSpPr>
              <a:spLocks/>
            </p:cNvSpPr>
            <p:nvPr/>
          </p:nvSpPr>
          <p:spPr bwMode="auto">
            <a:xfrm>
              <a:off x="3846513" y="2338321"/>
              <a:ext cx="50800" cy="31525"/>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path>
              </a:pathLst>
            </a:custGeom>
            <a:noFill/>
            <a:ln w="4763">
              <a:solidFill>
                <a:srgbClr val="000000"/>
              </a:solidFill>
              <a:round/>
              <a:headEnd/>
              <a:tailEnd/>
            </a:ln>
          </p:spPr>
          <p:txBody>
            <a:bodyPr/>
            <a:lstStyle/>
            <a:p>
              <a:endParaRPr lang="en-US"/>
            </a:p>
          </p:txBody>
        </p:sp>
        <p:sp>
          <p:nvSpPr>
            <p:cNvPr id="58" name="Line 148"/>
            <p:cNvSpPr>
              <a:spLocks noChangeShapeType="1"/>
            </p:cNvSpPr>
            <p:nvPr/>
          </p:nvSpPr>
          <p:spPr bwMode="auto">
            <a:xfrm>
              <a:off x="3709988" y="2388236"/>
              <a:ext cx="1587" cy="69618"/>
            </a:xfrm>
            <a:prstGeom prst="line">
              <a:avLst/>
            </a:prstGeom>
            <a:noFill/>
            <a:ln w="4763">
              <a:solidFill>
                <a:srgbClr val="000000"/>
              </a:solidFill>
              <a:round/>
              <a:headEnd/>
              <a:tailEnd/>
            </a:ln>
          </p:spPr>
          <p:txBody>
            <a:bodyPr/>
            <a:lstStyle/>
            <a:p>
              <a:endParaRPr lang="en-US"/>
            </a:p>
          </p:txBody>
        </p:sp>
        <p:sp>
          <p:nvSpPr>
            <p:cNvPr id="59" name="Freeform 58"/>
            <p:cNvSpPr>
              <a:spLocks/>
            </p:cNvSpPr>
            <p:nvPr/>
          </p:nvSpPr>
          <p:spPr bwMode="auto">
            <a:xfrm>
              <a:off x="3690938" y="2415821"/>
              <a:ext cx="42862" cy="42033"/>
            </a:xfrm>
            <a:custGeom>
              <a:avLst/>
              <a:gdLst>
                <a:gd name="T0" fmla="*/ 2147483647 w 32"/>
                <a:gd name="T1" fmla="*/ 2147483647 h 38"/>
                <a:gd name="T2" fmla="*/ 2147483647 w 32"/>
                <a:gd name="T3" fmla="*/ 0 h 38"/>
                <a:gd name="T4" fmla="*/ 2147483647 w 32"/>
                <a:gd name="T5" fmla="*/ 0 h 38"/>
                <a:gd name="T6" fmla="*/ 2147483647 w 32"/>
                <a:gd name="T7" fmla="*/ 2147483647 h 38"/>
                <a:gd name="T8" fmla="*/ 2147483647 w 32"/>
                <a:gd name="T9" fmla="*/ 2147483647 h 38"/>
                <a:gd name="T10" fmla="*/ 0 w 32"/>
                <a:gd name="T11" fmla="*/ 0 h 38"/>
                <a:gd name="T12" fmla="*/ 0 w 32"/>
                <a:gd name="T13" fmla="*/ 0 h 38"/>
                <a:gd name="T14" fmla="*/ 2147483647 w 32"/>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38"/>
                <a:gd name="T26" fmla="*/ 32 w 32"/>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38">
                  <a:moveTo>
                    <a:pt x="14" y="38"/>
                  </a:moveTo>
                  <a:lnTo>
                    <a:pt x="32" y="0"/>
                  </a:lnTo>
                  <a:lnTo>
                    <a:pt x="14" y="17"/>
                  </a:lnTo>
                  <a:lnTo>
                    <a:pt x="0" y="0"/>
                  </a:lnTo>
                  <a:lnTo>
                    <a:pt x="14" y="38"/>
                  </a:lnTo>
                  <a:close/>
                </a:path>
              </a:pathLst>
            </a:custGeom>
            <a:solidFill>
              <a:srgbClr val="000000"/>
            </a:solidFill>
            <a:ln w="9525">
              <a:noFill/>
              <a:round/>
              <a:headEnd/>
              <a:tailEnd/>
            </a:ln>
          </p:spPr>
          <p:txBody>
            <a:bodyPr/>
            <a:lstStyle/>
            <a:p>
              <a:endParaRPr lang="en-US"/>
            </a:p>
          </p:txBody>
        </p:sp>
        <p:sp>
          <p:nvSpPr>
            <p:cNvPr id="60" name="Freeform 59"/>
            <p:cNvSpPr>
              <a:spLocks/>
            </p:cNvSpPr>
            <p:nvPr/>
          </p:nvSpPr>
          <p:spPr bwMode="auto">
            <a:xfrm>
              <a:off x="3690938" y="2415821"/>
              <a:ext cx="42862" cy="42033"/>
            </a:xfrm>
            <a:custGeom>
              <a:avLst/>
              <a:gdLst>
                <a:gd name="T0" fmla="*/ 2147483647 w 32"/>
                <a:gd name="T1" fmla="*/ 2147483647 h 38"/>
                <a:gd name="T2" fmla="*/ 2147483647 w 32"/>
                <a:gd name="T3" fmla="*/ 0 h 38"/>
                <a:gd name="T4" fmla="*/ 2147483647 w 32"/>
                <a:gd name="T5" fmla="*/ 0 h 38"/>
                <a:gd name="T6" fmla="*/ 2147483647 w 32"/>
                <a:gd name="T7" fmla="*/ 2147483647 h 38"/>
                <a:gd name="T8" fmla="*/ 2147483647 w 32"/>
                <a:gd name="T9" fmla="*/ 2147483647 h 38"/>
                <a:gd name="T10" fmla="*/ 0 w 32"/>
                <a:gd name="T11" fmla="*/ 0 h 38"/>
                <a:gd name="T12" fmla="*/ 0 w 32"/>
                <a:gd name="T13" fmla="*/ 0 h 38"/>
                <a:gd name="T14" fmla="*/ 2147483647 w 32"/>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38"/>
                <a:gd name="T26" fmla="*/ 32 w 32"/>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38">
                  <a:moveTo>
                    <a:pt x="14" y="38"/>
                  </a:moveTo>
                  <a:lnTo>
                    <a:pt x="32" y="0"/>
                  </a:lnTo>
                  <a:lnTo>
                    <a:pt x="14" y="17"/>
                  </a:lnTo>
                  <a:lnTo>
                    <a:pt x="0" y="0"/>
                  </a:lnTo>
                  <a:lnTo>
                    <a:pt x="14" y="38"/>
                  </a:lnTo>
                </a:path>
              </a:pathLst>
            </a:custGeom>
            <a:noFill/>
            <a:ln w="4763">
              <a:solidFill>
                <a:srgbClr val="000000"/>
              </a:solidFill>
              <a:round/>
              <a:headEnd/>
              <a:tailEnd/>
            </a:ln>
          </p:spPr>
          <p:txBody>
            <a:bodyPr/>
            <a:lstStyle/>
            <a:p>
              <a:endParaRPr lang="en-US"/>
            </a:p>
          </p:txBody>
        </p:sp>
        <p:sp>
          <p:nvSpPr>
            <p:cNvPr id="61" name="Freeform 60"/>
            <p:cNvSpPr>
              <a:spLocks/>
            </p:cNvSpPr>
            <p:nvPr/>
          </p:nvSpPr>
          <p:spPr bwMode="auto">
            <a:xfrm>
              <a:off x="2933700" y="2214849"/>
              <a:ext cx="841375" cy="107710"/>
            </a:xfrm>
            <a:custGeom>
              <a:avLst/>
              <a:gdLst>
                <a:gd name="T0" fmla="*/ 2147483647 w 629"/>
                <a:gd name="T1" fmla="*/ 2147483647 h 98"/>
                <a:gd name="T2" fmla="*/ 2147483647 w 629"/>
                <a:gd name="T3" fmla="*/ 2147483647 h 98"/>
                <a:gd name="T4" fmla="*/ 2147483647 w 629"/>
                <a:gd name="T5" fmla="*/ 0 h 98"/>
                <a:gd name="T6" fmla="*/ 0 w 629"/>
                <a:gd name="T7" fmla="*/ 0 h 98"/>
                <a:gd name="T8" fmla="*/ 0 60000 65536"/>
                <a:gd name="T9" fmla="*/ 0 60000 65536"/>
                <a:gd name="T10" fmla="*/ 0 60000 65536"/>
                <a:gd name="T11" fmla="*/ 0 60000 65536"/>
                <a:gd name="T12" fmla="*/ 0 w 629"/>
                <a:gd name="T13" fmla="*/ 0 h 98"/>
                <a:gd name="T14" fmla="*/ 629 w 629"/>
                <a:gd name="T15" fmla="*/ 98 h 98"/>
              </a:gdLst>
              <a:ahLst/>
              <a:cxnLst>
                <a:cxn ang="T8">
                  <a:pos x="T0" y="T1"/>
                </a:cxn>
                <a:cxn ang="T9">
                  <a:pos x="T2" y="T3"/>
                </a:cxn>
                <a:cxn ang="T10">
                  <a:pos x="T4" y="T5"/>
                </a:cxn>
                <a:cxn ang="T11">
                  <a:pos x="T6" y="T7"/>
                </a:cxn>
              </a:cxnLst>
              <a:rect l="T12" t="T13" r="T14" b="T15"/>
              <a:pathLst>
                <a:path w="629" h="98">
                  <a:moveTo>
                    <a:pt x="629" y="98"/>
                  </a:moveTo>
                  <a:lnTo>
                    <a:pt x="629" y="31"/>
                  </a:lnTo>
                  <a:lnTo>
                    <a:pt x="598" y="0"/>
                  </a:lnTo>
                  <a:lnTo>
                    <a:pt x="0" y="0"/>
                  </a:lnTo>
                </a:path>
              </a:pathLst>
            </a:custGeom>
            <a:noFill/>
            <a:ln w="4763">
              <a:solidFill>
                <a:srgbClr val="000000"/>
              </a:solidFill>
              <a:round/>
              <a:headEnd/>
              <a:tailEnd/>
            </a:ln>
          </p:spPr>
          <p:txBody>
            <a:bodyPr/>
            <a:lstStyle/>
            <a:p>
              <a:endParaRPr lang="en-US"/>
            </a:p>
          </p:txBody>
        </p:sp>
        <p:sp>
          <p:nvSpPr>
            <p:cNvPr id="62" name="Freeform 61"/>
            <p:cNvSpPr>
              <a:spLocks/>
            </p:cNvSpPr>
            <p:nvPr/>
          </p:nvSpPr>
          <p:spPr bwMode="auto">
            <a:xfrm>
              <a:off x="3756025" y="2276585"/>
              <a:ext cx="38100" cy="45973"/>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63" name="Freeform 62"/>
            <p:cNvSpPr>
              <a:spLocks/>
            </p:cNvSpPr>
            <p:nvPr/>
          </p:nvSpPr>
          <p:spPr bwMode="auto">
            <a:xfrm>
              <a:off x="3756025" y="2276585"/>
              <a:ext cx="38100" cy="45973"/>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64" name="Freeform 63"/>
            <p:cNvSpPr>
              <a:spLocks/>
            </p:cNvSpPr>
            <p:nvPr/>
          </p:nvSpPr>
          <p:spPr bwMode="auto">
            <a:xfrm>
              <a:off x="3327400" y="5461920"/>
              <a:ext cx="1033463" cy="153685"/>
            </a:xfrm>
            <a:custGeom>
              <a:avLst/>
              <a:gdLst>
                <a:gd name="T0" fmla="*/ 0 w 772"/>
                <a:gd name="T1" fmla="*/ 2147483647 h 139"/>
                <a:gd name="T2" fmla="*/ 0 w 772"/>
                <a:gd name="T3" fmla="*/ 2147483647 h 139"/>
                <a:gd name="T4" fmla="*/ 2147483647 w 772"/>
                <a:gd name="T5" fmla="*/ 2147483647 h 139"/>
                <a:gd name="T6" fmla="*/ 2147483647 w 772"/>
                <a:gd name="T7" fmla="*/ 0 h 139"/>
                <a:gd name="T8" fmla="*/ 0 60000 65536"/>
                <a:gd name="T9" fmla="*/ 0 60000 65536"/>
                <a:gd name="T10" fmla="*/ 0 60000 65536"/>
                <a:gd name="T11" fmla="*/ 0 60000 65536"/>
                <a:gd name="T12" fmla="*/ 0 w 772"/>
                <a:gd name="T13" fmla="*/ 0 h 139"/>
                <a:gd name="T14" fmla="*/ 772 w 772"/>
                <a:gd name="T15" fmla="*/ 139 h 139"/>
              </a:gdLst>
              <a:ahLst/>
              <a:cxnLst>
                <a:cxn ang="T8">
                  <a:pos x="T0" y="T1"/>
                </a:cxn>
                <a:cxn ang="T9">
                  <a:pos x="T2" y="T3"/>
                </a:cxn>
                <a:cxn ang="T10">
                  <a:pos x="T4" y="T5"/>
                </a:cxn>
                <a:cxn ang="T11">
                  <a:pos x="T6" y="T7"/>
                </a:cxn>
              </a:cxnLst>
              <a:rect l="T12" t="T13" r="T14" b="T15"/>
              <a:pathLst>
                <a:path w="772" h="139">
                  <a:moveTo>
                    <a:pt x="0" y="139"/>
                  </a:moveTo>
                  <a:lnTo>
                    <a:pt x="0" y="56"/>
                  </a:lnTo>
                  <a:lnTo>
                    <a:pt x="772" y="56"/>
                  </a:lnTo>
                  <a:lnTo>
                    <a:pt x="772" y="0"/>
                  </a:lnTo>
                </a:path>
              </a:pathLst>
            </a:custGeom>
            <a:noFill/>
            <a:ln w="4763">
              <a:solidFill>
                <a:srgbClr val="000000"/>
              </a:solidFill>
              <a:round/>
              <a:headEnd/>
              <a:tailEnd/>
            </a:ln>
          </p:spPr>
          <p:txBody>
            <a:bodyPr/>
            <a:lstStyle/>
            <a:p>
              <a:endParaRPr lang="en-US"/>
            </a:p>
          </p:txBody>
        </p:sp>
        <p:sp>
          <p:nvSpPr>
            <p:cNvPr id="65" name="Freeform 64"/>
            <p:cNvSpPr>
              <a:spLocks/>
            </p:cNvSpPr>
            <p:nvPr/>
          </p:nvSpPr>
          <p:spPr bwMode="auto">
            <a:xfrm>
              <a:off x="3308350" y="5573571"/>
              <a:ext cx="41275" cy="42033"/>
            </a:xfrm>
            <a:custGeom>
              <a:avLst/>
              <a:gdLst>
                <a:gd name="T0" fmla="*/ 2147483647 w 31"/>
                <a:gd name="T1" fmla="*/ 2147483647 h 38"/>
                <a:gd name="T2" fmla="*/ 2147483647 w 31"/>
                <a:gd name="T3" fmla="*/ 0 h 38"/>
                <a:gd name="T4" fmla="*/ 2147483647 w 31"/>
                <a:gd name="T5" fmla="*/ 0 h 38"/>
                <a:gd name="T6" fmla="*/ 2147483647 w 31"/>
                <a:gd name="T7" fmla="*/ 2147483647 h 38"/>
                <a:gd name="T8" fmla="*/ 2147483647 w 31"/>
                <a:gd name="T9" fmla="*/ 2147483647 h 38"/>
                <a:gd name="T10" fmla="*/ 0 w 31"/>
                <a:gd name="T11" fmla="*/ 0 h 38"/>
                <a:gd name="T12" fmla="*/ 0 w 31"/>
                <a:gd name="T13" fmla="*/ 0 h 38"/>
                <a:gd name="T14" fmla="*/ 2147483647 w 31"/>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38"/>
                <a:gd name="T26" fmla="*/ 31 w 31"/>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38">
                  <a:moveTo>
                    <a:pt x="14" y="38"/>
                  </a:moveTo>
                  <a:lnTo>
                    <a:pt x="31" y="0"/>
                  </a:lnTo>
                  <a:lnTo>
                    <a:pt x="14" y="17"/>
                  </a:lnTo>
                  <a:lnTo>
                    <a:pt x="0" y="0"/>
                  </a:lnTo>
                  <a:lnTo>
                    <a:pt x="14" y="38"/>
                  </a:lnTo>
                  <a:close/>
                </a:path>
              </a:pathLst>
            </a:custGeom>
            <a:solidFill>
              <a:srgbClr val="000000"/>
            </a:solidFill>
            <a:ln w="9525">
              <a:noFill/>
              <a:round/>
              <a:headEnd/>
              <a:tailEnd/>
            </a:ln>
          </p:spPr>
          <p:txBody>
            <a:bodyPr/>
            <a:lstStyle/>
            <a:p>
              <a:endParaRPr lang="en-US"/>
            </a:p>
          </p:txBody>
        </p:sp>
        <p:sp>
          <p:nvSpPr>
            <p:cNvPr id="66" name="Freeform 65"/>
            <p:cNvSpPr>
              <a:spLocks/>
            </p:cNvSpPr>
            <p:nvPr/>
          </p:nvSpPr>
          <p:spPr bwMode="auto">
            <a:xfrm>
              <a:off x="3308350" y="5573571"/>
              <a:ext cx="41275" cy="42033"/>
            </a:xfrm>
            <a:custGeom>
              <a:avLst/>
              <a:gdLst>
                <a:gd name="T0" fmla="*/ 2147483647 w 31"/>
                <a:gd name="T1" fmla="*/ 2147483647 h 38"/>
                <a:gd name="T2" fmla="*/ 2147483647 w 31"/>
                <a:gd name="T3" fmla="*/ 0 h 38"/>
                <a:gd name="T4" fmla="*/ 2147483647 w 31"/>
                <a:gd name="T5" fmla="*/ 0 h 38"/>
                <a:gd name="T6" fmla="*/ 2147483647 w 31"/>
                <a:gd name="T7" fmla="*/ 2147483647 h 38"/>
                <a:gd name="T8" fmla="*/ 2147483647 w 31"/>
                <a:gd name="T9" fmla="*/ 2147483647 h 38"/>
                <a:gd name="T10" fmla="*/ 0 w 31"/>
                <a:gd name="T11" fmla="*/ 0 h 38"/>
                <a:gd name="T12" fmla="*/ 0 w 31"/>
                <a:gd name="T13" fmla="*/ 0 h 38"/>
                <a:gd name="T14" fmla="*/ 2147483647 w 31"/>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38"/>
                <a:gd name="T26" fmla="*/ 31 w 31"/>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38">
                  <a:moveTo>
                    <a:pt x="14" y="38"/>
                  </a:moveTo>
                  <a:lnTo>
                    <a:pt x="31" y="0"/>
                  </a:lnTo>
                  <a:lnTo>
                    <a:pt x="14" y="17"/>
                  </a:lnTo>
                  <a:lnTo>
                    <a:pt x="0" y="0"/>
                  </a:lnTo>
                  <a:lnTo>
                    <a:pt x="14" y="38"/>
                  </a:lnTo>
                </a:path>
              </a:pathLst>
            </a:custGeom>
            <a:noFill/>
            <a:ln w="4763">
              <a:solidFill>
                <a:srgbClr val="000000"/>
              </a:solidFill>
              <a:round/>
              <a:headEnd/>
              <a:tailEnd/>
            </a:ln>
          </p:spPr>
          <p:txBody>
            <a:bodyPr/>
            <a:lstStyle/>
            <a:p>
              <a:endParaRPr lang="en-US"/>
            </a:p>
          </p:txBody>
        </p:sp>
        <p:sp>
          <p:nvSpPr>
            <p:cNvPr id="67" name="Line 178"/>
            <p:cNvSpPr>
              <a:spLocks noChangeShapeType="1"/>
            </p:cNvSpPr>
            <p:nvPr/>
          </p:nvSpPr>
          <p:spPr bwMode="auto">
            <a:xfrm>
              <a:off x="3986213" y="5987336"/>
              <a:ext cx="1587" cy="1314"/>
            </a:xfrm>
            <a:prstGeom prst="line">
              <a:avLst/>
            </a:prstGeom>
            <a:noFill/>
            <a:ln w="4763">
              <a:solidFill>
                <a:srgbClr val="000000"/>
              </a:solidFill>
              <a:round/>
              <a:headEnd/>
              <a:tailEnd/>
            </a:ln>
          </p:spPr>
          <p:txBody>
            <a:bodyPr/>
            <a:lstStyle/>
            <a:p>
              <a:endParaRPr lang="en-US"/>
            </a:p>
          </p:txBody>
        </p:sp>
        <p:sp>
          <p:nvSpPr>
            <p:cNvPr id="68" name="Freeform 67"/>
            <p:cNvSpPr>
              <a:spLocks noEditPoints="1"/>
            </p:cNvSpPr>
            <p:nvPr/>
          </p:nvSpPr>
          <p:spPr bwMode="auto">
            <a:xfrm>
              <a:off x="2338388" y="6134452"/>
              <a:ext cx="93662" cy="77499"/>
            </a:xfrm>
            <a:custGeom>
              <a:avLst/>
              <a:gdLst>
                <a:gd name="T0" fmla="*/ 0 w 70"/>
                <a:gd name="T1" fmla="*/ 2147483647 h 70"/>
                <a:gd name="T2" fmla="*/ 2147483647 w 70"/>
                <a:gd name="T3" fmla="*/ 0 h 70"/>
                <a:gd name="T4" fmla="*/ 2147483647 w 70"/>
                <a:gd name="T5" fmla="*/ 2147483647 h 70"/>
                <a:gd name="T6" fmla="*/ 2147483647 w 70"/>
                <a:gd name="T7" fmla="*/ 2147483647 h 70"/>
                <a:gd name="T8" fmla="*/ 0 w 70"/>
                <a:gd name="T9" fmla="*/ 2147483647 h 70"/>
                <a:gd name="T10" fmla="*/ 2147483647 w 70"/>
                <a:gd name="T11" fmla="*/ 2147483647 h 70"/>
                <a:gd name="T12" fmla="*/ 2147483647 w 70"/>
                <a:gd name="T13" fmla="*/ 2147483647 h 70"/>
                <a:gd name="T14" fmla="*/ 2147483647 w 70"/>
                <a:gd name="T15" fmla="*/ 2147483647 h 70"/>
                <a:gd name="T16" fmla="*/ 0 w 70"/>
                <a:gd name="T17" fmla="*/ 2147483647 h 70"/>
                <a:gd name="T18" fmla="*/ 2147483647 w 70"/>
                <a:gd name="T19" fmla="*/ 2147483647 h 70"/>
                <a:gd name="T20" fmla="*/ 2147483647 w 70"/>
                <a:gd name="T21" fmla="*/ 2147483647 h 70"/>
                <a:gd name="T22" fmla="*/ 2147483647 w 70"/>
                <a:gd name="T23" fmla="*/ 2147483647 h 70"/>
                <a:gd name="T24" fmla="*/ 2147483647 w 70"/>
                <a:gd name="T25" fmla="*/ 2147483647 h 70"/>
                <a:gd name="T26" fmla="*/ 2147483647 w 70"/>
                <a:gd name="T27" fmla="*/ 2147483647 h 70"/>
                <a:gd name="T28" fmla="*/ 2147483647 w 70"/>
                <a:gd name="T29" fmla="*/ 2147483647 h 70"/>
                <a:gd name="T30" fmla="*/ 2147483647 w 70"/>
                <a:gd name="T31" fmla="*/ 2147483647 h 70"/>
                <a:gd name="T32" fmla="*/ 2147483647 w 70"/>
                <a:gd name="T33" fmla="*/ 2147483647 h 70"/>
                <a:gd name="T34" fmla="*/ 2147483647 w 70"/>
                <a:gd name="T35" fmla="*/ 2147483647 h 70"/>
                <a:gd name="T36" fmla="*/ 2147483647 w 70"/>
                <a:gd name="T37" fmla="*/ 2147483647 h 70"/>
                <a:gd name="T38" fmla="*/ 2147483647 w 70"/>
                <a:gd name="T39" fmla="*/ 2147483647 h 70"/>
                <a:gd name="T40" fmla="*/ 2147483647 w 70"/>
                <a:gd name="T41" fmla="*/ 2147483647 h 70"/>
                <a:gd name="T42" fmla="*/ 2147483647 w 70"/>
                <a:gd name="T43" fmla="*/ 2147483647 h 70"/>
                <a:gd name="T44" fmla="*/ 2147483647 w 70"/>
                <a:gd name="T45" fmla="*/ 2147483647 h 70"/>
                <a:gd name="T46" fmla="*/ 2147483647 w 70"/>
                <a:gd name="T47" fmla="*/ 2147483647 h 70"/>
                <a:gd name="T48" fmla="*/ 2147483647 w 70"/>
                <a:gd name="T49" fmla="*/ 2147483647 h 70"/>
                <a:gd name="T50" fmla="*/ 2147483647 w 70"/>
                <a:gd name="T51" fmla="*/ 2147483647 h 70"/>
                <a:gd name="T52" fmla="*/ 2147483647 w 70"/>
                <a:gd name="T53" fmla="*/ 2147483647 h 70"/>
                <a:gd name="T54" fmla="*/ 2147483647 w 70"/>
                <a:gd name="T55" fmla="*/ 2147483647 h 70"/>
                <a:gd name="T56" fmla="*/ 2147483647 w 70"/>
                <a:gd name="T57" fmla="*/ 2147483647 h 7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70"/>
                <a:gd name="T88" fmla="*/ 0 h 70"/>
                <a:gd name="T89" fmla="*/ 70 w 70"/>
                <a:gd name="T90" fmla="*/ 70 h 70"/>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70" h="70">
                  <a:moveTo>
                    <a:pt x="0" y="7"/>
                  </a:moveTo>
                  <a:lnTo>
                    <a:pt x="3" y="0"/>
                  </a:lnTo>
                  <a:lnTo>
                    <a:pt x="66" y="32"/>
                  </a:lnTo>
                  <a:lnTo>
                    <a:pt x="63" y="39"/>
                  </a:lnTo>
                  <a:lnTo>
                    <a:pt x="0" y="7"/>
                  </a:lnTo>
                  <a:close/>
                  <a:moveTo>
                    <a:pt x="66" y="39"/>
                  </a:moveTo>
                  <a:lnTo>
                    <a:pt x="66" y="39"/>
                  </a:lnTo>
                  <a:lnTo>
                    <a:pt x="3" y="70"/>
                  </a:lnTo>
                  <a:lnTo>
                    <a:pt x="0" y="63"/>
                  </a:lnTo>
                  <a:lnTo>
                    <a:pt x="63" y="32"/>
                  </a:lnTo>
                  <a:lnTo>
                    <a:pt x="66" y="32"/>
                  </a:lnTo>
                  <a:lnTo>
                    <a:pt x="70" y="32"/>
                  </a:lnTo>
                  <a:lnTo>
                    <a:pt x="70" y="35"/>
                  </a:lnTo>
                  <a:lnTo>
                    <a:pt x="66" y="39"/>
                  </a:lnTo>
                  <a:close/>
                </a:path>
              </a:pathLst>
            </a:custGeom>
            <a:solidFill>
              <a:srgbClr val="000000"/>
            </a:solidFill>
            <a:ln w="9525">
              <a:noFill/>
              <a:round/>
              <a:headEnd/>
              <a:tailEnd/>
            </a:ln>
          </p:spPr>
          <p:txBody>
            <a:bodyPr/>
            <a:lstStyle/>
            <a:p>
              <a:endParaRPr lang="en-US"/>
            </a:p>
          </p:txBody>
        </p:sp>
        <p:sp>
          <p:nvSpPr>
            <p:cNvPr id="69" name="Freeform 68"/>
            <p:cNvSpPr>
              <a:spLocks/>
            </p:cNvSpPr>
            <p:nvPr/>
          </p:nvSpPr>
          <p:spPr bwMode="auto">
            <a:xfrm>
              <a:off x="3054350" y="5623486"/>
              <a:ext cx="336550" cy="69617"/>
            </a:xfrm>
            <a:custGeom>
              <a:avLst/>
              <a:gdLst>
                <a:gd name="T0" fmla="*/ 0 w 251"/>
                <a:gd name="T1" fmla="*/ 0 h 63"/>
                <a:gd name="T2" fmla="*/ 2147483647 w 251"/>
                <a:gd name="T3" fmla="*/ 0 h 63"/>
                <a:gd name="T4" fmla="*/ 2147483647 w 251"/>
                <a:gd name="T5" fmla="*/ 2147483647 h 63"/>
                <a:gd name="T6" fmla="*/ 2147483647 w 251"/>
                <a:gd name="T7" fmla="*/ 2147483647 h 63"/>
                <a:gd name="T8" fmla="*/ 0 w 251"/>
                <a:gd name="T9" fmla="*/ 0 h 63"/>
                <a:gd name="T10" fmla="*/ 0 60000 65536"/>
                <a:gd name="T11" fmla="*/ 0 60000 65536"/>
                <a:gd name="T12" fmla="*/ 0 60000 65536"/>
                <a:gd name="T13" fmla="*/ 0 60000 65536"/>
                <a:gd name="T14" fmla="*/ 0 60000 65536"/>
                <a:gd name="T15" fmla="*/ 0 w 251"/>
                <a:gd name="T16" fmla="*/ 0 h 63"/>
                <a:gd name="T17" fmla="*/ 251 w 251"/>
                <a:gd name="T18" fmla="*/ 63 h 63"/>
              </a:gdLst>
              <a:ahLst/>
              <a:cxnLst>
                <a:cxn ang="T10">
                  <a:pos x="T0" y="T1"/>
                </a:cxn>
                <a:cxn ang="T11">
                  <a:pos x="T2" y="T3"/>
                </a:cxn>
                <a:cxn ang="T12">
                  <a:pos x="T4" y="T5"/>
                </a:cxn>
                <a:cxn ang="T13">
                  <a:pos x="T6" y="T7"/>
                </a:cxn>
                <a:cxn ang="T14">
                  <a:pos x="T8" y="T9"/>
                </a:cxn>
              </a:cxnLst>
              <a:rect l="T15" t="T16" r="T17" b="T18"/>
              <a:pathLst>
                <a:path w="251" h="63">
                  <a:moveTo>
                    <a:pt x="0" y="0"/>
                  </a:moveTo>
                  <a:lnTo>
                    <a:pt x="251" y="0"/>
                  </a:lnTo>
                  <a:lnTo>
                    <a:pt x="220" y="63"/>
                  </a:lnTo>
                  <a:lnTo>
                    <a:pt x="31" y="63"/>
                  </a:lnTo>
                  <a:lnTo>
                    <a:pt x="0" y="0"/>
                  </a:lnTo>
                  <a:close/>
                </a:path>
              </a:pathLst>
            </a:custGeom>
            <a:solidFill>
              <a:srgbClr val="FFFFFF"/>
            </a:solidFill>
            <a:ln w="9525">
              <a:noFill/>
              <a:round/>
              <a:headEnd/>
              <a:tailEnd/>
            </a:ln>
          </p:spPr>
          <p:txBody>
            <a:bodyPr/>
            <a:lstStyle/>
            <a:p>
              <a:endParaRPr lang="en-US"/>
            </a:p>
          </p:txBody>
        </p:sp>
        <p:sp>
          <p:nvSpPr>
            <p:cNvPr id="70" name="Freeform 69"/>
            <p:cNvSpPr>
              <a:spLocks/>
            </p:cNvSpPr>
            <p:nvPr/>
          </p:nvSpPr>
          <p:spPr bwMode="auto">
            <a:xfrm>
              <a:off x="3054350" y="5623486"/>
              <a:ext cx="336550" cy="69617"/>
            </a:xfrm>
            <a:custGeom>
              <a:avLst/>
              <a:gdLst>
                <a:gd name="T0" fmla="*/ 0 w 251"/>
                <a:gd name="T1" fmla="*/ 0 h 63"/>
                <a:gd name="T2" fmla="*/ 2147483647 w 251"/>
                <a:gd name="T3" fmla="*/ 0 h 63"/>
                <a:gd name="T4" fmla="*/ 2147483647 w 251"/>
                <a:gd name="T5" fmla="*/ 2147483647 h 63"/>
                <a:gd name="T6" fmla="*/ 2147483647 w 251"/>
                <a:gd name="T7" fmla="*/ 2147483647 h 63"/>
                <a:gd name="T8" fmla="*/ 0 w 251"/>
                <a:gd name="T9" fmla="*/ 0 h 63"/>
                <a:gd name="T10" fmla="*/ 0 60000 65536"/>
                <a:gd name="T11" fmla="*/ 0 60000 65536"/>
                <a:gd name="T12" fmla="*/ 0 60000 65536"/>
                <a:gd name="T13" fmla="*/ 0 60000 65536"/>
                <a:gd name="T14" fmla="*/ 0 60000 65536"/>
                <a:gd name="T15" fmla="*/ 0 w 251"/>
                <a:gd name="T16" fmla="*/ 0 h 63"/>
                <a:gd name="T17" fmla="*/ 251 w 251"/>
                <a:gd name="T18" fmla="*/ 63 h 63"/>
              </a:gdLst>
              <a:ahLst/>
              <a:cxnLst>
                <a:cxn ang="T10">
                  <a:pos x="T0" y="T1"/>
                </a:cxn>
                <a:cxn ang="T11">
                  <a:pos x="T2" y="T3"/>
                </a:cxn>
                <a:cxn ang="T12">
                  <a:pos x="T4" y="T5"/>
                </a:cxn>
                <a:cxn ang="T13">
                  <a:pos x="T6" y="T7"/>
                </a:cxn>
                <a:cxn ang="T14">
                  <a:pos x="T8" y="T9"/>
                </a:cxn>
              </a:cxnLst>
              <a:rect l="T15" t="T16" r="T17" b="T18"/>
              <a:pathLst>
                <a:path w="251" h="63">
                  <a:moveTo>
                    <a:pt x="0" y="0"/>
                  </a:moveTo>
                  <a:lnTo>
                    <a:pt x="251" y="0"/>
                  </a:lnTo>
                  <a:lnTo>
                    <a:pt x="220" y="63"/>
                  </a:lnTo>
                  <a:lnTo>
                    <a:pt x="31" y="63"/>
                  </a:lnTo>
                  <a:lnTo>
                    <a:pt x="0" y="0"/>
                  </a:lnTo>
                </a:path>
              </a:pathLst>
            </a:custGeom>
            <a:noFill/>
            <a:ln w="11113">
              <a:solidFill>
                <a:srgbClr val="000000"/>
              </a:solidFill>
              <a:round/>
              <a:headEnd/>
              <a:tailEnd/>
            </a:ln>
          </p:spPr>
          <p:txBody>
            <a:bodyPr/>
            <a:lstStyle/>
            <a:p>
              <a:endParaRPr lang="en-US"/>
            </a:p>
          </p:txBody>
        </p:sp>
        <p:sp>
          <p:nvSpPr>
            <p:cNvPr id="71" name="Rectangle 70"/>
            <p:cNvSpPr>
              <a:spLocks noChangeArrowheads="1"/>
            </p:cNvSpPr>
            <p:nvPr/>
          </p:nvSpPr>
          <p:spPr bwMode="auto">
            <a:xfrm>
              <a:off x="3517900" y="5651069"/>
              <a:ext cx="227013"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WDSEL</a:t>
              </a:r>
              <a:endParaRPr lang="en-US" b="0"/>
            </a:p>
          </p:txBody>
        </p:sp>
        <p:sp>
          <p:nvSpPr>
            <p:cNvPr id="72" name="Line 183"/>
            <p:cNvSpPr>
              <a:spLocks noChangeShapeType="1"/>
            </p:cNvSpPr>
            <p:nvPr/>
          </p:nvSpPr>
          <p:spPr bwMode="auto">
            <a:xfrm>
              <a:off x="3368675" y="5658951"/>
              <a:ext cx="103188" cy="0"/>
            </a:xfrm>
            <a:prstGeom prst="line">
              <a:avLst/>
            </a:prstGeom>
            <a:noFill/>
            <a:ln w="4763">
              <a:solidFill>
                <a:srgbClr val="000000"/>
              </a:solidFill>
              <a:round/>
              <a:headEnd/>
              <a:tailEnd/>
            </a:ln>
          </p:spPr>
          <p:txBody>
            <a:bodyPr/>
            <a:lstStyle/>
            <a:p>
              <a:endParaRPr lang="en-US"/>
            </a:p>
          </p:txBody>
        </p:sp>
        <p:sp>
          <p:nvSpPr>
            <p:cNvPr id="73" name="Freeform 72"/>
            <p:cNvSpPr>
              <a:spLocks/>
            </p:cNvSpPr>
            <p:nvPr/>
          </p:nvSpPr>
          <p:spPr bwMode="auto">
            <a:xfrm>
              <a:off x="3368675" y="5643188"/>
              <a:ext cx="50800" cy="30212"/>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close/>
                </a:path>
              </a:pathLst>
            </a:custGeom>
            <a:solidFill>
              <a:srgbClr val="000000"/>
            </a:solidFill>
            <a:ln w="9525">
              <a:noFill/>
              <a:round/>
              <a:headEnd/>
              <a:tailEnd/>
            </a:ln>
          </p:spPr>
          <p:txBody>
            <a:bodyPr/>
            <a:lstStyle/>
            <a:p>
              <a:endParaRPr lang="en-US"/>
            </a:p>
          </p:txBody>
        </p:sp>
        <p:sp>
          <p:nvSpPr>
            <p:cNvPr id="74" name="Freeform 73"/>
            <p:cNvSpPr>
              <a:spLocks/>
            </p:cNvSpPr>
            <p:nvPr/>
          </p:nvSpPr>
          <p:spPr bwMode="auto">
            <a:xfrm>
              <a:off x="3368675" y="5643188"/>
              <a:ext cx="50800" cy="30212"/>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path>
              </a:pathLst>
            </a:custGeom>
            <a:noFill/>
            <a:ln w="4763">
              <a:solidFill>
                <a:srgbClr val="000000"/>
              </a:solidFill>
              <a:round/>
              <a:headEnd/>
              <a:tailEnd/>
            </a:ln>
          </p:spPr>
          <p:txBody>
            <a:bodyPr/>
            <a:lstStyle/>
            <a:p>
              <a:endParaRPr lang="en-US"/>
            </a:p>
          </p:txBody>
        </p:sp>
        <p:sp>
          <p:nvSpPr>
            <p:cNvPr id="75" name="Line 187"/>
            <p:cNvSpPr>
              <a:spLocks noChangeShapeType="1"/>
            </p:cNvSpPr>
            <p:nvPr/>
          </p:nvSpPr>
          <p:spPr bwMode="auto">
            <a:xfrm flipV="1">
              <a:off x="3227388" y="5693103"/>
              <a:ext cx="1587" cy="256141"/>
            </a:xfrm>
            <a:prstGeom prst="line">
              <a:avLst/>
            </a:prstGeom>
            <a:noFill/>
            <a:ln w="4763">
              <a:solidFill>
                <a:srgbClr val="000000"/>
              </a:solidFill>
              <a:round/>
              <a:headEnd/>
              <a:tailEnd/>
            </a:ln>
          </p:spPr>
          <p:txBody>
            <a:bodyPr/>
            <a:lstStyle/>
            <a:p>
              <a:endParaRPr lang="en-US"/>
            </a:p>
          </p:txBody>
        </p:sp>
        <p:sp>
          <p:nvSpPr>
            <p:cNvPr id="76" name="Freeform 75"/>
            <p:cNvSpPr>
              <a:spLocks/>
            </p:cNvSpPr>
            <p:nvPr/>
          </p:nvSpPr>
          <p:spPr bwMode="auto">
            <a:xfrm>
              <a:off x="3208338" y="5907210"/>
              <a:ext cx="38100" cy="42033"/>
            </a:xfrm>
            <a:custGeom>
              <a:avLst/>
              <a:gdLst>
                <a:gd name="T0" fmla="*/ 2147483647 w 28"/>
                <a:gd name="T1" fmla="*/ 2147483647 h 38"/>
                <a:gd name="T2" fmla="*/ 2147483647 w 28"/>
                <a:gd name="T3" fmla="*/ 0 h 38"/>
                <a:gd name="T4" fmla="*/ 2147483647 w 28"/>
                <a:gd name="T5" fmla="*/ 0 h 38"/>
                <a:gd name="T6" fmla="*/ 2147483647 w 28"/>
                <a:gd name="T7" fmla="*/ 2147483647 h 38"/>
                <a:gd name="T8" fmla="*/ 2147483647 w 28"/>
                <a:gd name="T9" fmla="*/ 2147483647 h 38"/>
                <a:gd name="T10" fmla="*/ 0 w 28"/>
                <a:gd name="T11" fmla="*/ 0 h 38"/>
                <a:gd name="T12" fmla="*/ 0 w 28"/>
                <a:gd name="T13" fmla="*/ 0 h 38"/>
                <a:gd name="T14" fmla="*/ 2147483647 w 28"/>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8"/>
                <a:gd name="T26" fmla="*/ 28 w 28"/>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8">
                  <a:moveTo>
                    <a:pt x="14" y="38"/>
                  </a:moveTo>
                  <a:lnTo>
                    <a:pt x="28" y="0"/>
                  </a:lnTo>
                  <a:lnTo>
                    <a:pt x="14" y="17"/>
                  </a:lnTo>
                  <a:lnTo>
                    <a:pt x="0" y="0"/>
                  </a:lnTo>
                  <a:lnTo>
                    <a:pt x="14" y="38"/>
                  </a:lnTo>
                  <a:close/>
                </a:path>
              </a:pathLst>
            </a:custGeom>
            <a:solidFill>
              <a:srgbClr val="000000"/>
            </a:solidFill>
            <a:ln w="9525">
              <a:noFill/>
              <a:round/>
              <a:headEnd/>
              <a:tailEnd/>
            </a:ln>
          </p:spPr>
          <p:txBody>
            <a:bodyPr/>
            <a:lstStyle/>
            <a:p>
              <a:endParaRPr lang="en-US"/>
            </a:p>
          </p:txBody>
        </p:sp>
        <p:sp>
          <p:nvSpPr>
            <p:cNvPr id="77" name="Freeform 76"/>
            <p:cNvSpPr>
              <a:spLocks/>
            </p:cNvSpPr>
            <p:nvPr/>
          </p:nvSpPr>
          <p:spPr bwMode="auto">
            <a:xfrm>
              <a:off x="3208338" y="5907210"/>
              <a:ext cx="38100" cy="42033"/>
            </a:xfrm>
            <a:custGeom>
              <a:avLst/>
              <a:gdLst>
                <a:gd name="T0" fmla="*/ 2147483647 w 28"/>
                <a:gd name="T1" fmla="*/ 2147483647 h 38"/>
                <a:gd name="T2" fmla="*/ 2147483647 w 28"/>
                <a:gd name="T3" fmla="*/ 0 h 38"/>
                <a:gd name="T4" fmla="*/ 2147483647 w 28"/>
                <a:gd name="T5" fmla="*/ 0 h 38"/>
                <a:gd name="T6" fmla="*/ 2147483647 w 28"/>
                <a:gd name="T7" fmla="*/ 2147483647 h 38"/>
                <a:gd name="T8" fmla="*/ 2147483647 w 28"/>
                <a:gd name="T9" fmla="*/ 2147483647 h 38"/>
                <a:gd name="T10" fmla="*/ 0 w 28"/>
                <a:gd name="T11" fmla="*/ 0 h 38"/>
                <a:gd name="T12" fmla="*/ 0 w 28"/>
                <a:gd name="T13" fmla="*/ 0 h 38"/>
                <a:gd name="T14" fmla="*/ 2147483647 w 28"/>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8"/>
                <a:gd name="T26" fmla="*/ 28 w 28"/>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8">
                  <a:moveTo>
                    <a:pt x="14" y="38"/>
                  </a:moveTo>
                  <a:lnTo>
                    <a:pt x="28" y="0"/>
                  </a:lnTo>
                  <a:lnTo>
                    <a:pt x="14" y="17"/>
                  </a:lnTo>
                  <a:lnTo>
                    <a:pt x="0" y="0"/>
                  </a:lnTo>
                  <a:lnTo>
                    <a:pt x="14" y="38"/>
                  </a:lnTo>
                </a:path>
              </a:pathLst>
            </a:custGeom>
            <a:noFill/>
            <a:ln w="4763">
              <a:solidFill>
                <a:srgbClr val="000000"/>
              </a:solidFill>
              <a:round/>
              <a:headEnd/>
              <a:tailEnd/>
            </a:ln>
          </p:spPr>
          <p:txBody>
            <a:bodyPr/>
            <a:lstStyle/>
            <a:p>
              <a:endParaRPr lang="en-US"/>
            </a:p>
          </p:txBody>
        </p:sp>
        <p:sp>
          <p:nvSpPr>
            <p:cNvPr id="78" name="Freeform 77"/>
            <p:cNvSpPr>
              <a:spLocks/>
            </p:cNvSpPr>
            <p:nvPr/>
          </p:nvSpPr>
          <p:spPr bwMode="auto">
            <a:xfrm>
              <a:off x="825500" y="5023197"/>
              <a:ext cx="2317750" cy="596347"/>
            </a:xfrm>
            <a:custGeom>
              <a:avLst/>
              <a:gdLst>
                <a:gd name="T0" fmla="*/ 2147483647 w 1731"/>
                <a:gd name="T1" fmla="*/ 2147483647 h 539"/>
                <a:gd name="T2" fmla="*/ 2147483647 w 1731"/>
                <a:gd name="T3" fmla="*/ 2147483647 h 539"/>
                <a:gd name="T4" fmla="*/ 0 w 1731"/>
                <a:gd name="T5" fmla="*/ 2147483647 h 539"/>
                <a:gd name="T6" fmla="*/ 0 w 1731"/>
                <a:gd name="T7" fmla="*/ 0 h 539"/>
                <a:gd name="T8" fmla="*/ 0 60000 65536"/>
                <a:gd name="T9" fmla="*/ 0 60000 65536"/>
                <a:gd name="T10" fmla="*/ 0 60000 65536"/>
                <a:gd name="T11" fmla="*/ 0 60000 65536"/>
                <a:gd name="T12" fmla="*/ 0 w 1731"/>
                <a:gd name="T13" fmla="*/ 0 h 539"/>
                <a:gd name="T14" fmla="*/ 1731 w 1731"/>
                <a:gd name="T15" fmla="*/ 539 h 539"/>
              </a:gdLst>
              <a:ahLst/>
              <a:cxnLst>
                <a:cxn ang="T8">
                  <a:pos x="T0" y="T1"/>
                </a:cxn>
                <a:cxn ang="T9">
                  <a:pos x="T2" y="T3"/>
                </a:cxn>
                <a:cxn ang="T10">
                  <a:pos x="T4" y="T5"/>
                </a:cxn>
                <a:cxn ang="T11">
                  <a:pos x="T6" y="T7"/>
                </a:cxn>
              </a:cxnLst>
              <a:rect l="T12" t="T13" r="T14" b="T15"/>
              <a:pathLst>
                <a:path w="1731" h="539">
                  <a:moveTo>
                    <a:pt x="1731" y="539"/>
                  </a:moveTo>
                  <a:lnTo>
                    <a:pt x="1731" y="431"/>
                  </a:lnTo>
                  <a:lnTo>
                    <a:pt x="0" y="427"/>
                  </a:lnTo>
                  <a:lnTo>
                    <a:pt x="0" y="0"/>
                  </a:lnTo>
                </a:path>
              </a:pathLst>
            </a:custGeom>
            <a:noFill/>
            <a:ln w="4763">
              <a:solidFill>
                <a:srgbClr val="000000"/>
              </a:solidFill>
              <a:round/>
              <a:headEnd/>
              <a:tailEnd/>
            </a:ln>
          </p:spPr>
          <p:txBody>
            <a:bodyPr/>
            <a:lstStyle/>
            <a:p>
              <a:endParaRPr lang="en-US"/>
            </a:p>
          </p:txBody>
        </p:sp>
        <p:sp>
          <p:nvSpPr>
            <p:cNvPr id="79" name="Freeform 78"/>
            <p:cNvSpPr>
              <a:spLocks/>
            </p:cNvSpPr>
            <p:nvPr/>
          </p:nvSpPr>
          <p:spPr bwMode="auto">
            <a:xfrm>
              <a:off x="3124200" y="5573571"/>
              <a:ext cx="38100" cy="45973"/>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80" name="Freeform 79"/>
            <p:cNvSpPr>
              <a:spLocks/>
            </p:cNvSpPr>
            <p:nvPr/>
          </p:nvSpPr>
          <p:spPr bwMode="auto">
            <a:xfrm>
              <a:off x="3124200" y="5573571"/>
              <a:ext cx="38100" cy="45973"/>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81" name="Freeform 80"/>
            <p:cNvSpPr>
              <a:spLocks/>
            </p:cNvSpPr>
            <p:nvPr/>
          </p:nvSpPr>
          <p:spPr bwMode="auto">
            <a:xfrm>
              <a:off x="3406775" y="3097548"/>
              <a:ext cx="331788" cy="74872"/>
            </a:xfrm>
            <a:custGeom>
              <a:avLst/>
              <a:gdLst>
                <a:gd name="T0" fmla="*/ 0 w 388"/>
                <a:gd name="T1" fmla="*/ 0 h 63"/>
                <a:gd name="T2" fmla="*/ 2147483647 w 388"/>
                <a:gd name="T3" fmla="*/ 0 h 63"/>
                <a:gd name="T4" fmla="*/ 2147483647 w 388"/>
                <a:gd name="T5" fmla="*/ 2147483647 h 63"/>
                <a:gd name="T6" fmla="*/ 2147483647 w 388"/>
                <a:gd name="T7" fmla="*/ 2147483647 h 63"/>
                <a:gd name="T8" fmla="*/ 0 w 388"/>
                <a:gd name="T9" fmla="*/ 0 h 63"/>
                <a:gd name="T10" fmla="*/ 0 60000 65536"/>
                <a:gd name="T11" fmla="*/ 0 60000 65536"/>
                <a:gd name="T12" fmla="*/ 0 60000 65536"/>
                <a:gd name="T13" fmla="*/ 0 60000 65536"/>
                <a:gd name="T14" fmla="*/ 0 60000 65536"/>
                <a:gd name="T15" fmla="*/ 0 w 388"/>
                <a:gd name="T16" fmla="*/ 0 h 63"/>
                <a:gd name="T17" fmla="*/ 388 w 388"/>
                <a:gd name="T18" fmla="*/ 63 h 63"/>
              </a:gdLst>
              <a:ahLst/>
              <a:cxnLst>
                <a:cxn ang="T10">
                  <a:pos x="T0" y="T1"/>
                </a:cxn>
                <a:cxn ang="T11">
                  <a:pos x="T2" y="T3"/>
                </a:cxn>
                <a:cxn ang="T12">
                  <a:pos x="T4" y="T5"/>
                </a:cxn>
                <a:cxn ang="T13">
                  <a:pos x="T6" y="T7"/>
                </a:cxn>
                <a:cxn ang="T14">
                  <a:pos x="T8" y="T9"/>
                </a:cxn>
              </a:cxnLst>
              <a:rect l="T15" t="T16" r="T17" b="T18"/>
              <a:pathLst>
                <a:path w="388" h="63">
                  <a:moveTo>
                    <a:pt x="0" y="0"/>
                  </a:moveTo>
                  <a:lnTo>
                    <a:pt x="388" y="0"/>
                  </a:lnTo>
                  <a:lnTo>
                    <a:pt x="339" y="63"/>
                  </a:lnTo>
                  <a:lnTo>
                    <a:pt x="49" y="63"/>
                  </a:lnTo>
                  <a:lnTo>
                    <a:pt x="0" y="0"/>
                  </a:lnTo>
                </a:path>
              </a:pathLst>
            </a:custGeom>
            <a:noFill/>
            <a:ln w="11113">
              <a:solidFill>
                <a:srgbClr val="000000"/>
              </a:solidFill>
              <a:round/>
              <a:headEnd/>
              <a:tailEnd/>
            </a:ln>
          </p:spPr>
          <p:txBody>
            <a:bodyPr/>
            <a:lstStyle/>
            <a:p>
              <a:endParaRPr lang="en-US"/>
            </a:p>
          </p:txBody>
        </p:sp>
        <p:sp>
          <p:nvSpPr>
            <p:cNvPr id="82" name="Rectangle 81"/>
            <p:cNvSpPr>
              <a:spLocks noChangeArrowheads="1"/>
            </p:cNvSpPr>
            <p:nvPr/>
          </p:nvSpPr>
          <p:spPr bwMode="auto">
            <a:xfrm>
              <a:off x="3829050" y="3097548"/>
              <a:ext cx="169863"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BSEL</a:t>
              </a:r>
              <a:endParaRPr lang="en-US" b="0"/>
            </a:p>
          </p:txBody>
        </p:sp>
        <p:sp>
          <p:nvSpPr>
            <p:cNvPr id="83" name="Line 222"/>
            <p:cNvSpPr>
              <a:spLocks noChangeShapeType="1"/>
            </p:cNvSpPr>
            <p:nvPr/>
          </p:nvSpPr>
          <p:spPr bwMode="auto">
            <a:xfrm>
              <a:off x="3711575" y="3136954"/>
              <a:ext cx="103188" cy="0"/>
            </a:xfrm>
            <a:prstGeom prst="line">
              <a:avLst/>
            </a:prstGeom>
            <a:noFill/>
            <a:ln w="4763">
              <a:solidFill>
                <a:srgbClr val="000000"/>
              </a:solidFill>
              <a:round/>
              <a:headEnd/>
              <a:tailEnd/>
            </a:ln>
          </p:spPr>
          <p:txBody>
            <a:bodyPr/>
            <a:lstStyle/>
            <a:p>
              <a:endParaRPr lang="en-US"/>
            </a:p>
          </p:txBody>
        </p:sp>
        <p:sp>
          <p:nvSpPr>
            <p:cNvPr id="84" name="Freeform 83"/>
            <p:cNvSpPr>
              <a:spLocks/>
            </p:cNvSpPr>
            <p:nvPr/>
          </p:nvSpPr>
          <p:spPr bwMode="auto">
            <a:xfrm>
              <a:off x="3711575" y="3115937"/>
              <a:ext cx="52388" cy="35466"/>
            </a:xfrm>
            <a:custGeom>
              <a:avLst/>
              <a:gdLst>
                <a:gd name="T0" fmla="*/ 0 w 39"/>
                <a:gd name="T1" fmla="*/ 2147483647 h 32"/>
                <a:gd name="T2" fmla="*/ 2147483647 w 39"/>
                <a:gd name="T3" fmla="*/ 2147483647 h 32"/>
                <a:gd name="T4" fmla="*/ 2147483647 w 39"/>
                <a:gd name="T5" fmla="*/ 2147483647 h 32"/>
                <a:gd name="T6" fmla="*/ 2147483647 w 39"/>
                <a:gd name="T7" fmla="*/ 2147483647 h 32"/>
                <a:gd name="T8" fmla="*/ 2147483647 w 39"/>
                <a:gd name="T9" fmla="*/ 2147483647 h 32"/>
                <a:gd name="T10" fmla="*/ 2147483647 w 39"/>
                <a:gd name="T11" fmla="*/ 0 h 32"/>
                <a:gd name="T12" fmla="*/ 2147483647 w 39"/>
                <a:gd name="T13" fmla="*/ 0 h 32"/>
                <a:gd name="T14" fmla="*/ 0 w 39"/>
                <a:gd name="T15" fmla="*/ 2147483647 h 32"/>
                <a:gd name="T16" fmla="*/ 0 60000 65536"/>
                <a:gd name="T17" fmla="*/ 0 60000 65536"/>
                <a:gd name="T18" fmla="*/ 0 60000 65536"/>
                <a:gd name="T19" fmla="*/ 0 60000 65536"/>
                <a:gd name="T20" fmla="*/ 0 60000 65536"/>
                <a:gd name="T21" fmla="*/ 0 60000 65536"/>
                <a:gd name="T22" fmla="*/ 0 60000 65536"/>
                <a:gd name="T23" fmla="*/ 0 60000 65536"/>
                <a:gd name="T24" fmla="*/ 0 w 39"/>
                <a:gd name="T25" fmla="*/ 0 h 32"/>
                <a:gd name="T26" fmla="*/ 39 w 39"/>
                <a:gd name="T27" fmla="*/ 32 h 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9" h="32">
                  <a:moveTo>
                    <a:pt x="0" y="18"/>
                  </a:moveTo>
                  <a:lnTo>
                    <a:pt x="39" y="32"/>
                  </a:lnTo>
                  <a:lnTo>
                    <a:pt x="18" y="18"/>
                  </a:lnTo>
                  <a:lnTo>
                    <a:pt x="39" y="0"/>
                  </a:lnTo>
                  <a:lnTo>
                    <a:pt x="0" y="18"/>
                  </a:lnTo>
                  <a:close/>
                </a:path>
              </a:pathLst>
            </a:custGeom>
            <a:solidFill>
              <a:srgbClr val="000000"/>
            </a:solidFill>
            <a:ln w="9525">
              <a:noFill/>
              <a:round/>
              <a:headEnd/>
              <a:tailEnd/>
            </a:ln>
          </p:spPr>
          <p:txBody>
            <a:bodyPr/>
            <a:lstStyle/>
            <a:p>
              <a:endParaRPr lang="en-US"/>
            </a:p>
          </p:txBody>
        </p:sp>
        <p:sp>
          <p:nvSpPr>
            <p:cNvPr id="85" name="Freeform 84"/>
            <p:cNvSpPr>
              <a:spLocks/>
            </p:cNvSpPr>
            <p:nvPr/>
          </p:nvSpPr>
          <p:spPr bwMode="auto">
            <a:xfrm>
              <a:off x="3711575" y="3115937"/>
              <a:ext cx="52388" cy="35466"/>
            </a:xfrm>
            <a:custGeom>
              <a:avLst/>
              <a:gdLst>
                <a:gd name="T0" fmla="*/ 0 w 39"/>
                <a:gd name="T1" fmla="*/ 2147483647 h 32"/>
                <a:gd name="T2" fmla="*/ 2147483647 w 39"/>
                <a:gd name="T3" fmla="*/ 2147483647 h 32"/>
                <a:gd name="T4" fmla="*/ 2147483647 w 39"/>
                <a:gd name="T5" fmla="*/ 2147483647 h 32"/>
                <a:gd name="T6" fmla="*/ 2147483647 w 39"/>
                <a:gd name="T7" fmla="*/ 2147483647 h 32"/>
                <a:gd name="T8" fmla="*/ 2147483647 w 39"/>
                <a:gd name="T9" fmla="*/ 2147483647 h 32"/>
                <a:gd name="T10" fmla="*/ 2147483647 w 39"/>
                <a:gd name="T11" fmla="*/ 0 h 32"/>
                <a:gd name="T12" fmla="*/ 2147483647 w 39"/>
                <a:gd name="T13" fmla="*/ 0 h 32"/>
                <a:gd name="T14" fmla="*/ 0 w 39"/>
                <a:gd name="T15" fmla="*/ 2147483647 h 32"/>
                <a:gd name="T16" fmla="*/ 0 60000 65536"/>
                <a:gd name="T17" fmla="*/ 0 60000 65536"/>
                <a:gd name="T18" fmla="*/ 0 60000 65536"/>
                <a:gd name="T19" fmla="*/ 0 60000 65536"/>
                <a:gd name="T20" fmla="*/ 0 60000 65536"/>
                <a:gd name="T21" fmla="*/ 0 60000 65536"/>
                <a:gd name="T22" fmla="*/ 0 60000 65536"/>
                <a:gd name="T23" fmla="*/ 0 60000 65536"/>
                <a:gd name="T24" fmla="*/ 0 w 39"/>
                <a:gd name="T25" fmla="*/ 0 h 32"/>
                <a:gd name="T26" fmla="*/ 39 w 39"/>
                <a:gd name="T27" fmla="*/ 32 h 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9" h="32">
                  <a:moveTo>
                    <a:pt x="0" y="18"/>
                  </a:moveTo>
                  <a:lnTo>
                    <a:pt x="39" y="32"/>
                  </a:lnTo>
                  <a:lnTo>
                    <a:pt x="18" y="18"/>
                  </a:lnTo>
                  <a:lnTo>
                    <a:pt x="39" y="0"/>
                  </a:lnTo>
                  <a:lnTo>
                    <a:pt x="0" y="18"/>
                  </a:lnTo>
                </a:path>
              </a:pathLst>
            </a:custGeom>
            <a:noFill/>
            <a:ln w="4763">
              <a:solidFill>
                <a:srgbClr val="000000"/>
              </a:solidFill>
              <a:round/>
              <a:headEnd/>
              <a:tailEnd/>
            </a:ln>
          </p:spPr>
          <p:txBody>
            <a:bodyPr/>
            <a:lstStyle/>
            <a:p>
              <a:endParaRPr lang="en-US"/>
            </a:p>
          </p:txBody>
        </p:sp>
        <p:sp>
          <p:nvSpPr>
            <p:cNvPr id="86" name="Line 265"/>
            <p:cNvSpPr>
              <a:spLocks noChangeShapeType="1"/>
            </p:cNvSpPr>
            <p:nvPr/>
          </p:nvSpPr>
          <p:spPr bwMode="auto">
            <a:xfrm flipH="1">
              <a:off x="3692523" y="2719248"/>
              <a:ext cx="3176" cy="373046"/>
            </a:xfrm>
            <a:prstGeom prst="line">
              <a:avLst/>
            </a:prstGeom>
            <a:noFill/>
            <a:ln w="4763">
              <a:solidFill>
                <a:srgbClr val="000000"/>
              </a:solidFill>
              <a:round/>
              <a:headEnd/>
              <a:tailEnd/>
            </a:ln>
          </p:spPr>
          <p:txBody>
            <a:bodyPr/>
            <a:lstStyle/>
            <a:p>
              <a:endParaRPr lang="en-US"/>
            </a:p>
          </p:txBody>
        </p:sp>
        <p:sp>
          <p:nvSpPr>
            <p:cNvPr id="87" name="Freeform 86"/>
            <p:cNvSpPr>
              <a:spLocks/>
            </p:cNvSpPr>
            <p:nvPr/>
          </p:nvSpPr>
          <p:spPr bwMode="auto">
            <a:xfrm>
              <a:off x="3675063" y="3055514"/>
              <a:ext cx="38100" cy="47287"/>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88" name="Line 271"/>
            <p:cNvSpPr>
              <a:spLocks noChangeShapeType="1"/>
            </p:cNvSpPr>
            <p:nvPr/>
          </p:nvSpPr>
          <p:spPr bwMode="auto">
            <a:xfrm flipV="1">
              <a:off x="2849562" y="3171825"/>
              <a:ext cx="1587" cy="332920"/>
            </a:xfrm>
            <a:prstGeom prst="line">
              <a:avLst/>
            </a:prstGeom>
            <a:noFill/>
            <a:ln w="4763">
              <a:solidFill>
                <a:srgbClr val="000000"/>
              </a:solidFill>
              <a:round/>
              <a:headEnd/>
              <a:tailEnd/>
            </a:ln>
          </p:spPr>
          <p:txBody>
            <a:bodyPr/>
            <a:lstStyle/>
            <a:p>
              <a:endParaRPr lang="en-US"/>
            </a:p>
          </p:txBody>
        </p:sp>
        <p:sp>
          <p:nvSpPr>
            <p:cNvPr id="89" name="Freeform 88"/>
            <p:cNvSpPr>
              <a:spLocks/>
            </p:cNvSpPr>
            <p:nvPr/>
          </p:nvSpPr>
          <p:spPr bwMode="auto">
            <a:xfrm>
              <a:off x="2830513" y="3461399"/>
              <a:ext cx="36512" cy="43346"/>
            </a:xfrm>
            <a:custGeom>
              <a:avLst/>
              <a:gdLst>
                <a:gd name="T0" fmla="*/ 2147483647 w 28"/>
                <a:gd name="T1" fmla="*/ 2147483647 h 39"/>
                <a:gd name="T2" fmla="*/ 2147483647 w 28"/>
                <a:gd name="T3" fmla="*/ 0 h 39"/>
                <a:gd name="T4" fmla="*/ 2147483647 w 28"/>
                <a:gd name="T5" fmla="*/ 0 h 39"/>
                <a:gd name="T6" fmla="*/ 2147483647 w 28"/>
                <a:gd name="T7" fmla="*/ 2147483647 h 39"/>
                <a:gd name="T8" fmla="*/ 2147483647 w 28"/>
                <a:gd name="T9" fmla="*/ 2147483647 h 39"/>
                <a:gd name="T10" fmla="*/ 0 w 28"/>
                <a:gd name="T11" fmla="*/ 0 h 39"/>
                <a:gd name="T12" fmla="*/ 0 w 28"/>
                <a:gd name="T13" fmla="*/ 0 h 39"/>
                <a:gd name="T14" fmla="*/ 2147483647 w 28"/>
                <a:gd name="T15" fmla="*/ 2147483647 h 39"/>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9"/>
                <a:gd name="T26" fmla="*/ 28 w 28"/>
                <a:gd name="T27" fmla="*/ 39 h 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9">
                  <a:moveTo>
                    <a:pt x="14" y="39"/>
                  </a:moveTo>
                  <a:lnTo>
                    <a:pt x="28" y="0"/>
                  </a:lnTo>
                  <a:lnTo>
                    <a:pt x="14" y="18"/>
                  </a:lnTo>
                  <a:lnTo>
                    <a:pt x="0" y="0"/>
                  </a:lnTo>
                  <a:lnTo>
                    <a:pt x="14" y="39"/>
                  </a:lnTo>
                  <a:close/>
                </a:path>
              </a:pathLst>
            </a:custGeom>
            <a:solidFill>
              <a:srgbClr val="000000"/>
            </a:solidFill>
            <a:ln w="9525">
              <a:noFill/>
              <a:round/>
              <a:headEnd/>
              <a:tailEnd/>
            </a:ln>
          </p:spPr>
          <p:txBody>
            <a:bodyPr/>
            <a:lstStyle/>
            <a:p>
              <a:endParaRPr lang="en-US"/>
            </a:p>
          </p:txBody>
        </p:sp>
        <p:sp>
          <p:nvSpPr>
            <p:cNvPr id="90" name="Freeform 89"/>
            <p:cNvSpPr>
              <a:spLocks/>
            </p:cNvSpPr>
            <p:nvPr/>
          </p:nvSpPr>
          <p:spPr bwMode="auto">
            <a:xfrm>
              <a:off x="2830513" y="3461399"/>
              <a:ext cx="36512" cy="43346"/>
            </a:xfrm>
            <a:custGeom>
              <a:avLst/>
              <a:gdLst>
                <a:gd name="T0" fmla="*/ 2147483647 w 28"/>
                <a:gd name="T1" fmla="*/ 2147483647 h 39"/>
                <a:gd name="T2" fmla="*/ 2147483647 w 28"/>
                <a:gd name="T3" fmla="*/ 0 h 39"/>
                <a:gd name="T4" fmla="*/ 2147483647 w 28"/>
                <a:gd name="T5" fmla="*/ 0 h 39"/>
                <a:gd name="T6" fmla="*/ 2147483647 w 28"/>
                <a:gd name="T7" fmla="*/ 2147483647 h 39"/>
                <a:gd name="T8" fmla="*/ 2147483647 w 28"/>
                <a:gd name="T9" fmla="*/ 2147483647 h 39"/>
                <a:gd name="T10" fmla="*/ 0 w 28"/>
                <a:gd name="T11" fmla="*/ 0 h 39"/>
                <a:gd name="T12" fmla="*/ 0 w 28"/>
                <a:gd name="T13" fmla="*/ 0 h 39"/>
                <a:gd name="T14" fmla="*/ 2147483647 w 28"/>
                <a:gd name="T15" fmla="*/ 2147483647 h 39"/>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9"/>
                <a:gd name="T26" fmla="*/ 28 w 28"/>
                <a:gd name="T27" fmla="*/ 39 h 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9">
                  <a:moveTo>
                    <a:pt x="14" y="39"/>
                  </a:moveTo>
                  <a:lnTo>
                    <a:pt x="28" y="0"/>
                  </a:lnTo>
                  <a:lnTo>
                    <a:pt x="14" y="18"/>
                  </a:lnTo>
                  <a:lnTo>
                    <a:pt x="0" y="0"/>
                  </a:lnTo>
                  <a:lnTo>
                    <a:pt x="14" y="39"/>
                  </a:lnTo>
                </a:path>
              </a:pathLst>
            </a:custGeom>
            <a:noFill/>
            <a:ln w="4763">
              <a:solidFill>
                <a:srgbClr val="000000"/>
              </a:solidFill>
              <a:round/>
              <a:headEnd/>
              <a:tailEnd/>
            </a:ln>
          </p:spPr>
          <p:txBody>
            <a:bodyPr/>
            <a:lstStyle/>
            <a:p>
              <a:endParaRPr lang="en-US"/>
            </a:p>
          </p:txBody>
        </p:sp>
        <p:sp>
          <p:nvSpPr>
            <p:cNvPr id="91" name="Line 274"/>
            <p:cNvSpPr>
              <a:spLocks noChangeShapeType="1"/>
            </p:cNvSpPr>
            <p:nvPr/>
          </p:nvSpPr>
          <p:spPr bwMode="auto">
            <a:xfrm flipV="1">
              <a:off x="3606800" y="3175000"/>
              <a:ext cx="0" cy="329745"/>
            </a:xfrm>
            <a:prstGeom prst="line">
              <a:avLst/>
            </a:prstGeom>
            <a:noFill/>
            <a:ln w="4763">
              <a:solidFill>
                <a:srgbClr val="000000"/>
              </a:solidFill>
              <a:round/>
              <a:headEnd/>
              <a:tailEnd/>
            </a:ln>
          </p:spPr>
          <p:txBody>
            <a:bodyPr/>
            <a:lstStyle/>
            <a:p>
              <a:endParaRPr lang="en-US"/>
            </a:p>
          </p:txBody>
        </p:sp>
        <p:sp>
          <p:nvSpPr>
            <p:cNvPr id="92" name="Freeform 91"/>
            <p:cNvSpPr>
              <a:spLocks/>
            </p:cNvSpPr>
            <p:nvPr/>
          </p:nvSpPr>
          <p:spPr bwMode="auto">
            <a:xfrm>
              <a:off x="3587750" y="3461399"/>
              <a:ext cx="38100" cy="43346"/>
            </a:xfrm>
            <a:custGeom>
              <a:avLst/>
              <a:gdLst>
                <a:gd name="T0" fmla="*/ 2147483647 w 28"/>
                <a:gd name="T1" fmla="*/ 2147483647 h 39"/>
                <a:gd name="T2" fmla="*/ 2147483647 w 28"/>
                <a:gd name="T3" fmla="*/ 0 h 39"/>
                <a:gd name="T4" fmla="*/ 2147483647 w 28"/>
                <a:gd name="T5" fmla="*/ 0 h 39"/>
                <a:gd name="T6" fmla="*/ 2147483647 w 28"/>
                <a:gd name="T7" fmla="*/ 2147483647 h 39"/>
                <a:gd name="T8" fmla="*/ 2147483647 w 28"/>
                <a:gd name="T9" fmla="*/ 2147483647 h 39"/>
                <a:gd name="T10" fmla="*/ 0 w 28"/>
                <a:gd name="T11" fmla="*/ 0 h 39"/>
                <a:gd name="T12" fmla="*/ 0 w 28"/>
                <a:gd name="T13" fmla="*/ 0 h 39"/>
                <a:gd name="T14" fmla="*/ 2147483647 w 28"/>
                <a:gd name="T15" fmla="*/ 2147483647 h 39"/>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9"/>
                <a:gd name="T26" fmla="*/ 28 w 28"/>
                <a:gd name="T27" fmla="*/ 39 h 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9">
                  <a:moveTo>
                    <a:pt x="14" y="39"/>
                  </a:moveTo>
                  <a:lnTo>
                    <a:pt x="28" y="0"/>
                  </a:lnTo>
                  <a:lnTo>
                    <a:pt x="14" y="18"/>
                  </a:lnTo>
                  <a:lnTo>
                    <a:pt x="0" y="0"/>
                  </a:lnTo>
                  <a:lnTo>
                    <a:pt x="14" y="39"/>
                  </a:lnTo>
                  <a:close/>
                </a:path>
              </a:pathLst>
            </a:custGeom>
            <a:solidFill>
              <a:srgbClr val="000000"/>
            </a:solidFill>
            <a:ln w="9525">
              <a:noFill/>
              <a:round/>
              <a:headEnd/>
              <a:tailEnd/>
            </a:ln>
          </p:spPr>
          <p:txBody>
            <a:bodyPr/>
            <a:lstStyle/>
            <a:p>
              <a:endParaRPr lang="en-US"/>
            </a:p>
          </p:txBody>
        </p:sp>
        <p:sp>
          <p:nvSpPr>
            <p:cNvPr id="93" name="Freeform 92"/>
            <p:cNvSpPr>
              <a:spLocks/>
            </p:cNvSpPr>
            <p:nvPr/>
          </p:nvSpPr>
          <p:spPr bwMode="auto">
            <a:xfrm>
              <a:off x="3587750" y="3461399"/>
              <a:ext cx="38100" cy="43346"/>
            </a:xfrm>
            <a:custGeom>
              <a:avLst/>
              <a:gdLst>
                <a:gd name="T0" fmla="*/ 2147483647 w 28"/>
                <a:gd name="T1" fmla="*/ 2147483647 h 39"/>
                <a:gd name="T2" fmla="*/ 2147483647 w 28"/>
                <a:gd name="T3" fmla="*/ 0 h 39"/>
                <a:gd name="T4" fmla="*/ 2147483647 w 28"/>
                <a:gd name="T5" fmla="*/ 0 h 39"/>
                <a:gd name="T6" fmla="*/ 2147483647 w 28"/>
                <a:gd name="T7" fmla="*/ 2147483647 h 39"/>
                <a:gd name="T8" fmla="*/ 2147483647 w 28"/>
                <a:gd name="T9" fmla="*/ 2147483647 h 39"/>
                <a:gd name="T10" fmla="*/ 0 w 28"/>
                <a:gd name="T11" fmla="*/ 0 h 39"/>
                <a:gd name="T12" fmla="*/ 0 w 28"/>
                <a:gd name="T13" fmla="*/ 0 h 39"/>
                <a:gd name="T14" fmla="*/ 2147483647 w 28"/>
                <a:gd name="T15" fmla="*/ 2147483647 h 39"/>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9"/>
                <a:gd name="T26" fmla="*/ 28 w 28"/>
                <a:gd name="T27" fmla="*/ 39 h 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9">
                  <a:moveTo>
                    <a:pt x="14" y="39"/>
                  </a:moveTo>
                  <a:lnTo>
                    <a:pt x="28" y="0"/>
                  </a:lnTo>
                  <a:lnTo>
                    <a:pt x="14" y="18"/>
                  </a:lnTo>
                  <a:lnTo>
                    <a:pt x="0" y="0"/>
                  </a:lnTo>
                  <a:lnTo>
                    <a:pt x="14" y="39"/>
                  </a:lnTo>
                </a:path>
              </a:pathLst>
            </a:custGeom>
            <a:noFill/>
            <a:ln w="4763">
              <a:solidFill>
                <a:srgbClr val="000000"/>
              </a:solidFill>
              <a:round/>
              <a:headEnd/>
              <a:tailEnd/>
            </a:ln>
          </p:spPr>
          <p:txBody>
            <a:bodyPr/>
            <a:lstStyle/>
            <a:p>
              <a:endParaRPr lang="en-US"/>
            </a:p>
          </p:txBody>
        </p:sp>
        <p:sp>
          <p:nvSpPr>
            <p:cNvPr id="94" name="Freeform 93"/>
            <p:cNvSpPr>
              <a:spLocks/>
            </p:cNvSpPr>
            <p:nvPr/>
          </p:nvSpPr>
          <p:spPr bwMode="auto">
            <a:xfrm>
              <a:off x="4324350" y="4369820"/>
              <a:ext cx="38100" cy="45973"/>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95" name="Freeform 94"/>
            <p:cNvSpPr>
              <a:spLocks/>
            </p:cNvSpPr>
            <p:nvPr/>
          </p:nvSpPr>
          <p:spPr bwMode="auto">
            <a:xfrm>
              <a:off x="3227388" y="4210116"/>
              <a:ext cx="758825" cy="278470"/>
            </a:xfrm>
            <a:custGeom>
              <a:avLst/>
              <a:gdLst>
                <a:gd name="T0" fmla="*/ 2147483647 w 567"/>
                <a:gd name="T1" fmla="*/ 2147483647 h 252"/>
                <a:gd name="T2" fmla="*/ 0 w 567"/>
                <a:gd name="T3" fmla="*/ 2147483647 h 252"/>
                <a:gd name="T4" fmla="*/ 0 w 567"/>
                <a:gd name="T5" fmla="*/ 0 h 252"/>
                <a:gd name="T6" fmla="*/ 0 w 567"/>
                <a:gd name="T7" fmla="*/ 0 h 252"/>
                <a:gd name="T8" fmla="*/ 0 60000 65536"/>
                <a:gd name="T9" fmla="*/ 0 60000 65536"/>
                <a:gd name="T10" fmla="*/ 0 60000 65536"/>
                <a:gd name="T11" fmla="*/ 0 60000 65536"/>
                <a:gd name="T12" fmla="*/ 0 w 567"/>
                <a:gd name="T13" fmla="*/ 0 h 252"/>
                <a:gd name="T14" fmla="*/ 567 w 567"/>
                <a:gd name="T15" fmla="*/ 252 h 252"/>
              </a:gdLst>
              <a:ahLst/>
              <a:cxnLst>
                <a:cxn ang="T8">
                  <a:pos x="T0" y="T1"/>
                </a:cxn>
                <a:cxn ang="T9">
                  <a:pos x="T2" y="T3"/>
                </a:cxn>
                <a:cxn ang="T10">
                  <a:pos x="T4" y="T5"/>
                </a:cxn>
                <a:cxn ang="T11">
                  <a:pos x="T6" y="T7"/>
                </a:cxn>
              </a:cxnLst>
              <a:rect l="T12" t="T13" r="T14" b="T15"/>
              <a:pathLst>
                <a:path w="567" h="252">
                  <a:moveTo>
                    <a:pt x="567" y="252"/>
                  </a:moveTo>
                  <a:lnTo>
                    <a:pt x="0" y="252"/>
                  </a:lnTo>
                  <a:lnTo>
                    <a:pt x="0" y="0"/>
                  </a:lnTo>
                </a:path>
              </a:pathLst>
            </a:custGeom>
            <a:noFill/>
            <a:ln w="4763">
              <a:solidFill>
                <a:srgbClr val="000000"/>
              </a:solidFill>
              <a:round/>
              <a:headEnd/>
              <a:tailEnd/>
            </a:ln>
          </p:spPr>
          <p:txBody>
            <a:bodyPr/>
            <a:lstStyle/>
            <a:p>
              <a:endParaRPr lang="en-US"/>
            </a:p>
          </p:txBody>
        </p:sp>
        <p:sp>
          <p:nvSpPr>
            <p:cNvPr id="96" name="Freeform 95"/>
            <p:cNvSpPr>
              <a:spLocks/>
            </p:cNvSpPr>
            <p:nvPr/>
          </p:nvSpPr>
          <p:spPr bwMode="auto">
            <a:xfrm>
              <a:off x="3930650" y="4472824"/>
              <a:ext cx="55563" cy="31525"/>
            </a:xfrm>
            <a:custGeom>
              <a:avLst/>
              <a:gdLst>
                <a:gd name="T0" fmla="*/ 2147483647 w 42"/>
                <a:gd name="T1" fmla="*/ 2147483647 h 28"/>
                <a:gd name="T2" fmla="*/ 0 w 42"/>
                <a:gd name="T3" fmla="*/ 0 h 28"/>
                <a:gd name="T4" fmla="*/ 0 w 42"/>
                <a:gd name="T5" fmla="*/ 0 h 28"/>
                <a:gd name="T6" fmla="*/ 2147483647 w 42"/>
                <a:gd name="T7" fmla="*/ 2147483647 h 28"/>
                <a:gd name="T8" fmla="*/ 2147483647 w 42"/>
                <a:gd name="T9" fmla="*/ 2147483647 h 28"/>
                <a:gd name="T10" fmla="*/ 0 w 42"/>
                <a:gd name="T11" fmla="*/ 2147483647 h 28"/>
                <a:gd name="T12" fmla="*/ 0 w 42"/>
                <a:gd name="T13" fmla="*/ 2147483647 h 28"/>
                <a:gd name="T14" fmla="*/ 2147483647 w 42"/>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28"/>
                <a:gd name="T26" fmla="*/ 42 w 42"/>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28">
                  <a:moveTo>
                    <a:pt x="42" y="14"/>
                  </a:moveTo>
                  <a:lnTo>
                    <a:pt x="0" y="0"/>
                  </a:lnTo>
                  <a:lnTo>
                    <a:pt x="21" y="14"/>
                  </a:lnTo>
                  <a:lnTo>
                    <a:pt x="0" y="28"/>
                  </a:lnTo>
                  <a:lnTo>
                    <a:pt x="42" y="14"/>
                  </a:lnTo>
                  <a:close/>
                </a:path>
              </a:pathLst>
            </a:custGeom>
            <a:solidFill>
              <a:srgbClr val="000000"/>
            </a:solidFill>
            <a:ln w="9525">
              <a:noFill/>
              <a:round/>
              <a:headEnd/>
              <a:tailEnd/>
            </a:ln>
          </p:spPr>
          <p:txBody>
            <a:bodyPr/>
            <a:lstStyle/>
            <a:p>
              <a:endParaRPr lang="en-US"/>
            </a:p>
          </p:txBody>
        </p:sp>
        <p:sp>
          <p:nvSpPr>
            <p:cNvPr id="97" name="Freeform 96"/>
            <p:cNvSpPr>
              <a:spLocks/>
            </p:cNvSpPr>
            <p:nvPr/>
          </p:nvSpPr>
          <p:spPr bwMode="auto">
            <a:xfrm>
              <a:off x="3930650" y="4472824"/>
              <a:ext cx="55563" cy="31525"/>
            </a:xfrm>
            <a:custGeom>
              <a:avLst/>
              <a:gdLst>
                <a:gd name="T0" fmla="*/ 2147483647 w 42"/>
                <a:gd name="T1" fmla="*/ 2147483647 h 28"/>
                <a:gd name="T2" fmla="*/ 0 w 42"/>
                <a:gd name="T3" fmla="*/ 0 h 28"/>
                <a:gd name="T4" fmla="*/ 0 w 42"/>
                <a:gd name="T5" fmla="*/ 0 h 28"/>
                <a:gd name="T6" fmla="*/ 2147483647 w 42"/>
                <a:gd name="T7" fmla="*/ 2147483647 h 28"/>
                <a:gd name="T8" fmla="*/ 2147483647 w 42"/>
                <a:gd name="T9" fmla="*/ 2147483647 h 28"/>
                <a:gd name="T10" fmla="*/ 0 w 42"/>
                <a:gd name="T11" fmla="*/ 2147483647 h 28"/>
                <a:gd name="T12" fmla="*/ 0 w 42"/>
                <a:gd name="T13" fmla="*/ 2147483647 h 28"/>
                <a:gd name="T14" fmla="*/ 2147483647 w 42"/>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28"/>
                <a:gd name="T26" fmla="*/ 42 w 42"/>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28">
                  <a:moveTo>
                    <a:pt x="42" y="14"/>
                  </a:moveTo>
                  <a:lnTo>
                    <a:pt x="0" y="0"/>
                  </a:lnTo>
                  <a:lnTo>
                    <a:pt x="21" y="14"/>
                  </a:lnTo>
                  <a:lnTo>
                    <a:pt x="0" y="28"/>
                  </a:lnTo>
                  <a:lnTo>
                    <a:pt x="42" y="14"/>
                  </a:lnTo>
                </a:path>
              </a:pathLst>
            </a:custGeom>
            <a:noFill/>
            <a:ln w="4763">
              <a:solidFill>
                <a:srgbClr val="000000"/>
              </a:solidFill>
              <a:round/>
              <a:headEnd/>
              <a:tailEnd/>
            </a:ln>
          </p:spPr>
          <p:txBody>
            <a:bodyPr/>
            <a:lstStyle/>
            <a:p>
              <a:endParaRPr lang="en-US"/>
            </a:p>
          </p:txBody>
        </p:sp>
        <p:sp>
          <p:nvSpPr>
            <p:cNvPr id="98" name="Line 295"/>
            <p:cNvSpPr>
              <a:spLocks noChangeShapeType="1"/>
            </p:cNvSpPr>
            <p:nvPr/>
          </p:nvSpPr>
          <p:spPr bwMode="auto">
            <a:xfrm>
              <a:off x="3225800" y="3781425"/>
              <a:ext cx="0" cy="1838119"/>
            </a:xfrm>
            <a:prstGeom prst="line">
              <a:avLst/>
            </a:prstGeom>
            <a:noFill/>
            <a:ln w="4763">
              <a:solidFill>
                <a:srgbClr val="000000"/>
              </a:solidFill>
              <a:round/>
              <a:headEnd/>
              <a:tailEnd/>
            </a:ln>
          </p:spPr>
          <p:txBody>
            <a:bodyPr/>
            <a:lstStyle/>
            <a:p>
              <a:endParaRPr lang="en-US"/>
            </a:p>
          </p:txBody>
        </p:sp>
        <p:sp>
          <p:nvSpPr>
            <p:cNvPr id="99" name="Freeform 98"/>
            <p:cNvSpPr>
              <a:spLocks/>
            </p:cNvSpPr>
            <p:nvPr/>
          </p:nvSpPr>
          <p:spPr bwMode="auto">
            <a:xfrm>
              <a:off x="3208338" y="5576198"/>
              <a:ext cx="38100" cy="43346"/>
            </a:xfrm>
            <a:custGeom>
              <a:avLst/>
              <a:gdLst>
                <a:gd name="T0" fmla="*/ 2147483647 w 28"/>
                <a:gd name="T1" fmla="*/ 2147483647 h 39"/>
                <a:gd name="T2" fmla="*/ 2147483647 w 28"/>
                <a:gd name="T3" fmla="*/ 0 h 39"/>
                <a:gd name="T4" fmla="*/ 2147483647 w 28"/>
                <a:gd name="T5" fmla="*/ 0 h 39"/>
                <a:gd name="T6" fmla="*/ 2147483647 w 28"/>
                <a:gd name="T7" fmla="*/ 2147483647 h 39"/>
                <a:gd name="T8" fmla="*/ 2147483647 w 28"/>
                <a:gd name="T9" fmla="*/ 2147483647 h 39"/>
                <a:gd name="T10" fmla="*/ 0 w 28"/>
                <a:gd name="T11" fmla="*/ 0 h 39"/>
                <a:gd name="T12" fmla="*/ 0 w 28"/>
                <a:gd name="T13" fmla="*/ 0 h 39"/>
                <a:gd name="T14" fmla="*/ 2147483647 w 28"/>
                <a:gd name="T15" fmla="*/ 2147483647 h 39"/>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9"/>
                <a:gd name="T26" fmla="*/ 28 w 28"/>
                <a:gd name="T27" fmla="*/ 39 h 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9">
                  <a:moveTo>
                    <a:pt x="14" y="39"/>
                  </a:moveTo>
                  <a:lnTo>
                    <a:pt x="28" y="0"/>
                  </a:lnTo>
                  <a:lnTo>
                    <a:pt x="14" y="18"/>
                  </a:lnTo>
                  <a:lnTo>
                    <a:pt x="0" y="0"/>
                  </a:lnTo>
                  <a:lnTo>
                    <a:pt x="14" y="39"/>
                  </a:lnTo>
                  <a:close/>
                </a:path>
              </a:pathLst>
            </a:custGeom>
            <a:solidFill>
              <a:srgbClr val="000000"/>
            </a:solidFill>
            <a:ln w="9525">
              <a:noFill/>
              <a:round/>
              <a:headEnd/>
              <a:tailEnd/>
            </a:ln>
          </p:spPr>
          <p:txBody>
            <a:bodyPr/>
            <a:lstStyle/>
            <a:p>
              <a:endParaRPr lang="en-US"/>
            </a:p>
          </p:txBody>
        </p:sp>
        <p:sp>
          <p:nvSpPr>
            <p:cNvPr id="100" name="Freeform 99"/>
            <p:cNvSpPr>
              <a:spLocks/>
            </p:cNvSpPr>
            <p:nvPr/>
          </p:nvSpPr>
          <p:spPr bwMode="auto">
            <a:xfrm>
              <a:off x="3208338" y="5576198"/>
              <a:ext cx="38100" cy="43346"/>
            </a:xfrm>
            <a:custGeom>
              <a:avLst/>
              <a:gdLst>
                <a:gd name="T0" fmla="*/ 2147483647 w 28"/>
                <a:gd name="T1" fmla="*/ 2147483647 h 39"/>
                <a:gd name="T2" fmla="*/ 2147483647 w 28"/>
                <a:gd name="T3" fmla="*/ 0 h 39"/>
                <a:gd name="T4" fmla="*/ 2147483647 w 28"/>
                <a:gd name="T5" fmla="*/ 0 h 39"/>
                <a:gd name="T6" fmla="*/ 2147483647 w 28"/>
                <a:gd name="T7" fmla="*/ 2147483647 h 39"/>
                <a:gd name="T8" fmla="*/ 2147483647 w 28"/>
                <a:gd name="T9" fmla="*/ 2147483647 h 39"/>
                <a:gd name="T10" fmla="*/ 0 w 28"/>
                <a:gd name="T11" fmla="*/ 0 h 39"/>
                <a:gd name="T12" fmla="*/ 0 w 28"/>
                <a:gd name="T13" fmla="*/ 0 h 39"/>
                <a:gd name="T14" fmla="*/ 2147483647 w 28"/>
                <a:gd name="T15" fmla="*/ 2147483647 h 39"/>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9"/>
                <a:gd name="T26" fmla="*/ 28 w 28"/>
                <a:gd name="T27" fmla="*/ 39 h 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9">
                  <a:moveTo>
                    <a:pt x="14" y="39"/>
                  </a:moveTo>
                  <a:lnTo>
                    <a:pt x="28" y="0"/>
                  </a:lnTo>
                  <a:lnTo>
                    <a:pt x="14" y="18"/>
                  </a:lnTo>
                  <a:lnTo>
                    <a:pt x="0" y="0"/>
                  </a:lnTo>
                  <a:lnTo>
                    <a:pt x="14" y="39"/>
                  </a:lnTo>
                </a:path>
              </a:pathLst>
            </a:custGeom>
            <a:noFill/>
            <a:ln w="4763">
              <a:solidFill>
                <a:srgbClr val="000000"/>
              </a:solidFill>
              <a:round/>
              <a:headEnd/>
              <a:tailEnd/>
            </a:ln>
          </p:spPr>
          <p:txBody>
            <a:bodyPr/>
            <a:lstStyle/>
            <a:p>
              <a:endParaRPr lang="en-US"/>
            </a:p>
          </p:txBody>
        </p:sp>
        <p:sp>
          <p:nvSpPr>
            <p:cNvPr id="101" name="Freeform 100"/>
            <p:cNvSpPr>
              <a:spLocks/>
            </p:cNvSpPr>
            <p:nvPr/>
          </p:nvSpPr>
          <p:spPr bwMode="auto">
            <a:xfrm>
              <a:off x="2506663" y="5901956"/>
              <a:ext cx="42862" cy="47287"/>
            </a:xfrm>
            <a:custGeom>
              <a:avLst/>
              <a:gdLst>
                <a:gd name="T0" fmla="*/ 2147483647 w 31"/>
                <a:gd name="T1" fmla="*/ 2147483647 h 42"/>
                <a:gd name="T2" fmla="*/ 2147483647 w 31"/>
                <a:gd name="T3" fmla="*/ 0 h 42"/>
                <a:gd name="T4" fmla="*/ 2147483647 w 31"/>
                <a:gd name="T5" fmla="*/ 0 h 42"/>
                <a:gd name="T6" fmla="*/ 2147483647 w 31"/>
                <a:gd name="T7" fmla="*/ 2147483647 h 42"/>
                <a:gd name="T8" fmla="*/ 2147483647 w 31"/>
                <a:gd name="T9" fmla="*/ 2147483647 h 42"/>
                <a:gd name="T10" fmla="*/ 0 w 31"/>
                <a:gd name="T11" fmla="*/ 0 h 42"/>
                <a:gd name="T12" fmla="*/ 0 w 31"/>
                <a:gd name="T13" fmla="*/ 0 h 42"/>
                <a:gd name="T14" fmla="*/ 2147483647 w 31"/>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42"/>
                <a:gd name="T26" fmla="*/ 31 w 31"/>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42">
                  <a:moveTo>
                    <a:pt x="14" y="42"/>
                  </a:moveTo>
                  <a:lnTo>
                    <a:pt x="31"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102" name="Freeform 101"/>
            <p:cNvSpPr>
              <a:spLocks/>
            </p:cNvSpPr>
            <p:nvPr/>
          </p:nvSpPr>
          <p:spPr bwMode="auto">
            <a:xfrm>
              <a:off x="2506663" y="5901956"/>
              <a:ext cx="42862" cy="47287"/>
            </a:xfrm>
            <a:custGeom>
              <a:avLst/>
              <a:gdLst>
                <a:gd name="T0" fmla="*/ 2147483647 w 31"/>
                <a:gd name="T1" fmla="*/ 2147483647 h 42"/>
                <a:gd name="T2" fmla="*/ 2147483647 w 31"/>
                <a:gd name="T3" fmla="*/ 0 h 42"/>
                <a:gd name="T4" fmla="*/ 2147483647 w 31"/>
                <a:gd name="T5" fmla="*/ 0 h 42"/>
                <a:gd name="T6" fmla="*/ 2147483647 w 31"/>
                <a:gd name="T7" fmla="*/ 2147483647 h 42"/>
                <a:gd name="T8" fmla="*/ 2147483647 w 31"/>
                <a:gd name="T9" fmla="*/ 2147483647 h 42"/>
                <a:gd name="T10" fmla="*/ 0 w 31"/>
                <a:gd name="T11" fmla="*/ 0 h 42"/>
                <a:gd name="T12" fmla="*/ 0 w 31"/>
                <a:gd name="T13" fmla="*/ 0 h 42"/>
                <a:gd name="T14" fmla="*/ 2147483647 w 31"/>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42"/>
                <a:gd name="T26" fmla="*/ 31 w 31"/>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42">
                  <a:moveTo>
                    <a:pt x="14" y="42"/>
                  </a:moveTo>
                  <a:lnTo>
                    <a:pt x="31"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103" name="Rectangle 102"/>
            <p:cNvSpPr>
              <a:spLocks noChangeArrowheads="1"/>
            </p:cNvSpPr>
            <p:nvPr/>
          </p:nvSpPr>
          <p:spPr bwMode="auto">
            <a:xfrm>
              <a:off x="2806700" y="2459167"/>
              <a:ext cx="1263650" cy="277157"/>
            </a:xfrm>
            <a:prstGeom prst="rect">
              <a:avLst/>
            </a:prstGeom>
            <a:noFill/>
            <a:ln w="4763">
              <a:solidFill>
                <a:srgbClr val="000000"/>
              </a:solidFill>
              <a:miter lim="800000"/>
              <a:headEnd/>
              <a:tailEnd/>
            </a:ln>
          </p:spPr>
          <p:txBody>
            <a:bodyPr/>
            <a:lstStyle/>
            <a:p>
              <a:endParaRPr lang="en-US"/>
            </a:p>
          </p:txBody>
        </p:sp>
        <p:sp>
          <p:nvSpPr>
            <p:cNvPr id="104" name="Line 302"/>
            <p:cNvSpPr>
              <a:spLocks noChangeShapeType="1"/>
            </p:cNvSpPr>
            <p:nvPr/>
          </p:nvSpPr>
          <p:spPr bwMode="auto">
            <a:xfrm flipH="1">
              <a:off x="2655888" y="3663684"/>
              <a:ext cx="150812" cy="1313"/>
            </a:xfrm>
            <a:prstGeom prst="line">
              <a:avLst/>
            </a:prstGeom>
            <a:noFill/>
            <a:ln w="4763">
              <a:solidFill>
                <a:srgbClr val="000000"/>
              </a:solidFill>
              <a:round/>
              <a:headEnd/>
              <a:tailEnd/>
            </a:ln>
          </p:spPr>
          <p:txBody>
            <a:bodyPr/>
            <a:lstStyle/>
            <a:p>
              <a:endParaRPr lang="en-US"/>
            </a:p>
          </p:txBody>
        </p:sp>
        <p:sp>
          <p:nvSpPr>
            <p:cNvPr id="105" name="Freeform 104"/>
            <p:cNvSpPr>
              <a:spLocks/>
            </p:cNvSpPr>
            <p:nvPr/>
          </p:nvSpPr>
          <p:spPr bwMode="auto">
            <a:xfrm>
              <a:off x="2749550" y="3647921"/>
              <a:ext cx="57150" cy="31525"/>
            </a:xfrm>
            <a:custGeom>
              <a:avLst/>
              <a:gdLst>
                <a:gd name="T0" fmla="*/ 2147483647 w 42"/>
                <a:gd name="T1" fmla="*/ 2147483647 h 28"/>
                <a:gd name="T2" fmla="*/ 0 w 42"/>
                <a:gd name="T3" fmla="*/ 0 h 28"/>
                <a:gd name="T4" fmla="*/ 0 w 42"/>
                <a:gd name="T5" fmla="*/ 0 h 28"/>
                <a:gd name="T6" fmla="*/ 2147483647 w 42"/>
                <a:gd name="T7" fmla="*/ 2147483647 h 28"/>
                <a:gd name="T8" fmla="*/ 2147483647 w 42"/>
                <a:gd name="T9" fmla="*/ 2147483647 h 28"/>
                <a:gd name="T10" fmla="*/ 0 w 42"/>
                <a:gd name="T11" fmla="*/ 2147483647 h 28"/>
                <a:gd name="T12" fmla="*/ 0 w 42"/>
                <a:gd name="T13" fmla="*/ 2147483647 h 28"/>
                <a:gd name="T14" fmla="*/ 2147483647 w 42"/>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28"/>
                <a:gd name="T26" fmla="*/ 42 w 42"/>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28">
                  <a:moveTo>
                    <a:pt x="42" y="14"/>
                  </a:moveTo>
                  <a:lnTo>
                    <a:pt x="0" y="0"/>
                  </a:lnTo>
                  <a:lnTo>
                    <a:pt x="21" y="14"/>
                  </a:lnTo>
                  <a:lnTo>
                    <a:pt x="0" y="28"/>
                  </a:lnTo>
                  <a:lnTo>
                    <a:pt x="42" y="14"/>
                  </a:lnTo>
                  <a:close/>
                </a:path>
              </a:pathLst>
            </a:custGeom>
            <a:solidFill>
              <a:srgbClr val="000000"/>
            </a:solidFill>
            <a:ln w="9525">
              <a:noFill/>
              <a:round/>
              <a:headEnd/>
              <a:tailEnd/>
            </a:ln>
          </p:spPr>
          <p:txBody>
            <a:bodyPr/>
            <a:lstStyle/>
            <a:p>
              <a:endParaRPr lang="en-US"/>
            </a:p>
          </p:txBody>
        </p:sp>
        <p:sp>
          <p:nvSpPr>
            <p:cNvPr id="106" name="Freeform 105"/>
            <p:cNvSpPr>
              <a:spLocks/>
            </p:cNvSpPr>
            <p:nvPr/>
          </p:nvSpPr>
          <p:spPr bwMode="auto">
            <a:xfrm>
              <a:off x="2749550" y="3647921"/>
              <a:ext cx="57150" cy="31525"/>
            </a:xfrm>
            <a:custGeom>
              <a:avLst/>
              <a:gdLst>
                <a:gd name="T0" fmla="*/ 2147483647 w 42"/>
                <a:gd name="T1" fmla="*/ 2147483647 h 28"/>
                <a:gd name="T2" fmla="*/ 0 w 42"/>
                <a:gd name="T3" fmla="*/ 0 h 28"/>
                <a:gd name="T4" fmla="*/ 0 w 42"/>
                <a:gd name="T5" fmla="*/ 0 h 28"/>
                <a:gd name="T6" fmla="*/ 2147483647 w 42"/>
                <a:gd name="T7" fmla="*/ 2147483647 h 28"/>
                <a:gd name="T8" fmla="*/ 2147483647 w 42"/>
                <a:gd name="T9" fmla="*/ 2147483647 h 28"/>
                <a:gd name="T10" fmla="*/ 0 w 42"/>
                <a:gd name="T11" fmla="*/ 2147483647 h 28"/>
                <a:gd name="T12" fmla="*/ 0 w 42"/>
                <a:gd name="T13" fmla="*/ 2147483647 h 28"/>
                <a:gd name="T14" fmla="*/ 2147483647 w 42"/>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28"/>
                <a:gd name="T26" fmla="*/ 42 w 42"/>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28">
                  <a:moveTo>
                    <a:pt x="42" y="14"/>
                  </a:moveTo>
                  <a:lnTo>
                    <a:pt x="0" y="0"/>
                  </a:lnTo>
                  <a:lnTo>
                    <a:pt x="21" y="14"/>
                  </a:lnTo>
                  <a:lnTo>
                    <a:pt x="0" y="28"/>
                  </a:lnTo>
                  <a:lnTo>
                    <a:pt x="42" y="14"/>
                  </a:lnTo>
                </a:path>
              </a:pathLst>
            </a:custGeom>
            <a:noFill/>
            <a:ln w="4763">
              <a:solidFill>
                <a:srgbClr val="000000"/>
              </a:solidFill>
              <a:round/>
              <a:headEnd/>
              <a:tailEnd/>
            </a:ln>
          </p:spPr>
          <p:txBody>
            <a:bodyPr/>
            <a:lstStyle/>
            <a:p>
              <a:endParaRPr lang="en-US"/>
            </a:p>
          </p:txBody>
        </p:sp>
        <p:sp>
          <p:nvSpPr>
            <p:cNvPr id="107" name="Rectangle 106"/>
            <p:cNvSpPr>
              <a:spLocks noChangeArrowheads="1"/>
            </p:cNvSpPr>
            <p:nvPr/>
          </p:nvSpPr>
          <p:spPr bwMode="auto">
            <a:xfrm>
              <a:off x="2446338" y="3655803"/>
              <a:ext cx="211137"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ALUFN</a:t>
              </a:r>
              <a:endParaRPr lang="en-US" b="0"/>
            </a:p>
          </p:txBody>
        </p:sp>
        <p:sp>
          <p:nvSpPr>
            <p:cNvPr id="108" name="Line 306"/>
            <p:cNvSpPr>
              <a:spLocks noChangeShapeType="1"/>
            </p:cNvSpPr>
            <p:nvPr/>
          </p:nvSpPr>
          <p:spPr bwMode="auto">
            <a:xfrm>
              <a:off x="3368675" y="6193562"/>
              <a:ext cx="163513" cy="1313"/>
            </a:xfrm>
            <a:prstGeom prst="line">
              <a:avLst/>
            </a:prstGeom>
            <a:noFill/>
            <a:ln w="4763">
              <a:solidFill>
                <a:srgbClr val="000000"/>
              </a:solidFill>
              <a:round/>
              <a:headEnd/>
              <a:tailEnd/>
            </a:ln>
          </p:spPr>
          <p:txBody>
            <a:bodyPr/>
            <a:lstStyle/>
            <a:p>
              <a:endParaRPr lang="en-US"/>
            </a:p>
          </p:txBody>
        </p:sp>
        <p:sp>
          <p:nvSpPr>
            <p:cNvPr id="109" name="Freeform 108"/>
            <p:cNvSpPr>
              <a:spLocks/>
            </p:cNvSpPr>
            <p:nvPr/>
          </p:nvSpPr>
          <p:spPr bwMode="auto">
            <a:xfrm>
              <a:off x="3368675" y="6177799"/>
              <a:ext cx="50800" cy="31525"/>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close/>
                </a:path>
              </a:pathLst>
            </a:custGeom>
            <a:solidFill>
              <a:srgbClr val="000000"/>
            </a:solidFill>
            <a:ln w="9525">
              <a:noFill/>
              <a:round/>
              <a:headEnd/>
              <a:tailEnd/>
            </a:ln>
          </p:spPr>
          <p:txBody>
            <a:bodyPr/>
            <a:lstStyle/>
            <a:p>
              <a:endParaRPr lang="en-US"/>
            </a:p>
          </p:txBody>
        </p:sp>
        <p:sp>
          <p:nvSpPr>
            <p:cNvPr id="110" name="Freeform 109"/>
            <p:cNvSpPr>
              <a:spLocks/>
            </p:cNvSpPr>
            <p:nvPr/>
          </p:nvSpPr>
          <p:spPr bwMode="auto">
            <a:xfrm>
              <a:off x="3368675" y="6177799"/>
              <a:ext cx="50800" cy="31525"/>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path>
              </a:pathLst>
            </a:custGeom>
            <a:noFill/>
            <a:ln w="4763">
              <a:solidFill>
                <a:srgbClr val="000000"/>
              </a:solidFill>
              <a:round/>
              <a:headEnd/>
              <a:tailEnd/>
            </a:ln>
          </p:spPr>
          <p:txBody>
            <a:bodyPr/>
            <a:lstStyle/>
            <a:p>
              <a:endParaRPr lang="en-US"/>
            </a:p>
          </p:txBody>
        </p:sp>
        <p:sp>
          <p:nvSpPr>
            <p:cNvPr id="111" name="Rectangle 110"/>
            <p:cNvSpPr>
              <a:spLocks noChangeArrowheads="1"/>
            </p:cNvSpPr>
            <p:nvPr/>
          </p:nvSpPr>
          <p:spPr bwMode="auto">
            <a:xfrm>
              <a:off x="3582988" y="6169918"/>
              <a:ext cx="214312" cy="88007"/>
            </a:xfrm>
            <a:prstGeom prst="rect">
              <a:avLst/>
            </a:prstGeom>
            <a:noFill/>
            <a:ln w="9525">
              <a:noFill/>
              <a:miter lim="800000"/>
              <a:headEnd/>
              <a:tailEnd/>
            </a:ln>
          </p:spPr>
          <p:txBody>
            <a:bodyPr wrap="none" lIns="0" tIns="0" rIns="0" bIns="0">
              <a:spAutoFit/>
            </a:bodyPr>
            <a:lstStyle/>
            <a:p>
              <a:pPr eaLnBrk="0" hangingPunct="0"/>
              <a:r>
                <a:rPr lang="en-US" sz="700" b="0">
                  <a:solidFill>
                    <a:srgbClr val="000000"/>
                  </a:solidFill>
                </a:rPr>
                <a:t>WERF</a:t>
              </a:r>
              <a:endParaRPr lang="en-US" b="0"/>
            </a:p>
          </p:txBody>
        </p:sp>
        <p:sp>
          <p:nvSpPr>
            <p:cNvPr id="112" name="Rectangle 111"/>
            <p:cNvSpPr>
              <a:spLocks noChangeArrowheads="1"/>
            </p:cNvSpPr>
            <p:nvPr/>
          </p:nvSpPr>
          <p:spPr bwMode="auto">
            <a:xfrm>
              <a:off x="4291360" y="4458375"/>
              <a:ext cx="128240" cy="92333"/>
            </a:xfrm>
            <a:prstGeom prst="rect">
              <a:avLst/>
            </a:prstGeom>
            <a:noFill/>
            <a:ln w="9525">
              <a:noFill/>
              <a:miter lim="800000"/>
              <a:headEnd/>
              <a:tailEnd/>
            </a:ln>
          </p:spPr>
          <p:txBody>
            <a:bodyPr wrap="none" lIns="0" tIns="0" rIns="0" bIns="0">
              <a:spAutoFit/>
            </a:bodyPr>
            <a:lstStyle/>
            <a:p>
              <a:pPr eaLnBrk="0" hangingPunct="0"/>
              <a:r>
                <a:rPr lang="en-US" sz="600" b="0" dirty="0">
                  <a:solidFill>
                    <a:srgbClr val="000000"/>
                  </a:solidFill>
                </a:rPr>
                <a:t>WD</a:t>
              </a:r>
              <a:endParaRPr lang="en-US" b="0" dirty="0"/>
            </a:p>
          </p:txBody>
        </p:sp>
        <p:sp>
          <p:nvSpPr>
            <p:cNvPr id="113" name="Rectangle 112"/>
            <p:cNvSpPr>
              <a:spLocks noChangeArrowheads="1"/>
            </p:cNvSpPr>
            <p:nvPr/>
          </p:nvSpPr>
          <p:spPr bwMode="auto">
            <a:xfrm>
              <a:off x="4027488" y="4458375"/>
              <a:ext cx="114300"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Adr</a:t>
              </a:r>
              <a:endParaRPr lang="en-US" b="0"/>
            </a:p>
          </p:txBody>
        </p:sp>
        <p:sp>
          <p:nvSpPr>
            <p:cNvPr id="114" name="Line 333"/>
            <p:cNvSpPr>
              <a:spLocks noChangeShapeType="1"/>
            </p:cNvSpPr>
            <p:nvPr/>
          </p:nvSpPr>
          <p:spPr bwMode="auto">
            <a:xfrm>
              <a:off x="4702175" y="4458375"/>
              <a:ext cx="169863" cy="0"/>
            </a:xfrm>
            <a:prstGeom prst="line">
              <a:avLst/>
            </a:prstGeom>
            <a:noFill/>
            <a:ln w="4763">
              <a:solidFill>
                <a:srgbClr val="000000"/>
              </a:solidFill>
              <a:round/>
              <a:headEnd/>
              <a:tailEnd/>
            </a:ln>
          </p:spPr>
          <p:txBody>
            <a:bodyPr/>
            <a:lstStyle/>
            <a:p>
              <a:endParaRPr lang="en-US"/>
            </a:p>
          </p:txBody>
        </p:sp>
        <p:sp>
          <p:nvSpPr>
            <p:cNvPr id="115" name="Freeform 114"/>
            <p:cNvSpPr>
              <a:spLocks/>
            </p:cNvSpPr>
            <p:nvPr/>
          </p:nvSpPr>
          <p:spPr bwMode="auto">
            <a:xfrm>
              <a:off x="4702175" y="4442613"/>
              <a:ext cx="50800" cy="30212"/>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close/>
                </a:path>
              </a:pathLst>
            </a:custGeom>
            <a:solidFill>
              <a:srgbClr val="000000"/>
            </a:solidFill>
            <a:ln w="9525">
              <a:noFill/>
              <a:round/>
              <a:headEnd/>
              <a:tailEnd/>
            </a:ln>
          </p:spPr>
          <p:txBody>
            <a:bodyPr/>
            <a:lstStyle/>
            <a:p>
              <a:endParaRPr lang="en-US"/>
            </a:p>
          </p:txBody>
        </p:sp>
        <p:sp>
          <p:nvSpPr>
            <p:cNvPr id="116" name="Freeform 115"/>
            <p:cNvSpPr>
              <a:spLocks/>
            </p:cNvSpPr>
            <p:nvPr/>
          </p:nvSpPr>
          <p:spPr bwMode="auto">
            <a:xfrm>
              <a:off x="4702175" y="4442613"/>
              <a:ext cx="50800" cy="30212"/>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path>
              </a:pathLst>
            </a:custGeom>
            <a:noFill/>
            <a:ln w="4763">
              <a:solidFill>
                <a:srgbClr val="000000"/>
              </a:solidFill>
              <a:round/>
              <a:headEnd/>
              <a:tailEnd/>
            </a:ln>
          </p:spPr>
          <p:txBody>
            <a:bodyPr/>
            <a:lstStyle/>
            <a:p>
              <a:endParaRPr lang="en-US"/>
            </a:p>
          </p:txBody>
        </p:sp>
        <p:sp>
          <p:nvSpPr>
            <p:cNvPr id="117" name="Freeform 116"/>
            <p:cNvSpPr>
              <a:spLocks noEditPoints="1"/>
            </p:cNvSpPr>
            <p:nvPr/>
          </p:nvSpPr>
          <p:spPr bwMode="auto">
            <a:xfrm>
              <a:off x="3981450" y="4925995"/>
              <a:ext cx="93663" cy="77499"/>
            </a:xfrm>
            <a:custGeom>
              <a:avLst/>
              <a:gdLst>
                <a:gd name="T0" fmla="*/ 0 w 70"/>
                <a:gd name="T1" fmla="*/ 2147483647 h 70"/>
                <a:gd name="T2" fmla="*/ 2147483647 w 70"/>
                <a:gd name="T3" fmla="*/ 0 h 70"/>
                <a:gd name="T4" fmla="*/ 2147483647 w 70"/>
                <a:gd name="T5" fmla="*/ 2147483647 h 70"/>
                <a:gd name="T6" fmla="*/ 2147483647 w 70"/>
                <a:gd name="T7" fmla="*/ 2147483647 h 70"/>
                <a:gd name="T8" fmla="*/ 0 w 70"/>
                <a:gd name="T9" fmla="*/ 2147483647 h 70"/>
                <a:gd name="T10" fmla="*/ 2147483647 w 70"/>
                <a:gd name="T11" fmla="*/ 2147483647 h 70"/>
                <a:gd name="T12" fmla="*/ 2147483647 w 70"/>
                <a:gd name="T13" fmla="*/ 2147483647 h 70"/>
                <a:gd name="T14" fmla="*/ 2147483647 w 70"/>
                <a:gd name="T15" fmla="*/ 2147483647 h 70"/>
                <a:gd name="T16" fmla="*/ 0 w 70"/>
                <a:gd name="T17" fmla="*/ 2147483647 h 70"/>
                <a:gd name="T18" fmla="*/ 2147483647 w 70"/>
                <a:gd name="T19" fmla="*/ 2147483647 h 70"/>
                <a:gd name="T20" fmla="*/ 2147483647 w 70"/>
                <a:gd name="T21" fmla="*/ 2147483647 h 70"/>
                <a:gd name="T22" fmla="*/ 2147483647 w 70"/>
                <a:gd name="T23" fmla="*/ 2147483647 h 70"/>
                <a:gd name="T24" fmla="*/ 2147483647 w 70"/>
                <a:gd name="T25" fmla="*/ 2147483647 h 70"/>
                <a:gd name="T26" fmla="*/ 2147483647 w 70"/>
                <a:gd name="T27" fmla="*/ 2147483647 h 70"/>
                <a:gd name="T28" fmla="*/ 2147483647 w 70"/>
                <a:gd name="T29" fmla="*/ 2147483647 h 70"/>
                <a:gd name="T30" fmla="*/ 2147483647 w 70"/>
                <a:gd name="T31" fmla="*/ 2147483647 h 70"/>
                <a:gd name="T32" fmla="*/ 2147483647 w 70"/>
                <a:gd name="T33" fmla="*/ 2147483647 h 70"/>
                <a:gd name="T34" fmla="*/ 2147483647 w 70"/>
                <a:gd name="T35" fmla="*/ 2147483647 h 70"/>
                <a:gd name="T36" fmla="*/ 2147483647 w 70"/>
                <a:gd name="T37" fmla="*/ 2147483647 h 70"/>
                <a:gd name="T38" fmla="*/ 2147483647 w 70"/>
                <a:gd name="T39" fmla="*/ 2147483647 h 70"/>
                <a:gd name="T40" fmla="*/ 2147483647 w 70"/>
                <a:gd name="T41" fmla="*/ 2147483647 h 70"/>
                <a:gd name="T42" fmla="*/ 2147483647 w 70"/>
                <a:gd name="T43" fmla="*/ 2147483647 h 70"/>
                <a:gd name="T44" fmla="*/ 2147483647 w 70"/>
                <a:gd name="T45" fmla="*/ 2147483647 h 70"/>
                <a:gd name="T46" fmla="*/ 2147483647 w 70"/>
                <a:gd name="T47" fmla="*/ 2147483647 h 70"/>
                <a:gd name="T48" fmla="*/ 2147483647 w 70"/>
                <a:gd name="T49" fmla="*/ 2147483647 h 70"/>
                <a:gd name="T50" fmla="*/ 2147483647 w 70"/>
                <a:gd name="T51" fmla="*/ 2147483647 h 70"/>
                <a:gd name="T52" fmla="*/ 2147483647 w 70"/>
                <a:gd name="T53" fmla="*/ 2147483647 h 70"/>
                <a:gd name="T54" fmla="*/ 2147483647 w 70"/>
                <a:gd name="T55" fmla="*/ 2147483647 h 70"/>
                <a:gd name="T56" fmla="*/ 2147483647 w 70"/>
                <a:gd name="T57" fmla="*/ 2147483647 h 7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70"/>
                <a:gd name="T88" fmla="*/ 0 h 70"/>
                <a:gd name="T89" fmla="*/ 70 w 70"/>
                <a:gd name="T90" fmla="*/ 70 h 70"/>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70" h="70">
                  <a:moveTo>
                    <a:pt x="0" y="7"/>
                  </a:moveTo>
                  <a:lnTo>
                    <a:pt x="4" y="0"/>
                  </a:lnTo>
                  <a:lnTo>
                    <a:pt x="67" y="31"/>
                  </a:lnTo>
                  <a:lnTo>
                    <a:pt x="63" y="38"/>
                  </a:lnTo>
                  <a:lnTo>
                    <a:pt x="0" y="7"/>
                  </a:lnTo>
                  <a:close/>
                  <a:moveTo>
                    <a:pt x="67" y="38"/>
                  </a:moveTo>
                  <a:lnTo>
                    <a:pt x="67" y="38"/>
                  </a:lnTo>
                  <a:lnTo>
                    <a:pt x="4" y="70"/>
                  </a:lnTo>
                  <a:lnTo>
                    <a:pt x="0" y="63"/>
                  </a:lnTo>
                  <a:lnTo>
                    <a:pt x="63" y="31"/>
                  </a:lnTo>
                  <a:lnTo>
                    <a:pt x="67" y="31"/>
                  </a:lnTo>
                  <a:lnTo>
                    <a:pt x="70" y="31"/>
                  </a:lnTo>
                  <a:lnTo>
                    <a:pt x="70" y="35"/>
                  </a:lnTo>
                  <a:lnTo>
                    <a:pt x="67" y="38"/>
                  </a:lnTo>
                  <a:close/>
                </a:path>
              </a:pathLst>
            </a:custGeom>
            <a:solidFill>
              <a:srgbClr val="000000"/>
            </a:solidFill>
            <a:ln w="9525">
              <a:noFill/>
              <a:round/>
              <a:headEnd/>
              <a:tailEnd/>
            </a:ln>
          </p:spPr>
          <p:txBody>
            <a:bodyPr/>
            <a:lstStyle/>
            <a:p>
              <a:endParaRPr lang="en-US"/>
            </a:p>
          </p:txBody>
        </p:sp>
        <p:sp>
          <p:nvSpPr>
            <p:cNvPr id="118" name="Freeform 117"/>
            <p:cNvSpPr>
              <a:spLocks/>
            </p:cNvSpPr>
            <p:nvPr/>
          </p:nvSpPr>
          <p:spPr bwMode="auto">
            <a:xfrm>
              <a:off x="2876550" y="3060768"/>
              <a:ext cx="38100" cy="45974"/>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119" name="Freeform 118"/>
            <p:cNvSpPr>
              <a:spLocks/>
            </p:cNvSpPr>
            <p:nvPr/>
          </p:nvSpPr>
          <p:spPr bwMode="auto">
            <a:xfrm>
              <a:off x="2876550" y="3060768"/>
              <a:ext cx="38100" cy="45974"/>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120" name="Line 397"/>
            <p:cNvSpPr>
              <a:spLocks noChangeShapeType="1"/>
            </p:cNvSpPr>
            <p:nvPr/>
          </p:nvSpPr>
          <p:spPr bwMode="auto">
            <a:xfrm>
              <a:off x="3486150" y="2991151"/>
              <a:ext cx="1588" cy="106396"/>
            </a:xfrm>
            <a:prstGeom prst="line">
              <a:avLst/>
            </a:prstGeom>
            <a:noFill/>
            <a:ln w="4763">
              <a:solidFill>
                <a:srgbClr val="000000"/>
              </a:solidFill>
              <a:round/>
              <a:headEnd/>
              <a:tailEnd/>
            </a:ln>
          </p:spPr>
          <p:txBody>
            <a:bodyPr/>
            <a:lstStyle/>
            <a:p>
              <a:endParaRPr lang="en-US"/>
            </a:p>
          </p:txBody>
        </p:sp>
        <p:sp>
          <p:nvSpPr>
            <p:cNvPr id="121" name="Freeform 120"/>
            <p:cNvSpPr>
              <a:spLocks/>
            </p:cNvSpPr>
            <p:nvPr/>
          </p:nvSpPr>
          <p:spPr bwMode="auto">
            <a:xfrm>
              <a:off x="3467100" y="3055514"/>
              <a:ext cx="42863" cy="42033"/>
            </a:xfrm>
            <a:custGeom>
              <a:avLst/>
              <a:gdLst>
                <a:gd name="T0" fmla="*/ 2147483647 w 32"/>
                <a:gd name="T1" fmla="*/ 2147483647 h 38"/>
                <a:gd name="T2" fmla="*/ 2147483647 w 32"/>
                <a:gd name="T3" fmla="*/ 0 h 38"/>
                <a:gd name="T4" fmla="*/ 2147483647 w 32"/>
                <a:gd name="T5" fmla="*/ 0 h 38"/>
                <a:gd name="T6" fmla="*/ 2147483647 w 32"/>
                <a:gd name="T7" fmla="*/ 2147483647 h 38"/>
                <a:gd name="T8" fmla="*/ 2147483647 w 32"/>
                <a:gd name="T9" fmla="*/ 2147483647 h 38"/>
                <a:gd name="T10" fmla="*/ 0 w 32"/>
                <a:gd name="T11" fmla="*/ 0 h 38"/>
                <a:gd name="T12" fmla="*/ 0 w 32"/>
                <a:gd name="T13" fmla="*/ 0 h 38"/>
                <a:gd name="T14" fmla="*/ 2147483647 w 32"/>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38"/>
                <a:gd name="T26" fmla="*/ 32 w 32"/>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38">
                  <a:moveTo>
                    <a:pt x="14" y="38"/>
                  </a:moveTo>
                  <a:lnTo>
                    <a:pt x="32" y="0"/>
                  </a:lnTo>
                  <a:lnTo>
                    <a:pt x="14" y="17"/>
                  </a:lnTo>
                  <a:lnTo>
                    <a:pt x="0" y="0"/>
                  </a:lnTo>
                  <a:lnTo>
                    <a:pt x="14" y="38"/>
                  </a:lnTo>
                  <a:close/>
                </a:path>
              </a:pathLst>
            </a:custGeom>
            <a:solidFill>
              <a:srgbClr val="000000"/>
            </a:solidFill>
            <a:ln w="9525">
              <a:noFill/>
              <a:round/>
              <a:headEnd/>
              <a:tailEnd/>
            </a:ln>
          </p:spPr>
          <p:txBody>
            <a:bodyPr/>
            <a:lstStyle/>
            <a:p>
              <a:endParaRPr lang="en-US"/>
            </a:p>
          </p:txBody>
        </p:sp>
        <p:sp>
          <p:nvSpPr>
            <p:cNvPr id="122" name="Freeform 121"/>
            <p:cNvSpPr>
              <a:spLocks/>
            </p:cNvSpPr>
            <p:nvPr/>
          </p:nvSpPr>
          <p:spPr bwMode="auto">
            <a:xfrm>
              <a:off x="3467100" y="3055514"/>
              <a:ext cx="42863" cy="42033"/>
            </a:xfrm>
            <a:custGeom>
              <a:avLst/>
              <a:gdLst>
                <a:gd name="T0" fmla="*/ 2147483647 w 32"/>
                <a:gd name="T1" fmla="*/ 2147483647 h 38"/>
                <a:gd name="T2" fmla="*/ 2147483647 w 32"/>
                <a:gd name="T3" fmla="*/ 0 h 38"/>
                <a:gd name="T4" fmla="*/ 2147483647 w 32"/>
                <a:gd name="T5" fmla="*/ 0 h 38"/>
                <a:gd name="T6" fmla="*/ 2147483647 w 32"/>
                <a:gd name="T7" fmla="*/ 2147483647 h 38"/>
                <a:gd name="T8" fmla="*/ 2147483647 w 32"/>
                <a:gd name="T9" fmla="*/ 2147483647 h 38"/>
                <a:gd name="T10" fmla="*/ 0 w 32"/>
                <a:gd name="T11" fmla="*/ 0 h 38"/>
                <a:gd name="T12" fmla="*/ 0 w 32"/>
                <a:gd name="T13" fmla="*/ 0 h 38"/>
                <a:gd name="T14" fmla="*/ 2147483647 w 32"/>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38"/>
                <a:gd name="T26" fmla="*/ 32 w 32"/>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38">
                  <a:moveTo>
                    <a:pt x="14" y="38"/>
                  </a:moveTo>
                  <a:lnTo>
                    <a:pt x="32" y="0"/>
                  </a:lnTo>
                  <a:lnTo>
                    <a:pt x="14" y="17"/>
                  </a:lnTo>
                  <a:lnTo>
                    <a:pt x="0" y="0"/>
                  </a:lnTo>
                  <a:lnTo>
                    <a:pt x="14" y="38"/>
                  </a:lnTo>
                </a:path>
              </a:pathLst>
            </a:custGeom>
            <a:noFill/>
            <a:ln w="4763">
              <a:solidFill>
                <a:srgbClr val="000000"/>
              </a:solidFill>
              <a:round/>
              <a:headEnd/>
              <a:tailEnd/>
            </a:ln>
          </p:spPr>
          <p:txBody>
            <a:bodyPr/>
            <a:lstStyle/>
            <a:p>
              <a:endParaRPr lang="en-US"/>
            </a:p>
          </p:txBody>
        </p:sp>
        <p:sp>
          <p:nvSpPr>
            <p:cNvPr id="123" name="Rectangle 122"/>
            <p:cNvSpPr>
              <a:spLocks noChangeArrowheads="1"/>
            </p:cNvSpPr>
            <p:nvPr/>
          </p:nvSpPr>
          <p:spPr bwMode="auto">
            <a:xfrm>
              <a:off x="3352800" y="2895600"/>
              <a:ext cx="256480" cy="92333"/>
            </a:xfrm>
            <a:prstGeom prst="rect">
              <a:avLst/>
            </a:prstGeom>
            <a:noFill/>
            <a:ln w="9525">
              <a:noFill/>
              <a:miter lim="800000"/>
              <a:headEnd/>
              <a:tailEnd/>
            </a:ln>
          </p:spPr>
          <p:txBody>
            <a:bodyPr wrap="none" lIns="0" tIns="0" rIns="0" bIns="0">
              <a:spAutoFit/>
            </a:bodyPr>
            <a:lstStyle/>
            <a:p>
              <a:pPr eaLnBrk="0" hangingPunct="0"/>
              <a:r>
                <a:rPr lang="en-US" sz="600" b="0" dirty="0">
                  <a:solidFill>
                    <a:srgbClr val="000000"/>
                  </a:solidFill>
                </a:rPr>
                <a:t>SXT(</a:t>
              </a:r>
              <a:r>
                <a:rPr lang="en-US" sz="600" b="0" dirty="0">
                  <a:solidFill>
                    <a:srgbClr val="C00000"/>
                  </a:solidFill>
                </a:rPr>
                <a:t>C</a:t>
              </a:r>
              <a:r>
                <a:rPr lang="en-US" sz="600" b="0" dirty="0">
                  <a:solidFill>
                    <a:srgbClr val="000000"/>
                  </a:solidFill>
                </a:rPr>
                <a:t>)</a:t>
              </a:r>
              <a:endParaRPr lang="en-US" b="0" dirty="0"/>
            </a:p>
          </p:txBody>
        </p:sp>
        <p:sp>
          <p:nvSpPr>
            <p:cNvPr id="124" name="Freeform 123"/>
            <p:cNvSpPr>
              <a:spLocks/>
            </p:cNvSpPr>
            <p:nvPr/>
          </p:nvSpPr>
          <p:spPr bwMode="auto">
            <a:xfrm>
              <a:off x="2663825" y="3097548"/>
              <a:ext cx="331788" cy="74872"/>
            </a:xfrm>
            <a:custGeom>
              <a:avLst/>
              <a:gdLst>
                <a:gd name="T0" fmla="*/ 0 w 388"/>
                <a:gd name="T1" fmla="*/ 0 h 63"/>
                <a:gd name="T2" fmla="*/ 2147483647 w 388"/>
                <a:gd name="T3" fmla="*/ 0 h 63"/>
                <a:gd name="T4" fmla="*/ 2147483647 w 388"/>
                <a:gd name="T5" fmla="*/ 2147483647 h 63"/>
                <a:gd name="T6" fmla="*/ 2147483647 w 388"/>
                <a:gd name="T7" fmla="*/ 2147483647 h 63"/>
                <a:gd name="T8" fmla="*/ 0 w 388"/>
                <a:gd name="T9" fmla="*/ 0 h 63"/>
                <a:gd name="T10" fmla="*/ 0 60000 65536"/>
                <a:gd name="T11" fmla="*/ 0 60000 65536"/>
                <a:gd name="T12" fmla="*/ 0 60000 65536"/>
                <a:gd name="T13" fmla="*/ 0 60000 65536"/>
                <a:gd name="T14" fmla="*/ 0 60000 65536"/>
                <a:gd name="T15" fmla="*/ 0 w 388"/>
                <a:gd name="T16" fmla="*/ 0 h 63"/>
                <a:gd name="T17" fmla="*/ 388 w 388"/>
                <a:gd name="T18" fmla="*/ 63 h 63"/>
              </a:gdLst>
              <a:ahLst/>
              <a:cxnLst>
                <a:cxn ang="T10">
                  <a:pos x="T0" y="T1"/>
                </a:cxn>
                <a:cxn ang="T11">
                  <a:pos x="T2" y="T3"/>
                </a:cxn>
                <a:cxn ang="T12">
                  <a:pos x="T4" y="T5"/>
                </a:cxn>
                <a:cxn ang="T13">
                  <a:pos x="T6" y="T7"/>
                </a:cxn>
                <a:cxn ang="T14">
                  <a:pos x="T8" y="T9"/>
                </a:cxn>
              </a:cxnLst>
              <a:rect l="T15" t="T16" r="T17" b="T18"/>
              <a:pathLst>
                <a:path w="388" h="63">
                  <a:moveTo>
                    <a:pt x="0" y="0"/>
                  </a:moveTo>
                  <a:lnTo>
                    <a:pt x="388" y="0"/>
                  </a:lnTo>
                  <a:lnTo>
                    <a:pt x="339" y="63"/>
                  </a:lnTo>
                  <a:lnTo>
                    <a:pt x="49" y="63"/>
                  </a:lnTo>
                  <a:lnTo>
                    <a:pt x="0" y="0"/>
                  </a:lnTo>
                </a:path>
              </a:pathLst>
            </a:custGeom>
            <a:noFill/>
            <a:ln w="11113">
              <a:solidFill>
                <a:srgbClr val="000000"/>
              </a:solidFill>
              <a:round/>
              <a:headEnd/>
              <a:tailEnd/>
            </a:ln>
          </p:spPr>
          <p:txBody>
            <a:bodyPr/>
            <a:lstStyle/>
            <a:p>
              <a:endParaRPr lang="en-US"/>
            </a:p>
          </p:txBody>
        </p:sp>
        <p:sp>
          <p:nvSpPr>
            <p:cNvPr id="125" name="Rectangle 124"/>
            <p:cNvSpPr>
              <a:spLocks noChangeArrowheads="1"/>
            </p:cNvSpPr>
            <p:nvPr/>
          </p:nvSpPr>
          <p:spPr bwMode="auto">
            <a:xfrm>
              <a:off x="3086100" y="3097548"/>
              <a:ext cx="169863"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ASEL</a:t>
              </a:r>
              <a:endParaRPr lang="en-US" b="0"/>
            </a:p>
          </p:txBody>
        </p:sp>
        <p:sp>
          <p:nvSpPr>
            <p:cNvPr id="126" name="Line 408"/>
            <p:cNvSpPr>
              <a:spLocks noChangeShapeType="1"/>
            </p:cNvSpPr>
            <p:nvPr/>
          </p:nvSpPr>
          <p:spPr bwMode="auto">
            <a:xfrm>
              <a:off x="2968625" y="3136954"/>
              <a:ext cx="103188" cy="0"/>
            </a:xfrm>
            <a:prstGeom prst="line">
              <a:avLst/>
            </a:prstGeom>
            <a:noFill/>
            <a:ln w="4763">
              <a:solidFill>
                <a:srgbClr val="000000"/>
              </a:solidFill>
              <a:round/>
              <a:headEnd/>
              <a:tailEnd/>
            </a:ln>
          </p:spPr>
          <p:txBody>
            <a:bodyPr/>
            <a:lstStyle/>
            <a:p>
              <a:endParaRPr lang="en-US"/>
            </a:p>
          </p:txBody>
        </p:sp>
        <p:sp>
          <p:nvSpPr>
            <p:cNvPr id="127" name="Freeform 126"/>
            <p:cNvSpPr>
              <a:spLocks/>
            </p:cNvSpPr>
            <p:nvPr/>
          </p:nvSpPr>
          <p:spPr bwMode="auto">
            <a:xfrm>
              <a:off x="2968625" y="3115937"/>
              <a:ext cx="52388" cy="35466"/>
            </a:xfrm>
            <a:custGeom>
              <a:avLst/>
              <a:gdLst>
                <a:gd name="T0" fmla="*/ 0 w 39"/>
                <a:gd name="T1" fmla="*/ 2147483647 h 32"/>
                <a:gd name="T2" fmla="*/ 2147483647 w 39"/>
                <a:gd name="T3" fmla="*/ 2147483647 h 32"/>
                <a:gd name="T4" fmla="*/ 2147483647 w 39"/>
                <a:gd name="T5" fmla="*/ 2147483647 h 32"/>
                <a:gd name="T6" fmla="*/ 2147483647 w 39"/>
                <a:gd name="T7" fmla="*/ 2147483647 h 32"/>
                <a:gd name="T8" fmla="*/ 2147483647 w 39"/>
                <a:gd name="T9" fmla="*/ 2147483647 h 32"/>
                <a:gd name="T10" fmla="*/ 2147483647 w 39"/>
                <a:gd name="T11" fmla="*/ 0 h 32"/>
                <a:gd name="T12" fmla="*/ 2147483647 w 39"/>
                <a:gd name="T13" fmla="*/ 0 h 32"/>
                <a:gd name="T14" fmla="*/ 0 w 39"/>
                <a:gd name="T15" fmla="*/ 2147483647 h 32"/>
                <a:gd name="T16" fmla="*/ 0 60000 65536"/>
                <a:gd name="T17" fmla="*/ 0 60000 65536"/>
                <a:gd name="T18" fmla="*/ 0 60000 65536"/>
                <a:gd name="T19" fmla="*/ 0 60000 65536"/>
                <a:gd name="T20" fmla="*/ 0 60000 65536"/>
                <a:gd name="T21" fmla="*/ 0 60000 65536"/>
                <a:gd name="T22" fmla="*/ 0 60000 65536"/>
                <a:gd name="T23" fmla="*/ 0 60000 65536"/>
                <a:gd name="T24" fmla="*/ 0 w 39"/>
                <a:gd name="T25" fmla="*/ 0 h 32"/>
                <a:gd name="T26" fmla="*/ 39 w 39"/>
                <a:gd name="T27" fmla="*/ 32 h 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9" h="32">
                  <a:moveTo>
                    <a:pt x="0" y="18"/>
                  </a:moveTo>
                  <a:lnTo>
                    <a:pt x="39" y="32"/>
                  </a:lnTo>
                  <a:lnTo>
                    <a:pt x="18" y="18"/>
                  </a:lnTo>
                  <a:lnTo>
                    <a:pt x="39" y="0"/>
                  </a:lnTo>
                  <a:lnTo>
                    <a:pt x="0" y="18"/>
                  </a:lnTo>
                  <a:close/>
                </a:path>
              </a:pathLst>
            </a:custGeom>
            <a:solidFill>
              <a:srgbClr val="000000"/>
            </a:solidFill>
            <a:ln w="9525">
              <a:noFill/>
              <a:round/>
              <a:headEnd/>
              <a:tailEnd/>
            </a:ln>
          </p:spPr>
          <p:txBody>
            <a:bodyPr/>
            <a:lstStyle/>
            <a:p>
              <a:endParaRPr lang="en-US"/>
            </a:p>
          </p:txBody>
        </p:sp>
        <p:sp>
          <p:nvSpPr>
            <p:cNvPr id="128" name="Freeform 127"/>
            <p:cNvSpPr>
              <a:spLocks/>
            </p:cNvSpPr>
            <p:nvPr/>
          </p:nvSpPr>
          <p:spPr bwMode="auto">
            <a:xfrm>
              <a:off x="2968625" y="3115937"/>
              <a:ext cx="52388" cy="35466"/>
            </a:xfrm>
            <a:custGeom>
              <a:avLst/>
              <a:gdLst>
                <a:gd name="T0" fmla="*/ 0 w 39"/>
                <a:gd name="T1" fmla="*/ 2147483647 h 32"/>
                <a:gd name="T2" fmla="*/ 2147483647 w 39"/>
                <a:gd name="T3" fmla="*/ 2147483647 h 32"/>
                <a:gd name="T4" fmla="*/ 2147483647 w 39"/>
                <a:gd name="T5" fmla="*/ 2147483647 h 32"/>
                <a:gd name="T6" fmla="*/ 2147483647 w 39"/>
                <a:gd name="T7" fmla="*/ 2147483647 h 32"/>
                <a:gd name="T8" fmla="*/ 2147483647 w 39"/>
                <a:gd name="T9" fmla="*/ 2147483647 h 32"/>
                <a:gd name="T10" fmla="*/ 2147483647 w 39"/>
                <a:gd name="T11" fmla="*/ 0 h 32"/>
                <a:gd name="T12" fmla="*/ 2147483647 w 39"/>
                <a:gd name="T13" fmla="*/ 0 h 32"/>
                <a:gd name="T14" fmla="*/ 0 w 39"/>
                <a:gd name="T15" fmla="*/ 2147483647 h 32"/>
                <a:gd name="T16" fmla="*/ 0 60000 65536"/>
                <a:gd name="T17" fmla="*/ 0 60000 65536"/>
                <a:gd name="T18" fmla="*/ 0 60000 65536"/>
                <a:gd name="T19" fmla="*/ 0 60000 65536"/>
                <a:gd name="T20" fmla="*/ 0 60000 65536"/>
                <a:gd name="T21" fmla="*/ 0 60000 65536"/>
                <a:gd name="T22" fmla="*/ 0 60000 65536"/>
                <a:gd name="T23" fmla="*/ 0 60000 65536"/>
                <a:gd name="T24" fmla="*/ 0 w 39"/>
                <a:gd name="T25" fmla="*/ 0 h 32"/>
                <a:gd name="T26" fmla="*/ 39 w 39"/>
                <a:gd name="T27" fmla="*/ 32 h 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9" h="32">
                  <a:moveTo>
                    <a:pt x="0" y="18"/>
                  </a:moveTo>
                  <a:lnTo>
                    <a:pt x="39" y="32"/>
                  </a:lnTo>
                  <a:lnTo>
                    <a:pt x="18" y="18"/>
                  </a:lnTo>
                  <a:lnTo>
                    <a:pt x="39" y="0"/>
                  </a:lnTo>
                  <a:lnTo>
                    <a:pt x="0" y="18"/>
                  </a:lnTo>
                </a:path>
              </a:pathLst>
            </a:custGeom>
            <a:noFill/>
            <a:ln w="4763">
              <a:solidFill>
                <a:srgbClr val="000000"/>
              </a:solidFill>
              <a:round/>
              <a:headEnd/>
              <a:tailEnd/>
            </a:ln>
          </p:spPr>
          <p:txBody>
            <a:bodyPr/>
            <a:lstStyle/>
            <a:p>
              <a:endParaRPr lang="en-US"/>
            </a:p>
          </p:txBody>
        </p:sp>
        <p:sp>
          <p:nvSpPr>
            <p:cNvPr id="129" name="Line 411"/>
            <p:cNvSpPr>
              <a:spLocks noChangeShapeType="1"/>
            </p:cNvSpPr>
            <p:nvPr/>
          </p:nvSpPr>
          <p:spPr bwMode="auto">
            <a:xfrm flipH="1">
              <a:off x="2895600" y="2738952"/>
              <a:ext cx="4763" cy="350715"/>
            </a:xfrm>
            <a:prstGeom prst="line">
              <a:avLst/>
            </a:prstGeom>
            <a:noFill/>
            <a:ln w="4763">
              <a:solidFill>
                <a:srgbClr val="000000"/>
              </a:solidFill>
              <a:round/>
              <a:headEnd/>
              <a:tailEnd/>
            </a:ln>
          </p:spPr>
          <p:txBody>
            <a:bodyPr/>
            <a:lstStyle/>
            <a:p>
              <a:endParaRPr lang="en-US"/>
            </a:p>
          </p:txBody>
        </p:sp>
        <p:sp>
          <p:nvSpPr>
            <p:cNvPr id="130" name="Freeform 129"/>
            <p:cNvSpPr>
              <a:spLocks/>
            </p:cNvSpPr>
            <p:nvPr/>
          </p:nvSpPr>
          <p:spPr bwMode="auto">
            <a:xfrm>
              <a:off x="2698750" y="3045006"/>
              <a:ext cx="38100" cy="45974"/>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131" name="Freeform 130"/>
            <p:cNvSpPr>
              <a:spLocks/>
            </p:cNvSpPr>
            <p:nvPr/>
          </p:nvSpPr>
          <p:spPr bwMode="auto">
            <a:xfrm>
              <a:off x="2698750" y="3045006"/>
              <a:ext cx="38100" cy="45974"/>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132" name="Line 428"/>
            <p:cNvSpPr>
              <a:spLocks noChangeShapeType="1"/>
            </p:cNvSpPr>
            <p:nvPr/>
          </p:nvSpPr>
          <p:spPr bwMode="auto">
            <a:xfrm>
              <a:off x="2717800" y="2970135"/>
              <a:ext cx="1588" cy="106396"/>
            </a:xfrm>
            <a:prstGeom prst="line">
              <a:avLst/>
            </a:prstGeom>
            <a:noFill/>
            <a:ln w="4763">
              <a:solidFill>
                <a:srgbClr val="000000"/>
              </a:solidFill>
              <a:round/>
              <a:headEnd/>
              <a:tailEnd/>
            </a:ln>
          </p:spPr>
          <p:txBody>
            <a:bodyPr/>
            <a:lstStyle/>
            <a:p>
              <a:endParaRPr lang="en-US"/>
            </a:p>
          </p:txBody>
        </p:sp>
        <p:sp>
          <p:nvSpPr>
            <p:cNvPr id="133" name="Line 59"/>
            <p:cNvSpPr>
              <a:spLocks noChangeShapeType="1"/>
            </p:cNvSpPr>
            <p:nvPr/>
          </p:nvSpPr>
          <p:spPr bwMode="auto">
            <a:xfrm flipH="1">
              <a:off x="1295400" y="1066800"/>
              <a:ext cx="0" cy="685800"/>
            </a:xfrm>
            <a:prstGeom prst="line">
              <a:avLst/>
            </a:prstGeom>
            <a:noFill/>
            <a:ln w="4763">
              <a:solidFill>
                <a:srgbClr val="000000"/>
              </a:solidFill>
              <a:round/>
              <a:headEnd/>
              <a:tailEnd/>
            </a:ln>
          </p:spPr>
          <p:txBody>
            <a:bodyPr/>
            <a:lstStyle/>
            <a:p>
              <a:endParaRPr lang="en-US"/>
            </a:p>
          </p:txBody>
        </p:sp>
        <p:sp>
          <p:nvSpPr>
            <p:cNvPr id="134" name="Line 59"/>
            <p:cNvSpPr>
              <a:spLocks noChangeShapeType="1"/>
            </p:cNvSpPr>
            <p:nvPr/>
          </p:nvSpPr>
          <p:spPr bwMode="auto">
            <a:xfrm flipH="1">
              <a:off x="838200" y="1066800"/>
              <a:ext cx="457200" cy="0"/>
            </a:xfrm>
            <a:prstGeom prst="line">
              <a:avLst/>
            </a:prstGeom>
            <a:noFill/>
            <a:ln w="4763">
              <a:solidFill>
                <a:srgbClr val="000000"/>
              </a:solidFill>
              <a:round/>
              <a:headEnd/>
              <a:tailEnd/>
            </a:ln>
          </p:spPr>
          <p:txBody>
            <a:bodyPr/>
            <a:lstStyle/>
            <a:p>
              <a:endParaRPr lang="en-US"/>
            </a:p>
          </p:txBody>
        </p:sp>
        <p:sp>
          <p:nvSpPr>
            <p:cNvPr id="135" name="Line 59"/>
            <p:cNvSpPr>
              <a:spLocks noChangeShapeType="1"/>
            </p:cNvSpPr>
            <p:nvPr/>
          </p:nvSpPr>
          <p:spPr bwMode="auto">
            <a:xfrm flipH="1">
              <a:off x="838200" y="1066800"/>
              <a:ext cx="0" cy="152400"/>
            </a:xfrm>
            <a:prstGeom prst="line">
              <a:avLst/>
            </a:prstGeom>
            <a:noFill/>
            <a:ln w="4763">
              <a:solidFill>
                <a:srgbClr val="000000"/>
              </a:solidFill>
              <a:round/>
              <a:headEnd/>
              <a:tailEnd/>
            </a:ln>
          </p:spPr>
          <p:txBody>
            <a:bodyPr/>
            <a:lstStyle/>
            <a:p>
              <a:endParaRPr lang="en-US"/>
            </a:p>
          </p:txBody>
        </p:sp>
        <p:sp>
          <p:nvSpPr>
            <p:cNvPr id="136" name="Line 59"/>
            <p:cNvSpPr>
              <a:spLocks noChangeShapeType="1"/>
            </p:cNvSpPr>
            <p:nvPr/>
          </p:nvSpPr>
          <p:spPr bwMode="auto">
            <a:xfrm>
              <a:off x="823912" y="1676400"/>
              <a:ext cx="1588" cy="3810000"/>
            </a:xfrm>
            <a:prstGeom prst="line">
              <a:avLst/>
            </a:prstGeom>
            <a:noFill/>
            <a:ln w="4763">
              <a:solidFill>
                <a:srgbClr val="000000"/>
              </a:solidFill>
              <a:round/>
              <a:headEnd/>
              <a:tailEnd/>
            </a:ln>
          </p:spPr>
          <p:txBody>
            <a:bodyPr/>
            <a:lstStyle/>
            <a:p>
              <a:endParaRPr lang="en-US"/>
            </a:p>
          </p:txBody>
        </p:sp>
        <p:sp>
          <p:nvSpPr>
            <p:cNvPr id="137" name="Line 59"/>
            <p:cNvSpPr>
              <a:spLocks noChangeShapeType="1"/>
            </p:cNvSpPr>
            <p:nvPr/>
          </p:nvSpPr>
          <p:spPr bwMode="auto">
            <a:xfrm>
              <a:off x="2087880" y="1676400"/>
              <a:ext cx="1588" cy="3962400"/>
            </a:xfrm>
            <a:prstGeom prst="line">
              <a:avLst/>
            </a:prstGeom>
            <a:noFill/>
            <a:ln w="4763">
              <a:solidFill>
                <a:srgbClr val="000000"/>
              </a:solidFill>
              <a:round/>
              <a:headEnd/>
              <a:tailEnd/>
            </a:ln>
          </p:spPr>
          <p:txBody>
            <a:bodyPr/>
            <a:lstStyle/>
            <a:p>
              <a:endParaRPr lang="en-US"/>
            </a:p>
          </p:txBody>
        </p:sp>
        <p:sp>
          <p:nvSpPr>
            <p:cNvPr id="138" name="Freeform 137"/>
            <p:cNvSpPr>
              <a:spLocks/>
            </p:cNvSpPr>
            <p:nvPr/>
          </p:nvSpPr>
          <p:spPr bwMode="auto">
            <a:xfrm>
              <a:off x="2095512" y="5619776"/>
              <a:ext cx="419088" cy="323824"/>
            </a:xfrm>
            <a:custGeom>
              <a:avLst/>
              <a:gdLst>
                <a:gd name="T0" fmla="*/ 2147483647 w 326"/>
                <a:gd name="T1" fmla="*/ 2147483647 h 836"/>
                <a:gd name="T2" fmla="*/ 2147483647 w 326"/>
                <a:gd name="T3" fmla="*/ 2147483647 h 836"/>
                <a:gd name="T4" fmla="*/ 2147483647 w 326"/>
                <a:gd name="T5" fmla="*/ 2147483647 h 836"/>
                <a:gd name="T6" fmla="*/ 0 w 326"/>
                <a:gd name="T7" fmla="*/ 2147483647 h 836"/>
                <a:gd name="T8" fmla="*/ 0 w 326"/>
                <a:gd name="T9" fmla="*/ 0 h 836"/>
                <a:gd name="T10" fmla="*/ 0 w 326"/>
                <a:gd name="T11" fmla="*/ 0 h 836"/>
                <a:gd name="T12" fmla="*/ 0 60000 65536"/>
                <a:gd name="T13" fmla="*/ 0 60000 65536"/>
                <a:gd name="T14" fmla="*/ 0 60000 65536"/>
                <a:gd name="T15" fmla="*/ 0 60000 65536"/>
                <a:gd name="T16" fmla="*/ 0 60000 65536"/>
                <a:gd name="T17" fmla="*/ 0 60000 65536"/>
                <a:gd name="T18" fmla="*/ 0 w 326"/>
                <a:gd name="T19" fmla="*/ 0 h 836"/>
                <a:gd name="T20" fmla="*/ 326 w 326"/>
                <a:gd name="T21" fmla="*/ 836 h 836"/>
                <a:gd name="connsiteX0" fmla="*/ 10000 w 10000"/>
                <a:gd name="connsiteY0" fmla="*/ 10000 h 10000"/>
                <a:gd name="connsiteX1" fmla="*/ 10000 w 10000"/>
                <a:gd name="connsiteY1" fmla="*/ 8038 h 10000"/>
                <a:gd name="connsiteX2" fmla="*/ 7730 w 10000"/>
                <a:gd name="connsiteY2" fmla="*/ 7117 h 10000"/>
                <a:gd name="connsiteX3" fmla="*/ 1273 w 10000"/>
                <a:gd name="connsiteY3" fmla="*/ 7277 h 10000"/>
                <a:gd name="connsiteX4" fmla="*/ 0 w 10000"/>
                <a:gd name="connsiteY4" fmla="*/ 0 h 10000"/>
                <a:gd name="connsiteX0" fmla="*/ 8727 w 8727"/>
                <a:gd name="connsiteY0" fmla="*/ 2883 h 2883"/>
                <a:gd name="connsiteX1" fmla="*/ 8727 w 8727"/>
                <a:gd name="connsiteY1" fmla="*/ 921 h 2883"/>
                <a:gd name="connsiteX2" fmla="*/ 6457 w 8727"/>
                <a:gd name="connsiteY2" fmla="*/ 0 h 2883"/>
                <a:gd name="connsiteX3" fmla="*/ 0 w 8727"/>
                <a:gd name="connsiteY3" fmla="*/ 160 h 2883"/>
                <a:gd name="connsiteX0" fmla="*/ 10000 w 10000"/>
                <a:gd name="connsiteY0" fmla="*/ 10153 h 10153"/>
                <a:gd name="connsiteX1" fmla="*/ 10000 w 10000"/>
                <a:gd name="connsiteY1" fmla="*/ 3348 h 10153"/>
                <a:gd name="connsiteX2" fmla="*/ 7399 w 10000"/>
                <a:gd name="connsiteY2" fmla="*/ 153 h 10153"/>
                <a:gd name="connsiteX3" fmla="*/ 0 w 10000"/>
                <a:gd name="connsiteY3" fmla="*/ 0 h 10153"/>
                <a:gd name="connsiteX0" fmla="*/ 10000 w 10000"/>
                <a:gd name="connsiteY0" fmla="*/ 10000 h 10000"/>
                <a:gd name="connsiteX1" fmla="*/ 10000 w 10000"/>
                <a:gd name="connsiteY1" fmla="*/ 3195 h 10000"/>
                <a:gd name="connsiteX2" fmla="*/ 7399 w 10000"/>
                <a:gd name="connsiteY2" fmla="*/ 0 h 10000"/>
                <a:gd name="connsiteX3" fmla="*/ 0 w 10000"/>
                <a:gd name="connsiteY3" fmla="*/ 554 h 10000"/>
                <a:gd name="connsiteX0" fmla="*/ 11000 w 11000"/>
                <a:gd name="connsiteY0" fmla="*/ 10036 h 10036"/>
                <a:gd name="connsiteX1" fmla="*/ 11000 w 11000"/>
                <a:gd name="connsiteY1" fmla="*/ 3231 h 10036"/>
                <a:gd name="connsiteX2" fmla="*/ 8399 w 11000"/>
                <a:gd name="connsiteY2" fmla="*/ 36 h 10036"/>
                <a:gd name="connsiteX3" fmla="*/ 0 w 11000"/>
                <a:gd name="connsiteY3" fmla="*/ 0 h 10036"/>
              </a:gdLst>
              <a:ahLst/>
              <a:cxnLst>
                <a:cxn ang="0">
                  <a:pos x="connsiteX0" y="connsiteY0"/>
                </a:cxn>
                <a:cxn ang="0">
                  <a:pos x="connsiteX1" y="connsiteY1"/>
                </a:cxn>
                <a:cxn ang="0">
                  <a:pos x="connsiteX2" y="connsiteY2"/>
                </a:cxn>
                <a:cxn ang="0">
                  <a:pos x="connsiteX3" y="connsiteY3"/>
                </a:cxn>
              </a:cxnLst>
              <a:rect l="l" t="t" r="r" b="b"/>
              <a:pathLst>
                <a:path w="11000" h="10036">
                  <a:moveTo>
                    <a:pt x="11000" y="10036"/>
                  </a:moveTo>
                  <a:lnTo>
                    <a:pt x="11000" y="3231"/>
                  </a:lnTo>
                  <a:lnTo>
                    <a:pt x="8399" y="36"/>
                  </a:lnTo>
                  <a:lnTo>
                    <a:pt x="0" y="0"/>
                  </a:lnTo>
                </a:path>
              </a:pathLst>
            </a:custGeom>
            <a:noFill/>
            <a:ln w="4763">
              <a:solidFill>
                <a:srgbClr val="000000"/>
              </a:solidFill>
              <a:round/>
              <a:headEnd/>
              <a:tailEnd/>
            </a:ln>
          </p:spPr>
          <p:txBody>
            <a:bodyPr/>
            <a:lstStyle/>
            <a:p>
              <a:endParaRPr lang="en-US"/>
            </a:p>
          </p:txBody>
        </p:sp>
        <p:sp>
          <p:nvSpPr>
            <p:cNvPr id="139" name="Rectangle 138"/>
            <p:cNvSpPr>
              <a:spLocks noChangeArrowheads="1"/>
            </p:cNvSpPr>
            <p:nvPr/>
          </p:nvSpPr>
          <p:spPr bwMode="auto">
            <a:xfrm>
              <a:off x="4521200" y="4454267"/>
              <a:ext cx="149080" cy="92333"/>
            </a:xfrm>
            <a:prstGeom prst="rect">
              <a:avLst/>
            </a:prstGeom>
            <a:noFill/>
            <a:ln w="9525">
              <a:noFill/>
              <a:miter lim="800000"/>
              <a:headEnd/>
              <a:tailEnd/>
            </a:ln>
          </p:spPr>
          <p:txBody>
            <a:bodyPr wrap="none" lIns="0" tIns="0" rIns="0" bIns="0">
              <a:spAutoFit/>
            </a:bodyPr>
            <a:lstStyle/>
            <a:p>
              <a:pPr eaLnBrk="0" hangingPunct="0"/>
              <a:r>
                <a:rPr lang="en-US" sz="600" dirty="0">
                  <a:solidFill>
                    <a:srgbClr val="000000"/>
                  </a:solidFill>
                </a:rPr>
                <a:t>R/W</a:t>
              </a:r>
              <a:endParaRPr lang="en-US" b="0" dirty="0"/>
            </a:p>
          </p:txBody>
        </p:sp>
        <p:sp>
          <p:nvSpPr>
            <p:cNvPr id="140" name="Line 59"/>
            <p:cNvSpPr>
              <a:spLocks noChangeShapeType="1"/>
            </p:cNvSpPr>
            <p:nvPr/>
          </p:nvSpPr>
          <p:spPr bwMode="auto">
            <a:xfrm>
              <a:off x="4343400" y="2971800"/>
              <a:ext cx="0" cy="1447800"/>
            </a:xfrm>
            <a:prstGeom prst="line">
              <a:avLst/>
            </a:prstGeom>
            <a:noFill/>
            <a:ln w="4763">
              <a:solidFill>
                <a:srgbClr val="000000"/>
              </a:solidFill>
              <a:round/>
              <a:headEnd/>
              <a:tailEnd/>
            </a:ln>
          </p:spPr>
          <p:txBody>
            <a:bodyPr/>
            <a:lstStyle/>
            <a:p>
              <a:endParaRPr lang="en-US"/>
            </a:p>
          </p:txBody>
        </p:sp>
        <p:sp>
          <p:nvSpPr>
            <p:cNvPr id="141" name="Line 59"/>
            <p:cNvSpPr>
              <a:spLocks noChangeShapeType="1"/>
            </p:cNvSpPr>
            <p:nvPr/>
          </p:nvSpPr>
          <p:spPr bwMode="auto">
            <a:xfrm flipH="1">
              <a:off x="3714750" y="2971800"/>
              <a:ext cx="628650" cy="0"/>
            </a:xfrm>
            <a:prstGeom prst="line">
              <a:avLst/>
            </a:prstGeom>
            <a:noFill/>
            <a:ln w="4763">
              <a:solidFill>
                <a:srgbClr val="000000"/>
              </a:solidFill>
              <a:round/>
              <a:headEnd/>
              <a:tailEnd/>
            </a:ln>
          </p:spPr>
          <p:txBody>
            <a:bodyPr/>
            <a:lstStyle/>
            <a:p>
              <a:endParaRPr lang="en-US"/>
            </a:p>
          </p:txBody>
        </p:sp>
      </p:grpSp>
      <p:grpSp>
        <p:nvGrpSpPr>
          <p:cNvPr id="4" name="Group 141"/>
          <p:cNvGrpSpPr/>
          <p:nvPr/>
        </p:nvGrpSpPr>
        <p:grpSpPr>
          <a:xfrm>
            <a:off x="192087" y="5105400"/>
            <a:ext cx="4532313" cy="109538"/>
            <a:chOff x="952500" y="5105400"/>
            <a:chExt cx="4532313" cy="109538"/>
          </a:xfrm>
        </p:grpSpPr>
        <p:sp>
          <p:nvSpPr>
            <p:cNvPr id="143" name="Rectangle 142"/>
            <p:cNvSpPr>
              <a:spLocks noChangeArrowheads="1"/>
            </p:cNvSpPr>
            <p:nvPr/>
          </p:nvSpPr>
          <p:spPr bwMode="auto">
            <a:xfrm>
              <a:off x="952500" y="5124450"/>
              <a:ext cx="4532313" cy="38100"/>
            </a:xfrm>
            <a:prstGeom prst="rect">
              <a:avLst/>
            </a:prstGeom>
            <a:solidFill>
              <a:srgbClr val="BBBBBB"/>
            </a:solidFill>
            <a:ln w="9525">
              <a:noFill/>
              <a:miter lim="800000"/>
              <a:headEnd/>
              <a:tailEnd/>
            </a:ln>
          </p:spPr>
          <p:txBody>
            <a:bodyPr/>
            <a:lstStyle/>
            <a:p>
              <a:endParaRPr lang="en-US"/>
            </a:p>
          </p:txBody>
        </p:sp>
        <p:sp>
          <p:nvSpPr>
            <p:cNvPr id="144" name="Rectangle 143"/>
            <p:cNvSpPr>
              <a:spLocks noChangeArrowheads="1"/>
            </p:cNvSpPr>
            <p:nvPr/>
          </p:nvSpPr>
          <p:spPr bwMode="auto">
            <a:xfrm>
              <a:off x="1060450" y="5105400"/>
              <a:ext cx="674688" cy="103188"/>
            </a:xfrm>
            <a:prstGeom prst="rect">
              <a:avLst/>
            </a:prstGeom>
            <a:solidFill>
              <a:srgbClr val="FFFFFF"/>
            </a:solidFill>
            <a:ln w="9525">
              <a:noFill/>
              <a:miter lim="800000"/>
              <a:headEnd/>
              <a:tailEnd/>
            </a:ln>
          </p:spPr>
          <p:txBody>
            <a:bodyPr/>
            <a:lstStyle/>
            <a:p>
              <a:endParaRPr lang="en-US"/>
            </a:p>
          </p:txBody>
        </p:sp>
        <p:sp>
          <p:nvSpPr>
            <p:cNvPr id="145" name="Rectangle 144"/>
            <p:cNvSpPr>
              <a:spLocks noChangeArrowheads="1"/>
            </p:cNvSpPr>
            <p:nvPr/>
          </p:nvSpPr>
          <p:spPr bwMode="auto">
            <a:xfrm>
              <a:off x="1063625" y="5110163"/>
              <a:ext cx="666750" cy="95250"/>
            </a:xfrm>
            <a:prstGeom prst="rect">
              <a:avLst/>
            </a:prstGeom>
            <a:noFill/>
            <a:ln w="11113">
              <a:solidFill>
                <a:srgbClr val="000000"/>
              </a:solidFill>
              <a:miter lim="800000"/>
              <a:headEnd/>
              <a:tailEnd/>
            </a:ln>
          </p:spPr>
          <p:txBody>
            <a:bodyPr/>
            <a:lstStyle/>
            <a:p>
              <a:endParaRPr lang="en-US"/>
            </a:p>
          </p:txBody>
        </p:sp>
        <p:sp>
          <p:nvSpPr>
            <p:cNvPr id="146" name="Freeform 145"/>
            <p:cNvSpPr>
              <a:spLocks/>
            </p:cNvSpPr>
            <p:nvPr/>
          </p:nvSpPr>
          <p:spPr bwMode="auto">
            <a:xfrm>
              <a:off x="1060450" y="5146675"/>
              <a:ext cx="65088" cy="28575"/>
            </a:xfrm>
            <a:custGeom>
              <a:avLst/>
              <a:gdLst>
                <a:gd name="T0" fmla="*/ 0 w 49"/>
                <a:gd name="T1" fmla="*/ 2147483647 h 21"/>
                <a:gd name="T2" fmla="*/ 2147483647 w 49"/>
                <a:gd name="T3" fmla="*/ 0 h 21"/>
                <a:gd name="T4" fmla="*/ 2147483647 w 49"/>
                <a:gd name="T5" fmla="*/ 2147483647 h 21"/>
                <a:gd name="T6" fmla="*/ 2147483647 w 49"/>
                <a:gd name="T7" fmla="*/ 2147483647 h 21"/>
                <a:gd name="T8" fmla="*/ 0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0" y="7"/>
                  </a:moveTo>
                  <a:lnTo>
                    <a:pt x="4" y="0"/>
                  </a:lnTo>
                  <a:lnTo>
                    <a:pt x="49" y="14"/>
                  </a:lnTo>
                  <a:lnTo>
                    <a:pt x="49" y="21"/>
                  </a:lnTo>
                  <a:lnTo>
                    <a:pt x="0" y="7"/>
                  </a:lnTo>
                  <a:close/>
                </a:path>
              </a:pathLst>
            </a:custGeom>
            <a:solidFill>
              <a:srgbClr val="000000"/>
            </a:solidFill>
            <a:ln w="9525">
              <a:noFill/>
              <a:round/>
              <a:headEnd/>
              <a:tailEnd/>
            </a:ln>
          </p:spPr>
          <p:txBody>
            <a:bodyPr/>
            <a:lstStyle/>
            <a:p>
              <a:endParaRPr lang="en-US"/>
            </a:p>
          </p:txBody>
        </p:sp>
        <p:sp>
          <p:nvSpPr>
            <p:cNvPr id="147" name="Freeform 146"/>
            <p:cNvSpPr>
              <a:spLocks/>
            </p:cNvSpPr>
            <p:nvPr/>
          </p:nvSpPr>
          <p:spPr bwMode="auto">
            <a:xfrm>
              <a:off x="1060450" y="5165725"/>
              <a:ext cx="65088" cy="33338"/>
            </a:xfrm>
            <a:custGeom>
              <a:avLst/>
              <a:gdLst>
                <a:gd name="T0" fmla="*/ 2147483647 w 49"/>
                <a:gd name="T1" fmla="*/ 2147483647 h 25"/>
                <a:gd name="T2" fmla="*/ 0 w 49"/>
                <a:gd name="T3" fmla="*/ 2147483647 h 25"/>
                <a:gd name="T4" fmla="*/ 2147483647 w 49"/>
                <a:gd name="T5" fmla="*/ 0 h 25"/>
                <a:gd name="T6" fmla="*/ 2147483647 w 49"/>
                <a:gd name="T7" fmla="*/ 2147483647 h 25"/>
                <a:gd name="T8" fmla="*/ 2147483647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4" y="25"/>
                  </a:moveTo>
                  <a:lnTo>
                    <a:pt x="0" y="18"/>
                  </a:lnTo>
                  <a:lnTo>
                    <a:pt x="49" y="0"/>
                  </a:lnTo>
                  <a:lnTo>
                    <a:pt x="49" y="7"/>
                  </a:lnTo>
                  <a:lnTo>
                    <a:pt x="4" y="25"/>
                  </a:lnTo>
                  <a:close/>
                </a:path>
              </a:pathLst>
            </a:custGeom>
            <a:solidFill>
              <a:srgbClr val="000000"/>
            </a:solidFill>
            <a:ln w="9525">
              <a:noFill/>
              <a:round/>
              <a:headEnd/>
              <a:tailEnd/>
            </a:ln>
          </p:spPr>
          <p:txBody>
            <a:bodyPr/>
            <a:lstStyle/>
            <a:p>
              <a:endParaRPr lang="en-US"/>
            </a:p>
          </p:txBody>
        </p:sp>
        <p:sp>
          <p:nvSpPr>
            <p:cNvPr id="148" name="Rectangle 147"/>
            <p:cNvSpPr>
              <a:spLocks noChangeArrowheads="1"/>
            </p:cNvSpPr>
            <p:nvPr/>
          </p:nvSpPr>
          <p:spPr bwMode="auto">
            <a:xfrm>
              <a:off x="2324100" y="5105400"/>
              <a:ext cx="674688" cy="103188"/>
            </a:xfrm>
            <a:prstGeom prst="rect">
              <a:avLst/>
            </a:prstGeom>
            <a:solidFill>
              <a:srgbClr val="FFFFFF"/>
            </a:solidFill>
            <a:ln w="9525">
              <a:noFill/>
              <a:miter lim="800000"/>
              <a:headEnd/>
              <a:tailEnd/>
            </a:ln>
          </p:spPr>
          <p:txBody>
            <a:bodyPr/>
            <a:lstStyle/>
            <a:p>
              <a:endParaRPr lang="en-US"/>
            </a:p>
          </p:txBody>
        </p:sp>
        <p:sp>
          <p:nvSpPr>
            <p:cNvPr id="149" name="Rectangle 148"/>
            <p:cNvSpPr>
              <a:spLocks noChangeArrowheads="1"/>
            </p:cNvSpPr>
            <p:nvPr/>
          </p:nvSpPr>
          <p:spPr bwMode="auto">
            <a:xfrm>
              <a:off x="2327275" y="5110163"/>
              <a:ext cx="666750" cy="95250"/>
            </a:xfrm>
            <a:prstGeom prst="rect">
              <a:avLst/>
            </a:prstGeom>
            <a:noFill/>
            <a:ln w="11113">
              <a:solidFill>
                <a:srgbClr val="000000"/>
              </a:solidFill>
              <a:miter lim="800000"/>
              <a:headEnd/>
              <a:tailEnd/>
            </a:ln>
          </p:spPr>
          <p:txBody>
            <a:bodyPr/>
            <a:lstStyle/>
            <a:p>
              <a:endParaRPr lang="en-US"/>
            </a:p>
          </p:txBody>
        </p:sp>
        <p:sp>
          <p:nvSpPr>
            <p:cNvPr id="150" name="Freeform 149"/>
            <p:cNvSpPr>
              <a:spLocks/>
            </p:cNvSpPr>
            <p:nvPr/>
          </p:nvSpPr>
          <p:spPr bwMode="auto">
            <a:xfrm>
              <a:off x="2324100" y="5146675"/>
              <a:ext cx="65088" cy="28575"/>
            </a:xfrm>
            <a:custGeom>
              <a:avLst/>
              <a:gdLst>
                <a:gd name="T0" fmla="*/ 0 w 49"/>
                <a:gd name="T1" fmla="*/ 2147483647 h 21"/>
                <a:gd name="T2" fmla="*/ 2147483647 w 49"/>
                <a:gd name="T3" fmla="*/ 0 h 21"/>
                <a:gd name="T4" fmla="*/ 2147483647 w 49"/>
                <a:gd name="T5" fmla="*/ 2147483647 h 21"/>
                <a:gd name="T6" fmla="*/ 2147483647 w 49"/>
                <a:gd name="T7" fmla="*/ 2147483647 h 21"/>
                <a:gd name="T8" fmla="*/ 0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0" y="7"/>
                  </a:moveTo>
                  <a:lnTo>
                    <a:pt x="4" y="0"/>
                  </a:lnTo>
                  <a:lnTo>
                    <a:pt x="49" y="14"/>
                  </a:lnTo>
                  <a:lnTo>
                    <a:pt x="49" y="21"/>
                  </a:lnTo>
                  <a:lnTo>
                    <a:pt x="0" y="7"/>
                  </a:lnTo>
                  <a:close/>
                </a:path>
              </a:pathLst>
            </a:custGeom>
            <a:solidFill>
              <a:srgbClr val="000000"/>
            </a:solidFill>
            <a:ln w="9525">
              <a:noFill/>
              <a:round/>
              <a:headEnd/>
              <a:tailEnd/>
            </a:ln>
          </p:spPr>
          <p:txBody>
            <a:bodyPr/>
            <a:lstStyle/>
            <a:p>
              <a:endParaRPr lang="en-US"/>
            </a:p>
          </p:txBody>
        </p:sp>
        <p:sp>
          <p:nvSpPr>
            <p:cNvPr id="151" name="Freeform 150"/>
            <p:cNvSpPr>
              <a:spLocks/>
            </p:cNvSpPr>
            <p:nvPr/>
          </p:nvSpPr>
          <p:spPr bwMode="auto">
            <a:xfrm>
              <a:off x="2324100" y="5165725"/>
              <a:ext cx="65088" cy="33338"/>
            </a:xfrm>
            <a:custGeom>
              <a:avLst/>
              <a:gdLst>
                <a:gd name="T0" fmla="*/ 2147483647 w 49"/>
                <a:gd name="T1" fmla="*/ 2147483647 h 25"/>
                <a:gd name="T2" fmla="*/ 0 w 49"/>
                <a:gd name="T3" fmla="*/ 2147483647 h 25"/>
                <a:gd name="T4" fmla="*/ 2147483647 w 49"/>
                <a:gd name="T5" fmla="*/ 0 h 25"/>
                <a:gd name="T6" fmla="*/ 2147483647 w 49"/>
                <a:gd name="T7" fmla="*/ 2147483647 h 25"/>
                <a:gd name="T8" fmla="*/ 2147483647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4" y="25"/>
                  </a:moveTo>
                  <a:lnTo>
                    <a:pt x="0" y="18"/>
                  </a:lnTo>
                  <a:lnTo>
                    <a:pt x="49" y="0"/>
                  </a:lnTo>
                  <a:lnTo>
                    <a:pt x="49" y="7"/>
                  </a:lnTo>
                  <a:lnTo>
                    <a:pt x="4" y="25"/>
                  </a:lnTo>
                  <a:close/>
                </a:path>
              </a:pathLst>
            </a:custGeom>
            <a:solidFill>
              <a:srgbClr val="000000"/>
            </a:solidFill>
            <a:ln w="9525">
              <a:noFill/>
              <a:round/>
              <a:headEnd/>
              <a:tailEnd/>
            </a:ln>
          </p:spPr>
          <p:txBody>
            <a:bodyPr/>
            <a:lstStyle/>
            <a:p>
              <a:endParaRPr lang="en-US"/>
            </a:p>
          </p:txBody>
        </p:sp>
        <p:sp>
          <p:nvSpPr>
            <p:cNvPr id="152" name="Rectangle 151"/>
            <p:cNvSpPr>
              <a:spLocks noChangeArrowheads="1"/>
            </p:cNvSpPr>
            <p:nvPr/>
          </p:nvSpPr>
          <p:spPr bwMode="auto">
            <a:xfrm>
              <a:off x="3462338" y="5105400"/>
              <a:ext cx="674687" cy="103188"/>
            </a:xfrm>
            <a:prstGeom prst="rect">
              <a:avLst/>
            </a:prstGeom>
            <a:solidFill>
              <a:srgbClr val="FFFFFF"/>
            </a:solidFill>
            <a:ln w="9525">
              <a:noFill/>
              <a:miter lim="800000"/>
              <a:headEnd/>
              <a:tailEnd/>
            </a:ln>
          </p:spPr>
          <p:txBody>
            <a:bodyPr/>
            <a:lstStyle/>
            <a:p>
              <a:endParaRPr lang="en-US"/>
            </a:p>
          </p:txBody>
        </p:sp>
        <p:sp>
          <p:nvSpPr>
            <p:cNvPr id="153" name="Rectangle 152"/>
            <p:cNvSpPr>
              <a:spLocks noChangeArrowheads="1"/>
            </p:cNvSpPr>
            <p:nvPr/>
          </p:nvSpPr>
          <p:spPr bwMode="auto">
            <a:xfrm>
              <a:off x="3465513" y="5110163"/>
              <a:ext cx="666750" cy="95250"/>
            </a:xfrm>
            <a:prstGeom prst="rect">
              <a:avLst/>
            </a:prstGeom>
            <a:noFill/>
            <a:ln w="11113">
              <a:solidFill>
                <a:srgbClr val="000000"/>
              </a:solidFill>
              <a:miter lim="800000"/>
              <a:headEnd/>
              <a:tailEnd/>
            </a:ln>
          </p:spPr>
          <p:txBody>
            <a:bodyPr/>
            <a:lstStyle/>
            <a:p>
              <a:endParaRPr lang="en-US"/>
            </a:p>
          </p:txBody>
        </p:sp>
        <p:sp>
          <p:nvSpPr>
            <p:cNvPr id="154" name="Freeform 153"/>
            <p:cNvSpPr>
              <a:spLocks/>
            </p:cNvSpPr>
            <p:nvPr/>
          </p:nvSpPr>
          <p:spPr bwMode="auto">
            <a:xfrm>
              <a:off x="3462338" y="5146675"/>
              <a:ext cx="65087" cy="28575"/>
            </a:xfrm>
            <a:custGeom>
              <a:avLst/>
              <a:gdLst>
                <a:gd name="T0" fmla="*/ 0 w 49"/>
                <a:gd name="T1" fmla="*/ 2147483647 h 21"/>
                <a:gd name="T2" fmla="*/ 2147483647 w 49"/>
                <a:gd name="T3" fmla="*/ 0 h 21"/>
                <a:gd name="T4" fmla="*/ 2147483647 w 49"/>
                <a:gd name="T5" fmla="*/ 2147483647 h 21"/>
                <a:gd name="T6" fmla="*/ 2147483647 w 49"/>
                <a:gd name="T7" fmla="*/ 2147483647 h 21"/>
                <a:gd name="T8" fmla="*/ 0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0" y="7"/>
                  </a:moveTo>
                  <a:lnTo>
                    <a:pt x="4" y="0"/>
                  </a:lnTo>
                  <a:lnTo>
                    <a:pt x="49" y="14"/>
                  </a:lnTo>
                  <a:lnTo>
                    <a:pt x="49" y="21"/>
                  </a:lnTo>
                  <a:lnTo>
                    <a:pt x="0" y="7"/>
                  </a:lnTo>
                  <a:close/>
                </a:path>
              </a:pathLst>
            </a:custGeom>
            <a:solidFill>
              <a:srgbClr val="000000"/>
            </a:solidFill>
            <a:ln w="9525">
              <a:noFill/>
              <a:round/>
              <a:headEnd/>
              <a:tailEnd/>
            </a:ln>
          </p:spPr>
          <p:txBody>
            <a:bodyPr/>
            <a:lstStyle/>
            <a:p>
              <a:endParaRPr lang="en-US"/>
            </a:p>
          </p:txBody>
        </p:sp>
        <p:sp>
          <p:nvSpPr>
            <p:cNvPr id="155" name="Freeform 154"/>
            <p:cNvSpPr>
              <a:spLocks/>
            </p:cNvSpPr>
            <p:nvPr/>
          </p:nvSpPr>
          <p:spPr bwMode="auto">
            <a:xfrm>
              <a:off x="3462338" y="5165725"/>
              <a:ext cx="65087" cy="33338"/>
            </a:xfrm>
            <a:custGeom>
              <a:avLst/>
              <a:gdLst>
                <a:gd name="T0" fmla="*/ 2147483647 w 49"/>
                <a:gd name="T1" fmla="*/ 2147483647 h 25"/>
                <a:gd name="T2" fmla="*/ 0 w 49"/>
                <a:gd name="T3" fmla="*/ 2147483647 h 25"/>
                <a:gd name="T4" fmla="*/ 2147483647 w 49"/>
                <a:gd name="T5" fmla="*/ 0 h 25"/>
                <a:gd name="T6" fmla="*/ 2147483647 w 49"/>
                <a:gd name="T7" fmla="*/ 2147483647 h 25"/>
                <a:gd name="T8" fmla="*/ 2147483647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4" y="25"/>
                  </a:moveTo>
                  <a:lnTo>
                    <a:pt x="0" y="18"/>
                  </a:lnTo>
                  <a:lnTo>
                    <a:pt x="49" y="0"/>
                  </a:lnTo>
                  <a:lnTo>
                    <a:pt x="49" y="7"/>
                  </a:lnTo>
                  <a:lnTo>
                    <a:pt x="4" y="25"/>
                  </a:lnTo>
                  <a:close/>
                </a:path>
              </a:pathLst>
            </a:custGeom>
            <a:solidFill>
              <a:srgbClr val="000000"/>
            </a:solidFill>
            <a:ln w="9525">
              <a:noFill/>
              <a:round/>
              <a:headEnd/>
              <a:tailEnd/>
            </a:ln>
          </p:spPr>
          <p:txBody>
            <a:bodyPr/>
            <a:lstStyle/>
            <a:p>
              <a:endParaRPr lang="en-US"/>
            </a:p>
          </p:txBody>
        </p:sp>
        <p:sp>
          <p:nvSpPr>
            <p:cNvPr id="163" name="Rectangle 162"/>
            <p:cNvSpPr>
              <a:spLocks noChangeArrowheads="1"/>
            </p:cNvSpPr>
            <p:nvPr/>
          </p:nvSpPr>
          <p:spPr bwMode="auto">
            <a:xfrm>
              <a:off x="3752850" y="5122863"/>
              <a:ext cx="112713"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Y</a:t>
              </a:r>
              <a:r>
                <a:rPr lang="en-US" sz="600" b="0" baseline="30000">
                  <a:solidFill>
                    <a:srgbClr val="000000"/>
                  </a:solidFill>
                </a:rPr>
                <a:t>WB</a:t>
              </a:r>
              <a:endParaRPr lang="en-US" b="0" baseline="30000"/>
            </a:p>
          </p:txBody>
        </p:sp>
        <p:sp>
          <p:nvSpPr>
            <p:cNvPr id="164" name="Rectangle 163"/>
            <p:cNvSpPr>
              <a:spLocks noChangeArrowheads="1"/>
            </p:cNvSpPr>
            <p:nvPr/>
          </p:nvSpPr>
          <p:spPr bwMode="auto">
            <a:xfrm>
              <a:off x="2600325" y="5110163"/>
              <a:ext cx="130175"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IR</a:t>
              </a:r>
              <a:r>
                <a:rPr lang="en-US" sz="600" b="0" baseline="30000">
                  <a:solidFill>
                    <a:srgbClr val="000000"/>
                  </a:solidFill>
                </a:rPr>
                <a:t>WB</a:t>
              </a:r>
              <a:endParaRPr lang="en-US" b="0" baseline="30000"/>
            </a:p>
          </p:txBody>
        </p:sp>
        <p:sp>
          <p:nvSpPr>
            <p:cNvPr id="165" name="Rectangle 164"/>
            <p:cNvSpPr>
              <a:spLocks noChangeArrowheads="1"/>
            </p:cNvSpPr>
            <p:nvPr/>
          </p:nvSpPr>
          <p:spPr bwMode="auto">
            <a:xfrm>
              <a:off x="1314450" y="5110163"/>
              <a:ext cx="152400"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PC</a:t>
              </a:r>
              <a:r>
                <a:rPr lang="en-US" sz="600" b="0" baseline="30000">
                  <a:solidFill>
                    <a:srgbClr val="000000"/>
                  </a:solidFill>
                </a:rPr>
                <a:t>WB</a:t>
              </a:r>
              <a:endParaRPr lang="en-US" b="0" baseline="30000"/>
            </a:p>
          </p:txBody>
        </p:sp>
      </p:grpSp>
      <p:sp>
        <p:nvSpPr>
          <p:cNvPr id="166" name="Rectangle 165"/>
          <p:cNvSpPr>
            <a:spLocks noChangeArrowheads="1"/>
          </p:cNvSpPr>
          <p:nvPr/>
        </p:nvSpPr>
        <p:spPr bwMode="auto">
          <a:xfrm>
            <a:off x="198438" y="6256020"/>
            <a:ext cx="4525962" cy="36512"/>
          </a:xfrm>
          <a:prstGeom prst="rect">
            <a:avLst/>
          </a:prstGeom>
          <a:solidFill>
            <a:srgbClr val="BBBBBB"/>
          </a:solidFill>
          <a:ln w="9525">
            <a:noFill/>
            <a:miter lim="800000"/>
            <a:headEnd/>
            <a:tailEnd/>
          </a:ln>
        </p:spPr>
        <p:txBody>
          <a:bodyPr/>
          <a:lstStyle/>
          <a:p>
            <a:endParaRPr lang="en-US"/>
          </a:p>
        </p:txBody>
      </p:sp>
      <p:grpSp>
        <p:nvGrpSpPr>
          <p:cNvPr id="235" name="Group 166"/>
          <p:cNvGrpSpPr/>
          <p:nvPr/>
        </p:nvGrpSpPr>
        <p:grpSpPr>
          <a:xfrm>
            <a:off x="192087" y="4038600"/>
            <a:ext cx="4532313" cy="107950"/>
            <a:chOff x="952500" y="4132263"/>
            <a:chExt cx="4532313" cy="107950"/>
          </a:xfrm>
        </p:grpSpPr>
        <p:sp>
          <p:nvSpPr>
            <p:cNvPr id="168" name="Rectangle 167"/>
            <p:cNvSpPr>
              <a:spLocks noChangeArrowheads="1"/>
            </p:cNvSpPr>
            <p:nvPr/>
          </p:nvSpPr>
          <p:spPr bwMode="auto">
            <a:xfrm>
              <a:off x="952500" y="4170363"/>
              <a:ext cx="4532313" cy="36512"/>
            </a:xfrm>
            <a:prstGeom prst="rect">
              <a:avLst/>
            </a:prstGeom>
            <a:solidFill>
              <a:srgbClr val="BBBBBB"/>
            </a:solidFill>
            <a:ln w="9525">
              <a:noFill/>
              <a:miter lim="800000"/>
              <a:headEnd/>
              <a:tailEnd/>
            </a:ln>
          </p:spPr>
          <p:txBody>
            <a:bodyPr/>
            <a:lstStyle/>
            <a:p>
              <a:endParaRPr lang="en-US"/>
            </a:p>
          </p:txBody>
        </p:sp>
        <p:sp>
          <p:nvSpPr>
            <p:cNvPr id="169" name="Rectangle 168"/>
            <p:cNvSpPr>
              <a:spLocks noChangeArrowheads="1"/>
            </p:cNvSpPr>
            <p:nvPr/>
          </p:nvSpPr>
          <p:spPr bwMode="auto">
            <a:xfrm>
              <a:off x="1060450" y="4132263"/>
              <a:ext cx="674688" cy="107950"/>
            </a:xfrm>
            <a:prstGeom prst="rect">
              <a:avLst/>
            </a:prstGeom>
            <a:solidFill>
              <a:srgbClr val="FFFFFF"/>
            </a:solidFill>
            <a:ln w="9525">
              <a:noFill/>
              <a:miter lim="800000"/>
              <a:headEnd/>
              <a:tailEnd/>
            </a:ln>
          </p:spPr>
          <p:txBody>
            <a:bodyPr/>
            <a:lstStyle/>
            <a:p>
              <a:endParaRPr lang="en-US"/>
            </a:p>
          </p:txBody>
        </p:sp>
        <p:sp>
          <p:nvSpPr>
            <p:cNvPr id="170" name="Rectangle 169"/>
            <p:cNvSpPr>
              <a:spLocks noChangeArrowheads="1"/>
            </p:cNvSpPr>
            <p:nvPr/>
          </p:nvSpPr>
          <p:spPr bwMode="auto">
            <a:xfrm>
              <a:off x="1063625" y="4137025"/>
              <a:ext cx="666750" cy="98425"/>
            </a:xfrm>
            <a:prstGeom prst="rect">
              <a:avLst/>
            </a:prstGeom>
            <a:noFill/>
            <a:ln w="11113">
              <a:solidFill>
                <a:srgbClr val="000000"/>
              </a:solidFill>
              <a:miter lim="800000"/>
              <a:headEnd/>
              <a:tailEnd/>
            </a:ln>
          </p:spPr>
          <p:txBody>
            <a:bodyPr/>
            <a:lstStyle/>
            <a:p>
              <a:endParaRPr lang="en-US"/>
            </a:p>
          </p:txBody>
        </p:sp>
        <p:sp>
          <p:nvSpPr>
            <p:cNvPr id="171" name="Freeform 170"/>
            <p:cNvSpPr>
              <a:spLocks/>
            </p:cNvSpPr>
            <p:nvPr/>
          </p:nvSpPr>
          <p:spPr bwMode="auto">
            <a:xfrm>
              <a:off x="1060450" y="4173538"/>
              <a:ext cx="65088"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4"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172" name="Freeform 171"/>
            <p:cNvSpPr>
              <a:spLocks/>
            </p:cNvSpPr>
            <p:nvPr/>
          </p:nvSpPr>
          <p:spPr bwMode="auto">
            <a:xfrm>
              <a:off x="1060450" y="4197350"/>
              <a:ext cx="65088"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4" y="21"/>
                  </a:moveTo>
                  <a:lnTo>
                    <a:pt x="0" y="14"/>
                  </a:lnTo>
                  <a:lnTo>
                    <a:pt x="49" y="0"/>
                  </a:lnTo>
                  <a:lnTo>
                    <a:pt x="49" y="7"/>
                  </a:lnTo>
                  <a:lnTo>
                    <a:pt x="4" y="21"/>
                  </a:lnTo>
                  <a:close/>
                </a:path>
              </a:pathLst>
            </a:custGeom>
            <a:solidFill>
              <a:srgbClr val="000000"/>
            </a:solidFill>
            <a:ln w="9525">
              <a:noFill/>
              <a:round/>
              <a:headEnd/>
              <a:tailEnd/>
            </a:ln>
          </p:spPr>
          <p:txBody>
            <a:bodyPr/>
            <a:lstStyle/>
            <a:p>
              <a:endParaRPr lang="en-US"/>
            </a:p>
          </p:txBody>
        </p:sp>
        <p:sp>
          <p:nvSpPr>
            <p:cNvPr id="173" name="Rectangle 172"/>
            <p:cNvSpPr>
              <a:spLocks noChangeArrowheads="1"/>
            </p:cNvSpPr>
            <p:nvPr/>
          </p:nvSpPr>
          <p:spPr bwMode="auto">
            <a:xfrm>
              <a:off x="2324100" y="4132263"/>
              <a:ext cx="674688" cy="107950"/>
            </a:xfrm>
            <a:prstGeom prst="rect">
              <a:avLst/>
            </a:prstGeom>
            <a:solidFill>
              <a:srgbClr val="FFFFFF"/>
            </a:solidFill>
            <a:ln w="9525">
              <a:noFill/>
              <a:miter lim="800000"/>
              <a:headEnd/>
              <a:tailEnd/>
            </a:ln>
          </p:spPr>
          <p:txBody>
            <a:bodyPr/>
            <a:lstStyle/>
            <a:p>
              <a:endParaRPr lang="en-US"/>
            </a:p>
          </p:txBody>
        </p:sp>
        <p:sp>
          <p:nvSpPr>
            <p:cNvPr id="174" name="Rectangle 173"/>
            <p:cNvSpPr>
              <a:spLocks noChangeArrowheads="1"/>
            </p:cNvSpPr>
            <p:nvPr/>
          </p:nvSpPr>
          <p:spPr bwMode="auto">
            <a:xfrm>
              <a:off x="2327275" y="4137025"/>
              <a:ext cx="666750" cy="98425"/>
            </a:xfrm>
            <a:prstGeom prst="rect">
              <a:avLst/>
            </a:prstGeom>
            <a:noFill/>
            <a:ln w="11113">
              <a:solidFill>
                <a:srgbClr val="000000"/>
              </a:solidFill>
              <a:miter lim="800000"/>
              <a:headEnd/>
              <a:tailEnd/>
            </a:ln>
          </p:spPr>
          <p:txBody>
            <a:bodyPr/>
            <a:lstStyle/>
            <a:p>
              <a:endParaRPr lang="en-US"/>
            </a:p>
          </p:txBody>
        </p:sp>
        <p:sp>
          <p:nvSpPr>
            <p:cNvPr id="175" name="Freeform 174"/>
            <p:cNvSpPr>
              <a:spLocks/>
            </p:cNvSpPr>
            <p:nvPr/>
          </p:nvSpPr>
          <p:spPr bwMode="auto">
            <a:xfrm>
              <a:off x="2324100" y="4173538"/>
              <a:ext cx="65088"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4"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176" name="Freeform 175"/>
            <p:cNvSpPr>
              <a:spLocks/>
            </p:cNvSpPr>
            <p:nvPr/>
          </p:nvSpPr>
          <p:spPr bwMode="auto">
            <a:xfrm>
              <a:off x="2324100" y="4197350"/>
              <a:ext cx="65088"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4" y="21"/>
                  </a:moveTo>
                  <a:lnTo>
                    <a:pt x="0" y="14"/>
                  </a:lnTo>
                  <a:lnTo>
                    <a:pt x="49" y="0"/>
                  </a:lnTo>
                  <a:lnTo>
                    <a:pt x="49" y="7"/>
                  </a:lnTo>
                  <a:lnTo>
                    <a:pt x="4" y="21"/>
                  </a:lnTo>
                  <a:close/>
                </a:path>
              </a:pathLst>
            </a:custGeom>
            <a:solidFill>
              <a:srgbClr val="000000"/>
            </a:solidFill>
            <a:ln w="9525">
              <a:noFill/>
              <a:round/>
              <a:headEnd/>
              <a:tailEnd/>
            </a:ln>
          </p:spPr>
          <p:txBody>
            <a:bodyPr/>
            <a:lstStyle/>
            <a:p>
              <a:endParaRPr lang="en-US"/>
            </a:p>
          </p:txBody>
        </p:sp>
        <p:sp>
          <p:nvSpPr>
            <p:cNvPr id="177" name="Rectangle 176"/>
            <p:cNvSpPr>
              <a:spLocks noChangeArrowheads="1"/>
            </p:cNvSpPr>
            <p:nvPr/>
          </p:nvSpPr>
          <p:spPr bwMode="auto">
            <a:xfrm>
              <a:off x="3462338" y="4132263"/>
              <a:ext cx="674687" cy="107950"/>
            </a:xfrm>
            <a:prstGeom prst="rect">
              <a:avLst/>
            </a:prstGeom>
            <a:solidFill>
              <a:srgbClr val="FFFFFF"/>
            </a:solidFill>
            <a:ln w="9525">
              <a:noFill/>
              <a:miter lim="800000"/>
              <a:headEnd/>
              <a:tailEnd/>
            </a:ln>
          </p:spPr>
          <p:txBody>
            <a:bodyPr/>
            <a:lstStyle/>
            <a:p>
              <a:endParaRPr lang="en-US"/>
            </a:p>
          </p:txBody>
        </p:sp>
        <p:sp>
          <p:nvSpPr>
            <p:cNvPr id="178" name="Rectangle 177"/>
            <p:cNvSpPr>
              <a:spLocks noChangeArrowheads="1"/>
            </p:cNvSpPr>
            <p:nvPr/>
          </p:nvSpPr>
          <p:spPr bwMode="auto">
            <a:xfrm>
              <a:off x="3465513" y="4137025"/>
              <a:ext cx="666750" cy="98425"/>
            </a:xfrm>
            <a:prstGeom prst="rect">
              <a:avLst/>
            </a:prstGeom>
            <a:noFill/>
            <a:ln w="11113">
              <a:solidFill>
                <a:srgbClr val="000000"/>
              </a:solidFill>
              <a:miter lim="800000"/>
              <a:headEnd/>
              <a:tailEnd/>
            </a:ln>
          </p:spPr>
          <p:txBody>
            <a:bodyPr/>
            <a:lstStyle/>
            <a:p>
              <a:endParaRPr lang="en-US"/>
            </a:p>
          </p:txBody>
        </p:sp>
        <p:sp>
          <p:nvSpPr>
            <p:cNvPr id="179" name="Freeform 178"/>
            <p:cNvSpPr>
              <a:spLocks/>
            </p:cNvSpPr>
            <p:nvPr/>
          </p:nvSpPr>
          <p:spPr bwMode="auto">
            <a:xfrm>
              <a:off x="3462338" y="4173538"/>
              <a:ext cx="65087"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4"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180" name="Freeform 179"/>
            <p:cNvSpPr>
              <a:spLocks/>
            </p:cNvSpPr>
            <p:nvPr/>
          </p:nvSpPr>
          <p:spPr bwMode="auto">
            <a:xfrm>
              <a:off x="3462338" y="4197350"/>
              <a:ext cx="65087"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4" y="21"/>
                  </a:moveTo>
                  <a:lnTo>
                    <a:pt x="0" y="14"/>
                  </a:lnTo>
                  <a:lnTo>
                    <a:pt x="49" y="0"/>
                  </a:lnTo>
                  <a:lnTo>
                    <a:pt x="49" y="7"/>
                  </a:lnTo>
                  <a:lnTo>
                    <a:pt x="4" y="21"/>
                  </a:lnTo>
                  <a:close/>
                </a:path>
              </a:pathLst>
            </a:custGeom>
            <a:solidFill>
              <a:srgbClr val="000000"/>
            </a:solidFill>
            <a:ln w="9525">
              <a:noFill/>
              <a:round/>
              <a:headEnd/>
              <a:tailEnd/>
            </a:ln>
          </p:spPr>
          <p:txBody>
            <a:bodyPr/>
            <a:lstStyle/>
            <a:p>
              <a:endParaRPr lang="en-US"/>
            </a:p>
          </p:txBody>
        </p:sp>
        <p:sp>
          <p:nvSpPr>
            <p:cNvPr id="181" name="Rectangle 180"/>
            <p:cNvSpPr>
              <a:spLocks noChangeArrowheads="1"/>
            </p:cNvSpPr>
            <p:nvPr/>
          </p:nvSpPr>
          <p:spPr bwMode="auto">
            <a:xfrm>
              <a:off x="3724275" y="4141788"/>
              <a:ext cx="149225"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Y</a:t>
              </a:r>
              <a:r>
                <a:rPr lang="en-US" sz="600" b="0" baseline="30000">
                  <a:solidFill>
                    <a:srgbClr val="000000"/>
                  </a:solidFill>
                </a:rPr>
                <a:t>MEM</a:t>
              </a:r>
              <a:endParaRPr lang="en-US" b="0" baseline="30000"/>
            </a:p>
          </p:txBody>
        </p:sp>
        <p:sp>
          <p:nvSpPr>
            <p:cNvPr id="185" name="Rectangle 184"/>
            <p:cNvSpPr>
              <a:spLocks noChangeArrowheads="1"/>
            </p:cNvSpPr>
            <p:nvPr/>
          </p:nvSpPr>
          <p:spPr bwMode="auto">
            <a:xfrm>
              <a:off x="4598988" y="4132263"/>
              <a:ext cx="674687" cy="107950"/>
            </a:xfrm>
            <a:prstGeom prst="rect">
              <a:avLst/>
            </a:prstGeom>
            <a:solidFill>
              <a:srgbClr val="FFFFFF"/>
            </a:solidFill>
            <a:ln w="9525">
              <a:noFill/>
              <a:miter lim="800000"/>
              <a:headEnd/>
              <a:tailEnd/>
            </a:ln>
          </p:spPr>
          <p:txBody>
            <a:bodyPr/>
            <a:lstStyle/>
            <a:p>
              <a:endParaRPr lang="en-US"/>
            </a:p>
          </p:txBody>
        </p:sp>
        <p:sp>
          <p:nvSpPr>
            <p:cNvPr id="186" name="Rectangle 185"/>
            <p:cNvSpPr>
              <a:spLocks noChangeArrowheads="1"/>
            </p:cNvSpPr>
            <p:nvPr/>
          </p:nvSpPr>
          <p:spPr bwMode="auto">
            <a:xfrm>
              <a:off x="4603750" y="4137025"/>
              <a:ext cx="666750" cy="98425"/>
            </a:xfrm>
            <a:prstGeom prst="rect">
              <a:avLst/>
            </a:prstGeom>
            <a:noFill/>
            <a:ln w="11113">
              <a:solidFill>
                <a:srgbClr val="000000"/>
              </a:solidFill>
              <a:miter lim="800000"/>
              <a:headEnd/>
              <a:tailEnd/>
            </a:ln>
          </p:spPr>
          <p:txBody>
            <a:bodyPr/>
            <a:lstStyle/>
            <a:p>
              <a:endParaRPr lang="en-US"/>
            </a:p>
          </p:txBody>
        </p:sp>
        <p:sp>
          <p:nvSpPr>
            <p:cNvPr id="187" name="Freeform 186"/>
            <p:cNvSpPr>
              <a:spLocks/>
            </p:cNvSpPr>
            <p:nvPr/>
          </p:nvSpPr>
          <p:spPr bwMode="auto">
            <a:xfrm>
              <a:off x="4598988" y="4173538"/>
              <a:ext cx="66675"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4"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188" name="Freeform 187"/>
            <p:cNvSpPr>
              <a:spLocks/>
            </p:cNvSpPr>
            <p:nvPr/>
          </p:nvSpPr>
          <p:spPr bwMode="auto">
            <a:xfrm>
              <a:off x="4598988" y="4197350"/>
              <a:ext cx="66675"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4" y="21"/>
                  </a:moveTo>
                  <a:lnTo>
                    <a:pt x="0" y="14"/>
                  </a:lnTo>
                  <a:lnTo>
                    <a:pt x="49" y="0"/>
                  </a:lnTo>
                  <a:lnTo>
                    <a:pt x="49" y="7"/>
                  </a:lnTo>
                  <a:lnTo>
                    <a:pt x="4" y="21"/>
                  </a:lnTo>
                  <a:close/>
                </a:path>
              </a:pathLst>
            </a:custGeom>
            <a:solidFill>
              <a:srgbClr val="000000"/>
            </a:solidFill>
            <a:ln w="9525">
              <a:noFill/>
              <a:round/>
              <a:headEnd/>
              <a:tailEnd/>
            </a:ln>
          </p:spPr>
          <p:txBody>
            <a:bodyPr/>
            <a:lstStyle/>
            <a:p>
              <a:endParaRPr lang="en-US"/>
            </a:p>
          </p:txBody>
        </p:sp>
        <p:sp>
          <p:nvSpPr>
            <p:cNvPr id="197" name="Rectangle 196"/>
            <p:cNvSpPr>
              <a:spLocks noChangeArrowheads="1"/>
            </p:cNvSpPr>
            <p:nvPr/>
          </p:nvSpPr>
          <p:spPr bwMode="auto">
            <a:xfrm>
              <a:off x="4867275" y="4138613"/>
              <a:ext cx="152400"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D</a:t>
              </a:r>
              <a:r>
                <a:rPr lang="en-US" sz="600" b="0" baseline="30000">
                  <a:solidFill>
                    <a:srgbClr val="000000"/>
                  </a:solidFill>
                </a:rPr>
                <a:t>MEM</a:t>
              </a:r>
              <a:endParaRPr lang="en-US" b="0" baseline="30000"/>
            </a:p>
          </p:txBody>
        </p:sp>
        <p:sp>
          <p:nvSpPr>
            <p:cNvPr id="198" name="Rectangle 197"/>
            <p:cNvSpPr>
              <a:spLocks noChangeArrowheads="1"/>
            </p:cNvSpPr>
            <p:nvPr/>
          </p:nvSpPr>
          <p:spPr bwMode="auto">
            <a:xfrm>
              <a:off x="2586038" y="4143375"/>
              <a:ext cx="165100"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IR</a:t>
              </a:r>
              <a:r>
                <a:rPr lang="en-US" sz="600" b="0" baseline="30000">
                  <a:solidFill>
                    <a:srgbClr val="000000"/>
                  </a:solidFill>
                </a:rPr>
                <a:t>MEM</a:t>
              </a:r>
              <a:endParaRPr lang="en-US" b="0" baseline="30000"/>
            </a:p>
          </p:txBody>
        </p:sp>
        <p:sp>
          <p:nvSpPr>
            <p:cNvPr id="199" name="Rectangle 198"/>
            <p:cNvSpPr>
              <a:spLocks noChangeArrowheads="1"/>
            </p:cNvSpPr>
            <p:nvPr/>
          </p:nvSpPr>
          <p:spPr bwMode="auto">
            <a:xfrm>
              <a:off x="1295400" y="4143375"/>
              <a:ext cx="188913" cy="92075"/>
            </a:xfrm>
            <a:prstGeom prst="rect">
              <a:avLst/>
            </a:prstGeom>
            <a:noFill/>
            <a:ln w="9525">
              <a:noFill/>
              <a:miter lim="800000"/>
              <a:headEnd/>
              <a:tailEnd/>
            </a:ln>
          </p:spPr>
          <p:txBody>
            <a:bodyPr wrap="none" lIns="0" tIns="0" rIns="0" bIns="0">
              <a:spAutoFit/>
            </a:bodyPr>
            <a:lstStyle/>
            <a:p>
              <a:pPr eaLnBrk="0" hangingPunct="0"/>
              <a:r>
                <a:rPr lang="en-US" sz="600" b="0" dirty="0">
                  <a:solidFill>
                    <a:srgbClr val="000000"/>
                  </a:solidFill>
                </a:rPr>
                <a:t>PC</a:t>
              </a:r>
              <a:r>
                <a:rPr lang="en-US" sz="600" b="0" baseline="30000" dirty="0">
                  <a:solidFill>
                    <a:srgbClr val="000000"/>
                  </a:solidFill>
                </a:rPr>
                <a:t>MEM</a:t>
              </a:r>
              <a:endParaRPr lang="en-US" b="0" baseline="30000" dirty="0"/>
            </a:p>
          </p:txBody>
        </p:sp>
      </p:grpSp>
      <p:grpSp>
        <p:nvGrpSpPr>
          <p:cNvPr id="236" name="Group 199"/>
          <p:cNvGrpSpPr/>
          <p:nvPr/>
        </p:nvGrpSpPr>
        <p:grpSpPr>
          <a:xfrm>
            <a:off x="192087" y="3276600"/>
            <a:ext cx="4532313" cy="107950"/>
            <a:chOff x="952500" y="3116263"/>
            <a:chExt cx="4532313" cy="107950"/>
          </a:xfrm>
        </p:grpSpPr>
        <p:sp>
          <p:nvSpPr>
            <p:cNvPr id="201" name="Rectangle 200"/>
            <p:cNvSpPr>
              <a:spLocks noChangeArrowheads="1"/>
            </p:cNvSpPr>
            <p:nvPr/>
          </p:nvSpPr>
          <p:spPr bwMode="auto">
            <a:xfrm>
              <a:off x="952500" y="3154363"/>
              <a:ext cx="4532313" cy="36512"/>
            </a:xfrm>
            <a:prstGeom prst="rect">
              <a:avLst/>
            </a:prstGeom>
            <a:solidFill>
              <a:srgbClr val="BBBBBB"/>
            </a:solidFill>
            <a:ln w="9525">
              <a:noFill/>
              <a:miter lim="800000"/>
              <a:headEnd/>
              <a:tailEnd/>
            </a:ln>
          </p:spPr>
          <p:txBody>
            <a:bodyPr/>
            <a:lstStyle/>
            <a:p>
              <a:endParaRPr lang="en-US"/>
            </a:p>
          </p:txBody>
        </p:sp>
        <p:sp>
          <p:nvSpPr>
            <p:cNvPr id="210" name="Rectangle 209"/>
            <p:cNvSpPr>
              <a:spLocks noChangeArrowheads="1"/>
            </p:cNvSpPr>
            <p:nvPr/>
          </p:nvSpPr>
          <p:spPr bwMode="auto">
            <a:xfrm>
              <a:off x="1060450" y="3116263"/>
              <a:ext cx="674688" cy="107950"/>
            </a:xfrm>
            <a:prstGeom prst="rect">
              <a:avLst/>
            </a:prstGeom>
            <a:solidFill>
              <a:srgbClr val="FFFFFF"/>
            </a:solidFill>
            <a:ln w="9525">
              <a:noFill/>
              <a:miter lim="800000"/>
              <a:headEnd/>
              <a:tailEnd/>
            </a:ln>
          </p:spPr>
          <p:txBody>
            <a:bodyPr/>
            <a:lstStyle/>
            <a:p>
              <a:endParaRPr lang="en-US"/>
            </a:p>
          </p:txBody>
        </p:sp>
        <p:sp>
          <p:nvSpPr>
            <p:cNvPr id="211" name="Rectangle 210"/>
            <p:cNvSpPr>
              <a:spLocks noChangeArrowheads="1"/>
            </p:cNvSpPr>
            <p:nvPr/>
          </p:nvSpPr>
          <p:spPr bwMode="auto">
            <a:xfrm>
              <a:off x="1063625" y="3121025"/>
              <a:ext cx="666750" cy="98425"/>
            </a:xfrm>
            <a:prstGeom prst="rect">
              <a:avLst/>
            </a:prstGeom>
            <a:noFill/>
            <a:ln w="11113">
              <a:solidFill>
                <a:srgbClr val="000000"/>
              </a:solidFill>
              <a:miter lim="800000"/>
              <a:headEnd/>
              <a:tailEnd/>
            </a:ln>
          </p:spPr>
          <p:txBody>
            <a:bodyPr/>
            <a:lstStyle/>
            <a:p>
              <a:endParaRPr lang="en-US"/>
            </a:p>
          </p:txBody>
        </p:sp>
        <p:sp>
          <p:nvSpPr>
            <p:cNvPr id="212" name="Freeform 211"/>
            <p:cNvSpPr>
              <a:spLocks/>
            </p:cNvSpPr>
            <p:nvPr/>
          </p:nvSpPr>
          <p:spPr bwMode="auto">
            <a:xfrm>
              <a:off x="1060450" y="3157538"/>
              <a:ext cx="65088"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4"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213" name="Freeform 212"/>
            <p:cNvSpPr>
              <a:spLocks/>
            </p:cNvSpPr>
            <p:nvPr/>
          </p:nvSpPr>
          <p:spPr bwMode="auto">
            <a:xfrm>
              <a:off x="1060450" y="3181350"/>
              <a:ext cx="65088"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4" y="21"/>
                  </a:moveTo>
                  <a:lnTo>
                    <a:pt x="0" y="14"/>
                  </a:lnTo>
                  <a:lnTo>
                    <a:pt x="49" y="0"/>
                  </a:lnTo>
                  <a:lnTo>
                    <a:pt x="49" y="7"/>
                  </a:lnTo>
                  <a:lnTo>
                    <a:pt x="4" y="21"/>
                  </a:lnTo>
                  <a:close/>
                </a:path>
              </a:pathLst>
            </a:custGeom>
            <a:solidFill>
              <a:srgbClr val="000000"/>
            </a:solidFill>
            <a:ln w="9525">
              <a:noFill/>
              <a:round/>
              <a:headEnd/>
              <a:tailEnd/>
            </a:ln>
          </p:spPr>
          <p:txBody>
            <a:bodyPr/>
            <a:lstStyle/>
            <a:p>
              <a:endParaRPr lang="en-US"/>
            </a:p>
          </p:txBody>
        </p:sp>
        <p:sp>
          <p:nvSpPr>
            <p:cNvPr id="214" name="Rectangle 213"/>
            <p:cNvSpPr>
              <a:spLocks noChangeArrowheads="1"/>
            </p:cNvSpPr>
            <p:nvPr/>
          </p:nvSpPr>
          <p:spPr bwMode="auto">
            <a:xfrm>
              <a:off x="2324100" y="3116263"/>
              <a:ext cx="674688" cy="107950"/>
            </a:xfrm>
            <a:prstGeom prst="rect">
              <a:avLst/>
            </a:prstGeom>
            <a:solidFill>
              <a:srgbClr val="FFFFFF"/>
            </a:solidFill>
            <a:ln w="9525">
              <a:noFill/>
              <a:miter lim="800000"/>
              <a:headEnd/>
              <a:tailEnd/>
            </a:ln>
          </p:spPr>
          <p:txBody>
            <a:bodyPr/>
            <a:lstStyle/>
            <a:p>
              <a:endParaRPr lang="en-US"/>
            </a:p>
          </p:txBody>
        </p:sp>
        <p:sp>
          <p:nvSpPr>
            <p:cNvPr id="215" name="Rectangle 214"/>
            <p:cNvSpPr>
              <a:spLocks noChangeArrowheads="1"/>
            </p:cNvSpPr>
            <p:nvPr/>
          </p:nvSpPr>
          <p:spPr bwMode="auto">
            <a:xfrm>
              <a:off x="2327275" y="3121025"/>
              <a:ext cx="666750" cy="98425"/>
            </a:xfrm>
            <a:prstGeom prst="rect">
              <a:avLst/>
            </a:prstGeom>
            <a:noFill/>
            <a:ln w="11113">
              <a:solidFill>
                <a:srgbClr val="000000"/>
              </a:solidFill>
              <a:miter lim="800000"/>
              <a:headEnd/>
              <a:tailEnd/>
            </a:ln>
          </p:spPr>
          <p:txBody>
            <a:bodyPr/>
            <a:lstStyle/>
            <a:p>
              <a:endParaRPr lang="en-US"/>
            </a:p>
          </p:txBody>
        </p:sp>
        <p:sp>
          <p:nvSpPr>
            <p:cNvPr id="216" name="Freeform 215"/>
            <p:cNvSpPr>
              <a:spLocks/>
            </p:cNvSpPr>
            <p:nvPr/>
          </p:nvSpPr>
          <p:spPr bwMode="auto">
            <a:xfrm>
              <a:off x="2324100" y="3157538"/>
              <a:ext cx="65088"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4"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217" name="Freeform 216"/>
            <p:cNvSpPr>
              <a:spLocks/>
            </p:cNvSpPr>
            <p:nvPr/>
          </p:nvSpPr>
          <p:spPr bwMode="auto">
            <a:xfrm>
              <a:off x="2324100" y="3181350"/>
              <a:ext cx="65088"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4" y="21"/>
                  </a:moveTo>
                  <a:lnTo>
                    <a:pt x="0" y="14"/>
                  </a:lnTo>
                  <a:lnTo>
                    <a:pt x="49" y="0"/>
                  </a:lnTo>
                  <a:lnTo>
                    <a:pt x="49" y="7"/>
                  </a:lnTo>
                  <a:lnTo>
                    <a:pt x="4" y="21"/>
                  </a:lnTo>
                  <a:close/>
                </a:path>
              </a:pathLst>
            </a:custGeom>
            <a:solidFill>
              <a:srgbClr val="000000"/>
            </a:solidFill>
            <a:ln w="9525">
              <a:noFill/>
              <a:round/>
              <a:headEnd/>
              <a:tailEnd/>
            </a:ln>
          </p:spPr>
          <p:txBody>
            <a:bodyPr/>
            <a:lstStyle/>
            <a:p>
              <a:endParaRPr lang="en-US"/>
            </a:p>
          </p:txBody>
        </p:sp>
        <p:sp>
          <p:nvSpPr>
            <p:cNvPr id="218" name="Rectangle 217"/>
            <p:cNvSpPr>
              <a:spLocks noChangeArrowheads="1"/>
            </p:cNvSpPr>
            <p:nvPr/>
          </p:nvSpPr>
          <p:spPr bwMode="auto">
            <a:xfrm>
              <a:off x="3841750" y="3116263"/>
              <a:ext cx="673100" cy="107950"/>
            </a:xfrm>
            <a:prstGeom prst="rect">
              <a:avLst/>
            </a:prstGeom>
            <a:solidFill>
              <a:srgbClr val="FFFFFF"/>
            </a:solidFill>
            <a:ln w="9525">
              <a:noFill/>
              <a:miter lim="800000"/>
              <a:headEnd/>
              <a:tailEnd/>
            </a:ln>
          </p:spPr>
          <p:txBody>
            <a:bodyPr/>
            <a:lstStyle/>
            <a:p>
              <a:endParaRPr lang="en-US"/>
            </a:p>
          </p:txBody>
        </p:sp>
        <p:sp>
          <p:nvSpPr>
            <p:cNvPr id="219" name="Rectangle 218"/>
            <p:cNvSpPr>
              <a:spLocks noChangeArrowheads="1"/>
            </p:cNvSpPr>
            <p:nvPr/>
          </p:nvSpPr>
          <p:spPr bwMode="auto">
            <a:xfrm>
              <a:off x="3846513" y="3121025"/>
              <a:ext cx="665162" cy="98425"/>
            </a:xfrm>
            <a:prstGeom prst="rect">
              <a:avLst/>
            </a:prstGeom>
            <a:noFill/>
            <a:ln w="11113">
              <a:solidFill>
                <a:srgbClr val="000000"/>
              </a:solidFill>
              <a:miter lim="800000"/>
              <a:headEnd/>
              <a:tailEnd/>
            </a:ln>
          </p:spPr>
          <p:txBody>
            <a:bodyPr/>
            <a:lstStyle/>
            <a:p>
              <a:endParaRPr lang="en-US"/>
            </a:p>
          </p:txBody>
        </p:sp>
        <p:sp>
          <p:nvSpPr>
            <p:cNvPr id="220" name="Freeform 219"/>
            <p:cNvSpPr>
              <a:spLocks/>
            </p:cNvSpPr>
            <p:nvPr/>
          </p:nvSpPr>
          <p:spPr bwMode="auto">
            <a:xfrm>
              <a:off x="3841750" y="3157538"/>
              <a:ext cx="65088"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3"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221" name="Freeform 220"/>
            <p:cNvSpPr>
              <a:spLocks/>
            </p:cNvSpPr>
            <p:nvPr/>
          </p:nvSpPr>
          <p:spPr bwMode="auto">
            <a:xfrm>
              <a:off x="3841750" y="3181350"/>
              <a:ext cx="65088"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3" y="21"/>
                  </a:moveTo>
                  <a:lnTo>
                    <a:pt x="0" y="14"/>
                  </a:lnTo>
                  <a:lnTo>
                    <a:pt x="49" y="0"/>
                  </a:lnTo>
                  <a:lnTo>
                    <a:pt x="49" y="7"/>
                  </a:lnTo>
                  <a:lnTo>
                    <a:pt x="3" y="21"/>
                  </a:lnTo>
                  <a:close/>
                </a:path>
              </a:pathLst>
            </a:custGeom>
            <a:solidFill>
              <a:srgbClr val="000000"/>
            </a:solidFill>
            <a:ln w="9525">
              <a:noFill/>
              <a:round/>
              <a:headEnd/>
              <a:tailEnd/>
            </a:ln>
          </p:spPr>
          <p:txBody>
            <a:bodyPr/>
            <a:lstStyle/>
            <a:p>
              <a:endParaRPr lang="en-US"/>
            </a:p>
          </p:txBody>
        </p:sp>
        <p:sp>
          <p:nvSpPr>
            <p:cNvPr id="222" name="Rectangle 221"/>
            <p:cNvSpPr>
              <a:spLocks noChangeArrowheads="1"/>
            </p:cNvSpPr>
            <p:nvPr/>
          </p:nvSpPr>
          <p:spPr bwMode="auto">
            <a:xfrm>
              <a:off x="4598988" y="3116263"/>
              <a:ext cx="674687" cy="107950"/>
            </a:xfrm>
            <a:prstGeom prst="rect">
              <a:avLst/>
            </a:prstGeom>
            <a:solidFill>
              <a:srgbClr val="FFFFFF"/>
            </a:solidFill>
            <a:ln w="9525">
              <a:noFill/>
              <a:miter lim="800000"/>
              <a:headEnd/>
              <a:tailEnd/>
            </a:ln>
          </p:spPr>
          <p:txBody>
            <a:bodyPr/>
            <a:lstStyle/>
            <a:p>
              <a:endParaRPr lang="en-US"/>
            </a:p>
          </p:txBody>
        </p:sp>
        <p:sp>
          <p:nvSpPr>
            <p:cNvPr id="223" name="Rectangle 222"/>
            <p:cNvSpPr>
              <a:spLocks noChangeArrowheads="1"/>
            </p:cNvSpPr>
            <p:nvPr/>
          </p:nvSpPr>
          <p:spPr bwMode="auto">
            <a:xfrm>
              <a:off x="4603750" y="3121025"/>
              <a:ext cx="666750" cy="98425"/>
            </a:xfrm>
            <a:prstGeom prst="rect">
              <a:avLst/>
            </a:prstGeom>
            <a:noFill/>
            <a:ln w="11113">
              <a:solidFill>
                <a:srgbClr val="000000"/>
              </a:solidFill>
              <a:miter lim="800000"/>
              <a:headEnd/>
              <a:tailEnd/>
            </a:ln>
          </p:spPr>
          <p:txBody>
            <a:bodyPr/>
            <a:lstStyle/>
            <a:p>
              <a:endParaRPr lang="en-US"/>
            </a:p>
          </p:txBody>
        </p:sp>
        <p:sp>
          <p:nvSpPr>
            <p:cNvPr id="224" name="Freeform 223"/>
            <p:cNvSpPr>
              <a:spLocks/>
            </p:cNvSpPr>
            <p:nvPr/>
          </p:nvSpPr>
          <p:spPr bwMode="auto">
            <a:xfrm>
              <a:off x="4598988" y="3157538"/>
              <a:ext cx="66675"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4"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225" name="Freeform 224"/>
            <p:cNvSpPr>
              <a:spLocks/>
            </p:cNvSpPr>
            <p:nvPr/>
          </p:nvSpPr>
          <p:spPr bwMode="auto">
            <a:xfrm>
              <a:off x="4598988" y="3181350"/>
              <a:ext cx="66675"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4" y="21"/>
                  </a:moveTo>
                  <a:lnTo>
                    <a:pt x="0" y="14"/>
                  </a:lnTo>
                  <a:lnTo>
                    <a:pt x="49" y="0"/>
                  </a:lnTo>
                  <a:lnTo>
                    <a:pt x="49" y="7"/>
                  </a:lnTo>
                  <a:lnTo>
                    <a:pt x="4" y="21"/>
                  </a:lnTo>
                  <a:close/>
                </a:path>
              </a:pathLst>
            </a:custGeom>
            <a:solidFill>
              <a:srgbClr val="000000"/>
            </a:solidFill>
            <a:ln w="9525">
              <a:noFill/>
              <a:round/>
              <a:headEnd/>
              <a:tailEnd/>
            </a:ln>
          </p:spPr>
          <p:txBody>
            <a:bodyPr/>
            <a:lstStyle/>
            <a:p>
              <a:endParaRPr lang="en-US"/>
            </a:p>
          </p:txBody>
        </p:sp>
        <p:sp>
          <p:nvSpPr>
            <p:cNvPr id="226" name="Rectangle 225"/>
            <p:cNvSpPr>
              <a:spLocks noChangeArrowheads="1"/>
            </p:cNvSpPr>
            <p:nvPr/>
          </p:nvSpPr>
          <p:spPr bwMode="auto">
            <a:xfrm>
              <a:off x="4897438" y="3124200"/>
              <a:ext cx="130175"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D</a:t>
              </a:r>
              <a:r>
                <a:rPr lang="en-US" sz="600" b="0" baseline="30000">
                  <a:solidFill>
                    <a:srgbClr val="000000"/>
                  </a:solidFill>
                </a:rPr>
                <a:t>ALU</a:t>
              </a:r>
              <a:endParaRPr lang="en-US" b="0" baseline="30000"/>
            </a:p>
          </p:txBody>
        </p:sp>
        <p:sp>
          <p:nvSpPr>
            <p:cNvPr id="227" name="Rectangle 226"/>
            <p:cNvSpPr>
              <a:spLocks noChangeArrowheads="1"/>
            </p:cNvSpPr>
            <p:nvPr/>
          </p:nvSpPr>
          <p:spPr bwMode="auto">
            <a:xfrm>
              <a:off x="3082925" y="3116263"/>
              <a:ext cx="674688" cy="107950"/>
            </a:xfrm>
            <a:prstGeom prst="rect">
              <a:avLst/>
            </a:prstGeom>
            <a:solidFill>
              <a:srgbClr val="FFFFFF"/>
            </a:solidFill>
            <a:ln w="9525">
              <a:noFill/>
              <a:miter lim="800000"/>
              <a:headEnd/>
              <a:tailEnd/>
            </a:ln>
          </p:spPr>
          <p:txBody>
            <a:bodyPr/>
            <a:lstStyle/>
            <a:p>
              <a:endParaRPr lang="en-US"/>
            </a:p>
          </p:txBody>
        </p:sp>
        <p:sp>
          <p:nvSpPr>
            <p:cNvPr id="228" name="Rectangle 227"/>
            <p:cNvSpPr>
              <a:spLocks noChangeArrowheads="1"/>
            </p:cNvSpPr>
            <p:nvPr/>
          </p:nvSpPr>
          <p:spPr bwMode="auto">
            <a:xfrm>
              <a:off x="3087688" y="3121025"/>
              <a:ext cx="665162" cy="98425"/>
            </a:xfrm>
            <a:prstGeom prst="rect">
              <a:avLst/>
            </a:prstGeom>
            <a:noFill/>
            <a:ln w="11113">
              <a:solidFill>
                <a:srgbClr val="000000"/>
              </a:solidFill>
              <a:miter lim="800000"/>
              <a:headEnd/>
              <a:tailEnd/>
            </a:ln>
          </p:spPr>
          <p:txBody>
            <a:bodyPr/>
            <a:lstStyle/>
            <a:p>
              <a:endParaRPr lang="en-US"/>
            </a:p>
          </p:txBody>
        </p:sp>
        <p:sp>
          <p:nvSpPr>
            <p:cNvPr id="229" name="Freeform 228"/>
            <p:cNvSpPr>
              <a:spLocks/>
            </p:cNvSpPr>
            <p:nvPr/>
          </p:nvSpPr>
          <p:spPr bwMode="auto">
            <a:xfrm>
              <a:off x="3082925" y="3157538"/>
              <a:ext cx="65088"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4"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230" name="Freeform 229"/>
            <p:cNvSpPr>
              <a:spLocks/>
            </p:cNvSpPr>
            <p:nvPr/>
          </p:nvSpPr>
          <p:spPr bwMode="auto">
            <a:xfrm>
              <a:off x="3082925" y="3181350"/>
              <a:ext cx="65088"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4" y="21"/>
                  </a:moveTo>
                  <a:lnTo>
                    <a:pt x="0" y="14"/>
                  </a:lnTo>
                  <a:lnTo>
                    <a:pt x="49" y="0"/>
                  </a:lnTo>
                  <a:lnTo>
                    <a:pt x="49" y="7"/>
                  </a:lnTo>
                  <a:lnTo>
                    <a:pt x="4" y="21"/>
                  </a:lnTo>
                  <a:close/>
                </a:path>
              </a:pathLst>
            </a:custGeom>
            <a:solidFill>
              <a:srgbClr val="000000"/>
            </a:solidFill>
            <a:ln w="9525">
              <a:noFill/>
              <a:round/>
              <a:headEnd/>
              <a:tailEnd/>
            </a:ln>
          </p:spPr>
          <p:txBody>
            <a:bodyPr/>
            <a:lstStyle/>
            <a:p>
              <a:endParaRPr lang="en-US"/>
            </a:p>
          </p:txBody>
        </p:sp>
        <p:sp>
          <p:nvSpPr>
            <p:cNvPr id="231" name="Rectangle 230"/>
            <p:cNvSpPr>
              <a:spLocks noChangeArrowheads="1"/>
            </p:cNvSpPr>
            <p:nvPr/>
          </p:nvSpPr>
          <p:spPr bwMode="auto">
            <a:xfrm>
              <a:off x="4151313" y="3124200"/>
              <a:ext cx="46037"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B</a:t>
              </a:r>
              <a:endParaRPr lang="en-US" b="0"/>
            </a:p>
          </p:txBody>
        </p:sp>
        <p:sp>
          <p:nvSpPr>
            <p:cNvPr id="232" name="Rectangle 231"/>
            <p:cNvSpPr>
              <a:spLocks noChangeArrowheads="1"/>
            </p:cNvSpPr>
            <p:nvPr/>
          </p:nvSpPr>
          <p:spPr bwMode="auto">
            <a:xfrm>
              <a:off x="2590800" y="3124200"/>
              <a:ext cx="144463"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IR</a:t>
              </a:r>
              <a:r>
                <a:rPr lang="en-US" sz="600" b="0" baseline="30000">
                  <a:solidFill>
                    <a:srgbClr val="000000"/>
                  </a:solidFill>
                </a:rPr>
                <a:t>ALU</a:t>
              </a:r>
              <a:endParaRPr lang="en-US" b="0" baseline="30000"/>
            </a:p>
          </p:txBody>
        </p:sp>
        <p:sp>
          <p:nvSpPr>
            <p:cNvPr id="233" name="Rectangle 232"/>
            <p:cNvSpPr>
              <a:spLocks noChangeArrowheads="1"/>
            </p:cNvSpPr>
            <p:nvPr/>
          </p:nvSpPr>
          <p:spPr bwMode="auto">
            <a:xfrm>
              <a:off x="3402013" y="3119438"/>
              <a:ext cx="47625"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A</a:t>
              </a:r>
              <a:endParaRPr lang="en-US" b="0"/>
            </a:p>
          </p:txBody>
        </p:sp>
        <p:sp>
          <p:nvSpPr>
            <p:cNvPr id="234" name="Rectangle 233"/>
            <p:cNvSpPr>
              <a:spLocks noChangeArrowheads="1"/>
            </p:cNvSpPr>
            <p:nvPr/>
          </p:nvSpPr>
          <p:spPr bwMode="auto">
            <a:xfrm>
              <a:off x="1328738" y="3124200"/>
              <a:ext cx="166687"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PC</a:t>
              </a:r>
              <a:r>
                <a:rPr lang="en-US" sz="600" b="0" baseline="30000">
                  <a:solidFill>
                    <a:srgbClr val="000000"/>
                  </a:solidFill>
                </a:rPr>
                <a:t>ALU</a:t>
              </a:r>
              <a:endParaRPr lang="en-US" b="0" baseline="30000"/>
            </a:p>
          </p:txBody>
        </p:sp>
      </p:grpSp>
      <p:grpSp>
        <p:nvGrpSpPr>
          <p:cNvPr id="237" name="Group 236"/>
          <p:cNvGrpSpPr/>
          <p:nvPr/>
        </p:nvGrpSpPr>
        <p:grpSpPr>
          <a:xfrm>
            <a:off x="152400" y="1979612"/>
            <a:ext cx="4532313" cy="153988"/>
            <a:chOff x="952500" y="1682750"/>
            <a:chExt cx="4532313" cy="153988"/>
          </a:xfrm>
        </p:grpSpPr>
        <p:sp>
          <p:nvSpPr>
            <p:cNvPr id="238" name="Rectangle 237"/>
            <p:cNvSpPr>
              <a:spLocks noChangeArrowheads="1"/>
            </p:cNvSpPr>
            <p:nvPr/>
          </p:nvSpPr>
          <p:spPr bwMode="auto">
            <a:xfrm>
              <a:off x="952500" y="1725613"/>
              <a:ext cx="4532313" cy="36512"/>
            </a:xfrm>
            <a:prstGeom prst="rect">
              <a:avLst/>
            </a:prstGeom>
            <a:solidFill>
              <a:srgbClr val="BBBBBB"/>
            </a:solidFill>
            <a:ln w="9525">
              <a:noFill/>
              <a:miter lim="800000"/>
              <a:headEnd/>
              <a:tailEnd/>
            </a:ln>
          </p:spPr>
          <p:txBody>
            <a:bodyPr/>
            <a:lstStyle/>
            <a:p>
              <a:endParaRPr lang="en-US"/>
            </a:p>
          </p:txBody>
        </p:sp>
        <p:sp>
          <p:nvSpPr>
            <p:cNvPr id="243" name="Rectangle 242"/>
            <p:cNvSpPr>
              <a:spLocks noChangeArrowheads="1"/>
            </p:cNvSpPr>
            <p:nvPr/>
          </p:nvSpPr>
          <p:spPr bwMode="auto">
            <a:xfrm>
              <a:off x="1066800" y="1684338"/>
              <a:ext cx="674688" cy="101600"/>
            </a:xfrm>
            <a:prstGeom prst="rect">
              <a:avLst/>
            </a:prstGeom>
            <a:solidFill>
              <a:srgbClr val="FFFFFF"/>
            </a:solidFill>
            <a:ln w="9525">
              <a:noFill/>
              <a:miter lim="800000"/>
              <a:headEnd/>
              <a:tailEnd/>
            </a:ln>
          </p:spPr>
          <p:txBody>
            <a:bodyPr/>
            <a:lstStyle/>
            <a:p>
              <a:endParaRPr lang="en-US"/>
            </a:p>
          </p:txBody>
        </p:sp>
        <p:sp>
          <p:nvSpPr>
            <p:cNvPr id="244" name="Rectangle 243"/>
            <p:cNvSpPr>
              <a:spLocks noChangeArrowheads="1"/>
            </p:cNvSpPr>
            <p:nvPr/>
          </p:nvSpPr>
          <p:spPr bwMode="auto">
            <a:xfrm>
              <a:off x="1063625" y="1687513"/>
              <a:ext cx="666750" cy="93662"/>
            </a:xfrm>
            <a:prstGeom prst="rect">
              <a:avLst/>
            </a:prstGeom>
            <a:noFill/>
            <a:ln w="11113">
              <a:solidFill>
                <a:srgbClr val="000000"/>
              </a:solidFill>
              <a:miter lim="800000"/>
              <a:headEnd/>
              <a:tailEnd/>
            </a:ln>
          </p:spPr>
          <p:txBody>
            <a:bodyPr/>
            <a:lstStyle/>
            <a:p>
              <a:endParaRPr lang="en-US"/>
            </a:p>
          </p:txBody>
        </p:sp>
        <p:sp>
          <p:nvSpPr>
            <p:cNvPr id="245" name="Freeform 244"/>
            <p:cNvSpPr>
              <a:spLocks/>
            </p:cNvSpPr>
            <p:nvPr/>
          </p:nvSpPr>
          <p:spPr bwMode="auto">
            <a:xfrm>
              <a:off x="1060450" y="1725613"/>
              <a:ext cx="65088" cy="28575"/>
            </a:xfrm>
            <a:custGeom>
              <a:avLst/>
              <a:gdLst>
                <a:gd name="T0" fmla="*/ 0 w 49"/>
                <a:gd name="T1" fmla="*/ 2147483647 h 21"/>
                <a:gd name="T2" fmla="*/ 2147483647 w 49"/>
                <a:gd name="T3" fmla="*/ 0 h 21"/>
                <a:gd name="T4" fmla="*/ 2147483647 w 49"/>
                <a:gd name="T5" fmla="*/ 2147483647 h 21"/>
                <a:gd name="T6" fmla="*/ 2147483647 w 49"/>
                <a:gd name="T7" fmla="*/ 2147483647 h 21"/>
                <a:gd name="T8" fmla="*/ 0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0" y="7"/>
                  </a:moveTo>
                  <a:lnTo>
                    <a:pt x="4" y="0"/>
                  </a:lnTo>
                  <a:lnTo>
                    <a:pt x="49" y="14"/>
                  </a:lnTo>
                  <a:lnTo>
                    <a:pt x="49" y="21"/>
                  </a:lnTo>
                  <a:lnTo>
                    <a:pt x="0" y="7"/>
                  </a:lnTo>
                  <a:close/>
                </a:path>
              </a:pathLst>
            </a:custGeom>
            <a:solidFill>
              <a:srgbClr val="000000"/>
            </a:solidFill>
            <a:ln w="9525">
              <a:noFill/>
              <a:round/>
              <a:headEnd/>
              <a:tailEnd/>
            </a:ln>
          </p:spPr>
          <p:txBody>
            <a:bodyPr/>
            <a:lstStyle/>
            <a:p>
              <a:endParaRPr lang="en-US"/>
            </a:p>
          </p:txBody>
        </p:sp>
        <p:sp>
          <p:nvSpPr>
            <p:cNvPr id="246" name="Freeform 245"/>
            <p:cNvSpPr>
              <a:spLocks/>
            </p:cNvSpPr>
            <p:nvPr/>
          </p:nvSpPr>
          <p:spPr bwMode="auto">
            <a:xfrm>
              <a:off x="1060450" y="1744663"/>
              <a:ext cx="65088" cy="33337"/>
            </a:xfrm>
            <a:custGeom>
              <a:avLst/>
              <a:gdLst>
                <a:gd name="T0" fmla="*/ 2147483647 w 49"/>
                <a:gd name="T1" fmla="*/ 2147483647 h 25"/>
                <a:gd name="T2" fmla="*/ 0 w 49"/>
                <a:gd name="T3" fmla="*/ 2147483647 h 25"/>
                <a:gd name="T4" fmla="*/ 2147483647 w 49"/>
                <a:gd name="T5" fmla="*/ 0 h 25"/>
                <a:gd name="T6" fmla="*/ 2147483647 w 49"/>
                <a:gd name="T7" fmla="*/ 2147483647 h 25"/>
                <a:gd name="T8" fmla="*/ 2147483647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4" y="25"/>
                  </a:moveTo>
                  <a:lnTo>
                    <a:pt x="0" y="18"/>
                  </a:lnTo>
                  <a:lnTo>
                    <a:pt x="49" y="0"/>
                  </a:lnTo>
                  <a:lnTo>
                    <a:pt x="49" y="7"/>
                  </a:lnTo>
                  <a:lnTo>
                    <a:pt x="4" y="25"/>
                  </a:lnTo>
                  <a:close/>
                </a:path>
              </a:pathLst>
            </a:custGeom>
            <a:solidFill>
              <a:srgbClr val="000000"/>
            </a:solidFill>
            <a:ln w="9525">
              <a:noFill/>
              <a:round/>
              <a:headEnd/>
              <a:tailEnd/>
            </a:ln>
          </p:spPr>
          <p:txBody>
            <a:bodyPr/>
            <a:lstStyle/>
            <a:p>
              <a:endParaRPr lang="en-US"/>
            </a:p>
          </p:txBody>
        </p:sp>
        <p:sp>
          <p:nvSpPr>
            <p:cNvPr id="247" name="Rectangle 246"/>
            <p:cNvSpPr>
              <a:spLocks noChangeArrowheads="1"/>
            </p:cNvSpPr>
            <p:nvPr/>
          </p:nvSpPr>
          <p:spPr bwMode="auto">
            <a:xfrm>
              <a:off x="2324100" y="1684338"/>
              <a:ext cx="674688" cy="101600"/>
            </a:xfrm>
            <a:prstGeom prst="rect">
              <a:avLst/>
            </a:prstGeom>
            <a:solidFill>
              <a:srgbClr val="FFFFFF"/>
            </a:solidFill>
            <a:ln w="9525">
              <a:noFill/>
              <a:miter lim="800000"/>
              <a:headEnd/>
              <a:tailEnd/>
            </a:ln>
          </p:spPr>
          <p:txBody>
            <a:bodyPr/>
            <a:lstStyle/>
            <a:p>
              <a:endParaRPr lang="en-US"/>
            </a:p>
          </p:txBody>
        </p:sp>
        <p:sp>
          <p:nvSpPr>
            <p:cNvPr id="248" name="Rectangle 247"/>
            <p:cNvSpPr>
              <a:spLocks noChangeArrowheads="1"/>
            </p:cNvSpPr>
            <p:nvPr/>
          </p:nvSpPr>
          <p:spPr bwMode="auto">
            <a:xfrm>
              <a:off x="2327275" y="1687513"/>
              <a:ext cx="666750" cy="93662"/>
            </a:xfrm>
            <a:prstGeom prst="rect">
              <a:avLst/>
            </a:prstGeom>
            <a:noFill/>
            <a:ln w="11113">
              <a:solidFill>
                <a:srgbClr val="000000"/>
              </a:solidFill>
              <a:miter lim="800000"/>
              <a:headEnd/>
              <a:tailEnd/>
            </a:ln>
          </p:spPr>
          <p:txBody>
            <a:bodyPr/>
            <a:lstStyle/>
            <a:p>
              <a:endParaRPr lang="en-US"/>
            </a:p>
          </p:txBody>
        </p:sp>
        <p:sp>
          <p:nvSpPr>
            <p:cNvPr id="249" name="Freeform 248"/>
            <p:cNvSpPr>
              <a:spLocks/>
            </p:cNvSpPr>
            <p:nvPr/>
          </p:nvSpPr>
          <p:spPr bwMode="auto">
            <a:xfrm>
              <a:off x="2324100" y="1725613"/>
              <a:ext cx="65088" cy="28575"/>
            </a:xfrm>
            <a:custGeom>
              <a:avLst/>
              <a:gdLst>
                <a:gd name="T0" fmla="*/ 0 w 49"/>
                <a:gd name="T1" fmla="*/ 2147483647 h 21"/>
                <a:gd name="T2" fmla="*/ 2147483647 w 49"/>
                <a:gd name="T3" fmla="*/ 0 h 21"/>
                <a:gd name="T4" fmla="*/ 2147483647 w 49"/>
                <a:gd name="T5" fmla="*/ 2147483647 h 21"/>
                <a:gd name="T6" fmla="*/ 2147483647 w 49"/>
                <a:gd name="T7" fmla="*/ 2147483647 h 21"/>
                <a:gd name="T8" fmla="*/ 0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0" y="7"/>
                  </a:moveTo>
                  <a:lnTo>
                    <a:pt x="4" y="0"/>
                  </a:lnTo>
                  <a:lnTo>
                    <a:pt x="49" y="14"/>
                  </a:lnTo>
                  <a:lnTo>
                    <a:pt x="49" y="21"/>
                  </a:lnTo>
                  <a:lnTo>
                    <a:pt x="0" y="7"/>
                  </a:lnTo>
                  <a:close/>
                </a:path>
              </a:pathLst>
            </a:custGeom>
            <a:solidFill>
              <a:srgbClr val="000000"/>
            </a:solidFill>
            <a:ln w="9525">
              <a:noFill/>
              <a:round/>
              <a:headEnd/>
              <a:tailEnd/>
            </a:ln>
          </p:spPr>
          <p:txBody>
            <a:bodyPr/>
            <a:lstStyle/>
            <a:p>
              <a:endParaRPr lang="en-US"/>
            </a:p>
          </p:txBody>
        </p:sp>
        <p:sp>
          <p:nvSpPr>
            <p:cNvPr id="250" name="Freeform 249"/>
            <p:cNvSpPr>
              <a:spLocks/>
            </p:cNvSpPr>
            <p:nvPr/>
          </p:nvSpPr>
          <p:spPr bwMode="auto">
            <a:xfrm>
              <a:off x="2324100" y="1744663"/>
              <a:ext cx="65088" cy="33337"/>
            </a:xfrm>
            <a:custGeom>
              <a:avLst/>
              <a:gdLst>
                <a:gd name="T0" fmla="*/ 2147483647 w 49"/>
                <a:gd name="T1" fmla="*/ 2147483647 h 25"/>
                <a:gd name="T2" fmla="*/ 0 w 49"/>
                <a:gd name="T3" fmla="*/ 2147483647 h 25"/>
                <a:gd name="T4" fmla="*/ 2147483647 w 49"/>
                <a:gd name="T5" fmla="*/ 0 h 25"/>
                <a:gd name="T6" fmla="*/ 2147483647 w 49"/>
                <a:gd name="T7" fmla="*/ 2147483647 h 25"/>
                <a:gd name="T8" fmla="*/ 2147483647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4" y="25"/>
                  </a:moveTo>
                  <a:lnTo>
                    <a:pt x="0" y="18"/>
                  </a:lnTo>
                  <a:lnTo>
                    <a:pt x="49" y="0"/>
                  </a:lnTo>
                  <a:lnTo>
                    <a:pt x="49" y="7"/>
                  </a:lnTo>
                  <a:lnTo>
                    <a:pt x="4" y="25"/>
                  </a:lnTo>
                  <a:close/>
                </a:path>
              </a:pathLst>
            </a:custGeom>
            <a:solidFill>
              <a:srgbClr val="000000"/>
            </a:solidFill>
            <a:ln w="9525">
              <a:noFill/>
              <a:round/>
              <a:headEnd/>
              <a:tailEnd/>
            </a:ln>
          </p:spPr>
          <p:txBody>
            <a:bodyPr/>
            <a:lstStyle/>
            <a:p>
              <a:endParaRPr lang="en-US"/>
            </a:p>
          </p:txBody>
        </p:sp>
        <p:sp>
          <p:nvSpPr>
            <p:cNvPr id="251" name="Rectangle 250"/>
            <p:cNvSpPr>
              <a:spLocks noChangeArrowheads="1"/>
            </p:cNvSpPr>
            <p:nvPr/>
          </p:nvSpPr>
          <p:spPr bwMode="auto">
            <a:xfrm>
              <a:off x="2630488" y="1744663"/>
              <a:ext cx="14287"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 </a:t>
              </a:r>
              <a:endParaRPr lang="en-US" b="0"/>
            </a:p>
          </p:txBody>
        </p:sp>
        <p:sp>
          <p:nvSpPr>
            <p:cNvPr id="252" name="Rectangle 251"/>
            <p:cNvSpPr>
              <a:spLocks noChangeArrowheads="1"/>
            </p:cNvSpPr>
            <p:nvPr/>
          </p:nvSpPr>
          <p:spPr bwMode="auto">
            <a:xfrm>
              <a:off x="2638425" y="1744663"/>
              <a:ext cx="14288"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 </a:t>
              </a:r>
              <a:endParaRPr lang="en-US" b="0"/>
            </a:p>
          </p:txBody>
        </p:sp>
        <p:sp>
          <p:nvSpPr>
            <p:cNvPr id="253" name="Rectangle 252"/>
            <p:cNvSpPr>
              <a:spLocks noChangeArrowheads="1"/>
            </p:cNvSpPr>
            <p:nvPr/>
          </p:nvSpPr>
          <p:spPr bwMode="auto">
            <a:xfrm>
              <a:off x="2600325" y="1682750"/>
              <a:ext cx="114300"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IR</a:t>
              </a:r>
              <a:r>
                <a:rPr lang="en-US" sz="600" b="0" baseline="30000">
                  <a:solidFill>
                    <a:srgbClr val="000000"/>
                  </a:solidFill>
                </a:rPr>
                <a:t>RF</a:t>
              </a:r>
              <a:endParaRPr lang="en-US" b="0" baseline="30000"/>
            </a:p>
          </p:txBody>
        </p:sp>
        <p:sp>
          <p:nvSpPr>
            <p:cNvPr id="254" name="Rectangle 253"/>
            <p:cNvSpPr>
              <a:spLocks noChangeArrowheads="1"/>
            </p:cNvSpPr>
            <p:nvPr/>
          </p:nvSpPr>
          <p:spPr bwMode="auto">
            <a:xfrm>
              <a:off x="1328738" y="1685925"/>
              <a:ext cx="138112"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PC</a:t>
              </a:r>
              <a:r>
                <a:rPr lang="en-US" sz="600" b="0" baseline="30000">
                  <a:solidFill>
                    <a:srgbClr val="000000"/>
                  </a:solidFill>
                </a:rPr>
                <a:t>RF</a:t>
              </a:r>
              <a:endParaRPr lang="en-US" b="0" baseline="30000"/>
            </a:p>
          </p:txBody>
        </p:sp>
      </p:grpSp>
      <p:sp>
        <p:nvSpPr>
          <p:cNvPr id="240" name="TextBox 239"/>
          <p:cNvSpPr txBox="1"/>
          <p:nvPr/>
        </p:nvSpPr>
        <p:spPr>
          <a:xfrm>
            <a:off x="182022" y="1535668"/>
            <a:ext cx="351378" cy="369332"/>
          </a:xfrm>
          <a:prstGeom prst="rect">
            <a:avLst/>
          </a:prstGeom>
          <a:noFill/>
        </p:spPr>
        <p:txBody>
          <a:bodyPr wrap="none" rtlCol="0">
            <a:spAutoFit/>
          </a:bodyPr>
          <a:lstStyle/>
          <a:p>
            <a:r>
              <a:rPr lang="en-US" dirty="0">
                <a:latin typeface="+mn-lt"/>
              </a:rPr>
              <a:t>IF</a:t>
            </a:r>
          </a:p>
        </p:txBody>
      </p:sp>
      <p:sp>
        <p:nvSpPr>
          <p:cNvPr id="241" name="TextBox 240"/>
          <p:cNvSpPr txBox="1"/>
          <p:nvPr/>
        </p:nvSpPr>
        <p:spPr>
          <a:xfrm>
            <a:off x="152400" y="2514600"/>
            <a:ext cx="433132" cy="369332"/>
          </a:xfrm>
          <a:prstGeom prst="rect">
            <a:avLst/>
          </a:prstGeom>
          <a:noFill/>
        </p:spPr>
        <p:txBody>
          <a:bodyPr wrap="none" rtlCol="0">
            <a:spAutoFit/>
          </a:bodyPr>
          <a:lstStyle/>
          <a:p>
            <a:r>
              <a:rPr lang="en-US" dirty="0">
                <a:latin typeface="+mn-lt"/>
              </a:rPr>
              <a:t>RF</a:t>
            </a:r>
          </a:p>
        </p:txBody>
      </p:sp>
      <p:sp>
        <p:nvSpPr>
          <p:cNvPr id="242" name="TextBox 241"/>
          <p:cNvSpPr txBox="1"/>
          <p:nvPr/>
        </p:nvSpPr>
        <p:spPr>
          <a:xfrm>
            <a:off x="-6274" y="3486090"/>
            <a:ext cx="615874" cy="369332"/>
          </a:xfrm>
          <a:prstGeom prst="rect">
            <a:avLst/>
          </a:prstGeom>
          <a:noFill/>
        </p:spPr>
        <p:txBody>
          <a:bodyPr wrap="none" rtlCol="0">
            <a:spAutoFit/>
          </a:bodyPr>
          <a:lstStyle/>
          <a:p>
            <a:r>
              <a:rPr lang="en-US" dirty="0">
                <a:latin typeface="+mn-lt"/>
              </a:rPr>
              <a:t>ALU</a:t>
            </a:r>
          </a:p>
        </p:txBody>
      </p:sp>
      <p:sp>
        <p:nvSpPr>
          <p:cNvPr id="260" name="TextBox 259"/>
          <p:cNvSpPr txBox="1"/>
          <p:nvPr/>
        </p:nvSpPr>
        <p:spPr>
          <a:xfrm>
            <a:off x="-2095" y="4400490"/>
            <a:ext cx="659155" cy="369332"/>
          </a:xfrm>
          <a:prstGeom prst="rect">
            <a:avLst/>
          </a:prstGeom>
          <a:noFill/>
        </p:spPr>
        <p:txBody>
          <a:bodyPr wrap="none" rtlCol="0">
            <a:spAutoFit/>
          </a:bodyPr>
          <a:lstStyle/>
          <a:p>
            <a:r>
              <a:rPr lang="en-US" dirty="0">
                <a:latin typeface="+mn-lt"/>
              </a:rPr>
              <a:t>MEM</a:t>
            </a:r>
          </a:p>
        </p:txBody>
      </p:sp>
      <p:sp>
        <p:nvSpPr>
          <p:cNvPr id="261" name="TextBox 260"/>
          <p:cNvSpPr txBox="1"/>
          <p:nvPr/>
        </p:nvSpPr>
        <p:spPr>
          <a:xfrm>
            <a:off x="54640" y="5619690"/>
            <a:ext cx="554960" cy="369332"/>
          </a:xfrm>
          <a:prstGeom prst="rect">
            <a:avLst/>
          </a:prstGeom>
          <a:noFill/>
        </p:spPr>
        <p:txBody>
          <a:bodyPr wrap="none" rtlCol="0">
            <a:spAutoFit/>
          </a:bodyPr>
          <a:lstStyle/>
          <a:p>
            <a:r>
              <a:rPr lang="en-US" dirty="0">
                <a:latin typeface="+mn-lt"/>
              </a:rPr>
              <a:t>WB</a:t>
            </a:r>
          </a:p>
        </p:txBody>
      </p:sp>
      <p:sp>
        <p:nvSpPr>
          <p:cNvPr id="266" name="Rectangle 265"/>
          <p:cNvSpPr/>
          <p:nvPr/>
        </p:nvSpPr>
        <p:spPr>
          <a:xfrm>
            <a:off x="4495800" y="1371600"/>
            <a:ext cx="437940" cy="369332"/>
          </a:xfrm>
          <a:prstGeom prst="rect">
            <a:avLst/>
          </a:prstGeom>
        </p:spPr>
        <p:txBody>
          <a:bodyPr wrap="none">
            <a:spAutoFit/>
          </a:bodyPr>
          <a:lstStyle/>
          <a:p>
            <a:r>
              <a:rPr lang="en-US" dirty="0">
                <a:solidFill>
                  <a:srgbClr val="00B050"/>
                </a:solidFill>
                <a:latin typeface="Consolas" pitchFamily="49" charset="0"/>
                <a:ea typeface="ＭＳ Ｐゴシック" charset="-128"/>
                <a:cs typeface="Consolas" pitchFamily="49" charset="0"/>
              </a:rPr>
              <a:t>LD</a:t>
            </a:r>
            <a:endParaRPr lang="en-US" dirty="0"/>
          </a:p>
        </p:txBody>
      </p:sp>
      <p:sp>
        <p:nvSpPr>
          <p:cNvPr id="267" name="Rectangle 266"/>
          <p:cNvSpPr/>
          <p:nvPr/>
        </p:nvSpPr>
        <p:spPr>
          <a:xfrm>
            <a:off x="261938" y="1981200"/>
            <a:ext cx="666750" cy="45719"/>
          </a:xfrm>
          <a:prstGeom prst="rect">
            <a:avLst/>
          </a:prstGeom>
          <a:solidFill>
            <a:srgbClr val="92D050"/>
          </a:solidFill>
          <a:ln>
            <a:solidFill>
              <a:srgbClr val="92D05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8" name="Rectangle 267"/>
          <p:cNvSpPr/>
          <p:nvPr/>
        </p:nvSpPr>
        <p:spPr>
          <a:xfrm>
            <a:off x="1524000" y="1981200"/>
            <a:ext cx="666750" cy="45719"/>
          </a:xfrm>
          <a:prstGeom prst="rect">
            <a:avLst/>
          </a:prstGeom>
          <a:solidFill>
            <a:srgbClr val="92D050"/>
          </a:solidFill>
          <a:ln>
            <a:solidFill>
              <a:srgbClr val="92D05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9" name="Content Placeholder 238"/>
          <p:cNvSpPr txBox="1">
            <a:spLocks/>
          </p:cNvSpPr>
          <p:nvPr/>
        </p:nvSpPr>
        <p:spPr bwMode="auto">
          <a:xfrm>
            <a:off x="6096000" y="1295400"/>
            <a:ext cx="2743200" cy="2362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defTabSz="457200" rtl="0" eaLnBrk="0" fontAlgn="base" latinLnBrk="0" hangingPunct="0">
              <a:lnSpc>
                <a:spcPct val="100000"/>
              </a:lnSpc>
              <a:spcBef>
                <a:spcPct val="20000"/>
              </a:spcBef>
              <a:spcAft>
                <a:spcPct val="0"/>
              </a:spcAft>
              <a:buClrTx/>
              <a:buSzTx/>
              <a:buFont typeface="Arial" pitchFamily="34" charset="0"/>
              <a:buNone/>
              <a:tabLst/>
              <a:defRPr/>
            </a:pPr>
            <a:r>
              <a:rPr kumimoji="0" lang="en-US" sz="1800" b="0" i="0" u="none" strike="noStrike" kern="1200" cap="none" spc="0" normalizeH="0" baseline="0" noProof="0" dirty="0">
                <a:ln>
                  <a:noFill/>
                </a:ln>
                <a:solidFill>
                  <a:srgbClr val="00B050"/>
                </a:solidFill>
                <a:effectLst/>
                <a:uLnTx/>
                <a:uFillTx/>
                <a:latin typeface="Consolas" pitchFamily="49" charset="0"/>
                <a:ea typeface="ＭＳ Ｐゴシック" charset="-128"/>
                <a:cs typeface="Consolas" pitchFamily="49" charset="0"/>
              </a:rPr>
              <a:t>LD(R1, 4, R2)</a:t>
            </a:r>
          </a:p>
          <a:p>
            <a:pPr marL="342900" marR="0" lvl="0" indent="-342900" defTabSz="457200" rtl="0" eaLnBrk="0" fontAlgn="base" latinLnBrk="0" hangingPunct="0">
              <a:lnSpc>
                <a:spcPct val="100000"/>
              </a:lnSpc>
              <a:spcBef>
                <a:spcPct val="20000"/>
              </a:spcBef>
              <a:spcAft>
                <a:spcPct val="0"/>
              </a:spcAft>
              <a:buClrTx/>
              <a:buSzTx/>
              <a:buFont typeface="Arial" pitchFamily="34" charset="0"/>
              <a:buNone/>
              <a:tabLst/>
              <a:defRPr/>
            </a:pPr>
            <a:r>
              <a:rPr lang="en-US" dirty="0">
                <a:solidFill>
                  <a:srgbClr val="0070C0"/>
                </a:solidFill>
                <a:latin typeface="Consolas" pitchFamily="49" charset="0"/>
                <a:ea typeface="ＭＳ Ｐゴシック" charset="-128"/>
                <a:cs typeface="Consolas" pitchFamily="49" charset="0"/>
              </a:rPr>
              <a:t>LD(R3, 8, R4)</a:t>
            </a:r>
          </a:p>
          <a:p>
            <a:pPr marL="342900" marR="0" lvl="0" indent="-342900" defTabSz="457200" rtl="0" eaLnBrk="0" fontAlgn="base" latinLnBrk="0" hangingPunct="0">
              <a:lnSpc>
                <a:spcPct val="100000"/>
              </a:lnSpc>
              <a:spcBef>
                <a:spcPct val="20000"/>
              </a:spcBef>
              <a:spcAft>
                <a:spcPct val="0"/>
              </a:spcAft>
              <a:buClrTx/>
              <a:buSzTx/>
              <a:buFont typeface="Arial" pitchFamily="34" charset="0"/>
              <a:buNone/>
              <a:tabLst/>
              <a:defRPr/>
            </a:pPr>
            <a:r>
              <a:rPr kumimoji="0" lang="en-US" sz="1800" b="0" i="0" u="none" strike="noStrike" kern="1200" cap="none" spc="0" normalizeH="0" baseline="0" noProof="0" dirty="0">
                <a:ln>
                  <a:noFill/>
                </a:ln>
                <a:solidFill>
                  <a:srgbClr val="FFC000"/>
                </a:solidFill>
                <a:effectLst/>
                <a:uLnTx/>
                <a:uFillTx/>
                <a:latin typeface="Consolas" pitchFamily="49" charset="0"/>
                <a:ea typeface="ＭＳ Ｐゴシック" charset="-128"/>
                <a:cs typeface="Consolas" pitchFamily="49" charset="0"/>
              </a:rPr>
              <a:t>SUB(R6, R7, R8)</a:t>
            </a:r>
          </a:p>
          <a:p>
            <a:pPr marL="342900" marR="0" lvl="0" indent="-342900" defTabSz="457200" rtl="0" eaLnBrk="0" fontAlgn="base" latinLnBrk="0" hangingPunct="0">
              <a:lnSpc>
                <a:spcPct val="100000"/>
              </a:lnSpc>
              <a:spcBef>
                <a:spcPct val="20000"/>
              </a:spcBef>
              <a:spcAft>
                <a:spcPct val="0"/>
              </a:spcAft>
              <a:buClrTx/>
              <a:buSzTx/>
              <a:buFont typeface="Arial" pitchFamily="34" charset="0"/>
              <a:buNone/>
              <a:tabLst/>
              <a:defRPr/>
            </a:pPr>
            <a:r>
              <a:rPr lang="en-US" dirty="0">
                <a:solidFill>
                  <a:srgbClr val="C00000"/>
                </a:solidFill>
                <a:latin typeface="Consolas" pitchFamily="49" charset="0"/>
                <a:ea typeface="ＭＳ Ｐゴシック" charset="-128"/>
                <a:cs typeface="Consolas" pitchFamily="49" charset="0"/>
              </a:rPr>
              <a:t>XOR(R9, R10, R11)</a:t>
            </a:r>
          </a:p>
          <a:p>
            <a:pPr marL="342900" marR="0" lvl="0" indent="-342900" defTabSz="457200" rtl="0" eaLnBrk="0" fontAlgn="base" latinLnBrk="0" hangingPunct="0">
              <a:lnSpc>
                <a:spcPct val="100000"/>
              </a:lnSpc>
              <a:spcBef>
                <a:spcPct val="20000"/>
              </a:spcBef>
              <a:spcAft>
                <a:spcPct val="0"/>
              </a:spcAft>
              <a:buClrTx/>
              <a:buSzTx/>
              <a:buFont typeface="Arial" pitchFamily="34" charset="0"/>
              <a:buNone/>
              <a:tabLst/>
              <a:defRPr/>
            </a:pPr>
            <a:r>
              <a:rPr lang="en-US" dirty="0">
                <a:solidFill>
                  <a:srgbClr val="7030A0"/>
                </a:solidFill>
                <a:latin typeface="Consolas" pitchFamily="49" charset="0"/>
                <a:ea typeface="ＭＳ Ｐゴシック" charset="-128"/>
                <a:cs typeface="Consolas" pitchFamily="49" charset="0"/>
              </a:rPr>
              <a:t>MUL(R12, R13,R14)</a:t>
            </a:r>
          </a:p>
          <a:p>
            <a:pPr marL="342900" marR="0" lvl="0" indent="-342900" defTabSz="457200" rtl="0" eaLnBrk="0" fontAlgn="base" latinLnBrk="0" hangingPunct="0">
              <a:lnSpc>
                <a:spcPct val="100000"/>
              </a:lnSpc>
              <a:spcBef>
                <a:spcPct val="20000"/>
              </a:spcBef>
              <a:spcAft>
                <a:spcPct val="0"/>
              </a:spcAft>
              <a:buClrTx/>
              <a:buSzTx/>
              <a:buFont typeface="Arial" pitchFamily="34" charset="0"/>
              <a:buNone/>
              <a:tabLst/>
              <a:defRPr/>
            </a:pPr>
            <a:r>
              <a:rPr lang="en-US" dirty="0">
                <a:solidFill>
                  <a:schemeClr val="accent2">
                    <a:lumMod val="75000"/>
                  </a:schemeClr>
                </a:solidFill>
                <a:latin typeface="Consolas" pitchFamily="49" charset="0"/>
                <a:ea typeface="ＭＳ Ｐゴシック" charset="-128"/>
                <a:cs typeface="Consolas" pitchFamily="49" charset="0"/>
              </a:rPr>
              <a:t>ADD(R15, 1, R16)</a:t>
            </a:r>
          </a:p>
          <a:p>
            <a:pPr marL="342900" marR="0" lvl="0" indent="-342900" defTabSz="457200" rtl="0" eaLnBrk="0" fontAlgn="base" latinLnBrk="0" hangingPunct="0">
              <a:lnSpc>
                <a:spcPct val="100000"/>
              </a:lnSpc>
              <a:spcBef>
                <a:spcPct val="20000"/>
              </a:spcBef>
              <a:spcAft>
                <a:spcPct val="0"/>
              </a:spcAft>
              <a:buClrTx/>
              <a:buSzTx/>
              <a:buFont typeface="Arial" pitchFamily="34" charset="0"/>
              <a:buNone/>
              <a:tabLst/>
              <a:defRPr/>
            </a:pPr>
            <a:endParaRPr kumimoji="0" lang="en-US" sz="1800" b="0" i="0" u="none" strike="noStrike" kern="1200" cap="none" spc="0" normalizeH="0" baseline="0" noProof="0" dirty="0">
              <a:ln>
                <a:noFill/>
              </a:ln>
              <a:solidFill>
                <a:schemeClr val="tx1"/>
              </a:solidFill>
              <a:effectLst/>
              <a:uLnTx/>
              <a:uFillTx/>
              <a:latin typeface="Consolas" pitchFamily="49" charset="0"/>
              <a:ea typeface="ＭＳ Ｐゴシック" charset="-128"/>
              <a:cs typeface="Consolas" pitchFamily="49" charset="0"/>
            </a:endParaRPr>
          </a:p>
        </p:txBody>
      </p:sp>
      <p:sp>
        <p:nvSpPr>
          <p:cNvPr id="270" name="Rectangle 269"/>
          <p:cNvSpPr/>
          <p:nvPr/>
        </p:nvSpPr>
        <p:spPr>
          <a:xfrm>
            <a:off x="221787" y="1219200"/>
            <a:ext cx="666750" cy="45719"/>
          </a:xfrm>
          <a:prstGeom prst="rect">
            <a:avLst/>
          </a:prstGeom>
          <a:solidFill>
            <a:srgbClr val="0070C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Cycle 2</a:t>
            </a:r>
          </a:p>
        </p:txBody>
      </p:sp>
      <p:grpSp>
        <p:nvGrpSpPr>
          <p:cNvPr id="3" name="Group 3"/>
          <p:cNvGrpSpPr/>
          <p:nvPr/>
        </p:nvGrpSpPr>
        <p:grpSpPr>
          <a:xfrm>
            <a:off x="219075" y="1066800"/>
            <a:ext cx="4424363" cy="5211802"/>
            <a:chOff x="447675" y="1066800"/>
            <a:chExt cx="4424363" cy="5211802"/>
          </a:xfrm>
        </p:grpSpPr>
        <p:sp>
          <p:nvSpPr>
            <p:cNvPr id="103" name="Rectangle 102"/>
            <p:cNvSpPr>
              <a:spLocks noChangeArrowheads="1"/>
            </p:cNvSpPr>
            <p:nvPr/>
          </p:nvSpPr>
          <p:spPr bwMode="auto">
            <a:xfrm>
              <a:off x="2806700" y="2459167"/>
              <a:ext cx="1263650" cy="277157"/>
            </a:xfrm>
            <a:prstGeom prst="rect">
              <a:avLst/>
            </a:prstGeom>
            <a:solidFill>
              <a:srgbClr val="92D050"/>
            </a:solidFill>
            <a:ln w="4763">
              <a:solidFill>
                <a:srgbClr val="000000"/>
              </a:solidFill>
              <a:miter lim="800000"/>
              <a:headEnd/>
              <a:tailEnd/>
            </a:ln>
          </p:spPr>
          <p:txBody>
            <a:bodyPr/>
            <a:lstStyle/>
            <a:p>
              <a:endParaRPr lang="en-US"/>
            </a:p>
          </p:txBody>
        </p:sp>
        <p:sp>
          <p:nvSpPr>
            <p:cNvPr id="5" name="Rectangle 4"/>
            <p:cNvSpPr>
              <a:spLocks noChangeArrowheads="1"/>
            </p:cNvSpPr>
            <p:nvPr/>
          </p:nvSpPr>
          <p:spPr bwMode="auto">
            <a:xfrm>
              <a:off x="2343150" y="5949243"/>
              <a:ext cx="1011238" cy="299158"/>
            </a:xfrm>
            <a:prstGeom prst="rect">
              <a:avLst/>
            </a:prstGeom>
            <a:solidFill>
              <a:srgbClr val="FFFFFF"/>
            </a:solidFill>
            <a:ln w="9525">
              <a:noFill/>
              <a:miter lim="800000"/>
              <a:headEnd/>
              <a:tailEnd/>
            </a:ln>
          </p:spPr>
          <p:txBody>
            <a:bodyPr/>
            <a:lstStyle/>
            <a:p>
              <a:endParaRPr lang="en-US"/>
            </a:p>
          </p:txBody>
        </p:sp>
        <p:sp>
          <p:nvSpPr>
            <p:cNvPr id="6" name="Rectangle 5"/>
            <p:cNvSpPr>
              <a:spLocks noChangeArrowheads="1"/>
            </p:cNvSpPr>
            <p:nvPr/>
          </p:nvSpPr>
          <p:spPr bwMode="auto">
            <a:xfrm>
              <a:off x="2346325" y="5951870"/>
              <a:ext cx="1004888" cy="296530"/>
            </a:xfrm>
            <a:prstGeom prst="rect">
              <a:avLst/>
            </a:prstGeom>
            <a:noFill/>
            <a:ln w="11113">
              <a:solidFill>
                <a:srgbClr val="000000"/>
              </a:solidFill>
              <a:miter lim="800000"/>
              <a:headEnd/>
              <a:tailEnd/>
            </a:ln>
          </p:spPr>
          <p:txBody>
            <a:bodyPr/>
            <a:lstStyle/>
            <a:p>
              <a:endParaRPr lang="en-US"/>
            </a:p>
          </p:txBody>
        </p:sp>
        <p:sp>
          <p:nvSpPr>
            <p:cNvPr id="7" name="Freeform 6"/>
            <p:cNvSpPr>
              <a:spLocks/>
            </p:cNvSpPr>
            <p:nvPr/>
          </p:nvSpPr>
          <p:spPr bwMode="auto">
            <a:xfrm>
              <a:off x="3522663" y="2318619"/>
              <a:ext cx="336550" cy="69617"/>
            </a:xfrm>
            <a:custGeom>
              <a:avLst/>
              <a:gdLst>
                <a:gd name="T0" fmla="*/ 0 w 252"/>
                <a:gd name="T1" fmla="*/ 0 h 63"/>
                <a:gd name="T2" fmla="*/ 2147483647 w 252"/>
                <a:gd name="T3" fmla="*/ 0 h 63"/>
                <a:gd name="T4" fmla="*/ 2147483647 w 252"/>
                <a:gd name="T5" fmla="*/ 2147483647 h 63"/>
                <a:gd name="T6" fmla="*/ 2147483647 w 252"/>
                <a:gd name="T7" fmla="*/ 2147483647 h 63"/>
                <a:gd name="T8" fmla="*/ 0 w 252"/>
                <a:gd name="T9" fmla="*/ 0 h 63"/>
                <a:gd name="T10" fmla="*/ 0 60000 65536"/>
                <a:gd name="T11" fmla="*/ 0 60000 65536"/>
                <a:gd name="T12" fmla="*/ 0 60000 65536"/>
                <a:gd name="T13" fmla="*/ 0 60000 65536"/>
                <a:gd name="T14" fmla="*/ 0 60000 65536"/>
                <a:gd name="T15" fmla="*/ 0 w 252"/>
                <a:gd name="T16" fmla="*/ 0 h 63"/>
                <a:gd name="T17" fmla="*/ 252 w 252"/>
                <a:gd name="T18" fmla="*/ 63 h 63"/>
              </a:gdLst>
              <a:ahLst/>
              <a:cxnLst>
                <a:cxn ang="T10">
                  <a:pos x="T0" y="T1"/>
                </a:cxn>
                <a:cxn ang="T11">
                  <a:pos x="T2" y="T3"/>
                </a:cxn>
                <a:cxn ang="T12">
                  <a:pos x="T4" y="T5"/>
                </a:cxn>
                <a:cxn ang="T13">
                  <a:pos x="T6" y="T7"/>
                </a:cxn>
                <a:cxn ang="T14">
                  <a:pos x="T8" y="T9"/>
                </a:cxn>
              </a:cxnLst>
              <a:rect l="T15" t="T16" r="T17" b="T18"/>
              <a:pathLst>
                <a:path w="252" h="63">
                  <a:moveTo>
                    <a:pt x="0" y="0"/>
                  </a:moveTo>
                  <a:lnTo>
                    <a:pt x="252" y="0"/>
                  </a:lnTo>
                  <a:lnTo>
                    <a:pt x="221" y="63"/>
                  </a:lnTo>
                  <a:lnTo>
                    <a:pt x="32" y="63"/>
                  </a:lnTo>
                  <a:lnTo>
                    <a:pt x="0" y="0"/>
                  </a:lnTo>
                </a:path>
              </a:pathLst>
            </a:custGeom>
            <a:solidFill>
              <a:srgbClr val="92D050"/>
            </a:solidFill>
            <a:ln w="11113">
              <a:solidFill>
                <a:srgbClr val="000000"/>
              </a:solidFill>
              <a:round/>
              <a:headEnd/>
              <a:tailEnd/>
            </a:ln>
          </p:spPr>
          <p:txBody>
            <a:bodyPr/>
            <a:lstStyle/>
            <a:p>
              <a:endParaRPr lang="en-US"/>
            </a:p>
          </p:txBody>
        </p:sp>
        <p:sp>
          <p:nvSpPr>
            <p:cNvPr id="8" name="Rectangle 7"/>
            <p:cNvSpPr>
              <a:spLocks noChangeArrowheads="1"/>
            </p:cNvSpPr>
            <p:nvPr/>
          </p:nvSpPr>
          <p:spPr bwMode="auto">
            <a:xfrm>
              <a:off x="3986213" y="4411088"/>
              <a:ext cx="715962" cy="1057400"/>
            </a:xfrm>
            <a:prstGeom prst="rect">
              <a:avLst/>
            </a:prstGeom>
            <a:solidFill>
              <a:srgbClr val="FFFFFF"/>
            </a:solidFill>
            <a:ln w="9525">
              <a:noFill/>
              <a:miter lim="800000"/>
              <a:headEnd/>
              <a:tailEnd/>
            </a:ln>
          </p:spPr>
          <p:txBody>
            <a:bodyPr/>
            <a:lstStyle/>
            <a:p>
              <a:endParaRPr lang="en-US"/>
            </a:p>
          </p:txBody>
        </p:sp>
        <p:sp>
          <p:nvSpPr>
            <p:cNvPr id="9" name="Rectangle 8"/>
            <p:cNvSpPr>
              <a:spLocks noChangeArrowheads="1"/>
            </p:cNvSpPr>
            <p:nvPr/>
          </p:nvSpPr>
          <p:spPr bwMode="auto">
            <a:xfrm>
              <a:off x="3990975" y="4415029"/>
              <a:ext cx="708025" cy="1050832"/>
            </a:xfrm>
            <a:prstGeom prst="rect">
              <a:avLst/>
            </a:prstGeom>
            <a:noFill/>
            <a:ln w="11113">
              <a:solidFill>
                <a:srgbClr val="000000"/>
              </a:solidFill>
              <a:miter lim="800000"/>
              <a:headEnd/>
              <a:tailEnd/>
            </a:ln>
          </p:spPr>
          <p:txBody>
            <a:bodyPr/>
            <a:lstStyle/>
            <a:p>
              <a:endParaRPr lang="en-US"/>
            </a:p>
          </p:txBody>
        </p:sp>
        <p:sp>
          <p:nvSpPr>
            <p:cNvPr id="10" name="Freeform 9"/>
            <p:cNvSpPr>
              <a:spLocks/>
            </p:cNvSpPr>
            <p:nvPr/>
          </p:nvSpPr>
          <p:spPr bwMode="auto">
            <a:xfrm>
              <a:off x="2636838" y="3504745"/>
              <a:ext cx="1181100" cy="278470"/>
            </a:xfrm>
            <a:custGeom>
              <a:avLst/>
              <a:gdLst>
                <a:gd name="T0" fmla="*/ 0 w 882"/>
                <a:gd name="T1" fmla="*/ 0 h 251"/>
                <a:gd name="T2" fmla="*/ 2147483647 w 882"/>
                <a:gd name="T3" fmla="*/ 0 h 251"/>
                <a:gd name="T4" fmla="*/ 2147483647 w 882"/>
                <a:gd name="T5" fmla="*/ 2147483647 h 251"/>
                <a:gd name="T6" fmla="*/ 2147483647 w 882"/>
                <a:gd name="T7" fmla="*/ 0 h 251"/>
                <a:gd name="T8" fmla="*/ 2147483647 w 882"/>
                <a:gd name="T9" fmla="*/ 0 h 251"/>
                <a:gd name="T10" fmla="*/ 2147483647 w 882"/>
                <a:gd name="T11" fmla="*/ 2147483647 h 251"/>
                <a:gd name="T12" fmla="*/ 2147483647 w 882"/>
                <a:gd name="T13" fmla="*/ 2147483647 h 251"/>
                <a:gd name="T14" fmla="*/ 0 w 882"/>
                <a:gd name="T15" fmla="*/ 0 h 251"/>
                <a:gd name="T16" fmla="*/ 0 60000 65536"/>
                <a:gd name="T17" fmla="*/ 0 60000 65536"/>
                <a:gd name="T18" fmla="*/ 0 60000 65536"/>
                <a:gd name="T19" fmla="*/ 0 60000 65536"/>
                <a:gd name="T20" fmla="*/ 0 60000 65536"/>
                <a:gd name="T21" fmla="*/ 0 60000 65536"/>
                <a:gd name="T22" fmla="*/ 0 60000 65536"/>
                <a:gd name="T23" fmla="*/ 0 60000 65536"/>
                <a:gd name="T24" fmla="*/ 0 w 882"/>
                <a:gd name="T25" fmla="*/ 0 h 251"/>
                <a:gd name="T26" fmla="*/ 882 w 882"/>
                <a:gd name="T27" fmla="*/ 251 h 25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82" h="251">
                  <a:moveTo>
                    <a:pt x="0" y="0"/>
                  </a:moveTo>
                  <a:lnTo>
                    <a:pt x="385" y="0"/>
                  </a:lnTo>
                  <a:lnTo>
                    <a:pt x="441" y="62"/>
                  </a:lnTo>
                  <a:lnTo>
                    <a:pt x="497" y="0"/>
                  </a:lnTo>
                  <a:lnTo>
                    <a:pt x="882" y="0"/>
                  </a:lnTo>
                  <a:lnTo>
                    <a:pt x="661" y="251"/>
                  </a:lnTo>
                  <a:lnTo>
                    <a:pt x="221" y="251"/>
                  </a:lnTo>
                  <a:lnTo>
                    <a:pt x="0" y="0"/>
                  </a:lnTo>
                  <a:close/>
                </a:path>
              </a:pathLst>
            </a:custGeom>
            <a:solidFill>
              <a:srgbClr val="FFFFFF"/>
            </a:solidFill>
            <a:ln w="9525">
              <a:noFill/>
              <a:round/>
              <a:headEnd/>
              <a:tailEnd/>
            </a:ln>
          </p:spPr>
          <p:txBody>
            <a:bodyPr/>
            <a:lstStyle/>
            <a:p>
              <a:endParaRPr lang="en-US"/>
            </a:p>
          </p:txBody>
        </p:sp>
        <p:sp>
          <p:nvSpPr>
            <p:cNvPr id="11" name="Freeform 10"/>
            <p:cNvSpPr>
              <a:spLocks/>
            </p:cNvSpPr>
            <p:nvPr/>
          </p:nvSpPr>
          <p:spPr bwMode="auto">
            <a:xfrm>
              <a:off x="2636838" y="3504745"/>
              <a:ext cx="1181100" cy="278470"/>
            </a:xfrm>
            <a:custGeom>
              <a:avLst/>
              <a:gdLst>
                <a:gd name="T0" fmla="*/ 0 w 882"/>
                <a:gd name="T1" fmla="*/ 0 h 251"/>
                <a:gd name="T2" fmla="*/ 2147483647 w 882"/>
                <a:gd name="T3" fmla="*/ 0 h 251"/>
                <a:gd name="T4" fmla="*/ 2147483647 w 882"/>
                <a:gd name="T5" fmla="*/ 2147483647 h 251"/>
                <a:gd name="T6" fmla="*/ 2147483647 w 882"/>
                <a:gd name="T7" fmla="*/ 0 h 251"/>
                <a:gd name="T8" fmla="*/ 2147483647 w 882"/>
                <a:gd name="T9" fmla="*/ 0 h 251"/>
                <a:gd name="T10" fmla="*/ 2147483647 w 882"/>
                <a:gd name="T11" fmla="*/ 2147483647 h 251"/>
                <a:gd name="T12" fmla="*/ 2147483647 w 882"/>
                <a:gd name="T13" fmla="*/ 2147483647 h 251"/>
                <a:gd name="T14" fmla="*/ 0 w 882"/>
                <a:gd name="T15" fmla="*/ 0 h 251"/>
                <a:gd name="T16" fmla="*/ 0 60000 65536"/>
                <a:gd name="T17" fmla="*/ 0 60000 65536"/>
                <a:gd name="T18" fmla="*/ 0 60000 65536"/>
                <a:gd name="T19" fmla="*/ 0 60000 65536"/>
                <a:gd name="T20" fmla="*/ 0 60000 65536"/>
                <a:gd name="T21" fmla="*/ 0 60000 65536"/>
                <a:gd name="T22" fmla="*/ 0 60000 65536"/>
                <a:gd name="T23" fmla="*/ 0 60000 65536"/>
                <a:gd name="T24" fmla="*/ 0 w 882"/>
                <a:gd name="T25" fmla="*/ 0 h 251"/>
                <a:gd name="T26" fmla="*/ 882 w 882"/>
                <a:gd name="T27" fmla="*/ 251 h 25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82" h="251">
                  <a:moveTo>
                    <a:pt x="0" y="0"/>
                  </a:moveTo>
                  <a:lnTo>
                    <a:pt x="385" y="0"/>
                  </a:lnTo>
                  <a:lnTo>
                    <a:pt x="441" y="62"/>
                  </a:lnTo>
                  <a:lnTo>
                    <a:pt x="497" y="0"/>
                  </a:lnTo>
                  <a:lnTo>
                    <a:pt x="882" y="0"/>
                  </a:lnTo>
                  <a:lnTo>
                    <a:pt x="661" y="251"/>
                  </a:lnTo>
                  <a:lnTo>
                    <a:pt x="221" y="251"/>
                  </a:lnTo>
                  <a:lnTo>
                    <a:pt x="0" y="0"/>
                  </a:lnTo>
                </a:path>
              </a:pathLst>
            </a:custGeom>
            <a:noFill/>
            <a:ln w="11113">
              <a:solidFill>
                <a:srgbClr val="000000"/>
              </a:solidFill>
              <a:round/>
              <a:headEnd/>
              <a:tailEnd/>
            </a:ln>
          </p:spPr>
          <p:txBody>
            <a:bodyPr/>
            <a:lstStyle/>
            <a:p>
              <a:endParaRPr lang="en-US"/>
            </a:p>
          </p:txBody>
        </p:sp>
        <p:sp>
          <p:nvSpPr>
            <p:cNvPr id="12" name="Rectangle 11"/>
            <p:cNvSpPr>
              <a:spLocks noChangeArrowheads="1"/>
            </p:cNvSpPr>
            <p:nvPr/>
          </p:nvSpPr>
          <p:spPr bwMode="auto">
            <a:xfrm>
              <a:off x="741363" y="1571214"/>
              <a:ext cx="168275" cy="105083"/>
            </a:xfrm>
            <a:prstGeom prst="rect">
              <a:avLst/>
            </a:prstGeom>
            <a:solidFill>
              <a:srgbClr val="FFFFFF"/>
            </a:solidFill>
            <a:ln w="9525">
              <a:noFill/>
              <a:miter lim="800000"/>
              <a:headEnd/>
              <a:tailEnd/>
            </a:ln>
          </p:spPr>
          <p:txBody>
            <a:bodyPr/>
            <a:lstStyle/>
            <a:p>
              <a:endParaRPr lang="en-US"/>
            </a:p>
          </p:txBody>
        </p:sp>
        <p:sp>
          <p:nvSpPr>
            <p:cNvPr id="13" name="Rectangle 12"/>
            <p:cNvSpPr>
              <a:spLocks noChangeArrowheads="1"/>
            </p:cNvSpPr>
            <p:nvPr/>
          </p:nvSpPr>
          <p:spPr bwMode="auto">
            <a:xfrm>
              <a:off x="746125" y="1573841"/>
              <a:ext cx="160338" cy="98516"/>
            </a:xfrm>
            <a:prstGeom prst="rect">
              <a:avLst/>
            </a:prstGeom>
            <a:noFill/>
            <a:ln w="11113">
              <a:solidFill>
                <a:srgbClr val="000000"/>
              </a:solidFill>
              <a:miter lim="800000"/>
              <a:headEnd/>
              <a:tailEnd/>
            </a:ln>
          </p:spPr>
          <p:txBody>
            <a:bodyPr/>
            <a:lstStyle/>
            <a:p>
              <a:endParaRPr lang="en-US"/>
            </a:p>
          </p:txBody>
        </p:sp>
        <p:sp>
          <p:nvSpPr>
            <p:cNvPr id="14" name="Rectangle 13"/>
            <p:cNvSpPr>
              <a:spLocks noChangeArrowheads="1"/>
            </p:cNvSpPr>
            <p:nvPr/>
          </p:nvSpPr>
          <p:spPr bwMode="auto">
            <a:xfrm>
              <a:off x="773113" y="1559393"/>
              <a:ext cx="134937" cy="112964"/>
            </a:xfrm>
            <a:prstGeom prst="rect">
              <a:avLst/>
            </a:prstGeom>
            <a:solidFill>
              <a:srgbClr val="0070C0"/>
            </a:solidFill>
            <a:ln w="9525">
              <a:noFill/>
              <a:miter lim="800000"/>
              <a:headEnd/>
              <a:tailEnd/>
            </a:ln>
          </p:spPr>
          <p:txBody>
            <a:bodyPr wrap="none" lIns="0" tIns="0" rIns="0" bIns="0">
              <a:spAutoFit/>
            </a:bodyPr>
            <a:lstStyle/>
            <a:p>
              <a:pPr eaLnBrk="0" hangingPunct="0"/>
              <a:r>
                <a:rPr lang="en-US" sz="900" b="0" dirty="0">
                  <a:solidFill>
                    <a:srgbClr val="000000"/>
                  </a:solidFill>
                </a:rPr>
                <a:t>+4</a:t>
              </a:r>
              <a:endParaRPr lang="en-US" sz="900" b="0" dirty="0"/>
            </a:p>
          </p:txBody>
        </p:sp>
        <p:sp>
          <p:nvSpPr>
            <p:cNvPr id="15" name="Line 42"/>
            <p:cNvSpPr>
              <a:spLocks noChangeShapeType="1"/>
            </p:cNvSpPr>
            <p:nvPr/>
          </p:nvSpPr>
          <p:spPr bwMode="auto">
            <a:xfrm flipV="1">
              <a:off x="825500" y="1326896"/>
              <a:ext cx="1588" cy="244318"/>
            </a:xfrm>
            <a:prstGeom prst="line">
              <a:avLst/>
            </a:prstGeom>
            <a:noFill/>
            <a:ln w="4763">
              <a:solidFill>
                <a:srgbClr val="000000"/>
              </a:solidFill>
              <a:round/>
              <a:headEnd/>
              <a:tailEnd/>
            </a:ln>
          </p:spPr>
          <p:txBody>
            <a:bodyPr/>
            <a:lstStyle/>
            <a:p>
              <a:endParaRPr lang="en-US"/>
            </a:p>
          </p:txBody>
        </p:sp>
        <p:sp>
          <p:nvSpPr>
            <p:cNvPr id="16" name="Freeform 15"/>
            <p:cNvSpPr>
              <a:spLocks/>
            </p:cNvSpPr>
            <p:nvPr/>
          </p:nvSpPr>
          <p:spPr bwMode="auto">
            <a:xfrm>
              <a:off x="808038" y="1523927"/>
              <a:ext cx="36512" cy="47287"/>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17" name="Freeform 16"/>
            <p:cNvSpPr>
              <a:spLocks/>
            </p:cNvSpPr>
            <p:nvPr/>
          </p:nvSpPr>
          <p:spPr bwMode="auto">
            <a:xfrm>
              <a:off x="808038" y="1523927"/>
              <a:ext cx="36512" cy="47287"/>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18" name="Line 52"/>
            <p:cNvSpPr>
              <a:spLocks noChangeShapeType="1"/>
            </p:cNvSpPr>
            <p:nvPr/>
          </p:nvSpPr>
          <p:spPr bwMode="auto">
            <a:xfrm>
              <a:off x="825500" y="1751286"/>
              <a:ext cx="469900" cy="1314"/>
            </a:xfrm>
            <a:prstGeom prst="line">
              <a:avLst/>
            </a:prstGeom>
            <a:noFill/>
            <a:ln w="4763">
              <a:solidFill>
                <a:srgbClr val="000000"/>
              </a:solidFill>
              <a:round/>
              <a:headEnd/>
              <a:tailEnd/>
            </a:ln>
          </p:spPr>
          <p:txBody>
            <a:bodyPr/>
            <a:lstStyle/>
            <a:p>
              <a:endParaRPr lang="en-US"/>
            </a:p>
          </p:txBody>
        </p:sp>
        <p:sp>
          <p:nvSpPr>
            <p:cNvPr id="19" name="Rectangle 18"/>
            <p:cNvSpPr>
              <a:spLocks noChangeArrowheads="1"/>
            </p:cNvSpPr>
            <p:nvPr/>
          </p:nvSpPr>
          <p:spPr bwMode="auto">
            <a:xfrm>
              <a:off x="1755775" y="1295400"/>
              <a:ext cx="666750" cy="381000"/>
            </a:xfrm>
            <a:prstGeom prst="rect">
              <a:avLst/>
            </a:prstGeom>
            <a:solidFill>
              <a:srgbClr val="0070C0"/>
            </a:solidFill>
            <a:ln w="11113">
              <a:solidFill>
                <a:srgbClr val="000000"/>
              </a:solidFill>
              <a:miter lim="800000"/>
              <a:headEnd/>
              <a:tailEnd/>
            </a:ln>
          </p:spPr>
          <p:txBody>
            <a:bodyPr lIns="0" tIns="0" rIns="0" bIns="0"/>
            <a:lstStyle/>
            <a:p>
              <a:pPr algn="ctr"/>
              <a:r>
                <a:rPr lang="en-US" sz="1000" dirty="0"/>
                <a:t>Instruction Memory</a:t>
              </a:r>
            </a:p>
          </p:txBody>
        </p:sp>
        <p:sp>
          <p:nvSpPr>
            <p:cNvPr id="20" name="Rectangle 19"/>
            <p:cNvSpPr>
              <a:spLocks noChangeArrowheads="1"/>
            </p:cNvSpPr>
            <p:nvPr/>
          </p:nvSpPr>
          <p:spPr bwMode="auto">
            <a:xfrm>
              <a:off x="1776413" y="1413589"/>
              <a:ext cx="47625"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A</a:t>
              </a:r>
              <a:endParaRPr lang="en-US" b="0"/>
            </a:p>
          </p:txBody>
        </p:sp>
        <p:sp>
          <p:nvSpPr>
            <p:cNvPr id="21" name="Rectangle 20"/>
            <p:cNvSpPr>
              <a:spLocks noChangeArrowheads="1"/>
            </p:cNvSpPr>
            <p:nvPr/>
          </p:nvSpPr>
          <p:spPr bwMode="auto">
            <a:xfrm>
              <a:off x="2076450" y="1579095"/>
              <a:ext cx="46038" cy="76185"/>
            </a:xfrm>
            <a:prstGeom prst="rect">
              <a:avLst/>
            </a:prstGeom>
            <a:noFill/>
            <a:ln w="9525">
              <a:noFill/>
              <a:miter lim="800000"/>
              <a:headEnd/>
              <a:tailEnd/>
            </a:ln>
          </p:spPr>
          <p:txBody>
            <a:bodyPr wrap="none" lIns="0" tIns="0" rIns="0" bIns="0">
              <a:spAutoFit/>
            </a:bodyPr>
            <a:lstStyle/>
            <a:p>
              <a:pPr eaLnBrk="0" hangingPunct="0"/>
              <a:r>
                <a:rPr lang="en-US" sz="600" b="0" dirty="0">
                  <a:solidFill>
                    <a:srgbClr val="000000"/>
                  </a:solidFill>
                </a:rPr>
                <a:t>D</a:t>
              </a:r>
              <a:endParaRPr lang="en-US" b="0" dirty="0"/>
            </a:p>
          </p:txBody>
        </p:sp>
        <p:sp>
          <p:nvSpPr>
            <p:cNvPr id="22" name="Line 63"/>
            <p:cNvSpPr>
              <a:spLocks noChangeShapeType="1"/>
            </p:cNvSpPr>
            <p:nvPr/>
          </p:nvSpPr>
          <p:spPr bwMode="auto">
            <a:xfrm flipH="1">
              <a:off x="825500" y="1431979"/>
              <a:ext cx="927100" cy="1314"/>
            </a:xfrm>
            <a:prstGeom prst="line">
              <a:avLst/>
            </a:prstGeom>
            <a:noFill/>
            <a:ln w="4763">
              <a:solidFill>
                <a:srgbClr val="000000"/>
              </a:solidFill>
              <a:round/>
              <a:headEnd/>
              <a:tailEnd/>
            </a:ln>
          </p:spPr>
          <p:txBody>
            <a:bodyPr/>
            <a:lstStyle/>
            <a:p>
              <a:endParaRPr lang="en-US"/>
            </a:p>
          </p:txBody>
        </p:sp>
        <p:sp>
          <p:nvSpPr>
            <p:cNvPr id="23" name="Freeform 22"/>
            <p:cNvSpPr>
              <a:spLocks/>
            </p:cNvSpPr>
            <p:nvPr/>
          </p:nvSpPr>
          <p:spPr bwMode="auto">
            <a:xfrm>
              <a:off x="1697038" y="1417530"/>
              <a:ext cx="55562" cy="30211"/>
            </a:xfrm>
            <a:custGeom>
              <a:avLst/>
              <a:gdLst>
                <a:gd name="T0" fmla="*/ 2147483647 w 41"/>
                <a:gd name="T1" fmla="*/ 2147483647 h 28"/>
                <a:gd name="T2" fmla="*/ 0 w 41"/>
                <a:gd name="T3" fmla="*/ 0 h 28"/>
                <a:gd name="T4" fmla="*/ 0 w 41"/>
                <a:gd name="T5" fmla="*/ 0 h 28"/>
                <a:gd name="T6" fmla="*/ 2147483647 w 41"/>
                <a:gd name="T7" fmla="*/ 2147483647 h 28"/>
                <a:gd name="T8" fmla="*/ 2147483647 w 41"/>
                <a:gd name="T9" fmla="*/ 2147483647 h 28"/>
                <a:gd name="T10" fmla="*/ 0 w 41"/>
                <a:gd name="T11" fmla="*/ 2147483647 h 28"/>
                <a:gd name="T12" fmla="*/ 0 w 41"/>
                <a:gd name="T13" fmla="*/ 2147483647 h 28"/>
                <a:gd name="T14" fmla="*/ 2147483647 w 41"/>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1"/>
                <a:gd name="T25" fmla="*/ 0 h 28"/>
                <a:gd name="T26" fmla="*/ 41 w 41"/>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1" h="28">
                  <a:moveTo>
                    <a:pt x="41" y="14"/>
                  </a:moveTo>
                  <a:lnTo>
                    <a:pt x="0" y="0"/>
                  </a:lnTo>
                  <a:lnTo>
                    <a:pt x="21" y="14"/>
                  </a:lnTo>
                  <a:lnTo>
                    <a:pt x="0" y="28"/>
                  </a:lnTo>
                  <a:lnTo>
                    <a:pt x="41" y="14"/>
                  </a:lnTo>
                  <a:close/>
                </a:path>
              </a:pathLst>
            </a:custGeom>
            <a:solidFill>
              <a:srgbClr val="000000"/>
            </a:solidFill>
            <a:ln w="9525">
              <a:noFill/>
              <a:round/>
              <a:headEnd/>
              <a:tailEnd/>
            </a:ln>
          </p:spPr>
          <p:txBody>
            <a:bodyPr/>
            <a:lstStyle/>
            <a:p>
              <a:endParaRPr lang="en-US"/>
            </a:p>
          </p:txBody>
        </p:sp>
        <p:sp>
          <p:nvSpPr>
            <p:cNvPr id="24" name="Freeform 23"/>
            <p:cNvSpPr>
              <a:spLocks/>
            </p:cNvSpPr>
            <p:nvPr/>
          </p:nvSpPr>
          <p:spPr bwMode="auto">
            <a:xfrm>
              <a:off x="1697038" y="1417530"/>
              <a:ext cx="55562" cy="30211"/>
            </a:xfrm>
            <a:custGeom>
              <a:avLst/>
              <a:gdLst>
                <a:gd name="T0" fmla="*/ 2147483647 w 41"/>
                <a:gd name="T1" fmla="*/ 2147483647 h 28"/>
                <a:gd name="T2" fmla="*/ 0 w 41"/>
                <a:gd name="T3" fmla="*/ 0 h 28"/>
                <a:gd name="T4" fmla="*/ 0 w 41"/>
                <a:gd name="T5" fmla="*/ 0 h 28"/>
                <a:gd name="T6" fmla="*/ 2147483647 w 41"/>
                <a:gd name="T7" fmla="*/ 2147483647 h 28"/>
                <a:gd name="T8" fmla="*/ 2147483647 w 41"/>
                <a:gd name="T9" fmla="*/ 2147483647 h 28"/>
                <a:gd name="T10" fmla="*/ 0 w 41"/>
                <a:gd name="T11" fmla="*/ 2147483647 h 28"/>
                <a:gd name="T12" fmla="*/ 0 w 41"/>
                <a:gd name="T13" fmla="*/ 2147483647 h 28"/>
                <a:gd name="T14" fmla="*/ 2147483647 w 41"/>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1"/>
                <a:gd name="T25" fmla="*/ 0 h 28"/>
                <a:gd name="T26" fmla="*/ 41 w 41"/>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1" h="28">
                  <a:moveTo>
                    <a:pt x="41" y="14"/>
                  </a:moveTo>
                  <a:lnTo>
                    <a:pt x="0" y="0"/>
                  </a:lnTo>
                  <a:lnTo>
                    <a:pt x="21" y="14"/>
                  </a:lnTo>
                  <a:lnTo>
                    <a:pt x="0" y="28"/>
                  </a:lnTo>
                  <a:lnTo>
                    <a:pt x="41" y="14"/>
                  </a:lnTo>
                </a:path>
              </a:pathLst>
            </a:custGeom>
            <a:noFill/>
            <a:ln w="4763">
              <a:solidFill>
                <a:srgbClr val="000000"/>
              </a:solidFill>
              <a:round/>
              <a:headEnd/>
              <a:tailEnd/>
            </a:ln>
          </p:spPr>
          <p:txBody>
            <a:bodyPr/>
            <a:lstStyle/>
            <a:p>
              <a:endParaRPr lang="en-US"/>
            </a:p>
          </p:txBody>
        </p:sp>
        <p:sp>
          <p:nvSpPr>
            <p:cNvPr id="25" name="Rectangle 24"/>
            <p:cNvSpPr>
              <a:spLocks noChangeArrowheads="1"/>
            </p:cNvSpPr>
            <p:nvPr/>
          </p:nvSpPr>
          <p:spPr bwMode="auto">
            <a:xfrm>
              <a:off x="2631121" y="5940048"/>
              <a:ext cx="525786" cy="338554"/>
            </a:xfrm>
            <a:prstGeom prst="rect">
              <a:avLst/>
            </a:prstGeom>
            <a:noFill/>
            <a:ln w="9525">
              <a:noFill/>
              <a:miter lim="800000"/>
              <a:headEnd/>
              <a:tailEnd/>
            </a:ln>
          </p:spPr>
          <p:txBody>
            <a:bodyPr wrap="none" lIns="0" tIns="0" rIns="0" bIns="0">
              <a:spAutoFit/>
            </a:bodyPr>
            <a:lstStyle/>
            <a:p>
              <a:pPr algn="ctr" eaLnBrk="0" hangingPunct="0"/>
              <a:r>
                <a:rPr lang="en-US" sz="1100" dirty="0">
                  <a:solidFill>
                    <a:srgbClr val="000000"/>
                  </a:solidFill>
                </a:rPr>
                <a:t>Register</a:t>
              </a:r>
              <a:br>
                <a:rPr lang="en-US" sz="1100" dirty="0">
                  <a:solidFill>
                    <a:srgbClr val="000000"/>
                  </a:solidFill>
                </a:rPr>
              </a:br>
              <a:r>
                <a:rPr lang="en-US" sz="1100" dirty="0">
                  <a:solidFill>
                    <a:srgbClr val="000000"/>
                  </a:solidFill>
                </a:rPr>
                <a:t>File</a:t>
              </a:r>
              <a:endParaRPr lang="en-US" b="0" dirty="0"/>
            </a:p>
          </p:txBody>
        </p:sp>
        <p:sp>
          <p:nvSpPr>
            <p:cNvPr id="26" name="Rectangle 25"/>
            <p:cNvSpPr>
              <a:spLocks noChangeArrowheads="1"/>
            </p:cNvSpPr>
            <p:nvPr/>
          </p:nvSpPr>
          <p:spPr bwMode="auto">
            <a:xfrm>
              <a:off x="2470150" y="5957125"/>
              <a:ext cx="106363"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WA</a:t>
              </a:r>
              <a:endParaRPr lang="en-US" b="0"/>
            </a:p>
          </p:txBody>
        </p:sp>
        <p:sp>
          <p:nvSpPr>
            <p:cNvPr id="27" name="Rectangle 26"/>
            <p:cNvSpPr>
              <a:spLocks noChangeArrowheads="1"/>
            </p:cNvSpPr>
            <p:nvPr/>
          </p:nvSpPr>
          <p:spPr bwMode="auto">
            <a:xfrm>
              <a:off x="3201988" y="5956300"/>
              <a:ext cx="128240" cy="92333"/>
            </a:xfrm>
            <a:prstGeom prst="rect">
              <a:avLst/>
            </a:prstGeom>
            <a:noFill/>
            <a:ln w="9525">
              <a:noFill/>
              <a:miter lim="800000"/>
              <a:headEnd/>
              <a:tailEnd/>
            </a:ln>
          </p:spPr>
          <p:txBody>
            <a:bodyPr wrap="none" lIns="0" tIns="0" rIns="0" bIns="0">
              <a:spAutoFit/>
            </a:bodyPr>
            <a:lstStyle/>
            <a:p>
              <a:pPr eaLnBrk="0" hangingPunct="0"/>
              <a:r>
                <a:rPr lang="en-US" sz="600" b="0" dirty="0">
                  <a:solidFill>
                    <a:srgbClr val="000000"/>
                  </a:solidFill>
                </a:rPr>
                <a:t>WD</a:t>
              </a:r>
              <a:endParaRPr lang="en-US" b="0" dirty="0"/>
            </a:p>
          </p:txBody>
        </p:sp>
        <p:sp>
          <p:nvSpPr>
            <p:cNvPr id="28" name="Rectangle 27"/>
            <p:cNvSpPr>
              <a:spLocks noChangeArrowheads="1"/>
            </p:cNvSpPr>
            <p:nvPr/>
          </p:nvSpPr>
          <p:spPr bwMode="auto">
            <a:xfrm>
              <a:off x="3221038" y="6140192"/>
              <a:ext cx="123432" cy="92333"/>
            </a:xfrm>
            <a:prstGeom prst="rect">
              <a:avLst/>
            </a:prstGeom>
            <a:noFill/>
            <a:ln w="9525">
              <a:noFill/>
              <a:miter lim="800000"/>
              <a:headEnd/>
              <a:tailEnd/>
            </a:ln>
          </p:spPr>
          <p:txBody>
            <a:bodyPr wrap="none" lIns="0" tIns="0" rIns="0" bIns="0">
              <a:spAutoFit/>
            </a:bodyPr>
            <a:lstStyle/>
            <a:p>
              <a:pPr eaLnBrk="0" hangingPunct="0"/>
              <a:r>
                <a:rPr lang="en-US" sz="600" b="0" dirty="0">
                  <a:solidFill>
                    <a:srgbClr val="000000"/>
                  </a:solidFill>
                </a:rPr>
                <a:t>WE</a:t>
              </a:r>
              <a:endParaRPr lang="en-US" b="0" dirty="0"/>
            </a:p>
          </p:txBody>
        </p:sp>
        <p:sp>
          <p:nvSpPr>
            <p:cNvPr id="29" name="Rectangle 28"/>
            <p:cNvSpPr>
              <a:spLocks noChangeArrowheads="1"/>
            </p:cNvSpPr>
            <p:nvPr/>
          </p:nvSpPr>
          <p:spPr bwMode="auto">
            <a:xfrm>
              <a:off x="3111500" y="3586185"/>
              <a:ext cx="234950" cy="139235"/>
            </a:xfrm>
            <a:prstGeom prst="rect">
              <a:avLst/>
            </a:prstGeom>
            <a:noFill/>
            <a:ln w="9525">
              <a:noFill/>
              <a:miter lim="800000"/>
              <a:headEnd/>
              <a:tailEnd/>
            </a:ln>
          </p:spPr>
          <p:txBody>
            <a:bodyPr wrap="none" lIns="0" tIns="0" rIns="0" bIns="0">
              <a:spAutoFit/>
            </a:bodyPr>
            <a:lstStyle/>
            <a:p>
              <a:pPr eaLnBrk="0" hangingPunct="0"/>
              <a:r>
                <a:rPr lang="en-US" sz="1100">
                  <a:solidFill>
                    <a:srgbClr val="000000"/>
                  </a:solidFill>
                </a:rPr>
                <a:t>ALU</a:t>
              </a:r>
              <a:endParaRPr lang="en-US" b="0"/>
            </a:p>
          </p:txBody>
        </p:sp>
        <p:sp>
          <p:nvSpPr>
            <p:cNvPr id="30" name="Rectangle 29"/>
            <p:cNvSpPr>
              <a:spLocks noChangeArrowheads="1"/>
            </p:cNvSpPr>
            <p:nvPr/>
          </p:nvSpPr>
          <p:spPr bwMode="auto">
            <a:xfrm>
              <a:off x="2828925" y="3511313"/>
              <a:ext cx="47625"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A</a:t>
              </a:r>
              <a:endParaRPr lang="en-US" b="0"/>
            </a:p>
          </p:txBody>
        </p:sp>
        <p:sp>
          <p:nvSpPr>
            <p:cNvPr id="31" name="Rectangle 30"/>
            <p:cNvSpPr>
              <a:spLocks noChangeArrowheads="1"/>
            </p:cNvSpPr>
            <p:nvPr/>
          </p:nvSpPr>
          <p:spPr bwMode="auto">
            <a:xfrm>
              <a:off x="3582988" y="3507372"/>
              <a:ext cx="46037"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B</a:t>
              </a:r>
              <a:endParaRPr lang="en-US" b="0"/>
            </a:p>
          </p:txBody>
        </p:sp>
        <p:sp>
          <p:nvSpPr>
            <p:cNvPr id="32" name="Rectangle 31"/>
            <p:cNvSpPr>
              <a:spLocks noChangeArrowheads="1"/>
            </p:cNvSpPr>
            <p:nvPr/>
          </p:nvSpPr>
          <p:spPr bwMode="auto">
            <a:xfrm>
              <a:off x="3102716" y="2438400"/>
              <a:ext cx="503343" cy="330860"/>
            </a:xfrm>
            <a:prstGeom prst="rect">
              <a:avLst/>
            </a:prstGeom>
            <a:noFill/>
            <a:ln w="9525">
              <a:noFill/>
              <a:miter lim="800000"/>
              <a:headEnd/>
              <a:tailEnd/>
            </a:ln>
          </p:spPr>
          <p:txBody>
            <a:bodyPr wrap="none" lIns="0" tIns="0" rIns="0" bIns="0">
              <a:spAutoFit/>
            </a:bodyPr>
            <a:lstStyle/>
            <a:p>
              <a:pPr algn="ctr" eaLnBrk="0" hangingPunct="0"/>
              <a:r>
                <a:rPr lang="en-US" sz="1050" dirty="0">
                  <a:solidFill>
                    <a:srgbClr val="000000"/>
                  </a:solidFill>
                </a:rPr>
                <a:t>Register</a:t>
              </a:r>
              <a:br>
                <a:rPr lang="en-US" sz="1100" dirty="0">
                  <a:solidFill>
                    <a:srgbClr val="000000"/>
                  </a:solidFill>
                </a:rPr>
              </a:br>
              <a:r>
                <a:rPr lang="en-US" sz="1100" dirty="0">
                  <a:solidFill>
                    <a:srgbClr val="000000"/>
                  </a:solidFill>
                </a:rPr>
                <a:t>File</a:t>
              </a:r>
              <a:endParaRPr lang="en-US" b="0" dirty="0"/>
            </a:p>
          </p:txBody>
        </p:sp>
        <p:sp>
          <p:nvSpPr>
            <p:cNvPr id="33" name="Rectangle 32"/>
            <p:cNvSpPr>
              <a:spLocks noChangeArrowheads="1"/>
            </p:cNvSpPr>
            <p:nvPr/>
          </p:nvSpPr>
          <p:spPr bwMode="auto">
            <a:xfrm>
              <a:off x="2895600" y="2473616"/>
              <a:ext cx="139700" cy="76185"/>
            </a:xfrm>
            <a:prstGeom prst="rect">
              <a:avLst/>
            </a:prstGeom>
            <a:noFill/>
            <a:ln w="9525">
              <a:noFill/>
              <a:miter lim="800000"/>
              <a:headEnd/>
              <a:tailEnd/>
            </a:ln>
          </p:spPr>
          <p:txBody>
            <a:bodyPr wrap="none" lIns="0" tIns="0" rIns="0" bIns="0">
              <a:spAutoFit/>
            </a:bodyPr>
            <a:lstStyle/>
            <a:p>
              <a:pPr eaLnBrk="0" hangingPunct="0"/>
              <a:r>
                <a:rPr lang="en-US" sz="600" b="0" dirty="0">
                  <a:solidFill>
                    <a:srgbClr val="000000"/>
                  </a:solidFill>
                </a:rPr>
                <a:t>RA1</a:t>
              </a:r>
              <a:endParaRPr lang="en-US" b="0" dirty="0"/>
            </a:p>
          </p:txBody>
        </p:sp>
        <p:sp>
          <p:nvSpPr>
            <p:cNvPr id="34" name="Rectangle 33"/>
            <p:cNvSpPr>
              <a:spLocks noChangeArrowheads="1"/>
            </p:cNvSpPr>
            <p:nvPr/>
          </p:nvSpPr>
          <p:spPr bwMode="auto">
            <a:xfrm>
              <a:off x="3654425" y="2473616"/>
              <a:ext cx="139700"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RA2</a:t>
              </a:r>
              <a:endParaRPr lang="en-US" b="0"/>
            </a:p>
          </p:txBody>
        </p:sp>
        <p:sp>
          <p:nvSpPr>
            <p:cNvPr id="35" name="Rectangle 34"/>
            <p:cNvSpPr>
              <a:spLocks noChangeArrowheads="1"/>
            </p:cNvSpPr>
            <p:nvPr/>
          </p:nvSpPr>
          <p:spPr bwMode="auto">
            <a:xfrm>
              <a:off x="2895600" y="2648317"/>
              <a:ext cx="138113"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RD1</a:t>
              </a:r>
              <a:endParaRPr lang="en-US" b="0"/>
            </a:p>
          </p:txBody>
        </p:sp>
        <p:sp>
          <p:nvSpPr>
            <p:cNvPr id="36" name="Rectangle 35"/>
            <p:cNvSpPr>
              <a:spLocks noChangeArrowheads="1"/>
            </p:cNvSpPr>
            <p:nvPr/>
          </p:nvSpPr>
          <p:spPr bwMode="auto">
            <a:xfrm>
              <a:off x="3654425" y="2648317"/>
              <a:ext cx="138113"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RD2</a:t>
              </a:r>
              <a:endParaRPr lang="en-US" b="0"/>
            </a:p>
          </p:txBody>
        </p:sp>
        <p:sp>
          <p:nvSpPr>
            <p:cNvPr id="37" name="Rectangle 36"/>
            <p:cNvSpPr>
              <a:spLocks noChangeArrowheads="1"/>
            </p:cNvSpPr>
            <p:nvPr/>
          </p:nvSpPr>
          <p:spPr bwMode="auto">
            <a:xfrm>
              <a:off x="2209800" y="2879467"/>
              <a:ext cx="639599" cy="92333"/>
            </a:xfrm>
            <a:prstGeom prst="rect">
              <a:avLst/>
            </a:prstGeom>
            <a:noFill/>
            <a:ln w="9525">
              <a:noFill/>
              <a:miter lim="800000"/>
              <a:headEnd/>
              <a:tailEnd/>
            </a:ln>
          </p:spPr>
          <p:txBody>
            <a:bodyPr wrap="none" lIns="0" tIns="0" rIns="0" bIns="0">
              <a:spAutoFit/>
            </a:bodyPr>
            <a:lstStyle/>
            <a:p>
              <a:pPr eaLnBrk="0" hangingPunct="0"/>
              <a:r>
                <a:rPr lang="en-US" sz="600" dirty="0">
                  <a:solidFill>
                    <a:srgbClr val="C00000"/>
                  </a:solidFill>
                </a:rPr>
                <a:t>PC</a:t>
              </a:r>
              <a:r>
                <a:rPr lang="en-US" sz="600" baseline="30000" dirty="0">
                  <a:solidFill>
                    <a:srgbClr val="C00000"/>
                  </a:solidFill>
                </a:rPr>
                <a:t>RF</a:t>
              </a:r>
              <a:r>
                <a:rPr lang="en-US" sz="600" dirty="0">
                  <a:solidFill>
                    <a:srgbClr val="000000"/>
                  </a:solidFill>
                </a:rPr>
                <a:t>+4+4*SXT(</a:t>
              </a:r>
              <a:r>
                <a:rPr lang="en-US" sz="600" dirty="0">
                  <a:solidFill>
                    <a:srgbClr val="C00000"/>
                  </a:solidFill>
                </a:rPr>
                <a:t>C</a:t>
              </a:r>
              <a:r>
                <a:rPr lang="en-US" sz="600" dirty="0">
                  <a:solidFill>
                    <a:srgbClr val="000000"/>
                  </a:solidFill>
                </a:rPr>
                <a:t>)</a:t>
              </a:r>
              <a:endParaRPr lang="en-US" sz="2000" b="0" dirty="0"/>
            </a:p>
          </p:txBody>
        </p:sp>
        <p:sp>
          <p:nvSpPr>
            <p:cNvPr id="38" name="Rectangle 37"/>
            <p:cNvSpPr>
              <a:spLocks noChangeArrowheads="1"/>
            </p:cNvSpPr>
            <p:nvPr/>
          </p:nvSpPr>
          <p:spPr bwMode="auto">
            <a:xfrm>
              <a:off x="4143375" y="4799896"/>
              <a:ext cx="465138" cy="278470"/>
            </a:xfrm>
            <a:prstGeom prst="rect">
              <a:avLst/>
            </a:prstGeom>
            <a:noFill/>
            <a:ln w="9525">
              <a:noFill/>
              <a:miter lim="800000"/>
              <a:headEnd/>
              <a:tailEnd/>
            </a:ln>
          </p:spPr>
          <p:txBody>
            <a:bodyPr wrap="none" lIns="0" tIns="0" rIns="0" bIns="0">
              <a:spAutoFit/>
            </a:bodyPr>
            <a:lstStyle/>
            <a:p>
              <a:pPr algn="ctr" eaLnBrk="0" hangingPunct="0"/>
              <a:r>
                <a:rPr lang="en-US" sz="1100">
                  <a:solidFill>
                    <a:srgbClr val="000000"/>
                  </a:solidFill>
                </a:rPr>
                <a:t>Data</a:t>
              </a:r>
              <a:br>
                <a:rPr lang="en-US" sz="1100">
                  <a:solidFill>
                    <a:srgbClr val="000000"/>
                  </a:solidFill>
                </a:rPr>
              </a:br>
              <a:r>
                <a:rPr lang="en-US" sz="1100">
                  <a:solidFill>
                    <a:srgbClr val="000000"/>
                  </a:solidFill>
                </a:rPr>
                <a:t>Memory</a:t>
              </a:r>
              <a:endParaRPr lang="en-US"/>
            </a:p>
          </p:txBody>
        </p:sp>
        <p:sp>
          <p:nvSpPr>
            <p:cNvPr id="39" name="Rectangle 38"/>
            <p:cNvSpPr>
              <a:spLocks noChangeArrowheads="1"/>
            </p:cNvSpPr>
            <p:nvPr/>
          </p:nvSpPr>
          <p:spPr bwMode="auto">
            <a:xfrm>
              <a:off x="4318000" y="5379720"/>
              <a:ext cx="90488" cy="76185"/>
            </a:xfrm>
            <a:prstGeom prst="rect">
              <a:avLst/>
            </a:prstGeom>
            <a:noFill/>
            <a:ln w="9525">
              <a:noFill/>
              <a:miter lim="800000"/>
              <a:headEnd/>
              <a:tailEnd/>
            </a:ln>
          </p:spPr>
          <p:txBody>
            <a:bodyPr wrap="none" lIns="0" tIns="0" rIns="0" bIns="0">
              <a:spAutoFit/>
            </a:bodyPr>
            <a:lstStyle/>
            <a:p>
              <a:pPr eaLnBrk="0" hangingPunct="0"/>
              <a:r>
                <a:rPr lang="en-US" sz="600" b="0" dirty="0">
                  <a:solidFill>
                    <a:srgbClr val="000000"/>
                  </a:solidFill>
                </a:rPr>
                <a:t>RD</a:t>
              </a:r>
              <a:endParaRPr lang="en-US" b="0" dirty="0"/>
            </a:p>
          </p:txBody>
        </p:sp>
        <p:sp>
          <p:nvSpPr>
            <p:cNvPr id="40" name="Rectangle 39"/>
            <p:cNvSpPr>
              <a:spLocks noChangeArrowheads="1"/>
            </p:cNvSpPr>
            <p:nvPr/>
          </p:nvSpPr>
          <p:spPr bwMode="auto">
            <a:xfrm>
              <a:off x="3151188" y="3749063"/>
              <a:ext cx="14287"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 </a:t>
              </a:r>
              <a:endParaRPr lang="en-US" b="0"/>
            </a:p>
          </p:txBody>
        </p:sp>
        <p:sp>
          <p:nvSpPr>
            <p:cNvPr id="41" name="Rectangle 40"/>
            <p:cNvSpPr>
              <a:spLocks noChangeArrowheads="1"/>
            </p:cNvSpPr>
            <p:nvPr/>
          </p:nvSpPr>
          <p:spPr bwMode="auto">
            <a:xfrm>
              <a:off x="3163888" y="3749063"/>
              <a:ext cx="14287"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 </a:t>
              </a:r>
              <a:endParaRPr lang="en-US" b="0"/>
            </a:p>
          </p:txBody>
        </p:sp>
        <p:sp>
          <p:nvSpPr>
            <p:cNvPr id="42" name="Rectangle 41"/>
            <p:cNvSpPr>
              <a:spLocks noChangeArrowheads="1"/>
            </p:cNvSpPr>
            <p:nvPr/>
          </p:nvSpPr>
          <p:spPr bwMode="auto">
            <a:xfrm>
              <a:off x="3214688" y="3712284"/>
              <a:ext cx="42862"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Y</a:t>
              </a:r>
              <a:endParaRPr lang="en-US" b="0"/>
            </a:p>
          </p:txBody>
        </p:sp>
        <p:sp>
          <p:nvSpPr>
            <p:cNvPr id="43" name="Rectangle 42"/>
            <p:cNvSpPr>
              <a:spLocks noChangeArrowheads="1"/>
            </p:cNvSpPr>
            <p:nvPr/>
          </p:nvSpPr>
          <p:spPr bwMode="auto">
            <a:xfrm>
              <a:off x="447675" y="1241516"/>
              <a:ext cx="673100" cy="85380"/>
            </a:xfrm>
            <a:prstGeom prst="rect">
              <a:avLst/>
            </a:prstGeom>
            <a:solidFill>
              <a:srgbClr val="FFFFFF"/>
            </a:solidFill>
            <a:ln w="9525">
              <a:noFill/>
              <a:miter lim="800000"/>
              <a:headEnd/>
              <a:tailEnd/>
            </a:ln>
          </p:spPr>
          <p:txBody>
            <a:bodyPr/>
            <a:lstStyle/>
            <a:p>
              <a:endParaRPr lang="en-US"/>
            </a:p>
          </p:txBody>
        </p:sp>
        <p:sp>
          <p:nvSpPr>
            <p:cNvPr id="44" name="Rectangle 43"/>
            <p:cNvSpPr>
              <a:spLocks noChangeArrowheads="1"/>
            </p:cNvSpPr>
            <p:nvPr/>
          </p:nvSpPr>
          <p:spPr bwMode="auto">
            <a:xfrm>
              <a:off x="450850" y="1219200"/>
              <a:ext cx="665163" cy="105068"/>
            </a:xfrm>
            <a:prstGeom prst="rect">
              <a:avLst/>
            </a:prstGeom>
            <a:solidFill>
              <a:srgbClr val="0070C0"/>
            </a:solidFill>
            <a:ln w="11113">
              <a:solidFill>
                <a:srgbClr val="000000"/>
              </a:solidFill>
              <a:miter lim="800000"/>
              <a:headEnd/>
              <a:tailEnd/>
            </a:ln>
          </p:spPr>
          <p:txBody>
            <a:bodyPr/>
            <a:lstStyle/>
            <a:p>
              <a:endParaRPr lang="en-US"/>
            </a:p>
          </p:txBody>
        </p:sp>
        <p:sp>
          <p:nvSpPr>
            <p:cNvPr id="45" name="Freeform 44"/>
            <p:cNvSpPr>
              <a:spLocks/>
            </p:cNvSpPr>
            <p:nvPr/>
          </p:nvSpPr>
          <p:spPr bwMode="auto">
            <a:xfrm>
              <a:off x="447675" y="1276981"/>
              <a:ext cx="65088" cy="23644"/>
            </a:xfrm>
            <a:custGeom>
              <a:avLst/>
              <a:gdLst>
                <a:gd name="T0" fmla="*/ 0 w 49"/>
                <a:gd name="T1" fmla="*/ 2147483647 h 21"/>
                <a:gd name="T2" fmla="*/ 2147483647 w 49"/>
                <a:gd name="T3" fmla="*/ 0 h 21"/>
                <a:gd name="T4" fmla="*/ 2147483647 w 49"/>
                <a:gd name="T5" fmla="*/ 2147483647 h 21"/>
                <a:gd name="T6" fmla="*/ 2147483647 w 49"/>
                <a:gd name="T7" fmla="*/ 2147483647 h 21"/>
                <a:gd name="T8" fmla="*/ 0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0" y="7"/>
                  </a:moveTo>
                  <a:lnTo>
                    <a:pt x="3" y="0"/>
                  </a:lnTo>
                  <a:lnTo>
                    <a:pt x="49" y="14"/>
                  </a:lnTo>
                  <a:lnTo>
                    <a:pt x="49" y="21"/>
                  </a:lnTo>
                  <a:lnTo>
                    <a:pt x="0" y="7"/>
                  </a:lnTo>
                  <a:close/>
                </a:path>
              </a:pathLst>
            </a:custGeom>
            <a:solidFill>
              <a:srgbClr val="000000"/>
            </a:solidFill>
            <a:ln w="9525">
              <a:noFill/>
              <a:round/>
              <a:headEnd/>
              <a:tailEnd/>
            </a:ln>
          </p:spPr>
          <p:txBody>
            <a:bodyPr/>
            <a:lstStyle/>
            <a:p>
              <a:endParaRPr lang="en-US"/>
            </a:p>
          </p:txBody>
        </p:sp>
        <p:sp>
          <p:nvSpPr>
            <p:cNvPr id="46" name="Freeform 45"/>
            <p:cNvSpPr>
              <a:spLocks/>
            </p:cNvSpPr>
            <p:nvPr/>
          </p:nvSpPr>
          <p:spPr bwMode="auto">
            <a:xfrm>
              <a:off x="447675" y="1292744"/>
              <a:ext cx="65088" cy="26271"/>
            </a:xfrm>
            <a:custGeom>
              <a:avLst/>
              <a:gdLst>
                <a:gd name="T0" fmla="*/ 2147483647 w 49"/>
                <a:gd name="T1" fmla="*/ 2147483647 h 24"/>
                <a:gd name="T2" fmla="*/ 0 w 49"/>
                <a:gd name="T3" fmla="*/ 2147483647 h 24"/>
                <a:gd name="T4" fmla="*/ 2147483647 w 49"/>
                <a:gd name="T5" fmla="*/ 0 h 24"/>
                <a:gd name="T6" fmla="*/ 2147483647 w 49"/>
                <a:gd name="T7" fmla="*/ 2147483647 h 24"/>
                <a:gd name="T8" fmla="*/ 2147483647 w 49"/>
                <a:gd name="T9" fmla="*/ 2147483647 h 24"/>
                <a:gd name="T10" fmla="*/ 0 60000 65536"/>
                <a:gd name="T11" fmla="*/ 0 60000 65536"/>
                <a:gd name="T12" fmla="*/ 0 60000 65536"/>
                <a:gd name="T13" fmla="*/ 0 60000 65536"/>
                <a:gd name="T14" fmla="*/ 0 60000 65536"/>
                <a:gd name="T15" fmla="*/ 0 w 49"/>
                <a:gd name="T16" fmla="*/ 0 h 24"/>
                <a:gd name="T17" fmla="*/ 49 w 49"/>
                <a:gd name="T18" fmla="*/ 24 h 24"/>
              </a:gdLst>
              <a:ahLst/>
              <a:cxnLst>
                <a:cxn ang="T10">
                  <a:pos x="T0" y="T1"/>
                </a:cxn>
                <a:cxn ang="T11">
                  <a:pos x="T2" y="T3"/>
                </a:cxn>
                <a:cxn ang="T12">
                  <a:pos x="T4" y="T5"/>
                </a:cxn>
                <a:cxn ang="T13">
                  <a:pos x="T6" y="T7"/>
                </a:cxn>
                <a:cxn ang="T14">
                  <a:pos x="T8" y="T9"/>
                </a:cxn>
              </a:cxnLst>
              <a:rect l="T15" t="T16" r="T17" b="T18"/>
              <a:pathLst>
                <a:path w="49" h="24">
                  <a:moveTo>
                    <a:pt x="3" y="24"/>
                  </a:moveTo>
                  <a:lnTo>
                    <a:pt x="0" y="17"/>
                  </a:lnTo>
                  <a:lnTo>
                    <a:pt x="49" y="0"/>
                  </a:lnTo>
                  <a:lnTo>
                    <a:pt x="49" y="7"/>
                  </a:lnTo>
                  <a:lnTo>
                    <a:pt x="3" y="24"/>
                  </a:lnTo>
                  <a:close/>
                </a:path>
              </a:pathLst>
            </a:custGeom>
            <a:solidFill>
              <a:srgbClr val="000000"/>
            </a:solidFill>
            <a:ln w="9525">
              <a:noFill/>
              <a:round/>
              <a:headEnd/>
              <a:tailEnd/>
            </a:ln>
          </p:spPr>
          <p:txBody>
            <a:bodyPr/>
            <a:lstStyle/>
            <a:p>
              <a:endParaRPr lang="en-US"/>
            </a:p>
          </p:txBody>
        </p:sp>
        <p:sp>
          <p:nvSpPr>
            <p:cNvPr id="47" name="Rectangle 46"/>
            <p:cNvSpPr>
              <a:spLocks noChangeArrowheads="1"/>
            </p:cNvSpPr>
            <p:nvPr/>
          </p:nvSpPr>
          <p:spPr bwMode="auto">
            <a:xfrm>
              <a:off x="692150" y="1204039"/>
              <a:ext cx="142668" cy="123111"/>
            </a:xfrm>
            <a:prstGeom prst="rect">
              <a:avLst/>
            </a:prstGeom>
            <a:noFill/>
            <a:ln w="9525">
              <a:noFill/>
              <a:miter lim="800000"/>
              <a:headEnd/>
              <a:tailEnd/>
            </a:ln>
          </p:spPr>
          <p:txBody>
            <a:bodyPr wrap="none" lIns="0" tIns="0" rIns="0" bIns="0">
              <a:spAutoFit/>
            </a:bodyPr>
            <a:lstStyle/>
            <a:p>
              <a:pPr eaLnBrk="0" hangingPunct="0"/>
              <a:r>
                <a:rPr lang="en-US" sz="800" b="0" dirty="0">
                  <a:solidFill>
                    <a:srgbClr val="000000"/>
                  </a:solidFill>
                </a:rPr>
                <a:t>PC</a:t>
              </a:r>
              <a:endParaRPr lang="en-US" sz="2400" b="0" baseline="30000" dirty="0"/>
            </a:p>
          </p:txBody>
        </p:sp>
        <p:sp>
          <p:nvSpPr>
            <p:cNvPr id="48" name="Freeform 47"/>
            <p:cNvSpPr>
              <a:spLocks/>
            </p:cNvSpPr>
            <p:nvPr/>
          </p:nvSpPr>
          <p:spPr bwMode="auto">
            <a:xfrm>
              <a:off x="2763838" y="2214849"/>
              <a:ext cx="842962" cy="107710"/>
            </a:xfrm>
            <a:custGeom>
              <a:avLst/>
              <a:gdLst>
                <a:gd name="T0" fmla="*/ 2147483647 w 629"/>
                <a:gd name="T1" fmla="*/ 2147483647 h 98"/>
                <a:gd name="T2" fmla="*/ 2147483647 w 629"/>
                <a:gd name="T3" fmla="*/ 2147483647 h 98"/>
                <a:gd name="T4" fmla="*/ 2147483647 w 629"/>
                <a:gd name="T5" fmla="*/ 0 h 98"/>
                <a:gd name="T6" fmla="*/ 0 w 629"/>
                <a:gd name="T7" fmla="*/ 0 h 98"/>
                <a:gd name="T8" fmla="*/ 0 60000 65536"/>
                <a:gd name="T9" fmla="*/ 0 60000 65536"/>
                <a:gd name="T10" fmla="*/ 0 60000 65536"/>
                <a:gd name="T11" fmla="*/ 0 60000 65536"/>
                <a:gd name="T12" fmla="*/ 0 w 629"/>
                <a:gd name="T13" fmla="*/ 0 h 98"/>
                <a:gd name="T14" fmla="*/ 629 w 629"/>
                <a:gd name="T15" fmla="*/ 98 h 98"/>
              </a:gdLst>
              <a:ahLst/>
              <a:cxnLst>
                <a:cxn ang="T8">
                  <a:pos x="T0" y="T1"/>
                </a:cxn>
                <a:cxn ang="T9">
                  <a:pos x="T2" y="T3"/>
                </a:cxn>
                <a:cxn ang="T10">
                  <a:pos x="T4" y="T5"/>
                </a:cxn>
                <a:cxn ang="T11">
                  <a:pos x="T6" y="T7"/>
                </a:cxn>
              </a:cxnLst>
              <a:rect l="T12" t="T13" r="T14" b="T15"/>
              <a:pathLst>
                <a:path w="629" h="98">
                  <a:moveTo>
                    <a:pt x="629" y="98"/>
                  </a:moveTo>
                  <a:lnTo>
                    <a:pt x="629" y="31"/>
                  </a:lnTo>
                  <a:lnTo>
                    <a:pt x="598" y="0"/>
                  </a:lnTo>
                  <a:lnTo>
                    <a:pt x="0" y="0"/>
                  </a:lnTo>
                </a:path>
              </a:pathLst>
            </a:custGeom>
            <a:noFill/>
            <a:ln w="4763">
              <a:solidFill>
                <a:srgbClr val="000000"/>
              </a:solidFill>
              <a:round/>
              <a:headEnd/>
              <a:tailEnd/>
            </a:ln>
          </p:spPr>
          <p:txBody>
            <a:bodyPr/>
            <a:lstStyle/>
            <a:p>
              <a:endParaRPr lang="en-US"/>
            </a:p>
          </p:txBody>
        </p:sp>
        <p:sp>
          <p:nvSpPr>
            <p:cNvPr id="49" name="Freeform 48"/>
            <p:cNvSpPr>
              <a:spLocks/>
            </p:cNvSpPr>
            <p:nvPr/>
          </p:nvSpPr>
          <p:spPr bwMode="auto">
            <a:xfrm>
              <a:off x="3587750" y="2276585"/>
              <a:ext cx="38100" cy="45973"/>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50" name="Freeform 49"/>
            <p:cNvSpPr>
              <a:spLocks/>
            </p:cNvSpPr>
            <p:nvPr/>
          </p:nvSpPr>
          <p:spPr bwMode="auto">
            <a:xfrm>
              <a:off x="3587750" y="2276585"/>
              <a:ext cx="38100" cy="45973"/>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51" name="Freeform 50"/>
            <p:cNvSpPr>
              <a:spLocks/>
            </p:cNvSpPr>
            <p:nvPr/>
          </p:nvSpPr>
          <p:spPr bwMode="auto">
            <a:xfrm>
              <a:off x="2089150" y="2214849"/>
              <a:ext cx="862013" cy="248259"/>
            </a:xfrm>
            <a:custGeom>
              <a:avLst/>
              <a:gdLst>
                <a:gd name="T0" fmla="*/ 2147483647 w 644"/>
                <a:gd name="T1" fmla="*/ 2147483647 h 224"/>
                <a:gd name="T2" fmla="*/ 2147483647 w 644"/>
                <a:gd name="T3" fmla="*/ 2147483647 h 224"/>
                <a:gd name="T4" fmla="*/ 2147483647 w 644"/>
                <a:gd name="T5" fmla="*/ 0 h 224"/>
                <a:gd name="T6" fmla="*/ 0 w 644"/>
                <a:gd name="T7" fmla="*/ 2147483647 h 224"/>
                <a:gd name="T8" fmla="*/ 0 w 644"/>
                <a:gd name="T9" fmla="*/ 2147483647 h 224"/>
                <a:gd name="T10" fmla="*/ 0 60000 65536"/>
                <a:gd name="T11" fmla="*/ 0 60000 65536"/>
                <a:gd name="T12" fmla="*/ 0 60000 65536"/>
                <a:gd name="T13" fmla="*/ 0 60000 65536"/>
                <a:gd name="T14" fmla="*/ 0 60000 65536"/>
                <a:gd name="T15" fmla="*/ 0 w 644"/>
                <a:gd name="T16" fmla="*/ 0 h 224"/>
                <a:gd name="T17" fmla="*/ 644 w 644"/>
                <a:gd name="T18" fmla="*/ 224 h 224"/>
              </a:gdLst>
              <a:ahLst/>
              <a:cxnLst>
                <a:cxn ang="T10">
                  <a:pos x="T0" y="T1"/>
                </a:cxn>
                <a:cxn ang="T11">
                  <a:pos x="T2" y="T3"/>
                </a:cxn>
                <a:cxn ang="T12">
                  <a:pos x="T4" y="T5"/>
                </a:cxn>
                <a:cxn ang="T13">
                  <a:pos x="T6" y="T7"/>
                </a:cxn>
                <a:cxn ang="T14">
                  <a:pos x="T8" y="T9"/>
                </a:cxn>
              </a:cxnLst>
              <a:rect l="T15" t="T16" r="T17" b="T18"/>
              <a:pathLst>
                <a:path w="644" h="224">
                  <a:moveTo>
                    <a:pt x="644" y="224"/>
                  </a:moveTo>
                  <a:lnTo>
                    <a:pt x="644" y="31"/>
                  </a:lnTo>
                  <a:lnTo>
                    <a:pt x="616" y="0"/>
                  </a:lnTo>
                  <a:lnTo>
                    <a:pt x="0" y="3"/>
                  </a:lnTo>
                </a:path>
              </a:pathLst>
            </a:custGeom>
            <a:noFill/>
            <a:ln w="4763">
              <a:solidFill>
                <a:srgbClr val="000000"/>
              </a:solidFill>
              <a:round/>
              <a:headEnd/>
              <a:tailEnd/>
            </a:ln>
          </p:spPr>
          <p:txBody>
            <a:bodyPr/>
            <a:lstStyle/>
            <a:p>
              <a:endParaRPr lang="en-US"/>
            </a:p>
          </p:txBody>
        </p:sp>
        <p:sp>
          <p:nvSpPr>
            <p:cNvPr id="52" name="Freeform 51"/>
            <p:cNvSpPr>
              <a:spLocks/>
            </p:cNvSpPr>
            <p:nvPr/>
          </p:nvSpPr>
          <p:spPr bwMode="auto">
            <a:xfrm>
              <a:off x="2933700" y="2415821"/>
              <a:ext cx="41275" cy="47287"/>
            </a:xfrm>
            <a:custGeom>
              <a:avLst/>
              <a:gdLst>
                <a:gd name="T0" fmla="*/ 2147483647 w 31"/>
                <a:gd name="T1" fmla="*/ 2147483647 h 42"/>
                <a:gd name="T2" fmla="*/ 2147483647 w 31"/>
                <a:gd name="T3" fmla="*/ 0 h 42"/>
                <a:gd name="T4" fmla="*/ 2147483647 w 31"/>
                <a:gd name="T5" fmla="*/ 0 h 42"/>
                <a:gd name="T6" fmla="*/ 2147483647 w 31"/>
                <a:gd name="T7" fmla="*/ 2147483647 h 42"/>
                <a:gd name="T8" fmla="*/ 2147483647 w 31"/>
                <a:gd name="T9" fmla="*/ 2147483647 h 42"/>
                <a:gd name="T10" fmla="*/ 0 w 31"/>
                <a:gd name="T11" fmla="*/ 0 h 42"/>
                <a:gd name="T12" fmla="*/ 0 w 31"/>
                <a:gd name="T13" fmla="*/ 0 h 42"/>
                <a:gd name="T14" fmla="*/ 2147483647 w 31"/>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42"/>
                <a:gd name="T26" fmla="*/ 31 w 31"/>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42">
                  <a:moveTo>
                    <a:pt x="14" y="42"/>
                  </a:moveTo>
                  <a:lnTo>
                    <a:pt x="31"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53" name="Freeform 52"/>
            <p:cNvSpPr>
              <a:spLocks/>
            </p:cNvSpPr>
            <p:nvPr/>
          </p:nvSpPr>
          <p:spPr bwMode="auto">
            <a:xfrm>
              <a:off x="2933700" y="2415821"/>
              <a:ext cx="41275" cy="47287"/>
            </a:xfrm>
            <a:custGeom>
              <a:avLst/>
              <a:gdLst>
                <a:gd name="T0" fmla="*/ 2147483647 w 31"/>
                <a:gd name="T1" fmla="*/ 2147483647 h 42"/>
                <a:gd name="T2" fmla="*/ 2147483647 w 31"/>
                <a:gd name="T3" fmla="*/ 0 h 42"/>
                <a:gd name="T4" fmla="*/ 2147483647 w 31"/>
                <a:gd name="T5" fmla="*/ 0 h 42"/>
                <a:gd name="T6" fmla="*/ 2147483647 w 31"/>
                <a:gd name="T7" fmla="*/ 2147483647 h 42"/>
                <a:gd name="T8" fmla="*/ 2147483647 w 31"/>
                <a:gd name="T9" fmla="*/ 2147483647 h 42"/>
                <a:gd name="T10" fmla="*/ 0 w 31"/>
                <a:gd name="T11" fmla="*/ 0 h 42"/>
                <a:gd name="T12" fmla="*/ 0 w 31"/>
                <a:gd name="T13" fmla="*/ 0 h 42"/>
                <a:gd name="T14" fmla="*/ 2147483647 w 31"/>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42"/>
                <a:gd name="T26" fmla="*/ 31 w 31"/>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42">
                  <a:moveTo>
                    <a:pt x="14" y="42"/>
                  </a:moveTo>
                  <a:lnTo>
                    <a:pt x="31"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54" name="Rectangle 53"/>
            <p:cNvSpPr>
              <a:spLocks noChangeArrowheads="1"/>
            </p:cNvSpPr>
            <p:nvPr/>
          </p:nvSpPr>
          <p:spPr bwMode="auto">
            <a:xfrm>
              <a:off x="3949700" y="2319932"/>
              <a:ext cx="261938"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RA2SEL</a:t>
              </a:r>
              <a:endParaRPr lang="en-US" b="0"/>
            </a:p>
          </p:txBody>
        </p:sp>
        <p:sp>
          <p:nvSpPr>
            <p:cNvPr id="55" name="Line 145"/>
            <p:cNvSpPr>
              <a:spLocks noChangeShapeType="1"/>
            </p:cNvSpPr>
            <p:nvPr/>
          </p:nvSpPr>
          <p:spPr bwMode="auto">
            <a:xfrm>
              <a:off x="3846513" y="2354084"/>
              <a:ext cx="103187" cy="1314"/>
            </a:xfrm>
            <a:prstGeom prst="line">
              <a:avLst/>
            </a:prstGeom>
            <a:noFill/>
            <a:ln w="4763">
              <a:solidFill>
                <a:srgbClr val="000000"/>
              </a:solidFill>
              <a:round/>
              <a:headEnd/>
              <a:tailEnd/>
            </a:ln>
          </p:spPr>
          <p:txBody>
            <a:bodyPr/>
            <a:lstStyle/>
            <a:p>
              <a:endParaRPr lang="en-US"/>
            </a:p>
          </p:txBody>
        </p:sp>
        <p:sp>
          <p:nvSpPr>
            <p:cNvPr id="56" name="Freeform 55"/>
            <p:cNvSpPr>
              <a:spLocks/>
            </p:cNvSpPr>
            <p:nvPr/>
          </p:nvSpPr>
          <p:spPr bwMode="auto">
            <a:xfrm>
              <a:off x="3846513" y="2338321"/>
              <a:ext cx="50800" cy="31525"/>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close/>
                </a:path>
              </a:pathLst>
            </a:custGeom>
            <a:solidFill>
              <a:srgbClr val="000000"/>
            </a:solidFill>
            <a:ln w="9525">
              <a:noFill/>
              <a:round/>
              <a:headEnd/>
              <a:tailEnd/>
            </a:ln>
          </p:spPr>
          <p:txBody>
            <a:bodyPr/>
            <a:lstStyle/>
            <a:p>
              <a:endParaRPr lang="en-US"/>
            </a:p>
          </p:txBody>
        </p:sp>
        <p:sp>
          <p:nvSpPr>
            <p:cNvPr id="57" name="Freeform 56"/>
            <p:cNvSpPr>
              <a:spLocks/>
            </p:cNvSpPr>
            <p:nvPr/>
          </p:nvSpPr>
          <p:spPr bwMode="auto">
            <a:xfrm>
              <a:off x="3846513" y="2338321"/>
              <a:ext cx="50800" cy="31525"/>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path>
              </a:pathLst>
            </a:custGeom>
            <a:noFill/>
            <a:ln w="4763">
              <a:solidFill>
                <a:srgbClr val="000000"/>
              </a:solidFill>
              <a:round/>
              <a:headEnd/>
              <a:tailEnd/>
            </a:ln>
          </p:spPr>
          <p:txBody>
            <a:bodyPr/>
            <a:lstStyle/>
            <a:p>
              <a:endParaRPr lang="en-US"/>
            </a:p>
          </p:txBody>
        </p:sp>
        <p:sp>
          <p:nvSpPr>
            <p:cNvPr id="58" name="Line 148"/>
            <p:cNvSpPr>
              <a:spLocks noChangeShapeType="1"/>
            </p:cNvSpPr>
            <p:nvPr/>
          </p:nvSpPr>
          <p:spPr bwMode="auto">
            <a:xfrm>
              <a:off x="3709988" y="2388236"/>
              <a:ext cx="1587" cy="69618"/>
            </a:xfrm>
            <a:prstGeom prst="line">
              <a:avLst/>
            </a:prstGeom>
            <a:noFill/>
            <a:ln w="4763">
              <a:solidFill>
                <a:srgbClr val="000000"/>
              </a:solidFill>
              <a:round/>
              <a:headEnd/>
              <a:tailEnd/>
            </a:ln>
          </p:spPr>
          <p:txBody>
            <a:bodyPr/>
            <a:lstStyle/>
            <a:p>
              <a:endParaRPr lang="en-US"/>
            </a:p>
          </p:txBody>
        </p:sp>
        <p:sp>
          <p:nvSpPr>
            <p:cNvPr id="59" name="Freeform 58"/>
            <p:cNvSpPr>
              <a:spLocks/>
            </p:cNvSpPr>
            <p:nvPr/>
          </p:nvSpPr>
          <p:spPr bwMode="auto">
            <a:xfrm>
              <a:off x="3690938" y="2415821"/>
              <a:ext cx="42862" cy="42033"/>
            </a:xfrm>
            <a:custGeom>
              <a:avLst/>
              <a:gdLst>
                <a:gd name="T0" fmla="*/ 2147483647 w 32"/>
                <a:gd name="T1" fmla="*/ 2147483647 h 38"/>
                <a:gd name="T2" fmla="*/ 2147483647 w 32"/>
                <a:gd name="T3" fmla="*/ 0 h 38"/>
                <a:gd name="T4" fmla="*/ 2147483647 w 32"/>
                <a:gd name="T5" fmla="*/ 0 h 38"/>
                <a:gd name="T6" fmla="*/ 2147483647 w 32"/>
                <a:gd name="T7" fmla="*/ 2147483647 h 38"/>
                <a:gd name="T8" fmla="*/ 2147483647 w 32"/>
                <a:gd name="T9" fmla="*/ 2147483647 h 38"/>
                <a:gd name="T10" fmla="*/ 0 w 32"/>
                <a:gd name="T11" fmla="*/ 0 h 38"/>
                <a:gd name="T12" fmla="*/ 0 w 32"/>
                <a:gd name="T13" fmla="*/ 0 h 38"/>
                <a:gd name="T14" fmla="*/ 2147483647 w 32"/>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38"/>
                <a:gd name="T26" fmla="*/ 32 w 32"/>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38">
                  <a:moveTo>
                    <a:pt x="14" y="38"/>
                  </a:moveTo>
                  <a:lnTo>
                    <a:pt x="32" y="0"/>
                  </a:lnTo>
                  <a:lnTo>
                    <a:pt x="14" y="17"/>
                  </a:lnTo>
                  <a:lnTo>
                    <a:pt x="0" y="0"/>
                  </a:lnTo>
                  <a:lnTo>
                    <a:pt x="14" y="38"/>
                  </a:lnTo>
                  <a:close/>
                </a:path>
              </a:pathLst>
            </a:custGeom>
            <a:solidFill>
              <a:srgbClr val="000000"/>
            </a:solidFill>
            <a:ln w="9525">
              <a:noFill/>
              <a:round/>
              <a:headEnd/>
              <a:tailEnd/>
            </a:ln>
          </p:spPr>
          <p:txBody>
            <a:bodyPr/>
            <a:lstStyle/>
            <a:p>
              <a:endParaRPr lang="en-US"/>
            </a:p>
          </p:txBody>
        </p:sp>
        <p:sp>
          <p:nvSpPr>
            <p:cNvPr id="60" name="Freeform 59"/>
            <p:cNvSpPr>
              <a:spLocks/>
            </p:cNvSpPr>
            <p:nvPr/>
          </p:nvSpPr>
          <p:spPr bwMode="auto">
            <a:xfrm>
              <a:off x="3690938" y="2415821"/>
              <a:ext cx="42862" cy="42033"/>
            </a:xfrm>
            <a:custGeom>
              <a:avLst/>
              <a:gdLst>
                <a:gd name="T0" fmla="*/ 2147483647 w 32"/>
                <a:gd name="T1" fmla="*/ 2147483647 h 38"/>
                <a:gd name="T2" fmla="*/ 2147483647 w 32"/>
                <a:gd name="T3" fmla="*/ 0 h 38"/>
                <a:gd name="T4" fmla="*/ 2147483647 w 32"/>
                <a:gd name="T5" fmla="*/ 0 h 38"/>
                <a:gd name="T6" fmla="*/ 2147483647 w 32"/>
                <a:gd name="T7" fmla="*/ 2147483647 h 38"/>
                <a:gd name="T8" fmla="*/ 2147483647 w 32"/>
                <a:gd name="T9" fmla="*/ 2147483647 h 38"/>
                <a:gd name="T10" fmla="*/ 0 w 32"/>
                <a:gd name="T11" fmla="*/ 0 h 38"/>
                <a:gd name="T12" fmla="*/ 0 w 32"/>
                <a:gd name="T13" fmla="*/ 0 h 38"/>
                <a:gd name="T14" fmla="*/ 2147483647 w 32"/>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38"/>
                <a:gd name="T26" fmla="*/ 32 w 32"/>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38">
                  <a:moveTo>
                    <a:pt x="14" y="38"/>
                  </a:moveTo>
                  <a:lnTo>
                    <a:pt x="32" y="0"/>
                  </a:lnTo>
                  <a:lnTo>
                    <a:pt x="14" y="17"/>
                  </a:lnTo>
                  <a:lnTo>
                    <a:pt x="0" y="0"/>
                  </a:lnTo>
                  <a:lnTo>
                    <a:pt x="14" y="38"/>
                  </a:lnTo>
                </a:path>
              </a:pathLst>
            </a:custGeom>
            <a:noFill/>
            <a:ln w="4763">
              <a:solidFill>
                <a:srgbClr val="000000"/>
              </a:solidFill>
              <a:round/>
              <a:headEnd/>
              <a:tailEnd/>
            </a:ln>
          </p:spPr>
          <p:txBody>
            <a:bodyPr/>
            <a:lstStyle/>
            <a:p>
              <a:endParaRPr lang="en-US"/>
            </a:p>
          </p:txBody>
        </p:sp>
        <p:sp>
          <p:nvSpPr>
            <p:cNvPr id="61" name="Freeform 60"/>
            <p:cNvSpPr>
              <a:spLocks/>
            </p:cNvSpPr>
            <p:nvPr/>
          </p:nvSpPr>
          <p:spPr bwMode="auto">
            <a:xfrm>
              <a:off x="2933700" y="2214849"/>
              <a:ext cx="841375" cy="107710"/>
            </a:xfrm>
            <a:custGeom>
              <a:avLst/>
              <a:gdLst>
                <a:gd name="T0" fmla="*/ 2147483647 w 629"/>
                <a:gd name="T1" fmla="*/ 2147483647 h 98"/>
                <a:gd name="T2" fmla="*/ 2147483647 w 629"/>
                <a:gd name="T3" fmla="*/ 2147483647 h 98"/>
                <a:gd name="T4" fmla="*/ 2147483647 w 629"/>
                <a:gd name="T5" fmla="*/ 0 h 98"/>
                <a:gd name="T6" fmla="*/ 0 w 629"/>
                <a:gd name="T7" fmla="*/ 0 h 98"/>
                <a:gd name="T8" fmla="*/ 0 60000 65536"/>
                <a:gd name="T9" fmla="*/ 0 60000 65536"/>
                <a:gd name="T10" fmla="*/ 0 60000 65536"/>
                <a:gd name="T11" fmla="*/ 0 60000 65536"/>
                <a:gd name="T12" fmla="*/ 0 w 629"/>
                <a:gd name="T13" fmla="*/ 0 h 98"/>
                <a:gd name="T14" fmla="*/ 629 w 629"/>
                <a:gd name="T15" fmla="*/ 98 h 98"/>
              </a:gdLst>
              <a:ahLst/>
              <a:cxnLst>
                <a:cxn ang="T8">
                  <a:pos x="T0" y="T1"/>
                </a:cxn>
                <a:cxn ang="T9">
                  <a:pos x="T2" y="T3"/>
                </a:cxn>
                <a:cxn ang="T10">
                  <a:pos x="T4" y="T5"/>
                </a:cxn>
                <a:cxn ang="T11">
                  <a:pos x="T6" y="T7"/>
                </a:cxn>
              </a:cxnLst>
              <a:rect l="T12" t="T13" r="T14" b="T15"/>
              <a:pathLst>
                <a:path w="629" h="98">
                  <a:moveTo>
                    <a:pt x="629" y="98"/>
                  </a:moveTo>
                  <a:lnTo>
                    <a:pt x="629" y="31"/>
                  </a:lnTo>
                  <a:lnTo>
                    <a:pt x="598" y="0"/>
                  </a:lnTo>
                  <a:lnTo>
                    <a:pt x="0" y="0"/>
                  </a:lnTo>
                </a:path>
              </a:pathLst>
            </a:custGeom>
            <a:noFill/>
            <a:ln w="4763">
              <a:solidFill>
                <a:srgbClr val="000000"/>
              </a:solidFill>
              <a:round/>
              <a:headEnd/>
              <a:tailEnd/>
            </a:ln>
          </p:spPr>
          <p:txBody>
            <a:bodyPr/>
            <a:lstStyle/>
            <a:p>
              <a:endParaRPr lang="en-US"/>
            </a:p>
          </p:txBody>
        </p:sp>
        <p:sp>
          <p:nvSpPr>
            <p:cNvPr id="62" name="Freeform 61"/>
            <p:cNvSpPr>
              <a:spLocks/>
            </p:cNvSpPr>
            <p:nvPr/>
          </p:nvSpPr>
          <p:spPr bwMode="auto">
            <a:xfrm>
              <a:off x="3756025" y="2276585"/>
              <a:ext cx="38100" cy="45973"/>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63" name="Freeform 62"/>
            <p:cNvSpPr>
              <a:spLocks/>
            </p:cNvSpPr>
            <p:nvPr/>
          </p:nvSpPr>
          <p:spPr bwMode="auto">
            <a:xfrm>
              <a:off x="3756025" y="2276585"/>
              <a:ext cx="38100" cy="45973"/>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64" name="Freeform 63"/>
            <p:cNvSpPr>
              <a:spLocks/>
            </p:cNvSpPr>
            <p:nvPr/>
          </p:nvSpPr>
          <p:spPr bwMode="auto">
            <a:xfrm>
              <a:off x="3327400" y="5461920"/>
              <a:ext cx="1033463" cy="153685"/>
            </a:xfrm>
            <a:custGeom>
              <a:avLst/>
              <a:gdLst>
                <a:gd name="T0" fmla="*/ 0 w 772"/>
                <a:gd name="T1" fmla="*/ 2147483647 h 139"/>
                <a:gd name="T2" fmla="*/ 0 w 772"/>
                <a:gd name="T3" fmla="*/ 2147483647 h 139"/>
                <a:gd name="T4" fmla="*/ 2147483647 w 772"/>
                <a:gd name="T5" fmla="*/ 2147483647 h 139"/>
                <a:gd name="T6" fmla="*/ 2147483647 w 772"/>
                <a:gd name="T7" fmla="*/ 0 h 139"/>
                <a:gd name="T8" fmla="*/ 0 60000 65536"/>
                <a:gd name="T9" fmla="*/ 0 60000 65536"/>
                <a:gd name="T10" fmla="*/ 0 60000 65536"/>
                <a:gd name="T11" fmla="*/ 0 60000 65536"/>
                <a:gd name="T12" fmla="*/ 0 w 772"/>
                <a:gd name="T13" fmla="*/ 0 h 139"/>
                <a:gd name="T14" fmla="*/ 772 w 772"/>
                <a:gd name="T15" fmla="*/ 139 h 139"/>
              </a:gdLst>
              <a:ahLst/>
              <a:cxnLst>
                <a:cxn ang="T8">
                  <a:pos x="T0" y="T1"/>
                </a:cxn>
                <a:cxn ang="T9">
                  <a:pos x="T2" y="T3"/>
                </a:cxn>
                <a:cxn ang="T10">
                  <a:pos x="T4" y="T5"/>
                </a:cxn>
                <a:cxn ang="T11">
                  <a:pos x="T6" y="T7"/>
                </a:cxn>
              </a:cxnLst>
              <a:rect l="T12" t="T13" r="T14" b="T15"/>
              <a:pathLst>
                <a:path w="772" h="139">
                  <a:moveTo>
                    <a:pt x="0" y="139"/>
                  </a:moveTo>
                  <a:lnTo>
                    <a:pt x="0" y="56"/>
                  </a:lnTo>
                  <a:lnTo>
                    <a:pt x="772" y="56"/>
                  </a:lnTo>
                  <a:lnTo>
                    <a:pt x="772" y="0"/>
                  </a:lnTo>
                </a:path>
              </a:pathLst>
            </a:custGeom>
            <a:noFill/>
            <a:ln w="4763">
              <a:solidFill>
                <a:srgbClr val="000000"/>
              </a:solidFill>
              <a:round/>
              <a:headEnd/>
              <a:tailEnd/>
            </a:ln>
          </p:spPr>
          <p:txBody>
            <a:bodyPr/>
            <a:lstStyle/>
            <a:p>
              <a:endParaRPr lang="en-US"/>
            </a:p>
          </p:txBody>
        </p:sp>
        <p:sp>
          <p:nvSpPr>
            <p:cNvPr id="65" name="Freeform 64"/>
            <p:cNvSpPr>
              <a:spLocks/>
            </p:cNvSpPr>
            <p:nvPr/>
          </p:nvSpPr>
          <p:spPr bwMode="auto">
            <a:xfrm>
              <a:off x="3308350" y="5573571"/>
              <a:ext cx="41275" cy="42033"/>
            </a:xfrm>
            <a:custGeom>
              <a:avLst/>
              <a:gdLst>
                <a:gd name="T0" fmla="*/ 2147483647 w 31"/>
                <a:gd name="T1" fmla="*/ 2147483647 h 38"/>
                <a:gd name="T2" fmla="*/ 2147483647 w 31"/>
                <a:gd name="T3" fmla="*/ 0 h 38"/>
                <a:gd name="T4" fmla="*/ 2147483647 w 31"/>
                <a:gd name="T5" fmla="*/ 0 h 38"/>
                <a:gd name="T6" fmla="*/ 2147483647 w 31"/>
                <a:gd name="T7" fmla="*/ 2147483647 h 38"/>
                <a:gd name="T8" fmla="*/ 2147483647 w 31"/>
                <a:gd name="T9" fmla="*/ 2147483647 h 38"/>
                <a:gd name="T10" fmla="*/ 0 w 31"/>
                <a:gd name="T11" fmla="*/ 0 h 38"/>
                <a:gd name="T12" fmla="*/ 0 w 31"/>
                <a:gd name="T13" fmla="*/ 0 h 38"/>
                <a:gd name="T14" fmla="*/ 2147483647 w 31"/>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38"/>
                <a:gd name="T26" fmla="*/ 31 w 31"/>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38">
                  <a:moveTo>
                    <a:pt x="14" y="38"/>
                  </a:moveTo>
                  <a:lnTo>
                    <a:pt x="31" y="0"/>
                  </a:lnTo>
                  <a:lnTo>
                    <a:pt x="14" y="17"/>
                  </a:lnTo>
                  <a:lnTo>
                    <a:pt x="0" y="0"/>
                  </a:lnTo>
                  <a:lnTo>
                    <a:pt x="14" y="38"/>
                  </a:lnTo>
                  <a:close/>
                </a:path>
              </a:pathLst>
            </a:custGeom>
            <a:solidFill>
              <a:srgbClr val="000000"/>
            </a:solidFill>
            <a:ln w="9525">
              <a:noFill/>
              <a:round/>
              <a:headEnd/>
              <a:tailEnd/>
            </a:ln>
          </p:spPr>
          <p:txBody>
            <a:bodyPr/>
            <a:lstStyle/>
            <a:p>
              <a:endParaRPr lang="en-US"/>
            </a:p>
          </p:txBody>
        </p:sp>
        <p:sp>
          <p:nvSpPr>
            <p:cNvPr id="66" name="Freeform 65"/>
            <p:cNvSpPr>
              <a:spLocks/>
            </p:cNvSpPr>
            <p:nvPr/>
          </p:nvSpPr>
          <p:spPr bwMode="auto">
            <a:xfrm>
              <a:off x="3308350" y="5573571"/>
              <a:ext cx="41275" cy="42033"/>
            </a:xfrm>
            <a:custGeom>
              <a:avLst/>
              <a:gdLst>
                <a:gd name="T0" fmla="*/ 2147483647 w 31"/>
                <a:gd name="T1" fmla="*/ 2147483647 h 38"/>
                <a:gd name="T2" fmla="*/ 2147483647 w 31"/>
                <a:gd name="T3" fmla="*/ 0 h 38"/>
                <a:gd name="T4" fmla="*/ 2147483647 w 31"/>
                <a:gd name="T5" fmla="*/ 0 h 38"/>
                <a:gd name="T6" fmla="*/ 2147483647 w 31"/>
                <a:gd name="T7" fmla="*/ 2147483647 h 38"/>
                <a:gd name="T8" fmla="*/ 2147483647 w 31"/>
                <a:gd name="T9" fmla="*/ 2147483647 h 38"/>
                <a:gd name="T10" fmla="*/ 0 w 31"/>
                <a:gd name="T11" fmla="*/ 0 h 38"/>
                <a:gd name="T12" fmla="*/ 0 w 31"/>
                <a:gd name="T13" fmla="*/ 0 h 38"/>
                <a:gd name="T14" fmla="*/ 2147483647 w 31"/>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38"/>
                <a:gd name="T26" fmla="*/ 31 w 31"/>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38">
                  <a:moveTo>
                    <a:pt x="14" y="38"/>
                  </a:moveTo>
                  <a:lnTo>
                    <a:pt x="31" y="0"/>
                  </a:lnTo>
                  <a:lnTo>
                    <a:pt x="14" y="17"/>
                  </a:lnTo>
                  <a:lnTo>
                    <a:pt x="0" y="0"/>
                  </a:lnTo>
                  <a:lnTo>
                    <a:pt x="14" y="38"/>
                  </a:lnTo>
                </a:path>
              </a:pathLst>
            </a:custGeom>
            <a:noFill/>
            <a:ln w="4763">
              <a:solidFill>
                <a:srgbClr val="000000"/>
              </a:solidFill>
              <a:round/>
              <a:headEnd/>
              <a:tailEnd/>
            </a:ln>
          </p:spPr>
          <p:txBody>
            <a:bodyPr/>
            <a:lstStyle/>
            <a:p>
              <a:endParaRPr lang="en-US"/>
            </a:p>
          </p:txBody>
        </p:sp>
        <p:sp>
          <p:nvSpPr>
            <p:cNvPr id="67" name="Line 178"/>
            <p:cNvSpPr>
              <a:spLocks noChangeShapeType="1"/>
            </p:cNvSpPr>
            <p:nvPr/>
          </p:nvSpPr>
          <p:spPr bwMode="auto">
            <a:xfrm>
              <a:off x="3986213" y="5987336"/>
              <a:ext cx="1587" cy="1314"/>
            </a:xfrm>
            <a:prstGeom prst="line">
              <a:avLst/>
            </a:prstGeom>
            <a:noFill/>
            <a:ln w="4763">
              <a:solidFill>
                <a:srgbClr val="000000"/>
              </a:solidFill>
              <a:round/>
              <a:headEnd/>
              <a:tailEnd/>
            </a:ln>
          </p:spPr>
          <p:txBody>
            <a:bodyPr/>
            <a:lstStyle/>
            <a:p>
              <a:endParaRPr lang="en-US"/>
            </a:p>
          </p:txBody>
        </p:sp>
        <p:sp>
          <p:nvSpPr>
            <p:cNvPr id="68" name="Freeform 67"/>
            <p:cNvSpPr>
              <a:spLocks noEditPoints="1"/>
            </p:cNvSpPr>
            <p:nvPr/>
          </p:nvSpPr>
          <p:spPr bwMode="auto">
            <a:xfrm>
              <a:off x="2338388" y="6134452"/>
              <a:ext cx="93662" cy="77499"/>
            </a:xfrm>
            <a:custGeom>
              <a:avLst/>
              <a:gdLst>
                <a:gd name="T0" fmla="*/ 0 w 70"/>
                <a:gd name="T1" fmla="*/ 2147483647 h 70"/>
                <a:gd name="T2" fmla="*/ 2147483647 w 70"/>
                <a:gd name="T3" fmla="*/ 0 h 70"/>
                <a:gd name="T4" fmla="*/ 2147483647 w 70"/>
                <a:gd name="T5" fmla="*/ 2147483647 h 70"/>
                <a:gd name="T6" fmla="*/ 2147483647 w 70"/>
                <a:gd name="T7" fmla="*/ 2147483647 h 70"/>
                <a:gd name="T8" fmla="*/ 0 w 70"/>
                <a:gd name="T9" fmla="*/ 2147483647 h 70"/>
                <a:gd name="T10" fmla="*/ 2147483647 w 70"/>
                <a:gd name="T11" fmla="*/ 2147483647 h 70"/>
                <a:gd name="T12" fmla="*/ 2147483647 w 70"/>
                <a:gd name="T13" fmla="*/ 2147483647 h 70"/>
                <a:gd name="T14" fmla="*/ 2147483647 w 70"/>
                <a:gd name="T15" fmla="*/ 2147483647 h 70"/>
                <a:gd name="T16" fmla="*/ 0 w 70"/>
                <a:gd name="T17" fmla="*/ 2147483647 h 70"/>
                <a:gd name="T18" fmla="*/ 2147483647 w 70"/>
                <a:gd name="T19" fmla="*/ 2147483647 h 70"/>
                <a:gd name="T20" fmla="*/ 2147483647 w 70"/>
                <a:gd name="T21" fmla="*/ 2147483647 h 70"/>
                <a:gd name="T22" fmla="*/ 2147483647 w 70"/>
                <a:gd name="T23" fmla="*/ 2147483647 h 70"/>
                <a:gd name="T24" fmla="*/ 2147483647 w 70"/>
                <a:gd name="T25" fmla="*/ 2147483647 h 70"/>
                <a:gd name="T26" fmla="*/ 2147483647 w 70"/>
                <a:gd name="T27" fmla="*/ 2147483647 h 70"/>
                <a:gd name="T28" fmla="*/ 2147483647 w 70"/>
                <a:gd name="T29" fmla="*/ 2147483647 h 70"/>
                <a:gd name="T30" fmla="*/ 2147483647 w 70"/>
                <a:gd name="T31" fmla="*/ 2147483647 h 70"/>
                <a:gd name="T32" fmla="*/ 2147483647 w 70"/>
                <a:gd name="T33" fmla="*/ 2147483647 h 70"/>
                <a:gd name="T34" fmla="*/ 2147483647 w 70"/>
                <a:gd name="T35" fmla="*/ 2147483647 h 70"/>
                <a:gd name="T36" fmla="*/ 2147483647 w 70"/>
                <a:gd name="T37" fmla="*/ 2147483647 h 70"/>
                <a:gd name="T38" fmla="*/ 2147483647 w 70"/>
                <a:gd name="T39" fmla="*/ 2147483647 h 70"/>
                <a:gd name="T40" fmla="*/ 2147483647 w 70"/>
                <a:gd name="T41" fmla="*/ 2147483647 h 70"/>
                <a:gd name="T42" fmla="*/ 2147483647 w 70"/>
                <a:gd name="T43" fmla="*/ 2147483647 h 70"/>
                <a:gd name="T44" fmla="*/ 2147483647 w 70"/>
                <a:gd name="T45" fmla="*/ 2147483647 h 70"/>
                <a:gd name="T46" fmla="*/ 2147483647 w 70"/>
                <a:gd name="T47" fmla="*/ 2147483647 h 70"/>
                <a:gd name="T48" fmla="*/ 2147483647 w 70"/>
                <a:gd name="T49" fmla="*/ 2147483647 h 70"/>
                <a:gd name="T50" fmla="*/ 2147483647 w 70"/>
                <a:gd name="T51" fmla="*/ 2147483647 h 70"/>
                <a:gd name="T52" fmla="*/ 2147483647 w 70"/>
                <a:gd name="T53" fmla="*/ 2147483647 h 70"/>
                <a:gd name="T54" fmla="*/ 2147483647 w 70"/>
                <a:gd name="T55" fmla="*/ 2147483647 h 70"/>
                <a:gd name="T56" fmla="*/ 2147483647 w 70"/>
                <a:gd name="T57" fmla="*/ 2147483647 h 7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70"/>
                <a:gd name="T88" fmla="*/ 0 h 70"/>
                <a:gd name="T89" fmla="*/ 70 w 70"/>
                <a:gd name="T90" fmla="*/ 70 h 70"/>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70" h="70">
                  <a:moveTo>
                    <a:pt x="0" y="7"/>
                  </a:moveTo>
                  <a:lnTo>
                    <a:pt x="3" y="0"/>
                  </a:lnTo>
                  <a:lnTo>
                    <a:pt x="66" y="32"/>
                  </a:lnTo>
                  <a:lnTo>
                    <a:pt x="63" y="39"/>
                  </a:lnTo>
                  <a:lnTo>
                    <a:pt x="0" y="7"/>
                  </a:lnTo>
                  <a:close/>
                  <a:moveTo>
                    <a:pt x="66" y="39"/>
                  </a:moveTo>
                  <a:lnTo>
                    <a:pt x="66" y="39"/>
                  </a:lnTo>
                  <a:lnTo>
                    <a:pt x="3" y="70"/>
                  </a:lnTo>
                  <a:lnTo>
                    <a:pt x="0" y="63"/>
                  </a:lnTo>
                  <a:lnTo>
                    <a:pt x="63" y="32"/>
                  </a:lnTo>
                  <a:lnTo>
                    <a:pt x="66" y="32"/>
                  </a:lnTo>
                  <a:lnTo>
                    <a:pt x="70" y="32"/>
                  </a:lnTo>
                  <a:lnTo>
                    <a:pt x="70" y="35"/>
                  </a:lnTo>
                  <a:lnTo>
                    <a:pt x="66" y="39"/>
                  </a:lnTo>
                  <a:close/>
                </a:path>
              </a:pathLst>
            </a:custGeom>
            <a:solidFill>
              <a:srgbClr val="000000"/>
            </a:solidFill>
            <a:ln w="9525">
              <a:noFill/>
              <a:round/>
              <a:headEnd/>
              <a:tailEnd/>
            </a:ln>
          </p:spPr>
          <p:txBody>
            <a:bodyPr/>
            <a:lstStyle/>
            <a:p>
              <a:endParaRPr lang="en-US"/>
            </a:p>
          </p:txBody>
        </p:sp>
        <p:sp>
          <p:nvSpPr>
            <p:cNvPr id="69" name="Freeform 68"/>
            <p:cNvSpPr>
              <a:spLocks/>
            </p:cNvSpPr>
            <p:nvPr/>
          </p:nvSpPr>
          <p:spPr bwMode="auto">
            <a:xfrm>
              <a:off x="3054350" y="5623486"/>
              <a:ext cx="336550" cy="69617"/>
            </a:xfrm>
            <a:custGeom>
              <a:avLst/>
              <a:gdLst>
                <a:gd name="T0" fmla="*/ 0 w 251"/>
                <a:gd name="T1" fmla="*/ 0 h 63"/>
                <a:gd name="T2" fmla="*/ 2147483647 w 251"/>
                <a:gd name="T3" fmla="*/ 0 h 63"/>
                <a:gd name="T4" fmla="*/ 2147483647 w 251"/>
                <a:gd name="T5" fmla="*/ 2147483647 h 63"/>
                <a:gd name="T6" fmla="*/ 2147483647 w 251"/>
                <a:gd name="T7" fmla="*/ 2147483647 h 63"/>
                <a:gd name="T8" fmla="*/ 0 w 251"/>
                <a:gd name="T9" fmla="*/ 0 h 63"/>
                <a:gd name="T10" fmla="*/ 0 60000 65536"/>
                <a:gd name="T11" fmla="*/ 0 60000 65536"/>
                <a:gd name="T12" fmla="*/ 0 60000 65536"/>
                <a:gd name="T13" fmla="*/ 0 60000 65536"/>
                <a:gd name="T14" fmla="*/ 0 60000 65536"/>
                <a:gd name="T15" fmla="*/ 0 w 251"/>
                <a:gd name="T16" fmla="*/ 0 h 63"/>
                <a:gd name="T17" fmla="*/ 251 w 251"/>
                <a:gd name="T18" fmla="*/ 63 h 63"/>
              </a:gdLst>
              <a:ahLst/>
              <a:cxnLst>
                <a:cxn ang="T10">
                  <a:pos x="T0" y="T1"/>
                </a:cxn>
                <a:cxn ang="T11">
                  <a:pos x="T2" y="T3"/>
                </a:cxn>
                <a:cxn ang="T12">
                  <a:pos x="T4" y="T5"/>
                </a:cxn>
                <a:cxn ang="T13">
                  <a:pos x="T6" y="T7"/>
                </a:cxn>
                <a:cxn ang="T14">
                  <a:pos x="T8" y="T9"/>
                </a:cxn>
              </a:cxnLst>
              <a:rect l="T15" t="T16" r="T17" b="T18"/>
              <a:pathLst>
                <a:path w="251" h="63">
                  <a:moveTo>
                    <a:pt x="0" y="0"/>
                  </a:moveTo>
                  <a:lnTo>
                    <a:pt x="251" y="0"/>
                  </a:lnTo>
                  <a:lnTo>
                    <a:pt x="220" y="63"/>
                  </a:lnTo>
                  <a:lnTo>
                    <a:pt x="31" y="63"/>
                  </a:lnTo>
                  <a:lnTo>
                    <a:pt x="0" y="0"/>
                  </a:lnTo>
                  <a:close/>
                </a:path>
              </a:pathLst>
            </a:custGeom>
            <a:solidFill>
              <a:srgbClr val="FFFFFF"/>
            </a:solidFill>
            <a:ln w="9525">
              <a:noFill/>
              <a:round/>
              <a:headEnd/>
              <a:tailEnd/>
            </a:ln>
          </p:spPr>
          <p:txBody>
            <a:bodyPr/>
            <a:lstStyle/>
            <a:p>
              <a:endParaRPr lang="en-US"/>
            </a:p>
          </p:txBody>
        </p:sp>
        <p:sp>
          <p:nvSpPr>
            <p:cNvPr id="70" name="Freeform 69"/>
            <p:cNvSpPr>
              <a:spLocks/>
            </p:cNvSpPr>
            <p:nvPr/>
          </p:nvSpPr>
          <p:spPr bwMode="auto">
            <a:xfrm>
              <a:off x="3054350" y="5623486"/>
              <a:ext cx="336550" cy="69617"/>
            </a:xfrm>
            <a:custGeom>
              <a:avLst/>
              <a:gdLst>
                <a:gd name="T0" fmla="*/ 0 w 251"/>
                <a:gd name="T1" fmla="*/ 0 h 63"/>
                <a:gd name="T2" fmla="*/ 2147483647 w 251"/>
                <a:gd name="T3" fmla="*/ 0 h 63"/>
                <a:gd name="T4" fmla="*/ 2147483647 w 251"/>
                <a:gd name="T5" fmla="*/ 2147483647 h 63"/>
                <a:gd name="T6" fmla="*/ 2147483647 w 251"/>
                <a:gd name="T7" fmla="*/ 2147483647 h 63"/>
                <a:gd name="T8" fmla="*/ 0 w 251"/>
                <a:gd name="T9" fmla="*/ 0 h 63"/>
                <a:gd name="T10" fmla="*/ 0 60000 65536"/>
                <a:gd name="T11" fmla="*/ 0 60000 65536"/>
                <a:gd name="T12" fmla="*/ 0 60000 65536"/>
                <a:gd name="T13" fmla="*/ 0 60000 65536"/>
                <a:gd name="T14" fmla="*/ 0 60000 65536"/>
                <a:gd name="T15" fmla="*/ 0 w 251"/>
                <a:gd name="T16" fmla="*/ 0 h 63"/>
                <a:gd name="T17" fmla="*/ 251 w 251"/>
                <a:gd name="T18" fmla="*/ 63 h 63"/>
              </a:gdLst>
              <a:ahLst/>
              <a:cxnLst>
                <a:cxn ang="T10">
                  <a:pos x="T0" y="T1"/>
                </a:cxn>
                <a:cxn ang="T11">
                  <a:pos x="T2" y="T3"/>
                </a:cxn>
                <a:cxn ang="T12">
                  <a:pos x="T4" y="T5"/>
                </a:cxn>
                <a:cxn ang="T13">
                  <a:pos x="T6" y="T7"/>
                </a:cxn>
                <a:cxn ang="T14">
                  <a:pos x="T8" y="T9"/>
                </a:cxn>
              </a:cxnLst>
              <a:rect l="T15" t="T16" r="T17" b="T18"/>
              <a:pathLst>
                <a:path w="251" h="63">
                  <a:moveTo>
                    <a:pt x="0" y="0"/>
                  </a:moveTo>
                  <a:lnTo>
                    <a:pt x="251" y="0"/>
                  </a:lnTo>
                  <a:lnTo>
                    <a:pt x="220" y="63"/>
                  </a:lnTo>
                  <a:lnTo>
                    <a:pt x="31" y="63"/>
                  </a:lnTo>
                  <a:lnTo>
                    <a:pt x="0" y="0"/>
                  </a:lnTo>
                </a:path>
              </a:pathLst>
            </a:custGeom>
            <a:noFill/>
            <a:ln w="11113">
              <a:solidFill>
                <a:srgbClr val="000000"/>
              </a:solidFill>
              <a:round/>
              <a:headEnd/>
              <a:tailEnd/>
            </a:ln>
          </p:spPr>
          <p:txBody>
            <a:bodyPr/>
            <a:lstStyle/>
            <a:p>
              <a:endParaRPr lang="en-US"/>
            </a:p>
          </p:txBody>
        </p:sp>
        <p:sp>
          <p:nvSpPr>
            <p:cNvPr id="71" name="Rectangle 70"/>
            <p:cNvSpPr>
              <a:spLocks noChangeArrowheads="1"/>
            </p:cNvSpPr>
            <p:nvPr/>
          </p:nvSpPr>
          <p:spPr bwMode="auto">
            <a:xfrm>
              <a:off x="3517900" y="5651069"/>
              <a:ext cx="227013"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WDSEL</a:t>
              </a:r>
              <a:endParaRPr lang="en-US" b="0"/>
            </a:p>
          </p:txBody>
        </p:sp>
        <p:sp>
          <p:nvSpPr>
            <p:cNvPr id="72" name="Line 183"/>
            <p:cNvSpPr>
              <a:spLocks noChangeShapeType="1"/>
            </p:cNvSpPr>
            <p:nvPr/>
          </p:nvSpPr>
          <p:spPr bwMode="auto">
            <a:xfrm>
              <a:off x="3368675" y="5658951"/>
              <a:ext cx="103188" cy="0"/>
            </a:xfrm>
            <a:prstGeom prst="line">
              <a:avLst/>
            </a:prstGeom>
            <a:noFill/>
            <a:ln w="4763">
              <a:solidFill>
                <a:srgbClr val="000000"/>
              </a:solidFill>
              <a:round/>
              <a:headEnd/>
              <a:tailEnd/>
            </a:ln>
          </p:spPr>
          <p:txBody>
            <a:bodyPr/>
            <a:lstStyle/>
            <a:p>
              <a:endParaRPr lang="en-US"/>
            </a:p>
          </p:txBody>
        </p:sp>
        <p:sp>
          <p:nvSpPr>
            <p:cNvPr id="73" name="Freeform 72"/>
            <p:cNvSpPr>
              <a:spLocks/>
            </p:cNvSpPr>
            <p:nvPr/>
          </p:nvSpPr>
          <p:spPr bwMode="auto">
            <a:xfrm>
              <a:off x="3368675" y="5643188"/>
              <a:ext cx="50800" cy="30212"/>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close/>
                </a:path>
              </a:pathLst>
            </a:custGeom>
            <a:solidFill>
              <a:srgbClr val="000000"/>
            </a:solidFill>
            <a:ln w="9525">
              <a:noFill/>
              <a:round/>
              <a:headEnd/>
              <a:tailEnd/>
            </a:ln>
          </p:spPr>
          <p:txBody>
            <a:bodyPr/>
            <a:lstStyle/>
            <a:p>
              <a:endParaRPr lang="en-US"/>
            </a:p>
          </p:txBody>
        </p:sp>
        <p:sp>
          <p:nvSpPr>
            <p:cNvPr id="74" name="Freeform 73"/>
            <p:cNvSpPr>
              <a:spLocks/>
            </p:cNvSpPr>
            <p:nvPr/>
          </p:nvSpPr>
          <p:spPr bwMode="auto">
            <a:xfrm>
              <a:off x="3368675" y="5643188"/>
              <a:ext cx="50800" cy="30212"/>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path>
              </a:pathLst>
            </a:custGeom>
            <a:noFill/>
            <a:ln w="4763">
              <a:solidFill>
                <a:srgbClr val="000000"/>
              </a:solidFill>
              <a:round/>
              <a:headEnd/>
              <a:tailEnd/>
            </a:ln>
          </p:spPr>
          <p:txBody>
            <a:bodyPr/>
            <a:lstStyle/>
            <a:p>
              <a:endParaRPr lang="en-US"/>
            </a:p>
          </p:txBody>
        </p:sp>
        <p:sp>
          <p:nvSpPr>
            <p:cNvPr id="75" name="Line 187"/>
            <p:cNvSpPr>
              <a:spLocks noChangeShapeType="1"/>
            </p:cNvSpPr>
            <p:nvPr/>
          </p:nvSpPr>
          <p:spPr bwMode="auto">
            <a:xfrm flipV="1">
              <a:off x="3227388" y="5693103"/>
              <a:ext cx="1587" cy="256141"/>
            </a:xfrm>
            <a:prstGeom prst="line">
              <a:avLst/>
            </a:prstGeom>
            <a:noFill/>
            <a:ln w="4763">
              <a:solidFill>
                <a:srgbClr val="000000"/>
              </a:solidFill>
              <a:round/>
              <a:headEnd/>
              <a:tailEnd/>
            </a:ln>
          </p:spPr>
          <p:txBody>
            <a:bodyPr/>
            <a:lstStyle/>
            <a:p>
              <a:endParaRPr lang="en-US"/>
            </a:p>
          </p:txBody>
        </p:sp>
        <p:sp>
          <p:nvSpPr>
            <p:cNvPr id="76" name="Freeform 75"/>
            <p:cNvSpPr>
              <a:spLocks/>
            </p:cNvSpPr>
            <p:nvPr/>
          </p:nvSpPr>
          <p:spPr bwMode="auto">
            <a:xfrm>
              <a:off x="3208338" y="5907210"/>
              <a:ext cx="38100" cy="42033"/>
            </a:xfrm>
            <a:custGeom>
              <a:avLst/>
              <a:gdLst>
                <a:gd name="T0" fmla="*/ 2147483647 w 28"/>
                <a:gd name="T1" fmla="*/ 2147483647 h 38"/>
                <a:gd name="T2" fmla="*/ 2147483647 w 28"/>
                <a:gd name="T3" fmla="*/ 0 h 38"/>
                <a:gd name="T4" fmla="*/ 2147483647 w 28"/>
                <a:gd name="T5" fmla="*/ 0 h 38"/>
                <a:gd name="T6" fmla="*/ 2147483647 w 28"/>
                <a:gd name="T7" fmla="*/ 2147483647 h 38"/>
                <a:gd name="T8" fmla="*/ 2147483647 w 28"/>
                <a:gd name="T9" fmla="*/ 2147483647 h 38"/>
                <a:gd name="T10" fmla="*/ 0 w 28"/>
                <a:gd name="T11" fmla="*/ 0 h 38"/>
                <a:gd name="T12" fmla="*/ 0 w 28"/>
                <a:gd name="T13" fmla="*/ 0 h 38"/>
                <a:gd name="T14" fmla="*/ 2147483647 w 28"/>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8"/>
                <a:gd name="T26" fmla="*/ 28 w 28"/>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8">
                  <a:moveTo>
                    <a:pt x="14" y="38"/>
                  </a:moveTo>
                  <a:lnTo>
                    <a:pt x="28" y="0"/>
                  </a:lnTo>
                  <a:lnTo>
                    <a:pt x="14" y="17"/>
                  </a:lnTo>
                  <a:lnTo>
                    <a:pt x="0" y="0"/>
                  </a:lnTo>
                  <a:lnTo>
                    <a:pt x="14" y="38"/>
                  </a:lnTo>
                  <a:close/>
                </a:path>
              </a:pathLst>
            </a:custGeom>
            <a:solidFill>
              <a:srgbClr val="000000"/>
            </a:solidFill>
            <a:ln w="9525">
              <a:noFill/>
              <a:round/>
              <a:headEnd/>
              <a:tailEnd/>
            </a:ln>
          </p:spPr>
          <p:txBody>
            <a:bodyPr/>
            <a:lstStyle/>
            <a:p>
              <a:endParaRPr lang="en-US"/>
            </a:p>
          </p:txBody>
        </p:sp>
        <p:sp>
          <p:nvSpPr>
            <p:cNvPr id="77" name="Freeform 76"/>
            <p:cNvSpPr>
              <a:spLocks/>
            </p:cNvSpPr>
            <p:nvPr/>
          </p:nvSpPr>
          <p:spPr bwMode="auto">
            <a:xfrm>
              <a:off x="3208338" y="5907210"/>
              <a:ext cx="38100" cy="42033"/>
            </a:xfrm>
            <a:custGeom>
              <a:avLst/>
              <a:gdLst>
                <a:gd name="T0" fmla="*/ 2147483647 w 28"/>
                <a:gd name="T1" fmla="*/ 2147483647 h 38"/>
                <a:gd name="T2" fmla="*/ 2147483647 w 28"/>
                <a:gd name="T3" fmla="*/ 0 h 38"/>
                <a:gd name="T4" fmla="*/ 2147483647 w 28"/>
                <a:gd name="T5" fmla="*/ 0 h 38"/>
                <a:gd name="T6" fmla="*/ 2147483647 w 28"/>
                <a:gd name="T7" fmla="*/ 2147483647 h 38"/>
                <a:gd name="T8" fmla="*/ 2147483647 w 28"/>
                <a:gd name="T9" fmla="*/ 2147483647 h 38"/>
                <a:gd name="T10" fmla="*/ 0 w 28"/>
                <a:gd name="T11" fmla="*/ 0 h 38"/>
                <a:gd name="T12" fmla="*/ 0 w 28"/>
                <a:gd name="T13" fmla="*/ 0 h 38"/>
                <a:gd name="T14" fmla="*/ 2147483647 w 28"/>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8"/>
                <a:gd name="T26" fmla="*/ 28 w 28"/>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8">
                  <a:moveTo>
                    <a:pt x="14" y="38"/>
                  </a:moveTo>
                  <a:lnTo>
                    <a:pt x="28" y="0"/>
                  </a:lnTo>
                  <a:lnTo>
                    <a:pt x="14" y="17"/>
                  </a:lnTo>
                  <a:lnTo>
                    <a:pt x="0" y="0"/>
                  </a:lnTo>
                  <a:lnTo>
                    <a:pt x="14" y="38"/>
                  </a:lnTo>
                </a:path>
              </a:pathLst>
            </a:custGeom>
            <a:noFill/>
            <a:ln w="4763">
              <a:solidFill>
                <a:srgbClr val="000000"/>
              </a:solidFill>
              <a:round/>
              <a:headEnd/>
              <a:tailEnd/>
            </a:ln>
          </p:spPr>
          <p:txBody>
            <a:bodyPr/>
            <a:lstStyle/>
            <a:p>
              <a:endParaRPr lang="en-US"/>
            </a:p>
          </p:txBody>
        </p:sp>
        <p:sp>
          <p:nvSpPr>
            <p:cNvPr id="78" name="Freeform 77"/>
            <p:cNvSpPr>
              <a:spLocks/>
            </p:cNvSpPr>
            <p:nvPr/>
          </p:nvSpPr>
          <p:spPr bwMode="auto">
            <a:xfrm>
              <a:off x="825500" y="5023197"/>
              <a:ext cx="2317750" cy="596347"/>
            </a:xfrm>
            <a:custGeom>
              <a:avLst/>
              <a:gdLst>
                <a:gd name="T0" fmla="*/ 2147483647 w 1731"/>
                <a:gd name="T1" fmla="*/ 2147483647 h 539"/>
                <a:gd name="T2" fmla="*/ 2147483647 w 1731"/>
                <a:gd name="T3" fmla="*/ 2147483647 h 539"/>
                <a:gd name="T4" fmla="*/ 0 w 1731"/>
                <a:gd name="T5" fmla="*/ 2147483647 h 539"/>
                <a:gd name="T6" fmla="*/ 0 w 1731"/>
                <a:gd name="T7" fmla="*/ 0 h 539"/>
                <a:gd name="T8" fmla="*/ 0 60000 65536"/>
                <a:gd name="T9" fmla="*/ 0 60000 65536"/>
                <a:gd name="T10" fmla="*/ 0 60000 65536"/>
                <a:gd name="T11" fmla="*/ 0 60000 65536"/>
                <a:gd name="T12" fmla="*/ 0 w 1731"/>
                <a:gd name="T13" fmla="*/ 0 h 539"/>
                <a:gd name="T14" fmla="*/ 1731 w 1731"/>
                <a:gd name="T15" fmla="*/ 539 h 539"/>
              </a:gdLst>
              <a:ahLst/>
              <a:cxnLst>
                <a:cxn ang="T8">
                  <a:pos x="T0" y="T1"/>
                </a:cxn>
                <a:cxn ang="T9">
                  <a:pos x="T2" y="T3"/>
                </a:cxn>
                <a:cxn ang="T10">
                  <a:pos x="T4" y="T5"/>
                </a:cxn>
                <a:cxn ang="T11">
                  <a:pos x="T6" y="T7"/>
                </a:cxn>
              </a:cxnLst>
              <a:rect l="T12" t="T13" r="T14" b="T15"/>
              <a:pathLst>
                <a:path w="1731" h="539">
                  <a:moveTo>
                    <a:pt x="1731" y="539"/>
                  </a:moveTo>
                  <a:lnTo>
                    <a:pt x="1731" y="431"/>
                  </a:lnTo>
                  <a:lnTo>
                    <a:pt x="0" y="427"/>
                  </a:lnTo>
                  <a:lnTo>
                    <a:pt x="0" y="0"/>
                  </a:lnTo>
                </a:path>
              </a:pathLst>
            </a:custGeom>
            <a:noFill/>
            <a:ln w="4763">
              <a:solidFill>
                <a:srgbClr val="000000"/>
              </a:solidFill>
              <a:round/>
              <a:headEnd/>
              <a:tailEnd/>
            </a:ln>
          </p:spPr>
          <p:txBody>
            <a:bodyPr/>
            <a:lstStyle/>
            <a:p>
              <a:endParaRPr lang="en-US"/>
            </a:p>
          </p:txBody>
        </p:sp>
        <p:sp>
          <p:nvSpPr>
            <p:cNvPr id="79" name="Freeform 78"/>
            <p:cNvSpPr>
              <a:spLocks/>
            </p:cNvSpPr>
            <p:nvPr/>
          </p:nvSpPr>
          <p:spPr bwMode="auto">
            <a:xfrm>
              <a:off x="3124200" y="5573571"/>
              <a:ext cx="38100" cy="45973"/>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80" name="Freeform 79"/>
            <p:cNvSpPr>
              <a:spLocks/>
            </p:cNvSpPr>
            <p:nvPr/>
          </p:nvSpPr>
          <p:spPr bwMode="auto">
            <a:xfrm>
              <a:off x="3124200" y="5573571"/>
              <a:ext cx="38100" cy="45973"/>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81" name="Freeform 80"/>
            <p:cNvSpPr>
              <a:spLocks/>
            </p:cNvSpPr>
            <p:nvPr/>
          </p:nvSpPr>
          <p:spPr bwMode="auto">
            <a:xfrm>
              <a:off x="3406775" y="3097548"/>
              <a:ext cx="331788" cy="74872"/>
            </a:xfrm>
            <a:custGeom>
              <a:avLst/>
              <a:gdLst>
                <a:gd name="T0" fmla="*/ 0 w 388"/>
                <a:gd name="T1" fmla="*/ 0 h 63"/>
                <a:gd name="T2" fmla="*/ 2147483647 w 388"/>
                <a:gd name="T3" fmla="*/ 0 h 63"/>
                <a:gd name="T4" fmla="*/ 2147483647 w 388"/>
                <a:gd name="T5" fmla="*/ 2147483647 h 63"/>
                <a:gd name="T6" fmla="*/ 2147483647 w 388"/>
                <a:gd name="T7" fmla="*/ 2147483647 h 63"/>
                <a:gd name="T8" fmla="*/ 0 w 388"/>
                <a:gd name="T9" fmla="*/ 0 h 63"/>
                <a:gd name="T10" fmla="*/ 0 60000 65536"/>
                <a:gd name="T11" fmla="*/ 0 60000 65536"/>
                <a:gd name="T12" fmla="*/ 0 60000 65536"/>
                <a:gd name="T13" fmla="*/ 0 60000 65536"/>
                <a:gd name="T14" fmla="*/ 0 60000 65536"/>
                <a:gd name="T15" fmla="*/ 0 w 388"/>
                <a:gd name="T16" fmla="*/ 0 h 63"/>
                <a:gd name="T17" fmla="*/ 388 w 388"/>
                <a:gd name="T18" fmla="*/ 63 h 63"/>
              </a:gdLst>
              <a:ahLst/>
              <a:cxnLst>
                <a:cxn ang="T10">
                  <a:pos x="T0" y="T1"/>
                </a:cxn>
                <a:cxn ang="T11">
                  <a:pos x="T2" y="T3"/>
                </a:cxn>
                <a:cxn ang="T12">
                  <a:pos x="T4" y="T5"/>
                </a:cxn>
                <a:cxn ang="T13">
                  <a:pos x="T6" y="T7"/>
                </a:cxn>
                <a:cxn ang="T14">
                  <a:pos x="T8" y="T9"/>
                </a:cxn>
              </a:cxnLst>
              <a:rect l="T15" t="T16" r="T17" b="T18"/>
              <a:pathLst>
                <a:path w="388" h="63">
                  <a:moveTo>
                    <a:pt x="0" y="0"/>
                  </a:moveTo>
                  <a:lnTo>
                    <a:pt x="388" y="0"/>
                  </a:lnTo>
                  <a:lnTo>
                    <a:pt x="339" y="63"/>
                  </a:lnTo>
                  <a:lnTo>
                    <a:pt x="49" y="63"/>
                  </a:lnTo>
                  <a:lnTo>
                    <a:pt x="0" y="0"/>
                  </a:lnTo>
                </a:path>
              </a:pathLst>
            </a:custGeom>
            <a:solidFill>
              <a:srgbClr val="92D050"/>
            </a:solidFill>
            <a:ln w="11113">
              <a:solidFill>
                <a:srgbClr val="000000"/>
              </a:solidFill>
              <a:round/>
              <a:headEnd/>
              <a:tailEnd/>
            </a:ln>
          </p:spPr>
          <p:txBody>
            <a:bodyPr/>
            <a:lstStyle/>
            <a:p>
              <a:endParaRPr lang="en-US"/>
            </a:p>
          </p:txBody>
        </p:sp>
        <p:sp>
          <p:nvSpPr>
            <p:cNvPr id="82" name="Rectangle 81"/>
            <p:cNvSpPr>
              <a:spLocks noChangeArrowheads="1"/>
            </p:cNvSpPr>
            <p:nvPr/>
          </p:nvSpPr>
          <p:spPr bwMode="auto">
            <a:xfrm>
              <a:off x="3829050" y="3097548"/>
              <a:ext cx="169863"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BSEL</a:t>
              </a:r>
              <a:endParaRPr lang="en-US" b="0"/>
            </a:p>
          </p:txBody>
        </p:sp>
        <p:sp>
          <p:nvSpPr>
            <p:cNvPr id="83" name="Line 222"/>
            <p:cNvSpPr>
              <a:spLocks noChangeShapeType="1"/>
            </p:cNvSpPr>
            <p:nvPr/>
          </p:nvSpPr>
          <p:spPr bwMode="auto">
            <a:xfrm>
              <a:off x="3711575" y="3136954"/>
              <a:ext cx="103188" cy="0"/>
            </a:xfrm>
            <a:prstGeom prst="line">
              <a:avLst/>
            </a:prstGeom>
            <a:noFill/>
            <a:ln w="4763">
              <a:solidFill>
                <a:srgbClr val="000000"/>
              </a:solidFill>
              <a:round/>
              <a:headEnd/>
              <a:tailEnd/>
            </a:ln>
          </p:spPr>
          <p:txBody>
            <a:bodyPr/>
            <a:lstStyle/>
            <a:p>
              <a:endParaRPr lang="en-US"/>
            </a:p>
          </p:txBody>
        </p:sp>
        <p:sp>
          <p:nvSpPr>
            <p:cNvPr id="84" name="Freeform 83"/>
            <p:cNvSpPr>
              <a:spLocks/>
            </p:cNvSpPr>
            <p:nvPr/>
          </p:nvSpPr>
          <p:spPr bwMode="auto">
            <a:xfrm>
              <a:off x="3711575" y="3115937"/>
              <a:ext cx="52388" cy="35466"/>
            </a:xfrm>
            <a:custGeom>
              <a:avLst/>
              <a:gdLst>
                <a:gd name="T0" fmla="*/ 0 w 39"/>
                <a:gd name="T1" fmla="*/ 2147483647 h 32"/>
                <a:gd name="T2" fmla="*/ 2147483647 w 39"/>
                <a:gd name="T3" fmla="*/ 2147483647 h 32"/>
                <a:gd name="T4" fmla="*/ 2147483647 w 39"/>
                <a:gd name="T5" fmla="*/ 2147483647 h 32"/>
                <a:gd name="T6" fmla="*/ 2147483647 w 39"/>
                <a:gd name="T7" fmla="*/ 2147483647 h 32"/>
                <a:gd name="T8" fmla="*/ 2147483647 w 39"/>
                <a:gd name="T9" fmla="*/ 2147483647 h 32"/>
                <a:gd name="T10" fmla="*/ 2147483647 w 39"/>
                <a:gd name="T11" fmla="*/ 0 h 32"/>
                <a:gd name="T12" fmla="*/ 2147483647 w 39"/>
                <a:gd name="T13" fmla="*/ 0 h 32"/>
                <a:gd name="T14" fmla="*/ 0 w 39"/>
                <a:gd name="T15" fmla="*/ 2147483647 h 32"/>
                <a:gd name="T16" fmla="*/ 0 60000 65536"/>
                <a:gd name="T17" fmla="*/ 0 60000 65536"/>
                <a:gd name="T18" fmla="*/ 0 60000 65536"/>
                <a:gd name="T19" fmla="*/ 0 60000 65536"/>
                <a:gd name="T20" fmla="*/ 0 60000 65536"/>
                <a:gd name="T21" fmla="*/ 0 60000 65536"/>
                <a:gd name="T22" fmla="*/ 0 60000 65536"/>
                <a:gd name="T23" fmla="*/ 0 60000 65536"/>
                <a:gd name="T24" fmla="*/ 0 w 39"/>
                <a:gd name="T25" fmla="*/ 0 h 32"/>
                <a:gd name="T26" fmla="*/ 39 w 39"/>
                <a:gd name="T27" fmla="*/ 32 h 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9" h="32">
                  <a:moveTo>
                    <a:pt x="0" y="18"/>
                  </a:moveTo>
                  <a:lnTo>
                    <a:pt x="39" y="32"/>
                  </a:lnTo>
                  <a:lnTo>
                    <a:pt x="18" y="18"/>
                  </a:lnTo>
                  <a:lnTo>
                    <a:pt x="39" y="0"/>
                  </a:lnTo>
                  <a:lnTo>
                    <a:pt x="0" y="18"/>
                  </a:lnTo>
                  <a:close/>
                </a:path>
              </a:pathLst>
            </a:custGeom>
            <a:solidFill>
              <a:srgbClr val="000000"/>
            </a:solidFill>
            <a:ln w="9525">
              <a:noFill/>
              <a:round/>
              <a:headEnd/>
              <a:tailEnd/>
            </a:ln>
          </p:spPr>
          <p:txBody>
            <a:bodyPr/>
            <a:lstStyle/>
            <a:p>
              <a:endParaRPr lang="en-US"/>
            </a:p>
          </p:txBody>
        </p:sp>
        <p:sp>
          <p:nvSpPr>
            <p:cNvPr id="85" name="Freeform 84"/>
            <p:cNvSpPr>
              <a:spLocks/>
            </p:cNvSpPr>
            <p:nvPr/>
          </p:nvSpPr>
          <p:spPr bwMode="auto">
            <a:xfrm>
              <a:off x="3711575" y="3115937"/>
              <a:ext cx="52388" cy="35466"/>
            </a:xfrm>
            <a:custGeom>
              <a:avLst/>
              <a:gdLst>
                <a:gd name="T0" fmla="*/ 0 w 39"/>
                <a:gd name="T1" fmla="*/ 2147483647 h 32"/>
                <a:gd name="T2" fmla="*/ 2147483647 w 39"/>
                <a:gd name="T3" fmla="*/ 2147483647 h 32"/>
                <a:gd name="T4" fmla="*/ 2147483647 w 39"/>
                <a:gd name="T5" fmla="*/ 2147483647 h 32"/>
                <a:gd name="T6" fmla="*/ 2147483647 w 39"/>
                <a:gd name="T7" fmla="*/ 2147483647 h 32"/>
                <a:gd name="T8" fmla="*/ 2147483647 w 39"/>
                <a:gd name="T9" fmla="*/ 2147483647 h 32"/>
                <a:gd name="T10" fmla="*/ 2147483647 w 39"/>
                <a:gd name="T11" fmla="*/ 0 h 32"/>
                <a:gd name="T12" fmla="*/ 2147483647 w 39"/>
                <a:gd name="T13" fmla="*/ 0 h 32"/>
                <a:gd name="T14" fmla="*/ 0 w 39"/>
                <a:gd name="T15" fmla="*/ 2147483647 h 32"/>
                <a:gd name="T16" fmla="*/ 0 60000 65536"/>
                <a:gd name="T17" fmla="*/ 0 60000 65536"/>
                <a:gd name="T18" fmla="*/ 0 60000 65536"/>
                <a:gd name="T19" fmla="*/ 0 60000 65536"/>
                <a:gd name="T20" fmla="*/ 0 60000 65536"/>
                <a:gd name="T21" fmla="*/ 0 60000 65536"/>
                <a:gd name="T22" fmla="*/ 0 60000 65536"/>
                <a:gd name="T23" fmla="*/ 0 60000 65536"/>
                <a:gd name="T24" fmla="*/ 0 w 39"/>
                <a:gd name="T25" fmla="*/ 0 h 32"/>
                <a:gd name="T26" fmla="*/ 39 w 39"/>
                <a:gd name="T27" fmla="*/ 32 h 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9" h="32">
                  <a:moveTo>
                    <a:pt x="0" y="18"/>
                  </a:moveTo>
                  <a:lnTo>
                    <a:pt x="39" y="32"/>
                  </a:lnTo>
                  <a:lnTo>
                    <a:pt x="18" y="18"/>
                  </a:lnTo>
                  <a:lnTo>
                    <a:pt x="39" y="0"/>
                  </a:lnTo>
                  <a:lnTo>
                    <a:pt x="0" y="18"/>
                  </a:lnTo>
                </a:path>
              </a:pathLst>
            </a:custGeom>
            <a:noFill/>
            <a:ln w="4763">
              <a:solidFill>
                <a:srgbClr val="000000"/>
              </a:solidFill>
              <a:round/>
              <a:headEnd/>
              <a:tailEnd/>
            </a:ln>
          </p:spPr>
          <p:txBody>
            <a:bodyPr/>
            <a:lstStyle/>
            <a:p>
              <a:endParaRPr lang="en-US"/>
            </a:p>
          </p:txBody>
        </p:sp>
        <p:sp>
          <p:nvSpPr>
            <p:cNvPr id="86" name="Line 265"/>
            <p:cNvSpPr>
              <a:spLocks noChangeShapeType="1"/>
            </p:cNvSpPr>
            <p:nvPr/>
          </p:nvSpPr>
          <p:spPr bwMode="auto">
            <a:xfrm flipH="1">
              <a:off x="3692523" y="2719248"/>
              <a:ext cx="3176" cy="373046"/>
            </a:xfrm>
            <a:prstGeom prst="line">
              <a:avLst/>
            </a:prstGeom>
            <a:noFill/>
            <a:ln w="4763">
              <a:solidFill>
                <a:srgbClr val="000000"/>
              </a:solidFill>
              <a:round/>
              <a:headEnd/>
              <a:tailEnd/>
            </a:ln>
          </p:spPr>
          <p:txBody>
            <a:bodyPr/>
            <a:lstStyle/>
            <a:p>
              <a:endParaRPr lang="en-US"/>
            </a:p>
          </p:txBody>
        </p:sp>
        <p:sp>
          <p:nvSpPr>
            <p:cNvPr id="87" name="Freeform 86"/>
            <p:cNvSpPr>
              <a:spLocks/>
            </p:cNvSpPr>
            <p:nvPr/>
          </p:nvSpPr>
          <p:spPr bwMode="auto">
            <a:xfrm>
              <a:off x="3675063" y="3055514"/>
              <a:ext cx="38100" cy="47287"/>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88" name="Line 271"/>
            <p:cNvSpPr>
              <a:spLocks noChangeShapeType="1"/>
            </p:cNvSpPr>
            <p:nvPr/>
          </p:nvSpPr>
          <p:spPr bwMode="auto">
            <a:xfrm flipV="1">
              <a:off x="2849562" y="3171825"/>
              <a:ext cx="1587" cy="332920"/>
            </a:xfrm>
            <a:prstGeom prst="line">
              <a:avLst/>
            </a:prstGeom>
            <a:noFill/>
            <a:ln w="4763">
              <a:solidFill>
                <a:srgbClr val="000000"/>
              </a:solidFill>
              <a:round/>
              <a:headEnd/>
              <a:tailEnd/>
            </a:ln>
          </p:spPr>
          <p:txBody>
            <a:bodyPr/>
            <a:lstStyle/>
            <a:p>
              <a:endParaRPr lang="en-US"/>
            </a:p>
          </p:txBody>
        </p:sp>
        <p:sp>
          <p:nvSpPr>
            <p:cNvPr id="89" name="Freeform 88"/>
            <p:cNvSpPr>
              <a:spLocks/>
            </p:cNvSpPr>
            <p:nvPr/>
          </p:nvSpPr>
          <p:spPr bwMode="auto">
            <a:xfrm>
              <a:off x="2830513" y="3461399"/>
              <a:ext cx="36512" cy="43346"/>
            </a:xfrm>
            <a:custGeom>
              <a:avLst/>
              <a:gdLst>
                <a:gd name="T0" fmla="*/ 2147483647 w 28"/>
                <a:gd name="T1" fmla="*/ 2147483647 h 39"/>
                <a:gd name="T2" fmla="*/ 2147483647 w 28"/>
                <a:gd name="T3" fmla="*/ 0 h 39"/>
                <a:gd name="T4" fmla="*/ 2147483647 w 28"/>
                <a:gd name="T5" fmla="*/ 0 h 39"/>
                <a:gd name="T6" fmla="*/ 2147483647 w 28"/>
                <a:gd name="T7" fmla="*/ 2147483647 h 39"/>
                <a:gd name="T8" fmla="*/ 2147483647 w 28"/>
                <a:gd name="T9" fmla="*/ 2147483647 h 39"/>
                <a:gd name="T10" fmla="*/ 0 w 28"/>
                <a:gd name="T11" fmla="*/ 0 h 39"/>
                <a:gd name="T12" fmla="*/ 0 w 28"/>
                <a:gd name="T13" fmla="*/ 0 h 39"/>
                <a:gd name="T14" fmla="*/ 2147483647 w 28"/>
                <a:gd name="T15" fmla="*/ 2147483647 h 39"/>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9"/>
                <a:gd name="T26" fmla="*/ 28 w 28"/>
                <a:gd name="T27" fmla="*/ 39 h 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9">
                  <a:moveTo>
                    <a:pt x="14" y="39"/>
                  </a:moveTo>
                  <a:lnTo>
                    <a:pt x="28" y="0"/>
                  </a:lnTo>
                  <a:lnTo>
                    <a:pt x="14" y="18"/>
                  </a:lnTo>
                  <a:lnTo>
                    <a:pt x="0" y="0"/>
                  </a:lnTo>
                  <a:lnTo>
                    <a:pt x="14" y="39"/>
                  </a:lnTo>
                  <a:close/>
                </a:path>
              </a:pathLst>
            </a:custGeom>
            <a:solidFill>
              <a:srgbClr val="000000"/>
            </a:solidFill>
            <a:ln w="9525">
              <a:noFill/>
              <a:round/>
              <a:headEnd/>
              <a:tailEnd/>
            </a:ln>
          </p:spPr>
          <p:txBody>
            <a:bodyPr/>
            <a:lstStyle/>
            <a:p>
              <a:endParaRPr lang="en-US"/>
            </a:p>
          </p:txBody>
        </p:sp>
        <p:sp>
          <p:nvSpPr>
            <p:cNvPr id="90" name="Freeform 89"/>
            <p:cNvSpPr>
              <a:spLocks/>
            </p:cNvSpPr>
            <p:nvPr/>
          </p:nvSpPr>
          <p:spPr bwMode="auto">
            <a:xfrm>
              <a:off x="2830513" y="3461399"/>
              <a:ext cx="36512" cy="43346"/>
            </a:xfrm>
            <a:custGeom>
              <a:avLst/>
              <a:gdLst>
                <a:gd name="T0" fmla="*/ 2147483647 w 28"/>
                <a:gd name="T1" fmla="*/ 2147483647 h 39"/>
                <a:gd name="T2" fmla="*/ 2147483647 w 28"/>
                <a:gd name="T3" fmla="*/ 0 h 39"/>
                <a:gd name="T4" fmla="*/ 2147483647 w 28"/>
                <a:gd name="T5" fmla="*/ 0 h 39"/>
                <a:gd name="T6" fmla="*/ 2147483647 w 28"/>
                <a:gd name="T7" fmla="*/ 2147483647 h 39"/>
                <a:gd name="T8" fmla="*/ 2147483647 w 28"/>
                <a:gd name="T9" fmla="*/ 2147483647 h 39"/>
                <a:gd name="T10" fmla="*/ 0 w 28"/>
                <a:gd name="T11" fmla="*/ 0 h 39"/>
                <a:gd name="T12" fmla="*/ 0 w 28"/>
                <a:gd name="T13" fmla="*/ 0 h 39"/>
                <a:gd name="T14" fmla="*/ 2147483647 w 28"/>
                <a:gd name="T15" fmla="*/ 2147483647 h 39"/>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9"/>
                <a:gd name="T26" fmla="*/ 28 w 28"/>
                <a:gd name="T27" fmla="*/ 39 h 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9">
                  <a:moveTo>
                    <a:pt x="14" y="39"/>
                  </a:moveTo>
                  <a:lnTo>
                    <a:pt x="28" y="0"/>
                  </a:lnTo>
                  <a:lnTo>
                    <a:pt x="14" y="18"/>
                  </a:lnTo>
                  <a:lnTo>
                    <a:pt x="0" y="0"/>
                  </a:lnTo>
                  <a:lnTo>
                    <a:pt x="14" y="39"/>
                  </a:lnTo>
                </a:path>
              </a:pathLst>
            </a:custGeom>
            <a:noFill/>
            <a:ln w="4763">
              <a:solidFill>
                <a:srgbClr val="000000"/>
              </a:solidFill>
              <a:round/>
              <a:headEnd/>
              <a:tailEnd/>
            </a:ln>
          </p:spPr>
          <p:txBody>
            <a:bodyPr/>
            <a:lstStyle/>
            <a:p>
              <a:endParaRPr lang="en-US"/>
            </a:p>
          </p:txBody>
        </p:sp>
        <p:sp>
          <p:nvSpPr>
            <p:cNvPr id="91" name="Line 274"/>
            <p:cNvSpPr>
              <a:spLocks noChangeShapeType="1"/>
            </p:cNvSpPr>
            <p:nvPr/>
          </p:nvSpPr>
          <p:spPr bwMode="auto">
            <a:xfrm flipV="1">
              <a:off x="3606800" y="3175000"/>
              <a:ext cx="0" cy="329745"/>
            </a:xfrm>
            <a:prstGeom prst="line">
              <a:avLst/>
            </a:prstGeom>
            <a:noFill/>
            <a:ln w="4763">
              <a:solidFill>
                <a:srgbClr val="000000"/>
              </a:solidFill>
              <a:round/>
              <a:headEnd/>
              <a:tailEnd/>
            </a:ln>
          </p:spPr>
          <p:txBody>
            <a:bodyPr/>
            <a:lstStyle/>
            <a:p>
              <a:endParaRPr lang="en-US"/>
            </a:p>
          </p:txBody>
        </p:sp>
        <p:sp>
          <p:nvSpPr>
            <p:cNvPr id="92" name="Freeform 91"/>
            <p:cNvSpPr>
              <a:spLocks/>
            </p:cNvSpPr>
            <p:nvPr/>
          </p:nvSpPr>
          <p:spPr bwMode="auto">
            <a:xfrm>
              <a:off x="3587750" y="3461399"/>
              <a:ext cx="38100" cy="43346"/>
            </a:xfrm>
            <a:custGeom>
              <a:avLst/>
              <a:gdLst>
                <a:gd name="T0" fmla="*/ 2147483647 w 28"/>
                <a:gd name="T1" fmla="*/ 2147483647 h 39"/>
                <a:gd name="T2" fmla="*/ 2147483647 w 28"/>
                <a:gd name="T3" fmla="*/ 0 h 39"/>
                <a:gd name="T4" fmla="*/ 2147483647 w 28"/>
                <a:gd name="T5" fmla="*/ 0 h 39"/>
                <a:gd name="T6" fmla="*/ 2147483647 w 28"/>
                <a:gd name="T7" fmla="*/ 2147483647 h 39"/>
                <a:gd name="T8" fmla="*/ 2147483647 w 28"/>
                <a:gd name="T9" fmla="*/ 2147483647 h 39"/>
                <a:gd name="T10" fmla="*/ 0 w 28"/>
                <a:gd name="T11" fmla="*/ 0 h 39"/>
                <a:gd name="T12" fmla="*/ 0 w 28"/>
                <a:gd name="T13" fmla="*/ 0 h 39"/>
                <a:gd name="T14" fmla="*/ 2147483647 w 28"/>
                <a:gd name="T15" fmla="*/ 2147483647 h 39"/>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9"/>
                <a:gd name="T26" fmla="*/ 28 w 28"/>
                <a:gd name="T27" fmla="*/ 39 h 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9">
                  <a:moveTo>
                    <a:pt x="14" y="39"/>
                  </a:moveTo>
                  <a:lnTo>
                    <a:pt x="28" y="0"/>
                  </a:lnTo>
                  <a:lnTo>
                    <a:pt x="14" y="18"/>
                  </a:lnTo>
                  <a:lnTo>
                    <a:pt x="0" y="0"/>
                  </a:lnTo>
                  <a:lnTo>
                    <a:pt x="14" y="39"/>
                  </a:lnTo>
                  <a:close/>
                </a:path>
              </a:pathLst>
            </a:custGeom>
            <a:solidFill>
              <a:srgbClr val="000000"/>
            </a:solidFill>
            <a:ln w="9525">
              <a:noFill/>
              <a:round/>
              <a:headEnd/>
              <a:tailEnd/>
            </a:ln>
          </p:spPr>
          <p:txBody>
            <a:bodyPr/>
            <a:lstStyle/>
            <a:p>
              <a:endParaRPr lang="en-US"/>
            </a:p>
          </p:txBody>
        </p:sp>
        <p:sp>
          <p:nvSpPr>
            <p:cNvPr id="93" name="Freeform 92"/>
            <p:cNvSpPr>
              <a:spLocks/>
            </p:cNvSpPr>
            <p:nvPr/>
          </p:nvSpPr>
          <p:spPr bwMode="auto">
            <a:xfrm>
              <a:off x="3587750" y="3461399"/>
              <a:ext cx="38100" cy="43346"/>
            </a:xfrm>
            <a:custGeom>
              <a:avLst/>
              <a:gdLst>
                <a:gd name="T0" fmla="*/ 2147483647 w 28"/>
                <a:gd name="T1" fmla="*/ 2147483647 h 39"/>
                <a:gd name="T2" fmla="*/ 2147483647 w 28"/>
                <a:gd name="T3" fmla="*/ 0 h 39"/>
                <a:gd name="T4" fmla="*/ 2147483647 w 28"/>
                <a:gd name="T5" fmla="*/ 0 h 39"/>
                <a:gd name="T6" fmla="*/ 2147483647 w 28"/>
                <a:gd name="T7" fmla="*/ 2147483647 h 39"/>
                <a:gd name="T8" fmla="*/ 2147483647 w 28"/>
                <a:gd name="T9" fmla="*/ 2147483647 h 39"/>
                <a:gd name="T10" fmla="*/ 0 w 28"/>
                <a:gd name="T11" fmla="*/ 0 h 39"/>
                <a:gd name="T12" fmla="*/ 0 w 28"/>
                <a:gd name="T13" fmla="*/ 0 h 39"/>
                <a:gd name="T14" fmla="*/ 2147483647 w 28"/>
                <a:gd name="T15" fmla="*/ 2147483647 h 39"/>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9"/>
                <a:gd name="T26" fmla="*/ 28 w 28"/>
                <a:gd name="T27" fmla="*/ 39 h 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9">
                  <a:moveTo>
                    <a:pt x="14" y="39"/>
                  </a:moveTo>
                  <a:lnTo>
                    <a:pt x="28" y="0"/>
                  </a:lnTo>
                  <a:lnTo>
                    <a:pt x="14" y="18"/>
                  </a:lnTo>
                  <a:lnTo>
                    <a:pt x="0" y="0"/>
                  </a:lnTo>
                  <a:lnTo>
                    <a:pt x="14" y="39"/>
                  </a:lnTo>
                </a:path>
              </a:pathLst>
            </a:custGeom>
            <a:noFill/>
            <a:ln w="4763">
              <a:solidFill>
                <a:srgbClr val="000000"/>
              </a:solidFill>
              <a:round/>
              <a:headEnd/>
              <a:tailEnd/>
            </a:ln>
          </p:spPr>
          <p:txBody>
            <a:bodyPr/>
            <a:lstStyle/>
            <a:p>
              <a:endParaRPr lang="en-US"/>
            </a:p>
          </p:txBody>
        </p:sp>
        <p:sp>
          <p:nvSpPr>
            <p:cNvPr id="94" name="Freeform 93"/>
            <p:cNvSpPr>
              <a:spLocks/>
            </p:cNvSpPr>
            <p:nvPr/>
          </p:nvSpPr>
          <p:spPr bwMode="auto">
            <a:xfrm>
              <a:off x="4324350" y="4369820"/>
              <a:ext cx="38100" cy="45973"/>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95" name="Freeform 94"/>
            <p:cNvSpPr>
              <a:spLocks/>
            </p:cNvSpPr>
            <p:nvPr/>
          </p:nvSpPr>
          <p:spPr bwMode="auto">
            <a:xfrm>
              <a:off x="3227388" y="4210116"/>
              <a:ext cx="758825" cy="278470"/>
            </a:xfrm>
            <a:custGeom>
              <a:avLst/>
              <a:gdLst>
                <a:gd name="T0" fmla="*/ 2147483647 w 567"/>
                <a:gd name="T1" fmla="*/ 2147483647 h 252"/>
                <a:gd name="T2" fmla="*/ 0 w 567"/>
                <a:gd name="T3" fmla="*/ 2147483647 h 252"/>
                <a:gd name="T4" fmla="*/ 0 w 567"/>
                <a:gd name="T5" fmla="*/ 0 h 252"/>
                <a:gd name="T6" fmla="*/ 0 w 567"/>
                <a:gd name="T7" fmla="*/ 0 h 252"/>
                <a:gd name="T8" fmla="*/ 0 60000 65536"/>
                <a:gd name="T9" fmla="*/ 0 60000 65536"/>
                <a:gd name="T10" fmla="*/ 0 60000 65536"/>
                <a:gd name="T11" fmla="*/ 0 60000 65536"/>
                <a:gd name="T12" fmla="*/ 0 w 567"/>
                <a:gd name="T13" fmla="*/ 0 h 252"/>
                <a:gd name="T14" fmla="*/ 567 w 567"/>
                <a:gd name="T15" fmla="*/ 252 h 252"/>
              </a:gdLst>
              <a:ahLst/>
              <a:cxnLst>
                <a:cxn ang="T8">
                  <a:pos x="T0" y="T1"/>
                </a:cxn>
                <a:cxn ang="T9">
                  <a:pos x="T2" y="T3"/>
                </a:cxn>
                <a:cxn ang="T10">
                  <a:pos x="T4" y="T5"/>
                </a:cxn>
                <a:cxn ang="T11">
                  <a:pos x="T6" y="T7"/>
                </a:cxn>
              </a:cxnLst>
              <a:rect l="T12" t="T13" r="T14" b="T15"/>
              <a:pathLst>
                <a:path w="567" h="252">
                  <a:moveTo>
                    <a:pt x="567" y="252"/>
                  </a:moveTo>
                  <a:lnTo>
                    <a:pt x="0" y="252"/>
                  </a:lnTo>
                  <a:lnTo>
                    <a:pt x="0" y="0"/>
                  </a:lnTo>
                </a:path>
              </a:pathLst>
            </a:custGeom>
            <a:noFill/>
            <a:ln w="4763">
              <a:solidFill>
                <a:srgbClr val="000000"/>
              </a:solidFill>
              <a:round/>
              <a:headEnd/>
              <a:tailEnd/>
            </a:ln>
          </p:spPr>
          <p:txBody>
            <a:bodyPr/>
            <a:lstStyle/>
            <a:p>
              <a:endParaRPr lang="en-US"/>
            </a:p>
          </p:txBody>
        </p:sp>
        <p:sp>
          <p:nvSpPr>
            <p:cNvPr id="96" name="Freeform 95"/>
            <p:cNvSpPr>
              <a:spLocks/>
            </p:cNvSpPr>
            <p:nvPr/>
          </p:nvSpPr>
          <p:spPr bwMode="auto">
            <a:xfrm>
              <a:off x="3930650" y="4472824"/>
              <a:ext cx="55563" cy="31525"/>
            </a:xfrm>
            <a:custGeom>
              <a:avLst/>
              <a:gdLst>
                <a:gd name="T0" fmla="*/ 2147483647 w 42"/>
                <a:gd name="T1" fmla="*/ 2147483647 h 28"/>
                <a:gd name="T2" fmla="*/ 0 w 42"/>
                <a:gd name="T3" fmla="*/ 0 h 28"/>
                <a:gd name="T4" fmla="*/ 0 w 42"/>
                <a:gd name="T5" fmla="*/ 0 h 28"/>
                <a:gd name="T6" fmla="*/ 2147483647 w 42"/>
                <a:gd name="T7" fmla="*/ 2147483647 h 28"/>
                <a:gd name="T8" fmla="*/ 2147483647 w 42"/>
                <a:gd name="T9" fmla="*/ 2147483647 h 28"/>
                <a:gd name="T10" fmla="*/ 0 w 42"/>
                <a:gd name="T11" fmla="*/ 2147483647 h 28"/>
                <a:gd name="T12" fmla="*/ 0 w 42"/>
                <a:gd name="T13" fmla="*/ 2147483647 h 28"/>
                <a:gd name="T14" fmla="*/ 2147483647 w 42"/>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28"/>
                <a:gd name="T26" fmla="*/ 42 w 42"/>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28">
                  <a:moveTo>
                    <a:pt x="42" y="14"/>
                  </a:moveTo>
                  <a:lnTo>
                    <a:pt x="0" y="0"/>
                  </a:lnTo>
                  <a:lnTo>
                    <a:pt x="21" y="14"/>
                  </a:lnTo>
                  <a:lnTo>
                    <a:pt x="0" y="28"/>
                  </a:lnTo>
                  <a:lnTo>
                    <a:pt x="42" y="14"/>
                  </a:lnTo>
                  <a:close/>
                </a:path>
              </a:pathLst>
            </a:custGeom>
            <a:solidFill>
              <a:srgbClr val="000000"/>
            </a:solidFill>
            <a:ln w="9525">
              <a:noFill/>
              <a:round/>
              <a:headEnd/>
              <a:tailEnd/>
            </a:ln>
          </p:spPr>
          <p:txBody>
            <a:bodyPr/>
            <a:lstStyle/>
            <a:p>
              <a:endParaRPr lang="en-US"/>
            </a:p>
          </p:txBody>
        </p:sp>
        <p:sp>
          <p:nvSpPr>
            <p:cNvPr id="97" name="Freeform 96"/>
            <p:cNvSpPr>
              <a:spLocks/>
            </p:cNvSpPr>
            <p:nvPr/>
          </p:nvSpPr>
          <p:spPr bwMode="auto">
            <a:xfrm>
              <a:off x="3930650" y="4472824"/>
              <a:ext cx="55563" cy="31525"/>
            </a:xfrm>
            <a:custGeom>
              <a:avLst/>
              <a:gdLst>
                <a:gd name="T0" fmla="*/ 2147483647 w 42"/>
                <a:gd name="T1" fmla="*/ 2147483647 h 28"/>
                <a:gd name="T2" fmla="*/ 0 w 42"/>
                <a:gd name="T3" fmla="*/ 0 h 28"/>
                <a:gd name="T4" fmla="*/ 0 w 42"/>
                <a:gd name="T5" fmla="*/ 0 h 28"/>
                <a:gd name="T6" fmla="*/ 2147483647 w 42"/>
                <a:gd name="T7" fmla="*/ 2147483647 h 28"/>
                <a:gd name="T8" fmla="*/ 2147483647 w 42"/>
                <a:gd name="T9" fmla="*/ 2147483647 h 28"/>
                <a:gd name="T10" fmla="*/ 0 w 42"/>
                <a:gd name="T11" fmla="*/ 2147483647 h 28"/>
                <a:gd name="T12" fmla="*/ 0 w 42"/>
                <a:gd name="T13" fmla="*/ 2147483647 h 28"/>
                <a:gd name="T14" fmla="*/ 2147483647 w 42"/>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28"/>
                <a:gd name="T26" fmla="*/ 42 w 42"/>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28">
                  <a:moveTo>
                    <a:pt x="42" y="14"/>
                  </a:moveTo>
                  <a:lnTo>
                    <a:pt x="0" y="0"/>
                  </a:lnTo>
                  <a:lnTo>
                    <a:pt x="21" y="14"/>
                  </a:lnTo>
                  <a:lnTo>
                    <a:pt x="0" y="28"/>
                  </a:lnTo>
                  <a:lnTo>
                    <a:pt x="42" y="14"/>
                  </a:lnTo>
                </a:path>
              </a:pathLst>
            </a:custGeom>
            <a:noFill/>
            <a:ln w="4763">
              <a:solidFill>
                <a:srgbClr val="000000"/>
              </a:solidFill>
              <a:round/>
              <a:headEnd/>
              <a:tailEnd/>
            </a:ln>
          </p:spPr>
          <p:txBody>
            <a:bodyPr/>
            <a:lstStyle/>
            <a:p>
              <a:endParaRPr lang="en-US"/>
            </a:p>
          </p:txBody>
        </p:sp>
        <p:sp>
          <p:nvSpPr>
            <p:cNvPr id="98" name="Line 295"/>
            <p:cNvSpPr>
              <a:spLocks noChangeShapeType="1"/>
            </p:cNvSpPr>
            <p:nvPr/>
          </p:nvSpPr>
          <p:spPr bwMode="auto">
            <a:xfrm>
              <a:off x="3225800" y="3781425"/>
              <a:ext cx="0" cy="1838119"/>
            </a:xfrm>
            <a:prstGeom prst="line">
              <a:avLst/>
            </a:prstGeom>
            <a:noFill/>
            <a:ln w="4763">
              <a:solidFill>
                <a:srgbClr val="000000"/>
              </a:solidFill>
              <a:round/>
              <a:headEnd/>
              <a:tailEnd/>
            </a:ln>
          </p:spPr>
          <p:txBody>
            <a:bodyPr/>
            <a:lstStyle/>
            <a:p>
              <a:endParaRPr lang="en-US"/>
            </a:p>
          </p:txBody>
        </p:sp>
        <p:sp>
          <p:nvSpPr>
            <p:cNvPr id="99" name="Freeform 98"/>
            <p:cNvSpPr>
              <a:spLocks/>
            </p:cNvSpPr>
            <p:nvPr/>
          </p:nvSpPr>
          <p:spPr bwMode="auto">
            <a:xfrm>
              <a:off x="3208338" y="5576198"/>
              <a:ext cx="38100" cy="43346"/>
            </a:xfrm>
            <a:custGeom>
              <a:avLst/>
              <a:gdLst>
                <a:gd name="T0" fmla="*/ 2147483647 w 28"/>
                <a:gd name="T1" fmla="*/ 2147483647 h 39"/>
                <a:gd name="T2" fmla="*/ 2147483647 w 28"/>
                <a:gd name="T3" fmla="*/ 0 h 39"/>
                <a:gd name="T4" fmla="*/ 2147483647 w 28"/>
                <a:gd name="T5" fmla="*/ 0 h 39"/>
                <a:gd name="T6" fmla="*/ 2147483647 w 28"/>
                <a:gd name="T7" fmla="*/ 2147483647 h 39"/>
                <a:gd name="T8" fmla="*/ 2147483647 w 28"/>
                <a:gd name="T9" fmla="*/ 2147483647 h 39"/>
                <a:gd name="T10" fmla="*/ 0 w 28"/>
                <a:gd name="T11" fmla="*/ 0 h 39"/>
                <a:gd name="T12" fmla="*/ 0 w 28"/>
                <a:gd name="T13" fmla="*/ 0 h 39"/>
                <a:gd name="T14" fmla="*/ 2147483647 w 28"/>
                <a:gd name="T15" fmla="*/ 2147483647 h 39"/>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9"/>
                <a:gd name="T26" fmla="*/ 28 w 28"/>
                <a:gd name="T27" fmla="*/ 39 h 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9">
                  <a:moveTo>
                    <a:pt x="14" y="39"/>
                  </a:moveTo>
                  <a:lnTo>
                    <a:pt x="28" y="0"/>
                  </a:lnTo>
                  <a:lnTo>
                    <a:pt x="14" y="18"/>
                  </a:lnTo>
                  <a:lnTo>
                    <a:pt x="0" y="0"/>
                  </a:lnTo>
                  <a:lnTo>
                    <a:pt x="14" y="39"/>
                  </a:lnTo>
                  <a:close/>
                </a:path>
              </a:pathLst>
            </a:custGeom>
            <a:solidFill>
              <a:srgbClr val="000000"/>
            </a:solidFill>
            <a:ln w="9525">
              <a:noFill/>
              <a:round/>
              <a:headEnd/>
              <a:tailEnd/>
            </a:ln>
          </p:spPr>
          <p:txBody>
            <a:bodyPr/>
            <a:lstStyle/>
            <a:p>
              <a:endParaRPr lang="en-US"/>
            </a:p>
          </p:txBody>
        </p:sp>
        <p:sp>
          <p:nvSpPr>
            <p:cNvPr id="100" name="Freeform 99"/>
            <p:cNvSpPr>
              <a:spLocks/>
            </p:cNvSpPr>
            <p:nvPr/>
          </p:nvSpPr>
          <p:spPr bwMode="auto">
            <a:xfrm>
              <a:off x="3208338" y="5576198"/>
              <a:ext cx="38100" cy="43346"/>
            </a:xfrm>
            <a:custGeom>
              <a:avLst/>
              <a:gdLst>
                <a:gd name="T0" fmla="*/ 2147483647 w 28"/>
                <a:gd name="T1" fmla="*/ 2147483647 h 39"/>
                <a:gd name="T2" fmla="*/ 2147483647 w 28"/>
                <a:gd name="T3" fmla="*/ 0 h 39"/>
                <a:gd name="T4" fmla="*/ 2147483647 w 28"/>
                <a:gd name="T5" fmla="*/ 0 h 39"/>
                <a:gd name="T6" fmla="*/ 2147483647 w 28"/>
                <a:gd name="T7" fmla="*/ 2147483647 h 39"/>
                <a:gd name="T8" fmla="*/ 2147483647 w 28"/>
                <a:gd name="T9" fmla="*/ 2147483647 h 39"/>
                <a:gd name="T10" fmla="*/ 0 w 28"/>
                <a:gd name="T11" fmla="*/ 0 h 39"/>
                <a:gd name="T12" fmla="*/ 0 w 28"/>
                <a:gd name="T13" fmla="*/ 0 h 39"/>
                <a:gd name="T14" fmla="*/ 2147483647 w 28"/>
                <a:gd name="T15" fmla="*/ 2147483647 h 39"/>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9"/>
                <a:gd name="T26" fmla="*/ 28 w 28"/>
                <a:gd name="T27" fmla="*/ 39 h 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9">
                  <a:moveTo>
                    <a:pt x="14" y="39"/>
                  </a:moveTo>
                  <a:lnTo>
                    <a:pt x="28" y="0"/>
                  </a:lnTo>
                  <a:lnTo>
                    <a:pt x="14" y="18"/>
                  </a:lnTo>
                  <a:lnTo>
                    <a:pt x="0" y="0"/>
                  </a:lnTo>
                  <a:lnTo>
                    <a:pt x="14" y="39"/>
                  </a:lnTo>
                </a:path>
              </a:pathLst>
            </a:custGeom>
            <a:noFill/>
            <a:ln w="4763">
              <a:solidFill>
                <a:srgbClr val="000000"/>
              </a:solidFill>
              <a:round/>
              <a:headEnd/>
              <a:tailEnd/>
            </a:ln>
          </p:spPr>
          <p:txBody>
            <a:bodyPr/>
            <a:lstStyle/>
            <a:p>
              <a:endParaRPr lang="en-US"/>
            </a:p>
          </p:txBody>
        </p:sp>
        <p:sp>
          <p:nvSpPr>
            <p:cNvPr id="101" name="Freeform 100"/>
            <p:cNvSpPr>
              <a:spLocks/>
            </p:cNvSpPr>
            <p:nvPr/>
          </p:nvSpPr>
          <p:spPr bwMode="auto">
            <a:xfrm>
              <a:off x="2506663" y="5901956"/>
              <a:ext cx="42862" cy="47287"/>
            </a:xfrm>
            <a:custGeom>
              <a:avLst/>
              <a:gdLst>
                <a:gd name="T0" fmla="*/ 2147483647 w 31"/>
                <a:gd name="T1" fmla="*/ 2147483647 h 42"/>
                <a:gd name="T2" fmla="*/ 2147483647 w 31"/>
                <a:gd name="T3" fmla="*/ 0 h 42"/>
                <a:gd name="T4" fmla="*/ 2147483647 w 31"/>
                <a:gd name="T5" fmla="*/ 0 h 42"/>
                <a:gd name="T6" fmla="*/ 2147483647 w 31"/>
                <a:gd name="T7" fmla="*/ 2147483647 h 42"/>
                <a:gd name="T8" fmla="*/ 2147483647 w 31"/>
                <a:gd name="T9" fmla="*/ 2147483647 h 42"/>
                <a:gd name="T10" fmla="*/ 0 w 31"/>
                <a:gd name="T11" fmla="*/ 0 h 42"/>
                <a:gd name="T12" fmla="*/ 0 w 31"/>
                <a:gd name="T13" fmla="*/ 0 h 42"/>
                <a:gd name="T14" fmla="*/ 2147483647 w 31"/>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42"/>
                <a:gd name="T26" fmla="*/ 31 w 31"/>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42">
                  <a:moveTo>
                    <a:pt x="14" y="42"/>
                  </a:moveTo>
                  <a:lnTo>
                    <a:pt x="31"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102" name="Freeform 101"/>
            <p:cNvSpPr>
              <a:spLocks/>
            </p:cNvSpPr>
            <p:nvPr/>
          </p:nvSpPr>
          <p:spPr bwMode="auto">
            <a:xfrm>
              <a:off x="2506663" y="5901956"/>
              <a:ext cx="42862" cy="47287"/>
            </a:xfrm>
            <a:custGeom>
              <a:avLst/>
              <a:gdLst>
                <a:gd name="T0" fmla="*/ 2147483647 w 31"/>
                <a:gd name="T1" fmla="*/ 2147483647 h 42"/>
                <a:gd name="T2" fmla="*/ 2147483647 w 31"/>
                <a:gd name="T3" fmla="*/ 0 h 42"/>
                <a:gd name="T4" fmla="*/ 2147483647 w 31"/>
                <a:gd name="T5" fmla="*/ 0 h 42"/>
                <a:gd name="T6" fmla="*/ 2147483647 w 31"/>
                <a:gd name="T7" fmla="*/ 2147483647 h 42"/>
                <a:gd name="T8" fmla="*/ 2147483647 w 31"/>
                <a:gd name="T9" fmla="*/ 2147483647 h 42"/>
                <a:gd name="T10" fmla="*/ 0 w 31"/>
                <a:gd name="T11" fmla="*/ 0 h 42"/>
                <a:gd name="T12" fmla="*/ 0 w 31"/>
                <a:gd name="T13" fmla="*/ 0 h 42"/>
                <a:gd name="T14" fmla="*/ 2147483647 w 31"/>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42"/>
                <a:gd name="T26" fmla="*/ 31 w 31"/>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42">
                  <a:moveTo>
                    <a:pt x="14" y="42"/>
                  </a:moveTo>
                  <a:lnTo>
                    <a:pt x="31"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104" name="Line 302"/>
            <p:cNvSpPr>
              <a:spLocks noChangeShapeType="1"/>
            </p:cNvSpPr>
            <p:nvPr/>
          </p:nvSpPr>
          <p:spPr bwMode="auto">
            <a:xfrm flipH="1">
              <a:off x="2655888" y="3663684"/>
              <a:ext cx="150812" cy="1313"/>
            </a:xfrm>
            <a:prstGeom prst="line">
              <a:avLst/>
            </a:prstGeom>
            <a:noFill/>
            <a:ln w="4763">
              <a:solidFill>
                <a:srgbClr val="000000"/>
              </a:solidFill>
              <a:round/>
              <a:headEnd/>
              <a:tailEnd/>
            </a:ln>
          </p:spPr>
          <p:txBody>
            <a:bodyPr/>
            <a:lstStyle/>
            <a:p>
              <a:endParaRPr lang="en-US"/>
            </a:p>
          </p:txBody>
        </p:sp>
        <p:sp>
          <p:nvSpPr>
            <p:cNvPr id="105" name="Freeform 104"/>
            <p:cNvSpPr>
              <a:spLocks/>
            </p:cNvSpPr>
            <p:nvPr/>
          </p:nvSpPr>
          <p:spPr bwMode="auto">
            <a:xfrm>
              <a:off x="2749550" y="3647921"/>
              <a:ext cx="57150" cy="31525"/>
            </a:xfrm>
            <a:custGeom>
              <a:avLst/>
              <a:gdLst>
                <a:gd name="T0" fmla="*/ 2147483647 w 42"/>
                <a:gd name="T1" fmla="*/ 2147483647 h 28"/>
                <a:gd name="T2" fmla="*/ 0 w 42"/>
                <a:gd name="T3" fmla="*/ 0 h 28"/>
                <a:gd name="T4" fmla="*/ 0 w 42"/>
                <a:gd name="T5" fmla="*/ 0 h 28"/>
                <a:gd name="T6" fmla="*/ 2147483647 w 42"/>
                <a:gd name="T7" fmla="*/ 2147483647 h 28"/>
                <a:gd name="T8" fmla="*/ 2147483647 w 42"/>
                <a:gd name="T9" fmla="*/ 2147483647 h 28"/>
                <a:gd name="T10" fmla="*/ 0 w 42"/>
                <a:gd name="T11" fmla="*/ 2147483647 h 28"/>
                <a:gd name="T12" fmla="*/ 0 w 42"/>
                <a:gd name="T13" fmla="*/ 2147483647 h 28"/>
                <a:gd name="T14" fmla="*/ 2147483647 w 42"/>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28"/>
                <a:gd name="T26" fmla="*/ 42 w 42"/>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28">
                  <a:moveTo>
                    <a:pt x="42" y="14"/>
                  </a:moveTo>
                  <a:lnTo>
                    <a:pt x="0" y="0"/>
                  </a:lnTo>
                  <a:lnTo>
                    <a:pt x="21" y="14"/>
                  </a:lnTo>
                  <a:lnTo>
                    <a:pt x="0" y="28"/>
                  </a:lnTo>
                  <a:lnTo>
                    <a:pt x="42" y="14"/>
                  </a:lnTo>
                  <a:close/>
                </a:path>
              </a:pathLst>
            </a:custGeom>
            <a:solidFill>
              <a:srgbClr val="000000"/>
            </a:solidFill>
            <a:ln w="9525">
              <a:noFill/>
              <a:round/>
              <a:headEnd/>
              <a:tailEnd/>
            </a:ln>
          </p:spPr>
          <p:txBody>
            <a:bodyPr/>
            <a:lstStyle/>
            <a:p>
              <a:endParaRPr lang="en-US"/>
            </a:p>
          </p:txBody>
        </p:sp>
        <p:sp>
          <p:nvSpPr>
            <p:cNvPr id="106" name="Freeform 105"/>
            <p:cNvSpPr>
              <a:spLocks/>
            </p:cNvSpPr>
            <p:nvPr/>
          </p:nvSpPr>
          <p:spPr bwMode="auto">
            <a:xfrm>
              <a:off x="2749550" y="3647921"/>
              <a:ext cx="57150" cy="31525"/>
            </a:xfrm>
            <a:custGeom>
              <a:avLst/>
              <a:gdLst>
                <a:gd name="T0" fmla="*/ 2147483647 w 42"/>
                <a:gd name="T1" fmla="*/ 2147483647 h 28"/>
                <a:gd name="T2" fmla="*/ 0 w 42"/>
                <a:gd name="T3" fmla="*/ 0 h 28"/>
                <a:gd name="T4" fmla="*/ 0 w 42"/>
                <a:gd name="T5" fmla="*/ 0 h 28"/>
                <a:gd name="T6" fmla="*/ 2147483647 w 42"/>
                <a:gd name="T7" fmla="*/ 2147483647 h 28"/>
                <a:gd name="T8" fmla="*/ 2147483647 w 42"/>
                <a:gd name="T9" fmla="*/ 2147483647 h 28"/>
                <a:gd name="T10" fmla="*/ 0 w 42"/>
                <a:gd name="T11" fmla="*/ 2147483647 h 28"/>
                <a:gd name="T12" fmla="*/ 0 w 42"/>
                <a:gd name="T13" fmla="*/ 2147483647 h 28"/>
                <a:gd name="T14" fmla="*/ 2147483647 w 42"/>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28"/>
                <a:gd name="T26" fmla="*/ 42 w 42"/>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28">
                  <a:moveTo>
                    <a:pt x="42" y="14"/>
                  </a:moveTo>
                  <a:lnTo>
                    <a:pt x="0" y="0"/>
                  </a:lnTo>
                  <a:lnTo>
                    <a:pt x="21" y="14"/>
                  </a:lnTo>
                  <a:lnTo>
                    <a:pt x="0" y="28"/>
                  </a:lnTo>
                  <a:lnTo>
                    <a:pt x="42" y="14"/>
                  </a:lnTo>
                </a:path>
              </a:pathLst>
            </a:custGeom>
            <a:noFill/>
            <a:ln w="4763">
              <a:solidFill>
                <a:srgbClr val="000000"/>
              </a:solidFill>
              <a:round/>
              <a:headEnd/>
              <a:tailEnd/>
            </a:ln>
          </p:spPr>
          <p:txBody>
            <a:bodyPr/>
            <a:lstStyle/>
            <a:p>
              <a:endParaRPr lang="en-US"/>
            </a:p>
          </p:txBody>
        </p:sp>
        <p:sp>
          <p:nvSpPr>
            <p:cNvPr id="107" name="Rectangle 106"/>
            <p:cNvSpPr>
              <a:spLocks noChangeArrowheads="1"/>
            </p:cNvSpPr>
            <p:nvPr/>
          </p:nvSpPr>
          <p:spPr bwMode="auto">
            <a:xfrm>
              <a:off x="2446338" y="3655803"/>
              <a:ext cx="211137"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ALUFN</a:t>
              </a:r>
              <a:endParaRPr lang="en-US" b="0"/>
            </a:p>
          </p:txBody>
        </p:sp>
        <p:sp>
          <p:nvSpPr>
            <p:cNvPr id="108" name="Line 306"/>
            <p:cNvSpPr>
              <a:spLocks noChangeShapeType="1"/>
            </p:cNvSpPr>
            <p:nvPr/>
          </p:nvSpPr>
          <p:spPr bwMode="auto">
            <a:xfrm>
              <a:off x="3368675" y="6193562"/>
              <a:ext cx="163513" cy="1313"/>
            </a:xfrm>
            <a:prstGeom prst="line">
              <a:avLst/>
            </a:prstGeom>
            <a:noFill/>
            <a:ln w="4763">
              <a:solidFill>
                <a:srgbClr val="000000"/>
              </a:solidFill>
              <a:round/>
              <a:headEnd/>
              <a:tailEnd/>
            </a:ln>
          </p:spPr>
          <p:txBody>
            <a:bodyPr/>
            <a:lstStyle/>
            <a:p>
              <a:endParaRPr lang="en-US"/>
            </a:p>
          </p:txBody>
        </p:sp>
        <p:sp>
          <p:nvSpPr>
            <p:cNvPr id="109" name="Freeform 108"/>
            <p:cNvSpPr>
              <a:spLocks/>
            </p:cNvSpPr>
            <p:nvPr/>
          </p:nvSpPr>
          <p:spPr bwMode="auto">
            <a:xfrm>
              <a:off x="3368675" y="6177799"/>
              <a:ext cx="50800" cy="31525"/>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close/>
                </a:path>
              </a:pathLst>
            </a:custGeom>
            <a:solidFill>
              <a:srgbClr val="000000"/>
            </a:solidFill>
            <a:ln w="9525">
              <a:noFill/>
              <a:round/>
              <a:headEnd/>
              <a:tailEnd/>
            </a:ln>
          </p:spPr>
          <p:txBody>
            <a:bodyPr/>
            <a:lstStyle/>
            <a:p>
              <a:endParaRPr lang="en-US"/>
            </a:p>
          </p:txBody>
        </p:sp>
        <p:sp>
          <p:nvSpPr>
            <p:cNvPr id="110" name="Freeform 109"/>
            <p:cNvSpPr>
              <a:spLocks/>
            </p:cNvSpPr>
            <p:nvPr/>
          </p:nvSpPr>
          <p:spPr bwMode="auto">
            <a:xfrm>
              <a:off x="3368675" y="6177799"/>
              <a:ext cx="50800" cy="31525"/>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path>
              </a:pathLst>
            </a:custGeom>
            <a:noFill/>
            <a:ln w="4763">
              <a:solidFill>
                <a:srgbClr val="000000"/>
              </a:solidFill>
              <a:round/>
              <a:headEnd/>
              <a:tailEnd/>
            </a:ln>
          </p:spPr>
          <p:txBody>
            <a:bodyPr/>
            <a:lstStyle/>
            <a:p>
              <a:endParaRPr lang="en-US"/>
            </a:p>
          </p:txBody>
        </p:sp>
        <p:sp>
          <p:nvSpPr>
            <p:cNvPr id="111" name="Rectangle 110"/>
            <p:cNvSpPr>
              <a:spLocks noChangeArrowheads="1"/>
            </p:cNvSpPr>
            <p:nvPr/>
          </p:nvSpPr>
          <p:spPr bwMode="auto">
            <a:xfrm>
              <a:off x="3582988" y="6169918"/>
              <a:ext cx="214312" cy="88007"/>
            </a:xfrm>
            <a:prstGeom prst="rect">
              <a:avLst/>
            </a:prstGeom>
            <a:noFill/>
            <a:ln w="9525">
              <a:noFill/>
              <a:miter lim="800000"/>
              <a:headEnd/>
              <a:tailEnd/>
            </a:ln>
          </p:spPr>
          <p:txBody>
            <a:bodyPr wrap="none" lIns="0" tIns="0" rIns="0" bIns="0">
              <a:spAutoFit/>
            </a:bodyPr>
            <a:lstStyle/>
            <a:p>
              <a:pPr eaLnBrk="0" hangingPunct="0"/>
              <a:r>
                <a:rPr lang="en-US" sz="700" b="0">
                  <a:solidFill>
                    <a:srgbClr val="000000"/>
                  </a:solidFill>
                </a:rPr>
                <a:t>WERF</a:t>
              </a:r>
              <a:endParaRPr lang="en-US" b="0"/>
            </a:p>
          </p:txBody>
        </p:sp>
        <p:sp>
          <p:nvSpPr>
            <p:cNvPr id="112" name="Rectangle 111"/>
            <p:cNvSpPr>
              <a:spLocks noChangeArrowheads="1"/>
            </p:cNvSpPr>
            <p:nvPr/>
          </p:nvSpPr>
          <p:spPr bwMode="auto">
            <a:xfrm>
              <a:off x="4291360" y="4458375"/>
              <a:ext cx="128240" cy="92333"/>
            </a:xfrm>
            <a:prstGeom prst="rect">
              <a:avLst/>
            </a:prstGeom>
            <a:noFill/>
            <a:ln w="9525">
              <a:noFill/>
              <a:miter lim="800000"/>
              <a:headEnd/>
              <a:tailEnd/>
            </a:ln>
          </p:spPr>
          <p:txBody>
            <a:bodyPr wrap="none" lIns="0" tIns="0" rIns="0" bIns="0">
              <a:spAutoFit/>
            </a:bodyPr>
            <a:lstStyle/>
            <a:p>
              <a:pPr eaLnBrk="0" hangingPunct="0"/>
              <a:r>
                <a:rPr lang="en-US" sz="600" b="0" dirty="0">
                  <a:solidFill>
                    <a:srgbClr val="000000"/>
                  </a:solidFill>
                </a:rPr>
                <a:t>WD</a:t>
              </a:r>
              <a:endParaRPr lang="en-US" b="0" dirty="0"/>
            </a:p>
          </p:txBody>
        </p:sp>
        <p:sp>
          <p:nvSpPr>
            <p:cNvPr id="113" name="Rectangle 112"/>
            <p:cNvSpPr>
              <a:spLocks noChangeArrowheads="1"/>
            </p:cNvSpPr>
            <p:nvPr/>
          </p:nvSpPr>
          <p:spPr bwMode="auto">
            <a:xfrm>
              <a:off x="4027488" y="4458375"/>
              <a:ext cx="114300"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Adr</a:t>
              </a:r>
              <a:endParaRPr lang="en-US" b="0"/>
            </a:p>
          </p:txBody>
        </p:sp>
        <p:sp>
          <p:nvSpPr>
            <p:cNvPr id="114" name="Line 333"/>
            <p:cNvSpPr>
              <a:spLocks noChangeShapeType="1"/>
            </p:cNvSpPr>
            <p:nvPr/>
          </p:nvSpPr>
          <p:spPr bwMode="auto">
            <a:xfrm>
              <a:off x="4702175" y="4458375"/>
              <a:ext cx="169863" cy="0"/>
            </a:xfrm>
            <a:prstGeom prst="line">
              <a:avLst/>
            </a:prstGeom>
            <a:noFill/>
            <a:ln w="4763">
              <a:solidFill>
                <a:srgbClr val="000000"/>
              </a:solidFill>
              <a:round/>
              <a:headEnd/>
              <a:tailEnd/>
            </a:ln>
          </p:spPr>
          <p:txBody>
            <a:bodyPr/>
            <a:lstStyle/>
            <a:p>
              <a:endParaRPr lang="en-US"/>
            </a:p>
          </p:txBody>
        </p:sp>
        <p:sp>
          <p:nvSpPr>
            <p:cNvPr id="115" name="Freeform 114"/>
            <p:cNvSpPr>
              <a:spLocks/>
            </p:cNvSpPr>
            <p:nvPr/>
          </p:nvSpPr>
          <p:spPr bwMode="auto">
            <a:xfrm>
              <a:off x="4702175" y="4442613"/>
              <a:ext cx="50800" cy="30212"/>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close/>
                </a:path>
              </a:pathLst>
            </a:custGeom>
            <a:solidFill>
              <a:srgbClr val="000000"/>
            </a:solidFill>
            <a:ln w="9525">
              <a:noFill/>
              <a:round/>
              <a:headEnd/>
              <a:tailEnd/>
            </a:ln>
          </p:spPr>
          <p:txBody>
            <a:bodyPr/>
            <a:lstStyle/>
            <a:p>
              <a:endParaRPr lang="en-US"/>
            </a:p>
          </p:txBody>
        </p:sp>
        <p:sp>
          <p:nvSpPr>
            <p:cNvPr id="116" name="Freeform 115"/>
            <p:cNvSpPr>
              <a:spLocks/>
            </p:cNvSpPr>
            <p:nvPr/>
          </p:nvSpPr>
          <p:spPr bwMode="auto">
            <a:xfrm>
              <a:off x="4702175" y="4442613"/>
              <a:ext cx="50800" cy="30212"/>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path>
              </a:pathLst>
            </a:custGeom>
            <a:noFill/>
            <a:ln w="4763">
              <a:solidFill>
                <a:srgbClr val="000000"/>
              </a:solidFill>
              <a:round/>
              <a:headEnd/>
              <a:tailEnd/>
            </a:ln>
          </p:spPr>
          <p:txBody>
            <a:bodyPr/>
            <a:lstStyle/>
            <a:p>
              <a:endParaRPr lang="en-US"/>
            </a:p>
          </p:txBody>
        </p:sp>
        <p:sp>
          <p:nvSpPr>
            <p:cNvPr id="117" name="Freeform 116"/>
            <p:cNvSpPr>
              <a:spLocks noEditPoints="1"/>
            </p:cNvSpPr>
            <p:nvPr/>
          </p:nvSpPr>
          <p:spPr bwMode="auto">
            <a:xfrm>
              <a:off x="3981450" y="4925995"/>
              <a:ext cx="93663" cy="77499"/>
            </a:xfrm>
            <a:custGeom>
              <a:avLst/>
              <a:gdLst>
                <a:gd name="T0" fmla="*/ 0 w 70"/>
                <a:gd name="T1" fmla="*/ 2147483647 h 70"/>
                <a:gd name="T2" fmla="*/ 2147483647 w 70"/>
                <a:gd name="T3" fmla="*/ 0 h 70"/>
                <a:gd name="T4" fmla="*/ 2147483647 w 70"/>
                <a:gd name="T5" fmla="*/ 2147483647 h 70"/>
                <a:gd name="T6" fmla="*/ 2147483647 w 70"/>
                <a:gd name="T7" fmla="*/ 2147483647 h 70"/>
                <a:gd name="T8" fmla="*/ 0 w 70"/>
                <a:gd name="T9" fmla="*/ 2147483647 h 70"/>
                <a:gd name="T10" fmla="*/ 2147483647 w 70"/>
                <a:gd name="T11" fmla="*/ 2147483647 h 70"/>
                <a:gd name="T12" fmla="*/ 2147483647 w 70"/>
                <a:gd name="T13" fmla="*/ 2147483647 h 70"/>
                <a:gd name="T14" fmla="*/ 2147483647 w 70"/>
                <a:gd name="T15" fmla="*/ 2147483647 h 70"/>
                <a:gd name="T16" fmla="*/ 0 w 70"/>
                <a:gd name="T17" fmla="*/ 2147483647 h 70"/>
                <a:gd name="T18" fmla="*/ 2147483647 w 70"/>
                <a:gd name="T19" fmla="*/ 2147483647 h 70"/>
                <a:gd name="T20" fmla="*/ 2147483647 w 70"/>
                <a:gd name="T21" fmla="*/ 2147483647 h 70"/>
                <a:gd name="T22" fmla="*/ 2147483647 w 70"/>
                <a:gd name="T23" fmla="*/ 2147483647 h 70"/>
                <a:gd name="T24" fmla="*/ 2147483647 w 70"/>
                <a:gd name="T25" fmla="*/ 2147483647 h 70"/>
                <a:gd name="T26" fmla="*/ 2147483647 w 70"/>
                <a:gd name="T27" fmla="*/ 2147483647 h 70"/>
                <a:gd name="T28" fmla="*/ 2147483647 w 70"/>
                <a:gd name="T29" fmla="*/ 2147483647 h 70"/>
                <a:gd name="T30" fmla="*/ 2147483647 w 70"/>
                <a:gd name="T31" fmla="*/ 2147483647 h 70"/>
                <a:gd name="T32" fmla="*/ 2147483647 w 70"/>
                <a:gd name="T33" fmla="*/ 2147483647 h 70"/>
                <a:gd name="T34" fmla="*/ 2147483647 w 70"/>
                <a:gd name="T35" fmla="*/ 2147483647 h 70"/>
                <a:gd name="T36" fmla="*/ 2147483647 w 70"/>
                <a:gd name="T37" fmla="*/ 2147483647 h 70"/>
                <a:gd name="T38" fmla="*/ 2147483647 w 70"/>
                <a:gd name="T39" fmla="*/ 2147483647 h 70"/>
                <a:gd name="T40" fmla="*/ 2147483647 w 70"/>
                <a:gd name="T41" fmla="*/ 2147483647 h 70"/>
                <a:gd name="T42" fmla="*/ 2147483647 w 70"/>
                <a:gd name="T43" fmla="*/ 2147483647 h 70"/>
                <a:gd name="T44" fmla="*/ 2147483647 w 70"/>
                <a:gd name="T45" fmla="*/ 2147483647 h 70"/>
                <a:gd name="T46" fmla="*/ 2147483647 w 70"/>
                <a:gd name="T47" fmla="*/ 2147483647 h 70"/>
                <a:gd name="T48" fmla="*/ 2147483647 w 70"/>
                <a:gd name="T49" fmla="*/ 2147483647 h 70"/>
                <a:gd name="T50" fmla="*/ 2147483647 w 70"/>
                <a:gd name="T51" fmla="*/ 2147483647 h 70"/>
                <a:gd name="T52" fmla="*/ 2147483647 w 70"/>
                <a:gd name="T53" fmla="*/ 2147483647 h 70"/>
                <a:gd name="T54" fmla="*/ 2147483647 w 70"/>
                <a:gd name="T55" fmla="*/ 2147483647 h 70"/>
                <a:gd name="T56" fmla="*/ 2147483647 w 70"/>
                <a:gd name="T57" fmla="*/ 2147483647 h 7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70"/>
                <a:gd name="T88" fmla="*/ 0 h 70"/>
                <a:gd name="T89" fmla="*/ 70 w 70"/>
                <a:gd name="T90" fmla="*/ 70 h 70"/>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70" h="70">
                  <a:moveTo>
                    <a:pt x="0" y="7"/>
                  </a:moveTo>
                  <a:lnTo>
                    <a:pt x="4" y="0"/>
                  </a:lnTo>
                  <a:lnTo>
                    <a:pt x="67" y="31"/>
                  </a:lnTo>
                  <a:lnTo>
                    <a:pt x="63" y="38"/>
                  </a:lnTo>
                  <a:lnTo>
                    <a:pt x="0" y="7"/>
                  </a:lnTo>
                  <a:close/>
                  <a:moveTo>
                    <a:pt x="67" y="38"/>
                  </a:moveTo>
                  <a:lnTo>
                    <a:pt x="67" y="38"/>
                  </a:lnTo>
                  <a:lnTo>
                    <a:pt x="4" y="70"/>
                  </a:lnTo>
                  <a:lnTo>
                    <a:pt x="0" y="63"/>
                  </a:lnTo>
                  <a:lnTo>
                    <a:pt x="63" y="31"/>
                  </a:lnTo>
                  <a:lnTo>
                    <a:pt x="67" y="31"/>
                  </a:lnTo>
                  <a:lnTo>
                    <a:pt x="70" y="31"/>
                  </a:lnTo>
                  <a:lnTo>
                    <a:pt x="70" y="35"/>
                  </a:lnTo>
                  <a:lnTo>
                    <a:pt x="67" y="38"/>
                  </a:lnTo>
                  <a:close/>
                </a:path>
              </a:pathLst>
            </a:custGeom>
            <a:solidFill>
              <a:srgbClr val="000000"/>
            </a:solidFill>
            <a:ln w="9525">
              <a:noFill/>
              <a:round/>
              <a:headEnd/>
              <a:tailEnd/>
            </a:ln>
          </p:spPr>
          <p:txBody>
            <a:bodyPr/>
            <a:lstStyle/>
            <a:p>
              <a:endParaRPr lang="en-US"/>
            </a:p>
          </p:txBody>
        </p:sp>
        <p:sp>
          <p:nvSpPr>
            <p:cNvPr id="118" name="Freeform 117"/>
            <p:cNvSpPr>
              <a:spLocks/>
            </p:cNvSpPr>
            <p:nvPr/>
          </p:nvSpPr>
          <p:spPr bwMode="auto">
            <a:xfrm>
              <a:off x="2876550" y="3060768"/>
              <a:ext cx="38100" cy="45974"/>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119" name="Freeform 118"/>
            <p:cNvSpPr>
              <a:spLocks/>
            </p:cNvSpPr>
            <p:nvPr/>
          </p:nvSpPr>
          <p:spPr bwMode="auto">
            <a:xfrm>
              <a:off x="2876550" y="3060768"/>
              <a:ext cx="38100" cy="45974"/>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120" name="Line 397"/>
            <p:cNvSpPr>
              <a:spLocks noChangeShapeType="1"/>
            </p:cNvSpPr>
            <p:nvPr/>
          </p:nvSpPr>
          <p:spPr bwMode="auto">
            <a:xfrm>
              <a:off x="3486150" y="2991151"/>
              <a:ext cx="1588" cy="106396"/>
            </a:xfrm>
            <a:prstGeom prst="line">
              <a:avLst/>
            </a:prstGeom>
            <a:noFill/>
            <a:ln w="4763">
              <a:solidFill>
                <a:srgbClr val="000000"/>
              </a:solidFill>
              <a:round/>
              <a:headEnd/>
              <a:tailEnd/>
            </a:ln>
          </p:spPr>
          <p:txBody>
            <a:bodyPr/>
            <a:lstStyle/>
            <a:p>
              <a:endParaRPr lang="en-US"/>
            </a:p>
          </p:txBody>
        </p:sp>
        <p:sp>
          <p:nvSpPr>
            <p:cNvPr id="121" name="Freeform 120"/>
            <p:cNvSpPr>
              <a:spLocks/>
            </p:cNvSpPr>
            <p:nvPr/>
          </p:nvSpPr>
          <p:spPr bwMode="auto">
            <a:xfrm>
              <a:off x="3467100" y="3055514"/>
              <a:ext cx="42863" cy="42033"/>
            </a:xfrm>
            <a:custGeom>
              <a:avLst/>
              <a:gdLst>
                <a:gd name="T0" fmla="*/ 2147483647 w 32"/>
                <a:gd name="T1" fmla="*/ 2147483647 h 38"/>
                <a:gd name="T2" fmla="*/ 2147483647 w 32"/>
                <a:gd name="T3" fmla="*/ 0 h 38"/>
                <a:gd name="T4" fmla="*/ 2147483647 w 32"/>
                <a:gd name="T5" fmla="*/ 0 h 38"/>
                <a:gd name="T6" fmla="*/ 2147483647 w 32"/>
                <a:gd name="T7" fmla="*/ 2147483647 h 38"/>
                <a:gd name="T8" fmla="*/ 2147483647 w 32"/>
                <a:gd name="T9" fmla="*/ 2147483647 h 38"/>
                <a:gd name="T10" fmla="*/ 0 w 32"/>
                <a:gd name="T11" fmla="*/ 0 h 38"/>
                <a:gd name="T12" fmla="*/ 0 w 32"/>
                <a:gd name="T13" fmla="*/ 0 h 38"/>
                <a:gd name="T14" fmla="*/ 2147483647 w 32"/>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38"/>
                <a:gd name="T26" fmla="*/ 32 w 32"/>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38">
                  <a:moveTo>
                    <a:pt x="14" y="38"/>
                  </a:moveTo>
                  <a:lnTo>
                    <a:pt x="32" y="0"/>
                  </a:lnTo>
                  <a:lnTo>
                    <a:pt x="14" y="17"/>
                  </a:lnTo>
                  <a:lnTo>
                    <a:pt x="0" y="0"/>
                  </a:lnTo>
                  <a:lnTo>
                    <a:pt x="14" y="38"/>
                  </a:lnTo>
                  <a:close/>
                </a:path>
              </a:pathLst>
            </a:custGeom>
            <a:solidFill>
              <a:srgbClr val="000000"/>
            </a:solidFill>
            <a:ln w="9525">
              <a:noFill/>
              <a:round/>
              <a:headEnd/>
              <a:tailEnd/>
            </a:ln>
          </p:spPr>
          <p:txBody>
            <a:bodyPr/>
            <a:lstStyle/>
            <a:p>
              <a:endParaRPr lang="en-US"/>
            </a:p>
          </p:txBody>
        </p:sp>
        <p:sp>
          <p:nvSpPr>
            <p:cNvPr id="122" name="Freeform 121"/>
            <p:cNvSpPr>
              <a:spLocks/>
            </p:cNvSpPr>
            <p:nvPr/>
          </p:nvSpPr>
          <p:spPr bwMode="auto">
            <a:xfrm>
              <a:off x="3467100" y="3055514"/>
              <a:ext cx="42863" cy="42033"/>
            </a:xfrm>
            <a:custGeom>
              <a:avLst/>
              <a:gdLst>
                <a:gd name="T0" fmla="*/ 2147483647 w 32"/>
                <a:gd name="T1" fmla="*/ 2147483647 h 38"/>
                <a:gd name="T2" fmla="*/ 2147483647 w 32"/>
                <a:gd name="T3" fmla="*/ 0 h 38"/>
                <a:gd name="T4" fmla="*/ 2147483647 w 32"/>
                <a:gd name="T5" fmla="*/ 0 h 38"/>
                <a:gd name="T6" fmla="*/ 2147483647 w 32"/>
                <a:gd name="T7" fmla="*/ 2147483647 h 38"/>
                <a:gd name="T8" fmla="*/ 2147483647 w 32"/>
                <a:gd name="T9" fmla="*/ 2147483647 h 38"/>
                <a:gd name="T10" fmla="*/ 0 w 32"/>
                <a:gd name="T11" fmla="*/ 0 h 38"/>
                <a:gd name="T12" fmla="*/ 0 w 32"/>
                <a:gd name="T13" fmla="*/ 0 h 38"/>
                <a:gd name="T14" fmla="*/ 2147483647 w 32"/>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38"/>
                <a:gd name="T26" fmla="*/ 32 w 32"/>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38">
                  <a:moveTo>
                    <a:pt x="14" y="38"/>
                  </a:moveTo>
                  <a:lnTo>
                    <a:pt x="32" y="0"/>
                  </a:lnTo>
                  <a:lnTo>
                    <a:pt x="14" y="17"/>
                  </a:lnTo>
                  <a:lnTo>
                    <a:pt x="0" y="0"/>
                  </a:lnTo>
                  <a:lnTo>
                    <a:pt x="14" y="38"/>
                  </a:lnTo>
                </a:path>
              </a:pathLst>
            </a:custGeom>
            <a:noFill/>
            <a:ln w="4763">
              <a:solidFill>
                <a:srgbClr val="000000"/>
              </a:solidFill>
              <a:round/>
              <a:headEnd/>
              <a:tailEnd/>
            </a:ln>
          </p:spPr>
          <p:txBody>
            <a:bodyPr/>
            <a:lstStyle/>
            <a:p>
              <a:endParaRPr lang="en-US"/>
            </a:p>
          </p:txBody>
        </p:sp>
        <p:sp>
          <p:nvSpPr>
            <p:cNvPr id="123" name="Rectangle 122"/>
            <p:cNvSpPr>
              <a:spLocks noChangeArrowheads="1"/>
            </p:cNvSpPr>
            <p:nvPr/>
          </p:nvSpPr>
          <p:spPr bwMode="auto">
            <a:xfrm>
              <a:off x="3352800" y="2895600"/>
              <a:ext cx="256480" cy="92333"/>
            </a:xfrm>
            <a:prstGeom prst="rect">
              <a:avLst/>
            </a:prstGeom>
            <a:noFill/>
            <a:ln w="9525">
              <a:noFill/>
              <a:miter lim="800000"/>
              <a:headEnd/>
              <a:tailEnd/>
            </a:ln>
          </p:spPr>
          <p:txBody>
            <a:bodyPr wrap="none" lIns="0" tIns="0" rIns="0" bIns="0">
              <a:spAutoFit/>
            </a:bodyPr>
            <a:lstStyle/>
            <a:p>
              <a:pPr eaLnBrk="0" hangingPunct="0"/>
              <a:r>
                <a:rPr lang="en-US" sz="600" b="0" dirty="0">
                  <a:solidFill>
                    <a:srgbClr val="000000"/>
                  </a:solidFill>
                </a:rPr>
                <a:t>SXT(</a:t>
              </a:r>
              <a:r>
                <a:rPr lang="en-US" sz="600" b="0" dirty="0">
                  <a:solidFill>
                    <a:srgbClr val="C00000"/>
                  </a:solidFill>
                </a:rPr>
                <a:t>C</a:t>
              </a:r>
              <a:r>
                <a:rPr lang="en-US" sz="600" b="0" dirty="0">
                  <a:solidFill>
                    <a:srgbClr val="000000"/>
                  </a:solidFill>
                </a:rPr>
                <a:t>)</a:t>
              </a:r>
              <a:endParaRPr lang="en-US" b="0" dirty="0"/>
            </a:p>
          </p:txBody>
        </p:sp>
        <p:sp>
          <p:nvSpPr>
            <p:cNvPr id="124" name="Freeform 123"/>
            <p:cNvSpPr>
              <a:spLocks/>
            </p:cNvSpPr>
            <p:nvPr/>
          </p:nvSpPr>
          <p:spPr bwMode="auto">
            <a:xfrm>
              <a:off x="2663825" y="3097548"/>
              <a:ext cx="331788" cy="74872"/>
            </a:xfrm>
            <a:custGeom>
              <a:avLst/>
              <a:gdLst>
                <a:gd name="T0" fmla="*/ 0 w 388"/>
                <a:gd name="T1" fmla="*/ 0 h 63"/>
                <a:gd name="T2" fmla="*/ 2147483647 w 388"/>
                <a:gd name="T3" fmla="*/ 0 h 63"/>
                <a:gd name="T4" fmla="*/ 2147483647 w 388"/>
                <a:gd name="T5" fmla="*/ 2147483647 h 63"/>
                <a:gd name="T6" fmla="*/ 2147483647 w 388"/>
                <a:gd name="T7" fmla="*/ 2147483647 h 63"/>
                <a:gd name="T8" fmla="*/ 0 w 388"/>
                <a:gd name="T9" fmla="*/ 0 h 63"/>
                <a:gd name="T10" fmla="*/ 0 60000 65536"/>
                <a:gd name="T11" fmla="*/ 0 60000 65536"/>
                <a:gd name="T12" fmla="*/ 0 60000 65536"/>
                <a:gd name="T13" fmla="*/ 0 60000 65536"/>
                <a:gd name="T14" fmla="*/ 0 60000 65536"/>
                <a:gd name="T15" fmla="*/ 0 w 388"/>
                <a:gd name="T16" fmla="*/ 0 h 63"/>
                <a:gd name="T17" fmla="*/ 388 w 388"/>
                <a:gd name="T18" fmla="*/ 63 h 63"/>
              </a:gdLst>
              <a:ahLst/>
              <a:cxnLst>
                <a:cxn ang="T10">
                  <a:pos x="T0" y="T1"/>
                </a:cxn>
                <a:cxn ang="T11">
                  <a:pos x="T2" y="T3"/>
                </a:cxn>
                <a:cxn ang="T12">
                  <a:pos x="T4" y="T5"/>
                </a:cxn>
                <a:cxn ang="T13">
                  <a:pos x="T6" y="T7"/>
                </a:cxn>
                <a:cxn ang="T14">
                  <a:pos x="T8" y="T9"/>
                </a:cxn>
              </a:cxnLst>
              <a:rect l="T15" t="T16" r="T17" b="T18"/>
              <a:pathLst>
                <a:path w="388" h="63">
                  <a:moveTo>
                    <a:pt x="0" y="0"/>
                  </a:moveTo>
                  <a:lnTo>
                    <a:pt x="388" y="0"/>
                  </a:lnTo>
                  <a:lnTo>
                    <a:pt x="339" y="63"/>
                  </a:lnTo>
                  <a:lnTo>
                    <a:pt x="49" y="63"/>
                  </a:lnTo>
                  <a:lnTo>
                    <a:pt x="0" y="0"/>
                  </a:lnTo>
                </a:path>
              </a:pathLst>
            </a:custGeom>
            <a:solidFill>
              <a:srgbClr val="92D050"/>
            </a:solidFill>
            <a:ln w="11113">
              <a:solidFill>
                <a:srgbClr val="000000"/>
              </a:solidFill>
              <a:round/>
              <a:headEnd/>
              <a:tailEnd/>
            </a:ln>
          </p:spPr>
          <p:txBody>
            <a:bodyPr/>
            <a:lstStyle/>
            <a:p>
              <a:endParaRPr lang="en-US"/>
            </a:p>
          </p:txBody>
        </p:sp>
        <p:sp>
          <p:nvSpPr>
            <p:cNvPr id="125" name="Rectangle 124"/>
            <p:cNvSpPr>
              <a:spLocks noChangeArrowheads="1"/>
            </p:cNvSpPr>
            <p:nvPr/>
          </p:nvSpPr>
          <p:spPr bwMode="auto">
            <a:xfrm>
              <a:off x="3086100" y="3097548"/>
              <a:ext cx="169863"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ASEL</a:t>
              </a:r>
              <a:endParaRPr lang="en-US" b="0"/>
            </a:p>
          </p:txBody>
        </p:sp>
        <p:sp>
          <p:nvSpPr>
            <p:cNvPr id="126" name="Line 408"/>
            <p:cNvSpPr>
              <a:spLocks noChangeShapeType="1"/>
            </p:cNvSpPr>
            <p:nvPr/>
          </p:nvSpPr>
          <p:spPr bwMode="auto">
            <a:xfrm>
              <a:off x="2968625" y="3136954"/>
              <a:ext cx="103188" cy="0"/>
            </a:xfrm>
            <a:prstGeom prst="line">
              <a:avLst/>
            </a:prstGeom>
            <a:noFill/>
            <a:ln w="4763">
              <a:solidFill>
                <a:srgbClr val="000000"/>
              </a:solidFill>
              <a:round/>
              <a:headEnd/>
              <a:tailEnd/>
            </a:ln>
          </p:spPr>
          <p:txBody>
            <a:bodyPr/>
            <a:lstStyle/>
            <a:p>
              <a:endParaRPr lang="en-US"/>
            </a:p>
          </p:txBody>
        </p:sp>
        <p:sp>
          <p:nvSpPr>
            <p:cNvPr id="127" name="Freeform 126"/>
            <p:cNvSpPr>
              <a:spLocks/>
            </p:cNvSpPr>
            <p:nvPr/>
          </p:nvSpPr>
          <p:spPr bwMode="auto">
            <a:xfrm>
              <a:off x="2968625" y="3115937"/>
              <a:ext cx="52388" cy="35466"/>
            </a:xfrm>
            <a:custGeom>
              <a:avLst/>
              <a:gdLst>
                <a:gd name="T0" fmla="*/ 0 w 39"/>
                <a:gd name="T1" fmla="*/ 2147483647 h 32"/>
                <a:gd name="T2" fmla="*/ 2147483647 w 39"/>
                <a:gd name="T3" fmla="*/ 2147483647 h 32"/>
                <a:gd name="T4" fmla="*/ 2147483647 w 39"/>
                <a:gd name="T5" fmla="*/ 2147483647 h 32"/>
                <a:gd name="T6" fmla="*/ 2147483647 w 39"/>
                <a:gd name="T7" fmla="*/ 2147483647 h 32"/>
                <a:gd name="T8" fmla="*/ 2147483647 w 39"/>
                <a:gd name="T9" fmla="*/ 2147483647 h 32"/>
                <a:gd name="T10" fmla="*/ 2147483647 w 39"/>
                <a:gd name="T11" fmla="*/ 0 h 32"/>
                <a:gd name="T12" fmla="*/ 2147483647 w 39"/>
                <a:gd name="T13" fmla="*/ 0 h 32"/>
                <a:gd name="T14" fmla="*/ 0 w 39"/>
                <a:gd name="T15" fmla="*/ 2147483647 h 32"/>
                <a:gd name="T16" fmla="*/ 0 60000 65536"/>
                <a:gd name="T17" fmla="*/ 0 60000 65536"/>
                <a:gd name="T18" fmla="*/ 0 60000 65536"/>
                <a:gd name="T19" fmla="*/ 0 60000 65536"/>
                <a:gd name="T20" fmla="*/ 0 60000 65536"/>
                <a:gd name="T21" fmla="*/ 0 60000 65536"/>
                <a:gd name="T22" fmla="*/ 0 60000 65536"/>
                <a:gd name="T23" fmla="*/ 0 60000 65536"/>
                <a:gd name="T24" fmla="*/ 0 w 39"/>
                <a:gd name="T25" fmla="*/ 0 h 32"/>
                <a:gd name="T26" fmla="*/ 39 w 39"/>
                <a:gd name="T27" fmla="*/ 32 h 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9" h="32">
                  <a:moveTo>
                    <a:pt x="0" y="18"/>
                  </a:moveTo>
                  <a:lnTo>
                    <a:pt x="39" y="32"/>
                  </a:lnTo>
                  <a:lnTo>
                    <a:pt x="18" y="18"/>
                  </a:lnTo>
                  <a:lnTo>
                    <a:pt x="39" y="0"/>
                  </a:lnTo>
                  <a:lnTo>
                    <a:pt x="0" y="18"/>
                  </a:lnTo>
                  <a:close/>
                </a:path>
              </a:pathLst>
            </a:custGeom>
            <a:solidFill>
              <a:srgbClr val="000000"/>
            </a:solidFill>
            <a:ln w="9525">
              <a:noFill/>
              <a:round/>
              <a:headEnd/>
              <a:tailEnd/>
            </a:ln>
          </p:spPr>
          <p:txBody>
            <a:bodyPr/>
            <a:lstStyle/>
            <a:p>
              <a:endParaRPr lang="en-US"/>
            </a:p>
          </p:txBody>
        </p:sp>
        <p:sp>
          <p:nvSpPr>
            <p:cNvPr id="128" name="Freeform 127"/>
            <p:cNvSpPr>
              <a:spLocks/>
            </p:cNvSpPr>
            <p:nvPr/>
          </p:nvSpPr>
          <p:spPr bwMode="auto">
            <a:xfrm>
              <a:off x="2968625" y="3115937"/>
              <a:ext cx="52388" cy="35466"/>
            </a:xfrm>
            <a:custGeom>
              <a:avLst/>
              <a:gdLst>
                <a:gd name="T0" fmla="*/ 0 w 39"/>
                <a:gd name="T1" fmla="*/ 2147483647 h 32"/>
                <a:gd name="T2" fmla="*/ 2147483647 w 39"/>
                <a:gd name="T3" fmla="*/ 2147483647 h 32"/>
                <a:gd name="T4" fmla="*/ 2147483647 w 39"/>
                <a:gd name="T5" fmla="*/ 2147483647 h 32"/>
                <a:gd name="T6" fmla="*/ 2147483647 w 39"/>
                <a:gd name="T7" fmla="*/ 2147483647 h 32"/>
                <a:gd name="T8" fmla="*/ 2147483647 w 39"/>
                <a:gd name="T9" fmla="*/ 2147483647 h 32"/>
                <a:gd name="T10" fmla="*/ 2147483647 w 39"/>
                <a:gd name="T11" fmla="*/ 0 h 32"/>
                <a:gd name="T12" fmla="*/ 2147483647 w 39"/>
                <a:gd name="T13" fmla="*/ 0 h 32"/>
                <a:gd name="T14" fmla="*/ 0 w 39"/>
                <a:gd name="T15" fmla="*/ 2147483647 h 32"/>
                <a:gd name="T16" fmla="*/ 0 60000 65536"/>
                <a:gd name="T17" fmla="*/ 0 60000 65536"/>
                <a:gd name="T18" fmla="*/ 0 60000 65536"/>
                <a:gd name="T19" fmla="*/ 0 60000 65536"/>
                <a:gd name="T20" fmla="*/ 0 60000 65536"/>
                <a:gd name="T21" fmla="*/ 0 60000 65536"/>
                <a:gd name="T22" fmla="*/ 0 60000 65536"/>
                <a:gd name="T23" fmla="*/ 0 60000 65536"/>
                <a:gd name="T24" fmla="*/ 0 w 39"/>
                <a:gd name="T25" fmla="*/ 0 h 32"/>
                <a:gd name="T26" fmla="*/ 39 w 39"/>
                <a:gd name="T27" fmla="*/ 32 h 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9" h="32">
                  <a:moveTo>
                    <a:pt x="0" y="18"/>
                  </a:moveTo>
                  <a:lnTo>
                    <a:pt x="39" y="32"/>
                  </a:lnTo>
                  <a:lnTo>
                    <a:pt x="18" y="18"/>
                  </a:lnTo>
                  <a:lnTo>
                    <a:pt x="39" y="0"/>
                  </a:lnTo>
                  <a:lnTo>
                    <a:pt x="0" y="18"/>
                  </a:lnTo>
                </a:path>
              </a:pathLst>
            </a:custGeom>
            <a:noFill/>
            <a:ln w="4763">
              <a:solidFill>
                <a:srgbClr val="000000"/>
              </a:solidFill>
              <a:round/>
              <a:headEnd/>
              <a:tailEnd/>
            </a:ln>
          </p:spPr>
          <p:txBody>
            <a:bodyPr/>
            <a:lstStyle/>
            <a:p>
              <a:endParaRPr lang="en-US"/>
            </a:p>
          </p:txBody>
        </p:sp>
        <p:sp>
          <p:nvSpPr>
            <p:cNvPr id="129" name="Line 411"/>
            <p:cNvSpPr>
              <a:spLocks noChangeShapeType="1"/>
            </p:cNvSpPr>
            <p:nvPr/>
          </p:nvSpPr>
          <p:spPr bwMode="auto">
            <a:xfrm flipH="1">
              <a:off x="2895600" y="2738952"/>
              <a:ext cx="4763" cy="350715"/>
            </a:xfrm>
            <a:prstGeom prst="line">
              <a:avLst/>
            </a:prstGeom>
            <a:noFill/>
            <a:ln w="4763">
              <a:solidFill>
                <a:srgbClr val="000000"/>
              </a:solidFill>
              <a:round/>
              <a:headEnd/>
              <a:tailEnd/>
            </a:ln>
          </p:spPr>
          <p:txBody>
            <a:bodyPr/>
            <a:lstStyle/>
            <a:p>
              <a:endParaRPr lang="en-US"/>
            </a:p>
          </p:txBody>
        </p:sp>
        <p:sp>
          <p:nvSpPr>
            <p:cNvPr id="130" name="Freeform 129"/>
            <p:cNvSpPr>
              <a:spLocks/>
            </p:cNvSpPr>
            <p:nvPr/>
          </p:nvSpPr>
          <p:spPr bwMode="auto">
            <a:xfrm>
              <a:off x="2698750" y="3045006"/>
              <a:ext cx="38100" cy="45974"/>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131" name="Freeform 130"/>
            <p:cNvSpPr>
              <a:spLocks/>
            </p:cNvSpPr>
            <p:nvPr/>
          </p:nvSpPr>
          <p:spPr bwMode="auto">
            <a:xfrm>
              <a:off x="2698750" y="3045006"/>
              <a:ext cx="38100" cy="45974"/>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132" name="Line 428"/>
            <p:cNvSpPr>
              <a:spLocks noChangeShapeType="1"/>
            </p:cNvSpPr>
            <p:nvPr/>
          </p:nvSpPr>
          <p:spPr bwMode="auto">
            <a:xfrm>
              <a:off x="2717800" y="2970135"/>
              <a:ext cx="1588" cy="106396"/>
            </a:xfrm>
            <a:prstGeom prst="line">
              <a:avLst/>
            </a:prstGeom>
            <a:noFill/>
            <a:ln w="4763">
              <a:solidFill>
                <a:srgbClr val="000000"/>
              </a:solidFill>
              <a:round/>
              <a:headEnd/>
              <a:tailEnd/>
            </a:ln>
          </p:spPr>
          <p:txBody>
            <a:bodyPr/>
            <a:lstStyle/>
            <a:p>
              <a:endParaRPr lang="en-US"/>
            </a:p>
          </p:txBody>
        </p:sp>
        <p:sp>
          <p:nvSpPr>
            <p:cNvPr id="133" name="Line 59"/>
            <p:cNvSpPr>
              <a:spLocks noChangeShapeType="1"/>
            </p:cNvSpPr>
            <p:nvPr/>
          </p:nvSpPr>
          <p:spPr bwMode="auto">
            <a:xfrm flipH="1">
              <a:off x="1295400" y="1066800"/>
              <a:ext cx="0" cy="685800"/>
            </a:xfrm>
            <a:prstGeom prst="line">
              <a:avLst/>
            </a:prstGeom>
            <a:noFill/>
            <a:ln w="4763">
              <a:solidFill>
                <a:srgbClr val="000000"/>
              </a:solidFill>
              <a:round/>
              <a:headEnd/>
              <a:tailEnd/>
            </a:ln>
          </p:spPr>
          <p:txBody>
            <a:bodyPr/>
            <a:lstStyle/>
            <a:p>
              <a:endParaRPr lang="en-US"/>
            </a:p>
          </p:txBody>
        </p:sp>
        <p:sp>
          <p:nvSpPr>
            <p:cNvPr id="134" name="Line 59"/>
            <p:cNvSpPr>
              <a:spLocks noChangeShapeType="1"/>
            </p:cNvSpPr>
            <p:nvPr/>
          </p:nvSpPr>
          <p:spPr bwMode="auto">
            <a:xfrm flipH="1">
              <a:off x="838200" y="1066800"/>
              <a:ext cx="457200" cy="0"/>
            </a:xfrm>
            <a:prstGeom prst="line">
              <a:avLst/>
            </a:prstGeom>
            <a:noFill/>
            <a:ln w="4763">
              <a:solidFill>
                <a:srgbClr val="000000"/>
              </a:solidFill>
              <a:round/>
              <a:headEnd/>
              <a:tailEnd/>
            </a:ln>
          </p:spPr>
          <p:txBody>
            <a:bodyPr/>
            <a:lstStyle/>
            <a:p>
              <a:endParaRPr lang="en-US"/>
            </a:p>
          </p:txBody>
        </p:sp>
        <p:sp>
          <p:nvSpPr>
            <p:cNvPr id="135" name="Line 59"/>
            <p:cNvSpPr>
              <a:spLocks noChangeShapeType="1"/>
            </p:cNvSpPr>
            <p:nvPr/>
          </p:nvSpPr>
          <p:spPr bwMode="auto">
            <a:xfrm flipH="1">
              <a:off x="838200" y="1066800"/>
              <a:ext cx="0" cy="152400"/>
            </a:xfrm>
            <a:prstGeom prst="line">
              <a:avLst/>
            </a:prstGeom>
            <a:noFill/>
            <a:ln w="4763">
              <a:solidFill>
                <a:srgbClr val="000000"/>
              </a:solidFill>
              <a:round/>
              <a:headEnd/>
              <a:tailEnd/>
            </a:ln>
          </p:spPr>
          <p:txBody>
            <a:bodyPr/>
            <a:lstStyle/>
            <a:p>
              <a:endParaRPr lang="en-US"/>
            </a:p>
          </p:txBody>
        </p:sp>
        <p:sp>
          <p:nvSpPr>
            <p:cNvPr id="136" name="Line 59"/>
            <p:cNvSpPr>
              <a:spLocks noChangeShapeType="1"/>
            </p:cNvSpPr>
            <p:nvPr/>
          </p:nvSpPr>
          <p:spPr bwMode="auto">
            <a:xfrm>
              <a:off x="823912" y="1676400"/>
              <a:ext cx="1588" cy="3810000"/>
            </a:xfrm>
            <a:prstGeom prst="line">
              <a:avLst/>
            </a:prstGeom>
            <a:noFill/>
            <a:ln w="4763">
              <a:solidFill>
                <a:srgbClr val="000000"/>
              </a:solidFill>
              <a:round/>
              <a:headEnd/>
              <a:tailEnd/>
            </a:ln>
          </p:spPr>
          <p:txBody>
            <a:bodyPr/>
            <a:lstStyle/>
            <a:p>
              <a:endParaRPr lang="en-US"/>
            </a:p>
          </p:txBody>
        </p:sp>
        <p:sp>
          <p:nvSpPr>
            <p:cNvPr id="137" name="Line 59"/>
            <p:cNvSpPr>
              <a:spLocks noChangeShapeType="1"/>
            </p:cNvSpPr>
            <p:nvPr/>
          </p:nvSpPr>
          <p:spPr bwMode="auto">
            <a:xfrm>
              <a:off x="2087880" y="1676400"/>
              <a:ext cx="1588" cy="3962400"/>
            </a:xfrm>
            <a:prstGeom prst="line">
              <a:avLst/>
            </a:prstGeom>
            <a:noFill/>
            <a:ln w="4763">
              <a:solidFill>
                <a:srgbClr val="000000"/>
              </a:solidFill>
              <a:round/>
              <a:headEnd/>
              <a:tailEnd/>
            </a:ln>
          </p:spPr>
          <p:txBody>
            <a:bodyPr/>
            <a:lstStyle/>
            <a:p>
              <a:endParaRPr lang="en-US"/>
            </a:p>
          </p:txBody>
        </p:sp>
        <p:sp>
          <p:nvSpPr>
            <p:cNvPr id="138" name="Freeform 137"/>
            <p:cNvSpPr>
              <a:spLocks/>
            </p:cNvSpPr>
            <p:nvPr/>
          </p:nvSpPr>
          <p:spPr bwMode="auto">
            <a:xfrm>
              <a:off x="2095512" y="5619776"/>
              <a:ext cx="419088" cy="323824"/>
            </a:xfrm>
            <a:custGeom>
              <a:avLst/>
              <a:gdLst>
                <a:gd name="T0" fmla="*/ 2147483647 w 326"/>
                <a:gd name="T1" fmla="*/ 2147483647 h 836"/>
                <a:gd name="T2" fmla="*/ 2147483647 w 326"/>
                <a:gd name="T3" fmla="*/ 2147483647 h 836"/>
                <a:gd name="T4" fmla="*/ 2147483647 w 326"/>
                <a:gd name="T5" fmla="*/ 2147483647 h 836"/>
                <a:gd name="T6" fmla="*/ 0 w 326"/>
                <a:gd name="T7" fmla="*/ 2147483647 h 836"/>
                <a:gd name="T8" fmla="*/ 0 w 326"/>
                <a:gd name="T9" fmla="*/ 0 h 836"/>
                <a:gd name="T10" fmla="*/ 0 w 326"/>
                <a:gd name="T11" fmla="*/ 0 h 836"/>
                <a:gd name="T12" fmla="*/ 0 60000 65536"/>
                <a:gd name="T13" fmla="*/ 0 60000 65536"/>
                <a:gd name="T14" fmla="*/ 0 60000 65536"/>
                <a:gd name="T15" fmla="*/ 0 60000 65536"/>
                <a:gd name="T16" fmla="*/ 0 60000 65536"/>
                <a:gd name="T17" fmla="*/ 0 60000 65536"/>
                <a:gd name="T18" fmla="*/ 0 w 326"/>
                <a:gd name="T19" fmla="*/ 0 h 836"/>
                <a:gd name="T20" fmla="*/ 326 w 326"/>
                <a:gd name="T21" fmla="*/ 836 h 836"/>
                <a:gd name="connsiteX0" fmla="*/ 10000 w 10000"/>
                <a:gd name="connsiteY0" fmla="*/ 10000 h 10000"/>
                <a:gd name="connsiteX1" fmla="*/ 10000 w 10000"/>
                <a:gd name="connsiteY1" fmla="*/ 8038 h 10000"/>
                <a:gd name="connsiteX2" fmla="*/ 7730 w 10000"/>
                <a:gd name="connsiteY2" fmla="*/ 7117 h 10000"/>
                <a:gd name="connsiteX3" fmla="*/ 1273 w 10000"/>
                <a:gd name="connsiteY3" fmla="*/ 7277 h 10000"/>
                <a:gd name="connsiteX4" fmla="*/ 0 w 10000"/>
                <a:gd name="connsiteY4" fmla="*/ 0 h 10000"/>
                <a:gd name="connsiteX0" fmla="*/ 8727 w 8727"/>
                <a:gd name="connsiteY0" fmla="*/ 2883 h 2883"/>
                <a:gd name="connsiteX1" fmla="*/ 8727 w 8727"/>
                <a:gd name="connsiteY1" fmla="*/ 921 h 2883"/>
                <a:gd name="connsiteX2" fmla="*/ 6457 w 8727"/>
                <a:gd name="connsiteY2" fmla="*/ 0 h 2883"/>
                <a:gd name="connsiteX3" fmla="*/ 0 w 8727"/>
                <a:gd name="connsiteY3" fmla="*/ 160 h 2883"/>
                <a:gd name="connsiteX0" fmla="*/ 10000 w 10000"/>
                <a:gd name="connsiteY0" fmla="*/ 10153 h 10153"/>
                <a:gd name="connsiteX1" fmla="*/ 10000 w 10000"/>
                <a:gd name="connsiteY1" fmla="*/ 3348 h 10153"/>
                <a:gd name="connsiteX2" fmla="*/ 7399 w 10000"/>
                <a:gd name="connsiteY2" fmla="*/ 153 h 10153"/>
                <a:gd name="connsiteX3" fmla="*/ 0 w 10000"/>
                <a:gd name="connsiteY3" fmla="*/ 0 h 10153"/>
                <a:gd name="connsiteX0" fmla="*/ 10000 w 10000"/>
                <a:gd name="connsiteY0" fmla="*/ 10000 h 10000"/>
                <a:gd name="connsiteX1" fmla="*/ 10000 w 10000"/>
                <a:gd name="connsiteY1" fmla="*/ 3195 h 10000"/>
                <a:gd name="connsiteX2" fmla="*/ 7399 w 10000"/>
                <a:gd name="connsiteY2" fmla="*/ 0 h 10000"/>
                <a:gd name="connsiteX3" fmla="*/ 0 w 10000"/>
                <a:gd name="connsiteY3" fmla="*/ 554 h 10000"/>
                <a:gd name="connsiteX0" fmla="*/ 11000 w 11000"/>
                <a:gd name="connsiteY0" fmla="*/ 10036 h 10036"/>
                <a:gd name="connsiteX1" fmla="*/ 11000 w 11000"/>
                <a:gd name="connsiteY1" fmla="*/ 3231 h 10036"/>
                <a:gd name="connsiteX2" fmla="*/ 8399 w 11000"/>
                <a:gd name="connsiteY2" fmla="*/ 36 h 10036"/>
                <a:gd name="connsiteX3" fmla="*/ 0 w 11000"/>
                <a:gd name="connsiteY3" fmla="*/ 0 h 10036"/>
              </a:gdLst>
              <a:ahLst/>
              <a:cxnLst>
                <a:cxn ang="0">
                  <a:pos x="connsiteX0" y="connsiteY0"/>
                </a:cxn>
                <a:cxn ang="0">
                  <a:pos x="connsiteX1" y="connsiteY1"/>
                </a:cxn>
                <a:cxn ang="0">
                  <a:pos x="connsiteX2" y="connsiteY2"/>
                </a:cxn>
                <a:cxn ang="0">
                  <a:pos x="connsiteX3" y="connsiteY3"/>
                </a:cxn>
              </a:cxnLst>
              <a:rect l="l" t="t" r="r" b="b"/>
              <a:pathLst>
                <a:path w="11000" h="10036">
                  <a:moveTo>
                    <a:pt x="11000" y="10036"/>
                  </a:moveTo>
                  <a:lnTo>
                    <a:pt x="11000" y="3231"/>
                  </a:lnTo>
                  <a:lnTo>
                    <a:pt x="8399" y="36"/>
                  </a:lnTo>
                  <a:lnTo>
                    <a:pt x="0" y="0"/>
                  </a:lnTo>
                </a:path>
              </a:pathLst>
            </a:custGeom>
            <a:noFill/>
            <a:ln w="4763">
              <a:solidFill>
                <a:srgbClr val="000000"/>
              </a:solidFill>
              <a:round/>
              <a:headEnd/>
              <a:tailEnd/>
            </a:ln>
          </p:spPr>
          <p:txBody>
            <a:bodyPr/>
            <a:lstStyle/>
            <a:p>
              <a:endParaRPr lang="en-US"/>
            </a:p>
          </p:txBody>
        </p:sp>
        <p:sp>
          <p:nvSpPr>
            <p:cNvPr id="139" name="Rectangle 138"/>
            <p:cNvSpPr>
              <a:spLocks noChangeArrowheads="1"/>
            </p:cNvSpPr>
            <p:nvPr/>
          </p:nvSpPr>
          <p:spPr bwMode="auto">
            <a:xfrm>
              <a:off x="4521200" y="4454267"/>
              <a:ext cx="149080" cy="92333"/>
            </a:xfrm>
            <a:prstGeom prst="rect">
              <a:avLst/>
            </a:prstGeom>
            <a:noFill/>
            <a:ln w="9525">
              <a:noFill/>
              <a:miter lim="800000"/>
              <a:headEnd/>
              <a:tailEnd/>
            </a:ln>
          </p:spPr>
          <p:txBody>
            <a:bodyPr wrap="none" lIns="0" tIns="0" rIns="0" bIns="0">
              <a:spAutoFit/>
            </a:bodyPr>
            <a:lstStyle/>
            <a:p>
              <a:pPr eaLnBrk="0" hangingPunct="0"/>
              <a:r>
                <a:rPr lang="en-US" sz="600" dirty="0">
                  <a:solidFill>
                    <a:srgbClr val="000000"/>
                  </a:solidFill>
                </a:rPr>
                <a:t>R/W</a:t>
              </a:r>
              <a:endParaRPr lang="en-US" b="0" dirty="0"/>
            </a:p>
          </p:txBody>
        </p:sp>
        <p:sp>
          <p:nvSpPr>
            <p:cNvPr id="140" name="Line 59"/>
            <p:cNvSpPr>
              <a:spLocks noChangeShapeType="1"/>
            </p:cNvSpPr>
            <p:nvPr/>
          </p:nvSpPr>
          <p:spPr bwMode="auto">
            <a:xfrm>
              <a:off x="4343400" y="2971800"/>
              <a:ext cx="0" cy="1447800"/>
            </a:xfrm>
            <a:prstGeom prst="line">
              <a:avLst/>
            </a:prstGeom>
            <a:noFill/>
            <a:ln w="4763">
              <a:solidFill>
                <a:srgbClr val="000000"/>
              </a:solidFill>
              <a:round/>
              <a:headEnd/>
              <a:tailEnd/>
            </a:ln>
          </p:spPr>
          <p:txBody>
            <a:bodyPr/>
            <a:lstStyle/>
            <a:p>
              <a:endParaRPr lang="en-US"/>
            </a:p>
          </p:txBody>
        </p:sp>
        <p:sp>
          <p:nvSpPr>
            <p:cNvPr id="141" name="Line 59"/>
            <p:cNvSpPr>
              <a:spLocks noChangeShapeType="1"/>
            </p:cNvSpPr>
            <p:nvPr/>
          </p:nvSpPr>
          <p:spPr bwMode="auto">
            <a:xfrm flipH="1">
              <a:off x="3714750" y="2971800"/>
              <a:ext cx="628650" cy="0"/>
            </a:xfrm>
            <a:prstGeom prst="line">
              <a:avLst/>
            </a:prstGeom>
            <a:noFill/>
            <a:ln w="4763">
              <a:solidFill>
                <a:srgbClr val="000000"/>
              </a:solidFill>
              <a:round/>
              <a:headEnd/>
              <a:tailEnd/>
            </a:ln>
          </p:spPr>
          <p:txBody>
            <a:bodyPr/>
            <a:lstStyle/>
            <a:p>
              <a:endParaRPr lang="en-US"/>
            </a:p>
          </p:txBody>
        </p:sp>
      </p:grpSp>
      <p:grpSp>
        <p:nvGrpSpPr>
          <p:cNvPr id="4" name="Group 141"/>
          <p:cNvGrpSpPr/>
          <p:nvPr/>
        </p:nvGrpSpPr>
        <p:grpSpPr>
          <a:xfrm>
            <a:off x="192087" y="5105400"/>
            <a:ext cx="4532313" cy="109538"/>
            <a:chOff x="952500" y="5105400"/>
            <a:chExt cx="4532313" cy="109538"/>
          </a:xfrm>
        </p:grpSpPr>
        <p:sp>
          <p:nvSpPr>
            <p:cNvPr id="143" name="Rectangle 142"/>
            <p:cNvSpPr>
              <a:spLocks noChangeArrowheads="1"/>
            </p:cNvSpPr>
            <p:nvPr/>
          </p:nvSpPr>
          <p:spPr bwMode="auto">
            <a:xfrm>
              <a:off x="952500" y="5124450"/>
              <a:ext cx="4532313" cy="38100"/>
            </a:xfrm>
            <a:prstGeom prst="rect">
              <a:avLst/>
            </a:prstGeom>
            <a:solidFill>
              <a:srgbClr val="BBBBBB"/>
            </a:solidFill>
            <a:ln w="9525">
              <a:noFill/>
              <a:miter lim="800000"/>
              <a:headEnd/>
              <a:tailEnd/>
            </a:ln>
          </p:spPr>
          <p:txBody>
            <a:bodyPr/>
            <a:lstStyle/>
            <a:p>
              <a:endParaRPr lang="en-US"/>
            </a:p>
          </p:txBody>
        </p:sp>
        <p:sp>
          <p:nvSpPr>
            <p:cNvPr id="144" name="Rectangle 143"/>
            <p:cNvSpPr>
              <a:spLocks noChangeArrowheads="1"/>
            </p:cNvSpPr>
            <p:nvPr/>
          </p:nvSpPr>
          <p:spPr bwMode="auto">
            <a:xfrm>
              <a:off x="1060450" y="5105400"/>
              <a:ext cx="674688" cy="103188"/>
            </a:xfrm>
            <a:prstGeom prst="rect">
              <a:avLst/>
            </a:prstGeom>
            <a:solidFill>
              <a:srgbClr val="FFFFFF"/>
            </a:solidFill>
            <a:ln w="9525">
              <a:noFill/>
              <a:miter lim="800000"/>
              <a:headEnd/>
              <a:tailEnd/>
            </a:ln>
          </p:spPr>
          <p:txBody>
            <a:bodyPr/>
            <a:lstStyle/>
            <a:p>
              <a:endParaRPr lang="en-US"/>
            </a:p>
          </p:txBody>
        </p:sp>
        <p:sp>
          <p:nvSpPr>
            <p:cNvPr id="145" name="Rectangle 144"/>
            <p:cNvSpPr>
              <a:spLocks noChangeArrowheads="1"/>
            </p:cNvSpPr>
            <p:nvPr/>
          </p:nvSpPr>
          <p:spPr bwMode="auto">
            <a:xfrm>
              <a:off x="1063625" y="5110163"/>
              <a:ext cx="666750" cy="95250"/>
            </a:xfrm>
            <a:prstGeom prst="rect">
              <a:avLst/>
            </a:prstGeom>
            <a:noFill/>
            <a:ln w="11113">
              <a:solidFill>
                <a:srgbClr val="000000"/>
              </a:solidFill>
              <a:miter lim="800000"/>
              <a:headEnd/>
              <a:tailEnd/>
            </a:ln>
          </p:spPr>
          <p:txBody>
            <a:bodyPr/>
            <a:lstStyle/>
            <a:p>
              <a:endParaRPr lang="en-US"/>
            </a:p>
          </p:txBody>
        </p:sp>
        <p:sp>
          <p:nvSpPr>
            <p:cNvPr id="146" name="Freeform 145"/>
            <p:cNvSpPr>
              <a:spLocks/>
            </p:cNvSpPr>
            <p:nvPr/>
          </p:nvSpPr>
          <p:spPr bwMode="auto">
            <a:xfrm>
              <a:off x="1060450" y="5146675"/>
              <a:ext cx="65088" cy="28575"/>
            </a:xfrm>
            <a:custGeom>
              <a:avLst/>
              <a:gdLst>
                <a:gd name="T0" fmla="*/ 0 w 49"/>
                <a:gd name="T1" fmla="*/ 2147483647 h 21"/>
                <a:gd name="T2" fmla="*/ 2147483647 w 49"/>
                <a:gd name="T3" fmla="*/ 0 h 21"/>
                <a:gd name="T4" fmla="*/ 2147483647 w 49"/>
                <a:gd name="T5" fmla="*/ 2147483647 h 21"/>
                <a:gd name="T6" fmla="*/ 2147483647 w 49"/>
                <a:gd name="T7" fmla="*/ 2147483647 h 21"/>
                <a:gd name="T8" fmla="*/ 0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0" y="7"/>
                  </a:moveTo>
                  <a:lnTo>
                    <a:pt x="4" y="0"/>
                  </a:lnTo>
                  <a:lnTo>
                    <a:pt x="49" y="14"/>
                  </a:lnTo>
                  <a:lnTo>
                    <a:pt x="49" y="21"/>
                  </a:lnTo>
                  <a:lnTo>
                    <a:pt x="0" y="7"/>
                  </a:lnTo>
                  <a:close/>
                </a:path>
              </a:pathLst>
            </a:custGeom>
            <a:solidFill>
              <a:srgbClr val="000000"/>
            </a:solidFill>
            <a:ln w="9525">
              <a:noFill/>
              <a:round/>
              <a:headEnd/>
              <a:tailEnd/>
            </a:ln>
          </p:spPr>
          <p:txBody>
            <a:bodyPr/>
            <a:lstStyle/>
            <a:p>
              <a:endParaRPr lang="en-US"/>
            </a:p>
          </p:txBody>
        </p:sp>
        <p:sp>
          <p:nvSpPr>
            <p:cNvPr id="147" name="Freeform 146"/>
            <p:cNvSpPr>
              <a:spLocks/>
            </p:cNvSpPr>
            <p:nvPr/>
          </p:nvSpPr>
          <p:spPr bwMode="auto">
            <a:xfrm>
              <a:off x="1060450" y="5165725"/>
              <a:ext cx="65088" cy="33338"/>
            </a:xfrm>
            <a:custGeom>
              <a:avLst/>
              <a:gdLst>
                <a:gd name="T0" fmla="*/ 2147483647 w 49"/>
                <a:gd name="T1" fmla="*/ 2147483647 h 25"/>
                <a:gd name="T2" fmla="*/ 0 w 49"/>
                <a:gd name="T3" fmla="*/ 2147483647 h 25"/>
                <a:gd name="T4" fmla="*/ 2147483647 w 49"/>
                <a:gd name="T5" fmla="*/ 0 h 25"/>
                <a:gd name="T6" fmla="*/ 2147483647 w 49"/>
                <a:gd name="T7" fmla="*/ 2147483647 h 25"/>
                <a:gd name="T8" fmla="*/ 2147483647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4" y="25"/>
                  </a:moveTo>
                  <a:lnTo>
                    <a:pt x="0" y="18"/>
                  </a:lnTo>
                  <a:lnTo>
                    <a:pt x="49" y="0"/>
                  </a:lnTo>
                  <a:lnTo>
                    <a:pt x="49" y="7"/>
                  </a:lnTo>
                  <a:lnTo>
                    <a:pt x="4" y="25"/>
                  </a:lnTo>
                  <a:close/>
                </a:path>
              </a:pathLst>
            </a:custGeom>
            <a:solidFill>
              <a:srgbClr val="000000"/>
            </a:solidFill>
            <a:ln w="9525">
              <a:noFill/>
              <a:round/>
              <a:headEnd/>
              <a:tailEnd/>
            </a:ln>
          </p:spPr>
          <p:txBody>
            <a:bodyPr/>
            <a:lstStyle/>
            <a:p>
              <a:endParaRPr lang="en-US"/>
            </a:p>
          </p:txBody>
        </p:sp>
        <p:sp>
          <p:nvSpPr>
            <p:cNvPr id="148" name="Rectangle 147"/>
            <p:cNvSpPr>
              <a:spLocks noChangeArrowheads="1"/>
            </p:cNvSpPr>
            <p:nvPr/>
          </p:nvSpPr>
          <p:spPr bwMode="auto">
            <a:xfrm>
              <a:off x="2324100" y="5105400"/>
              <a:ext cx="674688" cy="103188"/>
            </a:xfrm>
            <a:prstGeom prst="rect">
              <a:avLst/>
            </a:prstGeom>
            <a:solidFill>
              <a:srgbClr val="FFFFFF"/>
            </a:solidFill>
            <a:ln w="9525">
              <a:noFill/>
              <a:miter lim="800000"/>
              <a:headEnd/>
              <a:tailEnd/>
            </a:ln>
          </p:spPr>
          <p:txBody>
            <a:bodyPr/>
            <a:lstStyle/>
            <a:p>
              <a:endParaRPr lang="en-US"/>
            </a:p>
          </p:txBody>
        </p:sp>
        <p:sp>
          <p:nvSpPr>
            <p:cNvPr id="149" name="Rectangle 148"/>
            <p:cNvSpPr>
              <a:spLocks noChangeArrowheads="1"/>
            </p:cNvSpPr>
            <p:nvPr/>
          </p:nvSpPr>
          <p:spPr bwMode="auto">
            <a:xfrm>
              <a:off x="2327275" y="5110163"/>
              <a:ext cx="666750" cy="95250"/>
            </a:xfrm>
            <a:prstGeom prst="rect">
              <a:avLst/>
            </a:prstGeom>
            <a:noFill/>
            <a:ln w="11113">
              <a:solidFill>
                <a:srgbClr val="000000"/>
              </a:solidFill>
              <a:miter lim="800000"/>
              <a:headEnd/>
              <a:tailEnd/>
            </a:ln>
          </p:spPr>
          <p:txBody>
            <a:bodyPr/>
            <a:lstStyle/>
            <a:p>
              <a:endParaRPr lang="en-US"/>
            </a:p>
          </p:txBody>
        </p:sp>
        <p:sp>
          <p:nvSpPr>
            <p:cNvPr id="150" name="Freeform 149"/>
            <p:cNvSpPr>
              <a:spLocks/>
            </p:cNvSpPr>
            <p:nvPr/>
          </p:nvSpPr>
          <p:spPr bwMode="auto">
            <a:xfrm>
              <a:off x="2324100" y="5146675"/>
              <a:ext cx="65088" cy="28575"/>
            </a:xfrm>
            <a:custGeom>
              <a:avLst/>
              <a:gdLst>
                <a:gd name="T0" fmla="*/ 0 w 49"/>
                <a:gd name="T1" fmla="*/ 2147483647 h 21"/>
                <a:gd name="T2" fmla="*/ 2147483647 w 49"/>
                <a:gd name="T3" fmla="*/ 0 h 21"/>
                <a:gd name="T4" fmla="*/ 2147483647 w 49"/>
                <a:gd name="T5" fmla="*/ 2147483647 h 21"/>
                <a:gd name="T6" fmla="*/ 2147483647 w 49"/>
                <a:gd name="T7" fmla="*/ 2147483647 h 21"/>
                <a:gd name="T8" fmla="*/ 0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0" y="7"/>
                  </a:moveTo>
                  <a:lnTo>
                    <a:pt x="4" y="0"/>
                  </a:lnTo>
                  <a:lnTo>
                    <a:pt x="49" y="14"/>
                  </a:lnTo>
                  <a:lnTo>
                    <a:pt x="49" y="21"/>
                  </a:lnTo>
                  <a:lnTo>
                    <a:pt x="0" y="7"/>
                  </a:lnTo>
                  <a:close/>
                </a:path>
              </a:pathLst>
            </a:custGeom>
            <a:solidFill>
              <a:srgbClr val="000000"/>
            </a:solidFill>
            <a:ln w="9525">
              <a:noFill/>
              <a:round/>
              <a:headEnd/>
              <a:tailEnd/>
            </a:ln>
          </p:spPr>
          <p:txBody>
            <a:bodyPr/>
            <a:lstStyle/>
            <a:p>
              <a:endParaRPr lang="en-US"/>
            </a:p>
          </p:txBody>
        </p:sp>
        <p:sp>
          <p:nvSpPr>
            <p:cNvPr id="151" name="Freeform 150"/>
            <p:cNvSpPr>
              <a:spLocks/>
            </p:cNvSpPr>
            <p:nvPr/>
          </p:nvSpPr>
          <p:spPr bwMode="auto">
            <a:xfrm>
              <a:off x="2324100" y="5165725"/>
              <a:ext cx="65088" cy="33338"/>
            </a:xfrm>
            <a:custGeom>
              <a:avLst/>
              <a:gdLst>
                <a:gd name="T0" fmla="*/ 2147483647 w 49"/>
                <a:gd name="T1" fmla="*/ 2147483647 h 25"/>
                <a:gd name="T2" fmla="*/ 0 w 49"/>
                <a:gd name="T3" fmla="*/ 2147483647 h 25"/>
                <a:gd name="T4" fmla="*/ 2147483647 w 49"/>
                <a:gd name="T5" fmla="*/ 0 h 25"/>
                <a:gd name="T6" fmla="*/ 2147483647 w 49"/>
                <a:gd name="T7" fmla="*/ 2147483647 h 25"/>
                <a:gd name="T8" fmla="*/ 2147483647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4" y="25"/>
                  </a:moveTo>
                  <a:lnTo>
                    <a:pt x="0" y="18"/>
                  </a:lnTo>
                  <a:lnTo>
                    <a:pt x="49" y="0"/>
                  </a:lnTo>
                  <a:lnTo>
                    <a:pt x="49" y="7"/>
                  </a:lnTo>
                  <a:lnTo>
                    <a:pt x="4" y="25"/>
                  </a:lnTo>
                  <a:close/>
                </a:path>
              </a:pathLst>
            </a:custGeom>
            <a:solidFill>
              <a:srgbClr val="000000"/>
            </a:solidFill>
            <a:ln w="9525">
              <a:noFill/>
              <a:round/>
              <a:headEnd/>
              <a:tailEnd/>
            </a:ln>
          </p:spPr>
          <p:txBody>
            <a:bodyPr/>
            <a:lstStyle/>
            <a:p>
              <a:endParaRPr lang="en-US"/>
            </a:p>
          </p:txBody>
        </p:sp>
        <p:sp>
          <p:nvSpPr>
            <p:cNvPr id="152" name="Rectangle 151"/>
            <p:cNvSpPr>
              <a:spLocks noChangeArrowheads="1"/>
            </p:cNvSpPr>
            <p:nvPr/>
          </p:nvSpPr>
          <p:spPr bwMode="auto">
            <a:xfrm>
              <a:off x="3462338" y="5105400"/>
              <a:ext cx="674687" cy="103188"/>
            </a:xfrm>
            <a:prstGeom prst="rect">
              <a:avLst/>
            </a:prstGeom>
            <a:solidFill>
              <a:srgbClr val="FFFFFF"/>
            </a:solidFill>
            <a:ln w="9525">
              <a:noFill/>
              <a:miter lim="800000"/>
              <a:headEnd/>
              <a:tailEnd/>
            </a:ln>
          </p:spPr>
          <p:txBody>
            <a:bodyPr/>
            <a:lstStyle/>
            <a:p>
              <a:endParaRPr lang="en-US"/>
            </a:p>
          </p:txBody>
        </p:sp>
        <p:sp>
          <p:nvSpPr>
            <p:cNvPr id="153" name="Rectangle 152"/>
            <p:cNvSpPr>
              <a:spLocks noChangeArrowheads="1"/>
            </p:cNvSpPr>
            <p:nvPr/>
          </p:nvSpPr>
          <p:spPr bwMode="auto">
            <a:xfrm>
              <a:off x="3465513" y="5110163"/>
              <a:ext cx="666750" cy="95250"/>
            </a:xfrm>
            <a:prstGeom prst="rect">
              <a:avLst/>
            </a:prstGeom>
            <a:noFill/>
            <a:ln w="11113">
              <a:solidFill>
                <a:srgbClr val="000000"/>
              </a:solidFill>
              <a:miter lim="800000"/>
              <a:headEnd/>
              <a:tailEnd/>
            </a:ln>
          </p:spPr>
          <p:txBody>
            <a:bodyPr/>
            <a:lstStyle/>
            <a:p>
              <a:endParaRPr lang="en-US"/>
            </a:p>
          </p:txBody>
        </p:sp>
        <p:sp>
          <p:nvSpPr>
            <p:cNvPr id="154" name="Freeform 153"/>
            <p:cNvSpPr>
              <a:spLocks/>
            </p:cNvSpPr>
            <p:nvPr/>
          </p:nvSpPr>
          <p:spPr bwMode="auto">
            <a:xfrm>
              <a:off x="3462338" y="5146675"/>
              <a:ext cx="65087" cy="28575"/>
            </a:xfrm>
            <a:custGeom>
              <a:avLst/>
              <a:gdLst>
                <a:gd name="T0" fmla="*/ 0 w 49"/>
                <a:gd name="T1" fmla="*/ 2147483647 h 21"/>
                <a:gd name="T2" fmla="*/ 2147483647 w 49"/>
                <a:gd name="T3" fmla="*/ 0 h 21"/>
                <a:gd name="T4" fmla="*/ 2147483647 w 49"/>
                <a:gd name="T5" fmla="*/ 2147483647 h 21"/>
                <a:gd name="T6" fmla="*/ 2147483647 w 49"/>
                <a:gd name="T7" fmla="*/ 2147483647 h 21"/>
                <a:gd name="T8" fmla="*/ 0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0" y="7"/>
                  </a:moveTo>
                  <a:lnTo>
                    <a:pt x="4" y="0"/>
                  </a:lnTo>
                  <a:lnTo>
                    <a:pt x="49" y="14"/>
                  </a:lnTo>
                  <a:lnTo>
                    <a:pt x="49" y="21"/>
                  </a:lnTo>
                  <a:lnTo>
                    <a:pt x="0" y="7"/>
                  </a:lnTo>
                  <a:close/>
                </a:path>
              </a:pathLst>
            </a:custGeom>
            <a:solidFill>
              <a:srgbClr val="000000"/>
            </a:solidFill>
            <a:ln w="9525">
              <a:noFill/>
              <a:round/>
              <a:headEnd/>
              <a:tailEnd/>
            </a:ln>
          </p:spPr>
          <p:txBody>
            <a:bodyPr/>
            <a:lstStyle/>
            <a:p>
              <a:endParaRPr lang="en-US"/>
            </a:p>
          </p:txBody>
        </p:sp>
        <p:sp>
          <p:nvSpPr>
            <p:cNvPr id="155" name="Freeform 154"/>
            <p:cNvSpPr>
              <a:spLocks/>
            </p:cNvSpPr>
            <p:nvPr/>
          </p:nvSpPr>
          <p:spPr bwMode="auto">
            <a:xfrm>
              <a:off x="3462338" y="5165725"/>
              <a:ext cx="65087" cy="33338"/>
            </a:xfrm>
            <a:custGeom>
              <a:avLst/>
              <a:gdLst>
                <a:gd name="T0" fmla="*/ 2147483647 w 49"/>
                <a:gd name="T1" fmla="*/ 2147483647 h 25"/>
                <a:gd name="T2" fmla="*/ 0 w 49"/>
                <a:gd name="T3" fmla="*/ 2147483647 h 25"/>
                <a:gd name="T4" fmla="*/ 2147483647 w 49"/>
                <a:gd name="T5" fmla="*/ 0 h 25"/>
                <a:gd name="T6" fmla="*/ 2147483647 w 49"/>
                <a:gd name="T7" fmla="*/ 2147483647 h 25"/>
                <a:gd name="T8" fmla="*/ 2147483647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4" y="25"/>
                  </a:moveTo>
                  <a:lnTo>
                    <a:pt x="0" y="18"/>
                  </a:lnTo>
                  <a:lnTo>
                    <a:pt x="49" y="0"/>
                  </a:lnTo>
                  <a:lnTo>
                    <a:pt x="49" y="7"/>
                  </a:lnTo>
                  <a:lnTo>
                    <a:pt x="4" y="25"/>
                  </a:lnTo>
                  <a:close/>
                </a:path>
              </a:pathLst>
            </a:custGeom>
            <a:solidFill>
              <a:srgbClr val="000000"/>
            </a:solidFill>
            <a:ln w="9525">
              <a:noFill/>
              <a:round/>
              <a:headEnd/>
              <a:tailEnd/>
            </a:ln>
          </p:spPr>
          <p:txBody>
            <a:bodyPr/>
            <a:lstStyle/>
            <a:p>
              <a:endParaRPr lang="en-US"/>
            </a:p>
          </p:txBody>
        </p:sp>
        <p:sp>
          <p:nvSpPr>
            <p:cNvPr id="163" name="Rectangle 162"/>
            <p:cNvSpPr>
              <a:spLocks noChangeArrowheads="1"/>
            </p:cNvSpPr>
            <p:nvPr/>
          </p:nvSpPr>
          <p:spPr bwMode="auto">
            <a:xfrm>
              <a:off x="3752850" y="5122863"/>
              <a:ext cx="112713"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Y</a:t>
              </a:r>
              <a:r>
                <a:rPr lang="en-US" sz="600" b="0" baseline="30000">
                  <a:solidFill>
                    <a:srgbClr val="000000"/>
                  </a:solidFill>
                </a:rPr>
                <a:t>WB</a:t>
              </a:r>
              <a:endParaRPr lang="en-US" b="0" baseline="30000"/>
            </a:p>
          </p:txBody>
        </p:sp>
        <p:sp>
          <p:nvSpPr>
            <p:cNvPr id="164" name="Rectangle 163"/>
            <p:cNvSpPr>
              <a:spLocks noChangeArrowheads="1"/>
            </p:cNvSpPr>
            <p:nvPr/>
          </p:nvSpPr>
          <p:spPr bwMode="auto">
            <a:xfrm>
              <a:off x="2600325" y="5110163"/>
              <a:ext cx="130175"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IR</a:t>
              </a:r>
              <a:r>
                <a:rPr lang="en-US" sz="600" b="0" baseline="30000">
                  <a:solidFill>
                    <a:srgbClr val="000000"/>
                  </a:solidFill>
                </a:rPr>
                <a:t>WB</a:t>
              </a:r>
              <a:endParaRPr lang="en-US" b="0" baseline="30000"/>
            </a:p>
          </p:txBody>
        </p:sp>
        <p:sp>
          <p:nvSpPr>
            <p:cNvPr id="165" name="Rectangle 164"/>
            <p:cNvSpPr>
              <a:spLocks noChangeArrowheads="1"/>
            </p:cNvSpPr>
            <p:nvPr/>
          </p:nvSpPr>
          <p:spPr bwMode="auto">
            <a:xfrm>
              <a:off x="1314450" y="5110163"/>
              <a:ext cx="152400"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PC</a:t>
              </a:r>
              <a:r>
                <a:rPr lang="en-US" sz="600" b="0" baseline="30000">
                  <a:solidFill>
                    <a:srgbClr val="000000"/>
                  </a:solidFill>
                </a:rPr>
                <a:t>WB</a:t>
              </a:r>
              <a:endParaRPr lang="en-US" b="0" baseline="30000"/>
            </a:p>
          </p:txBody>
        </p:sp>
      </p:grpSp>
      <p:sp>
        <p:nvSpPr>
          <p:cNvPr id="166" name="Rectangle 165"/>
          <p:cNvSpPr>
            <a:spLocks noChangeArrowheads="1"/>
          </p:cNvSpPr>
          <p:nvPr/>
        </p:nvSpPr>
        <p:spPr bwMode="auto">
          <a:xfrm>
            <a:off x="198438" y="6256020"/>
            <a:ext cx="4525962" cy="36512"/>
          </a:xfrm>
          <a:prstGeom prst="rect">
            <a:avLst/>
          </a:prstGeom>
          <a:solidFill>
            <a:srgbClr val="BBBBBB"/>
          </a:solidFill>
          <a:ln w="9525">
            <a:noFill/>
            <a:miter lim="800000"/>
            <a:headEnd/>
            <a:tailEnd/>
          </a:ln>
        </p:spPr>
        <p:txBody>
          <a:bodyPr/>
          <a:lstStyle/>
          <a:p>
            <a:endParaRPr lang="en-US"/>
          </a:p>
        </p:txBody>
      </p:sp>
      <p:grpSp>
        <p:nvGrpSpPr>
          <p:cNvPr id="235" name="Group 166"/>
          <p:cNvGrpSpPr/>
          <p:nvPr/>
        </p:nvGrpSpPr>
        <p:grpSpPr>
          <a:xfrm>
            <a:off x="192087" y="4038600"/>
            <a:ext cx="4532313" cy="107950"/>
            <a:chOff x="952500" y="4132263"/>
            <a:chExt cx="4532313" cy="107950"/>
          </a:xfrm>
        </p:grpSpPr>
        <p:sp>
          <p:nvSpPr>
            <p:cNvPr id="168" name="Rectangle 167"/>
            <p:cNvSpPr>
              <a:spLocks noChangeArrowheads="1"/>
            </p:cNvSpPr>
            <p:nvPr/>
          </p:nvSpPr>
          <p:spPr bwMode="auto">
            <a:xfrm>
              <a:off x="952500" y="4170363"/>
              <a:ext cx="4532313" cy="36512"/>
            </a:xfrm>
            <a:prstGeom prst="rect">
              <a:avLst/>
            </a:prstGeom>
            <a:solidFill>
              <a:srgbClr val="BBBBBB"/>
            </a:solidFill>
            <a:ln w="9525">
              <a:noFill/>
              <a:miter lim="800000"/>
              <a:headEnd/>
              <a:tailEnd/>
            </a:ln>
          </p:spPr>
          <p:txBody>
            <a:bodyPr/>
            <a:lstStyle/>
            <a:p>
              <a:endParaRPr lang="en-US"/>
            </a:p>
          </p:txBody>
        </p:sp>
        <p:sp>
          <p:nvSpPr>
            <p:cNvPr id="169" name="Rectangle 168"/>
            <p:cNvSpPr>
              <a:spLocks noChangeArrowheads="1"/>
            </p:cNvSpPr>
            <p:nvPr/>
          </p:nvSpPr>
          <p:spPr bwMode="auto">
            <a:xfrm>
              <a:off x="1060450" y="4132263"/>
              <a:ext cx="674688" cy="107950"/>
            </a:xfrm>
            <a:prstGeom prst="rect">
              <a:avLst/>
            </a:prstGeom>
            <a:solidFill>
              <a:srgbClr val="FFFFFF"/>
            </a:solidFill>
            <a:ln w="9525">
              <a:noFill/>
              <a:miter lim="800000"/>
              <a:headEnd/>
              <a:tailEnd/>
            </a:ln>
          </p:spPr>
          <p:txBody>
            <a:bodyPr/>
            <a:lstStyle/>
            <a:p>
              <a:endParaRPr lang="en-US"/>
            </a:p>
          </p:txBody>
        </p:sp>
        <p:sp>
          <p:nvSpPr>
            <p:cNvPr id="170" name="Rectangle 169"/>
            <p:cNvSpPr>
              <a:spLocks noChangeArrowheads="1"/>
            </p:cNvSpPr>
            <p:nvPr/>
          </p:nvSpPr>
          <p:spPr bwMode="auto">
            <a:xfrm>
              <a:off x="1063625" y="4137025"/>
              <a:ext cx="666750" cy="98425"/>
            </a:xfrm>
            <a:prstGeom prst="rect">
              <a:avLst/>
            </a:prstGeom>
            <a:noFill/>
            <a:ln w="11113">
              <a:solidFill>
                <a:srgbClr val="000000"/>
              </a:solidFill>
              <a:miter lim="800000"/>
              <a:headEnd/>
              <a:tailEnd/>
            </a:ln>
          </p:spPr>
          <p:txBody>
            <a:bodyPr/>
            <a:lstStyle/>
            <a:p>
              <a:endParaRPr lang="en-US"/>
            </a:p>
          </p:txBody>
        </p:sp>
        <p:sp>
          <p:nvSpPr>
            <p:cNvPr id="171" name="Freeform 170"/>
            <p:cNvSpPr>
              <a:spLocks/>
            </p:cNvSpPr>
            <p:nvPr/>
          </p:nvSpPr>
          <p:spPr bwMode="auto">
            <a:xfrm>
              <a:off x="1060450" y="4173538"/>
              <a:ext cx="65088"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4"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172" name="Freeform 171"/>
            <p:cNvSpPr>
              <a:spLocks/>
            </p:cNvSpPr>
            <p:nvPr/>
          </p:nvSpPr>
          <p:spPr bwMode="auto">
            <a:xfrm>
              <a:off x="1060450" y="4197350"/>
              <a:ext cx="65088"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4" y="21"/>
                  </a:moveTo>
                  <a:lnTo>
                    <a:pt x="0" y="14"/>
                  </a:lnTo>
                  <a:lnTo>
                    <a:pt x="49" y="0"/>
                  </a:lnTo>
                  <a:lnTo>
                    <a:pt x="49" y="7"/>
                  </a:lnTo>
                  <a:lnTo>
                    <a:pt x="4" y="21"/>
                  </a:lnTo>
                  <a:close/>
                </a:path>
              </a:pathLst>
            </a:custGeom>
            <a:solidFill>
              <a:srgbClr val="000000"/>
            </a:solidFill>
            <a:ln w="9525">
              <a:noFill/>
              <a:round/>
              <a:headEnd/>
              <a:tailEnd/>
            </a:ln>
          </p:spPr>
          <p:txBody>
            <a:bodyPr/>
            <a:lstStyle/>
            <a:p>
              <a:endParaRPr lang="en-US"/>
            </a:p>
          </p:txBody>
        </p:sp>
        <p:sp>
          <p:nvSpPr>
            <p:cNvPr id="173" name="Rectangle 172"/>
            <p:cNvSpPr>
              <a:spLocks noChangeArrowheads="1"/>
            </p:cNvSpPr>
            <p:nvPr/>
          </p:nvSpPr>
          <p:spPr bwMode="auto">
            <a:xfrm>
              <a:off x="2324100" y="4132263"/>
              <a:ext cx="674688" cy="107950"/>
            </a:xfrm>
            <a:prstGeom prst="rect">
              <a:avLst/>
            </a:prstGeom>
            <a:solidFill>
              <a:srgbClr val="FFFFFF"/>
            </a:solidFill>
            <a:ln w="9525">
              <a:noFill/>
              <a:miter lim="800000"/>
              <a:headEnd/>
              <a:tailEnd/>
            </a:ln>
          </p:spPr>
          <p:txBody>
            <a:bodyPr/>
            <a:lstStyle/>
            <a:p>
              <a:endParaRPr lang="en-US"/>
            </a:p>
          </p:txBody>
        </p:sp>
        <p:sp>
          <p:nvSpPr>
            <p:cNvPr id="174" name="Rectangle 173"/>
            <p:cNvSpPr>
              <a:spLocks noChangeArrowheads="1"/>
            </p:cNvSpPr>
            <p:nvPr/>
          </p:nvSpPr>
          <p:spPr bwMode="auto">
            <a:xfrm>
              <a:off x="2327275" y="4137025"/>
              <a:ext cx="666750" cy="98425"/>
            </a:xfrm>
            <a:prstGeom prst="rect">
              <a:avLst/>
            </a:prstGeom>
            <a:noFill/>
            <a:ln w="11113">
              <a:solidFill>
                <a:srgbClr val="000000"/>
              </a:solidFill>
              <a:miter lim="800000"/>
              <a:headEnd/>
              <a:tailEnd/>
            </a:ln>
          </p:spPr>
          <p:txBody>
            <a:bodyPr/>
            <a:lstStyle/>
            <a:p>
              <a:endParaRPr lang="en-US"/>
            </a:p>
          </p:txBody>
        </p:sp>
        <p:sp>
          <p:nvSpPr>
            <p:cNvPr id="175" name="Freeform 174"/>
            <p:cNvSpPr>
              <a:spLocks/>
            </p:cNvSpPr>
            <p:nvPr/>
          </p:nvSpPr>
          <p:spPr bwMode="auto">
            <a:xfrm>
              <a:off x="2324100" y="4173538"/>
              <a:ext cx="65088"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4"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176" name="Freeform 175"/>
            <p:cNvSpPr>
              <a:spLocks/>
            </p:cNvSpPr>
            <p:nvPr/>
          </p:nvSpPr>
          <p:spPr bwMode="auto">
            <a:xfrm>
              <a:off x="2324100" y="4197350"/>
              <a:ext cx="65088"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4" y="21"/>
                  </a:moveTo>
                  <a:lnTo>
                    <a:pt x="0" y="14"/>
                  </a:lnTo>
                  <a:lnTo>
                    <a:pt x="49" y="0"/>
                  </a:lnTo>
                  <a:lnTo>
                    <a:pt x="49" y="7"/>
                  </a:lnTo>
                  <a:lnTo>
                    <a:pt x="4" y="21"/>
                  </a:lnTo>
                  <a:close/>
                </a:path>
              </a:pathLst>
            </a:custGeom>
            <a:solidFill>
              <a:srgbClr val="000000"/>
            </a:solidFill>
            <a:ln w="9525">
              <a:noFill/>
              <a:round/>
              <a:headEnd/>
              <a:tailEnd/>
            </a:ln>
          </p:spPr>
          <p:txBody>
            <a:bodyPr/>
            <a:lstStyle/>
            <a:p>
              <a:endParaRPr lang="en-US"/>
            </a:p>
          </p:txBody>
        </p:sp>
        <p:sp>
          <p:nvSpPr>
            <p:cNvPr id="177" name="Rectangle 176"/>
            <p:cNvSpPr>
              <a:spLocks noChangeArrowheads="1"/>
            </p:cNvSpPr>
            <p:nvPr/>
          </p:nvSpPr>
          <p:spPr bwMode="auto">
            <a:xfrm>
              <a:off x="3462338" y="4132263"/>
              <a:ext cx="674687" cy="107950"/>
            </a:xfrm>
            <a:prstGeom prst="rect">
              <a:avLst/>
            </a:prstGeom>
            <a:solidFill>
              <a:srgbClr val="FFFFFF"/>
            </a:solidFill>
            <a:ln w="9525">
              <a:noFill/>
              <a:miter lim="800000"/>
              <a:headEnd/>
              <a:tailEnd/>
            </a:ln>
          </p:spPr>
          <p:txBody>
            <a:bodyPr/>
            <a:lstStyle/>
            <a:p>
              <a:endParaRPr lang="en-US"/>
            </a:p>
          </p:txBody>
        </p:sp>
        <p:sp>
          <p:nvSpPr>
            <p:cNvPr id="178" name="Rectangle 177"/>
            <p:cNvSpPr>
              <a:spLocks noChangeArrowheads="1"/>
            </p:cNvSpPr>
            <p:nvPr/>
          </p:nvSpPr>
          <p:spPr bwMode="auto">
            <a:xfrm>
              <a:off x="3465513" y="4137025"/>
              <a:ext cx="666750" cy="98425"/>
            </a:xfrm>
            <a:prstGeom prst="rect">
              <a:avLst/>
            </a:prstGeom>
            <a:noFill/>
            <a:ln w="11113">
              <a:solidFill>
                <a:srgbClr val="000000"/>
              </a:solidFill>
              <a:miter lim="800000"/>
              <a:headEnd/>
              <a:tailEnd/>
            </a:ln>
          </p:spPr>
          <p:txBody>
            <a:bodyPr/>
            <a:lstStyle/>
            <a:p>
              <a:endParaRPr lang="en-US"/>
            </a:p>
          </p:txBody>
        </p:sp>
        <p:sp>
          <p:nvSpPr>
            <p:cNvPr id="179" name="Freeform 178"/>
            <p:cNvSpPr>
              <a:spLocks/>
            </p:cNvSpPr>
            <p:nvPr/>
          </p:nvSpPr>
          <p:spPr bwMode="auto">
            <a:xfrm>
              <a:off x="3462338" y="4173538"/>
              <a:ext cx="65087"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4"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180" name="Freeform 179"/>
            <p:cNvSpPr>
              <a:spLocks/>
            </p:cNvSpPr>
            <p:nvPr/>
          </p:nvSpPr>
          <p:spPr bwMode="auto">
            <a:xfrm>
              <a:off x="3462338" y="4197350"/>
              <a:ext cx="65087"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4" y="21"/>
                  </a:moveTo>
                  <a:lnTo>
                    <a:pt x="0" y="14"/>
                  </a:lnTo>
                  <a:lnTo>
                    <a:pt x="49" y="0"/>
                  </a:lnTo>
                  <a:lnTo>
                    <a:pt x="49" y="7"/>
                  </a:lnTo>
                  <a:lnTo>
                    <a:pt x="4" y="21"/>
                  </a:lnTo>
                  <a:close/>
                </a:path>
              </a:pathLst>
            </a:custGeom>
            <a:solidFill>
              <a:srgbClr val="000000"/>
            </a:solidFill>
            <a:ln w="9525">
              <a:noFill/>
              <a:round/>
              <a:headEnd/>
              <a:tailEnd/>
            </a:ln>
          </p:spPr>
          <p:txBody>
            <a:bodyPr/>
            <a:lstStyle/>
            <a:p>
              <a:endParaRPr lang="en-US"/>
            </a:p>
          </p:txBody>
        </p:sp>
        <p:sp>
          <p:nvSpPr>
            <p:cNvPr id="181" name="Rectangle 180"/>
            <p:cNvSpPr>
              <a:spLocks noChangeArrowheads="1"/>
            </p:cNvSpPr>
            <p:nvPr/>
          </p:nvSpPr>
          <p:spPr bwMode="auto">
            <a:xfrm>
              <a:off x="3724275" y="4141788"/>
              <a:ext cx="149225"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Y</a:t>
              </a:r>
              <a:r>
                <a:rPr lang="en-US" sz="600" b="0" baseline="30000">
                  <a:solidFill>
                    <a:srgbClr val="000000"/>
                  </a:solidFill>
                </a:rPr>
                <a:t>MEM</a:t>
              </a:r>
              <a:endParaRPr lang="en-US" b="0" baseline="30000"/>
            </a:p>
          </p:txBody>
        </p:sp>
        <p:sp>
          <p:nvSpPr>
            <p:cNvPr id="185" name="Rectangle 184"/>
            <p:cNvSpPr>
              <a:spLocks noChangeArrowheads="1"/>
            </p:cNvSpPr>
            <p:nvPr/>
          </p:nvSpPr>
          <p:spPr bwMode="auto">
            <a:xfrm>
              <a:off x="4598988" y="4132263"/>
              <a:ext cx="674687" cy="107950"/>
            </a:xfrm>
            <a:prstGeom prst="rect">
              <a:avLst/>
            </a:prstGeom>
            <a:solidFill>
              <a:srgbClr val="FFFFFF"/>
            </a:solidFill>
            <a:ln w="9525">
              <a:noFill/>
              <a:miter lim="800000"/>
              <a:headEnd/>
              <a:tailEnd/>
            </a:ln>
          </p:spPr>
          <p:txBody>
            <a:bodyPr/>
            <a:lstStyle/>
            <a:p>
              <a:endParaRPr lang="en-US"/>
            </a:p>
          </p:txBody>
        </p:sp>
        <p:sp>
          <p:nvSpPr>
            <p:cNvPr id="186" name="Rectangle 185"/>
            <p:cNvSpPr>
              <a:spLocks noChangeArrowheads="1"/>
            </p:cNvSpPr>
            <p:nvPr/>
          </p:nvSpPr>
          <p:spPr bwMode="auto">
            <a:xfrm>
              <a:off x="4603750" y="4137025"/>
              <a:ext cx="666750" cy="98425"/>
            </a:xfrm>
            <a:prstGeom prst="rect">
              <a:avLst/>
            </a:prstGeom>
            <a:noFill/>
            <a:ln w="11113">
              <a:solidFill>
                <a:srgbClr val="000000"/>
              </a:solidFill>
              <a:miter lim="800000"/>
              <a:headEnd/>
              <a:tailEnd/>
            </a:ln>
          </p:spPr>
          <p:txBody>
            <a:bodyPr/>
            <a:lstStyle/>
            <a:p>
              <a:endParaRPr lang="en-US"/>
            </a:p>
          </p:txBody>
        </p:sp>
        <p:sp>
          <p:nvSpPr>
            <p:cNvPr id="187" name="Freeform 186"/>
            <p:cNvSpPr>
              <a:spLocks/>
            </p:cNvSpPr>
            <p:nvPr/>
          </p:nvSpPr>
          <p:spPr bwMode="auto">
            <a:xfrm>
              <a:off x="4598988" y="4173538"/>
              <a:ext cx="66675"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4"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188" name="Freeform 187"/>
            <p:cNvSpPr>
              <a:spLocks/>
            </p:cNvSpPr>
            <p:nvPr/>
          </p:nvSpPr>
          <p:spPr bwMode="auto">
            <a:xfrm>
              <a:off x="4598988" y="4197350"/>
              <a:ext cx="66675"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4" y="21"/>
                  </a:moveTo>
                  <a:lnTo>
                    <a:pt x="0" y="14"/>
                  </a:lnTo>
                  <a:lnTo>
                    <a:pt x="49" y="0"/>
                  </a:lnTo>
                  <a:lnTo>
                    <a:pt x="49" y="7"/>
                  </a:lnTo>
                  <a:lnTo>
                    <a:pt x="4" y="21"/>
                  </a:lnTo>
                  <a:close/>
                </a:path>
              </a:pathLst>
            </a:custGeom>
            <a:solidFill>
              <a:srgbClr val="000000"/>
            </a:solidFill>
            <a:ln w="9525">
              <a:noFill/>
              <a:round/>
              <a:headEnd/>
              <a:tailEnd/>
            </a:ln>
          </p:spPr>
          <p:txBody>
            <a:bodyPr/>
            <a:lstStyle/>
            <a:p>
              <a:endParaRPr lang="en-US"/>
            </a:p>
          </p:txBody>
        </p:sp>
        <p:sp>
          <p:nvSpPr>
            <p:cNvPr id="197" name="Rectangle 196"/>
            <p:cNvSpPr>
              <a:spLocks noChangeArrowheads="1"/>
            </p:cNvSpPr>
            <p:nvPr/>
          </p:nvSpPr>
          <p:spPr bwMode="auto">
            <a:xfrm>
              <a:off x="4867275" y="4138613"/>
              <a:ext cx="152400"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D</a:t>
              </a:r>
              <a:r>
                <a:rPr lang="en-US" sz="600" b="0" baseline="30000">
                  <a:solidFill>
                    <a:srgbClr val="000000"/>
                  </a:solidFill>
                </a:rPr>
                <a:t>MEM</a:t>
              </a:r>
              <a:endParaRPr lang="en-US" b="0" baseline="30000"/>
            </a:p>
          </p:txBody>
        </p:sp>
        <p:sp>
          <p:nvSpPr>
            <p:cNvPr id="198" name="Rectangle 197"/>
            <p:cNvSpPr>
              <a:spLocks noChangeArrowheads="1"/>
            </p:cNvSpPr>
            <p:nvPr/>
          </p:nvSpPr>
          <p:spPr bwMode="auto">
            <a:xfrm>
              <a:off x="2586038" y="4143375"/>
              <a:ext cx="165100"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IR</a:t>
              </a:r>
              <a:r>
                <a:rPr lang="en-US" sz="600" b="0" baseline="30000">
                  <a:solidFill>
                    <a:srgbClr val="000000"/>
                  </a:solidFill>
                </a:rPr>
                <a:t>MEM</a:t>
              </a:r>
              <a:endParaRPr lang="en-US" b="0" baseline="30000"/>
            </a:p>
          </p:txBody>
        </p:sp>
        <p:sp>
          <p:nvSpPr>
            <p:cNvPr id="199" name="Rectangle 198"/>
            <p:cNvSpPr>
              <a:spLocks noChangeArrowheads="1"/>
            </p:cNvSpPr>
            <p:nvPr/>
          </p:nvSpPr>
          <p:spPr bwMode="auto">
            <a:xfrm>
              <a:off x="1295400" y="4143375"/>
              <a:ext cx="188913" cy="92075"/>
            </a:xfrm>
            <a:prstGeom prst="rect">
              <a:avLst/>
            </a:prstGeom>
            <a:noFill/>
            <a:ln w="9525">
              <a:noFill/>
              <a:miter lim="800000"/>
              <a:headEnd/>
              <a:tailEnd/>
            </a:ln>
          </p:spPr>
          <p:txBody>
            <a:bodyPr wrap="none" lIns="0" tIns="0" rIns="0" bIns="0">
              <a:spAutoFit/>
            </a:bodyPr>
            <a:lstStyle/>
            <a:p>
              <a:pPr eaLnBrk="0" hangingPunct="0"/>
              <a:r>
                <a:rPr lang="en-US" sz="600" b="0" dirty="0">
                  <a:solidFill>
                    <a:srgbClr val="000000"/>
                  </a:solidFill>
                </a:rPr>
                <a:t>PC</a:t>
              </a:r>
              <a:r>
                <a:rPr lang="en-US" sz="600" b="0" baseline="30000" dirty="0">
                  <a:solidFill>
                    <a:srgbClr val="000000"/>
                  </a:solidFill>
                </a:rPr>
                <a:t>MEM</a:t>
              </a:r>
              <a:endParaRPr lang="en-US" b="0" baseline="30000" dirty="0"/>
            </a:p>
          </p:txBody>
        </p:sp>
      </p:grpSp>
      <p:grpSp>
        <p:nvGrpSpPr>
          <p:cNvPr id="236" name="Group 199"/>
          <p:cNvGrpSpPr/>
          <p:nvPr/>
        </p:nvGrpSpPr>
        <p:grpSpPr>
          <a:xfrm>
            <a:off x="192087" y="3276600"/>
            <a:ext cx="4532313" cy="107950"/>
            <a:chOff x="952500" y="3116263"/>
            <a:chExt cx="4532313" cy="107950"/>
          </a:xfrm>
        </p:grpSpPr>
        <p:sp>
          <p:nvSpPr>
            <p:cNvPr id="201" name="Rectangle 200"/>
            <p:cNvSpPr>
              <a:spLocks noChangeArrowheads="1"/>
            </p:cNvSpPr>
            <p:nvPr/>
          </p:nvSpPr>
          <p:spPr bwMode="auto">
            <a:xfrm>
              <a:off x="952500" y="3154363"/>
              <a:ext cx="4532313" cy="36512"/>
            </a:xfrm>
            <a:prstGeom prst="rect">
              <a:avLst/>
            </a:prstGeom>
            <a:solidFill>
              <a:srgbClr val="BBBBBB"/>
            </a:solidFill>
            <a:ln w="9525">
              <a:noFill/>
              <a:miter lim="800000"/>
              <a:headEnd/>
              <a:tailEnd/>
            </a:ln>
          </p:spPr>
          <p:txBody>
            <a:bodyPr/>
            <a:lstStyle/>
            <a:p>
              <a:endParaRPr lang="en-US"/>
            </a:p>
          </p:txBody>
        </p:sp>
        <p:sp>
          <p:nvSpPr>
            <p:cNvPr id="210" name="Rectangle 209"/>
            <p:cNvSpPr>
              <a:spLocks noChangeArrowheads="1"/>
            </p:cNvSpPr>
            <p:nvPr/>
          </p:nvSpPr>
          <p:spPr bwMode="auto">
            <a:xfrm>
              <a:off x="1060450" y="3116263"/>
              <a:ext cx="674688" cy="107950"/>
            </a:xfrm>
            <a:prstGeom prst="rect">
              <a:avLst/>
            </a:prstGeom>
            <a:solidFill>
              <a:srgbClr val="FFFFFF"/>
            </a:solidFill>
            <a:ln w="9525">
              <a:noFill/>
              <a:miter lim="800000"/>
              <a:headEnd/>
              <a:tailEnd/>
            </a:ln>
          </p:spPr>
          <p:txBody>
            <a:bodyPr/>
            <a:lstStyle/>
            <a:p>
              <a:endParaRPr lang="en-US"/>
            </a:p>
          </p:txBody>
        </p:sp>
        <p:sp>
          <p:nvSpPr>
            <p:cNvPr id="211" name="Rectangle 210"/>
            <p:cNvSpPr>
              <a:spLocks noChangeArrowheads="1"/>
            </p:cNvSpPr>
            <p:nvPr/>
          </p:nvSpPr>
          <p:spPr bwMode="auto">
            <a:xfrm>
              <a:off x="1063625" y="3121025"/>
              <a:ext cx="666750" cy="98425"/>
            </a:xfrm>
            <a:prstGeom prst="rect">
              <a:avLst/>
            </a:prstGeom>
            <a:noFill/>
            <a:ln w="11113">
              <a:solidFill>
                <a:srgbClr val="000000"/>
              </a:solidFill>
              <a:miter lim="800000"/>
              <a:headEnd/>
              <a:tailEnd/>
            </a:ln>
          </p:spPr>
          <p:txBody>
            <a:bodyPr/>
            <a:lstStyle/>
            <a:p>
              <a:endParaRPr lang="en-US"/>
            </a:p>
          </p:txBody>
        </p:sp>
        <p:sp>
          <p:nvSpPr>
            <p:cNvPr id="212" name="Freeform 211"/>
            <p:cNvSpPr>
              <a:spLocks/>
            </p:cNvSpPr>
            <p:nvPr/>
          </p:nvSpPr>
          <p:spPr bwMode="auto">
            <a:xfrm>
              <a:off x="1060450" y="3157538"/>
              <a:ext cx="65088"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4"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213" name="Freeform 212"/>
            <p:cNvSpPr>
              <a:spLocks/>
            </p:cNvSpPr>
            <p:nvPr/>
          </p:nvSpPr>
          <p:spPr bwMode="auto">
            <a:xfrm>
              <a:off x="1060450" y="3181350"/>
              <a:ext cx="65088"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4" y="21"/>
                  </a:moveTo>
                  <a:lnTo>
                    <a:pt x="0" y="14"/>
                  </a:lnTo>
                  <a:lnTo>
                    <a:pt x="49" y="0"/>
                  </a:lnTo>
                  <a:lnTo>
                    <a:pt x="49" y="7"/>
                  </a:lnTo>
                  <a:lnTo>
                    <a:pt x="4" y="21"/>
                  </a:lnTo>
                  <a:close/>
                </a:path>
              </a:pathLst>
            </a:custGeom>
            <a:solidFill>
              <a:srgbClr val="000000"/>
            </a:solidFill>
            <a:ln w="9525">
              <a:noFill/>
              <a:round/>
              <a:headEnd/>
              <a:tailEnd/>
            </a:ln>
          </p:spPr>
          <p:txBody>
            <a:bodyPr/>
            <a:lstStyle/>
            <a:p>
              <a:endParaRPr lang="en-US"/>
            </a:p>
          </p:txBody>
        </p:sp>
        <p:sp>
          <p:nvSpPr>
            <p:cNvPr id="214" name="Rectangle 213"/>
            <p:cNvSpPr>
              <a:spLocks noChangeArrowheads="1"/>
            </p:cNvSpPr>
            <p:nvPr/>
          </p:nvSpPr>
          <p:spPr bwMode="auto">
            <a:xfrm>
              <a:off x="2324100" y="3116263"/>
              <a:ext cx="674688" cy="107950"/>
            </a:xfrm>
            <a:prstGeom prst="rect">
              <a:avLst/>
            </a:prstGeom>
            <a:solidFill>
              <a:srgbClr val="FFFFFF"/>
            </a:solidFill>
            <a:ln w="9525">
              <a:noFill/>
              <a:miter lim="800000"/>
              <a:headEnd/>
              <a:tailEnd/>
            </a:ln>
          </p:spPr>
          <p:txBody>
            <a:bodyPr/>
            <a:lstStyle/>
            <a:p>
              <a:endParaRPr lang="en-US"/>
            </a:p>
          </p:txBody>
        </p:sp>
        <p:sp>
          <p:nvSpPr>
            <p:cNvPr id="215" name="Rectangle 214"/>
            <p:cNvSpPr>
              <a:spLocks noChangeArrowheads="1"/>
            </p:cNvSpPr>
            <p:nvPr/>
          </p:nvSpPr>
          <p:spPr bwMode="auto">
            <a:xfrm>
              <a:off x="2327275" y="3121025"/>
              <a:ext cx="666750" cy="98425"/>
            </a:xfrm>
            <a:prstGeom prst="rect">
              <a:avLst/>
            </a:prstGeom>
            <a:noFill/>
            <a:ln w="11113">
              <a:solidFill>
                <a:srgbClr val="000000"/>
              </a:solidFill>
              <a:miter lim="800000"/>
              <a:headEnd/>
              <a:tailEnd/>
            </a:ln>
          </p:spPr>
          <p:txBody>
            <a:bodyPr/>
            <a:lstStyle/>
            <a:p>
              <a:endParaRPr lang="en-US"/>
            </a:p>
          </p:txBody>
        </p:sp>
        <p:sp>
          <p:nvSpPr>
            <p:cNvPr id="216" name="Freeform 215"/>
            <p:cNvSpPr>
              <a:spLocks/>
            </p:cNvSpPr>
            <p:nvPr/>
          </p:nvSpPr>
          <p:spPr bwMode="auto">
            <a:xfrm>
              <a:off x="2324100" y="3157538"/>
              <a:ext cx="65088"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4"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217" name="Freeform 216"/>
            <p:cNvSpPr>
              <a:spLocks/>
            </p:cNvSpPr>
            <p:nvPr/>
          </p:nvSpPr>
          <p:spPr bwMode="auto">
            <a:xfrm>
              <a:off x="2324100" y="3181350"/>
              <a:ext cx="65088"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4" y="21"/>
                  </a:moveTo>
                  <a:lnTo>
                    <a:pt x="0" y="14"/>
                  </a:lnTo>
                  <a:lnTo>
                    <a:pt x="49" y="0"/>
                  </a:lnTo>
                  <a:lnTo>
                    <a:pt x="49" y="7"/>
                  </a:lnTo>
                  <a:lnTo>
                    <a:pt x="4" y="21"/>
                  </a:lnTo>
                  <a:close/>
                </a:path>
              </a:pathLst>
            </a:custGeom>
            <a:solidFill>
              <a:srgbClr val="000000"/>
            </a:solidFill>
            <a:ln w="9525">
              <a:noFill/>
              <a:round/>
              <a:headEnd/>
              <a:tailEnd/>
            </a:ln>
          </p:spPr>
          <p:txBody>
            <a:bodyPr/>
            <a:lstStyle/>
            <a:p>
              <a:endParaRPr lang="en-US"/>
            </a:p>
          </p:txBody>
        </p:sp>
        <p:sp>
          <p:nvSpPr>
            <p:cNvPr id="218" name="Rectangle 217"/>
            <p:cNvSpPr>
              <a:spLocks noChangeArrowheads="1"/>
            </p:cNvSpPr>
            <p:nvPr/>
          </p:nvSpPr>
          <p:spPr bwMode="auto">
            <a:xfrm>
              <a:off x="3841750" y="3116263"/>
              <a:ext cx="673100" cy="107950"/>
            </a:xfrm>
            <a:prstGeom prst="rect">
              <a:avLst/>
            </a:prstGeom>
            <a:solidFill>
              <a:srgbClr val="FFFFFF"/>
            </a:solidFill>
            <a:ln w="9525">
              <a:noFill/>
              <a:miter lim="800000"/>
              <a:headEnd/>
              <a:tailEnd/>
            </a:ln>
          </p:spPr>
          <p:txBody>
            <a:bodyPr/>
            <a:lstStyle/>
            <a:p>
              <a:endParaRPr lang="en-US"/>
            </a:p>
          </p:txBody>
        </p:sp>
        <p:sp>
          <p:nvSpPr>
            <p:cNvPr id="219" name="Rectangle 218"/>
            <p:cNvSpPr>
              <a:spLocks noChangeArrowheads="1"/>
            </p:cNvSpPr>
            <p:nvPr/>
          </p:nvSpPr>
          <p:spPr bwMode="auto">
            <a:xfrm>
              <a:off x="3846513" y="3121025"/>
              <a:ext cx="665162" cy="98425"/>
            </a:xfrm>
            <a:prstGeom prst="rect">
              <a:avLst/>
            </a:prstGeom>
            <a:noFill/>
            <a:ln w="11113">
              <a:solidFill>
                <a:srgbClr val="000000"/>
              </a:solidFill>
              <a:miter lim="800000"/>
              <a:headEnd/>
              <a:tailEnd/>
            </a:ln>
          </p:spPr>
          <p:txBody>
            <a:bodyPr/>
            <a:lstStyle/>
            <a:p>
              <a:endParaRPr lang="en-US"/>
            </a:p>
          </p:txBody>
        </p:sp>
        <p:sp>
          <p:nvSpPr>
            <p:cNvPr id="220" name="Freeform 219"/>
            <p:cNvSpPr>
              <a:spLocks/>
            </p:cNvSpPr>
            <p:nvPr/>
          </p:nvSpPr>
          <p:spPr bwMode="auto">
            <a:xfrm>
              <a:off x="3841750" y="3157538"/>
              <a:ext cx="65088"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3"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221" name="Freeform 220"/>
            <p:cNvSpPr>
              <a:spLocks/>
            </p:cNvSpPr>
            <p:nvPr/>
          </p:nvSpPr>
          <p:spPr bwMode="auto">
            <a:xfrm>
              <a:off x="3841750" y="3181350"/>
              <a:ext cx="65088"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3" y="21"/>
                  </a:moveTo>
                  <a:lnTo>
                    <a:pt x="0" y="14"/>
                  </a:lnTo>
                  <a:lnTo>
                    <a:pt x="49" y="0"/>
                  </a:lnTo>
                  <a:lnTo>
                    <a:pt x="49" y="7"/>
                  </a:lnTo>
                  <a:lnTo>
                    <a:pt x="3" y="21"/>
                  </a:lnTo>
                  <a:close/>
                </a:path>
              </a:pathLst>
            </a:custGeom>
            <a:solidFill>
              <a:srgbClr val="000000"/>
            </a:solidFill>
            <a:ln w="9525">
              <a:noFill/>
              <a:round/>
              <a:headEnd/>
              <a:tailEnd/>
            </a:ln>
          </p:spPr>
          <p:txBody>
            <a:bodyPr/>
            <a:lstStyle/>
            <a:p>
              <a:endParaRPr lang="en-US"/>
            </a:p>
          </p:txBody>
        </p:sp>
        <p:sp>
          <p:nvSpPr>
            <p:cNvPr id="222" name="Rectangle 221"/>
            <p:cNvSpPr>
              <a:spLocks noChangeArrowheads="1"/>
            </p:cNvSpPr>
            <p:nvPr/>
          </p:nvSpPr>
          <p:spPr bwMode="auto">
            <a:xfrm>
              <a:off x="4598988" y="3116263"/>
              <a:ext cx="674687" cy="107950"/>
            </a:xfrm>
            <a:prstGeom prst="rect">
              <a:avLst/>
            </a:prstGeom>
            <a:solidFill>
              <a:srgbClr val="FFFFFF"/>
            </a:solidFill>
            <a:ln w="9525">
              <a:noFill/>
              <a:miter lim="800000"/>
              <a:headEnd/>
              <a:tailEnd/>
            </a:ln>
          </p:spPr>
          <p:txBody>
            <a:bodyPr/>
            <a:lstStyle/>
            <a:p>
              <a:endParaRPr lang="en-US"/>
            </a:p>
          </p:txBody>
        </p:sp>
        <p:sp>
          <p:nvSpPr>
            <p:cNvPr id="223" name="Rectangle 222"/>
            <p:cNvSpPr>
              <a:spLocks noChangeArrowheads="1"/>
            </p:cNvSpPr>
            <p:nvPr/>
          </p:nvSpPr>
          <p:spPr bwMode="auto">
            <a:xfrm>
              <a:off x="4603750" y="3121025"/>
              <a:ext cx="666750" cy="98425"/>
            </a:xfrm>
            <a:prstGeom prst="rect">
              <a:avLst/>
            </a:prstGeom>
            <a:noFill/>
            <a:ln w="11113">
              <a:solidFill>
                <a:srgbClr val="000000"/>
              </a:solidFill>
              <a:miter lim="800000"/>
              <a:headEnd/>
              <a:tailEnd/>
            </a:ln>
          </p:spPr>
          <p:txBody>
            <a:bodyPr/>
            <a:lstStyle/>
            <a:p>
              <a:endParaRPr lang="en-US"/>
            </a:p>
          </p:txBody>
        </p:sp>
        <p:sp>
          <p:nvSpPr>
            <p:cNvPr id="224" name="Freeform 223"/>
            <p:cNvSpPr>
              <a:spLocks/>
            </p:cNvSpPr>
            <p:nvPr/>
          </p:nvSpPr>
          <p:spPr bwMode="auto">
            <a:xfrm>
              <a:off x="4598988" y="3157538"/>
              <a:ext cx="66675"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4"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225" name="Freeform 224"/>
            <p:cNvSpPr>
              <a:spLocks/>
            </p:cNvSpPr>
            <p:nvPr/>
          </p:nvSpPr>
          <p:spPr bwMode="auto">
            <a:xfrm>
              <a:off x="4598988" y="3181350"/>
              <a:ext cx="66675"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4" y="21"/>
                  </a:moveTo>
                  <a:lnTo>
                    <a:pt x="0" y="14"/>
                  </a:lnTo>
                  <a:lnTo>
                    <a:pt x="49" y="0"/>
                  </a:lnTo>
                  <a:lnTo>
                    <a:pt x="49" y="7"/>
                  </a:lnTo>
                  <a:lnTo>
                    <a:pt x="4" y="21"/>
                  </a:lnTo>
                  <a:close/>
                </a:path>
              </a:pathLst>
            </a:custGeom>
            <a:solidFill>
              <a:srgbClr val="000000"/>
            </a:solidFill>
            <a:ln w="9525">
              <a:noFill/>
              <a:round/>
              <a:headEnd/>
              <a:tailEnd/>
            </a:ln>
          </p:spPr>
          <p:txBody>
            <a:bodyPr/>
            <a:lstStyle/>
            <a:p>
              <a:endParaRPr lang="en-US"/>
            </a:p>
          </p:txBody>
        </p:sp>
        <p:sp>
          <p:nvSpPr>
            <p:cNvPr id="226" name="Rectangle 225"/>
            <p:cNvSpPr>
              <a:spLocks noChangeArrowheads="1"/>
            </p:cNvSpPr>
            <p:nvPr/>
          </p:nvSpPr>
          <p:spPr bwMode="auto">
            <a:xfrm>
              <a:off x="4897438" y="3124200"/>
              <a:ext cx="130175"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D</a:t>
              </a:r>
              <a:r>
                <a:rPr lang="en-US" sz="600" b="0" baseline="30000">
                  <a:solidFill>
                    <a:srgbClr val="000000"/>
                  </a:solidFill>
                </a:rPr>
                <a:t>ALU</a:t>
              </a:r>
              <a:endParaRPr lang="en-US" b="0" baseline="30000"/>
            </a:p>
          </p:txBody>
        </p:sp>
        <p:sp>
          <p:nvSpPr>
            <p:cNvPr id="227" name="Rectangle 226"/>
            <p:cNvSpPr>
              <a:spLocks noChangeArrowheads="1"/>
            </p:cNvSpPr>
            <p:nvPr/>
          </p:nvSpPr>
          <p:spPr bwMode="auto">
            <a:xfrm>
              <a:off x="3082925" y="3116263"/>
              <a:ext cx="674688" cy="107950"/>
            </a:xfrm>
            <a:prstGeom prst="rect">
              <a:avLst/>
            </a:prstGeom>
            <a:solidFill>
              <a:srgbClr val="FFFFFF"/>
            </a:solidFill>
            <a:ln w="9525">
              <a:noFill/>
              <a:miter lim="800000"/>
              <a:headEnd/>
              <a:tailEnd/>
            </a:ln>
          </p:spPr>
          <p:txBody>
            <a:bodyPr/>
            <a:lstStyle/>
            <a:p>
              <a:endParaRPr lang="en-US"/>
            </a:p>
          </p:txBody>
        </p:sp>
        <p:sp>
          <p:nvSpPr>
            <p:cNvPr id="228" name="Rectangle 227"/>
            <p:cNvSpPr>
              <a:spLocks noChangeArrowheads="1"/>
            </p:cNvSpPr>
            <p:nvPr/>
          </p:nvSpPr>
          <p:spPr bwMode="auto">
            <a:xfrm>
              <a:off x="3087688" y="3121025"/>
              <a:ext cx="665162" cy="98425"/>
            </a:xfrm>
            <a:prstGeom prst="rect">
              <a:avLst/>
            </a:prstGeom>
            <a:noFill/>
            <a:ln w="11113">
              <a:solidFill>
                <a:srgbClr val="000000"/>
              </a:solidFill>
              <a:miter lim="800000"/>
              <a:headEnd/>
              <a:tailEnd/>
            </a:ln>
          </p:spPr>
          <p:txBody>
            <a:bodyPr/>
            <a:lstStyle/>
            <a:p>
              <a:endParaRPr lang="en-US"/>
            </a:p>
          </p:txBody>
        </p:sp>
        <p:sp>
          <p:nvSpPr>
            <p:cNvPr id="229" name="Freeform 228"/>
            <p:cNvSpPr>
              <a:spLocks/>
            </p:cNvSpPr>
            <p:nvPr/>
          </p:nvSpPr>
          <p:spPr bwMode="auto">
            <a:xfrm>
              <a:off x="3082925" y="3157538"/>
              <a:ext cx="65088"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4"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230" name="Freeform 229"/>
            <p:cNvSpPr>
              <a:spLocks/>
            </p:cNvSpPr>
            <p:nvPr/>
          </p:nvSpPr>
          <p:spPr bwMode="auto">
            <a:xfrm>
              <a:off x="3082925" y="3181350"/>
              <a:ext cx="65088"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4" y="21"/>
                  </a:moveTo>
                  <a:lnTo>
                    <a:pt x="0" y="14"/>
                  </a:lnTo>
                  <a:lnTo>
                    <a:pt x="49" y="0"/>
                  </a:lnTo>
                  <a:lnTo>
                    <a:pt x="49" y="7"/>
                  </a:lnTo>
                  <a:lnTo>
                    <a:pt x="4" y="21"/>
                  </a:lnTo>
                  <a:close/>
                </a:path>
              </a:pathLst>
            </a:custGeom>
            <a:solidFill>
              <a:srgbClr val="000000"/>
            </a:solidFill>
            <a:ln w="9525">
              <a:noFill/>
              <a:round/>
              <a:headEnd/>
              <a:tailEnd/>
            </a:ln>
          </p:spPr>
          <p:txBody>
            <a:bodyPr/>
            <a:lstStyle/>
            <a:p>
              <a:endParaRPr lang="en-US"/>
            </a:p>
          </p:txBody>
        </p:sp>
        <p:sp>
          <p:nvSpPr>
            <p:cNvPr id="231" name="Rectangle 230"/>
            <p:cNvSpPr>
              <a:spLocks noChangeArrowheads="1"/>
            </p:cNvSpPr>
            <p:nvPr/>
          </p:nvSpPr>
          <p:spPr bwMode="auto">
            <a:xfrm>
              <a:off x="4151313" y="3124200"/>
              <a:ext cx="46037"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B</a:t>
              </a:r>
              <a:endParaRPr lang="en-US" b="0"/>
            </a:p>
          </p:txBody>
        </p:sp>
        <p:sp>
          <p:nvSpPr>
            <p:cNvPr id="232" name="Rectangle 231"/>
            <p:cNvSpPr>
              <a:spLocks noChangeArrowheads="1"/>
            </p:cNvSpPr>
            <p:nvPr/>
          </p:nvSpPr>
          <p:spPr bwMode="auto">
            <a:xfrm>
              <a:off x="2590800" y="3124200"/>
              <a:ext cx="144463"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IR</a:t>
              </a:r>
              <a:r>
                <a:rPr lang="en-US" sz="600" b="0" baseline="30000">
                  <a:solidFill>
                    <a:srgbClr val="000000"/>
                  </a:solidFill>
                </a:rPr>
                <a:t>ALU</a:t>
              </a:r>
              <a:endParaRPr lang="en-US" b="0" baseline="30000"/>
            </a:p>
          </p:txBody>
        </p:sp>
        <p:sp>
          <p:nvSpPr>
            <p:cNvPr id="233" name="Rectangle 232"/>
            <p:cNvSpPr>
              <a:spLocks noChangeArrowheads="1"/>
            </p:cNvSpPr>
            <p:nvPr/>
          </p:nvSpPr>
          <p:spPr bwMode="auto">
            <a:xfrm>
              <a:off x="3402013" y="3119438"/>
              <a:ext cx="47625"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A</a:t>
              </a:r>
              <a:endParaRPr lang="en-US" b="0"/>
            </a:p>
          </p:txBody>
        </p:sp>
        <p:sp>
          <p:nvSpPr>
            <p:cNvPr id="234" name="Rectangle 233"/>
            <p:cNvSpPr>
              <a:spLocks noChangeArrowheads="1"/>
            </p:cNvSpPr>
            <p:nvPr/>
          </p:nvSpPr>
          <p:spPr bwMode="auto">
            <a:xfrm>
              <a:off x="1328738" y="3124200"/>
              <a:ext cx="166687"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PC</a:t>
              </a:r>
              <a:r>
                <a:rPr lang="en-US" sz="600" b="0" baseline="30000">
                  <a:solidFill>
                    <a:srgbClr val="000000"/>
                  </a:solidFill>
                </a:rPr>
                <a:t>ALU</a:t>
              </a:r>
              <a:endParaRPr lang="en-US" b="0" baseline="30000"/>
            </a:p>
          </p:txBody>
        </p:sp>
      </p:grpSp>
      <p:grpSp>
        <p:nvGrpSpPr>
          <p:cNvPr id="237" name="Group 236"/>
          <p:cNvGrpSpPr/>
          <p:nvPr/>
        </p:nvGrpSpPr>
        <p:grpSpPr>
          <a:xfrm>
            <a:off x="152400" y="1979612"/>
            <a:ext cx="4532313" cy="153988"/>
            <a:chOff x="952500" y="1682750"/>
            <a:chExt cx="4532313" cy="153988"/>
          </a:xfrm>
        </p:grpSpPr>
        <p:sp>
          <p:nvSpPr>
            <p:cNvPr id="238" name="Rectangle 237"/>
            <p:cNvSpPr>
              <a:spLocks noChangeArrowheads="1"/>
            </p:cNvSpPr>
            <p:nvPr/>
          </p:nvSpPr>
          <p:spPr bwMode="auto">
            <a:xfrm>
              <a:off x="952500" y="1725613"/>
              <a:ext cx="4532313" cy="36512"/>
            </a:xfrm>
            <a:prstGeom prst="rect">
              <a:avLst/>
            </a:prstGeom>
            <a:solidFill>
              <a:srgbClr val="BBBBBB"/>
            </a:solidFill>
            <a:ln w="9525">
              <a:noFill/>
              <a:miter lim="800000"/>
              <a:headEnd/>
              <a:tailEnd/>
            </a:ln>
          </p:spPr>
          <p:txBody>
            <a:bodyPr/>
            <a:lstStyle/>
            <a:p>
              <a:endParaRPr lang="en-US"/>
            </a:p>
          </p:txBody>
        </p:sp>
        <p:sp>
          <p:nvSpPr>
            <p:cNvPr id="243" name="Rectangle 242"/>
            <p:cNvSpPr>
              <a:spLocks noChangeArrowheads="1"/>
            </p:cNvSpPr>
            <p:nvPr/>
          </p:nvSpPr>
          <p:spPr bwMode="auto">
            <a:xfrm>
              <a:off x="1066800" y="1684338"/>
              <a:ext cx="674688" cy="101600"/>
            </a:xfrm>
            <a:prstGeom prst="rect">
              <a:avLst/>
            </a:prstGeom>
            <a:solidFill>
              <a:srgbClr val="FFFFFF"/>
            </a:solidFill>
            <a:ln w="9525">
              <a:noFill/>
              <a:miter lim="800000"/>
              <a:headEnd/>
              <a:tailEnd/>
            </a:ln>
          </p:spPr>
          <p:txBody>
            <a:bodyPr/>
            <a:lstStyle/>
            <a:p>
              <a:endParaRPr lang="en-US"/>
            </a:p>
          </p:txBody>
        </p:sp>
        <p:sp>
          <p:nvSpPr>
            <p:cNvPr id="244" name="Rectangle 243"/>
            <p:cNvSpPr>
              <a:spLocks noChangeArrowheads="1"/>
            </p:cNvSpPr>
            <p:nvPr/>
          </p:nvSpPr>
          <p:spPr bwMode="auto">
            <a:xfrm>
              <a:off x="1063625" y="1687513"/>
              <a:ext cx="666750" cy="93662"/>
            </a:xfrm>
            <a:prstGeom prst="rect">
              <a:avLst/>
            </a:prstGeom>
            <a:noFill/>
            <a:ln w="11113">
              <a:solidFill>
                <a:srgbClr val="000000"/>
              </a:solidFill>
              <a:miter lim="800000"/>
              <a:headEnd/>
              <a:tailEnd/>
            </a:ln>
          </p:spPr>
          <p:txBody>
            <a:bodyPr/>
            <a:lstStyle/>
            <a:p>
              <a:endParaRPr lang="en-US"/>
            </a:p>
          </p:txBody>
        </p:sp>
        <p:sp>
          <p:nvSpPr>
            <p:cNvPr id="245" name="Freeform 244"/>
            <p:cNvSpPr>
              <a:spLocks/>
            </p:cNvSpPr>
            <p:nvPr/>
          </p:nvSpPr>
          <p:spPr bwMode="auto">
            <a:xfrm>
              <a:off x="1060450" y="1725613"/>
              <a:ext cx="65088" cy="28575"/>
            </a:xfrm>
            <a:custGeom>
              <a:avLst/>
              <a:gdLst>
                <a:gd name="T0" fmla="*/ 0 w 49"/>
                <a:gd name="T1" fmla="*/ 2147483647 h 21"/>
                <a:gd name="T2" fmla="*/ 2147483647 w 49"/>
                <a:gd name="T3" fmla="*/ 0 h 21"/>
                <a:gd name="T4" fmla="*/ 2147483647 w 49"/>
                <a:gd name="T5" fmla="*/ 2147483647 h 21"/>
                <a:gd name="T6" fmla="*/ 2147483647 w 49"/>
                <a:gd name="T7" fmla="*/ 2147483647 h 21"/>
                <a:gd name="T8" fmla="*/ 0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0" y="7"/>
                  </a:moveTo>
                  <a:lnTo>
                    <a:pt x="4" y="0"/>
                  </a:lnTo>
                  <a:lnTo>
                    <a:pt x="49" y="14"/>
                  </a:lnTo>
                  <a:lnTo>
                    <a:pt x="49" y="21"/>
                  </a:lnTo>
                  <a:lnTo>
                    <a:pt x="0" y="7"/>
                  </a:lnTo>
                  <a:close/>
                </a:path>
              </a:pathLst>
            </a:custGeom>
            <a:solidFill>
              <a:srgbClr val="000000"/>
            </a:solidFill>
            <a:ln w="9525">
              <a:noFill/>
              <a:round/>
              <a:headEnd/>
              <a:tailEnd/>
            </a:ln>
          </p:spPr>
          <p:txBody>
            <a:bodyPr/>
            <a:lstStyle/>
            <a:p>
              <a:endParaRPr lang="en-US"/>
            </a:p>
          </p:txBody>
        </p:sp>
        <p:sp>
          <p:nvSpPr>
            <p:cNvPr id="246" name="Freeform 245"/>
            <p:cNvSpPr>
              <a:spLocks/>
            </p:cNvSpPr>
            <p:nvPr/>
          </p:nvSpPr>
          <p:spPr bwMode="auto">
            <a:xfrm>
              <a:off x="1060450" y="1744663"/>
              <a:ext cx="65088" cy="33337"/>
            </a:xfrm>
            <a:custGeom>
              <a:avLst/>
              <a:gdLst>
                <a:gd name="T0" fmla="*/ 2147483647 w 49"/>
                <a:gd name="T1" fmla="*/ 2147483647 h 25"/>
                <a:gd name="T2" fmla="*/ 0 w 49"/>
                <a:gd name="T3" fmla="*/ 2147483647 h 25"/>
                <a:gd name="T4" fmla="*/ 2147483647 w 49"/>
                <a:gd name="T5" fmla="*/ 0 h 25"/>
                <a:gd name="T6" fmla="*/ 2147483647 w 49"/>
                <a:gd name="T7" fmla="*/ 2147483647 h 25"/>
                <a:gd name="T8" fmla="*/ 2147483647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4" y="25"/>
                  </a:moveTo>
                  <a:lnTo>
                    <a:pt x="0" y="18"/>
                  </a:lnTo>
                  <a:lnTo>
                    <a:pt x="49" y="0"/>
                  </a:lnTo>
                  <a:lnTo>
                    <a:pt x="49" y="7"/>
                  </a:lnTo>
                  <a:lnTo>
                    <a:pt x="4" y="25"/>
                  </a:lnTo>
                  <a:close/>
                </a:path>
              </a:pathLst>
            </a:custGeom>
            <a:solidFill>
              <a:srgbClr val="000000"/>
            </a:solidFill>
            <a:ln w="9525">
              <a:noFill/>
              <a:round/>
              <a:headEnd/>
              <a:tailEnd/>
            </a:ln>
          </p:spPr>
          <p:txBody>
            <a:bodyPr/>
            <a:lstStyle/>
            <a:p>
              <a:endParaRPr lang="en-US"/>
            </a:p>
          </p:txBody>
        </p:sp>
        <p:sp>
          <p:nvSpPr>
            <p:cNvPr id="247" name="Rectangle 246"/>
            <p:cNvSpPr>
              <a:spLocks noChangeArrowheads="1"/>
            </p:cNvSpPr>
            <p:nvPr/>
          </p:nvSpPr>
          <p:spPr bwMode="auto">
            <a:xfrm>
              <a:off x="2324100" y="1684338"/>
              <a:ext cx="674688" cy="101600"/>
            </a:xfrm>
            <a:prstGeom prst="rect">
              <a:avLst/>
            </a:prstGeom>
            <a:solidFill>
              <a:srgbClr val="FFFFFF"/>
            </a:solidFill>
            <a:ln w="9525">
              <a:noFill/>
              <a:miter lim="800000"/>
              <a:headEnd/>
              <a:tailEnd/>
            </a:ln>
          </p:spPr>
          <p:txBody>
            <a:bodyPr/>
            <a:lstStyle/>
            <a:p>
              <a:endParaRPr lang="en-US"/>
            </a:p>
          </p:txBody>
        </p:sp>
        <p:sp>
          <p:nvSpPr>
            <p:cNvPr id="248" name="Rectangle 247"/>
            <p:cNvSpPr>
              <a:spLocks noChangeArrowheads="1"/>
            </p:cNvSpPr>
            <p:nvPr/>
          </p:nvSpPr>
          <p:spPr bwMode="auto">
            <a:xfrm>
              <a:off x="2327275" y="1687513"/>
              <a:ext cx="666750" cy="93662"/>
            </a:xfrm>
            <a:prstGeom prst="rect">
              <a:avLst/>
            </a:prstGeom>
            <a:noFill/>
            <a:ln w="11113">
              <a:solidFill>
                <a:srgbClr val="000000"/>
              </a:solidFill>
              <a:miter lim="800000"/>
              <a:headEnd/>
              <a:tailEnd/>
            </a:ln>
          </p:spPr>
          <p:txBody>
            <a:bodyPr/>
            <a:lstStyle/>
            <a:p>
              <a:endParaRPr lang="en-US"/>
            </a:p>
          </p:txBody>
        </p:sp>
        <p:sp>
          <p:nvSpPr>
            <p:cNvPr id="249" name="Freeform 248"/>
            <p:cNvSpPr>
              <a:spLocks/>
            </p:cNvSpPr>
            <p:nvPr/>
          </p:nvSpPr>
          <p:spPr bwMode="auto">
            <a:xfrm>
              <a:off x="2324100" y="1725613"/>
              <a:ext cx="65088" cy="28575"/>
            </a:xfrm>
            <a:custGeom>
              <a:avLst/>
              <a:gdLst>
                <a:gd name="T0" fmla="*/ 0 w 49"/>
                <a:gd name="T1" fmla="*/ 2147483647 h 21"/>
                <a:gd name="T2" fmla="*/ 2147483647 w 49"/>
                <a:gd name="T3" fmla="*/ 0 h 21"/>
                <a:gd name="T4" fmla="*/ 2147483647 w 49"/>
                <a:gd name="T5" fmla="*/ 2147483647 h 21"/>
                <a:gd name="T6" fmla="*/ 2147483647 w 49"/>
                <a:gd name="T7" fmla="*/ 2147483647 h 21"/>
                <a:gd name="T8" fmla="*/ 0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0" y="7"/>
                  </a:moveTo>
                  <a:lnTo>
                    <a:pt x="4" y="0"/>
                  </a:lnTo>
                  <a:lnTo>
                    <a:pt x="49" y="14"/>
                  </a:lnTo>
                  <a:lnTo>
                    <a:pt x="49" y="21"/>
                  </a:lnTo>
                  <a:lnTo>
                    <a:pt x="0" y="7"/>
                  </a:lnTo>
                  <a:close/>
                </a:path>
              </a:pathLst>
            </a:custGeom>
            <a:solidFill>
              <a:srgbClr val="000000"/>
            </a:solidFill>
            <a:ln w="9525">
              <a:noFill/>
              <a:round/>
              <a:headEnd/>
              <a:tailEnd/>
            </a:ln>
          </p:spPr>
          <p:txBody>
            <a:bodyPr/>
            <a:lstStyle/>
            <a:p>
              <a:endParaRPr lang="en-US"/>
            </a:p>
          </p:txBody>
        </p:sp>
        <p:sp>
          <p:nvSpPr>
            <p:cNvPr id="250" name="Freeform 249"/>
            <p:cNvSpPr>
              <a:spLocks/>
            </p:cNvSpPr>
            <p:nvPr/>
          </p:nvSpPr>
          <p:spPr bwMode="auto">
            <a:xfrm>
              <a:off x="2324100" y="1744663"/>
              <a:ext cx="65088" cy="33337"/>
            </a:xfrm>
            <a:custGeom>
              <a:avLst/>
              <a:gdLst>
                <a:gd name="T0" fmla="*/ 2147483647 w 49"/>
                <a:gd name="T1" fmla="*/ 2147483647 h 25"/>
                <a:gd name="T2" fmla="*/ 0 w 49"/>
                <a:gd name="T3" fmla="*/ 2147483647 h 25"/>
                <a:gd name="T4" fmla="*/ 2147483647 w 49"/>
                <a:gd name="T5" fmla="*/ 0 h 25"/>
                <a:gd name="T6" fmla="*/ 2147483647 w 49"/>
                <a:gd name="T7" fmla="*/ 2147483647 h 25"/>
                <a:gd name="T8" fmla="*/ 2147483647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4" y="25"/>
                  </a:moveTo>
                  <a:lnTo>
                    <a:pt x="0" y="18"/>
                  </a:lnTo>
                  <a:lnTo>
                    <a:pt x="49" y="0"/>
                  </a:lnTo>
                  <a:lnTo>
                    <a:pt x="49" y="7"/>
                  </a:lnTo>
                  <a:lnTo>
                    <a:pt x="4" y="25"/>
                  </a:lnTo>
                  <a:close/>
                </a:path>
              </a:pathLst>
            </a:custGeom>
            <a:solidFill>
              <a:srgbClr val="000000"/>
            </a:solidFill>
            <a:ln w="9525">
              <a:noFill/>
              <a:round/>
              <a:headEnd/>
              <a:tailEnd/>
            </a:ln>
          </p:spPr>
          <p:txBody>
            <a:bodyPr/>
            <a:lstStyle/>
            <a:p>
              <a:endParaRPr lang="en-US"/>
            </a:p>
          </p:txBody>
        </p:sp>
        <p:sp>
          <p:nvSpPr>
            <p:cNvPr id="251" name="Rectangle 250"/>
            <p:cNvSpPr>
              <a:spLocks noChangeArrowheads="1"/>
            </p:cNvSpPr>
            <p:nvPr/>
          </p:nvSpPr>
          <p:spPr bwMode="auto">
            <a:xfrm>
              <a:off x="2630488" y="1744663"/>
              <a:ext cx="14287"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 </a:t>
              </a:r>
              <a:endParaRPr lang="en-US" b="0"/>
            </a:p>
          </p:txBody>
        </p:sp>
        <p:sp>
          <p:nvSpPr>
            <p:cNvPr id="252" name="Rectangle 251"/>
            <p:cNvSpPr>
              <a:spLocks noChangeArrowheads="1"/>
            </p:cNvSpPr>
            <p:nvPr/>
          </p:nvSpPr>
          <p:spPr bwMode="auto">
            <a:xfrm>
              <a:off x="2638425" y="1744663"/>
              <a:ext cx="14288"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 </a:t>
              </a:r>
              <a:endParaRPr lang="en-US" b="0"/>
            </a:p>
          </p:txBody>
        </p:sp>
        <p:sp>
          <p:nvSpPr>
            <p:cNvPr id="253" name="Rectangle 252"/>
            <p:cNvSpPr>
              <a:spLocks noChangeArrowheads="1"/>
            </p:cNvSpPr>
            <p:nvPr/>
          </p:nvSpPr>
          <p:spPr bwMode="auto">
            <a:xfrm>
              <a:off x="2600325" y="1682750"/>
              <a:ext cx="114300"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IR</a:t>
              </a:r>
              <a:r>
                <a:rPr lang="en-US" sz="600" b="0" baseline="30000">
                  <a:solidFill>
                    <a:srgbClr val="000000"/>
                  </a:solidFill>
                </a:rPr>
                <a:t>RF</a:t>
              </a:r>
              <a:endParaRPr lang="en-US" b="0" baseline="30000"/>
            </a:p>
          </p:txBody>
        </p:sp>
        <p:sp>
          <p:nvSpPr>
            <p:cNvPr id="254" name="Rectangle 253"/>
            <p:cNvSpPr>
              <a:spLocks noChangeArrowheads="1"/>
            </p:cNvSpPr>
            <p:nvPr/>
          </p:nvSpPr>
          <p:spPr bwMode="auto">
            <a:xfrm>
              <a:off x="1328738" y="1685925"/>
              <a:ext cx="138112"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PC</a:t>
              </a:r>
              <a:r>
                <a:rPr lang="en-US" sz="600" b="0" baseline="30000">
                  <a:solidFill>
                    <a:srgbClr val="000000"/>
                  </a:solidFill>
                </a:rPr>
                <a:t>RF</a:t>
              </a:r>
              <a:endParaRPr lang="en-US" b="0" baseline="30000"/>
            </a:p>
          </p:txBody>
        </p:sp>
      </p:grpSp>
      <p:sp>
        <p:nvSpPr>
          <p:cNvPr id="240" name="TextBox 239"/>
          <p:cNvSpPr txBox="1"/>
          <p:nvPr/>
        </p:nvSpPr>
        <p:spPr>
          <a:xfrm>
            <a:off x="182022" y="1535668"/>
            <a:ext cx="351378" cy="369332"/>
          </a:xfrm>
          <a:prstGeom prst="rect">
            <a:avLst/>
          </a:prstGeom>
          <a:noFill/>
        </p:spPr>
        <p:txBody>
          <a:bodyPr wrap="none" rtlCol="0">
            <a:spAutoFit/>
          </a:bodyPr>
          <a:lstStyle/>
          <a:p>
            <a:r>
              <a:rPr lang="en-US" dirty="0">
                <a:latin typeface="+mn-lt"/>
              </a:rPr>
              <a:t>IF</a:t>
            </a:r>
          </a:p>
        </p:txBody>
      </p:sp>
      <p:sp>
        <p:nvSpPr>
          <p:cNvPr id="241" name="TextBox 240"/>
          <p:cNvSpPr txBox="1"/>
          <p:nvPr/>
        </p:nvSpPr>
        <p:spPr>
          <a:xfrm>
            <a:off x="152400" y="2514600"/>
            <a:ext cx="433132" cy="369332"/>
          </a:xfrm>
          <a:prstGeom prst="rect">
            <a:avLst/>
          </a:prstGeom>
          <a:noFill/>
        </p:spPr>
        <p:txBody>
          <a:bodyPr wrap="none" rtlCol="0">
            <a:spAutoFit/>
          </a:bodyPr>
          <a:lstStyle/>
          <a:p>
            <a:r>
              <a:rPr lang="en-US" dirty="0">
                <a:latin typeface="+mn-lt"/>
              </a:rPr>
              <a:t>RF</a:t>
            </a:r>
          </a:p>
        </p:txBody>
      </p:sp>
      <p:sp>
        <p:nvSpPr>
          <p:cNvPr id="242" name="TextBox 241"/>
          <p:cNvSpPr txBox="1"/>
          <p:nvPr/>
        </p:nvSpPr>
        <p:spPr>
          <a:xfrm>
            <a:off x="-6274" y="3486090"/>
            <a:ext cx="615874" cy="369332"/>
          </a:xfrm>
          <a:prstGeom prst="rect">
            <a:avLst/>
          </a:prstGeom>
          <a:noFill/>
        </p:spPr>
        <p:txBody>
          <a:bodyPr wrap="none" rtlCol="0">
            <a:spAutoFit/>
          </a:bodyPr>
          <a:lstStyle/>
          <a:p>
            <a:r>
              <a:rPr lang="en-US" dirty="0">
                <a:latin typeface="+mn-lt"/>
              </a:rPr>
              <a:t>ALU</a:t>
            </a:r>
          </a:p>
        </p:txBody>
      </p:sp>
      <p:sp>
        <p:nvSpPr>
          <p:cNvPr id="260" name="TextBox 259"/>
          <p:cNvSpPr txBox="1"/>
          <p:nvPr/>
        </p:nvSpPr>
        <p:spPr>
          <a:xfrm>
            <a:off x="-2095" y="4400490"/>
            <a:ext cx="659155" cy="369332"/>
          </a:xfrm>
          <a:prstGeom prst="rect">
            <a:avLst/>
          </a:prstGeom>
          <a:noFill/>
        </p:spPr>
        <p:txBody>
          <a:bodyPr wrap="none" rtlCol="0">
            <a:spAutoFit/>
          </a:bodyPr>
          <a:lstStyle/>
          <a:p>
            <a:r>
              <a:rPr lang="en-US" dirty="0">
                <a:latin typeface="+mn-lt"/>
              </a:rPr>
              <a:t>MEM</a:t>
            </a:r>
          </a:p>
        </p:txBody>
      </p:sp>
      <p:sp>
        <p:nvSpPr>
          <p:cNvPr id="261" name="TextBox 260"/>
          <p:cNvSpPr txBox="1"/>
          <p:nvPr/>
        </p:nvSpPr>
        <p:spPr>
          <a:xfrm>
            <a:off x="54640" y="5619690"/>
            <a:ext cx="554960" cy="369332"/>
          </a:xfrm>
          <a:prstGeom prst="rect">
            <a:avLst/>
          </a:prstGeom>
          <a:noFill/>
        </p:spPr>
        <p:txBody>
          <a:bodyPr wrap="none" rtlCol="0">
            <a:spAutoFit/>
          </a:bodyPr>
          <a:lstStyle/>
          <a:p>
            <a:r>
              <a:rPr lang="en-US" dirty="0">
                <a:latin typeface="+mn-lt"/>
              </a:rPr>
              <a:t>WB</a:t>
            </a:r>
          </a:p>
        </p:txBody>
      </p:sp>
      <p:sp>
        <p:nvSpPr>
          <p:cNvPr id="266" name="Rectangle 265"/>
          <p:cNvSpPr/>
          <p:nvPr/>
        </p:nvSpPr>
        <p:spPr>
          <a:xfrm>
            <a:off x="4495800" y="1371600"/>
            <a:ext cx="437940" cy="369332"/>
          </a:xfrm>
          <a:prstGeom prst="rect">
            <a:avLst/>
          </a:prstGeom>
        </p:spPr>
        <p:txBody>
          <a:bodyPr wrap="none">
            <a:spAutoFit/>
          </a:bodyPr>
          <a:lstStyle/>
          <a:p>
            <a:r>
              <a:rPr lang="en-US" dirty="0">
                <a:solidFill>
                  <a:srgbClr val="0070C0"/>
                </a:solidFill>
                <a:latin typeface="Consolas" pitchFamily="49" charset="0"/>
                <a:ea typeface="ＭＳ Ｐゴシック" charset="-128"/>
                <a:cs typeface="Consolas" pitchFamily="49" charset="0"/>
              </a:rPr>
              <a:t>LD</a:t>
            </a:r>
            <a:endParaRPr lang="en-US" dirty="0">
              <a:solidFill>
                <a:srgbClr val="0070C0"/>
              </a:solidFill>
            </a:endParaRPr>
          </a:p>
        </p:txBody>
      </p:sp>
      <p:sp>
        <p:nvSpPr>
          <p:cNvPr id="267" name="Rectangle 266"/>
          <p:cNvSpPr/>
          <p:nvPr/>
        </p:nvSpPr>
        <p:spPr>
          <a:xfrm>
            <a:off x="264319" y="1983581"/>
            <a:ext cx="666750" cy="45719"/>
          </a:xfrm>
          <a:prstGeom prst="rect">
            <a:avLst/>
          </a:prstGeom>
          <a:solidFill>
            <a:srgbClr val="0070C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8" name="Rectangle 267"/>
          <p:cNvSpPr/>
          <p:nvPr/>
        </p:nvSpPr>
        <p:spPr>
          <a:xfrm>
            <a:off x="1526381" y="1983581"/>
            <a:ext cx="666750" cy="45719"/>
          </a:xfrm>
          <a:prstGeom prst="rect">
            <a:avLst/>
          </a:prstGeom>
          <a:solidFill>
            <a:srgbClr val="0070C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9" name="Rectangle 238"/>
          <p:cNvSpPr/>
          <p:nvPr/>
        </p:nvSpPr>
        <p:spPr>
          <a:xfrm>
            <a:off x="262731" y="2029143"/>
            <a:ext cx="666750" cy="45719"/>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5" name="Rectangle 254"/>
          <p:cNvSpPr/>
          <p:nvPr/>
        </p:nvSpPr>
        <p:spPr>
          <a:xfrm>
            <a:off x="1527176" y="2029143"/>
            <a:ext cx="666750" cy="45719"/>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6" name="Rectangle 255"/>
          <p:cNvSpPr/>
          <p:nvPr/>
        </p:nvSpPr>
        <p:spPr>
          <a:xfrm>
            <a:off x="4495800" y="2450068"/>
            <a:ext cx="437940" cy="369332"/>
          </a:xfrm>
          <a:prstGeom prst="rect">
            <a:avLst/>
          </a:prstGeom>
        </p:spPr>
        <p:txBody>
          <a:bodyPr wrap="none">
            <a:spAutoFit/>
          </a:bodyPr>
          <a:lstStyle/>
          <a:p>
            <a:r>
              <a:rPr lang="en-US" dirty="0">
                <a:solidFill>
                  <a:srgbClr val="00B050"/>
                </a:solidFill>
                <a:latin typeface="Consolas" pitchFamily="49" charset="0"/>
                <a:ea typeface="ＭＳ Ｐゴシック" charset="-128"/>
                <a:cs typeface="Consolas" pitchFamily="49" charset="0"/>
              </a:rPr>
              <a:t>LD</a:t>
            </a:r>
            <a:endParaRPr lang="en-US" dirty="0"/>
          </a:p>
        </p:txBody>
      </p:sp>
      <p:sp>
        <p:nvSpPr>
          <p:cNvPr id="257" name="Rectangle 256"/>
          <p:cNvSpPr/>
          <p:nvPr/>
        </p:nvSpPr>
        <p:spPr>
          <a:xfrm>
            <a:off x="306388" y="3286125"/>
            <a:ext cx="666750" cy="45719"/>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8" name="Rectangle 257"/>
          <p:cNvSpPr/>
          <p:nvPr/>
        </p:nvSpPr>
        <p:spPr>
          <a:xfrm>
            <a:off x="1568450" y="3286125"/>
            <a:ext cx="666750" cy="45719"/>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9" name="Rectangle 258"/>
          <p:cNvSpPr/>
          <p:nvPr/>
        </p:nvSpPr>
        <p:spPr>
          <a:xfrm>
            <a:off x="304800" y="3331687"/>
            <a:ext cx="666750" cy="4571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2" name="Rectangle 261"/>
          <p:cNvSpPr/>
          <p:nvPr/>
        </p:nvSpPr>
        <p:spPr>
          <a:xfrm>
            <a:off x="1569245" y="3331687"/>
            <a:ext cx="666750" cy="4571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3" name="Rectangle 262"/>
          <p:cNvSpPr/>
          <p:nvPr/>
        </p:nvSpPr>
        <p:spPr>
          <a:xfrm>
            <a:off x="2325688" y="3282950"/>
            <a:ext cx="666750" cy="45719"/>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5" name="Rectangle 264"/>
          <p:cNvSpPr/>
          <p:nvPr/>
        </p:nvSpPr>
        <p:spPr>
          <a:xfrm>
            <a:off x="3082925" y="3282950"/>
            <a:ext cx="666750" cy="45719"/>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9" name="Rectangle 268"/>
          <p:cNvSpPr/>
          <p:nvPr/>
        </p:nvSpPr>
        <p:spPr>
          <a:xfrm>
            <a:off x="2324100" y="3328512"/>
            <a:ext cx="666750" cy="4571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0" name="Rectangle 269"/>
          <p:cNvSpPr/>
          <p:nvPr/>
        </p:nvSpPr>
        <p:spPr>
          <a:xfrm>
            <a:off x="3083720" y="3328512"/>
            <a:ext cx="666750" cy="4571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1" name="Rectangle 270"/>
          <p:cNvSpPr/>
          <p:nvPr/>
        </p:nvSpPr>
        <p:spPr>
          <a:xfrm>
            <a:off x="3843338" y="3282950"/>
            <a:ext cx="666750" cy="45719"/>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3" name="Rectangle 272"/>
          <p:cNvSpPr/>
          <p:nvPr/>
        </p:nvSpPr>
        <p:spPr>
          <a:xfrm>
            <a:off x="3841750" y="3328512"/>
            <a:ext cx="666750" cy="4571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5" name="Content Placeholder 238"/>
          <p:cNvSpPr txBox="1">
            <a:spLocks/>
          </p:cNvSpPr>
          <p:nvPr/>
        </p:nvSpPr>
        <p:spPr bwMode="auto">
          <a:xfrm>
            <a:off x="6096000" y="1295400"/>
            <a:ext cx="2743200" cy="2362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defTabSz="457200" rtl="0" eaLnBrk="0" fontAlgn="base" latinLnBrk="0" hangingPunct="0">
              <a:lnSpc>
                <a:spcPct val="100000"/>
              </a:lnSpc>
              <a:spcBef>
                <a:spcPct val="20000"/>
              </a:spcBef>
              <a:spcAft>
                <a:spcPct val="0"/>
              </a:spcAft>
              <a:buClrTx/>
              <a:buSzTx/>
              <a:buFont typeface="Arial" pitchFamily="34" charset="0"/>
              <a:buNone/>
              <a:tabLst/>
              <a:defRPr/>
            </a:pPr>
            <a:r>
              <a:rPr kumimoji="0" lang="en-US" sz="1800" b="0" i="0" u="none" strike="noStrike" kern="1200" cap="none" spc="0" normalizeH="0" baseline="0" noProof="0" dirty="0">
                <a:ln>
                  <a:noFill/>
                </a:ln>
                <a:solidFill>
                  <a:srgbClr val="00B050"/>
                </a:solidFill>
                <a:effectLst/>
                <a:uLnTx/>
                <a:uFillTx/>
                <a:latin typeface="Consolas" pitchFamily="49" charset="0"/>
                <a:ea typeface="ＭＳ Ｐゴシック" charset="-128"/>
                <a:cs typeface="Consolas" pitchFamily="49" charset="0"/>
              </a:rPr>
              <a:t>LD(R1, 4, R2)</a:t>
            </a:r>
          </a:p>
          <a:p>
            <a:pPr marL="342900" marR="0" lvl="0" indent="-342900" defTabSz="457200" rtl="0" eaLnBrk="0" fontAlgn="base" latinLnBrk="0" hangingPunct="0">
              <a:lnSpc>
                <a:spcPct val="100000"/>
              </a:lnSpc>
              <a:spcBef>
                <a:spcPct val="20000"/>
              </a:spcBef>
              <a:spcAft>
                <a:spcPct val="0"/>
              </a:spcAft>
              <a:buClrTx/>
              <a:buSzTx/>
              <a:buFont typeface="Arial" pitchFamily="34" charset="0"/>
              <a:buNone/>
              <a:tabLst/>
              <a:defRPr/>
            </a:pPr>
            <a:r>
              <a:rPr lang="en-US" dirty="0">
                <a:solidFill>
                  <a:srgbClr val="0070C0"/>
                </a:solidFill>
                <a:latin typeface="Consolas" pitchFamily="49" charset="0"/>
                <a:ea typeface="ＭＳ Ｐゴシック" charset="-128"/>
                <a:cs typeface="Consolas" pitchFamily="49" charset="0"/>
              </a:rPr>
              <a:t>LD(R3, 8, R4)</a:t>
            </a:r>
          </a:p>
          <a:p>
            <a:pPr marL="342900" marR="0" lvl="0" indent="-342900" defTabSz="457200" rtl="0" eaLnBrk="0" fontAlgn="base" latinLnBrk="0" hangingPunct="0">
              <a:lnSpc>
                <a:spcPct val="100000"/>
              </a:lnSpc>
              <a:spcBef>
                <a:spcPct val="20000"/>
              </a:spcBef>
              <a:spcAft>
                <a:spcPct val="0"/>
              </a:spcAft>
              <a:buClrTx/>
              <a:buSzTx/>
              <a:buFont typeface="Arial" pitchFamily="34" charset="0"/>
              <a:buNone/>
              <a:tabLst/>
              <a:defRPr/>
            </a:pPr>
            <a:r>
              <a:rPr kumimoji="0" lang="en-US" sz="1800" b="0" i="0" u="none" strike="noStrike" kern="1200" cap="none" spc="0" normalizeH="0" baseline="0" noProof="0" dirty="0">
                <a:ln>
                  <a:noFill/>
                </a:ln>
                <a:solidFill>
                  <a:srgbClr val="FFC000"/>
                </a:solidFill>
                <a:effectLst/>
                <a:uLnTx/>
                <a:uFillTx/>
                <a:latin typeface="Consolas" pitchFamily="49" charset="0"/>
                <a:ea typeface="ＭＳ Ｐゴシック" charset="-128"/>
                <a:cs typeface="Consolas" pitchFamily="49" charset="0"/>
              </a:rPr>
              <a:t>SUB(R6, R7, R8)</a:t>
            </a:r>
          </a:p>
          <a:p>
            <a:pPr marL="342900" marR="0" lvl="0" indent="-342900" defTabSz="457200" rtl="0" eaLnBrk="0" fontAlgn="base" latinLnBrk="0" hangingPunct="0">
              <a:lnSpc>
                <a:spcPct val="100000"/>
              </a:lnSpc>
              <a:spcBef>
                <a:spcPct val="20000"/>
              </a:spcBef>
              <a:spcAft>
                <a:spcPct val="0"/>
              </a:spcAft>
              <a:buClrTx/>
              <a:buSzTx/>
              <a:buFont typeface="Arial" pitchFamily="34" charset="0"/>
              <a:buNone/>
              <a:tabLst/>
              <a:defRPr/>
            </a:pPr>
            <a:r>
              <a:rPr lang="en-US" dirty="0">
                <a:solidFill>
                  <a:srgbClr val="C00000"/>
                </a:solidFill>
                <a:latin typeface="Consolas" pitchFamily="49" charset="0"/>
                <a:ea typeface="ＭＳ Ｐゴシック" charset="-128"/>
                <a:cs typeface="Consolas" pitchFamily="49" charset="0"/>
              </a:rPr>
              <a:t>XOR(R9, R10, R11)</a:t>
            </a:r>
          </a:p>
          <a:p>
            <a:pPr marL="342900" marR="0" lvl="0" indent="-342900" defTabSz="457200" rtl="0" eaLnBrk="0" fontAlgn="base" latinLnBrk="0" hangingPunct="0">
              <a:lnSpc>
                <a:spcPct val="100000"/>
              </a:lnSpc>
              <a:spcBef>
                <a:spcPct val="20000"/>
              </a:spcBef>
              <a:spcAft>
                <a:spcPct val="0"/>
              </a:spcAft>
              <a:buClrTx/>
              <a:buSzTx/>
              <a:buFont typeface="Arial" pitchFamily="34" charset="0"/>
              <a:buNone/>
              <a:tabLst/>
              <a:defRPr/>
            </a:pPr>
            <a:r>
              <a:rPr lang="en-US" dirty="0">
                <a:solidFill>
                  <a:srgbClr val="7030A0"/>
                </a:solidFill>
                <a:latin typeface="Consolas" pitchFamily="49" charset="0"/>
                <a:ea typeface="ＭＳ Ｐゴシック" charset="-128"/>
                <a:cs typeface="Consolas" pitchFamily="49" charset="0"/>
              </a:rPr>
              <a:t>MUL(R12, R13,R14)</a:t>
            </a:r>
          </a:p>
          <a:p>
            <a:pPr marL="342900" marR="0" lvl="0" indent="-342900" defTabSz="457200" rtl="0" eaLnBrk="0" fontAlgn="base" latinLnBrk="0" hangingPunct="0">
              <a:lnSpc>
                <a:spcPct val="100000"/>
              </a:lnSpc>
              <a:spcBef>
                <a:spcPct val="20000"/>
              </a:spcBef>
              <a:spcAft>
                <a:spcPct val="0"/>
              </a:spcAft>
              <a:buClrTx/>
              <a:buSzTx/>
              <a:buFont typeface="Arial" pitchFamily="34" charset="0"/>
              <a:buNone/>
              <a:tabLst/>
              <a:defRPr/>
            </a:pPr>
            <a:r>
              <a:rPr lang="en-US" dirty="0">
                <a:solidFill>
                  <a:schemeClr val="accent2">
                    <a:lumMod val="75000"/>
                  </a:schemeClr>
                </a:solidFill>
                <a:latin typeface="Consolas" pitchFamily="49" charset="0"/>
                <a:ea typeface="ＭＳ Ｐゴシック" charset="-128"/>
                <a:cs typeface="Consolas" pitchFamily="49" charset="0"/>
              </a:rPr>
              <a:t>ADD(R15, 1, R16)</a:t>
            </a:r>
          </a:p>
          <a:p>
            <a:pPr marL="342900" marR="0" lvl="0" indent="-342900" defTabSz="457200" rtl="0" eaLnBrk="0" fontAlgn="base" latinLnBrk="0" hangingPunct="0">
              <a:lnSpc>
                <a:spcPct val="100000"/>
              </a:lnSpc>
              <a:spcBef>
                <a:spcPct val="20000"/>
              </a:spcBef>
              <a:spcAft>
                <a:spcPct val="0"/>
              </a:spcAft>
              <a:buClrTx/>
              <a:buSzTx/>
              <a:buFont typeface="Arial" pitchFamily="34" charset="0"/>
              <a:buNone/>
              <a:tabLst/>
              <a:defRPr/>
            </a:pPr>
            <a:endParaRPr kumimoji="0" lang="en-US" sz="1800" b="0" i="0" u="none" strike="noStrike" kern="1200" cap="none" spc="0" normalizeH="0" baseline="0" noProof="0" dirty="0">
              <a:ln>
                <a:noFill/>
              </a:ln>
              <a:solidFill>
                <a:schemeClr val="tx1"/>
              </a:solidFill>
              <a:effectLst/>
              <a:uLnTx/>
              <a:uFillTx/>
              <a:latin typeface="Consolas" pitchFamily="49" charset="0"/>
              <a:ea typeface="ＭＳ Ｐゴシック" charset="-128"/>
              <a:cs typeface="Consolas" pitchFamily="49" charset="0"/>
            </a:endParaRPr>
          </a:p>
        </p:txBody>
      </p:sp>
      <p:sp>
        <p:nvSpPr>
          <p:cNvPr id="276" name="Rectangle 275"/>
          <p:cNvSpPr/>
          <p:nvPr/>
        </p:nvSpPr>
        <p:spPr>
          <a:xfrm>
            <a:off x="221787" y="1219200"/>
            <a:ext cx="666750" cy="45719"/>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Cycle 3</a:t>
            </a:r>
          </a:p>
        </p:txBody>
      </p:sp>
      <p:grpSp>
        <p:nvGrpSpPr>
          <p:cNvPr id="3" name="Group 3"/>
          <p:cNvGrpSpPr/>
          <p:nvPr/>
        </p:nvGrpSpPr>
        <p:grpSpPr>
          <a:xfrm>
            <a:off x="219075" y="1066800"/>
            <a:ext cx="4424363" cy="5211802"/>
            <a:chOff x="447675" y="1066800"/>
            <a:chExt cx="4424363" cy="5211802"/>
          </a:xfrm>
        </p:grpSpPr>
        <p:sp>
          <p:nvSpPr>
            <p:cNvPr id="103" name="Rectangle 102"/>
            <p:cNvSpPr>
              <a:spLocks noChangeArrowheads="1"/>
            </p:cNvSpPr>
            <p:nvPr/>
          </p:nvSpPr>
          <p:spPr bwMode="auto">
            <a:xfrm>
              <a:off x="2806700" y="2459167"/>
              <a:ext cx="1263650" cy="277157"/>
            </a:xfrm>
            <a:prstGeom prst="rect">
              <a:avLst/>
            </a:prstGeom>
            <a:solidFill>
              <a:srgbClr val="0070C0"/>
            </a:solidFill>
            <a:ln w="4763">
              <a:solidFill>
                <a:srgbClr val="000000"/>
              </a:solidFill>
              <a:miter lim="800000"/>
              <a:headEnd/>
              <a:tailEnd/>
            </a:ln>
          </p:spPr>
          <p:txBody>
            <a:bodyPr/>
            <a:lstStyle/>
            <a:p>
              <a:endParaRPr lang="en-US"/>
            </a:p>
          </p:txBody>
        </p:sp>
        <p:sp>
          <p:nvSpPr>
            <p:cNvPr id="5" name="Rectangle 4"/>
            <p:cNvSpPr>
              <a:spLocks noChangeArrowheads="1"/>
            </p:cNvSpPr>
            <p:nvPr/>
          </p:nvSpPr>
          <p:spPr bwMode="auto">
            <a:xfrm>
              <a:off x="2343150" y="5949243"/>
              <a:ext cx="1011238" cy="299158"/>
            </a:xfrm>
            <a:prstGeom prst="rect">
              <a:avLst/>
            </a:prstGeom>
            <a:solidFill>
              <a:srgbClr val="FFFFFF"/>
            </a:solidFill>
            <a:ln w="9525">
              <a:noFill/>
              <a:miter lim="800000"/>
              <a:headEnd/>
              <a:tailEnd/>
            </a:ln>
          </p:spPr>
          <p:txBody>
            <a:bodyPr/>
            <a:lstStyle/>
            <a:p>
              <a:endParaRPr lang="en-US"/>
            </a:p>
          </p:txBody>
        </p:sp>
        <p:sp>
          <p:nvSpPr>
            <p:cNvPr id="6" name="Rectangle 5"/>
            <p:cNvSpPr>
              <a:spLocks noChangeArrowheads="1"/>
            </p:cNvSpPr>
            <p:nvPr/>
          </p:nvSpPr>
          <p:spPr bwMode="auto">
            <a:xfrm>
              <a:off x="2346325" y="5951870"/>
              <a:ext cx="1004888" cy="296530"/>
            </a:xfrm>
            <a:prstGeom prst="rect">
              <a:avLst/>
            </a:prstGeom>
            <a:noFill/>
            <a:ln w="11113">
              <a:solidFill>
                <a:srgbClr val="000000"/>
              </a:solidFill>
              <a:miter lim="800000"/>
              <a:headEnd/>
              <a:tailEnd/>
            </a:ln>
          </p:spPr>
          <p:txBody>
            <a:bodyPr/>
            <a:lstStyle/>
            <a:p>
              <a:endParaRPr lang="en-US"/>
            </a:p>
          </p:txBody>
        </p:sp>
        <p:sp>
          <p:nvSpPr>
            <p:cNvPr id="7" name="Freeform 6"/>
            <p:cNvSpPr>
              <a:spLocks/>
            </p:cNvSpPr>
            <p:nvPr/>
          </p:nvSpPr>
          <p:spPr bwMode="auto">
            <a:xfrm>
              <a:off x="3522663" y="2318619"/>
              <a:ext cx="336550" cy="69617"/>
            </a:xfrm>
            <a:custGeom>
              <a:avLst/>
              <a:gdLst>
                <a:gd name="T0" fmla="*/ 0 w 252"/>
                <a:gd name="T1" fmla="*/ 0 h 63"/>
                <a:gd name="T2" fmla="*/ 2147483647 w 252"/>
                <a:gd name="T3" fmla="*/ 0 h 63"/>
                <a:gd name="T4" fmla="*/ 2147483647 w 252"/>
                <a:gd name="T5" fmla="*/ 2147483647 h 63"/>
                <a:gd name="T6" fmla="*/ 2147483647 w 252"/>
                <a:gd name="T7" fmla="*/ 2147483647 h 63"/>
                <a:gd name="T8" fmla="*/ 0 w 252"/>
                <a:gd name="T9" fmla="*/ 0 h 63"/>
                <a:gd name="T10" fmla="*/ 0 60000 65536"/>
                <a:gd name="T11" fmla="*/ 0 60000 65536"/>
                <a:gd name="T12" fmla="*/ 0 60000 65536"/>
                <a:gd name="T13" fmla="*/ 0 60000 65536"/>
                <a:gd name="T14" fmla="*/ 0 60000 65536"/>
                <a:gd name="T15" fmla="*/ 0 w 252"/>
                <a:gd name="T16" fmla="*/ 0 h 63"/>
                <a:gd name="T17" fmla="*/ 252 w 252"/>
                <a:gd name="T18" fmla="*/ 63 h 63"/>
              </a:gdLst>
              <a:ahLst/>
              <a:cxnLst>
                <a:cxn ang="T10">
                  <a:pos x="T0" y="T1"/>
                </a:cxn>
                <a:cxn ang="T11">
                  <a:pos x="T2" y="T3"/>
                </a:cxn>
                <a:cxn ang="T12">
                  <a:pos x="T4" y="T5"/>
                </a:cxn>
                <a:cxn ang="T13">
                  <a:pos x="T6" y="T7"/>
                </a:cxn>
                <a:cxn ang="T14">
                  <a:pos x="T8" y="T9"/>
                </a:cxn>
              </a:cxnLst>
              <a:rect l="T15" t="T16" r="T17" b="T18"/>
              <a:pathLst>
                <a:path w="252" h="63">
                  <a:moveTo>
                    <a:pt x="0" y="0"/>
                  </a:moveTo>
                  <a:lnTo>
                    <a:pt x="252" y="0"/>
                  </a:lnTo>
                  <a:lnTo>
                    <a:pt x="221" y="63"/>
                  </a:lnTo>
                  <a:lnTo>
                    <a:pt x="32" y="63"/>
                  </a:lnTo>
                  <a:lnTo>
                    <a:pt x="0" y="0"/>
                  </a:lnTo>
                </a:path>
              </a:pathLst>
            </a:custGeom>
            <a:solidFill>
              <a:srgbClr val="0070C0"/>
            </a:solidFill>
            <a:ln w="11113">
              <a:solidFill>
                <a:srgbClr val="000000"/>
              </a:solidFill>
              <a:round/>
              <a:headEnd/>
              <a:tailEnd/>
            </a:ln>
          </p:spPr>
          <p:txBody>
            <a:bodyPr/>
            <a:lstStyle/>
            <a:p>
              <a:endParaRPr lang="en-US"/>
            </a:p>
          </p:txBody>
        </p:sp>
        <p:sp>
          <p:nvSpPr>
            <p:cNvPr id="8" name="Rectangle 7"/>
            <p:cNvSpPr>
              <a:spLocks noChangeArrowheads="1"/>
            </p:cNvSpPr>
            <p:nvPr/>
          </p:nvSpPr>
          <p:spPr bwMode="auto">
            <a:xfrm>
              <a:off x="3986213" y="4411088"/>
              <a:ext cx="715962" cy="1057400"/>
            </a:xfrm>
            <a:prstGeom prst="rect">
              <a:avLst/>
            </a:prstGeom>
            <a:solidFill>
              <a:srgbClr val="FFFFFF"/>
            </a:solidFill>
            <a:ln w="9525">
              <a:noFill/>
              <a:miter lim="800000"/>
              <a:headEnd/>
              <a:tailEnd/>
            </a:ln>
          </p:spPr>
          <p:txBody>
            <a:bodyPr/>
            <a:lstStyle/>
            <a:p>
              <a:endParaRPr lang="en-US"/>
            </a:p>
          </p:txBody>
        </p:sp>
        <p:sp>
          <p:nvSpPr>
            <p:cNvPr id="9" name="Rectangle 8"/>
            <p:cNvSpPr>
              <a:spLocks noChangeArrowheads="1"/>
            </p:cNvSpPr>
            <p:nvPr/>
          </p:nvSpPr>
          <p:spPr bwMode="auto">
            <a:xfrm>
              <a:off x="3990975" y="4415029"/>
              <a:ext cx="708025" cy="1050832"/>
            </a:xfrm>
            <a:prstGeom prst="rect">
              <a:avLst/>
            </a:prstGeom>
            <a:noFill/>
            <a:ln w="11113">
              <a:solidFill>
                <a:srgbClr val="000000"/>
              </a:solidFill>
              <a:miter lim="800000"/>
              <a:headEnd/>
              <a:tailEnd/>
            </a:ln>
          </p:spPr>
          <p:txBody>
            <a:bodyPr/>
            <a:lstStyle/>
            <a:p>
              <a:endParaRPr lang="en-US"/>
            </a:p>
          </p:txBody>
        </p:sp>
        <p:sp>
          <p:nvSpPr>
            <p:cNvPr id="10" name="Freeform 9"/>
            <p:cNvSpPr>
              <a:spLocks/>
            </p:cNvSpPr>
            <p:nvPr/>
          </p:nvSpPr>
          <p:spPr bwMode="auto">
            <a:xfrm>
              <a:off x="2636838" y="3504745"/>
              <a:ext cx="1181100" cy="278470"/>
            </a:xfrm>
            <a:custGeom>
              <a:avLst/>
              <a:gdLst>
                <a:gd name="T0" fmla="*/ 0 w 882"/>
                <a:gd name="T1" fmla="*/ 0 h 251"/>
                <a:gd name="T2" fmla="*/ 2147483647 w 882"/>
                <a:gd name="T3" fmla="*/ 0 h 251"/>
                <a:gd name="T4" fmla="*/ 2147483647 w 882"/>
                <a:gd name="T5" fmla="*/ 2147483647 h 251"/>
                <a:gd name="T6" fmla="*/ 2147483647 w 882"/>
                <a:gd name="T7" fmla="*/ 0 h 251"/>
                <a:gd name="T8" fmla="*/ 2147483647 w 882"/>
                <a:gd name="T9" fmla="*/ 0 h 251"/>
                <a:gd name="T10" fmla="*/ 2147483647 w 882"/>
                <a:gd name="T11" fmla="*/ 2147483647 h 251"/>
                <a:gd name="T12" fmla="*/ 2147483647 w 882"/>
                <a:gd name="T13" fmla="*/ 2147483647 h 251"/>
                <a:gd name="T14" fmla="*/ 0 w 882"/>
                <a:gd name="T15" fmla="*/ 0 h 251"/>
                <a:gd name="T16" fmla="*/ 0 60000 65536"/>
                <a:gd name="T17" fmla="*/ 0 60000 65536"/>
                <a:gd name="T18" fmla="*/ 0 60000 65536"/>
                <a:gd name="T19" fmla="*/ 0 60000 65536"/>
                <a:gd name="T20" fmla="*/ 0 60000 65536"/>
                <a:gd name="T21" fmla="*/ 0 60000 65536"/>
                <a:gd name="T22" fmla="*/ 0 60000 65536"/>
                <a:gd name="T23" fmla="*/ 0 60000 65536"/>
                <a:gd name="T24" fmla="*/ 0 w 882"/>
                <a:gd name="T25" fmla="*/ 0 h 251"/>
                <a:gd name="T26" fmla="*/ 882 w 882"/>
                <a:gd name="T27" fmla="*/ 251 h 25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82" h="251">
                  <a:moveTo>
                    <a:pt x="0" y="0"/>
                  </a:moveTo>
                  <a:lnTo>
                    <a:pt x="385" y="0"/>
                  </a:lnTo>
                  <a:lnTo>
                    <a:pt x="441" y="62"/>
                  </a:lnTo>
                  <a:lnTo>
                    <a:pt x="497" y="0"/>
                  </a:lnTo>
                  <a:lnTo>
                    <a:pt x="882" y="0"/>
                  </a:lnTo>
                  <a:lnTo>
                    <a:pt x="661" y="251"/>
                  </a:lnTo>
                  <a:lnTo>
                    <a:pt x="221" y="251"/>
                  </a:lnTo>
                  <a:lnTo>
                    <a:pt x="0" y="0"/>
                  </a:lnTo>
                  <a:close/>
                </a:path>
              </a:pathLst>
            </a:custGeom>
            <a:solidFill>
              <a:srgbClr val="92D050"/>
            </a:solidFill>
            <a:ln w="9525">
              <a:noFill/>
              <a:round/>
              <a:headEnd/>
              <a:tailEnd/>
            </a:ln>
          </p:spPr>
          <p:txBody>
            <a:bodyPr/>
            <a:lstStyle/>
            <a:p>
              <a:endParaRPr lang="en-US"/>
            </a:p>
          </p:txBody>
        </p:sp>
        <p:sp>
          <p:nvSpPr>
            <p:cNvPr id="11" name="Freeform 10"/>
            <p:cNvSpPr>
              <a:spLocks/>
            </p:cNvSpPr>
            <p:nvPr/>
          </p:nvSpPr>
          <p:spPr bwMode="auto">
            <a:xfrm>
              <a:off x="2636838" y="3504745"/>
              <a:ext cx="1181100" cy="278470"/>
            </a:xfrm>
            <a:custGeom>
              <a:avLst/>
              <a:gdLst>
                <a:gd name="T0" fmla="*/ 0 w 882"/>
                <a:gd name="T1" fmla="*/ 0 h 251"/>
                <a:gd name="T2" fmla="*/ 2147483647 w 882"/>
                <a:gd name="T3" fmla="*/ 0 h 251"/>
                <a:gd name="T4" fmla="*/ 2147483647 w 882"/>
                <a:gd name="T5" fmla="*/ 2147483647 h 251"/>
                <a:gd name="T6" fmla="*/ 2147483647 w 882"/>
                <a:gd name="T7" fmla="*/ 0 h 251"/>
                <a:gd name="T8" fmla="*/ 2147483647 w 882"/>
                <a:gd name="T9" fmla="*/ 0 h 251"/>
                <a:gd name="T10" fmla="*/ 2147483647 w 882"/>
                <a:gd name="T11" fmla="*/ 2147483647 h 251"/>
                <a:gd name="T12" fmla="*/ 2147483647 w 882"/>
                <a:gd name="T13" fmla="*/ 2147483647 h 251"/>
                <a:gd name="T14" fmla="*/ 0 w 882"/>
                <a:gd name="T15" fmla="*/ 0 h 251"/>
                <a:gd name="T16" fmla="*/ 0 60000 65536"/>
                <a:gd name="T17" fmla="*/ 0 60000 65536"/>
                <a:gd name="T18" fmla="*/ 0 60000 65536"/>
                <a:gd name="T19" fmla="*/ 0 60000 65536"/>
                <a:gd name="T20" fmla="*/ 0 60000 65536"/>
                <a:gd name="T21" fmla="*/ 0 60000 65536"/>
                <a:gd name="T22" fmla="*/ 0 60000 65536"/>
                <a:gd name="T23" fmla="*/ 0 60000 65536"/>
                <a:gd name="T24" fmla="*/ 0 w 882"/>
                <a:gd name="T25" fmla="*/ 0 h 251"/>
                <a:gd name="T26" fmla="*/ 882 w 882"/>
                <a:gd name="T27" fmla="*/ 251 h 25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82" h="251">
                  <a:moveTo>
                    <a:pt x="0" y="0"/>
                  </a:moveTo>
                  <a:lnTo>
                    <a:pt x="385" y="0"/>
                  </a:lnTo>
                  <a:lnTo>
                    <a:pt x="441" y="62"/>
                  </a:lnTo>
                  <a:lnTo>
                    <a:pt x="497" y="0"/>
                  </a:lnTo>
                  <a:lnTo>
                    <a:pt x="882" y="0"/>
                  </a:lnTo>
                  <a:lnTo>
                    <a:pt x="661" y="251"/>
                  </a:lnTo>
                  <a:lnTo>
                    <a:pt x="221" y="251"/>
                  </a:lnTo>
                  <a:lnTo>
                    <a:pt x="0" y="0"/>
                  </a:lnTo>
                </a:path>
              </a:pathLst>
            </a:custGeom>
            <a:noFill/>
            <a:ln w="11113">
              <a:solidFill>
                <a:srgbClr val="000000"/>
              </a:solidFill>
              <a:round/>
              <a:headEnd/>
              <a:tailEnd/>
            </a:ln>
          </p:spPr>
          <p:txBody>
            <a:bodyPr/>
            <a:lstStyle/>
            <a:p>
              <a:endParaRPr lang="en-US"/>
            </a:p>
          </p:txBody>
        </p:sp>
        <p:sp>
          <p:nvSpPr>
            <p:cNvPr id="12" name="Rectangle 11"/>
            <p:cNvSpPr>
              <a:spLocks noChangeArrowheads="1"/>
            </p:cNvSpPr>
            <p:nvPr/>
          </p:nvSpPr>
          <p:spPr bwMode="auto">
            <a:xfrm>
              <a:off x="741363" y="1571214"/>
              <a:ext cx="168275" cy="105083"/>
            </a:xfrm>
            <a:prstGeom prst="rect">
              <a:avLst/>
            </a:prstGeom>
            <a:solidFill>
              <a:srgbClr val="FFFFFF"/>
            </a:solidFill>
            <a:ln w="9525">
              <a:noFill/>
              <a:miter lim="800000"/>
              <a:headEnd/>
              <a:tailEnd/>
            </a:ln>
          </p:spPr>
          <p:txBody>
            <a:bodyPr/>
            <a:lstStyle/>
            <a:p>
              <a:endParaRPr lang="en-US"/>
            </a:p>
          </p:txBody>
        </p:sp>
        <p:sp>
          <p:nvSpPr>
            <p:cNvPr id="13" name="Rectangle 12"/>
            <p:cNvSpPr>
              <a:spLocks noChangeArrowheads="1"/>
            </p:cNvSpPr>
            <p:nvPr/>
          </p:nvSpPr>
          <p:spPr bwMode="auto">
            <a:xfrm>
              <a:off x="746125" y="1573841"/>
              <a:ext cx="160338" cy="98516"/>
            </a:xfrm>
            <a:prstGeom prst="rect">
              <a:avLst/>
            </a:prstGeom>
            <a:noFill/>
            <a:ln w="11113">
              <a:solidFill>
                <a:srgbClr val="000000"/>
              </a:solidFill>
              <a:miter lim="800000"/>
              <a:headEnd/>
              <a:tailEnd/>
            </a:ln>
          </p:spPr>
          <p:txBody>
            <a:bodyPr/>
            <a:lstStyle/>
            <a:p>
              <a:endParaRPr lang="en-US"/>
            </a:p>
          </p:txBody>
        </p:sp>
        <p:sp>
          <p:nvSpPr>
            <p:cNvPr id="14" name="Rectangle 13"/>
            <p:cNvSpPr>
              <a:spLocks noChangeArrowheads="1"/>
            </p:cNvSpPr>
            <p:nvPr/>
          </p:nvSpPr>
          <p:spPr bwMode="auto">
            <a:xfrm>
              <a:off x="773113" y="1559393"/>
              <a:ext cx="134937" cy="112964"/>
            </a:xfrm>
            <a:prstGeom prst="rect">
              <a:avLst/>
            </a:prstGeom>
            <a:solidFill>
              <a:srgbClr val="FFC000"/>
            </a:solidFill>
            <a:ln w="9525">
              <a:noFill/>
              <a:miter lim="800000"/>
              <a:headEnd/>
              <a:tailEnd/>
            </a:ln>
          </p:spPr>
          <p:txBody>
            <a:bodyPr wrap="none" lIns="0" tIns="0" rIns="0" bIns="0">
              <a:spAutoFit/>
            </a:bodyPr>
            <a:lstStyle/>
            <a:p>
              <a:pPr eaLnBrk="0" hangingPunct="0"/>
              <a:r>
                <a:rPr lang="en-US" sz="900" b="0" dirty="0">
                  <a:solidFill>
                    <a:srgbClr val="000000"/>
                  </a:solidFill>
                </a:rPr>
                <a:t>+4</a:t>
              </a:r>
              <a:endParaRPr lang="en-US" sz="900" b="0" dirty="0"/>
            </a:p>
          </p:txBody>
        </p:sp>
        <p:sp>
          <p:nvSpPr>
            <p:cNvPr id="15" name="Line 42"/>
            <p:cNvSpPr>
              <a:spLocks noChangeShapeType="1"/>
            </p:cNvSpPr>
            <p:nvPr/>
          </p:nvSpPr>
          <p:spPr bwMode="auto">
            <a:xfrm flipV="1">
              <a:off x="825500" y="1326896"/>
              <a:ext cx="1588" cy="244318"/>
            </a:xfrm>
            <a:prstGeom prst="line">
              <a:avLst/>
            </a:prstGeom>
            <a:noFill/>
            <a:ln w="4763">
              <a:solidFill>
                <a:srgbClr val="000000"/>
              </a:solidFill>
              <a:round/>
              <a:headEnd/>
              <a:tailEnd/>
            </a:ln>
          </p:spPr>
          <p:txBody>
            <a:bodyPr/>
            <a:lstStyle/>
            <a:p>
              <a:endParaRPr lang="en-US"/>
            </a:p>
          </p:txBody>
        </p:sp>
        <p:sp>
          <p:nvSpPr>
            <p:cNvPr id="16" name="Freeform 15"/>
            <p:cNvSpPr>
              <a:spLocks/>
            </p:cNvSpPr>
            <p:nvPr/>
          </p:nvSpPr>
          <p:spPr bwMode="auto">
            <a:xfrm>
              <a:off x="808038" y="1523927"/>
              <a:ext cx="36512" cy="47287"/>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17" name="Freeform 16"/>
            <p:cNvSpPr>
              <a:spLocks/>
            </p:cNvSpPr>
            <p:nvPr/>
          </p:nvSpPr>
          <p:spPr bwMode="auto">
            <a:xfrm>
              <a:off x="808038" y="1523927"/>
              <a:ext cx="36512" cy="47287"/>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18" name="Line 52"/>
            <p:cNvSpPr>
              <a:spLocks noChangeShapeType="1"/>
            </p:cNvSpPr>
            <p:nvPr/>
          </p:nvSpPr>
          <p:spPr bwMode="auto">
            <a:xfrm>
              <a:off x="825500" y="1751286"/>
              <a:ext cx="469900" cy="1314"/>
            </a:xfrm>
            <a:prstGeom prst="line">
              <a:avLst/>
            </a:prstGeom>
            <a:noFill/>
            <a:ln w="4763">
              <a:solidFill>
                <a:srgbClr val="000000"/>
              </a:solidFill>
              <a:round/>
              <a:headEnd/>
              <a:tailEnd/>
            </a:ln>
          </p:spPr>
          <p:txBody>
            <a:bodyPr/>
            <a:lstStyle/>
            <a:p>
              <a:endParaRPr lang="en-US"/>
            </a:p>
          </p:txBody>
        </p:sp>
        <p:sp>
          <p:nvSpPr>
            <p:cNvPr id="19" name="Rectangle 18"/>
            <p:cNvSpPr>
              <a:spLocks noChangeArrowheads="1"/>
            </p:cNvSpPr>
            <p:nvPr/>
          </p:nvSpPr>
          <p:spPr bwMode="auto">
            <a:xfrm>
              <a:off x="1755775" y="1295400"/>
              <a:ext cx="666750" cy="381000"/>
            </a:xfrm>
            <a:prstGeom prst="rect">
              <a:avLst/>
            </a:prstGeom>
            <a:solidFill>
              <a:srgbClr val="FFC000"/>
            </a:solidFill>
            <a:ln w="11113">
              <a:solidFill>
                <a:srgbClr val="000000"/>
              </a:solidFill>
              <a:miter lim="800000"/>
              <a:headEnd/>
              <a:tailEnd/>
            </a:ln>
          </p:spPr>
          <p:txBody>
            <a:bodyPr lIns="0" tIns="0" rIns="0" bIns="0"/>
            <a:lstStyle/>
            <a:p>
              <a:pPr algn="ctr"/>
              <a:r>
                <a:rPr lang="en-US" sz="1000" dirty="0"/>
                <a:t>Instruction Memory</a:t>
              </a:r>
            </a:p>
          </p:txBody>
        </p:sp>
        <p:sp>
          <p:nvSpPr>
            <p:cNvPr id="20" name="Rectangle 19"/>
            <p:cNvSpPr>
              <a:spLocks noChangeArrowheads="1"/>
            </p:cNvSpPr>
            <p:nvPr/>
          </p:nvSpPr>
          <p:spPr bwMode="auto">
            <a:xfrm>
              <a:off x="1776413" y="1413589"/>
              <a:ext cx="47625"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A</a:t>
              </a:r>
              <a:endParaRPr lang="en-US" b="0"/>
            </a:p>
          </p:txBody>
        </p:sp>
        <p:sp>
          <p:nvSpPr>
            <p:cNvPr id="21" name="Rectangle 20"/>
            <p:cNvSpPr>
              <a:spLocks noChangeArrowheads="1"/>
            </p:cNvSpPr>
            <p:nvPr/>
          </p:nvSpPr>
          <p:spPr bwMode="auto">
            <a:xfrm>
              <a:off x="2076450" y="1579095"/>
              <a:ext cx="46038" cy="76185"/>
            </a:xfrm>
            <a:prstGeom prst="rect">
              <a:avLst/>
            </a:prstGeom>
            <a:noFill/>
            <a:ln w="9525">
              <a:noFill/>
              <a:miter lim="800000"/>
              <a:headEnd/>
              <a:tailEnd/>
            </a:ln>
          </p:spPr>
          <p:txBody>
            <a:bodyPr wrap="none" lIns="0" tIns="0" rIns="0" bIns="0">
              <a:spAutoFit/>
            </a:bodyPr>
            <a:lstStyle/>
            <a:p>
              <a:pPr eaLnBrk="0" hangingPunct="0"/>
              <a:r>
                <a:rPr lang="en-US" sz="600" b="0" dirty="0">
                  <a:solidFill>
                    <a:srgbClr val="000000"/>
                  </a:solidFill>
                </a:rPr>
                <a:t>D</a:t>
              </a:r>
              <a:endParaRPr lang="en-US" b="0" dirty="0"/>
            </a:p>
          </p:txBody>
        </p:sp>
        <p:sp>
          <p:nvSpPr>
            <p:cNvPr id="22" name="Line 63"/>
            <p:cNvSpPr>
              <a:spLocks noChangeShapeType="1"/>
            </p:cNvSpPr>
            <p:nvPr/>
          </p:nvSpPr>
          <p:spPr bwMode="auto">
            <a:xfrm flipH="1">
              <a:off x="825500" y="1431979"/>
              <a:ext cx="927100" cy="1314"/>
            </a:xfrm>
            <a:prstGeom prst="line">
              <a:avLst/>
            </a:prstGeom>
            <a:noFill/>
            <a:ln w="4763">
              <a:solidFill>
                <a:srgbClr val="000000"/>
              </a:solidFill>
              <a:round/>
              <a:headEnd/>
              <a:tailEnd/>
            </a:ln>
          </p:spPr>
          <p:txBody>
            <a:bodyPr/>
            <a:lstStyle/>
            <a:p>
              <a:endParaRPr lang="en-US"/>
            </a:p>
          </p:txBody>
        </p:sp>
        <p:sp>
          <p:nvSpPr>
            <p:cNvPr id="23" name="Freeform 22"/>
            <p:cNvSpPr>
              <a:spLocks/>
            </p:cNvSpPr>
            <p:nvPr/>
          </p:nvSpPr>
          <p:spPr bwMode="auto">
            <a:xfrm>
              <a:off x="1697038" y="1417530"/>
              <a:ext cx="55562" cy="30211"/>
            </a:xfrm>
            <a:custGeom>
              <a:avLst/>
              <a:gdLst>
                <a:gd name="T0" fmla="*/ 2147483647 w 41"/>
                <a:gd name="T1" fmla="*/ 2147483647 h 28"/>
                <a:gd name="T2" fmla="*/ 0 w 41"/>
                <a:gd name="T3" fmla="*/ 0 h 28"/>
                <a:gd name="T4" fmla="*/ 0 w 41"/>
                <a:gd name="T5" fmla="*/ 0 h 28"/>
                <a:gd name="T6" fmla="*/ 2147483647 w 41"/>
                <a:gd name="T7" fmla="*/ 2147483647 h 28"/>
                <a:gd name="T8" fmla="*/ 2147483647 w 41"/>
                <a:gd name="T9" fmla="*/ 2147483647 h 28"/>
                <a:gd name="T10" fmla="*/ 0 w 41"/>
                <a:gd name="T11" fmla="*/ 2147483647 h 28"/>
                <a:gd name="T12" fmla="*/ 0 w 41"/>
                <a:gd name="T13" fmla="*/ 2147483647 h 28"/>
                <a:gd name="T14" fmla="*/ 2147483647 w 41"/>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1"/>
                <a:gd name="T25" fmla="*/ 0 h 28"/>
                <a:gd name="T26" fmla="*/ 41 w 41"/>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1" h="28">
                  <a:moveTo>
                    <a:pt x="41" y="14"/>
                  </a:moveTo>
                  <a:lnTo>
                    <a:pt x="0" y="0"/>
                  </a:lnTo>
                  <a:lnTo>
                    <a:pt x="21" y="14"/>
                  </a:lnTo>
                  <a:lnTo>
                    <a:pt x="0" y="28"/>
                  </a:lnTo>
                  <a:lnTo>
                    <a:pt x="41" y="14"/>
                  </a:lnTo>
                  <a:close/>
                </a:path>
              </a:pathLst>
            </a:custGeom>
            <a:solidFill>
              <a:srgbClr val="000000"/>
            </a:solidFill>
            <a:ln w="9525">
              <a:noFill/>
              <a:round/>
              <a:headEnd/>
              <a:tailEnd/>
            </a:ln>
          </p:spPr>
          <p:txBody>
            <a:bodyPr/>
            <a:lstStyle/>
            <a:p>
              <a:endParaRPr lang="en-US"/>
            </a:p>
          </p:txBody>
        </p:sp>
        <p:sp>
          <p:nvSpPr>
            <p:cNvPr id="24" name="Freeform 23"/>
            <p:cNvSpPr>
              <a:spLocks/>
            </p:cNvSpPr>
            <p:nvPr/>
          </p:nvSpPr>
          <p:spPr bwMode="auto">
            <a:xfrm>
              <a:off x="1697038" y="1417530"/>
              <a:ext cx="55562" cy="30211"/>
            </a:xfrm>
            <a:custGeom>
              <a:avLst/>
              <a:gdLst>
                <a:gd name="T0" fmla="*/ 2147483647 w 41"/>
                <a:gd name="T1" fmla="*/ 2147483647 h 28"/>
                <a:gd name="T2" fmla="*/ 0 w 41"/>
                <a:gd name="T3" fmla="*/ 0 h 28"/>
                <a:gd name="T4" fmla="*/ 0 w 41"/>
                <a:gd name="T5" fmla="*/ 0 h 28"/>
                <a:gd name="T6" fmla="*/ 2147483647 w 41"/>
                <a:gd name="T7" fmla="*/ 2147483647 h 28"/>
                <a:gd name="T8" fmla="*/ 2147483647 w 41"/>
                <a:gd name="T9" fmla="*/ 2147483647 h 28"/>
                <a:gd name="T10" fmla="*/ 0 w 41"/>
                <a:gd name="T11" fmla="*/ 2147483647 h 28"/>
                <a:gd name="T12" fmla="*/ 0 w 41"/>
                <a:gd name="T13" fmla="*/ 2147483647 h 28"/>
                <a:gd name="T14" fmla="*/ 2147483647 w 41"/>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1"/>
                <a:gd name="T25" fmla="*/ 0 h 28"/>
                <a:gd name="T26" fmla="*/ 41 w 41"/>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1" h="28">
                  <a:moveTo>
                    <a:pt x="41" y="14"/>
                  </a:moveTo>
                  <a:lnTo>
                    <a:pt x="0" y="0"/>
                  </a:lnTo>
                  <a:lnTo>
                    <a:pt x="21" y="14"/>
                  </a:lnTo>
                  <a:lnTo>
                    <a:pt x="0" y="28"/>
                  </a:lnTo>
                  <a:lnTo>
                    <a:pt x="41" y="14"/>
                  </a:lnTo>
                </a:path>
              </a:pathLst>
            </a:custGeom>
            <a:noFill/>
            <a:ln w="4763">
              <a:solidFill>
                <a:srgbClr val="000000"/>
              </a:solidFill>
              <a:round/>
              <a:headEnd/>
              <a:tailEnd/>
            </a:ln>
          </p:spPr>
          <p:txBody>
            <a:bodyPr/>
            <a:lstStyle/>
            <a:p>
              <a:endParaRPr lang="en-US"/>
            </a:p>
          </p:txBody>
        </p:sp>
        <p:sp>
          <p:nvSpPr>
            <p:cNvPr id="25" name="Rectangle 24"/>
            <p:cNvSpPr>
              <a:spLocks noChangeArrowheads="1"/>
            </p:cNvSpPr>
            <p:nvPr/>
          </p:nvSpPr>
          <p:spPr bwMode="auto">
            <a:xfrm>
              <a:off x="2631121" y="5940048"/>
              <a:ext cx="525786" cy="338554"/>
            </a:xfrm>
            <a:prstGeom prst="rect">
              <a:avLst/>
            </a:prstGeom>
            <a:noFill/>
            <a:ln w="9525">
              <a:noFill/>
              <a:miter lim="800000"/>
              <a:headEnd/>
              <a:tailEnd/>
            </a:ln>
          </p:spPr>
          <p:txBody>
            <a:bodyPr wrap="none" lIns="0" tIns="0" rIns="0" bIns="0">
              <a:spAutoFit/>
            </a:bodyPr>
            <a:lstStyle/>
            <a:p>
              <a:pPr algn="ctr" eaLnBrk="0" hangingPunct="0"/>
              <a:r>
                <a:rPr lang="en-US" sz="1100" dirty="0">
                  <a:solidFill>
                    <a:srgbClr val="000000"/>
                  </a:solidFill>
                </a:rPr>
                <a:t>Register</a:t>
              </a:r>
              <a:br>
                <a:rPr lang="en-US" sz="1100" dirty="0">
                  <a:solidFill>
                    <a:srgbClr val="000000"/>
                  </a:solidFill>
                </a:rPr>
              </a:br>
              <a:r>
                <a:rPr lang="en-US" sz="1100" dirty="0">
                  <a:solidFill>
                    <a:srgbClr val="000000"/>
                  </a:solidFill>
                </a:rPr>
                <a:t>File</a:t>
              </a:r>
              <a:endParaRPr lang="en-US" b="0" dirty="0"/>
            </a:p>
          </p:txBody>
        </p:sp>
        <p:sp>
          <p:nvSpPr>
            <p:cNvPr id="26" name="Rectangle 25"/>
            <p:cNvSpPr>
              <a:spLocks noChangeArrowheads="1"/>
            </p:cNvSpPr>
            <p:nvPr/>
          </p:nvSpPr>
          <p:spPr bwMode="auto">
            <a:xfrm>
              <a:off x="2470150" y="5957125"/>
              <a:ext cx="106363"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WA</a:t>
              </a:r>
              <a:endParaRPr lang="en-US" b="0"/>
            </a:p>
          </p:txBody>
        </p:sp>
        <p:sp>
          <p:nvSpPr>
            <p:cNvPr id="27" name="Rectangle 26"/>
            <p:cNvSpPr>
              <a:spLocks noChangeArrowheads="1"/>
            </p:cNvSpPr>
            <p:nvPr/>
          </p:nvSpPr>
          <p:spPr bwMode="auto">
            <a:xfrm>
              <a:off x="3201988" y="5956300"/>
              <a:ext cx="128240" cy="92333"/>
            </a:xfrm>
            <a:prstGeom prst="rect">
              <a:avLst/>
            </a:prstGeom>
            <a:noFill/>
            <a:ln w="9525">
              <a:noFill/>
              <a:miter lim="800000"/>
              <a:headEnd/>
              <a:tailEnd/>
            </a:ln>
          </p:spPr>
          <p:txBody>
            <a:bodyPr wrap="none" lIns="0" tIns="0" rIns="0" bIns="0">
              <a:spAutoFit/>
            </a:bodyPr>
            <a:lstStyle/>
            <a:p>
              <a:pPr eaLnBrk="0" hangingPunct="0"/>
              <a:r>
                <a:rPr lang="en-US" sz="600" b="0" dirty="0">
                  <a:solidFill>
                    <a:srgbClr val="000000"/>
                  </a:solidFill>
                </a:rPr>
                <a:t>WD</a:t>
              </a:r>
              <a:endParaRPr lang="en-US" b="0" dirty="0"/>
            </a:p>
          </p:txBody>
        </p:sp>
        <p:sp>
          <p:nvSpPr>
            <p:cNvPr id="28" name="Rectangle 27"/>
            <p:cNvSpPr>
              <a:spLocks noChangeArrowheads="1"/>
            </p:cNvSpPr>
            <p:nvPr/>
          </p:nvSpPr>
          <p:spPr bwMode="auto">
            <a:xfrm>
              <a:off x="3221038" y="6140192"/>
              <a:ext cx="123432" cy="92333"/>
            </a:xfrm>
            <a:prstGeom prst="rect">
              <a:avLst/>
            </a:prstGeom>
            <a:noFill/>
            <a:ln w="9525">
              <a:noFill/>
              <a:miter lim="800000"/>
              <a:headEnd/>
              <a:tailEnd/>
            </a:ln>
          </p:spPr>
          <p:txBody>
            <a:bodyPr wrap="none" lIns="0" tIns="0" rIns="0" bIns="0">
              <a:spAutoFit/>
            </a:bodyPr>
            <a:lstStyle/>
            <a:p>
              <a:pPr eaLnBrk="0" hangingPunct="0"/>
              <a:r>
                <a:rPr lang="en-US" sz="600" b="0" dirty="0">
                  <a:solidFill>
                    <a:srgbClr val="000000"/>
                  </a:solidFill>
                </a:rPr>
                <a:t>WE</a:t>
              </a:r>
              <a:endParaRPr lang="en-US" b="0" dirty="0"/>
            </a:p>
          </p:txBody>
        </p:sp>
        <p:sp>
          <p:nvSpPr>
            <p:cNvPr id="29" name="Rectangle 28"/>
            <p:cNvSpPr>
              <a:spLocks noChangeArrowheads="1"/>
            </p:cNvSpPr>
            <p:nvPr/>
          </p:nvSpPr>
          <p:spPr bwMode="auto">
            <a:xfrm>
              <a:off x="3111500" y="3586185"/>
              <a:ext cx="234950" cy="139235"/>
            </a:xfrm>
            <a:prstGeom prst="rect">
              <a:avLst/>
            </a:prstGeom>
            <a:noFill/>
            <a:ln w="9525">
              <a:noFill/>
              <a:miter lim="800000"/>
              <a:headEnd/>
              <a:tailEnd/>
            </a:ln>
          </p:spPr>
          <p:txBody>
            <a:bodyPr wrap="none" lIns="0" tIns="0" rIns="0" bIns="0">
              <a:spAutoFit/>
            </a:bodyPr>
            <a:lstStyle/>
            <a:p>
              <a:pPr eaLnBrk="0" hangingPunct="0"/>
              <a:r>
                <a:rPr lang="en-US" sz="1100">
                  <a:solidFill>
                    <a:srgbClr val="000000"/>
                  </a:solidFill>
                </a:rPr>
                <a:t>ALU</a:t>
              </a:r>
              <a:endParaRPr lang="en-US" b="0"/>
            </a:p>
          </p:txBody>
        </p:sp>
        <p:sp>
          <p:nvSpPr>
            <p:cNvPr id="30" name="Rectangle 29"/>
            <p:cNvSpPr>
              <a:spLocks noChangeArrowheads="1"/>
            </p:cNvSpPr>
            <p:nvPr/>
          </p:nvSpPr>
          <p:spPr bwMode="auto">
            <a:xfrm>
              <a:off x="2828925" y="3511313"/>
              <a:ext cx="47625"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A</a:t>
              </a:r>
              <a:endParaRPr lang="en-US" b="0"/>
            </a:p>
          </p:txBody>
        </p:sp>
        <p:sp>
          <p:nvSpPr>
            <p:cNvPr id="31" name="Rectangle 30"/>
            <p:cNvSpPr>
              <a:spLocks noChangeArrowheads="1"/>
            </p:cNvSpPr>
            <p:nvPr/>
          </p:nvSpPr>
          <p:spPr bwMode="auto">
            <a:xfrm>
              <a:off x="3582988" y="3507372"/>
              <a:ext cx="46037"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B</a:t>
              </a:r>
              <a:endParaRPr lang="en-US" b="0"/>
            </a:p>
          </p:txBody>
        </p:sp>
        <p:sp>
          <p:nvSpPr>
            <p:cNvPr id="32" name="Rectangle 31"/>
            <p:cNvSpPr>
              <a:spLocks noChangeArrowheads="1"/>
            </p:cNvSpPr>
            <p:nvPr/>
          </p:nvSpPr>
          <p:spPr bwMode="auto">
            <a:xfrm>
              <a:off x="3102716" y="2438400"/>
              <a:ext cx="503343" cy="330860"/>
            </a:xfrm>
            <a:prstGeom prst="rect">
              <a:avLst/>
            </a:prstGeom>
            <a:noFill/>
            <a:ln w="9525">
              <a:noFill/>
              <a:miter lim="800000"/>
              <a:headEnd/>
              <a:tailEnd/>
            </a:ln>
          </p:spPr>
          <p:txBody>
            <a:bodyPr wrap="none" lIns="0" tIns="0" rIns="0" bIns="0">
              <a:spAutoFit/>
            </a:bodyPr>
            <a:lstStyle/>
            <a:p>
              <a:pPr algn="ctr" eaLnBrk="0" hangingPunct="0"/>
              <a:r>
                <a:rPr lang="en-US" sz="1050" dirty="0">
                  <a:solidFill>
                    <a:srgbClr val="000000"/>
                  </a:solidFill>
                </a:rPr>
                <a:t>Register</a:t>
              </a:r>
              <a:br>
                <a:rPr lang="en-US" sz="1100" dirty="0">
                  <a:solidFill>
                    <a:srgbClr val="000000"/>
                  </a:solidFill>
                </a:rPr>
              </a:br>
              <a:r>
                <a:rPr lang="en-US" sz="1100" dirty="0">
                  <a:solidFill>
                    <a:srgbClr val="000000"/>
                  </a:solidFill>
                </a:rPr>
                <a:t>File</a:t>
              </a:r>
              <a:endParaRPr lang="en-US" b="0" dirty="0"/>
            </a:p>
          </p:txBody>
        </p:sp>
        <p:sp>
          <p:nvSpPr>
            <p:cNvPr id="33" name="Rectangle 32"/>
            <p:cNvSpPr>
              <a:spLocks noChangeArrowheads="1"/>
            </p:cNvSpPr>
            <p:nvPr/>
          </p:nvSpPr>
          <p:spPr bwMode="auto">
            <a:xfrm>
              <a:off x="2895600" y="2473616"/>
              <a:ext cx="139700" cy="76185"/>
            </a:xfrm>
            <a:prstGeom prst="rect">
              <a:avLst/>
            </a:prstGeom>
            <a:noFill/>
            <a:ln w="9525">
              <a:noFill/>
              <a:miter lim="800000"/>
              <a:headEnd/>
              <a:tailEnd/>
            </a:ln>
          </p:spPr>
          <p:txBody>
            <a:bodyPr wrap="none" lIns="0" tIns="0" rIns="0" bIns="0">
              <a:spAutoFit/>
            </a:bodyPr>
            <a:lstStyle/>
            <a:p>
              <a:pPr eaLnBrk="0" hangingPunct="0"/>
              <a:r>
                <a:rPr lang="en-US" sz="600" b="0" dirty="0">
                  <a:solidFill>
                    <a:srgbClr val="000000"/>
                  </a:solidFill>
                </a:rPr>
                <a:t>RA1</a:t>
              </a:r>
              <a:endParaRPr lang="en-US" b="0" dirty="0"/>
            </a:p>
          </p:txBody>
        </p:sp>
        <p:sp>
          <p:nvSpPr>
            <p:cNvPr id="34" name="Rectangle 33"/>
            <p:cNvSpPr>
              <a:spLocks noChangeArrowheads="1"/>
            </p:cNvSpPr>
            <p:nvPr/>
          </p:nvSpPr>
          <p:spPr bwMode="auto">
            <a:xfrm>
              <a:off x="3654425" y="2473616"/>
              <a:ext cx="139700"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RA2</a:t>
              </a:r>
              <a:endParaRPr lang="en-US" b="0"/>
            </a:p>
          </p:txBody>
        </p:sp>
        <p:sp>
          <p:nvSpPr>
            <p:cNvPr id="35" name="Rectangle 34"/>
            <p:cNvSpPr>
              <a:spLocks noChangeArrowheads="1"/>
            </p:cNvSpPr>
            <p:nvPr/>
          </p:nvSpPr>
          <p:spPr bwMode="auto">
            <a:xfrm>
              <a:off x="2895600" y="2648317"/>
              <a:ext cx="138113"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RD1</a:t>
              </a:r>
              <a:endParaRPr lang="en-US" b="0"/>
            </a:p>
          </p:txBody>
        </p:sp>
        <p:sp>
          <p:nvSpPr>
            <p:cNvPr id="36" name="Rectangle 35"/>
            <p:cNvSpPr>
              <a:spLocks noChangeArrowheads="1"/>
            </p:cNvSpPr>
            <p:nvPr/>
          </p:nvSpPr>
          <p:spPr bwMode="auto">
            <a:xfrm>
              <a:off x="3654425" y="2648317"/>
              <a:ext cx="138113"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RD2</a:t>
              </a:r>
              <a:endParaRPr lang="en-US" b="0"/>
            </a:p>
          </p:txBody>
        </p:sp>
        <p:sp>
          <p:nvSpPr>
            <p:cNvPr id="37" name="Rectangle 36"/>
            <p:cNvSpPr>
              <a:spLocks noChangeArrowheads="1"/>
            </p:cNvSpPr>
            <p:nvPr/>
          </p:nvSpPr>
          <p:spPr bwMode="auto">
            <a:xfrm>
              <a:off x="2209800" y="2879467"/>
              <a:ext cx="639599" cy="92333"/>
            </a:xfrm>
            <a:prstGeom prst="rect">
              <a:avLst/>
            </a:prstGeom>
            <a:noFill/>
            <a:ln w="9525">
              <a:noFill/>
              <a:miter lim="800000"/>
              <a:headEnd/>
              <a:tailEnd/>
            </a:ln>
          </p:spPr>
          <p:txBody>
            <a:bodyPr wrap="none" lIns="0" tIns="0" rIns="0" bIns="0">
              <a:spAutoFit/>
            </a:bodyPr>
            <a:lstStyle/>
            <a:p>
              <a:pPr eaLnBrk="0" hangingPunct="0"/>
              <a:r>
                <a:rPr lang="en-US" sz="600" dirty="0">
                  <a:solidFill>
                    <a:srgbClr val="C00000"/>
                  </a:solidFill>
                </a:rPr>
                <a:t>PC</a:t>
              </a:r>
              <a:r>
                <a:rPr lang="en-US" sz="600" baseline="30000" dirty="0">
                  <a:solidFill>
                    <a:srgbClr val="C00000"/>
                  </a:solidFill>
                </a:rPr>
                <a:t>RF</a:t>
              </a:r>
              <a:r>
                <a:rPr lang="en-US" sz="600" dirty="0">
                  <a:solidFill>
                    <a:srgbClr val="000000"/>
                  </a:solidFill>
                </a:rPr>
                <a:t>+4+4*SXT(</a:t>
              </a:r>
              <a:r>
                <a:rPr lang="en-US" sz="600" dirty="0">
                  <a:solidFill>
                    <a:srgbClr val="C00000"/>
                  </a:solidFill>
                </a:rPr>
                <a:t>C</a:t>
              </a:r>
              <a:r>
                <a:rPr lang="en-US" sz="600" dirty="0">
                  <a:solidFill>
                    <a:srgbClr val="000000"/>
                  </a:solidFill>
                </a:rPr>
                <a:t>)</a:t>
              </a:r>
              <a:endParaRPr lang="en-US" sz="2000" b="0" dirty="0"/>
            </a:p>
          </p:txBody>
        </p:sp>
        <p:sp>
          <p:nvSpPr>
            <p:cNvPr id="38" name="Rectangle 37"/>
            <p:cNvSpPr>
              <a:spLocks noChangeArrowheads="1"/>
            </p:cNvSpPr>
            <p:nvPr/>
          </p:nvSpPr>
          <p:spPr bwMode="auto">
            <a:xfrm>
              <a:off x="4143375" y="4799896"/>
              <a:ext cx="465138" cy="278470"/>
            </a:xfrm>
            <a:prstGeom prst="rect">
              <a:avLst/>
            </a:prstGeom>
            <a:noFill/>
            <a:ln w="9525">
              <a:noFill/>
              <a:miter lim="800000"/>
              <a:headEnd/>
              <a:tailEnd/>
            </a:ln>
          </p:spPr>
          <p:txBody>
            <a:bodyPr wrap="none" lIns="0" tIns="0" rIns="0" bIns="0">
              <a:spAutoFit/>
            </a:bodyPr>
            <a:lstStyle/>
            <a:p>
              <a:pPr algn="ctr" eaLnBrk="0" hangingPunct="0"/>
              <a:r>
                <a:rPr lang="en-US" sz="1100">
                  <a:solidFill>
                    <a:srgbClr val="000000"/>
                  </a:solidFill>
                </a:rPr>
                <a:t>Data</a:t>
              </a:r>
              <a:br>
                <a:rPr lang="en-US" sz="1100">
                  <a:solidFill>
                    <a:srgbClr val="000000"/>
                  </a:solidFill>
                </a:rPr>
              </a:br>
              <a:r>
                <a:rPr lang="en-US" sz="1100">
                  <a:solidFill>
                    <a:srgbClr val="000000"/>
                  </a:solidFill>
                </a:rPr>
                <a:t>Memory</a:t>
              </a:r>
              <a:endParaRPr lang="en-US"/>
            </a:p>
          </p:txBody>
        </p:sp>
        <p:sp>
          <p:nvSpPr>
            <p:cNvPr id="39" name="Rectangle 38"/>
            <p:cNvSpPr>
              <a:spLocks noChangeArrowheads="1"/>
            </p:cNvSpPr>
            <p:nvPr/>
          </p:nvSpPr>
          <p:spPr bwMode="auto">
            <a:xfrm>
              <a:off x="4318000" y="5379720"/>
              <a:ext cx="90488" cy="76185"/>
            </a:xfrm>
            <a:prstGeom prst="rect">
              <a:avLst/>
            </a:prstGeom>
            <a:noFill/>
            <a:ln w="9525">
              <a:noFill/>
              <a:miter lim="800000"/>
              <a:headEnd/>
              <a:tailEnd/>
            </a:ln>
          </p:spPr>
          <p:txBody>
            <a:bodyPr wrap="none" lIns="0" tIns="0" rIns="0" bIns="0">
              <a:spAutoFit/>
            </a:bodyPr>
            <a:lstStyle/>
            <a:p>
              <a:pPr eaLnBrk="0" hangingPunct="0"/>
              <a:r>
                <a:rPr lang="en-US" sz="600" b="0" dirty="0">
                  <a:solidFill>
                    <a:srgbClr val="000000"/>
                  </a:solidFill>
                </a:rPr>
                <a:t>RD</a:t>
              </a:r>
              <a:endParaRPr lang="en-US" b="0" dirty="0"/>
            </a:p>
          </p:txBody>
        </p:sp>
        <p:sp>
          <p:nvSpPr>
            <p:cNvPr id="40" name="Rectangle 39"/>
            <p:cNvSpPr>
              <a:spLocks noChangeArrowheads="1"/>
            </p:cNvSpPr>
            <p:nvPr/>
          </p:nvSpPr>
          <p:spPr bwMode="auto">
            <a:xfrm>
              <a:off x="3151188" y="3749063"/>
              <a:ext cx="14287"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 </a:t>
              </a:r>
              <a:endParaRPr lang="en-US" b="0"/>
            </a:p>
          </p:txBody>
        </p:sp>
        <p:sp>
          <p:nvSpPr>
            <p:cNvPr id="41" name="Rectangle 40"/>
            <p:cNvSpPr>
              <a:spLocks noChangeArrowheads="1"/>
            </p:cNvSpPr>
            <p:nvPr/>
          </p:nvSpPr>
          <p:spPr bwMode="auto">
            <a:xfrm>
              <a:off x="3163888" y="3749063"/>
              <a:ext cx="14287"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 </a:t>
              </a:r>
              <a:endParaRPr lang="en-US" b="0"/>
            </a:p>
          </p:txBody>
        </p:sp>
        <p:sp>
          <p:nvSpPr>
            <p:cNvPr id="42" name="Rectangle 41"/>
            <p:cNvSpPr>
              <a:spLocks noChangeArrowheads="1"/>
            </p:cNvSpPr>
            <p:nvPr/>
          </p:nvSpPr>
          <p:spPr bwMode="auto">
            <a:xfrm>
              <a:off x="3214688" y="3712284"/>
              <a:ext cx="42862"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Y</a:t>
              </a:r>
              <a:endParaRPr lang="en-US" b="0"/>
            </a:p>
          </p:txBody>
        </p:sp>
        <p:sp>
          <p:nvSpPr>
            <p:cNvPr id="43" name="Rectangle 42"/>
            <p:cNvSpPr>
              <a:spLocks noChangeArrowheads="1"/>
            </p:cNvSpPr>
            <p:nvPr/>
          </p:nvSpPr>
          <p:spPr bwMode="auto">
            <a:xfrm>
              <a:off x="447675" y="1241516"/>
              <a:ext cx="673100" cy="85380"/>
            </a:xfrm>
            <a:prstGeom prst="rect">
              <a:avLst/>
            </a:prstGeom>
            <a:solidFill>
              <a:srgbClr val="FFFFFF"/>
            </a:solidFill>
            <a:ln w="9525">
              <a:noFill/>
              <a:miter lim="800000"/>
              <a:headEnd/>
              <a:tailEnd/>
            </a:ln>
          </p:spPr>
          <p:txBody>
            <a:bodyPr/>
            <a:lstStyle/>
            <a:p>
              <a:endParaRPr lang="en-US"/>
            </a:p>
          </p:txBody>
        </p:sp>
        <p:sp>
          <p:nvSpPr>
            <p:cNvPr id="44" name="Rectangle 43"/>
            <p:cNvSpPr>
              <a:spLocks noChangeArrowheads="1"/>
            </p:cNvSpPr>
            <p:nvPr/>
          </p:nvSpPr>
          <p:spPr bwMode="auto">
            <a:xfrm>
              <a:off x="450850" y="1219200"/>
              <a:ext cx="665163" cy="105068"/>
            </a:xfrm>
            <a:prstGeom prst="rect">
              <a:avLst/>
            </a:prstGeom>
            <a:solidFill>
              <a:srgbClr val="FFC000"/>
            </a:solidFill>
            <a:ln w="11113">
              <a:solidFill>
                <a:srgbClr val="000000"/>
              </a:solidFill>
              <a:miter lim="800000"/>
              <a:headEnd/>
              <a:tailEnd/>
            </a:ln>
          </p:spPr>
          <p:txBody>
            <a:bodyPr/>
            <a:lstStyle/>
            <a:p>
              <a:endParaRPr lang="en-US"/>
            </a:p>
          </p:txBody>
        </p:sp>
        <p:sp>
          <p:nvSpPr>
            <p:cNvPr id="45" name="Freeform 44"/>
            <p:cNvSpPr>
              <a:spLocks/>
            </p:cNvSpPr>
            <p:nvPr/>
          </p:nvSpPr>
          <p:spPr bwMode="auto">
            <a:xfrm>
              <a:off x="447675" y="1276981"/>
              <a:ext cx="65088" cy="23644"/>
            </a:xfrm>
            <a:custGeom>
              <a:avLst/>
              <a:gdLst>
                <a:gd name="T0" fmla="*/ 0 w 49"/>
                <a:gd name="T1" fmla="*/ 2147483647 h 21"/>
                <a:gd name="T2" fmla="*/ 2147483647 w 49"/>
                <a:gd name="T3" fmla="*/ 0 h 21"/>
                <a:gd name="T4" fmla="*/ 2147483647 w 49"/>
                <a:gd name="T5" fmla="*/ 2147483647 h 21"/>
                <a:gd name="T6" fmla="*/ 2147483647 w 49"/>
                <a:gd name="T7" fmla="*/ 2147483647 h 21"/>
                <a:gd name="T8" fmla="*/ 0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0" y="7"/>
                  </a:moveTo>
                  <a:lnTo>
                    <a:pt x="3" y="0"/>
                  </a:lnTo>
                  <a:lnTo>
                    <a:pt x="49" y="14"/>
                  </a:lnTo>
                  <a:lnTo>
                    <a:pt x="49" y="21"/>
                  </a:lnTo>
                  <a:lnTo>
                    <a:pt x="0" y="7"/>
                  </a:lnTo>
                  <a:close/>
                </a:path>
              </a:pathLst>
            </a:custGeom>
            <a:solidFill>
              <a:srgbClr val="000000"/>
            </a:solidFill>
            <a:ln w="9525">
              <a:noFill/>
              <a:round/>
              <a:headEnd/>
              <a:tailEnd/>
            </a:ln>
          </p:spPr>
          <p:txBody>
            <a:bodyPr/>
            <a:lstStyle/>
            <a:p>
              <a:endParaRPr lang="en-US"/>
            </a:p>
          </p:txBody>
        </p:sp>
        <p:sp>
          <p:nvSpPr>
            <p:cNvPr id="46" name="Freeform 45"/>
            <p:cNvSpPr>
              <a:spLocks/>
            </p:cNvSpPr>
            <p:nvPr/>
          </p:nvSpPr>
          <p:spPr bwMode="auto">
            <a:xfrm>
              <a:off x="447675" y="1292744"/>
              <a:ext cx="65088" cy="26271"/>
            </a:xfrm>
            <a:custGeom>
              <a:avLst/>
              <a:gdLst>
                <a:gd name="T0" fmla="*/ 2147483647 w 49"/>
                <a:gd name="T1" fmla="*/ 2147483647 h 24"/>
                <a:gd name="T2" fmla="*/ 0 w 49"/>
                <a:gd name="T3" fmla="*/ 2147483647 h 24"/>
                <a:gd name="T4" fmla="*/ 2147483647 w 49"/>
                <a:gd name="T5" fmla="*/ 0 h 24"/>
                <a:gd name="T6" fmla="*/ 2147483647 w 49"/>
                <a:gd name="T7" fmla="*/ 2147483647 h 24"/>
                <a:gd name="T8" fmla="*/ 2147483647 w 49"/>
                <a:gd name="T9" fmla="*/ 2147483647 h 24"/>
                <a:gd name="T10" fmla="*/ 0 60000 65536"/>
                <a:gd name="T11" fmla="*/ 0 60000 65536"/>
                <a:gd name="T12" fmla="*/ 0 60000 65536"/>
                <a:gd name="T13" fmla="*/ 0 60000 65536"/>
                <a:gd name="T14" fmla="*/ 0 60000 65536"/>
                <a:gd name="T15" fmla="*/ 0 w 49"/>
                <a:gd name="T16" fmla="*/ 0 h 24"/>
                <a:gd name="T17" fmla="*/ 49 w 49"/>
                <a:gd name="T18" fmla="*/ 24 h 24"/>
              </a:gdLst>
              <a:ahLst/>
              <a:cxnLst>
                <a:cxn ang="T10">
                  <a:pos x="T0" y="T1"/>
                </a:cxn>
                <a:cxn ang="T11">
                  <a:pos x="T2" y="T3"/>
                </a:cxn>
                <a:cxn ang="T12">
                  <a:pos x="T4" y="T5"/>
                </a:cxn>
                <a:cxn ang="T13">
                  <a:pos x="T6" y="T7"/>
                </a:cxn>
                <a:cxn ang="T14">
                  <a:pos x="T8" y="T9"/>
                </a:cxn>
              </a:cxnLst>
              <a:rect l="T15" t="T16" r="T17" b="T18"/>
              <a:pathLst>
                <a:path w="49" h="24">
                  <a:moveTo>
                    <a:pt x="3" y="24"/>
                  </a:moveTo>
                  <a:lnTo>
                    <a:pt x="0" y="17"/>
                  </a:lnTo>
                  <a:lnTo>
                    <a:pt x="49" y="0"/>
                  </a:lnTo>
                  <a:lnTo>
                    <a:pt x="49" y="7"/>
                  </a:lnTo>
                  <a:lnTo>
                    <a:pt x="3" y="24"/>
                  </a:lnTo>
                  <a:close/>
                </a:path>
              </a:pathLst>
            </a:custGeom>
            <a:solidFill>
              <a:srgbClr val="000000"/>
            </a:solidFill>
            <a:ln w="9525">
              <a:noFill/>
              <a:round/>
              <a:headEnd/>
              <a:tailEnd/>
            </a:ln>
          </p:spPr>
          <p:txBody>
            <a:bodyPr/>
            <a:lstStyle/>
            <a:p>
              <a:endParaRPr lang="en-US"/>
            </a:p>
          </p:txBody>
        </p:sp>
        <p:sp>
          <p:nvSpPr>
            <p:cNvPr id="47" name="Rectangle 46"/>
            <p:cNvSpPr>
              <a:spLocks noChangeArrowheads="1"/>
            </p:cNvSpPr>
            <p:nvPr/>
          </p:nvSpPr>
          <p:spPr bwMode="auto">
            <a:xfrm>
              <a:off x="692150" y="1204039"/>
              <a:ext cx="142668" cy="123111"/>
            </a:xfrm>
            <a:prstGeom prst="rect">
              <a:avLst/>
            </a:prstGeom>
            <a:noFill/>
            <a:ln w="9525">
              <a:noFill/>
              <a:miter lim="800000"/>
              <a:headEnd/>
              <a:tailEnd/>
            </a:ln>
          </p:spPr>
          <p:txBody>
            <a:bodyPr wrap="none" lIns="0" tIns="0" rIns="0" bIns="0">
              <a:spAutoFit/>
            </a:bodyPr>
            <a:lstStyle/>
            <a:p>
              <a:pPr eaLnBrk="0" hangingPunct="0"/>
              <a:r>
                <a:rPr lang="en-US" sz="800" b="0" dirty="0">
                  <a:solidFill>
                    <a:srgbClr val="000000"/>
                  </a:solidFill>
                </a:rPr>
                <a:t>PC</a:t>
              </a:r>
              <a:endParaRPr lang="en-US" sz="2400" b="0" baseline="30000" dirty="0"/>
            </a:p>
          </p:txBody>
        </p:sp>
        <p:sp>
          <p:nvSpPr>
            <p:cNvPr id="48" name="Freeform 47"/>
            <p:cNvSpPr>
              <a:spLocks/>
            </p:cNvSpPr>
            <p:nvPr/>
          </p:nvSpPr>
          <p:spPr bwMode="auto">
            <a:xfrm>
              <a:off x="2763838" y="2214849"/>
              <a:ext cx="842962" cy="107710"/>
            </a:xfrm>
            <a:custGeom>
              <a:avLst/>
              <a:gdLst>
                <a:gd name="T0" fmla="*/ 2147483647 w 629"/>
                <a:gd name="T1" fmla="*/ 2147483647 h 98"/>
                <a:gd name="T2" fmla="*/ 2147483647 w 629"/>
                <a:gd name="T3" fmla="*/ 2147483647 h 98"/>
                <a:gd name="T4" fmla="*/ 2147483647 w 629"/>
                <a:gd name="T5" fmla="*/ 0 h 98"/>
                <a:gd name="T6" fmla="*/ 0 w 629"/>
                <a:gd name="T7" fmla="*/ 0 h 98"/>
                <a:gd name="T8" fmla="*/ 0 60000 65536"/>
                <a:gd name="T9" fmla="*/ 0 60000 65536"/>
                <a:gd name="T10" fmla="*/ 0 60000 65536"/>
                <a:gd name="T11" fmla="*/ 0 60000 65536"/>
                <a:gd name="T12" fmla="*/ 0 w 629"/>
                <a:gd name="T13" fmla="*/ 0 h 98"/>
                <a:gd name="T14" fmla="*/ 629 w 629"/>
                <a:gd name="T15" fmla="*/ 98 h 98"/>
              </a:gdLst>
              <a:ahLst/>
              <a:cxnLst>
                <a:cxn ang="T8">
                  <a:pos x="T0" y="T1"/>
                </a:cxn>
                <a:cxn ang="T9">
                  <a:pos x="T2" y="T3"/>
                </a:cxn>
                <a:cxn ang="T10">
                  <a:pos x="T4" y="T5"/>
                </a:cxn>
                <a:cxn ang="T11">
                  <a:pos x="T6" y="T7"/>
                </a:cxn>
              </a:cxnLst>
              <a:rect l="T12" t="T13" r="T14" b="T15"/>
              <a:pathLst>
                <a:path w="629" h="98">
                  <a:moveTo>
                    <a:pt x="629" y="98"/>
                  </a:moveTo>
                  <a:lnTo>
                    <a:pt x="629" y="31"/>
                  </a:lnTo>
                  <a:lnTo>
                    <a:pt x="598" y="0"/>
                  </a:lnTo>
                  <a:lnTo>
                    <a:pt x="0" y="0"/>
                  </a:lnTo>
                </a:path>
              </a:pathLst>
            </a:custGeom>
            <a:noFill/>
            <a:ln w="4763">
              <a:solidFill>
                <a:srgbClr val="000000"/>
              </a:solidFill>
              <a:round/>
              <a:headEnd/>
              <a:tailEnd/>
            </a:ln>
          </p:spPr>
          <p:txBody>
            <a:bodyPr/>
            <a:lstStyle/>
            <a:p>
              <a:endParaRPr lang="en-US"/>
            </a:p>
          </p:txBody>
        </p:sp>
        <p:sp>
          <p:nvSpPr>
            <p:cNvPr id="49" name="Freeform 48"/>
            <p:cNvSpPr>
              <a:spLocks/>
            </p:cNvSpPr>
            <p:nvPr/>
          </p:nvSpPr>
          <p:spPr bwMode="auto">
            <a:xfrm>
              <a:off x="3587750" y="2276585"/>
              <a:ext cx="38100" cy="45973"/>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50" name="Freeform 49"/>
            <p:cNvSpPr>
              <a:spLocks/>
            </p:cNvSpPr>
            <p:nvPr/>
          </p:nvSpPr>
          <p:spPr bwMode="auto">
            <a:xfrm>
              <a:off x="3587750" y="2276585"/>
              <a:ext cx="38100" cy="45973"/>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51" name="Freeform 50"/>
            <p:cNvSpPr>
              <a:spLocks/>
            </p:cNvSpPr>
            <p:nvPr/>
          </p:nvSpPr>
          <p:spPr bwMode="auto">
            <a:xfrm>
              <a:off x="2089150" y="2214849"/>
              <a:ext cx="862013" cy="248259"/>
            </a:xfrm>
            <a:custGeom>
              <a:avLst/>
              <a:gdLst>
                <a:gd name="T0" fmla="*/ 2147483647 w 644"/>
                <a:gd name="T1" fmla="*/ 2147483647 h 224"/>
                <a:gd name="T2" fmla="*/ 2147483647 w 644"/>
                <a:gd name="T3" fmla="*/ 2147483647 h 224"/>
                <a:gd name="T4" fmla="*/ 2147483647 w 644"/>
                <a:gd name="T5" fmla="*/ 0 h 224"/>
                <a:gd name="T6" fmla="*/ 0 w 644"/>
                <a:gd name="T7" fmla="*/ 2147483647 h 224"/>
                <a:gd name="T8" fmla="*/ 0 w 644"/>
                <a:gd name="T9" fmla="*/ 2147483647 h 224"/>
                <a:gd name="T10" fmla="*/ 0 60000 65536"/>
                <a:gd name="T11" fmla="*/ 0 60000 65536"/>
                <a:gd name="T12" fmla="*/ 0 60000 65536"/>
                <a:gd name="T13" fmla="*/ 0 60000 65536"/>
                <a:gd name="T14" fmla="*/ 0 60000 65536"/>
                <a:gd name="T15" fmla="*/ 0 w 644"/>
                <a:gd name="T16" fmla="*/ 0 h 224"/>
                <a:gd name="T17" fmla="*/ 644 w 644"/>
                <a:gd name="T18" fmla="*/ 224 h 224"/>
              </a:gdLst>
              <a:ahLst/>
              <a:cxnLst>
                <a:cxn ang="T10">
                  <a:pos x="T0" y="T1"/>
                </a:cxn>
                <a:cxn ang="T11">
                  <a:pos x="T2" y="T3"/>
                </a:cxn>
                <a:cxn ang="T12">
                  <a:pos x="T4" y="T5"/>
                </a:cxn>
                <a:cxn ang="T13">
                  <a:pos x="T6" y="T7"/>
                </a:cxn>
                <a:cxn ang="T14">
                  <a:pos x="T8" y="T9"/>
                </a:cxn>
              </a:cxnLst>
              <a:rect l="T15" t="T16" r="T17" b="T18"/>
              <a:pathLst>
                <a:path w="644" h="224">
                  <a:moveTo>
                    <a:pt x="644" y="224"/>
                  </a:moveTo>
                  <a:lnTo>
                    <a:pt x="644" y="31"/>
                  </a:lnTo>
                  <a:lnTo>
                    <a:pt x="616" y="0"/>
                  </a:lnTo>
                  <a:lnTo>
                    <a:pt x="0" y="3"/>
                  </a:lnTo>
                </a:path>
              </a:pathLst>
            </a:custGeom>
            <a:noFill/>
            <a:ln w="4763">
              <a:solidFill>
                <a:srgbClr val="000000"/>
              </a:solidFill>
              <a:round/>
              <a:headEnd/>
              <a:tailEnd/>
            </a:ln>
          </p:spPr>
          <p:txBody>
            <a:bodyPr/>
            <a:lstStyle/>
            <a:p>
              <a:endParaRPr lang="en-US"/>
            </a:p>
          </p:txBody>
        </p:sp>
        <p:sp>
          <p:nvSpPr>
            <p:cNvPr id="52" name="Freeform 51"/>
            <p:cNvSpPr>
              <a:spLocks/>
            </p:cNvSpPr>
            <p:nvPr/>
          </p:nvSpPr>
          <p:spPr bwMode="auto">
            <a:xfrm>
              <a:off x="2933700" y="2415821"/>
              <a:ext cx="41275" cy="47287"/>
            </a:xfrm>
            <a:custGeom>
              <a:avLst/>
              <a:gdLst>
                <a:gd name="T0" fmla="*/ 2147483647 w 31"/>
                <a:gd name="T1" fmla="*/ 2147483647 h 42"/>
                <a:gd name="T2" fmla="*/ 2147483647 w 31"/>
                <a:gd name="T3" fmla="*/ 0 h 42"/>
                <a:gd name="T4" fmla="*/ 2147483647 w 31"/>
                <a:gd name="T5" fmla="*/ 0 h 42"/>
                <a:gd name="T6" fmla="*/ 2147483647 w 31"/>
                <a:gd name="T7" fmla="*/ 2147483647 h 42"/>
                <a:gd name="T8" fmla="*/ 2147483647 w 31"/>
                <a:gd name="T9" fmla="*/ 2147483647 h 42"/>
                <a:gd name="T10" fmla="*/ 0 w 31"/>
                <a:gd name="T11" fmla="*/ 0 h 42"/>
                <a:gd name="T12" fmla="*/ 0 w 31"/>
                <a:gd name="T13" fmla="*/ 0 h 42"/>
                <a:gd name="T14" fmla="*/ 2147483647 w 31"/>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42"/>
                <a:gd name="T26" fmla="*/ 31 w 31"/>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42">
                  <a:moveTo>
                    <a:pt x="14" y="42"/>
                  </a:moveTo>
                  <a:lnTo>
                    <a:pt x="31"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53" name="Freeform 52"/>
            <p:cNvSpPr>
              <a:spLocks/>
            </p:cNvSpPr>
            <p:nvPr/>
          </p:nvSpPr>
          <p:spPr bwMode="auto">
            <a:xfrm>
              <a:off x="2933700" y="2415821"/>
              <a:ext cx="41275" cy="47287"/>
            </a:xfrm>
            <a:custGeom>
              <a:avLst/>
              <a:gdLst>
                <a:gd name="T0" fmla="*/ 2147483647 w 31"/>
                <a:gd name="T1" fmla="*/ 2147483647 h 42"/>
                <a:gd name="T2" fmla="*/ 2147483647 w 31"/>
                <a:gd name="T3" fmla="*/ 0 h 42"/>
                <a:gd name="T4" fmla="*/ 2147483647 w 31"/>
                <a:gd name="T5" fmla="*/ 0 h 42"/>
                <a:gd name="T6" fmla="*/ 2147483647 w 31"/>
                <a:gd name="T7" fmla="*/ 2147483647 h 42"/>
                <a:gd name="T8" fmla="*/ 2147483647 w 31"/>
                <a:gd name="T9" fmla="*/ 2147483647 h 42"/>
                <a:gd name="T10" fmla="*/ 0 w 31"/>
                <a:gd name="T11" fmla="*/ 0 h 42"/>
                <a:gd name="T12" fmla="*/ 0 w 31"/>
                <a:gd name="T13" fmla="*/ 0 h 42"/>
                <a:gd name="T14" fmla="*/ 2147483647 w 31"/>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42"/>
                <a:gd name="T26" fmla="*/ 31 w 31"/>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42">
                  <a:moveTo>
                    <a:pt x="14" y="42"/>
                  </a:moveTo>
                  <a:lnTo>
                    <a:pt x="31"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54" name="Rectangle 53"/>
            <p:cNvSpPr>
              <a:spLocks noChangeArrowheads="1"/>
            </p:cNvSpPr>
            <p:nvPr/>
          </p:nvSpPr>
          <p:spPr bwMode="auto">
            <a:xfrm>
              <a:off x="3949700" y="2319932"/>
              <a:ext cx="261938"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RA2SEL</a:t>
              </a:r>
              <a:endParaRPr lang="en-US" b="0"/>
            </a:p>
          </p:txBody>
        </p:sp>
        <p:sp>
          <p:nvSpPr>
            <p:cNvPr id="55" name="Line 145"/>
            <p:cNvSpPr>
              <a:spLocks noChangeShapeType="1"/>
            </p:cNvSpPr>
            <p:nvPr/>
          </p:nvSpPr>
          <p:spPr bwMode="auto">
            <a:xfrm>
              <a:off x="3846513" y="2354084"/>
              <a:ext cx="103187" cy="1314"/>
            </a:xfrm>
            <a:prstGeom prst="line">
              <a:avLst/>
            </a:prstGeom>
            <a:noFill/>
            <a:ln w="4763">
              <a:solidFill>
                <a:srgbClr val="000000"/>
              </a:solidFill>
              <a:round/>
              <a:headEnd/>
              <a:tailEnd/>
            </a:ln>
          </p:spPr>
          <p:txBody>
            <a:bodyPr/>
            <a:lstStyle/>
            <a:p>
              <a:endParaRPr lang="en-US"/>
            </a:p>
          </p:txBody>
        </p:sp>
        <p:sp>
          <p:nvSpPr>
            <p:cNvPr id="56" name="Freeform 55"/>
            <p:cNvSpPr>
              <a:spLocks/>
            </p:cNvSpPr>
            <p:nvPr/>
          </p:nvSpPr>
          <p:spPr bwMode="auto">
            <a:xfrm>
              <a:off x="3846513" y="2338321"/>
              <a:ext cx="50800" cy="31525"/>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close/>
                </a:path>
              </a:pathLst>
            </a:custGeom>
            <a:solidFill>
              <a:srgbClr val="000000"/>
            </a:solidFill>
            <a:ln w="9525">
              <a:noFill/>
              <a:round/>
              <a:headEnd/>
              <a:tailEnd/>
            </a:ln>
          </p:spPr>
          <p:txBody>
            <a:bodyPr/>
            <a:lstStyle/>
            <a:p>
              <a:endParaRPr lang="en-US"/>
            </a:p>
          </p:txBody>
        </p:sp>
        <p:sp>
          <p:nvSpPr>
            <p:cNvPr id="57" name="Freeform 56"/>
            <p:cNvSpPr>
              <a:spLocks/>
            </p:cNvSpPr>
            <p:nvPr/>
          </p:nvSpPr>
          <p:spPr bwMode="auto">
            <a:xfrm>
              <a:off x="3846513" y="2338321"/>
              <a:ext cx="50800" cy="31525"/>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path>
              </a:pathLst>
            </a:custGeom>
            <a:noFill/>
            <a:ln w="4763">
              <a:solidFill>
                <a:srgbClr val="000000"/>
              </a:solidFill>
              <a:round/>
              <a:headEnd/>
              <a:tailEnd/>
            </a:ln>
          </p:spPr>
          <p:txBody>
            <a:bodyPr/>
            <a:lstStyle/>
            <a:p>
              <a:endParaRPr lang="en-US"/>
            </a:p>
          </p:txBody>
        </p:sp>
        <p:sp>
          <p:nvSpPr>
            <p:cNvPr id="58" name="Line 148"/>
            <p:cNvSpPr>
              <a:spLocks noChangeShapeType="1"/>
            </p:cNvSpPr>
            <p:nvPr/>
          </p:nvSpPr>
          <p:spPr bwMode="auto">
            <a:xfrm>
              <a:off x="3709988" y="2388236"/>
              <a:ext cx="1587" cy="69618"/>
            </a:xfrm>
            <a:prstGeom prst="line">
              <a:avLst/>
            </a:prstGeom>
            <a:noFill/>
            <a:ln w="4763">
              <a:solidFill>
                <a:srgbClr val="000000"/>
              </a:solidFill>
              <a:round/>
              <a:headEnd/>
              <a:tailEnd/>
            </a:ln>
          </p:spPr>
          <p:txBody>
            <a:bodyPr/>
            <a:lstStyle/>
            <a:p>
              <a:endParaRPr lang="en-US"/>
            </a:p>
          </p:txBody>
        </p:sp>
        <p:sp>
          <p:nvSpPr>
            <p:cNvPr id="59" name="Freeform 58"/>
            <p:cNvSpPr>
              <a:spLocks/>
            </p:cNvSpPr>
            <p:nvPr/>
          </p:nvSpPr>
          <p:spPr bwMode="auto">
            <a:xfrm>
              <a:off x="3690938" y="2415821"/>
              <a:ext cx="42862" cy="42033"/>
            </a:xfrm>
            <a:custGeom>
              <a:avLst/>
              <a:gdLst>
                <a:gd name="T0" fmla="*/ 2147483647 w 32"/>
                <a:gd name="T1" fmla="*/ 2147483647 h 38"/>
                <a:gd name="T2" fmla="*/ 2147483647 w 32"/>
                <a:gd name="T3" fmla="*/ 0 h 38"/>
                <a:gd name="T4" fmla="*/ 2147483647 w 32"/>
                <a:gd name="T5" fmla="*/ 0 h 38"/>
                <a:gd name="T6" fmla="*/ 2147483647 w 32"/>
                <a:gd name="T7" fmla="*/ 2147483647 h 38"/>
                <a:gd name="T8" fmla="*/ 2147483647 w 32"/>
                <a:gd name="T9" fmla="*/ 2147483647 h 38"/>
                <a:gd name="T10" fmla="*/ 0 w 32"/>
                <a:gd name="T11" fmla="*/ 0 h 38"/>
                <a:gd name="T12" fmla="*/ 0 w 32"/>
                <a:gd name="T13" fmla="*/ 0 h 38"/>
                <a:gd name="T14" fmla="*/ 2147483647 w 32"/>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38"/>
                <a:gd name="T26" fmla="*/ 32 w 32"/>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38">
                  <a:moveTo>
                    <a:pt x="14" y="38"/>
                  </a:moveTo>
                  <a:lnTo>
                    <a:pt x="32" y="0"/>
                  </a:lnTo>
                  <a:lnTo>
                    <a:pt x="14" y="17"/>
                  </a:lnTo>
                  <a:lnTo>
                    <a:pt x="0" y="0"/>
                  </a:lnTo>
                  <a:lnTo>
                    <a:pt x="14" y="38"/>
                  </a:lnTo>
                  <a:close/>
                </a:path>
              </a:pathLst>
            </a:custGeom>
            <a:solidFill>
              <a:srgbClr val="000000"/>
            </a:solidFill>
            <a:ln w="9525">
              <a:noFill/>
              <a:round/>
              <a:headEnd/>
              <a:tailEnd/>
            </a:ln>
          </p:spPr>
          <p:txBody>
            <a:bodyPr/>
            <a:lstStyle/>
            <a:p>
              <a:endParaRPr lang="en-US"/>
            </a:p>
          </p:txBody>
        </p:sp>
        <p:sp>
          <p:nvSpPr>
            <p:cNvPr id="60" name="Freeform 59"/>
            <p:cNvSpPr>
              <a:spLocks/>
            </p:cNvSpPr>
            <p:nvPr/>
          </p:nvSpPr>
          <p:spPr bwMode="auto">
            <a:xfrm>
              <a:off x="3690938" y="2415821"/>
              <a:ext cx="42862" cy="42033"/>
            </a:xfrm>
            <a:custGeom>
              <a:avLst/>
              <a:gdLst>
                <a:gd name="T0" fmla="*/ 2147483647 w 32"/>
                <a:gd name="T1" fmla="*/ 2147483647 h 38"/>
                <a:gd name="T2" fmla="*/ 2147483647 w 32"/>
                <a:gd name="T3" fmla="*/ 0 h 38"/>
                <a:gd name="T4" fmla="*/ 2147483647 w 32"/>
                <a:gd name="T5" fmla="*/ 0 h 38"/>
                <a:gd name="T6" fmla="*/ 2147483647 w 32"/>
                <a:gd name="T7" fmla="*/ 2147483647 h 38"/>
                <a:gd name="T8" fmla="*/ 2147483647 w 32"/>
                <a:gd name="T9" fmla="*/ 2147483647 h 38"/>
                <a:gd name="T10" fmla="*/ 0 w 32"/>
                <a:gd name="T11" fmla="*/ 0 h 38"/>
                <a:gd name="T12" fmla="*/ 0 w 32"/>
                <a:gd name="T13" fmla="*/ 0 h 38"/>
                <a:gd name="T14" fmla="*/ 2147483647 w 32"/>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38"/>
                <a:gd name="T26" fmla="*/ 32 w 32"/>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38">
                  <a:moveTo>
                    <a:pt x="14" y="38"/>
                  </a:moveTo>
                  <a:lnTo>
                    <a:pt x="32" y="0"/>
                  </a:lnTo>
                  <a:lnTo>
                    <a:pt x="14" y="17"/>
                  </a:lnTo>
                  <a:lnTo>
                    <a:pt x="0" y="0"/>
                  </a:lnTo>
                  <a:lnTo>
                    <a:pt x="14" y="38"/>
                  </a:lnTo>
                </a:path>
              </a:pathLst>
            </a:custGeom>
            <a:noFill/>
            <a:ln w="4763">
              <a:solidFill>
                <a:srgbClr val="000000"/>
              </a:solidFill>
              <a:round/>
              <a:headEnd/>
              <a:tailEnd/>
            </a:ln>
          </p:spPr>
          <p:txBody>
            <a:bodyPr/>
            <a:lstStyle/>
            <a:p>
              <a:endParaRPr lang="en-US"/>
            </a:p>
          </p:txBody>
        </p:sp>
        <p:sp>
          <p:nvSpPr>
            <p:cNvPr id="61" name="Freeform 60"/>
            <p:cNvSpPr>
              <a:spLocks/>
            </p:cNvSpPr>
            <p:nvPr/>
          </p:nvSpPr>
          <p:spPr bwMode="auto">
            <a:xfrm>
              <a:off x="2933700" y="2214849"/>
              <a:ext cx="841375" cy="107710"/>
            </a:xfrm>
            <a:custGeom>
              <a:avLst/>
              <a:gdLst>
                <a:gd name="T0" fmla="*/ 2147483647 w 629"/>
                <a:gd name="T1" fmla="*/ 2147483647 h 98"/>
                <a:gd name="T2" fmla="*/ 2147483647 w 629"/>
                <a:gd name="T3" fmla="*/ 2147483647 h 98"/>
                <a:gd name="T4" fmla="*/ 2147483647 w 629"/>
                <a:gd name="T5" fmla="*/ 0 h 98"/>
                <a:gd name="T6" fmla="*/ 0 w 629"/>
                <a:gd name="T7" fmla="*/ 0 h 98"/>
                <a:gd name="T8" fmla="*/ 0 60000 65536"/>
                <a:gd name="T9" fmla="*/ 0 60000 65536"/>
                <a:gd name="T10" fmla="*/ 0 60000 65536"/>
                <a:gd name="T11" fmla="*/ 0 60000 65536"/>
                <a:gd name="T12" fmla="*/ 0 w 629"/>
                <a:gd name="T13" fmla="*/ 0 h 98"/>
                <a:gd name="T14" fmla="*/ 629 w 629"/>
                <a:gd name="T15" fmla="*/ 98 h 98"/>
              </a:gdLst>
              <a:ahLst/>
              <a:cxnLst>
                <a:cxn ang="T8">
                  <a:pos x="T0" y="T1"/>
                </a:cxn>
                <a:cxn ang="T9">
                  <a:pos x="T2" y="T3"/>
                </a:cxn>
                <a:cxn ang="T10">
                  <a:pos x="T4" y="T5"/>
                </a:cxn>
                <a:cxn ang="T11">
                  <a:pos x="T6" y="T7"/>
                </a:cxn>
              </a:cxnLst>
              <a:rect l="T12" t="T13" r="T14" b="T15"/>
              <a:pathLst>
                <a:path w="629" h="98">
                  <a:moveTo>
                    <a:pt x="629" y="98"/>
                  </a:moveTo>
                  <a:lnTo>
                    <a:pt x="629" y="31"/>
                  </a:lnTo>
                  <a:lnTo>
                    <a:pt x="598" y="0"/>
                  </a:lnTo>
                  <a:lnTo>
                    <a:pt x="0" y="0"/>
                  </a:lnTo>
                </a:path>
              </a:pathLst>
            </a:custGeom>
            <a:noFill/>
            <a:ln w="4763">
              <a:solidFill>
                <a:srgbClr val="000000"/>
              </a:solidFill>
              <a:round/>
              <a:headEnd/>
              <a:tailEnd/>
            </a:ln>
          </p:spPr>
          <p:txBody>
            <a:bodyPr/>
            <a:lstStyle/>
            <a:p>
              <a:endParaRPr lang="en-US"/>
            </a:p>
          </p:txBody>
        </p:sp>
        <p:sp>
          <p:nvSpPr>
            <p:cNvPr id="62" name="Freeform 61"/>
            <p:cNvSpPr>
              <a:spLocks/>
            </p:cNvSpPr>
            <p:nvPr/>
          </p:nvSpPr>
          <p:spPr bwMode="auto">
            <a:xfrm>
              <a:off x="3756025" y="2276585"/>
              <a:ext cx="38100" cy="45973"/>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63" name="Freeform 62"/>
            <p:cNvSpPr>
              <a:spLocks/>
            </p:cNvSpPr>
            <p:nvPr/>
          </p:nvSpPr>
          <p:spPr bwMode="auto">
            <a:xfrm>
              <a:off x="3756025" y="2276585"/>
              <a:ext cx="38100" cy="45973"/>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64" name="Freeform 63"/>
            <p:cNvSpPr>
              <a:spLocks/>
            </p:cNvSpPr>
            <p:nvPr/>
          </p:nvSpPr>
          <p:spPr bwMode="auto">
            <a:xfrm>
              <a:off x="3327400" y="5461920"/>
              <a:ext cx="1033463" cy="153685"/>
            </a:xfrm>
            <a:custGeom>
              <a:avLst/>
              <a:gdLst>
                <a:gd name="T0" fmla="*/ 0 w 772"/>
                <a:gd name="T1" fmla="*/ 2147483647 h 139"/>
                <a:gd name="T2" fmla="*/ 0 w 772"/>
                <a:gd name="T3" fmla="*/ 2147483647 h 139"/>
                <a:gd name="T4" fmla="*/ 2147483647 w 772"/>
                <a:gd name="T5" fmla="*/ 2147483647 h 139"/>
                <a:gd name="T6" fmla="*/ 2147483647 w 772"/>
                <a:gd name="T7" fmla="*/ 0 h 139"/>
                <a:gd name="T8" fmla="*/ 0 60000 65536"/>
                <a:gd name="T9" fmla="*/ 0 60000 65536"/>
                <a:gd name="T10" fmla="*/ 0 60000 65536"/>
                <a:gd name="T11" fmla="*/ 0 60000 65536"/>
                <a:gd name="T12" fmla="*/ 0 w 772"/>
                <a:gd name="T13" fmla="*/ 0 h 139"/>
                <a:gd name="T14" fmla="*/ 772 w 772"/>
                <a:gd name="T15" fmla="*/ 139 h 139"/>
              </a:gdLst>
              <a:ahLst/>
              <a:cxnLst>
                <a:cxn ang="T8">
                  <a:pos x="T0" y="T1"/>
                </a:cxn>
                <a:cxn ang="T9">
                  <a:pos x="T2" y="T3"/>
                </a:cxn>
                <a:cxn ang="T10">
                  <a:pos x="T4" y="T5"/>
                </a:cxn>
                <a:cxn ang="T11">
                  <a:pos x="T6" y="T7"/>
                </a:cxn>
              </a:cxnLst>
              <a:rect l="T12" t="T13" r="T14" b="T15"/>
              <a:pathLst>
                <a:path w="772" h="139">
                  <a:moveTo>
                    <a:pt x="0" y="139"/>
                  </a:moveTo>
                  <a:lnTo>
                    <a:pt x="0" y="56"/>
                  </a:lnTo>
                  <a:lnTo>
                    <a:pt x="772" y="56"/>
                  </a:lnTo>
                  <a:lnTo>
                    <a:pt x="772" y="0"/>
                  </a:lnTo>
                </a:path>
              </a:pathLst>
            </a:custGeom>
            <a:noFill/>
            <a:ln w="4763">
              <a:solidFill>
                <a:srgbClr val="000000"/>
              </a:solidFill>
              <a:round/>
              <a:headEnd/>
              <a:tailEnd/>
            </a:ln>
          </p:spPr>
          <p:txBody>
            <a:bodyPr/>
            <a:lstStyle/>
            <a:p>
              <a:endParaRPr lang="en-US"/>
            </a:p>
          </p:txBody>
        </p:sp>
        <p:sp>
          <p:nvSpPr>
            <p:cNvPr id="65" name="Freeform 64"/>
            <p:cNvSpPr>
              <a:spLocks/>
            </p:cNvSpPr>
            <p:nvPr/>
          </p:nvSpPr>
          <p:spPr bwMode="auto">
            <a:xfrm>
              <a:off x="3308350" y="5573571"/>
              <a:ext cx="41275" cy="42033"/>
            </a:xfrm>
            <a:custGeom>
              <a:avLst/>
              <a:gdLst>
                <a:gd name="T0" fmla="*/ 2147483647 w 31"/>
                <a:gd name="T1" fmla="*/ 2147483647 h 38"/>
                <a:gd name="T2" fmla="*/ 2147483647 w 31"/>
                <a:gd name="T3" fmla="*/ 0 h 38"/>
                <a:gd name="T4" fmla="*/ 2147483647 w 31"/>
                <a:gd name="T5" fmla="*/ 0 h 38"/>
                <a:gd name="T6" fmla="*/ 2147483647 w 31"/>
                <a:gd name="T7" fmla="*/ 2147483647 h 38"/>
                <a:gd name="T8" fmla="*/ 2147483647 w 31"/>
                <a:gd name="T9" fmla="*/ 2147483647 h 38"/>
                <a:gd name="T10" fmla="*/ 0 w 31"/>
                <a:gd name="T11" fmla="*/ 0 h 38"/>
                <a:gd name="T12" fmla="*/ 0 w 31"/>
                <a:gd name="T13" fmla="*/ 0 h 38"/>
                <a:gd name="T14" fmla="*/ 2147483647 w 31"/>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38"/>
                <a:gd name="T26" fmla="*/ 31 w 31"/>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38">
                  <a:moveTo>
                    <a:pt x="14" y="38"/>
                  </a:moveTo>
                  <a:lnTo>
                    <a:pt x="31" y="0"/>
                  </a:lnTo>
                  <a:lnTo>
                    <a:pt x="14" y="17"/>
                  </a:lnTo>
                  <a:lnTo>
                    <a:pt x="0" y="0"/>
                  </a:lnTo>
                  <a:lnTo>
                    <a:pt x="14" y="38"/>
                  </a:lnTo>
                  <a:close/>
                </a:path>
              </a:pathLst>
            </a:custGeom>
            <a:solidFill>
              <a:srgbClr val="000000"/>
            </a:solidFill>
            <a:ln w="9525">
              <a:noFill/>
              <a:round/>
              <a:headEnd/>
              <a:tailEnd/>
            </a:ln>
          </p:spPr>
          <p:txBody>
            <a:bodyPr/>
            <a:lstStyle/>
            <a:p>
              <a:endParaRPr lang="en-US"/>
            </a:p>
          </p:txBody>
        </p:sp>
        <p:sp>
          <p:nvSpPr>
            <p:cNvPr id="66" name="Freeform 65"/>
            <p:cNvSpPr>
              <a:spLocks/>
            </p:cNvSpPr>
            <p:nvPr/>
          </p:nvSpPr>
          <p:spPr bwMode="auto">
            <a:xfrm>
              <a:off x="3308350" y="5573571"/>
              <a:ext cx="41275" cy="42033"/>
            </a:xfrm>
            <a:custGeom>
              <a:avLst/>
              <a:gdLst>
                <a:gd name="T0" fmla="*/ 2147483647 w 31"/>
                <a:gd name="T1" fmla="*/ 2147483647 h 38"/>
                <a:gd name="T2" fmla="*/ 2147483647 w 31"/>
                <a:gd name="T3" fmla="*/ 0 h 38"/>
                <a:gd name="T4" fmla="*/ 2147483647 w 31"/>
                <a:gd name="T5" fmla="*/ 0 h 38"/>
                <a:gd name="T6" fmla="*/ 2147483647 w 31"/>
                <a:gd name="T7" fmla="*/ 2147483647 h 38"/>
                <a:gd name="T8" fmla="*/ 2147483647 w 31"/>
                <a:gd name="T9" fmla="*/ 2147483647 h 38"/>
                <a:gd name="T10" fmla="*/ 0 w 31"/>
                <a:gd name="T11" fmla="*/ 0 h 38"/>
                <a:gd name="T12" fmla="*/ 0 w 31"/>
                <a:gd name="T13" fmla="*/ 0 h 38"/>
                <a:gd name="T14" fmla="*/ 2147483647 w 31"/>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38"/>
                <a:gd name="T26" fmla="*/ 31 w 31"/>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38">
                  <a:moveTo>
                    <a:pt x="14" y="38"/>
                  </a:moveTo>
                  <a:lnTo>
                    <a:pt x="31" y="0"/>
                  </a:lnTo>
                  <a:lnTo>
                    <a:pt x="14" y="17"/>
                  </a:lnTo>
                  <a:lnTo>
                    <a:pt x="0" y="0"/>
                  </a:lnTo>
                  <a:lnTo>
                    <a:pt x="14" y="38"/>
                  </a:lnTo>
                </a:path>
              </a:pathLst>
            </a:custGeom>
            <a:noFill/>
            <a:ln w="4763">
              <a:solidFill>
                <a:srgbClr val="000000"/>
              </a:solidFill>
              <a:round/>
              <a:headEnd/>
              <a:tailEnd/>
            </a:ln>
          </p:spPr>
          <p:txBody>
            <a:bodyPr/>
            <a:lstStyle/>
            <a:p>
              <a:endParaRPr lang="en-US"/>
            </a:p>
          </p:txBody>
        </p:sp>
        <p:sp>
          <p:nvSpPr>
            <p:cNvPr id="67" name="Line 178"/>
            <p:cNvSpPr>
              <a:spLocks noChangeShapeType="1"/>
            </p:cNvSpPr>
            <p:nvPr/>
          </p:nvSpPr>
          <p:spPr bwMode="auto">
            <a:xfrm>
              <a:off x="3986213" y="5987336"/>
              <a:ext cx="1587" cy="1314"/>
            </a:xfrm>
            <a:prstGeom prst="line">
              <a:avLst/>
            </a:prstGeom>
            <a:noFill/>
            <a:ln w="4763">
              <a:solidFill>
                <a:srgbClr val="000000"/>
              </a:solidFill>
              <a:round/>
              <a:headEnd/>
              <a:tailEnd/>
            </a:ln>
          </p:spPr>
          <p:txBody>
            <a:bodyPr/>
            <a:lstStyle/>
            <a:p>
              <a:endParaRPr lang="en-US"/>
            </a:p>
          </p:txBody>
        </p:sp>
        <p:sp>
          <p:nvSpPr>
            <p:cNvPr id="68" name="Freeform 67"/>
            <p:cNvSpPr>
              <a:spLocks noEditPoints="1"/>
            </p:cNvSpPr>
            <p:nvPr/>
          </p:nvSpPr>
          <p:spPr bwMode="auto">
            <a:xfrm>
              <a:off x="2338388" y="6134452"/>
              <a:ext cx="93662" cy="77499"/>
            </a:xfrm>
            <a:custGeom>
              <a:avLst/>
              <a:gdLst>
                <a:gd name="T0" fmla="*/ 0 w 70"/>
                <a:gd name="T1" fmla="*/ 2147483647 h 70"/>
                <a:gd name="T2" fmla="*/ 2147483647 w 70"/>
                <a:gd name="T3" fmla="*/ 0 h 70"/>
                <a:gd name="T4" fmla="*/ 2147483647 w 70"/>
                <a:gd name="T5" fmla="*/ 2147483647 h 70"/>
                <a:gd name="T6" fmla="*/ 2147483647 w 70"/>
                <a:gd name="T7" fmla="*/ 2147483647 h 70"/>
                <a:gd name="T8" fmla="*/ 0 w 70"/>
                <a:gd name="T9" fmla="*/ 2147483647 h 70"/>
                <a:gd name="T10" fmla="*/ 2147483647 w 70"/>
                <a:gd name="T11" fmla="*/ 2147483647 h 70"/>
                <a:gd name="T12" fmla="*/ 2147483647 w 70"/>
                <a:gd name="T13" fmla="*/ 2147483647 h 70"/>
                <a:gd name="T14" fmla="*/ 2147483647 w 70"/>
                <a:gd name="T15" fmla="*/ 2147483647 h 70"/>
                <a:gd name="T16" fmla="*/ 0 w 70"/>
                <a:gd name="T17" fmla="*/ 2147483647 h 70"/>
                <a:gd name="T18" fmla="*/ 2147483647 w 70"/>
                <a:gd name="T19" fmla="*/ 2147483647 h 70"/>
                <a:gd name="T20" fmla="*/ 2147483647 w 70"/>
                <a:gd name="T21" fmla="*/ 2147483647 h 70"/>
                <a:gd name="T22" fmla="*/ 2147483647 w 70"/>
                <a:gd name="T23" fmla="*/ 2147483647 h 70"/>
                <a:gd name="T24" fmla="*/ 2147483647 w 70"/>
                <a:gd name="T25" fmla="*/ 2147483647 h 70"/>
                <a:gd name="T26" fmla="*/ 2147483647 w 70"/>
                <a:gd name="T27" fmla="*/ 2147483647 h 70"/>
                <a:gd name="T28" fmla="*/ 2147483647 w 70"/>
                <a:gd name="T29" fmla="*/ 2147483647 h 70"/>
                <a:gd name="T30" fmla="*/ 2147483647 w 70"/>
                <a:gd name="T31" fmla="*/ 2147483647 h 70"/>
                <a:gd name="T32" fmla="*/ 2147483647 w 70"/>
                <a:gd name="T33" fmla="*/ 2147483647 h 70"/>
                <a:gd name="T34" fmla="*/ 2147483647 w 70"/>
                <a:gd name="T35" fmla="*/ 2147483647 h 70"/>
                <a:gd name="T36" fmla="*/ 2147483647 w 70"/>
                <a:gd name="T37" fmla="*/ 2147483647 h 70"/>
                <a:gd name="T38" fmla="*/ 2147483647 w 70"/>
                <a:gd name="T39" fmla="*/ 2147483647 h 70"/>
                <a:gd name="T40" fmla="*/ 2147483647 w 70"/>
                <a:gd name="T41" fmla="*/ 2147483647 h 70"/>
                <a:gd name="T42" fmla="*/ 2147483647 w 70"/>
                <a:gd name="T43" fmla="*/ 2147483647 h 70"/>
                <a:gd name="T44" fmla="*/ 2147483647 w 70"/>
                <a:gd name="T45" fmla="*/ 2147483647 h 70"/>
                <a:gd name="T46" fmla="*/ 2147483647 w 70"/>
                <a:gd name="T47" fmla="*/ 2147483647 h 70"/>
                <a:gd name="T48" fmla="*/ 2147483647 w 70"/>
                <a:gd name="T49" fmla="*/ 2147483647 h 70"/>
                <a:gd name="T50" fmla="*/ 2147483647 w 70"/>
                <a:gd name="T51" fmla="*/ 2147483647 h 70"/>
                <a:gd name="T52" fmla="*/ 2147483647 w 70"/>
                <a:gd name="T53" fmla="*/ 2147483647 h 70"/>
                <a:gd name="T54" fmla="*/ 2147483647 w 70"/>
                <a:gd name="T55" fmla="*/ 2147483647 h 70"/>
                <a:gd name="T56" fmla="*/ 2147483647 w 70"/>
                <a:gd name="T57" fmla="*/ 2147483647 h 7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70"/>
                <a:gd name="T88" fmla="*/ 0 h 70"/>
                <a:gd name="T89" fmla="*/ 70 w 70"/>
                <a:gd name="T90" fmla="*/ 70 h 70"/>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70" h="70">
                  <a:moveTo>
                    <a:pt x="0" y="7"/>
                  </a:moveTo>
                  <a:lnTo>
                    <a:pt x="3" y="0"/>
                  </a:lnTo>
                  <a:lnTo>
                    <a:pt x="66" y="32"/>
                  </a:lnTo>
                  <a:lnTo>
                    <a:pt x="63" y="39"/>
                  </a:lnTo>
                  <a:lnTo>
                    <a:pt x="0" y="7"/>
                  </a:lnTo>
                  <a:close/>
                  <a:moveTo>
                    <a:pt x="66" y="39"/>
                  </a:moveTo>
                  <a:lnTo>
                    <a:pt x="66" y="39"/>
                  </a:lnTo>
                  <a:lnTo>
                    <a:pt x="3" y="70"/>
                  </a:lnTo>
                  <a:lnTo>
                    <a:pt x="0" y="63"/>
                  </a:lnTo>
                  <a:lnTo>
                    <a:pt x="63" y="32"/>
                  </a:lnTo>
                  <a:lnTo>
                    <a:pt x="66" y="32"/>
                  </a:lnTo>
                  <a:lnTo>
                    <a:pt x="70" y="32"/>
                  </a:lnTo>
                  <a:lnTo>
                    <a:pt x="70" y="35"/>
                  </a:lnTo>
                  <a:lnTo>
                    <a:pt x="66" y="39"/>
                  </a:lnTo>
                  <a:close/>
                </a:path>
              </a:pathLst>
            </a:custGeom>
            <a:solidFill>
              <a:srgbClr val="000000"/>
            </a:solidFill>
            <a:ln w="9525">
              <a:noFill/>
              <a:round/>
              <a:headEnd/>
              <a:tailEnd/>
            </a:ln>
          </p:spPr>
          <p:txBody>
            <a:bodyPr/>
            <a:lstStyle/>
            <a:p>
              <a:endParaRPr lang="en-US"/>
            </a:p>
          </p:txBody>
        </p:sp>
        <p:sp>
          <p:nvSpPr>
            <p:cNvPr id="69" name="Freeform 68"/>
            <p:cNvSpPr>
              <a:spLocks/>
            </p:cNvSpPr>
            <p:nvPr/>
          </p:nvSpPr>
          <p:spPr bwMode="auto">
            <a:xfrm>
              <a:off x="3054350" y="5623486"/>
              <a:ext cx="336550" cy="69617"/>
            </a:xfrm>
            <a:custGeom>
              <a:avLst/>
              <a:gdLst>
                <a:gd name="T0" fmla="*/ 0 w 251"/>
                <a:gd name="T1" fmla="*/ 0 h 63"/>
                <a:gd name="T2" fmla="*/ 2147483647 w 251"/>
                <a:gd name="T3" fmla="*/ 0 h 63"/>
                <a:gd name="T4" fmla="*/ 2147483647 w 251"/>
                <a:gd name="T5" fmla="*/ 2147483647 h 63"/>
                <a:gd name="T6" fmla="*/ 2147483647 w 251"/>
                <a:gd name="T7" fmla="*/ 2147483647 h 63"/>
                <a:gd name="T8" fmla="*/ 0 w 251"/>
                <a:gd name="T9" fmla="*/ 0 h 63"/>
                <a:gd name="T10" fmla="*/ 0 60000 65536"/>
                <a:gd name="T11" fmla="*/ 0 60000 65536"/>
                <a:gd name="T12" fmla="*/ 0 60000 65536"/>
                <a:gd name="T13" fmla="*/ 0 60000 65536"/>
                <a:gd name="T14" fmla="*/ 0 60000 65536"/>
                <a:gd name="T15" fmla="*/ 0 w 251"/>
                <a:gd name="T16" fmla="*/ 0 h 63"/>
                <a:gd name="T17" fmla="*/ 251 w 251"/>
                <a:gd name="T18" fmla="*/ 63 h 63"/>
              </a:gdLst>
              <a:ahLst/>
              <a:cxnLst>
                <a:cxn ang="T10">
                  <a:pos x="T0" y="T1"/>
                </a:cxn>
                <a:cxn ang="T11">
                  <a:pos x="T2" y="T3"/>
                </a:cxn>
                <a:cxn ang="T12">
                  <a:pos x="T4" y="T5"/>
                </a:cxn>
                <a:cxn ang="T13">
                  <a:pos x="T6" y="T7"/>
                </a:cxn>
                <a:cxn ang="T14">
                  <a:pos x="T8" y="T9"/>
                </a:cxn>
              </a:cxnLst>
              <a:rect l="T15" t="T16" r="T17" b="T18"/>
              <a:pathLst>
                <a:path w="251" h="63">
                  <a:moveTo>
                    <a:pt x="0" y="0"/>
                  </a:moveTo>
                  <a:lnTo>
                    <a:pt x="251" y="0"/>
                  </a:lnTo>
                  <a:lnTo>
                    <a:pt x="220" y="63"/>
                  </a:lnTo>
                  <a:lnTo>
                    <a:pt x="31" y="63"/>
                  </a:lnTo>
                  <a:lnTo>
                    <a:pt x="0" y="0"/>
                  </a:lnTo>
                  <a:close/>
                </a:path>
              </a:pathLst>
            </a:custGeom>
            <a:solidFill>
              <a:srgbClr val="FFFFFF"/>
            </a:solidFill>
            <a:ln w="9525">
              <a:noFill/>
              <a:round/>
              <a:headEnd/>
              <a:tailEnd/>
            </a:ln>
          </p:spPr>
          <p:txBody>
            <a:bodyPr/>
            <a:lstStyle/>
            <a:p>
              <a:endParaRPr lang="en-US"/>
            </a:p>
          </p:txBody>
        </p:sp>
        <p:sp>
          <p:nvSpPr>
            <p:cNvPr id="70" name="Freeform 69"/>
            <p:cNvSpPr>
              <a:spLocks/>
            </p:cNvSpPr>
            <p:nvPr/>
          </p:nvSpPr>
          <p:spPr bwMode="auto">
            <a:xfrm>
              <a:off x="3054350" y="5623486"/>
              <a:ext cx="336550" cy="69617"/>
            </a:xfrm>
            <a:custGeom>
              <a:avLst/>
              <a:gdLst>
                <a:gd name="T0" fmla="*/ 0 w 251"/>
                <a:gd name="T1" fmla="*/ 0 h 63"/>
                <a:gd name="T2" fmla="*/ 2147483647 w 251"/>
                <a:gd name="T3" fmla="*/ 0 h 63"/>
                <a:gd name="T4" fmla="*/ 2147483647 w 251"/>
                <a:gd name="T5" fmla="*/ 2147483647 h 63"/>
                <a:gd name="T6" fmla="*/ 2147483647 w 251"/>
                <a:gd name="T7" fmla="*/ 2147483647 h 63"/>
                <a:gd name="T8" fmla="*/ 0 w 251"/>
                <a:gd name="T9" fmla="*/ 0 h 63"/>
                <a:gd name="T10" fmla="*/ 0 60000 65536"/>
                <a:gd name="T11" fmla="*/ 0 60000 65536"/>
                <a:gd name="T12" fmla="*/ 0 60000 65536"/>
                <a:gd name="T13" fmla="*/ 0 60000 65536"/>
                <a:gd name="T14" fmla="*/ 0 60000 65536"/>
                <a:gd name="T15" fmla="*/ 0 w 251"/>
                <a:gd name="T16" fmla="*/ 0 h 63"/>
                <a:gd name="T17" fmla="*/ 251 w 251"/>
                <a:gd name="T18" fmla="*/ 63 h 63"/>
              </a:gdLst>
              <a:ahLst/>
              <a:cxnLst>
                <a:cxn ang="T10">
                  <a:pos x="T0" y="T1"/>
                </a:cxn>
                <a:cxn ang="T11">
                  <a:pos x="T2" y="T3"/>
                </a:cxn>
                <a:cxn ang="T12">
                  <a:pos x="T4" y="T5"/>
                </a:cxn>
                <a:cxn ang="T13">
                  <a:pos x="T6" y="T7"/>
                </a:cxn>
                <a:cxn ang="T14">
                  <a:pos x="T8" y="T9"/>
                </a:cxn>
              </a:cxnLst>
              <a:rect l="T15" t="T16" r="T17" b="T18"/>
              <a:pathLst>
                <a:path w="251" h="63">
                  <a:moveTo>
                    <a:pt x="0" y="0"/>
                  </a:moveTo>
                  <a:lnTo>
                    <a:pt x="251" y="0"/>
                  </a:lnTo>
                  <a:lnTo>
                    <a:pt x="220" y="63"/>
                  </a:lnTo>
                  <a:lnTo>
                    <a:pt x="31" y="63"/>
                  </a:lnTo>
                  <a:lnTo>
                    <a:pt x="0" y="0"/>
                  </a:lnTo>
                </a:path>
              </a:pathLst>
            </a:custGeom>
            <a:noFill/>
            <a:ln w="11113">
              <a:solidFill>
                <a:srgbClr val="000000"/>
              </a:solidFill>
              <a:round/>
              <a:headEnd/>
              <a:tailEnd/>
            </a:ln>
          </p:spPr>
          <p:txBody>
            <a:bodyPr/>
            <a:lstStyle/>
            <a:p>
              <a:endParaRPr lang="en-US"/>
            </a:p>
          </p:txBody>
        </p:sp>
        <p:sp>
          <p:nvSpPr>
            <p:cNvPr id="71" name="Rectangle 70"/>
            <p:cNvSpPr>
              <a:spLocks noChangeArrowheads="1"/>
            </p:cNvSpPr>
            <p:nvPr/>
          </p:nvSpPr>
          <p:spPr bwMode="auto">
            <a:xfrm>
              <a:off x="3517900" y="5651069"/>
              <a:ext cx="227013"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WDSEL</a:t>
              </a:r>
              <a:endParaRPr lang="en-US" b="0"/>
            </a:p>
          </p:txBody>
        </p:sp>
        <p:sp>
          <p:nvSpPr>
            <p:cNvPr id="72" name="Line 183"/>
            <p:cNvSpPr>
              <a:spLocks noChangeShapeType="1"/>
            </p:cNvSpPr>
            <p:nvPr/>
          </p:nvSpPr>
          <p:spPr bwMode="auto">
            <a:xfrm>
              <a:off x="3368675" y="5658951"/>
              <a:ext cx="103188" cy="0"/>
            </a:xfrm>
            <a:prstGeom prst="line">
              <a:avLst/>
            </a:prstGeom>
            <a:noFill/>
            <a:ln w="4763">
              <a:solidFill>
                <a:srgbClr val="000000"/>
              </a:solidFill>
              <a:round/>
              <a:headEnd/>
              <a:tailEnd/>
            </a:ln>
          </p:spPr>
          <p:txBody>
            <a:bodyPr/>
            <a:lstStyle/>
            <a:p>
              <a:endParaRPr lang="en-US"/>
            </a:p>
          </p:txBody>
        </p:sp>
        <p:sp>
          <p:nvSpPr>
            <p:cNvPr id="73" name="Freeform 72"/>
            <p:cNvSpPr>
              <a:spLocks/>
            </p:cNvSpPr>
            <p:nvPr/>
          </p:nvSpPr>
          <p:spPr bwMode="auto">
            <a:xfrm>
              <a:off x="3368675" y="5643188"/>
              <a:ext cx="50800" cy="30212"/>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close/>
                </a:path>
              </a:pathLst>
            </a:custGeom>
            <a:solidFill>
              <a:srgbClr val="000000"/>
            </a:solidFill>
            <a:ln w="9525">
              <a:noFill/>
              <a:round/>
              <a:headEnd/>
              <a:tailEnd/>
            </a:ln>
          </p:spPr>
          <p:txBody>
            <a:bodyPr/>
            <a:lstStyle/>
            <a:p>
              <a:endParaRPr lang="en-US"/>
            </a:p>
          </p:txBody>
        </p:sp>
        <p:sp>
          <p:nvSpPr>
            <p:cNvPr id="74" name="Freeform 73"/>
            <p:cNvSpPr>
              <a:spLocks/>
            </p:cNvSpPr>
            <p:nvPr/>
          </p:nvSpPr>
          <p:spPr bwMode="auto">
            <a:xfrm>
              <a:off x="3368675" y="5643188"/>
              <a:ext cx="50800" cy="30212"/>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path>
              </a:pathLst>
            </a:custGeom>
            <a:noFill/>
            <a:ln w="4763">
              <a:solidFill>
                <a:srgbClr val="000000"/>
              </a:solidFill>
              <a:round/>
              <a:headEnd/>
              <a:tailEnd/>
            </a:ln>
          </p:spPr>
          <p:txBody>
            <a:bodyPr/>
            <a:lstStyle/>
            <a:p>
              <a:endParaRPr lang="en-US"/>
            </a:p>
          </p:txBody>
        </p:sp>
        <p:sp>
          <p:nvSpPr>
            <p:cNvPr id="75" name="Line 187"/>
            <p:cNvSpPr>
              <a:spLocks noChangeShapeType="1"/>
            </p:cNvSpPr>
            <p:nvPr/>
          </p:nvSpPr>
          <p:spPr bwMode="auto">
            <a:xfrm flipV="1">
              <a:off x="3227388" y="5693103"/>
              <a:ext cx="1587" cy="256141"/>
            </a:xfrm>
            <a:prstGeom prst="line">
              <a:avLst/>
            </a:prstGeom>
            <a:noFill/>
            <a:ln w="4763">
              <a:solidFill>
                <a:srgbClr val="000000"/>
              </a:solidFill>
              <a:round/>
              <a:headEnd/>
              <a:tailEnd/>
            </a:ln>
          </p:spPr>
          <p:txBody>
            <a:bodyPr/>
            <a:lstStyle/>
            <a:p>
              <a:endParaRPr lang="en-US"/>
            </a:p>
          </p:txBody>
        </p:sp>
        <p:sp>
          <p:nvSpPr>
            <p:cNvPr id="76" name="Freeform 75"/>
            <p:cNvSpPr>
              <a:spLocks/>
            </p:cNvSpPr>
            <p:nvPr/>
          </p:nvSpPr>
          <p:spPr bwMode="auto">
            <a:xfrm>
              <a:off x="3208338" y="5907210"/>
              <a:ext cx="38100" cy="42033"/>
            </a:xfrm>
            <a:custGeom>
              <a:avLst/>
              <a:gdLst>
                <a:gd name="T0" fmla="*/ 2147483647 w 28"/>
                <a:gd name="T1" fmla="*/ 2147483647 h 38"/>
                <a:gd name="T2" fmla="*/ 2147483647 w 28"/>
                <a:gd name="T3" fmla="*/ 0 h 38"/>
                <a:gd name="T4" fmla="*/ 2147483647 w 28"/>
                <a:gd name="T5" fmla="*/ 0 h 38"/>
                <a:gd name="T6" fmla="*/ 2147483647 w 28"/>
                <a:gd name="T7" fmla="*/ 2147483647 h 38"/>
                <a:gd name="T8" fmla="*/ 2147483647 w 28"/>
                <a:gd name="T9" fmla="*/ 2147483647 h 38"/>
                <a:gd name="T10" fmla="*/ 0 w 28"/>
                <a:gd name="T11" fmla="*/ 0 h 38"/>
                <a:gd name="T12" fmla="*/ 0 w 28"/>
                <a:gd name="T13" fmla="*/ 0 h 38"/>
                <a:gd name="T14" fmla="*/ 2147483647 w 28"/>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8"/>
                <a:gd name="T26" fmla="*/ 28 w 28"/>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8">
                  <a:moveTo>
                    <a:pt x="14" y="38"/>
                  </a:moveTo>
                  <a:lnTo>
                    <a:pt x="28" y="0"/>
                  </a:lnTo>
                  <a:lnTo>
                    <a:pt x="14" y="17"/>
                  </a:lnTo>
                  <a:lnTo>
                    <a:pt x="0" y="0"/>
                  </a:lnTo>
                  <a:lnTo>
                    <a:pt x="14" y="38"/>
                  </a:lnTo>
                  <a:close/>
                </a:path>
              </a:pathLst>
            </a:custGeom>
            <a:solidFill>
              <a:srgbClr val="000000"/>
            </a:solidFill>
            <a:ln w="9525">
              <a:noFill/>
              <a:round/>
              <a:headEnd/>
              <a:tailEnd/>
            </a:ln>
          </p:spPr>
          <p:txBody>
            <a:bodyPr/>
            <a:lstStyle/>
            <a:p>
              <a:endParaRPr lang="en-US"/>
            </a:p>
          </p:txBody>
        </p:sp>
        <p:sp>
          <p:nvSpPr>
            <p:cNvPr id="77" name="Freeform 76"/>
            <p:cNvSpPr>
              <a:spLocks/>
            </p:cNvSpPr>
            <p:nvPr/>
          </p:nvSpPr>
          <p:spPr bwMode="auto">
            <a:xfrm>
              <a:off x="3208338" y="5907210"/>
              <a:ext cx="38100" cy="42033"/>
            </a:xfrm>
            <a:custGeom>
              <a:avLst/>
              <a:gdLst>
                <a:gd name="T0" fmla="*/ 2147483647 w 28"/>
                <a:gd name="T1" fmla="*/ 2147483647 h 38"/>
                <a:gd name="T2" fmla="*/ 2147483647 w 28"/>
                <a:gd name="T3" fmla="*/ 0 h 38"/>
                <a:gd name="T4" fmla="*/ 2147483647 w 28"/>
                <a:gd name="T5" fmla="*/ 0 h 38"/>
                <a:gd name="T6" fmla="*/ 2147483647 w 28"/>
                <a:gd name="T7" fmla="*/ 2147483647 h 38"/>
                <a:gd name="T8" fmla="*/ 2147483647 w 28"/>
                <a:gd name="T9" fmla="*/ 2147483647 h 38"/>
                <a:gd name="T10" fmla="*/ 0 w 28"/>
                <a:gd name="T11" fmla="*/ 0 h 38"/>
                <a:gd name="T12" fmla="*/ 0 w 28"/>
                <a:gd name="T13" fmla="*/ 0 h 38"/>
                <a:gd name="T14" fmla="*/ 2147483647 w 28"/>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8"/>
                <a:gd name="T26" fmla="*/ 28 w 28"/>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8">
                  <a:moveTo>
                    <a:pt x="14" y="38"/>
                  </a:moveTo>
                  <a:lnTo>
                    <a:pt x="28" y="0"/>
                  </a:lnTo>
                  <a:lnTo>
                    <a:pt x="14" y="17"/>
                  </a:lnTo>
                  <a:lnTo>
                    <a:pt x="0" y="0"/>
                  </a:lnTo>
                  <a:lnTo>
                    <a:pt x="14" y="38"/>
                  </a:lnTo>
                </a:path>
              </a:pathLst>
            </a:custGeom>
            <a:noFill/>
            <a:ln w="4763">
              <a:solidFill>
                <a:srgbClr val="000000"/>
              </a:solidFill>
              <a:round/>
              <a:headEnd/>
              <a:tailEnd/>
            </a:ln>
          </p:spPr>
          <p:txBody>
            <a:bodyPr/>
            <a:lstStyle/>
            <a:p>
              <a:endParaRPr lang="en-US"/>
            </a:p>
          </p:txBody>
        </p:sp>
        <p:sp>
          <p:nvSpPr>
            <p:cNvPr id="78" name="Freeform 77"/>
            <p:cNvSpPr>
              <a:spLocks/>
            </p:cNvSpPr>
            <p:nvPr/>
          </p:nvSpPr>
          <p:spPr bwMode="auto">
            <a:xfrm>
              <a:off x="825500" y="5023197"/>
              <a:ext cx="2317750" cy="596347"/>
            </a:xfrm>
            <a:custGeom>
              <a:avLst/>
              <a:gdLst>
                <a:gd name="T0" fmla="*/ 2147483647 w 1731"/>
                <a:gd name="T1" fmla="*/ 2147483647 h 539"/>
                <a:gd name="T2" fmla="*/ 2147483647 w 1731"/>
                <a:gd name="T3" fmla="*/ 2147483647 h 539"/>
                <a:gd name="T4" fmla="*/ 0 w 1731"/>
                <a:gd name="T5" fmla="*/ 2147483647 h 539"/>
                <a:gd name="T6" fmla="*/ 0 w 1731"/>
                <a:gd name="T7" fmla="*/ 0 h 539"/>
                <a:gd name="T8" fmla="*/ 0 60000 65536"/>
                <a:gd name="T9" fmla="*/ 0 60000 65536"/>
                <a:gd name="T10" fmla="*/ 0 60000 65536"/>
                <a:gd name="T11" fmla="*/ 0 60000 65536"/>
                <a:gd name="T12" fmla="*/ 0 w 1731"/>
                <a:gd name="T13" fmla="*/ 0 h 539"/>
                <a:gd name="T14" fmla="*/ 1731 w 1731"/>
                <a:gd name="T15" fmla="*/ 539 h 539"/>
              </a:gdLst>
              <a:ahLst/>
              <a:cxnLst>
                <a:cxn ang="T8">
                  <a:pos x="T0" y="T1"/>
                </a:cxn>
                <a:cxn ang="T9">
                  <a:pos x="T2" y="T3"/>
                </a:cxn>
                <a:cxn ang="T10">
                  <a:pos x="T4" y="T5"/>
                </a:cxn>
                <a:cxn ang="T11">
                  <a:pos x="T6" y="T7"/>
                </a:cxn>
              </a:cxnLst>
              <a:rect l="T12" t="T13" r="T14" b="T15"/>
              <a:pathLst>
                <a:path w="1731" h="539">
                  <a:moveTo>
                    <a:pt x="1731" y="539"/>
                  </a:moveTo>
                  <a:lnTo>
                    <a:pt x="1731" y="431"/>
                  </a:lnTo>
                  <a:lnTo>
                    <a:pt x="0" y="427"/>
                  </a:lnTo>
                  <a:lnTo>
                    <a:pt x="0" y="0"/>
                  </a:lnTo>
                </a:path>
              </a:pathLst>
            </a:custGeom>
            <a:noFill/>
            <a:ln w="4763">
              <a:solidFill>
                <a:srgbClr val="000000"/>
              </a:solidFill>
              <a:round/>
              <a:headEnd/>
              <a:tailEnd/>
            </a:ln>
          </p:spPr>
          <p:txBody>
            <a:bodyPr/>
            <a:lstStyle/>
            <a:p>
              <a:endParaRPr lang="en-US"/>
            </a:p>
          </p:txBody>
        </p:sp>
        <p:sp>
          <p:nvSpPr>
            <p:cNvPr id="79" name="Freeform 78"/>
            <p:cNvSpPr>
              <a:spLocks/>
            </p:cNvSpPr>
            <p:nvPr/>
          </p:nvSpPr>
          <p:spPr bwMode="auto">
            <a:xfrm>
              <a:off x="3124200" y="5573571"/>
              <a:ext cx="38100" cy="45973"/>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80" name="Freeform 79"/>
            <p:cNvSpPr>
              <a:spLocks/>
            </p:cNvSpPr>
            <p:nvPr/>
          </p:nvSpPr>
          <p:spPr bwMode="auto">
            <a:xfrm>
              <a:off x="3124200" y="5573571"/>
              <a:ext cx="38100" cy="45973"/>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81" name="Freeform 80"/>
            <p:cNvSpPr>
              <a:spLocks/>
            </p:cNvSpPr>
            <p:nvPr/>
          </p:nvSpPr>
          <p:spPr bwMode="auto">
            <a:xfrm>
              <a:off x="3406775" y="3097548"/>
              <a:ext cx="331788" cy="74872"/>
            </a:xfrm>
            <a:custGeom>
              <a:avLst/>
              <a:gdLst>
                <a:gd name="T0" fmla="*/ 0 w 388"/>
                <a:gd name="T1" fmla="*/ 0 h 63"/>
                <a:gd name="T2" fmla="*/ 2147483647 w 388"/>
                <a:gd name="T3" fmla="*/ 0 h 63"/>
                <a:gd name="T4" fmla="*/ 2147483647 w 388"/>
                <a:gd name="T5" fmla="*/ 2147483647 h 63"/>
                <a:gd name="T6" fmla="*/ 2147483647 w 388"/>
                <a:gd name="T7" fmla="*/ 2147483647 h 63"/>
                <a:gd name="T8" fmla="*/ 0 w 388"/>
                <a:gd name="T9" fmla="*/ 0 h 63"/>
                <a:gd name="T10" fmla="*/ 0 60000 65536"/>
                <a:gd name="T11" fmla="*/ 0 60000 65536"/>
                <a:gd name="T12" fmla="*/ 0 60000 65536"/>
                <a:gd name="T13" fmla="*/ 0 60000 65536"/>
                <a:gd name="T14" fmla="*/ 0 60000 65536"/>
                <a:gd name="T15" fmla="*/ 0 w 388"/>
                <a:gd name="T16" fmla="*/ 0 h 63"/>
                <a:gd name="T17" fmla="*/ 388 w 388"/>
                <a:gd name="T18" fmla="*/ 63 h 63"/>
              </a:gdLst>
              <a:ahLst/>
              <a:cxnLst>
                <a:cxn ang="T10">
                  <a:pos x="T0" y="T1"/>
                </a:cxn>
                <a:cxn ang="T11">
                  <a:pos x="T2" y="T3"/>
                </a:cxn>
                <a:cxn ang="T12">
                  <a:pos x="T4" y="T5"/>
                </a:cxn>
                <a:cxn ang="T13">
                  <a:pos x="T6" y="T7"/>
                </a:cxn>
                <a:cxn ang="T14">
                  <a:pos x="T8" y="T9"/>
                </a:cxn>
              </a:cxnLst>
              <a:rect l="T15" t="T16" r="T17" b="T18"/>
              <a:pathLst>
                <a:path w="388" h="63">
                  <a:moveTo>
                    <a:pt x="0" y="0"/>
                  </a:moveTo>
                  <a:lnTo>
                    <a:pt x="388" y="0"/>
                  </a:lnTo>
                  <a:lnTo>
                    <a:pt x="339" y="63"/>
                  </a:lnTo>
                  <a:lnTo>
                    <a:pt x="49" y="63"/>
                  </a:lnTo>
                  <a:lnTo>
                    <a:pt x="0" y="0"/>
                  </a:lnTo>
                </a:path>
              </a:pathLst>
            </a:custGeom>
            <a:solidFill>
              <a:srgbClr val="0070C0"/>
            </a:solidFill>
            <a:ln w="11113">
              <a:solidFill>
                <a:srgbClr val="000000"/>
              </a:solidFill>
              <a:round/>
              <a:headEnd/>
              <a:tailEnd/>
            </a:ln>
          </p:spPr>
          <p:txBody>
            <a:bodyPr/>
            <a:lstStyle/>
            <a:p>
              <a:endParaRPr lang="en-US"/>
            </a:p>
          </p:txBody>
        </p:sp>
        <p:sp>
          <p:nvSpPr>
            <p:cNvPr id="82" name="Rectangle 81"/>
            <p:cNvSpPr>
              <a:spLocks noChangeArrowheads="1"/>
            </p:cNvSpPr>
            <p:nvPr/>
          </p:nvSpPr>
          <p:spPr bwMode="auto">
            <a:xfrm>
              <a:off x="3829050" y="3097548"/>
              <a:ext cx="169863"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BSEL</a:t>
              </a:r>
              <a:endParaRPr lang="en-US" b="0"/>
            </a:p>
          </p:txBody>
        </p:sp>
        <p:sp>
          <p:nvSpPr>
            <p:cNvPr id="83" name="Line 222"/>
            <p:cNvSpPr>
              <a:spLocks noChangeShapeType="1"/>
            </p:cNvSpPr>
            <p:nvPr/>
          </p:nvSpPr>
          <p:spPr bwMode="auto">
            <a:xfrm>
              <a:off x="3711575" y="3136954"/>
              <a:ext cx="103188" cy="0"/>
            </a:xfrm>
            <a:prstGeom prst="line">
              <a:avLst/>
            </a:prstGeom>
            <a:noFill/>
            <a:ln w="4763">
              <a:solidFill>
                <a:srgbClr val="000000"/>
              </a:solidFill>
              <a:round/>
              <a:headEnd/>
              <a:tailEnd/>
            </a:ln>
          </p:spPr>
          <p:txBody>
            <a:bodyPr/>
            <a:lstStyle/>
            <a:p>
              <a:endParaRPr lang="en-US"/>
            </a:p>
          </p:txBody>
        </p:sp>
        <p:sp>
          <p:nvSpPr>
            <p:cNvPr id="84" name="Freeform 83"/>
            <p:cNvSpPr>
              <a:spLocks/>
            </p:cNvSpPr>
            <p:nvPr/>
          </p:nvSpPr>
          <p:spPr bwMode="auto">
            <a:xfrm>
              <a:off x="3711575" y="3115937"/>
              <a:ext cx="52388" cy="35466"/>
            </a:xfrm>
            <a:custGeom>
              <a:avLst/>
              <a:gdLst>
                <a:gd name="T0" fmla="*/ 0 w 39"/>
                <a:gd name="T1" fmla="*/ 2147483647 h 32"/>
                <a:gd name="T2" fmla="*/ 2147483647 w 39"/>
                <a:gd name="T3" fmla="*/ 2147483647 h 32"/>
                <a:gd name="T4" fmla="*/ 2147483647 w 39"/>
                <a:gd name="T5" fmla="*/ 2147483647 h 32"/>
                <a:gd name="T6" fmla="*/ 2147483647 w 39"/>
                <a:gd name="T7" fmla="*/ 2147483647 h 32"/>
                <a:gd name="T8" fmla="*/ 2147483647 w 39"/>
                <a:gd name="T9" fmla="*/ 2147483647 h 32"/>
                <a:gd name="T10" fmla="*/ 2147483647 w 39"/>
                <a:gd name="T11" fmla="*/ 0 h 32"/>
                <a:gd name="T12" fmla="*/ 2147483647 w 39"/>
                <a:gd name="T13" fmla="*/ 0 h 32"/>
                <a:gd name="T14" fmla="*/ 0 w 39"/>
                <a:gd name="T15" fmla="*/ 2147483647 h 32"/>
                <a:gd name="T16" fmla="*/ 0 60000 65536"/>
                <a:gd name="T17" fmla="*/ 0 60000 65536"/>
                <a:gd name="T18" fmla="*/ 0 60000 65536"/>
                <a:gd name="T19" fmla="*/ 0 60000 65536"/>
                <a:gd name="T20" fmla="*/ 0 60000 65536"/>
                <a:gd name="T21" fmla="*/ 0 60000 65536"/>
                <a:gd name="T22" fmla="*/ 0 60000 65536"/>
                <a:gd name="T23" fmla="*/ 0 60000 65536"/>
                <a:gd name="T24" fmla="*/ 0 w 39"/>
                <a:gd name="T25" fmla="*/ 0 h 32"/>
                <a:gd name="T26" fmla="*/ 39 w 39"/>
                <a:gd name="T27" fmla="*/ 32 h 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9" h="32">
                  <a:moveTo>
                    <a:pt x="0" y="18"/>
                  </a:moveTo>
                  <a:lnTo>
                    <a:pt x="39" y="32"/>
                  </a:lnTo>
                  <a:lnTo>
                    <a:pt x="18" y="18"/>
                  </a:lnTo>
                  <a:lnTo>
                    <a:pt x="39" y="0"/>
                  </a:lnTo>
                  <a:lnTo>
                    <a:pt x="0" y="18"/>
                  </a:lnTo>
                  <a:close/>
                </a:path>
              </a:pathLst>
            </a:custGeom>
            <a:solidFill>
              <a:srgbClr val="000000"/>
            </a:solidFill>
            <a:ln w="9525">
              <a:noFill/>
              <a:round/>
              <a:headEnd/>
              <a:tailEnd/>
            </a:ln>
          </p:spPr>
          <p:txBody>
            <a:bodyPr/>
            <a:lstStyle/>
            <a:p>
              <a:endParaRPr lang="en-US"/>
            </a:p>
          </p:txBody>
        </p:sp>
        <p:sp>
          <p:nvSpPr>
            <p:cNvPr id="85" name="Freeform 84"/>
            <p:cNvSpPr>
              <a:spLocks/>
            </p:cNvSpPr>
            <p:nvPr/>
          </p:nvSpPr>
          <p:spPr bwMode="auto">
            <a:xfrm>
              <a:off x="3711575" y="3115937"/>
              <a:ext cx="52388" cy="35466"/>
            </a:xfrm>
            <a:custGeom>
              <a:avLst/>
              <a:gdLst>
                <a:gd name="T0" fmla="*/ 0 w 39"/>
                <a:gd name="T1" fmla="*/ 2147483647 h 32"/>
                <a:gd name="T2" fmla="*/ 2147483647 w 39"/>
                <a:gd name="T3" fmla="*/ 2147483647 h 32"/>
                <a:gd name="T4" fmla="*/ 2147483647 w 39"/>
                <a:gd name="T5" fmla="*/ 2147483647 h 32"/>
                <a:gd name="T6" fmla="*/ 2147483647 w 39"/>
                <a:gd name="T7" fmla="*/ 2147483647 h 32"/>
                <a:gd name="T8" fmla="*/ 2147483647 w 39"/>
                <a:gd name="T9" fmla="*/ 2147483647 h 32"/>
                <a:gd name="T10" fmla="*/ 2147483647 w 39"/>
                <a:gd name="T11" fmla="*/ 0 h 32"/>
                <a:gd name="T12" fmla="*/ 2147483647 w 39"/>
                <a:gd name="T13" fmla="*/ 0 h 32"/>
                <a:gd name="T14" fmla="*/ 0 w 39"/>
                <a:gd name="T15" fmla="*/ 2147483647 h 32"/>
                <a:gd name="T16" fmla="*/ 0 60000 65536"/>
                <a:gd name="T17" fmla="*/ 0 60000 65536"/>
                <a:gd name="T18" fmla="*/ 0 60000 65536"/>
                <a:gd name="T19" fmla="*/ 0 60000 65536"/>
                <a:gd name="T20" fmla="*/ 0 60000 65536"/>
                <a:gd name="T21" fmla="*/ 0 60000 65536"/>
                <a:gd name="T22" fmla="*/ 0 60000 65536"/>
                <a:gd name="T23" fmla="*/ 0 60000 65536"/>
                <a:gd name="T24" fmla="*/ 0 w 39"/>
                <a:gd name="T25" fmla="*/ 0 h 32"/>
                <a:gd name="T26" fmla="*/ 39 w 39"/>
                <a:gd name="T27" fmla="*/ 32 h 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9" h="32">
                  <a:moveTo>
                    <a:pt x="0" y="18"/>
                  </a:moveTo>
                  <a:lnTo>
                    <a:pt x="39" y="32"/>
                  </a:lnTo>
                  <a:lnTo>
                    <a:pt x="18" y="18"/>
                  </a:lnTo>
                  <a:lnTo>
                    <a:pt x="39" y="0"/>
                  </a:lnTo>
                  <a:lnTo>
                    <a:pt x="0" y="18"/>
                  </a:lnTo>
                </a:path>
              </a:pathLst>
            </a:custGeom>
            <a:noFill/>
            <a:ln w="4763">
              <a:solidFill>
                <a:srgbClr val="000000"/>
              </a:solidFill>
              <a:round/>
              <a:headEnd/>
              <a:tailEnd/>
            </a:ln>
          </p:spPr>
          <p:txBody>
            <a:bodyPr/>
            <a:lstStyle/>
            <a:p>
              <a:endParaRPr lang="en-US"/>
            </a:p>
          </p:txBody>
        </p:sp>
        <p:sp>
          <p:nvSpPr>
            <p:cNvPr id="86" name="Line 265"/>
            <p:cNvSpPr>
              <a:spLocks noChangeShapeType="1"/>
            </p:cNvSpPr>
            <p:nvPr/>
          </p:nvSpPr>
          <p:spPr bwMode="auto">
            <a:xfrm flipH="1">
              <a:off x="3692523" y="2719248"/>
              <a:ext cx="3176" cy="373046"/>
            </a:xfrm>
            <a:prstGeom prst="line">
              <a:avLst/>
            </a:prstGeom>
            <a:noFill/>
            <a:ln w="4763">
              <a:solidFill>
                <a:srgbClr val="000000"/>
              </a:solidFill>
              <a:round/>
              <a:headEnd/>
              <a:tailEnd/>
            </a:ln>
          </p:spPr>
          <p:txBody>
            <a:bodyPr/>
            <a:lstStyle/>
            <a:p>
              <a:endParaRPr lang="en-US"/>
            </a:p>
          </p:txBody>
        </p:sp>
        <p:sp>
          <p:nvSpPr>
            <p:cNvPr id="87" name="Freeform 86"/>
            <p:cNvSpPr>
              <a:spLocks/>
            </p:cNvSpPr>
            <p:nvPr/>
          </p:nvSpPr>
          <p:spPr bwMode="auto">
            <a:xfrm>
              <a:off x="3675063" y="3055514"/>
              <a:ext cx="38100" cy="47287"/>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88" name="Line 271"/>
            <p:cNvSpPr>
              <a:spLocks noChangeShapeType="1"/>
            </p:cNvSpPr>
            <p:nvPr/>
          </p:nvSpPr>
          <p:spPr bwMode="auto">
            <a:xfrm flipV="1">
              <a:off x="2849562" y="3171825"/>
              <a:ext cx="1587" cy="332920"/>
            </a:xfrm>
            <a:prstGeom prst="line">
              <a:avLst/>
            </a:prstGeom>
            <a:noFill/>
            <a:ln w="4763">
              <a:solidFill>
                <a:srgbClr val="000000"/>
              </a:solidFill>
              <a:round/>
              <a:headEnd/>
              <a:tailEnd/>
            </a:ln>
          </p:spPr>
          <p:txBody>
            <a:bodyPr/>
            <a:lstStyle/>
            <a:p>
              <a:endParaRPr lang="en-US"/>
            </a:p>
          </p:txBody>
        </p:sp>
        <p:sp>
          <p:nvSpPr>
            <p:cNvPr id="89" name="Freeform 88"/>
            <p:cNvSpPr>
              <a:spLocks/>
            </p:cNvSpPr>
            <p:nvPr/>
          </p:nvSpPr>
          <p:spPr bwMode="auto">
            <a:xfrm>
              <a:off x="2830513" y="3461399"/>
              <a:ext cx="36512" cy="43346"/>
            </a:xfrm>
            <a:custGeom>
              <a:avLst/>
              <a:gdLst>
                <a:gd name="T0" fmla="*/ 2147483647 w 28"/>
                <a:gd name="T1" fmla="*/ 2147483647 h 39"/>
                <a:gd name="T2" fmla="*/ 2147483647 w 28"/>
                <a:gd name="T3" fmla="*/ 0 h 39"/>
                <a:gd name="T4" fmla="*/ 2147483647 w 28"/>
                <a:gd name="T5" fmla="*/ 0 h 39"/>
                <a:gd name="T6" fmla="*/ 2147483647 w 28"/>
                <a:gd name="T7" fmla="*/ 2147483647 h 39"/>
                <a:gd name="T8" fmla="*/ 2147483647 w 28"/>
                <a:gd name="T9" fmla="*/ 2147483647 h 39"/>
                <a:gd name="T10" fmla="*/ 0 w 28"/>
                <a:gd name="T11" fmla="*/ 0 h 39"/>
                <a:gd name="T12" fmla="*/ 0 w 28"/>
                <a:gd name="T13" fmla="*/ 0 h 39"/>
                <a:gd name="T14" fmla="*/ 2147483647 w 28"/>
                <a:gd name="T15" fmla="*/ 2147483647 h 39"/>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9"/>
                <a:gd name="T26" fmla="*/ 28 w 28"/>
                <a:gd name="T27" fmla="*/ 39 h 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9">
                  <a:moveTo>
                    <a:pt x="14" y="39"/>
                  </a:moveTo>
                  <a:lnTo>
                    <a:pt x="28" y="0"/>
                  </a:lnTo>
                  <a:lnTo>
                    <a:pt x="14" y="18"/>
                  </a:lnTo>
                  <a:lnTo>
                    <a:pt x="0" y="0"/>
                  </a:lnTo>
                  <a:lnTo>
                    <a:pt x="14" y="39"/>
                  </a:lnTo>
                  <a:close/>
                </a:path>
              </a:pathLst>
            </a:custGeom>
            <a:solidFill>
              <a:srgbClr val="000000"/>
            </a:solidFill>
            <a:ln w="9525">
              <a:noFill/>
              <a:round/>
              <a:headEnd/>
              <a:tailEnd/>
            </a:ln>
          </p:spPr>
          <p:txBody>
            <a:bodyPr/>
            <a:lstStyle/>
            <a:p>
              <a:endParaRPr lang="en-US"/>
            </a:p>
          </p:txBody>
        </p:sp>
        <p:sp>
          <p:nvSpPr>
            <p:cNvPr id="90" name="Freeform 89"/>
            <p:cNvSpPr>
              <a:spLocks/>
            </p:cNvSpPr>
            <p:nvPr/>
          </p:nvSpPr>
          <p:spPr bwMode="auto">
            <a:xfrm>
              <a:off x="2830513" y="3461399"/>
              <a:ext cx="36512" cy="43346"/>
            </a:xfrm>
            <a:custGeom>
              <a:avLst/>
              <a:gdLst>
                <a:gd name="T0" fmla="*/ 2147483647 w 28"/>
                <a:gd name="T1" fmla="*/ 2147483647 h 39"/>
                <a:gd name="T2" fmla="*/ 2147483647 w 28"/>
                <a:gd name="T3" fmla="*/ 0 h 39"/>
                <a:gd name="T4" fmla="*/ 2147483647 w 28"/>
                <a:gd name="T5" fmla="*/ 0 h 39"/>
                <a:gd name="T6" fmla="*/ 2147483647 w 28"/>
                <a:gd name="T7" fmla="*/ 2147483647 h 39"/>
                <a:gd name="T8" fmla="*/ 2147483647 w 28"/>
                <a:gd name="T9" fmla="*/ 2147483647 h 39"/>
                <a:gd name="T10" fmla="*/ 0 w 28"/>
                <a:gd name="T11" fmla="*/ 0 h 39"/>
                <a:gd name="T12" fmla="*/ 0 w 28"/>
                <a:gd name="T13" fmla="*/ 0 h 39"/>
                <a:gd name="T14" fmla="*/ 2147483647 w 28"/>
                <a:gd name="T15" fmla="*/ 2147483647 h 39"/>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9"/>
                <a:gd name="T26" fmla="*/ 28 w 28"/>
                <a:gd name="T27" fmla="*/ 39 h 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9">
                  <a:moveTo>
                    <a:pt x="14" y="39"/>
                  </a:moveTo>
                  <a:lnTo>
                    <a:pt x="28" y="0"/>
                  </a:lnTo>
                  <a:lnTo>
                    <a:pt x="14" y="18"/>
                  </a:lnTo>
                  <a:lnTo>
                    <a:pt x="0" y="0"/>
                  </a:lnTo>
                  <a:lnTo>
                    <a:pt x="14" y="39"/>
                  </a:lnTo>
                </a:path>
              </a:pathLst>
            </a:custGeom>
            <a:noFill/>
            <a:ln w="4763">
              <a:solidFill>
                <a:srgbClr val="000000"/>
              </a:solidFill>
              <a:round/>
              <a:headEnd/>
              <a:tailEnd/>
            </a:ln>
          </p:spPr>
          <p:txBody>
            <a:bodyPr/>
            <a:lstStyle/>
            <a:p>
              <a:endParaRPr lang="en-US"/>
            </a:p>
          </p:txBody>
        </p:sp>
        <p:sp>
          <p:nvSpPr>
            <p:cNvPr id="91" name="Line 274"/>
            <p:cNvSpPr>
              <a:spLocks noChangeShapeType="1"/>
            </p:cNvSpPr>
            <p:nvPr/>
          </p:nvSpPr>
          <p:spPr bwMode="auto">
            <a:xfrm flipV="1">
              <a:off x="3606800" y="3175000"/>
              <a:ext cx="0" cy="329745"/>
            </a:xfrm>
            <a:prstGeom prst="line">
              <a:avLst/>
            </a:prstGeom>
            <a:noFill/>
            <a:ln w="4763">
              <a:solidFill>
                <a:srgbClr val="000000"/>
              </a:solidFill>
              <a:round/>
              <a:headEnd/>
              <a:tailEnd/>
            </a:ln>
          </p:spPr>
          <p:txBody>
            <a:bodyPr/>
            <a:lstStyle/>
            <a:p>
              <a:endParaRPr lang="en-US"/>
            </a:p>
          </p:txBody>
        </p:sp>
        <p:sp>
          <p:nvSpPr>
            <p:cNvPr id="92" name="Freeform 91"/>
            <p:cNvSpPr>
              <a:spLocks/>
            </p:cNvSpPr>
            <p:nvPr/>
          </p:nvSpPr>
          <p:spPr bwMode="auto">
            <a:xfrm>
              <a:off x="3587750" y="3461399"/>
              <a:ext cx="38100" cy="43346"/>
            </a:xfrm>
            <a:custGeom>
              <a:avLst/>
              <a:gdLst>
                <a:gd name="T0" fmla="*/ 2147483647 w 28"/>
                <a:gd name="T1" fmla="*/ 2147483647 h 39"/>
                <a:gd name="T2" fmla="*/ 2147483647 w 28"/>
                <a:gd name="T3" fmla="*/ 0 h 39"/>
                <a:gd name="T4" fmla="*/ 2147483647 w 28"/>
                <a:gd name="T5" fmla="*/ 0 h 39"/>
                <a:gd name="T6" fmla="*/ 2147483647 w 28"/>
                <a:gd name="T7" fmla="*/ 2147483647 h 39"/>
                <a:gd name="T8" fmla="*/ 2147483647 w 28"/>
                <a:gd name="T9" fmla="*/ 2147483647 h 39"/>
                <a:gd name="T10" fmla="*/ 0 w 28"/>
                <a:gd name="T11" fmla="*/ 0 h 39"/>
                <a:gd name="T12" fmla="*/ 0 w 28"/>
                <a:gd name="T13" fmla="*/ 0 h 39"/>
                <a:gd name="T14" fmla="*/ 2147483647 w 28"/>
                <a:gd name="T15" fmla="*/ 2147483647 h 39"/>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9"/>
                <a:gd name="T26" fmla="*/ 28 w 28"/>
                <a:gd name="T27" fmla="*/ 39 h 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9">
                  <a:moveTo>
                    <a:pt x="14" y="39"/>
                  </a:moveTo>
                  <a:lnTo>
                    <a:pt x="28" y="0"/>
                  </a:lnTo>
                  <a:lnTo>
                    <a:pt x="14" y="18"/>
                  </a:lnTo>
                  <a:lnTo>
                    <a:pt x="0" y="0"/>
                  </a:lnTo>
                  <a:lnTo>
                    <a:pt x="14" y="39"/>
                  </a:lnTo>
                  <a:close/>
                </a:path>
              </a:pathLst>
            </a:custGeom>
            <a:solidFill>
              <a:srgbClr val="000000"/>
            </a:solidFill>
            <a:ln w="9525">
              <a:noFill/>
              <a:round/>
              <a:headEnd/>
              <a:tailEnd/>
            </a:ln>
          </p:spPr>
          <p:txBody>
            <a:bodyPr/>
            <a:lstStyle/>
            <a:p>
              <a:endParaRPr lang="en-US"/>
            </a:p>
          </p:txBody>
        </p:sp>
        <p:sp>
          <p:nvSpPr>
            <p:cNvPr id="93" name="Freeform 92"/>
            <p:cNvSpPr>
              <a:spLocks/>
            </p:cNvSpPr>
            <p:nvPr/>
          </p:nvSpPr>
          <p:spPr bwMode="auto">
            <a:xfrm>
              <a:off x="3587750" y="3461399"/>
              <a:ext cx="38100" cy="43346"/>
            </a:xfrm>
            <a:custGeom>
              <a:avLst/>
              <a:gdLst>
                <a:gd name="T0" fmla="*/ 2147483647 w 28"/>
                <a:gd name="T1" fmla="*/ 2147483647 h 39"/>
                <a:gd name="T2" fmla="*/ 2147483647 w 28"/>
                <a:gd name="T3" fmla="*/ 0 h 39"/>
                <a:gd name="T4" fmla="*/ 2147483647 w 28"/>
                <a:gd name="T5" fmla="*/ 0 h 39"/>
                <a:gd name="T6" fmla="*/ 2147483647 w 28"/>
                <a:gd name="T7" fmla="*/ 2147483647 h 39"/>
                <a:gd name="T8" fmla="*/ 2147483647 w 28"/>
                <a:gd name="T9" fmla="*/ 2147483647 h 39"/>
                <a:gd name="T10" fmla="*/ 0 w 28"/>
                <a:gd name="T11" fmla="*/ 0 h 39"/>
                <a:gd name="T12" fmla="*/ 0 w 28"/>
                <a:gd name="T13" fmla="*/ 0 h 39"/>
                <a:gd name="T14" fmla="*/ 2147483647 w 28"/>
                <a:gd name="T15" fmla="*/ 2147483647 h 39"/>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9"/>
                <a:gd name="T26" fmla="*/ 28 w 28"/>
                <a:gd name="T27" fmla="*/ 39 h 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9">
                  <a:moveTo>
                    <a:pt x="14" y="39"/>
                  </a:moveTo>
                  <a:lnTo>
                    <a:pt x="28" y="0"/>
                  </a:lnTo>
                  <a:lnTo>
                    <a:pt x="14" y="18"/>
                  </a:lnTo>
                  <a:lnTo>
                    <a:pt x="0" y="0"/>
                  </a:lnTo>
                  <a:lnTo>
                    <a:pt x="14" y="39"/>
                  </a:lnTo>
                </a:path>
              </a:pathLst>
            </a:custGeom>
            <a:noFill/>
            <a:ln w="4763">
              <a:solidFill>
                <a:srgbClr val="000000"/>
              </a:solidFill>
              <a:round/>
              <a:headEnd/>
              <a:tailEnd/>
            </a:ln>
          </p:spPr>
          <p:txBody>
            <a:bodyPr/>
            <a:lstStyle/>
            <a:p>
              <a:endParaRPr lang="en-US"/>
            </a:p>
          </p:txBody>
        </p:sp>
        <p:sp>
          <p:nvSpPr>
            <p:cNvPr id="94" name="Freeform 93"/>
            <p:cNvSpPr>
              <a:spLocks/>
            </p:cNvSpPr>
            <p:nvPr/>
          </p:nvSpPr>
          <p:spPr bwMode="auto">
            <a:xfrm>
              <a:off x="4324350" y="4369820"/>
              <a:ext cx="38100" cy="45973"/>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95" name="Freeform 94"/>
            <p:cNvSpPr>
              <a:spLocks/>
            </p:cNvSpPr>
            <p:nvPr/>
          </p:nvSpPr>
          <p:spPr bwMode="auto">
            <a:xfrm>
              <a:off x="3227388" y="4210116"/>
              <a:ext cx="758825" cy="278470"/>
            </a:xfrm>
            <a:custGeom>
              <a:avLst/>
              <a:gdLst>
                <a:gd name="T0" fmla="*/ 2147483647 w 567"/>
                <a:gd name="T1" fmla="*/ 2147483647 h 252"/>
                <a:gd name="T2" fmla="*/ 0 w 567"/>
                <a:gd name="T3" fmla="*/ 2147483647 h 252"/>
                <a:gd name="T4" fmla="*/ 0 w 567"/>
                <a:gd name="T5" fmla="*/ 0 h 252"/>
                <a:gd name="T6" fmla="*/ 0 w 567"/>
                <a:gd name="T7" fmla="*/ 0 h 252"/>
                <a:gd name="T8" fmla="*/ 0 60000 65536"/>
                <a:gd name="T9" fmla="*/ 0 60000 65536"/>
                <a:gd name="T10" fmla="*/ 0 60000 65536"/>
                <a:gd name="T11" fmla="*/ 0 60000 65536"/>
                <a:gd name="T12" fmla="*/ 0 w 567"/>
                <a:gd name="T13" fmla="*/ 0 h 252"/>
                <a:gd name="T14" fmla="*/ 567 w 567"/>
                <a:gd name="T15" fmla="*/ 252 h 252"/>
              </a:gdLst>
              <a:ahLst/>
              <a:cxnLst>
                <a:cxn ang="T8">
                  <a:pos x="T0" y="T1"/>
                </a:cxn>
                <a:cxn ang="T9">
                  <a:pos x="T2" y="T3"/>
                </a:cxn>
                <a:cxn ang="T10">
                  <a:pos x="T4" y="T5"/>
                </a:cxn>
                <a:cxn ang="T11">
                  <a:pos x="T6" y="T7"/>
                </a:cxn>
              </a:cxnLst>
              <a:rect l="T12" t="T13" r="T14" b="T15"/>
              <a:pathLst>
                <a:path w="567" h="252">
                  <a:moveTo>
                    <a:pt x="567" y="252"/>
                  </a:moveTo>
                  <a:lnTo>
                    <a:pt x="0" y="252"/>
                  </a:lnTo>
                  <a:lnTo>
                    <a:pt x="0" y="0"/>
                  </a:lnTo>
                </a:path>
              </a:pathLst>
            </a:custGeom>
            <a:noFill/>
            <a:ln w="4763">
              <a:solidFill>
                <a:srgbClr val="000000"/>
              </a:solidFill>
              <a:round/>
              <a:headEnd/>
              <a:tailEnd/>
            </a:ln>
          </p:spPr>
          <p:txBody>
            <a:bodyPr/>
            <a:lstStyle/>
            <a:p>
              <a:endParaRPr lang="en-US"/>
            </a:p>
          </p:txBody>
        </p:sp>
        <p:sp>
          <p:nvSpPr>
            <p:cNvPr id="96" name="Freeform 95"/>
            <p:cNvSpPr>
              <a:spLocks/>
            </p:cNvSpPr>
            <p:nvPr/>
          </p:nvSpPr>
          <p:spPr bwMode="auto">
            <a:xfrm>
              <a:off x="3930650" y="4472824"/>
              <a:ext cx="55563" cy="31525"/>
            </a:xfrm>
            <a:custGeom>
              <a:avLst/>
              <a:gdLst>
                <a:gd name="T0" fmla="*/ 2147483647 w 42"/>
                <a:gd name="T1" fmla="*/ 2147483647 h 28"/>
                <a:gd name="T2" fmla="*/ 0 w 42"/>
                <a:gd name="T3" fmla="*/ 0 h 28"/>
                <a:gd name="T4" fmla="*/ 0 w 42"/>
                <a:gd name="T5" fmla="*/ 0 h 28"/>
                <a:gd name="T6" fmla="*/ 2147483647 w 42"/>
                <a:gd name="T7" fmla="*/ 2147483647 h 28"/>
                <a:gd name="T8" fmla="*/ 2147483647 w 42"/>
                <a:gd name="T9" fmla="*/ 2147483647 h 28"/>
                <a:gd name="T10" fmla="*/ 0 w 42"/>
                <a:gd name="T11" fmla="*/ 2147483647 h 28"/>
                <a:gd name="T12" fmla="*/ 0 w 42"/>
                <a:gd name="T13" fmla="*/ 2147483647 h 28"/>
                <a:gd name="T14" fmla="*/ 2147483647 w 42"/>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28"/>
                <a:gd name="T26" fmla="*/ 42 w 42"/>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28">
                  <a:moveTo>
                    <a:pt x="42" y="14"/>
                  </a:moveTo>
                  <a:lnTo>
                    <a:pt x="0" y="0"/>
                  </a:lnTo>
                  <a:lnTo>
                    <a:pt x="21" y="14"/>
                  </a:lnTo>
                  <a:lnTo>
                    <a:pt x="0" y="28"/>
                  </a:lnTo>
                  <a:lnTo>
                    <a:pt x="42" y="14"/>
                  </a:lnTo>
                  <a:close/>
                </a:path>
              </a:pathLst>
            </a:custGeom>
            <a:solidFill>
              <a:srgbClr val="000000"/>
            </a:solidFill>
            <a:ln w="9525">
              <a:noFill/>
              <a:round/>
              <a:headEnd/>
              <a:tailEnd/>
            </a:ln>
          </p:spPr>
          <p:txBody>
            <a:bodyPr/>
            <a:lstStyle/>
            <a:p>
              <a:endParaRPr lang="en-US"/>
            </a:p>
          </p:txBody>
        </p:sp>
        <p:sp>
          <p:nvSpPr>
            <p:cNvPr id="97" name="Freeform 96"/>
            <p:cNvSpPr>
              <a:spLocks/>
            </p:cNvSpPr>
            <p:nvPr/>
          </p:nvSpPr>
          <p:spPr bwMode="auto">
            <a:xfrm>
              <a:off x="3930650" y="4472824"/>
              <a:ext cx="55563" cy="31525"/>
            </a:xfrm>
            <a:custGeom>
              <a:avLst/>
              <a:gdLst>
                <a:gd name="T0" fmla="*/ 2147483647 w 42"/>
                <a:gd name="T1" fmla="*/ 2147483647 h 28"/>
                <a:gd name="T2" fmla="*/ 0 w 42"/>
                <a:gd name="T3" fmla="*/ 0 h 28"/>
                <a:gd name="T4" fmla="*/ 0 w 42"/>
                <a:gd name="T5" fmla="*/ 0 h 28"/>
                <a:gd name="T6" fmla="*/ 2147483647 w 42"/>
                <a:gd name="T7" fmla="*/ 2147483647 h 28"/>
                <a:gd name="T8" fmla="*/ 2147483647 w 42"/>
                <a:gd name="T9" fmla="*/ 2147483647 h 28"/>
                <a:gd name="T10" fmla="*/ 0 w 42"/>
                <a:gd name="T11" fmla="*/ 2147483647 h 28"/>
                <a:gd name="T12" fmla="*/ 0 w 42"/>
                <a:gd name="T13" fmla="*/ 2147483647 h 28"/>
                <a:gd name="T14" fmla="*/ 2147483647 w 42"/>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28"/>
                <a:gd name="T26" fmla="*/ 42 w 42"/>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28">
                  <a:moveTo>
                    <a:pt x="42" y="14"/>
                  </a:moveTo>
                  <a:lnTo>
                    <a:pt x="0" y="0"/>
                  </a:lnTo>
                  <a:lnTo>
                    <a:pt x="21" y="14"/>
                  </a:lnTo>
                  <a:lnTo>
                    <a:pt x="0" y="28"/>
                  </a:lnTo>
                  <a:lnTo>
                    <a:pt x="42" y="14"/>
                  </a:lnTo>
                </a:path>
              </a:pathLst>
            </a:custGeom>
            <a:noFill/>
            <a:ln w="4763">
              <a:solidFill>
                <a:srgbClr val="000000"/>
              </a:solidFill>
              <a:round/>
              <a:headEnd/>
              <a:tailEnd/>
            </a:ln>
          </p:spPr>
          <p:txBody>
            <a:bodyPr/>
            <a:lstStyle/>
            <a:p>
              <a:endParaRPr lang="en-US"/>
            </a:p>
          </p:txBody>
        </p:sp>
        <p:sp>
          <p:nvSpPr>
            <p:cNvPr id="98" name="Line 295"/>
            <p:cNvSpPr>
              <a:spLocks noChangeShapeType="1"/>
            </p:cNvSpPr>
            <p:nvPr/>
          </p:nvSpPr>
          <p:spPr bwMode="auto">
            <a:xfrm>
              <a:off x="3225800" y="3781425"/>
              <a:ext cx="0" cy="1838119"/>
            </a:xfrm>
            <a:prstGeom prst="line">
              <a:avLst/>
            </a:prstGeom>
            <a:noFill/>
            <a:ln w="4763">
              <a:solidFill>
                <a:srgbClr val="000000"/>
              </a:solidFill>
              <a:round/>
              <a:headEnd/>
              <a:tailEnd/>
            </a:ln>
          </p:spPr>
          <p:txBody>
            <a:bodyPr/>
            <a:lstStyle/>
            <a:p>
              <a:endParaRPr lang="en-US"/>
            </a:p>
          </p:txBody>
        </p:sp>
        <p:sp>
          <p:nvSpPr>
            <p:cNvPr id="99" name="Freeform 98"/>
            <p:cNvSpPr>
              <a:spLocks/>
            </p:cNvSpPr>
            <p:nvPr/>
          </p:nvSpPr>
          <p:spPr bwMode="auto">
            <a:xfrm>
              <a:off x="3208338" y="5576198"/>
              <a:ext cx="38100" cy="43346"/>
            </a:xfrm>
            <a:custGeom>
              <a:avLst/>
              <a:gdLst>
                <a:gd name="T0" fmla="*/ 2147483647 w 28"/>
                <a:gd name="T1" fmla="*/ 2147483647 h 39"/>
                <a:gd name="T2" fmla="*/ 2147483647 w 28"/>
                <a:gd name="T3" fmla="*/ 0 h 39"/>
                <a:gd name="T4" fmla="*/ 2147483647 w 28"/>
                <a:gd name="T5" fmla="*/ 0 h 39"/>
                <a:gd name="T6" fmla="*/ 2147483647 w 28"/>
                <a:gd name="T7" fmla="*/ 2147483647 h 39"/>
                <a:gd name="T8" fmla="*/ 2147483647 w 28"/>
                <a:gd name="T9" fmla="*/ 2147483647 h 39"/>
                <a:gd name="T10" fmla="*/ 0 w 28"/>
                <a:gd name="T11" fmla="*/ 0 h 39"/>
                <a:gd name="T12" fmla="*/ 0 w 28"/>
                <a:gd name="T13" fmla="*/ 0 h 39"/>
                <a:gd name="T14" fmla="*/ 2147483647 w 28"/>
                <a:gd name="T15" fmla="*/ 2147483647 h 39"/>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9"/>
                <a:gd name="T26" fmla="*/ 28 w 28"/>
                <a:gd name="T27" fmla="*/ 39 h 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9">
                  <a:moveTo>
                    <a:pt x="14" y="39"/>
                  </a:moveTo>
                  <a:lnTo>
                    <a:pt x="28" y="0"/>
                  </a:lnTo>
                  <a:lnTo>
                    <a:pt x="14" y="18"/>
                  </a:lnTo>
                  <a:lnTo>
                    <a:pt x="0" y="0"/>
                  </a:lnTo>
                  <a:lnTo>
                    <a:pt x="14" y="39"/>
                  </a:lnTo>
                  <a:close/>
                </a:path>
              </a:pathLst>
            </a:custGeom>
            <a:solidFill>
              <a:srgbClr val="000000"/>
            </a:solidFill>
            <a:ln w="9525">
              <a:noFill/>
              <a:round/>
              <a:headEnd/>
              <a:tailEnd/>
            </a:ln>
          </p:spPr>
          <p:txBody>
            <a:bodyPr/>
            <a:lstStyle/>
            <a:p>
              <a:endParaRPr lang="en-US"/>
            </a:p>
          </p:txBody>
        </p:sp>
        <p:sp>
          <p:nvSpPr>
            <p:cNvPr id="100" name="Freeform 99"/>
            <p:cNvSpPr>
              <a:spLocks/>
            </p:cNvSpPr>
            <p:nvPr/>
          </p:nvSpPr>
          <p:spPr bwMode="auto">
            <a:xfrm>
              <a:off x="3208338" y="5576198"/>
              <a:ext cx="38100" cy="43346"/>
            </a:xfrm>
            <a:custGeom>
              <a:avLst/>
              <a:gdLst>
                <a:gd name="T0" fmla="*/ 2147483647 w 28"/>
                <a:gd name="T1" fmla="*/ 2147483647 h 39"/>
                <a:gd name="T2" fmla="*/ 2147483647 w 28"/>
                <a:gd name="T3" fmla="*/ 0 h 39"/>
                <a:gd name="T4" fmla="*/ 2147483647 w 28"/>
                <a:gd name="T5" fmla="*/ 0 h 39"/>
                <a:gd name="T6" fmla="*/ 2147483647 w 28"/>
                <a:gd name="T7" fmla="*/ 2147483647 h 39"/>
                <a:gd name="T8" fmla="*/ 2147483647 w 28"/>
                <a:gd name="T9" fmla="*/ 2147483647 h 39"/>
                <a:gd name="T10" fmla="*/ 0 w 28"/>
                <a:gd name="T11" fmla="*/ 0 h 39"/>
                <a:gd name="T12" fmla="*/ 0 w 28"/>
                <a:gd name="T13" fmla="*/ 0 h 39"/>
                <a:gd name="T14" fmla="*/ 2147483647 w 28"/>
                <a:gd name="T15" fmla="*/ 2147483647 h 39"/>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9"/>
                <a:gd name="T26" fmla="*/ 28 w 28"/>
                <a:gd name="T27" fmla="*/ 39 h 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9">
                  <a:moveTo>
                    <a:pt x="14" y="39"/>
                  </a:moveTo>
                  <a:lnTo>
                    <a:pt x="28" y="0"/>
                  </a:lnTo>
                  <a:lnTo>
                    <a:pt x="14" y="18"/>
                  </a:lnTo>
                  <a:lnTo>
                    <a:pt x="0" y="0"/>
                  </a:lnTo>
                  <a:lnTo>
                    <a:pt x="14" y="39"/>
                  </a:lnTo>
                </a:path>
              </a:pathLst>
            </a:custGeom>
            <a:noFill/>
            <a:ln w="4763">
              <a:solidFill>
                <a:srgbClr val="000000"/>
              </a:solidFill>
              <a:round/>
              <a:headEnd/>
              <a:tailEnd/>
            </a:ln>
          </p:spPr>
          <p:txBody>
            <a:bodyPr/>
            <a:lstStyle/>
            <a:p>
              <a:endParaRPr lang="en-US"/>
            </a:p>
          </p:txBody>
        </p:sp>
        <p:sp>
          <p:nvSpPr>
            <p:cNvPr id="101" name="Freeform 100"/>
            <p:cNvSpPr>
              <a:spLocks/>
            </p:cNvSpPr>
            <p:nvPr/>
          </p:nvSpPr>
          <p:spPr bwMode="auto">
            <a:xfrm>
              <a:off x="2506663" y="5901956"/>
              <a:ext cx="42862" cy="47287"/>
            </a:xfrm>
            <a:custGeom>
              <a:avLst/>
              <a:gdLst>
                <a:gd name="T0" fmla="*/ 2147483647 w 31"/>
                <a:gd name="T1" fmla="*/ 2147483647 h 42"/>
                <a:gd name="T2" fmla="*/ 2147483647 w 31"/>
                <a:gd name="T3" fmla="*/ 0 h 42"/>
                <a:gd name="T4" fmla="*/ 2147483647 w 31"/>
                <a:gd name="T5" fmla="*/ 0 h 42"/>
                <a:gd name="T6" fmla="*/ 2147483647 w 31"/>
                <a:gd name="T7" fmla="*/ 2147483647 h 42"/>
                <a:gd name="T8" fmla="*/ 2147483647 w 31"/>
                <a:gd name="T9" fmla="*/ 2147483647 h 42"/>
                <a:gd name="T10" fmla="*/ 0 w 31"/>
                <a:gd name="T11" fmla="*/ 0 h 42"/>
                <a:gd name="T12" fmla="*/ 0 w 31"/>
                <a:gd name="T13" fmla="*/ 0 h 42"/>
                <a:gd name="T14" fmla="*/ 2147483647 w 31"/>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42"/>
                <a:gd name="T26" fmla="*/ 31 w 31"/>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42">
                  <a:moveTo>
                    <a:pt x="14" y="42"/>
                  </a:moveTo>
                  <a:lnTo>
                    <a:pt x="31"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102" name="Freeform 101"/>
            <p:cNvSpPr>
              <a:spLocks/>
            </p:cNvSpPr>
            <p:nvPr/>
          </p:nvSpPr>
          <p:spPr bwMode="auto">
            <a:xfrm>
              <a:off x="2506663" y="5901956"/>
              <a:ext cx="42862" cy="47287"/>
            </a:xfrm>
            <a:custGeom>
              <a:avLst/>
              <a:gdLst>
                <a:gd name="T0" fmla="*/ 2147483647 w 31"/>
                <a:gd name="T1" fmla="*/ 2147483647 h 42"/>
                <a:gd name="T2" fmla="*/ 2147483647 w 31"/>
                <a:gd name="T3" fmla="*/ 0 h 42"/>
                <a:gd name="T4" fmla="*/ 2147483647 w 31"/>
                <a:gd name="T5" fmla="*/ 0 h 42"/>
                <a:gd name="T6" fmla="*/ 2147483647 w 31"/>
                <a:gd name="T7" fmla="*/ 2147483647 h 42"/>
                <a:gd name="T8" fmla="*/ 2147483647 w 31"/>
                <a:gd name="T9" fmla="*/ 2147483647 h 42"/>
                <a:gd name="T10" fmla="*/ 0 w 31"/>
                <a:gd name="T11" fmla="*/ 0 h 42"/>
                <a:gd name="T12" fmla="*/ 0 w 31"/>
                <a:gd name="T13" fmla="*/ 0 h 42"/>
                <a:gd name="T14" fmla="*/ 2147483647 w 31"/>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42"/>
                <a:gd name="T26" fmla="*/ 31 w 31"/>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42">
                  <a:moveTo>
                    <a:pt x="14" y="42"/>
                  </a:moveTo>
                  <a:lnTo>
                    <a:pt x="31"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104" name="Line 302"/>
            <p:cNvSpPr>
              <a:spLocks noChangeShapeType="1"/>
            </p:cNvSpPr>
            <p:nvPr/>
          </p:nvSpPr>
          <p:spPr bwMode="auto">
            <a:xfrm flipH="1">
              <a:off x="2655888" y="3663684"/>
              <a:ext cx="150812" cy="1313"/>
            </a:xfrm>
            <a:prstGeom prst="line">
              <a:avLst/>
            </a:prstGeom>
            <a:noFill/>
            <a:ln w="4763">
              <a:solidFill>
                <a:srgbClr val="000000"/>
              </a:solidFill>
              <a:round/>
              <a:headEnd/>
              <a:tailEnd/>
            </a:ln>
          </p:spPr>
          <p:txBody>
            <a:bodyPr/>
            <a:lstStyle/>
            <a:p>
              <a:endParaRPr lang="en-US"/>
            </a:p>
          </p:txBody>
        </p:sp>
        <p:sp>
          <p:nvSpPr>
            <p:cNvPr id="105" name="Freeform 104"/>
            <p:cNvSpPr>
              <a:spLocks/>
            </p:cNvSpPr>
            <p:nvPr/>
          </p:nvSpPr>
          <p:spPr bwMode="auto">
            <a:xfrm>
              <a:off x="2749550" y="3647921"/>
              <a:ext cx="57150" cy="31525"/>
            </a:xfrm>
            <a:custGeom>
              <a:avLst/>
              <a:gdLst>
                <a:gd name="T0" fmla="*/ 2147483647 w 42"/>
                <a:gd name="T1" fmla="*/ 2147483647 h 28"/>
                <a:gd name="T2" fmla="*/ 0 w 42"/>
                <a:gd name="T3" fmla="*/ 0 h 28"/>
                <a:gd name="T4" fmla="*/ 0 w 42"/>
                <a:gd name="T5" fmla="*/ 0 h 28"/>
                <a:gd name="T6" fmla="*/ 2147483647 w 42"/>
                <a:gd name="T7" fmla="*/ 2147483647 h 28"/>
                <a:gd name="T8" fmla="*/ 2147483647 w 42"/>
                <a:gd name="T9" fmla="*/ 2147483647 h 28"/>
                <a:gd name="T10" fmla="*/ 0 w 42"/>
                <a:gd name="T11" fmla="*/ 2147483647 h 28"/>
                <a:gd name="T12" fmla="*/ 0 w 42"/>
                <a:gd name="T13" fmla="*/ 2147483647 h 28"/>
                <a:gd name="T14" fmla="*/ 2147483647 w 42"/>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28"/>
                <a:gd name="T26" fmla="*/ 42 w 42"/>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28">
                  <a:moveTo>
                    <a:pt x="42" y="14"/>
                  </a:moveTo>
                  <a:lnTo>
                    <a:pt x="0" y="0"/>
                  </a:lnTo>
                  <a:lnTo>
                    <a:pt x="21" y="14"/>
                  </a:lnTo>
                  <a:lnTo>
                    <a:pt x="0" y="28"/>
                  </a:lnTo>
                  <a:lnTo>
                    <a:pt x="42" y="14"/>
                  </a:lnTo>
                  <a:close/>
                </a:path>
              </a:pathLst>
            </a:custGeom>
            <a:solidFill>
              <a:srgbClr val="000000"/>
            </a:solidFill>
            <a:ln w="9525">
              <a:noFill/>
              <a:round/>
              <a:headEnd/>
              <a:tailEnd/>
            </a:ln>
          </p:spPr>
          <p:txBody>
            <a:bodyPr/>
            <a:lstStyle/>
            <a:p>
              <a:endParaRPr lang="en-US"/>
            </a:p>
          </p:txBody>
        </p:sp>
        <p:sp>
          <p:nvSpPr>
            <p:cNvPr id="106" name="Freeform 105"/>
            <p:cNvSpPr>
              <a:spLocks/>
            </p:cNvSpPr>
            <p:nvPr/>
          </p:nvSpPr>
          <p:spPr bwMode="auto">
            <a:xfrm>
              <a:off x="2749550" y="3647921"/>
              <a:ext cx="57150" cy="31525"/>
            </a:xfrm>
            <a:custGeom>
              <a:avLst/>
              <a:gdLst>
                <a:gd name="T0" fmla="*/ 2147483647 w 42"/>
                <a:gd name="T1" fmla="*/ 2147483647 h 28"/>
                <a:gd name="T2" fmla="*/ 0 w 42"/>
                <a:gd name="T3" fmla="*/ 0 h 28"/>
                <a:gd name="T4" fmla="*/ 0 w 42"/>
                <a:gd name="T5" fmla="*/ 0 h 28"/>
                <a:gd name="T6" fmla="*/ 2147483647 w 42"/>
                <a:gd name="T7" fmla="*/ 2147483647 h 28"/>
                <a:gd name="T8" fmla="*/ 2147483647 w 42"/>
                <a:gd name="T9" fmla="*/ 2147483647 h 28"/>
                <a:gd name="T10" fmla="*/ 0 w 42"/>
                <a:gd name="T11" fmla="*/ 2147483647 h 28"/>
                <a:gd name="T12" fmla="*/ 0 w 42"/>
                <a:gd name="T13" fmla="*/ 2147483647 h 28"/>
                <a:gd name="T14" fmla="*/ 2147483647 w 42"/>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28"/>
                <a:gd name="T26" fmla="*/ 42 w 42"/>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28">
                  <a:moveTo>
                    <a:pt x="42" y="14"/>
                  </a:moveTo>
                  <a:lnTo>
                    <a:pt x="0" y="0"/>
                  </a:lnTo>
                  <a:lnTo>
                    <a:pt x="21" y="14"/>
                  </a:lnTo>
                  <a:lnTo>
                    <a:pt x="0" y="28"/>
                  </a:lnTo>
                  <a:lnTo>
                    <a:pt x="42" y="14"/>
                  </a:lnTo>
                </a:path>
              </a:pathLst>
            </a:custGeom>
            <a:noFill/>
            <a:ln w="4763">
              <a:solidFill>
                <a:srgbClr val="000000"/>
              </a:solidFill>
              <a:round/>
              <a:headEnd/>
              <a:tailEnd/>
            </a:ln>
          </p:spPr>
          <p:txBody>
            <a:bodyPr/>
            <a:lstStyle/>
            <a:p>
              <a:endParaRPr lang="en-US"/>
            </a:p>
          </p:txBody>
        </p:sp>
        <p:sp>
          <p:nvSpPr>
            <p:cNvPr id="107" name="Rectangle 106"/>
            <p:cNvSpPr>
              <a:spLocks noChangeArrowheads="1"/>
            </p:cNvSpPr>
            <p:nvPr/>
          </p:nvSpPr>
          <p:spPr bwMode="auto">
            <a:xfrm>
              <a:off x="2446338" y="3655803"/>
              <a:ext cx="211137"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ALUFN</a:t>
              </a:r>
              <a:endParaRPr lang="en-US" b="0"/>
            </a:p>
          </p:txBody>
        </p:sp>
        <p:sp>
          <p:nvSpPr>
            <p:cNvPr id="108" name="Line 306"/>
            <p:cNvSpPr>
              <a:spLocks noChangeShapeType="1"/>
            </p:cNvSpPr>
            <p:nvPr/>
          </p:nvSpPr>
          <p:spPr bwMode="auto">
            <a:xfrm>
              <a:off x="3368675" y="6193562"/>
              <a:ext cx="163513" cy="1313"/>
            </a:xfrm>
            <a:prstGeom prst="line">
              <a:avLst/>
            </a:prstGeom>
            <a:noFill/>
            <a:ln w="4763">
              <a:solidFill>
                <a:srgbClr val="000000"/>
              </a:solidFill>
              <a:round/>
              <a:headEnd/>
              <a:tailEnd/>
            </a:ln>
          </p:spPr>
          <p:txBody>
            <a:bodyPr/>
            <a:lstStyle/>
            <a:p>
              <a:endParaRPr lang="en-US"/>
            </a:p>
          </p:txBody>
        </p:sp>
        <p:sp>
          <p:nvSpPr>
            <p:cNvPr id="109" name="Freeform 108"/>
            <p:cNvSpPr>
              <a:spLocks/>
            </p:cNvSpPr>
            <p:nvPr/>
          </p:nvSpPr>
          <p:spPr bwMode="auto">
            <a:xfrm>
              <a:off x="3368675" y="6177799"/>
              <a:ext cx="50800" cy="31525"/>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close/>
                </a:path>
              </a:pathLst>
            </a:custGeom>
            <a:solidFill>
              <a:srgbClr val="000000"/>
            </a:solidFill>
            <a:ln w="9525">
              <a:noFill/>
              <a:round/>
              <a:headEnd/>
              <a:tailEnd/>
            </a:ln>
          </p:spPr>
          <p:txBody>
            <a:bodyPr/>
            <a:lstStyle/>
            <a:p>
              <a:endParaRPr lang="en-US"/>
            </a:p>
          </p:txBody>
        </p:sp>
        <p:sp>
          <p:nvSpPr>
            <p:cNvPr id="110" name="Freeform 109"/>
            <p:cNvSpPr>
              <a:spLocks/>
            </p:cNvSpPr>
            <p:nvPr/>
          </p:nvSpPr>
          <p:spPr bwMode="auto">
            <a:xfrm>
              <a:off x="3368675" y="6177799"/>
              <a:ext cx="50800" cy="31525"/>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path>
              </a:pathLst>
            </a:custGeom>
            <a:noFill/>
            <a:ln w="4763">
              <a:solidFill>
                <a:srgbClr val="000000"/>
              </a:solidFill>
              <a:round/>
              <a:headEnd/>
              <a:tailEnd/>
            </a:ln>
          </p:spPr>
          <p:txBody>
            <a:bodyPr/>
            <a:lstStyle/>
            <a:p>
              <a:endParaRPr lang="en-US"/>
            </a:p>
          </p:txBody>
        </p:sp>
        <p:sp>
          <p:nvSpPr>
            <p:cNvPr id="111" name="Rectangle 110"/>
            <p:cNvSpPr>
              <a:spLocks noChangeArrowheads="1"/>
            </p:cNvSpPr>
            <p:nvPr/>
          </p:nvSpPr>
          <p:spPr bwMode="auto">
            <a:xfrm>
              <a:off x="3582988" y="6169918"/>
              <a:ext cx="214312" cy="88007"/>
            </a:xfrm>
            <a:prstGeom prst="rect">
              <a:avLst/>
            </a:prstGeom>
            <a:noFill/>
            <a:ln w="9525">
              <a:noFill/>
              <a:miter lim="800000"/>
              <a:headEnd/>
              <a:tailEnd/>
            </a:ln>
          </p:spPr>
          <p:txBody>
            <a:bodyPr wrap="none" lIns="0" tIns="0" rIns="0" bIns="0">
              <a:spAutoFit/>
            </a:bodyPr>
            <a:lstStyle/>
            <a:p>
              <a:pPr eaLnBrk="0" hangingPunct="0"/>
              <a:r>
                <a:rPr lang="en-US" sz="700" b="0">
                  <a:solidFill>
                    <a:srgbClr val="000000"/>
                  </a:solidFill>
                </a:rPr>
                <a:t>WERF</a:t>
              </a:r>
              <a:endParaRPr lang="en-US" b="0"/>
            </a:p>
          </p:txBody>
        </p:sp>
        <p:sp>
          <p:nvSpPr>
            <p:cNvPr id="112" name="Rectangle 111"/>
            <p:cNvSpPr>
              <a:spLocks noChangeArrowheads="1"/>
            </p:cNvSpPr>
            <p:nvPr/>
          </p:nvSpPr>
          <p:spPr bwMode="auto">
            <a:xfrm>
              <a:off x="4291360" y="4458375"/>
              <a:ext cx="128240" cy="92333"/>
            </a:xfrm>
            <a:prstGeom prst="rect">
              <a:avLst/>
            </a:prstGeom>
            <a:noFill/>
            <a:ln w="9525">
              <a:noFill/>
              <a:miter lim="800000"/>
              <a:headEnd/>
              <a:tailEnd/>
            </a:ln>
          </p:spPr>
          <p:txBody>
            <a:bodyPr wrap="none" lIns="0" tIns="0" rIns="0" bIns="0">
              <a:spAutoFit/>
            </a:bodyPr>
            <a:lstStyle/>
            <a:p>
              <a:pPr eaLnBrk="0" hangingPunct="0"/>
              <a:r>
                <a:rPr lang="en-US" sz="600" b="0" dirty="0">
                  <a:solidFill>
                    <a:srgbClr val="000000"/>
                  </a:solidFill>
                </a:rPr>
                <a:t>WD</a:t>
              </a:r>
              <a:endParaRPr lang="en-US" b="0" dirty="0"/>
            </a:p>
          </p:txBody>
        </p:sp>
        <p:sp>
          <p:nvSpPr>
            <p:cNvPr id="113" name="Rectangle 112"/>
            <p:cNvSpPr>
              <a:spLocks noChangeArrowheads="1"/>
            </p:cNvSpPr>
            <p:nvPr/>
          </p:nvSpPr>
          <p:spPr bwMode="auto">
            <a:xfrm>
              <a:off x="4027488" y="4458375"/>
              <a:ext cx="114300"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Adr</a:t>
              </a:r>
              <a:endParaRPr lang="en-US" b="0"/>
            </a:p>
          </p:txBody>
        </p:sp>
        <p:sp>
          <p:nvSpPr>
            <p:cNvPr id="114" name="Line 333"/>
            <p:cNvSpPr>
              <a:spLocks noChangeShapeType="1"/>
            </p:cNvSpPr>
            <p:nvPr/>
          </p:nvSpPr>
          <p:spPr bwMode="auto">
            <a:xfrm>
              <a:off x="4702175" y="4458375"/>
              <a:ext cx="169863" cy="0"/>
            </a:xfrm>
            <a:prstGeom prst="line">
              <a:avLst/>
            </a:prstGeom>
            <a:noFill/>
            <a:ln w="4763">
              <a:solidFill>
                <a:srgbClr val="000000"/>
              </a:solidFill>
              <a:round/>
              <a:headEnd/>
              <a:tailEnd/>
            </a:ln>
          </p:spPr>
          <p:txBody>
            <a:bodyPr/>
            <a:lstStyle/>
            <a:p>
              <a:endParaRPr lang="en-US"/>
            </a:p>
          </p:txBody>
        </p:sp>
        <p:sp>
          <p:nvSpPr>
            <p:cNvPr id="115" name="Freeform 114"/>
            <p:cNvSpPr>
              <a:spLocks/>
            </p:cNvSpPr>
            <p:nvPr/>
          </p:nvSpPr>
          <p:spPr bwMode="auto">
            <a:xfrm>
              <a:off x="4702175" y="4442613"/>
              <a:ext cx="50800" cy="30212"/>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close/>
                </a:path>
              </a:pathLst>
            </a:custGeom>
            <a:solidFill>
              <a:srgbClr val="000000"/>
            </a:solidFill>
            <a:ln w="9525">
              <a:noFill/>
              <a:round/>
              <a:headEnd/>
              <a:tailEnd/>
            </a:ln>
          </p:spPr>
          <p:txBody>
            <a:bodyPr/>
            <a:lstStyle/>
            <a:p>
              <a:endParaRPr lang="en-US"/>
            </a:p>
          </p:txBody>
        </p:sp>
        <p:sp>
          <p:nvSpPr>
            <p:cNvPr id="116" name="Freeform 115"/>
            <p:cNvSpPr>
              <a:spLocks/>
            </p:cNvSpPr>
            <p:nvPr/>
          </p:nvSpPr>
          <p:spPr bwMode="auto">
            <a:xfrm>
              <a:off x="4702175" y="4442613"/>
              <a:ext cx="50800" cy="30212"/>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path>
              </a:pathLst>
            </a:custGeom>
            <a:noFill/>
            <a:ln w="4763">
              <a:solidFill>
                <a:srgbClr val="000000"/>
              </a:solidFill>
              <a:round/>
              <a:headEnd/>
              <a:tailEnd/>
            </a:ln>
          </p:spPr>
          <p:txBody>
            <a:bodyPr/>
            <a:lstStyle/>
            <a:p>
              <a:endParaRPr lang="en-US"/>
            </a:p>
          </p:txBody>
        </p:sp>
        <p:sp>
          <p:nvSpPr>
            <p:cNvPr id="117" name="Freeform 116"/>
            <p:cNvSpPr>
              <a:spLocks noEditPoints="1"/>
            </p:cNvSpPr>
            <p:nvPr/>
          </p:nvSpPr>
          <p:spPr bwMode="auto">
            <a:xfrm>
              <a:off x="3981450" y="4925995"/>
              <a:ext cx="93663" cy="77499"/>
            </a:xfrm>
            <a:custGeom>
              <a:avLst/>
              <a:gdLst>
                <a:gd name="T0" fmla="*/ 0 w 70"/>
                <a:gd name="T1" fmla="*/ 2147483647 h 70"/>
                <a:gd name="T2" fmla="*/ 2147483647 w 70"/>
                <a:gd name="T3" fmla="*/ 0 h 70"/>
                <a:gd name="T4" fmla="*/ 2147483647 w 70"/>
                <a:gd name="T5" fmla="*/ 2147483647 h 70"/>
                <a:gd name="T6" fmla="*/ 2147483647 w 70"/>
                <a:gd name="T7" fmla="*/ 2147483647 h 70"/>
                <a:gd name="T8" fmla="*/ 0 w 70"/>
                <a:gd name="T9" fmla="*/ 2147483647 h 70"/>
                <a:gd name="T10" fmla="*/ 2147483647 w 70"/>
                <a:gd name="T11" fmla="*/ 2147483647 h 70"/>
                <a:gd name="T12" fmla="*/ 2147483647 w 70"/>
                <a:gd name="T13" fmla="*/ 2147483647 h 70"/>
                <a:gd name="T14" fmla="*/ 2147483647 w 70"/>
                <a:gd name="T15" fmla="*/ 2147483647 h 70"/>
                <a:gd name="T16" fmla="*/ 0 w 70"/>
                <a:gd name="T17" fmla="*/ 2147483647 h 70"/>
                <a:gd name="T18" fmla="*/ 2147483647 w 70"/>
                <a:gd name="T19" fmla="*/ 2147483647 h 70"/>
                <a:gd name="T20" fmla="*/ 2147483647 w 70"/>
                <a:gd name="T21" fmla="*/ 2147483647 h 70"/>
                <a:gd name="T22" fmla="*/ 2147483647 w 70"/>
                <a:gd name="T23" fmla="*/ 2147483647 h 70"/>
                <a:gd name="T24" fmla="*/ 2147483647 w 70"/>
                <a:gd name="T25" fmla="*/ 2147483647 h 70"/>
                <a:gd name="T26" fmla="*/ 2147483647 w 70"/>
                <a:gd name="T27" fmla="*/ 2147483647 h 70"/>
                <a:gd name="T28" fmla="*/ 2147483647 w 70"/>
                <a:gd name="T29" fmla="*/ 2147483647 h 70"/>
                <a:gd name="T30" fmla="*/ 2147483647 w 70"/>
                <a:gd name="T31" fmla="*/ 2147483647 h 70"/>
                <a:gd name="T32" fmla="*/ 2147483647 w 70"/>
                <a:gd name="T33" fmla="*/ 2147483647 h 70"/>
                <a:gd name="T34" fmla="*/ 2147483647 w 70"/>
                <a:gd name="T35" fmla="*/ 2147483647 h 70"/>
                <a:gd name="T36" fmla="*/ 2147483647 w 70"/>
                <a:gd name="T37" fmla="*/ 2147483647 h 70"/>
                <a:gd name="T38" fmla="*/ 2147483647 w 70"/>
                <a:gd name="T39" fmla="*/ 2147483647 h 70"/>
                <a:gd name="T40" fmla="*/ 2147483647 w 70"/>
                <a:gd name="T41" fmla="*/ 2147483647 h 70"/>
                <a:gd name="T42" fmla="*/ 2147483647 w 70"/>
                <a:gd name="T43" fmla="*/ 2147483647 h 70"/>
                <a:gd name="T44" fmla="*/ 2147483647 w 70"/>
                <a:gd name="T45" fmla="*/ 2147483647 h 70"/>
                <a:gd name="T46" fmla="*/ 2147483647 w 70"/>
                <a:gd name="T47" fmla="*/ 2147483647 h 70"/>
                <a:gd name="T48" fmla="*/ 2147483647 w 70"/>
                <a:gd name="T49" fmla="*/ 2147483647 h 70"/>
                <a:gd name="T50" fmla="*/ 2147483647 w 70"/>
                <a:gd name="T51" fmla="*/ 2147483647 h 70"/>
                <a:gd name="T52" fmla="*/ 2147483647 w 70"/>
                <a:gd name="T53" fmla="*/ 2147483647 h 70"/>
                <a:gd name="T54" fmla="*/ 2147483647 w 70"/>
                <a:gd name="T55" fmla="*/ 2147483647 h 70"/>
                <a:gd name="T56" fmla="*/ 2147483647 w 70"/>
                <a:gd name="T57" fmla="*/ 2147483647 h 7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70"/>
                <a:gd name="T88" fmla="*/ 0 h 70"/>
                <a:gd name="T89" fmla="*/ 70 w 70"/>
                <a:gd name="T90" fmla="*/ 70 h 70"/>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70" h="70">
                  <a:moveTo>
                    <a:pt x="0" y="7"/>
                  </a:moveTo>
                  <a:lnTo>
                    <a:pt x="4" y="0"/>
                  </a:lnTo>
                  <a:lnTo>
                    <a:pt x="67" y="31"/>
                  </a:lnTo>
                  <a:lnTo>
                    <a:pt x="63" y="38"/>
                  </a:lnTo>
                  <a:lnTo>
                    <a:pt x="0" y="7"/>
                  </a:lnTo>
                  <a:close/>
                  <a:moveTo>
                    <a:pt x="67" y="38"/>
                  </a:moveTo>
                  <a:lnTo>
                    <a:pt x="67" y="38"/>
                  </a:lnTo>
                  <a:lnTo>
                    <a:pt x="4" y="70"/>
                  </a:lnTo>
                  <a:lnTo>
                    <a:pt x="0" y="63"/>
                  </a:lnTo>
                  <a:lnTo>
                    <a:pt x="63" y="31"/>
                  </a:lnTo>
                  <a:lnTo>
                    <a:pt x="67" y="31"/>
                  </a:lnTo>
                  <a:lnTo>
                    <a:pt x="70" y="31"/>
                  </a:lnTo>
                  <a:lnTo>
                    <a:pt x="70" y="35"/>
                  </a:lnTo>
                  <a:lnTo>
                    <a:pt x="67" y="38"/>
                  </a:lnTo>
                  <a:close/>
                </a:path>
              </a:pathLst>
            </a:custGeom>
            <a:solidFill>
              <a:srgbClr val="000000"/>
            </a:solidFill>
            <a:ln w="9525">
              <a:noFill/>
              <a:round/>
              <a:headEnd/>
              <a:tailEnd/>
            </a:ln>
          </p:spPr>
          <p:txBody>
            <a:bodyPr/>
            <a:lstStyle/>
            <a:p>
              <a:endParaRPr lang="en-US"/>
            </a:p>
          </p:txBody>
        </p:sp>
        <p:sp>
          <p:nvSpPr>
            <p:cNvPr id="118" name="Freeform 117"/>
            <p:cNvSpPr>
              <a:spLocks/>
            </p:cNvSpPr>
            <p:nvPr/>
          </p:nvSpPr>
          <p:spPr bwMode="auto">
            <a:xfrm>
              <a:off x="2876550" y="3060768"/>
              <a:ext cx="38100" cy="45974"/>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119" name="Freeform 118"/>
            <p:cNvSpPr>
              <a:spLocks/>
            </p:cNvSpPr>
            <p:nvPr/>
          </p:nvSpPr>
          <p:spPr bwMode="auto">
            <a:xfrm>
              <a:off x="2876550" y="3060768"/>
              <a:ext cx="38100" cy="45974"/>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120" name="Line 397"/>
            <p:cNvSpPr>
              <a:spLocks noChangeShapeType="1"/>
            </p:cNvSpPr>
            <p:nvPr/>
          </p:nvSpPr>
          <p:spPr bwMode="auto">
            <a:xfrm>
              <a:off x="3486150" y="2991151"/>
              <a:ext cx="1588" cy="106396"/>
            </a:xfrm>
            <a:prstGeom prst="line">
              <a:avLst/>
            </a:prstGeom>
            <a:noFill/>
            <a:ln w="4763">
              <a:solidFill>
                <a:srgbClr val="000000"/>
              </a:solidFill>
              <a:round/>
              <a:headEnd/>
              <a:tailEnd/>
            </a:ln>
          </p:spPr>
          <p:txBody>
            <a:bodyPr/>
            <a:lstStyle/>
            <a:p>
              <a:endParaRPr lang="en-US"/>
            </a:p>
          </p:txBody>
        </p:sp>
        <p:sp>
          <p:nvSpPr>
            <p:cNvPr id="121" name="Freeform 120"/>
            <p:cNvSpPr>
              <a:spLocks/>
            </p:cNvSpPr>
            <p:nvPr/>
          </p:nvSpPr>
          <p:spPr bwMode="auto">
            <a:xfrm>
              <a:off x="3467100" y="3055514"/>
              <a:ext cx="42863" cy="42033"/>
            </a:xfrm>
            <a:custGeom>
              <a:avLst/>
              <a:gdLst>
                <a:gd name="T0" fmla="*/ 2147483647 w 32"/>
                <a:gd name="T1" fmla="*/ 2147483647 h 38"/>
                <a:gd name="T2" fmla="*/ 2147483647 w 32"/>
                <a:gd name="T3" fmla="*/ 0 h 38"/>
                <a:gd name="T4" fmla="*/ 2147483647 w 32"/>
                <a:gd name="T5" fmla="*/ 0 h 38"/>
                <a:gd name="T6" fmla="*/ 2147483647 w 32"/>
                <a:gd name="T7" fmla="*/ 2147483647 h 38"/>
                <a:gd name="T8" fmla="*/ 2147483647 w 32"/>
                <a:gd name="T9" fmla="*/ 2147483647 h 38"/>
                <a:gd name="T10" fmla="*/ 0 w 32"/>
                <a:gd name="T11" fmla="*/ 0 h 38"/>
                <a:gd name="T12" fmla="*/ 0 w 32"/>
                <a:gd name="T13" fmla="*/ 0 h 38"/>
                <a:gd name="T14" fmla="*/ 2147483647 w 32"/>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38"/>
                <a:gd name="T26" fmla="*/ 32 w 32"/>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38">
                  <a:moveTo>
                    <a:pt x="14" y="38"/>
                  </a:moveTo>
                  <a:lnTo>
                    <a:pt x="32" y="0"/>
                  </a:lnTo>
                  <a:lnTo>
                    <a:pt x="14" y="17"/>
                  </a:lnTo>
                  <a:lnTo>
                    <a:pt x="0" y="0"/>
                  </a:lnTo>
                  <a:lnTo>
                    <a:pt x="14" y="38"/>
                  </a:lnTo>
                  <a:close/>
                </a:path>
              </a:pathLst>
            </a:custGeom>
            <a:solidFill>
              <a:srgbClr val="000000"/>
            </a:solidFill>
            <a:ln w="9525">
              <a:noFill/>
              <a:round/>
              <a:headEnd/>
              <a:tailEnd/>
            </a:ln>
          </p:spPr>
          <p:txBody>
            <a:bodyPr/>
            <a:lstStyle/>
            <a:p>
              <a:endParaRPr lang="en-US"/>
            </a:p>
          </p:txBody>
        </p:sp>
        <p:sp>
          <p:nvSpPr>
            <p:cNvPr id="122" name="Freeform 121"/>
            <p:cNvSpPr>
              <a:spLocks/>
            </p:cNvSpPr>
            <p:nvPr/>
          </p:nvSpPr>
          <p:spPr bwMode="auto">
            <a:xfrm>
              <a:off x="3467100" y="3055514"/>
              <a:ext cx="42863" cy="42033"/>
            </a:xfrm>
            <a:custGeom>
              <a:avLst/>
              <a:gdLst>
                <a:gd name="T0" fmla="*/ 2147483647 w 32"/>
                <a:gd name="T1" fmla="*/ 2147483647 h 38"/>
                <a:gd name="T2" fmla="*/ 2147483647 w 32"/>
                <a:gd name="T3" fmla="*/ 0 h 38"/>
                <a:gd name="T4" fmla="*/ 2147483647 w 32"/>
                <a:gd name="T5" fmla="*/ 0 h 38"/>
                <a:gd name="T6" fmla="*/ 2147483647 w 32"/>
                <a:gd name="T7" fmla="*/ 2147483647 h 38"/>
                <a:gd name="T8" fmla="*/ 2147483647 w 32"/>
                <a:gd name="T9" fmla="*/ 2147483647 h 38"/>
                <a:gd name="T10" fmla="*/ 0 w 32"/>
                <a:gd name="T11" fmla="*/ 0 h 38"/>
                <a:gd name="T12" fmla="*/ 0 w 32"/>
                <a:gd name="T13" fmla="*/ 0 h 38"/>
                <a:gd name="T14" fmla="*/ 2147483647 w 32"/>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38"/>
                <a:gd name="T26" fmla="*/ 32 w 32"/>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38">
                  <a:moveTo>
                    <a:pt x="14" y="38"/>
                  </a:moveTo>
                  <a:lnTo>
                    <a:pt x="32" y="0"/>
                  </a:lnTo>
                  <a:lnTo>
                    <a:pt x="14" y="17"/>
                  </a:lnTo>
                  <a:lnTo>
                    <a:pt x="0" y="0"/>
                  </a:lnTo>
                  <a:lnTo>
                    <a:pt x="14" y="38"/>
                  </a:lnTo>
                </a:path>
              </a:pathLst>
            </a:custGeom>
            <a:noFill/>
            <a:ln w="4763">
              <a:solidFill>
                <a:srgbClr val="000000"/>
              </a:solidFill>
              <a:round/>
              <a:headEnd/>
              <a:tailEnd/>
            </a:ln>
          </p:spPr>
          <p:txBody>
            <a:bodyPr/>
            <a:lstStyle/>
            <a:p>
              <a:endParaRPr lang="en-US"/>
            </a:p>
          </p:txBody>
        </p:sp>
        <p:sp>
          <p:nvSpPr>
            <p:cNvPr id="123" name="Rectangle 122"/>
            <p:cNvSpPr>
              <a:spLocks noChangeArrowheads="1"/>
            </p:cNvSpPr>
            <p:nvPr/>
          </p:nvSpPr>
          <p:spPr bwMode="auto">
            <a:xfrm>
              <a:off x="3352800" y="2895600"/>
              <a:ext cx="256480" cy="92333"/>
            </a:xfrm>
            <a:prstGeom prst="rect">
              <a:avLst/>
            </a:prstGeom>
            <a:noFill/>
            <a:ln w="9525">
              <a:noFill/>
              <a:miter lim="800000"/>
              <a:headEnd/>
              <a:tailEnd/>
            </a:ln>
          </p:spPr>
          <p:txBody>
            <a:bodyPr wrap="none" lIns="0" tIns="0" rIns="0" bIns="0">
              <a:spAutoFit/>
            </a:bodyPr>
            <a:lstStyle/>
            <a:p>
              <a:pPr eaLnBrk="0" hangingPunct="0"/>
              <a:r>
                <a:rPr lang="en-US" sz="600" b="0" dirty="0">
                  <a:solidFill>
                    <a:srgbClr val="000000"/>
                  </a:solidFill>
                </a:rPr>
                <a:t>SXT(</a:t>
              </a:r>
              <a:r>
                <a:rPr lang="en-US" sz="600" b="0" dirty="0">
                  <a:solidFill>
                    <a:srgbClr val="C00000"/>
                  </a:solidFill>
                </a:rPr>
                <a:t>C</a:t>
              </a:r>
              <a:r>
                <a:rPr lang="en-US" sz="600" b="0" dirty="0">
                  <a:solidFill>
                    <a:srgbClr val="000000"/>
                  </a:solidFill>
                </a:rPr>
                <a:t>)</a:t>
              </a:r>
              <a:endParaRPr lang="en-US" b="0" dirty="0"/>
            </a:p>
          </p:txBody>
        </p:sp>
        <p:sp>
          <p:nvSpPr>
            <p:cNvPr id="124" name="Freeform 123"/>
            <p:cNvSpPr>
              <a:spLocks/>
            </p:cNvSpPr>
            <p:nvPr/>
          </p:nvSpPr>
          <p:spPr bwMode="auto">
            <a:xfrm>
              <a:off x="2663825" y="3097548"/>
              <a:ext cx="331788" cy="74872"/>
            </a:xfrm>
            <a:custGeom>
              <a:avLst/>
              <a:gdLst>
                <a:gd name="T0" fmla="*/ 0 w 388"/>
                <a:gd name="T1" fmla="*/ 0 h 63"/>
                <a:gd name="T2" fmla="*/ 2147483647 w 388"/>
                <a:gd name="T3" fmla="*/ 0 h 63"/>
                <a:gd name="T4" fmla="*/ 2147483647 w 388"/>
                <a:gd name="T5" fmla="*/ 2147483647 h 63"/>
                <a:gd name="T6" fmla="*/ 2147483647 w 388"/>
                <a:gd name="T7" fmla="*/ 2147483647 h 63"/>
                <a:gd name="T8" fmla="*/ 0 w 388"/>
                <a:gd name="T9" fmla="*/ 0 h 63"/>
                <a:gd name="T10" fmla="*/ 0 60000 65536"/>
                <a:gd name="T11" fmla="*/ 0 60000 65536"/>
                <a:gd name="T12" fmla="*/ 0 60000 65536"/>
                <a:gd name="T13" fmla="*/ 0 60000 65536"/>
                <a:gd name="T14" fmla="*/ 0 60000 65536"/>
                <a:gd name="T15" fmla="*/ 0 w 388"/>
                <a:gd name="T16" fmla="*/ 0 h 63"/>
                <a:gd name="T17" fmla="*/ 388 w 388"/>
                <a:gd name="T18" fmla="*/ 63 h 63"/>
              </a:gdLst>
              <a:ahLst/>
              <a:cxnLst>
                <a:cxn ang="T10">
                  <a:pos x="T0" y="T1"/>
                </a:cxn>
                <a:cxn ang="T11">
                  <a:pos x="T2" y="T3"/>
                </a:cxn>
                <a:cxn ang="T12">
                  <a:pos x="T4" y="T5"/>
                </a:cxn>
                <a:cxn ang="T13">
                  <a:pos x="T6" y="T7"/>
                </a:cxn>
                <a:cxn ang="T14">
                  <a:pos x="T8" y="T9"/>
                </a:cxn>
              </a:cxnLst>
              <a:rect l="T15" t="T16" r="T17" b="T18"/>
              <a:pathLst>
                <a:path w="388" h="63">
                  <a:moveTo>
                    <a:pt x="0" y="0"/>
                  </a:moveTo>
                  <a:lnTo>
                    <a:pt x="388" y="0"/>
                  </a:lnTo>
                  <a:lnTo>
                    <a:pt x="339" y="63"/>
                  </a:lnTo>
                  <a:lnTo>
                    <a:pt x="49" y="63"/>
                  </a:lnTo>
                  <a:lnTo>
                    <a:pt x="0" y="0"/>
                  </a:lnTo>
                </a:path>
              </a:pathLst>
            </a:custGeom>
            <a:solidFill>
              <a:srgbClr val="0070C0"/>
            </a:solidFill>
            <a:ln w="11113">
              <a:solidFill>
                <a:srgbClr val="000000"/>
              </a:solidFill>
              <a:round/>
              <a:headEnd/>
              <a:tailEnd/>
            </a:ln>
          </p:spPr>
          <p:txBody>
            <a:bodyPr/>
            <a:lstStyle/>
            <a:p>
              <a:endParaRPr lang="en-US"/>
            </a:p>
          </p:txBody>
        </p:sp>
        <p:sp>
          <p:nvSpPr>
            <p:cNvPr id="125" name="Rectangle 124"/>
            <p:cNvSpPr>
              <a:spLocks noChangeArrowheads="1"/>
            </p:cNvSpPr>
            <p:nvPr/>
          </p:nvSpPr>
          <p:spPr bwMode="auto">
            <a:xfrm>
              <a:off x="3086100" y="3097548"/>
              <a:ext cx="169863"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ASEL</a:t>
              </a:r>
              <a:endParaRPr lang="en-US" b="0"/>
            </a:p>
          </p:txBody>
        </p:sp>
        <p:sp>
          <p:nvSpPr>
            <p:cNvPr id="126" name="Line 408"/>
            <p:cNvSpPr>
              <a:spLocks noChangeShapeType="1"/>
            </p:cNvSpPr>
            <p:nvPr/>
          </p:nvSpPr>
          <p:spPr bwMode="auto">
            <a:xfrm>
              <a:off x="2968625" y="3136954"/>
              <a:ext cx="103188" cy="0"/>
            </a:xfrm>
            <a:prstGeom prst="line">
              <a:avLst/>
            </a:prstGeom>
            <a:noFill/>
            <a:ln w="4763">
              <a:solidFill>
                <a:srgbClr val="000000"/>
              </a:solidFill>
              <a:round/>
              <a:headEnd/>
              <a:tailEnd/>
            </a:ln>
          </p:spPr>
          <p:txBody>
            <a:bodyPr/>
            <a:lstStyle/>
            <a:p>
              <a:endParaRPr lang="en-US"/>
            </a:p>
          </p:txBody>
        </p:sp>
        <p:sp>
          <p:nvSpPr>
            <p:cNvPr id="127" name="Freeform 126"/>
            <p:cNvSpPr>
              <a:spLocks/>
            </p:cNvSpPr>
            <p:nvPr/>
          </p:nvSpPr>
          <p:spPr bwMode="auto">
            <a:xfrm>
              <a:off x="2968625" y="3115937"/>
              <a:ext cx="52388" cy="35466"/>
            </a:xfrm>
            <a:custGeom>
              <a:avLst/>
              <a:gdLst>
                <a:gd name="T0" fmla="*/ 0 w 39"/>
                <a:gd name="T1" fmla="*/ 2147483647 h 32"/>
                <a:gd name="T2" fmla="*/ 2147483647 w 39"/>
                <a:gd name="T3" fmla="*/ 2147483647 h 32"/>
                <a:gd name="T4" fmla="*/ 2147483647 w 39"/>
                <a:gd name="T5" fmla="*/ 2147483647 h 32"/>
                <a:gd name="T6" fmla="*/ 2147483647 w 39"/>
                <a:gd name="T7" fmla="*/ 2147483647 h 32"/>
                <a:gd name="T8" fmla="*/ 2147483647 w 39"/>
                <a:gd name="T9" fmla="*/ 2147483647 h 32"/>
                <a:gd name="T10" fmla="*/ 2147483647 w 39"/>
                <a:gd name="T11" fmla="*/ 0 h 32"/>
                <a:gd name="T12" fmla="*/ 2147483647 w 39"/>
                <a:gd name="T13" fmla="*/ 0 h 32"/>
                <a:gd name="T14" fmla="*/ 0 w 39"/>
                <a:gd name="T15" fmla="*/ 2147483647 h 32"/>
                <a:gd name="T16" fmla="*/ 0 60000 65536"/>
                <a:gd name="T17" fmla="*/ 0 60000 65536"/>
                <a:gd name="T18" fmla="*/ 0 60000 65536"/>
                <a:gd name="T19" fmla="*/ 0 60000 65536"/>
                <a:gd name="T20" fmla="*/ 0 60000 65536"/>
                <a:gd name="T21" fmla="*/ 0 60000 65536"/>
                <a:gd name="T22" fmla="*/ 0 60000 65536"/>
                <a:gd name="T23" fmla="*/ 0 60000 65536"/>
                <a:gd name="T24" fmla="*/ 0 w 39"/>
                <a:gd name="T25" fmla="*/ 0 h 32"/>
                <a:gd name="T26" fmla="*/ 39 w 39"/>
                <a:gd name="T27" fmla="*/ 32 h 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9" h="32">
                  <a:moveTo>
                    <a:pt x="0" y="18"/>
                  </a:moveTo>
                  <a:lnTo>
                    <a:pt x="39" y="32"/>
                  </a:lnTo>
                  <a:lnTo>
                    <a:pt x="18" y="18"/>
                  </a:lnTo>
                  <a:lnTo>
                    <a:pt x="39" y="0"/>
                  </a:lnTo>
                  <a:lnTo>
                    <a:pt x="0" y="18"/>
                  </a:lnTo>
                  <a:close/>
                </a:path>
              </a:pathLst>
            </a:custGeom>
            <a:solidFill>
              <a:srgbClr val="000000"/>
            </a:solidFill>
            <a:ln w="9525">
              <a:noFill/>
              <a:round/>
              <a:headEnd/>
              <a:tailEnd/>
            </a:ln>
          </p:spPr>
          <p:txBody>
            <a:bodyPr/>
            <a:lstStyle/>
            <a:p>
              <a:endParaRPr lang="en-US"/>
            </a:p>
          </p:txBody>
        </p:sp>
        <p:sp>
          <p:nvSpPr>
            <p:cNvPr id="128" name="Freeform 127"/>
            <p:cNvSpPr>
              <a:spLocks/>
            </p:cNvSpPr>
            <p:nvPr/>
          </p:nvSpPr>
          <p:spPr bwMode="auto">
            <a:xfrm>
              <a:off x="2968625" y="3115937"/>
              <a:ext cx="52388" cy="35466"/>
            </a:xfrm>
            <a:custGeom>
              <a:avLst/>
              <a:gdLst>
                <a:gd name="T0" fmla="*/ 0 w 39"/>
                <a:gd name="T1" fmla="*/ 2147483647 h 32"/>
                <a:gd name="T2" fmla="*/ 2147483647 w 39"/>
                <a:gd name="T3" fmla="*/ 2147483647 h 32"/>
                <a:gd name="T4" fmla="*/ 2147483647 w 39"/>
                <a:gd name="T5" fmla="*/ 2147483647 h 32"/>
                <a:gd name="T6" fmla="*/ 2147483647 w 39"/>
                <a:gd name="T7" fmla="*/ 2147483647 h 32"/>
                <a:gd name="T8" fmla="*/ 2147483647 w 39"/>
                <a:gd name="T9" fmla="*/ 2147483647 h 32"/>
                <a:gd name="T10" fmla="*/ 2147483647 w 39"/>
                <a:gd name="T11" fmla="*/ 0 h 32"/>
                <a:gd name="T12" fmla="*/ 2147483647 w 39"/>
                <a:gd name="T13" fmla="*/ 0 h 32"/>
                <a:gd name="T14" fmla="*/ 0 w 39"/>
                <a:gd name="T15" fmla="*/ 2147483647 h 32"/>
                <a:gd name="T16" fmla="*/ 0 60000 65536"/>
                <a:gd name="T17" fmla="*/ 0 60000 65536"/>
                <a:gd name="T18" fmla="*/ 0 60000 65536"/>
                <a:gd name="T19" fmla="*/ 0 60000 65536"/>
                <a:gd name="T20" fmla="*/ 0 60000 65536"/>
                <a:gd name="T21" fmla="*/ 0 60000 65536"/>
                <a:gd name="T22" fmla="*/ 0 60000 65536"/>
                <a:gd name="T23" fmla="*/ 0 60000 65536"/>
                <a:gd name="T24" fmla="*/ 0 w 39"/>
                <a:gd name="T25" fmla="*/ 0 h 32"/>
                <a:gd name="T26" fmla="*/ 39 w 39"/>
                <a:gd name="T27" fmla="*/ 32 h 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9" h="32">
                  <a:moveTo>
                    <a:pt x="0" y="18"/>
                  </a:moveTo>
                  <a:lnTo>
                    <a:pt x="39" y="32"/>
                  </a:lnTo>
                  <a:lnTo>
                    <a:pt x="18" y="18"/>
                  </a:lnTo>
                  <a:lnTo>
                    <a:pt x="39" y="0"/>
                  </a:lnTo>
                  <a:lnTo>
                    <a:pt x="0" y="18"/>
                  </a:lnTo>
                </a:path>
              </a:pathLst>
            </a:custGeom>
            <a:noFill/>
            <a:ln w="4763">
              <a:solidFill>
                <a:srgbClr val="000000"/>
              </a:solidFill>
              <a:round/>
              <a:headEnd/>
              <a:tailEnd/>
            </a:ln>
          </p:spPr>
          <p:txBody>
            <a:bodyPr/>
            <a:lstStyle/>
            <a:p>
              <a:endParaRPr lang="en-US"/>
            </a:p>
          </p:txBody>
        </p:sp>
        <p:sp>
          <p:nvSpPr>
            <p:cNvPr id="129" name="Line 411"/>
            <p:cNvSpPr>
              <a:spLocks noChangeShapeType="1"/>
            </p:cNvSpPr>
            <p:nvPr/>
          </p:nvSpPr>
          <p:spPr bwMode="auto">
            <a:xfrm flipH="1">
              <a:off x="2895600" y="2738952"/>
              <a:ext cx="4763" cy="350715"/>
            </a:xfrm>
            <a:prstGeom prst="line">
              <a:avLst/>
            </a:prstGeom>
            <a:noFill/>
            <a:ln w="4763">
              <a:solidFill>
                <a:srgbClr val="000000"/>
              </a:solidFill>
              <a:round/>
              <a:headEnd/>
              <a:tailEnd/>
            </a:ln>
          </p:spPr>
          <p:txBody>
            <a:bodyPr/>
            <a:lstStyle/>
            <a:p>
              <a:endParaRPr lang="en-US"/>
            </a:p>
          </p:txBody>
        </p:sp>
        <p:sp>
          <p:nvSpPr>
            <p:cNvPr id="130" name="Freeform 129"/>
            <p:cNvSpPr>
              <a:spLocks/>
            </p:cNvSpPr>
            <p:nvPr/>
          </p:nvSpPr>
          <p:spPr bwMode="auto">
            <a:xfrm>
              <a:off x="2698750" y="3045006"/>
              <a:ext cx="38100" cy="45974"/>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131" name="Freeform 130"/>
            <p:cNvSpPr>
              <a:spLocks/>
            </p:cNvSpPr>
            <p:nvPr/>
          </p:nvSpPr>
          <p:spPr bwMode="auto">
            <a:xfrm>
              <a:off x="2698750" y="3045006"/>
              <a:ext cx="38100" cy="45974"/>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132" name="Line 428"/>
            <p:cNvSpPr>
              <a:spLocks noChangeShapeType="1"/>
            </p:cNvSpPr>
            <p:nvPr/>
          </p:nvSpPr>
          <p:spPr bwMode="auto">
            <a:xfrm>
              <a:off x="2717800" y="2970135"/>
              <a:ext cx="1588" cy="106396"/>
            </a:xfrm>
            <a:prstGeom prst="line">
              <a:avLst/>
            </a:prstGeom>
            <a:noFill/>
            <a:ln w="4763">
              <a:solidFill>
                <a:srgbClr val="000000"/>
              </a:solidFill>
              <a:round/>
              <a:headEnd/>
              <a:tailEnd/>
            </a:ln>
          </p:spPr>
          <p:txBody>
            <a:bodyPr/>
            <a:lstStyle/>
            <a:p>
              <a:endParaRPr lang="en-US"/>
            </a:p>
          </p:txBody>
        </p:sp>
        <p:sp>
          <p:nvSpPr>
            <p:cNvPr id="133" name="Line 59"/>
            <p:cNvSpPr>
              <a:spLocks noChangeShapeType="1"/>
            </p:cNvSpPr>
            <p:nvPr/>
          </p:nvSpPr>
          <p:spPr bwMode="auto">
            <a:xfrm flipH="1">
              <a:off x="1295400" y="1066800"/>
              <a:ext cx="0" cy="685800"/>
            </a:xfrm>
            <a:prstGeom prst="line">
              <a:avLst/>
            </a:prstGeom>
            <a:noFill/>
            <a:ln w="4763">
              <a:solidFill>
                <a:srgbClr val="000000"/>
              </a:solidFill>
              <a:round/>
              <a:headEnd/>
              <a:tailEnd/>
            </a:ln>
          </p:spPr>
          <p:txBody>
            <a:bodyPr/>
            <a:lstStyle/>
            <a:p>
              <a:endParaRPr lang="en-US"/>
            </a:p>
          </p:txBody>
        </p:sp>
        <p:sp>
          <p:nvSpPr>
            <p:cNvPr id="134" name="Line 59"/>
            <p:cNvSpPr>
              <a:spLocks noChangeShapeType="1"/>
            </p:cNvSpPr>
            <p:nvPr/>
          </p:nvSpPr>
          <p:spPr bwMode="auto">
            <a:xfrm flipH="1">
              <a:off x="838200" y="1066800"/>
              <a:ext cx="457200" cy="0"/>
            </a:xfrm>
            <a:prstGeom prst="line">
              <a:avLst/>
            </a:prstGeom>
            <a:noFill/>
            <a:ln w="4763">
              <a:solidFill>
                <a:srgbClr val="000000"/>
              </a:solidFill>
              <a:round/>
              <a:headEnd/>
              <a:tailEnd/>
            </a:ln>
          </p:spPr>
          <p:txBody>
            <a:bodyPr/>
            <a:lstStyle/>
            <a:p>
              <a:endParaRPr lang="en-US"/>
            </a:p>
          </p:txBody>
        </p:sp>
        <p:sp>
          <p:nvSpPr>
            <p:cNvPr id="135" name="Line 59"/>
            <p:cNvSpPr>
              <a:spLocks noChangeShapeType="1"/>
            </p:cNvSpPr>
            <p:nvPr/>
          </p:nvSpPr>
          <p:spPr bwMode="auto">
            <a:xfrm flipH="1">
              <a:off x="838200" y="1066800"/>
              <a:ext cx="0" cy="152400"/>
            </a:xfrm>
            <a:prstGeom prst="line">
              <a:avLst/>
            </a:prstGeom>
            <a:noFill/>
            <a:ln w="4763">
              <a:solidFill>
                <a:srgbClr val="000000"/>
              </a:solidFill>
              <a:round/>
              <a:headEnd/>
              <a:tailEnd/>
            </a:ln>
          </p:spPr>
          <p:txBody>
            <a:bodyPr/>
            <a:lstStyle/>
            <a:p>
              <a:endParaRPr lang="en-US"/>
            </a:p>
          </p:txBody>
        </p:sp>
        <p:sp>
          <p:nvSpPr>
            <p:cNvPr id="136" name="Line 59"/>
            <p:cNvSpPr>
              <a:spLocks noChangeShapeType="1"/>
            </p:cNvSpPr>
            <p:nvPr/>
          </p:nvSpPr>
          <p:spPr bwMode="auto">
            <a:xfrm>
              <a:off x="823912" y="1676400"/>
              <a:ext cx="1588" cy="3810000"/>
            </a:xfrm>
            <a:prstGeom prst="line">
              <a:avLst/>
            </a:prstGeom>
            <a:noFill/>
            <a:ln w="4763">
              <a:solidFill>
                <a:srgbClr val="000000"/>
              </a:solidFill>
              <a:round/>
              <a:headEnd/>
              <a:tailEnd/>
            </a:ln>
          </p:spPr>
          <p:txBody>
            <a:bodyPr/>
            <a:lstStyle/>
            <a:p>
              <a:endParaRPr lang="en-US"/>
            </a:p>
          </p:txBody>
        </p:sp>
        <p:sp>
          <p:nvSpPr>
            <p:cNvPr id="137" name="Line 59"/>
            <p:cNvSpPr>
              <a:spLocks noChangeShapeType="1"/>
            </p:cNvSpPr>
            <p:nvPr/>
          </p:nvSpPr>
          <p:spPr bwMode="auto">
            <a:xfrm>
              <a:off x="2087880" y="1676400"/>
              <a:ext cx="1588" cy="3962400"/>
            </a:xfrm>
            <a:prstGeom prst="line">
              <a:avLst/>
            </a:prstGeom>
            <a:noFill/>
            <a:ln w="4763">
              <a:solidFill>
                <a:srgbClr val="000000"/>
              </a:solidFill>
              <a:round/>
              <a:headEnd/>
              <a:tailEnd/>
            </a:ln>
          </p:spPr>
          <p:txBody>
            <a:bodyPr/>
            <a:lstStyle/>
            <a:p>
              <a:endParaRPr lang="en-US"/>
            </a:p>
          </p:txBody>
        </p:sp>
        <p:sp>
          <p:nvSpPr>
            <p:cNvPr id="138" name="Freeform 137"/>
            <p:cNvSpPr>
              <a:spLocks/>
            </p:cNvSpPr>
            <p:nvPr/>
          </p:nvSpPr>
          <p:spPr bwMode="auto">
            <a:xfrm>
              <a:off x="2095512" y="5619776"/>
              <a:ext cx="419088" cy="323824"/>
            </a:xfrm>
            <a:custGeom>
              <a:avLst/>
              <a:gdLst>
                <a:gd name="T0" fmla="*/ 2147483647 w 326"/>
                <a:gd name="T1" fmla="*/ 2147483647 h 836"/>
                <a:gd name="T2" fmla="*/ 2147483647 w 326"/>
                <a:gd name="T3" fmla="*/ 2147483647 h 836"/>
                <a:gd name="T4" fmla="*/ 2147483647 w 326"/>
                <a:gd name="T5" fmla="*/ 2147483647 h 836"/>
                <a:gd name="T6" fmla="*/ 0 w 326"/>
                <a:gd name="T7" fmla="*/ 2147483647 h 836"/>
                <a:gd name="T8" fmla="*/ 0 w 326"/>
                <a:gd name="T9" fmla="*/ 0 h 836"/>
                <a:gd name="T10" fmla="*/ 0 w 326"/>
                <a:gd name="T11" fmla="*/ 0 h 836"/>
                <a:gd name="T12" fmla="*/ 0 60000 65536"/>
                <a:gd name="T13" fmla="*/ 0 60000 65536"/>
                <a:gd name="T14" fmla="*/ 0 60000 65536"/>
                <a:gd name="T15" fmla="*/ 0 60000 65536"/>
                <a:gd name="T16" fmla="*/ 0 60000 65536"/>
                <a:gd name="T17" fmla="*/ 0 60000 65536"/>
                <a:gd name="T18" fmla="*/ 0 w 326"/>
                <a:gd name="T19" fmla="*/ 0 h 836"/>
                <a:gd name="T20" fmla="*/ 326 w 326"/>
                <a:gd name="T21" fmla="*/ 836 h 836"/>
                <a:gd name="connsiteX0" fmla="*/ 10000 w 10000"/>
                <a:gd name="connsiteY0" fmla="*/ 10000 h 10000"/>
                <a:gd name="connsiteX1" fmla="*/ 10000 w 10000"/>
                <a:gd name="connsiteY1" fmla="*/ 8038 h 10000"/>
                <a:gd name="connsiteX2" fmla="*/ 7730 w 10000"/>
                <a:gd name="connsiteY2" fmla="*/ 7117 h 10000"/>
                <a:gd name="connsiteX3" fmla="*/ 1273 w 10000"/>
                <a:gd name="connsiteY3" fmla="*/ 7277 h 10000"/>
                <a:gd name="connsiteX4" fmla="*/ 0 w 10000"/>
                <a:gd name="connsiteY4" fmla="*/ 0 h 10000"/>
                <a:gd name="connsiteX0" fmla="*/ 8727 w 8727"/>
                <a:gd name="connsiteY0" fmla="*/ 2883 h 2883"/>
                <a:gd name="connsiteX1" fmla="*/ 8727 w 8727"/>
                <a:gd name="connsiteY1" fmla="*/ 921 h 2883"/>
                <a:gd name="connsiteX2" fmla="*/ 6457 w 8727"/>
                <a:gd name="connsiteY2" fmla="*/ 0 h 2883"/>
                <a:gd name="connsiteX3" fmla="*/ 0 w 8727"/>
                <a:gd name="connsiteY3" fmla="*/ 160 h 2883"/>
                <a:gd name="connsiteX0" fmla="*/ 10000 w 10000"/>
                <a:gd name="connsiteY0" fmla="*/ 10153 h 10153"/>
                <a:gd name="connsiteX1" fmla="*/ 10000 w 10000"/>
                <a:gd name="connsiteY1" fmla="*/ 3348 h 10153"/>
                <a:gd name="connsiteX2" fmla="*/ 7399 w 10000"/>
                <a:gd name="connsiteY2" fmla="*/ 153 h 10153"/>
                <a:gd name="connsiteX3" fmla="*/ 0 w 10000"/>
                <a:gd name="connsiteY3" fmla="*/ 0 h 10153"/>
                <a:gd name="connsiteX0" fmla="*/ 10000 w 10000"/>
                <a:gd name="connsiteY0" fmla="*/ 10000 h 10000"/>
                <a:gd name="connsiteX1" fmla="*/ 10000 w 10000"/>
                <a:gd name="connsiteY1" fmla="*/ 3195 h 10000"/>
                <a:gd name="connsiteX2" fmla="*/ 7399 w 10000"/>
                <a:gd name="connsiteY2" fmla="*/ 0 h 10000"/>
                <a:gd name="connsiteX3" fmla="*/ 0 w 10000"/>
                <a:gd name="connsiteY3" fmla="*/ 554 h 10000"/>
                <a:gd name="connsiteX0" fmla="*/ 11000 w 11000"/>
                <a:gd name="connsiteY0" fmla="*/ 10036 h 10036"/>
                <a:gd name="connsiteX1" fmla="*/ 11000 w 11000"/>
                <a:gd name="connsiteY1" fmla="*/ 3231 h 10036"/>
                <a:gd name="connsiteX2" fmla="*/ 8399 w 11000"/>
                <a:gd name="connsiteY2" fmla="*/ 36 h 10036"/>
                <a:gd name="connsiteX3" fmla="*/ 0 w 11000"/>
                <a:gd name="connsiteY3" fmla="*/ 0 h 10036"/>
              </a:gdLst>
              <a:ahLst/>
              <a:cxnLst>
                <a:cxn ang="0">
                  <a:pos x="connsiteX0" y="connsiteY0"/>
                </a:cxn>
                <a:cxn ang="0">
                  <a:pos x="connsiteX1" y="connsiteY1"/>
                </a:cxn>
                <a:cxn ang="0">
                  <a:pos x="connsiteX2" y="connsiteY2"/>
                </a:cxn>
                <a:cxn ang="0">
                  <a:pos x="connsiteX3" y="connsiteY3"/>
                </a:cxn>
              </a:cxnLst>
              <a:rect l="l" t="t" r="r" b="b"/>
              <a:pathLst>
                <a:path w="11000" h="10036">
                  <a:moveTo>
                    <a:pt x="11000" y="10036"/>
                  </a:moveTo>
                  <a:lnTo>
                    <a:pt x="11000" y="3231"/>
                  </a:lnTo>
                  <a:lnTo>
                    <a:pt x="8399" y="36"/>
                  </a:lnTo>
                  <a:lnTo>
                    <a:pt x="0" y="0"/>
                  </a:lnTo>
                </a:path>
              </a:pathLst>
            </a:custGeom>
            <a:noFill/>
            <a:ln w="4763">
              <a:solidFill>
                <a:srgbClr val="000000"/>
              </a:solidFill>
              <a:round/>
              <a:headEnd/>
              <a:tailEnd/>
            </a:ln>
          </p:spPr>
          <p:txBody>
            <a:bodyPr/>
            <a:lstStyle/>
            <a:p>
              <a:endParaRPr lang="en-US"/>
            </a:p>
          </p:txBody>
        </p:sp>
        <p:sp>
          <p:nvSpPr>
            <p:cNvPr id="139" name="Rectangle 138"/>
            <p:cNvSpPr>
              <a:spLocks noChangeArrowheads="1"/>
            </p:cNvSpPr>
            <p:nvPr/>
          </p:nvSpPr>
          <p:spPr bwMode="auto">
            <a:xfrm>
              <a:off x="4521200" y="4454267"/>
              <a:ext cx="149080" cy="92333"/>
            </a:xfrm>
            <a:prstGeom prst="rect">
              <a:avLst/>
            </a:prstGeom>
            <a:noFill/>
            <a:ln w="9525">
              <a:noFill/>
              <a:miter lim="800000"/>
              <a:headEnd/>
              <a:tailEnd/>
            </a:ln>
          </p:spPr>
          <p:txBody>
            <a:bodyPr wrap="none" lIns="0" tIns="0" rIns="0" bIns="0">
              <a:spAutoFit/>
            </a:bodyPr>
            <a:lstStyle/>
            <a:p>
              <a:pPr eaLnBrk="0" hangingPunct="0"/>
              <a:r>
                <a:rPr lang="en-US" sz="600" dirty="0">
                  <a:solidFill>
                    <a:srgbClr val="000000"/>
                  </a:solidFill>
                </a:rPr>
                <a:t>R/W</a:t>
              </a:r>
              <a:endParaRPr lang="en-US" b="0" dirty="0"/>
            </a:p>
          </p:txBody>
        </p:sp>
        <p:sp>
          <p:nvSpPr>
            <p:cNvPr id="140" name="Line 59"/>
            <p:cNvSpPr>
              <a:spLocks noChangeShapeType="1"/>
            </p:cNvSpPr>
            <p:nvPr/>
          </p:nvSpPr>
          <p:spPr bwMode="auto">
            <a:xfrm>
              <a:off x="4343400" y="2971800"/>
              <a:ext cx="0" cy="1447800"/>
            </a:xfrm>
            <a:prstGeom prst="line">
              <a:avLst/>
            </a:prstGeom>
            <a:noFill/>
            <a:ln w="4763">
              <a:solidFill>
                <a:srgbClr val="000000"/>
              </a:solidFill>
              <a:round/>
              <a:headEnd/>
              <a:tailEnd/>
            </a:ln>
          </p:spPr>
          <p:txBody>
            <a:bodyPr/>
            <a:lstStyle/>
            <a:p>
              <a:endParaRPr lang="en-US"/>
            </a:p>
          </p:txBody>
        </p:sp>
        <p:sp>
          <p:nvSpPr>
            <p:cNvPr id="141" name="Line 59"/>
            <p:cNvSpPr>
              <a:spLocks noChangeShapeType="1"/>
            </p:cNvSpPr>
            <p:nvPr/>
          </p:nvSpPr>
          <p:spPr bwMode="auto">
            <a:xfrm flipH="1">
              <a:off x="3714750" y="2971800"/>
              <a:ext cx="628650" cy="0"/>
            </a:xfrm>
            <a:prstGeom prst="line">
              <a:avLst/>
            </a:prstGeom>
            <a:noFill/>
            <a:ln w="4763">
              <a:solidFill>
                <a:srgbClr val="000000"/>
              </a:solidFill>
              <a:round/>
              <a:headEnd/>
              <a:tailEnd/>
            </a:ln>
          </p:spPr>
          <p:txBody>
            <a:bodyPr/>
            <a:lstStyle/>
            <a:p>
              <a:endParaRPr lang="en-US"/>
            </a:p>
          </p:txBody>
        </p:sp>
      </p:grpSp>
      <p:grpSp>
        <p:nvGrpSpPr>
          <p:cNvPr id="4" name="Group 141"/>
          <p:cNvGrpSpPr/>
          <p:nvPr/>
        </p:nvGrpSpPr>
        <p:grpSpPr>
          <a:xfrm>
            <a:off x="192087" y="5105400"/>
            <a:ext cx="4532313" cy="109538"/>
            <a:chOff x="952500" y="5105400"/>
            <a:chExt cx="4532313" cy="109538"/>
          </a:xfrm>
        </p:grpSpPr>
        <p:sp>
          <p:nvSpPr>
            <p:cNvPr id="143" name="Rectangle 142"/>
            <p:cNvSpPr>
              <a:spLocks noChangeArrowheads="1"/>
            </p:cNvSpPr>
            <p:nvPr/>
          </p:nvSpPr>
          <p:spPr bwMode="auto">
            <a:xfrm>
              <a:off x="952500" y="5124450"/>
              <a:ext cx="4532313" cy="38100"/>
            </a:xfrm>
            <a:prstGeom prst="rect">
              <a:avLst/>
            </a:prstGeom>
            <a:solidFill>
              <a:srgbClr val="BBBBBB"/>
            </a:solidFill>
            <a:ln w="9525">
              <a:noFill/>
              <a:miter lim="800000"/>
              <a:headEnd/>
              <a:tailEnd/>
            </a:ln>
          </p:spPr>
          <p:txBody>
            <a:bodyPr/>
            <a:lstStyle/>
            <a:p>
              <a:endParaRPr lang="en-US"/>
            </a:p>
          </p:txBody>
        </p:sp>
        <p:sp>
          <p:nvSpPr>
            <p:cNvPr id="144" name="Rectangle 143"/>
            <p:cNvSpPr>
              <a:spLocks noChangeArrowheads="1"/>
            </p:cNvSpPr>
            <p:nvPr/>
          </p:nvSpPr>
          <p:spPr bwMode="auto">
            <a:xfrm>
              <a:off x="1060450" y="5105400"/>
              <a:ext cx="674688" cy="103188"/>
            </a:xfrm>
            <a:prstGeom prst="rect">
              <a:avLst/>
            </a:prstGeom>
            <a:solidFill>
              <a:srgbClr val="FFFFFF"/>
            </a:solidFill>
            <a:ln w="9525">
              <a:noFill/>
              <a:miter lim="800000"/>
              <a:headEnd/>
              <a:tailEnd/>
            </a:ln>
          </p:spPr>
          <p:txBody>
            <a:bodyPr/>
            <a:lstStyle/>
            <a:p>
              <a:endParaRPr lang="en-US"/>
            </a:p>
          </p:txBody>
        </p:sp>
        <p:sp>
          <p:nvSpPr>
            <p:cNvPr id="145" name="Rectangle 144"/>
            <p:cNvSpPr>
              <a:spLocks noChangeArrowheads="1"/>
            </p:cNvSpPr>
            <p:nvPr/>
          </p:nvSpPr>
          <p:spPr bwMode="auto">
            <a:xfrm>
              <a:off x="1063625" y="5110163"/>
              <a:ext cx="666750" cy="95250"/>
            </a:xfrm>
            <a:prstGeom prst="rect">
              <a:avLst/>
            </a:prstGeom>
            <a:noFill/>
            <a:ln w="11113">
              <a:solidFill>
                <a:srgbClr val="000000"/>
              </a:solidFill>
              <a:miter lim="800000"/>
              <a:headEnd/>
              <a:tailEnd/>
            </a:ln>
          </p:spPr>
          <p:txBody>
            <a:bodyPr/>
            <a:lstStyle/>
            <a:p>
              <a:endParaRPr lang="en-US"/>
            </a:p>
          </p:txBody>
        </p:sp>
        <p:sp>
          <p:nvSpPr>
            <p:cNvPr id="146" name="Freeform 145"/>
            <p:cNvSpPr>
              <a:spLocks/>
            </p:cNvSpPr>
            <p:nvPr/>
          </p:nvSpPr>
          <p:spPr bwMode="auto">
            <a:xfrm>
              <a:off x="1060450" y="5146675"/>
              <a:ext cx="65088" cy="28575"/>
            </a:xfrm>
            <a:custGeom>
              <a:avLst/>
              <a:gdLst>
                <a:gd name="T0" fmla="*/ 0 w 49"/>
                <a:gd name="T1" fmla="*/ 2147483647 h 21"/>
                <a:gd name="T2" fmla="*/ 2147483647 w 49"/>
                <a:gd name="T3" fmla="*/ 0 h 21"/>
                <a:gd name="T4" fmla="*/ 2147483647 w 49"/>
                <a:gd name="T5" fmla="*/ 2147483647 h 21"/>
                <a:gd name="T6" fmla="*/ 2147483647 w 49"/>
                <a:gd name="T7" fmla="*/ 2147483647 h 21"/>
                <a:gd name="T8" fmla="*/ 0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0" y="7"/>
                  </a:moveTo>
                  <a:lnTo>
                    <a:pt x="4" y="0"/>
                  </a:lnTo>
                  <a:lnTo>
                    <a:pt x="49" y="14"/>
                  </a:lnTo>
                  <a:lnTo>
                    <a:pt x="49" y="21"/>
                  </a:lnTo>
                  <a:lnTo>
                    <a:pt x="0" y="7"/>
                  </a:lnTo>
                  <a:close/>
                </a:path>
              </a:pathLst>
            </a:custGeom>
            <a:solidFill>
              <a:srgbClr val="000000"/>
            </a:solidFill>
            <a:ln w="9525">
              <a:noFill/>
              <a:round/>
              <a:headEnd/>
              <a:tailEnd/>
            </a:ln>
          </p:spPr>
          <p:txBody>
            <a:bodyPr/>
            <a:lstStyle/>
            <a:p>
              <a:endParaRPr lang="en-US"/>
            </a:p>
          </p:txBody>
        </p:sp>
        <p:sp>
          <p:nvSpPr>
            <p:cNvPr id="147" name="Freeform 146"/>
            <p:cNvSpPr>
              <a:spLocks/>
            </p:cNvSpPr>
            <p:nvPr/>
          </p:nvSpPr>
          <p:spPr bwMode="auto">
            <a:xfrm>
              <a:off x="1060450" y="5165725"/>
              <a:ext cx="65088" cy="33338"/>
            </a:xfrm>
            <a:custGeom>
              <a:avLst/>
              <a:gdLst>
                <a:gd name="T0" fmla="*/ 2147483647 w 49"/>
                <a:gd name="T1" fmla="*/ 2147483647 h 25"/>
                <a:gd name="T2" fmla="*/ 0 w 49"/>
                <a:gd name="T3" fmla="*/ 2147483647 h 25"/>
                <a:gd name="T4" fmla="*/ 2147483647 w 49"/>
                <a:gd name="T5" fmla="*/ 0 h 25"/>
                <a:gd name="T6" fmla="*/ 2147483647 w 49"/>
                <a:gd name="T7" fmla="*/ 2147483647 h 25"/>
                <a:gd name="T8" fmla="*/ 2147483647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4" y="25"/>
                  </a:moveTo>
                  <a:lnTo>
                    <a:pt x="0" y="18"/>
                  </a:lnTo>
                  <a:lnTo>
                    <a:pt x="49" y="0"/>
                  </a:lnTo>
                  <a:lnTo>
                    <a:pt x="49" y="7"/>
                  </a:lnTo>
                  <a:lnTo>
                    <a:pt x="4" y="25"/>
                  </a:lnTo>
                  <a:close/>
                </a:path>
              </a:pathLst>
            </a:custGeom>
            <a:solidFill>
              <a:srgbClr val="000000"/>
            </a:solidFill>
            <a:ln w="9525">
              <a:noFill/>
              <a:round/>
              <a:headEnd/>
              <a:tailEnd/>
            </a:ln>
          </p:spPr>
          <p:txBody>
            <a:bodyPr/>
            <a:lstStyle/>
            <a:p>
              <a:endParaRPr lang="en-US"/>
            </a:p>
          </p:txBody>
        </p:sp>
        <p:sp>
          <p:nvSpPr>
            <p:cNvPr id="148" name="Rectangle 147"/>
            <p:cNvSpPr>
              <a:spLocks noChangeArrowheads="1"/>
            </p:cNvSpPr>
            <p:nvPr/>
          </p:nvSpPr>
          <p:spPr bwMode="auto">
            <a:xfrm>
              <a:off x="2324100" y="5105400"/>
              <a:ext cx="674688" cy="103188"/>
            </a:xfrm>
            <a:prstGeom prst="rect">
              <a:avLst/>
            </a:prstGeom>
            <a:solidFill>
              <a:srgbClr val="FFFFFF"/>
            </a:solidFill>
            <a:ln w="9525">
              <a:noFill/>
              <a:miter lim="800000"/>
              <a:headEnd/>
              <a:tailEnd/>
            </a:ln>
          </p:spPr>
          <p:txBody>
            <a:bodyPr/>
            <a:lstStyle/>
            <a:p>
              <a:endParaRPr lang="en-US"/>
            </a:p>
          </p:txBody>
        </p:sp>
        <p:sp>
          <p:nvSpPr>
            <p:cNvPr id="149" name="Rectangle 148"/>
            <p:cNvSpPr>
              <a:spLocks noChangeArrowheads="1"/>
            </p:cNvSpPr>
            <p:nvPr/>
          </p:nvSpPr>
          <p:spPr bwMode="auto">
            <a:xfrm>
              <a:off x="2327275" y="5110163"/>
              <a:ext cx="666750" cy="95250"/>
            </a:xfrm>
            <a:prstGeom prst="rect">
              <a:avLst/>
            </a:prstGeom>
            <a:noFill/>
            <a:ln w="11113">
              <a:solidFill>
                <a:srgbClr val="000000"/>
              </a:solidFill>
              <a:miter lim="800000"/>
              <a:headEnd/>
              <a:tailEnd/>
            </a:ln>
          </p:spPr>
          <p:txBody>
            <a:bodyPr/>
            <a:lstStyle/>
            <a:p>
              <a:endParaRPr lang="en-US"/>
            </a:p>
          </p:txBody>
        </p:sp>
        <p:sp>
          <p:nvSpPr>
            <p:cNvPr id="150" name="Freeform 149"/>
            <p:cNvSpPr>
              <a:spLocks/>
            </p:cNvSpPr>
            <p:nvPr/>
          </p:nvSpPr>
          <p:spPr bwMode="auto">
            <a:xfrm>
              <a:off x="2324100" y="5146675"/>
              <a:ext cx="65088" cy="28575"/>
            </a:xfrm>
            <a:custGeom>
              <a:avLst/>
              <a:gdLst>
                <a:gd name="T0" fmla="*/ 0 w 49"/>
                <a:gd name="T1" fmla="*/ 2147483647 h 21"/>
                <a:gd name="T2" fmla="*/ 2147483647 w 49"/>
                <a:gd name="T3" fmla="*/ 0 h 21"/>
                <a:gd name="T4" fmla="*/ 2147483647 w 49"/>
                <a:gd name="T5" fmla="*/ 2147483647 h 21"/>
                <a:gd name="T6" fmla="*/ 2147483647 w 49"/>
                <a:gd name="T7" fmla="*/ 2147483647 h 21"/>
                <a:gd name="T8" fmla="*/ 0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0" y="7"/>
                  </a:moveTo>
                  <a:lnTo>
                    <a:pt x="4" y="0"/>
                  </a:lnTo>
                  <a:lnTo>
                    <a:pt x="49" y="14"/>
                  </a:lnTo>
                  <a:lnTo>
                    <a:pt x="49" y="21"/>
                  </a:lnTo>
                  <a:lnTo>
                    <a:pt x="0" y="7"/>
                  </a:lnTo>
                  <a:close/>
                </a:path>
              </a:pathLst>
            </a:custGeom>
            <a:solidFill>
              <a:srgbClr val="000000"/>
            </a:solidFill>
            <a:ln w="9525">
              <a:noFill/>
              <a:round/>
              <a:headEnd/>
              <a:tailEnd/>
            </a:ln>
          </p:spPr>
          <p:txBody>
            <a:bodyPr/>
            <a:lstStyle/>
            <a:p>
              <a:endParaRPr lang="en-US"/>
            </a:p>
          </p:txBody>
        </p:sp>
        <p:sp>
          <p:nvSpPr>
            <p:cNvPr id="151" name="Freeform 150"/>
            <p:cNvSpPr>
              <a:spLocks/>
            </p:cNvSpPr>
            <p:nvPr/>
          </p:nvSpPr>
          <p:spPr bwMode="auto">
            <a:xfrm>
              <a:off x="2324100" y="5165725"/>
              <a:ext cx="65088" cy="33338"/>
            </a:xfrm>
            <a:custGeom>
              <a:avLst/>
              <a:gdLst>
                <a:gd name="T0" fmla="*/ 2147483647 w 49"/>
                <a:gd name="T1" fmla="*/ 2147483647 h 25"/>
                <a:gd name="T2" fmla="*/ 0 w 49"/>
                <a:gd name="T3" fmla="*/ 2147483647 h 25"/>
                <a:gd name="T4" fmla="*/ 2147483647 w 49"/>
                <a:gd name="T5" fmla="*/ 0 h 25"/>
                <a:gd name="T6" fmla="*/ 2147483647 w 49"/>
                <a:gd name="T7" fmla="*/ 2147483647 h 25"/>
                <a:gd name="T8" fmla="*/ 2147483647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4" y="25"/>
                  </a:moveTo>
                  <a:lnTo>
                    <a:pt x="0" y="18"/>
                  </a:lnTo>
                  <a:lnTo>
                    <a:pt x="49" y="0"/>
                  </a:lnTo>
                  <a:lnTo>
                    <a:pt x="49" y="7"/>
                  </a:lnTo>
                  <a:lnTo>
                    <a:pt x="4" y="25"/>
                  </a:lnTo>
                  <a:close/>
                </a:path>
              </a:pathLst>
            </a:custGeom>
            <a:solidFill>
              <a:srgbClr val="000000"/>
            </a:solidFill>
            <a:ln w="9525">
              <a:noFill/>
              <a:round/>
              <a:headEnd/>
              <a:tailEnd/>
            </a:ln>
          </p:spPr>
          <p:txBody>
            <a:bodyPr/>
            <a:lstStyle/>
            <a:p>
              <a:endParaRPr lang="en-US"/>
            </a:p>
          </p:txBody>
        </p:sp>
        <p:sp>
          <p:nvSpPr>
            <p:cNvPr id="152" name="Rectangle 151"/>
            <p:cNvSpPr>
              <a:spLocks noChangeArrowheads="1"/>
            </p:cNvSpPr>
            <p:nvPr/>
          </p:nvSpPr>
          <p:spPr bwMode="auto">
            <a:xfrm>
              <a:off x="3462338" y="5105400"/>
              <a:ext cx="674687" cy="103188"/>
            </a:xfrm>
            <a:prstGeom prst="rect">
              <a:avLst/>
            </a:prstGeom>
            <a:solidFill>
              <a:srgbClr val="FFFFFF"/>
            </a:solidFill>
            <a:ln w="9525">
              <a:noFill/>
              <a:miter lim="800000"/>
              <a:headEnd/>
              <a:tailEnd/>
            </a:ln>
          </p:spPr>
          <p:txBody>
            <a:bodyPr/>
            <a:lstStyle/>
            <a:p>
              <a:endParaRPr lang="en-US"/>
            </a:p>
          </p:txBody>
        </p:sp>
        <p:sp>
          <p:nvSpPr>
            <p:cNvPr id="153" name="Rectangle 152"/>
            <p:cNvSpPr>
              <a:spLocks noChangeArrowheads="1"/>
            </p:cNvSpPr>
            <p:nvPr/>
          </p:nvSpPr>
          <p:spPr bwMode="auto">
            <a:xfrm>
              <a:off x="3465513" y="5110163"/>
              <a:ext cx="666750" cy="95250"/>
            </a:xfrm>
            <a:prstGeom prst="rect">
              <a:avLst/>
            </a:prstGeom>
            <a:noFill/>
            <a:ln w="11113">
              <a:solidFill>
                <a:srgbClr val="000000"/>
              </a:solidFill>
              <a:miter lim="800000"/>
              <a:headEnd/>
              <a:tailEnd/>
            </a:ln>
          </p:spPr>
          <p:txBody>
            <a:bodyPr/>
            <a:lstStyle/>
            <a:p>
              <a:endParaRPr lang="en-US"/>
            </a:p>
          </p:txBody>
        </p:sp>
        <p:sp>
          <p:nvSpPr>
            <p:cNvPr id="154" name="Freeform 153"/>
            <p:cNvSpPr>
              <a:spLocks/>
            </p:cNvSpPr>
            <p:nvPr/>
          </p:nvSpPr>
          <p:spPr bwMode="auto">
            <a:xfrm>
              <a:off x="3462338" y="5146675"/>
              <a:ext cx="65087" cy="28575"/>
            </a:xfrm>
            <a:custGeom>
              <a:avLst/>
              <a:gdLst>
                <a:gd name="T0" fmla="*/ 0 w 49"/>
                <a:gd name="T1" fmla="*/ 2147483647 h 21"/>
                <a:gd name="T2" fmla="*/ 2147483647 w 49"/>
                <a:gd name="T3" fmla="*/ 0 h 21"/>
                <a:gd name="T4" fmla="*/ 2147483647 w 49"/>
                <a:gd name="T5" fmla="*/ 2147483647 h 21"/>
                <a:gd name="T6" fmla="*/ 2147483647 w 49"/>
                <a:gd name="T7" fmla="*/ 2147483647 h 21"/>
                <a:gd name="T8" fmla="*/ 0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0" y="7"/>
                  </a:moveTo>
                  <a:lnTo>
                    <a:pt x="4" y="0"/>
                  </a:lnTo>
                  <a:lnTo>
                    <a:pt x="49" y="14"/>
                  </a:lnTo>
                  <a:lnTo>
                    <a:pt x="49" y="21"/>
                  </a:lnTo>
                  <a:lnTo>
                    <a:pt x="0" y="7"/>
                  </a:lnTo>
                  <a:close/>
                </a:path>
              </a:pathLst>
            </a:custGeom>
            <a:solidFill>
              <a:srgbClr val="000000"/>
            </a:solidFill>
            <a:ln w="9525">
              <a:noFill/>
              <a:round/>
              <a:headEnd/>
              <a:tailEnd/>
            </a:ln>
          </p:spPr>
          <p:txBody>
            <a:bodyPr/>
            <a:lstStyle/>
            <a:p>
              <a:endParaRPr lang="en-US"/>
            </a:p>
          </p:txBody>
        </p:sp>
        <p:sp>
          <p:nvSpPr>
            <p:cNvPr id="155" name="Freeform 154"/>
            <p:cNvSpPr>
              <a:spLocks/>
            </p:cNvSpPr>
            <p:nvPr/>
          </p:nvSpPr>
          <p:spPr bwMode="auto">
            <a:xfrm>
              <a:off x="3462338" y="5165725"/>
              <a:ext cx="65087" cy="33338"/>
            </a:xfrm>
            <a:custGeom>
              <a:avLst/>
              <a:gdLst>
                <a:gd name="T0" fmla="*/ 2147483647 w 49"/>
                <a:gd name="T1" fmla="*/ 2147483647 h 25"/>
                <a:gd name="T2" fmla="*/ 0 w 49"/>
                <a:gd name="T3" fmla="*/ 2147483647 h 25"/>
                <a:gd name="T4" fmla="*/ 2147483647 w 49"/>
                <a:gd name="T5" fmla="*/ 0 h 25"/>
                <a:gd name="T6" fmla="*/ 2147483647 w 49"/>
                <a:gd name="T7" fmla="*/ 2147483647 h 25"/>
                <a:gd name="T8" fmla="*/ 2147483647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4" y="25"/>
                  </a:moveTo>
                  <a:lnTo>
                    <a:pt x="0" y="18"/>
                  </a:lnTo>
                  <a:lnTo>
                    <a:pt x="49" y="0"/>
                  </a:lnTo>
                  <a:lnTo>
                    <a:pt x="49" y="7"/>
                  </a:lnTo>
                  <a:lnTo>
                    <a:pt x="4" y="25"/>
                  </a:lnTo>
                  <a:close/>
                </a:path>
              </a:pathLst>
            </a:custGeom>
            <a:solidFill>
              <a:srgbClr val="000000"/>
            </a:solidFill>
            <a:ln w="9525">
              <a:noFill/>
              <a:round/>
              <a:headEnd/>
              <a:tailEnd/>
            </a:ln>
          </p:spPr>
          <p:txBody>
            <a:bodyPr/>
            <a:lstStyle/>
            <a:p>
              <a:endParaRPr lang="en-US"/>
            </a:p>
          </p:txBody>
        </p:sp>
        <p:sp>
          <p:nvSpPr>
            <p:cNvPr id="163" name="Rectangle 162"/>
            <p:cNvSpPr>
              <a:spLocks noChangeArrowheads="1"/>
            </p:cNvSpPr>
            <p:nvPr/>
          </p:nvSpPr>
          <p:spPr bwMode="auto">
            <a:xfrm>
              <a:off x="3752850" y="5122863"/>
              <a:ext cx="112713"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Y</a:t>
              </a:r>
              <a:r>
                <a:rPr lang="en-US" sz="600" b="0" baseline="30000">
                  <a:solidFill>
                    <a:srgbClr val="000000"/>
                  </a:solidFill>
                </a:rPr>
                <a:t>WB</a:t>
              </a:r>
              <a:endParaRPr lang="en-US" b="0" baseline="30000"/>
            </a:p>
          </p:txBody>
        </p:sp>
        <p:sp>
          <p:nvSpPr>
            <p:cNvPr id="164" name="Rectangle 163"/>
            <p:cNvSpPr>
              <a:spLocks noChangeArrowheads="1"/>
            </p:cNvSpPr>
            <p:nvPr/>
          </p:nvSpPr>
          <p:spPr bwMode="auto">
            <a:xfrm>
              <a:off x="2600325" y="5110163"/>
              <a:ext cx="130175"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IR</a:t>
              </a:r>
              <a:r>
                <a:rPr lang="en-US" sz="600" b="0" baseline="30000">
                  <a:solidFill>
                    <a:srgbClr val="000000"/>
                  </a:solidFill>
                </a:rPr>
                <a:t>WB</a:t>
              </a:r>
              <a:endParaRPr lang="en-US" b="0" baseline="30000"/>
            </a:p>
          </p:txBody>
        </p:sp>
        <p:sp>
          <p:nvSpPr>
            <p:cNvPr id="165" name="Rectangle 164"/>
            <p:cNvSpPr>
              <a:spLocks noChangeArrowheads="1"/>
            </p:cNvSpPr>
            <p:nvPr/>
          </p:nvSpPr>
          <p:spPr bwMode="auto">
            <a:xfrm>
              <a:off x="1314450" y="5110163"/>
              <a:ext cx="152400"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PC</a:t>
              </a:r>
              <a:r>
                <a:rPr lang="en-US" sz="600" b="0" baseline="30000">
                  <a:solidFill>
                    <a:srgbClr val="000000"/>
                  </a:solidFill>
                </a:rPr>
                <a:t>WB</a:t>
              </a:r>
              <a:endParaRPr lang="en-US" b="0" baseline="30000"/>
            </a:p>
          </p:txBody>
        </p:sp>
      </p:grpSp>
      <p:sp>
        <p:nvSpPr>
          <p:cNvPr id="166" name="Rectangle 165"/>
          <p:cNvSpPr>
            <a:spLocks noChangeArrowheads="1"/>
          </p:cNvSpPr>
          <p:nvPr/>
        </p:nvSpPr>
        <p:spPr bwMode="auto">
          <a:xfrm>
            <a:off x="198438" y="6256020"/>
            <a:ext cx="4525962" cy="36512"/>
          </a:xfrm>
          <a:prstGeom prst="rect">
            <a:avLst/>
          </a:prstGeom>
          <a:solidFill>
            <a:srgbClr val="BBBBBB"/>
          </a:solidFill>
          <a:ln w="9525">
            <a:noFill/>
            <a:miter lim="800000"/>
            <a:headEnd/>
            <a:tailEnd/>
          </a:ln>
        </p:spPr>
        <p:txBody>
          <a:bodyPr/>
          <a:lstStyle/>
          <a:p>
            <a:endParaRPr lang="en-US"/>
          </a:p>
        </p:txBody>
      </p:sp>
      <p:grpSp>
        <p:nvGrpSpPr>
          <p:cNvPr id="235" name="Group 166"/>
          <p:cNvGrpSpPr/>
          <p:nvPr/>
        </p:nvGrpSpPr>
        <p:grpSpPr>
          <a:xfrm>
            <a:off x="192087" y="4038600"/>
            <a:ext cx="4532313" cy="107950"/>
            <a:chOff x="952500" y="4132263"/>
            <a:chExt cx="4532313" cy="107950"/>
          </a:xfrm>
        </p:grpSpPr>
        <p:sp>
          <p:nvSpPr>
            <p:cNvPr id="168" name="Rectangle 167"/>
            <p:cNvSpPr>
              <a:spLocks noChangeArrowheads="1"/>
            </p:cNvSpPr>
            <p:nvPr/>
          </p:nvSpPr>
          <p:spPr bwMode="auto">
            <a:xfrm>
              <a:off x="952500" y="4170363"/>
              <a:ext cx="4532313" cy="36512"/>
            </a:xfrm>
            <a:prstGeom prst="rect">
              <a:avLst/>
            </a:prstGeom>
            <a:solidFill>
              <a:srgbClr val="BBBBBB"/>
            </a:solidFill>
            <a:ln w="9525">
              <a:noFill/>
              <a:miter lim="800000"/>
              <a:headEnd/>
              <a:tailEnd/>
            </a:ln>
          </p:spPr>
          <p:txBody>
            <a:bodyPr/>
            <a:lstStyle/>
            <a:p>
              <a:endParaRPr lang="en-US"/>
            </a:p>
          </p:txBody>
        </p:sp>
        <p:sp>
          <p:nvSpPr>
            <p:cNvPr id="169" name="Rectangle 168"/>
            <p:cNvSpPr>
              <a:spLocks noChangeArrowheads="1"/>
            </p:cNvSpPr>
            <p:nvPr/>
          </p:nvSpPr>
          <p:spPr bwMode="auto">
            <a:xfrm>
              <a:off x="1060450" y="4132263"/>
              <a:ext cx="674688" cy="107950"/>
            </a:xfrm>
            <a:prstGeom prst="rect">
              <a:avLst/>
            </a:prstGeom>
            <a:solidFill>
              <a:srgbClr val="FFFFFF"/>
            </a:solidFill>
            <a:ln w="9525">
              <a:noFill/>
              <a:miter lim="800000"/>
              <a:headEnd/>
              <a:tailEnd/>
            </a:ln>
          </p:spPr>
          <p:txBody>
            <a:bodyPr/>
            <a:lstStyle/>
            <a:p>
              <a:endParaRPr lang="en-US"/>
            </a:p>
          </p:txBody>
        </p:sp>
        <p:sp>
          <p:nvSpPr>
            <p:cNvPr id="170" name="Rectangle 169"/>
            <p:cNvSpPr>
              <a:spLocks noChangeArrowheads="1"/>
            </p:cNvSpPr>
            <p:nvPr/>
          </p:nvSpPr>
          <p:spPr bwMode="auto">
            <a:xfrm>
              <a:off x="1063625" y="4137025"/>
              <a:ext cx="666750" cy="98425"/>
            </a:xfrm>
            <a:prstGeom prst="rect">
              <a:avLst/>
            </a:prstGeom>
            <a:noFill/>
            <a:ln w="11113">
              <a:solidFill>
                <a:srgbClr val="000000"/>
              </a:solidFill>
              <a:miter lim="800000"/>
              <a:headEnd/>
              <a:tailEnd/>
            </a:ln>
          </p:spPr>
          <p:txBody>
            <a:bodyPr/>
            <a:lstStyle/>
            <a:p>
              <a:endParaRPr lang="en-US"/>
            </a:p>
          </p:txBody>
        </p:sp>
        <p:sp>
          <p:nvSpPr>
            <p:cNvPr id="171" name="Freeform 170"/>
            <p:cNvSpPr>
              <a:spLocks/>
            </p:cNvSpPr>
            <p:nvPr/>
          </p:nvSpPr>
          <p:spPr bwMode="auto">
            <a:xfrm>
              <a:off x="1060450" y="4173538"/>
              <a:ext cx="65088"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4"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172" name="Freeform 171"/>
            <p:cNvSpPr>
              <a:spLocks/>
            </p:cNvSpPr>
            <p:nvPr/>
          </p:nvSpPr>
          <p:spPr bwMode="auto">
            <a:xfrm>
              <a:off x="1060450" y="4197350"/>
              <a:ext cx="65088"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4" y="21"/>
                  </a:moveTo>
                  <a:lnTo>
                    <a:pt x="0" y="14"/>
                  </a:lnTo>
                  <a:lnTo>
                    <a:pt x="49" y="0"/>
                  </a:lnTo>
                  <a:lnTo>
                    <a:pt x="49" y="7"/>
                  </a:lnTo>
                  <a:lnTo>
                    <a:pt x="4" y="21"/>
                  </a:lnTo>
                  <a:close/>
                </a:path>
              </a:pathLst>
            </a:custGeom>
            <a:solidFill>
              <a:srgbClr val="000000"/>
            </a:solidFill>
            <a:ln w="9525">
              <a:noFill/>
              <a:round/>
              <a:headEnd/>
              <a:tailEnd/>
            </a:ln>
          </p:spPr>
          <p:txBody>
            <a:bodyPr/>
            <a:lstStyle/>
            <a:p>
              <a:endParaRPr lang="en-US"/>
            </a:p>
          </p:txBody>
        </p:sp>
        <p:sp>
          <p:nvSpPr>
            <p:cNvPr id="173" name="Rectangle 172"/>
            <p:cNvSpPr>
              <a:spLocks noChangeArrowheads="1"/>
            </p:cNvSpPr>
            <p:nvPr/>
          </p:nvSpPr>
          <p:spPr bwMode="auto">
            <a:xfrm>
              <a:off x="2324100" y="4132263"/>
              <a:ext cx="674688" cy="107950"/>
            </a:xfrm>
            <a:prstGeom prst="rect">
              <a:avLst/>
            </a:prstGeom>
            <a:solidFill>
              <a:srgbClr val="FFFFFF"/>
            </a:solidFill>
            <a:ln w="9525">
              <a:noFill/>
              <a:miter lim="800000"/>
              <a:headEnd/>
              <a:tailEnd/>
            </a:ln>
          </p:spPr>
          <p:txBody>
            <a:bodyPr/>
            <a:lstStyle/>
            <a:p>
              <a:endParaRPr lang="en-US"/>
            </a:p>
          </p:txBody>
        </p:sp>
        <p:sp>
          <p:nvSpPr>
            <p:cNvPr id="174" name="Rectangle 173"/>
            <p:cNvSpPr>
              <a:spLocks noChangeArrowheads="1"/>
            </p:cNvSpPr>
            <p:nvPr/>
          </p:nvSpPr>
          <p:spPr bwMode="auto">
            <a:xfrm>
              <a:off x="2327275" y="4137025"/>
              <a:ext cx="666750" cy="98425"/>
            </a:xfrm>
            <a:prstGeom prst="rect">
              <a:avLst/>
            </a:prstGeom>
            <a:noFill/>
            <a:ln w="11113">
              <a:solidFill>
                <a:srgbClr val="000000"/>
              </a:solidFill>
              <a:miter lim="800000"/>
              <a:headEnd/>
              <a:tailEnd/>
            </a:ln>
          </p:spPr>
          <p:txBody>
            <a:bodyPr/>
            <a:lstStyle/>
            <a:p>
              <a:endParaRPr lang="en-US"/>
            </a:p>
          </p:txBody>
        </p:sp>
        <p:sp>
          <p:nvSpPr>
            <p:cNvPr id="175" name="Freeform 174"/>
            <p:cNvSpPr>
              <a:spLocks/>
            </p:cNvSpPr>
            <p:nvPr/>
          </p:nvSpPr>
          <p:spPr bwMode="auto">
            <a:xfrm>
              <a:off x="2324100" y="4173538"/>
              <a:ext cx="65088"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4"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176" name="Freeform 175"/>
            <p:cNvSpPr>
              <a:spLocks/>
            </p:cNvSpPr>
            <p:nvPr/>
          </p:nvSpPr>
          <p:spPr bwMode="auto">
            <a:xfrm>
              <a:off x="2324100" y="4197350"/>
              <a:ext cx="65088"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4" y="21"/>
                  </a:moveTo>
                  <a:lnTo>
                    <a:pt x="0" y="14"/>
                  </a:lnTo>
                  <a:lnTo>
                    <a:pt x="49" y="0"/>
                  </a:lnTo>
                  <a:lnTo>
                    <a:pt x="49" y="7"/>
                  </a:lnTo>
                  <a:lnTo>
                    <a:pt x="4" y="21"/>
                  </a:lnTo>
                  <a:close/>
                </a:path>
              </a:pathLst>
            </a:custGeom>
            <a:solidFill>
              <a:srgbClr val="000000"/>
            </a:solidFill>
            <a:ln w="9525">
              <a:noFill/>
              <a:round/>
              <a:headEnd/>
              <a:tailEnd/>
            </a:ln>
          </p:spPr>
          <p:txBody>
            <a:bodyPr/>
            <a:lstStyle/>
            <a:p>
              <a:endParaRPr lang="en-US"/>
            </a:p>
          </p:txBody>
        </p:sp>
        <p:sp>
          <p:nvSpPr>
            <p:cNvPr id="177" name="Rectangle 176"/>
            <p:cNvSpPr>
              <a:spLocks noChangeArrowheads="1"/>
            </p:cNvSpPr>
            <p:nvPr/>
          </p:nvSpPr>
          <p:spPr bwMode="auto">
            <a:xfrm>
              <a:off x="3462338" y="4132263"/>
              <a:ext cx="674687" cy="107950"/>
            </a:xfrm>
            <a:prstGeom prst="rect">
              <a:avLst/>
            </a:prstGeom>
            <a:solidFill>
              <a:srgbClr val="FFFFFF"/>
            </a:solidFill>
            <a:ln w="9525">
              <a:noFill/>
              <a:miter lim="800000"/>
              <a:headEnd/>
              <a:tailEnd/>
            </a:ln>
          </p:spPr>
          <p:txBody>
            <a:bodyPr/>
            <a:lstStyle/>
            <a:p>
              <a:endParaRPr lang="en-US"/>
            </a:p>
          </p:txBody>
        </p:sp>
        <p:sp>
          <p:nvSpPr>
            <p:cNvPr id="178" name="Rectangle 177"/>
            <p:cNvSpPr>
              <a:spLocks noChangeArrowheads="1"/>
            </p:cNvSpPr>
            <p:nvPr/>
          </p:nvSpPr>
          <p:spPr bwMode="auto">
            <a:xfrm>
              <a:off x="3465513" y="4137025"/>
              <a:ext cx="666750" cy="98425"/>
            </a:xfrm>
            <a:prstGeom prst="rect">
              <a:avLst/>
            </a:prstGeom>
            <a:noFill/>
            <a:ln w="11113">
              <a:solidFill>
                <a:srgbClr val="000000"/>
              </a:solidFill>
              <a:miter lim="800000"/>
              <a:headEnd/>
              <a:tailEnd/>
            </a:ln>
          </p:spPr>
          <p:txBody>
            <a:bodyPr/>
            <a:lstStyle/>
            <a:p>
              <a:endParaRPr lang="en-US"/>
            </a:p>
          </p:txBody>
        </p:sp>
        <p:sp>
          <p:nvSpPr>
            <p:cNvPr id="179" name="Freeform 178"/>
            <p:cNvSpPr>
              <a:spLocks/>
            </p:cNvSpPr>
            <p:nvPr/>
          </p:nvSpPr>
          <p:spPr bwMode="auto">
            <a:xfrm>
              <a:off x="3462338" y="4173538"/>
              <a:ext cx="65087"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4"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180" name="Freeform 179"/>
            <p:cNvSpPr>
              <a:spLocks/>
            </p:cNvSpPr>
            <p:nvPr/>
          </p:nvSpPr>
          <p:spPr bwMode="auto">
            <a:xfrm>
              <a:off x="3462338" y="4197350"/>
              <a:ext cx="65087"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4" y="21"/>
                  </a:moveTo>
                  <a:lnTo>
                    <a:pt x="0" y="14"/>
                  </a:lnTo>
                  <a:lnTo>
                    <a:pt x="49" y="0"/>
                  </a:lnTo>
                  <a:lnTo>
                    <a:pt x="49" y="7"/>
                  </a:lnTo>
                  <a:lnTo>
                    <a:pt x="4" y="21"/>
                  </a:lnTo>
                  <a:close/>
                </a:path>
              </a:pathLst>
            </a:custGeom>
            <a:solidFill>
              <a:srgbClr val="000000"/>
            </a:solidFill>
            <a:ln w="9525">
              <a:noFill/>
              <a:round/>
              <a:headEnd/>
              <a:tailEnd/>
            </a:ln>
          </p:spPr>
          <p:txBody>
            <a:bodyPr/>
            <a:lstStyle/>
            <a:p>
              <a:endParaRPr lang="en-US"/>
            </a:p>
          </p:txBody>
        </p:sp>
        <p:sp>
          <p:nvSpPr>
            <p:cNvPr id="181" name="Rectangle 180"/>
            <p:cNvSpPr>
              <a:spLocks noChangeArrowheads="1"/>
            </p:cNvSpPr>
            <p:nvPr/>
          </p:nvSpPr>
          <p:spPr bwMode="auto">
            <a:xfrm>
              <a:off x="3724275" y="4141788"/>
              <a:ext cx="149225"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Y</a:t>
              </a:r>
              <a:r>
                <a:rPr lang="en-US" sz="600" b="0" baseline="30000">
                  <a:solidFill>
                    <a:srgbClr val="000000"/>
                  </a:solidFill>
                </a:rPr>
                <a:t>MEM</a:t>
              </a:r>
              <a:endParaRPr lang="en-US" b="0" baseline="30000"/>
            </a:p>
          </p:txBody>
        </p:sp>
        <p:sp>
          <p:nvSpPr>
            <p:cNvPr id="185" name="Rectangle 184"/>
            <p:cNvSpPr>
              <a:spLocks noChangeArrowheads="1"/>
            </p:cNvSpPr>
            <p:nvPr/>
          </p:nvSpPr>
          <p:spPr bwMode="auto">
            <a:xfrm>
              <a:off x="4598988" y="4132263"/>
              <a:ext cx="674687" cy="107950"/>
            </a:xfrm>
            <a:prstGeom prst="rect">
              <a:avLst/>
            </a:prstGeom>
            <a:solidFill>
              <a:srgbClr val="FFFFFF"/>
            </a:solidFill>
            <a:ln w="9525">
              <a:noFill/>
              <a:miter lim="800000"/>
              <a:headEnd/>
              <a:tailEnd/>
            </a:ln>
          </p:spPr>
          <p:txBody>
            <a:bodyPr/>
            <a:lstStyle/>
            <a:p>
              <a:endParaRPr lang="en-US"/>
            </a:p>
          </p:txBody>
        </p:sp>
        <p:sp>
          <p:nvSpPr>
            <p:cNvPr id="186" name="Rectangle 185"/>
            <p:cNvSpPr>
              <a:spLocks noChangeArrowheads="1"/>
            </p:cNvSpPr>
            <p:nvPr/>
          </p:nvSpPr>
          <p:spPr bwMode="auto">
            <a:xfrm>
              <a:off x="4603750" y="4137025"/>
              <a:ext cx="666750" cy="98425"/>
            </a:xfrm>
            <a:prstGeom prst="rect">
              <a:avLst/>
            </a:prstGeom>
            <a:noFill/>
            <a:ln w="11113">
              <a:solidFill>
                <a:srgbClr val="000000"/>
              </a:solidFill>
              <a:miter lim="800000"/>
              <a:headEnd/>
              <a:tailEnd/>
            </a:ln>
          </p:spPr>
          <p:txBody>
            <a:bodyPr/>
            <a:lstStyle/>
            <a:p>
              <a:endParaRPr lang="en-US"/>
            </a:p>
          </p:txBody>
        </p:sp>
        <p:sp>
          <p:nvSpPr>
            <p:cNvPr id="187" name="Freeform 186"/>
            <p:cNvSpPr>
              <a:spLocks/>
            </p:cNvSpPr>
            <p:nvPr/>
          </p:nvSpPr>
          <p:spPr bwMode="auto">
            <a:xfrm>
              <a:off x="4598988" y="4173538"/>
              <a:ext cx="66675"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4"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188" name="Freeform 187"/>
            <p:cNvSpPr>
              <a:spLocks/>
            </p:cNvSpPr>
            <p:nvPr/>
          </p:nvSpPr>
          <p:spPr bwMode="auto">
            <a:xfrm>
              <a:off x="4598988" y="4197350"/>
              <a:ext cx="66675"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4" y="21"/>
                  </a:moveTo>
                  <a:lnTo>
                    <a:pt x="0" y="14"/>
                  </a:lnTo>
                  <a:lnTo>
                    <a:pt x="49" y="0"/>
                  </a:lnTo>
                  <a:lnTo>
                    <a:pt x="49" y="7"/>
                  </a:lnTo>
                  <a:lnTo>
                    <a:pt x="4" y="21"/>
                  </a:lnTo>
                  <a:close/>
                </a:path>
              </a:pathLst>
            </a:custGeom>
            <a:solidFill>
              <a:srgbClr val="000000"/>
            </a:solidFill>
            <a:ln w="9525">
              <a:noFill/>
              <a:round/>
              <a:headEnd/>
              <a:tailEnd/>
            </a:ln>
          </p:spPr>
          <p:txBody>
            <a:bodyPr/>
            <a:lstStyle/>
            <a:p>
              <a:endParaRPr lang="en-US"/>
            </a:p>
          </p:txBody>
        </p:sp>
        <p:sp>
          <p:nvSpPr>
            <p:cNvPr id="197" name="Rectangle 196"/>
            <p:cNvSpPr>
              <a:spLocks noChangeArrowheads="1"/>
            </p:cNvSpPr>
            <p:nvPr/>
          </p:nvSpPr>
          <p:spPr bwMode="auto">
            <a:xfrm>
              <a:off x="4867275" y="4138613"/>
              <a:ext cx="152400"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D</a:t>
              </a:r>
              <a:r>
                <a:rPr lang="en-US" sz="600" b="0" baseline="30000">
                  <a:solidFill>
                    <a:srgbClr val="000000"/>
                  </a:solidFill>
                </a:rPr>
                <a:t>MEM</a:t>
              </a:r>
              <a:endParaRPr lang="en-US" b="0" baseline="30000"/>
            </a:p>
          </p:txBody>
        </p:sp>
        <p:sp>
          <p:nvSpPr>
            <p:cNvPr id="198" name="Rectangle 197"/>
            <p:cNvSpPr>
              <a:spLocks noChangeArrowheads="1"/>
            </p:cNvSpPr>
            <p:nvPr/>
          </p:nvSpPr>
          <p:spPr bwMode="auto">
            <a:xfrm>
              <a:off x="2586038" y="4143375"/>
              <a:ext cx="165100"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IR</a:t>
              </a:r>
              <a:r>
                <a:rPr lang="en-US" sz="600" b="0" baseline="30000">
                  <a:solidFill>
                    <a:srgbClr val="000000"/>
                  </a:solidFill>
                </a:rPr>
                <a:t>MEM</a:t>
              </a:r>
              <a:endParaRPr lang="en-US" b="0" baseline="30000"/>
            </a:p>
          </p:txBody>
        </p:sp>
        <p:sp>
          <p:nvSpPr>
            <p:cNvPr id="199" name="Rectangle 198"/>
            <p:cNvSpPr>
              <a:spLocks noChangeArrowheads="1"/>
            </p:cNvSpPr>
            <p:nvPr/>
          </p:nvSpPr>
          <p:spPr bwMode="auto">
            <a:xfrm>
              <a:off x="1295400" y="4143375"/>
              <a:ext cx="188913" cy="92075"/>
            </a:xfrm>
            <a:prstGeom prst="rect">
              <a:avLst/>
            </a:prstGeom>
            <a:noFill/>
            <a:ln w="9525">
              <a:noFill/>
              <a:miter lim="800000"/>
              <a:headEnd/>
              <a:tailEnd/>
            </a:ln>
          </p:spPr>
          <p:txBody>
            <a:bodyPr wrap="none" lIns="0" tIns="0" rIns="0" bIns="0">
              <a:spAutoFit/>
            </a:bodyPr>
            <a:lstStyle/>
            <a:p>
              <a:pPr eaLnBrk="0" hangingPunct="0"/>
              <a:r>
                <a:rPr lang="en-US" sz="600" b="0" dirty="0">
                  <a:solidFill>
                    <a:srgbClr val="000000"/>
                  </a:solidFill>
                </a:rPr>
                <a:t>PC</a:t>
              </a:r>
              <a:r>
                <a:rPr lang="en-US" sz="600" b="0" baseline="30000" dirty="0">
                  <a:solidFill>
                    <a:srgbClr val="000000"/>
                  </a:solidFill>
                </a:rPr>
                <a:t>MEM</a:t>
              </a:r>
              <a:endParaRPr lang="en-US" b="0" baseline="30000" dirty="0"/>
            </a:p>
          </p:txBody>
        </p:sp>
      </p:grpSp>
      <p:grpSp>
        <p:nvGrpSpPr>
          <p:cNvPr id="236" name="Group 199"/>
          <p:cNvGrpSpPr/>
          <p:nvPr/>
        </p:nvGrpSpPr>
        <p:grpSpPr>
          <a:xfrm>
            <a:off x="192087" y="3276600"/>
            <a:ext cx="4532313" cy="107950"/>
            <a:chOff x="952500" y="3116263"/>
            <a:chExt cx="4532313" cy="107950"/>
          </a:xfrm>
        </p:grpSpPr>
        <p:sp>
          <p:nvSpPr>
            <p:cNvPr id="201" name="Rectangle 200"/>
            <p:cNvSpPr>
              <a:spLocks noChangeArrowheads="1"/>
            </p:cNvSpPr>
            <p:nvPr/>
          </p:nvSpPr>
          <p:spPr bwMode="auto">
            <a:xfrm>
              <a:off x="952500" y="3154363"/>
              <a:ext cx="4532313" cy="36512"/>
            </a:xfrm>
            <a:prstGeom prst="rect">
              <a:avLst/>
            </a:prstGeom>
            <a:solidFill>
              <a:srgbClr val="BBBBBB"/>
            </a:solidFill>
            <a:ln w="9525">
              <a:noFill/>
              <a:miter lim="800000"/>
              <a:headEnd/>
              <a:tailEnd/>
            </a:ln>
          </p:spPr>
          <p:txBody>
            <a:bodyPr/>
            <a:lstStyle/>
            <a:p>
              <a:endParaRPr lang="en-US"/>
            </a:p>
          </p:txBody>
        </p:sp>
        <p:sp>
          <p:nvSpPr>
            <p:cNvPr id="210" name="Rectangle 209"/>
            <p:cNvSpPr>
              <a:spLocks noChangeArrowheads="1"/>
            </p:cNvSpPr>
            <p:nvPr/>
          </p:nvSpPr>
          <p:spPr bwMode="auto">
            <a:xfrm>
              <a:off x="1060450" y="3116263"/>
              <a:ext cx="674688" cy="107950"/>
            </a:xfrm>
            <a:prstGeom prst="rect">
              <a:avLst/>
            </a:prstGeom>
            <a:solidFill>
              <a:srgbClr val="FFFFFF"/>
            </a:solidFill>
            <a:ln w="9525">
              <a:noFill/>
              <a:miter lim="800000"/>
              <a:headEnd/>
              <a:tailEnd/>
            </a:ln>
          </p:spPr>
          <p:txBody>
            <a:bodyPr/>
            <a:lstStyle/>
            <a:p>
              <a:endParaRPr lang="en-US"/>
            </a:p>
          </p:txBody>
        </p:sp>
        <p:sp>
          <p:nvSpPr>
            <p:cNvPr id="211" name="Rectangle 210"/>
            <p:cNvSpPr>
              <a:spLocks noChangeArrowheads="1"/>
            </p:cNvSpPr>
            <p:nvPr/>
          </p:nvSpPr>
          <p:spPr bwMode="auto">
            <a:xfrm>
              <a:off x="1063625" y="3121025"/>
              <a:ext cx="666750" cy="98425"/>
            </a:xfrm>
            <a:prstGeom prst="rect">
              <a:avLst/>
            </a:prstGeom>
            <a:noFill/>
            <a:ln w="11113">
              <a:solidFill>
                <a:srgbClr val="000000"/>
              </a:solidFill>
              <a:miter lim="800000"/>
              <a:headEnd/>
              <a:tailEnd/>
            </a:ln>
          </p:spPr>
          <p:txBody>
            <a:bodyPr/>
            <a:lstStyle/>
            <a:p>
              <a:endParaRPr lang="en-US"/>
            </a:p>
          </p:txBody>
        </p:sp>
        <p:sp>
          <p:nvSpPr>
            <p:cNvPr id="212" name="Freeform 211"/>
            <p:cNvSpPr>
              <a:spLocks/>
            </p:cNvSpPr>
            <p:nvPr/>
          </p:nvSpPr>
          <p:spPr bwMode="auto">
            <a:xfrm>
              <a:off x="1060450" y="3157538"/>
              <a:ext cx="65088"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4"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213" name="Freeform 212"/>
            <p:cNvSpPr>
              <a:spLocks/>
            </p:cNvSpPr>
            <p:nvPr/>
          </p:nvSpPr>
          <p:spPr bwMode="auto">
            <a:xfrm>
              <a:off x="1060450" y="3181350"/>
              <a:ext cx="65088"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4" y="21"/>
                  </a:moveTo>
                  <a:lnTo>
                    <a:pt x="0" y="14"/>
                  </a:lnTo>
                  <a:lnTo>
                    <a:pt x="49" y="0"/>
                  </a:lnTo>
                  <a:lnTo>
                    <a:pt x="49" y="7"/>
                  </a:lnTo>
                  <a:lnTo>
                    <a:pt x="4" y="21"/>
                  </a:lnTo>
                  <a:close/>
                </a:path>
              </a:pathLst>
            </a:custGeom>
            <a:solidFill>
              <a:srgbClr val="000000"/>
            </a:solidFill>
            <a:ln w="9525">
              <a:noFill/>
              <a:round/>
              <a:headEnd/>
              <a:tailEnd/>
            </a:ln>
          </p:spPr>
          <p:txBody>
            <a:bodyPr/>
            <a:lstStyle/>
            <a:p>
              <a:endParaRPr lang="en-US"/>
            </a:p>
          </p:txBody>
        </p:sp>
        <p:sp>
          <p:nvSpPr>
            <p:cNvPr id="214" name="Rectangle 213"/>
            <p:cNvSpPr>
              <a:spLocks noChangeArrowheads="1"/>
            </p:cNvSpPr>
            <p:nvPr/>
          </p:nvSpPr>
          <p:spPr bwMode="auto">
            <a:xfrm>
              <a:off x="2324100" y="3116263"/>
              <a:ext cx="674688" cy="107950"/>
            </a:xfrm>
            <a:prstGeom prst="rect">
              <a:avLst/>
            </a:prstGeom>
            <a:solidFill>
              <a:srgbClr val="FFFFFF"/>
            </a:solidFill>
            <a:ln w="9525">
              <a:noFill/>
              <a:miter lim="800000"/>
              <a:headEnd/>
              <a:tailEnd/>
            </a:ln>
          </p:spPr>
          <p:txBody>
            <a:bodyPr/>
            <a:lstStyle/>
            <a:p>
              <a:endParaRPr lang="en-US"/>
            </a:p>
          </p:txBody>
        </p:sp>
        <p:sp>
          <p:nvSpPr>
            <p:cNvPr id="215" name="Rectangle 214"/>
            <p:cNvSpPr>
              <a:spLocks noChangeArrowheads="1"/>
            </p:cNvSpPr>
            <p:nvPr/>
          </p:nvSpPr>
          <p:spPr bwMode="auto">
            <a:xfrm>
              <a:off x="2327275" y="3121025"/>
              <a:ext cx="666750" cy="98425"/>
            </a:xfrm>
            <a:prstGeom prst="rect">
              <a:avLst/>
            </a:prstGeom>
            <a:noFill/>
            <a:ln w="11113">
              <a:solidFill>
                <a:srgbClr val="000000"/>
              </a:solidFill>
              <a:miter lim="800000"/>
              <a:headEnd/>
              <a:tailEnd/>
            </a:ln>
          </p:spPr>
          <p:txBody>
            <a:bodyPr/>
            <a:lstStyle/>
            <a:p>
              <a:endParaRPr lang="en-US"/>
            </a:p>
          </p:txBody>
        </p:sp>
        <p:sp>
          <p:nvSpPr>
            <p:cNvPr id="216" name="Freeform 215"/>
            <p:cNvSpPr>
              <a:spLocks/>
            </p:cNvSpPr>
            <p:nvPr/>
          </p:nvSpPr>
          <p:spPr bwMode="auto">
            <a:xfrm>
              <a:off x="2324100" y="3157538"/>
              <a:ext cx="65088"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4"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217" name="Freeform 216"/>
            <p:cNvSpPr>
              <a:spLocks/>
            </p:cNvSpPr>
            <p:nvPr/>
          </p:nvSpPr>
          <p:spPr bwMode="auto">
            <a:xfrm>
              <a:off x="2324100" y="3181350"/>
              <a:ext cx="65088"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4" y="21"/>
                  </a:moveTo>
                  <a:lnTo>
                    <a:pt x="0" y="14"/>
                  </a:lnTo>
                  <a:lnTo>
                    <a:pt x="49" y="0"/>
                  </a:lnTo>
                  <a:lnTo>
                    <a:pt x="49" y="7"/>
                  </a:lnTo>
                  <a:lnTo>
                    <a:pt x="4" y="21"/>
                  </a:lnTo>
                  <a:close/>
                </a:path>
              </a:pathLst>
            </a:custGeom>
            <a:solidFill>
              <a:srgbClr val="000000"/>
            </a:solidFill>
            <a:ln w="9525">
              <a:noFill/>
              <a:round/>
              <a:headEnd/>
              <a:tailEnd/>
            </a:ln>
          </p:spPr>
          <p:txBody>
            <a:bodyPr/>
            <a:lstStyle/>
            <a:p>
              <a:endParaRPr lang="en-US"/>
            </a:p>
          </p:txBody>
        </p:sp>
        <p:sp>
          <p:nvSpPr>
            <p:cNvPr id="218" name="Rectangle 217"/>
            <p:cNvSpPr>
              <a:spLocks noChangeArrowheads="1"/>
            </p:cNvSpPr>
            <p:nvPr/>
          </p:nvSpPr>
          <p:spPr bwMode="auto">
            <a:xfrm>
              <a:off x="3841750" y="3116263"/>
              <a:ext cx="673100" cy="107950"/>
            </a:xfrm>
            <a:prstGeom prst="rect">
              <a:avLst/>
            </a:prstGeom>
            <a:solidFill>
              <a:srgbClr val="FFFFFF"/>
            </a:solidFill>
            <a:ln w="9525">
              <a:noFill/>
              <a:miter lim="800000"/>
              <a:headEnd/>
              <a:tailEnd/>
            </a:ln>
          </p:spPr>
          <p:txBody>
            <a:bodyPr/>
            <a:lstStyle/>
            <a:p>
              <a:endParaRPr lang="en-US"/>
            </a:p>
          </p:txBody>
        </p:sp>
        <p:sp>
          <p:nvSpPr>
            <p:cNvPr id="219" name="Rectangle 218"/>
            <p:cNvSpPr>
              <a:spLocks noChangeArrowheads="1"/>
            </p:cNvSpPr>
            <p:nvPr/>
          </p:nvSpPr>
          <p:spPr bwMode="auto">
            <a:xfrm>
              <a:off x="3846513" y="3121025"/>
              <a:ext cx="665162" cy="98425"/>
            </a:xfrm>
            <a:prstGeom prst="rect">
              <a:avLst/>
            </a:prstGeom>
            <a:noFill/>
            <a:ln w="11113">
              <a:solidFill>
                <a:srgbClr val="000000"/>
              </a:solidFill>
              <a:miter lim="800000"/>
              <a:headEnd/>
              <a:tailEnd/>
            </a:ln>
          </p:spPr>
          <p:txBody>
            <a:bodyPr/>
            <a:lstStyle/>
            <a:p>
              <a:endParaRPr lang="en-US"/>
            </a:p>
          </p:txBody>
        </p:sp>
        <p:sp>
          <p:nvSpPr>
            <p:cNvPr id="220" name="Freeform 219"/>
            <p:cNvSpPr>
              <a:spLocks/>
            </p:cNvSpPr>
            <p:nvPr/>
          </p:nvSpPr>
          <p:spPr bwMode="auto">
            <a:xfrm>
              <a:off x="3841750" y="3157538"/>
              <a:ext cx="65088"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3"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221" name="Freeform 220"/>
            <p:cNvSpPr>
              <a:spLocks/>
            </p:cNvSpPr>
            <p:nvPr/>
          </p:nvSpPr>
          <p:spPr bwMode="auto">
            <a:xfrm>
              <a:off x="3841750" y="3181350"/>
              <a:ext cx="65088"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3" y="21"/>
                  </a:moveTo>
                  <a:lnTo>
                    <a:pt x="0" y="14"/>
                  </a:lnTo>
                  <a:lnTo>
                    <a:pt x="49" y="0"/>
                  </a:lnTo>
                  <a:lnTo>
                    <a:pt x="49" y="7"/>
                  </a:lnTo>
                  <a:lnTo>
                    <a:pt x="3" y="21"/>
                  </a:lnTo>
                  <a:close/>
                </a:path>
              </a:pathLst>
            </a:custGeom>
            <a:solidFill>
              <a:srgbClr val="000000"/>
            </a:solidFill>
            <a:ln w="9525">
              <a:noFill/>
              <a:round/>
              <a:headEnd/>
              <a:tailEnd/>
            </a:ln>
          </p:spPr>
          <p:txBody>
            <a:bodyPr/>
            <a:lstStyle/>
            <a:p>
              <a:endParaRPr lang="en-US"/>
            </a:p>
          </p:txBody>
        </p:sp>
        <p:sp>
          <p:nvSpPr>
            <p:cNvPr id="222" name="Rectangle 221"/>
            <p:cNvSpPr>
              <a:spLocks noChangeArrowheads="1"/>
            </p:cNvSpPr>
            <p:nvPr/>
          </p:nvSpPr>
          <p:spPr bwMode="auto">
            <a:xfrm>
              <a:off x="4598988" y="3116263"/>
              <a:ext cx="674687" cy="107950"/>
            </a:xfrm>
            <a:prstGeom prst="rect">
              <a:avLst/>
            </a:prstGeom>
            <a:solidFill>
              <a:srgbClr val="FFFFFF"/>
            </a:solidFill>
            <a:ln w="9525">
              <a:noFill/>
              <a:miter lim="800000"/>
              <a:headEnd/>
              <a:tailEnd/>
            </a:ln>
          </p:spPr>
          <p:txBody>
            <a:bodyPr/>
            <a:lstStyle/>
            <a:p>
              <a:endParaRPr lang="en-US"/>
            </a:p>
          </p:txBody>
        </p:sp>
        <p:sp>
          <p:nvSpPr>
            <p:cNvPr id="223" name="Rectangle 222"/>
            <p:cNvSpPr>
              <a:spLocks noChangeArrowheads="1"/>
            </p:cNvSpPr>
            <p:nvPr/>
          </p:nvSpPr>
          <p:spPr bwMode="auto">
            <a:xfrm>
              <a:off x="4603750" y="3121025"/>
              <a:ext cx="666750" cy="98425"/>
            </a:xfrm>
            <a:prstGeom prst="rect">
              <a:avLst/>
            </a:prstGeom>
            <a:noFill/>
            <a:ln w="11113">
              <a:solidFill>
                <a:srgbClr val="000000"/>
              </a:solidFill>
              <a:miter lim="800000"/>
              <a:headEnd/>
              <a:tailEnd/>
            </a:ln>
          </p:spPr>
          <p:txBody>
            <a:bodyPr/>
            <a:lstStyle/>
            <a:p>
              <a:endParaRPr lang="en-US"/>
            </a:p>
          </p:txBody>
        </p:sp>
        <p:sp>
          <p:nvSpPr>
            <p:cNvPr id="224" name="Freeform 223"/>
            <p:cNvSpPr>
              <a:spLocks/>
            </p:cNvSpPr>
            <p:nvPr/>
          </p:nvSpPr>
          <p:spPr bwMode="auto">
            <a:xfrm>
              <a:off x="4598988" y="3157538"/>
              <a:ext cx="66675"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4"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225" name="Freeform 224"/>
            <p:cNvSpPr>
              <a:spLocks/>
            </p:cNvSpPr>
            <p:nvPr/>
          </p:nvSpPr>
          <p:spPr bwMode="auto">
            <a:xfrm>
              <a:off x="4598988" y="3181350"/>
              <a:ext cx="66675"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4" y="21"/>
                  </a:moveTo>
                  <a:lnTo>
                    <a:pt x="0" y="14"/>
                  </a:lnTo>
                  <a:lnTo>
                    <a:pt x="49" y="0"/>
                  </a:lnTo>
                  <a:lnTo>
                    <a:pt x="49" y="7"/>
                  </a:lnTo>
                  <a:lnTo>
                    <a:pt x="4" y="21"/>
                  </a:lnTo>
                  <a:close/>
                </a:path>
              </a:pathLst>
            </a:custGeom>
            <a:solidFill>
              <a:srgbClr val="000000"/>
            </a:solidFill>
            <a:ln w="9525">
              <a:noFill/>
              <a:round/>
              <a:headEnd/>
              <a:tailEnd/>
            </a:ln>
          </p:spPr>
          <p:txBody>
            <a:bodyPr/>
            <a:lstStyle/>
            <a:p>
              <a:endParaRPr lang="en-US"/>
            </a:p>
          </p:txBody>
        </p:sp>
        <p:sp>
          <p:nvSpPr>
            <p:cNvPr id="226" name="Rectangle 225"/>
            <p:cNvSpPr>
              <a:spLocks noChangeArrowheads="1"/>
            </p:cNvSpPr>
            <p:nvPr/>
          </p:nvSpPr>
          <p:spPr bwMode="auto">
            <a:xfrm>
              <a:off x="4897438" y="3124200"/>
              <a:ext cx="130175"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D</a:t>
              </a:r>
              <a:r>
                <a:rPr lang="en-US" sz="600" b="0" baseline="30000">
                  <a:solidFill>
                    <a:srgbClr val="000000"/>
                  </a:solidFill>
                </a:rPr>
                <a:t>ALU</a:t>
              </a:r>
              <a:endParaRPr lang="en-US" b="0" baseline="30000"/>
            </a:p>
          </p:txBody>
        </p:sp>
        <p:sp>
          <p:nvSpPr>
            <p:cNvPr id="227" name="Rectangle 226"/>
            <p:cNvSpPr>
              <a:spLocks noChangeArrowheads="1"/>
            </p:cNvSpPr>
            <p:nvPr/>
          </p:nvSpPr>
          <p:spPr bwMode="auto">
            <a:xfrm>
              <a:off x="3082925" y="3116263"/>
              <a:ext cx="674688" cy="107950"/>
            </a:xfrm>
            <a:prstGeom prst="rect">
              <a:avLst/>
            </a:prstGeom>
            <a:solidFill>
              <a:srgbClr val="FFFFFF"/>
            </a:solidFill>
            <a:ln w="9525">
              <a:noFill/>
              <a:miter lim="800000"/>
              <a:headEnd/>
              <a:tailEnd/>
            </a:ln>
          </p:spPr>
          <p:txBody>
            <a:bodyPr/>
            <a:lstStyle/>
            <a:p>
              <a:endParaRPr lang="en-US"/>
            </a:p>
          </p:txBody>
        </p:sp>
        <p:sp>
          <p:nvSpPr>
            <p:cNvPr id="228" name="Rectangle 227"/>
            <p:cNvSpPr>
              <a:spLocks noChangeArrowheads="1"/>
            </p:cNvSpPr>
            <p:nvPr/>
          </p:nvSpPr>
          <p:spPr bwMode="auto">
            <a:xfrm>
              <a:off x="3087688" y="3121025"/>
              <a:ext cx="665162" cy="98425"/>
            </a:xfrm>
            <a:prstGeom prst="rect">
              <a:avLst/>
            </a:prstGeom>
            <a:noFill/>
            <a:ln w="11113">
              <a:solidFill>
                <a:srgbClr val="000000"/>
              </a:solidFill>
              <a:miter lim="800000"/>
              <a:headEnd/>
              <a:tailEnd/>
            </a:ln>
          </p:spPr>
          <p:txBody>
            <a:bodyPr/>
            <a:lstStyle/>
            <a:p>
              <a:endParaRPr lang="en-US"/>
            </a:p>
          </p:txBody>
        </p:sp>
        <p:sp>
          <p:nvSpPr>
            <p:cNvPr id="229" name="Freeform 228"/>
            <p:cNvSpPr>
              <a:spLocks/>
            </p:cNvSpPr>
            <p:nvPr/>
          </p:nvSpPr>
          <p:spPr bwMode="auto">
            <a:xfrm>
              <a:off x="3082925" y="3157538"/>
              <a:ext cx="65088"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4"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230" name="Freeform 229"/>
            <p:cNvSpPr>
              <a:spLocks/>
            </p:cNvSpPr>
            <p:nvPr/>
          </p:nvSpPr>
          <p:spPr bwMode="auto">
            <a:xfrm>
              <a:off x="3082925" y="3181350"/>
              <a:ext cx="65088"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4" y="21"/>
                  </a:moveTo>
                  <a:lnTo>
                    <a:pt x="0" y="14"/>
                  </a:lnTo>
                  <a:lnTo>
                    <a:pt x="49" y="0"/>
                  </a:lnTo>
                  <a:lnTo>
                    <a:pt x="49" y="7"/>
                  </a:lnTo>
                  <a:lnTo>
                    <a:pt x="4" y="21"/>
                  </a:lnTo>
                  <a:close/>
                </a:path>
              </a:pathLst>
            </a:custGeom>
            <a:solidFill>
              <a:srgbClr val="000000"/>
            </a:solidFill>
            <a:ln w="9525">
              <a:noFill/>
              <a:round/>
              <a:headEnd/>
              <a:tailEnd/>
            </a:ln>
          </p:spPr>
          <p:txBody>
            <a:bodyPr/>
            <a:lstStyle/>
            <a:p>
              <a:endParaRPr lang="en-US"/>
            </a:p>
          </p:txBody>
        </p:sp>
        <p:sp>
          <p:nvSpPr>
            <p:cNvPr id="231" name="Rectangle 230"/>
            <p:cNvSpPr>
              <a:spLocks noChangeArrowheads="1"/>
            </p:cNvSpPr>
            <p:nvPr/>
          </p:nvSpPr>
          <p:spPr bwMode="auto">
            <a:xfrm>
              <a:off x="4151313" y="3124200"/>
              <a:ext cx="46037"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B</a:t>
              </a:r>
              <a:endParaRPr lang="en-US" b="0"/>
            </a:p>
          </p:txBody>
        </p:sp>
        <p:sp>
          <p:nvSpPr>
            <p:cNvPr id="232" name="Rectangle 231"/>
            <p:cNvSpPr>
              <a:spLocks noChangeArrowheads="1"/>
            </p:cNvSpPr>
            <p:nvPr/>
          </p:nvSpPr>
          <p:spPr bwMode="auto">
            <a:xfrm>
              <a:off x="2590800" y="3124200"/>
              <a:ext cx="144463"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IR</a:t>
              </a:r>
              <a:r>
                <a:rPr lang="en-US" sz="600" b="0" baseline="30000">
                  <a:solidFill>
                    <a:srgbClr val="000000"/>
                  </a:solidFill>
                </a:rPr>
                <a:t>ALU</a:t>
              </a:r>
              <a:endParaRPr lang="en-US" b="0" baseline="30000"/>
            </a:p>
          </p:txBody>
        </p:sp>
        <p:sp>
          <p:nvSpPr>
            <p:cNvPr id="233" name="Rectangle 232"/>
            <p:cNvSpPr>
              <a:spLocks noChangeArrowheads="1"/>
            </p:cNvSpPr>
            <p:nvPr/>
          </p:nvSpPr>
          <p:spPr bwMode="auto">
            <a:xfrm>
              <a:off x="3402013" y="3119438"/>
              <a:ext cx="47625"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A</a:t>
              </a:r>
              <a:endParaRPr lang="en-US" b="0"/>
            </a:p>
          </p:txBody>
        </p:sp>
        <p:sp>
          <p:nvSpPr>
            <p:cNvPr id="234" name="Rectangle 233"/>
            <p:cNvSpPr>
              <a:spLocks noChangeArrowheads="1"/>
            </p:cNvSpPr>
            <p:nvPr/>
          </p:nvSpPr>
          <p:spPr bwMode="auto">
            <a:xfrm>
              <a:off x="1328738" y="3124200"/>
              <a:ext cx="166687"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PC</a:t>
              </a:r>
              <a:r>
                <a:rPr lang="en-US" sz="600" b="0" baseline="30000">
                  <a:solidFill>
                    <a:srgbClr val="000000"/>
                  </a:solidFill>
                </a:rPr>
                <a:t>ALU</a:t>
              </a:r>
              <a:endParaRPr lang="en-US" b="0" baseline="30000"/>
            </a:p>
          </p:txBody>
        </p:sp>
      </p:grpSp>
      <p:grpSp>
        <p:nvGrpSpPr>
          <p:cNvPr id="237" name="Group 236"/>
          <p:cNvGrpSpPr/>
          <p:nvPr/>
        </p:nvGrpSpPr>
        <p:grpSpPr>
          <a:xfrm>
            <a:off x="152400" y="1979612"/>
            <a:ext cx="4532313" cy="153988"/>
            <a:chOff x="952500" y="1682750"/>
            <a:chExt cx="4532313" cy="153988"/>
          </a:xfrm>
        </p:grpSpPr>
        <p:sp>
          <p:nvSpPr>
            <p:cNvPr id="238" name="Rectangle 237"/>
            <p:cNvSpPr>
              <a:spLocks noChangeArrowheads="1"/>
            </p:cNvSpPr>
            <p:nvPr/>
          </p:nvSpPr>
          <p:spPr bwMode="auto">
            <a:xfrm>
              <a:off x="952500" y="1725613"/>
              <a:ext cx="4532313" cy="36512"/>
            </a:xfrm>
            <a:prstGeom prst="rect">
              <a:avLst/>
            </a:prstGeom>
            <a:solidFill>
              <a:srgbClr val="BBBBBB"/>
            </a:solidFill>
            <a:ln w="9525">
              <a:noFill/>
              <a:miter lim="800000"/>
              <a:headEnd/>
              <a:tailEnd/>
            </a:ln>
          </p:spPr>
          <p:txBody>
            <a:bodyPr/>
            <a:lstStyle/>
            <a:p>
              <a:endParaRPr lang="en-US"/>
            </a:p>
          </p:txBody>
        </p:sp>
        <p:sp>
          <p:nvSpPr>
            <p:cNvPr id="243" name="Rectangle 242"/>
            <p:cNvSpPr>
              <a:spLocks noChangeArrowheads="1"/>
            </p:cNvSpPr>
            <p:nvPr/>
          </p:nvSpPr>
          <p:spPr bwMode="auto">
            <a:xfrm>
              <a:off x="1066800" y="1684338"/>
              <a:ext cx="674688" cy="101600"/>
            </a:xfrm>
            <a:prstGeom prst="rect">
              <a:avLst/>
            </a:prstGeom>
            <a:solidFill>
              <a:srgbClr val="FFFFFF"/>
            </a:solidFill>
            <a:ln w="9525">
              <a:noFill/>
              <a:miter lim="800000"/>
              <a:headEnd/>
              <a:tailEnd/>
            </a:ln>
          </p:spPr>
          <p:txBody>
            <a:bodyPr/>
            <a:lstStyle/>
            <a:p>
              <a:endParaRPr lang="en-US"/>
            </a:p>
          </p:txBody>
        </p:sp>
        <p:sp>
          <p:nvSpPr>
            <p:cNvPr id="244" name="Rectangle 243"/>
            <p:cNvSpPr>
              <a:spLocks noChangeArrowheads="1"/>
            </p:cNvSpPr>
            <p:nvPr/>
          </p:nvSpPr>
          <p:spPr bwMode="auto">
            <a:xfrm>
              <a:off x="1063625" y="1687513"/>
              <a:ext cx="666750" cy="93662"/>
            </a:xfrm>
            <a:prstGeom prst="rect">
              <a:avLst/>
            </a:prstGeom>
            <a:noFill/>
            <a:ln w="11113">
              <a:solidFill>
                <a:srgbClr val="000000"/>
              </a:solidFill>
              <a:miter lim="800000"/>
              <a:headEnd/>
              <a:tailEnd/>
            </a:ln>
          </p:spPr>
          <p:txBody>
            <a:bodyPr/>
            <a:lstStyle/>
            <a:p>
              <a:endParaRPr lang="en-US"/>
            </a:p>
          </p:txBody>
        </p:sp>
        <p:sp>
          <p:nvSpPr>
            <p:cNvPr id="245" name="Freeform 244"/>
            <p:cNvSpPr>
              <a:spLocks/>
            </p:cNvSpPr>
            <p:nvPr/>
          </p:nvSpPr>
          <p:spPr bwMode="auto">
            <a:xfrm>
              <a:off x="1060450" y="1725613"/>
              <a:ext cx="65088" cy="28575"/>
            </a:xfrm>
            <a:custGeom>
              <a:avLst/>
              <a:gdLst>
                <a:gd name="T0" fmla="*/ 0 w 49"/>
                <a:gd name="T1" fmla="*/ 2147483647 h 21"/>
                <a:gd name="T2" fmla="*/ 2147483647 w 49"/>
                <a:gd name="T3" fmla="*/ 0 h 21"/>
                <a:gd name="T4" fmla="*/ 2147483647 w 49"/>
                <a:gd name="T5" fmla="*/ 2147483647 h 21"/>
                <a:gd name="T6" fmla="*/ 2147483647 w 49"/>
                <a:gd name="T7" fmla="*/ 2147483647 h 21"/>
                <a:gd name="T8" fmla="*/ 0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0" y="7"/>
                  </a:moveTo>
                  <a:lnTo>
                    <a:pt x="4" y="0"/>
                  </a:lnTo>
                  <a:lnTo>
                    <a:pt x="49" y="14"/>
                  </a:lnTo>
                  <a:lnTo>
                    <a:pt x="49" y="21"/>
                  </a:lnTo>
                  <a:lnTo>
                    <a:pt x="0" y="7"/>
                  </a:lnTo>
                  <a:close/>
                </a:path>
              </a:pathLst>
            </a:custGeom>
            <a:solidFill>
              <a:srgbClr val="000000"/>
            </a:solidFill>
            <a:ln w="9525">
              <a:noFill/>
              <a:round/>
              <a:headEnd/>
              <a:tailEnd/>
            </a:ln>
          </p:spPr>
          <p:txBody>
            <a:bodyPr/>
            <a:lstStyle/>
            <a:p>
              <a:endParaRPr lang="en-US"/>
            </a:p>
          </p:txBody>
        </p:sp>
        <p:sp>
          <p:nvSpPr>
            <p:cNvPr id="246" name="Freeform 245"/>
            <p:cNvSpPr>
              <a:spLocks/>
            </p:cNvSpPr>
            <p:nvPr/>
          </p:nvSpPr>
          <p:spPr bwMode="auto">
            <a:xfrm>
              <a:off x="1060450" y="1744663"/>
              <a:ext cx="65088" cy="33337"/>
            </a:xfrm>
            <a:custGeom>
              <a:avLst/>
              <a:gdLst>
                <a:gd name="T0" fmla="*/ 2147483647 w 49"/>
                <a:gd name="T1" fmla="*/ 2147483647 h 25"/>
                <a:gd name="T2" fmla="*/ 0 w 49"/>
                <a:gd name="T3" fmla="*/ 2147483647 h 25"/>
                <a:gd name="T4" fmla="*/ 2147483647 w 49"/>
                <a:gd name="T5" fmla="*/ 0 h 25"/>
                <a:gd name="T6" fmla="*/ 2147483647 w 49"/>
                <a:gd name="T7" fmla="*/ 2147483647 h 25"/>
                <a:gd name="T8" fmla="*/ 2147483647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4" y="25"/>
                  </a:moveTo>
                  <a:lnTo>
                    <a:pt x="0" y="18"/>
                  </a:lnTo>
                  <a:lnTo>
                    <a:pt x="49" y="0"/>
                  </a:lnTo>
                  <a:lnTo>
                    <a:pt x="49" y="7"/>
                  </a:lnTo>
                  <a:lnTo>
                    <a:pt x="4" y="25"/>
                  </a:lnTo>
                  <a:close/>
                </a:path>
              </a:pathLst>
            </a:custGeom>
            <a:solidFill>
              <a:srgbClr val="000000"/>
            </a:solidFill>
            <a:ln w="9525">
              <a:noFill/>
              <a:round/>
              <a:headEnd/>
              <a:tailEnd/>
            </a:ln>
          </p:spPr>
          <p:txBody>
            <a:bodyPr/>
            <a:lstStyle/>
            <a:p>
              <a:endParaRPr lang="en-US"/>
            </a:p>
          </p:txBody>
        </p:sp>
        <p:sp>
          <p:nvSpPr>
            <p:cNvPr id="247" name="Rectangle 246"/>
            <p:cNvSpPr>
              <a:spLocks noChangeArrowheads="1"/>
            </p:cNvSpPr>
            <p:nvPr/>
          </p:nvSpPr>
          <p:spPr bwMode="auto">
            <a:xfrm>
              <a:off x="2324100" y="1684338"/>
              <a:ext cx="674688" cy="101600"/>
            </a:xfrm>
            <a:prstGeom prst="rect">
              <a:avLst/>
            </a:prstGeom>
            <a:solidFill>
              <a:srgbClr val="FFFFFF"/>
            </a:solidFill>
            <a:ln w="9525">
              <a:noFill/>
              <a:miter lim="800000"/>
              <a:headEnd/>
              <a:tailEnd/>
            </a:ln>
          </p:spPr>
          <p:txBody>
            <a:bodyPr/>
            <a:lstStyle/>
            <a:p>
              <a:endParaRPr lang="en-US"/>
            </a:p>
          </p:txBody>
        </p:sp>
        <p:sp>
          <p:nvSpPr>
            <p:cNvPr id="248" name="Rectangle 247"/>
            <p:cNvSpPr>
              <a:spLocks noChangeArrowheads="1"/>
            </p:cNvSpPr>
            <p:nvPr/>
          </p:nvSpPr>
          <p:spPr bwMode="auto">
            <a:xfrm>
              <a:off x="2327275" y="1687513"/>
              <a:ext cx="666750" cy="93662"/>
            </a:xfrm>
            <a:prstGeom prst="rect">
              <a:avLst/>
            </a:prstGeom>
            <a:noFill/>
            <a:ln w="11113">
              <a:solidFill>
                <a:srgbClr val="000000"/>
              </a:solidFill>
              <a:miter lim="800000"/>
              <a:headEnd/>
              <a:tailEnd/>
            </a:ln>
          </p:spPr>
          <p:txBody>
            <a:bodyPr/>
            <a:lstStyle/>
            <a:p>
              <a:endParaRPr lang="en-US"/>
            </a:p>
          </p:txBody>
        </p:sp>
        <p:sp>
          <p:nvSpPr>
            <p:cNvPr id="249" name="Freeform 248"/>
            <p:cNvSpPr>
              <a:spLocks/>
            </p:cNvSpPr>
            <p:nvPr/>
          </p:nvSpPr>
          <p:spPr bwMode="auto">
            <a:xfrm>
              <a:off x="2324100" y="1725613"/>
              <a:ext cx="65088" cy="28575"/>
            </a:xfrm>
            <a:custGeom>
              <a:avLst/>
              <a:gdLst>
                <a:gd name="T0" fmla="*/ 0 w 49"/>
                <a:gd name="T1" fmla="*/ 2147483647 h 21"/>
                <a:gd name="T2" fmla="*/ 2147483647 w 49"/>
                <a:gd name="T3" fmla="*/ 0 h 21"/>
                <a:gd name="T4" fmla="*/ 2147483647 w 49"/>
                <a:gd name="T5" fmla="*/ 2147483647 h 21"/>
                <a:gd name="T6" fmla="*/ 2147483647 w 49"/>
                <a:gd name="T7" fmla="*/ 2147483647 h 21"/>
                <a:gd name="T8" fmla="*/ 0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0" y="7"/>
                  </a:moveTo>
                  <a:lnTo>
                    <a:pt x="4" y="0"/>
                  </a:lnTo>
                  <a:lnTo>
                    <a:pt x="49" y="14"/>
                  </a:lnTo>
                  <a:lnTo>
                    <a:pt x="49" y="21"/>
                  </a:lnTo>
                  <a:lnTo>
                    <a:pt x="0" y="7"/>
                  </a:lnTo>
                  <a:close/>
                </a:path>
              </a:pathLst>
            </a:custGeom>
            <a:solidFill>
              <a:srgbClr val="000000"/>
            </a:solidFill>
            <a:ln w="9525">
              <a:noFill/>
              <a:round/>
              <a:headEnd/>
              <a:tailEnd/>
            </a:ln>
          </p:spPr>
          <p:txBody>
            <a:bodyPr/>
            <a:lstStyle/>
            <a:p>
              <a:endParaRPr lang="en-US"/>
            </a:p>
          </p:txBody>
        </p:sp>
        <p:sp>
          <p:nvSpPr>
            <p:cNvPr id="250" name="Freeform 249"/>
            <p:cNvSpPr>
              <a:spLocks/>
            </p:cNvSpPr>
            <p:nvPr/>
          </p:nvSpPr>
          <p:spPr bwMode="auto">
            <a:xfrm>
              <a:off x="2324100" y="1744663"/>
              <a:ext cx="65088" cy="33337"/>
            </a:xfrm>
            <a:custGeom>
              <a:avLst/>
              <a:gdLst>
                <a:gd name="T0" fmla="*/ 2147483647 w 49"/>
                <a:gd name="T1" fmla="*/ 2147483647 h 25"/>
                <a:gd name="T2" fmla="*/ 0 w 49"/>
                <a:gd name="T3" fmla="*/ 2147483647 h 25"/>
                <a:gd name="T4" fmla="*/ 2147483647 w 49"/>
                <a:gd name="T5" fmla="*/ 0 h 25"/>
                <a:gd name="T6" fmla="*/ 2147483647 w 49"/>
                <a:gd name="T7" fmla="*/ 2147483647 h 25"/>
                <a:gd name="T8" fmla="*/ 2147483647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4" y="25"/>
                  </a:moveTo>
                  <a:lnTo>
                    <a:pt x="0" y="18"/>
                  </a:lnTo>
                  <a:lnTo>
                    <a:pt x="49" y="0"/>
                  </a:lnTo>
                  <a:lnTo>
                    <a:pt x="49" y="7"/>
                  </a:lnTo>
                  <a:lnTo>
                    <a:pt x="4" y="25"/>
                  </a:lnTo>
                  <a:close/>
                </a:path>
              </a:pathLst>
            </a:custGeom>
            <a:solidFill>
              <a:srgbClr val="000000"/>
            </a:solidFill>
            <a:ln w="9525">
              <a:noFill/>
              <a:round/>
              <a:headEnd/>
              <a:tailEnd/>
            </a:ln>
          </p:spPr>
          <p:txBody>
            <a:bodyPr/>
            <a:lstStyle/>
            <a:p>
              <a:endParaRPr lang="en-US"/>
            </a:p>
          </p:txBody>
        </p:sp>
        <p:sp>
          <p:nvSpPr>
            <p:cNvPr id="251" name="Rectangle 250"/>
            <p:cNvSpPr>
              <a:spLocks noChangeArrowheads="1"/>
            </p:cNvSpPr>
            <p:nvPr/>
          </p:nvSpPr>
          <p:spPr bwMode="auto">
            <a:xfrm>
              <a:off x="2630488" y="1744663"/>
              <a:ext cx="14287"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 </a:t>
              </a:r>
              <a:endParaRPr lang="en-US" b="0"/>
            </a:p>
          </p:txBody>
        </p:sp>
        <p:sp>
          <p:nvSpPr>
            <p:cNvPr id="252" name="Rectangle 251"/>
            <p:cNvSpPr>
              <a:spLocks noChangeArrowheads="1"/>
            </p:cNvSpPr>
            <p:nvPr/>
          </p:nvSpPr>
          <p:spPr bwMode="auto">
            <a:xfrm>
              <a:off x="2638425" y="1744663"/>
              <a:ext cx="14288"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 </a:t>
              </a:r>
              <a:endParaRPr lang="en-US" b="0"/>
            </a:p>
          </p:txBody>
        </p:sp>
        <p:sp>
          <p:nvSpPr>
            <p:cNvPr id="253" name="Rectangle 252"/>
            <p:cNvSpPr>
              <a:spLocks noChangeArrowheads="1"/>
            </p:cNvSpPr>
            <p:nvPr/>
          </p:nvSpPr>
          <p:spPr bwMode="auto">
            <a:xfrm>
              <a:off x="2600325" y="1682750"/>
              <a:ext cx="114300"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IR</a:t>
              </a:r>
              <a:r>
                <a:rPr lang="en-US" sz="600" b="0" baseline="30000">
                  <a:solidFill>
                    <a:srgbClr val="000000"/>
                  </a:solidFill>
                </a:rPr>
                <a:t>RF</a:t>
              </a:r>
              <a:endParaRPr lang="en-US" b="0" baseline="30000"/>
            </a:p>
          </p:txBody>
        </p:sp>
        <p:sp>
          <p:nvSpPr>
            <p:cNvPr id="254" name="Rectangle 253"/>
            <p:cNvSpPr>
              <a:spLocks noChangeArrowheads="1"/>
            </p:cNvSpPr>
            <p:nvPr/>
          </p:nvSpPr>
          <p:spPr bwMode="auto">
            <a:xfrm>
              <a:off x="1328738" y="1685925"/>
              <a:ext cx="138112"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PC</a:t>
              </a:r>
              <a:r>
                <a:rPr lang="en-US" sz="600" b="0" baseline="30000">
                  <a:solidFill>
                    <a:srgbClr val="000000"/>
                  </a:solidFill>
                </a:rPr>
                <a:t>RF</a:t>
              </a:r>
              <a:endParaRPr lang="en-US" b="0" baseline="30000"/>
            </a:p>
          </p:txBody>
        </p:sp>
      </p:grpSp>
      <p:sp>
        <p:nvSpPr>
          <p:cNvPr id="240" name="TextBox 239"/>
          <p:cNvSpPr txBox="1"/>
          <p:nvPr/>
        </p:nvSpPr>
        <p:spPr>
          <a:xfrm>
            <a:off x="182022" y="1535668"/>
            <a:ext cx="351378" cy="369332"/>
          </a:xfrm>
          <a:prstGeom prst="rect">
            <a:avLst/>
          </a:prstGeom>
          <a:noFill/>
        </p:spPr>
        <p:txBody>
          <a:bodyPr wrap="none" rtlCol="0">
            <a:spAutoFit/>
          </a:bodyPr>
          <a:lstStyle/>
          <a:p>
            <a:r>
              <a:rPr lang="en-US" dirty="0">
                <a:latin typeface="+mn-lt"/>
              </a:rPr>
              <a:t>IF</a:t>
            </a:r>
          </a:p>
        </p:txBody>
      </p:sp>
      <p:sp>
        <p:nvSpPr>
          <p:cNvPr id="241" name="TextBox 240"/>
          <p:cNvSpPr txBox="1"/>
          <p:nvPr/>
        </p:nvSpPr>
        <p:spPr>
          <a:xfrm>
            <a:off x="152400" y="2514600"/>
            <a:ext cx="433132" cy="369332"/>
          </a:xfrm>
          <a:prstGeom prst="rect">
            <a:avLst/>
          </a:prstGeom>
          <a:noFill/>
        </p:spPr>
        <p:txBody>
          <a:bodyPr wrap="none" rtlCol="0">
            <a:spAutoFit/>
          </a:bodyPr>
          <a:lstStyle/>
          <a:p>
            <a:r>
              <a:rPr lang="en-US" dirty="0">
                <a:latin typeface="+mn-lt"/>
              </a:rPr>
              <a:t>RF</a:t>
            </a:r>
          </a:p>
        </p:txBody>
      </p:sp>
      <p:sp>
        <p:nvSpPr>
          <p:cNvPr id="242" name="TextBox 241"/>
          <p:cNvSpPr txBox="1"/>
          <p:nvPr/>
        </p:nvSpPr>
        <p:spPr>
          <a:xfrm>
            <a:off x="-6274" y="3486090"/>
            <a:ext cx="615874" cy="369332"/>
          </a:xfrm>
          <a:prstGeom prst="rect">
            <a:avLst/>
          </a:prstGeom>
          <a:noFill/>
        </p:spPr>
        <p:txBody>
          <a:bodyPr wrap="none" rtlCol="0">
            <a:spAutoFit/>
          </a:bodyPr>
          <a:lstStyle/>
          <a:p>
            <a:r>
              <a:rPr lang="en-US" dirty="0">
                <a:latin typeface="+mn-lt"/>
              </a:rPr>
              <a:t>ALU</a:t>
            </a:r>
          </a:p>
        </p:txBody>
      </p:sp>
      <p:sp>
        <p:nvSpPr>
          <p:cNvPr id="260" name="TextBox 259"/>
          <p:cNvSpPr txBox="1"/>
          <p:nvPr/>
        </p:nvSpPr>
        <p:spPr>
          <a:xfrm>
            <a:off x="-2095" y="4400490"/>
            <a:ext cx="659155" cy="369332"/>
          </a:xfrm>
          <a:prstGeom prst="rect">
            <a:avLst/>
          </a:prstGeom>
          <a:noFill/>
        </p:spPr>
        <p:txBody>
          <a:bodyPr wrap="none" rtlCol="0">
            <a:spAutoFit/>
          </a:bodyPr>
          <a:lstStyle/>
          <a:p>
            <a:r>
              <a:rPr lang="en-US" dirty="0">
                <a:latin typeface="+mn-lt"/>
              </a:rPr>
              <a:t>MEM</a:t>
            </a:r>
          </a:p>
        </p:txBody>
      </p:sp>
      <p:sp>
        <p:nvSpPr>
          <p:cNvPr id="261" name="TextBox 260"/>
          <p:cNvSpPr txBox="1"/>
          <p:nvPr/>
        </p:nvSpPr>
        <p:spPr>
          <a:xfrm>
            <a:off x="54640" y="5619690"/>
            <a:ext cx="554960" cy="369332"/>
          </a:xfrm>
          <a:prstGeom prst="rect">
            <a:avLst/>
          </a:prstGeom>
          <a:noFill/>
        </p:spPr>
        <p:txBody>
          <a:bodyPr wrap="none" rtlCol="0">
            <a:spAutoFit/>
          </a:bodyPr>
          <a:lstStyle/>
          <a:p>
            <a:r>
              <a:rPr lang="en-US" dirty="0">
                <a:latin typeface="+mn-lt"/>
              </a:rPr>
              <a:t>WB</a:t>
            </a:r>
          </a:p>
        </p:txBody>
      </p:sp>
      <p:sp>
        <p:nvSpPr>
          <p:cNvPr id="266" name="Rectangle 265"/>
          <p:cNvSpPr/>
          <p:nvPr/>
        </p:nvSpPr>
        <p:spPr>
          <a:xfrm>
            <a:off x="4495800" y="2438400"/>
            <a:ext cx="437940" cy="369332"/>
          </a:xfrm>
          <a:prstGeom prst="rect">
            <a:avLst/>
          </a:prstGeom>
        </p:spPr>
        <p:txBody>
          <a:bodyPr wrap="none">
            <a:spAutoFit/>
          </a:bodyPr>
          <a:lstStyle/>
          <a:p>
            <a:r>
              <a:rPr lang="en-US" dirty="0">
                <a:solidFill>
                  <a:srgbClr val="0070C0"/>
                </a:solidFill>
                <a:latin typeface="Consolas" pitchFamily="49" charset="0"/>
                <a:ea typeface="ＭＳ Ｐゴシック" charset="-128"/>
                <a:cs typeface="Consolas" pitchFamily="49" charset="0"/>
              </a:rPr>
              <a:t>LD</a:t>
            </a:r>
            <a:endParaRPr lang="en-US" dirty="0">
              <a:solidFill>
                <a:srgbClr val="0070C0"/>
              </a:solidFill>
            </a:endParaRPr>
          </a:p>
        </p:txBody>
      </p:sp>
      <p:sp>
        <p:nvSpPr>
          <p:cNvPr id="267" name="Rectangle 266"/>
          <p:cNvSpPr/>
          <p:nvPr/>
        </p:nvSpPr>
        <p:spPr>
          <a:xfrm>
            <a:off x="264319" y="1983581"/>
            <a:ext cx="666750" cy="45719"/>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8" name="Rectangle 267"/>
          <p:cNvSpPr/>
          <p:nvPr/>
        </p:nvSpPr>
        <p:spPr>
          <a:xfrm>
            <a:off x="1526381" y="1983581"/>
            <a:ext cx="666750" cy="45719"/>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9" name="Rectangle 238"/>
          <p:cNvSpPr/>
          <p:nvPr/>
        </p:nvSpPr>
        <p:spPr>
          <a:xfrm>
            <a:off x="262731" y="2029143"/>
            <a:ext cx="666750" cy="45719"/>
          </a:xfrm>
          <a:prstGeom prst="rect">
            <a:avLst/>
          </a:prstGeom>
          <a:solidFill>
            <a:srgbClr val="0070C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5" name="Rectangle 254"/>
          <p:cNvSpPr/>
          <p:nvPr/>
        </p:nvSpPr>
        <p:spPr>
          <a:xfrm>
            <a:off x="1527176" y="2029143"/>
            <a:ext cx="666750" cy="45719"/>
          </a:xfrm>
          <a:prstGeom prst="rect">
            <a:avLst/>
          </a:prstGeom>
          <a:solidFill>
            <a:srgbClr val="0070C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6" name="Rectangle 255"/>
          <p:cNvSpPr/>
          <p:nvPr/>
        </p:nvSpPr>
        <p:spPr>
          <a:xfrm>
            <a:off x="4495800" y="3516868"/>
            <a:ext cx="437940" cy="369332"/>
          </a:xfrm>
          <a:prstGeom prst="rect">
            <a:avLst/>
          </a:prstGeom>
        </p:spPr>
        <p:txBody>
          <a:bodyPr wrap="none">
            <a:spAutoFit/>
          </a:bodyPr>
          <a:lstStyle/>
          <a:p>
            <a:r>
              <a:rPr lang="en-US" dirty="0">
                <a:solidFill>
                  <a:srgbClr val="00B050"/>
                </a:solidFill>
                <a:latin typeface="Consolas" pitchFamily="49" charset="0"/>
                <a:ea typeface="ＭＳ Ｐゴシック" charset="-128"/>
                <a:cs typeface="Consolas" pitchFamily="49" charset="0"/>
              </a:rPr>
              <a:t>LD</a:t>
            </a:r>
            <a:endParaRPr lang="en-US" dirty="0"/>
          </a:p>
        </p:txBody>
      </p:sp>
      <p:sp>
        <p:nvSpPr>
          <p:cNvPr id="257" name="Rectangle 256"/>
          <p:cNvSpPr/>
          <p:nvPr/>
        </p:nvSpPr>
        <p:spPr>
          <a:xfrm>
            <a:off x="306388" y="3286125"/>
            <a:ext cx="666750" cy="45719"/>
          </a:xfrm>
          <a:prstGeom prst="rect">
            <a:avLst/>
          </a:prstGeom>
          <a:solidFill>
            <a:srgbClr val="0070C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8" name="Rectangle 257"/>
          <p:cNvSpPr/>
          <p:nvPr/>
        </p:nvSpPr>
        <p:spPr>
          <a:xfrm>
            <a:off x="1568450" y="3286125"/>
            <a:ext cx="666750" cy="45719"/>
          </a:xfrm>
          <a:prstGeom prst="rect">
            <a:avLst/>
          </a:prstGeom>
          <a:solidFill>
            <a:srgbClr val="0070C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9" name="Rectangle 258"/>
          <p:cNvSpPr/>
          <p:nvPr/>
        </p:nvSpPr>
        <p:spPr>
          <a:xfrm>
            <a:off x="304800" y="3331687"/>
            <a:ext cx="666750" cy="45719"/>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2" name="Rectangle 261"/>
          <p:cNvSpPr/>
          <p:nvPr/>
        </p:nvSpPr>
        <p:spPr>
          <a:xfrm>
            <a:off x="1569245" y="3331687"/>
            <a:ext cx="666750" cy="45719"/>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3" name="Rectangle 262"/>
          <p:cNvSpPr/>
          <p:nvPr/>
        </p:nvSpPr>
        <p:spPr>
          <a:xfrm>
            <a:off x="2325688" y="3282950"/>
            <a:ext cx="666750" cy="45719"/>
          </a:xfrm>
          <a:prstGeom prst="rect">
            <a:avLst/>
          </a:prstGeom>
          <a:solidFill>
            <a:srgbClr val="0070C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5" name="Rectangle 264"/>
          <p:cNvSpPr/>
          <p:nvPr/>
        </p:nvSpPr>
        <p:spPr>
          <a:xfrm>
            <a:off x="3082925" y="3282950"/>
            <a:ext cx="666750" cy="45719"/>
          </a:xfrm>
          <a:prstGeom prst="rect">
            <a:avLst/>
          </a:prstGeom>
          <a:solidFill>
            <a:srgbClr val="0070C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9" name="Rectangle 268"/>
          <p:cNvSpPr/>
          <p:nvPr/>
        </p:nvSpPr>
        <p:spPr>
          <a:xfrm>
            <a:off x="2324100" y="3328512"/>
            <a:ext cx="666750" cy="45719"/>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0" name="Rectangle 269"/>
          <p:cNvSpPr/>
          <p:nvPr/>
        </p:nvSpPr>
        <p:spPr>
          <a:xfrm>
            <a:off x="3083720" y="3328512"/>
            <a:ext cx="666750" cy="45719"/>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1" name="Rectangle 270"/>
          <p:cNvSpPr/>
          <p:nvPr/>
        </p:nvSpPr>
        <p:spPr>
          <a:xfrm>
            <a:off x="3843338" y="3282950"/>
            <a:ext cx="666750" cy="45719"/>
          </a:xfrm>
          <a:prstGeom prst="rect">
            <a:avLst/>
          </a:prstGeom>
          <a:solidFill>
            <a:srgbClr val="0070C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3" name="Rectangle 272"/>
          <p:cNvSpPr/>
          <p:nvPr/>
        </p:nvSpPr>
        <p:spPr>
          <a:xfrm>
            <a:off x="3841750" y="3328512"/>
            <a:ext cx="666750" cy="45719"/>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2" name="Rectangle 271"/>
          <p:cNvSpPr/>
          <p:nvPr/>
        </p:nvSpPr>
        <p:spPr>
          <a:xfrm>
            <a:off x="306388" y="4049395"/>
            <a:ext cx="666750" cy="45719"/>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4" name="Rectangle 273"/>
          <p:cNvSpPr/>
          <p:nvPr/>
        </p:nvSpPr>
        <p:spPr>
          <a:xfrm>
            <a:off x="1568450" y="4049395"/>
            <a:ext cx="666750" cy="45719"/>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5" name="Rectangle 274"/>
          <p:cNvSpPr/>
          <p:nvPr/>
        </p:nvSpPr>
        <p:spPr>
          <a:xfrm>
            <a:off x="304800" y="4094957"/>
            <a:ext cx="666750" cy="4571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6" name="Rectangle 275"/>
          <p:cNvSpPr/>
          <p:nvPr/>
        </p:nvSpPr>
        <p:spPr>
          <a:xfrm>
            <a:off x="1569245" y="4094957"/>
            <a:ext cx="666750" cy="4571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8" name="Rectangle 277"/>
          <p:cNvSpPr/>
          <p:nvPr/>
        </p:nvSpPr>
        <p:spPr>
          <a:xfrm>
            <a:off x="2703830" y="4046220"/>
            <a:ext cx="666750" cy="45719"/>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0" name="Rectangle 279"/>
          <p:cNvSpPr/>
          <p:nvPr/>
        </p:nvSpPr>
        <p:spPr>
          <a:xfrm>
            <a:off x="2704625" y="4091782"/>
            <a:ext cx="666750" cy="4571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1" name="Rectangle 280"/>
          <p:cNvSpPr/>
          <p:nvPr/>
        </p:nvSpPr>
        <p:spPr>
          <a:xfrm>
            <a:off x="3843338" y="4046220"/>
            <a:ext cx="666750" cy="45719"/>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2" name="Rectangle 281"/>
          <p:cNvSpPr/>
          <p:nvPr/>
        </p:nvSpPr>
        <p:spPr>
          <a:xfrm>
            <a:off x="3841750" y="4091782"/>
            <a:ext cx="666750" cy="4571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3" name="Rectangle 282"/>
          <p:cNvSpPr/>
          <p:nvPr/>
        </p:nvSpPr>
        <p:spPr>
          <a:xfrm>
            <a:off x="4495800" y="1371600"/>
            <a:ext cx="564578" cy="369332"/>
          </a:xfrm>
          <a:prstGeom prst="rect">
            <a:avLst/>
          </a:prstGeom>
        </p:spPr>
        <p:txBody>
          <a:bodyPr wrap="none">
            <a:spAutoFit/>
          </a:bodyPr>
          <a:lstStyle/>
          <a:p>
            <a:r>
              <a:rPr lang="en-US" dirty="0">
                <a:solidFill>
                  <a:srgbClr val="FFC000"/>
                </a:solidFill>
                <a:latin typeface="Consolas" pitchFamily="49" charset="0"/>
                <a:ea typeface="ＭＳ Ｐゴシック" charset="-128"/>
                <a:cs typeface="Consolas" pitchFamily="49" charset="0"/>
              </a:rPr>
              <a:t>SUB</a:t>
            </a:r>
            <a:endParaRPr lang="en-US" dirty="0">
              <a:solidFill>
                <a:srgbClr val="FFC000"/>
              </a:solidFill>
            </a:endParaRPr>
          </a:p>
        </p:txBody>
      </p:sp>
      <p:sp>
        <p:nvSpPr>
          <p:cNvPr id="284" name="Content Placeholder 238"/>
          <p:cNvSpPr txBox="1">
            <a:spLocks/>
          </p:cNvSpPr>
          <p:nvPr/>
        </p:nvSpPr>
        <p:spPr bwMode="auto">
          <a:xfrm>
            <a:off x="6096000" y="1295400"/>
            <a:ext cx="2743200" cy="2362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defTabSz="457200" rtl="0" eaLnBrk="0" fontAlgn="base" latinLnBrk="0" hangingPunct="0">
              <a:lnSpc>
                <a:spcPct val="100000"/>
              </a:lnSpc>
              <a:spcBef>
                <a:spcPct val="20000"/>
              </a:spcBef>
              <a:spcAft>
                <a:spcPct val="0"/>
              </a:spcAft>
              <a:buClrTx/>
              <a:buSzTx/>
              <a:buFont typeface="Arial" pitchFamily="34" charset="0"/>
              <a:buNone/>
              <a:tabLst/>
              <a:defRPr/>
            </a:pPr>
            <a:r>
              <a:rPr kumimoji="0" lang="en-US" sz="1800" b="0" i="0" u="none" strike="noStrike" kern="1200" cap="none" spc="0" normalizeH="0" baseline="0" noProof="0" dirty="0">
                <a:ln>
                  <a:noFill/>
                </a:ln>
                <a:solidFill>
                  <a:srgbClr val="00B050"/>
                </a:solidFill>
                <a:effectLst/>
                <a:uLnTx/>
                <a:uFillTx/>
                <a:latin typeface="Consolas" pitchFamily="49" charset="0"/>
                <a:ea typeface="ＭＳ Ｐゴシック" charset="-128"/>
                <a:cs typeface="Consolas" pitchFamily="49" charset="0"/>
              </a:rPr>
              <a:t>LD(R1, 4, R2)</a:t>
            </a:r>
          </a:p>
          <a:p>
            <a:pPr marL="342900" marR="0" lvl="0" indent="-342900" defTabSz="457200" rtl="0" eaLnBrk="0" fontAlgn="base" latinLnBrk="0" hangingPunct="0">
              <a:lnSpc>
                <a:spcPct val="100000"/>
              </a:lnSpc>
              <a:spcBef>
                <a:spcPct val="20000"/>
              </a:spcBef>
              <a:spcAft>
                <a:spcPct val="0"/>
              </a:spcAft>
              <a:buClrTx/>
              <a:buSzTx/>
              <a:buFont typeface="Arial" pitchFamily="34" charset="0"/>
              <a:buNone/>
              <a:tabLst/>
              <a:defRPr/>
            </a:pPr>
            <a:r>
              <a:rPr lang="en-US" dirty="0">
                <a:solidFill>
                  <a:srgbClr val="0070C0"/>
                </a:solidFill>
                <a:latin typeface="Consolas" pitchFamily="49" charset="0"/>
                <a:ea typeface="ＭＳ Ｐゴシック" charset="-128"/>
                <a:cs typeface="Consolas" pitchFamily="49" charset="0"/>
              </a:rPr>
              <a:t>LD(R3, 8, R4)</a:t>
            </a:r>
          </a:p>
          <a:p>
            <a:pPr marL="342900" marR="0" lvl="0" indent="-342900" defTabSz="457200" rtl="0" eaLnBrk="0" fontAlgn="base" latinLnBrk="0" hangingPunct="0">
              <a:lnSpc>
                <a:spcPct val="100000"/>
              </a:lnSpc>
              <a:spcBef>
                <a:spcPct val="20000"/>
              </a:spcBef>
              <a:spcAft>
                <a:spcPct val="0"/>
              </a:spcAft>
              <a:buClrTx/>
              <a:buSzTx/>
              <a:buFont typeface="Arial" pitchFamily="34" charset="0"/>
              <a:buNone/>
              <a:tabLst/>
              <a:defRPr/>
            </a:pPr>
            <a:r>
              <a:rPr kumimoji="0" lang="en-US" sz="1800" b="0" i="0" u="none" strike="noStrike" kern="1200" cap="none" spc="0" normalizeH="0" baseline="0" noProof="0" dirty="0">
                <a:ln>
                  <a:noFill/>
                </a:ln>
                <a:solidFill>
                  <a:srgbClr val="FFC000"/>
                </a:solidFill>
                <a:effectLst/>
                <a:uLnTx/>
                <a:uFillTx/>
                <a:latin typeface="Consolas" pitchFamily="49" charset="0"/>
                <a:ea typeface="ＭＳ Ｐゴシック" charset="-128"/>
                <a:cs typeface="Consolas" pitchFamily="49" charset="0"/>
              </a:rPr>
              <a:t>SUB(R6, R7, R8)</a:t>
            </a:r>
          </a:p>
          <a:p>
            <a:pPr marL="342900" marR="0" lvl="0" indent="-342900" defTabSz="457200" rtl="0" eaLnBrk="0" fontAlgn="base" latinLnBrk="0" hangingPunct="0">
              <a:lnSpc>
                <a:spcPct val="100000"/>
              </a:lnSpc>
              <a:spcBef>
                <a:spcPct val="20000"/>
              </a:spcBef>
              <a:spcAft>
                <a:spcPct val="0"/>
              </a:spcAft>
              <a:buClrTx/>
              <a:buSzTx/>
              <a:buFont typeface="Arial" pitchFamily="34" charset="0"/>
              <a:buNone/>
              <a:tabLst/>
              <a:defRPr/>
            </a:pPr>
            <a:r>
              <a:rPr lang="en-US" dirty="0">
                <a:solidFill>
                  <a:srgbClr val="C00000"/>
                </a:solidFill>
                <a:latin typeface="Consolas" pitchFamily="49" charset="0"/>
                <a:ea typeface="ＭＳ Ｐゴシック" charset="-128"/>
                <a:cs typeface="Consolas" pitchFamily="49" charset="0"/>
              </a:rPr>
              <a:t>XOR(R9, R10, R11)</a:t>
            </a:r>
          </a:p>
          <a:p>
            <a:pPr marL="342900" marR="0" lvl="0" indent="-342900" defTabSz="457200" rtl="0" eaLnBrk="0" fontAlgn="base" latinLnBrk="0" hangingPunct="0">
              <a:lnSpc>
                <a:spcPct val="100000"/>
              </a:lnSpc>
              <a:spcBef>
                <a:spcPct val="20000"/>
              </a:spcBef>
              <a:spcAft>
                <a:spcPct val="0"/>
              </a:spcAft>
              <a:buClrTx/>
              <a:buSzTx/>
              <a:buFont typeface="Arial" pitchFamily="34" charset="0"/>
              <a:buNone/>
              <a:tabLst/>
              <a:defRPr/>
            </a:pPr>
            <a:r>
              <a:rPr lang="en-US" dirty="0">
                <a:solidFill>
                  <a:srgbClr val="7030A0"/>
                </a:solidFill>
                <a:latin typeface="Consolas" pitchFamily="49" charset="0"/>
                <a:ea typeface="ＭＳ Ｐゴシック" charset="-128"/>
                <a:cs typeface="Consolas" pitchFamily="49" charset="0"/>
              </a:rPr>
              <a:t>MUL(R12, R13,R14)</a:t>
            </a:r>
          </a:p>
          <a:p>
            <a:pPr marL="342900" marR="0" lvl="0" indent="-342900" defTabSz="457200" rtl="0" eaLnBrk="0" fontAlgn="base" latinLnBrk="0" hangingPunct="0">
              <a:lnSpc>
                <a:spcPct val="100000"/>
              </a:lnSpc>
              <a:spcBef>
                <a:spcPct val="20000"/>
              </a:spcBef>
              <a:spcAft>
                <a:spcPct val="0"/>
              </a:spcAft>
              <a:buClrTx/>
              <a:buSzTx/>
              <a:buFont typeface="Arial" pitchFamily="34" charset="0"/>
              <a:buNone/>
              <a:tabLst/>
              <a:defRPr/>
            </a:pPr>
            <a:r>
              <a:rPr lang="en-US" dirty="0">
                <a:solidFill>
                  <a:schemeClr val="accent2">
                    <a:lumMod val="75000"/>
                  </a:schemeClr>
                </a:solidFill>
                <a:latin typeface="Consolas" pitchFamily="49" charset="0"/>
                <a:ea typeface="ＭＳ Ｐゴシック" charset="-128"/>
                <a:cs typeface="Consolas" pitchFamily="49" charset="0"/>
              </a:rPr>
              <a:t>ADD(R15, 1, R16)</a:t>
            </a:r>
          </a:p>
          <a:p>
            <a:pPr marL="342900" marR="0" lvl="0" indent="-342900" defTabSz="457200" rtl="0" eaLnBrk="0" fontAlgn="base" latinLnBrk="0" hangingPunct="0">
              <a:lnSpc>
                <a:spcPct val="100000"/>
              </a:lnSpc>
              <a:spcBef>
                <a:spcPct val="20000"/>
              </a:spcBef>
              <a:spcAft>
                <a:spcPct val="0"/>
              </a:spcAft>
              <a:buClrTx/>
              <a:buSzTx/>
              <a:buFont typeface="Arial" pitchFamily="34" charset="0"/>
              <a:buNone/>
              <a:tabLst/>
              <a:defRPr/>
            </a:pPr>
            <a:endParaRPr kumimoji="0" lang="en-US" sz="1800" b="0" i="0" u="none" strike="noStrike" kern="1200" cap="none" spc="0" normalizeH="0" baseline="0" noProof="0" dirty="0">
              <a:ln>
                <a:noFill/>
              </a:ln>
              <a:solidFill>
                <a:schemeClr val="tx1"/>
              </a:solidFill>
              <a:effectLst/>
              <a:uLnTx/>
              <a:uFillTx/>
              <a:latin typeface="Consolas" pitchFamily="49" charset="0"/>
              <a:ea typeface="ＭＳ Ｐゴシック" charset="-128"/>
              <a:cs typeface="Consolas" pitchFamily="49" charset="0"/>
            </a:endParaRPr>
          </a:p>
        </p:txBody>
      </p:sp>
      <p:sp>
        <p:nvSpPr>
          <p:cNvPr id="285" name="Rectangle 284"/>
          <p:cNvSpPr/>
          <p:nvPr/>
        </p:nvSpPr>
        <p:spPr>
          <a:xfrm>
            <a:off x="221787" y="1219200"/>
            <a:ext cx="666750" cy="45719"/>
          </a:xfrm>
          <a:prstGeom prst="rect">
            <a:avLst/>
          </a:prstGeom>
          <a:solidFill>
            <a:srgbClr val="C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 name="Rectangle 287"/>
          <p:cNvSpPr/>
          <p:nvPr/>
        </p:nvSpPr>
        <p:spPr>
          <a:xfrm>
            <a:off x="3771900" y="4419600"/>
            <a:ext cx="701040" cy="723900"/>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9" name="Rectangle 288"/>
          <p:cNvSpPr/>
          <p:nvPr/>
        </p:nvSpPr>
        <p:spPr>
          <a:xfrm>
            <a:off x="3760470" y="5128260"/>
            <a:ext cx="727710" cy="33528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Example: Cycle 4</a:t>
            </a:r>
          </a:p>
        </p:txBody>
      </p:sp>
      <p:grpSp>
        <p:nvGrpSpPr>
          <p:cNvPr id="3" name="Group 3"/>
          <p:cNvGrpSpPr/>
          <p:nvPr/>
        </p:nvGrpSpPr>
        <p:grpSpPr>
          <a:xfrm>
            <a:off x="219075" y="1066800"/>
            <a:ext cx="4424363" cy="5211802"/>
            <a:chOff x="447675" y="1066800"/>
            <a:chExt cx="4424363" cy="5211802"/>
          </a:xfrm>
        </p:grpSpPr>
        <p:sp>
          <p:nvSpPr>
            <p:cNvPr id="103" name="Rectangle 102"/>
            <p:cNvSpPr>
              <a:spLocks noChangeArrowheads="1"/>
            </p:cNvSpPr>
            <p:nvPr/>
          </p:nvSpPr>
          <p:spPr bwMode="auto">
            <a:xfrm>
              <a:off x="2806700" y="2459167"/>
              <a:ext cx="1263650" cy="277157"/>
            </a:xfrm>
            <a:prstGeom prst="rect">
              <a:avLst/>
            </a:prstGeom>
            <a:solidFill>
              <a:srgbClr val="FFC000"/>
            </a:solidFill>
            <a:ln w="4763">
              <a:solidFill>
                <a:srgbClr val="000000"/>
              </a:solidFill>
              <a:miter lim="800000"/>
              <a:headEnd/>
              <a:tailEnd/>
            </a:ln>
          </p:spPr>
          <p:txBody>
            <a:bodyPr/>
            <a:lstStyle/>
            <a:p>
              <a:endParaRPr lang="en-US"/>
            </a:p>
          </p:txBody>
        </p:sp>
        <p:sp>
          <p:nvSpPr>
            <p:cNvPr id="5" name="Rectangle 4"/>
            <p:cNvSpPr>
              <a:spLocks noChangeArrowheads="1"/>
            </p:cNvSpPr>
            <p:nvPr/>
          </p:nvSpPr>
          <p:spPr bwMode="auto">
            <a:xfrm>
              <a:off x="2343150" y="5949243"/>
              <a:ext cx="1011238" cy="299158"/>
            </a:xfrm>
            <a:prstGeom prst="rect">
              <a:avLst/>
            </a:prstGeom>
            <a:solidFill>
              <a:srgbClr val="FFFFFF"/>
            </a:solidFill>
            <a:ln w="9525">
              <a:noFill/>
              <a:miter lim="800000"/>
              <a:headEnd/>
              <a:tailEnd/>
            </a:ln>
          </p:spPr>
          <p:txBody>
            <a:bodyPr/>
            <a:lstStyle/>
            <a:p>
              <a:endParaRPr lang="en-US"/>
            </a:p>
          </p:txBody>
        </p:sp>
        <p:sp>
          <p:nvSpPr>
            <p:cNvPr id="6" name="Rectangle 5"/>
            <p:cNvSpPr>
              <a:spLocks noChangeArrowheads="1"/>
            </p:cNvSpPr>
            <p:nvPr/>
          </p:nvSpPr>
          <p:spPr bwMode="auto">
            <a:xfrm>
              <a:off x="2346325" y="5951870"/>
              <a:ext cx="1004888" cy="296530"/>
            </a:xfrm>
            <a:prstGeom prst="rect">
              <a:avLst/>
            </a:prstGeom>
            <a:noFill/>
            <a:ln w="11113">
              <a:solidFill>
                <a:srgbClr val="000000"/>
              </a:solidFill>
              <a:miter lim="800000"/>
              <a:headEnd/>
              <a:tailEnd/>
            </a:ln>
          </p:spPr>
          <p:txBody>
            <a:bodyPr/>
            <a:lstStyle/>
            <a:p>
              <a:endParaRPr lang="en-US"/>
            </a:p>
          </p:txBody>
        </p:sp>
        <p:sp>
          <p:nvSpPr>
            <p:cNvPr id="7" name="Freeform 6"/>
            <p:cNvSpPr>
              <a:spLocks/>
            </p:cNvSpPr>
            <p:nvPr/>
          </p:nvSpPr>
          <p:spPr bwMode="auto">
            <a:xfrm>
              <a:off x="3522663" y="2318619"/>
              <a:ext cx="336550" cy="69617"/>
            </a:xfrm>
            <a:custGeom>
              <a:avLst/>
              <a:gdLst>
                <a:gd name="T0" fmla="*/ 0 w 252"/>
                <a:gd name="T1" fmla="*/ 0 h 63"/>
                <a:gd name="T2" fmla="*/ 2147483647 w 252"/>
                <a:gd name="T3" fmla="*/ 0 h 63"/>
                <a:gd name="T4" fmla="*/ 2147483647 w 252"/>
                <a:gd name="T5" fmla="*/ 2147483647 h 63"/>
                <a:gd name="T6" fmla="*/ 2147483647 w 252"/>
                <a:gd name="T7" fmla="*/ 2147483647 h 63"/>
                <a:gd name="T8" fmla="*/ 0 w 252"/>
                <a:gd name="T9" fmla="*/ 0 h 63"/>
                <a:gd name="T10" fmla="*/ 0 60000 65536"/>
                <a:gd name="T11" fmla="*/ 0 60000 65536"/>
                <a:gd name="T12" fmla="*/ 0 60000 65536"/>
                <a:gd name="T13" fmla="*/ 0 60000 65536"/>
                <a:gd name="T14" fmla="*/ 0 60000 65536"/>
                <a:gd name="T15" fmla="*/ 0 w 252"/>
                <a:gd name="T16" fmla="*/ 0 h 63"/>
                <a:gd name="T17" fmla="*/ 252 w 252"/>
                <a:gd name="T18" fmla="*/ 63 h 63"/>
              </a:gdLst>
              <a:ahLst/>
              <a:cxnLst>
                <a:cxn ang="T10">
                  <a:pos x="T0" y="T1"/>
                </a:cxn>
                <a:cxn ang="T11">
                  <a:pos x="T2" y="T3"/>
                </a:cxn>
                <a:cxn ang="T12">
                  <a:pos x="T4" y="T5"/>
                </a:cxn>
                <a:cxn ang="T13">
                  <a:pos x="T6" y="T7"/>
                </a:cxn>
                <a:cxn ang="T14">
                  <a:pos x="T8" y="T9"/>
                </a:cxn>
              </a:cxnLst>
              <a:rect l="T15" t="T16" r="T17" b="T18"/>
              <a:pathLst>
                <a:path w="252" h="63">
                  <a:moveTo>
                    <a:pt x="0" y="0"/>
                  </a:moveTo>
                  <a:lnTo>
                    <a:pt x="252" y="0"/>
                  </a:lnTo>
                  <a:lnTo>
                    <a:pt x="221" y="63"/>
                  </a:lnTo>
                  <a:lnTo>
                    <a:pt x="32" y="63"/>
                  </a:lnTo>
                  <a:lnTo>
                    <a:pt x="0" y="0"/>
                  </a:lnTo>
                </a:path>
              </a:pathLst>
            </a:custGeom>
            <a:solidFill>
              <a:srgbClr val="FFC000"/>
            </a:solidFill>
            <a:ln w="11113">
              <a:solidFill>
                <a:srgbClr val="000000"/>
              </a:solidFill>
              <a:round/>
              <a:headEnd/>
              <a:tailEnd/>
            </a:ln>
          </p:spPr>
          <p:txBody>
            <a:bodyPr/>
            <a:lstStyle/>
            <a:p>
              <a:endParaRPr lang="en-US"/>
            </a:p>
          </p:txBody>
        </p:sp>
        <p:sp>
          <p:nvSpPr>
            <p:cNvPr id="8" name="Rectangle 7"/>
            <p:cNvSpPr>
              <a:spLocks noChangeArrowheads="1"/>
            </p:cNvSpPr>
            <p:nvPr/>
          </p:nvSpPr>
          <p:spPr bwMode="auto">
            <a:xfrm>
              <a:off x="3986213" y="4411088"/>
              <a:ext cx="715962" cy="1057400"/>
            </a:xfrm>
            <a:prstGeom prst="rect">
              <a:avLst/>
            </a:prstGeom>
            <a:noFill/>
            <a:ln w="9525">
              <a:noFill/>
              <a:miter lim="800000"/>
              <a:headEnd/>
              <a:tailEnd/>
            </a:ln>
          </p:spPr>
          <p:txBody>
            <a:bodyPr/>
            <a:lstStyle/>
            <a:p>
              <a:endParaRPr lang="en-US"/>
            </a:p>
          </p:txBody>
        </p:sp>
        <p:sp>
          <p:nvSpPr>
            <p:cNvPr id="9" name="Rectangle 8"/>
            <p:cNvSpPr>
              <a:spLocks noChangeArrowheads="1"/>
            </p:cNvSpPr>
            <p:nvPr/>
          </p:nvSpPr>
          <p:spPr bwMode="auto">
            <a:xfrm>
              <a:off x="3990975" y="4415029"/>
              <a:ext cx="708025" cy="1050832"/>
            </a:xfrm>
            <a:prstGeom prst="rect">
              <a:avLst/>
            </a:prstGeom>
            <a:noFill/>
            <a:ln w="11113">
              <a:solidFill>
                <a:srgbClr val="000000"/>
              </a:solidFill>
              <a:miter lim="800000"/>
              <a:headEnd/>
              <a:tailEnd/>
            </a:ln>
          </p:spPr>
          <p:txBody>
            <a:bodyPr/>
            <a:lstStyle/>
            <a:p>
              <a:endParaRPr lang="en-US"/>
            </a:p>
          </p:txBody>
        </p:sp>
        <p:sp>
          <p:nvSpPr>
            <p:cNvPr id="10" name="Freeform 9"/>
            <p:cNvSpPr>
              <a:spLocks/>
            </p:cNvSpPr>
            <p:nvPr/>
          </p:nvSpPr>
          <p:spPr bwMode="auto">
            <a:xfrm>
              <a:off x="2636838" y="3504745"/>
              <a:ext cx="1181100" cy="278470"/>
            </a:xfrm>
            <a:custGeom>
              <a:avLst/>
              <a:gdLst>
                <a:gd name="T0" fmla="*/ 0 w 882"/>
                <a:gd name="T1" fmla="*/ 0 h 251"/>
                <a:gd name="T2" fmla="*/ 2147483647 w 882"/>
                <a:gd name="T3" fmla="*/ 0 h 251"/>
                <a:gd name="T4" fmla="*/ 2147483647 w 882"/>
                <a:gd name="T5" fmla="*/ 2147483647 h 251"/>
                <a:gd name="T6" fmla="*/ 2147483647 w 882"/>
                <a:gd name="T7" fmla="*/ 0 h 251"/>
                <a:gd name="T8" fmla="*/ 2147483647 w 882"/>
                <a:gd name="T9" fmla="*/ 0 h 251"/>
                <a:gd name="T10" fmla="*/ 2147483647 w 882"/>
                <a:gd name="T11" fmla="*/ 2147483647 h 251"/>
                <a:gd name="T12" fmla="*/ 2147483647 w 882"/>
                <a:gd name="T13" fmla="*/ 2147483647 h 251"/>
                <a:gd name="T14" fmla="*/ 0 w 882"/>
                <a:gd name="T15" fmla="*/ 0 h 251"/>
                <a:gd name="T16" fmla="*/ 0 60000 65536"/>
                <a:gd name="T17" fmla="*/ 0 60000 65536"/>
                <a:gd name="T18" fmla="*/ 0 60000 65536"/>
                <a:gd name="T19" fmla="*/ 0 60000 65536"/>
                <a:gd name="T20" fmla="*/ 0 60000 65536"/>
                <a:gd name="T21" fmla="*/ 0 60000 65536"/>
                <a:gd name="T22" fmla="*/ 0 60000 65536"/>
                <a:gd name="T23" fmla="*/ 0 60000 65536"/>
                <a:gd name="T24" fmla="*/ 0 w 882"/>
                <a:gd name="T25" fmla="*/ 0 h 251"/>
                <a:gd name="T26" fmla="*/ 882 w 882"/>
                <a:gd name="T27" fmla="*/ 251 h 25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82" h="251">
                  <a:moveTo>
                    <a:pt x="0" y="0"/>
                  </a:moveTo>
                  <a:lnTo>
                    <a:pt x="385" y="0"/>
                  </a:lnTo>
                  <a:lnTo>
                    <a:pt x="441" y="62"/>
                  </a:lnTo>
                  <a:lnTo>
                    <a:pt x="497" y="0"/>
                  </a:lnTo>
                  <a:lnTo>
                    <a:pt x="882" y="0"/>
                  </a:lnTo>
                  <a:lnTo>
                    <a:pt x="661" y="251"/>
                  </a:lnTo>
                  <a:lnTo>
                    <a:pt x="221" y="251"/>
                  </a:lnTo>
                  <a:lnTo>
                    <a:pt x="0" y="0"/>
                  </a:lnTo>
                  <a:close/>
                </a:path>
              </a:pathLst>
            </a:custGeom>
            <a:solidFill>
              <a:srgbClr val="0070C0"/>
            </a:solidFill>
            <a:ln w="9525">
              <a:noFill/>
              <a:round/>
              <a:headEnd/>
              <a:tailEnd/>
            </a:ln>
          </p:spPr>
          <p:txBody>
            <a:bodyPr/>
            <a:lstStyle/>
            <a:p>
              <a:endParaRPr lang="en-US"/>
            </a:p>
          </p:txBody>
        </p:sp>
        <p:sp>
          <p:nvSpPr>
            <p:cNvPr id="11" name="Freeform 10"/>
            <p:cNvSpPr>
              <a:spLocks/>
            </p:cNvSpPr>
            <p:nvPr/>
          </p:nvSpPr>
          <p:spPr bwMode="auto">
            <a:xfrm>
              <a:off x="2636838" y="3504745"/>
              <a:ext cx="1181100" cy="278470"/>
            </a:xfrm>
            <a:custGeom>
              <a:avLst/>
              <a:gdLst>
                <a:gd name="T0" fmla="*/ 0 w 882"/>
                <a:gd name="T1" fmla="*/ 0 h 251"/>
                <a:gd name="T2" fmla="*/ 2147483647 w 882"/>
                <a:gd name="T3" fmla="*/ 0 h 251"/>
                <a:gd name="T4" fmla="*/ 2147483647 w 882"/>
                <a:gd name="T5" fmla="*/ 2147483647 h 251"/>
                <a:gd name="T6" fmla="*/ 2147483647 w 882"/>
                <a:gd name="T7" fmla="*/ 0 h 251"/>
                <a:gd name="T8" fmla="*/ 2147483647 w 882"/>
                <a:gd name="T9" fmla="*/ 0 h 251"/>
                <a:gd name="T10" fmla="*/ 2147483647 w 882"/>
                <a:gd name="T11" fmla="*/ 2147483647 h 251"/>
                <a:gd name="T12" fmla="*/ 2147483647 w 882"/>
                <a:gd name="T13" fmla="*/ 2147483647 h 251"/>
                <a:gd name="T14" fmla="*/ 0 w 882"/>
                <a:gd name="T15" fmla="*/ 0 h 251"/>
                <a:gd name="T16" fmla="*/ 0 60000 65536"/>
                <a:gd name="T17" fmla="*/ 0 60000 65536"/>
                <a:gd name="T18" fmla="*/ 0 60000 65536"/>
                <a:gd name="T19" fmla="*/ 0 60000 65536"/>
                <a:gd name="T20" fmla="*/ 0 60000 65536"/>
                <a:gd name="T21" fmla="*/ 0 60000 65536"/>
                <a:gd name="T22" fmla="*/ 0 60000 65536"/>
                <a:gd name="T23" fmla="*/ 0 60000 65536"/>
                <a:gd name="T24" fmla="*/ 0 w 882"/>
                <a:gd name="T25" fmla="*/ 0 h 251"/>
                <a:gd name="T26" fmla="*/ 882 w 882"/>
                <a:gd name="T27" fmla="*/ 251 h 25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82" h="251">
                  <a:moveTo>
                    <a:pt x="0" y="0"/>
                  </a:moveTo>
                  <a:lnTo>
                    <a:pt x="385" y="0"/>
                  </a:lnTo>
                  <a:lnTo>
                    <a:pt x="441" y="62"/>
                  </a:lnTo>
                  <a:lnTo>
                    <a:pt x="497" y="0"/>
                  </a:lnTo>
                  <a:lnTo>
                    <a:pt x="882" y="0"/>
                  </a:lnTo>
                  <a:lnTo>
                    <a:pt x="661" y="251"/>
                  </a:lnTo>
                  <a:lnTo>
                    <a:pt x="221" y="251"/>
                  </a:lnTo>
                  <a:lnTo>
                    <a:pt x="0" y="0"/>
                  </a:lnTo>
                </a:path>
              </a:pathLst>
            </a:custGeom>
            <a:noFill/>
            <a:ln w="11113">
              <a:solidFill>
                <a:srgbClr val="000000"/>
              </a:solidFill>
              <a:round/>
              <a:headEnd/>
              <a:tailEnd/>
            </a:ln>
          </p:spPr>
          <p:txBody>
            <a:bodyPr/>
            <a:lstStyle/>
            <a:p>
              <a:endParaRPr lang="en-US"/>
            </a:p>
          </p:txBody>
        </p:sp>
        <p:sp>
          <p:nvSpPr>
            <p:cNvPr id="12" name="Rectangle 11"/>
            <p:cNvSpPr>
              <a:spLocks noChangeArrowheads="1"/>
            </p:cNvSpPr>
            <p:nvPr/>
          </p:nvSpPr>
          <p:spPr bwMode="auto">
            <a:xfrm>
              <a:off x="741363" y="1571214"/>
              <a:ext cx="168275" cy="105083"/>
            </a:xfrm>
            <a:prstGeom prst="rect">
              <a:avLst/>
            </a:prstGeom>
            <a:solidFill>
              <a:srgbClr val="FFFFFF"/>
            </a:solidFill>
            <a:ln w="9525">
              <a:noFill/>
              <a:miter lim="800000"/>
              <a:headEnd/>
              <a:tailEnd/>
            </a:ln>
          </p:spPr>
          <p:txBody>
            <a:bodyPr/>
            <a:lstStyle/>
            <a:p>
              <a:endParaRPr lang="en-US"/>
            </a:p>
          </p:txBody>
        </p:sp>
        <p:sp>
          <p:nvSpPr>
            <p:cNvPr id="13" name="Rectangle 12"/>
            <p:cNvSpPr>
              <a:spLocks noChangeArrowheads="1"/>
            </p:cNvSpPr>
            <p:nvPr/>
          </p:nvSpPr>
          <p:spPr bwMode="auto">
            <a:xfrm>
              <a:off x="746125" y="1573841"/>
              <a:ext cx="160338" cy="98516"/>
            </a:xfrm>
            <a:prstGeom prst="rect">
              <a:avLst/>
            </a:prstGeom>
            <a:noFill/>
            <a:ln w="11113">
              <a:solidFill>
                <a:srgbClr val="000000"/>
              </a:solidFill>
              <a:miter lim="800000"/>
              <a:headEnd/>
              <a:tailEnd/>
            </a:ln>
          </p:spPr>
          <p:txBody>
            <a:bodyPr/>
            <a:lstStyle/>
            <a:p>
              <a:endParaRPr lang="en-US"/>
            </a:p>
          </p:txBody>
        </p:sp>
        <p:sp>
          <p:nvSpPr>
            <p:cNvPr id="14" name="Rectangle 13"/>
            <p:cNvSpPr>
              <a:spLocks noChangeArrowheads="1"/>
            </p:cNvSpPr>
            <p:nvPr/>
          </p:nvSpPr>
          <p:spPr bwMode="auto">
            <a:xfrm>
              <a:off x="773113" y="1559393"/>
              <a:ext cx="134937" cy="112964"/>
            </a:xfrm>
            <a:prstGeom prst="rect">
              <a:avLst/>
            </a:prstGeom>
            <a:solidFill>
              <a:srgbClr val="C00000"/>
            </a:solidFill>
            <a:ln w="9525">
              <a:noFill/>
              <a:miter lim="800000"/>
              <a:headEnd/>
              <a:tailEnd/>
            </a:ln>
          </p:spPr>
          <p:txBody>
            <a:bodyPr wrap="none" lIns="0" tIns="0" rIns="0" bIns="0">
              <a:spAutoFit/>
            </a:bodyPr>
            <a:lstStyle/>
            <a:p>
              <a:pPr eaLnBrk="0" hangingPunct="0"/>
              <a:r>
                <a:rPr lang="en-US" sz="900" b="0" dirty="0">
                  <a:solidFill>
                    <a:srgbClr val="000000"/>
                  </a:solidFill>
                </a:rPr>
                <a:t>+4</a:t>
              </a:r>
              <a:endParaRPr lang="en-US" sz="900" b="0" dirty="0"/>
            </a:p>
          </p:txBody>
        </p:sp>
        <p:sp>
          <p:nvSpPr>
            <p:cNvPr id="15" name="Line 42"/>
            <p:cNvSpPr>
              <a:spLocks noChangeShapeType="1"/>
            </p:cNvSpPr>
            <p:nvPr/>
          </p:nvSpPr>
          <p:spPr bwMode="auto">
            <a:xfrm flipV="1">
              <a:off x="825500" y="1326896"/>
              <a:ext cx="1588" cy="244318"/>
            </a:xfrm>
            <a:prstGeom prst="line">
              <a:avLst/>
            </a:prstGeom>
            <a:noFill/>
            <a:ln w="4763">
              <a:solidFill>
                <a:srgbClr val="000000"/>
              </a:solidFill>
              <a:round/>
              <a:headEnd/>
              <a:tailEnd/>
            </a:ln>
          </p:spPr>
          <p:txBody>
            <a:bodyPr/>
            <a:lstStyle/>
            <a:p>
              <a:endParaRPr lang="en-US"/>
            </a:p>
          </p:txBody>
        </p:sp>
        <p:sp>
          <p:nvSpPr>
            <p:cNvPr id="16" name="Freeform 15"/>
            <p:cNvSpPr>
              <a:spLocks/>
            </p:cNvSpPr>
            <p:nvPr/>
          </p:nvSpPr>
          <p:spPr bwMode="auto">
            <a:xfrm>
              <a:off x="808038" y="1523927"/>
              <a:ext cx="36512" cy="47287"/>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17" name="Freeform 16"/>
            <p:cNvSpPr>
              <a:spLocks/>
            </p:cNvSpPr>
            <p:nvPr/>
          </p:nvSpPr>
          <p:spPr bwMode="auto">
            <a:xfrm>
              <a:off x="808038" y="1523927"/>
              <a:ext cx="36512" cy="47287"/>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18" name="Line 52"/>
            <p:cNvSpPr>
              <a:spLocks noChangeShapeType="1"/>
            </p:cNvSpPr>
            <p:nvPr/>
          </p:nvSpPr>
          <p:spPr bwMode="auto">
            <a:xfrm>
              <a:off x="825500" y="1751286"/>
              <a:ext cx="469900" cy="1314"/>
            </a:xfrm>
            <a:prstGeom prst="line">
              <a:avLst/>
            </a:prstGeom>
            <a:noFill/>
            <a:ln w="4763">
              <a:solidFill>
                <a:srgbClr val="000000"/>
              </a:solidFill>
              <a:round/>
              <a:headEnd/>
              <a:tailEnd/>
            </a:ln>
          </p:spPr>
          <p:txBody>
            <a:bodyPr/>
            <a:lstStyle/>
            <a:p>
              <a:endParaRPr lang="en-US"/>
            </a:p>
          </p:txBody>
        </p:sp>
        <p:sp>
          <p:nvSpPr>
            <p:cNvPr id="19" name="Rectangle 18"/>
            <p:cNvSpPr>
              <a:spLocks noChangeArrowheads="1"/>
            </p:cNvSpPr>
            <p:nvPr/>
          </p:nvSpPr>
          <p:spPr bwMode="auto">
            <a:xfrm>
              <a:off x="1755775" y="1295400"/>
              <a:ext cx="666750" cy="381000"/>
            </a:xfrm>
            <a:prstGeom prst="rect">
              <a:avLst/>
            </a:prstGeom>
            <a:solidFill>
              <a:srgbClr val="C00000"/>
            </a:solidFill>
            <a:ln w="11113">
              <a:solidFill>
                <a:srgbClr val="000000"/>
              </a:solidFill>
              <a:miter lim="800000"/>
              <a:headEnd/>
              <a:tailEnd/>
            </a:ln>
          </p:spPr>
          <p:txBody>
            <a:bodyPr lIns="0" tIns="0" rIns="0" bIns="0"/>
            <a:lstStyle/>
            <a:p>
              <a:pPr algn="ctr"/>
              <a:r>
                <a:rPr lang="en-US" sz="1000" dirty="0"/>
                <a:t>Instruction Memory</a:t>
              </a:r>
            </a:p>
          </p:txBody>
        </p:sp>
        <p:sp>
          <p:nvSpPr>
            <p:cNvPr id="20" name="Rectangle 19"/>
            <p:cNvSpPr>
              <a:spLocks noChangeArrowheads="1"/>
            </p:cNvSpPr>
            <p:nvPr/>
          </p:nvSpPr>
          <p:spPr bwMode="auto">
            <a:xfrm>
              <a:off x="1776413" y="1413589"/>
              <a:ext cx="47625"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A</a:t>
              </a:r>
              <a:endParaRPr lang="en-US" b="0"/>
            </a:p>
          </p:txBody>
        </p:sp>
        <p:sp>
          <p:nvSpPr>
            <p:cNvPr id="21" name="Rectangle 20"/>
            <p:cNvSpPr>
              <a:spLocks noChangeArrowheads="1"/>
            </p:cNvSpPr>
            <p:nvPr/>
          </p:nvSpPr>
          <p:spPr bwMode="auto">
            <a:xfrm>
              <a:off x="2076450" y="1579095"/>
              <a:ext cx="46038" cy="76185"/>
            </a:xfrm>
            <a:prstGeom prst="rect">
              <a:avLst/>
            </a:prstGeom>
            <a:noFill/>
            <a:ln w="9525">
              <a:noFill/>
              <a:miter lim="800000"/>
              <a:headEnd/>
              <a:tailEnd/>
            </a:ln>
          </p:spPr>
          <p:txBody>
            <a:bodyPr wrap="none" lIns="0" tIns="0" rIns="0" bIns="0">
              <a:spAutoFit/>
            </a:bodyPr>
            <a:lstStyle/>
            <a:p>
              <a:pPr eaLnBrk="0" hangingPunct="0"/>
              <a:r>
                <a:rPr lang="en-US" sz="600" b="0" dirty="0">
                  <a:solidFill>
                    <a:srgbClr val="000000"/>
                  </a:solidFill>
                </a:rPr>
                <a:t>D</a:t>
              </a:r>
              <a:endParaRPr lang="en-US" b="0" dirty="0"/>
            </a:p>
          </p:txBody>
        </p:sp>
        <p:sp>
          <p:nvSpPr>
            <p:cNvPr id="22" name="Line 63"/>
            <p:cNvSpPr>
              <a:spLocks noChangeShapeType="1"/>
            </p:cNvSpPr>
            <p:nvPr/>
          </p:nvSpPr>
          <p:spPr bwMode="auto">
            <a:xfrm flipH="1">
              <a:off x="825500" y="1431979"/>
              <a:ext cx="927100" cy="1314"/>
            </a:xfrm>
            <a:prstGeom prst="line">
              <a:avLst/>
            </a:prstGeom>
            <a:noFill/>
            <a:ln w="4763">
              <a:solidFill>
                <a:srgbClr val="000000"/>
              </a:solidFill>
              <a:round/>
              <a:headEnd/>
              <a:tailEnd/>
            </a:ln>
          </p:spPr>
          <p:txBody>
            <a:bodyPr/>
            <a:lstStyle/>
            <a:p>
              <a:endParaRPr lang="en-US"/>
            </a:p>
          </p:txBody>
        </p:sp>
        <p:sp>
          <p:nvSpPr>
            <p:cNvPr id="23" name="Freeform 22"/>
            <p:cNvSpPr>
              <a:spLocks/>
            </p:cNvSpPr>
            <p:nvPr/>
          </p:nvSpPr>
          <p:spPr bwMode="auto">
            <a:xfrm>
              <a:off x="1697038" y="1417530"/>
              <a:ext cx="55562" cy="30211"/>
            </a:xfrm>
            <a:custGeom>
              <a:avLst/>
              <a:gdLst>
                <a:gd name="T0" fmla="*/ 2147483647 w 41"/>
                <a:gd name="T1" fmla="*/ 2147483647 h 28"/>
                <a:gd name="T2" fmla="*/ 0 w 41"/>
                <a:gd name="T3" fmla="*/ 0 h 28"/>
                <a:gd name="T4" fmla="*/ 0 w 41"/>
                <a:gd name="T5" fmla="*/ 0 h 28"/>
                <a:gd name="T6" fmla="*/ 2147483647 w 41"/>
                <a:gd name="T7" fmla="*/ 2147483647 h 28"/>
                <a:gd name="T8" fmla="*/ 2147483647 w 41"/>
                <a:gd name="T9" fmla="*/ 2147483647 h 28"/>
                <a:gd name="T10" fmla="*/ 0 w 41"/>
                <a:gd name="T11" fmla="*/ 2147483647 h 28"/>
                <a:gd name="T12" fmla="*/ 0 w 41"/>
                <a:gd name="T13" fmla="*/ 2147483647 h 28"/>
                <a:gd name="T14" fmla="*/ 2147483647 w 41"/>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1"/>
                <a:gd name="T25" fmla="*/ 0 h 28"/>
                <a:gd name="T26" fmla="*/ 41 w 41"/>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1" h="28">
                  <a:moveTo>
                    <a:pt x="41" y="14"/>
                  </a:moveTo>
                  <a:lnTo>
                    <a:pt x="0" y="0"/>
                  </a:lnTo>
                  <a:lnTo>
                    <a:pt x="21" y="14"/>
                  </a:lnTo>
                  <a:lnTo>
                    <a:pt x="0" y="28"/>
                  </a:lnTo>
                  <a:lnTo>
                    <a:pt x="41" y="14"/>
                  </a:lnTo>
                  <a:close/>
                </a:path>
              </a:pathLst>
            </a:custGeom>
            <a:solidFill>
              <a:srgbClr val="000000"/>
            </a:solidFill>
            <a:ln w="9525">
              <a:noFill/>
              <a:round/>
              <a:headEnd/>
              <a:tailEnd/>
            </a:ln>
          </p:spPr>
          <p:txBody>
            <a:bodyPr/>
            <a:lstStyle/>
            <a:p>
              <a:endParaRPr lang="en-US"/>
            </a:p>
          </p:txBody>
        </p:sp>
        <p:sp>
          <p:nvSpPr>
            <p:cNvPr id="24" name="Freeform 23"/>
            <p:cNvSpPr>
              <a:spLocks/>
            </p:cNvSpPr>
            <p:nvPr/>
          </p:nvSpPr>
          <p:spPr bwMode="auto">
            <a:xfrm>
              <a:off x="1697038" y="1417530"/>
              <a:ext cx="55562" cy="30211"/>
            </a:xfrm>
            <a:custGeom>
              <a:avLst/>
              <a:gdLst>
                <a:gd name="T0" fmla="*/ 2147483647 w 41"/>
                <a:gd name="T1" fmla="*/ 2147483647 h 28"/>
                <a:gd name="T2" fmla="*/ 0 w 41"/>
                <a:gd name="T3" fmla="*/ 0 h 28"/>
                <a:gd name="T4" fmla="*/ 0 w 41"/>
                <a:gd name="T5" fmla="*/ 0 h 28"/>
                <a:gd name="T6" fmla="*/ 2147483647 w 41"/>
                <a:gd name="T7" fmla="*/ 2147483647 h 28"/>
                <a:gd name="T8" fmla="*/ 2147483647 w 41"/>
                <a:gd name="T9" fmla="*/ 2147483647 h 28"/>
                <a:gd name="T10" fmla="*/ 0 w 41"/>
                <a:gd name="T11" fmla="*/ 2147483647 h 28"/>
                <a:gd name="T12" fmla="*/ 0 w 41"/>
                <a:gd name="T13" fmla="*/ 2147483647 h 28"/>
                <a:gd name="T14" fmla="*/ 2147483647 w 41"/>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1"/>
                <a:gd name="T25" fmla="*/ 0 h 28"/>
                <a:gd name="T26" fmla="*/ 41 w 41"/>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1" h="28">
                  <a:moveTo>
                    <a:pt x="41" y="14"/>
                  </a:moveTo>
                  <a:lnTo>
                    <a:pt x="0" y="0"/>
                  </a:lnTo>
                  <a:lnTo>
                    <a:pt x="21" y="14"/>
                  </a:lnTo>
                  <a:lnTo>
                    <a:pt x="0" y="28"/>
                  </a:lnTo>
                  <a:lnTo>
                    <a:pt x="41" y="14"/>
                  </a:lnTo>
                </a:path>
              </a:pathLst>
            </a:custGeom>
            <a:noFill/>
            <a:ln w="4763">
              <a:solidFill>
                <a:srgbClr val="000000"/>
              </a:solidFill>
              <a:round/>
              <a:headEnd/>
              <a:tailEnd/>
            </a:ln>
          </p:spPr>
          <p:txBody>
            <a:bodyPr/>
            <a:lstStyle/>
            <a:p>
              <a:endParaRPr lang="en-US"/>
            </a:p>
          </p:txBody>
        </p:sp>
        <p:sp>
          <p:nvSpPr>
            <p:cNvPr id="25" name="Rectangle 24"/>
            <p:cNvSpPr>
              <a:spLocks noChangeArrowheads="1"/>
            </p:cNvSpPr>
            <p:nvPr/>
          </p:nvSpPr>
          <p:spPr bwMode="auto">
            <a:xfrm>
              <a:off x="2631121" y="5940048"/>
              <a:ext cx="525786" cy="338554"/>
            </a:xfrm>
            <a:prstGeom prst="rect">
              <a:avLst/>
            </a:prstGeom>
            <a:noFill/>
            <a:ln w="9525">
              <a:noFill/>
              <a:miter lim="800000"/>
              <a:headEnd/>
              <a:tailEnd/>
            </a:ln>
          </p:spPr>
          <p:txBody>
            <a:bodyPr wrap="none" lIns="0" tIns="0" rIns="0" bIns="0">
              <a:spAutoFit/>
            </a:bodyPr>
            <a:lstStyle/>
            <a:p>
              <a:pPr algn="ctr" eaLnBrk="0" hangingPunct="0"/>
              <a:r>
                <a:rPr lang="en-US" sz="1100" dirty="0">
                  <a:solidFill>
                    <a:srgbClr val="000000"/>
                  </a:solidFill>
                </a:rPr>
                <a:t>Register</a:t>
              </a:r>
              <a:br>
                <a:rPr lang="en-US" sz="1100" dirty="0">
                  <a:solidFill>
                    <a:srgbClr val="000000"/>
                  </a:solidFill>
                </a:rPr>
              </a:br>
              <a:r>
                <a:rPr lang="en-US" sz="1100" dirty="0">
                  <a:solidFill>
                    <a:srgbClr val="000000"/>
                  </a:solidFill>
                </a:rPr>
                <a:t>File</a:t>
              </a:r>
              <a:endParaRPr lang="en-US" b="0" dirty="0"/>
            </a:p>
          </p:txBody>
        </p:sp>
        <p:sp>
          <p:nvSpPr>
            <p:cNvPr id="26" name="Rectangle 25"/>
            <p:cNvSpPr>
              <a:spLocks noChangeArrowheads="1"/>
            </p:cNvSpPr>
            <p:nvPr/>
          </p:nvSpPr>
          <p:spPr bwMode="auto">
            <a:xfrm>
              <a:off x="2470150" y="5957125"/>
              <a:ext cx="106363"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WA</a:t>
              </a:r>
              <a:endParaRPr lang="en-US" b="0"/>
            </a:p>
          </p:txBody>
        </p:sp>
        <p:sp>
          <p:nvSpPr>
            <p:cNvPr id="27" name="Rectangle 26"/>
            <p:cNvSpPr>
              <a:spLocks noChangeArrowheads="1"/>
            </p:cNvSpPr>
            <p:nvPr/>
          </p:nvSpPr>
          <p:spPr bwMode="auto">
            <a:xfrm>
              <a:off x="3201988" y="5956300"/>
              <a:ext cx="128240" cy="92333"/>
            </a:xfrm>
            <a:prstGeom prst="rect">
              <a:avLst/>
            </a:prstGeom>
            <a:noFill/>
            <a:ln w="9525">
              <a:noFill/>
              <a:miter lim="800000"/>
              <a:headEnd/>
              <a:tailEnd/>
            </a:ln>
          </p:spPr>
          <p:txBody>
            <a:bodyPr wrap="none" lIns="0" tIns="0" rIns="0" bIns="0">
              <a:spAutoFit/>
            </a:bodyPr>
            <a:lstStyle/>
            <a:p>
              <a:pPr eaLnBrk="0" hangingPunct="0"/>
              <a:r>
                <a:rPr lang="en-US" sz="600" b="0" dirty="0">
                  <a:solidFill>
                    <a:srgbClr val="000000"/>
                  </a:solidFill>
                </a:rPr>
                <a:t>WD</a:t>
              </a:r>
              <a:endParaRPr lang="en-US" b="0" dirty="0"/>
            </a:p>
          </p:txBody>
        </p:sp>
        <p:sp>
          <p:nvSpPr>
            <p:cNvPr id="28" name="Rectangle 27"/>
            <p:cNvSpPr>
              <a:spLocks noChangeArrowheads="1"/>
            </p:cNvSpPr>
            <p:nvPr/>
          </p:nvSpPr>
          <p:spPr bwMode="auto">
            <a:xfrm>
              <a:off x="3221038" y="6140192"/>
              <a:ext cx="123432" cy="92333"/>
            </a:xfrm>
            <a:prstGeom prst="rect">
              <a:avLst/>
            </a:prstGeom>
            <a:noFill/>
            <a:ln w="9525">
              <a:noFill/>
              <a:miter lim="800000"/>
              <a:headEnd/>
              <a:tailEnd/>
            </a:ln>
          </p:spPr>
          <p:txBody>
            <a:bodyPr wrap="none" lIns="0" tIns="0" rIns="0" bIns="0">
              <a:spAutoFit/>
            </a:bodyPr>
            <a:lstStyle/>
            <a:p>
              <a:pPr eaLnBrk="0" hangingPunct="0"/>
              <a:r>
                <a:rPr lang="en-US" sz="600" b="0" dirty="0">
                  <a:solidFill>
                    <a:srgbClr val="000000"/>
                  </a:solidFill>
                </a:rPr>
                <a:t>WE</a:t>
              </a:r>
              <a:endParaRPr lang="en-US" b="0" dirty="0"/>
            </a:p>
          </p:txBody>
        </p:sp>
        <p:sp>
          <p:nvSpPr>
            <p:cNvPr id="29" name="Rectangle 28"/>
            <p:cNvSpPr>
              <a:spLocks noChangeArrowheads="1"/>
            </p:cNvSpPr>
            <p:nvPr/>
          </p:nvSpPr>
          <p:spPr bwMode="auto">
            <a:xfrm>
              <a:off x="3111500" y="3586185"/>
              <a:ext cx="234950" cy="139235"/>
            </a:xfrm>
            <a:prstGeom prst="rect">
              <a:avLst/>
            </a:prstGeom>
            <a:noFill/>
            <a:ln w="9525">
              <a:noFill/>
              <a:miter lim="800000"/>
              <a:headEnd/>
              <a:tailEnd/>
            </a:ln>
          </p:spPr>
          <p:txBody>
            <a:bodyPr wrap="none" lIns="0" tIns="0" rIns="0" bIns="0">
              <a:spAutoFit/>
            </a:bodyPr>
            <a:lstStyle/>
            <a:p>
              <a:pPr eaLnBrk="0" hangingPunct="0"/>
              <a:r>
                <a:rPr lang="en-US" sz="1100">
                  <a:solidFill>
                    <a:srgbClr val="000000"/>
                  </a:solidFill>
                </a:rPr>
                <a:t>ALU</a:t>
              </a:r>
              <a:endParaRPr lang="en-US" b="0"/>
            </a:p>
          </p:txBody>
        </p:sp>
        <p:sp>
          <p:nvSpPr>
            <p:cNvPr id="30" name="Rectangle 29"/>
            <p:cNvSpPr>
              <a:spLocks noChangeArrowheads="1"/>
            </p:cNvSpPr>
            <p:nvPr/>
          </p:nvSpPr>
          <p:spPr bwMode="auto">
            <a:xfrm>
              <a:off x="2828925" y="3511313"/>
              <a:ext cx="47625"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A</a:t>
              </a:r>
              <a:endParaRPr lang="en-US" b="0"/>
            </a:p>
          </p:txBody>
        </p:sp>
        <p:sp>
          <p:nvSpPr>
            <p:cNvPr id="31" name="Rectangle 30"/>
            <p:cNvSpPr>
              <a:spLocks noChangeArrowheads="1"/>
            </p:cNvSpPr>
            <p:nvPr/>
          </p:nvSpPr>
          <p:spPr bwMode="auto">
            <a:xfrm>
              <a:off x="3582988" y="3507372"/>
              <a:ext cx="46037"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B</a:t>
              </a:r>
              <a:endParaRPr lang="en-US" b="0"/>
            </a:p>
          </p:txBody>
        </p:sp>
        <p:sp>
          <p:nvSpPr>
            <p:cNvPr id="32" name="Rectangle 31"/>
            <p:cNvSpPr>
              <a:spLocks noChangeArrowheads="1"/>
            </p:cNvSpPr>
            <p:nvPr/>
          </p:nvSpPr>
          <p:spPr bwMode="auto">
            <a:xfrm>
              <a:off x="3102716" y="2438400"/>
              <a:ext cx="503343" cy="330860"/>
            </a:xfrm>
            <a:prstGeom prst="rect">
              <a:avLst/>
            </a:prstGeom>
            <a:noFill/>
            <a:ln w="9525">
              <a:noFill/>
              <a:miter lim="800000"/>
              <a:headEnd/>
              <a:tailEnd/>
            </a:ln>
          </p:spPr>
          <p:txBody>
            <a:bodyPr wrap="none" lIns="0" tIns="0" rIns="0" bIns="0">
              <a:spAutoFit/>
            </a:bodyPr>
            <a:lstStyle/>
            <a:p>
              <a:pPr algn="ctr" eaLnBrk="0" hangingPunct="0"/>
              <a:r>
                <a:rPr lang="en-US" sz="1050" dirty="0">
                  <a:solidFill>
                    <a:srgbClr val="000000"/>
                  </a:solidFill>
                </a:rPr>
                <a:t>Register</a:t>
              </a:r>
              <a:br>
                <a:rPr lang="en-US" sz="1100" dirty="0">
                  <a:solidFill>
                    <a:srgbClr val="000000"/>
                  </a:solidFill>
                </a:rPr>
              </a:br>
              <a:r>
                <a:rPr lang="en-US" sz="1100" dirty="0">
                  <a:solidFill>
                    <a:srgbClr val="000000"/>
                  </a:solidFill>
                </a:rPr>
                <a:t>File</a:t>
              </a:r>
              <a:endParaRPr lang="en-US" b="0" dirty="0"/>
            </a:p>
          </p:txBody>
        </p:sp>
        <p:sp>
          <p:nvSpPr>
            <p:cNvPr id="33" name="Rectangle 32"/>
            <p:cNvSpPr>
              <a:spLocks noChangeArrowheads="1"/>
            </p:cNvSpPr>
            <p:nvPr/>
          </p:nvSpPr>
          <p:spPr bwMode="auto">
            <a:xfrm>
              <a:off x="2895600" y="2473616"/>
              <a:ext cx="139700" cy="76185"/>
            </a:xfrm>
            <a:prstGeom prst="rect">
              <a:avLst/>
            </a:prstGeom>
            <a:noFill/>
            <a:ln w="9525">
              <a:noFill/>
              <a:miter lim="800000"/>
              <a:headEnd/>
              <a:tailEnd/>
            </a:ln>
          </p:spPr>
          <p:txBody>
            <a:bodyPr wrap="none" lIns="0" tIns="0" rIns="0" bIns="0">
              <a:spAutoFit/>
            </a:bodyPr>
            <a:lstStyle/>
            <a:p>
              <a:pPr eaLnBrk="0" hangingPunct="0"/>
              <a:r>
                <a:rPr lang="en-US" sz="600" b="0" dirty="0">
                  <a:solidFill>
                    <a:srgbClr val="000000"/>
                  </a:solidFill>
                </a:rPr>
                <a:t>RA1</a:t>
              </a:r>
              <a:endParaRPr lang="en-US" b="0" dirty="0"/>
            </a:p>
          </p:txBody>
        </p:sp>
        <p:sp>
          <p:nvSpPr>
            <p:cNvPr id="34" name="Rectangle 33"/>
            <p:cNvSpPr>
              <a:spLocks noChangeArrowheads="1"/>
            </p:cNvSpPr>
            <p:nvPr/>
          </p:nvSpPr>
          <p:spPr bwMode="auto">
            <a:xfrm>
              <a:off x="3654425" y="2473616"/>
              <a:ext cx="139700"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RA2</a:t>
              </a:r>
              <a:endParaRPr lang="en-US" b="0"/>
            </a:p>
          </p:txBody>
        </p:sp>
        <p:sp>
          <p:nvSpPr>
            <p:cNvPr id="35" name="Rectangle 34"/>
            <p:cNvSpPr>
              <a:spLocks noChangeArrowheads="1"/>
            </p:cNvSpPr>
            <p:nvPr/>
          </p:nvSpPr>
          <p:spPr bwMode="auto">
            <a:xfrm>
              <a:off x="2895600" y="2648317"/>
              <a:ext cx="138113" cy="76185"/>
            </a:xfrm>
            <a:prstGeom prst="rect">
              <a:avLst/>
            </a:prstGeom>
            <a:noFill/>
            <a:ln w="9525">
              <a:noFill/>
              <a:miter lim="800000"/>
              <a:headEnd/>
              <a:tailEnd/>
            </a:ln>
          </p:spPr>
          <p:txBody>
            <a:bodyPr wrap="none" lIns="0" tIns="0" rIns="0" bIns="0">
              <a:spAutoFit/>
            </a:bodyPr>
            <a:lstStyle/>
            <a:p>
              <a:pPr eaLnBrk="0" hangingPunct="0"/>
              <a:r>
                <a:rPr lang="en-US" sz="600" b="0" dirty="0">
                  <a:solidFill>
                    <a:srgbClr val="000000"/>
                  </a:solidFill>
                </a:rPr>
                <a:t>RD1</a:t>
              </a:r>
              <a:endParaRPr lang="en-US" b="0" dirty="0"/>
            </a:p>
          </p:txBody>
        </p:sp>
        <p:sp>
          <p:nvSpPr>
            <p:cNvPr id="36" name="Rectangle 35"/>
            <p:cNvSpPr>
              <a:spLocks noChangeArrowheads="1"/>
            </p:cNvSpPr>
            <p:nvPr/>
          </p:nvSpPr>
          <p:spPr bwMode="auto">
            <a:xfrm>
              <a:off x="3654425" y="2648317"/>
              <a:ext cx="138113"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RD2</a:t>
              </a:r>
              <a:endParaRPr lang="en-US" b="0"/>
            </a:p>
          </p:txBody>
        </p:sp>
        <p:sp>
          <p:nvSpPr>
            <p:cNvPr id="37" name="Rectangle 36"/>
            <p:cNvSpPr>
              <a:spLocks noChangeArrowheads="1"/>
            </p:cNvSpPr>
            <p:nvPr/>
          </p:nvSpPr>
          <p:spPr bwMode="auto">
            <a:xfrm>
              <a:off x="2209800" y="2879467"/>
              <a:ext cx="639599" cy="92333"/>
            </a:xfrm>
            <a:prstGeom prst="rect">
              <a:avLst/>
            </a:prstGeom>
            <a:noFill/>
            <a:ln w="9525">
              <a:noFill/>
              <a:miter lim="800000"/>
              <a:headEnd/>
              <a:tailEnd/>
            </a:ln>
          </p:spPr>
          <p:txBody>
            <a:bodyPr wrap="none" lIns="0" tIns="0" rIns="0" bIns="0">
              <a:spAutoFit/>
            </a:bodyPr>
            <a:lstStyle/>
            <a:p>
              <a:pPr eaLnBrk="0" hangingPunct="0"/>
              <a:r>
                <a:rPr lang="en-US" sz="600" dirty="0">
                  <a:solidFill>
                    <a:srgbClr val="C00000"/>
                  </a:solidFill>
                </a:rPr>
                <a:t>PC</a:t>
              </a:r>
              <a:r>
                <a:rPr lang="en-US" sz="600" baseline="30000" dirty="0">
                  <a:solidFill>
                    <a:srgbClr val="C00000"/>
                  </a:solidFill>
                </a:rPr>
                <a:t>RF</a:t>
              </a:r>
              <a:r>
                <a:rPr lang="en-US" sz="600" dirty="0">
                  <a:solidFill>
                    <a:srgbClr val="000000"/>
                  </a:solidFill>
                </a:rPr>
                <a:t>+4+4*SXT(</a:t>
              </a:r>
              <a:r>
                <a:rPr lang="en-US" sz="600" dirty="0">
                  <a:solidFill>
                    <a:srgbClr val="C00000"/>
                  </a:solidFill>
                </a:rPr>
                <a:t>C</a:t>
              </a:r>
              <a:r>
                <a:rPr lang="en-US" sz="600" dirty="0">
                  <a:solidFill>
                    <a:srgbClr val="000000"/>
                  </a:solidFill>
                </a:rPr>
                <a:t>)</a:t>
              </a:r>
              <a:endParaRPr lang="en-US" sz="2000" b="0" dirty="0"/>
            </a:p>
          </p:txBody>
        </p:sp>
        <p:sp>
          <p:nvSpPr>
            <p:cNvPr id="38" name="Rectangle 37"/>
            <p:cNvSpPr>
              <a:spLocks noChangeArrowheads="1"/>
            </p:cNvSpPr>
            <p:nvPr/>
          </p:nvSpPr>
          <p:spPr bwMode="auto">
            <a:xfrm>
              <a:off x="4143375" y="4799896"/>
              <a:ext cx="465138" cy="278470"/>
            </a:xfrm>
            <a:prstGeom prst="rect">
              <a:avLst/>
            </a:prstGeom>
            <a:noFill/>
            <a:ln w="9525">
              <a:noFill/>
              <a:miter lim="800000"/>
              <a:headEnd/>
              <a:tailEnd/>
            </a:ln>
          </p:spPr>
          <p:txBody>
            <a:bodyPr wrap="none" lIns="0" tIns="0" rIns="0" bIns="0">
              <a:spAutoFit/>
            </a:bodyPr>
            <a:lstStyle/>
            <a:p>
              <a:pPr algn="ctr" eaLnBrk="0" hangingPunct="0"/>
              <a:r>
                <a:rPr lang="en-US" sz="1100">
                  <a:solidFill>
                    <a:srgbClr val="000000"/>
                  </a:solidFill>
                </a:rPr>
                <a:t>Data</a:t>
              </a:r>
              <a:br>
                <a:rPr lang="en-US" sz="1100">
                  <a:solidFill>
                    <a:srgbClr val="000000"/>
                  </a:solidFill>
                </a:rPr>
              </a:br>
              <a:r>
                <a:rPr lang="en-US" sz="1100">
                  <a:solidFill>
                    <a:srgbClr val="000000"/>
                  </a:solidFill>
                </a:rPr>
                <a:t>Memory</a:t>
              </a:r>
              <a:endParaRPr lang="en-US"/>
            </a:p>
          </p:txBody>
        </p:sp>
        <p:sp>
          <p:nvSpPr>
            <p:cNvPr id="39" name="Rectangle 38"/>
            <p:cNvSpPr>
              <a:spLocks noChangeArrowheads="1"/>
            </p:cNvSpPr>
            <p:nvPr/>
          </p:nvSpPr>
          <p:spPr bwMode="auto">
            <a:xfrm>
              <a:off x="4318000" y="5379720"/>
              <a:ext cx="90488" cy="76185"/>
            </a:xfrm>
            <a:prstGeom prst="rect">
              <a:avLst/>
            </a:prstGeom>
            <a:noFill/>
            <a:ln w="9525">
              <a:noFill/>
              <a:miter lim="800000"/>
              <a:headEnd/>
              <a:tailEnd/>
            </a:ln>
          </p:spPr>
          <p:txBody>
            <a:bodyPr wrap="none" lIns="0" tIns="0" rIns="0" bIns="0">
              <a:spAutoFit/>
            </a:bodyPr>
            <a:lstStyle/>
            <a:p>
              <a:pPr eaLnBrk="0" hangingPunct="0"/>
              <a:r>
                <a:rPr lang="en-US" sz="600" b="0" dirty="0">
                  <a:solidFill>
                    <a:srgbClr val="000000"/>
                  </a:solidFill>
                </a:rPr>
                <a:t>RD</a:t>
              </a:r>
              <a:endParaRPr lang="en-US" b="0" dirty="0"/>
            </a:p>
          </p:txBody>
        </p:sp>
        <p:sp>
          <p:nvSpPr>
            <p:cNvPr id="40" name="Rectangle 39"/>
            <p:cNvSpPr>
              <a:spLocks noChangeArrowheads="1"/>
            </p:cNvSpPr>
            <p:nvPr/>
          </p:nvSpPr>
          <p:spPr bwMode="auto">
            <a:xfrm>
              <a:off x="3151188" y="3749063"/>
              <a:ext cx="14287"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 </a:t>
              </a:r>
              <a:endParaRPr lang="en-US" b="0"/>
            </a:p>
          </p:txBody>
        </p:sp>
        <p:sp>
          <p:nvSpPr>
            <p:cNvPr id="41" name="Rectangle 40"/>
            <p:cNvSpPr>
              <a:spLocks noChangeArrowheads="1"/>
            </p:cNvSpPr>
            <p:nvPr/>
          </p:nvSpPr>
          <p:spPr bwMode="auto">
            <a:xfrm>
              <a:off x="3163888" y="3749063"/>
              <a:ext cx="14287"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 </a:t>
              </a:r>
              <a:endParaRPr lang="en-US" b="0"/>
            </a:p>
          </p:txBody>
        </p:sp>
        <p:sp>
          <p:nvSpPr>
            <p:cNvPr id="42" name="Rectangle 41"/>
            <p:cNvSpPr>
              <a:spLocks noChangeArrowheads="1"/>
            </p:cNvSpPr>
            <p:nvPr/>
          </p:nvSpPr>
          <p:spPr bwMode="auto">
            <a:xfrm>
              <a:off x="3214688" y="3712284"/>
              <a:ext cx="42862"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Y</a:t>
              </a:r>
              <a:endParaRPr lang="en-US" b="0"/>
            </a:p>
          </p:txBody>
        </p:sp>
        <p:sp>
          <p:nvSpPr>
            <p:cNvPr id="43" name="Rectangle 42"/>
            <p:cNvSpPr>
              <a:spLocks noChangeArrowheads="1"/>
            </p:cNvSpPr>
            <p:nvPr/>
          </p:nvSpPr>
          <p:spPr bwMode="auto">
            <a:xfrm>
              <a:off x="447675" y="1241516"/>
              <a:ext cx="673100" cy="85380"/>
            </a:xfrm>
            <a:prstGeom prst="rect">
              <a:avLst/>
            </a:prstGeom>
            <a:solidFill>
              <a:srgbClr val="FFFFFF"/>
            </a:solidFill>
            <a:ln w="9525">
              <a:noFill/>
              <a:miter lim="800000"/>
              <a:headEnd/>
              <a:tailEnd/>
            </a:ln>
          </p:spPr>
          <p:txBody>
            <a:bodyPr/>
            <a:lstStyle/>
            <a:p>
              <a:endParaRPr lang="en-US"/>
            </a:p>
          </p:txBody>
        </p:sp>
        <p:sp>
          <p:nvSpPr>
            <p:cNvPr id="44" name="Rectangle 43"/>
            <p:cNvSpPr>
              <a:spLocks noChangeArrowheads="1"/>
            </p:cNvSpPr>
            <p:nvPr/>
          </p:nvSpPr>
          <p:spPr bwMode="auto">
            <a:xfrm>
              <a:off x="450850" y="1219200"/>
              <a:ext cx="665163" cy="105068"/>
            </a:xfrm>
            <a:prstGeom prst="rect">
              <a:avLst/>
            </a:prstGeom>
            <a:solidFill>
              <a:srgbClr val="C00000"/>
            </a:solidFill>
            <a:ln w="11113">
              <a:solidFill>
                <a:srgbClr val="000000"/>
              </a:solidFill>
              <a:miter lim="800000"/>
              <a:headEnd/>
              <a:tailEnd/>
            </a:ln>
          </p:spPr>
          <p:txBody>
            <a:bodyPr/>
            <a:lstStyle/>
            <a:p>
              <a:endParaRPr lang="en-US"/>
            </a:p>
          </p:txBody>
        </p:sp>
        <p:sp>
          <p:nvSpPr>
            <p:cNvPr id="45" name="Freeform 44"/>
            <p:cNvSpPr>
              <a:spLocks/>
            </p:cNvSpPr>
            <p:nvPr/>
          </p:nvSpPr>
          <p:spPr bwMode="auto">
            <a:xfrm>
              <a:off x="447675" y="1276981"/>
              <a:ext cx="65088" cy="23644"/>
            </a:xfrm>
            <a:custGeom>
              <a:avLst/>
              <a:gdLst>
                <a:gd name="T0" fmla="*/ 0 w 49"/>
                <a:gd name="T1" fmla="*/ 2147483647 h 21"/>
                <a:gd name="T2" fmla="*/ 2147483647 w 49"/>
                <a:gd name="T3" fmla="*/ 0 h 21"/>
                <a:gd name="T4" fmla="*/ 2147483647 w 49"/>
                <a:gd name="T5" fmla="*/ 2147483647 h 21"/>
                <a:gd name="T6" fmla="*/ 2147483647 w 49"/>
                <a:gd name="T7" fmla="*/ 2147483647 h 21"/>
                <a:gd name="T8" fmla="*/ 0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0" y="7"/>
                  </a:moveTo>
                  <a:lnTo>
                    <a:pt x="3" y="0"/>
                  </a:lnTo>
                  <a:lnTo>
                    <a:pt x="49" y="14"/>
                  </a:lnTo>
                  <a:lnTo>
                    <a:pt x="49" y="21"/>
                  </a:lnTo>
                  <a:lnTo>
                    <a:pt x="0" y="7"/>
                  </a:lnTo>
                  <a:close/>
                </a:path>
              </a:pathLst>
            </a:custGeom>
            <a:solidFill>
              <a:srgbClr val="000000"/>
            </a:solidFill>
            <a:ln w="9525">
              <a:noFill/>
              <a:round/>
              <a:headEnd/>
              <a:tailEnd/>
            </a:ln>
          </p:spPr>
          <p:txBody>
            <a:bodyPr/>
            <a:lstStyle/>
            <a:p>
              <a:endParaRPr lang="en-US"/>
            </a:p>
          </p:txBody>
        </p:sp>
        <p:sp>
          <p:nvSpPr>
            <p:cNvPr id="46" name="Freeform 45"/>
            <p:cNvSpPr>
              <a:spLocks/>
            </p:cNvSpPr>
            <p:nvPr/>
          </p:nvSpPr>
          <p:spPr bwMode="auto">
            <a:xfrm>
              <a:off x="447675" y="1292744"/>
              <a:ext cx="65088" cy="26271"/>
            </a:xfrm>
            <a:custGeom>
              <a:avLst/>
              <a:gdLst>
                <a:gd name="T0" fmla="*/ 2147483647 w 49"/>
                <a:gd name="T1" fmla="*/ 2147483647 h 24"/>
                <a:gd name="T2" fmla="*/ 0 w 49"/>
                <a:gd name="T3" fmla="*/ 2147483647 h 24"/>
                <a:gd name="T4" fmla="*/ 2147483647 w 49"/>
                <a:gd name="T5" fmla="*/ 0 h 24"/>
                <a:gd name="T6" fmla="*/ 2147483647 w 49"/>
                <a:gd name="T7" fmla="*/ 2147483647 h 24"/>
                <a:gd name="T8" fmla="*/ 2147483647 w 49"/>
                <a:gd name="T9" fmla="*/ 2147483647 h 24"/>
                <a:gd name="T10" fmla="*/ 0 60000 65536"/>
                <a:gd name="T11" fmla="*/ 0 60000 65536"/>
                <a:gd name="T12" fmla="*/ 0 60000 65536"/>
                <a:gd name="T13" fmla="*/ 0 60000 65536"/>
                <a:gd name="T14" fmla="*/ 0 60000 65536"/>
                <a:gd name="T15" fmla="*/ 0 w 49"/>
                <a:gd name="T16" fmla="*/ 0 h 24"/>
                <a:gd name="T17" fmla="*/ 49 w 49"/>
                <a:gd name="T18" fmla="*/ 24 h 24"/>
              </a:gdLst>
              <a:ahLst/>
              <a:cxnLst>
                <a:cxn ang="T10">
                  <a:pos x="T0" y="T1"/>
                </a:cxn>
                <a:cxn ang="T11">
                  <a:pos x="T2" y="T3"/>
                </a:cxn>
                <a:cxn ang="T12">
                  <a:pos x="T4" y="T5"/>
                </a:cxn>
                <a:cxn ang="T13">
                  <a:pos x="T6" y="T7"/>
                </a:cxn>
                <a:cxn ang="T14">
                  <a:pos x="T8" y="T9"/>
                </a:cxn>
              </a:cxnLst>
              <a:rect l="T15" t="T16" r="T17" b="T18"/>
              <a:pathLst>
                <a:path w="49" h="24">
                  <a:moveTo>
                    <a:pt x="3" y="24"/>
                  </a:moveTo>
                  <a:lnTo>
                    <a:pt x="0" y="17"/>
                  </a:lnTo>
                  <a:lnTo>
                    <a:pt x="49" y="0"/>
                  </a:lnTo>
                  <a:lnTo>
                    <a:pt x="49" y="7"/>
                  </a:lnTo>
                  <a:lnTo>
                    <a:pt x="3" y="24"/>
                  </a:lnTo>
                  <a:close/>
                </a:path>
              </a:pathLst>
            </a:custGeom>
            <a:solidFill>
              <a:srgbClr val="000000"/>
            </a:solidFill>
            <a:ln w="9525">
              <a:noFill/>
              <a:round/>
              <a:headEnd/>
              <a:tailEnd/>
            </a:ln>
          </p:spPr>
          <p:txBody>
            <a:bodyPr/>
            <a:lstStyle/>
            <a:p>
              <a:endParaRPr lang="en-US"/>
            </a:p>
          </p:txBody>
        </p:sp>
        <p:sp>
          <p:nvSpPr>
            <p:cNvPr id="47" name="Rectangle 46"/>
            <p:cNvSpPr>
              <a:spLocks noChangeArrowheads="1"/>
            </p:cNvSpPr>
            <p:nvPr/>
          </p:nvSpPr>
          <p:spPr bwMode="auto">
            <a:xfrm>
              <a:off x="692150" y="1204039"/>
              <a:ext cx="142668" cy="123111"/>
            </a:xfrm>
            <a:prstGeom prst="rect">
              <a:avLst/>
            </a:prstGeom>
            <a:noFill/>
            <a:ln w="9525">
              <a:noFill/>
              <a:miter lim="800000"/>
              <a:headEnd/>
              <a:tailEnd/>
            </a:ln>
          </p:spPr>
          <p:txBody>
            <a:bodyPr wrap="none" lIns="0" tIns="0" rIns="0" bIns="0">
              <a:spAutoFit/>
            </a:bodyPr>
            <a:lstStyle/>
            <a:p>
              <a:pPr eaLnBrk="0" hangingPunct="0"/>
              <a:r>
                <a:rPr lang="en-US" sz="800" b="0" dirty="0">
                  <a:solidFill>
                    <a:srgbClr val="000000"/>
                  </a:solidFill>
                </a:rPr>
                <a:t>PC</a:t>
              </a:r>
              <a:endParaRPr lang="en-US" sz="2400" b="0" baseline="30000" dirty="0"/>
            </a:p>
          </p:txBody>
        </p:sp>
        <p:sp>
          <p:nvSpPr>
            <p:cNvPr id="48" name="Freeform 47"/>
            <p:cNvSpPr>
              <a:spLocks/>
            </p:cNvSpPr>
            <p:nvPr/>
          </p:nvSpPr>
          <p:spPr bwMode="auto">
            <a:xfrm>
              <a:off x="2763838" y="2214849"/>
              <a:ext cx="842962" cy="107710"/>
            </a:xfrm>
            <a:custGeom>
              <a:avLst/>
              <a:gdLst>
                <a:gd name="T0" fmla="*/ 2147483647 w 629"/>
                <a:gd name="T1" fmla="*/ 2147483647 h 98"/>
                <a:gd name="T2" fmla="*/ 2147483647 w 629"/>
                <a:gd name="T3" fmla="*/ 2147483647 h 98"/>
                <a:gd name="T4" fmla="*/ 2147483647 w 629"/>
                <a:gd name="T5" fmla="*/ 0 h 98"/>
                <a:gd name="T6" fmla="*/ 0 w 629"/>
                <a:gd name="T7" fmla="*/ 0 h 98"/>
                <a:gd name="T8" fmla="*/ 0 60000 65536"/>
                <a:gd name="T9" fmla="*/ 0 60000 65536"/>
                <a:gd name="T10" fmla="*/ 0 60000 65536"/>
                <a:gd name="T11" fmla="*/ 0 60000 65536"/>
                <a:gd name="T12" fmla="*/ 0 w 629"/>
                <a:gd name="T13" fmla="*/ 0 h 98"/>
                <a:gd name="T14" fmla="*/ 629 w 629"/>
                <a:gd name="T15" fmla="*/ 98 h 98"/>
              </a:gdLst>
              <a:ahLst/>
              <a:cxnLst>
                <a:cxn ang="T8">
                  <a:pos x="T0" y="T1"/>
                </a:cxn>
                <a:cxn ang="T9">
                  <a:pos x="T2" y="T3"/>
                </a:cxn>
                <a:cxn ang="T10">
                  <a:pos x="T4" y="T5"/>
                </a:cxn>
                <a:cxn ang="T11">
                  <a:pos x="T6" y="T7"/>
                </a:cxn>
              </a:cxnLst>
              <a:rect l="T12" t="T13" r="T14" b="T15"/>
              <a:pathLst>
                <a:path w="629" h="98">
                  <a:moveTo>
                    <a:pt x="629" y="98"/>
                  </a:moveTo>
                  <a:lnTo>
                    <a:pt x="629" y="31"/>
                  </a:lnTo>
                  <a:lnTo>
                    <a:pt x="598" y="0"/>
                  </a:lnTo>
                  <a:lnTo>
                    <a:pt x="0" y="0"/>
                  </a:lnTo>
                </a:path>
              </a:pathLst>
            </a:custGeom>
            <a:noFill/>
            <a:ln w="4763">
              <a:solidFill>
                <a:srgbClr val="000000"/>
              </a:solidFill>
              <a:round/>
              <a:headEnd/>
              <a:tailEnd/>
            </a:ln>
          </p:spPr>
          <p:txBody>
            <a:bodyPr/>
            <a:lstStyle/>
            <a:p>
              <a:endParaRPr lang="en-US"/>
            </a:p>
          </p:txBody>
        </p:sp>
        <p:sp>
          <p:nvSpPr>
            <p:cNvPr id="49" name="Freeform 48"/>
            <p:cNvSpPr>
              <a:spLocks/>
            </p:cNvSpPr>
            <p:nvPr/>
          </p:nvSpPr>
          <p:spPr bwMode="auto">
            <a:xfrm>
              <a:off x="3587750" y="2276585"/>
              <a:ext cx="38100" cy="45973"/>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50" name="Freeform 49"/>
            <p:cNvSpPr>
              <a:spLocks/>
            </p:cNvSpPr>
            <p:nvPr/>
          </p:nvSpPr>
          <p:spPr bwMode="auto">
            <a:xfrm>
              <a:off x="3587750" y="2276585"/>
              <a:ext cx="38100" cy="45973"/>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51" name="Freeform 50"/>
            <p:cNvSpPr>
              <a:spLocks/>
            </p:cNvSpPr>
            <p:nvPr/>
          </p:nvSpPr>
          <p:spPr bwMode="auto">
            <a:xfrm>
              <a:off x="2089150" y="2214849"/>
              <a:ext cx="862013" cy="248259"/>
            </a:xfrm>
            <a:custGeom>
              <a:avLst/>
              <a:gdLst>
                <a:gd name="T0" fmla="*/ 2147483647 w 644"/>
                <a:gd name="T1" fmla="*/ 2147483647 h 224"/>
                <a:gd name="T2" fmla="*/ 2147483647 w 644"/>
                <a:gd name="T3" fmla="*/ 2147483647 h 224"/>
                <a:gd name="T4" fmla="*/ 2147483647 w 644"/>
                <a:gd name="T5" fmla="*/ 0 h 224"/>
                <a:gd name="T6" fmla="*/ 0 w 644"/>
                <a:gd name="T7" fmla="*/ 2147483647 h 224"/>
                <a:gd name="T8" fmla="*/ 0 w 644"/>
                <a:gd name="T9" fmla="*/ 2147483647 h 224"/>
                <a:gd name="T10" fmla="*/ 0 60000 65536"/>
                <a:gd name="T11" fmla="*/ 0 60000 65536"/>
                <a:gd name="T12" fmla="*/ 0 60000 65536"/>
                <a:gd name="T13" fmla="*/ 0 60000 65536"/>
                <a:gd name="T14" fmla="*/ 0 60000 65536"/>
                <a:gd name="T15" fmla="*/ 0 w 644"/>
                <a:gd name="T16" fmla="*/ 0 h 224"/>
                <a:gd name="T17" fmla="*/ 644 w 644"/>
                <a:gd name="T18" fmla="*/ 224 h 224"/>
              </a:gdLst>
              <a:ahLst/>
              <a:cxnLst>
                <a:cxn ang="T10">
                  <a:pos x="T0" y="T1"/>
                </a:cxn>
                <a:cxn ang="T11">
                  <a:pos x="T2" y="T3"/>
                </a:cxn>
                <a:cxn ang="T12">
                  <a:pos x="T4" y="T5"/>
                </a:cxn>
                <a:cxn ang="T13">
                  <a:pos x="T6" y="T7"/>
                </a:cxn>
                <a:cxn ang="T14">
                  <a:pos x="T8" y="T9"/>
                </a:cxn>
              </a:cxnLst>
              <a:rect l="T15" t="T16" r="T17" b="T18"/>
              <a:pathLst>
                <a:path w="644" h="224">
                  <a:moveTo>
                    <a:pt x="644" y="224"/>
                  </a:moveTo>
                  <a:lnTo>
                    <a:pt x="644" y="31"/>
                  </a:lnTo>
                  <a:lnTo>
                    <a:pt x="616" y="0"/>
                  </a:lnTo>
                  <a:lnTo>
                    <a:pt x="0" y="3"/>
                  </a:lnTo>
                </a:path>
              </a:pathLst>
            </a:custGeom>
            <a:noFill/>
            <a:ln w="4763">
              <a:solidFill>
                <a:srgbClr val="000000"/>
              </a:solidFill>
              <a:round/>
              <a:headEnd/>
              <a:tailEnd/>
            </a:ln>
          </p:spPr>
          <p:txBody>
            <a:bodyPr/>
            <a:lstStyle/>
            <a:p>
              <a:endParaRPr lang="en-US"/>
            </a:p>
          </p:txBody>
        </p:sp>
        <p:sp>
          <p:nvSpPr>
            <p:cNvPr id="52" name="Freeform 51"/>
            <p:cNvSpPr>
              <a:spLocks/>
            </p:cNvSpPr>
            <p:nvPr/>
          </p:nvSpPr>
          <p:spPr bwMode="auto">
            <a:xfrm>
              <a:off x="2933700" y="2415821"/>
              <a:ext cx="41275" cy="47287"/>
            </a:xfrm>
            <a:custGeom>
              <a:avLst/>
              <a:gdLst>
                <a:gd name="T0" fmla="*/ 2147483647 w 31"/>
                <a:gd name="T1" fmla="*/ 2147483647 h 42"/>
                <a:gd name="T2" fmla="*/ 2147483647 w 31"/>
                <a:gd name="T3" fmla="*/ 0 h 42"/>
                <a:gd name="T4" fmla="*/ 2147483647 w 31"/>
                <a:gd name="T5" fmla="*/ 0 h 42"/>
                <a:gd name="T6" fmla="*/ 2147483647 w 31"/>
                <a:gd name="T7" fmla="*/ 2147483647 h 42"/>
                <a:gd name="T8" fmla="*/ 2147483647 w 31"/>
                <a:gd name="T9" fmla="*/ 2147483647 h 42"/>
                <a:gd name="T10" fmla="*/ 0 w 31"/>
                <a:gd name="T11" fmla="*/ 0 h 42"/>
                <a:gd name="T12" fmla="*/ 0 w 31"/>
                <a:gd name="T13" fmla="*/ 0 h 42"/>
                <a:gd name="T14" fmla="*/ 2147483647 w 31"/>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42"/>
                <a:gd name="T26" fmla="*/ 31 w 31"/>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42">
                  <a:moveTo>
                    <a:pt x="14" y="42"/>
                  </a:moveTo>
                  <a:lnTo>
                    <a:pt x="31"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53" name="Freeform 52"/>
            <p:cNvSpPr>
              <a:spLocks/>
            </p:cNvSpPr>
            <p:nvPr/>
          </p:nvSpPr>
          <p:spPr bwMode="auto">
            <a:xfrm>
              <a:off x="2933700" y="2415821"/>
              <a:ext cx="41275" cy="47287"/>
            </a:xfrm>
            <a:custGeom>
              <a:avLst/>
              <a:gdLst>
                <a:gd name="T0" fmla="*/ 2147483647 w 31"/>
                <a:gd name="T1" fmla="*/ 2147483647 h 42"/>
                <a:gd name="T2" fmla="*/ 2147483647 w 31"/>
                <a:gd name="T3" fmla="*/ 0 h 42"/>
                <a:gd name="T4" fmla="*/ 2147483647 w 31"/>
                <a:gd name="T5" fmla="*/ 0 h 42"/>
                <a:gd name="T6" fmla="*/ 2147483647 w 31"/>
                <a:gd name="T7" fmla="*/ 2147483647 h 42"/>
                <a:gd name="T8" fmla="*/ 2147483647 w 31"/>
                <a:gd name="T9" fmla="*/ 2147483647 h 42"/>
                <a:gd name="T10" fmla="*/ 0 w 31"/>
                <a:gd name="T11" fmla="*/ 0 h 42"/>
                <a:gd name="T12" fmla="*/ 0 w 31"/>
                <a:gd name="T13" fmla="*/ 0 h 42"/>
                <a:gd name="T14" fmla="*/ 2147483647 w 31"/>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42"/>
                <a:gd name="T26" fmla="*/ 31 w 31"/>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42">
                  <a:moveTo>
                    <a:pt x="14" y="42"/>
                  </a:moveTo>
                  <a:lnTo>
                    <a:pt x="31"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54" name="Rectangle 53"/>
            <p:cNvSpPr>
              <a:spLocks noChangeArrowheads="1"/>
            </p:cNvSpPr>
            <p:nvPr/>
          </p:nvSpPr>
          <p:spPr bwMode="auto">
            <a:xfrm>
              <a:off x="3949700" y="2319932"/>
              <a:ext cx="261938"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RA2SEL</a:t>
              </a:r>
              <a:endParaRPr lang="en-US" b="0"/>
            </a:p>
          </p:txBody>
        </p:sp>
        <p:sp>
          <p:nvSpPr>
            <p:cNvPr id="55" name="Line 145"/>
            <p:cNvSpPr>
              <a:spLocks noChangeShapeType="1"/>
            </p:cNvSpPr>
            <p:nvPr/>
          </p:nvSpPr>
          <p:spPr bwMode="auto">
            <a:xfrm>
              <a:off x="3846513" y="2354084"/>
              <a:ext cx="103187" cy="1314"/>
            </a:xfrm>
            <a:prstGeom prst="line">
              <a:avLst/>
            </a:prstGeom>
            <a:noFill/>
            <a:ln w="4763">
              <a:solidFill>
                <a:srgbClr val="000000"/>
              </a:solidFill>
              <a:round/>
              <a:headEnd/>
              <a:tailEnd/>
            </a:ln>
          </p:spPr>
          <p:txBody>
            <a:bodyPr/>
            <a:lstStyle/>
            <a:p>
              <a:endParaRPr lang="en-US"/>
            </a:p>
          </p:txBody>
        </p:sp>
        <p:sp>
          <p:nvSpPr>
            <p:cNvPr id="56" name="Freeform 55"/>
            <p:cNvSpPr>
              <a:spLocks/>
            </p:cNvSpPr>
            <p:nvPr/>
          </p:nvSpPr>
          <p:spPr bwMode="auto">
            <a:xfrm>
              <a:off x="3846513" y="2338321"/>
              <a:ext cx="50800" cy="31525"/>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close/>
                </a:path>
              </a:pathLst>
            </a:custGeom>
            <a:solidFill>
              <a:srgbClr val="000000"/>
            </a:solidFill>
            <a:ln w="9525">
              <a:noFill/>
              <a:round/>
              <a:headEnd/>
              <a:tailEnd/>
            </a:ln>
          </p:spPr>
          <p:txBody>
            <a:bodyPr/>
            <a:lstStyle/>
            <a:p>
              <a:endParaRPr lang="en-US"/>
            </a:p>
          </p:txBody>
        </p:sp>
        <p:sp>
          <p:nvSpPr>
            <p:cNvPr id="57" name="Freeform 56"/>
            <p:cNvSpPr>
              <a:spLocks/>
            </p:cNvSpPr>
            <p:nvPr/>
          </p:nvSpPr>
          <p:spPr bwMode="auto">
            <a:xfrm>
              <a:off x="3846513" y="2338321"/>
              <a:ext cx="50800" cy="31525"/>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path>
              </a:pathLst>
            </a:custGeom>
            <a:noFill/>
            <a:ln w="4763">
              <a:solidFill>
                <a:srgbClr val="000000"/>
              </a:solidFill>
              <a:round/>
              <a:headEnd/>
              <a:tailEnd/>
            </a:ln>
          </p:spPr>
          <p:txBody>
            <a:bodyPr/>
            <a:lstStyle/>
            <a:p>
              <a:endParaRPr lang="en-US"/>
            </a:p>
          </p:txBody>
        </p:sp>
        <p:sp>
          <p:nvSpPr>
            <p:cNvPr id="58" name="Line 148"/>
            <p:cNvSpPr>
              <a:spLocks noChangeShapeType="1"/>
            </p:cNvSpPr>
            <p:nvPr/>
          </p:nvSpPr>
          <p:spPr bwMode="auto">
            <a:xfrm>
              <a:off x="3709988" y="2388236"/>
              <a:ext cx="1587" cy="69618"/>
            </a:xfrm>
            <a:prstGeom prst="line">
              <a:avLst/>
            </a:prstGeom>
            <a:noFill/>
            <a:ln w="4763">
              <a:solidFill>
                <a:srgbClr val="000000"/>
              </a:solidFill>
              <a:round/>
              <a:headEnd/>
              <a:tailEnd/>
            </a:ln>
          </p:spPr>
          <p:txBody>
            <a:bodyPr/>
            <a:lstStyle/>
            <a:p>
              <a:endParaRPr lang="en-US"/>
            </a:p>
          </p:txBody>
        </p:sp>
        <p:sp>
          <p:nvSpPr>
            <p:cNvPr id="59" name="Freeform 58"/>
            <p:cNvSpPr>
              <a:spLocks/>
            </p:cNvSpPr>
            <p:nvPr/>
          </p:nvSpPr>
          <p:spPr bwMode="auto">
            <a:xfrm>
              <a:off x="3690938" y="2415821"/>
              <a:ext cx="42862" cy="42033"/>
            </a:xfrm>
            <a:custGeom>
              <a:avLst/>
              <a:gdLst>
                <a:gd name="T0" fmla="*/ 2147483647 w 32"/>
                <a:gd name="T1" fmla="*/ 2147483647 h 38"/>
                <a:gd name="T2" fmla="*/ 2147483647 w 32"/>
                <a:gd name="T3" fmla="*/ 0 h 38"/>
                <a:gd name="T4" fmla="*/ 2147483647 w 32"/>
                <a:gd name="T5" fmla="*/ 0 h 38"/>
                <a:gd name="T6" fmla="*/ 2147483647 w 32"/>
                <a:gd name="T7" fmla="*/ 2147483647 h 38"/>
                <a:gd name="T8" fmla="*/ 2147483647 w 32"/>
                <a:gd name="T9" fmla="*/ 2147483647 h 38"/>
                <a:gd name="T10" fmla="*/ 0 w 32"/>
                <a:gd name="T11" fmla="*/ 0 h 38"/>
                <a:gd name="T12" fmla="*/ 0 w 32"/>
                <a:gd name="T13" fmla="*/ 0 h 38"/>
                <a:gd name="T14" fmla="*/ 2147483647 w 32"/>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38"/>
                <a:gd name="T26" fmla="*/ 32 w 32"/>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38">
                  <a:moveTo>
                    <a:pt x="14" y="38"/>
                  </a:moveTo>
                  <a:lnTo>
                    <a:pt x="32" y="0"/>
                  </a:lnTo>
                  <a:lnTo>
                    <a:pt x="14" y="17"/>
                  </a:lnTo>
                  <a:lnTo>
                    <a:pt x="0" y="0"/>
                  </a:lnTo>
                  <a:lnTo>
                    <a:pt x="14" y="38"/>
                  </a:lnTo>
                  <a:close/>
                </a:path>
              </a:pathLst>
            </a:custGeom>
            <a:solidFill>
              <a:srgbClr val="000000"/>
            </a:solidFill>
            <a:ln w="9525">
              <a:noFill/>
              <a:round/>
              <a:headEnd/>
              <a:tailEnd/>
            </a:ln>
          </p:spPr>
          <p:txBody>
            <a:bodyPr/>
            <a:lstStyle/>
            <a:p>
              <a:endParaRPr lang="en-US"/>
            </a:p>
          </p:txBody>
        </p:sp>
        <p:sp>
          <p:nvSpPr>
            <p:cNvPr id="60" name="Freeform 59"/>
            <p:cNvSpPr>
              <a:spLocks/>
            </p:cNvSpPr>
            <p:nvPr/>
          </p:nvSpPr>
          <p:spPr bwMode="auto">
            <a:xfrm>
              <a:off x="3690938" y="2415821"/>
              <a:ext cx="42862" cy="42033"/>
            </a:xfrm>
            <a:custGeom>
              <a:avLst/>
              <a:gdLst>
                <a:gd name="T0" fmla="*/ 2147483647 w 32"/>
                <a:gd name="T1" fmla="*/ 2147483647 h 38"/>
                <a:gd name="T2" fmla="*/ 2147483647 w 32"/>
                <a:gd name="T3" fmla="*/ 0 h 38"/>
                <a:gd name="T4" fmla="*/ 2147483647 w 32"/>
                <a:gd name="T5" fmla="*/ 0 h 38"/>
                <a:gd name="T6" fmla="*/ 2147483647 w 32"/>
                <a:gd name="T7" fmla="*/ 2147483647 h 38"/>
                <a:gd name="T8" fmla="*/ 2147483647 w 32"/>
                <a:gd name="T9" fmla="*/ 2147483647 h 38"/>
                <a:gd name="T10" fmla="*/ 0 w 32"/>
                <a:gd name="T11" fmla="*/ 0 h 38"/>
                <a:gd name="T12" fmla="*/ 0 w 32"/>
                <a:gd name="T13" fmla="*/ 0 h 38"/>
                <a:gd name="T14" fmla="*/ 2147483647 w 32"/>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38"/>
                <a:gd name="T26" fmla="*/ 32 w 32"/>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38">
                  <a:moveTo>
                    <a:pt x="14" y="38"/>
                  </a:moveTo>
                  <a:lnTo>
                    <a:pt x="32" y="0"/>
                  </a:lnTo>
                  <a:lnTo>
                    <a:pt x="14" y="17"/>
                  </a:lnTo>
                  <a:lnTo>
                    <a:pt x="0" y="0"/>
                  </a:lnTo>
                  <a:lnTo>
                    <a:pt x="14" y="38"/>
                  </a:lnTo>
                </a:path>
              </a:pathLst>
            </a:custGeom>
            <a:noFill/>
            <a:ln w="4763">
              <a:solidFill>
                <a:srgbClr val="000000"/>
              </a:solidFill>
              <a:round/>
              <a:headEnd/>
              <a:tailEnd/>
            </a:ln>
          </p:spPr>
          <p:txBody>
            <a:bodyPr/>
            <a:lstStyle/>
            <a:p>
              <a:endParaRPr lang="en-US"/>
            </a:p>
          </p:txBody>
        </p:sp>
        <p:sp>
          <p:nvSpPr>
            <p:cNvPr id="61" name="Freeform 60"/>
            <p:cNvSpPr>
              <a:spLocks/>
            </p:cNvSpPr>
            <p:nvPr/>
          </p:nvSpPr>
          <p:spPr bwMode="auto">
            <a:xfrm>
              <a:off x="2933700" y="2214849"/>
              <a:ext cx="841375" cy="107710"/>
            </a:xfrm>
            <a:custGeom>
              <a:avLst/>
              <a:gdLst>
                <a:gd name="T0" fmla="*/ 2147483647 w 629"/>
                <a:gd name="T1" fmla="*/ 2147483647 h 98"/>
                <a:gd name="T2" fmla="*/ 2147483647 w 629"/>
                <a:gd name="T3" fmla="*/ 2147483647 h 98"/>
                <a:gd name="T4" fmla="*/ 2147483647 w 629"/>
                <a:gd name="T5" fmla="*/ 0 h 98"/>
                <a:gd name="T6" fmla="*/ 0 w 629"/>
                <a:gd name="T7" fmla="*/ 0 h 98"/>
                <a:gd name="T8" fmla="*/ 0 60000 65536"/>
                <a:gd name="T9" fmla="*/ 0 60000 65536"/>
                <a:gd name="T10" fmla="*/ 0 60000 65536"/>
                <a:gd name="T11" fmla="*/ 0 60000 65536"/>
                <a:gd name="T12" fmla="*/ 0 w 629"/>
                <a:gd name="T13" fmla="*/ 0 h 98"/>
                <a:gd name="T14" fmla="*/ 629 w 629"/>
                <a:gd name="T15" fmla="*/ 98 h 98"/>
              </a:gdLst>
              <a:ahLst/>
              <a:cxnLst>
                <a:cxn ang="T8">
                  <a:pos x="T0" y="T1"/>
                </a:cxn>
                <a:cxn ang="T9">
                  <a:pos x="T2" y="T3"/>
                </a:cxn>
                <a:cxn ang="T10">
                  <a:pos x="T4" y="T5"/>
                </a:cxn>
                <a:cxn ang="T11">
                  <a:pos x="T6" y="T7"/>
                </a:cxn>
              </a:cxnLst>
              <a:rect l="T12" t="T13" r="T14" b="T15"/>
              <a:pathLst>
                <a:path w="629" h="98">
                  <a:moveTo>
                    <a:pt x="629" y="98"/>
                  </a:moveTo>
                  <a:lnTo>
                    <a:pt x="629" y="31"/>
                  </a:lnTo>
                  <a:lnTo>
                    <a:pt x="598" y="0"/>
                  </a:lnTo>
                  <a:lnTo>
                    <a:pt x="0" y="0"/>
                  </a:lnTo>
                </a:path>
              </a:pathLst>
            </a:custGeom>
            <a:noFill/>
            <a:ln w="4763">
              <a:solidFill>
                <a:srgbClr val="000000"/>
              </a:solidFill>
              <a:round/>
              <a:headEnd/>
              <a:tailEnd/>
            </a:ln>
          </p:spPr>
          <p:txBody>
            <a:bodyPr/>
            <a:lstStyle/>
            <a:p>
              <a:endParaRPr lang="en-US"/>
            </a:p>
          </p:txBody>
        </p:sp>
        <p:sp>
          <p:nvSpPr>
            <p:cNvPr id="62" name="Freeform 61"/>
            <p:cNvSpPr>
              <a:spLocks/>
            </p:cNvSpPr>
            <p:nvPr/>
          </p:nvSpPr>
          <p:spPr bwMode="auto">
            <a:xfrm>
              <a:off x="3756025" y="2276585"/>
              <a:ext cx="38100" cy="45973"/>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63" name="Freeform 62"/>
            <p:cNvSpPr>
              <a:spLocks/>
            </p:cNvSpPr>
            <p:nvPr/>
          </p:nvSpPr>
          <p:spPr bwMode="auto">
            <a:xfrm>
              <a:off x="3756025" y="2276585"/>
              <a:ext cx="38100" cy="45973"/>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64" name="Freeform 63"/>
            <p:cNvSpPr>
              <a:spLocks/>
            </p:cNvSpPr>
            <p:nvPr/>
          </p:nvSpPr>
          <p:spPr bwMode="auto">
            <a:xfrm>
              <a:off x="3327400" y="5461920"/>
              <a:ext cx="1033463" cy="153685"/>
            </a:xfrm>
            <a:custGeom>
              <a:avLst/>
              <a:gdLst>
                <a:gd name="T0" fmla="*/ 0 w 772"/>
                <a:gd name="T1" fmla="*/ 2147483647 h 139"/>
                <a:gd name="T2" fmla="*/ 0 w 772"/>
                <a:gd name="T3" fmla="*/ 2147483647 h 139"/>
                <a:gd name="T4" fmla="*/ 2147483647 w 772"/>
                <a:gd name="T5" fmla="*/ 2147483647 h 139"/>
                <a:gd name="T6" fmla="*/ 2147483647 w 772"/>
                <a:gd name="T7" fmla="*/ 0 h 139"/>
                <a:gd name="T8" fmla="*/ 0 60000 65536"/>
                <a:gd name="T9" fmla="*/ 0 60000 65536"/>
                <a:gd name="T10" fmla="*/ 0 60000 65536"/>
                <a:gd name="T11" fmla="*/ 0 60000 65536"/>
                <a:gd name="T12" fmla="*/ 0 w 772"/>
                <a:gd name="T13" fmla="*/ 0 h 139"/>
                <a:gd name="T14" fmla="*/ 772 w 772"/>
                <a:gd name="T15" fmla="*/ 139 h 139"/>
              </a:gdLst>
              <a:ahLst/>
              <a:cxnLst>
                <a:cxn ang="T8">
                  <a:pos x="T0" y="T1"/>
                </a:cxn>
                <a:cxn ang="T9">
                  <a:pos x="T2" y="T3"/>
                </a:cxn>
                <a:cxn ang="T10">
                  <a:pos x="T4" y="T5"/>
                </a:cxn>
                <a:cxn ang="T11">
                  <a:pos x="T6" y="T7"/>
                </a:cxn>
              </a:cxnLst>
              <a:rect l="T12" t="T13" r="T14" b="T15"/>
              <a:pathLst>
                <a:path w="772" h="139">
                  <a:moveTo>
                    <a:pt x="0" y="139"/>
                  </a:moveTo>
                  <a:lnTo>
                    <a:pt x="0" y="56"/>
                  </a:lnTo>
                  <a:lnTo>
                    <a:pt x="772" y="56"/>
                  </a:lnTo>
                  <a:lnTo>
                    <a:pt x="772" y="0"/>
                  </a:lnTo>
                </a:path>
              </a:pathLst>
            </a:custGeom>
            <a:noFill/>
            <a:ln w="4763">
              <a:solidFill>
                <a:srgbClr val="000000"/>
              </a:solidFill>
              <a:round/>
              <a:headEnd/>
              <a:tailEnd/>
            </a:ln>
          </p:spPr>
          <p:txBody>
            <a:bodyPr/>
            <a:lstStyle/>
            <a:p>
              <a:endParaRPr lang="en-US"/>
            </a:p>
          </p:txBody>
        </p:sp>
        <p:sp>
          <p:nvSpPr>
            <p:cNvPr id="65" name="Freeform 64"/>
            <p:cNvSpPr>
              <a:spLocks/>
            </p:cNvSpPr>
            <p:nvPr/>
          </p:nvSpPr>
          <p:spPr bwMode="auto">
            <a:xfrm>
              <a:off x="3308350" y="5573571"/>
              <a:ext cx="41275" cy="42033"/>
            </a:xfrm>
            <a:custGeom>
              <a:avLst/>
              <a:gdLst>
                <a:gd name="T0" fmla="*/ 2147483647 w 31"/>
                <a:gd name="T1" fmla="*/ 2147483647 h 38"/>
                <a:gd name="T2" fmla="*/ 2147483647 w 31"/>
                <a:gd name="T3" fmla="*/ 0 h 38"/>
                <a:gd name="T4" fmla="*/ 2147483647 w 31"/>
                <a:gd name="T5" fmla="*/ 0 h 38"/>
                <a:gd name="T6" fmla="*/ 2147483647 w 31"/>
                <a:gd name="T7" fmla="*/ 2147483647 h 38"/>
                <a:gd name="T8" fmla="*/ 2147483647 w 31"/>
                <a:gd name="T9" fmla="*/ 2147483647 h 38"/>
                <a:gd name="T10" fmla="*/ 0 w 31"/>
                <a:gd name="T11" fmla="*/ 0 h 38"/>
                <a:gd name="T12" fmla="*/ 0 w 31"/>
                <a:gd name="T13" fmla="*/ 0 h 38"/>
                <a:gd name="T14" fmla="*/ 2147483647 w 31"/>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38"/>
                <a:gd name="T26" fmla="*/ 31 w 31"/>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38">
                  <a:moveTo>
                    <a:pt x="14" y="38"/>
                  </a:moveTo>
                  <a:lnTo>
                    <a:pt x="31" y="0"/>
                  </a:lnTo>
                  <a:lnTo>
                    <a:pt x="14" y="17"/>
                  </a:lnTo>
                  <a:lnTo>
                    <a:pt x="0" y="0"/>
                  </a:lnTo>
                  <a:lnTo>
                    <a:pt x="14" y="38"/>
                  </a:lnTo>
                  <a:close/>
                </a:path>
              </a:pathLst>
            </a:custGeom>
            <a:solidFill>
              <a:srgbClr val="000000"/>
            </a:solidFill>
            <a:ln w="9525">
              <a:noFill/>
              <a:round/>
              <a:headEnd/>
              <a:tailEnd/>
            </a:ln>
          </p:spPr>
          <p:txBody>
            <a:bodyPr/>
            <a:lstStyle/>
            <a:p>
              <a:endParaRPr lang="en-US"/>
            </a:p>
          </p:txBody>
        </p:sp>
        <p:sp>
          <p:nvSpPr>
            <p:cNvPr id="66" name="Freeform 65"/>
            <p:cNvSpPr>
              <a:spLocks/>
            </p:cNvSpPr>
            <p:nvPr/>
          </p:nvSpPr>
          <p:spPr bwMode="auto">
            <a:xfrm>
              <a:off x="3308350" y="5573571"/>
              <a:ext cx="41275" cy="42033"/>
            </a:xfrm>
            <a:custGeom>
              <a:avLst/>
              <a:gdLst>
                <a:gd name="T0" fmla="*/ 2147483647 w 31"/>
                <a:gd name="T1" fmla="*/ 2147483647 h 38"/>
                <a:gd name="T2" fmla="*/ 2147483647 w 31"/>
                <a:gd name="T3" fmla="*/ 0 h 38"/>
                <a:gd name="T4" fmla="*/ 2147483647 w 31"/>
                <a:gd name="T5" fmla="*/ 0 h 38"/>
                <a:gd name="T6" fmla="*/ 2147483647 w 31"/>
                <a:gd name="T7" fmla="*/ 2147483647 h 38"/>
                <a:gd name="T8" fmla="*/ 2147483647 w 31"/>
                <a:gd name="T9" fmla="*/ 2147483647 h 38"/>
                <a:gd name="T10" fmla="*/ 0 w 31"/>
                <a:gd name="T11" fmla="*/ 0 h 38"/>
                <a:gd name="T12" fmla="*/ 0 w 31"/>
                <a:gd name="T13" fmla="*/ 0 h 38"/>
                <a:gd name="T14" fmla="*/ 2147483647 w 31"/>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38"/>
                <a:gd name="T26" fmla="*/ 31 w 31"/>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38">
                  <a:moveTo>
                    <a:pt x="14" y="38"/>
                  </a:moveTo>
                  <a:lnTo>
                    <a:pt x="31" y="0"/>
                  </a:lnTo>
                  <a:lnTo>
                    <a:pt x="14" y="17"/>
                  </a:lnTo>
                  <a:lnTo>
                    <a:pt x="0" y="0"/>
                  </a:lnTo>
                  <a:lnTo>
                    <a:pt x="14" y="38"/>
                  </a:lnTo>
                </a:path>
              </a:pathLst>
            </a:custGeom>
            <a:noFill/>
            <a:ln w="4763">
              <a:solidFill>
                <a:srgbClr val="000000"/>
              </a:solidFill>
              <a:round/>
              <a:headEnd/>
              <a:tailEnd/>
            </a:ln>
          </p:spPr>
          <p:txBody>
            <a:bodyPr/>
            <a:lstStyle/>
            <a:p>
              <a:endParaRPr lang="en-US"/>
            </a:p>
          </p:txBody>
        </p:sp>
        <p:sp>
          <p:nvSpPr>
            <p:cNvPr id="67" name="Line 178"/>
            <p:cNvSpPr>
              <a:spLocks noChangeShapeType="1"/>
            </p:cNvSpPr>
            <p:nvPr/>
          </p:nvSpPr>
          <p:spPr bwMode="auto">
            <a:xfrm>
              <a:off x="3986213" y="5987336"/>
              <a:ext cx="1587" cy="1314"/>
            </a:xfrm>
            <a:prstGeom prst="line">
              <a:avLst/>
            </a:prstGeom>
            <a:noFill/>
            <a:ln w="4763">
              <a:solidFill>
                <a:srgbClr val="000000"/>
              </a:solidFill>
              <a:round/>
              <a:headEnd/>
              <a:tailEnd/>
            </a:ln>
          </p:spPr>
          <p:txBody>
            <a:bodyPr/>
            <a:lstStyle/>
            <a:p>
              <a:endParaRPr lang="en-US"/>
            </a:p>
          </p:txBody>
        </p:sp>
        <p:sp>
          <p:nvSpPr>
            <p:cNvPr id="68" name="Freeform 67"/>
            <p:cNvSpPr>
              <a:spLocks noEditPoints="1"/>
            </p:cNvSpPr>
            <p:nvPr/>
          </p:nvSpPr>
          <p:spPr bwMode="auto">
            <a:xfrm>
              <a:off x="2338388" y="6134452"/>
              <a:ext cx="93662" cy="77499"/>
            </a:xfrm>
            <a:custGeom>
              <a:avLst/>
              <a:gdLst>
                <a:gd name="T0" fmla="*/ 0 w 70"/>
                <a:gd name="T1" fmla="*/ 2147483647 h 70"/>
                <a:gd name="T2" fmla="*/ 2147483647 w 70"/>
                <a:gd name="T3" fmla="*/ 0 h 70"/>
                <a:gd name="T4" fmla="*/ 2147483647 w 70"/>
                <a:gd name="T5" fmla="*/ 2147483647 h 70"/>
                <a:gd name="T6" fmla="*/ 2147483647 w 70"/>
                <a:gd name="T7" fmla="*/ 2147483647 h 70"/>
                <a:gd name="T8" fmla="*/ 0 w 70"/>
                <a:gd name="T9" fmla="*/ 2147483647 h 70"/>
                <a:gd name="T10" fmla="*/ 2147483647 w 70"/>
                <a:gd name="T11" fmla="*/ 2147483647 h 70"/>
                <a:gd name="T12" fmla="*/ 2147483647 w 70"/>
                <a:gd name="T13" fmla="*/ 2147483647 h 70"/>
                <a:gd name="T14" fmla="*/ 2147483647 w 70"/>
                <a:gd name="T15" fmla="*/ 2147483647 h 70"/>
                <a:gd name="T16" fmla="*/ 0 w 70"/>
                <a:gd name="T17" fmla="*/ 2147483647 h 70"/>
                <a:gd name="T18" fmla="*/ 2147483647 w 70"/>
                <a:gd name="T19" fmla="*/ 2147483647 h 70"/>
                <a:gd name="T20" fmla="*/ 2147483647 w 70"/>
                <a:gd name="T21" fmla="*/ 2147483647 h 70"/>
                <a:gd name="T22" fmla="*/ 2147483647 w 70"/>
                <a:gd name="T23" fmla="*/ 2147483647 h 70"/>
                <a:gd name="T24" fmla="*/ 2147483647 w 70"/>
                <a:gd name="T25" fmla="*/ 2147483647 h 70"/>
                <a:gd name="T26" fmla="*/ 2147483647 w 70"/>
                <a:gd name="T27" fmla="*/ 2147483647 h 70"/>
                <a:gd name="T28" fmla="*/ 2147483647 w 70"/>
                <a:gd name="T29" fmla="*/ 2147483647 h 70"/>
                <a:gd name="T30" fmla="*/ 2147483647 w 70"/>
                <a:gd name="T31" fmla="*/ 2147483647 h 70"/>
                <a:gd name="T32" fmla="*/ 2147483647 w 70"/>
                <a:gd name="T33" fmla="*/ 2147483647 h 70"/>
                <a:gd name="T34" fmla="*/ 2147483647 w 70"/>
                <a:gd name="T35" fmla="*/ 2147483647 h 70"/>
                <a:gd name="T36" fmla="*/ 2147483647 w 70"/>
                <a:gd name="T37" fmla="*/ 2147483647 h 70"/>
                <a:gd name="T38" fmla="*/ 2147483647 w 70"/>
                <a:gd name="T39" fmla="*/ 2147483647 h 70"/>
                <a:gd name="T40" fmla="*/ 2147483647 w 70"/>
                <a:gd name="T41" fmla="*/ 2147483647 h 70"/>
                <a:gd name="T42" fmla="*/ 2147483647 w 70"/>
                <a:gd name="T43" fmla="*/ 2147483647 h 70"/>
                <a:gd name="T44" fmla="*/ 2147483647 w 70"/>
                <a:gd name="T45" fmla="*/ 2147483647 h 70"/>
                <a:gd name="T46" fmla="*/ 2147483647 w 70"/>
                <a:gd name="T47" fmla="*/ 2147483647 h 70"/>
                <a:gd name="T48" fmla="*/ 2147483647 w 70"/>
                <a:gd name="T49" fmla="*/ 2147483647 h 70"/>
                <a:gd name="T50" fmla="*/ 2147483647 w 70"/>
                <a:gd name="T51" fmla="*/ 2147483647 h 70"/>
                <a:gd name="T52" fmla="*/ 2147483647 w 70"/>
                <a:gd name="T53" fmla="*/ 2147483647 h 70"/>
                <a:gd name="T54" fmla="*/ 2147483647 w 70"/>
                <a:gd name="T55" fmla="*/ 2147483647 h 70"/>
                <a:gd name="T56" fmla="*/ 2147483647 w 70"/>
                <a:gd name="T57" fmla="*/ 2147483647 h 7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70"/>
                <a:gd name="T88" fmla="*/ 0 h 70"/>
                <a:gd name="T89" fmla="*/ 70 w 70"/>
                <a:gd name="T90" fmla="*/ 70 h 70"/>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70" h="70">
                  <a:moveTo>
                    <a:pt x="0" y="7"/>
                  </a:moveTo>
                  <a:lnTo>
                    <a:pt x="3" y="0"/>
                  </a:lnTo>
                  <a:lnTo>
                    <a:pt x="66" y="32"/>
                  </a:lnTo>
                  <a:lnTo>
                    <a:pt x="63" y="39"/>
                  </a:lnTo>
                  <a:lnTo>
                    <a:pt x="0" y="7"/>
                  </a:lnTo>
                  <a:close/>
                  <a:moveTo>
                    <a:pt x="66" y="39"/>
                  </a:moveTo>
                  <a:lnTo>
                    <a:pt x="66" y="39"/>
                  </a:lnTo>
                  <a:lnTo>
                    <a:pt x="3" y="70"/>
                  </a:lnTo>
                  <a:lnTo>
                    <a:pt x="0" y="63"/>
                  </a:lnTo>
                  <a:lnTo>
                    <a:pt x="63" y="32"/>
                  </a:lnTo>
                  <a:lnTo>
                    <a:pt x="66" y="32"/>
                  </a:lnTo>
                  <a:lnTo>
                    <a:pt x="70" y="32"/>
                  </a:lnTo>
                  <a:lnTo>
                    <a:pt x="70" y="35"/>
                  </a:lnTo>
                  <a:lnTo>
                    <a:pt x="66" y="39"/>
                  </a:lnTo>
                  <a:close/>
                </a:path>
              </a:pathLst>
            </a:custGeom>
            <a:solidFill>
              <a:srgbClr val="000000"/>
            </a:solidFill>
            <a:ln w="9525">
              <a:noFill/>
              <a:round/>
              <a:headEnd/>
              <a:tailEnd/>
            </a:ln>
          </p:spPr>
          <p:txBody>
            <a:bodyPr/>
            <a:lstStyle/>
            <a:p>
              <a:endParaRPr lang="en-US"/>
            </a:p>
          </p:txBody>
        </p:sp>
        <p:sp>
          <p:nvSpPr>
            <p:cNvPr id="69" name="Freeform 68"/>
            <p:cNvSpPr>
              <a:spLocks/>
            </p:cNvSpPr>
            <p:nvPr/>
          </p:nvSpPr>
          <p:spPr bwMode="auto">
            <a:xfrm>
              <a:off x="3054350" y="5623486"/>
              <a:ext cx="336550" cy="69617"/>
            </a:xfrm>
            <a:custGeom>
              <a:avLst/>
              <a:gdLst>
                <a:gd name="T0" fmla="*/ 0 w 251"/>
                <a:gd name="T1" fmla="*/ 0 h 63"/>
                <a:gd name="T2" fmla="*/ 2147483647 w 251"/>
                <a:gd name="T3" fmla="*/ 0 h 63"/>
                <a:gd name="T4" fmla="*/ 2147483647 w 251"/>
                <a:gd name="T5" fmla="*/ 2147483647 h 63"/>
                <a:gd name="T6" fmla="*/ 2147483647 w 251"/>
                <a:gd name="T7" fmla="*/ 2147483647 h 63"/>
                <a:gd name="T8" fmla="*/ 0 w 251"/>
                <a:gd name="T9" fmla="*/ 0 h 63"/>
                <a:gd name="T10" fmla="*/ 0 60000 65536"/>
                <a:gd name="T11" fmla="*/ 0 60000 65536"/>
                <a:gd name="T12" fmla="*/ 0 60000 65536"/>
                <a:gd name="T13" fmla="*/ 0 60000 65536"/>
                <a:gd name="T14" fmla="*/ 0 60000 65536"/>
                <a:gd name="T15" fmla="*/ 0 w 251"/>
                <a:gd name="T16" fmla="*/ 0 h 63"/>
                <a:gd name="T17" fmla="*/ 251 w 251"/>
                <a:gd name="T18" fmla="*/ 63 h 63"/>
              </a:gdLst>
              <a:ahLst/>
              <a:cxnLst>
                <a:cxn ang="T10">
                  <a:pos x="T0" y="T1"/>
                </a:cxn>
                <a:cxn ang="T11">
                  <a:pos x="T2" y="T3"/>
                </a:cxn>
                <a:cxn ang="T12">
                  <a:pos x="T4" y="T5"/>
                </a:cxn>
                <a:cxn ang="T13">
                  <a:pos x="T6" y="T7"/>
                </a:cxn>
                <a:cxn ang="T14">
                  <a:pos x="T8" y="T9"/>
                </a:cxn>
              </a:cxnLst>
              <a:rect l="T15" t="T16" r="T17" b="T18"/>
              <a:pathLst>
                <a:path w="251" h="63">
                  <a:moveTo>
                    <a:pt x="0" y="0"/>
                  </a:moveTo>
                  <a:lnTo>
                    <a:pt x="251" y="0"/>
                  </a:lnTo>
                  <a:lnTo>
                    <a:pt x="220" y="63"/>
                  </a:lnTo>
                  <a:lnTo>
                    <a:pt x="31" y="63"/>
                  </a:lnTo>
                  <a:lnTo>
                    <a:pt x="0" y="0"/>
                  </a:lnTo>
                  <a:close/>
                </a:path>
              </a:pathLst>
            </a:custGeom>
            <a:solidFill>
              <a:srgbClr val="FFFFFF"/>
            </a:solidFill>
            <a:ln w="9525">
              <a:noFill/>
              <a:round/>
              <a:headEnd/>
              <a:tailEnd/>
            </a:ln>
          </p:spPr>
          <p:txBody>
            <a:bodyPr/>
            <a:lstStyle/>
            <a:p>
              <a:endParaRPr lang="en-US"/>
            </a:p>
          </p:txBody>
        </p:sp>
        <p:sp>
          <p:nvSpPr>
            <p:cNvPr id="70" name="Freeform 69"/>
            <p:cNvSpPr>
              <a:spLocks/>
            </p:cNvSpPr>
            <p:nvPr/>
          </p:nvSpPr>
          <p:spPr bwMode="auto">
            <a:xfrm>
              <a:off x="3054350" y="5623486"/>
              <a:ext cx="336550" cy="69617"/>
            </a:xfrm>
            <a:custGeom>
              <a:avLst/>
              <a:gdLst>
                <a:gd name="T0" fmla="*/ 0 w 251"/>
                <a:gd name="T1" fmla="*/ 0 h 63"/>
                <a:gd name="T2" fmla="*/ 2147483647 w 251"/>
                <a:gd name="T3" fmla="*/ 0 h 63"/>
                <a:gd name="T4" fmla="*/ 2147483647 w 251"/>
                <a:gd name="T5" fmla="*/ 2147483647 h 63"/>
                <a:gd name="T6" fmla="*/ 2147483647 w 251"/>
                <a:gd name="T7" fmla="*/ 2147483647 h 63"/>
                <a:gd name="T8" fmla="*/ 0 w 251"/>
                <a:gd name="T9" fmla="*/ 0 h 63"/>
                <a:gd name="T10" fmla="*/ 0 60000 65536"/>
                <a:gd name="T11" fmla="*/ 0 60000 65536"/>
                <a:gd name="T12" fmla="*/ 0 60000 65536"/>
                <a:gd name="T13" fmla="*/ 0 60000 65536"/>
                <a:gd name="T14" fmla="*/ 0 60000 65536"/>
                <a:gd name="T15" fmla="*/ 0 w 251"/>
                <a:gd name="T16" fmla="*/ 0 h 63"/>
                <a:gd name="T17" fmla="*/ 251 w 251"/>
                <a:gd name="T18" fmla="*/ 63 h 63"/>
              </a:gdLst>
              <a:ahLst/>
              <a:cxnLst>
                <a:cxn ang="T10">
                  <a:pos x="T0" y="T1"/>
                </a:cxn>
                <a:cxn ang="T11">
                  <a:pos x="T2" y="T3"/>
                </a:cxn>
                <a:cxn ang="T12">
                  <a:pos x="T4" y="T5"/>
                </a:cxn>
                <a:cxn ang="T13">
                  <a:pos x="T6" y="T7"/>
                </a:cxn>
                <a:cxn ang="T14">
                  <a:pos x="T8" y="T9"/>
                </a:cxn>
              </a:cxnLst>
              <a:rect l="T15" t="T16" r="T17" b="T18"/>
              <a:pathLst>
                <a:path w="251" h="63">
                  <a:moveTo>
                    <a:pt x="0" y="0"/>
                  </a:moveTo>
                  <a:lnTo>
                    <a:pt x="251" y="0"/>
                  </a:lnTo>
                  <a:lnTo>
                    <a:pt x="220" y="63"/>
                  </a:lnTo>
                  <a:lnTo>
                    <a:pt x="31" y="63"/>
                  </a:lnTo>
                  <a:lnTo>
                    <a:pt x="0" y="0"/>
                  </a:lnTo>
                </a:path>
              </a:pathLst>
            </a:custGeom>
            <a:noFill/>
            <a:ln w="11113">
              <a:solidFill>
                <a:srgbClr val="000000"/>
              </a:solidFill>
              <a:round/>
              <a:headEnd/>
              <a:tailEnd/>
            </a:ln>
          </p:spPr>
          <p:txBody>
            <a:bodyPr/>
            <a:lstStyle/>
            <a:p>
              <a:endParaRPr lang="en-US"/>
            </a:p>
          </p:txBody>
        </p:sp>
        <p:sp>
          <p:nvSpPr>
            <p:cNvPr id="71" name="Rectangle 70"/>
            <p:cNvSpPr>
              <a:spLocks noChangeArrowheads="1"/>
            </p:cNvSpPr>
            <p:nvPr/>
          </p:nvSpPr>
          <p:spPr bwMode="auto">
            <a:xfrm>
              <a:off x="3517900" y="5651069"/>
              <a:ext cx="227013"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WDSEL</a:t>
              </a:r>
              <a:endParaRPr lang="en-US" b="0"/>
            </a:p>
          </p:txBody>
        </p:sp>
        <p:sp>
          <p:nvSpPr>
            <p:cNvPr id="72" name="Line 183"/>
            <p:cNvSpPr>
              <a:spLocks noChangeShapeType="1"/>
            </p:cNvSpPr>
            <p:nvPr/>
          </p:nvSpPr>
          <p:spPr bwMode="auto">
            <a:xfrm>
              <a:off x="3368675" y="5658951"/>
              <a:ext cx="103188" cy="0"/>
            </a:xfrm>
            <a:prstGeom prst="line">
              <a:avLst/>
            </a:prstGeom>
            <a:noFill/>
            <a:ln w="4763">
              <a:solidFill>
                <a:srgbClr val="000000"/>
              </a:solidFill>
              <a:round/>
              <a:headEnd/>
              <a:tailEnd/>
            </a:ln>
          </p:spPr>
          <p:txBody>
            <a:bodyPr/>
            <a:lstStyle/>
            <a:p>
              <a:endParaRPr lang="en-US"/>
            </a:p>
          </p:txBody>
        </p:sp>
        <p:sp>
          <p:nvSpPr>
            <p:cNvPr id="73" name="Freeform 72"/>
            <p:cNvSpPr>
              <a:spLocks/>
            </p:cNvSpPr>
            <p:nvPr/>
          </p:nvSpPr>
          <p:spPr bwMode="auto">
            <a:xfrm>
              <a:off x="3368675" y="5643188"/>
              <a:ext cx="50800" cy="30212"/>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close/>
                </a:path>
              </a:pathLst>
            </a:custGeom>
            <a:solidFill>
              <a:srgbClr val="000000"/>
            </a:solidFill>
            <a:ln w="9525">
              <a:noFill/>
              <a:round/>
              <a:headEnd/>
              <a:tailEnd/>
            </a:ln>
          </p:spPr>
          <p:txBody>
            <a:bodyPr/>
            <a:lstStyle/>
            <a:p>
              <a:endParaRPr lang="en-US"/>
            </a:p>
          </p:txBody>
        </p:sp>
        <p:sp>
          <p:nvSpPr>
            <p:cNvPr id="74" name="Freeform 73"/>
            <p:cNvSpPr>
              <a:spLocks/>
            </p:cNvSpPr>
            <p:nvPr/>
          </p:nvSpPr>
          <p:spPr bwMode="auto">
            <a:xfrm>
              <a:off x="3368675" y="5643188"/>
              <a:ext cx="50800" cy="30212"/>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path>
              </a:pathLst>
            </a:custGeom>
            <a:noFill/>
            <a:ln w="4763">
              <a:solidFill>
                <a:srgbClr val="000000"/>
              </a:solidFill>
              <a:round/>
              <a:headEnd/>
              <a:tailEnd/>
            </a:ln>
          </p:spPr>
          <p:txBody>
            <a:bodyPr/>
            <a:lstStyle/>
            <a:p>
              <a:endParaRPr lang="en-US"/>
            </a:p>
          </p:txBody>
        </p:sp>
        <p:sp>
          <p:nvSpPr>
            <p:cNvPr id="75" name="Line 187"/>
            <p:cNvSpPr>
              <a:spLocks noChangeShapeType="1"/>
            </p:cNvSpPr>
            <p:nvPr/>
          </p:nvSpPr>
          <p:spPr bwMode="auto">
            <a:xfrm flipV="1">
              <a:off x="3227388" y="5693103"/>
              <a:ext cx="1587" cy="256141"/>
            </a:xfrm>
            <a:prstGeom prst="line">
              <a:avLst/>
            </a:prstGeom>
            <a:noFill/>
            <a:ln w="4763">
              <a:solidFill>
                <a:srgbClr val="000000"/>
              </a:solidFill>
              <a:round/>
              <a:headEnd/>
              <a:tailEnd/>
            </a:ln>
          </p:spPr>
          <p:txBody>
            <a:bodyPr/>
            <a:lstStyle/>
            <a:p>
              <a:endParaRPr lang="en-US"/>
            </a:p>
          </p:txBody>
        </p:sp>
        <p:sp>
          <p:nvSpPr>
            <p:cNvPr id="76" name="Freeform 75"/>
            <p:cNvSpPr>
              <a:spLocks/>
            </p:cNvSpPr>
            <p:nvPr/>
          </p:nvSpPr>
          <p:spPr bwMode="auto">
            <a:xfrm>
              <a:off x="3208338" y="5907210"/>
              <a:ext cx="38100" cy="42033"/>
            </a:xfrm>
            <a:custGeom>
              <a:avLst/>
              <a:gdLst>
                <a:gd name="T0" fmla="*/ 2147483647 w 28"/>
                <a:gd name="T1" fmla="*/ 2147483647 h 38"/>
                <a:gd name="T2" fmla="*/ 2147483647 w 28"/>
                <a:gd name="T3" fmla="*/ 0 h 38"/>
                <a:gd name="T4" fmla="*/ 2147483647 w 28"/>
                <a:gd name="T5" fmla="*/ 0 h 38"/>
                <a:gd name="T6" fmla="*/ 2147483647 w 28"/>
                <a:gd name="T7" fmla="*/ 2147483647 h 38"/>
                <a:gd name="T8" fmla="*/ 2147483647 w 28"/>
                <a:gd name="T9" fmla="*/ 2147483647 h 38"/>
                <a:gd name="T10" fmla="*/ 0 w 28"/>
                <a:gd name="T11" fmla="*/ 0 h 38"/>
                <a:gd name="T12" fmla="*/ 0 w 28"/>
                <a:gd name="T13" fmla="*/ 0 h 38"/>
                <a:gd name="T14" fmla="*/ 2147483647 w 28"/>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8"/>
                <a:gd name="T26" fmla="*/ 28 w 28"/>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8">
                  <a:moveTo>
                    <a:pt x="14" y="38"/>
                  </a:moveTo>
                  <a:lnTo>
                    <a:pt x="28" y="0"/>
                  </a:lnTo>
                  <a:lnTo>
                    <a:pt x="14" y="17"/>
                  </a:lnTo>
                  <a:lnTo>
                    <a:pt x="0" y="0"/>
                  </a:lnTo>
                  <a:lnTo>
                    <a:pt x="14" y="38"/>
                  </a:lnTo>
                  <a:close/>
                </a:path>
              </a:pathLst>
            </a:custGeom>
            <a:solidFill>
              <a:srgbClr val="000000"/>
            </a:solidFill>
            <a:ln w="9525">
              <a:noFill/>
              <a:round/>
              <a:headEnd/>
              <a:tailEnd/>
            </a:ln>
          </p:spPr>
          <p:txBody>
            <a:bodyPr/>
            <a:lstStyle/>
            <a:p>
              <a:endParaRPr lang="en-US"/>
            </a:p>
          </p:txBody>
        </p:sp>
        <p:sp>
          <p:nvSpPr>
            <p:cNvPr id="77" name="Freeform 76"/>
            <p:cNvSpPr>
              <a:spLocks/>
            </p:cNvSpPr>
            <p:nvPr/>
          </p:nvSpPr>
          <p:spPr bwMode="auto">
            <a:xfrm>
              <a:off x="3208338" y="5907210"/>
              <a:ext cx="38100" cy="42033"/>
            </a:xfrm>
            <a:custGeom>
              <a:avLst/>
              <a:gdLst>
                <a:gd name="T0" fmla="*/ 2147483647 w 28"/>
                <a:gd name="T1" fmla="*/ 2147483647 h 38"/>
                <a:gd name="T2" fmla="*/ 2147483647 w 28"/>
                <a:gd name="T3" fmla="*/ 0 h 38"/>
                <a:gd name="T4" fmla="*/ 2147483647 w 28"/>
                <a:gd name="T5" fmla="*/ 0 h 38"/>
                <a:gd name="T6" fmla="*/ 2147483647 w 28"/>
                <a:gd name="T7" fmla="*/ 2147483647 h 38"/>
                <a:gd name="T8" fmla="*/ 2147483647 w 28"/>
                <a:gd name="T9" fmla="*/ 2147483647 h 38"/>
                <a:gd name="T10" fmla="*/ 0 w 28"/>
                <a:gd name="T11" fmla="*/ 0 h 38"/>
                <a:gd name="T12" fmla="*/ 0 w 28"/>
                <a:gd name="T13" fmla="*/ 0 h 38"/>
                <a:gd name="T14" fmla="*/ 2147483647 w 28"/>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8"/>
                <a:gd name="T26" fmla="*/ 28 w 28"/>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8">
                  <a:moveTo>
                    <a:pt x="14" y="38"/>
                  </a:moveTo>
                  <a:lnTo>
                    <a:pt x="28" y="0"/>
                  </a:lnTo>
                  <a:lnTo>
                    <a:pt x="14" y="17"/>
                  </a:lnTo>
                  <a:lnTo>
                    <a:pt x="0" y="0"/>
                  </a:lnTo>
                  <a:lnTo>
                    <a:pt x="14" y="38"/>
                  </a:lnTo>
                </a:path>
              </a:pathLst>
            </a:custGeom>
            <a:noFill/>
            <a:ln w="4763">
              <a:solidFill>
                <a:srgbClr val="000000"/>
              </a:solidFill>
              <a:round/>
              <a:headEnd/>
              <a:tailEnd/>
            </a:ln>
          </p:spPr>
          <p:txBody>
            <a:bodyPr/>
            <a:lstStyle/>
            <a:p>
              <a:endParaRPr lang="en-US"/>
            </a:p>
          </p:txBody>
        </p:sp>
        <p:sp>
          <p:nvSpPr>
            <p:cNvPr id="78" name="Freeform 77"/>
            <p:cNvSpPr>
              <a:spLocks/>
            </p:cNvSpPr>
            <p:nvPr/>
          </p:nvSpPr>
          <p:spPr bwMode="auto">
            <a:xfrm>
              <a:off x="825500" y="5023197"/>
              <a:ext cx="2317750" cy="596347"/>
            </a:xfrm>
            <a:custGeom>
              <a:avLst/>
              <a:gdLst>
                <a:gd name="T0" fmla="*/ 2147483647 w 1731"/>
                <a:gd name="T1" fmla="*/ 2147483647 h 539"/>
                <a:gd name="T2" fmla="*/ 2147483647 w 1731"/>
                <a:gd name="T3" fmla="*/ 2147483647 h 539"/>
                <a:gd name="T4" fmla="*/ 0 w 1731"/>
                <a:gd name="T5" fmla="*/ 2147483647 h 539"/>
                <a:gd name="T6" fmla="*/ 0 w 1731"/>
                <a:gd name="T7" fmla="*/ 0 h 539"/>
                <a:gd name="T8" fmla="*/ 0 60000 65536"/>
                <a:gd name="T9" fmla="*/ 0 60000 65536"/>
                <a:gd name="T10" fmla="*/ 0 60000 65536"/>
                <a:gd name="T11" fmla="*/ 0 60000 65536"/>
                <a:gd name="T12" fmla="*/ 0 w 1731"/>
                <a:gd name="T13" fmla="*/ 0 h 539"/>
                <a:gd name="T14" fmla="*/ 1731 w 1731"/>
                <a:gd name="T15" fmla="*/ 539 h 539"/>
              </a:gdLst>
              <a:ahLst/>
              <a:cxnLst>
                <a:cxn ang="T8">
                  <a:pos x="T0" y="T1"/>
                </a:cxn>
                <a:cxn ang="T9">
                  <a:pos x="T2" y="T3"/>
                </a:cxn>
                <a:cxn ang="T10">
                  <a:pos x="T4" y="T5"/>
                </a:cxn>
                <a:cxn ang="T11">
                  <a:pos x="T6" y="T7"/>
                </a:cxn>
              </a:cxnLst>
              <a:rect l="T12" t="T13" r="T14" b="T15"/>
              <a:pathLst>
                <a:path w="1731" h="539">
                  <a:moveTo>
                    <a:pt x="1731" y="539"/>
                  </a:moveTo>
                  <a:lnTo>
                    <a:pt x="1731" y="431"/>
                  </a:lnTo>
                  <a:lnTo>
                    <a:pt x="0" y="427"/>
                  </a:lnTo>
                  <a:lnTo>
                    <a:pt x="0" y="0"/>
                  </a:lnTo>
                </a:path>
              </a:pathLst>
            </a:custGeom>
            <a:noFill/>
            <a:ln w="4763">
              <a:solidFill>
                <a:srgbClr val="000000"/>
              </a:solidFill>
              <a:round/>
              <a:headEnd/>
              <a:tailEnd/>
            </a:ln>
          </p:spPr>
          <p:txBody>
            <a:bodyPr/>
            <a:lstStyle/>
            <a:p>
              <a:endParaRPr lang="en-US"/>
            </a:p>
          </p:txBody>
        </p:sp>
        <p:sp>
          <p:nvSpPr>
            <p:cNvPr id="79" name="Freeform 78"/>
            <p:cNvSpPr>
              <a:spLocks/>
            </p:cNvSpPr>
            <p:nvPr/>
          </p:nvSpPr>
          <p:spPr bwMode="auto">
            <a:xfrm>
              <a:off x="3124200" y="5573571"/>
              <a:ext cx="38100" cy="45973"/>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80" name="Freeform 79"/>
            <p:cNvSpPr>
              <a:spLocks/>
            </p:cNvSpPr>
            <p:nvPr/>
          </p:nvSpPr>
          <p:spPr bwMode="auto">
            <a:xfrm>
              <a:off x="3124200" y="5573571"/>
              <a:ext cx="38100" cy="45973"/>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81" name="Freeform 80"/>
            <p:cNvSpPr>
              <a:spLocks/>
            </p:cNvSpPr>
            <p:nvPr/>
          </p:nvSpPr>
          <p:spPr bwMode="auto">
            <a:xfrm>
              <a:off x="3406775" y="3097548"/>
              <a:ext cx="331788" cy="74872"/>
            </a:xfrm>
            <a:custGeom>
              <a:avLst/>
              <a:gdLst>
                <a:gd name="T0" fmla="*/ 0 w 388"/>
                <a:gd name="T1" fmla="*/ 0 h 63"/>
                <a:gd name="T2" fmla="*/ 2147483647 w 388"/>
                <a:gd name="T3" fmla="*/ 0 h 63"/>
                <a:gd name="T4" fmla="*/ 2147483647 w 388"/>
                <a:gd name="T5" fmla="*/ 2147483647 h 63"/>
                <a:gd name="T6" fmla="*/ 2147483647 w 388"/>
                <a:gd name="T7" fmla="*/ 2147483647 h 63"/>
                <a:gd name="T8" fmla="*/ 0 w 388"/>
                <a:gd name="T9" fmla="*/ 0 h 63"/>
                <a:gd name="T10" fmla="*/ 0 60000 65536"/>
                <a:gd name="T11" fmla="*/ 0 60000 65536"/>
                <a:gd name="T12" fmla="*/ 0 60000 65536"/>
                <a:gd name="T13" fmla="*/ 0 60000 65536"/>
                <a:gd name="T14" fmla="*/ 0 60000 65536"/>
                <a:gd name="T15" fmla="*/ 0 w 388"/>
                <a:gd name="T16" fmla="*/ 0 h 63"/>
                <a:gd name="T17" fmla="*/ 388 w 388"/>
                <a:gd name="T18" fmla="*/ 63 h 63"/>
              </a:gdLst>
              <a:ahLst/>
              <a:cxnLst>
                <a:cxn ang="T10">
                  <a:pos x="T0" y="T1"/>
                </a:cxn>
                <a:cxn ang="T11">
                  <a:pos x="T2" y="T3"/>
                </a:cxn>
                <a:cxn ang="T12">
                  <a:pos x="T4" y="T5"/>
                </a:cxn>
                <a:cxn ang="T13">
                  <a:pos x="T6" y="T7"/>
                </a:cxn>
                <a:cxn ang="T14">
                  <a:pos x="T8" y="T9"/>
                </a:cxn>
              </a:cxnLst>
              <a:rect l="T15" t="T16" r="T17" b="T18"/>
              <a:pathLst>
                <a:path w="388" h="63">
                  <a:moveTo>
                    <a:pt x="0" y="0"/>
                  </a:moveTo>
                  <a:lnTo>
                    <a:pt x="388" y="0"/>
                  </a:lnTo>
                  <a:lnTo>
                    <a:pt x="339" y="63"/>
                  </a:lnTo>
                  <a:lnTo>
                    <a:pt x="49" y="63"/>
                  </a:lnTo>
                  <a:lnTo>
                    <a:pt x="0" y="0"/>
                  </a:lnTo>
                </a:path>
              </a:pathLst>
            </a:custGeom>
            <a:solidFill>
              <a:srgbClr val="FFC000"/>
            </a:solidFill>
            <a:ln w="11113">
              <a:solidFill>
                <a:srgbClr val="000000"/>
              </a:solidFill>
              <a:round/>
              <a:headEnd/>
              <a:tailEnd/>
            </a:ln>
          </p:spPr>
          <p:txBody>
            <a:bodyPr/>
            <a:lstStyle/>
            <a:p>
              <a:endParaRPr lang="en-US"/>
            </a:p>
          </p:txBody>
        </p:sp>
        <p:sp>
          <p:nvSpPr>
            <p:cNvPr id="82" name="Rectangle 81"/>
            <p:cNvSpPr>
              <a:spLocks noChangeArrowheads="1"/>
            </p:cNvSpPr>
            <p:nvPr/>
          </p:nvSpPr>
          <p:spPr bwMode="auto">
            <a:xfrm>
              <a:off x="3829050" y="3097548"/>
              <a:ext cx="169863"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BSEL</a:t>
              </a:r>
              <a:endParaRPr lang="en-US" b="0"/>
            </a:p>
          </p:txBody>
        </p:sp>
        <p:sp>
          <p:nvSpPr>
            <p:cNvPr id="83" name="Line 222"/>
            <p:cNvSpPr>
              <a:spLocks noChangeShapeType="1"/>
            </p:cNvSpPr>
            <p:nvPr/>
          </p:nvSpPr>
          <p:spPr bwMode="auto">
            <a:xfrm>
              <a:off x="3711575" y="3136954"/>
              <a:ext cx="103188" cy="0"/>
            </a:xfrm>
            <a:prstGeom prst="line">
              <a:avLst/>
            </a:prstGeom>
            <a:noFill/>
            <a:ln w="4763">
              <a:solidFill>
                <a:srgbClr val="000000"/>
              </a:solidFill>
              <a:round/>
              <a:headEnd/>
              <a:tailEnd/>
            </a:ln>
          </p:spPr>
          <p:txBody>
            <a:bodyPr/>
            <a:lstStyle/>
            <a:p>
              <a:endParaRPr lang="en-US"/>
            </a:p>
          </p:txBody>
        </p:sp>
        <p:sp>
          <p:nvSpPr>
            <p:cNvPr id="84" name="Freeform 83"/>
            <p:cNvSpPr>
              <a:spLocks/>
            </p:cNvSpPr>
            <p:nvPr/>
          </p:nvSpPr>
          <p:spPr bwMode="auto">
            <a:xfrm>
              <a:off x="3711575" y="3115937"/>
              <a:ext cx="52388" cy="35466"/>
            </a:xfrm>
            <a:custGeom>
              <a:avLst/>
              <a:gdLst>
                <a:gd name="T0" fmla="*/ 0 w 39"/>
                <a:gd name="T1" fmla="*/ 2147483647 h 32"/>
                <a:gd name="T2" fmla="*/ 2147483647 w 39"/>
                <a:gd name="T3" fmla="*/ 2147483647 h 32"/>
                <a:gd name="T4" fmla="*/ 2147483647 w 39"/>
                <a:gd name="T5" fmla="*/ 2147483647 h 32"/>
                <a:gd name="T6" fmla="*/ 2147483647 w 39"/>
                <a:gd name="T7" fmla="*/ 2147483647 h 32"/>
                <a:gd name="T8" fmla="*/ 2147483647 w 39"/>
                <a:gd name="T9" fmla="*/ 2147483647 h 32"/>
                <a:gd name="T10" fmla="*/ 2147483647 w 39"/>
                <a:gd name="T11" fmla="*/ 0 h 32"/>
                <a:gd name="T12" fmla="*/ 2147483647 w 39"/>
                <a:gd name="T13" fmla="*/ 0 h 32"/>
                <a:gd name="T14" fmla="*/ 0 w 39"/>
                <a:gd name="T15" fmla="*/ 2147483647 h 32"/>
                <a:gd name="T16" fmla="*/ 0 60000 65536"/>
                <a:gd name="T17" fmla="*/ 0 60000 65536"/>
                <a:gd name="T18" fmla="*/ 0 60000 65536"/>
                <a:gd name="T19" fmla="*/ 0 60000 65536"/>
                <a:gd name="T20" fmla="*/ 0 60000 65536"/>
                <a:gd name="T21" fmla="*/ 0 60000 65536"/>
                <a:gd name="T22" fmla="*/ 0 60000 65536"/>
                <a:gd name="T23" fmla="*/ 0 60000 65536"/>
                <a:gd name="T24" fmla="*/ 0 w 39"/>
                <a:gd name="T25" fmla="*/ 0 h 32"/>
                <a:gd name="T26" fmla="*/ 39 w 39"/>
                <a:gd name="T27" fmla="*/ 32 h 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9" h="32">
                  <a:moveTo>
                    <a:pt x="0" y="18"/>
                  </a:moveTo>
                  <a:lnTo>
                    <a:pt x="39" y="32"/>
                  </a:lnTo>
                  <a:lnTo>
                    <a:pt x="18" y="18"/>
                  </a:lnTo>
                  <a:lnTo>
                    <a:pt x="39" y="0"/>
                  </a:lnTo>
                  <a:lnTo>
                    <a:pt x="0" y="18"/>
                  </a:lnTo>
                  <a:close/>
                </a:path>
              </a:pathLst>
            </a:custGeom>
            <a:solidFill>
              <a:srgbClr val="000000"/>
            </a:solidFill>
            <a:ln w="9525">
              <a:noFill/>
              <a:round/>
              <a:headEnd/>
              <a:tailEnd/>
            </a:ln>
          </p:spPr>
          <p:txBody>
            <a:bodyPr/>
            <a:lstStyle/>
            <a:p>
              <a:endParaRPr lang="en-US"/>
            </a:p>
          </p:txBody>
        </p:sp>
        <p:sp>
          <p:nvSpPr>
            <p:cNvPr id="85" name="Freeform 84"/>
            <p:cNvSpPr>
              <a:spLocks/>
            </p:cNvSpPr>
            <p:nvPr/>
          </p:nvSpPr>
          <p:spPr bwMode="auto">
            <a:xfrm>
              <a:off x="3711575" y="3115937"/>
              <a:ext cx="52388" cy="35466"/>
            </a:xfrm>
            <a:custGeom>
              <a:avLst/>
              <a:gdLst>
                <a:gd name="T0" fmla="*/ 0 w 39"/>
                <a:gd name="T1" fmla="*/ 2147483647 h 32"/>
                <a:gd name="T2" fmla="*/ 2147483647 w 39"/>
                <a:gd name="T3" fmla="*/ 2147483647 h 32"/>
                <a:gd name="T4" fmla="*/ 2147483647 w 39"/>
                <a:gd name="T5" fmla="*/ 2147483647 h 32"/>
                <a:gd name="T6" fmla="*/ 2147483647 w 39"/>
                <a:gd name="T7" fmla="*/ 2147483647 h 32"/>
                <a:gd name="T8" fmla="*/ 2147483647 w 39"/>
                <a:gd name="T9" fmla="*/ 2147483647 h 32"/>
                <a:gd name="T10" fmla="*/ 2147483647 w 39"/>
                <a:gd name="T11" fmla="*/ 0 h 32"/>
                <a:gd name="T12" fmla="*/ 2147483647 w 39"/>
                <a:gd name="T13" fmla="*/ 0 h 32"/>
                <a:gd name="T14" fmla="*/ 0 w 39"/>
                <a:gd name="T15" fmla="*/ 2147483647 h 32"/>
                <a:gd name="T16" fmla="*/ 0 60000 65536"/>
                <a:gd name="T17" fmla="*/ 0 60000 65536"/>
                <a:gd name="T18" fmla="*/ 0 60000 65536"/>
                <a:gd name="T19" fmla="*/ 0 60000 65536"/>
                <a:gd name="T20" fmla="*/ 0 60000 65536"/>
                <a:gd name="T21" fmla="*/ 0 60000 65536"/>
                <a:gd name="T22" fmla="*/ 0 60000 65536"/>
                <a:gd name="T23" fmla="*/ 0 60000 65536"/>
                <a:gd name="T24" fmla="*/ 0 w 39"/>
                <a:gd name="T25" fmla="*/ 0 h 32"/>
                <a:gd name="T26" fmla="*/ 39 w 39"/>
                <a:gd name="T27" fmla="*/ 32 h 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9" h="32">
                  <a:moveTo>
                    <a:pt x="0" y="18"/>
                  </a:moveTo>
                  <a:lnTo>
                    <a:pt x="39" y="32"/>
                  </a:lnTo>
                  <a:lnTo>
                    <a:pt x="18" y="18"/>
                  </a:lnTo>
                  <a:lnTo>
                    <a:pt x="39" y="0"/>
                  </a:lnTo>
                  <a:lnTo>
                    <a:pt x="0" y="18"/>
                  </a:lnTo>
                </a:path>
              </a:pathLst>
            </a:custGeom>
            <a:noFill/>
            <a:ln w="4763">
              <a:solidFill>
                <a:srgbClr val="000000"/>
              </a:solidFill>
              <a:round/>
              <a:headEnd/>
              <a:tailEnd/>
            </a:ln>
          </p:spPr>
          <p:txBody>
            <a:bodyPr/>
            <a:lstStyle/>
            <a:p>
              <a:endParaRPr lang="en-US"/>
            </a:p>
          </p:txBody>
        </p:sp>
        <p:sp>
          <p:nvSpPr>
            <p:cNvPr id="86" name="Line 265"/>
            <p:cNvSpPr>
              <a:spLocks noChangeShapeType="1"/>
            </p:cNvSpPr>
            <p:nvPr/>
          </p:nvSpPr>
          <p:spPr bwMode="auto">
            <a:xfrm flipH="1">
              <a:off x="3692523" y="2719248"/>
              <a:ext cx="3176" cy="373046"/>
            </a:xfrm>
            <a:prstGeom prst="line">
              <a:avLst/>
            </a:prstGeom>
            <a:noFill/>
            <a:ln w="4763">
              <a:solidFill>
                <a:srgbClr val="000000"/>
              </a:solidFill>
              <a:round/>
              <a:headEnd/>
              <a:tailEnd/>
            </a:ln>
          </p:spPr>
          <p:txBody>
            <a:bodyPr/>
            <a:lstStyle/>
            <a:p>
              <a:endParaRPr lang="en-US"/>
            </a:p>
          </p:txBody>
        </p:sp>
        <p:sp>
          <p:nvSpPr>
            <p:cNvPr id="87" name="Freeform 86"/>
            <p:cNvSpPr>
              <a:spLocks/>
            </p:cNvSpPr>
            <p:nvPr/>
          </p:nvSpPr>
          <p:spPr bwMode="auto">
            <a:xfrm>
              <a:off x="3675063" y="3055514"/>
              <a:ext cx="38100" cy="47287"/>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88" name="Line 271"/>
            <p:cNvSpPr>
              <a:spLocks noChangeShapeType="1"/>
            </p:cNvSpPr>
            <p:nvPr/>
          </p:nvSpPr>
          <p:spPr bwMode="auto">
            <a:xfrm flipV="1">
              <a:off x="2849562" y="3171825"/>
              <a:ext cx="1587" cy="332920"/>
            </a:xfrm>
            <a:prstGeom prst="line">
              <a:avLst/>
            </a:prstGeom>
            <a:noFill/>
            <a:ln w="4763">
              <a:solidFill>
                <a:srgbClr val="000000"/>
              </a:solidFill>
              <a:round/>
              <a:headEnd/>
              <a:tailEnd/>
            </a:ln>
          </p:spPr>
          <p:txBody>
            <a:bodyPr/>
            <a:lstStyle/>
            <a:p>
              <a:endParaRPr lang="en-US"/>
            </a:p>
          </p:txBody>
        </p:sp>
        <p:sp>
          <p:nvSpPr>
            <p:cNvPr id="89" name="Freeform 88"/>
            <p:cNvSpPr>
              <a:spLocks/>
            </p:cNvSpPr>
            <p:nvPr/>
          </p:nvSpPr>
          <p:spPr bwMode="auto">
            <a:xfrm>
              <a:off x="2830513" y="3461399"/>
              <a:ext cx="36512" cy="43346"/>
            </a:xfrm>
            <a:custGeom>
              <a:avLst/>
              <a:gdLst>
                <a:gd name="T0" fmla="*/ 2147483647 w 28"/>
                <a:gd name="T1" fmla="*/ 2147483647 h 39"/>
                <a:gd name="T2" fmla="*/ 2147483647 w 28"/>
                <a:gd name="T3" fmla="*/ 0 h 39"/>
                <a:gd name="T4" fmla="*/ 2147483647 w 28"/>
                <a:gd name="T5" fmla="*/ 0 h 39"/>
                <a:gd name="T6" fmla="*/ 2147483647 w 28"/>
                <a:gd name="T7" fmla="*/ 2147483647 h 39"/>
                <a:gd name="T8" fmla="*/ 2147483647 w 28"/>
                <a:gd name="T9" fmla="*/ 2147483647 h 39"/>
                <a:gd name="T10" fmla="*/ 0 w 28"/>
                <a:gd name="T11" fmla="*/ 0 h 39"/>
                <a:gd name="T12" fmla="*/ 0 w 28"/>
                <a:gd name="T13" fmla="*/ 0 h 39"/>
                <a:gd name="T14" fmla="*/ 2147483647 w 28"/>
                <a:gd name="T15" fmla="*/ 2147483647 h 39"/>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9"/>
                <a:gd name="T26" fmla="*/ 28 w 28"/>
                <a:gd name="T27" fmla="*/ 39 h 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9">
                  <a:moveTo>
                    <a:pt x="14" y="39"/>
                  </a:moveTo>
                  <a:lnTo>
                    <a:pt x="28" y="0"/>
                  </a:lnTo>
                  <a:lnTo>
                    <a:pt x="14" y="18"/>
                  </a:lnTo>
                  <a:lnTo>
                    <a:pt x="0" y="0"/>
                  </a:lnTo>
                  <a:lnTo>
                    <a:pt x="14" y="39"/>
                  </a:lnTo>
                  <a:close/>
                </a:path>
              </a:pathLst>
            </a:custGeom>
            <a:solidFill>
              <a:srgbClr val="000000"/>
            </a:solidFill>
            <a:ln w="9525">
              <a:noFill/>
              <a:round/>
              <a:headEnd/>
              <a:tailEnd/>
            </a:ln>
          </p:spPr>
          <p:txBody>
            <a:bodyPr/>
            <a:lstStyle/>
            <a:p>
              <a:endParaRPr lang="en-US"/>
            </a:p>
          </p:txBody>
        </p:sp>
        <p:sp>
          <p:nvSpPr>
            <p:cNvPr id="90" name="Freeform 89"/>
            <p:cNvSpPr>
              <a:spLocks/>
            </p:cNvSpPr>
            <p:nvPr/>
          </p:nvSpPr>
          <p:spPr bwMode="auto">
            <a:xfrm>
              <a:off x="2830513" y="3461399"/>
              <a:ext cx="36512" cy="43346"/>
            </a:xfrm>
            <a:custGeom>
              <a:avLst/>
              <a:gdLst>
                <a:gd name="T0" fmla="*/ 2147483647 w 28"/>
                <a:gd name="T1" fmla="*/ 2147483647 h 39"/>
                <a:gd name="T2" fmla="*/ 2147483647 w 28"/>
                <a:gd name="T3" fmla="*/ 0 h 39"/>
                <a:gd name="T4" fmla="*/ 2147483647 w 28"/>
                <a:gd name="T5" fmla="*/ 0 h 39"/>
                <a:gd name="T6" fmla="*/ 2147483647 w 28"/>
                <a:gd name="T7" fmla="*/ 2147483647 h 39"/>
                <a:gd name="T8" fmla="*/ 2147483647 w 28"/>
                <a:gd name="T9" fmla="*/ 2147483647 h 39"/>
                <a:gd name="T10" fmla="*/ 0 w 28"/>
                <a:gd name="T11" fmla="*/ 0 h 39"/>
                <a:gd name="T12" fmla="*/ 0 w 28"/>
                <a:gd name="T13" fmla="*/ 0 h 39"/>
                <a:gd name="T14" fmla="*/ 2147483647 w 28"/>
                <a:gd name="T15" fmla="*/ 2147483647 h 39"/>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9"/>
                <a:gd name="T26" fmla="*/ 28 w 28"/>
                <a:gd name="T27" fmla="*/ 39 h 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9">
                  <a:moveTo>
                    <a:pt x="14" y="39"/>
                  </a:moveTo>
                  <a:lnTo>
                    <a:pt x="28" y="0"/>
                  </a:lnTo>
                  <a:lnTo>
                    <a:pt x="14" y="18"/>
                  </a:lnTo>
                  <a:lnTo>
                    <a:pt x="0" y="0"/>
                  </a:lnTo>
                  <a:lnTo>
                    <a:pt x="14" y="39"/>
                  </a:lnTo>
                </a:path>
              </a:pathLst>
            </a:custGeom>
            <a:noFill/>
            <a:ln w="4763">
              <a:solidFill>
                <a:srgbClr val="000000"/>
              </a:solidFill>
              <a:round/>
              <a:headEnd/>
              <a:tailEnd/>
            </a:ln>
          </p:spPr>
          <p:txBody>
            <a:bodyPr/>
            <a:lstStyle/>
            <a:p>
              <a:endParaRPr lang="en-US"/>
            </a:p>
          </p:txBody>
        </p:sp>
        <p:sp>
          <p:nvSpPr>
            <p:cNvPr id="91" name="Line 274"/>
            <p:cNvSpPr>
              <a:spLocks noChangeShapeType="1"/>
            </p:cNvSpPr>
            <p:nvPr/>
          </p:nvSpPr>
          <p:spPr bwMode="auto">
            <a:xfrm flipV="1">
              <a:off x="3606800" y="3175000"/>
              <a:ext cx="0" cy="329745"/>
            </a:xfrm>
            <a:prstGeom prst="line">
              <a:avLst/>
            </a:prstGeom>
            <a:noFill/>
            <a:ln w="4763">
              <a:solidFill>
                <a:srgbClr val="000000"/>
              </a:solidFill>
              <a:round/>
              <a:headEnd/>
              <a:tailEnd/>
            </a:ln>
          </p:spPr>
          <p:txBody>
            <a:bodyPr/>
            <a:lstStyle/>
            <a:p>
              <a:endParaRPr lang="en-US"/>
            </a:p>
          </p:txBody>
        </p:sp>
        <p:sp>
          <p:nvSpPr>
            <p:cNvPr id="92" name="Freeform 91"/>
            <p:cNvSpPr>
              <a:spLocks/>
            </p:cNvSpPr>
            <p:nvPr/>
          </p:nvSpPr>
          <p:spPr bwMode="auto">
            <a:xfrm>
              <a:off x="3587750" y="3461399"/>
              <a:ext cx="38100" cy="43346"/>
            </a:xfrm>
            <a:custGeom>
              <a:avLst/>
              <a:gdLst>
                <a:gd name="T0" fmla="*/ 2147483647 w 28"/>
                <a:gd name="T1" fmla="*/ 2147483647 h 39"/>
                <a:gd name="T2" fmla="*/ 2147483647 w 28"/>
                <a:gd name="T3" fmla="*/ 0 h 39"/>
                <a:gd name="T4" fmla="*/ 2147483647 w 28"/>
                <a:gd name="T5" fmla="*/ 0 h 39"/>
                <a:gd name="T6" fmla="*/ 2147483647 w 28"/>
                <a:gd name="T7" fmla="*/ 2147483647 h 39"/>
                <a:gd name="T8" fmla="*/ 2147483647 w 28"/>
                <a:gd name="T9" fmla="*/ 2147483647 h 39"/>
                <a:gd name="T10" fmla="*/ 0 w 28"/>
                <a:gd name="T11" fmla="*/ 0 h 39"/>
                <a:gd name="T12" fmla="*/ 0 w 28"/>
                <a:gd name="T13" fmla="*/ 0 h 39"/>
                <a:gd name="T14" fmla="*/ 2147483647 w 28"/>
                <a:gd name="T15" fmla="*/ 2147483647 h 39"/>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9"/>
                <a:gd name="T26" fmla="*/ 28 w 28"/>
                <a:gd name="T27" fmla="*/ 39 h 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9">
                  <a:moveTo>
                    <a:pt x="14" y="39"/>
                  </a:moveTo>
                  <a:lnTo>
                    <a:pt x="28" y="0"/>
                  </a:lnTo>
                  <a:lnTo>
                    <a:pt x="14" y="18"/>
                  </a:lnTo>
                  <a:lnTo>
                    <a:pt x="0" y="0"/>
                  </a:lnTo>
                  <a:lnTo>
                    <a:pt x="14" y="39"/>
                  </a:lnTo>
                  <a:close/>
                </a:path>
              </a:pathLst>
            </a:custGeom>
            <a:solidFill>
              <a:srgbClr val="000000"/>
            </a:solidFill>
            <a:ln w="9525">
              <a:noFill/>
              <a:round/>
              <a:headEnd/>
              <a:tailEnd/>
            </a:ln>
          </p:spPr>
          <p:txBody>
            <a:bodyPr/>
            <a:lstStyle/>
            <a:p>
              <a:endParaRPr lang="en-US"/>
            </a:p>
          </p:txBody>
        </p:sp>
        <p:sp>
          <p:nvSpPr>
            <p:cNvPr id="93" name="Freeform 92"/>
            <p:cNvSpPr>
              <a:spLocks/>
            </p:cNvSpPr>
            <p:nvPr/>
          </p:nvSpPr>
          <p:spPr bwMode="auto">
            <a:xfrm>
              <a:off x="3587750" y="3461399"/>
              <a:ext cx="38100" cy="43346"/>
            </a:xfrm>
            <a:custGeom>
              <a:avLst/>
              <a:gdLst>
                <a:gd name="T0" fmla="*/ 2147483647 w 28"/>
                <a:gd name="T1" fmla="*/ 2147483647 h 39"/>
                <a:gd name="T2" fmla="*/ 2147483647 w 28"/>
                <a:gd name="T3" fmla="*/ 0 h 39"/>
                <a:gd name="T4" fmla="*/ 2147483647 w 28"/>
                <a:gd name="T5" fmla="*/ 0 h 39"/>
                <a:gd name="T6" fmla="*/ 2147483647 w 28"/>
                <a:gd name="T7" fmla="*/ 2147483647 h 39"/>
                <a:gd name="T8" fmla="*/ 2147483647 w 28"/>
                <a:gd name="T9" fmla="*/ 2147483647 h 39"/>
                <a:gd name="T10" fmla="*/ 0 w 28"/>
                <a:gd name="T11" fmla="*/ 0 h 39"/>
                <a:gd name="T12" fmla="*/ 0 w 28"/>
                <a:gd name="T13" fmla="*/ 0 h 39"/>
                <a:gd name="T14" fmla="*/ 2147483647 w 28"/>
                <a:gd name="T15" fmla="*/ 2147483647 h 39"/>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9"/>
                <a:gd name="T26" fmla="*/ 28 w 28"/>
                <a:gd name="T27" fmla="*/ 39 h 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9">
                  <a:moveTo>
                    <a:pt x="14" y="39"/>
                  </a:moveTo>
                  <a:lnTo>
                    <a:pt x="28" y="0"/>
                  </a:lnTo>
                  <a:lnTo>
                    <a:pt x="14" y="18"/>
                  </a:lnTo>
                  <a:lnTo>
                    <a:pt x="0" y="0"/>
                  </a:lnTo>
                  <a:lnTo>
                    <a:pt x="14" y="39"/>
                  </a:lnTo>
                </a:path>
              </a:pathLst>
            </a:custGeom>
            <a:noFill/>
            <a:ln w="4763">
              <a:solidFill>
                <a:srgbClr val="000000"/>
              </a:solidFill>
              <a:round/>
              <a:headEnd/>
              <a:tailEnd/>
            </a:ln>
          </p:spPr>
          <p:txBody>
            <a:bodyPr/>
            <a:lstStyle/>
            <a:p>
              <a:endParaRPr lang="en-US"/>
            </a:p>
          </p:txBody>
        </p:sp>
        <p:sp>
          <p:nvSpPr>
            <p:cNvPr id="94" name="Freeform 93"/>
            <p:cNvSpPr>
              <a:spLocks/>
            </p:cNvSpPr>
            <p:nvPr/>
          </p:nvSpPr>
          <p:spPr bwMode="auto">
            <a:xfrm>
              <a:off x="4324350" y="4369820"/>
              <a:ext cx="38100" cy="45973"/>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95" name="Freeform 94"/>
            <p:cNvSpPr>
              <a:spLocks/>
            </p:cNvSpPr>
            <p:nvPr/>
          </p:nvSpPr>
          <p:spPr bwMode="auto">
            <a:xfrm>
              <a:off x="3227388" y="4210116"/>
              <a:ext cx="758825" cy="278470"/>
            </a:xfrm>
            <a:custGeom>
              <a:avLst/>
              <a:gdLst>
                <a:gd name="T0" fmla="*/ 2147483647 w 567"/>
                <a:gd name="T1" fmla="*/ 2147483647 h 252"/>
                <a:gd name="T2" fmla="*/ 0 w 567"/>
                <a:gd name="T3" fmla="*/ 2147483647 h 252"/>
                <a:gd name="T4" fmla="*/ 0 w 567"/>
                <a:gd name="T5" fmla="*/ 0 h 252"/>
                <a:gd name="T6" fmla="*/ 0 w 567"/>
                <a:gd name="T7" fmla="*/ 0 h 252"/>
                <a:gd name="T8" fmla="*/ 0 60000 65536"/>
                <a:gd name="T9" fmla="*/ 0 60000 65536"/>
                <a:gd name="T10" fmla="*/ 0 60000 65536"/>
                <a:gd name="T11" fmla="*/ 0 60000 65536"/>
                <a:gd name="T12" fmla="*/ 0 w 567"/>
                <a:gd name="T13" fmla="*/ 0 h 252"/>
                <a:gd name="T14" fmla="*/ 567 w 567"/>
                <a:gd name="T15" fmla="*/ 252 h 252"/>
              </a:gdLst>
              <a:ahLst/>
              <a:cxnLst>
                <a:cxn ang="T8">
                  <a:pos x="T0" y="T1"/>
                </a:cxn>
                <a:cxn ang="T9">
                  <a:pos x="T2" y="T3"/>
                </a:cxn>
                <a:cxn ang="T10">
                  <a:pos x="T4" y="T5"/>
                </a:cxn>
                <a:cxn ang="T11">
                  <a:pos x="T6" y="T7"/>
                </a:cxn>
              </a:cxnLst>
              <a:rect l="T12" t="T13" r="T14" b="T15"/>
              <a:pathLst>
                <a:path w="567" h="252">
                  <a:moveTo>
                    <a:pt x="567" y="252"/>
                  </a:moveTo>
                  <a:lnTo>
                    <a:pt x="0" y="252"/>
                  </a:lnTo>
                  <a:lnTo>
                    <a:pt x="0" y="0"/>
                  </a:lnTo>
                </a:path>
              </a:pathLst>
            </a:custGeom>
            <a:noFill/>
            <a:ln w="4763">
              <a:solidFill>
                <a:srgbClr val="000000"/>
              </a:solidFill>
              <a:round/>
              <a:headEnd/>
              <a:tailEnd/>
            </a:ln>
          </p:spPr>
          <p:txBody>
            <a:bodyPr/>
            <a:lstStyle/>
            <a:p>
              <a:endParaRPr lang="en-US"/>
            </a:p>
          </p:txBody>
        </p:sp>
        <p:sp>
          <p:nvSpPr>
            <p:cNvPr id="96" name="Freeform 95"/>
            <p:cNvSpPr>
              <a:spLocks/>
            </p:cNvSpPr>
            <p:nvPr/>
          </p:nvSpPr>
          <p:spPr bwMode="auto">
            <a:xfrm>
              <a:off x="3930650" y="4472824"/>
              <a:ext cx="55563" cy="31525"/>
            </a:xfrm>
            <a:custGeom>
              <a:avLst/>
              <a:gdLst>
                <a:gd name="T0" fmla="*/ 2147483647 w 42"/>
                <a:gd name="T1" fmla="*/ 2147483647 h 28"/>
                <a:gd name="T2" fmla="*/ 0 w 42"/>
                <a:gd name="T3" fmla="*/ 0 h 28"/>
                <a:gd name="T4" fmla="*/ 0 w 42"/>
                <a:gd name="T5" fmla="*/ 0 h 28"/>
                <a:gd name="T6" fmla="*/ 2147483647 w 42"/>
                <a:gd name="T7" fmla="*/ 2147483647 h 28"/>
                <a:gd name="T8" fmla="*/ 2147483647 w 42"/>
                <a:gd name="T9" fmla="*/ 2147483647 h 28"/>
                <a:gd name="T10" fmla="*/ 0 w 42"/>
                <a:gd name="T11" fmla="*/ 2147483647 h 28"/>
                <a:gd name="T12" fmla="*/ 0 w 42"/>
                <a:gd name="T13" fmla="*/ 2147483647 h 28"/>
                <a:gd name="T14" fmla="*/ 2147483647 w 42"/>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28"/>
                <a:gd name="T26" fmla="*/ 42 w 42"/>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28">
                  <a:moveTo>
                    <a:pt x="42" y="14"/>
                  </a:moveTo>
                  <a:lnTo>
                    <a:pt x="0" y="0"/>
                  </a:lnTo>
                  <a:lnTo>
                    <a:pt x="21" y="14"/>
                  </a:lnTo>
                  <a:lnTo>
                    <a:pt x="0" y="28"/>
                  </a:lnTo>
                  <a:lnTo>
                    <a:pt x="42" y="14"/>
                  </a:lnTo>
                  <a:close/>
                </a:path>
              </a:pathLst>
            </a:custGeom>
            <a:solidFill>
              <a:srgbClr val="000000"/>
            </a:solidFill>
            <a:ln w="9525">
              <a:noFill/>
              <a:round/>
              <a:headEnd/>
              <a:tailEnd/>
            </a:ln>
          </p:spPr>
          <p:txBody>
            <a:bodyPr/>
            <a:lstStyle/>
            <a:p>
              <a:endParaRPr lang="en-US"/>
            </a:p>
          </p:txBody>
        </p:sp>
        <p:sp>
          <p:nvSpPr>
            <p:cNvPr id="97" name="Freeform 96"/>
            <p:cNvSpPr>
              <a:spLocks/>
            </p:cNvSpPr>
            <p:nvPr/>
          </p:nvSpPr>
          <p:spPr bwMode="auto">
            <a:xfrm>
              <a:off x="3930650" y="4472824"/>
              <a:ext cx="55563" cy="31525"/>
            </a:xfrm>
            <a:custGeom>
              <a:avLst/>
              <a:gdLst>
                <a:gd name="T0" fmla="*/ 2147483647 w 42"/>
                <a:gd name="T1" fmla="*/ 2147483647 h 28"/>
                <a:gd name="T2" fmla="*/ 0 w 42"/>
                <a:gd name="T3" fmla="*/ 0 h 28"/>
                <a:gd name="T4" fmla="*/ 0 w 42"/>
                <a:gd name="T5" fmla="*/ 0 h 28"/>
                <a:gd name="T6" fmla="*/ 2147483647 w 42"/>
                <a:gd name="T7" fmla="*/ 2147483647 h 28"/>
                <a:gd name="T8" fmla="*/ 2147483647 w 42"/>
                <a:gd name="T9" fmla="*/ 2147483647 h 28"/>
                <a:gd name="T10" fmla="*/ 0 w 42"/>
                <a:gd name="T11" fmla="*/ 2147483647 h 28"/>
                <a:gd name="T12" fmla="*/ 0 w 42"/>
                <a:gd name="T13" fmla="*/ 2147483647 h 28"/>
                <a:gd name="T14" fmla="*/ 2147483647 w 42"/>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28"/>
                <a:gd name="T26" fmla="*/ 42 w 42"/>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28">
                  <a:moveTo>
                    <a:pt x="42" y="14"/>
                  </a:moveTo>
                  <a:lnTo>
                    <a:pt x="0" y="0"/>
                  </a:lnTo>
                  <a:lnTo>
                    <a:pt x="21" y="14"/>
                  </a:lnTo>
                  <a:lnTo>
                    <a:pt x="0" y="28"/>
                  </a:lnTo>
                  <a:lnTo>
                    <a:pt x="42" y="14"/>
                  </a:lnTo>
                </a:path>
              </a:pathLst>
            </a:custGeom>
            <a:noFill/>
            <a:ln w="4763">
              <a:solidFill>
                <a:srgbClr val="000000"/>
              </a:solidFill>
              <a:round/>
              <a:headEnd/>
              <a:tailEnd/>
            </a:ln>
          </p:spPr>
          <p:txBody>
            <a:bodyPr/>
            <a:lstStyle/>
            <a:p>
              <a:endParaRPr lang="en-US"/>
            </a:p>
          </p:txBody>
        </p:sp>
        <p:sp>
          <p:nvSpPr>
            <p:cNvPr id="98" name="Line 295"/>
            <p:cNvSpPr>
              <a:spLocks noChangeShapeType="1"/>
            </p:cNvSpPr>
            <p:nvPr/>
          </p:nvSpPr>
          <p:spPr bwMode="auto">
            <a:xfrm>
              <a:off x="3225800" y="3781425"/>
              <a:ext cx="0" cy="1838119"/>
            </a:xfrm>
            <a:prstGeom prst="line">
              <a:avLst/>
            </a:prstGeom>
            <a:noFill/>
            <a:ln w="4763">
              <a:solidFill>
                <a:srgbClr val="000000"/>
              </a:solidFill>
              <a:round/>
              <a:headEnd/>
              <a:tailEnd/>
            </a:ln>
          </p:spPr>
          <p:txBody>
            <a:bodyPr/>
            <a:lstStyle/>
            <a:p>
              <a:endParaRPr lang="en-US"/>
            </a:p>
          </p:txBody>
        </p:sp>
        <p:sp>
          <p:nvSpPr>
            <p:cNvPr id="99" name="Freeform 98"/>
            <p:cNvSpPr>
              <a:spLocks/>
            </p:cNvSpPr>
            <p:nvPr/>
          </p:nvSpPr>
          <p:spPr bwMode="auto">
            <a:xfrm>
              <a:off x="3208338" y="5576198"/>
              <a:ext cx="38100" cy="43346"/>
            </a:xfrm>
            <a:custGeom>
              <a:avLst/>
              <a:gdLst>
                <a:gd name="T0" fmla="*/ 2147483647 w 28"/>
                <a:gd name="T1" fmla="*/ 2147483647 h 39"/>
                <a:gd name="T2" fmla="*/ 2147483647 w 28"/>
                <a:gd name="T3" fmla="*/ 0 h 39"/>
                <a:gd name="T4" fmla="*/ 2147483647 w 28"/>
                <a:gd name="T5" fmla="*/ 0 h 39"/>
                <a:gd name="T6" fmla="*/ 2147483647 w 28"/>
                <a:gd name="T7" fmla="*/ 2147483647 h 39"/>
                <a:gd name="T8" fmla="*/ 2147483647 w 28"/>
                <a:gd name="T9" fmla="*/ 2147483647 h 39"/>
                <a:gd name="T10" fmla="*/ 0 w 28"/>
                <a:gd name="T11" fmla="*/ 0 h 39"/>
                <a:gd name="T12" fmla="*/ 0 w 28"/>
                <a:gd name="T13" fmla="*/ 0 h 39"/>
                <a:gd name="T14" fmla="*/ 2147483647 w 28"/>
                <a:gd name="T15" fmla="*/ 2147483647 h 39"/>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9"/>
                <a:gd name="T26" fmla="*/ 28 w 28"/>
                <a:gd name="T27" fmla="*/ 39 h 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9">
                  <a:moveTo>
                    <a:pt x="14" y="39"/>
                  </a:moveTo>
                  <a:lnTo>
                    <a:pt x="28" y="0"/>
                  </a:lnTo>
                  <a:lnTo>
                    <a:pt x="14" y="18"/>
                  </a:lnTo>
                  <a:lnTo>
                    <a:pt x="0" y="0"/>
                  </a:lnTo>
                  <a:lnTo>
                    <a:pt x="14" y="39"/>
                  </a:lnTo>
                  <a:close/>
                </a:path>
              </a:pathLst>
            </a:custGeom>
            <a:solidFill>
              <a:srgbClr val="000000"/>
            </a:solidFill>
            <a:ln w="9525">
              <a:noFill/>
              <a:round/>
              <a:headEnd/>
              <a:tailEnd/>
            </a:ln>
          </p:spPr>
          <p:txBody>
            <a:bodyPr/>
            <a:lstStyle/>
            <a:p>
              <a:endParaRPr lang="en-US"/>
            </a:p>
          </p:txBody>
        </p:sp>
        <p:sp>
          <p:nvSpPr>
            <p:cNvPr id="100" name="Freeform 99"/>
            <p:cNvSpPr>
              <a:spLocks/>
            </p:cNvSpPr>
            <p:nvPr/>
          </p:nvSpPr>
          <p:spPr bwMode="auto">
            <a:xfrm>
              <a:off x="3208338" y="5576198"/>
              <a:ext cx="38100" cy="43346"/>
            </a:xfrm>
            <a:custGeom>
              <a:avLst/>
              <a:gdLst>
                <a:gd name="T0" fmla="*/ 2147483647 w 28"/>
                <a:gd name="T1" fmla="*/ 2147483647 h 39"/>
                <a:gd name="T2" fmla="*/ 2147483647 w 28"/>
                <a:gd name="T3" fmla="*/ 0 h 39"/>
                <a:gd name="T4" fmla="*/ 2147483647 w 28"/>
                <a:gd name="T5" fmla="*/ 0 h 39"/>
                <a:gd name="T6" fmla="*/ 2147483647 w 28"/>
                <a:gd name="T7" fmla="*/ 2147483647 h 39"/>
                <a:gd name="T8" fmla="*/ 2147483647 w 28"/>
                <a:gd name="T9" fmla="*/ 2147483647 h 39"/>
                <a:gd name="T10" fmla="*/ 0 w 28"/>
                <a:gd name="T11" fmla="*/ 0 h 39"/>
                <a:gd name="T12" fmla="*/ 0 w 28"/>
                <a:gd name="T13" fmla="*/ 0 h 39"/>
                <a:gd name="T14" fmla="*/ 2147483647 w 28"/>
                <a:gd name="T15" fmla="*/ 2147483647 h 39"/>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9"/>
                <a:gd name="T26" fmla="*/ 28 w 28"/>
                <a:gd name="T27" fmla="*/ 39 h 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9">
                  <a:moveTo>
                    <a:pt x="14" y="39"/>
                  </a:moveTo>
                  <a:lnTo>
                    <a:pt x="28" y="0"/>
                  </a:lnTo>
                  <a:lnTo>
                    <a:pt x="14" y="18"/>
                  </a:lnTo>
                  <a:lnTo>
                    <a:pt x="0" y="0"/>
                  </a:lnTo>
                  <a:lnTo>
                    <a:pt x="14" y="39"/>
                  </a:lnTo>
                </a:path>
              </a:pathLst>
            </a:custGeom>
            <a:noFill/>
            <a:ln w="4763">
              <a:solidFill>
                <a:srgbClr val="000000"/>
              </a:solidFill>
              <a:round/>
              <a:headEnd/>
              <a:tailEnd/>
            </a:ln>
          </p:spPr>
          <p:txBody>
            <a:bodyPr/>
            <a:lstStyle/>
            <a:p>
              <a:endParaRPr lang="en-US"/>
            </a:p>
          </p:txBody>
        </p:sp>
        <p:sp>
          <p:nvSpPr>
            <p:cNvPr id="101" name="Freeform 100"/>
            <p:cNvSpPr>
              <a:spLocks/>
            </p:cNvSpPr>
            <p:nvPr/>
          </p:nvSpPr>
          <p:spPr bwMode="auto">
            <a:xfrm>
              <a:off x="2506663" y="5901956"/>
              <a:ext cx="42862" cy="47287"/>
            </a:xfrm>
            <a:custGeom>
              <a:avLst/>
              <a:gdLst>
                <a:gd name="T0" fmla="*/ 2147483647 w 31"/>
                <a:gd name="T1" fmla="*/ 2147483647 h 42"/>
                <a:gd name="T2" fmla="*/ 2147483647 w 31"/>
                <a:gd name="T3" fmla="*/ 0 h 42"/>
                <a:gd name="T4" fmla="*/ 2147483647 w 31"/>
                <a:gd name="T5" fmla="*/ 0 h 42"/>
                <a:gd name="T6" fmla="*/ 2147483647 w 31"/>
                <a:gd name="T7" fmla="*/ 2147483647 h 42"/>
                <a:gd name="T8" fmla="*/ 2147483647 w 31"/>
                <a:gd name="T9" fmla="*/ 2147483647 h 42"/>
                <a:gd name="T10" fmla="*/ 0 w 31"/>
                <a:gd name="T11" fmla="*/ 0 h 42"/>
                <a:gd name="T12" fmla="*/ 0 w 31"/>
                <a:gd name="T13" fmla="*/ 0 h 42"/>
                <a:gd name="T14" fmla="*/ 2147483647 w 31"/>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42"/>
                <a:gd name="T26" fmla="*/ 31 w 31"/>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42">
                  <a:moveTo>
                    <a:pt x="14" y="42"/>
                  </a:moveTo>
                  <a:lnTo>
                    <a:pt x="31"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102" name="Freeform 101"/>
            <p:cNvSpPr>
              <a:spLocks/>
            </p:cNvSpPr>
            <p:nvPr/>
          </p:nvSpPr>
          <p:spPr bwMode="auto">
            <a:xfrm>
              <a:off x="2506663" y="5901956"/>
              <a:ext cx="42862" cy="47287"/>
            </a:xfrm>
            <a:custGeom>
              <a:avLst/>
              <a:gdLst>
                <a:gd name="T0" fmla="*/ 2147483647 w 31"/>
                <a:gd name="T1" fmla="*/ 2147483647 h 42"/>
                <a:gd name="T2" fmla="*/ 2147483647 w 31"/>
                <a:gd name="T3" fmla="*/ 0 h 42"/>
                <a:gd name="T4" fmla="*/ 2147483647 w 31"/>
                <a:gd name="T5" fmla="*/ 0 h 42"/>
                <a:gd name="T6" fmla="*/ 2147483647 w 31"/>
                <a:gd name="T7" fmla="*/ 2147483647 h 42"/>
                <a:gd name="T8" fmla="*/ 2147483647 w 31"/>
                <a:gd name="T9" fmla="*/ 2147483647 h 42"/>
                <a:gd name="T10" fmla="*/ 0 w 31"/>
                <a:gd name="T11" fmla="*/ 0 h 42"/>
                <a:gd name="T12" fmla="*/ 0 w 31"/>
                <a:gd name="T13" fmla="*/ 0 h 42"/>
                <a:gd name="T14" fmla="*/ 2147483647 w 31"/>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42"/>
                <a:gd name="T26" fmla="*/ 31 w 31"/>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42">
                  <a:moveTo>
                    <a:pt x="14" y="42"/>
                  </a:moveTo>
                  <a:lnTo>
                    <a:pt x="31"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104" name="Line 302"/>
            <p:cNvSpPr>
              <a:spLocks noChangeShapeType="1"/>
            </p:cNvSpPr>
            <p:nvPr/>
          </p:nvSpPr>
          <p:spPr bwMode="auto">
            <a:xfrm flipH="1">
              <a:off x="2655888" y="3663684"/>
              <a:ext cx="150812" cy="1313"/>
            </a:xfrm>
            <a:prstGeom prst="line">
              <a:avLst/>
            </a:prstGeom>
            <a:noFill/>
            <a:ln w="4763">
              <a:solidFill>
                <a:srgbClr val="000000"/>
              </a:solidFill>
              <a:round/>
              <a:headEnd/>
              <a:tailEnd/>
            </a:ln>
          </p:spPr>
          <p:txBody>
            <a:bodyPr/>
            <a:lstStyle/>
            <a:p>
              <a:endParaRPr lang="en-US"/>
            </a:p>
          </p:txBody>
        </p:sp>
        <p:sp>
          <p:nvSpPr>
            <p:cNvPr id="105" name="Freeform 104"/>
            <p:cNvSpPr>
              <a:spLocks/>
            </p:cNvSpPr>
            <p:nvPr/>
          </p:nvSpPr>
          <p:spPr bwMode="auto">
            <a:xfrm>
              <a:off x="2749550" y="3647921"/>
              <a:ext cx="57150" cy="31525"/>
            </a:xfrm>
            <a:custGeom>
              <a:avLst/>
              <a:gdLst>
                <a:gd name="T0" fmla="*/ 2147483647 w 42"/>
                <a:gd name="T1" fmla="*/ 2147483647 h 28"/>
                <a:gd name="T2" fmla="*/ 0 w 42"/>
                <a:gd name="T3" fmla="*/ 0 h 28"/>
                <a:gd name="T4" fmla="*/ 0 w 42"/>
                <a:gd name="T5" fmla="*/ 0 h 28"/>
                <a:gd name="T6" fmla="*/ 2147483647 w 42"/>
                <a:gd name="T7" fmla="*/ 2147483647 h 28"/>
                <a:gd name="T8" fmla="*/ 2147483647 w 42"/>
                <a:gd name="T9" fmla="*/ 2147483647 h 28"/>
                <a:gd name="T10" fmla="*/ 0 w 42"/>
                <a:gd name="T11" fmla="*/ 2147483647 h 28"/>
                <a:gd name="T12" fmla="*/ 0 w 42"/>
                <a:gd name="T13" fmla="*/ 2147483647 h 28"/>
                <a:gd name="T14" fmla="*/ 2147483647 w 42"/>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28"/>
                <a:gd name="T26" fmla="*/ 42 w 42"/>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28">
                  <a:moveTo>
                    <a:pt x="42" y="14"/>
                  </a:moveTo>
                  <a:lnTo>
                    <a:pt x="0" y="0"/>
                  </a:lnTo>
                  <a:lnTo>
                    <a:pt x="21" y="14"/>
                  </a:lnTo>
                  <a:lnTo>
                    <a:pt x="0" y="28"/>
                  </a:lnTo>
                  <a:lnTo>
                    <a:pt x="42" y="14"/>
                  </a:lnTo>
                  <a:close/>
                </a:path>
              </a:pathLst>
            </a:custGeom>
            <a:solidFill>
              <a:srgbClr val="000000"/>
            </a:solidFill>
            <a:ln w="9525">
              <a:noFill/>
              <a:round/>
              <a:headEnd/>
              <a:tailEnd/>
            </a:ln>
          </p:spPr>
          <p:txBody>
            <a:bodyPr/>
            <a:lstStyle/>
            <a:p>
              <a:endParaRPr lang="en-US"/>
            </a:p>
          </p:txBody>
        </p:sp>
        <p:sp>
          <p:nvSpPr>
            <p:cNvPr id="106" name="Freeform 105"/>
            <p:cNvSpPr>
              <a:spLocks/>
            </p:cNvSpPr>
            <p:nvPr/>
          </p:nvSpPr>
          <p:spPr bwMode="auto">
            <a:xfrm>
              <a:off x="2749550" y="3647921"/>
              <a:ext cx="57150" cy="31525"/>
            </a:xfrm>
            <a:custGeom>
              <a:avLst/>
              <a:gdLst>
                <a:gd name="T0" fmla="*/ 2147483647 w 42"/>
                <a:gd name="T1" fmla="*/ 2147483647 h 28"/>
                <a:gd name="T2" fmla="*/ 0 w 42"/>
                <a:gd name="T3" fmla="*/ 0 h 28"/>
                <a:gd name="T4" fmla="*/ 0 w 42"/>
                <a:gd name="T5" fmla="*/ 0 h 28"/>
                <a:gd name="T6" fmla="*/ 2147483647 w 42"/>
                <a:gd name="T7" fmla="*/ 2147483647 h 28"/>
                <a:gd name="T8" fmla="*/ 2147483647 w 42"/>
                <a:gd name="T9" fmla="*/ 2147483647 h 28"/>
                <a:gd name="T10" fmla="*/ 0 w 42"/>
                <a:gd name="T11" fmla="*/ 2147483647 h 28"/>
                <a:gd name="T12" fmla="*/ 0 w 42"/>
                <a:gd name="T13" fmla="*/ 2147483647 h 28"/>
                <a:gd name="T14" fmla="*/ 2147483647 w 42"/>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28"/>
                <a:gd name="T26" fmla="*/ 42 w 42"/>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28">
                  <a:moveTo>
                    <a:pt x="42" y="14"/>
                  </a:moveTo>
                  <a:lnTo>
                    <a:pt x="0" y="0"/>
                  </a:lnTo>
                  <a:lnTo>
                    <a:pt x="21" y="14"/>
                  </a:lnTo>
                  <a:lnTo>
                    <a:pt x="0" y="28"/>
                  </a:lnTo>
                  <a:lnTo>
                    <a:pt x="42" y="14"/>
                  </a:lnTo>
                </a:path>
              </a:pathLst>
            </a:custGeom>
            <a:noFill/>
            <a:ln w="4763">
              <a:solidFill>
                <a:srgbClr val="000000"/>
              </a:solidFill>
              <a:round/>
              <a:headEnd/>
              <a:tailEnd/>
            </a:ln>
          </p:spPr>
          <p:txBody>
            <a:bodyPr/>
            <a:lstStyle/>
            <a:p>
              <a:endParaRPr lang="en-US"/>
            </a:p>
          </p:txBody>
        </p:sp>
        <p:sp>
          <p:nvSpPr>
            <p:cNvPr id="107" name="Rectangle 106"/>
            <p:cNvSpPr>
              <a:spLocks noChangeArrowheads="1"/>
            </p:cNvSpPr>
            <p:nvPr/>
          </p:nvSpPr>
          <p:spPr bwMode="auto">
            <a:xfrm>
              <a:off x="2446338" y="3655803"/>
              <a:ext cx="211137"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ALUFN</a:t>
              </a:r>
              <a:endParaRPr lang="en-US" b="0"/>
            </a:p>
          </p:txBody>
        </p:sp>
        <p:sp>
          <p:nvSpPr>
            <p:cNvPr id="108" name="Line 306"/>
            <p:cNvSpPr>
              <a:spLocks noChangeShapeType="1"/>
            </p:cNvSpPr>
            <p:nvPr/>
          </p:nvSpPr>
          <p:spPr bwMode="auto">
            <a:xfrm>
              <a:off x="3368675" y="6193562"/>
              <a:ext cx="163513" cy="1313"/>
            </a:xfrm>
            <a:prstGeom prst="line">
              <a:avLst/>
            </a:prstGeom>
            <a:noFill/>
            <a:ln w="4763">
              <a:solidFill>
                <a:srgbClr val="000000"/>
              </a:solidFill>
              <a:round/>
              <a:headEnd/>
              <a:tailEnd/>
            </a:ln>
          </p:spPr>
          <p:txBody>
            <a:bodyPr/>
            <a:lstStyle/>
            <a:p>
              <a:endParaRPr lang="en-US"/>
            </a:p>
          </p:txBody>
        </p:sp>
        <p:sp>
          <p:nvSpPr>
            <p:cNvPr id="109" name="Freeform 108"/>
            <p:cNvSpPr>
              <a:spLocks/>
            </p:cNvSpPr>
            <p:nvPr/>
          </p:nvSpPr>
          <p:spPr bwMode="auto">
            <a:xfrm>
              <a:off x="3368675" y="6177799"/>
              <a:ext cx="50800" cy="31525"/>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close/>
                </a:path>
              </a:pathLst>
            </a:custGeom>
            <a:solidFill>
              <a:srgbClr val="000000"/>
            </a:solidFill>
            <a:ln w="9525">
              <a:noFill/>
              <a:round/>
              <a:headEnd/>
              <a:tailEnd/>
            </a:ln>
          </p:spPr>
          <p:txBody>
            <a:bodyPr/>
            <a:lstStyle/>
            <a:p>
              <a:endParaRPr lang="en-US"/>
            </a:p>
          </p:txBody>
        </p:sp>
        <p:sp>
          <p:nvSpPr>
            <p:cNvPr id="110" name="Freeform 109"/>
            <p:cNvSpPr>
              <a:spLocks/>
            </p:cNvSpPr>
            <p:nvPr/>
          </p:nvSpPr>
          <p:spPr bwMode="auto">
            <a:xfrm>
              <a:off x="3368675" y="6177799"/>
              <a:ext cx="50800" cy="31525"/>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path>
              </a:pathLst>
            </a:custGeom>
            <a:noFill/>
            <a:ln w="4763">
              <a:solidFill>
                <a:srgbClr val="000000"/>
              </a:solidFill>
              <a:round/>
              <a:headEnd/>
              <a:tailEnd/>
            </a:ln>
          </p:spPr>
          <p:txBody>
            <a:bodyPr/>
            <a:lstStyle/>
            <a:p>
              <a:endParaRPr lang="en-US"/>
            </a:p>
          </p:txBody>
        </p:sp>
        <p:sp>
          <p:nvSpPr>
            <p:cNvPr id="111" name="Rectangle 110"/>
            <p:cNvSpPr>
              <a:spLocks noChangeArrowheads="1"/>
            </p:cNvSpPr>
            <p:nvPr/>
          </p:nvSpPr>
          <p:spPr bwMode="auto">
            <a:xfrm>
              <a:off x="3582988" y="6169918"/>
              <a:ext cx="214312" cy="88007"/>
            </a:xfrm>
            <a:prstGeom prst="rect">
              <a:avLst/>
            </a:prstGeom>
            <a:noFill/>
            <a:ln w="9525">
              <a:noFill/>
              <a:miter lim="800000"/>
              <a:headEnd/>
              <a:tailEnd/>
            </a:ln>
          </p:spPr>
          <p:txBody>
            <a:bodyPr wrap="none" lIns="0" tIns="0" rIns="0" bIns="0">
              <a:spAutoFit/>
            </a:bodyPr>
            <a:lstStyle/>
            <a:p>
              <a:pPr eaLnBrk="0" hangingPunct="0"/>
              <a:r>
                <a:rPr lang="en-US" sz="700" b="0">
                  <a:solidFill>
                    <a:srgbClr val="000000"/>
                  </a:solidFill>
                </a:rPr>
                <a:t>WERF</a:t>
              </a:r>
              <a:endParaRPr lang="en-US" b="0"/>
            </a:p>
          </p:txBody>
        </p:sp>
        <p:sp>
          <p:nvSpPr>
            <p:cNvPr id="112" name="Rectangle 111"/>
            <p:cNvSpPr>
              <a:spLocks noChangeArrowheads="1"/>
            </p:cNvSpPr>
            <p:nvPr/>
          </p:nvSpPr>
          <p:spPr bwMode="auto">
            <a:xfrm>
              <a:off x="4291360" y="4458375"/>
              <a:ext cx="128240" cy="92333"/>
            </a:xfrm>
            <a:prstGeom prst="rect">
              <a:avLst/>
            </a:prstGeom>
            <a:noFill/>
            <a:ln w="9525">
              <a:noFill/>
              <a:miter lim="800000"/>
              <a:headEnd/>
              <a:tailEnd/>
            </a:ln>
          </p:spPr>
          <p:txBody>
            <a:bodyPr wrap="none" lIns="0" tIns="0" rIns="0" bIns="0">
              <a:spAutoFit/>
            </a:bodyPr>
            <a:lstStyle/>
            <a:p>
              <a:pPr eaLnBrk="0" hangingPunct="0"/>
              <a:r>
                <a:rPr lang="en-US" sz="600" b="0" dirty="0">
                  <a:solidFill>
                    <a:srgbClr val="000000"/>
                  </a:solidFill>
                </a:rPr>
                <a:t>WD</a:t>
              </a:r>
              <a:endParaRPr lang="en-US" b="0" dirty="0"/>
            </a:p>
          </p:txBody>
        </p:sp>
        <p:sp>
          <p:nvSpPr>
            <p:cNvPr id="113" name="Rectangle 112"/>
            <p:cNvSpPr>
              <a:spLocks noChangeArrowheads="1"/>
            </p:cNvSpPr>
            <p:nvPr/>
          </p:nvSpPr>
          <p:spPr bwMode="auto">
            <a:xfrm>
              <a:off x="4027488" y="4458375"/>
              <a:ext cx="114300"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Adr</a:t>
              </a:r>
              <a:endParaRPr lang="en-US" b="0"/>
            </a:p>
          </p:txBody>
        </p:sp>
        <p:sp>
          <p:nvSpPr>
            <p:cNvPr id="114" name="Line 333"/>
            <p:cNvSpPr>
              <a:spLocks noChangeShapeType="1"/>
            </p:cNvSpPr>
            <p:nvPr/>
          </p:nvSpPr>
          <p:spPr bwMode="auto">
            <a:xfrm>
              <a:off x="4702175" y="4458375"/>
              <a:ext cx="169863" cy="0"/>
            </a:xfrm>
            <a:prstGeom prst="line">
              <a:avLst/>
            </a:prstGeom>
            <a:noFill/>
            <a:ln w="4763">
              <a:solidFill>
                <a:srgbClr val="000000"/>
              </a:solidFill>
              <a:round/>
              <a:headEnd/>
              <a:tailEnd/>
            </a:ln>
          </p:spPr>
          <p:txBody>
            <a:bodyPr/>
            <a:lstStyle/>
            <a:p>
              <a:endParaRPr lang="en-US"/>
            </a:p>
          </p:txBody>
        </p:sp>
        <p:sp>
          <p:nvSpPr>
            <p:cNvPr id="115" name="Freeform 114"/>
            <p:cNvSpPr>
              <a:spLocks/>
            </p:cNvSpPr>
            <p:nvPr/>
          </p:nvSpPr>
          <p:spPr bwMode="auto">
            <a:xfrm>
              <a:off x="4702175" y="4442613"/>
              <a:ext cx="50800" cy="30212"/>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close/>
                </a:path>
              </a:pathLst>
            </a:custGeom>
            <a:solidFill>
              <a:srgbClr val="000000"/>
            </a:solidFill>
            <a:ln w="9525">
              <a:noFill/>
              <a:round/>
              <a:headEnd/>
              <a:tailEnd/>
            </a:ln>
          </p:spPr>
          <p:txBody>
            <a:bodyPr/>
            <a:lstStyle/>
            <a:p>
              <a:endParaRPr lang="en-US"/>
            </a:p>
          </p:txBody>
        </p:sp>
        <p:sp>
          <p:nvSpPr>
            <p:cNvPr id="116" name="Freeform 115"/>
            <p:cNvSpPr>
              <a:spLocks/>
            </p:cNvSpPr>
            <p:nvPr/>
          </p:nvSpPr>
          <p:spPr bwMode="auto">
            <a:xfrm>
              <a:off x="4702175" y="4442613"/>
              <a:ext cx="50800" cy="30212"/>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path>
              </a:pathLst>
            </a:custGeom>
            <a:noFill/>
            <a:ln w="4763">
              <a:solidFill>
                <a:srgbClr val="000000"/>
              </a:solidFill>
              <a:round/>
              <a:headEnd/>
              <a:tailEnd/>
            </a:ln>
          </p:spPr>
          <p:txBody>
            <a:bodyPr/>
            <a:lstStyle/>
            <a:p>
              <a:endParaRPr lang="en-US"/>
            </a:p>
          </p:txBody>
        </p:sp>
        <p:sp>
          <p:nvSpPr>
            <p:cNvPr id="117" name="Freeform 116"/>
            <p:cNvSpPr>
              <a:spLocks noEditPoints="1"/>
            </p:cNvSpPr>
            <p:nvPr/>
          </p:nvSpPr>
          <p:spPr bwMode="auto">
            <a:xfrm>
              <a:off x="3981450" y="4925995"/>
              <a:ext cx="93663" cy="77499"/>
            </a:xfrm>
            <a:custGeom>
              <a:avLst/>
              <a:gdLst>
                <a:gd name="T0" fmla="*/ 0 w 70"/>
                <a:gd name="T1" fmla="*/ 2147483647 h 70"/>
                <a:gd name="T2" fmla="*/ 2147483647 w 70"/>
                <a:gd name="T3" fmla="*/ 0 h 70"/>
                <a:gd name="T4" fmla="*/ 2147483647 w 70"/>
                <a:gd name="T5" fmla="*/ 2147483647 h 70"/>
                <a:gd name="T6" fmla="*/ 2147483647 w 70"/>
                <a:gd name="T7" fmla="*/ 2147483647 h 70"/>
                <a:gd name="T8" fmla="*/ 0 w 70"/>
                <a:gd name="T9" fmla="*/ 2147483647 h 70"/>
                <a:gd name="T10" fmla="*/ 2147483647 w 70"/>
                <a:gd name="T11" fmla="*/ 2147483647 h 70"/>
                <a:gd name="T12" fmla="*/ 2147483647 w 70"/>
                <a:gd name="T13" fmla="*/ 2147483647 h 70"/>
                <a:gd name="T14" fmla="*/ 2147483647 w 70"/>
                <a:gd name="T15" fmla="*/ 2147483647 h 70"/>
                <a:gd name="T16" fmla="*/ 0 w 70"/>
                <a:gd name="T17" fmla="*/ 2147483647 h 70"/>
                <a:gd name="T18" fmla="*/ 2147483647 w 70"/>
                <a:gd name="T19" fmla="*/ 2147483647 h 70"/>
                <a:gd name="T20" fmla="*/ 2147483647 w 70"/>
                <a:gd name="T21" fmla="*/ 2147483647 h 70"/>
                <a:gd name="T22" fmla="*/ 2147483647 w 70"/>
                <a:gd name="T23" fmla="*/ 2147483647 h 70"/>
                <a:gd name="T24" fmla="*/ 2147483647 w 70"/>
                <a:gd name="T25" fmla="*/ 2147483647 h 70"/>
                <a:gd name="T26" fmla="*/ 2147483647 w 70"/>
                <a:gd name="T27" fmla="*/ 2147483647 h 70"/>
                <a:gd name="T28" fmla="*/ 2147483647 w 70"/>
                <a:gd name="T29" fmla="*/ 2147483647 h 70"/>
                <a:gd name="T30" fmla="*/ 2147483647 w 70"/>
                <a:gd name="T31" fmla="*/ 2147483647 h 70"/>
                <a:gd name="T32" fmla="*/ 2147483647 w 70"/>
                <a:gd name="T33" fmla="*/ 2147483647 h 70"/>
                <a:gd name="T34" fmla="*/ 2147483647 w 70"/>
                <a:gd name="T35" fmla="*/ 2147483647 h 70"/>
                <a:gd name="T36" fmla="*/ 2147483647 w 70"/>
                <a:gd name="T37" fmla="*/ 2147483647 h 70"/>
                <a:gd name="T38" fmla="*/ 2147483647 w 70"/>
                <a:gd name="T39" fmla="*/ 2147483647 h 70"/>
                <a:gd name="T40" fmla="*/ 2147483647 w 70"/>
                <a:gd name="T41" fmla="*/ 2147483647 h 70"/>
                <a:gd name="T42" fmla="*/ 2147483647 w 70"/>
                <a:gd name="T43" fmla="*/ 2147483647 h 70"/>
                <a:gd name="T44" fmla="*/ 2147483647 w 70"/>
                <a:gd name="T45" fmla="*/ 2147483647 h 70"/>
                <a:gd name="T46" fmla="*/ 2147483647 w 70"/>
                <a:gd name="T47" fmla="*/ 2147483647 h 70"/>
                <a:gd name="T48" fmla="*/ 2147483647 w 70"/>
                <a:gd name="T49" fmla="*/ 2147483647 h 70"/>
                <a:gd name="T50" fmla="*/ 2147483647 w 70"/>
                <a:gd name="T51" fmla="*/ 2147483647 h 70"/>
                <a:gd name="T52" fmla="*/ 2147483647 w 70"/>
                <a:gd name="T53" fmla="*/ 2147483647 h 70"/>
                <a:gd name="T54" fmla="*/ 2147483647 w 70"/>
                <a:gd name="T55" fmla="*/ 2147483647 h 70"/>
                <a:gd name="T56" fmla="*/ 2147483647 w 70"/>
                <a:gd name="T57" fmla="*/ 2147483647 h 7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70"/>
                <a:gd name="T88" fmla="*/ 0 h 70"/>
                <a:gd name="T89" fmla="*/ 70 w 70"/>
                <a:gd name="T90" fmla="*/ 70 h 70"/>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70" h="70">
                  <a:moveTo>
                    <a:pt x="0" y="7"/>
                  </a:moveTo>
                  <a:lnTo>
                    <a:pt x="4" y="0"/>
                  </a:lnTo>
                  <a:lnTo>
                    <a:pt x="67" y="31"/>
                  </a:lnTo>
                  <a:lnTo>
                    <a:pt x="63" y="38"/>
                  </a:lnTo>
                  <a:lnTo>
                    <a:pt x="0" y="7"/>
                  </a:lnTo>
                  <a:close/>
                  <a:moveTo>
                    <a:pt x="67" y="38"/>
                  </a:moveTo>
                  <a:lnTo>
                    <a:pt x="67" y="38"/>
                  </a:lnTo>
                  <a:lnTo>
                    <a:pt x="4" y="70"/>
                  </a:lnTo>
                  <a:lnTo>
                    <a:pt x="0" y="63"/>
                  </a:lnTo>
                  <a:lnTo>
                    <a:pt x="63" y="31"/>
                  </a:lnTo>
                  <a:lnTo>
                    <a:pt x="67" y="31"/>
                  </a:lnTo>
                  <a:lnTo>
                    <a:pt x="70" y="31"/>
                  </a:lnTo>
                  <a:lnTo>
                    <a:pt x="70" y="35"/>
                  </a:lnTo>
                  <a:lnTo>
                    <a:pt x="67" y="38"/>
                  </a:lnTo>
                  <a:close/>
                </a:path>
              </a:pathLst>
            </a:custGeom>
            <a:solidFill>
              <a:srgbClr val="000000"/>
            </a:solidFill>
            <a:ln w="9525">
              <a:noFill/>
              <a:round/>
              <a:headEnd/>
              <a:tailEnd/>
            </a:ln>
          </p:spPr>
          <p:txBody>
            <a:bodyPr/>
            <a:lstStyle/>
            <a:p>
              <a:endParaRPr lang="en-US"/>
            </a:p>
          </p:txBody>
        </p:sp>
        <p:sp>
          <p:nvSpPr>
            <p:cNvPr id="118" name="Freeform 117"/>
            <p:cNvSpPr>
              <a:spLocks/>
            </p:cNvSpPr>
            <p:nvPr/>
          </p:nvSpPr>
          <p:spPr bwMode="auto">
            <a:xfrm>
              <a:off x="2876550" y="3060768"/>
              <a:ext cx="38100" cy="45974"/>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119" name="Freeform 118"/>
            <p:cNvSpPr>
              <a:spLocks/>
            </p:cNvSpPr>
            <p:nvPr/>
          </p:nvSpPr>
          <p:spPr bwMode="auto">
            <a:xfrm>
              <a:off x="2876550" y="3060768"/>
              <a:ext cx="38100" cy="45974"/>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120" name="Line 397"/>
            <p:cNvSpPr>
              <a:spLocks noChangeShapeType="1"/>
            </p:cNvSpPr>
            <p:nvPr/>
          </p:nvSpPr>
          <p:spPr bwMode="auto">
            <a:xfrm>
              <a:off x="3486150" y="2991151"/>
              <a:ext cx="1588" cy="106396"/>
            </a:xfrm>
            <a:prstGeom prst="line">
              <a:avLst/>
            </a:prstGeom>
            <a:noFill/>
            <a:ln w="4763">
              <a:solidFill>
                <a:srgbClr val="000000"/>
              </a:solidFill>
              <a:round/>
              <a:headEnd/>
              <a:tailEnd/>
            </a:ln>
          </p:spPr>
          <p:txBody>
            <a:bodyPr/>
            <a:lstStyle/>
            <a:p>
              <a:endParaRPr lang="en-US"/>
            </a:p>
          </p:txBody>
        </p:sp>
        <p:sp>
          <p:nvSpPr>
            <p:cNvPr id="121" name="Freeform 120"/>
            <p:cNvSpPr>
              <a:spLocks/>
            </p:cNvSpPr>
            <p:nvPr/>
          </p:nvSpPr>
          <p:spPr bwMode="auto">
            <a:xfrm>
              <a:off x="3467100" y="3055514"/>
              <a:ext cx="42863" cy="42033"/>
            </a:xfrm>
            <a:custGeom>
              <a:avLst/>
              <a:gdLst>
                <a:gd name="T0" fmla="*/ 2147483647 w 32"/>
                <a:gd name="T1" fmla="*/ 2147483647 h 38"/>
                <a:gd name="T2" fmla="*/ 2147483647 w 32"/>
                <a:gd name="T3" fmla="*/ 0 h 38"/>
                <a:gd name="T4" fmla="*/ 2147483647 w 32"/>
                <a:gd name="T5" fmla="*/ 0 h 38"/>
                <a:gd name="T6" fmla="*/ 2147483647 w 32"/>
                <a:gd name="T7" fmla="*/ 2147483647 h 38"/>
                <a:gd name="T8" fmla="*/ 2147483647 w 32"/>
                <a:gd name="T9" fmla="*/ 2147483647 h 38"/>
                <a:gd name="T10" fmla="*/ 0 w 32"/>
                <a:gd name="T11" fmla="*/ 0 h 38"/>
                <a:gd name="T12" fmla="*/ 0 w 32"/>
                <a:gd name="T13" fmla="*/ 0 h 38"/>
                <a:gd name="T14" fmla="*/ 2147483647 w 32"/>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38"/>
                <a:gd name="T26" fmla="*/ 32 w 32"/>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38">
                  <a:moveTo>
                    <a:pt x="14" y="38"/>
                  </a:moveTo>
                  <a:lnTo>
                    <a:pt x="32" y="0"/>
                  </a:lnTo>
                  <a:lnTo>
                    <a:pt x="14" y="17"/>
                  </a:lnTo>
                  <a:lnTo>
                    <a:pt x="0" y="0"/>
                  </a:lnTo>
                  <a:lnTo>
                    <a:pt x="14" y="38"/>
                  </a:lnTo>
                  <a:close/>
                </a:path>
              </a:pathLst>
            </a:custGeom>
            <a:solidFill>
              <a:srgbClr val="000000"/>
            </a:solidFill>
            <a:ln w="9525">
              <a:noFill/>
              <a:round/>
              <a:headEnd/>
              <a:tailEnd/>
            </a:ln>
          </p:spPr>
          <p:txBody>
            <a:bodyPr/>
            <a:lstStyle/>
            <a:p>
              <a:endParaRPr lang="en-US"/>
            </a:p>
          </p:txBody>
        </p:sp>
        <p:sp>
          <p:nvSpPr>
            <p:cNvPr id="122" name="Freeform 121"/>
            <p:cNvSpPr>
              <a:spLocks/>
            </p:cNvSpPr>
            <p:nvPr/>
          </p:nvSpPr>
          <p:spPr bwMode="auto">
            <a:xfrm>
              <a:off x="3467100" y="3055514"/>
              <a:ext cx="42863" cy="42033"/>
            </a:xfrm>
            <a:custGeom>
              <a:avLst/>
              <a:gdLst>
                <a:gd name="T0" fmla="*/ 2147483647 w 32"/>
                <a:gd name="T1" fmla="*/ 2147483647 h 38"/>
                <a:gd name="T2" fmla="*/ 2147483647 w 32"/>
                <a:gd name="T3" fmla="*/ 0 h 38"/>
                <a:gd name="T4" fmla="*/ 2147483647 w 32"/>
                <a:gd name="T5" fmla="*/ 0 h 38"/>
                <a:gd name="T6" fmla="*/ 2147483647 w 32"/>
                <a:gd name="T7" fmla="*/ 2147483647 h 38"/>
                <a:gd name="T8" fmla="*/ 2147483647 w 32"/>
                <a:gd name="T9" fmla="*/ 2147483647 h 38"/>
                <a:gd name="T10" fmla="*/ 0 w 32"/>
                <a:gd name="T11" fmla="*/ 0 h 38"/>
                <a:gd name="T12" fmla="*/ 0 w 32"/>
                <a:gd name="T13" fmla="*/ 0 h 38"/>
                <a:gd name="T14" fmla="*/ 2147483647 w 32"/>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38"/>
                <a:gd name="T26" fmla="*/ 32 w 32"/>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38">
                  <a:moveTo>
                    <a:pt x="14" y="38"/>
                  </a:moveTo>
                  <a:lnTo>
                    <a:pt x="32" y="0"/>
                  </a:lnTo>
                  <a:lnTo>
                    <a:pt x="14" y="17"/>
                  </a:lnTo>
                  <a:lnTo>
                    <a:pt x="0" y="0"/>
                  </a:lnTo>
                  <a:lnTo>
                    <a:pt x="14" y="38"/>
                  </a:lnTo>
                </a:path>
              </a:pathLst>
            </a:custGeom>
            <a:noFill/>
            <a:ln w="4763">
              <a:solidFill>
                <a:srgbClr val="000000"/>
              </a:solidFill>
              <a:round/>
              <a:headEnd/>
              <a:tailEnd/>
            </a:ln>
          </p:spPr>
          <p:txBody>
            <a:bodyPr/>
            <a:lstStyle/>
            <a:p>
              <a:endParaRPr lang="en-US"/>
            </a:p>
          </p:txBody>
        </p:sp>
        <p:sp>
          <p:nvSpPr>
            <p:cNvPr id="123" name="Rectangle 122"/>
            <p:cNvSpPr>
              <a:spLocks noChangeArrowheads="1"/>
            </p:cNvSpPr>
            <p:nvPr/>
          </p:nvSpPr>
          <p:spPr bwMode="auto">
            <a:xfrm>
              <a:off x="3352800" y="2895600"/>
              <a:ext cx="256480" cy="92333"/>
            </a:xfrm>
            <a:prstGeom prst="rect">
              <a:avLst/>
            </a:prstGeom>
            <a:noFill/>
            <a:ln w="9525">
              <a:noFill/>
              <a:miter lim="800000"/>
              <a:headEnd/>
              <a:tailEnd/>
            </a:ln>
          </p:spPr>
          <p:txBody>
            <a:bodyPr wrap="none" lIns="0" tIns="0" rIns="0" bIns="0">
              <a:spAutoFit/>
            </a:bodyPr>
            <a:lstStyle/>
            <a:p>
              <a:pPr eaLnBrk="0" hangingPunct="0"/>
              <a:r>
                <a:rPr lang="en-US" sz="600" b="0" dirty="0">
                  <a:solidFill>
                    <a:srgbClr val="000000"/>
                  </a:solidFill>
                </a:rPr>
                <a:t>SXT(</a:t>
              </a:r>
              <a:r>
                <a:rPr lang="en-US" sz="600" b="0" dirty="0">
                  <a:solidFill>
                    <a:srgbClr val="C00000"/>
                  </a:solidFill>
                </a:rPr>
                <a:t>C</a:t>
              </a:r>
              <a:r>
                <a:rPr lang="en-US" sz="600" b="0" dirty="0">
                  <a:solidFill>
                    <a:srgbClr val="000000"/>
                  </a:solidFill>
                </a:rPr>
                <a:t>)</a:t>
              </a:r>
              <a:endParaRPr lang="en-US" b="0" dirty="0"/>
            </a:p>
          </p:txBody>
        </p:sp>
        <p:sp>
          <p:nvSpPr>
            <p:cNvPr id="124" name="Freeform 123"/>
            <p:cNvSpPr>
              <a:spLocks/>
            </p:cNvSpPr>
            <p:nvPr/>
          </p:nvSpPr>
          <p:spPr bwMode="auto">
            <a:xfrm>
              <a:off x="2663825" y="3097548"/>
              <a:ext cx="331788" cy="74872"/>
            </a:xfrm>
            <a:custGeom>
              <a:avLst/>
              <a:gdLst>
                <a:gd name="T0" fmla="*/ 0 w 388"/>
                <a:gd name="T1" fmla="*/ 0 h 63"/>
                <a:gd name="T2" fmla="*/ 2147483647 w 388"/>
                <a:gd name="T3" fmla="*/ 0 h 63"/>
                <a:gd name="T4" fmla="*/ 2147483647 w 388"/>
                <a:gd name="T5" fmla="*/ 2147483647 h 63"/>
                <a:gd name="T6" fmla="*/ 2147483647 w 388"/>
                <a:gd name="T7" fmla="*/ 2147483647 h 63"/>
                <a:gd name="T8" fmla="*/ 0 w 388"/>
                <a:gd name="T9" fmla="*/ 0 h 63"/>
                <a:gd name="T10" fmla="*/ 0 60000 65536"/>
                <a:gd name="T11" fmla="*/ 0 60000 65536"/>
                <a:gd name="T12" fmla="*/ 0 60000 65536"/>
                <a:gd name="T13" fmla="*/ 0 60000 65536"/>
                <a:gd name="T14" fmla="*/ 0 60000 65536"/>
                <a:gd name="T15" fmla="*/ 0 w 388"/>
                <a:gd name="T16" fmla="*/ 0 h 63"/>
                <a:gd name="T17" fmla="*/ 388 w 388"/>
                <a:gd name="T18" fmla="*/ 63 h 63"/>
              </a:gdLst>
              <a:ahLst/>
              <a:cxnLst>
                <a:cxn ang="T10">
                  <a:pos x="T0" y="T1"/>
                </a:cxn>
                <a:cxn ang="T11">
                  <a:pos x="T2" y="T3"/>
                </a:cxn>
                <a:cxn ang="T12">
                  <a:pos x="T4" y="T5"/>
                </a:cxn>
                <a:cxn ang="T13">
                  <a:pos x="T6" y="T7"/>
                </a:cxn>
                <a:cxn ang="T14">
                  <a:pos x="T8" y="T9"/>
                </a:cxn>
              </a:cxnLst>
              <a:rect l="T15" t="T16" r="T17" b="T18"/>
              <a:pathLst>
                <a:path w="388" h="63">
                  <a:moveTo>
                    <a:pt x="0" y="0"/>
                  </a:moveTo>
                  <a:lnTo>
                    <a:pt x="388" y="0"/>
                  </a:lnTo>
                  <a:lnTo>
                    <a:pt x="339" y="63"/>
                  </a:lnTo>
                  <a:lnTo>
                    <a:pt x="49" y="63"/>
                  </a:lnTo>
                  <a:lnTo>
                    <a:pt x="0" y="0"/>
                  </a:lnTo>
                </a:path>
              </a:pathLst>
            </a:custGeom>
            <a:solidFill>
              <a:srgbClr val="FFC000"/>
            </a:solidFill>
            <a:ln w="11113">
              <a:solidFill>
                <a:srgbClr val="000000"/>
              </a:solidFill>
              <a:round/>
              <a:headEnd/>
              <a:tailEnd/>
            </a:ln>
          </p:spPr>
          <p:txBody>
            <a:bodyPr/>
            <a:lstStyle/>
            <a:p>
              <a:endParaRPr lang="en-US"/>
            </a:p>
          </p:txBody>
        </p:sp>
        <p:sp>
          <p:nvSpPr>
            <p:cNvPr id="125" name="Rectangle 124"/>
            <p:cNvSpPr>
              <a:spLocks noChangeArrowheads="1"/>
            </p:cNvSpPr>
            <p:nvPr/>
          </p:nvSpPr>
          <p:spPr bwMode="auto">
            <a:xfrm>
              <a:off x="3086100" y="3097548"/>
              <a:ext cx="169863"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ASEL</a:t>
              </a:r>
              <a:endParaRPr lang="en-US" b="0"/>
            </a:p>
          </p:txBody>
        </p:sp>
        <p:sp>
          <p:nvSpPr>
            <p:cNvPr id="126" name="Line 408"/>
            <p:cNvSpPr>
              <a:spLocks noChangeShapeType="1"/>
            </p:cNvSpPr>
            <p:nvPr/>
          </p:nvSpPr>
          <p:spPr bwMode="auto">
            <a:xfrm>
              <a:off x="2968625" y="3136954"/>
              <a:ext cx="103188" cy="0"/>
            </a:xfrm>
            <a:prstGeom prst="line">
              <a:avLst/>
            </a:prstGeom>
            <a:noFill/>
            <a:ln w="4763">
              <a:solidFill>
                <a:srgbClr val="000000"/>
              </a:solidFill>
              <a:round/>
              <a:headEnd/>
              <a:tailEnd/>
            </a:ln>
          </p:spPr>
          <p:txBody>
            <a:bodyPr/>
            <a:lstStyle/>
            <a:p>
              <a:endParaRPr lang="en-US"/>
            </a:p>
          </p:txBody>
        </p:sp>
        <p:sp>
          <p:nvSpPr>
            <p:cNvPr id="127" name="Freeform 126"/>
            <p:cNvSpPr>
              <a:spLocks/>
            </p:cNvSpPr>
            <p:nvPr/>
          </p:nvSpPr>
          <p:spPr bwMode="auto">
            <a:xfrm>
              <a:off x="2968625" y="3115937"/>
              <a:ext cx="52388" cy="35466"/>
            </a:xfrm>
            <a:custGeom>
              <a:avLst/>
              <a:gdLst>
                <a:gd name="T0" fmla="*/ 0 w 39"/>
                <a:gd name="T1" fmla="*/ 2147483647 h 32"/>
                <a:gd name="T2" fmla="*/ 2147483647 w 39"/>
                <a:gd name="T3" fmla="*/ 2147483647 h 32"/>
                <a:gd name="T4" fmla="*/ 2147483647 w 39"/>
                <a:gd name="T5" fmla="*/ 2147483647 h 32"/>
                <a:gd name="T6" fmla="*/ 2147483647 w 39"/>
                <a:gd name="T7" fmla="*/ 2147483647 h 32"/>
                <a:gd name="T8" fmla="*/ 2147483647 w 39"/>
                <a:gd name="T9" fmla="*/ 2147483647 h 32"/>
                <a:gd name="T10" fmla="*/ 2147483647 w 39"/>
                <a:gd name="T11" fmla="*/ 0 h 32"/>
                <a:gd name="T12" fmla="*/ 2147483647 w 39"/>
                <a:gd name="T13" fmla="*/ 0 h 32"/>
                <a:gd name="T14" fmla="*/ 0 w 39"/>
                <a:gd name="T15" fmla="*/ 2147483647 h 32"/>
                <a:gd name="T16" fmla="*/ 0 60000 65536"/>
                <a:gd name="T17" fmla="*/ 0 60000 65536"/>
                <a:gd name="T18" fmla="*/ 0 60000 65536"/>
                <a:gd name="T19" fmla="*/ 0 60000 65536"/>
                <a:gd name="T20" fmla="*/ 0 60000 65536"/>
                <a:gd name="T21" fmla="*/ 0 60000 65536"/>
                <a:gd name="T22" fmla="*/ 0 60000 65536"/>
                <a:gd name="T23" fmla="*/ 0 60000 65536"/>
                <a:gd name="T24" fmla="*/ 0 w 39"/>
                <a:gd name="T25" fmla="*/ 0 h 32"/>
                <a:gd name="T26" fmla="*/ 39 w 39"/>
                <a:gd name="T27" fmla="*/ 32 h 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9" h="32">
                  <a:moveTo>
                    <a:pt x="0" y="18"/>
                  </a:moveTo>
                  <a:lnTo>
                    <a:pt x="39" y="32"/>
                  </a:lnTo>
                  <a:lnTo>
                    <a:pt x="18" y="18"/>
                  </a:lnTo>
                  <a:lnTo>
                    <a:pt x="39" y="0"/>
                  </a:lnTo>
                  <a:lnTo>
                    <a:pt x="0" y="18"/>
                  </a:lnTo>
                  <a:close/>
                </a:path>
              </a:pathLst>
            </a:custGeom>
            <a:solidFill>
              <a:srgbClr val="000000"/>
            </a:solidFill>
            <a:ln w="9525">
              <a:noFill/>
              <a:round/>
              <a:headEnd/>
              <a:tailEnd/>
            </a:ln>
          </p:spPr>
          <p:txBody>
            <a:bodyPr/>
            <a:lstStyle/>
            <a:p>
              <a:endParaRPr lang="en-US"/>
            </a:p>
          </p:txBody>
        </p:sp>
        <p:sp>
          <p:nvSpPr>
            <p:cNvPr id="128" name="Freeform 127"/>
            <p:cNvSpPr>
              <a:spLocks/>
            </p:cNvSpPr>
            <p:nvPr/>
          </p:nvSpPr>
          <p:spPr bwMode="auto">
            <a:xfrm>
              <a:off x="2968625" y="3115937"/>
              <a:ext cx="52388" cy="35466"/>
            </a:xfrm>
            <a:custGeom>
              <a:avLst/>
              <a:gdLst>
                <a:gd name="T0" fmla="*/ 0 w 39"/>
                <a:gd name="T1" fmla="*/ 2147483647 h 32"/>
                <a:gd name="T2" fmla="*/ 2147483647 w 39"/>
                <a:gd name="T3" fmla="*/ 2147483647 h 32"/>
                <a:gd name="T4" fmla="*/ 2147483647 w 39"/>
                <a:gd name="T5" fmla="*/ 2147483647 h 32"/>
                <a:gd name="T6" fmla="*/ 2147483647 w 39"/>
                <a:gd name="T7" fmla="*/ 2147483647 h 32"/>
                <a:gd name="T8" fmla="*/ 2147483647 w 39"/>
                <a:gd name="T9" fmla="*/ 2147483647 h 32"/>
                <a:gd name="T10" fmla="*/ 2147483647 w 39"/>
                <a:gd name="T11" fmla="*/ 0 h 32"/>
                <a:gd name="T12" fmla="*/ 2147483647 w 39"/>
                <a:gd name="T13" fmla="*/ 0 h 32"/>
                <a:gd name="T14" fmla="*/ 0 w 39"/>
                <a:gd name="T15" fmla="*/ 2147483647 h 32"/>
                <a:gd name="T16" fmla="*/ 0 60000 65536"/>
                <a:gd name="T17" fmla="*/ 0 60000 65536"/>
                <a:gd name="T18" fmla="*/ 0 60000 65536"/>
                <a:gd name="T19" fmla="*/ 0 60000 65536"/>
                <a:gd name="T20" fmla="*/ 0 60000 65536"/>
                <a:gd name="T21" fmla="*/ 0 60000 65536"/>
                <a:gd name="T22" fmla="*/ 0 60000 65536"/>
                <a:gd name="T23" fmla="*/ 0 60000 65536"/>
                <a:gd name="T24" fmla="*/ 0 w 39"/>
                <a:gd name="T25" fmla="*/ 0 h 32"/>
                <a:gd name="T26" fmla="*/ 39 w 39"/>
                <a:gd name="T27" fmla="*/ 32 h 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9" h="32">
                  <a:moveTo>
                    <a:pt x="0" y="18"/>
                  </a:moveTo>
                  <a:lnTo>
                    <a:pt x="39" y="32"/>
                  </a:lnTo>
                  <a:lnTo>
                    <a:pt x="18" y="18"/>
                  </a:lnTo>
                  <a:lnTo>
                    <a:pt x="39" y="0"/>
                  </a:lnTo>
                  <a:lnTo>
                    <a:pt x="0" y="18"/>
                  </a:lnTo>
                </a:path>
              </a:pathLst>
            </a:custGeom>
            <a:noFill/>
            <a:ln w="4763">
              <a:solidFill>
                <a:srgbClr val="000000"/>
              </a:solidFill>
              <a:round/>
              <a:headEnd/>
              <a:tailEnd/>
            </a:ln>
          </p:spPr>
          <p:txBody>
            <a:bodyPr/>
            <a:lstStyle/>
            <a:p>
              <a:endParaRPr lang="en-US"/>
            </a:p>
          </p:txBody>
        </p:sp>
        <p:sp>
          <p:nvSpPr>
            <p:cNvPr id="129" name="Line 411"/>
            <p:cNvSpPr>
              <a:spLocks noChangeShapeType="1"/>
            </p:cNvSpPr>
            <p:nvPr/>
          </p:nvSpPr>
          <p:spPr bwMode="auto">
            <a:xfrm flipH="1">
              <a:off x="2895600" y="2738952"/>
              <a:ext cx="4763" cy="350715"/>
            </a:xfrm>
            <a:prstGeom prst="line">
              <a:avLst/>
            </a:prstGeom>
            <a:noFill/>
            <a:ln w="4763">
              <a:solidFill>
                <a:srgbClr val="000000"/>
              </a:solidFill>
              <a:round/>
              <a:headEnd/>
              <a:tailEnd/>
            </a:ln>
          </p:spPr>
          <p:txBody>
            <a:bodyPr/>
            <a:lstStyle/>
            <a:p>
              <a:endParaRPr lang="en-US"/>
            </a:p>
          </p:txBody>
        </p:sp>
        <p:sp>
          <p:nvSpPr>
            <p:cNvPr id="130" name="Freeform 129"/>
            <p:cNvSpPr>
              <a:spLocks/>
            </p:cNvSpPr>
            <p:nvPr/>
          </p:nvSpPr>
          <p:spPr bwMode="auto">
            <a:xfrm>
              <a:off x="2698750" y="3045006"/>
              <a:ext cx="38100" cy="45974"/>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131" name="Freeform 130"/>
            <p:cNvSpPr>
              <a:spLocks/>
            </p:cNvSpPr>
            <p:nvPr/>
          </p:nvSpPr>
          <p:spPr bwMode="auto">
            <a:xfrm>
              <a:off x="2698750" y="3045006"/>
              <a:ext cx="38100" cy="45974"/>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132" name="Line 428"/>
            <p:cNvSpPr>
              <a:spLocks noChangeShapeType="1"/>
            </p:cNvSpPr>
            <p:nvPr/>
          </p:nvSpPr>
          <p:spPr bwMode="auto">
            <a:xfrm>
              <a:off x="2717800" y="2970135"/>
              <a:ext cx="1588" cy="106396"/>
            </a:xfrm>
            <a:prstGeom prst="line">
              <a:avLst/>
            </a:prstGeom>
            <a:noFill/>
            <a:ln w="4763">
              <a:solidFill>
                <a:srgbClr val="000000"/>
              </a:solidFill>
              <a:round/>
              <a:headEnd/>
              <a:tailEnd/>
            </a:ln>
          </p:spPr>
          <p:txBody>
            <a:bodyPr/>
            <a:lstStyle/>
            <a:p>
              <a:endParaRPr lang="en-US"/>
            </a:p>
          </p:txBody>
        </p:sp>
        <p:sp>
          <p:nvSpPr>
            <p:cNvPr id="133" name="Line 59"/>
            <p:cNvSpPr>
              <a:spLocks noChangeShapeType="1"/>
            </p:cNvSpPr>
            <p:nvPr/>
          </p:nvSpPr>
          <p:spPr bwMode="auto">
            <a:xfrm flipH="1">
              <a:off x="1295400" y="1066800"/>
              <a:ext cx="0" cy="685800"/>
            </a:xfrm>
            <a:prstGeom prst="line">
              <a:avLst/>
            </a:prstGeom>
            <a:noFill/>
            <a:ln w="4763">
              <a:solidFill>
                <a:srgbClr val="000000"/>
              </a:solidFill>
              <a:round/>
              <a:headEnd/>
              <a:tailEnd/>
            </a:ln>
          </p:spPr>
          <p:txBody>
            <a:bodyPr/>
            <a:lstStyle/>
            <a:p>
              <a:endParaRPr lang="en-US"/>
            </a:p>
          </p:txBody>
        </p:sp>
        <p:sp>
          <p:nvSpPr>
            <p:cNvPr id="134" name="Line 59"/>
            <p:cNvSpPr>
              <a:spLocks noChangeShapeType="1"/>
            </p:cNvSpPr>
            <p:nvPr/>
          </p:nvSpPr>
          <p:spPr bwMode="auto">
            <a:xfrm flipH="1">
              <a:off x="838200" y="1066800"/>
              <a:ext cx="457200" cy="0"/>
            </a:xfrm>
            <a:prstGeom prst="line">
              <a:avLst/>
            </a:prstGeom>
            <a:noFill/>
            <a:ln w="4763">
              <a:solidFill>
                <a:srgbClr val="000000"/>
              </a:solidFill>
              <a:round/>
              <a:headEnd/>
              <a:tailEnd/>
            </a:ln>
          </p:spPr>
          <p:txBody>
            <a:bodyPr/>
            <a:lstStyle/>
            <a:p>
              <a:endParaRPr lang="en-US"/>
            </a:p>
          </p:txBody>
        </p:sp>
        <p:sp>
          <p:nvSpPr>
            <p:cNvPr id="135" name="Line 59"/>
            <p:cNvSpPr>
              <a:spLocks noChangeShapeType="1"/>
            </p:cNvSpPr>
            <p:nvPr/>
          </p:nvSpPr>
          <p:spPr bwMode="auto">
            <a:xfrm flipH="1">
              <a:off x="838200" y="1066800"/>
              <a:ext cx="0" cy="152400"/>
            </a:xfrm>
            <a:prstGeom prst="line">
              <a:avLst/>
            </a:prstGeom>
            <a:noFill/>
            <a:ln w="4763">
              <a:solidFill>
                <a:srgbClr val="000000"/>
              </a:solidFill>
              <a:round/>
              <a:headEnd/>
              <a:tailEnd/>
            </a:ln>
          </p:spPr>
          <p:txBody>
            <a:bodyPr/>
            <a:lstStyle/>
            <a:p>
              <a:endParaRPr lang="en-US"/>
            </a:p>
          </p:txBody>
        </p:sp>
        <p:sp>
          <p:nvSpPr>
            <p:cNvPr id="136" name="Line 59"/>
            <p:cNvSpPr>
              <a:spLocks noChangeShapeType="1"/>
            </p:cNvSpPr>
            <p:nvPr/>
          </p:nvSpPr>
          <p:spPr bwMode="auto">
            <a:xfrm>
              <a:off x="823912" y="1676400"/>
              <a:ext cx="1588" cy="3810000"/>
            </a:xfrm>
            <a:prstGeom prst="line">
              <a:avLst/>
            </a:prstGeom>
            <a:noFill/>
            <a:ln w="4763">
              <a:solidFill>
                <a:srgbClr val="000000"/>
              </a:solidFill>
              <a:round/>
              <a:headEnd/>
              <a:tailEnd/>
            </a:ln>
          </p:spPr>
          <p:txBody>
            <a:bodyPr/>
            <a:lstStyle/>
            <a:p>
              <a:endParaRPr lang="en-US"/>
            </a:p>
          </p:txBody>
        </p:sp>
        <p:sp>
          <p:nvSpPr>
            <p:cNvPr id="137" name="Line 59"/>
            <p:cNvSpPr>
              <a:spLocks noChangeShapeType="1"/>
            </p:cNvSpPr>
            <p:nvPr/>
          </p:nvSpPr>
          <p:spPr bwMode="auto">
            <a:xfrm>
              <a:off x="2087880" y="1676400"/>
              <a:ext cx="1588" cy="3962400"/>
            </a:xfrm>
            <a:prstGeom prst="line">
              <a:avLst/>
            </a:prstGeom>
            <a:noFill/>
            <a:ln w="4763">
              <a:solidFill>
                <a:srgbClr val="000000"/>
              </a:solidFill>
              <a:round/>
              <a:headEnd/>
              <a:tailEnd/>
            </a:ln>
          </p:spPr>
          <p:txBody>
            <a:bodyPr/>
            <a:lstStyle/>
            <a:p>
              <a:endParaRPr lang="en-US"/>
            </a:p>
          </p:txBody>
        </p:sp>
        <p:sp>
          <p:nvSpPr>
            <p:cNvPr id="138" name="Freeform 137"/>
            <p:cNvSpPr>
              <a:spLocks/>
            </p:cNvSpPr>
            <p:nvPr/>
          </p:nvSpPr>
          <p:spPr bwMode="auto">
            <a:xfrm>
              <a:off x="2095512" y="5619776"/>
              <a:ext cx="419088" cy="323824"/>
            </a:xfrm>
            <a:custGeom>
              <a:avLst/>
              <a:gdLst>
                <a:gd name="T0" fmla="*/ 2147483647 w 326"/>
                <a:gd name="T1" fmla="*/ 2147483647 h 836"/>
                <a:gd name="T2" fmla="*/ 2147483647 w 326"/>
                <a:gd name="T3" fmla="*/ 2147483647 h 836"/>
                <a:gd name="T4" fmla="*/ 2147483647 w 326"/>
                <a:gd name="T5" fmla="*/ 2147483647 h 836"/>
                <a:gd name="T6" fmla="*/ 0 w 326"/>
                <a:gd name="T7" fmla="*/ 2147483647 h 836"/>
                <a:gd name="T8" fmla="*/ 0 w 326"/>
                <a:gd name="T9" fmla="*/ 0 h 836"/>
                <a:gd name="T10" fmla="*/ 0 w 326"/>
                <a:gd name="T11" fmla="*/ 0 h 836"/>
                <a:gd name="T12" fmla="*/ 0 60000 65536"/>
                <a:gd name="T13" fmla="*/ 0 60000 65536"/>
                <a:gd name="T14" fmla="*/ 0 60000 65536"/>
                <a:gd name="T15" fmla="*/ 0 60000 65536"/>
                <a:gd name="T16" fmla="*/ 0 60000 65536"/>
                <a:gd name="T17" fmla="*/ 0 60000 65536"/>
                <a:gd name="T18" fmla="*/ 0 w 326"/>
                <a:gd name="T19" fmla="*/ 0 h 836"/>
                <a:gd name="T20" fmla="*/ 326 w 326"/>
                <a:gd name="T21" fmla="*/ 836 h 836"/>
                <a:gd name="connsiteX0" fmla="*/ 10000 w 10000"/>
                <a:gd name="connsiteY0" fmla="*/ 10000 h 10000"/>
                <a:gd name="connsiteX1" fmla="*/ 10000 w 10000"/>
                <a:gd name="connsiteY1" fmla="*/ 8038 h 10000"/>
                <a:gd name="connsiteX2" fmla="*/ 7730 w 10000"/>
                <a:gd name="connsiteY2" fmla="*/ 7117 h 10000"/>
                <a:gd name="connsiteX3" fmla="*/ 1273 w 10000"/>
                <a:gd name="connsiteY3" fmla="*/ 7277 h 10000"/>
                <a:gd name="connsiteX4" fmla="*/ 0 w 10000"/>
                <a:gd name="connsiteY4" fmla="*/ 0 h 10000"/>
                <a:gd name="connsiteX0" fmla="*/ 8727 w 8727"/>
                <a:gd name="connsiteY0" fmla="*/ 2883 h 2883"/>
                <a:gd name="connsiteX1" fmla="*/ 8727 w 8727"/>
                <a:gd name="connsiteY1" fmla="*/ 921 h 2883"/>
                <a:gd name="connsiteX2" fmla="*/ 6457 w 8727"/>
                <a:gd name="connsiteY2" fmla="*/ 0 h 2883"/>
                <a:gd name="connsiteX3" fmla="*/ 0 w 8727"/>
                <a:gd name="connsiteY3" fmla="*/ 160 h 2883"/>
                <a:gd name="connsiteX0" fmla="*/ 10000 w 10000"/>
                <a:gd name="connsiteY0" fmla="*/ 10153 h 10153"/>
                <a:gd name="connsiteX1" fmla="*/ 10000 w 10000"/>
                <a:gd name="connsiteY1" fmla="*/ 3348 h 10153"/>
                <a:gd name="connsiteX2" fmla="*/ 7399 w 10000"/>
                <a:gd name="connsiteY2" fmla="*/ 153 h 10153"/>
                <a:gd name="connsiteX3" fmla="*/ 0 w 10000"/>
                <a:gd name="connsiteY3" fmla="*/ 0 h 10153"/>
                <a:gd name="connsiteX0" fmla="*/ 10000 w 10000"/>
                <a:gd name="connsiteY0" fmla="*/ 10000 h 10000"/>
                <a:gd name="connsiteX1" fmla="*/ 10000 w 10000"/>
                <a:gd name="connsiteY1" fmla="*/ 3195 h 10000"/>
                <a:gd name="connsiteX2" fmla="*/ 7399 w 10000"/>
                <a:gd name="connsiteY2" fmla="*/ 0 h 10000"/>
                <a:gd name="connsiteX3" fmla="*/ 0 w 10000"/>
                <a:gd name="connsiteY3" fmla="*/ 554 h 10000"/>
                <a:gd name="connsiteX0" fmla="*/ 11000 w 11000"/>
                <a:gd name="connsiteY0" fmla="*/ 10036 h 10036"/>
                <a:gd name="connsiteX1" fmla="*/ 11000 w 11000"/>
                <a:gd name="connsiteY1" fmla="*/ 3231 h 10036"/>
                <a:gd name="connsiteX2" fmla="*/ 8399 w 11000"/>
                <a:gd name="connsiteY2" fmla="*/ 36 h 10036"/>
                <a:gd name="connsiteX3" fmla="*/ 0 w 11000"/>
                <a:gd name="connsiteY3" fmla="*/ 0 h 10036"/>
              </a:gdLst>
              <a:ahLst/>
              <a:cxnLst>
                <a:cxn ang="0">
                  <a:pos x="connsiteX0" y="connsiteY0"/>
                </a:cxn>
                <a:cxn ang="0">
                  <a:pos x="connsiteX1" y="connsiteY1"/>
                </a:cxn>
                <a:cxn ang="0">
                  <a:pos x="connsiteX2" y="connsiteY2"/>
                </a:cxn>
                <a:cxn ang="0">
                  <a:pos x="connsiteX3" y="connsiteY3"/>
                </a:cxn>
              </a:cxnLst>
              <a:rect l="l" t="t" r="r" b="b"/>
              <a:pathLst>
                <a:path w="11000" h="10036">
                  <a:moveTo>
                    <a:pt x="11000" y="10036"/>
                  </a:moveTo>
                  <a:lnTo>
                    <a:pt x="11000" y="3231"/>
                  </a:lnTo>
                  <a:lnTo>
                    <a:pt x="8399" y="36"/>
                  </a:lnTo>
                  <a:lnTo>
                    <a:pt x="0" y="0"/>
                  </a:lnTo>
                </a:path>
              </a:pathLst>
            </a:custGeom>
            <a:noFill/>
            <a:ln w="4763">
              <a:solidFill>
                <a:srgbClr val="000000"/>
              </a:solidFill>
              <a:round/>
              <a:headEnd/>
              <a:tailEnd/>
            </a:ln>
          </p:spPr>
          <p:txBody>
            <a:bodyPr/>
            <a:lstStyle/>
            <a:p>
              <a:endParaRPr lang="en-US"/>
            </a:p>
          </p:txBody>
        </p:sp>
        <p:sp>
          <p:nvSpPr>
            <p:cNvPr id="139" name="Rectangle 138"/>
            <p:cNvSpPr>
              <a:spLocks noChangeArrowheads="1"/>
            </p:cNvSpPr>
            <p:nvPr/>
          </p:nvSpPr>
          <p:spPr bwMode="auto">
            <a:xfrm>
              <a:off x="4521200" y="4454267"/>
              <a:ext cx="149080" cy="92333"/>
            </a:xfrm>
            <a:prstGeom prst="rect">
              <a:avLst/>
            </a:prstGeom>
            <a:noFill/>
            <a:ln w="9525">
              <a:noFill/>
              <a:miter lim="800000"/>
              <a:headEnd/>
              <a:tailEnd/>
            </a:ln>
          </p:spPr>
          <p:txBody>
            <a:bodyPr wrap="none" lIns="0" tIns="0" rIns="0" bIns="0">
              <a:spAutoFit/>
            </a:bodyPr>
            <a:lstStyle/>
            <a:p>
              <a:pPr eaLnBrk="0" hangingPunct="0"/>
              <a:r>
                <a:rPr lang="en-US" sz="600" dirty="0">
                  <a:solidFill>
                    <a:srgbClr val="000000"/>
                  </a:solidFill>
                </a:rPr>
                <a:t>R/W</a:t>
              </a:r>
              <a:endParaRPr lang="en-US" b="0" dirty="0"/>
            </a:p>
          </p:txBody>
        </p:sp>
        <p:sp>
          <p:nvSpPr>
            <p:cNvPr id="140" name="Line 59"/>
            <p:cNvSpPr>
              <a:spLocks noChangeShapeType="1"/>
            </p:cNvSpPr>
            <p:nvPr/>
          </p:nvSpPr>
          <p:spPr bwMode="auto">
            <a:xfrm>
              <a:off x="4343400" y="2971800"/>
              <a:ext cx="0" cy="1447800"/>
            </a:xfrm>
            <a:prstGeom prst="line">
              <a:avLst/>
            </a:prstGeom>
            <a:noFill/>
            <a:ln w="4763">
              <a:solidFill>
                <a:srgbClr val="000000"/>
              </a:solidFill>
              <a:round/>
              <a:headEnd/>
              <a:tailEnd/>
            </a:ln>
          </p:spPr>
          <p:txBody>
            <a:bodyPr/>
            <a:lstStyle/>
            <a:p>
              <a:endParaRPr lang="en-US"/>
            </a:p>
          </p:txBody>
        </p:sp>
        <p:sp>
          <p:nvSpPr>
            <p:cNvPr id="141" name="Line 59"/>
            <p:cNvSpPr>
              <a:spLocks noChangeShapeType="1"/>
            </p:cNvSpPr>
            <p:nvPr/>
          </p:nvSpPr>
          <p:spPr bwMode="auto">
            <a:xfrm flipH="1">
              <a:off x="3714750" y="2971800"/>
              <a:ext cx="628650" cy="0"/>
            </a:xfrm>
            <a:prstGeom prst="line">
              <a:avLst/>
            </a:prstGeom>
            <a:noFill/>
            <a:ln w="4763">
              <a:solidFill>
                <a:srgbClr val="000000"/>
              </a:solidFill>
              <a:round/>
              <a:headEnd/>
              <a:tailEnd/>
            </a:ln>
          </p:spPr>
          <p:txBody>
            <a:bodyPr/>
            <a:lstStyle/>
            <a:p>
              <a:endParaRPr lang="en-US"/>
            </a:p>
          </p:txBody>
        </p:sp>
      </p:grpSp>
      <p:grpSp>
        <p:nvGrpSpPr>
          <p:cNvPr id="4" name="Group 141"/>
          <p:cNvGrpSpPr/>
          <p:nvPr/>
        </p:nvGrpSpPr>
        <p:grpSpPr>
          <a:xfrm>
            <a:off x="192087" y="5105400"/>
            <a:ext cx="4532313" cy="109538"/>
            <a:chOff x="952500" y="5105400"/>
            <a:chExt cx="4532313" cy="109538"/>
          </a:xfrm>
        </p:grpSpPr>
        <p:sp>
          <p:nvSpPr>
            <p:cNvPr id="143" name="Rectangle 142"/>
            <p:cNvSpPr>
              <a:spLocks noChangeArrowheads="1"/>
            </p:cNvSpPr>
            <p:nvPr/>
          </p:nvSpPr>
          <p:spPr bwMode="auto">
            <a:xfrm>
              <a:off x="952500" y="5124450"/>
              <a:ext cx="4532313" cy="38100"/>
            </a:xfrm>
            <a:prstGeom prst="rect">
              <a:avLst/>
            </a:prstGeom>
            <a:solidFill>
              <a:srgbClr val="BBBBBB"/>
            </a:solidFill>
            <a:ln w="9525">
              <a:noFill/>
              <a:miter lim="800000"/>
              <a:headEnd/>
              <a:tailEnd/>
            </a:ln>
          </p:spPr>
          <p:txBody>
            <a:bodyPr/>
            <a:lstStyle/>
            <a:p>
              <a:endParaRPr lang="en-US"/>
            </a:p>
          </p:txBody>
        </p:sp>
        <p:sp>
          <p:nvSpPr>
            <p:cNvPr id="144" name="Rectangle 143"/>
            <p:cNvSpPr>
              <a:spLocks noChangeArrowheads="1"/>
            </p:cNvSpPr>
            <p:nvPr/>
          </p:nvSpPr>
          <p:spPr bwMode="auto">
            <a:xfrm>
              <a:off x="1060450" y="5105400"/>
              <a:ext cx="674688" cy="103188"/>
            </a:xfrm>
            <a:prstGeom prst="rect">
              <a:avLst/>
            </a:prstGeom>
            <a:solidFill>
              <a:srgbClr val="FFFFFF"/>
            </a:solidFill>
            <a:ln w="9525">
              <a:noFill/>
              <a:miter lim="800000"/>
              <a:headEnd/>
              <a:tailEnd/>
            </a:ln>
          </p:spPr>
          <p:txBody>
            <a:bodyPr/>
            <a:lstStyle/>
            <a:p>
              <a:endParaRPr lang="en-US"/>
            </a:p>
          </p:txBody>
        </p:sp>
        <p:sp>
          <p:nvSpPr>
            <p:cNvPr id="145" name="Rectangle 144"/>
            <p:cNvSpPr>
              <a:spLocks noChangeArrowheads="1"/>
            </p:cNvSpPr>
            <p:nvPr/>
          </p:nvSpPr>
          <p:spPr bwMode="auto">
            <a:xfrm>
              <a:off x="1063625" y="5110163"/>
              <a:ext cx="666750" cy="95250"/>
            </a:xfrm>
            <a:prstGeom prst="rect">
              <a:avLst/>
            </a:prstGeom>
            <a:noFill/>
            <a:ln w="11113">
              <a:solidFill>
                <a:srgbClr val="000000"/>
              </a:solidFill>
              <a:miter lim="800000"/>
              <a:headEnd/>
              <a:tailEnd/>
            </a:ln>
          </p:spPr>
          <p:txBody>
            <a:bodyPr/>
            <a:lstStyle/>
            <a:p>
              <a:endParaRPr lang="en-US"/>
            </a:p>
          </p:txBody>
        </p:sp>
        <p:sp>
          <p:nvSpPr>
            <p:cNvPr id="146" name="Freeform 145"/>
            <p:cNvSpPr>
              <a:spLocks/>
            </p:cNvSpPr>
            <p:nvPr/>
          </p:nvSpPr>
          <p:spPr bwMode="auto">
            <a:xfrm>
              <a:off x="1060450" y="5146675"/>
              <a:ext cx="65088" cy="28575"/>
            </a:xfrm>
            <a:custGeom>
              <a:avLst/>
              <a:gdLst>
                <a:gd name="T0" fmla="*/ 0 w 49"/>
                <a:gd name="T1" fmla="*/ 2147483647 h 21"/>
                <a:gd name="T2" fmla="*/ 2147483647 w 49"/>
                <a:gd name="T3" fmla="*/ 0 h 21"/>
                <a:gd name="T4" fmla="*/ 2147483647 w 49"/>
                <a:gd name="T5" fmla="*/ 2147483647 h 21"/>
                <a:gd name="T6" fmla="*/ 2147483647 w 49"/>
                <a:gd name="T7" fmla="*/ 2147483647 h 21"/>
                <a:gd name="T8" fmla="*/ 0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0" y="7"/>
                  </a:moveTo>
                  <a:lnTo>
                    <a:pt x="4" y="0"/>
                  </a:lnTo>
                  <a:lnTo>
                    <a:pt x="49" y="14"/>
                  </a:lnTo>
                  <a:lnTo>
                    <a:pt x="49" y="21"/>
                  </a:lnTo>
                  <a:lnTo>
                    <a:pt x="0" y="7"/>
                  </a:lnTo>
                  <a:close/>
                </a:path>
              </a:pathLst>
            </a:custGeom>
            <a:solidFill>
              <a:srgbClr val="000000"/>
            </a:solidFill>
            <a:ln w="9525">
              <a:noFill/>
              <a:round/>
              <a:headEnd/>
              <a:tailEnd/>
            </a:ln>
          </p:spPr>
          <p:txBody>
            <a:bodyPr/>
            <a:lstStyle/>
            <a:p>
              <a:endParaRPr lang="en-US"/>
            </a:p>
          </p:txBody>
        </p:sp>
        <p:sp>
          <p:nvSpPr>
            <p:cNvPr id="147" name="Freeform 146"/>
            <p:cNvSpPr>
              <a:spLocks/>
            </p:cNvSpPr>
            <p:nvPr/>
          </p:nvSpPr>
          <p:spPr bwMode="auto">
            <a:xfrm>
              <a:off x="1060450" y="5165725"/>
              <a:ext cx="65088" cy="33338"/>
            </a:xfrm>
            <a:custGeom>
              <a:avLst/>
              <a:gdLst>
                <a:gd name="T0" fmla="*/ 2147483647 w 49"/>
                <a:gd name="T1" fmla="*/ 2147483647 h 25"/>
                <a:gd name="T2" fmla="*/ 0 w 49"/>
                <a:gd name="T3" fmla="*/ 2147483647 h 25"/>
                <a:gd name="T4" fmla="*/ 2147483647 w 49"/>
                <a:gd name="T5" fmla="*/ 0 h 25"/>
                <a:gd name="T6" fmla="*/ 2147483647 w 49"/>
                <a:gd name="T7" fmla="*/ 2147483647 h 25"/>
                <a:gd name="T8" fmla="*/ 2147483647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4" y="25"/>
                  </a:moveTo>
                  <a:lnTo>
                    <a:pt x="0" y="18"/>
                  </a:lnTo>
                  <a:lnTo>
                    <a:pt x="49" y="0"/>
                  </a:lnTo>
                  <a:lnTo>
                    <a:pt x="49" y="7"/>
                  </a:lnTo>
                  <a:lnTo>
                    <a:pt x="4" y="25"/>
                  </a:lnTo>
                  <a:close/>
                </a:path>
              </a:pathLst>
            </a:custGeom>
            <a:solidFill>
              <a:srgbClr val="000000"/>
            </a:solidFill>
            <a:ln w="9525">
              <a:noFill/>
              <a:round/>
              <a:headEnd/>
              <a:tailEnd/>
            </a:ln>
          </p:spPr>
          <p:txBody>
            <a:bodyPr/>
            <a:lstStyle/>
            <a:p>
              <a:endParaRPr lang="en-US"/>
            </a:p>
          </p:txBody>
        </p:sp>
        <p:sp>
          <p:nvSpPr>
            <p:cNvPr id="148" name="Rectangle 147"/>
            <p:cNvSpPr>
              <a:spLocks noChangeArrowheads="1"/>
            </p:cNvSpPr>
            <p:nvPr/>
          </p:nvSpPr>
          <p:spPr bwMode="auto">
            <a:xfrm>
              <a:off x="2324100" y="5105400"/>
              <a:ext cx="674688" cy="103188"/>
            </a:xfrm>
            <a:prstGeom prst="rect">
              <a:avLst/>
            </a:prstGeom>
            <a:solidFill>
              <a:srgbClr val="FFFFFF"/>
            </a:solidFill>
            <a:ln w="9525">
              <a:noFill/>
              <a:miter lim="800000"/>
              <a:headEnd/>
              <a:tailEnd/>
            </a:ln>
          </p:spPr>
          <p:txBody>
            <a:bodyPr/>
            <a:lstStyle/>
            <a:p>
              <a:endParaRPr lang="en-US"/>
            </a:p>
          </p:txBody>
        </p:sp>
        <p:sp>
          <p:nvSpPr>
            <p:cNvPr id="149" name="Rectangle 148"/>
            <p:cNvSpPr>
              <a:spLocks noChangeArrowheads="1"/>
            </p:cNvSpPr>
            <p:nvPr/>
          </p:nvSpPr>
          <p:spPr bwMode="auto">
            <a:xfrm>
              <a:off x="2327275" y="5110163"/>
              <a:ext cx="666750" cy="95250"/>
            </a:xfrm>
            <a:prstGeom prst="rect">
              <a:avLst/>
            </a:prstGeom>
            <a:noFill/>
            <a:ln w="11113">
              <a:solidFill>
                <a:srgbClr val="000000"/>
              </a:solidFill>
              <a:miter lim="800000"/>
              <a:headEnd/>
              <a:tailEnd/>
            </a:ln>
          </p:spPr>
          <p:txBody>
            <a:bodyPr/>
            <a:lstStyle/>
            <a:p>
              <a:endParaRPr lang="en-US"/>
            </a:p>
          </p:txBody>
        </p:sp>
        <p:sp>
          <p:nvSpPr>
            <p:cNvPr id="150" name="Freeform 149"/>
            <p:cNvSpPr>
              <a:spLocks/>
            </p:cNvSpPr>
            <p:nvPr/>
          </p:nvSpPr>
          <p:spPr bwMode="auto">
            <a:xfrm>
              <a:off x="2324100" y="5146675"/>
              <a:ext cx="65088" cy="28575"/>
            </a:xfrm>
            <a:custGeom>
              <a:avLst/>
              <a:gdLst>
                <a:gd name="T0" fmla="*/ 0 w 49"/>
                <a:gd name="T1" fmla="*/ 2147483647 h 21"/>
                <a:gd name="T2" fmla="*/ 2147483647 w 49"/>
                <a:gd name="T3" fmla="*/ 0 h 21"/>
                <a:gd name="T4" fmla="*/ 2147483647 w 49"/>
                <a:gd name="T5" fmla="*/ 2147483647 h 21"/>
                <a:gd name="T6" fmla="*/ 2147483647 w 49"/>
                <a:gd name="T7" fmla="*/ 2147483647 h 21"/>
                <a:gd name="T8" fmla="*/ 0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0" y="7"/>
                  </a:moveTo>
                  <a:lnTo>
                    <a:pt x="4" y="0"/>
                  </a:lnTo>
                  <a:lnTo>
                    <a:pt x="49" y="14"/>
                  </a:lnTo>
                  <a:lnTo>
                    <a:pt x="49" y="21"/>
                  </a:lnTo>
                  <a:lnTo>
                    <a:pt x="0" y="7"/>
                  </a:lnTo>
                  <a:close/>
                </a:path>
              </a:pathLst>
            </a:custGeom>
            <a:solidFill>
              <a:srgbClr val="000000"/>
            </a:solidFill>
            <a:ln w="9525">
              <a:noFill/>
              <a:round/>
              <a:headEnd/>
              <a:tailEnd/>
            </a:ln>
          </p:spPr>
          <p:txBody>
            <a:bodyPr/>
            <a:lstStyle/>
            <a:p>
              <a:endParaRPr lang="en-US"/>
            </a:p>
          </p:txBody>
        </p:sp>
        <p:sp>
          <p:nvSpPr>
            <p:cNvPr id="151" name="Freeform 150"/>
            <p:cNvSpPr>
              <a:spLocks/>
            </p:cNvSpPr>
            <p:nvPr/>
          </p:nvSpPr>
          <p:spPr bwMode="auto">
            <a:xfrm>
              <a:off x="2324100" y="5165725"/>
              <a:ext cx="65088" cy="33338"/>
            </a:xfrm>
            <a:custGeom>
              <a:avLst/>
              <a:gdLst>
                <a:gd name="T0" fmla="*/ 2147483647 w 49"/>
                <a:gd name="T1" fmla="*/ 2147483647 h 25"/>
                <a:gd name="T2" fmla="*/ 0 w 49"/>
                <a:gd name="T3" fmla="*/ 2147483647 h 25"/>
                <a:gd name="T4" fmla="*/ 2147483647 w 49"/>
                <a:gd name="T5" fmla="*/ 0 h 25"/>
                <a:gd name="T6" fmla="*/ 2147483647 w 49"/>
                <a:gd name="T7" fmla="*/ 2147483647 h 25"/>
                <a:gd name="T8" fmla="*/ 2147483647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4" y="25"/>
                  </a:moveTo>
                  <a:lnTo>
                    <a:pt x="0" y="18"/>
                  </a:lnTo>
                  <a:lnTo>
                    <a:pt x="49" y="0"/>
                  </a:lnTo>
                  <a:lnTo>
                    <a:pt x="49" y="7"/>
                  </a:lnTo>
                  <a:lnTo>
                    <a:pt x="4" y="25"/>
                  </a:lnTo>
                  <a:close/>
                </a:path>
              </a:pathLst>
            </a:custGeom>
            <a:solidFill>
              <a:srgbClr val="000000"/>
            </a:solidFill>
            <a:ln w="9525">
              <a:noFill/>
              <a:round/>
              <a:headEnd/>
              <a:tailEnd/>
            </a:ln>
          </p:spPr>
          <p:txBody>
            <a:bodyPr/>
            <a:lstStyle/>
            <a:p>
              <a:endParaRPr lang="en-US"/>
            </a:p>
          </p:txBody>
        </p:sp>
        <p:sp>
          <p:nvSpPr>
            <p:cNvPr id="152" name="Rectangle 151"/>
            <p:cNvSpPr>
              <a:spLocks noChangeArrowheads="1"/>
            </p:cNvSpPr>
            <p:nvPr/>
          </p:nvSpPr>
          <p:spPr bwMode="auto">
            <a:xfrm>
              <a:off x="3462338" y="5105400"/>
              <a:ext cx="674687" cy="103188"/>
            </a:xfrm>
            <a:prstGeom prst="rect">
              <a:avLst/>
            </a:prstGeom>
            <a:solidFill>
              <a:srgbClr val="FFFFFF"/>
            </a:solidFill>
            <a:ln w="9525">
              <a:noFill/>
              <a:miter lim="800000"/>
              <a:headEnd/>
              <a:tailEnd/>
            </a:ln>
          </p:spPr>
          <p:txBody>
            <a:bodyPr/>
            <a:lstStyle/>
            <a:p>
              <a:endParaRPr lang="en-US"/>
            </a:p>
          </p:txBody>
        </p:sp>
        <p:sp>
          <p:nvSpPr>
            <p:cNvPr id="153" name="Rectangle 152"/>
            <p:cNvSpPr>
              <a:spLocks noChangeArrowheads="1"/>
            </p:cNvSpPr>
            <p:nvPr/>
          </p:nvSpPr>
          <p:spPr bwMode="auto">
            <a:xfrm>
              <a:off x="3465513" y="5110163"/>
              <a:ext cx="666750" cy="95250"/>
            </a:xfrm>
            <a:prstGeom prst="rect">
              <a:avLst/>
            </a:prstGeom>
            <a:noFill/>
            <a:ln w="11113">
              <a:solidFill>
                <a:srgbClr val="000000"/>
              </a:solidFill>
              <a:miter lim="800000"/>
              <a:headEnd/>
              <a:tailEnd/>
            </a:ln>
          </p:spPr>
          <p:txBody>
            <a:bodyPr/>
            <a:lstStyle/>
            <a:p>
              <a:endParaRPr lang="en-US"/>
            </a:p>
          </p:txBody>
        </p:sp>
        <p:sp>
          <p:nvSpPr>
            <p:cNvPr id="154" name="Freeform 153"/>
            <p:cNvSpPr>
              <a:spLocks/>
            </p:cNvSpPr>
            <p:nvPr/>
          </p:nvSpPr>
          <p:spPr bwMode="auto">
            <a:xfrm>
              <a:off x="3462338" y="5146675"/>
              <a:ext cx="65087" cy="28575"/>
            </a:xfrm>
            <a:custGeom>
              <a:avLst/>
              <a:gdLst>
                <a:gd name="T0" fmla="*/ 0 w 49"/>
                <a:gd name="T1" fmla="*/ 2147483647 h 21"/>
                <a:gd name="T2" fmla="*/ 2147483647 w 49"/>
                <a:gd name="T3" fmla="*/ 0 h 21"/>
                <a:gd name="T4" fmla="*/ 2147483647 w 49"/>
                <a:gd name="T5" fmla="*/ 2147483647 h 21"/>
                <a:gd name="T6" fmla="*/ 2147483647 w 49"/>
                <a:gd name="T7" fmla="*/ 2147483647 h 21"/>
                <a:gd name="T8" fmla="*/ 0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0" y="7"/>
                  </a:moveTo>
                  <a:lnTo>
                    <a:pt x="4" y="0"/>
                  </a:lnTo>
                  <a:lnTo>
                    <a:pt x="49" y="14"/>
                  </a:lnTo>
                  <a:lnTo>
                    <a:pt x="49" y="21"/>
                  </a:lnTo>
                  <a:lnTo>
                    <a:pt x="0" y="7"/>
                  </a:lnTo>
                  <a:close/>
                </a:path>
              </a:pathLst>
            </a:custGeom>
            <a:solidFill>
              <a:srgbClr val="000000"/>
            </a:solidFill>
            <a:ln w="9525">
              <a:noFill/>
              <a:round/>
              <a:headEnd/>
              <a:tailEnd/>
            </a:ln>
          </p:spPr>
          <p:txBody>
            <a:bodyPr/>
            <a:lstStyle/>
            <a:p>
              <a:endParaRPr lang="en-US"/>
            </a:p>
          </p:txBody>
        </p:sp>
        <p:sp>
          <p:nvSpPr>
            <p:cNvPr id="155" name="Freeform 154"/>
            <p:cNvSpPr>
              <a:spLocks/>
            </p:cNvSpPr>
            <p:nvPr/>
          </p:nvSpPr>
          <p:spPr bwMode="auto">
            <a:xfrm>
              <a:off x="3462338" y="5165725"/>
              <a:ext cx="65087" cy="33338"/>
            </a:xfrm>
            <a:custGeom>
              <a:avLst/>
              <a:gdLst>
                <a:gd name="T0" fmla="*/ 2147483647 w 49"/>
                <a:gd name="T1" fmla="*/ 2147483647 h 25"/>
                <a:gd name="T2" fmla="*/ 0 w 49"/>
                <a:gd name="T3" fmla="*/ 2147483647 h 25"/>
                <a:gd name="T4" fmla="*/ 2147483647 w 49"/>
                <a:gd name="T5" fmla="*/ 0 h 25"/>
                <a:gd name="T6" fmla="*/ 2147483647 w 49"/>
                <a:gd name="T7" fmla="*/ 2147483647 h 25"/>
                <a:gd name="T8" fmla="*/ 2147483647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4" y="25"/>
                  </a:moveTo>
                  <a:lnTo>
                    <a:pt x="0" y="18"/>
                  </a:lnTo>
                  <a:lnTo>
                    <a:pt x="49" y="0"/>
                  </a:lnTo>
                  <a:lnTo>
                    <a:pt x="49" y="7"/>
                  </a:lnTo>
                  <a:lnTo>
                    <a:pt x="4" y="25"/>
                  </a:lnTo>
                  <a:close/>
                </a:path>
              </a:pathLst>
            </a:custGeom>
            <a:solidFill>
              <a:srgbClr val="000000"/>
            </a:solidFill>
            <a:ln w="9525">
              <a:noFill/>
              <a:round/>
              <a:headEnd/>
              <a:tailEnd/>
            </a:ln>
          </p:spPr>
          <p:txBody>
            <a:bodyPr/>
            <a:lstStyle/>
            <a:p>
              <a:endParaRPr lang="en-US"/>
            </a:p>
          </p:txBody>
        </p:sp>
        <p:sp>
          <p:nvSpPr>
            <p:cNvPr id="163" name="Rectangle 162"/>
            <p:cNvSpPr>
              <a:spLocks noChangeArrowheads="1"/>
            </p:cNvSpPr>
            <p:nvPr/>
          </p:nvSpPr>
          <p:spPr bwMode="auto">
            <a:xfrm>
              <a:off x="3752850" y="5122863"/>
              <a:ext cx="112713"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Y</a:t>
              </a:r>
              <a:r>
                <a:rPr lang="en-US" sz="600" b="0" baseline="30000">
                  <a:solidFill>
                    <a:srgbClr val="000000"/>
                  </a:solidFill>
                </a:rPr>
                <a:t>WB</a:t>
              </a:r>
              <a:endParaRPr lang="en-US" b="0" baseline="30000"/>
            </a:p>
          </p:txBody>
        </p:sp>
        <p:sp>
          <p:nvSpPr>
            <p:cNvPr id="164" name="Rectangle 163"/>
            <p:cNvSpPr>
              <a:spLocks noChangeArrowheads="1"/>
            </p:cNvSpPr>
            <p:nvPr/>
          </p:nvSpPr>
          <p:spPr bwMode="auto">
            <a:xfrm>
              <a:off x="2600325" y="5110163"/>
              <a:ext cx="130175"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IR</a:t>
              </a:r>
              <a:r>
                <a:rPr lang="en-US" sz="600" b="0" baseline="30000">
                  <a:solidFill>
                    <a:srgbClr val="000000"/>
                  </a:solidFill>
                </a:rPr>
                <a:t>WB</a:t>
              </a:r>
              <a:endParaRPr lang="en-US" b="0" baseline="30000"/>
            </a:p>
          </p:txBody>
        </p:sp>
        <p:sp>
          <p:nvSpPr>
            <p:cNvPr id="165" name="Rectangle 164"/>
            <p:cNvSpPr>
              <a:spLocks noChangeArrowheads="1"/>
            </p:cNvSpPr>
            <p:nvPr/>
          </p:nvSpPr>
          <p:spPr bwMode="auto">
            <a:xfrm>
              <a:off x="1314450" y="5110163"/>
              <a:ext cx="152400"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PC</a:t>
              </a:r>
              <a:r>
                <a:rPr lang="en-US" sz="600" b="0" baseline="30000">
                  <a:solidFill>
                    <a:srgbClr val="000000"/>
                  </a:solidFill>
                </a:rPr>
                <a:t>WB</a:t>
              </a:r>
              <a:endParaRPr lang="en-US" b="0" baseline="30000"/>
            </a:p>
          </p:txBody>
        </p:sp>
      </p:grpSp>
      <p:sp>
        <p:nvSpPr>
          <p:cNvPr id="166" name="Rectangle 165"/>
          <p:cNvSpPr>
            <a:spLocks noChangeArrowheads="1"/>
          </p:cNvSpPr>
          <p:nvPr/>
        </p:nvSpPr>
        <p:spPr bwMode="auto">
          <a:xfrm>
            <a:off x="198438" y="6256020"/>
            <a:ext cx="4525962" cy="36512"/>
          </a:xfrm>
          <a:prstGeom prst="rect">
            <a:avLst/>
          </a:prstGeom>
          <a:solidFill>
            <a:srgbClr val="BBBBBB"/>
          </a:solidFill>
          <a:ln w="9525">
            <a:noFill/>
            <a:miter lim="800000"/>
            <a:headEnd/>
            <a:tailEnd/>
          </a:ln>
        </p:spPr>
        <p:txBody>
          <a:bodyPr/>
          <a:lstStyle/>
          <a:p>
            <a:endParaRPr lang="en-US"/>
          </a:p>
        </p:txBody>
      </p:sp>
      <p:grpSp>
        <p:nvGrpSpPr>
          <p:cNvPr id="235" name="Group 166"/>
          <p:cNvGrpSpPr/>
          <p:nvPr/>
        </p:nvGrpSpPr>
        <p:grpSpPr>
          <a:xfrm>
            <a:off x="192087" y="4038600"/>
            <a:ext cx="4532313" cy="107950"/>
            <a:chOff x="952500" y="4132263"/>
            <a:chExt cx="4532313" cy="107950"/>
          </a:xfrm>
        </p:grpSpPr>
        <p:sp>
          <p:nvSpPr>
            <p:cNvPr id="168" name="Rectangle 167"/>
            <p:cNvSpPr>
              <a:spLocks noChangeArrowheads="1"/>
            </p:cNvSpPr>
            <p:nvPr/>
          </p:nvSpPr>
          <p:spPr bwMode="auto">
            <a:xfrm>
              <a:off x="952500" y="4170363"/>
              <a:ext cx="4532313" cy="36512"/>
            </a:xfrm>
            <a:prstGeom prst="rect">
              <a:avLst/>
            </a:prstGeom>
            <a:solidFill>
              <a:srgbClr val="BBBBBB"/>
            </a:solidFill>
            <a:ln w="9525">
              <a:noFill/>
              <a:miter lim="800000"/>
              <a:headEnd/>
              <a:tailEnd/>
            </a:ln>
          </p:spPr>
          <p:txBody>
            <a:bodyPr/>
            <a:lstStyle/>
            <a:p>
              <a:endParaRPr lang="en-US"/>
            </a:p>
          </p:txBody>
        </p:sp>
        <p:sp>
          <p:nvSpPr>
            <p:cNvPr id="169" name="Rectangle 168"/>
            <p:cNvSpPr>
              <a:spLocks noChangeArrowheads="1"/>
            </p:cNvSpPr>
            <p:nvPr/>
          </p:nvSpPr>
          <p:spPr bwMode="auto">
            <a:xfrm>
              <a:off x="1060450" y="4132263"/>
              <a:ext cx="674688" cy="107950"/>
            </a:xfrm>
            <a:prstGeom prst="rect">
              <a:avLst/>
            </a:prstGeom>
            <a:solidFill>
              <a:srgbClr val="FFFFFF"/>
            </a:solidFill>
            <a:ln w="9525">
              <a:noFill/>
              <a:miter lim="800000"/>
              <a:headEnd/>
              <a:tailEnd/>
            </a:ln>
          </p:spPr>
          <p:txBody>
            <a:bodyPr/>
            <a:lstStyle/>
            <a:p>
              <a:endParaRPr lang="en-US"/>
            </a:p>
          </p:txBody>
        </p:sp>
        <p:sp>
          <p:nvSpPr>
            <p:cNvPr id="170" name="Rectangle 169"/>
            <p:cNvSpPr>
              <a:spLocks noChangeArrowheads="1"/>
            </p:cNvSpPr>
            <p:nvPr/>
          </p:nvSpPr>
          <p:spPr bwMode="auto">
            <a:xfrm>
              <a:off x="1063625" y="4137025"/>
              <a:ext cx="666750" cy="98425"/>
            </a:xfrm>
            <a:prstGeom prst="rect">
              <a:avLst/>
            </a:prstGeom>
            <a:noFill/>
            <a:ln w="11113">
              <a:solidFill>
                <a:srgbClr val="000000"/>
              </a:solidFill>
              <a:miter lim="800000"/>
              <a:headEnd/>
              <a:tailEnd/>
            </a:ln>
          </p:spPr>
          <p:txBody>
            <a:bodyPr/>
            <a:lstStyle/>
            <a:p>
              <a:endParaRPr lang="en-US"/>
            </a:p>
          </p:txBody>
        </p:sp>
        <p:sp>
          <p:nvSpPr>
            <p:cNvPr id="171" name="Freeform 170"/>
            <p:cNvSpPr>
              <a:spLocks/>
            </p:cNvSpPr>
            <p:nvPr/>
          </p:nvSpPr>
          <p:spPr bwMode="auto">
            <a:xfrm>
              <a:off x="1060450" y="4173538"/>
              <a:ext cx="65088"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4"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172" name="Freeform 171"/>
            <p:cNvSpPr>
              <a:spLocks/>
            </p:cNvSpPr>
            <p:nvPr/>
          </p:nvSpPr>
          <p:spPr bwMode="auto">
            <a:xfrm>
              <a:off x="1060450" y="4197350"/>
              <a:ext cx="65088"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4" y="21"/>
                  </a:moveTo>
                  <a:lnTo>
                    <a:pt x="0" y="14"/>
                  </a:lnTo>
                  <a:lnTo>
                    <a:pt x="49" y="0"/>
                  </a:lnTo>
                  <a:lnTo>
                    <a:pt x="49" y="7"/>
                  </a:lnTo>
                  <a:lnTo>
                    <a:pt x="4" y="21"/>
                  </a:lnTo>
                  <a:close/>
                </a:path>
              </a:pathLst>
            </a:custGeom>
            <a:solidFill>
              <a:srgbClr val="000000"/>
            </a:solidFill>
            <a:ln w="9525">
              <a:noFill/>
              <a:round/>
              <a:headEnd/>
              <a:tailEnd/>
            </a:ln>
          </p:spPr>
          <p:txBody>
            <a:bodyPr/>
            <a:lstStyle/>
            <a:p>
              <a:endParaRPr lang="en-US"/>
            </a:p>
          </p:txBody>
        </p:sp>
        <p:sp>
          <p:nvSpPr>
            <p:cNvPr id="173" name="Rectangle 172"/>
            <p:cNvSpPr>
              <a:spLocks noChangeArrowheads="1"/>
            </p:cNvSpPr>
            <p:nvPr/>
          </p:nvSpPr>
          <p:spPr bwMode="auto">
            <a:xfrm>
              <a:off x="2324100" y="4132263"/>
              <a:ext cx="674688" cy="107950"/>
            </a:xfrm>
            <a:prstGeom prst="rect">
              <a:avLst/>
            </a:prstGeom>
            <a:solidFill>
              <a:srgbClr val="FFFFFF"/>
            </a:solidFill>
            <a:ln w="9525">
              <a:noFill/>
              <a:miter lim="800000"/>
              <a:headEnd/>
              <a:tailEnd/>
            </a:ln>
          </p:spPr>
          <p:txBody>
            <a:bodyPr/>
            <a:lstStyle/>
            <a:p>
              <a:endParaRPr lang="en-US"/>
            </a:p>
          </p:txBody>
        </p:sp>
        <p:sp>
          <p:nvSpPr>
            <p:cNvPr id="174" name="Rectangle 173"/>
            <p:cNvSpPr>
              <a:spLocks noChangeArrowheads="1"/>
            </p:cNvSpPr>
            <p:nvPr/>
          </p:nvSpPr>
          <p:spPr bwMode="auto">
            <a:xfrm>
              <a:off x="2327275" y="4137025"/>
              <a:ext cx="666750" cy="98425"/>
            </a:xfrm>
            <a:prstGeom prst="rect">
              <a:avLst/>
            </a:prstGeom>
            <a:noFill/>
            <a:ln w="11113">
              <a:solidFill>
                <a:srgbClr val="000000"/>
              </a:solidFill>
              <a:miter lim="800000"/>
              <a:headEnd/>
              <a:tailEnd/>
            </a:ln>
          </p:spPr>
          <p:txBody>
            <a:bodyPr/>
            <a:lstStyle/>
            <a:p>
              <a:endParaRPr lang="en-US"/>
            </a:p>
          </p:txBody>
        </p:sp>
        <p:sp>
          <p:nvSpPr>
            <p:cNvPr id="175" name="Freeform 174"/>
            <p:cNvSpPr>
              <a:spLocks/>
            </p:cNvSpPr>
            <p:nvPr/>
          </p:nvSpPr>
          <p:spPr bwMode="auto">
            <a:xfrm>
              <a:off x="2324100" y="4173538"/>
              <a:ext cx="65088"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4"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176" name="Freeform 175"/>
            <p:cNvSpPr>
              <a:spLocks/>
            </p:cNvSpPr>
            <p:nvPr/>
          </p:nvSpPr>
          <p:spPr bwMode="auto">
            <a:xfrm>
              <a:off x="2324100" y="4197350"/>
              <a:ext cx="65088"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4" y="21"/>
                  </a:moveTo>
                  <a:lnTo>
                    <a:pt x="0" y="14"/>
                  </a:lnTo>
                  <a:lnTo>
                    <a:pt x="49" y="0"/>
                  </a:lnTo>
                  <a:lnTo>
                    <a:pt x="49" y="7"/>
                  </a:lnTo>
                  <a:lnTo>
                    <a:pt x="4" y="21"/>
                  </a:lnTo>
                  <a:close/>
                </a:path>
              </a:pathLst>
            </a:custGeom>
            <a:solidFill>
              <a:srgbClr val="000000"/>
            </a:solidFill>
            <a:ln w="9525">
              <a:noFill/>
              <a:round/>
              <a:headEnd/>
              <a:tailEnd/>
            </a:ln>
          </p:spPr>
          <p:txBody>
            <a:bodyPr/>
            <a:lstStyle/>
            <a:p>
              <a:endParaRPr lang="en-US"/>
            </a:p>
          </p:txBody>
        </p:sp>
        <p:sp>
          <p:nvSpPr>
            <p:cNvPr id="177" name="Rectangle 176"/>
            <p:cNvSpPr>
              <a:spLocks noChangeArrowheads="1"/>
            </p:cNvSpPr>
            <p:nvPr/>
          </p:nvSpPr>
          <p:spPr bwMode="auto">
            <a:xfrm>
              <a:off x="3462338" y="4132263"/>
              <a:ext cx="674687" cy="107950"/>
            </a:xfrm>
            <a:prstGeom prst="rect">
              <a:avLst/>
            </a:prstGeom>
            <a:solidFill>
              <a:srgbClr val="FFFFFF"/>
            </a:solidFill>
            <a:ln w="9525">
              <a:noFill/>
              <a:miter lim="800000"/>
              <a:headEnd/>
              <a:tailEnd/>
            </a:ln>
          </p:spPr>
          <p:txBody>
            <a:bodyPr/>
            <a:lstStyle/>
            <a:p>
              <a:endParaRPr lang="en-US"/>
            </a:p>
          </p:txBody>
        </p:sp>
        <p:sp>
          <p:nvSpPr>
            <p:cNvPr id="178" name="Rectangle 177"/>
            <p:cNvSpPr>
              <a:spLocks noChangeArrowheads="1"/>
            </p:cNvSpPr>
            <p:nvPr/>
          </p:nvSpPr>
          <p:spPr bwMode="auto">
            <a:xfrm>
              <a:off x="3465513" y="4137025"/>
              <a:ext cx="666750" cy="98425"/>
            </a:xfrm>
            <a:prstGeom prst="rect">
              <a:avLst/>
            </a:prstGeom>
            <a:noFill/>
            <a:ln w="11113">
              <a:solidFill>
                <a:srgbClr val="000000"/>
              </a:solidFill>
              <a:miter lim="800000"/>
              <a:headEnd/>
              <a:tailEnd/>
            </a:ln>
          </p:spPr>
          <p:txBody>
            <a:bodyPr/>
            <a:lstStyle/>
            <a:p>
              <a:endParaRPr lang="en-US"/>
            </a:p>
          </p:txBody>
        </p:sp>
        <p:sp>
          <p:nvSpPr>
            <p:cNvPr id="179" name="Freeform 178"/>
            <p:cNvSpPr>
              <a:spLocks/>
            </p:cNvSpPr>
            <p:nvPr/>
          </p:nvSpPr>
          <p:spPr bwMode="auto">
            <a:xfrm>
              <a:off x="3462338" y="4173538"/>
              <a:ext cx="65087"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4"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180" name="Freeform 179"/>
            <p:cNvSpPr>
              <a:spLocks/>
            </p:cNvSpPr>
            <p:nvPr/>
          </p:nvSpPr>
          <p:spPr bwMode="auto">
            <a:xfrm>
              <a:off x="3462338" y="4197350"/>
              <a:ext cx="65087"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4" y="21"/>
                  </a:moveTo>
                  <a:lnTo>
                    <a:pt x="0" y="14"/>
                  </a:lnTo>
                  <a:lnTo>
                    <a:pt x="49" y="0"/>
                  </a:lnTo>
                  <a:lnTo>
                    <a:pt x="49" y="7"/>
                  </a:lnTo>
                  <a:lnTo>
                    <a:pt x="4" y="21"/>
                  </a:lnTo>
                  <a:close/>
                </a:path>
              </a:pathLst>
            </a:custGeom>
            <a:solidFill>
              <a:srgbClr val="000000"/>
            </a:solidFill>
            <a:ln w="9525">
              <a:noFill/>
              <a:round/>
              <a:headEnd/>
              <a:tailEnd/>
            </a:ln>
          </p:spPr>
          <p:txBody>
            <a:bodyPr/>
            <a:lstStyle/>
            <a:p>
              <a:endParaRPr lang="en-US"/>
            </a:p>
          </p:txBody>
        </p:sp>
        <p:sp>
          <p:nvSpPr>
            <p:cNvPr id="181" name="Rectangle 180"/>
            <p:cNvSpPr>
              <a:spLocks noChangeArrowheads="1"/>
            </p:cNvSpPr>
            <p:nvPr/>
          </p:nvSpPr>
          <p:spPr bwMode="auto">
            <a:xfrm>
              <a:off x="3724275" y="4141788"/>
              <a:ext cx="149225"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Y</a:t>
              </a:r>
              <a:r>
                <a:rPr lang="en-US" sz="600" b="0" baseline="30000">
                  <a:solidFill>
                    <a:srgbClr val="000000"/>
                  </a:solidFill>
                </a:rPr>
                <a:t>MEM</a:t>
              </a:r>
              <a:endParaRPr lang="en-US" b="0" baseline="30000"/>
            </a:p>
          </p:txBody>
        </p:sp>
        <p:sp>
          <p:nvSpPr>
            <p:cNvPr id="185" name="Rectangle 184"/>
            <p:cNvSpPr>
              <a:spLocks noChangeArrowheads="1"/>
            </p:cNvSpPr>
            <p:nvPr/>
          </p:nvSpPr>
          <p:spPr bwMode="auto">
            <a:xfrm>
              <a:off x="4598988" y="4132263"/>
              <a:ext cx="674687" cy="107950"/>
            </a:xfrm>
            <a:prstGeom prst="rect">
              <a:avLst/>
            </a:prstGeom>
            <a:solidFill>
              <a:srgbClr val="FFFFFF"/>
            </a:solidFill>
            <a:ln w="9525">
              <a:noFill/>
              <a:miter lim="800000"/>
              <a:headEnd/>
              <a:tailEnd/>
            </a:ln>
          </p:spPr>
          <p:txBody>
            <a:bodyPr/>
            <a:lstStyle/>
            <a:p>
              <a:endParaRPr lang="en-US"/>
            </a:p>
          </p:txBody>
        </p:sp>
        <p:sp>
          <p:nvSpPr>
            <p:cNvPr id="186" name="Rectangle 185"/>
            <p:cNvSpPr>
              <a:spLocks noChangeArrowheads="1"/>
            </p:cNvSpPr>
            <p:nvPr/>
          </p:nvSpPr>
          <p:spPr bwMode="auto">
            <a:xfrm>
              <a:off x="4603750" y="4137025"/>
              <a:ext cx="666750" cy="98425"/>
            </a:xfrm>
            <a:prstGeom prst="rect">
              <a:avLst/>
            </a:prstGeom>
            <a:noFill/>
            <a:ln w="11113">
              <a:solidFill>
                <a:srgbClr val="000000"/>
              </a:solidFill>
              <a:miter lim="800000"/>
              <a:headEnd/>
              <a:tailEnd/>
            </a:ln>
          </p:spPr>
          <p:txBody>
            <a:bodyPr/>
            <a:lstStyle/>
            <a:p>
              <a:endParaRPr lang="en-US"/>
            </a:p>
          </p:txBody>
        </p:sp>
        <p:sp>
          <p:nvSpPr>
            <p:cNvPr id="187" name="Freeform 186"/>
            <p:cNvSpPr>
              <a:spLocks/>
            </p:cNvSpPr>
            <p:nvPr/>
          </p:nvSpPr>
          <p:spPr bwMode="auto">
            <a:xfrm>
              <a:off x="4598988" y="4173538"/>
              <a:ext cx="66675"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4"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188" name="Freeform 187"/>
            <p:cNvSpPr>
              <a:spLocks/>
            </p:cNvSpPr>
            <p:nvPr/>
          </p:nvSpPr>
          <p:spPr bwMode="auto">
            <a:xfrm>
              <a:off x="4598988" y="4197350"/>
              <a:ext cx="66675"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4" y="21"/>
                  </a:moveTo>
                  <a:lnTo>
                    <a:pt x="0" y="14"/>
                  </a:lnTo>
                  <a:lnTo>
                    <a:pt x="49" y="0"/>
                  </a:lnTo>
                  <a:lnTo>
                    <a:pt x="49" y="7"/>
                  </a:lnTo>
                  <a:lnTo>
                    <a:pt x="4" y="21"/>
                  </a:lnTo>
                  <a:close/>
                </a:path>
              </a:pathLst>
            </a:custGeom>
            <a:solidFill>
              <a:srgbClr val="000000"/>
            </a:solidFill>
            <a:ln w="9525">
              <a:noFill/>
              <a:round/>
              <a:headEnd/>
              <a:tailEnd/>
            </a:ln>
          </p:spPr>
          <p:txBody>
            <a:bodyPr/>
            <a:lstStyle/>
            <a:p>
              <a:endParaRPr lang="en-US"/>
            </a:p>
          </p:txBody>
        </p:sp>
        <p:sp>
          <p:nvSpPr>
            <p:cNvPr id="197" name="Rectangle 196"/>
            <p:cNvSpPr>
              <a:spLocks noChangeArrowheads="1"/>
            </p:cNvSpPr>
            <p:nvPr/>
          </p:nvSpPr>
          <p:spPr bwMode="auto">
            <a:xfrm>
              <a:off x="4867275" y="4138613"/>
              <a:ext cx="152400"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D</a:t>
              </a:r>
              <a:r>
                <a:rPr lang="en-US" sz="600" b="0" baseline="30000">
                  <a:solidFill>
                    <a:srgbClr val="000000"/>
                  </a:solidFill>
                </a:rPr>
                <a:t>MEM</a:t>
              </a:r>
              <a:endParaRPr lang="en-US" b="0" baseline="30000"/>
            </a:p>
          </p:txBody>
        </p:sp>
        <p:sp>
          <p:nvSpPr>
            <p:cNvPr id="198" name="Rectangle 197"/>
            <p:cNvSpPr>
              <a:spLocks noChangeArrowheads="1"/>
            </p:cNvSpPr>
            <p:nvPr/>
          </p:nvSpPr>
          <p:spPr bwMode="auto">
            <a:xfrm>
              <a:off x="2586038" y="4143375"/>
              <a:ext cx="165100"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IR</a:t>
              </a:r>
              <a:r>
                <a:rPr lang="en-US" sz="600" b="0" baseline="30000">
                  <a:solidFill>
                    <a:srgbClr val="000000"/>
                  </a:solidFill>
                </a:rPr>
                <a:t>MEM</a:t>
              </a:r>
              <a:endParaRPr lang="en-US" b="0" baseline="30000"/>
            </a:p>
          </p:txBody>
        </p:sp>
        <p:sp>
          <p:nvSpPr>
            <p:cNvPr id="199" name="Rectangle 198"/>
            <p:cNvSpPr>
              <a:spLocks noChangeArrowheads="1"/>
            </p:cNvSpPr>
            <p:nvPr/>
          </p:nvSpPr>
          <p:spPr bwMode="auto">
            <a:xfrm>
              <a:off x="1295400" y="4143375"/>
              <a:ext cx="188913" cy="92075"/>
            </a:xfrm>
            <a:prstGeom prst="rect">
              <a:avLst/>
            </a:prstGeom>
            <a:noFill/>
            <a:ln w="9525">
              <a:noFill/>
              <a:miter lim="800000"/>
              <a:headEnd/>
              <a:tailEnd/>
            </a:ln>
          </p:spPr>
          <p:txBody>
            <a:bodyPr wrap="none" lIns="0" tIns="0" rIns="0" bIns="0">
              <a:spAutoFit/>
            </a:bodyPr>
            <a:lstStyle/>
            <a:p>
              <a:pPr eaLnBrk="0" hangingPunct="0"/>
              <a:r>
                <a:rPr lang="en-US" sz="600" b="0" dirty="0">
                  <a:solidFill>
                    <a:srgbClr val="000000"/>
                  </a:solidFill>
                </a:rPr>
                <a:t>PC</a:t>
              </a:r>
              <a:r>
                <a:rPr lang="en-US" sz="600" b="0" baseline="30000" dirty="0">
                  <a:solidFill>
                    <a:srgbClr val="000000"/>
                  </a:solidFill>
                </a:rPr>
                <a:t>MEM</a:t>
              </a:r>
              <a:endParaRPr lang="en-US" b="0" baseline="30000" dirty="0"/>
            </a:p>
          </p:txBody>
        </p:sp>
      </p:grpSp>
      <p:grpSp>
        <p:nvGrpSpPr>
          <p:cNvPr id="236" name="Group 199"/>
          <p:cNvGrpSpPr/>
          <p:nvPr/>
        </p:nvGrpSpPr>
        <p:grpSpPr>
          <a:xfrm>
            <a:off x="192087" y="3276600"/>
            <a:ext cx="4532313" cy="107950"/>
            <a:chOff x="952500" y="3116263"/>
            <a:chExt cx="4532313" cy="107950"/>
          </a:xfrm>
        </p:grpSpPr>
        <p:sp>
          <p:nvSpPr>
            <p:cNvPr id="201" name="Rectangle 200"/>
            <p:cNvSpPr>
              <a:spLocks noChangeArrowheads="1"/>
            </p:cNvSpPr>
            <p:nvPr/>
          </p:nvSpPr>
          <p:spPr bwMode="auto">
            <a:xfrm>
              <a:off x="952500" y="3154363"/>
              <a:ext cx="4532313" cy="36512"/>
            </a:xfrm>
            <a:prstGeom prst="rect">
              <a:avLst/>
            </a:prstGeom>
            <a:solidFill>
              <a:srgbClr val="BBBBBB"/>
            </a:solidFill>
            <a:ln w="9525">
              <a:noFill/>
              <a:miter lim="800000"/>
              <a:headEnd/>
              <a:tailEnd/>
            </a:ln>
          </p:spPr>
          <p:txBody>
            <a:bodyPr/>
            <a:lstStyle/>
            <a:p>
              <a:endParaRPr lang="en-US"/>
            </a:p>
          </p:txBody>
        </p:sp>
        <p:sp>
          <p:nvSpPr>
            <p:cNvPr id="210" name="Rectangle 209"/>
            <p:cNvSpPr>
              <a:spLocks noChangeArrowheads="1"/>
            </p:cNvSpPr>
            <p:nvPr/>
          </p:nvSpPr>
          <p:spPr bwMode="auto">
            <a:xfrm>
              <a:off x="1060450" y="3116263"/>
              <a:ext cx="674688" cy="107950"/>
            </a:xfrm>
            <a:prstGeom prst="rect">
              <a:avLst/>
            </a:prstGeom>
            <a:solidFill>
              <a:srgbClr val="FFFFFF"/>
            </a:solidFill>
            <a:ln w="9525">
              <a:noFill/>
              <a:miter lim="800000"/>
              <a:headEnd/>
              <a:tailEnd/>
            </a:ln>
          </p:spPr>
          <p:txBody>
            <a:bodyPr/>
            <a:lstStyle/>
            <a:p>
              <a:endParaRPr lang="en-US"/>
            </a:p>
          </p:txBody>
        </p:sp>
        <p:sp>
          <p:nvSpPr>
            <p:cNvPr id="211" name="Rectangle 210"/>
            <p:cNvSpPr>
              <a:spLocks noChangeArrowheads="1"/>
            </p:cNvSpPr>
            <p:nvPr/>
          </p:nvSpPr>
          <p:spPr bwMode="auto">
            <a:xfrm>
              <a:off x="1063625" y="3121025"/>
              <a:ext cx="666750" cy="98425"/>
            </a:xfrm>
            <a:prstGeom prst="rect">
              <a:avLst/>
            </a:prstGeom>
            <a:noFill/>
            <a:ln w="11113">
              <a:solidFill>
                <a:srgbClr val="000000"/>
              </a:solidFill>
              <a:miter lim="800000"/>
              <a:headEnd/>
              <a:tailEnd/>
            </a:ln>
          </p:spPr>
          <p:txBody>
            <a:bodyPr/>
            <a:lstStyle/>
            <a:p>
              <a:endParaRPr lang="en-US"/>
            </a:p>
          </p:txBody>
        </p:sp>
        <p:sp>
          <p:nvSpPr>
            <p:cNvPr id="212" name="Freeform 211"/>
            <p:cNvSpPr>
              <a:spLocks/>
            </p:cNvSpPr>
            <p:nvPr/>
          </p:nvSpPr>
          <p:spPr bwMode="auto">
            <a:xfrm>
              <a:off x="1060450" y="3157538"/>
              <a:ext cx="65088"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4"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213" name="Freeform 212"/>
            <p:cNvSpPr>
              <a:spLocks/>
            </p:cNvSpPr>
            <p:nvPr/>
          </p:nvSpPr>
          <p:spPr bwMode="auto">
            <a:xfrm>
              <a:off x="1060450" y="3181350"/>
              <a:ext cx="65088"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4" y="21"/>
                  </a:moveTo>
                  <a:lnTo>
                    <a:pt x="0" y="14"/>
                  </a:lnTo>
                  <a:lnTo>
                    <a:pt x="49" y="0"/>
                  </a:lnTo>
                  <a:lnTo>
                    <a:pt x="49" y="7"/>
                  </a:lnTo>
                  <a:lnTo>
                    <a:pt x="4" y="21"/>
                  </a:lnTo>
                  <a:close/>
                </a:path>
              </a:pathLst>
            </a:custGeom>
            <a:solidFill>
              <a:srgbClr val="000000"/>
            </a:solidFill>
            <a:ln w="9525">
              <a:noFill/>
              <a:round/>
              <a:headEnd/>
              <a:tailEnd/>
            </a:ln>
          </p:spPr>
          <p:txBody>
            <a:bodyPr/>
            <a:lstStyle/>
            <a:p>
              <a:endParaRPr lang="en-US"/>
            </a:p>
          </p:txBody>
        </p:sp>
        <p:sp>
          <p:nvSpPr>
            <p:cNvPr id="214" name="Rectangle 213"/>
            <p:cNvSpPr>
              <a:spLocks noChangeArrowheads="1"/>
            </p:cNvSpPr>
            <p:nvPr/>
          </p:nvSpPr>
          <p:spPr bwMode="auto">
            <a:xfrm>
              <a:off x="2324100" y="3116263"/>
              <a:ext cx="674688" cy="107950"/>
            </a:xfrm>
            <a:prstGeom prst="rect">
              <a:avLst/>
            </a:prstGeom>
            <a:solidFill>
              <a:srgbClr val="FFFFFF"/>
            </a:solidFill>
            <a:ln w="9525">
              <a:noFill/>
              <a:miter lim="800000"/>
              <a:headEnd/>
              <a:tailEnd/>
            </a:ln>
          </p:spPr>
          <p:txBody>
            <a:bodyPr/>
            <a:lstStyle/>
            <a:p>
              <a:endParaRPr lang="en-US"/>
            </a:p>
          </p:txBody>
        </p:sp>
        <p:sp>
          <p:nvSpPr>
            <p:cNvPr id="215" name="Rectangle 214"/>
            <p:cNvSpPr>
              <a:spLocks noChangeArrowheads="1"/>
            </p:cNvSpPr>
            <p:nvPr/>
          </p:nvSpPr>
          <p:spPr bwMode="auto">
            <a:xfrm>
              <a:off x="2327275" y="3121025"/>
              <a:ext cx="666750" cy="98425"/>
            </a:xfrm>
            <a:prstGeom prst="rect">
              <a:avLst/>
            </a:prstGeom>
            <a:noFill/>
            <a:ln w="11113">
              <a:solidFill>
                <a:srgbClr val="000000"/>
              </a:solidFill>
              <a:miter lim="800000"/>
              <a:headEnd/>
              <a:tailEnd/>
            </a:ln>
          </p:spPr>
          <p:txBody>
            <a:bodyPr/>
            <a:lstStyle/>
            <a:p>
              <a:endParaRPr lang="en-US"/>
            </a:p>
          </p:txBody>
        </p:sp>
        <p:sp>
          <p:nvSpPr>
            <p:cNvPr id="216" name="Freeform 215"/>
            <p:cNvSpPr>
              <a:spLocks/>
            </p:cNvSpPr>
            <p:nvPr/>
          </p:nvSpPr>
          <p:spPr bwMode="auto">
            <a:xfrm>
              <a:off x="2324100" y="3157538"/>
              <a:ext cx="65088"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4"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217" name="Freeform 216"/>
            <p:cNvSpPr>
              <a:spLocks/>
            </p:cNvSpPr>
            <p:nvPr/>
          </p:nvSpPr>
          <p:spPr bwMode="auto">
            <a:xfrm>
              <a:off x="2324100" y="3181350"/>
              <a:ext cx="65088"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4" y="21"/>
                  </a:moveTo>
                  <a:lnTo>
                    <a:pt x="0" y="14"/>
                  </a:lnTo>
                  <a:lnTo>
                    <a:pt x="49" y="0"/>
                  </a:lnTo>
                  <a:lnTo>
                    <a:pt x="49" y="7"/>
                  </a:lnTo>
                  <a:lnTo>
                    <a:pt x="4" y="21"/>
                  </a:lnTo>
                  <a:close/>
                </a:path>
              </a:pathLst>
            </a:custGeom>
            <a:solidFill>
              <a:srgbClr val="000000"/>
            </a:solidFill>
            <a:ln w="9525">
              <a:noFill/>
              <a:round/>
              <a:headEnd/>
              <a:tailEnd/>
            </a:ln>
          </p:spPr>
          <p:txBody>
            <a:bodyPr/>
            <a:lstStyle/>
            <a:p>
              <a:endParaRPr lang="en-US"/>
            </a:p>
          </p:txBody>
        </p:sp>
        <p:sp>
          <p:nvSpPr>
            <p:cNvPr id="218" name="Rectangle 217"/>
            <p:cNvSpPr>
              <a:spLocks noChangeArrowheads="1"/>
            </p:cNvSpPr>
            <p:nvPr/>
          </p:nvSpPr>
          <p:spPr bwMode="auto">
            <a:xfrm>
              <a:off x="3841750" y="3116263"/>
              <a:ext cx="673100" cy="107950"/>
            </a:xfrm>
            <a:prstGeom prst="rect">
              <a:avLst/>
            </a:prstGeom>
            <a:solidFill>
              <a:srgbClr val="FFFFFF"/>
            </a:solidFill>
            <a:ln w="9525">
              <a:noFill/>
              <a:miter lim="800000"/>
              <a:headEnd/>
              <a:tailEnd/>
            </a:ln>
          </p:spPr>
          <p:txBody>
            <a:bodyPr/>
            <a:lstStyle/>
            <a:p>
              <a:endParaRPr lang="en-US"/>
            </a:p>
          </p:txBody>
        </p:sp>
        <p:sp>
          <p:nvSpPr>
            <p:cNvPr id="219" name="Rectangle 218"/>
            <p:cNvSpPr>
              <a:spLocks noChangeArrowheads="1"/>
            </p:cNvSpPr>
            <p:nvPr/>
          </p:nvSpPr>
          <p:spPr bwMode="auto">
            <a:xfrm>
              <a:off x="3846513" y="3121025"/>
              <a:ext cx="665162" cy="98425"/>
            </a:xfrm>
            <a:prstGeom prst="rect">
              <a:avLst/>
            </a:prstGeom>
            <a:noFill/>
            <a:ln w="11113">
              <a:solidFill>
                <a:srgbClr val="000000"/>
              </a:solidFill>
              <a:miter lim="800000"/>
              <a:headEnd/>
              <a:tailEnd/>
            </a:ln>
          </p:spPr>
          <p:txBody>
            <a:bodyPr/>
            <a:lstStyle/>
            <a:p>
              <a:endParaRPr lang="en-US"/>
            </a:p>
          </p:txBody>
        </p:sp>
        <p:sp>
          <p:nvSpPr>
            <p:cNvPr id="220" name="Freeform 219"/>
            <p:cNvSpPr>
              <a:spLocks/>
            </p:cNvSpPr>
            <p:nvPr/>
          </p:nvSpPr>
          <p:spPr bwMode="auto">
            <a:xfrm>
              <a:off x="3841750" y="3157538"/>
              <a:ext cx="65088"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3"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221" name="Freeform 220"/>
            <p:cNvSpPr>
              <a:spLocks/>
            </p:cNvSpPr>
            <p:nvPr/>
          </p:nvSpPr>
          <p:spPr bwMode="auto">
            <a:xfrm>
              <a:off x="3841750" y="3181350"/>
              <a:ext cx="65088"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3" y="21"/>
                  </a:moveTo>
                  <a:lnTo>
                    <a:pt x="0" y="14"/>
                  </a:lnTo>
                  <a:lnTo>
                    <a:pt x="49" y="0"/>
                  </a:lnTo>
                  <a:lnTo>
                    <a:pt x="49" y="7"/>
                  </a:lnTo>
                  <a:lnTo>
                    <a:pt x="3" y="21"/>
                  </a:lnTo>
                  <a:close/>
                </a:path>
              </a:pathLst>
            </a:custGeom>
            <a:solidFill>
              <a:srgbClr val="000000"/>
            </a:solidFill>
            <a:ln w="9525">
              <a:noFill/>
              <a:round/>
              <a:headEnd/>
              <a:tailEnd/>
            </a:ln>
          </p:spPr>
          <p:txBody>
            <a:bodyPr/>
            <a:lstStyle/>
            <a:p>
              <a:endParaRPr lang="en-US"/>
            </a:p>
          </p:txBody>
        </p:sp>
        <p:sp>
          <p:nvSpPr>
            <p:cNvPr id="222" name="Rectangle 221"/>
            <p:cNvSpPr>
              <a:spLocks noChangeArrowheads="1"/>
            </p:cNvSpPr>
            <p:nvPr/>
          </p:nvSpPr>
          <p:spPr bwMode="auto">
            <a:xfrm>
              <a:off x="4598988" y="3116263"/>
              <a:ext cx="674687" cy="107950"/>
            </a:xfrm>
            <a:prstGeom prst="rect">
              <a:avLst/>
            </a:prstGeom>
            <a:solidFill>
              <a:srgbClr val="FFFFFF"/>
            </a:solidFill>
            <a:ln w="9525">
              <a:noFill/>
              <a:miter lim="800000"/>
              <a:headEnd/>
              <a:tailEnd/>
            </a:ln>
          </p:spPr>
          <p:txBody>
            <a:bodyPr/>
            <a:lstStyle/>
            <a:p>
              <a:endParaRPr lang="en-US"/>
            </a:p>
          </p:txBody>
        </p:sp>
        <p:sp>
          <p:nvSpPr>
            <p:cNvPr id="223" name="Rectangle 222"/>
            <p:cNvSpPr>
              <a:spLocks noChangeArrowheads="1"/>
            </p:cNvSpPr>
            <p:nvPr/>
          </p:nvSpPr>
          <p:spPr bwMode="auto">
            <a:xfrm>
              <a:off x="4603750" y="3121025"/>
              <a:ext cx="666750" cy="98425"/>
            </a:xfrm>
            <a:prstGeom prst="rect">
              <a:avLst/>
            </a:prstGeom>
            <a:noFill/>
            <a:ln w="11113">
              <a:solidFill>
                <a:srgbClr val="000000"/>
              </a:solidFill>
              <a:miter lim="800000"/>
              <a:headEnd/>
              <a:tailEnd/>
            </a:ln>
          </p:spPr>
          <p:txBody>
            <a:bodyPr/>
            <a:lstStyle/>
            <a:p>
              <a:endParaRPr lang="en-US"/>
            </a:p>
          </p:txBody>
        </p:sp>
        <p:sp>
          <p:nvSpPr>
            <p:cNvPr id="224" name="Freeform 223"/>
            <p:cNvSpPr>
              <a:spLocks/>
            </p:cNvSpPr>
            <p:nvPr/>
          </p:nvSpPr>
          <p:spPr bwMode="auto">
            <a:xfrm>
              <a:off x="4598988" y="3157538"/>
              <a:ext cx="66675"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4"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225" name="Freeform 224"/>
            <p:cNvSpPr>
              <a:spLocks/>
            </p:cNvSpPr>
            <p:nvPr/>
          </p:nvSpPr>
          <p:spPr bwMode="auto">
            <a:xfrm>
              <a:off x="4598988" y="3181350"/>
              <a:ext cx="66675"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4" y="21"/>
                  </a:moveTo>
                  <a:lnTo>
                    <a:pt x="0" y="14"/>
                  </a:lnTo>
                  <a:lnTo>
                    <a:pt x="49" y="0"/>
                  </a:lnTo>
                  <a:lnTo>
                    <a:pt x="49" y="7"/>
                  </a:lnTo>
                  <a:lnTo>
                    <a:pt x="4" y="21"/>
                  </a:lnTo>
                  <a:close/>
                </a:path>
              </a:pathLst>
            </a:custGeom>
            <a:solidFill>
              <a:srgbClr val="000000"/>
            </a:solidFill>
            <a:ln w="9525">
              <a:noFill/>
              <a:round/>
              <a:headEnd/>
              <a:tailEnd/>
            </a:ln>
          </p:spPr>
          <p:txBody>
            <a:bodyPr/>
            <a:lstStyle/>
            <a:p>
              <a:endParaRPr lang="en-US"/>
            </a:p>
          </p:txBody>
        </p:sp>
        <p:sp>
          <p:nvSpPr>
            <p:cNvPr id="226" name="Rectangle 225"/>
            <p:cNvSpPr>
              <a:spLocks noChangeArrowheads="1"/>
            </p:cNvSpPr>
            <p:nvPr/>
          </p:nvSpPr>
          <p:spPr bwMode="auto">
            <a:xfrm>
              <a:off x="4897438" y="3124200"/>
              <a:ext cx="130175"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D</a:t>
              </a:r>
              <a:r>
                <a:rPr lang="en-US" sz="600" b="0" baseline="30000">
                  <a:solidFill>
                    <a:srgbClr val="000000"/>
                  </a:solidFill>
                </a:rPr>
                <a:t>ALU</a:t>
              </a:r>
              <a:endParaRPr lang="en-US" b="0" baseline="30000"/>
            </a:p>
          </p:txBody>
        </p:sp>
        <p:sp>
          <p:nvSpPr>
            <p:cNvPr id="227" name="Rectangle 226"/>
            <p:cNvSpPr>
              <a:spLocks noChangeArrowheads="1"/>
            </p:cNvSpPr>
            <p:nvPr/>
          </p:nvSpPr>
          <p:spPr bwMode="auto">
            <a:xfrm>
              <a:off x="3082925" y="3116263"/>
              <a:ext cx="674688" cy="107950"/>
            </a:xfrm>
            <a:prstGeom prst="rect">
              <a:avLst/>
            </a:prstGeom>
            <a:solidFill>
              <a:srgbClr val="FFFFFF"/>
            </a:solidFill>
            <a:ln w="9525">
              <a:noFill/>
              <a:miter lim="800000"/>
              <a:headEnd/>
              <a:tailEnd/>
            </a:ln>
          </p:spPr>
          <p:txBody>
            <a:bodyPr/>
            <a:lstStyle/>
            <a:p>
              <a:endParaRPr lang="en-US"/>
            </a:p>
          </p:txBody>
        </p:sp>
        <p:sp>
          <p:nvSpPr>
            <p:cNvPr id="228" name="Rectangle 227"/>
            <p:cNvSpPr>
              <a:spLocks noChangeArrowheads="1"/>
            </p:cNvSpPr>
            <p:nvPr/>
          </p:nvSpPr>
          <p:spPr bwMode="auto">
            <a:xfrm>
              <a:off x="3087688" y="3121025"/>
              <a:ext cx="665162" cy="98425"/>
            </a:xfrm>
            <a:prstGeom prst="rect">
              <a:avLst/>
            </a:prstGeom>
            <a:noFill/>
            <a:ln w="11113">
              <a:solidFill>
                <a:srgbClr val="000000"/>
              </a:solidFill>
              <a:miter lim="800000"/>
              <a:headEnd/>
              <a:tailEnd/>
            </a:ln>
          </p:spPr>
          <p:txBody>
            <a:bodyPr/>
            <a:lstStyle/>
            <a:p>
              <a:endParaRPr lang="en-US"/>
            </a:p>
          </p:txBody>
        </p:sp>
        <p:sp>
          <p:nvSpPr>
            <p:cNvPr id="229" name="Freeform 228"/>
            <p:cNvSpPr>
              <a:spLocks/>
            </p:cNvSpPr>
            <p:nvPr/>
          </p:nvSpPr>
          <p:spPr bwMode="auto">
            <a:xfrm>
              <a:off x="3082925" y="3157538"/>
              <a:ext cx="65088"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4"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230" name="Freeform 229"/>
            <p:cNvSpPr>
              <a:spLocks/>
            </p:cNvSpPr>
            <p:nvPr/>
          </p:nvSpPr>
          <p:spPr bwMode="auto">
            <a:xfrm>
              <a:off x="3082925" y="3181350"/>
              <a:ext cx="65088"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4" y="21"/>
                  </a:moveTo>
                  <a:lnTo>
                    <a:pt x="0" y="14"/>
                  </a:lnTo>
                  <a:lnTo>
                    <a:pt x="49" y="0"/>
                  </a:lnTo>
                  <a:lnTo>
                    <a:pt x="49" y="7"/>
                  </a:lnTo>
                  <a:lnTo>
                    <a:pt x="4" y="21"/>
                  </a:lnTo>
                  <a:close/>
                </a:path>
              </a:pathLst>
            </a:custGeom>
            <a:solidFill>
              <a:srgbClr val="000000"/>
            </a:solidFill>
            <a:ln w="9525">
              <a:noFill/>
              <a:round/>
              <a:headEnd/>
              <a:tailEnd/>
            </a:ln>
          </p:spPr>
          <p:txBody>
            <a:bodyPr/>
            <a:lstStyle/>
            <a:p>
              <a:endParaRPr lang="en-US"/>
            </a:p>
          </p:txBody>
        </p:sp>
        <p:sp>
          <p:nvSpPr>
            <p:cNvPr id="231" name="Rectangle 230"/>
            <p:cNvSpPr>
              <a:spLocks noChangeArrowheads="1"/>
            </p:cNvSpPr>
            <p:nvPr/>
          </p:nvSpPr>
          <p:spPr bwMode="auto">
            <a:xfrm>
              <a:off x="4151313" y="3124200"/>
              <a:ext cx="46037"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B</a:t>
              </a:r>
              <a:endParaRPr lang="en-US" b="0"/>
            </a:p>
          </p:txBody>
        </p:sp>
        <p:sp>
          <p:nvSpPr>
            <p:cNvPr id="232" name="Rectangle 231"/>
            <p:cNvSpPr>
              <a:spLocks noChangeArrowheads="1"/>
            </p:cNvSpPr>
            <p:nvPr/>
          </p:nvSpPr>
          <p:spPr bwMode="auto">
            <a:xfrm>
              <a:off x="2590800" y="3124200"/>
              <a:ext cx="144463"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IR</a:t>
              </a:r>
              <a:r>
                <a:rPr lang="en-US" sz="600" b="0" baseline="30000">
                  <a:solidFill>
                    <a:srgbClr val="000000"/>
                  </a:solidFill>
                </a:rPr>
                <a:t>ALU</a:t>
              </a:r>
              <a:endParaRPr lang="en-US" b="0" baseline="30000"/>
            </a:p>
          </p:txBody>
        </p:sp>
        <p:sp>
          <p:nvSpPr>
            <p:cNvPr id="233" name="Rectangle 232"/>
            <p:cNvSpPr>
              <a:spLocks noChangeArrowheads="1"/>
            </p:cNvSpPr>
            <p:nvPr/>
          </p:nvSpPr>
          <p:spPr bwMode="auto">
            <a:xfrm>
              <a:off x="3402013" y="3119438"/>
              <a:ext cx="47625"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A</a:t>
              </a:r>
              <a:endParaRPr lang="en-US" b="0"/>
            </a:p>
          </p:txBody>
        </p:sp>
        <p:sp>
          <p:nvSpPr>
            <p:cNvPr id="234" name="Rectangle 233"/>
            <p:cNvSpPr>
              <a:spLocks noChangeArrowheads="1"/>
            </p:cNvSpPr>
            <p:nvPr/>
          </p:nvSpPr>
          <p:spPr bwMode="auto">
            <a:xfrm>
              <a:off x="1328738" y="3124200"/>
              <a:ext cx="166687"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PC</a:t>
              </a:r>
              <a:r>
                <a:rPr lang="en-US" sz="600" b="0" baseline="30000">
                  <a:solidFill>
                    <a:srgbClr val="000000"/>
                  </a:solidFill>
                </a:rPr>
                <a:t>ALU</a:t>
              </a:r>
              <a:endParaRPr lang="en-US" b="0" baseline="30000"/>
            </a:p>
          </p:txBody>
        </p:sp>
      </p:grpSp>
      <p:grpSp>
        <p:nvGrpSpPr>
          <p:cNvPr id="237" name="Group 236"/>
          <p:cNvGrpSpPr/>
          <p:nvPr/>
        </p:nvGrpSpPr>
        <p:grpSpPr>
          <a:xfrm>
            <a:off x="152400" y="1979612"/>
            <a:ext cx="4532313" cy="153988"/>
            <a:chOff x="952500" y="1682750"/>
            <a:chExt cx="4532313" cy="153988"/>
          </a:xfrm>
        </p:grpSpPr>
        <p:sp>
          <p:nvSpPr>
            <p:cNvPr id="238" name="Rectangle 237"/>
            <p:cNvSpPr>
              <a:spLocks noChangeArrowheads="1"/>
            </p:cNvSpPr>
            <p:nvPr/>
          </p:nvSpPr>
          <p:spPr bwMode="auto">
            <a:xfrm>
              <a:off x="952500" y="1725613"/>
              <a:ext cx="4532313" cy="36512"/>
            </a:xfrm>
            <a:prstGeom prst="rect">
              <a:avLst/>
            </a:prstGeom>
            <a:solidFill>
              <a:srgbClr val="BBBBBB"/>
            </a:solidFill>
            <a:ln w="9525">
              <a:noFill/>
              <a:miter lim="800000"/>
              <a:headEnd/>
              <a:tailEnd/>
            </a:ln>
          </p:spPr>
          <p:txBody>
            <a:bodyPr/>
            <a:lstStyle/>
            <a:p>
              <a:endParaRPr lang="en-US"/>
            </a:p>
          </p:txBody>
        </p:sp>
        <p:sp>
          <p:nvSpPr>
            <p:cNvPr id="243" name="Rectangle 242"/>
            <p:cNvSpPr>
              <a:spLocks noChangeArrowheads="1"/>
            </p:cNvSpPr>
            <p:nvPr/>
          </p:nvSpPr>
          <p:spPr bwMode="auto">
            <a:xfrm>
              <a:off x="1066800" y="1684338"/>
              <a:ext cx="674688" cy="101600"/>
            </a:xfrm>
            <a:prstGeom prst="rect">
              <a:avLst/>
            </a:prstGeom>
            <a:solidFill>
              <a:srgbClr val="FFFFFF"/>
            </a:solidFill>
            <a:ln w="9525">
              <a:noFill/>
              <a:miter lim="800000"/>
              <a:headEnd/>
              <a:tailEnd/>
            </a:ln>
          </p:spPr>
          <p:txBody>
            <a:bodyPr/>
            <a:lstStyle/>
            <a:p>
              <a:endParaRPr lang="en-US"/>
            </a:p>
          </p:txBody>
        </p:sp>
        <p:sp>
          <p:nvSpPr>
            <p:cNvPr id="244" name="Rectangle 243"/>
            <p:cNvSpPr>
              <a:spLocks noChangeArrowheads="1"/>
            </p:cNvSpPr>
            <p:nvPr/>
          </p:nvSpPr>
          <p:spPr bwMode="auto">
            <a:xfrm>
              <a:off x="1063625" y="1687513"/>
              <a:ext cx="666750" cy="93662"/>
            </a:xfrm>
            <a:prstGeom prst="rect">
              <a:avLst/>
            </a:prstGeom>
            <a:noFill/>
            <a:ln w="11113">
              <a:solidFill>
                <a:srgbClr val="000000"/>
              </a:solidFill>
              <a:miter lim="800000"/>
              <a:headEnd/>
              <a:tailEnd/>
            </a:ln>
          </p:spPr>
          <p:txBody>
            <a:bodyPr/>
            <a:lstStyle/>
            <a:p>
              <a:endParaRPr lang="en-US"/>
            </a:p>
          </p:txBody>
        </p:sp>
        <p:sp>
          <p:nvSpPr>
            <p:cNvPr id="245" name="Freeform 244"/>
            <p:cNvSpPr>
              <a:spLocks/>
            </p:cNvSpPr>
            <p:nvPr/>
          </p:nvSpPr>
          <p:spPr bwMode="auto">
            <a:xfrm>
              <a:off x="1060450" y="1725613"/>
              <a:ext cx="65088" cy="28575"/>
            </a:xfrm>
            <a:custGeom>
              <a:avLst/>
              <a:gdLst>
                <a:gd name="T0" fmla="*/ 0 w 49"/>
                <a:gd name="T1" fmla="*/ 2147483647 h 21"/>
                <a:gd name="T2" fmla="*/ 2147483647 w 49"/>
                <a:gd name="T3" fmla="*/ 0 h 21"/>
                <a:gd name="T4" fmla="*/ 2147483647 w 49"/>
                <a:gd name="T5" fmla="*/ 2147483647 h 21"/>
                <a:gd name="T6" fmla="*/ 2147483647 w 49"/>
                <a:gd name="T7" fmla="*/ 2147483647 h 21"/>
                <a:gd name="T8" fmla="*/ 0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0" y="7"/>
                  </a:moveTo>
                  <a:lnTo>
                    <a:pt x="4" y="0"/>
                  </a:lnTo>
                  <a:lnTo>
                    <a:pt x="49" y="14"/>
                  </a:lnTo>
                  <a:lnTo>
                    <a:pt x="49" y="21"/>
                  </a:lnTo>
                  <a:lnTo>
                    <a:pt x="0" y="7"/>
                  </a:lnTo>
                  <a:close/>
                </a:path>
              </a:pathLst>
            </a:custGeom>
            <a:solidFill>
              <a:srgbClr val="000000"/>
            </a:solidFill>
            <a:ln w="9525">
              <a:noFill/>
              <a:round/>
              <a:headEnd/>
              <a:tailEnd/>
            </a:ln>
          </p:spPr>
          <p:txBody>
            <a:bodyPr/>
            <a:lstStyle/>
            <a:p>
              <a:endParaRPr lang="en-US"/>
            </a:p>
          </p:txBody>
        </p:sp>
        <p:sp>
          <p:nvSpPr>
            <p:cNvPr id="246" name="Freeform 245"/>
            <p:cNvSpPr>
              <a:spLocks/>
            </p:cNvSpPr>
            <p:nvPr/>
          </p:nvSpPr>
          <p:spPr bwMode="auto">
            <a:xfrm>
              <a:off x="1060450" y="1744663"/>
              <a:ext cx="65088" cy="33337"/>
            </a:xfrm>
            <a:custGeom>
              <a:avLst/>
              <a:gdLst>
                <a:gd name="T0" fmla="*/ 2147483647 w 49"/>
                <a:gd name="T1" fmla="*/ 2147483647 h 25"/>
                <a:gd name="T2" fmla="*/ 0 w 49"/>
                <a:gd name="T3" fmla="*/ 2147483647 h 25"/>
                <a:gd name="T4" fmla="*/ 2147483647 w 49"/>
                <a:gd name="T5" fmla="*/ 0 h 25"/>
                <a:gd name="T6" fmla="*/ 2147483647 w 49"/>
                <a:gd name="T7" fmla="*/ 2147483647 h 25"/>
                <a:gd name="T8" fmla="*/ 2147483647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4" y="25"/>
                  </a:moveTo>
                  <a:lnTo>
                    <a:pt x="0" y="18"/>
                  </a:lnTo>
                  <a:lnTo>
                    <a:pt x="49" y="0"/>
                  </a:lnTo>
                  <a:lnTo>
                    <a:pt x="49" y="7"/>
                  </a:lnTo>
                  <a:lnTo>
                    <a:pt x="4" y="25"/>
                  </a:lnTo>
                  <a:close/>
                </a:path>
              </a:pathLst>
            </a:custGeom>
            <a:solidFill>
              <a:srgbClr val="000000"/>
            </a:solidFill>
            <a:ln w="9525">
              <a:noFill/>
              <a:round/>
              <a:headEnd/>
              <a:tailEnd/>
            </a:ln>
          </p:spPr>
          <p:txBody>
            <a:bodyPr/>
            <a:lstStyle/>
            <a:p>
              <a:endParaRPr lang="en-US"/>
            </a:p>
          </p:txBody>
        </p:sp>
        <p:sp>
          <p:nvSpPr>
            <p:cNvPr id="247" name="Rectangle 246"/>
            <p:cNvSpPr>
              <a:spLocks noChangeArrowheads="1"/>
            </p:cNvSpPr>
            <p:nvPr/>
          </p:nvSpPr>
          <p:spPr bwMode="auto">
            <a:xfrm>
              <a:off x="2324100" y="1684338"/>
              <a:ext cx="674688" cy="101600"/>
            </a:xfrm>
            <a:prstGeom prst="rect">
              <a:avLst/>
            </a:prstGeom>
            <a:solidFill>
              <a:srgbClr val="FFFFFF"/>
            </a:solidFill>
            <a:ln w="9525">
              <a:noFill/>
              <a:miter lim="800000"/>
              <a:headEnd/>
              <a:tailEnd/>
            </a:ln>
          </p:spPr>
          <p:txBody>
            <a:bodyPr/>
            <a:lstStyle/>
            <a:p>
              <a:endParaRPr lang="en-US"/>
            </a:p>
          </p:txBody>
        </p:sp>
        <p:sp>
          <p:nvSpPr>
            <p:cNvPr id="248" name="Rectangle 247"/>
            <p:cNvSpPr>
              <a:spLocks noChangeArrowheads="1"/>
            </p:cNvSpPr>
            <p:nvPr/>
          </p:nvSpPr>
          <p:spPr bwMode="auto">
            <a:xfrm>
              <a:off x="2327275" y="1687513"/>
              <a:ext cx="666750" cy="93662"/>
            </a:xfrm>
            <a:prstGeom prst="rect">
              <a:avLst/>
            </a:prstGeom>
            <a:noFill/>
            <a:ln w="11113">
              <a:solidFill>
                <a:srgbClr val="000000"/>
              </a:solidFill>
              <a:miter lim="800000"/>
              <a:headEnd/>
              <a:tailEnd/>
            </a:ln>
          </p:spPr>
          <p:txBody>
            <a:bodyPr/>
            <a:lstStyle/>
            <a:p>
              <a:endParaRPr lang="en-US"/>
            </a:p>
          </p:txBody>
        </p:sp>
        <p:sp>
          <p:nvSpPr>
            <p:cNvPr id="249" name="Freeform 248"/>
            <p:cNvSpPr>
              <a:spLocks/>
            </p:cNvSpPr>
            <p:nvPr/>
          </p:nvSpPr>
          <p:spPr bwMode="auto">
            <a:xfrm>
              <a:off x="2324100" y="1725613"/>
              <a:ext cx="65088" cy="28575"/>
            </a:xfrm>
            <a:custGeom>
              <a:avLst/>
              <a:gdLst>
                <a:gd name="T0" fmla="*/ 0 w 49"/>
                <a:gd name="T1" fmla="*/ 2147483647 h 21"/>
                <a:gd name="T2" fmla="*/ 2147483647 w 49"/>
                <a:gd name="T3" fmla="*/ 0 h 21"/>
                <a:gd name="T4" fmla="*/ 2147483647 w 49"/>
                <a:gd name="T5" fmla="*/ 2147483647 h 21"/>
                <a:gd name="T6" fmla="*/ 2147483647 w 49"/>
                <a:gd name="T7" fmla="*/ 2147483647 h 21"/>
                <a:gd name="T8" fmla="*/ 0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0" y="7"/>
                  </a:moveTo>
                  <a:lnTo>
                    <a:pt x="4" y="0"/>
                  </a:lnTo>
                  <a:lnTo>
                    <a:pt x="49" y="14"/>
                  </a:lnTo>
                  <a:lnTo>
                    <a:pt x="49" y="21"/>
                  </a:lnTo>
                  <a:lnTo>
                    <a:pt x="0" y="7"/>
                  </a:lnTo>
                  <a:close/>
                </a:path>
              </a:pathLst>
            </a:custGeom>
            <a:solidFill>
              <a:srgbClr val="000000"/>
            </a:solidFill>
            <a:ln w="9525">
              <a:noFill/>
              <a:round/>
              <a:headEnd/>
              <a:tailEnd/>
            </a:ln>
          </p:spPr>
          <p:txBody>
            <a:bodyPr/>
            <a:lstStyle/>
            <a:p>
              <a:endParaRPr lang="en-US"/>
            </a:p>
          </p:txBody>
        </p:sp>
        <p:sp>
          <p:nvSpPr>
            <p:cNvPr id="250" name="Freeform 249"/>
            <p:cNvSpPr>
              <a:spLocks/>
            </p:cNvSpPr>
            <p:nvPr/>
          </p:nvSpPr>
          <p:spPr bwMode="auto">
            <a:xfrm>
              <a:off x="2324100" y="1744663"/>
              <a:ext cx="65088" cy="33337"/>
            </a:xfrm>
            <a:custGeom>
              <a:avLst/>
              <a:gdLst>
                <a:gd name="T0" fmla="*/ 2147483647 w 49"/>
                <a:gd name="T1" fmla="*/ 2147483647 h 25"/>
                <a:gd name="T2" fmla="*/ 0 w 49"/>
                <a:gd name="T3" fmla="*/ 2147483647 h 25"/>
                <a:gd name="T4" fmla="*/ 2147483647 w 49"/>
                <a:gd name="T5" fmla="*/ 0 h 25"/>
                <a:gd name="T6" fmla="*/ 2147483647 w 49"/>
                <a:gd name="T7" fmla="*/ 2147483647 h 25"/>
                <a:gd name="T8" fmla="*/ 2147483647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4" y="25"/>
                  </a:moveTo>
                  <a:lnTo>
                    <a:pt x="0" y="18"/>
                  </a:lnTo>
                  <a:lnTo>
                    <a:pt x="49" y="0"/>
                  </a:lnTo>
                  <a:lnTo>
                    <a:pt x="49" y="7"/>
                  </a:lnTo>
                  <a:lnTo>
                    <a:pt x="4" y="25"/>
                  </a:lnTo>
                  <a:close/>
                </a:path>
              </a:pathLst>
            </a:custGeom>
            <a:solidFill>
              <a:srgbClr val="000000"/>
            </a:solidFill>
            <a:ln w="9525">
              <a:noFill/>
              <a:round/>
              <a:headEnd/>
              <a:tailEnd/>
            </a:ln>
          </p:spPr>
          <p:txBody>
            <a:bodyPr/>
            <a:lstStyle/>
            <a:p>
              <a:endParaRPr lang="en-US"/>
            </a:p>
          </p:txBody>
        </p:sp>
        <p:sp>
          <p:nvSpPr>
            <p:cNvPr id="251" name="Rectangle 250"/>
            <p:cNvSpPr>
              <a:spLocks noChangeArrowheads="1"/>
            </p:cNvSpPr>
            <p:nvPr/>
          </p:nvSpPr>
          <p:spPr bwMode="auto">
            <a:xfrm>
              <a:off x="2630488" y="1744663"/>
              <a:ext cx="14287"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 </a:t>
              </a:r>
              <a:endParaRPr lang="en-US" b="0"/>
            </a:p>
          </p:txBody>
        </p:sp>
        <p:sp>
          <p:nvSpPr>
            <p:cNvPr id="252" name="Rectangle 251"/>
            <p:cNvSpPr>
              <a:spLocks noChangeArrowheads="1"/>
            </p:cNvSpPr>
            <p:nvPr/>
          </p:nvSpPr>
          <p:spPr bwMode="auto">
            <a:xfrm>
              <a:off x="2638425" y="1744663"/>
              <a:ext cx="14288"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 </a:t>
              </a:r>
              <a:endParaRPr lang="en-US" b="0"/>
            </a:p>
          </p:txBody>
        </p:sp>
        <p:sp>
          <p:nvSpPr>
            <p:cNvPr id="253" name="Rectangle 252"/>
            <p:cNvSpPr>
              <a:spLocks noChangeArrowheads="1"/>
            </p:cNvSpPr>
            <p:nvPr/>
          </p:nvSpPr>
          <p:spPr bwMode="auto">
            <a:xfrm>
              <a:off x="2600325" y="1682750"/>
              <a:ext cx="114300"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IR</a:t>
              </a:r>
              <a:r>
                <a:rPr lang="en-US" sz="600" b="0" baseline="30000">
                  <a:solidFill>
                    <a:srgbClr val="000000"/>
                  </a:solidFill>
                </a:rPr>
                <a:t>RF</a:t>
              </a:r>
              <a:endParaRPr lang="en-US" b="0" baseline="30000"/>
            </a:p>
          </p:txBody>
        </p:sp>
        <p:sp>
          <p:nvSpPr>
            <p:cNvPr id="254" name="Rectangle 253"/>
            <p:cNvSpPr>
              <a:spLocks noChangeArrowheads="1"/>
            </p:cNvSpPr>
            <p:nvPr/>
          </p:nvSpPr>
          <p:spPr bwMode="auto">
            <a:xfrm>
              <a:off x="1328738" y="1685925"/>
              <a:ext cx="138112"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PC</a:t>
              </a:r>
              <a:r>
                <a:rPr lang="en-US" sz="600" b="0" baseline="30000">
                  <a:solidFill>
                    <a:srgbClr val="000000"/>
                  </a:solidFill>
                </a:rPr>
                <a:t>RF</a:t>
              </a:r>
              <a:endParaRPr lang="en-US" b="0" baseline="30000"/>
            </a:p>
          </p:txBody>
        </p:sp>
      </p:grpSp>
      <p:sp>
        <p:nvSpPr>
          <p:cNvPr id="240" name="TextBox 239"/>
          <p:cNvSpPr txBox="1"/>
          <p:nvPr/>
        </p:nvSpPr>
        <p:spPr>
          <a:xfrm>
            <a:off x="182022" y="1535668"/>
            <a:ext cx="351378" cy="369332"/>
          </a:xfrm>
          <a:prstGeom prst="rect">
            <a:avLst/>
          </a:prstGeom>
          <a:noFill/>
        </p:spPr>
        <p:txBody>
          <a:bodyPr wrap="none" rtlCol="0">
            <a:spAutoFit/>
          </a:bodyPr>
          <a:lstStyle/>
          <a:p>
            <a:r>
              <a:rPr lang="en-US" dirty="0">
                <a:latin typeface="+mn-lt"/>
              </a:rPr>
              <a:t>IF</a:t>
            </a:r>
          </a:p>
        </p:txBody>
      </p:sp>
      <p:sp>
        <p:nvSpPr>
          <p:cNvPr id="241" name="TextBox 240"/>
          <p:cNvSpPr txBox="1"/>
          <p:nvPr/>
        </p:nvSpPr>
        <p:spPr>
          <a:xfrm>
            <a:off x="152400" y="2514600"/>
            <a:ext cx="433132" cy="369332"/>
          </a:xfrm>
          <a:prstGeom prst="rect">
            <a:avLst/>
          </a:prstGeom>
          <a:noFill/>
        </p:spPr>
        <p:txBody>
          <a:bodyPr wrap="none" rtlCol="0">
            <a:spAutoFit/>
          </a:bodyPr>
          <a:lstStyle/>
          <a:p>
            <a:r>
              <a:rPr lang="en-US" dirty="0">
                <a:latin typeface="+mn-lt"/>
              </a:rPr>
              <a:t>RF</a:t>
            </a:r>
          </a:p>
        </p:txBody>
      </p:sp>
      <p:sp>
        <p:nvSpPr>
          <p:cNvPr id="242" name="TextBox 241"/>
          <p:cNvSpPr txBox="1"/>
          <p:nvPr/>
        </p:nvSpPr>
        <p:spPr>
          <a:xfrm>
            <a:off x="-6274" y="3486090"/>
            <a:ext cx="615874" cy="369332"/>
          </a:xfrm>
          <a:prstGeom prst="rect">
            <a:avLst/>
          </a:prstGeom>
          <a:noFill/>
        </p:spPr>
        <p:txBody>
          <a:bodyPr wrap="none" rtlCol="0">
            <a:spAutoFit/>
          </a:bodyPr>
          <a:lstStyle/>
          <a:p>
            <a:r>
              <a:rPr lang="en-US" dirty="0">
                <a:latin typeface="+mn-lt"/>
              </a:rPr>
              <a:t>ALU</a:t>
            </a:r>
          </a:p>
        </p:txBody>
      </p:sp>
      <p:sp>
        <p:nvSpPr>
          <p:cNvPr id="260" name="TextBox 259"/>
          <p:cNvSpPr txBox="1"/>
          <p:nvPr/>
        </p:nvSpPr>
        <p:spPr>
          <a:xfrm>
            <a:off x="-2095" y="4400490"/>
            <a:ext cx="659155" cy="369332"/>
          </a:xfrm>
          <a:prstGeom prst="rect">
            <a:avLst/>
          </a:prstGeom>
          <a:noFill/>
        </p:spPr>
        <p:txBody>
          <a:bodyPr wrap="none" rtlCol="0">
            <a:spAutoFit/>
          </a:bodyPr>
          <a:lstStyle/>
          <a:p>
            <a:r>
              <a:rPr lang="en-US" dirty="0">
                <a:latin typeface="+mn-lt"/>
              </a:rPr>
              <a:t>MEM</a:t>
            </a:r>
          </a:p>
        </p:txBody>
      </p:sp>
      <p:sp>
        <p:nvSpPr>
          <p:cNvPr id="261" name="TextBox 260"/>
          <p:cNvSpPr txBox="1"/>
          <p:nvPr/>
        </p:nvSpPr>
        <p:spPr>
          <a:xfrm>
            <a:off x="54640" y="5619690"/>
            <a:ext cx="554960" cy="369332"/>
          </a:xfrm>
          <a:prstGeom prst="rect">
            <a:avLst/>
          </a:prstGeom>
          <a:noFill/>
        </p:spPr>
        <p:txBody>
          <a:bodyPr wrap="none" rtlCol="0">
            <a:spAutoFit/>
          </a:bodyPr>
          <a:lstStyle/>
          <a:p>
            <a:r>
              <a:rPr lang="en-US" dirty="0">
                <a:latin typeface="+mn-lt"/>
              </a:rPr>
              <a:t>WB</a:t>
            </a:r>
          </a:p>
        </p:txBody>
      </p:sp>
      <p:sp>
        <p:nvSpPr>
          <p:cNvPr id="264" name="Content Placeholder 238"/>
          <p:cNvSpPr txBox="1">
            <a:spLocks/>
          </p:cNvSpPr>
          <p:nvPr/>
        </p:nvSpPr>
        <p:spPr bwMode="auto">
          <a:xfrm>
            <a:off x="6096000" y="1295400"/>
            <a:ext cx="2743200" cy="2362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defTabSz="457200" rtl="0" eaLnBrk="0" fontAlgn="base" latinLnBrk="0" hangingPunct="0">
              <a:lnSpc>
                <a:spcPct val="100000"/>
              </a:lnSpc>
              <a:spcBef>
                <a:spcPct val="20000"/>
              </a:spcBef>
              <a:spcAft>
                <a:spcPct val="0"/>
              </a:spcAft>
              <a:buClrTx/>
              <a:buSzTx/>
              <a:buFont typeface="Arial" pitchFamily="34" charset="0"/>
              <a:buNone/>
              <a:tabLst/>
              <a:defRPr/>
            </a:pPr>
            <a:r>
              <a:rPr kumimoji="0" lang="en-US" sz="1800" b="0" i="0" u="none" strike="noStrike" kern="1200" cap="none" spc="0" normalizeH="0" baseline="0" noProof="0" dirty="0">
                <a:ln>
                  <a:noFill/>
                </a:ln>
                <a:solidFill>
                  <a:srgbClr val="00B050"/>
                </a:solidFill>
                <a:effectLst/>
                <a:uLnTx/>
                <a:uFillTx/>
                <a:latin typeface="Consolas" pitchFamily="49" charset="0"/>
                <a:ea typeface="ＭＳ Ｐゴシック" charset="-128"/>
                <a:cs typeface="Consolas" pitchFamily="49" charset="0"/>
              </a:rPr>
              <a:t>LD(R1, 4, R2)</a:t>
            </a:r>
          </a:p>
          <a:p>
            <a:pPr marL="342900" marR="0" lvl="0" indent="-342900" defTabSz="457200" rtl="0" eaLnBrk="0" fontAlgn="base" latinLnBrk="0" hangingPunct="0">
              <a:lnSpc>
                <a:spcPct val="100000"/>
              </a:lnSpc>
              <a:spcBef>
                <a:spcPct val="20000"/>
              </a:spcBef>
              <a:spcAft>
                <a:spcPct val="0"/>
              </a:spcAft>
              <a:buClrTx/>
              <a:buSzTx/>
              <a:buFont typeface="Arial" pitchFamily="34" charset="0"/>
              <a:buNone/>
              <a:tabLst/>
              <a:defRPr/>
            </a:pPr>
            <a:r>
              <a:rPr lang="en-US" dirty="0">
                <a:solidFill>
                  <a:srgbClr val="0070C0"/>
                </a:solidFill>
                <a:latin typeface="Consolas" pitchFamily="49" charset="0"/>
                <a:ea typeface="ＭＳ Ｐゴシック" charset="-128"/>
                <a:cs typeface="Consolas" pitchFamily="49" charset="0"/>
              </a:rPr>
              <a:t>LD(R3, 8, R4)</a:t>
            </a:r>
          </a:p>
          <a:p>
            <a:pPr marL="342900" marR="0" lvl="0" indent="-342900" defTabSz="457200" rtl="0" eaLnBrk="0" fontAlgn="base" latinLnBrk="0" hangingPunct="0">
              <a:lnSpc>
                <a:spcPct val="100000"/>
              </a:lnSpc>
              <a:spcBef>
                <a:spcPct val="20000"/>
              </a:spcBef>
              <a:spcAft>
                <a:spcPct val="0"/>
              </a:spcAft>
              <a:buClrTx/>
              <a:buSzTx/>
              <a:buFont typeface="Arial" pitchFamily="34" charset="0"/>
              <a:buNone/>
              <a:tabLst/>
              <a:defRPr/>
            </a:pPr>
            <a:r>
              <a:rPr kumimoji="0" lang="en-US" sz="1800" b="0" i="0" u="none" strike="noStrike" kern="1200" cap="none" spc="0" normalizeH="0" baseline="0" noProof="0" dirty="0">
                <a:ln>
                  <a:noFill/>
                </a:ln>
                <a:solidFill>
                  <a:srgbClr val="FFC000"/>
                </a:solidFill>
                <a:effectLst/>
                <a:uLnTx/>
                <a:uFillTx/>
                <a:latin typeface="Consolas" pitchFamily="49" charset="0"/>
                <a:ea typeface="ＭＳ Ｐゴシック" charset="-128"/>
                <a:cs typeface="Consolas" pitchFamily="49" charset="0"/>
              </a:rPr>
              <a:t>SUB(R6, R7, R8)</a:t>
            </a:r>
          </a:p>
          <a:p>
            <a:pPr marL="342900" marR="0" lvl="0" indent="-342900" defTabSz="457200" rtl="0" eaLnBrk="0" fontAlgn="base" latinLnBrk="0" hangingPunct="0">
              <a:lnSpc>
                <a:spcPct val="100000"/>
              </a:lnSpc>
              <a:spcBef>
                <a:spcPct val="20000"/>
              </a:spcBef>
              <a:spcAft>
                <a:spcPct val="0"/>
              </a:spcAft>
              <a:buClrTx/>
              <a:buSzTx/>
              <a:buFont typeface="Arial" pitchFamily="34" charset="0"/>
              <a:buNone/>
              <a:tabLst/>
              <a:defRPr/>
            </a:pPr>
            <a:r>
              <a:rPr lang="en-US" dirty="0">
                <a:solidFill>
                  <a:srgbClr val="C00000"/>
                </a:solidFill>
                <a:latin typeface="Consolas" pitchFamily="49" charset="0"/>
                <a:ea typeface="ＭＳ Ｐゴシック" charset="-128"/>
                <a:cs typeface="Consolas" pitchFamily="49" charset="0"/>
              </a:rPr>
              <a:t>XOR(R9, R10, R11)</a:t>
            </a:r>
          </a:p>
          <a:p>
            <a:pPr marL="342900" marR="0" lvl="0" indent="-342900" defTabSz="457200" rtl="0" eaLnBrk="0" fontAlgn="base" latinLnBrk="0" hangingPunct="0">
              <a:lnSpc>
                <a:spcPct val="100000"/>
              </a:lnSpc>
              <a:spcBef>
                <a:spcPct val="20000"/>
              </a:spcBef>
              <a:spcAft>
                <a:spcPct val="0"/>
              </a:spcAft>
              <a:buClrTx/>
              <a:buSzTx/>
              <a:buFont typeface="Arial" pitchFamily="34" charset="0"/>
              <a:buNone/>
              <a:tabLst/>
              <a:defRPr/>
            </a:pPr>
            <a:r>
              <a:rPr lang="en-US" dirty="0">
                <a:solidFill>
                  <a:srgbClr val="7030A0"/>
                </a:solidFill>
                <a:latin typeface="Consolas" pitchFamily="49" charset="0"/>
                <a:ea typeface="ＭＳ Ｐゴシック" charset="-128"/>
                <a:cs typeface="Consolas" pitchFamily="49" charset="0"/>
              </a:rPr>
              <a:t>MUL(R12, R13,R14)</a:t>
            </a:r>
          </a:p>
          <a:p>
            <a:pPr marL="342900" marR="0" lvl="0" indent="-342900" defTabSz="457200" rtl="0" eaLnBrk="0" fontAlgn="base" latinLnBrk="0" hangingPunct="0">
              <a:lnSpc>
                <a:spcPct val="100000"/>
              </a:lnSpc>
              <a:spcBef>
                <a:spcPct val="20000"/>
              </a:spcBef>
              <a:spcAft>
                <a:spcPct val="0"/>
              </a:spcAft>
              <a:buClrTx/>
              <a:buSzTx/>
              <a:buFont typeface="Arial" pitchFamily="34" charset="0"/>
              <a:buNone/>
              <a:tabLst/>
              <a:defRPr/>
            </a:pPr>
            <a:r>
              <a:rPr lang="en-US" dirty="0">
                <a:solidFill>
                  <a:schemeClr val="accent2">
                    <a:lumMod val="75000"/>
                  </a:schemeClr>
                </a:solidFill>
                <a:latin typeface="Consolas" pitchFamily="49" charset="0"/>
                <a:ea typeface="ＭＳ Ｐゴシック" charset="-128"/>
                <a:cs typeface="Consolas" pitchFamily="49" charset="0"/>
              </a:rPr>
              <a:t>ADD(R15, 1, R16)</a:t>
            </a:r>
          </a:p>
          <a:p>
            <a:pPr marL="342900" marR="0" lvl="0" indent="-342900" defTabSz="457200" rtl="0" eaLnBrk="0" fontAlgn="base" latinLnBrk="0" hangingPunct="0">
              <a:lnSpc>
                <a:spcPct val="100000"/>
              </a:lnSpc>
              <a:spcBef>
                <a:spcPct val="20000"/>
              </a:spcBef>
              <a:spcAft>
                <a:spcPct val="0"/>
              </a:spcAft>
              <a:buClrTx/>
              <a:buSzTx/>
              <a:buFont typeface="Arial" pitchFamily="34" charset="0"/>
              <a:buNone/>
              <a:tabLst/>
              <a:defRPr/>
            </a:pPr>
            <a:endParaRPr kumimoji="0" lang="en-US" sz="1800" b="0" i="0" u="none" strike="noStrike" kern="1200" cap="none" spc="0" normalizeH="0" baseline="0" noProof="0" dirty="0">
              <a:ln>
                <a:noFill/>
              </a:ln>
              <a:solidFill>
                <a:schemeClr val="tx1"/>
              </a:solidFill>
              <a:effectLst/>
              <a:uLnTx/>
              <a:uFillTx/>
              <a:latin typeface="Consolas" pitchFamily="49" charset="0"/>
              <a:ea typeface="ＭＳ Ｐゴシック" charset="-128"/>
              <a:cs typeface="Consolas" pitchFamily="49" charset="0"/>
            </a:endParaRPr>
          </a:p>
        </p:txBody>
      </p:sp>
      <p:sp>
        <p:nvSpPr>
          <p:cNvPr id="267" name="Rectangle 266"/>
          <p:cNvSpPr/>
          <p:nvPr/>
        </p:nvSpPr>
        <p:spPr>
          <a:xfrm>
            <a:off x="264319" y="1983581"/>
            <a:ext cx="666750" cy="45719"/>
          </a:xfrm>
          <a:prstGeom prst="rect">
            <a:avLst/>
          </a:prstGeom>
          <a:solidFill>
            <a:srgbClr val="C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8" name="Rectangle 267"/>
          <p:cNvSpPr/>
          <p:nvPr/>
        </p:nvSpPr>
        <p:spPr>
          <a:xfrm>
            <a:off x="1526381" y="1983581"/>
            <a:ext cx="666750" cy="45719"/>
          </a:xfrm>
          <a:prstGeom prst="rect">
            <a:avLst/>
          </a:prstGeom>
          <a:solidFill>
            <a:srgbClr val="C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9" name="Rectangle 238"/>
          <p:cNvSpPr/>
          <p:nvPr/>
        </p:nvSpPr>
        <p:spPr>
          <a:xfrm>
            <a:off x="262731" y="2029143"/>
            <a:ext cx="666750" cy="45719"/>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5" name="Rectangle 254"/>
          <p:cNvSpPr/>
          <p:nvPr/>
        </p:nvSpPr>
        <p:spPr>
          <a:xfrm>
            <a:off x="1527176" y="2029143"/>
            <a:ext cx="666750" cy="45719"/>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7" name="Rectangle 256"/>
          <p:cNvSpPr/>
          <p:nvPr/>
        </p:nvSpPr>
        <p:spPr>
          <a:xfrm>
            <a:off x="306388" y="3286125"/>
            <a:ext cx="666750" cy="45719"/>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8" name="Rectangle 257"/>
          <p:cNvSpPr/>
          <p:nvPr/>
        </p:nvSpPr>
        <p:spPr>
          <a:xfrm>
            <a:off x="1568450" y="3286125"/>
            <a:ext cx="666750" cy="45719"/>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9" name="Rectangle 258"/>
          <p:cNvSpPr/>
          <p:nvPr/>
        </p:nvSpPr>
        <p:spPr>
          <a:xfrm>
            <a:off x="304800" y="3331687"/>
            <a:ext cx="666750" cy="45719"/>
          </a:xfrm>
          <a:prstGeom prst="rect">
            <a:avLst/>
          </a:prstGeom>
          <a:solidFill>
            <a:srgbClr val="0070C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2" name="Rectangle 261"/>
          <p:cNvSpPr/>
          <p:nvPr/>
        </p:nvSpPr>
        <p:spPr>
          <a:xfrm>
            <a:off x="1569245" y="3331687"/>
            <a:ext cx="666750" cy="45719"/>
          </a:xfrm>
          <a:prstGeom prst="rect">
            <a:avLst/>
          </a:prstGeom>
          <a:solidFill>
            <a:srgbClr val="0070C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3" name="Rectangle 262"/>
          <p:cNvSpPr/>
          <p:nvPr/>
        </p:nvSpPr>
        <p:spPr>
          <a:xfrm>
            <a:off x="2325688" y="3282950"/>
            <a:ext cx="666750" cy="45719"/>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5" name="Rectangle 264"/>
          <p:cNvSpPr/>
          <p:nvPr/>
        </p:nvSpPr>
        <p:spPr>
          <a:xfrm>
            <a:off x="3082925" y="3282950"/>
            <a:ext cx="666750" cy="45719"/>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9" name="Rectangle 268"/>
          <p:cNvSpPr/>
          <p:nvPr/>
        </p:nvSpPr>
        <p:spPr>
          <a:xfrm>
            <a:off x="2324100" y="3328512"/>
            <a:ext cx="666750" cy="45719"/>
          </a:xfrm>
          <a:prstGeom prst="rect">
            <a:avLst/>
          </a:prstGeom>
          <a:solidFill>
            <a:srgbClr val="0070C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0" name="Rectangle 269"/>
          <p:cNvSpPr/>
          <p:nvPr/>
        </p:nvSpPr>
        <p:spPr>
          <a:xfrm>
            <a:off x="3083720" y="3328512"/>
            <a:ext cx="666750" cy="45719"/>
          </a:xfrm>
          <a:prstGeom prst="rect">
            <a:avLst/>
          </a:prstGeom>
          <a:solidFill>
            <a:srgbClr val="0070C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1" name="Rectangle 270"/>
          <p:cNvSpPr/>
          <p:nvPr/>
        </p:nvSpPr>
        <p:spPr>
          <a:xfrm>
            <a:off x="3843338" y="3282950"/>
            <a:ext cx="666750" cy="45719"/>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3" name="Rectangle 272"/>
          <p:cNvSpPr/>
          <p:nvPr/>
        </p:nvSpPr>
        <p:spPr>
          <a:xfrm>
            <a:off x="3841750" y="3328512"/>
            <a:ext cx="666750" cy="45719"/>
          </a:xfrm>
          <a:prstGeom prst="rect">
            <a:avLst/>
          </a:prstGeom>
          <a:solidFill>
            <a:srgbClr val="0070C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2" name="Rectangle 271"/>
          <p:cNvSpPr/>
          <p:nvPr/>
        </p:nvSpPr>
        <p:spPr>
          <a:xfrm>
            <a:off x="306388" y="4049395"/>
            <a:ext cx="666750" cy="45719"/>
          </a:xfrm>
          <a:prstGeom prst="rect">
            <a:avLst/>
          </a:prstGeom>
          <a:solidFill>
            <a:srgbClr val="0070C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4" name="Rectangle 273"/>
          <p:cNvSpPr/>
          <p:nvPr/>
        </p:nvSpPr>
        <p:spPr>
          <a:xfrm>
            <a:off x="1568450" y="4049395"/>
            <a:ext cx="666750" cy="45719"/>
          </a:xfrm>
          <a:prstGeom prst="rect">
            <a:avLst/>
          </a:prstGeom>
          <a:solidFill>
            <a:srgbClr val="0070C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5" name="Rectangle 274"/>
          <p:cNvSpPr/>
          <p:nvPr/>
        </p:nvSpPr>
        <p:spPr>
          <a:xfrm>
            <a:off x="304800" y="4094957"/>
            <a:ext cx="666750" cy="45719"/>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6" name="Rectangle 275"/>
          <p:cNvSpPr/>
          <p:nvPr/>
        </p:nvSpPr>
        <p:spPr>
          <a:xfrm>
            <a:off x="1569245" y="4094957"/>
            <a:ext cx="666750" cy="45719"/>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8" name="Rectangle 277"/>
          <p:cNvSpPr/>
          <p:nvPr/>
        </p:nvSpPr>
        <p:spPr>
          <a:xfrm>
            <a:off x="2703830" y="4046220"/>
            <a:ext cx="666750" cy="45719"/>
          </a:xfrm>
          <a:prstGeom prst="rect">
            <a:avLst/>
          </a:prstGeom>
          <a:solidFill>
            <a:srgbClr val="0070C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0" name="Rectangle 279"/>
          <p:cNvSpPr/>
          <p:nvPr/>
        </p:nvSpPr>
        <p:spPr>
          <a:xfrm>
            <a:off x="2705100" y="4091782"/>
            <a:ext cx="666750" cy="45719"/>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1" name="Rectangle 280"/>
          <p:cNvSpPr/>
          <p:nvPr/>
        </p:nvSpPr>
        <p:spPr>
          <a:xfrm>
            <a:off x="3843338" y="4046220"/>
            <a:ext cx="666750" cy="45719"/>
          </a:xfrm>
          <a:prstGeom prst="rect">
            <a:avLst/>
          </a:prstGeom>
          <a:solidFill>
            <a:srgbClr val="0070C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2" name="Rectangle 281"/>
          <p:cNvSpPr/>
          <p:nvPr/>
        </p:nvSpPr>
        <p:spPr>
          <a:xfrm>
            <a:off x="3841750" y="4091782"/>
            <a:ext cx="666750" cy="45719"/>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3" name="Rectangle 282"/>
          <p:cNvSpPr/>
          <p:nvPr/>
        </p:nvSpPr>
        <p:spPr>
          <a:xfrm>
            <a:off x="4495800" y="1371600"/>
            <a:ext cx="564578" cy="369332"/>
          </a:xfrm>
          <a:prstGeom prst="rect">
            <a:avLst/>
          </a:prstGeom>
        </p:spPr>
        <p:txBody>
          <a:bodyPr wrap="none">
            <a:spAutoFit/>
          </a:bodyPr>
          <a:lstStyle/>
          <a:p>
            <a:r>
              <a:rPr lang="en-US" dirty="0">
                <a:solidFill>
                  <a:srgbClr val="C00000"/>
                </a:solidFill>
                <a:latin typeface="Consolas" pitchFamily="49" charset="0"/>
                <a:ea typeface="ＭＳ Ｐゴシック" charset="-128"/>
                <a:cs typeface="Consolas" pitchFamily="49" charset="0"/>
              </a:rPr>
              <a:t>XOR</a:t>
            </a:r>
            <a:endParaRPr lang="en-US" dirty="0">
              <a:solidFill>
                <a:srgbClr val="C00000"/>
              </a:solidFill>
            </a:endParaRPr>
          </a:p>
        </p:txBody>
      </p:sp>
      <p:sp>
        <p:nvSpPr>
          <p:cNvPr id="277" name="Rectangle 276"/>
          <p:cNvSpPr/>
          <p:nvPr/>
        </p:nvSpPr>
        <p:spPr>
          <a:xfrm>
            <a:off x="306388" y="5108575"/>
            <a:ext cx="666750" cy="45719"/>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9" name="Rectangle 278"/>
          <p:cNvSpPr/>
          <p:nvPr/>
        </p:nvSpPr>
        <p:spPr>
          <a:xfrm>
            <a:off x="1568450" y="5108575"/>
            <a:ext cx="666750" cy="45719"/>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4" name="Rectangle 283"/>
          <p:cNvSpPr/>
          <p:nvPr/>
        </p:nvSpPr>
        <p:spPr>
          <a:xfrm>
            <a:off x="304800" y="5154137"/>
            <a:ext cx="666750" cy="4571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5" name="Rectangle 284"/>
          <p:cNvSpPr/>
          <p:nvPr/>
        </p:nvSpPr>
        <p:spPr>
          <a:xfrm>
            <a:off x="1569245" y="5154137"/>
            <a:ext cx="666750" cy="4571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6" name="Rectangle 285"/>
          <p:cNvSpPr/>
          <p:nvPr/>
        </p:nvSpPr>
        <p:spPr>
          <a:xfrm>
            <a:off x="2692400" y="5105400"/>
            <a:ext cx="666750" cy="45719"/>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7" name="Rectangle 286"/>
          <p:cNvSpPr/>
          <p:nvPr/>
        </p:nvSpPr>
        <p:spPr>
          <a:xfrm>
            <a:off x="2693195" y="5150962"/>
            <a:ext cx="666750" cy="4571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0" name="Rectangle 289"/>
          <p:cNvSpPr/>
          <p:nvPr/>
        </p:nvSpPr>
        <p:spPr>
          <a:xfrm>
            <a:off x="4495800" y="3505200"/>
            <a:ext cx="437940" cy="369332"/>
          </a:xfrm>
          <a:prstGeom prst="rect">
            <a:avLst/>
          </a:prstGeom>
        </p:spPr>
        <p:txBody>
          <a:bodyPr wrap="none">
            <a:spAutoFit/>
          </a:bodyPr>
          <a:lstStyle/>
          <a:p>
            <a:r>
              <a:rPr lang="en-US" dirty="0">
                <a:solidFill>
                  <a:srgbClr val="0070C0"/>
                </a:solidFill>
                <a:latin typeface="Consolas" pitchFamily="49" charset="0"/>
                <a:ea typeface="ＭＳ Ｐゴシック" charset="-128"/>
                <a:cs typeface="Consolas" pitchFamily="49" charset="0"/>
              </a:rPr>
              <a:t>LD</a:t>
            </a:r>
            <a:endParaRPr lang="en-US" dirty="0">
              <a:solidFill>
                <a:srgbClr val="0070C0"/>
              </a:solidFill>
            </a:endParaRPr>
          </a:p>
        </p:txBody>
      </p:sp>
      <p:sp>
        <p:nvSpPr>
          <p:cNvPr id="291" name="Rectangle 290"/>
          <p:cNvSpPr/>
          <p:nvPr/>
        </p:nvSpPr>
        <p:spPr>
          <a:xfrm>
            <a:off x="4495800" y="4583668"/>
            <a:ext cx="437940" cy="369332"/>
          </a:xfrm>
          <a:prstGeom prst="rect">
            <a:avLst/>
          </a:prstGeom>
        </p:spPr>
        <p:txBody>
          <a:bodyPr wrap="none">
            <a:spAutoFit/>
          </a:bodyPr>
          <a:lstStyle/>
          <a:p>
            <a:r>
              <a:rPr lang="en-US" dirty="0">
                <a:solidFill>
                  <a:srgbClr val="00B050"/>
                </a:solidFill>
                <a:latin typeface="Consolas" pitchFamily="49" charset="0"/>
                <a:ea typeface="ＭＳ Ｐゴシック" charset="-128"/>
                <a:cs typeface="Consolas" pitchFamily="49" charset="0"/>
              </a:rPr>
              <a:t>LD</a:t>
            </a:r>
            <a:endParaRPr lang="en-US" dirty="0"/>
          </a:p>
        </p:txBody>
      </p:sp>
      <p:sp>
        <p:nvSpPr>
          <p:cNvPr id="292" name="Rectangle 291"/>
          <p:cNvSpPr/>
          <p:nvPr/>
        </p:nvSpPr>
        <p:spPr>
          <a:xfrm>
            <a:off x="4495800" y="2438400"/>
            <a:ext cx="564578" cy="369332"/>
          </a:xfrm>
          <a:prstGeom prst="rect">
            <a:avLst/>
          </a:prstGeom>
        </p:spPr>
        <p:txBody>
          <a:bodyPr wrap="none">
            <a:spAutoFit/>
          </a:bodyPr>
          <a:lstStyle/>
          <a:p>
            <a:r>
              <a:rPr lang="en-US" dirty="0">
                <a:solidFill>
                  <a:srgbClr val="FFC000"/>
                </a:solidFill>
                <a:latin typeface="Consolas" pitchFamily="49" charset="0"/>
                <a:ea typeface="ＭＳ Ｐゴシック" charset="-128"/>
                <a:cs typeface="Consolas" pitchFamily="49" charset="0"/>
              </a:rPr>
              <a:t>SUB</a:t>
            </a:r>
            <a:endParaRPr lang="en-US" dirty="0">
              <a:solidFill>
                <a:srgbClr val="FFC000"/>
              </a:solidFill>
            </a:endParaRPr>
          </a:p>
        </p:txBody>
      </p:sp>
      <p:sp>
        <p:nvSpPr>
          <p:cNvPr id="293" name="Rectangle 292"/>
          <p:cNvSpPr/>
          <p:nvPr/>
        </p:nvSpPr>
        <p:spPr>
          <a:xfrm>
            <a:off x="221787" y="1219200"/>
            <a:ext cx="666750" cy="45719"/>
          </a:xfrm>
          <a:prstGeom prst="rect">
            <a:avLst/>
          </a:prstGeom>
          <a:solidFill>
            <a:srgbClr val="7030A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6" name="TextBox 265"/>
          <p:cNvSpPr txBox="1"/>
          <p:nvPr/>
        </p:nvSpPr>
        <p:spPr>
          <a:xfrm>
            <a:off x="5466675" y="4191000"/>
            <a:ext cx="2991525" cy="1015663"/>
          </a:xfrm>
          <a:prstGeom prst="rect">
            <a:avLst/>
          </a:prstGeom>
          <a:noFill/>
        </p:spPr>
        <p:txBody>
          <a:bodyPr wrap="none" rtlCol="0">
            <a:spAutoFit/>
          </a:bodyPr>
          <a:lstStyle/>
          <a:p>
            <a:r>
              <a:rPr lang="en-US" sz="2000" dirty="0">
                <a:solidFill>
                  <a:srgbClr val="00B050"/>
                </a:solidFill>
                <a:latin typeface="+mj-lt"/>
              </a:rPr>
              <a:t>First LD</a:t>
            </a:r>
            <a:r>
              <a:rPr lang="en-US" sz="2000" dirty="0">
                <a:latin typeface="+mj-lt"/>
              </a:rPr>
              <a:t> starts data</a:t>
            </a:r>
            <a:br>
              <a:rPr lang="en-US" sz="2000" dirty="0">
                <a:latin typeface="+mj-lt"/>
              </a:rPr>
            </a:br>
            <a:r>
              <a:rPr lang="en-US" sz="2000" dirty="0">
                <a:latin typeface="+mj-lt"/>
              </a:rPr>
              <a:t>memory read</a:t>
            </a:r>
          </a:p>
          <a:p>
            <a:r>
              <a:rPr lang="en-US" sz="2000" dirty="0">
                <a:latin typeface="+mj-lt"/>
              </a:rPr>
              <a:t>Data not yet available!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 name="Rectangle 287"/>
          <p:cNvSpPr/>
          <p:nvPr/>
        </p:nvSpPr>
        <p:spPr>
          <a:xfrm>
            <a:off x="3771900" y="4419600"/>
            <a:ext cx="701040" cy="723900"/>
          </a:xfrm>
          <a:prstGeom prst="rect">
            <a:avLst/>
          </a:prstGeom>
          <a:solidFill>
            <a:srgbClr val="0070C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9" name="Rectangle 288"/>
          <p:cNvSpPr/>
          <p:nvPr/>
        </p:nvSpPr>
        <p:spPr>
          <a:xfrm>
            <a:off x="3760470" y="5128260"/>
            <a:ext cx="727710" cy="335280"/>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Example: Cycle 5</a:t>
            </a:r>
          </a:p>
        </p:txBody>
      </p:sp>
      <p:grpSp>
        <p:nvGrpSpPr>
          <p:cNvPr id="3" name="Group 3"/>
          <p:cNvGrpSpPr/>
          <p:nvPr/>
        </p:nvGrpSpPr>
        <p:grpSpPr>
          <a:xfrm>
            <a:off x="219075" y="1066800"/>
            <a:ext cx="4424363" cy="5211802"/>
            <a:chOff x="447675" y="1066800"/>
            <a:chExt cx="4424363" cy="5211802"/>
          </a:xfrm>
        </p:grpSpPr>
        <p:sp>
          <p:nvSpPr>
            <p:cNvPr id="103" name="Rectangle 102"/>
            <p:cNvSpPr>
              <a:spLocks noChangeArrowheads="1"/>
            </p:cNvSpPr>
            <p:nvPr/>
          </p:nvSpPr>
          <p:spPr bwMode="auto">
            <a:xfrm>
              <a:off x="2806700" y="2459167"/>
              <a:ext cx="1263650" cy="277157"/>
            </a:xfrm>
            <a:prstGeom prst="rect">
              <a:avLst/>
            </a:prstGeom>
            <a:solidFill>
              <a:srgbClr val="C00000"/>
            </a:solidFill>
            <a:ln w="4763">
              <a:solidFill>
                <a:srgbClr val="000000"/>
              </a:solidFill>
              <a:miter lim="800000"/>
              <a:headEnd/>
              <a:tailEnd/>
            </a:ln>
          </p:spPr>
          <p:txBody>
            <a:bodyPr/>
            <a:lstStyle/>
            <a:p>
              <a:endParaRPr lang="en-US"/>
            </a:p>
          </p:txBody>
        </p:sp>
        <p:sp>
          <p:nvSpPr>
            <p:cNvPr id="5" name="Rectangle 4"/>
            <p:cNvSpPr>
              <a:spLocks noChangeArrowheads="1"/>
            </p:cNvSpPr>
            <p:nvPr/>
          </p:nvSpPr>
          <p:spPr bwMode="auto">
            <a:xfrm>
              <a:off x="2343150" y="5949243"/>
              <a:ext cx="1011238" cy="299158"/>
            </a:xfrm>
            <a:prstGeom prst="rect">
              <a:avLst/>
            </a:prstGeom>
            <a:solidFill>
              <a:srgbClr val="92D050"/>
            </a:solidFill>
            <a:ln w="9525">
              <a:noFill/>
              <a:miter lim="800000"/>
              <a:headEnd/>
              <a:tailEnd/>
            </a:ln>
          </p:spPr>
          <p:txBody>
            <a:bodyPr/>
            <a:lstStyle/>
            <a:p>
              <a:endParaRPr lang="en-US"/>
            </a:p>
          </p:txBody>
        </p:sp>
        <p:sp>
          <p:nvSpPr>
            <p:cNvPr id="6" name="Rectangle 5"/>
            <p:cNvSpPr>
              <a:spLocks noChangeArrowheads="1"/>
            </p:cNvSpPr>
            <p:nvPr/>
          </p:nvSpPr>
          <p:spPr bwMode="auto">
            <a:xfrm>
              <a:off x="2346325" y="5951870"/>
              <a:ext cx="1004888" cy="296530"/>
            </a:xfrm>
            <a:prstGeom prst="rect">
              <a:avLst/>
            </a:prstGeom>
            <a:noFill/>
            <a:ln w="11113">
              <a:solidFill>
                <a:srgbClr val="000000"/>
              </a:solidFill>
              <a:miter lim="800000"/>
              <a:headEnd/>
              <a:tailEnd/>
            </a:ln>
          </p:spPr>
          <p:txBody>
            <a:bodyPr/>
            <a:lstStyle/>
            <a:p>
              <a:endParaRPr lang="en-US"/>
            </a:p>
          </p:txBody>
        </p:sp>
        <p:sp>
          <p:nvSpPr>
            <p:cNvPr id="7" name="Freeform 6"/>
            <p:cNvSpPr>
              <a:spLocks/>
            </p:cNvSpPr>
            <p:nvPr/>
          </p:nvSpPr>
          <p:spPr bwMode="auto">
            <a:xfrm>
              <a:off x="3522663" y="2318619"/>
              <a:ext cx="336550" cy="69617"/>
            </a:xfrm>
            <a:custGeom>
              <a:avLst/>
              <a:gdLst>
                <a:gd name="T0" fmla="*/ 0 w 252"/>
                <a:gd name="T1" fmla="*/ 0 h 63"/>
                <a:gd name="T2" fmla="*/ 2147483647 w 252"/>
                <a:gd name="T3" fmla="*/ 0 h 63"/>
                <a:gd name="T4" fmla="*/ 2147483647 w 252"/>
                <a:gd name="T5" fmla="*/ 2147483647 h 63"/>
                <a:gd name="T6" fmla="*/ 2147483647 w 252"/>
                <a:gd name="T7" fmla="*/ 2147483647 h 63"/>
                <a:gd name="T8" fmla="*/ 0 w 252"/>
                <a:gd name="T9" fmla="*/ 0 h 63"/>
                <a:gd name="T10" fmla="*/ 0 60000 65536"/>
                <a:gd name="T11" fmla="*/ 0 60000 65536"/>
                <a:gd name="T12" fmla="*/ 0 60000 65536"/>
                <a:gd name="T13" fmla="*/ 0 60000 65536"/>
                <a:gd name="T14" fmla="*/ 0 60000 65536"/>
                <a:gd name="T15" fmla="*/ 0 w 252"/>
                <a:gd name="T16" fmla="*/ 0 h 63"/>
                <a:gd name="T17" fmla="*/ 252 w 252"/>
                <a:gd name="T18" fmla="*/ 63 h 63"/>
              </a:gdLst>
              <a:ahLst/>
              <a:cxnLst>
                <a:cxn ang="T10">
                  <a:pos x="T0" y="T1"/>
                </a:cxn>
                <a:cxn ang="T11">
                  <a:pos x="T2" y="T3"/>
                </a:cxn>
                <a:cxn ang="T12">
                  <a:pos x="T4" y="T5"/>
                </a:cxn>
                <a:cxn ang="T13">
                  <a:pos x="T6" y="T7"/>
                </a:cxn>
                <a:cxn ang="T14">
                  <a:pos x="T8" y="T9"/>
                </a:cxn>
              </a:cxnLst>
              <a:rect l="T15" t="T16" r="T17" b="T18"/>
              <a:pathLst>
                <a:path w="252" h="63">
                  <a:moveTo>
                    <a:pt x="0" y="0"/>
                  </a:moveTo>
                  <a:lnTo>
                    <a:pt x="252" y="0"/>
                  </a:lnTo>
                  <a:lnTo>
                    <a:pt x="221" y="63"/>
                  </a:lnTo>
                  <a:lnTo>
                    <a:pt x="32" y="63"/>
                  </a:lnTo>
                  <a:lnTo>
                    <a:pt x="0" y="0"/>
                  </a:lnTo>
                </a:path>
              </a:pathLst>
            </a:custGeom>
            <a:solidFill>
              <a:srgbClr val="C00000"/>
            </a:solidFill>
            <a:ln w="11113">
              <a:solidFill>
                <a:srgbClr val="000000"/>
              </a:solidFill>
              <a:round/>
              <a:headEnd/>
              <a:tailEnd/>
            </a:ln>
          </p:spPr>
          <p:txBody>
            <a:bodyPr/>
            <a:lstStyle/>
            <a:p>
              <a:endParaRPr lang="en-US"/>
            </a:p>
          </p:txBody>
        </p:sp>
        <p:sp>
          <p:nvSpPr>
            <p:cNvPr id="8" name="Rectangle 7"/>
            <p:cNvSpPr>
              <a:spLocks noChangeArrowheads="1"/>
            </p:cNvSpPr>
            <p:nvPr/>
          </p:nvSpPr>
          <p:spPr bwMode="auto">
            <a:xfrm>
              <a:off x="3986213" y="4411088"/>
              <a:ext cx="715962" cy="1057400"/>
            </a:xfrm>
            <a:prstGeom prst="rect">
              <a:avLst/>
            </a:prstGeom>
            <a:noFill/>
            <a:ln w="9525">
              <a:noFill/>
              <a:miter lim="800000"/>
              <a:headEnd/>
              <a:tailEnd/>
            </a:ln>
          </p:spPr>
          <p:txBody>
            <a:bodyPr/>
            <a:lstStyle/>
            <a:p>
              <a:endParaRPr lang="en-US"/>
            </a:p>
          </p:txBody>
        </p:sp>
        <p:sp>
          <p:nvSpPr>
            <p:cNvPr id="9" name="Rectangle 8"/>
            <p:cNvSpPr>
              <a:spLocks noChangeArrowheads="1"/>
            </p:cNvSpPr>
            <p:nvPr/>
          </p:nvSpPr>
          <p:spPr bwMode="auto">
            <a:xfrm>
              <a:off x="3990975" y="4415029"/>
              <a:ext cx="708025" cy="1050832"/>
            </a:xfrm>
            <a:prstGeom prst="rect">
              <a:avLst/>
            </a:prstGeom>
            <a:noFill/>
            <a:ln w="11113">
              <a:solidFill>
                <a:srgbClr val="000000"/>
              </a:solidFill>
              <a:miter lim="800000"/>
              <a:headEnd/>
              <a:tailEnd/>
            </a:ln>
          </p:spPr>
          <p:txBody>
            <a:bodyPr/>
            <a:lstStyle/>
            <a:p>
              <a:endParaRPr lang="en-US"/>
            </a:p>
          </p:txBody>
        </p:sp>
        <p:sp>
          <p:nvSpPr>
            <p:cNvPr id="10" name="Freeform 9"/>
            <p:cNvSpPr>
              <a:spLocks/>
            </p:cNvSpPr>
            <p:nvPr/>
          </p:nvSpPr>
          <p:spPr bwMode="auto">
            <a:xfrm>
              <a:off x="2636838" y="3504745"/>
              <a:ext cx="1181100" cy="278470"/>
            </a:xfrm>
            <a:custGeom>
              <a:avLst/>
              <a:gdLst>
                <a:gd name="T0" fmla="*/ 0 w 882"/>
                <a:gd name="T1" fmla="*/ 0 h 251"/>
                <a:gd name="T2" fmla="*/ 2147483647 w 882"/>
                <a:gd name="T3" fmla="*/ 0 h 251"/>
                <a:gd name="T4" fmla="*/ 2147483647 w 882"/>
                <a:gd name="T5" fmla="*/ 2147483647 h 251"/>
                <a:gd name="T6" fmla="*/ 2147483647 w 882"/>
                <a:gd name="T7" fmla="*/ 0 h 251"/>
                <a:gd name="T8" fmla="*/ 2147483647 w 882"/>
                <a:gd name="T9" fmla="*/ 0 h 251"/>
                <a:gd name="T10" fmla="*/ 2147483647 w 882"/>
                <a:gd name="T11" fmla="*/ 2147483647 h 251"/>
                <a:gd name="T12" fmla="*/ 2147483647 w 882"/>
                <a:gd name="T13" fmla="*/ 2147483647 h 251"/>
                <a:gd name="T14" fmla="*/ 0 w 882"/>
                <a:gd name="T15" fmla="*/ 0 h 251"/>
                <a:gd name="T16" fmla="*/ 0 60000 65536"/>
                <a:gd name="T17" fmla="*/ 0 60000 65536"/>
                <a:gd name="T18" fmla="*/ 0 60000 65536"/>
                <a:gd name="T19" fmla="*/ 0 60000 65536"/>
                <a:gd name="T20" fmla="*/ 0 60000 65536"/>
                <a:gd name="T21" fmla="*/ 0 60000 65536"/>
                <a:gd name="T22" fmla="*/ 0 60000 65536"/>
                <a:gd name="T23" fmla="*/ 0 60000 65536"/>
                <a:gd name="T24" fmla="*/ 0 w 882"/>
                <a:gd name="T25" fmla="*/ 0 h 251"/>
                <a:gd name="T26" fmla="*/ 882 w 882"/>
                <a:gd name="T27" fmla="*/ 251 h 25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82" h="251">
                  <a:moveTo>
                    <a:pt x="0" y="0"/>
                  </a:moveTo>
                  <a:lnTo>
                    <a:pt x="385" y="0"/>
                  </a:lnTo>
                  <a:lnTo>
                    <a:pt x="441" y="62"/>
                  </a:lnTo>
                  <a:lnTo>
                    <a:pt x="497" y="0"/>
                  </a:lnTo>
                  <a:lnTo>
                    <a:pt x="882" y="0"/>
                  </a:lnTo>
                  <a:lnTo>
                    <a:pt x="661" y="251"/>
                  </a:lnTo>
                  <a:lnTo>
                    <a:pt x="221" y="251"/>
                  </a:lnTo>
                  <a:lnTo>
                    <a:pt x="0" y="0"/>
                  </a:lnTo>
                  <a:close/>
                </a:path>
              </a:pathLst>
            </a:custGeom>
            <a:solidFill>
              <a:srgbClr val="FFC000"/>
            </a:solidFill>
            <a:ln w="9525">
              <a:noFill/>
              <a:round/>
              <a:headEnd/>
              <a:tailEnd/>
            </a:ln>
          </p:spPr>
          <p:txBody>
            <a:bodyPr/>
            <a:lstStyle/>
            <a:p>
              <a:endParaRPr lang="en-US"/>
            </a:p>
          </p:txBody>
        </p:sp>
        <p:sp>
          <p:nvSpPr>
            <p:cNvPr id="11" name="Freeform 10"/>
            <p:cNvSpPr>
              <a:spLocks/>
            </p:cNvSpPr>
            <p:nvPr/>
          </p:nvSpPr>
          <p:spPr bwMode="auto">
            <a:xfrm>
              <a:off x="2636838" y="3504745"/>
              <a:ext cx="1181100" cy="278470"/>
            </a:xfrm>
            <a:custGeom>
              <a:avLst/>
              <a:gdLst>
                <a:gd name="T0" fmla="*/ 0 w 882"/>
                <a:gd name="T1" fmla="*/ 0 h 251"/>
                <a:gd name="T2" fmla="*/ 2147483647 w 882"/>
                <a:gd name="T3" fmla="*/ 0 h 251"/>
                <a:gd name="T4" fmla="*/ 2147483647 w 882"/>
                <a:gd name="T5" fmla="*/ 2147483647 h 251"/>
                <a:gd name="T6" fmla="*/ 2147483647 w 882"/>
                <a:gd name="T7" fmla="*/ 0 h 251"/>
                <a:gd name="T8" fmla="*/ 2147483647 w 882"/>
                <a:gd name="T9" fmla="*/ 0 h 251"/>
                <a:gd name="T10" fmla="*/ 2147483647 w 882"/>
                <a:gd name="T11" fmla="*/ 2147483647 h 251"/>
                <a:gd name="T12" fmla="*/ 2147483647 w 882"/>
                <a:gd name="T13" fmla="*/ 2147483647 h 251"/>
                <a:gd name="T14" fmla="*/ 0 w 882"/>
                <a:gd name="T15" fmla="*/ 0 h 251"/>
                <a:gd name="T16" fmla="*/ 0 60000 65536"/>
                <a:gd name="T17" fmla="*/ 0 60000 65536"/>
                <a:gd name="T18" fmla="*/ 0 60000 65536"/>
                <a:gd name="T19" fmla="*/ 0 60000 65536"/>
                <a:gd name="T20" fmla="*/ 0 60000 65536"/>
                <a:gd name="T21" fmla="*/ 0 60000 65536"/>
                <a:gd name="T22" fmla="*/ 0 60000 65536"/>
                <a:gd name="T23" fmla="*/ 0 60000 65536"/>
                <a:gd name="T24" fmla="*/ 0 w 882"/>
                <a:gd name="T25" fmla="*/ 0 h 251"/>
                <a:gd name="T26" fmla="*/ 882 w 882"/>
                <a:gd name="T27" fmla="*/ 251 h 25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82" h="251">
                  <a:moveTo>
                    <a:pt x="0" y="0"/>
                  </a:moveTo>
                  <a:lnTo>
                    <a:pt x="385" y="0"/>
                  </a:lnTo>
                  <a:lnTo>
                    <a:pt x="441" y="62"/>
                  </a:lnTo>
                  <a:lnTo>
                    <a:pt x="497" y="0"/>
                  </a:lnTo>
                  <a:lnTo>
                    <a:pt x="882" y="0"/>
                  </a:lnTo>
                  <a:lnTo>
                    <a:pt x="661" y="251"/>
                  </a:lnTo>
                  <a:lnTo>
                    <a:pt x="221" y="251"/>
                  </a:lnTo>
                  <a:lnTo>
                    <a:pt x="0" y="0"/>
                  </a:lnTo>
                </a:path>
              </a:pathLst>
            </a:custGeom>
            <a:noFill/>
            <a:ln w="11113">
              <a:solidFill>
                <a:srgbClr val="000000"/>
              </a:solidFill>
              <a:round/>
              <a:headEnd/>
              <a:tailEnd/>
            </a:ln>
          </p:spPr>
          <p:txBody>
            <a:bodyPr/>
            <a:lstStyle/>
            <a:p>
              <a:endParaRPr lang="en-US"/>
            </a:p>
          </p:txBody>
        </p:sp>
        <p:sp>
          <p:nvSpPr>
            <p:cNvPr id="12" name="Rectangle 11"/>
            <p:cNvSpPr>
              <a:spLocks noChangeArrowheads="1"/>
            </p:cNvSpPr>
            <p:nvPr/>
          </p:nvSpPr>
          <p:spPr bwMode="auto">
            <a:xfrm>
              <a:off x="741363" y="1571214"/>
              <a:ext cx="168275" cy="105083"/>
            </a:xfrm>
            <a:prstGeom prst="rect">
              <a:avLst/>
            </a:prstGeom>
            <a:solidFill>
              <a:srgbClr val="FFFFFF"/>
            </a:solidFill>
            <a:ln w="9525">
              <a:noFill/>
              <a:miter lim="800000"/>
              <a:headEnd/>
              <a:tailEnd/>
            </a:ln>
          </p:spPr>
          <p:txBody>
            <a:bodyPr/>
            <a:lstStyle/>
            <a:p>
              <a:endParaRPr lang="en-US"/>
            </a:p>
          </p:txBody>
        </p:sp>
        <p:sp>
          <p:nvSpPr>
            <p:cNvPr id="13" name="Rectangle 12"/>
            <p:cNvSpPr>
              <a:spLocks noChangeArrowheads="1"/>
            </p:cNvSpPr>
            <p:nvPr/>
          </p:nvSpPr>
          <p:spPr bwMode="auto">
            <a:xfrm>
              <a:off x="746125" y="1573841"/>
              <a:ext cx="160338" cy="98516"/>
            </a:xfrm>
            <a:prstGeom prst="rect">
              <a:avLst/>
            </a:prstGeom>
            <a:noFill/>
            <a:ln w="11113">
              <a:solidFill>
                <a:srgbClr val="000000"/>
              </a:solidFill>
              <a:miter lim="800000"/>
              <a:headEnd/>
              <a:tailEnd/>
            </a:ln>
          </p:spPr>
          <p:txBody>
            <a:bodyPr/>
            <a:lstStyle/>
            <a:p>
              <a:endParaRPr lang="en-US"/>
            </a:p>
          </p:txBody>
        </p:sp>
        <p:sp>
          <p:nvSpPr>
            <p:cNvPr id="14" name="Rectangle 13"/>
            <p:cNvSpPr>
              <a:spLocks noChangeArrowheads="1"/>
            </p:cNvSpPr>
            <p:nvPr/>
          </p:nvSpPr>
          <p:spPr bwMode="auto">
            <a:xfrm>
              <a:off x="773113" y="1559393"/>
              <a:ext cx="134937" cy="112964"/>
            </a:xfrm>
            <a:prstGeom prst="rect">
              <a:avLst/>
            </a:prstGeom>
            <a:solidFill>
              <a:srgbClr val="7030A0"/>
            </a:solidFill>
            <a:ln w="9525">
              <a:noFill/>
              <a:miter lim="800000"/>
              <a:headEnd/>
              <a:tailEnd/>
            </a:ln>
          </p:spPr>
          <p:txBody>
            <a:bodyPr wrap="none" lIns="0" tIns="0" rIns="0" bIns="0">
              <a:spAutoFit/>
            </a:bodyPr>
            <a:lstStyle/>
            <a:p>
              <a:pPr eaLnBrk="0" hangingPunct="0"/>
              <a:r>
                <a:rPr lang="en-US" sz="900" b="0" dirty="0">
                  <a:solidFill>
                    <a:srgbClr val="000000"/>
                  </a:solidFill>
                </a:rPr>
                <a:t>+4</a:t>
              </a:r>
              <a:endParaRPr lang="en-US" sz="900" b="0" dirty="0"/>
            </a:p>
          </p:txBody>
        </p:sp>
        <p:sp>
          <p:nvSpPr>
            <p:cNvPr id="15" name="Line 42"/>
            <p:cNvSpPr>
              <a:spLocks noChangeShapeType="1"/>
            </p:cNvSpPr>
            <p:nvPr/>
          </p:nvSpPr>
          <p:spPr bwMode="auto">
            <a:xfrm flipV="1">
              <a:off x="825500" y="1326896"/>
              <a:ext cx="1588" cy="244318"/>
            </a:xfrm>
            <a:prstGeom prst="line">
              <a:avLst/>
            </a:prstGeom>
            <a:noFill/>
            <a:ln w="4763">
              <a:solidFill>
                <a:srgbClr val="000000"/>
              </a:solidFill>
              <a:round/>
              <a:headEnd/>
              <a:tailEnd/>
            </a:ln>
          </p:spPr>
          <p:txBody>
            <a:bodyPr/>
            <a:lstStyle/>
            <a:p>
              <a:endParaRPr lang="en-US"/>
            </a:p>
          </p:txBody>
        </p:sp>
        <p:sp>
          <p:nvSpPr>
            <p:cNvPr id="16" name="Freeform 15"/>
            <p:cNvSpPr>
              <a:spLocks/>
            </p:cNvSpPr>
            <p:nvPr/>
          </p:nvSpPr>
          <p:spPr bwMode="auto">
            <a:xfrm>
              <a:off x="808038" y="1523927"/>
              <a:ext cx="36512" cy="47287"/>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17" name="Freeform 16"/>
            <p:cNvSpPr>
              <a:spLocks/>
            </p:cNvSpPr>
            <p:nvPr/>
          </p:nvSpPr>
          <p:spPr bwMode="auto">
            <a:xfrm>
              <a:off x="808038" y="1523927"/>
              <a:ext cx="36512" cy="47287"/>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18" name="Line 52"/>
            <p:cNvSpPr>
              <a:spLocks noChangeShapeType="1"/>
            </p:cNvSpPr>
            <p:nvPr/>
          </p:nvSpPr>
          <p:spPr bwMode="auto">
            <a:xfrm>
              <a:off x="825500" y="1751286"/>
              <a:ext cx="469900" cy="1314"/>
            </a:xfrm>
            <a:prstGeom prst="line">
              <a:avLst/>
            </a:prstGeom>
            <a:noFill/>
            <a:ln w="4763">
              <a:solidFill>
                <a:srgbClr val="000000"/>
              </a:solidFill>
              <a:round/>
              <a:headEnd/>
              <a:tailEnd/>
            </a:ln>
          </p:spPr>
          <p:txBody>
            <a:bodyPr/>
            <a:lstStyle/>
            <a:p>
              <a:endParaRPr lang="en-US"/>
            </a:p>
          </p:txBody>
        </p:sp>
        <p:sp>
          <p:nvSpPr>
            <p:cNvPr id="19" name="Rectangle 18"/>
            <p:cNvSpPr>
              <a:spLocks noChangeArrowheads="1"/>
            </p:cNvSpPr>
            <p:nvPr/>
          </p:nvSpPr>
          <p:spPr bwMode="auto">
            <a:xfrm>
              <a:off x="1755775" y="1295400"/>
              <a:ext cx="666750" cy="381000"/>
            </a:xfrm>
            <a:prstGeom prst="rect">
              <a:avLst/>
            </a:prstGeom>
            <a:solidFill>
              <a:srgbClr val="7030A0"/>
            </a:solidFill>
            <a:ln w="11113">
              <a:solidFill>
                <a:srgbClr val="000000"/>
              </a:solidFill>
              <a:miter lim="800000"/>
              <a:headEnd/>
              <a:tailEnd/>
            </a:ln>
          </p:spPr>
          <p:txBody>
            <a:bodyPr lIns="0" tIns="0" rIns="0" bIns="0"/>
            <a:lstStyle/>
            <a:p>
              <a:pPr algn="ctr"/>
              <a:r>
                <a:rPr lang="en-US" sz="1000" dirty="0"/>
                <a:t>Instruction Memory</a:t>
              </a:r>
            </a:p>
          </p:txBody>
        </p:sp>
        <p:sp>
          <p:nvSpPr>
            <p:cNvPr id="20" name="Rectangle 19"/>
            <p:cNvSpPr>
              <a:spLocks noChangeArrowheads="1"/>
            </p:cNvSpPr>
            <p:nvPr/>
          </p:nvSpPr>
          <p:spPr bwMode="auto">
            <a:xfrm>
              <a:off x="1776413" y="1413589"/>
              <a:ext cx="47625"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A</a:t>
              </a:r>
              <a:endParaRPr lang="en-US" b="0"/>
            </a:p>
          </p:txBody>
        </p:sp>
        <p:sp>
          <p:nvSpPr>
            <p:cNvPr id="21" name="Rectangle 20"/>
            <p:cNvSpPr>
              <a:spLocks noChangeArrowheads="1"/>
            </p:cNvSpPr>
            <p:nvPr/>
          </p:nvSpPr>
          <p:spPr bwMode="auto">
            <a:xfrm>
              <a:off x="2076450" y="1579095"/>
              <a:ext cx="46038" cy="76185"/>
            </a:xfrm>
            <a:prstGeom prst="rect">
              <a:avLst/>
            </a:prstGeom>
            <a:noFill/>
            <a:ln w="9525">
              <a:noFill/>
              <a:miter lim="800000"/>
              <a:headEnd/>
              <a:tailEnd/>
            </a:ln>
          </p:spPr>
          <p:txBody>
            <a:bodyPr wrap="none" lIns="0" tIns="0" rIns="0" bIns="0">
              <a:spAutoFit/>
            </a:bodyPr>
            <a:lstStyle/>
            <a:p>
              <a:pPr eaLnBrk="0" hangingPunct="0"/>
              <a:r>
                <a:rPr lang="en-US" sz="600" b="0" dirty="0">
                  <a:solidFill>
                    <a:srgbClr val="000000"/>
                  </a:solidFill>
                </a:rPr>
                <a:t>D</a:t>
              </a:r>
              <a:endParaRPr lang="en-US" b="0" dirty="0"/>
            </a:p>
          </p:txBody>
        </p:sp>
        <p:sp>
          <p:nvSpPr>
            <p:cNvPr id="22" name="Line 63"/>
            <p:cNvSpPr>
              <a:spLocks noChangeShapeType="1"/>
            </p:cNvSpPr>
            <p:nvPr/>
          </p:nvSpPr>
          <p:spPr bwMode="auto">
            <a:xfrm flipH="1">
              <a:off x="825500" y="1431979"/>
              <a:ext cx="927100" cy="1314"/>
            </a:xfrm>
            <a:prstGeom prst="line">
              <a:avLst/>
            </a:prstGeom>
            <a:noFill/>
            <a:ln w="4763">
              <a:solidFill>
                <a:srgbClr val="000000"/>
              </a:solidFill>
              <a:round/>
              <a:headEnd/>
              <a:tailEnd/>
            </a:ln>
          </p:spPr>
          <p:txBody>
            <a:bodyPr/>
            <a:lstStyle/>
            <a:p>
              <a:endParaRPr lang="en-US"/>
            </a:p>
          </p:txBody>
        </p:sp>
        <p:sp>
          <p:nvSpPr>
            <p:cNvPr id="23" name="Freeform 22"/>
            <p:cNvSpPr>
              <a:spLocks/>
            </p:cNvSpPr>
            <p:nvPr/>
          </p:nvSpPr>
          <p:spPr bwMode="auto">
            <a:xfrm>
              <a:off x="1697038" y="1417530"/>
              <a:ext cx="55562" cy="30211"/>
            </a:xfrm>
            <a:custGeom>
              <a:avLst/>
              <a:gdLst>
                <a:gd name="T0" fmla="*/ 2147483647 w 41"/>
                <a:gd name="T1" fmla="*/ 2147483647 h 28"/>
                <a:gd name="T2" fmla="*/ 0 w 41"/>
                <a:gd name="T3" fmla="*/ 0 h 28"/>
                <a:gd name="T4" fmla="*/ 0 w 41"/>
                <a:gd name="T5" fmla="*/ 0 h 28"/>
                <a:gd name="T6" fmla="*/ 2147483647 w 41"/>
                <a:gd name="T7" fmla="*/ 2147483647 h 28"/>
                <a:gd name="T8" fmla="*/ 2147483647 w 41"/>
                <a:gd name="T9" fmla="*/ 2147483647 h 28"/>
                <a:gd name="T10" fmla="*/ 0 w 41"/>
                <a:gd name="T11" fmla="*/ 2147483647 h 28"/>
                <a:gd name="T12" fmla="*/ 0 w 41"/>
                <a:gd name="T13" fmla="*/ 2147483647 h 28"/>
                <a:gd name="T14" fmla="*/ 2147483647 w 41"/>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1"/>
                <a:gd name="T25" fmla="*/ 0 h 28"/>
                <a:gd name="T26" fmla="*/ 41 w 41"/>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1" h="28">
                  <a:moveTo>
                    <a:pt x="41" y="14"/>
                  </a:moveTo>
                  <a:lnTo>
                    <a:pt x="0" y="0"/>
                  </a:lnTo>
                  <a:lnTo>
                    <a:pt x="21" y="14"/>
                  </a:lnTo>
                  <a:lnTo>
                    <a:pt x="0" y="28"/>
                  </a:lnTo>
                  <a:lnTo>
                    <a:pt x="41" y="14"/>
                  </a:lnTo>
                  <a:close/>
                </a:path>
              </a:pathLst>
            </a:custGeom>
            <a:solidFill>
              <a:srgbClr val="000000"/>
            </a:solidFill>
            <a:ln w="9525">
              <a:noFill/>
              <a:round/>
              <a:headEnd/>
              <a:tailEnd/>
            </a:ln>
          </p:spPr>
          <p:txBody>
            <a:bodyPr/>
            <a:lstStyle/>
            <a:p>
              <a:endParaRPr lang="en-US"/>
            </a:p>
          </p:txBody>
        </p:sp>
        <p:sp>
          <p:nvSpPr>
            <p:cNvPr id="24" name="Freeform 23"/>
            <p:cNvSpPr>
              <a:spLocks/>
            </p:cNvSpPr>
            <p:nvPr/>
          </p:nvSpPr>
          <p:spPr bwMode="auto">
            <a:xfrm>
              <a:off x="1697038" y="1417530"/>
              <a:ext cx="55562" cy="30211"/>
            </a:xfrm>
            <a:custGeom>
              <a:avLst/>
              <a:gdLst>
                <a:gd name="T0" fmla="*/ 2147483647 w 41"/>
                <a:gd name="T1" fmla="*/ 2147483647 h 28"/>
                <a:gd name="T2" fmla="*/ 0 w 41"/>
                <a:gd name="T3" fmla="*/ 0 h 28"/>
                <a:gd name="T4" fmla="*/ 0 w 41"/>
                <a:gd name="T5" fmla="*/ 0 h 28"/>
                <a:gd name="T6" fmla="*/ 2147483647 w 41"/>
                <a:gd name="T7" fmla="*/ 2147483647 h 28"/>
                <a:gd name="T8" fmla="*/ 2147483647 w 41"/>
                <a:gd name="T9" fmla="*/ 2147483647 h 28"/>
                <a:gd name="T10" fmla="*/ 0 w 41"/>
                <a:gd name="T11" fmla="*/ 2147483647 h 28"/>
                <a:gd name="T12" fmla="*/ 0 w 41"/>
                <a:gd name="T13" fmla="*/ 2147483647 h 28"/>
                <a:gd name="T14" fmla="*/ 2147483647 w 41"/>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1"/>
                <a:gd name="T25" fmla="*/ 0 h 28"/>
                <a:gd name="T26" fmla="*/ 41 w 41"/>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1" h="28">
                  <a:moveTo>
                    <a:pt x="41" y="14"/>
                  </a:moveTo>
                  <a:lnTo>
                    <a:pt x="0" y="0"/>
                  </a:lnTo>
                  <a:lnTo>
                    <a:pt x="21" y="14"/>
                  </a:lnTo>
                  <a:lnTo>
                    <a:pt x="0" y="28"/>
                  </a:lnTo>
                  <a:lnTo>
                    <a:pt x="41" y="14"/>
                  </a:lnTo>
                </a:path>
              </a:pathLst>
            </a:custGeom>
            <a:noFill/>
            <a:ln w="4763">
              <a:solidFill>
                <a:srgbClr val="000000"/>
              </a:solidFill>
              <a:round/>
              <a:headEnd/>
              <a:tailEnd/>
            </a:ln>
          </p:spPr>
          <p:txBody>
            <a:bodyPr/>
            <a:lstStyle/>
            <a:p>
              <a:endParaRPr lang="en-US"/>
            </a:p>
          </p:txBody>
        </p:sp>
        <p:sp>
          <p:nvSpPr>
            <p:cNvPr id="25" name="Rectangle 24"/>
            <p:cNvSpPr>
              <a:spLocks noChangeArrowheads="1"/>
            </p:cNvSpPr>
            <p:nvPr/>
          </p:nvSpPr>
          <p:spPr bwMode="auto">
            <a:xfrm>
              <a:off x="2631121" y="5940048"/>
              <a:ext cx="525786" cy="338554"/>
            </a:xfrm>
            <a:prstGeom prst="rect">
              <a:avLst/>
            </a:prstGeom>
            <a:noFill/>
            <a:ln w="9525">
              <a:noFill/>
              <a:miter lim="800000"/>
              <a:headEnd/>
              <a:tailEnd/>
            </a:ln>
          </p:spPr>
          <p:txBody>
            <a:bodyPr wrap="none" lIns="0" tIns="0" rIns="0" bIns="0">
              <a:spAutoFit/>
            </a:bodyPr>
            <a:lstStyle/>
            <a:p>
              <a:pPr algn="ctr" eaLnBrk="0" hangingPunct="0"/>
              <a:r>
                <a:rPr lang="en-US" sz="1100" dirty="0">
                  <a:solidFill>
                    <a:srgbClr val="000000"/>
                  </a:solidFill>
                </a:rPr>
                <a:t>Register</a:t>
              </a:r>
              <a:br>
                <a:rPr lang="en-US" sz="1100" dirty="0">
                  <a:solidFill>
                    <a:srgbClr val="000000"/>
                  </a:solidFill>
                </a:rPr>
              </a:br>
              <a:r>
                <a:rPr lang="en-US" sz="1100" dirty="0">
                  <a:solidFill>
                    <a:srgbClr val="000000"/>
                  </a:solidFill>
                </a:rPr>
                <a:t>File</a:t>
              </a:r>
              <a:endParaRPr lang="en-US" b="0" dirty="0"/>
            </a:p>
          </p:txBody>
        </p:sp>
        <p:sp>
          <p:nvSpPr>
            <p:cNvPr id="26" name="Rectangle 25"/>
            <p:cNvSpPr>
              <a:spLocks noChangeArrowheads="1"/>
            </p:cNvSpPr>
            <p:nvPr/>
          </p:nvSpPr>
          <p:spPr bwMode="auto">
            <a:xfrm>
              <a:off x="2470150" y="5957125"/>
              <a:ext cx="106363" cy="76185"/>
            </a:xfrm>
            <a:prstGeom prst="rect">
              <a:avLst/>
            </a:prstGeom>
            <a:noFill/>
            <a:ln w="9525">
              <a:noFill/>
              <a:miter lim="800000"/>
              <a:headEnd/>
              <a:tailEnd/>
            </a:ln>
          </p:spPr>
          <p:txBody>
            <a:bodyPr wrap="none" lIns="0" tIns="0" rIns="0" bIns="0">
              <a:spAutoFit/>
            </a:bodyPr>
            <a:lstStyle/>
            <a:p>
              <a:pPr eaLnBrk="0" hangingPunct="0"/>
              <a:r>
                <a:rPr lang="en-US" sz="600" b="0" dirty="0">
                  <a:solidFill>
                    <a:srgbClr val="000000"/>
                  </a:solidFill>
                </a:rPr>
                <a:t>WA</a:t>
              </a:r>
              <a:endParaRPr lang="en-US" b="0" dirty="0"/>
            </a:p>
          </p:txBody>
        </p:sp>
        <p:sp>
          <p:nvSpPr>
            <p:cNvPr id="27" name="Rectangle 26"/>
            <p:cNvSpPr>
              <a:spLocks noChangeArrowheads="1"/>
            </p:cNvSpPr>
            <p:nvPr/>
          </p:nvSpPr>
          <p:spPr bwMode="auto">
            <a:xfrm>
              <a:off x="3201988" y="5956300"/>
              <a:ext cx="128240" cy="92333"/>
            </a:xfrm>
            <a:prstGeom prst="rect">
              <a:avLst/>
            </a:prstGeom>
            <a:noFill/>
            <a:ln w="9525">
              <a:noFill/>
              <a:miter lim="800000"/>
              <a:headEnd/>
              <a:tailEnd/>
            </a:ln>
          </p:spPr>
          <p:txBody>
            <a:bodyPr wrap="none" lIns="0" tIns="0" rIns="0" bIns="0">
              <a:spAutoFit/>
            </a:bodyPr>
            <a:lstStyle/>
            <a:p>
              <a:pPr eaLnBrk="0" hangingPunct="0"/>
              <a:r>
                <a:rPr lang="en-US" sz="600" b="0" dirty="0">
                  <a:solidFill>
                    <a:srgbClr val="000000"/>
                  </a:solidFill>
                </a:rPr>
                <a:t>WD</a:t>
              </a:r>
              <a:endParaRPr lang="en-US" b="0" dirty="0"/>
            </a:p>
          </p:txBody>
        </p:sp>
        <p:sp>
          <p:nvSpPr>
            <p:cNvPr id="28" name="Rectangle 27"/>
            <p:cNvSpPr>
              <a:spLocks noChangeArrowheads="1"/>
            </p:cNvSpPr>
            <p:nvPr/>
          </p:nvSpPr>
          <p:spPr bwMode="auto">
            <a:xfrm>
              <a:off x="3221038" y="6140192"/>
              <a:ext cx="123432" cy="92333"/>
            </a:xfrm>
            <a:prstGeom prst="rect">
              <a:avLst/>
            </a:prstGeom>
            <a:noFill/>
            <a:ln w="9525">
              <a:noFill/>
              <a:miter lim="800000"/>
              <a:headEnd/>
              <a:tailEnd/>
            </a:ln>
          </p:spPr>
          <p:txBody>
            <a:bodyPr wrap="none" lIns="0" tIns="0" rIns="0" bIns="0">
              <a:spAutoFit/>
            </a:bodyPr>
            <a:lstStyle/>
            <a:p>
              <a:pPr eaLnBrk="0" hangingPunct="0"/>
              <a:r>
                <a:rPr lang="en-US" sz="600" b="0" dirty="0">
                  <a:solidFill>
                    <a:srgbClr val="000000"/>
                  </a:solidFill>
                </a:rPr>
                <a:t>WE</a:t>
              </a:r>
              <a:endParaRPr lang="en-US" b="0" dirty="0"/>
            </a:p>
          </p:txBody>
        </p:sp>
        <p:sp>
          <p:nvSpPr>
            <p:cNvPr id="29" name="Rectangle 28"/>
            <p:cNvSpPr>
              <a:spLocks noChangeArrowheads="1"/>
            </p:cNvSpPr>
            <p:nvPr/>
          </p:nvSpPr>
          <p:spPr bwMode="auto">
            <a:xfrm>
              <a:off x="3111500" y="3586185"/>
              <a:ext cx="234950" cy="139235"/>
            </a:xfrm>
            <a:prstGeom prst="rect">
              <a:avLst/>
            </a:prstGeom>
            <a:noFill/>
            <a:ln w="9525">
              <a:noFill/>
              <a:miter lim="800000"/>
              <a:headEnd/>
              <a:tailEnd/>
            </a:ln>
          </p:spPr>
          <p:txBody>
            <a:bodyPr wrap="none" lIns="0" tIns="0" rIns="0" bIns="0">
              <a:spAutoFit/>
            </a:bodyPr>
            <a:lstStyle/>
            <a:p>
              <a:pPr eaLnBrk="0" hangingPunct="0"/>
              <a:r>
                <a:rPr lang="en-US" sz="1100">
                  <a:solidFill>
                    <a:srgbClr val="000000"/>
                  </a:solidFill>
                </a:rPr>
                <a:t>ALU</a:t>
              </a:r>
              <a:endParaRPr lang="en-US" b="0"/>
            </a:p>
          </p:txBody>
        </p:sp>
        <p:sp>
          <p:nvSpPr>
            <p:cNvPr id="30" name="Rectangle 29"/>
            <p:cNvSpPr>
              <a:spLocks noChangeArrowheads="1"/>
            </p:cNvSpPr>
            <p:nvPr/>
          </p:nvSpPr>
          <p:spPr bwMode="auto">
            <a:xfrm>
              <a:off x="2828925" y="3511313"/>
              <a:ext cx="47625"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A</a:t>
              </a:r>
              <a:endParaRPr lang="en-US" b="0"/>
            </a:p>
          </p:txBody>
        </p:sp>
        <p:sp>
          <p:nvSpPr>
            <p:cNvPr id="31" name="Rectangle 30"/>
            <p:cNvSpPr>
              <a:spLocks noChangeArrowheads="1"/>
            </p:cNvSpPr>
            <p:nvPr/>
          </p:nvSpPr>
          <p:spPr bwMode="auto">
            <a:xfrm>
              <a:off x="3582988" y="3507372"/>
              <a:ext cx="46037"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B</a:t>
              </a:r>
              <a:endParaRPr lang="en-US" b="0"/>
            </a:p>
          </p:txBody>
        </p:sp>
        <p:sp>
          <p:nvSpPr>
            <p:cNvPr id="32" name="Rectangle 31"/>
            <p:cNvSpPr>
              <a:spLocks noChangeArrowheads="1"/>
            </p:cNvSpPr>
            <p:nvPr/>
          </p:nvSpPr>
          <p:spPr bwMode="auto">
            <a:xfrm>
              <a:off x="3102716" y="2438400"/>
              <a:ext cx="503343" cy="330860"/>
            </a:xfrm>
            <a:prstGeom prst="rect">
              <a:avLst/>
            </a:prstGeom>
            <a:noFill/>
            <a:ln w="9525">
              <a:noFill/>
              <a:miter lim="800000"/>
              <a:headEnd/>
              <a:tailEnd/>
            </a:ln>
          </p:spPr>
          <p:txBody>
            <a:bodyPr wrap="none" lIns="0" tIns="0" rIns="0" bIns="0">
              <a:spAutoFit/>
            </a:bodyPr>
            <a:lstStyle/>
            <a:p>
              <a:pPr algn="ctr" eaLnBrk="0" hangingPunct="0"/>
              <a:r>
                <a:rPr lang="en-US" sz="1050" dirty="0">
                  <a:solidFill>
                    <a:srgbClr val="000000"/>
                  </a:solidFill>
                </a:rPr>
                <a:t>Register</a:t>
              </a:r>
              <a:br>
                <a:rPr lang="en-US" sz="1100" dirty="0">
                  <a:solidFill>
                    <a:srgbClr val="000000"/>
                  </a:solidFill>
                </a:rPr>
              </a:br>
              <a:r>
                <a:rPr lang="en-US" sz="1100" dirty="0">
                  <a:solidFill>
                    <a:srgbClr val="000000"/>
                  </a:solidFill>
                </a:rPr>
                <a:t>File</a:t>
              </a:r>
              <a:endParaRPr lang="en-US" b="0" dirty="0"/>
            </a:p>
          </p:txBody>
        </p:sp>
        <p:sp>
          <p:nvSpPr>
            <p:cNvPr id="33" name="Rectangle 32"/>
            <p:cNvSpPr>
              <a:spLocks noChangeArrowheads="1"/>
            </p:cNvSpPr>
            <p:nvPr/>
          </p:nvSpPr>
          <p:spPr bwMode="auto">
            <a:xfrm>
              <a:off x="2895600" y="2473616"/>
              <a:ext cx="139700" cy="76185"/>
            </a:xfrm>
            <a:prstGeom prst="rect">
              <a:avLst/>
            </a:prstGeom>
            <a:noFill/>
            <a:ln w="9525">
              <a:noFill/>
              <a:miter lim="800000"/>
              <a:headEnd/>
              <a:tailEnd/>
            </a:ln>
          </p:spPr>
          <p:txBody>
            <a:bodyPr wrap="none" lIns="0" tIns="0" rIns="0" bIns="0">
              <a:spAutoFit/>
            </a:bodyPr>
            <a:lstStyle/>
            <a:p>
              <a:pPr eaLnBrk="0" hangingPunct="0"/>
              <a:r>
                <a:rPr lang="en-US" sz="600" b="0" dirty="0">
                  <a:solidFill>
                    <a:srgbClr val="000000"/>
                  </a:solidFill>
                </a:rPr>
                <a:t>RA1</a:t>
              </a:r>
              <a:endParaRPr lang="en-US" b="0" dirty="0"/>
            </a:p>
          </p:txBody>
        </p:sp>
        <p:sp>
          <p:nvSpPr>
            <p:cNvPr id="34" name="Rectangle 33"/>
            <p:cNvSpPr>
              <a:spLocks noChangeArrowheads="1"/>
            </p:cNvSpPr>
            <p:nvPr/>
          </p:nvSpPr>
          <p:spPr bwMode="auto">
            <a:xfrm>
              <a:off x="3654425" y="2473616"/>
              <a:ext cx="139700"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RA2</a:t>
              </a:r>
              <a:endParaRPr lang="en-US" b="0"/>
            </a:p>
          </p:txBody>
        </p:sp>
        <p:sp>
          <p:nvSpPr>
            <p:cNvPr id="35" name="Rectangle 34"/>
            <p:cNvSpPr>
              <a:spLocks noChangeArrowheads="1"/>
            </p:cNvSpPr>
            <p:nvPr/>
          </p:nvSpPr>
          <p:spPr bwMode="auto">
            <a:xfrm>
              <a:off x="2895600" y="2648317"/>
              <a:ext cx="138113" cy="76185"/>
            </a:xfrm>
            <a:prstGeom prst="rect">
              <a:avLst/>
            </a:prstGeom>
            <a:noFill/>
            <a:ln w="9525">
              <a:noFill/>
              <a:miter lim="800000"/>
              <a:headEnd/>
              <a:tailEnd/>
            </a:ln>
          </p:spPr>
          <p:txBody>
            <a:bodyPr wrap="none" lIns="0" tIns="0" rIns="0" bIns="0">
              <a:spAutoFit/>
            </a:bodyPr>
            <a:lstStyle/>
            <a:p>
              <a:pPr eaLnBrk="0" hangingPunct="0"/>
              <a:r>
                <a:rPr lang="en-US" sz="600" b="0" dirty="0">
                  <a:solidFill>
                    <a:srgbClr val="000000"/>
                  </a:solidFill>
                </a:rPr>
                <a:t>RD1</a:t>
              </a:r>
              <a:endParaRPr lang="en-US" b="0" dirty="0"/>
            </a:p>
          </p:txBody>
        </p:sp>
        <p:sp>
          <p:nvSpPr>
            <p:cNvPr id="36" name="Rectangle 35"/>
            <p:cNvSpPr>
              <a:spLocks noChangeArrowheads="1"/>
            </p:cNvSpPr>
            <p:nvPr/>
          </p:nvSpPr>
          <p:spPr bwMode="auto">
            <a:xfrm>
              <a:off x="3654425" y="2648317"/>
              <a:ext cx="138113"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RD2</a:t>
              </a:r>
              <a:endParaRPr lang="en-US" b="0"/>
            </a:p>
          </p:txBody>
        </p:sp>
        <p:sp>
          <p:nvSpPr>
            <p:cNvPr id="37" name="Rectangle 36"/>
            <p:cNvSpPr>
              <a:spLocks noChangeArrowheads="1"/>
            </p:cNvSpPr>
            <p:nvPr/>
          </p:nvSpPr>
          <p:spPr bwMode="auto">
            <a:xfrm>
              <a:off x="2209800" y="2879467"/>
              <a:ext cx="639599" cy="92333"/>
            </a:xfrm>
            <a:prstGeom prst="rect">
              <a:avLst/>
            </a:prstGeom>
            <a:noFill/>
            <a:ln w="9525">
              <a:noFill/>
              <a:miter lim="800000"/>
              <a:headEnd/>
              <a:tailEnd/>
            </a:ln>
          </p:spPr>
          <p:txBody>
            <a:bodyPr wrap="none" lIns="0" tIns="0" rIns="0" bIns="0">
              <a:spAutoFit/>
            </a:bodyPr>
            <a:lstStyle/>
            <a:p>
              <a:pPr eaLnBrk="0" hangingPunct="0"/>
              <a:r>
                <a:rPr lang="en-US" sz="600" dirty="0">
                  <a:solidFill>
                    <a:srgbClr val="C00000"/>
                  </a:solidFill>
                </a:rPr>
                <a:t>PC</a:t>
              </a:r>
              <a:r>
                <a:rPr lang="en-US" sz="600" baseline="30000" dirty="0">
                  <a:solidFill>
                    <a:srgbClr val="C00000"/>
                  </a:solidFill>
                </a:rPr>
                <a:t>RF</a:t>
              </a:r>
              <a:r>
                <a:rPr lang="en-US" sz="600" dirty="0">
                  <a:solidFill>
                    <a:srgbClr val="000000"/>
                  </a:solidFill>
                </a:rPr>
                <a:t>+4+4*SXT(</a:t>
              </a:r>
              <a:r>
                <a:rPr lang="en-US" sz="600" dirty="0">
                  <a:solidFill>
                    <a:srgbClr val="C00000"/>
                  </a:solidFill>
                </a:rPr>
                <a:t>C</a:t>
              </a:r>
              <a:r>
                <a:rPr lang="en-US" sz="600" dirty="0">
                  <a:solidFill>
                    <a:srgbClr val="000000"/>
                  </a:solidFill>
                </a:rPr>
                <a:t>)</a:t>
              </a:r>
              <a:endParaRPr lang="en-US" sz="2000" b="0" dirty="0"/>
            </a:p>
          </p:txBody>
        </p:sp>
        <p:sp>
          <p:nvSpPr>
            <p:cNvPr id="38" name="Rectangle 37"/>
            <p:cNvSpPr>
              <a:spLocks noChangeArrowheads="1"/>
            </p:cNvSpPr>
            <p:nvPr/>
          </p:nvSpPr>
          <p:spPr bwMode="auto">
            <a:xfrm>
              <a:off x="4143375" y="4799896"/>
              <a:ext cx="465138" cy="278470"/>
            </a:xfrm>
            <a:prstGeom prst="rect">
              <a:avLst/>
            </a:prstGeom>
            <a:noFill/>
            <a:ln w="9525">
              <a:noFill/>
              <a:miter lim="800000"/>
              <a:headEnd/>
              <a:tailEnd/>
            </a:ln>
          </p:spPr>
          <p:txBody>
            <a:bodyPr wrap="none" lIns="0" tIns="0" rIns="0" bIns="0">
              <a:spAutoFit/>
            </a:bodyPr>
            <a:lstStyle/>
            <a:p>
              <a:pPr algn="ctr" eaLnBrk="0" hangingPunct="0"/>
              <a:r>
                <a:rPr lang="en-US" sz="1100">
                  <a:solidFill>
                    <a:srgbClr val="000000"/>
                  </a:solidFill>
                </a:rPr>
                <a:t>Data</a:t>
              </a:r>
              <a:br>
                <a:rPr lang="en-US" sz="1100">
                  <a:solidFill>
                    <a:srgbClr val="000000"/>
                  </a:solidFill>
                </a:rPr>
              </a:br>
              <a:r>
                <a:rPr lang="en-US" sz="1100">
                  <a:solidFill>
                    <a:srgbClr val="000000"/>
                  </a:solidFill>
                </a:rPr>
                <a:t>Memory</a:t>
              </a:r>
              <a:endParaRPr lang="en-US"/>
            </a:p>
          </p:txBody>
        </p:sp>
        <p:sp>
          <p:nvSpPr>
            <p:cNvPr id="39" name="Rectangle 38"/>
            <p:cNvSpPr>
              <a:spLocks noChangeArrowheads="1"/>
            </p:cNvSpPr>
            <p:nvPr/>
          </p:nvSpPr>
          <p:spPr bwMode="auto">
            <a:xfrm>
              <a:off x="4318000" y="5379720"/>
              <a:ext cx="90488" cy="76185"/>
            </a:xfrm>
            <a:prstGeom prst="rect">
              <a:avLst/>
            </a:prstGeom>
            <a:noFill/>
            <a:ln w="9525">
              <a:noFill/>
              <a:miter lim="800000"/>
              <a:headEnd/>
              <a:tailEnd/>
            </a:ln>
          </p:spPr>
          <p:txBody>
            <a:bodyPr wrap="none" lIns="0" tIns="0" rIns="0" bIns="0">
              <a:spAutoFit/>
            </a:bodyPr>
            <a:lstStyle/>
            <a:p>
              <a:pPr eaLnBrk="0" hangingPunct="0"/>
              <a:r>
                <a:rPr lang="en-US" sz="600" b="0" dirty="0">
                  <a:solidFill>
                    <a:srgbClr val="000000"/>
                  </a:solidFill>
                </a:rPr>
                <a:t>RD</a:t>
              </a:r>
              <a:endParaRPr lang="en-US" b="0" dirty="0"/>
            </a:p>
          </p:txBody>
        </p:sp>
        <p:sp>
          <p:nvSpPr>
            <p:cNvPr id="40" name="Rectangle 39"/>
            <p:cNvSpPr>
              <a:spLocks noChangeArrowheads="1"/>
            </p:cNvSpPr>
            <p:nvPr/>
          </p:nvSpPr>
          <p:spPr bwMode="auto">
            <a:xfrm>
              <a:off x="3151188" y="3749063"/>
              <a:ext cx="14287"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 </a:t>
              </a:r>
              <a:endParaRPr lang="en-US" b="0"/>
            </a:p>
          </p:txBody>
        </p:sp>
        <p:sp>
          <p:nvSpPr>
            <p:cNvPr id="41" name="Rectangle 40"/>
            <p:cNvSpPr>
              <a:spLocks noChangeArrowheads="1"/>
            </p:cNvSpPr>
            <p:nvPr/>
          </p:nvSpPr>
          <p:spPr bwMode="auto">
            <a:xfrm>
              <a:off x="3163888" y="3749063"/>
              <a:ext cx="14287"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 </a:t>
              </a:r>
              <a:endParaRPr lang="en-US" b="0"/>
            </a:p>
          </p:txBody>
        </p:sp>
        <p:sp>
          <p:nvSpPr>
            <p:cNvPr id="42" name="Rectangle 41"/>
            <p:cNvSpPr>
              <a:spLocks noChangeArrowheads="1"/>
            </p:cNvSpPr>
            <p:nvPr/>
          </p:nvSpPr>
          <p:spPr bwMode="auto">
            <a:xfrm>
              <a:off x="3214688" y="3712284"/>
              <a:ext cx="42862"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Y</a:t>
              </a:r>
              <a:endParaRPr lang="en-US" b="0"/>
            </a:p>
          </p:txBody>
        </p:sp>
        <p:sp>
          <p:nvSpPr>
            <p:cNvPr id="43" name="Rectangle 42"/>
            <p:cNvSpPr>
              <a:spLocks noChangeArrowheads="1"/>
            </p:cNvSpPr>
            <p:nvPr/>
          </p:nvSpPr>
          <p:spPr bwMode="auto">
            <a:xfrm>
              <a:off x="447675" y="1241516"/>
              <a:ext cx="673100" cy="85380"/>
            </a:xfrm>
            <a:prstGeom prst="rect">
              <a:avLst/>
            </a:prstGeom>
            <a:solidFill>
              <a:srgbClr val="FFFFFF"/>
            </a:solidFill>
            <a:ln w="9525">
              <a:noFill/>
              <a:miter lim="800000"/>
              <a:headEnd/>
              <a:tailEnd/>
            </a:ln>
          </p:spPr>
          <p:txBody>
            <a:bodyPr/>
            <a:lstStyle/>
            <a:p>
              <a:endParaRPr lang="en-US"/>
            </a:p>
          </p:txBody>
        </p:sp>
        <p:sp>
          <p:nvSpPr>
            <p:cNvPr id="44" name="Rectangle 43"/>
            <p:cNvSpPr>
              <a:spLocks noChangeArrowheads="1"/>
            </p:cNvSpPr>
            <p:nvPr/>
          </p:nvSpPr>
          <p:spPr bwMode="auto">
            <a:xfrm>
              <a:off x="450850" y="1219200"/>
              <a:ext cx="665163" cy="105068"/>
            </a:xfrm>
            <a:prstGeom prst="rect">
              <a:avLst/>
            </a:prstGeom>
            <a:solidFill>
              <a:srgbClr val="7030A0"/>
            </a:solidFill>
            <a:ln w="11113">
              <a:solidFill>
                <a:srgbClr val="000000"/>
              </a:solidFill>
              <a:miter lim="800000"/>
              <a:headEnd/>
              <a:tailEnd/>
            </a:ln>
          </p:spPr>
          <p:txBody>
            <a:bodyPr/>
            <a:lstStyle/>
            <a:p>
              <a:endParaRPr lang="en-US"/>
            </a:p>
          </p:txBody>
        </p:sp>
        <p:sp>
          <p:nvSpPr>
            <p:cNvPr id="45" name="Freeform 44"/>
            <p:cNvSpPr>
              <a:spLocks/>
            </p:cNvSpPr>
            <p:nvPr/>
          </p:nvSpPr>
          <p:spPr bwMode="auto">
            <a:xfrm>
              <a:off x="447675" y="1276981"/>
              <a:ext cx="65088" cy="23644"/>
            </a:xfrm>
            <a:custGeom>
              <a:avLst/>
              <a:gdLst>
                <a:gd name="T0" fmla="*/ 0 w 49"/>
                <a:gd name="T1" fmla="*/ 2147483647 h 21"/>
                <a:gd name="T2" fmla="*/ 2147483647 w 49"/>
                <a:gd name="T3" fmla="*/ 0 h 21"/>
                <a:gd name="T4" fmla="*/ 2147483647 w 49"/>
                <a:gd name="T5" fmla="*/ 2147483647 h 21"/>
                <a:gd name="T6" fmla="*/ 2147483647 w 49"/>
                <a:gd name="T7" fmla="*/ 2147483647 h 21"/>
                <a:gd name="T8" fmla="*/ 0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0" y="7"/>
                  </a:moveTo>
                  <a:lnTo>
                    <a:pt x="3" y="0"/>
                  </a:lnTo>
                  <a:lnTo>
                    <a:pt x="49" y="14"/>
                  </a:lnTo>
                  <a:lnTo>
                    <a:pt x="49" y="21"/>
                  </a:lnTo>
                  <a:lnTo>
                    <a:pt x="0" y="7"/>
                  </a:lnTo>
                  <a:close/>
                </a:path>
              </a:pathLst>
            </a:custGeom>
            <a:solidFill>
              <a:srgbClr val="000000"/>
            </a:solidFill>
            <a:ln w="9525">
              <a:noFill/>
              <a:round/>
              <a:headEnd/>
              <a:tailEnd/>
            </a:ln>
          </p:spPr>
          <p:txBody>
            <a:bodyPr/>
            <a:lstStyle/>
            <a:p>
              <a:endParaRPr lang="en-US"/>
            </a:p>
          </p:txBody>
        </p:sp>
        <p:sp>
          <p:nvSpPr>
            <p:cNvPr id="46" name="Freeform 45"/>
            <p:cNvSpPr>
              <a:spLocks/>
            </p:cNvSpPr>
            <p:nvPr/>
          </p:nvSpPr>
          <p:spPr bwMode="auto">
            <a:xfrm>
              <a:off x="447675" y="1292744"/>
              <a:ext cx="65088" cy="26271"/>
            </a:xfrm>
            <a:custGeom>
              <a:avLst/>
              <a:gdLst>
                <a:gd name="T0" fmla="*/ 2147483647 w 49"/>
                <a:gd name="T1" fmla="*/ 2147483647 h 24"/>
                <a:gd name="T2" fmla="*/ 0 w 49"/>
                <a:gd name="T3" fmla="*/ 2147483647 h 24"/>
                <a:gd name="T4" fmla="*/ 2147483647 w 49"/>
                <a:gd name="T5" fmla="*/ 0 h 24"/>
                <a:gd name="T6" fmla="*/ 2147483647 w 49"/>
                <a:gd name="T7" fmla="*/ 2147483647 h 24"/>
                <a:gd name="T8" fmla="*/ 2147483647 w 49"/>
                <a:gd name="T9" fmla="*/ 2147483647 h 24"/>
                <a:gd name="T10" fmla="*/ 0 60000 65536"/>
                <a:gd name="T11" fmla="*/ 0 60000 65536"/>
                <a:gd name="T12" fmla="*/ 0 60000 65536"/>
                <a:gd name="T13" fmla="*/ 0 60000 65536"/>
                <a:gd name="T14" fmla="*/ 0 60000 65536"/>
                <a:gd name="T15" fmla="*/ 0 w 49"/>
                <a:gd name="T16" fmla="*/ 0 h 24"/>
                <a:gd name="T17" fmla="*/ 49 w 49"/>
                <a:gd name="T18" fmla="*/ 24 h 24"/>
              </a:gdLst>
              <a:ahLst/>
              <a:cxnLst>
                <a:cxn ang="T10">
                  <a:pos x="T0" y="T1"/>
                </a:cxn>
                <a:cxn ang="T11">
                  <a:pos x="T2" y="T3"/>
                </a:cxn>
                <a:cxn ang="T12">
                  <a:pos x="T4" y="T5"/>
                </a:cxn>
                <a:cxn ang="T13">
                  <a:pos x="T6" y="T7"/>
                </a:cxn>
                <a:cxn ang="T14">
                  <a:pos x="T8" y="T9"/>
                </a:cxn>
              </a:cxnLst>
              <a:rect l="T15" t="T16" r="T17" b="T18"/>
              <a:pathLst>
                <a:path w="49" h="24">
                  <a:moveTo>
                    <a:pt x="3" y="24"/>
                  </a:moveTo>
                  <a:lnTo>
                    <a:pt x="0" y="17"/>
                  </a:lnTo>
                  <a:lnTo>
                    <a:pt x="49" y="0"/>
                  </a:lnTo>
                  <a:lnTo>
                    <a:pt x="49" y="7"/>
                  </a:lnTo>
                  <a:lnTo>
                    <a:pt x="3" y="24"/>
                  </a:lnTo>
                  <a:close/>
                </a:path>
              </a:pathLst>
            </a:custGeom>
            <a:solidFill>
              <a:srgbClr val="000000"/>
            </a:solidFill>
            <a:ln w="9525">
              <a:noFill/>
              <a:round/>
              <a:headEnd/>
              <a:tailEnd/>
            </a:ln>
          </p:spPr>
          <p:txBody>
            <a:bodyPr/>
            <a:lstStyle/>
            <a:p>
              <a:endParaRPr lang="en-US"/>
            </a:p>
          </p:txBody>
        </p:sp>
        <p:sp>
          <p:nvSpPr>
            <p:cNvPr id="47" name="Rectangle 46"/>
            <p:cNvSpPr>
              <a:spLocks noChangeArrowheads="1"/>
            </p:cNvSpPr>
            <p:nvPr/>
          </p:nvSpPr>
          <p:spPr bwMode="auto">
            <a:xfrm>
              <a:off x="692150" y="1204039"/>
              <a:ext cx="142668" cy="123111"/>
            </a:xfrm>
            <a:prstGeom prst="rect">
              <a:avLst/>
            </a:prstGeom>
            <a:noFill/>
            <a:ln w="9525">
              <a:noFill/>
              <a:miter lim="800000"/>
              <a:headEnd/>
              <a:tailEnd/>
            </a:ln>
          </p:spPr>
          <p:txBody>
            <a:bodyPr wrap="none" lIns="0" tIns="0" rIns="0" bIns="0">
              <a:spAutoFit/>
            </a:bodyPr>
            <a:lstStyle/>
            <a:p>
              <a:pPr eaLnBrk="0" hangingPunct="0"/>
              <a:r>
                <a:rPr lang="en-US" sz="800" b="0" dirty="0">
                  <a:solidFill>
                    <a:srgbClr val="000000"/>
                  </a:solidFill>
                </a:rPr>
                <a:t>PC</a:t>
              </a:r>
              <a:endParaRPr lang="en-US" sz="2400" b="0" baseline="30000" dirty="0"/>
            </a:p>
          </p:txBody>
        </p:sp>
        <p:sp>
          <p:nvSpPr>
            <p:cNvPr id="48" name="Freeform 47"/>
            <p:cNvSpPr>
              <a:spLocks/>
            </p:cNvSpPr>
            <p:nvPr/>
          </p:nvSpPr>
          <p:spPr bwMode="auto">
            <a:xfrm>
              <a:off x="2763838" y="2214849"/>
              <a:ext cx="842962" cy="107710"/>
            </a:xfrm>
            <a:custGeom>
              <a:avLst/>
              <a:gdLst>
                <a:gd name="T0" fmla="*/ 2147483647 w 629"/>
                <a:gd name="T1" fmla="*/ 2147483647 h 98"/>
                <a:gd name="T2" fmla="*/ 2147483647 w 629"/>
                <a:gd name="T3" fmla="*/ 2147483647 h 98"/>
                <a:gd name="T4" fmla="*/ 2147483647 w 629"/>
                <a:gd name="T5" fmla="*/ 0 h 98"/>
                <a:gd name="T6" fmla="*/ 0 w 629"/>
                <a:gd name="T7" fmla="*/ 0 h 98"/>
                <a:gd name="T8" fmla="*/ 0 60000 65536"/>
                <a:gd name="T9" fmla="*/ 0 60000 65536"/>
                <a:gd name="T10" fmla="*/ 0 60000 65536"/>
                <a:gd name="T11" fmla="*/ 0 60000 65536"/>
                <a:gd name="T12" fmla="*/ 0 w 629"/>
                <a:gd name="T13" fmla="*/ 0 h 98"/>
                <a:gd name="T14" fmla="*/ 629 w 629"/>
                <a:gd name="T15" fmla="*/ 98 h 98"/>
              </a:gdLst>
              <a:ahLst/>
              <a:cxnLst>
                <a:cxn ang="T8">
                  <a:pos x="T0" y="T1"/>
                </a:cxn>
                <a:cxn ang="T9">
                  <a:pos x="T2" y="T3"/>
                </a:cxn>
                <a:cxn ang="T10">
                  <a:pos x="T4" y="T5"/>
                </a:cxn>
                <a:cxn ang="T11">
                  <a:pos x="T6" y="T7"/>
                </a:cxn>
              </a:cxnLst>
              <a:rect l="T12" t="T13" r="T14" b="T15"/>
              <a:pathLst>
                <a:path w="629" h="98">
                  <a:moveTo>
                    <a:pt x="629" y="98"/>
                  </a:moveTo>
                  <a:lnTo>
                    <a:pt x="629" y="31"/>
                  </a:lnTo>
                  <a:lnTo>
                    <a:pt x="598" y="0"/>
                  </a:lnTo>
                  <a:lnTo>
                    <a:pt x="0" y="0"/>
                  </a:lnTo>
                </a:path>
              </a:pathLst>
            </a:custGeom>
            <a:noFill/>
            <a:ln w="4763">
              <a:solidFill>
                <a:srgbClr val="000000"/>
              </a:solidFill>
              <a:round/>
              <a:headEnd/>
              <a:tailEnd/>
            </a:ln>
          </p:spPr>
          <p:txBody>
            <a:bodyPr/>
            <a:lstStyle/>
            <a:p>
              <a:endParaRPr lang="en-US"/>
            </a:p>
          </p:txBody>
        </p:sp>
        <p:sp>
          <p:nvSpPr>
            <p:cNvPr id="49" name="Freeform 48"/>
            <p:cNvSpPr>
              <a:spLocks/>
            </p:cNvSpPr>
            <p:nvPr/>
          </p:nvSpPr>
          <p:spPr bwMode="auto">
            <a:xfrm>
              <a:off x="3587750" y="2276585"/>
              <a:ext cx="38100" cy="45973"/>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50" name="Freeform 49"/>
            <p:cNvSpPr>
              <a:spLocks/>
            </p:cNvSpPr>
            <p:nvPr/>
          </p:nvSpPr>
          <p:spPr bwMode="auto">
            <a:xfrm>
              <a:off x="3587750" y="2276585"/>
              <a:ext cx="38100" cy="45973"/>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51" name="Freeform 50"/>
            <p:cNvSpPr>
              <a:spLocks/>
            </p:cNvSpPr>
            <p:nvPr/>
          </p:nvSpPr>
          <p:spPr bwMode="auto">
            <a:xfrm>
              <a:off x="2089150" y="2214849"/>
              <a:ext cx="862013" cy="248259"/>
            </a:xfrm>
            <a:custGeom>
              <a:avLst/>
              <a:gdLst>
                <a:gd name="T0" fmla="*/ 2147483647 w 644"/>
                <a:gd name="T1" fmla="*/ 2147483647 h 224"/>
                <a:gd name="T2" fmla="*/ 2147483647 w 644"/>
                <a:gd name="T3" fmla="*/ 2147483647 h 224"/>
                <a:gd name="T4" fmla="*/ 2147483647 w 644"/>
                <a:gd name="T5" fmla="*/ 0 h 224"/>
                <a:gd name="T6" fmla="*/ 0 w 644"/>
                <a:gd name="T7" fmla="*/ 2147483647 h 224"/>
                <a:gd name="T8" fmla="*/ 0 w 644"/>
                <a:gd name="T9" fmla="*/ 2147483647 h 224"/>
                <a:gd name="T10" fmla="*/ 0 60000 65536"/>
                <a:gd name="T11" fmla="*/ 0 60000 65536"/>
                <a:gd name="T12" fmla="*/ 0 60000 65536"/>
                <a:gd name="T13" fmla="*/ 0 60000 65536"/>
                <a:gd name="T14" fmla="*/ 0 60000 65536"/>
                <a:gd name="T15" fmla="*/ 0 w 644"/>
                <a:gd name="T16" fmla="*/ 0 h 224"/>
                <a:gd name="T17" fmla="*/ 644 w 644"/>
                <a:gd name="T18" fmla="*/ 224 h 224"/>
              </a:gdLst>
              <a:ahLst/>
              <a:cxnLst>
                <a:cxn ang="T10">
                  <a:pos x="T0" y="T1"/>
                </a:cxn>
                <a:cxn ang="T11">
                  <a:pos x="T2" y="T3"/>
                </a:cxn>
                <a:cxn ang="T12">
                  <a:pos x="T4" y="T5"/>
                </a:cxn>
                <a:cxn ang="T13">
                  <a:pos x="T6" y="T7"/>
                </a:cxn>
                <a:cxn ang="T14">
                  <a:pos x="T8" y="T9"/>
                </a:cxn>
              </a:cxnLst>
              <a:rect l="T15" t="T16" r="T17" b="T18"/>
              <a:pathLst>
                <a:path w="644" h="224">
                  <a:moveTo>
                    <a:pt x="644" y="224"/>
                  </a:moveTo>
                  <a:lnTo>
                    <a:pt x="644" y="31"/>
                  </a:lnTo>
                  <a:lnTo>
                    <a:pt x="616" y="0"/>
                  </a:lnTo>
                  <a:lnTo>
                    <a:pt x="0" y="3"/>
                  </a:lnTo>
                </a:path>
              </a:pathLst>
            </a:custGeom>
            <a:noFill/>
            <a:ln w="4763">
              <a:solidFill>
                <a:srgbClr val="000000"/>
              </a:solidFill>
              <a:round/>
              <a:headEnd/>
              <a:tailEnd/>
            </a:ln>
          </p:spPr>
          <p:txBody>
            <a:bodyPr/>
            <a:lstStyle/>
            <a:p>
              <a:endParaRPr lang="en-US"/>
            </a:p>
          </p:txBody>
        </p:sp>
        <p:sp>
          <p:nvSpPr>
            <p:cNvPr id="52" name="Freeform 51"/>
            <p:cNvSpPr>
              <a:spLocks/>
            </p:cNvSpPr>
            <p:nvPr/>
          </p:nvSpPr>
          <p:spPr bwMode="auto">
            <a:xfrm>
              <a:off x="2933700" y="2415821"/>
              <a:ext cx="41275" cy="47287"/>
            </a:xfrm>
            <a:custGeom>
              <a:avLst/>
              <a:gdLst>
                <a:gd name="T0" fmla="*/ 2147483647 w 31"/>
                <a:gd name="T1" fmla="*/ 2147483647 h 42"/>
                <a:gd name="T2" fmla="*/ 2147483647 w 31"/>
                <a:gd name="T3" fmla="*/ 0 h 42"/>
                <a:gd name="T4" fmla="*/ 2147483647 w 31"/>
                <a:gd name="T5" fmla="*/ 0 h 42"/>
                <a:gd name="T6" fmla="*/ 2147483647 w 31"/>
                <a:gd name="T7" fmla="*/ 2147483647 h 42"/>
                <a:gd name="T8" fmla="*/ 2147483647 w 31"/>
                <a:gd name="T9" fmla="*/ 2147483647 h 42"/>
                <a:gd name="T10" fmla="*/ 0 w 31"/>
                <a:gd name="T11" fmla="*/ 0 h 42"/>
                <a:gd name="T12" fmla="*/ 0 w 31"/>
                <a:gd name="T13" fmla="*/ 0 h 42"/>
                <a:gd name="T14" fmla="*/ 2147483647 w 31"/>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42"/>
                <a:gd name="T26" fmla="*/ 31 w 31"/>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42">
                  <a:moveTo>
                    <a:pt x="14" y="42"/>
                  </a:moveTo>
                  <a:lnTo>
                    <a:pt x="31"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53" name="Freeform 52"/>
            <p:cNvSpPr>
              <a:spLocks/>
            </p:cNvSpPr>
            <p:nvPr/>
          </p:nvSpPr>
          <p:spPr bwMode="auto">
            <a:xfrm>
              <a:off x="2933700" y="2415821"/>
              <a:ext cx="41275" cy="47287"/>
            </a:xfrm>
            <a:custGeom>
              <a:avLst/>
              <a:gdLst>
                <a:gd name="T0" fmla="*/ 2147483647 w 31"/>
                <a:gd name="T1" fmla="*/ 2147483647 h 42"/>
                <a:gd name="T2" fmla="*/ 2147483647 w 31"/>
                <a:gd name="T3" fmla="*/ 0 h 42"/>
                <a:gd name="T4" fmla="*/ 2147483647 w 31"/>
                <a:gd name="T5" fmla="*/ 0 h 42"/>
                <a:gd name="T6" fmla="*/ 2147483647 w 31"/>
                <a:gd name="T7" fmla="*/ 2147483647 h 42"/>
                <a:gd name="T8" fmla="*/ 2147483647 w 31"/>
                <a:gd name="T9" fmla="*/ 2147483647 h 42"/>
                <a:gd name="T10" fmla="*/ 0 w 31"/>
                <a:gd name="T11" fmla="*/ 0 h 42"/>
                <a:gd name="T12" fmla="*/ 0 w 31"/>
                <a:gd name="T13" fmla="*/ 0 h 42"/>
                <a:gd name="T14" fmla="*/ 2147483647 w 31"/>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42"/>
                <a:gd name="T26" fmla="*/ 31 w 31"/>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42">
                  <a:moveTo>
                    <a:pt x="14" y="42"/>
                  </a:moveTo>
                  <a:lnTo>
                    <a:pt x="31"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54" name="Rectangle 53"/>
            <p:cNvSpPr>
              <a:spLocks noChangeArrowheads="1"/>
            </p:cNvSpPr>
            <p:nvPr/>
          </p:nvSpPr>
          <p:spPr bwMode="auto">
            <a:xfrm>
              <a:off x="3949700" y="2319932"/>
              <a:ext cx="261938"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RA2SEL</a:t>
              </a:r>
              <a:endParaRPr lang="en-US" b="0"/>
            </a:p>
          </p:txBody>
        </p:sp>
        <p:sp>
          <p:nvSpPr>
            <p:cNvPr id="55" name="Line 145"/>
            <p:cNvSpPr>
              <a:spLocks noChangeShapeType="1"/>
            </p:cNvSpPr>
            <p:nvPr/>
          </p:nvSpPr>
          <p:spPr bwMode="auto">
            <a:xfrm>
              <a:off x="3846513" y="2354084"/>
              <a:ext cx="103187" cy="1314"/>
            </a:xfrm>
            <a:prstGeom prst="line">
              <a:avLst/>
            </a:prstGeom>
            <a:noFill/>
            <a:ln w="4763">
              <a:solidFill>
                <a:srgbClr val="000000"/>
              </a:solidFill>
              <a:round/>
              <a:headEnd/>
              <a:tailEnd/>
            </a:ln>
          </p:spPr>
          <p:txBody>
            <a:bodyPr/>
            <a:lstStyle/>
            <a:p>
              <a:endParaRPr lang="en-US"/>
            </a:p>
          </p:txBody>
        </p:sp>
        <p:sp>
          <p:nvSpPr>
            <p:cNvPr id="56" name="Freeform 55"/>
            <p:cNvSpPr>
              <a:spLocks/>
            </p:cNvSpPr>
            <p:nvPr/>
          </p:nvSpPr>
          <p:spPr bwMode="auto">
            <a:xfrm>
              <a:off x="3846513" y="2338321"/>
              <a:ext cx="50800" cy="31525"/>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close/>
                </a:path>
              </a:pathLst>
            </a:custGeom>
            <a:solidFill>
              <a:srgbClr val="000000"/>
            </a:solidFill>
            <a:ln w="9525">
              <a:noFill/>
              <a:round/>
              <a:headEnd/>
              <a:tailEnd/>
            </a:ln>
          </p:spPr>
          <p:txBody>
            <a:bodyPr/>
            <a:lstStyle/>
            <a:p>
              <a:endParaRPr lang="en-US"/>
            </a:p>
          </p:txBody>
        </p:sp>
        <p:sp>
          <p:nvSpPr>
            <p:cNvPr id="57" name="Freeform 56"/>
            <p:cNvSpPr>
              <a:spLocks/>
            </p:cNvSpPr>
            <p:nvPr/>
          </p:nvSpPr>
          <p:spPr bwMode="auto">
            <a:xfrm>
              <a:off x="3846513" y="2338321"/>
              <a:ext cx="50800" cy="31525"/>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path>
              </a:pathLst>
            </a:custGeom>
            <a:noFill/>
            <a:ln w="4763">
              <a:solidFill>
                <a:srgbClr val="000000"/>
              </a:solidFill>
              <a:round/>
              <a:headEnd/>
              <a:tailEnd/>
            </a:ln>
          </p:spPr>
          <p:txBody>
            <a:bodyPr/>
            <a:lstStyle/>
            <a:p>
              <a:endParaRPr lang="en-US"/>
            </a:p>
          </p:txBody>
        </p:sp>
        <p:sp>
          <p:nvSpPr>
            <p:cNvPr id="58" name="Line 148"/>
            <p:cNvSpPr>
              <a:spLocks noChangeShapeType="1"/>
            </p:cNvSpPr>
            <p:nvPr/>
          </p:nvSpPr>
          <p:spPr bwMode="auto">
            <a:xfrm>
              <a:off x="3709988" y="2388236"/>
              <a:ext cx="1587" cy="69618"/>
            </a:xfrm>
            <a:prstGeom prst="line">
              <a:avLst/>
            </a:prstGeom>
            <a:noFill/>
            <a:ln w="4763">
              <a:solidFill>
                <a:srgbClr val="000000"/>
              </a:solidFill>
              <a:round/>
              <a:headEnd/>
              <a:tailEnd/>
            </a:ln>
          </p:spPr>
          <p:txBody>
            <a:bodyPr/>
            <a:lstStyle/>
            <a:p>
              <a:endParaRPr lang="en-US"/>
            </a:p>
          </p:txBody>
        </p:sp>
        <p:sp>
          <p:nvSpPr>
            <p:cNvPr id="59" name="Freeform 58"/>
            <p:cNvSpPr>
              <a:spLocks/>
            </p:cNvSpPr>
            <p:nvPr/>
          </p:nvSpPr>
          <p:spPr bwMode="auto">
            <a:xfrm>
              <a:off x="3690938" y="2415821"/>
              <a:ext cx="42862" cy="42033"/>
            </a:xfrm>
            <a:custGeom>
              <a:avLst/>
              <a:gdLst>
                <a:gd name="T0" fmla="*/ 2147483647 w 32"/>
                <a:gd name="T1" fmla="*/ 2147483647 h 38"/>
                <a:gd name="T2" fmla="*/ 2147483647 w 32"/>
                <a:gd name="T3" fmla="*/ 0 h 38"/>
                <a:gd name="T4" fmla="*/ 2147483647 w 32"/>
                <a:gd name="T5" fmla="*/ 0 h 38"/>
                <a:gd name="T6" fmla="*/ 2147483647 w 32"/>
                <a:gd name="T7" fmla="*/ 2147483647 h 38"/>
                <a:gd name="T8" fmla="*/ 2147483647 w 32"/>
                <a:gd name="T9" fmla="*/ 2147483647 h 38"/>
                <a:gd name="T10" fmla="*/ 0 w 32"/>
                <a:gd name="T11" fmla="*/ 0 h 38"/>
                <a:gd name="T12" fmla="*/ 0 w 32"/>
                <a:gd name="T13" fmla="*/ 0 h 38"/>
                <a:gd name="T14" fmla="*/ 2147483647 w 32"/>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38"/>
                <a:gd name="T26" fmla="*/ 32 w 32"/>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38">
                  <a:moveTo>
                    <a:pt x="14" y="38"/>
                  </a:moveTo>
                  <a:lnTo>
                    <a:pt x="32" y="0"/>
                  </a:lnTo>
                  <a:lnTo>
                    <a:pt x="14" y="17"/>
                  </a:lnTo>
                  <a:lnTo>
                    <a:pt x="0" y="0"/>
                  </a:lnTo>
                  <a:lnTo>
                    <a:pt x="14" y="38"/>
                  </a:lnTo>
                  <a:close/>
                </a:path>
              </a:pathLst>
            </a:custGeom>
            <a:solidFill>
              <a:srgbClr val="000000"/>
            </a:solidFill>
            <a:ln w="9525">
              <a:noFill/>
              <a:round/>
              <a:headEnd/>
              <a:tailEnd/>
            </a:ln>
          </p:spPr>
          <p:txBody>
            <a:bodyPr/>
            <a:lstStyle/>
            <a:p>
              <a:endParaRPr lang="en-US"/>
            </a:p>
          </p:txBody>
        </p:sp>
        <p:sp>
          <p:nvSpPr>
            <p:cNvPr id="60" name="Freeform 59"/>
            <p:cNvSpPr>
              <a:spLocks/>
            </p:cNvSpPr>
            <p:nvPr/>
          </p:nvSpPr>
          <p:spPr bwMode="auto">
            <a:xfrm>
              <a:off x="3690938" y="2415821"/>
              <a:ext cx="42862" cy="42033"/>
            </a:xfrm>
            <a:custGeom>
              <a:avLst/>
              <a:gdLst>
                <a:gd name="T0" fmla="*/ 2147483647 w 32"/>
                <a:gd name="T1" fmla="*/ 2147483647 h 38"/>
                <a:gd name="T2" fmla="*/ 2147483647 w 32"/>
                <a:gd name="T3" fmla="*/ 0 h 38"/>
                <a:gd name="T4" fmla="*/ 2147483647 w 32"/>
                <a:gd name="T5" fmla="*/ 0 h 38"/>
                <a:gd name="T6" fmla="*/ 2147483647 w 32"/>
                <a:gd name="T7" fmla="*/ 2147483647 h 38"/>
                <a:gd name="T8" fmla="*/ 2147483647 w 32"/>
                <a:gd name="T9" fmla="*/ 2147483647 h 38"/>
                <a:gd name="T10" fmla="*/ 0 w 32"/>
                <a:gd name="T11" fmla="*/ 0 h 38"/>
                <a:gd name="T12" fmla="*/ 0 w 32"/>
                <a:gd name="T13" fmla="*/ 0 h 38"/>
                <a:gd name="T14" fmla="*/ 2147483647 w 32"/>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38"/>
                <a:gd name="T26" fmla="*/ 32 w 32"/>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38">
                  <a:moveTo>
                    <a:pt x="14" y="38"/>
                  </a:moveTo>
                  <a:lnTo>
                    <a:pt x="32" y="0"/>
                  </a:lnTo>
                  <a:lnTo>
                    <a:pt x="14" y="17"/>
                  </a:lnTo>
                  <a:lnTo>
                    <a:pt x="0" y="0"/>
                  </a:lnTo>
                  <a:lnTo>
                    <a:pt x="14" y="38"/>
                  </a:lnTo>
                </a:path>
              </a:pathLst>
            </a:custGeom>
            <a:noFill/>
            <a:ln w="4763">
              <a:solidFill>
                <a:srgbClr val="000000"/>
              </a:solidFill>
              <a:round/>
              <a:headEnd/>
              <a:tailEnd/>
            </a:ln>
          </p:spPr>
          <p:txBody>
            <a:bodyPr/>
            <a:lstStyle/>
            <a:p>
              <a:endParaRPr lang="en-US"/>
            </a:p>
          </p:txBody>
        </p:sp>
        <p:sp>
          <p:nvSpPr>
            <p:cNvPr id="61" name="Freeform 60"/>
            <p:cNvSpPr>
              <a:spLocks/>
            </p:cNvSpPr>
            <p:nvPr/>
          </p:nvSpPr>
          <p:spPr bwMode="auto">
            <a:xfrm>
              <a:off x="2933700" y="2214849"/>
              <a:ext cx="841375" cy="107710"/>
            </a:xfrm>
            <a:custGeom>
              <a:avLst/>
              <a:gdLst>
                <a:gd name="T0" fmla="*/ 2147483647 w 629"/>
                <a:gd name="T1" fmla="*/ 2147483647 h 98"/>
                <a:gd name="T2" fmla="*/ 2147483647 w 629"/>
                <a:gd name="T3" fmla="*/ 2147483647 h 98"/>
                <a:gd name="T4" fmla="*/ 2147483647 w 629"/>
                <a:gd name="T5" fmla="*/ 0 h 98"/>
                <a:gd name="T6" fmla="*/ 0 w 629"/>
                <a:gd name="T7" fmla="*/ 0 h 98"/>
                <a:gd name="T8" fmla="*/ 0 60000 65536"/>
                <a:gd name="T9" fmla="*/ 0 60000 65536"/>
                <a:gd name="T10" fmla="*/ 0 60000 65536"/>
                <a:gd name="T11" fmla="*/ 0 60000 65536"/>
                <a:gd name="T12" fmla="*/ 0 w 629"/>
                <a:gd name="T13" fmla="*/ 0 h 98"/>
                <a:gd name="T14" fmla="*/ 629 w 629"/>
                <a:gd name="T15" fmla="*/ 98 h 98"/>
              </a:gdLst>
              <a:ahLst/>
              <a:cxnLst>
                <a:cxn ang="T8">
                  <a:pos x="T0" y="T1"/>
                </a:cxn>
                <a:cxn ang="T9">
                  <a:pos x="T2" y="T3"/>
                </a:cxn>
                <a:cxn ang="T10">
                  <a:pos x="T4" y="T5"/>
                </a:cxn>
                <a:cxn ang="T11">
                  <a:pos x="T6" y="T7"/>
                </a:cxn>
              </a:cxnLst>
              <a:rect l="T12" t="T13" r="T14" b="T15"/>
              <a:pathLst>
                <a:path w="629" h="98">
                  <a:moveTo>
                    <a:pt x="629" y="98"/>
                  </a:moveTo>
                  <a:lnTo>
                    <a:pt x="629" y="31"/>
                  </a:lnTo>
                  <a:lnTo>
                    <a:pt x="598" y="0"/>
                  </a:lnTo>
                  <a:lnTo>
                    <a:pt x="0" y="0"/>
                  </a:lnTo>
                </a:path>
              </a:pathLst>
            </a:custGeom>
            <a:noFill/>
            <a:ln w="4763">
              <a:solidFill>
                <a:srgbClr val="000000"/>
              </a:solidFill>
              <a:round/>
              <a:headEnd/>
              <a:tailEnd/>
            </a:ln>
          </p:spPr>
          <p:txBody>
            <a:bodyPr/>
            <a:lstStyle/>
            <a:p>
              <a:endParaRPr lang="en-US"/>
            </a:p>
          </p:txBody>
        </p:sp>
        <p:sp>
          <p:nvSpPr>
            <p:cNvPr id="62" name="Freeform 61"/>
            <p:cNvSpPr>
              <a:spLocks/>
            </p:cNvSpPr>
            <p:nvPr/>
          </p:nvSpPr>
          <p:spPr bwMode="auto">
            <a:xfrm>
              <a:off x="3756025" y="2276585"/>
              <a:ext cx="38100" cy="45973"/>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63" name="Freeform 62"/>
            <p:cNvSpPr>
              <a:spLocks/>
            </p:cNvSpPr>
            <p:nvPr/>
          </p:nvSpPr>
          <p:spPr bwMode="auto">
            <a:xfrm>
              <a:off x="3756025" y="2276585"/>
              <a:ext cx="38100" cy="45973"/>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64" name="Freeform 63"/>
            <p:cNvSpPr>
              <a:spLocks/>
            </p:cNvSpPr>
            <p:nvPr/>
          </p:nvSpPr>
          <p:spPr bwMode="auto">
            <a:xfrm>
              <a:off x="3327400" y="5461920"/>
              <a:ext cx="1033463" cy="153685"/>
            </a:xfrm>
            <a:custGeom>
              <a:avLst/>
              <a:gdLst>
                <a:gd name="T0" fmla="*/ 0 w 772"/>
                <a:gd name="T1" fmla="*/ 2147483647 h 139"/>
                <a:gd name="T2" fmla="*/ 0 w 772"/>
                <a:gd name="T3" fmla="*/ 2147483647 h 139"/>
                <a:gd name="T4" fmla="*/ 2147483647 w 772"/>
                <a:gd name="T5" fmla="*/ 2147483647 h 139"/>
                <a:gd name="T6" fmla="*/ 2147483647 w 772"/>
                <a:gd name="T7" fmla="*/ 0 h 139"/>
                <a:gd name="T8" fmla="*/ 0 60000 65536"/>
                <a:gd name="T9" fmla="*/ 0 60000 65536"/>
                <a:gd name="T10" fmla="*/ 0 60000 65536"/>
                <a:gd name="T11" fmla="*/ 0 60000 65536"/>
                <a:gd name="T12" fmla="*/ 0 w 772"/>
                <a:gd name="T13" fmla="*/ 0 h 139"/>
                <a:gd name="T14" fmla="*/ 772 w 772"/>
                <a:gd name="T15" fmla="*/ 139 h 139"/>
              </a:gdLst>
              <a:ahLst/>
              <a:cxnLst>
                <a:cxn ang="T8">
                  <a:pos x="T0" y="T1"/>
                </a:cxn>
                <a:cxn ang="T9">
                  <a:pos x="T2" y="T3"/>
                </a:cxn>
                <a:cxn ang="T10">
                  <a:pos x="T4" y="T5"/>
                </a:cxn>
                <a:cxn ang="T11">
                  <a:pos x="T6" y="T7"/>
                </a:cxn>
              </a:cxnLst>
              <a:rect l="T12" t="T13" r="T14" b="T15"/>
              <a:pathLst>
                <a:path w="772" h="139">
                  <a:moveTo>
                    <a:pt x="0" y="139"/>
                  </a:moveTo>
                  <a:lnTo>
                    <a:pt x="0" y="56"/>
                  </a:lnTo>
                  <a:lnTo>
                    <a:pt x="772" y="56"/>
                  </a:lnTo>
                  <a:lnTo>
                    <a:pt x="772" y="0"/>
                  </a:lnTo>
                </a:path>
              </a:pathLst>
            </a:custGeom>
            <a:noFill/>
            <a:ln w="4763">
              <a:solidFill>
                <a:srgbClr val="000000"/>
              </a:solidFill>
              <a:round/>
              <a:headEnd/>
              <a:tailEnd/>
            </a:ln>
          </p:spPr>
          <p:txBody>
            <a:bodyPr/>
            <a:lstStyle/>
            <a:p>
              <a:endParaRPr lang="en-US"/>
            </a:p>
          </p:txBody>
        </p:sp>
        <p:sp>
          <p:nvSpPr>
            <p:cNvPr id="65" name="Freeform 64"/>
            <p:cNvSpPr>
              <a:spLocks/>
            </p:cNvSpPr>
            <p:nvPr/>
          </p:nvSpPr>
          <p:spPr bwMode="auto">
            <a:xfrm>
              <a:off x="3308350" y="5573571"/>
              <a:ext cx="41275" cy="42033"/>
            </a:xfrm>
            <a:custGeom>
              <a:avLst/>
              <a:gdLst>
                <a:gd name="T0" fmla="*/ 2147483647 w 31"/>
                <a:gd name="T1" fmla="*/ 2147483647 h 38"/>
                <a:gd name="T2" fmla="*/ 2147483647 w 31"/>
                <a:gd name="T3" fmla="*/ 0 h 38"/>
                <a:gd name="T4" fmla="*/ 2147483647 w 31"/>
                <a:gd name="T5" fmla="*/ 0 h 38"/>
                <a:gd name="T6" fmla="*/ 2147483647 w 31"/>
                <a:gd name="T7" fmla="*/ 2147483647 h 38"/>
                <a:gd name="T8" fmla="*/ 2147483647 w 31"/>
                <a:gd name="T9" fmla="*/ 2147483647 h 38"/>
                <a:gd name="T10" fmla="*/ 0 w 31"/>
                <a:gd name="T11" fmla="*/ 0 h 38"/>
                <a:gd name="T12" fmla="*/ 0 w 31"/>
                <a:gd name="T13" fmla="*/ 0 h 38"/>
                <a:gd name="T14" fmla="*/ 2147483647 w 31"/>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38"/>
                <a:gd name="T26" fmla="*/ 31 w 31"/>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38">
                  <a:moveTo>
                    <a:pt x="14" y="38"/>
                  </a:moveTo>
                  <a:lnTo>
                    <a:pt x="31" y="0"/>
                  </a:lnTo>
                  <a:lnTo>
                    <a:pt x="14" y="17"/>
                  </a:lnTo>
                  <a:lnTo>
                    <a:pt x="0" y="0"/>
                  </a:lnTo>
                  <a:lnTo>
                    <a:pt x="14" y="38"/>
                  </a:lnTo>
                  <a:close/>
                </a:path>
              </a:pathLst>
            </a:custGeom>
            <a:solidFill>
              <a:srgbClr val="000000"/>
            </a:solidFill>
            <a:ln w="9525">
              <a:noFill/>
              <a:round/>
              <a:headEnd/>
              <a:tailEnd/>
            </a:ln>
          </p:spPr>
          <p:txBody>
            <a:bodyPr/>
            <a:lstStyle/>
            <a:p>
              <a:endParaRPr lang="en-US"/>
            </a:p>
          </p:txBody>
        </p:sp>
        <p:sp>
          <p:nvSpPr>
            <p:cNvPr id="66" name="Freeform 65"/>
            <p:cNvSpPr>
              <a:spLocks/>
            </p:cNvSpPr>
            <p:nvPr/>
          </p:nvSpPr>
          <p:spPr bwMode="auto">
            <a:xfrm>
              <a:off x="3308350" y="5573571"/>
              <a:ext cx="41275" cy="42033"/>
            </a:xfrm>
            <a:custGeom>
              <a:avLst/>
              <a:gdLst>
                <a:gd name="T0" fmla="*/ 2147483647 w 31"/>
                <a:gd name="T1" fmla="*/ 2147483647 h 38"/>
                <a:gd name="T2" fmla="*/ 2147483647 w 31"/>
                <a:gd name="T3" fmla="*/ 0 h 38"/>
                <a:gd name="T4" fmla="*/ 2147483647 w 31"/>
                <a:gd name="T5" fmla="*/ 0 h 38"/>
                <a:gd name="T6" fmla="*/ 2147483647 w 31"/>
                <a:gd name="T7" fmla="*/ 2147483647 h 38"/>
                <a:gd name="T8" fmla="*/ 2147483647 w 31"/>
                <a:gd name="T9" fmla="*/ 2147483647 h 38"/>
                <a:gd name="T10" fmla="*/ 0 w 31"/>
                <a:gd name="T11" fmla="*/ 0 h 38"/>
                <a:gd name="T12" fmla="*/ 0 w 31"/>
                <a:gd name="T13" fmla="*/ 0 h 38"/>
                <a:gd name="T14" fmla="*/ 2147483647 w 31"/>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38"/>
                <a:gd name="T26" fmla="*/ 31 w 31"/>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38">
                  <a:moveTo>
                    <a:pt x="14" y="38"/>
                  </a:moveTo>
                  <a:lnTo>
                    <a:pt x="31" y="0"/>
                  </a:lnTo>
                  <a:lnTo>
                    <a:pt x="14" y="17"/>
                  </a:lnTo>
                  <a:lnTo>
                    <a:pt x="0" y="0"/>
                  </a:lnTo>
                  <a:lnTo>
                    <a:pt x="14" y="38"/>
                  </a:lnTo>
                </a:path>
              </a:pathLst>
            </a:custGeom>
            <a:noFill/>
            <a:ln w="4763">
              <a:solidFill>
                <a:srgbClr val="000000"/>
              </a:solidFill>
              <a:round/>
              <a:headEnd/>
              <a:tailEnd/>
            </a:ln>
          </p:spPr>
          <p:txBody>
            <a:bodyPr/>
            <a:lstStyle/>
            <a:p>
              <a:endParaRPr lang="en-US"/>
            </a:p>
          </p:txBody>
        </p:sp>
        <p:sp>
          <p:nvSpPr>
            <p:cNvPr id="67" name="Line 178"/>
            <p:cNvSpPr>
              <a:spLocks noChangeShapeType="1"/>
            </p:cNvSpPr>
            <p:nvPr/>
          </p:nvSpPr>
          <p:spPr bwMode="auto">
            <a:xfrm>
              <a:off x="3986213" y="5987336"/>
              <a:ext cx="1587" cy="1314"/>
            </a:xfrm>
            <a:prstGeom prst="line">
              <a:avLst/>
            </a:prstGeom>
            <a:noFill/>
            <a:ln w="4763">
              <a:solidFill>
                <a:srgbClr val="000000"/>
              </a:solidFill>
              <a:round/>
              <a:headEnd/>
              <a:tailEnd/>
            </a:ln>
          </p:spPr>
          <p:txBody>
            <a:bodyPr/>
            <a:lstStyle/>
            <a:p>
              <a:endParaRPr lang="en-US"/>
            </a:p>
          </p:txBody>
        </p:sp>
        <p:sp>
          <p:nvSpPr>
            <p:cNvPr id="68" name="Freeform 67"/>
            <p:cNvSpPr>
              <a:spLocks noEditPoints="1"/>
            </p:cNvSpPr>
            <p:nvPr/>
          </p:nvSpPr>
          <p:spPr bwMode="auto">
            <a:xfrm>
              <a:off x="2338388" y="6134452"/>
              <a:ext cx="93662" cy="77499"/>
            </a:xfrm>
            <a:custGeom>
              <a:avLst/>
              <a:gdLst>
                <a:gd name="T0" fmla="*/ 0 w 70"/>
                <a:gd name="T1" fmla="*/ 2147483647 h 70"/>
                <a:gd name="T2" fmla="*/ 2147483647 w 70"/>
                <a:gd name="T3" fmla="*/ 0 h 70"/>
                <a:gd name="T4" fmla="*/ 2147483647 w 70"/>
                <a:gd name="T5" fmla="*/ 2147483647 h 70"/>
                <a:gd name="T6" fmla="*/ 2147483647 w 70"/>
                <a:gd name="T7" fmla="*/ 2147483647 h 70"/>
                <a:gd name="T8" fmla="*/ 0 w 70"/>
                <a:gd name="T9" fmla="*/ 2147483647 h 70"/>
                <a:gd name="T10" fmla="*/ 2147483647 w 70"/>
                <a:gd name="T11" fmla="*/ 2147483647 h 70"/>
                <a:gd name="T12" fmla="*/ 2147483647 w 70"/>
                <a:gd name="T13" fmla="*/ 2147483647 h 70"/>
                <a:gd name="T14" fmla="*/ 2147483647 w 70"/>
                <a:gd name="T15" fmla="*/ 2147483647 h 70"/>
                <a:gd name="T16" fmla="*/ 0 w 70"/>
                <a:gd name="T17" fmla="*/ 2147483647 h 70"/>
                <a:gd name="T18" fmla="*/ 2147483647 w 70"/>
                <a:gd name="T19" fmla="*/ 2147483647 h 70"/>
                <a:gd name="T20" fmla="*/ 2147483647 w 70"/>
                <a:gd name="T21" fmla="*/ 2147483647 h 70"/>
                <a:gd name="T22" fmla="*/ 2147483647 w 70"/>
                <a:gd name="T23" fmla="*/ 2147483647 h 70"/>
                <a:gd name="T24" fmla="*/ 2147483647 w 70"/>
                <a:gd name="T25" fmla="*/ 2147483647 h 70"/>
                <a:gd name="T26" fmla="*/ 2147483647 w 70"/>
                <a:gd name="T27" fmla="*/ 2147483647 h 70"/>
                <a:gd name="T28" fmla="*/ 2147483647 w 70"/>
                <a:gd name="T29" fmla="*/ 2147483647 h 70"/>
                <a:gd name="T30" fmla="*/ 2147483647 w 70"/>
                <a:gd name="T31" fmla="*/ 2147483647 h 70"/>
                <a:gd name="T32" fmla="*/ 2147483647 w 70"/>
                <a:gd name="T33" fmla="*/ 2147483647 h 70"/>
                <a:gd name="T34" fmla="*/ 2147483647 w 70"/>
                <a:gd name="T35" fmla="*/ 2147483647 h 70"/>
                <a:gd name="T36" fmla="*/ 2147483647 w 70"/>
                <a:gd name="T37" fmla="*/ 2147483647 h 70"/>
                <a:gd name="T38" fmla="*/ 2147483647 w 70"/>
                <a:gd name="T39" fmla="*/ 2147483647 h 70"/>
                <a:gd name="T40" fmla="*/ 2147483647 w 70"/>
                <a:gd name="T41" fmla="*/ 2147483647 h 70"/>
                <a:gd name="T42" fmla="*/ 2147483647 w 70"/>
                <a:gd name="T43" fmla="*/ 2147483647 h 70"/>
                <a:gd name="T44" fmla="*/ 2147483647 w 70"/>
                <a:gd name="T45" fmla="*/ 2147483647 h 70"/>
                <a:gd name="T46" fmla="*/ 2147483647 w 70"/>
                <a:gd name="T47" fmla="*/ 2147483647 h 70"/>
                <a:gd name="T48" fmla="*/ 2147483647 w 70"/>
                <a:gd name="T49" fmla="*/ 2147483647 h 70"/>
                <a:gd name="T50" fmla="*/ 2147483647 w 70"/>
                <a:gd name="T51" fmla="*/ 2147483647 h 70"/>
                <a:gd name="T52" fmla="*/ 2147483647 w 70"/>
                <a:gd name="T53" fmla="*/ 2147483647 h 70"/>
                <a:gd name="T54" fmla="*/ 2147483647 w 70"/>
                <a:gd name="T55" fmla="*/ 2147483647 h 70"/>
                <a:gd name="T56" fmla="*/ 2147483647 w 70"/>
                <a:gd name="T57" fmla="*/ 2147483647 h 7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70"/>
                <a:gd name="T88" fmla="*/ 0 h 70"/>
                <a:gd name="T89" fmla="*/ 70 w 70"/>
                <a:gd name="T90" fmla="*/ 70 h 70"/>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70" h="70">
                  <a:moveTo>
                    <a:pt x="0" y="7"/>
                  </a:moveTo>
                  <a:lnTo>
                    <a:pt x="3" y="0"/>
                  </a:lnTo>
                  <a:lnTo>
                    <a:pt x="66" y="32"/>
                  </a:lnTo>
                  <a:lnTo>
                    <a:pt x="63" y="39"/>
                  </a:lnTo>
                  <a:lnTo>
                    <a:pt x="0" y="7"/>
                  </a:lnTo>
                  <a:close/>
                  <a:moveTo>
                    <a:pt x="66" y="39"/>
                  </a:moveTo>
                  <a:lnTo>
                    <a:pt x="66" y="39"/>
                  </a:lnTo>
                  <a:lnTo>
                    <a:pt x="3" y="70"/>
                  </a:lnTo>
                  <a:lnTo>
                    <a:pt x="0" y="63"/>
                  </a:lnTo>
                  <a:lnTo>
                    <a:pt x="63" y="32"/>
                  </a:lnTo>
                  <a:lnTo>
                    <a:pt x="66" y="32"/>
                  </a:lnTo>
                  <a:lnTo>
                    <a:pt x="70" y="32"/>
                  </a:lnTo>
                  <a:lnTo>
                    <a:pt x="70" y="35"/>
                  </a:lnTo>
                  <a:lnTo>
                    <a:pt x="66" y="39"/>
                  </a:lnTo>
                  <a:close/>
                </a:path>
              </a:pathLst>
            </a:custGeom>
            <a:solidFill>
              <a:srgbClr val="000000"/>
            </a:solidFill>
            <a:ln w="9525">
              <a:noFill/>
              <a:round/>
              <a:headEnd/>
              <a:tailEnd/>
            </a:ln>
          </p:spPr>
          <p:txBody>
            <a:bodyPr/>
            <a:lstStyle/>
            <a:p>
              <a:endParaRPr lang="en-US"/>
            </a:p>
          </p:txBody>
        </p:sp>
        <p:sp>
          <p:nvSpPr>
            <p:cNvPr id="69" name="Freeform 68"/>
            <p:cNvSpPr>
              <a:spLocks/>
            </p:cNvSpPr>
            <p:nvPr/>
          </p:nvSpPr>
          <p:spPr bwMode="auto">
            <a:xfrm>
              <a:off x="3054350" y="5623486"/>
              <a:ext cx="336550" cy="69617"/>
            </a:xfrm>
            <a:custGeom>
              <a:avLst/>
              <a:gdLst>
                <a:gd name="T0" fmla="*/ 0 w 251"/>
                <a:gd name="T1" fmla="*/ 0 h 63"/>
                <a:gd name="T2" fmla="*/ 2147483647 w 251"/>
                <a:gd name="T3" fmla="*/ 0 h 63"/>
                <a:gd name="T4" fmla="*/ 2147483647 w 251"/>
                <a:gd name="T5" fmla="*/ 2147483647 h 63"/>
                <a:gd name="T6" fmla="*/ 2147483647 w 251"/>
                <a:gd name="T7" fmla="*/ 2147483647 h 63"/>
                <a:gd name="T8" fmla="*/ 0 w 251"/>
                <a:gd name="T9" fmla="*/ 0 h 63"/>
                <a:gd name="T10" fmla="*/ 0 60000 65536"/>
                <a:gd name="T11" fmla="*/ 0 60000 65536"/>
                <a:gd name="T12" fmla="*/ 0 60000 65536"/>
                <a:gd name="T13" fmla="*/ 0 60000 65536"/>
                <a:gd name="T14" fmla="*/ 0 60000 65536"/>
                <a:gd name="T15" fmla="*/ 0 w 251"/>
                <a:gd name="T16" fmla="*/ 0 h 63"/>
                <a:gd name="T17" fmla="*/ 251 w 251"/>
                <a:gd name="T18" fmla="*/ 63 h 63"/>
              </a:gdLst>
              <a:ahLst/>
              <a:cxnLst>
                <a:cxn ang="T10">
                  <a:pos x="T0" y="T1"/>
                </a:cxn>
                <a:cxn ang="T11">
                  <a:pos x="T2" y="T3"/>
                </a:cxn>
                <a:cxn ang="T12">
                  <a:pos x="T4" y="T5"/>
                </a:cxn>
                <a:cxn ang="T13">
                  <a:pos x="T6" y="T7"/>
                </a:cxn>
                <a:cxn ang="T14">
                  <a:pos x="T8" y="T9"/>
                </a:cxn>
              </a:cxnLst>
              <a:rect l="T15" t="T16" r="T17" b="T18"/>
              <a:pathLst>
                <a:path w="251" h="63">
                  <a:moveTo>
                    <a:pt x="0" y="0"/>
                  </a:moveTo>
                  <a:lnTo>
                    <a:pt x="251" y="0"/>
                  </a:lnTo>
                  <a:lnTo>
                    <a:pt x="220" y="63"/>
                  </a:lnTo>
                  <a:lnTo>
                    <a:pt x="31" y="63"/>
                  </a:lnTo>
                  <a:lnTo>
                    <a:pt x="0" y="0"/>
                  </a:lnTo>
                  <a:close/>
                </a:path>
              </a:pathLst>
            </a:custGeom>
            <a:solidFill>
              <a:srgbClr val="FFFFFF"/>
            </a:solidFill>
            <a:ln w="9525">
              <a:noFill/>
              <a:round/>
              <a:headEnd/>
              <a:tailEnd/>
            </a:ln>
          </p:spPr>
          <p:txBody>
            <a:bodyPr/>
            <a:lstStyle/>
            <a:p>
              <a:endParaRPr lang="en-US"/>
            </a:p>
          </p:txBody>
        </p:sp>
        <p:sp>
          <p:nvSpPr>
            <p:cNvPr id="70" name="Freeform 69"/>
            <p:cNvSpPr>
              <a:spLocks/>
            </p:cNvSpPr>
            <p:nvPr/>
          </p:nvSpPr>
          <p:spPr bwMode="auto">
            <a:xfrm>
              <a:off x="3054350" y="5623486"/>
              <a:ext cx="336550" cy="69617"/>
            </a:xfrm>
            <a:custGeom>
              <a:avLst/>
              <a:gdLst>
                <a:gd name="T0" fmla="*/ 0 w 251"/>
                <a:gd name="T1" fmla="*/ 0 h 63"/>
                <a:gd name="T2" fmla="*/ 2147483647 w 251"/>
                <a:gd name="T3" fmla="*/ 0 h 63"/>
                <a:gd name="T4" fmla="*/ 2147483647 w 251"/>
                <a:gd name="T5" fmla="*/ 2147483647 h 63"/>
                <a:gd name="T6" fmla="*/ 2147483647 w 251"/>
                <a:gd name="T7" fmla="*/ 2147483647 h 63"/>
                <a:gd name="T8" fmla="*/ 0 w 251"/>
                <a:gd name="T9" fmla="*/ 0 h 63"/>
                <a:gd name="T10" fmla="*/ 0 60000 65536"/>
                <a:gd name="T11" fmla="*/ 0 60000 65536"/>
                <a:gd name="T12" fmla="*/ 0 60000 65536"/>
                <a:gd name="T13" fmla="*/ 0 60000 65536"/>
                <a:gd name="T14" fmla="*/ 0 60000 65536"/>
                <a:gd name="T15" fmla="*/ 0 w 251"/>
                <a:gd name="T16" fmla="*/ 0 h 63"/>
                <a:gd name="T17" fmla="*/ 251 w 251"/>
                <a:gd name="T18" fmla="*/ 63 h 63"/>
              </a:gdLst>
              <a:ahLst/>
              <a:cxnLst>
                <a:cxn ang="T10">
                  <a:pos x="T0" y="T1"/>
                </a:cxn>
                <a:cxn ang="T11">
                  <a:pos x="T2" y="T3"/>
                </a:cxn>
                <a:cxn ang="T12">
                  <a:pos x="T4" y="T5"/>
                </a:cxn>
                <a:cxn ang="T13">
                  <a:pos x="T6" y="T7"/>
                </a:cxn>
                <a:cxn ang="T14">
                  <a:pos x="T8" y="T9"/>
                </a:cxn>
              </a:cxnLst>
              <a:rect l="T15" t="T16" r="T17" b="T18"/>
              <a:pathLst>
                <a:path w="251" h="63">
                  <a:moveTo>
                    <a:pt x="0" y="0"/>
                  </a:moveTo>
                  <a:lnTo>
                    <a:pt x="251" y="0"/>
                  </a:lnTo>
                  <a:lnTo>
                    <a:pt x="220" y="63"/>
                  </a:lnTo>
                  <a:lnTo>
                    <a:pt x="31" y="63"/>
                  </a:lnTo>
                  <a:lnTo>
                    <a:pt x="0" y="0"/>
                  </a:lnTo>
                </a:path>
              </a:pathLst>
            </a:custGeom>
            <a:solidFill>
              <a:srgbClr val="92D050"/>
            </a:solidFill>
            <a:ln w="11113">
              <a:solidFill>
                <a:srgbClr val="000000"/>
              </a:solidFill>
              <a:round/>
              <a:headEnd/>
              <a:tailEnd/>
            </a:ln>
          </p:spPr>
          <p:txBody>
            <a:bodyPr/>
            <a:lstStyle/>
            <a:p>
              <a:endParaRPr lang="en-US"/>
            </a:p>
          </p:txBody>
        </p:sp>
        <p:sp>
          <p:nvSpPr>
            <p:cNvPr id="71" name="Rectangle 70"/>
            <p:cNvSpPr>
              <a:spLocks noChangeArrowheads="1"/>
            </p:cNvSpPr>
            <p:nvPr/>
          </p:nvSpPr>
          <p:spPr bwMode="auto">
            <a:xfrm>
              <a:off x="3517900" y="5651069"/>
              <a:ext cx="227013"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WDSEL</a:t>
              </a:r>
              <a:endParaRPr lang="en-US" b="0"/>
            </a:p>
          </p:txBody>
        </p:sp>
        <p:sp>
          <p:nvSpPr>
            <p:cNvPr id="72" name="Line 183"/>
            <p:cNvSpPr>
              <a:spLocks noChangeShapeType="1"/>
            </p:cNvSpPr>
            <p:nvPr/>
          </p:nvSpPr>
          <p:spPr bwMode="auto">
            <a:xfrm>
              <a:off x="3368675" y="5658951"/>
              <a:ext cx="103188" cy="0"/>
            </a:xfrm>
            <a:prstGeom prst="line">
              <a:avLst/>
            </a:prstGeom>
            <a:noFill/>
            <a:ln w="4763">
              <a:solidFill>
                <a:srgbClr val="000000"/>
              </a:solidFill>
              <a:round/>
              <a:headEnd/>
              <a:tailEnd/>
            </a:ln>
          </p:spPr>
          <p:txBody>
            <a:bodyPr/>
            <a:lstStyle/>
            <a:p>
              <a:endParaRPr lang="en-US"/>
            </a:p>
          </p:txBody>
        </p:sp>
        <p:sp>
          <p:nvSpPr>
            <p:cNvPr id="73" name="Freeform 72"/>
            <p:cNvSpPr>
              <a:spLocks/>
            </p:cNvSpPr>
            <p:nvPr/>
          </p:nvSpPr>
          <p:spPr bwMode="auto">
            <a:xfrm>
              <a:off x="3368675" y="5643188"/>
              <a:ext cx="50800" cy="30212"/>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close/>
                </a:path>
              </a:pathLst>
            </a:custGeom>
            <a:solidFill>
              <a:srgbClr val="000000"/>
            </a:solidFill>
            <a:ln w="9525">
              <a:noFill/>
              <a:round/>
              <a:headEnd/>
              <a:tailEnd/>
            </a:ln>
          </p:spPr>
          <p:txBody>
            <a:bodyPr/>
            <a:lstStyle/>
            <a:p>
              <a:endParaRPr lang="en-US"/>
            </a:p>
          </p:txBody>
        </p:sp>
        <p:sp>
          <p:nvSpPr>
            <p:cNvPr id="74" name="Freeform 73"/>
            <p:cNvSpPr>
              <a:spLocks/>
            </p:cNvSpPr>
            <p:nvPr/>
          </p:nvSpPr>
          <p:spPr bwMode="auto">
            <a:xfrm>
              <a:off x="3368675" y="5643188"/>
              <a:ext cx="50800" cy="30212"/>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path>
              </a:pathLst>
            </a:custGeom>
            <a:noFill/>
            <a:ln w="4763">
              <a:solidFill>
                <a:srgbClr val="000000"/>
              </a:solidFill>
              <a:round/>
              <a:headEnd/>
              <a:tailEnd/>
            </a:ln>
          </p:spPr>
          <p:txBody>
            <a:bodyPr/>
            <a:lstStyle/>
            <a:p>
              <a:endParaRPr lang="en-US"/>
            </a:p>
          </p:txBody>
        </p:sp>
        <p:sp>
          <p:nvSpPr>
            <p:cNvPr id="75" name="Line 187"/>
            <p:cNvSpPr>
              <a:spLocks noChangeShapeType="1"/>
            </p:cNvSpPr>
            <p:nvPr/>
          </p:nvSpPr>
          <p:spPr bwMode="auto">
            <a:xfrm flipV="1">
              <a:off x="3227388" y="5693103"/>
              <a:ext cx="1587" cy="256141"/>
            </a:xfrm>
            <a:prstGeom prst="line">
              <a:avLst/>
            </a:prstGeom>
            <a:noFill/>
            <a:ln w="4763">
              <a:solidFill>
                <a:srgbClr val="000000"/>
              </a:solidFill>
              <a:round/>
              <a:headEnd/>
              <a:tailEnd/>
            </a:ln>
          </p:spPr>
          <p:txBody>
            <a:bodyPr/>
            <a:lstStyle/>
            <a:p>
              <a:endParaRPr lang="en-US"/>
            </a:p>
          </p:txBody>
        </p:sp>
        <p:sp>
          <p:nvSpPr>
            <p:cNvPr id="76" name="Freeform 75"/>
            <p:cNvSpPr>
              <a:spLocks/>
            </p:cNvSpPr>
            <p:nvPr/>
          </p:nvSpPr>
          <p:spPr bwMode="auto">
            <a:xfrm>
              <a:off x="3208338" y="5907210"/>
              <a:ext cx="38100" cy="42033"/>
            </a:xfrm>
            <a:custGeom>
              <a:avLst/>
              <a:gdLst>
                <a:gd name="T0" fmla="*/ 2147483647 w 28"/>
                <a:gd name="T1" fmla="*/ 2147483647 h 38"/>
                <a:gd name="T2" fmla="*/ 2147483647 w 28"/>
                <a:gd name="T3" fmla="*/ 0 h 38"/>
                <a:gd name="T4" fmla="*/ 2147483647 w 28"/>
                <a:gd name="T5" fmla="*/ 0 h 38"/>
                <a:gd name="T6" fmla="*/ 2147483647 w 28"/>
                <a:gd name="T7" fmla="*/ 2147483647 h 38"/>
                <a:gd name="T8" fmla="*/ 2147483647 w 28"/>
                <a:gd name="T9" fmla="*/ 2147483647 h 38"/>
                <a:gd name="T10" fmla="*/ 0 w 28"/>
                <a:gd name="T11" fmla="*/ 0 h 38"/>
                <a:gd name="T12" fmla="*/ 0 w 28"/>
                <a:gd name="T13" fmla="*/ 0 h 38"/>
                <a:gd name="T14" fmla="*/ 2147483647 w 28"/>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8"/>
                <a:gd name="T26" fmla="*/ 28 w 28"/>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8">
                  <a:moveTo>
                    <a:pt x="14" y="38"/>
                  </a:moveTo>
                  <a:lnTo>
                    <a:pt x="28" y="0"/>
                  </a:lnTo>
                  <a:lnTo>
                    <a:pt x="14" y="17"/>
                  </a:lnTo>
                  <a:lnTo>
                    <a:pt x="0" y="0"/>
                  </a:lnTo>
                  <a:lnTo>
                    <a:pt x="14" y="38"/>
                  </a:lnTo>
                  <a:close/>
                </a:path>
              </a:pathLst>
            </a:custGeom>
            <a:solidFill>
              <a:srgbClr val="000000"/>
            </a:solidFill>
            <a:ln w="9525">
              <a:noFill/>
              <a:round/>
              <a:headEnd/>
              <a:tailEnd/>
            </a:ln>
          </p:spPr>
          <p:txBody>
            <a:bodyPr/>
            <a:lstStyle/>
            <a:p>
              <a:endParaRPr lang="en-US"/>
            </a:p>
          </p:txBody>
        </p:sp>
        <p:sp>
          <p:nvSpPr>
            <p:cNvPr id="77" name="Freeform 76"/>
            <p:cNvSpPr>
              <a:spLocks/>
            </p:cNvSpPr>
            <p:nvPr/>
          </p:nvSpPr>
          <p:spPr bwMode="auto">
            <a:xfrm>
              <a:off x="3208338" y="5907210"/>
              <a:ext cx="38100" cy="42033"/>
            </a:xfrm>
            <a:custGeom>
              <a:avLst/>
              <a:gdLst>
                <a:gd name="T0" fmla="*/ 2147483647 w 28"/>
                <a:gd name="T1" fmla="*/ 2147483647 h 38"/>
                <a:gd name="T2" fmla="*/ 2147483647 w 28"/>
                <a:gd name="T3" fmla="*/ 0 h 38"/>
                <a:gd name="T4" fmla="*/ 2147483647 w 28"/>
                <a:gd name="T5" fmla="*/ 0 h 38"/>
                <a:gd name="T6" fmla="*/ 2147483647 w 28"/>
                <a:gd name="T7" fmla="*/ 2147483647 h 38"/>
                <a:gd name="T8" fmla="*/ 2147483647 w 28"/>
                <a:gd name="T9" fmla="*/ 2147483647 h 38"/>
                <a:gd name="T10" fmla="*/ 0 w 28"/>
                <a:gd name="T11" fmla="*/ 0 h 38"/>
                <a:gd name="T12" fmla="*/ 0 w 28"/>
                <a:gd name="T13" fmla="*/ 0 h 38"/>
                <a:gd name="T14" fmla="*/ 2147483647 w 28"/>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8"/>
                <a:gd name="T26" fmla="*/ 28 w 28"/>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8">
                  <a:moveTo>
                    <a:pt x="14" y="38"/>
                  </a:moveTo>
                  <a:lnTo>
                    <a:pt x="28" y="0"/>
                  </a:lnTo>
                  <a:lnTo>
                    <a:pt x="14" y="17"/>
                  </a:lnTo>
                  <a:lnTo>
                    <a:pt x="0" y="0"/>
                  </a:lnTo>
                  <a:lnTo>
                    <a:pt x="14" y="38"/>
                  </a:lnTo>
                </a:path>
              </a:pathLst>
            </a:custGeom>
            <a:noFill/>
            <a:ln w="4763">
              <a:solidFill>
                <a:srgbClr val="000000"/>
              </a:solidFill>
              <a:round/>
              <a:headEnd/>
              <a:tailEnd/>
            </a:ln>
          </p:spPr>
          <p:txBody>
            <a:bodyPr/>
            <a:lstStyle/>
            <a:p>
              <a:endParaRPr lang="en-US"/>
            </a:p>
          </p:txBody>
        </p:sp>
        <p:sp>
          <p:nvSpPr>
            <p:cNvPr id="78" name="Freeform 77"/>
            <p:cNvSpPr>
              <a:spLocks/>
            </p:cNvSpPr>
            <p:nvPr/>
          </p:nvSpPr>
          <p:spPr bwMode="auto">
            <a:xfrm>
              <a:off x="825500" y="5023197"/>
              <a:ext cx="2317750" cy="596347"/>
            </a:xfrm>
            <a:custGeom>
              <a:avLst/>
              <a:gdLst>
                <a:gd name="T0" fmla="*/ 2147483647 w 1731"/>
                <a:gd name="T1" fmla="*/ 2147483647 h 539"/>
                <a:gd name="T2" fmla="*/ 2147483647 w 1731"/>
                <a:gd name="T3" fmla="*/ 2147483647 h 539"/>
                <a:gd name="T4" fmla="*/ 0 w 1731"/>
                <a:gd name="T5" fmla="*/ 2147483647 h 539"/>
                <a:gd name="T6" fmla="*/ 0 w 1731"/>
                <a:gd name="T7" fmla="*/ 0 h 539"/>
                <a:gd name="T8" fmla="*/ 0 60000 65536"/>
                <a:gd name="T9" fmla="*/ 0 60000 65536"/>
                <a:gd name="T10" fmla="*/ 0 60000 65536"/>
                <a:gd name="T11" fmla="*/ 0 60000 65536"/>
                <a:gd name="T12" fmla="*/ 0 w 1731"/>
                <a:gd name="T13" fmla="*/ 0 h 539"/>
                <a:gd name="T14" fmla="*/ 1731 w 1731"/>
                <a:gd name="T15" fmla="*/ 539 h 539"/>
              </a:gdLst>
              <a:ahLst/>
              <a:cxnLst>
                <a:cxn ang="T8">
                  <a:pos x="T0" y="T1"/>
                </a:cxn>
                <a:cxn ang="T9">
                  <a:pos x="T2" y="T3"/>
                </a:cxn>
                <a:cxn ang="T10">
                  <a:pos x="T4" y="T5"/>
                </a:cxn>
                <a:cxn ang="T11">
                  <a:pos x="T6" y="T7"/>
                </a:cxn>
              </a:cxnLst>
              <a:rect l="T12" t="T13" r="T14" b="T15"/>
              <a:pathLst>
                <a:path w="1731" h="539">
                  <a:moveTo>
                    <a:pt x="1731" y="539"/>
                  </a:moveTo>
                  <a:lnTo>
                    <a:pt x="1731" y="431"/>
                  </a:lnTo>
                  <a:lnTo>
                    <a:pt x="0" y="427"/>
                  </a:lnTo>
                  <a:lnTo>
                    <a:pt x="0" y="0"/>
                  </a:lnTo>
                </a:path>
              </a:pathLst>
            </a:custGeom>
            <a:noFill/>
            <a:ln w="4763">
              <a:solidFill>
                <a:srgbClr val="000000"/>
              </a:solidFill>
              <a:round/>
              <a:headEnd/>
              <a:tailEnd/>
            </a:ln>
          </p:spPr>
          <p:txBody>
            <a:bodyPr/>
            <a:lstStyle/>
            <a:p>
              <a:endParaRPr lang="en-US"/>
            </a:p>
          </p:txBody>
        </p:sp>
        <p:sp>
          <p:nvSpPr>
            <p:cNvPr id="79" name="Freeform 78"/>
            <p:cNvSpPr>
              <a:spLocks/>
            </p:cNvSpPr>
            <p:nvPr/>
          </p:nvSpPr>
          <p:spPr bwMode="auto">
            <a:xfrm>
              <a:off x="3124200" y="5573571"/>
              <a:ext cx="38100" cy="45973"/>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80" name="Freeform 79"/>
            <p:cNvSpPr>
              <a:spLocks/>
            </p:cNvSpPr>
            <p:nvPr/>
          </p:nvSpPr>
          <p:spPr bwMode="auto">
            <a:xfrm>
              <a:off x="3124200" y="5573571"/>
              <a:ext cx="38100" cy="45973"/>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81" name="Freeform 80"/>
            <p:cNvSpPr>
              <a:spLocks/>
            </p:cNvSpPr>
            <p:nvPr/>
          </p:nvSpPr>
          <p:spPr bwMode="auto">
            <a:xfrm>
              <a:off x="3406775" y="3097548"/>
              <a:ext cx="331788" cy="74872"/>
            </a:xfrm>
            <a:custGeom>
              <a:avLst/>
              <a:gdLst>
                <a:gd name="T0" fmla="*/ 0 w 388"/>
                <a:gd name="T1" fmla="*/ 0 h 63"/>
                <a:gd name="T2" fmla="*/ 2147483647 w 388"/>
                <a:gd name="T3" fmla="*/ 0 h 63"/>
                <a:gd name="T4" fmla="*/ 2147483647 w 388"/>
                <a:gd name="T5" fmla="*/ 2147483647 h 63"/>
                <a:gd name="T6" fmla="*/ 2147483647 w 388"/>
                <a:gd name="T7" fmla="*/ 2147483647 h 63"/>
                <a:gd name="T8" fmla="*/ 0 w 388"/>
                <a:gd name="T9" fmla="*/ 0 h 63"/>
                <a:gd name="T10" fmla="*/ 0 60000 65536"/>
                <a:gd name="T11" fmla="*/ 0 60000 65536"/>
                <a:gd name="T12" fmla="*/ 0 60000 65536"/>
                <a:gd name="T13" fmla="*/ 0 60000 65536"/>
                <a:gd name="T14" fmla="*/ 0 60000 65536"/>
                <a:gd name="T15" fmla="*/ 0 w 388"/>
                <a:gd name="T16" fmla="*/ 0 h 63"/>
                <a:gd name="T17" fmla="*/ 388 w 388"/>
                <a:gd name="T18" fmla="*/ 63 h 63"/>
              </a:gdLst>
              <a:ahLst/>
              <a:cxnLst>
                <a:cxn ang="T10">
                  <a:pos x="T0" y="T1"/>
                </a:cxn>
                <a:cxn ang="T11">
                  <a:pos x="T2" y="T3"/>
                </a:cxn>
                <a:cxn ang="T12">
                  <a:pos x="T4" y="T5"/>
                </a:cxn>
                <a:cxn ang="T13">
                  <a:pos x="T6" y="T7"/>
                </a:cxn>
                <a:cxn ang="T14">
                  <a:pos x="T8" y="T9"/>
                </a:cxn>
              </a:cxnLst>
              <a:rect l="T15" t="T16" r="T17" b="T18"/>
              <a:pathLst>
                <a:path w="388" h="63">
                  <a:moveTo>
                    <a:pt x="0" y="0"/>
                  </a:moveTo>
                  <a:lnTo>
                    <a:pt x="388" y="0"/>
                  </a:lnTo>
                  <a:lnTo>
                    <a:pt x="339" y="63"/>
                  </a:lnTo>
                  <a:lnTo>
                    <a:pt x="49" y="63"/>
                  </a:lnTo>
                  <a:lnTo>
                    <a:pt x="0" y="0"/>
                  </a:lnTo>
                </a:path>
              </a:pathLst>
            </a:custGeom>
            <a:solidFill>
              <a:srgbClr val="C00000"/>
            </a:solidFill>
            <a:ln w="11113">
              <a:solidFill>
                <a:srgbClr val="000000"/>
              </a:solidFill>
              <a:round/>
              <a:headEnd/>
              <a:tailEnd/>
            </a:ln>
          </p:spPr>
          <p:txBody>
            <a:bodyPr/>
            <a:lstStyle/>
            <a:p>
              <a:endParaRPr lang="en-US"/>
            </a:p>
          </p:txBody>
        </p:sp>
        <p:sp>
          <p:nvSpPr>
            <p:cNvPr id="82" name="Rectangle 81"/>
            <p:cNvSpPr>
              <a:spLocks noChangeArrowheads="1"/>
            </p:cNvSpPr>
            <p:nvPr/>
          </p:nvSpPr>
          <p:spPr bwMode="auto">
            <a:xfrm>
              <a:off x="3829050" y="3097548"/>
              <a:ext cx="169863"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BSEL</a:t>
              </a:r>
              <a:endParaRPr lang="en-US" b="0"/>
            </a:p>
          </p:txBody>
        </p:sp>
        <p:sp>
          <p:nvSpPr>
            <p:cNvPr id="83" name="Line 222"/>
            <p:cNvSpPr>
              <a:spLocks noChangeShapeType="1"/>
            </p:cNvSpPr>
            <p:nvPr/>
          </p:nvSpPr>
          <p:spPr bwMode="auto">
            <a:xfrm>
              <a:off x="3711575" y="3136954"/>
              <a:ext cx="103188" cy="0"/>
            </a:xfrm>
            <a:prstGeom prst="line">
              <a:avLst/>
            </a:prstGeom>
            <a:noFill/>
            <a:ln w="4763">
              <a:solidFill>
                <a:srgbClr val="000000"/>
              </a:solidFill>
              <a:round/>
              <a:headEnd/>
              <a:tailEnd/>
            </a:ln>
          </p:spPr>
          <p:txBody>
            <a:bodyPr/>
            <a:lstStyle/>
            <a:p>
              <a:endParaRPr lang="en-US"/>
            </a:p>
          </p:txBody>
        </p:sp>
        <p:sp>
          <p:nvSpPr>
            <p:cNvPr id="84" name="Freeform 83"/>
            <p:cNvSpPr>
              <a:spLocks/>
            </p:cNvSpPr>
            <p:nvPr/>
          </p:nvSpPr>
          <p:spPr bwMode="auto">
            <a:xfrm>
              <a:off x="3711575" y="3115937"/>
              <a:ext cx="52388" cy="35466"/>
            </a:xfrm>
            <a:custGeom>
              <a:avLst/>
              <a:gdLst>
                <a:gd name="T0" fmla="*/ 0 w 39"/>
                <a:gd name="T1" fmla="*/ 2147483647 h 32"/>
                <a:gd name="T2" fmla="*/ 2147483647 w 39"/>
                <a:gd name="T3" fmla="*/ 2147483647 h 32"/>
                <a:gd name="T4" fmla="*/ 2147483647 w 39"/>
                <a:gd name="T5" fmla="*/ 2147483647 h 32"/>
                <a:gd name="T6" fmla="*/ 2147483647 w 39"/>
                <a:gd name="T7" fmla="*/ 2147483647 h 32"/>
                <a:gd name="T8" fmla="*/ 2147483647 w 39"/>
                <a:gd name="T9" fmla="*/ 2147483647 h 32"/>
                <a:gd name="T10" fmla="*/ 2147483647 w 39"/>
                <a:gd name="T11" fmla="*/ 0 h 32"/>
                <a:gd name="T12" fmla="*/ 2147483647 w 39"/>
                <a:gd name="T13" fmla="*/ 0 h 32"/>
                <a:gd name="T14" fmla="*/ 0 w 39"/>
                <a:gd name="T15" fmla="*/ 2147483647 h 32"/>
                <a:gd name="T16" fmla="*/ 0 60000 65536"/>
                <a:gd name="T17" fmla="*/ 0 60000 65536"/>
                <a:gd name="T18" fmla="*/ 0 60000 65536"/>
                <a:gd name="T19" fmla="*/ 0 60000 65536"/>
                <a:gd name="T20" fmla="*/ 0 60000 65536"/>
                <a:gd name="T21" fmla="*/ 0 60000 65536"/>
                <a:gd name="T22" fmla="*/ 0 60000 65536"/>
                <a:gd name="T23" fmla="*/ 0 60000 65536"/>
                <a:gd name="T24" fmla="*/ 0 w 39"/>
                <a:gd name="T25" fmla="*/ 0 h 32"/>
                <a:gd name="T26" fmla="*/ 39 w 39"/>
                <a:gd name="T27" fmla="*/ 32 h 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9" h="32">
                  <a:moveTo>
                    <a:pt x="0" y="18"/>
                  </a:moveTo>
                  <a:lnTo>
                    <a:pt x="39" y="32"/>
                  </a:lnTo>
                  <a:lnTo>
                    <a:pt x="18" y="18"/>
                  </a:lnTo>
                  <a:lnTo>
                    <a:pt x="39" y="0"/>
                  </a:lnTo>
                  <a:lnTo>
                    <a:pt x="0" y="18"/>
                  </a:lnTo>
                  <a:close/>
                </a:path>
              </a:pathLst>
            </a:custGeom>
            <a:solidFill>
              <a:srgbClr val="000000"/>
            </a:solidFill>
            <a:ln w="9525">
              <a:noFill/>
              <a:round/>
              <a:headEnd/>
              <a:tailEnd/>
            </a:ln>
          </p:spPr>
          <p:txBody>
            <a:bodyPr/>
            <a:lstStyle/>
            <a:p>
              <a:endParaRPr lang="en-US"/>
            </a:p>
          </p:txBody>
        </p:sp>
        <p:sp>
          <p:nvSpPr>
            <p:cNvPr id="85" name="Freeform 84"/>
            <p:cNvSpPr>
              <a:spLocks/>
            </p:cNvSpPr>
            <p:nvPr/>
          </p:nvSpPr>
          <p:spPr bwMode="auto">
            <a:xfrm>
              <a:off x="3711575" y="3115937"/>
              <a:ext cx="52388" cy="35466"/>
            </a:xfrm>
            <a:custGeom>
              <a:avLst/>
              <a:gdLst>
                <a:gd name="T0" fmla="*/ 0 w 39"/>
                <a:gd name="T1" fmla="*/ 2147483647 h 32"/>
                <a:gd name="T2" fmla="*/ 2147483647 w 39"/>
                <a:gd name="T3" fmla="*/ 2147483647 h 32"/>
                <a:gd name="T4" fmla="*/ 2147483647 w 39"/>
                <a:gd name="T5" fmla="*/ 2147483647 h 32"/>
                <a:gd name="T6" fmla="*/ 2147483647 w 39"/>
                <a:gd name="T7" fmla="*/ 2147483647 h 32"/>
                <a:gd name="T8" fmla="*/ 2147483647 w 39"/>
                <a:gd name="T9" fmla="*/ 2147483647 h 32"/>
                <a:gd name="T10" fmla="*/ 2147483647 w 39"/>
                <a:gd name="T11" fmla="*/ 0 h 32"/>
                <a:gd name="T12" fmla="*/ 2147483647 w 39"/>
                <a:gd name="T13" fmla="*/ 0 h 32"/>
                <a:gd name="T14" fmla="*/ 0 w 39"/>
                <a:gd name="T15" fmla="*/ 2147483647 h 32"/>
                <a:gd name="T16" fmla="*/ 0 60000 65536"/>
                <a:gd name="T17" fmla="*/ 0 60000 65536"/>
                <a:gd name="T18" fmla="*/ 0 60000 65536"/>
                <a:gd name="T19" fmla="*/ 0 60000 65536"/>
                <a:gd name="T20" fmla="*/ 0 60000 65536"/>
                <a:gd name="T21" fmla="*/ 0 60000 65536"/>
                <a:gd name="T22" fmla="*/ 0 60000 65536"/>
                <a:gd name="T23" fmla="*/ 0 60000 65536"/>
                <a:gd name="T24" fmla="*/ 0 w 39"/>
                <a:gd name="T25" fmla="*/ 0 h 32"/>
                <a:gd name="T26" fmla="*/ 39 w 39"/>
                <a:gd name="T27" fmla="*/ 32 h 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9" h="32">
                  <a:moveTo>
                    <a:pt x="0" y="18"/>
                  </a:moveTo>
                  <a:lnTo>
                    <a:pt x="39" y="32"/>
                  </a:lnTo>
                  <a:lnTo>
                    <a:pt x="18" y="18"/>
                  </a:lnTo>
                  <a:lnTo>
                    <a:pt x="39" y="0"/>
                  </a:lnTo>
                  <a:lnTo>
                    <a:pt x="0" y="18"/>
                  </a:lnTo>
                </a:path>
              </a:pathLst>
            </a:custGeom>
            <a:noFill/>
            <a:ln w="4763">
              <a:solidFill>
                <a:srgbClr val="000000"/>
              </a:solidFill>
              <a:round/>
              <a:headEnd/>
              <a:tailEnd/>
            </a:ln>
          </p:spPr>
          <p:txBody>
            <a:bodyPr/>
            <a:lstStyle/>
            <a:p>
              <a:endParaRPr lang="en-US"/>
            </a:p>
          </p:txBody>
        </p:sp>
        <p:sp>
          <p:nvSpPr>
            <p:cNvPr id="86" name="Line 265"/>
            <p:cNvSpPr>
              <a:spLocks noChangeShapeType="1"/>
            </p:cNvSpPr>
            <p:nvPr/>
          </p:nvSpPr>
          <p:spPr bwMode="auto">
            <a:xfrm flipH="1">
              <a:off x="3692523" y="2719248"/>
              <a:ext cx="3176" cy="373046"/>
            </a:xfrm>
            <a:prstGeom prst="line">
              <a:avLst/>
            </a:prstGeom>
            <a:noFill/>
            <a:ln w="4763">
              <a:solidFill>
                <a:srgbClr val="000000"/>
              </a:solidFill>
              <a:round/>
              <a:headEnd/>
              <a:tailEnd/>
            </a:ln>
          </p:spPr>
          <p:txBody>
            <a:bodyPr/>
            <a:lstStyle/>
            <a:p>
              <a:endParaRPr lang="en-US"/>
            </a:p>
          </p:txBody>
        </p:sp>
        <p:sp>
          <p:nvSpPr>
            <p:cNvPr id="87" name="Freeform 86"/>
            <p:cNvSpPr>
              <a:spLocks/>
            </p:cNvSpPr>
            <p:nvPr/>
          </p:nvSpPr>
          <p:spPr bwMode="auto">
            <a:xfrm>
              <a:off x="3675063" y="3055514"/>
              <a:ext cx="38100" cy="47287"/>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88" name="Line 271"/>
            <p:cNvSpPr>
              <a:spLocks noChangeShapeType="1"/>
            </p:cNvSpPr>
            <p:nvPr/>
          </p:nvSpPr>
          <p:spPr bwMode="auto">
            <a:xfrm flipV="1">
              <a:off x="2849562" y="3171825"/>
              <a:ext cx="1587" cy="332920"/>
            </a:xfrm>
            <a:prstGeom prst="line">
              <a:avLst/>
            </a:prstGeom>
            <a:noFill/>
            <a:ln w="4763">
              <a:solidFill>
                <a:srgbClr val="000000"/>
              </a:solidFill>
              <a:round/>
              <a:headEnd/>
              <a:tailEnd/>
            </a:ln>
          </p:spPr>
          <p:txBody>
            <a:bodyPr/>
            <a:lstStyle/>
            <a:p>
              <a:endParaRPr lang="en-US"/>
            </a:p>
          </p:txBody>
        </p:sp>
        <p:sp>
          <p:nvSpPr>
            <p:cNvPr id="89" name="Freeform 88"/>
            <p:cNvSpPr>
              <a:spLocks/>
            </p:cNvSpPr>
            <p:nvPr/>
          </p:nvSpPr>
          <p:spPr bwMode="auto">
            <a:xfrm>
              <a:off x="2830513" y="3461399"/>
              <a:ext cx="36512" cy="43346"/>
            </a:xfrm>
            <a:custGeom>
              <a:avLst/>
              <a:gdLst>
                <a:gd name="T0" fmla="*/ 2147483647 w 28"/>
                <a:gd name="T1" fmla="*/ 2147483647 h 39"/>
                <a:gd name="T2" fmla="*/ 2147483647 w 28"/>
                <a:gd name="T3" fmla="*/ 0 h 39"/>
                <a:gd name="T4" fmla="*/ 2147483647 w 28"/>
                <a:gd name="T5" fmla="*/ 0 h 39"/>
                <a:gd name="T6" fmla="*/ 2147483647 w 28"/>
                <a:gd name="T7" fmla="*/ 2147483647 h 39"/>
                <a:gd name="T8" fmla="*/ 2147483647 w 28"/>
                <a:gd name="T9" fmla="*/ 2147483647 h 39"/>
                <a:gd name="T10" fmla="*/ 0 w 28"/>
                <a:gd name="T11" fmla="*/ 0 h 39"/>
                <a:gd name="T12" fmla="*/ 0 w 28"/>
                <a:gd name="T13" fmla="*/ 0 h 39"/>
                <a:gd name="T14" fmla="*/ 2147483647 w 28"/>
                <a:gd name="T15" fmla="*/ 2147483647 h 39"/>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9"/>
                <a:gd name="T26" fmla="*/ 28 w 28"/>
                <a:gd name="T27" fmla="*/ 39 h 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9">
                  <a:moveTo>
                    <a:pt x="14" y="39"/>
                  </a:moveTo>
                  <a:lnTo>
                    <a:pt x="28" y="0"/>
                  </a:lnTo>
                  <a:lnTo>
                    <a:pt x="14" y="18"/>
                  </a:lnTo>
                  <a:lnTo>
                    <a:pt x="0" y="0"/>
                  </a:lnTo>
                  <a:lnTo>
                    <a:pt x="14" y="39"/>
                  </a:lnTo>
                  <a:close/>
                </a:path>
              </a:pathLst>
            </a:custGeom>
            <a:solidFill>
              <a:srgbClr val="000000"/>
            </a:solidFill>
            <a:ln w="9525">
              <a:noFill/>
              <a:round/>
              <a:headEnd/>
              <a:tailEnd/>
            </a:ln>
          </p:spPr>
          <p:txBody>
            <a:bodyPr/>
            <a:lstStyle/>
            <a:p>
              <a:endParaRPr lang="en-US"/>
            </a:p>
          </p:txBody>
        </p:sp>
        <p:sp>
          <p:nvSpPr>
            <p:cNvPr id="90" name="Freeform 89"/>
            <p:cNvSpPr>
              <a:spLocks/>
            </p:cNvSpPr>
            <p:nvPr/>
          </p:nvSpPr>
          <p:spPr bwMode="auto">
            <a:xfrm>
              <a:off x="2830513" y="3461399"/>
              <a:ext cx="36512" cy="43346"/>
            </a:xfrm>
            <a:custGeom>
              <a:avLst/>
              <a:gdLst>
                <a:gd name="T0" fmla="*/ 2147483647 w 28"/>
                <a:gd name="T1" fmla="*/ 2147483647 h 39"/>
                <a:gd name="T2" fmla="*/ 2147483647 w 28"/>
                <a:gd name="T3" fmla="*/ 0 h 39"/>
                <a:gd name="T4" fmla="*/ 2147483647 w 28"/>
                <a:gd name="T5" fmla="*/ 0 h 39"/>
                <a:gd name="T6" fmla="*/ 2147483647 w 28"/>
                <a:gd name="T7" fmla="*/ 2147483647 h 39"/>
                <a:gd name="T8" fmla="*/ 2147483647 w 28"/>
                <a:gd name="T9" fmla="*/ 2147483647 h 39"/>
                <a:gd name="T10" fmla="*/ 0 w 28"/>
                <a:gd name="T11" fmla="*/ 0 h 39"/>
                <a:gd name="T12" fmla="*/ 0 w 28"/>
                <a:gd name="T13" fmla="*/ 0 h 39"/>
                <a:gd name="T14" fmla="*/ 2147483647 w 28"/>
                <a:gd name="T15" fmla="*/ 2147483647 h 39"/>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9"/>
                <a:gd name="T26" fmla="*/ 28 w 28"/>
                <a:gd name="T27" fmla="*/ 39 h 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9">
                  <a:moveTo>
                    <a:pt x="14" y="39"/>
                  </a:moveTo>
                  <a:lnTo>
                    <a:pt x="28" y="0"/>
                  </a:lnTo>
                  <a:lnTo>
                    <a:pt x="14" y="18"/>
                  </a:lnTo>
                  <a:lnTo>
                    <a:pt x="0" y="0"/>
                  </a:lnTo>
                  <a:lnTo>
                    <a:pt x="14" y="39"/>
                  </a:lnTo>
                </a:path>
              </a:pathLst>
            </a:custGeom>
            <a:noFill/>
            <a:ln w="4763">
              <a:solidFill>
                <a:srgbClr val="000000"/>
              </a:solidFill>
              <a:round/>
              <a:headEnd/>
              <a:tailEnd/>
            </a:ln>
          </p:spPr>
          <p:txBody>
            <a:bodyPr/>
            <a:lstStyle/>
            <a:p>
              <a:endParaRPr lang="en-US"/>
            </a:p>
          </p:txBody>
        </p:sp>
        <p:sp>
          <p:nvSpPr>
            <p:cNvPr id="91" name="Line 274"/>
            <p:cNvSpPr>
              <a:spLocks noChangeShapeType="1"/>
            </p:cNvSpPr>
            <p:nvPr/>
          </p:nvSpPr>
          <p:spPr bwMode="auto">
            <a:xfrm flipV="1">
              <a:off x="3606800" y="3175000"/>
              <a:ext cx="0" cy="329745"/>
            </a:xfrm>
            <a:prstGeom prst="line">
              <a:avLst/>
            </a:prstGeom>
            <a:noFill/>
            <a:ln w="4763">
              <a:solidFill>
                <a:srgbClr val="000000"/>
              </a:solidFill>
              <a:round/>
              <a:headEnd/>
              <a:tailEnd/>
            </a:ln>
          </p:spPr>
          <p:txBody>
            <a:bodyPr/>
            <a:lstStyle/>
            <a:p>
              <a:endParaRPr lang="en-US"/>
            </a:p>
          </p:txBody>
        </p:sp>
        <p:sp>
          <p:nvSpPr>
            <p:cNvPr id="92" name="Freeform 91"/>
            <p:cNvSpPr>
              <a:spLocks/>
            </p:cNvSpPr>
            <p:nvPr/>
          </p:nvSpPr>
          <p:spPr bwMode="auto">
            <a:xfrm>
              <a:off x="3587750" y="3461399"/>
              <a:ext cx="38100" cy="43346"/>
            </a:xfrm>
            <a:custGeom>
              <a:avLst/>
              <a:gdLst>
                <a:gd name="T0" fmla="*/ 2147483647 w 28"/>
                <a:gd name="T1" fmla="*/ 2147483647 h 39"/>
                <a:gd name="T2" fmla="*/ 2147483647 w 28"/>
                <a:gd name="T3" fmla="*/ 0 h 39"/>
                <a:gd name="T4" fmla="*/ 2147483647 w 28"/>
                <a:gd name="T5" fmla="*/ 0 h 39"/>
                <a:gd name="T6" fmla="*/ 2147483647 w 28"/>
                <a:gd name="T7" fmla="*/ 2147483647 h 39"/>
                <a:gd name="T8" fmla="*/ 2147483647 w 28"/>
                <a:gd name="T9" fmla="*/ 2147483647 h 39"/>
                <a:gd name="T10" fmla="*/ 0 w 28"/>
                <a:gd name="T11" fmla="*/ 0 h 39"/>
                <a:gd name="T12" fmla="*/ 0 w 28"/>
                <a:gd name="T13" fmla="*/ 0 h 39"/>
                <a:gd name="T14" fmla="*/ 2147483647 w 28"/>
                <a:gd name="T15" fmla="*/ 2147483647 h 39"/>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9"/>
                <a:gd name="T26" fmla="*/ 28 w 28"/>
                <a:gd name="T27" fmla="*/ 39 h 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9">
                  <a:moveTo>
                    <a:pt x="14" y="39"/>
                  </a:moveTo>
                  <a:lnTo>
                    <a:pt x="28" y="0"/>
                  </a:lnTo>
                  <a:lnTo>
                    <a:pt x="14" y="18"/>
                  </a:lnTo>
                  <a:lnTo>
                    <a:pt x="0" y="0"/>
                  </a:lnTo>
                  <a:lnTo>
                    <a:pt x="14" y="39"/>
                  </a:lnTo>
                  <a:close/>
                </a:path>
              </a:pathLst>
            </a:custGeom>
            <a:solidFill>
              <a:srgbClr val="000000"/>
            </a:solidFill>
            <a:ln w="9525">
              <a:noFill/>
              <a:round/>
              <a:headEnd/>
              <a:tailEnd/>
            </a:ln>
          </p:spPr>
          <p:txBody>
            <a:bodyPr/>
            <a:lstStyle/>
            <a:p>
              <a:endParaRPr lang="en-US"/>
            </a:p>
          </p:txBody>
        </p:sp>
        <p:sp>
          <p:nvSpPr>
            <p:cNvPr id="93" name="Freeform 92"/>
            <p:cNvSpPr>
              <a:spLocks/>
            </p:cNvSpPr>
            <p:nvPr/>
          </p:nvSpPr>
          <p:spPr bwMode="auto">
            <a:xfrm>
              <a:off x="3587750" y="3461399"/>
              <a:ext cx="38100" cy="43346"/>
            </a:xfrm>
            <a:custGeom>
              <a:avLst/>
              <a:gdLst>
                <a:gd name="T0" fmla="*/ 2147483647 w 28"/>
                <a:gd name="T1" fmla="*/ 2147483647 h 39"/>
                <a:gd name="T2" fmla="*/ 2147483647 w 28"/>
                <a:gd name="T3" fmla="*/ 0 h 39"/>
                <a:gd name="T4" fmla="*/ 2147483647 w 28"/>
                <a:gd name="T5" fmla="*/ 0 h 39"/>
                <a:gd name="T6" fmla="*/ 2147483647 w 28"/>
                <a:gd name="T7" fmla="*/ 2147483647 h 39"/>
                <a:gd name="T8" fmla="*/ 2147483647 w 28"/>
                <a:gd name="T9" fmla="*/ 2147483647 h 39"/>
                <a:gd name="T10" fmla="*/ 0 w 28"/>
                <a:gd name="T11" fmla="*/ 0 h 39"/>
                <a:gd name="T12" fmla="*/ 0 w 28"/>
                <a:gd name="T13" fmla="*/ 0 h 39"/>
                <a:gd name="T14" fmla="*/ 2147483647 w 28"/>
                <a:gd name="T15" fmla="*/ 2147483647 h 39"/>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9"/>
                <a:gd name="T26" fmla="*/ 28 w 28"/>
                <a:gd name="T27" fmla="*/ 39 h 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9">
                  <a:moveTo>
                    <a:pt x="14" y="39"/>
                  </a:moveTo>
                  <a:lnTo>
                    <a:pt x="28" y="0"/>
                  </a:lnTo>
                  <a:lnTo>
                    <a:pt x="14" y="18"/>
                  </a:lnTo>
                  <a:lnTo>
                    <a:pt x="0" y="0"/>
                  </a:lnTo>
                  <a:lnTo>
                    <a:pt x="14" y="39"/>
                  </a:lnTo>
                </a:path>
              </a:pathLst>
            </a:custGeom>
            <a:noFill/>
            <a:ln w="4763">
              <a:solidFill>
                <a:srgbClr val="000000"/>
              </a:solidFill>
              <a:round/>
              <a:headEnd/>
              <a:tailEnd/>
            </a:ln>
          </p:spPr>
          <p:txBody>
            <a:bodyPr/>
            <a:lstStyle/>
            <a:p>
              <a:endParaRPr lang="en-US"/>
            </a:p>
          </p:txBody>
        </p:sp>
        <p:sp>
          <p:nvSpPr>
            <p:cNvPr id="94" name="Freeform 93"/>
            <p:cNvSpPr>
              <a:spLocks/>
            </p:cNvSpPr>
            <p:nvPr/>
          </p:nvSpPr>
          <p:spPr bwMode="auto">
            <a:xfrm>
              <a:off x="4324350" y="4369820"/>
              <a:ext cx="38100" cy="45973"/>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95" name="Freeform 94"/>
            <p:cNvSpPr>
              <a:spLocks/>
            </p:cNvSpPr>
            <p:nvPr/>
          </p:nvSpPr>
          <p:spPr bwMode="auto">
            <a:xfrm>
              <a:off x="3227388" y="4210116"/>
              <a:ext cx="758825" cy="278470"/>
            </a:xfrm>
            <a:custGeom>
              <a:avLst/>
              <a:gdLst>
                <a:gd name="T0" fmla="*/ 2147483647 w 567"/>
                <a:gd name="T1" fmla="*/ 2147483647 h 252"/>
                <a:gd name="T2" fmla="*/ 0 w 567"/>
                <a:gd name="T3" fmla="*/ 2147483647 h 252"/>
                <a:gd name="T4" fmla="*/ 0 w 567"/>
                <a:gd name="T5" fmla="*/ 0 h 252"/>
                <a:gd name="T6" fmla="*/ 0 w 567"/>
                <a:gd name="T7" fmla="*/ 0 h 252"/>
                <a:gd name="T8" fmla="*/ 0 60000 65536"/>
                <a:gd name="T9" fmla="*/ 0 60000 65536"/>
                <a:gd name="T10" fmla="*/ 0 60000 65536"/>
                <a:gd name="T11" fmla="*/ 0 60000 65536"/>
                <a:gd name="T12" fmla="*/ 0 w 567"/>
                <a:gd name="T13" fmla="*/ 0 h 252"/>
                <a:gd name="T14" fmla="*/ 567 w 567"/>
                <a:gd name="T15" fmla="*/ 252 h 252"/>
              </a:gdLst>
              <a:ahLst/>
              <a:cxnLst>
                <a:cxn ang="T8">
                  <a:pos x="T0" y="T1"/>
                </a:cxn>
                <a:cxn ang="T9">
                  <a:pos x="T2" y="T3"/>
                </a:cxn>
                <a:cxn ang="T10">
                  <a:pos x="T4" y="T5"/>
                </a:cxn>
                <a:cxn ang="T11">
                  <a:pos x="T6" y="T7"/>
                </a:cxn>
              </a:cxnLst>
              <a:rect l="T12" t="T13" r="T14" b="T15"/>
              <a:pathLst>
                <a:path w="567" h="252">
                  <a:moveTo>
                    <a:pt x="567" y="252"/>
                  </a:moveTo>
                  <a:lnTo>
                    <a:pt x="0" y="252"/>
                  </a:lnTo>
                  <a:lnTo>
                    <a:pt x="0" y="0"/>
                  </a:lnTo>
                </a:path>
              </a:pathLst>
            </a:custGeom>
            <a:noFill/>
            <a:ln w="4763">
              <a:solidFill>
                <a:srgbClr val="000000"/>
              </a:solidFill>
              <a:round/>
              <a:headEnd/>
              <a:tailEnd/>
            </a:ln>
          </p:spPr>
          <p:txBody>
            <a:bodyPr/>
            <a:lstStyle/>
            <a:p>
              <a:endParaRPr lang="en-US"/>
            </a:p>
          </p:txBody>
        </p:sp>
        <p:sp>
          <p:nvSpPr>
            <p:cNvPr id="96" name="Freeform 95"/>
            <p:cNvSpPr>
              <a:spLocks/>
            </p:cNvSpPr>
            <p:nvPr/>
          </p:nvSpPr>
          <p:spPr bwMode="auto">
            <a:xfrm>
              <a:off x="3930650" y="4472824"/>
              <a:ext cx="55563" cy="31525"/>
            </a:xfrm>
            <a:custGeom>
              <a:avLst/>
              <a:gdLst>
                <a:gd name="T0" fmla="*/ 2147483647 w 42"/>
                <a:gd name="T1" fmla="*/ 2147483647 h 28"/>
                <a:gd name="T2" fmla="*/ 0 w 42"/>
                <a:gd name="T3" fmla="*/ 0 h 28"/>
                <a:gd name="T4" fmla="*/ 0 w 42"/>
                <a:gd name="T5" fmla="*/ 0 h 28"/>
                <a:gd name="T6" fmla="*/ 2147483647 w 42"/>
                <a:gd name="T7" fmla="*/ 2147483647 h 28"/>
                <a:gd name="T8" fmla="*/ 2147483647 w 42"/>
                <a:gd name="T9" fmla="*/ 2147483647 h 28"/>
                <a:gd name="T10" fmla="*/ 0 w 42"/>
                <a:gd name="T11" fmla="*/ 2147483647 h 28"/>
                <a:gd name="T12" fmla="*/ 0 w 42"/>
                <a:gd name="T13" fmla="*/ 2147483647 h 28"/>
                <a:gd name="T14" fmla="*/ 2147483647 w 42"/>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28"/>
                <a:gd name="T26" fmla="*/ 42 w 42"/>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28">
                  <a:moveTo>
                    <a:pt x="42" y="14"/>
                  </a:moveTo>
                  <a:lnTo>
                    <a:pt x="0" y="0"/>
                  </a:lnTo>
                  <a:lnTo>
                    <a:pt x="21" y="14"/>
                  </a:lnTo>
                  <a:lnTo>
                    <a:pt x="0" y="28"/>
                  </a:lnTo>
                  <a:lnTo>
                    <a:pt x="42" y="14"/>
                  </a:lnTo>
                  <a:close/>
                </a:path>
              </a:pathLst>
            </a:custGeom>
            <a:solidFill>
              <a:srgbClr val="000000"/>
            </a:solidFill>
            <a:ln w="9525">
              <a:noFill/>
              <a:round/>
              <a:headEnd/>
              <a:tailEnd/>
            </a:ln>
          </p:spPr>
          <p:txBody>
            <a:bodyPr/>
            <a:lstStyle/>
            <a:p>
              <a:endParaRPr lang="en-US"/>
            </a:p>
          </p:txBody>
        </p:sp>
        <p:sp>
          <p:nvSpPr>
            <p:cNvPr id="97" name="Freeform 96"/>
            <p:cNvSpPr>
              <a:spLocks/>
            </p:cNvSpPr>
            <p:nvPr/>
          </p:nvSpPr>
          <p:spPr bwMode="auto">
            <a:xfrm>
              <a:off x="3930650" y="4472824"/>
              <a:ext cx="55563" cy="31525"/>
            </a:xfrm>
            <a:custGeom>
              <a:avLst/>
              <a:gdLst>
                <a:gd name="T0" fmla="*/ 2147483647 w 42"/>
                <a:gd name="T1" fmla="*/ 2147483647 h 28"/>
                <a:gd name="T2" fmla="*/ 0 w 42"/>
                <a:gd name="T3" fmla="*/ 0 h 28"/>
                <a:gd name="T4" fmla="*/ 0 w 42"/>
                <a:gd name="T5" fmla="*/ 0 h 28"/>
                <a:gd name="T6" fmla="*/ 2147483647 w 42"/>
                <a:gd name="T7" fmla="*/ 2147483647 h 28"/>
                <a:gd name="T8" fmla="*/ 2147483647 w 42"/>
                <a:gd name="T9" fmla="*/ 2147483647 h 28"/>
                <a:gd name="T10" fmla="*/ 0 w 42"/>
                <a:gd name="T11" fmla="*/ 2147483647 h 28"/>
                <a:gd name="T12" fmla="*/ 0 w 42"/>
                <a:gd name="T13" fmla="*/ 2147483647 h 28"/>
                <a:gd name="T14" fmla="*/ 2147483647 w 42"/>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28"/>
                <a:gd name="T26" fmla="*/ 42 w 42"/>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28">
                  <a:moveTo>
                    <a:pt x="42" y="14"/>
                  </a:moveTo>
                  <a:lnTo>
                    <a:pt x="0" y="0"/>
                  </a:lnTo>
                  <a:lnTo>
                    <a:pt x="21" y="14"/>
                  </a:lnTo>
                  <a:lnTo>
                    <a:pt x="0" y="28"/>
                  </a:lnTo>
                  <a:lnTo>
                    <a:pt x="42" y="14"/>
                  </a:lnTo>
                </a:path>
              </a:pathLst>
            </a:custGeom>
            <a:noFill/>
            <a:ln w="4763">
              <a:solidFill>
                <a:srgbClr val="000000"/>
              </a:solidFill>
              <a:round/>
              <a:headEnd/>
              <a:tailEnd/>
            </a:ln>
          </p:spPr>
          <p:txBody>
            <a:bodyPr/>
            <a:lstStyle/>
            <a:p>
              <a:endParaRPr lang="en-US"/>
            </a:p>
          </p:txBody>
        </p:sp>
        <p:sp>
          <p:nvSpPr>
            <p:cNvPr id="98" name="Line 295"/>
            <p:cNvSpPr>
              <a:spLocks noChangeShapeType="1"/>
            </p:cNvSpPr>
            <p:nvPr/>
          </p:nvSpPr>
          <p:spPr bwMode="auto">
            <a:xfrm>
              <a:off x="3225800" y="3781425"/>
              <a:ext cx="0" cy="1838119"/>
            </a:xfrm>
            <a:prstGeom prst="line">
              <a:avLst/>
            </a:prstGeom>
            <a:noFill/>
            <a:ln w="4763">
              <a:solidFill>
                <a:srgbClr val="000000"/>
              </a:solidFill>
              <a:round/>
              <a:headEnd/>
              <a:tailEnd/>
            </a:ln>
          </p:spPr>
          <p:txBody>
            <a:bodyPr/>
            <a:lstStyle/>
            <a:p>
              <a:endParaRPr lang="en-US"/>
            </a:p>
          </p:txBody>
        </p:sp>
        <p:sp>
          <p:nvSpPr>
            <p:cNvPr id="99" name="Freeform 98"/>
            <p:cNvSpPr>
              <a:spLocks/>
            </p:cNvSpPr>
            <p:nvPr/>
          </p:nvSpPr>
          <p:spPr bwMode="auto">
            <a:xfrm>
              <a:off x="3208338" y="5576198"/>
              <a:ext cx="38100" cy="43346"/>
            </a:xfrm>
            <a:custGeom>
              <a:avLst/>
              <a:gdLst>
                <a:gd name="T0" fmla="*/ 2147483647 w 28"/>
                <a:gd name="T1" fmla="*/ 2147483647 h 39"/>
                <a:gd name="T2" fmla="*/ 2147483647 w 28"/>
                <a:gd name="T3" fmla="*/ 0 h 39"/>
                <a:gd name="T4" fmla="*/ 2147483647 w 28"/>
                <a:gd name="T5" fmla="*/ 0 h 39"/>
                <a:gd name="T6" fmla="*/ 2147483647 w 28"/>
                <a:gd name="T7" fmla="*/ 2147483647 h 39"/>
                <a:gd name="T8" fmla="*/ 2147483647 w 28"/>
                <a:gd name="T9" fmla="*/ 2147483647 h 39"/>
                <a:gd name="T10" fmla="*/ 0 w 28"/>
                <a:gd name="T11" fmla="*/ 0 h 39"/>
                <a:gd name="T12" fmla="*/ 0 w 28"/>
                <a:gd name="T13" fmla="*/ 0 h 39"/>
                <a:gd name="T14" fmla="*/ 2147483647 w 28"/>
                <a:gd name="T15" fmla="*/ 2147483647 h 39"/>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9"/>
                <a:gd name="T26" fmla="*/ 28 w 28"/>
                <a:gd name="T27" fmla="*/ 39 h 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9">
                  <a:moveTo>
                    <a:pt x="14" y="39"/>
                  </a:moveTo>
                  <a:lnTo>
                    <a:pt x="28" y="0"/>
                  </a:lnTo>
                  <a:lnTo>
                    <a:pt x="14" y="18"/>
                  </a:lnTo>
                  <a:lnTo>
                    <a:pt x="0" y="0"/>
                  </a:lnTo>
                  <a:lnTo>
                    <a:pt x="14" y="39"/>
                  </a:lnTo>
                  <a:close/>
                </a:path>
              </a:pathLst>
            </a:custGeom>
            <a:solidFill>
              <a:srgbClr val="000000"/>
            </a:solidFill>
            <a:ln w="9525">
              <a:noFill/>
              <a:round/>
              <a:headEnd/>
              <a:tailEnd/>
            </a:ln>
          </p:spPr>
          <p:txBody>
            <a:bodyPr/>
            <a:lstStyle/>
            <a:p>
              <a:endParaRPr lang="en-US"/>
            </a:p>
          </p:txBody>
        </p:sp>
        <p:sp>
          <p:nvSpPr>
            <p:cNvPr id="100" name="Freeform 99"/>
            <p:cNvSpPr>
              <a:spLocks/>
            </p:cNvSpPr>
            <p:nvPr/>
          </p:nvSpPr>
          <p:spPr bwMode="auto">
            <a:xfrm>
              <a:off x="3208338" y="5576198"/>
              <a:ext cx="38100" cy="43346"/>
            </a:xfrm>
            <a:custGeom>
              <a:avLst/>
              <a:gdLst>
                <a:gd name="T0" fmla="*/ 2147483647 w 28"/>
                <a:gd name="T1" fmla="*/ 2147483647 h 39"/>
                <a:gd name="T2" fmla="*/ 2147483647 w 28"/>
                <a:gd name="T3" fmla="*/ 0 h 39"/>
                <a:gd name="T4" fmla="*/ 2147483647 w 28"/>
                <a:gd name="T5" fmla="*/ 0 h 39"/>
                <a:gd name="T6" fmla="*/ 2147483647 w 28"/>
                <a:gd name="T7" fmla="*/ 2147483647 h 39"/>
                <a:gd name="T8" fmla="*/ 2147483647 w 28"/>
                <a:gd name="T9" fmla="*/ 2147483647 h 39"/>
                <a:gd name="T10" fmla="*/ 0 w 28"/>
                <a:gd name="T11" fmla="*/ 0 h 39"/>
                <a:gd name="T12" fmla="*/ 0 w 28"/>
                <a:gd name="T13" fmla="*/ 0 h 39"/>
                <a:gd name="T14" fmla="*/ 2147483647 w 28"/>
                <a:gd name="T15" fmla="*/ 2147483647 h 39"/>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9"/>
                <a:gd name="T26" fmla="*/ 28 w 28"/>
                <a:gd name="T27" fmla="*/ 39 h 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9">
                  <a:moveTo>
                    <a:pt x="14" y="39"/>
                  </a:moveTo>
                  <a:lnTo>
                    <a:pt x="28" y="0"/>
                  </a:lnTo>
                  <a:lnTo>
                    <a:pt x="14" y="18"/>
                  </a:lnTo>
                  <a:lnTo>
                    <a:pt x="0" y="0"/>
                  </a:lnTo>
                  <a:lnTo>
                    <a:pt x="14" y="39"/>
                  </a:lnTo>
                </a:path>
              </a:pathLst>
            </a:custGeom>
            <a:noFill/>
            <a:ln w="4763">
              <a:solidFill>
                <a:srgbClr val="000000"/>
              </a:solidFill>
              <a:round/>
              <a:headEnd/>
              <a:tailEnd/>
            </a:ln>
          </p:spPr>
          <p:txBody>
            <a:bodyPr/>
            <a:lstStyle/>
            <a:p>
              <a:endParaRPr lang="en-US"/>
            </a:p>
          </p:txBody>
        </p:sp>
        <p:sp>
          <p:nvSpPr>
            <p:cNvPr id="101" name="Freeform 100"/>
            <p:cNvSpPr>
              <a:spLocks/>
            </p:cNvSpPr>
            <p:nvPr/>
          </p:nvSpPr>
          <p:spPr bwMode="auto">
            <a:xfrm>
              <a:off x="2506663" y="5901956"/>
              <a:ext cx="42862" cy="47287"/>
            </a:xfrm>
            <a:custGeom>
              <a:avLst/>
              <a:gdLst>
                <a:gd name="T0" fmla="*/ 2147483647 w 31"/>
                <a:gd name="T1" fmla="*/ 2147483647 h 42"/>
                <a:gd name="T2" fmla="*/ 2147483647 w 31"/>
                <a:gd name="T3" fmla="*/ 0 h 42"/>
                <a:gd name="T4" fmla="*/ 2147483647 w 31"/>
                <a:gd name="T5" fmla="*/ 0 h 42"/>
                <a:gd name="T6" fmla="*/ 2147483647 w 31"/>
                <a:gd name="T7" fmla="*/ 2147483647 h 42"/>
                <a:gd name="T8" fmla="*/ 2147483647 w 31"/>
                <a:gd name="T9" fmla="*/ 2147483647 h 42"/>
                <a:gd name="T10" fmla="*/ 0 w 31"/>
                <a:gd name="T11" fmla="*/ 0 h 42"/>
                <a:gd name="T12" fmla="*/ 0 w 31"/>
                <a:gd name="T13" fmla="*/ 0 h 42"/>
                <a:gd name="T14" fmla="*/ 2147483647 w 31"/>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42"/>
                <a:gd name="T26" fmla="*/ 31 w 31"/>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42">
                  <a:moveTo>
                    <a:pt x="14" y="42"/>
                  </a:moveTo>
                  <a:lnTo>
                    <a:pt x="31"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102" name="Freeform 101"/>
            <p:cNvSpPr>
              <a:spLocks/>
            </p:cNvSpPr>
            <p:nvPr/>
          </p:nvSpPr>
          <p:spPr bwMode="auto">
            <a:xfrm>
              <a:off x="2506663" y="5901956"/>
              <a:ext cx="42862" cy="47287"/>
            </a:xfrm>
            <a:custGeom>
              <a:avLst/>
              <a:gdLst>
                <a:gd name="T0" fmla="*/ 2147483647 w 31"/>
                <a:gd name="T1" fmla="*/ 2147483647 h 42"/>
                <a:gd name="T2" fmla="*/ 2147483647 w 31"/>
                <a:gd name="T3" fmla="*/ 0 h 42"/>
                <a:gd name="T4" fmla="*/ 2147483647 w 31"/>
                <a:gd name="T5" fmla="*/ 0 h 42"/>
                <a:gd name="T6" fmla="*/ 2147483647 w 31"/>
                <a:gd name="T7" fmla="*/ 2147483647 h 42"/>
                <a:gd name="T8" fmla="*/ 2147483647 w 31"/>
                <a:gd name="T9" fmla="*/ 2147483647 h 42"/>
                <a:gd name="T10" fmla="*/ 0 w 31"/>
                <a:gd name="T11" fmla="*/ 0 h 42"/>
                <a:gd name="T12" fmla="*/ 0 w 31"/>
                <a:gd name="T13" fmla="*/ 0 h 42"/>
                <a:gd name="T14" fmla="*/ 2147483647 w 31"/>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42"/>
                <a:gd name="T26" fmla="*/ 31 w 31"/>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42">
                  <a:moveTo>
                    <a:pt x="14" y="42"/>
                  </a:moveTo>
                  <a:lnTo>
                    <a:pt x="31"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104" name="Line 302"/>
            <p:cNvSpPr>
              <a:spLocks noChangeShapeType="1"/>
            </p:cNvSpPr>
            <p:nvPr/>
          </p:nvSpPr>
          <p:spPr bwMode="auto">
            <a:xfrm flipH="1">
              <a:off x="2655888" y="3663684"/>
              <a:ext cx="150812" cy="1313"/>
            </a:xfrm>
            <a:prstGeom prst="line">
              <a:avLst/>
            </a:prstGeom>
            <a:noFill/>
            <a:ln w="4763">
              <a:solidFill>
                <a:srgbClr val="000000"/>
              </a:solidFill>
              <a:round/>
              <a:headEnd/>
              <a:tailEnd/>
            </a:ln>
          </p:spPr>
          <p:txBody>
            <a:bodyPr/>
            <a:lstStyle/>
            <a:p>
              <a:endParaRPr lang="en-US"/>
            </a:p>
          </p:txBody>
        </p:sp>
        <p:sp>
          <p:nvSpPr>
            <p:cNvPr id="105" name="Freeform 104"/>
            <p:cNvSpPr>
              <a:spLocks/>
            </p:cNvSpPr>
            <p:nvPr/>
          </p:nvSpPr>
          <p:spPr bwMode="auto">
            <a:xfrm>
              <a:off x="2749550" y="3647921"/>
              <a:ext cx="57150" cy="31525"/>
            </a:xfrm>
            <a:custGeom>
              <a:avLst/>
              <a:gdLst>
                <a:gd name="T0" fmla="*/ 2147483647 w 42"/>
                <a:gd name="T1" fmla="*/ 2147483647 h 28"/>
                <a:gd name="T2" fmla="*/ 0 w 42"/>
                <a:gd name="T3" fmla="*/ 0 h 28"/>
                <a:gd name="T4" fmla="*/ 0 w 42"/>
                <a:gd name="T5" fmla="*/ 0 h 28"/>
                <a:gd name="T6" fmla="*/ 2147483647 w 42"/>
                <a:gd name="T7" fmla="*/ 2147483647 h 28"/>
                <a:gd name="T8" fmla="*/ 2147483647 w 42"/>
                <a:gd name="T9" fmla="*/ 2147483647 h 28"/>
                <a:gd name="T10" fmla="*/ 0 w 42"/>
                <a:gd name="T11" fmla="*/ 2147483647 h 28"/>
                <a:gd name="T12" fmla="*/ 0 w 42"/>
                <a:gd name="T13" fmla="*/ 2147483647 h 28"/>
                <a:gd name="T14" fmla="*/ 2147483647 w 42"/>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28"/>
                <a:gd name="T26" fmla="*/ 42 w 42"/>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28">
                  <a:moveTo>
                    <a:pt x="42" y="14"/>
                  </a:moveTo>
                  <a:lnTo>
                    <a:pt x="0" y="0"/>
                  </a:lnTo>
                  <a:lnTo>
                    <a:pt x="21" y="14"/>
                  </a:lnTo>
                  <a:lnTo>
                    <a:pt x="0" y="28"/>
                  </a:lnTo>
                  <a:lnTo>
                    <a:pt x="42" y="14"/>
                  </a:lnTo>
                  <a:close/>
                </a:path>
              </a:pathLst>
            </a:custGeom>
            <a:solidFill>
              <a:srgbClr val="000000"/>
            </a:solidFill>
            <a:ln w="9525">
              <a:noFill/>
              <a:round/>
              <a:headEnd/>
              <a:tailEnd/>
            </a:ln>
          </p:spPr>
          <p:txBody>
            <a:bodyPr/>
            <a:lstStyle/>
            <a:p>
              <a:endParaRPr lang="en-US"/>
            </a:p>
          </p:txBody>
        </p:sp>
        <p:sp>
          <p:nvSpPr>
            <p:cNvPr id="106" name="Freeform 105"/>
            <p:cNvSpPr>
              <a:spLocks/>
            </p:cNvSpPr>
            <p:nvPr/>
          </p:nvSpPr>
          <p:spPr bwMode="auto">
            <a:xfrm>
              <a:off x="2749550" y="3647921"/>
              <a:ext cx="57150" cy="31525"/>
            </a:xfrm>
            <a:custGeom>
              <a:avLst/>
              <a:gdLst>
                <a:gd name="T0" fmla="*/ 2147483647 w 42"/>
                <a:gd name="T1" fmla="*/ 2147483647 h 28"/>
                <a:gd name="T2" fmla="*/ 0 w 42"/>
                <a:gd name="T3" fmla="*/ 0 h 28"/>
                <a:gd name="T4" fmla="*/ 0 w 42"/>
                <a:gd name="T5" fmla="*/ 0 h 28"/>
                <a:gd name="T6" fmla="*/ 2147483647 w 42"/>
                <a:gd name="T7" fmla="*/ 2147483647 h 28"/>
                <a:gd name="T8" fmla="*/ 2147483647 w 42"/>
                <a:gd name="T9" fmla="*/ 2147483647 h 28"/>
                <a:gd name="T10" fmla="*/ 0 w 42"/>
                <a:gd name="T11" fmla="*/ 2147483647 h 28"/>
                <a:gd name="T12" fmla="*/ 0 w 42"/>
                <a:gd name="T13" fmla="*/ 2147483647 h 28"/>
                <a:gd name="T14" fmla="*/ 2147483647 w 42"/>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28"/>
                <a:gd name="T26" fmla="*/ 42 w 42"/>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28">
                  <a:moveTo>
                    <a:pt x="42" y="14"/>
                  </a:moveTo>
                  <a:lnTo>
                    <a:pt x="0" y="0"/>
                  </a:lnTo>
                  <a:lnTo>
                    <a:pt x="21" y="14"/>
                  </a:lnTo>
                  <a:lnTo>
                    <a:pt x="0" y="28"/>
                  </a:lnTo>
                  <a:lnTo>
                    <a:pt x="42" y="14"/>
                  </a:lnTo>
                </a:path>
              </a:pathLst>
            </a:custGeom>
            <a:noFill/>
            <a:ln w="4763">
              <a:solidFill>
                <a:srgbClr val="000000"/>
              </a:solidFill>
              <a:round/>
              <a:headEnd/>
              <a:tailEnd/>
            </a:ln>
          </p:spPr>
          <p:txBody>
            <a:bodyPr/>
            <a:lstStyle/>
            <a:p>
              <a:endParaRPr lang="en-US"/>
            </a:p>
          </p:txBody>
        </p:sp>
        <p:sp>
          <p:nvSpPr>
            <p:cNvPr id="107" name="Rectangle 106"/>
            <p:cNvSpPr>
              <a:spLocks noChangeArrowheads="1"/>
            </p:cNvSpPr>
            <p:nvPr/>
          </p:nvSpPr>
          <p:spPr bwMode="auto">
            <a:xfrm>
              <a:off x="2446338" y="3655803"/>
              <a:ext cx="211137"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ALUFN</a:t>
              </a:r>
              <a:endParaRPr lang="en-US" b="0"/>
            </a:p>
          </p:txBody>
        </p:sp>
        <p:sp>
          <p:nvSpPr>
            <p:cNvPr id="108" name="Line 306"/>
            <p:cNvSpPr>
              <a:spLocks noChangeShapeType="1"/>
            </p:cNvSpPr>
            <p:nvPr/>
          </p:nvSpPr>
          <p:spPr bwMode="auto">
            <a:xfrm>
              <a:off x="3368675" y="6193562"/>
              <a:ext cx="163513" cy="1313"/>
            </a:xfrm>
            <a:prstGeom prst="line">
              <a:avLst/>
            </a:prstGeom>
            <a:noFill/>
            <a:ln w="4763">
              <a:solidFill>
                <a:srgbClr val="000000"/>
              </a:solidFill>
              <a:round/>
              <a:headEnd/>
              <a:tailEnd/>
            </a:ln>
          </p:spPr>
          <p:txBody>
            <a:bodyPr/>
            <a:lstStyle/>
            <a:p>
              <a:endParaRPr lang="en-US"/>
            </a:p>
          </p:txBody>
        </p:sp>
        <p:sp>
          <p:nvSpPr>
            <p:cNvPr id="109" name="Freeform 108"/>
            <p:cNvSpPr>
              <a:spLocks/>
            </p:cNvSpPr>
            <p:nvPr/>
          </p:nvSpPr>
          <p:spPr bwMode="auto">
            <a:xfrm>
              <a:off x="3368675" y="6177799"/>
              <a:ext cx="50800" cy="31525"/>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close/>
                </a:path>
              </a:pathLst>
            </a:custGeom>
            <a:solidFill>
              <a:srgbClr val="000000"/>
            </a:solidFill>
            <a:ln w="9525">
              <a:noFill/>
              <a:round/>
              <a:headEnd/>
              <a:tailEnd/>
            </a:ln>
          </p:spPr>
          <p:txBody>
            <a:bodyPr/>
            <a:lstStyle/>
            <a:p>
              <a:endParaRPr lang="en-US"/>
            </a:p>
          </p:txBody>
        </p:sp>
        <p:sp>
          <p:nvSpPr>
            <p:cNvPr id="110" name="Freeform 109"/>
            <p:cNvSpPr>
              <a:spLocks/>
            </p:cNvSpPr>
            <p:nvPr/>
          </p:nvSpPr>
          <p:spPr bwMode="auto">
            <a:xfrm>
              <a:off x="3368675" y="6177799"/>
              <a:ext cx="50800" cy="31525"/>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path>
              </a:pathLst>
            </a:custGeom>
            <a:noFill/>
            <a:ln w="4763">
              <a:solidFill>
                <a:srgbClr val="000000"/>
              </a:solidFill>
              <a:round/>
              <a:headEnd/>
              <a:tailEnd/>
            </a:ln>
          </p:spPr>
          <p:txBody>
            <a:bodyPr/>
            <a:lstStyle/>
            <a:p>
              <a:endParaRPr lang="en-US"/>
            </a:p>
          </p:txBody>
        </p:sp>
        <p:sp>
          <p:nvSpPr>
            <p:cNvPr id="111" name="Rectangle 110"/>
            <p:cNvSpPr>
              <a:spLocks noChangeArrowheads="1"/>
            </p:cNvSpPr>
            <p:nvPr/>
          </p:nvSpPr>
          <p:spPr bwMode="auto">
            <a:xfrm>
              <a:off x="3582988" y="6169918"/>
              <a:ext cx="214312" cy="88007"/>
            </a:xfrm>
            <a:prstGeom prst="rect">
              <a:avLst/>
            </a:prstGeom>
            <a:noFill/>
            <a:ln w="9525">
              <a:noFill/>
              <a:miter lim="800000"/>
              <a:headEnd/>
              <a:tailEnd/>
            </a:ln>
          </p:spPr>
          <p:txBody>
            <a:bodyPr wrap="none" lIns="0" tIns="0" rIns="0" bIns="0">
              <a:spAutoFit/>
            </a:bodyPr>
            <a:lstStyle/>
            <a:p>
              <a:pPr eaLnBrk="0" hangingPunct="0"/>
              <a:r>
                <a:rPr lang="en-US" sz="700" b="0">
                  <a:solidFill>
                    <a:srgbClr val="000000"/>
                  </a:solidFill>
                </a:rPr>
                <a:t>WERF</a:t>
              </a:r>
              <a:endParaRPr lang="en-US" b="0"/>
            </a:p>
          </p:txBody>
        </p:sp>
        <p:sp>
          <p:nvSpPr>
            <p:cNvPr id="112" name="Rectangle 111"/>
            <p:cNvSpPr>
              <a:spLocks noChangeArrowheads="1"/>
            </p:cNvSpPr>
            <p:nvPr/>
          </p:nvSpPr>
          <p:spPr bwMode="auto">
            <a:xfrm>
              <a:off x="4291360" y="4458375"/>
              <a:ext cx="128240" cy="92333"/>
            </a:xfrm>
            <a:prstGeom prst="rect">
              <a:avLst/>
            </a:prstGeom>
            <a:noFill/>
            <a:ln w="9525">
              <a:noFill/>
              <a:miter lim="800000"/>
              <a:headEnd/>
              <a:tailEnd/>
            </a:ln>
          </p:spPr>
          <p:txBody>
            <a:bodyPr wrap="none" lIns="0" tIns="0" rIns="0" bIns="0">
              <a:spAutoFit/>
            </a:bodyPr>
            <a:lstStyle/>
            <a:p>
              <a:pPr eaLnBrk="0" hangingPunct="0"/>
              <a:r>
                <a:rPr lang="en-US" sz="600" b="0" dirty="0">
                  <a:solidFill>
                    <a:srgbClr val="000000"/>
                  </a:solidFill>
                </a:rPr>
                <a:t>WD</a:t>
              </a:r>
              <a:endParaRPr lang="en-US" b="0" dirty="0"/>
            </a:p>
          </p:txBody>
        </p:sp>
        <p:sp>
          <p:nvSpPr>
            <p:cNvPr id="113" name="Rectangle 112"/>
            <p:cNvSpPr>
              <a:spLocks noChangeArrowheads="1"/>
            </p:cNvSpPr>
            <p:nvPr/>
          </p:nvSpPr>
          <p:spPr bwMode="auto">
            <a:xfrm>
              <a:off x="4027488" y="4458375"/>
              <a:ext cx="114300"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Adr</a:t>
              </a:r>
              <a:endParaRPr lang="en-US" b="0"/>
            </a:p>
          </p:txBody>
        </p:sp>
        <p:sp>
          <p:nvSpPr>
            <p:cNvPr id="114" name="Line 333"/>
            <p:cNvSpPr>
              <a:spLocks noChangeShapeType="1"/>
            </p:cNvSpPr>
            <p:nvPr/>
          </p:nvSpPr>
          <p:spPr bwMode="auto">
            <a:xfrm>
              <a:off x="4702175" y="4458375"/>
              <a:ext cx="169863" cy="0"/>
            </a:xfrm>
            <a:prstGeom prst="line">
              <a:avLst/>
            </a:prstGeom>
            <a:noFill/>
            <a:ln w="4763">
              <a:solidFill>
                <a:srgbClr val="000000"/>
              </a:solidFill>
              <a:round/>
              <a:headEnd/>
              <a:tailEnd/>
            </a:ln>
          </p:spPr>
          <p:txBody>
            <a:bodyPr/>
            <a:lstStyle/>
            <a:p>
              <a:endParaRPr lang="en-US"/>
            </a:p>
          </p:txBody>
        </p:sp>
        <p:sp>
          <p:nvSpPr>
            <p:cNvPr id="115" name="Freeform 114"/>
            <p:cNvSpPr>
              <a:spLocks/>
            </p:cNvSpPr>
            <p:nvPr/>
          </p:nvSpPr>
          <p:spPr bwMode="auto">
            <a:xfrm>
              <a:off x="4702175" y="4442613"/>
              <a:ext cx="50800" cy="30212"/>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close/>
                </a:path>
              </a:pathLst>
            </a:custGeom>
            <a:solidFill>
              <a:srgbClr val="000000"/>
            </a:solidFill>
            <a:ln w="9525">
              <a:noFill/>
              <a:round/>
              <a:headEnd/>
              <a:tailEnd/>
            </a:ln>
          </p:spPr>
          <p:txBody>
            <a:bodyPr/>
            <a:lstStyle/>
            <a:p>
              <a:endParaRPr lang="en-US"/>
            </a:p>
          </p:txBody>
        </p:sp>
        <p:sp>
          <p:nvSpPr>
            <p:cNvPr id="116" name="Freeform 115"/>
            <p:cNvSpPr>
              <a:spLocks/>
            </p:cNvSpPr>
            <p:nvPr/>
          </p:nvSpPr>
          <p:spPr bwMode="auto">
            <a:xfrm>
              <a:off x="4702175" y="4442613"/>
              <a:ext cx="50800" cy="30212"/>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path>
              </a:pathLst>
            </a:custGeom>
            <a:noFill/>
            <a:ln w="4763">
              <a:solidFill>
                <a:srgbClr val="000000"/>
              </a:solidFill>
              <a:round/>
              <a:headEnd/>
              <a:tailEnd/>
            </a:ln>
          </p:spPr>
          <p:txBody>
            <a:bodyPr/>
            <a:lstStyle/>
            <a:p>
              <a:endParaRPr lang="en-US"/>
            </a:p>
          </p:txBody>
        </p:sp>
        <p:sp>
          <p:nvSpPr>
            <p:cNvPr id="117" name="Freeform 116"/>
            <p:cNvSpPr>
              <a:spLocks noEditPoints="1"/>
            </p:cNvSpPr>
            <p:nvPr/>
          </p:nvSpPr>
          <p:spPr bwMode="auto">
            <a:xfrm>
              <a:off x="3981450" y="4925995"/>
              <a:ext cx="93663" cy="77499"/>
            </a:xfrm>
            <a:custGeom>
              <a:avLst/>
              <a:gdLst>
                <a:gd name="T0" fmla="*/ 0 w 70"/>
                <a:gd name="T1" fmla="*/ 2147483647 h 70"/>
                <a:gd name="T2" fmla="*/ 2147483647 w 70"/>
                <a:gd name="T3" fmla="*/ 0 h 70"/>
                <a:gd name="T4" fmla="*/ 2147483647 w 70"/>
                <a:gd name="T5" fmla="*/ 2147483647 h 70"/>
                <a:gd name="T6" fmla="*/ 2147483647 w 70"/>
                <a:gd name="T7" fmla="*/ 2147483647 h 70"/>
                <a:gd name="T8" fmla="*/ 0 w 70"/>
                <a:gd name="T9" fmla="*/ 2147483647 h 70"/>
                <a:gd name="T10" fmla="*/ 2147483647 w 70"/>
                <a:gd name="T11" fmla="*/ 2147483647 h 70"/>
                <a:gd name="T12" fmla="*/ 2147483647 w 70"/>
                <a:gd name="T13" fmla="*/ 2147483647 h 70"/>
                <a:gd name="T14" fmla="*/ 2147483647 w 70"/>
                <a:gd name="T15" fmla="*/ 2147483647 h 70"/>
                <a:gd name="T16" fmla="*/ 0 w 70"/>
                <a:gd name="T17" fmla="*/ 2147483647 h 70"/>
                <a:gd name="T18" fmla="*/ 2147483647 w 70"/>
                <a:gd name="T19" fmla="*/ 2147483647 h 70"/>
                <a:gd name="T20" fmla="*/ 2147483647 w 70"/>
                <a:gd name="T21" fmla="*/ 2147483647 h 70"/>
                <a:gd name="T22" fmla="*/ 2147483647 w 70"/>
                <a:gd name="T23" fmla="*/ 2147483647 h 70"/>
                <a:gd name="T24" fmla="*/ 2147483647 w 70"/>
                <a:gd name="T25" fmla="*/ 2147483647 h 70"/>
                <a:gd name="T26" fmla="*/ 2147483647 w 70"/>
                <a:gd name="T27" fmla="*/ 2147483647 h 70"/>
                <a:gd name="T28" fmla="*/ 2147483647 w 70"/>
                <a:gd name="T29" fmla="*/ 2147483647 h 70"/>
                <a:gd name="T30" fmla="*/ 2147483647 w 70"/>
                <a:gd name="T31" fmla="*/ 2147483647 h 70"/>
                <a:gd name="T32" fmla="*/ 2147483647 w 70"/>
                <a:gd name="T33" fmla="*/ 2147483647 h 70"/>
                <a:gd name="T34" fmla="*/ 2147483647 w 70"/>
                <a:gd name="T35" fmla="*/ 2147483647 h 70"/>
                <a:gd name="T36" fmla="*/ 2147483647 w 70"/>
                <a:gd name="T37" fmla="*/ 2147483647 h 70"/>
                <a:gd name="T38" fmla="*/ 2147483647 w 70"/>
                <a:gd name="T39" fmla="*/ 2147483647 h 70"/>
                <a:gd name="T40" fmla="*/ 2147483647 w 70"/>
                <a:gd name="T41" fmla="*/ 2147483647 h 70"/>
                <a:gd name="T42" fmla="*/ 2147483647 w 70"/>
                <a:gd name="T43" fmla="*/ 2147483647 h 70"/>
                <a:gd name="T44" fmla="*/ 2147483647 w 70"/>
                <a:gd name="T45" fmla="*/ 2147483647 h 70"/>
                <a:gd name="T46" fmla="*/ 2147483647 w 70"/>
                <a:gd name="T47" fmla="*/ 2147483647 h 70"/>
                <a:gd name="T48" fmla="*/ 2147483647 w 70"/>
                <a:gd name="T49" fmla="*/ 2147483647 h 70"/>
                <a:gd name="T50" fmla="*/ 2147483647 w 70"/>
                <a:gd name="T51" fmla="*/ 2147483647 h 70"/>
                <a:gd name="T52" fmla="*/ 2147483647 w 70"/>
                <a:gd name="T53" fmla="*/ 2147483647 h 70"/>
                <a:gd name="T54" fmla="*/ 2147483647 w 70"/>
                <a:gd name="T55" fmla="*/ 2147483647 h 70"/>
                <a:gd name="T56" fmla="*/ 2147483647 w 70"/>
                <a:gd name="T57" fmla="*/ 2147483647 h 7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70"/>
                <a:gd name="T88" fmla="*/ 0 h 70"/>
                <a:gd name="T89" fmla="*/ 70 w 70"/>
                <a:gd name="T90" fmla="*/ 70 h 70"/>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70" h="70">
                  <a:moveTo>
                    <a:pt x="0" y="7"/>
                  </a:moveTo>
                  <a:lnTo>
                    <a:pt x="4" y="0"/>
                  </a:lnTo>
                  <a:lnTo>
                    <a:pt x="67" y="31"/>
                  </a:lnTo>
                  <a:lnTo>
                    <a:pt x="63" y="38"/>
                  </a:lnTo>
                  <a:lnTo>
                    <a:pt x="0" y="7"/>
                  </a:lnTo>
                  <a:close/>
                  <a:moveTo>
                    <a:pt x="67" y="38"/>
                  </a:moveTo>
                  <a:lnTo>
                    <a:pt x="67" y="38"/>
                  </a:lnTo>
                  <a:lnTo>
                    <a:pt x="4" y="70"/>
                  </a:lnTo>
                  <a:lnTo>
                    <a:pt x="0" y="63"/>
                  </a:lnTo>
                  <a:lnTo>
                    <a:pt x="63" y="31"/>
                  </a:lnTo>
                  <a:lnTo>
                    <a:pt x="67" y="31"/>
                  </a:lnTo>
                  <a:lnTo>
                    <a:pt x="70" y="31"/>
                  </a:lnTo>
                  <a:lnTo>
                    <a:pt x="70" y="35"/>
                  </a:lnTo>
                  <a:lnTo>
                    <a:pt x="67" y="38"/>
                  </a:lnTo>
                  <a:close/>
                </a:path>
              </a:pathLst>
            </a:custGeom>
            <a:solidFill>
              <a:srgbClr val="000000"/>
            </a:solidFill>
            <a:ln w="9525">
              <a:noFill/>
              <a:round/>
              <a:headEnd/>
              <a:tailEnd/>
            </a:ln>
          </p:spPr>
          <p:txBody>
            <a:bodyPr/>
            <a:lstStyle/>
            <a:p>
              <a:endParaRPr lang="en-US"/>
            </a:p>
          </p:txBody>
        </p:sp>
        <p:sp>
          <p:nvSpPr>
            <p:cNvPr id="118" name="Freeform 117"/>
            <p:cNvSpPr>
              <a:spLocks/>
            </p:cNvSpPr>
            <p:nvPr/>
          </p:nvSpPr>
          <p:spPr bwMode="auto">
            <a:xfrm>
              <a:off x="2876550" y="3060768"/>
              <a:ext cx="38100" cy="45974"/>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119" name="Freeform 118"/>
            <p:cNvSpPr>
              <a:spLocks/>
            </p:cNvSpPr>
            <p:nvPr/>
          </p:nvSpPr>
          <p:spPr bwMode="auto">
            <a:xfrm>
              <a:off x="2876550" y="3060768"/>
              <a:ext cx="38100" cy="45974"/>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120" name="Line 397"/>
            <p:cNvSpPr>
              <a:spLocks noChangeShapeType="1"/>
            </p:cNvSpPr>
            <p:nvPr/>
          </p:nvSpPr>
          <p:spPr bwMode="auto">
            <a:xfrm>
              <a:off x="3486150" y="2991151"/>
              <a:ext cx="1588" cy="106396"/>
            </a:xfrm>
            <a:prstGeom prst="line">
              <a:avLst/>
            </a:prstGeom>
            <a:noFill/>
            <a:ln w="4763">
              <a:solidFill>
                <a:srgbClr val="000000"/>
              </a:solidFill>
              <a:round/>
              <a:headEnd/>
              <a:tailEnd/>
            </a:ln>
          </p:spPr>
          <p:txBody>
            <a:bodyPr/>
            <a:lstStyle/>
            <a:p>
              <a:endParaRPr lang="en-US"/>
            </a:p>
          </p:txBody>
        </p:sp>
        <p:sp>
          <p:nvSpPr>
            <p:cNvPr id="121" name="Freeform 120"/>
            <p:cNvSpPr>
              <a:spLocks/>
            </p:cNvSpPr>
            <p:nvPr/>
          </p:nvSpPr>
          <p:spPr bwMode="auto">
            <a:xfrm>
              <a:off x="3467100" y="3055514"/>
              <a:ext cx="42863" cy="42033"/>
            </a:xfrm>
            <a:custGeom>
              <a:avLst/>
              <a:gdLst>
                <a:gd name="T0" fmla="*/ 2147483647 w 32"/>
                <a:gd name="T1" fmla="*/ 2147483647 h 38"/>
                <a:gd name="T2" fmla="*/ 2147483647 w 32"/>
                <a:gd name="T3" fmla="*/ 0 h 38"/>
                <a:gd name="T4" fmla="*/ 2147483647 w 32"/>
                <a:gd name="T5" fmla="*/ 0 h 38"/>
                <a:gd name="T6" fmla="*/ 2147483647 w 32"/>
                <a:gd name="T7" fmla="*/ 2147483647 h 38"/>
                <a:gd name="T8" fmla="*/ 2147483647 w 32"/>
                <a:gd name="T9" fmla="*/ 2147483647 h 38"/>
                <a:gd name="T10" fmla="*/ 0 w 32"/>
                <a:gd name="T11" fmla="*/ 0 h 38"/>
                <a:gd name="T12" fmla="*/ 0 w 32"/>
                <a:gd name="T13" fmla="*/ 0 h 38"/>
                <a:gd name="T14" fmla="*/ 2147483647 w 32"/>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38"/>
                <a:gd name="T26" fmla="*/ 32 w 32"/>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38">
                  <a:moveTo>
                    <a:pt x="14" y="38"/>
                  </a:moveTo>
                  <a:lnTo>
                    <a:pt x="32" y="0"/>
                  </a:lnTo>
                  <a:lnTo>
                    <a:pt x="14" y="17"/>
                  </a:lnTo>
                  <a:lnTo>
                    <a:pt x="0" y="0"/>
                  </a:lnTo>
                  <a:lnTo>
                    <a:pt x="14" y="38"/>
                  </a:lnTo>
                  <a:close/>
                </a:path>
              </a:pathLst>
            </a:custGeom>
            <a:solidFill>
              <a:srgbClr val="000000"/>
            </a:solidFill>
            <a:ln w="9525">
              <a:noFill/>
              <a:round/>
              <a:headEnd/>
              <a:tailEnd/>
            </a:ln>
          </p:spPr>
          <p:txBody>
            <a:bodyPr/>
            <a:lstStyle/>
            <a:p>
              <a:endParaRPr lang="en-US"/>
            </a:p>
          </p:txBody>
        </p:sp>
        <p:sp>
          <p:nvSpPr>
            <p:cNvPr id="122" name="Freeform 121"/>
            <p:cNvSpPr>
              <a:spLocks/>
            </p:cNvSpPr>
            <p:nvPr/>
          </p:nvSpPr>
          <p:spPr bwMode="auto">
            <a:xfrm>
              <a:off x="3467100" y="3055514"/>
              <a:ext cx="42863" cy="42033"/>
            </a:xfrm>
            <a:custGeom>
              <a:avLst/>
              <a:gdLst>
                <a:gd name="T0" fmla="*/ 2147483647 w 32"/>
                <a:gd name="T1" fmla="*/ 2147483647 h 38"/>
                <a:gd name="T2" fmla="*/ 2147483647 w 32"/>
                <a:gd name="T3" fmla="*/ 0 h 38"/>
                <a:gd name="T4" fmla="*/ 2147483647 w 32"/>
                <a:gd name="T5" fmla="*/ 0 h 38"/>
                <a:gd name="T6" fmla="*/ 2147483647 w 32"/>
                <a:gd name="T7" fmla="*/ 2147483647 h 38"/>
                <a:gd name="T8" fmla="*/ 2147483647 w 32"/>
                <a:gd name="T9" fmla="*/ 2147483647 h 38"/>
                <a:gd name="T10" fmla="*/ 0 w 32"/>
                <a:gd name="T11" fmla="*/ 0 h 38"/>
                <a:gd name="T12" fmla="*/ 0 w 32"/>
                <a:gd name="T13" fmla="*/ 0 h 38"/>
                <a:gd name="T14" fmla="*/ 2147483647 w 32"/>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38"/>
                <a:gd name="T26" fmla="*/ 32 w 32"/>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38">
                  <a:moveTo>
                    <a:pt x="14" y="38"/>
                  </a:moveTo>
                  <a:lnTo>
                    <a:pt x="32" y="0"/>
                  </a:lnTo>
                  <a:lnTo>
                    <a:pt x="14" y="17"/>
                  </a:lnTo>
                  <a:lnTo>
                    <a:pt x="0" y="0"/>
                  </a:lnTo>
                  <a:lnTo>
                    <a:pt x="14" y="38"/>
                  </a:lnTo>
                </a:path>
              </a:pathLst>
            </a:custGeom>
            <a:noFill/>
            <a:ln w="4763">
              <a:solidFill>
                <a:srgbClr val="000000"/>
              </a:solidFill>
              <a:round/>
              <a:headEnd/>
              <a:tailEnd/>
            </a:ln>
          </p:spPr>
          <p:txBody>
            <a:bodyPr/>
            <a:lstStyle/>
            <a:p>
              <a:endParaRPr lang="en-US"/>
            </a:p>
          </p:txBody>
        </p:sp>
        <p:sp>
          <p:nvSpPr>
            <p:cNvPr id="123" name="Rectangle 122"/>
            <p:cNvSpPr>
              <a:spLocks noChangeArrowheads="1"/>
            </p:cNvSpPr>
            <p:nvPr/>
          </p:nvSpPr>
          <p:spPr bwMode="auto">
            <a:xfrm>
              <a:off x="3352800" y="2895600"/>
              <a:ext cx="256480" cy="92333"/>
            </a:xfrm>
            <a:prstGeom prst="rect">
              <a:avLst/>
            </a:prstGeom>
            <a:noFill/>
            <a:ln w="9525">
              <a:noFill/>
              <a:miter lim="800000"/>
              <a:headEnd/>
              <a:tailEnd/>
            </a:ln>
          </p:spPr>
          <p:txBody>
            <a:bodyPr wrap="none" lIns="0" tIns="0" rIns="0" bIns="0">
              <a:spAutoFit/>
            </a:bodyPr>
            <a:lstStyle/>
            <a:p>
              <a:pPr eaLnBrk="0" hangingPunct="0"/>
              <a:r>
                <a:rPr lang="en-US" sz="600" b="0" dirty="0">
                  <a:solidFill>
                    <a:srgbClr val="000000"/>
                  </a:solidFill>
                </a:rPr>
                <a:t>SXT(</a:t>
              </a:r>
              <a:r>
                <a:rPr lang="en-US" sz="600" b="0" dirty="0">
                  <a:solidFill>
                    <a:srgbClr val="C00000"/>
                  </a:solidFill>
                </a:rPr>
                <a:t>C</a:t>
              </a:r>
              <a:r>
                <a:rPr lang="en-US" sz="600" b="0" dirty="0">
                  <a:solidFill>
                    <a:srgbClr val="000000"/>
                  </a:solidFill>
                </a:rPr>
                <a:t>)</a:t>
              </a:r>
              <a:endParaRPr lang="en-US" b="0" dirty="0"/>
            </a:p>
          </p:txBody>
        </p:sp>
        <p:sp>
          <p:nvSpPr>
            <p:cNvPr id="124" name="Freeform 123"/>
            <p:cNvSpPr>
              <a:spLocks/>
            </p:cNvSpPr>
            <p:nvPr/>
          </p:nvSpPr>
          <p:spPr bwMode="auto">
            <a:xfrm>
              <a:off x="2663825" y="3097548"/>
              <a:ext cx="331788" cy="74872"/>
            </a:xfrm>
            <a:custGeom>
              <a:avLst/>
              <a:gdLst>
                <a:gd name="T0" fmla="*/ 0 w 388"/>
                <a:gd name="T1" fmla="*/ 0 h 63"/>
                <a:gd name="T2" fmla="*/ 2147483647 w 388"/>
                <a:gd name="T3" fmla="*/ 0 h 63"/>
                <a:gd name="T4" fmla="*/ 2147483647 w 388"/>
                <a:gd name="T5" fmla="*/ 2147483647 h 63"/>
                <a:gd name="T6" fmla="*/ 2147483647 w 388"/>
                <a:gd name="T7" fmla="*/ 2147483647 h 63"/>
                <a:gd name="T8" fmla="*/ 0 w 388"/>
                <a:gd name="T9" fmla="*/ 0 h 63"/>
                <a:gd name="T10" fmla="*/ 0 60000 65536"/>
                <a:gd name="T11" fmla="*/ 0 60000 65536"/>
                <a:gd name="T12" fmla="*/ 0 60000 65536"/>
                <a:gd name="T13" fmla="*/ 0 60000 65536"/>
                <a:gd name="T14" fmla="*/ 0 60000 65536"/>
                <a:gd name="T15" fmla="*/ 0 w 388"/>
                <a:gd name="T16" fmla="*/ 0 h 63"/>
                <a:gd name="T17" fmla="*/ 388 w 388"/>
                <a:gd name="T18" fmla="*/ 63 h 63"/>
              </a:gdLst>
              <a:ahLst/>
              <a:cxnLst>
                <a:cxn ang="T10">
                  <a:pos x="T0" y="T1"/>
                </a:cxn>
                <a:cxn ang="T11">
                  <a:pos x="T2" y="T3"/>
                </a:cxn>
                <a:cxn ang="T12">
                  <a:pos x="T4" y="T5"/>
                </a:cxn>
                <a:cxn ang="T13">
                  <a:pos x="T6" y="T7"/>
                </a:cxn>
                <a:cxn ang="T14">
                  <a:pos x="T8" y="T9"/>
                </a:cxn>
              </a:cxnLst>
              <a:rect l="T15" t="T16" r="T17" b="T18"/>
              <a:pathLst>
                <a:path w="388" h="63">
                  <a:moveTo>
                    <a:pt x="0" y="0"/>
                  </a:moveTo>
                  <a:lnTo>
                    <a:pt x="388" y="0"/>
                  </a:lnTo>
                  <a:lnTo>
                    <a:pt x="339" y="63"/>
                  </a:lnTo>
                  <a:lnTo>
                    <a:pt x="49" y="63"/>
                  </a:lnTo>
                  <a:lnTo>
                    <a:pt x="0" y="0"/>
                  </a:lnTo>
                </a:path>
              </a:pathLst>
            </a:custGeom>
            <a:solidFill>
              <a:srgbClr val="C00000"/>
            </a:solidFill>
            <a:ln w="11113">
              <a:solidFill>
                <a:srgbClr val="000000"/>
              </a:solidFill>
              <a:round/>
              <a:headEnd/>
              <a:tailEnd/>
            </a:ln>
          </p:spPr>
          <p:txBody>
            <a:bodyPr/>
            <a:lstStyle/>
            <a:p>
              <a:endParaRPr lang="en-US"/>
            </a:p>
          </p:txBody>
        </p:sp>
        <p:sp>
          <p:nvSpPr>
            <p:cNvPr id="125" name="Rectangle 124"/>
            <p:cNvSpPr>
              <a:spLocks noChangeArrowheads="1"/>
            </p:cNvSpPr>
            <p:nvPr/>
          </p:nvSpPr>
          <p:spPr bwMode="auto">
            <a:xfrm>
              <a:off x="3086100" y="3097548"/>
              <a:ext cx="169863"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ASEL</a:t>
              </a:r>
              <a:endParaRPr lang="en-US" b="0"/>
            </a:p>
          </p:txBody>
        </p:sp>
        <p:sp>
          <p:nvSpPr>
            <p:cNvPr id="126" name="Line 408"/>
            <p:cNvSpPr>
              <a:spLocks noChangeShapeType="1"/>
            </p:cNvSpPr>
            <p:nvPr/>
          </p:nvSpPr>
          <p:spPr bwMode="auto">
            <a:xfrm>
              <a:off x="2968625" y="3136954"/>
              <a:ext cx="103188" cy="0"/>
            </a:xfrm>
            <a:prstGeom prst="line">
              <a:avLst/>
            </a:prstGeom>
            <a:noFill/>
            <a:ln w="4763">
              <a:solidFill>
                <a:srgbClr val="000000"/>
              </a:solidFill>
              <a:round/>
              <a:headEnd/>
              <a:tailEnd/>
            </a:ln>
          </p:spPr>
          <p:txBody>
            <a:bodyPr/>
            <a:lstStyle/>
            <a:p>
              <a:endParaRPr lang="en-US"/>
            </a:p>
          </p:txBody>
        </p:sp>
        <p:sp>
          <p:nvSpPr>
            <p:cNvPr id="127" name="Freeform 126"/>
            <p:cNvSpPr>
              <a:spLocks/>
            </p:cNvSpPr>
            <p:nvPr/>
          </p:nvSpPr>
          <p:spPr bwMode="auto">
            <a:xfrm>
              <a:off x="2968625" y="3115937"/>
              <a:ext cx="52388" cy="35466"/>
            </a:xfrm>
            <a:custGeom>
              <a:avLst/>
              <a:gdLst>
                <a:gd name="T0" fmla="*/ 0 w 39"/>
                <a:gd name="T1" fmla="*/ 2147483647 h 32"/>
                <a:gd name="T2" fmla="*/ 2147483647 w 39"/>
                <a:gd name="T3" fmla="*/ 2147483647 h 32"/>
                <a:gd name="T4" fmla="*/ 2147483647 w 39"/>
                <a:gd name="T5" fmla="*/ 2147483647 h 32"/>
                <a:gd name="T6" fmla="*/ 2147483647 w 39"/>
                <a:gd name="T7" fmla="*/ 2147483647 h 32"/>
                <a:gd name="T8" fmla="*/ 2147483647 w 39"/>
                <a:gd name="T9" fmla="*/ 2147483647 h 32"/>
                <a:gd name="T10" fmla="*/ 2147483647 w 39"/>
                <a:gd name="T11" fmla="*/ 0 h 32"/>
                <a:gd name="T12" fmla="*/ 2147483647 w 39"/>
                <a:gd name="T13" fmla="*/ 0 h 32"/>
                <a:gd name="T14" fmla="*/ 0 w 39"/>
                <a:gd name="T15" fmla="*/ 2147483647 h 32"/>
                <a:gd name="T16" fmla="*/ 0 60000 65536"/>
                <a:gd name="T17" fmla="*/ 0 60000 65536"/>
                <a:gd name="T18" fmla="*/ 0 60000 65536"/>
                <a:gd name="T19" fmla="*/ 0 60000 65536"/>
                <a:gd name="T20" fmla="*/ 0 60000 65536"/>
                <a:gd name="T21" fmla="*/ 0 60000 65536"/>
                <a:gd name="T22" fmla="*/ 0 60000 65536"/>
                <a:gd name="T23" fmla="*/ 0 60000 65536"/>
                <a:gd name="T24" fmla="*/ 0 w 39"/>
                <a:gd name="T25" fmla="*/ 0 h 32"/>
                <a:gd name="T26" fmla="*/ 39 w 39"/>
                <a:gd name="T27" fmla="*/ 32 h 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9" h="32">
                  <a:moveTo>
                    <a:pt x="0" y="18"/>
                  </a:moveTo>
                  <a:lnTo>
                    <a:pt x="39" y="32"/>
                  </a:lnTo>
                  <a:lnTo>
                    <a:pt x="18" y="18"/>
                  </a:lnTo>
                  <a:lnTo>
                    <a:pt x="39" y="0"/>
                  </a:lnTo>
                  <a:lnTo>
                    <a:pt x="0" y="18"/>
                  </a:lnTo>
                  <a:close/>
                </a:path>
              </a:pathLst>
            </a:custGeom>
            <a:solidFill>
              <a:srgbClr val="000000"/>
            </a:solidFill>
            <a:ln w="9525">
              <a:noFill/>
              <a:round/>
              <a:headEnd/>
              <a:tailEnd/>
            </a:ln>
          </p:spPr>
          <p:txBody>
            <a:bodyPr/>
            <a:lstStyle/>
            <a:p>
              <a:endParaRPr lang="en-US"/>
            </a:p>
          </p:txBody>
        </p:sp>
        <p:sp>
          <p:nvSpPr>
            <p:cNvPr id="128" name="Freeform 127"/>
            <p:cNvSpPr>
              <a:spLocks/>
            </p:cNvSpPr>
            <p:nvPr/>
          </p:nvSpPr>
          <p:spPr bwMode="auto">
            <a:xfrm>
              <a:off x="2968625" y="3115937"/>
              <a:ext cx="52388" cy="35466"/>
            </a:xfrm>
            <a:custGeom>
              <a:avLst/>
              <a:gdLst>
                <a:gd name="T0" fmla="*/ 0 w 39"/>
                <a:gd name="T1" fmla="*/ 2147483647 h 32"/>
                <a:gd name="T2" fmla="*/ 2147483647 w 39"/>
                <a:gd name="T3" fmla="*/ 2147483647 h 32"/>
                <a:gd name="T4" fmla="*/ 2147483647 w 39"/>
                <a:gd name="T5" fmla="*/ 2147483647 h 32"/>
                <a:gd name="T6" fmla="*/ 2147483647 w 39"/>
                <a:gd name="T7" fmla="*/ 2147483647 h 32"/>
                <a:gd name="T8" fmla="*/ 2147483647 w 39"/>
                <a:gd name="T9" fmla="*/ 2147483647 h 32"/>
                <a:gd name="T10" fmla="*/ 2147483647 w 39"/>
                <a:gd name="T11" fmla="*/ 0 h 32"/>
                <a:gd name="T12" fmla="*/ 2147483647 w 39"/>
                <a:gd name="T13" fmla="*/ 0 h 32"/>
                <a:gd name="T14" fmla="*/ 0 w 39"/>
                <a:gd name="T15" fmla="*/ 2147483647 h 32"/>
                <a:gd name="T16" fmla="*/ 0 60000 65536"/>
                <a:gd name="T17" fmla="*/ 0 60000 65536"/>
                <a:gd name="T18" fmla="*/ 0 60000 65536"/>
                <a:gd name="T19" fmla="*/ 0 60000 65536"/>
                <a:gd name="T20" fmla="*/ 0 60000 65536"/>
                <a:gd name="T21" fmla="*/ 0 60000 65536"/>
                <a:gd name="T22" fmla="*/ 0 60000 65536"/>
                <a:gd name="T23" fmla="*/ 0 60000 65536"/>
                <a:gd name="T24" fmla="*/ 0 w 39"/>
                <a:gd name="T25" fmla="*/ 0 h 32"/>
                <a:gd name="T26" fmla="*/ 39 w 39"/>
                <a:gd name="T27" fmla="*/ 32 h 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9" h="32">
                  <a:moveTo>
                    <a:pt x="0" y="18"/>
                  </a:moveTo>
                  <a:lnTo>
                    <a:pt x="39" y="32"/>
                  </a:lnTo>
                  <a:lnTo>
                    <a:pt x="18" y="18"/>
                  </a:lnTo>
                  <a:lnTo>
                    <a:pt x="39" y="0"/>
                  </a:lnTo>
                  <a:lnTo>
                    <a:pt x="0" y="18"/>
                  </a:lnTo>
                </a:path>
              </a:pathLst>
            </a:custGeom>
            <a:noFill/>
            <a:ln w="4763">
              <a:solidFill>
                <a:srgbClr val="000000"/>
              </a:solidFill>
              <a:round/>
              <a:headEnd/>
              <a:tailEnd/>
            </a:ln>
          </p:spPr>
          <p:txBody>
            <a:bodyPr/>
            <a:lstStyle/>
            <a:p>
              <a:endParaRPr lang="en-US"/>
            </a:p>
          </p:txBody>
        </p:sp>
        <p:sp>
          <p:nvSpPr>
            <p:cNvPr id="129" name="Line 411"/>
            <p:cNvSpPr>
              <a:spLocks noChangeShapeType="1"/>
            </p:cNvSpPr>
            <p:nvPr/>
          </p:nvSpPr>
          <p:spPr bwMode="auto">
            <a:xfrm flipH="1">
              <a:off x="2895600" y="2738952"/>
              <a:ext cx="4763" cy="350715"/>
            </a:xfrm>
            <a:prstGeom prst="line">
              <a:avLst/>
            </a:prstGeom>
            <a:noFill/>
            <a:ln w="4763">
              <a:solidFill>
                <a:srgbClr val="000000"/>
              </a:solidFill>
              <a:round/>
              <a:headEnd/>
              <a:tailEnd/>
            </a:ln>
          </p:spPr>
          <p:txBody>
            <a:bodyPr/>
            <a:lstStyle/>
            <a:p>
              <a:endParaRPr lang="en-US"/>
            </a:p>
          </p:txBody>
        </p:sp>
        <p:sp>
          <p:nvSpPr>
            <p:cNvPr id="130" name="Freeform 129"/>
            <p:cNvSpPr>
              <a:spLocks/>
            </p:cNvSpPr>
            <p:nvPr/>
          </p:nvSpPr>
          <p:spPr bwMode="auto">
            <a:xfrm>
              <a:off x="2698750" y="3045006"/>
              <a:ext cx="38100" cy="45974"/>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131" name="Freeform 130"/>
            <p:cNvSpPr>
              <a:spLocks/>
            </p:cNvSpPr>
            <p:nvPr/>
          </p:nvSpPr>
          <p:spPr bwMode="auto">
            <a:xfrm>
              <a:off x="2698750" y="3045006"/>
              <a:ext cx="38100" cy="45974"/>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132" name="Line 428"/>
            <p:cNvSpPr>
              <a:spLocks noChangeShapeType="1"/>
            </p:cNvSpPr>
            <p:nvPr/>
          </p:nvSpPr>
          <p:spPr bwMode="auto">
            <a:xfrm>
              <a:off x="2717800" y="2970135"/>
              <a:ext cx="1588" cy="106396"/>
            </a:xfrm>
            <a:prstGeom prst="line">
              <a:avLst/>
            </a:prstGeom>
            <a:noFill/>
            <a:ln w="4763">
              <a:solidFill>
                <a:srgbClr val="000000"/>
              </a:solidFill>
              <a:round/>
              <a:headEnd/>
              <a:tailEnd/>
            </a:ln>
          </p:spPr>
          <p:txBody>
            <a:bodyPr/>
            <a:lstStyle/>
            <a:p>
              <a:endParaRPr lang="en-US"/>
            </a:p>
          </p:txBody>
        </p:sp>
        <p:sp>
          <p:nvSpPr>
            <p:cNvPr id="133" name="Line 59"/>
            <p:cNvSpPr>
              <a:spLocks noChangeShapeType="1"/>
            </p:cNvSpPr>
            <p:nvPr/>
          </p:nvSpPr>
          <p:spPr bwMode="auto">
            <a:xfrm flipH="1">
              <a:off x="1295400" y="1066800"/>
              <a:ext cx="0" cy="685800"/>
            </a:xfrm>
            <a:prstGeom prst="line">
              <a:avLst/>
            </a:prstGeom>
            <a:noFill/>
            <a:ln w="4763">
              <a:solidFill>
                <a:srgbClr val="000000"/>
              </a:solidFill>
              <a:round/>
              <a:headEnd/>
              <a:tailEnd/>
            </a:ln>
          </p:spPr>
          <p:txBody>
            <a:bodyPr/>
            <a:lstStyle/>
            <a:p>
              <a:endParaRPr lang="en-US"/>
            </a:p>
          </p:txBody>
        </p:sp>
        <p:sp>
          <p:nvSpPr>
            <p:cNvPr id="134" name="Line 59"/>
            <p:cNvSpPr>
              <a:spLocks noChangeShapeType="1"/>
            </p:cNvSpPr>
            <p:nvPr/>
          </p:nvSpPr>
          <p:spPr bwMode="auto">
            <a:xfrm flipH="1">
              <a:off x="838200" y="1066800"/>
              <a:ext cx="457200" cy="0"/>
            </a:xfrm>
            <a:prstGeom prst="line">
              <a:avLst/>
            </a:prstGeom>
            <a:noFill/>
            <a:ln w="4763">
              <a:solidFill>
                <a:srgbClr val="000000"/>
              </a:solidFill>
              <a:round/>
              <a:headEnd/>
              <a:tailEnd/>
            </a:ln>
          </p:spPr>
          <p:txBody>
            <a:bodyPr/>
            <a:lstStyle/>
            <a:p>
              <a:endParaRPr lang="en-US"/>
            </a:p>
          </p:txBody>
        </p:sp>
        <p:sp>
          <p:nvSpPr>
            <p:cNvPr id="135" name="Line 59"/>
            <p:cNvSpPr>
              <a:spLocks noChangeShapeType="1"/>
            </p:cNvSpPr>
            <p:nvPr/>
          </p:nvSpPr>
          <p:spPr bwMode="auto">
            <a:xfrm flipH="1">
              <a:off x="838200" y="1066800"/>
              <a:ext cx="0" cy="152400"/>
            </a:xfrm>
            <a:prstGeom prst="line">
              <a:avLst/>
            </a:prstGeom>
            <a:noFill/>
            <a:ln w="4763">
              <a:solidFill>
                <a:srgbClr val="000000"/>
              </a:solidFill>
              <a:round/>
              <a:headEnd/>
              <a:tailEnd/>
            </a:ln>
          </p:spPr>
          <p:txBody>
            <a:bodyPr/>
            <a:lstStyle/>
            <a:p>
              <a:endParaRPr lang="en-US"/>
            </a:p>
          </p:txBody>
        </p:sp>
        <p:sp>
          <p:nvSpPr>
            <p:cNvPr id="136" name="Line 59"/>
            <p:cNvSpPr>
              <a:spLocks noChangeShapeType="1"/>
            </p:cNvSpPr>
            <p:nvPr/>
          </p:nvSpPr>
          <p:spPr bwMode="auto">
            <a:xfrm>
              <a:off x="823912" y="1676400"/>
              <a:ext cx="1588" cy="3810000"/>
            </a:xfrm>
            <a:prstGeom prst="line">
              <a:avLst/>
            </a:prstGeom>
            <a:noFill/>
            <a:ln w="4763">
              <a:solidFill>
                <a:srgbClr val="000000"/>
              </a:solidFill>
              <a:round/>
              <a:headEnd/>
              <a:tailEnd/>
            </a:ln>
          </p:spPr>
          <p:txBody>
            <a:bodyPr/>
            <a:lstStyle/>
            <a:p>
              <a:endParaRPr lang="en-US"/>
            </a:p>
          </p:txBody>
        </p:sp>
        <p:sp>
          <p:nvSpPr>
            <p:cNvPr id="137" name="Line 59"/>
            <p:cNvSpPr>
              <a:spLocks noChangeShapeType="1"/>
            </p:cNvSpPr>
            <p:nvPr/>
          </p:nvSpPr>
          <p:spPr bwMode="auto">
            <a:xfrm>
              <a:off x="2087880" y="1676400"/>
              <a:ext cx="1588" cy="3962400"/>
            </a:xfrm>
            <a:prstGeom prst="line">
              <a:avLst/>
            </a:prstGeom>
            <a:noFill/>
            <a:ln w="4763">
              <a:solidFill>
                <a:srgbClr val="000000"/>
              </a:solidFill>
              <a:round/>
              <a:headEnd/>
              <a:tailEnd/>
            </a:ln>
          </p:spPr>
          <p:txBody>
            <a:bodyPr/>
            <a:lstStyle/>
            <a:p>
              <a:endParaRPr lang="en-US"/>
            </a:p>
          </p:txBody>
        </p:sp>
        <p:sp>
          <p:nvSpPr>
            <p:cNvPr id="138" name="Freeform 137"/>
            <p:cNvSpPr>
              <a:spLocks/>
            </p:cNvSpPr>
            <p:nvPr/>
          </p:nvSpPr>
          <p:spPr bwMode="auto">
            <a:xfrm>
              <a:off x="2095512" y="5619776"/>
              <a:ext cx="419088" cy="323824"/>
            </a:xfrm>
            <a:custGeom>
              <a:avLst/>
              <a:gdLst>
                <a:gd name="T0" fmla="*/ 2147483647 w 326"/>
                <a:gd name="T1" fmla="*/ 2147483647 h 836"/>
                <a:gd name="T2" fmla="*/ 2147483647 w 326"/>
                <a:gd name="T3" fmla="*/ 2147483647 h 836"/>
                <a:gd name="T4" fmla="*/ 2147483647 w 326"/>
                <a:gd name="T5" fmla="*/ 2147483647 h 836"/>
                <a:gd name="T6" fmla="*/ 0 w 326"/>
                <a:gd name="T7" fmla="*/ 2147483647 h 836"/>
                <a:gd name="T8" fmla="*/ 0 w 326"/>
                <a:gd name="T9" fmla="*/ 0 h 836"/>
                <a:gd name="T10" fmla="*/ 0 w 326"/>
                <a:gd name="T11" fmla="*/ 0 h 836"/>
                <a:gd name="T12" fmla="*/ 0 60000 65536"/>
                <a:gd name="T13" fmla="*/ 0 60000 65536"/>
                <a:gd name="T14" fmla="*/ 0 60000 65536"/>
                <a:gd name="T15" fmla="*/ 0 60000 65536"/>
                <a:gd name="T16" fmla="*/ 0 60000 65536"/>
                <a:gd name="T17" fmla="*/ 0 60000 65536"/>
                <a:gd name="T18" fmla="*/ 0 w 326"/>
                <a:gd name="T19" fmla="*/ 0 h 836"/>
                <a:gd name="T20" fmla="*/ 326 w 326"/>
                <a:gd name="T21" fmla="*/ 836 h 836"/>
                <a:gd name="connsiteX0" fmla="*/ 10000 w 10000"/>
                <a:gd name="connsiteY0" fmla="*/ 10000 h 10000"/>
                <a:gd name="connsiteX1" fmla="*/ 10000 w 10000"/>
                <a:gd name="connsiteY1" fmla="*/ 8038 h 10000"/>
                <a:gd name="connsiteX2" fmla="*/ 7730 w 10000"/>
                <a:gd name="connsiteY2" fmla="*/ 7117 h 10000"/>
                <a:gd name="connsiteX3" fmla="*/ 1273 w 10000"/>
                <a:gd name="connsiteY3" fmla="*/ 7277 h 10000"/>
                <a:gd name="connsiteX4" fmla="*/ 0 w 10000"/>
                <a:gd name="connsiteY4" fmla="*/ 0 h 10000"/>
                <a:gd name="connsiteX0" fmla="*/ 8727 w 8727"/>
                <a:gd name="connsiteY0" fmla="*/ 2883 h 2883"/>
                <a:gd name="connsiteX1" fmla="*/ 8727 w 8727"/>
                <a:gd name="connsiteY1" fmla="*/ 921 h 2883"/>
                <a:gd name="connsiteX2" fmla="*/ 6457 w 8727"/>
                <a:gd name="connsiteY2" fmla="*/ 0 h 2883"/>
                <a:gd name="connsiteX3" fmla="*/ 0 w 8727"/>
                <a:gd name="connsiteY3" fmla="*/ 160 h 2883"/>
                <a:gd name="connsiteX0" fmla="*/ 10000 w 10000"/>
                <a:gd name="connsiteY0" fmla="*/ 10153 h 10153"/>
                <a:gd name="connsiteX1" fmla="*/ 10000 w 10000"/>
                <a:gd name="connsiteY1" fmla="*/ 3348 h 10153"/>
                <a:gd name="connsiteX2" fmla="*/ 7399 w 10000"/>
                <a:gd name="connsiteY2" fmla="*/ 153 h 10153"/>
                <a:gd name="connsiteX3" fmla="*/ 0 w 10000"/>
                <a:gd name="connsiteY3" fmla="*/ 0 h 10153"/>
                <a:gd name="connsiteX0" fmla="*/ 10000 w 10000"/>
                <a:gd name="connsiteY0" fmla="*/ 10000 h 10000"/>
                <a:gd name="connsiteX1" fmla="*/ 10000 w 10000"/>
                <a:gd name="connsiteY1" fmla="*/ 3195 h 10000"/>
                <a:gd name="connsiteX2" fmla="*/ 7399 w 10000"/>
                <a:gd name="connsiteY2" fmla="*/ 0 h 10000"/>
                <a:gd name="connsiteX3" fmla="*/ 0 w 10000"/>
                <a:gd name="connsiteY3" fmla="*/ 554 h 10000"/>
                <a:gd name="connsiteX0" fmla="*/ 11000 w 11000"/>
                <a:gd name="connsiteY0" fmla="*/ 10036 h 10036"/>
                <a:gd name="connsiteX1" fmla="*/ 11000 w 11000"/>
                <a:gd name="connsiteY1" fmla="*/ 3231 h 10036"/>
                <a:gd name="connsiteX2" fmla="*/ 8399 w 11000"/>
                <a:gd name="connsiteY2" fmla="*/ 36 h 10036"/>
                <a:gd name="connsiteX3" fmla="*/ 0 w 11000"/>
                <a:gd name="connsiteY3" fmla="*/ 0 h 10036"/>
              </a:gdLst>
              <a:ahLst/>
              <a:cxnLst>
                <a:cxn ang="0">
                  <a:pos x="connsiteX0" y="connsiteY0"/>
                </a:cxn>
                <a:cxn ang="0">
                  <a:pos x="connsiteX1" y="connsiteY1"/>
                </a:cxn>
                <a:cxn ang="0">
                  <a:pos x="connsiteX2" y="connsiteY2"/>
                </a:cxn>
                <a:cxn ang="0">
                  <a:pos x="connsiteX3" y="connsiteY3"/>
                </a:cxn>
              </a:cxnLst>
              <a:rect l="l" t="t" r="r" b="b"/>
              <a:pathLst>
                <a:path w="11000" h="10036">
                  <a:moveTo>
                    <a:pt x="11000" y="10036"/>
                  </a:moveTo>
                  <a:lnTo>
                    <a:pt x="11000" y="3231"/>
                  </a:lnTo>
                  <a:lnTo>
                    <a:pt x="8399" y="36"/>
                  </a:lnTo>
                  <a:lnTo>
                    <a:pt x="0" y="0"/>
                  </a:lnTo>
                </a:path>
              </a:pathLst>
            </a:custGeom>
            <a:noFill/>
            <a:ln w="4763">
              <a:solidFill>
                <a:srgbClr val="000000"/>
              </a:solidFill>
              <a:round/>
              <a:headEnd/>
              <a:tailEnd/>
            </a:ln>
          </p:spPr>
          <p:txBody>
            <a:bodyPr/>
            <a:lstStyle/>
            <a:p>
              <a:endParaRPr lang="en-US"/>
            </a:p>
          </p:txBody>
        </p:sp>
        <p:sp>
          <p:nvSpPr>
            <p:cNvPr id="139" name="Rectangle 138"/>
            <p:cNvSpPr>
              <a:spLocks noChangeArrowheads="1"/>
            </p:cNvSpPr>
            <p:nvPr/>
          </p:nvSpPr>
          <p:spPr bwMode="auto">
            <a:xfrm>
              <a:off x="4521200" y="4454267"/>
              <a:ext cx="149080" cy="92333"/>
            </a:xfrm>
            <a:prstGeom prst="rect">
              <a:avLst/>
            </a:prstGeom>
            <a:noFill/>
            <a:ln w="9525">
              <a:noFill/>
              <a:miter lim="800000"/>
              <a:headEnd/>
              <a:tailEnd/>
            </a:ln>
          </p:spPr>
          <p:txBody>
            <a:bodyPr wrap="none" lIns="0" tIns="0" rIns="0" bIns="0">
              <a:spAutoFit/>
            </a:bodyPr>
            <a:lstStyle/>
            <a:p>
              <a:pPr eaLnBrk="0" hangingPunct="0"/>
              <a:r>
                <a:rPr lang="en-US" sz="600" dirty="0">
                  <a:solidFill>
                    <a:srgbClr val="000000"/>
                  </a:solidFill>
                </a:rPr>
                <a:t>R/W</a:t>
              </a:r>
              <a:endParaRPr lang="en-US" b="0" dirty="0"/>
            </a:p>
          </p:txBody>
        </p:sp>
        <p:sp>
          <p:nvSpPr>
            <p:cNvPr id="140" name="Line 59"/>
            <p:cNvSpPr>
              <a:spLocks noChangeShapeType="1"/>
            </p:cNvSpPr>
            <p:nvPr/>
          </p:nvSpPr>
          <p:spPr bwMode="auto">
            <a:xfrm>
              <a:off x="4343400" y="2971800"/>
              <a:ext cx="0" cy="1447800"/>
            </a:xfrm>
            <a:prstGeom prst="line">
              <a:avLst/>
            </a:prstGeom>
            <a:noFill/>
            <a:ln w="4763">
              <a:solidFill>
                <a:srgbClr val="000000"/>
              </a:solidFill>
              <a:round/>
              <a:headEnd/>
              <a:tailEnd/>
            </a:ln>
          </p:spPr>
          <p:txBody>
            <a:bodyPr/>
            <a:lstStyle/>
            <a:p>
              <a:endParaRPr lang="en-US"/>
            </a:p>
          </p:txBody>
        </p:sp>
        <p:sp>
          <p:nvSpPr>
            <p:cNvPr id="141" name="Line 59"/>
            <p:cNvSpPr>
              <a:spLocks noChangeShapeType="1"/>
            </p:cNvSpPr>
            <p:nvPr/>
          </p:nvSpPr>
          <p:spPr bwMode="auto">
            <a:xfrm flipH="1">
              <a:off x="3714750" y="2971800"/>
              <a:ext cx="628650" cy="0"/>
            </a:xfrm>
            <a:prstGeom prst="line">
              <a:avLst/>
            </a:prstGeom>
            <a:noFill/>
            <a:ln w="4763">
              <a:solidFill>
                <a:srgbClr val="000000"/>
              </a:solidFill>
              <a:round/>
              <a:headEnd/>
              <a:tailEnd/>
            </a:ln>
          </p:spPr>
          <p:txBody>
            <a:bodyPr/>
            <a:lstStyle/>
            <a:p>
              <a:endParaRPr lang="en-US"/>
            </a:p>
          </p:txBody>
        </p:sp>
      </p:grpSp>
      <p:grpSp>
        <p:nvGrpSpPr>
          <p:cNvPr id="4" name="Group 141"/>
          <p:cNvGrpSpPr/>
          <p:nvPr/>
        </p:nvGrpSpPr>
        <p:grpSpPr>
          <a:xfrm>
            <a:off x="192087" y="5105400"/>
            <a:ext cx="4532313" cy="109538"/>
            <a:chOff x="952500" y="5105400"/>
            <a:chExt cx="4532313" cy="109538"/>
          </a:xfrm>
        </p:grpSpPr>
        <p:sp>
          <p:nvSpPr>
            <p:cNvPr id="143" name="Rectangle 142"/>
            <p:cNvSpPr>
              <a:spLocks noChangeArrowheads="1"/>
            </p:cNvSpPr>
            <p:nvPr/>
          </p:nvSpPr>
          <p:spPr bwMode="auto">
            <a:xfrm>
              <a:off x="952500" y="5124450"/>
              <a:ext cx="4532313" cy="38100"/>
            </a:xfrm>
            <a:prstGeom prst="rect">
              <a:avLst/>
            </a:prstGeom>
            <a:solidFill>
              <a:srgbClr val="BBBBBB"/>
            </a:solidFill>
            <a:ln w="9525">
              <a:noFill/>
              <a:miter lim="800000"/>
              <a:headEnd/>
              <a:tailEnd/>
            </a:ln>
          </p:spPr>
          <p:txBody>
            <a:bodyPr/>
            <a:lstStyle/>
            <a:p>
              <a:endParaRPr lang="en-US"/>
            </a:p>
          </p:txBody>
        </p:sp>
        <p:sp>
          <p:nvSpPr>
            <p:cNvPr id="144" name="Rectangle 143"/>
            <p:cNvSpPr>
              <a:spLocks noChangeArrowheads="1"/>
            </p:cNvSpPr>
            <p:nvPr/>
          </p:nvSpPr>
          <p:spPr bwMode="auto">
            <a:xfrm>
              <a:off x="1060450" y="5105400"/>
              <a:ext cx="674688" cy="103188"/>
            </a:xfrm>
            <a:prstGeom prst="rect">
              <a:avLst/>
            </a:prstGeom>
            <a:solidFill>
              <a:srgbClr val="FFFFFF"/>
            </a:solidFill>
            <a:ln w="9525">
              <a:noFill/>
              <a:miter lim="800000"/>
              <a:headEnd/>
              <a:tailEnd/>
            </a:ln>
          </p:spPr>
          <p:txBody>
            <a:bodyPr/>
            <a:lstStyle/>
            <a:p>
              <a:endParaRPr lang="en-US"/>
            </a:p>
          </p:txBody>
        </p:sp>
        <p:sp>
          <p:nvSpPr>
            <p:cNvPr id="145" name="Rectangle 144"/>
            <p:cNvSpPr>
              <a:spLocks noChangeArrowheads="1"/>
            </p:cNvSpPr>
            <p:nvPr/>
          </p:nvSpPr>
          <p:spPr bwMode="auto">
            <a:xfrm>
              <a:off x="1063625" y="5110163"/>
              <a:ext cx="666750" cy="95250"/>
            </a:xfrm>
            <a:prstGeom prst="rect">
              <a:avLst/>
            </a:prstGeom>
            <a:noFill/>
            <a:ln w="11113">
              <a:solidFill>
                <a:srgbClr val="000000"/>
              </a:solidFill>
              <a:miter lim="800000"/>
              <a:headEnd/>
              <a:tailEnd/>
            </a:ln>
          </p:spPr>
          <p:txBody>
            <a:bodyPr/>
            <a:lstStyle/>
            <a:p>
              <a:endParaRPr lang="en-US"/>
            </a:p>
          </p:txBody>
        </p:sp>
        <p:sp>
          <p:nvSpPr>
            <p:cNvPr id="146" name="Freeform 145"/>
            <p:cNvSpPr>
              <a:spLocks/>
            </p:cNvSpPr>
            <p:nvPr/>
          </p:nvSpPr>
          <p:spPr bwMode="auto">
            <a:xfrm>
              <a:off x="1060450" y="5146675"/>
              <a:ext cx="65088" cy="28575"/>
            </a:xfrm>
            <a:custGeom>
              <a:avLst/>
              <a:gdLst>
                <a:gd name="T0" fmla="*/ 0 w 49"/>
                <a:gd name="T1" fmla="*/ 2147483647 h 21"/>
                <a:gd name="T2" fmla="*/ 2147483647 w 49"/>
                <a:gd name="T3" fmla="*/ 0 h 21"/>
                <a:gd name="T4" fmla="*/ 2147483647 w 49"/>
                <a:gd name="T5" fmla="*/ 2147483647 h 21"/>
                <a:gd name="T6" fmla="*/ 2147483647 w 49"/>
                <a:gd name="T7" fmla="*/ 2147483647 h 21"/>
                <a:gd name="T8" fmla="*/ 0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0" y="7"/>
                  </a:moveTo>
                  <a:lnTo>
                    <a:pt x="4" y="0"/>
                  </a:lnTo>
                  <a:lnTo>
                    <a:pt x="49" y="14"/>
                  </a:lnTo>
                  <a:lnTo>
                    <a:pt x="49" y="21"/>
                  </a:lnTo>
                  <a:lnTo>
                    <a:pt x="0" y="7"/>
                  </a:lnTo>
                  <a:close/>
                </a:path>
              </a:pathLst>
            </a:custGeom>
            <a:solidFill>
              <a:srgbClr val="000000"/>
            </a:solidFill>
            <a:ln w="9525">
              <a:noFill/>
              <a:round/>
              <a:headEnd/>
              <a:tailEnd/>
            </a:ln>
          </p:spPr>
          <p:txBody>
            <a:bodyPr/>
            <a:lstStyle/>
            <a:p>
              <a:endParaRPr lang="en-US"/>
            </a:p>
          </p:txBody>
        </p:sp>
        <p:sp>
          <p:nvSpPr>
            <p:cNvPr id="147" name="Freeform 146"/>
            <p:cNvSpPr>
              <a:spLocks/>
            </p:cNvSpPr>
            <p:nvPr/>
          </p:nvSpPr>
          <p:spPr bwMode="auto">
            <a:xfrm>
              <a:off x="1060450" y="5165725"/>
              <a:ext cx="65088" cy="33338"/>
            </a:xfrm>
            <a:custGeom>
              <a:avLst/>
              <a:gdLst>
                <a:gd name="T0" fmla="*/ 2147483647 w 49"/>
                <a:gd name="T1" fmla="*/ 2147483647 h 25"/>
                <a:gd name="T2" fmla="*/ 0 w 49"/>
                <a:gd name="T3" fmla="*/ 2147483647 h 25"/>
                <a:gd name="T4" fmla="*/ 2147483647 w 49"/>
                <a:gd name="T5" fmla="*/ 0 h 25"/>
                <a:gd name="T6" fmla="*/ 2147483647 w 49"/>
                <a:gd name="T7" fmla="*/ 2147483647 h 25"/>
                <a:gd name="T8" fmla="*/ 2147483647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4" y="25"/>
                  </a:moveTo>
                  <a:lnTo>
                    <a:pt x="0" y="18"/>
                  </a:lnTo>
                  <a:lnTo>
                    <a:pt x="49" y="0"/>
                  </a:lnTo>
                  <a:lnTo>
                    <a:pt x="49" y="7"/>
                  </a:lnTo>
                  <a:lnTo>
                    <a:pt x="4" y="25"/>
                  </a:lnTo>
                  <a:close/>
                </a:path>
              </a:pathLst>
            </a:custGeom>
            <a:solidFill>
              <a:srgbClr val="000000"/>
            </a:solidFill>
            <a:ln w="9525">
              <a:noFill/>
              <a:round/>
              <a:headEnd/>
              <a:tailEnd/>
            </a:ln>
          </p:spPr>
          <p:txBody>
            <a:bodyPr/>
            <a:lstStyle/>
            <a:p>
              <a:endParaRPr lang="en-US"/>
            </a:p>
          </p:txBody>
        </p:sp>
        <p:sp>
          <p:nvSpPr>
            <p:cNvPr id="148" name="Rectangle 147"/>
            <p:cNvSpPr>
              <a:spLocks noChangeArrowheads="1"/>
            </p:cNvSpPr>
            <p:nvPr/>
          </p:nvSpPr>
          <p:spPr bwMode="auto">
            <a:xfrm>
              <a:off x="2324100" y="5105400"/>
              <a:ext cx="674688" cy="103188"/>
            </a:xfrm>
            <a:prstGeom prst="rect">
              <a:avLst/>
            </a:prstGeom>
            <a:solidFill>
              <a:srgbClr val="FFFFFF"/>
            </a:solidFill>
            <a:ln w="9525">
              <a:noFill/>
              <a:miter lim="800000"/>
              <a:headEnd/>
              <a:tailEnd/>
            </a:ln>
          </p:spPr>
          <p:txBody>
            <a:bodyPr/>
            <a:lstStyle/>
            <a:p>
              <a:endParaRPr lang="en-US"/>
            </a:p>
          </p:txBody>
        </p:sp>
        <p:sp>
          <p:nvSpPr>
            <p:cNvPr id="149" name="Rectangle 148"/>
            <p:cNvSpPr>
              <a:spLocks noChangeArrowheads="1"/>
            </p:cNvSpPr>
            <p:nvPr/>
          </p:nvSpPr>
          <p:spPr bwMode="auto">
            <a:xfrm>
              <a:off x="2327275" y="5110163"/>
              <a:ext cx="666750" cy="95250"/>
            </a:xfrm>
            <a:prstGeom prst="rect">
              <a:avLst/>
            </a:prstGeom>
            <a:noFill/>
            <a:ln w="11113">
              <a:solidFill>
                <a:srgbClr val="000000"/>
              </a:solidFill>
              <a:miter lim="800000"/>
              <a:headEnd/>
              <a:tailEnd/>
            </a:ln>
          </p:spPr>
          <p:txBody>
            <a:bodyPr/>
            <a:lstStyle/>
            <a:p>
              <a:endParaRPr lang="en-US"/>
            </a:p>
          </p:txBody>
        </p:sp>
        <p:sp>
          <p:nvSpPr>
            <p:cNvPr id="150" name="Freeform 149"/>
            <p:cNvSpPr>
              <a:spLocks/>
            </p:cNvSpPr>
            <p:nvPr/>
          </p:nvSpPr>
          <p:spPr bwMode="auto">
            <a:xfrm>
              <a:off x="2324100" y="5146675"/>
              <a:ext cx="65088" cy="28575"/>
            </a:xfrm>
            <a:custGeom>
              <a:avLst/>
              <a:gdLst>
                <a:gd name="T0" fmla="*/ 0 w 49"/>
                <a:gd name="T1" fmla="*/ 2147483647 h 21"/>
                <a:gd name="T2" fmla="*/ 2147483647 w 49"/>
                <a:gd name="T3" fmla="*/ 0 h 21"/>
                <a:gd name="T4" fmla="*/ 2147483647 w 49"/>
                <a:gd name="T5" fmla="*/ 2147483647 h 21"/>
                <a:gd name="T6" fmla="*/ 2147483647 w 49"/>
                <a:gd name="T7" fmla="*/ 2147483647 h 21"/>
                <a:gd name="T8" fmla="*/ 0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0" y="7"/>
                  </a:moveTo>
                  <a:lnTo>
                    <a:pt x="4" y="0"/>
                  </a:lnTo>
                  <a:lnTo>
                    <a:pt x="49" y="14"/>
                  </a:lnTo>
                  <a:lnTo>
                    <a:pt x="49" y="21"/>
                  </a:lnTo>
                  <a:lnTo>
                    <a:pt x="0" y="7"/>
                  </a:lnTo>
                  <a:close/>
                </a:path>
              </a:pathLst>
            </a:custGeom>
            <a:solidFill>
              <a:srgbClr val="000000"/>
            </a:solidFill>
            <a:ln w="9525">
              <a:noFill/>
              <a:round/>
              <a:headEnd/>
              <a:tailEnd/>
            </a:ln>
          </p:spPr>
          <p:txBody>
            <a:bodyPr/>
            <a:lstStyle/>
            <a:p>
              <a:endParaRPr lang="en-US"/>
            </a:p>
          </p:txBody>
        </p:sp>
        <p:sp>
          <p:nvSpPr>
            <p:cNvPr id="151" name="Freeform 150"/>
            <p:cNvSpPr>
              <a:spLocks/>
            </p:cNvSpPr>
            <p:nvPr/>
          </p:nvSpPr>
          <p:spPr bwMode="auto">
            <a:xfrm>
              <a:off x="2324100" y="5165725"/>
              <a:ext cx="65088" cy="33338"/>
            </a:xfrm>
            <a:custGeom>
              <a:avLst/>
              <a:gdLst>
                <a:gd name="T0" fmla="*/ 2147483647 w 49"/>
                <a:gd name="T1" fmla="*/ 2147483647 h 25"/>
                <a:gd name="T2" fmla="*/ 0 w 49"/>
                <a:gd name="T3" fmla="*/ 2147483647 h 25"/>
                <a:gd name="T4" fmla="*/ 2147483647 w 49"/>
                <a:gd name="T5" fmla="*/ 0 h 25"/>
                <a:gd name="T6" fmla="*/ 2147483647 w 49"/>
                <a:gd name="T7" fmla="*/ 2147483647 h 25"/>
                <a:gd name="T8" fmla="*/ 2147483647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4" y="25"/>
                  </a:moveTo>
                  <a:lnTo>
                    <a:pt x="0" y="18"/>
                  </a:lnTo>
                  <a:lnTo>
                    <a:pt x="49" y="0"/>
                  </a:lnTo>
                  <a:lnTo>
                    <a:pt x="49" y="7"/>
                  </a:lnTo>
                  <a:lnTo>
                    <a:pt x="4" y="25"/>
                  </a:lnTo>
                  <a:close/>
                </a:path>
              </a:pathLst>
            </a:custGeom>
            <a:solidFill>
              <a:srgbClr val="000000"/>
            </a:solidFill>
            <a:ln w="9525">
              <a:noFill/>
              <a:round/>
              <a:headEnd/>
              <a:tailEnd/>
            </a:ln>
          </p:spPr>
          <p:txBody>
            <a:bodyPr/>
            <a:lstStyle/>
            <a:p>
              <a:endParaRPr lang="en-US"/>
            </a:p>
          </p:txBody>
        </p:sp>
        <p:sp>
          <p:nvSpPr>
            <p:cNvPr id="152" name="Rectangle 151"/>
            <p:cNvSpPr>
              <a:spLocks noChangeArrowheads="1"/>
            </p:cNvSpPr>
            <p:nvPr/>
          </p:nvSpPr>
          <p:spPr bwMode="auto">
            <a:xfrm>
              <a:off x="3462338" y="5105400"/>
              <a:ext cx="674687" cy="103188"/>
            </a:xfrm>
            <a:prstGeom prst="rect">
              <a:avLst/>
            </a:prstGeom>
            <a:solidFill>
              <a:srgbClr val="FFFFFF"/>
            </a:solidFill>
            <a:ln w="9525">
              <a:noFill/>
              <a:miter lim="800000"/>
              <a:headEnd/>
              <a:tailEnd/>
            </a:ln>
          </p:spPr>
          <p:txBody>
            <a:bodyPr/>
            <a:lstStyle/>
            <a:p>
              <a:endParaRPr lang="en-US"/>
            </a:p>
          </p:txBody>
        </p:sp>
        <p:sp>
          <p:nvSpPr>
            <p:cNvPr id="153" name="Rectangle 152"/>
            <p:cNvSpPr>
              <a:spLocks noChangeArrowheads="1"/>
            </p:cNvSpPr>
            <p:nvPr/>
          </p:nvSpPr>
          <p:spPr bwMode="auto">
            <a:xfrm>
              <a:off x="3465513" y="5110163"/>
              <a:ext cx="666750" cy="95250"/>
            </a:xfrm>
            <a:prstGeom prst="rect">
              <a:avLst/>
            </a:prstGeom>
            <a:noFill/>
            <a:ln w="11113">
              <a:solidFill>
                <a:srgbClr val="000000"/>
              </a:solidFill>
              <a:miter lim="800000"/>
              <a:headEnd/>
              <a:tailEnd/>
            </a:ln>
          </p:spPr>
          <p:txBody>
            <a:bodyPr/>
            <a:lstStyle/>
            <a:p>
              <a:endParaRPr lang="en-US"/>
            </a:p>
          </p:txBody>
        </p:sp>
        <p:sp>
          <p:nvSpPr>
            <p:cNvPr id="154" name="Freeform 153"/>
            <p:cNvSpPr>
              <a:spLocks/>
            </p:cNvSpPr>
            <p:nvPr/>
          </p:nvSpPr>
          <p:spPr bwMode="auto">
            <a:xfrm>
              <a:off x="3462338" y="5146675"/>
              <a:ext cx="65087" cy="28575"/>
            </a:xfrm>
            <a:custGeom>
              <a:avLst/>
              <a:gdLst>
                <a:gd name="T0" fmla="*/ 0 w 49"/>
                <a:gd name="T1" fmla="*/ 2147483647 h 21"/>
                <a:gd name="T2" fmla="*/ 2147483647 w 49"/>
                <a:gd name="T3" fmla="*/ 0 h 21"/>
                <a:gd name="T4" fmla="*/ 2147483647 w 49"/>
                <a:gd name="T5" fmla="*/ 2147483647 h 21"/>
                <a:gd name="T6" fmla="*/ 2147483647 w 49"/>
                <a:gd name="T7" fmla="*/ 2147483647 h 21"/>
                <a:gd name="T8" fmla="*/ 0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0" y="7"/>
                  </a:moveTo>
                  <a:lnTo>
                    <a:pt x="4" y="0"/>
                  </a:lnTo>
                  <a:lnTo>
                    <a:pt x="49" y="14"/>
                  </a:lnTo>
                  <a:lnTo>
                    <a:pt x="49" y="21"/>
                  </a:lnTo>
                  <a:lnTo>
                    <a:pt x="0" y="7"/>
                  </a:lnTo>
                  <a:close/>
                </a:path>
              </a:pathLst>
            </a:custGeom>
            <a:solidFill>
              <a:srgbClr val="000000"/>
            </a:solidFill>
            <a:ln w="9525">
              <a:noFill/>
              <a:round/>
              <a:headEnd/>
              <a:tailEnd/>
            </a:ln>
          </p:spPr>
          <p:txBody>
            <a:bodyPr/>
            <a:lstStyle/>
            <a:p>
              <a:endParaRPr lang="en-US"/>
            </a:p>
          </p:txBody>
        </p:sp>
        <p:sp>
          <p:nvSpPr>
            <p:cNvPr id="155" name="Freeform 154"/>
            <p:cNvSpPr>
              <a:spLocks/>
            </p:cNvSpPr>
            <p:nvPr/>
          </p:nvSpPr>
          <p:spPr bwMode="auto">
            <a:xfrm>
              <a:off x="3462338" y="5165725"/>
              <a:ext cx="65087" cy="33338"/>
            </a:xfrm>
            <a:custGeom>
              <a:avLst/>
              <a:gdLst>
                <a:gd name="T0" fmla="*/ 2147483647 w 49"/>
                <a:gd name="T1" fmla="*/ 2147483647 h 25"/>
                <a:gd name="T2" fmla="*/ 0 w 49"/>
                <a:gd name="T3" fmla="*/ 2147483647 h 25"/>
                <a:gd name="T4" fmla="*/ 2147483647 w 49"/>
                <a:gd name="T5" fmla="*/ 0 h 25"/>
                <a:gd name="T6" fmla="*/ 2147483647 w 49"/>
                <a:gd name="T7" fmla="*/ 2147483647 h 25"/>
                <a:gd name="T8" fmla="*/ 2147483647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4" y="25"/>
                  </a:moveTo>
                  <a:lnTo>
                    <a:pt x="0" y="18"/>
                  </a:lnTo>
                  <a:lnTo>
                    <a:pt x="49" y="0"/>
                  </a:lnTo>
                  <a:lnTo>
                    <a:pt x="49" y="7"/>
                  </a:lnTo>
                  <a:lnTo>
                    <a:pt x="4" y="25"/>
                  </a:lnTo>
                  <a:close/>
                </a:path>
              </a:pathLst>
            </a:custGeom>
            <a:solidFill>
              <a:srgbClr val="000000"/>
            </a:solidFill>
            <a:ln w="9525">
              <a:noFill/>
              <a:round/>
              <a:headEnd/>
              <a:tailEnd/>
            </a:ln>
          </p:spPr>
          <p:txBody>
            <a:bodyPr/>
            <a:lstStyle/>
            <a:p>
              <a:endParaRPr lang="en-US"/>
            </a:p>
          </p:txBody>
        </p:sp>
        <p:sp>
          <p:nvSpPr>
            <p:cNvPr id="163" name="Rectangle 162"/>
            <p:cNvSpPr>
              <a:spLocks noChangeArrowheads="1"/>
            </p:cNvSpPr>
            <p:nvPr/>
          </p:nvSpPr>
          <p:spPr bwMode="auto">
            <a:xfrm>
              <a:off x="3752850" y="5122863"/>
              <a:ext cx="112713"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Y</a:t>
              </a:r>
              <a:r>
                <a:rPr lang="en-US" sz="600" b="0" baseline="30000">
                  <a:solidFill>
                    <a:srgbClr val="000000"/>
                  </a:solidFill>
                </a:rPr>
                <a:t>WB</a:t>
              </a:r>
              <a:endParaRPr lang="en-US" b="0" baseline="30000"/>
            </a:p>
          </p:txBody>
        </p:sp>
        <p:sp>
          <p:nvSpPr>
            <p:cNvPr id="164" name="Rectangle 163"/>
            <p:cNvSpPr>
              <a:spLocks noChangeArrowheads="1"/>
            </p:cNvSpPr>
            <p:nvPr/>
          </p:nvSpPr>
          <p:spPr bwMode="auto">
            <a:xfrm>
              <a:off x="2600325" y="5110163"/>
              <a:ext cx="130175"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IR</a:t>
              </a:r>
              <a:r>
                <a:rPr lang="en-US" sz="600" b="0" baseline="30000">
                  <a:solidFill>
                    <a:srgbClr val="000000"/>
                  </a:solidFill>
                </a:rPr>
                <a:t>WB</a:t>
              </a:r>
              <a:endParaRPr lang="en-US" b="0" baseline="30000"/>
            </a:p>
          </p:txBody>
        </p:sp>
        <p:sp>
          <p:nvSpPr>
            <p:cNvPr id="165" name="Rectangle 164"/>
            <p:cNvSpPr>
              <a:spLocks noChangeArrowheads="1"/>
            </p:cNvSpPr>
            <p:nvPr/>
          </p:nvSpPr>
          <p:spPr bwMode="auto">
            <a:xfrm>
              <a:off x="1314450" y="5110163"/>
              <a:ext cx="152400"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PC</a:t>
              </a:r>
              <a:r>
                <a:rPr lang="en-US" sz="600" b="0" baseline="30000">
                  <a:solidFill>
                    <a:srgbClr val="000000"/>
                  </a:solidFill>
                </a:rPr>
                <a:t>WB</a:t>
              </a:r>
              <a:endParaRPr lang="en-US" b="0" baseline="30000"/>
            </a:p>
          </p:txBody>
        </p:sp>
      </p:grpSp>
      <p:sp>
        <p:nvSpPr>
          <p:cNvPr id="166" name="Rectangle 165"/>
          <p:cNvSpPr>
            <a:spLocks noChangeArrowheads="1"/>
          </p:cNvSpPr>
          <p:nvPr/>
        </p:nvSpPr>
        <p:spPr bwMode="auto">
          <a:xfrm>
            <a:off x="198438" y="6256020"/>
            <a:ext cx="4525962" cy="36512"/>
          </a:xfrm>
          <a:prstGeom prst="rect">
            <a:avLst/>
          </a:prstGeom>
          <a:solidFill>
            <a:srgbClr val="BBBBBB"/>
          </a:solidFill>
          <a:ln w="9525">
            <a:noFill/>
            <a:miter lim="800000"/>
            <a:headEnd/>
            <a:tailEnd/>
          </a:ln>
        </p:spPr>
        <p:txBody>
          <a:bodyPr/>
          <a:lstStyle/>
          <a:p>
            <a:endParaRPr lang="en-US"/>
          </a:p>
        </p:txBody>
      </p:sp>
      <p:grpSp>
        <p:nvGrpSpPr>
          <p:cNvPr id="235" name="Group 166"/>
          <p:cNvGrpSpPr/>
          <p:nvPr/>
        </p:nvGrpSpPr>
        <p:grpSpPr>
          <a:xfrm>
            <a:off x="192087" y="4038600"/>
            <a:ext cx="4532313" cy="107950"/>
            <a:chOff x="952500" y="4132263"/>
            <a:chExt cx="4532313" cy="107950"/>
          </a:xfrm>
        </p:grpSpPr>
        <p:sp>
          <p:nvSpPr>
            <p:cNvPr id="168" name="Rectangle 167"/>
            <p:cNvSpPr>
              <a:spLocks noChangeArrowheads="1"/>
            </p:cNvSpPr>
            <p:nvPr/>
          </p:nvSpPr>
          <p:spPr bwMode="auto">
            <a:xfrm>
              <a:off x="952500" y="4170363"/>
              <a:ext cx="4532313" cy="36512"/>
            </a:xfrm>
            <a:prstGeom prst="rect">
              <a:avLst/>
            </a:prstGeom>
            <a:solidFill>
              <a:srgbClr val="BBBBBB"/>
            </a:solidFill>
            <a:ln w="9525">
              <a:noFill/>
              <a:miter lim="800000"/>
              <a:headEnd/>
              <a:tailEnd/>
            </a:ln>
          </p:spPr>
          <p:txBody>
            <a:bodyPr/>
            <a:lstStyle/>
            <a:p>
              <a:endParaRPr lang="en-US"/>
            </a:p>
          </p:txBody>
        </p:sp>
        <p:sp>
          <p:nvSpPr>
            <p:cNvPr id="169" name="Rectangle 168"/>
            <p:cNvSpPr>
              <a:spLocks noChangeArrowheads="1"/>
            </p:cNvSpPr>
            <p:nvPr/>
          </p:nvSpPr>
          <p:spPr bwMode="auto">
            <a:xfrm>
              <a:off x="1060450" y="4132263"/>
              <a:ext cx="674688" cy="107950"/>
            </a:xfrm>
            <a:prstGeom prst="rect">
              <a:avLst/>
            </a:prstGeom>
            <a:solidFill>
              <a:srgbClr val="FFFFFF"/>
            </a:solidFill>
            <a:ln w="9525">
              <a:noFill/>
              <a:miter lim="800000"/>
              <a:headEnd/>
              <a:tailEnd/>
            </a:ln>
          </p:spPr>
          <p:txBody>
            <a:bodyPr/>
            <a:lstStyle/>
            <a:p>
              <a:endParaRPr lang="en-US"/>
            </a:p>
          </p:txBody>
        </p:sp>
        <p:sp>
          <p:nvSpPr>
            <p:cNvPr id="170" name="Rectangle 169"/>
            <p:cNvSpPr>
              <a:spLocks noChangeArrowheads="1"/>
            </p:cNvSpPr>
            <p:nvPr/>
          </p:nvSpPr>
          <p:spPr bwMode="auto">
            <a:xfrm>
              <a:off x="1063625" y="4137025"/>
              <a:ext cx="666750" cy="98425"/>
            </a:xfrm>
            <a:prstGeom prst="rect">
              <a:avLst/>
            </a:prstGeom>
            <a:noFill/>
            <a:ln w="11113">
              <a:solidFill>
                <a:srgbClr val="000000"/>
              </a:solidFill>
              <a:miter lim="800000"/>
              <a:headEnd/>
              <a:tailEnd/>
            </a:ln>
          </p:spPr>
          <p:txBody>
            <a:bodyPr/>
            <a:lstStyle/>
            <a:p>
              <a:endParaRPr lang="en-US"/>
            </a:p>
          </p:txBody>
        </p:sp>
        <p:sp>
          <p:nvSpPr>
            <p:cNvPr id="171" name="Freeform 170"/>
            <p:cNvSpPr>
              <a:spLocks/>
            </p:cNvSpPr>
            <p:nvPr/>
          </p:nvSpPr>
          <p:spPr bwMode="auto">
            <a:xfrm>
              <a:off x="1060450" y="4173538"/>
              <a:ext cx="65088"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4"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172" name="Freeform 171"/>
            <p:cNvSpPr>
              <a:spLocks/>
            </p:cNvSpPr>
            <p:nvPr/>
          </p:nvSpPr>
          <p:spPr bwMode="auto">
            <a:xfrm>
              <a:off x="1060450" y="4197350"/>
              <a:ext cx="65088"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4" y="21"/>
                  </a:moveTo>
                  <a:lnTo>
                    <a:pt x="0" y="14"/>
                  </a:lnTo>
                  <a:lnTo>
                    <a:pt x="49" y="0"/>
                  </a:lnTo>
                  <a:lnTo>
                    <a:pt x="49" y="7"/>
                  </a:lnTo>
                  <a:lnTo>
                    <a:pt x="4" y="21"/>
                  </a:lnTo>
                  <a:close/>
                </a:path>
              </a:pathLst>
            </a:custGeom>
            <a:solidFill>
              <a:srgbClr val="000000"/>
            </a:solidFill>
            <a:ln w="9525">
              <a:noFill/>
              <a:round/>
              <a:headEnd/>
              <a:tailEnd/>
            </a:ln>
          </p:spPr>
          <p:txBody>
            <a:bodyPr/>
            <a:lstStyle/>
            <a:p>
              <a:endParaRPr lang="en-US"/>
            </a:p>
          </p:txBody>
        </p:sp>
        <p:sp>
          <p:nvSpPr>
            <p:cNvPr id="173" name="Rectangle 172"/>
            <p:cNvSpPr>
              <a:spLocks noChangeArrowheads="1"/>
            </p:cNvSpPr>
            <p:nvPr/>
          </p:nvSpPr>
          <p:spPr bwMode="auto">
            <a:xfrm>
              <a:off x="2324100" y="4132263"/>
              <a:ext cx="674688" cy="107950"/>
            </a:xfrm>
            <a:prstGeom prst="rect">
              <a:avLst/>
            </a:prstGeom>
            <a:solidFill>
              <a:srgbClr val="FFFFFF"/>
            </a:solidFill>
            <a:ln w="9525">
              <a:noFill/>
              <a:miter lim="800000"/>
              <a:headEnd/>
              <a:tailEnd/>
            </a:ln>
          </p:spPr>
          <p:txBody>
            <a:bodyPr/>
            <a:lstStyle/>
            <a:p>
              <a:endParaRPr lang="en-US"/>
            </a:p>
          </p:txBody>
        </p:sp>
        <p:sp>
          <p:nvSpPr>
            <p:cNvPr id="174" name="Rectangle 173"/>
            <p:cNvSpPr>
              <a:spLocks noChangeArrowheads="1"/>
            </p:cNvSpPr>
            <p:nvPr/>
          </p:nvSpPr>
          <p:spPr bwMode="auto">
            <a:xfrm>
              <a:off x="2327275" y="4137025"/>
              <a:ext cx="666750" cy="98425"/>
            </a:xfrm>
            <a:prstGeom prst="rect">
              <a:avLst/>
            </a:prstGeom>
            <a:noFill/>
            <a:ln w="11113">
              <a:solidFill>
                <a:srgbClr val="000000"/>
              </a:solidFill>
              <a:miter lim="800000"/>
              <a:headEnd/>
              <a:tailEnd/>
            </a:ln>
          </p:spPr>
          <p:txBody>
            <a:bodyPr/>
            <a:lstStyle/>
            <a:p>
              <a:endParaRPr lang="en-US"/>
            </a:p>
          </p:txBody>
        </p:sp>
        <p:sp>
          <p:nvSpPr>
            <p:cNvPr id="175" name="Freeform 174"/>
            <p:cNvSpPr>
              <a:spLocks/>
            </p:cNvSpPr>
            <p:nvPr/>
          </p:nvSpPr>
          <p:spPr bwMode="auto">
            <a:xfrm>
              <a:off x="2324100" y="4173538"/>
              <a:ext cx="65088"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4"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176" name="Freeform 175"/>
            <p:cNvSpPr>
              <a:spLocks/>
            </p:cNvSpPr>
            <p:nvPr/>
          </p:nvSpPr>
          <p:spPr bwMode="auto">
            <a:xfrm>
              <a:off x="2324100" y="4197350"/>
              <a:ext cx="65088"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4" y="21"/>
                  </a:moveTo>
                  <a:lnTo>
                    <a:pt x="0" y="14"/>
                  </a:lnTo>
                  <a:lnTo>
                    <a:pt x="49" y="0"/>
                  </a:lnTo>
                  <a:lnTo>
                    <a:pt x="49" y="7"/>
                  </a:lnTo>
                  <a:lnTo>
                    <a:pt x="4" y="21"/>
                  </a:lnTo>
                  <a:close/>
                </a:path>
              </a:pathLst>
            </a:custGeom>
            <a:solidFill>
              <a:srgbClr val="000000"/>
            </a:solidFill>
            <a:ln w="9525">
              <a:noFill/>
              <a:round/>
              <a:headEnd/>
              <a:tailEnd/>
            </a:ln>
          </p:spPr>
          <p:txBody>
            <a:bodyPr/>
            <a:lstStyle/>
            <a:p>
              <a:endParaRPr lang="en-US"/>
            </a:p>
          </p:txBody>
        </p:sp>
        <p:sp>
          <p:nvSpPr>
            <p:cNvPr id="177" name="Rectangle 176"/>
            <p:cNvSpPr>
              <a:spLocks noChangeArrowheads="1"/>
            </p:cNvSpPr>
            <p:nvPr/>
          </p:nvSpPr>
          <p:spPr bwMode="auto">
            <a:xfrm>
              <a:off x="3462338" y="4132263"/>
              <a:ext cx="674687" cy="107950"/>
            </a:xfrm>
            <a:prstGeom prst="rect">
              <a:avLst/>
            </a:prstGeom>
            <a:solidFill>
              <a:srgbClr val="FFFFFF"/>
            </a:solidFill>
            <a:ln w="9525">
              <a:noFill/>
              <a:miter lim="800000"/>
              <a:headEnd/>
              <a:tailEnd/>
            </a:ln>
          </p:spPr>
          <p:txBody>
            <a:bodyPr/>
            <a:lstStyle/>
            <a:p>
              <a:endParaRPr lang="en-US"/>
            </a:p>
          </p:txBody>
        </p:sp>
        <p:sp>
          <p:nvSpPr>
            <p:cNvPr id="178" name="Rectangle 177"/>
            <p:cNvSpPr>
              <a:spLocks noChangeArrowheads="1"/>
            </p:cNvSpPr>
            <p:nvPr/>
          </p:nvSpPr>
          <p:spPr bwMode="auto">
            <a:xfrm>
              <a:off x="3465513" y="4137025"/>
              <a:ext cx="666750" cy="98425"/>
            </a:xfrm>
            <a:prstGeom prst="rect">
              <a:avLst/>
            </a:prstGeom>
            <a:noFill/>
            <a:ln w="11113">
              <a:solidFill>
                <a:srgbClr val="000000"/>
              </a:solidFill>
              <a:miter lim="800000"/>
              <a:headEnd/>
              <a:tailEnd/>
            </a:ln>
          </p:spPr>
          <p:txBody>
            <a:bodyPr/>
            <a:lstStyle/>
            <a:p>
              <a:endParaRPr lang="en-US"/>
            </a:p>
          </p:txBody>
        </p:sp>
        <p:sp>
          <p:nvSpPr>
            <p:cNvPr id="179" name="Freeform 178"/>
            <p:cNvSpPr>
              <a:spLocks/>
            </p:cNvSpPr>
            <p:nvPr/>
          </p:nvSpPr>
          <p:spPr bwMode="auto">
            <a:xfrm>
              <a:off x="3462338" y="4173538"/>
              <a:ext cx="65087"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4"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180" name="Freeform 179"/>
            <p:cNvSpPr>
              <a:spLocks/>
            </p:cNvSpPr>
            <p:nvPr/>
          </p:nvSpPr>
          <p:spPr bwMode="auto">
            <a:xfrm>
              <a:off x="3462338" y="4197350"/>
              <a:ext cx="65087"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4" y="21"/>
                  </a:moveTo>
                  <a:lnTo>
                    <a:pt x="0" y="14"/>
                  </a:lnTo>
                  <a:lnTo>
                    <a:pt x="49" y="0"/>
                  </a:lnTo>
                  <a:lnTo>
                    <a:pt x="49" y="7"/>
                  </a:lnTo>
                  <a:lnTo>
                    <a:pt x="4" y="21"/>
                  </a:lnTo>
                  <a:close/>
                </a:path>
              </a:pathLst>
            </a:custGeom>
            <a:solidFill>
              <a:srgbClr val="000000"/>
            </a:solidFill>
            <a:ln w="9525">
              <a:noFill/>
              <a:round/>
              <a:headEnd/>
              <a:tailEnd/>
            </a:ln>
          </p:spPr>
          <p:txBody>
            <a:bodyPr/>
            <a:lstStyle/>
            <a:p>
              <a:endParaRPr lang="en-US"/>
            </a:p>
          </p:txBody>
        </p:sp>
        <p:sp>
          <p:nvSpPr>
            <p:cNvPr id="181" name="Rectangle 180"/>
            <p:cNvSpPr>
              <a:spLocks noChangeArrowheads="1"/>
            </p:cNvSpPr>
            <p:nvPr/>
          </p:nvSpPr>
          <p:spPr bwMode="auto">
            <a:xfrm>
              <a:off x="3724275" y="4141788"/>
              <a:ext cx="149225"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Y</a:t>
              </a:r>
              <a:r>
                <a:rPr lang="en-US" sz="600" b="0" baseline="30000">
                  <a:solidFill>
                    <a:srgbClr val="000000"/>
                  </a:solidFill>
                </a:rPr>
                <a:t>MEM</a:t>
              </a:r>
              <a:endParaRPr lang="en-US" b="0" baseline="30000"/>
            </a:p>
          </p:txBody>
        </p:sp>
        <p:sp>
          <p:nvSpPr>
            <p:cNvPr id="185" name="Rectangle 184"/>
            <p:cNvSpPr>
              <a:spLocks noChangeArrowheads="1"/>
            </p:cNvSpPr>
            <p:nvPr/>
          </p:nvSpPr>
          <p:spPr bwMode="auto">
            <a:xfrm>
              <a:off x="4598988" y="4132263"/>
              <a:ext cx="674687" cy="107950"/>
            </a:xfrm>
            <a:prstGeom prst="rect">
              <a:avLst/>
            </a:prstGeom>
            <a:solidFill>
              <a:srgbClr val="FFFFFF"/>
            </a:solidFill>
            <a:ln w="9525">
              <a:noFill/>
              <a:miter lim="800000"/>
              <a:headEnd/>
              <a:tailEnd/>
            </a:ln>
          </p:spPr>
          <p:txBody>
            <a:bodyPr/>
            <a:lstStyle/>
            <a:p>
              <a:endParaRPr lang="en-US"/>
            </a:p>
          </p:txBody>
        </p:sp>
        <p:sp>
          <p:nvSpPr>
            <p:cNvPr id="186" name="Rectangle 185"/>
            <p:cNvSpPr>
              <a:spLocks noChangeArrowheads="1"/>
            </p:cNvSpPr>
            <p:nvPr/>
          </p:nvSpPr>
          <p:spPr bwMode="auto">
            <a:xfrm>
              <a:off x="4603750" y="4137025"/>
              <a:ext cx="666750" cy="98425"/>
            </a:xfrm>
            <a:prstGeom prst="rect">
              <a:avLst/>
            </a:prstGeom>
            <a:noFill/>
            <a:ln w="11113">
              <a:solidFill>
                <a:srgbClr val="000000"/>
              </a:solidFill>
              <a:miter lim="800000"/>
              <a:headEnd/>
              <a:tailEnd/>
            </a:ln>
          </p:spPr>
          <p:txBody>
            <a:bodyPr/>
            <a:lstStyle/>
            <a:p>
              <a:endParaRPr lang="en-US"/>
            </a:p>
          </p:txBody>
        </p:sp>
        <p:sp>
          <p:nvSpPr>
            <p:cNvPr id="187" name="Freeform 186"/>
            <p:cNvSpPr>
              <a:spLocks/>
            </p:cNvSpPr>
            <p:nvPr/>
          </p:nvSpPr>
          <p:spPr bwMode="auto">
            <a:xfrm>
              <a:off x="4598988" y="4173538"/>
              <a:ext cx="66675"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4"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188" name="Freeform 187"/>
            <p:cNvSpPr>
              <a:spLocks/>
            </p:cNvSpPr>
            <p:nvPr/>
          </p:nvSpPr>
          <p:spPr bwMode="auto">
            <a:xfrm>
              <a:off x="4598988" y="4197350"/>
              <a:ext cx="66675"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4" y="21"/>
                  </a:moveTo>
                  <a:lnTo>
                    <a:pt x="0" y="14"/>
                  </a:lnTo>
                  <a:lnTo>
                    <a:pt x="49" y="0"/>
                  </a:lnTo>
                  <a:lnTo>
                    <a:pt x="49" y="7"/>
                  </a:lnTo>
                  <a:lnTo>
                    <a:pt x="4" y="21"/>
                  </a:lnTo>
                  <a:close/>
                </a:path>
              </a:pathLst>
            </a:custGeom>
            <a:solidFill>
              <a:srgbClr val="000000"/>
            </a:solidFill>
            <a:ln w="9525">
              <a:noFill/>
              <a:round/>
              <a:headEnd/>
              <a:tailEnd/>
            </a:ln>
          </p:spPr>
          <p:txBody>
            <a:bodyPr/>
            <a:lstStyle/>
            <a:p>
              <a:endParaRPr lang="en-US"/>
            </a:p>
          </p:txBody>
        </p:sp>
        <p:sp>
          <p:nvSpPr>
            <p:cNvPr id="197" name="Rectangle 196"/>
            <p:cNvSpPr>
              <a:spLocks noChangeArrowheads="1"/>
            </p:cNvSpPr>
            <p:nvPr/>
          </p:nvSpPr>
          <p:spPr bwMode="auto">
            <a:xfrm>
              <a:off x="4867275" y="4138613"/>
              <a:ext cx="152400"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D</a:t>
              </a:r>
              <a:r>
                <a:rPr lang="en-US" sz="600" b="0" baseline="30000">
                  <a:solidFill>
                    <a:srgbClr val="000000"/>
                  </a:solidFill>
                </a:rPr>
                <a:t>MEM</a:t>
              </a:r>
              <a:endParaRPr lang="en-US" b="0" baseline="30000"/>
            </a:p>
          </p:txBody>
        </p:sp>
        <p:sp>
          <p:nvSpPr>
            <p:cNvPr id="198" name="Rectangle 197"/>
            <p:cNvSpPr>
              <a:spLocks noChangeArrowheads="1"/>
            </p:cNvSpPr>
            <p:nvPr/>
          </p:nvSpPr>
          <p:spPr bwMode="auto">
            <a:xfrm>
              <a:off x="2586038" y="4143375"/>
              <a:ext cx="165100"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IR</a:t>
              </a:r>
              <a:r>
                <a:rPr lang="en-US" sz="600" b="0" baseline="30000">
                  <a:solidFill>
                    <a:srgbClr val="000000"/>
                  </a:solidFill>
                </a:rPr>
                <a:t>MEM</a:t>
              </a:r>
              <a:endParaRPr lang="en-US" b="0" baseline="30000"/>
            </a:p>
          </p:txBody>
        </p:sp>
        <p:sp>
          <p:nvSpPr>
            <p:cNvPr id="199" name="Rectangle 198"/>
            <p:cNvSpPr>
              <a:spLocks noChangeArrowheads="1"/>
            </p:cNvSpPr>
            <p:nvPr/>
          </p:nvSpPr>
          <p:spPr bwMode="auto">
            <a:xfrm>
              <a:off x="1295400" y="4143375"/>
              <a:ext cx="188913" cy="92075"/>
            </a:xfrm>
            <a:prstGeom prst="rect">
              <a:avLst/>
            </a:prstGeom>
            <a:noFill/>
            <a:ln w="9525">
              <a:noFill/>
              <a:miter lim="800000"/>
              <a:headEnd/>
              <a:tailEnd/>
            </a:ln>
          </p:spPr>
          <p:txBody>
            <a:bodyPr wrap="none" lIns="0" tIns="0" rIns="0" bIns="0">
              <a:spAutoFit/>
            </a:bodyPr>
            <a:lstStyle/>
            <a:p>
              <a:pPr eaLnBrk="0" hangingPunct="0"/>
              <a:r>
                <a:rPr lang="en-US" sz="600" b="0" dirty="0">
                  <a:solidFill>
                    <a:srgbClr val="000000"/>
                  </a:solidFill>
                </a:rPr>
                <a:t>PC</a:t>
              </a:r>
              <a:r>
                <a:rPr lang="en-US" sz="600" b="0" baseline="30000" dirty="0">
                  <a:solidFill>
                    <a:srgbClr val="000000"/>
                  </a:solidFill>
                </a:rPr>
                <a:t>MEM</a:t>
              </a:r>
              <a:endParaRPr lang="en-US" b="0" baseline="30000" dirty="0"/>
            </a:p>
          </p:txBody>
        </p:sp>
      </p:grpSp>
      <p:grpSp>
        <p:nvGrpSpPr>
          <p:cNvPr id="236" name="Group 199"/>
          <p:cNvGrpSpPr/>
          <p:nvPr/>
        </p:nvGrpSpPr>
        <p:grpSpPr>
          <a:xfrm>
            <a:off x="192087" y="3276600"/>
            <a:ext cx="4532313" cy="107950"/>
            <a:chOff x="952500" y="3116263"/>
            <a:chExt cx="4532313" cy="107950"/>
          </a:xfrm>
        </p:grpSpPr>
        <p:sp>
          <p:nvSpPr>
            <p:cNvPr id="201" name="Rectangle 200"/>
            <p:cNvSpPr>
              <a:spLocks noChangeArrowheads="1"/>
            </p:cNvSpPr>
            <p:nvPr/>
          </p:nvSpPr>
          <p:spPr bwMode="auto">
            <a:xfrm>
              <a:off x="952500" y="3154363"/>
              <a:ext cx="4532313" cy="36512"/>
            </a:xfrm>
            <a:prstGeom prst="rect">
              <a:avLst/>
            </a:prstGeom>
            <a:solidFill>
              <a:srgbClr val="BBBBBB"/>
            </a:solidFill>
            <a:ln w="9525">
              <a:noFill/>
              <a:miter lim="800000"/>
              <a:headEnd/>
              <a:tailEnd/>
            </a:ln>
          </p:spPr>
          <p:txBody>
            <a:bodyPr/>
            <a:lstStyle/>
            <a:p>
              <a:endParaRPr lang="en-US"/>
            </a:p>
          </p:txBody>
        </p:sp>
        <p:sp>
          <p:nvSpPr>
            <p:cNvPr id="210" name="Rectangle 209"/>
            <p:cNvSpPr>
              <a:spLocks noChangeArrowheads="1"/>
            </p:cNvSpPr>
            <p:nvPr/>
          </p:nvSpPr>
          <p:spPr bwMode="auto">
            <a:xfrm>
              <a:off x="1060450" y="3116263"/>
              <a:ext cx="674688" cy="107950"/>
            </a:xfrm>
            <a:prstGeom prst="rect">
              <a:avLst/>
            </a:prstGeom>
            <a:solidFill>
              <a:srgbClr val="FFFFFF"/>
            </a:solidFill>
            <a:ln w="9525">
              <a:noFill/>
              <a:miter lim="800000"/>
              <a:headEnd/>
              <a:tailEnd/>
            </a:ln>
          </p:spPr>
          <p:txBody>
            <a:bodyPr/>
            <a:lstStyle/>
            <a:p>
              <a:endParaRPr lang="en-US"/>
            </a:p>
          </p:txBody>
        </p:sp>
        <p:sp>
          <p:nvSpPr>
            <p:cNvPr id="211" name="Rectangle 210"/>
            <p:cNvSpPr>
              <a:spLocks noChangeArrowheads="1"/>
            </p:cNvSpPr>
            <p:nvPr/>
          </p:nvSpPr>
          <p:spPr bwMode="auto">
            <a:xfrm>
              <a:off x="1063625" y="3121025"/>
              <a:ext cx="666750" cy="98425"/>
            </a:xfrm>
            <a:prstGeom prst="rect">
              <a:avLst/>
            </a:prstGeom>
            <a:noFill/>
            <a:ln w="11113">
              <a:solidFill>
                <a:srgbClr val="000000"/>
              </a:solidFill>
              <a:miter lim="800000"/>
              <a:headEnd/>
              <a:tailEnd/>
            </a:ln>
          </p:spPr>
          <p:txBody>
            <a:bodyPr/>
            <a:lstStyle/>
            <a:p>
              <a:endParaRPr lang="en-US"/>
            </a:p>
          </p:txBody>
        </p:sp>
        <p:sp>
          <p:nvSpPr>
            <p:cNvPr id="212" name="Freeform 211"/>
            <p:cNvSpPr>
              <a:spLocks/>
            </p:cNvSpPr>
            <p:nvPr/>
          </p:nvSpPr>
          <p:spPr bwMode="auto">
            <a:xfrm>
              <a:off x="1060450" y="3157538"/>
              <a:ext cx="65088"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4"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213" name="Freeform 212"/>
            <p:cNvSpPr>
              <a:spLocks/>
            </p:cNvSpPr>
            <p:nvPr/>
          </p:nvSpPr>
          <p:spPr bwMode="auto">
            <a:xfrm>
              <a:off x="1060450" y="3181350"/>
              <a:ext cx="65088"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4" y="21"/>
                  </a:moveTo>
                  <a:lnTo>
                    <a:pt x="0" y="14"/>
                  </a:lnTo>
                  <a:lnTo>
                    <a:pt x="49" y="0"/>
                  </a:lnTo>
                  <a:lnTo>
                    <a:pt x="49" y="7"/>
                  </a:lnTo>
                  <a:lnTo>
                    <a:pt x="4" y="21"/>
                  </a:lnTo>
                  <a:close/>
                </a:path>
              </a:pathLst>
            </a:custGeom>
            <a:solidFill>
              <a:srgbClr val="000000"/>
            </a:solidFill>
            <a:ln w="9525">
              <a:noFill/>
              <a:round/>
              <a:headEnd/>
              <a:tailEnd/>
            </a:ln>
          </p:spPr>
          <p:txBody>
            <a:bodyPr/>
            <a:lstStyle/>
            <a:p>
              <a:endParaRPr lang="en-US"/>
            </a:p>
          </p:txBody>
        </p:sp>
        <p:sp>
          <p:nvSpPr>
            <p:cNvPr id="214" name="Rectangle 213"/>
            <p:cNvSpPr>
              <a:spLocks noChangeArrowheads="1"/>
            </p:cNvSpPr>
            <p:nvPr/>
          </p:nvSpPr>
          <p:spPr bwMode="auto">
            <a:xfrm>
              <a:off x="2324100" y="3116263"/>
              <a:ext cx="674688" cy="107950"/>
            </a:xfrm>
            <a:prstGeom prst="rect">
              <a:avLst/>
            </a:prstGeom>
            <a:solidFill>
              <a:srgbClr val="FFFFFF"/>
            </a:solidFill>
            <a:ln w="9525">
              <a:noFill/>
              <a:miter lim="800000"/>
              <a:headEnd/>
              <a:tailEnd/>
            </a:ln>
          </p:spPr>
          <p:txBody>
            <a:bodyPr/>
            <a:lstStyle/>
            <a:p>
              <a:endParaRPr lang="en-US"/>
            </a:p>
          </p:txBody>
        </p:sp>
        <p:sp>
          <p:nvSpPr>
            <p:cNvPr id="215" name="Rectangle 214"/>
            <p:cNvSpPr>
              <a:spLocks noChangeArrowheads="1"/>
            </p:cNvSpPr>
            <p:nvPr/>
          </p:nvSpPr>
          <p:spPr bwMode="auto">
            <a:xfrm>
              <a:off x="2327275" y="3121025"/>
              <a:ext cx="666750" cy="98425"/>
            </a:xfrm>
            <a:prstGeom prst="rect">
              <a:avLst/>
            </a:prstGeom>
            <a:noFill/>
            <a:ln w="11113">
              <a:solidFill>
                <a:srgbClr val="000000"/>
              </a:solidFill>
              <a:miter lim="800000"/>
              <a:headEnd/>
              <a:tailEnd/>
            </a:ln>
          </p:spPr>
          <p:txBody>
            <a:bodyPr/>
            <a:lstStyle/>
            <a:p>
              <a:endParaRPr lang="en-US"/>
            </a:p>
          </p:txBody>
        </p:sp>
        <p:sp>
          <p:nvSpPr>
            <p:cNvPr id="216" name="Freeform 215"/>
            <p:cNvSpPr>
              <a:spLocks/>
            </p:cNvSpPr>
            <p:nvPr/>
          </p:nvSpPr>
          <p:spPr bwMode="auto">
            <a:xfrm>
              <a:off x="2324100" y="3157538"/>
              <a:ext cx="65088"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4"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217" name="Freeform 216"/>
            <p:cNvSpPr>
              <a:spLocks/>
            </p:cNvSpPr>
            <p:nvPr/>
          </p:nvSpPr>
          <p:spPr bwMode="auto">
            <a:xfrm>
              <a:off x="2324100" y="3181350"/>
              <a:ext cx="65088"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4" y="21"/>
                  </a:moveTo>
                  <a:lnTo>
                    <a:pt x="0" y="14"/>
                  </a:lnTo>
                  <a:lnTo>
                    <a:pt x="49" y="0"/>
                  </a:lnTo>
                  <a:lnTo>
                    <a:pt x="49" y="7"/>
                  </a:lnTo>
                  <a:lnTo>
                    <a:pt x="4" y="21"/>
                  </a:lnTo>
                  <a:close/>
                </a:path>
              </a:pathLst>
            </a:custGeom>
            <a:solidFill>
              <a:srgbClr val="000000"/>
            </a:solidFill>
            <a:ln w="9525">
              <a:noFill/>
              <a:round/>
              <a:headEnd/>
              <a:tailEnd/>
            </a:ln>
          </p:spPr>
          <p:txBody>
            <a:bodyPr/>
            <a:lstStyle/>
            <a:p>
              <a:endParaRPr lang="en-US"/>
            </a:p>
          </p:txBody>
        </p:sp>
        <p:sp>
          <p:nvSpPr>
            <p:cNvPr id="218" name="Rectangle 217"/>
            <p:cNvSpPr>
              <a:spLocks noChangeArrowheads="1"/>
            </p:cNvSpPr>
            <p:nvPr/>
          </p:nvSpPr>
          <p:spPr bwMode="auto">
            <a:xfrm>
              <a:off x="3841750" y="3116263"/>
              <a:ext cx="673100" cy="107950"/>
            </a:xfrm>
            <a:prstGeom prst="rect">
              <a:avLst/>
            </a:prstGeom>
            <a:solidFill>
              <a:srgbClr val="FFFFFF"/>
            </a:solidFill>
            <a:ln w="9525">
              <a:noFill/>
              <a:miter lim="800000"/>
              <a:headEnd/>
              <a:tailEnd/>
            </a:ln>
          </p:spPr>
          <p:txBody>
            <a:bodyPr/>
            <a:lstStyle/>
            <a:p>
              <a:endParaRPr lang="en-US"/>
            </a:p>
          </p:txBody>
        </p:sp>
        <p:sp>
          <p:nvSpPr>
            <p:cNvPr id="219" name="Rectangle 218"/>
            <p:cNvSpPr>
              <a:spLocks noChangeArrowheads="1"/>
            </p:cNvSpPr>
            <p:nvPr/>
          </p:nvSpPr>
          <p:spPr bwMode="auto">
            <a:xfrm>
              <a:off x="3846513" y="3121025"/>
              <a:ext cx="665162" cy="98425"/>
            </a:xfrm>
            <a:prstGeom prst="rect">
              <a:avLst/>
            </a:prstGeom>
            <a:noFill/>
            <a:ln w="11113">
              <a:solidFill>
                <a:srgbClr val="000000"/>
              </a:solidFill>
              <a:miter lim="800000"/>
              <a:headEnd/>
              <a:tailEnd/>
            </a:ln>
          </p:spPr>
          <p:txBody>
            <a:bodyPr/>
            <a:lstStyle/>
            <a:p>
              <a:endParaRPr lang="en-US"/>
            </a:p>
          </p:txBody>
        </p:sp>
        <p:sp>
          <p:nvSpPr>
            <p:cNvPr id="220" name="Freeform 219"/>
            <p:cNvSpPr>
              <a:spLocks/>
            </p:cNvSpPr>
            <p:nvPr/>
          </p:nvSpPr>
          <p:spPr bwMode="auto">
            <a:xfrm>
              <a:off x="3841750" y="3157538"/>
              <a:ext cx="65088"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3"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221" name="Freeform 220"/>
            <p:cNvSpPr>
              <a:spLocks/>
            </p:cNvSpPr>
            <p:nvPr/>
          </p:nvSpPr>
          <p:spPr bwMode="auto">
            <a:xfrm>
              <a:off x="3841750" y="3181350"/>
              <a:ext cx="65088"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3" y="21"/>
                  </a:moveTo>
                  <a:lnTo>
                    <a:pt x="0" y="14"/>
                  </a:lnTo>
                  <a:lnTo>
                    <a:pt x="49" y="0"/>
                  </a:lnTo>
                  <a:lnTo>
                    <a:pt x="49" y="7"/>
                  </a:lnTo>
                  <a:lnTo>
                    <a:pt x="3" y="21"/>
                  </a:lnTo>
                  <a:close/>
                </a:path>
              </a:pathLst>
            </a:custGeom>
            <a:solidFill>
              <a:srgbClr val="000000"/>
            </a:solidFill>
            <a:ln w="9525">
              <a:noFill/>
              <a:round/>
              <a:headEnd/>
              <a:tailEnd/>
            </a:ln>
          </p:spPr>
          <p:txBody>
            <a:bodyPr/>
            <a:lstStyle/>
            <a:p>
              <a:endParaRPr lang="en-US"/>
            </a:p>
          </p:txBody>
        </p:sp>
        <p:sp>
          <p:nvSpPr>
            <p:cNvPr id="222" name="Rectangle 221"/>
            <p:cNvSpPr>
              <a:spLocks noChangeArrowheads="1"/>
            </p:cNvSpPr>
            <p:nvPr/>
          </p:nvSpPr>
          <p:spPr bwMode="auto">
            <a:xfrm>
              <a:off x="4598988" y="3116263"/>
              <a:ext cx="674687" cy="107950"/>
            </a:xfrm>
            <a:prstGeom prst="rect">
              <a:avLst/>
            </a:prstGeom>
            <a:solidFill>
              <a:srgbClr val="FFFFFF"/>
            </a:solidFill>
            <a:ln w="9525">
              <a:noFill/>
              <a:miter lim="800000"/>
              <a:headEnd/>
              <a:tailEnd/>
            </a:ln>
          </p:spPr>
          <p:txBody>
            <a:bodyPr/>
            <a:lstStyle/>
            <a:p>
              <a:endParaRPr lang="en-US"/>
            </a:p>
          </p:txBody>
        </p:sp>
        <p:sp>
          <p:nvSpPr>
            <p:cNvPr id="223" name="Rectangle 222"/>
            <p:cNvSpPr>
              <a:spLocks noChangeArrowheads="1"/>
            </p:cNvSpPr>
            <p:nvPr/>
          </p:nvSpPr>
          <p:spPr bwMode="auto">
            <a:xfrm>
              <a:off x="4603750" y="3121025"/>
              <a:ext cx="666750" cy="98425"/>
            </a:xfrm>
            <a:prstGeom prst="rect">
              <a:avLst/>
            </a:prstGeom>
            <a:noFill/>
            <a:ln w="11113">
              <a:solidFill>
                <a:srgbClr val="000000"/>
              </a:solidFill>
              <a:miter lim="800000"/>
              <a:headEnd/>
              <a:tailEnd/>
            </a:ln>
          </p:spPr>
          <p:txBody>
            <a:bodyPr/>
            <a:lstStyle/>
            <a:p>
              <a:endParaRPr lang="en-US"/>
            </a:p>
          </p:txBody>
        </p:sp>
        <p:sp>
          <p:nvSpPr>
            <p:cNvPr id="224" name="Freeform 223"/>
            <p:cNvSpPr>
              <a:spLocks/>
            </p:cNvSpPr>
            <p:nvPr/>
          </p:nvSpPr>
          <p:spPr bwMode="auto">
            <a:xfrm>
              <a:off x="4598988" y="3157538"/>
              <a:ext cx="66675"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4"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225" name="Freeform 224"/>
            <p:cNvSpPr>
              <a:spLocks/>
            </p:cNvSpPr>
            <p:nvPr/>
          </p:nvSpPr>
          <p:spPr bwMode="auto">
            <a:xfrm>
              <a:off x="4598988" y="3181350"/>
              <a:ext cx="66675"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4" y="21"/>
                  </a:moveTo>
                  <a:lnTo>
                    <a:pt x="0" y="14"/>
                  </a:lnTo>
                  <a:lnTo>
                    <a:pt x="49" y="0"/>
                  </a:lnTo>
                  <a:lnTo>
                    <a:pt x="49" y="7"/>
                  </a:lnTo>
                  <a:lnTo>
                    <a:pt x="4" y="21"/>
                  </a:lnTo>
                  <a:close/>
                </a:path>
              </a:pathLst>
            </a:custGeom>
            <a:solidFill>
              <a:srgbClr val="000000"/>
            </a:solidFill>
            <a:ln w="9525">
              <a:noFill/>
              <a:round/>
              <a:headEnd/>
              <a:tailEnd/>
            </a:ln>
          </p:spPr>
          <p:txBody>
            <a:bodyPr/>
            <a:lstStyle/>
            <a:p>
              <a:endParaRPr lang="en-US"/>
            </a:p>
          </p:txBody>
        </p:sp>
        <p:sp>
          <p:nvSpPr>
            <p:cNvPr id="226" name="Rectangle 225"/>
            <p:cNvSpPr>
              <a:spLocks noChangeArrowheads="1"/>
            </p:cNvSpPr>
            <p:nvPr/>
          </p:nvSpPr>
          <p:spPr bwMode="auto">
            <a:xfrm>
              <a:off x="4897438" y="3124200"/>
              <a:ext cx="130175"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D</a:t>
              </a:r>
              <a:r>
                <a:rPr lang="en-US" sz="600" b="0" baseline="30000">
                  <a:solidFill>
                    <a:srgbClr val="000000"/>
                  </a:solidFill>
                </a:rPr>
                <a:t>ALU</a:t>
              </a:r>
              <a:endParaRPr lang="en-US" b="0" baseline="30000"/>
            </a:p>
          </p:txBody>
        </p:sp>
        <p:sp>
          <p:nvSpPr>
            <p:cNvPr id="227" name="Rectangle 226"/>
            <p:cNvSpPr>
              <a:spLocks noChangeArrowheads="1"/>
            </p:cNvSpPr>
            <p:nvPr/>
          </p:nvSpPr>
          <p:spPr bwMode="auto">
            <a:xfrm>
              <a:off x="3082925" y="3116263"/>
              <a:ext cx="674688" cy="107950"/>
            </a:xfrm>
            <a:prstGeom prst="rect">
              <a:avLst/>
            </a:prstGeom>
            <a:solidFill>
              <a:srgbClr val="FFFFFF"/>
            </a:solidFill>
            <a:ln w="9525">
              <a:noFill/>
              <a:miter lim="800000"/>
              <a:headEnd/>
              <a:tailEnd/>
            </a:ln>
          </p:spPr>
          <p:txBody>
            <a:bodyPr/>
            <a:lstStyle/>
            <a:p>
              <a:endParaRPr lang="en-US"/>
            </a:p>
          </p:txBody>
        </p:sp>
        <p:sp>
          <p:nvSpPr>
            <p:cNvPr id="228" name="Rectangle 227"/>
            <p:cNvSpPr>
              <a:spLocks noChangeArrowheads="1"/>
            </p:cNvSpPr>
            <p:nvPr/>
          </p:nvSpPr>
          <p:spPr bwMode="auto">
            <a:xfrm>
              <a:off x="3087688" y="3121025"/>
              <a:ext cx="665162" cy="98425"/>
            </a:xfrm>
            <a:prstGeom prst="rect">
              <a:avLst/>
            </a:prstGeom>
            <a:noFill/>
            <a:ln w="11113">
              <a:solidFill>
                <a:srgbClr val="000000"/>
              </a:solidFill>
              <a:miter lim="800000"/>
              <a:headEnd/>
              <a:tailEnd/>
            </a:ln>
          </p:spPr>
          <p:txBody>
            <a:bodyPr/>
            <a:lstStyle/>
            <a:p>
              <a:endParaRPr lang="en-US"/>
            </a:p>
          </p:txBody>
        </p:sp>
        <p:sp>
          <p:nvSpPr>
            <p:cNvPr id="229" name="Freeform 228"/>
            <p:cNvSpPr>
              <a:spLocks/>
            </p:cNvSpPr>
            <p:nvPr/>
          </p:nvSpPr>
          <p:spPr bwMode="auto">
            <a:xfrm>
              <a:off x="3082925" y="3157538"/>
              <a:ext cx="65088"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4"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230" name="Freeform 229"/>
            <p:cNvSpPr>
              <a:spLocks/>
            </p:cNvSpPr>
            <p:nvPr/>
          </p:nvSpPr>
          <p:spPr bwMode="auto">
            <a:xfrm>
              <a:off x="3082925" y="3181350"/>
              <a:ext cx="65088"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4" y="21"/>
                  </a:moveTo>
                  <a:lnTo>
                    <a:pt x="0" y="14"/>
                  </a:lnTo>
                  <a:lnTo>
                    <a:pt x="49" y="0"/>
                  </a:lnTo>
                  <a:lnTo>
                    <a:pt x="49" y="7"/>
                  </a:lnTo>
                  <a:lnTo>
                    <a:pt x="4" y="21"/>
                  </a:lnTo>
                  <a:close/>
                </a:path>
              </a:pathLst>
            </a:custGeom>
            <a:solidFill>
              <a:srgbClr val="000000"/>
            </a:solidFill>
            <a:ln w="9525">
              <a:noFill/>
              <a:round/>
              <a:headEnd/>
              <a:tailEnd/>
            </a:ln>
          </p:spPr>
          <p:txBody>
            <a:bodyPr/>
            <a:lstStyle/>
            <a:p>
              <a:endParaRPr lang="en-US"/>
            </a:p>
          </p:txBody>
        </p:sp>
        <p:sp>
          <p:nvSpPr>
            <p:cNvPr id="231" name="Rectangle 230"/>
            <p:cNvSpPr>
              <a:spLocks noChangeArrowheads="1"/>
            </p:cNvSpPr>
            <p:nvPr/>
          </p:nvSpPr>
          <p:spPr bwMode="auto">
            <a:xfrm>
              <a:off x="4151313" y="3124200"/>
              <a:ext cx="46037"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B</a:t>
              </a:r>
              <a:endParaRPr lang="en-US" b="0"/>
            </a:p>
          </p:txBody>
        </p:sp>
        <p:sp>
          <p:nvSpPr>
            <p:cNvPr id="232" name="Rectangle 231"/>
            <p:cNvSpPr>
              <a:spLocks noChangeArrowheads="1"/>
            </p:cNvSpPr>
            <p:nvPr/>
          </p:nvSpPr>
          <p:spPr bwMode="auto">
            <a:xfrm>
              <a:off x="2590800" y="3124200"/>
              <a:ext cx="144463"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IR</a:t>
              </a:r>
              <a:r>
                <a:rPr lang="en-US" sz="600" b="0" baseline="30000">
                  <a:solidFill>
                    <a:srgbClr val="000000"/>
                  </a:solidFill>
                </a:rPr>
                <a:t>ALU</a:t>
              </a:r>
              <a:endParaRPr lang="en-US" b="0" baseline="30000"/>
            </a:p>
          </p:txBody>
        </p:sp>
        <p:sp>
          <p:nvSpPr>
            <p:cNvPr id="233" name="Rectangle 232"/>
            <p:cNvSpPr>
              <a:spLocks noChangeArrowheads="1"/>
            </p:cNvSpPr>
            <p:nvPr/>
          </p:nvSpPr>
          <p:spPr bwMode="auto">
            <a:xfrm>
              <a:off x="3402013" y="3119438"/>
              <a:ext cx="47625"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A</a:t>
              </a:r>
              <a:endParaRPr lang="en-US" b="0"/>
            </a:p>
          </p:txBody>
        </p:sp>
        <p:sp>
          <p:nvSpPr>
            <p:cNvPr id="234" name="Rectangle 233"/>
            <p:cNvSpPr>
              <a:spLocks noChangeArrowheads="1"/>
            </p:cNvSpPr>
            <p:nvPr/>
          </p:nvSpPr>
          <p:spPr bwMode="auto">
            <a:xfrm>
              <a:off x="1328738" y="3124200"/>
              <a:ext cx="166687"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PC</a:t>
              </a:r>
              <a:r>
                <a:rPr lang="en-US" sz="600" b="0" baseline="30000">
                  <a:solidFill>
                    <a:srgbClr val="000000"/>
                  </a:solidFill>
                </a:rPr>
                <a:t>ALU</a:t>
              </a:r>
              <a:endParaRPr lang="en-US" b="0" baseline="30000"/>
            </a:p>
          </p:txBody>
        </p:sp>
      </p:grpSp>
      <p:grpSp>
        <p:nvGrpSpPr>
          <p:cNvPr id="237" name="Group 236"/>
          <p:cNvGrpSpPr/>
          <p:nvPr/>
        </p:nvGrpSpPr>
        <p:grpSpPr>
          <a:xfrm>
            <a:off x="152400" y="1979612"/>
            <a:ext cx="4532313" cy="153988"/>
            <a:chOff x="952500" y="1682750"/>
            <a:chExt cx="4532313" cy="153988"/>
          </a:xfrm>
        </p:grpSpPr>
        <p:sp>
          <p:nvSpPr>
            <p:cNvPr id="238" name="Rectangle 237"/>
            <p:cNvSpPr>
              <a:spLocks noChangeArrowheads="1"/>
            </p:cNvSpPr>
            <p:nvPr/>
          </p:nvSpPr>
          <p:spPr bwMode="auto">
            <a:xfrm>
              <a:off x="952500" y="1725613"/>
              <a:ext cx="4532313" cy="36512"/>
            </a:xfrm>
            <a:prstGeom prst="rect">
              <a:avLst/>
            </a:prstGeom>
            <a:solidFill>
              <a:srgbClr val="BBBBBB"/>
            </a:solidFill>
            <a:ln w="9525">
              <a:noFill/>
              <a:miter lim="800000"/>
              <a:headEnd/>
              <a:tailEnd/>
            </a:ln>
          </p:spPr>
          <p:txBody>
            <a:bodyPr/>
            <a:lstStyle/>
            <a:p>
              <a:endParaRPr lang="en-US"/>
            </a:p>
          </p:txBody>
        </p:sp>
        <p:sp>
          <p:nvSpPr>
            <p:cNvPr id="243" name="Rectangle 242"/>
            <p:cNvSpPr>
              <a:spLocks noChangeArrowheads="1"/>
            </p:cNvSpPr>
            <p:nvPr/>
          </p:nvSpPr>
          <p:spPr bwMode="auto">
            <a:xfrm>
              <a:off x="1066800" y="1684338"/>
              <a:ext cx="674688" cy="101600"/>
            </a:xfrm>
            <a:prstGeom prst="rect">
              <a:avLst/>
            </a:prstGeom>
            <a:solidFill>
              <a:srgbClr val="FFFFFF"/>
            </a:solidFill>
            <a:ln w="9525">
              <a:noFill/>
              <a:miter lim="800000"/>
              <a:headEnd/>
              <a:tailEnd/>
            </a:ln>
          </p:spPr>
          <p:txBody>
            <a:bodyPr/>
            <a:lstStyle/>
            <a:p>
              <a:endParaRPr lang="en-US"/>
            </a:p>
          </p:txBody>
        </p:sp>
        <p:sp>
          <p:nvSpPr>
            <p:cNvPr id="244" name="Rectangle 243"/>
            <p:cNvSpPr>
              <a:spLocks noChangeArrowheads="1"/>
            </p:cNvSpPr>
            <p:nvPr/>
          </p:nvSpPr>
          <p:spPr bwMode="auto">
            <a:xfrm>
              <a:off x="1063625" y="1687513"/>
              <a:ext cx="666750" cy="93662"/>
            </a:xfrm>
            <a:prstGeom prst="rect">
              <a:avLst/>
            </a:prstGeom>
            <a:noFill/>
            <a:ln w="11113">
              <a:solidFill>
                <a:srgbClr val="000000"/>
              </a:solidFill>
              <a:miter lim="800000"/>
              <a:headEnd/>
              <a:tailEnd/>
            </a:ln>
          </p:spPr>
          <p:txBody>
            <a:bodyPr/>
            <a:lstStyle/>
            <a:p>
              <a:endParaRPr lang="en-US"/>
            </a:p>
          </p:txBody>
        </p:sp>
        <p:sp>
          <p:nvSpPr>
            <p:cNvPr id="245" name="Freeform 244"/>
            <p:cNvSpPr>
              <a:spLocks/>
            </p:cNvSpPr>
            <p:nvPr/>
          </p:nvSpPr>
          <p:spPr bwMode="auto">
            <a:xfrm>
              <a:off x="1060450" y="1725613"/>
              <a:ext cx="65088" cy="28575"/>
            </a:xfrm>
            <a:custGeom>
              <a:avLst/>
              <a:gdLst>
                <a:gd name="T0" fmla="*/ 0 w 49"/>
                <a:gd name="T1" fmla="*/ 2147483647 h 21"/>
                <a:gd name="T2" fmla="*/ 2147483647 w 49"/>
                <a:gd name="T3" fmla="*/ 0 h 21"/>
                <a:gd name="T4" fmla="*/ 2147483647 w 49"/>
                <a:gd name="T5" fmla="*/ 2147483647 h 21"/>
                <a:gd name="T6" fmla="*/ 2147483647 w 49"/>
                <a:gd name="T7" fmla="*/ 2147483647 h 21"/>
                <a:gd name="T8" fmla="*/ 0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0" y="7"/>
                  </a:moveTo>
                  <a:lnTo>
                    <a:pt x="4" y="0"/>
                  </a:lnTo>
                  <a:lnTo>
                    <a:pt x="49" y="14"/>
                  </a:lnTo>
                  <a:lnTo>
                    <a:pt x="49" y="21"/>
                  </a:lnTo>
                  <a:lnTo>
                    <a:pt x="0" y="7"/>
                  </a:lnTo>
                  <a:close/>
                </a:path>
              </a:pathLst>
            </a:custGeom>
            <a:solidFill>
              <a:srgbClr val="000000"/>
            </a:solidFill>
            <a:ln w="9525">
              <a:noFill/>
              <a:round/>
              <a:headEnd/>
              <a:tailEnd/>
            </a:ln>
          </p:spPr>
          <p:txBody>
            <a:bodyPr/>
            <a:lstStyle/>
            <a:p>
              <a:endParaRPr lang="en-US"/>
            </a:p>
          </p:txBody>
        </p:sp>
        <p:sp>
          <p:nvSpPr>
            <p:cNvPr id="246" name="Freeform 245"/>
            <p:cNvSpPr>
              <a:spLocks/>
            </p:cNvSpPr>
            <p:nvPr/>
          </p:nvSpPr>
          <p:spPr bwMode="auto">
            <a:xfrm>
              <a:off x="1060450" y="1744663"/>
              <a:ext cx="65088" cy="33337"/>
            </a:xfrm>
            <a:custGeom>
              <a:avLst/>
              <a:gdLst>
                <a:gd name="T0" fmla="*/ 2147483647 w 49"/>
                <a:gd name="T1" fmla="*/ 2147483647 h 25"/>
                <a:gd name="T2" fmla="*/ 0 w 49"/>
                <a:gd name="T3" fmla="*/ 2147483647 h 25"/>
                <a:gd name="T4" fmla="*/ 2147483647 w 49"/>
                <a:gd name="T5" fmla="*/ 0 h 25"/>
                <a:gd name="T6" fmla="*/ 2147483647 w 49"/>
                <a:gd name="T7" fmla="*/ 2147483647 h 25"/>
                <a:gd name="T8" fmla="*/ 2147483647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4" y="25"/>
                  </a:moveTo>
                  <a:lnTo>
                    <a:pt x="0" y="18"/>
                  </a:lnTo>
                  <a:lnTo>
                    <a:pt x="49" y="0"/>
                  </a:lnTo>
                  <a:lnTo>
                    <a:pt x="49" y="7"/>
                  </a:lnTo>
                  <a:lnTo>
                    <a:pt x="4" y="25"/>
                  </a:lnTo>
                  <a:close/>
                </a:path>
              </a:pathLst>
            </a:custGeom>
            <a:solidFill>
              <a:srgbClr val="000000"/>
            </a:solidFill>
            <a:ln w="9525">
              <a:noFill/>
              <a:round/>
              <a:headEnd/>
              <a:tailEnd/>
            </a:ln>
          </p:spPr>
          <p:txBody>
            <a:bodyPr/>
            <a:lstStyle/>
            <a:p>
              <a:endParaRPr lang="en-US"/>
            </a:p>
          </p:txBody>
        </p:sp>
        <p:sp>
          <p:nvSpPr>
            <p:cNvPr id="247" name="Rectangle 246"/>
            <p:cNvSpPr>
              <a:spLocks noChangeArrowheads="1"/>
            </p:cNvSpPr>
            <p:nvPr/>
          </p:nvSpPr>
          <p:spPr bwMode="auto">
            <a:xfrm>
              <a:off x="2324100" y="1684338"/>
              <a:ext cx="674688" cy="101600"/>
            </a:xfrm>
            <a:prstGeom prst="rect">
              <a:avLst/>
            </a:prstGeom>
            <a:solidFill>
              <a:srgbClr val="FFFFFF"/>
            </a:solidFill>
            <a:ln w="9525">
              <a:noFill/>
              <a:miter lim="800000"/>
              <a:headEnd/>
              <a:tailEnd/>
            </a:ln>
          </p:spPr>
          <p:txBody>
            <a:bodyPr/>
            <a:lstStyle/>
            <a:p>
              <a:endParaRPr lang="en-US"/>
            </a:p>
          </p:txBody>
        </p:sp>
        <p:sp>
          <p:nvSpPr>
            <p:cNvPr id="248" name="Rectangle 247"/>
            <p:cNvSpPr>
              <a:spLocks noChangeArrowheads="1"/>
            </p:cNvSpPr>
            <p:nvPr/>
          </p:nvSpPr>
          <p:spPr bwMode="auto">
            <a:xfrm>
              <a:off x="2327275" y="1687513"/>
              <a:ext cx="666750" cy="93662"/>
            </a:xfrm>
            <a:prstGeom prst="rect">
              <a:avLst/>
            </a:prstGeom>
            <a:noFill/>
            <a:ln w="11113">
              <a:solidFill>
                <a:srgbClr val="000000"/>
              </a:solidFill>
              <a:miter lim="800000"/>
              <a:headEnd/>
              <a:tailEnd/>
            </a:ln>
          </p:spPr>
          <p:txBody>
            <a:bodyPr/>
            <a:lstStyle/>
            <a:p>
              <a:endParaRPr lang="en-US"/>
            </a:p>
          </p:txBody>
        </p:sp>
        <p:sp>
          <p:nvSpPr>
            <p:cNvPr id="249" name="Freeform 248"/>
            <p:cNvSpPr>
              <a:spLocks/>
            </p:cNvSpPr>
            <p:nvPr/>
          </p:nvSpPr>
          <p:spPr bwMode="auto">
            <a:xfrm>
              <a:off x="2324100" y="1725613"/>
              <a:ext cx="65088" cy="28575"/>
            </a:xfrm>
            <a:custGeom>
              <a:avLst/>
              <a:gdLst>
                <a:gd name="T0" fmla="*/ 0 w 49"/>
                <a:gd name="T1" fmla="*/ 2147483647 h 21"/>
                <a:gd name="T2" fmla="*/ 2147483647 w 49"/>
                <a:gd name="T3" fmla="*/ 0 h 21"/>
                <a:gd name="T4" fmla="*/ 2147483647 w 49"/>
                <a:gd name="T5" fmla="*/ 2147483647 h 21"/>
                <a:gd name="T6" fmla="*/ 2147483647 w 49"/>
                <a:gd name="T7" fmla="*/ 2147483647 h 21"/>
                <a:gd name="T8" fmla="*/ 0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0" y="7"/>
                  </a:moveTo>
                  <a:lnTo>
                    <a:pt x="4" y="0"/>
                  </a:lnTo>
                  <a:lnTo>
                    <a:pt x="49" y="14"/>
                  </a:lnTo>
                  <a:lnTo>
                    <a:pt x="49" y="21"/>
                  </a:lnTo>
                  <a:lnTo>
                    <a:pt x="0" y="7"/>
                  </a:lnTo>
                  <a:close/>
                </a:path>
              </a:pathLst>
            </a:custGeom>
            <a:solidFill>
              <a:srgbClr val="000000"/>
            </a:solidFill>
            <a:ln w="9525">
              <a:noFill/>
              <a:round/>
              <a:headEnd/>
              <a:tailEnd/>
            </a:ln>
          </p:spPr>
          <p:txBody>
            <a:bodyPr/>
            <a:lstStyle/>
            <a:p>
              <a:endParaRPr lang="en-US"/>
            </a:p>
          </p:txBody>
        </p:sp>
        <p:sp>
          <p:nvSpPr>
            <p:cNvPr id="250" name="Freeform 249"/>
            <p:cNvSpPr>
              <a:spLocks/>
            </p:cNvSpPr>
            <p:nvPr/>
          </p:nvSpPr>
          <p:spPr bwMode="auto">
            <a:xfrm>
              <a:off x="2324100" y="1744663"/>
              <a:ext cx="65088" cy="33337"/>
            </a:xfrm>
            <a:custGeom>
              <a:avLst/>
              <a:gdLst>
                <a:gd name="T0" fmla="*/ 2147483647 w 49"/>
                <a:gd name="T1" fmla="*/ 2147483647 h 25"/>
                <a:gd name="T2" fmla="*/ 0 w 49"/>
                <a:gd name="T3" fmla="*/ 2147483647 h 25"/>
                <a:gd name="T4" fmla="*/ 2147483647 w 49"/>
                <a:gd name="T5" fmla="*/ 0 h 25"/>
                <a:gd name="T6" fmla="*/ 2147483647 w 49"/>
                <a:gd name="T7" fmla="*/ 2147483647 h 25"/>
                <a:gd name="T8" fmla="*/ 2147483647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4" y="25"/>
                  </a:moveTo>
                  <a:lnTo>
                    <a:pt x="0" y="18"/>
                  </a:lnTo>
                  <a:lnTo>
                    <a:pt x="49" y="0"/>
                  </a:lnTo>
                  <a:lnTo>
                    <a:pt x="49" y="7"/>
                  </a:lnTo>
                  <a:lnTo>
                    <a:pt x="4" y="25"/>
                  </a:lnTo>
                  <a:close/>
                </a:path>
              </a:pathLst>
            </a:custGeom>
            <a:solidFill>
              <a:srgbClr val="000000"/>
            </a:solidFill>
            <a:ln w="9525">
              <a:noFill/>
              <a:round/>
              <a:headEnd/>
              <a:tailEnd/>
            </a:ln>
          </p:spPr>
          <p:txBody>
            <a:bodyPr/>
            <a:lstStyle/>
            <a:p>
              <a:endParaRPr lang="en-US"/>
            </a:p>
          </p:txBody>
        </p:sp>
        <p:sp>
          <p:nvSpPr>
            <p:cNvPr id="251" name="Rectangle 250"/>
            <p:cNvSpPr>
              <a:spLocks noChangeArrowheads="1"/>
            </p:cNvSpPr>
            <p:nvPr/>
          </p:nvSpPr>
          <p:spPr bwMode="auto">
            <a:xfrm>
              <a:off x="2630488" y="1744663"/>
              <a:ext cx="14287"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 </a:t>
              </a:r>
              <a:endParaRPr lang="en-US" b="0"/>
            </a:p>
          </p:txBody>
        </p:sp>
        <p:sp>
          <p:nvSpPr>
            <p:cNvPr id="252" name="Rectangle 251"/>
            <p:cNvSpPr>
              <a:spLocks noChangeArrowheads="1"/>
            </p:cNvSpPr>
            <p:nvPr/>
          </p:nvSpPr>
          <p:spPr bwMode="auto">
            <a:xfrm>
              <a:off x="2638425" y="1744663"/>
              <a:ext cx="14288"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 </a:t>
              </a:r>
              <a:endParaRPr lang="en-US" b="0"/>
            </a:p>
          </p:txBody>
        </p:sp>
        <p:sp>
          <p:nvSpPr>
            <p:cNvPr id="253" name="Rectangle 252"/>
            <p:cNvSpPr>
              <a:spLocks noChangeArrowheads="1"/>
            </p:cNvSpPr>
            <p:nvPr/>
          </p:nvSpPr>
          <p:spPr bwMode="auto">
            <a:xfrm>
              <a:off x="2600325" y="1682750"/>
              <a:ext cx="114300"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IR</a:t>
              </a:r>
              <a:r>
                <a:rPr lang="en-US" sz="600" b="0" baseline="30000">
                  <a:solidFill>
                    <a:srgbClr val="000000"/>
                  </a:solidFill>
                </a:rPr>
                <a:t>RF</a:t>
              </a:r>
              <a:endParaRPr lang="en-US" b="0" baseline="30000"/>
            </a:p>
          </p:txBody>
        </p:sp>
        <p:sp>
          <p:nvSpPr>
            <p:cNvPr id="254" name="Rectangle 253"/>
            <p:cNvSpPr>
              <a:spLocks noChangeArrowheads="1"/>
            </p:cNvSpPr>
            <p:nvPr/>
          </p:nvSpPr>
          <p:spPr bwMode="auto">
            <a:xfrm>
              <a:off x="1328738" y="1685925"/>
              <a:ext cx="138112"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PC</a:t>
              </a:r>
              <a:r>
                <a:rPr lang="en-US" sz="600" b="0" baseline="30000">
                  <a:solidFill>
                    <a:srgbClr val="000000"/>
                  </a:solidFill>
                </a:rPr>
                <a:t>RF</a:t>
              </a:r>
              <a:endParaRPr lang="en-US" b="0" baseline="30000"/>
            </a:p>
          </p:txBody>
        </p:sp>
      </p:grpSp>
      <p:sp>
        <p:nvSpPr>
          <p:cNvPr id="240" name="TextBox 239"/>
          <p:cNvSpPr txBox="1"/>
          <p:nvPr/>
        </p:nvSpPr>
        <p:spPr>
          <a:xfrm>
            <a:off x="182022" y="1535668"/>
            <a:ext cx="351378" cy="369332"/>
          </a:xfrm>
          <a:prstGeom prst="rect">
            <a:avLst/>
          </a:prstGeom>
          <a:noFill/>
        </p:spPr>
        <p:txBody>
          <a:bodyPr wrap="none" rtlCol="0">
            <a:spAutoFit/>
          </a:bodyPr>
          <a:lstStyle/>
          <a:p>
            <a:r>
              <a:rPr lang="en-US" dirty="0">
                <a:latin typeface="+mn-lt"/>
              </a:rPr>
              <a:t>IF</a:t>
            </a:r>
          </a:p>
        </p:txBody>
      </p:sp>
      <p:sp>
        <p:nvSpPr>
          <p:cNvPr id="241" name="TextBox 240"/>
          <p:cNvSpPr txBox="1"/>
          <p:nvPr/>
        </p:nvSpPr>
        <p:spPr>
          <a:xfrm>
            <a:off x="152400" y="2514600"/>
            <a:ext cx="433132" cy="369332"/>
          </a:xfrm>
          <a:prstGeom prst="rect">
            <a:avLst/>
          </a:prstGeom>
          <a:noFill/>
        </p:spPr>
        <p:txBody>
          <a:bodyPr wrap="none" rtlCol="0">
            <a:spAutoFit/>
          </a:bodyPr>
          <a:lstStyle/>
          <a:p>
            <a:r>
              <a:rPr lang="en-US" dirty="0">
                <a:latin typeface="+mn-lt"/>
              </a:rPr>
              <a:t>RF</a:t>
            </a:r>
          </a:p>
        </p:txBody>
      </p:sp>
      <p:sp>
        <p:nvSpPr>
          <p:cNvPr id="242" name="TextBox 241"/>
          <p:cNvSpPr txBox="1"/>
          <p:nvPr/>
        </p:nvSpPr>
        <p:spPr>
          <a:xfrm>
            <a:off x="-6274" y="3486090"/>
            <a:ext cx="615874" cy="369332"/>
          </a:xfrm>
          <a:prstGeom prst="rect">
            <a:avLst/>
          </a:prstGeom>
          <a:noFill/>
        </p:spPr>
        <p:txBody>
          <a:bodyPr wrap="none" rtlCol="0">
            <a:spAutoFit/>
          </a:bodyPr>
          <a:lstStyle/>
          <a:p>
            <a:r>
              <a:rPr lang="en-US" dirty="0">
                <a:latin typeface="+mn-lt"/>
              </a:rPr>
              <a:t>ALU</a:t>
            </a:r>
          </a:p>
        </p:txBody>
      </p:sp>
      <p:sp>
        <p:nvSpPr>
          <p:cNvPr id="260" name="TextBox 259"/>
          <p:cNvSpPr txBox="1"/>
          <p:nvPr/>
        </p:nvSpPr>
        <p:spPr>
          <a:xfrm>
            <a:off x="-2095" y="4400490"/>
            <a:ext cx="659155" cy="369332"/>
          </a:xfrm>
          <a:prstGeom prst="rect">
            <a:avLst/>
          </a:prstGeom>
          <a:noFill/>
        </p:spPr>
        <p:txBody>
          <a:bodyPr wrap="none" rtlCol="0">
            <a:spAutoFit/>
          </a:bodyPr>
          <a:lstStyle/>
          <a:p>
            <a:r>
              <a:rPr lang="en-US" dirty="0">
                <a:latin typeface="+mn-lt"/>
              </a:rPr>
              <a:t>MEM</a:t>
            </a:r>
          </a:p>
        </p:txBody>
      </p:sp>
      <p:sp>
        <p:nvSpPr>
          <p:cNvPr id="261" name="TextBox 260"/>
          <p:cNvSpPr txBox="1"/>
          <p:nvPr/>
        </p:nvSpPr>
        <p:spPr>
          <a:xfrm>
            <a:off x="54640" y="5619690"/>
            <a:ext cx="554960" cy="369332"/>
          </a:xfrm>
          <a:prstGeom prst="rect">
            <a:avLst/>
          </a:prstGeom>
          <a:noFill/>
        </p:spPr>
        <p:txBody>
          <a:bodyPr wrap="none" rtlCol="0">
            <a:spAutoFit/>
          </a:bodyPr>
          <a:lstStyle/>
          <a:p>
            <a:r>
              <a:rPr lang="en-US" dirty="0">
                <a:latin typeface="+mn-lt"/>
              </a:rPr>
              <a:t>WB</a:t>
            </a:r>
          </a:p>
        </p:txBody>
      </p:sp>
      <p:sp>
        <p:nvSpPr>
          <p:cNvPr id="264" name="Content Placeholder 238"/>
          <p:cNvSpPr txBox="1">
            <a:spLocks/>
          </p:cNvSpPr>
          <p:nvPr/>
        </p:nvSpPr>
        <p:spPr bwMode="auto">
          <a:xfrm>
            <a:off x="6096000" y="1295400"/>
            <a:ext cx="2743200" cy="2362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defTabSz="457200" rtl="0" eaLnBrk="0" fontAlgn="base" latinLnBrk="0" hangingPunct="0">
              <a:lnSpc>
                <a:spcPct val="100000"/>
              </a:lnSpc>
              <a:spcBef>
                <a:spcPct val="20000"/>
              </a:spcBef>
              <a:spcAft>
                <a:spcPct val="0"/>
              </a:spcAft>
              <a:buClrTx/>
              <a:buSzTx/>
              <a:buFont typeface="Arial" pitchFamily="34" charset="0"/>
              <a:buNone/>
              <a:tabLst/>
              <a:defRPr/>
            </a:pPr>
            <a:r>
              <a:rPr kumimoji="0" lang="en-US" sz="1800" b="0" i="0" u="none" strike="noStrike" kern="1200" cap="none" spc="0" normalizeH="0" baseline="0" noProof="0" dirty="0">
                <a:ln>
                  <a:noFill/>
                </a:ln>
                <a:solidFill>
                  <a:srgbClr val="00B050"/>
                </a:solidFill>
                <a:effectLst/>
                <a:uLnTx/>
                <a:uFillTx/>
                <a:latin typeface="Consolas" pitchFamily="49" charset="0"/>
                <a:ea typeface="ＭＳ Ｐゴシック" charset="-128"/>
                <a:cs typeface="Consolas" pitchFamily="49" charset="0"/>
              </a:rPr>
              <a:t>LD(R1, 4, R2)</a:t>
            </a:r>
          </a:p>
          <a:p>
            <a:pPr marL="342900" marR="0" lvl="0" indent="-342900" defTabSz="457200" rtl="0" eaLnBrk="0" fontAlgn="base" latinLnBrk="0" hangingPunct="0">
              <a:lnSpc>
                <a:spcPct val="100000"/>
              </a:lnSpc>
              <a:spcBef>
                <a:spcPct val="20000"/>
              </a:spcBef>
              <a:spcAft>
                <a:spcPct val="0"/>
              </a:spcAft>
              <a:buClrTx/>
              <a:buSzTx/>
              <a:buFont typeface="Arial" pitchFamily="34" charset="0"/>
              <a:buNone/>
              <a:tabLst/>
              <a:defRPr/>
            </a:pPr>
            <a:r>
              <a:rPr lang="en-US" dirty="0">
                <a:solidFill>
                  <a:srgbClr val="0070C0"/>
                </a:solidFill>
                <a:latin typeface="Consolas" pitchFamily="49" charset="0"/>
                <a:ea typeface="ＭＳ Ｐゴシック" charset="-128"/>
                <a:cs typeface="Consolas" pitchFamily="49" charset="0"/>
              </a:rPr>
              <a:t>LD(R3, 8, R4)</a:t>
            </a:r>
          </a:p>
          <a:p>
            <a:pPr marL="342900" marR="0" lvl="0" indent="-342900" defTabSz="457200" rtl="0" eaLnBrk="0" fontAlgn="base" latinLnBrk="0" hangingPunct="0">
              <a:lnSpc>
                <a:spcPct val="100000"/>
              </a:lnSpc>
              <a:spcBef>
                <a:spcPct val="20000"/>
              </a:spcBef>
              <a:spcAft>
                <a:spcPct val="0"/>
              </a:spcAft>
              <a:buClrTx/>
              <a:buSzTx/>
              <a:buFont typeface="Arial" pitchFamily="34" charset="0"/>
              <a:buNone/>
              <a:tabLst/>
              <a:defRPr/>
            </a:pPr>
            <a:r>
              <a:rPr kumimoji="0" lang="en-US" sz="1800" b="0" i="0" u="none" strike="noStrike" kern="1200" cap="none" spc="0" normalizeH="0" baseline="0" noProof="0" dirty="0">
                <a:ln>
                  <a:noFill/>
                </a:ln>
                <a:solidFill>
                  <a:srgbClr val="FFC000"/>
                </a:solidFill>
                <a:effectLst/>
                <a:uLnTx/>
                <a:uFillTx/>
                <a:latin typeface="Consolas" pitchFamily="49" charset="0"/>
                <a:ea typeface="ＭＳ Ｐゴシック" charset="-128"/>
                <a:cs typeface="Consolas" pitchFamily="49" charset="0"/>
              </a:rPr>
              <a:t>SUB(R6, R7, R8)</a:t>
            </a:r>
          </a:p>
          <a:p>
            <a:pPr marL="342900" marR="0" lvl="0" indent="-342900" defTabSz="457200" rtl="0" eaLnBrk="0" fontAlgn="base" latinLnBrk="0" hangingPunct="0">
              <a:lnSpc>
                <a:spcPct val="100000"/>
              </a:lnSpc>
              <a:spcBef>
                <a:spcPct val="20000"/>
              </a:spcBef>
              <a:spcAft>
                <a:spcPct val="0"/>
              </a:spcAft>
              <a:buClrTx/>
              <a:buSzTx/>
              <a:buFont typeface="Arial" pitchFamily="34" charset="0"/>
              <a:buNone/>
              <a:tabLst/>
              <a:defRPr/>
            </a:pPr>
            <a:r>
              <a:rPr lang="en-US" dirty="0">
                <a:solidFill>
                  <a:srgbClr val="C00000"/>
                </a:solidFill>
                <a:latin typeface="Consolas" pitchFamily="49" charset="0"/>
                <a:ea typeface="ＭＳ Ｐゴシック" charset="-128"/>
                <a:cs typeface="Consolas" pitchFamily="49" charset="0"/>
              </a:rPr>
              <a:t>XOR(R9, R10, R11)</a:t>
            </a:r>
          </a:p>
          <a:p>
            <a:pPr marL="342900" marR="0" lvl="0" indent="-342900" defTabSz="457200" rtl="0" eaLnBrk="0" fontAlgn="base" latinLnBrk="0" hangingPunct="0">
              <a:lnSpc>
                <a:spcPct val="100000"/>
              </a:lnSpc>
              <a:spcBef>
                <a:spcPct val="20000"/>
              </a:spcBef>
              <a:spcAft>
                <a:spcPct val="0"/>
              </a:spcAft>
              <a:buClrTx/>
              <a:buSzTx/>
              <a:buFont typeface="Arial" pitchFamily="34" charset="0"/>
              <a:buNone/>
              <a:tabLst/>
              <a:defRPr/>
            </a:pPr>
            <a:r>
              <a:rPr lang="en-US" dirty="0">
                <a:solidFill>
                  <a:srgbClr val="7030A0"/>
                </a:solidFill>
                <a:latin typeface="Consolas" pitchFamily="49" charset="0"/>
                <a:ea typeface="ＭＳ Ｐゴシック" charset="-128"/>
                <a:cs typeface="Consolas" pitchFamily="49" charset="0"/>
              </a:rPr>
              <a:t>MUL(R12, R13,R14)</a:t>
            </a:r>
          </a:p>
          <a:p>
            <a:pPr marL="342900" marR="0" lvl="0" indent="-342900" defTabSz="457200" rtl="0" eaLnBrk="0" fontAlgn="base" latinLnBrk="0" hangingPunct="0">
              <a:lnSpc>
                <a:spcPct val="100000"/>
              </a:lnSpc>
              <a:spcBef>
                <a:spcPct val="20000"/>
              </a:spcBef>
              <a:spcAft>
                <a:spcPct val="0"/>
              </a:spcAft>
              <a:buClrTx/>
              <a:buSzTx/>
              <a:buFont typeface="Arial" pitchFamily="34" charset="0"/>
              <a:buNone/>
              <a:tabLst/>
              <a:defRPr/>
            </a:pPr>
            <a:r>
              <a:rPr lang="en-US" dirty="0">
                <a:solidFill>
                  <a:schemeClr val="accent2">
                    <a:lumMod val="75000"/>
                  </a:schemeClr>
                </a:solidFill>
                <a:latin typeface="Consolas" pitchFamily="49" charset="0"/>
                <a:ea typeface="ＭＳ Ｐゴシック" charset="-128"/>
                <a:cs typeface="Consolas" pitchFamily="49" charset="0"/>
              </a:rPr>
              <a:t>ADD(R15, 1, R16)</a:t>
            </a:r>
          </a:p>
          <a:p>
            <a:pPr marL="342900" marR="0" lvl="0" indent="-342900" defTabSz="457200" rtl="0" eaLnBrk="0" fontAlgn="base" latinLnBrk="0" hangingPunct="0">
              <a:lnSpc>
                <a:spcPct val="100000"/>
              </a:lnSpc>
              <a:spcBef>
                <a:spcPct val="20000"/>
              </a:spcBef>
              <a:spcAft>
                <a:spcPct val="0"/>
              </a:spcAft>
              <a:buClrTx/>
              <a:buSzTx/>
              <a:buFont typeface="Arial" pitchFamily="34" charset="0"/>
              <a:buNone/>
              <a:tabLst/>
              <a:defRPr/>
            </a:pPr>
            <a:endParaRPr kumimoji="0" lang="en-US" sz="1800" b="0" i="0" u="none" strike="noStrike" kern="1200" cap="none" spc="0" normalizeH="0" baseline="0" noProof="0" dirty="0">
              <a:ln>
                <a:noFill/>
              </a:ln>
              <a:solidFill>
                <a:schemeClr val="tx1"/>
              </a:solidFill>
              <a:effectLst/>
              <a:uLnTx/>
              <a:uFillTx/>
              <a:latin typeface="Consolas" pitchFamily="49" charset="0"/>
              <a:ea typeface="ＭＳ Ｐゴシック" charset="-128"/>
              <a:cs typeface="Consolas" pitchFamily="49" charset="0"/>
            </a:endParaRPr>
          </a:p>
        </p:txBody>
      </p:sp>
      <p:sp>
        <p:nvSpPr>
          <p:cNvPr id="267" name="Rectangle 266"/>
          <p:cNvSpPr/>
          <p:nvPr/>
        </p:nvSpPr>
        <p:spPr>
          <a:xfrm>
            <a:off x="264319" y="1983581"/>
            <a:ext cx="666750" cy="45719"/>
          </a:xfrm>
          <a:prstGeom prst="rect">
            <a:avLst/>
          </a:prstGeom>
          <a:solidFill>
            <a:srgbClr val="7030A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8" name="Rectangle 267"/>
          <p:cNvSpPr/>
          <p:nvPr/>
        </p:nvSpPr>
        <p:spPr>
          <a:xfrm>
            <a:off x="1526381" y="1983581"/>
            <a:ext cx="666750" cy="45719"/>
          </a:xfrm>
          <a:prstGeom prst="rect">
            <a:avLst/>
          </a:prstGeom>
          <a:solidFill>
            <a:srgbClr val="7030A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9" name="Rectangle 238"/>
          <p:cNvSpPr/>
          <p:nvPr/>
        </p:nvSpPr>
        <p:spPr>
          <a:xfrm>
            <a:off x="262731" y="2029143"/>
            <a:ext cx="666750" cy="45719"/>
          </a:xfrm>
          <a:prstGeom prst="rect">
            <a:avLst/>
          </a:prstGeom>
          <a:solidFill>
            <a:srgbClr val="C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5" name="Rectangle 254"/>
          <p:cNvSpPr/>
          <p:nvPr/>
        </p:nvSpPr>
        <p:spPr>
          <a:xfrm>
            <a:off x="1527176" y="2029143"/>
            <a:ext cx="666750" cy="45719"/>
          </a:xfrm>
          <a:prstGeom prst="rect">
            <a:avLst/>
          </a:prstGeom>
          <a:solidFill>
            <a:srgbClr val="C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7" name="Rectangle 256"/>
          <p:cNvSpPr/>
          <p:nvPr/>
        </p:nvSpPr>
        <p:spPr>
          <a:xfrm>
            <a:off x="306388" y="3286125"/>
            <a:ext cx="666750" cy="45719"/>
          </a:xfrm>
          <a:prstGeom prst="rect">
            <a:avLst/>
          </a:prstGeom>
          <a:solidFill>
            <a:srgbClr val="C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8" name="Rectangle 257"/>
          <p:cNvSpPr/>
          <p:nvPr/>
        </p:nvSpPr>
        <p:spPr>
          <a:xfrm>
            <a:off x="1568450" y="3286125"/>
            <a:ext cx="666750" cy="45719"/>
          </a:xfrm>
          <a:prstGeom prst="rect">
            <a:avLst/>
          </a:prstGeom>
          <a:solidFill>
            <a:srgbClr val="C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9" name="Rectangle 258"/>
          <p:cNvSpPr/>
          <p:nvPr/>
        </p:nvSpPr>
        <p:spPr>
          <a:xfrm>
            <a:off x="304800" y="3331687"/>
            <a:ext cx="666750" cy="45719"/>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2" name="Rectangle 261"/>
          <p:cNvSpPr/>
          <p:nvPr/>
        </p:nvSpPr>
        <p:spPr>
          <a:xfrm>
            <a:off x="1569245" y="3331687"/>
            <a:ext cx="666750" cy="45719"/>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3" name="Rectangle 262"/>
          <p:cNvSpPr/>
          <p:nvPr/>
        </p:nvSpPr>
        <p:spPr>
          <a:xfrm>
            <a:off x="2325688" y="3282950"/>
            <a:ext cx="666750" cy="45719"/>
          </a:xfrm>
          <a:prstGeom prst="rect">
            <a:avLst/>
          </a:prstGeom>
          <a:solidFill>
            <a:srgbClr val="C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5" name="Rectangle 264"/>
          <p:cNvSpPr/>
          <p:nvPr/>
        </p:nvSpPr>
        <p:spPr>
          <a:xfrm>
            <a:off x="3082925" y="3282950"/>
            <a:ext cx="666750" cy="45719"/>
          </a:xfrm>
          <a:prstGeom prst="rect">
            <a:avLst/>
          </a:prstGeom>
          <a:solidFill>
            <a:srgbClr val="C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9" name="Rectangle 268"/>
          <p:cNvSpPr/>
          <p:nvPr/>
        </p:nvSpPr>
        <p:spPr>
          <a:xfrm>
            <a:off x="2324100" y="3328512"/>
            <a:ext cx="666750" cy="45719"/>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0" name="Rectangle 269"/>
          <p:cNvSpPr/>
          <p:nvPr/>
        </p:nvSpPr>
        <p:spPr>
          <a:xfrm>
            <a:off x="3083720" y="3328512"/>
            <a:ext cx="666750" cy="45719"/>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1" name="Rectangle 270"/>
          <p:cNvSpPr/>
          <p:nvPr/>
        </p:nvSpPr>
        <p:spPr>
          <a:xfrm>
            <a:off x="3843338" y="3282950"/>
            <a:ext cx="666750" cy="45719"/>
          </a:xfrm>
          <a:prstGeom prst="rect">
            <a:avLst/>
          </a:prstGeom>
          <a:solidFill>
            <a:srgbClr val="C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3" name="Rectangle 272"/>
          <p:cNvSpPr/>
          <p:nvPr/>
        </p:nvSpPr>
        <p:spPr>
          <a:xfrm>
            <a:off x="3841750" y="3328512"/>
            <a:ext cx="666750" cy="45719"/>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2" name="Rectangle 271"/>
          <p:cNvSpPr/>
          <p:nvPr/>
        </p:nvSpPr>
        <p:spPr>
          <a:xfrm>
            <a:off x="306388" y="4049395"/>
            <a:ext cx="666750" cy="45719"/>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4" name="Rectangle 273"/>
          <p:cNvSpPr/>
          <p:nvPr/>
        </p:nvSpPr>
        <p:spPr>
          <a:xfrm>
            <a:off x="1568450" y="4049395"/>
            <a:ext cx="666750" cy="45719"/>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5" name="Rectangle 274"/>
          <p:cNvSpPr/>
          <p:nvPr/>
        </p:nvSpPr>
        <p:spPr>
          <a:xfrm>
            <a:off x="304800" y="4094957"/>
            <a:ext cx="666750" cy="45719"/>
          </a:xfrm>
          <a:prstGeom prst="rect">
            <a:avLst/>
          </a:prstGeom>
          <a:solidFill>
            <a:srgbClr val="0070C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6" name="Rectangle 275"/>
          <p:cNvSpPr/>
          <p:nvPr/>
        </p:nvSpPr>
        <p:spPr>
          <a:xfrm>
            <a:off x="1569245" y="4094957"/>
            <a:ext cx="666750" cy="45719"/>
          </a:xfrm>
          <a:prstGeom prst="rect">
            <a:avLst/>
          </a:prstGeom>
          <a:solidFill>
            <a:srgbClr val="0070C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8" name="Rectangle 277"/>
          <p:cNvSpPr/>
          <p:nvPr/>
        </p:nvSpPr>
        <p:spPr>
          <a:xfrm>
            <a:off x="2703830" y="4046220"/>
            <a:ext cx="666750" cy="45719"/>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0" name="Rectangle 279"/>
          <p:cNvSpPr/>
          <p:nvPr/>
        </p:nvSpPr>
        <p:spPr>
          <a:xfrm>
            <a:off x="2705100" y="4091782"/>
            <a:ext cx="666750" cy="45719"/>
          </a:xfrm>
          <a:prstGeom prst="rect">
            <a:avLst/>
          </a:prstGeom>
          <a:solidFill>
            <a:srgbClr val="0070C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1" name="Rectangle 280"/>
          <p:cNvSpPr/>
          <p:nvPr/>
        </p:nvSpPr>
        <p:spPr>
          <a:xfrm>
            <a:off x="3843338" y="4046220"/>
            <a:ext cx="666750" cy="45719"/>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2" name="Rectangle 281"/>
          <p:cNvSpPr/>
          <p:nvPr/>
        </p:nvSpPr>
        <p:spPr>
          <a:xfrm>
            <a:off x="3841750" y="4091782"/>
            <a:ext cx="666750" cy="45719"/>
          </a:xfrm>
          <a:prstGeom prst="rect">
            <a:avLst/>
          </a:prstGeom>
          <a:solidFill>
            <a:srgbClr val="0070C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3" name="Rectangle 282"/>
          <p:cNvSpPr/>
          <p:nvPr/>
        </p:nvSpPr>
        <p:spPr>
          <a:xfrm>
            <a:off x="4495800" y="2438400"/>
            <a:ext cx="564578" cy="369332"/>
          </a:xfrm>
          <a:prstGeom prst="rect">
            <a:avLst/>
          </a:prstGeom>
        </p:spPr>
        <p:txBody>
          <a:bodyPr wrap="none">
            <a:spAutoFit/>
          </a:bodyPr>
          <a:lstStyle/>
          <a:p>
            <a:r>
              <a:rPr lang="en-US" dirty="0">
                <a:solidFill>
                  <a:srgbClr val="C00000"/>
                </a:solidFill>
                <a:latin typeface="Consolas" pitchFamily="49" charset="0"/>
                <a:ea typeface="ＭＳ Ｐゴシック" charset="-128"/>
                <a:cs typeface="Consolas" pitchFamily="49" charset="0"/>
              </a:rPr>
              <a:t>XOR</a:t>
            </a:r>
            <a:endParaRPr lang="en-US" dirty="0">
              <a:solidFill>
                <a:srgbClr val="C00000"/>
              </a:solidFill>
            </a:endParaRPr>
          </a:p>
        </p:txBody>
      </p:sp>
      <p:sp>
        <p:nvSpPr>
          <p:cNvPr id="277" name="Rectangle 276"/>
          <p:cNvSpPr/>
          <p:nvPr/>
        </p:nvSpPr>
        <p:spPr>
          <a:xfrm>
            <a:off x="306388" y="5108575"/>
            <a:ext cx="666750" cy="45719"/>
          </a:xfrm>
          <a:prstGeom prst="rect">
            <a:avLst/>
          </a:prstGeom>
          <a:solidFill>
            <a:srgbClr val="0070C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9" name="Rectangle 278"/>
          <p:cNvSpPr/>
          <p:nvPr/>
        </p:nvSpPr>
        <p:spPr>
          <a:xfrm>
            <a:off x="1568450" y="5108575"/>
            <a:ext cx="666750" cy="45719"/>
          </a:xfrm>
          <a:prstGeom prst="rect">
            <a:avLst/>
          </a:prstGeom>
          <a:solidFill>
            <a:srgbClr val="0070C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4" name="Rectangle 283"/>
          <p:cNvSpPr/>
          <p:nvPr/>
        </p:nvSpPr>
        <p:spPr>
          <a:xfrm>
            <a:off x="304800" y="5154137"/>
            <a:ext cx="666750" cy="45719"/>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5" name="Rectangle 284"/>
          <p:cNvSpPr/>
          <p:nvPr/>
        </p:nvSpPr>
        <p:spPr>
          <a:xfrm>
            <a:off x="1569245" y="5154137"/>
            <a:ext cx="666750" cy="45719"/>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6" name="Rectangle 285"/>
          <p:cNvSpPr/>
          <p:nvPr/>
        </p:nvSpPr>
        <p:spPr>
          <a:xfrm>
            <a:off x="2692400" y="5105400"/>
            <a:ext cx="666750" cy="45719"/>
          </a:xfrm>
          <a:prstGeom prst="rect">
            <a:avLst/>
          </a:prstGeom>
          <a:solidFill>
            <a:srgbClr val="0070C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7" name="Rectangle 286"/>
          <p:cNvSpPr/>
          <p:nvPr/>
        </p:nvSpPr>
        <p:spPr>
          <a:xfrm>
            <a:off x="2693195" y="5150962"/>
            <a:ext cx="666750" cy="45719"/>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0" name="Rectangle 289"/>
          <p:cNvSpPr/>
          <p:nvPr/>
        </p:nvSpPr>
        <p:spPr>
          <a:xfrm>
            <a:off x="4495800" y="4572000"/>
            <a:ext cx="437940" cy="369332"/>
          </a:xfrm>
          <a:prstGeom prst="rect">
            <a:avLst/>
          </a:prstGeom>
        </p:spPr>
        <p:txBody>
          <a:bodyPr wrap="none">
            <a:spAutoFit/>
          </a:bodyPr>
          <a:lstStyle/>
          <a:p>
            <a:r>
              <a:rPr lang="en-US" dirty="0">
                <a:solidFill>
                  <a:srgbClr val="0070C0"/>
                </a:solidFill>
                <a:latin typeface="Consolas" pitchFamily="49" charset="0"/>
                <a:ea typeface="ＭＳ Ｐゴシック" charset="-128"/>
                <a:cs typeface="Consolas" pitchFamily="49" charset="0"/>
              </a:rPr>
              <a:t>LD</a:t>
            </a:r>
            <a:endParaRPr lang="en-US" dirty="0">
              <a:solidFill>
                <a:srgbClr val="0070C0"/>
              </a:solidFill>
            </a:endParaRPr>
          </a:p>
        </p:txBody>
      </p:sp>
      <p:sp>
        <p:nvSpPr>
          <p:cNvPr id="291" name="Rectangle 290"/>
          <p:cNvSpPr/>
          <p:nvPr/>
        </p:nvSpPr>
        <p:spPr>
          <a:xfrm>
            <a:off x="4495800" y="5650468"/>
            <a:ext cx="437940" cy="369332"/>
          </a:xfrm>
          <a:prstGeom prst="rect">
            <a:avLst/>
          </a:prstGeom>
        </p:spPr>
        <p:txBody>
          <a:bodyPr wrap="none">
            <a:spAutoFit/>
          </a:bodyPr>
          <a:lstStyle/>
          <a:p>
            <a:r>
              <a:rPr lang="en-US" dirty="0">
                <a:solidFill>
                  <a:srgbClr val="00B050"/>
                </a:solidFill>
                <a:latin typeface="Consolas" pitchFamily="49" charset="0"/>
                <a:ea typeface="ＭＳ Ｐゴシック" charset="-128"/>
                <a:cs typeface="Consolas" pitchFamily="49" charset="0"/>
              </a:rPr>
              <a:t>LD</a:t>
            </a:r>
            <a:endParaRPr lang="en-US" dirty="0"/>
          </a:p>
        </p:txBody>
      </p:sp>
      <p:sp>
        <p:nvSpPr>
          <p:cNvPr id="292" name="Rectangle 291"/>
          <p:cNvSpPr/>
          <p:nvPr/>
        </p:nvSpPr>
        <p:spPr>
          <a:xfrm>
            <a:off x="4495800" y="3505200"/>
            <a:ext cx="564578" cy="369332"/>
          </a:xfrm>
          <a:prstGeom prst="rect">
            <a:avLst/>
          </a:prstGeom>
        </p:spPr>
        <p:txBody>
          <a:bodyPr wrap="none">
            <a:spAutoFit/>
          </a:bodyPr>
          <a:lstStyle/>
          <a:p>
            <a:r>
              <a:rPr lang="en-US" dirty="0">
                <a:solidFill>
                  <a:srgbClr val="FFC000"/>
                </a:solidFill>
                <a:latin typeface="Consolas" pitchFamily="49" charset="0"/>
                <a:ea typeface="ＭＳ Ｐゴシック" charset="-128"/>
                <a:cs typeface="Consolas" pitchFamily="49" charset="0"/>
              </a:rPr>
              <a:t>SUB</a:t>
            </a:r>
            <a:endParaRPr lang="en-US" dirty="0">
              <a:solidFill>
                <a:srgbClr val="FFC000"/>
              </a:solidFill>
            </a:endParaRPr>
          </a:p>
        </p:txBody>
      </p:sp>
      <p:sp>
        <p:nvSpPr>
          <p:cNvPr id="266" name="Rectangle 265"/>
          <p:cNvSpPr/>
          <p:nvPr/>
        </p:nvSpPr>
        <p:spPr>
          <a:xfrm>
            <a:off x="4495800" y="1371600"/>
            <a:ext cx="564578" cy="369332"/>
          </a:xfrm>
          <a:prstGeom prst="rect">
            <a:avLst/>
          </a:prstGeom>
        </p:spPr>
        <p:txBody>
          <a:bodyPr wrap="none">
            <a:spAutoFit/>
          </a:bodyPr>
          <a:lstStyle/>
          <a:p>
            <a:r>
              <a:rPr lang="en-US" dirty="0">
                <a:solidFill>
                  <a:srgbClr val="7030A0"/>
                </a:solidFill>
                <a:latin typeface="Consolas" pitchFamily="49" charset="0"/>
                <a:ea typeface="ＭＳ Ｐゴシック" charset="-128"/>
                <a:cs typeface="Consolas" pitchFamily="49" charset="0"/>
              </a:rPr>
              <a:t>MUL</a:t>
            </a:r>
            <a:endParaRPr lang="en-US" dirty="0">
              <a:solidFill>
                <a:srgbClr val="7030A0"/>
              </a:solidFill>
            </a:endParaRPr>
          </a:p>
        </p:txBody>
      </p:sp>
      <p:sp>
        <p:nvSpPr>
          <p:cNvPr id="293" name="Rectangle 292"/>
          <p:cNvSpPr/>
          <p:nvPr/>
        </p:nvSpPr>
        <p:spPr>
          <a:xfrm>
            <a:off x="221787" y="1219200"/>
            <a:ext cx="666750" cy="45719"/>
          </a:xfrm>
          <a:prstGeom prst="rect">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4" name="TextBox 293"/>
          <p:cNvSpPr txBox="1"/>
          <p:nvPr/>
        </p:nvSpPr>
        <p:spPr>
          <a:xfrm>
            <a:off x="5334000" y="4312384"/>
            <a:ext cx="2975495" cy="1631216"/>
          </a:xfrm>
          <a:prstGeom prst="rect">
            <a:avLst/>
          </a:prstGeom>
          <a:noFill/>
        </p:spPr>
        <p:txBody>
          <a:bodyPr wrap="none" rtlCol="0">
            <a:spAutoFit/>
          </a:bodyPr>
          <a:lstStyle/>
          <a:p>
            <a:r>
              <a:rPr lang="en-US" sz="2000" dirty="0">
                <a:solidFill>
                  <a:srgbClr val="0070C0"/>
                </a:solidFill>
                <a:latin typeface="+mj-lt"/>
              </a:rPr>
              <a:t>Second LD </a:t>
            </a:r>
            <a:r>
              <a:rPr lang="en-US" sz="2000" dirty="0">
                <a:latin typeface="+mj-lt"/>
              </a:rPr>
              <a:t>starts data</a:t>
            </a:r>
            <a:br>
              <a:rPr lang="en-US" sz="2000" dirty="0">
                <a:latin typeface="+mj-lt"/>
              </a:rPr>
            </a:br>
            <a:r>
              <a:rPr lang="en-US" sz="2000" dirty="0">
                <a:latin typeface="+mj-lt"/>
              </a:rPr>
              <a:t>memory read</a:t>
            </a:r>
          </a:p>
          <a:p>
            <a:endParaRPr lang="en-US" sz="2000" dirty="0">
              <a:latin typeface="+mj-lt"/>
            </a:endParaRPr>
          </a:p>
          <a:p>
            <a:r>
              <a:rPr lang="en-US" sz="2000" dirty="0">
                <a:latin typeface="+mj-lt"/>
              </a:rPr>
              <a:t>Data for </a:t>
            </a:r>
            <a:r>
              <a:rPr lang="en-US" sz="2000" dirty="0">
                <a:solidFill>
                  <a:srgbClr val="00B050"/>
                </a:solidFill>
                <a:latin typeface="+mj-lt"/>
              </a:rPr>
              <a:t>first LD</a:t>
            </a:r>
            <a:br>
              <a:rPr lang="en-US" sz="2000" dirty="0">
                <a:latin typeface="+mj-lt"/>
              </a:rPr>
            </a:br>
            <a:r>
              <a:rPr lang="en-US" sz="2000" dirty="0">
                <a:latin typeface="+mj-lt"/>
              </a:rPr>
              <a:t>available in RD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Pipeline Diagrams</a:t>
            </a:r>
          </a:p>
        </p:txBody>
      </p:sp>
      <p:sp>
        <p:nvSpPr>
          <p:cNvPr id="3" name="Content Placeholder 2"/>
          <p:cNvSpPr>
            <a:spLocks noGrp="1"/>
          </p:cNvSpPr>
          <p:nvPr>
            <p:ph idx="1"/>
          </p:nvPr>
        </p:nvSpPr>
        <p:spPr>
          <a:xfrm>
            <a:off x="304800" y="1066801"/>
            <a:ext cx="8229600" cy="533400"/>
          </a:xfrm>
        </p:spPr>
        <p:txBody>
          <a:bodyPr/>
          <a:lstStyle/>
          <a:p>
            <a:r>
              <a:rPr lang="en-US" dirty="0"/>
              <a:t>Represent pipeline utilization</a:t>
            </a:r>
            <a:br>
              <a:rPr lang="en-US" dirty="0"/>
            </a:br>
            <a:r>
              <a:rPr lang="en-US" dirty="0"/>
              <a:t>over time.</a:t>
            </a:r>
          </a:p>
          <a:p>
            <a:r>
              <a:rPr lang="en-US" dirty="0"/>
              <a:t>When do reads and writes happen?</a:t>
            </a:r>
          </a:p>
        </p:txBody>
      </p:sp>
      <p:graphicFrame>
        <p:nvGraphicFramePr>
          <p:cNvPr id="4" name="Table 3"/>
          <p:cNvGraphicFramePr>
            <a:graphicFrameLocks noGrp="1"/>
          </p:cNvGraphicFramePr>
          <p:nvPr>
            <p:extLst>
              <p:ext uri="{D42A27DB-BD31-4B8C-83A1-F6EECF244321}">
                <p14:modId xmlns:p14="http://schemas.microsoft.com/office/powerpoint/2010/main" val="3751526296"/>
              </p:ext>
            </p:extLst>
          </p:nvPr>
        </p:nvGraphicFramePr>
        <p:xfrm>
          <a:off x="990602" y="3810000"/>
          <a:ext cx="6857998" cy="2225040"/>
        </p:xfrm>
        <a:graphic>
          <a:graphicData uri="http://schemas.openxmlformats.org/drawingml/2006/table">
            <a:tbl>
              <a:tblPr>
                <a:tableStyleId>{616DA210-FB5B-4158-B5E0-FEB733F419BA}</a:tableStyleId>
              </a:tblPr>
              <a:tblGrid>
                <a:gridCol w="979714">
                  <a:extLst>
                    <a:ext uri="{9D8B030D-6E8A-4147-A177-3AD203B41FA5}">
                      <a16:colId xmlns:a16="http://schemas.microsoft.com/office/drawing/2014/main" val="20000"/>
                    </a:ext>
                  </a:extLst>
                </a:gridCol>
                <a:gridCol w="979714">
                  <a:extLst>
                    <a:ext uri="{9D8B030D-6E8A-4147-A177-3AD203B41FA5}">
                      <a16:colId xmlns:a16="http://schemas.microsoft.com/office/drawing/2014/main" val="20001"/>
                    </a:ext>
                  </a:extLst>
                </a:gridCol>
                <a:gridCol w="979714">
                  <a:extLst>
                    <a:ext uri="{9D8B030D-6E8A-4147-A177-3AD203B41FA5}">
                      <a16:colId xmlns:a16="http://schemas.microsoft.com/office/drawing/2014/main" val="20002"/>
                    </a:ext>
                  </a:extLst>
                </a:gridCol>
                <a:gridCol w="979714">
                  <a:extLst>
                    <a:ext uri="{9D8B030D-6E8A-4147-A177-3AD203B41FA5}">
                      <a16:colId xmlns:a16="http://schemas.microsoft.com/office/drawing/2014/main" val="20003"/>
                    </a:ext>
                  </a:extLst>
                </a:gridCol>
                <a:gridCol w="979714">
                  <a:extLst>
                    <a:ext uri="{9D8B030D-6E8A-4147-A177-3AD203B41FA5}">
                      <a16:colId xmlns:a16="http://schemas.microsoft.com/office/drawing/2014/main" val="20004"/>
                    </a:ext>
                  </a:extLst>
                </a:gridCol>
                <a:gridCol w="979714">
                  <a:extLst>
                    <a:ext uri="{9D8B030D-6E8A-4147-A177-3AD203B41FA5}">
                      <a16:colId xmlns:a16="http://schemas.microsoft.com/office/drawing/2014/main" val="20005"/>
                    </a:ext>
                  </a:extLst>
                </a:gridCol>
                <a:gridCol w="979714">
                  <a:extLst>
                    <a:ext uri="{9D8B030D-6E8A-4147-A177-3AD203B41FA5}">
                      <a16:colId xmlns:a16="http://schemas.microsoft.com/office/drawing/2014/main" val="20006"/>
                    </a:ext>
                  </a:extLst>
                </a:gridCol>
              </a:tblGrid>
              <a:tr h="370840">
                <a:tc>
                  <a:txBody>
                    <a:bodyPr/>
                    <a:lstStyle/>
                    <a:p>
                      <a:pPr algn="ct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ctr"/>
                      <a:r>
                        <a:rPr lang="en-US" dirty="0"/>
                        <a:t>IF</a:t>
                      </a:r>
                    </a:p>
                  </a:txBody>
                  <a:tcP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dirty="0"/>
                        <a:t>LD</a:t>
                      </a:r>
                    </a:p>
                  </a:txBody>
                  <a:tcPr>
                    <a:lnT w="12700" cap="flat" cmpd="sng" algn="ctr">
                      <a:solidFill>
                        <a:schemeClr val="tx1"/>
                      </a:solidFill>
                      <a:prstDash val="solid"/>
                      <a:round/>
                      <a:headEnd type="none" w="med" len="med"/>
                      <a:tailEnd type="none" w="med" len="med"/>
                    </a:lnT>
                  </a:tcPr>
                </a:tc>
                <a:tc>
                  <a:txBody>
                    <a:bodyPr/>
                    <a:lstStyle/>
                    <a:p>
                      <a:pPr algn="ctr"/>
                      <a:r>
                        <a:rPr lang="en-US" dirty="0"/>
                        <a:t>LD</a:t>
                      </a:r>
                    </a:p>
                  </a:txBody>
                  <a:tcPr>
                    <a:lnT w="12700" cap="flat" cmpd="sng" algn="ctr">
                      <a:solidFill>
                        <a:schemeClr val="tx1"/>
                      </a:solidFill>
                      <a:prstDash val="solid"/>
                      <a:round/>
                      <a:headEnd type="none" w="med" len="med"/>
                      <a:tailEnd type="none" w="med" len="med"/>
                    </a:lnT>
                  </a:tcPr>
                </a:tc>
                <a:tc>
                  <a:txBody>
                    <a:bodyPr/>
                    <a:lstStyle/>
                    <a:p>
                      <a:pPr algn="ctr"/>
                      <a:r>
                        <a:rPr lang="en-US" dirty="0"/>
                        <a:t>SUB</a:t>
                      </a:r>
                    </a:p>
                  </a:txBody>
                  <a:tcPr>
                    <a:lnT w="12700" cap="flat" cmpd="sng" algn="ctr">
                      <a:solidFill>
                        <a:schemeClr val="tx1"/>
                      </a:solidFill>
                      <a:prstDash val="solid"/>
                      <a:round/>
                      <a:headEnd type="none" w="med" len="med"/>
                      <a:tailEnd type="none" w="med" len="med"/>
                    </a:lnT>
                  </a:tcPr>
                </a:tc>
                <a:tc>
                  <a:txBody>
                    <a:bodyPr/>
                    <a:lstStyle/>
                    <a:p>
                      <a:pPr algn="ctr"/>
                      <a:r>
                        <a:rPr lang="en-US" dirty="0"/>
                        <a:t>XOR</a:t>
                      </a:r>
                    </a:p>
                  </a:txBody>
                  <a:tcPr>
                    <a:lnT w="12700" cap="flat" cmpd="sng" algn="ctr">
                      <a:solidFill>
                        <a:schemeClr val="tx1"/>
                      </a:solidFill>
                      <a:prstDash val="solid"/>
                      <a:round/>
                      <a:headEnd type="none" w="med" len="med"/>
                      <a:tailEnd type="none" w="med" len="med"/>
                    </a:lnT>
                  </a:tcPr>
                </a:tc>
                <a:tc>
                  <a:txBody>
                    <a:bodyPr/>
                    <a:lstStyle/>
                    <a:p>
                      <a:pPr algn="ctr"/>
                      <a:r>
                        <a:rPr lang="en-US" dirty="0"/>
                        <a:t>MUL</a:t>
                      </a:r>
                    </a:p>
                  </a:txBody>
                  <a:tcPr>
                    <a:lnT w="12700" cap="flat" cmpd="sng" algn="ctr">
                      <a:solidFill>
                        <a:schemeClr val="tx1"/>
                      </a:solidFill>
                      <a:prstDash val="solid"/>
                      <a:round/>
                      <a:headEnd type="none" w="med" len="med"/>
                      <a:tailEnd type="none" w="med" len="med"/>
                    </a:lnT>
                  </a:tcPr>
                </a:tc>
                <a:tc>
                  <a:txBody>
                    <a:bodyPr/>
                    <a:lstStyle/>
                    <a:p>
                      <a:pPr algn="ctr"/>
                      <a:r>
                        <a:rPr lang="en-US" dirty="0"/>
                        <a:t>ADD</a:t>
                      </a: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1"/>
                  </a:ext>
                </a:extLst>
              </a:tr>
              <a:tr h="370840">
                <a:tc>
                  <a:txBody>
                    <a:bodyPr/>
                    <a:lstStyle/>
                    <a:p>
                      <a:pPr algn="ctr"/>
                      <a:r>
                        <a:rPr lang="en-US" dirty="0"/>
                        <a:t>RF</a:t>
                      </a:r>
                    </a:p>
                  </a:txBody>
                  <a:tcPr>
                    <a:lnL w="12700" cap="flat" cmpd="sng" algn="ctr">
                      <a:noFill/>
                      <a:prstDash val="solid"/>
                      <a:round/>
                      <a:headEnd type="none" w="med" len="med"/>
                      <a:tailEnd type="none" w="med" len="med"/>
                    </a:lnL>
                  </a:tcPr>
                </a:tc>
                <a:tc>
                  <a:txBody>
                    <a:bodyPr/>
                    <a:lstStyle/>
                    <a:p>
                      <a:pPr algn="ctr"/>
                      <a:endParaRPr lang="en-US" dirty="0"/>
                    </a:p>
                  </a:txBody>
                  <a:tcPr/>
                </a:tc>
                <a:tc>
                  <a:txBody>
                    <a:bodyPr/>
                    <a:lstStyle/>
                    <a:p>
                      <a:pPr algn="ctr"/>
                      <a:r>
                        <a:rPr lang="en-US" dirty="0"/>
                        <a:t>LD</a:t>
                      </a:r>
                    </a:p>
                  </a:txBody>
                  <a:tcPr/>
                </a:tc>
                <a:tc>
                  <a:txBody>
                    <a:bodyPr/>
                    <a:lstStyle/>
                    <a:p>
                      <a:pPr algn="ctr"/>
                      <a:r>
                        <a:rPr lang="en-US" dirty="0"/>
                        <a:t>LD</a:t>
                      </a:r>
                    </a:p>
                  </a:txBody>
                  <a:tcPr>
                    <a:noFill/>
                  </a:tcPr>
                </a:tc>
                <a:tc>
                  <a:txBody>
                    <a:bodyPr/>
                    <a:lstStyle/>
                    <a:p>
                      <a:pPr algn="ctr"/>
                      <a:r>
                        <a:rPr lang="en-US" dirty="0"/>
                        <a:t>SUB</a:t>
                      </a:r>
                    </a:p>
                  </a:txBody>
                  <a:tcPr/>
                </a:tc>
                <a:tc>
                  <a:txBody>
                    <a:bodyPr/>
                    <a:lstStyle/>
                    <a:p>
                      <a:pPr algn="ctr"/>
                      <a:r>
                        <a:rPr lang="en-US" dirty="0"/>
                        <a:t>XOR</a:t>
                      </a:r>
                    </a:p>
                  </a:txBody>
                  <a:tcPr/>
                </a:tc>
                <a:tc>
                  <a:txBody>
                    <a:bodyPr/>
                    <a:lstStyle/>
                    <a:p>
                      <a:pPr algn="ctr"/>
                      <a:r>
                        <a:rPr lang="en-US" dirty="0"/>
                        <a:t>MUL</a:t>
                      </a:r>
                    </a:p>
                  </a:txBody>
                  <a:tcPr/>
                </a:tc>
                <a:extLst>
                  <a:ext uri="{0D108BD9-81ED-4DB2-BD59-A6C34878D82A}">
                    <a16:rowId xmlns:a16="http://schemas.microsoft.com/office/drawing/2014/main" val="10002"/>
                  </a:ext>
                </a:extLst>
              </a:tr>
              <a:tr h="370840">
                <a:tc>
                  <a:txBody>
                    <a:bodyPr/>
                    <a:lstStyle/>
                    <a:p>
                      <a:pPr algn="ctr"/>
                      <a:r>
                        <a:rPr lang="en-US" dirty="0"/>
                        <a:t>ALU</a:t>
                      </a:r>
                    </a:p>
                  </a:txBody>
                  <a:tcPr>
                    <a:lnL w="12700" cap="flat" cmpd="sng" algn="ctr">
                      <a:noFill/>
                      <a:prstDash val="solid"/>
                      <a:round/>
                      <a:headEnd type="none" w="med" len="med"/>
                      <a:tailEnd type="none" w="med" len="med"/>
                    </a:lnL>
                  </a:tcPr>
                </a:tc>
                <a:tc>
                  <a:txBody>
                    <a:bodyPr/>
                    <a:lstStyle/>
                    <a:p>
                      <a:pPr algn="ctr"/>
                      <a:endParaRPr lang="en-US"/>
                    </a:p>
                  </a:txBody>
                  <a:tcPr/>
                </a:tc>
                <a:tc>
                  <a:txBody>
                    <a:bodyPr/>
                    <a:lstStyle/>
                    <a:p>
                      <a:pPr algn="ctr"/>
                      <a:endParaRPr lang="en-US"/>
                    </a:p>
                  </a:txBody>
                  <a:tcPr/>
                </a:tc>
                <a:tc>
                  <a:txBody>
                    <a:bodyPr/>
                    <a:lstStyle/>
                    <a:p>
                      <a:pPr algn="ctr"/>
                      <a:r>
                        <a:rPr lang="en-US" dirty="0"/>
                        <a:t>LD</a:t>
                      </a:r>
                    </a:p>
                  </a:txBody>
                  <a:tcPr/>
                </a:tc>
                <a:tc>
                  <a:txBody>
                    <a:bodyPr/>
                    <a:lstStyle/>
                    <a:p>
                      <a:pPr algn="ctr"/>
                      <a:r>
                        <a:rPr lang="en-US" dirty="0"/>
                        <a:t>LD</a:t>
                      </a:r>
                    </a:p>
                  </a:txBody>
                  <a:tcPr/>
                </a:tc>
                <a:tc>
                  <a:txBody>
                    <a:bodyPr/>
                    <a:lstStyle/>
                    <a:p>
                      <a:pPr algn="ctr"/>
                      <a:r>
                        <a:rPr lang="en-US" dirty="0"/>
                        <a:t>SUB</a:t>
                      </a:r>
                    </a:p>
                  </a:txBody>
                  <a:tcPr/>
                </a:tc>
                <a:tc>
                  <a:txBody>
                    <a:bodyPr/>
                    <a:lstStyle/>
                    <a:p>
                      <a:pPr algn="ctr"/>
                      <a:r>
                        <a:rPr lang="en-US" dirty="0"/>
                        <a:t>XOR</a:t>
                      </a:r>
                    </a:p>
                  </a:txBody>
                  <a:tcPr/>
                </a:tc>
                <a:extLst>
                  <a:ext uri="{0D108BD9-81ED-4DB2-BD59-A6C34878D82A}">
                    <a16:rowId xmlns:a16="http://schemas.microsoft.com/office/drawing/2014/main" val="10003"/>
                  </a:ext>
                </a:extLst>
              </a:tr>
              <a:tr h="370840">
                <a:tc>
                  <a:txBody>
                    <a:bodyPr/>
                    <a:lstStyle/>
                    <a:p>
                      <a:pPr algn="ctr"/>
                      <a:r>
                        <a:rPr lang="en-US" dirty="0"/>
                        <a:t>MEM</a:t>
                      </a:r>
                    </a:p>
                  </a:txBody>
                  <a:tcPr>
                    <a:lnL w="12700" cap="flat" cmpd="sng" algn="ctr">
                      <a:noFill/>
                      <a:prstDash val="solid"/>
                      <a:round/>
                      <a:headEnd type="none" w="med" len="med"/>
                      <a:tailEnd type="none" w="med" len="med"/>
                    </a:lnL>
                  </a:tcPr>
                </a:tc>
                <a:tc>
                  <a:txBody>
                    <a:bodyPr/>
                    <a:lstStyle/>
                    <a:p>
                      <a:pPr algn="ctr"/>
                      <a:endParaRPr lang="en-US" dirty="0"/>
                    </a:p>
                  </a:txBody>
                  <a:tcPr/>
                </a:tc>
                <a:tc>
                  <a:txBody>
                    <a:bodyPr/>
                    <a:lstStyle/>
                    <a:p>
                      <a:pPr algn="ctr"/>
                      <a:endParaRPr lang="en-US"/>
                    </a:p>
                  </a:txBody>
                  <a:tcPr/>
                </a:tc>
                <a:tc>
                  <a:txBody>
                    <a:bodyPr/>
                    <a:lstStyle/>
                    <a:p>
                      <a:pPr algn="ctr"/>
                      <a:endParaRPr lang="en-US" dirty="0"/>
                    </a:p>
                  </a:txBody>
                  <a:tcPr/>
                </a:tc>
                <a:tc>
                  <a:txBody>
                    <a:bodyPr/>
                    <a:lstStyle/>
                    <a:p>
                      <a:pPr algn="ctr"/>
                      <a:r>
                        <a:rPr lang="en-US" dirty="0"/>
                        <a:t>LD</a:t>
                      </a:r>
                    </a:p>
                  </a:txBody>
                  <a:tcPr/>
                </a:tc>
                <a:tc>
                  <a:txBody>
                    <a:bodyPr/>
                    <a:lstStyle/>
                    <a:p>
                      <a:pPr algn="ctr"/>
                      <a:r>
                        <a:rPr lang="en-US" dirty="0"/>
                        <a:t>LD</a:t>
                      </a:r>
                    </a:p>
                  </a:txBody>
                  <a:tcPr/>
                </a:tc>
                <a:tc>
                  <a:txBody>
                    <a:bodyPr/>
                    <a:lstStyle/>
                    <a:p>
                      <a:pPr algn="ctr"/>
                      <a:r>
                        <a:rPr lang="en-US" dirty="0"/>
                        <a:t>SUB</a:t>
                      </a:r>
                    </a:p>
                  </a:txBody>
                  <a:tcPr/>
                </a:tc>
                <a:extLst>
                  <a:ext uri="{0D108BD9-81ED-4DB2-BD59-A6C34878D82A}">
                    <a16:rowId xmlns:a16="http://schemas.microsoft.com/office/drawing/2014/main" val="10004"/>
                  </a:ext>
                </a:extLst>
              </a:tr>
              <a:tr h="370840">
                <a:tc>
                  <a:txBody>
                    <a:bodyPr/>
                    <a:lstStyle/>
                    <a:p>
                      <a:pPr algn="ctr"/>
                      <a:r>
                        <a:rPr lang="en-US" dirty="0"/>
                        <a:t>WB</a:t>
                      </a:r>
                    </a:p>
                  </a:txBody>
                  <a:tcPr>
                    <a:lnL w="12700" cap="flat" cmpd="sng" algn="ctr">
                      <a:noFill/>
                      <a:prstDash val="solid"/>
                      <a:round/>
                      <a:headEnd type="none" w="med" len="med"/>
                      <a:tailEnd type="none" w="med" len="med"/>
                    </a:lnL>
                  </a:tcPr>
                </a:tc>
                <a:tc>
                  <a:txBody>
                    <a:bodyPr/>
                    <a:lstStyle/>
                    <a:p>
                      <a:pPr algn="ctr"/>
                      <a:endParaRPr lang="en-US" dirty="0"/>
                    </a:p>
                  </a:txBody>
                  <a:tcPr/>
                </a:tc>
                <a:tc>
                  <a:txBody>
                    <a:bodyPr/>
                    <a:lstStyle/>
                    <a:p>
                      <a:pPr algn="ctr"/>
                      <a:endParaRPr lang="en-US" dirty="0"/>
                    </a:p>
                  </a:txBody>
                  <a:tcPr/>
                </a:tc>
                <a:tc>
                  <a:txBody>
                    <a:bodyPr/>
                    <a:lstStyle/>
                    <a:p>
                      <a:pPr algn="ctr"/>
                      <a:endParaRPr lang="en-US"/>
                    </a:p>
                  </a:txBody>
                  <a:tcPr/>
                </a:tc>
                <a:tc>
                  <a:txBody>
                    <a:bodyPr/>
                    <a:lstStyle/>
                    <a:p>
                      <a:pPr algn="ctr"/>
                      <a:endParaRPr lang="en-US"/>
                    </a:p>
                  </a:txBody>
                  <a:tcPr/>
                </a:tc>
                <a:tc>
                  <a:txBody>
                    <a:bodyPr/>
                    <a:lstStyle/>
                    <a:p>
                      <a:pPr algn="ctr"/>
                      <a:r>
                        <a:rPr lang="en-US" dirty="0"/>
                        <a:t>LD</a:t>
                      </a:r>
                    </a:p>
                  </a:txBody>
                  <a:tcPr/>
                </a:tc>
                <a:tc>
                  <a:txBody>
                    <a:bodyPr/>
                    <a:lstStyle/>
                    <a:p>
                      <a:pPr algn="ctr"/>
                      <a:r>
                        <a:rPr lang="en-US" dirty="0"/>
                        <a:t>LD</a:t>
                      </a:r>
                    </a:p>
                  </a:txBody>
                  <a:tcPr/>
                </a:tc>
                <a:extLst>
                  <a:ext uri="{0D108BD9-81ED-4DB2-BD59-A6C34878D82A}">
                    <a16:rowId xmlns:a16="http://schemas.microsoft.com/office/drawing/2014/main" val="10005"/>
                  </a:ext>
                </a:extLst>
              </a:tr>
            </a:tbl>
          </a:graphicData>
        </a:graphic>
      </p:graphicFrame>
      <p:sp>
        <p:nvSpPr>
          <p:cNvPr id="5" name="Content Placeholder 238"/>
          <p:cNvSpPr txBox="1">
            <a:spLocks/>
          </p:cNvSpPr>
          <p:nvPr/>
        </p:nvSpPr>
        <p:spPr bwMode="auto">
          <a:xfrm>
            <a:off x="6096000" y="1066800"/>
            <a:ext cx="2743200" cy="2362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defTabSz="457200" rtl="0" eaLnBrk="0" fontAlgn="base" latinLnBrk="0" hangingPunct="0">
              <a:lnSpc>
                <a:spcPct val="100000"/>
              </a:lnSpc>
              <a:spcBef>
                <a:spcPct val="20000"/>
              </a:spcBef>
              <a:spcAft>
                <a:spcPct val="0"/>
              </a:spcAft>
              <a:buClrTx/>
              <a:buSzTx/>
              <a:buFont typeface="Arial" pitchFamily="34" charset="0"/>
              <a:buNone/>
              <a:tabLst/>
              <a:defRPr/>
            </a:pPr>
            <a:r>
              <a:rPr kumimoji="0" lang="en-US" sz="1800" b="0" i="0" u="none" strike="noStrike" kern="1200" cap="none" spc="0" normalizeH="0" baseline="0" noProof="0" dirty="0">
                <a:ln>
                  <a:noFill/>
                </a:ln>
                <a:solidFill>
                  <a:srgbClr val="00B050"/>
                </a:solidFill>
                <a:effectLst/>
                <a:uLnTx/>
                <a:uFillTx/>
                <a:latin typeface="Consolas" pitchFamily="49" charset="0"/>
                <a:ea typeface="ＭＳ Ｐゴシック" charset="-128"/>
                <a:cs typeface="Consolas" pitchFamily="49" charset="0"/>
              </a:rPr>
              <a:t>LD(R1, 4, R2)</a:t>
            </a:r>
          </a:p>
          <a:p>
            <a:pPr marL="342900" marR="0" lvl="0" indent="-342900" defTabSz="457200" rtl="0" eaLnBrk="0" fontAlgn="base" latinLnBrk="0" hangingPunct="0">
              <a:lnSpc>
                <a:spcPct val="100000"/>
              </a:lnSpc>
              <a:spcBef>
                <a:spcPct val="20000"/>
              </a:spcBef>
              <a:spcAft>
                <a:spcPct val="0"/>
              </a:spcAft>
              <a:buClrTx/>
              <a:buSzTx/>
              <a:buFont typeface="Arial" pitchFamily="34" charset="0"/>
              <a:buNone/>
              <a:tabLst/>
              <a:defRPr/>
            </a:pPr>
            <a:r>
              <a:rPr lang="en-US" dirty="0">
                <a:solidFill>
                  <a:srgbClr val="0070C0"/>
                </a:solidFill>
                <a:latin typeface="Consolas" pitchFamily="49" charset="0"/>
                <a:ea typeface="ＭＳ Ｐゴシック" charset="-128"/>
                <a:cs typeface="Consolas" pitchFamily="49" charset="0"/>
              </a:rPr>
              <a:t>LD(R3, 8, R4)</a:t>
            </a:r>
          </a:p>
          <a:p>
            <a:pPr marL="342900" marR="0" lvl="0" indent="-342900" defTabSz="457200" rtl="0" eaLnBrk="0" fontAlgn="base" latinLnBrk="0" hangingPunct="0">
              <a:lnSpc>
                <a:spcPct val="100000"/>
              </a:lnSpc>
              <a:spcBef>
                <a:spcPct val="20000"/>
              </a:spcBef>
              <a:spcAft>
                <a:spcPct val="0"/>
              </a:spcAft>
              <a:buClrTx/>
              <a:buSzTx/>
              <a:buFont typeface="Arial" pitchFamily="34" charset="0"/>
              <a:buNone/>
              <a:tabLst/>
              <a:defRPr/>
            </a:pPr>
            <a:r>
              <a:rPr kumimoji="0" lang="en-US" sz="1800" b="0" i="0" u="none" strike="noStrike" kern="1200" cap="none" spc="0" normalizeH="0" baseline="0" noProof="0" dirty="0">
                <a:ln>
                  <a:noFill/>
                </a:ln>
                <a:solidFill>
                  <a:srgbClr val="FFC000"/>
                </a:solidFill>
                <a:effectLst/>
                <a:uLnTx/>
                <a:uFillTx/>
                <a:latin typeface="Consolas" pitchFamily="49" charset="0"/>
                <a:ea typeface="ＭＳ Ｐゴシック" charset="-128"/>
                <a:cs typeface="Consolas" pitchFamily="49" charset="0"/>
              </a:rPr>
              <a:t>SUB(R6, R7, R8)</a:t>
            </a:r>
          </a:p>
          <a:p>
            <a:pPr marL="342900" marR="0" lvl="0" indent="-342900" defTabSz="457200" rtl="0" eaLnBrk="0" fontAlgn="base" latinLnBrk="0" hangingPunct="0">
              <a:lnSpc>
                <a:spcPct val="100000"/>
              </a:lnSpc>
              <a:spcBef>
                <a:spcPct val="20000"/>
              </a:spcBef>
              <a:spcAft>
                <a:spcPct val="0"/>
              </a:spcAft>
              <a:buClrTx/>
              <a:buSzTx/>
              <a:buFont typeface="Arial" pitchFamily="34" charset="0"/>
              <a:buNone/>
              <a:tabLst/>
              <a:defRPr/>
            </a:pPr>
            <a:r>
              <a:rPr lang="en-US" dirty="0">
                <a:solidFill>
                  <a:srgbClr val="C00000"/>
                </a:solidFill>
                <a:latin typeface="Consolas" pitchFamily="49" charset="0"/>
                <a:ea typeface="ＭＳ Ｐゴシック" charset="-128"/>
                <a:cs typeface="Consolas" pitchFamily="49" charset="0"/>
              </a:rPr>
              <a:t>XOR(R9, R10, R11)</a:t>
            </a:r>
          </a:p>
          <a:p>
            <a:pPr marL="342900" marR="0" lvl="0" indent="-342900" defTabSz="457200" rtl="0" eaLnBrk="0" fontAlgn="base" latinLnBrk="0" hangingPunct="0">
              <a:lnSpc>
                <a:spcPct val="100000"/>
              </a:lnSpc>
              <a:spcBef>
                <a:spcPct val="20000"/>
              </a:spcBef>
              <a:spcAft>
                <a:spcPct val="0"/>
              </a:spcAft>
              <a:buClrTx/>
              <a:buSzTx/>
              <a:buFont typeface="Arial" pitchFamily="34" charset="0"/>
              <a:buNone/>
              <a:tabLst/>
              <a:defRPr/>
            </a:pPr>
            <a:r>
              <a:rPr lang="en-US" dirty="0">
                <a:solidFill>
                  <a:srgbClr val="7030A0"/>
                </a:solidFill>
                <a:latin typeface="Consolas" pitchFamily="49" charset="0"/>
                <a:ea typeface="ＭＳ Ｐゴシック" charset="-128"/>
                <a:cs typeface="Consolas" pitchFamily="49" charset="0"/>
              </a:rPr>
              <a:t>MUL(R12, R13,R14)</a:t>
            </a:r>
          </a:p>
          <a:p>
            <a:pPr marL="342900" marR="0" lvl="0" indent="-342900" defTabSz="457200" rtl="0" eaLnBrk="0" fontAlgn="base" latinLnBrk="0" hangingPunct="0">
              <a:lnSpc>
                <a:spcPct val="100000"/>
              </a:lnSpc>
              <a:spcBef>
                <a:spcPct val="20000"/>
              </a:spcBef>
              <a:spcAft>
                <a:spcPct val="0"/>
              </a:spcAft>
              <a:buClrTx/>
              <a:buSzTx/>
              <a:buFont typeface="Arial" pitchFamily="34" charset="0"/>
              <a:buNone/>
              <a:tabLst/>
              <a:defRPr/>
            </a:pPr>
            <a:r>
              <a:rPr lang="en-US" dirty="0">
                <a:solidFill>
                  <a:schemeClr val="accent2">
                    <a:lumMod val="75000"/>
                  </a:schemeClr>
                </a:solidFill>
                <a:latin typeface="Consolas" pitchFamily="49" charset="0"/>
                <a:ea typeface="ＭＳ Ｐゴシック" charset="-128"/>
                <a:cs typeface="Consolas" pitchFamily="49" charset="0"/>
              </a:rPr>
              <a:t>ADD(R15, 1, R16)</a:t>
            </a:r>
          </a:p>
          <a:p>
            <a:pPr marL="342900" marR="0" lvl="0" indent="-342900" defTabSz="457200" rtl="0" eaLnBrk="0" fontAlgn="base" latinLnBrk="0" hangingPunct="0">
              <a:lnSpc>
                <a:spcPct val="100000"/>
              </a:lnSpc>
              <a:spcBef>
                <a:spcPct val="20000"/>
              </a:spcBef>
              <a:spcAft>
                <a:spcPct val="0"/>
              </a:spcAft>
              <a:buClrTx/>
              <a:buSzTx/>
              <a:buFont typeface="Arial" pitchFamily="34" charset="0"/>
              <a:buNone/>
              <a:tabLst/>
              <a:defRPr/>
            </a:pPr>
            <a:endParaRPr kumimoji="0" lang="en-US" sz="1800" b="0" i="0" u="none" strike="noStrike" kern="1200" cap="none" spc="0" normalizeH="0" baseline="0" noProof="0" dirty="0">
              <a:ln>
                <a:noFill/>
              </a:ln>
              <a:solidFill>
                <a:schemeClr val="tx1"/>
              </a:solidFill>
              <a:effectLst/>
              <a:uLnTx/>
              <a:uFillTx/>
              <a:latin typeface="Consolas" pitchFamily="49" charset="0"/>
              <a:ea typeface="ＭＳ Ｐゴシック" charset="-128"/>
              <a:cs typeface="Consolas" pitchFamily="49" charset="0"/>
            </a:endParaRPr>
          </a:p>
        </p:txBody>
      </p:sp>
      <p:cxnSp>
        <p:nvCxnSpPr>
          <p:cNvPr id="7" name="Straight Arrow Connector 6"/>
          <p:cNvCxnSpPr/>
          <p:nvPr/>
        </p:nvCxnSpPr>
        <p:spPr>
          <a:xfrm>
            <a:off x="3962400" y="3562290"/>
            <a:ext cx="1981200" cy="0"/>
          </a:xfrm>
          <a:prstGeom prst="straightConnector1">
            <a:avLst/>
          </a:prstGeom>
          <a:ln>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2895600" y="3333690"/>
            <a:ext cx="987771" cy="400110"/>
          </a:xfrm>
          <a:prstGeom prst="rect">
            <a:avLst/>
          </a:prstGeom>
          <a:noFill/>
        </p:spPr>
        <p:txBody>
          <a:bodyPr wrap="none" rtlCol="0">
            <a:spAutoFit/>
          </a:bodyPr>
          <a:lstStyle/>
          <a:p>
            <a:r>
              <a:rPr lang="en-US" sz="2000" dirty="0">
                <a:latin typeface="+mj-lt"/>
              </a:rPr>
              <a:t>Cycles</a:t>
            </a:r>
          </a:p>
        </p:txBody>
      </p:sp>
      <p:sp>
        <p:nvSpPr>
          <p:cNvPr id="9" name="TextBox 8"/>
          <p:cNvSpPr txBox="1"/>
          <p:nvPr/>
        </p:nvSpPr>
        <p:spPr>
          <a:xfrm rot="16200000">
            <a:off x="154554" y="4936043"/>
            <a:ext cx="1005403" cy="400110"/>
          </a:xfrm>
          <a:prstGeom prst="rect">
            <a:avLst/>
          </a:prstGeom>
          <a:noFill/>
        </p:spPr>
        <p:txBody>
          <a:bodyPr wrap="none" rtlCol="0">
            <a:spAutoFit/>
          </a:bodyPr>
          <a:lstStyle/>
          <a:p>
            <a:r>
              <a:rPr lang="en-US" sz="2000" dirty="0">
                <a:latin typeface="+mj-lt"/>
              </a:rPr>
              <a:t>Stages</a:t>
            </a:r>
          </a:p>
        </p:txBody>
      </p:sp>
      <p:grpSp>
        <p:nvGrpSpPr>
          <p:cNvPr id="17" name="Group 16"/>
          <p:cNvGrpSpPr/>
          <p:nvPr/>
        </p:nvGrpSpPr>
        <p:grpSpPr>
          <a:xfrm>
            <a:off x="838200" y="2340114"/>
            <a:ext cx="6689717" cy="4308396"/>
            <a:chOff x="838200" y="2340114"/>
            <a:chExt cx="6689717" cy="4308396"/>
          </a:xfrm>
        </p:grpSpPr>
        <p:cxnSp>
          <p:nvCxnSpPr>
            <p:cNvPr id="10" name="Straight Arrow Connector 9"/>
            <p:cNvCxnSpPr/>
            <p:nvPr/>
          </p:nvCxnSpPr>
          <p:spPr>
            <a:xfrm flipV="1">
              <a:off x="6858000" y="6019800"/>
              <a:ext cx="0" cy="304800"/>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a:off x="3733800" y="4800600"/>
              <a:ext cx="0" cy="1447800"/>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3429000" y="6248400"/>
              <a:ext cx="1236386" cy="400110"/>
            </a:xfrm>
            <a:prstGeom prst="rect">
              <a:avLst/>
            </a:prstGeom>
            <a:noFill/>
          </p:spPr>
          <p:txBody>
            <a:bodyPr wrap="none" rtlCol="0">
              <a:spAutoFit/>
            </a:bodyPr>
            <a:lstStyle/>
            <a:p>
              <a:r>
                <a:rPr lang="en-US" sz="2000" dirty="0">
                  <a:solidFill>
                    <a:srgbClr val="FF0000"/>
                  </a:solidFill>
                  <a:latin typeface="+mj-lt"/>
                </a:rPr>
                <a:t>Read R1</a:t>
              </a:r>
            </a:p>
          </p:txBody>
        </p:sp>
        <p:sp>
          <p:nvSpPr>
            <p:cNvPr id="14" name="TextBox 13"/>
            <p:cNvSpPr txBox="1"/>
            <p:nvPr/>
          </p:nvSpPr>
          <p:spPr>
            <a:xfrm>
              <a:off x="6248400" y="6248400"/>
              <a:ext cx="1279517" cy="400110"/>
            </a:xfrm>
            <a:prstGeom prst="rect">
              <a:avLst/>
            </a:prstGeom>
            <a:noFill/>
          </p:spPr>
          <p:txBody>
            <a:bodyPr wrap="none" rtlCol="0">
              <a:spAutoFit/>
            </a:bodyPr>
            <a:lstStyle/>
            <a:p>
              <a:r>
                <a:rPr lang="en-US" sz="2000" dirty="0">
                  <a:solidFill>
                    <a:srgbClr val="FF0000"/>
                  </a:solidFill>
                  <a:latin typeface="+mj-lt"/>
                </a:rPr>
                <a:t>Write R2</a:t>
              </a:r>
            </a:p>
          </p:txBody>
        </p:sp>
        <p:sp>
          <p:nvSpPr>
            <p:cNvPr id="15" name="TextBox 14"/>
            <p:cNvSpPr txBox="1"/>
            <p:nvPr/>
          </p:nvSpPr>
          <p:spPr>
            <a:xfrm>
              <a:off x="838200" y="2340114"/>
              <a:ext cx="4532010" cy="707886"/>
            </a:xfrm>
            <a:prstGeom prst="rect">
              <a:avLst/>
            </a:prstGeom>
            <a:noFill/>
          </p:spPr>
          <p:txBody>
            <a:bodyPr wrap="none" rtlCol="0">
              <a:spAutoFit/>
            </a:bodyPr>
            <a:lstStyle/>
            <a:p>
              <a:r>
                <a:rPr lang="en-US" sz="2000" dirty="0">
                  <a:solidFill>
                    <a:srgbClr val="FF0000"/>
                  </a:solidFill>
                  <a:latin typeface="+mj-lt"/>
                </a:rPr>
                <a:t>Read REGFILE in RF stage</a:t>
              </a:r>
            </a:p>
            <a:p>
              <a:r>
                <a:rPr lang="en-US" sz="2000" dirty="0">
                  <a:solidFill>
                    <a:srgbClr val="FF0000"/>
                  </a:solidFill>
                  <a:latin typeface="+mj-lt"/>
                </a:rPr>
                <a:t>Write REGFILE at end of WB stage</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dissolve">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Hazards</a:t>
            </a:r>
          </a:p>
        </p:txBody>
      </p:sp>
      <p:sp>
        <p:nvSpPr>
          <p:cNvPr id="3" name="Content Placeholder 2"/>
          <p:cNvSpPr>
            <a:spLocks noGrp="1"/>
          </p:cNvSpPr>
          <p:nvPr>
            <p:ph idx="1"/>
          </p:nvPr>
        </p:nvSpPr>
        <p:spPr/>
        <p:txBody>
          <a:bodyPr/>
          <a:lstStyle/>
          <a:p>
            <a:r>
              <a:rPr lang="en-US" dirty="0"/>
              <a:t>Consider this instruction</a:t>
            </a:r>
            <a:br>
              <a:rPr lang="en-US" dirty="0"/>
            </a:br>
            <a:r>
              <a:rPr lang="en-US" dirty="0"/>
              <a:t>sequence:</a:t>
            </a:r>
          </a:p>
          <a:p>
            <a:endParaRPr lang="en-US" dirty="0"/>
          </a:p>
          <a:p>
            <a:endParaRPr lang="en-US" dirty="0"/>
          </a:p>
          <a:p>
            <a:endParaRPr lang="en-US" dirty="0"/>
          </a:p>
          <a:p>
            <a:endParaRPr lang="en-US" dirty="0"/>
          </a:p>
          <a:p>
            <a:endParaRPr lang="en-US" dirty="0"/>
          </a:p>
          <a:p>
            <a:endParaRPr lang="en-US" dirty="0"/>
          </a:p>
          <a:p>
            <a:pPr>
              <a:buNone/>
            </a:pPr>
            <a:endParaRPr lang="en-US" dirty="0"/>
          </a:p>
          <a:p>
            <a:r>
              <a:rPr lang="en-US" dirty="0"/>
              <a:t>SUBC reads R2 on cycle 3, but ADDC does not update it until end of cycle 5 </a:t>
            </a:r>
            <a:r>
              <a:rPr lang="en-US" dirty="0">
                <a:sym typeface="Wingdings" pitchFamily="2" charset="2"/>
              </a:rPr>
              <a:t> </a:t>
            </a:r>
            <a:r>
              <a:rPr lang="en-US" dirty="0">
                <a:solidFill>
                  <a:srgbClr val="C00000"/>
                </a:solidFill>
                <a:sym typeface="Wingdings" pitchFamily="2" charset="2"/>
              </a:rPr>
              <a:t>R2 is stale!</a:t>
            </a:r>
          </a:p>
          <a:p>
            <a:r>
              <a:rPr lang="en-US" dirty="0">
                <a:solidFill>
                  <a:srgbClr val="C00000"/>
                </a:solidFill>
                <a:sym typeface="Wingdings" pitchFamily="2" charset="2"/>
              </a:rPr>
              <a:t>Pipeline must maintain correct behavior…</a:t>
            </a:r>
            <a:endParaRPr lang="en-US" dirty="0">
              <a:solidFill>
                <a:srgbClr val="C00000"/>
              </a:solidFill>
            </a:endParaRPr>
          </a:p>
        </p:txBody>
      </p:sp>
      <p:sp>
        <p:nvSpPr>
          <p:cNvPr id="4" name="Content Placeholder 238"/>
          <p:cNvSpPr txBox="1">
            <a:spLocks/>
          </p:cNvSpPr>
          <p:nvPr/>
        </p:nvSpPr>
        <p:spPr bwMode="auto">
          <a:xfrm>
            <a:off x="5715000" y="990600"/>
            <a:ext cx="2743200" cy="1828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defTabSz="457200" rtl="0" eaLnBrk="0" fontAlgn="base" latinLnBrk="0" hangingPunct="0">
              <a:lnSpc>
                <a:spcPct val="100000"/>
              </a:lnSpc>
              <a:spcBef>
                <a:spcPct val="20000"/>
              </a:spcBef>
              <a:spcAft>
                <a:spcPct val="0"/>
              </a:spcAft>
              <a:buClrTx/>
              <a:buSzTx/>
              <a:buFont typeface="Arial" pitchFamily="34" charset="0"/>
              <a:buNone/>
              <a:tabLst/>
              <a:defRPr/>
            </a:pPr>
            <a:r>
              <a:rPr kumimoji="0" lang="en-US" sz="1800" b="0" i="0" u="none" strike="noStrike" kern="1200" cap="none" spc="0" normalizeH="0" baseline="0" noProof="0" dirty="0">
                <a:ln>
                  <a:noFill/>
                </a:ln>
                <a:effectLst/>
                <a:uLnTx/>
                <a:uFillTx/>
                <a:latin typeface="Consolas" pitchFamily="49" charset="0"/>
                <a:ea typeface="ＭＳ Ｐゴシック" charset="-128"/>
                <a:cs typeface="Consolas" pitchFamily="49" charset="0"/>
              </a:rPr>
              <a:t>ADDC(R1, 1, R2)</a:t>
            </a:r>
          </a:p>
          <a:p>
            <a:pPr marL="342900" marR="0" lvl="0" indent="-342900" defTabSz="457200" rtl="0" eaLnBrk="0" fontAlgn="base" latinLnBrk="0" hangingPunct="0">
              <a:lnSpc>
                <a:spcPct val="100000"/>
              </a:lnSpc>
              <a:spcBef>
                <a:spcPct val="20000"/>
              </a:spcBef>
              <a:spcAft>
                <a:spcPct val="0"/>
              </a:spcAft>
              <a:buClrTx/>
              <a:buSzTx/>
              <a:buFont typeface="Arial" pitchFamily="34" charset="0"/>
              <a:buNone/>
              <a:tabLst/>
              <a:defRPr/>
            </a:pPr>
            <a:r>
              <a:rPr lang="en-US" dirty="0">
                <a:latin typeface="Consolas" pitchFamily="49" charset="0"/>
                <a:ea typeface="ＭＳ Ｐゴシック" charset="-128"/>
                <a:cs typeface="Consolas" pitchFamily="49" charset="0"/>
              </a:rPr>
              <a:t>SUBC(R2, 4, R3)</a:t>
            </a:r>
          </a:p>
          <a:p>
            <a:pPr marL="342900" marR="0" lvl="0" indent="-342900" defTabSz="457200" rtl="0" eaLnBrk="0" fontAlgn="base" latinLnBrk="0" hangingPunct="0">
              <a:lnSpc>
                <a:spcPct val="100000"/>
              </a:lnSpc>
              <a:spcBef>
                <a:spcPct val="20000"/>
              </a:spcBef>
              <a:spcAft>
                <a:spcPct val="0"/>
              </a:spcAft>
              <a:buClrTx/>
              <a:buSzTx/>
              <a:buFont typeface="Arial" pitchFamily="34" charset="0"/>
              <a:buNone/>
              <a:tabLst/>
              <a:defRPr/>
            </a:pPr>
            <a:r>
              <a:rPr lang="en-US" dirty="0">
                <a:latin typeface="Consolas" pitchFamily="49" charset="0"/>
                <a:ea typeface="ＭＳ Ｐゴシック" charset="-128"/>
                <a:cs typeface="Consolas" pitchFamily="49" charset="0"/>
              </a:rPr>
              <a:t>MUL</a:t>
            </a:r>
            <a:r>
              <a:rPr kumimoji="0" lang="en-US" sz="1800" b="0" i="0" u="none" strike="noStrike" kern="1200" cap="none" spc="0" normalizeH="0" baseline="0" noProof="0" dirty="0">
                <a:ln>
                  <a:noFill/>
                </a:ln>
                <a:effectLst/>
                <a:uLnTx/>
                <a:uFillTx/>
                <a:latin typeface="Consolas" pitchFamily="49" charset="0"/>
                <a:ea typeface="ＭＳ Ｐゴシック" charset="-128"/>
                <a:cs typeface="Consolas" pitchFamily="49" charset="0"/>
              </a:rPr>
              <a:t>(R6, R7, R8)</a:t>
            </a:r>
          </a:p>
          <a:p>
            <a:pPr marL="342900" marR="0" lvl="0" indent="-342900" defTabSz="457200" rtl="0" eaLnBrk="0" fontAlgn="base" latinLnBrk="0" hangingPunct="0">
              <a:lnSpc>
                <a:spcPct val="100000"/>
              </a:lnSpc>
              <a:spcBef>
                <a:spcPct val="20000"/>
              </a:spcBef>
              <a:spcAft>
                <a:spcPct val="0"/>
              </a:spcAft>
              <a:buClrTx/>
              <a:buSzTx/>
              <a:buFont typeface="Arial" pitchFamily="34" charset="0"/>
              <a:buNone/>
              <a:tabLst/>
              <a:defRPr/>
            </a:pPr>
            <a:r>
              <a:rPr lang="en-US" dirty="0">
                <a:latin typeface="Consolas" pitchFamily="49" charset="0"/>
                <a:ea typeface="ＭＳ Ｐゴシック" charset="-128"/>
                <a:cs typeface="Consolas" pitchFamily="49" charset="0"/>
              </a:rPr>
              <a:t>XOR(R9, R10, R11)</a:t>
            </a:r>
          </a:p>
          <a:p>
            <a:pPr marL="342900" marR="0" lvl="0" indent="-342900" defTabSz="457200" rtl="0" eaLnBrk="0" fontAlgn="base" latinLnBrk="0" hangingPunct="0">
              <a:lnSpc>
                <a:spcPct val="100000"/>
              </a:lnSpc>
              <a:spcBef>
                <a:spcPct val="20000"/>
              </a:spcBef>
              <a:spcAft>
                <a:spcPct val="0"/>
              </a:spcAft>
              <a:buClrTx/>
              <a:buSzTx/>
              <a:buFont typeface="Arial" pitchFamily="34" charset="0"/>
              <a:buNone/>
              <a:tabLst/>
              <a:defRPr/>
            </a:pPr>
            <a:r>
              <a:rPr lang="en-US" dirty="0">
                <a:latin typeface="Consolas" pitchFamily="49" charset="0"/>
                <a:ea typeface="ＭＳ Ｐゴシック" charset="-128"/>
                <a:cs typeface="Consolas" pitchFamily="49" charset="0"/>
              </a:rPr>
              <a:t>…</a:t>
            </a:r>
          </a:p>
          <a:p>
            <a:pPr marL="342900" marR="0" lvl="0" indent="-342900" defTabSz="457200" rtl="0" eaLnBrk="0" fontAlgn="base" latinLnBrk="0" hangingPunct="0">
              <a:lnSpc>
                <a:spcPct val="100000"/>
              </a:lnSpc>
              <a:spcBef>
                <a:spcPct val="20000"/>
              </a:spcBef>
              <a:spcAft>
                <a:spcPct val="0"/>
              </a:spcAft>
              <a:buClrTx/>
              <a:buSzTx/>
              <a:buFont typeface="Arial" pitchFamily="34" charset="0"/>
              <a:buNone/>
              <a:tabLst/>
              <a:defRPr/>
            </a:pPr>
            <a:endParaRPr kumimoji="0" lang="en-US" sz="1800" b="0" i="0" u="none" strike="noStrike" kern="1200" cap="none" spc="0" normalizeH="0" baseline="0" noProof="0" dirty="0">
              <a:ln>
                <a:noFill/>
              </a:ln>
              <a:solidFill>
                <a:schemeClr val="tx1"/>
              </a:solidFill>
              <a:effectLst/>
              <a:uLnTx/>
              <a:uFillTx/>
              <a:latin typeface="Consolas" pitchFamily="49" charset="0"/>
              <a:ea typeface="ＭＳ Ｐゴシック" charset="-128"/>
              <a:cs typeface="Consolas" pitchFamily="49" charset="0"/>
            </a:endParaRPr>
          </a:p>
        </p:txBody>
      </p:sp>
      <p:graphicFrame>
        <p:nvGraphicFramePr>
          <p:cNvPr id="5" name="Table 4"/>
          <p:cNvGraphicFramePr>
            <a:graphicFrameLocks noGrp="1"/>
          </p:cNvGraphicFramePr>
          <p:nvPr/>
        </p:nvGraphicFramePr>
        <p:xfrm>
          <a:off x="990602" y="2651760"/>
          <a:ext cx="6857998" cy="2225040"/>
        </p:xfrm>
        <a:graphic>
          <a:graphicData uri="http://schemas.openxmlformats.org/drawingml/2006/table">
            <a:tbl>
              <a:tblPr>
                <a:tableStyleId>{616DA210-FB5B-4158-B5E0-FEB733F419BA}</a:tableStyleId>
              </a:tblPr>
              <a:tblGrid>
                <a:gridCol w="979714">
                  <a:extLst>
                    <a:ext uri="{9D8B030D-6E8A-4147-A177-3AD203B41FA5}">
                      <a16:colId xmlns:a16="http://schemas.microsoft.com/office/drawing/2014/main" val="20000"/>
                    </a:ext>
                  </a:extLst>
                </a:gridCol>
                <a:gridCol w="979714">
                  <a:extLst>
                    <a:ext uri="{9D8B030D-6E8A-4147-A177-3AD203B41FA5}">
                      <a16:colId xmlns:a16="http://schemas.microsoft.com/office/drawing/2014/main" val="20001"/>
                    </a:ext>
                  </a:extLst>
                </a:gridCol>
                <a:gridCol w="979714">
                  <a:extLst>
                    <a:ext uri="{9D8B030D-6E8A-4147-A177-3AD203B41FA5}">
                      <a16:colId xmlns:a16="http://schemas.microsoft.com/office/drawing/2014/main" val="20002"/>
                    </a:ext>
                  </a:extLst>
                </a:gridCol>
                <a:gridCol w="979714">
                  <a:extLst>
                    <a:ext uri="{9D8B030D-6E8A-4147-A177-3AD203B41FA5}">
                      <a16:colId xmlns:a16="http://schemas.microsoft.com/office/drawing/2014/main" val="20003"/>
                    </a:ext>
                  </a:extLst>
                </a:gridCol>
                <a:gridCol w="979714">
                  <a:extLst>
                    <a:ext uri="{9D8B030D-6E8A-4147-A177-3AD203B41FA5}">
                      <a16:colId xmlns:a16="http://schemas.microsoft.com/office/drawing/2014/main" val="20004"/>
                    </a:ext>
                  </a:extLst>
                </a:gridCol>
                <a:gridCol w="979714">
                  <a:extLst>
                    <a:ext uri="{9D8B030D-6E8A-4147-A177-3AD203B41FA5}">
                      <a16:colId xmlns:a16="http://schemas.microsoft.com/office/drawing/2014/main" val="20005"/>
                    </a:ext>
                  </a:extLst>
                </a:gridCol>
                <a:gridCol w="979714">
                  <a:extLst>
                    <a:ext uri="{9D8B030D-6E8A-4147-A177-3AD203B41FA5}">
                      <a16:colId xmlns:a16="http://schemas.microsoft.com/office/drawing/2014/main" val="20006"/>
                    </a:ext>
                  </a:extLst>
                </a:gridCol>
              </a:tblGrid>
              <a:tr h="370840">
                <a:tc>
                  <a:txBody>
                    <a:bodyPr/>
                    <a:lstStyle/>
                    <a:p>
                      <a:pPr algn="ct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ctr"/>
                      <a:r>
                        <a:rPr lang="en-US" dirty="0"/>
                        <a:t>IF</a:t>
                      </a:r>
                    </a:p>
                  </a:txBody>
                  <a:tcP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dirty="0"/>
                        <a:t>ADDC</a:t>
                      </a:r>
                    </a:p>
                  </a:txBody>
                  <a:tcPr>
                    <a:lnT w="12700" cap="flat" cmpd="sng" algn="ctr">
                      <a:solidFill>
                        <a:schemeClr val="tx1"/>
                      </a:solidFill>
                      <a:prstDash val="solid"/>
                      <a:round/>
                      <a:headEnd type="none" w="med" len="med"/>
                      <a:tailEnd type="none" w="med" len="med"/>
                    </a:lnT>
                  </a:tcPr>
                </a:tc>
                <a:tc>
                  <a:txBody>
                    <a:bodyPr/>
                    <a:lstStyle/>
                    <a:p>
                      <a:pPr algn="ctr"/>
                      <a:r>
                        <a:rPr lang="en-US" dirty="0"/>
                        <a:t>SUBC</a:t>
                      </a:r>
                    </a:p>
                  </a:txBody>
                  <a:tcPr>
                    <a:lnT w="12700" cap="flat" cmpd="sng" algn="ctr">
                      <a:solidFill>
                        <a:schemeClr val="tx1"/>
                      </a:solidFill>
                      <a:prstDash val="solid"/>
                      <a:round/>
                      <a:headEnd type="none" w="med" len="med"/>
                      <a:tailEnd type="none" w="med" len="med"/>
                    </a:lnT>
                  </a:tcPr>
                </a:tc>
                <a:tc>
                  <a:txBody>
                    <a:bodyPr/>
                    <a:lstStyle/>
                    <a:p>
                      <a:pPr algn="ctr"/>
                      <a:r>
                        <a:rPr lang="en-US" dirty="0"/>
                        <a:t>MUL</a:t>
                      </a:r>
                    </a:p>
                  </a:txBody>
                  <a:tcPr>
                    <a:lnT w="12700" cap="flat" cmpd="sng" algn="ctr">
                      <a:solidFill>
                        <a:schemeClr val="tx1"/>
                      </a:solidFill>
                      <a:prstDash val="solid"/>
                      <a:round/>
                      <a:headEnd type="none" w="med" len="med"/>
                      <a:tailEnd type="none" w="med" len="med"/>
                    </a:lnT>
                  </a:tcPr>
                </a:tc>
                <a:tc>
                  <a:txBody>
                    <a:bodyPr/>
                    <a:lstStyle/>
                    <a:p>
                      <a:pPr algn="ctr"/>
                      <a:r>
                        <a:rPr lang="en-US" dirty="0"/>
                        <a:t>XOR</a:t>
                      </a:r>
                    </a:p>
                  </a:txBody>
                  <a:tcPr>
                    <a:lnT w="12700" cap="flat" cmpd="sng" algn="ctr">
                      <a:solidFill>
                        <a:schemeClr val="tx1"/>
                      </a:solidFill>
                      <a:prstDash val="solid"/>
                      <a:round/>
                      <a:headEnd type="none" w="med" len="med"/>
                      <a:tailEnd type="none" w="med" len="med"/>
                    </a:lnT>
                  </a:tcPr>
                </a:tc>
                <a:tc>
                  <a:txBody>
                    <a:bodyPr/>
                    <a:lstStyle/>
                    <a:p>
                      <a:pPr algn="ctr"/>
                      <a:endParaRPr lang="en-US" dirty="0"/>
                    </a:p>
                  </a:txBody>
                  <a:tcPr>
                    <a:lnT w="12700" cap="flat" cmpd="sng" algn="ctr">
                      <a:solidFill>
                        <a:schemeClr val="tx1"/>
                      </a:solidFill>
                      <a:prstDash val="solid"/>
                      <a:round/>
                      <a:headEnd type="none" w="med" len="med"/>
                      <a:tailEnd type="none" w="med" len="med"/>
                    </a:lnT>
                  </a:tcPr>
                </a:tc>
                <a:tc>
                  <a:txBody>
                    <a:bodyPr/>
                    <a:lstStyle/>
                    <a:p>
                      <a:pPr algn="ctr"/>
                      <a:endParaRPr lang="en-US" dirty="0"/>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1"/>
                  </a:ext>
                </a:extLst>
              </a:tr>
              <a:tr h="370840">
                <a:tc>
                  <a:txBody>
                    <a:bodyPr/>
                    <a:lstStyle/>
                    <a:p>
                      <a:pPr algn="ctr"/>
                      <a:r>
                        <a:rPr lang="en-US" dirty="0"/>
                        <a:t>RF</a:t>
                      </a:r>
                    </a:p>
                  </a:txBody>
                  <a:tcPr>
                    <a:lnL w="12700" cap="flat" cmpd="sng" algn="ctr">
                      <a:noFill/>
                      <a:prstDash val="solid"/>
                      <a:round/>
                      <a:headEnd type="none" w="med" len="med"/>
                      <a:tailEnd type="none" w="med" len="med"/>
                    </a:lnL>
                  </a:tcPr>
                </a:tc>
                <a:tc>
                  <a:txBody>
                    <a:bodyPr/>
                    <a:lstStyle/>
                    <a:p>
                      <a:pPr algn="ctr"/>
                      <a:endParaRPr lang="en-US" dirty="0"/>
                    </a:p>
                  </a:txBody>
                  <a:tcPr/>
                </a:tc>
                <a:tc>
                  <a:txBody>
                    <a:bodyPr/>
                    <a:lstStyle/>
                    <a:p>
                      <a:pPr algn="ctr"/>
                      <a:r>
                        <a:rPr lang="en-US" dirty="0"/>
                        <a:t>ADDC</a:t>
                      </a:r>
                    </a:p>
                  </a:txBody>
                  <a:tcPr/>
                </a:tc>
                <a:tc>
                  <a:txBody>
                    <a:bodyPr/>
                    <a:lstStyle/>
                    <a:p>
                      <a:pPr algn="ctr"/>
                      <a:r>
                        <a:rPr lang="en-US" dirty="0"/>
                        <a:t>SUBC</a:t>
                      </a:r>
                    </a:p>
                  </a:txBody>
                  <a:tcPr/>
                </a:tc>
                <a:tc>
                  <a:txBody>
                    <a:bodyPr/>
                    <a:lstStyle/>
                    <a:p>
                      <a:pPr algn="ctr"/>
                      <a:r>
                        <a:rPr lang="en-US" dirty="0"/>
                        <a:t>MUL</a:t>
                      </a:r>
                    </a:p>
                  </a:txBody>
                  <a:tcPr/>
                </a:tc>
                <a:tc>
                  <a:txBody>
                    <a:bodyPr/>
                    <a:lstStyle/>
                    <a:p>
                      <a:pPr algn="ctr"/>
                      <a:r>
                        <a:rPr lang="en-US" dirty="0"/>
                        <a:t>XOR</a:t>
                      </a:r>
                    </a:p>
                  </a:txBody>
                  <a:tcPr/>
                </a:tc>
                <a:tc>
                  <a:txBody>
                    <a:bodyPr/>
                    <a:lstStyle/>
                    <a:p>
                      <a:pPr algn="ctr"/>
                      <a:endParaRPr lang="en-US" dirty="0"/>
                    </a:p>
                  </a:txBody>
                  <a:tcPr/>
                </a:tc>
                <a:extLst>
                  <a:ext uri="{0D108BD9-81ED-4DB2-BD59-A6C34878D82A}">
                    <a16:rowId xmlns:a16="http://schemas.microsoft.com/office/drawing/2014/main" val="10002"/>
                  </a:ext>
                </a:extLst>
              </a:tr>
              <a:tr h="370840">
                <a:tc>
                  <a:txBody>
                    <a:bodyPr/>
                    <a:lstStyle/>
                    <a:p>
                      <a:pPr algn="ctr"/>
                      <a:r>
                        <a:rPr lang="en-US" dirty="0"/>
                        <a:t>ALU</a:t>
                      </a:r>
                    </a:p>
                  </a:txBody>
                  <a:tcPr>
                    <a:lnL w="12700" cap="flat" cmpd="sng" algn="ctr">
                      <a:noFill/>
                      <a:prstDash val="solid"/>
                      <a:round/>
                      <a:headEnd type="none" w="med" len="med"/>
                      <a:tailEnd type="none" w="med" len="med"/>
                    </a:lnL>
                  </a:tcPr>
                </a:tc>
                <a:tc>
                  <a:txBody>
                    <a:bodyPr/>
                    <a:lstStyle/>
                    <a:p>
                      <a:pPr algn="ctr"/>
                      <a:endParaRPr lang="en-US"/>
                    </a:p>
                  </a:txBody>
                  <a:tcPr/>
                </a:tc>
                <a:tc>
                  <a:txBody>
                    <a:bodyPr/>
                    <a:lstStyle/>
                    <a:p>
                      <a:pPr algn="ctr"/>
                      <a:endParaRPr lang="en-US" dirty="0"/>
                    </a:p>
                  </a:txBody>
                  <a:tcPr/>
                </a:tc>
                <a:tc>
                  <a:txBody>
                    <a:bodyPr/>
                    <a:lstStyle/>
                    <a:p>
                      <a:pPr algn="ctr"/>
                      <a:r>
                        <a:rPr lang="en-US" dirty="0"/>
                        <a:t>ADDC</a:t>
                      </a:r>
                    </a:p>
                  </a:txBody>
                  <a:tcPr/>
                </a:tc>
                <a:tc>
                  <a:txBody>
                    <a:bodyPr/>
                    <a:lstStyle/>
                    <a:p>
                      <a:pPr algn="ctr"/>
                      <a:r>
                        <a:rPr lang="en-US" dirty="0"/>
                        <a:t>SUBC</a:t>
                      </a:r>
                    </a:p>
                  </a:txBody>
                  <a:tcPr/>
                </a:tc>
                <a:tc>
                  <a:txBody>
                    <a:bodyPr/>
                    <a:lstStyle/>
                    <a:p>
                      <a:pPr algn="ctr"/>
                      <a:r>
                        <a:rPr lang="en-US" dirty="0"/>
                        <a:t>MUL</a:t>
                      </a:r>
                    </a:p>
                  </a:txBody>
                  <a:tcPr/>
                </a:tc>
                <a:tc>
                  <a:txBody>
                    <a:bodyPr/>
                    <a:lstStyle/>
                    <a:p>
                      <a:pPr algn="ctr"/>
                      <a:r>
                        <a:rPr lang="en-US" dirty="0"/>
                        <a:t>XOR</a:t>
                      </a:r>
                    </a:p>
                  </a:txBody>
                  <a:tcPr/>
                </a:tc>
                <a:extLst>
                  <a:ext uri="{0D108BD9-81ED-4DB2-BD59-A6C34878D82A}">
                    <a16:rowId xmlns:a16="http://schemas.microsoft.com/office/drawing/2014/main" val="10003"/>
                  </a:ext>
                </a:extLst>
              </a:tr>
              <a:tr h="370840">
                <a:tc>
                  <a:txBody>
                    <a:bodyPr/>
                    <a:lstStyle/>
                    <a:p>
                      <a:pPr algn="ctr"/>
                      <a:r>
                        <a:rPr lang="en-US" dirty="0"/>
                        <a:t>MEM</a:t>
                      </a:r>
                    </a:p>
                  </a:txBody>
                  <a:tcPr>
                    <a:lnL w="12700" cap="flat" cmpd="sng" algn="ctr">
                      <a:noFill/>
                      <a:prstDash val="solid"/>
                      <a:round/>
                      <a:headEnd type="none" w="med" len="med"/>
                      <a:tailEnd type="none" w="med" len="med"/>
                    </a:lnL>
                  </a:tcPr>
                </a:tc>
                <a:tc>
                  <a:txBody>
                    <a:bodyPr/>
                    <a:lstStyle/>
                    <a:p>
                      <a:pPr algn="ctr"/>
                      <a:endParaRPr lang="en-US" dirty="0"/>
                    </a:p>
                  </a:txBody>
                  <a:tcPr/>
                </a:tc>
                <a:tc>
                  <a:txBody>
                    <a:bodyPr/>
                    <a:lstStyle/>
                    <a:p>
                      <a:pPr algn="ctr"/>
                      <a:endParaRPr lang="en-US"/>
                    </a:p>
                  </a:txBody>
                  <a:tcPr/>
                </a:tc>
                <a:tc>
                  <a:txBody>
                    <a:bodyPr/>
                    <a:lstStyle/>
                    <a:p>
                      <a:pPr algn="ctr"/>
                      <a:endParaRPr lang="en-US" dirty="0"/>
                    </a:p>
                  </a:txBody>
                  <a:tcPr/>
                </a:tc>
                <a:tc>
                  <a:txBody>
                    <a:bodyPr/>
                    <a:lstStyle/>
                    <a:p>
                      <a:pPr algn="ctr"/>
                      <a:r>
                        <a:rPr lang="en-US" dirty="0"/>
                        <a:t>ADDC</a:t>
                      </a:r>
                    </a:p>
                  </a:txBody>
                  <a:tcPr/>
                </a:tc>
                <a:tc>
                  <a:txBody>
                    <a:bodyPr/>
                    <a:lstStyle/>
                    <a:p>
                      <a:pPr algn="ctr"/>
                      <a:r>
                        <a:rPr lang="en-US" dirty="0"/>
                        <a:t>SUBC</a:t>
                      </a:r>
                    </a:p>
                  </a:txBody>
                  <a:tcPr/>
                </a:tc>
                <a:tc>
                  <a:txBody>
                    <a:bodyPr/>
                    <a:lstStyle/>
                    <a:p>
                      <a:pPr algn="ctr"/>
                      <a:r>
                        <a:rPr lang="en-US" dirty="0"/>
                        <a:t>MUL</a:t>
                      </a:r>
                    </a:p>
                  </a:txBody>
                  <a:tcPr/>
                </a:tc>
                <a:extLst>
                  <a:ext uri="{0D108BD9-81ED-4DB2-BD59-A6C34878D82A}">
                    <a16:rowId xmlns:a16="http://schemas.microsoft.com/office/drawing/2014/main" val="10004"/>
                  </a:ext>
                </a:extLst>
              </a:tr>
              <a:tr h="370840">
                <a:tc>
                  <a:txBody>
                    <a:bodyPr/>
                    <a:lstStyle/>
                    <a:p>
                      <a:pPr algn="ctr"/>
                      <a:r>
                        <a:rPr lang="en-US" dirty="0"/>
                        <a:t>WB</a:t>
                      </a:r>
                    </a:p>
                  </a:txBody>
                  <a:tcPr>
                    <a:lnL w="12700" cap="flat" cmpd="sng" algn="ctr">
                      <a:noFill/>
                      <a:prstDash val="solid"/>
                      <a:round/>
                      <a:headEnd type="none" w="med" len="med"/>
                      <a:tailEnd type="none" w="med" len="med"/>
                    </a:lnL>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r>
                        <a:rPr lang="en-US" dirty="0"/>
                        <a:t>ADDC</a:t>
                      </a:r>
                    </a:p>
                  </a:txBody>
                  <a:tcPr/>
                </a:tc>
                <a:tc>
                  <a:txBody>
                    <a:bodyPr/>
                    <a:lstStyle/>
                    <a:p>
                      <a:pPr algn="ctr"/>
                      <a:r>
                        <a:rPr lang="en-US" dirty="0"/>
                        <a:t>SUBC</a:t>
                      </a:r>
                    </a:p>
                  </a:txBody>
                  <a:tcPr/>
                </a:tc>
                <a:extLst>
                  <a:ext uri="{0D108BD9-81ED-4DB2-BD59-A6C34878D82A}">
                    <a16:rowId xmlns:a16="http://schemas.microsoft.com/office/drawing/2014/main" val="10005"/>
                  </a:ext>
                </a:extLst>
              </a:tr>
            </a:tbl>
          </a:graphicData>
        </a:graphic>
      </p:graphicFrame>
      <p:sp>
        <p:nvSpPr>
          <p:cNvPr id="6" name="Rounded Rectangle 5"/>
          <p:cNvSpPr/>
          <p:nvPr/>
        </p:nvSpPr>
        <p:spPr>
          <a:xfrm>
            <a:off x="5867400" y="4495800"/>
            <a:ext cx="990600" cy="381000"/>
          </a:xfrm>
          <a:prstGeom prst="roundRect">
            <a:avLst/>
          </a:prstGeom>
          <a:noFill/>
          <a:ln w="50800">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ounded Rectangle 6"/>
          <p:cNvSpPr/>
          <p:nvPr/>
        </p:nvSpPr>
        <p:spPr>
          <a:xfrm>
            <a:off x="3907466" y="3418367"/>
            <a:ext cx="990600" cy="381000"/>
          </a:xfrm>
          <a:prstGeom prst="roundRect">
            <a:avLst/>
          </a:prstGeom>
          <a:noFill/>
          <a:ln w="50800">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 name="Straight Arrow Connector 7"/>
          <p:cNvCxnSpPr/>
          <p:nvPr/>
        </p:nvCxnSpPr>
        <p:spPr>
          <a:xfrm flipH="1">
            <a:off x="6705600" y="1295400"/>
            <a:ext cx="685800" cy="152400"/>
          </a:xfrm>
          <a:prstGeom prst="straightConnector1">
            <a:avLst/>
          </a:prstGeom>
          <a:ln w="44450">
            <a:solidFill>
              <a:srgbClr val="C00000"/>
            </a:solidFill>
            <a:tailEnd type="triangle"/>
          </a:ln>
          <a:effectLst/>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Resolving Hazards</a:t>
            </a:r>
          </a:p>
        </p:txBody>
      </p:sp>
      <p:sp>
        <p:nvSpPr>
          <p:cNvPr id="3" name="Content Placeholder 2"/>
          <p:cNvSpPr>
            <a:spLocks noGrp="1"/>
          </p:cNvSpPr>
          <p:nvPr>
            <p:ph idx="1"/>
          </p:nvPr>
        </p:nvSpPr>
        <p:spPr/>
        <p:txBody>
          <a:bodyPr/>
          <a:lstStyle/>
          <a:p>
            <a:r>
              <a:rPr lang="en-US" dirty="0"/>
              <a:t>Strategy 1: Stall. Wait for the result to be available by freezing earlier pipeline stages</a:t>
            </a:r>
          </a:p>
          <a:p>
            <a:endParaRPr lang="en-US" dirty="0"/>
          </a:p>
          <a:p>
            <a:r>
              <a:rPr lang="en-US" dirty="0"/>
              <a:t>Strategy 2: Bypass (aka Forward). Route data to the earlier pipeline stage as soon as it is calculated</a:t>
            </a:r>
          </a:p>
          <a:p>
            <a:pPr>
              <a:buNone/>
            </a:pPr>
            <a:endParaRPr lang="en-US" dirty="0"/>
          </a:p>
          <a:p>
            <a:r>
              <a:rPr lang="en-US" dirty="0"/>
              <a:t>Strategy 3: Speculate</a:t>
            </a:r>
          </a:p>
          <a:p>
            <a:pPr lvl="1"/>
            <a:r>
              <a:rPr lang="en-US" dirty="0"/>
              <a:t>Guess a value and continue executing anyway</a:t>
            </a:r>
          </a:p>
          <a:p>
            <a:pPr lvl="1"/>
            <a:r>
              <a:rPr lang="en-US" dirty="0"/>
              <a:t>When actual value is available, two cases</a:t>
            </a:r>
          </a:p>
          <a:p>
            <a:pPr lvl="2"/>
            <a:r>
              <a:rPr lang="en-US" sz="2000" dirty="0"/>
              <a:t>Guessed correctly </a:t>
            </a:r>
            <a:r>
              <a:rPr lang="en-US" sz="2000" dirty="0">
                <a:sym typeface="Wingdings" pitchFamily="2" charset="2"/>
              </a:rPr>
              <a:t> do nothing</a:t>
            </a:r>
          </a:p>
          <a:p>
            <a:pPr lvl="2"/>
            <a:r>
              <a:rPr lang="en-US" sz="2000" dirty="0">
                <a:sym typeface="Wingdings" pitchFamily="2" charset="2"/>
              </a:rPr>
              <a:t>Guessed incorrectly  kill &amp; restart with correct value</a:t>
            </a:r>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Resolving Data Hazards (1)</a:t>
            </a:r>
          </a:p>
        </p:txBody>
      </p:sp>
      <p:sp>
        <p:nvSpPr>
          <p:cNvPr id="3" name="Content Placeholder 2"/>
          <p:cNvSpPr>
            <a:spLocks noGrp="1"/>
          </p:cNvSpPr>
          <p:nvPr>
            <p:ph idx="1"/>
          </p:nvPr>
        </p:nvSpPr>
        <p:spPr/>
        <p:txBody>
          <a:bodyPr/>
          <a:lstStyle/>
          <a:p>
            <a:r>
              <a:rPr lang="en-US" dirty="0"/>
              <a:t>Strategy 1: Stall. Wait for the</a:t>
            </a:r>
            <a:br>
              <a:rPr lang="en-US" dirty="0"/>
            </a:br>
            <a:r>
              <a:rPr lang="en-US" dirty="0"/>
              <a:t>result to be available by</a:t>
            </a:r>
            <a:br>
              <a:rPr lang="en-US" dirty="0"/>
            </a:br>
            <a:r>
              <a:rPr lang="en-US" dirty="0"/>
              <a:t>freezing earlier pipeline stages</a:t>
            </a:r>
          </a:p>
          <a:p>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746437013"/>
              </p:ext>
            </p:extLst>
          </p:nvPr>
        </p:nvGraphicFramePr>
        <p:xfrm>
          <a:off x="609600" y="2956560"/>
          <a:ext cx="7772400" cy="2225040"/>
        </p:xfrm>
        <a:graphic>
          <a:graphicData uri="http://schemas.openxmlformats.org/drawingml/2006/table">
            <a:tbl>
              <a:tblPr>
                <a:tableStyleId>{616DA210-FB5B-4158-B5E0-FEB733F419BA}</a:tableStyleId>
              </a:tblPr>
              <a:tblGrid>
                <a:gridCol w="863600">
                  <a:extLst>
                    <a:ext uri="{9D8B030D-6E8A-4147-A177-3AD203B41FA5}">
                      <a16:colId xmlns:a16="http://schemas.microsoft.com/office/drawing/2014/main" val="20000"/>
                    </a:ext>
                  </a:extLst>
                </a:gridCol>
                <a:gridCol w="863600">
                  <a:extLst>
                    <a:ext uri="{9D8B030D-6E8A-4147-A177-3AD203B41FA5}">
                      <a16:colId xmlns:a16="http://schemas.microsoft.com/office/drawing/2014/main" val="20001"/>
                    </a:ext>
                  </a:extLst>
                </a:gridCol>
                <a:gridCol w="863600">
                  <a:extLst>
                    <a:ext uri="{9D8B030D-6E8A-4147-A177-3AD203B41FA5}">
                      <a16:colId xmlns:a16="http://schemas.microsoft.com/office/drawing/2014/main" val="20002"/>
                    </a:ext>
                  </a:extLst>
                </a:gridCol>
                <a:gridCol w="863600">
                  <a:extLst>
                    <a:ext uri="{9D8B030D-6E8A-4147-A177-3AD203B41FA5}">
                      <a16:colId xmlns:a16="http://schemas.microsoft.com/office/drawing/2014/main" val="20003"/>
                    </a:ext>
                  </a:extLst>
                </a:gridCol>
                <a:gridCol w="863600">
                  <a:extLst>
                    <a:ext uri="{9D8B030D-6E8A-4147-A177-3AD203B41FA5}">
                      <a16:colId xmlns:a16="http://schemas.microsoft.com/office/drawing/2014/main" val="20004"/>
                    </a:ext>
                  </a:extLst>
                </a:gridCol>
                <a:gridCol w="863600">
                  <a:extLst>
                    <a:ext uri="{9D8B030D-6E8A-4147-A177-3AD203B41FA5}">
                      <a16:colId xmlns:a16="http://schemas.microsoft.com/office/drawing/2014/main" val="20005"/>
                    </a:ext>
                  </a:extLst>
                </a:gridCol>
                <a:gridCol w="863600">
                  <a:extLst>
                    <a:ext uri="{9D8B030D-6E8A-4147-A177-3AD203B41FA5}">
                      <a16:colId xmlns:a16="http://schemas.microsoft.com/office/drawing/2014/main" val="20006"/>
                    </a:ext>
                  </a:extLst>
                </a:gridCol>
                <a:gridCol w="863600">
                  <a:extLst>
                    <a:ext uri="{9D8B030D-6E8A-4147-A177-3AD203B41FA5}">
                      <a16:colId xmlns:a16="http://schemas.microsoft.com/office/drawing/2014/main" val="20007"/>
                    </a:ext>
                  </a:extLst>
                </a:gridCol>
                <a:gridCol w="863600">
                  <a:extLst>
                    <a:ext uri="{9D8B030D-6E8A-4147-A177-3AD203B41FA5}">
                      <a16:colId xmlns:a16="http://schemas.microsoft.com/office/drawing/2014/main" val="20008"/>
                    </a:ext>
                  </a:extLst>
                </a:gridCol>
              </a:tblGrid>
              <a:tr h="370840">
                <a:tc>
                  <a:txBody>
                    <a:bodyPr/>
                    <a:lstStyle/>
                    <a:p>
                      <a:pPr algn="ct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ctr"/>
                      <a:r>
                        <a:rPr lang="en-US" dirty="0"/>
                        <a:t>IF</a:t>
                      </a:r>
                    </a:p>
                  </a:txBody>
                  <a:tcP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dirty="0"/>
                        <a:t>ADDC</a:t>
                      </a:r>
                    </a:p>
                  </a:txBody>
                  <a:tcPr>
                    <a:lnT w="12700" cap="flat" cmpd="sng" algn="ctr">
                      <a:solidFill>
                        <a:schemeClr val="tx1"/>
                      </a:solidFill>
                      <a:prstDash val="solid"/>
                      <a:round/>
                      <a:headEnd type="none" w="med" len="med"/>
                      <a:tailEnd type="none" w="med" len="med"/>
                    </a:lnT>
                  </a:tcPr>
                </a:tc>
                <a:tc>
                  <a:txBody>
                    <a:bodyPr/>
                    <a:lstStyle/>
                    <a:p>
                      <a:pPr algn="ctr"/>
                      <a:r>
                        <a:rPr lang="en-US" dirty="0"/>
                        <a:t>SUBC</a:t>
                      </a:r>
                    </a:p>
                  </a:txBody>
                  <a:tcPr>
                    <a:lnT w="12700" cap="flat" cmpd="sng" algn="ctr">
                      <a:solidFill>
                        <a:schemeClr val="tx1"/>
                      </a:solidFill>
                      <a:prstDash val="solid"/>
                      <a:round/>
                      <a:headEnd type="none" w="med" len="med"/>
                      <a:tailEnd type="none" w="med" len="med"/>
                    </a:lnT>
                  </a:tcPr>
                </a:tc>
                <a:tc>
                  <a:txBody>
                    <a:bodyPr/>
                    <a:lstStyle/>
                    <a:p>
                      <a:pPr algn="ctr"/>
                      <a:r>
                        <a:rPr lang="en-US" dirty="0"/>
                        <a:t>MUL</a:t>
                      </a:r>
                    </a:p>
                  </a:txBody>
                  <a:tcPr>
                    <a:lnT w="12700" cap="flat" cmpd="sng" algn="ctr">
                      <a:solidFill>
                        <a:schemeClr val="tx1"/>
                      </a:solidFill>
                      <a:prstDash val="solid"/>
                      <a:round/>
                      <a:headEnd type="none" w="med" len="med"/>
                      <a:tailEnd type="none" w="med" len="med"/>
                    </a:lnT>
                  </a:tcPr>
                </a:tc>
                <a:tc>
                  <a:txBody>
                    <a:bodyPr/>
                    <a:lstStyle/>
                    <a:p>
                      <a:pPr algn="ctr"/>
                      <a:r>
                        <a:rPr lang="en-US" i="1" dirty="0"/>
                        <a:t>MUL</a:t>
                      </a:r>
                    </a:p>
                  </a:txBody>
                  <a:tcPr>
                    <a:lnT w="12700" cap="flat" cmpd="sng" algn="ctr">
                      <a:solidFill>
                        <a:schemeClr val="tx1"/>
                      </a:solidFill>
                      <a:prstDash val="solid"/>
                      <a:round/>
                      <a:headEnd type="none" w="med" len="med"/>
                      <a:tailEnd type="none" w="med" len="med"/>
                    </a:lnT>
                  </a:tcPr>
                </a:tc>
                <a:tc>
                  <a:txBody>
                    <a:bodyPr/>
                    <a:lstStyle/>
                    <a:p>
                      <a:pPr algn="ctr"/>
                      <a:r>
                        <a:rPr lang="en-US" i="1" dirty="0"/>
                        <a:t>MUL</a:t>
                      </a:r>
                    </a:p>
                  </a:txBody>
                  <a:tcPr>
                    <a:lnT w="12700" cap="flat" cmpd="sng" algn="ctr">
                      <a:solidFill>
                        <a:schemeClr val="tx1"/>
                      </a:solidFill>
                      <a:prstDash val="solid"/>
                      <a:round/>
                      <a:headEnd type="none" w="med" len="med"/>
                      <a:tailEnd type="none" w="med" len="med"/>
                    </a:lnT>
                  </a:tcPr>
                </a:tc>
                <a:tc>
                  <a:txBody>
                    <a:bodyPr/>
                    <a:lstStyle/>
                    <a:p>
                      <a:pPr algn="ctr"/>
                      <a:r>
                        <a:rPr lang="en-US" i="1" dirty="0"/>
                        <a:t>MUL</a:t>
                      </a:r>
                    </a:p>
                  </a:txBody>
                  <a:tcPr>
                    <a:lnT w="12700" cap="flat" cmpd="sng" algn="ctr">
                      <a:solidFill>
                        <a:schemeClr val="tx1"/>
                      </a:solidFill>
                      <a:prstDash val="solid"/>
                      <a:round/>
                      <a:headEnd type="none" w="med" len="med"/>
                      <a:tailEnd type="none" w="med" len="med"/>
                    </a:lnT>
                  </a:tcPr>
                </a:tc>
                <a:tc>
                  <a:txBody>
                    <a:bodyPr/>
                    <a:lstStyle/>
                    <a:p>
                      <a:pPr algn="ctr"/>
                      <a:r>
                        <a:rPr lang="en-US" dirty="0"/>
                        <a:t>XOR</a:t>
                      </a:r>
                    </a:p>
                  </a:txBody>
                  <a:tcPr>
                    <a:lnT w="12700" cap="flat" cmpd="sng" algn="ctr">
                      <a:solidFill>
                        <a:schemeClr val="tx1"/>
                      </a:solidFill>
                      <a:prstDash val="solid"/>
                      <a:round/>
                      <a:headEnd type="none" w="med" len="med"/>
                      <a:tailEnd type="none" w="med" len="med"/>
                    </a:lnT>
                  </a:tcPr>
                </a:tc>
                <a:tc>
                  <a:txBody>
                    <a:bodyPr/>
                    <a:lstStyle/>
                    <a:p>
                      <a:pPr algn="ctr"/>
                      <a:endParaRPr lang="en-US" dirty="0"/>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1"/>
                  </a:ext>
                </a:extLst>
              </a:tr>
              <a:tr h="370840">
                <a:tc>
                  <a:txBody>
                    <a:bodyPr/>
                    <a:lstStyle/>
                    <a:p>
                      <a:pPr algn="ctr"/>
                      <a:r>
                        <a:rPr lang="en-US" dirty="0"/>
                        <a:t>RF</a:t>
                      </a:r>
                    </a:p>
                  </a:txBody>
                  <a:tcPr>
                    <a:lnL w="12700" cap="flat" cmpd="sng" algn="ctr">
                      <a:noFill/>
                      <a:prstDash val="solid"/>
                      <a:round/>
                      <a:headEnd type="none" w="med" len="med"/>
                      <a:tailEnd type="none" w="med" len="med"/>
                    </a:lnL>
                  </a:tcPr>
                </a:tc>
                <a:tc>
                  <a:txBody>
                    <a:bodyPr/>
                    <a:lstStyle/>
                    <a:p>
                      <a:pPr algn="ctr"/>
                      <a:endParaRPr lang="en-US" dirty="0"/>
                    </a:p>
                  </a:txBody>
                  <a:tcPr/>
                </a:tc>
                <a:tc>
                  <a:txBody>
                    <a:bodyPr/>
                    <a:lstStyle/>
                    <a:p>
                      <a:pPr algn="ctr"/>
                      <a:r>
                        <a:rPr lang="en-US" dirty="0"/>
                        <a:t>ADDC</a:t>
                      </a:r>
                    </a:p>
                  </a:txBody>
                  <a:tcPr/>
                </a:tc>
                <a:tc>
                  <a:txBody>
                    <a:bodyPr/>
                    <a:lstStyle/>
                    <a:p>
                      <a:pPr algn="ctr"/>
                      <a:r>
                        <a:rPr lang="en-US" dirty="0"/>
                        <a:t>SUBC</a:t>
                      </a:r>
                    </a:p>
                  </a:txBody>
                  <a:tcPr/>
                </a:tc>
                <a:tc>
                  <a:txBody>
                    <a:bodyPr/>
                    <a:lstStyle/>
                    <a:p>
                      <a:pPr algn="ctr"/>
                      <a:r>
                        <a:rPr lang="en-US" i="1" dirty="0"/>
                        <a:t>SUBC</a:t>
                      </a:r>
                    </a:p>
                  </a:txBody>
                  <a:tcPr/>
                </a:tc>
                <a:tc>
                  <a:txBody>
                    <a:bodyPr/>
                    <a:lstStyle/>
                    <a:p>
                      <a:pPr algn="ctr"/>
                      <a:r>
                        <a:rPr lang="en-US" i="1" dirty="0"/>
                        <a:t>SUBC</a:t>
                      </a:r>
                    </a:p>
                  </a:txBody>
                  <a:tcPr/>
                </a:tc>
                <a:tc>
                  <a:txBody>
                    <a:bodyPr/>
                    <a:lstStyle/>
                    <a:p>
                      <a:pPr algn="ctr"/>
                      <a:r>
                        <a:rPr lang="en-US" i="1" dirty="0"/>
                        <a:t>SUBC</a:t>
                      </a:r>
                    </a:p>
                  </a:txBody>
                  <a:tcPr/>
                </a:tc>
                <a:tc>
                  <a:txBody>
                    <a:bodyPr/>
                    <a:lstStyle/>
                    <a:p>
                      <a:pPr algn="ctr"/>
                      <a:r>
                        <a:rPr lang="en-US" dirty="0"/>
                        <a:t>MUL</a:t>
                      </a:r>
                    </a:p>
                  </a:txBody>
                  <a:tcPr/>
                </a:tc>
                <a:tc>
                  <a:txBody>
                    <a:bodyPr/>
                    <a:lstStyle/>
                    <a:p>
                      <a:pPr algn="ctr"/>
                      <a:r>
                        <a:rPr lang="en-US" dirty="0"/>
                        <a:t>XOR</a:t>
                      </a:r>
                    </a:p>
                  </a:txBody>
                  <a:tcPr/>
                </a:tc>
                <a:extLst>
                  <a:ext uri="{0D108BD9-81ED-4DB2-BD59-A6C34878D82A}">
                    <a16:rowId xmlns:a16="http://schemas.microsoft.com/office/drawing/2014/main" val="10002"/>
                  </a:ext>
                </a:extLst>
              </a:tr>
              <a:tr h="370840">
                <a:tc>
                  <a:txBody>
                    <a:bodyPr/>
                    <a:lstStyle/>
                    <a:p>
                      <a:pPr algn="ctr"/>
                      <a:r>
                        <a:rPr lang="en-US" dirty="0"/>
                        <a:t>ALU</a:t>
                      </a:r>
                    </a:p>
                  </a:txBody>
                  <a:tcPr>
                    <a:lnL w="12700" cap="flat" cmpd="sng" algn="ctr">
                      <a:noFill/>
                      <a:prstDash val="solid"/>
                      <a:round/>
                      <a:headEnd type="none" w="med" len="med"/>
                      <a:tailEnd type="none" w="med" len="med"/>
                    </a:lnL>
                  </a:tcPr>
                </a:tc>
                <a:tc>
                  <a:txBody>
                    <a:bodyPr/>
                    <a:lstStyle/>
                    <a:p>
                      <a:pPr algn="ctr"/>
                      <a:endParaRPr lang="en-US" dirty="0"/>
                    </a:p>
                  </a:txBody>
                  <a:tcPr/>
                </a:tc>
                <a:tc>
                  <a:txBody>
                    <a:bodyPr/>
                    <a:lstStyle/>
                    <a:p>
                      <a:pPr algn="ctr"/>
                      <a:endParaRPr lang="en-US" dirty="0"/>
                    </a:p>
                  </a:txBody>
                  <a:tcPr/>
                </a:tc>
                <a:tc>
                  <a:txBody>
                    <a:bodyPr/>
                    <a:lstStyle/>
                    <a:p>
                      <a:pPr algn="ctr"/>
                      <a:r>
                        <a:rPr lang="en-US" dirty="0"/>
                        <a:t>ADDC</a:t>
                      </a:r>
                    </a:p>
                  </a:txBody>
                  <a:tcPr/>
                </a:tc>
                <a:tc>
                  <a:txBody>
                    <a:bodyPr/>
                    <a:lstStyle/>
                    <a:p>
                      <a:pPr algn="ctr"/>
                      <a:r>
                        <a:rPr lang="en-US" b="1" dirty="0">
                          <a:solidFill>
                            <a:srgbClr val="C00000"/>
                          </a:solidFill>
                        </a:rPr>
                        <a:t>NOP</a:t>
                      </a:r>
                    </a:p>
                  </a:txBody>
                  <a:tcPr/>
                </a:tc>
                <a:tc>
                  <a:txBody>
                    <a:bodyPr/>
                    <a:lstStyle/>
                    <a:p>
                      <a:pPr algn="ctr"/>
                      <a:r>
                        <a:rPr lang="en-US" b="1" dirty="0">
                          <a:solidFill>
                            <a:srgbClr val="C00000"/>
                          </a:solidFill>
                        </a:rPr>
                        <a:t>NOP</a:t>
                      </a:r>
                    </a:p>
                  </a:txBody>
                  <a:tcPr/>
                </a:tc>
                <a:tc>
                  <a:txBody>
                    <a:bodyPr/>
                    <a:lstStyle/>
                    <a:p>
                      <a:pPr algn="ctr"/>
                      <a:r>
                        <a:rPr lang="en-US" b="1" dirty="0">
                          <a:solidFill>
                            <a:srgbClr val="C00000"/>
                          </a:solidFill>
                        </a:rPr>
                        <a:t>NOP</a:t>
                      </a:r>
                    </a:p>
                  </a:txBody>
                  <a:tcPr/>
                </a:tc>
                <a:tc>
                  <a:txBody>
                    <a:bodyPr/>
                    <a:lstStyle/>
                    <a:p>
                      <a:pPr algn="ctr"/>
                      <a:r>
                        <a:rPr lang="en-US" dirty="0">
                          <a:solidFill>
                            <a:schemeClr val="tx1"/>
                          </a:solidFill>
                        </a:rPr>
                        <a:t>SUBC</a:t>
                      </a:r>
                    </a:p>
                  </a:txBody>
                  <a:tcPr/>
                </a:tc>
                <a:tc>
                  <a:txBody>
                    <a:bodyPr/>
                    <a:lstStyle/>
                    <a:p>
                      <a:pPr algn="ctr"/>
                      <a:r>
                        <a:rPr lang="en-US" dirty="0">
                          <a:solidFill>
                            <a:schemeClr val="tx1"/>
                          </a:solidFill>
                        </a:rPr>
                        <a:t>MUL</a:t>
                      </a:r>
                    </a:p>
                  </a:txBody>
                  <a:tcPr/>
                </a:tc>
                <a:extLst>
                  <a:ext uri="{0D108BD9-81ED-4DB2-BD59-A6C34878D82A}">
                    <a16:rowId xmlns:a16="http://schemas.microsoft.com/office/drawing/2014/main" val="10003"/>
                  </a:ext>
                </a:extLst>
              </a:tr>
              <a:tr h="370840">
                <a:tc>
                  <a:txBody>
                    <a:bodyPr/>
                    <a:lstStyle/>
                    <a:p>
                      <a:pPr algn="ctr"/>
                      <a:r>
                        <a:rPr lang="en-US" dirty="0"/>
                        <a:t>MEM</a:t>
                      </a:r>
                    </a:p>
                  </a:txBody>
                  <a:tcPr>
                    <a:lnL w="12700" cap="flat" cmpd="sng" algn="ctr">
                      <a:noFill/>
                      <a:prstDash val="solid"/>
                      <a:round/>
                      <a:headEnd type="none" w="med" len="med"/>
                      <a:tailEnd type="none" w="med" len="med"/>
                    </a:lnL>
                  </a:tcPr>
                </a:tc>
                <a:tc>
                  <a:txBody>
                    <a:bodyPr/>
                    <a:lstStyle/>
                    <a:p>
                      <a:pPr algn="ctr"/>
                      <a:endParaRPr lang="en-US" dirty="0"/>
                    </a:p>
                  </a:txBody>
                  <a:tcPr/>
                </a:tc>
                <a:tc>
                  <a:txBody>
                    <a:bodyPr/>
                    <a:lstStyle/>
                    <a:p>
                      <a:pPr algn="ctr"/>
                      <a:endParaRPr lang="en-US"/>
                    </a:p>
                  </a:txBody>
                  <a:tcPr/>
                </a:tc>
                <a:tc>
                  <a:txBody>
                    <a:bodyPr/>
                    <a:lstStyle/>
                    <a:p>
                      <a:pPr algn="ctr"/>
                      <a:endParaRPr lang="en-US" dirty="0"/>
                    </a:p>
                  </a:txBody>
                  <a:tcPr/>
                </a:tc>
                <a:tc>
                  <a:txBody>
                    <a:bodyPr/>
                    <a:lstStyle/>
                    <a:p>
                      <a:pPr algn="ctr"/>
                      <a:r>
                        <a:rPr lang="en-US" dirty="0"/>
                        <a:t>ADDC</a:t>
                      </a:r>
                    </a:p>
                  </a:txBody>
                  <a:tcPr/>
                </a:tc>
                <a:tc>
                  <a:txBody>
                    <a:bodyPr/>
                    <a:lstStyle/>
                    <a:p>
                      <a:pPr algn="ctr"/>
                      <a:r>
                        <a:rPr lang="en-US" dirty="0">
                          <a:solidFill>
                            <a:srgbClr val="C00000"/>
                          </a:solidFill>
                        </a:rPr>
                        <a:t>NOP</a:t>
                      </a:r>
                    </a:p>
                  </a:txBody>
                  <a:tcPr/>
                </a:tc>
                <a:tc>
                  <a:txBody>
                    <a:bodyPr/>
                    <a:lstStyle/>
                    <a:p>
                      <a:pPr algn="ctr"/>
                      <a:r>
                        <a:rPr lang="en-US" dirty="0">
                          <a:solidFill>
                            <a:srgbClr val="C00000"/>
                          </a:solidFill>
                        </a:rPr>
                        <a:t>NOP</a:t>
                      </a:r>
                    </a:p>
                  </a:txBody>
                  <a:tcPr/>
                </a:tc>
                <a:tc>
                  <a:txBody>
                    <a:bodyPr/>
                    <a:lstStyle/>
                    <a:p>
                      <a:pPr algn="ctr"/>
                      <a:r>
                        <a:rPr lang="en-US" dirty="0">
                          <a:solidFill>
                            <a:srgbClr val="C00000"/>
                          </a:solidFill>
                        </a:rPr>
                        <a:t>NOP</a:t>
                      </a:r>
                    </a:p>
                  </a:txBody>
                  <a:tcPr/>
                </a:tc>
                <a:tc>
                  <a:txBody>
                    <a:bodyPr/>
                    <a:lstStyle/>
                    <a:p>
                      <a:pPr algn="ctr"/>
                      <a:r>
                        <a:rPr lang="en-US" dirty="0">
                          <a:solidFill>
                            <a:schemeClr val="tx1"/>
                          </a:solidFill>
                        </a:rPr>
                        <a:t>SUBC</a:t>
                      </a:r>
                    </a:p>
                  </a:txBody>
                  <a:tcPr/>
                </a:tc>
                <a:extLst>
                  <a:ext uri="{0D108BD9-81ED-4DB2-BD59-A6C34878D82A}">
                    <a16:rowId xmlns:a16="http://schemas.microsoft.com/office/drawing/2014/main" val="10004"/>
                  </a:ext>
                </a:extLst>
              </a:tr>
              <a:tr h="370840">
                <a:tc>
                  <a:txBody>
                    <a:bodyPr/>
                    <a:lstStyle/>
                    <a:p>
                      <a:pPr algn="ctr"/>
                      <a:r>
                        <a:rPr lang="en-US" dirty="0"/>
                        <a:t>WB</a:t>
                      </a:r>
                    </a:p>
                  </a:txBody>
                  <a:tcPr>
                    <a:lnL w="12700" cap="flat" cmpd="sng" algn="ctr">
                      <a:noFill/>
                      <a:prstDash val="solid"/>
                      <a:round/>
                      <a:headEnd type="none" w="med" len="med"/>
                      <a:tailEnd type="none" w="med" len="med"/>
                    </a:lnL>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r>
                        <a:rPr lang="en-US" dirty="0"/>
                        <a:t>ADDC</a:t>
                      </a:r>
                    </a:p>
                  </a:txBody>
                  <a:tcPr/>
                </a:tc>
                <a:tc>
                  <a:txBody>
                    <a:bodyPr/>
                    <a:lstStyle/>
                    <a:p>
                      <a:pPr algn="ctr"/>
                      <a:r>
                        <a:rPr lang="en-US" dirty="0">
                          <a:solidFill>
                            <a:srgbClr val="C00000"/>
                          </a:solidFill>
                        </a:rPr>
                        <a:t>NOP</a:t>
                      </a:r>
                    </a:p>
                  </a:txBody>
                  <a:tcPr/>
                </a:tc>
                <a:tc>
                  <a:txBody>
                    <a:bodyPr/>
                    <a:lstStyle/>
                    <a:p>
                      <a:pPr algn="ctr"/>
                      <a:r>
                        <a:rPr lang="en-US" dirty="0">
                          <a:solidFill>
                            <a:srgbClr val="C00000"/>
                          </a:solidFill>
                        </a:rPr>
                        <a:t>NOP</a:t>
                      </a:r>
                    </a:p>
                  </a:txBody>
                  <a:tcPr/>
                </a:tc>
                <a:tc>
                  <a:txBody>
                    <a:bodyPr/>
                    <a:lstStyle/>
                    <a:p>
                      <a:pPr algn="ctr"/>
                      <a:r>
                        <a:rPr lang="en-US" dirty="0">
                          <a:solidFill>
                            <a:srgbClr val="C00000"/>
                          </a:solidFill>
                        </a:rPr>
                        <a:t>NOP</a:t>
                      </a:r>
                    </a:p>
                  </a:txBody>
                  <a:tcPr/>
                </a:tc>
                <a:extLst>
                  <a:ext uri="{0D108BD9-81ED-4DB2-BD59-A6C34878D82A}">
                    <a16:rowId xmlns:a16="http://schemas.microsoft.com/office/drawing/2014/main" val="10005"/>
                  </a:ext>
                </a:extLst>
              </a:tr>
            </a:tbl>
          </a:graphicData>
        </a:graphic>
      </p:graphicFrame>
      <p:sp>
        <p:nvSpPr>
          <p:cNvPr id="10" name="Content Placeholder 238"/>
          <p:cNvSpPr txBox="1">
            <a:spLocks/>
          </p:cNvSpPr>
          <p:nvPr/>
        </p:nvSpPr>
        <p:spPr bwMode="auto">
          <a:xfrm>
            <a:off x="5715000" y="990600"/>
            <a:ext cx="2743200" cy="1828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defTabSz="457200" rtl="0" eaLnBrk="0" fontAlgn="base" latinLnBrk="0" hangingPunct="0">
              <a:lnSpc>
                <a:spcPct val="100000"/>
              </a:lnSpc>
              <a:spcBef>
                <a:spcPct val="20000"/>
              </a:spcBef>
              <a:spcAft>
                <a:spcPct val="0"/>
              </a:spcAft>
              <a:buClrTx/>
              <a:buSzTx/>
              <a:buFont typeface="Arial" pitchFamily="34" charset="0"/>
              <a:buNone/>
              <a:tabLst/>
              <a:defRPr/>
            </a:pPr>
            <a:r>
              <a:rPr kumimoji="0" lang="en-US" sz="1800" b="0" i="0" u="none" strike="noStrike" kern="1200" cap="none" spc="0" normalizeH="0" baseline="0" noProof="0" dirty="0">
                <a:ln>
                  <a:noFill/>
                </a:ln>
                <a:effectLst/>
                <a:uLnTx/>
                <a:uFillTx/>
                <a:latin typeface="Consolas" pitchFamily="49" charset="0"/>
                <a:ea typeface="ＭＳ Ｐゴシック" charset="-128"/>
                <a:cs typeface="Consolas" pitchFamily="49" charset="0"/>
              </a:rPr>
              <a:t>ADDC(R1, 1, R2)</a:t>
            </a:r>
          </a:p>
          <a:p>
            <a:pPr marL="342900" marR="0" lvl="0" indent="-342900" defTabSz="457200" rtl="0" eaLnBrk="0" fontAlgn="base" latinLnBrk="0" hangingPunct="0">
              <a:lnSpc>
                <a:spcPct val="100000"/>
              </a:lnSpc>
              <a:spcBef>
                <a:spcPct val="20000"/>
              </a:spcBef>
              <a:spcAft>
                <a:spcPct val="0"/>
              </a:spcAft>
              <a:buClrTx/>
              <a:buSzTx/>
              <a:buFont typeface="Arial" pitchFamily="34" charset="0"/>
              <a:buNone/>
              <a:tabLst/>
              <a:defRPr/>
            </a:pPr>
            <a:r>
              <a:rPr lang="en-US" dirty="0">
                <a:latin typeface="Consolas" pitchFamily="49" charset="0"/>
                <a:ea typeface="ＭＳ Ｐゴシック" charset="-128"/>
                <a:cs typeface="Consolas" pitchFamily="49" charset="0"/>
              </a:rPr>
              <a:t>SUBC(R2, 4, R3)</a:t>
            </a:r>
          </a:p>
          <a:p>
            <a:pPr marL="342900" marR="0" lvl="0" indent="-342900" defTabSz="457200" rtl="0" eaLnBrk="0" fontAlgn="base" latinLnBrk="0" hangingPunct="0">
              <a:lnSpc>
                <a:spcPct val="100000"/>
              </a:lnSpc>
              <a:spcBef>
                <a:spcPct val="20000"/>
              </a:spcBef>
              <a:spcAft>
                <a:spcPct val="0"/>
              </a:spcAft>
              <a:buClrTx/>
              <a:buSzTx/>
              <a:buFont typeface="Arial" pitchFamily="34" charset="0"/>
              <a:buNone/>
              <a:tabLst/>
              <a:defRPr/>
            </a:pPr>
            <a:r>
              <a:rPr kumimoji="0" lang="en-US" sz="1800" b="0" i="0" u="none" strike="noStrike" kern="1200" cap="none" spc="0" normalizeH="0" baseline="0" noProof="0" dirty="0">
                <a:ln>
                  <a:noFill/>
                </a:ln>
                <a:effectLst/>
                <a:uLnTx/>
                <a:uFillTx/>
                <a:latin typeface="Consolas" pitchFamily="49" charset="0"/>
                <a:ea typeface="ＭＳ Ｐゴシック" charset="-128"/>
                <a:cs typeface="Consolas" pitchFamily="49" charset="0"/>
              </a:rPr>
              <a:t>MUL(R6, R7, R8)</a:t>
            </a:r>
          </a:p>
          <a:p>
            <a:pPr marL="342900" marR="0" lvl="0" indent="-342900" defTabSz="457200" rtl="0" eaLnBrk="0" fontAlgn="base" latinLnBrk="0" hangingPunct="0">
              <a:lnSpc>
                <a:spcPct val="100000"/>
              </a:lnSpc>
              <a:spcBef>
                <a:spcPct val="20000"/>
              </a:spcBef>
              <a:spcAft>
                <a:spcPct val="0"/>
              </a:spcAft>
              <a:buClrTx/>
              <a:buSzTx/>
              <a:buFont typeface="Arial" pitchFamily="34" charset="0"/>
              <a:buNone/>
              <a:tabLst/>
              <a:defRPr/>
            </a:pPr>
            <a:r>
              <a:rPr lang="en-US" dirty="0">
                <a:latin typeface="Consolas" pitchFamily="49" charset="0"/>
                <a:ea typeface="ＭＳ Ｐゴシック" charset="-128"/>
                <a:cs typeface="Consolas" pitchFamily="49" charset="0"/>
              </a:rPr>
              <a:t>XOR(R9, R10, R11)</a:t>
            </a:r>
          </a:p>
          <a:p>
            <a:pPr marL="342900" marR="0" lvl="0" indent="-342900" defTabSz="457200" rtl="0" eaLnBrk="0" fontAlgn="base" latinLnBrk="0" hangingPunct="0">
              <a:lnSpc>
                <a:spcPct val="100000"/>
              </a:lnSpc>
              <a:spcBef>
                <a:spcPct val="20000"/>
              </a:spcBef>
              <a:spcAft>
                <a:spcPct val="0"/>
              </a:spcAft>
              <a:buClrTx/>
              <a:buSzTx/>
              <a:buFont typeface="Arial" pitchFamily="34" charset="0"/>
              <a:buNone/>
              <a:tabLst/>
              <a:defRPr/>
            </a:pPr>
            <a:r>
              <a:rPr lang="en-US" dirty="0">
                <a:latin typeface="Consolas" pitchFamily="49" charset="0"/>
                <a:ea typeface="ＭＳ Ｐゴシック" charset="-128"/>
                <a:cs typeface="Consolas" pitchFamily="49" charset="0"/>
              </a:rPr>
              <a:t>…</a:t>
            </a:r>
          </a:p>
          <a:p>
            <a:pPr marL="342900" marR="0" lvl="0" indent="-342900" defTabSz="457200" rtl="0" eaLnBrk="0" fontAlgn="base" latinLnBrk="0" hangingPunct="0">
              <a:lnSpc>
                <a:spcPct val="100000"/>
              </a:lnSpc>
              <a:spcBef>
                <a:spcPct val="20000"/>
              </a:spcBef>
              <a:spcAft>
                <a:spcPct val="0"/>
              </a:spcAft>
              <a:buClrTx/>
              <a:buSzTx/>
              <a:buFont typeface="Arial" pitchFamily="34" charset="0"/>
              <a:buNone/>
              <a:tabLst/>
              <a:defRPr/>
            </a:pPr>
            <a:endParaRPr kumimoji="0" lang="en-US" sz="1800" b="0" i="0" u="none" strike="noStrike" kern="1200" cap="none" spc="0" normalizeH="0" baseline="0" noProof="0" dirty="0">
              <a:ln>
                <a:noFill/>
              </a:ln>
              <a:solidFill>
                <a:schemeClr val="tx1"/>
              </a:solidFill>
              <a:effectLst/>
              <a:uLnTx/>
              <a:uFillTx/>
              <a:latin typeface="Consolas" pitchFamily="49" charset="0"/>
              <a:ea typeface="ＭＳ Ｐゴシック" charset="-128"/>
              <a:cs typeface="Consolas" pitchFamily="49" charset="0"/>
            </a:endParaRPr>
          </a:p>
        </p:txBody>
      </p:sp>
      <p:sp>
        <p:nvSpPr>
          <p:cNvPr id="11" name="TextBox 10"/>
          <p:cNvSpPr txBox="1"/>
          <p:nvPr/>
        </p:nvSpPr>
        <p:spPr>
          <a:xfrm>
            <a:off x="6019800" y="5334000"/>
            <a:ext cx="1375698" cy="400110"/>
          </a:xfrm>
          <a:prstGeom prst="rect">
            <a:avLst/>
          </a:prstGeom>
          <a:noFill/>
        </p:spPr>
        <p:txBody>
          <a:bodyPr wrap="none" rtlCol="0">
            <a:spAutoFit/>
          </a:bodyPr>
          <a:lstStyle/>
          <a:p>
            <a:r>
              <a:rPr lang="en-US" sz="2000" dirty="0">
                <a:latin typeface="+mn-lt"/>
              </a:rPr>
              <a:t>R2 updated</a:t>
            </a:r>
          </a:p>
        </p:txBody>
      </p:sp>
      <p:cxnSp>
        <p:nvCxnSpPr>
          <p:cNvPr id="20" name="Straight Arrow Connector 19"/>
          <p:cNvCxnSpPr/>
          <p:nvPr/>
        </p:nvCxnSpPr>
        <p:spPr>
          <a:xfrm flipH="1" flipV="1">
            <a:off x="5791200" y="5257800"/>
            <a:ext cx="152400" cy="304800"/>
          </a:xfrm>
          <a:prstGeom prst="straightConnector1">
            <a:avLst/>
          </a:prstGeom>
          <a:ln>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609600" y="5638800"/>
            <a:ext cx="4267200" cy="685800"/>
          </a:xfrm>
          <a:prstGeom prst="rect">
            <a:avLst/>
          </a:prstGeom>
          <a:solidFill>
            <a:srgbClr val="C0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a:t>Stalls increase CPI!</a:t>
            </a:r>
          </a:p>
        </p:txBody>
      </p:sp>
      <p:grpSp>
        <p:nvGrpSpPr>
          <p:cNvPr id="14" name="Group 13"/>
          <p:cNvGrpSpPr/>
          <p:nvPr/>
        </p:nvGrpSpPr>
        <p:grpSpPr>
          <a:xfrm>
            <a:off x="4114800" y="2362200"/>
            <a:ext cx="1676400" cy="609600"/>
            <a:chOff x="4114800" y="2362200"/>
            <a:chExt cx="1676400" cy="609600"/>
          </a:xfrm>
        </p:grpSpPr>
        <p:sp>
          <p:nvSpPr>
            <p:cNvPr id="4" name="TextBox 3"/>
            <p:cNvSpPr txBox="1"/>
            <p:nvPr/>
          </p:nvSpPr>
          <p:spPr>
            <a:xfrm>
              <a:off x="4495800" y="2362200"/>
              <a:ext cx="753982" cy="400110"/>
            </a:xfrm>
            <a:prstGeom prst="rect">
              <a:avLst/>
            </a:prstGeom>
            <a:noFill/>
          </p:spPr>
          <p:txBody>
            <a:bodyPr wrap="none" rtlCol="0">
              <a:spAutoFit/>
            </a:bodyPr>
            <a:lstStyle/>
            <a:p>
              <a:r>
                <a:rPr lang="en-US" sz="2000" dirty="0">
                  <a:solidFill>
                    <a:srgbClr val="FF0000"/>
                  </a:solidFill>
                  <a:latin typeface="+mj-lt"/>
                </a:rPr>
                <a:t>Stall</a:t>
              </a:r>
            </a:p>
          </p:txBody>
        </p:sp>
        <p:cxnSp>
          <p:nvCxnSpPr>
            <p:cNvPr id="6" name="Straight Arrow Connector 5"/>
            <p:cNvCxnSpPr>
              <a:stCxn id="4" idx="2"/>
            </p:cNvCxnSpPr>
            <p:nvPr/>
          </p:nvCxnSpPr>
          <p:spPr>
            <a:xfrm flipH="1">
              <a:off x="4114800" y="2762310"/>
              <a:ext cx="757991" cy="209490"/>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a:stCxn id="4" idx="2"/>
            </p:cNvCxnSpPr>
            <p:nvPr/>
          </p:nvCxnSpPr>
          <p:spPr>
            <a:xfrm>
              <a:off x="4872791" y="2762310"/>
              <a:ext cx="80209" cy="209490"/>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a:stCxn id="4" idx="2"/>
            </p:cNvCxnSpPr>
            <p:nvPr/>
          </p:nvCxnSpPr>
          <p:spPr>
            <a:xfrm>
              <a:off x="4872791" y="2762310"/>
              <a:ext cx="918409" cy="209490"/>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dissolve">
                                      <p:cBhvr>
                                        <p:cTn id="11" dur="500"/>
                                        <p:tgtEl>
                                          <p:spTgt spid="14"/>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1"/>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20"/>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2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Reminder: Single-Cycle Beta</a:t>
            </a:r>
          </a:p>
        </p:txBody>
      </p:sp>
      <p:sp>
        <p:nvSpPr>
          <p:cNvPr id="301" name="Line 2"/>
          <p:cNvSpPr>
            <a:spLocks noChangeShapeType="1"/>
          </p:cNvSpPr>
          <p:nvPr/>
        </p:nvSpPr>
        <p:spPr bwMode="auto">
          <a:xfrm>
            <a:off x="3225800" y="2916238"/>
            <a:ext cx="141288" cy="1587"/>
          </a:xfrm>
          <a:prstGeom prst="line">
            <a:avLst/>
          </a:prstGeom>
          <a:noFill/>
          <a:ln w="63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02" name="Line 3"/>
          <p:cNvSpPr>
            <a:spLocks noChangeShapeType="1"/>
          </p:cNvSpPr>
          <p:nvPr/>
        </p:nvSpPr>
        <p:spPr bwMode="auto">
          <a:xfrm flipV="1">
            <a:off x="3363913" y="2741613"/>
            <a:ext cx="1587" cy="177800"/>
          </a:xfrm>
          <a:prstGeom prst="line">
            <a:avLst/>
          </a:prstGeom>
          <a:noFill/>
          <a:ln w="63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03" name="Line 4"/>
          <p:cNvSpPr>
            <a:spLocks noChangeShapeType="1"/>
          </p:cNvSpPr>
          <p:nvPr/>
        </p:nvSpPr>
        <p:spPr bwMode="auto">
          <a:xfrm flipH="1">
            <a:off x="1995488" y="2743200"/>
            <a:ext cx="1371600" cy="3175"/>
          </a:xfrm>
          <a:prstGeom prst="line">
            <a:avLst/>
          </a:prstGeom>
          <a:noFill/>
          <a:ln w="63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04" name="Freeform 5"/>
          <p:cNvSpPr>
            <a:spLocks/>
          </p:cNvSpPr>
          <p:nvPr/>
        </p:nvSpPr>
        <p:spPr bwMode="auto">
          <a:xfrm>
            <a:off x="3192463" y="2889250"/>
            <a:ext cx="71437" cy="52388"/>
          </a:xfrm>
          <a:custGeom>
            <a:avLst/>
            <a:gdLst>
              <a:gd name="T0" fmla="*/ 0 w 90"/>
              <a:gd name="T1" fmla="*/ 2147483647 h 66"/>
              <a:gd name="T2" fmla="*/ 2147483647 w 90"/>
              <a:gd name="T3" fmla="*/ 0 h 66"/>
              <a:gd name="T4" fmla="*/ 2147483647 w 90"/>
              <a:gd name="T5" fmla="*/ 2147483647 h 66"/>
              <a:gd name="T6" fmla="*/ 2147483647 w 90"/>
              <a:gd name="T7" fmla="*/ 2147483647 h 66"/>
              <a:gd name="T8" fmla="*/ 0 w 90"/>
              <a:gd name="T9" fmla="*/ 2147483647 h 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0" h="66">
                <a:moveTo>
                  <a:pt x="0" y="34"/>
                </a:moveTo>
                <a:lnTo>
                  <a:pt x="90" y="0"/>
                </a:lnTo>
                <a:lnTo>
                  <a:pt x="44" y="34"/>
                </a:lnTo>
                <a:lnTo>
                  <a:pt x="90" y="66"/>
                </a:lnTo>
                <a:lnTo>
                  <a:pt x="0" y="3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05" name="Line 6"/>
          <p:cNvSpPr>
            <a:spLocks noChangeShapeType="1"/>
          </p:cNvSpPr>
          <p:nvPr/>
        </p:nvSpPr>
        <p:spPr bwMode="auto">
          <a:xfrm>
            <a:off x="2705100" y="2659063"/>
            <a:ext cx="1588" cy="165100"/>
          </a:xfrm>
          <a:prstGeom prst="line">
            <a:avLst/>
          </a:prstGeom>
          <a:noFill/>
          <a:ln w="50800">
            <a:solidFill>
              <a:srgbClr val="FFFFFF"/>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06" name="Line 7"/>
          <p:cNvSpPr>
            <a:spLocks noChangeShapeType="1"/>
          </p:cNvSpPr>
          <p:nvPr/>
        </p:nvSpPr>
        <p:spPr bwMode="auto">
          <a:xfrm flipV="1">
            <a:off x="2141538" y="1085850"/>
            <a:ext cx="1587" cy="311150"/>
          </a:xfrm>
          <a:prstGeom prst="line">
            <a:avLst/>
          </a:prstGeom>
          <a:noFill/>
          <a:ln w="63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07" name="Line 8"/>
          <p:cNvSpPr>
            <a:spLocks noChangeShapeType="1"/>
          </p:cNvSpPr>
          <p:nvPr/>
        </p:nvSpPr>
        <p:spPr bwMode="auto">
          <a:xfrm>
            <a:off x="2138363" y="1089025"/>
            <a:ext cx="566737" cy="1588"/>
          </a:xfrm>
          <a:prstGeom prst="line">
            <a:avLst/>
          </a:prstGeom>
          <a:noFill/>
          <a:ln w="63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08" name="Line 9"/>
          <p:cNvSpPr>
            <a:spLocks noChangeShapeType="1"/>
          </p:cNvSpPr>
          <p:nvPr/>
        </p:nvSpPr>
        <p:spPr bwMode="auto">
          <a:xfrm>
            <a:off x="2700338" y="1085850"/>
            <a:ext cx="6350" cy="2684463"/>
          </a:xfrm>
          <a:prstGeom prst="line">
            <a:avLst/>
          </a:prstGeom>
          <a:noFill/>
          <a:ln w="63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09" name="Freeform 10"/>
          <p:cNvSpPr>
            <a:spLocks/>
          </p:cNvSpPr>
          <p:nvPr/>
        </p:nvSpPr>
        <p:spPr bwMode="auto">
          <a:xfrm>
            <a:off x="2114550" y="1357313"/>
            <a:ext cx="52388" cy="73025"/>
          </a:xfrm>
          <a:custGeom>
            <a:avLst/>
            <a:gdLst>
              <a:gd name="T0" fmla="*/ 2147483647 w 66"/>
              <a:gd name="T1" fmla="*/ 2147483647 h 92"/>
              <a:gd name="T2" fmla="*/ 0 w 66"/>
              <a:gd name="T3" fmla="*/ 0 h 92"/>
              <a:gd name="T4" fmla="*/ 2147483647 w 66"/>
              <a:gd name="T5" fmla="*/ 2147483647 h 92"/>
              <a:gd name="T6" fmla="*/ 2147483647 w 66"/>
              <a:gd name="T7" fmla="*/ 0 h 92"/>
              <a:gd name="T8" fmla="*/ 2147483647 w 66"/>
              <a:gd name="T9" fmla="*/ 2147483647 h 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 h="92">
                <a:moveTo>
                  <a:pt x="34" y="92"/>
                </a:moveTo>
                <a:lnTo>
                  <a:pt x="0" y="0"/>
                </a:lnTo>
                <a:lnTo>
                  <a:pt x="34" y="46"/>
                </a:lnTo>
                <a:lnTo>
                  <a:pt x="66" y="0"/>
                </a:lnTo>
                <a:lnTo>
                  <a:pt x="34" y="92"/>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10" name="Line 11"/>
          <p:cNvSpPr>
            <a:spLocks noChangeShapeType="1"/>
          </p:cNvSpPr>
          <p:nvPr/>
        </p:nvSpPr>
        <p:spPr bwMode="auto">
          <a:xfrm flipV="1">
            <a:off x="4621213" y="3765550"/>
            <a:ext cx="3175" cy="225425"/>
          </a:xfrm>
          <a:prstGeom prst="line">
            <a:avLst/>
          </a:prstGeom>
          <a:noFill/>
          <a:ln w="63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11" name="Line 12"/>
          <p:cNvSpPr>
            <a:spLocks noChangeShapeType="1"/>
          </p:cNvSpPr>
          <p:nvPr/>
        </p:nvSpPr>
        <p:spPr bwMode="auto">
          <a:xfrm flipH="1">
            <a:off x="2708275" y="3768725"/>
            <a:ext cx="1920875" cy="1588"/>
          </a:xfrm>
          <a:prstGeom prst="line">
            <a:avLst/>
          </a:prstGeom>
          <a:noFill/>
          <a:ln w="63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12" name="Freeform 13"/>
          <p:cNvSpPr>
            <a:spLocks/>
          </p:cNvSpPr>
          <p:nvPr/>
        </p:nvSpPr>
        <p:spPr bwMode="auto">
          <a:xfrm>
            <a:off x="4597400" y="3949700"/>
            <a:ext cx="52388" cy="74613"/>
          </a:xfrm>
          <a:custGeom>
            <a:avLst/>
            <a:gdLst>
              <a:gd name="T0" fmla="*/ 2147483647 w 66"/>
              <a:gd name="T1" fmla="*/ 2147483647 h 94"/>
              <a:gd name="T2" fmla="*/ 0 w 66"/>
              <a:gd name="T3" fmla="*/ 0 h 94"/>
              <a:gd name="T4" fmla="*/ 2147483647 w 66"/>
              <a:gd name="T5" fmla="*/ 2147483647 h 94"/>
              <a:gd name="T6" fmla="*/ 2147483647 w 66"/>
              <a:gd name="T7" fmla="*/ 2147483647 h 94"/>
              <a:gd name="T8" fmla="*/ 2147483647 w 66"/>
              <a:gd name="T9" fmla="*/ 2147483647 h 9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 h="94">
                <a:moveTo>
                  <a:pt x="32" y="94"/>
                </a:moveTo>
                <a:lnTo>
                  <a:pt x="0" y="0"/>
                </a:lnTo>
                <a:lnTo>
                  <a:pt x="32" y="48"/>
                </a:lnTo>
                <a:lnTo>
                  <a:pt x="66" y="2"/>
                </a:lnTo>
                <a:lnTo>
                  <a:pt x="32" y="9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13" name="Rectangle 14"/>
          <p:cNvSpPr>
            <a:spLocks noChangeArrowheads="1"/>
          </p:cNvSpPr>
          <p:nvPr/>
        </p:nvSpPr>
        <p:spPr bwMode="auto">
          <a:xfrm>
            <a:off x="2827338" y="3644900"/>
            <a:ext cx="663575" cy="1079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700">
                <a:solidFill>
                  <a:srgbClr val="000000"/>
                </a:solidFill>
                <a:latin typeface="Helvetica" charset="0"/>
                <a:cs typeface="Helvetica" charset="0"/>
              </a:rPr>
              <a:t>PC+4+4*SXT(C)</a:t>
            </a:r>
            <a:endParaRPr lang="en-US" sz="700">
              <a:latin typeface="Helvetica" charset="0"/>
              <a:cs typeface="Helvetica" charset="0"/>
            </a:endParaRPr>
          </a:p>
        </p:txBody>
      </p:sp>
      <p:sp>
        <p:nvSpPr>
          <p:cNvPr id="314" name="Freeform 15"/>
          <p:cNvSpPr>
            <a:spLocks/>
          </p:cNvSpPr>
          <p:nvPr/>
        </p:nvSpPr>
        <p:spPr bwMode="auto">
          <a:xfrm>
            <a:off x="4710113" y="4635500"/>
            <a:ext cx="50800" cy="73025"/>
          </a:xfrm>
          <a:custGeom>
            <a:avLst/>
            <a:gdLst>
              <a:gd name="T0" fmla="*/ 2147483647 w 66"/>
              <a:gd name="T1" fmla="*/ 2147483647 h 92"/>
              <a:gd name="T2" fmla="*/ 0 w 66"/>
              <a:gd name="T3" fmla="*/ 0 h 92"/>
              <a:gd name="T4" fmla="*/ 2147483647 w 66"/>
              <a:gd name="T5" fmla="*/ 2147483647 h 92"/>
              <a:gd name="T6" fmla="*/ 2147483647 w 66"/>
              <a:gd name="T7" fmla="*/ 0 h 92"/>
              <a:gd name="T8" fmla="*/ 2147483647 w 66"/>
              <a:gd name="T9" fmla="*/ 2147483647 h 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 h="92">
                <a:moveTo>
                  <a:pt x="34" y="92"/>
                </a:moveTo>
                <a:lnTo>
                  <a:pt x="0" y="0"/>
                </a:lnTo>
                <a:lnTo>
                  <a:pt x="34" y="46"/>
                </a:lnTo>
                <a:lnTo>
                  <a:pt x="66" y="0"/>
                </a:lnTo>
                <a:lnTo>
                  <a:pt x="34" y="92"/>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15" name="Line 16"/>
          <p:cNvSpPr>
            <a:spLocks noChangeShapeType="1"/>
          </p:cNvSpPr>
          <p:nvPr/>
        </p:nvSpPr>
        <p:spPr bwMode="auto">
          <a:xfrm flipV="1">
            <a:off x="4737100" y="4135438"/>
            <a:ext cx="1588" cy="539750"/>
          </a:xfrm>
          <a:prstGeom prst="line">
            <a:avLst/>
          </a:prstGeom>
          <a:noFill/>
          <a:ln w="63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grpSp>
        <p:nvGrpSpPr>
          <p:cNvPr id="316" name="Group 17"/>
          <p:cNvGrpSpPr>
            <a:grpSpLocks/>
          </p:cNvGrpSpPr>
          <p:nvPr/>
        </p:nvGrpSpPr>
        <p:grpSpPr bwMode="auto">
          <a:xfrm>
            <a:off x="4138613" y="4017963"/>
            <a:ext cx="825500" cy="128587"/>
            <a:chOff x="2648" y="2264"/>
            <a:chExt cx="520" cy="81"/>
          </a:xfrm>
        </p:grpSpPr>
        <p:sp>
          <p:nvSpPr>
            <p:cNvPr id="317" name="Freeform 18"/>
            <p:cNvSpPr>
              <a:spLocks/>
            </p:cNvSpPr>
            <p:nvPr/>
          </p:nvSpPr>
          <p:spPr bwMode="auto">
            <a:xfrm>
              <a:off x="2877" y="2264"/>
              <a:ext cx="287" cy="72"/>
            </a:xfrm>
            <a:custGeom>
              <a:avLst/>
              <a:gdLst>
                <a:gd name="T0" fmla="*/ 0 w 574"/>
                <a:gd name="T1" fmla="*/ 0 h 144"/>
                <a:gd name="T2" fmla="*/ 5 w 574"/>
                <a:gd name="T3" fmla="*/ 0 h 144"/>
                <a:gd name="T4" fmla="*/ 4 w 574"/>
                <a:gd name="T5" fmla="*/ 2 h 144"/>
                <a:gd name="T6" fmla="*/ 1 w 574"/>
                <a:gd name="T7" fmla="*/ 2 h 144"/>
                <a:gd name="T8" fmla="*/ 0 w 574"/>
                <a:gd name="T9" fmla="*/ 0 h 1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4" h="144">
                  <a:moveTo>
                    <a:pt x="0" y="0"/>
                  </a:moveTo>
                  <a:lnTo>
                    <a:pt x="574" y="0"/>
                  </a:lnTo>
                  <a:lnTo>
                    <a:pt x="503" y="144"/>
                  </a:lnTo>
                  <a:lnTo>
                    <a:pt x="71" y="144"/>
                  </a:lnTo>
                  <a:lnTo>
                    <a:pt x="0"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18" name="Freeform 19"/>
            <p:cNvSpPr>
              <a:spLocks/>
            </p:cNvSpPr>
            <p:nvPr/>
          </p:nvSpPr>
          <p:spPr bwMode="auto">
            <a:xfrm>
              <a:off x="2881" y="2268"/>
              <a:ext cx="287" cy="72"/>
            </a:xfrm>
            <a:custGeom>
              <a:avLst/>
              <a:gdLst>
                <a:gd name="T0" fmla="*/ 0 w 574"/>
                <a:gd name="T1" fmla="*/ 0 h 144"/>
                <a:gd name="T2" fmla="*/ 5 w 574"/>
                <a:gd name="T3" fmla="*/ 0 h 144"/>
                <a:gd name="T4" fmla="*/ 4 w 574"/>
                <a:gd name="T5" fmla="*/ 2 h 144"/>
                <a:gd name="T6" fmla="*/ 1 w 574"/>
                <a:gd name="T7" fmla="*/ 2 h 144"/>
                <a:gd name="T8" fmla="*/ 0 w 574"/>
                <a:gd name="T9" fmla="*/ 0 h 1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4" h="144">
                  <a:moveTo>
                    <a:pt x="0" y="0"/>
                  </a:moveTo>
                  <a:lnTo>
                    <a:pt x="574" y="0"/>
                  </a:lnTo>
                  <a:lnTo>
                    <a:pt x="503" y="144"/>
                  </a:lnTo>
                  <a:lnTo>
                    <a:pt x="71" y="144"/>
                  </a:lnTo>
                  <a:lnTo>
                    <a:pt x="0" y="0"/>
                  </a:lnTo>
                  <a:close/>
                </a:path>
              </a:pathLst>
            </a:custGeom>
            <a:solidFill>
              <a:srgbClr val="D4E2ED"/>
            </a:solidFill>
            <a:ln w="12700">
              <a:solidFill>
                <a:srgbClr val="000000"/>
              </a:solidFill>
              <a:prstDash val="solid"/>
              <a:round/>
              <a:headEnd/>
              <a:tailEnd/>
            </a:ln>
          </p:spPr>
          <p:txBody>
            <a:bodyPr/>
            <a:lstStyle/>
            <a:p>
              <a:endParaRPr lang="en-US"/>
            </a:p>
          </p:txBody>
        </p:sp>
        <p:sp>
          <p:nvSpPr>
            <p:cNvPr id="319" name="Rectangle 20"/>
            <p:cNvSpPr>
              <a:spLocks noChangeArrowheads="1"/>
            </p:cNvSpPr>
            <p:nvPr/>
          </p:nvSpPr>
          <p:spPr bwMode="auto">
            <a:xfrm>
              <a:off x="2648" y="2278"/>
              <a:ext cx="142" cy="6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700">
                  <a:solidFill>
                    <a:srgbClr val="000000"/>
                  </a:solidFill>
                  <a:latin typeface="Helvetica" charset="0"/>
                </a:rPr>
                <a:t>ASEL</a:t>
              </a:r>
              <a:endParaRPr lang="en-US">
                <a:latin typeface="Tekton" charset="0"/>
              </a:endParaRPr>
            </a:p>
          </p:txBody>
        </p:sp>
        <p:sp>
          <p:nvSpPr>
            <p:cNvPr id="320" name="Freeform 21"/>
            <p:cNvSpPr>
              <a:spLocks/>
            </p:cNvSpPr>
            <p:nvPr/>
          </p:nvSpPr>
          <p:spPr bwMode="auto">
            <a:xfrm>
              <a:off x="2853" y="2287"/>
              <a:ext cx="46" cy="33"/>
            </a:xfrm>
            <a:custGeom>
              <a:avLst/>
              <a:gdLst>
                <a:gd name="T0" fmla="*/ 1 w 91"/>
                <a:gd name="T1" fmla="*/ 1 h 66"/>
                <a:gd name="T2" fmla="*/ 0 w 91"/>
                <a:gd name="T3" fmla="*/ 1 h 66"/>
                <a:gd name="T4" fmla="*/ 1 w 91"/>
                <a:gd name="T5" fmla="*/ 1 h 66"/>
                <a:gd name="T6" fmla="*/ 0 w 91"/>
                <a:gd name="T7" fmla="*/ 0 h 66"/>
                <a:gd name="T8" fmla="*/ 1 w 91"/>
                <a:gd name="T9" fmla="*/ 1 h 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1" h="66">
                  <a:moveTo>
                    <a:pt x="91" y="34"/>
                  </a:moveTo>
                  <a:lnTo>
                    <a:pt x="0" y="66"/>
                  </a:lnTo>
                  <a:lnTo>
                    <a:pt x="46" y="34"/>
                  </a:lnTo>
                  <a:lnTo>
                    <a:pt x="0" y="0"/>
                  </a:lnTo>
                  <a:lnTo>
                    <a:pt x="91" y="3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21" name="Line 22"/>
            <p:cNvSpPr>
              <a:spLocks noChangeShapeType="1"/>
            </p:cNvSpPr>
            <p:nvPr/>
          </p:nvSpPr>
          <p:spPr bwMode="auto">
            <a:xfrm flipH="1">
              <a:off x="2807" y="2304"/>
              <a:ext cx="71" cy="1"/>
            </a:xfrm>
            <a:prstGeom prst="line">
              <a:avLst/>
            </a:prstGeom>
            <a:noFill/>
            <a:ln w="63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grpSp>
          <p:nvGrpSpPr>
            <p:cNvPr id="322" name="Group 23"/>
            <p:cNvGrpSpPr>
              <a:grpSpLocks/>
            </p:cNvGrpSpPr>
            <p:nvPr/>
          </p:nvGrpSpPr>
          <p:grpSpPr bwMode="auto">
            <a:xfrm>
              <a:off x="2936" y="2269"/>
              <a:ext cx="170" cy="58"/>
              <a:chOff x="2936" y="2269"/>
              <a:chExt cx="170" cy="58"/>
            </a:xfrm>
          </p:grpSpPr>
          <p:sp>
            <p:nvSpPr>
              <p:cNvPr id="323" name="Rectangle 24"/>
              <p:cNvSpPr>
                <a:spLocks noChangeArrowheads="1"/>
              </p:cNvSpPr>
              <p:nvPr/>
            </p:nvSpPr>
            <p:spPr bwMode="auto">
              <a:xfrm>
                <a:off x="3079" y="2269"/>
                <a:ext cx="27" cy="5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600">
                    <a:solidFill>
                      <a:srgbClr val="000000"/>
                    </a:solidFill>
                    <a:latin typeface="Helvetica" charset="0"/>
                  </a:rPr>
                  <a:t>0</a:t>
                </a:r>
                <a:endParaRPr lang="en-US">
                  <a:latin typeface="Tekton" charset="0"/>
                </a:endParaRPr>
              </a:p>
            </p:txBody>
          </p:sp>
          <p:sp>
            <p:nvSpPr>
              <p:cNvPr id="324" name="Rectangle 25"/>
              <p:cNvSpPr>
                <a:spLocks noChangeArrowheads="1"/>
              </p:cNvSpPr>
              <p:nvPr/>
            </p:nvSpPr>
            <p:spPr bwMode="auto">
              <a:xfrm>
                <a:off x="2936" y="2269"/>
                <a:ext cx="27" cy="5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600">
                    <a:solidFill>
                      <a:srgbClr val="000000"/>
                    </a:solidFill>
                    <a:latin typeface="Helvetica" charset="0"/>
                  </a:rPr>
                  <a:t>1</a:t>
                </a:r>
                <a:endParaRPr lang="en-US">
                  <a:latin typeface="Tekton" charset="0"/>
                </a:endParaRPr>
              </a:p>
            </p:txBody>
          </p:sp>
        </p:grpSp>
      </p:grpSp>
      <p:grpSp>
        <p:nvGrpSpPr>
          <p:cNvPr id="325" name="Group 26"/>
          <p:cNvGrpSpPr>
            <a:grpSpLocks/>
          </p:cNvGrpSpPr>
          <p:nvPr/>
        </p:nvGrpSpPr>
        <p:grpSpPr bwMode="auto">
          <a:xfrm>
            <a:off x="6248400" y="4879975"/>
            <a:ext cx="969963" cy="569913"/>
            <a:chOff x="3977" y="2807"/>
            <a:chExt cx="611" cy="359"/>
          </a:xfrm>
        </p:grpSpPr>
        <p:sp>
          <p:nvSpPr>
            <p:cNvPr id="326" name="Rectangle 27"/>
            <p:cNvSpPr>
              <a:spLocks noChangeArrowheads="1"/>
            </p:cNvSpPr>
            <p:nvPr/>
          </p:nvSpPr>
          <p:spPr bwMode="auto">
            <a:xfrm>
              <a:off x="3977" y="2807"/>
              <a:ext cx="611" cy="359"/>
            </a:xfrm>
            <a:prstGeom prst="rect">
              <a:avLst/>
            </a:prstGeom>
            <a:solidFill>
              <a:srgbClr val="FFFF00"/>
            </a:solidFill>
            <a:ln w="6350">
              <a:solidFill>
                <a:srgbClr val="000000"/>
              </a:solidFill>
              <a:miter lim="800000"/>
              <a:headEnd/>
              <a:tailEnd/>
            </a:ln>
          </p:spPr>
          <p:txBody>
            <a:bodyPr/>
            <a:lstStyle/>
            <a:p>
              <a:endParaRPr lang="en-US"/>
            </a:p>
          </p:txBody>
        </p:sp>
        <p:sp>
          <p:nvSpPr>
            <p:cNvPr id="327" name="Rectangle 28"/>
            <p:cNvSpPr>
              <a:spLocks noChangeArrowheads="1"/>
            </p:cNvSpPr>
            <p:nvPr/>
          </p:nvSpPr>
          <p:spPr bwMode="auto">
            <a:xfrm>
              <a:off x="4026" y="2853"/>
              <a:ext cx="325" cy="1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000" b="1">
                  <a:solidFill>
                    <a:srgbClr val="000000"/>
                  </a:solidFill>
                  <a:latin typeface="AvantGarde" charset="0"/>
                </a:rPr>
                <a:t>Data</a:t>
              </a:r>
            </a:p>
            <a:p>
              <a:pPr eaLnBrk="0" hangingPunct="0"/>
              <a:r>
                <a:rPr lang="en-US" sz="1000" b="1">
                  <a:solidFill>
                    <a:srgbClr val="000000"/>
                  </a:solidFill>
                  <a:latin typeface="AvantGarde" charset="0"/>
                </a:rPr>
                <a:t>Memory</a:t>
              </a:r>
              <a:endParaRPr lang="en-US" sz="1000" b="1">
                <a:latin typeface="AvantGarde" charset="0"/>
              </a:endParaRPr>
            </a:p>
          </p:txBody>
        </p:sp>
        <p:sp>
          <p:nvSpPr>
            <p:cNvPr id="328" name="Rectangle 29"/>
            <p:cNvSpPr>
              <a:spLocks noChangeArrowheads="1"/>
            </p:cNvSpPr>
            <p:nvPr/>
          </p:nvSpPr>
          <p:spPr bwMode="auto">
            <a:xfrm>
              <a:off x="4265" y="3093"/>
              <a:ext cx="66" cy="6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700">
                  <a:solidFill>
                    <a:srgbClr val="000000"/>
                  </a:solidFill>
                  <a:latin typeface="Tekton" charset="0"/>
                </a:rPr>
                <a:t>RD</a:t>
              </a:r>
              <a:endParaRPr lang="en-US">
                <a:latin typeface="Tekton" charset="0"/>
              </a:endParaRPr>
            </a:p>
          </p:txBody>
        </p:sp>
      </p:grpSp>
      <p:sp>
        <p:nvSpPr>
          <p:cNvPr id="329" name="Rectangle 30"/>
          <p:cNvSpPr>
            <a:spLocks noChangeArrowheads="1"/>
          </p:cNvSpPr>
          <p:nvPr/>
        </p:nvSpPr>
        <p:spPr bwMode="auto">
          <a:xfrm>
            <a:off x="6705600" y="4886325"/>
            <a:ext cx="115888" cy="1063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700">
                <a:solidFill>
                  <a:srgbClr val="000000"/>
                </a:solidFill>
                <a:latin typeface="Tekton" charset="0"/>
              </a:rPr>
              <a:t>WD</a:t>
            </a:r>
            <a:endParaRPr lang="en-US">
              <a:latin typeface="Tekton" charset="0"/>
            </a:endParaRPr>
          </a:p>
        </p:txBody>
      </p:sp>
      <p:sp>
        <p:nvSpPr>
          <p:cNvPr id="330" name="Rectangle 31"/>
          <p:cNvSpPr>
            <a:spLocks noChangeArrowheads="1"/>
          </p:cNvSpPr>
          <p:nvPr/>
        </p:nvSpPr>
        <p:spPr bwMode="auto">
          <a:xfrm>
            <a:off x="6278563" y="5303838"/>
            <a:ext cx="133350" cy="1063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700">
                <a:solidFill>
                  <a:srgbClr val="000000"/>
                </a:solidFill>
                <a:latin typeface="Tekton" charset="0"/>
              </a:rPr>
              <a:t>Adr</a:t>
            </a:r>
            <a:endParaRPr lang="en-US">
              <a:latin typeface="Tekton" charset="0"/>
            </a:endParaRPr>
          </a:p>
        </p:txBody>
      </p:sp>
      <p:sp>
        <p:nvSpPr>
          <p:cNvPr id="331" name="Rectangle 33"/>
          <p:cNvSpPr>
            <a:spLocks noChangeArrowheads="1"/>
          </p:cNvSpPr>
          <p:nvPr/>
        </p:nvSpPr>
        <p:spPr bwMode="auto">
          <a:xfrm>
            <a:off x="7051675" y="4899025"/>
            <a:ext cx="153988" cy="1079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700">
                <a:solidFill>
                  <a:srgbClr val="000000"/>
                </a:solidFill>
                <a:latin typeface="Tekton" charset="0"/>
              </a:rPr>
              <a:t>WE</a:t>
            </a:r>
            <a:endParaRPr lang="en-US">
              <a:latin typeface="Tekton" charset="0"/>
            </a:endParaRPr>
          </a:p>
        </p:txBody>
      </p:sp>
      <p:sp>
        <p:nvSpPr>
          <p:cNvPr id="332" name="Freeform 35"/>
          <p:cNvSpPr>
            <a:spLocks/>
          </p:cNvSpPr>
          <p:nvPr/>
        </p:nvSpPr>
        <p:spPr bwMode="auto">
          <a:xfrm>
            <a:off x="7218363" y="4910138"/>
            <a:ext cx="69850" cy="52387"/>
          </a:xfrm>
          <a:custGeom>
            <a:avLst/>
            <a:gdLst>
              <a:gd name="T0" fmla="*/ 0 w 90"/>
              <a:gd name="T1" fmla="*/ 2147483647 h 66"/>
              <a:gd name="T2" fmla="*/ 2147483647 w 90"/>
              <a:gd name="T3" fmla="*/ 0 h 66"/>
              <a:gd name="T4" fmla="*/ 2147483647 w 90"/>
              <a:gd name="T5" fmla="*/ 2147483647 h 66"/>
              <a:gd name="T6" fmla="*/ 2147483647 w 90"/>
              <a:gd name="T7" fmla="*/ 2147483647 h 66"/>
              <a:gd name="T8" fmla="*/ 0 w 90"/>
              <a:gd name="T9" fmla="*/ 2147483647 h 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0" h="66">
                <a:moveTo>
                  <a:pt x="0" y="34"/>
                </a:moveTo>
                <a:lnTo>
                  <a:pt x="90" y="0"/>
                </a:lnTo>
                <a:lnTo>
                  <a:pt x="44" y="34"/>
                </a:lnTo>
                <a:lnTo>
                  <a:pt x="90" y="66"/>
                </a:lnTo>
                <a:lnTo>
                  <a:pt x="0" y="3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33" name="Line 36"/>
          <p:cNvSpPr>
            <a:spLocks noChangeShapeType="1"/>
          </p:cNvSpPr>
          <p:nvPr/>
        </p:nvSpPr>
        <p:spPr bwMode="auto">
          <a:xfrm>
            <a:off x="7250113" y="4937125"/>
            <a:ext cx="141287" cy="1588"/>
          </a:xfrm>
          <a:prstGeom prst="line">
            <a:avLst/>
          </a:prstGeom>
          <a:noFill/>
          <a:ln w="63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grpSp>
        <p:nvGrpSpPr>
          <p:cNvPr id="334" name="Group 37"/>
          <p:cNvGrpSpPr>
            <a:grpSpLocks/>
          </p:cNvGrpSpPr>
          <p:nvPr/>
        </p:nvGrpSpPr>
        <p:grpSpPr bwMode="auto">
          <a:xfrm>
            <a:off x="4986338" y="6105525"/>
            <a:ext cx="904875" cy="127000"/>
            <a:chOff x="3182" y="3579"/>
            <a:chExt cx="570" cy="80"/>
          </a:xfrm>
        </p:grpSpPr>
        <p:sp>
          <p:nvSpPr>
            <p:cNvPr id="335" name="Freeform 38"/>
            <p:cNvSpPr>
              <a:spLocks/>
            </p:cNvSpPr>
            <p:nvPr/>
          </p:nvSpPr>
          <p:spPr bwMode="auto">
            <a:xfrm>
              <a:off x="3182" y="3579"/>
              <a:ext cx="287" cy="71"/>
            </a:xfrm>
            <a:custGeom>
              <a:avLst/>
              <a:gdLst>
                <a:gd name="T0" fmla="*/ 0 w 573"/>
                <a:gd name="T1" fmla="*/ 0 h 144"/>
                <a:gd name="T2" fmla="*/ 5 w 573"/>
                <a:gd name="T3" fmla="*/ 0 h 144"/>
                <a:gd name="T4" fmla="*/ 4 w 573"/>
                <a:gd name="T5" fmla="*/ 1 h 144"/>
                <a:gd name="T6" fmla="*/ 1 w 573"/>
                <a:gd name="T7" fmla="*/ 1 h 144"/>
                <a:gd name="T8" fmla="*/ 0 w 573"/>
                <a:gd name="T9" fmla="*/ 0 h 1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3" h="144">
                  <a:moveTo>
                    <a:pt x="0" y="0"/>
                  </a:moveTo>
                  <a:lnTo>
                    <a:pt x="573" y="0"/>
                  </a:lnTo>
                  <a:lnTo>
                    <a:pt x="503" y="144"/>
                  </a:lnTo>
                  <a:lnTo>
                    <a:pt x="72" y="144"/>
                  </a:lnTo>
                  <a:lnTo>
                    <a:pt x="0"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36" name="Freeform 39"/>
            <p:cNvSpPr>
              <a:spLocks/>
            </p:cNvSpPr>
            <p:nvPr/>
          </p:nvSpPr>
          <p:spPr bwMode="auto">
            <a:xfrm>
              <a:off x="3186" y="3583"/>
              <a:ext cx="287" cy="71"/>
            </a:xfrm>
            <a:custGeom>
              <a:avLst/>
              <a:gdLst>
                <a:gd name="T0" fmla="*/ 0 w 573"/>
                <a:gd name="T1" fmla="*/ 0 h 144"/>
                <a:gd name="T2" fmla="*/ 5 w 573"/>
                <a:gd name="T3" fmla="*/ 0 h 144"/>
                <a:gd name="T4" fmla="*/ 4 w 573"/>
                <a:gd name="T5" fmla="*/ 1 h 144"/>
                <a:gd name="T6" fmla="*/ 1 w 573"/>
                <a:gd name="T7" fmla="*/ 1 h 144"/>
                <a:gd name="T8" fmla="*/ 0 w 573"/>
                <a:gd name="T9" fmla="*/ 0 h 1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3" h="144">
                  <a:moveTo>
                    <a:pt x="0" y="0"/>
                  </a:moveTo>
                  <a:lnTo>
                    <a:pt x="573" y="0"/>
                  </a:lnTo>
                  <a:lnTo>
                    <a:pt x="503" y="144"/>
                  </a:lnTo>
                  <a:lnTo>
                    <a:pt x="72" y="144"/>
                  </a:lnTo>
                  <a:lnTo>
                    <a:pt x="0" y="0"/>
                  </a:lnTo>
                  <a:close/>
                </a:path>
              </a:pathLst>
            </a:custGeom>
            <a:solidFill>
              <a:schemeClr val="accent1">
                <a:lumMod val="40000"/>
                <a:lumOff val="60000"/>
              </a:schemeClr>
            </a:solidFill>
            <a:ln w="12700">
              <a:solidFill>
                <a:srgbClr val="000000"/>
              </a:solidFill>
              <a:prstDash val="solid"/>
              <a:round/>
              <a:headEnd/>
              <a:tailEnd/>
            </a:ln>
          </p:spPr>
          <p:txBody>
            <a:bodyPr/>
            <a:lstStyle/>
            <a:p>
              <a:endParaRPr lang="en-US"/>
            </a:p>
          </p:txBody>
        </p:sp>
        <p:sp>
          <p:nvSpPr>
            <p:cNvPr id="337" name="Rectangle 40"/>
            <p:cNvSpPr>
              <a:spLocks noChangeArrowheads="1"/>
            </p:cNvSpPr>
            <p:nvPr/>
          </p:nvSpPr>
          <p:spPr bwMode="auto">
            <a:xfrm>
              <a:off x="3556" y="3592"/>
              <a:ext cx="53" cy="6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700">
                  <a:solidFill>
                    <a:srgbClr val="000000"/>
                  </a:solidFill>
                  <a:latin typeface="Helvetica" charset="0"/>
                </a:rPr>
                <a:t>W</a:t>
              </a:r>
              <a:endParaRPr lang="en-US">
                <a:latin typeface="Tekton" charset="0"/>
              </a:endParaRPr>
            </a:p>
          </p:txBody>
        </p:sp>
        <p:sp>
          <p:nvSpPr>
            <p:cNvPr id="338" name="Rectangle 41"/>
            <p:cNvSpPr>
              <a:spLocks noChangeArrowheads="1"/>
            </p:cNvSpPr>
            <p:nvPr/>
          </p:nvSpPr>
          <p:spPr bwMode="auto">
            <a:xfrm>
              <a:off x="3607" y="3592"/>
              <a:ext cx="40" cy="6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700">
                  <a:solidFill>
                    <a:srgbClr val="000000"/>
                  </a:solidFill>
                  <a:latin typeface="Helvetica" charset="0"/>
                </a:rPr>
                <a:t>D</a:t>
              </a:r>
              <a:endParaRPr lang="en-US">
                <a:latin typeface="Tekton" charset="0"/>
              </a:endParaRPr>
            </a:p>
          </p:txBody>
        </p:sp>
        <p:sp>
          <p:nvSpPr>
            <p:cNvPr id="339" name="Rectangle 42"/>
            <p:cNvSpPr>
              <a:spLocks noChangeArrowheads="1"/>
            </p:cNvSpPr>
            <p:nvPr/>
          </p:nvSpPr>
          <p:spPr bwMode="auto">
            <a:xfrm>
              <a:off x="3647" y="3592"/>
              <a:ext cx="37" cy="6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700">
                  <a:solidFill>
                    <a:srgbClr val="000000"/>
                  </a:solidFill>
                  <a:latin typeface="Helvetica" charset="0"/>
                </a:rPr>
                <a:t>S</a:t>
              </a:r>
              <a:endParaRPr lang="en-US">
                <a:latin typeface="Tekton" charset="0"/>
              </a:endParaRPr>
            </a:p>
          </p:txBody>
        </p:sp>
        <p:sp>
          <p:nvSpPr>
            <p:cNvPr id="340" name="Rectangle 43"/>
            <p:cNvSpPr>
              <a:spLocks noChangeArrowheads="1"/>
            </p:cNvSpPr>
            <p:nvPr/>
          </p:nvSpPr>
          <p:spPr bwMode="auto">
            <a:xfrm>
              <a:off x="3684" y="3592"/>
              <a:ext cx="37" cy="6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700">
                  <a:solidFill>
                    <a:srgbClr val="000000"/>
                  </a:solidFill>
                  <a:latin typeface="Helvetica" charset="0"/>
                </a:rPr>
                <a:t>E</a:t>
              </a:r>
              <a:endParaRPr lang="en-US">
                <a:latin typeface="Tekton" charset="0"/>
              </a:endParaRPr>
            </a:p>
          </p:txBody>
        </p:sp>
        <p:sp>
          <p:nvSpPr>
            <p:cNvPr id="341" name="Rectangle 44"/>
            <p:cNvSpPr>
              <a:spLocks noChangeArrowheads="1"/>
            </p:cNvSpPr>
            <p:nvPr/>
          </p:nvSpPr>
          <p:spPr bwMode="auto">
            <a:xfrm>
              <a:off x="3721" y="3592"/>
              <a:ext cx="31" cy="6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700">
                  <a:solidFill>
                    <a:srgbClr val="000000"/>
                  </a:solidFill>
                  <a:latin typeface="Helvetica" charset="0"/>
                </a:rPr>
                <a:t>L</a:t>
              </a:r>
              <a:endParaRPr lang="en-US">
                <a:latin typeface="Tekton" charset="0"/>
              </a:endParaRPr>
            </a:p>
          </p:txBody>
        </p:sp>
        <p:sp>
          <p:nvSpPr>
            <p:cNvPr id="342" name="Freeform 45"/>
            <p:cNvSpPr>
              <a:spLocks/>
            </p:cNvSpPr>
            <p:nvPr/>
          </p:nvSpPr>
          <p:spPr bwMode="auto">
            <a:xfrm>
              <a:off x="3451" y="3602"/>
              <a:ext cx="46" cy="33"/>
            </a:xfrm>
            <a:custGeom>
              <a:avLst/>
              <a:gdLst>
                <a:gd name="T0" fmla="*/ 0 w 92"/>
                <a:gd name="T1" fmla="*/ 1 h 66"/>
                <a:gd name="T2" fmla="*/ 1 w 92"/>
                <a:gd name="T3" fmla="*/ 0 h 66"/>
                <a:gd name="T4" fmla="*/ 1 w 92"/>
                <a:gd name="T5" fmla="*/ 1 h 66"/>
                <a:gd name="T6" fmla="*/ 1 w 92"/>
                <a:gd name="T7" fmla="*/ 1 h 66"/>
                <a:gd name="T8" fmla="*/ 0 w 92"/>
                <a:gd name="T9" fmla="*/ 1 h 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2" h="66">
                  <a:moveTo>
                    <a:pt x="0" y="34"/>
                  </a:moveTo>
                  <a:lnTo>
                    <a:pt x="92" y="0"/>
                  </a:lnTo>
                  <a:lnTo>
                    <a:pt x="46" y="34"/>
                  </a:lnTo>
                  <a:lnTo>
                    <a:pt x="92" y="66"/>
                  </a:lnTo>
                  <a:lnTo>
                    <a:pt x="0" y="3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43" name="Line 46"/>
            <p:cNvSpPr>
              <a:spLocks noChangeShapeType="1"/>
            </p:cNvSpPr>
            <p:nvPr/>
          </p:nvSpPr>
          <p:spPr bwMode="auto">
            <a:xfrm>
              <a:off x="3472" y="3619"/>
              <a:ext cx="71" cy="1"/>
            </a:xfrm>
            <a:prstGeom prst="line">
              <a:avLst/>
            </a:prstGeom>
            <a:noFill/>
            <a:ln w="63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44" name="Rectangle 47"/>
            <p:cNvSpPr>
              <a:spLocks noChangeArrowheads="1"/>
            </p:cNvSpPr>
            <p:nvPr/>
          </p:nvSpPr>
          <p:spPr bwMode="auto">
            <a:xfrm>
              <a:off x="3239" y="3586"/>
              <a:ext cx="27" cy="5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600">
                  <a:solidFill>
                    <a:srgbClr val="000000"/>
                  </a:solidFill>
                  <a:latin typeface="Helvetica" charset="0"/>
                </a:rPr>
                <a:t>0</a:t>
              </a:r>
              <a:endParaRPr lang="en-US">
                <a:latin typeface="Tekton" charset="0"/>
              </a:endParaRPr>
            </a:p>
          </p:txBody>
        </p:sp>
        <p:sp>
          <p:nvSpPr>
            <p:cNvPr id="345" name="Rectangle 48"/>
            <p:cNvSpPr>
              <a:spLocks noChangeArrowheads="1"/>
            </p:cNvSpPr>
            <p:nvPr/>
          </p:nvSpPr>
          <p:spPr bwMode="auto">
            <a:xfrm>
              <a:off x="3264" y="3586"/>
              <a:ext cx="13" cy="5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600">
                  <a:solidFill>
                    <a:srgbClr val="000000"/>
                  </a:solidFill>
                  <a:latin typeface="Helvetica" charset="0"/>
                </a:rPr>
                <a:t> </a:t>
              </a:r>
              <a:endParaRPr lang="en-US">
                <a:latin typeface="Tekton" charset="0"/>
              </a:endParaRPr>
            </a:p>
          </p:txBody>
        </p:sp>
        <p:sp>
          <p:nvSpPr>
            <p:cNvPr id="346" name="Rectangle 49"/>
            <p:cNvSpPr>
              <a:spLocks noChangeArrowheads="1"/>
            </p:cNvSpPr>
            <p:nvPr/>
          </p:nvSpPr>
          <p:spPr bwMode="auto">
            <a:xfrm>
              <a:off x="3277" y="3586"/>
              <a:ext cx="13" cy="5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600">
                  <a:solidFill>
                    <a:srgbClr val="000000"/>
                  </a:solidFill>
                  <a:latin typeface="Helvetica" charset="0"/>
                </a:rPr>
                <a:t> </a:t>
              </a:r>
              <a:endParaRPr lang="en-US">
                <a:latin typeface="Tekton" charset="0"/>
              </a:endParaRPr>
            </a:p>
          </p:txBody>
        </p:sp>
        <p:sp>
          <p:nvSpPr>
            <p:cNvPr id="347" name="Rectangle 50"/>
            <p:cNvSpPr>
              <a:spLocks noChangeArrowheads="1"/>
            </p:cNvSpPr>
            <p:nvPr/>
          </p:nvSpPr>
          <p:spPr bwMode="auto">
            <a:xfrm>
              <a:off x="3290" y="3586"/>
              <a:ext cx="13" cy="5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600">
                  <a:solidFill>
                    <a:srgbClr val="000000"/>
                  </a:solidFill>
                  <a:latin typeface="Helvetica" charset="0"/>
                </a:rPr>
                <a:t> </a:t>
              </a:r>
              <a:endParaRPr lang="en-US">
                <a:latin typeface="Tekton" charset="0"/>
              </a:endParaRPr>
            </a:p>
          </p:txBody>
        </p:sp>
        <p:sp>
          <p:nvSpPr>
            <p:cNvPr id="348" name="Rectangle 51"/>
            <p:cNvSpPr>
              <a:spLocks noChangeArrowheads="1"/>
            </p:cNvSpPr>
            <p:nvPr/>
          </p:nvSpPr>
          <p:spPr bwMode="auto">
            <a:xfrm>
              <a:off x="3303" y="3586"/>
              <a:ext cx="13" cy="5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600">
                  <a:solidFill>
                    <a:srgbClr val="000000"/>
                  </a:solidFill>
                  <a:latin typeface="Helvetica" charset="0"/>
                </a:rPr>
                <a:t> </a:t>
              </a:r>
              <a:endParaRPr lang="en-US">
                <a:latin typeface="Tekton" charset="0"/>
              </a:endParaRPr>
            </a:p>
          </p:txBody>
        </p:sp>
        <p:sp>
          <p:nvSpPr>
            <p:cNvPr id="349" name="Rectangle 52"/>
            <p:cNvSpPr>
              <a:spLocks noChangeArrowheads="1"/>
            </p:cNvSpPr>
            <p:nvPr/>
          </p:nvSpPr>
          <p:spPr bwMode="auto">
            <a:xfrm>
              <a:off x="3316" y="3586"/>
              <a:ext cx="27" cy="5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600">
                  <a:solidFill>
                    <a:srgbClr val="000000"/>
                  </a:solidFill>
                  <a:latin typeface="Helvetica" charset="0"/>
                </a:rPr>
                <a:t>1</a:t>
              </a:r>
              <a:endParaRPr lang="en-US">
                <a:latin typeface="Tekton" charset="0"/>
              </a:endParaRPr>
            </a:p>
          </p:txBody>
        </p:sp>
        <p:sp>
          <p:nvSpPr>
            <p:cNvPr id="350" name="Rectangle 53"/>
            <p:cNvSpPr>
              <a:spLocks noChangeArrowheads="1"/>
            </p:cNvSpPr>
            <p:nvPr/>
          </p:nvSpPr>
          <p:spPr bwMode="auto">
            <a:xfrm>
              <a:off x="3341" y="3586"/>
              <a:ext cx="13" cy="5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600">
                  <a:solidFill>
                    <a:srgbClr val="000000"/>
                  </a:solidFill>
                  <a:latin typeface="Helvetica" charset="0"/>
                </a:rPr>
                <a:t> </a:t>
              </a:r>
              <a:endParaRPr lang="en-US">
                <a:latin typeface="Tekton" charset="0"/>
              </a:endParaRPr>
            </a:p>
          </p:txBody>
        </p:sp>
        <p:sp>
          <p:nvSpPr>
            <p:cNvPr id="351" name="Rectangle 54"/>
            <p:cNvSpPr>
              <a:spLocks noChangeArrowheads="1"/>
            </p:cNvSpPr>
            <p:nvPr/>
          </p:nvSpPr>
          <p:spPr bwMode="auto">
            <a:xfrm>
              <a:off x="3354" y="3586"/>
              <a:ext cx="13" cy="5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600">
                  <a:solidFill>
                    <a:srgbClr val="000000"/>
                  </a:solidFill>
                  <a:latin typeface="Helvetica" charset="0"/>
                </a:rPr>
                <a:t> </a:t>
              </a:r>
              <a:endParaRPr lang="en-US">
                <a:latin typeface="Tekton" charset="0"/>
              </a:endParaRPr>
            </a:p>
          </p:txBody>
        </p:sp>
        <p:sp>
          <p:nvSpPr>
            <p:cNvPr id="352" name="Rectangle 55"/>
            <p:cNvSpPr>
              <a:spLocks noChangeArrowheads="1"/>
            </p:cNvSpPr>
            <p:nvPr/>
          </p:nvSpPr>
          <p:spPr bwMode="auto">
            <a:xfrm>
              <a:off x="3367" y="3586"/>
              <a:ext cx="13" cy="5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600">
                  <a:solidFill>
                    <a:srgbClr val="000000"/>
                  </a:solidFill>
                  <a:latin typeface="Helvetica" charset="0"/>
                </a:rPr>
                <a:t> </a:t>
              </a:r>
              <a:endParaRPr lang="en-US">
                <a:latin typeface="Tekton" charset="0"/>
              </a:endParaRPr>
            </a:p>
          </p:txBody>
        </p:sp>
        <p:sp>
          <p:nvSpPr>
            <p:cNvPr id="353" name="Rectangle 56"/>
            <p:cNvSpPr>
              <a:spLocks noChangeArrowheads="1"/>
            </p:cNvSpPr>
            <p:nvPr/>
          </p:nvSpPr>
          <p:spPr bwMode="auto">
            <a:xfrm>
              <a:off x="3380" y="3586"/>
              <a:ext cx="13" cy="5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600">
                  <a:solidFill>
                    <a:srgbClr val="000000"/>
                  </a:solidFill>
                  <a:latin typeface="Helvetica" charset="0"/>
                </a:rPr>
                <a:t> </a:t>
              </a:r>
              <a:endParaRPr lang="en-US">
                <a:latin typeface="Tekton" charset="0"/>
              </a:endParaRPr>
            </a:p>
          </p:txBody>
        </p:sp>
        <p:sp>
          <p:nvSpPr>
            <p:cNvPr id="354" name="Rectangle 57"/>
            <p:cNvSpPr>
              <a:spLocks noChangeArrowheads="1"/>
            </p:cNvSpPr>
            <p:nvPr/>
          </p:nvSpPr>
          <p:spPr bwMode="auto">
            <a:xfrm>
              <a:off x="3393" y="3586"/>
              <a:ext cx="27" cy="5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600">
                  <a:solidFill>
                    <a:srgbClr val="000000"/>
                  </a:solidFill>
                  <a:latin typeface="Helvetica" charset="0"/>
                </a:rPr>
                <a:t>2</a:t>
              </a:r>
              <a:endParaRPr lang="en-US">
                <a:latin typeface="Tekton" charset="0"/>
              </a:endParaRPr>
            </a:p>
          </p:txBody>
        </p:sp>
      </p:grpSp>
      <p:sp>
        <p:nvSpPr>
          <p:cNvPr id="355" name="Line 58"/>
          <p:cNvSpPr>
            <a:spLocks noChangeShapeType="1"/>
          </p:cNvSpPr>
          <p:nvPr/>
        </p:nvSpPr>
        <p:spPr bwMode="auto">
          <a:xfrm>
            <a:off x="6276975" y="6475413"/>
            <a:ext cx="1588" cy="1587"/>
          </a:xfrm>
          <a:prstGeom prst="line">
            <a:avLst/>
          </a:prstGeom>
          <a:noFill/>
          <a:ln w="63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56" name="Rectangle 59"/>
          <p:cNvSpPr>
            <a:spLocks noChangeArrowheads="1"/>
          </p:cNvSpPr>
          <p:nvPr/>
        </p:nvSpPr>
        <p:spPr bwMode="auto">
          <a:xfrm>
            <a:off x="4794250" y="3190875"/>
            <a:ext cx="150813" cy="1063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700">
                <a:solidFill>
                  <a:srgbClr val="000000"/>
                </a:solidFill>
                <a:latin typeface="AvantGarde" charset="0"/>
              </a:rPr>
              <a:t>WA</a:t>
            </a:r>
            <a:endParaRPr lang="en-US">
              <a:latin typeface="Tekton" charset="0"/>
            </a:endParaRPr>
          </a:p>
        </p:txBody>
      </p:sp>
      <p:sp>
        <p:nvSpPr>
          <p:cNvPr id="357" name="Rectangle 60"/>
          <p:cNvSpPr>
            <a:spLocks noChangeArrowheads="1"/>
          </p:cNvSpPr>
          <p:nvPr/>
        </p:nvSpPr>
        <p:spPr bwMode="auto">
          <a:xfrm>
            <a:off x="3797300" y="3222625"/>
            <a:ext cx="488950" cy="1079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700">
                <a:solidFill>
                  <a:srgbClr val="000000"/>
                </a:solidFill>
                <a:latin typeface="Helvetica" charset="0"/>
                <a:cs typeface="Helvetica" charset="0"/>
              </a:rPr>
              <a:t>Rc: &lt;25:21&gt;</a:t>
            </a:r>
            <a:endParaRPr lang="en-US" sz="700">
              <a:latin typeface="Helvetica" charset="0"/>
              <a:cs typeface="Helvetica" charset="0"/>
            </a:endParaRPr>
          </a:p>
        </p:txBody>
      </p:sp>
      <p:sp>
        <p:nvSpPr>
          <p:cNvPr id="358" name="Line 61"/>
          <p:cNvSpPr>
            <a:spLocks noChangeShapeType="1"/>
          </p:cNvSpPr>
          <p:nvPr/>
        </p:nvSpPr>
        <p:spPr bwMode="auto">
          <a:xfrm>
            <a:off x="3706813" y="3279775"/>
            <a:ext cx="63500" cy="63500"/>
          </a:xfrm>
          <a:prstGeom prst="line">
            <a:avLst/>
          </a:prstGeom>
          <a:noFill/>
          <a:ln w="793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59" name="Line 62"/>
          <p:cNvSpPr>
            <a:spLocks noChangeShapeType="1"/>
          </p:cNvSpPr>
          <p:nvPr/>
        </p:nvSpPr>
        <p:spPr bwMode="auto">
          <a:xfrm>
            <a:off x="3763963" y="3340100"/>
            <a:ext cx="565150" cy="1588"/>
          </a:xfrm>
          <a:prstGeom prst="line">
            <a:avLst/>
          </a:prstGeom>
          <a:noFill/>
          <a:ln w="63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60" name="Freeform 63"/>
          <p:cNvSpPr>
            <a:spLocks/>
          </p:cNvSpPr>
          <p:nvPr/>
        </p:nvSpPr>
        <p:spPr bwMode="auto">
          <a:xfrm>
            <a:off x="4289425" y="3313113"/>
            <a:ext cx="73025" cy="52387"/>
          </a:xfrm>
          <a:custGeom>
            <a:avLst/>
            <a:gdLst>
              <a:gd name="T0" fmla="*/ 2147483647 w 92"/>
              <a:gd name="T1" fmla="*/ 2147483647 h 65"/>
              <a:gd name="T2" fmla="*/ 0 w 92"/>
              <a:gd name="T3" fmla="*/ 2147483647 h 65"/>
              <a:gd name="T4" fmla="*/ 2147483647 w 92"/>
              <a:gd name="T5" fmla="*/ 2147483647 h 65"/>
              <a:gd name="T6" fmla="*/ 0 w 92"/>
              <a:gd name="T7" fmla="*/ 0 h 65"/>
              <a:gd name="T8" fmla="*/ 2147483647 w 92"/>
              <a:gd name="T9" fmla="*/ 2147483647 h 6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2" h="65">
                <a:moveTo>
                  <a:pt x="92" y="33"/>
                </a:moveTo>
                <a:lnTo>
                  <a:pt x="0" y="65"/>
                </a:lnTo>
                <a:lnTo>
                  <a:pt x="46" y="33"/>
                </a:lnTo>
                <a:lnTo>
                  <a:pt x="0" y="0"/>
                </a:lnTo>
                <a:lnTo>
                  <a:pt x="92" y="33"/>
                </a:lnTo>
                <a:close/>
              </a:path>
            </a:pathLst>
          </a:custGeom>
          <a:solidFill>
            <a:srgbClr val="000000"/>
          </a:solidFill>
          <a:ln w="9525">
            <a:solidFill>
              <a:schemeClr val="tx1"/>
            </a:solidFill>
            <a:round/>
            <a:headEnd/>
            <a:tailEnd/>
          </a:ln>
        </p:spPr>
        <p:txBody>
          <a:bodyPr/>
          <a:lstStyle/>
          <a:p>
            <a:endParaRPr lang="en-US"/>
          </a:p>
        </p:txBody>
      </p:sp>
      <p:sp>
        <p:nvSpPr>
          <p:cNvPr id="361" name="Freeform 64"/>
          <p:cNvSpPr>
            <a:spLocks/>
          </p:cNvSpPr>
          <p:nvPr/>
        </p:nvSpPr>
        <p:spPr bwMode="auto">
          <a:xfrm>
            <a:off x="4362450" y="3084513"/>
            <a:ext cx="114300" cy="312737"/>
          </a:xfrm>
          <a:custGeom>
            <a:avLst/>
            <a:gdLst>
              <a:gd name="T0" fmla="*/ 0 w 144"/>
              <a:gd name="T1" fmla="*/ 0 h 395"/>
              <a:gd name="T2" fmla="*/ 0 w 144"/>
              <a:gd name="T3" fmla="*/ 2147483647 h 395"/>
              <a:gd name="T4" fmla="*/ 2147483647 w 144"/>
              <a:gd name="T5" fmla="*/ 2147483647 h 395"/>
              <a:gd name="T6" fmla="*/ 2147483647 w 144"/>
              <a:gd name="T7" fmla="*/ 2147483647 h 395"/>
              <a:gd name="T8" fmla="*/ 0 w 144"/>
              <a:gd name="T9" fmla="*/ 0 h 39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4" h="395">
                <a:moveTo>
                  <a:pt x="0" y="0"/>
                </a:moveTo>
                <a:lnTo>
                  <a:pt x="0" y="395"/>
                </a:lnTo>
                <a:lnTo>
                  <a:pt x="144" y="323"/>
                </a:lnTo>
                <a:lnTo>
                  <a:pt x="144" y="72"/>
                </a:lnTo>
                <a:lnTo>
                  <a:pt x="0" y="0"/>
                </a:lnTo>
                <a:close/>
              </a:path>
            </a:pathLst>
          </a:custGeom>
          <a:solidFill>
            <a:srgbClr val="D4E2ED"/>
          </a:solidFill>
          <a:ln w="12700">
            <a:solidFill>
              <a:schemeClr val="tx1"/>
            </a:solidFill>
            <a:prstDash val="solid"/>
            <a:round/>
            <a:headEnd/>
            <a:tailEnd/>
          </a:ln>
        </p:spPr>
        <p:txBody>
          <a:bodyPr/>
          <a:lstStyle/>
          <a:p>
            <a:endParaRPr lang="en-US"/>
          </a:p>
        </p:txBody>
      </p:sp>
      <p:sp>
        <p:nvSpPr>
          <p:cNvPr id="362" name="Rectangle 65"/>
          <p:cNvSpPr>
            <a:spLocks noChangeArrowheads="1"/>
          </p:cNvSpPr>
          <p:nvPr/>
        </p:nvSpPr>
        <p:spPr bwMode="auto">
          <a:xfrm>
            <a:off x="4392613" y="3275013"/>
            <a:ext cx="42862" cy="920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lIns="0" tIns="0" rIns="0" bIns="0">
            <a:spAutoFit/>
          </a:bodyPr>
          <a:lstStyle/>
          <a:p>
            <a:pPr eaLnBrk="0" hangingPunct="0"/>
            <a:r>
              <a:rPr lang="en-US" sz="600">
                <a:latin typeface="AvantGarde" charset="0"/>
              </a:rPr>
              <a:t>0</a:t>
            </a:r>
            <a:endParaRPr lang="en-US">
              <a:latin typeface="Tekton" charset="0"/>
            </a:endParaRPr>
          </a:p>
        </p:txBody>
      </p:sp>
      <p:sp>
        <p:nvSpPr>
          <p:cNvPr id="363" name="Rectangle 66"/>
          <p:cNvSpPr>
            <a:spLocks noChangeArrowheads="1"/>
          </p:cNvSpPr>
          <p:nvPr/>
        </p:nvSpPr>
        <p:spPr bwMode="auto">
          <a:xfrm>
            <a:off x="4392613" y="3132138"/>
            <a:ext cx="42862" cy="920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lIns="0" tIns="0" rIns="0" bIns="0">
            <a:spAutoFit/>
          </a:bodyPr>
          <a:lstStyle/>
          <a:p>
            <a:pPr eaLnBrk="0" hangingPunct="0"/>
            <a:r>
              <a:rPr lang="en-US" sz="600">
                <a:latin typeface="AvantGarde" charset="0"/>
              </a:rPr>
              <a:t>1</a:t>
            </a:r>
            <a:endParaRPr lang="en-US">
              <a:latin typeface="Tekton" charset="0"/>
            </a:endParaRPr>
          </a:p>
        </p:txBody>
      </p:sp>
      <p:sp>
        <p:nvSpPr>
          <p:cNvPr id="364" name="Rectangle 67"/>
          <p:cNvSpPr>
            <a:spLocks noChangeArrowheads="1"/>
          </p:cNvSpPr>
          <p:nvPr/>
        </p:nvSpPr>
        <p:spPr bwMode="auto">
          <a:xfrm>
            <a:off x="4078288" y="3103563"/>
            <a:ext cx="90487" cy="920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600">
                <a:latin typeface="AvantGarde" charset="0"/>
              </a:rPr>
              <a:t>XP</a:t>
            </a:r>
            <a:endParaRPr lang="en-US">
              <a:latin typeface="Tekton" charset="0"/>
            </a:endParaRPr>
          </a:p>
        </p:txBody>
      </p:sp>
      <p:sp>
        <p:nvSpPr>
          <p:cNvPr id="365" name="Freeform 68"/>
          <p:cNvSpPr>
            <a:spLocks/>
          </p:cNvSpPr>
          <p:nvPr/>
        </p:nvSpPr>
        <p:spPr bwMode="auto">
          <a:xfrm>
            <a:off x="4289425" y="3114675"/>
            <a:ext cx="73025" cy="50800"/>
          </a:xfrm>
          <a:custGeom>
            <a:avLst/>
            <a:gdLst>
              <a:gd name="T0" fmla="*/ 2147483647 w 92"/>
              <a:gd name="T1" fmla="*/ 2147483647 h 66"/>
              <a:gd name="T2" fmla="*/ 0 w 92"/>
              <a:gd name="T3" fmla="*/ 2147483647 h 66"/>
              <a:gd name="T4" fmla="*/ 2147483647 w 92"/>
              <a:gd name="T5" fmla="*/ 2147483647 h 66"/>
              <a:gd name="T6" fmla="*/ 0 w 92"/>
              <a:gd name="T7" fmla="*/ 0 h 66"/>
              <a:gd name="T8" fmla="*/ 2147483647 w 92"/>
              <a:gd name="T9" fmla="*/ 2147483647 h 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2" h="66">
                <a:moveTo>
                  <a:pt x="92" y="34"/>
                </a:moveTo>
                <a:lnTo>
                  <a:pt x="0" y="66"/>
                </a:lnTo>
                <a:lnTo>
                  <a:pt x="46" y="34"/>
                </a:lnTo>
                <a:lnTo>
                  <a:pt x="0" y="0"/>
                </a:lnTo>
                <a:lnTo>
                  <a:pt x="92" y="34"/>
                </a:lnTo>
                <a:close/>
              </a:path>
            </a:pathLst>
          </a:custGeom>
          <a:solidFill>
            <a:srgbClr val="000000"/>
          </a:solidFill>
          <a:ln w="9525">
            <a:solidFill>
              <a:schemeClr val="tx1"/>
            </a:solidFill>
            <a:round/>
            <a:headEnd/>
            <a:tailEnd/>
          </a:ln>
        </p:spPr>
        <p:txBody>
          <a:bodyPr/>
          <a:lstStyle/>
          <a:p>
            <a:endParaRPr lang="en-US"/>
          </a:p>
        </p:txBody>
      </p:sp>
      <p:sp>
        <p:nvSpPr>
          <p:cNvPr id="366" name="Freeform 69"/>
          <p:cNvSpPr>
            <a:spLocks/>
          </p:cNvSpPr>
          <p:nvPr/>
        </p:nvSpPr>
        <p:spPr bwMode="auto">
          <a:xfrm>
            <a:off x="5222875" y="6032500"/>
            <a:ext cx="52388" cy="73025"/>
          </a:xfrm>
          <a:custGeom>
            <a:avLst/>
            <a:gdLst>
              <a:gd name="T0" fmla="*/ 2147483647 w 66"/>
              <a:gd name="T1" fmla="*/ 2147483647 h 91"/>
              <a:gd name="T2" fmla="*/ 0 w 66"/>
              <a:gd name="T3" fmla="*/ 0 h 91"/>
              <a:gd name="T4" fmla="*/ 2147483647 w 66"/>
              <a:gd name="T5" fmla="*/ 2147483647 h 91"/>
              <a:gd name="T6" fmla="*/ 2147483647 w 66"/>
              <a:gd name="T7" fmla="*/ 0 h 91"/>
              <a:gd name="T8" fmla="*/ 2147483647 w 66"/>
              <a:gd name="T9" fmla="*/ 2147483647 h 9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 h="91">
                <a:moveTo>
                  <a:pt x="34" y="91"/>
                </a:moveTo>
                <a:lnTo>
                  <a:pt x="0" y="0"/>
                </a:lnTo>
                <a:lnTo>
                  <a:pt x="34" y="45"/>
                </a:lnTo>
                <a:lnTo>
                  <a:pt x="66" y="0"/>
                </a:lnTo>
                <a:lnTo>
                  <a:pt x="34" y="91"/>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67" name="Line 70"/>
          <p:cNvSpPr>
            <a:spLocks noChangeShapeType="1"/>
          </p:cNvSpPr>
          <p:nvPr/>
        </p:nvSpPr>
        <p:spPr bwMode="auto">
          <a:xfrm>
            <a:off x="5249863" y="4895850"/>
            <a:ext cx="1587" cy="1176338"/>
          </a:xfrm>
          <a:prstGeom prst="line">
            <a:avLst/>
          </a:prstGeom>
          <a:noFill/>
          <a:ln w="63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68" name="Line 71"/>
          <p:cNvSpPr>
            <a:spLocks noChangeShapeType="1"/>
          </p:cNvSpPr>
          <p:nvPr/>
        </p:nvSpPr>
        <p:spPr bwMode="auto">
          <a:xfrm flipH="1">
            <a:off x="5246688" y="5335588"/>
            <a:ext cx="968375" cy="1587"/>
          </a:xfrm>
          <a:prstGeom prst="line">
            <a:avLst/>
          </a:prstGeom>
          <a:noFill/>
          <a:ln w="63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69" name="Line 72"/>
          <p:cNvSpPr>
            <a:spLocks noChangeShapeType="1"/>
          </p:cNvSpPr>
          <p:nvPr/>
        </p:nvSpPr>
        <p:spPr bwMode="auto">
          <a:xfrm flipV="1">
            <a:off x="5249863" y="4876800"/>
            <a:ext cx="1587" cy="461963"/>
          </a:xfrm>
          <a:prstGeom prst="line">
            <a:avLst/>
          </a:prstGeom>
          <a:noFill/>
          <a:ln w="63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70" name="Line 73"/>
          <p:cNvSpPr>
            <a:spLocks noChangeShapeType="1"/>
          </p:cNvSpPr>
          <p:nvPr/>
        </p:nvSpPr>
        <p:spPr bwMode="auto">
          <a:xfrm>
            <a:off x="5249863" y="4879975"/>
            <a:ext cx="1587" cy="1588"/>
          </a:xfrm>
          <a:prstGeom prst="line">
            <a:avLst/>
          </a:prstGeom>
          <a:noFill/>
          <a:ln w="63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71" name="Freeform 74"/>
          <p:cNvSpPr>
            <a:spLocks/>
          </p:cNvSpPr>
          <p:nvPr/>
        </p:nvSpPr>
        <p:spPr bwMode="auto">
          <a:xfrm>
            <a:off x="6175375" y="5308600"/>
            <a:ext cx="73025" cy="52388"/>
          </a:xfrm>
          <a:custGeom>
            <a:avLst/>
            <a:gdLst>
              <a:gd name="T0" fmla="*/ 2147483647 w 91"/>
              <a:gd name="T1" fmla="*/ 2147483647 h 66"/>
              <a:gd name="T2" fmla="*/ 0 w 91"/>
              <a:gd name="T3" fmla="*/ 2147483647 h 66"/>
              <a:gd name="T4" fmla="*/ 2147483647 w 91"/>
              <a:gd name="T5" fmla="*/ 2147483647 h 66"/>
              <a:gd name="T6" fmla="*/ 0 w 91"/>
              <a:gd name="T7" fmla="*/ 0 h 66"/>
              <a:gd name="T8" fmla="*/ 2147483647 w 91"/>
              <a:gd name="T9" fmla="*/ 2147483647 h 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1" h="66">
                <a:moveTo>
                  <a:pt x="91" y="34"/>
                </a:moveTo>
                <a:lnTo>
                  <a:pt x="0" y="66"/>
                </a:lnTo>
                <a:lnTo>
                  <a:pt x="45" y="34"/>
                </a:lnTo>
                <a:lnTo>
                  <a:pt x="0" y="0"/>
                </a:lnTo>
                <a:lnTo>
                  <a:pt x="91" y="3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72" name="Freeform 75"/>
          <p:cNvSpPr>
            <a:spLocks/>
          </p:cNvSpPr>
          <p:nvPr/>
        </p:nvSpPr>
        <p:spPr bwMode="auto">
          <a:xfrm>
            <a:off x="1971675" y="1671638"/>
            <a:ext cx="52388" cy="73025"/>
          </a:xfrm>
          <a:custGeom>
            <a:avLst/>
            <a:gdLst>
              <a:gd name="T0" fmla="*/ 2147483647 w 66"/>
              <a:gd name="T1" fmla="*/ 2147483647 h 92"/>
              <a:gd name="T2" fmla="*/ 0 w 66"/>
              <a:gd name="T3" fmla="*/ 0 h 92"/>
              <a:gd name="T4" fmla="*/ 2147483647 w 66"/>
              <a:gd name="T5" fmla="*/ 2147483647 h 92"/>
              <a:gd name="T6" fmla="*/ 2147483647 w 66"/>
              <a:gd name="T7" fmla="*/ 0 h 92"/>
              <a:gd name="T8" fmla="*/ 2147483647 w 66"/>
              <a:gd name="T9" fmla="*/ 2147483647 h 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 h="92">
                <a:moveTo>
                  <a:pt x="34" y="92"/>
                </a:moveTo>
                <a:lnTo>
                  <a:pt x="0" y="0"/>
                </a:lnTo>
                <a:lnTo>
                  <a:pt x="34" y="46"/>
                </a:lnTo>
                <a:lnTo>
                  <a:pt x="66" y="0"/>
                </a:lnTo>
                <a:lnTo>
                  <a:pt x="34" y="92"/>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73" name="Line 76"/>
          <p:cNvSpPr>
            <a:spLocks noChangeShapeType="1"/>
          </p:cNvSpPr>
          <p:nvPr/>
        </p:nvSpPr>
        <p:spPr bwMode="auto">
          <a:xfrm flipV="1">
            <a:off x="1998663" y="1541463"/>
            <a:ext cx="1587" cy="169862"/>
          </a:xfrm>
          <a:prstGeom prst="line">
            <a:avLst/>
          </a:prstGeom>
          <a:noFill/>
          <a:ln w="63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grpSp>
        <p:nvGrpSpPr>
          <p:cNvPr id="374" name="Group 77"/>
          <p:cNvGrpSpPr>
            <a:grpSpLocks/>
          </p:cNvGrpSpPr>
          <p:nvPr/>
        </p:nvGrpSpPr>
        <p:grpSpPr bwMode="auto">
          <a:xfrm>
            <a:off x="1538288" y="1747838"/>
            <a:ext cx="915987" cy="142875"/>
            <a:chOff x="1010" y="834"/>
            <a:chExt cx="577" cy="90"/>
          </a:xfrm>
          <a:solidFill>
            <a:srgbClr val="D4E2ED"/>
          </a:solidFill>
        </p:grpSpPr>
        <p:sp>
          <p:nvSpPr>
            <p:cNvPr id="375" name="Rectangle 78"/>
            <p:cNvSpPr>
              <a:spLocks noChangeArrowheads="1"/>
            </p:cNvSpPr>
            <p:nvPr/>
          </p:nvSpPr>
          <p:spPr bwMode="auto">
            <a:xfrm>
              <a:off x="1012" y="834"/>
              <a:ext cx="575" cy="90"/>
            </a:xfrm>
            <a:prstGeom prst="rect">
              <a:avLst/>
            </a:prstGeom>
            <a:grpFill/>
            <a:ln w="12700">
              <a:solidFill>
                <a:srgbClr val="000000"/>
              </a:solidFill>
              <a:miter lim="800000"/>
              <a:headEnd/>
              <a:tailEnd/>
            </a:ln>
          </p:spPr>
          <p:txBody>
            <a:bodyPr/>
            <a:lstStyle/>
            <a:p>
              <a:endParaRPr lang="en-US"/>
            </a:p>
          </p:txBody>
        </p:sp>
        <p:grpSp>
          <p:nvGrpSpPr>
            <p:cNvPr id="376" name="Group 79"/>
            <p:cNvGrpSpPr>
              <a:grpSpLocks/>
            </p:cNvGrpSpPr>
            <p:nvPr/>
          </p:nvGrpSpPr>
          <p:grpSpPr bwMode="auto">
            <a:xfrm>
              <a:off x="1010" y="872"/>
              <a:ext cx="62" cy="40"/>
              <a:chOff x="1010" y="872"/>
              <a:chExt cx="62" cy="40"/>
            </a:xfrm>
            <a:grpFill/>
          </p:grpSpPr>
          <p:sp>
            <p:nvSpPr>
              <p:cNvPr id="377" name="Line 80"/>
              <p:cNvSpPr>
                <a:spLocks noChangeShapeType="1"/>
              </p:cNvSpPr>
              <p:nvPr/>
            </p:nvSpPr>
            <p:spPr bwMode="auto">
              <a:xfrm>
                <a:off x="1010" y="872"/>
                <a:ext cx="62" cy="20"/>
              </a:xfrm>
              <a:prstGeom prst="line">
                <a:avLst/>
              </a:prstGeom>
              <a:grpFill/>
              <a:ln w="15875">
                <a:solidFill>
                  <a:srgbClr val="000000"/>
                </a:solidFill>
                <a:round/>
                <a:headEnd/>
                <a:tailEnd/>
              </a:ln>
            </p:spPr>
            <p:txBody>
              <a:bodyPr/>
              <a:lstStyle/>
              <a:p>
                <a:endParaRPr lang="en-US"/>
              </a:p>
            </p:txBody>
          </p:sp>
          <p:sp>
            <p:nvSpPr>
              <p:cNvPr id="378" name="Line 81"/>
              <p:cNvSpPr>
                <a:spLocks noChangeShapeType="1"/>
              </p:cNvSpPr>
              <p:nvPr/>
            </p:nvSpPr>
            <p:spPr bwMode="auto">
              <a:xfrm flipV="1">
                <a:off x="1010" y="892"/>
                <a:ext cx="62" cy="20"/>
              </a:xfrm>
              <a:prstGeom prst="line">
                <a:avLst/>
              </a:prstGeom>
              <a:grpFill/>
              <a:ln w="15875">
                <a:solidFill>
                  <a:srgbClr val="000000"/>
                </a:solidFill>
                <a:round/>
                <a:headEnd/>
                <a:tailEnd/>
              </a:ln>
            </p:spPr>
            <p:txBody>
              <a:bodyPr/>
              <a:lstStyle/>
              <a:p>
                <a:endParaRPr lang="en-US"/>
              </a:p>
            </p:txBody>
          </p:sp>
        </p:grpSp>
      </p:grpSp>
      <p:sp>
        <p:nvSpPr>
          <p:cNvPr id="379" name="Rectangle 82"/>
          <p:cNvSpPr>
            <a:spLocks noChangeArrowheads="1"/>
          </p:cNvSpPr>
          <p:nvPr/>
        </p:nvSpPr>
        <p:spPr bwMode="auto">
          <a:xfrm>
            <a:off x="1914525" y="1792288"/>
            <a:ext cx="50800" cy="1063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700">
                <a:solidFill>
                  <a:srgbClr val="000000"/>
                </a:solidFill>
                <a:latin typeface="AvantGarde" charset="0"/>
              </a:rPr>
              <a:t>  </a:t>
            </a:r>
            <a:endParaRPr lang="en-US">
              <a:latin typeface="Tekton" charset="0"/>
            </a:endParaRPr>
          </a:p>
        </p:txBody>
      </p:sp>
      <p:sp>
        <p:nvSpPr>
          <p:cNvPr id="380" name="Rectangle 83"/>
          <p:cNvSpPr>
            <a:spLocks noChangeArrowheads="1"/>
          </p:cNvSpPr>
          <p:nvPr/>
        </p:nvSpPr>
        <p:spPr bwMode="auto">
          <a:xfrm>
            <a:off x="1957388" y="1766888"/>
            <a:ext cx="125412" cy="1063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700">
                <a:solidFill>
                  <a:srgbClr val="000000"/>
                </a:solidFill>
                <a:latin typeface="AvantGarde" charset="0"/>
              </a:rPr>
              <a:t>PC</a:t>
            </a:r>
            <a:endParaRPr lang="en-US">
              <a:latin typeface="Tekton" charset="0"/>
            </a:endParaRPr>
          </a:p>
        </p:txBody>
      </p:sp>
      <p:sp>
        <p:nvSpPr>
          <p:cNvPr id="381" name="Freeform 84"/>
          <p:cNvSpPr>
            <a:spLocks/>
          </p:cNvSpPr>
          <p:nvPr/>
        </p:nvSpPr>
        <p:spPr bwMode="auto">
          <a:xfrm>
            <a:off x="1914525" y="1357313"/>
            <a:ext cx="52388" cy="73025"/>
          </a:xfrm>
          <a:custGeom>
            <a:avLst/>
            <a:gdLst>
              <a:gd name="T0" fmla="*/ 2147483647 w 66"/>
              <a:gd name="T1" fmla="*/ 2147483647 h 92"/>
              <a:gd name="T2" fmla="*/ 0 w 66"/>
              <a:gd name="T3" fmla="*/ 0 h 92"/>
              <a:gd name="T4" fmla="*/ 2147483647 w 66"/>
              <a:gd name="T5" fmla="*/ 2147483647 h 92"/>
              <a:gd name="T6" fmla="*/ 2147483647 w 66"/>
              <a:gd name="T7" fmla="*/ 0 h 92"/>
              <a:gd name="T8" fmla="*/ 2147483647 w 66"/>
              <a:gd name="T9" fmla="*/ 2147483647 h 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 h="92">
                <a:moveTo>
                  <a:pt x="34" y="92"/>
                </a:moveTo>
                <a:lnTo>
                  <a:pt x="0" y="0"/>
                </a:lnTo>
                <a:lnTo>
                  <a:pt x="34" y="46"/>
                </a:lnTo>
                <a:lnTo>
                  <a:pt x="66" y="0"/>
                </a:lnTo>
                <a:lnTo>
                  <a:pt x="34" y="92"/>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82" name="Line 85"/>
          <p:cNvSpPr>
            <a:spLocks noChangeShapeType="1"/>
          </p:cNvSpPr>
          <p:nvPr/>
        </p:nvSpPr>
        <p:spPr bwMode="auto">
          <a:xfrm flipV="1">
            <a:off x="1941513" y="1257300"/>
            <a:ext cx="1587" cy="139700"/>
          </a:xfrm>
          <a:prstGeom prst="line">
            <a:avLst/>
          </a:prstGeom>
          <a:noFill/>
          <a:ln w="63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83" name="Rectangle 86"/>
          <p:cNvSpPr>
            <a:spLocks noChangeArrowheads="1"/>
          </p:cNvSpPr>
          <p:nvPr/>
        </p:nvSpPr>
        <p:spPr bwMode="auto">
          <a:xfrm>
            <a:off x="1885950" y="1152525"/>
            <a:ext cx="80963" cy="1063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700">
                <a:solidFill>
                  <a:srgbClr val="000000"/>
                </a:solidFill>
                <a:latin typeface="AvantGarde" charset="0"/>
              </a:rPr>
              <a:t>JT</a:t>
            </a:r>
            <a:endParaRPr lang="en-US">
              <a:latin typeface="Tekton" charset="0"/>
            </a:endParaRPr>
          </a:p>
        </p:txBody>
      </p:sp>
      <p:grpSp>
        <p:nvGrpSpPr>
          <p:cNvPr id="384" name="Group 87"/>
          <p:cNvGrpSpPr>
            <a:grpSpLocks/>
          </p:cNvGrpSpPr>
          <p:nvPr/>
        </p:nvGrpSpPr>
        <p:grpSpPr bwMode="auto">
          <a:xfrm>
            <a:off x="1884363" y="2276475"/>
            <a:ext cx="228600" cy="182563"/>
            <a:chOff x="1228" y="1167"/>
            <a:chExt cx="144" cy="115"/>
          </a:xfrm>
        </p:grpSpPr>
        <p:sp>
          <p:nvSpPr>
            <p:cNvPr id="385" name="Rectangle 88"/>
            <p:cNvSpPr>
              <a:spLocks noChangeArrowheads="1"/>
            </p:cNvSpPr>
            <p:nvPr/>
          </p:nvSpPr>
          <p:spPr bwMode="auto">
            <a:xfrm>
              <a:off x="1228" y="1173"/>
              <a:ext cx="144" cy="108"/>
            </a:xfrm>
            <a:prstGeom prst="rect">
              <a:avLst/>
            </a:prstGeom>
            <a:solidFill>
              <a:srgbClr val="D4E2ED"/>
            </a:solidFill>
            <a:ln w="12700">
              <a:solidFill>
                <a:srgbClr val="000000"/>
              </a:solidFill>
              <a:miter lim="800000"/>
              <a:headEnd/>
              <a:tailEnd/>
            </a:ln>
          </p:spPr>
          <p:txBody>
            <a:bodyPr/>
            <a:lstStyle/>
            <a:p>
              <a:endParaRPr lang="en-US"/>
            </a:p>
          </p:txBody>
        </p:sp>
        <p:sp>
          <p:nvSpPr>
            <p:cNvPr id="386" name="Rectangle 89"/>
            <p:cNvSpPr>
              <a:spLocks noChangeArrowheads="1"/>
            </p:cNvSpPr>
            <p:nvPr/>
          </p:nvSpPr>
          <p:spPr bwMode="auto">
            <a:xfrm>
              <a:off x="1248" y="1167"/>
              <a:ext cx="109" cy="11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200" dirty="0">
                  <a:solidFill>
                    <a:srgbClr val="000000"/>
                  </a:solidFill>
                  <a:latin typeface="Helvetica" charset="0"/>
                </a:rPr>
                <a:t>+4</a:t>
              </a:r>
              <a:endParaRPr lang="en-US" dirty="0">
                <a:latin typeface="Tekton" charset="0"/>
              </a:endParaRPr>
            </a:p>
          </p:txBody>
        </p:sp>
      </p:grpSp>
      <p:sp>
        <p:nvSpPr>
          <p:cNvPr id="387" name="Freeform 90"/>
          <p:cNvSpPr>
            <a:spLocks/>
          </p:cNvSpPr>
          <p:nvPr/>
        </p:nvSpPr>
        <p:spPr bwMode="auto">
          <a:xfrm>
            <a:off x="1971675" y="2212975"/>
            <a:ext cx="52388" cy="73025"/>
          </a:xfrm>
          <a:custGeom>
            <a:avLst/>
            <a:gdLst>
              <a:gd name="T0" fmla="*/ 2147483647 w 66"/>
              <a:gd name="T1" fmla="*/ 2147483647 h 92"/>
              <a:gd name="T2" fmla="*/ 0 w 66"/>
              <a:gd name="T3" fmla="*/ 0 h 92"/>
              <a:gd name="T4" fmla="*/ 2147483647 w 66"/>
              <a:gd name="T5" fmla="*/ 2147483647 h 92"/>
              <a:gd name="T6" fmla="*/ 2147483647 w 66"/>
              <a:gd name="T7" fmla="*/ 0 h 92"/>
              <a:gd name="T8" fmla="*/ 2147483647 w 66"/>
              <a:gd name="T9" fmla="*/ 2147483647 h 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 h="92">
                <a:moveTo>
                  <a:pt x="34" y="92"/>
                </a:moveTo>
                <a:lnTo>
                  <a:pt x="0" y="0"/>
                </a:lnTo>
                <a:lnTo>
                  <a:pt x="34" y="46"/>
                </a:lnTo>
                <a:lnTo>
                  <a:pt x="66" y="0"/>
                </a:lnTo>
                <a:lnTo>
                  <a:pt x="34" y="92"/>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88" name="Line 91"/>
          <p:cNvSpPr>
            <a:spLocks noChangeShapeType="1"/>
          </p:cNvSpPr>
          <p:nvPr/>
        </p:nvSpPr>
        <p:spPr bwMode="auto">
          <a:xfrm flipV="1">
            <a:off x="1998663" y="1884363"/>
            <a:ext cx="1587" cy="368300"/>
          </a:xfrm>
          <a:prstGeom prst="line">
            <a:avLst/>
          </a:prstGeom>
          <a:noFill/>
          <a:ln w="63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89" name="Line 92"/>
          <p:cNvSpPr>
            <a:spLocks noChangeShapeType="1"/>
          </p:cNvSpPr>
          <p:nvPr/>
        </p:nvSpPr>
        <p:spPr bwMode="auto">
          <a:xfrm flipV="1">
            <a:off x="1998663" y="2454275"/>
            <a:ext cx="1587" cy="119063"/>
          </a:xfrm>
          <a:prstGeom prst="line">
            <a:avLst/>
          </a:prstGeom>
          <a:noFill/>
          <a:ln w="63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90" name="Line 93"/>
          <p:cNvSpPr>
            <a:spLocks noChangeShapeType="1"/>
          </p:cNvSpPr>
          <p:nvPr/>
        </p:nvSpPr>
        <p:spPr bwMode="auto">
          <a:xfrm flipV="1">
            <a:off x="2339975" y="1257300"/>
            <a:ext cx="1588" cy="139700"/>
          </a:xfrm>
          <a:prstGeom prst="line">
            <a:avLst/>
          </a:prstGeom>
          <a:noFill/>
          <a:ln w="63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91" name="Line 94"/>
          <p:cNvSpPr>
            <a:spLocks noChangeShapeType="1"/>
          </p:cNvSpPr>
          <p:nvPr/>
        </p:nvSpPr>
        <p:spPr bwMode="auto">
          <a:xfrm>
            <a:off x="2336800" y="1260475"/>
            <a:ext cx="234950" cy="1588"/>
          </a:xfrm>
          <a:prstGeom prst="line">
            <a:avLst/>
          </a:prstGeom>
          <a:noFill/>
          <a:ln w="63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92" name="Line 95"/>
          <p:cNvSpPr>
            <a:spLocks noChangeShapeType="1"/>
          </p:cNvSpPr>
          <p:nvPr/>
        </p:nvSpPr>
        <p:spPr bwMode="auto">
          <a:xfrm>
            <a:off x="2568575" y="1257300"/>
            <a:ext cx="1588" cy="1260475"/>
          </a:xfrm>
          <a:prstGeom prst="line">
            <a:avLst/>
          </a:prstGeom>
          <a:noFill/>
          <a:ln w="63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93" name="Freeform 96"/>
          <p:cNvSpPr>
            <a:spLocks/>
          </p:cNvSpPr>
          <p:nvPr/>
        </p:nvSpPr>
        <p:spPr bwMode="auto">
          <a:xfrm>
            <a:off x="2312988" y="1357313"/>
            <a:ext cx="52387" cy="73025"/>
          </a:xfrm>
          <a:custGeom>
            <a:avLst/>
            <a:gdLst>
              <a:gd name="T0" fmla="*/ 2147483647 w 66"/>
              <a:gd name="T1" fmla="*/ 2147483647 h 92"/>
              <a:gd name="T2" fmla="*/ 0 w 66"/>
              <a:gd name="T3" fmla="*/ 0 h 92"/>
              <a:gd name="T4" fmla="*/ 2147483647 w 66"/>
              <a:gd name="T5" fmla="*/ 2147483647 h 92"/>
              <a:gd name="T6" fmla="*/ 2147483647 w 66"/>
              <a:gd name="T7" fmla="*/ 0 h 92"/>
              <a:gd name="T8" fmla="*/ 2147483647 w 66"/>
              <a:gd name="T9" fmla="*/ 2147483647 h 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 h="92">
                <a:moveTo>
                  <a:pt x="34" y="92"/>
                </a:moveTo>
                <a:lnTo>
                  <a:pt x="0" y="0"/>
                </a:lnTo>
                <a:lnTo>
                  <a:pt x="34" y="46"/>
                </a:lnTo>
                <a:lnTo>
                  <a:pt x="66" y="0"/>
                </a:lnTo>
                <a:lnTo>
                  <a:pt x="34" y="92"/>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94" name="Line 97"/>
          <p:cNvSpPr>
            <a:spLocks noChangeShapeType="1"/>
          </p:cNvSpPr>
          <p:nvPr/>
        </p:nvSpPr>
        <p:spPr bwMode="auto">
          <a:xfrm flipH="1">
            <a:off x="1995488" y="2514600"/>
            <a:ext cx="576262" cy="1588"/>
          </a:xfrm>
          <a:prstGeom prst="line">
            <a:avLst/>
          </a:prstGeom>
          <a:noFill/>
          <a:ln w="63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grpSp>
        <p:nvGrpSpPr>
          <p:cNvPr id="395" name="Group 98"/>
          <p:cNvGrpSpPr>
            <a:grpSpLocks/>
          </p:cNvGrpSpPr>
          <p:nvPr/>
        </p:nvGrpSpPr>
        <p:grpSpPr bwMode="auto">
          <a:xfrm>
            <a:off x="3252788" y="1944688"/>
            <a:ext cx="912812" cy="455612"/>
            <a:chOff x="2090" y="958"/>
            <a:chExt cx="575" cy="287"/>
          </a:xfrm>
        </p:grpSpPr>
        <p:sp>
          <p:nvSpPr>
            <p:cNvPr id="396" name="Rectangle 99"/>
            <p:cNvSpPr>
              <a:spLocks noChangeArrowheads="1"/>
            </p:cNvSpPr>
            <p:nvPr/>
          </p:nvSpPr>
          <p:spPr bwMode="auto">
            <a:xfrm>
              <a:off x="2090" y="958"/>
              <a:ext cx="575" cy="287"/>
            </a:xfrm>
            <a:prstGeom prst="rect">
              <a:avLst/>
            </a:prstGeom>
            <a:solidFill>
              <a:srgbClr val="FFFF00"/>
            </a:solidFill>
            <a:ln w="12700">
              <a:solidFill>
                <a:srgbClr val="000000"/>
              </a:solidFill>
              <a:miter lim="800000"/>
              <a:headEnd/>
              <a:tailEnd/>
            </a:ln>
          </p:spPr>
          <p:txBody>
            <a:bodyPr/>
            <a:lstStyle/>
            <a:p>
              <a:endParaRPr lang="en-US"/>
            </a:p>
          </p:txBody>
        </p:sp>
        <p:sp>
          <p:nvSpPr>
            <p:cNvPr id="397" name="Rectangle 100"/>
            <p:cNvSpPr>
              <a:spLocks noChangeArrowheads="1"/>
            </p:cNvSpPr>
            <p:nvPr/>
          </p:nvSpPr>
          <p:spPr bwMode="auto">
            <a:xfrm>
              <a:off x="2267" y="962"/>
              <a:ext cx="372" cy="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900" b="1" dirty="0">
                  <a:solidFill>
                    <a:srgbClr val="000000"/>
                  </a:solidFill>
                  <a:latin typeface="Helvetica" charset="0"/>
                </a:rPr>
                <a:t>Instruction</a:t>
              </a:r>
              <a:endParaRPr lang="en-US" dirty="0">
                <a:latin typeface="Tekton" charset="0"/>
              </a:endParaRPr>
            </a:p>
          </p:txBody>
        </p:sp>
        <p:sp>
          <p:nvSpPr>
            <p:cNvPr id="398" name="Rectangle 101"/>
            <p:cNvSpPr>
              <a:spLocks noChangeArrowheads="1"/>
            </p:cNvSpPr>
            <p:nvPr/>
          </p:nvSpPr>
          <p:spPr bwMode="auto">
            <a:xfrm>
              <a:off x="2315" y="1034"/>
              <a:ext cx="276" cy="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900" b="1" dirty="0">
                  <a:solidFill>
                    <a:srgbClr val="000000"/>
                  </a:solidFill>
                  <a:latin typeface="Helvetica" charset="0"/>
                </a:rPr>
                <a:t>Memory</a:t>
              </a:r>
              <a:endParaRPr lang="en-US" dirty="0">
                <a:latin typeface="Tekton" charset="0"/>
              </a:endParaRPr>
            </a:p>
          </p:txBody>
        </p:sp>
        <p:sp>
          <p:nvSpPr>
            <p:cNvPr id="399" name="Rectangle 102"/>
            <p:cNvSpPr>
              <a:spLocks noChangeArrowheads="1"/>
            </p:cNvSpPr>
            <p:nvPr/>
          </p:nvSpPr>
          <p:spPr bwMode="auto">
            <a:xfrm>
              <a:off x="2108" y="991"/>
              <a:ext cx="37" cy="6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700">
                  <a:solidFill>
                    <a:srgbClr val="000000"/>
                  </a:solidFill>
                  <a:latin typeface="Helvetica" charset="0"/>
                </a:rPr>
                <a:t>A</a:t>
              </a:r>
              <a:endParaRPr lang="en-US">
                <a:latin typeface="Tekton" charset="0"/>
              </a:endParaRPr>
            </a:p>
          </p:txBody>
        </p:sp>
        <p:sp>
          <p:nvSpPr>
            <p:cNvPr id="400" name="Rectangle 103"/>
            <p:cNvSpPr>
              <a:spLocks noChangeArrowheads="1"/>
            </p:cNvSpPr>
            <p:nvPr/>
          </p:nvSpPr>
          <p:spPr bwMode="auto">
            <a:xfrm>
              <a:off x="2358" y="1163"/>
              <a:ext cx="40" cy="6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700">
                  <a:solidFill>
                    <a:srgbClr val="000000"/>
                  </a:solidFill>
                  <a:latin typeface="Helvetica" charset="0"/>
                </a:rPr>
                <a:t>D</a:t>
              </a:r>
              <a:endParaRPr lang="en-US">
                <a:latin typeface="Tekton" charset="0"/>
              </a:endParaRPr>
            </a:p>
          </p:txBody>
        </p:sp>
      </p:grpSp>
      <p:sp>
        <p:nvSpPr>
          <p:cNvPr id="401" name="Freeform 104"/>
          <p:cNvSpPr>
            <a:spLocks/>
          </p:cNvSpPr>
          <p:nvPr/>
        </p:nvSpPr>
        <p:spPr bwMode="auto">
          <a:xfrm>
            <a:off x="1971675" y="4892675"/>
            <a:ext cx="52388" cy="73025"/>
          </a:xfrm>
          <a:custGeom>
            <a:avLst/>
            <a:gdLst>
              <a:gd name="T0" fmla="*/ 2147483647 w 66"/>
              <a:gd name="T1" fmla="*/ 2147483647 h 92"/>
              <a:gd name="T2" fmla="*/ 0 w 66"/>
              <a:gd name="T3" fmla="*/ 0 h 92"/>
              <a:gd name="T4" fmla="*/ 2147483647 w 66"/>
              <a:gd name="T5" fmla="*/ 2147483647 h 92"/>
              <a:gd name="T6" fmla="*/ 2147483647 w 66"/>
              <a:gd name="T7" fmla="*/ 0 h 92"/>
              <a:gd name="T8" fmla="*/ 2147483647 w 66"/>
              <a:gd name="T9" fmla="*/ 2147483647 h 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 h="92">
                <a:moveTo>
                  <a:pt x="34" y="92"/>
                </a:moveTo>
                <a:lnTo>
                  <a:pt x="0" y="0"/>
                </a:lnTo>
                <a:lnTo>
                  <a:pt x="34" y="46"/>
                </a:lnTo>
                <a:lnTo>
                  <a:pt x="66" y="0"/>
                </a:lnTo>
                <a:lnTo>
                  <a:pt x="34" y="92"/>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402" name="Line 105"/>
          <p:cNvSpPr>
            <a:spLocks noChangeShapeType="1"/>
          </p:cNvSpPr>
          <p:nvPr/>
        </p:nvSpPr>
        <p:spPr bwMode="auto">
          <a:xfrm>
            <a:off x="1998663" y="4087813"/>
            <a:ext cx="1587" cy="844550"/>
          </a:xfrm>
          <a:prstGeom prst="line">
            <a:avLst/>
          </a:prstGeom>
          <a:noFill/>
          <a:ln w="63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03" name="Line 106"/>
          <p:cNvSpPr>
            <a:spLocks noChangeShapeType="1"/>
          </p:cNvSpPr>
          <p:nvPr/>
        </p:nvSpPr>
        <p:spPr bwMode="auto">
          <a:xfrm flipV="1">
            <a:off x="1998663" y="2540000"/>
            <a:ext cx="1587" cy="1658938"/>
          </a:xfrm>
          <a:prstGeom prst="line">
            <a:avLst/>
          </a:prstGeom>
          <a:noFill/>
          <a:ln w="63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04" name="Line 107"/>
          <p:cNvSpPr>
            <a:spLocks noChangeShapeType="1"/>
          </p:cNvSpPr>
          <p:nvPr/>
        </p:nvSpPr>
        <p:spPr bwMode="auto">
          <a:xfrm flipV="1">
            <a:off x="5762625" y="2652713"/>
            <a:ext cx="1588" cy="87312"/>
          </a:xfrm>
          <a:prstGeom prst="line">
            <a:avLst/>
          </a:prstGeom>
          <a:noFill/>
          <a:ln w="63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05" name="Line 108"/>
          <p:cNvSpPr>
            <a:spLocks noChangeShapeType="1"/>
          </p:cNvSpPr>
          <p:nvPr/>
        </p:nvSpPr>
        <p:spPr bwMode="auto">
          <a:xfrm flipH="1" flipV="1">
            <a:off x="5702300" y="2598738"/>
            <a:ext cx="61913" cy="60325"/>
          </a:xfrm>
          <a:prstGeom prst="line">
            <a:avLst/>
          </a:prstGeom>
          <a:noFill/>
          <a:ln w="793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06" name="Line 109"/>
          <p:cNvSpPr>
            <a:spLocks noChangeShapeType="1"/>
          </p:cNvSpPr>
          <p:nvPr/>
        </p:nvSpPr>
        <p:spPr bwMode="auto">
          <a:xfrm flipH="1">
            <a:off x="4619625" y="2598738"/>
            <a:ext cx="1089025" cy="1587"/>
          </a:xfrm>
          <a:prstGeom prst="line">
            <a:avLst/>
          </a:prstGeom>
          <a:noFill/>
          <a:ln w="63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07" name="Freeform 110"/>
          <p:cNvSpPr>
            <a:spLocks/>
          </p:cNvSpPr>
          <p:nvPr/>
        </p:nvSpPr>
        <p:spPr bwMode="auto">
          <a:xfrm>
            <a:off x="5735638" y="2700338"/>
            <a:ext cx="52387" cy="73025"/>
          </a:xfrm>
          <a:custGeom>
            <a:avLst/>
            <a:gdLst>
              <a:gd name="T0" fmla="*/ 2147483647 w 65"/>
              <a:gd name="T1" fmla="*/ 2147483647 h 91"/>
              <a:gd name="T2" fmla="*/ 0 w 65"/>
              <a:gd name="T3" fmla="*/ 0 h 91"/>
              <a:gd name="T4" fmla="*/ 2147483647 w 65"/>
              <a:gd name="T5" fmla="*/ 2147483647 h 91"/>
              <a:gd name="T6" fmla="*/ 2147483647 w 65"/>
              <a:gd name="T7" fmla="*/ 0 h 91"/>
              <a:gd name="T8" fmla="*/ 2147483647 w 65"/>
              <a:gd name="T9" fmla="*/ 2147483647 h 9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5" h="91">
                <a:moveTo>
                  <a:pt x="34" y="91"/>
                </a:moveTo>
                <a:lnTo>
                  <a:pt x="0" y="0"/>
                </a:lnTo>
                <a:lnTo>
                  <a:pt x="34" y="45"/>
                </a:lnTo>
                <a:lnTo>
                  <a:pt x="65" y="0"/>
                </a:lnTo>
                <a:lnTo>
                  <a:pt x="34" y="91"/>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408" name="Rectangle 111"/>
          <p:cNvSpPr>
            <a:spLocks noChangeArrowheads="1"/>
          </p:cNvSpPr>
          <p:nvPr/>
        </p:nvSpPr>
        <p:spPr bwMode="auto">
          <a:xfrm>
            <a:off x="5213350" y="2620963"/>
            <a:ext cx="487363" cy="1079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700">
                <a:solidFill>
                  <a:srgbClr val="000000"/>
                </a:solidFill>
                <a:latin typeface="Helvetica" charset="0"/>
                <a:cs typeface="Helvetica" charset="0"/>
              </a:rPr>
              <a:t>Rb: &lt;15:11&gt;</a:t>
            </a:r>
            <a:endParaRPr lang="en-US" sz="700">
              <a:latin typeface="Helvetica" charset="0"/>
              <a:cs typeface="Helvetica" charset="0"/>
            </a:endParaRPr>
          </a:p>
        </p:txBody>
      </p:sp>
      <p:sp>
        <p:nvSpPr>
          <p:cNvPr id="409" name="Line 112"/>
          <p:cNvSpPr>
            <a:spLocks noChangeShapeType="1"/>
          </p:cNvSpPr>
          <p:nvPr/>
        </p:nvSpPr>
        <p:spPr bwMode="auto">
          <a:xfrm flipV="1">
            <a:off x="4878388" y="2652713"/>
            <a:ext cx="1587" cy="315912"/>
          </a:xfrm>
          <a:prstGeom prst="line">
            <a:avLst/>
          </a:prstGeom>
          <a:noFill/>
          <a:ln w="63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10" name="Line 113"/>
          <p:cNvSpPr>
            <a:spLocks noChangeShapeType="1"/>
          </p:cNvSpPr>
          <p:nvPr/>
        </p:nvSpPr>
        <p:spPr bwMode="auto">
          <a:xfrm flipH="1" flipV="1">
            <a:off x="4821238" y="2597150"/>
            <a:ext cx="60325" cy="61913"/>
          </a:xfrm>
          <a:prstGeom prst="line">
            <a:avLst/>
          </a:prstGeom>
          <a:noFill/>
          <a:ln w="793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11" name="Line 114"/>
          <p:cNvSpPr>
            <a:spLocks noChangeShapeType="1"/>
          </p:cNvSpPr>
          <p:nvPr/>
        </p:nvSpPr>
        <p:spPr bwMode="auto">
          <a:xfrm flipH="1">
            <a:off x="3706813" y="2597150"/>
            <a:ext cx="1120775" cy="3175"/>
          </a:xfrm>
          <a:prstGeom prst="line">
            <a:avLst/>
          </a:prstGeom>
          <a:noFill/>
          <a:ln w="63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12" name="Line 115"/>
          <p:cNvSpPr>
            <a:spLocks noChangeShapeType="1"/>
          </p:cNvSpPr>
          <p:nvPr/>
        </p:nvSpPr>
        <p:spPr bwMode="auto">
          <a:xfrm>
            <a:off x="3709988" y="2601913"/>
            <a:ext cx="1587" cy="1587"/>
          </a:xfrm>
          <a:prstGeom prst="line">
            <a:avLst/>
          </a:prstGeom>
          <a:noFill/>
          <a:ln w="63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13" name="Freeform 116"/>
          <p:cNvSpPr>
            <a:spLocks/>
          </p:cNvSpPr>
          <p:nvPr/>
        </p:nvSpPr>
        <p:spPr bwMode="auto">
          <a:xfrm>
            <a:off x="4851400" y="2928938"/>
            <a:ext cx="52388" cy="73025"/>
          </a:xfrm>
          <a:custGeom>
            <a:avLst/>
            <a:gdLst>
              <a:gd name="T0" fmla="*/ 2147483647 w 66"/>
              <a:gd name="T1" fmla="*/ 2147483647 h 92"/>
              <a:gd name="T2" fmla="*/ 0 w 66"/>
              <a:gd name="T3" fmla="*/ 0 h 92"/>
              <a:gd name="T4" fmla="*/ 2147483647 w 66"/>
              <a:gd name="T5" fmla="*/ 2147483647 h 92"/>
              <a:gd name="T6" fmla="*/ 2147483647 w 66"/>
              <a:gd name="T7" fmla="*/ 0 h 92"/>
              <a:gd name="T8" fmla="*/ 2147483647 w 66"/>
              <a:gd name="T9" fmla="*/ 2147483647 h 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 h="92">
                <a:moveTo>
                  <a:pt x="34" y="92"/>
                </a:moveTo>
                <a:lnTo>
                  <a:pt x="0" y="0"/>
                </a:lnTo>
                <a:lnTo>
                  <a:pt x="34" y="46"/>
                </a:lnTo>
                <a:lnTo>
                  <a:pt x="66" y="0"/>
                </a:lnTo>
                <a:lnTo>
                  <a:pt x="34" y="92"/>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414" name="Rectangle 117"/>
          <p:cNvSpPr>
            <a:spLocks noChangeArrowheads="1"/>
          </p:cNvSpPr>
          <p:nvPr/>
        </p:nvSpPr>
        <p:spPr bwMode="auto">
          <a:xfrm>
            <a:off x="4308475" y="2620963"/>
            <a:ext cx="493713" cy="1079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700">
                <a:solidFill>
                  <a:srgbClr val="000000"/>
                </a:solidFill>
                <a:latin typeface="Helvetica" charset="0"/>
                <a:cs typeface="Helvetica" charset="0"/>
              </a:rPr>
              <a:t>Ra: &lt;20:16&gt;</a:t>
            </a:r>
            <a:endParaRPr lang="en-US" sz="700">
              <a:latin typeface="Helvetica" charset="0"/>
              <a:cs typeface="Helvetica" charset="0"/>
            </a:endParaRPr>
          </a:p>
        </p:txBody>
      </p:sp>
      <p:sp>
        <p:nvSpPr>
          <p:cNvPr id="415" name="Freeform 118"/>
          <p:cNvSpPr>
            <a:spLocks/>
          </p:cNvSpPr>
          <p:nvPr/>
        </p:nvSpPr>
        <p:spPr bwMode="auto">
          <a:xfrm>
            <a:off x="5641975" y="2763838"/>
            <a:ext cx="457200" cy="114300"/>
          </a:xfrm>
          <a:custGeom>
            <a:avLst/>
            <a:gdLst>
              <a:gd name="T0" fmla="*/ 0 w 575"/>
              <a:gd name="T1" fmla="*/ 0 h 144"/>
              <a:gd name="T2" fmla="*/ 2147483647 w 575"/>
              <a:gd name="T3" fmla="*/ 0 h 144"/>
              <a:gd name="T4" fmla="*/ 2147483647 w 575"/>
              <a:gd name="T5" fmla="*/ 2147483647 h 144"/>
              <a:gd name="T6" fmla="*/ 2147483647 w 575"/>
              <a:gd name="T7" fmla="*/ 2147483647 h 144"/>
              <a:gd name="T8" fmla="*/ 0 w 575"/>
              <a:gd name="T9" fmla="*/ 0 h 1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5" h="144">
                <a:moveTo>
                  <a:pt x="0" y="0"/>
                </a:moveTo>
                <a:lnTo>
                  <a:pt x="575" y="0"/>
                </a:lnTo>
                <a:lnTo>
                  <a:pt x="503" y="144"/>
                </a:lnTo>
                <a:lnTo>
                  <a:pt x="72" y="144"/>
                </a:lnTo>
                <a:lnTo>
                  <a:pt x="0"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416" name="Freeform 119"/>
          <p:cNvSpPr>
            <a:spLocks/>
          </p:cNvSpPr>
          <p:nvPr/>
        </p:nvSpPr>
        <p:spPr bwMode="auto">
          <a:xfrm>
            <a:off x="5648325" y="2770188"/>
            <a:ext cx="457200" cy="114300"/>
          </a:xfrm>
          <a:custGeom>
            <a:avLst/>
            <a:gdLst>
              <a:gd name="T0" fmla="*/ 0 w 575"/>
              <a:gd name="T1" fmla="*/ 0 h 144"/>
              <a:gd name="T2" fmla="*/ 2147483647 w 575"/>
              <a:gd name="T3" fmla="*/ 0 h 144"/>
              <a:gd name="T4" fmla="*/ 2147483647 w 575"/>
              <a:gd name="T5" fmla="*/ 2147483647 h 144"/>
              <a:gd name="T6" fmla="*/ 2147483647 w 575"/>
              <a:gd name="T7" fmla="*/ 2147483647 h 144"/>
              <a:gd name="T8" fmla="*/ 0 w 575"/>
              <a:gd name="T9" fmla="*/ 0 h 1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5" h="144">
                <a:moveTo>
                  <a:pt x="0" y="0"/>
                </a:moveTo>
                <a:lnTo>
                  <a:pt x="575" y="0"/>
                </a:lnTo>
                <a:lnTo>
                  <a:pt x="503" y="144"/>
                </a:lnTo>
                <a:lnTo>
                  <a:pt x="72" y="144"/>
                </a:lnTo>
                <a:lnTo>
                  <a:pt x="0" y="0"/>
                </a:lnTo>
                <a:close/>
              </a:path>
            </a:pathLst>
          </a:custGeom>
          <a:solidFill>
            <a:srgbClr val="D4E2ED"/>
          </a:solidFill>
          <a:ln w="12700">
            <a:solidFill>
              <a:srgbClr val="000000"/>
            </a:solidFill>
            <a:prstDash val="solid"/>
            <a:round/>
            <a:headEnd/>
            <a:tailEnd/>
          </a:ln>
        </p:spPr>
        <p:txBody>
          <a:bodyPr/>
          <a:lstStyle/>
          <a:p>
            <a:endParaRPr lang="en-US"/>
          </a:p>
        </p:txBody>
      </p:sp>
      <p:grpSp>
        <p:nvGrpSpPr>
          <p:cNvPr id="417" name="Group 120"/>
          <p:cNvGrpSpPr>
            <a:grpSpLocks/>
          </p:cNvGrpSpPr>
          <p:nvPr/>
        </p:nvGrpSpPr>
        <p:grpSpPr bwMode="auto">
          <a:xfrm>
            <a:off x="6086475" y="2786063"/>
            <a:ext cx="473075" cy="106362"/>
            <a:chOff x="3875" y="1488"/>
            <a:chExt cx="298" cy="67"/>
          </a:xfrm>
        </p:grpSpPr>
        <p:sp>
          <p:nvSpPr>
            <p:cNvPr id="418" name="Rectangle 121"/>
            <p:cNvSpPr>
              <a:spLocks noChangeArrowheads="1"/>
            </p:cNvSpPr>
            <p:nvPr/>
          </p:nvSpPr>
          <p:spPr bwMode="auto">
            <a:xfrm>
              <a:off x="3960" y="1488"/>
              <a:ext cx="213" cy="6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700">
                  <a:solidFill>
                    <a:srgbClr val="000000"/>
                  </a:solidFill>
                  <a:latin typeface="Helvetica" charset="0"/>
                </a:rPr>
                <a:t>RA2SEL</a:t>
              </a:r>
              <a:endParaRPr lang="en-US">
                <a:latin typeface="Tekton" charset="0"/>
              </a:endParaRPr>
            </a:p>
          </p:txBody>
        </p:sp>
        <p:sp>
          <p:nvSpPr>
            <p:cNvPr id="419" name="Freeform 122"/>
            <p:cNvSpPr>
              <a:spLocks/>
            </p:cNvSpPr>
            <p:nvPr/>
          </p:nvSpPr>
          <p:spPr bwMode="auto">
            <a:xfrm>
              <a:off x="3875" y="1497"/>
              <a:ext cx="45" cy="33"/>
            </a:xfrm>
            <a:custGeom>
              <a:avLst/>
              <a:gdLst>
                <a:gd name="T0" fmla="*/ 0 w 90"/>
                <a:gd name="T1" fmla="*/ 1 h 66"/>
                <a:gd name="T2" fmla="*/ 1 w 90"/>
                <a:gd name="T3" fmla="*/ 0 h 66"/>
                <a:gd name="T4" fmla="*/ 1 w 90"/>
                <a:gd name="T5" fmla="*/ 1 h 66"/>
                <a:gd name="T6" fmla="*/ 1 w 90"/>
                <a:gd name="T7" fmla="*/ 1 h 66"/>
                <a:gd name="T8" fmla="*/ 0 w 90"/>
                <a:gd name="T9" fmla="*/ 1 h 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0" h="66">
                  <a:moveTo>
                    <a:pt x="0" y="34"/>
                  </a:moveTo>
                  <a:lnTo>
                    <a:pt x="90" y="0"/>
                  </a:lnTo>
                  <a:lnTo>
                    <a:pt x="44" y="34"/>
                  </a:lnTo>
                  <a:lnTo>
                    <a:pt x="90" y="66"/>
                  </a:lnTo>
                  <a:lnTo>
                    <a:pt x="0" y="3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420" name="Line 123"/>
            <p:cNvSpPr>
              <a:spLocks noChangeShapeType="1"/>
            </p:cNvSpPr>
            <p:nvPr/>
          </p:nvSpPr>
          <p:spPr bwMode="auto">
            <a:xfrm>
              <a:off x="3896" y="1514"/>
              <a:ext cx="71" cy="1"/>
            </a:xfrm>
            <a:prstGeom prst="line">
              <a:avLst/>
            </a:prstGeom>
            <a:noFill/>
            <a:ln w="63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grpSp>
      <p:sp>
        <p:nvSpPr>
          <p:cNvPr id="421" name="Freeform 124"/>
          <p:cNvSpPr>
            <a:spLocks/>
          </p:cNvSpPr>
          <p:nvPr/>
        </p:nvSpPr>
        <p:spPr bwMode="auto">
          <a:xfrm>
            <a:off x="5878513" y="2925763"/>
            <a:ext cx="52387" cy="73025"/>
          </a:xfrm>
          <a:custGeom>
            <a:avLst/>
            <a:gdLst>
              <a:gd name="T0" fmla="*/ 2147483647 w 66"/>
              <a:gd name="T1" fmla="*/ 2147483647 h 92"/>
              <a:gd name="T2" fmla="*/ 0 w 66"/>
              <a:gd name="T3" fmla="*/ 0 h 92"/>
              <a:gd name="T4" fmla="*/ 2147483647 w 66"/>
              <a:gd name="T5" fmla="*/ 2147483647 h 92"/>
              <a:gd name="T6" fmla="*/ 2147483647 w 66"/>
              <a:gd name="T7" fmla="*/ 0 h 92"/>
              <a:gd name="T8" fmla="*/ 2147483647 w 66"/>
              <a:gd name="T9" fmla="*/ 2147483647 h 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 h="92">
                <a:moveTo>
                  <a:pt x="34" y="92"/>
                </a:moveTo>
                <a:lnTo>
                  <a:pt x="0" y="0"/>
                </a:lnTo>
                <a:lnTo>
                  <a:pt x="34" y="46"/>
                </a:lnTo>
                <a:lnTo>
                  <a:pt x="66" y="0"/>
                </a:lnTo>
                <a:lnTo>
                  <a:pt x="34" y="92"/>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422" name="Line 125"/>
          <p:cNvSpPr>
            <a:spLocks noChangeShapeType="1"/>
          </p:cNvSpPr>
          <p:nvPr/>
        </p:nvSpPr>
        <p:spPr bwMode="auto">
          <a:xfrm>
            <a:off x="5905500" y="2881313"/>
            <a:ext cx="1588" cy="84137"/>
          </a:xfrm>
          <a:prstGeom prst="line">
            <a:avLst/>
          </a:prstGeom>
          <a:noFill/>
          <a:ln w="63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23" name="Line 126"/>
          <p:cNvSpPr>
            <a:spLocks noChangeShapeType="1"/>
          </p:cNvSpPr>
          <p:nvPr/>
        </p:nvSpPr>
        <p:spPr bwMode="auto">
          <a:xfrm flipV="1">
            <a:off x="5991225" y="2652713"/>
            <a:ext cx="1588" cy="87312"/>
          </a:xfrm>
          <a:prstGeom prst="line">
            <a:avLst/>
          </a:prstGeom>
          <a:noFill/>
          <a:ln w="63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24" name="Line 127"/>
          <p:cNvSpPr>
            <a:spLocks noChangeShapeType="1"/>
          </p:cNvSpPr>
          <p:nvPr/>
        </p:nvSpPr>
        <p:spPr bwMode="auto">
          <a:xfrm flipH="1" flipV="1">
            <a:off x="5930900" y="2598738"/>
            <a:ext cx="61913" cy="60325"/>
          </a:xfrm>
          <a:prstGeom prst="line">
            <a:avLst/>
          </a:prstGeom>
          <a:noFill/>
          <a:ln w="793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25" name="Line 128"/>
          <p:cNvSpPr>
            <a:spLocks noChangeShapeType="1"/>
          </p:cNvSpPr>
          <p:nvPr/>
        </p:nvSpPr>
        <p:spPr bwMode="auto">
          <a:xfrm flipH="1">
            <a:off x="4846638" y="2598738"/>
            <a:ext cx="1090612" cy="1587"/>
          </a:xfrm>
          <a:prstGeom prst="line">
            <a:avLst/>
          </a:prstGeom>
          <a:noFill/>
          <a:ln w="63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26" name="Freeform 129"/>
          <p:cNvSpPr>
            <a:spLocks/>
          </p:cNvSpPr>
          <p:nvPr/>
        </p:nvSpPr>
        <p:spPr bwMode="auto">
          <a:xfrm>
            <a:off x="5964238" y="2700338"/>
            <a:ext cx="52387" cy="73025"/>
          </a:xfrm>
          <a:custGeom>
            <a:avLst/>
            <a:gdLst>
              <a:gd name="T0" fmla="*/ 2147483647 w 66"/>
              <a:gd name="T1" fmla="*/ 2147483647 h 91"/>
              <a:gd name="T2" fmla="*/ 0 w 66"/>
              <a:gd name="T3" fmla="*/ 0 h 91"/>
              <a:gd name="T4" fmla="*/ 2147483647 w 66"/>
              <a:gd name="T5" fmla="*/ 2147483647 h 91"/>
              <a:gd name="T6" fmla="*/ 2147483647 w 66"/>
              <a:gd name="T7" fmla="*/ 0 h 91"/>
              <a:gd name="T8" fmla="*/ 2147483647 w 66"/>
              <a:gd name="T9" fmla="*/ 2147483647 h 9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 h="91">
                <a:moveTo>
                  <a:pt x="34" y="91"/>
                </a:moveTo>
                <a:lnTo>
                  <a:pt x="0" y="0"/>
                </a:lnTo>
                <a:lnTo>
                  <a:pt x="34" y="45"/>
                </a:lnTo>
                <a:lnTo>
                  <a:pt x="66" y="0"/>
                </a:lnTo>
                <a:lnTo>
                  <a:pt x="34" y="91"/>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427" name="Rectangle 130"/>
          <p:cNvSpPr>
            <a:spLocks noChangeArrowheads="1"/>
          </p:cNvSpPr>
          <p:nvPr/>
        </p:nvSpPr>
        <p:spPr bwMode="auto">
          <a:xfrm>
            <a:off x="6046788" y="2620963"/>
            <a:ext cx="488950" cy="1079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700">
                <a:solidFill>
                  <a:srgbClr val="000000"/>
                </a:solidFill>
                <a:latin typeface="Helvetica" charset="0"/>
                <a:cs typeface="Helvetica" charset="0"/>
              </a:rPr>
              <a:t>Rc: &lt;25:21&gt;</a:t>
            </a:r>
            <a:endParaRPr lang="en-US" sz="700">
              <a:latin typeface="Helvetica" charset="0"/>
              <a:cs typeface="Helvetica" charset="0"/>
            </a:endParaRPr>
          </a:p>
        </p:txBody>
      </p:sp>
      <p:grpSp>
        <p:nvGrpSpPr>
          <p:cNvPr id="428" name="Group 131"/>
          <p:cNvGrpSpPr>
            <a:grpSpLocks/>
          </p:cNvGrpSpPr>
          <p:nvPr/>
        </p:nvGrpSpPr>
        <p:grpSpPr bwMode="auto">
          <a:xfrm>
            <a:off x="2955925" y="2800350"/>
            <a:ext cx="227013" cy="255588"/>
            <a:chOff x="1903" y="1497"/>
            <a:chExt cx="143" cy="161"/>
          </a:xfrm>
          <a:solidFill>
            <a:srgbClr val="D4E2ED"/>
          </a:solidFill>
        </p:grpSpPr>
        <p:sp>
          <p:nvSpPr>
            <p:cNvPr id="429" name="Rectangle 132"/>
            <p:cNvSpPr>
              <a:spLocks noChangeArrowheads="1"/>
            </p:cNvSpPr>
            <p:nvPr/>
          </p:nvSpPr>
          <p:spPr bwMode="auto">
            <a:xfrm>
              <a:off x="1903" y="1514"/>
              <a:ext cx="143" cy="144"/>
            </a:xfrm>
            <a:prstGeom prst="rect">
              <a:avLst/>
            </a:prstGeom>
            <a:grpFill/>
            <a:ln w="6350">
              <a:solidFill>
                <a:srgbClr val="000000"/>
              </a:solidFill>
              <a:miter lim="800000"/>
              <a:headEnd/>
              <a:tailEnd/>
            </a:ln>
          </p:spPr>
          <p:txBody>
            <a:bodyPr/>
            <a:lstStyle/>
            <a:p>
              <a:endParaRPr lang="en-US"/>
            </a:p>
          </p:txBody>
        </p:sp>
        <p:sp>
          <p:nvSpPr>
            <p:cNvPr id="430" name="Rectangle 133"/>
            <p:cNvSpPr>
              <a:spLocks noChangeArrowheads="1"/>
            </p:cNvSpPr>
            <p:nvPr/>
          </p:nvSpPr>
          <p:spPr bwMode="auto">
            <a:xfrm>
              <a:off x="1940" y="1497"/>
              <a:ext cx="69" cy="155"/>
            </a:xfrm>
            <a:prstGeom prst="rect">
              <a:avLst/>
            </a:prstGeom>
            <a:solidFill>
              <a:schemeClr val="accent1">
                <a:lumMod val="40000"/>
                <a:lumOff val="60000"/>
              </a:schemeClr>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square" lIns="0" tIns="0" rIns="0" bIns="0">
              <a:spAutoFit/>
            </a:bodyPr>
            <a:lstStyle/>
            <a:p>
              <a:pPr eaLnBrk="0" hangingPunct="0"/>
              <a:r>
                <a:rPr lang="en-US" sz="1600" dirty="0">
                  <a:solidFill>
                    <a:srgbClr val="000000"/>
                  </a:solidFill>
                  <a:latin typeface="AvantGarde" charset="0"/>
                </a:rPr>
                <a:t>+</a:t>
              </a:r>
              <a:endParaRPr lang="en-US" sz="1600" dirty="0">
                <a:latin typeface="Tekton" charset="0"/>
              </a:endParaRPr>
            </a:p>
          </p:txBody>
        </p:sp>
      </p:grpSp>
      <p:sp>
        <p:nvSpPr>
          <p:cNvPr id="431" name="Line 134"/>
          <p:cNvSpPr>
            <a:spLocks noChangeShapeType="1"/>
          </p:cNvSpPr>
          <p:nvPr/>
        </p:nvSpPr>
        <p:spPr bwMode="auto">
          <a:xfrm>
            <a:off x="3225800" y="2998788"/>
            <a:ext cx="423863" cy="1587"/>
          </a:xfrm>
          <a:prstGeom prst="line">
            <a:avLst/>
          </a:prstGeom>
          <a:noFill/>
          <a:ln w="63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32" name="Line 135"/>
          <p:cNvSpPr>
            <a:spLocks noChangeShapeType="1"/>
          </p:cNvSpPr>
          <p:nvPr/>
        </p:nvSpPr>
        <p:spPr bwMode="auto">
          <a:xfrm flipV="1">
            <a:off x="3643313" y="2938463"/>
            <a:ext cx="63500" cy="63500"/>
          </a:xfrm>
          <a:prstGeom prst="line">
            <a:avLst/>
          </a:prstGeom>
          <a:noFill/>
          <a:ln w="793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33" name="Freeform 136"/>
          <p:cNvSpPr>
            <a:spLocks/>
          </p:cNvSpPr>
          <p:nvPr/>
        </p:nvSpPr>
        <p:spPr bwMode="auto">
          <a:xfrm>
            <a:off x="3192463" y="2971800"/>
            <a:ext cx="71437" cy="52388"/>
          </a:xfrm>
          <a:custGeom>
            <a:avLst/>
            <a:gdLst>
              <a:gd name="T0" fmla="*/ 0 w 90"/>
              <a:gd name="T1" fmla="*/ 2147483647 h 65"/>
              <a:gd name="T2" fmla="*/ 2147483647 w 90"/>
              <a:gd name="T3" fmla="*/ 0 h 65"/>
              <a:gd name="T4" fmla="*/ 2147483647 w 90"/>
              <a:gd name="T5" fmla="*/ 2147483647 h 65"/>
              <a:gd name="T6" fmla="*/ 2147483647 w 90"/>
              <a:gd name="T7" fmla="*/ 2147483647 h 65"/>
              <a:gd name="T8" fmla="*/ 0 w 90"/>
              <a:gd name="T9" fmla="*/ 2147483647 h 6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0" h="65">
                <a:moveTo>
                  <a:pt x="0" y="34"/>
                </a:moveTo>
                <a:lnTo>
                  <a:pt x="90" y="0"/>
                </a:lnTo>
                <a:lnTo>
                  <a:pt x="44" y="34"/>
                </a:lnTo>
                <a:lnTo>
                  <a:pt x="90" y="65"/>
                </a:lnTo>
                <a:lnTo>
                  <a:pt x="0" y="3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434" name="Freeform 137"/>
          <p:cNvSpPr>
            <a:spLocks/>
          </p:cNvSpPr>
          <p:nvPr/>
        </p:nvSpPr>
        <p:spPr bwMode="auto">
          <a:xfrm>
            <a:off x="2698750" y="2914650"/>
            <a:ext cx="71438" cy="52388"/>
          </a:xfrm>
          <a:custGeom>
            <a:avLst/>
            <a:gdLst>
              <a:gd name="T0" fmla="*/ 0 w 90"/>
              <a:gd name="T1" fmla="*/ 2147483647 h 66"/>
              <a:gd name="T2" fmla="*/ 2147483647 w 90"/>
              <a:gd name="T3" fmla="*/ 0 h 66"/>
              <a:gd name="T4" fmla="*/ 2147483647 w 90"/>
              <a:gd name="T5" fmla="*/ 2147483647 h 66"/>
              <a:gd name="T6" fmla="*/ 2147483647 w 90"/>
              <a:gd name="T7" fmla="*/ 2147483647 h 66"/>
              <a:gd name="T8" fmla="*/ 0 w 90"/>
              <a:gd name="T9" fmla="*/ 2147483647 h 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0" h="66">
                <a:moveTo>
                  <a:pt x="0" y="34"/>
                </a:moveTo>
                <a:lnTo>
                  <a:pt x="90" y="0"/>
                </a:lnTo>
                <a:lnTo>
                  <a:pt x="44" y="34"/>
                </a:lnTo>
                <a:lnTo>
                  <a:pt x="90" y="66"/>
                </a:lnTo>
                <a:lnTo>
                  <a:pt x="0" y="3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435" name="Line 138"/>
          <p:cNvSpPr>
            <a:spLocks noChangeShapeType="1"/>
          </p:cNvSpPr>
          <p:nvPr/>
        </p:nvSpPr>
        <p:spPr bwMode="auto">
          <a:xfrm flipH="1">
            <a:off x="2732088" y="2941638"/>
            <a:ext cx="227012" cy="1587"/>
          </a:xfrm>
          <a:prstGeom prst="line">
            <a:avLst/>
          </a:prstGeom>
          <a:noFill/>
          <a:ln w="63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36" name="Rectangle 139"/>
          <p:cNvSpPr>
            <a:spLocks noChangeArrowheads="1"/>
          </p:cNvSpPr>
          <p:nvPr/>
        </p:nvSpPr>
        <p:spPr bwMode="auto">
          <a:xfrm>
            <a:off x="4679950" y="2998788"/>
            <a:ext cx="1711325" cy="455612"/>
          </a:xfrm>
          <a:prstGeom prst="rect">
            <a:avLst/>
          </a:prstGeom>
          <a:solidFill>
            <a:srgbClr val="D4E2ED"/>
          </a:solidFill>
          <a:ln w="6350">
            <a:solidFill>
              <a:srgbClr val="000000"/>
            </a:solidFill>
            <a:miter lim="800000"/>
            <a:headEnd/>
            <a:tailEnd/>
          </a:ln>
        </p:spPr>
        <p:txBody>
          <a:bodyPr/>
          <a:lstStyle/>
          <a:p>
            <a:endParaRPr lang="en-US"/>
          </a:p>
        </p:txBody>
      </p:sp>
      <p:sp>
        <p:nvSpPr>
          <p:cNvPr id="437" name="Rectangle 140"/>
          <p:cNvSpPr>
            <a:spLocks noChangeArrowheads="1"/>
          </p:cNvSpPr>
          <p:nvPr/>
        </p:nvSpPr>
        <p:spPr bwMode="auto">
          <a:xfrm>
            <a:off x="5137150" y="3040063"/>
            <a:ext cx="581025" cy="1825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200" b="1">
                <a:solidFill>
                  <a:srgbClr val="000000"/>
                </a:solidFill>
                <a:latin typeface="AvantGarde" charset="0"/>
              </a:rPr>
              <a:t>Register</a:t>
            </a:r>
            <a:endParaRPr lang="en-US">
              <a:latin typeface="Tekton" charset="0"/>
            </a:endParaRPr>
          </a:p>
        </p:txBody>
      </p:sp>
      <p:sp>
        <p:nvSpPr>
          <p:cNvPr id="438" name="Rectangle 141"/>
          <p:cNvSpPr>
            <a:spLocks noChangeArrowheads="1"/>
          </p:cNvSpPr>
          <p:nvPr/>
        </p:nvSpPr>
        <p:spPr bwMode="auto">
          <a:xfrm>
            <a:off x="5299075" y="3205163"/>
            <a:ext cx="242888" cy="1825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200" b="1">
                <a:solidFill>
                  <a:srgbClr val="000000"/>
                </a:solidFill>
                <a:latin typeface="AvantGarde" charset="0"/>
              </a:rPr>
              <a:t>File</a:t>
            </a:r>
            <a:endParaRPr lang="en-US">
              <a:latin typeface="Tekton" charset="0"/>
            </a:endParaRPr>
          </a:p>
        </p:txBody>
      </p:sp>
      <p:sp>
        <p:nvSpPr>
          <p:cNvPr id="439" name="Rectangle 142"/>
          <p:cNvSpPr>
            <a:spLocks noChangeArrowheads="1"/>
          </p:cNvSpPr>
          <p:nvPr/>
        </p:nvSpPr>
        <p:spPr bwMode="auto">
          <a:xfrm>
            <a:off x="4794250" y="3011488"/>
            <a:ext cx="168275" cy="1063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700">
                <a:solidFill>
                  <a:srgbClr val="000000"/>
                </a:solidFill>
                <a:latin typeface="AvantGarde" charset="0"/>
              </a:rPr>
              <a:t>RA1</a:t>
            </a:r>
            <a:endParaRPr lang="en-US">
              <a:latin typeface="Tekton" charset="0"/>
            </a:endParaRPr>
          </a:p>
        </p:txBody>
      </p:sp>
      <p:sp>
        <p:nvSpPr>
          <p:cNvPr id="440" name="Rectangle 143"/>
          <p:cNvSpPr>
            <a:spLocks noChangeArrowheads="1"/>
          </p:cNvSpPr>
          <p:nvPr/>
        </p:nvSpPr>
        <p:spPr bwMode="auto">
          <a:xfrm>
            <a:off x="5821363" y="3011488"/>
            <a:ext cx="168275" cy="1063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700">
                <a:solidFill>
                  <a:srgbClr val="000000"/>
                </a:solidFill>
                <a:latin typeface="AvantGarde" charset="0"/>
              </a:rPr>
              <a:t>RA2</a:t>
            </a:r>
            <a:endParaRPr lang="en-US">
              <a:latin typeface="Tekton" charset="0"/>
            </a:endParaRPr>
          </a:p>
        </p:txBody>
      </p:sp>
      <p:sp>
        <p:nvSpPr>
          <p:cNvPr id="441" name="Rectangle 144"/>
          <p:cNvSpPr>
            <a:spLocks noChangeArrowheads="1"/>
          </p:cNvSpPr>
          <p:nvPr/>
        </p:nvSpPr>
        <p:spPr bwMode="auto">
          <a:xfrm>
            <a:off x="4794250" y="3333750"/>
            <a:ext cx="169863" cy="1063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700">
                <a:solidFill>
                  <a:srgbClr val="000000"/>
                </a:solidFill>
                <a:latin typeface="AvantGarde" charset="0"/>
              </a:rPr>
              <a:t>RD1</a:t>
            </a:r>
            <a:endParaRPr lang="en-US">
              <a:latin typeface="Tekton" charset="0"/>
            </a:endParaRPr>
          </a:p>
        </p:txBody>
      </p:sp>
      <p:sp>
        <p:nvSpPr>
          <p:cNvPr id="442" name="Rectangle 145"/>
          <p:cNvSpPr>
            <a:spLocks noChangeArrowheads="1"/>
          </p:cNvSpPr>
          <p:nvPr/>
        </p:nvSpPr>
        <p:spPr bwMode="auto">
          <a:xfrm>
            <a:off x="5821363" y="3333750"/>
            <a:ext cx="169862" cy="1063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700">
                <a:solidFill>
                  <a:srgbClr val="000000"/>
                </a:solidFill>
                <a:latin typeface="AvantGarde" charset="0"/>
              </a:rPr>
              <a:t>RD2</a:t>
            </a:r>
            <a:endParaRPr lang="en-US">
              <a:latin typeface="Tekton" charset="0"/>
            </a:endParaRPr>
          </a:p>
        </p:txBody>
      </p:sp>
      <p:sp>
        <p:nvSpPr>
          <p:cNvPr id="443" name="Freeform 146"/>
          <p:cNvSpPr>
            <a:spLocks/>
          </p:cNvSpPr>
          <p:nvPr/>
        </p:nvSpPr>
        <p:spPr bwMode="auto">
          <a:xfrm>
            <a:off x="5529263" y="4017963"/>
            <a:ext cx="455612" cy="114300"/>
          </a:xfrm>
          <a:custGeom>
            <a:avLst/>
            <a:gdLst>
              <a:gd name="T0" fmla="*/ 0 w 575"/>
              <a:gd name="T1" fmla="*/ 0 h 144"/>
              <a:gd name="T2" fmla="*/ 2147483647 w 575"/>
              <a:gd name="T3" fmla="*/ 0 h 144"/>
              <a:gd name="T4" fmla="*/ 2147483647 w 575"/>
              <a:gd name="T5" fmla="*/ 2147483647 h 144"/>
              <a:gd name="T6" fmla="*/ 2147483647 w 575"/>
              <a:gd name="T7" fmla="*/ 2147483647 h 144"/>
              <a:gd name="T8" fmla="*/ 0 w 575"/>
              <a:gd name="T9" fmla="*/ 0 h 1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5" h="144">
                <a:moveTo>
                  <a:pt x="0" y="0"/>
                </a:moveTo>
                <a:lnTo>
                  <a:pt x="575" y="0"/>
                </a:lnTo>
                <a:lnTo>
                  <a:pt x="503" y="144"/>
                </a:lnTo>
                <a:lnTo>
                  <a:pt x="72" y="144"/>
                </a:lnTo>
                <a:lnTo>
                  <a:pt x="0"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444" name="Freeform 147"/>
          <p:cNvSpPr>
            <a:spLocks/>
          </p:cNvSpPr>
          <p:nvPr/>
        </p:nvSpPr>
        <p:spPr bwMode="auto">
          <a:xfrm>
            <a:off x="5535613" y="4024313"/>
            <a:ext cx="455612" cy="114300"/>
          </a:xfrm>
          <a:custGeom>
            <a:avLst/>
            <a:gdLst>
              <a:gd name="T0" fmla="*/ 0 w 575"/>
              <a:gd name="T1" fmla="*/ 0 h 144"/>
              <a:gd name="T2" fmla="*/ 2147483647 w 575"/>
              <a:gd name="T3" fmla="*/ 0 h 144"/>
              <a:gd name="T4" fmla="*/ 2147483647 w 575"/>
              <a:gd name="T5" fmla="*/ 2147483647 h 144"/>
              <a:gd name="T6" fmla="*/ 2147483647 w 575"/>
              <a:gd name="T7" fmla="*/ 2147483647 h 144"/>
              <a:gd name="T8" fmla="*/ 0 w 575"/>
              <a:gd name="T9" fmla="*/ 0 h 1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5" h="144">
                <a:moveTo>
                  <a:pt x="0" y="0"/>
                </a:moveTo>
                <a:lnTo>
                  <a:pt x="575" y="0"/>
                </a:lnTo>
                <a:lnTo>
                  <a:pt x="503" y="144"/>
                </a:lnTo>
                <a:lnTo>
                  <a:pt x="72" y="144"/>
                </a:lnTo>
                <a:lnTo>
                  <a:pt x="0" y="0"/>
                </a:lnTo>
                <a:close/>
              </a:path>
            </a:pathLst>
          </a:custGeom>
          <a:solidFill>
            <a:srgbClr val="D4E2ED"/>
          </a:solidFill>
          <a:ln w="12700">
            <a:solidFill>
              <a:srgbClr val="000000"/>
            </a:solidFill>
            <a:prstDash val="solid"/>
            <a:round/>
            <a:headEnd/>
            <a:tailEnd/>
          </a:ln>
        </p:spPr>
        <p:txBody>
          <a:bodyPr/>
          <a:lstStyle/>
          <a:p>
            <a:endParaRPr lang="en-US"/>
          </a:p>
        </p:txBody>
      </p:sp>
      <p:grpSp>
        <p:nvGrpSpPr>
          <p:cNvPr id="445" name="Group 148"/>
          <p:cNvGrpSpPr>
            <a:grpSpLocks/>
          </p:cNvGrpSpPr>
          <p:nvPr/>
        </p:nvGrpSpPr>
        <p:grpSpPr bwMode="auto">
          <a:xfrm>
            <a:off x="5972175" y="4040188"/>
            <a:ext cx="398463" cy="106362"/>
            <a:chOff x="3803" y="2278"/>
            <a:chExt cx="251" cy="67"/>
          </a:xfrm>
        </p:grpSpPr>
        <p:sp>
          <p:nvSpPr>
            <p:cNvPr id="446" name="Rectangle 149"/>
            <p:cNvSpPr>
              <a:spLocks noChangeArrowheads="1"/>
            </p:cNvSpPr>
            <p:nvPr/>
          </p:nvSpPr>
          <p:spPr bwMode="auto">
            <a:xfrm>
              <a:off x="3912" y="2278"/>
              <a:ext cx="142" cy="6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700">
                  <a:solidFill>
                    <a:srgbClr val="000000"/>
                  </a:solidFill>
                  <a:latin typeface="Helvetica" charset="0"/>
                </a:rPr>
                <a:t>BSEL</a:t>
              </a:r>
              <a:endParaRPr lang="en-US">
                <a:latin typeface="Tekton" charset="0"/>
              </a:endParaRPr>
            </a:p>
          </p:txBody>
        </p:sp>
        <p:sp>
          <p:nvSpPr>
            <p:cNvPr id="447" name="Freeform 150"/>
            <p:cNvSpPr>
              <a:spLocks/>
            </p:cNvSpPr>
            <p:nvPr/>
          </p:nvSpPr>
          <p:spPr bwMode="auto">
            <a:xfrm>
              <a:off x="3803" y="2287"/>
              <a:ext cx="45" cy="33"/>
            </a:xfrm>
            <a:custGeom>
              <a:avLst/>
              <a:gdLst>
                <a:gd name="T0" fmla="*/ 0 w 90"/>
                <a:gd name="T1" fmla="*/ 1 h 66"/>
                <a:gd name="T2" fmla="*/ 1 w 90"/>
                <a:gd name="T3" fmla="*/ 0 h 66"/>
                <a:gd name="T4" fmla="*/ 1 w 90"/>
                <a:gd name="T5" fmla="*/ 1 h 66"/>
                <a:gd name="T6" fmla="*/ 1 w 90"/>
                <a:gd name="T7" fmla="*/ 1 h 66"/>
                <a:gd name="T8" fmla="*/ 0 w 90"/>
                <a:gd name="T9" fmla="*/ 1 h 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0" h="66">
                  <a:moveTo>
                    <a:pt x="0" y="34"/>
                  </a:moveTo>
                  <a:lnTo>
                    <a:pt x="90" y="0"/>
                  </a:lnTo>
                  <a:lnTo>
                    <a:pt x="44" y="34"/>
                  </a:lnTo>
                  <a:lnTo>
                    <a:pt x="90" y="66"/>
                  </a:lnTo>
                  <a:lnTo>
                    <a:pt x="0" y="3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448" name="Line 151"/>
            <p:cNvSpPr>
              <a:spLocks noChangeShapeType="1"/>
            </p:cNvSpPr>
            <p:nvPr/>
          </p:nvSpPr>
          <p:spPr bwMode="auto">
            <a:xfrm>
              <a:off x="3824" y="2304"/>
              <a:ext cx="71" cy="1"/>
            </a:xfrm>
            <a:prstGeom prst="line">
              <a:avLst/>
            </a:prstGeom>
            <a:noFill/>
            <a:ln w="63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grpSp>
      <p:grpSp>
        <p:nvGrpSpPr>
          <p:cNvPr id="449" name="Group 152"/>
          <p:cNvGrpSpPr>
            <a:grpSpLocks/>
          </p:cNvGrpSpPr>
          <p:nvPr/>
        </p:nvGrpSpPr>
        <p:grpSpPr bwMode="auto">
          <a:xfrm>
            <a:off x="5621338" y="4019550"/>
            <a:ext cx="271462" cy="92075"/>
            <a:chOff x="3582" y="2265"/>
            <a:chExt cx="171" cy="58"/>
          </a:xfrm>
        </p:grpSpPr>
        <p:sp>
          <p:nvSpPr>
            <p:cNvPr id="450" name="Rectangle 153"/>
            <p:cNvSpPr>
              <a:spLocks noChangeArrowheads="1"/>
            </p:cNvSpPr>
            <p:nvPr/>
          </p:nvSpPr>
          <p:spPr bwMode="auto">
            <a:xfrm>
              <a:off x="3726" y="2265"/>
              <a:ext cx="27" cy="5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600">
                  <a:solidFill>
                    <a:srgbClr val="000000"/>
                  </a:solidFill>
                  <a:latin typeface="Helvetica" charset="0"/>
                </a:rPr>
                <a:t>0</a:t>
              </a:r>
              <a:endParaRPr lang="en-US">
                <a:latin typeface="Tekton" charset="0"/>
              </a:endParaRPr>
            </a:p>
          </p:txBody>
        </p:sp>
        <p:sp>
          <p:nvSpPr>
            <p:cNvPr id="451" name="Rectangle 154"/>
            <p:cNvSpPr>
              <a:spLocks noChangeArrowheads="1"/>
            </p:cNvSpPr>
            <p:nvPr/>
          </p:nvSpPr>
          <p:spPr bwMode="auto">
            <a:xfrm>
              <a:off x="3582" y="2265"/>
              <a:ext cx="27" cy="5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600">
                  <a:solidFill>
                    <a:srgbClr val="000000"/>
                  </a:solidFill>
                  <a:latin typeface="Helvetica" charset="0"/>
                </a:rPr>
                <a:t>1</a:t>
              </a:r>
              <a:endParaRPr lang="en-US">
                <a:latin typeface="Tekton" charset="0"/>
              </a:endParaRPr>
            </a:p>
          </p:txBody>
        </p:sp>
      </p:grpSp>
      <p:sp>
        <p:nvSpPr>
          <p:cNvPr id="452" name="Rectangle 155"/>
          <p:cNvSpPr>
            <a:spLocks noChangeArrowheads="1"/>
          </p:cNvSpPr>
          <p:nvPr/>
        </p:nvSpPr>
        <p:spPr bwMode="auto">
          <a:xfrm>
            <a:off x="3825875" y="3567113"/>
            <a:ext cx="906463" cy="1079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p>
            <a:pPr eaLnBrk="0" hangingPunct="0"/>
            <a:r>
              <a:rPr lang="en-US" sz="700">
                <a:solidFill>
                  <a:srgbClr val="000000"/>
                </a:solidFill>
                <a:latin typeface="Helvetica" charset="0"/>
                <a:cs typeface="Helvetica" charset="0"/>
              </a:rPr>
              <a:t>C: SXT(&lt;15:0&gt;)</a:t>
            </a:r>
            <a:endParaRPr lang="en-US" sz="700">
              <a:latin typeface="Helvetica" charset="0"/>
              <a:cs typeface="Helvetica" charset="0"/>
            </a:endParaRPr>
          </a:p>
        </p:txBody>
      </p:sp>
      <p:sp>
        <p:nvSpPr>
          <p:cNvPr id="453" name="Line 156"/>
          <p:cNvSpPr>
            <a:spLocks noChangeShapeType="1"/>
          </p:cNvSpPr>
          <p:nvPr/>
        </p:nvSpPr>
        <p:spPr bwMode="auto">
          <a:xfrm>
            <a:off x="3709988" y="3594100"/>
            <a:ext cx="88900" cy="88900"/>
          </a:xfrm>
          <a:prstGeom prst="line">
            <a:avLst/>
          </a:prstGeom>
          <a:noFill/>
          <a:ln w="793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54" name="Line 157"/>
          <p:cNvSpPr>
            <a:spLocks noChangeShapeType="1"/>
          </p:cNvSpPr>
          <p:nvPr/>
        </p:nvSpPr>
        <p:spPr bwMode="auto">
          <a:xfrm>
            <a:off x="3792538" y="3679825"/>
            <a:ext cx="1830387" cy="1588"/>
          </a:xfrm>
          <a:prstGeom prst="line">
            <a:avLst/>
          </a:prstGeom>
          <a:noFill/>
          <a:ln w="63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55" name="Line 158"/>
          <p:cNvSpPr>
            <a:spLocks noChangeShapeType="1"/>
          </p:cNvSpPr>
          <p:nvPr/>
        </p:nvSpPr>
        <p:spPr bwMode="auto">
          <a:xfrm>
            <a:off x="5619750" y="3676650"/>
            <a:ext cx="1588" cy="317500"/>
          </a:xfrm>
          <a:prstGeom prst="line">
            <a:avLst/>
          </a:prstGeom>
          <a:noFill/>
          <a:ln w="63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56" name="Freeform 159"/>
          <p:cNvSpPr>
            <a:spLocks/>
          </p:cNvSpPr>
          <p:nvPr/>
        </p:nvSpPr>
        <p:spPr bwMode="auto">
          <a:xfrm>
            <a:off x="5592763" y="3954463"/>
            <a:ext cx="52387" cy="73025"/>
          </a:xfrm>
          <a:custGeom>
            <a:avLst/>
            <a:gdLst>
              <a:gd name="T0" fmla="*/ 2147483647 w 66"/>
              <a:gd name="T1" fmla="*/ 2147483647 h 92"/>
              <a:gd name="T2" fmla="*/ 0 w 66"/>
              <a:gd name="T3" fmla="*/ 0 h 92"/>
              <a:gd name="T4" fmla="*/ 2147483647 w 66"/>
              <a:gd name="T5" fmla="*/ 2147483647 h 92"/>
              <a:gd name="T6" fmla="*/ 2147483647 w 66"/>
              <a:gd name="T7" fmla="*/ 0 h 92"/>
              <a:gd name="T8" fmla="*/ 2147483647 w 66"/>
              <a:gd name="T9" fmla="*/ 2147483647 h 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 h="92">
                <a:moveTo>
                  <a:pt x="34" y="92"/>
                </a:moveTo>
                <a:lnTo>
                  <a:pt x="0" y="0"/>
                </a:lnTo>
                <a:lnTo>
                  <a:pt x="34" y="46"/>
                </a:lnTo>
                <a:lnTo>
                  <a:pt x="66" y="0"/>
                </a:lnTo>
                <a:lnTo>
                  <a:pt x="34" y="92"/>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457" name="Freeform 160"/>
          <p:cNvSpPr>
            <a:spLocks/>
          </p:cNvSpPr>
          <p:nvPr/>
        </p:nvSpPr>
        <p:spPr bwMode="auto">
          <a:xfrm>
            <a:off x="5735638" y="4635500"/>
            <a:ext cx="52387" cy="73025"/>
          </a:xfrm>
          <a:custGeom>
            <a:avLst/>
            <a:gdLst>
              <a:gd name="T0" fmla="*/ 2147483647 w 65"/>
              <a:gd name="T1" fmla="*/ 2147483647 h 92"/>
              <a:gd name="T2" fmla="*/ 0 w 65"/>
              <a:gd name="T3" fmla="*/ 0 h 92"/>
              <a:gd name="T4" fmla="*/ 2147483647 w 65"/>
              <a:gd name="T5" fmla="*/ 2147483647 h 92"/>
              <a:gd name="T6" fmla="*/ 2147483647 w 65"/>
              <a:gd name="T7" fmla="*/ 0 h 92"/>
              <a:gd name="T8" fmla="*/ 2147483647 w 65"/>
              <a:gd name="T9" fmla="*/ 2147483647 h 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5" h="92">
                <a:moveTo>
                  <a:pt x="34" y="92"/>
                </a:moveTo>
                <a:lnTo>
                  <a:pt x="0" y="0"/>
                </a:lnTo>
                <a:lnTo>
                  <a:pt x="34" y="46"/>
                </a:lnTo>
                <a:lnTo>
                  <a:pt x="65" y="0"/>
                </a:lnTo>
                <a:lnTo>
                  <a:pt x="34" y="92"/>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458" name="Line 161"/>
          <p:cNvSpPr>
            <a:spLocks noChangeShapeType="1"/>
          </p:cNvSpPr>
          <p:nvPr/>
        </p:nvSpPr>
        <p:spPr bwMode="auto">
          <a:xfrm flipV="1">
            <a:off x="5762625" y="4135438"/>
            <a:ext cx="1588" cy="539750"/>
          </a:xfrm>
          <a:prstGeom prst="line">
            <a:avLst/>
          </a:prstGeom>
          <a:noFill/>
          <a:ln w="63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59" name="Freeform 162"/>
          <p:cNvSpPr>
            <a:spLocks/>
          </p:cNvSpPr>
          <p:nvPr/>
        </p:nvSpPr>
        <p:spPr bwMode="auto">
          <a:xfrm>
            <a:off x="5849938" y="3951288"/>
            <a:ext cx="52387" cy="73025"/>
          </a:xfrm>
          <a:custGeom>
            <a:avLst/>
            <a:gdLst>
              <a:gd name="T0" fmla="*/ 2147483647 w 66"/>
              <a:gd name="T1" fmla="*/ 2147483647 h 92"/>
              <a:gd name="T2" fmla="*/ 0 w 66"/>
              <a:gd name="T3" fmla="*/ 0 h 92"/>
              <a:gd name="T4" fmla="*/ 2147483647 w 66"/>
              <a:gd name="T5" fmla="*/ 2147483647 h 92"/>
              <a:gd name="T6" fmla="*/ 2147483647 w 66"/>
              <a:gd name="T7" fmla="*/ 0 h 92"/>
              <a:gd name="T8" fmla="*/ 2147483647 w 66"/>
              <a:gd name="T9" fmla="*/ 2147483647 h 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 h="92">
                <a:moveTo>
                  <a:pt x="34" y="92"/>
                </a:moveTo>
                <a:lnTo>
                  <a:pt x="0" y="0"/>
                </a:lnTo>
                <a:lnTo>
                  <a:pt x="34" y="46"/>
                </a:lnTo>
                <a:lnTo>
                  <a:pt x="66" y="0"/>
                </a:lnTo>
                <a:lnTo>
                  <a:pt x="34" y="92"/>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460" name="Line 163"/>
          <p:cNvSpPr>
            <a:spLocks noChangeShapeType="1"/>
          </p:cNvSpPr>
          <p:nvPr/>
        </p:nvSpPr>
        <p:spPr bwMode="auto">
          <a:xfrm flipV="1">
            <a:off x="5876925" y="3451225"/>
            <a:ext cx="1588" cy="539750"/>
          </a:xfrm>
          <a:prstGeom prst="line">
            <a:avLst/>
          </a:prstGeom>
          <a:noFill/>
          <a:ln w="63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grpSp>
        <p:nvGrpSpPr>
          <p:cNvPr id="461" name="Group 164"/>
          <p:cNvGrpSpPr>
            <a:grpSpLocks/>
          </p:cNvGrpSpPr>
          <p:nvPr/>
        </p:nvGrpSpPr>
        <p:grpSpPr bwMode="auto">
          <a:xfrm>
            <a:off x="4138613" y="3451225"/>
            <a:ext cx="711200" cy="114300"/>
            <a:chOff x="2648" y="1907"/>
            <a:chExt cx="448" cy="72"/>
          </a:xfrm>
        </p:grpSpPr>
        <p:sp>
          <p:nvSpPr>
            <p:cNvPr id="462" name="Line 165"/>
            <p:cNvSpPr>
              <a:spLocks noChangeShapeType="1"/>
            </p:cNvSpPr>
            <p:nvPr/>
          </p:nvSpPr>
          <p:spPr bwMode="auto">
            <a:xfrm>
              <a:off x="2720" y="1945"/>
              <a:ext cx="107" cy="1"/>
            </a:xfrm>
            <a:prstGeom prst="line">
              <a:avLst/>
            </a:prstGeom>
            <a:noFill/>
            <a:ln w="63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63" name="Line 166"/>
            <p:cNvSpPr>
              <a:spLocks noChangeShapeType="1"/>
            </p:cNvSpPr>
            <p:nvPr/>
          </p:nvSpPr>
          <p:spPr bwMode="auto">
            <a:xfrm>
              <a:off x="2823" y="1945"/>
              <a:ext cx="22" cy="1"/>
            </a:xfrm>
            <a:prstGeom prst="line">
              <a:avLst/>
            </a:prstGeom>
            <a:noFill/>
            <a:ln w="63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64" name="Line 167"/>
            <p:cNvSpPr>
              <a:spLocks noChangeShapeType="1"/>
            </p:cNvSpPr>
            <p:nvPr/>
          </p:nvSpPr>
          <p:spPr bwMode="auto">
            <a:xfrm>
              <a:off x="2843" y="1945"/>
              <a:ext cx="1" cy="1"/>
            </a:xfrm>
            <a:prstGeom prst="line">
              <a:avLst/>
            </a:prstGeom>
            <a:noFill/>
            <a:ln w="63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65" name="Freeform 168"/>
            <p:cNvSpPr>
              <a:spLocks/>
            </p:cNvSpPr>
            <p:nvPr/>
          </p:nvSpPr>
          <p:spPr bwMode="auto">
            <a:xfrm>
              <a:off x="2699" y="1928"/>
              <a:ext cx="45" cy="33"/>
            </a:xfrm>
            <a:custGeom>
              <a:avLst/>
              <a:gdLst>
                <a:gd name="T0" fmla="*/ 0 w 90"/>
                <a:gd name="T1" fmla="*/ 1 h 66"/>
                <a:gd name="T2" fmla="*/ 1 w 90"/>
                <a:gd name="T3" fmla="*/ 0 h 66"/>
                <a:gd name="T4" fmla="*/ 1 w 90"/>
                <a:gd name="T5" fmla="*/ 1 h 66"/>
                <a:gd name="T6" fmla="*/ 1 w 90"/>
                <a:gd name="T7" fmla="*/ 1 h 66"/>
                <a:gd name="T8" fmla="*/ 0 w 90"/>
                <a:gd name="T9" fmla="*/ 1 h 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0" h="66">
                  <a:moveTo>
                    <a:pt x="0" y="34"/>
                  </a:moveTo>
                  <a:lnTo>
                    <a:pt x="90" y="0"/>
                  </a:lnTo>
                  <a:lnTo>
                    <a:pt x="44" y="34"/>
                  </a:lnTo>
                  <a:lnTo>
                    <a:pt x="90" y="66"/>
                  </a:lnTo>
                  <a:lnTo>
                    <a:pt x="0" y="3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466" name="Line 169"/>
            <p:cNvSpPr>
              <a:spLocks noChangeShapeType="1"/>
            </p:cNvSpPr>
            <p:nvPr/>
          </p:nvSpPr>
          <p:spPr bwMode="auto">
            <a:xfrm>
              <a:off x="2895" y="1945"/>
              <a:ext cx="201" cy="1"/>
            </a:xfrm>
            <a:prstGeom prst="line">
              <a:avLst/>
            </a:prstGeom>
            <a:noFill/>
            <a:ln w="63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67" name="Freeform 170"/>
            <p:cNvSpPr>
              <a:spLocks/>
            </p:cNvSpPr>
            <p:nvPr/>
          </p:nvSpPr>
          <p:spPr bwMode="auto">
            <a:xfrm>
              <a:off x="2841" y="1907"/>
              <a:ext cx="90" cy="72"/>
            </a:xfrm>
            <a:custGeom>
              <a:avLst/>
              <a:gdLst>
                <a:gd name="T0" fmla="*/ 0 w 179"/>
                <a:gd name="T1" fmla="*/ 1 h 144"/>
                <a:gd name="T2" fmla="*/ 1 w 179"/>
                <a:gd name="T3" fmla="*/ 1 h 144"/>
                <a:gd name="T4" fmla="*/ 1 w 179"/>
                <a:gd name="T5" fmla="*/ 1 h 144"/>
                <a:gd name="T6" fmla="*/ 1 w 179"/>
                <a:gd name="T7" fmla="*/ 1 h 144"/>
                <a:gd name="T8" fmla="*/ 1 w 179"/>
                <a:gd name="T9" fmla="*/ 1 h 144"/>
                <a:gd name="T10" fmla="*/ 1 w 179"/>
                <a:gd name="T11" fmla="*/ 1 h 144"/>
                <a:gd name="T12" fmla="*/ 1 w 179"/>
                <a:gd name="T13" fmla="*/ 1 h 144"/>
                <a:gd name="T14" fmla="*/ 1 w 179"/>
                <a:gd name="T15" fmla="*/ 1 h 144"/>
                <a:gd name="T16" fmla="*/ 2 w 179"/>
                <a:gd name="T17" fmla="*/ 1 h 144"/>
                <a:gd name="T18" fmla="*/ 2 w 179"/>
                <a:gd name="T19" fmla="*/ 0 h 144"/>
                <a:gd name="T20" fmla="*/ 2 w 179"/>
                <a:gd name="T21" fmla="*/ 0 h 144"/>
                <a:gd name="T22" fmla="*/ 2 w 179"/>
                <a:gd name="T23" fmla="*/ 1 h 144"/>
                <a:gd name="T24" fmla="*/ 2 w 179"/>
                <a:gd name="T25" fmla="*/ 1 h 144"/>
                <a:gd name="T26" fmla="*/ 2 w 179"/>
                <a:gd name="T27" fmla="*/ 1 h 144"/>
                <a:gd name="T28" fmla="*/ 2 w 179"/>
                <a:gd name="T29" fmla="*/ 1 h 144"/>
                <a:gd name="T30" fmla="*/ 2 w 179"/>
                <a:gd name="T31" fmla="*/ 1 h 144"/>
                <a:gd name="T32" fmla="*/ 2 w 179"/>
                <a:gd name="T33" fmla="*/ 1 h 144"/>
                <a:gd name="T34" fmla="*/ 2 w 179"/>
                <a:gd name="T35" fmla="*/ 1 h 144"/>
                <a:gd name="T36" fmla="*/ 2 w 179"/>
                <a:gd name="T37" fmla="*/ 2 h 144"/>
                <a:gd name="T38" fmla="*/ 2 w 179"/>
                <a:gd name="T39" fmla="*/ 2 h 144"/>
                <a:gd name="T40" fmla="*/ 2 w 179"/>
                <a:gd name="T41" fmla="*/ 2 h 144"/>
                <a:gd name="T42" fmla="*/ 1 w 179"/>
                <a:gd name="T43" fmla="*/ 2 h 144"/>
                <a:gd name="T44" fmla="*/ 1 w 179"/>
                <a:gd name="T45" fmla="*/ 2 h 144"/>
                <a:gd name="T46" fmla="*/ 1 w 179"/>
                <a:gd name="T47" fmla="*/ 2 h 144"/>
                <a:gd name="T48" fmla="*/ 1 w 179"/>
                <a:gd name="T49" fmla="*/ 1 h 144"/>
                <a:gd name="T50" fmla="*/ 1 w 179"/>
                <a:gd name="T51" fmla="*/ 1 h 144"/>
                <a:gd name="T52" fmla="*/ 1 w 179"/>
                <a:gd name="T53" fmla="*/ 1 h 144"/>
                <a:gd name="T54" fmla="*/ 1 w 179"/>
                <a:gd name="T55" fmla="*/ 1 h 144"/>
                <a:gd name="T56" fmla="*/ 0 w 179"/>
                <a:gd name="T57" fmla="*/ 1 h 14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179" h="144">
                  <a:moveTo>
                    <a:pt x="0" y="72"/>
                  </a:moveTo>
                  <a:lnTo>
                    <a:pt x="16" y="58"/>
                  </a:lnTo>
                  <a:lnTo>
                    <a:pt x="32" y="46"/>
                  </a:lnTo>
                  <a:lnTo>
                    <a:pt x="48" y="34"/>
                  </a:lnTo>
                  <a:lnTo>
                    <a:pt x="66" y="22"/>
                  </a:lnTo>
                  <a:lnTo>
                    <a:pt x="88" y="14"/>
                  </a:lnTo>
                  <a:lnTo>
                    <a:pt x="111" y="6"/>
                  </a:lnTo>
                  <a:lnTo>
                    <a:pt x="127" y="4"/>
                  </a:lnTo>
                  <a:lnTo>
                    <a:pt x="143" y="2"/>
                  </a:lnTo>
                  <a:lnTo>
                    <a:pt x="159" y="0"/>
                  </a:lnTo>
                  <a:lnTo>
                    <a:pt x="179" y="0"/>
                  </a:lnTo>
                  <a:lnTo>
                    <a:pt x="167" y="16"/>
                  </a:lnTo>
                  <a:lnTo>
                    <a:pt x="159" y="32"/>
                  </a:lnTo>
                  <a:lnTo>
                    <a:pt x="153" y="52"/>
                  </a:lnTo>
                  <a:lnTo>
                    <a:pt x="153" y="72"/>
                  </a:lnTo>
                  <a:lnTo>
                    <a:pt x="153" y="92"/>
                  </a:lnTo>
                  <a:lnTo>
                    <a:pt x="159" y="112"/>
                  </a:lnTo>
                  <a:lnTo>
                    <a:pt x="167" y="128"/>
                  </a:lnTo>
                  <a:lnTo>
                    <a:pt x="179" y="144"/>
                  </a:lnTo>
                  <a:lnTo>
                    <a:pt x="159" y="144"/>
                  </a:lnTo>
                  <a:lnTo>
                    <a:pt x="143" y="142"/>
                  </a:lnTo>
                  <a:lnTo>
                    <a:pt x="127" y="140"/>
                  </a:lnTo>
                  <a:lnTo>
                    <a:pt x="111" y="138"/>
                  </a:lnTo>
                  <a:lnTo>
                    <a:pt x="88" y="130"/>
                  </a:lnTo>
                  <a:lnTo>
                    <a:pt x="66" y="122"/>
                  </a:lnTo>
                  <a:lnTo>
                    <a:pt x="48" y="110"/>
                  </a:lnTo>
                  <a:lnTo>
                    <a:pt x="32" y="98"/>
                  </a:lnTo>
                  <a:lnTo>
                    <a:pt x="16" y="86"/>
                  </a:lnTo>
                  <a:lnTo>
                    <a:pt x="0" y="72"/>
                  </a:lnTo>
                  <a:close/>
                </a:path>
              </a:pathLst>
            </a:custGeom>
            <a:solidFill>
              <a:srgbClr val="D4E2ED"/>
            </a:solidFill>
            <a:ln w="6350">
              <a:solidFill>
                <a:srgbClr val="000000"/>
              </a:solidFill>
              <a:prstDash val="solid"/>
              <a:round/>
              <a:headEnd/>
              <a:tailEnd/>
            </a:ln>
          </p:spPr>
          <p:txBody>
            <a:bodyPr/>
            <a:lstStyle/>
            <a:p>
              <a:endParaRPr lang="en-US"/>
            </a:p>
          </p:txBody>
        </p:sp>
        <p:sp>
          <p:nvSpPr>
            <p:cNvPr id="468" name="Line 171"/>
            <p:cNvSpPr>
              <a:spLocks noChangeShapeType="1"/>
            </p:cNvSpPr>
            <p:nvPr/>
          </p:nvSpPr>
          <p:spPr bwMode="auto">
            <a:xfrm>
              <a:off x="2806" y="1945"/>
              <a:ext cx="20" cy="1"/>
            </a:xfrm>
            <a:prstGeom prst="line">
              <a:avLst/>
            </a:prstGeom>
            <a:noFill/>
            <a:ln w="31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69" name="Oval 172"/>
            <p:cNvSpPr>
              <a:spLocks noChangeArrowheads="1"/>
            </p:cNvSpPr>
            <p:nvPr/>
          </p:nvSpPr>
          <p:spPr bwMode="auto">
            <a:xfrm>
              <a:off x="2825" y="1936"/>
              <a:ext cx="18" cy="18"/>
            </a:xfrm>
            <a:prstGeom prst="ellipse">
              <a:avLst/>
            </a:prstGeom>
            <a:solidFill>
              <a:srgbClr val="FFFFFF"/>
            </a:solidFill>
            <a:ln w="6350">
              <a:solidFill>
                <a:srgbClr val="000000"/>
              </a:solidFill>
              <a:round/>
              <a:headEnd/>
              <a:tailEnd/>
            </a:ln>
          </p:spPr>
          <p:txBody>
            <a:bodyPr/>
            <a:lstStyle/>
            <a:p>
              <a:endParaRPr lang="en-US"/>
            </a:p>
          </p:txBody>
        </p:sp>
        <p:sp>
          <p:nvSpPr>
            <p:cNvPr id="470" name="Line 173"/>
            <p:cNvSpPr>
              <a:spLocks noChangeShapeType="1"/>
            </p:cNvSpPr>
            <p:nvPr/>
          </p:nvSpPr>
          <p:spPr bwMode="auto">
            <a:xfrm flipH="1">
              <a:off x="2999" y="1926"/>
              <a:ext cx="39" cy="39"/>
            </a:xfrm>
            <a:prstGeom prst="line">
              <a:avLst/>
            </a:prstGeom>
            <a:noFill/>
            <a:ln w="793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71" name="Rectangle 174"/>
            <p:cNvSpPr>
              <a:spLocks noChangeArrowheads="1"/>
            </p:cNvSpPr>
            <p:nvPr/>
          </p:nvSpPr>
          <p:spPr bwMode="auto">
            <a:xfrm>
              <a:off x="2648" y="1911"/>
              <a:ext cx="27" cy="6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700">
                  <a:solidFill>
                    <a:srgbClr val="000000"/>
                  </a:solidFill>
                  <a:latin typeface="AvantGarde" charset="0"/>
                </a:rPr>
                <a:t>Z</a:t>
              </a:r>
              <a:endParaRPr lang="en-US">
                <a:latin typeface="Tekton" charset="0"/>
              </a:endParaRPr>
            </a:p>
          </p:txBody>
        </p:sp>
      </p:grpSp>
      <p:sp>
        <p:nvSpPr>
          <p:cNvPr id="472" name="Line 175"/>
          <p:cNvSpPr>
            <a:spLocks noChangeShapeType="1"/>
          </p:cNvSpPr>
          <p:nvPr/>
        </p:nvSpPr>
        <p:spPr bwMode="auto">
          <a:xfrm flipV="1">
            <a:off x="6786563" y="3792538"/>
            <a:ext cx="1587" cy="1050925"/>
          </a:xfrm>
          <a:prstGeom prst="line">
            <a:avLst/>
          </a:prstGeom>
          <a:noFill/>
          <a:ln w="63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73" name="Line 176"/>
          <p:cNvSpPr>
            <a:spLocks noChangeShapeType="1"/>
          </p:cNvSpPr>
          <p:nvPr/>
        </p:nvSpPr>
        <p:spPr bwMode="auto">
          <a:xfrm flipH="1">
            <a:off x="5873750" y="3795713"/>
            <a:ext cx="915988" cy="1587"/>
          </a:xfrm>
          <a:prstGeom prst="line">
            <a:avLst/>
          </a:prstGeom>
          <a:noFill/>
          <a:ln w="63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74" name="Freeform 177"/>
          <p:cNvSpPr>
            <a:spLocks/>
          </p:cNvSpPr>
          <p:nvPr/>
        </p:nvSpPr>
        <p:spPr bwMode="auto">
          <a:xfrm>
            <a:off x="6759575" y="4803775"/>
            <a:ext cx="52388" cy="73025"/>
          </a:xfrm>
          <a:custGeom>
            <a:avLst/>
            <a:gdLst>
              <a:gd name="T0" fmla="*/ 2147483647 w 66"/>
              <a:gd name="T1" fmla="*/ 2147483647 h 91"/>
              <a:gd name="T2" fmla="*/ 0 w 66"/>
              <a:gd name="T3" fmla="*/ 0 h 91"/>
              <a:gd name="T4" fmla="*/ 2147483647 w 66"/>
              <a:gd name="T5" fmla="*/ 2147483647 h 91"/>
              <a:gd name="T6" fmla="*/ 2147483647 w 66"/>
              <a:gd name="T7" fmla="*/ 0 h 91"/>
              <a:gd name="T8" fmla="*/ 2147483647 w 66"/>
              <a:gd name="T9" fmla="*/ 2147483647 h 9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 h="91">
                <a:moveTo>
                  <a:pt x="34" y="91"/>
                </a:moveTo>
                <a:lnTo>
                  <a:pt x="0" y="0"/>
                </a:lnTo>
                <a:lnTo>
                  <a:pt x="34" y="45"/>
                </a:lnTo>
                <a:lnTo>
                  <a:pt x="66" y="0"/>
                </a:lnTo>
                <a:lnTo>
                  <a:pt x="34" y="91"/>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475" name="Freeform 178"/>
          <p:cNvSpPr>
            <a:spLocks/>
          </p:cNvSpPr>
          <p:nvPr/>
        </p:nvSpPr>
        <p:spPr bwMode="auto">
          <a:xfrm>
            <a:off x="4445000" y="4702175"/>
            <a:ext cx="1597025" cy="455613"/>
          </a:xfrm>
          <a:custGeom>
            <a:avLst/>
            <a:gdLst>
              <a:gd name="T0" fmla="*/ 0 w 2012"/>
              <a:gd name="T1" fmla="*/ 0 h 574"/>
              <a:gd name="T2" fmla="*/ 2147483647 w 2012"/>
              <a:gd name="T3" fmla="*/ 0 h 574"/>
              <a:gd name="T4" fmla="*/ 2147483647 w 2012"/>
              <a:gd name="T5" fmla="*/ 2147483647 h 574"/>
              <a:gd name="T6" fmla="*/ 2147483647 w 2012"/>
              <a:gd name="T7" fmla="*/ 0 h 574"/>
              <a:gd name="T8" fmla="*/ 2147483647 w 2012"/>
              <a:gd name="T9" fmla="*/ 0 h 574"/>
              <a:gd name="T10" fmla="*/ 2147483647 w 2012"/>
              <a:gd name="T11" fmla="*/ 2147483647 h 574"/>
              <a:gd name="T12" fmla="*/ 2147483647 w 2012"/>
              <a:gd name="T13" fmla="*/ 2147483647 h 574"/>
              <a:gd name="T14" fmla="*/ 0 w 2012"/>
              <a:gd name="T15" fmla="*/ 0 h 57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012" h="574">
                <a:moveTo>
                  <a:pt x="0" y="0"/>
                </a:moveTo>
                <a:lnTo>
                  <a:pt x="880" y="0"/>
                </a:lnTo>
                <a:lnTo>
                  <a:pt x="1006" y="144"/>
                </a:lnTo>
                <a:lnTo>
                  <a:pt x="1132" y="0"/>
                </a:lnTo>
                <a:lnTo>
                  <a:pt x="2012" y="0"/>
                </a:lnTo>
                <a:lnTo>
                  <a:pt x="1509" y="574"/>
                </a:lnTo>
                <a:lnTo>
                  <a:pt x="503" y="574"/>
                </a:lnTo>
                <a:lnTo>
                  <a:pt x="0"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476" name="Freeform 179"/>
          <p:cNvSpPr>
            <a:spLocks/>
          </p:cNvSpPr>
          <p:nvPr/>
        </p:nvSpPr>
        <p:spPr bwMode="auto">
          <a:xfrm>
            <a:off x="4451350" y="4708525"/>
            <a:ext cx="1597025" cy="455613"/>
          </a:xfrm>
          <a:custGeom>
            <a:avLst/>
            <a:gdLst>
              <a:gd name="T0" fmla="*/ 0 w 2012"/>
              <a:gd name="T1" fmla="*/ 0 h 574"/>
              <a:gd name="T2" fmla="*/ 2147483647 w 2012"/>
              <a:gd name="T3" fmla="*/ 0 h 574"/>
              <a:gd name="T4" fmla="*/ 2147483647 w 2012"/>
              <a:gd name="T5" fmla="*/ 2147483647 h 574"/>
              <a:gd name="T6" fmla="*/ 2147483647 w 2012"/>
              <a:gd name="T7" fmla="*/ 0 h 574"/>
              <a:gd name="T8" fmla="*/ 2147483647 w 2012"/>
              <a:gd name="T9" fmla="*/ 0 h 574"/>
              <a:gd name="T10" fmla="*/ 2147483647 w 2012"/>
              <a:gd name="T11" fmla="*/ 2147483647 h 574"/>
              <a:gd name="T12" fmla="*/ 2147483647 w 2012"/>
              <a:gd name="T13" fmla="*/ 2147483647 h 574"/>
              <a:gd name="T14" fmla="*/ 0 w 2012"/>
              <a:gd name="T15" fmla="*/ 0 h 57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012" h="574">
                <a:moveTo>
                  <a:pt x="0" y="0"/>
                </a:moveTo>
                <a:lnTo>
                  <a:pt x="880" y="0"/>
                </a:lnTo>
                <a:lnTo>
                  <a:pt x="1006" y="144"/>
                </a:lnTo>
                <a:lnTo>
                  <a:pt x="1132" y="0"/>
                </a:lnTo>
                <a:lnTo>
                  <a:pt x="2012" y="0"/>
                </a:lnTo>
                <a:lnTo>
                  <a:pt x="1509" y="574"/>
                </a:lnTo>
                <a:lnTo>
                  <a:pt x="503" y="574"/>
                </a:lnTo>
                <a:lnTo>
                  <a:pt x="0" y="0"/>
                </a:lnTo>
                <a:close/>
              </a:path>
            </a:pathLst>
          </a:custGeom>
          <a:solidFill>
            <a:srgbClr val="D4E2ED"/>
          </a:solidFill>
          <a:ln w="12700">
            <a:solidFill>
              <a:srgbClr val="000000"/>
            </a:solidFill>
            <a:prstDash val="solid"/>
            <a:round/>
            <a:headEnd/>
            <a:tailEnd/>
          </a:ln>
        </p:spPr>
        <p:txBody>
          <a:bodyPr/>
          <a:lstStyle/>
          <a:p>
            <a:endParaRPr lang="en-US"/>
          </a:p>
        </p:txBody>
      </p:sp>
      <p:sp>
        <p:nvSpPr>
          <p:cNvPr id="477" name="Rectangle 180"/>
          <p:cNvSpPr>
            <a:spLocks noChangeArrowheads="1"/>
          </p:cNvSpPr>
          <p:nvPr/>
        </p:nvSpPr>
        <p:spPr bwMode="auto">
          <a:xfrm>
            <a:off x="5062538" y="4843463"/>
            <a:ext cx="312737" cy="1825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200" b="1">
                <a:solidFill>
                  <a:srgbClr val="000000"/>
                </a:solidFill>
                <a:latin typeface="Helvetica" charset="0"/>
              </a:rPr>
              <a:t>ALU</a:t>
            </a:r>
            <a:endParaRPr lang="en-US">
              <a:latin typeface="Tekton" charset="0"/>
            </a:endParaRPr>
          </a:p>
        </p:txBody>
      </p:sp>
      <p:sp>
        <p:nvSpPr>
          <p:cNvPr id="478" name="Rectangle 181"/>
          <p:cNvSpPr>
            <a:spLocks noChangeArrowheads="1"/>
          </p:cNvSpPr>
          <p:nvPr/>
        </p:nvSpPr>
        <p:spPr bwMode="auto">
          <a:xfrm>
            <a:off x="4708525" y="4711700"/>
            <a:ext cx="58738" cy="1063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700">
                <a:solidFill>
                  <a:srgbClr val="000000"/>
                </a:solidFill>
                <a:latin typeface="Helvetica" charset="0"/>
              </a:rPr>
              <a:t>A</a:t>
            </a:r>
            <a:endParaRPr lang="en-US">
              <a:latin typeface="Tekton" charset="0"/>
            </a:endParaRPr>
          </a:p>
        </p:txBody>
      </p:sp>
      <p:sp>
        <p:nvSpPr>
          <p:cNvPr id="479" name="Rectangle 182"/>
          <p:cNvSpPr>
            <a:spLocks noChangeArrowheads="1"/>
          </p:cNvSpPr>
          <p:nvPr/>
        </p:nvSpPr>
        <p:spPr bwMode="auto">
          <a:xfrm>
            <a:off x="5741988" y="4711700"/>
            <a:ext cx="58737" cy="1063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700">
                <a:solidFill>
                  <a:srgbClr val="000000"/>
                </a:solidFill>
                <a:latin typeface="Helvetica" charset="0"/>
              </a:rPr>
              <a:t>B</a:t>
            </a:r>
            <a:endParaRPr lang="en-US">
              <a:latin typeface="Tekton" charset="0"/>
            </a:endParaRPr>
          </a:p>
        </p:txBody>
      </p:sp>
      <p:sp>
        <p:nvSpPr>
          <p:cNvPr id="480" name="Rectangle 183"/>
          <p:cNvSpPr>
            <a:spLocks noChangeArrowheads="1"/>
          </p:cNvSpPr>
          <p:nvPr/>
        </p:nvSpPr>
        <p:spPr bwMode="auto">
          <a:xfrm>
            <a:off x="5041900" y="3517900"/>
            <a:ext cx="80963" cy="1063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700">
                <a:solidFill>
                  <a:srgbClr val="000000"/>
                </a:solidFill>
                <a:latin typeface="AvantGarde" charset="0"/>
              </a:rPr>
              <a:t>JT</a:t>
            </a:r>
            <a:endParaRPr lang="en-US">
              <a:latin typeface="Tekton" charset="0"/>
            </a:endParaRPr>
          </a:p>
        </p:txBody>
      </p:sp>
      <p:sp>
        <p:nvSpPr>
          <p:cNvPr id="481" name="Freeform 184"/>
          <p:cNvSpPr>
            <a:spLocks/>
          </p:cNvSpPr>
          <p:nvPr/>
        </p:nvSpPr>
        <p:spPr bwMode="auto">
          <a:xfrm>
            <a:off x="4938713" y="3541713"/>
            <a:ext cx="73025" cy="52387"/>
          </a:xfrm>
          <a:custGeom>
            <a:avLst/>
            <a:gdLst>
              <a:gd name="T0" fmla="*/ 2147483647 w 91"/>
              <a:gd name="T1" fmla="*/ 2147483647 h 66"/>
              <a:gd name="T2" fmla="*/ 0 w 91"/>
              <a:gd name="T3" fmla="*/ 2147483647 h 66"/>
              <a:gd name="T4" fmla="*/ 2147483647 w 91"/>
              <a:gd name="T5" fmla="*/ 2147483647 h 66"/>
              <a:gd name="T6" fmla="*/ 0 w 91"/>
              <a:gd name="T7" fmla="*/ 0 h 66"/>
              <a:gd name="T8" fmla="*/ 2147483647 w 91"/>
              <a:gd name="T9" fmla="*/ 2147483647 h 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1" h="66">
                <a:moveTo>
                  <a:pt x="91" y="34"/>
                </a:moveTo>
                <a:lnTo>
                  <a:pt x="0" y="66"/>
                </a:lnTo>
                <a:lnTo>
                  <a:pt x="45" y="34"/>
                </a:lnTo>
                <a:lnTo>
                  <a:pt x="0" y="0"/>
                </a:lnTo>
                <a:lnTo>
                  <a:pt x="91" y="3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482" name="Line 185"/>
          <p:cNvSpPr>
            <a:spLocks noChangeShapeType="1"/>
          </p:cNvSpPr>
          <p:nvPr/>
        </p:nvSpPr>
        <p:spPr bwMode="auto">
          <a:xfrm flipH="1">
            <a:off x="4856163" y="3568700"/>
            <a:ext cx="122237" cy="1588"/>
          </a:xfrm>
          <a:prstGeom prst="line">
            <a:avLst/>
          </a:prstGeom>
          <a:noFill/>
          <a:ln w="63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83" name="Line 186"/>
          <p:cNvSpPr>
            <a:spLocks noChangeShapeType="1"/>
          </p:cNvSpPr>
          <p:nvPr/>
        </p:nvSpPr>
        <p:spPr bwMode="auto">
          <a:xfrm flipV="1">
            <a:off x="3709988" y="3689350"/>
            <a:ext cx="1587" cy="157163"/>
          </a:xfrm>
          <a:prstGeom prst="line">
            <a:avLst/>
          </a:prstGeom>
          <a:noFill/>
          <a:ln w="50800">
            <a:solidFill>
              <a:srgbClr val="FFFFFF"/>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84" name="Freeform 187"/>
          <p:cNvSpPr>
            <a:spLocks/>
          </p:cNvSpPr>
          <p:nvPr/>
        </p:nvSpPr>
        <p:spPr bwMode="auto">
          <a:xfrm>
            <a:off x="3683000" y="4037013"/>
            <a:ext cx="52388" cy="73025"/>
          </a:xfrm>
          <a:custGeom>
            <a:avLst/>
            <a:gdLst>
              <a:gd name="T0" fmla="*/ 2147483647 w 65"/>
              <a:gd name="T1" fmla="*/ 2147483647 h 92"/>
              <a:gd name="T2" fmla="*/ 0 w 65"/>
              <a:gd name="T3" fmla="*/ 0 h 92"/>
              <a:gd name="T4" fmla="*/ 2147483647 w 65"/>
              <a:gd name="T5" fmla="*/ 2147483647 h 92"/>
              <a:gd name="T6" fmla="*/ 2147483647 w 65"/>
              <a:gd name="T7" fmla="*/ 0 h 92"/>
              <a:gd name="T8" fmla="*/ 2147483647 w 65"/>
              <a:gd name="T9" fmla="*/ 2147483647 h 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5" h="92">
                <a:moveTo>
                  <a:pt x="33" y="92"/>
                </a:moveTo>
                <a:lnTo>
                  <a:pt x="0" y="0"/>
                </a:lnTo>
                <a:lnTo>
                  <a:pt x="33" y="46"/>
                </a:lnTo>
                <a:lnTo>
                  <a:pt x="65" y="0"/>
                </a:lnTo>
                <a:lnTo>
                  <a:pt x="33" y="92"/>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485" name="Line 188"/>
          <p:cNvSpPr>
            <a:spLocks noChangeShapeType="1"/>
          </p:cNvSpPr>
          <p:nvPr/>
        </p:nvSpPr>
        <p:spPr bwMode="auto">
          <a:xfrm flipV="1">
            <a:off x="3709988" y="2397125"/>
            <a:ext cx="1587" cy="1679575"/>
          </a:xfrm>
          <a:prstGeom prst="line">
            <a:avLst/>
          </a:prstGeom>
          <a:noFill/>
          <a:ln w="63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86" name="Rectangle 189"/>
          <p:cNvSpPr>
            <a:spLocks noChangeArrowheads="1"/>
          </p:cNvSpPr>
          <p:nvPr/>
        </p:nvSpPr>
        <p:spPr bwMode="auto">
          <a:xfrm>
            <a:off x="4710113" y="3190875"/>
            <a:ext cx="150812" cy="1063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700">
                <a:solidFill>
                  <a:srgbClr val="000000"/>
                </a:solidFill>
                <a:latin typeface="AvantGarde" charset="0"/>
              </a:rPr>
              <a:t>WA</a:t>
            </a:r>
            <a:endParaRPr lang="en-US">
              <a:latin typeface="Tekton" charset="0"/>
            </a:endParaRPr>
          </a:p>
        </p:txBody>
      </p:sp>
      <p:sp>
        <p:nvSpPr>
          <p:cNvPr id="487" name="Rectangle 190"/>
          <p:cNvSpPr>
            <a:spLocks noChangeArrowheads="1"/>
          </p:cNvSpPr>
          <p:nvPr/>
        </p:nvSpPr>
        <p:spPr bwMode="auto">
          <a:xfrm>
            <a:off x="6221413" y="3162300"/>
            <a:ext cx="152400" cy="1063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700">
                <a:solidFill>
                  <a:srgbClr val="000000"/>
                </a:solidFill>
                <a:latin typeface="AvantGarde" charset="0"/>
              </a:rPr>
              <a:t>WD</a:t>
            </a:r>
            <a:endParaRPr lang="en-US">
              <a:latin typeface="Tekton" charset="0"/>
            </a:endParaRPr>
          </a:p>
        </p:txBody>
      </p:sp>
      <p:sp>
        <p:nvSpPr>
          <p:cNvPr id="488" name="Rectangle 191"/>
          <p:cNvSpPr>
            <a:spLocks noChangeArrowheads="1"/>
          </p:cNvSpPr>
          <p:nvPr/>
        </p:nvSpPr>
        <p:spPr bwMode="auto">
          <a:xfrm>
            <a:off x="6221413" y="3333750"/>
            <a:ext cx="133350" cy="1063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700">
                <a:solidFill>
                  <a:srgbClr val="000000"/>
                </a:solidFill>
                <a:latin typeface="AvantGarde" charset="0"/>
              </a:rPr>
              <a:t>WE</a:t>
            </a:r>
            <a:endParaRPr lang="en-US">
              <a:latin typeface="Tekton" charset="0"/>
            </a:endParaRPr>
          </a:p>
        </p:txBody>
      </p:sp>
      <p:sp>
        <p:nvSpPr>
          <p:cNvPr id="489" name="Line 192"/>
          <p:cNvSpPr>
            <a:spLocks noChangeShapeType="1"/>
          </p:cNvSpPr>
          <p:nvPr/>
        </p:nvSpPr>
        <p:spPr bwMode="auto">
          <a:xfrm>
            <a:off x="6424613" y="3198813"/>
            <a:ext cx="1195387" cy="1587"/>
          </a:xfrm>
          <a:prstGeom prst="line">
            <a:avLst/>
          </a:prstGeom>
          <a:noFill/>
          <a:ln w="63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90" name="Line 193"/>
          <p:cNvSpPr>
            <a:spLocks noChangeShapeType="1"/>
          </p:cNvSpPr>
          <p:nvPr/>
        </p:nvSpPr>
        <p:spPr bwMode="auto">
          <a:xfrm>
            <a:off x="7616825" y="3198813"/>
            <a:ext cx="1588" cy="3219450"/>
          </a:xfrm>
          <a:prstGeom prst="line">
            <a:avLst/>
          </a:prstGeom>
          <a:noFill/>
          <a:ln w="63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91" name="Line 194"/>
          <p:cNvSpPr>
            <a:spLocks noChangeShapeType="1"/>
          </p:cNvSpPr>
          <p:nvPr/>
        </p:nvSpPr>
        <p:spPr bwMode="auto">
          <a:xfrm flipH="1">
            <a:off x="5243513" y="6413500"/>
            <a:ext cx="2376487" cy="3175"/>
          </a:xfrm>
          <a:prstGeom prst="line">
            <a:avLst/>
          </a:prstGeom>
          <a:noFill/>
          <a:ln w="63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92" name="Line 195"/>
          <p:cNvSpPr>
            <a:spLocks noChangeShapeType="1"/>
          </p:cNvSpPr>
          <p:nvPr/>
        </p:nvSpPr>
        <p:spPr bwMode="auto">
          <a:xfrm flipV="1">
            <a:off x="5245100" y="6218238"/>
            <a:ext cx="6350" cy="203200"/>
          </a:xfrm>
          <a:prstGeom prst="line">
            <a:avLst/>
          </a:prstGeom>
          <a:noFill/>
          <a:ln w="63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93" name="Freeform 196"/>
          <p:cNvSpPr>
            <a:spLocks/>
          </p:cNvSpPr>
          <p:nvPr/>
        </p:nvSpPr>
        <p:spPr bwMode="auto">
          <a:xfrm>
            <a:off x="6392863" y="3173413"/>
            <a:ext cx="69850" cy="53975"/>
          </a:xfrm>
          <a:custGeom>
            <a:avLst/>
            <a:gdLst>
              <a:gd name="T0" fmla="*/ 0 w 90"/>
              <a:gd name="T1" fmla="*/ 2147483647 h 68"/>
              <a:gd name="T2" fmla="*/ 2147483647 w 90"/>
              <a:gd name="T3" fmla="*/ 0 h 68"/>
              <a:gd name="T4" fmla="*/ 2147483647 w 90"/>
              <a:gd name="T5" fmla="*/ 2147483647 h 68"/>
              <a:gd name="T6" fmla="*/ 2147483647 w 90"/>
              <a:gd name="T7" fmla="*/ 2147483647 h 68"/>
              <a:gd name="T8" fmla="*/ 0 w 90"/>
              <a:gd name="T9" fmla="*/ 2147483647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0" h="68">
                <a:moveTo>
                  <a:pt x="0" y="34"/>
                </a:moveTo>
                <a:lnTo>
                  <a:pt x="90" y="0"/>
                </a:lnTo>
                <a:lnTo>
                  <a:pt x="44" y="34"/>
                </a:lnTo>
                <a:lnTo>
                  <a:pt x="90" y="68"/>
                </a:lnTo>
                <a:lnTo>
                  <a:pt x="0" y="3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494" name="Line 197"/>
          <p:cNvSpPr>
            <a:spLocks noChangeShapeType="1"/>
          </p:cNvSpPr>
          <p:nvPr/>
        </p:nvSpPr>
        <p:spPr bwMode="auto">
          <a:xfrm flipH="1">
            <a:off x="2489200" y="2057400"/>
            <a:ext cx="158750" cy="1588"/>
          </a:xfrm>
          <a:prstGeom prst="line">
            <a:avLst/>
          </a:prstGeom>
          <a:noFill/>
          <a:ln w="50800">
            <a:solidFill>
              <a:srgbClr val="FFFFFF"/>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95" name="Line 198"/>
          <p:cNvSpPr>
            <a:spLocks noChangeShapeType="1"/>
          </p:cNvSpPr>
          <p:nvPr/>
        </p:nvSpPr>
        <p:spPr bwMode="auto">
          <a:xfrm flipH="1">
            <a:off x="2600325" y="2057400"/>
            <a:ext cx="165100" cy="1588"/>
          </a:xfrm>
          <a:prstGeom prst="line">
            <a:avLst/>
          </a:prstGeom>
          <a:noFill/>
          <a:ln w="50800">
            <a:solidFill>
              <a:srgbClr val="FFFFFF"/>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96" name="Freeform 199"/>
          <p:cNvSpPr>
            <a:spLocks/>
          </p:cNvSpPr>
          <p:nvPr/>
        </p:nvSpPr>
        <p:spPr bwMode="auto">
          <a:xfrm>
            <a:off x="3179763" y="2030413"/>
            <a:ext cx="73025" cy="52387"/>
          </a:xfrm>
          <a:custGeom>
            <a:avLst/>
            <a:gdLst>
              <a:gd name="T0" fmla="*/ 2147483647 w 92"/>
              <a:gd name="T1" fmla="*/ 2147483647 h 66"/>
              <a:gd name="T2" fmla="*/ 0 w 92"/>
              <a:gd name="T3" fmla="*/ 2147483647 h 66"/>
              <a:gd name="T4" fmla="*/ 2147483647 w 92"/>
              <a:gd name="T5" fmla="*/ 2147483647 h 66"/>
              <a:gd name="T6" fmla="*/ 0 w 92"/>
              <a:gd name="T7" fmla="*/ 0 h 66"/>
              <a:gd name="T8" fmla="*/ 2147483647 w 92"/>
              <a:gd name="T9" fmla="*/ 2147483647 h 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2" h="66">
                <a:moveTo>
                  <a:pt x="92" y="34"/>
                </a:moveTo>
                <a:lnTo>
                  <a:pt x="0" y="66"/>
                </a:lnTo>
                <a:lnTo>
                  <a:pt x="46" y="34"/>
                </a:lnTo>
                <a:lnTo>
                  <a:pt x="0" y="0"/>
                </a:lnTo>
                <a:lnTo>
                  <a:pt x="92" y="3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497" name="Line 200"/>
          <p:cNvSpPr>
            <a:spLocks noChangeShapeType="1"/>
          </p:cNvSpPr>
          <p:nvPr/>
        </p:nvSpPr>
        <p:spPr bwMode="auto">
          <a:xfrm flipH="1">
            <a:off x="1995488" y="2057400"/>
            <a:ext cx="1223962" cy="1588"/>
          </a:xfrm>
          <a:prstGeom prst="line">
            <a:avLst/>
          </a:prstGeom>
          <a:noFill/>
          <a:ln w="63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98" name="Line 201"/>
          <p:cNvSpPr>
            <a:spLocks noChangeShapeType="1"/>
          </p:cNvSpPr>
          <p:nvPr/>
        </p:nvSpPr>
        <p:spPr bwMode="auto">
          <a:xfrm flipV="1">
            <a:off x="5108575" y="5929313"/>
            <a:ext cx="3175" cy="142875"/>
          </a:xfrm>
          <a:prstGeom prst="line">
            <a:avLst/>
          </a:prstGeom>
          <a:noFill/>
          <a:ln w="63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99" name="Line 202"/>
          <p:cNvSpPr>
            <a:spLocks noChangeShapeType="1"/>
          </p:cNvSpPr>
          <p:nvPr/>
        </p:nvSpPr>
        <p:spPr bwMode="auto">
          <a:xfrm flipH="1">
            <a:off x="1998663" y="5930900"/>
            <a:ext cx="3117850" cy="4763"/>
          </a:xfrm>
          <a:prstGeom prst="line">
            <a:avLst/>
          </a:prstGeom>
          <a:noFill/>
          <a:ln w="63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500" name="Line 203"/>
          <p:cNvSpPr>
            <a:spLocks noChangeShapeType="1"/>
          </p:cNvSpPr>
          <p:nvPr/>
        </p:nvSpPr>
        <p:spPr bwMode="auto">
          <a:xfrm flipH="1" flipV="1">
            <a:off x="2000250" y="4895850"/>
            <a:ext cx="3175" cy="1044575"/>
          </a:xfrm>
          <a:prstGeom prst="line">
            <a:avLst/>
          </a:prstGeom>
          <a:noFill/>
          <a:ln w="63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501" name="Freeform 204"/>
          <p:cNvSpPr>
            <a:spLocks/>
          </p:cNvSpPr>
          <p:nvPr/>
        </p:nvSpPr>
        <p:spPr bwMode="auto">
          <a:xfrm>
            <a:off x="5084763" y="6030913"/>
            <a:ext cx="52387" cy="74612"/>
          </a:xfrm>
          <a:custGeom>
            <a:avLst/>
            <a:gdLst>
              <a:gd name="T0" fmla="*/ 2147483647 w 66"/>
              <a:gd name="T1" fmla="*/ 2147483647 h 93"/>
              <a:gd name="T2" fmla="*/ 0 w 66"/>
              <a:gd name="T3" fmla="*/ 0 h 93"/>
              <a:gd name="T4" fmla="*/ 2147483647 w 66"/>
              <a:gd name="T5" fmla="*/ 2147483647 h 93"/>
              <a:gd name="T6" fmla="*/ 2147483647 w 66"/>
              <a:gd name="T7" fmla="*/ 2147483647 h 93"/>
              <a:gd name="T8" fmla="*/ 2147483647 w 66"/>
              <a:gd name="T9" fmla="*/ 2147483647 h 9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 h="93">
                <a:moveTo>
                  <a:pt x="32" y="93"/>
                </a:moveTo>
                <a:lnTo>
                  <a:pt x="0" y="0"/>
                </a:lnTo>
                <a:lnTo>
                  <a:pt x="32" y="47"/>
                </a:lnTo>
                <a:lnTo>
                  <a:pt x="66" y="2"/>
                </a:lnTo>
                <a:lnTo>
                  <a:pt x="32" y="93"/>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nvGrpSpPr>
          <p:cNvPr id="502" name="Group 205"/>
          <p:cNvGrpSpPr>
            <a:grpSpLocks/>
          </p:cNvGrpSpPr>
          <p:nvPr/>
        </p:nvGrpSpPr>
        <p:grpSpPr bwMode="auto">
          <a:xfrm>
            <a:off x="4138613" y="4922838"/>
            <a:ext cx="512762" cy="106362"/>
            <a:chOff x="2648" y="2834"/>
            <a:chExt cx="323" cy="67"/>
          </a:xfrm>
        </p:grpSpPr>
        <p:sp>
          <p:nvSpPr>
            <p:cNvPr id="503" name="Freeform 206"/>
            <p:cNvSpPr>
              <a:spLocks/>
            </p:cNvSpPr>
            <p:nvPr/>
          </p:nvSpPr>
          <p:spPr bwMode="auto">
            <a:xfrm>
              <a:off x="2925" y="2844"/>
              <a:ext cx="46" cy="32"/>
            </a:xfrm>
            <a:custGeom>
              <a:avLst/>
              <a:gdLst>
                <a:gd name="T0" fmla="*/ 1 w 92"/>
                <a:gd name="T1" fmla="*/ 0 h 66"/>
                <a:gd name="T2" fmla="*/ 0 w 92"/>
                <a:gd name="T3" fmla="*/ 0 h 66"/>
                <a:gd name="T4" fmla="*/ 1 w 92"/>
                <a:gd name="T5" fmla="*/ 0 h 66"/>
                <a:gd name="T6" fmla="*/ 0 w 92"/>
                <a:gd name="T7" fmla="*/ 0 h 66"/>
                <a:gd name="T8" fmla="*/ 1 w 92"/>
                <a:gd name="T9" fmla="*/ 0 h 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2" h="66">
                  <a:moveTo>
                    <a:pt x="92" y="34"/>
                  </a:moveTo>
                  <a:lnTo>
                    <a:pt x="0" y="66"/>
                  </a:lnTo>
                  <a:lnTo>
                    <a:pt x="46" y="34"/>
                  </a:lnTo>
                  <a:lnTo>
                    <a:pt x="0" y="0"/>
                  </a:lnTo>
                  <a:lnTo>
                    <a:pt x="92" y="3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04" name="Line 207"/>
            <p:cNvSpPr>
              <a:spLocks noChangeShapeType="1"/>
            </p:cNvSpPr>
            <p:nvPr/>
          </p:nvSpPr>
          <p:spPr bwMode="auto">
            <a:xfrm flipH="1">
              <a:off x="2843" y="2861"/>
              <a:ext cx="107" cy="1"/>
            </a:xfrm>
            <a:prstGeom prst="line">
              <a:avLst/>
            </a:prstGeom>
            <a:noFill/>
            <a:ln w="63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505" name="Rectangle 208"/>
            <p:cNvSpPr>
              <a:spLocks noChangeArrowheads="1"/>
            </p:cNvSpPr>
            <p:nvPr/>
          </p:nvSpPr>
          <p:spPr bwMode="auto">
            <a:xfrm>
              <a:off x="2648" y="2834"/>
              <a:ext cx="182" cy="6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700">
                  <a:solidFill>
                    <a:srgbClr val="000000"/>
                  </a:solidFill>
                  <a:latin typeface="Helvetica" charset="0"/>
                </a:rPr>
                <a:t>ALUFN</a:t>
              </a:r>
              <a:endParaRPr lang="en-US">
                <a:latin typeface="Tekton" charset="0"/>
              </a:endParaRPr>
            </a:p>
          </p:txBody>
        </p:sp>
      </p:grpSp>
      <p:grpSp>
        <p:nvGrpSpPr>
          <p:cNvPr id="506" name="Group 209"/>
          <p:cNvGrpSpPr>
            <a:grpSpLocks/>
          </p:cNvGrpSpPr>
          <p:nvPr/>
        </p:nvGrpSpPr>
        <p:grpSpPr bwMode="auto">
          <a:xfrm>
            <a:off x="2597150" y="4110038"/>
            <a:ext cx="1284288" cy="284162"/>
            <a:chOff x="1677" y="2322"/>
            <a:chExt cx="809" cy="179"/>
          </a:xfrm>
        </p:grpSpPr>
        <p:sp>
          <p:nvSpPr>
            <p:cNvPr id="507" name="Rectangle 210"/>
            <p:cNvSpPr>
              <a:spLocks noChangeArrowheads="1"/>
            </p:cNvSpPr>
            <p:nvPr/>
          </p:nvSpPr>
          <p:spPr bwMode="auto">
            <a:xfrm>
              <a:off x="1677" y="2322"/>
              <a:ext cx="809" cy="179"/>
            </a:xfrm>
            <a:prstGeom prst="rect">
              <a:avLst/>
            </a:prstGeom>
            <a:solidFill>
              <a:srgbClr val="D4E2ED"/>
            </a:solidFill>
            <a:ln w="6350">
              <a:solidFill>
                <a:srgbClr val="000000"/>
              </a:solidFill>
              <a:miter lim="800000"/>
              <a:headEnd/>
              <a:tailEnd/>
            </a:ln>
          </p:spPr>
          <p:txBody>
            <a:bodyPr/>
            <a:lstStyle/>
            <a:p>
              <a:endParaRPr lang="en-US"/>
            </a:p>
          </p:txBody>
        </p:sp>
        <p:sp>
          <p:nvSpPr>
            <p:cNvPr id="508" name="Rectangle 211"/>
            <p:cNvSpPr>
              <a:spLocks noChangeArrowheads="1"/>
            </p:cNvSpPr>
            <p:nvPr/>
          </p:nvSpPr>
          <p:spPr bwMode="auto">
            <a:xfrm>
              <a:off x="1822" y="2361"/>
              <a:ext cx="615" cy="11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200" b="1">
                  <a:solidFill>
                    <a:srgbClr val="000000"/>
                  </a:solidFill>
                  <a:latin typeface="AvantGarde" charset="0"/>
                </a:rPr>
                <a:t>Control Logic</a:t>
              </a:r>
              <a:endParaRPr lang="en-US">
                <a:latin typeface="Tekton" charset="0"/>
              </a:endParaRPr>
            </a:p>
          </p:txBody>
        </p:sp>
      </p:grpSp>
      <p:grpSp>
        <p:nvGrpSpPr>
          <p:cNvPr id="509" name="Group 212"/>
          <p:cNvGrpSpPr>
            <a:grpSpLocks/>
          </p:cNvGrpSpPr>
          <p:nvPr/>
        </p:nvGrpSpPr>
        <p:grpSpPr bwMode="auto">
          <a:xfrm>
            <a:off x="3340100" y="3835400"/>
            <a:ext cx="65088" cy="274638"/>
            <a:chOff x="2145" y="2149"/>
            <a:chExt cx="41" cy="173"/>
          </a:xfrm>
        </p:grpSpPr>
        <p:sp>
          <p:nvSpPr>
            <p:cNvPr id="510" name="Freeform 213"/>
            <p:cNvSpPr>
              <a:spLocks/>
            </p:cNvSpPr>
            <p:nvPr/>
          </p:nvSpPr>
          <p:spPr bwMode="auto">
            <a:xfrm>
              <a:off x="2153" y="2276"/>
              <a:ext cx="33" cy="46"/>
            </a:xfrm>
            <a:custGeom>
              <a:avLst/>
              <a:gdLst>
                <a:gd name="T0" fmla="*/ 1 w 66"/>
                <a:gd name="T1" fmla="*/ 1 h 92"/>
                <a:gd name="T2" fmla="*/ 0 w 66"/>
                <a:gd name="T3" fmla="*/ 0 h 92"/>
                <a:gd name="T4" fmla="*/ 1 w 66"/>
                <a:gd name="T5" fmla="*/ 1 h 92"/>
                <a:gd name="T6" fmla="*/ 1 w 66"/>
                <a:gd name="T7" fmla="*/ 0 h 92"/>
                <a:gd name="T8" fmla="*/ 1 w 66"/>
                <a:gd name="T9" fmla="*/ 1 h 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 h="92">
                  <a:moveTo>
                    <a:pt x="34" y="92"/>
                  </a:moveTo>
                  <a:lnTo>
                    <a:pt x="0" y="0"/>
                  </a:lnTo>
                  <a:lnTo>
                    <a:pt x="34" y="46"/>
                  </a:lnTo>
                  <a:lnTo>
                    <a:pt x="66" y="0"/>
                  </a:lnTo>
                  <a:lnTo>
                    <a:pt x="34" y="92"/>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11" name="Line 214"/>
            <p:cNvSpPr>
              <a:spLocks noChangeShapeType="1"/>
            </p:cNvSpPr>
            <p:nvPr/>
          </p:nvSpPr>
          <p:spPr bwMode="auto">
            <a:xfrm>
              <a:off x="2170" y="2230"/>
              <a:ext cx="1" cy="71"/>
            </a:xfrm>
            <a:prstGeom prst="line">
              <a:avLst/>
            </a:prstGeom>
            <a:noFill/>
            <a:ln w="63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512" name="Rectangle 215"/>
            <p:cNvSpPr>
              <a:spLocks noChangeArrowheads="1"/>
            </p:cNvSpPr>
            <p:nvPr/>
          </p:nvSpPr>
          <p:spPr bwMode="auto">
            <a:xfrm>
              <a:off x="2145" y="2149"/>
              <a:ext cx="35" cy="6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700">
                  <a:solidFill>
                    <a:srgbClr val="000000"/>
                  </a:solidFill>
                  <a:latin typeface="Helvetica" charset="0"/>
                  <a:cs typeface="Helvetica" charset="0"/>
                </a:rPr>
                <a:t>Z</a:t>
              </a:r>
              <a:endParaRPr lang="en-US" sz="700">
                <a:latin typeface="Helvetica" charset="0"/>
                <a:cs typeface="Helvetica" charset="0"/>
              </a:endParaRPr>
            </a:p>
          </p:txBody>
        </p:sp>
      </p:grpSp>
      <p:sp>
        <p:nvSpPr>
          <p:cNvPr id="513" name="Line 216"/>
          <p:cNvSpPr>
            <a:spLocks noChangeShapeType="1"/>
          </p:cNvSpPr>
          <p:nvPr/>
        </p:nvSpPr>
        <p:spPr bwMode="auto">
          <a:xfrm>
            <a:off x="3051175" y="4462463"/>
            <a:ext cx="61913" cy="61912"/>
          </a:xfrm>
          <a:prstGeom prst="line">
            <a:avLst/>
          </a:prstGeom>
          <a:noFill/>
          <a:ln w="793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514" name="Line 217"/>
          <p:cNvSpPr>
            <a:spLocks noChangeShapeType="1"/>
          </p:cNvSpPr>
          <p:nvPr/>
        </p:nvSpPr>
        <p:spPr bwMode="auto">
          <a:xfrm>
            <a:off x="3106738" y="4522788"/>
            <a:ext cx="141287" cy="1587"/>
          </a:xfrm>
          <a:prstGeom prst="line">
            <a:avLst/>
          </a:prstGeom>
          <a:noFill/>
          <a:ln w="63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515" name="Freeform 218"/>
          <p:cNvSpPr>
            <a:spLocks/>
          </p:cNvSpPr>
          <p:nvPr/>
        </p:nvSpPr>
        <p:spPr bwMode="auto">
          <a:xfrm>
            <a:off x="3208338" y="4495800"/>
            <a:ext cx="73025" cy="52388"/>
          </a:xfrm>
          <a:custGeom>
            <a:avLst/>
            <a:gdLst>
              <a:gd name="T0" fmla="*/ 2147483647 w 92"/>
              <a:gd name="T1" fmla="*/ 2147483647 h 66"/>
              <a:gd name="T2" fmla="*/ 0 w 92"/>
              <a:gd name="T3" fmla="*/ 2147483647 h 66"/>
              <a:gd name="T4" fmla="*/ 2147483647 w 92"/>
              <a:gd name="T5" fmla="*/ 2147483647 h 66"/>
              <a:gd name="T6" fmla="*/ 0 w 92"/>
              <a:gd name="T7" fmla="*/ 0 h 66"/>
              <a:gd name="T8" fmla="*/ 2147483647 w 92"/>
              <a:gd name="T9" fmla="*/ 2147483647 h 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2" h="66">
                <a:moveTo>
                  <a:pt x="92" y="34"/>
                </a:moveTo>
                <a:lnTo>
                  <a:pt x="0" y="66"/>
                </a:lnTo>
                <a:lnTo>
                  <a:pt x="46" y="34"/>
                </a:lnTo>
                <a:lnTo>
                  <a:pt x="0" y="0"/>
                </a:lnTo>
                <a:lnTo>
                  <a:pt x="92" y="3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16" name="Line 219"/>
          <p:cNvSpPr>
            <a:spLocks noChangeShapeType="1"/>
          </p:cNvSpPr>
          <p:nvPr/>
        </p:nvSpPr>
        <p:spPr bwMode="auto">
          <a:xfrm>
            <a:off x="3051175" y="4605338"/>
            <a:ext cx="61913" cy="61912"/>
          </a:xfrm>
          <a:prstGeom prst="line">
            <a:avLst/>
          </a:prstGeom>
          <a:noFill/>
          <a:ln w="793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517" name="Line 220"/>
          <p:cNvSpPr>
            <a:spLocks noChangeShapeType="1"/>
          </p:cNvSpPr>
          <p:nvPr/>
        </p:nvSpPr>
        <p:spPr bwMode="auto">
          <a:xfrm>
            <a:off x="3106738" y="4665663"/>
            <a:ext cx="141287" cy="1587"/>
          </a:xfrm>
          <a:prstGeom prst="line">
            <a:avLst/>
          </a:prstGeom>
          <a:noFill/>
          <a:ln w="63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518" name="Freeform 221"/>
          <p:cNvSpPr>
            <a:spLocks/>
          </p:cNvSpPr>
          <p:nvPr/>
        </p:nvSpPr>
        <p:spPr bwMode="auto">
          <a:xfrm>
            <a:off x="3208338" y="4638675"/>
            <a:ext cx="73025" cy="52388"/>
          </a:xfrm>
          <a:custGeom>
            <a:avLst/>
            <a:gdLst>
              <a:gd name="T0" fmla="*/ 2147483647 w 92"/>
              <a:gd name="T1" fmla="*/ 2147483647 h 66"/>
              <a:gd name="T2" fmla="*/ 0 w 92"/>
              <a:gd name="T3" fmla="*/ 2147483647 h 66"/>
              <a:gd name="T4" fmla="*/ 2147483647 w 92"/>
              <a:gd name="T5" fmla="*/ 2147483647 h 66"/>
              <a:gd name="T6" fmla="*/ 0 w 92"/>
              <a:gd name="T7" fmla="*/ 0 h 66"/>
              <a:gd name="T8" fmla="*/ 2147483647 w 92"/>
              <a:gd name="T9" fmla="*/ 2147483647 h 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2" h="66">
                <a:moveTo>
                  <a:pt x="92" y="34"/>
                </a:moveTo>
                <a:lnTo>
                  <a:pt x="0" y="66"/>
                </a:lnTo>
                <a:lnTo>
                  <a:pt x="46" y="34"/>
                </a:lnTo>
                <a:lnTo>
                  <a:pt x="0" y="0"/>
                </a:lnTo>
                <a:lnTo>
                  <a:pt x="92" y="3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19" name="Line 223"/>
          <p:cNvSpPr>
            <a:spLocks noChangeShapeType="1"/>
          </p:cNvSpPr>
          <p:nvPr/>
        </p:nvSpPr>
        <p:spPr bwMode="auto">
          <a:xfrm>
            <a:off x="3051175" y="4748213"/>
            <a:ext cx="61913" cy="61912"/>
          </a:xfrm>
          <a:prstGeom prst="line">
            <a:avLst/>
          </a:prstGeom>
          <a:noFill/>
          <a:ln w="793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520" name="Line 224"/>
          <p:cNvSpPr>
            <a:spLocks noChangeShapeType="1"/>
          </p:cNvSpPr>
          <p:nvPr/>
        </p:nvSpPr>
        <p:spPr bwMode="auto">
          <a:xfrm>
            <a:off x="3106738" y="4808538"/>
            <a:ext cx="141287" cy="1587"/>
          </a:xfrm>
          <a:prstGeom prst="line">
            <a:avLst/>
          </a:prstGeom>
          <a:noFill/>
          <a:ln w="63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521" name="Freeform 225"/>
          <p:cNvSpPr>
            <a:spLocks/>
          </p:cNvSpPr>
          <p:nvPr/>
        </p:nvSpPr>
        <p:spPr bwMode="auto">
          <a:xfrm>
            <a:off x="3208338" y="4781550"/>
            <a:ext cx="73025" cy="52388"/>
          </a:xfrm>
          <a:custGeom>
            <a:avLst/>
            <a:gdLst>
              <a:gd name="T0" fmla="*/ 2147483647 w 92"/>
              <a:gd name="T1" fmla="*/ 1500151811 h 66"/>
              <a:gd name="T2" fmla="*/ 0 w 92"/>
              <a:gd name="T3" fmla="*/ 2147483647 h 66"/>
              <a:gd name="T4" fmla="*/ 1500123206 w 92"/>
              <a:gd name="T5" fmla="*/ 1500151811 h 66"/>
              <a:gd name="T6" fmla="*/ 0 w 92"/>
              <a:gd name="T7" fmla="*/ 0 h 66"/>
              <a:gd name="T8" fmla="*/ 2147483647 w 92"/>
              <a:gd name="T9" fmla="*/ 1500151811 h 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2" h="66">
                <a:moveTo>
                  <a:pt x="92" y="34"/>
                </a:moveTo>
                <a:lnTo>
                  <a:pt x="0" y="66"/>
                </a:lnTo>
                <a:lnTo>
                  <a:pt x="46" y="34"/>
                </a:lnTo>
                <a:lnTo>
                  <a:pt x="0" y="0"/>
                </a:lnTo>
                <a:lnTo>
                  <a:pt x="92" y="3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22" name="Rectangle 226"/>
          <p:cNvSpPr>
            <a:spLocks noChangeArrowheads="1"/>
          </p:cNvSpPr>
          <p:nvPr/>
        </p:nvSpPr>
        <p:spPr bwMode="auto">
          <a:xfrm>
            <a:off x="3289300" y="4598988"/>
            <a:ext cx="230188" cy="1079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700">
                <a:solidFill>
                  <a:srgbClr val="000000"/>
                </a:solidFill>
                <a:latin typeface="Helvetica" charset="0"/>
                <a:cs typeface="Helvetica" charset="0"/>
              </a:rPr>
              <a:t>ASEL</a:t>
            </a:r>
            <a:endParaRPr lang="en-US" sz="700">
              <a:latin typeface="Helvetica" charset="0"/>
              <a:cs typeface="Helvetica" charset="0"/>
            </a:endParaRPr>
          </a:p>
        </p:txBody>
      </p:sp>
      <p:sp>
        <p:nvSpPr>
          <p:cNvPr id="523" name="Line 228"/>
          <p:cNvSpPr>
            <a:spLocks noChangeShapeType="1"/>
          </p:cNvSpPr>
          <p:nvPr/>
        </p:nvSpPr>
        <p:spPr bwMode="auto">
          <a:xfrm>
            <a:off x="3051175" y="4891088"/>
            <a:ext cx="61913" cy="61912"/>
          </a:xfrm>
          <a:prstGeom prst="line">
            <a:avLst/>
          </a:prstGeom>
          <a:noFill/>
          <a:ln w="793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524" name="Line 229"/>
          <p:cNvSpPr>
            <a:spLocks noChangeShapeType="1"/>
          </p:cNvSpPr>
          <p:nvPr/>
        </p:nvSpPr>
        <p:spPr bwMode="auto">
          <a:xfrm>
            <a:off x="3106738" y="4949825"/>
            <a:ext cx="141287" cy="1588"/>
          </a:xfrm>
          <a:prstGeom prst="line">
            <a:avLst/>
          </a:prstGeom>
          <a:noFill/>
          <a:ln w="63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525" name="Freeform 230"/>
          <p:cNvSpPr>
            <a:spLocks/>
          </p:cNvSpPr>
          <p:nvPr/>
        </p:nvSpPr>
        <p:spPr bwMode="auto">
          <a:xfrm>
            <a:off x="3208338" y="4922838"/>
            <a:ext cx="73025" cy="52387"/>
          </a:xfrm>
          <a:custGeom>
            <a:avLst/>
            <a:gdLst>
              <a:gd name="T0" fmla="*/ 2147483647 w 92"/>
              <a:gd name="T1" fmla="*/ 1500094601 h 66"/>
              <a:gd name="T2" fmla="*/ 0 w 92"/>
              <a:gd name="T3" fmla="*/ 2147483647 h 66"/>
              <a:gd name="T4" fmla="*/ 1500123206 w 92"/>
              <a:gd name="T5" fmla="*/ 1500094601 h 66"/>
              <a:gd name="T6" fmla="*/ 0 w 92"/>
              <a:gd name="T7" fmla="*/ 0 h 66"/>
              <a:gd name="T8" fmla="*/ 2147483647 w 92"/>
              <a:gd name="T9" fmla="*/ 1500094601 h 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2" h="66">
                <a:moveTo>
                  <a:pt x="92" y="34"/>
                </a:moveTo>
                <a:lnTo>
                  <a:pt x="0" y="66"/>
                </a:lnTo>
                <a:lnTo>
                  <a:pt x="46" y="34"/>
                </a:lnTo>
                <a:lnTo>
                  <a:pt x="0" y="0"/>
                </a:lnTo>
                <a:lnTo>
                  <a:pt x="92" y="3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26" name="Rectangle 231"/>
          <p:cNvSpPr>
            <a:spLocks noChangeArrowheads="1"/>
          </p:cNvSpPr>
          <p:nvPr/>
        </p:nvSpPr>
        <p:spPr bwMode="auto">
          <a:xfrm>
            <a:off x="3289300" y="4735513"/>
            <a:ext cx="230188" cy="1079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700">
                <a:solidFill>
                  <a:srgbClr val="000000"/>
                </a:solidFill>
                <a:latin typeface="Helvetica" charset="0"/>
                <a:cs typeface="Helvetica" charset="0"/>
              </a:rPr>
              <a:t>BSEL</a:t>
            </a:r>
            <a:endParaRPr lang="en-US" sz="700">
              <a:latin typeface="Helvetica" charset="0"/>
              <a:cs typeface="Helvetica" charset="0"/>
            </a:endParaRPr>
          </a:p>
        </p:txBody>
      </p:sp>
      <p:sp>
        <p:nvSpPr>
          <p:cNvPr id="527" name="Line 232"/>
          <p:cNvSpPr>
            <a:spLocks noChangeShapeType="1"/>
          </p:cNvSpPr>
          <p:nvPr/>
        </p:nvSpPr>
        <p:spPr bwMode="auto">
          <a:xfrm>
            <a:off x="3051175" y="5032375"/>
            <a:ext cx="61913" cy="61913"/>
          </a:xfrm>
          <a:prstGeom prst="line">
            <a:avLst/>
          </a:prstGeom>
          <a:noFill/>
          <a:ln w="793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528" name="Line 233"/>
          <p:cNvSpPr>
            <a:spLocks noChangeShapeType="1"/>
          </p:cNvSpPr>
          <p:nvPr/>
        </p:nvSpPr>
        <p:spPr bwMode="auto">
          <a:xfrm>
            <a:off x="3106738" y="5092700"/>
            <a:ext cx="141287" cy="1588"/>
          </a:xfrm>
          <a:prstGeom prst="line">
            <a:avLst/>
          </a:prstGeom>
          <a:noFill/>
          <a:ln w="63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529" name="Freeform 234"/>
          <p:cNvSpPr>
            <a:spLocks/>
          </p:cNvSpPr>
          <p:nvPr/>
        </p:nvSpPr>
        <p:spPr bwMode="auto">
          <a:xfrm>
            <a:off x="3208338" y="5065713"/>
            <a:ext cx="73025" cy="52387"/>
          </a:xfrm>
          <a:custGeom>
            <a:avLst/>
            <a:gdLst>
              <a:gd name="T0" fmla="*/ 2147483647 w 92"/>
              <a:gd name="T1" fmla="*/ 2147483647 h 66"/>
              <a:gd name="T2" fmla="*/ 0 w 92"/>
              <a:gd name="T3" fmla="*/ 2147483647 h 66"/>
              <a:gd name="T4" fmla="*/ 2147483647 w 92"/>
              <a:gd name="T5" fmla="*/ 2147483647 h 66"/>
              <a:gd name="T6" fmla="*/ 0 w 92"/>
              <a:gd name="T7" fmla="*/ 0 h 66"/>
              <a:gd name="T8" fmla="*/ 2147483647 w 92"/>
              <a:gd name="T9" fmla="*/ 2147483647 h 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2" h="66">
                <a:moveTo>
                  <a:pt x="92" y="34"/>
                </a:moveTo>
                <a:lnTo>
                  <a:pt x="0" y="66"/>
                </a:lnTo>
                <a:lnTo>
                  <a:pt x="46" y="34"/>
                </a:lnTo>
                <a:lnTo>
                  <a:pt x="0" y="0"/>
                </a:lnTo>
                <a:lnTo>
                  <a:pt x="92" y="3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30" name="Line 235"/>
          <p:cNvSpPr>
            <a:spLocks noChangeShapeType="1"/>
          </p:cNvSpPr>
          <p:nvPr/>
        </p:nvSpPr>
        <p:spPr bwMode="auto">
          <a:xfrm>
            <a:off x="3051175" y="5175250"/>
            <a:ext cx="61913" cy="61913"/>
          </a:xfrm>
          <a:prstGeom prst="line">
            <a:avLst/>
          </a:prstGeom>
          <a:noFill/>
          <a:ln w="793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531" name="Line 236"/>
          <p:cNvSpPr>
            <a:spLocks noChangeShapeType="1"/>
          </p:cNvSpPr>
          <p:nvPr/>
        </p:nvSpPr>
        <p:spPr bwMode="auto">
          <a:xfrm>
            <a:off x="3106738" y="5235575"/>
            <a:ext cx="141287" cy="1588"/>
          </a:xfrm>
          <a:prstGeom prst="line">
            <a:avLst/>
          </a:prstGeom>
          <a:noFill/>
          <a:ln w="63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532" name="Freeform 237"/>
          <p:cNvSpPr>
            <a:spLocks/>
          </p:cNvSpPr>
          <p:nvPr/>
        </p:nvSpPr>
        <p:spPr bwMode="auto">
          <a:xfrm>
            <a:off x="3208338" y="5208588"/>
            <a:ext cx="73025" cy="52387"/>
          </a:xfrm>
          <a:custGeom>
            <a:avLst/>
            <a:gdLst>
              <a:gd name="T0" fmla="*/ 2147483647 w 92"/>
              <a:gd name="T1" fmla="*/ 2147483647 h 66"/>
              <a:gd name="T2" fmla="*/ 0 w 92"/>
              <a:gd name="T3" fmla="*/ 2147483647 h 66"/>
              <a:gd name="T4" fmla="*/ 2147483647 w 92"/>
              <a:gd name="T5" fmla="*/ 2147483647 h 66"/>
              <a:gd name="T6" fmla="*/ 0 w 92"/>
              <a:gd name="T7" fmla="*/ 0 h 66"/>
              <a:gd name="T8" fmla="*/ 2147483647 w 92"/>
              <a:gd name="T9" fmla="*/ 2147483647 h 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2" h="66">
                <a:moveTo>
                  <a:pt x="92" y="34"/>
                </a:moveTo>
                <a:lnTo>
                  <a:pt x="0" y="66"/>
                </a:lnTo>
                <a:lnTo>
                  <a:pt x="46" y="34"/>
                </a:lnTo>
                <a:lnTo>
                  <a:pt x="0" y="0"/>
                </a:lnTo>
                <a:lnTo>
                  <a:pt x="92" y="3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33" name="Line 238"/>
          <p:cNvSpPr>
            <a:spLocks noChangeShapeType="1"/>
          </p:cNvSpPr>
          <p:nvPr/>
        </p:nvSpPr>
        <p:spPr bwMode="auto">
          <a:xfrm>
            <a:off x="3051175" y="5318125"/>
            <a:ext cx="61913" cy="61913"/>
          </a:xfrm>
          <a:prstGeom prst="line">
            <a:avLst/>
          </a:prstGeom>
          <a:noFill/>
          <a:ln w="793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534" name="Line 239"/>
          <p:cNvSpPr>
            <a:spLocks noChangeShapeType="1"/>
          </p:cNvSpPr>
          <p:nvPr/>
        </p:nvSpPr>
        <p:spPr bwMode="auto">
          <a:xfrm>
            <a:off x="3106738" y="5378450"/>
            <a:ext cx="141287" cy="1588"/>
          </a:xfrm>
          <a:prstGeom prst="line">
            <a:avLst/>
          </a:prstGeom>
          <a:noFill/>
          <a:ln w="63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535" name="Freeform 240"/>
          <p:cNvSpPr>
            <a:spLocks/>
          </p:cNvSpPr>
          <p:nvPr/>
        </p:nvSpPr>
        <p:spPr bwMode="auto">
          <a:xfrm>
            <a:off x="3208338" y="5351463"/>
            <a:ext cx="73025" cy="52387"/>
          </a:xfrm>
          <a:custGeom>
            <a:avLst/>
            <a:gdLst>
              <a:gd name="T0" fmla="*/ 2147483647 w 92"/>
              <a:gd name="T1" fmla="*/ 2147483647 h 66"/>
              <a:gd name="T2" fmla="*/ 0 w 92"/>
              <a:gd name="T3" fmla="*/ 2147483647 h 66"/>
              <a:gd name="T4" fmla="*/ 2147483647 w 92"/>
              <a:gd name="T5" fmla="*/ 2147483647 h 66"/>
              <a:gd name="T6" fmla="*/ 0 w 92"/>
              <a:gd name="T7" fmla="*/ 0 h 66"/>
              <a:gd name="T8" fmla="*/ 2147483647 w 92"/>
              <a:gd name="T9" fmla="*/ 2147483647 h 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2" h="66">
                <a:moveTo>
                  <a:pt x="92" y="34"/>
                </a:moveTo>
                <a:lnTo>
                  <a:pt x="0" y="66"/>
                </a:lnTo>
                <a:lnTo>
                  <a:pt x="46" y="34"/>
                </a:lnTo>
                <a:lnTo>
                  <a:pt x="0" y="0"/>
                </a:lnTo>
                <a:lnTo>
                  <a:pt x="92" y="3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36" name="Rectangle 241"/>
          <p:cNvSpPr>
            <a:spLocks noChangeArrowheads="1"/>
          </p:cNvSpPr>
          <p:nvPr/>
        </p:nvSpPr>
        <p:spPr bwMode="auto">
          <a:xfrm>
            <a:off x="3289300" y="5170488"/>
            <a:ext cx="295275" cy="1079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700">
                <a:solidFill>
                  <a:srgbClr val="000000"/>
                </a:solidFill>
                <a:latin typeface="Helvetica" charset="0"/>
                <a:cs typeface="Helvetica" charset="0"/>
              </a:rPr>
              <a:t>PCSEL</a:t>
            </a:r>
            <a:endParaRPr lang="en-US" sz="700">
              <a:latin typeface="Helvetica" charset="0"/>
              <a:cs typeface="Helvetica" charset="0"/>
            </a:endParaRPr>
          </a:p>
        </p:txBody>
      </p:sp>
      <p:sp>
        <p:nvSpPr>
          <p:cNvPr id="537" name="Rectangle 242"/>
          <p:cNvSpPr>
            <a:spLocks noChangeArrowheads="1"/>
          </p:cNvSpPr>
          <p:nvPr/>
        </p:nvSpPr>
        <p:spPr bwMode="auto">
          <a:xfrm>
            <a:off x="3289300" y="5310188"/>
            <a:ext cx="346075" cy="1079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700">
                <a:solidFill>
                  <a:srgbClr val="000000"/>
                </a:solidFill>
                <a:latin typeface="Helvetica" charset="0"/>
                <a:cs typeface="Helvetica" charset="0"/>
              </a:rPr>
              <a:t>RA2SEL</a:t>
            </a:r>
            <a:endParaRPr lang="en-US" sz="700">
              <a:latin typeface="Helvetica" charset="0"/>
              <a:cs typeface="Helvetica" charset="0"/>
            </a:endParaRPr>
          </a:p>
        </p:txBody>
      </p:sp>
      <p:sp>
        <p:nvSpPr>
          <p:cNvPr id="538" name="Rectangle 243"/>
          <p:cNvSpPr>
            <a:spLocks noChangeArrowheads="1"/>
          </p:cNvSpPr>
          <p:nvPr/>
        </p:nvSpPr>
        <p:spPr bwMode="auto">
          <a:xfrm>
            <a:off x="3289300" y="5621338"/>
            <a:ext cx="320675" cy="1079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700">
                <a:solidFill>
                  <a:srgbClr val="000000"/>
                </a:solidFill>
                <a:latin typeface="Helvetica" charset="0"/>
                <a:cs typeface="Helvetica" charset="0"/>
              </a:rPr>
              <a:t>WDSEL</a:t>
            </a:r>
            <a:endParaRPr lang="en-US" sz="700">
              <a:latin typeface="Helvetica" charset="0"/>
              <a:cs typeface="Helvetica" charset="0"/>
            </a:endParaRPr>
          </a:p>
        </p:txBody>
      </p:sp>
      <p:sp>
        <p:nvSpPr>
          <p:cNvPr id="539" name="Rectangle 244"/>
          <p:cNvSpPr>
            <a:spLocks noChangeArrowheads="1"/>
          </p:cNvSpPr>
          <p:nvPr/>
        </p:nvSpPr>
        <p:spPr bwMode="auto">
          <a:xfrm>
            <a:off x="3289300" y="4459288"/>
            <a:ext cx="295275" cy="1079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700">
                <a:solidFill>
                  <a:srgbClr val="000000"/>
                </a:solidFill>
                <a:latin typeface="Helvetica" charset="0"/>
                <a:cs typeface="Helvetica" charset="0"/>
              </a:rPr>
              <a:t>ALUFN</a:t>
            </a:r>
            <a:endParaRPr lang="en-US" sz="700">
              <a:latin typeface="Helvetica" charset="0"/>
              <a:cs typeface="Helvetica" charset="0"/>
            </a:endParaRPr>
          </a:p>
        </p:txBody>
      </p:sp>
      <p:sp>
        <p:nvSpPr>
          <p:cNvPr id="540" name="Line 246"/>
          <p:cNvSpPr>
            <a:spLocks noChangeShapeType="1"/>
          </p:cNvSpPr>
          <p:nvPr/>
        </p:nvSpPr>
        <p:spPr bwMode="auto">
          <a:xfrm>
            <a:off x="3054350" y="4391025"/>
            <a:ext cx="0" cy="1400175"/>
          </a:xfrm>
          <a:prstGeom prst="line">
            <a:avLst/>
          </a:prstGeom>
          <a:noFill/>
          <a:ln w="63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541" name="Line 247"/>
          <p:cNvSpPr>
            <a:spLocks noChangeShapeType="1"/>
          </p:cNvSpPr>
          <p:nvPr/>
        </p:nvSpPr>
        <p:spPr bwMode="auto">
          <a:xfrm>
            <a:off x="6761163" y="5449888"/>
            <a:ext cx="1587" cy="258762"/>
          </a:xfrm>
          <a:prstGeom prst="line">
            <a:avLst/>
          </a:prstGeom>
          <a:noFill/>
          <a:ln w="63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542" name="Line 248"/>
          <p:cNvSpPr>
            <a:spLocks noChangeShapeType="1"/>
          </p:cNvSpPr>
          <p:nvPr/>
        </p:nvSpPr>
        <p:spPr bwMode="auto">
          <a:xfrm flipH="1">
            <a:off x="5357813" y="5705475"/>
            <a:ext cx="1406525" cy="1588"/>
          </a:xfrm>
          <a:prstGeom prst="line">
            <a:avLst/>
          </a:prstGeom>
          <a:noFill/>
          <a:ln w="63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543" name="Line 249"/>
          <p:cNvSpPr>
            <a:spLocks noChangeShapeType="1"/>
          </p:cNvSpPr>
          <p:nvPr/>
        </p:nvSpPr>
        <p:spPr bwMode="auto">
          <a:xfrm>
            <a:off x="5360988" y="5702300"/>
            <a:ext cx="1587" cy="369888"/>
          </a:xfrm>
          <a:prstGeom prst="line">
            <a:avLst/>
          </a:prstGeom>
          <a:noFill/>
          <a:ln w="63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544" name="Freeform 250"/>
          <p:cNvSpPr>
            <a:spLocks/>
          </p:cNvSpPr>
          <p:nvPr/>
        </p:nvSpPr>
        <p:spPr bwMode="auto">
          <a:xfrm>
            <a:off x="5334000" y="6032500"/>
            <a:ext cx="52388" cy="73025"/>
          </a:xfrm>
          <a:custGeom>
            <a:avLst/>
            <a:gdLst>
              <a:gd name="T0" fmla="*/ 2147483647 w 65"/>
              <a:gd name="T1" fmla="*/ 2147483647 h 91"/>
              <a:gd name="T2" fmla="*/ 0 w 65"/>
              <a:gd name="T3" fmla="*/ 0 h 91"/>
              <a:gd name="T4" fmla="*/ 2147483647 w 65"/>
              <a:gd name="T5" fmla="*/ 2147483647 h 91"/>
              <a:gd name="T6" fmla="*/ 2147483647 w 65"/>
              <a:gd name="T7" fmla="*/ 0 h 91"/>
              <a:gd name="T8" fmla="*/ 2147483647 w 65"/>
              <a:gd name="T9" fmla="*/ 2147483647 h 9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5" h="91">
                <a:moveTo>
                  <a:pt x="34" y="91"/>
                </a:moveTo>
                <a:lnTo>
                  <a:pt x="0" y="0"/>
                </a:lnTo>
                <a:lnTo>
                  <a:pt x="34" y="45"/>
                </a:lnTo>
                <a:lnTo>
                  <a:pt x="65" y="0"/>
                </a:lnTo>
                <a:lnTo>
                  <a:pt x="34" y="91"/>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45" name="Line 251"/>
          <p:cNvSpPr>
            <a:spLocks noChangeShapeType="1"/>
          </p:cNvSpPr>
          <p:nvPr/>
        </p:nvSpPr>
        <p:spPr bwMode="auto">
          <a:xfrm flipV="1">
            <a:off x="4849813" y="3603625"/>
            <a:ext cx="1587" cy="158750"/>
          </a:xfrm>
          <a:prstGeom prst="line">
            <a:avLst/>
          </a:prstGeom>
          <a:noFill/>
          <a:ln w="50800">
            <a:solidFill>
              <a:srgbClr val="FFFFFF"/>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546" name="Rectangle 252"/>
          <p:cNvSpPr>
            <a:spLocks noChangeArrowheads="1"/>
          </p:cNvSpPr>
          <p:nvPr/>
        </p:nvSpPr>
        <p:spPr bwMode="auto">
          <a:xfrm>
            <a:off x="4595813" y="5776913"/>
            <a:ext cx="295275" cy="136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900">
                <a:solidFill>
                  <a:srgbClr val="000000"/>
                </a:solidFill>
                <a:latin typeface="AvantGarde" charset="0"/>
              </a:rPr>
              <a:t>PC+4</a:t>
            </a:r>
            <a:endParaRPr lang="en-US" sz="900">
              <a:latin typeface="AvantGarde" charset="0"/>
            </a:endParaRPr>
          </a:p>
        </p:txBody>
      </p:sp>
      <p:sp>
        <p:nvSpPr>
          <p:cNvPr id="547" name="Rectangle 253"/>
          <p:cNvSpPr>
            <a:spLocks noChangeArrowheads="1"/>
          </p:cNvSpPr>
          <p:nvPr/>
        </p:nvSpPr>
        <p:spPr bwMode="auto">
          <a:xfrm>
            <a:off x="5735638" y="2774950"/>
            <a:ext cx="42862" cy="920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600">
                <a:solidFill>
                  <a:srgbClr val="000000"/>
                </a:solidFill>
                <a:latin typeface="AvantGarde" charset="0"/>
              </a:rPr>
              <a:t>0</a:t>
            </a:r>
            <a:endParaRPr lang="en-US">
              <a:latin typeface="Tekton" charset="0"/>
            </a:endParaRPr>
          </a:p>
        </p:txBody>
      </p:sp>
      <p:sp>
        <p:nvSpPr>
          <p:cNvPr id="548" name="Rectangle 254"/>
          <p:cNvSpPr>
            <a:spLocks noChangeArrowheads="1"/>
          </p:cNvSpPr>
          <p:nvPr/>
        </p:nvSpPr>
        <p:spPr bwMode="auto">
          <a:xfrm>
            <a:off x="5964238" y="2774950"/>
            <a:ext cx="42862" cy="920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600">
                <a:solidFill>
                  <a:srgbClr val="000000"/>
                </a:solidFill>
                <a:latin typeface="AvantGarde" charset="0"/>
              </a:rPr>
              <a:t>1</a:t>
            </a:r>
            <a:endParaRPr lang="en-US">
              <a:latin typeface="Tekton" charset="0"/>
            </a:endParaRPr>
          </a:p>
        </p:txBody>
      </p:sp>
      <p:sp>
        <p:nvSpPr>
          <p:cNvPr id="549" name="Rectangle 255"/>
          <p:cNvSpPr>
            <a:spLocks noChangeArrowheads="1"/>
          </p:cNvSpPr>
          <p:nvPr/>
        </p:nvSpPr>
        <p:spPr bwMode="auto">
          <a:xfrm>
            <a:off x="7389813" y="4862513"/>
            <a:ext cx="223837" cy="1079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700">
                <a:solidFill>
                  <a:srgbClr val="000000"/>
                </a:solidFill>
                <a:latin typeface="Helvetica" charset="0"/>
                <a:cs typeface="Helvetica" charset="0"/>
              </a:rPr>
              <a:t>MWR</a:t>
            </a:r>
            <a:endParaRPr lang="en-US" sz="700">
              <a:latin typeface="Helvetica" charset="0"/>
              <a:cs typeface="Helvetica" charset="0"/>
            </a:endParaRPr>
          </a:p>
        </p:txBody>
      </p:sp>
      <p:grpSp>
        <p:nvGrpSpPr>
          <p:cNvPr id="550" name="Group 256"/>
          <p:cNvGrpSpPr>
            <a:grpSpLocks/>
          </p:cNvGrpSpPr>
          <p:nvPr/>
        </p:nvGrpSpPr>
        <p:grpSpPr bwMode="auto">
          <a:xfrm>
            <a:off x="1455738" y="1430338"/>
            <a:ext cx="969962" cy="114300"/>
            <a:chOff x="958" y="634"/>
            <a:chExt cx="611" cy="72"/>
          </a:xfrm>
          <a:solidFill>
            <a:schemeClr val="accent1">
              <a:lumMod val="40000"/>
              <a:lumOff val="60000"/>
            </a:schemeClr>
          </a:solidFill>
        </p:grpSpPr>
        <p:sp>
          <p:nvSpPr>
            <p:cNvPr id="551" name="Freeform 257"/>
            <p:cNvSpPr>
              <a:spLocks/>
            </p:cNvSpPr>
            <p:nvPr/>
          </p:nvSpPr>
          <p:spPr bwMode="auto">
            <a:xfrm>
              <a:off x="958" y="634"/>
              <a:ext cx="611" cy="72"/>
            </a:xfrm>
            <a:custGeom>
              <a:avLst/>
              <a:gdLst>
                <a:gd name="T0" fmla="*/ 0 w 1222"/>
                <a:gd name="T1" fmla="*/ 0 h 143"/>
                <a:gd name="T2" fmla="*/ 10 w 1222"/>
                <a:gd name="T3" fmla="*/ 0 h 143"/>
                <a:gd name="T4" fmla="*/ 9 w 1222"/>
                <a:gd name="T5" fmla="*/ 2 h 143"/>
                <a:gd name="T6" fmla="*/ 1 w 1222"/>
                <a:gd name="T7" fmla="*/ 2 h 143"/>
                <a:gd name="T8" fmla="*/ 0 w 1222"/>
                <a:gd name="T9" fmla="*/ 0 h 1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22" h="143">
                  <a:moveTo>
                    <a:pt x="0" y="0"/>
                  </a:moveTo>
                  <a:lnTo>
                    <a:pt x="1222" y="0"/>
                  </a:lnTo>
                  <a:lnTo>
                    <a:pt x="1150" y="143"/>
                  </a:lnTo>
                  <a:lnTo>
                    <a:pt x="72" y="143"/>
                  </a:lnTo>
                  <a:lnTo>
                    <a:pt x="0" y="0"/>
                  </a:lnTo>
                  <a:close/>
                </a:path>
              </a:pathLst>
            </a:custGeom>
            <a:grpFill/>
            <a:ln w="12700">
              <a:solidFill>
                <a:srgbClr val="000000"/>
              </a:solidFill>
              <a:prstDash val="solid"/>
              <a:round/>
              <a:headEnd/>
              <a:tailEnd/>
            </a:ln>
          </p:spPr>
          <p:txBody>
            <a:bodyPr/>
            <a:lstStyle/>
            <a:p>
              <a:endParaRPr lang="en-US"/>
            </a:p>
          </p:txBody>
        </p:sp>
        <p:sp>
          <p:nvSpPr>
            <p:cNvPr id="552" name="Rectangle 258"/>
            <p:cNvSpPr>
              <a:spLocks noChangeArrowheads="1"/>
            </p:cNvSpPr>
            <p:nvPr/>
          </p:nvSpPr>
          <p:spPr bwMode="auto">
            <a:xfrm>
              <a:off x="1498" y="635"/>
              <a:ext cx="27" cy="5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600">
                  <a:solidFill>
                    <a:srgbClr val="000000"/>
                  </a:solidFill>
                  <a:latin typeface="AvantGarde" charset="0"/>
                </a:rPr>
                <a:t>0</a:t>
              </a:r>
              <a:endParaRPr lang="en-US">
                <a:latin typeface="Tekton" charset="0"/>
              </a:endParaRPr>
            </a:p>
          </p:txBody>
        </p:sp>
        <p:sp>
          <p:nvSpPr>
            <p:cNvPr id="553" name="Rectangle 259"/>
            <p:cNvSpPr>
              <a:spLocks noChangeArrowheads="1"/>
            </p:cNvSpPr>
            <p:nvPr/>
          </p:nvSpPr>
          <p:spPr bwMode="auto">
            <a:xfrm>
              <a:off x="1381" y="635"/>
              <a:ext cx="27" cy="5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600">
                  <a:solidFill>
                    <a:srgbClr val="000000"/>
                  </a:solidFill>
                  <a:latin typeface="AvantGarde" charset="0"/>
                </a:rPr>
                <a:t>1</a:t>
              </a:r>
              <a:endParaRPr lang="en-US">
                <a:latin typeface="Tekton" charset="0"/>
              </a:endParaRPr>
            </a:p>
          </p:txBody>
        </p:sp>
        <p:sp>
          <p:nvSpPr>
            <p:cNvPr id="554" name="Rectangle 260"/>
            <p:cNvSpPr>
              <a:spLocks noChangeArrowheads="1"/>
            </p:cNvSpPr>
            <p:nvPr/>
          </p:nvSpPr>
          <p:spPr bwMode="auto">
            <a:xfrm>
              <a:off x="1248" y="635"/>
              <a:ext cx="27" cy="5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600">
                  <a:solidFill>
                    <a:srgbClr val="000000"/>
                  </a:solidFill>
                  <a:latin typeface="AvantGarde" charset="0"/>
                </a:rPr>
                <a:t>2</a:t>
              </a:r>
              <a:endParaRPr lang="en-US">
                <a:latin typeface="Tekton" charset="0"/>
              </a:endParaRPr>
            </a:p>
          </p:txBody>
        </p:sp>
        <p:sp>
          <p:nvSpPr>
            <p:cNvPr id="555" name="Rectangle 261"/>
            <p:cNvSpPr>
              <a:spLocks noChangeArrowheads="1"/>
            </p:cNvSpPr>
            <p:nvPr/>
          </p:nvSpPr>
          <p:spPr bwMode="auto">
            <a:xfrm>
              <a:off x="1120" y="635"/>
              <a:ext cx="27" cy="5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600">
                  <a:solidFill>
                    <a:srgbClr val="000000"/>
                  </a:solidFill>
                  <a:latin typeface="AvantGarde" charset="0"/>
                </a:rPr>
                <a:t>3</a:t>
              </a:r>
              <a:endParaRPr lang="en-US">
                <a:latin typeface="Tekton" charset="0"/>
              </a:endParaRPr>
            </a:p>
          </p:txBody>
        </p:sp>
        <p:sp>
          <p:nvSpPr>
            <p:cNvPr id="556" name="Rectangle 262"/>
            <p:cNvSpPr>
              <a:spLocks noChangeArrowheads="1"/>
            </p:cNvSpPr>
            <p:nvPr/>
          </p:nvSpPr>
          <p:spPr bwMode="auto">
            <a:xfrm>
              <a:off x="995" y="635"/>
              <a:ext cx="27" cy="5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600">
                  <a:solidFill>
                    <a:srgbClr val="000000"/>
                  </a:solidFill>
                  <a:latin typeface="AvantGarde" charset="0"/>
                </a:rPr>
                <a:t>4</a:t>
              </a:r>
              <a:endParaRPr lang="en-US">
                <a:latin typeface="Tekton" charset="0"/>
              </a:endParaRPr>
            </a:p>
          </p:txBody>
        </p:sp>
      </p:grpSp>
      <p:sp>
        <p:nvSpPr>
          <p:cNvPr id="557" name="Rectangle 263"/>
          <p:cNvSpPr>
            <a:spLocks noChangeArrowheads="1"/>
          </p:cNvSpPr>
          <p:nvPr/>
        </p:nvSpPr>
        <p:spPr bwMode="auto">
          <a:xfrm>
            <a:off x="1457325" y="1138238"/>
            <a:ext cx="177800" cy="920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600">
                <a:latin typeface="AvantGarde" charset="0"/>
              </a:rPr>
              <a:t>XAdr</a:t>
            </a:r>
            <a:endParaRPr lang="en-US">
              <a:latin typeface="Tekton" charset="0"/>
            </a:endParaRPr>
          </a:p>
        </p:txBody>
      </p:sp>
      <p:sp>
        <p:nvSpPr>
          <p:cNvPr id="558" name="Rectangle 264"/>
          <p:cNvSpPr>
            <a:spLocks noChangeArrowheads="1"/>
          </p:cNvSpPr>
          <p:nvPr/>
        </p:nvSpPr>
        <p:spPr bwMode="auto">
          <a:xfrm>
            <a:off x="1685925" y="1052513"/>
            <a:ext cx="87313" cy="920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600">
                <a:latin typeface="AvantGarde" charset="0"/>
              </a:rPr>
              <a:t>ILL</a:t>
            </a:r>
            <a:endParaRPr lang="en-US">
              <a:latin typeface="Tekton" charset="0"/>
            </a:endParaRPr>
          </a:p>
        </p:txBody>
      </p:sp>
      <p:sp>
        <p:nvSpPr>
          <p:cNvPr id="559" name="Rectangle 265"/>
          <p:cNvSpPr>
            <a:spLocks noChangeArrowheads="1"/>
          </p:cNvSpPr>
          <p:nvPr/>
        </p:nvSpPr>
        <p:spPr bwMode="auto">
          <a:xfrm>
            <a:off x="1685925" y="1135063"/>
            <a:ext cx="111125" cy="920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600">
                <a:latin typeface="AvantGarde" charset="0"/>
              </a:rPr>
              <a:t>OP</a:t>
            </a:r>
            <a:endParaRPr lang="en-US">
              <a:latin typeface="Tekton" charset="0"/>
            </a:endParaRPr>
          </a:p>
        </p:txBody>
      </p:sp>
      <p:sp>
        <p:nvSpPr>
          <p:cNvPr id="560" name="Freeform 266"/>
          <p:cNvSpPr>
            <a:spLocks/>
          </p:cNvSpPr>
          <p:nvPr/>
        </p:nvSpPr>
        <p:spPr bwMode="auto">
          <a:xfrm>
            <a:off x="1514475" y="1357313"/>
            <a:ext cx="52388" cy="73025"/>
          </a:xfrm>
          <a:custGeom>
            <a:avLst/>
            <a:gdLst>
              <a:gd name="T0" fmla="*/ 2147483647 w 66"/>
              <a:gd name="T1" fmla="*/ 2147483647 h 92"/>
              <a:gd name="T2" fmla="*/ 0 w 66"/>
              <a:gd name="T3" fmla="*/ 0 h 92"/>
              <a:gd name="T4" fmla="*/ 2147483647 w 66"/>
              <a:gd name="T5" fmla="*/ 2147483647 h 92"/>
              <a:gd name="T6" fmla="*/ 2147483647 w 66"/>
              <a:gd name="T7" fmla="*/ 0 h 92"/>
              <a:gd name="T8" fmla="*/ 2147483647 w 66"/>
              <a:gd name="T9" fmla="*/ 2147483647 h 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 h="92">
                <a:moveTo>
                  <a:pt x="34" y="92"/>
                </a:moveTo>
                <a:lnTo>
                  <a:pt x="0" y="0"/>
                </a:lnTo>
                <a:lnTo>
                  <a:pt x="34" y="46"/>
                </a:lnTo>
                <a:lnTo>
                  <a:pt x="66" y="0"/>
                </a:lnTo>
                <a:lnTo>
                  <a:pt x="34" y="92"/>
                </a:lnTo>
                <a:close/>
              </a:path>
            </a:pathLst>
          </a:custGeom>
          <a:solidFill>
            <a:srgbClr val="FF0000"/>
          </a:solidFill>
          <a:ln w="9525">
            <a:solidFill>
              <a:schemeClr val="tx1"/>
            </a:solidFill>
            <a:round/>
            <a:headEnd/>
            <a:tailEnd/>
          </a:ln>
        </p:spPr>
        <p:txBody>
          <a:bodyPr/>
          <a:lstStyle/>
          <a:p>
            <a:endParaRPr lang="en-US"/>
          </a:p>
        </p:txBody>
      </p:sp>
      <p:sp>
        <p:nvSpPr>
          <p:cNvPr id="561" name="Line 267"/>
          <p:cNvSpPr>
            <a:spLocks noChangeShapeType="1"/>
          </p:cNvSpPr>
          <p:nvPr/>
        </p:nvSpPr>
        <p:spPr bwMode="auto">
          <a:xfrm>
            <a:off x="1541463" y="1228725"/>
            <a:ext cx="1587" cy="168275"/>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562" name="Freeform 268"/>
          <p:cNvSpPr>
            <a:spLocks/>
          </p:cNvSpPr>
          <p:nvPr/>
        </p:nvSpPr>
        <p:spPr bwMode="auto">
          <a:xfrm>
            <a:off x="1714500" y="1357313"/>
            <a:ext cx="52388" cy="73025"/>
          </a:xfrm>
          <a:custGeom>
            <a:avLst/>
            <a:gdLst>
              <a:gd name="T0" fmla="*/ 2147483647 w 66"/>
              <a:gd name="T1" fmla="*/ 2147483647 h 92"/>
              <a:gd name="T2" fmla="*/ 0 w 66"/>
              <a:gd name="T3" fmla="*/ 0 h 92"/>
              <a:gd name="T4" fmla="*/ 2147483647 w 66"/>
              <a:gd name="T5" fmla="*/ 2147483647 h 92"/>
              <a:gd name="T6" fmla="*/ 2147483647 w 66"/>
              <a:gd name="T7" fmla="*/ 0 h 92"/>
              <a:gd name="T8" fmla="*/ 2147483647 w 66"/>
              <a:gd name="T9" fmla="*/ 2147483647 h 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 h="92">
                <a:moveTo>
                  <a:pt x="34" y="92"/>
                </a:moveTo>
                <a:lnTo>
                  <a:pt x="0" y="0"/>
                </a:lnTo>
                <a:lnTo>
                  <a:pt x="34" y="46"/>
                </a:lnTo>
                <a:lnTo>
                  <a:pt x="66" y="0"/>
                </a:lnTo>
                <a:lnTo>
                  <a:pt x="34" y="92"/>
                </a:lnTo>
                <a:close/>
              </a:path>
            </a:pathLst>
          </a:custGeom>
          <a:solidFill>
            <a:srgbClr val="FF0000"/>
          </a:solidFill>
          <a:ln w="9525">
            <a:solidFill>
              <a:schemeClr val="tx1"/>
            </a:solidFill>
            <a:round/>
            <a:headEnd/>
            <a:tailEnd/>
          </a:ln>
        </p:spPr>
        <p:txBody>
          <a:bodyPr/>
          <a:lstStyle/>
          <a:p>
            <a:endParaRPr lang="en-US"/>
          </a:p>
        </p:txBody>
      </p:sp>
      <p:sp>
        <p:nvSpPr>
          <p:cNvPr id="563" name="Line 269"/>
          <p:cNvSpPr>
            <a:spLocks noChangeShapeType="1"/>
          </p:cNvSpPr>
          <p:nvPr/>
        </p:nvSpPr>
        <p:spPr bwMode="auto">
          <a:xfrm>
            <a:off x="1741488" y="1228725"/>
            <a:ext cx="1587" cy="168275"/>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564" name="Freeform 270"/>
          <p:cNvSpPr>
            <a:spLocks/>
          </p:cNvSpPr>
          <p:nvPr/>
        </p:nvSpPr>
        <p:spPr bwMode="auto">
          <a:xfrm>
            <a:off x="4606925" y="3227388"/>
            <a:ext cx="73025" cy="52387"/>
          </a:xfrm>
          <a:custGeom>
            <a:avLst/>
            <a:gdLst>
              <a:gd name="T0" fmla="*/ 2147483647 w 92"/>
              <a:gd name="T1" fmla="*/ 2147483647 h 66"/>
              <a:gd name="T2" fmla="*/ 0 w 92"/>
              <a:gd name="T3" fmla="*/ 2147483647 h 66"/>
              <a:gd name="T4" fmla="*/ 2147483647 w 92"/>
              <a:gd name="T5" fmla="*/ 2147483647 h 66"/>
              <a:gd name="T6" fmla="*/ 0 w 92"/>
              <a:gd name="T7" fmla="*/ 0 h 66"/>
              <a:gd name="T8" fmla="*/ 2147483647 w 92"/>
              <a:gd name="T9" fmla="*/ 2147483647 h 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2" h="66">
                <a:moveTo>
                  <a:pt x="92" y="34"/>
                </a:moveTo>
                <a:lnTo>
                  <a:pt x="0" y="66"/>
                </a:lnTo>
                <a:lnTo>
                  <a:pt x="46" y="34"/>
                </a:lnTo>
                <a:lnTo>
                  <a:pt x="0" y="0"/>
                </a:lnTo>
                <a:lnTo>
                  <a:pt x="92" y="3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65" name="Line 271"/>
          <p:cNvSpPr>
            <a:spLocks noChangeShapeType="1"/>
          </p:cNvSpPr>
          <p:nvPr/>
        </p:nvSpPr>
        <p:spPr bwMode="auto">
          <a:xfrm>
            <a:off x="4476750" y="3254375"/>
            <a:ext cx="169863" cy="1588"/>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566" name="Freeform 272"/>
          <p:cNvSpPr>
            <a:spLocks/>
          </p:cNvSpPr>
          <p:nvPr/>
        </p:nvSpPr>
        <p:spPr bwMode="auto">
          <a:xfrm>
            <a:off x="4395788" y="3040063"/>
            <a:ext cx="52387" cy="73025"/>
          </a:xfrm>
          <a:custGeom>
            <a:avLst/>
            <a:gdLst>
              <a:gd name="T0" fmla="*/ 2147483647 w 66"/>
              <a:gd name="T1" fmla="*/ 2147483647 h 92"/>
              <a:gd name="T2" fmla="*/ 0 w 66"/>
              <a:gd name="T3" fmla="*/ 0 h 92"/>
              <a:gd name="T4" fmla="*/ 2147483647 w 66"/>
              <a:gd name="T5" fmla="*/ 2147483647 h 92"/>
              <a:gd name="T6" fmla="*/ 2147483647 w 66"/>
              <a:gd name="T7" fmla="*/ 0 h 92"/>
              <a:gd name="T8" fmla="*/ 2147483647 w 66"/>
              <a:gd name="T9" fmla="*/ 2147483647 h 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 h="92">
                <a:moveTo>
                  <a:pt x="34" y="92"/>
                </a:moveTo>
                <a:lnTo>
                  <a:pt x="0" y="0"/>
                </a:lnTo>
                <a:lnTo>
                  <a:pt x="34" y="46"/>
                </a:lnTo>
                <a:lnTo>
                  <a:pt x="66" y="0"/>
                </a:lnTo>
                <a:lnTo>
                  <a:pt x="34" y="92"/>
                </a:lnTo>
                <a:close/>
              </a:path>
            </a:pathLst>
          </a:custGeom>
          <a:solidFill>
            <a:srgbClr val="FF0000"/>
          </a:solidFill>
          <a:ln w="9525">
            <a:solidFill>
              <a:schemeClr val="tx1"/>
            </a:solidFill>
            <a:round/>
            <a:headEnd/>
            <a:tailEnd/>
          </a:ln>
        </p:spPr>
        <p:txBody>
          <a:bodyPr/>
          <a:lstStyle/>
          <a:p>
            <a:endParaRPr lang="en-US"/>
          </a:p>
        </p:txBody>
      </p:sp>
      <p:sp>
        <p:nvSpPr>
          <p:cNvPr id="567" name="Line 273"/>
          <p:cNvSpPr>
            <a:spLocks noChangeShapeType="1"/>
          </p:cNvSpPr>
          <p:nvPr/>
        </p:nvSpPr>
        <p:spPr bwMode="auto">
          <a:xfrm flipV="1">
            <a:off x="4422775" y="2967038"/>
            <a:ext cx="1588" cy="112712"/>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568" name="Rectangle 274"/>
          <p:cNvSpPr>
            <a:spLocks noChangeArrowheads="1"/>
          </p:cNvSpPr>
          <p:nvPr/>
        </p:nvSpPr>
        <p:spPr bwMode="auto">
          <a:xfrm>
            <a:off x="4310063" y="2882900"/>
            <a:ext cx="244475" cy="920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600">
                <a:latin typeface="AvantGarde" charset="0"/>
              </a:rPr>
              <a:t>WASEL</a:t>
            </a:r>
            <a:endParaRPr lang="en-US">
              <a:latin typeface="Tekton" charset="0"/>
            </a:endParaRPr>
          </a:p>
        </p:txBody>
      </p:sp>
      <p:sp>
        <p:nvSpPr>
          <p:cNvPr id="569" name="Line 275"/>
          <p:cNvSpPr>
            <a:spLocks noChangeShapeType="1"/>
          </p:cNvSpPr>
          <p:nvPr/>
        </p:nvSpPr>
        <p:spPr bwMode="auto">
          <a:xfrm>
            <a:off x="3051175" y="5630863"/>
            <a:ext cx="61913" cy="61912"/>
          </a:xfrm>
          <a:prstGeom prst="line">
            <a:avLst/>
          </a:prstGeom>
          <a:noFill/>
          <a:ln w="7938">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570" name="Line 276"/>
          <p:cNvSpPr>
            <a:spLocks noChangeShapeType="1"/>
          </p:cNvSpPr>
          <p:nvPr/>
        </p:nvSpPr>
        <p:spPr bwMode="auto">
          <a:xfrm>
            <a:off x="3106738" y="5691188"/>
            <a:ext cx="141287" cy="1587"/>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571" name="Rectangle 278"/>
          <p:cNvSpPr>
            <a:spLocks noChangeArrowheads="1"/>
          </p:cNvSpPr>
          <p:nvPr/>
        </p:nvSpPr>
        <p:spPr bwMode="auto">
          <a:xfrm>
            <a:off x="3289300" y="5459413"/>
            <a:ext cx="311150" cy="1079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700">
                <a:latin typeface="Helvetica" charset="0"/>
                <a:cs typeface="Helvetica" charset="0"/>
              </a:rPr>
              <a:t>WASEL</a:t>
            </a:r>
          </a:p>
        </p:txBody>
      </p:sp>
      <p:sp>
        <p:nvSpPr>
          <p:cNvPr id="572" name="Freeform 279"/>
          <p:cNvSpPr>
            <a:spLocks/>
          </p:cNvSpPr>
          <p:nvPr/>
        </p:nvSpPr>
        <p:spPr bwMode="auto">
          <a:xfrm>
            <a:off x="2982913" y="4037013"/>
            <a:ext cx="52387" cy="73025"/>
          </a:xfrm>
          <a:custGeom>
            <a:avLst/>
            <a:gdLst>
              <a:gd name="T0" fmla="*/ 2147483647 w 66"/>
              <a:gd name="T1" fmla="*/ 2147483647 h 92"/>
              <a:gd name="T2" fmla="*/ 0 w 66"/>
              <a:gd name="T3" fmla="*/ 0 h 92"/>
              <a:gd name="T4" fmla="*/ 2147483647 w 66"/>
              <a:gd name="T5" fmla="*/ 2147483647 h 92"/>
              <a:gd name="T6" fmla="*/ 2147483647 w 66"/>
              <a:gd name="T7" fmla="*/ 0 h 92"/>
              <a:gd name="T8" fmla="*/ 2147483647 w 66"/>
              <a:gd name="T9" fmla="*/ 2147483647 h 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 h="92">
                <a:moveTo>
                  <a:pt x="34" y="92"/>
                </a:moveTo>
                <a:lnTo>
                  <a:pt x="0" y="0"/>
                </a:lnTo>
                <a:lnTo>
                  <a:pt x="34" y="46"/>
                </a:lnTo>
                <a:lnTo>
                  <a:pt x="66" y="0"/>
                </a:lnTo>
                <a:lnTo>
                  <a:pt x="34" y="92"/>
                </a:lnTo>
                <a:close/>
              </a:path>
            </a:pathLst>
          </a:custGeom>
          <a:solidFill>
            <a:srgbClr val="FF0000"/>
          </a:solidFill>
          <a:ln w="9525">
            <a:solidFill>
              <a:schemeClr val="tx1"/>
            </a:solidFill>
            <a:round/>
            <a:headEnd/>
            <a:tailEnd/>
          </a:ln>
        </p:spPr>
        <p:txBody>
          <a:bodyPr/>
          <a:lstStyle/>
          <a:p>
            <a:endParaRPr lang="en-US"/>
          </a:p>
        </p:txBody>
      </p:sp>
      <p:sp>
        <p:nvSpPr>
          <p:cNvPr id="573" name="Line 280"/>
          <p:cNvSpPr>
            <a:spLocks noChangeShapeType="1"/>
          </p:cNvSpPr>
          <p:nvPr/>
        </p:nvSpPr>
        <p:spPr bwMode="auto">
          <a:xfrm>
            <a:off x="3009900" y="3963988"/>
            <a:ext cx="1588" cy="112712"/>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574" name="Rectangle 281"/>
          <p:cNvSpPr>
            <a:spLocks noChangeArrowheads="1"/>
          </p:cNvSpPr>
          <p:nvPr/>
        </p:nvSpPr>
        <p:spPr bwMode="auto">
          <a:xfrm>
            <a:off x="2941638" y="3835400"/>
            <a:ext cx="166687" cy="1079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700">
                <a:latin typeface="Helvetica" charset="0"/>
                <a:cs typeface="Helvetica" charset="0"/>
              </a:rPr>
              <a:t>IRQ</a:t>
            </a:r>
          </a:p>
        </p:txBody>
      </p:sp>
      <p:sp>
        <p:nvSpPr>
          <p:cNvPr id="575" name="Freeform 282"/>
          <p:cNvSpPr>
            <a:spLocks/>
          </p:cNvSpPr>
          <p:nvPr/>
        </p:nvSpPr>
        <p:spPr bwMode="auto">
          <a:xfrm>
            <a:off x="4822825" y="3951288"/>
            <a:ext cx="52388" cy="73025"/>
          </a:xfrm>
          <a:custGeom>
            <a:avLst/>
            <a:gdLst>
              <a:gd name="T0" fmla="*/ 2147483647 w 66"/>
              <a:gd name="T1" fmla="*/ 2147483647 h 92"/>
              <a:gd name="T2" fmla="*/ 0 w 66"/>
              <a:gd name="T3" fmla="*/ 0 h 92"/>
              <a:gd name="T4" fmla="*/ 2147483647 w 66"/>
              <a:gd name="T5" fmla="*/ 2147483647 h 92"/>
              <a:gd name="T6" fmla="*/ 2147483647 w 66"/>
              <a:gd name="T7" fmla="*/ 0 h 92"/>
              <a:gd name="T8" fmla="*/ 2147483647 w 66"/>
              <a:gd name="T9" fmla="*/ 2147483647 h 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 h="92">
                <a:moveTo>
                  <a:pt x="34" y="92"/>
                </a:moveTo>
                <a:lnTo>
                  <a:pt x="0" y="0"/>
                </a:lnTo>
                <a:lnTo>
                  <a:pt x="34" y="46"/>
                </a:lnTo>
                <a:lnTo>
                  <a:pt x="66" y="0"/>
                </a:lnTo>
                <a:lnTo>
                  <a:pt x="34" y="92"/>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76" name="Line 283"/>
          <p:cNvSpPr>
            <a:spLocks noChangeShapeType="1"/>
          </p:cNvSpPr>
          <p:nvPr/>
        </p:nvSpPr>
        <p:spPr bwMode="auto">
          <a:xfrm flipV="1">
            <a:off x="4849813" y="3451225"/>
            <a:ext cx="1587" cy="539750"/>
          </a:xfrm>
          <a:prstGeom prst="line">
            <a:avLst/>
          </a:prstGeom>
          <a:noFill/>
          <a:ln w="63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577" name="Line 284"/>
          <p:cNvSpPr>
            <a:spLocks noChangeShapeType="1"/>
          </p:cNvSpPr>
          <p:nvPr/>
        </p:nvSpPr>
        <p:spPr bwMode="auto">
          <a:xfrm>
            <a:off x="4676775" y="3338513"/>
            <a:ext cx="80963" cy="38100"/>
          </a:xfrm>
          <a:prstGeom prst="line">
            <a:avLst/>
          </a:prstGeom>
          <a:noFill/>
          <a:ln w="793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578" name="Line 285"/>
          <p:cNvSpPr>
            <a:spLocks noChangeShapeType="1"/>
          </p:cNvSpPr>
          <p:nvPr/>
        </p:nvSpPr>
        <p:spPr bwMode="auto">
          <a:xfrm flipH="1">
            <a:off x="4676775" y="3373438"/>
            <a:ext cx="80963" cy="36512"/>
          </a:xfrm>
          <a:prstGeom prst="line">
            <a:avLst/>
          </a:prstGeom>
          <a:noFill/>
          <a:ln w="793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grpSp>
        <p:nvGrpSpPr>
          <p:cNvPr id="579" name="Group 287"/>
          <p:cNvGrpSpPr>
            <a:grpSpLocks/>
          </p:cNvGrpSpPr>
          <p:nvPr/>
        </p:nvGrpSpPr>
        <p:grpSpPr bwMode="auto">
          <a:xfrm>
            <a:off x="6399213" y="3327400"/>
            <a:ext cx="509587" cy="106363"/>
            <a:chOff x="4072" y="1829"/>
            <a:chExt cx="321" cy="67"/>
          </a:xfrm>
        </p:grpSpPr>
        <p:sp>
          <p:nvSpPr>
            <p:cNvPr id="580" name="Freeform 288"/>
            <p:cNvSpPr>
              <a:spLocks/>
            </p:cNvSpPr>
            <p:nvPr/>
          </p:nvSpPr>
          <p:spPr bwMode="auto">
            <a:xfrm>
              <a:off x="4072" y="1842"/>
              <a:ext cx="45" cy="33"/>
            </a:xfrm>
            <a:custGeom>
              <a:avLst/>
              <a:gdLst>
                <a:gd name="T0" fmla="*/ 0 w 90"/>
                <a:gd name="T1" fmla="*/ 1 h 66"/>
                <a:gd name="T2" fmla="*/ 1 w 90"/>
                <a:gd name="T3" fmla="*/ 0 h 66"/>
                <a:gd name="T4" fmla="*/ 1 w 90"/>
                <a:gd name="T5" fmla="*/ 1 h 66"/>
                <a:gd name="T6" fmla="*/ 1 w 90"/>
                <a:gd name="T7" fmla="*/ 1 h 66"/>
                <a:gd name="T8" fmla="*/ 0 w 90"/>
                <a:gd name="T9" fmla="*/ 1 h 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0" h="66">
                  <a:moveTo>
                    <a:pt x="0" y="34"/>
                  </a:moveTo>
                  <a:lnTo>
                    <a:pt x="90" y="0"/>
                  </a:lnTo>
                  <a:lnTo>
                    <a:pt x="44" y="34"/>
                  </a:lnTo>
                  <a:lnTo>
                    <a:pt x="90" y="66"/>
                  </a:lnTo>
                  <a:lnTo>
                    <a:pt x="0" y="3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81" name="Line 289"/>
            <p:cNvSpPr>
              <a:spLocks noChangeShapeType="1"/>
            </p:cNvSpPr>
            <p:nvPr/>
          </p:nvSpPr>
          <p:spPr bwMode="auto">
            <a:xfrm>
              <a:off x="4093" y="1859"/>
              <a:ext cx="122" cy="1"/>
            </a:xfrm>
            <a:prstGeom prst="line">
              <a:avLst/>
            </a:prstGeom>
            <a:noFill/>
            <a:ln w="63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582" name="Rectangle 290"/>
            <p:cNvSpPr>
              <a:spLocks noChangeArrowheads="1"/>
            </p:cNvSpPr>
            <p:nvPr/>
          </p:nvSpPr>
          <p:spPr bwMode="auto">
            <a:xfrm>
              <a:off x="4236" y="1829"/>
              <a:ext cx="53" cy="6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700">
                  <a:solidFill>
                    <a:srgbClr val="000000"/>
                  </a:solidFill>
                  <a:latin typeface="Helvetica" charset="0"/>
                </a:rPr>
                <a:t>W</a:t>
              </a:r>
              <a:endParaRPr lang="en-US">
                <a:latin typeface="Tekton" charset="0"/>
              </a:endParaRPr>
            </a:p>
          </p:txBody>
        </p:sp>
        <p:sp>
          <p:nvSpPr>
            <p:cNvPr id="583" name="Rectangle 291"/>
            <p:cNvSpPr>
              <a:spLocks noChangeArrowheads="1"/>
            </p:cNvSpPr>
            <p:nvPr/>
          </p:nvSpPr>
          <p:spPr bwMode="auto">
            <a:xfrm>
              <a:off x="4286" y="1829"/>
              <a:ext cx="37" cy="6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700">
                  <a:solidFill>
                    <a:srgbClr val="000000"/>
                  </a:solidFill>
                  <a:latin typeface="Helvetica" charset="0"/>
                </a:rPr>
                <a:t>E</a:t>
              </a:r>
              <a:endParaRPr lang="en-US">
                <a:latin typeface="Tekton" charset="0"/>
              </a:endParaRPr>
            </a:p>
          </p:txBody>
        </p:sp>
        <p:sp>
          <p:nvSpPr>
            <p:cNvPr id="584" name="Rectangle 292"/>
            <p:cNvSpPr>
              <a:spLocks noChangeArrowheads="1"/>
            </p:cNvSpPr>
            <p:nvPr/>
          </p:nvSpPr>
          <p:spPr bwMode="auto">
            <a:xfrm>
              <a:off x="4321" y="1829"/>
              <a:ext cx="40" cy="6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700">
                  <a:solidFill>
                    <a:srgbClr val="000000"/>
                  </a:solidFill>
                  <a:latin typeface="Helvetica" charset="0"/>
                </a:rPr>
                <a:t>R</a:t>
              </a:r>
              <a:endParaRPr lang="en-US">
                <a:latin typeface="Tekton" charset="0"/>
              </a:endParaRPr>
            </a:p>
          </p:txBody>
        </p:sp>
        <p:sp>
          <p:nvSpPr>
            <p:cNvPr id="585" name="Rectangle 293"/>
            <p:cNvSpPr>
              <a:spLocks noChangeArrowheads="1"/>
            </p:cNvSpPr>
            <p:nvPr/>
          </p:nvSpPr>
          <p:spPr bwMode="auto">
            <a:xfrm>
              <a:off x="4359" y="1829"/>
              <a:ext cx="34" cy="6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700">
                  <a:solidFill>
                    <a:srgbClr val="000000"/>
                  </a:solidFill>
                  <a:latin typeface="Helvetica" charset="0"/>
                </a:rPr>
                <a:t>F</a:t>
              </a:r>
              <a:endParaRPr lang="en-US">
                <a:latin typeface="Tekton" charset="0"/>
              </a:endParaRPr>
            </a:p>
          </p:txBody>
        </p:sp>
      </p:grpSp>
      <p:sp>
        <p:nvSpPr>
          <p:cNvPr id="586" name="Line 295"/>
          <p:cNvSpPr>
            <a:spLocks noChangeShapeType="1"/>
          </p:cNvSpPr>
          <p:nvPr/>
        </p:nvSpPr>
        <p:spPr bwMode="auto">
          <a:xfrm>
            <a:off x="3051175" y="5461000"/>
            <a:ext cx="61913" cy="61913"/>
          </a:xfrm>
          <a:prstGeom prst="line">
            <a:avLst/>
          </a:prstGeom>
          <a:noFill/>
          <a:ln w="793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587" name="Line 296"/>
          <p:cNvSpPr>
            <a:spLocks noChangeShapeType="1"/>
          </p:cNvSpPr>
          <p:nvPr/>
        </p:nvSpPr>
        <p:spPr bwMode="auto">
          <a:xfrm>
            <a:off x="3106738" y="5519738"/>
            <a:ext cx="141287" cy="1587"/>
          </a:xfrm>
          <a:prstGeom prst="line">
            <a:avLst/>
          </a:prstGeom>
          <a:noFill/>
          <a:ln w="63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588" name="Freeform 297"/>
          <p:cNvSpPr>
            <a:spLocks/>
          </p:cNvSpPr>
          <p:nvPr/>
        </p:nvSpPr>
        <p:spPr bwMode="auto">
          <a:xfrm>
            <a:off x="3208338" y="5494338"/>
            <a:ext cx="73025" cy="50800"/>
          </a:xfrm>
          <a:custGeom>
            <a:avLst/>
            <a:gdLst>
              <a:gd name="T0" fmla="*/ 2147483647 w 92"/>
              <a:gd name="T1" fmla="*/ 911755321 h 66"/>
              <a:gd name="T2" fmla="*/ 0 w 92"/>
              <a:gd name="T3" fmla="*/ 1824102539 h 66"/>
              <a:gd name="T4" fmla="*/ 1500123206 w 92"/>
              <a:gd name="T5" fmla="*/ 911755321 h 66"/>
              <a:gd name="T6" fmla="*/ 0 w 92"/>
              <a:gd name="T7" fmla="*/ 0 h 66"/>
              <a:gd name="T8" fmla="*/ 2147483647 w 92"/>
              <a:gd name="T9" fmla="*/ 911755321 h 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2" h="66">
                <a:moveTo>
                  <a:pt x="92" y="34"/>
                </a:moveTo>
                <a:lnTo>
                  <a:pt x="0" y="66"/>
                </a:lnTo>
                <a:lnTo>
                  <a:pt x="46" y="34"/>
                </a:lnTo>
                <a:lnTo>
                  <a:pt x="0" y="0"/>
                </a:lnTo>
                <a:lnTo>
                  <a:pt x="92" y="3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89" name="Rectangle 298"/>
          <p:cNvSpPr>
            <a:spLocks noChangeArrowheads="1"/>
          </p:cNvSpPr>
          <p:nvPr/>
        </p:nvSpPr>
        <p:spPr bwMode="auto">
          <a:xfrm>
            <a:off x="3289300" y="5773738"/>
            <a:ext cx="263525" cy="1079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700">
                <a:solidFill>
                  <a:srgbClr val="000000"/>
                </a:solidFill>
                <a:latin typeface="Helvetica" charset="0"/>
                <a:cs typeface="Helvetica" charset="0"/>
              </a:rPr>
              <a:t>WERF</a:t>
            </a:r>
            <a:endParaRPr lang="en-US" sz="700">
              <a:latin typeface="Helvetica" charset="0"/>
              <a:cs typeface="Helvetica" charset="0"/>
            </a:endParaRPr>
          </a:p>
        </p:txBody>
      </p:sp>
      <p:grpSp>
        <p:nvGrpSpPr>
          <p:cNvPr id="590" name="Group 299"/>
          <p:cNvGrpSpPr>
            <a:grpSpLocks/>
          </p:cNvGrpSpPr>
          <p:nvPr/>
        </p:nvGrpSpPr>
        <p:grpSpPr bwMode="auto">
          <a:xfrm>
            <a:off x="2311400" y="1738313"/>
            <a:ext cx="115888" cy="155575"/>
            <a:chOff x="1497" y="828"/>
            <a:chExt cx="73" cy="98"/>
          </a:xfrm>
        </p:grpSpPr>
        <p:sp>
          <p:nvSpPr>
            <p:cNvPr id="591" name="Line 300"/>
            <p:cNvSpPr>
              <a:spLocks noChangeShapeType="1"/>
            </p:cNvSpPr>
            <p:nvPr/>
          </p:nvSpPr>
          <p:spPr bwMode="auto">
            <a:xfrm>
              <a:off x="1497" y="828"/>
              <a:ext cx="1" cy="98"/>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592" name="Rectangle 301"/>
            <p:cNvSpPr>
              <a:spLocks noChangeArrowheads="1"/>
            </p:cNvSpPr>
            <p:nvPr/>
          </p:nvSpPr>
          <p:spPr bwMode="auto">
            <a:xfrm>
              <a:off x="1516" y="853"/>
              <a:ext cx="54" cy="5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600">
                  <a:solidFill>
                    <a:srgbClr val="000000"/>
                  </a:solidFill>
                  <a:latin typeface="AvantGarde" charset="0"/>
                </a:rPr>
                <a:t>00</a:t>
              </a:r>
              <a:endParaRPr lang="en-US">
                <a:latin typeface="Tekton" charset="0"/>
              </a:endParaRPr>
            </a:p>
          </p:txBody>
        </p:sp>
      </p:grpSp>
      <p:sp>
        <p:nvSpPr>
          <p:cNvPr id="593" name="Line 302"/>
          <p:cNvSpPr>
            <a:spLocks noChangeShapeType="1"/>
          </p:cNvSpPr>
          <p:nvPr/>
        </p:nvSpPr>
        <p:spPr bwMode="auto">
          <a:xfrm>
            <a:off x="4197350" y="3136900"/>
            <a:ext cx="157163" cy="1588"/>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grpSp>
        <p:nvGrpSpPr>
          <p:cNvPr id="594" name="Group 303"/>
          <p:cNvGrpSpPr>
            <a:grpSpLocks/>
          </p:cNvGrpSpPr>
          <p:nvPr/>
        </p:nvGrpSpPr>
        <p:grpSpPr bwMode="auto">
          <a:xfrm>
            <a:off x="1074738" y="1446213"/>
            <a:ext cx="428625" cy="106362"/>
            <a:chOff x="690" y="644"/>
            <a:chExt cx="270" cy="67"/>
          </a:xfrm>
        </p:grpSpPr>
        <p:sp>
          <p:nvSpPr>
            <p:cNvPr id="595" name="Rectangle 304"/>
            <p:cNvSpPr>
              <a:spLocks noChangeArrowheads="1"/>
            </p:cNvSpPr>
            <p:nvPr/>
          </p:nvSpPr>
          <p:spPr bwMode="auto">
            <a:xfrm>
              <a:off x="690" y="644"/>
              <a:ext cx="182" cy="6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700">
                  <a:solidFill>
                    <a:srgbClr val="000000"/>
                  </a:solidFill>
                  <a:latin typeface="Helvetica" charset="0"/>
                </a:rPr>
                <a:t>PCSEL</a:t>
              </a:r>
              <a:endParaRPr lang="en-US">
                <a:latin typeface="Tekton" charset="0"/>
              </a:endParaRPr>
            </a:p>
          </p:txBody>
        </p:sp>
        <p:sp>
          <p:nvSpPr>
            <p:cNvPr id="596" name="Freeform 305"/>
            <p:cNvSpPr>
              <a:spLocks/>
            </p:cNvSpPr>
            <p:nvPr/>
          </p:nvSpPr>
          <p:spPr bwMode="auto">
            <a:xfrm>
              <a:off x="915" y="653"/>
              <a:ext cx="45" cy="33"/>
            </a:xfrm>
            <a:custGeom>
              <a:avLst/>
              <a:gdLst>
                <a:gd name="T0" fmla="*/ 0 w 92"/>
                <a:gd name="T1" fmla="*/ 1 h 65"/>
                <a:gd name="T2" fmla="*/ 0 w 92"/>
                <a:gd name="T3" fmla="*/ 1 h 65"/>
                <a:gd name="T4" fmla="*/ 0 w 92"/>
                <a:gd name="T5" fmla="*/ 1 h 65"/>
                <a:gd name="T6" fmla="*/ 0 w 92"/>
                <a:gd name="T7" fmla="*/ 0 h 65"/>
                <a:gd name="T8" fmla="*/ 0 w 92"/>
                <a:gd name="T9" fmla="*/ 1 h 6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2" h="65">
                  <a:moveTo>
                    <a:pt x="92" y="34"/>
                  </a:moveTo>
                  <a:lnTo>
                    <a:pt x="0" y="65"/>
                  </a:lnTo>
                  <a:lnTo>
                    <a:pt x="46" y="34"/>
                  </a:lnTo>
                  <a:lnTo>
                    <a:pt x="0" y="0"/>
                  </a:lnTo>
                  <a:lnTo>
                    <a:pt x="92" y="3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97" name="Line 306"/>
            <p:cNvSpPr>
              <a:spLocks noChangeShapeType="1"/>
            </p:cNvSpPr>
            <p:nvPr/>
          </p:nvSpPr>
          <p:spPr bwMode="auto">
            <a:xfrm flipH="1">
              <a:off x="885" y="670"/>
              <a:ext cx="70" cy="1"/>
            </a:xfrm>
            <a:prstGeom prst="line">
              <a:avLst/>
            </a:prstGeom>
            <a:noFill/>
            <a:ln w="63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grpSp>
      <p:sp>
        <p:nvSpPr>
          <p:cNvPr id="598" name="Line 284"/>
          <p:cNvSpPr>
            <a:spLocks noChangeShapeType="1"/>
          </p:cNvSpPr>
          <p:nvPr/>
        </p:nvSpPr>
        <p:spPr bwMode="auto">
          <a:xfrm flipH="1">
            <a:off x="7131050" y="5314950"/>
            <a:ext cx="80963" cy="38100"/>
          </a:xfrm>
          <a:prstGeom prst="line">
            <a:avLst/>
          </a:prstGeom>
          <a:noFill/>
          <a:ln w="793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599" name="Line 285"/>
          <p:cNvSpPr>
            <a:spLocks noChangeShapeType="1"/>
          </p:cNvSpPr>
          <p:nvPr/>
        </p:nvSpPr>
        <p:spPr bwMode="auto">
          <a:xfrm>
            <a:off x="7131050" y="5349875"/>
            <a:ext cx="80963" cy="36513"/>
          </a:xfrm>
          <a:prstGeom prst="line">
            <a:avLst/>
          </a:prstGeom>
          <a:noFill/>
          <a:ln w="793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600" name="Rectangle 33"/>
          <p:cNvSpPr>
            <a:spLocks noChangeArrowheads="1"/>
          </p:cNvSpPr>
          <p:nvPr/>
        </p:nvSpPr>
        <p:spPr bwMode="auto">
          <a:xfrm>
            <a:off x="7058025" y="5060950"/>
            <a:ext cx="130175" cy="1079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700">
                <a:solidFill>
                  <a:srgbClr val="000000"/>
                </a:solidFill>
                <a:latin typeface="Tekton" charset="0"/>
              </a:rPr>
              <a:t>OE</a:t>
            </a:r>
            <a:endParaRPr lang="en-US">
              <a:latin typeface="Tekton" charset="0"/>
            </a:endParaRPr>
          </a:p>
        </p:txBody>
      </p:sp>
      <p:sp>
        <p:nvSpPr>
          <p:cNvPr id="601" name="Line 36"/>
          <p:cNvSpPr>
            <a:spLocks noChangeShapeType="1"/>
          </p:cNvSpPr>
          <p:nvPr/>
        </p:nvSpPr>
        <p:spPr bwMode="auto">
          <a:xfrm>
            <a:off x="7240588" y="5105400"/>
            <a:ext cx="141287" cy="1588"/>
          </a:xfrm>
          <a:prstGeom prst="line">
            <a:avLst/>
          </a:prstGeom>
          <a:noFill/>
          <a:ln w="63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602" name="Rectangle 255"/>
          <p:cNvSpPr>
            <a:spLocks noChangeArrowheads="1"/>
          </p:cNvSpPr>
          <p:nvPr/>
        </p:nvSpPr>
        <p:spPr bwMode="auto">
          <a:xfrm>
            <a:off x="7380288" y="5030788"/>
            <a:ext cx="204787" cy="1079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700">
                <a:solidFill>
                  <a:srgbClr val="000000"/>
                </a:solidFill>
                <a:latin typeface="Helvetica" charset="0"/>
                <a:cs typeface="Helvetica" charset="0"/>
              </a:rPr>
              <a:t>MOE</a:t>
            </a:r>
            <a:endParaRPr lang="en-US" sz="700">
              <a:latin typeface="Helvetica" charset="0"/>
              <a:cs typeface="Helvetica" charset="0"/>
            </a:endParaRPr>
          </a:p>
        </p:txBody>
      </p:sp>
      <p:sp>
        <p:nvSpPr>
          <p:cNvPr id="603" name="Freeform 35"/>
          <p:cNvSpPr>
            <a:spLocks/>
          </p:cNvSpPr>
          <p:nvPr/>
        </p:nvSpPr>
        <p:spPr bwMode="auto">
          <a:xfrm>
            <a:off x="7213600" y="5078413"/>
            <a:ext cx="69850" cy="52387"/>
          </a:xfrm>
          <a:custGeom>
            <a:avLst/>
            <a:gdLst>
              <a:gd name="T0" fmla="*/ 0 w 90"/>
              <a:gd name="T1" fmla="*/ 2147483647 h 66"/>
              <a:gd name="T2" fmla="*/ 2147483647 w 90"/>
              <a:gd name="T3" fmla="*/ 0 h 66"/>
              <a:gd name="T4" fmla="*/ 2147483647 w 90"/>
              <a:gd name="T5" fmla="*/ 2147483647 h 66"/>
              <a:gd name="T6" fmla="*/ 2147483647 w 90"/>
              <a:gd name="T7" fmla="*/ 2147483647 h 66"/>
              <a:gd name="T8" fmla="*/ 0 w 90"/>
              <a:gd name="T9" fmla="*/ 2147483647 h 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0" h="66">
                <a:moveTo>
                  <a:pt x="0" y="34"/>
                </a:moveTo>
                <a:lnTo>
                  <a:pt x="90" y="0"/>
                </a:lnTo>
                <a:lnTo>
                  <a:pt x="44" y="34"/>
                </a:lnTo>
                <a:lnTo>
                  <a:pt x="90" y="66"/>
                </a:lnTo>
                <a:lnTo>
                  <a:pt x="0" y="3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04" name="Rectangle 231"/>
          <p:cNvSpPr>
            <a:spLocks noChangeArrowheads="1"/>
          </p:cNvSpPr>
          <p:nvPr/>
        </p:nvSpPr>
        <p:spPr bwMode="auto">
          <a:xfrm>
            <a:off x="3289300" y="4875213"/>
            <a:ext cx="204788" cy="1079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700">
                <a:solidFill>
                  <a:srgbClr val="000000"/>
                </a:solidFill>
                <a:latin typeface="Helvetica" charset="0"/>
                <a:cs typeface="Helvetica" charset="0"/>
              </a:rPr>
              <a:t>MOE</a:t>
            </a:r>
            <a:endParaRPr lang="en-US" sz="700">
              <a:latin typeface="Helvetica" charset="0"/>
              <a:cs typeface="Helvetica" charset="0"/>
            </a:endParaRPr>
          </a:p>
        </p:txBody>
      </p:sp>
      <p:sp>
        <p:nvSpPr>
          <p:cNvPr id="605" name="Rectangle 231"/>
          <p:cNvSpPr>
            <a:spLocks noChangeArrowheads="1"/>
          </p:cNvSpPr>
          <p:nvPr/>
        </p:nvSpPr>
        <p:spPr bwMode="auto">
          <a:xfrm>
            <a:off x="3289300" y="5024438"/>
            <a:ext cx="223838" cy="1079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700">
                <a:solidFill>
                  <a:srgbClr val="000000"/>
                </a:solidFill>
                <a:latin typeface="Helvetica" charset="0"/>
                <a:cs typeface="Helvetica" charset="0"/>
              </a:rPr>
              <a:t>MWR</a:t>
            </a:r>
            <a:endParaRPr lang="en-US" sz="700">
              <a:latin typeface="Helvetica" charset="0"/>
              <a:cs typeface="Helvetica" charset="0"/>
            </a:endParaRPr>
          </a:p>
        </p:txBody>
      </p:sp>
      <p:sp>
        <p:nvSpPr>
          <p:cNvPr id="606" name="Freeform 297"/>
          <p:cNvSpPr>
            <a:spLocks/>
          </p:cNvSpPr>
          <p:nvPr/>
        </p:nvSpPr>
        <p:spPr bwMode="auto">
          <a:xfrm>
            <a:off x="3221038" y="5664200"/>
            <a:ext cx="73025" cy="50800"/>
          </a:xfrm>
          <a:custGeom>
            <a:avLst/>
            <a:gdLst>
              <a:gd name="T0" fmla="*/ 2147483647 w 92"/>
              <a:gd name="T1" fmla="*/ 911755321 h 66"/>
              <a:gd name="T2" fmla="*/ 0 w 92"/>
              <a:gd name="T3" fmla="*/ 1824102539 h 66"/>
              <a:gd name="T4" fmla="*/ 1500123206 w 92"/>
              <a:gd name="T5" fmla="*/ 911755321 h 66"/>
              <a:gd name="T6" fmla="*/ 0 w 92"/>
              <a:gd name="T7" fmla="*/ 0 h 66"/>
              <a:gd name="T8" fmla="*/ 2147483647 w 92"/>
              <a:gd name="T9" fmla="*/ 911755321 h 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2" h="66">
                <a:moveTo>
                  <a:pt x="92" y="34"/>
                </a:moveTo>
                <a:lnTo>
                  <a:pt x="0" y="66"/>
                </a:lnTo>
                <a:lnTo>
                  <a:pt x="46" y="34"/>
                </a:lnTo>
                <a:lnTo>
                  <a:pt x="0" y="0"/>
                </a:lnTo>
                <a:lnTo>
                  <a:pt x="92" y="3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07" name="Line 275"/>
          <p:cNvSpPr>
            <a:spLocks noChangeShapeType="1"/>
          </p:cNvSpPr>
          <p:nvPr/>
        </p:nvSpPr>
        <p:spPr bwMode="auto">
          <a:xfrm>
            <a:off x="3051175" y="5776913"/>
            <a:ext cx="61913" cy="61912"/>
          </a:xfrm>
          <a:prstGeom prst="line">
            <a:avLst/>
          </a:prstGeom>
          <a:noFill/>
          <a:ln w="7938">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608" name="Line 276"/>
          <p:cNvSpPr>
            <a:spLocks noChangeShapeType="1"/>
          </p:cNvSpPr>
          <p:nvPr/>
        </p:nvSpPr>
        <p:spPr bwMode="auto">
          <a:xfrm>
            <a:off x="3106738" y="5837238"/>
            <a:ext cx="141287" cy="1587"/>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609" name="Freeform 297"/>
          <p:cNvSpPr>
            <a:spLocks/>
          </p:cNvSpPr>
          <p:nvPr/>
        </p:nvSpPr>
        <p:spPr bwMode="auto">
          <a:xfrm>
            <a:off x="3221038" y="5810250"/>
            <a:ext cx="73025" cy="50800"/>
          </a:xfrm>
          <a:custGeom>
            <a:avLst/>
            <a:gdLst>
              <a:gd name="T0" fmla="*/ 2147483647 w 92"/>
              <a:gd name="T1" fmla="*/ 911755321 h 66"/>
              <a:gd name="T2" fmla="*/ 0 w 92"/>
              <a:gd name="T3" fmla="*/ 1824102539 h 66"/>
              <a:gd name="T4" fmla="*/ 1500123206 w 92"/>
              <a:gd name="T5" fmla="*/ 911755321 h 66"/>
              <a:gd name="T6" fmla="*/ 0 w 92"/>
              <a:gd name="T7" fmla="*/ 0 h 66"/>
              <a:gd name="T8" fmla="*/ 2147483647 w 92"/>
              <a:gd name="T9" fmla="*/ 911755321 h 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2" h="66">
                <a:moveTo>
                  <a:pt x="92" y="34"/>
                </a:moveTo>
                <a:lnTo>
                  <a:pt x="0" y="66"/>
                </a:lnTo>
                <a:lnTo>
                  <a:pt x="46" y="34"/>
                </a:lnTo>
                <a:lnTo>
                  <a:pt x="0" y="0"/>
                </a:lnTo>
                <a:lnTo>
                  <a:pt x="92" y="3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Stall Logic</a:t>
            </a:r>
          </a:p>
        </p:txBody>
      </p:sp>
      <p:sp>
        <p:nvSpPr>
          <p:cNvPr id="3" name="Content Placeholder 2"/>
          <p:cNvSpPr>
            <a:spLocks noGrp="1"/>
          </p:cNvSpPr>
          <p:nvPr>
            <p:ph idx="1"/>
          </p:nvPr>
        </p:nvSpPr>
        <p:spPr>
          <a:xfrm>
            <a:off x="5029200" y="1066800"/>
            <a:ext cx="3962400" cy="5059363"/>
          </a:xfrm>
        </p:spPr>
        <p:txBody>
          <a:bodyPr/>
          <a:lstStyle/>
          <a:p>
            <a:r>
              <a:rPr lang="en-US" sz="2000" dirty="0"/>
              <a:t>New STALL control signal</a:t>
            </a:r>
          </a:p>
          <a:p>
            <a:r>
              <a:rPr lang="en-US" sz="2000" dirty="0"/>
              <a:t>STALL==1</a:t>
            </a:r>
          </a:p>
          <a:p>
            <a:pPr lvl="1"/>
            <a:r>
              <a:rPr lang="en-US" sz="1800" dirty="0"/>
              <a:t>Disables PC and RF pipeline registers</a:t>
            </a:r>
          </a:p>
          <a:p>
            <a:pPr lvl="1"/>
            <a:r>
              <a:rPr lang="en-US" sz="1800" dirty="0"/>
              <a:t>Injects NOP instruction into ALU stage</a:t>
            </a:r>
          </a:p>
          <a:p>
            <a:r>
              <a:rPr lang="en-US" sz="2000" dirty="0"/>
              <a:t>NOP = No-operation, e.g.,</a:t>
            </a:r>
            <a:br>
              <a:rPr lang="en-US" sz="2000" dirty="0"/>
            </a:br>
            <a:r>
              <a:rPr lang="en-US" sz="2000" dirty="0"/>
              <a:t>ADD(R31, R31, R31)</a:t>
            </a:r>
          </a:p>
          <a:p>
            <a:endParaRPr lang="en-US" sz="2000" dirty="0"/>
          </a:p>
          <a:p>
            <a:r>
              <a:rPr lang="en-US" sz="2000" dirty="0"/>
              <a:t>Control logic sets STALL=1 if source registers of instruction in RF match destination register on ALU, MEM, or WB</a:t>
            </a:r>
            <a:br>
              <a:rPr lang="en-US" sz="2000" dirty="0"/>
            </a:br>
            <a:r>
              <a:rPr lang="en-US" sz="2000" i="1" dirty="0"/>
              <a:t>(except when source is R31)</a:t>
            </a:r>
          </a:p>
        </p:txBody>
      </p:sp>
      <p:grpSp>
        <p:nvGrpSpPr>
          <p:cNvPr id="4" name="Group 3"/>
          <p:cNvGrpSpPr/>
          <p:nvPr/>
        </p:nvGrpSpPr>
        <p:grpSpPr>
          <a:xfrm>
            <a:off x="219075" y="1066800"/>
            <a:ext cx="4424363" cy="5211802"/>
            <a:chOff x="447675" y="1066800"/>
            <a:chExt cx="4424363" cy="5211802"/>
          </a:xfrm>
        </p:grpSpPr>
        <p:sp>
          <p:nvSpPr>
            <p:cNvPr id="5" name="Rectangle 4"/>
            <p:cNvSpPr>
              <a:spLocks noChangeArrowheads="1"/>
            </p:cNvSpPr>
            <p:nvPr/>
          </p:nvSpPr>
          <p:spPr bwMode="auto">
            <a:xfrm>
              <a:off x="2343150" y="5949243"/>
              <a:ext cx="1011238" cy="299158"/>
            </a:xfrm>
            <a:prstGeom prst="rect">
              <a:avLst/>
            </a:prstGeom>
            <a:solidFill>
              <a:srgbClr val="FFFFFF"/>
            </a:solidFill>
            <a:ln w="9525">
              <a:noFill/>
              <a:miter lim="800000"/>
              <a:headEnd/>
              <a:tailEnd/>
            </a:ln>
          </p:spPr>
          <p:txBody>
            <a:bodyPr/>
            <a:lstStyle/>
            <a:p>
              <a:endParaRPr lang="en-US"/>
            </a:p>
          </p:txBody>
        </p:sp>
        <p:sp>
          <p:nvSpPr>
            <p:cNvPr id="6" name="Rectangle 5"/>
            <p:cNvSpPr>
              <a:spLocks noChangeArrowheads="1"/>
            </p:cNvSpPr>
            <p:nvPr/>
          </p:nvSpPr>
          <p:spPr bwMode="auto">
            <a:xfrm>
              <a:off x="2346325" y="5951870"/>
              <a:ext cx="1004888" cy="296530"/>
            </a:xfrm>
            <a:prstGeom prst="rect">
              <a:avLst/>
            </a:prstGeom>
            <a:noFill/>
            <a:ln w="11113">
              <a:solidFill>
                <a:srgbClr val="000000"/>
              </a:solidFill>
              <a:miter lim="800000"/>
              <a:headEnd/>
              <a:tailEnd/>
            </a:ln>
          </p:spPr>
          <p:txBody>
            <a:bodyPr/>
            <a:lstStyle/>
            <a:p>
              <a:endParaRPr lang="en-US"/>
            </a:p>
          </p:txBody>
        </p:sp>
        <p:sp>
          <p:nvSpPr>
            <p:cNvPr id="7" name="Freeform 6"/>
            <p:cNvSpPr>
              <a:spLocks/>
            </p:cNvSpPr>
            <p:nvPr/>
          </p:nvSpPr>
          <p:spPr bwMode="auto">
            <a:xfrm>
              <a:off x="3522663" y="2318619"/>
              <a:ext cx="336550" cy="69617"/>
            </a:xfrm>
            <a:custGeom>
              <a:avLst/>
              <a:gdLst>
                <a:gd name="T0" fmla="*/ 0 w 252"/>
                <a:gd name="T1" fmla="*/ 0 h 63"/>
                <a:gd name="T2" fmla="*/ 2147483647 w 252"/>
                <a:gd name="T3" fmla="*/ 0 h 63"/>
                <a:gd name="T4" fmla="*/ 2147483647 w 252"/>
                <a:gd name="T5" fmla="*/ 2147483647 h 63"/>
                <a:gd name="T6" fmla="*/ 2147483647 w 252"/>
                <a:gd name="T7" fmla="*/ 2147483647 h 63"/>
                <a:gd name="T8" fmla="*/ 0 w 252"/>
                <a:gd name="T9" fmla="*/ 0 h 63"/>
                <a:gd name="T10" fmla="*/ 0 60000 65536"/>
                <a:gd name="T11" fmla="*/ 0 60000 65536"/>
                <a:gd name="T12" fmla="*/ 0 60000 65536"/>
                <a:gd name="T13" fmla="*/ 0 60000 65536"/>
                <a:gd name="T14" fmla="*/ 0 60000 65536"/>
                <a:gd name="T15" fmla="*/ 0 w 252"/>
                <a:gd name="T16" fmla="*/ 0 h 63"/>
                <a:gd name="T17" fmla="*/ 252 w 252"/>
                <a:gd name="T18" fmla="*/ 63 h 63"/>
              </a:gdLst>
              <a:ahLst/>
              <a:cxnLst>
                <a:cxn ang="T10">
                  <a:pos x="T0" y="T1"/>
                </a:cxn>
                <a:cxn ang="T11">
                  <a:pos x="T2" y="T3"/>
                </a:cxn>
                <a:cxn ang="T12">
                  <a:pos x="T4" y="T5"/>
                </a:cxn>
                <a:cxn ang="T13">
                  <a:pos x="T6" y="T7"/>
                </a:cxn>
                <a:cxn ang="T14">
                  <a:pos x="T8" y="T9"/>
                </a:cxn>
              </a:cxnLst>
              <a:rect l="T15" t="T16" r="T17" b="T18"/>
              <a:pathLst>
                <a:path w="252" h="63">
                  <a:moveTo>
                    <a:pt x="0" y="0"/>
                  </a:moveTo>
                  <a:lnTo>
                    <a:pt x="252" y="0"/>
                  </a:lnTo>
                  <a:lnTo>
                    <a:pt x="221" y="63"/>
                  </a:lnTo>
                  <a:lnTo>
                    <a:pt x="32" y="63"/>
                  </a:lnTo>
                  <a:lnTo>
                    <a:pt x="0" y="0"/>
                  </a:lnTo>
                </a:path>
              </a:pathLst>
            </a:custGeom>
            <a:noFill/>
            <a:ln w="11113">
              <a:solidFill>
                <a:srgbClr val="000000"/>
              </a:solidFill>
              <a:round/>
              <a:headEnd/>
              <a:tailEnd/>
            </a:ln>
          </p:spPr>
          <p:txBody>
            <a:bodyPr/>
            <a:lstStyle/>
            <a:p>
              <a:endParaRPr lang="en-US"/>
            </a:p>
          </p:txBody>
        </p:sp>
        <p:sp>
          <p:nvSpPr>
            <p:cNvPr id="8" name="Rectangle 7"/>
            <p:cNvSpPr>
              <a:spLocks noChangeArrowheads="1"/>
            </p:cNvSpPr>
            <p:nvPr/>
          </p:nvSpPr>
          <p:spPr bwMode="auto">
            <a:xfrm>
              <a:off x="3986213" y="4411088"/>
              <a:ext cx="715962" cy="1057400"/>
            </a:xfrm>
            <a:prstGeom prst="rect">
              <a:avLst/>
            </a:prstGeom>
            <a:solidFill>
              <a:srgbClr val="FFFFFF"/>
            </a:solidFill>
            <a:ln w="9525">
              <a:noFill/>
              <a:miter lim="800000"/>
              <a:headEnd/>
              <a:tailEnd/>
            </a:ln>
          </p:spPr>
          <p:txBody>
            <a:bodyPr/>
            <a:lstStyle/>
            <a:p>
              <a:endParaRPr lang="en-US"/>
            </a:p>
          </p:txBody>
        </p:sp>
        <p:sp>
          <p:nvSpPr>
            <p:cNvPr id="9" name="Rectangle 8"/>
            <p:cNvSpPr>
              <a:spLocks noChangeArrowheads="1"/>
            </p:cNvSpPr>
            <p:nvPr/>
          </p:nvSpPr>
          <p:spPr bwMode="auto">
            <a:xfrm>
              <a:off x="3990975" y="4415029"/>
              <a:ext cx="708025" cy="1050832"/>
            </a:xfrm>
            <a:prstGeom prst="rect">
              <a:avLst/>
            </a:prstGeom>
            <a:noFill/>
            <a:ln w="11113">
              <a:solidFill>
                <a:srgbClr val="000000"/>
              </a:solidFill>
              <a:miter lim="800000"/>
              <a:headEnd/>
              <a:tailEnd/>
            </a:ln>
          </p:spPr>
          <p:txBody>
            <a:bodyPr/>
            <a:lstStyle/>
            <a:p>
              <a:endParaRPr lang="en-US"/>
            </a:p>
          </p:txBody>
        </p:sp>
        <p:sp>
          <p:nvSpPr>
            <p:cNvPr id="10" name="Freeform 9"/>
            <p:cNvSpPr>
              <a:spLocks/>
            </p:cNvSpPr>
            <p:nvPr/>
          </p:nvSpPr>
          <p:spPr bwMode="auto">
            <a:xfrm>
              <a:off x="2636838" y="3504745"/>
              <a:ext cx="1181100" cy="278470"/>
            </a:xfrm>
            <a:custGeom>
              <a:avLst/>
              <a:gdLst>
                <a:gd name="T0" fmla="*/ 0 w 882"/>
                <a:gd name="T1" fmla="*/ 0 h 251"/>
                <a:gd name="T2" fmla="*/ 2147483647 w 882"/>
                <a:gd name="T3" fmla="*/ 0 h 251"/>
                <a:gd name="T4" fmla="*/ 2147483647 w 882"/>
                <a:gd name="T5" fmla="*/ 2147483647 h 251"/>
                <a:gd name="T6" fmla="*/ 2147483647 w 882"/>
                <a:gd name="T7" fmla="*/ 0 h 251"/>
                <a:gd name="T8" fmla="*/ 2147483647 w 882"/>
                <a:gd name="T9" fmla="*/ 0 h 251"/>
                <a:gd name="T10" fmla="*/ 2147483647 w 882"/>
                <a:gd name="T11" fmla="*/ 2147483647 h 251"/>
                <a:gd name="T12" fmla="*/ 2147483647 w 882"/>
                <a:gd name="T13" fmla="*/ 2147483647 h 251"/>
                <a:gd name="T14" fmla="*/ 0 w 882"/>
                <a:gd name="T15" fmla="*/ 0 h 251"/>
                <a:gd name="T16" fmla="*/ 0 60000 65536"/>
                <a:gd name="T17" fmla="*/ 0 60000 65536"/>
                <a:gd name="T18" fmla="*/ 0 60000 65536"/>
                <a:gd name="T19" fmla="*/ 0 60000 65536"/>
                <a:gd name="T20" fmla="*/ 0 60000 65536"/>
                <a:gd name="T21" fmla="*/ 0 60000 65536"/>
                <a:gd name="T22" fmla="*/ 0 60000 65536"/>
                <a:gd name="T23" fmla="*/ 0 60000 65536"/>
                <a:gd name="T24" fmla="*/ 0 w 882"/>
                <a:gd name="T25" fmla="*/ 0 h 251"/>
                <a:gd name="T26" fmla="*/ 882 w 882"/>
                <a:gd name="T27" fmla="*/ 251 h 25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82" h="251">
                  <a:moveTo>
                    <a:pt x="0" y="0"/>
                  </a:moveTo>
                  <a:lnTo>
                    <a:pt x="385" y="0"/>
                  </a:lnTo>
                  <a:lnTo>
                    <a:pt x="441" y="62"/>
                  </a:lnTo>
                  <a:lnTo>
                    <a:pt x="497" y="0"/>
                  </a:lnTo>
                  <a:lnTo>
                    <a:pt x="882" y="0"/>
                  </a:lnTo>
                  <a:lnTo>
                    <a:pt x="661" y="251"/>
                  </a:lnTo>
                  <a:lnTo>
                    <a:pt x="221" y="251"/>
                  </a:lnTo>
                  <a:lnTo>
                    <a:pt x="0" y="0"/>
                  </a:lnTo>
                  <a:close/>
                </a:path>
              </a:pathLst>
            </a:custGeom>
            <a:solidFill>
              <a:srgbClr val="FFFFFF"/>
            </a:solidFill>
            <a:ln w="9525">
              <a:noFill/>
              <a:round/>
              <a:headEnd/>
              <a:tailEnd/>
            </a:ln>
          </p:spPr>
          <p:txBody>
            <a:bodyPr/>
            <a:lstStyle/>
            <a:p>
              <a:endParaRPr lang="en-US"/>
            </a:p>
          </p:txBody>
        </p:sp>
        <p:sp>
          <p:nvSpPr>
            <p:cNvPr id="11" name="Freeform 10"/>
            <p:cNvSpPr>
              <a:spLocks/>
            </p:cNvSpPr>
            <p:nvPr/>
          </p:nvSpPr>
          <p:spPr bwMode="auto">
            <a:xfrm>
              <a:off x="2636838" y="3504745"/>
              <a:ext cx="1181100" cy="278470"/>
            </a:xfrm>
            <a:custGeom>
              <a:avLst/>
              <a:gdLst>
                <a:gd name="T0" fmla="*/ 0 w 882"/>
                <a:gd name="T1" fmla="*/ 0 h 251"/>
                <a:gd name="T2" fmla="*/ 2147483647 w 882"/>
                <a:gd name="T3" fmla="*/ 0 h 251"/>
                <a:gd name="T4" fmla="*/ 2147483647 w 882"/>
                <a:gd name="T5" fmla="*/ 2147483647 h 251"/>
                <a:gd name="T6" fmla="*/ 2147483647 w 882"/>
                <a:gd name="T7" fmla="*/ 0 h 251"/>
                <a:gd name="T8" fmla="*/ 2147483647 w 882"/>
                <a:gd name="T9" fmla="*/ 0 h 251"/>
                <a:gd name="T10" fmla="*/ 2147483647 w 882"/>
                <a:gd name="T11" fmla="*/ 2147483647 h 251"/>
                <a:gd name="T12" fmla="*/ 2147483647 w 882"/>
                <a:gd name="T13" fmla="*/ 2147483647 h 251"/>
                <a:gd name="T14" fmla="*/ 0 w 882"/>
                <a:gd name="T15" fmla="*/ 0 h 251"/>
                <a:gd name="T16" fmla="*/ 0 60000 65536"/>
                <a:gd name="T17" fmla="*/ 0 60000 65536"/>
                <a:gd name="T18" fmla="*/ 0 60000 65536"/>
                <a:gd name="T19" fmla="*/ 0 60000 65536"/>
                <a:gd name="T20" fmla="*/ 0 60000 65536"/>
                <a:gd name="T21" fmla="*/ 0 60000 65536"/>
                <a:gd name="T22" fmla="*/ 0 60000 65536"/>
                <a:gd name="T23" fmla="*/ 0 60000 65536"/>
                <a:gd name="T24" fmla="*/ 0 w 882"/>
                <a:gd name="T25" fmla="*/ 0 h 251"/>
                <a:gd name="T26" fmla="*/ 882 w 882"/>
                <a:gd name="T27" fmla="*/ 251 h 25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82" h="251">
                  <a:moveTo>
                    <a:pt x="0" y="0"/>
                  </a:moveTo>
                  <a:lnTo>
                    <a:pt x="385" y="0"/>
                  </a:lnTo>
                  <a:lnTo>
                    <a:pt x="441" y="62"/>
                  </a:lnTo>
                  <a:lnTo>
                    <a:pt x="497" y="0"/>
                  </a:lnTo>
                  <a:lnTo>
                    <a:pt x="882" y="0"/>
                  </a:lnTo>
                  <a:lnTo>
                    <a:pt x="661" y="251"/>
                  </a:lnTo>
                  <a:lnTo>
                    <a:pt x="221" y="251"/>
                  </a:lnTo>
                  <a:lnTo>
                    <a:pt x="0" y="0"/>
                  </a:lnTo>
                </a:path>
              </a:pathLst>
            </a:custGeom>
            <a:noFill/>
            <a:ln w="11113">
              <a:solidFill>
                <a:srgbClr val="000000"/>
              </a:solidFill>
              <a:round/>
              <a:headEnd/>
              <a:tailEnd/>
            </a:ln>
          </p:spPr>
          <p:txBody>
            <a:bodyPr/>
            <a:lstStyle/>
            <a:p>
              <a:endParaRPr lang="en-US"/>
            </a:p>
          </p:txBody>
        </p:sp>
        <p:sp>
          <p:nvSpPr>
            <p:cNvPr id="12" name="Rectangle 11"/>
            <p:cNvSpPr>
              <a:spLocks noChangeArrowheads="1"/>
            </p:cNvSpPr>
            <p:nvPr/>
          </p:nvSpPr>
          <p:spPr bwMode="auto">
            <a:xfrm>
              <a:off x="741363" y="1571214"/>
              <a:ext cx="168275" cy="105083"/>
            </a:xfrm>
            <a:prstGeom prst="rect">
              <a:avLst/>
            </a:prstGeom>
            <a:solidFill>
              <a:srgbClr val="FFFFFF"/>
            </a:solidFill>
            <a:ln w="9525">
              <a:noFill/>
              <a:miter lim="800000"/>
              <a:headEnd/>
              <a:tailEnd/>
            </a:ln>
          </p:spPr>
          <p:txBody>
            <a:bodyPr/>
            <a:lstStyle/>
            <a:p>
              <a:endParaRPr lang="en-US"/>
            </a:p>
          </p:txBody>
        </p:sp>
        <p:sp>
          <p:nvSpPr>
            <p:cNvPr id="13" name="Rectangle 12"/>
            <p:cNvSpPr>
              <a:spLocks noChangeArrowheads="1"/>
            </p:cNvSpPr>
            <p:nvPr/>
          </p:nvSpPr>
          <p:spPr bwMode="auto">
            <a:xfrm>
              <a:off x="746125" y="1573841"/>
              <a:ext cx="160338" cy="98516"/>
            </a:xfrm>
            <a:prstGeom prst="rect">
              <a:avLst/>
            </a:prstGeom>
            <a:noFill/>
            <a:ln w="11113">
              <a:solidFill>
                <a:srgbClr val="000000"/>
              </a:solidFill>
              <a:miter lim="800000"/>
              <a:headEnd/>
              <a:tailEnd/>
            </a:ln>
          </p:spPr>
          <p:txBody>
            <a:bodyPr/>
            <a:lstStyle/>
            <a:p>
              <a:endParaRPr lang="en-US"/>
            </a:p>
          </p:txBody>
        </p:sp>
        <p:sp>
          <p:nvSpPr>
            <p:cNvPr id="14" name="Rectangle 13"/>
            <p:cNvSpPr>
              <a:spLocks noChangeArrowheads="1"/>
            </p:cNvSpPr>
            <p:nvPr/>
          </p:nvSpPr>
          <p:spPr bwMode="auto">
            <a:xfrm>
              <a:off x="773113" y="1559393"/>
              <a:ext cx="134937" cy="112964"/>
            </a:xfrm>
            <a:prstGeom prst="rect">
              <a:avLst/>
            </a:prstGeom>
            <a:noFill/>
            <a:ln w="9525">
              <a:noFill/>
              <a:miter lim="800000"/>
              <a:headEnd/>
              <a:tailEnd/>
            </a:ln>
          </p:spPr>
          <p:txBody>
            <a:bodyPr wrap="none" lIns="0" tIns="0" rIns="0" bIns="0">
              <a:spAutoFit/>
            </a:bodyPr>
            <a:lstStyle/>
            <a:p>
              <a:pPr eaLnBrk="0" hangingPunct="0"/>
              <a:r>
                <a:rPr lang="en-US" sz="900" b="0" dirty="0">
                  <a:solidFill>
                    <a:srgbClr val="000000"/>
                  </a:solidFill>
                </a:rPr>
                <a:t>+4</a:t>
              </a:r>
              <a:endParaRPr lang="en-US" sz="900" b="0" dirty="0"/>
            </a:p>
          </p:txBody>
        </p:sp>
        <p:sp>
          <p:nvSpPr>
            <p:cNvPr id="15" name="Line 42"/>
            <p:cNvSpPr>
              <a:spLocks noChangeShapeType="1"/>
            </p:cNvSpPr>
            <p:nvPr/>
          </p:nvSpPr>
          <p:spPr bwMode="auto">
            <a:xfrm flipV="1">
              <a:off x="825500" y="1326896"/>
              <a:ext cx="1588" cy="244318"/>
            </a:xfrm>
            <a:prstGeom prst="line">
              <a:avLst/>
            </a:prstGeom>
            <a:noFill/>
            <a:ln w="4763">
              <a:solidFill>
                <a:srgbClr val="000000"/>
              </a:solidFill>
              <a:round/>
              <a:headEnd/>
              <a:tailEnd/>
            </a:ln>
          </p:spPr>
          <p:txBody>
            <a:bodyPr/>
            <a:lstStyle/>
            <a:p>
              <a:endParaRPr lang="en-US"/>
            </a:p>
          </p:txBody>
        </p:sp>
        <p:sp>
          <p:nvSpPr>
            <p:cNvPr id="16" name="Freeform 15"/>
            <p:cNvSpPr>
              <a:spLocks/>
            </p:cNvSpPr>
            <p:nvPr/>
          </p:nvSpPr>
          <p:spPr bwMode="auto">
            <a:xfrm>
              <a:off x="808038" y="1523927"/>
              <a:ext cx="36512" cy="47287"/>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17" name="Freeform 16"/>
            <p:cNvSpPr>
              <a:spLocks/>
            </p:cNvSpPr>
            <p:nvPr/>
          </p:nvSpPr>
          <p:spPr bwMode="auto">
            <a:xfrm>
              <a:off x="808038" y="1523927"/>
              <a:ext cx="36512" cy="47287"/>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18" name="Line 52"/>
            <p:cNvSpPr>
              <a:spLocks noChangeShapeType="1"/>
            </p:cNvSpPr>
            <p:nvPr/>
          </p:nvSpPr>
          <p:spPr bwMode="auto">
            <a:xfrm>
              <a:off x="825500" y="1751286"/>
              <a:ext cx="469900" cy="1314"/>
            </a:xfrm>
            <a:prstGeom prst="line">
              <a:avLst/>
            </a:prstGeom>
            <a:noFill/>
            <a:ln w="4763">
              <a:solidFill>
                <a:srgbClr val="000000"/>
              </a:solidFill>
              <a:round/>
              <a:headEnd/>
              <a:tailEnd/>
            </a:ln>
          </p:spPr>
          <p:txBody>
            <a:bodyPr/>
            <a:lstStyle/>
            <a:p>
              <a:endParaRPr lang="en-US"/>
            </a:p>
          </p:txBody>
        </p:sp>
        <p:sp>
          <p:nvSpPr>
            <p:cNvPr id="19" name="Rectangle 18"/>
            <p:cNvSpPr>
              <a:spLocks noChangeArrowheads="1"/>
            </p:cNvSpPr>
            <p:nvPr/>
          </p:nvSpPr>
          <p:spPr bwMode="auto">
            <a:xfrm>
              <a:off x="1755775" y="1295400"/>
              <a:ext cx="666750" cy="381000"/>
            </a:xfrm>
            <a:prstGeom prst="rect">
              <a:avLst/>
            </a:prstGeom>
            <a:noFill/>
            <a:ln w="11113">
              <a:solidFill>
                <a:srgbClr val="000000"/>
              </a:solidFill>
              <a:miter lim="800000"/>
              <a:headEnd/>
              <a:tailEnd/>
            </a:ln>
          </p:spPr>
          <p:txBody>
            <a:bodyPr lIns="0" tIns="0" rIns="0" bIns="0"/>
            <a:lstStyle/>
            <a:p>
              <a:pPr algn="ctr"/>
              <a:r>
                <a:rPr lang="en-US" sz="1000" dirty="0"/>
                <a:t>Instruction Memory</a:t>
              </a:r>
            </a:p>
          </p:txBody>
        </p:sp>
        <p:sp>
          <p:nvSpPr>
            <p:cNvPr id="20" name="Rectangle 19"/>
            <p:cNvSpPr>
              <a:spLocks noChangeArrowheads="1"/>
            </p:cNvSpPr>
            <p:nvPr/>
          </p:nvSpPr>
          <p:spPr bwMode="auto">
            <a:xfrm>
              <a:off x="1776413" y="1413589"/>
              <a:ext cx="47625"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A</a:t>
              </a:r>
              <a:endParaRPr lang="en-US" b="0"/>
            </a:p>
          </p:txBody>
        </p:sp>
        <p:sp>
          <p:nvSpPr>
            <p:cNvPr id="21" name="Rectangle 20"/>
            <p:cNvSpPr>
              <a:spLocks noChangeArrowheads="1"/>
            </p:cNvSpPr>
            <p:nvPr/>
          </p:nvSpPr>
          <p:spPr bwMode="auto">
            <a:xfrm>
              <a:off x="2076450" y="1579095"/>
              <a:ext cx="46038" cy="76185"/>
            </a:xfrm>
            <a:prstGeom prst="rect">
              <a:avLst/>
            </a:prstGeom>
            <a:noFill/>
            <a:ln w="9525">
              <a:noFill/>
              <a:miter lim="800000"/>
              <a:headEnd/>
              <a:tailEnd/>
            </a:ln>
          </p:spPr>
          <p:txBody>
            <a:bodyPr wrap="none" lIns="0" tIns="0" rIns="0" bIns="0">
              <a:spAutoFit/>
            </a:bodyPr>
            <a:lstStyle/>
            <a:p>
              <a:pPr eaLnBrk="0" hangingPunct="0"/>
              <a:r>
                <a:rPr lang="en-US" sz="600" b="0" dirty="0">
                  <a:solidFill>
                    <a:srgbClr val="000000"/>
                  </a:solidFill>
                </a:rPr>
                <a:t>D</a:t>
              </a:r>
              <a:endParaRPr lang="en-US" b="0" dirty="0"/>
            </a:p>
          </p:txBody>
        </p:sp>
        <p:sp>
          <p:nvSpPr>
            <p:cNvPr id="22" name="Line 63"/>
            <p:cNvSpPr>
              <a:spLocks noChangeShapeType="1"/>
            </p:cNvSpPr>
            <p:nvPr/>
          </p:nvSpPr>
          <p:spPr bwMode="auto">
            <a:xfrm flipH="1">
              <a:off x="825500" y="1431979"/>
              <a:ext cx="927100" cy="1314"/>
            </a:xfrm>
            <a:prstGeom prst="line">
              <a:avLst/>
            </a:prstGeom>
            <a:noFill/>
            <a:ln w="4763">
              <a:solidFill>
                <a:srgbClr val="000000"/>
              </a:solidFill>
              <a:round/>
              <a:headEnd/>
              <a:tailEnd/>
            </a:ln>
          </p:spPr>
          <p:txBody>
            <a:bodyPr/>
            <a:lstStyle/>
            <a:p>
              <a:endParaRPr lang="en-US"/>
            </a:p>
          </p:txBody>
        </p:sp>
        <p:sp>
          <p:nvSpPr>
            <p:cNvPr id="23" name="Freeform 22"/>
            <p:cNvSpPr>
              <a:spLocks/>
            </p:cNvSpPr>
            <p:nvPr/>
          </p:nvSpPr>
          <p:spPr bwMode="auto">
            <a:xfrm>
              <a:off x="1697038" y="1417530"/>
              <a:ext cx="55562" cy="30211"/>
            </a:xfrm>
            <a:custGeom>
              <a:avLst/>
              <a:gdLst>
                <a:gd name="T0" fmla="*/ 2147483647 w 41"/>
                <a:gd name="T1" fmla="*/ 2147483647 h 28"/>
                <a:gd name="T2" fmla="*/ 0 w 41"/>
                <a:gd name="T3" fmla="*/ 0 h 28"/>
                <a:gd name="T4" fmla="*/ 0 w 41"/>
                <a:gd name="T5" fmla="*/ 0 h 28"/>
                <a:gd name="T6" fmla="*/ 2147483647 w 41"/>
                <a:gd name="T7" fmla="*/ 2147483647 h 28"/>
                <a:gd name="T8" fmla="*/ 2147483647 w 41"/>
                <a:gd name="T9" fmla="*/ 2147483647 h 28"/>
                <a:gd name="T10" fmla="*/ 0 w 41"/>
                <a:gd name="T11" fmla="*/ 2147483647 h 28"/>
                <a:gd name="T12" fmla="*/ 0 w 41"/>
                <a:gd name="T13" fmla="*/ 2147483647 h 28"/>
                <a:gd name="T14" fmla="*/ 2147483647 w 41"/>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1"/>
                <a:gd name="T25" fmla="*/ 0 h 28"/>
                <a:gd name="T26" fmla="*/ 41 w 41"/>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1" h="28">
                  <a:moveTo>
                    <a:pt x="41" y="14"/>
                  </a:moveTo>
                  <a:lnTo>
                    <a:pt x="0" y="0"/>
                  </a:lnTo>
                  <a:lnTo>
                    <a:pt x="21" y="14"/>
                  </a:lnTo>
                  <a:lnTo>
                    <a:pt x="0" y="28"/>
                  </a:lnTo>
                  <a:lnTo>
                    <a:pt x="41" y="14"/>
                  </a:lnTo>
                  <a:close/>
                </a:path>
              </a:pathLst>
            </a:custGeom>
            <a:solidFill>
              <a:srgbClr val="000000"/>
            </a:solidFill>
            <a:ln w="9525">
              <a:noFill/>
              <a:round/>
              <a:headEnd/>
              <a:tailEnd/>
            </a:ln>
          </p:spPr>
          <p:txBody>
            <a:bodyPr/>
            <a:lstStyle/>
            <a:p>
              <a:endParaRPr lang="en-US"/>
            </a:p>
          </p:txBody>
        </p:sp>
        <p:sp>
          <p:nvSpPr>
            <p:cNvPr id="24" name="Freeform 23"/>
            <p:cNvSpPr>
              <a:spLocks/>
            </p:cNvSpPr>
            <p:nvPr/>
          </p:nvSpPr>
          <p:spPr bwMode="auto">
            <a:xfrm>
              <a:off x="1697038" y="1417530"/>
              <a:ext cx="55562" cy="30211"/>
            </a:xfrm>
            <a:custGeom>
              <a:avLst/>
              <a:gdLst>
                <a:gd name="T0" fmla="*/ 2147483647 w 41"/>
                <a:gd name="T1" fmla="*/ 2147483647 h 28"/>
                <a:gd name="T2" fmla="*/ 0 w 41"/>
                <a:gd name="T3" fmla="*/ 0 h 28"/>
                <a:gd name="T4" fmla="*/ 0 w 41"/>
                <a:gd name="T5" fmla="*/ 0 h 28"/>
                <a:gd name="T6" fmla="*/ 2147483647 w 41"/>
                <a:gd name="T7" fmla="*/ 2147483647 h 28"/>
                <a:gd name="T8" fmla="*/ 2147483647 w 41"/>
                <a:gd name="T9" fmla="*/ 2147483647 h 28"/>
                <a:gd name="T10" fmla="*/ 0 w 41"/>
                <a:gd name="T11" fmla="*/ 2147483647 h 28"/>
                <a:gd name="T12" fmla="*/ 0 w 41"/>
                <a:gd name="T13" fmla="*/ 2147483647 h 28"/>
                <a:gd name="T14" fmla="*/ 2147483647 w 41"/>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1"/>
                <a:gd name="T25" fmla="*/ 0 h 28"/>
                <a:gd name="T26" fmla="*/ 41 w 41"/>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1" h="28">
                  <a:moveTo>
                    <a:pt x="41" y="14"/>
                  </a:moveTo>
                  <a:lnTo>
                    <a:pt x="0" y="0"/>
                  </a:lnTo>
                  <a:lnTo>
                    <a:pt x="21" y="14"/>
                  </a:lnTo>
                  <a:lnTo>
                    <a:pt x="0" y="28"/>
                  </a:lnTo>
                  <a:lnTo>
                    <a:pt x="41" y="14"/>
                  </a:lnTo>
                </a:path>
              </a:pathLst>
            </a:custGeom>
            <a:noFill/>
            <a:ln w="4763">
              <a:solidFill>
                <a:srgbClr val="000000"/>
              </a:solidFill>
              <a:round/>
              <a:headEnd/>
              <a:tailEnd/>
            </a:ln>
          </p:spPr>
          <p:txBody>
            <a:bodyPr/>
            <a:lstStyle/>
            <a:p>
              <a:endParaRPr lang="en-US"/>
            </a:p>
          </p:txBody>
        </p:sp>
        <p:sp>
          <p:nvSpPr>
            <p:cNvPr id="25" name="Rectangle 24"/>
            <p:cNvSpPr>
              <a:spLocks noChangeArrowheads="1"/>
            </p:cNvSpPr>
            <p:nvPr/>
          </p:nvSpPr>
          <p:spPr bwMode="auto">
            <a:xfrm>
              <a:off x="2631121" y="5940048"/>
              <a:ext cx="525786" cy="338554"/>
            </a:xfrm>
            <a:prstGeom prst="rect">
              <a:avLst/>
            </a:prstGeom>
            <a:noFill/>
            <a:ln w="9525">
              <a:noFill/>
              <a:miter lim="800000"/>
              <a:headEnd/>
              <a:tailEnd/>
            </a:ln>
          </p:spPr>
          <p:txBody>
            <a:bodyPr wrap="none" lIns="0" tIns="0" rIns="0" bIns="0">
              <a:spAutoFit/>
            </a:bodyPr>
            <a:lstStyle/>
            <a:p>
              <a:pPr algn="ctr" eaLnBrk="0" hangingPunct="0"/>
              <a:r>
                <a:rPr lang="en-US" sz="1100" dirty="0">
                  <a:solidFill>
                    <a:srgbClr val="000000"/>
                  </a:solidFill>
                </a:rPr>
                <a:t>Register</a:t>
              </a:r>
              <a:br>
                <a:rPr lang="en-US" sz="1100" dirty="0">
                  <a:solidFill>
                    <a:srgbClr val="000000"/>
                  </a:solidFill>
                </a:rPr>
              </a:br>
              <a:r>
                <a:rPr lang="en-US" sz="1100" dirty="0">
                  <a:solidFill>
                    <a:srgbClr val="000000"/>
                  </a:solidFill>
                </a:rPr>
                <a:t>File</a:t>
              </a:r>
              <a:endParaRPr lang="en-US" b="0" dirty="0"/>
            </a:p>
          </p:txBody>
        </p:sp>
        <p:sp>
          <p:nvSpPr>
            <p:cNvPr id="26" name="Rectangle 25"/>
            <p:cNvSpPr>
              <a:spLocks noChangeArrowheads="1"/>
            </p:cNvSpPr>
            <p:nvPr/>
          </p:nvSpPr>
          <p:spPr bwMode="auto">
            <a:xfrm>
              <a:off x="2470150" y="5957125"/>
              <a:ext cx="106363"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WA</a:t>
              </a:r>
              <a:endParaRPr lang="en-US" b="0"/>
            </a:p>
          </p:txBody>
        </p:sp>
        <p:sp>
          <p:nvSpPr>
            <p:cNvPr id="27" name="Rectangle 26"/>
            <p:cNvSpPr>
              <a:spLocks noChangeArrowheads="1"/>
            </p:cNvSpPr>
            <p:nvPr/>
          </p:nvSpPr>
          <p:spPr bwMode="auto">
            <a:xfrm>
              <a:off x="3201988" y="5956300"/>
              <a:ext cx="128240" cy="92333"/>
            </a:xfrm>
            <a:prstGeom prst="rect">
              <a:avLst/>
            </a:prstGeom>
            <a:noFill/>
            <a:ln w="9525">
              <a:noFill/>
              <a:miter lim="800000"/>
              <a:headEnd/>
              <a:tailEnd/>
            </a:ln>
          </p:spPr>
          <p:txBody>
            <a:bodyPr wrap="none" lIns="0" tIns="0" rIns="0" bIns="0">
              <a:spAutoFit/>
            </a:bodyPr>
            <a:lstStyle/>
            <a:p>
              <a:pPr eaLnBrk="0" hangingPunct="0"/>
              <a:r>
                <a:rPr lang="en-US" sz="600" b="0" dirty="0">
                  <a:solidFill>
                    <a:srgbClr val="000000"/>
                  </a:solidFill>
                </a:rPr>
                <a:t>WD</a:t>
              </a:r>
              <a:endParaRPr lang="en-US" b="0" dirty="0"/>
            </a:p>
          </p:txBody>
        </p:sp>
        <p:sp>
          <p:nvSpPr>
            <p:cNvPr id="28" name="Rectangle 27"/>
            <p:cNvSpPr>
              <a:spLocks noChangeArrowheads="1"/>
            </p:cNvSpPr>
            <p:nvPr/>
          </p:nvSpPr>
          <p:spPr bwMode="auto">
            <a:xfrm>
              <a:off x="3221038" y="6140192"/>
              <a:ext cx="123432" cy="92333"/>
            </a:xfrm>
            <a:prstGeom prst="rect">
              <a:avLst/>
            </a:prstGeom>
            <a:noFill/>
            <a:ln w="9525">
              <a:noFill/>
              <a:miter lim="800000"/>
              <a:headEnd/>
              <a:tailEnd/>
            </a:ln>
          </p:spPr>
          <p:txBody>
            <a:bodyPr wrap="none" lIns="0" tIns="0" rIns="0" bIns="0">
              <a:spAutoFit/>
            </a:bodyPr>
            <a:lstStyle/>
            <a:p>
              <a:pPr eaLnBrk="0" hangingPunct="0"/>
              <a:r>
                <a:rPr lang="en-US" sz="600" b="0" dirty="0">
                  <a:solidFill>
                    <a:srgbClr val="000000"/>
                  </a:solidFill>
                </a:rPr>
                <a:t>WE</a:t>
              </a:r>
              <a:endParaRPr lang="en-US" b="0" dirty="0"/>
            </a:p>
          </p:txBody>
        </p:sp>
        <p:sp>
          <p:nvSpPr>
            <p:cNvPr id="29" name="Rectangle 28"/>
            <p:cNvSpPr>
              <a:spLocks noChangeArrowheads="1"/>
            </p:cNvSpPr>
            <p:nvPr/>
          </p:nvSpPr>
          <p:spPr bwMode="auto">
            <a:xfrm>
              <a:off x="3111500" y="3586185"/>
              <a:ext cx="234950" cy="139235"/>
            </a:xfrm>
            <a:prstGeom prst="rect">
              <a:avLst/>
            </a:prstGeom>
            <a:noFill/>
            <a:ln w="9525">
              <a:noFill/>
              <a:miter lim="800000"/>
              <a:headEnd/>
              <a:tailEnd/>
            </a:ln>
          </p:spPr>
          <p:txBody>
            <a:bodyPr wrap="none" lIns="0" tIns="0" rIns="0" bIns="0">
              <a:spAutoFit/>
            </a:bodyPr>
            <a:lstStyle/>
            <a:p>
              <a:pPr eaLnBrk="0" hangingPunct="0"/>
              <a:r>
                <a:rPr lang="en-US" sz="1100">
                  <a:solidFill>
                    <a:srgbClr val="000000"/>
                  </a:solidFill>
                </a:rPr>
                <a:t>ALU</a:t>
              </a:r>
              <a:endParaRPr lang="en-US" b="0"/>
            </a:p>
          </p:txBody>
        </p:sp>
        <p:sp>
          <p:nvSpPr>
            <p:cNvPr id="30" name="Rectangle 29"/>
            <p:cNvSpPr>
              <a:spLocks noChangeArrowheads="1"/>
            </p:cNvSpPr>
            <p:nvPr/>
          </p:nvSpPr>
          <p:spPr bwMode="auto">
            <a:xfrm>
              <a:off x="2828925" y="3511313"/>
              <a:ext cx="47625"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A</a:t>
              </a:r>
              <a:endParaRPr lang="en-US" b="0"/>
            </a:p>
          </p:txBody>
        </p:sp>
        <p:sp>
          <p:nvSpPr>
            <p:cNvPr id="31" name="Rectangle 30"/>
            <p:cNvSpPr>
              <a:spLocks noChangeArrowheads="1"/>
            </p:cNvSpPr>
            <p:nvPr/>
          </p:nvSpPr>
          <p:spPr bwMode="auto">
            <a:xfrm>
              <a:off x="3582988" y="3507372"/>
              <a:ext cx="46037"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B</a:t>
              </a:r>
              <a:endParaRPr lang="en-US" b="0"/>
            </a:p>
          </p:txBody>
        </p:sp>
        <p:sp>
          <p:nvSpPr>
            <p:cNvPr id="32" name="Rectangle 31"/>
            <p:cNvSpPr>
              <a:spLocks noChangeArrowheads="1"/>
            </p:cNvSpPr>
            <p:nvPr/>
          </p:nvSpPr>
          <p:spPr bwMode="auto">
            <a:xfrm>
              <a:off x="3102716" y="2438400"/>
              <a:ext cx="503343" cy="330860"/>
            </a:xfrm>
            <a:prstGeom prst="rect">
              <a:avLst/>
            </a:prstGeom>
            <a:noFill/>
            <a:ln w="9525">
              <a:noFill/>
              <a:miter lim="800000"/>
              <a:headEnd/>
              <a:tailEnd/>
            </a:ln>
          </p:spPr>
          <p:txBody>
            <a:bodyPr wrap="none" lIns="0" tIns="0" rIns="0" bIns="0">
              <a:spAutoFit/>
            </a:bodyPr>
            <a:lstStyle/>
            <a:p>
              <a:pPr algn="ctr" eaLnBrk="0" hangingPunct="0"/>
              <a:r>
                <a:rPr lang="en-US" sz="1050" dirty="0">
                  <a:solidFill>
                    <a:srgbClr val="000000"/>
                  </a:solidFill>
                </a:rPr>
                <a:t>Register</a:t>
              </a:r>
              <a:br>
                <a:rPr lang="en-US" sz="1100" dirty="0">
                  <a:solidFill>
                    <a:srgbClr val="000000"/>
                  </a:solidFill>
                </a:rPr>
              </a:br>
              <a:r>
                <a:rPr lang="en-US" sz="1100" dirty="0">
                  <a:solidFill>
                    <a:srgbClr val="000000"/>
                  </a:solidFill>
                </a:rPr>
                <a:t>File</a:t>
              </a:r>
              <a:endParaRPr lang="en-US" b="0" dirty="0"/>
            </a:p>
          </p:txBody>
        </p:sp>
        <p:sp>
          <p:nvSpPr>
            <p:cNvPr id="33" name="Rectangle 32"/>
            <p:cNvSpPr>
              <a:spLocks noChangeArrowheads="1"/>
            </p:cNvSpPr>
            <p:nvPr/>
          </p:nvSpPr>
          <p:spPr bwMode="auto">
            <a:xfrm>
              <a:off x="2895600" y="2473616"/>
              <a:ext cx="139700"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RA1</a:t>
              </a:r>
              <a:endParaRPr lang="en-US" b="0"/>
            </a:p>
          </p:txBody>
        </p:sp>
        <p:sp>
          <p:nvSpPr>
            <p:cNvPr id="34" name="Rectangle 33"/>
            <p:cNvSpPr>
              <a:spLocks noChangeArrowheads="1"/>
            </p:cNvSpPr>
            <p:nvPr/>
          </p:nvSpPr>
          <p:spPr bwMode="auto">
            <a:xfrm>
              <a:off x="3654425" y="2473616"/>
              <a:ext cx="139700"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RA2</a:t>
              </a:r>
              <a:endParaRPr lang="en-US" b="0"/>
            </a:p>
          </p:txBody>
        </p:sp>
        <p:sp>
          <p:nvSpPr>
            <p:cNvPr id="35" name="Rectangle 34"/>
            <p:cNvSpPr>
              <a:spLocks noChangeArrowheads="1"/>
            </p:cNvSpPr>
            <p:nvPr/>
          </p:nvSpPr>
          <p:spPr bwMode="auto">
            <a:xfrm>
              <a:off x="2895600" y="2648317"/>
              <a:ext cx="138113"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RD1</a:t>
              </a:r>
              <a:endParaRPr lang="en-US" b="0"/>
            </a:p>
          </p:txBody>
        </p:sp>
        <p:sp>
          <p:nvSpPr>
            <p:cNvPr id="36" name="Rectangle 35"/>
            <p:cNvSpPr>
              <a:spLocks noChangeArrowheads="1"/>
            </p:cNvSpPr>
            <p:nvPr/>
          </p:nvSpPr>
          <p:spPr bwMode="auto">
            <a:xfrm>
              <a:off x="3654425" y="2648317"/>
              <a:ext cx="138113"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RD2</a:t>
              </a:r>
              <a:endParaRPr lang="en-US" b="0"/>
            </a:p>
          </p:txBody>
        </p:sp>
        <p:sp>
          <p:nvSpPr>
            <p:cNvPr id="37" name="Rectangle 36"/>
            <p:cNvSpPr>
              <a:spLocks noChangeArrowheads="1"/>
            </p:cNvSpPr>
            <p:nvPr/>
          </p:nvSpPr>
          <p:spPr bwMode="auto">
            <a:xfrm>
              <a:off x="2209800" y="2879467"/>
              <a:ext cx="639599" cy="92333"/>
            </a:xfrm>
            <a:prstGeom prst="rect">
              <a:avLst/>
            </a:prstGeom>
            <a:noFill/>
            <a:ln w="9525">
              <a:noFill/>
              <a:miter lim="800000"/>
              <a:headEnd/>
              <a:tailEnd/>
            </a:ln>
          </p:spPr>
          <p:txBody>
            <a:bodyPr wrap="none" lIns="0" tIns="0" rIns="0" bIns="0">
              <a:spAutoFit/>
            </a:bodyPr>
            <a:lstStyle/>
            <a:p>
              <a:pPr eaLnBrk="0" hangingPunct="0"/>
              <a:r>
                <a:rPr lang="en-US" sz="600" dirty="0"/>
                <a:t>PC</a:t>
              </a:r>
              <a:r>
                <a:rPr lang="en-US" sz="600" baseline="30000" dirty="0"/>
                <a:t>RF</a:t>
              </a:r>
              <a:r>
                <a:rPr lang="en-US" sz="600" dirty="0"/>
                <a:t>+4+4*SXT(C)</a:t>
              </a:r>
              <a:endParaRPr lang="en-US" sz="2000" b="0" dirty="0"/>
            </a:p>
          </p:txBody>
        </p:sp>
        <p:sp>
          <p:nvSpPr>
            <p:cNvPr id="38" name="Rectangle 37"/>
            <p:cNvSpPr>
              <a:spLocks noChangeArrowheads="1"/>
            </p:cNvSpPr>
            <p:nvPr/>
          </p:nvSpPr>
          <p:spPr bwMode="auto">
            <a:xfrm>
              <a:off x="4143375" y="4799896"/>
              <a:ext cx="465138" cy="278470"/>
            </a:xfrm>
            <a:prstGeom prst="rect">
              <a:avLst/>
            </a:prstGeom>
            <a:noFill/>
            <a:ln w="9525">
              <a:noFill/>
              <a:miter lim="800000"/>
              <a:headEnd/>
              <a:tailEnd/>
            </a:ln>
          </p:spPr>
          <p:txBody>
            <a:bodyPr wrap="none" lIns="0" tIns="0" rIns="0" bIns="0">
              <a:spAutoFit/>
            </a:bodyPr>
            <a:lstStyle/>
            <a:p>
              <a:pPr algn="ctr" eaLnBrk="0" hangingPunct="0"/>
              <a:r>
                <a:rPr lang="en-US" sz="1100">
                  <a:solidFill>
                    <a:srgbClr val="000000"/>
                  </a:solidFill>
                </a:rPr>
                <a:t>Data</a:t>
              </a:r>
              <a:br>
                <a:rPr lang="en-US" sz="1100">
                  <a:solidFill>
                    <a:srgbClr val="000000"/>
                  </a:solidFill>
                </a:rPr>
              </a:br>
              <a:r>
                <a:rPr lang="en-US" sz="1100">
                  <a:solidFill>
                    <a:srgbClr val="000000"/>
                  </a:solidFill>
                </a:rPr>
                <a:t>Memory</a:t>
              </a:r>
              <a:endParaRPr lang="en-US"/>
            </a:p>
          </p:txBody>
        </p:sp>
        <p:sp>
          <p:nvSpPr>
            <p:cNvPr id="39" name="Rectangle 38"/>
            <p:cNvSpPr>
              <a:spLocks noChangeArrowheads="1"/>
            </p:cNvSpPr>
            <p:nvPr/>
          </p:nvSpPr>
          <p:spPr bwMode="auto">
            <a:xfrm>
              <a:off x="4318000" y="5379720"/>
              <a:ext cx="90488" cy="76185"/>
            </a:xfrm>
            <a:prstGeom prst="rect">
              <a:avLst/>
            </a:prstGeom>
            <a:noFill/>
            <a:ln w="9525">
              <a:noFill/>
              <a:miter lim="800000"/>
              <a:headEnd/>
              <a:tailEnd/>
            </a:ln>
          </p:spPr>
          <p:txBody>
            <a:bodyPr wrap="none" lIns="0" tIns="0" rIns="0" bIns="0">
              <a:spAutoFit/>
            </a:bodyPr>
            <a:lstStyle/>
            <a:p>
              <a:pPr eaLnBrk="0" hangingPunct="0"/>
              <a:r>
                <a:rPr lang="en-US" sz="600" b="0" dirty="0">
                  <a:solidFill>
                    <a:srgbClr val="000000"/>
                  </a:solidFill>
                </a:rPr>
                <a:t>RD</a:t>
              </a:r>
              <a:endParaRPr lang="en-US" b="0" dirty="0"/>
            </a:p>
          </p:txBody>
        </p:sp>
        <p:sp>
          <p:nvSpPr>
            <p:cNvPr id="40" name="Rectangle 39"/>
            <p:cNvSpPr>
              <a:spLocks noChangeArrowheads="1"/>
            </p:cNvSpPr>
            <p:nvPr/>
          </p:nvSpPr>
          <p:spPr bwMode="auto">
            <a:xfrm>
              <a:off x="3151188" y="3749063"/>
              <a:ext cx="14287"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 </a:t>
              </a:r>
              <a:endParaRPr lang="en-US" b="0"/>
            </a:p>
          </p:txBody>
        </p:sp>
        <p:sp>
          <p:nvSpPr>
            <p:cNvPr id="41" name="Rectangle 40"/>
            <p:cNvSpPr>
              <a:spLocks noChangeArrowheads="1"/>
            </p:cNvSpPr>
            <p:nvPr/>
          </p:nvSpPr>
          <p:spPr bwMode="auto">
            <a:xfrm>
              <a:off x="3163888" y="3749063"/>
              <a:ext cx="14287"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 </a:t>
              </a:r>
              <a:endParaRPr lang="en-US" b="0"/>
            </a:p>
          </p:txBody>
        </p:sp>
        <p:sp>
          <p:nvSpPr>
            <p:cNvPr id="42" name="Rectangle 41"/>
            <p:cNvSpPr>
              <a:spLocks noChangeArrowheads="1"/>
            </p:cNvSpPr>
            <p:nvPr/>
          </p:nvSpPr>
          <p:spPr bwMode="auto">
            <a:xfrm>
              <a:off x="3214688" y="3712284"/>
              <a:ext cx="42862"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Y</a:t>
              </a:r>
              <a:endParaRPr lang="en-US" b="0"/>
            </a:p>
          </p:txBody>
        </p:sp>
        <p:sp>
          <p:nvSpPr>
            <p:cNvPr id="43" name="Rectangle 42"/>
            <p:cNvSpPr>
              <a:spLocks noChangeArrowheads="1"/>
            </p:cNvSpPr>
            <p:nvPr/>
          </p:nvSpPr>
          <p:spPr bwMode="auto">
            <a:xfrm>
              <a:off x="447675" y="1241516"/>
              <a:ext cx="673100" cy="85380"/>
            </a:xfrm>
            <a:prstGeom prst="rect">
              <a:avLst/>
            </a:prstGeom>
            <a:solidFill>
              <a:srgbClr val="FFFFFF"/>
            </a:solidFill>
            <a:ln w="9525">
              <a:noFill/>
              <a:miter lim="800000"/>
              <a:headEnd/>
              <a:tailEnd/>
            </a:ln>
          </p:spPr>
          <p:txBody>
            <a:bodyPr/>
            <a:lstStyle/>
            <a:p>
              <a:endParaRPr lang="en-US"/>
            </a:p>
          </p:txBody>
        </p:sp>
        <p:sp>
          <p:nvSpPr>
            <p:cNvPr id="44" name="Rectangle 43"/>
            <p:cNvSpPr>
              <a:spLocks noChangeArrowheads="1"/>
            </p:cNvSpPr>
            <p:nvPr/>
          </p:nvSpPr>
          <p:spPr bwMode="auto">
            <a:xfrm>
              <a:off x="450850" y="1219200"/>
              <a:ext cx="665163" cy="105068"/>
            </a:xfrm>
            <a:prstGeom prst="rect">
              <a:avLst/>
            </a:prstGeom>
            <a:noFill/>
            <a:ln w="11113">
              <a:solidFill>
                <a:srgbClr val="000000"/>
              </a:solidFill>
              <a:miter lim="800000"/>
              <a:headEnd/>
              <a:tailEnd/>
            </a:ln>
          </p:spPr>
          <p:txBody>
            <a:bodyPr/>
            <a:lstStyle/>
            <a:p>
              <a:endParaRPr lang="en-US"/>
            </a:p>
          </p:txBody>
        </p:sp>
        <p:sp>
          <p:nvSpPr>
            <p:cNvPr id="45" name="Freeform 44"/>
            <p:cNvSpPr>
              <a:spLocks/>
            </p:cNvSpPr>
            <p:nvPr/>
          </p:nvSpPr>
          <p:spPr bwMode="auto">
            <a:xfrm>
              <a:off x="447675" y="1276981"/>
              <a:ext cx="65088" cy="23644"/>
            </a:xfrm>
            <a:custGeom>
              <a:avLst/>
              <a:gdLst>
                <a:gd name="T0" fmla="*/ 0 w 49"/>
                <a:gd name="T1" fmla="*/ 2147483647 h 21"/>
                <a:gd name="T2" fmla="*/ 2147483647 w 49"/>
                <a:gd name="T3" fmla="*/ 0 h 21"/>
                <a:gd name="T4" fmla="*/ 2147483647 w 49"/>
                <a:gd name="T5" fmla="*/ 2147483647 h 21"/>
                <a:gd name="T6" fmla="*/ 2147483647 w 49"/>
                <a:gd name="T7" fmla="*/ 2147483647 h 21"/>
                <a:gd name="T8" fmla="*/ 0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0" y="7"/>
                  </a:moveTo>
                  <a:lnTo>
                    <a:pt x="3" y="0"/>
                  </a:lnTo>
                  <a:lnTo>
                    <a:pt x="49" y="14"/>
                  </a:lnTo>
                  <a:lnTo>
                    <a:pt x="49" y="21"/>
                  </a:lnTo>
                  <a:lnTo>
                    <a:pt x="0" y="7"/>
                  </a:lnTo>
                  <a:close/>
                </a:path>
              </a:pathLst>
            </a:custGeom>
            <a:solidFill>
              <a:srgbClr val="000000"/>
            </a:solidFill>
            <a:ln w="9525">
              <a:noFill/>
              <a:round/>
              <a:headEnd/>
              <a:tailEnd/>
            </a:ln>
          </p:spPr>
          <p:txBody>
            <a:bodyPr/>
            <a:lstStyle/>
            <a:p>
              <a:endParaRPr lang="en-US"/>
            </a:p>
          </p:txBody>
        </p:sp>
        <p:sp>
          <p:nvSpPr>
            <p:cNvPr id="46" name="Freeform 45"/>
            <p:cNvSpPr>
              <a:spLocks/>
            </p:cNvSpPr>
            <p:nvPr/>
          </p:nvSpPr>
          <p:spPr bwMode="auto">
            <a:xfrm>
              <a:off x="447675" y="1292744"/>
              <a:ext cx="65088" cy="26271"/>
            </a:xfrm>
            <a:custGeom>
              <a:avLst/>
              <a:gdLst>
                <a:gd name="T0" fmla="*/ 2147483647 w 49"/>
                <a:gd name="T1" fmla="*/ 2147483647 h 24"/>
                <a:gd name="T2" fmla="*/ 0 w 49"/>
                <a:gd name="T3" fmla="*/ 2147483647 h 24"/>
                <a:gd name="T4" fmla="*/ 2147483647 w 49"/>
                <a:gd name="T5" fmla="*/ 0 h 24"/>
                <a:gd name="T6" fmla="*/ 2147483647 w 49"/>
                <a:gd name="T7" fmla="*/ 2147483647 h 24"/>
                <a:gd name="T8" fmla="*/ 2147483647 w 49"/>
                <a:gd name="T9" fmla="*/ 2147483647 h 24"/>
                <a:gd name="T10" fmla="*/ 0 60000 65536"/>
                <a:gd name="T11" fmla="*/ 0 60000 65536"/>
                <a:gd name="T12" fmla="*/ 0 60000 65536"/>
                <a:gd name="T13" fmla="*/ 0 60000 65536"/>
                <a:gd name="T14" fmla="*/ 0 60000 65536"/>
                <a:gd name="T15" fmla="*/ 0 w 49"/>
                <a:gd name="T16" fmla="*/ 0 h 24"/>
                <a:gd name="T17" fmla="*/ 49 w 49"/>
                <a:gd name="T18" fmla="*/ 24 h 24"/>
              </a:gdLst>
              <a:ahLst/>
              <a:cxnLst>
                <a:cxn ang="T10">
                  <a:pos x="T0" y="T1"/>
                </a:cxn>
                <a:cxn ang="T11">
                  <a:pos x="T2" y="T3"/>
                </a:cxn>
                <a:cxn ang="T12">
                  <a:pos x="T4" y="T5"/>
                </a:cxn>
                <a:cxn ang="T13">
                  <a:pos x="T6" y="T7"/>
                </a:cxn>
                <a:cxn ang="T14">
                  <a:pos x="T8" y="T9"/>
                </a:cxn>
              </a:cxnLst>
              <a:rect l="T15" t="T16" r="T17" b="T18"/>
              <a:pathLst>
                <a:path w="49" h="24">
                  <a:moveTo>
                    <a:pt x="3" y="24"/>
                  </a:moveTo>
                  <a:lnTo>
                    <a:pt x="0" y="17"/>
                  </a:lnTo>
                  <a:lnTo>
                    <a:pt x="49" y="0"/>
                  </a:lnTo>
                  <a:lnTo>
                    <a:pt x="49" y="7"/>
                  </a:lnTo>
                  <a:lnTo>
                    <a:pt x="3" y="24"/>
                  </a:lnTo>
                  <a:close/>
                </a:path>
              </a:pathLst>
            </a:custGeom>
            <a:solidFill>
              <a:srgbClr val="000000"/>
            </a:solidFill>
            <a:ln w="9525">
              <a:noFill/>
              <a:round/>
              <a:headEnd/>
              <a:tailEnd/>
            </a:ln>
          </p:spPr>
          <p:txBody>
            <a:bodyPr/>
            <a:lstStyle/>
            <a:p>
              <a:endParaRPr lang="en-US"/>
            </a:p>
          </p:txBody>
        </p:sp>
        <p:sp>
          <p:nvSpPr>
            <p:cNvPr id="47" name="Rectangle 46"/>
            <p:cNvSpPr>
              <a:spLocks noChangeArrowheads="1"/>
            </p:cNvSpPr>
            <p:nvPr/>
          </p:nvSpPr>
          <p:spPr bwMode="auto">
            <a:xfrm>
              <a:off x="692150" y="1204039"/>
              <a:ext cx="142668" cy="123111"/>
            </a:xfrm>
            <a:prstGeom prst="rect">
              <a:avLst/>
            </a:prstGeom>
            <a:noFill/>
            <a:ln w="9525">
              <a:noFill/>
              <a:miter lim="800000"/>
              <a:headEnd/>
              <a:tailEnd/>
            </a:ln>
          </p:spPr>
          <p:txBody>
            <a:bodyPr wrap="none" lIns="0" tIns="0" rIns="0" bIns="0">
              <a:spAutoFit/>
            </a:bodyPr>
            <a:lstStyle/>
            <a:p>
              <a:pPr eaLnBrk="0" hangingPunct="0"/>
              <a:r>
                <a:rPr lang="en-US" sz="800" b="0" dirty="0">
                  <a:solidFill>
                    <a:srgbClr val="000000"/>
                  </a:solidFill>
                </a:rPr>
                <a:t>PC</a:t>
              </a:r>
              <a:endParaRPr lang="en-US" sz="2400" b="0" baseline="30000" dirty="0"/>
            </a:p>
          </p:txBody>
        </p:sp>
        <p:sp>
          <p:nvSpPr>
            <p:cNvPr id="48" name="Freeform 47"/>
            <p:cNvSpPr>
              <a:spLocks/>
            </p:cNvSpPr>
            <p:nvPr/>
          </p:nvSpPr>
          <p:spPr bwMode="auto">
            <a:xfrm>
              <a:off x="2763838" y="2214849"/>
              <a:ext cx="842962" cy="107710"/>
            </a:xfrm>
            <a:custGeom>
              <a:avLst/>
              <a:gdLst>
                <a:gd name="T0" fmla="*/ 2147483647 w 629"/>
                <a:gd name="T1" fmla="*/ 2147483647 h 98"/>
                <a:gd name="T2" fmla="*/ 2147483647 w 629"/>
                <a:gd name="T3" fmla="*/ 2147483647 h 98"/>
                <a:gd name="T4" fmla="*/ 2147483647 w 629"/>
                <a:gd name="T5" fmla="*/ 0 h 98"/>
                <a:gd name="T6" fmla="*/ 0 w 629"/>
                <a:gd name="T7" fmla="*/ 0 h 98"/>
                <a:gd name="T8" fmla="*/ 0 60000 65536"/>
                <a:gd name="T9" fmla="*/ 0 60000 65536"/>
                <a:gd name="T10" fmla="*/ 0 60000 65536"/>
                <a:gd name="T11" fmla="*/ 0 60000 65536"/>
                <a:gd name="T12" fmla="*/ 0 w 629"/>
                <a:gd name="T13" fmla="*/ 0 h 98"/>
                <a:gd name="T14" fmla="*/ 629 w 629"/>
                <a:gd name="T15" fmla="*/ 98 h 98"/>
              </a:gdLst>
              <a:ahLst/>
              <a:cxnLst>
                <a:cxn ang="T8">
                  <a:pos x="T0" y="T1"/>
                </a:cxn>
                <a:cxn ang="T9">
                  <a:pos x="T2" y="T3"/>
                </a:cxn>
                <a:cxn ang="T10">
                  <a:pos x="T4" y="T5"/>
                </a:cxn>
                <a:cxn ang="T11">
                  <a:pos x="T6" y="T7"/>
                </a:cxn>
              </a:cxnLst>
              <a:rect l="T12" t="T13" r="T14" b="T15"/>
              <a:pathLst>
                <a:path w="629" h="98">
                  <a:moveTo>
                    <a:pt x="629" y="98"/>
                  </a:moveTo>
                  <a:lnTo>
                    <a:pt x="629" y="31"/>
                  </a:lnTo>
                  <a:lnTo>
                    <a:pt x="598" y="0"/>
                  </a:lnTo>
                  <a:lnTo>
                    <a:pt x="0" y="0"/>
                  </a:lnTo>
                </a:path>
              </a:pathLst>
            </a:custGeom>
            <a:noFill/>
            <a:ln w="4763">
              <a:solidFill>
                <a:srgbClr val="000000"/>
              </a:solidFill>
              <a:round/>
              <a:headEnd/>
              <a:tailEnd/>
            </a:ln>
          </p:spPr>
          <p:txBody>
            <a:bodyPr/>
            <a:lstStyle/>
            <a:p>
              <a:endParaRPr lang="en-US"/>
            </a:p>
          </p:txBody>
        </p:sp>
        <p:sp>
          <p:nvSpPr>
            <p:cNvPr id="49" name="Freeform 48"/>
            <p:cNvSpPr>
              <a:spLocks/>
            </p:cNvSpPr>
            <p:nvPr/>
          </p:nvSpPr>
          <p:spPr bwMode="auto">
            <a:xfrm>
              <a:off x="3587750" y="2276585"/>
              <a:ext cx="38100" cy="45973"/>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50" name="Freeform 49"/>
            <p:cNvSpPr>
              <a:spLocks/>
            </p:cNvSpPr>
            <p:nvPr/>
          </p:nvSpPr>
          <p:spPr bwMode="auto">
            <a:xfrm>
              <a:off x="3587750" y="2276585"/>
              <a:ext cx="38100" cy="45973"/>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51" name="Freeform 50"/>
            <p:cNvSpPr>
              <a:spLocks/>
            </p:cNvSpPr>
            <p:nvPr/>
          </p:nvSpPr>
          <p:spPr bwMode="auto">
            <a:xfrm>
              <a:off x="2089150" y="2214849"/>
              <a:ext cx="862013" cy="248259"/>
            </a:xfrm>
            <a:custGeom>
              <a:avLst/>
              <a:gdLst>
                <a:gd name="T0" fmla="*/ 2147483647 w 644"/>
                <a:gd name="T1" fmla="*/ 2147483647 h 224"/>
                <a:gd name="T2" fmla="*/ 2147483647 w 644"/>
                <a:gd name="T3" fmla="*/ 2147483647 h 224"/>
                <a:gd name="T4" fmla="*/ 2147483647 w 644"/>
                <a:gd name="T5" fmla="*/ 0 h 224"/>
                <a:gd name="T6" fmla="*/ 0 w 644"/>
                <a:gd name="T7" fmla="*/ 2147483647 h 224"/>
                <a:gd name="T8" fmla="*/ 0 w 644"/>
                <a:gd name="T9" fmla="*/ 2147483647 h 224"/>
                <a:gd name="T10" fmla="*/ 0 60000 65536"/>
                <a:gd name="T11" fmla="*/ 0 60000 65536"/>
                <a:gd name="T12" fmla="*/ 0 60000 65536"/>
                <a:gd name="T13" fmla="*/ 0 60000 65536"/>
                <a:gd name="T14" fmla="*/ 0 60000 65536"/>
                <a:gd name="T15" fmla="*/ 0 w 644"/>
                <a:gd name="T16" fmla="*/ 0 h 224"/>
                <a:gd name="T17" fmla="*/ 644 w 644"/>
                <a:gd name="T18" fmla="*/ 224 h 224"/>
              </a:gdLst>
              <a:ahLst/>
              <a:cxnLst>
                <a:cxn ang="T10">
                  <a:pos x="T0" y="T1"/>
                </a:cxn>
                <a:cxn ang="T11">
                  <a:pos x="T2" y="T3"/>
                </a:cxn>
                <a:cxn ang="T12">
                  <a:pos x="T4" y="T5"/>
                </a:cxn>
                <a:cxn ang="T13">
                  <a:pos x="T6" y="T7"/>
                </a:cxn>
                <a:cxn ang="T14">
                  <a:pos x="T8" y="T9"/>
                </a:cxn>
              </a:cxnLst>
              <a:rect l="T15" t="T16" r="T17" b="T18"/>
              <a:pathLst>
                <a:path w="644" h="224">
                  <a:moveTo>
                    <a:pt x="644" y="224"/>
                  </a:moveTo>
                  <a:lnTo>
                    <a:pt x="644" y="31"/>
                  </a:lnTo>
                  <a:lnTo>
                    <a:pt x="616" y="0"/>
                  </a:lnTo>
                  <a:lnTo>
                    <a:pt x="0" y="3"/>
                  </a:lnTo>
                </a:path>
              </a:pathLst>
            </a:custGeom>
            <a:noFill/>
            <a:ln w="4763">
              <a:solidFill>
                <a:srgbClr val="000000"/>
              </a:solidFill>
              <a:round/>
              <a:headEnd/>
              <a:tailEnd/>
            </a:ln>
          </p:spPr>
          <p:txBody>
            <a:bodyPr/>
            <a:lstStyle/>
            <a:p>
              <a:endParaRPr lang="en-US"/>
            </a:p>
          </p:txBody>
        </p:sp>
        <p:sp>
          <p:nvSpPr>
            <p:cNvPr id="52" name="Freeform 51"/>
            <p:cNvSpPr>
              <a:spLocks/>
            </p:cNvSpPr>
            <p:nvPr/>
          </p:nvSpPr>
          <p:spPr bwMode="auto">
            <a:xfrm>
              <a:off x="2933700" y="2415821"/>
              <a:ext cx="41275" cy="47287"/>
            </a:xfrm>
            <a:custGeom>
              <a:avLst/>
              <a:gdLst>
                <a:gd name="T0" fmla="*/ 2147483647 w 31"/>
                <a:gd name="T1" fmla="*/ 2147483647 h 42"/>
                <a:gd name="T2" fmla="*/ 2147483647 w 31"/>
                <a:gd name="T3" fmla="*/ 0 h 42"/>
                <a:gd name="T4" fmla="*/ 2147483647 w 31"/>
                <a:gd name="T5" fmla="*/ 0 h 42"/>
                <a:gd name="T6" fmla="*/ 2147483647 w 31"/>
                <a:gd name="T7" fmla="*/ 2147483647 h 42"/>
                <a:gd name="T8" fmla="*/ 2147483647 w 31"/>
                <a:gd name="T9" fmla="*/ 2147483647 h 42"/>
                <a:gd name="T10" fmla="*/ 0 w 31"/>
                <a:gd name="T11" fmla="*/ 0 h 42"/>
                <a:gd name="T12" fmla="*/ 0 w 31"/>
                <a:gd name="T13" fmla="*/ 0 h 42"/>
                <a:gd name="T14" fmla="*/ 2147483647 w 31"/>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42"/>
                <a:gd name="T26" fmla="*/ 31 w 31"/>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42">
                  <a:moveTo>
                    <a:pt x="14" y="42"/>
                  </a:moveTo>
                  <a:lnTo>
                    <a:pt x="31"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53" name="Freeform 52"/>
            <p:cNvSpPr>
              <a:spLocks/>
            </p:cNvSpPr>
            <p:nvPr/>
          </p:nvSpPr>
          <p:spPr bwMode="auto">
            <a:xfrm>
              <a:off x="2933700" y="2415821"/>
              <a:ext cx="41275" cy="47287"/>
            </a:xfrm>
            <a:custGeom>
              <a:avLst/>
              <a:gdLst>
                <a:gd name="T0" fmla="*/ 2147483647 w 31"/>
                <a:gd name="T1" fmla="*/ 2147483647 h 42"/>
                <a:gd name="T2" fmla="*/ 2147483647 w 31"/>
                <a:gd name="T3" fmla="*/ 0 h 42"/>
                <a:gd name="T4" fmla="*/ 2147483647 w 31"/>
                <a:gd name="T5" fmla="*/ 0 h 42"/>
                <a:gd name="T6" fmla="*/ 2147483647 w 31"/>
                <a:gd name="T7" fmla="*/ 2147483647 h 42"/>
                <a:gd name="T8" fmla="*/ 2147483647 w 31"/>
                <a:gd name="T9" fmla="*/ 2147483647 h 42"/>
                <a:gd name="T10" fmla="*/ 0 w 31"/>
                <a:gd name="T11" fmla="*/ 0 h 42"/>
                <a:gd name="T12" fmla="*/ 0 w 31"/>
                <a:gd name="T13" fmla="*/ 0 h 42"/>
                <a:gd name="T14" fmla="*/ 2147483647 w 31"/>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42"/>
                <a:gd name="T26" fmla="*/ 31 w 31"/>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42">
                  <a:moveTo>
                    <a:pt x="14" y="42"/>
                  </a:moveTo>
                  <a:lnTo>
                    <a:pt x="31"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54" name="Rectangle 53"/>
            <p:cNvSpPr>
              <a:spLocks noChangeArrowheads="1"/>
            </p:cNvSpPr>
            <p:nvPr/>
          </p:nvSpPr>
          <p:spPr bwMode="auto">
            <a:xfrm>
              <a:off x="3949700" y="2319932"/>
              <a:ext cx="261938"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RA2SEL</a:t>
              </a:r>
              <a:endParaRPr lang="en-US" b="0"/>
            </a:p>
          </p:txBody>
        </p:sp>
        <p:sp>
          <p:nvSpPr>
            <p:cNvPr id="55" name="Line 145"/>
            <p:cNvSpPr>
              <a:spLocks noChangeShapeType="1"/>
            </p:cNvSpPr>
            <p:nvPr/>
          </p:nvSpPr>
          <p:spPr bwMode="auto">
            <a:xfrm>
              <a:off x="3846513" y="2354084"/>
              <a:ext cx="103187" cy="1314"/>
            </a:xfrm>
            <a:prstGeom prst="line">
              <a:avLst/>
            </a:prstGeom>
            <a:noFill/>
            <a:ln w="4763">
              <a:solidFill>
                <a:srgbClr val="000000"/>
              </a:solidFill>
              <a:round/>
              <a:headEnd/>
              <a:tailEnd/>
            </a:ln>
          </p:spPr>
          <p:txBody>
            <a:bodyPr/>
            <a:lstStyle/>
            <a:p>
              <a:endParaRPr lang="en-US"/>
            </a:p>
          </p:txBody>
        </p:sp>
        <p:sp>
          <p:nvSpPr>
            <p:cNvPr id="56" name="Freeform 55"/>
            <p:cNvSpPr>
              <a:spLocks/>
            </p:cNvSpPr>
            <p:nvPr/>
          </p:nvSpPr>
          <p:spPr bwMode="auto">
            <a:xfrm>
              <a:off x="3846513" y="2338321"/>
              <a:ext cx="50800" cy="31525"/>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close/>
                </a:path>
              </a:pathLst>
            </a:custGeom>
            <a:solidFill>
              <a:srgbClr val="000000"/>
            </a:solidFill>
            <a:ln w="9525">
              <a:noFill/>
              <a:round/>
              <a:headEnd/>
              <a:tailEnd/>
            </a:ln>
          </p:spPr>
          <p:txBody>
            <a:bodyPr/>
            <a:lstStyle/>
            <a:p>
              <a:endParaRPr lang="en-US"/>
            </a:p>
          </p:txBody>
        </p:sp>
        <p:sp>
          <p:nvSpPr>
            <p:cNvPr id="57" name="Freeform 56"/>
            <p:cNvSpPr>
              <a:spLocks/>
            </p:cNvSpPr>
            <p:nvPr/>
          </p:nvSpPr>
          <p:spPr bwMode="auto">
            <a:xfrm>
              <a:off x="3846513" y="2338321"/>
              <a:ext cx="50800" cy="31525"/>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path>
              </a:pathLst>
            </a:custGeom>
            <a:noFill/>
            <a:ln w="4763">
              <a:solidFill>
                <a:srgbClr val="000000"/>
              </a:solidFill>
              <a:round/>
              <a:headEnd/>
              <a:tailEnd/>
            </a:ln>
          </p:spPr>
          <p:txBody>
            <a:bodyPr/>
            <a:lstStyle/>
            <a:p>
              <a:endParaRPr lang="en-US"/>
            </a:p>
          </p:txBody>
        </p:sp>
        <p:sp>
          <p:nvSpPr>
            <p:cNvPr id="58" name="Line 148"/>
            <p:cNvSpPr>
              <a:spLocks noChangeShapeType="1"/>
            </p:cNvSpPr>
            <p:nvPr/>
          </p:nvSpPr>
          <p:spPr bwMode="auto">
            <a:xfrm>
              <a:off x="3709988" y="2388236"/>
              <a:ext cx="1587" cy="69618"/>
            </a:xfrm>
            <a:prstGeom prst="line">
              <a:avLst/>
            </a:prstGeom>
            <a:noFill/>
            <a:ln w="4763">
              <a:solidFill>
                <a:srgbClr val="000000"/>
              </a:solidFill>
              <a:round/>
              <a:headEnd/>
              <a:tailEnd/>
            </a:ln>
          </p:spPr>
          <p:txBody>
            <a:bodyPr/>
            <a:lstStyle/>
            <a:p>
              <a:endParaRPr lang="en-US"/>
            </a:p>
          </p:txBody>
        </p:sp>
        <p:sp>
          <p:nvSpPr>
            <p:cNvPr id="59" name="Freeform 58"/>
            <p:cNvSpPr>
              <a:spLocks/>
            </p:cNvSpPr>
            <p:nvPr/>
          </p:nvSpPr>
          <p:spPr bwMode="auto">
            <a:xfrm>
              <a:off x="3690938" y="2415821"/>
              <a:ext cx="42862" cy="42033"/>
            </a:xfrm>
            <a:custGeom>
              <a:avLst/>
              <a:gdLst>
                <a:gd name="T0" fmla="*/ 2147483647 w 32"/>
                <a:gd name="T1" fmla="*/ 2147483647 h 38"/>
                <a:gd name="T2" fmla="*/ 2147483647 w 32"/>
                <a:gd name="T3" fmla="*/ 0 h 38"/>
                <a:gd name="T4" fmla="*/ 2147483647 w 32"/>
                <a:gd name="T5" fmla="*/ 0 h 38"/>
                <a:gd name="T6" fmla="*/ 2147483647 w 32"/>
                <a:gd name="T7" fmla="*/ 2147483647 h 38"/>
                <a:gd name="T8" fmla="*/ 2147483647 w 32"/>
                <a:gd name="T9" fmla="*/ 2147483647 h 38"/>
                <a:gd name="T10" fmla="*/ 0 w 32"/>
                <a:gd name="T11" fmla="*/ 0 h 38"/>
                <a:gd name="T12" fmla="*/ 0 w 32"/>
                <a:gd name="T13" fmla="*/ 0 h 38"/>
                <a:gd name="T14" fmla="*/ 2147483647 w 32"/>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38"/>
                <a:gd name="T26" fmla="*/ 32 w 32"/>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38">
                  <a:moveTo>
                    <a:pt x="14" y="38"/>
                  </a:moveTo>
                  <a:lnTo>
                    <a:pt x="32" y="0"/>
                  </a:lnTo>
                  <a:lnTo>
                    <a:pt x="14" y="17"/>
                  </a:lnTo>
                  <a:lnTo>
                    <a:pt x="0" y="0"/>
                  </a:lnTo>
                  <a:lnTo>
                    <a:pt x="14" y="38"/>
                  </a:lnTo>
                  <a:close/>
                </a:path>
              </a:pathLst>
            </a:custGeom>
            <a:solidFill>
              <a:srgbClr val="000000"/>
            </a:solidFill>
            <a:ln w="9525">
              <a:noFill/>
              <a:round/>
              <a:headEnd/>
              <a:tailEnd/>
            </a:ln>
          </p:spPr>
          <p:txBody>
            <a:bodyPr/>
            <a:lstStyle/>
            <a:p>
              <a:endParaRPr lang="en-US"/>
            </a:p>
          </p:txBody>
        </p:sp>
        <p:sp>
          <p:nvSpPr>
            <p:cNvPr id="60" name="Freeform 59"/>
            <p:cNvSpPr>
              <a:spLocks/>
            </p:cNvSpPr>
            <p:nvPr/>
          </p:nvSpPr>
          <p:spPr bwMode="auto">
            <a:xfrm>
              <a:off x="3690938" y="2415821"/>
              <a:ext cx="42862" cy="42033"/>
            </a:xfrm>
            <a:custGeom>
              <a:avLst/>
              <a:gdLst>
                <a:gd name="T0" fmla="*/ 2147483647 w 32"/>
                <a:gd name="T1" fmla="*/ 2147483647 h 38"/>
                <a:gd name="T2" fmla="*/ 2147483647 w 32"/>
                <a:gd name="T3" fmla="*/ 0 h 38"/>
                <a:gd name="T4" fmla="*/ 2147483647 w 32"/>
                <a:gd name="T5" fmla="*/ 0 h 38"/>
                <a:gd name="T6" fmla="*/ 2147483647 w 32"/>
                <a:gd name="T7" fmla="*/ 2147483647 h 38"/>
                <a:gd name="T8" fmla="*/ 2147483647 w 32"/>
                <a:gd name="T9" fmla="*/ 2147483647 h 38"/>
                <a:gd name="T10" fmla="*/ 0 w 32"/>
                <a:gd name="T11" fmla="*/ 0 h 38"/>
                <a:gd name="T12" fmla="*/ 0 w 32"/>
                <a:gd name="T13" fmla="*/ 0 h 38"/>
                <a:gd name="T14" fmla="*/ 2147483647 w 32"/>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38"/>
                <a:gd name="T26" fmla="*/ 32 w 32"/>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38">
                  <a:moveTo>
                    <a:pt x="14" y="38"/>
                  </a:moveTo>
                  <a:lnTo>
                    <a:pt x="32" y="0"/>
                  </a:lnTo>
                  <a:lnTo>
                    <a:pt x="14" y="17"/>
                  </a:lnTo>
                  <a:lnTo>
                    <a:pt x="0" y="0"/>
                  </a:lnTo>
                  <a:lnTo>
                    <a:pt x="14" y="38"/>
                  </a:lnTo>
                </a:path>
              </a:pathLst>
            </a:custGeom>
            <a:noFill/>
            <a:ln w="4763">
              <a:solidFill>
                <a:srgbClr val="000000"/>
              </a:solidFill>
              <a:round/>
              <a:headEnd/>
              <a:tailEnd/>
            </a:ln>
          </p:spPr>
          <p:txBody>
            <a:bodyPr/>
            <a:lstStyle/>
            <a:p>
              <a:endParaRPr lang="en-US"/>
            </a:p>
          </p:txBody>
        </p:sp>
        <p:sp>
          <p:nvSpPr>
            <p:cNvPr id="61" name="Freeform 60"/>
            <p:cNvSpPr>
              <a:spLocks/>
            </p:cNvSpPr>
            <p:nvPr/>
          </p:nvSpPr>
          <p:spPr bwMode="auto">
            <a:xfrm>
              <a:off x="2933700" y="2214849"/>
              <a:ext cx="841375" cy="107710"/>
            </a:xfrm>
            <a:custGeom>
              <a:avLst/>
              <a:gdLst>
                <a:gd name="T0" fmla="*/ 2147483647 w 629"/>
                <a:gd name="T1" fmla="*/ 2147483647 h 98"/>
                <a:gd name="T2" fmla="*/ 2147483647 w 629"/>
                <a:gd name="T3" fmla="*/ 2147483647 h 98"/>
                <a:gd name="T4" fmla="*/ 2147483647 w 629"/>
                <a:gd name="T5" fmla="*/ 0 h 98"/>
                <a:gd name="T6" fmla="*/ 0 w 629"/>
                <a:gd name="T7" fmla="*/ 0 h 98"/>
                <a:gd name="T8" fmla="*/ 0 60000 65536"/>
                <a:gd name="T9" fmla="*/ 0 60000 65536"/>
                <a:gd name="T10" fmla="*/ 0 60000 65536"/>
                <a:gd name="T11" fmla="*/ 0 60000 65536"/>
                <a:gd name="T12" fmla="*/ 0 w 629"/>
                <a:gd name="T13" fmla="*/ 0 h 98"/>
                <a:gd name="T14" fmla="*/ 629 w 629"/>
                <a:gd name="T15" fmla="*/ 98 h 98"/>
              </a:gdLst>
              <a:ahLst/>
              <a:cxnLst>
                <a:cxn ang="T8">
                  <a:pos x="T0" y="T1"/>
                </a:cxn>
                <a:cxn ang="T9">
                  <a:pos x="T2" y="T3"/>
                </a:cxn>
                <a:cxn ang="T10">
                  <a:pos x="T4" y="T5"/>
                </a:cxn>
                <a:cxn ang="T11">
                  <a:pos x="T6" y="T7"/>
                </a:cxn>
              </a:cxnLst>
              <a:rect l="T12" t="T13" r="T14" b="T15"/>
              <a:pathLst>
                <a:path w="629" h="98">
                  <a:moveTo>
                    <a:pt x="629" y="98"/>
                  </a:moveTo>
                  <a:lnTo>
                    <a:pt x="629" y="31"/>
                  </a:lnTo>
                  <a:lnTo>
                    <a:pt x="598" y="0"/>
                  </a:lnTo>
                  <a:lnTo>
                    <a:pt x="0" y="0"/>
                  </a:lnTo>
                </a:path>
              </a:pathLst>
            </a:custGeom>
            <a:noFill/>
            <a:ln w="4763">
              <a:solidFill>
                <a:srgbClr val="000000"/>
              </a:solidFill>
              <a:round/>
              <a:headEnd/>
              <a:tailEnd/>
            </a:ln>
          </p:spPr>
          <p:txBody>
            <a:bodyPr/>
            <a:lstStyle/>
            <a:p>
              <a:endParaRPr lang="en-US"/>
            </a:p>
          </p:txBody>
        </p:sp>
        <p:sp>
          <p:nvSpPr>
            <p:cNvPr id="62" name="Freeform 61"/>
            <p:cNvSpPr>
              <a:spLocks/>
            </p:cNvSpPr>
            <p:nvPr/>
          </p:nvSpPr>
          <p:spPr bwMode="auto">
            <a:xfrm>
              <a:off x="3756025" y="2276585"/>
              <a:ext cx="38100" cy="45973"/>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63" name="Freeform 62"/>
            <p:cNvSpPr>
              <a:spLocks/>
            </p:cNvSpPr>
            <p:nvPr/>
          </p:nvSpPr>
          <p:spPr bwMode="auto">
            <a:xfrm>
              <a:off x="3756025" y="2276585"/>
              <a:ext cx="38100" cy="45973"/>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64" name="Freeform 63"/>
            <p:cNvSpPr>
              <a:spLocks/>
            </p:cNvSpPr>
            <p:nvPr/>
          </p:nvSpPr>
          <p:spPr bwMode="auto">
            <a:xfrm>
              <a:off x="3327400" y="5461920"/>
              <a:ext cx="1033463" cy="153685"/>
            </a:xfrm>
            <a:custGeom>
              <a:avLst/>
              <a:gdLst>
                <a:gd name="T0" fmla="*/ 0 w 772"/>
                <a:gd name="T1" fmla="*/ 2147483647 h 139"/>
                <a:gd name="T2" fmla="*/ 0 w 772"/>
                <a:gd name="T3" fmla="*/ 2147483647 h 139"/>
                <a:gd name="T4" fmla="*/ 2147483647 w 772"/>
                <a:gd name="T5" fmla="*/ 2147483647 h 139"/>
                <a:gd name="T6" fmla="*/ 2147483647 w 772"/>
                <a:gd name="T7" fmla="*/ 0 h 139"/>
                <a:gd name="T8" fmla="*/ 0 60000 65536"/>
                <a:gd name="T9" fmla="*/ 0 60000 65536"/>
                <a:gd name="T10" fmla="*/ 0 60000 65536"/>
                <a:gd name="T11" fmla="*/ 0 60000 65536"/>
                <a:gd name="T12" fmla="*/ 0 w 772"/>
                <a:gd name="T13" fmla="*/ 0 h 139"/>
                <a:gd name="T14" fmla="*/ 772 w 772"/>
                <a:gd name="T15" fmla="*/ 139 h 139"/>
              </a:gdLst>
              <a:ahLst/>
              <a:cxnLst>
                <a:cxn ang="T8">
                  <a:pos x="T0" y="T1"/>
                </a:cxn>
                <a:cxn ang="T9">
                  <a:pos x="T2" y="T3"/>
                </a:cxn>
                <a:cxn ang="T10">
                  <a:pos x="T4" y="T5"/>
                </a:cxn>
                <a:cxn ang="T11">
                  <a:pos x="T6" y="T7"/>
                </a:cxn>
              </a:cxnLst>
              <a:rect l="T12" t="T13" r="T14" b="T15"/>
              <a:pathLst>
                <a:path w="772" h="139">
                  <a:moveTo>
                    <a:pt x="0" y="139"/>
                  </a:moveTo>
                  <a:lnTo>
                    <a:pt x="0" y="56"/>
                  </a:lnTo>
                  <a:lnTo>
                    <a:pt x="772" y="56"/>
                  </a:lnTo>
                  <a:lnTo>
                    <a:pt x="772" y="0"/>
                  </a:lnTo>
                </a:path>
              </a:pathLst>
            </a:custGeom>
            <a:noFill/>
            <a:ln w="4763">
              <a:solidFill>
                <a:srgbClr val="000000"/>
              </a:solidFill>
              <a:round/>
              <a:headEnd/>
              <a:tailEnd/>
            </a:ln>
          </p:spPr>
          <p:txBody>
            <a:bodyPr/>
            <a:lstStyle/>
            <a:p>
              <a:endParaRPr lang="en-US"/>
            </a:p>
          </p:txBody>
        </p:sp>
        <p:sp>
          <p:nvSpPr>
            <p:cNvPr id="65" name="Freeform 64"/>
            <p:cNvSpPr>
              <a:spLocks/>
            </p:cNvSpPr>
            <p:nvPr/>
          </p:nvSpPr>
          <p:spPr bwMode="auto">
            <a:xfrm>
              <a:off x="3308350" y="5573571"/>
              <a:ext cx="41275" cy="42033"/>
            </a:xfrm>
            <a:custGeom>
              <a:avLst/>
              <a:gdLst>
                <a:gd name="T0" fmla="*/ 2147483647 w 31"/>
                <a:gd name="T1" fmla="*/ 2147483647 h 38"/>
                <a:gd name="T2" fmla="*/ 2147483647 w 31"/>
                <a:gd name="T3" fmla="*/ 0 h 38"/>
                <a:gd name="T4" fmla="*/ 2147483647 w 31"/>
                <a:gd name="T5" fmla="*/ 0 h 38"/>
                <a:gd name="T6" fmla="*/ 2147483647 w 31"/>
                <a:gd name="T7" fmla="*/ 2147483647 h 38"/>
                <a:gd name="T8" fmla="*/ 2147483647 w 31"/>
                <a:gd name="T9" fmla="*/ 2147483647 h 38"/>
                <a:gd name="T10" fmla="*/ 0 w 31"/>
                <a:gd name="T11" fmla="*/ 0 h 38"/>
                <a:gd name="T12" fmla="*/ 0 w 31"/>
                <a:gd name="T13" fmla="*/ 0 h 38"/>
                <a:gd name="T14" fmla="*/ 2147483647 w 31"/>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38"/>
                <a:gd name="T26" fmla="*/ 31 w 31"/>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38">
                  <a:moveTo>
                    <a:pt x="14" y="38"/>
                  </a:moveTo>
                  <a:lnTo>
                    <a:pt x="31" y="0"/>
                  </a:lnTo>
                  <a:lnTo>
                    <a:pt x="14" y="17"/>
                  </a:lnTo>
                  <a:lnTo>
                    <a:pt x="0" y="0"/>
                  </a:lnTo>
                  <a:lnTo>
                    <a:pt x="14" y="38"/>
                  </a:lnTo>
                  <a:close/>
                </a:path>
              </a:pathLst>
            </a:custGeom>
            <a:solidFill>
              <a:srgbClr val="000000"/>
            </a:solidFill>
            <a:ln w="9525">
              <a:noFill/>
              <a:round/>
              <a:headEnd/>
              <a:tailEnd/>
            </a:ln>
          </p:spPr>
          <p:txBody>
            <a:bodyPr/>
            <a:lstStyle/>
            <a:p>
              <a:endParaRPr lang="en-US"/>
            </a:p>
          </p:txBody>
        </p:sp>
        <p:sp>
          <p:nvSpPr>
            <p:cNvPr id="66" name="Freeform 65"/>
            <p:cNvSpPr>
              <a:spLocks/>
            </p:cNvSpPr>
            <p:nvPr/>
          </p:nvSpPr>
          <p:spPr bwMode="auto">
            <a:xfrm>
              <a:off x="3308350" y="5573571"/>
              <a:ext cx="41275" cy="42033"/>
            </a:xfrm>
            <a:custGeom>
              <a:avLst/>
              <a:gdLst>
                <a:gd name="T0" fmla="*/ 2147483647 w 31"/>
                <a:gd name="T1" fmla="*/ 2147483647 h 38"/>
                <a:gd name="T2" fmla="*/ 2147483647 w 31"/>
                <a:gd name="T3" fmla="*/ 0 h 38"/>
                <a:gd name="T4" fmla="*/ 2147483647 w 31"/>
                <a:gd name="T5" fmla="*/ 0 h 38"/>
                <a:gd name="T6" fmla="*/ 2147483647 w 31"/>
                <a:gd name="T7" fmla="*/ 2147483647 h 38"/>
                <a:gd name="T8" fmla="*/ 2147483647 w 31"/>
                <a:gd name="T9" fmla="*/ 2147483647 h 38"/>
                <a:gd name="T10" fmla="*/ 0 w 31"/>
                <a:gd name="T11" fmla="*/ 0 h 38"/>
                <a:gd name="T12" fmla="*/ 0 w 31"/>
                <a:gd name="T13" fmla="*/ 0 h 38"/>
                <a:gd name="T14" fmla="*/ 2147483647 w 31"/>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38"/>
                <a:gd name="T26" fmla="*/ 31 w 31"/>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38">
                  <a:moveTo>
                    <a:pt x="14" y="38"/>
                  </a:moveTo>
                  <a:lnTo>
                    <a:pt x="31" y="0"/>
                  </a:lnTo>
                  <a:lnTo>
                    <a:pt x="14" y="17"/>
                  </a:lnTo>
                  <a:lnTo>
                    <a:pt x="0" y="0"/>
                  </a:lnTo>
                  <a:lnTo>
                    <a:pt x="14" y="38"/>
                  </a:lnTo>
                </a:path>
              </a:pathLst>
            </a:custGeom>
            <a:noFill/>
            <a:ln w="4763">
              <a:solidFill>
                <a:srgbClr val="000000"/>
              </a:solidFill>
              <a:round/>
              <a:headEnd/>
              <a:tailEnd/>
            </a:ln>
          </p:spPr>
          <p:txBody>
            <a:bodyPr/>
            <a:lstStyle/>
            <a:p>
              <a:endParaRPr lang="en-US"/>
            </a:p>
          </p:txBody>
        </p:sp>
        <p:sp>
          <p:nvSpPr>
            <p:cNvPr id="67" name="Line 178"/>
            <p:cNvSpPr>
              <a:spLocks noChangeShapeType="1"/>
            </p:cNvSpPr>
            <p:nvPr/>
          </p:nvSpPr>
          <p:spPr bwMode="auto">
            <a:xfrm>
              <a:off x="3986213" y="5987336"/>
              <a:ext cx="1587" cy="1314"/>
            </a:xfrm>
            <a:prstGeom prst="line">
              <a:avLst/>
            </a:prstGeom>
            <a:noFill/>
            <a:ln w="4763">
              <a:solidFill>
                <a:srgbClr val="000000"/>
              </a:solidFill>
              <a:round/>
              <a:headEnd/>
              <a:tailEnd/>
            </a:ln>
          </p:spPr>
          <p:txBody>
            <a:bodyPr/>
            <a:lstStyle/>
            <a:p>
              <a:endParaRPr lang="en-US"/>
            </a:p>
          </p:txBody>
        </p:sp>
        <p:sp>
          <p:nvSpPr>
            <p:cNvPr id="68" name="Freeform 67"/>
            <p:cNvSpPr>
              <a:spLocks noEditPoints="1"/>
            </p:cNvSpPr>
            <p:nvPr/>
          </p:nvSpPr>
          <p:spPr bwMode="auto">
            <a:xfrm>
              <a:off x="2338388" y="6134452"/>
              <a:ext cx="93662" cy="77499"/>
            </a:xfrm>
            <a:custGeom>
              <a:avLst/>
              <a:gdLst>
                <a:gd name="T0" fmla="*/ 0 w 70"/>
                <a:gd name="T1" fmla="*/ 2147483647 h 70"/>
                <a:gd name="T2" fmla="*/ 2147483647 w 70"/>
                <a:gd name="T3" fmla="*/ 0 h 70"/>
                <a:gd name="T4" fmla="*/ 2147483647 w 70"/>
                <a:gd name="T5" fmla="*/ 2147483647 h 70"/>
                <a:gd name="T6" fmla="*/ 2147483647 w 70"/>
                <a:gd name="T7" fmla="*/ 2147483647 h 70"/>
                <a:gd name="T8" fmla="*/ 0 w 70"/>
                <a:gd name="T9" fmla="*/ 2147483647 h 70"/>
                <a:gd name="T10" fmla="*/ 2147483647 w 70"/>
                <a:gd name="T11" fmla="*/ 2147483647 h 70"/>
                <a:gd name="T12" fmla="*/ 2147483647 w 70"/>
                <a:gd name="T13" fmla="*/ 2147483647 h 70"/>
                <a:gd name="T14" fmla="*/ 2147483647 w 70"/>
                <a:gd name="T15" fmla="*/ 2147483647 h 70"/>
                <a:gd name="T16" fmla="*/ 0 w 70"/>
                <a:gd name="T17" fmla="*/ 2147483647 h 70"/>
                <a:gd name="T18" fmla="*/ 2147483647 w 70"/>
                <a:gd name="T19" fmla="*/ 2147483647 h 70"/>
                <a:gd name="T20" fmla="*/ 2147483647 w 70"/>
                <a:gd name="T21" fmla="*/ 2147483647 h 70"/>
                <a:gd name="T22" fmla="*/ 2147483647 w 70"/>
                <a:gd name="T23" fmla="*/ 2147483647 h 70"/>
                <a:gd name="T24" fmla="*/ 2147483647 w 70"/>
                <a:gd name="T25" fmla="*/ 2147483647 h 70"/>
                <a:gd name="T26" fmla="*/ 2147483647 w 70"/>
                <a:gd name="T27" fmla="*/ 2147483647 h 70"/>
                <a:gd name="T28" fmla="*/ 2147483647 w 70"/>
                <a:gd name="T29" fmla="*/ 2147483647 h 70"/>
                <a:gd name="T30" fmla="*/ 2147483647 w 70"/>
                <a:gd name="T31" fmla="*/ 2147483647 h 70"/>
                <a:gd name="T32" fmla="*/ 2147483647 w 70"/>
                <a:gd name="T33" fmla="*/ 2147483647 h 70"/>
                <a:gd name="T34" fmla="*/ 2147483647 w 70"/>
                <a:gd name="T35" fmla="*/ 2147483647 h 70"/>
                <a:gd name="T36" fmla="*/ 2147483647 w 70"/>
                <a:gd name="T37" fmla="*/ 2147483647 h 70"/>
                <a:gd name="T38" fmla="*/ 2147483647 w 70"/>
                <a:gd name="T39" fmla="*/ 2147483647 h 70"/>
                <a:gd name="T40" fmla="*/ 2147483647 w 70"/>
                <a:gd name="T41" fmla="*/ 2147483647 h 70"/>
                <a:gd name="T42" fmla="*/ 2147483647 w 70"/>
                <a:gd name="T43" fmla="*/ 2147483647 h 70"/>
                <a:gd name="T44" fmla="*/ 2147483647 w 70"/>
                <a:gd name="T45" fmla="*/ 2147483647 h 70"/>
                <a:gd name="T46" fmla="*/ 2147483647 w 70"/>
                <a:gd name="T47" fmla="*/ 2147483647 h 70"/>
                <a:gd name="T48" fmla="*/ 2147483647 w 70"/>
                <a:gd name="T49" fmla="*/ 2147483647 h 70"/>
                <a:gd name="T50" fmla="*/ 2147483647 w 70"/>
                <a:gd name="T51" fmla="*/ 2147483647 h 70"/>
                <a:gd name="T52" fmla="*/ 2147483647 w 70"/>
                <a:gd name="T53" fmla="*/ 2147483647 h 70"/>
                <a:gd name="T54" fmla="*/ 2147483647 w 70"/>
                <a:gd name="T55" fmla="*/ 2147483647 h 70"/>
                <a:gd name="T56" fmla="*/ 2147483647 w 70"/>
                <a:gd name="T57" fmla="*/ 2147483647 h 7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70"/>
                <a:gd name="T88" fmla="*/ 0 h 70"/>
                <a:gd name="T89" fmla="*/ 70 w 70"/>
                <a:gd name="T90" fmla="*/ 70 h 70"/>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70" h="70">
                  <a:moveTo>
                    <a:pt x="0" y="7"/>
                  </a:moveTo>
                  <a:lnTo>
                    <a:pt x="3" y="0"/>
                  </a:lnTo>
                  <a:lnTo>
                    <a:pt x="66" y="32"/>
                  </a:lnTo>
                  <a:lnTo>
                    <a:pt x="63" y="39"/>
                  </a:lnTo>
                  <a:lnTo>
                    <a:pt x="0" y="7"/>
                  </a:lnTo>
                  <a:close/>
                  <a:moveTo>
                    <a:pt x="66" y="39"/>
                  </a:moveTo>
                  <a:lnTo>
                    <a:pt x="66" y="39"/>
                  </a:lnTo>
                  <a:lnTo>
                    <a:pt x="3" y="70"/>
                  </a:lnTo>
                  <a:lnTo>
                    <a:pt x="0" y="63"/>
                  </a:lnTo>
                  <a:lnTo>
                    <a:pt x="63" y="32"/>
                  </a:lnTo>
                  <a:lnTo>
                    <a:pt x="66" y="32"/>
                  </a:lnTo>
                  <a:lnTo>
                    <a:pt x="70" y="32"/>
                  </a:lnTo>
                  <a:lnTo>
                    <a:pt x="70" y="35"/>
                  </a:lnTo>
                  <a:lnTo>
                    <a:pt x="66" y="39"/>
                  </a:lnTo>
                  <a:close/>
                </a:path>
              </a:pathLst>
            </a:custGeom>
            <a:solidFill>
              <a:srgbClr val="000000"/>
            </a:solidFill>
            <a:ln w="9525">
              <a:noFill/>
              <a:round/>
              <a:headEnd/>
              <a:tailEnd/>
            </a:ln>
          </p:spPr>
          <p:txBody>
            <a:bodyPr/>
            <a:lstStyle/>
            <a:p>
              <a:endParaRPr lang="en-US"/>
            </a:p>
          </p:txBody>
        </p:sp>
        <p:sp>
          <p:nvSpPr>
            <p:cNvPr id="69" name="Freeform 68"/>
            <p:cNvSpPr>
              <a:spLocks/>
            </p:cNvSpPr>
            <p:nvPr/>
          </p:nvSpPr>
          <p:spPr bwMode="auto">
            <a:xfrm>
              <a:off x="3054350" y="5623486"/>
              <a:ext cx="336550" cy="69617"/>
            </a:xfrm>
            <a:custGeom>
              <a:avLst/>
              <a:gdLst>
                <a:gd name="T0" fmla="*/ 0 w 251"/>
                <a:gd name="T1" fmla="*/ 0 h 63"/>
                <a:gd name="T2" fmla="*/ 2147483647 w 251"/>
                <a:gd name="T3" fmla="*/ 0 h 63"/>
                <a:gd name="T4" fmla="*/ 2147483647 w 251"/>
                <a:gd name="T5" fmla="*/ 2147483647 h 63"/>
                <a:gd name="T6" fmla="*/ 2147483647 w 251"/>
                <a:gd name="T7" fmla="*/ 2147483647 h 63"/>
                <a:gd name="T8" fmla="*/ 0 w 251"/>
                <a:gd name="T9" fmla="*/ 0 h 63"/>
                <a:gd name="T10" fmla="*/ 0 60000 65536"/>
                <a:gd name="T11" fmla="*/ 0 60000 65536"/>
                <a:gd name="T12" fmla="*/ 0 60000 65536"/>
                <a:gd name="T13" fmla="*/ 0 60000 65536"/>
                <a:gd name="T14" fmla="*/ 0 60000 65536"/>
                <a:gd name="T15" fmla="*/ 0 w 251"/>
                <a:gd name="T16" fmla="*/ 0 h 63"/>
                <a:gd name="T17" fmla="*/ 251 w 251"/>
                <a:gd name="T18" fmla="*/ 63 h 63"/>
              </a:gdLst>
              <a:ahLst/>
              <a:cxnLst>
                <a:cxn ang="T10">
                  <a:pos x="T0" y="T1"/>
                </a:cxn>
                <a:cxn ang="T11">
                  <a:pos x="T2" y="T3"/>
                </a:cxn>
                <a:cxn ang="T12">
                  <a:pos x="T4" y="T5"/>
                </a:cxn>
                <a:cxn ang="T13">
                  <a:pos x="T6" y="T7"/>
                </a:cxn>
                <a:cxn ang="T14">
                  <a:pos x="T8" y="T9"/>
                </a:cxn>
              </a:cxnLst>
              <a:rect l="T15" t="T16" r="T17" b="T18"/>
              <a:pathLst>
                <a:path w="251" h="63">
                  <a:moveTo>
                    <a:pt x="0" y="0"/>
                  </a:moveTo>
                  <a:lnTo>
                    <a:pt x="251" y="0"/>
                  </a:lnTo>
                  <a:lnTo>
                    <a:pt x="220" y="63"/>
                  </a:lnTo>
                  <a:lnTo>
                    <a:pt x="31" y="63"/>
                  </a:lnTo>
                  <a:lnTo>
                    <a:pt x="0" y="0"/>
                  </a:lnTo>
                  <a:close/>
                </a:path>
              </a:pathLst>
            </a:custGeom>
            <a:solidFill>
              <a:srgbClr val="FFFFFF"/>
            </a:solidFill>
            <a:ln w="9525">
              <a:noFill/>
              <a:round/>
              <a:headEnd/>
              <a:tailEnd/>
            </a:ln>
          </p:spPr>
          <p:txBody>
            <a:bodyPr/>
            <a:lstStyle/>
            <a:p>
              <a:endParaRPr lang="en-US"/>
            </a:p>
          </p:txBody>
        </p:sp>
        <p:sp>
          <p:nvSpPr>
            <p:cNvPr id="70" name="Freeform 69"/>
            <p:cNvSpPr>
              <a:spLocks/>
            </p:cNvSpPr>
            <p:nvPr/>
          </p:nvSpPr>
          <p:spPr bwMode="auto">
            <a:xfrm>
              <a:off x="3054350" y="5623486"/>
              <a:ext cx="336550" cy="69617"/>
            </a:xfrm>
            <a:custGeom>
              <a:avLst/>
              <a:gdLst>
                <a:gd name="T0" fmla="*/ 0 w 251"/>
                <a:gd name="T1" fmla="*/ 0 h 63"/>
                <a:gd name="T2" fmla="*/ 2147483647 w 251"/>
                <a:gd name="T3" fmla="*/ 0 h 63"/>
                <a:gd name="T4" fmla="*/ 2147483647 w 251"/>
                <a:gd name="T5" fmla="*/ 2147483647 h 63"/>
                <a:gd name="T6" fmla="*/ 2147483647 w 251"/>
                <a:gd name="T7" fmla="*/ 2147483647 h 63"/>
                <a:gd name="T8" fmla="*/ 0 w 251"/>
                <a:gd name="T9" fmla="*/ 0 h 63"/>
                <a:gd name="T10" fmla="*/ 0 60000 65536"/>
                <a:gd name="T11" fmla="*/ 0 60000 65536"/>
                <a:gd name="T12" fmla="*/ 0 60000 65536"/>
                <a:gd name="T13" fmla="*/ 0 60000 65536"/>
                <a:gd name="T14" fmla="*/ 0 60000 65536"/>
                <a:gd name="T15" fmla="*/ 0 w 251"/>
                <a:gd name="T16" fmla="*/ 0 h 63"/>
                <a:gd name="T17" fmla="*/ 251 w 251"/>
                <a:gd name="T18" fmla="*/ 63 h 63"/>
              </a:gdLst>
              <a:ahLst/>
              <a:cxnLst>
                <a:cxn ang="T10">
                  <a:pos x="T0" y="T1"/>
                </a:cxn>
                <a:cxn ang="T11">
                  <a:pos x="T2" y="T3"/>
                </a:cxn>
                <a:cxn ang="T12">
                  <a:pos x="T4" y="T5"/>
                </a:cxn>
                <a:cxn ang="T13">
                  <a:pos x="T6" y="T7"/>
                </a:cxn>
                <a:cxn ang="T14">
                  <a:pos x="T8" y="T9"/>
                </a:cxn>
              </a:cxnLst>
              <a:rect l="T15" t="T16" r="T17" b="T18"/>
              <a:pathLst>
                <a:path w="251" h="63">
                  <a:moveTo>
                    <a:pt x="0" y="0"/>
                  </a:moveTo>
                  <a:lnTo>
                    <a:pt x="251" y="0"/>
                  </a:lnTo>
                  <a:lnTo>
                    <a:pt x="220" y="63"/>
                  </a:lnTo>
                  <a:lnTo>
                    <a:pt x="31" y="63"/>
                  </a:lnTo>
                  <a:lnTo>
                    <a:pt x="0" y="0"/>
                  </a:lnTo>
                </a:path>
              </a:pathLst>
            </a:custGeom>
            <a:noFill/>
            <a:ln w="11113">
              <a:solidFill>
                <a:srgbClr val="000000"/>
              </a:solidFill>
              <a:round/>
              <a:headEnd/>
              <a:tailEnd/>
            </a:ln>
          </p:spPr>
          <p:txBody>
            <a:bodyPr/>
            <a:lstStyle/>
            <a:p>
              <a:endParaRPr lang="en-US"/>
            </a:p>
          </p:txBody>
        </p:sp>
        <p:sp>
          <p:nvSpPr>
            <p:cNvPr id="71" name="Rectangle 70"/>
            <p:cNvSpPr>
              <a:spLocks noChangeArrowheads="1"/>
            </p:cNvSpPr>
            <p:nvPr/>
          </p:nvSpPr>
          <p:spPr bwMode="auto">
            <a:xfrm>
              <a:off x="3517900" y="5651069"/>
              <a:ext cx="227013"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WDSEL</a:t>
              </a:r>
              <a:endParaRPr lang="en-US" b="0"/>
            </a:p>
          </p:txBody>
        </p:sp>
        <p:sp>
          <p:nvSpPr>
            <p:cNvPr id="72" name="Line 183"/>
            <p:cNvSpPr>
              <a:spLocks noChangeShapeType="1"/>
            </p:cNvSpPr>
            <p:nvPr/>
          </p:nvSpPr>
          <p:spPr bwMode="auto">
            <a:xfrm>
              <a:off x="3368675" y="5658951"/>
              <a:ext cx="103188" cy="0"/>
            </a:xfrm>
            <a:prstGeom prst="line">
              <a:avLst/>
            </a:prstGeom>
            <a:noFill/>
            <a:ln w="4763">
              <a:solidFill>
                <a:srgbClr val="000000"/>
              </a:solidFill>
              <a:round/>
              <a:headEnd/>
              <a:tailEnd/>
            </a:ln>
          </p:spPr>
          <p:txBody>
            <a:bodyPr/>
            <a:lstStyle/>
            <a:p>
              <a:endParaRPr lang="en-US"/>
            </a:p>
          </p:txBody>
        </p:sp>
        <p:sp>
          <p:nvSpPr>
            <p:cNvPr id="73" name="Freeform 72"/>
            <p:cNvSpPr>
              <a:spLocks/>
            </p:cNvSpPr>
            <p:nvPr/>
          </p:nvSpPr>
          <p:spPr bwMode="auto">
            <a:xfrm>
              <a:off x="3368675" y="5643188"/>
              <a:ext cx="50800" cy="30212"/>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close/>
                </a:path>
              </a:pathLst>
            </a:custGeom>
            <a:solidFill>
              <a:srgbClr val="000000"/>
            </a:solidFill>
            <a:ln w="9525">
              <a:noFill/>
              <a:round/>
              <a:headEnd/>
              <a:tailEnd/>
            </a:ln>
          </p:spPr>
          <p:txBody>
            <a:bodyPr/>
            <a:lstStyle/>
            <a:p>
              <a:endParaRPr lang="en-US"/>
            </a:p>
          </p:txBody>
        </p:sp>
        <p:sp>
          <p:nvSpPr>
            <p:cNvPr id="74" name="Freeform 73"/>
            <p:cNvSpPr>
              <a:spLocks/>
            </p:cNvSpPr>
            <p:nvPr/>
          </p:nvSpPr>
          <p:spPr bwMode="auto">
            <a:xfrm>
              <a:off x="3368675" y="5643188"/>
              <a:ext cx="50800" cy="30212"/>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path>
              </a:pathLst>
            </a:custGeom>
            <a:noFill/>
            <a:ln w="4763">
              <a:solidFill>
                <a:srgbClr val="000000"/>
              </a:solidFill>
              <a:round/>
              <a:headEnd/>
              <a:tailEnd/>
            </a:ln>
          </p:spPr>
          <p:txBody>
            <a:bodyPr/>
            <a:lstStyle/>
            <a:p>
              <a:endParaRPr lang="en-US"/>
            </a:p>
          </p:txBody>
        </p:sp>
        <p:sp>
          <p:nvSpPr>
            <p:cNvPr id="75" name="Line 187"/>
            <p:cNvSpPr>
              <a:spLocks noChangeShapeType="1"/>
            </p:cNvSpPr>
            <p:nvPr/>
          </p:nvSpPr>
          <p:spPr bwMode="auto">
            <a:xfrm flipV="1">
              <a:off x="3227388" y="5693103"/>
              <a:ext cx="1587" cy="256141"/>
            </a:xfrm>
            <a:prstGeom prst="line">
              <a:avLst/>
            </a:prstGeom>
            <a:noFill/>
            <a:ln w="4763">
              <a:solidFill>
                <a:srgbClr val="000000"/>
              </a:solidFill>
              <a:round/>
              <a:headEnd/>
              <a:tailEnd/>
            </a:ln>
          </p:spPr>
          <p:txBody>
            <a:bodyPr/>
            <a:lstStyle/>
            <a:p>
              <a:endParaRPr lang="en-US"/>
            </a:p>
          </p:txBody>
        </p:sp>
        <p:sp>
          <p:nvSpPr>
            <p:cNvPr id="76" name="Freeform 75"/>
            <p:cNvSpPr>
              <a:spLocks/>
            </p:cNvSpPr>
            <p:nvPr/>
          </p:nvSpPr>
          <p:spPr bwMode="auto">
            <a:xfrm>
              <a:off x="3208338" y="5907210"/>
              <a:ext cx="38100" cy="42033"/>
            </a:xfrm>
            <a:custGeom>
              <a:avLst/>
              <a:gdLst>
                <a:gd name="T0" fmla="*/ 2147483647 w 28"/>
                <a:gd name="T1" fmla="*/ 2147483647 h 38"/>
                <a:gd name="T2" fmla="*/ 2147483647 w 28"/>
                <a:gd name="T3" fmla="*/ 0 h 38"/>
                <a:gd name="T4" fmla="*/ 2147483647 w 28"/>
                <a:gd name="T5" fmla="*/ 0 h 38"/>
                <a:gd name="T6" fmla="*/ 2147483647 w 28"/>
                <a:gd name="T7" fmla="*/ 2147483647 h 38"/>
                <a:gd name="T8" fmla="*/ 2147483647 w 28"/>
                <a:gd name="T9" fmla="*/ 2147483647 h 38"/>
                <a:gd name="T10" fmla="*/ 0 w 28"/>
                <a:gd name="T11" fmla="*/ 0 h 38"/>
                <a:gd name="T12" fmla="*/ 0 w 28"/>
                <a:gd name="T13" fmla="*/ 0 h 38"/>
                <a:gd name="T14" fmla="*/ 2147483647 w 28"/>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8"/>
                <a:gd name="T26" fmla="*/ 28 w 28"/>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8">
                  <a:moveTo>
                    <a:pt x="14" y="38"/>
                  </a:moveTo>
                  <a:lnTo>
                    <a:pt x="28" y="0"/>
                  </a:lnTo>
                  <a:lnTo>
                    <a:pt x="14" y="17"/>
                  </a:lnTo>
                  <a:lnTo>
                    <a:pt x="0" y="0"/>
                  </a:lnTo>
                  <a:lnTo>
                    <a:pt x="14" y="38"/>
                  </a:lnTo>
                  <a:close/>
                </a:path>
              </a:pathLst>
            </a:custGeom>
            <a:solidFill>
              <a:srgbClr val="000000"/>
            </a:solidFill>
            <a:ln w="9525">
              <a:noFill/>
              <a:round/>
              <a:headEnd/>
              <a:tailEnd/>
            </a:ln>
          </p:spPr>
          <p:txBody>
            <a:bodyPr/>
            <a:lstStyle/>
            <a:p>
              <a:endParaRPr lang="en-US"/>
            </a:p>
          </p:txBody>
        </p:sp>
        <p:sp>
          <p:nvSpPr>
            <p:cNvPr id="77" name="Freeform 76"/>
            <p:cNvSpPr>
              <a:spLocks/>
            </p:cNvSpPr>
            <p:nvPr/>
          </p:nvSpPr>
          <p:spPr bwMode="auto">
            <a:xfrm>
              <a:off x="3208338" y="5907210"/>
              <a:ext cx="38100" cy="42033"/>
            </a:xfrm>
            <a:custGeom>
              <a:avLst/>
              <a:gdLst>
                <a:gd name="T0" fmla="*/ 2147483647 w 28"/>
                <a:gd name="T1" fmla="*/ 2147483647 h 38"/>
                <a:gd name="T2" fmla="*/ 2147483647 w 28"/>
                <a:gd name="T3" fmla="*/ 0 h 38"/>
                <a:gd name="T4" fmla="*/ 2147483647 w 28"/>
                <a:gd name="T5" fmla="*/ 0 h 38"/>
                <a:gd name="T6" fmla="*/ 2147483647 w 28"/>
                <a:gd name="T7" fmla="*/ 2147483647 h 38"/>
                <a:gd name="T8" fmla="*/ 2147483647 w 28"/>
                <a:gd name="T9" fmla="*/ 2147483647 h 38"/>
                <a:gd name="T10" fmla="*/ 0 w 28"/>
                <a:gd name="T11" fmla="*/ 0 h 38"/>
                <a:gd name="T12" fmla="*/ 0 w 28"/>
                <a:gd name="T13" fmla="*/ 0 h 38"/>
                <a:gd name="T14" fmla="*/ 2147483647 w 28"/>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8"/>
                <a:gd name="T26" fmla="*/ 28 w 28"/>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8">
                  <a:moveTo>
                    <a:pt x="14" y="38"/>
                  </a:moveTo>
                  <a:lnTo>
                    <a:pt x="28" y="0"/>
                  </a:lnTo>
                  <a:lnTo>
                    <a:pt x="14" y="17"/>
                  </a:lnTo>
                  <a:lnTo>
                    <a:pt x="0" y="0"/>
                  </a:lnTo>
                  <a:lnTo>
                    <a:pt x="14" y="38"/>
                  </a:lnTo>
                </a:path>
              </a:pathLst>
            </a:custGeom>
            <a:noFill/>
            <a:ln w="4763">
              <a:solidFill>
                <a:srgbClr val="000000"/>
              </a:solidFill>
              <a:round/>
              <a:headEnd/>
              <a:tailEnd/>
            </a:ln>
          </p:spPr>
          <p:txBody>
            <a:bodyPr/>
            <a:lstStyle/>
            <a:p>
              <a:endParaRPr lang="en-US"/>
            </a:p>
          </p:txBody>
        </p:sp>
        <p:sp>
          <p:nvSpPr>
            <p:cNvPr id="78" name="Freeform 77"/>
            <p:cNvSpPr>
              <a:spLocks/>
            </p:cNvSpPr>
            <p:nvPr/>
          </p:nvSpPr>
          <p:spPr bwMode="auto">
            <a:xfrm>
              <a:off x="825500" y="5023197"/>
              <a:ext cx="2317750" cy="596347"/>
            </a:xfrm>
            <a:custGeom>
              <a:avLst/>
              <a:gdLst>
                <a:gd name="T0" fmla="*/ 2147483647 w 1731"/>
                <a:gd name="T1" fmla="*/ 2147483647 h 539"/>
                <a:gd name="T2" fmla="*/ 2147483647 w 1731"/>
                <a:gd name="T3" fmla="*/ 2147483647 h 539"/>
                <a:gd name="T4" fmla="*/ 0 w 1731"/>
                <a:gd name="T5" fmla="*/ 2147483647 h 539"/>
                <a:gd name="T6" fmla="*/ 0 w 1731"/>
                <a:gd name="T7" fmla="*/ 0 h 539"/>
                <a:gd name="T8" fmla="*/ 0 60000 65536"/>
                <a:gd name="T9" fmla="*/ 0 60000 65536"/>
                <a:gd name="T10" fmla="*/ 0 60000 65536"/>
                <a:gd name="T11" fmla="*/ 0 60000 65536"/>
                <a:gd name="T12" fmla="*/ 0 w 1731"/>
                <a:gd name="T13" fmla="*/ 0 h 539"/>
                <a:gd name="T14" fmla="*/ 1731 w 1731"/>
                <a:gd name="T15" fmla="*/ 539 h 539"/>
              </a:gdLst>
              <a:ahLst/>
              <a:cxnLst>
                <a:cxn ang="T8">
                  <a:pos x="T0" y="T1"/>
                </a:cxn>
                <a:cxn ang="T9">
                  <a:pos x="T2" y="T3"/>
                </a:cxn>
                <a:cxn ang="T10">
                  <a:pos x="T4" y="T5"/>
                </a:cxn>
                <a:cxn ang="T11">
                  <a:pos x="T6" y="T7"/>
                </a:cxn>
              </a:cxnLst>
              <a:rect l="T12" t="T13" r="T14" b="T15"/>
              <a:pathLst>
                <a:path w="1731" h="539">
                  <a:moveTo>
                    <a:pt x="1731" y="539"/>
                  </a:moveTo>
                  <a:lnTo>
                    <a:pt x="1731" y="431"/>
                  </a:lnTo>
                  <a:lnTo>
                    <a:pt x="0" y="427"/>
                  </a:lnTo>
                  <a:lnTo>
                    <a:pt x="0" y="0"/>
                  </a:lnTo>
                </a:path>
              </a:pathLst>
            </a:custGeom>
            <a:noFill/>
            <a:ln w="4763">
              <a:solidFill>
                <a:srgbClr val="000000"/>
              </a:solidFill>
              <a:round/>
              <a:headEnd/>
              <a:tailEnd/>
            </a:ln>
          </p:spPr>
          <p:txBody>
            <a:bodyPr/>
            <a:lstStyle/>
            <a:p>
              <a:endParaRPr lang="en-US"/>
            </a:p>
          </p:txBody>
        </p:sp>
        <p:sp>
          <p:nvSpPr>
            <p:cNvPr id="79" name="Freeform 78"/>
            <p:cNvSpPr>
              <a:spLocks/>
            </p:cNvSpPr>
            <p:nvPr/>
          </p:nvSpPr>
          <p:spPr bwMode="auto">
            <a:xfrm>
              <a:off x="3124200" y="5573571"/>
              <a:ext cx="38100" cy="45973"/>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80" name="Freeform 79"/>
            <p:cNvSpPr>
              <a:spLocks/>
            </p:cNvSpPr>
            <p:nvPr/>
          </p:nvSpPr>
          <p:spPr bwMode="auto">
            <a:xfrm>
              <a:off x="3124200" y="5573571"/>
              <a:ext cx="38100" cy="45973"/>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81" name="Freeform 80"/>
            <p:cNvSpPr>
              <a:spLocks/>
            </p:cNvSpPr>
            <p:nvPr/>
          </p:nvSpPr>
          <p:spPr bwMode="auto">
            <a:xfrm>
              <a:off x="3406775" y="3097548"/>
              <a:ext cx="331788" cy="74872"/>
            </a:xfrm>
            <a:custGeom>
              <a:avLst/>
              <a:gdLst>
                <a:gd name="T0" fmla="*/ 0 w 388"/>
                <a:gd name="T1" fmla="*/ 0 h 63"/>
                <a:gd name="T2" fmla="*/ 2147483647 w 388"/>
                <a:gd name="T3" fmla="*/ 0 h 63"/>
                <a:gd name="T4" fmla="*/ 2147483647 w 388"/>
                <a:gd name="T5" fmla="*/ 2147483647 h 63"/>
                <a:gd name="T6" fmla="*/ 2147483647 w 388"/>
                <a:gd name="T7" fmla="*/ 2147483647 h 63"/>
                <a:gd name="T8" fmla="*/ 0 w 388"/>
                <a:gd name="T9" fmla="*/ 0 h 63"/>
                <a:gd name="T10" fmla="*/ 0 60000 65536"/>
                <a:gd name="T11" fmla="*/ 0 60000 65536"/>
                <a:gd name="T12" fmla="*/ 0 60000 65536"/>
                <a:gd name="T13" fmla="*/ 0 60000 65536"/>
                <a:gd name="T14" fmla="*/ 0 60000 65536"/>
                <a:gd name="T15" fmla="*/ 0 w 388"/>
                <a:gd name="T16" fmla="*/ 0 h 63"/>
                <a:gd name="T17" fmla="*/ 388 w 388"/>
                <a:gd name="T18" fmla="*/ 63 h 63"/>
              </a:gdLst>
              <a:ahLst/>
              <a:cxnLst>
                <a:cxn ang="T10">
                  <a:pos x="T0" y="T1"/>
                </a:cxn>
                <a:cxn ang="T11">
                  <a:pos x="T2" y="T3"/>
                </a:cxn>
                <a:cxn ang="T12">
                  <a:pos x="T4" y="T5"/>
                </a:cxn>
                <a:cxn ang="T13">
                  <a:pos x="T6" y="T7"/>
                </a:cxn>
                <a:cxn ang="T14">
                  <a:pos x="T8" y="T9"/>
                </a:cxn>
              </a:cxnLst>
              <a:rect l="T15" t="T16" r="T17" b="T18"/>
              <a:pathLst>
                <a:path w="388" h="63">
                  <a:moveTo>
                    <a:pt x="0" y="0"/>
                  </a:moveTo>
                  <a:lnTo>
                    <a:pt x="388" y="0"/>
                  </a:lnTo>
                  <a:lnTo>
                    <a:pt x="339" y="63"/>
                  </a:lnTo>
                  <a:lnTo>
                    <a:pt x="49" y="63"/>
                  </a:lnTo>
                  <a:lnTo>
                    <a:pt x="0" y="0"/>
                  </a:lnTo>
                </a:path>
              </a:pathLst>
            </a:custGeom>
            <a:noFill/>
            <a:ln w="11113">
              <a:solidFill>
                <a:srgbClr val="000000"/>
              </a:solidFill>
              <a:round/>
              <a:headEnd/>
              <a:tailEnd/>
            </a:ln>
          </p:spPr>
          <p:txBody>
            <a:bodyPr/>
            <a:lstStyle/>
            <a:p>
              <a:endParaRPr lang="en-US"/>
            </a:p>
          </p:txBody>
        </p:sp>
        <p:sp>
          <p:nvSpPr>
            <p:cNvPr id="82" name="Rectangle 81"/>
            <p:cNvSpPr>
              <a:spLocks noChangeArrowheads="1"/>
            </p:cNvSpPr>
            <p:nvPr/>
          </p:nvSpPr>
          <p:spPr bwMode="auto">
            <a:xfrm>
              <a:off x="3829050" y="3097548"/>
              <a:ext cx="169863"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BSEL</a:t>
              </a:r>
              <a:endParaRPr lang="en-US" b="0"/>
            </a:p>
          </p:txBody>
        </p:sp>
        <p:sp>
          <p:nvSpPr>
            <p:cNvPr id="83" name="Line 222"/>
            <p:cNvSpPr>
              <a:spLocks noChangeShapeType="1"/>
            </p:cNvSpPr>
            <p:nvPr/>
          </p:nvSpPr>
          <p:spPr bwMode="auto">
            <a:xfrm>
              <a:off x="3711575" y="3136954"/>
              <a:ext cx="103188" cy="0"/>
            </a:xfrm>
            <a:prstGeom prst="line">
              <a:avLst/>
            </a:prstGeom>
            <a:noFill/>
            <a:ln w="4763">
              <a:solidFill>
                <a:srgbClr val="000000"/>
              </a:solidFill>
              <a:round/>
              <a:headEnd/>
              <a:tailEnd/>
            </a:ln>
          </p:spPr>
          <p:txBody>
            <a:bodyPr/>
            <a:lstStyle/>
            <a:p>
              <a:endParaRPr lang="en-US"/>
            </a:p>
          </p:txBody>
        </p:sp>
        <p:sp>
          <p:nvSpPr>
            <p:cNvPr id="84" name="Freeform 83"/>
            <p:cNvSpPr>
              <a:spLocks/>
            </p:cNvSpPr>
            <p:nvPr/>
          </p:nvSpPr>
          <p:spPr bwMode="auto">
            <a:xfrm>
              <a:off x="3711575" y="3115937"/>
              <a:ext cx="52388" cy="35466"/>
            </a:xfrm>
            <a:custGeom>
              <a:avLst/>
              <a:gdLst>
                <a:gd name="T0" fmla="*/ 0 w 39"/>
                <a:gd name="T1" fmla="*/ 2147483647 h 32"/>
                <a:gd name="T2" fmla="*/ 2147483647 w 39"/>
                <a:gd name="T3" fmla="*/ 2147483647 h 32"/>
                <a:gd name="T4" fmla="*/ 2147483647 w 39"/>
                <a:gd name="T5" fmla="*/ 2147483647 h 32"/>
                <a:gd name="T6" fmla="*/ 2147483647 w 39"/>
                <a:gd name="T7" fmla="*/ 2147483647 h 32"/>
                <a:gd name="T8" fmla="*/ 2147483647 w 39"/>
                <a:gd name="T9" fmla="*/ 2147483647 h 32"/>
                <a:gd name="T10" fmla="*/ 2147483647 w 39"/>
                <a:gd name="T11" fmla="*/ 0 h 32"/>
                <a:gd name="T12" fmla="*/ 2147483647 w 39"/>
                <a:gd name="T13" fmla="*/ 0 h 32"/>
                <a:gd name="T14" fmla="*/ 0 w 39"/>
                <a:gd name="T15" fmla="*/ 2147483647 h 32"/>
                <a:gd name="T16" fmla="*/ 0 60000 65536"/>
                <a:gd name="T17" fmla="*/ 0 60000 65536"/>
                <a:gd name="T18" fmla="*/ 0 60000 65536"/>
                <a:gd name="T19" fmla="*/ 0 60000 65536"/>
                <a:gd name="T20" fmla="*/ 0 60000 65536"/>
                <a:gd name="T21" fmla="*/ 0 60000 65536"/>
                <a:gd name="T22" fmla="*/ 0 60000 65536"/>
                <a:gd name="T23" fmla="*/ 0 60000 65536"/>
                <a:gd name="T24" fmla="*/ 0 w 39"/>
                <a:gd name="T25" fmla="*/ 0 h 32"/>
                <a:gd name="T26" fmla="*/ 39 w 39"/>
                <a:gd name="T27" fmla="*/ 32 h 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9" h="32">
                  <a:moveTo>
                    <a:pt x="0" y="18"/>
                  </a:moveTo>
                  <a:lnTo>
                    <a:pt x="39" y="32"/>
                  </a:lnTo>
                  <a:lnTo>
                    <a:pt x="18" y="18"/>
                  </a:lnTo>
                  <a:lnTo>
                    <a:pt x="39" y="0"/>
                  </a:lnTo>
                  <a:lnTo>
                    <a:pt x="0" y="18"/>
                  </a:lnTo>
                  <a:close/>
                </a:path>
              </a:pathLst>
            </a:custGeom>
            <a:solidFill>
              <a:srgbClr val="000000"/>
            </a:solidFill>
            <a:ln w="9525">
              <a:noFill/>
              <a:round/>
              <a:headEnd/>
              <a:tailEnd/>
            </a:ln>
          </p:spPr>
          <p:txBody>
            <a:bodyPr/>
            <a:lstStyle/>
            <a:p>
              <a:endParaRPr lang="en-US"/>
            </a:p>
          </p:txBody>
        </p:sp>
        <p:sp>
          <p:nvSpPr>
            <p:cNvPr id="85" name="Freeform 84"/>
            <p:cNvSpPr>
              <a:spLocks/>
            </p:cNvSpPr>
            <p:nvPr/>
          </p:nvSpPr>
          <p:spPr bwMode="auto">
            <a:xfrm>
              <a:off x="3711575" y="3115937"/>
              <a:ext cx="52388" cy="35466"/>
            </a:xfrm>
            <a:custGeom>
              <a:avLst/>
              <a:gdLst>
                <a:gd name="T0" fmla="*/ 0 w 39"/>
                <a:gd name="T1" fmla="*/ 2147483647 h 32"/>
                <a:gd name="T2" fmla="*/ 2147483647 w 39"/>
                <a:gd name="T3" fmla="*/ 2147483647 h 32"/>
                <a:gd name="T4" fmla="*/ 2147483647 w 39"/>
                <a:gd name="T5" fmla="*/ 2147483647 h 32"/>
                <a:gd name="T6" fmla="*/ 2147483647 w 39"/>
                <a:gd name="T7" fmla="*/ 2147483647 h 32"/>
                <a:gd name="T8" fmla="*/ 2147483647 w 39"/>
                <a:gd name="T9" fmla="*/ 2147483647 h 32"/>
                <a:gd name="T10" fmla="*/ 2147483647 w 39"/>
                <a:gd name="T11" fmla="*/ 0 h 32"/>
                <a:gd name="T12" fmla="*/ 2147483647 w 39"/>
                <a:gd name="T13" fmla="*/ 0 h 32"/>
                <a:gd name="T14" fmla="*/ 0 w 39"/>
                <a:gd name="T15" fmla="*/ 2147483647 h 32"/>
                <a:gd name="T16" fmla="*/ 0 60000 65536"/>
                <a:gd name="T17" fmla="*/ 0 60000 65536"/>
                <a:gd name="T18" fmla="*/ 0 60000 65536"/>
                <a:gd name="T19" fmla="*/ 0 60000 65536"/>
                <a:gd name="T20" fmla="*/ 0 60000 65536"/>
                <a:gd name="T21" fmla="*/ 0 60000 65536"/>
                <a:gd name="T22" fmla="*/ 0 60000 65536"/>
                <a:gd name="T23" fmla="*/ 0 60000 65536"/>
                <a:gd name="T24" fmla="*/ 0 w 39"/>
                <a:gd name="T25" fmla="*/ 0 h 32"/>
                <a:gd name="T26" fmla="*/ 39 w 39"/>
                <a:gd name="T27" fmla="*/ 32 h 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9" h="32">
                  <a:moveTo>
                    <a:pt x="0" y="18"/>
                  </a:moveTo>
                  <a:lnTo>
                    <a:pt x="39" y="32"/>
                  </a:lnTo>
                  <a:lnTo>
                    <a:pt x="18" y="18"/>
                  </a:lnTo>
                  <a:lnTo>
                    <a:pt x="39" y="0"/>
                  </a:lnTo>
                  <a:lnTo>
                    <a:pt x="0" y="18"/>
                  </a:lnTo>
                </a:path>
              </a:pathLst>
            </a:custGeom>
            <a:noFill/>
            <a:ln w="4763">
              <a:solidFill>
                <a:srgbClr val="000000"/>
              </a:solidFill>
              <a:round/>
              <a:headEnd/>
              <a:tailEnd/>
            </a:ln>
          </p:spPr>
          <p:txBody>
            <a:bodyPr/>
            <a:lstStyle/>
            <a:p>
              <a:endParaRPr lang="en-US"/>
            </a:p>
          </p:txBody>
        </p:sp>
        <p:sp>
          <p:nvSpPr>
            <p:cNvPr id="86" name="Line 265"/>
            <p:cNvSpPr>
              <a:spLocks noChangeShapeType="1"/>
            </p:cNvSpPr>
            <p:nvPr/>
          </p:nvSpPr>
          <p:spPr bwMode="auto">
            <a:xfrm flipH="1">
              <a:off x="3692523" y="2719248"/>
              <a:ext cx="3176" cy="373046"/>
            </a:xfrm>
            <a:prstGeom prst="line">
              <a:avLst/>
            </a:prstGeom>
            <a:noFill/>
            <a:ln w="4763">
              <a:solidFill>
                <a:srgbClr val="000000"/>
              </a:solidFill>
              <a:round/>
              <a:headEnd/>
              <a:tailEnd/>
            </a:ln>
          </p:spPr>
          <p:txBody>
            <a:bodyPr/>
            <a:lstStyle/>
            <a:p>
              <a:endParaRPr lang="en-US"/>
            </a:p>
          </p:txBody>
        </p:sp>
        <p:sp>
          <p:nvSpPr>
            <p:cNvPr id="87" name="Freeform 86"/>
            <p:cNvSpPr>
              <a:spLocks/>
            </p:cNvSpPr>
            <p:nvPr/>
          </p:nvSpPr>
          <p:spPr bwMode="auto">
            <a:xfrm>
              <a:off x="3675063" y="3055514"/>
              <a:ext cx="38100" cy="47287"/>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88" name="Line 271"/>
            <p:cNvSpPr>
              <a:spLocks noChangeShapeType="1"/>
            </p:cNvSpPr>
            <p:nvPr/>
          </p:nvSpPr>
          <p:spPr bwMode="auto">
            <a:xfrm flipV="1">
              <a:off x="2849562" y="3171825"/>
              <a:ext cx="1587" cy="332920"/>
            </a:xfrm>
            <a:prstGeom prst="line">
              <a:avLst/>
            </a:prstGeom>
            <a:noFill/>
            <a:ln w="4763">
              <a:solidFill>
                <a:srgbClr val="000000"/>
              </a:solidFill>
              <a:round/>
              <a:headEnd/>
              <a:tailEnd/>
            </a:ln>
          </p:spPr>
          <p:txBody>
            <a:bodyPr/>
            <a:lstStyle/>
            <a:p>
              <a:endParaRPr lang="en-US"/>
            </a:p>
          </p:txBody>
        </p:sp>
        <p:sp>
          <p:nvSpPr>
            <p:cNvPr id="89" name="Freeform 88"/>
            <p:cNvSpPr>
              <a:spLocks/>
            </p:cNvSpPr>
            <p:nvPr/>
          </p:nvSpPr>
          <p:spPr bwMode="auto">
            <a:xfrm>
              <a:off x="2830513" y="3461399"/>
              <a:ext cx="36512" cy="43346"/>
            </a:xfrm>
            <a:custGeom>
              <a:avLst/>
              <a:gdLst>
                <a:gd name="T0" fmla="*/ 2147483647 w 28"/>
                <a:gd name="T1" fmla="*/ 2147483647 h 39"/>
                <a:gd name="T2" fmla="*/ 2147483647 w 28"/>
                <a:gd name="T3" fmla="*/ 0 h 39"/>
                <a:gd name="T4" fmla="*/ 2147483647 w 28"/>
                <a:gd name="T5" fmla="*/ 0 h 39"/>
                <a:gd name="T6" fmla="*/ 2147483647 w 28"/>
                <a:gd name="T7" fmla="*/ 2147483647 h 39"/>
                <a:gd name="T8" fmla="*/ 2147483647 w 28"/>
                <a:gd name="T9" fmla="*/ 2147483647 h 39"/>
                <a:gd name="T10" fmla="*/ 0 w 28"/>
                <a:gd name="T11" fmla="*/ 0 h 39"/>
                <a:gd name="T12" fmla="*/ 0 w 28"/>
                <a:gd name="T13" fmla="*/ 0 h 39"/>
                <a:gd name="T14" fmla="*/ 2147483647 w 28"/>
                <a:gd name="T15" fmla="*/ 2147483647 h 39"/>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9"/>
                <a:gd name="T26" fmla="*/ 28 w 28"/>
                <a:gd name="T27" fmla="*/ 39 h 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9">
                  <a:moveTo>
                    <a:pt x="14" y="39"/>
                  </a:moveTo>
                  <a:lnTo>
                    <a:pt x="28" y="0"/>
                  </a:lnTo>
                  <a:lnTo>
                    <a:pt x="14" y="18"/>
                  </a:lnTo>
                  <a:lnTo>
                    <a:pt x="0" y="0"/>
                  </a:lnTo>
                  <a:lnTo>
                    <a:pt x="14" y="39"/>
                  </a:lnTo>
                  <a:close/>
                </a:path>
              </a:pathLst>
            </a:custGeom>
            <a:solidFill>
              <a:srgbClr val="000000"/>
            </a:solidFill>
            <a:ln w="9525">
              <a:noFill/>
              <a:round/>
              <a:headEnd/>
              <a:tailEnd/>
            </a:ln>
          </p:spPr>
          <p:txBody>
            <a:bodyPr/>
            <a:lstStyle/>
            <a:p>
              <a:endParaRPr lang="en-US"/>
            </a:p>
          </p:txBody>
        </p:sp>
        <p:sp>
          <p:nvSpPr>
            <p:cNvPr id="90" name="Freeform 89"/>
            <p:cNvSpPr>
              <a:spLocks/>
            </p:cNvSpPr>
            <p:nvPr/>
          </p:nvSpPr>
          <p:spPr bwMode="auto">
            <a:xfrm>
              <a:off x="2830513" y="3461399"/>
              <a:ext cx="36512" cy="43346"/>
            </a:xfrm>
            <a:custGeom>
              <a:avLst/>
              <a:gdLst>
                <a:gd name="T0" fmla="*/ 2147483647 w 28"/>
                <a:gd name="T1" fmla="*/ 2147483647 h 39"/>
                <a:gd name="T2" fmla="*/ 2147483647 w 28"/>
                <a:gd name="T3" fmla="*/ 0 h 39"/>
                <a:gd name="T4" fmla="*/ 2147483647 w 28"/>
                <a:gd name="T5" fmla="*/ 0 h 39"/>
                <a:gd name="T6" fmla="*/ 2147483647 w 28"/>
                <a:gd name="T7" fmla="*/ 2147483647 h 39"/>
                <a:gd name="T8" fmla="*/ 2147483647 w 28"/>
                <a:gd name="T9" fmla="*/ 2147483647 h 39"/>
                <a:gd name="T10" fmla="*/ 0 w 28"/>
                <a:gd name="T11" fmla="*/ 0 h 39"/>
                <a:gd name="T12" fmla="*/ 0 w 28"/>
                <a:gd name="T13" fmla="*/ 0 h 39"/>
                <a:gd name="T14" fmla="*/ 2147483647 w 28"/>
                <a:gd name="T15" fmla="*/ 2147483647 h 39"/>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9"/>
                <a:gd name="T26" fmla="*/ 28 w 28"/>
                <a:gd name="T27" fmla="*/ 39 h 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9">
                  <a:moveTo>
                    <a:pt x="14" y="39"/>
                  </a:moveTo>
                  <a:lnTo>
                    <a:pt x="28" y="0"/>
                  </a:lnTo>
                  <a:lnTo>
                    <a:pt x="14" y="18"/>
                  </a:lnTo>
                  <a:lnTo>
                    <a:pt x="0" y="0"/>
                  </a:lnTo>
                  <a:lnTo>
                    <a:pt x="14" y="39"/>
                  </a:lnTo>
                </a:path>
              </a:pathLst>
            </a:custGeom>
            <a:noFill/>
            <a:ln w="4763">
              <a:solidFill>
                <a:srgbClr val="000000"/>
              </a:solidFill>
              <a:round/>
              <a:headEnd/>
              <a:tailEnd/>
            </a:ln>
          </p:spPr>
          <p:txBody>
            <a:bodyPr/>
            <a:lstStyle/>
            <a:p>
              <a:endParaRPr lang="en-US"/>
            </a:p>
          </p:txBody>
        </p:sp>
        <p:sp>
          <p:nvSpPr>
            <p:cNvPr id="91" name="Line 274"/>
            <p:cNvSpPr>
              <a:spLocks noChangeShapeType="1"/>
            </p:cNvSpPr>
            <p:nvPr/>
          </p:nvSpPr>
          <p:spPr bwMode="auto">
            <a:xfrm flipV="1">
              <a:off x="3606800" y="3175000"/>
              <a:ext cx="0" cy="329745"/>
            </a:xfrm>
            <a:prstGeom prst="line">
              <a:avLst/>
            </a:prstGeom>
            <a:noFill/>
            <a:ln w="4763">
              <a:solidFill>
                <a:srgbClr val="000000"/>
              </a:solidFill>
              <a:round/>
              <a:headEnd/>
              <a:tailEnd/>
            </a:ln>
          </p:spPr>
          <p:txBody>
            <a:bodyPr/>
            <a:lstStyle/>
            <a:p>
              <a:endParaRPr lang="en-US"/>
            </a:p>
          </p:txBody>
        </p:sp>
        <p:sp>
          <p:nvSpPr>
            <p:cNvPr id="92" name="Freeform 91"/>
            <p:cNvSpPr>
              <a:spLocks/>
            </p:cNvSpPr>
            <p:nvPr/>
          </p:nvSpPr>
          <p:spPr bwMode="auto">
            <a:xfrm>
              <a:off x="3587750" y="3461399"/>
              <a:ext cx="38100" cy="43346"/>
            </a:xfrm>
            <a:custGeom>
              <a:avLst/>
              <a:gdLst>
                <a:gd name="T0" fmla="*/ 2147483647 w 28"/>
                <a:gd name="T1" fmla="*/ 2147483647 h 39"/>
                <a:gd name="T2" fmla="*/ 2147483647 w 28"/>
                <a:gd name="T3" fmla="*/ 0 h 39"/>
                <a:gd name="T4" fmla="*/ 2147483647 w 28"/>
                <a:gd name="T5" fmla="*/ 0 h 39"/>
                <a:gd name="T6" fmla="*/ 2147483647 w 28"/>
                <a:gd name="T7" fmla="*/ 2147483647 h 39"/>
                <a:gd name="T8" fmla="*/ 2147483647 w 28"/>
                <a:gd name="T9" fmla="*/ 2147483647 h 39"/>
                <a:gd name="T10" fmla="*/ 0 w 28"/>
                <a:gd name="T11" fmla="*/ 0 h 39"/>
                <a:gd name="T12" fmla="*/ 0 w 28"/>
                <a:gd name="T13" fmla="*/ 0 h 39"/>
                <a:gd name="T14" fmla="*/ 2147483647 w 28"/>
                <a:gd name="T15" fmla="*/ 2147483647 h 39"/>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9"/>
                <a:gd name="T26" fmla="*/ 28 w 28"/>
                <a:gd name="T27" fmla="*/ 39 h 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9">
                  <a:moveTo>
                    <a:pt x="14" y="39"/>
                  </a:moveTo>
                  <a:lnTo>
                    <a:pt x="28" y="0"/>
                  </a:lnTo>
                  <a:lnTo>
                    <a:pt x="14" y="18"/>
                  </a:lnTo>
                  <a:lnTo>
                    <a:pt x="0" y="0"/>
                  </a:lnTo>
                  <a:lnTo>
                    <a:pt x="14" y="39"/>
                  </a:lnTo>
                  <a:close/>
                </a:path>
              </a:pathLst>
            </a:custGeom>
            <a:solidFill>
              <a:srgbClr val="000000"/>
            </a:solidFill>
            <a:ln w="9525">
              <a:noFill/>
              <a:round/>
              <a:headEnd/>
              <a:tailEnd/>
            </a:ln>
          </p:spPr>
          <p:txBody>
            <a:bodyPr/>
            <a:lstStyle/>
            <a:p>
              <a:endParaRPr lang="en-US"/>
            </a:p>
          </p:txBody>
        </p:sp>
        <p:sp>
          <p:nvSpPr>
            <p:cNvPr id="93" name="Freeform 92"/>
            <p:cNvSpPr>
              <a:spLocks/>
            </p:cNvSpPr>
            <p:nvPr/>
          </p:nvSpPr>
          <p:spPr bwMode="auto">
            <a:xfrm>
              <a:off x="3587750" y="3461399"/>
              <a:ext cx="38100" cy="43346"/>
            </a:xfrm>
            <a:custGeom>
              <a:avLst/>
              <a:gdLst>
                <a:gd name="T0" fmla="*/ 2147483647 w 28"/>
                <a:gd name="T1" fmla="*/ 2147483647 h 39"/>
                <a:gd name="T2" fmla="*/ 2147483647 w 28"/>
                <a:gd name="T3" fmla="*/ 0 h 39"/>
                <a:gd name="T4" fmla="*/ 2147483647 w 28"/>
                <a:gd name="T5" fmla="*/ 0 h 39"/>
                <a:gd name="T6" fmla="*/ 2147483647 w 28"/>
                <a:gd name="T7" fmla="*/ 2147483647 h 39"/>
                <a:gd name="T8" fmla="*/ 2147483647 w 28"/>
                <a:gd name="T9" fmla="*/ 2147483647 h 39"/>
                <a:gd name="T10" fmla="*/ 0 w 28"/>
                <a:gd name="T11" fmla="*/ 0 h 39"/>
                <a:gd name="T12" fmla="*/ 0 w 28"/>
                <a:gd name="T13" fmla="*/ 0 h 39"/>
                <a:gd name="T14" fmla="*/ 2147483647 w 28"/>
                <a:gd name="T15" fmla="*/ 2147483647 h 39"/>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9"/>
                <a:gd name="T26" fmla="*/ 28 w 28"/>
                <a:gd name="T27" fmla="*/ 39 h 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9">
                  <a:moveTo>
                    <a:pt x="14" y="39"/>
                  </a:moveTo>
                  <a:lnTo>
                    <a:pt x="28" y="0"/>
                  </a:lnTo>
                  <a:lnTo>
                    <a:pt x="14" y="18"/>
                  </a:lnTo>
                  <a:lnTo>
                    <a:pt x="0" y="0"/>
                  </a:lnTo>
                  <a:lnTo>
                    <a:pt x="14" y="39"/>
                  </a:lnTo>
                </a:path>
              </a:pathLst>
            </a:custGeom>
            <a:noFill/>
            <a:ln w="4763">
              <a:solidFill>
                <a:srgbClr val="000000"/>
              </a:solidFill>
              <a:round/>
              <a:headEnd/>
              <a:tailEnd/>
            </a:ln>
          </p:spPr>
          <p:txBody>
            <a:bodyPr/>
            <a:lstStyle/>
            <a:p>
              <a:endParaRPr lang="en-US"/>
            </a:p>
          </p:txBody>
        </p:sp>
        <p:sp>
          <p:nvSpPr>
            <p:cNvPr id="94" name="Freeform 93"/>
            <p:cNvSpPr>
              <a:spLocks/>
            </p:cNvSpPr>
            <p:nvPr/>
          </p:nvSpPr>
          <p:spPr bwMode="auto">
            <a:xfrm>
              <a:off x="4324350" y="4369820"/>
              <a:ext cx="38100" cy="45973"/>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95" name="Freeform 94"/>
            <p:cNvSpPr>
              <a:spLocks/>
            </p:cNvSpPr>
            <p:nvPr/>
          </p:nvSpPr>
          <p:spPr bwMode="auto">
            <a:xfrm>
              <a:off x="3227388" y="4210116"/>
              <a:ext cx="758825" cy="278470"/>
            </a:xfrm>
            <a:custGeom>
              <a:avLst/>
              <a:gdLst>
                <a:gd name="T0" fmla="*/ 2147483647 w 567"/>
                <a:gd name="T1" fmla="*/ 2147483647 h 252"/>
                <a:gd name="T2" fmla="*/ 0 w 567"/>
                <a:gd name="T3" fmla="*/ 2147483647 h 252"/>
                <a:gd name="T4" fmla="*/ 0 w 567"/>
                <a:gd name="T5" fmla="*/ 0 h 252"/>
                <a:gd name="T6" fmla="*/ 0 w 567"/>
                <a:gd name="T7" fmla="*/ 0 h 252"/>
                <a:gd name="T8" fmla="*/ 0 60000 65536"/>
                <a:gd name="T9" fmla="*/ 0 60000 65536"/>
                <a:gd name="T10" fmla="*/ 0 60000 65536"/>
                <a:gd name="T11" fmla="*/ 0 60000 65536"/>
                <a:gd name="T12" fmla="*/ 0 w 567"/>
                <a:gd name="T13" fmla="*/ 0 h 252"/>
                <a:gd name="T14" fmla="*/ 567 w 567"/>
                <a:gd name="T15" fmla="*/ 252 h 252"/>
              </a:gdLst>
              <a:ahLst/>
              <a:cxnLst>
                <a:cxn ang="T8">
                  <a:pos x="T0" y="T1"/>
                </a:cxn>
                <a:cxn ang="T9">
                  <a:pos x="T2" y="T3"/>
                </a:cxn>
                <a:cxn ang="T10">
                  <a:pos x="T4" y="T5"/>
                </a:cxn>
                <a:cxn ang="T11">
                  <a:pos x="T6" y="T7"/>
                </a:cxn>
              </a:cxnLst>
              <a:rect l="T12" t="T13" r="T14" b="T15"/>
              <a:pathLst>
                <a:path w="567" h="252">
                  <a:moveTo>
                    <a:pt x="567" y="252"/>
                  </a:moveTo>
                  <a:lnTo>
                    <a:pt x="0" y="252"/>
                  </a:lnTo>
                  <a:lnTo>
                    <a:pt x="0" y="0"/>
                  </a:lnTo>
                </a:path>
              </a:pathLst>
            </a:custGeom>
            <a:noFill/>
            <a:ln w="4763">
              <a:solidFill>
                <a:srgbClr val="000000"/>
              </a:solidFill>
              <a:round/>
              <a:headEnd/>
              <a:tailEnd/>
            </a:ln>
          </p:spPr>
          <p:txBody>
            <a:bodyPr/>
            <a:lstStyle/>
            <a:p>
              <a:endParaRPr lang="en-US"/>
            </a:p>
          </p:txBody>
        </p:sp>
        <p:sp>
          <p:nvSpPr>
            <p:cNvPr id="96" name="Freeform 95"/>
            <p:cNvSpPr>
              <a:spLocks/>
            </p:cNvSpPr>
            <p:nvPr/>
          </p:nvSpPr>
          <p:spPr bwMode="auto">
            <a:xfrm>
              <a:off x="3930650" y="4472824"/>
              <a:ext cx="55563" cy="31525"/>
            </a:xfrm>
            <a:custGeom>
              <a:avLst/>
              <a:gdLst>
                <a:gd name="T0" fmla="*/ 2147483647 w 42"/>
                <a:gd name="T1" fmla="*/ 2147483647 h 28"/>
                <a:gd name="T2" fmla="*/ 0 w 42"/>
                <a:gd name="T3" fmla="*/ 0 h 28"/>
                <a:gd name="T4" fmla="*/ 0 w 42"/>
                <a:gd name="T5" fmla="*/ 0 h 28"/>
                <a:gd name="T6" fmla="*/ 2147483647 w 42"/>
                <a:gd name="T7" fmla="*/ 2147483647 h 28"/>
                <a:gd name="T8" fmla="*/ 2147483647 w 42"/>
                <a:gd name="T9" fmla="*/ 2147483647 h 28"/>
                <a:gd name="T10" fmla="*/ 0 w 42"/>
                <a:gd name="T11" fmla="*/ 2147483647 h 28"/>
                <a:gd name="T12" fmla="*/ 0 w 42"/>
                <a:gd name="T13" fmla="*/ 2147483647 h 28"/>
                <a:gd name="T14" fmla="*/ 2147483647 w 42"/>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28"/>
                <a:gd name="T26" fmla="*/ 42 w 42"/>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28">
                  <a:moveTo>
                    <a:pt x="42" y="14"/>
                  </a:moveTo>
                  <a:lnTo>
                    <a:pt x="0" y="0"/>
                  </a:lnTo>
                  <a:lnTo>
                    <a:pt x="21" y="14"/>
                  </a:lnTo>
                  <a:lnTo>
                    <a:pt x="0" y="28"/>
                  </a:lnTo>
                  <a:lnTo>
                    <a:pt x="42" y="14"/>
                  </a:lnTo>
                  <a:close/>
                </a:path>
              </a:pathLst>
            </a:custGeom>
            <a:solidFill>
              <a:srgbClr val="000000"/>
            </a:solidFill>
            <a:ln w="9525">
              <a:noFill/>
              <a:round/>
              <a:headEnd/>
              <a:tailEnd/>
            </a:ln>
          </p:spPr>
          <p:txBody>
            <a:bodyPr/>
            <a:lstStyle/>
            <a:p>
              <a:endParaRPr lang="en-US"/>
            </a:p>
          </p:txBody>
        </p:sp>
        <p:sp>
          <p:nvSpPr>
            <p:cNvPr id="97" name="Freeform 96"/>
            <p:cNvSpPr>
              <a:spLocks/>
            </p:cNvSpPr>
            <p:nvPr/>
          </p:nvSpPr>
          <p:spPr bwMode="auto">
            <a:xfrm>
              <a:off x="3930650" y="4472824"/>
              <a:ext cx="55563" cy="31525"/>
            </a:xfrm>
            <a:custGeom>
              <a:avLst/>
              <a:gdLst>
                <a:gd name="T0" fmla="*/ 2147483647 w 42"/>
                <a:gd name="T1" fmla="*/ 2147483647 h 28"/>
                <a:gd name="T2" fmla="*/ 0 w 42"/>
                <a:gd name="T3" fmla="*/ 0 h 28"/>
                <a:gd name="T4" fmla="*/ 0 w 42"/>
                <a:gd name="T5" fmla="*/ 0 h 28"/>
                <a:gd name="T6" fmla="*/ 2147483647 w 42"/>
                <a:gd name="T7" fmla="*/ 2147483647 h 28"/>
                <a:gd name="T8" fmla="*/ 2147483647 w 42"/>
                <a:gd name="T9" fmla="*/ 2147483647 h 28"/>
                <a:gd name="T10" fmla="*/ 0 w 42"/>
                <a:gd name="T11" fmla="*/ 2147483647 h 28"/>
                <a:gd name="T12" fmla="*/ 0 w 42"/>
                <a:gd name="T13" fmla="*/ 2147483647 h 28"/>
                <a:gd name="T14" fmla="*/ 2147483647 w 42"/>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28"/>
                <a:gd name="T26" fmla="*/ 42 w 42"/>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28">
                  <a:moveTo>
                    <a:pt x="42" y="14"/>
                  </a:moveTo>
                  <a:lnTo>
                    <a:pt x="0" y="0"/>
                  </a:lnTo>
                  <a:lnTo>
                    <a:pt x="21" y="14"/>
                  </a:lnTo>
                  <a:lnTo>
                    <a:pt x="0" y="28"/>
                  </a:lnTo>
                  <a:lnTo>
                    <a:pt x="42" y="14"/>
                  </a:lnTo>
                </a:path>
              </a:pathLst>
            </a:custGeom>
            <a:noFill/>
            <a:ln w="4763">
              <a:solidFill>
                <a:srgbClr val="000000"/>
              </a:solidFill>
              <a:round/>
              <a:headEnd/>
              <a:tailEnd/>
            </a:ln>
          </p:spPr>
          <p:txBody>
            <a:bodyPr/>
            <a:lstStyle/>
            <a:p>
              <a:endParaRPr lang="en-US"/>
            </a:p>
          </p:txBody>
        </p:sp>
        <p:sp>
          <p:nvSpPr>
            <p:cNvPr id="98" name="Line 295"/>
            <p:cNvSpPr>
              <a:spLocks noChangeShapeType="1"/>
            </p:cNvSpPr>
            <p:nvPr/>
          </p:nvSpPr>
          <p:spPr bwMode="auto">
            <a:xfrm>
              <a:off x="3225800" y="3781425"/>
              <a:ext cx="0" cy="1838119"/>
            </a:xfrm>
            <a:prstGeom prst="line">
              <a:avLst/>
            </a:prstGeom>
            <a:noFill/>
            <a:ln w="4763">
              <a:solidFill>
                <a:srgbClr val="000000"/>
              </a:solidFill>
              <a:round/>
              <a:headEnd/>
              <a:tailEnd/>
            </a:ln>
          </p:spPr>
          <p:txBody>
            <a:bodyPr/>
            <a:lstStyle/>
            <a:p>
              <a:endParaRPr lang="en-US"/>
            </a:p>
          </p:txBody>
        </p:sp>
        <p:sp>
          <p:nvSpPr>
            <p:cNvPr id="99" name="Freeform 98"/>
            <p:cNvSpPr>
              <a:spLocks/>
            </p:cNvSpPr>
            <p:nvPr/>
          </p:nvSpPr>
          <p:spPr bwMode="auto">
            <a:xfrm>
              <a:off x="3208338" y="5576198"/>
              <a:ext cx="38100" cy="43346"/>
            </a:xfrm>
            <a:custGeom>
              <a:avLst/>
              <a:gdLst>
                <a:gd name="T0" fmla="*/ 2147483647 w 28"/>
                <a:gd name="T1" fmla="*/ 2147483647 h 39"/>
                <a:gd name="T2" fmla="*/ 2147483647 w 28"/>
                <a:gd name="T3" fmla="*/ 0 h 39"/>
                <a:gd name="T4" fmla="*/ 2147483647 w 28"/>
                <a:gd name="T5" fmla="*/ 0 h 39"/>
                <a:gd name="T6" fmla="*/ 2147483647 w 28"/>
                <a:gd name="T7" fmla="*/ 2147483647 h 39"/>
                <a:gd name="T8" fmla="*/ 2147483647 w 28"/>
                <a:gd name="T9" fmla="*/ 2147483647 h 39"/>
                <a:gd name="T10" fmla="*/ 0 w 28"/>
                <a:gd name="T11" fmla="*/ 0 h 39"/>
                <a:gd name="T12" fmla="*/ 0 w 28"/>
                <a:gd name="T13" fmla="*/ 0 h 39"/>
                <a:gd name="T14" fmla="*/ 2147483647 w 28"/>
                <a:gd name="T15" fmla="*/ 2147483647 h 39"/>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9"/>
                <a:gd name="T26" fmla="*/ 28 w 28"/>
                <a:gd name="T27" fmla="*/ 39 h 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9">
                  <a:moveTo>
                    <a:pt x="14" y="39"/>
                  </a:moveTo>
                  <a:lnTo>
                    <a:pt x="28" y="0"/>
                  </a:lnTo>
                  <a:lnTo>
                    <a:pt x="14" y="18"/>
                  </a:lnTo>
                  <a:lnTo>
                    <a:pt x="0" y="0"/>
                  </a:lnTo>
                  <a:lnTo>
                    <a:pt x="14" y="39"/>
                  </a:lnTo>
                  <a:close/>
                </a:path>
              </a:pathLst>
            </a:custGeom>
            <a:solidFill>
              <a:srgbClr val="000000"/>
            </a:solidFill>
            <a:ln w="9525">
              <a:noFill/>
              <a:round/>
              <a:headEnd/>
              <a:tailEnd/>
            </a:ln>
          </p:spPr>
          <p:txBody>
            <a:bodyPr/>
            <a:lstStyle/>
            <a:p>
              <a:endParaRPr lang="en-US"/>
            </a:p>
          </p:txBody>
        </p:sp>
        <p:sp>
          <p:nvSpPr>
            <p:cNvPr id="100" name="Freeform 99"/>
            <p:cNvSpPr>
              <a:spLocks/>
            </p:cNvSpPr>
            <p:nvPr/>
          </p:nvSpPr>
          <p:spPr bwMode="auto">
            <a:xfrm>
              <a:off x="3208338" y="5576198"/>
              <a:ext cx="38100" cy="43346"/>
            </a:xfrm>
            <a:custGeom>
              <a:avLst/>
              <a:gdLst>
                <a:gd name="T0" fmla="*/ 2147483647 w 28"/>
                <a:gd name="T1" fmla="*/ 2147483647 h 39"/>
                <a:gd name="T2" fmla="*/ 2147483647 w 28"/>
                <a:gd name="T3" fmla="*/ 0 h 39"/>
                <a:gd name="T4" fmla="*/ 2147483647 w 28"/>
                <a:gd name="T5" fmla="*/ 0 h 39"/>
                <a:gd name="T6" fmla="*/ 2147483647 w 28"/>
                <a:gd name="T7" fmla="*/ 2147483647 h 39"/>
                <a:gd name="T8" fmla="*/ 2147483647 w 28"/>
                <a:gd name="T9" fmla="*/ 2147483647 h 39"/>
                <a:gd name="T10" fmla="*/ 0 w 28"/>
                <a:gd name="T11" fmla="*/ 0 h 39"/>
                <a:gd name="T12" fmla="*/ 0 w 28"/>
                <a:gd name="T13" fmla="*/ 0 h 39"/>
                <a:gd name="T14" fmla="*/ 2147483647 w 28"/>
                <a:gd name="T15" fmla="*/ 2147483647 h 39"/>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9"/>
                <a:gd name="T26" fmla="*/ 28 w 28"/>
                <a:gd name="T27" fmla="*/ 39 h 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9">
                  <a:moveTo>
                    <a:pt x="14" y="39"/>
                  </a:moveTo>
                  <a:lnTo>
                    <a:pt x="28" y="0"/>
                  </a:lnTo>
                  <a:lnTo>
                    <a:pt x="14" y="18"/>
                  </a:lnTo>
                  <a:lnTo>
                    <a:pt x="0" y="0"/>
                  </a:lnTo>
                  <a:lnTo>
                    <a:pt x="14" y="39"/>
                  </a:lnTo>
                </a:path>
              </a:pathLst>
            </a:custGeom>
            <a:noFill/>
            <a:ln w="4763">
              <a:solidFill>
                <a:srgbClr val="000000"/>
              </a:solidFill>
              <a:round/>
              <a:headEnd/>
              <a:tailEnd/>
            </a:ln>
          </p:spPr>
          <p:txBody>
            <a:bodyPr/>
            <a:lstStyle/>
            <a:p>
              <a:endParaRPr lang="en-US"/>
            </a:p>
          </p:txBody>
        </p:sp>
        <p:sp>
          <p:nvSpPr>
            <p:cNvPr id="101" name="Freeform 100"/>
            <p:cNvSpPr>
              <a:spLocks/>
            </p:cNvSpPr>
            <p:nvPr/>
          </p:nvSpPr>
          <p:spPr bwMode="auto">
            <a:xfrm>
              <a:off x="2506663" y="5901956"/>
              <a:ext cx="42862" cy="47287"/>
            </a:xfrm>
            <a:custGeom>
              <a:avLst/>
              <a:gdLst>
                <a:gd name="T0" fmla="*/ 2147483647 w 31"/>
                <a:gd name="T1" fmla="*/ 2147483647 h 42"/>
                <a:gd name="T2" fmla="*/ 2147483647 w 31"/>
                <a:gd name="T3" fmla="*/ 0 h 42"/>
                <a:gd name="T4" fmla="*/ 2147483647 w 31"/>
                <a:gd name="T5" fmla="*/ 0 h 42"/>
                <a:gd name="T6" fmla="*/ 2147483647 w 31"/>
                <a:gd name="T7" fmla="*/ 2147483647 h 42"/>
                <a:gd name="T8" fmla="*/ 2147483647 w 31"/>
                <a:gd name="T9" fmla="*/ 2147483647 h 42"/>
                <a:gd name="T10" fmla="*/ 0 w 31"/>
                <a:gd name="T11" fmla="*/ 0 h 42"/>
                <a:gd name="T12" fmla="*/ 0 w 31"/>
                <a:gd name="T13" fmla="*/ 0 h 42"/>
                <a:gd name="T14" fmla="*/ 2147483647 w 31"/>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42"/>
                <a:gd name="T26" fmla="*/ 31 w 31"/>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42">
                  <a:moveTo>
                    <a:pt x="14" y="42"/>
                  </a:moveTo>
                  <a:lnTo>
                    <a:pt x="31"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102" name="Freeform 101"/>
            <p:cNvSpPr>
              <a:spLocks/>
            </p:cNvSpPr>
            <p:nvPr/>
          </p:nvSpPr>
          <p:spPr bwMode="auto">
            <a:xfrm>
              <a:off x="2506663" y="5901956"/>
              <a:ext cx="42862" cy="47287"/>
            </a:xfrm>
            <a:custGeom>
              <a:avLst/>
              <a:gdLst>
                <a:gd name="T0" fmla="*/ 2147483647 w 31"/>
                <a:gd name="T1" fmla="*/ 2147483647 h 42"/>
                <a:gd name="T2" fmla="*/ 2147483647 w 31"/>
                <a:gd name="T3" fmla="*/ 0 h 42"/>
                <a:gd name="T4" fmla="*/ 2147483647 w 31"/>
                <a:gd name="T5" fmla="*/ 0 h 42"/>
                <a:gd name="T6" fmla="*/ 2147483647 w 31"/>
                <a:gd name="T7" fmla="*/ 2147483647 h 42"/>
                <a:gd name="T8" fmla="*/ 2147483647 w 31"/>
                <a:gd name="T9" fmla="*/ 2147483647 h 42"/>
                <a:gd name="T10" fmla="*/ 0 w 31"/>
                <a:gd name="T11" fmla="*/ 0 h 42"/>
                <a:gd name="T12" fmla="*/ 0 w 31"/>
                <a:gd name="T13" fmla="*/ 0 h 42"/>
                <a:gd name="T14" fmla="*/ 2147483647 w 31"/>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42"/>
                <a:gd name="T26" fmla="*/ 31 w 31"/>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42">
                  <a:moveTo>
                    <a:pt x="14" y="42"/>
                  </a:moveTo>
                  <a:lnTo>
                    <a:pt x="31"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103" name="Rectangle 102"/>
            <p:cNvSpPr>
              <a:spLocks noChangeArrowheads="1"/>
            </p:cNvSpPr>
            <p:nvPr/>
          </p:nvSpPr>
          <p:spPr bwMode="auto">
            <a:xfrm>
              <a:off x="2806700" y="2459167"/>
              <a:ext cx="1263650" cy="277157"/>
            </a:xfrm>
            <a:prstGeom prst="rect">
              <a:avLst/>
            </a:prstGeom>
            <a:noFill/>
            <a:ln w="4763">
              <a:solidFill>
                <a:srgbClr val="000000"/>
              </a:solidFill>
              <a:miter lim="800000"/>
              <a:headEnd/>
              <a:tailEnd/>
            </a:ln>
          </p:spPr>
          <p:txBody>
            <a:bodyPr/>
            <a:lstStyle/>
            <a:p>
              <a:endParaRPr lang="en-US"/>
            </a:p>
          </p:txBody>
        </p:sp>
        <p:sp>
          <p:nvSpPr>
            <p:cNvPr id="104" name="Line 302"/>
            <p:cNvSpPr>
              <a:spLocks noChangeShapeType="1"/>
            </p:cNvSpPr>
            <p:nvPr/>
          </p:nvSpPr>
          <p:spPr bwMode="auto">
            <a:xfrm flipH="1">
              <a:off x="2655888" y="3663684"/>
              <a:ext cx="150812" cy="1313"/>
            </a:xfrm>
            <a:prstGeom prst="line">
              <a:avLst/>
            </a:prstGeom>
            <a:noFill/>
            <a:ln w="4763">
              <a:solidFill>
                <a:srgbClr val="000000"/>
              </a:solidFill>
              <a:round/>
              <a:headEnd/>
              <a:tailEnd/>
            </a:ln>
          </p:spPr>
          <p:txBody>
            <a:bodyPr/>
            <a:lstStyle/>
            <a:p>
              <a:endParaRPr lang="en-US"/>
            </a:p>
          </p:txBody>
        </p:sp>
        <p:sp>
          <p:nvSpPr>
            <p:cNvPr id="105" name="Freeform 104"/>
            <p:cNvSpPr>
              <a:spLocks/>
            </p:cNvSpPr>
            <p:nvPr/>
          </p:nvSpPr>
          <p:spPr bwMode="auto">
            <a:xfrm>
              <a:off x="2749550" y="3647921"/>
              <a:ext cx="57150" cy="31525"/>
            </a:xfrm>
            <a:custGeom>
              <a:avLst/>
              <a:gdLst>
                <a:gd name="T0" fmla="*/ 2147483647 w 42"/>
                <a:gd name="T1" fmla="*/ 2147483647 h 28"/>
                <a:gd name="T2" fmla="*/ 0 w 42"/>
                <a:gd name="T3" fmla="*/ 0 h 28"/>
                <a:gd name="T4" fmla="*/ 0 w 42"/>
                <a:gd name="T5" fmla="*/ 0 h 28"/>
                <a:gd name="T6" fmla="*/ 2147483647 w 42"/>
                <a:gd name="T7" fmla="*/ 2147483647 h 28"/>
                <a:gd name="T8" fmla="*/ 2147483647 w 42"/>
                <a:gd name="T9" fmla="*/ 2147483647 h 28"/>
                <a:gd name="T10" fmla="*/ 0 w 42"/>
                <a:gd name="T11" fmla="*/ 2147483647 h 28"/>
                <a:gd name="T12" fmla="*/ 0 w 42"/>
                <a:gd name="T13" fmla="*/ 2147483647 h 28"/>
                <a:gd name="T14" fmla="*/ 2147483647 w 42"/>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28"/>
                <a:gd name="T26" fmla="*/ 42 w 42"/>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28">
                  <a:moveTo>
                    <a:pt x="42" y="14"/>
                  </a:moveTo>
                  <a:lnTo>
                    <a:pt x="0" y="0"/>
                  </a:lnTo>
                  <a:lnTo>
                    <a:pt x="21" y="14"/>
                  </a:lnTo>
                  <a:lnTo>
                    <a:pt x="0" y="28"/>
                  </a:lnTo>
                  <a:lnTo>
                    <a:pt x="42" y="14"/>
                  </a:lnTo>
                  <a:close/>
                </a:path>
              </a:pathLst>
            </a:custGeom>
            <a:solidFill>
              <a:srgbClr val="000000"/>
            </a:solidFill>
            <a:ln w="9525">
              <a:noFill/>
              <a:round/>
              <a:headEnd/>
              <a:tailEnd/>
            </a:ln>
          </p:spPr>
          <p:txBody>
            <a:bodyPr/>
            <a:lstStyle/>
            <a:p>
              <a:endParaRPr lang="en-US"/>
            </a:p>
          </p:txBody>
        </p:sp>
        <p:sp>
          <p:nvSpPr>
            <p:cNvPr id="106" name="Freeform 105"/>
            <p:cNvSpPr>
              <a:spLocks/>
            </p:cNvSpPr>
            <p:nvPr/>
          </p:nvSpPr>
          <p:spPr bwMode="auto">
            <a:xfrm>
              <a:off x="2749550" y="3647921"/>
              <a:ext cx="57150" cy="31525"/>
            </a:xfrm>
            <a:custGeom>
              <a:avLst/>
              <a:gdLst>
                <a:gd name="T0" fmla="*/ 2147483647 w 42"/>
                <a:gd name="T1" fmla="*/ 2147483647 h 28"/>
                <a:gd name="T2" fmla="*/ 0 w 42"/>
                <a:gd name="T3" fmla="*/ 0 h 28"/>
                <a:gd name="T4" fmla="*/ 0 w 42"/>
                <a:gd name="T5" fmla="*/ 0 h 28"/>
                <a:gd name="T6" fmla="*/ 2147483647 w 42"/>
                <a:gd name="T7" fmla="*/ 2147483647 h 28"/>
                <a:gd name="T8" fmla="*/ 2147483647 w 42"/>
                <a:gd name="T9" fmla="*/ 2147483647 h 28"/>
                <a:gd name="T10" fmla="*/ 0 w 42"/>
                <a:gd name="T11" fmla="*/ 2147483647 h 28"/>
                <a:gd name="T12" fmla="*/ 0 w 42"/>
                <a:gd name="T13" fmla="*/ 2147483647 h 28"/>
                <a:gd name="T14" fmla="*/ 2147483647 w 42"/>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28"/>
                <a:gd name="T26" fmla="*/ 42 w 42"/>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28">
                  <a:moveTo>
                    <a:pt x="42" y="14"/>
                  </a:moveTo>
                  <a:lnTo>
                    <a:pt x="0" y="0"/>
                  </a:lnTo>
                  <a:lnTo>
                    <a:pt x="21" y="14"/>
                  </a:lnTo>
                  <a:lnTo>
                    <a:pt x="0" y="28"/>
                  </a:lnTo>
                  <a:lnTo>
                    <a:pt x="42" y="14"/>
                  </a:lnTo>
                </a:path>
              </a:pathLst>
            </a:custGeom>
            <a:noFill/>
            <a:ln w="4763">
              <a:solidFill>
                <a:srgbClr val="000000"/>
              </a:solidFill>
              <a:round/>
              <a:headEnd/>
              <a:tailEnd/>
            </a:ln>
          </p:spPr>
          <p:txBody>
            <a:bodyPr/>
            <a:lstStyle/>
            <a:p>
              <a:endParaRPr lang="en-US"/>
            </a:p>
          </p:txBody>
        </p:sp>
        <p:sp>
          <p:nvSpPr>
            <p:cNvPr id="107" name="Rectangle 106"/>
            <p:cNvSpPr>
              <a:spLocks noChangeArrowheads="1"/>
            </p:cNvSpPr>
            <p:nvPr/>
          </p:nvSpPr>
          <p:spPr bwMode="auto">
            <a:xfrm>
              <a:off x="2446338" y="3655803"/>
              <a:ext cx="211137"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ALUFN</a:t>
              </a:r>
              <a:endParaRPr lang="en-US" b="0"/>
            </a:p>
          </p:txBody>
        </p:sp>
        <p:sp>
          <p:nvSpPr>
            <p:cNvPr id="108" name="Line 306"/>
            <p:cNvSpPr>
              <a:spLocks noChangeShapeType="1"/>
            </p:cNvSpPr>
            <p:nvPr/>
          </p:nvSpPr>
          <p:spPr bwMode="auto">
            <a:xfrm>
              <a:off x="3368675" y="6193562"/>
              <a:ext cx="163513" cy="1313"/>
            </a:xfrm>
            <a:prstGeom prst="line">
              <a:avLst/>
            </a:prstGeom>
            <a:noFill/>
            <a:ln w="4763">
              <a:solidFill>
                <a:srgbClr val="000000"/>
              </a:solidFill>
              <a:round/>
              <a:headEnd/>
              <a:tailEnd/>
            </a:ln>
          </p:spPr>
          <p:txBody>
            <a:bodyPr/>
            <a:lstStyle/>
            <a:p>
              <a:endParaRPr lang="en-US"/>
            </a:p>
          </p:txBody>
        </p:sp>
        <p:sp>
          <p:nvSpPr>
            <p:cNvPr id="109" name="Freeform 108"/>
            <p:cNvSpPr>
              <a:spLocks/>
            </p:cNvSpPr>
            <p:nvPr/>
          </p:nvSpPr>
          <p:spPr bwMode="auto">
            <a:xfrm>
              <a:off x="3368675" y="6177799"/>
              <a:ext cx="50800" cy="31525"/>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close/>
                </a:path>
              </a:pathLst>
            </a:custGeom>
            <a:solidFill>
              <a:srgbClr val="000000"/>
            </a:solidFill>
            <a:ln w="9525">
              <a:noFill/>
              <a:round/>
              <a:headEnd/>
              <a:tailEnd/>
            </a:ln>
          </p:spPr>
          <p:txBody>
            <a:bodyPr/>
            <a:lstStyle/>
            <a:p>
              <a:endParaRPr lang="en-US"/>
            </a:p>
          </p:txBody>
        </p:sp>
        <p:sp>
          <p:nvSpPr>
            <p:cNvPr id="110" name="Freeform 109"/>
            <p:cNvSpPr>
              <a:spLocks/>
            </p:cNvSpPr>
            <p:nvPr/>
          </p:nvSpPr>
          <p:spPr bwMode="auto">
            <a:xfrm>
              <a:off x="3368675" y="6177799"/>
              <a:ext cx="50800" cy="31525"/>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path>
              </a:pathLst>
            </a:custGeom>
            <a:noFill/>
            <a:ln w="4763">
              <a:solidFill>
                <a:srgbClr val="000000"/>
              </a:solidFill>
              <a:round/>
              <a:headEnd/>
              <a:tailEnd/>
            </a:ln>
          </p:spPr>
          <p:txBody>
            <a:bodyPr/>
            <a:lstStyle/>
            <a:p>
              <a:endParaRPr lang="en-US"/>
            </a:p>
          </p:txBody>
        </p:sp>
        <p:sp>
          <p:nvSpPr>
            <p:cNvPr id="111" name="Rectangle 110"/>
            <p:cNvSpPr>
              <a:spLocks noChangeArrowheads="1"/>
            </p:cNvSpPr>
            <p:nvPr/>
          </p:nvSpPr>
          <p:spPr bwMode="auto">
            <a:xfrm>
              <a:off x="3582988" y="6169918"/>
              <a:ext cx="214312" cy="88007"/>
            </a:xfrm>
            <a:prstGeom prst="rect">
              <a:avLst/>
            </a:prstGeom>
            <a:noFill/>
            <a:ln w="9525">
              <a:noFill/>
              <a:miter lim="800000"/>
              <a:headEnd/>
              <a:tailEnd/>
            </a:ln>
          </p:spPr>
          <p:txBody>
            <a:bodyPr wrap="none" lIns="0" tIns="0" rIns="0" bIns="0">
              <a:spAutoFit/>
            </a:bodyPr>
            <a:lstStyle/>
            <a:p>
              <a:pPr eaLnBrk="0" hangingPunct="0"/>
              <a:r>
                <a:rPr lang="en-US" sz="700" b="0">
                  <a:solidFill>
                    <a:srgbClr val="000000"/>
                  </a:solidFill>
                </a:rPr>
                <a:t>WERF</a:t>
              </a:r>
              <a:endParaRPr lang="en-US" b="0"/>
            </a:p>
          </p:txBody>
        </p:sp>
        <p:sp>
          <p:nvSpPr>
            <p:cNvPr id="112" name="Rectangle 111"/>
            <p:cNvSpPr>
              <a:spLocks noChangeArrowheads="1"/>
            </p:cNvSpPr>
            <p:nvPr/>
          </p:nvSpPr>
          <p:spPr bwMode="auto">
            <a:xfrm>
              <a:off x="4291360" y="4458375"/>
              <a:ext cx="128240" cy="92333"/>
            </a:xfrm>
            <a:prstGeom prst="rect">
              <a:avLst/>
            </a:prstGeom>
            <a:noFill/>
            <a:ln w="9525">
              <a:noFill/>
              <a:miter lim="800000"/>
              <a:headEnd/>
              <a:tailEnd/>
            </a:ln>
          </p:spPr>
          <p:txBody>
            <a:bodyPr wrap="none" lIns="0" tIns="0" rIns="0" bIns="0">
              <a:spAutoFit/>
            </a:bodyPr>
            <a:lstStyle/>
            <a:p>
              <a:pPr eaLnBrk="0" hangingPunct="0"/>
              <a:r>
                <a:rPr lang="en-US" sz="600" b="0" dirty="0">
                  <a:solidFill>
                    <a:srgbClr val="000000"/>
                  </a:solidFill>
                </a:rPr>
                <a:t>WD</a:t>
              </a:r>
              <a:endParaRPr lang="en-US" b="0" dirty="0"/>
            </a:p>
          </p:txBody>
        </p:sp>
        <p:sp>
          <p:nvSpPr>
            <p:cNvPr id="113" name="Rectangle 112"/>
            <p:cNvSpPr>
              <a:spLocks noChangeArrowheads="1"/>
            </p:cNvSpPr>
            <p:nvPr/>
          </p:nvSpPr>
          <p:spPr bwMode="auto">
            <a:xfrm>
              <a:off x="4027488" y="4458375"/>
              <a:ext cx="114300"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Adr</a:t>
              </a:r>
              <a:endParaRPr lang="en-US" b="0"/>
            </a:p>
          </p:txBody>
        </p:sp>
        <p:sp>
          <p:nvSpPr>
            <p:cNvPr id="114" name="Line 333"/>
            <p:cNvSpPr>
              <a:spLocks noChangeShapeType="1"/>
            </p:cNvSpPr>
            <p:nvPr/>
          </p:nvSpPr>
          <p:spPr bwMode="auto">
            <a:xfrm>
              <a:off x="4702175" y="4458375"/>
              <a:ext cx="169863" cy="0"/>
            </a:xfrm>
            <a:prstGeom prst="line">
              <a:avLst/>
            </a:prstGeom>
            <a:noFill/>
            <a:ln w="4763">
              <a:solidFill>
                <a:srgbClr val="000000"/>
              </a:solidFill>
              <a:round/>
              <a:headEnd/>
              <a:tailEnd/>
            </a:ln>
          </p:spPr>
          <p:txBody>
            <a:bodyPr/>
            <a:lstStyle/>
            <a:p>
              <a:endParaRPr lang="en-US"/>
            </a:p>
          </p:txBody>
        </p:sp>
        <p:sp>
          <p:nvSpPr>
            <p:cNvPr id="115" name="Freeform 114"/>
            <p:cNvSpPr>
              <a:spLocks/>
            </p:cNvSpPr>
            <p:nvPr/>
          </p:nvSpPr>
          <p:spPr bwMode="auto">
            <a:xfrm>
              <a:off x="4702175" y="4442613"/>
              <a:ext cx="50800" cy="30212"/>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close/>
                </a:path>
              </a:pathLst>
            </a:custGeom>
            <a:solidFill>
              <a:srgbClr val="000000"/>
            </a:solidFill>
            <a:ln w="9525">
              <a:noFill/>
              <a:round/>
              <a:headEnd/>
              <a:tailEnd/>
            </a:ln>
          </p:spPr>
          <p:txBody>
            <a:bodyPr/>
            <a:lstStyle/>
            <a:p>
              <a:endParaRPr lang="en-US"/>
            </a:p>
          </p:txBody>
        </p:sp>
        <p:sp>
          <p:nvSpPr>
            <p:cNvPr id="116" name="Freeform 115"/>
            <p:cNvSpPr>
              <a:spLocks/>
            </p:cNvSpPr>
            <p:nvPr/>
          </p:nvSpPr>
          <p:spPr bwMode="auto">
            <a:xfrm>
              <a:off x="4702175" y="4442613"/>
              <a:ext cx="50800" cy="30212"/>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path>
              </a:pathLst>
            </a:custGeom>
            <a:noFill/>
            <a:ln w="4763">
              <a:solidFill>
                <a:srgbClr val="000000"/>
              </a:solidFill>
              <a:round/>
              <a:headEnd/>
              <a:tailEnd/>
            </a:ln>
          </p:spPr>
          <p:txBody>
            <a:bodyPr/>
            <a:lstStyle/>
            <a:p>
              <a:endParaRPr lang="en-US"/>
            </a:p>
          </p:txBody>
        </p:sp>
        <p:sp>
          <p:nvSpPr>
            <p:cNvPr id="117" name="Freeform 116"/>
            <p:cNvSpPr>
              <a:spLocks noEditPoints="1"/>
            </p:cNvSpPr>
            <p:nvPr/>
          </p:nvSpPr>
          <p:spPr bwMode="auto">
            <a:xfrm>
              <a:off x="3981450" y="4925995"/>
              <a:ext cx="93663" cy="77499"/>
            </a:xfrm>
            <a:custGeom>
              <a:avLst/>
              <a:gdLst>
                <a:gd name="T0" fmla="*/ 0 w 70"/>
                <a:gd name="T1" fmla="*/ 2147483647 h 70"/>
                <a:gd name="T2" fmla="*/ 2147483647 w 70"/>
                <a:gd name="T3" fmla="*/ 0 h 70"/>
                <a:gd name="T4" fmla="*/ 2147483647 w 70"/>
                <a:gd name="T5" fmla="*/ 2147483647 h 70"/>
                <a:gd name="T6" fmla="*/ 2147483647 w 70"/>
                <a:gd name="T7" fmla="*/ 2147483647 h 70"/>
                <a:gd name="T8" fmla="*/ 0 w 70"/>
                <a:gd name="T9" fmla="*/ 2147483647 h 70"/>
                <a:gd name="T10" fmla="*/ 2147483647 w 70"/>
                <a:gd name="T11" fmla="*/ 2147483647 h 70"/>
                <a:gd name="T12" fmla="*/ 2147483647 w 70"/>
                <a:gd name="T13" fmla="*/ 2147483647 h 70"/>
                <a:gd name="T14" fmla="*/ 2147483647 w 70"/>
                <a:gd name="T15" fmla="*/ 2147483647 h 70"/>
                <a:gd name="T16" fmla="*/ 0 w 70"/>
                <a:gd name="T17" fmla="*/ 2147483647 h 70"/>
                <a:gd name="T18" fmla="*/ 2147483647 w 70"/>
                <a:gd name="T19" fmla="*/ 2147483647 h 70"/>
                <a:gd name="T20" fmla="*/ 2147483647 w 70"/>
                <a:gd name="T21" fmla="*/ 2147483647 h 70"/>
                <a:gd name="T22" fmla="*/ 2147483647 w 70"/>
                <a:gd name="T23" fmla="*/ 2147483647 h 70"/>
                <a:gd name="T24" fmla="*/ 2147483647 w 70"/>
                <a:gd name="T25" fmla="*/ 2147483647 h 70"/>
                <a:gd name="T26" fmla="*/ 2147483647 w 70"/>
                <a:gd name="T27" fmla="*/ 2147483647 h 70"/>
                <a:gd name="T28" fmla="*/ 2147483647 w 70"/>
                <a:gd name="T29" fmla="*/ 2147483647 h 70"/>
                <a:gd name="T30" fmla="*/ 2147483647 w 70"/>
                <a:gd name="T31" fmla="*/ 2147483647 h 70"/>
                <a:gd name="T32" fmla="*/ 2147483647 w 70"/>
                <a:gd name="T33" fmla="*/ 2147483647 h 70"/>
                <a:gd name="T34" fmla="*/ 2147483647 w 70"/>
                <a:gd name="T35" fmla="*/ 2147483647 h 70"/>
                <a:gd name="T36" fmla="*/ 2147483647 w 70"/>
                <a:gd name="T37" fmla="*/ 2147483647 h 70"/>
                <a:gd name="T38" fmla="*/ 2147483647 w 70"/>
                <a:gd name="T39" fmla="*/ 2147483647 h 70"/>
                <a:gd name="T40" fmla="*/ 2147483647 w 70"/>
                <a:gd name="T41" fmla="*/ 2147483647 h 70"/>
                <a:gd name="T42" fmla="*/ 2147483647 w 70"/>
                <a:gd name="T43" fmla="*/ 2147483647 h 70"/>
                <a:gd name="T44" fmla="*/ 2147483647 w 70"/>
                <a:gd name="T45" fmla="*/ 2147483647 h 70"/>
                <a:gd name="T46" fmla="*/ 2147483647 w 70"/>
                <a:gd name="T47" fmla="*/ 2147483647 h 70"/>
                <a:gd name="T48" fmla="*/ 2147483647 w 70"/>
                <a:gd name="T49" fmla="*/ 2147483647 h 70"/>
                <a:gd name="T50" fmla="*/ 2147483647 w 70"/>
                <a:gd name="T51" fmla="*/ 2147483647 h 70"/>
                <a:gd name="T52" fmla="*/ 2147483647 w 70"/>
                <a:gd name="T53" fmla="*/ 2147483647 h 70"/>
                <a:gd name="T54" fmla="*/ 2147483647 w 70"/>
                <a:gd name="T55" fmla="*/ 2147483647 h 70"/>
                <a:gd name="T56" fmla="*/ 2147483647 w 70"/>
                <a:gd name="T57" fmla="*/ 2147483647 h 7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70"/>
                <a:gd name="T88" fmla="*/ 0 h 70"/>
                <a:gd name="T89" fmla="*/ 70 w 70"/>
                <a:gd name="T90" fmla="*/ 70 h 70"/>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70" h="70">
                  <a:moveTo>
                    <a:pt x="0" y="7"/>
                  </a:moveTo>
                  <a:lnTo>
                    <a:pt x="4" y="0"/>
                  </a:lnTo>
                  <a:lnTo>
                    <a:pt x="67" y="31"/>
                  </a:lnTo>
                  <a:lnTo>
                    <a:pt x="63" y="38"/>
                  </a:lnTo>
                  <a:lnTo>
                    <a:pt x="0" y="7"/>
                  </a:lnTo>
                  <a:close/>
                  <a:moveTo>
                    <a:pt x="67" y="38"/>
                  </a:moveTo>
                  <a:lnTo>
                    <a:pt x="67" y="38"/>
                  </a:lnTo>
                  <a:lnTo>
                    <a:pt x="4" y="70"/>
                  </a:lnTo>
                  <a:lnTo>
                    <a:pt x="0" y="63"/>
                  </a:lnTo>
                  <a:lnTo>
                    <a:pt x="63" y="31"/>
                  </a:lnTo>
                  <a:lnTo>
                    <a:pt x="67" y="31"/>
                  </a:lnTo>
                  <a:lnTo>
                    <a:pt x="70" y="31"/>
                  </a:lnTo>
                  <a:lnTo>
                    <a:pt x="70" y="35"/>
                  </a:lnTo>
                  <a:lnTo>
                    <a:pt x="67" y="38"/>
                  </a:lnTo>
                  <a:close/>
                </a:path>
              </a:pathLst>
            </a:custGeom>
            <a:solidFill>
              <a:srgbClr val="000000"/>
            </a:solidFill>
            <a:ln w="9525">
              <a:noFill/>
              <a:round/>
              <a:headEnd/>
              <a:tailEnd/>
            </a:ln>
          </p:spPr>
          <p:txBody>
            <a:bodyPr/>
            <a:lstStyle/>
            <a:p>
              <a:endParaRPr lang="en-US"/>
            </a:p>
          </p:txBody>
        </p:sp>
        <p:sp>
          <p:nvSpPr>
            <p:cNvPr id="118" name="Freeform 117"/>
            <p:cNvSpPr>
              <a:spLocks/>
            </p:cNvSpPr>
            <p:nvPr/>
          </p:nvSpPr>
          <p:spPr bwMode="auto">
            <a:xfrm>
              <a:off x="2876550" y="3060768"/>
              <a:ext cx="38100" cy="45974"/>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119" name="Freeform 118"/>
            <p:cNvSpPr>
              <a:spLocks/>
            </p:cNvSpPr>
            <p:nvPr/>
          </p:nvSpPr>
          <p:spPr bwMode="auto">
            <a:xfrm>
              <a:off x="2876550" y="3060768"/>
              <a:ext cx="38100" cy="45974"/>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120" name="Line 397"/>
            <p:cNvSpPr>
              <a:spLocks noChangeShapeType="1"/>
            </p:cNvSpPr>
            <p:nvPr/>
          </p:nvSpPr>
          <p:spPr bwMode="auto">
            <a:xfrm>
              <a:off x="3486150" y="2991151"/>
              <a:ext cx="1588" cy="106396"/>
            </a:xfrm>
            <a:prstGeom prst="line">
              <a:avLst/>
            </a:prstGeom>
            <a:noFill/>
            <a:ln w="4763">
              <a:solidFill>
                <a:srgbClr val="000000"/>
              </a:solidFill>
              <a:round/>
              <a:headEnd/>
              <a:tailEnd/>
            </a:ln>
          </p:spPr>
          <p:txBody>
            <a:bodyPr/>
            <a:lstStyle/>
            <a:p>
              <a:endParaRPr lang="en-US"/>
            </a:p>
          </p:txBody>
        </p:sp>
        <p:sp>
          <p:nvSpPr>
            <p:cNvPr id="121" name="Freeform 120"/>
            <p:cNvSpPr>
              <a:spLocks/>
            </p:cNvSpPr>
            <p:nvPr/>
          </p:nvSpPr>
          <p:spPr bwMode="auto">
            <a:xfrm>
              <a:off x="3467100" y="3055514"/>
              <a:ext cx="42863" cy="42033"/>
            </a:xfrm>
            <a:custGeom>
              <a:avLst/>
              <a:gdLst>
                <a:gd name="T0" fmla="*/ 2147483647 w 32"/>
                <a:gd name="T1" fmla="*/ 2147483647 h 38"/>
                <a:gd name="T2" fmla="*/ 2147483647 w 32"/>
                <a:gd name="T3" fmla="*/ 0 h 38"/>
                <a:gd name="T4" fmla="*/ 2147483647 w 32"/>
                <a:gd name="T5" fmla="*/ 0 h 38"/>
                <a:gd name="T6" fmla="*/ 2147483647 w 32"/>
                <a:gd name="T7" fmla="*/ 2147483647 h 38"/>
                <a:gd name="T8" fmla="*/ 2147483647 w 32"/>
                <a:gd name="T9" fmla="*/ 2147483647 h 38"/>
                <a:gd name="T10" fmla="*/ 0 w 32"/>
                <a:gd name="T11" fmla="*/ 0 h 38"/>
                <a:gd name="T12" fmla="*/ 0 w 32"/>
                <a:gd name="T13" fmla="*/ 0 h 38"/>
                <a:gd name="T14" fmla="*/ 2147483647 w 32"/>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38"/>
                <a:gd name="T26" fmla="*/ 32 w 32"/>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38">
                  <a:moveTo>
                    <a:pt x="14" y="38"/>
                  </a:moveTo>
                  <a:lnTo>
                    <a:pt x="32" y="0"/>
                  </a:lnTo>
                  <a:lnTo>
                    <a:pt x="14" y="17"/>
                  </a:lnTo>
                  <a:lnTo>
                    <a:pt x="0" y="0"/>
                  </a:lnTo>
                  <a:lnTo>
                    <a:pt x="14" y="38"/>
                  </a:lnTo>
                  <a:close/>
                </a:path>
              </a:pathLst>
            </a:custGeom>
            <a:solidFill>
              <a:srgbClr val="000000"/>
            </a:solidFill>
            <a:ln w="9525">
              <a:noFill/>
              <a:round/>
              <a:headEnd/>
              <a:tailEnd/>
            </a:ln>
          </p:spPr>
          <p:txBody>
            <a:bodyPr/>
            <a:lstStyle/>
            <a:p>
              <a:endParaRPr lang="en-US"/>
            </a:p>
          </p:txBody>
        </p:sp>
        <p:sp>
          <p:nvSpPr>
            <p:cNvPr id="122" name="Freeform 121"/>
            <p:cNvSpPr>
              <a:spLocks/>
            </p:cNvSpPr>
            <p:nvPr/>
          </p:nvSpPr>
          <p:spPr bwMode="auto">
            <a:xfrm>
              <a:off x="3467100" y="3055514"/>
              <a:ext cx="42863" cy="42033"/>
            </a:xfrm>
            <a:custGeom>
              <a:avLst/>
              <a:gdLst>
                <a:gd name="T0" fmla="*/ 2147483647 w 32"/>
                <a:gd name="T1" fmla="*/ 2147483647 h 38"/>
                <a:gd name="T2" fmla="*/ 2147483647 w 32"/>
                <a:gd name="T3" fmla="*/ 0 h 38"/>
                <a:gd name="T4" fmla="*/ 2147483647 w 32"/>
                <a:gd name="T5" fmla="*/ 0 h 38"/>
                <a:gd name="T6" fmla="*/ 2147483647 w 32"/>
                <a:gd name="T7" fmla="*/ 2147483647 h 38"/>
                <a:gd name="T8" fmla="*/ 2147483647 w 32"/>
                <a:gd name="T9" fmla="*/ 2147483647 h 38"/>
                <a:gd name="T10" fmla="*/ 0 w 32"/>
                <a:gd name="T11" fmla="*/ 0 h 38"/>
                <a:gd name="T12" fmla="*/ 0 w 32"/>
                <a:gd name="T13" fmla="*/ 0 h 38"/>
                <a:gd name="T14" fmla="*/ 2147483647 w 32"/>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38"/>
                <a:gd name="T26" fmla="*/ 32 w 32"/>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38">
                  <a:moveTo>
                    <a:pt x="14" y="38"/>
                  </a:moveTo>
                  <a:lnTo>
                    <a:pt x="32" y="0"/>
                  </a:lnTo>
                  <a:lnTo>
                    <a:pt x="14" y="17"/>
                  </a:lnTo>
                  <a:lnTo>
                    <a:pt x="0" y="0"/>
                  </a:lnTo>
                  <a:lnTo>
                    <a:pt x="14" y="38"/>
                  </a:lnTo>
                </a:path>
              </a:pathLst>
            </a:custGeom>
            <a:noFill/>
            <a:ln w="4763">
              <a:solidFill>
                <a:srgbClr val="000000"/>
              </a:solidFill>
              <a:round/>
              <a:headEnd/>
              <a:tailEnd/>
            </a:ln>
          </p:spPr>
          <p:txBody>
            <a:bodyPr/>
            <a:lstStyle/>
            <a:p>
              <a:endParaRPr lang="en-US"/>
            </a:p>
          </p:txBody>
        </p:sp>
        <p:sp>
          <p:nvSpPr>
            <p:cNvPr id="123" name="Rectangle 122"/>
            <p:cNvSpPr>
              <a:spLocks noChangeArrowheads="1"/>
            </p:cNvSpPr>
            <p:nvPr/>
          </p:nvSpPr>
          <p:spPr bwMode="auto">
            <a:xfrm>
              <a:off x="3352800" y="2895600"/>
              <a:ext cx="256480" cy="92333"/>
            </a:xfrm>
            <a:prstGeom prst="rect">
              <a:avLst/>
            </a:prstGeom>
            <a:noFill/>
            <a:ln w="9525">
              <a:noFill/>
              <a:miter lim="800000"/>
              <a:headEnd/>
              <a:tailEnd/>
            </a:ln>
          </p:spPr>
          <p:txBody>
            <a:bodyPr wrap="none" lIns="0" tIns="0" rIns="0" bIns="0">
              <a:spAutoFit/>
            </a:bodyPr>
            <a:lstStyle/>
            <a:p>
              <a:pPr eaLnBrk="0" hangingPunct="0"/>
              <a:r>
                <a:rPr lang="en-US" sz="600" b="0" dirty="0"/>
                <a:t>SXT(C)</a:t>
              </a:r>
              <a:endParaRPr lang="en-US" b="0" dirty="0"/>
            </a:p>
          </p:txBody>
        </p:sp>
        <p:sp>
          <p:nvSpPr>
            <p:cNvPr id="124" name="Freeform 123"/>
            <p:cNvSpPr>
              <a:spLocks/>
            </p:cNvSpPr>
            <p:nvPr/>
          </p:nvSpPr>
          <p:spPr bwMode="auto">
            <a:xfrm>
              <a:off x="2663825" y="3097548"/>
              <a:ext cx="331788" cy="74872"/>
            </a:xfrm>
            <a:custGeom>
              <a:avLst/>
              <a:gdLst>
                <a:gd name="T0" fmla="*/ 0 w 388"/>
                <a:gd name="T1" fmla="*/ 0 h 63"/>
                <a:gd name="T2" fmla="*/ 2147483647 w 388"/>
                <a:gd name="T3" fmla="*/ 0 h 63"/>
                <a:gd name="T4" fmla="*/ 2147483647 w 388"/>
                <a:gd name="T5" fmla="*/ 2147483647 h 63"/>
                <a:gd name="T6" fmla="*/ 2147483647 w 388"/>
                <a:gd name="T7" fmla="*/ 2147483647 h 63"/>
                <a:gd name="T8" fmla="*/ 0 w 388"/>
                <a:gd name="T9" fmla="*/ 0 h 63"/>
                <a:gd name="T10" fmla="*/ 0 60000 65536"/>
                <a:gd name="T11" fmla="*/ 0 60000 65536"/>
                <a:gd name="T12" fmla="*/ 0 60000 65536"/>
                <a:gd name="T13" fmla="*/ 0 60000 65536"/>
                <a:gd name="T14" fmla="*/ 0 60000 65536"/>
                <a:gd name="T15" fmla="*/ 0 w 388"/>
                <a:gd name="T16" fmla="*/ 0 h 63"/>
                <a:gd name="T17" fmla="*/ 388 w 388"/>
                <a:gd name="T18" fmla="*/ 63 h 63"/>
              </a:gdLst>
              <a:ahLst/>
              <a:cxnLst>
                <a:cxn ang="T10">
                  <a:pos x="T0" y="T1"/>
                </a:cxn>
                <a:cxn ang="T11">
                  <a:pos x="T2" y="T3"/>
                </a:cxn>
                <a:cxn ang="T12">
                  <a:pos x="T4" y="T5"/>
                </a:cxn>
                <a:cxn ang="T13">
                  <a:pos x="T6" y="T7"/>
                </a:cxn>
                <a:cxn ang="T14">
                  <a:pos x="T8" y="T9"/>
                </a:cxn>
              </a:cxnLst>
              <a:rect l="T15" t="T16" r="T17" b="T18"/>
              <a:pathLst>
                <a:path w="388" h="63">
                  <a:moveTo>
                    <a:pt x="0" y="0"/>
                  </a:moveTo>
                  <a:lnTo>
                    <a:pt x="388" y="0"/>
                  </a:lnTo>
                  <a:lnTo>
                    <a:pt x="339" y="63"/>
                  </a:lnTo>
                  <a:lnTo>
                    <a:pt x="49" y="63"/>
                  </a:lnTo>
                  <a:lnTo>
                    <a:pt x="0" y="0"/>
                  </a:lnTo>
                </a:path>
              </a:pathLst>
            </a:custGeom>
            <a:noFill/>
            <a:ln w="11113">
              <a:solidFill>
                <a:srgbClr val="000000"/>
              </a:solidFill>
              <a:round/>
              <a:headEnd/>
              <a:tailEnd/>
            </a:ln>
          </p:spPr>
          <p:txBody>
            <a:bodyPr/>
            <a:lstStyle/>
            <a:p>
              <a:endParaRPr lang="en-US"/>
            </a:p>
          </p:txBody>
        </p:sp>
        <p:sp>
          <p:nvSpPr>
            <p:cNvPr id="125" name="Rectangle 124"/>
            <p:cNvSpPr>
              <a:spLocks noChangeArrowheads="1"/>
            </p:cNvSpPr>
            <p:nvPr/>
          </p:nvSpPr>
          <p:spPr bwMode="auto">
            <a:xfrm>
              <a:off x="3086100" y="3097548"/>
              <a:ext cx="169863"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ASEL</a:t>
              </a:r>
              <a:endParaRPr lang="en-US" b="0"/>
            </a:p>
          </p:txBody>
        </p:sp>
        <p:sp>
          <p:nvSpPr>
            <p:cNvPr id="126" name="Line 408"/>
            <p:cNvSpPr>
              <a:spLocks noChangeShapeType="1"/>
            </p:cNvSpPr>
            <p:nvPr/>
          </p:nvSpPr>
          <p:spPr bwMode="auto">
            <a:xfrm>
              <a:off x="2968625" y="3136954"/>
              <a:ext cx="103188" cy="0"/>
            </a:xfrm>
            <a:prstGeom prst="line">
              <a:avLst/>
            </a:prstGeom>
            <a:noFill/>
            <a:ln w="4763">
              <a:solidFill>
                <a:srgbClr val="000000"/>
              </a:solidFill>
              <a:round/>
              <a:headEnd/>
              <a:tailEnd/>
            </a:ln>
          </p:spPr>
          <p:txBody>
            <a:bodyPr/>
            <a:lstStyle/>
            <a:p>
              <a:endParaRPr lang="en-US"/>
            </a:p>
          </p:txBody>
        </p:sp>
        <p:sp>
          <p:nvSpPr>
            <p:cNvPr id="127" name="Freeform 126"/>
            <p:cNvSpPr>
              <a:spLocks/>
            </p:cNvSpPr>
            <p:nvPr/>
          </p:nvSpPr>
          <p:spPr bwMode="auto">
            <a:xfrm>
              <a:off x="2968625" y="3115937"/>
              <a:ext cx="52388" cy="35466"/>
            </a:xfrm>
            <a:custGeom>
              <a:avLst/>
              <a:gdLst>
                <a:gd name="T0" fmla="*/ 0 w 39"/>
                <a:gd name="T1" fmla="*/ 2147483647 h 32"/>
                <a:gd name="T2" fmla="*/ 2147483647 w 39"/>
                <a:gd name="T3" fmla="*/ 2147483647 h 32"/>
                <a:gd name="T4" fmla="*/ 2147483647 w 39"/>
                <a:gd name="T5" fmla="*/ 2147483647 h 32"/>
                <a:gd name="T6" fmla="*/ 2147483647 w 39"/>
                <a:gd name="T7" fmla="*/ 2147483647 h 32"/>
                <a:gd name="T8" fmla="*/ 2147483647 w 39"/>
                <a:gd name="T9" fmla="*/ 2147483647 h 32"/>
                <a:gd name="T10" fmla="*/ 2147483647 w 39"/>
                <a:gd name="T11" fmla="*/ 0 h 32"/>
                <a:gd name="T12" fmla="*/ 2147483647 w 39"/>
                <a:gd name="T13" fmla="*/ 0 h 32"/>
                <a:gd name="T14" fmla="*/ 0 w 39"/>
                <a:gd name="T15" fmla="*/ 2147483647 h 32"/>
                <a:gd name="T16" fmla="*/ 0 60000 65536"/>
                <a:gd name="T17" fmla="*/ 0 60000 65536"/>
                <a:gd name="T18" fmla="*/ 0 60000 65536"/>
                <a:gd name="T19" fmla="*/ 0 60000 65536"/>
                <a:gd name="T20" fmla="*/ 0 60000 65536"/>
                <a:gd name="T21" fmla="*/ 0 60000 65536"/>
                <a:gd name="T22" fmla="*/ 0 60000 65536"/>
                <a:gd name="T23" fmla="*/ 0 60000 65536"/>
                <a:gd name="T24" fmla="*/ 0 w 39"/>
                <a:gd name="T25" fmla="*/ 0 h 32"/>
                <a:gd name="T26" fmla="*/ 39 w 39"/>
                <a:gd name="T27" fmla="*/ 32 h 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9" h="32">
                  <a:moveTo>
                    <a:pt x="0" y="18"/>
                  </a:moveTo>
                  <a:lnTo>
                    <a:pt x="39" y="32"/>
                  </a:lnTo>
                  <a:lnTo>
                    <a:pt x="18" y="18"/>
                  </a:lnTo>
                  <a:lnTo>
                    <a:pt x="39" y="0"/>
                  </a:lnTo>
                  <a:lnTo>
                    <a:pt x="0" y="18"/>
                  </a:lnTo>
                  <a:close/>
                </a:path>
              </a:pathLst>
            </a:custGeom>
            <a:solidFill>
              <a:srgbClr val="000000"/>
            </a:solidFill>
            <a:ln w="9525">
              <a:noFill/>
              <a:round/>
              <a:headEnd/>
              <a:tailEnd/>
            </a:ln>
          </p:spPr>
          <p:txBody>
            <a:bodyPr/>
            <a:lstStyle/>
            <a:p>
              <a:endParaRPr lang="en-US"/>
            </a:p>
          </p:txBody>
        </p:sp>
        <p:sp>
          <p:nvSpPr>
            <p:cNvPr id="128" name="Freeform 127"/>
            <p:cNvSpPr>
              <a:spLocks/>
            </p:cNvSpPr>
            <p:nvPr/>
          </p:nvSpPr>
          <p:spPr bwMode="auto">
            <a:xfrm>
              <a:off x="2968625" y="3115937"/>
              <a:ext cx="52388" cy="35466"/>
            </a:xfrm>
            <a:custGeom>
              <a:avLst/>
              <a:gdLst>
                <a:gd name="T0" fmla="*/ 0 w 39"/>
                <a:gd name="T1" fmla="*/ 2147483647 h 32"/>
                <a:gd name="T2" fmla="*/ 2147483647 w 39"/>
                <a:gd name="T3" fmla="*/ 2147483647 h 32"/>
                <a:gd name="T4" fmla="*/ 2147483647 w 39"/>
                <a:gd name="T5" fmla="*/ 2147483647 h 32"/>
                <a:gd name="T6" fmla="*/ 2147483647 w 39"/>
                <a:gd name="T7" fmla="*/ 2147483647 h 32"/>
                <a:gd name="T8" fmla="*/ 2147483647 w 39"/>
                <a:gd name="T9" fmla="*/ 2147483647 h 32"/>
                <a:gd name="T10" fmla="*/ 2147483647 w 39"/>
                <a:gd name="T11" fmla="*/ 0 h 32"/>
                <a:gd name="T12" fmla="*/ 2147483647 w 39"/>
                <a:gd name="T13" fmla="*/ 0 h 32"/>
                <a:gd name="T14" fmla="*/ 0 w 39"/>
                <a:gd name="T15" fmla="*/ 2147483647 h 32"/>
                <a:gd name="T16" fmla="*/ 0 60000 65536"/>
                <a:gd name="T17" fmla="*/ 0 60000 65536"/>
                <a:gd name="T18" fmla="*/ 0 60000 65536"/>
                <a:gd name="T19" fmla="*/ 0 60000 65536"/>
                <a:gd name="T20" fmla="*/ 0 60000 65536"/>
                <a:gd name="T21" fmla="*/ 0 60000 65536"/>
                <a:gd name="T22" fmla="*/ 0 60000 65536"/>
                <a:gd name="T23" fmla="*/ 0 60000 65536"/>
                <a:gd name="T24" fmla="*/ 0 w 39"/>
                <a:gd name="T25" fmla="*/ 0 h 32"/>
                <a:gd name="T26" fmla="*/ 39 w 39"/>
                <a:gd name="T27" fmla="*/ 32 h 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9" h="32">
                  <a:moveTo>
                    <a:pt x="0" y="18"/>
                  </a:moveTo>
                  <a:lnTo>
                    <a:pt x="39" y="32"/>
                  </a:lnTo>
                  <a:lnTo>
                    <a:pt x="18" y="18"/>
                  </a:lnTo>
                  <a:lnTo>
                    <a:pt x="39" y="0"/>
                  </a:lnTo>
                  <a:lnTo>
                    <a:pt x="0" y="18"/>
                  </a:lnTo>
                </a:path>
              </a:pathLst>
            </a:custGeom>
            <a:noFill/>
            <a:ln w="4763">
              <a:solidFill>
                <a:srgbClr val="000000"/>
              </a:solidFill>
              <a:round/>
              <a:headEnd/>
              <a:tailEnd/>
            </a:ln>
          </p:spPr>
          <p:txBody>
            <a:bodyPr/>
            <a:lstStyle/>
            <a:p>
              <a:endParaRPr lang="en-US"/>
            </a:p>
          </p:txBody>
        </p:sp>
        <p:sp>
          <p:nvSpPr>
            <p:cNvPr id="129" name="Line 411"/>
            <p:cNvSpPr>
              <a:spLocks noChangeShapeType="1"/>
            </p:cNvSpPr>
            <p:nvPr/>
          </p:nvSpPr>
          <p:spPr bwMode="auto">
            <a:xfrm flipH="1">
              <a:off x="2895600" y="2738952"/>
              <a:ext cx="4763" cy="350715"/>
            </a:xfrm>
            <a:prstGeom prst="line">
              <a:avLst/>
            </a:prstGeom>
            <a:noFill/>
            <a:ln w="4763">
              <a:solidFill>
                <a:srgbClr val="000000"/>
              </a:solidFill>
              <a:round/>
              <a:headEnd/>
              <a:tailEnd/>
            </a:ln>
          </p:spPr>
          <p:txBody>
            <a:bodyPr/>
            <a:lstStyle/>
            <a:p>
              <a:endParaRPr lang="en-US"/>
            </a:p>
          </p:txBody>
        </p:sp>
        <p:sp>
          <p:nvSpPr>
            <p:cNvPr id="130" name="Freeform 129"/>
            <p:cNvSpPr>
              <a:spLocks/>
            </p:cNvSpPr>
            <p:nvPr/>
          </p:nvSpPr>
          <p:spPr bwMode="auto">
            <a:xfrm>
              <a:off x="2698750" y="3045006"/>
              <a:ext cx="38100" cy="45974"/>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131" name="Freeform 130"/>
            <p:cNvSpPr>
              <a:spLocks/>
            </p:cNvSpPr>
            <p:nvPr/>
          </p:nvSpPr>
          <p:spPr bwMode="auto">
            <a:xfrm>
              <a:off x="2698750" y="3045006"/>
              <a:ext cx="38100" cy="45974"/>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132" name="Line 428"/>
            <p:cNvSpPr>
              <a:spLocks noChangeShapeType="1"/>
            </p:cNvSpPr>
            <p:nvPr/>
          </p:nvSpPr>
          <p:spPr bwMode="auto">
            <a:xfrm>
              <a:off x="2717800" y="2970135"/>
              <a:ext cx="1588" cy="106396"/>
            </a:xfrm>
            <a:prstGeom prst="line">
              <a:avLst/>
            </a:prstGeom>
            <a:noFill/>
            <a:ln w="4763">
              <a:solidFill>
                <a:srgbClr val="000000"/>
              </a:solidFill>
              <a:round/>
              <a:headEnd/>
              <a:tailEnd/>
            </a:ln>
          </p:spPr>
          <p:txBody>
            <a:bodyPr/>
            <a:lstStyle/>
            <a:p>
              <a:endParaRPr lang="en-US"/>
            </a:p>
          </p:txBody>
        </p:sp>
        <p:sp>
          <p:nvSpPr>
            <p:cNvPr id="133" name="Line 59"/>
            <p:cNvSpPr>
              <a:spLocks noChangeShapeType="1"/>
            </p:cNvSpPr>
            <p:nvPr/>
          </p:nvSpPr>
          <p:spPr bwMode="auto">
            <a:xfrm flipH="1">
              <a:off x="1295400" y="1066800"/>
              <a:ext cx="0" cy="685800"/>
            </a:xfrm>
            <a:prstGeom prst="line">
              <a:avLst/>
            </a:prstGeom>
            <a:noFill/>
            <a:ln w="4763">
              <a:solidFill>
                <a:srgbClr val="000000"/>
              </a:solidFill>
              <a:round/>
              <a:headEnd/>
              <a:tailEnd/>
            </a:ln>
          </p:spPr>
          <p:txBody>
            <a:bodyPr/>
            <a:lstStyle/>
            <a:p>
              <a:endParaRPr lang="en-US"/>
            </a:p>
          </p:txBody>
        </p:sp>
        <p:sp>
          <p:nvSpPr>
            <p:cNvPr id="134" name="Line 59"/>
            <p:cNvSpPr>
              <a:spLocks noChangeShapeType="1"/>
            </p:cNvSpPr>
            <p:nvPr/>
          </p:nvSpPr>
          <p:spPr bwMode="auto">
            <a:xfrm flipH="1">
              <a:off x="838200" y="1066800"/>
              <a:ext cx="457200" cy="0"/>
            </a:xfrm>
            <a:prstGeom prst="line">
              <a:avLst/>
            </a:prstGeom>
            <a:noFill/>
            <a:ln w="4763">
              <a:solidFill>
                <a:srgbClr val="000000"/>
              </a:solidFill>
              <a:round/>
              <a:headEnd/>
              <a:tailEnd/>
            </a:ln>
          </p:spPr>
          <p:txBody>
            <a:bodyPr/>
            <a:lstStyle/>
            <a:p>
              <a:endParaRPr lang="en-US"/>
            </a:p>
          </p:txBody>
        </p:sp>
        <p:sp>
          <p:nvSpPr>
            <p:cNvPr id="135" name="Line 59"/>
            <p:cNvSpPr>
              <a:spLocks noChangeShapeType="1"/>
            </p:cNvSpPr>
            <p:nvPr/>
          </p:nvSpPr>
          <p:spPr bwMode="auto">
            <a:xfrm flipH="1">
              <a:off x="838200" y="1066800"/>
              <a:ext cx="0" cy="152400"/>
            </a:xfrm>
            <a:prstGeom prst="line">
              <a:avLst/>
            </a:prstGeom>
            <a:noFill/>
            <a:ln w="4763">
              <a:solidFill>
                <a:srgbClr val="000000"/>
              </a:solidFill>
              <a:round/>
              <a:headEnd/>
              <a:tailEnd/>
            </a:ln>
          </p:spPr>
          <p:txBody>
            <a:bodyPr/>
            <a:lstStyle/>
            <a:p>
              <a:endParaRPr lang="en-US"/>
            </a:p>
          </p:txBody>
        </p:sp>
        <p:sp>
          <p:nvSpPr>
            <p:cNvPr id="136" name="Line 59"/>
            <p:cNvSpPr>
              <a:spLocks noChangeShapeType="1"/>
            </p:cNvSpPr>
            <p:nvPr/>
          </p:nvSpPr>
          <p:spPr bwMode="auto">
            <a:xfrm>
              <a:off x="823912" y="1676400"/>
              <a:ext cx="1588" cy="3810000"/>
            </a:xfrm>
            <a:prstGeom prst="line">
              <a:avLst/>
            </a:prstGeom>
            <a:noFill/>
            <a:ln w="4763">
              <a:solidFill>
                <a:srgbClr val="000000"/>
              </a:solidFill>
              <a:round/>
              <a:headEnd/>
              <a:tailEnd/>
            </a:ln>
          </p:spPr>
          <p:txBody>
            <a:bodyPr/>
            <a:lstStyle/>
            <a:p>
              <a:endParaRPr lang="en-US"/>
            </a:p>
          </p:txBody>
        </p:sp>
        <p:sp>
          <p:nvSpPr>
            <p:cNvPr id="137" name="Line 59"/>
            <p:cNvSpPr>
              <a:spLocks noChangeShapeType="1"/>
            </p:cNvSpPr>
            <p:nvPr/>
          </p:nvSpPr>
          <p:spPr bwMode="auto">
            <a:xfrm>
              <a:off x="2087880" y="1676400"/>
              <a:ext cx="1588" cy="3962400"/>
            </a:xfrm>
            <a:prstGeom prst="line">
              <a:avLst/>
            </a:prstGeom>
            <a:noFill/>
            <a:ln w="4763">
              <a:solidFill>
                <a:srgbClr val="000000"/>
              </a:solidFill>
              <a:round/>
              <a:headEnd/>
              <a:tailEnd/>
            </a:ln>
          </p:spPr>
          <p:txBody>
            <a:bodyPr/>
            <a:lstStyle/>
            <a:p>
              <a:endParaRPr lang="en-US"/>
            </a:p>
          </p:txBody>
        </p:sp>
        <p:sp>
          <p:nvSpPr>
            <p:cNvPr id="138" name="Freeform 137"/>
            <p:cNvSpPr>
              <a:spLocks/>
            </p:cNvSpPr>
            <p:nvPr/>
          </p:nvSpPr>
          <p:spPr bwMode="auto">
            <a:xfrm>
              <a:off x="2095512" y="5619776"/>
              <a:ext cx="419088" cy="323824"/>
            </a:xfrm>
            <a:custGeom>
              <a:avLst/>
              <a:gdLst>
                <a:gd name="T0" fmla="*/ 2147483647 w 326"/>
                <a:gd name="T1" fmla="*/ 2147483647 h 836"/>
                <a:gd name="T2" fmla="*/ 2147483647 w 326"/>
                <a:gd name="T3" fmla="*/ 2147483647 h 836"/>
                <a:gd name="T4" fmla="*/ 2147483647 w 326"/>
                <a:gd name="T5" fmla="*/ 2147483647 h 836"/>
                <a:gd name="T6" fmla="*/ 0 w 326"/>
                <a:gd name="T7" fmla="*/ 2147483647 h 836"/>
                <a:gd name="T8" fmla="*/ 0 w 326"/>
                <a:gd name="T9" fmla="*/ 0 h 836"/>
                <a:gd name="T10" fmla="*/ 0 w 326"/>
                <a:gd name="T11" fmla="*/ 0 h 836"/>
                <a:gd name="T12" fmla="*/ 0 60000 65536"/>
                <a:gd name="T13" fmla="*/ 0 60000 65536"/>
                <a:gd name="T14" fmla="*/ 0 60000 65536"/>
                <a:gd name="T15" fmla="*/ 0 60000 65536"/>
                <a:gd name="T16" fmla="*/ 0 60000 65536"/>
                <a:gd name="T17" fmla="*/ 0 60000 65536"/>
                <a:gd name="T18" fmla="*/ 0 w 326"/>
                <a:gd name="T19" fmla="*/ 0 h 836"/>
                <a:gd name="T20" fmla="*/ 326 w 326"/>
                <a:gd name="T21" fmla="*/ 836 h 836"/>
                <a:gd name="connsiteX0" fmla="*/ 10000 w 10000"/>
                <a:gd name="connsiteY0" fmla="*/ 10000 h 10000"/>
                <a:gd name="connsiteX1" fmla="*/ 10000 w 10000"/>
                <a:gd name="connsiteY1" fmla="*/ 8038 h 10000"/>
                <a:gd name="connsiteX2" fmla="*/ 7730 w 10000"/>
                <a:gd name="connsiteY2" fmla="*/ 7117 h 10000"/>
                <a:gd name="connsiteX3" fmla="*/ 1273 w 10000"/>
                <a:gd name="connsiteY3" fmla="*/ 7277 h 10000"/>
                <a:gd name="connsiteX4" fmla="*/ 0 w 10000"/>
                <a:gd name="connsiteY4" fmla="*/ 0 h 10000"/>
                <a:gd name="connsiteX0" fmla="*/ 8727 w 8727"/>
                <a:gd name="connsiteY0" fmla="*/ 2883 h 2883"/>
                <a:gd name="connsiteX1" fmla="*/ 8727 w 8727"/>
                <a:gd name="connsiteY1" fmla="*/ 921 h 2883"/>
                <a:gd name="connsiteX2" fmla="*/ 6457 w 8727"/>
                <a:gd name="connsiteY2" fmla="*/ 0 h 2883"/>
                <a:gd name="connsiteX3" fmla="*/ 0 w 8727"/>
                <a:gd name="connsiteY3" fmla="*/ 160 h 2883"/>
                <a:gd name="connsiteX0" fmla="*/ 10000 w 10000"/>
                <a:gd name="connsiteY0" fmla="*/ 10153 h 10153"/>
                <a:gd name="connsiteX1" fmla="*/ 10000 w 10000"/>
                <a:gd name="connsiteY1" fmla="*/ 3348 h 10153"/>
                <a:gd name="connsiteX2" fmla="*/ 7399 w 10000"/>
                <a:gd name="connsiteY2" fmla="*/ 153 h 10153"/>
                <a:gd name="connsiteX3" fmla="*/ 0 w 10000"/>
                <a:gd name="connsiteY3" fmla="*/ 0 h 10153"/>
                <a:gd name="connsiteX0" fmla="*/ 10000 w 10000"/>
                <a:gd name="connsiteY0" fmla="*/ 10000 h 10000"/>
                <a:gd name="connsiteX1" fmla="*/ 10000 w 10000"/>
                <a:gd name="connsiteY1" fmla="*/ 3195 h 10000"/>
                <a:gd name="connsiteX2" fmla="*/ 7399 w 10000"/>
                <a:gd name="connsiteY2" fmla="*/ 0 h 10000"/>
                <a:gd name="connsiteX3" fmla="*/ 0 w 10000"/>
                <a:gd name="connsiteY3" fmla="*/ 554 h 10000"/>
                <a:gd name="connsiteX0" fmla="*/ 11000 w 11000"/>
                <a:gd name="connsiteY0" fmla="*/ 10036 h 10036"/>
                <a:gd name="connsiteX1" fmla="*/ 11000 w 11000"/>
                <a:gd name="connsiteY1" fmla="*/ 3231 h 10036"/>
                <a:gd name="connsiteX2" fmla="*/ 8399 w 11000"/>
                <a:gd name="connsiteY2" fmla="*/ 36 h 10036"/>
                <a:gd name="connsiteX3" fmla="*/ 0 w 11000"/>
                <a:gd name="connsiteY3" fmla="*/ 0 h 10036"/>
              </a:gdLst>
              <a:ahLst/>
              <a:cxnLst>
                <a:cxn ang="0">
                  <a:pos x="connsiteX0" y="connsiteY0"/>
                </a:cxn>
                <a:cxn ang="0">
                  <a:pos x="connsiteX1" y="connsiteY1"/>
                </a:cxn>
                <a:cxn ang="0">
                  <a:pos x="connsiteX2" y="connsiteY2"/>
                </a:cxn>
                <a:cxn ang="0">
                  <a:pos x="connsiteX3" y="connsiteY3"/>
                </a:cxn>
              </a:cxnLst>
              <a:rect l="l" t="t" r="r" b="b"/>
              <a:pathLst>
                <a:path w="11000" h="10036">
                  <a:moveTo>
                    <a:pt x="11000" y="10036"/>
                  </a:moveTo>
                  <a:lnTo>
                    <a:pt x="11000" y="3231"/>
                  </a:lnTo>
                  <a:lnTo>
                    <a:pt x="8399" y="36"/>
                  </a:lnTo>
                  <a:lnTo>
                    <a:pt x="0" y="0"/>
                  </a:lnTo>
                </a:path>
              </a:pathLst>
            </a:custGeom>
            <a:noFill/>
            <a:ln w="4763">
              <a:solidFill>
                <a:srgbClr val="000000"/>
              </a:solidFill>
              <a:round/>
              <a:headEnd/>
              <a:tailEnd/>
            </a:ln>
          </p:spPr>
          <p:txBody>
            <a:bodyPr/>
            <a:lstStyle/>
            <a:p>
              <a:endParaRPr lang="en-US"/>
            </a:p>
          </p:txBody>
        </p:sp>
        <p:sp>
          <p:nvSpPr>
            <p:cNvPr id="139" name="Rectangle 138"/>
            <p:cNvSpPr>
              <a:spLocks noChangeArrowheads="1"/>
            </p:cNvSpPr>
            <p:nvPr/>
          </p:nvSpPr>
          <p:spPr bwMode="auto">
            <a:xfrm>
              <a:off x="4521200" y="4454267"/>
              <a:ext cx="149080" cy="92333"/>
            </a:xfrm>
            <a:prstGeom prst="rect">
              <a:avLst/>
            </a:prstGeom>
            <a:noFill/>
            <a:ln w="9525">
              <a:noFill/>
              <a:miter lim="800000"/>
              <a:headEnd/>
              <a:tailEnd/>
            </a:ln>
          </p:spPr>
          <p:txBody>
            <a:bodyPr wrap="none" lIns="0" tIns="0" rIns="0" bIns="0">
              <a:spAutoFit/>
            </a:bodyPr>
            <a:lstStyle/>
            <a:p>
              <a:pPr eaLnBrk="0" hangingPunct="0"/>
              <a:r>
                <a:rPr lang="en-US" sz="600" dirty="0">
                  <a:solidFill>
                    <a:srgbClr val="000000"/>
                  </a:solidFill>
                </a:rPr>
                <a:t>R/W</a:t>
              </a:r>
              <a:endParaRPr lang="en-US" b="0" dirty="0"/>
            </a:p>
          </p:txBody>
        </p:sp>
        <p:sp>
          <p:nvSpPr>
            <p:cNvPr id="140" name="Line 59"/>
            <p:cNvSpPr>
              <a:spLocks noChangeShapeType="1"/>
            </p:cNvSpPr>
            <p:nvPr/>
          </p:nvSpPr>
          <p:spPr bwMode="auto">
            <a:xfrm>
              <a:off x="4343400" y="2971800"/>
              <a:ext cx="0" cy="1447800"/>
            </a:xfrm>
            <a:prstGeom prst="line">
              <a:avLst/>
            </a:prstGeom>
            <a:noFill/>
            <a:ln w="4763">
              <a:solidFill>
                <a:srgbClr val="000000"/>
              </a:solidFill>
              <a:round/>
              <a:headEnd/>
              <a:tailEnd/>
            </a:ln>
          </p:spPr>
          <p:txBody>
            <a:bodyPr/>
            <a:lstStyle/>
            <a:p>
              <a:endParaRPr lang="en-US"/>
            </a:p>
          </p:txBody>
        </p:sp>
        <p:sp>
          <p:nvSpPr>
            <p:cNvPr id="141" name="Line 59"/>
            <p:cNvSpPr>
              <a:spLocks noChangeShapeType="1"/>
            </p:cNvSpPr>
            <p:nvPr/>
          </p:nvSpPr>
          <p:spPr bwMode="auto">
            <a:xfrm flipH="1">
              <a:off x="3714750" y="2971800"/>
              <a:ext cx="628650" cy="0"/>
            </a:xfrm>
            <a:prstGeom prst="line">
              <a:avLst/>
            </a:prstGeom>
            <a:noFill/>
            <a:ln w="4763">
              <a:solidFill>
                <a:srgbClr val="000000"/>
              </a:solidFill>
              <a:round/>
              <a:headEnd/>
              <a:tailEnd/>
            </a:ln>
          </p:spPr>
          <p:txBody>
            <a:bodyPr/>
            <a:lstStyle/>
            <a:p>
              <a:endParaRPr lang="en-US"/>
            </a:p>
          </p:txBody>
        </p:sp>
      </p:grpSp>
      <p:grpSp>
        <p:nvGrpSpPr>
          <p:cNvPr id="142" name="Group 141"/>
          <p:cNvGrpSpPr/>
          <p:nvPr/>
        </p:nvGrpSpPr>
        <p:grpSpPr>
          <a:xfrm>
            <a:off x="192087" y="5105400"/>
            <a:ext cx="4532313" cy="109538"/>
            <a:chOff x="952500" y="5105400"/>
            <a:chExt cx="4532313" cy="109538"/>
          </a:xfrm>
        </p:grpSpPr>
        <p:sp>
          <p:nvSpPr>
            <p:cNvPr id="143" name="Rectangle 142"/>
            <p:cNvSpPr>
              <a:spLocks noChangeArrowheads="1"/>
            </p:cNvSpPr>
            <p:nvPr/>
          </p:nvSpPr>
          <p:spPr bwMode="auto">
            <a:xfrm>
              <a:off x="952500" y="5124450"/>
              <a:ext cx="4532313" cy="38100"/>
            </a:xfrm>
            <a:prstGeom prst="rect">
              <a:avLst/>
            </a:prstGeom>
            <a:solidFill>
              <a:srgbClr val="BBBBBB"/>
            </a:solidFill>
            <a:ln w="9525">
              <a:noFill/>
              <a:miter lim="800000"/>
              <a:headEnd/>
              <a:tailEnd/>
            </a:ln>
          </p:spPr>
          <p:txBody>
            <a:bodyPr/>
            <a:lstStyle/>
            <a:p>
              <a:endParaRPr lang="en-US"/>
            </a:p>
          </p:txBody>
        </p:sp>
        <p:sp>
          <p:nvSpPr>
            <p:cNvPr id="144" name="Rectangle 143"/>
            <p:cNvSpPr>
              <a:spLocks noChangeArrowheads="1"/>
            </p:cNvSpPr>
            <p:nvPr/>
          </p:nvSpPr>
          <p:spPr bwMode="auto">
            <a:xfrm>
              <a:off x="1060450" y="5105400"/>
              <a:ext cx="674688" cy="103188"/>
            </a:xfrm>
            <a:prstGeom prst="rect">
              <a:avLst/>
            </a:prstGeom>
            <a:solidFill>
              <a:srgbClr val="FFFFFF"/>
            </a:solidFill>
            <a:ln w="9525">
              <a:noFill/>
              <a:miter lim="800000"/>
              <a:headEnd/>
              <a:tailEnd/>
            </a:ln>
          </p:spPr>
          <p:txBody>
            <a:bodyPr/>
            <a:lstStyle/>
            <a:p>
              <a:endParaRPr lang="en-US"/>
            </a:p>
          </p:txBody>
        </p:sp>
        <p:sp>
          <p:nvSpPr>
            <p:cNvPr id="145" name="Rectangle 144"/>
            <p:cNvSpPr>
              <a:spLocks noChangeArrowheads="1"/>
            </p:cNvSpPr>
            <p:nvPr/>
          </p:nvSpPr>
          <p:spPr bwMode="auto">
            <a:xfrm>
              <a:off x="1063625" y="5110163"/>
              <a:ext cx="666750" cy="95250"/>
            </a:xfrm>
            <a:prstGeom prst="rect">
              <a:avLst/>
            </a:prstGeom>
            <a:noFill/>
            <a:ln w="11113">
              <a:solidFill>
                <a:srgbClr val="000000"/>
              </a:solidFill>
              <a:miter lim="800000"/>
              <a:headEnd/>
              <a:tailEnd/>
            </a:ln>
          </p:spPr>
          <p:txBody>
            <a:bodyPr/>
            <a:lstStyle/>
            <a:p>
              <a:endParaRPr lang="en-US"/>
            </a:p>
          </p:txBody>
        </p:sp>
        <p:sp>
          <p:nvSpPr>
            <p:cNvPr id="146" name="Freeform 145"/>
            <p:cNvSpPr>
              <a:spLocks/>
            </p:cNvSpPr>
            <p:nvPr/>
          </p:nvSpPr>
          <p:spPr bwMode="auto">
            <a:xfrm>
              <a:off x="1060450" y="5146675"/>
              <a:ext cx="65088" cy="28575"/>
            </a:xfrm>
            <a:custGeom>
              <a:avLst/>
              <a:gdLst>
                <a:gd name="T0" fmla="*/ 0 w 49"/>
                <a:gd name="T1" fmla="*/ 2147483647 h 21"/>
                <a:gd name="T2" fmla="*/ 2147483647 w 49"/>
                <a:gd name="T3" fmla="*/ 0 h 21"/>
                <a:gd name="T4" fmla="*/ 2147483647 w 49"/>
                <a:gd name="T5" fmla="*/ 2147483647 h 21"/>
                <a:gd name="T6" fmla="*/ 2147483647 w 49"/>
                <a:gd name="T7" fmla="*/ 2147483647 h 21"/>
                <a:gd name="T8" fmla="*/ 0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0" y="7"/>
                  </a:moveTo>
                  <a:lnTo>
                    <a:pt x="4" y="0"/>
                  </a:lnTo>
                  <a:lnTo>
                    <a:pt x="49" y="14"/>
                  </a:lnTo>
                  <a:lnTo>
                    <a:pt x="49" y="21"/>
                  </a:lnTo>
                  <a:lnTo>
                    <a:pt x="0" y="7"/>
                  </a:lnTo>
                  <a:close/>
                </a:path>
              </a:pathLst>
            </a:custGeom>
            <a:solidFill>
              <a:srgbClr val="000000"/>
            </a:solidFill>
            <a:ln w="9525">
              <a:noFill/>
              <a:round/>
              <a:headEnd/>
              <a:tailEnd/>
            </a:ln>
          </p:spPr>
          <p:txBody>
            <a:bodyPr/>
            <a:lstStyle/>
            <a:p>
              <a:endParaRPr lang="en-US"/>
            </a:p>
          </p:txBody>
        </p:sp>
        <p:sp>
          <p:nvSpPr>
            <p:cNvPr id="147" name="Freeform 146"/>
            <p:cNvSpPr>
              <a:spLocks/>
            </p:cNvSpPr>
            <p:nvPr/>
          </p:nvSpPr>
          <p:spPr bwMode="auto">
            <a:xfrm>
              <a:off x="1060450" y="5165725"/>
              <a:ext cx="65088" cy="33338"/>
            </a:xfrm>
            <a:custGeom>
              <a:avLst/>
              <a:gdLst>
                <a:gd name="T0" fmla="*/ 2147483647 w 49"/>
                <a:gd name="T1" fmla="*/ 2147483647 h 25"/>
                <a:gd name="T2" fmla="*/ 0 w 49"/>
                <a:gd name="T3" fmla="*/ 2147483647 h 25"/>
                <a:gd name="T4" fmla="*/ 2147483647 w 49"/>
                <a:gd name="T5" fmla="*/ 0 h 25"/>
                <a:gd name="T6" fmla="*/ 2147483647 w 49"/>
                <a:gd name="T7" fmla="*/ 2147483647 h 25"/>
                <a:gd name="T8" fmla="*/ 2147483647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4" y="25"/>
                  </a:moveTo>
                  <a:lnTo>
                    <a:pt x="0" y="18"/>
                  </a:lnTo>
                  <a:lnTo>
                    <a:pt x="49" y="0"/>
                  </a:lnTo>
                  <a:lnTo>
                    <a:pt x="49" y="7"/>
                  </a:lnTo>
                  <a:lnTo>
                    <a:pt x="4" y="25"/>
                  </a:lnTo>
                  <a:close/>
                </a:path>
              </a:pathLst>
            </a:custGeom>
            <a:solidFill>
              <a:srgbClr val="000000"/>
            </a:solidFill>
            <a:ln w="9525">
              <a:noFill/>
              <a:round/>
              <a:headEnd/>
              <a:tailEnd/>
            </a:ln>
          </p:spPr>
          <p:txBody>
            <a:bodyPr/>
            <a:lstStyle/>
            <a:p>
              <a:endParaRPr lang="en-US"/>
            </a:p>
          </p:txBody>
        </p:sp>
        <p:sp>
          <p:nvSpPr>
            <p:cNvPr id="148" name="Rectangle 147"/>
            <p:cNvSpPr>
              <a:spLocks noChangeArrowheads="1"/>
            </p:cNvSpPr>
            <p:nvPr/>
          </p:nvSpPr>
          <p:spPr bwMode="auto">
            <a:xfrm>
              <a:off x="2324100" y="5105400"/>
              <a:ext cx="674688" cy="103188"/>
            </a:xfrm>
            <a:prstGeom prst="rect">
              <a:avLst/>
            </a:prstGeom>
            <a:solidFill>
              <a:srgbClr val="FFFFFF"/>
            </a:solidFill>
            <a:ln w="9525">
              <a:noFill/>
              <a:miter lim="800000"/>
              <a:headEnd/>
              <a:tailEnd/>
            </a:ln>
          </p:spPr>
          <p:txBody>
            <a:bodyPr/>
            <a:lstStyle/>
            <a:p>
              <a:endParaRPr lang="en-US"/>
            </a:p>
          </p:txBody>
        </p:sp>
        <p:sp>
          <p:nvSpPr>
            <p:cNvPr id="149" name="Rectangle 148"/>
            <p:cNvSpPr>
              <a:spLocks noChangeArrowheads="1"/>
            </p:cNvSpPr>
            <p:nvPr/>
          </p:nvSpPr>
          <p:spPr bwMode="auto">
            <a:xfrm>
              <a:off x="2327275" y="5110163"/>
              <a:ext cx="666750" cy="95250"/>
            </a:xfrm>
            <a:prstGeom prst="rect">
              <a:avLst/>
            </a:prstGeom>
            <a:noFill/>
            <a:ln w="11113">
              <a:solidFill>
                <a:srgbClr val="000000"/>
              </a:solidFill>
              <a:miter lim="800000"/>
              <a:headEnd/>
              <a:tailEnd/>
            </a:ln>
          </p:spPr>
          <p:txBody>
            <a:bodyPr/>
            <a:lstStyle/>
            <a:p>
              <a:endParaRPr lang="en-US"/>
            </a:p>
          </p:txBody>
        </p:sp>
        <p:sp>
          <p:nvSpPr>
            <p:cNvPr id="150" name="Freeform 149"/>
            <p:cNvSpPr>
              <a:spLocks/>
            </p:cNvSpPr>
            <p:nvPr/>
          </p:nvSpPr>
          <p:spPr bwMode="auto">
            <a:xfrm>
              <a:off x="2324100" y="5146675"/>
              <a:ext cx="65088" cy="28575"/>
            </a:xfrm>
            <a:custGeom>
              <a:avLst/>
              <a:gdLst>
                <a:gd name="T0" fmla="*/ 0 w 49"/>
                <a:gd name="T1" fmla="*/ 2147483647 h 21"/>
                <a:gd name="T2" fmla="*/ 2147483647 w 49"/>
                <a:gd name="T3" fmla="*/ 0 h 21"/>
                <a:gd name="T4" fmla="*/ 2147483647 w 49"/>
                <a:gd name="T5" fmla="*/ 2147483647 h 21"/>
                <a:gd name="T6" fmla="*/ 2147483647 w 49"/>
                <a:gd name="T7" fmla="*/ 2147483647 h 21"/>
                <a:gd name="T8" fmla="*/ 0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0" y="7"/>
                  </a:moveTo>
                  <a:lnTo>
                    <a:pt x="4" y="0"/>
                  </a:lnTo>
                  <a:lnTo>
                    <a:pt x="49" y="14"/>
                  </a:lnTo>
                  <a:lnTo>
                    <a:pt x="49" y="21"/>
                  </a:lnTo>
                  <a:lnTo>
                    <a:pt x="0" y="7"/>
                  </a:lnTo>
                  <a:close/>
                </a:path>
              </a:pathLst>
            </a:custGeom>
            <a:solidFill>
              <a:srgbClr val="000000"/>
            </a:solidFill>
            <a:ln w="9525">
              <a:noFill/>
              <a:round/>
              <a:headEnd/>
              <a:tailEnd/>
            </a:ln>
          </p:spPr>
          <p:txBody>
            <a:bodyPr/>
            <a:lstStyle/>
            <a:p>
              <a:endParaRPr lang="en-US"/>
            </a:p>
          </p:txBody>
        </p:sp>
        <p:sp>
          <p:nvSpPr>
            <p:cNvPr id="151" name="Freeform 150"/>
            <p:cNvSpPr>
              <a:spLocks/>
            </p:cNvSpPr>
            <p:nvPr/>
          </p:nvSpPr>
          <p:spPr bwMode="auto">
            <a:xfrm>
              <a:off x="2324100" y="5165725"/>
              <a:ext cx="65088" cy="33338"/>
            </a:xfrm>
            <a:custGeom>
              <a:avLst/>
              <a:gdLst>
                <a:gd name="T0" fmla="*/ 2147483647 w 49"/>
                <a:gd name="T1" fmla="*/ 2147483647 h 25"/>
                <a:gd name="T2" fmla="*/ 0 w 49"/>
                <a:gd name="T3" fmla="*/ 2147483647 h 25"/>
                <a:gd name="T4" fmla="*/ 2147483647 w 49"/>
                <a:gd name="T5" fmla="*/ 0 h 25"/>
                <a:gd name="T6" fmla="*/ 2147483647 w 49"/>
                <a:gd name="T7" fmla="*/ 2147483647 h 25"/>
                <a:gd name="T8" fmla="*/ 2147483647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4" y="25"/>
                  </a:moveTo>
                  <a:lnTo>
                    <a:pt x="0" y="18"/>
                  </a:lnTo>
                  <a:lnTo>
                    <a:pt x="49" y="0"/>
                  </a:lnTo>
                  <a:lnTo>
                    <a:pt x="49" y="7"/>
                  </a:lnTo>
                  <a:lnTo>
                    <a:pt x="4" y="25"/>
                  </a:lnTo>
                  <a:close/>
                </a:path>
              </a:pathLst>
            </a:custGeom>
            <a:solidFill>
              <a:srgbClr val="000000"/>
            </a:solidFill>
            <a:ln w="9525">
              <a:noFill/>
              <a:round/>
              <a:headEnd/>
              <a:tailEnd/>
            </a:ln>
          </p:spPr>
          <p:txBody>
            <a:bodyPr/>
            <a:lstStyle/>
            <a:p>
              <a:endParaRPr lang="en-US"/>
            </a:p>
          </p:txBody>
        </p:sp>
        <p:sp>
          <p:nvSpPr>
            <p:cNvPr id="152" name="Rectangle 151"/>
            <p:cNvSpPr>
              <a:spLocks noChangeArrowheads="1"/>
            </p:cNvSpPr>
            <p:nvPr/>
          </p:nvSpPr>
          <p:spPr bwMode="auto">
            <a:xfrm>
              <a:off x="3462338" y="5105400"/>
              <a:ext cx="674687" cy="103188"/>
            </a:xfrm>
            <a:prstGeom prst="rect">
              <a:avLst/>
            </a:prstGeom>
            <a:solidFill>
              <a:srgbClr val="FFFFFF"/>
            </a:solidFill>
            <a:ln w="9525">
              <a:noFill/>
              <a:miter lim="800000"/>
              <a:headEnd/>
              <a:tailEnd/>
            </a:ln>
          </p:spPr>
          <p:txBody>
            <a:bodyPr/>
            <a:lstStyle/>
            <a:p>
              <a:endParaRPr lang="en-US"/>
            </a:p>
          </p:txBody>
        </p:sp>
        <p:sp>
          <p:nvSpPr>
            <p:cNvPr id="153" name="Rectangle 152"/>
            <p:cNvSpPr>
              <a:spLocks noChangeArrowheads="1"/>
            </p:cNvSpPr>
            <p:nvPr/>
          </p:nvSpPr>
          <p:spPr bwMode="auto">
            <a:xfrm>
              <a:off x="3465513" y="5110163"/>
              <a:ext cx="666750" cy="95250"/>
            </a:xfrm>
            <a:prstGeom prst="rect">
              <a:avLst/>
            </a:prstGeom>
            <a:noFill/>
            <a:ln w="11113">
              <a:solidFill>
                <a:srgbClr val="000000"/>
              </a:solidFill>
              <a:miter lim="800000"/>
              <a:headEnd/>
              <a:tailEnd/>
            </a:ln>
          </p:spPr>
          <p:txBody>
            <a:bodyPr/>
            <a:lstStyle/>
            <a:p>
              <a:endParaRPr lang="en-US"/>
            </a:p>
          </p:txBody>
        </p:sp>
        <p:sp>
          <p:nvSpPr>
            <p:cNvPr id="154" name="Freeform 153"/>
            <p:cNvSpPr>
              <a:spLocks/>
            </p:cNvSpPr>
            <p:nvPr/>
          </p:nvSpPr>
          <p:spPr bwMode="auto">
            <a:xfrm>
              <a:off x="3462338" y="5146675"/>
              <a:ext cx="65087" cy="28575"/>
            </a:xfrm>
            <a:custGeom>
              <a:avLst/>
              <a:gdLst>
                <a:gd name="T0" fmla="*/ 0 w 49"/>
                <a:gd name="T1" fmla="*/ 2147483647 h 21"/>
                <a:gd name="T2" fmla="*/ 2147483647 w 49"/>
                <a:gd name="T3" fmla="*/ 0 h 21"/>
                <a:gd name="T4" fmla="*/ 2147483647 w 49"/>
                <a:gd name="T5" fmla="*/ 2147483647 h 21"/>
                <a:gd name="T6" fmla="*/ 2147483647 w 49"/>
                <a:gd name="T7" fmla="*/ 2147483647 h 21"/>
                <a:gd name="T8" fmla="*/ 0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0" y="7"/>
                  </a:moveTo>
                  <a:lnTo>
                    <a:pt x="4" y="0"/>
                  </a:lnTo>
                  <a:lnTo>
                    <a:pt x="49" y="14"/>
                  </a:lnTo>
                  <a:lnTo>
                    <a:pt x="49" y="21"/>
                  </a:lnTo>
                  <a:lnTo>
                    <a:pt x="0" y="7"/>
                  </a:lnTo>
                  <a:close/>
                </a:path>
              </a:pathLst>
            </a:custGeom>
            <a:solidFill>
              <a:srgbClr val="000000"/>
            </a:solidFill>
            <a:ln w="9525">
              <a:noFill/>
              <a:round/>
              <a:headEnd/>
              <a:tailEnd/>
            </a:ln>
          </p:spPr>
          <p:txBody>
            <a:bodyPr/>
            <a:lstStyle/>
            <a:p>
              <a:endParaRPr lang="en-US"/>
            </a:p>
          </p:txBody>
        </p:sp>
        <p:sp>
          <p:nvSpPr>
            <p:cNvPr id="155" name="Freeform 154"/>
            <p:cNvSpPr>
              <a:spLocks/>
            </p:cNvSpPr>
            <p:nvPr/>
          </p:nvSpPr>
          <p:spPr bwMode="auto">
            <a:xfrm>
              <a:off x="3462338" y="5165725"/>
              <a:ext cx="65087" cy="33338"/>
            </a:xfrm>
            <a:custGeom>
              <a:avLst/>
              <a:gdLst>
                <a:gd name="T0" fmla="*/ 2147483647 w 49"/>
                <a:gd name="T1" fmla="*/ 2147483647 h 25"/>
                <a:gd name="T2" fmla="*/ 0 w 49"/>
                <a:gd name="T3" fmla="*/ 2147483647 h 25"/>
                <a:gd name="T4" fmla="*/ 2147483647 w 49"/>
                <a:gd name="T5" fmla="*/ 0 h 25"/>
                <a:gd name="T6" fmla="*/ 2147483647 w 49"/>
                <a:gd name="T7" fmla="*/ 2147483647 h 25"/>
                <a:gd name="T8" fmla="*/ 2147483647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4" y="25"/>
                  </a:moveTo>
                  <a:lnTo>
                    <a:pt x="0" y="18"/>
                  </a:lnTo>
                  <a:lnTo>
                    <a:pt x="49" y="0"/>
                  </a:lnTo>
                  <a:lnTo>
                    <a:pt x="49" y="7"/>
                  </a:lnTo>
                  <a:lnTo>
                    <a:pt x="4" y="25"/>
                  </a:lnTo>
                  <a:close/>
                </a:path>
              </a:pathLst>
            </a:custGeom>
            <a:solidFill>
              <a:srgbClr val="000000"/>
            </a:solidFill>
            <a:ln w="9525">
              <a:noFill/>
              <a:round/>
              <a:headEnd/>
              <a:tailEnd/>
            </a:ln>
          </p:spPr>
          <p:txBody>
            <a:bodyPr/>
            <a:lstStyle/>
            <a:p>
              <a:endParaRPr lang="en-US"/>
            </a:p>
          </p:txBody>
        </p:sp>
        <p:sp>
          <p:nvSpPr>
            <p:cNvPr id="156" name="Rectangle 155"/>
            <p:cNvSpPr>
              <a:spLocks noChangeArrowheads="1"/>
            </p:cNvSpPr>
            <p:nvPr/>
          </p:nvSpPr>
          <p:spPr bwMode="auto">
            <a:xfrm>
              <a:off x="3752850" y="5122863"/>
              <a:ext cx="112713"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Y</a:t>
              </a:r>
              <a:r>
                <a:rPr lang="en-US" sz="600" b="0" baseline="30000">
                  <a:solidFill>
                    <a:srgbClr val="000000"/>
                  </a:solidFill>
                </a:rPr>
                <a:t>WB</a:t>
              </a:r>
              <a:endParaRPr lang="en-US" b="0" baseline="30000"/>
            </a:p>
          </p:txBody>
        </p:sp>
        <p:sp>
          <p:nvSpPr>
            <p:cNvPr id="157" name="Rectangle 156"/>
            <p:cNvSpPr>
              <a:spLocks noChangeArrowheads="1"/>
            </p:cNvSpPr>
            <p:nvPr/>
          </p:nvSpPr>
          <p:spPr bwMode="auto">
            <a:xfrm>
              <a:off x="2600325" y="5110163"/>
              <a:ext cx="130175"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IR</a:t>
              </a:r>
              <a:r>
                <a:rPr lang="en-US" sz="600" b="0" baseline="30000">
                  <a:solidFill>
                    <a:srgbClr val="000000"/>
                  </a:solidFill>
                </a:rPr>
                <a:t>WB</a:t>
              </a:r>
              <a:endParaRPr lang="en-US" b="0" baseline="30000"/>
            </a:p>
          </p:txBody>
        </p:sp>
        <p:sp>
          <p:nvSpPr>
            <p:cNvPr id="158" name="Rectangle 157"/>
            <p:cNvSpPr>
              <a:spLocks noChangeArrowheads="1"/>
            </p:cNvSpPr>
            <p:nvPr/>
          </p:nvSpPr>
          <p:spPr bwMode="auto">
            <a:xfrm>
              <a:off x="1314450" y="5110163"/>
              <a:ext cx="152400"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PC</a:t>
              </a:r>
              <a:r>
                <a:rPr lang="en-US" sz="600" b="0" baseline="30000">
                  <a:solidFill>
                    <a:srgbClr val="000000"/>
                  </a:solidFill>
                </a:rPr>
                <a:t>WB</a:t>
              </a:r>
              <a:endParaRPr lang="en-US" b="0" baseline="30000"/>
            </a:p>
          </p:txBody>
        </p:sp>
      </p:grpSp>
      <p:sp>
        <p:nvSpPr>
          <p:cNvPr id="159" name="Rectangle 158"/>
          <p:cNvSpPr>
            <a:spLocks noChangeArrowheads="1"/>
          </p:cNvSpPr>
          <p:nvPr/>
        </p:nvSpPr>
        <p:spPr bwMode="auto">
          <a:xfrm>
            <a:off x="198438" y="6256020"/>
            <a:ext cx="4525962" cy="36512"/>
          </a:xfrm>
          <a:prstGeom prst="rect">
            <a:avLst/>
          </a:prstGeom>
          <a:solidFill>
            <a:srgbClr val="BBBBBB"/>
          </a:solidFill>
          <a:ln w="9525">
            <a:noFill/>
            <a:miter lim="800000"/>
            <a:headEnd/>
            <a:tailEnd/>
          </a:ln>
        </p:spPr>
        <p:txBody>
          <a:bodyPr/>
          <a:lstStyle/>
          <a:p>
            <a:endParaRPr lang="en-US"/>
          </a:p>
        </p:txBody>
      </p:sp>
      <p:grpSp>
        <p:nvGrpSpPr>
          <p:cNvPr id="160" name="Group 166"/>
          <p:cNvGrpSpPr/>
          <p:nvPr/>
        </p:nvGrpSpPr>
        <p:grpSpPr>
          <a:xfrm>
            <a:off x="192087" y="4038600"/>
            <a:ext cx="4532313" cy="107950"/>
            <a:chOff x="952500" y="4132263"/>
            <a:chExt cx="4532313" cy="107950"/>
          </a:xfrm>
        </p:grpSpPr>
        <p:sp>
          <p:nvSpPr>
            <p:cNvPr id="161" name="Rectangle 160"/>
            <p:cNvSpPr>
              <a:spLocks noChangeArrowheads="1"/>
            </p:cNvSpPr>
            <p:nvPr/>
          </p:nvSpPr>
          <p:spPr bwMode="auto">
            <a:xfrm>
              <a:off x="952500" y="4170363"/>
              <a:ext cx="4532313" cy="36512"/>
            </a:xfrm>
            <a:prstGeom prst="rect">
              <a:avLst/>
            </a:prstGeom>
            <a:solidFill>
              <a:srgbClr val="BBBBBB"/>
            </a:solidFill>
            <a:ln w="9525">
              <a:noFill/>
              <a:miter lim="800000"/>
              <a:headEnd/>
              <a:tailEnd/>
            </a:ln>
          </p:spPr>
          <p:txBody>
            <a:bodyPr/>
            <a:lstStyle/>
            <a:p>
              <a:endParaRPr lang="en-US"/>
            </a:p>
          </p:txBody>
        </p:sp>
        <p:sp>
          <p:nvSpPr>
            <p:cNvPr id="162" name="Rectangle 161"/>
            <p:cNvSpPr>
              <a:spLocks noChangeArrowheads="1"/>
            </p:cNvSpPr>
            <p:nvPr/>
          </p:nvSpPr>
          <p:spPr bwMode="auto">
            <a:xfrm>
              <a:off x="1060450" y="4132263"/>
              <a:ext cx="674688" cy="107950"/>
            </a:xfrm>
            <a:prstGeom prst="rect">
              <a:avLst/>
            </a:prstGeom>
            <a:solidFill>
              <a:srgbClr val="FFFFFF"/>
            </a:solidFill>
            <a:ln w="9525">
              <a:noFill/>
              <a:miter lim="800000"/>
              <a:headEnd/>
              <a:tailEnd/>
            </a:ln>
          </p:spPr>
          <p:txBody>
            <a:bodyPr/>
            <a:lstStyle/>
            <a:p>
              <a:endParaRPr lang="en-US"/>
            </a:p>
          </p:txBody>
        </p:sp>
        <p:sp>
          <p:nvSpPr>
            <p:cNvPr id="163" name="Rectangle 162"/>
            <p:cNvSpPr>
              <a:spLocks noChangeArrowheads="1"/>
            </p:cNvSpPr>
            <p:nvPr/>
          </p:nvSpPr>
          <p:spPr bwMode="auto">
            <a:xfrm>
              <a:off x="1063625" y="4137025"/>
              <a:ext cx="666750" cy="98425"/>
            </a:xfrm>
            <a:prstGeom prst="rect">
              <a:avLst/>
            </a:prstGeom>
            <a:noFill/>
            <a:ln w="11113">
              <a:solidFill>
                <a:srgbClr val="000000"/>
              </a:solidFill>
              <a:miter lim="800000"/>
              <a:headEnd/>
              <a:tailEnd/>
            </a:ln>
          </p:spPr>
          <p:txBody>
            <a:bodyPr/>
            <a:lstStyle/>
            <a:p>
              <a:endParaRPr lang="en-US"/>
            </a:p>
          </p:txBody>
        </p:sp>
        <p:sp>
          <p:nvSpPr>
            <p:cNvPr id="164" name="Freeform 163"/>
            <p:cNvSpPr>
              <a:spLocks/>
            </p:cNvSpPr>
            <p:nvPr/>
          </p:nvSpPr>
          <p:spPr bwMode="auto">
            <a:xfrm>
              <a:off x="1060450" y="4173538"/>
              <a:ext cx="65088"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4"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165" name="Freeform 164"/>
            <p:cNvSpPr>
              <a:spLocks/>
            </p:cNvSpPr>
            <p:nvPr/>
          </p:nvSpPr>
          <p:spPr bwMode="auto">
            <a:xfrm>
              <a:off x="1060450" y="4197350"/>
              <a:ext cx="65088"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4" y="21"/>
                  </a:moveTo>
                  <a:lnTo>
                    <a:pt x="0" y="14"/>
                  </a:lnTo>
                  <a:lnTo>
                    <a:pt x="49" y="0"/>
                  </a:lnTo>
                  <a:lnTo>
                    <a:pt x="49" y="7"/>
                  </a:lnTo>
                  <a:lnTo>
                    <a:pt x="4" y="21"/>
                  </a:lnTo>
                  <a:close/>
                </a:path>
              </a:pathLst>
            </a:custGeom>
            <a:solidFill>
              <a:srgbClr val="000000"/>
            </a:solidFill>
            <a:ln w="9525">
              <a:noFill/>
              <a:round/>
              <a:headEnd/>
              <a:tailEnd/>
            </a:ln>
          </p:spPr>
          <p:txBody>
            <a:bodyPr/>
            <a:lstStyle/>
            <a:p>
              <a:endParaRPr lang="en-US"/>
            </a:p>
          </p:txBody>
        </p:sp>
        <p:sp>
          <p:nvSpPr>
            <p:cNvPr id="166" name="Rectangle 165"/>
            <p:cNvSpPr>
              <a:spLocks noChangeArrowheads="1"/>
            </p:cNvSpPr>
            <p:nvPr/>
          </p:nvSpPr>
          <p:spPr bwMode="auto">
            <a:xfrm>
              <a:off x="2324100" y="4132263"/>
              <a:ext cx="674688" cy="107950"/>
            </a:xfrm>
            <a:prstGeom prst="rect">
              <a:avLst/>
            </a:prstGeom>
            <a:solidFill>
              <a:srgbClr val="FFFFFF"/>
            </a:solidFill>
            <a:ln w="9525">
              <a:noFill/>
              <a:miter lim="800000"/>
              <a:headEnd/>
              <a:tailEnd/>
            </a:ln>
          </p:spPr>
          <p:txBody>
            <a:bodyPr/>
            <a:lstStyle/>
            <a:p>
              <a:endParaRPr lang="en-US"/>
            </a:p>
          </p:txBody>
        </p:sp>
        <p:sp>
          <p:nvSpPr>
            <p:cNvPr id="167" name="Rectangle 166"/>
            <p:cNvSpPr>
              <a:spLocks noChangeArrowheads="1"/>
            </p:cNvSpPr>
            <p:nvPr/>
          </p:nvSpPr>
          <p:spPr bwMode="auto">
            <a:xfrm>
              <a:off x="2327275" y="4137025"/>
              <a:ext cx="666750" cy="98425"/>
            </a:xfrm>
            <a:prstGeom prst="rect">
              <a:avLst/>
            </a:prstGeom>
            <a:noFill/>
            <a:ln w="11113">
              <a:solidFill>
                <a:srgbClr val="000000"/>
              </a:solidFill>
              <a:miter lim="800000"/>
              <a:headEnd/>
              <a:tailEnd/>
            </a:ln>
          </p:spPr>
          <p:txBody>
            <a:bodyPr/>
            <a:lstStyle/>
            <a:p>
              <a:endParaRPr lang="en-US"/>
            </a:p>
          </p:txBody>
        </p:sp>
        <p:sp>
          <p:nvSpPr>
            <p:cNvPr id="168" name="Freeform 167"/>
            <p:cNvSpPr>
              <a:spLocks/>
            </p:cNvSpPr>
            <p:nvPr/>
          </p:nvSpPr>
          <p:spPr bwMode="auto">
            <a:xfrm>
              <a:off x="2324100" y="4173538"/>
              <a:ext cx="65088"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4"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169" name="Freeform 168"/>
            <p:cNvSpPr>
              <a:spLocks/>
            </p:cNvSpPr>
            <p:nvPr/>
          </p:nvSpPr>
          <p:spPr bwMode="auto">
            <a:xfrm>
              <a:off x="2324100" y="4197350"/>
              <a:ext cx="65088"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4" y="21"/>
                  </a:moveTo>
                  <a:lnTo>
                    <a:pt x="0" y="14"/>
                  </a:lnTo>
                  <a:lnTo>
                    <a:pt x="49" y="0"/>
                  </a:lnTo>
                  <a:lnTo>
                    <a:pt x="49" y="7"/>
                  </a:lnTo>
                  <a:lnTo>
                    <a:pt x="4" y="21"/>
                  </a:lnTo>
                  <a:close/>
                </a:path>
              </a:pathLst>
            </a:custGeom>
            <a:solidFill>
              <a:srgbClr val="000000"/>
            </a:solidFill>
            <a:ln w="9525">
              <a:noFill/>
              <a:round/>
              <a:headEnd/>
              <a:tailEnd/>
            </a:ln>
          </p:spPr>
          <p:txBody>
            <a:bodyPr/>
            <a:lstStyle/>
            <a:p>
              <a:endParaRPr lang="en-US"/>
            </a:p>
          </p:txBody>
        </p:sp>
        <p:sp>
          <p:nvSpPr>
            <p:cNvPr id="170" name="Rectangle 169"/>
            <p:cNvSpPr>
              <a:spLocks noChangeArrowheads="1"/>
            </p:cNvSpPr>
            <p:nvPr/>
          </p:nvSpPr>
          <p:spPr bwMode="auto">
            <a:xfrm>
              <a:off x="3462338" y="4132263"/>
              <a:ext cx="674687" cy="107950"/>
            </a:xfrm>
            <a:prstGeom prst="rect">
              <a:avLst/>
            </a:prstGeom>
            <a:solidFill>
              <a:srgbClr val="FFFFFF"/>
            </a:solidFill>
            <a:ln w="9525">
              <a:noFill/>
              <a:miter lim="800000"/>
              <a:headEnd/>
              <a:tailEnd/>
            </a:ln>
          </p:spPr>
          <p:txBody>
            <a:bodyPr/>
            <a:lstStyle/>
            <a:p>
              <a:endParaRPr lang="en-US"/>
            </a:p>
          </p:txBody>
        </p:sp>
        <p:sp>
          <p:nvSpPr>
            <p:cNvPr id="171" name="Rectangle 170"/>
            <p:cNvSpPr>
              <a:spLocks noChangeArrowheads="1"/>
            </p:cNvSpPr>
            <p:nvPr/>
          </p:nvSpPr>
          <p:spPr bwMode="auto">
            <a:xfrm>
              <a:off x="3465513" y="4137025"/>
              <a:ext cx="666750" cy="98425"/>
            </a:xfrm>
            <a:prstGeom prst="rect">
              <a:avLst/>
            </a:prstGeom>
            <a:noFill/>
            <a:ln w="11113">
              <a:solidFill>
                <a:srgbClr val="000000"/>
              </a:solidFill>
              <a:miter lim="800000"/>
              <a:headEnd/>
              <a:tailEnd/>
            </a:ln>
          </p:spPr>
          <p:txBody>
            <a:bodyPr/>
            <a:lstStyle/>
            <a:p>
              <a:endParaRPr lang="en-US"/>
            </a:p>
          </p:txBody>
        </p:sp>
        <p:sp>
          <p:nvSpPr>
            <p:cNvPr id="172" name="Freeform 171"/>
            <p:cNvSpPr>
              <a:spLocks/>
            </p:cNvSpPr>
            <p:nvPr/>
          </p:nvSpPr>
          <p:spPr bwMode="auto">
            <a:xfrm>
              <a:off x="3462338" y="4173538"/>
              <a:ext cx="65087"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4"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173" name="Freeform 172"/>
            <p:cNvSpPr>
              <a:spLocks/>
            </p:cNvSpPr>
            <p:nvPr/>
          </p:nvSpPr>
          <p:spPr bwMode="auto">
            <a:xfrm>
              <a:off x="3462338" y="4197350"/>
              <a:ext cx="65087"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4" y="21"/>
                  </a:moveTo>
                  <a:lnTo>
                    <a:pt x="0" y="14"/>
                  </a:lnTo>
                  <a:lnTo>
                    <a:pt x="49" y="0"/>
                  </a:lnTo>
                  <a:lnTo>
                    <a:pt x="49" y="7"/>
                  </a:lnTo>
                  <a:lnTo>
                    <a:pt x="4" y="21"/>
                  </a:lnTo>
                  <a:close/>
                </a:path>
              </a:pathLst>
            </a:custGeom>
            <a:solidFill>
              <a:srgbClr val="000000"/>
            </a:solidFill>
            <a:ln w="9525">
              <a:noFill/>
              <a:round/>
              <a:headEnd/>
              <a:tailEnd/>
            </a:ln>
          </p:spPr>
          <p:txBody>
            <a:bodyPr/>
            <a:lstStyle/>
            <a:p>
              <a:endParaRPr lang="en-US"/>
            </a:p>
          </p:txBody>
        </p:sp>
        <p:sp>
          <p:nvSpPr>
            <p:cNvPr id="174" name="Rectangle 173"/>
            <p:cNvSpPr>
              <a:spLocks noChangeArrowheads="1"/>
            </p:cNvSpPr>
            <p:nvPr/>
          </p:nvSpPr>
          <p:spPr bwMode="auto">
            <a:xfrm>
              <a:off x="3724275" y="4141788"/>
              <a:ext cx="149225"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Y</a:t>
              </a:r>
              <a:r>
                <a:rPr lang="en-US" sz="600" b="0" baseline="30000">
                  <a:solidFill>
                    <a:srgbClr val="000000"/>
                  </a:solidFill>
                </a:rPr>
                <a:t>MEM</a:t>
              </a:r>
              <a:endParaRPr lang="en-US" b="0" baseline="30000"/>
            </a:p>
          </p:txBody>
        </p:sp>
        <p:sp>
          <p:nvSpPr>
            <p:cNvPr id="175" name="Rectangle 174"/>
            <p:cNvSpPr>
              <a:spLocks noChangeArrowheads="1"/>
            </p:cNvSpPr>
            <p:nvPr/>
          </p:nvSpPr>
          <p:spPr bwMode="auto">
            <a:xfrm>
              <a:off x="4598988" y="4132263"/>
              <a:ext cx="674687" cy="107950"/>
            </a:xfrm>
            <a:prstGeom prst="rect">
              <a:avLst/>
            </a:prstGeom>
            <a:solidFill>
              <a:srgbClr val="FFFFFF"/>
            </a:solidFill>
            <a:ln w="9525">
              <a:noFill/>
              <a:miter lim="800000"/>
              <a:headEnd/>
              <a:tailEnd/>
            </a:ln>
          </p:spPr>
          <p:txBody>
            <a:bodyPr/>
            <a:lstStyle/>
            <a:p>
              <a:endParaRPr lang="en-US"/>
            </a:p>
          </p:txBody>
        </p:sp>
        <p:sp>
          <p:nvSpPr>
            <p:cNvPr id="176" name="Rectangle 175"/>
            <p:cNvSpPr>
              <a:spLocks noChangeArrowheads="1"/>
            </p:cNvSpPr>
            <p:nvPr/>
          </p:nvSpPr>
          <p:spPr bwMode="auto">
            <a:xfrm>
              <a:off x="4603750" y="4137025"/>
              <a:ext cx="666750" cy="98425"/>
            </a:xfrm>
            <a:prstGeom prst="rect">
              <a:avLst/>
            </a:prstGeom>
            <a:noFill/>
            <a:ln w="11113">
              <a:solidFill>
                <a:srgbClr val="000000"/>
              </a:solidFill>
              <a:miter lim="800000"/>
              <a:headEnd/>
              <a:tailEnd/>
            </a:ln>
          </p:spPr>
          <p:txBody>
            <a:bodyPr/>
            <a:lstStyle/>
            <a:p>
              <a:endParaRPr lang="en-US"/>
            </a:p>
          </p:txBody>
        </p:sp>
        <p:sp>
          <p:nvSpPr>
            <p:cNvPr id="177" name="Freeform 176"/>
            <p:cNvSpPr>
              <a:spLocks/>
            </p:cNvSpPr>
            <p:nvPr/>
          </p:nvSpPr>
          <p:spPr bwMode="auto">
            <a:xfrm>
              <a:off x="4598988" y="4173538"/>
              <a:ext cx="66675"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4"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178" name="Freeform 177"/>
            <p:cNvSpPr>
              <a:spLocks/>
            </p:cNvSpPr>
            <p:nvPr/>
          </p:nvSpPr>
          <p:spPr bwMode="auto">
            <a:xfrm>
              <a:off x="4598988" y="4197350"/>
              <a:ext cx="66675"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4" y="21"/>
                  </a:moveTo>
                  <a:lnTo>
                    <a:pt x="0" y="14"/>
                  </a:lnTo>
                  <a:lnTo>
                    <a:pt x="49" y="0"/>
                  </a:lnTo>
                  <a:lnTo>
                    <a:pt x="49" y="7"/>
                  </a:lnTo>
                  <a:lnTo>
                    <a:pt x="4" y="21"/>
                  </a:lnTo>
                  <a:close/>
                </a:path>
              </a:pathLst>
            </a:custGeom>
            <a:solidFill>
              <a:srgbClr val="000000"/>
            </a:solidFill>
            <a:ln w="9525">
              <a:noFill/>
              <a:round/>
              <a:headEnd/>
              <a:tailEnd/>
            </a:ln>
          </p:spPr>
          <p:txBody>
            <a:bodyPr/>
            <a:lstStyle/>
            <a:p>
              <a:endParaRPr lang="en-US"/>
            </a:p>
          </p:txBody>
        </p:sp>
        <p:sp>
          <p:nvSpPr>
            <p:cNvPr id="179" name="Rectangle 178"/>
            <p:cNvSpPr>
              <a:spLocks noChangeArrowheads="1"/>
            </p:cNvSpPr>
            <p:nvPr/>
          </p:nvSpPr>
          <p:spPr bwMode="auto">
            <a:xfrm>
              <a:off x="4867275" y="4138613"/>
              <a:ext cx="152400"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D</a:t>
              </a:r>
              <a:r>
                <a:rPr lang="en-US" sz="600" b="0" baseline="30000">
                  <a:solidFill>
                    <a:srgbClr val="000000"/>
                  </a:solidFill>
                </a:rPr>
                <a:t>MEM</a:t>
              </a:r>
              <a:endParaRPr lang="en-US" b="0" baseline="30000"/>
            </a:p>
          </p:txBody>
        </p:sp>
        <p:sp>
          <p:nvSpPr>
            <p:cNvPr id="180" name="Rectangle 179"/>
            <p:cNvSpPr>
              <a:spLocks noChangeArrowheads="1"/>
            </p:cNvSpPr>
            <p:nvPr/>
          </p:nvSpPr>
          <p:spPr bwMode="auto">
            <a:xfrm>
              <a:off x="2586038" y="4143375"/>
              <a:ext cx="165100"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IR</a:t>
              </a:r>
              <a:r>
                <a:rPr lang="en-US" sz="600" b="0" baseline="30000">
                  <a:solidFill>
                    <a:srgbClr val="000000"/>
                  </a:solidFill>
                </a:rPr>
                <a:t>MEM</a:t>
              </a:r>
              <a:endParaRPr lang="en-US" b="0" baseline="30000"/>
            </a:p>
          </p:txBody>
        </p:sp>
        <p:sp>
          <p:nvSpPr>
            <p:cNvPr id="181" name="Rectangle 180"/>
            <p:cNvSpPr>
              <a:spLocks noChangeArrowheads="1"/>
            </p:cNvSpPr>
            <p:nvPr/>
          </p:nvSpPr>
          <p:spPr bwMode="auto">
            <a:xfrm>
              <a:off x="1295400" y="4143375"/>
              <a:ext cx="188913" cy="92075"/>
            </a:xfrm>
            <a:prstGeom prst="rect">
              <a:avLst/>
            </a:prstGeom>
            <a:noFill/>
            <a:ln w="9525">
              <a:noFill/>
              <a:miter lim="800000"/>
              <a:headEnd/>
              <a:tailEnd/>
            </a:ln>
          </p:spPr>
          <p:txBody>
            <a:bodyPr wrap="none" lIns="0" tIns="0" rIns="0" bIns="0">
              <a:spAutoFit/>
            </a:bodyPr>
            <a:lstStyle/>
            <a:p>
              <a:pPr eaLnBrk="0" hangingPunct="0"/>
              <a:r>
                <a:rPr lang="en-US" sz="600" b="0" dirty="0">
                  <a:solidFill>
                    <a:srgbClr val="000000"/>
                  </a:solidFill>
                </a:rPr>
                <a:t>PC</a:t>
              </a:r>
              <a:r>
                <a:rPr lang="en-US" sz="600" b="0" baseline="30000" dirty="0">
                  <a:solidFill>
                    <a:srgbClr val="000000"/>
                  </a:solidFill>
                </a:rPr>
                <a:t>MEM</a:t>
              </a:r>
              <a:endParaRPr lang="en-US" b="0" baseline="30000" dirty="0"/>
            </a:p>
          </p:txBody>
        </p:sp>
      </p:grpSp>
      <p:grpSp>
        <p:nvGrpSpPr>
          <p:cNvPr id="182" name="Group 199"/>
          <p:cNvGrpSpPr/>
          <p:nvPr/>
        </p:nvGrpSpPr>
        <p:grpSpPr>
          <a:xfrm>
            <a:off x="192087" y="3276600"/>
            <a:ext cx="4532313" cy="107950"/>
            <a:chOff x="952500" y="3116263"/>
            <a:chExt cx="4532313" cy="107950"/>
          </a:xfrm>
        </p:grpSpPr>
        <p:sp>
          <p:nvSpPr>
            <p:cNvPr id="183" name="Rectangle 182"/>
            <p:cNvSpPr>
              <a:spLocks noChangeArrowheads="1"/>
            </p:cNvSpPr>
            <p:nvPr/>
          </p:nvSpPr>
          <p:spPr bwMode="auto">
            <a:xfrm>
              <a:off x="952500" y="3154363"/>
              <a:ext cx="4532313" cy="36512"/>
            </a:xfrm>
            <a:prstGeom prst="rect">
              <a:avLst/>
            </a:prstGeom>
            <a:solidFill>
              <a:srgbClr val="BBBBBB"/>
            </a:solidFill>
            <a:ln w="9525">
              <a:noFill/>
              <a:miter lim="800000"/>
              <a:headEnd/>
              <a:tailEnd/>
            </a:ln>
          </p:spPr>
          <p:txBody>
            <a:bodyPr/>
            <a:lstStyle/>
            <a:p>
              <a:endParaRPr lang="en-US"/>
            </a:p>
          </p:txBody>
        </p:sp>
        <p:sp>
          <p:nvSpPr>
            <p:cNvPr id="184" name="Rectangle 183"/>
            <p:cNvSpPr>
              <a:spLocks noChangeArrowheads="1"/>
            </p:cNvSpPr>
            <p:nvPr/>
          </p:nvSpPr>
          <p:spPr bwMode="auto">
            <a:xfrm>
              <a:off x="1060450" y="3116263"/>
              <a:ext cx="674688" cy="107950"/>
            </a:xfrm>
            <a:prstGeom prst="rect">
              <a:avLst/>
            </a:prstGeom>
            <a:solidFill>
              <a:srgbClr val="FFFFFF"/>
            </a:solidFill>
            <a:ln w="9525">
              <a:noFill/>
              <a:miter lim="800000"/>
              <a:headEnd/>
              <a:tailEnd/>
            </a:ln>
          </p:spPr>
          <p:txBody>
            <a:bodyPr/>
            <a:lstStyle/>
            <a:p>
              <a:endParaRPr lang="en-US"/>
            </a:p>
          </p:txBody>
        </p:sp>
        <p:sp>
          <p:nvSpPr>
            <p:cNvPr id="185" name="Rectangle 184"/>
            <p:cNvSpPr>
              <a:spLocks noChangeArrowheads="1"/>
            </p:cNvSpPr>
            <p:nvPr/>
          </p:nvSpPr>
          <p:spPr bwMode="auto">
            <a:xfrm>
              <a:off x="1063625" y="3121025"/>
              <a:ext cx="666750" cy="98425"/>
            </a:xfrm>
            <a:prstGeom prst="rect">
              <a:avLst/>
            </a:prstGeom>
            <a:noFill/>
            <a:ln w="11113">
              <a:solidFill>
                <a:srgbClr val="000000"/>
              </a:solidFill>
              <a:miter lim="800000"/>
              <a:headEnd/>
              <a:tailEnd/>
            </a:ln>
          </p:spPr>
          <p:txBody>
            <a:bodyPr/>
            <a:lstStyle/>
            <a:p>
              <a:endParaRPr lang="en-US"/>
            </a:p>
          </p:txBody>
        </p:sp>
        <p:sp>
          <p:nvSpPr>
            <p:cNvPr id="186" name="Freeform 185"/>
            <p:cNvSpPr>
              <a:spLocks/>
            </p:cNvSpPr>
            <p:nvPr/>
          </p:nvSpPr>
          <p:spPr bwMode="auto">
            <a:xfrm>
              <a:off x="1060450" y="3157538"/>
              <a:ext cx="65088"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4"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187" name="Freeform 186"/>
            <p:cNvSpPr>
              <a:spLocks/>
            </p:cNvSpPr>
            <p:nvPr/>
          </p:nvSpPr>
          <p:spPr bwMode="auto">
            <a:xfrm>
              <a:off x="1060450" y="3181350"/>
              <a:ext cx="65088"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4" y="21"/>
                  </a:moveTo>
                  <a:lnTo>
                    <a:pt x="0" y="14"/>
                  </a:lnTo>
                  <a:lnTo>
                    <a:pt x="49" y="0"/>
                  </a:lnTo>
                  <a:lnTo>
                    <a:pt x="49" y="7"/>
                  </a:lnTo>
                  <a:lnTo>
                    <a:pt x="4" y="21"/>
                  </a:lnTo>
                  <a:close/>
                </a:path>
              </a:pathLst>
            </a:custGeom>
            <a:solidFill>
              <a:srgbClr val="000000"/>
            </a:solidFill>
            <a:ln w="9525">
              <a:noFill/>
              <a:round/>
              <a:headEnd/>
              <a:tailEnd/>
            </a:ln>
          </p:spPr>
          <p:txBody>
            <a:bodyPr/>
            <a:lstStyle/>
            <a:p>
              <a:endParaRPr lang="en-US"/>
            </a:p>
          </p:txBody>
        </p:sp>
        <p:sp>
          <p:nvSpPr>
            <p:cNvPr id="188" name="Rectangle 187"/>
            <p:cNvSpPr>
              <a:spLocks noChangeArrowheads="1"/>
            </p:cNvSpPr>
            <p:nvPr/>
          </p:nvSpPr>
          <p:spPr bwMode="auto">
            <a:xfrm>
              <a:off x="2324100" y="3116263"/>
              <a:ext cx="674688" cy="107950"/>
            </a:xfrm>
            <a:prstGeom prst="rect">
              <a:avLst/>
            </a:prstGeom>
            <a:solidFill>
              <a:srgbClr val="FFFFFF"/>
            </a:solidFill>
            <a:ln w="9525">
              <a:noFill/>
              <a:miter lim="800000"/>
              <a:headEnd/>
              <a:tailEnd/>
            </a:ln>
          </p:spPr>
          <p:txBody>
            <a:bodyPr/>
            <a:lstStyle/>
            <a:p>
              <a:endParaRPr lang="en-US"/>
            </a:p>
          </p:txBody>
        </p:sp>
        <p:sp>
          <p:nvSpPr>
            <p:cNvPr id="189" name="Rectangle 188"/>
            <p:cNvSpPr>
              <a:spLocks noChangeArrowheads="1"/>
            </p:cNvSpPr>
            <p:nvPr/>
          </p:nvSpPr>
          <p:spPr bwMode="auto">
            <a:xfrm>
              <a:off x="2327275" y="3121025"/>
              <a:ext cx="666750" cy="98425"/>
            </a:xfrm>
            <a:prstGeom prst="rect">
              <a:avLst/>
            </a:prstGeom>
            <a:noFill/>
            <a:ln w="11113">
              <a:solidFill>
                <a:srgbClr val="000000"/>
              </a:solidFill>
              <a:miter lim="800000"/>
              <a:headEnd/>
              <a:tailEnd/>
            </a:ln>
          </p:spPr>
          <p:txBody>
            <a:bodyPr/>
            <a:lstStyle/>
            <a:p>
              <a:endParaRPr lang="en-US"/>
            </a:p>
          </p:txBody>
        </p:sp>
        <p:sp>
          <p:nvSpPr>
            <p:cNvPr id="190" name="Freeform 189"/>
            <p:cNvSpPr>
              <a:spLocks/>
            </p:cNvSpPr>
            <p:nvPr/>
          </p:nvSpPr>
          <p:spPr bwMode="auto">
            <a:xfrm>
              <a:off x="2324100" y="3157538"/>
              <a:ext cx="65088"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4"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191" name="Freeform 190"/>
            <p:cNvSpPr>
              <a:spLocks/>
            </p:cNvSpPr>
            <p:nvPr/>
          </p:nvSpPr>
          <p:spPr bwMode="auto">
            <a:xfrm>
              <a:off x="2324100" y="3181350"/>
              <a:ext cx="65088"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4" y="21"/>
                  </a:moveTo>
                  <a:lnTo>
                    <a:pt x="0" y="14"/>
                  </a:lnTo>
                  <a:lnTo>
                    <a:pt x="49" y="0"/>
                  </a:lnTo>
                  <a:lnTo>
                    <a:pt x="49" y="7"/>
                  </a:lnTo>
                  <a:lnTo>
                    <a:pt x="4" y="21"/>
                  </a:lnTo>
                  <a:close/>
                </a:path>
              </a:pathLst>
            </a:custGeom>
            <a:solidFill>
              <a:srgbClr val="000000"/>
            </a:solidFill>
            <a:ln w="9525">
              <a:noFill/>
              <a:round/>
              <a:headEnd/>
              <a:tailEnd/>
            </a:ln>
          </p:spPr>
          <p:txBody>
            <a:bodyPr/>
            <a:lstStyle/>
            <a:p>
              <a:endParaRPr lang="en-US"/>
            </a:p>
          </p:txBody>
        </p:sp>
        <p:sp>
          <p:nvSpPr>
            <p:cNvPr id="192" name="Rectangle 191"/>
            <p:cNvSpPr>
              <a:spLocks noChangeArrowheads="1"/>
            </p:cNvSpPr>
            <p:nvPr/>
          </p:nvSpPr>
          <p:spPr bwMode="auto">
            <a:xfrm>
              <a:off x="3841750" y="3116263"/>
              <a:ext cx="673100" cy="107950"/>
            </a:xfrm>
            <a:prstGeom prst="rect">
              <a:avLst/>
            </a:prstGeom>
            <a:solidFill>
              <a:srgbClr val="FFFFFF"/>
            </a:solidFill>
            <a:ln w="9525">
              <a:noFill/>
              <a:miter lim="800000"/>
              <a:headEnd/>
              <a:tailEnd/>
            </a:ln>
          </p:spPr>
          <p:txBody>
            <a:bodyPr/>
            <a:lstStyle/>
            <a:p>
              <a:endParaRPr lang="en-US"/>
            </a:p>
          </p:txBody>
        </p:sp>
        <p:sp>
          <p:nvSpPr>
            <p:cNvPr id="193" name="Rectangle 192"/>
            <p:cNvSpPr>
              <a:spLocks noChangeArrowheads="1"/>
            </p:cNvSpPr>
            <p:nvPr/>
          </p:nvSpPr>
          <p:spPr bwMode="auto">
            <a:xfrm>
              <a:off x="3846513" y="3121025"/>
              <a:ext cx="665162" cy="98425"/>
            </a:xfrm>
            <a:prstGeom prst="rect">
              <a:avLst/>
            </a:prstGeom>
            <a:noFill/>
            <a:ln w="11113">
              <a:solidFill>
                <a:srgbClr val="000000"/>
              </a:solidFill>
              <a:miter lim="800000"/>
              <a:headEnd/>
              <a:tailEnd/>
            </a:ln>
          </p:spPr>
          <p:txBody>
            <a:bodyPr/>
            <a:lstStyle/>
            <a:p>
              <a:endParaRPr lang="en-US"/>
            </a:p>
          </p:txBody>
        </p:sp>
        <p:sp>
          <p:nvSpPr>
            <p:cNvPr id="194" name="Freeform 193"/>
            <p:cNvSpPr>
              <a:spLocks/>
            </p:cNvSpPr>
            <p:nvPr/>
          </p:nvSpPr>
          <p:spPr bwMode="auto">
            <a:xfrm>
              <a:off x="3841750" y="3157538"/>
              <a:ext cx="65088"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3"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195" name="Freeform 194"/>
            <p:cNvSpPr>
              <a:spLocks/>
            </p:cNvSpPr>
            <p:nvPr/>
          </p:nvSpPr>
          <p:spPr bwMode="auto">
            <a:xfrm>
              <a:off x="3841750" y="3181350"/>
              <a:ext cx="65088"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3" y="21"/>
                  </a:moveTo>
                  <a:lnTo>
                    <a:pt x="0" y="14"/>
                  </a:lnTo>
                  <a:lnTo>
                    <a:pt x="49" y="0"/>
                  </a:lnTo>
                  <a:lnTo>
                    <a:pt x="49" y="7"/>
                  </a:lnTo>
                  <a:lnTo>
                    <a:pt x="3" y="21"/>
                  </a:lnTo>
                  <a:close/>
                </a:path>
              </a:pathLst>
            </a:custGeom>
            <a:solidFill>
              <a:srgbClr val="000000"/>
            </a:solidFill>
            <a:ln w="9525">
              <a:noFill/>
              <a:round/>
              <a:headEnd/>
              <a:tailEnd/>
            </a:ln>
          </p:spPr>
          <p:txBody>
            <a:bodyPr/>
            <a:lstStyle/>
            <a:p>
              <a:endParaRPr lang="en-US"/>
            </a:p>
          </p:txBody>
        </p:sp>
        <p:sp>
          <p:nvSpPr>
            <p:cNvPr id="196" name="Rectangle 195"/>
            <p:cNvSpPr>
              <a:spLocks noChangeArrowheads="1"/>
            </p:cNvSpPr>
            <p:nvPr/>
          </p:nvSpPr>
          <p:spPr bwMode="auto">
            <a:xfrm>
              <a:off x="4598988" y="3116263"/>
              <a:ext cx="674687" cy="107950"/>
            </a:xfrm>
            <a:prstGeom prst="rect">
              <a:avLst/>
            </a:prstGeom>
            <a:solidFill>
              <a:srgbClr val="FFFFFF"/>
            </a:solidFill>
            <a:ln w="9525">
              <a:noFill/>
              <a:miter lim="800000"/>
              <a:headEnd/>
              <a:tailEnd/>
            </a:ln>
          </p:spPr>
          <p:txBody>
            <a:bodyPr/>
            <a:lstStyle/>
            <a:p>
              <a:endParaRPr lang="en-US"/>
            </a:p>
          </p:txBody>
        </p:sp>
        <p:sp>
          <p:nvSpPr>
            <p:cNvPr id="197" name="Rectangle 196"/>
            <p:cNvSpPr>
              <a:spLocks noChangeArrowheads="1"/>
            </p:cNvSpPr>
            <p:nvPr/>
          </p:nvSpPr>
          <p:spPr bwMode="auto">
            <a:xfrm>
              <a:off x="4603750" y="3121025"/>
              <a:ext cx="666750" cy="98425"/>
            </a:xfrm>
            <a:prstGeom prst="rect">
              <a:avLst/>
            </a:prstGeom>
            <a:noFill/>
            <a:ln w="11113">
              <a:solidFill>
                <a:srgbClr val="000000"/>
              </a:solidFill>
              <a:miter lim="800000"/>
              <a:headEnd/>
              <a:tailEnd/>
            </a:ln>
          </p:spPr>
          <p:txBody>
            <a:bodyPr/>
            <a:lstStyle/>
            <a:p>
              <a:endParaRPr lang="en-US"/>
            </a:p>
          </p:txBody>
        </p:sp>
        <p:sp>
          <p:nvSpPr>
            <p:cNvPr id="198" name="Freeform 197"/>
            <p:cNvSpPr>
              <a:spLocks/>
            </p:cNvSpPr>
            <p:nvPr/>
          </p:nvSpPr>
          <p:spPr bwMode="auto">
            <a:xfrm>
              <a:off x="4598988" y="3157538"/>
              <a:ext cx="66675"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4"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199" name="Freeform 198"/>
            <p:cNvSpPr>
              <a:spLocks/>
            </p:cNvSpPr>
            <p:nvPr/>
          </p:nvSpPr>
          <p:spPr bwMode="auto">
            <a:xfrm>
              <a:off x="4598988" y="3181350"/>
              <a:ext cx="66675"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4" y="21"/>
                  </a:moveTo>
                  <a:lnTo>
                    <a:pt x="0" y="14"/>
                  </a:lnTo>
                  <a:lnTo>
                    <a:pt x="49" y="0"/>
                  </a:lnTo>
                  <a:lnTo>
                    <a:pt x="49" y="7"/>
                  </a:lnTo>
                  <a:lnTo>
                    <a:pt x="4" y="21"/>
                  </a:lnTo>
                  <a:close/>
                </a:path>
              </a:pathLst>
            </a:custGeom>
            <a:solidFill>
              <a:srgbClr val="000000"/>
            </a:solidFill>
            <a:ln w="9525">
              <a:noFill/>
              <a:round/>
              <a:headEnd/>
              <a:tailEnd/>
            </a:ln>
          </p:spPr>
          <p:txBody>
            <a:bodyPr/>
            <a:lstStyle/>
            <a:p>
              <a:endParaRPr lang="en-US"/>
            </a:p>
          </p:txBody>
        </p:sp>
        <p:sp>
          <p:nvSpPr>
            <p:cNvPr id="200" name="Rectangle 199"/>
            <p:cNvSpPr>
              <a:spLocks noChangeArrowheads="1"/>
            </p:cNvSpPr>
            <p:nvPr/>
          </p:nvSpPr>
          <p:spPr bwMode="auto">
            <a:xfrm>
              <a:off x="4897438" y="3124200"/>
              <a:ext cx="130175"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D</a:t>
              </a:r>
              <a:r>
                <a:rPr lang="en-US" sz="600" b="0" baseline="30000">
                  <a:solidFill>
                    <a:srgbClr val="000000"/>
                  </a:solidFill>
                </a:rPr>
                <a:t>ALU</a:t>
              </a:r>
              <a:endParaRPr lang="en-US" b="0" baseline="30000"/>
            </a:p>
          </p:txBody>
        </p:sp>
        <p:sp>
          <p:nvSpPr>
            <p:cNvPr id="201" name="Rectangle 200"/>
            <p:cNvSpPr>
              <a:spLocks noChangeArrowheads="1"/>
            </p:cNvSpPr>
            <p:nvPr/>
          </p:nvSpPr>
          <p:spPr bwMode="auto">
            <a:xfrm>
              <a:off x="3082925" y="3116263"/>
              <a:ext cx="674688" cy="107950"/>
            </a:xfrm>
            <a:prstGeom prst="rect">
              <a:avLst/>
            </a:prstGeom>
            <a:solidFill>
              <a:srgbClr val="FFFFFF"/>
            </a:solidFill>
            <a:ln w="9525">
              <a:noFill/>
              <a:miter lim="800000"/>
              <a:headEnd/>
              <a:tailEnd/>
            </a:ln>
          </p:spPr>
          <p:txBody>
            <a:bodyPr/>
            <a:lstStyle/>
            <a:p>
              <a:endParaRPr lang="en-US"/>
            </a:p>
          </p:txBody>
        </p:sp>
        <p:sp>
          <p:nvSpPr>
            <p:cNvPr id="202" name="Rectangle 201"/>
            <p:cNvSpPr>
              <a:spLocks noChangeArrowheads="1"/>
            </p:cNvSpPr>
            <p:nvPr/>
          </p:nvSpPr>
          <p:spPr bwMode="auto">
            <a:xfrm>
              <a:off x="3087688" y="3121025"/>
              <a:ext cx="665162" cy="98425"/>
            </a:xfrm>
            <a:prstGeom prst="rect">
              <a:avLst/>
            </a:prstGeom>
            <a:noFill/>
            <a:ln w="11113">
              <a:solidFill>
                <a:srgbClr val="000000"/>
              </a:solidFill>
              <a:miter lim="800000"/>
              <a:headEnd/>
              <a:tailEnd/>
            </a:ln>
          </p:spPr>
          <p:txBody>
            <a:bodyPr/>
            <a:lstStyle/>
            <a:p>
              <a:endParaRPr lang="en-US"/>
            </a:p>
          </p:txBody>
        </p:sp>
        <p:sp>
          <p:nvSpPr>
            <p:cNvPr id="203" name="Freeform 202"/>
            <p:cNvSpPr>
              <a:spLocks/>
            </p:cNvSpPr>
            <p:nvPr/>
          </p:nvSpPr>
          <p:spPr bwMode="auto">
            <a:xfrm>
              <a:off x="3082925" y="3157538"/>
              <a:ext cx="65088"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4"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204" name="Freeform 203"/>
            <p:cNvSpPr>
              <a:spLocks/>
            </p:cNvSpPr>
            <p:nvPr/>
          </p:nvSpPr>
          <p:spPr bwMode="auto">
            <a:xfrm>
              <a:off x="3082925" y="3181350"/>
              <a:ext cx="65088"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4" y="21"/>
                  </a:moveTo>
                  <a:lnTo>
                    <a:pt x="0" y="14"/>
                  </a:lnTo>
                  <a:lnTo>
                    <a:pt x="49" y="0"/>
                  </a:lnTo>
                  <a:lnTo>
                    <a:pt x="49" y="7"/>
                  </a:lnTo>
                  <a:lnTo>
                    <a:pt x="4" y="21"/>
                  </a:lnTo>
                  <a:close/>
                </a:path>
              </a:pathLst>
            </a:custGeom>
            <a:solidFill>
              <a:srgbClr val="000000"/>
            </a:solidFill>
            <a:ln w="9525">
              <a:noFill/>
              <a:round/>
              <a:headEnd/>
              <a:tailEnd/>
            </a:ln>
          </p:spPr>
          <p:txBody>
            <a:bodyPr/>
            <a:lstStyle/>
            <a:p>
              <a:endParaRPr lang="en-US"/>
            </a:p>
          </p:txBody>
        </p:sp>
        <p:sp>
          <p:nvSpPr>
            <p:cNvPr id="205" name="Rectangle 204"/>
            <p:cNvSpPr>
              <a:spLocks noChangeArrowheads="1"/>
            </p:cNvSpPr>
            <p:nvPr/>
          </p:nvSpPr>
          <p:spPr bwMode="auto">
            <a:xfrm>
              <a:off x="4151313" y="3124200"/>
              <a:ext cx="46037"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B</a:t>
              </a:r>
              <a:endParaRPr lang="en-US" b="0"/>
            </a:p>
          </p:txBody>
        </p:sp>
        <p:sp>
          <p:nvSpPr>
            <p:cNvPr id="206" name="Rectangle 205"/>
            <p:cNvSpPr>
              <a:spLocks noChangeArrowheads="1"/>
            </p:cNvSpPr>
            <p:nvPr/>
          </p:nvSpPr>
          <p:spPr bwMode="auto">
            <a:xfrm>
              <a:off x="2590800" y="3124200"/>
              <a:ext cx="144463"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IR</a:t>
              </a:r>
              <a:r>
                <a:rPr lang="en-US" sz="600" b="0" baseline="30000">
                  <a:solidFill>
                    <a:srgbClr val="000000"/>
                  </a:solidFill>
                </a:rPr>
                <a:t>ALU</a:t>
              </a:r>
              <a:endParaRPr lang="en-US" b="0" baseline="30000"/>
            </a:p>
          </p:txBody>
        </p:sp>
        <p:sp>
          <p:nvSpPr>
            <p:cNvPr id="207" name="Rectangle 206"/>
            <p:cNvSpPr>
              <a:spLocks noChangeArrowheads="1"/>
            </p:cNvSpPr>
            <p:nvPr/>
          </p:nvSpPr>
          <p:spPr bwMode="auto">
            <a:xfrm>
              <a:off x="3402013" y="3119438"/>
              <a:ext cx="47625"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A</a:t>
              </a:r>
              <a:endParaRPr lang="en-US" b="0"/>
            </a:p>
          </p:txBody>
        </p:sp>
        <p:sp>
          <p:nvSpPr>
            <p:cNvPr id="208" name="Rectangle 207"/>
            <p:cNvSpPr>
              <a:spLocks noChangeArrowheads="1"/>
            </p:cNvSpPr>
            <p:nvPr/>
          </p:nvSpPr>
          <p:spPr bwMode="auto">
            <a:xfrm>
              <a:off x="1328738" y="3124200"/>
              <a:ext cx="166687"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PC</a:t>
              </a:r>
              <a:r>
                <a:rPr lang="en-US" sz="600" b="0" baseline="30000">
                  <a:solidFill>
                    <a:srgbClr val="000000"/>
                  </a:solidFill>
                </a:rPr>
                <a:t>ALU</a:t>
              </a:r>
              <a:endParaRPr lang="en-US" b="0" baseline="30000"/>
            </a:p>
          </p:txBody>
        </p:sp>
      </p:grpSp>
      <p:grpSp>
        <p:nvGrpSpPr>
          <p:cNvPr id="209" name="Group 208"/>
          <p:cNvGrpSpPr/>
          <p:nvPr/>
        </p:nvGrpSpPr>
        <p:grpSpPr>
          <a:xfrm>
            <a:off x="152400" y="1979612"/>
            <a:ext cx="4532313" cy="153988"/>
            <a:chOff x="952500" y="1682750"/>
            <a:chExt cx="4532313" cy="153988"/>
          </a:xfrm>
        </p:grpSpPr>
        <p:sp>
          <p:nvSpPr>
            <p:cNvPr id="210" name="Rectangle 209"/>
            <p:cNvSpPr>
              <a:spLocks noChangeArrowheads="1"/>
            </p:cNvSpPr>
            <p:nvPr/>
          </p:nvSpPr>
          <p:spPr bwMode="auto">
            <a:xfrm>
              <a:off x="952500" y="1725613"/>
              <a:ext cx="4532313" cy="36512"/>
            </a:xfrm>
            <a:prstGeom prst="rect">
              <a:avLst/>
            </a:prstGeom>
            <a:solidFill>
              <a:srgbClr val="BBBBBB"/>
            </a:solidFill>
            <a:ln w="9525">
              <a:noFill/>
              <a:miter lim="800000"/>
              <a:headEnd/>
              <a:tailEnd/>
            </a:ln>
          </p:spPr>
          <p:txBody>
            <a:bodyPr/>
            <a:lstStyle/>
            <a:p>
              <a:endParaRPr lang="en-US"/>
            </a:p>
          </p:txBody>
        </p:sp>
        <p:sp>
          <p:nvSpPr>
            <p:cNvPr id="211" name="Rectangle 210"/>
            <p:cNvSpPr>
              <a:spLocks noChangeArrowheads="1"/>
            </p:cNvSpPr>
            <p:nvPr/>
          </p:nvSpPr>
          <p:spPr bwMode="auto">
            <a:xfrm>
              <a:off x="1066800" y="1684338"/>
              <a:ext cx="674688" cy="101600"/>
            </a:xfrm>
            <a:prstGeom prst="rect">
              <a:avLst/>
            </a:prstGeom>
            <a:solidFill>
              <a:srgbClr val="FFFFFF"/>
            </a:solidFill>
            <a:ln w="9525">
              <a:noFill/>
              <a:miter lim="800000"/>
              <a:headEnd/>
              <a:tailEnd/>
            </a:ln>
          </p:spPr>
          <p:txBody>
            <a:bodyPr/>
            <a:lstStyle/>
            <a:p>
              <a:endParaRPr lang="en-US"/>
            </a:p>
          </p:txBody>
        </p:sp>
        <p:sp>
          <p:nvSpPr>
            <p:cNvPr id="212" name="Rectangle 211"/>
            <p:cNvSpPr>
              <a:spLocks noChangeArrowheads="1"/>
            </p:cNvSpPr>
            <p:nvPr/>
          </p:nvSpPr>
          <p:spPr bwMode="auto">
            <a:xfrm>
              <a:off x="1063625" y="1687513"/>
              <a:ext cx="666750" cy="93662"/>
            </a:xfrm>
            <a:prstGeom prst="rect">
              <a:avLst/>
            </a:prstGeom>
            <a:noFill/>
            <a:ln w="11113">
              <a:solidFill>
                <a:srgbClr val="000000"/>
              </a:solidFill>
              <a:miter lim="800000"/>
              <a:headEnd/>
              <a:tailEnd/>
            </a:ln>
          </p:spPr>
          <p:txBody>
            <a:bodyPr/>
            <a:lstStyle/>
            <a:p>
              <a:endParaRPr lang="en-US"/>
            </a:p>
          </p:txBody>
        </p:sp>
        <p:sp>
          <p:nvSpPr>
            <p:cNvPr id="213" name="Freeform 212"/>
            <p:cNvSpPr>
              <a:spLocks/>
            </p:cNvSpPr>
            <p:nvPr/>
          </p:nvSpPr>
          <p:spPr bwMode="auto">
            <a:xfrm>
              <a:off x="1060450" y="1725613"/>
              <a:ext cx="65088" cy="28575"/>
            </a:xfrm>
            <a:custGeom>
              <a:avLst/>
              <a:gdLst>
                <a:gd name="T0" fmla="*/ 0 w 49"/>
                <a:gd name="T1" fmla="*/ 2147483647 h 21"/>
                <a:gd name="T2" fmla="*/ 2147483647 w 49"/>
                <a:gd name="T3" fmla="*/ 0 h 21"/>
                <a:gd name="T4" fmla="*/ 2147483647 w 49"/>
                <a:gd name="T5" fmla="*/ 2147483647 h 21"/>
                <a:gd name="T6" fmla="*/ 2147483647 w 49"/>
                <a:gd name="T7" fmla="*/ 2147483647 h 21"/>
                <a:gd name="T8" fmla="*/ 0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0" y="7"/>
                  </a:moveTo>
                  <a:lnTo>
                    <a:pt x="4" y="0"/>
                  </a:lnTo>
                  <a:lnTo>
                    <a:pt x="49" y="14"/>
                  </a:lnTo>
                  <a:lnTo>
                    <a:pt x="49" y="21"/>
                  </a:lnTo>
                  <a:lnTo>
                    <a:pt x="0" y="7"/>
                  </a:lnTo>
                  <a:close/>
                </a:path>
              </a:pathLst>
            </a:custGeom>
            <a:solidFill>
              <a:srgbClr val="000000"/>
            </a:solidFill>
            <a:ln w="9525">
              <a:noFill/>
              <a:round/>
              <a:headEnd/>
              <a:tailEnd/>
            </a:ln>
          </p:spPr>
          <p:txBody>
            <a:bodyPr/>
            <a:lstStyle/>
            <a:p>
              <a:endParaRPr lang="en-US"/>
            </a:p>
          </p:txBody>
        </p:sp>
        <p:sp>
          <p:nvSpPr>
            <p:cNvPr id="214" name="Freeform 213"/>
            <p:cNvSpPr>
              <a:spLocks/>
            </p:cNvSpPr>
            <p:nvPr/>
          </p:nvSpPr>
          <p:spPr bwMode="auto">
            <a:xfrm>
              <a:off x="1060450" y="1744663"/>
              <a:ext cx="65088" cy="33337"/>
            </a:xfrm>
            <a:custGeom>
              <a:avLst/>
              <a:gdLst>
                <a:gd name="T0" fmla="*/ 2147483647 w 49"/>
                <a:gd name="T1" fmla="*/ 2147483647 h 25"/>
                <a:gd name="T2" fmla="*/ 0 w 49"/>
                <a:gd name="T3" fmla="*/ 2147483647 h 25"/>
                <a:gd name="T4" fmla="*/ 2147483647 w 49"/>
                <a:gd name="T5" fmla="*/ 0 h 25"/>
                <a:gd name="T6" fmla="*/ 2147483647 w 49"/>
                <a:gd name="T7" fmla="*/ 2147483647 h 25"/>
                <a:gd name="T8" fmla="*/ 2147483647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4" y="25"/>
                  </a:moveTo>
                  <a:lnTo>
                    <a:pt x="0" y="18"/>
                  </a:lnTo>
                  <a:lnTo>
                    <a:pt x="49" y="0"/>
                  </a:lnTo>
                  <a:lnTo>
                    <a:pt x="49" y="7"/>
                  </a:lnTo>
                  <a:lnTo>
                    <a:pt x="4" y="25"/>
                  </a:lnTo>
                  <a:close/>
                </a:path>
              </a:pathLst>
            </a:custGeom>
            <a:solidFill>
              <a:srgbClr val="000000"/>
            </a:solidFill>
            <a:ln w="9525">
              <a:noFill/>
              <a:round/>
              <a:headEnd/>
              <a:tailEnd/>
            </a:ln>
          </p:spPr>
          <p:txBody>
            <a:bodyPr/>
            <a:lstStyle/>
            <a:p>
              <a:endParaRPr lang="en-US"/>
            </a:p>
          </p:txBody>
        </p:sp>
        <p:sp>
          <p:nvSpPr>
            <p:cNvPr id="215" name="Rectangle 214"/>
            <p:cNvSpPr>
              <a:spLocks noChangeArrowheads="1"/>
            </p:cNvSpPr>
            <p:nvPr/>
          </p:nvSpPr>
          <p:spPr bwMode="auto">
            <a:xfrm>
              <a:off x="2324100" y="1684338"/>
              <a:ext cx="674688" cy="101600"/>
            </a:xfrm>
            <a:prstGeom prst="rect">
              <a:avLst/>
            </a:prstGeom>
            <a:solidFill>
              <a:srgbClr val="FFFFFF"/>
            </a:solidFill>
            <a:ln w="9525">
              <a:noFill/>
              <a:miter lim="800000"/>
              <a:headEnd/>
              <a:tailEnd/>
            </a:ln>
          </p:spPr>
          <p:txBody>
            <a:bodyPr/>
            <a:lstStyle/>
            <a:p>
              <a:endParaRPr lang="en-US"/>
            </a:p>
          </p:txBody>
        </p:sp>
        <p:sp>
          <p:nvSpPr>
            <p:cNvPr id="216" name="Rectangle 215"/>
            <p:cNvSpPr>
              <a:spLocks noChangeArrowheads="1"/>
            </p:cNvSpPr>
            <p:nvPr/>
          </p:nvSpPr>
          <p:spPr bwMode="auto">
            <a:xfrm>
              <a:off x="2327275" y="1687513"/>
              <a:ext cx="666750" cy="93662"/>
            </a:xfrm>
            <a:prstGeom prst="rect">
              <a:avLst/>
            </a:prstGeom>
            <a:noFill/>
            <a:ln w="11113">
              <a:solidFill>
                <a:srgbClr val="000000"/>
              </a:solidFill>
              <a:miter lim="800000"/>
              <a:headEnd/>
              <a:tailEnd/>
            </a:ln>
          </p:spPr>
          <p:txBody>
            <a:bodyPr/>
            <a:lstStyle/>
            <a:p>
              <a:endParaRPr lang="en-US"/>
            </a:p>
          </p:txBody>
        </p:sp>
        <p:sp>
          <p:nvSpPr>
            <p:cNvPr id="217" name="Freeform 216"/>
            <p:cNvSpPr>
              <a:spLocks/>
            </p:cNvSpPr>
            <p:nvPr/>
          </p:nvSpPr>
          <p:spPr bwMode="auto">
            <a:xfrm>
              <a:off x="2324100" y="1725613"/>
              <a:ext cx="65088" cy="28575"/>
            </a:xfrm>
            <a:custGeom>
              <a:avLst/>
              <a:gdLst>
                <a:gd name="T0" fmla="*/ 0 w 49"/>
                <a:gd name="T1" fmla="*/ 2147483647 h 21"/>
                <a:gd name="T2" fmla="*/ 2147483647 w 49"/>
                <a:gd name="T3" fmla="*/ 0 h 21"/>
                <a:gd name="T4" fmla="*/ 2147483647 w 49"/>
                <a:gd name="T5" fmla="*/ 2147483647 h 21"/>
                <a:gd name="T6" fmla="*/ 2147483647 w 49"/>
                <a:gd name="T7" fmla="*/ 2147483647 h 21"/>
                <a:gd name="T8" fmla="*/ 0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0" y="7"/>
                  </a:moveTo>
                  <a:lnTo>
                    <a:pt x="4" y="0"/>
                  </a:lnTo>
                  <a:lnTo>
                    <a:pt x="49" y="14"/>
                  </a:lnTo>
                  <a:lnTo>
                    <a:pt x="49" y="21"/>
                  </a:lnTo>
                  <a:lnTo>
                    <a:pt x="0" y="7"/>
                  </a:lnTo>
                  <a:close/>
                </a:path>
              </a:pathLst>
            </a:custGeom>
            <a:solidFill>
              <a:srgbClr val="000000"/>
            </a:solidFill>
            <a:ln w="9525">
              <a:noFill/>
              <a:round/>
              <a:headEnd/>
              <a:tailEnd/>
            </a:ln>
          </p:spPr>
          <p:txBody>
            <a:bodyPr/>
            <a:lstStyle/>
            <a:p>
              <a:endParaRPr lang="en-US"/>
            </a:p>
          </p:txBody>
        </p:sp>
        <p:sp>
          <p:nvSpPr>
            <p:cNvPr id="218" name="Freeform 217"/>
            <p:cNvSpPr>
              <a:spLocks/>
            </p:cNvSpPr>
            <p:nvPr/>
          </p:nvSpPr>
          <p:spPr bwMode="auto">
            <a:xfrm>
              <a:off x="2324100" y="1744663"/>
              <a:ext cx="65088" cy="33337"/>
            </a:xfrm>
            <a:custGeom>
              <a:avLst/>
              <a:gdLst>
                <a:gd name="T0" fmla="*/ 2147483647 w 49"/>
                <a:gd name="T1" fmla="*/ 2147483647 h 25"/>
                <a:gd name="T2" fmla="*/ 0 w 49"/>
                <a:gd name="T3" fmla="*/ 2147483647 h 25"/>
                <a:gd name="T4" fmla="*/ 2147483647 w 49"/>
                <a:gd name="T5" fmla="*/ 0 h 25"/>
                <a:gd name="T6" fmla="*/ 2147483647 w 49"/>
                <a:gd name="T7" fmla="*/ 2147483647 h 25"/>
                <a:gd name="T8" fmla="*/ 2147483647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4" y="25"/>
                  </a:moveTo>
                  <a:lnTo>
                    <a:pt x="0" y="18"/>
                  </a:lnTo>
                  <a:lnTo>
                    <a:pt x="49" y="0"/>
                  </a:lnTo>
                  <a:lnTo>
                    <a:pt x="49" y="7"/>
                  </a:lnTo>
                  <a:lnTo>
                    <a:pt x="4" y="25"/>
                  </a:lnTo>
                  <a:close/>
                </a:path>
              </a:pathLst>
            </a:custGeom>
            <a:solidFill>
              <a:srgbClr val="000000"/>
            </a:solidFill>
            <a:ln w="9525">
              <a:noFill/>
              <a:round/>
              <a:headEnd/>
              <a:tailEnd/>
            </a:ln>
          </p:spPr>
          <p:txBody>
            <a:bodyPr/>
            <a:lstStyle/>
            <a:p>
              <a:endParaRPr lang="en-US"/>
            </a:p>
          </p:txBody>
        </p:sp>
        <p:sp>
          <p:nvSpPr>
            <p:cNvPr id="219" name="Rectangle 218"/>
            <p:cNvSpPr>
              <a:spLocks noChangeArrowheads="1"/>
            </p:cNvSpPr>
            <p:nvPr/>
          </p:nvSpPr>
          <p:spPr bwMode="auto">
            <a:xfrm>
              <a:off x="2630488" y="1744663"/>
              <a:ext cx="14287"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 </a:t>
              </a:r>
              <a:endParaRPr lang="en-US" b="0"/>
            </a:p>
          </p:txBody>
        </p:sp>
        <p:sp>
          <p:nvSpPr>
            <p:cNvPr id="220" name="Rectangle 219"/>
            <p:cNvSpPr>
              <a:spLocks noChangeArrowheads="1"/>
            </p:cNvSpPr>
            <p:nvPr/>
          </p:nvSpPr>
          <p:spPr bwMode="auto">
            <a:xfrm>
              <a:off x="2638425" y="1744663"/>
              <a:ext cx="14288"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 </a:t>
              </a:r>
              <a:endParaRPr lang="en-US" b="0"/>
            </a:p>
          </p:txBody>
        </p:sp>
        <p:sp>
          <p:nvSpPr>
            <p:cNvPr id="221" name="Rectangle 220"/>
            <p:cNvSpPr>
              <a:spLocks noChangeArrowheads="1"/>
            </p:cNvSpPr>
            <p:nvPr/>
          </p:nvSpPr>
          <p:spPr bwMode="auto">
            <a:xfrm>
              <a:off x="2600325" y="1682750"/>
              <a:ext cx="114300"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IR</a:t>
              </a:r>
              <a:r>
                <a:rPr lang="en-US" sz="600" b="0" baseline="30000">
                  <a:solidFill>
                    <a:srgbClr val="000000"/>
                  </a:solidFill>
                </a:rPr>
                <a:t>RF</a:t>
              </a:r>
              <a:endParaRPr lang="en-US" b="0" baseline="30000"/>
            </a:p>
          </p:txBody>
        </p:sp>
        <p:sp>
          <p:nvSpPr>
            <p:cNvPr id="222" name="Rectangle 221"/>
            <p:cNvSpPr>
              <a:spLocks noChangeArrowheads="1"/>
            </p:cNvSpPr>
            <p:nvPr/>
          </p:nvSpPr>
          <p:spPr bwMode="auto">
            <a:xfrm>
              <a:off x="1328738" y="1685925"/>
              <a:ext cx="138112"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PC</a:t>
              </a:r>
              <a:r>
                <a:rPr lang="en-US" sz="600" b="0" baseline="30000">
                  <a:solidFill>
                    <a:srgbClr val="000000"/>
                  </a:solidFill>
                </a:rPr>
                <a:t>RF</a:t>
              </a:r>
              <a:endParaRPr lang="en-US" b="0" baseline="30000"/>
            </a:p>
          </p:txBody>
        </p:sp>
      </p:grpSp>
      <p:sp>
        <p:nvSpPr>
          <p:cNvPr id="223" name="TextBox 222"/>
          <p:cNvSpPr txBox="1"/>
          <p:nvPr/>
        </p:nvSpPr>
        <p:spPr>
          <a:xfrm>
            <a:off x="182022" y="1447800"/>
            <a:ext cx="351378" cy="369332"/>
          </a:xfrm>
          <a:prstGeom prst="rect">
            <a:avLst/>
          </a:prstGeom>
          <a:noFill/>
        </p:spPr>
        <p:txBody>
          <a:bodyPr wrap="none" rtlCol="0">
            <a:spAutoFit/>
          </a:bodyPr>
          <a:lstStyle/>
          <a:p>
            <a:r>
              <a:rPr lang="en-US" dirty="0">
                <a:latin typeface="+mn-lt"/>
              </a:rPr>
              <a:t>IF</a:t>
            </a:r>
          </a:p>
        </p:txBody>
      </p:sp>
      <p:sp>
        <p:nvSpPr>
          <p:cNvPr id="224" name="TextBox 223"/>
          <p:cNvSpPr txBox="1"/>
          <p:nvPr/>
        </p:nvSpPr>
        <p:spPr>
          <a:xfrm>
            <a:off x="152400" y="2514600"/>
            <a:ext cx="433132" cy="369332"/>
          </a:xfrm>
          <a:prstGeom prst="rect">
            <a:avLst/>
          </a:prstGeom>
          <a:noFill/>
        </p:spPr>
        <p:txBody>
          <a:bodyPr wrap="none" rtlCol="0">
            <a:spAutoFit/>
          </a:bodyPr>
          <a:lstStyle/>
          <a:p>
            <a:r>
              <a:rPr lang="en-US" dirty="0">
                <a:latin typeface="+mn-lt"/>
              </a:rPr>
              <a:t>RF</a:t>
            </a:r>
          </a:p>
        </p:txBody>
      </p:sp>
      <p:sp>
        <p:nvSpPr>
          <p:cNvPr id="225" name="TextBox 224"/>
          <p:cNvSpPr txBox="1"/>
          <p:nvPr/>
        </p:nvSpPr>
        <p:spPr>
          <a:xfrm>
            <a:off x="-6274" y="3486090"/>
            <a:ext cx="615874" cy="369332"/>
          </a:xfrm>
          <a:prstGeom prst="rect">
            <a:avLst/>
          </a:prstGeom>
          <a:noFill/>
        </p:spPr>
        <p:txBody>
          <a:bodyPr wrap="none" rtlCol="0">
            <a:spAutoFit/>
          </a:bodyPr>
          <a:lstStyle/>
          <a:p>
            <a:r>
              <a:rPr lang="en-US" dirty="0">
                <a:latin typeface="+mn-lt"/>
              </a:rPr>
              <a:t>ALU</a:t>
            </a:r>
          </a:p>
        </p:txBody>
      </p:sp>
      <p:sp>
        <p:nvSpPr>
          <p:cNvPr id="226" name="TextBox 225"/>
          <p:cNvSpPr txBox="1"/>
          <p:nvPr/>
        </p:nvSpPr>
        <p:spPr>
          <a:xfrm>
            <a:off x="-2095" y="4400490"/>
            <a:ext cx="659155" cy="369332"/>
          </a:xfrm>
          <a:prstGeom prst="rect">
            <a:avLst/>
          </a:prstGeom>
          <a:noFill/>
        </p:spPr>
        <p:txBody>
          <a:bodyPr wrap="none" rtlCol="0">
            <a:spAutoFit/>
          </a:bodyPr>
          <a:lstStyle/>
          <a:p>
            <a:r>
              <a:rPr lang="en-US" dirty="0">
                <a:latin typeface="+mn-lt"/>
              </a:rPr>
              <a:t>MEM</a:t>
            </a:r>
          </a:p>
        </p:txBody>
      </p:sp>
      <p:sp>
        <p:nvSpPr>
          <p:cNvPr id="227" name="TextBox 226"/>
          <p:cNvSpPr txBox="1"/>
          <p:nvPr/>
        </p:nvSpPr>
        <p:spPr>
          <a:xfrm>
            <a:off x="54640" y="5619690"/>
            <a:ext cx="554960" cy="369332"/>
          </a:xfrm>
          <a:prstGeom prst="rect">
            <a:avLst/>
          </a:prstGeom>
          <a:noFill/>
        </p:spPr>
        <p:txBody>
          <a:bodyPr wrap="none" rtlCol="0">
            <a:spAutoFit/>
          </a:bodyPr>
          <a:lstStyle/>
          <a:p>
            <a:r>
              <a:rPr lang="en-US" dirty="0">
                <a:latin typeface="+mn-lt"/>
              </a:rPr>
              <a:t>WB</a:t>
            </a:r>
          </a:p>
        </p:txBody>
      </p:sp>
      <p:sp>
        <p:nvSpPr>
          <p:cNvPr id="229" name="Freeform 414"/>
          <p:cNvSpPr>
            <a:spLocks/>
          </p:cNvSpPr>
          <p:nvPr/>
        </p:nvSpPr>
        <p:spPr bwMode="auto">
          <a:xfrm>
            <a:off x="1614484" y="2678113"/>
            <a:ext cx="338138" cy="84137"/>
          </a:xfrm>
          <a:custGeom>
            <a:avLst/>
            <a:gdLst>
              <a:gd name="T0" fmla="*/ 0 w 252"/>
              <a:gd name="T1" fmla="*/ 0 h 63"/>
              <a:gd name="T2" fmla="*/ 2147483647 w 252"/>
              <a:gd name="T3" fmla="*/ 0 h 63"/>
              <a:gd name="T4" fmla="*/ 2147483647 w 252"/>
              <a:gd name="T5" fmla="*/ 2147483647 h 63"/>
              <a:gd name="T6" fmla="*/ 2147483647 w 252"/>
              <a:gd name="T7" fmla="*/ 2147483647 h 63"/>
              <a:gd name="T8" fmla="*/ 0 w 252"/>
              <a:gd name="T9" fmla="*/ 0 h 63"/>
              <a:gd name="T10" fmla="*/ 0 60000 65536"/>
              <a:gd name="T11" fmla="*/ 0 60000 65536"/>
              <a:gd name="T12" fmla="*/ 0 60000 65536"/>
              <a:gd name="T13" fmla="*/ 0 60000 65536"/>
              <a:gd name="T14" fmla="*/ 0 60000 65536"/>
              <a:gd name="T15" fmla="*/ 0 w 252"/>
              <a:gd name="T16" fmla="*/ 0 h 63"/>
              <a:gd name="T17" fmla="*/ 252 w 252"/>
              <a:gd name="T18" fmla="*/ 63 h 63"/>
            </a:gdLst>
            <a:ahLst/>
            <a:cxnLst>
              <a:cxn ang="T10">
                <a:pos x="T0" y="T1"/>
              </a:cxn>
              <a:cxn ang="T11">
                <a:pos x="T2" y="T3"/>
              </a:cxn>
              <a:cxn ang="T12">
                <a:pos x="T4" y="T5"/>
              </a:cxn>
              <a:cxn ang="T13">
                <a:pos x="T6" y="T7"/>
              </a:cxn>
              <a:cxn ang="T14">
                <a:pos x="T8" y="T9"/>
              </a:cxn>
            </a:cxnLst>
            <a:rect l="T15" t="T16" r="T17" b="T18"/>
            <a:pathLst>
              <a:path w="252" h="63">
                <a:moveTo>
                  <a:pt x="0" y="0"/>
                </a:moveTo>
                <a:lnTo>
                  <a:pt x="252" y="0"/>
                </a:lnTo>
                <a:lnTo>
                  <a:pt x="221" y="63"/>
                </a:lnTo>
                <a:lnTo>
                  <a:pt x="32" y="63"/>
                </a:lnTo>
                <a:lnTo>
                  <a:pt x="0" y="0"/>
                </a:lnTo>
                <a:close/>
              </a:path>
            </a:pathLst>
          </a:custGeom>
          <a:solidFill>
            <a:schemeClr val="accent2">
              <a:lumMod val="40000"/>
              <a:lumOff val="60000"/>
            </a:schemeClr>
          </a:solidFill>
          <a:ln w="9525">
            <a:noFill/>
            <a:round/>
            <a:headEnd/>
            <a:tailEnd/>
          </a:ln>
        </p:spPr>
        <p:txBody>
          <a:bodyPr/>
          <a:lstStyle/>
          <a:p>
            <a:endParaRPr lang="en-US"/>
          </a:p>
        </p:txBody>
      </p:sp>
      <p:sp>
        <p:nvSpPr>
          <p:cNvPr id="230" name="Freeform 415"/>
          <p:cNvSpPr>
            <a:spLocks/>
          </p:cNvSpPr>
          <p:nvPr/>
        </p:nvSpPr>
        <p:spPr bwMode="auto">
          <a:xfrm>
            <a:off x="1614484" y="2678113"/>
            <a:ext cx="338138" cy="84137"/>
          </a:xfrm>
          <a:custGeom>
            <a:avLst/>
            <a:gdLst>
              <a:gd name="T0" fmla="*/ 0 w 252"/>
              <a:gd name="T1" fmla="*/ 0 h 63"/>
              <a:gd name="T2" fmla="*/ 2147483647 w 252"/>
              <a:gd name="T3" fmla="*/ 0 h 63"/>
              <a:gd name="T4" fmla="*/ 2147483647 w 252"/>
              <a:gd name="T5" fmla="*/ 2147483647 h 63"/>
              <a:gd name="T6" fmla="*/ 2147483647 w 252"/>
              <a:gd name="T7" fmla="*/ 2147483647 h 63"/>
              <a:gd name="T8" fmla="*/ 0 w 252"/>
              <a:gd name="T9" fmla="*/ 0 h 63"/>
              <a:gd name="T10" fmla="*/ 0 60000 65536"/>
              <a:gd name="T11" fmla="*/ 0 60000 65536"/>
              <a:gd name="T12" fmla="*/ 0 60000 65536"/>
              <a:gd name="T13" fmla="*/ 0 60000 65536"/>
              <a:gd name="T14" fmla="*/ 0 60000 65536"/>
              <a:gd name="T15" fmla="*/ 0 w 252"/>
              <a:gd name="T16" fmla="*/ 0 h 63"/>
              <a:gd name="T17" fmla="*/ 252 w 252"/>
              <a:gd name="T18" fmla="*/ 63 h 63"/>
            </a:gdLst>
            <a:ahLst/>
            <a:cxnLst>
              <a:cxn ang="T10">
                <a:pos x="T0" y="T1"/>
              </a:cxn>
              <a:cxn ang="T11">
                <a:pos x="T2" y="T3"/>
              </a:cxn>
              <a:cxn ang="T12">
                <a:pos x="T4" y="T5"/>
              </a:cxn>
              <a:cxn ang="T13">
                <a:pos x="T6" y="T7"/>
              </a:cxn>
              <a:cxn ang="T14">
                <a:pos x="T8" y="T9"/>
              </a:cxn>
            </a:cxnLst>
            <a:rect l="T15" t="T16" r="T17" b="T18"/>
            <a:pathLst>
              <a:path w="252" h="63">
                <a:moveTo>
                  <a:pt x="0" y="0"/>
                </a:moveTo>
                <a:lnTo>
                  <a:pt x="252" y="0"/>
                </a:lnTo>
                <a:lnTo>
                  <a:pt x="221" y="63"/>
                </a:lnTo>
                <a:lnTo>
                  <a:pt x="32" y="63"/>
                </a:lnTo>
                <a:lnTo>
                  <a:pt x="0" y="0"/>
                </a:lnTo>
              </a:path>
            </a:pathLst>
          </a:custGeom>
          <a:noFill/>
          <a:ln w="11113">
            <a:solidFill>
              <a:srgbClr val="000000"/>
            </a:solidFill>
            <a:round/>
            <a:headEnd/>
            <a:tailEnd/>
          </a:ln>
        </p:spPr>
        <p:txBody>
          <a:bodyPr/>
          <a:lstStyle/>
          <a:p>
            <a:endParaRPr lang="en-US"/>
          </a:p>
        </p:txBody>
      </p:sp>
      <p:sp>
        <p:nvSpPr>
          <p:cNvPr id="233" name="Line 418"/>
          <p:cNvSpPr>
            <a:spLocks noChangeShapeType="1"/>
          </p:cNvSpPr>
          <p:nvPr/>
        </p:nvSpPr>
        <p:spPr bwMode="auto">
          <a:xfrm>
            <a:off x="1484309" y="2719388"/>
            <a:ext cx="107950" cy="1587"/>
          </a:xfrm>
          <a:prstGeom prst="line">
            <a:avLst/>
          </a:prstGeom>
          <a:noFill/>
          <a:ln w="4763">
            <a:solidFill>
              <a:srgbClr val="C00000"/>
            </a:solidFill>
            <a:round/>
            <a:headEnd/>
            <a:tailEnd/>
          </a:ln>
        </p:spPr>
        <p:txBody>
          <a:bodyPr/>
          <a:lstStyle/>
          <a:p>
            <a:endParaRPr lang="en-US">
              <a:solidFill>
                <a:srgbClr val="C00000"/>
              </a:solidFill>
            </a:endParaRPr>
          </a:p>
        </p:txBody>
      </p:sp>
      <p:sp>
        <p:nvSpPr>
          <p:cNvPr id="234" name="Freeform 419"/>
          <p:cNvSpPr>
            <a:spLocks/>
          </p:cNvSpPr>
          <p:nvPr/>
        </p:nvSpPr>
        <p:spPr bwMode="auto">
          <a:xfrm flipH="1">
            <a:off x="1573209" y="2700338"/>
            <a:ext cx="57150" cy="38100"/>
          </a:xfrm>
          <a:custGeom>
            <a:avLst/>
            <a:gdLst>
              <a:gd name="T0" fmla="*/ 0 w 42"/>
              <a:gd name="T1" fmla="*/ 2147483647 h 28"/>
              <a:gd name="T2" fmla="*/ 2147483647 w 42"/>
              <a:gd name="T3" fmla="*/ 2147483647 h 28"/>
              <a:gd name="T4" fmla="*/ 2147483647 w 42"/>
              <a:gd name="T5" fmla="*/ 2147483647 h 28"/>
              <a:gd name="T6" fmla="*/ 2147483647 w 42"/>
              <a:gd name="T7" fmla="*/ 2147483647 h 28"/>
              <a:gd name="T8" fmla="*/ 2147483647 w 42"/>
              <a:gd name="T9" fmla="*/ 2147483647 h 28"/>
              <a:gd name="T10" fmla="*/ 2147483647 w 42"/>
              <a:gd name="T11" fmla="*/ 0 h 28"/>
              <a:gd name="T12" fmla="*/ 2147483647 w 42"/>
              <a:gd name="T13" fmla="*/ 0 h 28"/>
              <a:gd name="T14" fmla="*/ 0 w 42"/>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28"/>
              <a:gd name="T26" fmla="*/ 42 w 42"/>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28">
                <a:moveTo>
                  <a:pt x="0" y="14"/>
                </a:moveTo>
                <a:lnTo>
                  <a:pt x="42" y="28"/>
                </a:lnTo>
                <a:lnTo>
                  <a:pt x="21" y="14"/>
                </a:lnTo>
                <a:lnTo>
                  <a:pt x="42" y="0"/>
                </a:lnTo>
                <a:lnTo>
                  <a:pt x="0" y="14"/>
                </a:lnTo>
                <a:close/>
              </a:path>
            </a:pathLst>
          </a:custGeom>
          <a:solidFill>
            <a:srgbClr val="000000"/>
          </a:solidFill>
          <a:ln w="9525">
            <a:solidFill>
              <a:srgbClr val="C00000"/>
            </a:solidFill>
            <a:round/>
            <a:headEnd/>
            <a:tailEnd/>
          </a:ln>
        </p:spPr>
        <p:txBody>
          <a:bodyPr/>
          <a:lstStyle/>
          <a:p>
            <a:endParaRPr lang="en-US">
              <a:solidFill>
                <a:srgbClr val="C00000"/>
              </a:solidFill>
            </a:endParaRPr>
          </a:p>
        </p:txBody>
      </p:sp>
      <p:sp>
        <p:nvSpPr>
          <p:cNvPr id="235" name="Freeform 420"/>
          <p:cNvSpPr>
            <a:spLocks/>
          </p:cNvSpPr>
          <p:nvPr/>
        </p:nvSpPr>
        <p:spPr bwMode="auto">
          <a:xfrm flipH="1">
            <a:off x="1573209" y="2700338"/>
            <a:ext cx="57150" cy="38100"/>
          </a:xfrm>
          <a:custGeom>
            <a:avLst/>
            <a:gdLst>
              <a:gd name="T0" fmla="*/ 0 w 42"/>
              <a:gd name="T1" fmla="*/ 2147483647 h 28"/>
              <a:gd name="T2" fmla="*/ 2147483647 w 42"/>
              <a:gd name="T3" fmla="*/ 2147483647 h 28"/>
              <a:gd name="T4" fmla="*/ 2147483647 w 42"/>
              <a:gd name="T5" fmla="*/ 2147483647 h 28"/>
              <a:gd name="T6" fmla="*/ 2147483647 w 42"/>
              <a:gd name="T7" fmla="*/ 2147483647 h 28"/>
              <a:gd name="T8" fmla="*/ 2147483647 w 42"/>
              <a:gd name="T9" fmla="*/ 2147483647 h 28"/>
              <a:gd name="T10" fmla="*/ 2147483647 w 42"/>
              <a:gd name="T11" fmla="*/ 0 h 28"/>
              <a:gd name="T12" fmla="*/ 2147483647 w 42"/>
              <a:gd name="T13" fmla="*/ 0 h 28"/>
              <a:gd name="T14" fmla="*/ 0 w 42"/>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28"/>
              <a:gd name="T26" fmla="*/ 42 w 42"/>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28">
                <a:moveTo>
                  <a:pt x="0" y="14"/>
                </a:moveTo>
                <a:lnTo>
                  <a:pt x="42" y="28"/>
                </a:lnTo>
                <a:lnTo>
                  <a:pt x="21" y="14"/>
                </a:lnTo>
                <a:lnTo>
                  <a:pt x="42" y="0"/>
                </a:lnTo>
                <a:lnTo>
                  <a:pt x="0" y="14"/>
                </a:lnTo>
              </a:path>
            </a:pathLst>
          </a:custGeom>
          <a:noFill/>
          <a:ln w="4763">
            <a:solidFill>
              <a:srgbClr val="C00000"/>
            </a:solidFill>
            <a:round/>
            <a:headEnd/>
            <a:tailEnd/>
          </a:ln>
        </p:spPr>
        <p:txBody>
          <a:bodyPr/>
          <a:lstStyle/>
          <a:p>
            <a:endParaRPr lang="en-US">
              <a:solidFill>
                <a:srgbClr val="C00000"/>
              </a:solidFill>
            </a:endParaRPr>
          </a:p>
        </p:txBody>
      </p:sp>
      <p:sp>
        <p:nvSpPr>
          <p:cNvPr id="236" name="Rectangle 421"/>
          <p:cNvSpPr>
            <a:spLocks noChangeArrowheads="1"/>
          </p:cNvSpPr>
          <p:nvPr/>
        </p:nvSpPr>
        <p:spPr bwMode="auto">
          <a:xfrm>
            <a:off x="1219200" y="2681288"/>
            <a:ext cx="272510" cy="107722"/>
          </a:xfrm>
          <a:prstGeom prst="rect">
            <a:avLst/>
          </a:prstGeom>
          <a:noFill/>
          <a:ln w="9525">
            <a:noFill/>
            <a:miter lim="800000"/>
            <a:headEnd/>
            <a:tailEnd/>
          </a:ln>
        </p:spPr>
        <p:txBody>
          <a:bodyPr wrap="none" lIns="0" tIns="0" rIns="0" bIns="0">
            <a:spAutoFit/>
          </a:bodyPr>
          <a:lstStyle/>
          <a:p>
            <a:pPr eaLnBrk="0" hangingPunct="0"/>
            <a:r>
              <a:rPr lang="en-US" sz="700" b="0" dirty="0">
                <a:solidFill>
                  <a:srgbClr val="C00000"/>
                </a:solidFill>
              </a:rPr>
              <a:t>STALL</a:t>
            </a:r>
            <a:endParaRPr lang="en-US" sz="2000" b="0" baseline="30000" dirty="0">
              <a:solidFill>
                <a:srgbClr val="C00000"/>
              </a:solidFill>
            </a:endParaRPr>
          </a:p>
        </p:txBody>
      </p:sp>
      <p:sp>
        <p:nvSpPr>
          <p:cNvPr id="237" name="Freeform 422"/>
          <p:cNvSpPr>
            <a:spLocks/>
          </p:cNvSpPr>
          <p:nvPr/>
        </p:nvSpPr>
        <p:spPr bwMode="auto">
          <a:xfrm flipH="1">
            <a:off x="1465259" y="2482850"/>
            <a:ext cx="312738" cy="192088"/>
          </a:xfrm>
          <a:custGeom>
            <a:avLst/>
            <a:gdLst>
              <a:gd name="T0" fmla="*/ 2147483647 w 234"/>
              <a:gd name="T1" fmla="*/ 0 h 143"/>
              <a:gd name="T2" fmla="*/ 0 w 234"/>
              <a:gd name="T3" fmla="*/ 0 h 143"/>
              <a:gd name="T4" fmla="*/ 0 w 234"/>
              <a:gd name="T5" fmla="*/ 2147483647 h 143"/>
              <a:gd name="T6" fmla="*/ 0 60000 65536"/>
              <a:gd name="T7" fmla="*/ 0 60000 65536"/>
              <a:gd name="T8" fmla="*/ 0 60000 65536"/>
              <a:gd name="T9" fmla="*/ 0 w 234"/>
              <a:gd name="T10" fmla="*/ 0 h 143"/>
              <a:gd name="T11" fmla="*/ 234 w 234"/>
              <a:gd name="T12" fmla="*/ 143 h 143"/>
            </a:gdLst>
            <a:ahLst/>
            <a:cxnLst>
              <a:cxn ang="T6">
                <a:pos x="T0" y="T1"/>
              </a:cxn>
              <a:cxn ang="T7">
                <a:pos x="T2" y="T3"/>
              </a:cxn>
              <a:cxn ang="T8">
                <a:pos x="T4" y="T5"/>
              </a:cxn>
            </a:cxnLst>
            <a:rect l="T9" t="T10" r="T11" b="T12"/>
            <a:pathLst>
              <a:path w="234" h="143">
                <a:moveTo>
                  <a:pt x="234" y="0"/>
                </a:moveTo>
                <a:lnTo>
                  <a:pt x="0" y="0"/>
                </a:lnTo>
                <a:lnTo>
                  <a:pt x="0" y="143"/>
                </a:lnTo>
              </a:path>
            </a:pathLst>
          </a:custGeom>
          <a:noFill/>
          <a:ln w="4763">
            <a:solidFill>
              <a:srgbClr val="CC0000"/>
            </a:solidFill>
            <a:round/>
            <a:headEnd/>
            <a:tailEnd/>
          </a:ln>
        </p:spPr>
        <p:txBody>
          <a:bodyPr/>
          <a:lstStyle/>
          <a:p>
            <a:endParaRPr lang="en-US"/>
          </a:p>
        </p:txBody>
      </p:sp>
      <p:sp>
        <p:nvSpPr>
          <p:cNvPr id="238" name="Freeform 423"/>
          <p:cNvSpPr>
            <a:spLocks/>
          </p:cNvSpPr>
          <p:nvPr/>
        </p:nvSpPr>
        <p:spPr bwMode="auto">
          <a:xfrm>
            <a:off x="1760534" y="2625725"/>
            <a:ext cx="41275" cy="57150"/>
          </a:xfrm>
          <a:custGeom>
            <a:avLst/>
            <a:gdLst>
              <a:gd name="T0" fmla="*/ 2147483647 w 31"/>
              <a:gd name="T1" fmla="*/ 2147483647 h 42"/>
              <a:gd name="T2" fmla="*/ 2147483647 w 31"/>
              <a:gd name="T3" fmla="*/ 0 h 42"/>
              <a:gd name="T4" fmla="*/ 2147483647 w 31"/>
              <a:gd name="T5" fmla="*/ 0 h 42"/>
              <a:gd name="T6" fmla="*/ 2147483647 w 31"/>
              <a:gd name="T7" fmla="*/ 2147483647 h 42"/>
              <a:gd name="T8" fmla="*/ 2147483647 w 31"/>
              <a:gd name="T9" fmla="*/ 2147483647 h 42"/>
              <a:gd name="T10" fmla="*/ 0 w 31"/>
              <a:gd name="T11" fmla="*/ 0 h 42"/>
              <a:gd name="T12" fmla="*/ 0 w 31"/>
              <a:gd name="T13" fmla="*/ 0 h 42"/>
              <a:gd name="T14" fmla="*/ 2147483647 w 31"/>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42"/>
              <a:gd name="T26" fmla="*/ 31 w 31"/>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42">
                <a:moveTo>
                  <a:pt x="14" y="42"/>
                </a:moveTo>
                <a:lnTo>
                  <a:pt x="31"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239" name="Freeform 424"/>
          <p:cNvSpPr>
            <a:spLocks/>
          </p:cNvSpPr>
          <p:nvPr/>
        </p:nvSpPr>
        <p:spPr bwMode="auto">
          <a:xfrm>
            <a:off x="1760534" y="2625725"/>
            <a:ext cx="41275" cy="57150"/>
          </a:xfrm>
          <a:custGeom>
            <a:avLst/>
            <a:gdLst>
              <a:gd name="T0" fmla="*/ 2147483647 w 31"/>
              <a:gd name="T1" fmla="*/ 2147483647 h 42"/>
              <a:gd name="T2" fmla="*/ 2147483647 w 31"/>
              <a:gd name="T3" fmla="*/ 0 h 42"/>
              <a:gd name="T4" fmla="*/ 2147483647 w 31"/>
              <a:gd name="T5" fmla="*/ 0 h 42"/>
              <a:gd name="T6" fmla="*/ 2147483647 w 31"/>
              <a:gd name="T7" fmla="*/ 2147483647 h 42"/>
              <a:gd name="T8" fmla="*/ 2147483647 w 31"/>
              <a:gd name="T9" fmla="*/ 2147483647 h 42"/>
              <a:gd name="T10" fmla="*/ 0 w 31"/>
              <a:gd name="T11" fmla="*/ 0 h 42"/>
              <a:gd name="T12" fmla="*/ 0 w 31"/>
              <a:gd name="T13" fmla="*/ 0 h 42"/>
              <a:gd name="T14" fmla="*/ 2147483647 w 31"/>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42"/>
              <a:gd name="T26" fmla="*/ 31 w 31"/>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42">
                <a:moveTo>
                  <a:pt x="14" y="42"/>
                </a:moveTo>
                <a:lnTo>
                  <a:pt x="31" y="0"/>
                </a:lnTo>
                <a:lnTo>
                  <a:pt x="14" y="21"/>
                </a:lnTo>
                <a:lnTo>
                  <a:pt x="0" y="0"/>
                </a:lnTo>
                <a:lnTo>
                  <a:pt x="14" y="42"/>
                </a:lnTo>
              </a:path>
            </a:pathLst>
          </a:custGeom>
          <a:noFill/>
          <a:ln w="4763">
            <a:solidFill>
              <a:srgbClr val="CC0000"/>
            </a:solidFill>
            <a:round/>
            <a:headEnd/>
            <a:tailEnd/>
          </a:ln>
        </p:spPr>
        <p:txBody>
          <a:bodyPr/>
          <a:lstStyle/>
          <a:p>
            <a:endParaRPr lang="en-US"/>
          </a:p>
        </p:txBody>
      </p:sp>
      <p:sp>
        <p:nvSpPr>
          <p:cNvPr id="240" name="Freeform 425"/>
          <p:cNvSpPr>
            <a:spLocks/>
          </p:cNvSpPr>
          <p:nvPr/>
        </p:nvSpPr>
        <p:spPr bwMode="auto">
          <a:xfrm>
            <a:off x="1839909" y="2625725"/>
            <a:ext cx="42863" cy="57150"/>
          </a:xfrm>
          <a:custGeom>
            <a:avLst/>
            <a:gdLst>
              <a:gd name="T0" fmla="*/ 2147483647 w 32"/>
              <a:gd name="T1" fmla="*/ 2147483647 h 42"/>
              <a:gd name="T2" fmla="*/ 2147483647 w 32"/>
              <a:gd name="T3" fmla="*/ 0 h 42"/>
              <a:gd name="T4" fmla="*/ 2147483647 w 32"/>
              <a:gd name="T5" fmla="*/ 0 h 42"/>
              <a:gd name="T6" fmla="*/ 2147483647 w 32"/>
              <a:gd name="T7" fmla="*/ 2147483647 h 42"/>
              <a:gd name="T8" fmla="*/ 2147483647 w 32"/>
              <a:gd name="T9" fmla="*/ 2147483647 h 42"/>
              <a:gd name="T10" fmla="*/ 0 w 32"/>
              <a:gd name="T11" fmla="*/ 0 h 42"/>
              <a:gd name="T12" fmla="*/ 0 w 32"/>
              <a:gd name="T13" fmla="*/ 0 h 42"/>
              <a:gd name="T14" fmla="*/ 2147483647 w 32"/>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42"/>
              <a:gd name="T26" fmla="*/ 32 w 32"/>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42">
                <a:moveTo>
                  <a:pt x="14" y="42"/>
                </a:moveTo>
                <a:lnTo>
                  <a:pt x="32"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241" name="Freeform 426"/>
          <p:cNvSpPr>
            <a:spLocks/>
          </p:cNvSpPr>
          <p:nvPr/>
        </p:nvSpPr>
        <p:spPr bwMode="auto">
          <a:xfrm>
            <a:off x="1839909" y="2625725"/>
            <a:ext cx="42863" cy="57150"/>
          </a:xfrm>
          <a:custGeom>
            <a:avLst/>
            <a:gdLst>
              <a:gd name="T0" fmla="*/ 2147483647 w 32"/>
              <a:gd name="T1" fmla="*/ 2147483647 h 42"/>
              <a:gd name="T2" fmla="*/ 2147483647 w 32"/>
              <a:gd name="T3" fmla="*/ 0 h 42"/>
              <a:gd name="T4" fmla="*/ 2147483647 w 32"/>
              <a:gd name="T5" fmla="*/ 0 h 42"/>
              <a:gd name="T6" fmla="*/ 2147483647 w 32"/>
              <a:gd name="T7" fmla="*/ 2147483647 h 42"/>
              <a:gd name="T8" fmla="*/ 2147483647 w 32"/>
              <a:gd name="T9" fmla="*/ 2147483647 h 42"/>
              <a:gd name="T10" fmla="*/ 0 w 32"/>
              <a:gd name="T11" fmla="*/ 0 h 42"/>
              <a:gd name="T12" fmla="*/ 0 w 32"/>
              <a:gd name="T13" fmla="*/ 0 h 42"/>
              <a:gd name="T14" fmla="*/ 2147483647 w 32"/>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42"/>
              <a:gd name="T26" fmla="*/ 32 w 32"/>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42">
                <a:moveTo>
                  <a:pt x="14" y="42"/>
                </a:moveTo>
                <a:lnTo>
                  <a:pt x="32"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242" name="Rectangle 427"/>
          <p:cNvSpPr>
            <a:spLocks noChangeArrowheads="1"/>
          </p:cNvSpPr>
          <p:nvPr/>
        </p:nvSpPr>
        <p:spPr bwMode="auto">
          <a:xfrm>
            <a:off x="1253836" y="2438400"/>
            <a:ext cx="193964" cy="107722"/>
          </a:xfrm>
          <a:prstGeom prst="rect">
            <a:avLst/>
          </a:prstGeom>
          <a:noFill/>
          <a:ln w="9525">
            <a:noFill/>
            <a:miter lim="800000"/>
            <a:headEnd/>
            <a:tailEnd/>
          </a:ln>
        </p:spPr>
        <p:txBody>
          <a:bodyPr wrap="none" lIns="0" tIns="0" rIns="0" bIns="0">
            <a:spAutoFit/>
          </a:bodyPr>
          <a:lstStyle/>
          <a:p>
            <a:pPr eaLnBrk="0" hangingPunct="0"/>
            <a:r>
              <a:rPr lang="en-US" sz="700" b="0" dirty="0">
                <a:solidFill>
                  <a:srgbClr val="CC0000"/>
                </a:solidFill>
              </a:rPr>
              <a:t>NOP</a:t>
            </a:r>
            <a:endParaRPr lang="en-US" sz="2400" b="0" dirty="0">
              <a:solidFill>
                <a:srgbClr val="CC0000"/>
              </a:solidFill>
            </a:endParaRPr>
          </a:p>
        </p:txBody>
      </p:sp>
      <p:sp>
        <p:nvSpPr>
          <p:cNvPr id="248" name="Freeform 434"/>
          <p:cNvSpPr>
            <a:spLocks/>
          </p:cNvSpPr>
          <p:nvPr/>
        </p:nvSpPr>
        <p:spPr bwMode="auto">
          <a:xfrm>
            <a:off x="1549400" y="1890712"/>
            <a:ext cx="152400" cy="76200"/>
          </a:xfrm>
          <a:custGeom>
            <a:avLst/>
            <a:gdLst>
              <a:gd name="T0" fmla="*/ 0 w 96"/>
              <a:gd name="T1" fmla="*/ 0 h 48"/>
              <a:gd name="T2" fmla="*/ 2147483647 w 96"/>
              <a:gd name="T3" fmla="*/ 0 h 48"/>
              <a:gd name="T4" fmla="*/ 2147483647 w 96"/>
              <a:gd name="T5" fmla="*/ 2147483647 h 48"/>
              <a:gd name="T6" fmla="*/ 0 60000 65536"/>
              <a:gd name="T7" fmla="*/ 0 60000 65536"/>
              <a:gd name="T8" fmla="*/ 0 60000 65536"/>
              <a:gd name="T9" fmla="*/ 0 w 96"/>
              <a:gd name="T10" fmla="*/ 0 h 48"/>
              <a:gd name="T11" fmla="*/ 96 w 96"/>
              <a:gd name="T12" fmla="*/ 48 h 48"/>
            </a:gdLst>
            <a:ahLst/>
            <a:cxnLst>
              <a:cxn ang="T6">
                <a:pos x="T0" y="T1"/>
              </a:cxn>
              <a:cxn ang="T7">
                <a:pos x="T2" y="T3"/>
              </a:cxn>
              <a:cxn ang="T8">
                <a:pos x="T4" y="T5"/>
              </a:cxn>
            </a:cxnLst>
            <a:rect l="T9" t="T10" r="T11" b="T12"/>
            <a:pathLst>
              <a:path w="96" h="48">
                <a:moveTo>
                  <a:pt x="0" y="0"/>
                </a:moveTo>
                <a:lnTo>
                  <a:pt x="96" y="0"/>
                </a:lnTo>
                <a:lnTo>
                  <a:pt x="96" y="48"/>
                </a:lnTo>
              </a:path>
            </a:pathLst>
          </a:custGeom>
          <a:noFill/>
          <a:ln w="9525">
            <a:solidFill>
              <a:srgbClr val="C00000"/>
            </a:solidFill>
            <a:round/>
            <a:headEnd/>
            <a:tailEnd/>
          </a:ln>
        </p:spPr>
        <p:txBody>
          <a:bodyPr wrap="none" anchor="ctr"/>
          <a:lstStyle/>
          <a:p>
            <a:endParaRPr lang="en-US"/>
          </a:p>
        </p:txBody>
      </p:sp>
      <p:sp>
        <p:nvSpPr>
          <p:cNvPr id="249" name="Freeform 435"/>
          <p:cNvSpPr>
            <a:spLocks/>
          </p:cNvSpPr>
          <p:nvPr/>
        </p:nvSpPr>
        <p:spPr bwMode="auto">
          <a:xfrm>
            <a:off x="1684338" y="1924050"/>
            <a:ext cx="36512" cy="57150"/>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solidFill>
              <a:srgbClr val="C00000"/>
            </a:solidFill>
            <a:round/>
            <a:headEnd/>
            <a:tailEnd/>
          </a:ln>
        </p:spPr>
        <p:txBody>
          <a:bodyPr/>
          <a:lstStyle/>
          <a:p>
            <a:endParaRPr lang="en-US"/>
          </a:p>
        </p:txBody>
      </p:sp>
      <p:sp>
        <p:nvSpPr>
          <p:cNvPr id="250" name="Freeform 436"/>
          <p:cNvSpPr>
            <a:spLocks/>
          </p:cNvSpPr>
          <p:nvPr/>
        </p:nvSpPr>
        <p:spPr bwMode="auto">
          <a:xfrm>
            <a:off x="1684338" y="1924050"/>
            <a:ext cx="36512" cy="57150"/>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C00000"/>
            </a:solidFill>
            <a:round/>
            <a:headEnd/>
            <a:tailEnd/>
          </a:ln>
        </p:spPr>
        <p:txBody>
          <a:bodyPr/>
          <a:lstStyle/>
          <a:p>
            <a:endParaRPr lang="en-US"/>
          </a:p>
        </p:txBody>
      </p:sp>
      <p:sp>
        <p:nvSpPr>
          <p:cNvPr id="251" name="Rectangle 437"/>
          <p:cNvSpPr>
            <a:spLocks noChangeArrowheads="1"/>
          </p:cNvSpPr>
          <p:nvPr/>
        </p:nvSpPr>
        <p:spPr bwMode="auto">
          <a:xfrm>
            <a:off x="1251490" y="1828800"/>
            <a:ext cx="272510" cy="107722"/>
          </a:xfrm>
          <a:prstGeom prst="rect">
            <a:avLst/>
          </a:prstGeom>
          <a:noFill/>
          <a:ln w="9525">
            <a:noFill/>
            <a:miter lim="800000"/>
            <a:headEnd/>
            <a:tailEnd/>
          </a:ln>
        </p:spPr>
        <p:txBody>
          <a:bodyPr wrap="none" lIns="0" tIns="0" rIns="0" bIns="0">
            <a:spAutoFit/>
          </a:bodyPr>
          <a:lstStyle/>
          <a:p>
            <a:pPr eaLnBrk="0" hangingPunct="0"/>
            <a:r>
              <a:rPr lang="en-US" sz="700" b="0" dirty="0">
                <a:solidFill>
                  <a:srgbClr val="C00000"/>
                </a:solidFill>
              </a:rPr>
              <a:t>STALL</a:t>
            </a:r>
            <a:endParaRPr lang="en-US" sz="2400" b="0" dirty="0">
              <a:solidFill>
                <a:srgbClr val="C00000"/>
              </a:solidFill>
            </a:endParaRPr>
          </a:p>
        </p:txBody>
      </p:sp>
      <p:sp>
        <p:nvSpPr>
          <p:cNvPr id="252" name="Freeform 434"/>
          <p:cNvSpPr>
            <a:spLocks/>
          </p:cNvSpPr>
          <p:nvPr/>
        </p:nvSpPr>
        <p:spPr bwMode="auto">
          <a:xfrm>
            <a:off x="361950" y="1890712"/>
            <a:ext cx="152400" cy="76200"/>
          </a:xfrm>
          <a:custGeom>
            <a:avLst/>
            <a:gdLst>
              <a:gd name="T0" fmla="*/ 0 w 96"/>
              <a:gd name="T1" fmla="*/ 0 h 48"/>
              <a:gd name="T2" fmla="*/ 2147483647 w 96"/>
              <a:gd name="T3" fmla="*/ 0 h 48"/>
              <a:gd name="T4" fmla="*/ 2147483647 w 96"/>
              <a:gd name="T5" fmla="*/ 2147483647 h 48"/>
              <a:gd name="T6" fmla="*/ 0 60000 65536"/>
              <a:gd name="T7" fmla="*/ 0 60000 65536"/>
              <a:gd name="T8" fmla="*/ 0 60000 65536"/>
              <a:gd name="T9" fmla="*/ 0 w 96"/>
              <a:gd name="T10" fmla="*/ 0 h 48"/>
              <a:gd name="T11" fmla="*/ 96 w 96"/>
              <a:gd name="T12" fmla="*/ 48 h 48"/>
            </a:gdLst>
            <a:ahLst/>
            <a:cxnLst>
              <a:cxn ang="T6">
                <a:pos x="T0" y="T1"/>
              </a:cxn>
              <a:cxn ang="T7">
                <a:pos x="T2" y="T3"/>
              </a:cxn>
              <a:cxn ang="T8">
                <a:pos x="T4" y="T5"/>
              </a:cxn>
            </a:cxnLst>
            <a:rect l="T9" t="T10" r="T11" b="T12"/>
            <a:pathLst>
              <a:path w="96" h="48">
                <a:moveTo>
                  <a:pt x="0" y="0"/>
                </a:moveTo>
                <a:lnTo>
                  <a:pt x="96" y="0"/>
                </a:lnTo>
                <a:lnTo>
                  <a:pt x="96" y="48"/>
                </a:lnTo>
              </a:path>
            </a:pathLst>
          </a:custGeom>
          <a:noFill/>
          <a:ln w="9525">
            <a:solidFill>
              <a:srgbClr val="C00000"/>
            </a:solidFill>
            <a:round/>
            <a:headEnd/>
            <a:tailEnd/>
          </a:ln>
        </p:spPr>
        <p:txBody>
          <a:bodyPr wrap="none" anchor="ctr"/>
          <a:lstStyle/>
          <a:p>
            <a:endParaRPr lang="en-US"/>
          </a:p>
        </p:txBody>
      </p:sp>
      <p:sp>
        <p:nvSpPr>
          <p:cNvPr id="253" name="Freeform 435"/>
          <p:cNvSpPr>
            <a:spLocks/>
          </p:cNvSpPr>
          <p:nvPr/>
        </p:nvSpPr>
        <p:spPr bwMode="auto">
          <a:xfrm>
            <a:off x="496888" y="1924050"/>
            <a:ext cx="36512" cy="57150"/>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solidFill>
              <a:srgbClr val="C00000"/>
            </a:solidFill>
            <a:round/>
            <a:headEnd/>
            <a:tailEnd/>
          </a:ln>
        </p:spPr>
        <p:txBody>
          <a:bodyPr/>
          <a:lstStyle/>
          <a:p>
            <a:endParaRPr lang="en-US"/>
          </a:p>
        </p:txBody>
      </p:sp>
      <p:sp>
        <p:nvSpPr>
          <p:cNvPr id="254" name="Freeform 436"/>
          <p:cNvSpPr>
            <a:spLocks/>
          </p:cNvSpPr>
          <p:nvPr/>
        </p:nvSpPr>
        <p:spPr bwMode="auto">
          <a:xfrm>
            <a:off x="496888" y="1924050"/>
            <a:ext cx="36512" cy="57150"/>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C00000"/>
            </a:solidFill>
            <a:round/>
            <a:headEnd/>
            <a:tailEnd/>
          </a:ln>
        </p:spPr>
        <p:txBody>
          <a:bodyPr/>
          <a:lstStyle/>
          <a:p>
            <a:endParaRPr lang="en-US"/>
          </a:p>
        </p:txBody>
      </p:sp>
      <p:sp>
        <p:nvSpPr>
          <p:cNvPr id="255" name="Rectangle 437"/>
          <p:cNvSpPr>
            <a:spLocks noChangeArrowheads="1"/>
          </p:cNvSpPr>
          <p:nvPr/>
        </p:nvSpPr>
        <p:spPr bwMode="auto">
          <a:xfrm>
            <a:off x="64040" y="1828800"/>
            <a:ext cx="272510" cy="107722"/>
          </a:xfrm>
          <a:prstGeom prst="rect">
            <a:avLst/>
          </a:prstGeom>
          <a:noFill/>
          <a:ln w="9525">
            <a:noFill/>
            <a:miter lim="800000"/>
            <a:headEnd/>
            <a:tailEnd/>
          </a:ln>
        </p:spPr>
        <p:txBody>
          <a:bodyPr wrap="none" lIns="0" tIns="0" rIns="0" bIns="0">
            <a:spAutoFit/>
          </a:bodyPr>
          <a:lstStyle/>
          <a:p>
            <a:pPr eaLnBrk="0" hangingPunct="0"/>
            <a:r>
              <a:rPr lang="en-US" sz="700" b="0" dirty="0">
                <a:solidFill>
                  <a:srgbClr val="C00000"/>
                </a:solidFill>
              </a:rPr>
              <a:t>STALL</a:t>
            </a:r>
            <a:endParaRPr lang="en-US" sz="2400" b="0" dirty="0">
              <a:solidFill>
                <a:srgbClr val="C00000"/>
              </a:solidFill>
            </a:endParaRPr>
          </a:p>
        </p:txBody>
      </p:sp>
      <p:sp>
        <p:nvSpPr>
          <p:cNvPr id="256" name="Freeform 434"/>
          <p:cNvSpPr>
            <a:spLocks/>
          </p:cNvSpPr>
          <p:nvPr/>
        </p:nvSpPr>
        <p:spPr bwMode="auto">
          <a:xfrm>
            <a:off x="374110" y="1128712"/>
            <a:ext cx="152400" cy="76200"/>
          </a:xfrm>
          <a:custGeom>
            <a:avLst/>
            <a:gdLst>
              <a:gd name="T0" fmla="*/ 0 w 96"/>
              <a:gd name="T1" fmla="*/ 0 h 48"/>
              <a:gd name="T2" fmla="*/ 2147483647 w 96"/>
              <a:gd name="T3" fmla="*/ 0 h 48"/>
              <a:gd name="T4" fmla="*/ 2147483647 w 96"/>
              <a:gd name="T5" fmla="*/ 2147483647 h 48"/>
              <a:gd name="T6" fmla="*/ 0 60000 65536"/>
              <a:gd name="T7" fmla="*/ 0 60000 65536"/>
              <a:gd name="T8" fmla="*/ 0 60000 65536"/>
              <a:gd name="T9" fmla="*/ 0 w 96"/>
              <a:gd name="T10" fmla="*/ 0 h 48"/>
              <a:gd name="T11" fmla="*/ 96 w 96"/>
              <a:gd name="T12" fmla="*/ 48 h 48"/>
            </a:gdLst>
            <a:ahLst/>
            <a:cxnLst>
              <a:cxn ang="T6">
                <a:pos x="T0" y="T1"/>
              </a:cxn>
              <a:cxn ang="T7">
                <a:pos x="T2" y="T3"/>
              </a:cxn>
              <a:cxn ang="T8">
                <a:pos x="T4" y="T5"/>
              </a:cxn>
            </a:cxnLst>
            <a:rect l="T9" t="T10" r="T11" b="T12"/>
            <a:pathLst>
              <a:path w="96" h="48">
                <a:moveTo>
                  <a:pt x="0" y="0"/>
                </a:moveTo>
                <a:lnTo>
                  <a:pt x="96" y="0"/>
                </a:lnTo>
                <a:lnTo>
                  <a:pt x="96" y="48"/>
                </a:lnTo>
              </a:path>
            </a:pathLst>
          </a:custGeom>
          <a:noFill/>
          <a:ln w="9525">
            <a:solidFill>
              <a:srgbClr val="C00000"/>
            </a:solidFill>
            <a:round/>
            <a:headEnd/>
            <a:tailEnd/>
          </a:ln>
        </p:spPr>
        <p:txBody>
          <a:bodyPr wrap="none" anchor="ctr"/>
          <a:lstStyle/>
          <a:p>
            <a:endParaRPr lang="en-US"/>
          </a:p>
        </p:txBody>
      </p:sp>
      <p:sp>
        <p:nvSpPr>
          <p:cNvPr id="257" name="Freeform 435"/>
          <p:cNvSpPr>
            <a:spLocks/>
          </p:cNvSpPr>
          <p:nvPr/>
        </p:nvSpPr>
        <p:spPr bwMode="auto">
          <a:xfrm>
            <a:off x="509048" y="1162050"/>
            <a:ext cx="36512" cy="57150"/>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solidFill>
              <a:srgbClr val="C00000"/>
            </a:solidFill>
            <a:round/>
            <a:headEnd/>
            <a:tailEnd/>
          </a:ln>
        </p:spPr>
        <p:txBody>
          <a:bodyPr/>
          <a:lstStyle/>
          <a:p>
            <a:endParaRPr lang="en-US"/>
          </a:p>
        </p:txBody>
      </p:sp>
      <p:sp>
        <p:nvSpPr>
          <p:cNvPr id="258" name="Freeform 436"/>
          <p:cNvSpPr>
            <a:spLocks/>
          </p:cNvSpPr>
          <p:nvPr/>
        </p:nvSpPr>
        <p:spPr bwMode="auto">
          <a:xfrm>
            <a:off x="509048" y="1162050"/>
            <a:ext cx="36512" cy="57150"/>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C00000"/>
            </a:solidFill>
            <a:round/>
            <a:headEnd/>
            <a:tailEnd/>
          </a:ln>
        </p:spPr>
        <p:txBody>
          <a:bodyPr/>
          <a:lstStyle/>
          <a:p>
            <a:endParaRPr lang="en-US"/>
          </a:p>
        </p:txBody>
      </p:sp>
      <p:sp>
        <p:nvSpPr>
          <p:cNvPr id="259" name="Rectangle 437"/>
          <p:cNvSpPr>
            <a:spLocks noChangeArrowheads="1"/>
          </p:cNvSpPr>
          <p:nvPr/>
        </p:nvSpPr>
        <p:spPr bwMode="auto">
          <a:xfrm>
            <a:off x="76200" y="1066800"/>
            <a:ext cx="272510" cy="107722"/>
          </a:xfrm>
          <a:prstGeom prst="rect">
            <a:avLst/>
          </a:prstGeom>
          <a:noFill/>
          <a:ln w="9525">
            <a:noFill/>
            <a:miter lim="800000"/>
            <a:headEnd/>
            <a:tailEnd/>
          </a:ln>
        </p:spPr>
        <p:txBody>
          <a:bodyPr wrap="none" lIns="0" tIns="0" rIns="0" bIns="0">
            <a:spAutoFit/>
          </a:bodyPr>
          <a:lstStyle/>
          <a:p>
            <a:pPr eaLnBrk="0" hangingPunct="0"/>
            <a:r>
              <a:rPr lang="en-US" sz="700" b="0" dirty="0">
                <a:solidFill>
                  <a:srgbClr val="C00000"/>
                </a:solidFill>
              </a:rPr>
              <a:t>STALL</a:t>
            </a:r>
            <a:endParaRPr lang="en-US" sz="2400" b="0" dirty="0">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Resolving Data Hazards (2)</a:t>
            </a:r>
          </a:p>
        </p:txBody>
      </p:sp>
      <p:sp>
        <p:nvSpPr>
          <p:cNvPr id="3" name="Content Placeholder 2"/>
          <p:cNvSpPr>
            <a:spLocks noGrp="1"/>
          </p:cNvSpPr>
          <p:nvPr>
            <p:ph idx="1"/>
          </p:nvPr>
        </p:nvSpPr>
        <p:spPr>
          <a:xfrm>
            <a:off x="457200" y="1066801"/>
            <a:ext cx="8229600" cy="2971800"/>
          </a:xfrm>
        </p:spPr>
        <p:txBody>
          <a:bodyPr/>
          <a:lstStyle/>
          <a:p>
            <a:r>
              <a:rPr lang="en-US" dirty="0"/>
              <a:t>Strategy 2: Bypass. Route data</a:t>
            </a:r>
            <a:br>
              <a:rPr lang="en-US" dirty="0"/>
            </a:br>
            <a:r>
              <a:rPr lang="en-US" dirty="0"/>
              <a:t>to the earlier pipeline stage</a:t>
            </a:r>
            <a:br>
              <a:rPr lang="en-US" dirty="0"/>
            </a:br>
            <a:r>
              <a:rPr lang="en-US" dirty="0"/>
              <a:t>as soon as it is calculated</a:t>
            </a:r>
          </a:p>
          <a:p>
            <a:pPr lvl="4"/>
            <a:endParaRPr lang="en-US" dirty="0"/>
          </a:p>
          <a:p>
            <a:r>
              <a:rPr lang="en-US" dirty="0"/>
              <a:t>ADDC writes to R2 at the end of cycle 5…</a:t>
            </a:r>
            <a:br>
              <a:rPr lang="en-US" dirty="0"/>
            </a:br>
            <a:r>
              <a:rPr lang="en-US" dirty="0"/>
              <a:t>but the result is available at the end</a:t>
            </a:r>
            <a:br>
              <a:rPr lang="en-US" dirty="0"/>
            </a:br>
            <a:r>
              <a:rPr lang="en-US" dirty="0"/>
              <a:t>of the ALU stage!</a:t>
            </a:r>
          </a:p>
        </p:txBody>
      </p:sp>
      <p:sp>
        <p:nvSpPr>
          <p:cNvPr id="4" name="Content Placeholder 238"/>
          <p:cNvSpPr txBox="1">
            <a:spLocks/>
          </p:cNvSpPr>
          <p:nvPr/>
        </p:nvSpPr>
        <p:spPr bwMode="auto">
          <a:xfrm>
            <a:off x="5715000" y="990600"/>
            <a:ext cx="2743200" cy="1828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defTabSz="457200" rtl="0" eaLnBrk="0" fontAlgn="base" latinLnBrk="0" hangingPunct="0">
              <a:lnSpc>
                <a:spcPct val="100000"/>
              </a:lnSpc>
              <a:spcBef>
                <a:spcPct val="20000"/>
              </a:spcBef>
              <a:spcAft>
                <a:spcPct val="0"/>
              </a:spcAft>
              <a:buClrTx/>
              <a:buSzTx/>
              <a:buFont typeface="Arial" pitchFamily="34" charset="0"/>
              <a:buNone/>
              <a:tabLst/>
              <a:defRPr/>
            </a:pPr>
            <a:r>
              <a:rPr kumimoji="0" lang="en-US" sz="1800" b="0" i="0" u="none" strike="noStrike" kern="1200" cap="none" spc="0" normalizeH="0" baseline="0" noProof="0" dirty="0">
                <a:ln>
                  <a:noFill/>
                </a:ln>
                <a:effectLst/>
                <a:uLnTx/>
                <a:uFillTx/>
                <a:latin typeface="Consolas" pitchFamily="49" charset="0"/>
                <a:ea typeface="ＭＳ Ｐゴシック" charset="-128"/>
                <a:cs typeface="Consolas" pitchFamily="49" charset="0"/>
              </a:rPr>
              <a:t>ADDC(R1, 1, R2)</a:t>
            </a:r>
          </a:p>
          <a:p>
            <a:pPr marL="342900" marR="0" lvl="0" indent="-342900" defTabSz="457200" rtl="0" eaLnBrk="0" fontAlgn="base" latinLnBrk="0" hangingPunct="0">
              <a:lnSpc>
                <a:spcPct val="100000"/>
              </a:lnSpc>
              <a:spcBef>
                <a:spcPct val="20000"/>
              </a:spcBef>
              <a:spcAft>
                <a:spcPct val="0"/>
              </a:spcAft>
              <a:buClrTx/>
              <a:buSzTx/>
              <a:buFont typeface="Arial" pitchFamily="34" charset="0"/>
              <a:buNone/>
              <a:tabLst/>
              <a:defRPr/>
            </a:pPr>
            <a:r>
              <a:rPr lang="en-US" dirty="0">
                <a:latin typeface="Consolas" pitchFamily="49" charset="0"/>
                <a:ea typeface="ＭＳ Ｐゴシック" charset="-128"/>
                <a:cs typeface="Consolas" pitchFamily="49" charset="0"/>
              </a:rPr>
              <a:t>SUBC(R2, 4, R3)</a:t>
            </a:r>
          </a:p>
          <a:p>
            <a:pPr marL="342900" marR="0" lvl="0" indent="-342900" defTabSz="457200" rtl="0" eaLnBrk="0" fontAlgn="base" latinLnBrk="0" hangingPunct="0">
              <a:lnSpc>
                <a:spcPct val="100000"/>
              </a:lnSpc>
              <a:spcBef>
                <a:spcPct val="20000"/>
              </a:spcBef>
              <a:spcAft>
                <a:spcPct val="0"/>
              </a:spcAft>
              <a:buClrTx/>
              <a:buSzTx/>
              <a:buFont typeface="Arial" pitchFamily="34" charset="0"/>
              <a:buNone/>
              <a:tabLst/>
              <a:defRPr/>
            </a:pPr>
            <a:r>
              <a:rPr kumimoji="0" lang="en-US" sz="1800" b="0" i="0" u="none" strike="noStrike" kern="1200" cap="none" spc="0" normalizeH="0" baseline="0" noProof="0" dirty="0">
                <a:ln>
                  <a:noFill/>
                </a:ln>
                <a:effectLst/>
                <a:uLnTx/>
                <a:uFillTx/>
                <a:latin typeface="Consolas" pitchFamily="49" charset="0"/>
                <a:ea typeface="ＭＳ Ｐゴシック" charset="-128"/>
                <a:cs typeface="Consolas" pitchFamily="49" charset="0"/>
              </a:rPr>
              <a:t>MUL(R6, R7, R8)</a:t>
            </a:r>
          </a:p>
          <a:p>
            <a:pPr marL="342900" marR="0" lvl="0" indent="-342900" defTabSz="457200" rtl="0" eaLnBrk="0" fontAlgn="base" latinLnBrk="0" hangingPunct="0">
              <a:lnSpc>
                <a:spcPct val="100000"/>
              </a:lnSpc>
              <a:spcBef>
                <a:spcPct val="20000"/>
              </a:spcBef>
              <a:spcAft>
                <a:spcPct val="0"/>
              </a:spcAft>
              <a:buClrTx/>
              <a:buSzTx/>
              <a:buFont typeface="Arial" pitchFamily="34" charset="0"/>
              <a:buNone/>
              <a:tabLst/>
              <a:defRPr/>
            </a:pPr>
            <a:r>
              <a:rPr lang="en-US" dirty="0">
                <a:latin typeface="Consolas" pitchFamily="49" charset="0"/>
                <a:ea typeface="ＭＳ Ｐゴシック" charset="-128"/>
                <a:cs typeface="Consolas" pitchFamily="49" charset="0"/>
              </a:rPr>
              <a:t>XOR(R9, R10, R11)</a:t>
            </a:r>
          </a:p>
          <a:p>
            <a:pPr marL="342900" marR="0" lvl="0" indent="-342900" defTabSz="457200" rtl="0" eaLnBrk="0" fontAlgn="base" latinLnBrk="0" hangingPunct="0">
              <a:lnSpc>
                <a:spcPct val="100000"/>
              </a:lnSpc>
              <a:spcBef>
                <a:spcPct val="20000"/>
              </a:spcBef>
              <a:spcAft>
                <a:spcPct val="0"/>
              </a:spcAft>
              <a:buClrTx/>
              <a:buSzTx/>
              <a:buFont typeface="Arial" pitchFamily="34" charset="0"/>
              <a:buNone/>
              <a:tabLst/>
              <a:defRPr/>
            </a:pPr>
            <a:r>
              <a:rPr lang="en-US" dirty="0">
                <a:latin typeface="Consolas" pitchFamily="49" charset="0"/>
                <a:ea typeface="ＭＳ Ｐゴシック" charset="-128"/>
                <a:cs typeface="Consolas" pitchFamily="49" charset="0"/>
              </a:rPr>
              <a:t>…</a:t>
            </a:r>
          </a:p>
          <a:p>
            <a:pPr marL="342900" marR="0" lvl="0" indent="-342900" defTabSz="457200" rtl="0" eaLnBrk="0" fontAlgn="base" latinLnBrk="0" hangingPunct="0">
              <a:lnSpc>
                <a:spcPct val="100000"/>
              </a:lnSpc>
              <a:spcBef>
                <a:spcPct val="20000"/>
              </a:spcBef>
              <a:spcAft>
                <a:spcPct val="0"/>
              </a:spcAft>
              <a:buClrTx/>
              <a:buSzTx/>
              <a:buFont typeface="Arial" pitchFamily="34" charset="0"/>
              <a:buNone/>
              <a:tabLst/>
              <a:defRPr/>
            </a:pPr>
            <a:endParaRPr kumimoji="0" lang="en-US" sz="1800" b="0" i="0" u="none" strike="noStrike" kern="1200" cap="none" spc="0" normalizeH="0" baseline="0" noProof="0" dirty="0">
              <a:ln>
                <a:noFill/>
              </a:ln>
              <a:solidFill>
                <a:schemeClr val="tx1"/>
              </a:solidFill>
              <a:effectLst/>
              <a:uLnTx/>
              <a:uFillTx/>
              <a:latin typeface="Consolas" pitchFamily="49" charset="0"/>
              <a:ea typeface="ＭＳ Ｐゴシック" charset="-128"/>
              <a:cs typeface="Consolas" pitchFamily="49" charset="0"/>
            </a:endParaRPr>
          </a:p>
        </p:txBody>
      </p:sp>
      <p:graphicFrame>
        <p:nvGraphicFramePr>
          <p:cNvPr id="5" name="Table 4"/>
          <p:cNvGraphicFramePr>
            <a:graphicFrameLocks noGrp="1"/>
          </p:cNvGraphicFramePr>
          <p:nvPr/>
        </p:nvGraphicFramePr>
        <p:xfrm>
          <a:off x="990600" y="3886200"/>
          <a:ext cx="6324600" cy="2225040"/>
        </p:xfrm>
        <a:graphic>
          <a:graphicData uri="http://schemas.openxmlformats.org/drawingml/2006/table">
            <a:tbl>
              <a:tblPr>
                <a:tableStyleId>{616DA210-FB5B-4158-B5E0-FEB733F419BA}</a:tableStyleId>
              </a:tblPr>
              <a:tblGrid>
                <a:gridCol w="1054100">
                  <a:extLst>
                    <a:ext uri="{9D8B030D-6E8A-4147-A177-3AD203B41FA5}">
                      <a16:colId xmlns:a16="http://schemas.microsoft.com/office/drawing/2014/main" val="20000"/>
                    </a:ext>
                  </a:extLst>
                </a:gridCol>
                <a:gridCol w="1054100">
                  <a:extLst>
                    <a:ext uri="{9D8B030D-6E8A-4147-A177-3AD203B41FA5}">
                      <a16:colId xmlns:a16="http://schemas.microsoft.com/office/drawing/2014/main" val="20001"/>
                    </a:ext>
                  </a:extLst>
                </a:gridCol>
                <a:gridCol w="1054100">
                  <a:extLst>
                    <a:ext uri="{9D8B030D-6E8A-4147-A177-3AD203B41FA5}">
                      <a16:colId xmlns:a16="http://schemas.microsoft.com/office/drawing/2014/main" val="20002"/>
                    </a:ext>
                  </a:extLst>
                </a:gridCol>
                <a:gridCol w="1054100">
                  <a:extLst>
                    <a:ext uri="{9D8B030D-6E8A-4147-A177-3AD203B41FA5}">
                      <a16:colId xmlns:a16="http://schemas.microsoft.com/office/drawing/2014/main" val="20003"/>
                    </a:ext>
                  </a:extLst>
                </a:gridCol>
                <a:gridCol w="1054100">
                  <a:extLst>
                    <a:ext uri="{9D8B030D-6E8A-4147-A177-3AD203B41FA5}">
                      <a16:colId xmlns:a16="http://schemas.microsoft.com/office/drawing/2014/main" val="20004"/>
                    </a:ext>
                  </a:extLst>
                </a:gridCol>
                <a:gridCol w="1054100">
                  <a:extLst>
                    <a:ext uri="{9D8B030D-6E8A-4147-A177-3AD203B41FA5}">
                      <a16:colId xmlns:a16="http://schemas.microsoft.com/office/drawing/2014/main" val="20005"/>
                    </a:ext>
                  </a:extLst>
                </a:gridCol>
              </a:tblGrid>
              <a:tr h="370840">
                <a:tc>
                  <a:txBody>
                    <a:bodyPr/>
                    <a:lstStyle/>
                    <a:p>
                      <a:pPr algn="ct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ctr"/>
                      <a:r>
                        <a:rPr lang="en-US" dirty="0"/>
                        <a:t>IF</a:t>
                      </a:r>
                    </a:p>
                  </a:txBody>
                  <a:tcP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i="0" dirty="0"/>
                        <a:t>ADDC</a:t>
                      </a:r>
                    </a:p>
                  </a:txBody>
                  <a:tcPr>
                    <a:lnT w="12700" cap="flat" cmpd="sng" algn="ctr">
                      <a:solidFill>
                        <a:schemeClr val="tx1"/>
                      </a:solidFill>
                      <a:prstDash val="solid"/>
                      <a:round/>
                      <a:headEnd type="none" w="med" len="med"/>
                      <a:tailEnd type="none" w="med" len="med"/>
                    </a:lnT>
                  </a:tcPr>
                </a:tc>
                <a:tc>
                  <a:txBody>
                    <a:bodyPr/>
                    <a:lstStyle/>
                    <a:p>
                      <a:pPr algn="ctr"/>
                      <a:r>
                        <a:rPr lang="en-US" i="0" dirty="0"/>
                        <a:t>SUBC</a:t>
                      </a:r>
                    </a:p>
                  </a:txBody>
                  <a:tcPr>
                    <a:lnT w="12700" cap="flat" cmpd="sng" algn="ctr">
                      <a:solidFill>
                        <a:schemeClr val="tx1"/>
                      </a:solidFill>
                      <a:prstDash val="solid"/>
                      <a:round/>
                      <a:headEnd type="none" w="med" len="med"/>
                      <a:tailEnd type="none" w="med" len="med"/>
                    </a:lnT>
                  </a:tcPr>
                </a:tc>
                <a:tc>
                  <a:txBody>
                    <a:bodyPr/>
                    <a:lstStyle/>
                    <a:p>
                      <a:pPr algn="ctr"/>
                      <a:r>
                        <a:rPr lang="en-US" i="0" dirty="0"/>
                        <a:t>MUL</a:t>
                      </a:r>
                    </a:p>
                  </a:txBody>
                  <a:tcPr>
                    <a:lnT w="12700" cap="flat" cmpd="sng" algn="ctr">
                      <a:solidFill>
                        <a:schemeClr val="tx1"/>
                      </a:solidFill>
                      <a:prstDash val="solid"/>
                      <a:round/>
                      <a:headEnd type="none" w="med" len="med"/>
                      <a:tailEnd type="none" w="med" len="med"/>
                    </a:lnT>
                  </a:tcPr>
                </a:tc>
                <a:tc>
                  <a:txBody>
                    <a:bodyPr/>
                    <a:lstStyle/>
                    <a:p>
                      <a:pPr algn="ctr"/>
                      <a:r>
                        <a:rPr lang="en-US" i="0" dirty="0"/>
                        <a:t>XOR</a:t>
                      </a:r>
                    </a:p>
                  </a:txBody>
                  <a:tcPr>
                    <a:lnT w="12700" cap="flat" cmpd="sng" algn="ctr">
                      <a:solidFill>
                        <a:schemeClr val="tx1"/>
                      </a:solidFill>
                      <a:prstDash val="solid"/>
                      <a:round/>
                      <a:headEnd type="none" w="med" len="med"/>
                      <a:tailEnd type="none" w="med" len="med"/>
                    </a:lnT>
                  </a:tcPr>
                </a:tc>
                <a:tc>
                  <a:txBody>
                    <a:bodyPr/>
                    <a:lstStyle/>
                    <a:p>
                      <a:pPr algn="ctr"/>
                      <a:endParaRPr lang="en-US" i="0" dirty="0"/>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1"/>
                  </a:ext>
                </a:extLst>
              </a:tr>
              <a:tr h="370840">
                <a:tc>
                  <a:txBody>
                    <a:bodyPr/>
                    <a:lstStyle/>
                    <a:p>
                      <a:pPr algn="ctr"/>
                      <a:r>
                        <a:rPr lang="en-US" dirty="0"/>
                        <a:t>RF</a:t>
                      </a:r>
                    </a:p>
                  </a:txBody>
                  <a:tcPr>
                    <a:lnL w="12700" cap="flat" cmpd="sng" algn="ctr">
                      <a:noFill/>
                      <a:prstDash val="solid"/>
                      <a:round/>
                      <a:headEnd type="none" w="med" len="med"/>
                      <a:tailEnd type="none" w="med" len="med"/>
                    </a:lnL>
                  </a:tcPr>
                </a:tc>
                <a:tc>
                  <a:txBody>
                    <a:bodyPr/>
                    <a:lstStyle/>
                    <a:p>
                      <a:pPr algn="ctr"/>
                      <a:endParaRPr lang="en-US" i="0" dirty="0"/>
                    </a:p>
                  </a:txBody>
                  <a:tcPr/>
                </a:tc>
                <a:tc>
                  <a:txBody>
                    <a:bodyPr/>
                    <a:lstStyle/>
                    <a:p>
                      <a:pPr algn="ctr"/>
                      <a:r>
                        <a:rPr lang="en-US" i="0" dirty="0"/>
                        <a:t>ADDC</a:t>
                      </a:r>
                    </a:p>
                  </a:txBody>
                  <a:tcPr/>
                </a:tc>
                <a:tc>
                  <a:txBody>
                    <a:bodyPr/>
                    <a:lstStyle/>
                    <a:p>
                      <a:pPr algn="ctr"/>
                      <a:r>
                        <a:rPr lang="en-US" i="0" dirty="0"/>
                        <a:t>SUBC</a:t>
                      </a:r>
                    </a:p>
                  </a:txBody>
                  <a:tcPr/>
                </a:tc>
                <a:tc>
                  <a:txBody>
                    <a:bodyPr/>
                    <a:lstStyle/>
                    <a:p>
                      <a:pPr algn="ctr"/>
                      <a:r>
                        <a:rPr lang="en-US" i="0" dirty="0"/>
                        <a:t>MUL</a:t>
                      </a:r>
                    </a:p>
                  </a:txBody>
                  <a:tcPr/>
                </a:tc>
                <a:tc>
                  <a:txBody>
                    <a:bodyPr/>
                    <a:lstStyle/>
                    <a:p>
                      <a:pPr algn="ctr"/>
                      <a:r>
                        <a:rPr lang="en-US" i="0" dirty="0"/>
                        <a:t>XOR</a:t>
                      </a:r>
                    </a:p>
                  </a:txBody>
                  <a:tcPr/>
                </a:tc>
                <a:extLst>
                  <a:ext uri="{0D108BD9-81ED-4DB2-BD59-A6C34878D82A}">
                    <a16:rowId xmlns:a16="http://schemas.microsoft.com/office/drawing/2014/main" val="10002"/>
                  </a:ext>
                </a:extLst>
              </a:tr>
              <a:tr h="370840">
                <a:tc>
                  <a:txBody>
                    <a:bodyPr/>
                    <a:lstStyle/>
                    <a:p>
                      <a:pPr algn="ctr"/>
                      <a:r>
                        <a:rPr lang="en-US" dirty="0"/>
                        <a:t>ALU</a:t>
                      </a:r>
                    </a:p>
                  </a:txBody>
                  <a:tcPr>
                    <a:lnL w="12700" cap="flat" cmpd="sng" algn="ctr">
                      <a:noFill/>
                      <a:prstDash val="solid"/>
                      <a:round/>
                      <a:headEnd type="none" w="med" len="med"/>
                      <a:tailEnd type="none" w="med" len="med"/>
                    </a:lnL>
                  </a:tcPr>
                </a:tc>
                <a:tc>
                  <a:txBody>
                    <a:bodyPr/>
                    <a:lstStyle/>
                    <a:p>
                      <a:pPr algn="ctr"/>
                      <a:endParaRPr lang="en-US" i="0" dirty="0"/>
                    </a:p>
                  </a:txBody>
                  <a:tcPr/>
                </a:tc>
                <a:tc>
                  <a:txBody>
                    <a:bodyPr/>
                    <a:lstStyle/>
                    <a:p>
                      <a:pPr algn="ctr"/>
                      <a:endParaRPr lang="en-US" i="0" dirty="0"/>
                    </a:p>
                  </a:txBody>
                  <a:tcPr/>
                </a:tc>
                <a:tc>
                  <a:txBody>
                    <a:bodyPr/>
                    <a:lstStyle/>
                    <a:p>
                      <a:pPr algn="ctr"/>
                      <a:r>
                        <a:rPr lang="en-US" i="0" dirty="0"/>
                        <a:t>ADDC</a:t>
                      </a:r>
                    </a:p>
                  </a:txBody>
                  <a:tcPr/>
                </a:tc>
                <a:tc>
                  <a:txBody>
                    <a:bodyPr/>
                    <a:lstStyle/>
                    <a:p>
                      <a:pPr algn="ctr"/>
                      <a:r>
                        <a:rPr lang="en-US" i="0" dirty="0"/>
                        <a:t>SUBC</a:t>
                      </a:r>
                    </a:p>
                  </a:txBody>
                  <a:tcPr/>
                </a:tc>
                <a:tc>
                  <a:txBody>
                    <a:bodyPr/>
                    <a:lstStyle/>
                    <a:p>
                      <a:pPr algn="ctr"/>
                      <a:r>
                        <a:rPr lang="en-US" i="0" dirty="0"/>
                        <a:t>MUL</a:t>
                      </a:r>
                    </a:p>
                  </a:txBody>
                  <a:tcPr/>
                </a:tc>
                <a:extLst>
                  <a:ext uri="{0D108BD9-81ED-4DB2-BD59-A6C34878D82A}">
                    <a16:rowId xmlns:a16="http://schemas.microsoft.com/office/drawing/2014/main" val="10003"/>
                  </a:ext>
                </a:extLst>
              </a:tr>
              <a:tr h="370840">
                <a:tc>
                  <a:txBody>
                    <a:bodyPr/>
                    <a:lstStyle/>
                    <a:p>
                      <a:pPr algn="ctr"/>
                      <a:r>
                        <a:rPr lang="en-US" dirty="0"/>
                        <a:t>MEM</a:t>
                      </a:r>
                    </a:p>
                  </a:txBody>
                  <a:tcPr>
                    <a:lnL w="12700" cap="flat" cmpd="sng" algn="ctr">
                      <a:noFill/>
                      <a:prstDash val="solid"/>
                      <a:round/>
                      <a:headEnd type="none" w="med" len="med"/>
                      <a:tailEnd type="none" w="med" len="med"/>
                    </a:lnL>
                  </a:tcPr>
                </a:tc>
                <a:tc>
                  <a:txBody>
                    <a:bodyPr/>
                    <a:lstStyle/>
                    <a:p>
                      <a:pPr algn="ctr"/>
                      <a:endParaRPr lang="en-US" i="0" dirty="0"/>
                    </a:p>
                  </a:txBody>
                  <a:tcPr/>
                </a:tc>
                <a:tc>
                  <a:txBody>
                    <a:bodyPr/>
                    <a:lstStyle/>
                    <a:p>
                      <a:pPr algn="ctr"/>
                      <a:endParaRPr lang="en-US" i="0"/>
                    </a:p>
                  </a:txBody>
                  <a:tcPr/>
                </a:tc>
                <a:tc>
                  <a:txBody>
                    <a:bodyPr/>
                    <a:lstStyle/>
                    <a:p>
                      <a:pPr algn="ctr"/>
                      <a:endParaRPr lang="en-US" i="0" dirty="0"/>
                    </a:p>
                  </a:txBody>
                  <a:tcPr/>
                </a:tc>
                <a:tc>
                  <a:txBody>
                    <a:bodyPr/>
                    <a:lstStyle/>
                    <a:p>
                      <a:pPr algn="ctr"/>
                      <a:r>
                        <a:rPr lang="en-US" i="0" dirty="0"/>
                        <a:t>ADDC</a:t>
                      </a:r>
                    </a:p>
                  </a:txBody>
                  <a:tcPr/>
                </a:tc>
                <a:tc>
                  <a:txBody>
                    <a:bodyPr/>
                    <a:lstStyle/>
                    <a:p>
                      <a:pPr algn="ctr"/>
                      <a:r>
                        <a:rPr lang="en-US" i="0" dirty="0"/>
                        <a:t>SUBC</a:t>
                      </a:r>
                    </a:p>
                  </a:txBody>
                  <a:tcPr/>
                </a:tc>
                <a:extLst>
                  <a:ext uri="{0D108BD9-81ED-4DB2-BD59-A6C34878D82A}">
                    <a16:rowId xmlns:a16="http://schemas.microsoft.com/office/drawing/2014/main" val="10004"/>
                  </a:ext>
                </a:extLst>
              </a:tr>
              <a:tr h="370840">
                <a:tc>
                  <a:txBody>
                    <a:bodyPr/>
                    <a:lstStyle/>
                    <a:p>
                      <a:pPr algn="ctr"/>
                      <a:r>
                        <a:rPr lang="en-US" dirty="0"/>
                        <a:t>WB</a:t>
                      </a:r>
                    </a:p>
                  </a:txBody>
                  <a:tcPr>
                    <a:lnL w="12700" cap="flat" cmpd="sng" algn="ctr">
                      <a:noFill/>
                      <a:prstDash val="solid"/>
                      <a:round/>
                      <a:headEnd type="none" w="med" len="med"/>
                      <a:tailEnd type="none" w="med" len="med"/>
                    </a:lnL>
                  </a:tcPr>
                </a:tc>
                <a:tc>
                  <a:txBody>
                    <a:bodyPr/>
                    <a:lstStyle/>
                    <a:p>
                      <a:pPr algn="ctr"/>
                      <a:endParaRPr lang="en-US" i="0" dirty="0"/>
                    </a:p>
                  </a:txBody>
                  <a:tcPr/>
                </a:tc>
                <a:tc>
                  <a:txBody>
                    <a:bodyPr/>
                    <a:lstStyle/>
                    <a:p>
                      <a:pPr algn="ctr"/>
                      <a:endParaRPr lang="en-US" i="0" dirty="0"/>
                    </a:p>
                  </a:txBody>
                  <a:tcPr/>
                </a:tc>
                <a:tc>
                  <a:txBody>
                    <a:bodyPr/>
                    <a:lstStyle/>
                    <a:p>
                      <a:pPr algn="ctr"/>
                      <a:endParaRPr lang="en-US" i="0" dirty="0"/>
                    </a:p>
                  </a:txBody>
                  <a:tcPr/>
                </a:tc>
                <a:tc>
                  <a:txBody>
                    <a:bodyPr/>
                    <a:lstStyle/>
                    <a:p>
                      <a:pPr algn="ctr"/>
                      <a:endParaRPr lang="en-US" i="0" dirty="0"/>
                    </a:p>
                  </a:txBody>
                  <a:tcPr/>
                </a:tc>
                <a:tc>
                  <a:txBody>
                    <a:bodyPr/>
                    <a:lstStyle/>
                    <a:p>
                      <a:pPr algn="ctr"/>
                      <a:r>
                        <a:rPr lang="en-US" i="0" dirty="0"/>
                        <a:t>ADDC</a:t>
                      </a:r>
                    </a:p>
                  </a:txBody>
                  <a:tcPr/>
                </a:tc>
                <a:extLst>
                  <a:ext uri="{0D108BD9-81ED-4DB2-BD59-A6C34878D82A}">
                    <a16:rowId xmlns:a16="http://schemas.microsoft.com/office/drawing/2014/main" val="10005"/>
                  </a:ext>
                </a:extLst>
              </a:tr>
            </a:tbl>
          </a:graphicData>
        </a:graphic>
      </p:graphicFrame>
      <p:cxnSp>
        <p:nvCxnSpPr>
          <p:cNvPr id="7" name="Straight Arrow Connector 6"/>
          <p:cNvCxnSpPr/>
          <p:nvPr/>
        </p:nvCxnSpPr>
        <p:spPr>
          <a:xfrm flipV="1">
            <a:off x="5105400" y="4800600"/>
            <a:ext cx="0" cy="381000"/>
          </a:xfrm>
          <a:prstGeom prst="straightConnector1">
            <a:avLst/>
          </a:prstGeom>
          <a:ln w="44450">
            <a:solidFill>
              <a:srgbClr val="C00000"/>
            </a:solidFill>
            <a:tailEnd type="triangle"/>
          </a:ln>
          <a:effectLst/>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7503807" y="6229290"/>
            <a:ext cx="1640193" cy="400110"/>
          </a:xfrm>
          <a:prstGeom prst="rect">
            <a:avLst/>
          </a:prstGeom>
          <a:noFill/>
        </p:spPr>
        <p:txBody>
          <a:bodyPr wrap="none" rtlCol="0">
            <a:spAutoFit/>
          </a:bodyPr>
          <a:lstStyle/>
          <a:p>
            <a:r>
              <a:rPr lang="en-US" sz="2000" dirty="0">
                <a:latin typeface="+mj-lt"/>
              </a:rPr>
              <a:t>R2 updated</a:t>
            </a:r>
          </a:p>
        </p:txBody>
      </p:sp>
      <p:cxnSp>
        <p:nvCxnSpPr>
          <p:cNvPr id="9" name="Straight Arrow Connector 8"/>
          <p:cNvCxnSpPr>
            <a:stCxn id="8" idx="1"/>
          </p:cNvCxnSpPr>
          <p:nvPr/>
        </p:nvCxnSpPr>
        <p:spPr>
          <a:xfrm flipH="1" flipV="1">
            <a:off x="7275207" y="6153090"/>
            <a:ext cx="228600" cy="276255"/>
          </a:xfrm>
          <a:prstGeom prst="straightConnector1">
            <a:avLst/>
          </a:prstGeom>
          <a:ln>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2014489" y="6248400"/>
            <a:ext cx="3090911" cy="400110"/>
          </a:xfrm>
          <a:prstGeom prst="rect">
            <a:avLst/>
          </a:prstGeom>
          <a:noFill/>
        </p:spPr>
        <p:txBody>
          <a:bodyPr wrap="none" rtlCol="0">
            <a:spAutoFit/>
          </a:bodyPr>
          <a:lstStyle/>
          <a:p>
            <a:r>
              <a:rPr lang="en-US" sz="2000" dirty="0">
                <a:latin typeface="+mj-lt"/>
              </a:rPr>
              <a:t>ADDC result computed</a:t>
            </a:r>
          </a:p>
        </p:txBody>
      </p:sp>
      <p:cxnSp>
        <p:nvCxnSpPr>
          <p:cNvPr id="11" name="Straight Arrow Connector 10"/>
          <p:cNvCxnSpPr/>
          <p:nvPr/>
        </p:nvCxnSpPr>
        <p:spPr>
          <a:xfrm flipV="1">
            <a:off x="5029200" y="6172200"/>
            <a:ext cx="76200" cy="228600"/>
          </a:xfrm>
          <a:prstGeom prst="straightConnector1">
            <a:avLst/>
          </a:prstGeom>
          <a:ln>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Bypass Logic</a:t>
            </a:r>
          </a:p>
        </p:txBody>
      </p:sp>
      <p:sp>
        <p:nvSpPr>
          <p:cNvPr id="3" name="Content Placeholder 2"/>
          <p:cNvSpPr>
            <a:spLocks noGrp="1"/>
          </p:cNvSpPr>
          <p:nvPr>
            <p:ph idx="1"/>
          </p:nvPr>
        </p:nvSpPr>
        <p:spPr>
          <a:xfrm>
            <a:off x="5257800" y="1066800"/>
            <a:ext cx="3429000" cy="5486400"/>
          </a:xfrm>
        </p:spPr>
        <p:txBody>
          <a:bodyPr/>
          <a:lstStyle/>
          <a:p>
            <a:r>
              <a:rPr lang="en-US" sz="2000" dirty="0"/>
              <a:t>Add bypass </a:t>
            </a:r>
            <a:r>
              <a:rPr lang="en-US" sz="2000" dirty="0" err="1"/>
              <a:t>muxes</a:t>
            </a:r>
            <a:r>
              <a:rPr lang="en-US" sz="2000" dirty="0"/>
              <a:t> to RF outputs</a:t>
            </a:r>
          </a:p>
          <a:p>
            <a:r>
              <a:rPr lang="en-US" sz="2000" dirty="0"/>
              <a:t>Route ALU, MEM, WB outputs to mux inputs</a:t>
            </a:r>
          </a:p>
          <a:p>
            <a:r>
              <a:rPr lang="en-US" sz="2000" dirty="0"/>
              <a:t>Bypass value if destination register of instruction in ALU, MEM, or WB matches source register of instruction in RF</a:t>
            </a:r>
          </a:p>
          <a:p>
            <a:pPr lvl="1"/>
            <a:r>
              <a:rPr lang="en-US" sz="1600" dirty="0"/>
              <a:t>But not R31!?</a:t>
            </a:r>
          </a:p>
          <a:p>
            <a:r>
              <a:rPr lang="en-US" sz="2000" dirty="0"/>
              <a:t>What to do if multiple matches?</a:t>
            </a:r>
          </a:p>
          <a:p>
            <a:pPr lvl="1"/>
            <a:r>
              <a:rPr lang="en-US" sz="1800" dirty="0"/>
              <a:t>Select value from most recent instruction! (ALU &gt; MEM &gt; WB)</a:t>
            </a:r>
          </a:p>
          <a:p>
            <a:endParaRPr lang="en-US" sz="2000" dirty="0"/>
          </a:p>
          <a:p>
            <a:endParaRPr lang="en-US" sz="2000" dirty="0"/>
          </a:p>
        </p:txBody>
      </p:sp>
      <p:grpSp>
        <p:nvGrpSpPr>
          <p:cNvPr id="4" name="Group 3"/>
          <p:cNvGrpSpPr/>
          <p:nvPr/>
        </p:nvGrpSpPr>
        <p:grpSpPr>
          <a:xfrm>
            <a:off x="219075" y="1066800"/>
            <a:ext cx="4424363" cy="5211802"/>
            <a:chOff x="447675" y="1066800"/>
            <a:chExt cx="4424363" cy="5211802"/>
          </a:xfrm>
        </p:grpSpPr>
        <p:sp>
          <p:nvSpPr>
            <p:cNvPr id="5" name="Rectangle 4"/>
            <p:cNvSpPr>
              <a:spLocks noChangeArrowheads="1"/>
            </p:cNvSpPr>
            <p:nvPr/>
          </p:nvSpPr>
          <p:spPr bwMode="auto">
            <a:xfrm>
              <a:off x="2343150" y="5949243"/>
              <a:ext cx="1011238" cy="299158"/>
            </a:xfrm>
            <a:prstGeom prst="rect">
              <a:avLst/>
            </a:prstGeom>
            <a:solidFill>
              <a:srgbClr val="FFFFFF"/>
            </a:solidFill>
            <a:ln w="9525">
              <a:noFill/>
              <a:miter lim="800000"/>
              <a:headEnd/>
              <a:tailEnd/>
            </a:ln>
          </p:spPr>
          <p:txBody>
            <a:bodyPr/>
            <a:lstStyle/>
            <a:p>
              <a:endParaRPr lang="en-US"/>
            </a:p>
          </p:txBody>
        </p:sp>
        <p:sp>
          <p:nvSpPr>
            <p:cNvPr id="6" name="Rectangle 5"/>
            <p:cNvSpPr>
              <a:spLocks noChangeArrowheads="1"/>
            </p:cNvSpPr>
            <p:nvPr/>
          </p:nvSpPr>
          <p:spPr bwMode="auto">
            <a:xfrm>
              <a:off x="2346325" y="5951870"/>
              <a:ext cx="1004888" cy="296530"/>
            </a:xfrm>
            <a:prstGeom prst="rect">
              <a:avLst/>
            </a:prstGeom>
            <a:noFill/>
            <a:ln w="11113">
              <a:solidFill>
                <a:srgbClr val="000000"/>
              </a:solidFill>
              <a:miter lim="800000"/>
              <a:headEnd/>
              <a:tailEnd/>
            </a:ln>
          </p:spPr>
          <p:txBody>
            <a:bodyPr/>
            <a:lstStyle/>
            <a:p>
              <a:endParaRPr lang="en-US"/>
            </a:p>
          </p:txBody>
        </p:sp>
        <p:sp>
          <p:nvSpPr>
            <p:cNvPr id="7" name="Freeform 6"/>
            <p:cNvSpPr>
              <a:spLocks/>
            </p:cNvSpPr>
            <p:nvPr/>
          </p:nvSpPr>
          <p:spPr bwMode="auto">
            <a:xfrm>
              <a:off x="3522663" y="2318619"/>
              <a:ext cx="336550" cy="69617"/>
            </a:xfrm>
            <a:custGeom>
              <a:avLst/>
              <a:gdLst>
                <a:gd name="T0" fmla="*/ 0 w 252"/>
                <a:gd name="T1" fmla="*/ 0 h 63"/>
                <a:gd name="T2" fmla="*/ 2147483647 w 252"/>
                <a:gd name="T3" fmla="*/ 0 h 63"/>
                <a:gd name="T4" fmla="*/ 2147483647 w 252"/>
                <a:gd name="T5" fmla="*/ 2147483647 h 63"/>
                <a:gd name="T6" fmla="*/ 2147483647 w 252"/>
                <a:gd name="T7" fmla="*/ 2147483647 h 63"/>
                <a:gd name="T8" fmla="*/ 0 w 252"/>
                <a:gd name="T9" fmla="*/ 0 h 63"/>
                <a:gd name="T10" fmla="*/ 0 60000 65536"/>
                <a:gd name="T11" fmla="*/ 0 60000 65536"/>
                <a:gd name="T12" fmla="*/ 0 60000 65536"/>
                <a:gd name="T13" fmla="*/ 0 60000 65536"/>
                <a:gd name="T14" fmla="*/ 0 60000 65536"/>
                <a:gd name="T15" fmla="*/ 0 w 252"/>
                <a:gd name="T16" fmla="*/ 0 h 63"/>
                <a:gd name="T17" fmla="*/ 252 w 252"/>
                <a:gd name="T18" fmla="*/ 63 h 63"/>
              </a:gdLst>
              <a:ahLst/>
              <a:cxnLst>
                <a:cxn ang="T10">
                  <a:pos x="T0" y="T1"/>
                </a:cxn>
                <a:cxn ang="T11">
                  <a:pos x="T2" y="T3"/>
                </a:cxn>
                <a:cxn ang="T12">
                  <a:pos x="T4" y="T5"/>
                </a:cxn>
                <a:cxn ang="T13">
                  <a:pos x="T6" y="T7"/>
                </a:cxn>
                <a:cxn ang="T14">
                  <a:pos x="T8" y="T9"/>
                </a:cxn>
              </a:cxnLst>
              <a:rect l="T15" t="T16" r="T17" b="T18"/>
              <a:pathLst>
                <a:path w="252" h="63">
                  <a:moveTo>
                    <a:pt x="0" y="0"/>
                  </a:moveTo>
                  <a:lnTo>
                    <a:pt x="252" y="0"/>
                  </a:lnTo>
                  <a:lnTo>
                    <a:pt x="221" y="63"/>
                  </a:lnTo>
                  <a:lnTo>
                    <a:pt x="32" y="63"/>
                  </a:lnTo>
                  <a:lnTo>
                    <a:pt x="0" y="0"/>
                  </a:lnTo>
                </a:path>
              </a:pathLst>
            </a:custGeom>
            <a:noFill/>
            <a:ln w="11113">
              <a:solidFill>
                <a:srgbClr val="000000"/>
              </a:solidFill>
              <a:round/>
              <a:headEnd/>
              <a:tailEnd/>
            </a:ln>
          </p:spPr>
          <p:txBody>
            <a:bodyPr/>
            <a:lstStyle/>
            <a:p>
              <a:endParaRPr lang="en-US"/>
            </a:p>
          </p:txBody>
        </p:sp>
        <p:sp>
          <p:nvSpPr>
            <p:cNvPr id="8" name="Rectangle 7"/>
            <p:cNvSpPr>
              <a:spLocks noChangeArrowheads="1"/>
            </p:cNvSpPr>
            <p:nvPr/>
          </p:nvSpPr>
          <p:spPr bwMode="auto">
            <a:xfrm>
              <a:off x="3986213" y="4411088"/>
              <a:ext cx="715962" cy="1057400"/>
            </a:xfrm>
            <a:prstGeom prst="rect">
              <a:avLst/>
            </a:prstGeom>
            <a:solidFill>
              <a:srgbClr val="FFFFFF"/>
            </a:solidFill>
            <a:ln w="9525">
              <a:noFill/>
              <a:miter lim="800000"/>
              <a:headEnd/>
              <a:tailEnd/>
            </a:ln>
          </p:spPr>
          <p:txBody>
            <a:bodyPr/>
            <a:lstStyle/>
            <a:p>
              <a:endParaRPr lang="en-US"/>
            </a:p>
          </p:txBody>
        </p:sp>
        <p:sp>
          <p:nvSpPr>
            <p:cNvPr id="9" name="Rectangle 8"/>
            <p:cNvSpPr>
              <a:spLocks noChangeArrowheads="1"/>
            </p:cNvSpPr>
            <p:nvPr/>
          </p:nvSpPr>
          <p:spPr bwMode="auto">
            <a:xfrm>
              <a:off x="3990975" y="4415029"/>
              <a:ext cx="708025" cy="1050832"/>
            </a:xfrm>
            <a:prstGeom prst="rect">
              <a:avLst/>
            </a:prstGeom>
            <a:noFill/>
            <a:ln w="11113">
              <a:solidFill>
                <a:srgbClr val="000000"/>
              </a:solidFill>
              <a:miter lim="800000"/>
              <a:headEnd/>
              <a:tailEnd/>
            </a:ln>
          </p:spPr>
          <p:txBody>
            <a:bodyPr/>
            <a:lstStyle/>
            <a:p>
              <a:endParaRPr lang="en-US"/>
            </a:p>
          </p:txBody>
        </p:sp>
        <p:sp>
          <p:nvSpPr>
            <p:cNvPr id="10" name="Freeform 9"/>
            <p:cNvSpPr>
              <a:spLocks/>
            </p:cNvSpPr>
            <p:nvPr/>
          </p:nvSpPr>
          <p:spPr bwMode="auto">
            <a:xfrm>
              <a:off x="2636838" y="3504745"/>
              <a:ext cx="1181100" cy="278470"/>
            </a:xfrm>
            <a:custGeom>
              <a:avLst/>
              <a:gdLst>
                <a:gd name="T0" fmla="*/ 0 w 882"/>
                <a:gd name="T1" fmla="*/ 0 h 251"/>
                <a:gd name="T2" fmla="*/ 2147483647 w 882"/>
                <a:gd name="T3" fmla="*/ 0 h 251"/>
                <a:gd name="T4" fmla="*/ 2147483647 w 882"/>
                <a:gd name="T5" fmla="*/ 2147483647 h 251"/>
                <a:gd name="T6" fmla="*/ 2147483647 w 882"/>
                <a:gd name="T7" fmla="*/ 0 h 251"/>
                <a:gd name="T8" fmla="*/ 2147483647 w 882"/>
                <a:gd name="T9" fmla="*/ 0 h 251"/>
                <a:gd name="T10" fmla="*/ 2147483647 w 882"/>
                <a:gd name="T11" fmla="*/ 2147483647 h 251"/>
                <a:gd name="T12" fmla="*/ 2147483647 w 882"/>
                <a:gd name="T13" fmla="*/ 2147483647 h 251"/>
                <a:gd name="T14" fmla="*/ 0 w 882"/>
                <a:gd name="T15" fmla="*/ 0 h 251"/>
                <a:gd name="T16" fmla="*/ 0 60000 65536"/>
                <a:gd name="T17" fmla="*/ 0 60000 65536"/>
                <a:gd name="T18" fmla="*/ 0 60000 65536"/>
                <a:gd name="T19" fmla="*/ 0 60000 65536"/>
                <a:gd name="T20" fmla="*/ 0 60000 65536"/>
                <a:gd name="T21" fmla="*/ 0 60000 65536"/>
                <a:gd name="T22" fmla="*/ 0 60000 65536"/>
                <a:gd name="T23" fmla="*/ 0 60000 65536"/>
                <a:gd name="T24" fmla="*/ 0 w 882"/>
                <a:gd name="T25" fmla="*/ 0 h 251"/>
                <a:gd name="T26" fmla="*/ 882 w 882"/>
                <a:gd name="T27" fmla="*/ 251 h 25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82" h="251">
                  <a:moveTo>
                    <a:pt x="0" y="0"/>
                  </a:moveTo>
                  <a:lnTo>
                    <a:pt x="385" y="0"/>
                  </a:lnTo>
                  <a:lnTo>
                    <a:pt x="441" y="62"/>
                  </a:lnTo>
                  <a:lnTo>
                    <a:pt x="497" y="0"/>
                  </a:lnTo>
                  <a:lnTo>
                    <a:pt x="882" y="0"/>
                  </a:lnTo>
                  <a:lnTo>
                    <a:pt x="661" y="251"/>
                  </a:lnTo>
                  <a:lnTo>
                    <a:pt x="221" y="251"/>
                  </a:lnTo>
                  <a:lnTo>
                    <a:pt x="0" y="0"/>
                  </a:lnTo>
                  <a:close/>
                </a:path>
              </a:pathLst>
            </a:custGeom>
            <a:solidFill>
              <a:srgbClr val="FFFFFF"/>
            </a:solidFill>
            <a:ln w="9525">
              <a:noFill/>
              <a:round/>
              <a:headEnd/>
              <a:tailEnd/>
            </a:ln>
          </p:spPr>
          <p:txBody>
            <a:bodyPr/>
            <a:lstStyle/>
            <a:p>
              <a:endParaRPr lang="en-US"/>
            </a:p>
          </p:txBody>
        </p:sp>
        <p:sp>
          <p:nvSpPr>
            <p:cNvPr id="11" name="Freeform 10"/>
            <p:cNvSpPr>
              <a:spLocks/>
            </p:cNvSpPr>
            <p:nvPr/>
          </p:nvSpPr>
          <p:spPr bwMode="auto">
            <a:xfrm>
              <a:off x="2636838" y="3504745"/>
              <a:ext cx="1181100" cy="278470"/>
            </a:xfrm>
            <a:custGeom>
              <a:avLst/>
              <a:gdLst>
                <a:gd name="T0" fmla="*/ 0 w 882"/>
                <a:gd name="T1" fmla="*/ 0 h 251"/>
                <a:gd name="T2" fmla="*/ 2147483647 w 882"/>
                <a:gd name="T3" fmla="*/ 0 h 251"/>
                <a:gd name="T4" fmla="*/ 2147483647 w 882"/>
                <a:gd name="T5" fmla="*/ 2147483647 h 251"/>
                <a:gd name="T6" fmla="*/ 2147483647 w 882"/>
                <a:gd name="T7" fmla="*/ 0 h 251"/>
                <a:gd name="T8" fmla="*/ 2147483647 w 882"/>
                <a:gd name="T9" fmla="*/ 0 h 251"/>
                <a:gd name="T10" fmla="*/ 2147483647 w 882"/>
                <a:gd name="T11" fmla="*/ 2147483647 h 251"/>
                <a:gd name="T12" fmla="*/ 2147483647 w 882"/>
                <a:gd name="T13" fmla="*/ 2147483647 h 251"/>
                <a:gd name="T14" fmla="*/ 0 w 882"/>
                <a:gd name="T15" fmla="*/ 0 h 251"/>
                <a:gd name="T16" fmla="*/ 0 60000 65536"/>
                <a:gd name="T17" fmla="*/ 0 60000 65536"/>
                <a:gd name="T18" fmla="*/ 0 60000 65536"/>
                <a:gd name="T19" fmla="*/ 0 60000 65536"/>
                <a:gd name="T20" fmla="*/ 0 60000 65536"/>
                <a:gd name="T21" fmla="*/ 0 60000 65536"/>
                <a:gd name="T22" fmla="*/ 0 60000 65536"/>
                <a:gd name="T23" fmla="*/ 0 60000 65536"/>
                <a:gd name="T24" fmla="*/ 0 w 882"/>
                <a:gd name="T25" fmla="*/ 0 h 251"/>
                <a:gd name="T26" fmla="*/ 882 w 882"/>
                <a:gd name="T27" fmla="*/ 251 h 25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82" h="251">
                  <a:moveTo>
                    <a:pt x="0" y="0"/>
                  </a:moveTo>
                  <a:lnTo>
                    <a:pt x="385" y="0"/>
                  </a:lnTo>
                  <a:lnTo>
                    <a:pt x="441" y="62"/>
                  </a:lnTo>
                  <a:lnTo>
                    <a:pt x="497" y="0"/>
                  </a:lnTo>
                  <a:lnTo>
                    <a:pt x="882" y="0"/>
                  </a:lnTo>
                  <a:lnTo>
                    <a:pt x="661" y="251"/>
                  </a:lnTo>
                  <a:lnTo>
                    <a:pt x="221" y="251"/>
                  </a:lnTo>
                  <a:lnTo>
                    <a:pt x="0" y="0"/>
                  </a:lnTo>
                </a:path>
              </a:pathLst>
            </a:custGeom>
            <a:noFill/>
            <a:ln w="11113">
              <a:solidFill>
                <a:srgbClr val="000000"/>
              </a:solidFill>
              <a:round/>
              <a:headEnd/>
              <a:tailEnd/>
            </a:ln>
          </p:spPr>
          <p:txBody>
            <a:bodyPr/>
            <a:lstStyle/>
            <a:p>
              <a:endParaRPr lang="en-US"/>
            </a:p>
          </p:txBody>
        </p:sp>
        <p:sp>
          <p:nvSpPr>
            <p:cNvPr id="12" name="Rectangle 11"/>
            <p:cNvSpPr>
              <a:spLocks noChangeArrowheads="1"/>
            </p:cNvSpPr>
            <p:nvPr/>
          </p:nvSpPr>
          <p:spPr bwMode="auto">
            <a:xfrm>
              <a:off x="741363" y="1571214"/>
              <a:ext cx="168275" cy="105083"/>
            </a:xfrm>
            <a:prstGeom prst="rect">
              <a:avLst/>
            </a:prstGeom>
            <a:solidFill>
              <a:srgbClr val="FFFFFF"/>
            </a:solidFill>
            <a:ln w="9525">
              <a:noFill/>
              <a:miter lim="800000"/>
              <a:headEnd/>
              <a:tailEnd/>
            </a:ln>
          </p:spPr>
          <p:txBody>
            <a:bodyPr/>
            <a:lstStyle/>
            <a:p>
              <a:endParaRPr lang="en-US"/>
            </a:p>
          </p:txBody>
        </p:sp>
        <p:sp>
          <p:nvSpPr>
            <p:cNvPr id="13" name="Rectangle 12"/>
            <p:cNvSpPr>
              <a:spLocks noChangeArrowheads="1"/>
            </p:cNvSpPr>
            <p:nvPr/>
          </p:nvSpPr>
          <p:spPr bwMode="auto">
            <a:xfrm>
              <a:off x="746125" y="1573841"/>
              <a:ext cx="160338" cy="98516"/>
            </a:xfrm>
            <a:prstGeom prst="rect">
              <a:avLst/>
            </a:prstGeom>
            <a:noFill/>
            <a:ln w="11113">
              <a:solidFill>
                <a:srgbClr val="000000"/>
              </a:solidFill>
              <a:miter lim="800000"/>
              <a:headEnd/>
              <a:tailEnd/>
            </a:ln>
          </p:spPr>
          <p:txBody>
            <a:bodyPr/>
            <a:lstStyle/>
            <a:p>
              <a:endParaRPr lang="en-US"/>
            </a:p>
          </p:txBody>
        </p:sp>
        <p:sp>
          <p:nvSpPr>
            <p:cNvPr id="14" name="Rectangle 13"/>
            <p:cNvSpPr>
              <a:spLocks noChangeArrowheads="1"/>
            </p:cNvSpPr>
            <p:nvPr/>
          </p:nvSpPr>
          <p:spPr bwMode="auto">
            <a:xfrm>
              <a:off x="773113" y="1559393"/>
              <a:ext cx="134937" cy="112964"/>
            </a:xfrm>
            <a:prstGeom prst="rect">
              <a:avLst/>
            </a:prstGeom>
            <a:noFill/>
            <a:ln w="9525">
              <a:noFill/>
              <a:miter lim="800000"/>
              <a:headEnd/>
              <a:tailEnd/>
            </a:ln>
          </p:spPr>
          <p:txBody>
            <a:bodyPr wrap="none" lIns="0" tIns="0" rIns="0" bIns="0">
              <a:spAutoFit/>
            </a:bodyPr>
            <a:lstStyle/>
            <a:p>
              <a:pPr eaLnBrk="0" hangingPunct="0"/>
              <a:r>
                <a:rPr lang="en-US" sz="900" b="0" dirty="0">
                  <a:solidFill>
                    <a:srgbClr val="000000"/>
                  </a:solidFill>
                </a:rPr>
                <a:t>+4</a:t>
              </a:r>
              <a:endParaRPr lang="en-US" sz="900" b="0" dirty="0"/>
            </a:p>
          </p:txBody>
        </p:sp>
        <p:sp>
          <p:nvSpPr>
            <p:cNvPr id="15" name="Line 42"/>
            <p:cNvSpPr>
              <a:spLocks noChangeShapeType="1"/>
            </p:cNvSpPr>
            <p:nvPr/>
          </p:nvSpPr>
          <p:spPr bwMode="auto">
            <a:xfrm flipV="1">
              <a:off x="825500" y="1326896"/>
              <a:ext cx="1588" cy="244318"/>
            </a:xfrm>
            <a:prstGeom prst="line">
              <a:avLst/>
            </a:prstGeom>
            <a:noFill/>
            <a:ln w="4763">
              <a:solidFill>
                <a:srgbClr val="000000"/>
              </a:solidFill>
              <a:round/>
              <a:headEnd/>
              <a:tailEnd/>
            </a:ln>
          </p:spPr>
          <p:txBody>
            <a:bodyPr/>
            <a:lstStyle/>
            <a:p>
              <a:endParaRPr lang="en-US"/>
            </a:p>
          </p:txBody>
        </p:sp>
        <p:sp>
          <p:nvSpPr>
            <p:cNvPr id="16" name="Freeform 15"/>
            <p:cNvSpPr>
              <a:spLocks/>
            </p:cNvSpPr>
            <p:nvPr/>
          </p:nvSpPr>
          <p:spPr bwMode="auto">
            <a:xfrm>
              <a:off x="808038" y="1523927"/>
              <a:ext cx="36512" cy="47287"/>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17" name="Freeform 16"/>
            <p:cNvSpPr>
              <a:spLocks/>
            </p:cNvSpPr>
            <p:nvPr/>
          </p:nvSpPr>
          <p:spPr bwMode="auto">
            <a:xfrm>
              <a:off x="808038" y="1523927"/>
              <a:ext cx="36512" cy="47287"/>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18" name="Line 52"/>
            <p:cNvSpPr>
              <a:spLocks noChangeShapeType="1"/>
            </p:cNvSpPr>
            <p:nvPr/>
          </p:nvSpPr>
          <p:spPr bwMode="auto">
            <a:xfrm>
              <a:off x="825500" y="1751286"/>
              <a:ext cx="469900" cy="1314"/>
            </a:xfrm>
            <a:prstGeom prst="line">
              <a:avLst/>
            </a:prstGeom>
            <a:noFill/>
            <a:ln w="4763">
              <a:solidFill>
                <a:srgbClr val="000000"/>
              </a:solidFill>
              <a:round/>
              <a:headEnd/>
              <a:tailEnd/>
            </a:ln>
          </p:spPr>
          <p:txBody>
            <a:bodyPr/>
            <a:lstStyle/>
            <a:p>
              <a:endParaRPr lang="en-US"/>
            </a:p>
          </p:txBody>
        </p:sp>
        <p:sp>
          <p:nvSpPr>
            <p:cNvPr id="19" name="Rectangle 18"/>
            <p:cNvSpPr>
              <a:spLocks noChangeArrowheads="1"/>
            </p:cNvSpPr>
            <p:nvPr/>
          </p:nvSpPr>
          <p:spPr bwMode="auto">
            <a:xfrm>
              <a:off x="1755775" y="1295400"/>
              <a:ext cx="666750" cy="381000"/>
            </a:xfrm>
            <a:prstGeom prst="rect">
              <a:avLst/>
            </a:prstGeom>
            <a:noFill/>
            <a:ln w="11113">
              <a:solidFill>
                <a:srgbClr val="000000"/>
              </a:solidFill>
              <a:miter lim="800000"/>
              <a:headEnd/>
              <a:tailEnd/>
            </a:ln>
          </p:spPr>
          <p:txBody>
            <a:bodyPr lIns="0" tIns="0" rIns="0" bIns="0"/>
            <a:lstStyle/>
            <a:p>
              <a:pPr algn="ctr"/>
              <a:r>
                <a:rPr lang="en-US" sz="1000" dirty="0"/>
                <a:t>Instruction Memory</a:t>
              </a:r>
            </a:p>
          </p:txBody>
        </p:sp>
        <p:sp>
          <p:nvSpPr>
            <p:cNvPr id="20" name="Rectangle 19"/>
            <p:cNvSpPr>
              <a:spLocks noChangeArrowheads="1"/>
            </p:cNvSpPr>
            <p:nvPr/>
          </p:nvSpPr>
          <p:spPr bwMode="auto">
            <a:xfrm>
              <a:off x="1776413" y="1413589"/>
              <a:ext cx="47625"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A</a:t>
              </a:r>
              <a:endParaRPr lang="en-US" b="0"/>
            </a:p>
          </p:txBody>
        </p:sp>
        <p:sp>
          <p:nvSpPr>
            <p:cNvPr id="21" name="Rectangle 20"/>
            <p:cNvSpPr>
              <a:spLocks noChangeArrowheads="1"/>
            </p:cNvSpPr>
            <p:nvPr/>
          </p:nvSpPr>
          <p:spPr bwMode="auto">
            <a:xfrm>
              <a:off x="2076450" y="1579095"/>
              <a:ext cx="46038" cy="76185"/>
            </a:xfrm>
            <a:prstGeom prst="rect">
              <a:avLst/>
            </a:prstGeom>
            <a:noFill/>
            <a:ln w="9525">
              <a:noFill/>
              <a:miter lim="800000"/>
              <a:headEnd/>
              <a:tailEnd/>
            </a:ln>
          </p:spPr>
          <p:txBody>
            <a:bodyPr wrap="none" lIns="0" tIns="0" rIns="0" bIns="0">
              <a:spAutoFit/>
            </a:bodyPr>
            <a:lstStyle/>
            <a:p>
              <a:pPr eaLnBrk="0" hangingPunct="0"/>
              <a:r>
                <a:rPr lang="en-US" sz="600" b="0" dirty="0">
                  <a:solidFill>
                    <a:srgbClr val="000000"/>
                  </a:solidFill>
                </a:rPr>
                <a:t>D</a:t>
              </a:r>
              <a:endParaRPr lang="en-US" b="0" dirty="0"/>
            </a:p>
          </p:txBody>
        </p:sp>
        <p:sp>
          <p:nvSpPr>
            <p:cNvPr id="22" name="Line 63"/>
            <p:cNvSpPr>
              <a:spLocks noChangeShapeType="1"/>
            </p:cNvSpPr>
            <p:nvPr/>
          </p:nvSpPr>
          <p:spPr bwMode="auto">
            <a:xfrm flipH="1">
              <a:off x="825500" y="1431979"/>
              <a:ext cx="927100" cy="1314"/>
            </a:xfrm>
            <a:prstGeom prst="line">
              <a:avLst/>
            </a:prstGeom>
            <a:noFill/>
            <a:ln w="4763">
              <a:solidFill>
                <a:srgbClr val="000000"/>
              </a:solidFill>
              <a:round/>
              <a:headEnd/>
              <a:tailEnd/>
            </a:ln>
          </p:spPr>
          <p:txBody>
            <a:bodyPr/>
            <a:lstStyle/>
            <a:p>
              <a:endParaRPr lang="en-US"/>
            </a:p>
          </p:txBody>
        </p:sp>
        <p:sp>
          <p:nvSpPr>
            <p:cNvPr id="23" name="Freeform 22"/>
            <p:cNvSpPr>
              <a:spLocks/>
            </p:cNvSpPr>
            <p:nvPr/>
          </p:nvSpPr>
          <p:spPr bwMode="auto">
            <a:xfrm>
              <a:off x="1697038" y="1417530"/>
              <a:ext cx="55562" cy="30211"/>
            </a:xfrm>
            <a:custGeom>
              <a:avLst/>
              <a:gdLst>
                <a:gd name="T0" fmla="*/ 2147483647 w 41"/>
                <a:gd name="T1" fmla="*/ 2147483647 h 28"/>
                <a:gd name="T2" fmla="*/ 0 w 41"/>
                <a:gd name="T3" fmla="*/ 0 h 28"/>
                <a:gd name="T4" fmla="*/ 0 w 41"/>
                <a:gd name="T5" fmla="*/ 0 h 28"/>
                <a:gd name="T6" fmla="*/ 2147483647 w 41"/>
                <a:gd name="T7" fmla="*/ 2147483647 h 28"/>
                <a:gd name="T8" fmla="*/ 2147483647 w 41"/>
                <a:gd name="T9" fmla="*/ 2147483647 h 28"/>
                <a:gd name="T10" fmla="*/ 0 w 41"/>
                <a:gd name="T11" fmla="*/ 2147483647 h 28"/>
                <a:gd name="T12" fmla="*/ 0 w 41"/>
                <a:gd name="T13" fmla="*/ 2147483647 h 28"/>
                <a:gd name="T14" fmla="*/ 2147483647 w 41"/>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1"/>
                <a:gd name="T25" fmla="*/ 0 h 28"/>
                <a:gd name="T26" fmla="*/ 41 w 41"/>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1" h="28">
                  <a:moveTo>
                    <a:pt x="41" y="14"/>
                  </a:moveTo>
                  <a:lnTo>
                    <a:pt x="0" y="0"/>
                  </a:lnTo>
                  <a:lnTo>
                    <a:pt x="21" y="14"/>
                  </a:lnTo>
                  <a:lnTo>
                    <a:pt x="0" y="28"/>
                  </a:lnTo>
                  <a:lnTo>
                    <a:pt x="41" y="14"/>
                  </a:lnTo>
                  <a:close/>
                </a:path>
              </a:pathLst>
            </a:custGeom>
            <a:solidFill>
              <a:srgbClr val="000000"/>
            </a:solidFill>
            <a:ln w="9525">
              <a:noFill/>
              <a:round/>
              <a:headEnd/>
              <a:tailEnd/>
            </a:ln>
          </p:spPr>
          <p:txBody>
            <a:bodyPr/>
            <a:lstStyle/>
            <a:p>
              <a:endParaRPr lang="en-US"/>
            </a:p>
          </p:txBody>
        </p:sp>
        <p:sp>
          <p:nvSpPr>
            <p:cNvPr id="24" name="Freeform 23"/>
            <p:cNvSpPr>
              <a:spLocks/>
            </p:cNvSpPr>
            <p:nvPr/>
          </p:nvSpPr>
          <p:spPr bwMode="auto">
            <a:xfrm>
              <a:off x="1697038" y="1417530"/>
              <a:ext cx="55562" cy="30211"/>
            </a:xfrm>
            <a:custGeom>
              <a:avLst/>
              <a:gdLst>
                <a:gd name="T0" fmla="*/ 2147483647 w 41"/>
                <a:gd name="T1" fmla="*/ 2147483647 h 28"/>
                <a:gd name="T2" fmla="*/ 0 w 41"/>
                <a:gd name="T3" fmla="*/ 0 h 28"/>
                <a:gd name="T4" fmla="*/ 0 w 41"/>
                <a:gd name="T5" fmla="*/ 0 h 28"/>
                <a:gd name="T6" fmla="*/ 2147483647 w 41"/>
                <a:gd name="T7" fmla="*/ 2147483647 h 28"/>
                <a:gd name="T8" fmla="*/ 2147483647 w 41"/>
                <a:gd name="T9" fmla="*/ 2147483647 h 28"/>
                <a:gd name="T10" fmla="*/ 0 w 41"/>
                <a:gd name="T11" fmla="*/ 2147483647 h 28"/>
                <a:gd name="T12" fmla="*/ 0 w 41"/>
                <a:gd name="T13" fmla="*/ 2147483647 h 28"/>
                <a:gd name="T14" fmla="*/ 2147483647 w 41"/>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1"/>
                <a:gd name="T25" fmla="*/ 0 h 28"/>
                <a:gd name="T26" fmla="*/ 41 w 41"/>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1" h="28">
                  <a:moveTo>
                    <a:pt x="41" y="14"/>
                  </a:moveTo>
                  <a:lnTo>
                    <a:pt x="0" y="0"/>
                  </a:lnTo>
                  <a:lnTo>
                    <a:pt x="21" y="14"/>
                  </a:lnTo>
                  <a:lnTo>
                    <a:pt x="0" y="28"/>
                  </a:lnTo>
                  <a:lnTo>
                    <a:pt x="41" y="14"/>
                  </a:lnTo>
                </a:path>
              </a:pathLst>
            </a:custGeom>
            <a:noFill/>
            <a:ln w="4763">
              <a:solidFill>
                <a:srgbClr val="000000"/>
              </a:solidFill>
              <a:round/>
              <a:headEnd/>
              <a:tailEnd/>
            </a:ln>
          </p:spPr>
          <p:txBody>
            <a:bodyPr/>
            <a:lstStyle/>
            <a:p>
              <a:endParaRPr lang="en-US"/>
            </a:p>
          </p:txBody>
        </p:sp>
        <p:sp>
          <p:nvSpPr>
            <p:cNvPr id="25" name="Rectangle 24"/>
            <p:cNvSpPr>
              <a:spLocks noChangeArrowheads="1"/>
            </p:cNvSpPr>
            <p:nvPr/>
          </p:nvSpPr>
          <p:spPr bwMode="auto">
            <a:xfrm>
              <a:off x="2631121" y="5940048"/>
              <a:ext cx="525786" cy="338554"/>
            </a:xfrm>
            <a:prstGeom prst="rect">
              <a:avLst/>
            </a:prstGeom>
            <a:noFill/>
            <a:ln w="9525">
              <a:noFill/>
              <a:miter lim="800000"/>
              <a:headEnd/>
              <a:tailEnd/>
            </a:ln>
          </p:spPr>
          <p:txBody>
            <a:bodyPr wrap="none" lIns="0" tIns="0" rIns="0" bIns="0">
              <a:spAutoFit/>
            </a:bodyPr>
            <a:lstStyle/>
            <a:p>
              <a:pPr algn="ctr" eaLnBrk="0" hangingPunct="0"/>
              <a:r>
                <a:rPr lang="en-US" sz="1100" dirty="0">
                  <a:solidFill>
                    <a:srgbClr val="000000"/>
                  </a:solidFill>
                </a:rPr>
                <a:t>Register</a:t>
              </a:r>
              <a:br>
                <a:rPr lang="en-US" sz="1100" dirty="0">
                  <a:solidFill>
                    <a:srgbClr val="000000"/>
                  </a:solidFill>
                </a:rPr>
              </a:br>
              <a:r>
                <a:rPr lang="en-US" sz="1100" dirty="0">
                  <a:solidFill>
                    <a:srgbClr val="000000"/>
                  </a:solidFill>
                </a:rPr>
                <a:t>File</a:t>
              </a:r>
              <a:endParaRPr lang="en-US" b="0" dirty="0"/>
            </a:p>
          </p:txBody>
        </p:sp>
        <p:sp>
          <p:nvSpPr>
            <p:cNvPr id="26" name="Rectangle 25"/>
            <p:cNvSpPr>
              <a:spLocks noChangeArrowheads="1"/>
            </p:cNvSpPr>
            <p:nvPr/>
          </p:nvSpPr>
          <p:spPr bwMode="auto">
            <a:xfrm>
              <a:off x="2470150" y="5957125"/>
              <a:ext cx="106363"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WA</a:t>
              </a:r>
              <a:endParaRPr lang="en-US" b="0"/>
            </a:p>
          </p:txBody>
        </p:sp>
        <p:sp>
          <p:nvSpPr>
            <p:cNvPr id="27" name="Rectangle 26"/>
            <p:cNvSpPr>
              <a:spLocks noChangeArrowheads="1"/>
            </p:cNvSpPr>
            <p:nvPr/>
          </p:nvSpPr>
          <p:spPr bwMode="auto">
            <a:xfrm>
              <a:off x="3201988" y="5956300"/>
              <a:ext cx="128240" cy="92333"/>
            </a:xfrm>
            <a:prstGeom prst="rect">
              <a:avLst/>
            </a:prstGeom>
            <a:noFill/>
            <a:ln w="9525">
              <a:noFill/>
              <a:miter lim="800000"/>
              <a:headEnd/>
              <a:tailEnd/>
            </a:ln>
          </p:spPr>
          <p:txBody>
            <a:bodyPr wrap="none" lIns="0" tIns="0" rIns="0" bIns="0">
              <a:spAutoFit/>
            </a:bodyPr>
            <a:lstStyle/>
            <a:p>
              <a:pPr eaLnBrk="0" hangingPunct="0"/>
              <a:r>
                <a:rPr lang="en-US" sz="600" b="0" dirty="0">
                  <a:solidFill>
                    <a:srgbClr val="000000"/>
                  </a:solidFill>
                </a:rPr>
                <a:t>WD</a:t>
              </a:r>
              <a:endParaRPr lang="en-US" b="0" dirty="0"/>
            </a:p>
          </p:txBody>
        </p:sp>
        <p:sp>
          <p:nvSpPr>
            <p:cNvPr id="28" name="Rectangle 27"/>
            <p:cNvSpPr>
              <a:spLocks noChangeArrowheads="1"/>
            </p:cNvSpPr>
            <p:nvPr/>
          </p:nvSpPr>
          <p:spPr bwMode="auto">
            <a:xfrm>
              <a:off x="3221038" y="6140192"/>
              <a:ext cx="123432" cy="92333"/>
            </a:xfrm>
            <a:prstGeom prst="rect">
              <a:avLst/>
            </a:prstGeom>
            <a:noFill/>
            <a:ln w="9525">
              <a:noFill/>
              <a:miter lim="800000"/>
              <a:headEnd/>
              <a:tailEnd/>
            </a:ln>
          </p:spPr>
          <p:txBody>
            <a:bodyPr wrap="none" lIns="0" tIns="0" rIns="0" bIns="0">
              <a:spAutoFit/>
            </a:bodyPr>
            <a:lstStyle/>
            <a:p>
              <a:pPr eaLnBrk="0" hangingPunct="0"/>
              <a:r>
                <a:rPr lang="en-US" sz="600" b="0" dirty="0">
                  <a:solidFill>
                    <a:srgbClr val="000000"/>
                  </a:solidFill>
                </a:rPr>
                <a:t>WE</a:t>
              </a:r>
              <a:endParaRPr lang="en-US" b="0" dirty="0"/>
            </a:p>
          </p:txBody>
        </p:sp>
        <p:sp>
          <p:nvSpPr>
            <p:cNvPr id="29" name="Rectangle 28"/>
            <p:cNvSpPr>
              <a:spLocks noChangeArrowheads="1"/>
            </p:cNvSpPr>
            <p:nvPr/>
          </p:nvSpPr>
          <p:spPr bwMode="auto">
            <a:xfrm>
              <a:off x="3111500" y="3586185"/>
              <a:ext cx="234950" cy="139235"/>
            </a:xfrm>
            <a:prstGeom prst="rect">
              <a:avLst/>
            </a:prstGeom>
            <a:noFill/>
            <a:ln w="9525">
              <a:noFill/>
              <a:miter lim="800000"/>
              <a:headEnd/>
              <a:tailEnd/>
            </a:ln>
          </p:spPr>
          <p:txBody>
            <a:bodyPr wrap="none" lIns="0" tIns="0" rIns="0" bIns="0">
              <a:spAutoFit/>
            </a:bodyPr>
            <a:lstStyle/>
            <a:p>
              <a:pPr eaLnBrk="0" hangingPunct="0"/>
              <a:r>
                <a:rPr lang="en-US" sz="1100">
                  <a:solidFill>
                    <a:srgbClr val="000000"/>
                  </a:solidFill>
                </a:rPr>
                <a:t>ALU</a:t>
              </a:r>
              <a:endParaRPr lang="en-US" b="0"/>
            </a:p>
          </p:txBody>
        </p:sp>
        <p:sp>
          <p:nvSpPr>
            <p:cNvPr id="30" name="Rectangle 29"/>
            <p:cNvSpPr>
              <a:spLocks noChangeArrowheads="1"/>
            </p:cNvSpPr>
            <p:nvPr/>
          </p:nvSpPr>
          <p:spPr bwMode="auto">
            <a:xfrm>
              <a:off x="2828925" y="3511313"/>
              <a:ext cx="47625"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A</a:t>
              </a:r>
              <a:endParaRPr lang="en-US" b="0"/>
            </a:p>
          </p:txBody>
        </p:sp>
        <p:sp>
          <p:nvSpPr>
            <p:cNvPr id="31" name="Rectangle 30"/>
            <p:cNvSpPr>
              <a:spLocks noChangeArrowheads="1"/>
            </p:cNvSpPr>
            <p:nvPr/>
          </p:nvSpPr>
          <p:spPr bwMode="auto">
            <a:xfrm>
              <a:off x="3582988" y="3507372"/>
              <a:ext cx="46037"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B</a:t>
              </a:r>
              <a:endParaRPr lang="en-US" b="0"/>
            </a:p>
          </p:txBody>
        </p:sp>
        <p:sp>
          <p:nvSpPr>
            <p:cNvPr id="32" name="Rectangle 31"/>
            <p:cNvSpPr>
              <a:spLocks noChangeArrowheads="1"/>
            </p:cNvSpPr>
            <p:nvPr/>
          </p:nvSpPr>
          <p:spPr bwMode="auto">
            <a:xfrm>
              <a:off x="3102716" y="2438400"/>
              <a:ext cx="503343" cy="330860"/>
            </a:xfrm>
            <a:prstGeom prst="rect">
              <a:avLst/>
            </a:prstGeom>
            <a:noFill/>
            <a:ln w="9525">
              <a:noFill/>
              <a:miter lim="800000"/>
              <a:headEnd/>
              <a:tailEnd/>
            </a:ln>
          </p:spPr>
          <p:txBody>
            <a:bodyPr wrap="none" lIns="0" tIns="0" rIns="0" bIns="0">
              <a:spAutoFit/>
            </a:bodyPr>
            <a:lstStyle/>
            <a:p>
              <a:pPr algn="ctr" eaLnBrk="0" hangingPunct="0"/>
              <a:r>
                <a:rPr lang="en-US" sz="1050" dirty="0">
                  <a:solidFill>
                    <a:srgbClr val="000000"/>
                  </a:solidFill>
                </a:rPr>
                <a:t>Register</a:t>
              </a:r>
              <a:br>
                <a:rPr lang="en-US" sz="1100" dirty="0">
                  <a:solidFill>
                    <a:srgbClr val="000000"/>
                  </a:solidFill>
                </a:rPr>
              </a:br>
              <a:r>
                <a:rPr lang="en-US" sz="1100" dirty="0">
                  <a:solidFill>
                    <a:srgbClr val="000000"/>
                  </a:solidFill>
                </a:rPr>
                <a:t>File</a:t>
              </a:r>
              <a:endParaRPr lang="en-US" b="0" dirty="0"/>
            </a:p>
          </p:txBody>
        </p:sp>
        <p:sp>
          <p:nvSpPr>
            <p:cNvPr id="33" name="Rectangle 32"/>
            <p:cNvSpPr>
              <a:spLocks noChangeArrowheads="1"/>
            </p:cNvSpPr>
            <p:nvPr/>
          </p:nvSpPr>
          <p:spPr bwMode="auto">
            <a:xfrm>
              <a:off x="2895600" y="2473616"/>
              <a:ext cx="139700"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RA1</a:t>
              </a:r>
              <a:endParaRPr lang="en-US" b="0"/>
            </a:p>
          </p:txBody>
        </p:sp>
        <p:sp>
          <p:nvSpPr>
            <p:cNvPr id="34" name="Rectangle 33"/>
            <p:cNvSpPr>
              <a:spLocks noChangeArrowheads="1"/>
            </p:cNvSpPr>
            <p:nvPr/>
          </p:nvSpPr>
          <p:spPr bwMode="auto">
            <a:xfrm>
              <a:off x="3654425" y="2473616"/>
              <a:ext cx="139700"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RA2</a:t>
              </a:r>
              <a:endParaRPr lang="en-US" b="0"/>
            </a:p>
          </p:txBody>
        </p:sp>
        <p:sp>
          <p:nvSpPr>
            <p:cNvPr id="35" name="Rectangle 34"/>
            <p:cNvSpPr>
              <a:spLocks noChangeArrowheads="1"/>
            </p:cNvSpPr>
            <p:nvPr/>
          </p:nvSpPr>
          <p:spPr bwMode="auto">
            <a:xfrm>
              <a:off x="2895600" y="2648317"/>
              <a:ext cx="138113"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RD1</a:t>
              </a:r>
              <a:endParaRPr lang="en-US" b="0"/>
            </a:p>
          </p:txBody>
        </p:sp>
        <p:sp>
          <p:nvSpPr>
            <p:cNvPr id="36" name="Rectangle 35"/>
            <p:cNvSpPr>
              <a:spLocks noChangeArrowheads="1"/>
            </p:cNvSpPr>
            <p:nvPr/>
          </p:nvSpPr>
          <p:spPr bwMode="auto">
            <a:xfrm>
              <a:off x="3654425" y="2648317"/>
              <a:ext cx="138113" cy="76185"/>
            </a:xfrm>
            <a:prstGeom prst="rect">
              <a:avLst/>
            </a:prstGeom>
            <a:noFill/>
            <a:ln w="9525">
              <a:noFill/>
              <a:miter lim="800000"/>
              <a:headEnd/>
              <a:tailEnd/>
            </a:ln>
          </p:spPr>
          <p:txBody>
            <a:bodyPr wrap="none" lIns="0" tIns="0" rIns="0" bIns="0">
              <a:spAutoFit/>
            </a:bodyPr>
            <a:lstStyle/>
            <a:p>
              <a:pPr eaLnBrk="0" hangingPunct="0"/>
              <a:r>
                <a:rPr lang="en-US" sz="600" b="0" dirty="0">
                  <a:solidFill>
                    <a:srgbClr val="000000"/>
                  </a:solidFill>
                </a:rPr>
                <a:t>RD2</a:t>
              </a:r>
              <a:endParaRPr lang="en-US" b="0" dirty="0"/>
            </a:p>
          </p:txBody>
        </p:sp>
        <p:sp>
          <p:nvSpPr>
            <p:cNvPr id="37" name="Rectangle 36"/>
            <p:cNvSpPr>
              <a:spLocks noChangeArrowheads="1"/>
            </p:cNvSpPr>
            <p:nvPr/>
          </p:nvSpPr>
          <p:spPr bwMode="auto">
            <a:xfrm>
              <a:off x="2209800" y="2879467"/>
              <a:ext cx="639599" cy="92333"/>
            </a:xfrm>
            <a:prstGeom prst="rect">
              <a:avLst/>
            </a:prstGeom>
            <a:noFill/>
            <a:ln w="9525">
              <a:noFill/>
              <a:miter lim="800000"/>
              <a:headEnd/>
              <a:tailEnd/>
            </a:ln>
          </p:spPr>
          <p:txBody>
            <a:bodyPr wrap="none" lIns="0" tIns="0" rIns="0" bIns="0">
              <a:spAutoFit/>
            </a:bodyPr>
            <a:lstStyle/>
            <a:p>
              <a:pPr eaLnBrk="0" hangingPunct="0"/>
              <a:r>
                <a:rPr lang="en-US" sz="600" dirty="0"/>
                <a:t>PC</a:t>
              </a:r>
              <a:r>
                <a:rPr lang="en-US" sz="600" baseline="30000" dirty="0"/>
                <a:t>RF</a:t>
              </a:r>
              <a:r>
                <a:rPr lang="en-US" sz="600" dirty="0"/>
                <a:t>+4+4*SXT(C)</a:t>
              </a:r>
              <a:endParaRPr lang="en-US" sz="2000" b="0" dirty="0"/>
            </a:p>
          </p:txBody>
        </p:sp>
        <p:sp>
          <p:nvSpPr>
            <p:cNvPr id="38" name="Rectangle 37"/>
            <p:cNvSpPr>
              <a:spLocks noChangeArrowheads="1"/>
            </p:cNvSpPr>
            <p:nvPr/>
          </p:nvSpPr>
          <p:spPr bwMode="auto">
            <a:xfrm>
              <a:off x="4143375" y="4799896"/>
              <a:ext cx="465138" cy="278470"/>
            </a:xfrm>
            <a:prstGeom prst="rect">
              <a:avLst/>
            </a:prstGeom>
            <a:noFill/>
            <a:ln w="9525">
              <a:noFill/>
              <a:miter lim="800000"/>
              <a:headEnd/>
              <a:tailEnd/>
            </a:ln>
          </p:spPr>
          <p:txBody>
            <a:bodyPr wrap="none" lIns="0" tIns="0" rIns="0" bIns="0">
              <a:spAutoFit/>
            </a:bodyPr>
            <a:lstStyle/>
            <a:p>
              <a:pPr algn="ctr" eaLnBrk="0" hangingPunct="0"/>
              <a:r>
                <a:rPr lang="en-US" sz="1100">
                  <a:solidFill>
                    <a:srgbClr val="000000"/>
                  </a:solidFill>
                </a:rPr>
                <a:t>Data</a:t>
              </a:r>
              <a:br>
                <a:rPr lang="en-US" sz="1100">
                  <a:solidFill>
                    <a:srgbClr val="000000"/>
                  </a:solidFill>
                </a:rPr>
              </a:br>
              <a:r>
                <a:rPr lang="en-US" sz="1100">
                  <a:solidFill>
                    <a:srgbClr val="000000"/>
                  </a:solidFill>
                </a:rPr>
                <a:t>Memory</a:t>
              </a:r>
              <a:endParaRPr lang="en-US"/>
            </a:p>
          </p:txBody>
        </p:sp>
        <p:sp>
          <p:nvSpPr>
            <p:cNvPr id="39" name="Rectangle 38"/>
            <p:cNvSpPr>
              <a:spLocks noChangeArrowheads="1"/>
            </p:cNvSpPr>
            <p:nvPr/>
          </p:nvSpPr>
          <p:spPr bwMode="auto">
            <a:xfrm>
              <a:off x="4318000" y="5379720"/>
              <a:ext cx="90488" cy="76185"/>
            </a:xfrm>
            <a:prstGeom prst="rect">
              <a:avLst/>
            </a:prstGeom>
            <a:noFill/>
            <a:ln w="9525">
              <a:noFill/>
              <a:miter lim="800000"/>
              <a:headEnd/>
              <a:tailEnd/>
            </a:ln>
          </p:spPr>
          <p:txBody>
            <a:bodyPr wrap="none" lIns="0" tIns="0" rIns="0" bIns="0">
              <a:spAutoFit/>
            </a:bodyPr>
            <a:lstStyle/>
            <a:p>
              <a:pPr eaLnBrk="0" hangingPunct="0"/>
              <a:r>
                <a:rPr lang="en-US" sz="600" b="0" dirty="0">
                  <a:solidFill>
                    <a:srgbClr val="000000"/>
                  </a:solidFill>
                </a:rPr>
                <a:t>RD</a:t>
              </a:r>
              <a:endParaRPr lang="en-US" b="0" dirty="0"/>
            </a:p>
          </p:txBody>
        </p:sp>
        <p:sp>
          <p:nvSpPr>
            <p:cNvPr id="40" name="Rectangle 39"/>
            <p:cNvSpPr>
              <a:spLocks noChangeArrowheads="1"/>
            </p:cNvSpPr>
            <p:nvPr/>
          </p:nvSpPr>
          <p:spPr bwMode="auto">
            <a:xfrm>
              <a:off x="3151188" y="3749063"/>
              <a:ext cx="14287"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 </a:t>
              </a:r>
              <a:endParaRPr lang="en-US" b="0"/>
            </a:p>
          </p:txBody>
        </p:sp>
        <p:sp>
          <p:nvSpPr>
            <p:cNvPr id="41" name="Rectangle 40"/>
            <p:cNvSpPr>
              <a:spLocks noChangeArrowheads="1"/>
            </p:cNvSpPr>
            <p:nvPr/>
          </p:nvSpPr>
          <p:spPr bwMode="auto">
            <a:xfrm>
              <a:off x="3163888" y="3749063"/>
              <a:ext cx="14287"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 </a:t>
              </a:r>
              <a:endParaRPr lang="en-US" b="0"/>
            </a:p>
          </p:txBody>
        </p:sp>
        <p:sp>
          <p:nvSpPr>
            <p:cNvPr id="42" name="Rectangle 41"/>
            <p:cNvSpPr>
              <a:spLocks noChangeArrowheads="1"/>
            </p:cNvSpPr>
            <p:nvPr/>
          </p:nvSpPr>
          <p:spPr bwMode="auto">
            <a:xfrm>
              <a:off x="3214688" y="3712284"/>
              <a:ext cx="42862"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Y</a:t>
              </a:r>
              <a:endParaRPr lang="en-US" b="0"/>
            </a:p>
          </p:txBody>
        </p:sp>
        <p:sp>
          <p:nvSpPr>
            <p:cNvPr id="43" name="Rectangle 42"/>
            <p:cNvSpPr>
              <a:spLocks noChangeArrowheads="1"/>
            </p:cNvSpPr>
            <p:nvPr/>
          </p:nvSpPr>
          <p:spPr bwMode="auto">
            <a:xfrm>
              <a:off x="447675" y="1241516"/>
              <a:ext cx="673100" cy="85380"/>
            </a:xfrm>
            <a:prstGeom prst="rect">
              <a:avLst/>
            </a:prstGeom>
            <a:solidFill>
              <a:srgbClr val="FFFFFF"/>
            </a:solidFill>
            <a:ln w="9525">
              <a:noFill/>
              <a:miter lim="800000"/>
              <a:headEnd/>
              <a:tailEnd/>
            </a:ln>
          </p:spPr>
          <p:txBody>
            <a:bodyPr/>
            <a:lstStyle/>
            <a:p>
              <a:endParaRPr lang="en-US"/>
            </a:p>
          </p:txBody>
        </p:sp>
        <p:sp>
          <p:nvSpPr>
            <p:cNvPr id="44" name="Rectangle 43"/>
            <p:cNvSpPr>
              <a:spLocks noChangeArrowheads="1"/>
            </p:cNvSpPr>
            <p:nvPr/>
          </p:nvSpPr>
          <p:spPr bwMode="auto">
            <a:xfrm>
              <a:off x="450850" y="1219200"/>
              <a:ext cx="665163" cy="105068"/>
            </a:xfrm>
            <a:prstGeom prst="rect">
              <a:avLst/>
            </a:prstGeom>
            <a:noFill/>
            <a:ln w="11113">
              <a:solidFill>
                <a:srgbClr val="000000"/>
              </a:solidFill>
              <a:miter lim="800000"/>
              <a:headEnd/>
              <a:tailEnd/>
            </a:ln>
          </p:spPr>
          <p:txBody>
            <a:bodyPr/>
            <a:lstStyle/>
            <a:p>
              <a:endParaRPr lang="en-US"/>
            </a:p>
          </p:txBody>
        </p:sp>
        <p:sp>
          <p:nvSpPr>
            <p:cNvPr id="45" name="Freeform 44"/>
            <p:cNvSpPr>
              <a:spLocks/>
            </p:cNvSpPr>
            <p:nvPr/>
          </p:nvSpPr>
          <p:spPr bwMode="auto">
            <a:xfrm>
              <a:off x="447675" y="1276981"/>
              <a:ext cx="65088" cy="23644"/>
            </a:xfrm>
            <a:custGeom>
              <a:avLst/>
              <a:gdLst>
                <a:gd name="T0" fmla="*/ 0 w 49"/>
                <a:gd name="T1" fmla="*/ 2147483647 h 21"/>
                <a:gd name="T2" fmla="*/ 2147483647 w 49"/>
                <a:gd name="T3" fmla="*/ 0 h 21"/>
                <a:gd name="T4" fmla="*/ 2147483647 w 49"/>
                <a:gd name="T5" fmla="*/ 2147483647 h 21"/>
                <a:gd name="T6" fmla="*/ 2147483647 w 49"/>
                <a:gd name="T7" fmla="*/ 2147483647 h 21"/>
                <a:gd name="T8" fmla="*/ 0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0" y="7"/>
                  </a:moveTo>
                  <a:lnTo>
                    <a:pt x="3" y="0"/>
                  </a:lnTo>
                  <a:lnTo>
                    <a:pt x="49" y="14"/>
                  </a:lnTo>
                  <a:lnTo>
                    <a:pt x="49" y="21"/>
                  </a:lnTo>
                  <a:lnTo>
                    <a:pt x="0" y="7"/>
                  </a:lnTo>
                  <a:close/>
                </a:path>
              </a:pathLst>
            </a:custGeom>
            <a:solidFill>
              <a:srgbClr val="000000"/>
            </a:solidFill>
            <a:ln w="9525">
              <a:noFill/>
              <a:round/>
              <a:headEnd/>
              <a:tailEnd/>
            </a:ln>
          </p:spPr>
          <p:txBody>
            <a:bodyPr/>
            <a:lstStyle/>
            <a:p>
              <a:endParaRPr lang="en-US"/>
            </a:p>
          </p:txBody>
        </p:sp>
        <p:sp>
          <p:nvSpPr>
            <p:cNvPr id="46" name="Freeform 45"/>
            <p:cNvSpPr>
              <a:spLocks/>
            </p:cNvSpPr>
            <p:nvPr/>
          </p:nvSpPr>
          <p:spPr bwMode="auto">
            <a:xfrm>
              <a:off x="447675" y="1292744"/>
              <a:ext cx="65088" cy="26271"/>
            </a:xfrm>
            <a:custGeom>
              <a:avLst/>
              <a:gdLst>
                <a:gd name="T0" fmla="*/ 2147483647 w 49"/>
                <a:gd name="T1" fmla="*/ 2147483647 h 24"/>
                <a:gd name="T2" fmla="*/ 0 w 49"/>
                <a:gd name="T3" fmla="*/ 2147483647 h 24"/>
                <a:gd name="T4" fmla="*/ 2147483647 w 49"/>
                <a:gd name="T5" fmla="*/ 0 h 24"/>
                <a:gd name="T6" fmla="*/ 2147483647 w 49"/>
                <a:gd name="T7" fmla="*/ 2147483647 h 24"/>
                <a:gd name="T8" fmla="*/ 2147483647 w 49"/>
                <a:gd name="T9" fmla="*/ 2147483647 h 24"/>
                <a:gd name="T10" fmla="*/ 0 60000 65536"/>
                <a:gd name="T11" fmla="*/ 0 60000 65536"/>
                <a:gd name="T12" fmla="*/ 0 60000 65536"/>
                <a:gd name="T13" fmla="*/ 0 60000 65536"/>
                <a:gd name="T14" fmla="*/ 0 60000 65536"/>
                <a:gd name="T15" fmla="*/ 0 w 49"/>
                <a:gd name="T16" fmla="*/ 0 h 24"/>
                <a:gd name="T17" fmla="*/ 49 w 49"/>
                <a:gd name="T18" fmla="*/ 24 h 24"/>
              </a:gdLst>
              <a:ahLst/>
              <a:cxnLst>
                <a:cxn ang="T10">
                  <a:pos x="T0" y="T1"/>
                </a:cxn>
                <a:cxn ang="T11">
                  <a:pos x="T2" y="T3"/>
                </a:cxn>
                <a:cxn ang="T12">
                  <a:pos x="T4" y="T5"/>
                </a:cxn>
                <a:cxn ang="T13">
                  <a:pos x="T6" y="T7"/>
                </a:cxn>
                <a:cxn ang="T14">
                  <a:pos x="T8" y="T9"/>
                </a:cxn>
              </a:cxnLst>
              <a:rect l="T15" t="T16" r="T17" b="T18"/>
              <a:pathLst>
                <a:path w="49" h="24">
                  <a:moveTo>
                    <a:pt x="3" y="24"/>
                  </a:moveTo>
                  <a:lnTo>
                    <a:pt x="0" y="17"/>
                  </a:lnTo>
                  <a:lnTo>
                    <a:pt x="49" y="0"/>
                  </a:lnTo>
                  <a:lnTo>
                    <a:pt x="49" y="7"/>
                  </a:lnTo>
                  <a:lnTo>
                    <a:pt x="3" y="24"/>
                  </a:lnTo>
                  <a:close/>
                </a:path>
              </a:pathLst>
            </a:custGeom>
            <a:solidFill>
              <a:srgbClr val="000000"/>
            </a:solidFill>
            <a:ln w="9525">
              <a:noFill/>
              <a:round/>
              <a:headEnd/>
              <a:tailEnd/>
            </a:ln>
          </p:spPr>
          <p:txBody>
            <a:bodyPr/>
            <a:lstStyle/>
            <a:p>
              <a:endParaRPr lang="en-US"/>
            </a:p>
          </p:txBody>
        </p:sp>
        <p:sp>
          <p:nvSpPr>
            <p:cNvPr id="47" name="Rectangle 46"/>
            <p:cNvSpPr>
              <a:spLocks noChangeArrowheads="1"/>
            </p:cNvSpPr>
            <p:nvPr/>
          </p:nvSpPr>
          <p:spPr bwMode="auto">
            <a:xfrm>
              <a:off x="692150" y="1204039"/>
              <a:ext cx="142668" cy="123111"/>
            </a:xfrm>
            <a:prstGeom prst="rect">
              <a:avLst/>
            </a:prstGeom>
            <a:noFill/>
            <a:ln w="9525">
              <a:noFill/>
              <a:miter lim="800000"/>
              <a:headEnd/>
              <a:tailEnd/>
            </a:ln>
          </p:spPr>
          <p:txBody>
            <a:bodyPr wrap="none" lIns="0" tIns="0" rIns="0" bIns="0">
              <a:spAutoFit/>
            </a:bodyPr>
            <a:lstStyle/>
            <a:p>
              <a:pPr eaLnBrk="0" hangingPunct="0"/>
              <a:r>
                <a:rPr lang="en-US" sz="800" b="0" dirty="0">
                  <a:solidFill>
                    <a:srgbClr val="000000"/>
                  </a:solidFill>
                </a:rPr>
                <a:t>PC</a:t>
              </a:r>
              <a:endParaRPr lang="en-US" sz="2400" b="0" baseline="30000" dirty="0"/>
            </a:p>
          </p:txBody>
        </p:sp>
        <p:sp>
          <p:nvSpPr>
            <p:cNvPr id="48" name="Freeform 47"/>
            <p:cNvSpPr>
              <a:spLocks/>
            </p:cNvSpPr>
            <p:nvPr/>
          </p:nvSpPr>
          <p:spPr bwMode="auto">
            <a:xfrm>
              <a:off x="2763838" y="2214849"/>
              <a:ext cx="842962" cy="107710"/>
            </a:xfrm>
            <a:custGeom>
              <a:avLst/>
              <a:gdLst>
                <a:gd name="T0" fmla="*/ 2147483647 w 629"/>
                <a:gd name="T1" fmla="*/ 2147483647 h 98"/>
                <a:gd name="T2" fmla="*/ 2147483647 w 629"/>
                <a:gd name="T3" fmla="*/ 2147483647 h 98"/>
                <a:gd name="T4" fmla="*/ 2147483647 w 629"/>
                <a:gd name="T5" fmla="*/ 0 h 98"/>
                <a:gd name="T6" fmla="*/ 0 w 629"/>
                <a:gd name="T7" fmla="*/ 0 h 98"/>
                <a:gd name="T8" fmla="*/ 0 60000 65536"/>
                <a:gd name="T9" fmla="*/ 0 60000 65536"/>
                <a:gd name="T10" fmla="*/ 0 60000 65536"/>
                <a:gd name="T11" fmla="*/ 0 60000 65536"/>
                <a:gd name="T12" fmla="*/ 0 w 629"/>
                <a:gd name="T13" fmla="*/ 0 h 98"/>
                <a:gd name="T14" fmla="*/ 629 w 629"/>
                <a:gd name="T15" fmla="*/ 98 h 98"/>
              </a:gdLst>
              <a:ahLst/>
              <a:cxnLst>
                <a:cxn ang="T8">
                  <a:pos x="T0" y="T1"/>
                </a:cxn>
                <a:cxn ang="T9">
                  <a:pos x="T2" y="T3"/>
                </a:cxn>
                <a:cxn ang="T10">
                  <a:pos x="T4" y="T5"/>
                </a:cxn>
                <a:cxn ang="T11">
                  <a:pos x="T6" y="T7"/>
                </a:cxn>
              </a:cxnLst>
              <a:rect l="T12" t="T13" r="T14" b="T15"/>
              <a:pathLst>
                <a:path w="629" h="98">
                  <a:moveTo>
                    <a:pt x="629" y="98"/>
                  </a:moveTo>
                  <a:lnTo>
                    <a:pt x="629" y="31"/>
                  </a:lnTo>
                  <a:lnTo>
                    <a:pt x="598" y="0"/>
                  </a:lnTo>
                  <a:lnTo>
                    <a:pt x="0" y="0"/>
                  </a:lnTo>
                </a:path>
              </a:pathLst>
            </a:custGeom>
            <a:noFill/>
            <a:ln w="4763">
              <a:solidFill>
                <a:srgbClr val="000000"/>
              </a:solidFill>
              <a:round/>
              <a:headEnd/>
              <a:tailEnd/>
            </a:ln>
          </p:spPr>
          <p:txBody>
            <a:bodyPr/>
            <a:lstStyle/>
            <a:p>
              <a:endParaRPr lang="en-US"/>
            </a:p>
          </p:txBody>
        </p:sp>
        <p:sp>
          <p:nvSpPr>
            <p:cNvPr id="49" name="Freeform 48"/>
            <p:cNvSpPr>
              <a:spLocks/>
            </p:cNvSpPr>
            <p:nvPr/>
          </p:nvSpPr>
          <p:spPr bwMode="auto">
            <a:xfrm>
              <a:off x="3587750" y="2276585"/>
              <a:ext cx="38100" cy="45973"/>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50" name="Freeform 49"/>
            <p:cNvSpPr>
              <a:spLocks/>
            </p:cNvSpPr>
            <p:nvPr/>
          </p:nvSpPr>
          <p:spPr bwMode="auto">
            <a:xfrm>
              <a:off x="3587750" y="2276585"/>
              <a:ext cx="38100" cy="45973"/>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51" name="Freeform 50"/>
            <p:cNvSpPr>
              <a:spLocks/>
            </p:cNvSpPr>
            <p:nvPr/>
          </p:nvSpPr>
          <p:spPr bwMode="auto">
            <a:xfrm>
              <a:off x="2089150" y="2214849"/>
              <a:ext cx="862013" cy="248259"/>
            </a:xfrm>
            <a:custGeom>
              <a:avLst/>
              <a:gdLst>
                <a:gd name="T0" fmla="*/ 2147483647 w 644"/>
                <a:gd name="T1" fmla="*/ 2147483647 h 224"/>
                <a:gd name="T2" fmla="*/ 2147483647 w 644"/>
                <a:gd name="T3" fmla="*/ 2147483647 h 224"/>
                <a:gd name="T4" fmla="*/ 2147483647 w 644"/>
                <a:gd name="T5" fmla="*/ 0 h 224"/>
                <a:gd name="T6" fmla="*/ 0 w 644"/>
                <a:gd name="T7" fmla="*/ 2147483647 h 224"/>
                <a:gd name="T8" fmla="*/ 0 w 644"/>
                <a:gd name="T9" fmla="*/ 2147483647 h 224"/>
                <a:gd name="T10" fmla="*/ 0 60000 65536"/>
                <a:gd name="T11" fmla="*/ 0 60000 65536"/>
                <a:gd name="T12" fmla="*/ 0 60000 65536"/>
                <a:gd name="T13" fmla="*/ 0 60000 65536"/>
                <a:gd name="T14" fmla="*/ 0 60000 65536"/>
                <a:gd name="T15" fmla="*/ 0 w 644"/>
                <a:gd name="T16" fmla="*/ 0 h 224"/>
                <a:gd name="T17" fmla="*/ 644 w 644"/>
                <a:gd name="T18" fmla="*/ 224 h 224"/>
              </a:gdLst>
              <a:ahLst/>
              <a:cxnLst>
                <a:cxn ang="T10">
                  <a:pos x="T0" y="T1"/>
                </a:cxn>
                <a:cxn ang="T11">
                  <a:pos x="T2" y="T3"/>
                </a:cxn>
                <a:cxn ang="T12">
                  <a:pos x="T4" y="T5"/>
                </a:cxn>
                <a:cxn ang="T13">
                  <a:pos x="T6" y="T7"/>
                </a:cxn>
                <a:cxn ang="T14">
                  <a:pos x="T8" y="T9"/>
                </a:cxn>
              </a:cxnLst>
              <a:rect l="T15" t="T16" r="T17" b="T18"/>
              <a:pathLst>
                <a:path w="644" h="224">
                  <a:moveTo>
                    <a:pt x="644" y="224"/>
                  </a:moveTo>
                  <a:lnTo>
                    <a:pt x="644" y="31"/>
                  </a:lnTo>
                  <a:lnTo>
                    <a:pt x="616" y="0"/>
                  </a:lnTo>
                  <a:lnTo>
                    <a:pt x="0" y="3"/>
                  </a:lnTo>
                </a:path>
              </a:pathLst>
            </a:custGeom>
            <a:noFill/>
            <a:ln w="4763">
              <a:solidFill>
                <a:srgbClr val="000000"/>
              </a:solidFill>
              <a:round/>
              <a:headEnd/>
              <a:tailEnd/>
            </a:ln>
          </p:spPr>
          <p:txBody>
            <a:bodyPr/>
            <a:lstStyle/>
            <a:p>
              <a:endParaRPr lang="en-US"/>
            </a:p>
          </p:txBody>
        </p:sp>
        <p:sp>
          <p:nvSpPr>
            <p:cNvPr id="52" name="Freeform 51"/>
            <p:cNvSpPr>
              <a:spLocks/>
            </p:cNvSpPr>
            <p:nvPr/>
          </p:nvSpPr>
          <p:spPr bwMode="auto">
            <a:xfrm>
              <a:off x="2933700" y="2415821"/>
              <a:ext cx="41275" cy="47287"/>
            </a:xfrm>
            <a:custGeom>
              <a:avLst/>
              <a:gdLst>
                <a:gd name="T0" fmla="*/ 2147483647 w 31"/>
                <a:gd name="T1" fmla="*/ 2147483647 h 42"/>
                <a:gd name="T2" fmla="*/ 2147483647 w 31"/>
                <a:gd name="T3" fmla="*/ 0 h 42"/>
                <a:gd name="T4" fmla="*/ 2147483647 w 31"/>
                <a:gd name="T5" fmla="*/ 0 h 42"/>
                <a:gd name="T6" fmla="*/ 2147483647 w 31"/>
                <a:gd name="T7" fmla="*/ 2147483647 h 42"/>
                <a:gd name="T8" fmla="*/ 2147483647 w 31"/>
                <a:gd name="T9" fmla="*/ 2147483647 h 42"/>
                <a:gd name="T10" fmla="*/ 0 w 31"/>
                <a:gd name="T11" fmla="*/ 0 h 42"/>
                <a:gd name="T12" fmla="*/ 0 w 31"/>
                <a:gd name="T13" fmla="*/ 0 h 42"/>
                <a:gd name="T14" fmla="*/ 2147483647 w 31"/>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42"/>
                <a:gd name="T26" fmla="*/ 31 w 31"/>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42">
                  <a:moveTo>
                    <a:pt x="14" y="42"/>
                  </a:moveTo>
                  <a:lnTo>
                    <a:pt x="31"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53" name="Freeform 52"/>
            <p:cNvSpPr>
              <a:spLocks/>
            </p:cNvSpPr>
            <p:nvPr/>
          </p:nvSpPr>
          <p:spPr bwMode="auto">
            <a:xfrm>
              <a:off x="2933700" y="2415821"/>
              <a:ext cx="41275" cy="47287"/>
            </a:xfrm>
            <a:custGeom>
              <a:avLst/>
              <a:gdLst>
                <a:gd name="T0" fmla="*/ 2147483647 w 31"/>
                <a:gd name="T1" fmla="*/ 2147483647 h 42"/>
                <a:gd name="T2" fmla="*/ 2147483647 w 31"/>
                <a:gd name="T3" fmla="*/ 0 h 42"/>
                <a:gd name="T4" fmla="*/ 2147483647 w 31"/>
                <a:gd name="T5" fmla="*/ 0 h 42"/>
                <a:gd name="T6" fmla="*/ 2147483647 w 31"/>
                <a:gd name="T7" fmla="*/ 2147483647 h 42"/>
                <a:gd name="T8" fmla="*/ 2147483647 w 31"/>
                <a:gd name="T9" fmla="*/ 2147483647 h 42"/>
                <a:gd name="T10" fmla="*/ 0 w 31"/>
                <a:gd name="T11" fmla="*/ 0 h 42"/>
                <a:gd name="T12" fmla="*/ 0 w 31"/>
                <a:gd name="T13" fmla="*/ 0 h 42"/>
                <a:gd name="T14" fmla="*/ 2147483647 w 31"/>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42"/>
                <a:gd name="T26" fmla="*/ 31 w 31"/>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42">
                  <a:moveTo>
                    <a:pt x="14" y="42"/>
                  </a:moveTo>
                  <a:lnTo>
                    <a:pt x="31"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54" name="Rectangle 53"/>
            <p:cNvSpPr>
              <a:spLocks noChangeArrowheads="1"/>
            </p:cNvSpPr>
            <p:nvPr/>
          </p:nvSpPr>
          <p:spPr bwMode="auto">
            <a:xfrm>
              <a:off x="3949700" y="2319932"/>
              <a:ext cx="261938"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RA2SEL</a:t>
              </a:r>
              <a:endParaRPr lang="en-US" b="0"/>
            </a:p>
          </p:txBody>
        </p:sp>
        <p:sp>
          <p:nvSpPr>
            <p:cNvPr id="55" name="Line 145"/>
            <p:cNvSpPr>
              <a:spLocks noChangeShapeType="1"/>
            </p:cNvSpPr>
            <p:nvPr/>
          </p:nvSpPr>
          <p:spPr bwMode="auto">
            <a:xfrm>
              <a:off x="3846513" y="2354084"/>
              <a:ext cx="103187" cy="1314"/>
            </a:xfrm>
            <a:prstGeom prst="line">
              <a:avLst/>
            </a:prstGeom>
            <a:noFill/>
            <a:ln w="4763">
              <a:solidFill>
                <a:srgbClr val="000000"/>
              </a:solidFill>
              <a:round/>
              <a:headEnd/>
              <a:tailEnd/>
            </a:ln>
          </p:spPr>
          <p:txBody>
            <a:bodyPr/>
            <a:lstStyle/>
            <a:p>
              <a:endParaRPr lang="en-US"/>
            </a:p>
          </p:txBody>
        </p:sp>
        <p:sp>
          <p:nvSpPr>
            <p:cNvPr id="56" name="Freeform 55"/>
            <p:cNvSpPr>
              <a:spLocks/>
            </p:cNvSpPr>
            <p:nvPr/>
          </p:nvSpPr>
          <p:spPr bwMode="auto">
            <a:xfrm>
              <a:off x="3846513" y="2338321"/>
              <a:ext cx="50800" cy="31525"/>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close/>
                </a:path>
              </a:pathLst>
            </a:custGeom>
            <a:solidFill>
              <a:srgbClr val="000000"/>
            </a:solidFill>
            <a:ln w="9525">
              <a:noFill/>
              <a:round/>
              <a:headEnd/>
              <a:tailEnd/>
            </a:ln>
          </p:spPr>
          <p:txBody>
            <a:bodyPr/>
            <a:lstStyle/>
            <a:p>
              <a:endParaRPr lang="en-US"/>
            </a:p>
          </p:txBody>
        </p:sp>
        <p:sp>
          <p:nvSpPr>
            <p:cNvPr id="57" name="Freeform 56"/>
            <p:cNvSpPr>
              <a:spLocks/>
            </p:cNvSpPr>
            <p:nvPr/>
          </p:nvSpPr>
          <p:spPr bwMode="auto">
            <a:xfrm>
              <a:off x="3846513" y="2338321"/>
              <a:ext cx="50800" cy="31525"/>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path>
              </a:pathLst>
            </a:custGeom>
            <a:noFill/>
            <a:ln w="4763">
              <a:solidFill>
                <a:srgbClr val="000000"/>
              </a:solidFill>
              <a:round/>
              <a:headEnd/>
              <a:tailEnd/>
            </a:ln>
          </p:spPr>
          <p:txBody>
            <a:bodyPr/>
            <a:lstStyle/>
            <a:p>
              <a:endParaRPr lang="en-US"/>
            </a:p>
          </p:txBody>
        </p:sp>
        <p:sp>
          <p:nvSpPr>
            <p:cNvPr id="58" name="Line 148"/>
            <p:cNvSpPr>
              <a:spLocks noChangeShapeType="1"/>
            </p:cNvSpPr>
            <p:nvPr/>
          </p:nvSpPr>
          <p:spPr bwMode="auto">
            <a:xfrm>
              <a:off x="3709988" y="2388236"/>
              <a:ext cx="1587" cy="69618"/>
            </a:xfrm>
            <a:prstGeom prst="line">
              <a:avLst/>
            </a:prstGeom>
            <a:noFill/>
            <a:ln w="4763">
              <a:solidFill>
                <a:srgbClr val="000000"/>
              </a:solidFill>
              <a:round/>
              <a:headEnd/>
              <a:tailEnd/>
            </a:ln>
          </p:spPr>
          <p:txBody>
            <a:bodyPr/>
            <a:lstStyle/>
            <a:p>
              <a:endParaRPr lang="en-US"/>
            </a:p>
          </p:txBody>
        </p:sp>
        <p:sp>
          <p:nvSpPr>
            <p:cNvPr id="59" name="Freeform 58"/>
            <p:cNvSpPr>
              <a:spLocks/>
            </p:cNvSpPr>
            <p:nvPr/>
          </p:nvSpPr>
          <p:spPr bwMode="auto">
            <a:xfrm>
              <a:off x="3690938" y="2415821"/>
              <a:ext cx="42862" cy="42033"/>
            </a:xfrm>
            <a:custGeom>
              <a:avLst/>
              <a:gdLst>
                <a:gd name="T0" fmla="*/ 2147483647 w 32"/>
                <a:gd name="T1" fmla="*/ 2147483647 h 38"/>
                <a:gd name="T2" fmla="*/ 2147483647 w 32"/>
                <a:gd name="T3" fmla="*/ 0 h 38"/>
                <a:gd name="T4" fmla="*/ 2147483647 w 32"/>
                <a:gd name="T5" fmla="*/ 0 h 38"/>
                <a:gd name="T6" fmla="*/ 2147483647 w 32"/>
                <a:gd name="T7" fmla="*/ 2147483647 h 38"/>
                <a:gd name="T8" fmla="*/ 2147483647 w 32"/>
                <a:gd name="T9" fmla="*/ 2147483647 h 38"/>
                <a:gd name="T10" fmla="*/ 0 w 32"/>
                <a:gd name="T11" fmla="*/ 0 h 38"/>
                <a:gd name="T12" fmla="*/ 0 w 32"/>
                <a:gd name="T13" fmla="*/ 0 h 38"/>
                <a:gd name="T14" fmla="*/ 2147483647 w 32"/>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38"/>
                <a:gd name="T26" fmla="*/ 32 w 32"/>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38">
                  <a:moveTo>
                    <a:pt x="14" y="38"/>
                  </a:moveTo>
                  <a:lnTo>
                    <a:pt x="32" y="0"/>
                  </a:lnTo>
                  <a:lnTo>
                    <a:pt x="14" y="17"/>
                  </a:lnTo>
                  <a:lnTo>
                    <a:pt x="0" y="0"/>
                  </a:lnTo>
                  <a:lnTo>
                    <a:pt x="14" y="38"/>
                  </a:lnTo>
                  <a:close/>
                </a:path>
              </a:pathLst>
            </a:custGeom>
            <a:solidFill>
              <a:srgbClr val="000000"/>
            </a:solidFill>
            <a:ln w="9525">
              <a:noFill/>
              <a:round/>
              <a:headEnd/>
              <a:tailEnd/>
            </a:ln>
          </p:spPr>
          <p:txBody>
            <a:bodyPr/>
            <a:lstStyle/>
            <a:p>
              <a:endParaRPr lang="en-US"/>
            </a:p>
          </p:txBody>
        </p:sp>
        <p:sp>
          <p:nvSpPr>
            <p:cNvPr id="60" name="Freeform 59"/>
            <p:cNvSpPr>
              <a:spLocks/>
            </p:cNvSpPr>
            <p:nvPr/>
          </p:nvSpPr>
          <p:spPr bwMode="auto">
            <a:xfrm>
              <a:off x="3690938" y="2415821"/>
              <a:ext cx="42862" cy="42033"/>
            </a:xfrm>
            <a:custGeom>
              <a:avLst/>
              <a:gdLst>
                <a:gd name="T0" fmla="*/ 2147483647 w 32"/>
                <a:gd name="T1" fmla="*/ 2147483647 h 38"/>
                <a:gd name="T2" fmla="*/ 2147483647 w 32"/>
                <a:gd name="T3" fmla="*/ 0 h 38"/>
                <a:gd name="T4" fmla="*/ 2147483647 w 32"/>
                <a:gd name="T5" fmla="*/ 0 h 38"/>
                <a:gd name="T6" fmla="*/ 2147483647 w 32"/>
                <a:gd name="T7" fmla="*/ 2147483647 h 38"/>
                <a:gd name="T8" fmla="*/ 2147483647 w 32"/>
                <a:gd name="T9" fmla="*/ 2147483647 h 38"/>
                <a:gd name="T10" fmla="*/ 0 w 32"/>
                <a:gd name="T11" fmla="*/ 0 h 38"/>
                <a:gd name="T12" fmla="*/ 0 w 32"/>
                <a:gd name="T13" fmla="*/ 0 h 38"/>
                <a:gd name="T14" fmla="*/ 2147483647 w 32"/>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38"/>
                <a:gd name="T26" fmla="*/ 32 w 32"/>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38">
                  <a:moveTo>
                    <a:pt x="14" y="38"/>
                  </a:moveTo>
                  <a:lnTo>
                    <a:pt x="32" y="0"/>
                  </a:lnTo>
                  <a:lnTo>
                    <a:pt x="14" y="17"/>
                  </a:lnTo>
                  <a:lnTo>
                    <a:pt x="0" y="0"/>
                  </a:lnTo>
                  <a:lnTo>
                    <a:pt x="14" y="38"/>
                  </a:lnTo>
                </a:path>
              </a:pathLst>
            </a:custGeom>
            <a:noFill/>
            <a:ln w="4763">
              <a:solidFill>
                <a:srgbClr val="000000"/>
              </a:solidFill>
              <a:round/>
              <a:headEnd/>
              <a:tailEnd/>
            </a:ln>
          </p:spPr>
          <p:txBody>
            <a:bodyPr/>
            <a:lstStyle/>
            <a:p>
              <a:endParaRPr lang="en-US"/>
            </a:p>
          </p:txBody>
        </p:sp>
        <p:sp>
          <p:nvSpPr>
            <p:cNvPr id="61" name="Freeform 60"/>
            <p:cNvSpPr>
              <a:spLocks/>
            </p:cNvSpPr>
            <p:nvPr/>
          </p:nvSpPr>
          <p:spPr bwMode="auto">
            <a:xfrm>
              <a:off x="2933700" y="2214849"/>
              <a:ext cx="841375" cy="107710"/>
            </a:xfrm>
            <a:custGeom>
              <a:avLst/>
              <a:gdLst>
                <a:gd name="T0" fmla="*/ 2147483647 w 629"/>
                <a:gd name="T1" fmla="*/ 2147483647 h 98"/>
                <a:gd name="T2" fmla="*/ 2147483647 w 629"/>
                <a:gd name="T3" fmla="*/ 2147483647 h 98"/>
                <a:gd name="T4" fmla="*/ 2147483647 w 629"/>
                <a:gd name="T5" fmla="*/ 0 h 98"/>
                <a:gd name="T6" fmla="*/ 0 w 629"/>
                <a:gd name="T7" fmla="*/ 0 h 98"/>
                <a:gd name="T8" fmla="*/ 0 60000 65536"/>
                <a:gd name="T9" fmla="*/ 0 60000 65536"/>
                <a:gd name="T10" fmla="*/ 0 60000 65536"/>
                <a:gd name="T11" fmla="*/ 0 60000 65536"/>
                <a:gd name="T12" fmla="*/ 0 w 629"/>
                <a:gd name="T13" fmla="*/ 0 h 98"/>
                <a:gd name="T14" fmla="*/ 629 w 629"/>
                <a:gd name="T15" fmla="*/ 98 h 98"/>
              </a:gdLst>
              <a:ahLst/>
              <a:cxnLst>
                <a:cxn ang="T8">
                  <a:pos x="T0" y="T1"/>
                </a:cxn>
                <a:cxn ang="T9">
                  <a:pos x="T2" y="T3"/>
                </a:cxn>
                <a:cxn ang="T10">
                  <a:pos x="T4" y="T5"/>
                </a:cxn>
                <a:cxn ang="T11">
                  <a:pos x="T6" y="T7"/>
                </a:cxn>
              </a:cxnLst>
              <a:rect l="T12" t="T13" r="T14" b="T15"/>
              <a:pathLst>
                <a:path w="629" h="98">
                  <a:moveTo>
                    <a:pt x="629" y="98"/>
                  </a:moveTo>
                  <a:lnTo>
                    <a:pt x="629" y="31"/>
                  </a:lnTo>
                  <a:lnTo>
                    <a:pt x="598" y="0"/>
                  </a:lnTo>
                  <a:lnTo>
                    <a:pt x="0" y="0"/>
                  </a:lnTo>
                </a:path>
              </a:pathLst>
            </a:custGeom>
            <a:noFill/>
            <a:ln w="4763">
              <a:solidFill>
                <a:srgbClr val="000000"/>
              </a:solidFill>
              <a:round/>
              <a:headEnd/>
              <a:tailEnd/>
            </a:ln>
          </p:spPr>
          <p:txBody>
            <a:bodyPr/>
            <a:lstStyle/>
            <a:p>
              <a:endParaRPr lang="en-US"/>
            </a:p>
          </p:txBody>
        </p:sp>
        <p:sp>
          <p:nvSpPr>
            <p:cNvPr id="62" name="Freeform 61"/>
            <p:cNvSpPr>
              <a:spLocks/>
            </p:cNvSpPr>
            <p:nvPr/>
          </p:nvSpPr>
          <p:spPr bwMode="auto">
            <a:xfrm>
              <a:off x="3756025" y="2276585"/>
              <a:ext cx="38100" cy="45973"/>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63" name="Freeform 62"/>
            <p:cNvSpPr>
              <a:spLocks/>
            </p:cNvSpPr>
            <p:nvPr/>
          </p:nvSpPr>
          <p:spPr bwMode="auto">
            <a:xfrm>
              <a:off x="3756025" y="2276585"/>
              <a:ext cx="38100" cy="45973"/>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64" name="Freeform 63"/>
            <p:cNvSpPr>
              <a:spLocks/>
            </p:cNvSpPr>
            <p:nvPr/>
          </p:nvSpPr>
          <p:spPr bwMode="auto">
            <a:xfrm>
              <a:off x="3327400" y="5461920"/>
              <a:ext cx="1033463" cy="153685"/>
            </a:xfrm>
            <a:custGeom>
              <a:avLst/>
              <a:gdLst>
                <a:gd name="T0" fmla="*/ 0 w 772"/>
                <a:gd name="T1" fmla="*/ 2147483647 h 139"/>
                <a:gd name="T2" fmla="*/ 0 w 772"/>
                <a:gd name="T3" fmla="*/ 2147483647 h 139"/>
                <a:gd name="T4" fmla="*/ 2147483647 w 772"/>
                <a:gd name="T5" fmla="*/ 2147483647 h 139"/>
                <a:gd name="T6" fmla="*/ 2147483647 w 772"/>
                <a:gd name="T7" fmla="*/ 0 h 139"/>
                <a:gd name="T8" fmla="*/ 0 60000 65536"/>
                <a:gd name="T9" fmla="*/ 0 60000 65536"/>
                <a:gd name="T10" fmla="*/ 0 60000 65536"/>
                <a:gd name="T11" fmla="*/ 0 60000 65536"/>
                <a:gd name="T12" fmla="*/ 0 w 772"/>
                <a:gd name="T13" fmla="*/ 0 h 139"/>
                <a:gd name="T14" fmla="*/ 772 w 772"/>
                <a:gd name="T15" fmla="*/ 139 h 139"/>
              </a:gdLst>
              <a:ahLst/>
              <a:cxnLst>
                <a:cxn ang="T8">
                  <a:pos x="T0" y="T1"/>
                </a:cxn>
                <a:cxn ang="T9">
                  <a:pos x="T2" y="T3"/>
                </a:cxn>
                <a:cxn ang="T10">
                  <a:pos x="T4" y="T5"/>
                </a:cxn>
                <a:cxn ang="T11">
                  <a:pos x="T6" y="T7"/>
                </a:cxn>
              </a:cxnLst>
              <a:rect l="T12" t="T13" r="T14" b="T15"/>
              <a:pathLst>
                <a:path w="772" h="139">
                  <a:moveTo>
                    <a:pt x="0" y="139"/>
                  </a:moveTo>
                  <a:lnTo>
                    <a:pt x="0" y="56"/>
                  </a:lnTo>
                  <a:lnTo>
                    <a:pt x="772" y="56"/>
                  </a:lnTo>
                  <a:lnTo>
                    <a:pt x="772" y="0"/>
                  </a:lnTo>
                </a:path>
              </a:pathLst>
            </a:custGeom>
            <a:noFill/>
            <a:ln w="4763">
              <a:solidFill>
                <a:srgbClr val="000000"/>
              </a:solidFill>
              <a:round/>
              <a:headEnd/>
              <a:tailEnd/>
            </a:ln>
          </p:spPr>
          <p:txBody>
            <a:bodyPr/>
            <a:lstStyle/>
            <a:p>
              <a:endParaRPr lang="en-US"/>
            </a:p>
          </p:txBody>
        </p:sp>
        <p:sp>
          <p:nvSpPr>
            <p:cNvPr id="65" name="Freeform 64"/>
            <p:cNvSpPr>
              <a:spLocks/>
            </p:cNvSpPr>
            <p:nvPr/>
          </p:nvSpPr>
          <p:spPr bwMode="auto">
            <a:xfrm>
              <a:off x="3308350" y="5573571"/>
              <a:ext cx="41275" cy="42033"/>
            </a:xfrm>
            <a:custGeom>
              <a:avLst/>
              <a:gdLst>
                <a:gd name="T0" fmla="*/ 2147483647 w 31"/>
                <a:gd name="T1" fmla="*/ 2147483647 h 38"/>
                <a:gd name="T2" fmla="*/ 2147483647 w 31"/>
                <a:gd name="T3" fmla="*/ 0 h 38"/>
                <a:gd name="T4" fmla="*/ 2147483647 w 31"/>
                <a:gd name="T5" fmla="*/ 0 h 38"/>
                <a:gd name="T6" fmla="*/ 2147483647 w 31"/>
                <a:gd name="T7" fmla="*/ 2147483647 h 38"/>
                <a:gd name="T8" fmla="*/ 2147483647 w 31"/>
                <a:gd name="T9" fmla="*/ 2147483647 h 38"/>
                <a:gd name="T10" fmla="*/ 0 w 31"/>
                <a:gd name="T11" fmla="*/ 0 h 38"/>
                <a:gd name="T12" fmla="*/ 0 w 31"/>
                <a:gd name="T13" fmla="*/ 0 h 38"/>
                <a:gd name="T14" fmla="*/ 2147483647 w 31"/>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38"/>
                <a:gd name="T26" fmla="*/ 31 w 31"/>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38">
                  <a:moveTo>
                    <a:pt x="14" y="38"/>
                  </a:moveTo>
                  <a:lnTo>
                    <a:pt x="31" y="0"/>
                  </a:lnTo>
                  <a:lnTo>
                    <a:pt x="14" y="17"/>
                  </a:lnTo>
                  <a:lnTo>
                    <a:pt x="0" y="0"/>
                  </a:lnTo>
                  <a:lnTo>
                    <a:pt x="14" y="38"/>
                  </a:lnTo>
                  <a:close/>
                </a:path>
              </a:pathLst>
            </a:custGeom>
            <a:solidFill>
              <a:srgbClr val="000000"/>
            </a:solidFill>
            <a:ln w="9525">
              <a:noFill/>
              <a:round/>
              <a:headEnd/>
              <a:tailEnd/>
            </a:ln>
          </p:spPr>
          <p:txBody>
            <a:bodyPr/>
            <a:lstStyle/>
            <a:p>
              <a:endParaRPr lang="en-US"/>
            </a:p>
          </p:txBody>
        </p:sp>
        <p:sp>
          <p:nvSpPr>
            <p:cNvPr id="66" name="Freeform 65"/>
            <p:cNvSpPr>
              <a:spLocks/>
            </p:cNvSpPr>
            <p:nvPr/>
          </p:nvSpPr>
          <p:spPr bwMode="auto">
            <a:xfrm>
              <a:off x="3308350" y="5573571"/>
              <a:ext cx="41275" cy="42033"/>
            </a:xfrm>
            <a:custGeom>
              <a:avLst/>
              <a:gdLst>
                <a:gd name="T0" fmla="*/ 2147483647 w 31"/>
                <a:gd name="T1" fmla="*/ 2147483647 h 38"/>
                <a:gd name="T2" fmla="*/ 2147483647 w 31"/>
                <a:gd name="T3" fmla="*/ 0 h 38"/>
                <a:gd name="T4" fmla="*/ 2147483647 w 31"/>
                <a:gd name="T5" fmla="*/ 0 h 38"/>
                <a:gd name="T6" fmla="*/ 2147483647 w 31"/>
                <a:gd name="T7" fmla="*/ 2147483647 h 38"/>
                <a:gd name="T8" fmla="*/ 2147483647 w 31"/>
                <a:gd name="T9" fmla="*/ 2147483647 h 38"/>
                <a:gd name="T10" fmla="*/ 0 w 31"/>
                <a:gd name="T11" fmla="*/ 0 h 38"/>
                <a:gd name="T12" fmla="*/ 0 w 31"/>
                <a:gd name="T13" fmla="*/ 0 h 38"/>
                <a:gd name="T14" fmla="*/ 2147483647 w 31"/>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38"/>
                <a:gd name="T26" fmla="*/ 31 w 31"/>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38">
                  <a:moveTo>
                    <a:pt x="14" y="38"/>
                  </a:moveTo>
                  <a:lnTo>
                    <a:pt x="31" y="0"/>
                  </a:lnTo>
                  <a:lnTo>
                    <a:pt x="14" y="17"/>
                  </a:lnTo>
                  <a:lnTo>
                    <a:pt x="0" y="0"/>
                  </a:lnTo>
                  <a:lnTo>
                    <a:pt x="14" y="38"/>
                  </a:lnTo>
                </a:path>
              </a:pathLst>
            </a:custGeom>
            <a:noFill/>
            <a:ln w="4763">
              <a:solidFill>
                <a:srgbClr val="000000"/>
              </a:solidFill>
              <a:round/>
              <a:headEnd/>
              <a:tailEnd/>
            </a:ln>
          </p:spPr>
          <p:txBody>
            <a:bodyPr/>
            <a:lstStyle/>
            <a:p>
              <a:endParaRPr lang="en-US"/>
            </a:p>
          </p:txBody>
        </p:sp>
        <p:sp>
          <p:nvSpPr>
            <p:cNvPr id="67" name="Line 178"/>
            <p:cNvSpPr>
              <a:spLocks noChangeShapeType="1"/>
            </p:cNvSpPr>
            <p:nvPr/>
          </p:nvSpPr>
          <p:spPr bwMode="auto">
            <a:xfrm>
              <a:off x="3986213" y="5987336"/>
              <a:ext cx="1587" cy="1314"/>
            </a:xfrm>
            <a:prstGeom prst="line">
              <a:avLst/>
            </a:prstGeom>
            <a:noFill/>
            <a:ln w="4763">
              <a:solidFill>
                <a:srgbClr val="000000"/>
              </a:solidFill>
              <a:round/>
              <a:headEnd/>
              <a:tailEnd/>
            </a:ln>
          </p:spPr>
          <p:txBody>
            <a:bodyPr/>
            <a:lstStyle/>
            <a:p>
              <a:endParaRPr lang="en-US"/>
            </a:p>
          </p:txBody>
        </p:sp>
        <p:sp>
          <p:nvSpPr>
            <p:cNvPr id="68" name="Freeform 67"/>
            <p:cNvSpPr>
              <a:spLocks noEditPoints="1"/>
            </p:cNvSpPr>
            <p:nvPr/>
          </p:nvSpPr>
          <p:spPr bwMode="auto">
            <a:xfrm>
              <a:off x="2338388" y="6134452"/>
              <a:ext cx="93662" cy="77499"/>
            </a:xfrm>
            <a:custGeom>
              <a:avLst/>
              <a:gdLst>
                <a:gd name="T0" fmla="*/ 0 w 70"/>
                <a:gd name="T1" fmla="*/ 2147483647 h 70"/>
                <a:gd name="T2" fmla="*/ 2147483647 w 70"/>
                <a:gd name="T3" fmla="*/ 0 h 70"/>
                <a:gd name="T4" fmla="*/ 2147483647 w 70"/>
                <a:gd name="T5" fmla="*/ 2147483647 h 70"/>
                <a:gd name="T6" fmla="*/ 2147483647 w 70"/>
                <a:gd name="T7" fmla="*/ 2147483647 h 70"/>
                <a:gd name="T8" fmla="*/ 0 w 70"/>
                <a:gd name="T9" fmla="*/ 2147483647 h 70"/>
                <a:gd name="T10" fmla="*/ 2147483647 w 70"/>
                <a:gd name="T11" fmla="*/ 2147483647 h 70"/>
                <a:gd name="T12" fmla="*/ 2147483647 w 70"/>
                <a:gd name="T13" fmla="*/ 2147483647 h 70"/>
                <a:gd name="T14" fmla="*/ 2147483647 w 70"/>
                <a:gd name="T15" fmla="*/ 2147483647 h 70"/>
                <a:gd name="T16" fmla="*/ 0 w 70"/>
                <a:gd name="T17" fmla="*/ 2147483647 h 70"/>
                <a:gd name="T18" fmla="*/ 2147483647 w 70"/>
                <a:gd name="T19" fmla="*/ 2147483647 h 70"/>
                <a:gd name="T20" fmla="*/ 2147483647 w 70"/>
                <a:gd name="T21" fmla="*/ 2147483647 h 70"/>
                <a:gd name="T22" fmla="*/ 2147483647 w 70"/>
                <a:gd name="T23" fmla="*/ 2147483647 h 70"/>
                <a:gd name="T24" fmla="*/ 2147483647 w 70"/>
                <a:gd name="T25" fmla="*/ 2147483647 h 70"/>
                <a:gd name="T26" fmla="*/ 2147483647 w 70"/>
                <a:gd name="T27" fmla="*/ 2147483647 h 70"/>
                <a:gd name="T28" fmla="*/ 2147483647 w 70"/>
                <a:gd name="T29" fmla="*/ 2147483647 h 70"/>
                <a:gd name="T30" fmla="*/ 2147483647 w 70"/>
                <a:gd name="T31" fmla="*/ 2147483647 h 70"/>
                <a:gd name="T32" fmla="*/ 2147483647 w 70"/>
                <a:gd name="T33" fmla="*/ 2147483647 h 70"/>
                <a:gd name="T34" fmla="*/ 2147483647 w 70"/>
                <a:gd name="T35" fmla="*/ 2147483647 h 70"/>
                <a:gd name="T36" fmla="*/ 2147483647 w 70"/>
                <a:gd name="T37" fmla="*/ 2147483647 h 70"/>
                <a:gd name="T38" fmla="*/ 2147483647 w 70"/>
                <a:gd name="T39" fmla="*/ 2147483647 h 70"/>
                <a:gd name="T40" fmla="*/ 2147483647 w 70"/>
                <a:gd name="T41" fmla="*/ 2147483647 h 70"/>
                <a:gd name="T42" fmla="*/ 2147483647 w 70"/>
                <a:gd name="T43" fmla="*/ 2147483647 h 70"/>
                <a:gd name="T44" fmla="*/ 2147483647 w 70"/>
                <a:gd name="T45" fmla="*/ 2147483647 h 70"/>
                <a:gd name="T46" fmla="*/ 2147483647 w 70"/>
                <a:gd name="T47" fmla="*/ 2147483647 h 70"/>
                <a:gd name="T48" fmla="*/ 2147483647 w 70"/>
                <a:gd name="T49" fmla="*/ 2147483647 h 70"/>
                <a:gd name="T50" fmla="*/ 2147483647 w 70"/>
                <a:gd name="T51" fmla="*/ 2147483647 h 70"/>
                <a:gd name="T52" fmla="*/ 2147483647 w 70"/>
                <a:gd name="T53" fmla="*/ 2147483647 h 70"/>
                <a:gd name="T54" fmla="*/ 2147483647 w 70"/>
                <a:gd name="T55" fmla="*/ 2147483647 h 70"/>
                <a:gd name="T56" fmla="*/ 2147483647 w 70"/>
                <a:gd name="T57" fmla="*/ 2147483647 h 7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70"/>
                <a:gd name="T88" fmla="*/ 0 h 70"/>
                <a:gd name="T89" fmla="*/ 70 w 70"/>
                <a:gd name="T90" fmla="*/ 70 h 70"/>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70" h="70">
                  <a:moveTo>
                    <a:pt x="0" y="7"/>
                  </a:moveTo>
                  <a:lnTo>
                    <a:pt x="3" y="0"/>
                  </a:lnTo>
                  <a:lnTo>
                    <a:pt x="66" y="32"/>
                  </a:lnTo>
                  <a:lnTo>
                    <a:pt x="63" y="39"/>
                  </a:lnTo>
                  <a:lnTo>
                    <a:pt x="0" y="7"/>
                  </a:lnTo>
                  <a:close/>
                  <a:moveTo>
                    <a:pt x="66" y="39"/>
                  </a:moveTo>
                  <a:lnTo>
                    <a:pt x="66" y="39"/>
                  </a:lnTo>
                  <a:lnTo>
                    <a:pt x="3" y="70"/>
                  </a:lnTo>
                  <a:lnTo>
                    <a:pt x="0" y="63"/>
                  </a:lnTo>
                  <a:lnTo>
                    <a:pt x="63" y="32"/>
                  </a:lnTo>
                  <a:lnTo>
                    <a:pt x="66" y="32"/>
                  </a:lnTo>
                  <a:lnTo>
                    <a:pt x="70" y="32"/>
                  </a:lnTo>
                  <a:lnTo>
                    <a:pt x="70" y="35"/>
                  </a:lnTo>
                  <a:lnTo>
                    <a:pt x="66" y="39"/>
                  </a:lnTo>
                  <a:close/>
                </a:path>
              </a:pathLst>
            </a:custGeom>
            <a:solidFill>
              <a:srgbClr val="000000"/>
            </a:solidFill>
            <a:ln w="9525">
              <a:noFill/>
              <a:round/>
              <a:headEnd/>
              <a:tailEnd/>
            </a:ln>
          </p:spPr>
          <p:txBody>
            <a:bodyPr/>
            <a:lstStyle/>
            <a:p>
              <a:endParaRPr lang="en-US"/>
            </a:p>
          </p:txBody>
        </p:sp>
        <p:sp>
          <p:nvSpPr>
            <p:cNvPr id="69" name="Freeform 68"/>
            <p:cNvSpPr>
              <a:spLocks/>
            </p:cNvSpPr>
            <p:nvPr/>
          </p:nvSpPr>
          <p:spPr bwMode="auto">
            <a:xfrm>
              <a:off x="3054350" y="5623486"/>
              <a:ext cx="336550" cy="69617"/>
            </a:xfrm>
            <a:custGeom>
              <a:avLst/>
              <a:gdLst>
                <a:gd name="T0" fmla="*/ 0 w 251"/>
                <a:gd name="T1" fmla="*/ 0 h 63"/>
                <a:gd name="T2" fmla="*/ 2147483647 w 251"/>
                <a:gd name="T3" fmla="*/ 0 h 63"/>
                <a:gd name="T4" fmla="*/ 2147483647 w 251"/>
                <a:gd name="T5" fmla="*/ 2147483647 h 63"/>
                <a:gd name="T6" fmla="*/ 2147483647 w 251"/>
                <a:gd name="T7" fmla="*/ 2147483647 h 63"/>
                <a:gd name="T8" fmla="*/ 0 w 251"/>
                <a:gd name="T9" fmla="*/ 0 h 63"/>
                <a:gd name="T10" fmla="*/ 0 60000 65536"/>
                <a:gd name="T11" fmla="*/ 0 60000 65536"/>
                <a:gd name="T12" fmla="*/ 0 60000 65536"/>
                <a:gd name="T13" fmla="*/ 0 60000 65536"/>
                <a:gd name="T14" fmla="*/ 0 60000 65536"/>
                <a:gd name="T15" fmla="*/ 0 w 251"/>
                <a:gd name="T16" fmla="*/ 0 h 63"/>
                <a:gd name="T17" fmla="*/ 251 w 251"/>
                <a:gd name="T18" fmla="*/ 63 h 63"/>
              </a:gdLst>
              <a:ahLst/>
              <a:cxnLst>
                <a:cxn ang="T10">
                  <a:pos x="T0" y="T1"/>
                </a:cxn>
                <a:cxn ang="T11">
                  <a:pos x="T2" y="T3"/>
                </a:cxn>
                <a:cxn ang="T12">
                  <a:pos x="T4" y="T5"/>
                </a:cxn>
                <a:cxn ang="T13">
                  <a:pos x="T6" y="T7"/>
                </a:cxn>
                <a:cxn ang="T14">
                  <a:pos x="T8" y="T9"/>
                </a:cxn>
              </a:cxnLst>
              <a:rect l="T15" t="T16" r="T17" b="T18"/>
              <a:pathLst>
                <a:path w="251" h="63">
                  <a:moveTo>
                    <a:pt x="0" y="0"/>
                  </a:moveTo>
                  <a:lnTo>
                    <a:pt x="251" y="0"/>
                  </a:lnTo>
                  <a:lnTo>
                    <a:pt x="220" y="63"/>
                  </a:lnTo>
                  <a:lnTo>
                    <a:pt x="31" y="63"/>
                  </a:lnTo>
                  <a:lnTo>
                    <a:pt x="0" y="0"/>
                  </a:lnTo>
                  <a:close/>
                </a:path>
              </a:pathLst>
            </a:custGeom>
            <a:solidFill>
              <a:srgbClr val="FFFFFF"/>
            </a:solidFill>
            <a:ln w="9525">
              <a:noFill/>
              <a:round/>
              <a:headEnd/>
              <a:tailEnd/>
            </a:ln>
          </p:spPr>
          <p:txBody>
            <a:bodyPr/>
            <a:lstStyle/>
            <a:p>
              <a:endParaRPr lang="en-US"/>
            </a:p>
          </p:txBody>
        </p:sp>
        <p:sp>
          <p:nvSpPr>
            <p:cNvPr id="70" name="Freeform 69"/>
            <p:cNvSpPr>
              <a:spLocks/>
            </p:cNvSpPr>
            <p:nvPr/>
          </p:nvSpPr>
          <p:spPr bwMode="auto">
            <a:xfrm>
              <a:off x="3054350" y="5623486"/>
              <a:ext cx="336550" cy="69617"/>
            </a:xfrm>
            <a:custGeom>
              <a:avLst/>
              <a:gdLst>
                <a:gd name="T0" fmla="*/ 0 w 251"/>
                <a:gd name="T1" fmla="*/ 0 h 63"/>
                <a:gd name="T2" fmla="*/ 2147483647 w 251"/>
                <a:gd name="T3" fmla="*/ 0 h 63"/>
                <a:gd name="T4" fmla="*/ 2147483647 w 251"/>
                <a:gd name="T5" fmla="*/ 2147483647 h 63"/>
                <a:gd name="T6" fmla="*/ 2147483647 w 251"/>
                <a:gd name="T7" fmla="*/ 2147483647 h 63"/>
                <a:gd name="T8" fmla="*/ 0 w 251"/>
                <a:gd name="T9" fmla="*/ 0 h 63"/>
                <a:gd name="T10" fmla="*/ 0 60000 65536"/>
                <a:gd name="T11" fmla="*/ 0 60000 65536"/>
                <a:gd name="T12" fmla="*/ 0 60000 65536"/>
                <a:gd name="T13" fmla="*/ 0 60000 65536"/>
                <a:gd name="T14" fmla="*/ 0 60000 65536"/>
                <a:gd name="T15" fmla="*/ 0 w 251"/>
                <a:gd name="T16" fmla="*/ 0 h 63"/>
                <a:gd name="T17" fmla="*/ 251 w 251"/>
                <a:gd name="T18" fmla="*/ 63 h 63"/>
              </a:gdLst>
              <a:ahLst/>
              <a:cxnLst>
                <a:cxn ang="T10">
                  <a:pos x="T0" y="T1"/>
                </a:cxn>
                <a:cxn ang="T11">
                  <a:pos x="T2" y="T3"/>
                </a:cxn>
                <a:cxn ang="T12">
                  <a:pos x="T4" y="T5"/>
                </a:cxn>
                <a:cxn ang="T13">
                  <a:pos x="T6" y="T7"/>
                </a:cxn>
                <a:cxn ang="T14">
                  <a:pos x="T8" y="T9"/>
                </a:cxn>
              </a:cxnLst>
              <a:rect l="T15" t="T16" r="T17" b="T18"/>
              <a:pathLst>
                <a:path w="251" h="63">
                  <a:moveTo>
                    <a:pt x="0" y="0"/>
                  </a:moveTo>
                  <a:lnTo>
                    <a:pt x="251" y="0"/>
                  </a:lnTo>
                  <a:lnTo>
                    <a:pt x="220" y="63"/>
                  </a:lnTo>
                  <a:lnTo>
                    <a:pt x="31" y="63"/>
                  </a:lnTo>
                  <a:lnTo>
                    <a:pt x="0" y="0"/>
                  </a:lnTo>
                </a:path>
              </a:pathLst>
            </a:custGeom>
            <a:noFill/>
            <a:ln w="11113">
              <a:solidFill>
                <a:srgbClr val="000000"/>
              </a:solidFill>
              <a:round/>
              <a:headEnd/>
              <a:tailEnd/>
            </a:ln>
          </p:spPr>
          <p:txBody>
            <a:bodyPr/>
            <a:lstStyle/>
            <a:p>
              <a:endParaRPr lang="en-US"/>
            </a:p>
          </p:txBody>
        </p:sp>
        <p:sp>
          <p:nvSpPr>
            <p:cNvPr id="71" name="Rectangle 70"/>
            <p:cNvSpPr>
              <a:spLocks noChangeArrowheads="1"/>
            </p:cNvSpPr>
            <p:nvPr/>
          </p:nvSpPr>
          <p:spPr bwMode="auto">
            <a:xfrm>
              <a:off x="3517900" y="5651069"/>
              <a:ext cx="227013"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WDSEL</a:t>
              </a:r>
              <a:endParaRPr lang="en-US" b="0"/>
            </a:p>
          </p:txBody>
        </p:sp>
        <p:sp>
          <p:nvSpPr>
            <p:cNvPr id="72" name="Line 183"/>
            <p:cNvSpPr>
              <a:spLocks noChangeShapeType="1"/>
            </p:cNvSpPr>
            <p:nvPr/>
          </p:nvSpPr>
          <p:spPr bwMode="auto">
            <a:xfrm>
              <a:off x="3368675" y="5658951"/>
              <a:ext cx="103188" cy="0"/>
            </a:xfrm>
            <a:prstGeom prst="line">
              <a:avLst/>
            </a:prstGeom>
            <a:noFill/>
            <a:ln w="4763">
              <a:solidFill>
                <a:srgbClr val="000000"/>
              </a:solidFill>
              <a:round/>
              <a:headEnd/>
              <a:tailEnd/>
            </a:ln>
          </p:spPr>
          <p:txBody>
            <a:bodyPr/>
            <a:lstStyle/>
            <a:p>
              <a:endParaRPr lang="en-US"/>
            </a:p>
          </p:txBody>
        </p:sp>
        <p:sp>
          <p:nvSpPr>
            <p:cNvPr id="73" name="Freeform 72"/>
            <p:cNvSpPr>
              <a:spLocks/>
            </p:cNvSpPr>
            <p:nvPr/>
          </p:nvSpPr>
          <p:spPr bwMode="auto">
            <a:xfrm>
              <a:off x="3368675" y="5643188"/>
              <a:ext cx="50800" cy="30212"/>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close/>
                </a:path>
              </a:pathLst>
            </a:custGeom>
            <a:solidFill>
              <a:srgbClr val="000000"/>
            </a:solidFill>
            <a:ln w="9525">
              <a:noFill/>
              <a:round/>
              <a:headEnd/>
              <a:tailEnd/>
            </a:ln>
          </p:spPr>
          <p:txBody>
            <a:bodyPr/>
            <a:lstStyle/>
            <a:p>
              <a:endParaRPr lang="en-US"/>
            </a:p>
          </p:txBody>
        </p:sp>
        <p:sp>
          <p:nvSpPr>
            <p:cNvPr id="74" name="Freeform 73"/>
            <p:cNvSpPr>
              <a:spLocks/>
            </p:cNvSpPr>
            <p:nvPr/>
          </p:nvSpPr>
          <p:spPr bwMode="auto">
            <a:xfrm>
              <a:off x="3368675" y="5643188"/>
              <a:ext cx="50800" cy="30212"/>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path>
              </a:pathLst>
            </a:custGeom>
            <a:noFill/>
            <a:ln w="4763">
              <a:solidFill>
                <a:srgbClr val="000000"/>
              </a:solidFill>
              <a:round/>
              <a:headEnd/>
              <a:tailEnd/>
            </a:ln>
          </p:spPr>
          <p:txBody>
            <a:bodyPr/>
            <a:lstStyle/>
            <a:p>
              <a:endParaRPr lang="en-US"/>
            </a:p>
          </p:txBody>
        </p:sp>
        <p:sp>
          <p:nvSpPr>
            <p:cNvPr id="75" name="Line 187"/>
            <p:cNvSpPr>
              <a:spLocks noChangeShapeType="1"/>
            </p:cNvSpPr>
            <p:nvPr/>
          </p:nvSpPr>
          <p:spPr bwMode="auto">
            <a:xfrm flipV="1">
              <a:off x="3227388" y="5693103"/>
              <a:ext cx="1587" cy="256141"/>
            </a:xfrm>
            <a:prstGeom prst="line">
              <a:avLst/>
            </a:prstGeom>
            <a:noFill/>
            <a:ln w="4763">
              <a:solidFill>
                <a:srgbClr val="000000"/>
              </a:solidFill>
              <a:round/>
              <a:headEnd/>
              <a:tailEnd/>
            </a:ln>
          </p:spPr>
          <p:txBody>
            <a:bodyPr/>
            <a:lstStyle/>
            <a:p>
              <a:endParaRPr lang="en-US"/>
            </a:p>
          </p:txBody>
        </p:sp>
        <p:sp>
          <p:nvSpPr>
            <p:cNvPr id="76" name="Freeform 75"/>
            <p:cNvSpPr>
              <a:spLocks/>
            </p:cNvSpPr>
            <p:nvPr/>
          </p:nvSpPr>
          <p:spPr bwMode="auto">
            <a:xfrm>
              <a:off x="3208338" y="5907210"/>
              <a:ext cx="38100" cy="42033"/>
            </a:xfrm>
            <a:custGeom>
              <a:avLst/>
              <a:gdLst>
                <a:gd name="T0" fmla="*/ 2147483647 w 28"/>
                <a:gd name="T1" fmla="*/ 2147483647 h 38"/>
                <a:gd name="T2" fmla="*/ 2147483647 w 28"/>
                <a:gd name="T3" fmla="*/ 0 h 38"/>
                <a:gd name="T4" fmla="*/ 2147483647 w 28"/>
                <a:gd name="T5" fmla="*/ 0 h 38"/>
                <a:gd name="T6" fmla="*/ 2147483647 w 28"/>
                <a:gd name="T7" fmla="*/ 2147483647 h 38"/>
                <a:gd name="T8" fmla="*/ 2147483647 w 28"/>
                <a:gd name="T9" fmla="*/ 2147483647 h 38"/>
                <a:gd name="T10" fmla="*/ 0 w 28"/>
                <a:gd name="T11" fmla="*/ 0 h 38"/>
                <a:gd name="T12" fmla="*/ 0 w 28"/>
                <a:gd name="T13" fmla="*/ 0 h 38"/>
                <a:gd name="T14" fmla="*/ 2147483647 w 28"/>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8"/>
                <a:gd name="T26" fmla="*/ 28 w 28"/>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8">
                  <a:moveTo>
                    <a:pt x="14" y="38"/>
                  </a:moveTo>
                  <a:lnTo>
                    <a:pt x="28" y="0"/>
                  </a:lnTo>
                  <a:lnTo>
                    <a:pt x="14" y="17"/>
                  </a:lnTo>
                  <a:lnTo>
                    <a:pt x="0" y="0"/>
                  </a:lnTo>
                  <a:lnTo>
                    <a:pt x="14" y="38"/>
                  </a:lnTo>
                  <a:close/>
                </a:path>
              </a:pathLst>
            </a:custGeom>
            <a:solidFill>
              <a:srgbClr val="000000"/>
            </a:solidFill>
            <a:ln w="9525">
              <a:noFill/>
              <a:round/>
              <a:headEnd/>
              <a:tailEnd/>
            </a:ln>
          </p:spPr>
          <p:txBody>
            <a:bodyPr/>
            <a:lstStyle/>
            <a:p>
              <a:endParaRPr lang="en-US"/>
            </a:p>
          </p:txBody>
        </p:sp>
        <p:sp>
          <p:nvSpPr>
            <p:cNvPr id="77" name="Freeform 76"/>
            <p:cNvSpPr>
              <a:spLocks/>
            </p:cNvSpPr>
            <p:nvPr/>
          </p:nvSpPr>
          <p:spPr bwMode="auto">
            <a:xfrm>
              <a:off x="3208338" y="5907210"/>
              <a:ext cx="38100" cy="42033"/>
            </a:xfrm>
            <a:custGeom>
              <a:avLst/>
              <a:gdLst>
                <a:gd name="T0" fmla="*/ 2147483647 w 28"/>
                <a:gd name="T1" fmla="*/ 2147483647 h 38"/>
                <a:gd name="T2" fmla="*/ 2147483647 w 28"/>
                <a:gd name="T3" fmla="*/ 0 h 38"/>
                <a:gd name="T4" fmla="*/ 2147483647 w 28"/>
                <a:gd name="T5" fmla="*/ 0 h 38"/>
                <a:gd name="T6" fmla="*/ 2147483647 w 28"/>
                <a:gd name="T7" fmla="*/ 2147483647 h 38"/>
                <a:gd name="T8" fmla="*/ 2147483647 w 28"/>
                <a:gd name="T9" fmla="*/ 2147483647 h 38"/>
                <a:gd name="T10" fmla="*/ 0 w 28"/>
                <a:gd name="T11" fmla="*/ 0 h 38"/>
                <a:gd name="T12" fmla="*/ 0 w 28"/>
                <a:gd name="T13" fmla="*/ 0 h 38"/>
                <a:gd name="T14" fmla="*/ 2147483647 w 28"/>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8"/>
                <a:gd name="T26" fmla="*/ 28 w 28"/>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8">
                  <a:moveTo>
                    <a:pt x="14" y="38"/>
                  </a:moveTo>
                  <a:lnTo>
                    <a:pt x="28" y="0"/>
                  </a:lnTo>
                  <a:lnTo>
                    <a:pt x="14" y="17"/>
                  </a:lnTo>
                  <a:lnTo>
                    <a:pt x="0" y="0"/>
                  </a:lnTo>
                  <a:lnTo>
                    <a:pt x="14" y="38"/>
                  </a:lnTo>
                </a:path>
              </a:pathLst>
            </a:custGeom>
            <a:noFill/>
            <a:ln w="4763">
              <a:solidFill>
                <a:srgbClr val="000000"/>
              </a:solidFill>
              <a:round/>
              <a:headEnd/>
              <a:tailEnd/>
            </a:ln>
          </p:spPr>
          <p:txBody>
            <a:bodyPr/>
            <a:lstStyle/>
            <a:p>
              <a:endParaRPr lang="en-US"/>
            </a:p>
          </p:txBody>
        </p:sp>
        <p:sp>
          <p:nvSpPr>
            <p:cNvPr id="78" name="Freeform 77"/>
            <p:cNvSpPr>
              <a:spLocks/>
            </p:cNvSpPr>
            <p:nvPr/>
          </p:nvSpPr>
          <p:spPr bwMode="auto">
            <a:xfrm>
              <a:off x="825500" y="5023197"/>
              <a:ext cx="2317750" cy="596347"/>
            </a:xfrm>
            <a:custGeom>
              <a:avLst/>
              <a:gdLst>
                <a:gd name="T0" fmla="*/ 2147483647 w 1731"/>
                <a:gd name="T1" fmla="*/ 2147483647 h 539"/>
                <a:gd name="T2" fmla="*/ 2147483647 w 1731"/>
                <a:gd name="T3" fmla="*/ 2147483647 h 539"/>
                <a:gd name="T4" fmla="*/ 0 w 1731"/>
                <a:gd name="T5" fmla="*/ 2147483647 h 539"/>
                <a:gd name="T6" fmla="*/ 0 w 1731"/>
                <a:gd name="T7" fmla="*/ 0 h 539"/>
                <a:gd name="T8" fmla="*/ 0 60000 65536"/>
                <a:gd name="T9" fmla="*/ 0 60000 65536"/>
                <a:gd name="T10" fmla="*/ 0 60000 65536"/>
                <a:gd name="T11" fmla="*/ 0 60000 65536"/>
                <a:gd name="T12" fmla="*/ 0 w 1731"/>
                <a:gd name="T13" fmla="*/ 0 h 539"/>
                <a:gd name="T14" fmla="*/ 1731 w 1731"/>
                <a:gd name="T15" fmla="*/ 539 h 539"/>
              </a:gdLst>
              <a:ahLst/>
              <a:cxnLst>
                <a:cxn ang="T8">
                  <a:pos x="T0" y="T1"/>
                </a:cxn>
                <a:cxn ang="T9">
                  <a:pos x="T2" y="T3"/>
                </a:cxn>
                <a:cxn ang="T10">
                  <a:pos x="T4" y="T5"/>
                </a:cxn>
                <a:cxn ang="T11">
                  <a:pos x="T6" y="T7"/>
                </a:cxn>
              </a:cxnLst>
              <a:rect l="T12" t="T13" r="T14" b="T15"/>
              <a:pathLst>
                <a:path w="1731" h="539">
                  <a:moveTo>
                    <a:pt x="1731" y="539"/>
                  </a:moveTo>
                  <a:lnTo>
                    <a:pt x="1731" y="431"/>
                  </a:lnTo>
                  <a:lnTo>
                    <a:pt x="0" y="427"/>
                  </a:lnTo>
                  <a:lnTo>
                    <a:pt x="0" y="0"/>
                  </a:lnTo>
                </a:path>
              </a:pathLst>
            </a:custGeom>
            <a:noFill/>
            <a:ln w="4763">
              <a:solidFill>
                <a:srgbClr val="000000"/>
              </a:solidFill>
              <a:round/>
              <a:headEnd/>
              <a:tailEnd/>
            </a:ln>
          </p:spPr>
          <p:txBody>
            <a:bodyPr/>
            <a:lstStyle/>
            <a:p>
              <a:endParaRPr lang="en-US"/>
            </a:p>
          </p:txBody>
        </p:sp>
        <p:sp>
          <p:nvSpPr>
            <p:cNvPr id="79" name="Freeform 78"/>
            <p:cNvSpPr>
              <a:spLocks/>
            </p:cNvSpPr>
            <p:nvPr/>
          </p:nvSpPr>
          <p:spPr bwMode="auto">
            <a:xfrm>
              <a:off x="3124200" y="5573571"/>
              <a:ext cx="38100" cy="45973"/>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80" name="Freeform 79"/>
            <p:cNvSpPr>
              <a:spLocks/>
            </p:cNvSpPr>
            <p:nvPr/>
          </p:nvSpPr>
          <p:spPr bwMode="auto">
            <a:xfrm>
              <a:off x="3124200" y="5573571"/>
              <a:ext cx="38100" cy="45973"/>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81" name="Freeform 80"/>
            <p:cNvSpPr>
              <a:spLocks/>
            </p:cNvSpPr>
            <p:nvPr/>
          </p:nvSpPr>
          <p:spPr bwMode="auto">
            <a:xfrm>
              <a:off x="3406775" y="3097548"/>
              <a:ext cx="331788" cy="74872"/>
            </a:xfrm>
            <a:custGeom>
              <a:avLst/>
              <a:gdLst>
                <a:gd name="T0" fmla="*/ 0 w 388"/>
                <a:gd name="T1" fmla="*/ 0 h 63"/>
                <a:gd name="T2" fmla="*/ 2147483647 w 388"/>
                <a:gd name="T3" fmla="*/ 0 h 63"/>
                <a:gd name="T4" fmla="*/ 2147483647 w 388"/>
                <a:gd name="T5" fmla="*/ 2147483647 h 63"/>
                <a:gd name="T6" fmla="*/ 2147483647 w 388"/>
                <a:gd name="T7" fmla="*/ 2147483647 h 63"/>
                <a:gd name="T8" fmla="*/ 0 w 388"/>
                <a:gd name="T9" fmla="*/ 0 h 63"/>
                <a:gd name="T10" fmla="*/ 0 60000 65536"/>
                <a:gd name="T11" fmla="*/ 0 60000 65536"/>
                <a:gd name="T12" fmla="*/ 0 60000 65536"/>
                <a:gd name="T13" fmla="*/ 0 60000 65536"/>
                <a:gd name="T14" fmla="*/ 0 60000 65536"/>
                <a:gd name="T15" fmla="*/ 0 w 388"/>
                <a:gd name="T16" fmla="*/ 0 h 63"/>
                <a:gd name="T17" fmla="*/ 388 w 388"/>
                <a:gd name="T18" fmla="*/ 63 h 63"/>
              </a:gdLst>
              <a:ahLst/>
              <a:cxnLst>
                <a:cxn ang="T10">
                  <a:pos x="T0" y="T1"/>
                </a:cxn>
                <a:cxn ang="T11">
                  <a:pos x="T2" y="T3"/>
                </a:cxn>
                <a:cxn ang="T12">
                  <a:pos x="T4" y="T5"/>
                </a:cxn>
                <a:cxn ang="T13">
                  <a:pos x="T6" y="T7"/>
                </a:cxn>
                <a:cxn ang="T14">
                  <a:pos x="T8" y="T9"/>
                </a:cxn>
              </a:cxnLst>
              <a:rect l="T15" t="T16" r="T17" b="T18"/>
              <a:pathLst>
                <a:path w="388" h="63">
                  <a:moveTo>
                    <a:pt x="0" y="0"/>
                  </a:moveTo>
                  <a:lnTo>
                    <a:pt x="388" y="0"/>
                  </a:lnTo>
                  <a:lnTo>
                    <a:pt x="339" y="63"/>
                  </a:lnTo>
                  <a:lnTo>
                    <a:pt x="49" y="63"/>
                  </a:lnTo>
                  <a:lnTo>
                    <a:pt x="0" y="0"/>
                  </a:lnTo>
                </a:path>
              </a:pathLst>
            </a:custGeom>
            <a:noFill/>
            <a:ln w="11113">
              <a:solidFill>
                <a:srgbClr val="000000"/>
              </a:solidFill>
              <a:round/>
              <a:headEnd/>
              <a:tailEnd/>
            </a:ln>
          </p:spPr>
          <p:txBody>
            <a:bodyPr/>
            <a:lstStyle/>
            <a:p>
              <a:endParaRPr lang="en-US"/>
            </a:p>
          </p:txBody>
        </p:sp>
        <p:sp>
          <p:nvSpPr>
            <p:cNvPr id="82" name="Rectangle 81"/>
            <p:cNvSpPr>
              <a:spLocks noChangeArrowheads="1"/>
            </p:cNvSpPr>
            <p:nvPr/>
          </p:nvSpPr>
          <p:spPr bwMode="auto">
            <a:xfrm>
              <a:off x="3829050" y="3097548"/>
              <a:ext cx="169863"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BSEL</a:t>
              </a:r>
              <a:endParaRPr lang="en-US" b="0"/>
            </a:p>
          </p:txBody>
        </p:sp>
        <p:sp>
          <p:nvSpPr>
            <p:cNvPr id="83" name="Line 222"/>
            <p:cNvSpPr>
              <a:spLocks noChangeShapeType="1"/>
            </p:cNvSpPr>
            <p:nvPr/>
          </p:nvSpPr>
          <p:spPr bwMode="auto">
            <a:xfrm>
              <a:off x="3711575" y="3136954"/>
              <a:ext cx="103188" cy="0"/>
            </a:xfrm>
            <a:prstGeom prst="line">
              <a:avLst/>
            </a:prstGeom>
            <a:noFill/>
            <a:ln w="4763">
              <a:solidFill>
                <a:srgbClr val="000000"/>
              </a:solidFill>
              <a:round/>
              <a:headEnd/>
              <a:tailEnd/>
            </a:ln>
          </p:spPr>
          <p:txBody>
            <a:bodyPr/>
            <a:lstStyle/>
            <a:p>
              <a:endParaRPr lang="en-US"/>
            </a:p>
          </p:txBody>
        </p:sp>
        <p:sp>
          <p:nvSpPr>
            <p:cNvPr id="84" name="Freeform 83"/>
            <p:cNvSpPr>
              <a:spLocks/>
            </p:cNvSpPr>
            <p:nvPr/>
          </p:nvSpPr>
          <p:spPr bwMode="auto">
            <a:xfrm>
              <a:off x="3711575" y="3115937"/>
              <a:ext cx="52388" cy="35466"/>
            </a:xfrm>
            <a:custGeom>
              <a:avLst/>
              <a:gdLst>
                <a:gd name="T0" fmla="*/ 0 w 39"/>
                <a:gd name="T1" fmla="*/ 2147483647 h 32"/>
                <a:gd name="T2" fmla="*/ 2147483647 w 39"/>
                <a:gd name="T3" fmla="*/ 2147483647 h 32"/>
                <a:gd name="T4" fmla="*/ 2147483647 w 39"/>
                <a:gd name="T5" fmla="*/ 2147483647 h 32"/>
                <a:gd name="T6" fmla="*/ 2147483647 w 39"/>
                <a:gd name="T7" fmla="*/ 2147483647 h 32"/>
                <a:gd name="T8" fmla="*/ 2147483647 w 39"/>
                <a:gd name="T9" fmla="*/ 2147483647 h 32"/>
                <a:gd name="T10" fmla="*/ 2147483647 w 39"/>
                <a:gd name="T11" fmla="*/ 0 h 32"/>
                <a:gd name="T12" fmla="*/ 2147483647 w 39"/>
                <a:gd name="T13" fmla="*/ 0 h 32"/>
                <a:gd name="T14" fmla="*/ 0 w 39"/>
                <a:gd name="T15" fmla="*/ 2147483647 h 32"/>
                <a:gd name="T16" fmla="*/ 0 60000 65536"/>
                <a:gd name="T17" fmla="*/ 0 60000 65536"/>
                <a:gd name="T18" fmla="*/ 0 60000 65536"/>
                <a:gd name="T19" fmla="*/ 0 60000 65536"/>
                <a:gd name="T20" fmla="*/ 0 60000 65536"/>
                <a:gd name="T21" fmla="*/ 0 60000 65536"/>
                <a:gd name="T22" fmla="*/ 0 60000 65536"/>
                <a:gd name="T23" fmla="*/ 0 60000 65536"/>
                <a:gd name="T24" fmla="*/ 0 w 39"/>
                <a:gd name="T25" fmla="*/ 0 h 32"/>
                <a:gd name="T26" fmla="*/ 39 w 39"/>
                <a:gd name="T27" fmla="*/ 32 h 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9" h="32">
                  <a:moveTo>
                    <a:pt x="0" y="18"/>
                  </a:moveTo>
                  <a:lnTo>
                    <a:pt x="39" y="32"/>
                  </a:lnTo>
                  <a:lnTo>
                    <a:pt x="18" y="18"/>
                  </a:lnTo>
                  <a:lnTo>
                    <a:pt x="39" y="0"/>
                  </a:lnTo>
                  <a:lnTo>
                    <a:pt x="0" y="18"/>
                  </a:lnTo>
                  <a:close/>
                </a:path>
              </a:pathLst>
            </a:custGeom>
            <a:solidFill>
              <a:srgbClr val="000000"/>
            </a:solidFill>
            <a:ln w="9525">
              <a:noFill/>
              <a:round/>
              <a:headEnd/>
              <a:tailEnd/>
            </a:ln>
          </p:spPr>
          <p:txBody>
            <a:bodyPr/>
            <a:lstStyle/>
            <a:p>
              <a:endParaRPr lang="en-US"/>
            </a:p>
          </p:txBody>
        </p:sp>
        <p:sp>
          <p:nvSpPr>
            <p:cNvPr id="85" name="Freeform 84"/>
            <p:cNvSpPr>
              <a:spLocks/>
            </p:cNvSpPr>
            <p:nvPr/>
          </p:nvSpPr>
          <p:spPr bwMode="auto">
            <a:xfrm>
              <a:off x="3711575" y="3115937"/>
              <a:ext cx="52388" cy="35466"/>
            </a:xfrm>
            <a:custGeom>
              <a:avLst/>
              <a:gdLst>
                <a:gd name="T0" fmla="*/ 0 w 39"/>
                <a:gd name="T1" fmla="*/ 2147483647 h 32"/>
                <a:gd name="T2" fmla="*/ 2147483647 w 39"/>
                <a:gd name="T3" fmla="*/ 2147483647 h 32"/>
                <a:gd name="T4" fmla="*/ 2147483647 w 39"/>
                <a:gd name="T5" fmla="*/ 2147483647 h 32"/>
                <a:gd name="T6" fmla="*/ 2147483647 w 39"/>
                <a:gd name="T7" fmla="*/ 2147483647 h 32"/>
                <a:gd name="T8" fmla="*/ 2147483647 w 39"/>
                <a:gd name="T9" fmla="*/ 2147483647 h 32"/>
                <a:gd name="T10" fmla="*/ 2147483647 w 39"/>
                <a:gd name="T11" fmla="*/ 0 h 32"/>
                <a:gd name="T12" fmla="*/ 2147483647 w 39"/>
                <a:gd name="T13" fmla="*/ 0 h 32"/>
                <a:gd name="T14" fmla="*/ 0 w 39"/>
                <a:gd name="T15" fmla="*/ 2147483647 h 32"/>
                <a:gd name="T16" fmla="*/ 0 60000 65536"/>
                <a:gd name="T17" fmla="*/ 0 60000 65536"/>
                <a:gd name="T18" fmla="*/ 0 60000 65536"/>
                <a:gd name="T19" fmla="*/ 0 60000 65536"/>
                <a:gd name="T20" fmla="*/ 0 60000 65536"/>
                <a:gd name="T21" fmla="*/ 0 60000 65536"/>
                <a:gd name="T22" fmla="*/ 0 60000 65536"/>
                <a:gd name="T23" fmla="*/ 0 60000 65536"/>
                <a:gd name="T24" fmla="*/ 0 w 39"/>
                <a:gd name="T25" fmla="*/ 0 h 32"/>
                <a:gd name="T26" fmla="*/ 39 w 39"/>
                <a:gd name="T27" fmla="*/ 32 h 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9" h="32">
                  <a:moveTo>
                    <a:pt x="0" y="18"/>
                  </a:moveTo>
                  <a:lnTo>
                    <a:pt x="39" y="32"/>
                  </a:lnTo>
                  <a:lnTo>
                    <a:pt x="18" y="18"/>
                  </a:lnTo>
                  <a:lnTo>
                    <a:pt x="39" y="0"/>
                  </a:lnTo>
                  <a:lnTo>
                    <a:pt x="0" y="18"/>
                  </a:lnTo>
                </a:path>
              </a:pathLst>
            </a:custGeom>
            <a:noFill/>
            <a:ln w="4763">
              <a:solidFill>
                <a:srgbClr val="000000"/>
              </a:solidFill>
              <a:round/>
              <a:headEnd/>
              <a:tailEnd/>
            </a:ln>
          </p:spPr>
          <p:txBody>
            <a:bodyPr/>
            <a:lstStyle/>
            <a:p>
              <a:endParaRPr lang="en-US"/>
            </a:p>
          </p:txBody>
        </p:sp>
        <p:sp>
          <p:nvSpPr>
            <p:cNvPr id="86" name="Line 265"/>
            <p:cNvSpPr>
              <a:spLocks noChangeShapeType="1"/>
            </p:cNvSpPr>
            <p:nvPr/>
          </p:nvSpPr>
          <p:spPr bwMode="auto">
            <a:xfrm flipH="1">
              <a:off x="3692523" y="2719248"/>
              <a:ext cx="3176" cy="373046"/>
            </a:xfrm>
            <a:prstGeom prst="line">
              <a:avLst/>
            </a:prstGeom>
            <a:noFill/>
            <a:ln w="4763">
              <a:solidFill>
                <a:srgbClr val="000000"/>
              </a:solidFill>
              <a:round/>
              <a:headEnd/>
              <a:tailEnd/>
            </a:ln>
          </p:spPr>
          <p:txBody>
            <a:bodyPr/>
            <a:lstStyle/>
            <a:p>
              <a:endParaRPr lang="en-US"/>
            </a:p>
          </p:txBody>
        </p:sp>
        <p:sp>
          <p:nvSpPr>
            <p:cNvPr id="87" name="Freeform 86"/>
            <p:cNvSpPr>
              <a:spLocks/>
            </p:cNvSpPr>
            <p:nvPr/>
          </p:nvSpPr>
          <p:spPr bwMode="auto">
            <a:xfrm>
              <a:off x="3675063" y="3055514"/>
              <a:ext cx="38100" cy="47287"/>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88" name="Line 271"/>
            <p:cNvSpPr>
              <a:spLocks noChangeShapeType="1"/>
            </p:cNvSpPr>
            <p:nvPr/>
          </p:nvSpPr>
          <p:spPr bwMode="auto">
            <a:xfrm flipV="1">
              <a:off x="2849562" y="3171825"/>
              <a:ext cx="1587" cy="332920"/>
            </a:xfrm>
            <a:prstGeom prst="line">
              <a:avLst/>
            </a:prstGeom>
            <a:noFill/>
            <a:ln w="4763">
              <a:solidFill>
                <a:srgbClr val="000000"/>
              </a:solidFill>
              <a:round/>
              <a:headEnd/>
              <a:tailEnd/>
            </a:ln>
          </p:spPr>
          <p:txBody>
            <a:bodyPr/>
            <a:lstStyle/>
            <a:p>
              <a:endParaRPr lang="en-US"/>
            </a:p>
          </p:txBody>
        </p:sp>
        <p:sp>
          <p:nvSpPr>
            <p:cNvPr id="89" name="Freeform 88"/>
            <p:cNvSpPr>
              <a:spLocks/>
            </p:cNvSpPr>
            <p:nvPr/>
          </p:nvSpPr>
          <p:spPr bwMode="auto">
            <a:xfrm>
              <a:off x="2830513" y="3461399"/>
              <a:ext cx="36512" cy="43346"/>
            </a:xfrm>
            <a:custGeom>
              <a:avLst/>
              <a:gdLst>
                <a:gd name="T0" fmla="*/ 2147483647 w 28"/>
                <a:gd name="T1" fmla="*/ 2147483647 h 39"/>
                <a:gd name="T2" fmla="*/ 2147483647 w 28"/>
                <a:gd name="T3" fmla="*/ 0 h 39"/>
                <a:gd name="T4" fmla="*/ 2147483647 w 28"/>
                <a:gd name="T5" fmla="*/ 0 h 39"/>
                <a:gd name="T6" fmla="*/ 2147483647 w 28"/>
                <a:gd name="T7" fmla="*/ 2147483647 h 39"/>
                <a:gd name="T8" fmla="*/ 2147483647 w 28"/>
                <a:gd name="T9" fmla="*/ 2147483647 h 39"/>
                <a:gd name="T10" fmla="*/ 0 w 28"/>
                <a:gd name="T11" fmla="*/ 0 h 39"/>
                <a:gd name="T12" fmla="*/ 0 w 28"/>
                <a:gd name="T13" fmla="*/ 0 h 39"/>
                <a:gd name="T14" fmla="*/ 2147483647 w 28"/>
                <a:gd name="T15" fmla="*/ 2147483647 h 39"/>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9"/>
                <a:gd name="T26" fmla="*/ 28 w 28"/>
                <a:gd name="T27" fmla="*/ 39 h 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9">
                  <a:moveTo>
                    <a:pt x="14" y="39"/>
                  </a:moveTo>
                  <a:lnTo>
                    <a:pt x="28" y="0"/>
                  </a:lnTo>
                  <a:lnTo>
                    <a:pt x="14" y="18"/>
                  </a:lnTo>
                  <a:lnTo>
                    <a:pt x="0" y="0"/>
                  </a:lnTo>
                  <a:lnTo>
                    <a:pt x="14" y="39"/>
                  </a:lnTo>
                  <a:close/>
                </a:path>
              </a:pathLst>
            </a:custGeom>
            <a:solidFill>
              <a:srgbClr val="000000"/>
            </a:solidFill>
            <a:ln w="9525">
              <a:noFill/>
              <a:round/>
              <a:headEnd/>
              <a:tailEnd/>
            </a:ln>
          </p:spPr>
          <p:txBody>
            <a:bodyPr/>
            <a:lstStyle/>
            <a:p>
              <a:endParaRPr lang="en-US"/>
            </a:p>
          </p:txBody>
        </p:sp>
        <p:sp>
          <p:nvSpPr>
            <p:cNvPr id="90" name="Freeform 89"/>
            <p:cNvSpPr>
              <a:spLocks/>
            </p:cNvSpPr>
            <p:nvPr/>
          </p:nvSpPr>
          <p:spPr bwMode="auto">
            <a:xfrm>
              <a:off x="2830513" y="3461399"/>
              <a:ext cx="36512" cy="43346"/>
            </a:xfrm>
            <a:custGeom>
              <a:avLst/>
              <a:gdLst>
                <a:gd name="T0" fmla="*/ 2147483647 w 28"/>
                <a:gd name="T1" fmla="*/ 2147483647 h 39"/>
                <a:gd name="T2" fmla="*/ 2147483647 w 28"/>
                <a:gd name="T3" fmla="*/ 0 h 39"/>
                <a:gd name="T4" fmla="*/ 2147483647 w 28"/>
                <a:gd name="T5" fmla="*/ 0 h 39"/>
                <a:gd name="T6" fmla="*/ 2147483647 w 28"/>
                <a:gd name="T7" fmla="*/ 2147483647 h 39"/>
                <a:gd name="T8" fmla="*/ 2147483647 w 28"/>
                <a:gd name="T9" fmla="*/ 2147483647 h 39"/>
                <a:gd name="T10" fmla="*/ 0 w 28"/>
                <a:gd name="T11" fmla="*/ 0 h 39"/>
                <a:gd name="T12" fmla="*/ 0 w 28"/>
                <a:gd name="T13" fmla="*/ 0 h 39"/>
                <a:gd name="T14" fmla="*/ 2147483647 w 28"/>
                <a:gd name="T15" fmla="*/ 2147483647 h 39"/>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9"/>
                <a:gd name="T26" fmla="*/ 28 w 28"/>
                <a:gd name="T27" fmla="*/ 39 h 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9">
                  <a:moveTo>
                    <a:pt x="14" y="39"/>
                  </a:moveTo>
                  <a:lnTo>
                    <a:pt x="28" y="0"/>
                  </a:lnTo>
                  <a:lnTo>
                    <a:pt x="14" y="18"/>
                  </a:lnTo>
                  <a:lnTo>
                    <a:pt x="0" y="0"/>
                  </a:lnTo>
                  <a:lnTo>
                    <a:pt x="14" y="39"/>
                  </a:lnTo>
                </a:path>
              </a:pathLst>
            </a:custGeom>
            <a:noFill/>
            <a:ln w="4763">
              <a:solidFill>
                <a:srgbClr val="000000"/>
              </a:solidFill>
              <a:round/>
              <a:headEnd/>
              <a:tailEnd/>
            </a:ln>
          </p:spPr>
          <p:txBody>
            <a:bodyPr/>
            <a:lstStyle/>
            <a:p>
              <a:endParaRPr lang="en-US"/>
            </a:p>
          </p:txBody>
        </p:sp>
        <p:sp>
          <p:nvSpPr>
            <p:cNvPr id="91" name="Line 274"/>
            <p:cNvSpPr>
              <a:spLocks noChangeShapeType="1"/>
            </p:cNvSpPr>
            <p:nvPr/>
          </p:nvSpPr>
          <p:spPr bwMode="auto">
            <a:xfrm flipV="1">
              <a:off x="3606800" y="3175000"/>
              <a:ext cx="0" cy="329745"/>
            </a:xfrm>
            <a:prstGeom prst="line">
              <a:avLst/>
            </a:prstGeom>
            <a:noFill/>
            <a:ln w="4763">
              <a:solidFill>
                <a:srgbClr val="000000"/>
              </a:solidFill>
              <a:round/>
              <a:headEnd/>
              <a:tailEnd/>
            </a:ln>
          </p:spPr>
          <p:txBody>
            <a:bodyPr/>
            <a:lstStyle/>
            <a:p>
              <a:endParaRPr lang="en-US"/>
            </a:p>
          </p:txBody>
        </p:sp>
        <p:sp>
          <p:nvSpPr>
            <p:cNvPr id="92" name="Freeform 91"/>
            <p:cNvSpPr>
              <a:spLocks/>
            </p:cNvSpPr>
            <p:nvPr/>
          </p:nvSpPr>
          <p:spPr bwMode="auto">
            <a:xfrm>
              <a:off x="3587750" y="3461399"/>
              <a:ext cx="38100" cy="43346"/>
            </a:xfrm>
            <a:custGeom>
              <a:avLst/>
              <a:gdLst>
                <a:gd name="T0" fmla="*/ 2147483647 w 28"/>
                <a:gd name="T1" fmla="*/ 2147483647 h 39"/>
                <a:gd name="T2" fmla="*/ 2147483647 w 28"/>
                <a:gd name="T3" fmla="*/ 0 h 39"/>
                <a:gd name="T4" fmla="*/ 2147483647 w 28"/>
                <a:gd name="T5" fmla="*/ 0 h 39"/>
                <a:gd name="T6" fmla="*/ 2147483647 w 28"/>
                <a:gd name="T7" fmla="*/ 2147483647 h 39"/>
                <a:gd name="T8" fmla="*/ 2147483647 w 28"/>
                <a:gd name="T9" fmla="*/ 2147483647 h 39"/>
                <a:gd name="T10" fmla="*/ 0 w 28"/>
                <a:gd name="T11" fmla="*/ 0 h 39"/>
                <a:gd name="T12" fmla="*/ 0 w 28"/>
                <a:gd name="T13" fmla="*/ 0 h 39"/>
                <a:gd name="T14" fmla="*/ 2147483647 w 28"/>
                <a:gd name="T15" fmla="*/ 2147483647 h 39"/>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9"/>
                <a:gd name="T26" fmla="*/ 28 w 28"/>
                <a:gd name="T27" fmla="*/ 39 h 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9">
                  <a:moveTo>
                    <a:pt x="14" y="39"/>
                  </a:moveTo>
                  <a:lnTo>
                    <a:pt x="28" y="0"/>
                  </a:lnTo>
                  <a:lnTo>
                    <a:pt x="14" y="18"/>
                  </a:lnTo>
                  <a:lnTo>
                    <a:pt x="0" y="0"/>
                  </a:lnTo>
                  <a:lnTo>
                    <a:pt x="14" y="39"/>
                  </a:lnTo>
                  <a:close/>
                </a:path>
              </a:pathLst>
            </a:custGeom>
            <a:solidFill>
              <a:srgbClr val="000000"/>
            </a:solidFill>
            <a:ln w="9525">
              <a:noFill/>
              <a:round/>
              <a:headEnd/>
              <a:tailEnd/>
            </a:ln>
          </p:spPr>
          <p:txBody>
            <a:bodyPr/>
            <a:lstStyle/>
            <a:p>
              <a:endParaRPr lang="en-US"/>
            </a:p>
          </p:txBody>
        </p:sp>
        <p:sp>
          <p:nvSpPr>
            <p:cNvPr id="93" name="Freeform 92"/>
            <p:cNvSpPr>
              <a:spLocks/>
            </p:cNvSpPr>
            <p:nvPr/>
          </p:nvSpPr>
          <p:spPr bwMode="auto">
            <a:xfrm>
              <a:off x="3587750" y="3461399"/>
              <a:ext cx="38100" cy="43346"/>
            </a:xfrm>
            <a:custGeom>
              <a:avLst/>
              <a:gdLst>
                <a:gd name="T0" fmla="*/ 2147483647 w 28"/>
                <a:gd name="T1" fmla="*/ 2147483647 h 39"/>
                <a:gd name="T2" fmla="*/ 2147483647 w 28"/>
                <a:gd name="T3" fmla="*/ 0 h 39"/>
                <a:gd name="T4" fmla="*/ 2147483647 w 28"/>
                <a:gd name="T5" fmla="*/ 0 h 39"/>
                <a:gd name="T6" fmla="*/ 2147483647 w 28"/>
                <a:gd name="T7" fmla="*/ 2147483647 h 39"/>
                <a:gd name="T8" fmla="*/ 2147483647 w 28"/>
                <a:gd name="T9" fmla="*/ 2147483647 h 39"/>
                <a:gd name="T10" fmla="*/ 0 w 28"/>
                <a:gd name="T11" fmla="*/ 0 h 39"/>
                <a:gd name="T12" fmla="*/ 0 w 28"/>
                <a:gd name="T13" fmla="*/ 0 h 39"/>
                <a:gd name="T14" fmla="*/ 2147483647 w 28"/>
                <a:gd name="T15" fmla="*/ 2147483647 h 39"/>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9"/>
                <a:gd name="T26" fmla="*/ 28 w 28"/>
                <a:gd name="T27" fmla="*/ 39 h 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9">
                  <a:moveTo>
                    <a:pt x="14" y="39"/>
                  </a:moveTo>
                  <a:lnTo>
                    <a:pt x="28" y="0"/>
                  </a:lnTo>
                  <a:lnTo>
                    <a:pt x="14" y="18"/>
                  </a:lnTo>
                  <a:lnTo>
                    <a:pt x="0" y="0"/>
                  </a:lnTo>
                  <a:lnTo>
                    <a:pt x="14" y="39"/>
                  </a:lnTo>
                </a:path>
              </a:pathLst>
            </a:custGeom>
            <a:noFill/>
            <a:ln w="4763">
              <a:solidFill>
                <a:srgbClr val="000000"/>
              </a:solidFill>
              <a:round/>
              <a:headEnd/>
              <a:tailEnd/>
            </a:ln>
          </p:spPr>
          <p:txBody>
            <a:bodyPr/>
            <a:lstStyle/>
            <a:p>
              <a:endParaRPr lang="en-US"/>
            </a:p>
          </p:txBody>
        </p:sp>
        <p:sp>
          <p:nvSpPr>
            <p:cNvPr id="94" name="Freeform 93"/>
            <p:cNvSpPr>
              <a:spLocks/>
            </p:cNvSpPr>
            <p:nvPr/>
          </p:nvSpPr>
          <p:spPr bwMode="auto">
            <a:xfrm>
              <a:off x="4324350" y="4369820"/>
              <a:ext cx="38100" cy="45973"/>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95" name="Freeform 94"/>
            <p:cNvSpPr>
              <a:spLocks/>
            </p:cNvSpPr>
            <p:nvPr/>
          </p:nvSpPr>
          <p:spPr bwMode="auto">
            <a:xfrm>
              <a:off x="3227388" y="4210116"/>
              <a:ext cx="758825" cy="278470"/>
            </a:xfrm>
            <a:custGeom>
              <a:avLst/>
              <a:gdLst>
                <a:gd name="T0" fmla="*/ 2147483647 w 567"/>
                <a:gd name="T1" fmla="*/ 2147483647 h 252"/>
                <a:gd name="T2" fmla="*/ 0 w 567"/>
                <a:gd name="T3" fmla="*/ 2147483647 h 252"/>
                <a:gd name="T4" fmla="*/ 0 w 567"/>
                <a:gd name="T5" fmla="*/ 0 h 252"/>
                <a:gd name="T6" fmla="*/ 0 w 567"/>
                <a:gd name="T7" fmla="*/ 0 h 252"/>
                <a:gd name="T8" fmla="*/ 0 60000 65536"/>
                <a:gd name="T9" fmla="*/ 0 60000 65536"/>
                <a:gd name="T10" fmla="*/ 0 60000 65536"/>
                <a:gd name="T11" fmla="*/ 0 60000 65536"/>
                <a:gd name="T12" fmla="*/ 0 w 567"/>
                <a:gd name="T13" fmla="*/ 0 h 252"/>
                <a:gd name="T14" fmla="*/ 567 w 567"/>
                <a:gd name="T15" fmla="*/ 252 h 252"/>
              </a:gdLst>
              <a:ahLst/>
              <a:cxnLst>
                <a:cxn ang="T8">
                  <a:pos x="T0" y="T1"/>
                </a:cxn>
                <a:cxn ang="T9">
                  <a:pos x="T2" y="T3"/>
                </a:cxn>
                <a:cxn ang="T10">
                  <a:pos x="T4" y="T5"/>
                </a:cxn>
                <a:cxn ang="T11">
                  <a:pos x="T6" y="T7"/>
                </a:cxn>
              </a:cxnLst>
              <a:rect l="T12" t="T13" r="T14" b="T15"/>
              <a:pathLst>
                <a:path w="567" h="252">
                  <a:moveTo>
                    <a:pt x="567" y="252"/>
                  </a:moveTo>
                  <a:lnTo>
                    <a:pt x="0" y="252"/>
                  </a:lnTo>
                  <a:lnTo>
                    <a:pt x="0" y="0"/>
                  </a:lnTo>
                </a:path>
              </a:pathLst>
            </a:custGeom>
            <a:noFill/>
            <a:ln w="4763">
              <a:solidFill>
                <a:srgbClr val="000000"/>
              </a:solidFill>
              <a:round/>
              <a:headEnd/>
              <a:tailEnd/>
            </a:ln>
          </p:spPr>
          <p:txBody>
            <a:bodyPr/>
            <a:lstStyle/>
            <a:p>
              <a:endParaRPr lang="en-US"/>
            </a:p>
          </p:txBody>
        </p:sp>
        <p:sp>
          <p:nvSpPr>
            <p:cNvPr id="96" name="Freeform 95"/>
            <p:cNvSpPr>
              <a:spLocks/>
            </p:cNvSpPr>
            <p:nvPr/>
          </p:nvSpPr>
          <p:spPr bwMode="auto">
            <a:xfrm>
              <a:off x="3930650" y="4472824"/>
              <a:ext cx="55563" cy="31525"/>
            </a:xfrm>
            <a:custGeom>
              <a:avLst/>
              <a:gdLst>
                <a:gd name="T0" fmla="*/ 2147483647 w 42"/>
                <a:gd name="T1" fmla="*/ 2147483647 h 28"/>
                <a:gd name="T2" fmla="*/ 0 w 42"/>
                <a:gd name="T3" fmla="*/ 0 h 28"/>
                <a:gd name="T4" fmla="*/ 0 w 42"/>
                <a:gd name="T5" fmla="*/ 0 h 28"/>
                <a:gd name="T6" fmla="*/ 2147483647 w 42"/>
                <a:gd name="T7" fmla="*/ 2147483647 h 28"/>
                <a:gd name="T8" fmla="*/ 2147483647 w 42"/>
                <a:gd name="T9" fmla="*/ 2147483647 h 28"/>
                <a:gd name="T10" fmla="*/ 0 w 42"/>
                <a:gd name="T11" fmla="*/ 2147483647 h 28"/>
                <a:gd name="T12" fmla="*/ 0 w 42"/>
                <a:gd name="T13" fmla="*/ 2147483647 h 28"/>
                <a:gd name="T14" fmla="*/ 2147483647 w 42"/>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28"/>
                <a:gd name="T26" fmla="*/ 42 w 42"/>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28">
                  <a:moveTo>
                    <a:pt x="42" y="14"/>
                  </a:moveTo>
                  <a:lnTo>
                    <a:pt x="0" y="0"/>
                  </a:lnTo>
                  <a:lnTo>
                    <a:pt x="21" y="14"/>
                  </a:lnTo>
                  <a:lnTo>
                    <a:pt x="0" y="28"/>
                  </a:lnTo>
                  <a:lnTo>
                    <a:pt x="42" y="14"/>
                  </a:lnTo>
                  <a:close/>
                </a:path>
              </a:pathLst>
            </a:custGeom>
            <a:solidFill>
              <a:srgbClr val="000000"/>
            </a:solidFill>
            <a:ln w="9525">
              <a:noFill/>
              <a:round/>
              <a:headEnd/>
              <a:tailEnd/>
            </a:ln>
          </p:spPr>
          <p:txBody>
            <a:bodyPr/>
            <a:lstStyle/>
            <a:p>
              <a:endParaRPr lang="en-US"/>
            </a:p>
          </p:txBody>
        </p:sp>
        <p:sp>
          <p:nvSpPr>
            <p:cNvPr id="97" name="Freeform 96"/>
            <p:cNvSpPr>
              <a:spLocks/>
            </p:cNvSpPr>
            <p:nvPr/>
          </p:nvSpPr>
          <p:spPr bwMode="auto">
            <a:xfrm>
              <a:off x="3930650" y="4472824"/>
              <a:ext cx="55563" cy="31525"/>
            </a:xfrm>
            <a:custGeom>
              <a:avLst/>
              <a:gdLst>
                <a:gd name="T0" fmla="*/ 2147483647 w 42"/>
                <a:gd name="T1" fmla="*/ 2147483647 h 28"/>
                <a:gd name="T2" fmla="*/ 0 w 42"/>
                <a:gd name="T3" fmla="*/ 0 h 28"/>
                <a:gd name="T4" fmla="*/ 0 w 42"/>
                <a:gd name="T5" fmla="*/ 0 h 28"/>
                <a:gd name="T6" fmla="*/ 2147483647 w 42"/>
                <a:gd name="T7" fmla="*/ 2147483647 h 28"/>
                <a:gd name="T8" fmla="*/ 2147483647 w 42"/>
                <a:gd name="T9" fmla="*/ 2147483647 h 28"/>
                <a:gd name="T10" fmla="*/ 0 w 42"/>
                <a:gd name="T11" fmla="*/ 2147483647 h 28"/>
                <a:gd name="T12" fmla="*/ 0 w 42"/>
                <a:gd name="T13" fmla="*/ 2147483647 h 28"/>
                <a:gd name="T14" fmla="*/ 2147483647 w 42"/>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28"/>
                <a:gd name="T26" fmla="*/ 42 w 42"/>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28">
                  <a:moveTo>
                    <a:pt x="42" y="14"/>
                  </a:moveTo>
                  <a:lnTo>
                    <a:pt x="0" y="0"/>
                  </a:lnTo>
                  <a:lnTo>
                    <a:pt x="21" y="14"/>
                  </a:lnTo>
                  <a:lnTo>
                    <a:pt x="0" y="28"/>
                  </a:lnTo>
                  <a:lnTo>
                    <a:pt x="42" y="14"/>
                  </a:lnTo>
                </a:path>
              </a:pathLst>
            </a:custGeom>
            <a:noFill/>
            <a:ln w="4763">
              <a:solidFill>
                <a:srgbClr val="000000"/>
              </a:solidFill>
              <a:round/>
              <a:headEnd/>
              <a:tailEnd/>
            </a:ln>
          </p:spPr>
          <p:txBody>
            <a:bodyPr/>
            <a:lstStyle/>
            <a:p>
              <a:endParaRPr lang="en-US"/>
            </a:p>
          </p:txBody>
        </p:sp>
        <p:sp>
          <p:nvSpPr>
            <p:cNvPr id="98" name="Line 295"/>
            <p:cNvSpPr>
              <a:spLocks noChangeShapeType="1"/>
            </p:cNvSpPr>
            <p:nvPr/>
          </p:nvSpPr>
          <p:spPr bwMode="auto">
            <a:xfrm>
              <a:off x="3225800" y="3781425"/>
              <a:ext cx="0" cy="1838119"/>
            </a:xfrm>
            <a:prstGeom prst="line">
              <a:avLst/>
            </a:prstGeom>
            <a:noFill/>
            <a:ln w="4763">
              <a:solidFill>
                <a:srgbClr val="000000"/>
              </a:solidFill>
              <a:round/>
              <a:headEnd/>
              <a:tailEnd/>
            </a:ln>
          </p:spPr>
          <p:txBody>
            <a:bodyPr/>
            <a:lstStyle/>
            <a:p>
              <a:endParaRPr lang="en-US"/>
            </a:p>
          </p:txBody>
        </p:sp>
        <p:sp>
          <p:nvSpPr>
            <p:cNvPr id="99" name="Freeform 98"/>
            <p:cNvSpPr>
              <a:spLocks/>
            </p:cNvSpPr>
            <p:nvPr/>
          </p:nvSpPr>
          <p:spPr bwMode="auto">
            <a:xfrm>
              <a:off x="3208338" y="5576198"/>
              <a:ext cx="38100" cy="43346"/>
            </a:xfrm>
            <a:custGeom>
              <a:avLst/>
              <a:gdLst>
                <a:gd name="T0" fmla="*/ 2147483647 w 28"/>
                <a:gd name="T1" fmla="*/ 2147483647 h 39"/>
                <a:gd name="T2" fmla="*/ 2147483647 w 28"/>
                <a:gd name="T3" fmla="*/ 0 h 39"/>
                <a:gd name="T4" fmla="*/ 2147483647 w 28"/>
                <a:gd name="T5" fmla="*/ 0 h 39"/>
                <a:gd name="T6" fmla="*/ 2147483647 w 28"/>
                <a:gd name="T7" fmla="*/ 2147483647 h 39"/>
                <a:gd name="T8" fmla="*/ 2147483647 w 28"/>
                <a:gd name="T9" fmla="*/ 2147483647 h 39"/>
                <a:gd name="T10" fmla="*/ 0 w 28"/>
                <a:gd name="T11" fmla="*/ 0 h 39"/>
                <a:gd name="T12" fmla="*/ 0 w 28"/>
                <a:gd name="T13" fmla="*/ 0 h 39"/>
                <a:gd name="T14" fmla="*/ 2147483647 w 28"/>
                <a:gd name="T15" fmla="*/ 2147483647 h 39"/>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9"/>
                <a:gd name="T26" fmla="*/ 28 w 28"/>
                <a:gd name="T27" fmla="*/ 39 h 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9">
                  <a:moveTo>
                    <a:pt x="14" y="39"/>
                  </a:moveTo>
                  <a:lnTo>
                    <a:pt x="28" y="0"/>
                  </a:lnTo>
                  <a:lnTo>
                    <a:pt x="14" y="18"/>
                  </a:lnTo>
                  <a:lnTo>
                    <a:pt x="0" y="0"/>
                  </a:lnTo>
                  <a:lnTo>
                    <a:pt x="14" y="39"/>
                  </a:lnTo>
                  <a:close/>
                </a:path>
              </a:pathLst>
            </a:custGeom>
            <a:solidFill>
              <a:srgbClr val="000000"/>
            </a:solidFill>
            <a:ln w="9525">
              <a:noFill/>
              <a:round/>
              <a:headEnd/>
              <a:tailEnd/>
            </a:ln>
          </p:spPr>
          <p:txBody>
            <a:bodyPr/>
            <a:lstStyle/>
            <a:p>
              <a:endParaRPr lang="en-US"/>
            </a:p>
          </p:txBody>
        </p:sp>
        <p:sp>
          <p:nvSpPr>
            <p:cNvPr id="100" name="Freeform 99"/>
            <p:cNvSpPr>
              <a:spLocks/>
            </p:cNvSpPr>
            <p:nvPr/>
          </p:nvSpPr>
          <p:spPr bwMode="auto">
            <a:xfrm>
              <a:off x="3208338" y="5576198"/>
              <a:ext cx="38100" cy="43346"/>
            </a:xfrm>
            <a:custGeom>
              <a:avLst/>
              <a:gdLst>
                <a:gd name="T0" fmla="*/ 2147483647 w 28"/>
                <a:gd name="T1" fmla="*/ 2147483647 h 39"/>
                <a:gd name="T2" fmla="*/ 2147483647 w 28"/>
                <a:gd name="T3" fmla="*/ 0 h 39"/>
                <a:gd name="T4" fmla="*/ 2147483647 w 28"/>
                <a:gd name="T5" fmla="*/ 0 h 39"/>
                <a:gd name="T6" fmla="*/ 2147483647 w 28"/>
                <a:gd name="T7" fmla="*/ 2147483647 h 39"/>
                <a:gd name="T8" fmla="*/ 2147483647 w 28"/>
                <a:gd name="T9" fmla="*/ 2147483647 h 39"/>
                <a:gd name="T10" fmla="*/ 0 w 28"/>
                <a:gd name="T11" fmla="*/ 0 h 39"/>
                <a:gd name="T12" fmla="*/ 0 w 28"/>
                <a:gd name="T13" fmla="*/ 0 h 39"/>
                <a:gd name="T14" fmla="*/ 2147483647 w 28"/>
                <a:gd name="T15" fmla="*/ 2147483647 h 39"/>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9"/>
                <a:gd name="T26" fmla="*/ 28 w 28"/>
                <a:gd name="T27" fmla="*/ 39 h 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9">
                  <a:moveTo>
                    <a:pt x="14" y="39"/>
                  </a:moveTo>
                  <a:lnTo>
                    <a:pt x="28" y="0"/>
                  </a:lnTo>
                  <a:lnTo>
                    <a:pt x="14" y="18"/>
                  </a:lnTo>
                  <a:lnTo>
                    <a:pt x="0" y="0"/>
                  </a:lnTo>
                  <a:lnTo>
                    <a:pt x="14" y="39"/>
                  </a:lnTo>
                </a:path>
              </a:pathLst>
            </a:custGeom>
            <a:noFill/>
            <a:ln w="4763">
              <a:solidFill>
                <a:srgbClr val="000000"/>
              </a:solidFill>
              <a:round/>
              <a:headEnd/>
              <a:tailEnd/>
            </a:ln>
          </p:spPr>
          <p:txBody>
            <a:bodyPr/>
            <a:lstStyle/>
            <a:p>
              <a:endParaRPr lang="en-US"/>
            </a:p>
          </p:txBody>
        </p:sp>
        <p:sp>
          <p:nvSpPr>
            <p:cNvPr id="101" name="Freeform 100"/>
            <p:cNvSpPr>
              <a:spLocks/>
            </p:cNvSpPr>
            <p:nvPr/>
          </p:nvSpPr>
          <p:spPr bwMode="auto">
            <a:xfrm>
              <a:off x="2506663" y="5901956"/>
              <a:ext cx="42862" cy="47287"/>
            </a:xfrm>
            <a:custGeom>
              <a:avLst/>
              <a:gdLst>
                <a:gd name="T0" fmla="*/ 2147483647 w 31"/>
                <a:gd name="T1" fmla="*/ 2147483647 h 42"/>
                <a:gd name="T2" fmla="*/ 2147483647 w 31"/>
                <a:gd name="T3" fmla="*/ 0 h 42"/>
                <a:gd name="T4" fmla="*/ 2147483647 w 31"/>
                <a:gd name="T5" fmla="*/ 0 h 42"/>
                <a:gd name="T6" fmla="*/ 2147483647 w 31"/>
                <a:gd name="T7" fmla="*/ 2147483647 h 42"/>
                <a:gd name="T8" fmla="*/ 2147483647 w 31"/>
                <a:gd name="T9" fmla="*/ 2147483647 h 42"/>
                <a:gd name="T10" fmla="*/ 0 w 31"/>
                <a:gd name="T11" fmla="*/ 0 h 42"/>
                <a:gd name="T12" fmla="*/ 0 w 31"/>
                <a:gd name="T13" fmla="*/ 0 h 42"/>
                <a:gd name="T14" fmla="*/ 2147483647 w 31"/>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42"/>
                <a:gd name="T26" fmla="*/ 31 w 31"/>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42">
                  <a:moveTo>
                    <a:pt x="14" y="42"/>
                  </a:moveTo>
                  <a:lnTo>
                    <a:pt x="31"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102" name="Freeform 101"/>
            <p:cNvSpPr>
              <a:spLocks/>
            </p:cNvSpPr>
            <p:nvPr/>
          </p:nvSpPr>
          <p:spPr bwMode="auto">
            <a:xfrm>
              <a:off x="2506663" y="5901956"/>
              <a:ext cx="42862" cy="47287"/>
            </a:xfrm>
            <a:custGeom>
              <a:avLst/>
              <a:gdLst>
                <a:gd name="T0" fmla="*/ 2147483647 w 31"/>
                <a:gd name="T1" fmla="*/ 2147483647 h 42"/>
                <a:gd name="T2" fmla="*/ 2147483647 w 31"/>
                <a:gd name="T3" fmla="*/ 0 h 42"/>
                <a:gd name="T4" fmla="*/ 2147483647 w 31"/>
                <a:gd name="T5" fmla="*/ 0 h 42"/>
                <a:gd name="T6" fmla="*/ 2147483647 w 31"/>
                <a:gd name="T7" fmla="*/ 2147483647 h 42"/>
                <a:gd name="T8" fmla="*/ 2147483647 w 31"/>
                <a:gd name="T9" fmla="*/ 2147483647 h 42"/>
                <a:gd name="T10" fmla="*/ 0 w 31"/>
                <a:gd name="T11" fmla="*/ 0 h 42"/>
                <a:gd name="T12" fmla="*/ 0 w 31"/>
                <a:gd name="T13" fmla="*/ 0 h 42"/>
                <a:gd name="T14" fmla="*/ 2147483647 w 31"/>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42"/>
                <a:gd name="T26" fmla="*/ 31 w 31"/>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42">
                  <a:moveTo>
                    <a:pt x="14" y="42"/>
                  </a:moveTo>
                  <a:lnTo>
                    <a:pt x="31"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103" name="Rectangle 102"/>
            <p:cNvSpPr>
              <a:spLocks noChangeArrowheads="1"/>
            </p:cNvSpPr>
            <p:nvPr/>
          </p:nvSpPr>
          <p:spPr bwMode="auto">
            <a:xfrm>
              <a:off x="2806700" y="2459167"/>
              <a:ext cx="1263650" cy="277157"/>
            </a:xfrm>
            <a:prstGeom prst="rect">
              <a:avLst/>
            </a:prstGeom>
            <a:noFill/>
            <a:ln w="4763">
              <a:solidFill>
                <a:srgbClr val="000000"/>
              </a:solidFill>
              <a:miter lim="800000"/>
              <a:headEnd/>
              <a:tailEnd/>
            </a:ln>
          </p:spPr>
          <p:txBody>
            <a:bodyPr/>
            <a:lstStyle/>
            <a:p>
              <a:endParaRPr lang="en-US"/>
            </a:p>
          </p:txBody>
        </p:sp>
        <p:sp>
          <p:nvSpPr>
            <p:cNvPr id="104" name="Line 302"/>
            <p:cNvSpPr>
              <a:spLocks noChangeShapeType="1"/>
            </p:cNvSpPr>
            <p:nvPr/>
          </p:nvSpPr>
          <p:spPr bwMode="auto">
            <a:xfrm flipH="1">
              <a:off x="2655888" y="3663684"/>
              <a:ext cx="150812" cy="1313"/>
            </a:xfrm>
            <a:prstGeom prst="line">
              <a:avLst/>
            </a:prstGeom>
            <a:noFill/>
            <a:ln w="4763">
              <a:solidFill>
                <a:srgbClr val="000000"/>
              </a:solidFill>
              <a:round/>
              <a:headEnd/>
              <a:tailEnd/>
            </a:ln>
          </p:spPr>
          <p:txBody>
            <a:bodyPr/>
            <a:lstStyle/>
            <a:p>
              <a:endParaRPr lang="en-US"/>
            </a:p>
          </p:txBody>
        </p:sp>
        <p:sp>
          <p:nvSpPr>
            <p:cNvPr id="105" name="Freeform 104"/>
            <p:cNvSpPr>
              <a:spLocks/>
            </p:cNvSpPr>
            <p:nvPr/>
          </p:nvSpPr>
          <p:spPr bwMode="auto">
            <a:xfrm>
              <a:off x="2749550" y="3647921"/>
              <a:ext cx="57150" cy="31525"/>
            </a:xfrm>
            <a:custGeom>
              <a:avLst/>
              <a:gdLst>
                <a:gd name="T0" fmla="*/ 2147483647 w 42"/>
                <a:gd name="T1" fmla="*/ 2147483647 h 28"/>
                <a:gd name="T2" fmla="*/ 0 w 42"/>
                <a:gd name="T3" fmla="*/ 0 h 28"/>
                <a:gd name="T4" fmla="*/ 0 w 42"/>
                <a:gd name="T5" fmla="*/ 0 h 28"/>
                <a:gd name="T6" fmla="*/ 2147483647 w 42"/>
                <a:gd name="T7" fmla="*/ 2147483647 h 28"/>
                <a:gd name="T8" fmla="*/ 2147483647 w 42"/>
                <a:gd name="T9" fmla="*/ 2147483647 h 28"/>
                <a:gd name="T10" fmla="*/ 0 w 42"/>
                <a:gd name="T11" fmla="*/ 2147483647 h 28"/>
                <a:gd name="T12" fmla="*/ 0 w 42"/>
                <a:gd name="T13" fmla="*/ 2147483647 h 28"/>
                <a:gd name="T14" fmla="*/ 2147483647 w 42"/>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28"/>
                <a:gd name="T26" fmla="*/ 42 w 42"/>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28">
                  <a:moveTo>
                    <a:pt x="42" y="14"/>
                  </a:moveTo>
                  <a:lnTo>
                    <a:pt x="0" y="0"/>
                  </a:lnTo>
                  <a:lnTo>
                    <a:pt x="21" y="14"/>
                  </a:lnTo>
                  <a:lnTo>
                    <a:pt x="0" y="28"/>
                  </a:lnTo>
                  <a:lnTo>
                    <a:pt x="42" y="14"/>
                  </a:lnTo>
                  <a:close/>
                </a:path>
              </a:pathLst>
            </a:custGeom>
            <a:solidFill>
              <a:srgbClr val="000000"/>
            </a:solidFill>
            <a:ln w="9525">
              <a:noFill/>
              <a:round/>
              <a:headEnd/>
              <a:tailEnd/>
            </a:ln>
          </p:spPr>
          <p:txBody>
            <a:bodyPr/>
            <a:lstStyle/>
            <a:p>
              <a:endParaRPr lang="en-US"/>
            </a:p>
          </p:txBody>
        </p:sp>
        <p:sp>
          <p:nvSpPr>
            <p:cNvPr id="106" name="Freeform 105"/>
            <p:cNvSpPr>
              <a:spLocks/>
            </p:cNvSpPr>
            <p:nvPr/>
          </p:nvSpPr>
          <p:spPr bwMode="auto">
            <a:xfrm>
              <a:off x="2749550" y="3647921"/>
              <a:ext cx="57150" cy="31525"/>
            </a:xfrm>
            <a:custGeom>
              <a:avLst/>
              <a:gdLst>
                <a:gd name="T0" fmla="*/ 2147483647 w 42"/>
                <a:gd name="T1" fmla="*/ 2147483647 h 28"/>
                <a:gd name="T2" fmla="*/ 0 w 42"/>
                <a:gd name="T3" fmla="*/ 0 h 28"/>
                <a:gd name="T4" fmla="*/ 0 w 42"/>
                <a:gd name="T5" fmla="*/ 0 h 28"/>
                <a:gd name="T6" fmla="*/ 2147483647 w 42"/>
                <a:gd name="T7" fmla="*/ 2147483647 h 28"/>
                <a:gd name="T8" fmla="*/ 2147483647 w 42"/>
                <a:gd name="T9" fmla="*/ 2147483647 h 28"/>
                <a:gd name="T10" fmla="*/ 0 w 42"/>
                <a:gd name="T11" fmla="*/ 2147483647 h 28"/>
                <a:gd name="T12" fmla="*/ 0 w 42"/>
                <a:gd name="T13" fmla="*/ 2147483647 h 28"/>
                <a:gd name="T14" fmla="*/ 2147483647 w 42"/>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28"/>
                <a:gd name="T26" fmla="*/ 42 w 42"/>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28">
                  <a:moveTo>
                    <a:pt x="42" y="14"/>
                  </a:moveTo>
                  <a:lnTo>
                    <a:pt x="0" y="0"/>
                  </a:lnTo>
                  <a:lnTo>
                    <a:pt x="21" y="14"/>
                  </a:lnTo>
                  <a:lnTo>
                    <a:pt x="0" y="28"/>
                  </a:lnTo>
                  <a:lnTo>
                    <a:pt x="42" y="14"/>
                  </a:lnTo>
                </a:path>
              </a:pathLst>
            </a:custGeom>
            <a:noFill/>
            <a:ln w="4763">
              <a:solidFill>
                <a:srgbClr val="000000"/>
              </a:solidFill>
              <a:round/>
              <a:headEnd/>
              <a:tailEnd/>
            </a:ln>
          </p:spPr>
          <p:txBody>
            <a:bodyPr/>
            <a:lstStyle/>
            <a:p>
              <a:endParaRPr lang="en-US"/>
            </a:p>
          </p:txBody>
        </p:sp>
        <p:sp>
          <p:nvSpPr>
            <p:cNvPr id="107" name="Rectangle 106"/>
            <p:cNvSpPr>
              <a:spLocks noChangeArrowheads="1"/>
            </p:cNvSpPr>
            <p:nvPr/>
          </p:nvSpPr>
          <p:spPr bwMode="auto">
            <a:xfrm>
              <a:off x="2446338" y="3655803"/>
              <a:ext cx="211137"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ALUFN</a:t>
              </a:r>
              <a:endParaRPr lang="en-US" b="0"/>
            </a:p>
          </p:txBody>
        </p:sp>
        <p:sp>
          <p:nvSpPr>
            <p:cNvPr id="108" name="Line 306"/>
            <p:cNvSpPr>
              <a:spLocks noChangeShapeType="1"/>
            </p:cNvSpPr>
            <p:nvPr/>
          </p:nvSpPr>
          <p:spPr bwMode="auto">
            <a:xfrm>
              <a:off x="3368675" y="6193562"/>
              <a:ext cx="163513" cy="1313"/>
            </a:xfrm>
            <a:prstGeom prst="line">
              <a:avLst/>
            </a:prstGeom>
            <a:noFill/>
            <a:ln w="4763">
              <a:solidFill>
                <a:srgbClr val="000000"/>
              </a:solidFill>
              <a:round/>
              <a:headEnd/>
              <a:tailEnd/>
            </a:ln>
          </p:spPr>
          <p:txBody>
            <a:bodyPr/>
            <a:lstStyle/>
            <a:p>
              <a:endParaRPr lang="en-US"/>
            </a:p>
          </p:txBody>
        </p:sp>
        <p:sp>
          <p:nvSpPr>
            <p:cNvPr id="109" name="Freeform 108"/>
            <p:cNvSpPr>
              <a:spLocks/>
            </p:cNvSpPr>
            <p:nvPr/>
          </p:nvSpPr>
          <p:spPr bwMode="auto">
            <a:xfrm>
              <a:off x="3368675" y="6177799"/>
              <a:ext cx="50800" cy="31525"/>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close/>
                </a:path>
              </a:pathLst>
            </a:custGeom>
            <a:solidFill>
              <a:srgbClr val="000000"/>
            </a:solidFill>
            <a:ln w="9525">
              <a:noFill/>
              <a:round/>
              <a:headEnd/>
              <a:tailEnd/>
            </a:ln>
          </p:spPr>
          <p:txBody>
            <a:bodyPr/>
            <a:lstStyle/>
            <a:p>
              <a:endParaRPr lang="en-US"/>
            </a:p>
          </p:txBody>
        </p:sp>
        <p:sp>
          <p:nvSpPr>
            <p:cNvPr id="110" name="Freeform 109"/>
            <p:cNvSpPr>
              <a:spLocks/>
            </p:cNvSpPr>
            <p:nvPr/>
          </p:nvSpPr>
          <p:spPr bwMode="auto">
            <a:xfrm>
              <a:off x="3368675" y="6177799"/>
              <a:ext cx="50800" cy="31525"/>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path>
              </a:pathLst>
            </a:custGeom>
            <a:noFill/>
            <a:ln w="4763">
              <a:solidFill>
                <a:srgbClr val="000000"/>
              </a:solidFill>
              <a:round/>
              <a:headEnd/>
              <a:tailEnd/>
            </a:ln>
          </p:spPr>
          <p:txBody>
            <a:bodyPr/>
            <a:lstStyle/>
            <a:p>
              <a:endParaRPr lang="en-US"/>
            </a:p>
          </p:txBody>
        </p:sp>
        <p:sp>
          <p:nvSpPr>
            <p:cNvPr id="111" name="Rectangle 110"/>
            <p:cNvSpPr>
              <a:spLocks noChangeArrowheads="1"/>
            </p:cNvSpPr>
            <p:nvPr/>
          </p:nvSpPr>
          <p:spPr bwMode="auto">
            <a:xfrm>
              <a:off x="3582988" y="6169918"/>
              <a:ext cx="214312" cy="88007"/>
            </a:xfrm>
            <a:prstGeom prst="rect">
              <a:avLst/>
            </a:prstGeom>
            <a:noFill/>
            <a:ln w="9525">
              <a:noFill/>
              <a:miter lim="800000"/>
              <a:headEnd/>
              <a:tailEnd/>
            </a:ln>
          </p:spPr>
          <p:txBody>
            <a:bodyPr wrap="none" lIns="0" tIns="0" rIns="0" bIns="0">
              <a:spAutoFit/>
            </a:bodyPr>
            <a:lstStyle/>
            <a:p>
              <a:pPr eaLnBrk="0" hangingPunct="0"/>
              <a:r>
                <a:rPr lang="en-US" sz="700" b="0">
                  <a:solidFill>
                    <a:srgbClr val="000000"/>
                  </a:solidFill>
                </a:rPr>
                <a:t>WERF</a:t>
              </a:r>
              <a:endParaRPr lang="en-US" b="0"/>
            </a:p>
          </p:txBody>
        </p:sp>
        <p:sp>
          <p:nvSpPr>
            <p:cNvPr id="112" name="Rectangle 111"/>
            <p:cNvSpPr>
              <a:spLocks noChangeArrowheads="1"/>
            </p:cNvSpPr>
            <p:nvPr/>
          </p:nvSpPr>
          <p:spPr bwMode="auto">
            <a:xfrm>
              <a:off x="4291360" y="4458375"/>
              <a:ext cx="128240" cy="92333"/>
            </a:xfrm>
            <a:prstGeom prst="rect">
              <a:avLst/>
            </a:prstGeom>
            <a:noFill/>
            <a:ln w="9525">
              <a:noFill/>
              <a:miter lim="800000"/>
              <a:headEnd/>
              <a:tailEnd/>
            </a:ln>
          </p:spPr>
          <p:txBody>
            <a:bodyPr wrap="none" lIns="0" tIns="0" rIns="0" bIns="0">
              <a:spAutoFit/>
            </a:bodyPr>
            <a:lstStyle/>
            <a:p>
              <a:pPr eaLnBrk="0" hangingPunct="0"/>
              <a:r>
                <a:rPr lang="en-US" sz="600" b="0" dirty="0">
                  <a:solidFill>
                    <a:srgbClr val="000000"/>
                  </a:solidFill>
                </a:rPr>
                <a:t>WD</a:t>
              </a:r>
              <a:endParaRPr lang="en-US" b="0" dirty="0"/>
            </a:p>
          </p:txBody>
        </p:sp>
        <p:sp>
          <p:nvSpPr>
            <p:cNvPr id="113" name="Rectangle 112"/>
            <p:cNvSpPr>
              <a:spLocks noChangeArrowheads="1"/>
            </p:cNvSpPr>
            <p:nvPr/>
          </p:nvSpPr>
          <p:spPr bwMode="auto">
            <a:xfrm>
              <a:off x="4027488" y="4458375"/>
              <a:ext cx="114300"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Adr</a:t>
              </a:r>
              <a:endParaRPr lang="en-US" b="0"/>
            </a:p>
          </p:txBody>
        </p:sp>
        <p:sp>
          <p:nvSpPr>
            <p:cNvPr id="114" name="Line 333"/>
            <p:cNvSpPr>
              <a:spLocks noChangeShapeType="1"/>
            </p:cNvSpPr>
            <p:nvPr/>
          </p:nvSpPr>
          <p:spPr bwMode="auto">
            <a:xfrm>
              <a:off x="4702175" y="4458375"/>
              <a:ext cx="169863" cy="0"/>
            </a:xfrm>
            <a:prstGeom prst="line">
              <a:avLst/>
            </a:prstGeom>
            <a:noFill/>
            <a:ln w="4763">
              <a:solidFill>
                <a:srgbClr val="000000"/>
              </a:solidFill>
              <a:round/>
              <a:headEnd/>
              <a:tailEnd/>
            </a:ln>
          </p:spPr>
          <p:txBody>
            <a:bodyPr/>
            <a:lstStyle/>
            <a:p>
              <a:endParaRPr lang="en-US"/>
            </a:p>
          </p:txBody>
        </p:sp>
        <p:sp>
          <p:nvSpPr>
            <p:cNvPr id="115" name="Freeform 114"/>
            <p:cNvSpPr>
              <a:spLocks/>
            </p:cNvSpPr>
            <p:nvPr/>
          </p:nvSpPr>
          <p:spPr bwMode="auto">
            <a:xfrm>
              <a:off x="4702175" y="4442613"/>
              <a:ext cx="50800" cy="30212"/>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close/>
                </a:path>
              </a:pathLst>
            </a:custGeom>
            <a:solidFill>
              <a:srgbClr val="000000"/>
            </a:solidFill>
            <a:ln w="9525">
              <a:noFill/>
              <a:round/>
              <a:headEnd/>
              <a:tailEnd/>
            </a:ln>
          </p:spPr>
          <p:txBody>
            <a:bodyPr/>
            <a:lstStyle/>
            <a:p>
              <a:endParaRPr lang="en-US"/>
            </a:p>
          </p:txBody>
        </p:sp>
        <p:sp>
          <p:nvSpPr>
            <p:cNvPr id="116" name="Freeform 115"/>
            <p:cNvSpPr>
              <a:spLocks/>
            </p:cNvSpPr>
            <p:nvPr/>
          </p:nvSpPr>
          <p:spPr bwMode="auto">
            <a:xfrm>
              <a:off x="4702175" y="4442613"/>
              <a:ext cx="50800" cy="30212"/>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path>
              </a:pathLst>
            </a:custGeom>
            <a:noFill/>
            <a:ln w="4763">
              <a:solidFill>
                <a:srgbClr val="000000"/>
              </a:solidFill>
              <a:round/>
              <a:headEnd/>
              <a:tailEnd/>
            </a:ln>
          </p:spPr>
          <p:txBody>
            <a:bodyPr/>
            <a:lstStyle/>
            <a:p>
              <a:endParaRPr lang="en-US"/>
            </a:p>
          </p:txBody>
        </p:sp>
        <p:sp>
          <p:nvSpPr>
            <p:cNvPr id="117" name="Freeform 116"/>
            <p:cNvSpPr>
              <a:spLocks noEditPoints="1"/>
            </p:cNvSpPr>
            <p:nvPr/>
          </p:nvSpPr>
          <p:spPr bwMode="auto">
            <a:xfrm>
              <a:off x="3981450" y="4925995"/>
              <a:ext cx="93663" cy="77499"/>
            </a:xfrm>
            <a:custGeom>
              <a:avLst/>
              <a:gdLst>
                <a:gd name="T0" fmla="*/ 0 w 70"/>
                <a:gd name="T1" fmla="*/ 2147483647 h 70"/>
                <a:gd name="T2" fmla="*/ 2147483647 w 70"/>
                <a:gd name="T3" fmla="*/ 0 h 70"/>
                <a:gd name="T4" fmla="*/ 2147483647 w 70"/>
                <a:gd name="T5" fmla="*/ 2147483647 h 70"/>
                <a:gd name="T6" fmla="*/ 2147483647 w 70"/>
                <a:gd name="T7" fmla="*/ 2147483647 h 70"/>
                <a:gd name="T8" fmla="*/ 0 w 70"/>
                <a:gd name="T9" fmla="*/ 2147483647 h 70"/>
                <a:gd name="T10" fmla="*/ 2147483647 w 70"/>
                <a:gd name="T11" fmla="*/ 2147483647 h 70"/>
                <a:gd name="T12" fmla="*/ 2147483647 w 70"/>
                <a:gd name="T13" fmla="*/ 2147483647 h 70"/>
                <a:gd name="T14" fmla="*/ 2147483647 w 70"/>
                <a:gd name="T15" fmla="*/ 2147483647 h 70"/>
                <a:gd name="T16" fmla="*/ 0 w 70"/>
                <a:gd name="T17" fmla="*/ 2147483647 h 70"/>
                <a:gd name="T18" fmla="*/ 2147483647 w 70"/>
                <a:gd name="T19" fmla="*/ 2147483647 h 70"/>
                <a:gd name="T20" fmla="*/ 2147483647 w 70"/>
                <a:gd name="T21" fmla="*/ 2147483647 h 70"/>
                <a:gd name="T22" fmla="*/ 2147483647 w 70"/>
                <a:gd name="T23" fmla="*/ 2147483647 h 70"/>
                <a:gd name="T24" fmla="*/ 2147483647 w 70"/>
                <a:gd name="T25" fmla="*/ 2147483647 h 70"/>
                <a:gd name="T26" fmla="*/ 2147483647 w 70"/>
                <a:gd name="T27" fmla="*/ 2147483647 h 70"/>
                <a:gd name="T28" fmla="*/ 2147483647 w 70"/>
                <a:gd name="T29" fmla="*/ 2147483647 h 70"/>
                <a:gd name="T30" fmla="*/ 2147483647 w 70"/>
                <a:gd name="T31" fmla="*/ 2147483647 h 70"/>
                <a:gd name="T32" fmla="*/ 2147483647 w 70"/>
                <a:gd name="T33" fmla="*/ 2147483647 h 70"/>
                <a:gd name="T34" fmla="*/ 2147483647 w 70"/>
                <a:gd name="T35" fmla="*/ 2147483647 h 70"/>
                <a:gd name="T36" fmla="*/ 2147483647 w 70"/>
                <a:gd name="T37" fmla="*/ 2147483647 h 70"/>
                <a:gd name="T38" fmla="*/ 2147483647 w 70"/>
                <a:gd name="T39" fmla="*/ 2147483647 h 70"/>
                <a:gd name="T40" fmla="*/ 2147483647 w 70"/>
                <a:gd name="T41" fmla="*/ 2147483647 h 70"/>
                <a:gd name="T42" fmla="*/ 2147483647 w 70"/>
                <a:gd name="T43" fmla="*/ 2147483647 h 70"/>
                <a:gd name="T44" fmla="*/ 2147483647 w 70"/>
                <a:gd name="T45" fmla="*/ 2147483647 h 70"/>
                <a:gd name="T46" fmla="*/ 2147483647 w 70"/>
                <a:gd name="T47" fmla="*/ 2147483647 h 70"/>
                <a:gd name="T48" fmla="*/ 2147483647 w 70"/>
                <a:gd name="T49" fmla="*/ 2147483647 h 70"/>
                <a:gd name="T50" fmla="*/ 2147483647 w 70"/>
                <a:gd name="T51" fmla="*/ 2147483647 h 70"/>
                <a:gd name="T52" fmla="*/ 2147483647 w 70"/>
                <a:gd name="T53" fmla="*/ 2147483647 h 70"/>
                <a:gd name="T54" fmla="*/ 2147483647 w 70"/>
                <a:gd name="T55" fmla="*/ 2147483647 h 70"/>
                <a:gd name="T56" fmla="*/ 2147483647 w 70"/>
                <a:gd name="T57" fmla="*/ 2147483647 h 7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70"/>
                <a:gd name="T88" fmla="*/ 0 h 70"/>
                <a:gd name="T89" fmla="*/ 70 w 70"/>
                <a:gd name="T90" fmla="*/ 70 h 70"/>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70" h="70">
                  <a:moveTo>
                    <a:pt x="0" y="7"/>
                  </a:moveTo>
                  <a:lnTo>
                    <a:pt x="4" y="0"/>
                  </a:lnTo>
                  <a:lnTo>
                    <a:pt x="67" y="31"/>
                  </a:lnTo>
                  <a:lnTo>
                    <a:pt x="63" y="38"/>
                  </a:lnTo>
                  <a:lnTo>
                    <a:pt x="0" y="7"/>
                  </a:lnTo>
                  <a:close/>
                  <a:moveTo>
                    <a:pt x="67" y="38"/>
                  </a:moveTo>
                  <a:lnTo>
                    <a:pt x="67" y="38"/>
                  </a:lnTo>
                  <a:lnTo>
                    <a:pt x="4" y="70"/>
                  </a:lnTo>
                  <a:lnTo>
                    <a:pt x="0" y="63"/>
                  </a:lnTo>
                  <a:lnTo>
                    <a:pt x="63" y="31"/>
                  </a:lnTo>
                  <a:lnTo>
                    <a:pt x="67" y="31"/>
                  </a:lnTo>
                  <a:lnTo>
                    <a:pt x="70" y="31"/>
                  </a:lnTo>
                  <a:lnTo>
                    <a:pt x="70" y="35"/>
                  </a:lnTo>
                  <a:lnTo>
                    <a:pt x="67" y="38"/>
                  </a:lnTo>
                  <a:close/>
                </a:path>
              </a:pathLst>
            </a:custGeom>
            <a:solidFill>
              <a:srgbClr val="000000"/>
            </a:solidFill>
            <a:ln w="9525">
              <a:noFill/>
              <a:round/>
              <a:headEnd/>
              <a:tailEnd/>
            </a:ln>
          </p:spPr>
          <p:txBody>
            <a:bodyPr/>
            <a:lstStyle/>
            <a:p>
              <a:endParaRPr lang="en-US"/>
            </a:p>
          </p:txBody>
        </p:sp>
        <p:sp>
          <p:nvSpPr>
            <p:cNvPr id="118" name="Freeform 117"/>
            <p:cNvSpPr>
              <a:spLocks/>
            </p:cNvSpPr>
            <p:nvPr/>
          </p:nvSpPr>
          <p:spPr bwMode="auto">
            <a:xfrm>
              <a:off x="2876550" y="3060768"/>
              <a:ext cx="38100" cy="45974"/>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119" name="Freeform 118"/>
            <p:cNvSpPr>
              <a:spLocks/>
            </p:cNvSpPr>
            <p:nvPr/>
          </p:nvSpPr>
          <p:spPr bwMode="auto">
            <a:xfrm>
              <a:off x="2876550" y="3060768"/>
              <a:ext cx="38100" cy="45974"/>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120" name="Line 397"/>
            <p:cNvSpPr>
              <a:spLocks noChangeShapeType="1"/>
            </p:cNvSpPr>
            <p:nvPr/>
          </p:nvSpPr>
          <p:spPr bwMode="auto">
            <a:xfrm>
              <a:off x="3486150" y="2991151"/>
              <a:ext cx="1588" cy="106396"/>
            </a:xfrm>
            <a:prstGeom prst="line">
              <a:avLst/>
            </a:prstGeom>
            <a:noFill/>
            <a:ln w="4763">
              <a:solidFill>
                <a:srgbClr val="000000"/>
              </a:solidFill>
              <a:round/>
              <a:headEnd/>
              <a:tailEnd/>
            </a:ln>
          </p:spPr>
          <p:txBody>
            <a:bodyPr/>
            <a:lstStyle/>
            <a:p>
              <a:endParaRPr lang="en-US"/>
            </a:p>
          </p:txBody>
        </p:sp>
        <p:sp>
          <p:nvSpPr>
            <p:cNvPr id="121" name="Freeform 120"/>
            <p:cNvSpPr>
              <a:spLocks/>
            </p:cNvSpPr>
            <p:nvPr/>
          </p:nvSpPr>
          <p:spPr bwMode="auto">
            <a:xfrm>
              <a:off x="3467100" y="3055514"/>
              <a:ext cx="42863" cy="42033"/>
            </a:xfrm>
            <a:custGeom>
              <a:avLst/>
              <a:gdLst>
                <a:gd name="T0" fmla="*/ 2147483647 w 32"/>
                <a:gd name="T1" fmla="*/ 2147483647 h 38"/>
                <a:gd name="T2" fmla="*/ 2147483647 w 32"/>
                <a:gd name="T3" fmla="*/ 0 h 38"/>
                <a:gd name="T4" fmla="*/ 2147483647 w 32"/>
                <a:gd name="T5" fmla="*/ 0 h 38"/>
                <a:gd name="T6" fmla="*/ 2147483647 w 32"/>
                <a:gd name="T7" fmla="*/ 2147483647 h 38"/>
                <a:gd name="T8" fmla="*/ 2147483647 w 32"/>
                <a:gd name="T9" fmla="*/ 2147483647 h 38"/>
                <a:gd name="T10" fmla="*/ 0 w 32"/>
                <a:gd name="T11" fmla="*/ 0 h 38"/>
                <a:gd name="T12" fmla="*/ 0 w 32"/>
                <a:gd name="T13" fmla="*/ 0 h 38"/>
                <a:gd name="T14" fmla="*/ 2147483647 w 32"/>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38"/>
                <a:gd name="T26" fmla="*/ 32 w 32"/>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38">
                  <a:moveTo>
                    <a:pt x="14" y="38"/>
                  </a:moveTo>
                  <a:lnTo>
                    <a:pt x="32" y="0"/>
                  </a:lnTo>
                  <a:lnTo>
                    <a:pt x="14" y="17"/>
                  </a:lnTo>
                  <a:lnTo>
                    <a:pt x="0" y="0"/>
                  </a:lnTo>
                  <a:lnTo>
                    <a:pt x="14" y="38"/>
                  </a:lnTo>
                  <a:close/>
                </a:path>
              </a:pathLst>
            </a:custGeom>
            <a:solidFill>
              <a:srgbClr val="000000"/>
            </a:solidFill>
            <a:ln w="9525">
              <a:noFill/>
              <a:round/>
              <a:headEnd/>
              <a:tailEnd/>
            </a:ln>
          </p:spPr>
          <p:txBody>
            <a:bodyPr/>
            <a:lstStyle/>
            <a:p>
              <a:endParaRPr lang="en-US"/>
            </a:p>
          </p:txBody>
        </p:sp>
        <p:sp>
          <p:nvSpPr>
            <p:cNvPr id="122" name="Freeform 121"/>
            <p:cNvSpPr>
              <a:spLocks/>
            </p:cNvSpPr>
            <p:nvPr/>
          </p:nvSpPr>
          <p:spPr bwMode="auto">
            <a:xfrm>
              <a:off x="3467100" y="3055514"/>
              <a:ext cx="42863" cy="42033"/>
            </a:xfrm>
            <a:custGeom>
              <a:avLst/>
              <a:gdLst>
                <a:gd name="T0" fmla="*/ 2147483647 w 32"/>
                <a:gd name="T1" fmla="*/ 2147483647 h 38"/>
                <a:gd name="T2" fmla="*/ 2147483647 w 32"/>
                <a:gd name="T3" fmla="*/ 0 h 38"/>
                <a:gd name="T4" fmla="*/ 2147483647 w 32"/>
                <a:gd name="T5" fmla="*/ 0 h 38"/>
                <a:gd name="T6" fmla="*/ 2147483647 w 32"/>
                <a:gd name="T7" fmla="*/ 2147483647 h 38"/>
                <a:gd name="T8" fmla="*/ 2147483647 w 32"/>
                <a:gd name="T9" fmla="*/ 2147483647 h 38"/>
                <a:gd name="T10" fmla="*/ 0 w 32"/>
                <a:gd name="T11" fmla="*/ 0 h 38"/>
                <a:gd name="T12" fmla="*/ 0 w 32"/>
                <a:gd name="T13" fmla="*/ 0 h 38"/>
                <a:gd name="T14" fmla="*/ 2147483647 w 32"/>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38"/>
                <a:gd name="T26" fmla="*/ 32 w 32"/>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38">
                  <a:moveTo>
                    <a:pt x="14" y="38"/>
                  </a:moveTo>
                  <a:lnTo>
                    <a:pt x="32" y="0"/>
                  </a:lnTo>
                  <a:lnTo>
                    <a:pt x="14" y="17"/>
                  </a:lnTo>
                  <a:lnTo>
                    <a:pt x="0" y="0"/>
                  </a:lnTo>
                  <a:lnTo>
                    <a:pt x="14" y="38"/>
                  </a:lnTo>
                </a:path>
              </a:pathLst>
            </a:custGeom>
            <a:noFill/>
            <a:ln w="4763">
              <a:solidFill>
                <a:srgbClr val="000000"/>
              </a:solidFill>
              <a:round/>
              <a:headEnd/>
              <a:tailEnd/>
            </a:ln>
          </p:spPr>
          <p:txBody>
            <a:bodyPr/>
            <a:lstStyle/>
            <a:p>
              <a:endParaRPr lang="en-US"/>
            </a:p>
          </p:txBody>
        </p:sp>
        <p:sp>
          <p:nvSpPr>
            <p:cNvPr id="123" name="Rectangle 122"/>
            <p:cNvSpPr>
              <a:spLocks noChangeArrowheads="1"/>
            </p:cNvSpPr>
            <p:nvPr/>
          </p:nvSpPr>
          <p:spPr bwMode="auto">
            <a:xfrm>
              <a:off x="3352800" y="2895600"/>
              <a:ext cx="256480" cy="92333"/>
            </a:xfrm>
            <a:prstGeom prst="rect">
              <a:avLst/>
            </a:prstGeom>
            <a:noFill/>
            <a:ln w="9525">
              <a:noFill/>
              <a:miter lim="800000"/>
              <a:headEnd/>
              <a:tailEnd/>
            </a:ln>
          </p:spPr>
          <p:txBody>
            <a:bodyPr wrap="none" lIns="0" tIns="0" rIns="0" bIns="0">
              <a:spAutoFit/>
            </a:bodyPr>
            <a:lstStyle/>
            <a:p>
              <a:pPr eaLnBrk="0" hangingPunct="0"/>
              <a:r>
                <a:rPr lang="en-US" sz="600" b="0" dirty="0"/>
                <a:t>SXT(C)</a:t>
              </a:r>
              <a:endParaRPr lang="en-US" b="0" dirty="0"/>
            </a:p>
          </p:txBody>
        </p:sp>
        <p:sp>
          <p:nvSpPr>
            <p:cNvPr id="124" name="Freeform 123"/>
            <p:cNvSpPr>
              <a:spLocks/>
            </p:cNvSpPr>
            <p:nvPr/>
          </p:nvSpPr>
          <p:spPr bwMode="auto">
            <a:xfrm>
              <a:off x="2663825" y="3097548"/>
              <a:ext cx="331788" cy="74872"/>
            </a:xfrm>
            <a:custGeom>
              <a:avLst/>
              <a:gdLst>
                <a:gd name="T0" fmla="*/ 0 w 388"/>
                <a:gd name="T1" fmla="*/ 0 h 63"/>
                <a:gd name="T2" fmla="*/ 2147483647 w 388"/>
                <a:gd name="T3" fmla="*/ 0 h 63"/>
                <a:gd name="T4" fmla="*/ 2147483647 w 388"/>
                <a:gd name="T5" fmla="*/ 2147483647 h 63"/>
                <a:gd name="T6" fmla="*/ 2147483647 w 388"/>
                <a:gd name="T7" fmla="*/ 2147483647 h 63"/>
                <a:gd name="T8" fmla="*/ 0 w 388"/>
                <a:gd name="T9" fmla="*/ 0 h 63"/>
                <a:gd name="T10" fmla="*/ 0 60000 65536"/>
                <a:gd name="T11" fmla="*/ 0 60000 65536"/>
                <a:gd name="T12" fmla="*/ 0 60000 65536"/>
                <a:gd name="T13" fmla="*/ 0 60000 65536"/>
                <a:gd name="T14" fmla="*/ 0 60000 65536"/>
                <a:gd name="T15" fmla="*/ 0 w 388"/>
                <a:gd name="T16" fmla="*/ 0 h 63"/>
                <a:gd name="T17" fmla="*/ 388 w 388"/>
                <a:gd name="T18" fmla="*/ 63 h 63"/>
              </a:gdLst>
              <a:ahLst/>
              <a:cxnLst>
                <a:cxn ang="T10">
                  <a:pos x="T0" y="T1"/>
                </a:cxn>
                <a:cxn ang="T11">
                  <a:pos x="T2" y="T3"/>
                </a:cxn>
                <a:cxn ang="T12">
                  <a:pos x="T4" y="T5"/>
                </a:cxn>
                <a:cxn ang="T13">
                  <a:pos x="T6" y="T7"/>
                </a:cxn>
                <a:cxn ang="T14">
                  <a:pos x="T8" y="T9"/>
                </a:cxn>
              </a:cxnLst>
              <a:rect l="T15" t="T16" r="T17" b="T18"/>
              <a:pathLst>
                <a:path w="388" h="63">
                  <a:moveTo>
                    <a:pt x="0" y="0"/>
                  </a:moveTo>
                  <a:lnTo>
                    <a:pt x="388" y="0"/>
                  </a:lnTo>
                  <a:lnTo>
                    <a:pt x="339" y="63"/>
                  </a:lnTo>
                  <a:lnTo>
                    <a:pt x="49" y="63"/>
                  </a:lnTo>
                  <a:lnTo>
                    <a:pt x="0" y="0"/>
                  </a:lnTo>
                </a:path>
              </a:pathLst>
            </a:custGeom>
            <a:noFill/>
            <a:ln w="11113">
              <a:solidFill>
                <a:srgbClr val="000000"/>
              </a:solidFill>
              <a:round/>
              <a:headEnd/>
              <a:tailEnd/>
            </a:ln>
          </p:spPr>
          <p:txBody>
            <a:bodyPr/>
            <a:lstStyle/>
            <a:p>
              <a:endParaRPr lang="en-US"/>
            </a:p>
          </p:txBody>
        </p:sp>
        <p:sp>
          <p:nvSpPr>
            <p:cNvPr id="125" name="Rectangle 124"/>
            <p:cNvSpPr>
              <a:spLocks noChangeArrowheads="1"/>
            </p:cNvSpPr>
            <p:nvPr/>
          </p:nvSpPr>
          <p:spPr bwMode="auto">
            <a:xfrm>
              <a:off x="3086100" y="3097548"/>
              <a:ext cx="169863"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ASEL</a:t>
              </a:r>
              <a:endParaRPr lang="en-US" b="0"/>
            </a:p>
          </p:txBody>
        </p:sp>
        <p:sp>
          <p:nvSpPr>
            <p:cNvPr id="126" name="Line 408"/>
            <p:cNvSpPr>
              <a:spLocks noChangeShapeType="1"/>
            </p:cNvSpPr>
            <p:nvPr/>
          </p:nvSpPr>
          <p:spPr bwMode="auto">
            <a:xfrm>
              <a:off x="2968625" y="3136954"/>
              <a:ext cx="103188" cy="0"/>
            </a:xfrm>
            <a:prstGeom prst="line">
              <a:avLst/>
            </a:prstGeom>
            <a:noFill/>
            <a:ln w="4763">
              <a:solidFill>
                <a:srgbClr val="000000"/>
              </a:solidFill>
              <a:round/>
              <a:headEnd/>
              <a:tailEnd/>
            </a:ln>
          </p:spPr>
          <p:txBody>
            <a:bodyPr/>
            <a:lstStyle/>
            <a:p>
              <a:endParaRPr lang="en-US"/>
            </a:p>
          </p:txBody>
        </p:sp>
        <p:sp>
          <p:nvSpPr>
            <p:cNvPr id="127" name="Freeform 126"/>
            <p:cNvSpPr>
              <a:spLocks/>
            </p:cNvSpPr>
            <p:nvPr/>
          </p:nvSpPr>
          <p:spPr bwMode="auto">
            <a:xfrm>
              <a:off x="2968625" y="3115937"/>
              <a:ext cx="52388" cy="35466"/>
            </a:xfrm>
            <a:custGeom>
              <a:avLst/>
              <a:gdLst>
                <a:gd name="T0" fmla="*/ 0 w 39"/>
                <a:gd name="T1" fmla="*/ 2147483647 h 32"/>
                <a:gd name="T2" fmla="*/ 2147483647 w 39"/>
                <a:gd name="T3" fmla="*/ 2147483647 h 32"/>
                <a:gd name="T4" fmla="*/ 2147483647 w 39"/>
                <a:gd name="T5" fmla="*/ 2147483647 h 32"/>
                <a:gd name="T6" fmla="*/ 2147483647 w 39"/>
                <a:gd name="T7" fmla="*/ 2147483647 h 32"/>
                <a:gd name="T8" fmla="*/ 2147483647 w 39"/>
                <a:gd name="T9" fmla="*/ 2147483647 h 32"/>
                <a:gd name="T10" fmla="*/ 2147483647 w 39"/>
                <a:gd name="T11" fmla="*/ 0 h 32"/>
                <a:gd name="T12" fmla="*/ 2147483647 w 39"/>
                <a:gd name="T13" fmla="*/ 0 h 32"/>
                <a:gd name="T14" fmla="*/ 0 w 39"/>
                <a:gd name="T15" fmla="*/ 2147483647 h 32"/>
                <a:gd name="T16" fmla="*/ 0 60000 65536"/>
                <a:gd name="T17" fmla="*/ 0 60000 65536"/>
                <a:gd name="T18" fmla="*/ 0 60000 65536"/>
                <a:gd name="T19" fmla="*/ 0 60000 65536"/>
                <a:gd name="T20" fmla="*/ 0 60000 65536"/>
                <a:gd name="T21" fmla="*/ 0 60000 65536"/>
                <a:gd name="T22" fmla="*/ 0 60000 65536"/>
                <a:gd name="T23" fmla="*/ 0 60000 65536"/>
                <a:gd name="T24" fmla="*/ 0 w 39"/>
                <a:gd name="T25" fmla="*/ 0 h 32"/>
                <a:gd name="T26" fmla="*/ 39 w 39"/>
                <a:gd name="T27" fmla="*/ 32 h 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9" h="32">
                  <a:moveTo>
                    <a:pt x="0" y="18"/>
                  </a:moveTo>
                  <a:lnTo>
                    <a:pt x="39" y="32"/>
                  </a:lnTo>
                  <a:lnTo>
                    <a:pt x="18" y="18"/>
                  </a:lnTo>
                  <a:lnTo>
                    <a:pt x="39" y="0"/>
                  </a:lnTo>
                  <a:lnTo>
                    <a:pt x="0" y="18"/>
                  </a:lnTo>
                  <a:close/>
                </a:path>
              </a:pathLst>
            </a:custGeom>
            <a:solidFill>
              <a:srgbClr val="000000"/>
            </a:solidFill>
            <a:ln w="9525">
              <a:noFill/>
              <a:round/>
              <a:headEnd/>
              <a:tailEnd/>
            </a:ln>
          </p:spPr>
          <p:txBody>
            <a:bodyPr/>
            <a:lstStyle/>
            <a:p>
              <a:endParaRPr lang="en-US"/>
            </a:p>
          </p:txBody>
        </p:sp>
        <p:sp>
          <p:nvSpPr>
            <p:cNvPr id="128" name="Freeform 127"/>
            <p:cNvSpPr>
              <a:spLocks/>
            </p:cNvSpPr>
            <p:nvPr/>
          </p:nvSpPr>
          <p:spPr bwMode="auto">
            <a:xfrm>
              <a:off x="2968625" y="3115937"/>
              <a:ext cx="52388" cy="35466"/>
            </a:xfrm>
            <a:custGeom>
              <a:avLst/>
              <a:gdLst>
                <a:gd name="T0" fmla="*/ 0 w 39"/>
                <a:gd name="T1" fmla="*/ 2147483647 h 32"/>
                <a:gd name="T2" fmla="*/ 2147483647 w 39"/>
                <a:gd name="T3" fmla="*/ 2147483647 h 32"/>
                <a:gd name="T4" fmla="*/ 2147483647 w 39"/>
                <a:gd name="T5" fmla="*/ 2147483647 h 32"/>
                <a:gd name="T6" fmla="*/ 2147483647 w 39"/>
                <a:gd name="T7" fmla="*/ 2147483647 h 32"/>
                <a:gd name="T8" fmla="*/ 2147483647 w 39"/>
                <a:gd name="T9" fmla="*/ 2147483647 h 32"/>
                <a:gd name="T10" fmla="*/ 2147483647 w 39"/>
                <a:gd name="T11" fmla="*/ 0 h 32"/>
                <a:gd name="T12" fmla="*/ 2147483647 w 39"/>
                <a:gd name="T13" fmla="*/ 0 h 32"/>
                <a:gd name="T14" fmla="*/ 0 w 39"/>
                <a:gd name="T15" fmla="*/ 2147483647 h 32"/>
                <a:gd name="T16" fmla="*/ 0 60000 65536"/>
                <a:gd name="T17" fmla="*/ 0 60000 65536"/>
                <a:gd name="T18" fmla="*/ 0 60000 65536"/>
                <a:gd name="T19" fmla="*/ 0 60000 65536"/>
                <a:gd name="T20" fmla="*/ 0 60000 65536"/>
                <a:gd name="T21" fmla="*/ 0 60000 65536"/>
                <a:gd name="T22" fmla="*/ 0 60000 65536"/>
                <a:gd name="T23" fmla="*/ 0 60000 65536"/>
                <a:gd name="T24" fmla="*/ 0 w 39"/>
                <a:gd name="T25" fmla="*/ 0 h 32"/>
                <a:gd name="T26" fmla="*/ 39 w 39"/>
                <a:gd name="T27" fmla="*/ 32 h 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9" h="32">
                  <a:moveTo>
                    <a:pt x="0" y="18"/>
                  </a:moveTo>
                  <a:lnTo>
                    <a:pt x="39" y="32"/>
                  </a:lnTo>
                  <a:lnTo>
                    <a:pt x="18" y="18"/>
                  </a:lnTo>
                  <a:lnTo>
                    <a:pt x="39" y="0"/>
                  </a:lnTo>
                  <a:lnTo>
                    <a:pt x="0" y="18"/>
                  </a:lnTo>
                </a:path>
              </a:pathLst>
            </a:custGeom>
            <a:noFill/>
            <a:ln w="4763">
              <a:solidFill>
                <a:srgbClr val="000000"/>
              </a:solidFill>
              <a:round/>
              <a:headEnd/>
              <a:tailEnd/>
            </a:ln>
          </p:spPr>
          <p:txBody>
            <a:bodyPr/>
            <a:lstStyle/>
            <a:p>
              <a:endParaRPr lang="en-US"/>
            </a:p>
          </p:txBody>
        </p:sp>
        <p:sp>
          <p:nvSpPr>
            <p:cNvPr id="129" name="Line 411"/>
            <p:cNvSpPr>
              <a:spLocks noChangeShapeType="1"/>
            </p:cNvSpPr>
            <p:nvPr/>
          </p:nvSpPr>
          <p:spPr bwMode="auto">
            <a:xfrm flipH="1">
              <a:off x="2895600" y="2738952"/>
              <a:ext cx="4763" cy="350715"/>
            </a:xfrm>
            <a:prstGeom prst="line">
              <a:avLst/>
            </a:prstGeom>
            <a:noFill/>
            <a:ln w="4763">
              <a:solidFill>
                <a:srgbClr val="000000"/>
              </a:solidFill>
              <a:round/>
              <a:headEnd/>
              <a:tailEnd/>
            </a:ln>
          </p:spPr>
          <p:txBody>
            <a:bodyPr/>
            <a:lstStyle/>
            <a:p>
              <a:endParaRPr lang="en-US"/>
            </a:p>
          </p:txBody>
        </p:sp>
        <p:sp>
          <p:nvSpPr>
            <p:cNvPr id="130" name="Freeform 129"/>
            <p:cNvSpPr>
              <a:spLocks/>
            </p:cNvSpPr>
            <p:nvPr/>
          </p:nvSpPr>
          <p:spPr bwMode="auto">
            <a:xfrm>
              <a:off x="2698750" y="3045006"/>
              <a:ext cx="38100" cy="45974"/>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131" name="Freeform 130"/>
            <p:cNvSpPr>
              <a:spLocks/>
            </p:cNvSpPr>
            <p:nvPr/>
          </p:nvSpPr>
          <p:spPr bwMode="auto">
            <a:xfrm>
              <a:off x="2698750" y="3045006"/>
              <a:ext cx="38100" cy="45974"/>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132" name="Line 428"/>
            <p:cNvSpPr>
              <a:spLocks noChangeShapeType="1"/>
            </p:cNvSpPr>
            <p:nvPr/>
          </p:nvSpPr>
          <p:spPr bwMode="auto">
            <a:xfrm>
              <a:off x="2717800" y="2970135"/>
              <a:ext cx="1588" cy="106396"/>
            </a:xfrm>
            <a:prstGeom prst="line">
              <a:avLst/>
            </a:prstGeom>
            <a:noFill/>
            <a:ln w="4763">
              <a:solidFill>
                <a:srgbClr val="000000"/>
              </a:solidFill>
              <a:round/>
              <a:headEnd/>
              <a:tailEnd/>
            </a:ln>
          </p:spPr>
          <p:txBody>
            <a:bodyPr/>
            <a:lstStyle/>
            <a:p>
              <a:endParaRPr lang="en-US"/>
            </a:p>
          </p:txBody>
        </p:sp>
        <p:sp>
          <p:nvSpPr>
            <p:cNvPr id="133" name="Line 59"/>
            <p:cNvSpPr>
              <a:spLocks noChangeShapeType="1"/>
            </p:cNvSpPr>
            <p:nvPr/>
          </p:nvSpPr>
          <p:spPr bwMode="auto">
            <a:xfrm flipH="1">
              <a:off x="1295400" y="1066800"/>
              <a:ext cx="0" cy="685800"/>
            </a:xfrm>
            <a:prstGeom prst="line">
              <a:avLst/>
            </a:prstGeom>
            <a:noFill/>
            <a:ln w="4763">
              <a:solidFill>
                <a:srgbClr val="000000"/>
              </a:solidFill>
              <a:round/>
              <a:headEnd/>
              <a:tailEnd/>
            </a:ln>
          </p:spPr>
          <p:txBody>
            <a:bodyPr/>
            <a:lstStyle/>
            <a:p>
              <a:endParaRPr lang="en-US"/>
            </a:p>
          </p:txBody>
        </p:sp>
        <p:sp>
          <p:nvSpPr>
            <p:cNvPr id="134" name="Line 59"/>
            <p:cNvSpPr>
              <a:spLocks noChangeShapeType="1"/>
            </p:cNvSpPr>
            <p:nvPr/>
          </p:nvSpPr>
          <p:spPr bwMode="auto">
            <a:xfrm flipH="1">
              <a:off x="838200" y="1066800"/>
              <a:ext cx="457200" cy="0"/>
            </a:xfrm>
            <a:prstGeom prst="line">
              <a:avLst/>
            </a:prstGeom>
            <a:noFill/>
            <a:ln w="4763">
              <a:solidFill>
                <a:srgbClr val="000000"/>
              </a:solidFill>
              <a:round/>
              <a:headEnd/>
              <a:tailEnd/>
            </a:ln>
          </p:spPr>
          <p:txBody>
            <a:bodyPr/>
            <a:lstStyle/>
            <a:p>
              <a:endParaRPr lang="en-US"/>
            </a:p>
          </p:txBody>
        </p:sp>
        <p:sp>
          <p:nvSpPr>
            <p:cNvPr id="135" name="Line 59"/>
            <p:cNvSpPr>
              <a:spLocks noChangeShapeType="1"/>
            </p:cNvSpPr>
            <p:nvPr/>
          </p:nvSpPr>
          <p:spPr bwMode="auto">
            <a:xfrm flipH="1">
              <a:off x="838200" y="1066800"/>
              <a:ext cx="0" cy="152400"/>
            </a:xfrm>
            <a:prstGeom prst="line">
              <a:avLst/>
            </a:prstGeom>
            <a:noFill/>
            <a:ln w="4763">
              <a:solidFill>
                <a:srgbClr val="000000"/>
              </a:solidFill>
              <a:round/>
              <a:headEnd/>
              <a:tailEnd/>
            </a:ln>
          </p:spPr>
          <p:txBody>
            <a:bodyPr/>
            <a:lstStyle/>
            <a:p>
              <a:endParaRPr lang="en-US"/>
            </a:p>
          </p:txBody>
        </p:sp>
        <p:sp>
          <p:nvSpPr>
            <p:cNvPr id="136" name="Line 59"/>
            <p:cNvSpPr>
              <a:spLocks noChangeShapeType="1"/>
            </p:cNvSpPr>
            <p:nvPr/>
          </p:nvSpPr>
          <p:spPr bwMode="auto">
            <a:xfrm>
              <a:off x="823912" y="1676400"/>
              <a:ext cx="1588" cy="3810000"/>
            </a:xfrm>
            <a:prstGeom prst="line">
              <a:avLst/>
            </a:prstGeom>
            <a:noFill/>
            <a:ln w="4763">
              <a:solidFill>
                <a:srgbClr val="000000"/>
              </a:solidFill>
              <a:round/>
              <a:headEnd/>
              <a:tailEnd/>
            </a:ln>
          </p:spPr>
          <p:txBody>
            <a:bodyPr/>
            <a:lstStyle/>
            <a:p>
              <a:endParaRPr lang="en-US"/>
            </a:p>
          </p:txBody>
        </p:sp>
        <p:sp>
          <p:nvSpPr>
            <p:cNvPr id="137" name="Line 59"/>
            <p:cNvSpPr>
              <a:spLocks noChangeShapeType="1"/>
            </p:cNvSpPr>
            <p:nvPr/>
          </p:nvSpPr>
          <p:spPr bwMode="auto">
            <a:xfrm>
              <a:off x="2087880" y="1676400"/>
              <a:ext cx="1588" cy="3962400"/>
            </a:xfrm>
            <a:prstGeom prst="line">
              <a:avLst/>
            </a:prstGeom>
            <a:noFill/>
            <a:ln w="4763">
              <a:solidFill>
                <a:srgbClr val="000000"/>
              </a:solidFill>
              <a:round/>
              <a:headEnd/>
              <a:tailEnd/>
            </a:ln>
          </p:spPr>
          <p:txBody>
            <a:bodyPr/>
            <a:lstStyle/>
            <a:p>
              <a:endParaRPr lang="en-US"/>
            </a:p>
          </p:txBody>
        </p:sp>
        <p:sp>
          <p:nvSpPr>
            <p:cNvPr id="138" name="Freeform 137"/>
            <p:cNvSpPr>
              <a:spLocks/>
            </p:cNvSpPr>
            <p:nvPr/>
          </p:nvSpPr>
          <p:spPr bwMode="auto">
            <a:xfrm>
              <a:off x="2095512" y="5619776"/>
              <a:ext cx="419088" cy="323824"/>
            </a:xfrm>
            <a:custGeom>
              <a:avLst/>
              <a:gdLst>
                <a:gd name="T0" fmla="*/ 2147483647 w 326"/>
                <a:gd name="T1" fmla="*/ 2147483647 h 836"/>
                <a:gd name="T2" fmla="*/ 2147483647 w 326"/>
                <a:gd name="T3" fmla="*/ 2147483647 h 836"/>
                <a:gd name="T4" fmla="*/ 2147483647 w 326"/>
                <a:gd name="T5" fmla="*/ 2147483647 h 836"/>
                <a:gd name="T6" fmla="*/ 0 w 326"/>
                <a:gd name="T7" fmla="*/ 2147483647 h 836"/>
                <a:gd name="T8" fmla="*/ 0 w 326"/>
                <a:gd name="T9" fmla="*/ 0 h 836"/>
                <a:gd name="T10" fmla="*/ 0 w 326"/>
                <a:gd name="T11" fmla="*/ 0 h 836"/>
                <a:gd name="T12" fmla="*/ 0 60000 65536"/>
                <a:gd name="T13" fmla="*/ 0 60000 65536"/>
                <a:gd name="T14" fmla="*/ 0 60000 65536"/>
                <a:gd name="T15" fmla="*/ 0 60000 65536"/>
                <a:gd name="T16" fmla="*/ 0 60000 65536"/>
                <a:gd name="T17" fmla="*/ 0 60000 65536"/>
                <a:gd name="T18" fmla="*/ 0 w 326"/>
                <a:gd name="T19" fmla="*/ 0 h 836"/>
                <a:gd name="T20" fmla="*/ 326 w 326"/>
                <a:gd name="T21" fmla="*/ 836 h 836"/>
                <a:gd name="connsiteX0" fmla="*/ 10000 w 10000"/>
                <a:gd name="connsiteY0" fmla="*/ 10000 h 10000"/>
                <a:gd name="connsiteX1" fmla="*/ 10000 w 10000"/>
                <a:gd name="connsiteY1" fmla="*/ 8038 h 10000"/>
                <a:gd name="connsiteX2" fmla="*/ 7730 w 10000"/>
                <a:gd name="connsiteY2" fmla="*/ 7117 h 10000"/>
                <a:gd name="connsiteX3" fmla="*/ 1273 w 10000"/>
                <a:gd name="connsiteY3" fmla="*/ 7277 h 10000"/>
                <a:gd name="connsiteX4" fmla="*/ 0 w 10000"/>
                <a:gd name="connsiteY4" fmla="*/ 0 h 10000"/>
                <a:gd name="connsiteX0" fmla="*/ 8727 w 8727"/>
                <a:gd name="connsiteY0" fmla="*/ 2883 h 2883"/>
                <a:gd name="connsiteX1" fmla="*/ 8727 w 8727"/>
                <a:gd name="connsiteY1" fmla="*/ 921 h 2883"/>
                <a:gd name="connsiteX2" fmla="*/ 6457 w 8727"/>
                <a:gd name="connsiteY2" fmla="*/ 0 h 2883"/>
                <a:gd name="connsiteX3" fmla="*/ 0 w 8727"/>
                <a:gd name="connsiteY3" fmla="*/ 160 h 2883"/>
                <a:gd name="connsiteX0" fmla="*/ 10000 w 10000"/>
                <a:gd name="connsiteY0" fmla="*/ 10153 h 10153"/>
                <a:gd name="connsiteX1" fmla="*/ 10000 w 10000"/>
                <a:gd name="connsiteY1" fmla="*/ 3348 h 10153"/>
                <a:gd name="connsiteX2" fmla="*/ 7399 w 10000"/>
                <a:gd name="connsiteY2" fmla="*/ 153 h 10153"/>
                <a:gd name="connsiteX3" fmla="*/ 0 w 10000"/>
                <a:gd name="connsiteY3" fmla="*/ 0 h 10153"/>
                <a:gd name="connsiteX0" fmla="*/ 10000 w 10000"/>
                <a:gd name="connsiteY0" fmla="*/ 10000 h 10000"/>
                <a:gd name="connsiteX1" fmla="*/ 10000 w 10000"/>
                <a:gd name="connsiteY1" fmla="*/ 3195 h 10000"/>
                <a:gd name="connsiteX2" fmla="*/ 7399 w 10000"/>
                <a:gd name="connsiteY2" fmla="*/ 0 h 10000"/>
                <a:gd name="connsiteX3" fmla="*/ 0 w 10000"/>
                <a:gd name="connsiteY3" fmla="*/ 554 h 10000"/>
                <a:gd name="connsiteX0" fmla="*/ 11000 w 11000"/>
                <a:gd name="connsiteY0" fmla="*/ 10036 h 10036"/>
                <a:gd name="connsiteX1" fmla="*/ 11000 w 11000"/>
                <a:gd name="connsiteY1" fmla="*/ 3231 h 10036"/>
                <a:gd name="connsiteX2" fmla="*/ 8399 w 11000"/>
                <a:gd name="connsiteY2" fmla="*/ 36 h 10036"/>
                <a:gd name="connsiteX3" fmla="*/ 0 w 11000"/>
                <a:gd name="connsiteY3" fmla="*/ 0 h 10036"/>
              </a:gdLst>
              <a:ahLst/>
              <a:cxnLst>
                <a:cxn ang="0">
                  <a:pos x="connsiteX0" y="connsiteY0"/>
                </a:cxn>
                <a:cxn ang="0">
                  <a:pos x="connsiteX1" y="connsiteY1"/>
                </a:cxn>
                <a:cxn ang="0">
                  <a:pos x="connsiteX2" y="connsiteY2"/>
                </a:cxn>
                <a:cxn ang="0">
                  <a:pos x="connsiteX3" y="connsiteY3"/>
                </a:cxn>
              </a:cxnLst>
              <a:rect l="l" t="t" r="r" b="b"/>
              <a:pathLst>
                <a:path w="11000" h="10036">
                  <a:moveTo>
                    <a:pt x="11000" y="10036"/>
                  </a:moveTo>
                  <a:lnTo>
                    <a:pt x="11000" y="3231"/>
                  </a:lnTo>
                  <a:lnTo>
                    <a:pt x="8399" y="36"/>
                  </a:lnTo>
                  <a:lnTo>
                    <a:pt x="0" y="0"/>
                  </a:lnTo>
                </a:path>
              </a:pathLst>
            </a:custGeom>
            <a:noFill/>
            <a:ln w="4763">
              <a:solidFill>
                <a:srgbClr val="000000"/>
              </a:solidFill>
              <a:round/>
              <a:headEnd/>
              <a:tailEnd/>
            </a:ln>
          </p:spPr>
          <p:txBody>
            <a:bodyPr/>
            <a:lstStyle/>
            <a:p>
              <a:endParaRPr lang="en-US"/>
            </a:p>
          </p:txBody>
        </p:sp>
        <p:sp>
          <p:nvSpPr>
            <p:cNvPr id="139" name="Rectangle 138"/>
            <p:cNvSpPr>
              <a:spLocks noChangeArrowheads="1"/>
            </p:cNvSpPr>
            <p:nvPr/>
          </p:nvSpPr>
          <p:spPr bwMode="auto">
            <a:xfrm>
              <a:off x="4521200" y="4454267"/>
              <a:ext cx="149080" cy="92333"/>
            </a:xfrm>
            <a:prstGeom prst="rect">
              <a:avLst/>
            </a:prstGeom>
            <a:noFill/>
            <a:ln w="9525">
              <a:noFill/>
              <a:miter lim="800000"/>
              <a:headEnd/>
              <a:tailEnd/>
            </a:ln>
          </p:spPr>
          <p:txBody>
            <a:bodyPr wrap="none" lIns="0" tIns="0" rIns="0" bIns="0">
              <a:spAutoFit/>
            </a:bodyPr>
            <a:lstStyle/>
            <a:p>
              <a:pPr eaLnBrk="0" hangingPunct="0"/>
              <a:r>
                <a:rPr lang="en-US" sz="600" dirty="0">
                  <a:solidFill>
                    <a:srgbClr val="000000"/>
                  </a:solidFill>
                </a:rPr>
                <a:t>R/W</a:t>
              </a:r>
              <a:endParaRPr lang="en-US" b="0" dirty="0"/>
            </a:p>
          </p:txBody>
        </p:sp>
        <p:sp>
          <p:nvSpPr>
            <p:cNvPr id="140" name="Line 59"/>
            <p:cNvSpPr>
              <a:spLocks noChangeShapeType="1"/>
            </p:cNvSpPr>
            <p:nvPr/>
          </p:nvSpPr>
          <p:spPr bwMode="auto">
            <a:xfrm>
              <a:off x="4343400" y="2971800"/>
              <a:ext cx="0" cy="1447800"/>
            </a:xfrm>
            <a:prstGeom prst="line">
              <a:avLst/>
            </a:prstGeom>
            <a:noFill/>
            <a:ln w="4763">
              <a:solidFill>
                <a:srgbClr val="000000"/>
              </a:solidFill>
              <a:round/>
              <a:headEnd/>
              <a:tailEnd/>
            </a:ln>
          </p:spPr>
          <p:txBody>
            <a:bodyPr/>
            <a:lstStyle/>
            <a:p>
              <a:endParaRPr lang="en-US"/>
            </a:p>
          </p:txBody>
        </p:sp>
        <p:sp>
          <p:nvSpPr>
            <p:cNvPr id="141" name="Line 59"/>
            <p:cNvSpPr>
              <a:spLocks noChangeShapeType="1"/>
            </p:cNvSpPr>
            <p:nvPr/>
          </p:nvSpPr>
          <p:spPr bwMode="auto">
            <a:xfrm flipH="1">
              <a:off x="3714750" y="2971800"/>
              <a:ext cx="628650" cy="0"/>
            </a:xfrm>
            <a:prstGeom prst="line">
              <a:avLst/>
            </a:prstGeom>
            <a:noFill/>
            <a:ln w="4763">
              <a:solidFill>
                <a:srgbClr val="000000"/>
              </a:solidFill>
              <a:round/>
              <a:headEnd/>
              <a:tailEnd/>
            </a:ln>
          </p:spPr>
          <p:txBody>
            <a:bodyPr/>
            <a:lstStyle/>
            <a:p>
              <a:endParaRPr lang="en-US"/>
            </a:p>
          </p:txBody>
        </p:sp>
      </p:grpSp>
      <p:grpSp>
        <p:nvGrpSpPr>
          <p:cNvPr id="142" name="Group 141"/>
          <p:cNvGrpSpPr/>
          <p:nvPr/>
        </p:nvGrpSpPr>
        <p:grpSpPr>
          <a:xfrm>
            <a:off x="192087" y="5105400"/>
            <a:ext cx="4532313" cy="109538"/>
            <a:chOff x="952500" y="5105400"/>
            <a:chExt cx="4532313" cy="109538"/>
          </a:xfrm>
        </p:grpSpPr>
        <p:sp>
          <p:nvSpPr>
            <p:cNvPr id="143" name="Rectangle 142"/>
            <p:cNvSpPr>
              <a:spLocks noChangeArrowheads="1"/>
            </p:cNvSpPr>
            <p:nvPr/>
          </p:nvSpPr>
          <p:spPr bwMode="auto">
            <a:xfrm>
              <a:off x="952500" y="5124450"/>
              <a:ext cx="4532313" cy="38100"/>
            </a:xfrm>
            <a:prstGeom prst="rect">
              <a:avLst/>
            </a:prstGeom>
            <a:solidFill>
              <a:srgbClr val="BBBBBB"/>
            </a:solidFill>
            <a:ln w="9525">
              <a:noFill/>
              <a:miter lim="800000"/>
              <a:headEnd/>
              <a:tailEnd/>
            </a:ln>
          </p:spPr>
          <p:txBody>
            <a:bodyPr/>
            <a:lstStyle/>
            <a:p>
              <a:endParaRPr lang="en-US"/>
            </a:p>
          </p:txBody>
        </p:sp>
        <p:sp>
          <p:nvSpPr>
            <p:cNvPr id="144" name="Rectangle 143"/>
            <p:cNvSpPr>
              <a:spLocks noChangeArrowheads="1"/>
            </p:cNvSpPr>
            <p:nvPr/>
          </p:nvSpPr>
          <p:spPr bwMode="auto">
            <a:xfrm>
              <a:off x="1060450" y="5105400"/>
              <a:ext cx="674688" cy="103188"/>
            </a:xfrm>
            <a:prstGeom prst="rect">
              <a:avLst/>
            </a:prstGeom>
            <a:solidFill>
              <a:srgbClr val="FFFFFF"/>
            </a:solidFill>
            <a:ln w="9525">
              <a:noFill/>
              <a:miter lim="800000"/>
              <a:headEnd/>
              <a:tailEnd/>
            </a:ln>
          </p:spPr>
          <p:txBody>
            <a:bodyPr/>
            <a:lstStyle/>
            <a:p>
              <a:endParaRPr lang="en-US"/>
            </a:p>
          </p:txBody>
        </p:sp>
        <p:sp>
          <p:nvSpPr>
            <p:cNvPr id="145" name="Rectangle 144"/>
            <p:cNvSpPr>
              <a:spLocks noChangeArrowheads="1"/>
            </p:cNvSpPr>
            <p:nvPr/>
          </p:nvSpPr>
          <p:spPr bwMode="auto">
            <a:xfrm>
              <a:off x="1063625" y="5110163"/>
              <a:ext cx="666750" cy="95250"/>
            </a:xfrm>
            <a:prstGeom prst="rect">
              <a:avLst/>
            </a:prstGeom>
            <a:noFill/>
            <a:ln w="11113">
              <a:solidFill>
                <a:srgbClr val="000000"/>
              </a:solidFill>
              <a:miter lim="800000"/>
              <a:headEnd/>
              <a:tailEnd/>
            </a:ln>
          </p:spPr>
          <p:txBody>
            <a:bodyPr/>
            <a:lstStyle/>
            <a:p>
              <a:endParaRPr lang="en-US"/>
            </a:p>
          </p:txBody>
        </p:sp>
        <p:sp>
          <p:nvSpPr>
            <p:cNvPr id="146" name="Freeform 145"/>
            <p:cNvSpPr>
              <a:spLocks/>
            </p:cNvSpPr>
            <p:nvPr/>
          </p:nvSpPr>
          <p:spPr bwMode="auto">
            <a:xfrm>
              <a:off x="1060450" y="5146675"/>
              <a:ext cx="65088" cy="28575"/>
            </a:xfrm>
            <a:custGeom>
              <a:avLst/>
              <a:gdLst>
                <a:gd name="T0" fmla="*/ 0 w 49"/>
                <a:gd name="T1" fmla="*/ 2147483647 h 21"/>
                <a:gd name="T2" fmla="*/ 2147483647 w 49"/>
                <a:gd name="T3" fmla="*/ 0 h 21"/>
                <a:gd name="T4" fmla="*/ 2147483647 w 49"/>
                <a:gd name="T5" fmla="*/ 2147483647 h 21"/>
                <a:gd name="T6" fmla="*/ 2147483647 w 49"/>
                <a:gd name="T7" fmla="*/ 2147483647 h 21"/>
                <a:gd name="T8" fmla="*/ 0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0" y="7"/>
                  </a:moveTo>
                  <a:lnTo>
                    <a:pt x="4" y="0"/>
                  </a:lnTo>
                  <a:lnTo>
                    <a:pt x="49" y="14"/>
                  </a:lnTo>
                  <a:lnTo>
                    <a:pt x="49" y="21"/>
                  </a:lnTo>
                  <a:lnTo>
                    <a:pt x="0" y="7"/>
                  </a:lnTo>
                  <a:close/>
                </a:path>
              </a:pathLst>
            </a:custGeom>
            <a:solidFill>
              <a:srgbClr val="000000"/>
            </a:solidFill>
            <a:ln w="9525">
              <a:noFill/>
              <a:round/>
              <a:headEnd/>
              <a:tailEnd/>
            </a:ln>
          </p:spPr>
          <p:txBody>
            <a:bodyPr/>
            <a:lstStyle/>
            <a:p>
              <a:endParaRPr lang="en-US"/>
            </a:p>
          </p:txBody>
        </p:sp>
        <p:sp>
          <p:nvSpPr>
            <p:cNvPr id="147" name="Freeform 146"/>
            <p:cNvSpPr>
              <a:spLocks/>
            </p:cNvSpPr>
            <p:nvPr/>
          </p:nvSpPr>
          <p:spPr bwMode="auto">
            <a:xfrm>
              <a:off x="1060450" y="5165725"/>
              <a:ext cx="65088" cy="33338"/>
            </a:xfrm>
            <a:custGeom>
              <a:avLst/>
              <a:gdLst>
                <a:gd name="T0" fmla="*/ 2147483647 w 49"/>
                <a:gd name="T1" fmla="*/ 2147483647 h 25"/>
                <a:gd name="T2" fmla="*/ 0 w 49"/>
                <a:gd name="T3" fmla="*/ 2147483647 h 25"/>
                <a:gd name="T4" fmla="*/ 2147483647 w 49"/>
                <a:gd name="T5" fmla="*/ 0 h 25"/>
                <a:gd name="T6" fmla="*/ 2147483647 w 49"/>
                <a:gd name="T7" fmla="*/ 2147483647 h 25"/>
                <a:gd name="T8" fmla="*/ 2147483647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4" y="25"/>
                  </a:moveTo>
                  <a:lnTo>
                    <a:pt x="0" y="18"/>
                  </a:lnTo>
                  <a:lnTo>
                    <a:pt x="49" y="0"/>
                  </a:lnTo>
                  <a:lnTo>
                    <a:pt x="49" y="7"/>
                  </a:lnTo>
                  <a:lnTo>
                    <a:pt x="4" y="25"/>
                  </a:lnTo>
                  <a:close/>
                </a:path>
              </a:pathLst>
            </a:custGeom>
            <a:solidFill>
              <a:srgbClr val="000000"/>
            </a:solidFill>
            <a:ln w="9525">
              <a:noFill/>
              <a:round/>
              <a:headEnd/>
              <a:tailEnd/>
            </a:ln>
          </p:spPr>
          <p:txBody>
            <a:bodyPr/>
            <a:lstStyle/>
            <a:p>
              <a:endParaRPr lang="en-US"/>
            </a:p>
          </p:txBody>
        </p:sp>
        <p:sp>
          <p:nvSpPr>
            <p:cNvPr id="148" name="Rectangle 147"/>
            <p:cNvSpPr>
              <a:spLocks noChangeArrowheads="1"/>
            </p:cNvSpPr>
            <p:nvPr/>
          </p:nvSpPr>
          <p:spPr bwMode="auto">
            <a:xfrm>
              <a:off x="2324100" y="5105400"/>
              <a:ext cx="674688" cy="103188"/>
            </a:xfrm>
            <a:prstGeom prst="rect">
              <a:avLst/>
            </a:prstGeom>
            <a:solidFill>
              <a:srgbClr val="FFFFFF"/>
            </a:solidFill>
            <a:ln w="9525">
              <a:noFill/>
              <a:miter lim="800000"/>
              <a:headEnd/>
              <a:tailEnd/>
            </a:ln>
          </p:spPr>
          <p:txBody>
            <a:bodyPr/>
            <a:lstStyle/>
            <a:p>
              <a:endParaRPr lang="en-US"/>
            </a:p>
          </p:txBody>
        </p:sp>
        <p:sp>
          <p:nvSpPr>
            <p:cNvPr id="149" name="Rectangle 148"/>
            <p:cNvSpPr>
              <a:spLocks noChangeArrowheads="1"/>
            </p:cNvSpPr>
            <p:nvPr/>
          </p:nvSpPr>
          <p:spPr bwMode="auto">
            <a:xfrm>
              <a:off x="2327275" y="5110163"/>
              <a:ext cx="666750" cy="95250"/>
            </a:xfrm>
            <a:prstGeom prst="rect">
              <a:avLst/>
            </a:prstGeom>
            <a:noFill/>
            <a:ln w="11113">
              <a:solidFill>
                <a:srgbClr val="000000"/>
              </a:solidFill>
              <a:miter lim="800000"/>
              <a:headEnd/>
              <a:tailEnd/>
            </a:ln>
          </p:spPr>
          <p:txBody>
            <a:bodyPr/>
            <a:lstStyle/>
            <a:p>
              <a:endParaRPr lang="en-US"/>
            </a:p>
          </p:txBody>
        </p:sp>
        <p:sp>
          <p:nvSpPr>
            <p:cNvPr id="150" name="Freeform 149"/>
            <p:cNvSpPr>
              <a:spLocks/>
            </p:cNvSpPr>
            <p:nvPr/>
          </p:nvSpPr>
          <p:spPr bwMode="auto">
            <a:xfrm>
              <a:off x="2324100" y="5146675"/>
              <a:ext cx="65088" cy="28575"/>
            </a:xfrm>
            <a:custGeom>
              <a:avLst/>
              <a:gdLst>
                <a:gd name="T0" fmla="*/ 0 w 49"/>
                <a:gd name="T1" fmla="*/ 2147483647 h 21"/>
                <a:gd name="T2" fmla="*/ 2147483647 w 49"/>
                <a:gd name="T3" fmla="*/ 0 h 21"/>
                <a:gd name="T4" fmla="*/ 2147483647 w 49"/>
                <a:gd name="T5" fmla="*/ 2147483647 h 21"/>
                <a:gd name="T6" fmla="*/ 2147483647 w 49"/>
                <a:gd name="T7" fmla="*/ 2147483647 h 21"/>
                <a:gd name="T8" fmla="*/ 0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0" y="7"/>
                  </a:moveTo>
                  <a:lnTo>
                    <a:pt x="4" y="0"/>
                  </a:lnTo>
                  <a:lnTo>
                    <a:pt x="49" y="14"/>
                  </a:lnTo>
                  <a:lnTo>
                    <a:pt x="49" y="21"/>
                  </a:lnTo>
                  <a:lnTo>
                    <a:pt x="0" y="7"/>
                  </a:lnTo>
                  <a:close/>
                </a:path>
              </a:pathLst>
            </a:custGeom>
            <a:solidFill>
              <a:srgbClr val="000000"/>
            </a:solidFill>
            <a:ln w="9525">
              <a:noFill/>
              <a:round/>
              <a:headEnd/>
              <a:tailEnd/>
            </a:ln>
          </p:spPr>
          <p:txBody>
            <a:bodyPr/>
            <a:lstStyle/>
            <a:p>
              <a:endParaRPr lang="en-US"/>
            </a:p>
          </p:txBody>
        </p:sp>
        <p:sp>
          <p:nvSpPr>
            <p:cNvPr id="151" name="Freeform 150"/>
            <p:cNvSpPr>
              <a:spLocks/>
            </p:cNvSpPr>
            <p:nvPr/>
          </p:nvSpPr>
          <p:spPr bwMode="auto">
            <a:xfrm>
              <a:off x="2324100" y="5165725"/>
              <a:ext cx="65088" cy="33338"/>
            </a:xfrm>
            <a:custGeom>
              <a:avLst/>
              <a:gdLst>
                <a:gd name="T0" fmla="*/ 2147483647 w 49"/>
                <a:gd name="T1" fmla="*/ 2147483647 h 25"/>
                <a:gd name="T2" fmla="*/ 0 w 49"/>
                <a:gd name="T3" fmla="*/ 2147483647 h 25"/>
                <a:gd name="T4" fmla="*/ 2147483647 w 49"/>
                <a:gd name="T5" fmla="*/ 0 h 25"/>
                <a:gd name="T6" fmla="*/ 2147483647 w 49"/>
                <a:gd name="T7" fmla="*/ 2147483647 h 25"/>
                <a:gd name="T8" fmla="*/ 2147483647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4" y="25"/>
                  </a:moveTo>
                  <a:lnTo>
                    <a:pt x="0" y="18"/>
                  </a:lnTo>
                  <a:lnTo>
                    <a:pt x="49" y="0"/>
                  </a:lnTo>
                  <a:lnTo>
                    <a:pt x="49" y="7"/>
                  </a:lnTo>
                  <a:lnTo>
                    <a:pt x="4" y="25"/>
                  </a:lnTo>
                  <a:close/>
                </a:path>
              </a:pathLst>
            </a:custGeom>
            <a:solidFill>
              <a:srgbClr val="000000"/>
            </a:solidFill>
            <a:ln w="9525">
              <a:noFill/>
              <a:round/>
              <a:headEnd/>
              <a:tailEnd/>
            </a:ln>
          </p:spPr>
          <p:txBody>
            <a:bodyPr/>
            <a:lstStyle/>
            <a:p>
              <a:endParaRPr lang="en-US"/>
            </a:p>
          </p:txBody>
        </p:sp>
        <p:sp>
          <p:nvSpPr>
            <p:cNvPr id="152" name="Rectangle 151"/>
            <p:cNvSpPr>
              <a:spLocks noChangeArrowheads="1"/>
            </p:cNvSpPr>
            <p:nvPr/>
          </p:nvSpPr>
          <p:spPr bwMode="auto">
            <a:xfrm>
              <a:off x="3462338" y="5105400"/>
              <a:ext cx="674687" cy="103188"/>
            </a:xfrm>
            <a:prstGeom prst="rect">
              <a:avLst/>
            </a:prstGeom>
            <a:solidFill>
              <a:srgbClr val="FFFFFF"/>
            </a:solidFill>
            <a:ln w="9525">
              <a:noFill/>
              <a:miter lim="800000"/>
              <a:headEnd/>
              <a:tailEnd/>
            </a:ln>
          </p:spPr>
          <p:txBody>
            <a:bodyPr/>
            <a:lstStyle/>
            <a:p>
              <a:endParaRPr lang="en-US"/>
            </a:p>
          </p:txBody>
        </p:sp>
        <p:sp>
          <p:nvSpPr>
            <p:cNvPr id="153" name="Rectangle 152"/>
            <p:cNvSpPr>
              <a:spLocks noChangeArrowheads="1"/>
            </p:cNvSpPr>
            <p:nvPr/>
          </p:nvSpPr>
          <p:spPr bwMode="auto">
            <a:xfrm>
              <a:off x="3465513" y="5110163"/>
              <a:ext cx="666750" cy="95250"/>
            </a:xfrm>
            <a:prstGeom prst="rect">
              <a:avLst/>
            </a:prstGeom>
            <a:noFill/>
            <a:ln w="11113">
              <a:solidFill>
                <a:srgbClr val="000000"/>
              </a:solidFill>
              <a:miter lim="800000"/>
              <a:headEnd/>
              <a:tailEnd/>
            </a:ln>
          </p:spPr>
          <p:txBody>
            <a:bodyPr/>
            <a:lstStyle/>
            <a:p>
              <a:endParaRPr lang="en-US"/>
            </a:p>
          </p:txBody>
        </p:sp>
        <p:sp>
          <p:nvSpPr>
            <p:cNvPr id="154" name="Freeform 153"/>
            <p:cNvSpPr>
              <a:spLocks/>
            </p:cNvSpPr>
            <p:nvPr/>
          </p:nvSpPr>
          <p:spPr bwMode="auto">
            <a:xfrm>
              <a:off x="3462338" y="5146675"/>
              <a:ext cx="65087" cy="28575"/>
            </a:xfrm>
            <a:custGeom>
              <a:avLst/>
              <a:gdLst>
                <a:gd name="T0" fmla="*/ 0 w 49"/>
                <a:gd name="T1" fmla="*/ 2147483647 h 21"/>
                <a:gd name="T2" fmla="*/ 2147483647 w 49"/>
                <a:gd name="T3" fmla="*/ 0 h 21"/>
                <a:gd name="T4" fmla="*/ 2147483647 w 49"/>
                <a:gd name="T5" fmla="*/ 2147483647 h 21"/>
                <a:gd name="T6" fmla="*/ 2147483647 w 49"/>
                <a:gd name="T7" fmla="*/ 2147483647 h 21"/>
                <a:gd name="T8" fmla="*/ 0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0" y="7"/>
                  </a:moveTo>
                  <a:lnTo>
                    <a:pt x="4" y="0"/>
                  </a:lnTo>
                  <a:lnTo>
                    <a:pt x="49" y="14"/>
                  </a:lnTo>
                  <a:lnTo>
                    <a:pt x="49" y="21"/>
                  </a:lnTo>
                  <a:lnTo>
                    <a:pt x="0" y="7"/>
                  </a:lnTo>
                  <a:close/>
                </a:path>
              </a:pathLst>
            </a:custGeom>
            <a:solidFill>
              <a:srgbClr val="000000"/>
            </a:solidFill>
            <a:ln w="9525">
              <a:noFill/>
              <a:round/>
              <a:headEnd/>
              <a:tailEnd/>
            </a:ln>
          </p:spPr>
          <p:txBody>
            <a:bodyPr/>
            <a:lstStyle/>
            <a:p>
              <a:endParaRPr lang="en-US"/>
            </a:p>
          </p:txBody>
        </p:sp>
        <p:sp>
          <p:nvSpPr>
            <p:cNvPr id="155" name="Freeform 154"/>
            <p:cNvSpPr>
              <a:spLocks/>
            </p:cNvSpPr>
            <p:nvPr/>
          </p:nvSpPr>
          <p:spPr bwMode="auto">
            <a:xfrm>
              <a:off x="3462338" y="5165725"/>
              <a:ext cx="65087" cy="33338"/>
            </a:xfrm>
            <a:custGeom>
              <a:avLst/>
              <a:gdLst>
                <a:gd name="T0" fmla="*/ 2147483647 w 49"/>
                <a:gd name="T1" fmla="*/ 2147483647 h 25"/>
                <a:gd name="T2" fmla="*/ 0 w 49"/>
                <a:gd name="T3" fmla="*/ 2147483647 h 25"/>
                <a:gd name="T4" fmla="*/ 2147483647 w 49"/>
                <a:gd name="T5" fmla="*/ 0 h 25"/>
                <a:gd name="T6" fmla="*/ 2147483647 w 49"/>
                <a:gd name="T7" fmla="*/ 2147483647 h 25"/>
                <a:gd name="T8" fmla="*/ 2147483647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4" y="25"/>
                  </a:moveTo>
                  <a:lnTo>
                    <a:pt x="0" y="18"/>
                  </a:lnTo>
                  <a:lnTo>
                    <a:pt x="49" y="0"/>
                  </a:lnTo>
                  <a:lnTo>
                    <a:pt x="49" y="7"/>
                  </a:lnTo>
                  <a:lnTo>
                    <a:pt x="4" y="25"/>
                  </a:lnTo>
                  <a:close/>
                </a:path>
              </a:pathLst>
            </a:custGeom>
            <a:solidFill>
              <a:srgbClr val="000000"/>
            </a:solidFill>
            <a:ln w="9525">
              <a:noFill/>
              <a:round/>
              <a:headEnd/>
              <a:tailEnd/>
            </a:ln>
          </p:spPr>
          <p:txBody>
            <a:bodyPr/>
            <a:lstStyle/>
            <a:p>
              <a:endParaRPr lang="en-US"/>
            </a:p>
          </p:txBody>
        </p:sp>
        <p:sp>
          <p:nvSpPr>
            <p:cNvPr id="156" name="Rectangle 155"/>
            <p:cNvSpPr>
              <a:spLocks noChangeArrowheads="1"/>
            </p:cNvSpPr>
            <p:nvPr/>
          </p:nvSpPr>
          <p:spPr bwMode="auto">
            <a:xfrm>
              <a:off x="3752850" y="5122863"/>
              <a:ext cx="112713"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Y</a:t>
              </a:r>
              <a:r>
                <a:rPr lang="en-US" sz="600" b="0" baseline="30000">
                  <a:solidFill>
                    <a:srgbClr val="000000"/>
                  </a:solidFill>
                </a:rPr>
                <a:t>WB</a:t>
              </a:r>
              <a:endParaRPr lang="en-US" b="0" baseline="30000"/>
            </a:p>
          </p:txBody>
        </p:sp>
        <p:sp>
          <p:nvSpPr>
            <p:cNvPr id="157" name="Rectangle 156"/>
            <p:cNvSpPr>
              <a:spLocks noChangeArrowheads="1"/>
            </p:cNvSpPr>
            <p:nvPr/>
          </p:nvSpPr>
          <p:spPr bwMode="auto">
            <a:xfrm>
              <a:off x="2600325" y="5110163"/>
              <a:ext cx="130175"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IR</a:t>
              </a:r>
              <a:r>
                <a:rPr lang="en-US" sz="600" b="0" baseline="30000">
                  <a:solidFill>
                    <a:srgbClr val="000000"/>
                  </a:solidFill>
                </a:rPr>
                <a:t>WB</a:t>
              </a:r>
              <a:endParaRPr lang="en-US" b="0" baseline="30000"/>
            </a:p>
          </p:txBody>
        </p:sp>
        <p:sp>
          <p:nvSpPr>
            <p:cNvPr id="158" name="Rectangle 157"/>
            <p:cNvSpPr>
              <a:spLocks noChangeArrowheads="1"/>
            </p:cNvSpPr>
            <p:nvPr/>
          </p:nvSpPr>
          <p:spPr bwMode="auto">
            <a:xfrm>
              <a:off x="1314450" y="5110163"/>
              <a:ext cx="152400"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PC</a:t>
              </a:r>
              <a:r>
                <a:rPr lang="en-US" sz="600" b="0" baseline="30000">
                  <a:solidFill>
                    <a:srgbClr val="000000"/>
                  </a:solidFill>
                </a:rPr>
                <a:t>WB</a:t>
              </a:r>
              <a:endParaRPr lang="en-US" b="0" baseline="30000"/>
            </a:p>
          </p:txBody>
        </p:sp>
      </p:grpSp>
      <p:sp>
        <p:nvSpPr>
          <p:cNvPr id="159" name="Rectangle 158"/>
          <p:cNvSpPr>
            <a:spLocks noChangeArrowheads="1"/>
          </p:cNvSpPr>
          <p:nvPr/>
        </p:nvSpPr>
        <p:spPr bwMode="auto">
          <a:xfrm>
            <a:off x="198438" y="6256020"/>
            <a:ext cx="4525962" cy="36512"/>
          </a:xfrm>
          <a:prstGeom prst="rect">
            <a:avLst/>
          </a:prstGeom>
          <a:solidFill>
            <a:srgbClr val="BBBBBB"/>
          </a:solidFill>
          <a:ln w="9525">
            <a:noFill/>
            <a:miter lim="800000"/>
            <a:headEnd/>
            <a:tailEnd/>
          </a:ln>
        </p:spPr>
        <p:txBody>
          <a:bodyPr/>
          <a:lstStyle/>
          <a:p>
            <a:endParaRPr lang="en-US"/>
          </a:p>
        </p:txBody>
      </p:sp>
      <p:grpSp>
        <p:nvGrpSpPr>
          <p:cNvPr id="160" name="Group 166"/>
          <p:cNvGrpSpPr/>
          <p:nvPr/>
        </p:nvGrpSpPr>
        <p:grpSpPr>
          <a:xfrm>
            <a:off x="192087" y="4038600"/>
            <a:ext cx="4532313" cy="107950"/>
            <a:chOff x="952500" y="4132263"/>
            <a:chExt cx="4532313" cy="107950"/>
          </a:xfrm>
        </p:grpSpPr>
        <p:sp>
          <p:nvSpPr>
            <p:cNvPr id="161" name="Rectangle 160"/>
            <p:cNvSpPr>
              <a:spLocks noChangeArrowheads="1"/>
            </p:cNvSpPr>
            <p:nvPr/>
          </p:nvSpPr>
          <p:spPr bwMode="auto">
            <a:xfrm>
              <a:off x="952500" y="4170363"/>
              <a:ext cx="4532313" cy="36512"/>
            </a:xfrm>
            <a:prstGeom prst="rect">
              <a:avLst/>
            </a:prstGeom>
            <a:solidFill>
              <a:srgbClr val="BBBBBB"/>
            </a:solidFill>
            <a:ln w="9525">
              <a:noFill/>
              <a:miter lim="800000"/>
              <a:headEnd/>
              <a:tailEnd/>
            </a:ln>
          </p:spPr>
          <p:txBody>
            <a:bodyPr/>
            <a:lstStyle/>
            <a:p>
              <a:endParaRPr lang="en-US"/>
            </a:p>
          </p:txBody>
        </p:sp>
        <p:sp>
          <p:nvSpPr>
            <p:cNvPr id="162" name="Rectangle 161"/>
            <p:cNvSpPr>
              <a:spLocks noChangeArrowheads="1"/>
            </p:cNvSpPr>
            <p:nvPr/>
          </p:nvSpPr>
          <p:spPr bwMode="auto">
            <a:xfrm>
              <a:off x="1060450" y="4132263"/>
              <a:ext cx="674688" cy="107950"/>
            </a:xfrm>
            <a:prstGeom prst="rect">
              <a:avLst/>
            </a:prstGeom>
            <a:solidFill>
              <a:srgbClr val="FFFFFF"/>
            </a:solidFill>
            <a:ln w="9525">
              <a:noFill/>
              <a:miter lim="800000"/>
              <a:headEnd/>
              <a:tailEnd/>
            </a:ln>
          </p:spPr>
          <p:txBody>
            <a:bodyPr/>
            <a:lstStyle/>
            <a:p>
              <a:endParaRPr lang="en-US"/>
            </a:p>
          </p:txBody>
        </p:sp>
        <p:sp>
          <p:nvSpPr>
            <p:cNvPr id="163" name="Rectangle 162"/>
            <p:cNvSpPr>
              <a:spLocks noChangeArrowheads="1"/>
            </p:cNvSpPr>
            <p:nvPr/>
          </p:nvSpPr>
          <p:spPr bwMode="auto">
            <a:xfrm>
              <a:off x="1063625" y="4137025"/>
              <a:ext cx="666750" cy="98425"/>
            </a:xfrm>
            <a:prstGeom prst="rect">
              <a:avLst/>
            </a:prstGeom>
            <a:noFill/>
            <a:ln w="11113">
              <a:solidFill>
                <a:srgbClr val="000000"/>
              </a:solidFill>
              <a:miter lim="800000"/>
              <a:headEnd/>
              <a:tailEnd/>
            </a:ln>
          </p:spPr>
          <p:txBody>
            <a:bodyPr/>
            <a:lstStyle/>
            <a:p>
              <a:endParaRPr lang="en-US"/>
            </a:p>
          </p:txBody>
        </p:sp>
        <p:sp>
          <p:nvSpPr>
            <p:cNvPr id="164" name="Freeform 163"/>
            <p:cNvSpPr>
              <a:spLocks/>
            </p:cNvSpPr>
            <p:nvPr/>
          </p:nvSpPr>
          <p:spPr bwMode="auto">
            <a:xfrm>
              <a:off x="1060450" y="4173538"/>
              <a:ext cx="65088"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4"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165" name="Freeform 164"/>
            <p:cNvSpPr>
              <a:spLocks/>
            </p:cNvSpPr>
            <p:nvPr/>
          </p:nvSpPr>
          <p:spPr bwMode="auto">
            <a:xfrm>
              <a:off x="1060450" y="4197350"/>
              <a:ext cx="65088"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4" y="21"/>
                  </a:moveTo>
                  <a:lnTo>
                    <a:pt x="0" y="14"/>
                  </a:lnTo>
                  <a:lnTo>
                    <a:pt x="49" y="0"/>
                  </a:lnTo>
                  <a:lnTo>
                    <a:pt x="49" y="7"/>
                  </a:lnTo>
                  <a:lnTo>
                    <a:pt x="4" y="21"/>
                  </a:lnTo>
                  <a:close/>
                </a:path>
              </a:pathLst>
            </a:custGeom>
            <a:solidFill>
              <a:srgbClr val="000000"/>
            </a:solidFill>
            <a:ln w="9525">
              <a:noFill/>
              <a:round/>
              <a:headEnd/>
              <a:tailEnd/>
            </a:ln>
          </p:spPr>
          <p:txBody>
            <a:bodyPr/>
            <a:lstStyle/>
            <a:p>
              <a:endParaRPr lang="en-US"/>
            </a:p>
          </p:txBody>
        </p:sp>
        <p:sp>
          <p:nvSpPr>
            <p:cNvPr id="166" name="Rectangle 165"/>
            <p:cNvSpPr>
              <a:spLocks noChangeArrowheads="1"/>
            </p:cNvSpPr>
            <p:nvPr/>
          </p:nvSpPr>
          <p:spPr bwMode="auto">
            <a:xfrm>
              <a:off x="2324100" y="4132263"/>
              <a:ext cx="674688" cy="107950"/>
            </a:xfrm>
            <a:prstGeom prst="rect">
              <a:avLst/>
            </a:prstGeom>
            <a:solidFill>
              <a:srgbClr val="FFFFFF"/>
            </a:solidFill>
            <a:ln w="9525">
              <a:noFill/>
              <a:miter lim="800000"/>
              <a:headEnd/>
              <a:tailEnd/>
            </a:ln>
          </p:spPr>
          <p:txBody>
            <a:bodyPr/>
            <a:lstStyle/>
            <a:p>
              <a:endParaRPr lang="en-US"/>
            </a:p>
          </p:txBody>
        </p:sp>
        <p:sp>
          <p:nvSpPr>
            <p:cNvPr id="167" name="Rectangle 166"/>
            <p:cNvSpPr>
              <a:spLocks noChangeArrowheads="1"/>
            </p:cNvSpPr>
            <p:nvPr/>
          </p:nvSpPr>
          <p:spPr bwMode="auto">
            <a:xfrm>
              <a:off x="2327275" y="4137025"/>
              <a:ext cx="666750" cy="98425"/>
            </a:xfrm>
            <a:prstGeom prst="rect">
              <a:avLst/>
            </a:prstGeom>
            <a:noFill/>
            <a:ln w="11113">
              <a:solidFill>
                <a:srgbClr val="000000"/>
              </a:solidFill>
              <a:miter lim="800000"/>
              <a:headEnd/>
              <a:tailEnd/>
            </a:ln>
          </p:spPr>
          <p:txBody>
            <a:bodyPr/>
            <a:lstStyle/>
            <a:p>
              <a:endParaRPr lang="en-US"/>
            </a:p>
          </p:txBody>
        </p:sp>
        <p:sp>
          <p:nvSpPr>
            <p:cNvPr id="168" name="Freeform 167"/>
            <p:cNvSpPr>
              <a:spLocks/>
            </p:cNvSpPr>
            <p:nvPr/>
          </p:nvSpPr>
          <p:spPr bwMode="auto">
            <a:xfrm>
              <a:off x="2324100" y="4173538"/>
              <a:ext cx="65088"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4"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169" name="Freeform 168"/>
            <p:cNvSpPr>
              <a:spLocks/>
            </p:cNvSpPr>
            <p:nvPr/>
          </p:nvSpPr>
          <p:spPr bwMode="auto">
            <a:xfrm>
              <a:off x="2324100" y="4197350"/>
              <a:ext cx="65088"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4" y="21"/>
                  </a:moveTo>
                  <a:lnTo>
                    <a:pt x="0" y="14"/>
                  </a:lnTo>
                  <a:lnTo>
                    <a:pt x="49" y="0"/>
                  </a:lnTo>
                  <a:lnTo>
                    <a:pt x="49" y="7"/>
                  </a:lnTo>
                  <a:lnTo>
                    <a:pt x="4" y="21"/>
                  </a:lnTo>
                  <a:close/>
                </a:path>
              </a:pathLst>
            </a:custGeom>
            <a:solidFill>
              <a:srgbClr val="000000"/>
            </a:solidFill>
            <a:ln w="9525">
              <a:noFill/>
              <a:round/>
              <a:headEnd/>
              <a:tailEnd/>
            </a:ln>
          </p:spPr>
          <p:txBody>
            <a:bodyPr/>
            <a:lstStyle/>
            <a:p>
              <a:endParaRPr lang="en-US"/>
            </a:p>
          </p:txBody>
        </p:sp>
        <p:sp>
          <p:nvSpPr>
            <p:cNvPr id="170" name="Rectangle 169"/>
            <p:cNvSpPr>
              <a:spLocks noChangeArrowheads="1"/>
            </p:cNvSpPr>
            <p:nvPr/>
          </p:nvSpPr>
          <p:spPr bwMode="auto">
            <a:xfrm>
              <a:off x="3462338" y="4132263"/>
              <a:ext cx="674687" cy="107950"/>
            </a:xfrm>
            <a:prstGeom prst="rect">
              <a:avLst/>
            </a:prstGeom>
            <a:solidFill>
              <a:srgbClr val="FFFFFF"/>
            </a:solidFill>
            <a:ln w="9525">
              <a:noFill/>
              <a:miter lim="800000"/>
              <a:headEnd/>
              <a:tailEnd/>
            </a:ln>
          </p:spPr>
          <p:txBody>
            <a:bodyPr/>
            <a:lstStyle/>
            <a:p>
              <a:endParaRPr lang="en-US"/>
            </a:p>
          </p:txBody>
        </p:sp>
        <p:sp>
          <p:nvSpPr>
            <p:cNvPr id="171" name="Rectangle 170"/>
            <p:cNvSpPr>
              <a:spLocks noChangeArrowheads="1"/>
            </p:cNvSpPr>
            <p:nvPr/>
          </p:nvSpPr>
          <p:spPr bwMode="auto">
            <a:xfrm>
              <a:off x="3465513" y="4137025"/>
              <a:ext cx="666750" cy="98425"/>
            </a:xfrm>
            <a:prstGeom prst="rect">
              <a:avLst/>
            </a:prstGeom>
            <a:noFill/>
            <a:ln w="11113">
              <a:solidFill>
                <a:srgbClr val="000000"/>
              </a:solidFill>
              <a:miter lim="800000"/>
              <a:headEnd/>
              <a:tailEnd/>
            </a:ln>
          </p:spPr>
          <p:txBody>
            <a:bodyPr/>
            <a:lstStyle/>
            <a:p>
              <a:endParaRPr lang="en-US"/>
            </a:p>
          </p:txBody>
        </p:sp>
        <p:sp>
          <p:nvSpPr>
            <p:cNvPr id="172" name="Freeform 171"/>
            <p:cNvSpPr>
              <a:spLocks/>
            </p:cNvSpPr>
            <p:nvPr/>
          </p:nvSpPr>
          <p:spPr bwMode="auto">
            <a:xfrm>
              <a:off x="3462338" y="4173538"/>
              <a:ext cx="65087"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4"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173" name="Freeform 172"/>
            <p:cNvSpPr>
              <a:spLocks/>
            </p:cNvSpPr>
            <p:nvPr/>
          </p:nvSpPr>
          <p:spPr bwMode="auto">
            <a:xfrm>
              <a:off x="3462338" y="4197350"/>
              <a:ext cx="65087"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4" y="21"/>
                  </a:moveTo>
                  <a:lnTo>
                    <a:pt x="0" y="14"/>
                  </a:lnTo>
                  <a:lnTo>
                    <a:pt x="49" y="0"/>
                  </a:lnTo>
                  <a:lnTo>
                    <a:pt x="49" y="7"/>
                  </a:lnTo>
                  <a:lnTo>
                    <a:pt x="4" y="21"/>
                  </a:lnTo>
                  <a:close/>
                </a:path>
              </a:pathLst>
            </a:custGeom>
            <a:solidFill>
              <a:srgbClr val="000000"/>
            </a:solidFill>
            <a:ln w="9525">
              <a:noFill/>
              <a:round/>
              <a:headEnd/>
              <a:tailEnd/>
            </a:ln>
          </p:spPr>
          <p:txBody>
            <a:bodyPr/>
            <a:lstStyle/>
            <a:p>
              <a:endParaRPr lang="en-US"/>
            </a:p>
          </p:txBody>
        </p:sp>
        <p:sp>
          <p:nvSpPr>
            <p:cNvPr id="174" name="Rectangle 173"/>
            <p:cNvSpPr>
              <a:spLocks noChangeArrowheads="1"/>
            </p:cNvSpPr>
            <p:nvPr/>
          </p:nvSpPr>
          <p:spPr bwMode="auto">
            <a:xfrm>
              <a:off x="3724275" y="4141788"/>
              <a:ext cx="149225"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Y</a:t>
              </a:r>
              <a:r>
                <a:rPr lang="en-US" sz="600" b="0" baseline="30000">
                  <a:solidFill>
                    <a:srgbClr val="000000"/>
                  </a:solidFill>
                </a:rPr>
                <a:t>MEM</a:t>
              </a:r>
              <a:endParaRPr lang="en-US" b="0" baseline="30000"/>
            </a:p>
          </p:txBody>
        </p:sp>
        <p:sp>
          <p:nvSpPr>
            <p:cNvPr id="175" name="Rectangle 174"/>
            <p:cNvSpPr>
              <a:spLocks noChangeArrowheads="1"/>
            </p:cNvSpPr>
            <p:nvPr/>
          </p:nvSpPr>
          <p:spPr bwMode="auto">
            <a:xfrm>
              <a:off x="4598988" y="4132263"/>
              <a:ext cx="674687" cy="107950"/>
            </a:xfrm>
            <a:prstGeom prst="rect">
              <a:avLst/>
            </a:prstGeom>
            <a:solidFill>
              <a:srgbClr val="FFFFFF"/>
            </a:solidFill>
            <a:ln w="9525">
              <a:noFill/>
              <a:miter lim="800000"/>
              <a:headEnd/>
              <a:tailEnd/>
            </a:ln>
          </p:spPr>
          <p:txBody>
            <a:bodyPr/>
            <a:lstStyle/>
            <a:p>
              <a:endParaRPr lang="en-US"/>
            </a:p>
          </p:txBody>
        </p:sp>
        <p:sp>
          <p:nvSpPr>
            <p:cNvPr id="176" name="Rectangle 175"/>
            <p:cNvSpPr>
              <a:spLocks noChangeArrowheads="1"/>
            </p:cNvSpPr>
            <p:nvPr/>
          </p:nvSpPr>
          <p:spPr bwMode="auto">
            <a:xfrm>
              <a:off x="4603750" y="4137025"/>
              <a:ext cx="666750" cy="98425"/>
            </a:xfrm>
            <a:prstGeom prst="rect">
              <a:avLst/>
            </a:prstGeom>
            <a:noFill/>
            <a:ln w="11113">
              <a:solidFill>
                <a:srgbClr val="000000"/>
              </a:solidFill>
              <a:miter lim="800000"/>
              <a:headEnd/>
              <a:tailEnd/>
            </a:ln>
          </p:spPr>
          <p:txBody>
            <a:bodyPr/>
            <a:lstStyle/>
            <a:p>
              <a:endParaRPr lang="en-US"/>
            </a:p>
          </p:txBody>
        </p:sp>
        <p:sp>
          <p:nvSpPr>
            <p:cNvPr id="177" name="Freeform 176"/>
            <p:cNvSpPr>
              <a:spLocks/>
            </p:cNvSpPr>
            <p:nvPr/>
          </p:nvSpPr>
          <p:spPr bwMode="auto">
            <a:xfrm>
              <a:off x="4598988" y="4173538"/>
              <a:ext cx="66675"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4"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178" name="Freeform 177"/>
            <p:cNvSpPr>
              <a:spLocks/>
            </p:cNvSpPr>
            <p:nvPr/>
          </p:nvSpPr>
          <p:spPr bwMode="auto">
            <a:xfrm>
              <a:off x="4598988" y="4197350"/>
              <a:ext cx="66675"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4" y="21"/>
                  </a:moveTo>
                  <a:lnTo>
                    <a:pt x="0" y="14"/>
                  </a:lnTo>
                  <a:lnTo>
                    <a:pt x="49" y="0"/>
                  </a:lnTo>
                  <a:lnTo>
                    <a:pt x="49" y="7"/>
                  </a:lnTo>
                  <a:lnTo>
                    <a:pt x="4" y="21"/>
                  </a:lnTo>
                  <a:close/>
                </a:path>
              </a:pathLst>
            </a:custGeom>
            <a:solidFill>
              <a:srgbClr val="000000"/>
            </a:solidFill>
            <a:ln w="9525">
              <a:noFill/>
              <a:round/>
              <a:headEnd/>
              <a:tailEnd/>
            </a:ln>
          </p:spPr>
          <p:txBody>
            <a:bodyPr/>
            <a:lstStyle/>
            <a:p>
              <a:endParaRPr lang="en-US"/>
            </a:p>
          </p:txBody>
        </p:sp>
        <p:sp>
          <p:nvSpPr>
            <p:cNvPr id="179" name="Rectangle 178"/>
            <p:cNvSpPr>
              <a:spLocks noChangeArrowheads="1"/>
            </p:cNvSpPr>
            <p:nvPr/>
          </p:nvSpPr>
          <p:spPr bwMode="auto">
            <a:xfrm>
              <a:off x="4867275" y="4138613"/>
              <a:ext cx="152400"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D</a:t>
              </a:r>
              <a:r>
                <a:rPr lang="en-US" sz="600" b="0" baseline="30000">
                  <a:solidFill>
                    <a:srgbClr val="000000"/>
                  </a:solidFill>
                </a:rPr>
                <a:t>MEM</a:t>
              </a:r>
              <a:endParaRPr lang="en-US" b="0" baseline="30000"/>
            </a:p>
          </p:txBody>
        </p:sp>
        <p:sp>
          <p:nvSpPr>
            <p:cNvPr id="180" name="Rectangle 179"/>
            <p:cNvSpPr>
              <a:spLocks noChangeArrowheads="1"/>
            </p:cNvSpPr>
            <p:nvPr/>
          </p:nvSpPr>
          <p:spPr bwMode="auto">
            <a:xfrm>
              <a:off x="2586038" y="4143375"/>
              <a:ext cx="165100"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IR</a:t>
              </a:r>
              <a:r>
                <a:rPr lang="en-US" sz="600" b="0" baseline="30000">
                  <a:solidFill>
                    <a:srgbClr val="000000"/>
                  </a:solidFill>
                </a:rPr>
                <a:t>MEM</a:t>
              </a:r>
              <a:endParaRPr lang="en-US" b="0" baseline="30000"/>
            </a:p>
          </p:txBody>
        </p:sp>
        <p:sp>
          <p:nvSpPr>
            <p:cNvPr id="181" name="Rectangle 180"/>
            <p:cNvSpPr>
              <a:spLocks noChangeArrowheads="1"/>
            </p:cNvSpPr>
            <p:nvPr/>
          </p:nvSpPr>
          <p:spPr bwMode="auto">
            <a:xfrm>
              <a:off x="1295400" y="4143375"/>
              <a:ext cx="188913" cy="92075"/>
            </a:xfrm>
            <a:prstGeom prst="rect">
              <a:avLst/>
            </a:prstGeom>
            <a:noFill/>
            <a:ln w="9525">
              <a:noFill/>
              <a:miter lim="800000"/>
              <a:headEnd/>
              <a:tailEnd/>
            </a:ln>
          </p:spPr>
          <p:txBody>
            <a:bodyPr wrap="none" lIns="0" tIns="0" rIns="0" bIns="0">
              <a:spAutoFit/>
            </a:bodyPr>
            <a:lstStyle/>
            <a:p>
              <a:pPr eaLnBrk="0" hangingPunct="0"/>
              <a:r>
                <a:rPr lang="en-US" sz="600" b="0" dirty="0">
                  <a:solidFill>
                    <a:srgbClr val="000000"/>
                  </a:solidFill>
                </a:rPr>
                <a:t>PC</a:t>
              </a:r>
              <a:r>
                <a:rPr lang="en-US" sz="600" b="0" baseline="30000" dirty="0">
                  <a:solidFill>
                    <a:srgbClr val="000000"/>
                  </a:solidFill>
                </a:rPr>
                <a:t>MEM</a:t>
              </a:r>
              <a:endParaRPr lang="en-US" b="0" baseline="30000" dirty="0"/>
            </a:p>
          </p:txBody>
        </p:sp>
      </p:grpSp>
      <p:grpSp>
        <p:nvGrpSpPr>
          <p:cNvPr id="182" name="Group 199"/>
          <p:cNvGrpSpPr/>
          <p:nvPr/>
        </p:nvGrpSpPr>
        <p:grpSpPr>
          <a:xfrm>
            <a:off x="192087" y="3276600"/>
            <a:ext cx="4532313" cy="107950"/>
            <a:chOff x="952500" y="3116263"/>
            <a:chExt cx="4532313" cy="107950"/>
          </a:xfrm>
        </p:grpSpPr>
        <p:sp>
          <p:nvSpPr>
            <p:cNvPr id="183" name="Rectangle 182"/>
            <p:cNvSpPr>
              <a:spLocks noChangeArrowheads="1"/>
            </p:cNvSpPr>
            <p:nvPr/>
          </p:nvSpPr>
          <p:spPr bwMode="auto">
            <a:xfrm>
              <a:off x="952500" y="3154363"/>
              <a:ext cx="4532313" cy="36512"/>
            </a:xfrm>
            <a:prstGeom prst="rect">
              <a:avLst/>
            </a:prstGeom>
            <a:solidFill>
              <a:srgbClr val="BBBBBB"/>
            </a:solidFill>
            <a:ln w="9525">
              <a:noFill/>
              <a:miter lim="800000"/>
              <a:headEnd/>
              <a:tailEnd/>
            </a:ln>
          </p:spPr>
          <p:txBody>
            <a:bodyPr/>
            <a:lstStyle/>
            <a:p>
              <a:endParaRPr lang="en-US"/>
            </a:p>
          </p:txBody>
        </p:sp>
        <p:sp>
          <p:nvSpPr>
            <p:cNvPr id="184" name="Rectangle 183"/>
            <p:cNvSpPr>
              <a:spLocks noChangeArrowheads="1"/>
            </p:cNvSpPr>
            <p:nvPr/>
          </p:nvSpPr>
          <p:spPr bwMode="auto">
            <a:xfrm>
              <a:off x="1060450" y="3116263"/>
              <a:ext cx="674688" cy="107950"/>
            </a:xfrm>
            <a:prstGeom prst="rect">
              <a:avLst/>
            </a:prstGeom>
            <a:solidFill>
              <a:srgbClr val="FFFFFF"/>
            </a:solidFill>
            <a:ln w="9525">
              <a:noFill/>
              <a:miter lim="800000"/>
              <a:headEnd/>
              <a:tailEnd/>
            </a:ln>
          </p:spPr>
          <p:txBody>
            <a:bodyPr/>
            <a:lstStyle/>
            <a:p>
              <a:endParaRPr lang="en-US"/>
            </a:p>
          </p:txBody>
        </p:sp>
        <p:sp>
          <p:nvSpPr>
            <p:cNvPr id="185" name="Rectangle 184"/>
            <p:cNvSpPr>
              <a:spLocks noChangeArrowheads="1"/>
            </p:cNvSpPr>
            <p:nvPr/>
          </p:nvSpPr>
          <p:spPr bwMode="auto">
            <a:xfrm>
              <a:off x="1063625" y="3121025"/>
              <a:ext cx="666750" cy="98425"/>
            </a:xfrm>
            <a:prstGeom prst="rect">
              <a:avLst/>
            </a:prstGeom>
            <a:noFill/>
            <a:ln w="11113">
              <a:solidFill>
                <a:srgbClr val="000000"/>
              </a:solidFill>
              <a:miter lim="800000"/>
              <a:headEnd/>
              <a:tailEnd/>
            </a:ln>
          </p:spPr>
          <p:txBody>
            <a:bodyPr/>
            <a:lstStyle/>
            <a:p>
              <a:endParaRPr lang="en-US"/>
            </a:p>
          </p:txBody>
        </p:sp>
        <p:sp>
          <p:nvSpPr>
            <p:cNvPr id="186" name="Freeform 185"/>
            <p:cNvSpPr>
              <a:spLocks/>
            </p:cNvSpPr>
            <p:nvPr/>
          </p:nvSpPr>
          <p:spPr bwMode="auto">
            <a:xfrm>
              <a:off x="1060450" y="3157538"/>
              <a:ext cx="65088"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4"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187" name="Freeform 186"/>
            <p:cNvSpPr>
              <a:spLocks/>
            </p:cNvSpPr>
            <p:nvPr/>
          </p:nvSpPr>
          <p:spPr bwMode="auto">
            <a:xfrm>
              <a:off x="1060450" y="3181350"/>
              <a:ext cx="65088"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4" y="21"/>
                  </a:moveTo>
                  <a:lnTo>
                    <a:pt x="0" y="14"/>
                  </a:lnTo>
                  <a:lnTo>
                    <a:pt x="49" y="0"/>
                  </a:lnTo>
                  <a:lnTo>
                    <a:pt x="49" y="7"/>
                  </a:lnTo>
                  <a:lnTo>
                    <a:pt x="4" y="21"/>
                  </a:lnTo>
                  <a:close/>
                </a:path>
              </a:pathLst>
            </a:custGeom>
            <a:solidFill>
              <a:srgbClr val="000000"/>
            </a:solidFill>
            <a:ln w="9525">
              <a:noFill/>
              <a:round/>
              <a:headEnd/>
              <a:tailEnd/>
            </a:ln>
          </p:spPr>
          <p:txBody>
            <a:bodyPr/>
            <a:lstStyle/>
            <a:p>
              <a:endParaRPr lang="en-US"/>
            </a:p>
          </p:txBody>
        </p:sp>
        <p:sp>
          <p:nvSpPr>
            <p:cNvPr id="188" name="Rectangle 187"/>
            <p:cNvSpPr>
              <a:spLocks noChangeArrowheads="1"/>
            </p:cNvSpPr>
            <p:nvPr/>
          </p:nvSpPr>
          <p:spPr bwMode="auto">
            <a:xfrm>
              <a:off x="2324100" y="3116263"/>
              <a:ext cx="674688" cy="107950"/>
            </a:xfrm>
            <a:prstGeom prst="rect">
              <a:avLst/>
            </a:prstGeom>
            <a:solidFill>
              <a:srgbClr val="FFFFFF"/>
            </a:solidFill>
            <a:ln w="9525">
              <a:noFill/>
              <a:miter lim="800000"/>
              <a:headEnd/>
              <a:tailEnd/>
            </a:ln>
          </p:spPr>
          <p:txBody>
            <a:bodyPr/>
            <a:lstStyle/>
            <a:p>
              <a:endParaRPr lang="en-US"/>
            </a:p>
          </p:txBody>
        </p:sp>
        <p:sp>
          <p:nvSpPr>
            <p:cNvPr id="189" name="Rectangle 188"/>
            <p:cNvSpPr>
              <a:spLocks noChangeArrowheads="1"/>
            </p:cNvSpPr>
            <p:nvPr/>
          </p:nvSpPr>
          <p:spPr bwMode="auto">
            <a:xfrm>
              <a:off x="2327275" y="3121025"/>
              <a:ext cx="666750" cy="98425"/>
            </a:xfrm>
            <a:prstGeom prst="rect">
              <a:avLst/>
            </a:prstGeom>
            <a:noFill/>
            <a:ln w="11113">
              <a:solidFill>
                <a:srgbClr val="000000"/>
              </a:solidFill>
              <a:miter lim="800000"/>
              <a:headEnd/>
              <a:tailEnd/>
            </a:ln>
          </p:spPr>
          <p:txBody>
            <a:bodyPr/>
            <a:lstStyle/>
            <a:p>
              <a:endParaRPr lang="en-US"/>
            </a:p>
          </p:txBody>
        </p:sp>
        <p:sp>
          <p:nvSpPr>
            <p:cNvPr id="190" name="Freeform 189"/>
            <p:cNvSpPr>
              <a:spLocks/>
            </p:cNvSpPr>
            <p:nvPr/>
          </p:nvSpPr>
          <p:spPr bwMode="auto">
            <a:xfrm>
              <a:off x="2324100" y="3157538"/>
              <a:ext cx="65088"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4"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191" name="Freeform 190"/>
            <p:cNvSpPr>
              <a:spLocks/>
            </p:cNvSpPr>
            <p:nvPr/>
          </p:nvSpPr>
          <p:spPr bwMode="auto">
            <a:xfrm>
              <a:off x="2324100" y="3181350"/>
              <a:ext cx="65088"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4" y="21"/>
                  </a:moveTo>
                  <a:lnTo>
                    <a:pt x="0" y="14"/>
                  </a:lnTo>
                  <a:lnTo>
                    <a:pt x="49" y="0"/>
                  </a:lnTo>
                  <a:lnTo>
                    <a:pt x="49" y="7"/>
                  </a:lnTo>
                  <a:lnTo>
                    <a:pt x="4" y="21"/>
                  </a:lnTo>
                  <a:close/>
                </a:path>
              </a:pathLst>
            </a:custGeom>
            <a:solidFill>
              <a:srgbClr val="000000"/>
            </a:solidFill>
            <a:ln w="9525">
              <a:noFill/>
              <a:round/>
              <a:headEnd/>
              <a:tailEnd/>
            </a:ln>
          </p:spPr>
          <p:txBody>
            <a:bodyPr/>
            <a:lstStyle/>
            <a:p>
              <a:endParaRPr lang="en-US"/>
            </a:p>
          </p:txBody>
        </p:sp>
        <p:sp>
          <p:nvSpPr>
            <p:cNvPr id="192" name="Rectangle 191"/>
            <p:cNvSpPr>
              <a:spLocks noChangeArrowheads="1"/>
            </p:cNvSpPr>
            <p:nvPr/>
          </p:nvSpPr>
          <p:spPr bwMode="auto">
            <a:xfrm>
              <a:off x="3841750" y="3116263"/>
              <a:ext cx="673100" cy="107950"/>
            </a:xfrm>
            <a:prstGeom prst="rect">
              <a:avLst/>
            </a:prstGeom>
            <a:solidFill>
              <a:srgbClr val="FFFFFF"/>
            </a:solidFill>
            <a:ln w="9525">
              <a:noFill/>
              <a:miter lim="800000"/>
              <a:headEnd/>
              <a:tailEnd/>
            </a:ln>
          </p:spPr>
          <p:txBody>
            <a:bodyPr/>
            <a:lstStyle/>
            <a:p>
              <a:endParaRPr lang="en-US"/>
            </a:p>
          </p:txBody>
        </p:sp>
        <p:sp>
          <p:nvSpPr>
            <p:cNvPr id="193" name="Rectangle 192"/>
            <p:cNvSpPr>
              <a:spLocks noChangeArrowheads="1"/>
            </p:cNvSpPr>
            <p:nvPr/>
          </p:nvSpPr>
          <p:spPr bwMode="auto">
            <a:xfrm>
              <a:off x="3846513" y="3121025"/>
              <a:ext cx="665162" cy="98425"/>
            </a:xfrm>
            <a:prstGeom prst="rect">
              <a:avLst/>
            </a:prstGeom>
            <a:noFill/>
            <a:ln w="11113">
              <a:solidFill>
                <a:srgbClr val="000000"/>
              </a:solidFill>
              <a:miter lim="800000"/>
              <a:headEnd/>
              <a:tailEnd/>
            </a:ln>
          </p:spPr>
          <p:txBody>
            <a:bodyPr/>
            <a:lstStyle/>
            <a:p>
              <a:endParaRPr lang="en-US"/>
            </a:p>
          </p:txBody>
        </p:sp>
        <p:sp>
          <p:nvSpPr>
            <p:cNvPr id="194" name="Freeform 193"/>
            <p:cNvSpPr>
              <a:spLocks/>
            </p:cNvSpPr>
            <p:nvPr/>
          </p:nvSpPr>
          <p:spPr bwMode="auto">
            <a:xfrm>
              <a:off x="3841750" y="3157538"/>
              <a:ext cx="65088"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3"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195" name="Freeform 194"/>
            <p:cNvSpPr>
              <a:spLocks/>
            </p:cNvSpPr>
            <p:nvPr/>
          </p:nvSpPr>
          <p:spPr bwMode="auto">
            <a:xfrm>
              <a:off x="3841750" y="3181350"/>
              <a:ext cx="65088"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3" y="21"/>
                  </a:moveTo>
                  <a:lnTo>
                    <a:pt x="0" y="14"/>
                  </a:lnTo>
                  <a:lnTo>
                    <a:pt x="49" y="0"/>
                  </a:lnTo>
                  <a:lnTo>
                    <a:pt x="49" y="7"/>
                  </a:lnTo>
                  <a:lnTo>
                    <a:pt x="3" y="21"/>
                  </a:lnTo>
                  <a:close/>
                </a:path>
              </a:pathLst>
            </a:custGeom>
            <a:solidFill>
              <a:srgbClr val="000000"/>
            </a:solidFill>
            <a:ln w="9525">
              <a:noFill/>
              <a:round/>
              <a:headEnd/>
              <a:tailEnd/>
            </a:ln>
          </p:spPr>
          <p:txBody>
            <a:bodyPr/>
            <a:lstStyle/>
            <a:p>
              <a:endParaRPr lang="en-US"/>
            </a:p>
          </p:txBody>
        </p:sp>
        <p:sp>
          <p:nvSpPr>
            <p:cNvPr id="196" name="Rectangle 195"/>
            <p:cNvSpPr>
              <a:spLocks noChangeArrowheads="1"/>
            </p:cNvSpPr>
            <p:nvPr/>
          </p:nvSpPr>
          <p:spPr bwMode="auto">
            <a:xfrm>
              <a:off x="4598988" y="3116263"/>
              <a:ext cx="674687" cy="107950"/>
            </a:xfrm>
            <a:prstGeom prst="rect">
              <a:avLst/>
            </a:prstGeom>
            <a:solidFill>
              <a:srgbClr val="FFFFFF"/>
            </a:solidFill>
            <a:ln w="9525">
              <a:noFill/>
              <a:miter lim="800000"/>
              <a:headEnd/>
              <a:tailEnd/>
            </a:ln>
          </p:spPr>
          <p:txBody>
            <a:bodyPr/>
            <a:lstStyle/>
            <a:p>
              <a:endParaRPr lang="en-US"/>
            </a:p>
          </p:txBody>
        </p:sp>
        <p:sp>
          <p:nvSpPr>
            <p:cNvPr id="197" name="Rectangle 196"/>
            <p:cNvSpPr>
              <a:spLocks noChangeArrowheads="1"/>
            </p:cNvSpPr>
            <p:nvPr/>
          </p:nvSpPr>
          <p:spPr bwMode="auto">
            <a:xfrm>
              <a:off x="4603750" y="3121025"/>
              <a:ext cx="666750" cy="98425"/>
            </a:xfrm>
            <a:prstGeom prst="rect">
              <a:avLst/>
            </a:prstGeom>
            <a:noFill/>
            <a:ln w="11113">
              <a:solidFill>
                <a:srgbClr val="000000"/>
              </a:solidFill>
              <a:miter lim="800000"/>
              <a:headEnd/>
              <a:tailEnd/>
            </a:ln>
          </p:spPr>
          <p:txBody>
            <a:bodyPr/>
            <a:lstStyle/>
            <a:p>
              <a:endParaRPr lang="en-US"/>
            </a:p>
          </p:txBody>
        </p:sp>
        <p:sp>
          <p:nvSpPr>
            <p:cNvPr id="198" name="Freeform 197"/>
            <p:cNvSpPr>
              <a:spLocks/>
            </p:cNvSpPr>
            <p:nvPr/>
          </p:nvSpPr>
          <p:spPr bwMode="auto">
            <a:xfrm>
              <a:off x="4598988" y="3157538"/>
              <a:ext cx="66675"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4"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199" name="Freeform 198"/>
            <p:cNvSpPr>
              <a:spLocks/>
            </p:cNvSpPr>
            <p:nvPr/>
          </p:nvSpPr>
          <p:spPr bwMode="auto">
            <a:xfrm>
              <a:off x="4598988" y="3181350"/>
              <a:ext cx="66675"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4" y="21"/>
                  </a:moveTo>
                  <a:lnTo>
                    <a:pt x="0" y="14"/>
                  </a:lnTo>
                  <a:lnTo>
                    <a:pt x="49" y="0"/>
                  </a:lnTo>
                  <a:lnTo>
                    <a:pt x="49" y="7"/>
                  </a:lnTo>
                  <a:lnTo>
                    <a:pt x="4" y="21"/>
                  </a:lnTo>
                  <a:close/>
                </a:path>
              </a:pathLst>
            </a:custGeom>
            <a:solidFill>
              <a:srgbClr val="000000"/>
            </a:solidFill>
            <a:ln w="9525">
              <a:noFill/>
              <a:round/>
              <a:headEnd/>
              <a:tailEnd/>
            </a:ln>
          </p:spPr>
          <p:txBody>
            <a:bodyPr/>
            <a:lstStyle/>
            <a:p>
              <a:endParaRPr lang="en-US"/>
            </a:p>
          </p:txBody>
        </p:sp>
        <p:sp>
          <p:nvSpPr>
            <p:cNvPr id="200" name="Rectangle 199"/>
            <p:cNvSpPr>
              <a:spLocks noChangeArrowheads="1"/>
            </p:cNvSpPr>
            <p:nvPr/>
          </p:nvSpPr>
          <p:spPr bwMode="auto">
            <a:xfrm>
              <a:off x="4897438" y="3124200"/>
              <a:ext cx="130175"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D</a:t>
              </a:r>
              <a:r>
                <a:rPr lang="en-US" sz="600" b="0" baseline="30000">
                  <a:solidFill>
                    <a:srgbClr val="000000"/>
                  </a:solidFill>
                </a:rPr>
                <a:t>ALU</a:t>
              </a:r>
              <a:endParaRPr lang="en-US" b="0" baseline="30000"/>
            </a:p>
          </p:txBody>
        </p:sp>
        <p:sp>
          <p:nvSpPr>
            <p:cNvPr id="201" name="Rectangle 200"/>
            <p:cNvSpPr>
              <a:spLocks noChangeArrowheads="1"/>
            </p:cNvSpPr>
            <p:nvPr/>
          </p:nvSpPr>
          <p:spPr bwMode="auto">
            <a:xfrm>
              <a:off x="3082925" y="3116263"/>
              <a:ext cx="674688" cy="107950"/>
            </a:xfrm>
            <a:prstGeom prst="rect">
              <a:avLst/>
            </a:prstGeom>
            <a:solidFill>
              <a:srgbClr val="FFFFFF"/>
            </a:solidFill>
            <a:ln w="9525">
              <a:noFill/>
              <a:miter lim="800000"/>
              <a:headEnd/>
              <a:tailEnd/>
            </a:ln>
          </p:spPr>
          <p:txBody>
            <a:bodyPr/>
            <a:lstStyle/>
            <a:p>
              <a:endParaRPr lang="en-US"/>
            </a:p>
          </p:txBody>
        </p:sp>
        <p:sp>
          <p:nvSpPr>
            <p:cNvPr id="202" name="Rectangle 201"/>
            <p:cNvSpPr>
              <a:spLocks noChangeArrowheads="1"/>
            </p:cNvSpPr>
            <p:nvPr/>
          </p:nvSpPr>
          <p:spPr bwMode="auto">
            <a:xfrm>
              <a:off x="3087688" y="3121025"/>
              <a:ext cx="665162" cy="98425"/>
            </a:xfrm>
            <a:prstGeom prst="rect">
              <a:avLst/>
            </a:prstGeom>
            <a:noFill/>
            <a:ln w="11113">
              <a:solidFill>
                <a:srgbClr val="000000"/>
              </a:solidFill>
              <a:miter lim="800000"/>
              <a:headEnd/>
              <a:tailEnd/>
            </a:ln>
          </p:spPr>
          <p:txBody>
            <a:bodyPr/>
            <a:lstStyle/>
            <a:p>
              <a:endParaRPr lang="en-US"/>
            </a:p>
          </p:txBody>
        </p:sp>
        <p:sp>
          <p:nvSpPr>
            <p:cNvPr id="203" name="Freeform 202"/>
            <p:cNvSpPr>
              <a:spLocks/>
            </p:cNvSpPr>
            <p:nvPr/>
          </p:nvSpPr>
          <p:spPr bwMode="auto">
            <a:xfrm>
              <a:off x="3082925" y="3157538"/>
              <a:ext cx="65088"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4"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204" name="Freeform 203"/>
            <p:cNvSpPr>
              <a:spLocks/>
            </p:cNvSpPr>
            <p:nvPr/>
          </p:nvSpPr>
          <p:spPr bwMode="auto">
            <a:xfrm>
              <a:off x="3082925" y="3181350"/>
              <a:ext cx="65088"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4" y="21"/>
                  </a:moveTo>
                  <a:lnTo>
                    <a:pt x="0" y="14"/>
                  </a:lnTo>
                  <a:lnTo>
                    <a:pt x="49" y="0"/>
                  </a:lnTo>
                  <a:lnTo>
                    <a:pt x="49" y="7"/>
                  </a:lnTo>
                  <a:lnTo>
                    <a:pt x="4" y="21"/>
                  </a:lnTo>
                  <a:close/>
                </a:path>
              </a:pathLst>
            </a:custGeom>
            <a:solidFill>
              <a:srgbClr val="000000"/>
            </a:solidFill>
            <a:ln w="9525">
              <a:noFill/>
              <a:round/>
              <a:headEnd/>
              <a:tailEnd/>
            </a:ln>
          </p:spPr>
          <p:txBody>
            <a:bodyPr/>
            <a:lstStyle/>
            <a:p>
              <a:endParaRPr lang="en-US"/>
            </a:p>
          </p:txBody>
        </p:sp>
        <p:sp>
          <p:nvSpPr>
            <p:cNvPr id="205" name="Rectangle 204"/>
            <p:cNvSpPr>
              <a:spLocks noChangeArrowheads="1"/>
            </p:cNvSpPr>
            <p:nvPr/>
          </p:nvSpPr>
          <p:spPr bwMode="auto">
            <a:xfrm>
              <a:off x="4151313" y="3124200"/>
              <a:ext cx="46037"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B</a:t>
              </a:r>
              <a:endParaRPr lang="en-US" b="0"/>
            </a:p>
          </p:txBody>
        </p:sp>
        <p:sp>
          <p:nvSpPr>
            <p:cNvPr id="206" name="Rectangle 205"/>
            <p:cNvSpPr>
              <a:spLocks noChangeArrowheads="1"/>
            </p:cNvSpPr>
            <p:nvPr/>
          </p:nvSpPr>
          <p:spPr bwMode="auto">
            <a:xfrm>
              <a:off x="2590800" y="3124200"/>
              <a:ext cx="144463"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IR</a:t>
              </a:r>
              <a:r>
                <a:rPr lang="en-US" sz="600" b="0" baseline="30000">
                  <a:solidFill>
                    <a:srgbClr val="000000"/>
                  </a:solidFill>
                </a:rPr>
                <a:t>ALU</a:t>
              </a:r>
              <a:endParaRPr lang="en-US" b="0" baseline="30000"/>
            </a:p>
          </p:txBody>
        </p:sp>
        <p:sp>
          <p:nvSpPr>
            <p:cNvPr id="207" name="Rectangle 206"/>
            <p:cNvSpPr>
              <a:spLocks noChangeArrowheads="1"/>
            </p:cNvSpPr>
            <p:nvPr/>
          </p:nvSpPr>
          <p:spPr bwMode="auto">
            <a:xfrm>
              <a:off x="3402013" y="3119438"/>
              <a:ext cx="47625"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A</a:t>
              </a:r>
              <a:endParaRPr lang="en-US" b="0"/>
            </a:p>
          </p:txBody>
        </p:sp>
        <p:sp>
          <p:nvSpPr>
            <p:cNvPr id="208" name="Rectangle 207"/>
            <p:cNvSpPr>
              <a:spLocks noChangeArrowheads="1"/>
            </p:cNvSpPr>
            <p:nvPr/>
          </p:nvSpPr>
          <p:spPr bwMode="auto">
            <a:xfrm>
              <a:off x="1328738" y="3124200"/>
              <a:ext cx="166687"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PC</a:t>
              </a:r>
              <a:r>
                <a:rPr lang="en-US" sz="600" b="0" baseline="30000">
                  <a:solidFill>
                    <a:srgbClr val="000000"/>
                  </a:solidFill>
                </a:rPr>
                <a:t>ALU</a:t>
              </a:r>
              <a:endParaRPr lang="en-US" b="0" baseline="30000"/>
            </a:p>
          </p:txBody>
        </p:sp>
      </p:grpSp>
      <p:grpSp>
        <p:nvGrpSpPr>
          <p:cNvPr id="209" name="Group 208"/>
          <p:cNvGrpSpPr/>
          <p:nvPr/>
        </p:nvGrpSpPr>
        <p:grpSpPr>
          <a:xfrm>
            <a:off x="152400" y="1979612"/>
            <a:ext cx="4532313" cy="153988"/>
            <a:chOff x="952500" y="1682750"/>
            <a:chExt cx="4532313" cy="153988"/>
          </a:xfrm>
        </p:grpSpPr>
        <p:sp>
          <p:nvSpPr>
            <p:cNvPr id="210" name="Rectangle 209"/>
            <p:cNvSpPr>
              <a:spLocks noChangeArrowheads="1"/>
            </p:cNvSpPr>
            <p:nvPr/>
          </p:nvSpPr>
          <p:spPr bwMode="auto">
            <a:xfrm>
              <a:off x="952500" y="1725613"/>
              <a:ext cx="4532313" cy="36512"/>
            </a:xfrm>
            <a:prstGeom prst="rect">
              <a:avLst/>
            </a:prstGeom>
            <a:solidFill>
              <a:srgbClr val="BBBBBB"/>
            </a:solidFill>
            <a:ln w="9525">
              <a:noFill/>
              <a:miter lim="800000"/>
              <a:headEnd/>
              <a:tailEnd/>
            </a:ln>
          </p:spPr>
          <p:txBody>
            <a:bodyPr/>
            <a:lstStyle/>
            <a:p>
              <a:endParaRPr lang="en-US"/>
            </a:p>
          </p:txBody>
        </p:sp>
        <p:sp>
          <p:nvSpPr>
            <p:cNvPr id="211" name="Rectangle 210"/>
            <p:cNvSpPr>
              <a:spLocks noChangeArrowheads="1"/>
            </p:cNvSpPr>
            <p:nvPr/>
          </p:nvSpPr>
          <p:spPr bwMode="auto">
            <a:xfrm>
              <a:off x="1066800" y="1684338"/>
              <a:ext cx="674688" cy="101600"/>
            </a:xfrm>
            <a:prstGeom prst="rect">
              <a:avLst/>
            </a:prstGeom>
            <a:solidFill>
              <a:srgbClr val="FFFFFF"/>
            </a:solidFill>
            <a:ln w="9525">
              <a:noFill/>
              <a:miter lim="800000"/>
              <a:headEnd/>
              <a:tailEnd/>
            </a:ln>
          </p:spPr>
          <p:txBody>
            <a:bodyPr/>
            <a:lstStyle/>
            <a:p>
              <a:endParaRPr lang="en-US"/>
            </a:p>
          </p:txBody>
        </p:sp>
        <p:sp>
          <p:nvSpPr>
            <p:cNvPr id="212" name="Rectangle 211"/>
            <p:cNvSpPr>
              <a:spLocks noChangeArrowheads="1"/>
            </p:cNvSpPr>
            <p:nvPr/>
          </p:nvSpPr>
          <p:spPr bwMode="auto">
            <a:xfrm>
              <a:off x="1063625" y="1687513"/>
              <a:ext cx="666750" cy="93662"/>
            </a:xfrm>
            <a:prstGeom prst="rect">
              <a:avLst/>
            </a:prstGeom>
            <a:noFill/>
            <a:ln w="11113">
              <a:solidFill>
                <a:srgbClr val="000000"/>
              </a:solidFill>
              <a:miter lim="800000"/>
              <a:headEnd/>
              <a:tailEnd/>
            </a:ln>
          </p:spPr>
          <p:txBody>
            <a:bodyPr/>
            <a:lstStyle/>
            <a:p>
              <a:endParaRPr lang="en-US"/>
            </a:p>
          </p:txBody>
        </p:sp>
        <p:sp>
          <p:nvSpPr>
            <p:cNvPr id="213" name="Freeform 212"/>
            <p:cNvSpPr>
              <a:spLocks/>
            </p:cNvSpPr>
            <p:nvPr/>
          </p:nvSpPr>
          <p:spPr bwMode="auto">
            <a:xfrm>
              <a:off x="1060450" y="1725613"/>
              <a:ext cx="65088" cy="28575"/>
            </a:xfrm>
            <a:custGeom>
              <a:avLst/>
              <a:gdLst>
                <a:gd name="T0" fmla="*/ 0 w 49"/>
                <a:gd name="T1" fmla="*/ 2147483647 h 21"/>
                <a:gd name="T2" fmla="*/ 2147483647 w 49"/>
                <a:gd name="T3" fmla="*/ 0 h 21"/>
                <a:gd name="T4" fmla="*/ 2147483647 w 49"/>
                <a:gd name="T5" fmla="*/ 2147483647 h 21"/>
                <a:gd name="T6" fmla="*/ 2147483647 w 49"/>
                <a:gd name="T7" fmla="*/ 2147483647 h 21"/>
                <a:gd name="T8" fmla="*/ 0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0" y="7"/>
                  </a:moveTo>
                  <a:lnTo>
                    <a:pt x="4" y="0"/>
                  </a:lnTo>
                  <a:lnTo>
                    <a:pt x="49" y="14"/>
                  </a:lnTo>
                  <a:lnTo>
                    <a:pt x="49" y="21"/>
                  </a:lnTo>
                  <a:lnTo>
                    <a:pt x="0" y="7"/>
                  </a:lnTo>
                  <a:close/>
                </a:path>
              </a:pathLst>
            </a:custGeom>
            <a:solidFill>
              <a:srgbClr val="000000"/>
            </a:solidFill>
            <a:ln w="9525">
              <a:noFill/>
              <a:round/>
              <a:headEnd/>
              <a:tailEnd/>
            </a:ln>
          </p:spPr>
          <p:txBody>
            <a:bodyPr/>
            <a:lstStyle/>
            <a:p>
              <a:endParaRPr lang="en-US"/>
            </a:p>
          </p:txBody>
        </p:sp>
        <p:sp>
          <p:nvSpPr>
            <p:cNvPr id="214" name="Freeform 213"/>
            <p:cNvSpPr>
              <a:spLocks/>
            </p:cNvSpPr>
            <p:nvPr/>
          </p:nvSpPr>
          <p:spPr bwMode="auto">
            <a:xfrm>
              <a:off x="1060450" y="1744663"/>
              <a:ext cx="65088" cy="33337"/>
            </a:xfrm>
            <a:custGeom>
              <a:avLst/>
              <a:gdLst>
                <a:gd name="T0" fmla="*/ 2147483647 w 49"/>
                <a:gd name="T1" fmla="*/ 2147483647 h 25"/>
                <a:gd name="T2" fmla="*/ 0 w 49"/>
                <a:gd name="T3" fmla="*/ 2147483647 h 25"/>
                <a:gd name="T4" fmla="*/ 2147483647 w 49"/>
                <a:gd name="T5" fmla="*/ 0 h 25"/>
                <a:gd name="T6" fmla="*/ 2147483647 w 49"/>
                <a:gd name="T7" fmla="*/ 2147483647 h 25"/>
                <a:gd name="T8" fmla="*/ 2147483647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4" y="25"/>
                  </a:moveTo>
                  <a:lnTo>
                    <a:pt x="0" y="18"/>
                  </a:lnTo>
                  <a:lnTo>
                    <a:pt x="49" y="0"/>
                  </a:lnTo>
                  <a:lnTo>
                    <a:pt x="49" y="7"/>
                  </a:lnTo>
                  <a:lnTo>
                    <a:pt x="4" y="25"/>
                  </a:lnTo>
                  <a:close/>
                </a:path>
              </a:pathLst>
            </a:custGeom>
            <a:solidFill>
              <a:srgbClr val="000000"/>
            </a:solidFill>
            <a:ln w="9525">
              <a:noFill/>
              <a:round/>
              <a:headEnd/>
              <a:tailEnd/>
            </a:ln>
          </p:spPr>
          <p:txBody>
            <a:bodyPr/>
            <a:lstStyle/>
            <a:p>
              <a:endParaRPr lang="en-US"/>
            </a:p>
          </p:txBody>
        </p:sp>
        <p:sp>
          <p:nvSpPr>
            <p:cNvPr id="215" name="Rectangle 214"/>
            <p:cNvSpPr>
              <a:spLocks noChangeArrowheads="1"/>
            </p:cNvSpPr>
            <p:nvPr/>
          </p:nvSpPr>
          <p:spPr bwMode="auto">
            <a:xfrm>
              <a:off x="2324100" y="1684338"/>
              <a:ext cx="674688" cy="101600"/>
            </a:xfrm>
            <a:prstGeom prst="rect">
              <a:avLst/>
            </a:prstGeom>
            <a:solidFill>
              <a:srgbClr val="FFFFFF"/>
            </a:solidFill>
            <a:ln w="9525">
              <a:noFill/>
              <a:miter lim="800000"/>
              <a:headEnd/>
              <a:tailEnd/>
            </a:ln>
          </p:spPr>
          <p:txBody>
            <a:bodyPr/>
            <a:lstStyle/>
            <a:p>
              <a:endParaRPr lang="en-US"/>
            </a:p>
          </p:txBody>
        </p:sp>
        <p:sp>
          <p:nvSpPr>
            <p:cNvPr id="216" name="Rectangle 215"/>
            <p:cNvSpPr>
              <a:spLocks noChangeArrowheads="1"/>
            </p:cNvSpPr>
            <p:nvPr/>
          </p:nvSpPr>
          <p:spPr bwMode="auto">
            <a:xfrm>
              <a:off x="2327275" y="1687513"/>
              <a:ext cx="666750" cy="93662"/>
            </a:xfrm>
            <a:prstGeom prst="rect">
              <a:avLst/>
            </a:prstGeom>
            <a:noFill/>
            <a:ln w="11113">
              <a:solidFill>
                <a:srgbClr val="000000"/>
              </a:solidFill>
              <a:miter lim="800000"/>
              <a:headEnd/>
              <a:tailEnd/>
            </a:ln>
          </p:spPr>
          <p:txBody>
            <a:bodyPr/>
            <a:lstStyle/>
            <a:p>
              <a:endParaRPr lang="en-US"/>
            </a:p>
          </p:txBody>
        </p:sp>
        <p:sp>
          <p:nvSpPr>
            <p:cNvPr id="217" name="Freeform 216"/>
            <p:cNvSpPr>
              <a:spLocks/>
            </p:cNvSpPr>
            <p:nvPr/>
          </p:nvSpPr>
          <p:spPr bwMode="auto">
            <a:xfrm>
              <a:off x="2324100" y="1725613"/>
              <a:ext cx="65088" cy="28575"/>
            </a:xfrm>
            <a:custGeom>
              <a:avLst/>
              <a:gdLst>
                <a:gd name="T0" fmla="*/ 0 w 49"/>
                <a:gd name="T1" fmla="*/ 2147483647 h 21"/>
                <a:gd name="T2" fmla="*/ 2147483647 w 49"/>
                <a:gd name="T3" fmla="*/ 0 h 21"/>
                <a:gd name="T4" fmla="*/ 2147483647 w 49"/>
                <a:gd name="T5" fmla="*/ 2147483647 h 21"/>
                <a:gd name="T6" fmla="*/ 2147483647 w 49"/>
                <a:gd name="T7" fmla="*/ 2147483647 h 21"/>
                <a:gd name="T8" fmla="*/ 0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0" y="7"/>
                  </a:moveTo>
                  <a:lnTo>
                    <a:pt x="4" y="0"/>
                  </a:lnTo>
                  <a:lnTo>
                    <a:pt x="49" y="14"/>
                  </a:lnTo>
                  <a:lnTo>
                    <a:pt x="49" y="21"/>
                  </a:lnTo>
                  <a:lnTo>
                    <a:pt x="0" y="7"/>
                  </a:lnTo>
                  <a:close/>
                </a:path>
              </a:pathLst>
            </a:custGeom>
            <a:solidFill>
              <a:srgbClr val="000000"/>
            </a:solidFill>
            <a:ln w="9525">
              <a:noFill/>
              <a:round/>
              <a:headEnd/>
              <a:tailEnd/>
            </a:ln>
          </p:spPr>
          <p:txBody>
            <a:bodyPr/>
            <a:lstStyle/>
            <a:p>
              <a:endParaRPr lang="en-US"/>
            </a:p>
          </p:txBody>
        </p:sp>
        <p:sp>
          <p:nvSpPr>
            <p:cNvPr id="218" name="Freeform 217"/>
            <p:cNvSpPr>
              <a:spLocks/>
            </p:cNvSpPr>
            <p:nvPr/>
          </p:nvSpPr>
          <p:spPr bwMode="auto">
            <a:xfrm>
              <a:off x="2324100" y="1744663"/>
              <a:ext cx="65088" cy="33337"/>
            </a:xfrm>
            <a:custGeom>
              <a:avLst/>
              <a:gdLst>
                <a:gd name="T0" fmla="*/ 2147483647 w 49"/>
                <a:gd name="T1" fmla="*/ 2147483647 h 25"/>
                <a:gd name="T2" fmla="*/ 0 w 49"/>
                <a:gd name="T3" fmla="*/ 2147483647 h 25"/>
                <a:gd name="T4" fmla="*/ 2147483647 w 49"/>
                <a:gd name="T5" fmla="*/ 0 h 25"/>
                <a:gd name="T6" fmla="*/ 2147483647 w 49"/>
                <a:gd name="T7" fmla="*/ 2147483647 h 25"/>
                <a:gd name="T8" fmla="*/ 2147483647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4" y="25"/>
                  </a:moveTo>
                  <a:lnTo>
                    <a:pt x="0" y="18"/>
                  </a:lnTo>
                  <a:lnTo>
                    <a:pt x="49" y="0"/>
                  </a:lnTo>
                  <a:lnTo>
                    <a:pt x="49" y="7"/>
                  </a:lnTo>
                  <a:lnTo>
                    <a:pt x="4" y="25"/>
                  </a:lnTo>
                  <a:close/>
                </a:path>
              </a:pathLst>
            </a:custGeom>
            <a:solidFill>
              <a:srgbClr val="000000"/>
            </a:solidFill>
            <a:ln w="9525">
              <a:noFill/>
              <a:round/>
              <a:headEnd/>
              <a:tailEnd/>
            </a:ln>
          </p:spPr>
          <p:txBody>
            <a:bodyPr/>
            <a:lstStyle/>
            <a:p>
              <a:endParaRPr lang="en-US"/>
            </a:p>
          </p:txBody>
        </p:sp>
        <p:sp>
          <p:nvSpPr>
            <p:cNvPr id="219" name="Rectangle 218"/>
            <p:cNvSpPr>
              <a:spLocks noChangeArrowheads="1"/>
            </p:cNvSpPr>
            <p:nvPr/>
          </p:nvSpPr>
          <p:spPr bwMode="auto">
            <a:xfrm>
              <a:off x="2630488" y="1744663"/>
              <a:ext cx="14287"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 </a:t>
              </a:r>
              <a:endParaRPr lang="en-US" b="0"/>
            </a:p>
          </p:txBody>
        </p:sp>
        <p:sp>
          <p:nvSpPr>
            <p:cNvPr id="220" name="Rectangle 219"/>
            <p:cNvSpPr>
              <a:spLocks noChangeArrowheads="1"/>
            </p:cNvSpPr>
            <p:nvPr/>
          </p:nvSpPr>
          <p:spPr bwMode="auto">
            <a:xfrm>
              <a:off x="2638425" y="1744663"/>
              <a:ext cx="14288"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 </a:t>
              </a:r>
              <a:endParaRPr lang="en-US" b="0"/>
            </a:p>
          </p:txBody>
        </p:sp>
        <p:sp>
          <p:nvSpPr>
            <p:cNvPr id="221" name="Rectangle 220"/>
            <p:cNvSpPr>
              <a:spLocks noChangeArrowheads="1"/>
            </p:cNvSpPr>
            <p:nvPr/>
          </p:nvSpPr>
          <p:spPr bwMode="auto">
            <a:xfrm>
              <a:off x="2600325" y="1682750"/>
              <a:ext cx="114300"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IR</a:t>
              </a:r>
              <a:r>
                <a:rPr lang="en-US" sz="600" b="0" baseline="30000">
                  <a:solidFill>
                    <a:srgbClr val="000000"/>
                  </a:solidFill>
                </a:rPr>
                <a:t>RF</a:t>
              </a:r>
              <a:endParaRPr lang="en-US" b="0" baseline="30000"/>
            </a:p>
          </p:txBody>
        </p:sp>
        <p:sp>
          <p:nvSpPr>
            <p:cNvPr id="222" name="Rectangle 221"/>
            <p:cNvSpPr>
              <a:spLocks noChangeArrowheads="1"/>
            </p:cNvSpPr>
            <p:nvPr/>
          </p:nvSpPr>
          <p:spPr bwMode="auto">
            <a:xfrm>
              <a:off x="1328738" y="1685925"/>
              <a:ext cx="138112"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PC</a:t>
              </a:r>
              <a:r>
                <a:rPr lang="en-US" sz="600" b="0" baseline="30000">
                  <a:solidFill>
                    <a:srgbClr val="000000"/>
                  </a:solidFill>
                </a:rPr>
                <a:t>RF</a:t>
              </a:r>
              <a:endParaRPr lang="en-US" b="0" baseline="30000"/>
            </a:p>
          </p:txBody>
        </p:sp>
      </p:grpSp>
      <p:sp>
        <p:nvSpPr>
          <p:cNvPr id="223" name="TextBox 222"/>
          <p:cNvSpPr txBox="1"/>
          <p:nvPr/>
        </p:nvSpPr>
        <p:spPr>
          <a:xfrm>
            <a:off x="182022" y="1447800"/>
            <a:ext cx="351378" cy="369332"/>
          </a:xfrm>
          <a:prstGeom prst="rect">
            <a:avLst/>
          </a:prstGeom>
          <a:noFill/>
        </p:spPr>
        <p:txBody>
          <a:bodyPr wrap="none" rtlCol="0">
            <a:spAutoFit/>
          </a:bodyPr>
          <a:lstStyle/>
          <a:p>
            <a:r>
              <a:rPr lang="en-US" dirty="0">
                <a:latin typeface="+mn-lt"/>
              </a:rPr>
              <a:t>IF</a:t>
            </a:r>
          </a:p>
        </p:txBody>
      </p:sp>
      <p:sp>
        <p:nvSpPr>
          <p:cNvPr id="224" name="TextBox 223"/>
          <p:cNvSpPr txBox="1"/>
          <p:nvPr/>
        </p:nvSpPr>
        <p:spPr>
          <a:xfrm>
            <a:off x="152400" y="2514600"/>
            <a:ext cx="433132" cy="369332"/>
          </a:xfrm>
          <a:prstGeom prst="rect">
            <a:avLst/>
          </a:prstGeom>
          <a:noFill/>
        </p:spPr>
        <p:txBody>
          <a:bodyPr wrap="none" rtlCol="0">
            <a:spAutoFit/>
          </a:bodyPr>
          <a:lstStyle/>
          <a:p>
            <a:r>
              <a:rPr lang="en-US" dirty="0">
                <a:latin typeface="+mn-lt"/>
              </a:rPr>
              <a:t>RF</a:t>
            </a:r>
          </a:p>
        </p:txBody>
      </p:sp>
      <p:sp>
        <p:nvSpPr>
          <p:cNvPr id="225" name="TextBox 224"/>
          <p:cNvSpPr txBox="1"/>
          <p:nvPr/>
        </p:nvSpPr>
        <p:spPr>
          <a:xfrm>
            <a:off x="-6274" y="3486090"/>
            <a:ext cx="615874" cy="369332"/>
          </a:xfrm>
          <a:prstGeom prst="rect">
            <a:avLst/>
          </a:prstGeom>
          <a:noFill/>
        </p:spPr>
        <p:txBody>
          <a:bodyPr wrap="none" rtlCol="0">
            <a:spAutoFit/>
          </a:bodyPr>
          <a:lstStyle/>
          <a:p>
            <a:r>
              <a:rPr lang="en-US" dirty="0">
                <a:latin typeface="+mn-lt"/>
              </a:rPr>
              <a:t>ALU</a:t>
            </a:r>
          </a:p>
        </p:txBody>
      </p:sp>
      <p:sp>
        <p:nvSpPr>
          <p:cNvPr id="226" name="TextBox 225"/>
          <p:cNvSpPr txBox="1"/>
          <p:nvPr/>
        </p:nvSpPr>
        <p:spPr>
          <a:xfrm>
            <a:off x="-2095" y="4400490"/>
            <a:ext cx="659155" cy="369332"/>
          </a:xfrm>
          <a:prstGeom prst="rect">
            <a:avLst/>
          </a:prstGeom>
          <a:noFill/>
        </p:spPr>
        <p:txBody>
          <a:bodyPr wrap="none" rtlCol="0">
            <a:spAutoFit/>
          </a:bodyPr>
          <a:lstStyle/>
          <a:p>
            <a:r>
              <a:rPr lang="en-US" dirty="0">
                <a:latin typeface="+mn-lt"/>
              </a:rPr>
              <a:t>MEM</a:t>
            </a:r>
          </a:p>
        </p:txBody>
      </p:sp>
      <p:sp>
        <p:nvSpPr>
          <p:cNvPr id="227" name="TextBox 226"/>
          <p:cNvSpPr txBox="1"/>
          <p:nvPr/>
        </p:nvSpPr>
        <p:spPr>
          <a:xfrm>
            <a:off x="54640" y="5619690"/>
            <a:ext cx="554960" cy="369332"/>
          </a:xfrm>
          <a:prstGeom prst="rect">
            <a:avLst/>
          </a:prstGeom>
          <a:noFill/>
        </p:spPr>
        <p:txBody>
          <a:bodyPr wrap="none" rtlCol="0">
            <a:spAutoFit/>
          </a:bodyPr>
          <a:lstStyle/>
          <a:p>
            <a:r>
              <a:rPr lang="en-US" dirty="0">
                <a:latin typeface="+mn-lt"/>
              </a:rPr>
              <a:t>WB</a:t>
            </a:r>
          </a:p>
        </p:txBody>
      </p:sp>
      <p:sp>
        <p:nvSpPr>
          <p:cNvPr id="228" name="Freeform 414"/>
          <p:cNvSpPr>
            <a:spLocks/>
          </p:cNvSpPr>
          <p:nvPr/>
        </p:nvSpPr>
        <p:spPr bwMode="auto">
          <a:xfrm>
            <a:off x="1614484" y="2678113"/>
            <a:ext cx="338138" cy="84137"/>
          </a:xfrm>
          <a:custGeom>
            <a:avLst/>
            <a:gdLst>
              <a:gd name="T0" fmla="*/ 0 w 252"/>
              <a:gd name="T1" fmla="*/ 0 h 63"/>
              <a:gd name="T2" fmla="*/ 2147483647 w 252"/>
              <a:gd name="T3" fmla="*/ 0 h 63"/>
              <a:gd name="T4" fmla="*/ 2147483647 w 252"/>
              <a:gd name="T5" fmla="*/ 2147483647 h 63"/>
              <a:gd name="T6" fmla="*/ 2147483647 w 252"/>
              <a:gd name="T7" fmla="*/ 2147483647 h 63"/>
              <a:gd name="T8" fmla="*/ 0 w 252"/>
              <a:gd name="T9" fmla="*/ 0 h 63"/>
              <a:gd name="T10" fmla="*/ 0 60000 65536"/>
              <a:gd name="T11" fmla="*/ 0 60000 65536"/>
              <a:gd name="T12" fmla="*/ 0 60000 65536"/>
              <a:gd name="T13" fmla="*/ 0 60000 65536"/>
              <a:gd name="T14" fmla="*/ 0 60000 65536"/>
              <a:gd name="T15" fmla="*/ 0 w 252"/>
              <a:gd name="T16" fmla="*/ 0 h 63"/>
              <a:gd name="T17" fmla="*/ 252 w 252"/>
              <a:gd name="T18" fmla="*/ 63 h 63"/>
            </a:gdLst>
            <a:ahLst/>
            <a:cxnLst>
              <a:cxn ang="T10">
                <a:pos x="T0" y="T1"/>
              </a:cxn>
              <a:cxn ang="T11">
                <a:pos x="T2" y="T3"/>
              </a:cxn>
              <a:cxn ang="T12">
                <a:pos x="T4" y="T5"/>
              </a:cxn>
              <a:cxn ang="T13">
                <a:pos x="T6" y="T7"/>
              </a:cxn>
              <a:cxn ang="T14">
                <a:pos x="T8" y="T9"/>
              </a:cxn>
            </a:cxnLst>
            <a:rect l="T15" t="T16" r="T17" b="T18"/>
            <a:pathLst>
              <a:path w="252" h="63">
                <a:moveTo>
                  <a:pt x="0" y="0"/>
                </a:moveTo>
                <a:lnTo>
                  <a:pt x="252" y="0"/>
                </a:lnTo>
                <a:lnTo>
                  <a:pt x="221" y="63"/>
                </a:lnTo>
                <a:lnTo>
                  <a:pt x="32" y="63"/>
                </a:lnTo>
                <a:lnTo>
                  <a:pt x="0" y="0"/>
                </a:lnTo>
                <a:close/>
              </a:path>
            </a:pathLst>
          </a:custGeom>
          <a:solidFill>
            <a:schemeClr val="accent2">
              <a:lumMod val="40000"/>
              <a:lumOff val="60000"/>
            </a:schemeClr>
          </a:solidFill>
          <a:ln w="9525">
            <a:noFill/>
            <a:round/>
            <a:headEnd/>
            <a:tailEnd/>
          </a:ln>
        </p:spPr>
        <p:txBody>
          <a:bodyPr/>
          <a:lstStyle/>
          <a:p>
            <a:endParaRPr lang="en-US"/>
          </a:p>
        </p:txBody>
      </p:sp>
      <p:sp>
        <p:nvSpPr>
          <p:cNvPr id="229" name="Freeform 415"/>
          <p:cNvSpPr>
            <a:spLocks/>
          </p:cNvSpPr>
          <p:nvPr/>
        </p:nvSpPr>
        <p:spPr bwMode="auto">
          <a:xfrm>
            <a:off x="1614484" y="2678113"/>
            <a:ext cx="338138" cy="84137"/>
          </a:xfrm>
          <a:custGeom>
            <a:avLst/>
            <a:gdLst>
              <a:gd name="T0" fmla="*/ 0 w 252"/>
              <a:gd name="T1" fmla="*/ 0 h 63"/>
              <a:gd name="T2" fmla="*/ 2147483647 w 252"/>
              <a:gd name="T3" fmla="*/ 0 h 63"/>
              <a:gd name="T4" fmla="*/ 2147483647 w 252"/>
              <a:gd name="T5" fmla="*/ 2147483647 h 63"/>
              <a:gd name="T6" fmla="*/ 2147483647 w 252"/>
              <a:gd name="T7" fmla="*/ 2147483647 h 63"/>
              <a:gd name="T8" fmla="*/ 0 w 252"/>
              <a:gd name="T9" fmla="*/ 0 h 63"/>
              <a:gd name="T10" fmla="*/ 0 60000 65536"/>
              <a:gd name="T11" fmla="*/ 0 60000 65536"/>
              <a:gd name="T12" fmla="*/ 0 60000 65536"/>
              <a:gd name="T13" fmla="*/ 0 60000 65536"/>
              <a:gd name="T14" fmla="*/ 0 60000 65536"/>
              <a:gd name="T15" fmla="*/ 0 w 252"/>
              <a:gd name="T16" fmla="*/ 0 h 63"/>
              <a:gd name="T17" fmla="*/ 252 w 252"/>
              <a:gd name="T18" fmla="*/ 63 h 63"/>
            </a:gdLst>
            <a:ahLst/>
            <a:cxnLst>
              <a:cxn ang="T10">
                <a:pos x="T0" y="T1"/>
              </a:cxn>
              <a:cxn ang="T11">
                <a:pos x="T2" y="T3"/>
              </a:cxn>
              <a:cxn ang="T12">
                <a:pos x="T4" y="T5"/>
              </a:cxn>
              <a:cxn ang="T13">
                <a:pos x="T6" y="T7"/>
              </a:cxn>
              <a:cxn ang="T14">
                <a:pos x="T8" y="T9"/>
              </a:cxn>
            </a:cxnLst>
            <a:rect l="T15" t="T16" r="T17" b="T18"/>
            <a:pathLst>
              <a:path w="252" h="63">
                <a:moveTo>
                  <a:pt x="0" y="0"/>
                </a:moveTo>
                <a:lnTo>
                  <a:pt x="252" y="0"/>
                </a:lnTo>
                <a:lnTo>
                  <a:pt x="221" y="63"/>
                </a:lnTo>
                <a:lnTo>
                  <a:pt x="32" y="63"/>
                </a:lnTo>
                <a:lnTo>
                  <a:pt x="0" y="0"/>
                </a:lnTo>
              </a:path>
            </a:pathLst>
          </a:custGeom>
          <a:noFill/>
          <a:ln w="11113">
            <a:solidFill>
              <a:srgbClr val="000000"/>
            </a:solidFill>
            <a:round/>
            <a:headEnd/>
            <a:tailEnd/>
          </a:ln>
        </p:spPr>
        <p:txBody>
          <a:bodyPr/>
          <a:lstStyle/>
          <a:p>
            <a:endParaRPr lang="en-US"/>
          </a:p>
        </p:txBody>
      </p:sp>
      <p:sp>
        <p:nvSpPr>
          <p:cNvPr id="230" name="Line 418"/>
          <p:cNvSpPr>
            <a:spLocks noChangeShapeType="1"/>
          </p:cNvSpPr>
          <p:nvPr/>
        </p:nvSpPr>
        <p:spPr bwMode="auto">
          <a:xfrm>
            <a:off x="1484309" y="2719388"/>
            <a:ext cx="107950" cy="1587"/>
          </a:xfrm>
          <a:prstGeom prst="line">
            <a:avLst/>
          </a:prstGeom>
          <a:noFill/>
          <a:ln w="4763">
            <a:solidFill>
              <a:schemeClr val="tx1"/>
            </a:solidFill>
            <a:round/>
            <a:headEnd/>
            <a:tailEnd/>
          </a:ln>
        </p:spPr>
        <p:txBody>
          <a:bodyPr/>
          <a:lstStyle/>
          <a:p>
            <a:endParaRPr lang="en-US">
              <a:solidFill>
                <a:srgbClr val="C00000"/>
              </a:solidFill>
            </a:endParaRPr>
          </a:p>
        </p:txBody>
      </p:sp>
      <p:sp>
        <p:nvSpPr>
          <p:cNvPr id="231" name="Freeform 419"/>
          <p:cNvSpPr>
            <a:spLocks/>
          </p:cNvSpPr>
          <p:nvPr/>
        </p:nvSpPr>
        <p:spPr bwMode="auto">
          <a:xfrm flipH="1">
            <a:off x="1573209" y="2700338"/>
            <a:ext cx="57150" cy="38100"/>
          </a:xfrm>
          <a:custGeom>
            <a:avLst/>
            <a:gdLst>
              <a:gd name="T0" fmla="*/ 0 w 42"/>
              <a:gd name="T1" fmla="*/ 2147483647 h 28"/>
              <a:gd name="T2" fmla="*/ 2147483647 w 42"/>
              <a:gd name="T3" fmla="*/ 2147483647 h 28"/>
              <a:gd name="T4" fmla="*/ 2147483647 w 42"/>
              <a:gd name="T5" fmla="*/ 2147483647 h 28"/>
              <a:gd name="T6" fmla="*/ 2147483647 w 42"/>
              <a:gd name="T7" fmla="*/ 2147483647 h 28"/>
              <a:gd name="T8" fmla="*/ 2147483647 w 42"/>
              <a:gd name="T9" fmla="*/ 2147483647 h 28"/>
              <a:gd name="T10" fmla="*/ 2147483647 w 42"/>
              <a:gd name="T11" fmla="*/ 0 h 28"/>
              <a:gd name="T12" fmla="*/ 2147483647 w 42"/>
              <a:gd name="T13" fmla="*/ 0 h 28"/>
              <a:gd name="T14" fmla="*/ 0 w 42"/>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28"/>
              <a:gd name="T26" fmla="*/ 42 w 42"/>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28">
                <a:moveTo>
                  <a:pt x="0" y="14"/>
                </a:moveTo>
                <a:lnTo>
                  <a:pt x="42" y="28"/>
                </a:lnTo>
                <a:lnTo>
                  <a:pt x="21" y="14"/>
                </a:lnTo>
                <a:lnTo>
                  <a:pt x="42" y="0"/>
                </a:lnTo>
                <a:lnTo>
                  <a:pt x="0" y="14"/>
                </a:lnTo>
                <a:close/>
              </a:path>
            </a:pathLst>
          </a:custGeom>
          <a:solidFill>
            <a:srgbClr val="000000"/>
          </a:solidFill>
          <a:ln w="9525">
            <a:solidFill>
              <a:schemeClr val="tx1"/>
            </a:solidFill>
            <a:round/>
            <a:headEnd/>
            <a:tailEnd/>
          </a:ln>
        </p:spPr>
        <p:txBody>
          <a:bodyPr/>
          <a:lstStyle/>
          <a:p>
            <a:endParaRPr lang="en-US">
              <a:solidFill>
                <a:srgbClr val="C00000"/>
              </a:solidFill>
            </a:endParaRPr>
          </a:p>
        </p:txBody>
      </p:sp>
      <p:sp>
        <p:nvSpPr>
          <p:cNvPr id="232" name="Freeform 420"/>
          <p:cNvSpPr>
            <a:spLocks/>
          </p:cNvSpPr>
          <p:nvPr/>
        </p:nvSpPr>
        <p:spPr bwMode="auto">
          <a:xfrm flipH="1">
            <a:off x="1573209" y="2700338"/>
            <a:ext cx="57150" cy="38100"/>
          </a:xfrm>
          <a:custGeom>
            <a:avLst/>
            <a:gdLst>
              <a:gd name="T0" fmla="*/ 0 w 42"/>
              <a:gd name="T1" fmla="*/ 2147483647 h 28"/>
              <a:gd name="T2" fmla="*/ 2147483647 w 42"/>
              <a:gd name="T3" fmla="*/ 2147483647 h 28"/>
              <a:gd name="T4" fmla="*/ 2147483647 w 42"/>
              <a:gd name="T5" fmla="*/ 2147483647 h 28"/>
              <a:gd name="T6" fmla="*/ 2147483647 w 42"/>
              <a:gd name="T7" fmla="*/ 2147483647 h 28"/>
              <a:gd name="T8" fmla="*/ 2147483647 w 42"/>
              <a:gd name="T9" fmla="*/ 2147483647 h 28"/>
              <a:gd name="T10" fmla="*/ 2147483647 w 42"/>
              <a:gd name="T11" fmla="*/ 0 h 28"/>
              <a:gd name="T12" fmla="*/ 2147483647 w 42"/>
              <a:gd name="T13" fmla="*/ 0 h 28"/>
              <a:gd name="T14" fmla="*/ 0 w 42"/>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28"/>
              <a:gd name="T26" fmla="*/ 42 w 42"/>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28">
                <a:moveTo>
                  <a:pt x="0" y="14"/>
                </a:moveTo>
                <a:lnTo>
                  <a:pt x="42" y="28"/>
                </a:lnTo>
                <a:lnTo>
                  <a:pt x="21" y="14"/>
                </a:lnTo>
                <a:lnTo>
                  <a:pt x="42" y="0"/>
                </a:lnTo>
                <a:lnTo>
                  <a:pt x="0" y="14"/>
                </a:lnTo>
              </a:path>
            </a:pathLst>
          </a:custGeom>
          <a:noFill/>
          <a:ln w="4763">
            <a:solidFill>
              <a:schemeClr val="tx1"/>
            </a:solidFill>
            <a:round/>
            <a:headEnd/>
            <a:tailEnd/>
          </a:ln>
        </p:spPr>
        <p:txBody>
          <a:bodyPr/>
          <a:lstStyle/>
          <a:p>
            <a:endParaRPr lang="en-US">
              <a:solidFill>
                <a:srgbClr val="C00000"/>
              </a:solidFill>
            </a:endParaRPr>
          </a:p>
        </p:txBody>
      </p:sp>
      <p:sp>
        <p:nvSpPr>
          <p:cNvPr id="233" name="Rectangle 421"/>
          <p:cNvSpPr>
            <a:spLocks noChangeArrowheads="1"/>
          </p:cNvSpPr>
          <p:nvPr/>
        </p:nvSpPr>
        <p:spPr bwMode="auto">
          <a:xfrm>
            <a:off x="1219200" y="2681288"/>
            <a:ext cx="272510" cy="107722"/>
          </a:xfrm>
          <a:prstGeom prst="rect">
            <a:avLst/>
          </a:prstGeom>
          <a:noFill/>
          <a:ln w="9525">
            <a:noFill/>
            <a:miter lim="800000"/>
            <a:headEnd/>
            <a:tailEnd/>
          </a:ln>
        </p:spPr>
        <p:txBody>
          <a:bodyPr wrap="none" lIns="0" tIns="0" rIns="0" bIns="0">
            <a:spAutoFit/>
          </a:bodyPr>
          <a:lstStyle/>
          <a:p>
            <a:pPr eaLnBrk="0" hangingPunct="0"/>
            <a:r>
              <a:rPr lang="en-US" sz="700" b="0" dirty="0"/>
              <a:t>STALL</a:t>
            </a:r>
            <a:endParaRPr lang="en-US" sz="2000" b="0" baseline="30000" dirty="0"/>
          </a:p>
        </p:txBody>
      </p:sp>
      <p:sp>
        <p:nvSpPr>
          <p:cNvPr id="234" name="Freeform 422"/>
          <p:cNvSpPr>
            <a:spLocks/>
          </p:cNvSpPr>
          <p:nvPr/>
        </p:nvSpPr>
        <p:spPr bwMode="auto">
          <a:xfrm flipH="1">
            <a:off x="1465259" y="2482850"/>
            <a:ext cx="312738" cy="192088"/>
          </a:xfrm>
          <a:custGeom>
            <a:avLst/>
            <a:gdLst>
              <a:gd name="T0" fmla="*/ 2147483647 w 234"/>
              <a:gd name="T1" fmla="*/ 0 h 143"/>
              <a:gd name="T2" fmla="*/ 0 w 234"/>
              <a:gd name="T3" fmla="*/ 0 h 143"/>
              <a:gd name="T4" fmla="*/ 0 w 234"/>
              <a:gd name="T5" fmla="*/ 2147483647 h 143"/>
              <a:gd name="T6" fmla="*/ 0 60000 65536"/>
              <a:gd name="T7" fmla="*/ 0 60000 65536"/>
              <a:gd name="T8" fmla="*/ 0 60000 65536"/>
              <a:gd name="T9" fmla="*/ 0 w 234"/>
              <a:gd name="T10" fmla="*/ 0 h 143"/>
              <a:gd name="T11" fmla="*/ 234 w 234"/>
              <a:gd name="T12" fmla="*/ 143 h 143"/>
            </a:gdLst>
            <a:ahLst/>
            <a:cxnLst>
              <a:cxn ang="T6">
                <a:pos x="T0" y="T1"/>
              </a:cxn>
              <a:cxn ang="T7">
                <a:pos x="T2" y="T3"/>
              </a:cxn>
              <a:cxn ang="T8">
                <a:pos x="T4" y="T5"/>
              </a:cxn>
            </a:cxnLst>
            <a:rect l="T9" t="T10" r="T11" b="T12"/>
            <a:pathLst>
              <a:path w="234" h="143">
                <a:moveTo>
                  <a:pt x="234" y="0"/>
                </a:moveTo>
                <a:lnTo>
                  <a:pt x="0" y="0"/>
                </a:lnTo>
                <a:lnTo>
                  <a:pt x="0" y="143"/>
                </a:lnTo>
              </a:path>
            </a:pathLst>
          </a:custGeom>
          <a:noFill/>
          <a:ln w="4763">
            <a:solidFill>
              <a:schemeClr val="tx1"/>
            </a:solidFill>
            <a:round/>
            <a:headEnd/>
            <a:tailEnd/>
          </a:ln>
        </p:spPr>
        <p:txBody>
          <a:bodyPr/>
          <a:lstStyle/>
          <a:p>
            <a:endParaRPr lang="en-US"/>
          </a:p>
        </p:txBody>
      </p:sp>
      <p:sp>
        <p:nvSpPr>
          <p:cNvPr id="235" name="Freeform 423"/>
          <p:cNvSpPr>
            <a:spLocks/>
          </p:cNvSpPr>
          <p:nvPr/>
        </p:nvSpPr>
        <p:spPr bwMode="auto">
          <a:xfrm>
            <a:off x="1760534" y="2625725"/>
            <a:ext cx="41275" cy="57150"/>
          </a:xfrm>
          <a:custGeom>
            <a:avLst/>
            <a:gdLst>
              <a:gd name="T0" fmla="*/ 2147483647 w 31"/>
              <a:gd name="T1" fmla="*/ 2147483647 h 42"/>
              <a:gd name="T2" fmla="*/ 2147483647 w 31"/>
              <a:gd name="T3" fmla="*/ 0 h 42"/>
              <a:gd name="T4" fmla="*/ 2147483647 w 31"/>
              <a:gd name="T5" fmla="*/ 0 h 42"/>
              <a:gd name="T6" fmla="*/ 2147483647 w 31"/>
              <a:gd name="T7" fmla="*/ 2147483647 h 42"/>
              <a:gd name="T8" fmla="*/ 2147483647 w 31"/>
              <a:gd name="T9" fmla="*/ 2147483647 h 42"/>
              <a:gd name="T10" fmla="*/ 0 w 31"/>
              <a:gd name="T11" fmla="*/ 0 h 42"/>
              <a:gd name="T12" fmla="*/ 0 w 31"/>
              <a:gd name="T13" fmla="*/ 0 h 42"/>
              <a:gd name="T14" fmla="*/ 2147483647 w 31"/>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42"/>
              <a:gd name="T26" fmla="*/ 31 w 31"/>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42">
                <a:moveTo>
                  <a:pt x="14" y="42"/>
                </a:moveTo>
                <a:lnTo>
                  <a:pt x="31" y="0"/>
                </a:lnTo>
                <a:lnTo>
                  <a:pt x="14" y="21"/>
                </a:lnTo>
                <a:lnTo>
                  <a:pt x="0" y="0"/>
                </a:lnTo>
                <a:lnTo>
                  <a:pt x="14" y="42"/>
                </a:lnTo>
                <a:close/>
              </a:path>
            </a:pathLst>
          </a:custGeom>
          <a:solidFill>
            <a:srgbClr val="000000"/>
          </a:solidFill>
          <a:ln w="9525">
            <a:solidFill>
              <a:schemeClr val="tx1"/>
            </a:solidFill>
            <a:round/>
            <a:headEnd/>
            <a:tailEnd/>
          </a:ln>
        </p:spPr>
        <p:txBody>
          <a:bodyPr/>
          <a:lstStyle/>
          <a:p>
            <a:endParaRPr lang="en-US"/>
          </a:p>
        </p:txBody>
      </p:sp>
      <p:sp>
        <p:nvSpPr>
          <p:cNvPr id="236" name="Freeform 424"/>
          <p:cNvSpPr>
            <a:spLocks/>
          </p:cNvSpPr>
          <p:nvPr/>
        </p:nvSpPr>
        <p:spPr bwMode="auto">
          <a:xfrm>
            <a:off x="1760534" y="2625725"/>
            <a:ext cx="41275" cy="57150"/>
          </a:xfrm>
          <a:custGeom>
            <a:avLst/>
            <a:gdLst>
              <a:gd name="T0" fmla="*/ 2147483647 w 31"/>
              <a:gd name="T1" fmla="*/ 2147483647 h 42"/>
              <a:gd name="T2" fmla="*/ 2147483647 w 31"/>
              <a:gd name="T3" fmla="*/ 0 h 42"/>
              <a:gd name="T4" fmla="*/ 2147483647 w 31"/>
              <a:gd name="T5" fmla="*/ 0 h 42"/>
              <a:gd name="T6" fmla="*/ 2147483647 w 31"/>
              <a:gd name="T7" fmla="*/ 2147483647 h 42"/>
              <a:gd name="T8" fmla="*/ 2147483647 w 31"/>
              <a:gd name="T9" fmla="*/ 2147483647 h 42"/>
              <a:gd name="T10" fmla="*/ 0 w 31"/>
              <a:gd name="T11" fmla="*/ 0 h 42"/>
              <a:gd name="T12" fmla="*/ 0 w 31"/>
              <a:gd name="T13" fmla="*/ 0 h 42"/>
              <a:gd name="T14" fmla="*/ 2147483647 w 31"/>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42"/>
              <a:gd name="T26" fmla="*/ 31 w 31"/>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42">
                <a:moveTo>
                  <a:pt x="14" y="42"/>
                </a:moveTo>
                <a:lnTo>
                  <a:pt x="31" y="0"/>
                </a:lnTo>
                <a:lnTo>
                  <a:pt x="14" y="21"/>
                </a:lnTo>
                <a:lnTo>
                  <a:pt x="0" y="0"/>
                </a:lnTo>
                <a:lnTo>
                  <a:pt x="14" y="42"/>
                </a:lnTo>
              </a:path>
            </a:pathLst>
          </a:custGeom>
          <a:noFill/>
          <a:ln w="4763">
            <a:solidFill>
              <a:schemeClr val="tx1"/>
            </a:solidFill>
            <a:round/>
            <a:headEnd/>
            <a:tailEnd/>
          </a:ln>
        </p:spPr>
        <p:txBody>
          <a:bodyPr/>
          <a:lstStyle/>
          <a:p>
            <a:endParaRPr lang="en-US"/>
          </a:p>
        </p:txBody>
      </p:sp>
      <p:sp>
        <p:nvSpPr>
          <p:cNvPr id="237" name="Freeform 425"/>
          <p:cNvSpPr>
            <a:spLocks/>
          </p:cNvSpPr>
          <p:nvPr/>
        </p:nvSpPr>
        <p:spPr bwMode="auto">
          <a:xfrm>
            <a:off x="1839909" y="2625725"/>
            <a:ext cx="42863" cy="57150"/>
          </a:xfrm>
          <a:custGeom>
            <a:avLst/>
            <a:gdLst>
              <a:gd name="T0" fmla="*/ 2147483647 w 32"/>
              <a:gd name="T1" fmla="*/ 2147483647 h 42"/>
              <a:gd name="T2" fmla="*/ 2147483647 w 32"/>
              <a:gd name="T3" fmla="*/ 0 h 42"/>
              <a:gd name="T4" fmla="*/ 2147483647 w 32"/>
              <a:gd name="T5" fmla="*/ 0 h 42"/>
              <a:gd name="T6" fmla="*/ 2147483647 w 32"/>
              <a:gd name="T7" fmla="*/ 2147483647 h 42"/>
              <a:gd name="T8" fmla="*/ 2147483647 w 32"/>
              <a:gd name="T9" fmla="*/ 2147483647 h 42"/>
              <a:gd name="T10" fmla="*/ 0 w 32"/>
              <a:gd name="T11" fmla="*/ 0 h 42"/>
              <a:gd name="T12" fmla="*/ 0 w 32"/>
              <a:gd name="T13" fmla="*/ 0 h 42"/>
              <a:gd name="T14" fmla="*/ 2147483647 w 32"/>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42"/>
              <a:gd name="T26" fmla="*/ 32 w 32"/>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42">
                <a:moveTo>
                  <a:pt x="14" y="42"/>
                </a:moveTo>
                <a:lnTo>
                  <a:pt x="32"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238" name="Freeform 426"/>
          <p:cNvSpPr>
            <a:spLocks/>
          </p:cNvSpPr>
          <p:nvPr/>
        </p:nvSpPr>
        <p:spPr bwMode="auto">
          <a:xfrm>
            <a:off x="1839909" y="2625725"/>
            <a:ext cx="42863" cy="57150"/>
          </a:xfrm>
          <a:custGeom>
            <a:avLst/>
            <a:gdLst>
              <a:gd name="T0" fmla="*/ 2147483647 w 32"/>
              <a:gd name="T1" fmla="*/ 2147483647 h 42"/>
              <a:gd name="T2" fmla="*/ 2147483647 w 32"/>
              <a:gd name="T3" fmla="*/ 0 h 42"/>
              <a:gd name="T4" fmla="*/ 2147483647 w 32"/>
              <a:gd name="T5" fmla="*/ 0 h 42"/>
              <a:gd name="T6" fmla="*/ 2147483647 w 32"/>
              <a:gd name="T7" fmla="*/ 2147483647 h 42"/>
              <a:gd name="T8" fmla="*/ 2147483647 w 32"/>
              <a:gd name="T9" fmla="*/ 2147483647 h 42"/>
              <a:gd name="T10" fmla="*/ 0 w 32"/>
              <a:gd name="T11" fmla="*/ 0 h 42"/>
              <a:gd name="T12" fmla="*/ 0 w 32"/>
              <a:gd name="T13" fmla="*/ 0 h 42"/>
              <a:gd name="T14" fmla="*/ 2147483647 w 32"/>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42"/>
              <a:gd name="T26" fmla="*/ 32 w 32"/>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42">
                <a:moveTo>
                  <a:pt x="14" y="42"/>
                </a:moveTo>
                <a:lnTo>
                  <a:pt x="32"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239" name="Rectangle 427"/>
          <p:cNvSpPr>
            <a:spLocks noChangeArrowheads="1"/>
          </p:cNvSpPr>
          <p:nvPr/>
        </p:nvSpPr>
        <p:spPr bwMode="auto">
          <a:xfrm>
            <a:off x="1253836" y="2438400"/>
            <a:ext cx="193964" cy="107722"/>
          </a:xfrm>
          <a:prstGeom prst="rect">
            <a:avLst/>
          </a:prstGeom>
          <a:noFill/>
          <a:ln w="9525">
            <a:noFill/>
            <a:miter lim="800000"/>
            <a:headEnd/>
            <a:tailEnd/>
          </a:ln>
        </p:spPr>
        <p:txBody>
          <a:bodyPr wrap="none" lIns="0" tIns="0" rIns="0" bIns="0">
            <a:spAutoFit/>
          </a:bodyPr>
          <a:lstStyle/>
          <a:p>
            <a:pPr eaLnBrk="0" hangingPunct="0"/>
            <a:r>
              <a:rPr lang="en-US" sz="700" b="0" dirty="0"/>
              <a:t>NOP</a:t>
            </a:r>
            <a:endParaRPr lang="en-US" sz="2400" b="0" dirty="0"/>
          </a:p>
        </p:txBody>
      </p:sp>
      <p:sp>
        <p:nvSpPr>
          <p:cNvPr id="240" name="Freeform 434"/>
          <p:cNvSpPr>
            <a:spLocks/>
          </p:cNvSpPr>
          <p:nvPr/>
        </p:nvSpPr>
        <p:spPr bwMode="auto">
          <a:xfrm>
            <a:off x="1549400" y="1890712"/>
            <a:ext cx="152400" cy="76200"/>
          </a:xfrm>
          <a:custGeom>
            <a:avLst/>
            <a:gdLst>
              <a:gd name="T0" fmla="*/ 0 w 96"/>
              <a:gd name="T1" fmla="*/ 0 h 48"/>
              <a:gd name="T2" fmla="*/ 2147483647 w 96"/>
              <a:gd name="T3" fmla="*/ 0 h 48"/>
              <a:gd name="T4" fmla="*/ 2147483647 w 96"/>
              <a:gd name="T5" fmla="*/ 2147483647 h 48"/>
              <a:gd name="T6" fmla="*/ 0 60000 65536"/>
              <a:gd name="T7" fmla="*/ 0 60000 65536"/>
              <a:gd name="T8" fmla="*/ 0 60000 65536"/>
              <a:gd name="T9" fmla="*/ 0 w 96"/>
              <a:gd name="T10" fmla="*/ 0 h 48"/>
              <a:gd name="T11" fmla="*/ 96 w 96"/>
              <a:gd name="T12" fmla="*/ 48 h 48"/>
            </a:gdLst>
            <a:ahLst/>
            <a:cxnLst>
              <a:cxn ang="T6">
                <a:pos x="T0" y="T1"/>
              </a:cxn>
              <a:cxn ang="T7">
                <a:pos x="T2" y="T3"/>
              </a:cxn>
              <a:cxn ang="T8">
                <a:pos x="T4" y="T5"/>
              </a:cxn>
            </a:cxnLst>
            <a:rect l="T9" t="T10" r="T11" b="T12"/>
            <a:pathLst>
              <a:path w="96" h="48">
                <a:moveTo>
                  <a:pt x="0" y="0"/>
                </a:moveTo>
                <a:lnTo>
                  <a:pt x="96" y="0"/>
                </a:lnTo>
                <a:lnTo>
                  <a:pt x="96" y="48"/>
                </a:lnTo>
              </a:path>
            </a:pathLst>
          </a:custGeom>
          <a:noFill/>
          <a:ln w="9525">
            <a:solidFill>
              <a:schemeClr val="tx1"/>
            </a:solidFill>
            <a:round/>
            <a:headEnd/>
            <a:tailEnd/>
          </a:ln>
        </p:spPr>
        <p:txBody>
          <a:bodyPr wrap="none" anchor="ctr"/>
          <a:lstStyle/>
          <a:p>
            <a:endParaRPr lang="en-US"/>
          </a:p>
        </p:txBody>
      </p:sp>
      <p:sp>
        <p:nvSpPr>
          <p:cNvPr id="241" name="Freeform 435"/>
          <p:cNvSpPr>
            <a:spLocks/>
          </p:cNvSpPr>
          <p:nvPr/>
        </p:nvSpPr>
        <p:spPr bwMode="auto">
          <a:xfrm>
            <a:off x="1684338" y="1924050"/>
            <a:ext cx="36512" cy="57150"/>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solidFill>
              <a:srgbClr val="C00000"/>
            </a:solidFill>
            <a:round/>
            <a:headEnd/>
            <a:tailEnd/>
          </a:ln>
        </p:spPr>
        <p:txBody>
          <a:bodyPr/>
          <a:lstStyle/>
          <a:p>
            <a:endParaRPr lang="en-US"/>
          </a:p>
        </p:txBody>
      </p:sp>
      <p:sp>
        <p:nvSpPr>
          <p:cNvPr id="242" name="Freeform 436"/>
          <p:cNvSpPr>
            <a:spLocks/>
          </p:cNvSpPr>
          <p:nvPr/>
        </p:nvSpPr>
        <p:spPr bwMode="auto">
          <a:xfrm>
            <a:off x="1684338" y="1924050"/>
            <a:ext cx="36512" cy="57150"/>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C00000"/>
            </a:solidFill>
            <a:round/>
            <a:headEnd/>
            <a:tailEnd/>
          </a:ln>
        </p:spPr>
        <p:txBody>
          <a:bodyPr/>
          <a:lstStyle/>
          <a:p>
            <a:endParaRPr lang="en-US"/>
          </a:p>
        </p:txBody>
      </p:sp>
      <p:sp>
        <p:nvSpPr>
          <p:cNvPr id="243" name="Rectangle 437"/>
          <p:cNvSpPr>
            <a:spLocks noChangeArrowheads="1"/>
          </p:cNvSpPr>
          <p:nvPr/>
        </p:nvSpPr>
        <p:spPr bwMode="auto">
          <a:xfrm>
            <a:off x="1251490" y="1828800"/>
            <a:ext cx="272510" cy="107722"/>
          </a:xfrm>
          <a:prstGeom prst="rect">
            <a:avLst/>
          </a:prstGeom>
          <a:noFill/>
          <a:ln w="9525">
            <a:noFill/>
            <a:miter lim="800000"/>
            <a:headEnd/>
            <a:tailEnd/>
          </a:ln>
        </p:spPr>
        <p:txBody>
          <a:bodyPr wrap="none" lIns="0" tIns="0" rIns="0" bIns="0">
            <a:spAutoFit/>
          </a:bodyPr>
          <a:lstStyle/>
          <a:p>
            <a:pPr eaLnBrk="0" hangingPunct="0"/>
            <a:r>
              <a:rPr lang="en-US" sz="700" b="0" dirty="0"/>
              <a:t>STALL</a:t>
            </a:r>
            <a:endParaRPr lang="en-US" sz="2400" b="0" dirty="0"/>
          </a:p>
        </p:txBody>
      </p:sp>
      <p:sp>
        <p:nvSpPr>
          <p:cNvPr id="244" name="Freeform 434"/>
          <p:cNvSpPr>
            <a:spLocks/>
          </p:cNvSpPr>
          <p:nvPr/>
        </p:nvSpPr>
        <p:spPr bwMode="auto">
          <a:xfrm>
            <a:off x="361950" y="1890712"/>
            <a:ext cx="152400" cy="76200"/>
          </a:xfrm>
          <a:custGeom>
            <a:avLst/>
            <a:gdLst>
              <a:gd name="T0" fmla="*/ 0 w 96"/>
              <a:gd name="T1" fmla="*/ 0 h 48"/>
              <a:gd name="T2" fmla="*/ 2147483647 w 96"/>
              <a:gd name="T3" fmla="*/ 0 h 48"/>
              <a:gd name="T4" fmla="*/ 2147483647 w 96"/>
              <a:gd name="T5" fmla="*/ 2147483647 h 48"/>
              <a:gd name="T6" fmla="*/ 0 60000 65536"/>
              <a:gd name="T7" fmla="*/ 0 60000 65536"/>
              <a:gd name="T8" fmla="*/ 0 60000 65536"/>
              <a:gd name="T9" fmla="*/ 0 w 96"/>
              <a:gd name="T10" fmla="*/ 0 h 48"/>
              <a:gd name="T11" fmla="*/ 96 w 96"/>
              <a:gd name="T12" fmla="*/ 48 h 48"/>
            </a:gdLst>
            <a:ahLst/>
            <a:cxnLst>
              <a:cxn ang="T6">
                <a:pos x="T0" y="T1"/>
              </a:cxn>
              <a:cxn ang="T7">
                <a:pos x="T2" y="T3"/>
              </a:cxn>
              <a:cxn ang="T8">
                <a:pos x="T4" y="T5"/>
              </a:cxn>
            </a:cxnLst>
            <a:rect l="T9" t="T10" r="T11" b="T12"/>
            <a:pathLst>
              <a:path w="96" h="48">
                <a:moveTo>
                  <a:pt x="0" y="0"/>
                </a:moveTo>
                <a:lnTo>
                  <a:pt x="96" y="0"/>
                </a:lnTo>
                <a:lnTo>
                  <a:pt x="96" y="48"/>
                </a:lnTo>
              </a:path>
            </a:pathLst>
          </a:custGeom>
          <a:noFill/>
          <a:ln w="9525">
            <a:solidFill>
              <a:schemeClr val="tx1"/>
            </a:solidFill>
            <a:round/>
            <a:headEnd/>
            <a:tailEnd/>
          </a:ln>
        </p:spPr>
        <p:txBody>
          <a:bodyPr wrap="none" anchor="ctr"/>
          <a:lstStyle/>
          <a:p>
            <a:endParaRPr lang="en-US"/>
          </a:p>
        </p:txBody>
      </p:sp>
      <p:sp>
        <p:nvSpPr>
          <p:cNvPr id="245" name="Freeform 435"/>
          <p:cNvSpPr>
            <a:spLocks/>
          </p:cNvSpPr>
          <p:nvPr/>
        </p:nvSpPr>
        <p:spPr bwMode="auto">
          <a:xfrm>
            <a:off x="496888" y="1924050"/>
            <a:ext cx="36512" cy="57150"/>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solidFill>
              <a:srgbClr val="C00000"/>
            </a:solidFill>
            <a:round/>
            <a:headEnd/>
            <a:tailEnd/>
          </a:ln>
        </p:spPr>
        <p:txBody>
          <a:bodyPr/>
          <a:lstStyle/>
          <a:p>
            <a:endParaRPr lang="en-US"/>
          </a:p>
        </p:txBody>
      </p:sp>
      <p:sp>
        <p:nvSpPr>
          <p:cNvPr id="246" name="Freeform 436"/>
          <p:cNvSpPr>
            <a:spLocks/>
          </p:cNvSpPr>
          <p:nvPr/>
        </p:nvSpPr>
        <p:spPr bwMode="auto">
          <a:xfrm>
            <a:off x="496888" y="1924050"/>
            <a:ext cx="36512" cy="57150"/>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C00000"/>
            </a:solidFill>
            <a:round/>
            <a:headEnd/>
            <a:tailEnd/>
          </a:ln>
        </p:spPr>
        <p:txBody>
          <a:bodyPr/>
          <a:lstStyle/>
          <a:p>
            <a:endParaRPr lang="en-US"/>
          </a:p>
        </p:txBody>
      </p:sp>
      <p:sp>
        <p:nvSpPr>
          <p:cNvPr id="247" name="Rectangle 437"/>
          <p:cNvSpPr>
            <a:spLocks noChangeArrowheads="1"/>
          </p:cNvSpPr>
          <p:nvPr/>
        </p:nvSpPr>
        <p:spPr bwMode="auto">
          <a:xfrm>
            <a:off x="64040" y="1828800"/>
            <a:ext cx="272510" cy="107722"/>
          </a:xfrm>
          <a:prstGeom prst="rect">
            <a:avLst/>
          </a:prstGeom>
          <a:noFill/>
          <a:ln w="9525">
            <a:noFill/>
            <a:miter lim="800000"/>
            <a:headEnd/>
            <a:tailEnd/>
          </a:ln>
        </p:spPr>
        <p:txBody>
          <a:bodyPr wrap="none" lIns="0" tIns="0" rIns="0" bIns="0">
            <a:spAutoFit/>
          </a:bodyPr>
          <a:lstStyle/>
          <a:p>
            <a:pPr eaLnBrk="0" hangingPunct="0"/>
            <a:r>
              <a:rPr lang="en-US" sz="700" b="0" dirty="0"/>
              <a:t>STALL</a:t>
            </a:r>
            <a:endParaRPr lang="en-US" sz="2400" b="0" dirty="0"/>
          </a:p>
        </p:txBody>
      </p:sp>
      <p:sp>
        <p:nvSpPr>
          <p:cNvPr id="248" name="Freeform 434"/>
          <p:cNvSpPr>
            <a:spLocks/>
          </p:cNvSpPr>
          <p:nvPr/>
        </p:nvSpPr>
        <p:spPr bwMode="auto">
          <a:xfrm>
            <a:off x="374110" y="1128712"/>
            <a:ext cx="152400" cy="76200"/>
          </a:xfrm>
          <a:custGeom>
            <a:avLst/>
            <a:gdLst>
              <a:gd name="T0" fmla="*/ 0 w 96"/>
              <a:gd name="T1" fmla="*/ 0 h 48"/>
              <a:gd name="T2" fmla="*/ 2147483647 w 96"/>
              <a:gd name="T3" fmla="*/ 0 h 48"/>
              <a:gd name="T4" fmla="*/ 2147483647 w 96"/>
              <a:gd name="T5" fmla="*/ 2147483647 h 48"/>
              <a:gd name="T6" fmla="*/ 0 60000 65536"/>
              <a:gd name="T7" fmla="*/ 0 60000 65536"/>
              <a:gd name="T8" fmla="*/ 0 60000 65536"/>
              <a:gd name="T9" fmla="*/ 0 w 96"/>
              <a:gd name="T10" fmla="*/ 0 h 48"/>
              <a:gd name="T11" fmla="*/ 96 w 96"/>
              <a:gd name="T12" fmla="*/ 48 h 48"/>
            </a:gdLst>
            <a:ahLst/>
            <a:cxnLst>
              <a:cxn ang="T6">
                <a:pos x="T0" y="T1"/>
              </a:cxn>
              <a:cxn ang="T7">
                <a:pos x="T2" y="T3"/>
              </a:cxn>
              <a:cxn ang="T8">
                <a:pos x="T4" y="T5"/>
              </a:cxn>
            </a:cxnLst>
            <a:rect l="T9" t="T10" r="T11" b="T12"/>
            <a:pathLst>
              <a:path w="96" h="48">
                <a:moveTo>
                  <a:pt x="0" y="0"/>
                </a:moveTo>
                <a:lnTo>
                  <a:pt x="96" y="0"/>
                </a:lnTo>
                <a:lnTo>
                  <a:pt x="96" y="48"/>
                </a:lnTo>
              </a:path>
            </a:pathLst>
          </a:custGeom>
          <a:noFill/>
          <a:ln w="9525">
            <a:solidFill>
              <a:schemeClr val="tx1"/>
            </a:solidFill>
            <a:round/>
            <a:headEnd/>
            <a:tailEnd/>
          </a:ln>
        </p:spPr>
        <p:txBody>
          <a:bodyPr wrap="none" anchor="ctr"/>
          <a:lstStyle/>
          <a:p>
            <a:endParaRPr lang="en-US"/>
          </a:p>
        </p:txBody>
      </p:sp>
      <p:sp>
        <p:nvSpPr>
          <p:cNvPr id="249" name="Freeform 435"/>
          <p:cNvSpPr>
            <a:spLocks/>
          </p:cNvSpPr>
          <p:nvPr/>
        </p:nvSpPr>
        <p:spPr bwMode="auto">
          <a:xfrm>
            <a:off x="509048" y="1162050"/>
            <a:ext cx="36512" cy="57150"/>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solidFill>
              <a:srgbClr val="C00000"/>
            </a:solidFill>
            <a:round/>
            <a:headEnd/>
            <a:tailEnd/>
          </a:ln>
        </p:spPr>
        <p:txBody>
          <a:bodyPr/>
          <a:lstStyle/>
          <a:p>
            <a:endParaRPr lang="en-US"/>
          </a:p>
        </p:txBody>
      </p:sp>
      <p:sp>
        <p:nvSpPr>
          <p:cNvPr id="250" name="Freeform 436"/>
          <p:cNvSpPr>
            <a:spLocks/>
          </p:cNvSpPr>
          <p:nvPr/>
        </p:nvSpPr>
        <p:spPr bwMode="auto">
          <a:xfrm>
            <a:off x="509048" y="1162050"/>
            <a:ext cx="36512" cy="57150"/>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C00000"/>
            </a:solidFill>
            <a:round/>
            <a:headEnd/>
            <a:tailEnd/>
          </a:ln>
        </p:spPr>
        <p:txBody>
          <a:bodyPr/>
          <a:lstStyle/>
          <a:p>
            <a:endParaRPr lang="en-US"/>
          </a:p>
        </p:txBody>
      </p:sp>
      <p:sp>
        <p:nvSpPr>
          <p:cNvPr id="251" name="Rectangle 437"/>
          <p:cNvSpPr>
            <a:spLocks noChangeArrowheads="1"/>
          </p:cNvSpPr>
          <p:nvPr/>
        </p:nvSpPr>
        <p:spPr bwMode="auto">
          <a:xfrm>
            <a:off x="76200" y="1066800"/>
            <a:ext cx="272510" cy="107722"/>
          </a:xfrm>
          <a:prstGeom prst="rect">
            <a:avLst/>
          </a:prstGeom>
          <a:noFill/>
          <a:ln w="9525">
            <a:noFill/>
            <a:miter lim="800000"/>
            <a:headEnd/>
            <a:tailEnd/>
          </a:ln>
        </p:spPr>
        <p:txBody>
          <a:bodyPr wrap="none" lIns="0" tIns="0" rIns="0" bIns="0">
            <a:spAutoFit/>
          </a:bodyPr>
          <a:lstStyle/>
          <a:p>
            <a:pPr eaLnBrk="0" hangingPunct="0"/>
            <a:r>
              <a:rPr lang="en-US" sz="700" b="0" dirty="0"/>
              <a:t>STALL</a:t>
            </a:r>
            <a:endParaRPr lang="en-US" sz="2400" b="0" dirty="0"/>
          </a:p>
        </p:txBody>
      </p:sp>
      <p:sp>
        <p:nvSpPr>
          <p:cNvPr id="264" name="Freeform 376"/>
          <p:cNvSpPr>
            <a:spLocks/>
          </p:cNvSpPr>
          <p:nvPr/>
        </p:nvSpPr>
        <p:spPr bwMode="auto">
          <a:xfrm>
            <a:off x="3352800" y="2830512"/>
            <a:ext cx="519113" cy="84138"/>
          </a:xfrm>
          <a:custGeom>
            <a:avLst/>
            <a:gdLst>
              <a:gd name="T0" fmla="*/ 0 w 388"/>
              <a:gd name="T1" fmla="*/ 0 h 63"/>
              <a:gd name="T2" fmla="*/ 2147483647 w 388"/>
              <a:gd name="T3" fmla="*/ 0 h 63"/>
              <a:gd name="T4" fmla="*/ 2147483647 w 388"/>
              <a:gd name="T5" fmla="*/ 2147483647 h 63"/>
              <a:gd name="T6" fmla="*/ 2147483647 w 388"/>
              <a:gd name="T7" fmla="*/ 2147483647 h 63"/>
              <a:gd name="T8" fmla="*/ 0 w 388"/>
              <a:gd name="T9" fmla="*/ 0 h 63"/>
              <a:gd name="T10" fmla="*/ 0 60000 65536"/>
              <a:gd name="T11" fmla="*/ 0 60000 65536"/>
              <a:gd name="T12" fmla="*/ 0 60000 65536"/>
              <a:gd name="T13" fmla="*/ 0 60000 65536"/>
              <a:gd name="T14" fmla="*/ 0 60000 65536"/>
              <a:gd name="T15" fmla="*/ 0 w 388"/>
              <a:gd name="T16" fmla="*/ 0 h 63"/>
              <a:gd name="T17" fmla="*/ 388 w 388"/>
              <a:gd name="T18" fmla="*/ 63 h 63"/>
            </a:gdLst>
            <a:ahLst/>
            <a:cxnLst>
              <a:cxn ang="T10">
                <a:pos x="T0" y="T1"/>
              </a:cxn>
              <a:cxn ang="T11">
                <a:pos x="T2" y="T3"/>
              </a:cxn>
              <a:cxn ang="T12">
                <a:pos x="T4" y="T5"/>
              </a:cxn>
              <a:cxn ang="T13">
                <a:pos x="T6" y="T7"/>
              </a:cxn>
              <a:cxn ang="T14">
                <a:pos x="T8" y="T9"/>
              </a:cxn>
            </a:cxnLst>
            <a:rect l="T15" t="T16" r="T17" b="T18"/>
            <a:pathLst>
              <a:path w="388" h="63">
                <a:moveTo>
                  <a:pt x="0" y="0"/>
                </a:moveTo>
                <a:lnTo>
                  <a:pt x="388" y="0"/>
                </a:lnTo>
                <a:lnTo>
                  <a:pt x="339" y="63"/>
                </a:lnTo>
                <a:lnTo>
                  <a:pt x="49" y="63"/>
                </a:lnTo>
                <a:lnTo>
                  <a:pt x="0" y="0"/>
                </a:lnTo>
              </a:path>
            </a:pathLst>
          </a:custGeom>
          <a:solidFill>
            <a:schemeClr val="accent1">
              <a:lumMod val="40000"/>
              <a:lumOff val="60000"/>
            </a:schemeClr>
          </a:solidFill>
          <a:ln w="11113">
            <a:solidFill>
              <a:srgbClr val="000000"/>
            </a:solidFill>
            <a:round/>
            <a:headEnd/>
            <a:tailEnd/>
          </a:ln>
        </p:spPr>
        <p:txBody>
          <a:bodyPr/>
          <a:lstStyle/>
          <a:p>
            <a:endParaRPr lang="en-US"/>
          </a:p>
        </p:txBody>
      </p:sp>
      <p:sp>
        <p:nvSpPr>
          <p:cNvPr id="267" name="Freeform 376"/>
          <p:cNvSpPr>
            <a:spLocks/>
          </p:cNvSpPr>
          <p:nvPr/>
        </p:nvSpPr>
        <p:spPr bwMode="auto">
          <a:xfrm>
            <a:off x="2590800" y="2819400"/>
            <a:ext cx="519113" cy="84138"/>
          </a:xfrm>
          <a:custGeom>
            <a:avLst/>
            <a:gdLst>
              <a:gd name="T0" fmla="*/ 0 w 388"/>
              <a:gd name="T1" fmla="*/ 0 h 63"/>
              <a:gd name="T2" fmla="*/ 2147483647 w 388"/>
              <a:gd name="T3" fmla="*/ 0 h 63"/>
              <a:gd name="T4" fmla="*/ 2147483647 w 388"/>
              <a:gd name="T5" fmla="*/ 2147483647 h 63"/>
              <a:gd name="T6" fmla="*/ 2147483647 w 388"/>
              <a:gd name="T7" fmla="*/ 2147483647 h 63"/>
              <a:gd name="T8" fmla="*/ 0 w 388"/>
              <a:gd name="T9" fmla="*/ 0 h 63"/>
              <a:gd name="T10" fmla="*/ 0 60000 65536"/>
              <a:gd name="T11" fmla="*/ 0 60000 65536"/>
              <a:gd name="T12" fmla="*/ 0 60000 65536"/>
              <a:gd name="T13" fmla="*/ 0 60000 65536"/>
              <a:gd name="T14" fmla="*/ 0 60000 65536"/>
              <a:gd name="T15" fmla="*/ 0 w 388"/>
              <a:gd name="T16" fmla="*/ 0 h 63"/>
              <a:gd name="T17" fmla="*/ 388 w 388"/>
              <a:gd name="T18" fmla="*/ 63 h 63"/>
            </a:gdLst>
            <a:ahLst/>
            <a:cxnLst>
              <a:cxn ang="T10">
                <a:pos x="T0" y="T1"/>
              </a:cxn>
              <a:cxn ang="T11">
                <a:pos x="T2" y="T3"/>
              </a:cxn>
              <a:cxn ang="T12">
                <a:pos x="T4" y="T5"/>
              </a:cxn>
              <a:cxn ang="T13">
                <a:pos x="T6" y="T7"/>
              </a:cxn>
              <a:cxn ang="T14">
                <a:pos x="T8" y="T9"/>
              </a:cxn>
            </a:cxnLst>
            <a:rect l="T15" t="T16" r="T17" b="T18"/>
            <a:pathLst>
              <a:path w="388" h="63">
                <a:moveTo>
                  <a:pt x="0" y="0"/>
                </a:moveTo>
                <a:lnTo>
                  <a:pt x="388" y="0"/>
                </a:lnTo>
                <a:lnTo>
                  <a:pt x="339" y="63"/>
                </a:lnTo>
                <a:lnTo>
                  <a:pt x="49" y="63"/>
                </a:lnTo>
                <a:lnTo>
                  <a:pt x="0" y="0"/>
                </a:lnTo>
              </a:path>
            </a:pathLst>
          </a:custGeom>
          <a:solidFill>
            <a:schemeClr val="accent1">
              <a:lumMod val="40000"/>
              <a:lumOff val="60000"/>
            </a:schemeClr>
          </a:solidFill>
          <a:ln w="11113">
            <a:solidFill>
              <a:srgbClr val="000000"/>
            </a:solidFill>
            <a:round/>
            <a:headEnd/>
            <a:tailEnd/>
          </a:ln>
        </p:spPr>
        <p:txBody>
          <a:bodyPr/>
          <a:lstStyle/>
          <a:p>
            <a:endParaRPr lang="en-US"/>
          </a:p>
        </p:txBody>
      </p:sp>
      <p:sp>
        <p:nvSpPr>
          <p:cNvPr id="268" name="Freeform 267"/>
          <p:cNvSpPr/>
          <p:nvPr/>
        </p:nvSpPr>
        <p:spPr>
          <a:xfrm>
            <a:off x="2709069" y="2113757"/>
            <a:ext cx="1793082" cy="1834356"/>
          </a:xfrm>
          <a:custGeom>
            <a:avLst/>
            <a:gdLst>
              <a:gd name="connsiteX0" fmla="*/ 363537 w 1860550"/>
              <a:gd name="connsiteY0" fmla="*/ 1835150 h 1835150"/>
              <a:gd name="connsiteX1" fmla="*/ 1658937 w 1860550"/>
              <a:gd name="connsiteY1" fmla="*/ 1482725 h 1835150"/>
              <a:gd name="connsiteX2" fmla="*/ 1573212 w 1860550"/>
              <a:gd name="connsiteY2" fmla="*/ 206375 h 1835150"/>
              <a:gd name="connsiteX3" fmla="*/ 239712 w 1860550"/>
              <a:gd name="connsiteY3" fmla="*/ 244475 h 1835150"/>
              <a:gd name="connsiteX4" fmla="*/ 134937 w 1860550"/>
              <a:gd name="connsiteY4" fmla="*/ 701675 h 1835150"/>
              <a:gd name="connsiteX0" fmla="*/ 296069 w 1793082"/>
              <a:gd name="connsiteY0" fmla="*/ 1834356 h 1834356"/>
              <a:gd name="connsiteX1" fmla="*/ 1591469 w 1793082"/>
              <a:gd name="connsiteY1" fmla="*/ 1481931 h 1834356"/>
              <a:gd name="connsiteX2" fmla="*/ 1505744 w 1793082"/>
              <a:gd name="connsiteY2" fmla="*/ 205581 h 1834356"/>
              <a:gd name="connsiteX3" fmla="*/ 338931 w 1793082"/>
              <a:gd name="connsiteY3" fmla="*/ 248443 h 1834356"/>
              <a:gd name="connsiteX4" fmla="*/ 67469 w 1793082"/>
              <a:gd name="connsiteY4" fmla="*/ 700881 h 18343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93082" h="1834356">
                <a:moveTo>
                  <a:pt x="296069" y="1834356"/>
                </a:moveTo>
                <a:cubicBezTo>
                  <a:pt x="842962" y="1793875"/>
                  <a:pt x="1389856" y="1753394"/>
                  <a:pt x="1591469" y="1481931"/>
                </a:cubicBezTo>
                <a:cubicBezTo>
                  <a:pt x="1793082" y="1210468"/>
                  <a:pt x="1714500" y="411162"/>
                  <a:pt x="1505744" y="205581"/>
                </a:cubicBezTo>
                <a:cubicBezTo>
                  <a:pt x="1296988" y="0"/>
                  <a:pt x="578643" y="165893"/>
                  <a:pt x="338931" y="248443"/>
                </a:cubicBezTo>
                <a:cubicBezTo>
                  <a:pt x="99219" y="330993"/>
                  <a:pt x="0" y="513556"/>
                  <a:pt x="67469" y="700881"/>
                </a:cubicBezTo>
              </a:path>
            </a:pathLst>
          </a:custGeom>
          <a:ln>
            <a:solidFill>
              <a:srgbClr val="0070C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69" name="Freeform 268"/>
          <p:cNvSpPr/>
          <p:nvPr/>
        </p:nvSpPr>
        <p:spPr>
          <a:xfrm>
            <a:off x="2840636" y="2066365"/>
            <a:ext cx="1749588" cy="2734235"/>
          </a:xfrm>
          <a:custGeom>
            <a:avLst/>
            <a:gdLst>
              <a:gd name="connsiteX0" fmla="*/ 363537 w 1860550"/>
              <a:gd name="connsiteY0" fmla="*/ 1835150 h 1835150"/>
              <a:gd name="connsiteX1" fmla="*/ 1658937 w 1860550"/>
              <a:gd name="connsiteY1" fmla="*/ 1482725 h 1835150"/>
              <a:gd name="connsiteX2" fmla="*/ 1573212 w 1860550"/>
              <a:gd name="connsiteY2" fmla="*/ 206375 h 1835150"/>
              <a:gd name="connsiteX3" fmla="*/ 239712 w 1860550"/>
              <a:gd name="connsiteY3" fmla="*/ 244475 h 1835150"/>
              <a:gd name="connsiteX4" fmla="*/ 134937 w 1860550"/>
              <a:gd name="connsiteY4" fmla="*/ 701675 h 1835150"/>
              <a:gd name="connsiteX0" fmla="*/ 296069 w 1793082"/>
              <a:gd name="connsiteY0" fmla="*/ 1834356 h 1834356"/>
              <a:gd name="connsiteX1" fmla="*/ 1591469 w 1793082"/>
              <a:gd name="connsiteY1" fmla="*/ 1481931 h 1834356"/>
              <a:gd name="connsiteX2" fmla="*/ 1505744 w 1793082"/>
              <a:gd name="connsiteY2" fmla="*/ 205581 h 1834356"/>
              <a:gd name="connsiteX3" fmla="*/ 338931 w 1793082"/>
              <a:gd name="connsiteY3" fmla="*/ 248443 h 1834356"/>
              <a:gd name="connsiteX4" fmla="*/ 67469 w 1793082"/>
              <a:gd name="connsiteY4" fmla="*/ 700881 h 1834356"/>
              <a:gd name="connsiteX0" fmla="*/ 296069 w 1793082"/>
              <a:gd name="connsiteY0" fmla="*/ 1836407 h 1836407"/>
              <a:gd name="connsiteX1" fmla="*/ 1591469 w 1793082"/>
              <a:gd name="connsiteY1" fmla="*/ 1483982 h 1836407"/>
              <a:gd name="connsiteX2" fmla="*/ 1505744 w 1793082"/>
              <a:gd name="connsiteY2" fmla="*/ 207632 h 1836407"/>
              <a:gd name="connsiteX3" fmla="*/ 441407 w 1793082"/>
              <a:gd name="connsiteY3" fmla="*/ 238187 h 1836407"/>
              <a:gd name="connsiteX4" fmla="*/ 67469 w 1793082"/>
              <a:gd name="connsiteY4" fmla="*/ 702932 h 1836407"/>
              <a:gd name="connsiteX0" fmla="*/ 192466 w 1689479"/>
              <a:gd name="connsiteY0" fmla="*/ 1836407 h 1836407"/>
              <a:gd name="connsiteX1" fmla="*/ 1487866 w 1689479"/>
              <a:gd name="connsiteY1" fmla="*/ 1483982 h 1836407"/>
              <a:gd name="connsiteX2" fmla="*/ 1402141 w 1689479"/>
              <a:gd name="connsiteY2" fmla="*/ 207632 h 1836407"/>
              <a:gd name="connsiteX3" fmla="*/ 337804 w 1689479"/>
              <a:gd name="connsiteY3" fmla="*/ 238187 h 1836407"/>
              <a:gd name="connsiteX4" fmla="*/ 67469 w 1689479"/>
              <a:gd name="connsiteY4" fmla="*/ 710459 h 1836407"/>
              <a:gd name="connsiteX0" fmla="*/ 144176 w 1551755"/>
              <a:gd name="connsiteY0" fmla="*/ 1732484 h 1732484"/>
              <a:gd name="connsiteX1" fmla="*/ 1439576 w 1551755"/>
              <a:gd name="connsiteY1" fmla="*/ 1380059 h 1732484"/>
              <a:gd name="connsiteX2" fmla="*/ 1353851 w 1551755"/>
              <a:gd name="connsiteY2" fmla="*/ 103709 h 1732484"/>
              <a:gd name="connsiteX3" fmla="*/ 289514 w 1551755"/>
              <a:gd name="connsiteY3" fmla="*/ 134264 h 1732484"/>
              <a:gd name="connsiteX4" fmla="*/ 19179 w 1551755"/>
              <a:gd name="connsiteY4" fmla="*/ 453808 h 17324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1755" h="1732484">
                <a:moveTo>
                  <a:pt x="144176" y="1732484"/>
                </a:moveTo>
                <a:cubicBezTo>
                  <a:pt x="691069" y="1692003"/>
                  <a:pt x="1237963" y="1651522"/>
                  <a:pt x="1439576" y="1380059"/>
                </a:cubicBezTo>
                <a:cubicBezTo>
                  <a:pt x="1641189" y="1108596"/>
                  <a:pt x="1545528" y="311341"/>
                  <a:pt x="1353851" y="103709"/>
                </a:cubicBezTo>
                <a:cubicBezTo>
                  <a:pt x="1162174" y="-103923"/>
                  <a:pt x="511959" y="50460"/>
                  <a:pt x="289514" y="134264"/>
                </a:cubicBezTo>
                <a:cubicBezTo>
                  <a:pt x="67069" y="218068"/>
                  <a:pt x="-48290" y="266483"/>
                  <a:pt x="19179" y="453808"/>
                </a:cubicBezTo>
              </a:path>
            </a:pathLst>
          </a:custGeom>
          <a:ln>
            <a:solidFill>
              <a:srgbClr val="00B05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70" name="Freeform 269"/>
          <p:cNvSpPr/>
          <p:nvPr/>
        </p:nvSpPr>
        <p:spPr>
          <a:xfrm>
            <a:off x="2878811" y="1519061"/>
            <a:ext cx="2192921" cy="4345910"/>
          </a:xfrm>
          <a:custGeom>
            <a:avLst/>
            <a:gdLst>
              <a:gd name="connsiteX0" fmla="*/ 363537 w 1860550"/>
              <a:gd name="connsiteY0" fmla="*/ 1835150 h 1835150"/>
              <a:gd name="connsiteX1" fmla="*/ 1658937 w 1860550"/>
              <a:gd name="connsiteY1" fmla="*/ 1482725 h 1835150"/>
              <a:gd name="connsiteX2" fmla="*/ 1573212 w 1860550"/>
              <a:gd name="connsiteY2" fmla="*/ 206375 h 1835150"/>
              <a:gd name="connsiteX3" fmla="*/ 239712 w 1860550"/>
              <a:gd name="connsiteY3" fmla="*/ 244475 h 1835150"/>
              <a:gd name="connsiteX4" fmla="*/ 134937 w 1860550"/>
              <a:gd name="connsiteY4" fmla="*/ 701675 h 1835150"/>
              <a:gd name="connsiteX0" fmla="*/ 296069 w 1793082"/>
              <a:gd name="connsiteY0" fmla="*/ 1834356 h 1834356"/>
              <a:gd name="connsiteX1" fmla="*/ 1591469 w 1793082"/>
              <a:gd name="connsiteY1" fmla="*/ 1481931 h 1834356"/>
              <a:gd name="connsiteX2" fmla="*/ 1505744 w 1793082"/>
              <a:gd name="connsiteY2" fmla="*/ 205581 h 1834356"/>
              <a:gd name="connsiteX3" fmla="*/ 338931 w 1793082"/>
              <a:gd name="connsiteY3" fmla="*/ 248443 h 1834356"/>
              <a:gd name="connsiteX4" fmla="*/ 67469 w 1793082"/>
              <a:gd name="connsiteY4" fmla="*/ 700881 h 1834356"/>
              <a:gd name="connsiteX0" fmla="*/ 296069 w 1793082"/>
              <a:gd name="connsiteY0" fmla="*/ 1836407 h 1836407"/>
              <a:gd name="connsiteX1" fmla="*/ 1591469 w 1793082"/>
              <a:gd name="connsiteY1" fmla="*/ 1483982 h 1836407"/>
              <a:gd name="connsiteX2" fmla="*/ 1505744 w 1793082"/>
              <a:gd name="connsiteY2" fmla="*/ 207632 h 1836407"/>
              <a:gd name="connsiteX3" fmla="*/ 441407 w 1793082"/>
              <a:gd name="connsiteY3" fmla="*/ 238187 h 1836407"/>
              <a:gd name="connsiteX4" fmla="*/ 67469 w 1793082"/>
              <a:gd name="connsiteY4" fmla="*/ 702932 h 1836407"/>
              <a:gd name="connsiteX0" fmla="*/ 192466 w 1689479"/>
              <a:gd name="connsiteY0" fmla="*/ 1836407 h 1836407"/>
              <a:gd name="connsiteX1" fmla="*/ 1487866 w 1689479"/>
              <a:gd name="connsiteY1" fmla="*/ 1483982 h 1836407"/>
              <a:gd name="connsiteX2" fmla="*/ 1402141 w 1689479"/>
              <a:gd name="connsiteY2" fmla="*/ 207632 h 1836407"/>
              <a:gd name="connsiteX3" fmla="*/ 337804 w 1689479"/>
              <a:gd name="connsiteY3" fmla="*/ 238187 h 1836407"/>
              <a:gd name="connsiteX4" fmla="*/ 67469 w 1689479"/>
              <a:gd name="connsiteY4" fmla="*/ 710459 h 1836407"/>
              <a:gd name="connsiteX0" fmla="*/ 192466 w 1689479"/>
              <a:gd name="connsiteY0" fmla="*/ 1838497 h 1838497"/>
              <a:gd name="connsiteX1" fmla="*/ 1487866 w 1689479"/>
              <a:gd name="connsiteY1" fmla="*/ 1486072 h 1838497"/>
              <a:gd name="connsiteX2" fmla="*/ 1402141 w 1689479"/>
              <a:gd name="connsiteY2" fmla="*/ 209722 h 1838497"/>
              <a:gd name="connsiteX3" fmla="*/ 442299 w 1689479"/>
              <a:gd name="connsiteY3" fmla="*/ 227739 h 1838497"/>
              <a:gd name="connsiteX4" fmla="*/ 67469 w 1689479"/>
              <a:gd name="connsiteY4" fmla="*/ 712549 h 1838497"/>
              <a:gd name="connsiteX0" fmla="*/ 94073 w 1591086"/>
              <a:gd name="connsiteY0" fmla="*/ 1838497 h 1838497"/>
              <a:gd name="connsiteX1" fmla="*/ 1389473 w 1591086"/>
              <a:gd name="connsiteY1" fmla="*/ 1486072 h 1838497"/>
              <a:gd name="connsiteX2" fmla="*/ 1303748 w 1591086"/>
              <a:gd name="connsiteY2" fmla="*/ 209722 h 1838497"/>
              <a:gd name="connsiteX3" fmla="*/ 343906 w 1591086"/>
              <a:gd name="connsiteY3" fmla="*/ 227739 h 1838497"/>
              <a:gd name="connsiteX4" fmla="*/ 67469 w 1591086"/>
              <a:gd name="connsiteY4" fmla="*/ 517861 h 1838497"/>
              <a:gd name="connsiteX0" fmla="*/ 94073 w 1591086"/>
              <a:gd name="connsiteY0" fmla="*/ 1838497 h 1838497"/>
              <a:gd name="connsiteX1" fmla="*/ 1389473 w 1591086"/>
              <a:gd name="connsiteY1" fmla="*/ 1486072 h 1838497"/>
              <a:gd name="connsiteX2" fmla="*/ 1303748 w 1591086"/>
              <a:gd name="connsiteY2" fmla="*/ 209722 h 1838497"/>
              <a:gd name="connsiteX3" fmla="*/ 343906 w 1591086"/>
              <a:gd name="connsiteY3" fmla="*/ 227739 h 1838497"/>
              <a:gd name="connsiteX4" fmla="*/ 67469 w 1591086"/>
              <a:gd name="connsiteY4" fmla="*/ 550096 h 18384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1086" h="1838497">
                <a:moveTo>
                  <a:pt x="94073" y="1838497"/>
                </a:moveTo>
                <a:cubicBezTo>
                  <a:pt x="640966" y="1798016"/>
                  <a:pt x="1187860" y="1757535"/>
                  <a:pt x="1389473" y="1486072"/>
                </a:cubicBezTo>
                <a:cubicBezTo>
                  <a:pt x="1591086" y="1214609"/>
                  <a:pt x="1478009" y="419444"/>
                  <a:pt x="1303748" y="209722"/>
                </a:cubicBezTo>
                <a:cubicBezTo>
                  <a:pt x="1129487" y="0"/>
                  <a:pt x="549952" y="171010"/>
                  <a:pt x="343906" y="227739"/>
                </a:cubicBezTo>
                <a:cubicBezTo>
                  <a:pt x="137860" y="284468"/>
                  <a:pt x="0" y="362771"/>
                  <a:pt x="67469" y="550096"/>
                </a:cubicBezTo>
              </a:path>
            </a:pathLst>
          </a:custGeom>
          <a:ln>
            <a:solidFill>
              <a:srgbClr val="FFC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74" name="Freeform 273"/>
          <p:cNvSpPr/>
          <p:nvPr/>
        </p:nvSpPr>
        <p:spPr>
          <a:xfrm>
            <a:off x="3581399" y="2209800"/>
            <a:ext cx="152401" cy="628650"/>
          </a:xfrm>
          <a:custGeom>
            <a:avLst/>
            <a:gdLst>
              <a:gd name="connsiteX0" fmla="*/ 231775 w 231775"/>
              <a:gd name="connsiteY0" fmla="*/ 0 h 577850"/>
              <a:gd name="connsiteX1" fmla="*/ 3175 w 231775"/>
              <a:gd name="connsiteY1" fmla="*/ 266700 h 577850"/>
              <a:gd name="connsiteX2" fmla="*/ 212725 w 231775"/>
              <a:gd name="connsiteY2" fmla="*/ 577850 h 577850"/>
              <a:gd name="connsiteX0" fmla="*/ 125413 w 125413"/>
              <a:gd name="connsiteY0" fmla="*/ 0 h 577850"/>
              <a:gd name="connsiteX1" fmla="*/ 36411 w 125413"/>
              <a:gd name="connsiteY1" fmla="*/ 203200 h 577850"/>
              <a:gd name="connsiteX2" fmla="*/ 106363 w 125413"/>
              <a:gd name="connsiteY2" fmla="*/ 577850 h 577850"/>
              <a:gd name="connsiteX0" fmla="*/ 239866 w 239866"/>
              <a:gd name="connsiteY0" fmla="*/ 0 h 584200"/>
              <a:gd name="connsiteX1" fmla="*/ 150864 w 239866"/>
              <a:gd name="connsiteY1" fmla="*/ 203200 h 584200"/>
              <a:gd name="connsiteX2" fmla="*/ 106363 w 239866"/>
              <a:gd name="connsiteY2" fmla="*/ 584200 h 584200"/>
              <a:gd name="connsiteX0" fmla="*/ 133503 w 133503"/>
              <a:gd name="connsiteY0" fmla="*/ 0 h 584200"/>
              <a:gd name="connsiteX1" fmla="*/ 44501 w 133503"/>
              <a:gd name="connsiteY1" fmla="*/ 203200 h 584200"/>
              <a:gd name="connsiteX2" fmla="*/ 0 w 133503"/>
              <a:gd name="connsiteY2" fmla="*/ 584200 h 584200"/>
              <a:gd name="connsiteX0" fmla="*/ 155752 w 155752"/>
              <a:gd name="connsiteY0" fmla="*/ 0 h 584200"/>
              <a:gd name="connsiteX1" fmla="*/ 22250 w 155752"/>
              <a:gd name="connsiteY1" fmla="*/ 203200 h 584200"/>
              <a:gd name="connsiteX2" fmla="*/ 22249 w 155752"/>
              <a:gd name="connsiteY2" fmla="*/ 584200 h 584200"/>
              <a:gd name="connsiteX0" fmla="*/ 155752 w 155752"/>
              <a:gd name="connsiteY0" fmla="*/ 0 h 584200"/>
              <a:gd name="connsiteX1" fmla="*/ 22250 w 155752"/>
              <a:gd name="connsiteY1" fmla="*/ 203200 h 584200"/>
              <a:gd name="connsiteX2" fmla="*/ 22249 w 155752"/>
              <a:gd name="connsiteY2" fmla="*/ 584200 h 584200"/>
              <a:gd name="connsiteX0" fmla="*/ 133503 w 133503"/>
              <a:gd name="connsiteY0" fmla="*/ 0 h 584200"/>
              <a:gd name="connsiteX1" fmla="*/ 44502 w 133503"/>
              <a:gd name="connsiteY1" fmla="*/ 208643 h 584200"/>
              <a:gd name="connsiteX2" fmla="*/ 0 w 133503"/>
              <a:gd name="connsiteY2" fmla="*/ 584200 h 584200"/>
              <a:gd name="connsiteX0" fmla="*/ 112713 w 112713"/>
              <a:gd name="connsiteY0" fmla="*/ 0 h 590161"/>
              <a:gd name="connsiteX1" fmla="*/ 68213 w 112713"/>
              <a:gd name="connsiteY1" fmla="*/ 214604 h 590161"/>
              <a:gd name="connsiteX2" fmla="*/ 23711 w 112713"/>
              <a:gd name="connsiteY2" fmla="*/ 590161 h 590161"/>
              <a:gd name="connsiteX0" fmla="*/ 89002 w 89002"/>
              <a:gd name="connsiteY0" fmla="*/ 0 h 590161"/>
              <a:gd name="connsiteX1" fmla="*/ 44502 w 89002"/>
              <a:gd name="connsiteY1" fmla="*/ 214604 h 590161"/>
              <a:gd name="connsiteX2" fmla="*/ 0 w 89002"/>
              <a:gd name="connsiteY2" fmla="*/ 590161 h 590161"/>
            </a:gdLst>
            <a:ahLst/>
            <a:cxnLst>
              <a:cxn ang="0">
                <a:pos x="connsiteX0" y="connsiteY0"/>
              </a:cxn>
              <a:cxn ang="0">
                <a:pos x="connsiteX1" y="connsiteY1"/>
              </a:cxn>
              <a:cxn ang="0">
                <a:pos x="connsiteX2" y="connsiteY2"/>
              </a:cxn>
            </a:cxnLst>
            <a:rect l="l" t="t" r="r" b="b"/>
            <a:pathLst>
              <a:path w="89002" h="590161">
                <a:moveTo>
                  <a:pt x="89002" y="0"/>
                </a:moveTo>
                <a:cubicBezTo>
                  <a:pt x="39332" y="174614"/>
                  <a:pt x="59336" y="116244"/>
                  <a:pt x="44502" y="214604"/>
                </a:cubicBezTo>
                <a:cubicBezTo>
                  <a:pt x="29668" y="312964"/>
                  <a:pt x="19722" y="323990"/>
                  <a:pt x="0" y="590161"/>
                </a:cubicBezTo>
              </a:path>
            </a:pathLst>
          </a:custGeom>
          <a:ln>
            <a:solidFill>
              <a:srgbClr val="0070C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76" name="Freeform 275"/>
          <p:cNvSpPr/>
          <p:nvPr/>
        </p:nvSpPr>
        <p:spPr>
          <a:xfrm>
            <a:off x="3708399" y="2044700"/>
            <a:ext cx="304801" cy="781050"/>
          </a:xfrm>
          <a:custGeom>
            <a:avLst/>
            <a:gdLst>
              <a:gd name="connsiteX0" fmla="*/ 231775 w 231775"/>
              <a:gd name="connsiteY0" fmla="*/ 0 h 577850"/>
              <a:gd name="connsiteX1" fmla="*/ 3175 w 231775"/>
              <a:gd name="connsiteY1" fmla="*/ 266700 h 577850"/>
              <a:gd name="connsiteX2" fmla="*/ 212725 w 231775"/>
              <a:gd name="connsiteY2" fmla="*/ 577850 h 577850"/>
              <a:gd name="connsiteX0" fmla="*/ 125413 w 125413"/>
              <a:gd name="connsiteY0" fmla="*/ 0 h 577850"/>
              <a:gd name="connsiteX1" fmla="*/ 36411 w 125413"/>
              <a:gd name="connsiteY1" fmla="*/ 203200 h 577850"/>
              <a:gd name="connsiteX2" fmla="*/ 106363 w 125413"/>
              <a:gd name="connsiteY2" fmla="*/ 577850 h 577850"/>
              <a:gd name="connsiteX0" fmla="*/ 239866 w 239866"/>
              <a:gd name="connsiteY0" fmla="*/ 0 h 584200"/>
              <a:gd name="connsiteX1" fmla="*/ 150864 w 239866"/>
              <a:gd name="connsiteY1" fmla="*/ 203200 h 584200"/>
              <a:gd name="connsiteX2" fmla="*/ 106363 w 239866"/>
              <a:gd name="connsiteY2" fmla="*/ 584200 h 584200"/>
              <a:gd name="connsiteX0" fmla="*/ 133503 w 133503"/>
              <a:gd name="connsiteY0" fmla="*/ 0 h 584200"/>
              <a:gd name="connsiteX1" fmla="*/ 44501 w 133503"/>
              <a:gd name="connsiteY1" fmla="*/ 203200 h 584200"/>
              <a:gd name="connsiteX2" fmla="*/ 0 w 133503"/>
              <a:gd name="connsiteY2" fmla="*/ 584200 h 584200"/>
              <a:gd name="connsiteX0" fmla="*/ 155752 w 155752"/>
              <a:gd name="connsiteY0" fmla="*/ 0 h 584200"/>
              <a:gd name="connsiteX1" fmla="*/ 22250 w 155752"/>
              <a:gd name="connsiteY1" fmla="*/ 203200 h 584200"/>
              <a:gd name="connsiteX2" fmla="*/ 22249 w 155752"/>
              <a:gd name="connsiteY2" fmla="*/ 584200 h 584200"/>
              <a:gd name="connsiteX0" fmla="*/ 155752 w 155752"/>
              <a:gd name="connsiteY0" fmla="*/ 0 h 584200"/>
              <a:gd name="connsiteX1" fmla="*/ 22250 w 155752"/>
              <a:gd name="connsiteY1" fmla="*/ 203200 h 584200"/>
              <a:gd name="connsiteX2" fmla="*/ 22249 w 155752"/>
              <a:gd name="connsiteY2" fmla="*/ 584200 h 584200"/>
              <a:gd name="connsiteX0" fmla="*/ 133503 w 133503"/>
              <a:gd name="connsiteY0" fmla="*/ 0 h 584200"/>
              <a:gd name="connsiteX1" fmla="*/ 44502 w 133503"/>
              <a:gd name="connsiteY1" fmla="*/ 208643 h 584200"/>
              <a:gd name="connsiteX2" fmla="*/ 0 w 133503"/>
              <a:gd name="connsiteY2" fmla="*/ 584200 h 584200"/>
              <a:gd name="connsiteX0" fmla="*/ 112713 w 112713"/>
              <a:gd name="connsiteY0" fmla="*/ 0 h 590161"/>
              <a:gd name="connsiteX1" fmla="*/ 68213 w 112713"/>
              <a:gd name="connsiteY1" fmla="*/ 214604 h 590161"/>
              <a:gd name="connsiteX2" fmla="*/ 23711 w 112713"/>
              <a:gd name="connsiteY2" fmla="*/ 590161 h 590161"/>
              <a:gd name="connsiteX0" fmla="*/ 89002 w 89002"/>
              <a:gd name="connsiteY0" fmla="*/ 0 h 590161"/>
              <a:gd name="connsiteX1" fmla="*/ 44502 w 89002"/>
              <a:gd name="connsiteY1" fmla="*/ 214604 h 590161"/>
              <a:gd name="connsiteX2" fmla="*/ 0 w 89002"/>
              <a:gd name="connsiteY2" fmla="*/ 590161 h 590161"/>
            </a:gdLst>
            <a:ahLst/>
            <a:cxnLst>
              <a:cxn ang="0">
                <a:pos x="connsiteX0" y="connsiteY0"/>
              </a:cxn>
              <a:cxn ang="0">
                <a:pos x="connsiteX1" y="connsiteY1"/>
              </a:cxn>
              <a:cxn ang="0">
                <a:pos x="connsiteX2" y="connsiteY2"/>
              </a:cxn>
            </a:cxnLst>
            <a:rect l="l" t="t" r="r" b="b"/>
            <a:pathLst>
              <a:path w="89002" h="590161">
                <a:moveTo>
                  <a:pt x="89002" y="0"/>
                </a:moveTo>
                <a:cubicBezTo>
                  <a:pt x="39332" y="174614"/>
                  <a:pt x="59336" y="116244"/>
                  <a:pt x="44502" y="214604"/>
                </a:cubicBezTo>
                <a:cubicBezTo>
                  <a:pt x="29668" y="312964"/>
                  <a:pt x="19722" y="323990"/>
                  <a:pt x="0" y="590161"/>
                </a:cubicBezTo>
              </a:path>
            </a:pathLst>
          </a:custGeom>
          <a:ln>
            <a:solidFill>
              <a:srgbClr val="00B05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77" name="Freeform 276"/>
          <p:cNvSpPr/>
          <p:nvPr/>
        </p:nvSpPr>
        <p:spPr>
          <a:xfrm>
            <a:off x="3810000" y="1778000"/>
            <a:ext cx="508000" cy="1060450"/>
          </a:xfrm>
          <a:custGeom>
            <a:avLst/>
            <a:gdLst>
              <a:gd name="connsiteX0" fmla="*/ 231775 w 231775"/>
              <a:gd name="connsiteY0" fmla="*/ 0 h 577850"/>
              <a:gd name="connsiteX1" fmla="*/ 3175 w 231775"/>
              <a:gd name="connsiteY1" fmla="*/ 266700 h 577850"/>
              <a:gd name="connsiteX2" fmla="*/ 212725 w 231775"/>
              <a:gd name="connsiteY2" fmla="*/ 577850 h 577850"/>
              <a:gd name="connsiteX0" fmla="*/ 125413 w 125413"/>
              <a:gd name="connsiteY0" fmla="*/ 0 h 577850"/>
              <a:gd name="connsiteX1" fmla="*/ 36411 w 125413"/>
              <a:gd name="connsiteY1" fmla="*/ 203200 h 577850"/>
              <a:gd name="connsiteX2" fmla="*/ 106363 w 125413"/>
              <a:gd name="connsiteY2" fmla="*/ 577850 h 577850"/>
              <a:gd name="connsiteX0" fmla="*/ 239866 w 239866"/>
              <a:gd name="connsiteY0" fmla="*/ 0 h 584200"/>
              <a:gd name="connsiteX1" fmla="*/ 150864 w 239866"/>
              <a:gd name="connsiteY1" fmla="*/ 203200 h 584200"/>
              <a:gd name="connsiteX2" fmla="*/ 106363 w 239866"/>
              <a:gd name="connsiteY2" fmla="*/ 584200 h 584200"/>
              <a:gd name="connsiteX0" fmla="*/ 133503 w 133503"/>
              <a:gd name="connsiteY0" fmla="*/ 0 h 584200"/>
              <a:gd name="connsiteX1" fmla="*/ 44501 w 133503"/>
              <a:gd name="connsiteY1" fmla="*/ 203200 h 584200"/>
              <a:gd name="connsiteX2" fmla="*/ 0 w 133503"/>
              <a:gd name="connsiteY2" fmla="*/ 584200 h 584200"/>
              <a:gd name="connsiteX0" fmla="*/ 155752 w 155752"/>
              <a:gd name="connsiteY0" fmla="*/ 0 h 584200"/>
              <a:gd name="connsiteX1" fmla="*/ 22250 w 155752"/>
              <a:gd name="connsiteY1" fmla="*/ 203200 h 584200"/>
              <a:gd name="connsiteX2" fmla="*/ 22249 w 155752"/>
              <a:gd name="connsiteY2" fmla="*/ 584200 h 584200"/>
              <a:gd name="connsiteX0" fmla="*/ 155752 w 155752"/>
              <a:gd name="connsiteY0" fmla="*/ 0 h 584200"/>
              <a:gd name="connsiteX1" fmla="*/ 22250 w 155752"/>
              <a:gd name="connsiteY1" fmla="*/ 203200 h 584200"/>
              <a:gd name="connsiteX2" fmla="*/ 22249 w 155752"/>
              <a:gd name="connsiteY2" fmla="*/ 584200 h 584200"/>
              <a:gd name="connsiteX0" fmla="*/ 133503 w 133503"/>
              <a:gd name="connsiteY0" fmla="*/ 0 h 584200"/>
              <a:gd name="connsiteX1" fmla="*/ 44502 w 133503"/>
              <a:gd name="connsiteY1" fmla="*/ 208643 h 584200"/>
              <a:gd name="connsiteX2" fmla="*/ 0 w 133503"/>
              <a:gd name="connsiteY2" fmla="*/ 584200 h 584200"/>
              <a:gd name="connsiteX0" fmla="*/ 112713 w 112713"/>
              <a:gd name="connsiteY0" fmla="*/ 0 h 590161"/>
              <a:gd name="connsiteX1" fmla="*/ 68213 w 112713"/>
              <a:gd name="connsiteY1" fmla="*/ 214604 h 590161"/>
              <a:gd name="connsiteX2" fmla="*/ 23711 w 112713"/>
              <a:gd name="connsiteY2" fmla="*/ 590161 h 590161"/>
              <a:gd name="connsiteX0" fmla="*/ 89002 w 89002"/>
              <a:gd name="connsiteY0" fmla="*/ 0 h 590161"/>
              <a:gd name="connsiteX1" fmla="*/ 44502 w 89002"/>
              <a:gd name="connsiteY1" fmla="*/ 214604 h 590161"/>
              <a:gd name="connsiteX2" fmla="*/ 0 w 89002"/>
              <a:gd name="connsiteY2" fmla="*/ 590161 h 590161"/>
            </a:gdLst>
            <a:ahLst/>
            <a:cxnLst>
              <a:cxn ang="0">
                <a:pos x="connsiteX0" y="connsiteY0"/>
              </a:cxn>
              <a:cxn ang="0">
                <a:pos x="connsiteX1" y="connsiteY1"/>
              </a:cxn>
              <a:cxn ang="0">
                <a:pos x="connsiteX2" y="connsiteY2"/>
              </a:cxn>
            </a:cxnLst>
            <a:rect l="l" t="t" r="r" b="b"/>
            <a:pathLst>
              <a:path w="89002" h="590161">
                <a:moveTo>
                  <a:pt x="89002" y="0"/>
                </a:moveTo>
                <a:cubicBezTo>
                  <a:pt x="39332" y="174614"/>
                  <a:pt x="59336" y="116244"/>
                  <a:pt x="44502" y="214604"/>
                </a:cubicBezTo>
                <a:cubicBezTo>
                  <a:pt x="29668" y="312964"/>
                  <a:pt x="19722" y="323990"/>
                  <a:pt x="0" y="590161"/>
                </a:cubicBezTo>
              </a:path>
            </a:pathLst>
          </a:custGeom>
          <a:ln>
            <a:solidFill>
              <a:srgbClr val="FFC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Fully Bypassed Pipeline</a:t>
            </a:r>
          </a:p>
        </p:txBody>
      </p:sp>
      <p:sp>
        <p:nvSpPr>
          <p:cNvPr id="3" name="Content Placeholder 2"/>
          <p:cNvSpPr>
            <a:spLocks noGrp="1"/>
          </p:cNvSpPr>
          <p:nvPr>
            <p:ph idx="1"/>
          </p:nvPr>
        </p:nvSpPr>
        <p:spPr>
          <a:xfrm>
            <a:off x="4800600" y="1066800"/>
            <a:ext cx="4191000" cy="5059363"/>
          </a:xfrm>
        </p:spPr>
        <p:txBody>
          <a:bodyPr/>
          <a:lstStyle/>
          <a:p>
            <a:r>
              <a:rPr lang="en-US" sz="2000" dirty="0"/>
              <a:t>Some instructions write PC+4…</a:t>
            </a:r>
          </a:p>
          <a:p>
            <a:r>
              <a:rPr lang="en-US" sz="2000" dirty="0"/>
              <a:t>Route PC</a:t>
            </a:r>
            <a:r>
              <a:rPr lang="en-US" sz="2000" baseline="30000" dirty="0"/>
              <a:t>ALU</a:t>
            </a:r>
            <a:r>
              <a:rPr lang="en-US" sz="2000" dirty="0"/>
              <a:t> and PC</a:t>
            </a:r>
            <a:r>
              <a:rPr lang="en-US" sz="2000" baseline="30000" dirty="0"/>
              <a:t>MEM</a:t>
            </a:r>
            <a:r>
              <a:rPr lang="en-US" sz="2000" dirty="0"/>
              <a:t> as additional bypass mux inputs</a:t>
            </a:r>
          </a:p>
          <a:p>
            <a:r>
              <a:rPr lang="en-US" sz="2000" dirty="0"/>
              <a:t>Bypasses </a:t>
            </a:r>
            <a:r>
              <a:rPr lang="en-US" sz="2000" dirty="0">
                <a:sym typeface="Wingdings" pitchFamily="2" charset="2"/>
              </a:rPr>
              <a:t>are expensive</a:t>
            </a:r>
          </a:p>
          <a:p>
            <a:pPr lvl="1"/>
            <a:r>
              <a:rPr lang="en-US" sz="1600" dirty="0"/>
              <a:t>Lots of wiring &amp; large </a:t>
            </a:r>
            <a:r>
              <a:rPr lang="en-US" sz="1600" dirty="0" err="1"/>
              <a:t>muxes</a:t>
            </a:r>
            <a:endParaRPr lang="en-US" sz="1600" dirty="0"/>
          </a:p>
          <a:p>
            <a:pPr lvl="1"/>
            <a:r>
              <a:rPr lang="en-US" sz="1600" dirty="0"/>
              <a:t>May affect clock cycle time…</a:t>
            </a:r>
          </a:p>
          <a:p>
            <a:r>
              <a:rPr lang="en-US" sz="2000" dirty="0"/>
              <a:t>But full bypassing is not needed! We can always stall</a:t>
            </a:r>
          </a:p>
          <a:p>
            <a:pPr lvl="1"/>
            <a:r>
              <a:rPr lang="en-US" sz="1600" dirty="0"/>
              <a:t>e.g., just bypass from ALU</a:t>
            </a:r>
            <a:endParaRPr lang="en-US" sz="1200" dirty="0"/>
          </a:p>
          <a:p>
            <a:r>
              <a:rPr lang="en-US" sz="2000" dirty="0"/>
              <a:t>With a fully bypassed pipeline, do we still need the stall signal?</a:t>
            </a:r>
          </a:p>
        </p:txBody>
      </p:sp>
      <p:grpSp>
        <p:nvGrpSpPr>
          <p:cNvPr id="4" name="Group 3"/>
          <p:cNvGrpSpPr/>
          <p:nvPr/>
        </p:nvGrpSpPr>
        <p:grpSpPr>
          <a:xfrm>
            <a:off x="219075" y="1066800"/>
            <a:ext cx="4424363" cy="5211802"/>
            <a:chOff x="447675" y="1066800"/>
            <a:chExt cx="4424363" cy="5211802"/>
          </a:xfrm>
        </p:grpSpPr>
        <p:sp>
          <p:nvSpPr>
            <p:cNvPr id="5" name="Rectangle 4"/>
            <p:cNvSpPr>
              <a:spLocks noChangeArrowheads="1"/>
            </p:cNvSpPr>
            <p:nvPr/>
          </p:nvSpPr>
          <p:spPr bwMode="auto">
            <a:xfrm>
              <a:off x="2343150" y="5949243"/>
              <a:ext cx="1011238" cy="299158"/>
            </a:xfrm>
            <a:prstGeom prst="rect">
              <a:avLst/>
            </a:prstGeom>
            <a:solidFill>
              <a:srgbClr val="FFFFFF"/>
            </a:solidFill>
            <a:ln w="9525">
              <a:noFill/>
              <a:miter lim="800000"/>
              <a:headEnd/>
              <a:tailEnd/>
            </a:ln>
          </p:spPr>
          <p:txBody>
            <a:bodyPr/>
            <a:lstStyle/>
            <a:p>
              <a:endParaRPr lang="en-US"/>
            </a:p>
          </p:txBody>
        </p:sp>
        <p:sp>
          <p:nvSpPr>
            <p:cNvPr id="6" name="Rectangle 5"/>
            <p:cNvSpPr>
              <a:spLocks noChangeArrowheads="1"/>
            </p:cNvSpPr>
            <p:nvPr/>
          </p:nvSpPr>
          <p:spPr bwMode="auto">
            <a:xfrm>
              <a:off x="2346325" y="5951870"/>
              <a:ext cx="1004888" cy="296530"/>
            </a:xfrm>
            <a:prstGeom prst="rect">
              <a:avLst/>
            </a:prstGeom>
            <a:noFill/>
            <a:ln w="11113">
              <a:solidFill>
                <a:srgbClr val="000000"/>
              </a:solidFill>
              <a:miter lim="800000"/>
              <a:headEnd/>
              <a:tailEnd/>
            </a:ln>
          </p:spPr>
          <p:txBody>
            <a:bodyPr/>
            <a:lstStyle/>
            <a:p>
              <a:endParaRPr lang="en-US"/>
            </a:p>
          </p:txBody>
        </p:sp>
        <p:sp>
          <p:nvSpPr>
            <p:cNvPr id="7" name="Freeform 6"/>
            <p:cNvSpPr>
              <a:spLocks/>
            </p:cNvSpPr>
            <p:nvPr/>
          </p:nvSpPr>
          <p:spPr bwMode="auto">
            <a:xfrm>
              <a:off x="3522663" y="2318619"/>
              <a:ext cx="336550" cy="69617"/>
            </a:xfrm>
            <a:custGeom>
              <a:avLst/>
              <a:gdLst>
                <a:gd name="T0" fmla="*/ 0 w 252"/>
                <a:gd name="T1" fmla="*/ 0 h 63"/>
                <a:gd name="T2" fmla="*/ 2147483647 w 252"/>
                <a:gd name="T3" fmla="*/ 0 h 63"/>
                <a:gd name="T4" fmla="*/ 2147483647 w 252"/>
                <a:gd name="T5" fmla="*/ 2147483647 h 63"/>
                <a:gd name="T6" fmla="*/ 2147483647 w 252"/>
                <a:gd name="T7" fmla="*/ 2147483647 h 63"/>
                <a:gd name="T8" fmla="*/ 0 w 252"/>
                <a:gd name="T9" fmla="*/ 0 h 63"/>
                <a:gd name="T10" fmla="*/ 0 60000 65536"/>
                <a:gd name="T11" fmla="*/ 0 60000 65536"/>
                <a:gd name="T12" fmla="*/ 0 60000 65536"/>
                <a:gd name="T13" fmla="*/ 0 60000 65536"/>
                <a:gd name="T14" fmla="*/ 0 60000 65536"/>
                <a:gd name="T15" fmla="*/ 0 w 252"/>
                <a:gd name="T16" fmla="*/ 0 h 63"/>
                <a:gd name="T17" fmla="*/ 252 w 252"/>
                <a:gd name="T18" fmla="*/ 63 h 63"/>
              </a:gdLst>
              <a:ahLst/>
              <a:cxnLst>
                <a:cxn ang="T10">
                  <a:pos x="T0" y="T1"/>
                </a:cxn>
                <a:cxn ang="T11">
                  <a:pos x="T2" y="T3"/>
                </a:cxn>
                <a:cxn ang="T12">
                  <a:pos x="T4" y="T5"/>
                </a:cxn>
                <a:cxn ang="T13">
                  <a:pos x="T6" y="T7"/>
                </a:cxn>
                <a:cxn ang="T14">
                  <a:pos x="T8" y="T9"/>
                </a:cxn>
              </a:cxnLst>
              <a:rect l="T15" t="T16" r="T17" b="T18"/>
              <a:pathLst>
                <a:path w="252" h="63">
                  <a:moveTo>
                    <a:pt x="0" y="0"/>
                  </a:moveTo>
                  <a:lnTo>
                    <a:pt x="252" y="0"/>
                  </a:lnTo>
                  <a:lnTo>
                    <a:pt x="221" y="63"/>
                  </a:lnTo>
                  <a:lnTo>
                    <a:pt x="32" y="63"/>
                  </a:lnTo>
                  <a:lnTo>
                    <a:pt x="0" y="0"/>
                  </a:lnTo>
                </a:path>
              </a:pathLst>
            </a:custGeom>
            <a:noFill/>
            <a:ln w="11113">
              <a:solidFill>
                <a:srgbClr val="000000"/>
              </a:solidFill>
              <a:round/>
              <a:headEnd/>
              <a:tailEnd/>
            </a:ln>
          </p:spPr>
          <p:txBody>
            <a:bodyPr/>
            <a:lstStyle/>
            <a:p>
              <a:endParaRPr lang="en-US"/>
            </a:p>
          </p:txBody>
        </p:sp>
        <p:sp>
          <p:nvSpPr>
            <p:cNvPr id="8" name="Rectangle 7"/>
            <p:cNvSpPr>
              <a:spLocks noChangeArrowheads="1"/>
            </p:cNvSpPr>
            <p:nvPr/>
          </p:nvSpPr>
          <p:spPr bwMode="auto">
            <a:xfrm>
              <a:off x="3986213" y="4411088"/>
              <a:ext cx="715962" cy="1057400"/>
            </a:xfrm>
            <a:prstGeom prst="rect">
              <a:avLst/>
            </a:prstGeom>
            <a:solidFill>
              <a:srgbClr val="FFFFFF"/>
            </a:solidFill>
            <a:ln w="9525">
              <a:noFill/>
              <a:miter lim="800000"/>
              <a:headEnd/>
              <a:tailEnd/>
            </a:ln>
          </p:spPr>
          <p:txBody>
            <a:bodyPr/>
            <a:lstStyle/>
            <a:p>
              <a:endParaRPr lang="en-US"/>
            </a:p>
          </p:txBody>
        </p:sp>
        <p:sp>
          <p:nvSpPr>
            <p:cNvPr id="9" name="Rectangle 8"/>
            <p:cNvSpPr>
              <a:spLocks noChangeArrowheads="1"/>
            </p:cNvSpPr>
            <p:nvPr/>
          </p:nvSpPr>
          <p:spPr bwMode="auto">
            <a:xfrm>
              <a:off x="3990975" y="4415029"/>
              <a:ext cx="708025" cy="1050832"/>
            </a:xfrm>
            <a:prstGeom prst="rect">
              <a:avLst/>
            </a:prstGeom>
            <a:noFill/>
            <a:ln w="11113">
              <a:solidFill>
                <a:srgbClr val="000000"/>
              </a:solidFill>
              <a:miter lim="800000"/>
              <a:headEnd/>
              <a:tailEnd/>
            </a:ln>
          </p:spPr>
          <p:txBody>
            <a:bodyPr/>
            <a:lstStyle/>
            <a:p>
              <a:endParaRPr lang="en-US"/>
            </a:p>
          </p:txBody>
        </p:sp>
        <p:sp>
          <p:nvSpPr>
            <p:cNvPr id="10" name="Freeform 9"/>
            <p:cNvSpPr>
              <a:spLocks/>
            </p:cNvSpPr>
            <p:nvPr/>
          </p:nvSpPr>
          <p:spPr bwMode="auto">
            <a:xfrm>
              <a:off x="2636838" y="3504745"/>
              <a:ext cx="1181100" cy="278470"/>
            </a:xfrm>
            <a:custGeom>
              <a:avLst/>
              <a:gdLst>
                <a:gd name="T0" fmla="*/ 0 w 882"/>
                <a:gd name="T1" fmla="*/ 0 h 251"/>
                <a:gd name="T2" fmla="*/ 2147483647 w 882"/>
                <a:gd name="T3" fmla="*/ 0 h 251"/>
                <a:gd name="T4" fmla="*/ 2147483647 w 882"/>
                <a:gd name="T5" fmla="*/ 2147483647 h 251"/>
                <a:gd name="T6" fmla="*/ 2147483647 w 882"/>
                <a:gd name="T7" fmla="*/ 0 h 251"/>
                <a:gd name="T8" fmla="*/ 2147483647 w 882"/>
                <a:gd name="T9" fmla="*/ 0 h 251"/>
                <a:gd name="T10" fmla="*/ 2147483647 w 882"/>
                <a:gd name="T11" fmla="*/ 2147483647 h 251"/>
                <a:gd name="T12" fmla="*/ 2147483647 w 882"/>
                <a:gd name="T13" fmla="*/ 2147483647 h 251"/>
                <a:gd name="T14" fmla="*/ 0 w 882"/>
                <a:gd name="T15" fmla="*/ 0 h 251"/>
                <a:gd name="T16" fmla="*/ 0 60000 65536"/>
                <a:gd name="T17" fmla="*/ 0 60000 65536"/>
                <a:gd name="T18" fmla="*/ 0 60000 65536"/>
                <a:gd name="T19" fmla="*/ 0 60000 65536"/>
                <a:gd name="T20" fmla="*/ 0 60000 65536"/>
                <a:gd name="T21" fmla="*/ 0 60000 65536"/>
                <a:gd name="T22" fmla="*/ 0 60000 65536"/>
                <a:gd name="T23" fmla="*/ 0 60000 65536"/>
                <a:gd name="T24" fmla="*/ 0 w 882"/>
                <a:gd name="T25" fmla="*/ 0 h 251"/>
                <a:gd name="T26" fmla="*/ 882 w 882"/>
                <a:gd name="T27" fmla="*/ 251 h 25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82" h="251">
                  <a:moveTo>
                    <a:pt x="0" y="0"/>
                  </a:moveTo>
                  <a:lnTo>
                    <a:pt x="385" y="0"/>
                  </a:lnTo>
                  <a:lnTo>
                    <a:pt x="441" y="62"/>
                  </a:lnTo>
                  <a:lnTo>
                    <a:pt x="497" y="0"/>
                  </a:lnTo>
                  <a:lnTo>
                    <a:pt x="882" y="0"/>
                  </a:lnTo>
                  <a:lnTo>
                    <a:pt x="661" y="251"/>
                  </a:lnTo>
                  <a:lnTo>
                    <a:pt x="221" y="251"/>
                  </a:lnTo>
                  <a:lnTo>
                    <a:pt x="0" y="0"/>
                  </a:lnTo>
                  <a:close/>
                </a:path>
              </a:pathLst>
            </a:custGeom>
            <a:solidFill>
              <a:srgbClr val="FFFFFF"/>
            </a:solidFill>
            <a:ln w="9525">
              <a:noFill/>
              <a:round/>
              <a:headEnd/>
              <a:tailEnd/>
            </a:ln>
          </p:spPr>
          <p:txBody>
            <a:bodyPr/>
            <a:lstStyle/>
            <a:p>
              <a:endParaRPr lang="en-US"/>
            </a:p>
          </p:txBody>
        </p:sp>
        <p:sp>
          <p:nvSpPr>
            <p:cNvPr id="11" name="Freeform 10"/>
            <p:cNvSpPr>
              <a:spLocks/>
            </p:cNvSpPr>
            <p:nvPr/>
          </p:nvSpPr>
          <p:spPr bwMode="auto">
            <a:xfrm>
              <a:off x="2636838" y="3504745"/>
              <a:ext cx="1181100" cy="278470"/>
            </a:xfrm>
            <a:custGeom>
              <a:avLst/>
              <a:gdLst>
                <a:gd name="T0" fmla="*/ 0 w 882"/>
                <a:gd name="T1" fmla="*/ 0 h 251"/>
                <a:gd name="T2" fmla="*/ 2147483647 w 882"/>
                <a:gd name="T3" fmla="*/ 0 h 251"/>
                <a:gd name="T4" fmla="*/ 2147483647 w 882"/>
                <a:gd name="T5" fmla="*/ 2147483647 h 251"/>
                <a:gd name="T6" fmla="*/ 2147483647 w 882"/>
                <a:gd name="T7" fmla="*/ 0 h 251"/>
                <a:gd name="T8" fmla="*/ 2147483647 w 882"/>
                <a:gd name="T9" fmla="*/ 0 h 251"/>
                <a:gd name="T10" fmla="*/ 2147483647 w 882"/>
                <a:gd name="T11" fmla="*/ 2147483647 h 251"/>
                <a:gd name="T12" fmla="*/ 2147483647 w 882"/>
                <a:gd name="T13" fmla="*/ 2147483647 h 251"/>
                <a:gd name="T14" fmla="*/ 0 w 882"/>
                <a:gd name="T15" fmla="*/ 0 h 251"/>
                <a:gd name="T16" fmla="*/ 0 60000 65536"/>
                <a:gd name="T17" fmla="*/ 0 60000 65536"/>
                <a:gd name="T18" fmla="*/ 0 60000 65536"/>
                <a:gd name="T19" fmla="*/ 0 60000 65536"/>
                <a:gd name="T20" fmla="*/ 0 60000 65536"/>
                <a:gd name="T21" fmla="*/ 0 60000 65536"/>
                <a:gd name="T22" fmla="*/ 0 60000 65536"/>
                <a:gd name="T23" fmla="*/ 0 60000 65536"/>
                <a:gd name="T24" fmla="*/ 0 w 882"/>
                <a:gd name="T25" fmla="*/ 0 h 251"/>
                <a:gd name="T26" fmla="*/ 882 w 882"/>
                <a:gd name="T27" fmla="*/ 251 h 25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82" h="251">
                  <a:moveTo>
                    <a:pt x="0" y="0"/>
                  </a:moveTo>
                  <a:lnTo>
                    <a:pt x="385" y="0"/>
                  </a:lnTo>
                  <a:lnTo>
                    <a:pt x="441" y="62"/>
                  </a:lnTo>
                  <a:lnTo>
                    <a:pt x="497" y="0"/>
                  </a:lnTo>
                  <a:lnTo>
                    <a:pt x="882" y="0"/>
                  </a:lnTo>
                  <a:lnTo>
                    <a:pt x="661" y="251"/>
                  </a:lnTo>
                  <a:lnTo>
                    <a:pt x="221" y="251"/>
                  </a:lnTo>
                  <a:lnTo>
                    <a:pt x="0" y="0"/>
                  </a:lnTo>
                </a:path>
              </a:pathLst>
            </a:custGeom>
            <a:noFill/>
            <a:ln w="11113">
              <a:solidFill>
                <a:srgbClr val="000000"/>
              </a:solidFill>
              <a:round/>
              <a:headEnd/>
              <a:tailEnd/>
            </a:ln>
          </p:spPr>
          <p:txBody>
            <a:bodyPr/>
            <a:lstStyle/>
            <a:p>
              <a:endParaRPr lang="en-US"/>
            </a:p>
          </p:txBody>
        </p:sp>
        <p:sp>
          <p:nvSpPr>
            <p:cNvPr id="12" name="Rectangle 11"/>
            <p:cNvSpPr>
              <a:spLocks noChangeArrowheads="1"/>
            </p:cNvSpPr>
            <p:nvPr/>
          </p:nvSpPr>
          <p:spPr bwMode="auto">
            <a:xfrm>
              <a:off x="741363" y="1571214"/>
              <a:ext cx="168275" cy="105083"/>
            </a:xfrm>
            <a:prstGeom prst="rect">
              <a:avLst/>
            </a:prstGeom>
            <a:solidFill>
              <a:srgbClr val="FFFFFF"/>
            </a:solidFill>
            <a:ln w="9525">
              <a:noFill/>
              <a:miter lim="800000"/>
              <a:headEnd/>
              <a:tailEnd/>
            </a:ln>
          </p:spPr>
          <p:txBody>
            <a:bodyPr/>
            <a:lstStyle/>
            <a:p>
              <a:endParaRPr lang="en-US"/>
            </a:p>
          </p:txBody>
        </p:sp>
        <p:sp>
          <p:nvSpPr>
            <p:cNvPr id="13" name="Rectangle 12"/>
            <p:cNvSpPr>
              <a:spLocks noChangeArrowheads="1"/>
            </p:cNvSpPr>
            <p:nvPr/>
          </p:nvSpPr>
          <p:spPr bwMode="auto">
            <a:xfrm>
              <a:off x="746125" y="1573841"/>
              <a:ext cx="160338" cy="98516"/>
            </a:xfrm>
            <a:prstGeom prst="rect">
              <a:avLst/>
            </a:prstGeom>
            <a:noFill/>
            <a:ln w="11113">
              <a:solidFill>
                <a:srgbClr val="000000"/>
              </a:solidFill>
              <a:miter lim="800000"/>
              <a:headEnd/>
              <a:tailEnd/>
            </a:ln>
          </p:spPr>
          <p:txBody>
            <a:bodyPr/>
            <a:lstStyle/>
            <a:p>
              <a:endParaRPr lang="en-US"/>
            </a:p>
          </p:txBody>
        </p:sp>
        <p:sp>
          <p:nvSpPr>
            <p:cNvPr id="14" name="Rectangle 13"/>
            <p:cNvSpPr>
              <a:spLocks noChangeArrowheads="1"/>
            </p:cNvSpPr>
            <p:nvPr/>
          </p:nvSpPr>
          <p:spPr bwMode="auto">
            <a:xfrm>
              <a:off x="773113" y="1559393"/>
              <a:ext cx="134937" cy="112964"/>
            </a:xfrm>
            <a:prstGeom prst="rect">
              <a:avLst/>
            </a:prstGeom>
            <a:noFill/>
            <a:ln w="9525">
              <a:noFill/>
              <a:miter lim="800000"/>
              <a:headEnd/>
              <a:tailEnd/>
            </a:ln>
          </p:spPr>
          <p:txBody>
            <a:bodyPr wrap="none" lIns="0" tIns="0" rIns="0" bIns="0">
              <a:spAutoFit/>
            </a:bodyPr>
            <a:lstStyle/>
            <a:p>
              <a:pPr eaLnBrk="0" hangingPunct="0"/>
              <a:r>
                <a:rPr lang="en-US" sz="900" b="0" dirty="0">
                  <a:solidFill>
                    <a:srgbClr val="000000"/>
                  </a:solidFill>
                </a:rPr>
                <a:t>+4</a:t>
              </a:r>
              <a:endParaRPr lang="en-US" sz="900" b="0" dirty="0"/>
            </a:p>
          </p:txBody>
        </p:sp>
        <p:sp>
          <p:nvSpPr>
            <p:cNvPr id="15" name="Line 42"/>
            <p:cNvSpPr>
              <a:spLocks noChangeShapeType="1"/>
            </p:cNvSpPr>
            <p:nvPr/>
          </p:nvSpPr>
          <p:spPr bwMode="auto">
            <a:xfrm flipV="1">
              <a:off x="825500" y="1326896"/>
              <a:ext cx="1588" cy="244318"/>
            </a:xfrm>
            <a:prstGeom prst="line">
              <a:avLst/>
            </a:prstGeom>
            <a:noFill/>
            <a:ln w="4763">
              <a:solidFill>
                <a:srgbClr val="000000"/>
              </a:solidFill>
              <a:round/>
              <a:headEnd/>
              <a:tailEnd/>
            </a:ln>
          </p:spPr>
          <p:txBody>
            <a:bodyPr/>
            <a:lstStyle/>
            <a:p>
              <a:endParaRPr lang="en-US"/>
            </a:p>
          </p:txBody>
        </p:sp>
        <p:sp>
          <p:nvSpPr>
            <p:cNvPr id="16" name="Freeform 15"/>
            <p:cNvSpPr>
              <a:spLocks/>
            </p:cNvSpPr>
            <p:nvPr/>
          </p:nvSpPr>
          <p:spPr bwMode="auto">
            <a:xfrm>
              <a:off x="808038" y="1523927"/>
              <a:ext cx="36512" cy="47287"/>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17" name="Freeform 16"/>
            <p:cNvSpPr>
              <a:spLocks/>
            </p:cNvSpPr>
            <p:nvPr/>
          </p:nvSpPr>
          <p:spPr bwMode="auto">
            <a:xfrm>
              <a:off x="808038" y="1523927"/>
              <a:ext cx="36512" cy="47287"/>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18" name="Line 52"/>
            <p:cNvSpPr>
              <a:spLocks noChangeShapeType="1"/>
            </p:cNvSpPr>
            <p:nvPr/>
          </p:nvSpPr>
          <p:spPr bwMode="auto">
            <a:xfrm>
              <a:off x="825500" y="1751286"/>
              <a:ext cx="469900" cy="1314"/>
            </a:xfrm>
            <a:prstGeom prst="line">
              <a:avLst/>
            </a:prstGeom>
            <a:noFill/>
            <a:ln w="4763">
              <a:solidFill>
                <a:srgbClr val="000000"/>
              </a:solidFill>
              <a:round/>
              <a:headEnd/>
              <a:tailEnd/>
            </a:ln>
          </p:spPr>
          <p:txBody>
            <a:bodyPr/>
            <a:lstStyle/>
            <a:p>
              <a:endParaRPr lang="en-US"/>
            </a:p>
          </p:txBody>
        </p:sp>
        <p:sp>
          <p:nvSpPr>
            <p:cNvPr id="19" name="Rectangle 18"/>
            <p:cNvSpPr>
              <a:spLocks noChangeArrowheads="1"/>
            </p:cNvSpPr>
            <p:nvPr/>
          </p:nvSpPr>
          <p:spPr bwMode="auto">
            <a:xfrm>
              <a:off x="1755775" y="1295400"/>
              <a:ext cx="666750" cy="381000"/>
            </a:xfrm>
            <a:prstGeom prst="rect">
              <a:avLst/>
            </a:prstGeom>
            <a:noFill/>
            <a:ln w="11113">
              <a:solidFill>
                <a:srgbClr val="000000"/>
              </a:solidFill>
              <a:miter lim="800000"/>
              <a:headEnd/>
              <a:tailEnd/>
            </a:ln>
          </p:spPr>
          <p:txBody>
            <a:bodyPr lIns="0" tIns="0" rIns="0" bIns="0"/>
            <a:lstStyle/>
            <a:p>
              <a:pPr algn="ctr"/>
              <a:r>
                <a:rPr lang="en-US" sz="1000" dirty="0"/>
                <a:t>Instruction Memory</a:t>
              </a:r>
            </a:p>
          </p:txBody>
        </p:sp>
        <p:sp>
          <p:nvSpPr>
            <p:cNvPr id="20" name="Rectangle 19"/>
            <p:cNvSpPr>
              <a:spLocks noChangeArrowheads="1"/>
            </p:cNvSpPr>
            <p:nvPr/>
          </p:nvSpPr>
          <p:spPr bwMode="auto">
            <a:xfrm>
              <a:off x="1776413" y="1413589"/>
              <a:ext cx="47625"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A</a:t>
              </a:r>
              <a:endParaRPr lang="en-US" b="0"/>
            </a:p>
          </p:txBody>
        </p:sp>
        <p:sp>
          <p:nvSpPr>
            <p:cNvPr id="21" name="Rectangle 20"/>
            <p:cNvSpPr>
              <a:spLocks noChangeArrowheads="1"/>
            </p:cNvSpPr>
            <p:nvPr/>
          </p:nvSpPr>
          <p:spPr bwMode="auto">
            <a:xfrm>
              <a:off x="2076450" y="1579095"/>
              <a:ext cx="46038" cy="76185"/>
            </a:xfrm>
            <a:prstGeom prst="rect">
              <a:avLst/>
            </a:prstGeom>
            <a:noFill/>
            <a:ln w="9525">
              <a:noFill/>
              <a:miter lim="800000"/>
              <a:headEnd/>
              <a:tailEnd/>
            </a:ln>
          </p:spPr>
          <p:txBody>
            <a:bodyPr wrap="none" lIns="0" tIns="0" rIns="0" bIns="0">
              <a:spAutoFit/>
            </a:bodyPr>
            <a:lstStyle/>
            <a:p>
              <a:pPr eaLnBrk="0" hangingPunct="0"/>
              <a:r>
                <a:rPr lang="en-US" sz="600" b="0" dirty="0">
                  <a:solidFill>
                    <a:srgbClr val="000000"/>
                  </a:solidFill>
                </a:rPr>
                <a:t>D</a:t>
              </a:r>
              <a:endParaRPr lang="en-US" b="0" dirty="0"/>
            </a:p>
          </p:txBody>
        </p:sp>
        <p:sp>
          <p:nvSpPr>
            <p:cNvPr id="22" name="Line 63"/>
            <p:cNvSpPr>
              <a:spLocks noChangeShapeType="1"/>
            </p:cNvSpPr>
            <p:nvPr/>
          </p:nvSpPr>
          <p:spPr bwMode="auto">
            <a:xfrm flipH="1">
              <a:off x="825500" y="1431979"/>
              <a:ext cx="927100" cy="1314"/>
            </a:xfrm>
            <a:prstGeom prst="line">
              <a:avLst/>
            </a:prstGeom>
            <a:noFill/>
            <a:ln w="4763">
              <a:solidFill>
                <a:srgbClr val="000000"/>
              </a:solidFill>
              <a:round/>
              <a:headEnd/>
              <a:tailEnd/>
            </a:ln>
          </p:spPr>
          <p:txBody>
            <a:bodyPr/>
            <a:lstStyle/>
            <a:p>
              <a:endParaRPr lang="en-US"/>
            </a:p>
          </p:txBody>
        </p:sp>
        <p:sp>
          <p:nvSpPr>
            <p:cNvPr id="23" name="Freeform 22"/>
            <p:cNvSpPr>
              <a:spLocks/>
            </p:cNvSpPr>
            <p:nvPr/>
          </p:nvSpPr>
          <p:spPr bwMode="auto">
            <a:xfrm>
              <a:off x="1697038" y="1417530"/>
              <a:ext cx="55562" cy="30211"/>
            </a:xfrm>
            <a:custGeom>
              <a:avLst/>
              <a:gdLst>
                <a:gd name="T0" fmla="*/ 2147483647 w 41"/>
                <a:gd name="T1" fmla="*/ 2147483647 h 28"/>
                <a:gd name="T2" fmla="*/ 0 w 41"/>
                <a:gd name="T3" fmla="*/ 0 h 28"/>
                <a:gd name="T4" fmla="*/ 0 w 41"/>
                <a:gd name="T5" fmla="*/ 0 h 28"/>
                <a:gd name="T6" fmla="*/ 2147483647 w 41"/>
                <a:gd name="T7" fmla="*/ 2147483647 h 28"/>
                <a:gd name="T8" fmla="*/ 2147483647 w 41"/>
                <a:gd name="T9" fmla="*/ 2147483647 h 28"/>
                <a:gd name="T10" fmla="*/ 0 w 41"/>
                <a:gd name="T11" fmla="*/ 2147483647 h 28"/>
                <a:gd name="T12" fmla="*/ 0 w 41"/>
                <a:gd name="T13" fmla="*/ 2147483647 h 28"/>
                <a:gd name="T14" fmla="*/ 2147483647 w 41"/>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1"/>
                <a:gd name="T25" fmla="*/ 0 h 28"/>
                <a:gd name="T26" fmla="*/ 41 w 41"/>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1" h="28">
                  <a:moveTo>
                    <a:pt x="41" y="14"/>
                  </a:moveTo>
                  <a:lnTo>
                    <a:pt x="0" y="0"/>
                  </a:lnTo>
                  <a:lnTo>
                    <a:pt x="21" y="14"/>
                  </a:lnTo>
                  <a:lnTo>
                    <a:pt x="0" y="28"/>
                  </a:lnTo>
                  <a:lnTo>
                    <a:pt x="41" y="14"/>
                  </a:lnTo>
                  <a:close/>
                </a:path>
              </a:pathLst>
            </a:custGeom>
            <a:solidFill>
              <a:srgbClr val="000000"/>
            </a:solidFill>
            <a:ln w="9525">
              <a:noFill/>
              <a:round/>
              <a:headEnd/>
              <a:tailEnd/>
            </a:ln>
          </p:spPr>
          <p:txBody>
            <a:bodyPr/>
            <a:lstStyle/>
            <a:p>
              <a:endParaRPr lang="en-US"/>
            </a:p>
          </p:txBody>
        </p:sp>
        <p:sp>
          <p:nvSpPr>
            <p:cNvPr id="24" name="Freeform 23"/>
            <p:cNvSpPr>
              <a:spLocks/>
            </p:cNvSpPr>
            <p:nvPr/>
          </p:nvSpPr>
          <p:spPr bwMode="auto">
            <a:xfrm>
              <a:off x="1697038" y="1417530"/>
              <a:ext cx="55562" cy="30211"/>
            </a:xfrm>
            <a:custGeom>
              <a:avLst/>
              <a:gdLst>
                <a:gd name="T0" fmla="*/ 2147483647 w 41"/>
                <a:gd name="T1" fmla="*/ 2147483647 h 28"/>
                <a:gd name="T2" fmla="*/ 0 w 41"/>
                <a:gd name="T3" fmla="*/ 0 h 28"/>
                <a:gd name="T4" fmla="*/ 0 w 41"/>
                <a:gd name="T5" fmla="*/ 0 h 28"/>
                <a:gd name="T6" fmla="*/ 2147483647 w 41"/>
                <a:gd name="T7" fmla="*/ 2147483647 h 28"/>
                <a:gd name="T8" fmla="*/ 2147483647 w 41"/>
                <a:gd name="T9" fmla="*/ 2147483647 h 28"/>
                <a:gd name="T10" fmla="*/ 0 w 41"/>
                <a:gd name="T11" fmla="*/ 2147483647 h 28"/>
                <a:gd name="T12" fmla="*/ 0 w 41"/>
                <a:gd name="T13" fmla="*/ 2147483647 h 28"/>
                <a:gd name="T14" fmla="*/ 2147483647 w 41"/>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1"/>
                <a:gd name="T25" fmla="*/ 0 h 28"/>
                <a:gd name="T26" fmla="*/ 41 w 41"/>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1" h="28">
                  <a:moveTo>
                    <a:pt x="41" y="14"/>
                  </a:moveTo>
                  <a:lnTo>
                    <a:pt x="0" y="0"/>
                  </a:lnTo>
                  <a:lnTo>
                    <a:pt x="21" y="14"/>
                  </a:lnTo>
                  <a:lnTo>
                    <a:pt x="0" y="28"/>
                  </a:lnTo>
                  <a:lnTo>
                    <a:pt x="41" y="14"/>
                  </a:lnTo>
                </a:path>
              </a:pathLst>
            </a:custGeom>
            <a:noFill/>
            <a:ln w="4763">
              <a:solidFill>
                <a:srgbClr val="000000"/>
              </a:solidFill>
              <a:round/>
              <a:headEnd/>
              <a:tailEnd/>
            </a:ln>
          </p:spPr>
          <p:txBody>
            <a:bodyPr/>
            <a:lstStyle/>
            <a:p>
              <a:endParaRPr lang="en-US"/>
            </a:p>
          </p:txBody>
        </p:sp>
        <p:sp>
          <p:nvSpPr>
            <p:cNvPr id="25" name="Rectangle 24"/>
            <p:cNvSpPr>
              <a:spLocks noChangeArrowheads="1"/>
            </p:cNvSpPr>
            <p:nvPr/>
          </p:nvSpPr>
          <p:spPr bwMode="auto">
            <a:xfrm>
              <a:off x="2631121" y="5940048"/>
              <a:ext cx="525786" cy="338554"/>
            </a:xfrm>
            <a:prstGeom prst="rect">
              <a:avLst/>
            </a:prstGeom>
            <a:noFill/>
            <a:ln w="9525">
              <a:noFill/>
              <a:miter lim="800000"/>
              <a:headEnd/>
              <a:tailEnd/>
            </a:ln>
          </p:spPr>
          <p:txBody>
            <a:bodyPr wrap="none" lIns="0" tIns="0" rIns="0" bIns="0">
              <a:spAutoFit/>
            </a:bodyPr>
            <a:lstStyle/>
            <a:p>
              <a:pPr algn="ctr" eaLnBrk="0" hangingPunct="0"/>
              <a:r>
                <a:rPr lang="en-US" sz="1100" dirty="0">
                  <a:solidFill>
                    <a:srgbClr val="000000"/>
                  </a:solidFill>
                </a:rPr>
                <a:t>Register</a:t>
              </a:r>
              <a:br>
                <a:rPr lang="en-US" sz="1100" dirty="0">
                  <a:solidFill>
                    <a:srgbClr val="000000"/>
                  </a:solidFill>
                </a:rPr>
              </a:br>
              <a:r>
                <a:rPr lang="en-US" sz="1100" dirty="0">
                  <a:solidFill>
                    <a:srgbClr val="000000"/>
                  </a:solidFill>
                </a:rPr>
                <a:t>File</a:t>
              </a:r>
              <a:endParaRPr lang="en-US" b="0" dirty="0"/>
            </a:p>
          </p:txBody>
        </p:sp>
        <p:sp>
          <p:nvSpPr>
            <p:cNvPr id="26" name="Rectangle 25"/>
            <p:cNvSpPr>
              <a:spLocks noChangeArrowheads="1"/>
            </p:cNvSpPr>
            <p:nvPr/>
          </p:nvSpPr>
          <p:spPr bwMode="auto">
            <a:xfrm>
              <a:off x="2470150" y="5957125"/>
              <a:ext cx="106363"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WA</a:t>
              </a:r>
              <a:endParaRPr lang="en-US" b="0"/>
            </a:p>
          </p:txBody>
        </p:sp>
        <p:sp>
          <p:nvSpPr>
            <p:cNvPr id="27" name="Rectangle 26"/>
            <p:cNvSpPr>
              <a:spLocks noChangeArrowheads="1"/>
            </p:cNvSpPr>
            <p:nvPr/>
          </p:nvSpPr>
          <p:spPr bwMode="auto">
            <a:xfrm>
              <a:off x="3201988" y="5956300"/>
              <a:ext cx="128240" cy="92333"/>
            </a:xfrm>
            <a:prstGeom prst="rect">
              <a:avLst/>
            </a:prstGeom>
            <a:noFill/>
            <a:ln w="9525">
              <a:noFill/>
              <a:miter lim="800000"/>
              <a:headEnd/>
              <a:tailEnd/>
            </a:ln>
          </p:spPr>
          <p:txBody>
            <a:bodyPr wrap="none" lIns="0" tIns="0" rIns="0" bIns="0">
              <a:spAutoFit/>
            </a:bodyPr>
            <a:lstStyle/>
            <a:p>
              <a:pPr eaLnBrk="0" hangingPunct="0"/>
              <a:r>
                <a:rPr lang="en-US" sz="600" b="0" dirty="0">
                  <a:solidFill>
                    <a:srgbClr val="000000"/>
                  </a:solidFill>
                </a:rPr>
                <a:t>WD</a:t>
              </a:r>
              <a:endParaRPr lang="en-US" b="0" dirty="0"/>
            </a:p>
          </p:txBody>
        </p:sp>
        <p:sp>
          <p:nvSpPr>
            <p:cNvPr id="28" name="Rectangle 27"/>
            <p:cNvSpPr>
              <a:spLocks noChangeArrowheads="1"/>
            </p:cNvSpPr>
            <p:nvPr/>
          </p:nvSpPr>
          <p:spPr bwMode="auto">
            <a:xfrm>
              <a:off x="3221038" y="6140192"/>
              <a:ext cx="123432" cy="92333"/>
            </a:xfrm>
            <a:prstGeom prst="rect">
              <a:avLst/>
            </a:prstGeom>
            <a:noFill/>
            <a:ln w="9525">
              <a:noFill/>
              <a:miter lim="800000"/>
              <a:headEnd/>
              <a:tailEnd/>
            </a:ln>
          </p:spPr>
          <p:txBody>
            <a:bodyPr wrap="none" lIns="0" tIns="0" rIns="0" bIns="0">
              <a:spAutoFit/>
            </a:bodyPr>
            <a:lstStyle/>
            <a:p>
              <a:pPr eaLnBrk="0" hangingPunct="0"/>
              <a:r>
                <a:rPr lang="en-US" sz="600" b="0" dirty="0">
                  <a:solidFill>
                    <a:srgbClr val="000000"/>
                  </a:solidFill>
                </a:rPr>
                <a:t>WE</a:t>
              </a:r>
              <a:endParaRPr lang="en-US" b="0" dirty="0"/>
            </a:p>
          </p:txBody>
        </p:sp>
        <p:sp>
          <p:nvSpPr>
            <p:cNvPr id="29" name="Rectangle 28"/>
            <p:cNvSpPr>
              <a:spLocks noChangeArrowheads="1"/>
            </p:cNvSpPr>
            <p:nvPr/>
          </p:nvSpPr>
          <p:spPr bwMode="auto">
            <a:xfrm>
              <a:off x="3111500" y="3586185"/>
              <a:ext cx="234950" cy="139235"/>
            </a:xfrm>
            <a:prstGeom prst="rect">
              <a:avLst/>
            </a:prstGeom>
            <a:noFill/>
            <a:ln w="9525">
              <a:noFill/>
              <a:miter lim="800000"/>
              <a:headEnd/>
              <a:tailEnd/>
            </a:ln>
          </p:spPr>
          <p:txBody>
            <a:bodyPr wrap="none" lIns="0" tIns="0" rIns="0" bIns="0">
              <a:spAutoFit/>
            </a:bodyPr>
            <a:lstStyle/>
            <a:p>
              <a:pPr eaLnBrk="0" hangingPunct="0"/>
              <a:r>
                <a:rPr lang="en-US" sz="1100">
                  <a:solidFill>
                    <a:srgbClr val="000000"/>
                  </a:solidFill>
                </a:rPr>
                <a:t>ALU</a:t>
              </a:r>
              <a:endParaRPr lang="en-US" b="0"/>
            </a:p>
          </p:txBody>
        </p:sp>
        <p:sp>
          <p:nvSpPr>
            <p:cNvPr id="30" name="Rectangle 29"/>
            <p:cNvSpPr>
              <a:spLocks noChangeArrowheads="1"/>
            </p:cNvSpPr>
            <p:nvPr/>
          </p:nvSpPr>
          <p:spPr bwMode="auto">
            <a:xfrm>
              <a:off x="2828925" y="3511313"/>
              <a:ext cx="47625"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A</a:t>
              </a:r>
              <a:endParaRPr lang="en-US" b="0"/>
            </a:p>
          </p:txBody>
        </p:sp>
        <p:sp>
          <p:nvSpPr>
            <p:cNvPr id="31" name="Rectangle 30"/>
            <p:cNvSpPr>
              <a:spLocks noChangeArrowheads="1"/>
            </p:cNvSpPr>
            <p:nvPr/>
          </p:nvSpPr>
          <p:spPr bwMode="auto">
            <a:xfrm>
              <a:off x="3582988" y="3507372"/>
              <a:ext cx="46037"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B</a:t>
              </a:r>
              <a:endParaRPr lang="en-US" b="0"/>
            </a:p>
          </p:txBody>
        </p:sp>
        <p:sp>
          <p:nvSpPr>
            <p:cNvPr id="32" name="Rectangle 31"/>
            <p:cNvSpPr>
              <a:spLocks noChangeArrowheads="1"/>
            </p:cNvSpPr>
            <p:nvPr/>
          </p:nvSpPr>
          <p:spPr bwMode="auto">
            <a:xfrm>
              <a:off x="3102716" y="2438400"/>
              <a:ext cx="503343" cy="330860"/>
            </a:xfrm>
            <a:prstGeom prst="rect">
              <a:avLst/>
            </a:prstGeom>
            <a:noFill/>
            <a:ln w="9525">
              <a:noFill/>
              <a:miter lim="800000"/>
              <a:headEnd/>
              <a:tailEnd/>
            </a:ln>
          </p:spPr>
          <p:txBody>
            <a:bodyPr wrap="none" lIns="0" tIns="0" rIns="0" bIns="0">
              <a:spAutoFit/>
            </a:bodyPr>
            <a:lstStyle/>
            <a:p>
              <a:pPr algn="ctr" eaLnBrk="0" hangingPunct="0"/>
              <a:r>
                <a:rPr lang="en-US" sz="1050" dirty="0">
                  <a:solidFill>
                    <a:srgbClr val="000000"/>
                  </a:solidFill>
                </a:rPr>
                <a:t>Register</a:t>
              </a:r>
              <a:br>
                <a:rPr lang="en-US" sz="1100" dirty="0">
                  <a:solidFill>
                    <a:srgbClr val="000000"/>
                  </a:solidFill>
                </a:rPr>
              </a:br>
              <a:r>
                <a:rPr lang="en-US" sz="1100" dirty="0">
                  <a:solidFill>
                    <a:srgbClr val="000000"/>
                  </a:solidFill>
                </a:rPr>
                <a:t>File</a:t>
              </a:r>
              <a:endParaRPr lang="en-US" b="0" dirty="0"/>
            </a:p>
          </p:txBody>
        </p:sp>
        <p:sp>
          <p:nvSpPr>
            <p:cNvPr id="33" name="Rectangle 32"/>
            <p:cNvSpPr>
              <a:spLocks noChangeArrowheads="1"/>
            </p:cNvSpPr>
            <p:nvPr/>
          </p:nvSpPr>
          <p:spPr bwMode="auto">
            <a:xfrm>
              <a:off x="2895600" y="2473616"/>
              <a:ext cx="139700"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RA1</a:t>
              </a:r>
              <a:endParaRPr lang="en-US" b="0"/>
            </a:p>
          </p:txBody>
        </p:sp>
        <p:sp>
          <p:nvSpPr>
            <p:cNvPr id="34" name="Rectangle 33"/>
            <p:cNvSpPr>
              <a:spLocks noChangeArrowheads="1"/>
            </p:cNvSpPr>
            <p:nvPr/>
          </p:nvSpPr>
          <p:spPr bwMode="auto">
            <a:xfrm>
              <a:off x="3654425" y="2473616"/>
              <a:ext cx="139700"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RA2</a:t>
              </a:r>
              <a:endParaRPr lang="en-US" b="0"/>
            </a:p>
          </p:txBody>
        </p:sp>
        <p:sp>
          <p:nvSpPr>
            <p:cNvPr id="35" name="Rectangle 34"/>
            <p:cNvSpPr>
              <a:spLocks noChangeArrowheads="1"/>
            </p:cNvSpPr>
            <p:nvPr/>
          </p:nvSpPr>
          <p:spPr bwMode="auto">
            <a:xfrm>
              <a:off x="2895600" y="2648317"/>
              <a:ext cx="138113"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RD1</a:t>
              </a:r>
              <a:endParaRPr lang="en-US" b="0"/>
            </a:p>
          </p:txBody>
        </p:sp>
        <p:sp>
          <p:nvSpPr>
            <p:cNvPr id="36" name="Rectangle 35"/>
            <p:cNvSpPr>
              <a:spLocks noChangeArrowheads="1"/>
            </p:cNvSpPr>
            <p:nvPr/>
          </p:nvSpPr>
          <p:spPr bwMode="auto">
            <a:xfrm>
              <a:off x="3654425" y="2648317"/>
              <a:ext cx="138113" cy="76185"/>
            </a:xfrm>
            <a:prstGeom prst="rect">
              <a:avLst/>
            </a:prstGeom>
            <a:noFill/>
            <a:ln w="9525">
              <a:noFill/>
              <a:miter lim="800000"/>
              <a:headEnd/>
              <a:tailEnd/>
            </a:ln>
          </p:spPr>
          <p:txBody>
            <a:bodyPr wrap="none" lIns="0" tIns="0" rIns="0" bIns="0">
              <a:spAutoFit/>
            </a:bodyPr>
            <a:lstStyle/>
            <a:p>
              <a:pPr eaLnBrk="0" hangingPunct="0"/>
              <a:r>
                <a:rPr lang="en-US" sz="600" b="0" dirty="0">
                  <a:solidFill>
                    <a:srgbClr val="000000"/>
                  </a:solidFill>
                </a:rPr>
                <a:t>RD2</a:t>
              </a:r>
              <a:endParaRPr lang="en-US" b="0" dirty="0"/>
            </a:p>
          </p:txBody>
        </p:sp>
        <p:sp>
          <p:nvSpPr>
            <p:cNvPr id="37" name="Rectangle 36"/>
            <p:cNvSpPr>
              <a:spLocks noChangeArrowheads="1"/>
            </p:cNvSpPr>
            <p:nvPr/>
          </p:nvSpPr>
          <p:spPr bwMode="auto">
            <a:xfrm>
              <a:off x="2209800" y="2879467"/>
              <a:ext cx="639599" cy="92333"/>
            </a:xfrm>
            <a:prstGeom prst="rect">
              <a:avLst/>
            </a:prstGeom>
            <a:noFill/>
            <a:ln w="9525">
              <a:noFill/>
              <a:miter lim="800000"/>
              <a:headEnd/>
              <a:tailEnd/>
            </a:ln>
          </p:spPr>
          <p:txBody>
            <a:bodyPr wrap="none" lIns="0" tIns="0" rIns="0" bIns="0">
              <a:spAutoFit/>
            </a:bodyPr>
            <a:lstStyle/>
            <a:p>
              <a:pPr eaLnBrk="0" hangingPunct="0"/>
              <a:r>
                <a:rPr lang="en-US" sz="600" dirty="0"/>
                <a:t>PC</a:t>
              </a:r>
              <a:r>
                <a:rPr lang="en-US" sz="600" baseline="30000" dirty="0"/>
                <a:t>RF</a:t>
              </a:r>
              <a:r>
                <a:rPr lang="en-US" sz="600" dirty="0"/>
                <a:t>+4+4*SXT(C)</a:t>
              </a:r>
              <a:endParaRPr lang="en-US" sz="2000" b="0" dirty="0"/>
            </a:p>
          </p:txBody>
        </p:sp>
        <p:sp>
          <p:nvSpPr>
            <p:cNvPr id="38" name="Rectangle 37"/>
            <p:cNvSpPr>
              <a:spLocks noChangeArrowheads="1"/>
            </p:cNvSpPr>
            <p:nvPr/>
          </p:nvSpPr>
          <p:spPr bwMode="auto">
            <a:xfrm>
              <a:off x="4143375" y="4799896"/>
              <a:ext cx="465138" cy="278470"/>
            </a:xfrm>
            <a:prstGeom prst="rect">
              <a:avLst/>
            </a:prstGeom>
            <a:noFill/>
            <a:ln w="9525">
              <a:noFill/>
              <a:miter lim="800000"/>
              <a:headEnd/>
              <a:tailEnd/>
            </a:ln>
          </p:spPr>
          <p:txBody>
            <a:bodyPr wrap="none" lIns="0" tIns="0" rIns="0" bIns="0">
              <a:spAutoFit/>
            </a:bodyPr>
            <a:lstStyle/>
            <a:p>
              <a:pPr algn="ctr" eaLnBrk="0" hangingPunct="0"/>
              <a:r>
                <a:rPr lang="en-US" sz="1100">
                  <a:solidFill>
                    <a:srgbClr val="000000"/>
                  </a:solidFill>
                </a:rPr>
                <a:t>Data</a:t>
              </a:r>
              <a:br>
                <a:rPr lang="en-US" sz="1100">
                  <a:solidFill>
                    <a:srgbClr val="000000"/>
                  </a:solidFill>
                </a:rPr>
              </a:br>
              <a:r>
                <a:rPr lang="en-US" sz="1100">
                  <a:solidFill>
                    <a:srgbClr val="000000"/>
                  </a:solidFill>
                </a:rPr>
                <a:t>Memory</a:t>
              </a:r>
              <a:endParaRPr lang="en-US"/>
            </a:p>
          </p:txBody>
        </p:sp>
        <p:sp>
          <p:nvSpPr>
            <p:cNvPr id="39" name="Rectangle 38"/>
            <p:cNvSpPr>
              <a:spLocks noChangeArrowheads="1"/>
            </p:cNvSpPr>
            <p:nvPr/>
          </p:nvSpPr>
          <p:spPr bwMode="auto">
            <a:xfrm>
              <a:off x="4318000" y="5379720"/>
              <a:ext cx="90488" cy="76185"/>
            </a:xfrm>
            <a:prstGeom prst="rect">
              <a:avLst/>
            </a:prstGeom>
            <a:noFill/>
            <a:ln w="9525">
              <a:noFill/>
              <a:miter lim="800000"/>
              <a:headEnd/>
              <a:tailEnd/>
            </a:ln>
          </p:spPr>
          <p:txBody>
            <a:bodyPr wrap="none" lIns="0" tIns="0" rIns="0" bIns="0">
              <a:spAutoFit/>
            </a:bodyPr>
            <a:lstStyle/>
            <a:p>
              <a:pPr eaLnBrk="0" hangingPunct="0"/>
              <a:r>
                <a:rPr lang="en-US" sz="600" b="0" dirty="0">
                  <a:solidFill>
                    <a:srgbClr val="000000"/>
                  </a:solidFill>
                </a:rPr>
                <a:t>RD</a:t>
              </a:r>
              <a:endParaRPr lang="en-US" b="0" dirty="0"/>
            </a:p>
          </p:txBody>
        </p:sp>
        <p:sp>
          <p:nvSpPr>
            <p:cNvPr id="40" name="Rectangle 39"/>
            <p:cNvSpPr>
              <a:spLocks noChangeArrowheads="1"/>
            </p:cNvSpPr>
            <p:nvPr/>
          </p:nvSpPr>
          <p:spPr bwMode="auto">
            <a:xfrm>
              <a:off x="3151188" y="3749063"/>
              <a:ext cx="14287"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 </a:t>
              </a:r>
              <a:endParaRPr lang="en-US" b="0"/>
            </a:p>
          </p:txBody>
        </p:sp>
        <p:sp>
          <p:nvSpPr>
            <p:cNvPr id="41" name="Rectangle 40"/>
            <p:cNvSpPr>
              <a:spLocks noChangeArrowheads="1"/>
            </p:cNvSpPr>
            <p:nvPr/>
          </p:nvSpPr>
          <p:spPr bwMode="auto">
            <a:xfrm>
              <a:off x="3163888" y="3749063"/>
              <a:ext cx="14287"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 </a:t>
              </a:r>
              <a:endParaRPr lang="en-US" b="0"/>
            </a:p>
          </p:txBody>
        </p:sp>
        <p:sp>
          <p:nvSpPr>
            <p:cNvPr id="42" name="Rectangle 41"/>
            <p:cNvSpPr>
              <a:spLocks noChangeArrowheads="1"/>
            </p:cNvSpPr>
            <p:nvPr/>
          </p:nvSpPr>
          <p:spPr bwMode="auto">
            <a:xfrm>
              <a:off x="3214688" y="3712284"/>
              <a:ext cx="42862"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Y</a:t>
              </a:r>
              <a:endParaRPr lang="en-US" b="0"/>
            </a:p>
          </p:txBody>
        </p:sp>
        <p:sp>
          <p:nvSpPr>
            <p:cNvPr id="43" name="Rectangle 42"/>
            <p:cNvSpPr>
              <a:spLocks noChangeArrowheads="1"/>
            </p:cNvSpPr>
            <p:nvPr/>
          </p:nvSpPr>
          <p:spPr bwMode="auto">
            <a:xfrm>
              <a:off x="447675" y="1241516"/>
              <a:ext cx="673100" cy="85380"/>
            </a:xfrm>
            <a:prstGeom prst="rect">
              <a:avLst/>
            </a:prstGeom>
            <a:solidFill>
              <a:srgbClr val="FFFFFF"/>
            </a:solidFill>
            <a:ln w="9525">
              <a:noFill/>
              <a:miter lim="800000"/>
              <a:headEnd/>
              <a:tailEnd/>
            </a:ln>
          </p:spPr>
          <p:txBody>
            <a:bodyPr/>
            <a:lstStyle/>
            <a:p>
              <a:endParaRPr lang="en-US"/>
            </a:p>
          </p:txBody>
        </p:sp>
        <p:sp>
          <p:nvSpPr>
            <p:cNvPr id="44" name="Rectangle 43"/>
            <p:cNvSpPr>
              <a:spLocks noChangeArrowheads="1"/>
            </p:cNvSpPr>
            <p:nvPr/>
          </p:nvSpPr>
          <p:spPr bwMode="auto">
            <a:xfrm>
              <a:off x="450850" y="1219200"/>
              <a:ext cx="665163" cy="105068"/>
            </a:xfrm>
            <a:prstGeom prst="rect">
              <a:avLst/>
            </a:prstGeom>
            <a:noFill/>
            <a:ln w="11113">
              <a:solidFill>
                <a:srgbClr val="000000"/>
              </a:solidFill>
              <a:miter lim="800000"/>
              <a:headEnd/>
              <a:tailEnd/>
            </a:ln>
          </p:spPr>
          <p:txBody>
            <a:bodyPr/>
            <a:lstStyle/>
            <a:p>
              <a:endParaRPr lang="en-US"/>
            </a:p>
          </p:txBody>
        </p:sp>
        <p:sp>
          <p:nvSpPr>
            <p:cNvPr id="45" name="Freeform 44"/>
            <p:cNvSpPr>
              <a:spLocks/>
            </p:cNvSpPr>
            <p:nvPr/>
          </p:nvSpPr>
          <p:spPr bwMode="auto">
            <a:xfrm>
              <a:off x="447675" y="1276981"/>
              <a:ext cx="65088" cy="23644"/>
            </a:xfrm>
            <a:custGeom>
              <a:avLst/>
              <a:gdLst>
                <a:gd name="T0" fmla="*/ 0 w 49"/>
                <a:gd name="T1" fmla="*/ 2147483647 h 21"/>
                <a:gd name="T2" fmla="*/ 2147483647 w 49"/>
                <a:gd name="T3" fmla="*/ 0 h 21"/>
                <a:gd name="T4" fmla="*/ 2147483647 w 49"/>
                <a:gd name="T5" fmla="*/ 2147483647 h 21"/>
                <a:gd name="T6" fmla="*/ 2147483647 w 49"/>
                <a:gd name="T7" fmla="*/ 2147483647 h 21"/>
                <a:gd name="T8" fmla="*/ 0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0" y="7"/>
                  </a:moveTo>
                  <a:lnTo>
                    <a:pt x="3" y="0"/>
                  </a:lnTo>
                  <a:lnTo>
                    <a:pt x="49" y="14"/>
                  </a:lnTo>
                  <a:lnTo>
                    <a:pt x="49" y="21"/>
                  </a:lnTo>
                  <a:lnTo>
                    <a:pt x="0" y="7"/>
                  </a:lnTo>
                  <a:close/>
                </a:path>
              </a:pathLst>
            </a:custGeom>
            <a:solidFill>
              <a:srgbClr val="000000"/>
            </a:solidFill>
            <a:ln w="9525">
              <a:noFill/>
              <a:round/>
              <a:headEnd/>
              <a:tailEnd/>
            </a:ln>
          </p:spPr>
          <p:txBody>
            <a:bodyPr/>
            <a:lstStyle/>
            <a:p>
              <a:endParaRPr lang="en-US"/>
            </a:p>
          </p:txBody>
        </p:sp>
        <p:sp>
          <p:nvSpPr>
            <p:cNvPr id="46" name="Freeform 45"/>
            <p:cNvSpPr>
              <a:spLocks/>
            </p:cNvSpPr>
            <p:nvPr/>
          </p:nvSpPr>
          <p:spPr bwMode="auto">
            <a:xfrm>
              <a:off x="447675" y="1292744"/>
              <a:ext cx="65088" cy="26271"/>
            </a:xfrm>
            <a:custGeom>
              <a:avLst/>
              <a:gdLst>
                <a:gd name="T0" fmla="*/ 2147483647 w 49"/>
                <a:gd name="T1" fmla="*/ 2147483647 h 24"/>
                <a:gd name="T2" fmla="*/ 0 w 49"/>
                <a:gd name="T3" fmla="*/ 2147483647 h 24"/>
                <a:gd name="T4" fmla="*/ 2147483647 w 49"/>
                <a:gd name="T5" fmla="*/ 0 h 24"/>
                <a:gd name="T6" fmla="*/ 2147483647 w 49"/>
                <a:gd name="T7" fmla="*/ 2147483647 h 24"/>
                <a:gd name="T8" fmla="*/ 2147483647 w 49"/>
                <a:gd name="T9" fmla="*/ 2147483647 h 24"/>
                <a:gd name="T10" fmla="*/ 0 60000 65536"/>
                <a:gd name="T11" fmla="*/ 0 60000 65536"/>
                <a:gd name="T12" fmla="*/ 0 60000 65536"/>
                <a:gd name="T13" fmla="*/ 0 60000 65536"/>
                <a:gd name="T14" fmla="*/ 0 60000 65536"/>
                <a:gd name="T15" fmla="*/ 0 w 49"/>
                <a:gd name="T16" fmla="*/ 0 h 24"/>
                <a:gd name="T17" fmla="*/ 49 w 49"/>
                <a:gd name="T18" fmla="*/ 24 h 24"/>
              </a:gdLst>
              <a:ahLst/>
              <a:cxnLst>
                <a:cxn ang="T10">
                  <a:pos x="T0" y="T1"/>
                </a:cxn>
                <a:cxn ang="T11">
                  <a:pos x="T2" y="T3"/>
                </a:cxn>
                <a:cxn ang="T12">
                  <a:pos x="T4" y="T5"/>
                </a:cxn>
                <a:cxn ang="T13">
                  <a:pos x="T6" y="T7"/>
                </a:cxn>
                <a:cxn ang="T14">
                  <a:pos x="T8" y="T9"/>
                </a:cxn>
              </a:cxnLst>
              <a:rect l="T15" t="T16" r="T17" b="T18"/>
              <a:pathLst>
                <a:path w="49" h="24">
                  <a:moveTo>
                    <a:pt x="3" y="24"/>
                  </a:moveTo>
                  <a:lnTo>
                    <a:pt x="0" y="17"/>
                  </a:lnTo>
                  <a:lnTo>
                    <a:pt x="49" y="0"/>
                  </a:lnTo>
                  <a:lnTo>
                    <a:pt x="49" y="7"/>
                  </a:lnTo>
                  <a:lnTo>
                    <a:pt x="3" y="24"/>
                  </a:lnTo>
                  <a:close/>
                </a:path>
              </a:pathLst>
            </a:custGeom>
            <a:solidFill>
              <a:srgbClr val="000000"/>
            </a:solidFill>
            <a:ln w="9525">
              <a:noFill/>
              <a:round/>
              <a:headEnd/>
              <a:tailEnd/>
            </a:ln>
          </p:spPr>
          <p:txBody>
            <a:bodyPr/>
            <a:lstStyle/>
            <a:p>
              <a:endParaRPr lang="en-US"/>
            </a:p>
          </p:txBody>
        </p:sp>
        <p:sp>
          <p:nvSpPr>
            <p:cNvPr id="47" name="Rectangle 46"/>
            <p:cNvSpPr>
              <a:spLocks noChangeArrowheads="1"/>
            </p:cNvSpPr>
            <p:nvPr/>
          </p:nvSpPr>
          <p:spPr bwMode="auto">
            <a:xfrm>
              <a:off x="692150" y="1204039"/>
              <a:ext cx="142668" cy="123111"/>
            </a:xfrm>
            <a:prstGeom prst="rect">
              <a:avLst/>
            </a:prstGeom>
            <a:noFill/>
            <a:ln w="9525">
              <a:noFill/>
              <a:miter lim="800000"/>
              <a:headEnd/>
              <a:tailEnd/>
            </a:ln>
          </p:spPr>
          <p:txBody>
            <a:bodyPr wrap="none" lIns="0" tIns="0" rIns="0" bIns="0">
              <a:spAutoFit/>
            </a:bodyPr>
            <a:lstStyle/>
            <a:p>
              <a:pPr eaLnBrk="0" hangingPunct="0"/>
              <a:r>
                <a:rPr lang="en-US" sz="800" b="0" dirty="0">
                  <a:solidFill>
                    <a:srgbClr val="000000"/>
                  </a:solidFill>
                </a:rPr>
                <a:t>PC</a:t>
              </a:r>
              <a:endParaRPr lang="en-US" sz="2400" b="0" baseline="30000" dirty="0"/>
            </a:p>
          </p:txBody>
        </p:sp>
        <p:sp>
          <p:nvSpPr>
            <p:cNvPr id="48" name="Freeform 47"/>
            <p:cNvSpPr>
              <a:spLocks/>
            </p:cNvSpPr>
            <p:nvPr/>
          </p:nvSpPr>
          <p:spPr bwMode="auto">
            <a:xfrm>
              <a:off x="2763838" y="2214849"/>
              <a:ext cx="842962" cy="107710"/>
            </a:xfrm>
            <a:custGeom>
              <a:avLst/>
              <a:gdLst>
                <a:gd name="T0" fmla="*/ 2147483647 w 629"/>
                <a:gd name="T1" fmla="*/ 2147483647 h 98"/>
                <a:gd name="T2" fmla="*/ 2147483647 w 629"/>
                <a:gd name="T3" fmla="*/ 2147483647 h 98"/>
                <a:gd name="T4" fmla="*/ 2147483647 w 629"/>
                <a:gd name="T5" fmla="*/ 0 h 98"/>
                <a:gd name="T6" fmla="*/ 0 w 629"/>
                <a:gd name="T7" fmla="*/ 0 h 98"/>
                <a:gd name="T8" fmla="*/ 0 60000 65536"/>
                <a:gd name="T9" fmla="*/ 0 60000 65536"/>
                <a:gd name="T10" fmla="*/ 0 60000 65536"/>
                <a:gd name="T11" fmla="*/ 0 60000 65536"/>
                <a:gd name="T12" fmla="*/ 0 w 629"/>
                <a:gd name="T13" fmla="*/ 0 h 98"/>
                <a:gd name="T14" fmla="*/ 629 w 629"/>
                <a:gd name="T15" fmla="*/ 98 h 98"/>
              </a:gdLst>
              <a:ahLst/>
              <a:cxnLst>
                <a:cxn ang="T8">
                  <a:pos x="T0" y="T1"/>
                </a:cxn>
                <a:cxn ang="T9">
                  <a:pos x="T2" y="T3"/>
                </a:cxn>
                <a:cxn ang="T10">
                  <a:pos x="T4" y="T5"/>
                </a:cxn>
                <a:cxn ang="T11">
                  <a:pos x="T6" y="T7"/>
                </a:cxn>
              </a:cxnLst>
              <a:rect l="T12" t="T13" r="T14" b="T15"/>
              <a:pathLst>
                <a:path w="629" h="98">
                  <a:moveTo>
                    <a:pt x="629" y="98"/>
                  </a:moveTo>
                  <a:lnTo>
                    <a:pt x="629" y="31"/>
                  </a:lnTo>
                  <a:lnTo>
                    <a:pt x="598" y="0"/>
                  </a:lnTo>
                  <a:lnTo>
                    <a:pt x="0" y="0"/>
                  </a:lnTo>
                </a:path>
              </a:pathLst>
            </a:custGeom>
            <a:noFill/>
            <a:ln w="4763">
              <a:solidFill>
                <a:srgbClr val="000000"/>
              </a:solidFill>
              <a:round/>
              <a:headEnd/>
              <a:tailEnd/>
            </a:ln>
          </p:spPr>
          <p:txBody>
            <a:bodyPr/>
            <a:lstStyle/>
            <a:p>
              <a:endParaRPr lang="en-US"/>
            </a:p>
          </p:txBody>
        </p:sp>
        <p:sp>
          <p:nvSpPr>
            <p:cNvPr id="49" name="Freeform 48"/>
            <p:cNvSpPr>
              <a:spLocks/>
            </p:cNvSpPr>
            <p:nvPr/>
          </p:nvSpPr>
          <p:spPr bwMode="auto">
            <a:xfrm>
              <a:off x="3587750" y="2276585"/>
              <a:ext cx="38100" cy="45973"/>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50" name="Freeform 49"/>
            <p:cNvSpPr>
              <a:spLocks/>
            </p:cNvSpPr>
            <p:nvPr/>
          </p:nvSpPr>
          <p:spPr bwMode="auto">
            <a:xfrm>
              <a:off x="3587750" y="2276585"/>
              <a:ext cx="38100" cy="45973"/>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51" name="Freeform 50"/>
            <p:cNvSpPr>
              <a:spLocks/>
            </p:cNvSpPr>
            <p:nvPr/>
          </p:nvSpPr>
          <p:spPr bwMode="auto">
            <a:xfrm>
              <a:off x="2089150" y="2214849"/>
              <a:ext cx="862013" cy="248259"/>
            </a:xfrm>
            <a:custGeom>
              <a:avLst/>
              <a:gdLst>
                <a:gd name="T0" fmla="*/ 2147483647 w 644"/>
                <a:gd name="T1" fmla="*/ 2147483647 h 224"/>
                <a:gd name="T2" fmla="*/ 2147483647 w 644"/>
                <a:gd name="T3" fmla="*/ 2147483647 h 224"/>
                <a:gd name="T4" fmla="*/ 2147483647 w 644"/>
                <a:gd name="T5" fmla="*/ 0 h 224"/>
                <a:gd name="T6" fmla="*/ 0 w 644"/>
                <a:gd name="T7" fmla="*/ 2147483647 h 224"/>
                <a:gd name="T8" fmla="*/ 0 w 644"/>
                <a:gd name="T9" fmla="*/ 2147483647 h 224"/>
                <a:gd name="T10" fmla="*/ 0 60000 65536"/>
                <a:gd name="T11" fmla="*/ 0 60000 65536"/>
                <a:gd name="T12" fmla="*/ 0 60000 65536"/>
                <a:gd name="T13" fmla="*/ 0 60000 65536"/>
                <a:gd name="T14" fmla="*/ 0 60000 65536"/>
                <a:gd name="T15" fmla="*/ 0 w 644"/>
                <a:gd name="T16" fmla="*/ 0 h 224"/>
                <a:gd name="T17" fmla="*/ 644 w 644"/>
                <a:gd name="T18" fmla="*/ 224 h 224"/>
              </a:gdLst>
              <a:ahLst/>
              <a:cxnLst>
                <a:cxn ang="T10">
                  <a:pos x="T0" y="T1"/>
                </a:cxn>
                <a:cxn ang="T11">
                  <a:pos x="T2" y="T3"/>
                </a:cxn>
                <a:cxn ang="T12">
                  <a:pos x="T4" y="T5"/>
                </a:cxn>
                <a:cxn ang="T13">
                  <a:pos x="T6" y="T7"/>
                </a:cxn>
                <a:cxn ang="T14">
                  <a:pos x="T8" y="T9"/>
                </a:cxn>
              </a:cxnLst>
              <a:rect l="T15" t="T16" r="T17" b="T18"/>
              <a:pathLst>
                <a:path w="644" h="224">
                  <a:moveTo>
                    <a:pt x="644" y="224"/>
                  </a:moveTo>
                  <a:lnTo>
                    <a:pt x="644" y="31"/>
                  </a:lnTo>
                  <a:lnTo>
                    <a:pt x="616" y="0"/>
                  </a:lnTo>
                  <a:lnTo>
                    <a:pt x="0" y="3"/>
                  </a:lnTo>
                </a:path>
              </a:pathLst>
            </a:custGeom>
            <a:noFill/>
            <a:ln w="4763">
              <a:solidFill>
                <a:srgbClr val="000000"/>
              </a:solidFill>
              <a:round/>
              <a:headEnd/>
              <a:tailEnd/>
            </a:ln>
          </p:spPr>
          <p:txBody>
            <a:bodyPr/>
            <a:lstStyle/>
            <a:p>
              <a:endParaRPr lang="en-US"/>
            </a:p>
          </p:txBody>
        </p:sp>
        <p:sp>
          <p:nvSpPr>
            <p:cNvPr id="52" name="Freeform 51"/>
            <p:cNvSpPr>
              <a:spLocks/>
            </p:cNvSpPr>
            <p:nvPr/>
          </p:nvSpPr>
          <p:spPr bwMode="auto">
            <a:xfrm>
              <a:off x="2933700" y="2415821"/>
              <a:ext cx="41275" cy="47287"/>
            </a:xfrm>
            <a:custGeom>
              <a:avLst/>
              <a:gdLst>
                <a:gd name="T0" fmla="*/ 2147483647 w 31"/>
                <a:gd name="T1" fmla="*/ 2147483647 h 42"/>
                <a:gd name="T2" fmla="*/ 2147483647 w 31"/>
                <a:gd name="T3" fmla="*/ 0 h 42"/>
                <a:gd name="T4" fmla="*/ 2147483647 w 31"/>
                <a:gd name="T5" fmla="*/ 0 h 42"/>
                <a:gd name="T6" fmla="*/ 2147483647 w 31"/>
                <a:gd name="T7" fmla="*/ 2147483647 h 42"/>
                <a:gd name="T8" fmla="*/ 2147483647 w 31"/>
                <a:gd name="T9" fmla="*/ 2147483647 h 42"/>
                <a:gd name="T10" fmla="*/ 0 w 31"/>
                <a:gd name="T11" fmla="*/ 0 h 42"/>
                <a:gd name="T12" fmla="*/ 0 w 31"/>
                <a:gd name="T13" fmla="*/ 0 h 42"/>
                <a:gd name="T14" fmla="*/ 2147483647 w 31"/>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42"/>
                <a:gd name="T26" fmla="*/ 31 w 31"/>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42">
                  <a:moveTo>
                    <a:pt x="14" y="42"/>
                  </a:moveTo>
                  <a:lnTo>
                    <a:pt x="31"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53" name="Freeform 52"/>
            <p:cNvSpPr>
              <a:spLocks/>
            </p:cNvSpPr>
            <p:nvPr/>
          </p:nvSpPr>
          <p:spPr bwMode="auto">
            <a:xfrm>
              <a:off x="2933700" y="2415821"/>
              <a:ext cx="41275" cy="47287"/>
            </a:xfrm>
            <a:custGeom>
              <a:avLst/>
              <a:gdLst>
                <a:gd name="T0" fmla="*/ 2147483647 w 31"/>
                <a:gd name="T1" fmla="*/ 2147483647 h 42"/>
                <a:gd name="T2" fmla="*/ 2147483647 w 31"/>
                <a:gd name="T3" fmla="*/ 0 h 42"/>
                <a:gd name="T4" fmla="*/ 2147483647 w 31"/>
                <a:gd name="T5" fmla="*/ 0 h 42"/>
                <a:gd name="T6" fmla="*/ 2147483647 w 31"/>
                <a:gd name="T7" fmla="*/ 2147483647 h 42"/>
                <a:gd name="T8" fmla="*/ 2147483647 w 31"/>
                <a:gd name="T9" fmla="*/ 2147483647 h 42"/>
                <a:gd name="T10" fmla="*/ 0 w 31"/>
                <a:gd name="T11" fmla="*/ 0 h 42"/>
                <a:gd name="T12" fmla="*/ 0 w 31"/>
                <a:gd name="T13" fmla="*/ 0 h 42"/>
                <a:gd name="T14" fmla="*/ 2147483647 w 31"/>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42"/>
                <a:gd name="T26" fmla="*/ 31 w 31"/>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42">
                  <a:moveTo>
                    <a:pt x="14" y="42"/>
                  </a:moveTo>
                  <a:lnTo>
                    <a:pt x="31"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54" name="Rectangle 53"/>
            <p:cNvSpPr>
              <a:spLocks noChangeArrowheads="1"/>
            </p:cNvSpPr>
            <p:nvPr/>
          </p:nvSpPr>
          <p:spPr bwMode="auto">
            <a:xfrm>
              <a:off x="3949700" y="2319932"/>
              <a:ext cx="261938"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RA2SEL</a:t>
              </a:r>
              <a:endParaRPr lang="en-US" b="0"/>
            </a:p>
          </p:txBody>
        </p:sp>
        <p:sp>
          <p:nvSpPr>
            <p:cNvPr id="55" name="Line 145"/>
            <p:cNvSpPr>
              <a:spLocks noChangeShapeType="1"/>
            </p:cNvSpPr>
            <p:nvPr/>
          </p:nvSpPr>
          <p:spPr bwMode="auto">
            <a:xfrm>
              <a:off x="3846513" y="2354084"/>
              <a:ext cx="103187" cy="1314"/>
            </a:xfrm>
            <a:prstGeom prst="line">
              <a:avLst/>
            </a:prstGeom>
            <a:noFill/>
            <a:ln w="4763">
              <a:solidFill>
                <a:srgbClr val="000000"/>
              </a:solidFill>
              <a:round/>
              <a:headEnd/>
              <a:tailEnd/>
            </a:ln>
          </p:spPr>
          <p:txBody>
            <a:bodyPr/>
            <a:lstStyle/>
            <a:p>
              <a:endParaRPr lang="en-US"/>
            </a:p>
          </p:txBody>
        </p:sp>
        <p:sp>
          <p:nvSpPr>
            <p:cNvPr id="56" name="Freeform 55"/>
            <p:cNvSpPr>
              <a:spLocks/>
            </p:cNvSpPr>
            <p:nvPr/>
          </p:nvSpPr>
          <p:spPr bwMode="auto">
            <a:xfrm>
              <a:off x="3846513" y="2338321"/>
              <a:ext cx="50800" cy="31525"/>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close/>
                </a:path>
              </a:pathLst>
            </a:custGeom>
            <a:solidFill>
              <a:srgbClr val="000000"/>
            </a:solidFill>
            <a:ln w="9525">
              <a:noFill/>
              <a:round/>
              <a:headEnd/>
              <a:tailEnd/>
            </a:ln>
          </p:spPr>
          <p:txBody>
            <a:bodyPr/>
            <a:lstStyle/>
            <a:p>
              <a:endParaRPr lang="en-US"/>
            </a:p>
          </p:txBody>
        </p:sp>
        <p:sp>
          <p:nvSpPr>
            <p:cNvPr id="57" name="Freeform 56"/>
            <p:cNvSpPr>
              <a:spLocks/>
            </p:cNvSpPr>
            <p:nvPr/>
          </p:nvSpPr>
          <p:spPr bwMode="auto">
            <a:xfrm>
              <a:off x="3846513" y="2338321"/>
              <a:ext cx="50800" cy="31525"/>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path>
              </a:pathLst>
            </a:custGeom>
            <a:noFill/>
            <a:ln w="4763">
              <a:solidFill>
                <a:srgbClr val="000000"/>
              </a:solidFill>
              <a:round/>
              <a:headEnd/>
              <a:tailEnd/>
            </a:ln>
          </p:spPr>
          <p:txBody>
            <a:bodyPr/>
            <a:lstStyle/>
            <a:p>
              <a:endParaRPr lang="en-US"/>
            </a:p>
          </p:txBody>
        </p:sp>
        <p:sp>
          <p:nvSpPr>
            <p:cNvPr id="58" name="Line 148"/>
            <p:cNvSpPr>
              <a:spLocks noChangeShapeType="1"/>
            </p:cNvSpPr>
            <p:nvPr/>
          </p:nvSpPr>
          <p:spPr bwMode="auto">
            <a:xfrm>
              <a:off x="3709988" y="2388236"/>
              <a:ext cx="1587" cy="69618"/>
            </a:xfrm>
            <a:prstGeom prst="line">
              <a:avLst/>
            </a:prstGeom>
            <a:noFill/>
            <a:ln w="4763">
              <a:solidFill>
                <a:srgbClr val="000000"/>
              </a:solidFill>
              <a:round/>
              <a:headEnd/>
              <a:tailEnd/>
            </a:ln>
          </p:spPr>
          <p:txBody>
            <a:bodyPr/>
            <a:lstStyle/>
            <a:p>
              <a:endParaRPr lang="en-US"/>
            </a:p>
          </p:txBody>
        </p:sp>
        <p:sp>
          <p:nvSpPr>
            <p:cNvPr id="59" name="Freeform 58"/>
            <p:cNvSpPr>
              <a:spLocks/>
            </p:cNvSpPr>
            <p:nvPr/>
          </p:nvSpPr>
          <p:spPr bwMode="auto">
            <a:xfrm>
              <a:off x="3690938" y="2415821"/>
              <a:ext cx="42862" cy="42033"/>
            </a:xfrm>
            <a:custGeom>
              <a:avLst/>
              <a:gdLst>
                <a:gd name="T0" fmla="*/ 2147483647 w 32"/>
                <a:gd name="T1" fmla="*/ 2147483647 h 38"/>
                <a:gd name="T2" fmla="*/ 2147483647 w 32"/>
                <a:gd name="T3" fmla="*/ 0 h 38"/>
                <a:gd name="T4" fmla="*/ 2147483647 w 32"/>
                <a:gd name="T5" fmla="*/ 0 h 38"/>
                <a:gd name="T6" fmla="*/ 2147483647 w 32"/>
                <a:gd name="T7" fmla="*/ 2147483647 h 38"/>
                <a:gd name="T8" fmla="*/ 2147483647 w 32"/>
                <a:gd name="T9" fmla="*/ 2147483647 h 38"/>
                <a:gd name="T10" fmla="*/ 0 w 32"/>
                <a:gd name="T11" fmla="*/ 0 h 38"/>
                <a:gd name="T12" fmla="*/ 0 w 32"/>
                <a:gd name="T13" fmla="*/ 0 h 38"/>
                <a:gd name="T14" fmla="*/ 2147483647 w 32"/>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38"/>
                <a:gd name="T26" fmla="*/ 32 w 32"/>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38">
                  <a:moveTo>
                    <a:pt x="14" y="38"/>
                  </a:moveTo>
                  <a:lnTo>
                    <a:pt x="32" y="0"/>
                  </a:lnTo>
                  <a:lnTo>
                    <a:pt x="14" y="17"/>
                  </a:lnTo>
                  <a:lnTo>
                    <a:pt x="0" y="0"/>
                  </a:lnTo>
                  <a:lnTo>
                    <a:pt x="14" y="38"/>
                  </a:lnTo>
                  <a:close/>
                </a:path>
              </a:pathLst>
            </a:custGeom>
            <a:solidFill>
              <a:srgbClr val="000000"/>
            </a:solidFill>
            <a:ln w="9525">
              <a:noFill/>
              <a:round/>
              <a:headEnd/>
              <a:tailEnd/>
            </a:ln>
          </p:spPr>
          <p:txBody>
            <a:bodyPr/>
            <a:lstStyle/>
            <a:p>
              <a:endParaRPr lang="en-US"/>
            </a:p>
          </p:txBody>
        </p:sp>
        <p:sp>
          <p:nvSpPr>
            <p:cNvPr id="60" name="Freeform 59"/>
            <p:cNvSpPr>
              <a:spLocks/>
            </p:cNvSpPr>
            <p:nvPr/>
          </p:nvSpPr>
          <p:spPr bwMode="auto">
            <a:xfrm>
              <a:off x="3690938" y="2415821"/>
              <a:ext cx="42862" cy="42033"/>
            </a:xfrm>
            <a:custGeom>
              <a:avLst/>
              <a:gdLst>
                <a:gd name="T0" fmla="*/ 2147483647 w 32"/>
                <a:gd name="T1" fmla="*/ 2147483647 h 38"/>
                <a:gd name="T2" fmla="*/ 2147483647 w 32"/>
                <a:gd name="T3" fmla="*/ 0 h 38"/>
                <a:gd name="T4" fmla="*/ 2147483647 w 32"/>
                <a:gd name="T5" fmla="*/ 0 h 38"/>
                <a:gd name="T6" fmla="*/ 2147483647 w 32"/>
                <a:gd name="T7" fmla="*/ 2147483647 h 38"/>
                <a:gd name="T8" fmla="*/ 2147483647 w 32"/>
                <a:gd name="T9" fmla="*/ 2147483647 h 38"/>
                <a:gd name="T10" fmla="*/ 0 w 32"/>
                <a:gd name="T11" fmla="*/ 0 h 38"/>
                <a:gd name="T12" fmla="*/ 0 w 32"/>
                <a:gd name="T13" fmla="*/ 0 h 38"/>
                <a:gd name="T14" fmla="*/ 2147483647 w 32"/>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38"/>
                <a:gd name="T26" fmla="*/ 32 w 32"/>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38">
                  <a:moveTo>
                    <a:pt x="14" y="38"/>
                  </a:moveTo>
                  <a:lnTo>
                    <a:pt x="32" y="0"/>
                  </a:lnTo>
                  <a:lnTo>
                    <a:pt x="14" y="17"/>
                  </a:lnTo>
                  <a:lnTo>
                    <a:pt x="0" y="0"/>
                  </a:lnTo>
                  <a:lnTo>
                    <a:pt x="14" y="38"/>
                  </a:lnTo>
                </a:path>
              </a:pathLst>
            </a:custGeom>
            <a:noFill/>
            <a:ln w="4763">
              <a:solidFill>
                <a:srgbClr val="000000"/>
              </a:solidFill>
              <a:round/>
              <a:headEnd/>
              <a:tailEnd/>
            </a:ln>
          </p:spPr>
          <p:txBody>
            <a:bodyPr/>
            <a:lstStyle/>
            <a:p>
              <a:endParaRPr lang="en-US"/>
            </a:p>
          </p:txBody>
        </p:sp>
        <p:sp>
          <p:nvSpPr>
            <p:cNvPr id="61" name="Freeform 60"/>
            <p:cNvSpPr>
              <a:spLocks/>
            </p:cNvSpPr>
            <p:nvPr/>
          </p:nvSpPr>
          <p:spPr bwMode="auto">
            <a:xfrm>
              <a:off x="2933700" y="2214849"/>
              <a:ext cx="841375" cy="107710"/>
            </a:xfrm>
            <a:custGeom>
              <a:avLst/>
              <a:gdLst>
                <a:gd name="T0" fmla="*/ 2147483647 w 629"/>
                <a:gd name="T1" fmla="*/ 2147483647 h 98"/>
                <a:gd name="T2" fmla="*/ 2147483647 w 629"/>
                <a:gd name="T3" fmla="*/ 2147483647 h 98"/>
                <a:gd name="T4" fmla="*/ 2147483647 w 629"/>
                <a:gd name="T5" fmla="*/ 0 h 98"/>
                <a:gd name="T6" fmla="*/ 0 w 629"/>
                <a:gd name="T7" fmla="*/ 0 h 98"/>
                <a:gd name="T8" fmla="*/ 0 60000 65536"/>
                <a:gd name="T9" fmla="*/ 0 60000 65536"/>
                <a:gd name="T10" fmla="*/ 0 60000 65536"/>
                <a:gd name="T11" fmla="*/ 0 60000 65536"/>
                <a:gd name="T12" fmla="*/ 0 w 629"/>
                <a:gd name="T13" fmla="*/ 0 h 98"/>
                <a:gd name="T14" fmla="*/ 629 w 629"/>
                <a:gd name="T15" fmla="*/ 98 h 98"/>
              </a:gdLst>
              <a:ahLst/>
              <a:cxnLst>
                <a:cxn ang="T8">
                  <a:pos x="T0" y="T1"/>
                </a:cxn>
                <a:cxn ang="T9">
                  <a:pos x="T2" y="T3"/>
                </a:cxn>
                <a:cxn ang="T10">
                  <a:pos x="T4" y="T5"/>
                </a:cxn>
                <a:cxn ang="T11">
                  <a:pos x="T6" y="T7"/>
                </a:cxn>
              </a:cxnLst>
              <a:rect l="T12" t="T13" r="T14" b="T15"/>
              <a:pathLst>
                <a:path w="629" h="98">
                  <a:moveTo>
                    <a:pt x="629" y="98"/>
                  </a:moveTo>
                  <a:lnTo>
                    <a:pt x="629" y="31"/>
                  </a:lnTo>
                  <a:lnTo>
                    <a:pt x="598" y="0"/>
                  </a:lnTo>
                  <a:lnTo>
                    <a:pt x="0" y="0"/>
                  </a:lnTo>
                </a:path>
              </a:pathLst>
            </a:custGeom>
            <a:noFill/>
            <a:ln w="4763">
              <a:solidFill>
                <a:srgbClr val="000000"/>
              </a:solidFill>
              <a:round/>
              <a:headEnd/>
              <a:tailEnd/>
            </a:ln>
          </p:spPr>
          <p:txBody>
            <a:bodyPr/>
            <a:lstStyle/>
            <a:p>
              <a:endParaRPr lang="en-US"/>
            </a:p>
          </p:txBody>
        </p:sp>
        <p:sp>
          <p:nvSpPr>
            <p:cNvPr id="62" name="Freeform 61"/>
            <p:cNvSpPr>
              <a:spLocks/>
            </p:cNvSpPr>
            <p:nvPr/>
          </p:nvSpPr>
          <p:spPr bwMode="auto">
            <a:xfrm>
              <a:off x="3756025" y="2276585"/>
              <a:ext cx="38100" cy="45973"/>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63" name="Freeform 62"/>
            <p:cNvSpPr>
              <a:spLocks/>
            </p:cNvSpPr>
            <p:nvPr/>
          </p:nvSpPr>
          <p:spPr bwMode="auto">
            <a:xfrm>
              <a:off x="3756025" y="2276585"/>
              <a:ext cx="38100" cy="45973"/>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64" name="Freeform 63"/>
            <p:cNvSpPr>
              <a:spLocks/>
            </p:cNvSpPr>
            <p:nvPr/>
          </p:nvSpPr>
          <p:spPr bwMode="auto">
            <a:xfrm>
              <a:off x="3327400" y="5461920"/>
              <a:ext cx="1033463" cy="153685"/>
            </a:xfrm>
            <a:custGeom>
              <a:avLst/>
              <a:gdLst>
                <a:gd name="T0" fmla="*/ 0 w 772"/>
                <a:gd name="T1" fmla="*/ 2147483647 h 139"/>
                <a:gd name="T2" fmla="*/ 0 w 772"/>
                <a:gd name="T3" fmla="*/ 2147483647 h 139"/>
                <a:gd name="T4" fmla="*/ 2147483647 w 772"/>
                <a:gd name="T5" fmla="*/ 2147483647 h 139"/>
                <a:gd name="T6" fmla="*/ 2147483647 w 772"/>
                <a:gd name="T7" fmla="*/ 0 h 139"/>
                <a:gd name="T8" fmla="*/ 0 60000 65536"/>
                <a:gd name="T9" fmla="*/ 0 60000 65536"/>
                <a:gd name="T10" fmla="*/ 0 60000 65536"/>
                <a:gd name="T11" fmla="*/ 0 60000 65536"/>
                <a:gd name="T12" fmla="*/ 0 w 772"/>
                <a:gd name="T13" fmla="*/ 0 h 139"/>
                <a:gd name="T14" fmla="*/ 772 w 772"/>
                <a:gd name="T15" fmla="*/ 139 h 139"/>
              </a:gdLst>
              <a:ahLst/>
              <a:cxnLst>
                <a:cxn ang="T8">
                  <a:pos x="T0" y="T1"/>
                </a:cxn>
                <a:cxn ang="T9">
                  <a:pos x="T2" y="T3"/>
                </a:cxn>
                <a:cxn ang="T10">
                  <a:pos x="T4" y="T5"/>
                </a:cxn>
                <a:cxn ang="T11">
                  <a:pos x="T6" y="T7"/>
                </a:cxn>
              </a:cxnLst>
              <a:rect l="T12" t="T13" r="T14" b="T15"/>
              <a:pathLst>
                <a:path w="772" h="139">
                  <a:moveTo>
                    <a:pt x="0" y="139"/>
                  </a:moveTo>
                  <a:lnTo>
                    <a:pt x="0" y="56"/>
                  </a:lnTo>
                  <a:lnTo>
                    <a:pt x="772" y="56"/>
                  </a:lnTo>
                  <a:lnTo>
                    <a:pt x="772" y="0"/>
                  </a:lnTo>
                </a:path>
              </a:pathLst>
            </a:custGeom>
            <a:noFill/>
            <a:ln w="4763">
              <a:solidFill>
                <a:srgbClr val="000000"/>
              </a:solidFill>
              <a:round/>
              <a:headEnd/>
              <a:tailEnd/>
            </a:ln>
          </p:spPr>
          <p:txBody>
            <a:bodyPr/>
            <a:lstStyle/>
            <a:p>
              <a:endParaRPr lang="en-US"/>
            </a:p>
          </p:txBody>
        </p:sp>
        <p:sp>
          <p:nvSpPr>
            <p:cNvPr id="65" name="Freeform 64"/>
            <p:cNvSpPr>
              <a:spLocks/>
            </p:cNvSpPr>
            <p:nvPr/>
          </p:nvSpPr>
          <p:spPr bwMode="auto">
            <a:xfrm>
              <a:off x="3308350" y="5573571"/>
              <a:ext cx="41275" cy="42033"/>
            </a:xfrm>
            <a:custGeom>
              <a:avLst/>
              <a:gdLst>
                <a:gd name="T0" fmla="*/ 2147483647 w 31"/>
                <a:gd name="T1" fmla="*/ 2147483647 h 38"/>
                <a:gd name="T2" fmla="*/ 2147483647 w 31"/>
                <a:gd name="T3" fmla="*/ 0 h 38"/>
                <a:gd name="T4" fmla="*/ 2147483647 w 31"/>
                <a:gd name="T5" fmla="*/ 0 h 38"/>
                <a:gd name="T6" fmla="*/ 2147483647 w 31"/>
                <a:gd name="T7" fmla="*/ 2147483647 h 38"/>
                <a:gd name="T8" fmla="*/ 2147483647 w 31"/>
                <a:gd name="T9" fmla="*/ 2147483647 h 38"/>
                <a:gd name="T10" fmla="*/ 0 w 31"/>
                <a:gd name="T11" fmla="*/ 0 h 38"/>
                <a:gd name="T12" fmla="*/ 0 w 31"/>
                <a:gd name="T13" fmla="*/ 0 h 38"/>
                <a:gd name="T14" fmla="*/ 2147483647 w 31"/>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38"/>
                <a:gd name="T26" fmla="*/ 31 w 31"/>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38">
                  <a:moveTo>
                    <a:pt x="14" y="38"/>
                  </a:moveTo>
                  <a:lnTo>
                    <a:pt x="31" y="0"/>
                  </a:lnTo>
                  <a:lnTo>
                    <a:pt x="14" y="17"/>
                  </a:lnTo>
                  <a:lnTo>
                    <a:pt x="0" y="0"/>
                  </a:lnTo>
                  <a:lnTo>
                    <a:pt x="14" y="38"/>
                  </a:lnTo>
                  <a:close/>
                </a:path>
              </a:pathLst>
            </a:custGeom>
            <a:solidFill>
              <a:srgbClr val="000000"/>
            </a:solidFill>
            <a:ln w="9525">
              <a:noFill/>
              <a:round/>
              <a:headEnd/>
              <a:tailEnd/>
            </a:ln>
          </p:spPr>
          <p:txBody>
            <a:bodyPr/>
            <a:lstStyle/>
            <a:p>
              <a:endParaRPr lang="en-US"/>
            </a:p>
          </p:txBody>
        </p:sp>
        <p:sp>
          <p:nvSpPr>
            <p:cNvPr id="66" name="Freeform 65"/>
            <p:cNvSpPr>
              <a:spLocks/>
            </p:cNvSpPr>
            <p:nvPr/>
          </p:nvSpPr>
          <p:spPr bwMode="auto">
            <a:xfrm>
              <a:off x="3308350" y="5573571"/>
              <a:ext cx="41275" cy="42033"/>
            </a:xfrm>
            <a:custGeom>
              <a:avLst/>
              <a:gdLst>
                <a:gd name="T0" fmla="*/ 2147483647 w 31"/>
                <a:gd name="T1" fmla="*/ 2147483647 h 38"/>
                <a:gd name="T2" fmla="*/ 2147483647 w 31"/>
                <a:gd name="T3" fmla="*/ 0 h 38"/>
                <a:gd name="T4" fmla="*/ 2147483647 w 31"/>
                <a:gd name="T5" fmla="*/ 0 h 38"/>
                <a:gd name="T6" fmla="*/ 2147483647 w 31"/>
                <a:gd name="T7" fmla="*/ 2147483647 h 38"/>
                <a:gd name="T8" fmla="*/ 2147483647 w 31"/>
                <a:gd name="T9" fmla="*/ 2147483647 h 38"/>
                <a:gd name="T10" fmla="*/ 0 w 31"/>
                <a:gd name="T11" fmla="*/ 0 h 38"/>
                <a:gd name="T12" fmla="*/ 0 w 31"/>
                <a:gd name="T13" fmla="*/ 0 h 38"/>
                <a:gd name="T14" fmla="*/ 2147483647 w 31"/>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38"/>
                <a:gd name="T26" fmla="*/ 31 w 31"/>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38">
                  <a:moveTo>
                    <a:pt x="14" y="38"/>
                  </a:moveTo>
                  <a:lnTo>
                    <a:pt x="31" y="0"/>
                  </a:lnTo>
                  <a:lnTo>
                    <a:pt x="14" y="17"/>
                  </a:lnTo>
                  <a:lnTo>
                    <a:pt x="0" y="0"/>
                  </a:lnTo>
                  <a:lnTo>
                    <a:pt x="14" y="38"/>
                  </a:lnTo>
                </a:path>
              </a:pathLst>
            </a:custGeom>
            <a:noFill/>
            <a:ln w="4763">
              <a:solidFill>
                <a:srgbClr val="000000"/>
              </a:solidFill>
              <a:round/>
              <a:headEnd/>
              <a:tailEnd/>
            </a:ln>
          </p:spPr>
          <p:txBody>
            <a:bodyPr/>
            <a:lstStyle/>
            <a:p>
              <a:endParaRPr lang="en-US"/>
            </a:p>
          </p:txBody>
        </p:sp>
        <p:sp>
          <p:nvSpPr>
            <p:cNvPr id="67" name="Line 178"/>
            <p:cNvSpPr>
              <a:spLocks noChangeShapeType="1"/>
            </p:cNvSpPr>
            <p:nvPr/>
          </p:nvSpPr>
          <p:spPr bwMode="auto">
            <a:xfrm>
              <a:off x="3986213" y="5987336"/>
              <a:ext cx="1587" cy="1314"/>
            </a:xfrm>
            <a:prstGeom prst="line">
              <a:avLst/>
            </a:prstGeom>
            <a:noFill/>
            <a:ln w="4763">
              <a:solidFill>
                <a:srgbClr val="000000"/>
              </a:solidFill>
              <a:round/>
              <a:headEnd/>
              <a:tailEnd/>
            </a:ln>
          </p:spPr>
          <p:txBody>
            <a:bodyPr/>
            <a:lstStyle/>
            <a:p>
              <a:endParaRPr lang="en-US"/>
            </a:p>
          </p:txBody>
        </p:sp>
        <p:sp>
          <p:nvSpPr>
            <p:cNvPr id="68" name="Freeform 67"/>
            <p:cNvSpPr>
              <a:spLocks noEditPoints="1"/>
            </p:cNvSpPr>
            <p:nvPr/>
          </p:nvSpPr>
          <p:spPr bwMode="auto">
            <a:xfrm>
              <a:off x="2338388" y="6134452"/>
              <a:ext cx="93662" cy="77499"/>
            </a:xfrm>
            <a:custGeom>
              <a:avLst/>
              <a:gdLst>
                <a:gd name="T0" fmla="*/ 0 w 70"/>
                <a:gd name="T1" fmla="*/ 2147483647 h 70"/>
                <a:gd name="T2" fmla="*/ 2147483647 w 70"/>
                <a:gd name="T3" fmla="*/ 0 h 70"/>
                <a:gd name="T4" fmla="*/ 2147483647 w 70"/>
                <a:gd name="T5" fmla="*/ 2147483647 h 70"/>
                <a:gd name="T6" fmla="*/ 2147483647 w 70"/>
                <a:gd name="T7" fmla="*/ 2147483647 h 70"/>
                <a:gd name="T8" fmla="*/ 0 w 70"/>
                <a:gd name="T9" fmla="*/ 2147483647 h 70"/>
                <a:gd name="T10" fmla="*/ 2147483647 w 70"/>
                <a:gd name="T11" fmla="*/ 2147483647 h 70"/>
                <a:gd name="T12" fmla="*/ 2147483647 w 70"/>
                <a:gd name="T13" fmla="*/ 2147483647 h 70"/>
                <a:gd name="T14" fmla="*/ 2147483647 w 70"/>
                <a:gd name="T15" fmla="*/ 2147483647 h 70"/>
                <a:gd name="T16" fmla="*/ 0 w 70"/>
                <a:gd name="T17" fmla="*/ 2147483647 h 70"/>
                <a:gd name="T18" fmla="*/ 2147483647 w 70"/>
                <a:gd name="T19" fmla="*/ 2147483647 h 70"/>
                <a:gd name="T20" fmla="*/ 2147483647 w 70"/>
                <a:gd name="T21" fmla="*/ 2147483647 h 70"/>
                <a:gd name="T22" fmla="*/ 2147483647 w 70"/>
                <a:gd name="T23" fmla="*/ 2147483647 h 70"/>
                <a:gd name="T24" fmla="*/ 2147483647 w 70"/>
                <a:gd name="T25" fmla="*/ 2147483647 h 70"/>
                <a:gd name="T26" fmla="*/ 2147483647 w 70"/>
                <a:gd name="T27" fmla="*/ 2147483647 h 70"/>
                <a:gd name="T28" fmla="*/ 2147483647 w 70"/>
                <a:gd name="T29" fmla="*/ 2147483647 h 70"/>
                <a:gd name="T30" fmla="*/ 2147483647 w 70"/>
                <a:gd name="T31" fmla="*/ 2147483647 h 70"/>
                <a:gd name="T32" fmla="*/ 2147483647 w 70"/>
                <a:gd name="T33" fmla="*/ 2147483647 h 70"/>
                <a:gd name="T34" fmla="*/ 2147483647 w 70"/>
                <a:gd name="T35" fmla="*/ 2147483647 h 70"/>
                <a:gd name="T36" fmla="*/ 2147483647 w 70"/>
                <a:gd name="T37" fmla="*/ 2147483647 h 70"/>
                <a:gd name="T38" fmla="*/ 2147483647 w 70"/>
                <a:gd name="T39" fmla="*/ 2147483647 h 70"/>
                <a:gd name="T40" fmla="*/ 2147483647 w 70"/>
                <a:gd name="T41" fmla="*/ 2147483647 h 70"/>
                <a:gd name="T42" fmla="*/ 2147483647 w 70"/>
                <a:gd name="T43" fmla="*/ 2147483647 h 70"/>
                <a:gd name="T44" fmla="*/ 2147483647 w 70"/>
                <a:gd name="T45" fmla="*/ 2147483647 h 70"/>
                <a:gd name="T46" fmla="*/ 2147483647 w 70"/>
                <a:gd name="T47" fmla="*/ 2147483647 h 70"/>
                <a:gd name="T48" fmla="*/ 2147483647 w 70"/>
                <a:gd name="T49" fmla="*/ 2147483647 h 70"/>
                <a:gd name="T50" fmla="*/ 2147483647 w 70"/>
                <a:gd name="T51" fmla="*/ 2147483647 h 70"/>
                <a:gd name="T52" fmla="*/ 2147483647 w 70"/>
                <a:gd name="T53" fmla="*/ 2147483647 h 70"/>
                <a:gd name="T54" fmla="*/ 2147483647 w 70"/>
                <a:gd name="T55" fmla="*/ 2147483647 h 70"/>
                <a:gd name="T56" fmla="*/ 2147483647 w 70"/>
                <a:gd name="T57" fmla="*/ 2147483647 h 7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70"/>
                <a:gd name="T88" fmla="*/ 0 h 70"/>
                <a:gd name="T89" fmla="*/ 70 w 70"/>
                <a:gd name="T90" fmla="*/ 70 h 70"/>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70" h="70">
                  <a:moveTo>
                    <a:pt x="0" y="7"/>
                  </a:moveTo>
                  <a:lnTo>
                    <a:pt x="3" y="0"/>
                  </a:lnTo>
                  <a:lnTo>
                    <a:pt x="66" y="32"/>
                  </a:lnTo>
                  <a:lnTo>
                    <a:pt x="63" y="39"/>
                  </a:lnTo>
                  <a:lnTo>
                    <a:pt x="0" y="7"/>
                  </a:lnTo>
                  <a:close/>
                  <a:moveTo>
                    <a:pt x="66" y="39"/>
                  </a:moveTo>
                  <a:lnTo>
                    <a:pt x="66" y="39"/>
                  </a:lnTo>
                  <a:lnTo>
                    <a:pt x="3" y="70"/>
                  </a:lnTo>
                  <a:lnTo>
                    <a:pt x="0" y="63"/>
                  </a:lnTo>
                  <a:lnTo>
                    <a:pt x="63" y="32"/>
                  </a:lnTo>
                  <a:lnTo>
                    <a:pt x="66" y="32"/>
                  </a:lnTo>
                  <a:lnTo>
                    <a:pt x="70" y="32"/>
                  </a:lnTo>
                  <a:lnTo>
                    <a:pt x="70" y="35"/>
                  </a:lnTo>
                  <a:lnTo>
                    <a:pt x="66" y="39"/>
                  </a:lnTo>
                  <a:close/>
                </a:path>
              </a:pathLst>
            </a:custGeom>
            <a:solidFill>
              <a:srgbClr val="000000"/>
            </a:solidFill>
            <a:ln w="9525">
              <a:noFill/>
              <a:round/>
              <a:headEnd/>
              <a:tailEnd/>
            </a:ln>
          </p:spPr>
          <p:txBody>
            <a:bodyPr/>
            <a:lstStyle/>
            <a:p>
              <a:endParaRPr lang="en-US"/>
            </a:p>
          </p:txBody>
        </p:sp>
        <p:sp>
          <p:nvSpPr>
            <p:cNvPr id="69" name="Freeform 68"/>
            <p:cNvSpPr>
              <a:spLocks/>
            </p:cNvSpPr>
            <p:nvPr/>
          </p:nvSpPr>
          <p:spPr bwMode="auto">
            <a:xfrm>
              <a:off x="3054350" y="5623486"/>
              <a:ext cx="336550" cy="69617"/>
            </a:xfrm>
            <a:custGeom>
              <a:avLst/>
              <a:gdLst>
                <a:gd name="T0" fmla="*/ 0 w 251"/>
                <a:gd name="T1" fmla="*/ 0 h 63"/>
                <a:gd name="T2" fmla="*/ 2147483647 w 251"/>
                <a:gd name="T3" fmla="*/ 0 h 63"/>
                <a:gd name="T4" fmla="*/ 2147483647 w 251"/>
                <a:gd name="T5" fmla="*/ 2147483647 h 63"/>
                <a:gd name="T6" fmla="*/ 2147483647 w 251"/>
                <a:gd name="T7" fmla="*/ 2147483647 h 63"/>
                <a:gd name="T8" fmla="*/ 0 w 251"/>
                <a:gd name="T9" fmla="*/ 0 h 63"/>
                <a:gd name="T10" fmla="*/ 0 60000 65536"/>
                <a:gd name="T11" fmla="*/ 0 60000 65536"/>
                <a:gd name="T12" fmla="*/ 0 60000 65536"/>
                <a:gd name="T13" fmla="*/ 0 60000 65536"/>
                <a:gd name="T14" fmla="*/ 0 60000 65536"/>
                <a:gd name="T15" fmla="*/ 0 w 251"/>
                <a:gd name="T16" fmla="*/ 0 h 63"/>
                <a:gd name="T17" fmla="*/ 251 w 251"/>
                <a:gd name="T18" fmla="*/ 63 h 63"/>
              </a:gdLst>
              <a:ahLst/>
              <a:cxnLst>
                <a:cxn ang="T10">
                  <a:pos x="T0" y="T1"/>
                </a:cxn>
                <a:cxn ang="T11">
                  <a:pos x="T2" y="T3"/>
                </a:cxn>
                <a:cxn ang="T12">
                  <a:pos x="T4" y="T5"/>
                </a:cxn>
                <a:cxn ang="T13">
                  <a:pos x="T6" y="T7"/>
                </a:cxn>
                <a:cxn ang="T14">
                  <a:pos x="T8" y="T9"/>
                </a:cxn>
              </a:cxnLst>
              <a:rect l="T15" t="T16" r="T17" b="T18"/>
              <a:pathLst>
                <a:path w="251" h="63">
                  <a:moveTo>
                    <a:pt x="0" y="0"/>
                  </a:moveTo>
                  <a:lnTo>
                    <a:pt x="251" y="0"/>
                  </a:lnTo>
                  <a:lnTo>
                    <a:pt x="220" y="63"/>
                  </a:lnTo>
                  <a:lnTo>
                    <a:pt x="31" y="63"/>
                  </a:lnTo>
                  <a:lnTo>
                    <a:pt x="0" y="0"/>
                  </a:lnTo>
                  <a:close/>
                </a:path>
              </a:pathLst>
            </a:custGeom>
            <a:solidFill>
              <a:srgbClr val="FFFFFF"/>
            </a:solidFill>
            <a:ln w="9525">
              <a:noFill/>
              <a:round/>
              <a:headEnd/>
              <a:tailEnd/>
            </a:ln>
          </p:spPr>
          <p:txBody>
            <a:bodyPr/>
            <a:lstStyle/>
            <a:p>
              <a:endParaRPr lang="en-US"/>
            </a:p>
          </p:txBody>
        </p:sp>
        <p:sp>
          <p:nvSpPr>
            <p:cNvPr id="70" name="Freeform 69"/>
            <p:cNvSpPr>
              <a:spLocks/>
            </p:cNvSpPr>
            <p:nvPr/>
          </p:nvSpPr>
          <p:spPr bwMode="auto">
            <a:xfrm>
              <a:off x="3054350" y="5623486"/>
              <a:ext cx="336550" cy="69617"/>
            </a:xfrm>
            <a:custGeom>
              <a:avLst/>
              <a:gdLst>
                <a:gd name="T0" fmla="*/ 0 w 251"/>
                <a:gd name="T1" fmla="*/ 0 h 63"/>
                <a:gd name="T2" fmla="*/ 2147483647 w 251"/>
                <a:gd name="T3" fmla="*/ 0 h 63"/>
                <a:gd name="T4" fmla="*/ 2147483647 w 251"/>
                <a:gd name="T5" fmla="*/ 2147483647 h 63"/>
                <a:gd name="T6" fmla="*/ 2147483647 w 251"/>
                <a:gd name="T7" fmla="*/ 2147483647 h 63"/>
                <a:gd name="T8" fmla="*/ 0 w 251"/>
                <a:gd name="T9" fmla="*/ 0 h 63"/>
                <a:gd name="T10" fmla="*/ 0 60000 65536"/>
                <a:gd name="T11" fmla="*/ 0 60000 65536"/>
                <a:gd name="T12" fmla="*/ 0 60000 65536"/>
                <a:gd name="T13" fmla="*/ 0 60000 65536"/>
                <a:gd name="T14" fmla="*/ 0 60000 65536"/>
                <a:gd name="T15" fmla="*/ 0 w 251"/>
                <a:gd name="T16" fmla="*/ 0 h 63"/>
                <a:gd name="T17" fmla="*/ 251 w 251"/>
                <a:gd name="T18" fmla="*/ 63 h 63"/>
              </a:gdLst>
              <a:ahLst/>
              <a:cxnLst>
                <a:cxn ang="T10">
                  <a:pos x="T0" y="T1"/>
                </a:cxn>
                <a:cxn ang="T11">
                  <a:pos x="T2" y="T3"/>
                </a:cxn>
                <a:cxn ang="T12">
                  <a:pos x="T4" y="T5"/>
                </a:cxn>
                <a:cxn ang="T13">
                  <a:pos x="T6" y="T7"/>
                </a:cxn>
                <a:cxn ang="T14">
                  <a:pos x="T8" y="T9"/>
                </a:cxn>
              </a:cxnLst>
              <a:rect l="T15" t="T16" r="T17" b="T18"/>
              <a:pathLst>
                <a:path w="251" h="63">
                  <a:moveTo>
                    <a:pt x="0" y="0"/>
                  </a:moveTo>
                  <a:lnTo>
                    <a:pt x="251" y="0"/>
                  </a:lnTo>
                  <a:lnTo>
                    <a:pt x="220" y="63"/>
                  </a:lnTo>
                  <a:lnTo>
                    <a:pt x="31" y="63"/>
                  </a:lnTo>
                  <a:lnTo>
                    <a:pt x="0" y="0"/>
                  </a:lnTo>
                </a:path>
              </a:pathLst>
            </a:custGeom>
            <a:noFill/>
            <a:ln w="11113">
              <a:solidFill>
                <a:srgbClr val="000000"/>
              </a:solidFill>
              <a:round/>
              <a:headEnd/>
              <a:tailEnd/>
            </a:ln>
          </p:spPr>
          <p:txBody>
            <a:bodyPr/>
            <a:lstStyle/>
            <a:p>
              <a:endParaRPr lang="en-US"/>
            </a:p>
          </p:txBody>
        </p:sp>
        <p:sp>
          <p:nvSpPr>
            <p:cNvPr id="71" name="Rectangle 70"/>
            <p:cNvSpPr>
              <a:spLocks noChangeArrowheads="1"/>
            </p:cNvSpPr>
            <p:nvPr/>
          </p:nvSpPr>
          <p:spPr bwMode="auto">
            <a:xfrm>
              <a:off x="3517900" y="5651069"/>
              <a:ext cx="227013"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WDSEL</a:t>
              </a:r>
              <a:endParaRPr lang="en-US" b="0"/>
            </a:p>
          </p:txBody>
        </p:sp>
        <p:sp>
          <p:nvSpPr>
            <p:cNvPr id="72" name="Line 183"/>
            <p:cNvSpPr>
              <a:spLocks noChangeShapeType="1"/>
            </p:cNvSpPr>
            <p:nvPr/>
          </p:nvSpPr>
          <p:spPr bwMode="auto">
            <a:xfrm>
              <a:off x="3368675" y="5658951"/>
              <a:ext cx="103188" cy="0"/>
            </a:xfrm>
            <a:prstGeom prst="line">
              <a:avLst/>
            </a:prstGeom>
            <a:noFill/>
            <a:ln w="4763">
              <a:solidFill>
                <a:srgbClr val="000000"/>
              </a:solidFill>
              <a:round/>
              <a:headEnd/>
              <a:tailEnd/>
            </a:ln>
          </p:spPr>
          <p:txBody>
            <a:bodyPr/>
            <a:lstStyle/>
            <a:p>
              <a:endParaRPr lang="en-US"/>
            </a:p>
          </p:txBody>
        </p:sp>
        <p:sp>
          <p:nvSpPr>
            <p:cNvPr id="73" name="Freeform 72"/>
            <p:cNvSpPr>
              <a:spLocks/>
            </p:cNvSpPr>
            <p:nvPr/>
          </p:nvSpPr>
          <p:spPr bwMode="auto">
            <a:xfrm>
              <a:off x="3368675" y="5643188"/>
              <a:ext cx="50800" cy="30212"/>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close/>
                </a:path>
              </a:pathLst>
            </a:custGeom>
            <a:solidFill>
              <a:srgbClr val="000000"/>
            </a:solidFill>
            <a:ln w="9525">
              <a:noFill/>
              <a:round/>
              <a:headEnd/>
              <a:tailEnd/>
            </a:ln>
          </p:spPr>
          <p:txBody>
            <a:bodyPr/>
            <a:lstStyle/>
            <a:p>
              <a:endParaRPr lang="en-US"/>
            </a:p>
          </p:txBody>
        </p:sp>
        <p:sp>
          <p:nvSpPr>
            <p:cNvPr id="74" name="Freeform 73"/>
            <p:cNvSpPr>
              <a:spLocks/>
            </p:cNvSpPr>
            <p:nvPr/>
          </p:nvSpPr>
          <p:spPr bwMode="auto">
            <a:xfrm>
              <a:off x="3368675" y="5643188"/>
              <a:ext cx="50800" cy="30212"/>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path>
              </a:pathLst>
            </a:custGeom>
            <a:noFill/>
            <a:ln w="4763">
              <a:solidFill>
                <a:srgbClr val="000000"/>
              </a:solidFill>
              <a:round/>
              <a:headEnd/>
              <a:tailEnd/>
            </a:ln>
          </p:spPr>
          <p:txBody>
            <a:bodyPr/>
            <a:lstStyle/>
            <a:p>
              <a:endParaRPr lang="en-US"/>
            </a:p>
          </p:txBody>
        </p:sp>
        <p:sp>
          <p:nvSpPr>
            <p:cNvPr id="75" name="Line 187"/>
            <p:cNvSpPr>
              <a:spLocks noChangeShapeType="1"/>
            </p:cNvSpPr>
            <p:nvPr/>
          </p:nvSpPr>
          <p:spPr bwMode="auto">
            <a:xfrm flipV="1">
              <a:off x="3227388" y="5693103"/>
              <a:ext cx="1587" cy="256141"/>
            </a:xfrm>
            <a:prstGeom prst="line">
              <a:avLst/>
            </a:prstGeom>
            <a:noFill/>
            <a:ln w="4763">
              <a:solidFill>
                <a:srgbClr val="000000"/>
              </a:solidFill>
              <a:round/>
              <a:headEnd/>
              <a:tailEnd/>
            </a:ln>
          </p:spPr>
          <p:txBody>
            <a:bodyPr/>
            <a:lstStyle/>
            <a:p>
              <a:endParaRPr lang="en-US"/>
            </a:p>
          </p:txBody>
        </p:sp>
        <p:sp>
          <p:nvSpPr>
            <p:cNvPr id="76" name="Freeform 75"/>
            <p:cNvSpPr>
              <a:spLocks/>
            </p:cNvSpPr>
            <p:nvPr/>
          </p:nvSpPr>
          <p:spPr bwMode="auto">
            <a:xfrm>
              <a:off x="3208338" y="5907210"/>
              <a:ext cx="38100" cy="42033"/>
            </a:xfrm>
            <a:custGeom>
              <a:avLst/>
              <a:gdLst>
                <a:gd name="T0" fmla="*/ 2147483647 w 28"/>
                <a:gd name="T1" fmla="*/ 2147483647 h 38"/>
                <a:gd name="T2" fmla="*/ 2147483647 w 28"/>
                <a:gd name="T3" fmla="*/ 0 h 38"/>
                <a:gd name="T4" fmla="*/ 2147483647 w 28"/>
                <a:gd name="T5" fmla="*/ 0 h 38"/>
                <a:gd name="T6" fmla="*/ 2147483647 w 28"/>
                <a:gd name="T7" fmla="*/ 2147483647 h 38"/>
                <a:gd name="T8" fmla="*/ 2147483647 w 28"/>
                <a:gd name="T9" fmla="*/ 2147483647 h 38"/>
                <a:gd name="T10" fmla="*/ 0 w 28"/>
                <a:gd name="T11" fmla="*/ 0 h 38"/>
                <a:gd name="T12" fmla="*/ 0 w 28"/>
                <a:gd name="T13" fmla="*/ 0 h 38"/>
                <a:gd name="T14" fmla="*/ 2147483647 w 28"/>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8"/>
                <a:gd name="T26" fmla="*/ 28 w 28"/>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8">
                  <a:moveTo>
                    <a:pt x="14" y="38"/>
                  </a:moveTo>
                  <a:lnTo>
                    <a:pt x="28" y="0"/>
                  </a:lnTo>
                  <a:lnTo>
                    <a:pt x="14" y="17"/>
                  </a:lnTo>
                  <a:lnTo>
                    <a:pt x="0" y="0"/>
                  </a:lnTo>
                  <a:lnTo>
                    <a:pt x="14" y="38"/>
                  </a:lnTo>
                  <a:close/>
                </a:path>
              </a:pathLst>
            </a:custGeom>
            <a:solidFill>
              <a:srgbClr val="000000"/>
            </a:solidFill>
            <a:ln w="9525">
              <a:noFill/>
              <a:round/>
              <a:headEnd/>
              <a:tailEnd/>
            </a:ln>
          </p:spPr>
          <p:txBody>
            <a:bodyPr/>
            <a:lstStyle/>
            <a:p>
              <a:endParaRPr lang="en-US"/>
            </a:p>
          </p:txBody>
        </p:sp>
        <p:sp>
          <p:nvSpPr>
            <p:cNvPr id="77" name="Freeform 76"/>
            <p:cNvSpPr>
              <a:spLocks/>
            </p:cNvSpPr>
            <p:nvPr/>
          </p:nvSpPr>
          <p:spPr bwMode="auto">
            <a:xfrm>
              <a:off x="3208338" y="5907210"/>
              <a:ext cx="38100" cy="42033"/>
            </a:xfrm>
            <a:custGeom>
              <a:avLst/>
              <a:gdLst>
                <a:gd name="T0" fmla="*/ 2147483647 w 28"/>
                <a:gd name="T1" fmla="*/ 2147483647 h 38"/>
                <a:gd name="T2" fmla="*/ 2147483647 w 28"/>
                <a:gd name="T3" fmla="*/ 0 h 38"/>
                <a:gd name="T4" fmla="*/ 2147483647 w 28"/>
                <a:gd name="T5" fmla="*/ 0 h 38"/>
                <a:gd name="T6" fmla="*/ 2147483647 w 28"/>
                <a:gd name="T7" fmla="*/ 2147483647 h 38"/>
                <a:gd name="T8" fmla="*/ 2147483647 w 28"/>
                <a:gd name="T9" fmla="*/ 2147483647 h 38"/>
                <a:gd name="T10" fmla="*/ 0 w 28"/>
                <a:gd name="T11" fmla="*/ 0 h 38"/>
                <a:gd name="T12" fmla="*/ 0 w 28"/>
                <a:gd name="T13" fmla="*/ 0 h 38"/>
                <a:gd name="T14" fmla="*/ 2147483647 w 28"/>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8"/>
                <a:gd name="T26" fmla="*/ 28 w 28"/>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8">
                  <a:moveTo>
                    <a:pt x="14" y="38"/>
                  </a:moveTo>
                  <a:lnTo>
                    <a:pt x="28" y="0"/>
                  </a:lnTo>
                  <a:lnTo>
                    <a:pt x="14" y="17"/>
                  </a:lnTo>
                  <a:lnTo>
                    <a:pt x="0" y="0"/>
                  </a:lnTo>
                  <a:lnTo>
                    <a:pt x="14" y="38"/>
                  </a:lnTo>
                </a:path>
              </a:pathLst>
            </a:custGeom>
            <a:noFill/>
            <a:ln w="4763">
              <a:solidFill>
                <a:srgbClr val="000000"/>
              </a:solidFill>
              <a:round/>
              <a:headEnd/>
              <a:tailEnd/>
            </a:ln>
          </p:spPr>
          <p:txBody>
            <a:bodyPr/>
            <a:lstStyle/>
            <a:p>
              <a:endParaRPr lang="en-US"/>
            </a:p>
          </p:txBody>
        </p:sp>
        <p:sp>
          <p:nvSpPr>
            <p:cNvPr id="78" name="Freeform 77"/>
            <p:cNvSpPr>
              <a:spLocks/>
            </p:cNvSpPr>
            <p:nvPr/>
          </p:nvSpPr>
          <p:spPr bwMode="auto">
            <a:xfrm>
              <a:off x="825500" y="5023197"/>
              <a:ext cx="2317750" cy="596347"/>
            </a:xfrm>
            <a:custGeom>
              <a:avLst/>
              <a:gdLst>
                <a:gd name="T0" fmla="*/ 2147483647 w 1731"/>
                <a:gd name="T1" fmla="*/ 2147483647 h 539"/>
                <a:gd name="T2" fmla="*/ 2147483647 w 1731"/>
                <a:gd name="T3" fmla="*/ 2147483647 h 539"/>
                <a:gd name="T4" fmla="*/ 0 w 1731"/>
                <a:gd name="T5" fmla="*/ 2147483647 h 539"/>
                <a:gd name="T6" fmla="*/ 0 w 1731"/>
                <a:gd name="T7" fmla="*/ 0 h 539"/>
                <a:gd name="T8" fmla="*/ 0 60000 65536"/>
                <a:gd name="T9" fmla="*/ 0 60000 65536"/>
                <a:gd name="T10" fmla="*/ 0 60000 65536"/>
                <a:gd name="T11" fmla="*/ 0 60000 65536"/>
                <a:gd name="T12" fmla="*/ 0 w 1731"/>
                <a:gd name="T13" fmla="*/ 0 h 539"/>
                <a:gd name="T14" fmla="*/ 1731 w 1731"/>
                <a:gd name="T15" fmla="*/ 539 h 539"/>
              </a:gdLst>
              <a:ahLst/>
              <a:cxnLst>
                <a:cxn ang="T8">
                  <a:pos x="T0" y="T1"/>
                </a:cxn>
                <a:cxn ang="T9">
                  <a:pos x="T2" y="T3"/>
                </a:cxn>
                <a:cxn ang="T10">
                  <a:pos x="T4" y="T5"/>
                </a:cxn>
                <a:cxn ang="T11">
                  <a:pos x="T6" y="T7"/>
                </a:cxn>
              </a:cxnLst>
              <a:rect l="T12" t="T13" r="T14" b="T15"/>
              <a:pathLst>
                <a:path w="1731" h="539">
                  <a:moveTo>
                    <a:pt x="1731" y="539"/>
                  </a:moveTo>
                  <a:lnTo>
                    <a:pt x="1731" y="431"/>
                  </a:lnTo>
                  <a:lnTo>
                    <a:pt x="0" y="427"/>
                  </a:lnTo>
                  <a:lnTo>
                    <a:pt x="0" y="0"/>
                  </a:lnTo>
                </a:path>
              </a:pathLst>
            </a:custGeom>
            <a:noFill/>
            <a:ln w="4763">
              <a:solidFill>
                <a:srgbClr val="000000"/>
              </a:solidFill>
              <a:round/>
              <a:headEnd/>
              <a:tailEnd/>
            </a:ln>
          </p:spPr>
          <p:txBody>
            <a:bodyPr/>
            <a:lstStyle/>
            <a:p>
              <a:endParaRPr lang="en-US"/>
            </a:p>
          </p:txBody>
        </p:sp>
        <p:sp>
          <p:nvSpPr>
            <p:cNvPr id="79" name="Freeform 78"/>
            <p:cNvSpPr>
              <a:spLocks/>
            </p:cNvSpPr>
            <p:nvPr/>
          </p:nvSpPr>
          <p:spPr bwMode="auto">
            <a:xfrm>
              <a:off x="3124200" y="5573571"/>
              <a:ext cx="38100" cy="45973"/>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80" name="Freeform 79"/>
            <p:cNvSpPr>
              <a:spLocks/>
            </p:cNvSpPr>
            <p:nvPr/>
          </p:nvSpPr>
          <p:spPr bwMode="auto">
            <a:xfrm>
              <a:off x="3124200" y="5573571"/>
              <a:ext cx="38100" cy="45973"/>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81" name="Freeform 80"/>
            <p:cNvSpPr>
              <a:spLocks/>
            </p:cNvSpPr>
            <p:nvPr/>
          </p:nvSpPr>
          <p:spPr bwMode="auto">
            <a:xfrm>
              <a:off x="3406775" y="3097548"/>
              <a:ext cx="331788" cy="74872"/>
            </a:xfrm>
            <a:custGeom>
              <a:avLst/>
              <a:gdLst>
                <a:gd name="T0" fmla="*/ 0 w 388"/>
                <a:gd name="T1" fmla="*/ 0 h 63"/>
                <a:gd name="T2" fmla="*/ 2147483647 w 388"/>
                <a:gd name="T3" fmla="*/ 0 h 63"/>
                <a:gd name="T4" fmla="*/ 2147483647 w 388"/>
                <a:gd name="T5" fmla="*/ 2147483647 h 63"/>
                <a:gd name="T6" fmla="*/ 2147483647 w 388"/>
                <a:gd name="T7" fmla="*/ 2147483647 h 63"/>
                <a:gd name="T8" fmla="*/ 0 w 388"/>
                <a:gd name="T9" fmla="*/ 0 h 63"/>
                <a:gd name="T10" fmla="*/ 0 60000 65536"/>
                <a:gd name="T11" fmla="*/ 0 60000 65536"/>
                <a:gd name="T12" fmla="*/ 0 60000 65536"/>
                <a:gd name="T13" fmla="*/ 0 60000 65536"/>
                <a:gd name="T14" fmla="*/ 0 60000 65536"/>
                <a:gd name="T15" fmla="*/ 0 w 388"/>
                <a:gd name="T16" fmla="*/ 0 h 63"/>
                <a:gd name="T17" fmla="*/ 388 w 388"/>
                <a:gd name="T18" fmla="*/ 63 h 63"/>
              </a:gdLst>
              <a:ahLst/>
              <a:cxnLst>
                <a:cxn ang="T10">
                  <a:pos x="T0" y="T1"/>
                </a:cxn>
                <a:cxn ang="T11">
                  <a:pos x="T2" y="T3"/>
                </a:cxn>
                <a:cxn ang="T12">
                  <a:pos x="T4" y="T5"/>
                </a:cxn>
                <a:cxn ang="T13">
                  <a:pos x="T6" y="T7"/>
                </a:cxn>
                <a:cxn ang="T14">
                  <a:pos x="T8" y="T9"/>
                </a:cxn>
              </a:cxnLst>
              <a:rect l="T15" t="T16" r="T17" b="T18"/>
              <a:pathLst>
                <a:path w="388" h="63">
                  <a:moveTo>
                    <a:pt x="0" y="0"/>
                  </a:moveTo>
                  <a:lnTo>
                    <a:pt x="388" y="0"/>
                  </a:lnTo>
                  <a:lnTo>
                    <a:pt x="339" y="63"/>
                  </a:lnTo>
                  <a:lnTo>
                    <a:pt x="49" y="63"/>
                  </a:lnTo>
                  <a:lnTo>
                    <a:pt x="0" y="0"/>
                  </a:lnTo>
                </a:path>
              </a:pathLst>
            </a:custGeom>
            <a:noFill/>
            <a:ln w="11113">
              <a:solidFill>
                <a:srgbClr val="000000"/>
              </a:solidFill>
              <a:round/>
              <a:headEnd/>
              <a:tailEnd/>
            </a:ln>
          </p:spPr>
          <p:txBody>
            <a:bodyPr/>
            <a:lstStyle/>
            <a:p>
              <a:endParaRPr lang="en-US"/>
            </a:p>
          </p:txBody>
        </p:sp>
        <p:sp>
          <p:nvSpPr>
            <p:cNvPr id="82" name="Rectangle 81"/>
            <p:cNvSpPr>
              <a:spLocks noChangeArrowheads="1"/>
            </p:cNvSpPr>
            <p:nvPr/>
          </p:nvSpPr>
          <p:spPr bwMode="auto">
            <a:xfrm>
              <a:off x="3829050" y="3097548"/>
              <a:ext cx="169863"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BSEL</a:t>
              </a:r>
              <a:endParaRPr lang="en-US" b="0"/>
            </a:p>
          </p:txBody>
        </p:sp>
        <p:sp>
          <p:nvSpPr>
            <p:cNvPr id="83" name="Line 222"/>
            <p:cNvSpPr>
              <a:spLocks noChangeShapeType="1"/>
            </p:cNvSpPr>
            <p:nvPr/>
          </p:nvSpPr>
          <p:spPr bwMode="auto">
            <a:xfrm>
              <a:off x="3711575" y="3136954"/>
              <a:ext cx="103188" cy="0"/>
            </a:xfrm>
            <a:prstGeom prst="line">
              <a:avLst/>
            </a:prstGeom>
            <a:noFill/>
            <a:ln w="4763">
              <a:solidFill>
                <a:srgbClr val="000000"/>
              </a:solidFill>
              <a:round/>
              <a:headEnd/>
              <a:tailEnd/>
            </a:ln>
          </p:spPr>
          <p:txBody>
            <a:bodyPr/>
            <a:lstStyle/>
            <a:p>
              <a:endParaRPr lang="en-US"/>
            </a:p>
          </p:txBody>
        </p:sp>
        <p:sp>
          <p:nvSpPr>
            <p:cNvPr id="84" name="Freeform 83"/>
            <p:cNvSpPr>
              <a:spLocks/>
            </p:cNvSpPr>
            <p:nvPr/>
          </p:nvSpPr>
          <p:spPr bwMode="auto">
            <a:xfrm>
              <a:off x="3711575" y="3115937"/>
              <a:ext cx="52388" cy="35466"/>
            </a:xfrm>
            <a:custGeom>
              <a:avLst/>
              <a:gdLst>
                <a:gd name="T0" fmla="*/ 0 w 39"/>
                <a:gd name="T1" fmla="*/ 2147483647 h 32"/>
                <a:gd name="T2" fmla="*/ 2147483647 w 39"/>
                <a:gd name="T3" fmla="*/ 2147483647 h 32"/>
                <a:gd name="T4" fmla="*/ 2147483647 w 39"/>
                <a:gd name="T5" fmla="*/ 2147483647 h 32"/>
                <a:gd name="T6" fmla="*/ 2147483647 w 39"/>
                <a:gd name="T7" fmla="*/ 2147483647 h 32"/>
                <a:gd name="T8" fmla="*/ 2147483647 w 39"/>
                <a:gd name="T9" fmla="*/ 2147483647 h 32"/>
                <a:gd name="T10" fmla="*/ 2147483647 w 39"/>
                <a:gd name="T11" fmla="*/ 0 h 32"/>
                <a:gd name="T12" fmla="*/ 2147483647 w 39"/>
                <a:gd name="T13" fmla="*/ 0 h 32"/>
                <a:gd name="T14" fmla="*/ 0 w 39"/>
                <a:gd name="T15" fmla="*/ 2147483647 h 32"/>
                <a:gd name="T16" fmla="*/ 0 60000 65536"/>
                <a:gd name="T17" fmla="*/ 0 60000 65536"/>
                <a:gd name="T18" fmla="*/ 0 60000 65536"/>
                <a:gd name="T19" fmla="*/ 0 60000 65536"/>
                <a:gd name="T20" fmla="*/ 0 60000 65536"/>
                <a:gd name="T21" fmla="*/ 0 60000 65536"/>
                <a:gd name="T22" fmla="*/ 0 60000 65536"/>
                <a:gd name="T23" fmla="*/ 0 60000 65536"/>
                <a:gd name="T24" fmla="*/ 0 w 39"/>
                <a:gd name="T25" fmla="*/ 0 h 32"/>
                <a:gd name="T26" fmla="*/ 39 w 39"/>
                <a:gd name="T27" fmla="*/ 32 h 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9" h="32">
                  <a:moveTo>
                    <a:pt x="0" y="18"/>
                  </a:moveTo>
                  <a:lnTo>
                    <a:pt x="39" y="32"/>
                  </a:lnTo>
                  <a:lnTo>
                    <a:pt x="18" y="18"/>
                  </a:lnTo>
                  <a:lnTo>
                    <a:pt x="39" y="0"/>
                  </a:lnTo>
                  <a:lnTo>
                    <a:pt x="0" y="18"/>
                  </a:lnTo>
                  <a:close/>
                </a:path>
              </a:pathLst>
            </a:custGeom>
            <a:solidFill>
              <a:srgbClr val="000000"/>
            </a:solidFill>
            <a:ln w="9525">
              <a:noFill/>
              <a:round/>
              <a:headEnd/>
              <a:tailEnd/>
            </a:ln>
          </p:spPr>
          <p:txBody>
            <a:bodyPr/>
            <a:lstStyle/>
            <a:p>
              <a:endParaRPr lang="en-US"/>
            </a:p>
          </p:txBody>
        </p:sp>
        <p:sp>
          <p:nvSpPr>
            <p:cNvPr id="85" name="Freeform 84"/>
            <p:cNvSpPr>
              <a:spLocks/>
            </p:cNvSpPr>
            <p:nvPr/>
          </p:nvSpPr>
          <p:spPr bwMode="auto">
            <a:xfrm>
              <a:off x="3711575" y="3115937"/>
              <a:ext cx="52388" cy="35466"/>
            </a:xfrm>
            <a:custGeom>
              <a:avLst/>
              <a:gdLst>
                <a:gd name="T0" fmla="*/ 0 w 39"/>
                <a:gd name="T1" fmla="*/ 2147483647 h 32"/>
                <a:gd name="T2" fmla="*/ 2147483647 w 39"/>
                <a:gd name="T3" fmla="*/ 2147483647 h 32"/>
                <a:gd name="T4" fmla="*/ 2147483647 w 39"/>
                <a:gd name="T5" fmla="*/ 2147483647 h 32"/>
                <a:gd name="T6" fmla="*/ 2147483647 w 39"/>
                <a:gd name="T7" fmla="*/ 2147483647 h 32"/>
                <a:gd name="T8" fmla="*/ 2147483647 w 39"/>
                <a:gd name="T9" fmla="*/ 2147483647 h 32"/>
                <a:gd name="T10" fmla="*/ 2147483647 w 39"/>
                <a:gd name="T11" fmla="*/ 0 h 32"/>
                <a:gd name="T12" fmla="*/ 2147483647 w 39"/>
                <a:gd name="T13" fmla="*/ 0 h 32"/>
                <a:gd name="T14" fmla="*/ 0 w 39"/>
                <a:gd name="T15" fmla="*/ 2147483647 h 32"/>
                <a:gd name="T16" fmla="*/ 0 60000 65536"/>
                <a:gd name="T17" fmla="*/ 0 60000 65536"/>
                <a:gd name="T18" fmla="*/ 0 60000 65536"/>
                <a:gd name="T19" fmla="*/ 0 60000 65536"/>
                <a:gd name="T20" fmla="*/ 0 60000 65536"/>
                <a:gd name="T21" fmla="*/ 0 60000 65536"/>
                <a:gd name="T22" fmla="*/ 0 60000 65536"/>
                <a:gd name="T23" fmla="*/ 0 60000 65536"/>
                <a:gd name="T24" fmla="*/ 0 w 39"/>
                <a:gd name="T25" fmla="*/ 0 h 32"/>
                <a:gd name="T26" fmla="*/ 39 w 39"/>
                <a:gd name="T27" fmla="*/ 32 h 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9" h="32">
                  <a:moveTo>
                    <a:pt x="0" y="18"/>
                  </a:moveTo>
                  <a:lnTo>
                    <a:pt x="39" y="32"/>
                  </a:lnTo>
                  <a:lnTo>
                    <a:pt x="18" y="18"/>
                  </a:lnTo>
                  <a:lnTo>
                    <a:pt x="39" y="0"/>
                  </a:lnTo>
                  <a:lnTo>
                    <a:pt x="0" y="18"/>
                  </a:lnTo>
                </a:path>
              </a:pathLst>
            </a:custGeom>
            <a:noFill/>
            <a:ln w="4763">
              <a:solidFill>
                <a:srgbClr val="000000"/>
              </a:solidFill>
              <a:round/>
              <a:headEnd/>
              <a:tailEnd/>
            </a:ln>
          </p:spPr>
          <p:txBody>
            <a:bodyPr/>
            <a:lstStyle/>
            <a:p>
              <a:endParaRPr lang="en-US"/>
            </a:p>
          </p:txBody>
        </p:sp>
        <p:sp>
          <p:nvSpPr>
            <p:cNvPr id="86" name="Line 265"/>
            <p:cNvSpPr>
              <a:spLocks noChangeShapeType="1"/>
            </p:cNvSpPr>
            <p:nvPr/>
          </p:nvSpPr>
          <p:spPr bwMode="auto">
            <a:xfrm flipH="1">
              <a:off x="3692523" y="2719248"/>
              <a:ext cx="3176" cy="373046"/>
            </a:xfrm>
            <a:prstGeom prst="line">
              <a:avLst/>
            </a:prstGeom>
            <a:noFill/>
            <a:ln w="4763">
              <a:solidFill>
                <a:srgbClr val="000000"/>
              </a:solidFill>
              <a:round/>
              <a:headEnd/>
              <a:tailEnd/>
            </a:ln>
          </p:spPr>
          <p:txBody>
            <a:bodyPr/>
            <a:lstStyle/>
            <a:p>
              <a:endParaRPr lang="en-US"/>
            </a:p>
          </p:txBody>
        </p:sp>
        <p:sp>
          <p:nvSpPr>
            <p:cNvPr id="87" name="Freeform 86"/>
            <p:cNvSpPr>
              <a:spLocks/>
            </p:cNvSpPr>
            <p:nvPr/>
          </p:nvSpPr>
          <p:spPr bwMode="auto">
            <a:xfrm>
              <a:off x="3675063" y="3055514"/>
              <a:ext cx="38100" cy="47287"/>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88" name="Line 271"/>
            <p:cNvSpPr>
              <a:spLocks noChangeShapeType="1"/>
            </p:cNvSpPr>
            <p:nvPr/>
          </p:nvSpPr>
          <p:spPr bwMode="auto">
            <a:xfrm flipV="1">
              <a:off x="2849562" y="3171825"/>
              <a:ext cx="1587" cy="332920"/>
            </a:xfrm>
            <a:prstGeom prst="line">
              <a:avLst/>
            </a:prstGeom>
            <a:noFill/>
            <a:ln w="4763">
              <a:solidFill>
                <a:srgbClr val="000000"/>
              </a:solidFill>
              <a:round/>
              <a:headEnd/>
              <a:tailEnd/>
            </a:ln>
          </p:spPr>
          <p:txBody>
            <a:bodyPr/>
            <a:lstStyle/>
            <a:p>
              <a:endParaRPr lang="en-US"/>
            </a:p>
          </p:txBody>
        </p:sp>
        <p:sp>
          <p:nvSpPr>
            <p:cNvPr id="89" name="Freeform 88"/>
            <p:cNvSpPr>
              <a:spLocks/>
            </p:cNvSpPr>
            <p:nvPr/>
          </p:nvSpPr>
          <p:spPr bwMode="auto">
            <a:xfrm>
              <a:off x="2830513" y="3461399"/>
              <a:ext cx="36512" cy="43346"/>
            </a:xfrm>
            <a:custGeom>
              <a:avLst/>
              <a:gdLst>
                <a:gd name="T0" fmla="*/ 2147483647 w 28"/>
                <a:gd name="T1" fmla="*/ 2147483647 h 39"/>
                <a:gd name="T2" fmla="*/ 2147483647 w 28"/>
                <a:gd name="T3" fmla="*/ 0 h 39"/>
                <a:gd name="T4" fmla="*/ 2147483647 w 28"/>
                <a:gd name="T5" fmla="*/ 0 h 39"/>
                <a:gd name="T6" fmla="*/ 2147483647 w 28"/>
                <a:gd name="T7" fmla="*/ 2147483647 h 39"/>
                <a:gd name="T8" fmla="*/ 2147483647 w 28"/>
                <a:gd name="T9" fmla="*/ 2147483647 h 39"/>
                <a:gd name="T10" fmla="*/ 0 w 28"/>
                <a:gd name="T11" fmla="*/ 0 h 39"/>
                <a:gd name="T12" fmla="*/ 0 w 28"/>
                <a:gd name="T13" fmla="*/ 0 h 39"/>
                <a:gd name="T14" fmla="*/ 2147483647 w 28"/>
                <a:gd name="T15" fmla="*/ 2147483647 h 39"/>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9"/>
                <a:gd name="T26" fmla="*/ 28 w 28"/>
                <a:gd name="T27" fmla="*/ 39 h 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9">
                  <a:moveTo>
                    <a:pt x="14" y="39"/>
                  </a:moveTo>
                  <a:lnTo>
                    <a:pt x="28" y="0"/>
                  </a:lnTo>
                  <a:lnTo>
                    <a:pt x="14" y="18"/>
                  </a:lnTo>
                  <a:lnTo>
                    <a:pt x="0" y="0"/>
                  </a:lnTo>
                  <a:lnTo>
                    <a:pt x="14" y="39"/>
                  </a:lnTo>
                  <a:close/>
                </a:path>
              </a:pathLst>
            </a:custGeom>
            <a:solidFill>
              <a:srgbClr val="000000"/>
            </a:solidFill>
            <a:ln w="9525">
              <a:noFill/>
              <a:round/>
              <a:headEnd/>
              <a:tailEnd/>
            </a:ln>
          </p:spPr>
          <p:txBody>
            <a:bodyPr/>
            <a:lstStyle/>
            <a:p>
              <a:endParaRPr lang="en-US"/>
            </a:p>
          </p:txBody>
        </p:sp>
        <p:sp>
          <p:nvSpPr>
            <p:cNvPr id="90" name="Freeform 89"/>
            <p:cNvSpPr>
              <a:spLocks/>
            </p:cNvSpPr>
            <p:nvPr/>
          </p:nvSpPr>
          <p:spPr bwMode="auto">
            <a:xfrm>
              <a:off x="2830513" y="3461399"/>
              <a:ext cx="36512" cy="43346"/>
            </a:xfrm>
            <a:custGeom>
              <a:avLst/>
              <a:gdLst>
                <a:gd name="T0" fmla="*/ 2147483647 w 28"/>
                <a:gd name="T1" fmla="*/ 2147483647 h 39"/>
                <a:gd name="T2" fmla="*/ 2147483647 w 28"/>
                <a:gd name="T3" fmla="*/ 0 h 39"/>
                <a:gd name="T4" fmla="*/ 2147483647 w 28"/>
                <a:gd name="T5" fmla="*/ 0 h 39"/>
                <a:gd name="T6" fmla="*/ 2147483647 w 28"/>
                <a:gd name="T7" fmla="*/ 2147483647 h 39"/>
                <a:gd name="T8" fmla="*/ 2147483647 w 28"/>
                <a:gd name="T9" fmla="*/ 2147483647 h 39"/>
                <a:gd name="T10" fmla="*/ 0 w 28"/>
                <a:gd name="T11" fmla="*/ 0 h 39"/>
                <a:gd name="T12" fmla="*/ 0 w 28"/>
                <a:gd name="T13" fmla="*/ 0 h 39"/>
                <a:gd name="T14" fmla="*/ 2147483647 w 28"/>
                <a:gd name="T15" fmla="*/ 2147483647 h 39"/>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9"/>
                <a:gd name="T26" fmla="*/ 28 w 28"/>
                <a:gd name="T27" fmla="*/ 39 h 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9">
                  <a:moveTo>
                    <a:pt x="14" y="39"/>
                  </a:moveTo>
                  <a:lnTo>
                    <a:pt x="28" y="0"/>
                  </a:lnTo>
                  <a:lnTo>
                    <a:pt x="14" y="18"/>
                  </a:lnTo>
                  <a:lnTo>
                    <a:pt x="0" y="0"/>
                  </a:lnTo>
                  <a:lnTo>
                    <a:pt x="14" y="39"/>
                  </a:lnTo>
                </a:path>
              </a:pathLst>
            </a:custGeom>
            <a:noFill/>
            <a:ln w="4763">
              <a:solidFill>
                <a:srgbClr val="000000"/>
              </a:solidFill>
              <a:round/>
              <a:headEnd/>
              <a:tailEnd/>
            </a:ln>
          </p:spPr>
          <p:txBody>
            <a:bodyPr/>
            <a:lstStyle/>
            <a:p>
              <a:endParaRPr lang="en-US"/>
            </a:p>
          </p:txBody>
        </p:sp>
        <p:sp>
          <p:nvSpPr>
            <p:cNvPr id="91" name="Line 274"/>
            <p:cNvSpPr>
              <a:spLocks noChangeShapeType="1"/>
            </p:cNvSpPr>
            <p:nvPr/>
          </p:nvSpPr>
          <p:spPr bwMode="auto">
            <a:xfrm flipV="1">
              <a:off x="3606800" y="3175000"/>
              <a:ext cx="0" cy="329745"/>
            </a:xfrm>
            <a:prstGeom prst="line">
              <a:avLst/>
            </a:prstGeom>
            <a:noFill/>
            <a:ln w="4763">
              <a:solidFill>
                <a:srgbClr val="000000"/>
              </a:solidFill>
              <a:round/>
              <a:headEnd/>
              <a:tailEnd/>
            </a:ln>
          </p:spPr>
          <p:txBody>
            <a:bodyPr/>
            <a:lstStyle/>
            <a:p>
              <a:endParaRPr lang="en-US"/>
            </a:p>
          </p:txBody>
        </p:sp>
        <p:sp>
          <p:nvSpPr>
            <p:cNvPr id="92" name="Freeform 91"/>
            <p:cNvSpPr>
              <a:spLocks/>
            </p:cNvSpPr>
            <p:nvPr/>
          </p:nvSpPr>
          <p:spPr bwMode="auto">
            <a:xfrm>
              <a:off x="3587750" y="3461399"/>
              <a:ext cx="38100" cy="43346"/>
            </a:xfrm>
            <a:custGeom>
              <a:avLst/>
              <a:gdLst>
                <a:gd name="T0" fmla="*/ 2147483647 w 28"/>
                <a:gd name="T1" fmla="*/ 2147483647 h 39"/>
                <a:gd name="T2" fmla="*/ 2147483647 w 28"/>
                <a:gd name="T3" fmla="*/ 0 h 39"/>
                <a:gd name="T4" fmla="*/ 2147483647 w 28"/>
                <a:gd name="T5" fmla="*/ 0 h 39"/>
                <a:gd name="T6" fmla="*/ 2147483647 w 28"/>
                <a:gd name="T7" fmla="*/ 2147483647 h 39"/>
                <a:gd name="T8" fmla="*/ 2147483647 w 28"/>
                <a:gd name="T9" fmla="*/ 2147483647 h 39"/>
                <a:gd name="T10" fmla="*/ 0 w 28"/>
                <a:gd name="T11" fmla="*/ 0 h 39"/>
                <a:gd name="T12" fmla="*/ 0 w 28"/>
                <a:gd name="T13" fmla="*/ 0 h 39"/>
                <a:gd name="T14" fmla="*/ 2147483647 w 28"/>
                <a:gd name="T15" fmla="*/ 2147483647 h 39"/>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9"/>
                <a:gd name="T26" fmla="*/ 28 w 28"/>
                <a:gd name="T27" fmla="*/ 39 h 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9">
                  <a:moveTo>
                    <a:pt x="14" y="39"/>
                  </a:moveTo>
                  <a:lnTo>
                    <a:pt x="28" y="0"/>
                  </a:lnTo>
                  <a:lnTo>
                    <a:pt x="14" y="18"/>
                  </a:lnTo>
                  <a:lnTo>
                    <a:pt x="0" y="0"/>
                  </a:lnTo>
                  <a:lnTo>
                    <a:pt x="14" y="39"/>
                  </a:lnTo>
                  <a:close/>
                </a:path>
              </a:pathLst>
            </a:custGeom>
            <a:solidFill>
              <a:srgbClr val="000000"/>
            </a:solidFill>
            <a:ln w="9525">
              <a:noFill/>
              <a:round/>
              <a:headEnd/>
              <a:tailEnd/>
            </a:ln>
          </p:spPr>
          <p:txBody>
            <a:bodyPr/>
            <a:lstStyle/>
            <a:p>
              <a:endParaRPr lang="en-US"/>
            </a:p>
          </p:txBody>
        </p:sp>
        <p:sp>
          <p:nvSpPr>
            <p:cNvPr id="93" name="Freeform 92"/>
            <p:cNvSpPr>
              <a:spLocks/>
            </p:cNvSpPr>
            <p:nvPr/>
          </p:nvSpPr>
          <p:spPr bwMode="auto">
            <a:xfrm>
              <a:off x="3587750" y="3461399"/>
              <a:ext cx="38100" cy="43346"/>
            </a:xfrm>
            <a:custGeom>
              <a:avLst/>
              <a:gdLst>
                <a:gd name="T0" fmla="*/ 2147483647 w 28"/>
                <a:gd name="T1" fmla="*/ 2147483647 h 39"/>
                <a:gd name="T2" fmla="*/ 2147483647 w 28"/>
                <a:gd name="T3" fmla="*/ 0 h 39"/>
                <a:gd name="T4" fmla="*/ 2147483647 w 28"/>
                <a:gd name="T5" fmla="*/ 0 h 39"/>
                <a:gd name="T6" fmla="*/ 2147483647 w 28"/>
                <a:gd name="T7" fmla="*/ 2147483647 h 39"/>
                <a:gd name="T8" fmla="*/ 2147483647 w 28"/>
                <a:gd name="T9" fmla="*/ 2147483647 h 39"/>
                <a:gd name="T10" fmla="*/ 0 w 28"/>
                <a:gd name="T11" fmla="*/ 0 h 39"/>
                <a:gd name="T12" fmla="*/ 0 w 28"/>
                <a:gd name="T13" fmla="*/ 0 h 39"/>
                <a:gd name="T14" fmla="*/ 2147483647 w 28"/>
                <a:gd name="T15" fmla="*/ 2147483647 h 39"/>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9"/>
                <a:gd name="T26" fmla="*/ 28 w 28"/>
                <a:gd name="T27" fmla="*/ 39 h 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9">
                  <a:moveTo>
                    <a:pt x="14" y="39"/>
                  </a:moveTo>
                  <a:lnTo>
                    <a:pt x="28" y="0"/>
                  </a:lnTo>
                  <a:lnTo>
                    <a:pt x="14" y="18"/>
                  </a:lnTo>
                  <a:lnTo>
                    <a:pt x="0" y="0"/>
                  </a:lnTo>
                  <a:lnTo>
                    <a:pt x="14" y="39"/>
                  </a:lnTo>
                </a:path>
              </a:pathLst>
            </a:custGeom>
            <a:noFill/>
            <a:ln w="4763">
              <a:solidFill>
                <a:srgbClr val="000000"/>
              </a:solidFill>
              <a:round/>
              <a:headEnd/>
              <a:tailEnd/>
            </a:ln>
          </p:spPr>
          <p:txBody>
            <a:bodyPr/>
            <a:lstStyle/>
            <a:p>
              <a:endParaRPr lang="en-US"/>
            </a:p>
          </p:txBody>
        </p:sp>
        <p:sp>
          <p:nvSpPr>
            <p:cNvPr id="94" name="Freeform 93"/>
            <p:cNvSpPr>
              <a:spLocks/>
            </p:cNvSpPr>
            <p:nvPr/>
          </p:nvSpPr>
          <p:spPr bwMode="auto">
            <a:xfrm>
              <a:off x="4324350" y="4369820"/>
              <a:ext cx="38100" cy="45973"/>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95" name="Freeform 94"/>
            <p:cNvSpPr>
              <a:spLocks/>
            </p:cNvSpPr>
            <p:nvPr/>
          </p:nvSpPr>
          <p:spPr bwMode="auto">
            <a:xfrm>
              <a:off x="3227388" y="4210116"/>
              <a:ext cx="758825" cy="278470"/>
            </a:xfrm>
            <a:custGeom>
              <a:avLst/>
              <a:gdLst>
                <a:gd name="T0" fmla="*/ 2147483647 w 567"/>
                <a:gd name="T1" fmla="*/ 2147483647 h 252"/>
                <a:gd name="T2" fmla="*/ 0 w 567"/>
                <a:gd name="T3" fmla="*/ 2147483647 h 252"/>
                <a:gd name="T4" fmla="*/ 0 w 567"/>
                <a:gd name="T5" fmla="*/ 0 h 252"/>
                <a:gd name="T6" fmla="*/ 0 w 567"/>
                <a:gd name="T7" fmla="*/ 0 h 252"/>
                <a:gd name="T8" fmla="*/ 0 60000 65536"/>
                <a:gd name="T9" fmla="*/ 0 60000 65536"/>
                <a:gd name="T10" fmla="*/ 0 60000 65536"/>
                <a:gd name="T11" fmla="*/ 0 60000 65536"/>
                <a:gd name="T12" fmla="*/ 0 w 567"/>
                <a:gd name="T13" fmla="*/ 0 h 252"/>
                <a:gd name="T14" fmla="*/ 567 w 567"/>
                <a:gd name="T15" fmla="*/ 252 h 252"/>
              </a:gdLst>
              <a:ahLst/>
              <a:cxnLst>
                <a:cxn ang="T8">
                  <a:pos x="T0" y="T1"/>
                </a:cxn>
                <a:cxn ang="T9">
                  <a:pos x="T2" y="T3"/>
                </a:cxn>
                <a:cxn ang="T10">
                  <a:pos x="T4" y="T5"/>
                </a:cxn>
                <a:cxn ang="T11">
                  <a:pos x="T6" y="T7"/>
                </a:cxn>
              </a:cxnLst>
              <a:rect l="T12" t="T13" r="T14" b="T15"/>
              <a:pathLst>
                <a:path w="567" h="252">
                  <a:moveTo>
                    <a:pt x="567" y="252"/>
                  </a:moveTo>
                  <a:lnTo>
                    <a:pt x="0" y="252"/>
                  </a:lnTo>
                  <a:lnTo>
                    <a:pt x="0" y="0"/>
                  </a:lnTo>
                </a:path>
              </a:pathLst>
            </a:custGeom>
            <a:noFill/>
            <a:ln w="4763">
              <a:solidFill>
                <a:srgbClr val="000000"/>
              </a:solidFill>
              <a:round/>
              <a:headEnd/>
              <a:tailEnd/>
            </a:ln>
          </p:spPr>
          <p:txBody>
            <a:bodyPr/>
            <a:lstStyle/>
            <a:p>
              <a:endParaRPr lang="en-US"/>
            </a:p>
          </p:txBody>
        </p:sp>
        <p:sp>
          <p:nvSpPr>
            <p:cNvPr id="96" name="Freeform 95"/>
            <p:cNvSpPr>
              <a:spLocks/>
            </p:cNvSpPr>
            <p:nvPr/>
          </p:nvSpPr>
          <p:spPr bwMode="auto">
            <a:xfrm>
              <a:off x="3930650" y="4472824"/>
              <a:ext cx="55563" cy="31525"/>
            </a:xfrm>
            <a:custGeom>
              <a:avLst/>
              <a:gdLst>
                <a:gd name="T0" fmla="*/ 2147483647 w 42"/>
                <a:gd name="T1" fmla="*/ 2147483647 h 28"/>
                <a:gd name="T2" fmla="*/ 0 w 42"/>
                <a:gd name="T3" fmla="*/ 0 h 28"/>
                <a:gd name="T4" fmla="*/ 0 w 42"/>
                <a:gd name="T5" fmla="*/ 0 h 28"/>
                <a:gd name="T6" fmla="*/ 2147483647 w 42"/>
                <a:gd name="T7" fmla="*/ 2147483647 h 28"/>
                <a:gd name="T8" fmla="*/ 2147483647 w 42"/>
                <a:gd name="T9" fmla="*/ 2147483647 h 28"/>
                <a:gd name="T10" fmla="*/ 0 w 42"/>
                <a:gd name="T11" fmla="*/ 2147483647 h 28"/>
                <a:gd name="T12" fmla="*/ 0 w 42"/>
                <a:gd name="T13" fmla="*/ 2147483647 h 28"/>
                <a:gd name="T14" fmla="*/ 2147483647 w 42"/>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28"/>
                <a:gd name="T26" fmla="*/ 42 w 42"/>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28">
                  <a:moveTo>
                    <a:pt x="42" y="14"/>
                  </a:moveTo>
                  <a:lnTo>
                    <a:pt x="0" y="0"/>
                  </a:lnTo>
                  <a:lnTo>
                    <a:pt x="21" y="14"/>
                  </a:lnTo>
                  <a:lnTo>
                    <a:pt x="0" y="28"/>
                  </a:lnTo>
                  <a:lnTo>
                    <a:pt x="42" y="14"/>
                  </a:lnTo>
                  <a:close/>
                </a:path>
              </a:pathLst>
            </a:custGeom>
            <a:solidFill>
              <a:srgbClr val="000000"/>
            </a:solidFill>
            <a:ln w="9525">
              <a:noFill/>
              <a:round/>
              <a:headEnd/>
              <a:tailEnd/>
            </a:ln>
          </p:spPr>
          <p:txBody>
            <a:bodyPr/>
            <a:lstStyle/>
            <a:p>
              <a:endParaRPr lang="en-US"/>
            </a:p>
          </p:txBody>
        </p:sp>
        <p:sp>
          <p:nvSpPr>
            <p:cNvPr id="97" name="Freeform 96"/>
            <p:cNvSpPr>
              <a:spLocks/>
            </p:cNvSpPr>
            <p:nvPr/>
          </p:nvSpPr>
          <p:spPr bwMode="auto">
            <a:xfrm>
              <a:off x="3930650" y="4472824"/>
              <a:ext cx="55563" cy="31525"/>
            </a:xfrm>
            <a:custGeom>
              <a:avLst/>
              <a:gdLst>
                <a:gd name="T0" fmla="*/ 2147483647 w 42"/>
                <a:gd name="T1" fmla="*/ 2147483647 h 28"/>
                <a:gd name="T2" fmla="*/ 0 w 42"/>
                <a:gd name="T3" fmla="*/ 0 h 28"/>
                <a:gd name="T4" fmla="*/ 0 w 42"/>
                <a:gd name="T5" fmla="*/ 0 h 28"/>
                <a:gd name="T6" fmla="*/ 2147483647 w 42"/>
                <a:gd name="T7" fmla="*/ 2147483647 h 28"/>
                <a:gd name="T8" fmla="*/ 2147483647 w 42"/>
                <a:gd name="T9" fmla="*/ 2147483647 h 28"/>
                <a:gd name="T10" fmla="*/ 0 w 42"/>
                <a:gd name="T11" fmla="*/ 2147483647 h 28"/>
                <a:gd name="T12" fmla="*/ 0 w 42"/>
                <a:gd name="T13" fmla="*/ 2147483647 h 28"/>
                <a:gd name="T14" fmla="*/ 2147483647 w 42"/>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28"/>
                <a:gd name="T26" fmla="*/ 42 w 42"/>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28">
                  <a:moveTo>
                    <a:pt x="42" y="14"/>
                  </a:moveTo>
                  <a:lnTo>
                    <a:pt x="0" y="0"/>
                  </a:lnTo>
                  <a:lnTo>
                    <a:pt x="21" y="14"/>
                  </a:lnTo>
                  <a:lnTo>
                    <a:pt x="0" y="28"/>
                  </a:lnTo>
                  <a:lnTo>
                    <a:pt x="42" y="14"/>
                  </a:lnTo>
                </a:path>
              </a:pathLst>
            </a:custGeom>
            <a:noFill/>
            <a:ln w="4763">
              <a:solidFill>
                <a:srgbClr val="000000"/>
              </a:solidFill>
              <a:round/>
              <a:headEnd/>
              <a:tailEnd/>
            </a:ln>
          </p:spPr>
          <p:txBody>
            <a:bodyPr/>
            <a:lstStyle/>
            <a:p>
              <a:endParaRPr lang="en-US"/>
            </a:p>
          </p:txBody>
        </p:sp>
        <p:sp>
          <p:nvSpPr>
            <p:cNvPr id="98" name="Line 295"/>
            <p:cNvSpPr>
              <a:spLocks noChangeShapeType="1"/>
            </p:cNvSpPr>
            <p:nvPr/>
          </p:nvSpPr>
          <p:spPr bwMode="auto">
            <a:xfrm>
              <a:off x="3225800" y="3781425"/>
              <a:ext cx="0" cy="1838119"/>
            </a:xfrm>
            <a:prstGeom prst="line">
              <a:avLst/>
            </a:prstGeom>
            <a:noFill/>
            <a:ln w="4763">
              <a:solidFill>
                <a:srgbClr val="000000"/>
              </a:solidFill>
              <a:round/>
              <a:headEnd/>
              <a:tailEnd/>
            </a:ln>
          </p:spPr>
          <p:txBody>
            <a:bodyPr/>
            <a:lstStyle/>
            <a:p>
              <a:endParaRPr lang="en-US"/>
            </a:p>
          </p:txBody>
        </p:sp>
        <p:sp>
          <p:nvSpPr>
            <p:cNvPr id="99" name="Freeform 98"/>
            <p:cNvSpPr>
              <a:spLocks/>
            </p:cNvSpPr>
            <p:nvPr/>
          </p:nvSpPr>
          <p:spPr bwMode="auto">
            <a:xfrm>
              <a:off x="3208338" y="5576198"/>
              <a:ext cx="38100" cy="43346"/>
            </a:xfrm>
            <a:custGeom>
              <a:avLst/>
              <a:gdLst>
                <a:gd name="T0" fmla="*/ 2147483647 w 28"/>
                <a:gd name="T1" fmla="*/ 2147483647 h 39"/>
                <a:gd name="T2" fmla="*/ 2147483647 w 28"/>
                <a:gd name="T3" fmla="*/ 0 h 39"/>
                <a:gd name="T4" fmla="*/ 2147483647 w 28"/>
                <a:gd name="T5" fmla="*/ 0 h 39"/>
                <a:gd name="T6" fmla="*/ 2147483647 w 28"/>
                <a:gd name="T7" fmla="*/ 2147483647 h 39"/>
                <a:gd name="T8" fmla="*/ 2147483647 w 28"/>
                <a:gd name="T9" fmla="*/ 2147483647 h 39"/>
                <a:gd name="T10" fmla="*/ 0 w 28"/>
                <a:gd name="T11" fmla="*/ 0 h 39"/>
                <a:gd name="T12" fmla="*/ 0 w 28"/>
                <a:gd name="T13" fmla="*/ 0 h 39"/>
                <a:gd name="T14" fmla="*/ 2147483647 w 28"/>
                <a:gd name="T15" fmla="*/ 2147483647 h 39"/>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9"/>
                <a:gd name="T26" fmla="*/ 28 w 28"/>
                <a:gd name="T27" fmla="*/ 39 h 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9">
                  <a:moveTo>
                    <a:pt x="14" y="39"/>
                  </a:moveTo>
                  <a:lnTo>
                    <a:pt x="28" y="0"/>
                  </a:lnTo>
                  <a:lnTo>
                    <a:pt x="14" y="18"/>
                  </a:lnTo>
                  <a:lnTo>
                    <a:pt x="0" y="0"/>
                  </a:lnTo>
                  <a:lnTo>
                    <a:pt x="14" y="39"/>
                  </a:lnTo>
                  <a:close/>
                </a:path>
              </a:pathLst>
            </a:custGeom>
            <a:solidFill>
              <a:srgbClr val="000000"/>
            </a:solidFill>
            <a:ln w="9525">
              <a:noFill/>
              <a:round/>
              <a:headEnd/>
              <a:tailEnd/>
            </a:ln>
          </p:spPr>
          <p:txBody>
            <a:bodyPr/>
            <a:lstStyle/>
            <a:p>
              <a:endParaRPr lang="en-US"/>
            </a:p>
          </p:txBody>
        </p:sp>
        <p:sp>
          <p:nvSpPr>
            <p:cNvPr id="100" name="Freeform 99"/>
            <p:cNvSpPr>
              <a:spLocks/>
            </p:cNvSpPr>
            <p:nvPr/>
          </p:nvSpPr>
          <p:spPr bwMode="auto">
            <a:xfrm>
              <a:off x="3208338" y="5576198"/>
              <a:ext cx="38100" cy="43346"/>
            </a:xfrm>
            <a:custGeom>
              <a:avLst/>
              <a:gdLst>
                <a:gd name="T0" fmla="*/ 2147483647 w 28"/>
                <a:gd name="T1" fmla="*/ 2147483647 h 39"/>
                <a:gd name="T2" fmla="*/ 2147483647 w 28"/>
                <a:gd name="T3" fmla="*/ 0 h 39"/>
                <a:gd name="T4" fmla="*/ 2147483647 w 28"/>
                <a:gd name="T5" fmla="*/ 0 h 39"/>
                <a:gd name="T6" fmla="*/ 2147483647 w 28"/>
                <a:gd name="T7" fmla="*/ 2147483647 h 39"/>
                <a:gd name="T8" fmla="*/ 2147483647 w 28"/>
                <a:gd name="T9" fmla="*/ 2147483647 h 39"/>
                <a:gd name="T10" fmla="*/ 0 w 28"/>
                <a:gd name="T11" fmla="*/ 0 h 39"/>
                <a:gd name="T12" fmla="*/ 0 w 28"/>
                <a:gd name="T13" fmla="*/ 0 h 39"/>
                <a:gd name="T14" fmla="*/ 2147483647 w 28"/>
                <a:gd name="T15" fmla="*/ 2147483647 h 39"/>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9"/>
                <a:gd name="T26" fmla="*/ 28 w 28"/>
                <a:gd name="T27" fmla="*/ 39 h 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9">
                  <a:moveTo>
                    <a:pt x="14" y="39"/>
                  </a:moveTo>
                  <a:lnTo>
                    <a:pt x="28" y="0"/>
                  </a:lnTo>
                  <a:lnTo>
                    <a:pt x="14" y="18"/>
                  </a:lnTo>
                  <a:lnTo>
                    <a:pt x="0" y="0"/>
                  </a:lnTo>
                  <a:lnTo>
                    <a:pt x="14" y="39"/>
                  </a:lnTo>
                </a:path>
              </a:pathLst>
            </a:custGeom>
            <a:noFill/>
            <a:ln w="4763">
              <a:solidFill>
                <a:srgbClr val="000000"/>
              </a:solidFill>
              <a:round/>
              <a:headEnd/>
              <a:tailEnd/>
            </a:ln>
          </p:spPr>
          <p:txBody>
            <a:bodyPr/>
            <a:lstStyle/>
            <a:p>
              <a:endParaRPr lang="en-US"/>
            </a:p>
          </p:txBody>
        </p:sp>
        <p:sp>
          <p:nvSpPr>
            <p:cNvPr id="101" name="Freeform 100"/>
            <p:cNvSpPr>
              <a:spLocks/>
            </p:cNvSpPr>
            <p:nvPr/>
          </p:nvSpPr>
          <p:spPr bwMode="auto">
            <a:xfrm>
              <a:off x="2506663" y="5901956"/>
              <a:ext cx="42862" cy="47287"/>
            </a:xfrm>
            <a:custGeom>
              <a:avLst/>
              <a:gdLst>
                <a:gd name="T0" fmla="*/ 2147483647 w 31"/>
                <a:gd name="T1" fmla="*/ 2147483647 h 42"/>
                <a:gd name="T2" fmla="*/ 2147483647 w 31"/>
                <a:gd name="T3" fmla="*/ 0 h 42"/>
                <a:gd name="T4" fmla="*/ 2147483647 w 31"/>
                <a:gd name="T5" fmla="*/ 0 h 42"/>
                <a:gd name="T6" fmla="*/ 2147483647 w 31"/>
                <a:gd name="T7" fmla="*/ 2147483647 h 42"/>
                <a:gd name="T8" fmla="*/ 2147483647 w 31"/>
                <a:gd name="T9" fmla="*/ 2147483647 h 42"/>
                <a:gd name="T10" fmla="*/ 0 w 31"/>
                <a:gd name="T11" fmla="*/ 0 h 42"/>
                <a:gd name="T12" fmla="*/ 0 w 31"/>
                <a:gd name="T13" fmla="*/ 0 h 42"/>
                <a:gd name="T14" fmla="*/ 2147483647 w 31"/>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42"/>
                <a:gd name="T26" fmla="*/ 31 w 31"/>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42">
                  <a:moveTo>
                    <a:pt x="14" y="42"/>
                  </a:moveTo>
                  <a:lnTo>
                    <a:pt x="31"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102" name="Freeform 101"/>
            <p:cNvSpPr>
              <a:spLocks/>
            </p:cNvSpPr>
            <p:nvPr/>
          </p:nvSpPr>
          <p:spPr bwMode="auto">
            <a:xfrm>
              <a:off x="2506663" y="5901956"/>
              <a:ext cx="42862" cy="47287"/>
            </a:xfrm>
            <a:custGeom>
              <a:avLst/>
              <a:gdLst>
                <a:gd name="T0" fmla="*/ 2147483647 w 31"/>
                <a:gd name="T1" fmla="*/ 2147483647 h 42"/>
                <a:gd name="T2" fmla="*/ 2147483647 w 31"/>
                <a:gd name="T3" fmla="*/ 0 h 42"/>
                <a:gd name="T4" fmla="*/ 2147483647 w 31"/>
                <a:gd name="T5" fmla="*/ 0 h 42"/>
                <a:gd name="T6" fmla="*/ 2147483647 w 31"/>
                <a:gd name="T7" fmla="*/ 2147483647 h 42"/>
                <a:gd name="T8" fmla="*/ 2147483647 w 31"/>
                <a:gd name="T9" fmla="*/ 2147483647 h 42"/>
                <a:gd name="T10" fmla="*/ 0 w 31"/>
                <a:gd name="T11" fmla="*/ 0 h 42"/>
                <a:gd name="T12" fmla="*/ 0 w 31"/>
                <a:gd name="T13" fmla="*/ 0 h 42"/>
                <a:gd name="T14" fmla="*/ 2147483647 w 31"/>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42"/>
                <a:gd name="T26" fmla="*/ 31 w 31"/>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42">
                  <a:moveTo>
                    <a:pt x="14" y="42"/>
                  </a:moveTo>
                  <a:lnTo>
                    <a:pt x="31"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103" name="Rectangle 102"/>
            <p:cNvSpPr>
              <a:spLocks noChangeArrowheads="1"/>
            </p:cNvSpPr>
            <p:nvPr/>
          </p:nvSpPr>
          <p:spPr bwMode="auto">
            <a:xfrm>
              <a:off x="2806700" y="2459167"/>
              <a:ext cx="1263650" cy="277157"/>
            </a:xfrm>
            <a:prstGeom prst="rect">
              <a:avLst/>
            </a:prstGeom>
            <a:noFill/>
            <a:ln w="4763">
              <a:solidFill>
                <a:srgbClr val="000000"/>
              </a:solidFill>
              <a:miter lim="800000"/>
              <a:headEnd/>
              <a:tailEnd/>
            </a:ln>
          </p:spPr>
          <p:txBody>
            <a:bodyPr/>
            <a:lstStyle/>
            <a:p>
              <a:endParaRPr lang="en-US"/>
            </a:p>
          </p:txBody>
        </p:sp>
        <p:sp>
          <p:nvSpPr>
            <p:cNvPr id="104" name="Line 302"/>
            <p:cNvSpPr>
              <a:spLocks noChangeShapeType="1"/>
            </p:cNvSpPr>
            <p:nvPr/>
          </p:nvSpPr>
          <p:spPr bwMode="auto">
            <a:xfrm flipH="1">
              <a:off x="2655888" y="3663684"/>
              <a:ext cx="150812" cy="1313"/>
            </a:xfrm>
            <a:prstGeom prst="line">
              <a:avLst/>
            </a:prstGeom>
            <a:noFill/>
            <a:ln w="4763">
              <a:solidFill>
                <a:srgbClr val="000000"/>
              </a:solidFill>
              <a:round/>
              <a:headEnd/>
              <a:tailEnd/>
            </a:ln>
          </p:spPr>
          <p:txBody>
            <a:bodyPr/>
            <a:lstStyle/>
            <a:p>
              <a:endParaRPr lang="en-US"/>
            </a:p>
          </p:txBody>
        </p:sp>
        <p:sp>
          <p:nvSpPr>
            <p:cNvPr id="105" name="Freeform 104"/>
            <p:cNvSpPr>
              <a:spLocks/>
            </p:cNvSpPr>
            <p:nvPr/>
          </p:nvSpPr>
          <p:spPr bwMode="auto">
            <a:xfrm>
              <a:off x="2749550" y="3647921"/>
              <a:ext cx="57150" cy="31525"/>
            </a:xfrm>
            <a:custGeom>
              <a:avLst/>
              <a:gdLst>
                <a:gd name="T0" fmla="*/ 2147483647 w 42"/>
                <a:gd name="T1" fmla="*/ 2147483647 h 28"/>
                <a:gd name="T2" fmla="*/ 0 w 42"/>
                <a:gd name="T3" fmla="*/ 0 h 28"/>
                <a:gd name="T4" fmla="*/ 0 w 42"/>
                <a:gd name="T5" fmla="*/ 0 h 28"/>
                <a:gd name="T6" fmla="*/ 2147483647 w 42"/>
                <a:gd name="T7" fmla="*/ 2147483647 h 28"/>
                <a:gd name="T8" fmla="*/ 2147483647 w 42"/>
                <a:gd name="T9" fmla="*/ 2147483647 h 28"/>
                <a:gd name="T10" fmla="*/ 0 w 42"/>
                <a:gd name="T11" fmla="*/ 2147483647 h 28"/>
                <a:gd name="T12" fmla="*/ 0 w 42"/>
                <a:gd name="T13" fmla="*/ 2147483647 h 28"/>
                <a:gd name="T14" fmla="*/ 2147483647 w 42"/>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28"/>
                <a:gd name="T26" fmla="*/ 42 w 42"/>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28">
                  <a:moveTo>
                    <a:pt x="42" y="14"/>
                  </a:moveTo>
                  <a:lnTo>
                    <a:pt x="0" y="0"/>
                  </a:lnTo>
                  <a:lnTo>
                    <a:pt x="21" y="14"/>
                  </a:lnTo>
                  <a:lnTo>
                    <a:pt x="0" y="28"/>
                  </a:lnTo>
                  <a:lnTo>
                    <a:pt x="42" y="14"/>
                  </a:lnTo>
                  <a:close/>
                </a:path>
              </a:pathLst>
            </a:custGeom>
            <a:solidFill>
              <a:srgbClr val="000000"/>
            </a:solidFill>
            <a:ln w="9525">
              <a:noFill/>
              <a:round/>
              <a:headEnd/>
              <a:tailEnd/>
            </a:ln>
          </p:spPr>
          <p:txBody>
            <a:bodyPr/>
            <a:lstStyle/>
            <a:p>
              <a:endParaRPr lang="en-US"/>
            </a:p>
          </p:txBody>
        </p:sp>
        <p:sp>
          <p:nvSpPr>
            <p:cNvPr id="106" name="Freeform 105"/>
            <p:cNvSpPr>
              <a:spLocks/>
            </p:cNvSpPr>
            <p:nvPr/>
          </p:nvSpPr>
          <p:spPr bwMode="auto">
            <a:xfrm>
              <a:off x="2749550" y="3647921"/>
              <a:ext cx="57150" cy="31525"/>
            </a:xfrm>
            <a:custGeom>
              <a:avLst/>
              <a:gdLst>
                <a:gd name="T0" fmla="*/ 2147483647 w 42"/>
                <a:gd name="T1" fmla="*/ 2147483647 h 28"/>
                <a:gd name="T2" fmla="*/ 0 w 42"/>
                <a:gd name="T3" fmla="*/ 0 h 28"/>
                <a:gd name="T4" fmla="*/ 0 w 42"/>
                <a:gd name="T5" fmla="*/ 0 h 28"/>
                <a:gd name="T6" fmla="*/ 2147483647 w 42"/>
                <a:gd name="T7" fmla="*/ 2147483647 h 28"/>
                <a:gd name="T8" fmla="*/ 2147483647 w 42"/>
                <a:gd name="T9" fmla="*/ 2147483647 h 28"/>
                <a:gd name="T10" fmla="*/ 0 w 42"/>
                <a:gd name="T11" fmla="*/ 2147483647 h 28"/>
                <a:gd name="T12" fmla="*/ 0 w 42"/>
                <a:gd name="T13" fmla="*/ 2147483647 h 28"/>
                <a:gd name="T14" fmla="*/ 2147483647 w 42"/>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28"/>
                <a:gd name="T26" fmla="*/ 42 w 42"/>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28">
                  <a:moveTo>
                    <a:pt x="42" y="14"/>
                  </a:moveTo>
                  <a:lnTo>
                    <a:pt x="0" y="0"/>
                  </a:lnTo>
                  <a:lnTo>
                    <a:pt x="21" y="14"/>
                  </a:lnTo>
                  <a:lnTo>
                    <a:pt x="0" y="28"/>
                  </a:lnTo>
                  <a:lnTo>
                    <a:pt x="42" y="14"/>
                  </a:lnTo>
                </a:path>
              </a:pathLst>
            </a:custGeom>
            <a:noFill/>
            <a:ln w="4763">
              <a:solidFill>
                <a:srgbClr val="000000"/>
              </a:solidFill>
              <a:round/>
              <a:headEnd/>
              <a:tailEnd/>
            </a:ln>
          </p:spPr>
          <p:txBody>
            <a:bodyPr/>
            <a:lstStyle/>
            <a:p>
              <a:endParaRPr lang="en-US"/>
            </a:p>
          </p:txBody>
        </p:sp>
        <p:sp>
          <p:nvSpPr>
            <p:cNvPr id="107" name="Rectangle 106"/>
            <p:cNvSpPr>
              <a:spLocks noChangeArrowheads="1"/>
            </p:cNvSpPr>
            <p:nvPr/>
          </p:nvSpPr>
          <p:spPr bwMode="auto">
            <a:xfrm>
              <a:off x="2446338" y="3655803"/>
              <a:ext cx="211137"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ALUFN</a:t>
              </a:r>
              <a:endParaRPr lang="en-US" b="0"/>
            </a:p>
          </p:txBody>
        </p:sp>
        <p:sp>
          <p:nvSpPr>
            <p:cNvPr id="108" name="Line 306"/>
            <p:cNvSpPr>
              <a:spLocks noChangeShapeType="1"/>
            </p:cNvSpPr>
            <p:nvPr/>
          </p:nvSpPr>
          <p:spPr bwMode="auto">
            <a:xfrm>
              <a:off x="3368675" y="6193562"/>
              <a:ext cx="163513" cy="1313"/>
            </a:xfrm>
            <a:prstGeom prst="line">
              <a:avLst/>
            </a:prstGeom>
            <a:noFill/>
            <a:ln w="4763">
              <a:solidFill>
                <a:srgbClr val="000000"/>
              </a:solidFill>
              <a:round/>
              <a:headEnd/>
              <a:tailEnd/>
            </a:ln>
          </p:spPr>
          <p:txBody>
            <a:bodyPr/>
            <a:lstStyle/>
            <a:p>
              <a:endParaRPr lang="en-US"/>
            </a:p>
          </p:txBody>
        </p:sp>
        <p:sp>
          <p:nvSpPr>
            <p:cNvPr id="109" name="Freeform 108"/>
            <p:cNvSpPr>
              <a:spLocks/>
            </p:cNvSpPr>
            <p:nvPr/>
          </p:nvSpPr>
          <p:spPr bwMode="auto">
            <a:xfrm>
              <a:off x="3368675" y="6177799"/>
              <a:ext cx="50800" cy="31525"/>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close/>
                </a:path>
              </a:pathLst>
            </a:custGeom>
            <a:solidFill>
              <a:srgbClr val="000000"/>
            </a:solidFill>
            <a:ln w="9525">
              <a:noFill/>
              <a:round/>
              <a:headEnd/>
              <a:tailEnd/>
            </a:ln>
          </p:spPr>
          <p:txBody>
            <a:bodyPr/>
            <a:lstStyle/>
            <a:p>
              <a:endParaRPr lang="en-US"/>
            </a:p>
          </p:txBody>
        </p:sp>
        <p:sp>
          <p:nvSpPr>
            <p:cNvPr id="110" name="Freeform 109"/>
            <p:cNvSpPr>
              <a:spLocks/>
            </p:cNvSpPr>
            <p:nvPr/>
          </p:nvSpPr>
          <p:spPr bwMode="auto">
            <a:xfrm>
              <a:off x="3368675" y="6177799"/>
              <a:ext cx="50800" cy="31525"/>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path>
              </a:pathLst>
            </a:custGeom>
            <a:noFill/>
            <a:ln w="4763">
              <a:solidFill>
                <a:srgbClr val="000000"/>
              </a:solidFill>
              <a:round/>
              <a:headEnd/>
              <a:tailEnd/>
            </a:ln>
          </p:spPr>
          <p:txBody>
            <a:bodyPr/>
            <a:lstStyle/>
            <a:p>
              <a:endParaRPr lang="en-US"/>
            </a:p>
          </p:txBody>
        </p:sp>
        <p:sp>
          <p:nvSpPr>
            <p:cNvPr id="111" name="Rectangle 110"/>
            <p:cNvSpPr>
              <a:spLocks noChangeArrowheads="1"/>
            </p:cNvSpPr>
            <p:nvPr/>
          </p:nvSpPr>
          <p:spPr bwMode="auto">
            <a:xfrm>
              <a:off x="3582988" y="6169918"/>
              <a:ext cx="214312" cy="88007"/>
            </a:xfrm>
            <a:prstGeom prst="rect">
              <a:avLst/>
            </a:prstGeom>
            <a:noFill/>
            <a:ln w="9525">
              <a:noFill/>
              <a:miter lim="800000"/>
              <a:headEnd/>
              <a:tailEnd/>
            </a:ln>
          </p:spPr>
          <p:txBody>
            <a:bodyPr wrap="none" lIns="0" tIns="0" rIns="0" bIns="0">
              <a:spAutoFit/>
            </a:bodyPr>
            <a:lstStyle/>
            <a:p>
              <a:pPr eaLnBrk="0" hangingPunct="0"/>
              <a:r>
                <a:rPr lang="en-US" sz="700" b="0">
                  <a:solidFill>
                    <a:srgbClr val="000000"/>
                  </a:solidFill>
                </a:rPr>
                <a:t>WERF</a:t>
              </a:r>
              <a:endParaRPr lang="en-US" b="0"/>
            </a:p>
          </p:txBody>
        </p:sp>
        <p:sp>
          <p:nvSpPr>
            <p:cNvPr id="112" name="Rectangle 111"/>
            <p:cNvSpPr>
              <a:spLocks noChangeArrowheads="1"/>
            </p:cNvSpPr>
            <p:nvPr/>
          </p:nvSpPr>
          <p:spPr bwMode="auto">
            <a:xfrm>
              <a:off x="4291360" y="4458375"/>
              <a:ext cx="128240" cy="92333"/>
            </a:xfrm>
            <a:prstGeom prst="rect">
              <a:avLst/>
            </a:prstGeom>
            <a:noFill/>
            <a:ln w="9525">
              <a:noFill/>
              <a:miter lim="800000"/>
              <a:headEnd/>
              <a:tailEnd/>
            </a:ln>
          </p:spPr>
          <p:txBody>
            <a:bodyPr wrap="none" lIns="0" tIns="0" rIns="0" bIns="0">
              <a:spAutoFit/>
            </a:bodyPr>
            <a:lstStyle/>
            <a:p>
              <a:pPr eaLnBrk="0" hangingPunct="0"/>
              <a:r>
                <a:rPr lang="en-US" sz="600" b="0" dirty="0">
                  <a:solidFill>
                    <a:srgbClr val="000000"/>
                  </a:solidFill>
                </a:rPr>
                <a:t>WD</a:t>
              </a:r>
              <a:endParaRPr lang="en-US" b="0" dirty="0"/>
            </a:p>
          </p:txBody>
        </p:sp>
        <p:sp>
          <p:nvSpPr>
            <p:cNvPr id="113" name="Rectangle 112"/>
            <p:cNvSpPr>
              <a:spLocks noChangeArrowheads="1"/>
            </p:cNvSpPr>
            <p:nvPr/>
          </p:nvSpPr>
          <p:spPr bwMode="auto">
            <a:xfrm>
              <a:off x="4027488" y="4458375"/>
              <a:ext cx="114300"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Adr</a:t>
              </a:r>
              <a:endParaRPr lang="en-US" b="0"/>
            </a:p>
          </p:txBody>
        </p:sp>
        <p:sp>
          <p:nvSpPr>
            <p:cNvPr id="114" name="Line 333"/>
            <p:cNvSpPr>
              <a:spLocks noChangeShapeType="1"/>
            </p:cNvSpPr>
            <p:nvPr/>
          </p:nvSpPr>
          <p:spPr bwMode="auto">
            <a:xfrm>
              <a:off x="4702175" y="4458375"/>
              <a:ext cx="169863" cy="0"/>
            </a:xfrm>
            <a:prstGeom prst="line">
              <a:avLst/>
            </a:prstGeom>
            <a:noFill/>
            <a:ln w="4763">
              <a:solidFill>
                <a:srgbClr val="000000"/>
              </a:solidFill>
              <a:round/>
              <a:headEnd/>
              <a:tailEnd/>
            </a:ln>
          </p:spPr>
          <p:txBody>
            <a:bodyPr/>
            <a:lstStyle/>
            <a:p>
              <a:endParaRPr lang="en-US"/>
            </a:p>
          </p:txBody>
        </p:sp>
        <p:sp>
          <p:nvSpPr>
            <p:cNvPr id="115" name="Freeform 114"/>
            <p:cNvSpPr>
              <a:spLocks/>
            </p:cNvSpPr>
            <p:nvPr/>
          </p:nvSpPr>
          <p:spPr bwMode="auto">
            <a:xfrm>
              <a:off x="4702175" y="4442613"/>
              <a:ext cx="50800" cy="30212"/>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close/>
                </a:path>
              </a:pathLst>
            </a:custGeom>
            <a:solidFill>
              <a:srgbClr val="000000"/>
            </a:solidFill>
            <a:ln w="9525">
              <a:noFill/>
              <a:round/>
              <a:headEnd/>
              <a:tailEnd/>
            </a:ln>
          </p:spPr>
          <p:txBody>
            <a:bodyPr/>
            <a:lstStyle/>
            <a:p>
              <a:endParaRPr lang="en-US"/>
            </a:p>
          </p:txBody>
        </p:sp>
        <p:sp>
          <p:nvSpPr>
            <p:cNvPr id="116" name="Freeform 115"/>
            <p:cNvSpPr>
              <a:spLocks/>
            </p:cNvSpPr>
            <p:nvPr/>
          </p:nvSpPr>
          <p:spPr bwMode="auto">
            <a:xfrm>
              <a:off x="4702175" y="4442613"/>
              <a:ext cx="50800" cy="30212"/>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path>
              </a:pathLst>
            </a:custGeom>
            <a:noFill/>
            <a:ln w="4763">
              <a:solidFill>
                <a:srgbClr val="000000"/>
              </a:solidFill>
              <a:round/>
              <a:headEnd/>
              <a:tailEnd/>
            </a:ln>
          </p:spPr>
          <p:txBody>
            <a:bodyPr/>
            <a:lstStyle/>
            <a:p>
              <a:endParaRPr lang="en-US"/>
            </a:p>
          </p:txBody>
        </p:sp>
        <p:sp>
          <p:nvSpPr>
            <p:cNvPr id="117" name="Freeform 116"/>
            <p:cNvSpPr>
              <a:spLocks noEditPoints="1"/>
            </p:cNvSpPr>
            <p:nvPr/>
          </p:nvSpPr>
          <p:spPr bwMode="auto">
            <a:xfrm>
              <a:off x="3981450" y="4925995"/>
              <a:ext cx="93663" cy="77499"/>
            </a:xfrm>
            <a:custGeom>
              <a:avLst/>
              <a:gdLst>
                <a:gd name="T0" fmla="*/ 0 w 70"/>
                <a:gd name="T1" fmla="*/ 2147483647 h 70"/>
                <a:gd name="T2" fmla="*/ 2147483647 w 70"/>
                <a:gd name="T3" fmla="*/ 0 h 70"/>
                <a:gd name="T4" fmla="*/ 2147483647 w 70"/>
                <a:gd name="T5" fmla="*/ 2147483647 h 70"/>
                <a:gd name="T6" fmla="*/ 2147483647 w 70"/>
                <a:gd name="T7" fmla="*/ 2147483647 h 70"/>
                <a:gd name="T8" fmla="*/ 0 w 70"/>
                <a:gd name="T9" fmla="*/ 2147483647 h 70"/>
                <a:gd name="T10" fmla="*/ 2147483647 w 70"/>
                <a:gd name="T11" fmla="*/ 2147483647 h 70"/>
                <a:gd name="T12" fmla="*/ 2147483647 w 70"/>
                <a:gd name="T13" fmla="*/ 2147483647 h 70"/>
                <a:gd name="T14" fmla="*/ 2147483647 w 70"/>
                <a:gd name="T15" fmla="*/ 2147483647 h 70"/>
                <a:gd name="T16" fmla="*/ 0 w 70"/>
                <a:gd name="T17" fmla="*/ 2147483647 h 70"/>
                <a:gd name="T18" fmla="*/ 2147483647 w 70"/>
                <a:gd name="T19" fmla="*/ 2147483647 h 70"/>
                <a:gd name="T20" fmla="*/ 2147483647 w 70"/>
                <a:gd name="T21" fmla="*/ 2147483647 h 70"/>
                <a:gd name="T22" fmla="*/ 2147483647 w 70"/>
                <a:gd name="T23" fmla="*/ 2147483647 h 70"/>
                <a:gd name="T24" fmla="*/ 2147483647 w 70"/>
                <a:gd name="T25" fmla="*/ 2147483647 h 70"/>
                <a:gd name="T26" fmla="*/ 2147483647 w 70"/>
                <a:gd name="T27" fmla="*/ 2147483647 h 70"/>
                <a:gd name="T28" fmla="*/ 2147483647 w 70"/>
                <a:gd name="T29" fmla="*/ 2147483647 h 70"/>
                <a:gd name="T30" fmla="*/ 2147483647 w 70"/>
                <a:gd name="T31" fmla="*/ 2147483647 h 70"/>
                <a:gd name="T32" fmla="*/ 2147483647 w 70"/>
                <a:gd name="T33" fmla="*/ 2147483647 h 70"/>
                <a:gd name="T34" fmla="*/ 2147483647 w 70"/>
                <a:gd name="T35" fmla="*/ 2147483647 h 70"/>
                <a:gd name="T36" fmla="*/ 2147483647 w 70"/>
                <a:gd name="T37" fmla="*/ 2147483647 h 70"/>
                <a:gd name="T38" fmla="*/ 2147483647 w 70"/>
                <a:gd name="T39" fmla="*/ 2147483647 h 70"/>
                <a:gd name="T40" fmla="*/ 2147483647 w 70"/>
                <a:gd name="T41" fmla="*/ 2147483647 h 70"/>
                <a:gd name="T42" fmla="*/ 2147483647 w 70"/>
                <a:gd name="T43" fmla="*/ 2147483647 h 70"/>
                <a:gd name="T44" fmla="*/ 2147483647 w 70"/>
                <a:gd name="T45" fmla="*/ 2147483647 h 70"/>
                <a:gd name="T46" fmla="*/ 2147483647 w 70"/>
                <a:gd name="T47" fmla="*/ 2147483647 h 70"/>
                <a:gd name="T48" fmla="*/ 2147483647 w 70"/>
                <a:gd name="T49" fmla="*/ 2147483647 h 70"/>
                <a:gd name="T50" fmla="*/ 2147483647 w 70"/>
                <a:gd name="T51" fmla="*/ 2147483647 h 70"/>
                <a:gd name="T52" fmla="*/ 2147483647 w 70"/>
                <a:gd name="T53" fmla="*/ 2147483647 h 70"/>
                <a:gd name="T54" fmla="*/ 2147483647 w 70"/>
                <a:gd name="T55" fmla="*/ 2147483647 h 70"/>
                <a:gd name="T56" fmla="*/ 2147483647 w 70"/>
                <a:gd name="T57" fmla="*/ 2147483647 h 7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70"/>
                <a:gd name="T88" fmla="*/ 0 h 70"/>
                <a:gd name="T89" fmla="*/ 70 w 70"/>
                <a:gd name="T90" fmla="*/ 70 h 70"/>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70" h="70">
                  <a:moveTo>
                    <a:pt x="0" y="7"/>
                  </a:moveTo>
                  <a:lnTo>
                    <a:pt x="4" y="0"/>
                  </a:lnTo>
                  <a:lnTo>
                    <a:pt x="67" y="31"/>
                  </a:lnTo>
                  <a:lnTo>
                    <a:pt x="63" y="38"/>
                  </a:lnTo>
                  <a:lnTo>
                    <a:pt x="0" y="7"/>
                  </a:lnTo>
                  <a:close/>
                  <a:moveTo>
                    <a:pt x="67" y="38"/>
                  </a:moveTo>
                  <a:lnTo>
                    <a:pt x="67" y="38"/>
                  </a:lnTo>
                  <a:lnTo>
                    <a:pt x="4" y="70"/>
                  </a:lnTo>
                  <a:lnTo>
                    <a:pt x="0" y="63"/>
                  </a:lnTo>
                  <a:lnTo>
                    <a:pt x="63" y="31"/>
                  </a:lnTo>
                  <a:lnTo>
                    <a:pt x="67" y="31"/>
                  </a:lnTo>
                  <a:lnTo>
                    <a:pt x="70" y="31"/>
                  </a:lnTo>
                  <a:lnTo>
                    <a:pt x="70" y="35"/>
                  </a:lnTo>
                  <a:lnTo>
                    <a:pt x="67" y="38"/>
                  </a:lnTo>
                  <a:close/>
                </a:path>
              </a:pathLst>
            </a:custGeom>
            <a:solidFill>
              <a:srgbClr val="000000"/>
            </a:solidFill>
            <a:ln w="9525">
              <a:noFill/>
              <a:round/>
              <a:headEnd/>
              <a:tailEnd/>
            </a:ln>
          </p:spPr>
          <p:txBody>
            <a:bodyPr/>
            <a:lstStyle/>
            <a:p>
              <a:endParaRPr lang="en-US"/>
            </a:p>
          </p:txBody>
        </p:sp>
        <p:sp>
          <p:nvSpPr>
            <p:cNvPr id="118" name="Freeform 117"/>
            <p:cNvSpPr>
              <a:spLocks/>
            </p:cNvSpPr>
            <p:nvPr/>
          </p:nvSpPr>
          <p:spPr bwMode="auto">
            <a:xfrm>
              <a:off x="2876550" y="3060768"/>
              <a:ext cx="38100" cy="45974"/>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119" name="Freeform 118"/>
            <p:cNvSpPr>
              <a:spLocks/>
            </p:cNvSpPr>
            <p:nvPr/>
          </p:nvSpPr>
          <p:spPr bwMode="auto">
            <a:xfrm>
              <a:off x="2876550" y="3060768"/>
              <a:ext cx="38100" cy="45974"/>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120" name="Line 397"/>
            <p:cNvSpPr>
              <a:spLocks noChangeShapeType="1"/>
            </p:cNvSpPr>
            <p:nvPr/>
          </p:nvSpPr>
          <p:spPr bwMode="auto">
            <a:xfrm>
              <a:off x="3486150" y="2991151"/>
              <a:ext cx="1588" cy="106396"/>
            </a:xfrm>
            <a:prstGeom prst="line">
              <a:avLst/>
            </a:prstGeom>
            <a:noFill/>
            <a:ln w="4763">
              <a:solidFill>
                <a:srgbClr val="000000"/>
              </a:solidFill>
              <a:round/>
              <a:headEnd/>
              <a:tailEnd/>
            </a:ln>
          </p:spPr>
          <p:txBody>
            <a:bodyPr/>
            <a:lstStyle/>
            <a:p>
              <a:endParaRPr lang="en-US"/>
            </a:p>
          </p:txBody>
        </p:sp>
        <p:sp>
          <p:nvSpPr>
            <p:cNvPr id="121" name="Freeform 120"/>
            <p:cNvSpPr>
              <a:spLocks/>
            </p:cNvSpPr>
            <p:nvPr/>
          </p:nvSpPr>
          <p:spPr bwMode="auto">
            <a:xfrm>
              <a:off x="3467100" y="3055514"/>
              <a:ext cx="42863" cy="42033"/>
            </a:xfrm>
            <a:custGeom>
              <a:avLst/>
              <a:gdLst>
                <a:gd name="T0" fmla="*/ 2147483647 w 32"/>
                <a:gd name="T1" fmla="*/ 2147483647 h 38"/>
                <a:gd name="T2" fmla="*/ 2147483647 w 32"/>
                <a:gd name="T3" fmla="*/ 0 h 38"/>
                <a:gd name="T4" fmla="*/ 2147483647 w 32"/>
                <a:gd name="T5" fmla="*/ 0 h 38"/>
                <a:gd name="T6" fmla="*/ 2147483647 w 32"/>
                <a:gd name="T7" fmla="*/ 2147483647 h 38"/>
                <a:gd name="T8" fmla="*/ 2147483647 w 32"/>
                <a:gd name="T9" fmla="*/ 2147483647 h 38"/>
                <a:gd name="T10" fmla="*/ 0 w 32"/>
                <a:gd name="T11" fmla="*/ 0 h 38"/>
                <a:gd name="T12" fmla="*/ 0 w 32"/>
                <a:gd name="T13" fmla="*/ 0 h 38"/>
                <a:gd name="T14" fmla="*/ 2147483647 w 32"/>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38"/>
                <a:gd name="T26" fmla="*/ 32 w 32"/>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38">
                  <a:moveTo>
                    <a:pt x="14" y="38"/>
                  </a:moveTo>
                  <a:lnTo>
                    <a:pt x="32" y="0"/>
                  </a:lnTo>
                  <a:lnTo>
                    <a:pt x="14" y="17"/>
                  </a:lnTo>
                  <a:lnTo>
                    <a:pt x="0" y="0"/>
                  </a:lnTo>
                  <a:lnTo>
                    <a:pt x="14" y="38"/>
                  </a:lnTo>
                  <a:close/>
                </a:path>
              </a:pathLst>
            </a:custGeom>
            <a:solidFill>
              <a:srgbClr val="000000"/>
            </a:solidFill>
            <a:ln w="9525">
              <a:noFill/>
              <a:round/>
              <a:headEnd/>
              <a:tailEnd/>
            </a:ln>
          </p:spPr>
          <p:txBody>
            <a:bodyPr/>
            <a:lstStyle/>
            <a:p>
              <a:endParaRPr lang="en-US"/>
            </a:p>
          </p:txBody>
        </p:sp>
        <p:sp>
          <p:nvSpPr>
            <p:cNvPr id="122" name="Freeform 121"/>
            <p:cNvSpPr>
              <a:spLocks/>
            </p:cNvSpPr>
            <p:nvPr/>
          </p:nvSpPr>
          <p:spPr bwMode="auto">
            <a:xfrm>
              <a:off x="3467100" y="3055514"/>
              <a:ext cx="42863" cy="42033"/>
            </a:xfrm>
            <a:custGeom>
              <a:avLst/>
              <a:gdLst>
                <a:gd name="T0" fmla="*/ 2147483647 w 32"/>
                <a:gd name="T1" fmla="*/ 2147483647 h 38"/>
                <a:gd name="T2" fmla="*/ 2147483647 w 32"/>
                <a:gd name="T3" fmla="*/ 0 h 38"/>
                <a:gd name="T4" fmla="*/ 2147483647 w 32"/>
                <a:gd name="T5" fmla="*/ 0 h 38"/>
                <a:gd name="T6" fmla="*/ 2147483647 w 32"/>
                <a:gd name="T7" fmla="*/ 2147483647 h 38"/>
                <a:gd name="T8" fmla="*/ 2147483647 w 32"/>
                <a:gd name="T9" fmla="*/ 2147483647 h 38"/>
                <a:gd name="T10" fmla="*/ 0 w 32"/>
                <a:gd name="T11" fmla="*/ 0 h 38"/>
                <a:gd name="T12" fmla="*/ 0 w 32"/>
                <a:gd name="T13" fmla="*/ 0 h 38"/>
                <a:gd name="T14" fmla="*/ 2147483647 w 32"/>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38"/>
                <a:gd name="T26" fmla="*/ 32 w 32"/>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38">
                  <a:moveTo>
                    <a:pt x="14" y="38"/>
                  </a:moveTo>
                  <a:lnTo>
                    <a:pt x="32" y="0"/>
                  </a:lnTo>
                  <a:lnTo>
                    <a:pt x="14" y="17"/>
                  </a:lnTo>
                  <a:lnTo>
                    <a:pt x="0" y="0"/>
                  </a:lnTo>
                  <a:lnTo>
                    <a:pt x="14" y="38"/>
                  </a:lnTo>
                </a:path>
              </a:pathLst>
            </a:custGeom>
            <a:noFill/>
            <a:ln w="4763">
              <a:solidFill>
                <a:srgbClr val="000000"/>
              </a:solidFill>
              <a:round/>
              <a:headEnd/>
              <a:tailEnd/>
            </a:ln>
          </p:spPr>
          <p:txBody>
            <a:bodyPr/>
            <a:lstStyle/>
            <a:p>
              <a:endParaRPr lang="en-US"/>
            </a:p>
          </p:txBody>
        </p:sp>
        <p:sp>
          <p:nvSpPr>
            <p:cNvPr id="123" name="Rectangle 122"/>
            <p:cNvSpPr>
              <a:spLocks noChangeArrowheads="1"/>
            </p:cNvSpPr>
            <p:nvPr/>
          </p:nvSpPr>
          <p:spPr bwMode="auto">
            <a:xfrm>
              <a:off x="3352800" y="2895600"/>
              <a:ext cx="256480" cy="92333"/>
            </a:xfrm>
            <a:prstGeom prst="rect">
              <a:avLst/>
            </a:prstGeom>
            <a:noFill/>
            <a:ln w="9525">
              <a:noFill/>
              <a:miter lim="800000"/>
              <a:headEnd/>
              <a:tailEnd/>
            </a:ln>
          </p:spPr>
          <p:txBody>
            <a:bodyPr wrap="none" lIns="0" tIns="0" rIns="0" bIns="0">
              <a:spAutoFit/>
            </a:bodyPr>
            <a:lstStyle/>
            <a:p>
              <a:pPr eaLnBrk="0" hangingPunct="0"/>
              <a:r>
                <a:rPr lang="en-US" sz="600" b="0" dirty="0"/>
                <a:t>SXT(C)</a:t>
              </a:r>
              <a:endParaRPr lang="en-US" b="0" dirty="0"/>
            </a:p>
          </p:txBody>
        </p:sp>
        <p:sp>
          <p:nvSpPr>
            <p:cNvPr id="124" name="Freeform 123"/>
            <p:cNvSpPr>
              <a:spLocks/>
            </p:cNvSpPr>
            <p:nvPr/>
          </p:nvSpPr>
          <p:spPr bwMode="auto">
            <a:xfrm>
              <a:off x="2663825" y="3097548"/>
              <a:ext cx="331788" cy="74872"/>
            </a:xfrm>
            <a:custGeom>
              <a:avLst/>
              <a:gdLst>
                <a:gd name="T0" fmla="*/ 0 w 388"/>
                <a:gd name="T1" fmla="*/ 0 h 63"/>
                <a:gd name="T2" fmla="*/ 2147483647 w 388"/>
                <a:gd name="T3" fmla="*/ 0 h 63"/>
                <a:gd name="T4" fmla="*/ 2147483647 w 388"/>
                <a:gd name="T5" fmla="*/ 2147483647 h 63"/>
                <a:gd name="T6" fmla="*/ 2147483647 w 388"/>
                <a:gd name="T7" fmla="*/ 2147483647 h 63"/>
                <a:gd name="T8" fmla="*/ 0 w 388"/>
                <a:gd name="T9" fmla="*/ 0 h 63"/>
                <a:gd name="T10" fmla="*/ 0 60000 65536"/>
                <a:gd name="T11" fmla="*/ 0 60000 65536"/>
                <a:gd name="T12" fmla="*/ 0 60000 65536"/>
                <a:gd name="T13" fmla="*/ 0 60000 65536"/>
                <a:gd name="T14" fmla="*/ 0 60000 65536"/>
                <a:gd name="T15" fmla="*/ 0 w 388"/>
                <a:gd name="T16" fmla="*/ 0 h 63"/>
                <a:gd name="T17" fmla="*/ 388 w 388"/>
                <a:gd name="T18" fmla="*/ 63 h 63"/>
              </a:gdLst>
              <a:ahLst/>
              <a:cxnLst>
                <a:cxn ang="T10">
                  <a:pos x="T0" y="T1"/>
                </a:cxn>
                <a:cxn ang="T11">
                  <a:pos x="T2" y="T3"/>
                </a:cxn>
                <a:cxn ang="T12">
                  <a:pos x="T4" y="T5"/>
                </a:cxn>
                <a:cxn ang="T13">
                  <a:pos x="T6" y="T7"/>
                </a:cxn>
                <a:cxn ang="T14">
                  <a:pos x="T8" y="T9"/>
                </a:cxn>
              </a:cxnLst>
              <a:rect l="T15" t="T16" r="T17" b="T18"/>
              <a:pathLst>
                <a:path w="388" h="63">
                  <a:moveTo>
                    <a:pt x="0" y="0"/>
                  </a:moveTo>
                  <a:lnTo>
                    <a:pt x="388" y="0"/>
                  </a:lnTo>
                  <a:lnTo>
                    <a:pt x="339" y="63"/>
                  </a:lnTo>
                  <a:lnTo>
                    <a:pt x="49" y="63"/>
                  </a:lnTo>
                  <a:lnTo>
                    <a:pt x="0" y="0"/>
                  </a:lnTo>
                </a:path>
              </a:pathLst>
            </a:custGeom>
            <a:noFill/>
            <a:ln w="11113">
              <a:solidFill>
                <a:srgbClr val="000000"/>
              </a:solidFill>
              <a:round/>
              <a:headEnd/>
              <a:tailEnd/>
            </a:ln>
          </p:spPr>
          <p:txBody>
            <a:bodyPr/>
            <a:lstStyle/>
            <a:p>
              <a:endParaRPr lang="en-US"/>
            </a:p>
          </p:txBody>
        </p:sp>
        <p:sp>
          <p:nvSpPr>
            <p:cNvPr id="125" name="Rectangle 124"/>
            <p:cNvSpPr>
              <a:spLocks noChangeArrowheads="1"/>
            </p:cNvSpPr>
            <p:nvPr/>
          </p:nvSpPr>
          <p:spPr bwMode="auto">
            <a:xfrm>
              <a:off x="3086100" y="3097548"/>
              <a:ext cx="169863"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ASEL</a:t>
              </a:r>
              <a:endParaRPr lang="en-US" b="0"/>
            </a:p>
          </p:txBody>
        </p:sp>
        <p:sp>
          <p:nvSpPr>
            <p:cNvPr id="126" name="Line 408"/>
            <p:cNvSpPr>
              <a:spLocks noChangeShapeType="1"/>
            </p:cNvSpPr>
            <p:nvPr/>
          </p:nvSpPr>
          <p:spPr bwMode="auto">
            <a:xfrm>
              <a:off x="2968625" y="3136954"/>
              <a:ext cx="103188" cy="0"/>
            </a:xfrm>
            <a:prstGeom prst="line">
              <a:avLst/>
            </a:prstGeom>
            <a:noFill/>
            <a:ln w="4763">
              <a:solidFill>
                <a:srgbClr val="000000"/>
              </a:solidFill>
              <a:round/>
              <a:headEnd/>
              <a:tailEnd/>
            </a:ln>
          </p:spPr>
          <p:txBody>
            <a:bodyPr/>
            <a:lstStyle/>
            <a:p>
              <a:endParaRPr lang="en-US"/>
            </a:p>
          </p:txBody>
        </p:sp>
        <p:sp>
          <p:nvSpPr>
            <p:cNvPr id="127" name="Freeform 126"/>
            <p:cNvSpPr>
              <a:spLocks/>
            </p:cNvSpPr>
            <p:nvPr/>
          </p:nvSpPr>
          <p:spPr bwMode="auto">
            <a:xfrm>
              <a:off x="2968625" y="3115937"/>
              <a:ext cx="52388" cy="35466"/>
            </a:xfrm>
            <a:custGeom>
              <a:avLst/>
              <a:gdLst>
                <a:gd name="T0" fmla="*/ 0 w 39"/>
                <a:gd name="T1" fmla="*/ 2147483647 h 32"/>
                <a:gd name="T2" fmla="*/ 2147483647 w 39"/>
                <a:gd name="T3" fmla="*/ 2147483647 h 32"/>
                <a:gd name="T4" fmla="*/ 2147483647 w 39"/>
                <a:gd name="T5" fmla="*/ 2147483647 h 32"/>
                <a:gd name="T6" fmla="*/ 2147483647 w 39"/>
                <a:gd name="T7" fmla="*/ 2147483647 h 32"/>
                <a:gd name="T8" fmla="*/ 2147483647 w 39"/>
                <a:gd name="T9" fmla="*/ 2147483647 h 32"/>
                <a:gd name="T10" fmla="*/ 2147483647 w 39"/>
                <a:gd name="T11" fmla="*/ 0 h 32"/>
                <a:gd name="T12" fmla="*/ 2147483647 w 39"/>
                <a:gd name="T13" fmla="*/ 0 h 32"/>
                <a:gd name="T14" fmla="*/ 0 w 39"/>
                <a:gd name="T15" fmla="*/ 2147483647 h 32"/>
                <a:gd name="T16" fmla="*/ 0 60000 65536"/>
                <a:gd name="T17" fmla="*/ 0 60000 65536"/>
                <a:gd name="T18" fmla="*/ 0 60000 65536"/>
                <a:gd name="T19" fmla="*/ 0 60000 65536"/>
                <a:gd name="T20" fmla="*/ 0 60000 65536"/>
                <a:gd name="T21" fmla="*/ 0 60000 65536"/>
                <a:gd name="T22" fmla="*/ 0 60000 65536"/>
                <a:gd name="T23" fmla="*/ 0 60000 65536"/>
                <a:gd name="T24" fmla="*/ 0 w 39"/>
                <a:gd name="T25" fmla="*/ 0 h 32"/>
                <a:gd name="T26" fmla="*/ 39 w 39"/>
                <a:gd name="T27" fmla="*/ 32 h 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9" h="32">
                  <a:moveTo>
                    <a:pt x="0" y="18"/>
                  </a:moveTo>
                  <a:lnTo>
                    <a:pt x="39" y="32"/>
                  </a:lnTo>
                  <a:lnTo>
                    <a:pt x="18" y="18"/>
                  </a:lnTo>
                  <a:lnTo>
                    <a:pt x="39" y="0"/>
                  </a:lnTo>
                  <a:lnTo>
                    <a:pt x="0" y="18"/>
                  </a:lnTo>
                  <a:close/>
                </a:path>
              </a:pathLst>
            </a:custGeom>
            <a:solidFill>
              <a:srgbClr val="000000"/>
            </a:solidFill>
            <a:ln w="9525">
              <a:noFill/>
              <a:round/>
              <a:headEnd/>
              <a:tailEnd/>
            </a:ln>
          </p:spPr>
          <p:txBody>
            <a:bodyPr/>
            <a:lstStyle/>
            <a:p>
              <a:endParaRPr lang="en-US"/>
            </a:p>
          </p:txBody>
        </p:sp>
        <p:sp>
          <p:nvSpPr>
            <p:cNvPr id="128" name="Freeform 127"/>
            <p:cNvSpPr>
              <a:spLocks/>
            </p:cNvSpPr>
            <p:nvPr/>
          </p:nvSpPr>
          <p:spPr bwMode="auto">
            <a:xfrm>
              <a:off x="2968625" y="3115937"/>
              <a:ext cx="52388" cy="35466"/>
            </a:xfrm>
            <a:custGeom>
              <a:avLst/>
              <a:gdLst>
                <a:gd name="T0" fmla="*/ 0 w 39"/>
                <a:gd name="T1" fmla="*/ 2147483647 h 32"/>
                <a:gd name="T2" fmla="*/ 2147483647 w 39"/>
                <a:gd name="T3" fmla="*/ 2147483647 h 32"/>
                <a:gd name="T4" fmla="*/ 2147483647 w 39"/>
                <a:gd name="T5" fmla="*/ 2147483647 h 32"/>
                <a:gd name="T6" fmla="*/ 2147483647 w 39"/>
                <a:gd name="T7" fmla="*/ 2147483647 h 32"/>
                <a:gd name="T8" fmla="*/ 2147483647 w 39"/>
                <a:gd name="T9" fmla="*/ 2147483647 h 32"/>
                <a:gd name="T10" fmla="*/ 2147483647 w 39"/>
                <a:gd name="T11" fmla="*/ 0 h 32"/>
                <a:gd name="T12" fmla="*/ 2147483647 w 39"/>
                <a:gd name="T13" fmla="*/ 0 h 32"/>
                <a:gd name="T14" fmla="*/ 0 w 39"/>
                <a:gd name="T15" fmla="*/ 2147483647 h 32"/>
                <a:gd name="T16" fmla="*/ 0 60000 65536"/>
                <a:gd name="T17" fmla="*/ 0 60000 65536"/>
                <a:gd name="T18" fmla="*/ 0 60000 65536"/>
                <a:gd name="T19" fmla="*/ 0 60000 65536"/>
                <a:gd name="T20" fmla="*/ 0 60000 65536"/>
                <a:gd name="T21" fmla="*/ 0 60000 65536"/>
                <a:gd name="T22" fmla="*/ 0 60000 65536"/>
                <a:gd name="T23" fmla="*/ 0 60000 65536"/>
                <a:gd name="T24" fmla="*/ 0 w 39"/>
                <a:gd name="T25" fmla="*/ 0 h 32"/>
                <a:gd name="T26" fmla="*/ 39 w 39"/>
                <a:gd name="T27" fmla="*/ 32 h 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9" h="32">
                  <a:moveTo>
                    <a:pt x="0" y="18"/>
                  </a:moveTo>
                  <a:lnTo>
                    <a:pt x="39" y="32"/>
                  </a:lnTo>
                  <a:lnTo>
                    <a:pt x="18" y="18"/>
                  </a:lnTo>
                  <a:lnTo>
                    <a:pt x="39" y="0"/>
                  </a:lnTo>
                  <a:lnTo>
                    <a:pt x="0" y="18"/>
                  </a:lnTo>
                </a:path>
              </a:pathLst>
            </a:custGeom>
            <a:noFill/>
            <a:ln w="4763">
              <a:solidFill>
                <a:srgbClr val="000000"/>
              </a:solidFill>
              <a:round/>
              <a:headEnd/>
              <a:tailEnd/>
            </a:ln>
          </p:spPr>
          <p:txBody>
            <a:bodyPr/>
            <a:lstStyle/>
            <a:p>
              <a:endParaRPr lang="en-US"/>
            </a:p>
          </p:txBody>
        </p:sp>
        <p:sp>
          <p:nvSpPr>
            <p:cNvPr id="129" name="Line 411"/>
            <p:cNvSpPr>
              <a:spLocks noChangeShapeType="1"/>
            </p:cNvSpPr>
            <p:nvPr/>
          </p:nvSpPr>
          <p:spPr bwMode="auto">
            <a:xfrm flipH="1">
              <a:off x="2895600" y="2738952"/>
              <a:ext cx="4763" cy="350715"/>
            </a:xfrm>
            <a:prstGeom prst="line">
              <a:avLst/>
            </a:prstGeom>
            <a:noFill/>
            <a:ln w="4763">
              <a:solidFill>
                <a:srgbClr val="000000"/>
              </a:solidFill>
              <a:round/>
              <a:headEnd/>
              <a:tailEnd/>
            </a:ln>
          </p:spPr>
          <p:txBody>
            <a:bodyPr/>
            <a:lstStyle/>
            <a:p>
              <a:endParaRPr lang="en-US"/>
            </a:p>
          </p:txBody>
        </p:sp>
        <p:sp>
          <p:nvSpPr>
            <p:cNvPr id="130" name="Freeform 129"/>
            <p:cNvSpPr>
              <a:spLocks/>
            </p:cNvSpPr>
            <p:nvPr/>
          </p:nvSpPr>
          <p:spPr bwMode="auto">
            <a:xfrm>
              <a:off x="2698750" y="3045006"/>
              <a:ext cx="38100" cy="45974"/>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131" name="Freeform 130"/>
            <p:cNvSpPr>
              <a:spLocks/>
            </p:cNvSpPr>
            <p:nvPr/>
          </p:nvSpPr>
          <p:spPr bwMode="auto">
            <a:xfrm>
              <a:off x="2698750" y="3045006"/>
              <a:ext cx="38100" cy="45974"/>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132" name="Line 428"/>
            <p:cNvSpPr>
              <a:spLocks noChangeShapeType="1"/>
            </p:cNvSpPr>
            <p:nvPr/>
          </p:nvSpPr>
          <p:spPr bwMode="auto">
            <a:xfrm>
              <a:off x="2717800" y="2970135"/>
              <a:ext cx="1588" cy="106396"/>
            </a:xfrm>
            <a:prstGeom prst="line">
              <a:avLst/>
            </a:prstGeom>
            <a:noFill/>
            <a:ln w="4763">
              <a:solidFill>
                <a:srgbClr val="000000"/>
              </a:solidFill>
              <a:round/>
              <a:headEnd/>
              <a:tailEnd/>
            </a:ln>
          </p:spPr>
          <p:txBody>
            <a:bodyPr/>
            <a:lstStyle/>
            <a:p>
              <a:endParaRPr lang="en-US"/>
            </a:p>
          </p:txBody>
        </p:sp>
        <p:sp>
          <p:nvSpPr>
            <p:cNvPr id="133" name="Line 59"/>
            <p:cNvSpPr>
              <a:spLocks noChangeShapeType="1"/>
            </p:cNvSpPr>
            <p:nvPr/>
          </p:nvSpPr>
          <p:spPr bwMode="auto">
            <a:xfrm flipH="1">
              <a:off x="1295400" y="1066800"/>
              <a:ext cx="0" cy="685800"/>
            </a:xfrm>
            <a:prstGeom prst="line">
              <a:avLst/>
            </a:prstGeom>
            <a:noFill/>
            <a:ln w="4763">
              <a:solidFill>
                <a:srgbClr val="000000"/>
              </a:solidFill>
              <a:round/>
              <a:headEnd/>
              <a:tailEnd/>
            </a:ln>
          </p:spPr>
          <p:txBody>
            <a:bodyPr/>
            <a:lstStyle/>
            <a:p>
              <a:endParaRPr lang="en-US"/>
            </a:p>
          </p:txBody>
        </p:sp>
        <p:sp>
          <p:nvSpPr>
            <p:cNvPr id="134" name="Line 59"/>
            <p:cNvSpPr>
              <a:spLocks noChangeShapeType="1"/>
            </p:cNvSpPr>
            <p:nvPr/>
          </p:nvSpPr>
          <p:spPr bwMode="auto">
            <a:xfrm flipH="1">
              <a:off x="838200" y="1066800"/>
              <a:ext cx="457200" cy="0"/>
            </a:xfrm>
            <a:prstGeom prst="line">
              <a:avLst/>
            </a:prstGeom>
            <a:noFill/>
            <a:ln w="4763">
              <a:solidFill>
                <a:srgbClr val="000000"/>
              </a:solidFill>
              <a:round/>
              <a:headEnd/>
              <a:tailEnd/>
            </a:ln>
          </p:spPr>
          <p:txBody>
            <a:bodyPr/>
            <a:lstStyle/>
            <a:p>
              <a:endParaRPr lang="en-US"/>
            </a:p>
          </p:txBody>
        </p:sp>
        <p:sp>
          <p:nvSpPr>
            <p:cNvPr id="135" name="Line 59"/>
            <p:cNvSpPr>
              <a:spLocks noChangeShapeType="1"/>
            </p:cNvSpPr>
            <p:nvPr/>
          </p:nvSpPr>
          <p:spPr bwMode="auto">
            <a:xfrm flipH="1">
              <a:off x="838200" y="1066800"/>
              <a:ext cx="0" cy="152400"/>
            </a:xfrm>
            <a:prstGeom prst="line">
              <a:avLst/>
            </a:prstGeom>
            <a:noFill/>
            <a:ln w="4763">
              <a:solidFill>
                <a:srgbClr val="000000"/>
              </a:solidFill>
              <a:round/>
              <a:headEnd/>
              <a:tailEnd/>
            </a:ln>
          </p:spPr>
          <p:txBody>
            <a:bodyPr/>
            <a:lstStyle/>
            <a:p>
              <a:endParaRPr lang="en-US"/>
            </a:p>
          </p:txBody>
        </p:sp>
        <p:sp>
          <p:nvSpPr>
            <p:cNvPr id="136" name="Line 59"/>
            <p:cNvSpPr>
              <a:spLocks noChangeShapeType="1"/>
            </p:cNvSpPr>
            <p:nvPr/>
          </p:nvSpPr>
          <p:spPr bwMode="auto">
            <a:xfrm>
              <a:off x="823912" y="1676400"/>
              <a:ext cx="1588" cy="3810000"/>
            </a:xfrm>
            <a:prstGeom prst="line">
              <a:avLst/>
            </a:prstGeom>
            <a:noFill/>
            <a:ln w="4763">
              <a:solidFill>
                <a:srgbClr val="000000"/>
              </a:solidFill>
              <a:round/>
              <a:headEnd/>
              <a:tailEnd/>
            </a:ln>
          </p:spPr>
          <p:txBody>
            <a:bodyPr/>
            <a:lstStyle/>
            <a:p>
              <a:endParaRPr lang="en-US"/>
            </a:p>
          </p:txBody>
        </p:sp>
        <p:sp>
          <p:nvSpPr>
            <p:cNvPr id="137" name="Line 59"/>
            <p:cNvSpPr>
              <a:spLocks noChangeShapeType="1"/>
            </p:cNvSpPr>
            <p:nvPr/>
          </p:nvSpPr>
          <p:spPr bwMode="auto">
            <a:xfrm>
              <a:off x="2087880" y="1676400"/>
              <a:ext cx="1588" cy="3962400"/>
            </a:xfrm>
            <a:prstGeom prst="line">
              <a:avLst/>
            </a:prstGeom>
            <a:noFill/>
            <a:ln w="4763">
              <a:solidFill>
                <a:srgbClr val="000000"/>
              </a:solidFill>
              <a:round/>
              <a:headEnd/>
              <a:tailEnd/>
            </a:ln>
          </p:spPr>
          <p:txBody>
            <a:bodyPr/>
            <a:lstStyle/>
            <a:p>
              <a:endParaRPr lang="en-US"/>
            </a:p>
          </p:txBody>
        </p:sp>
        <p:sp>
          <p:nvSpPr>
            <p:cNvPr id="138" name="Freeform 137"/>
            <p:cNvSpPr>
              <a:spLocks/>
            </p:cNvSpPr>
            <p:nvPr/>
          </p:nvSpPr>
          <p:spPr bwMode="auto">
            <a:xfrm>
              <a:off x="2095512" y="5619776"/>
              <a:ext cx="419088" cy="323824"/>
            </a:xfrm>
            <a:custGeom>
              <a:avLst/>
              <a:gdLst>
                <a:gd name="T0" fmla="*/ 2147483647 w 326"/>
                <a:gd name="T1" fmla="*/ 2147483647 h 836"/>
                <a:gd name="T2" fmla="*/ 2147483647 w 326"/>
                <a:gd name="T3" fmla="*/ 2147483647 h 836"/>
                <a:gd name="T4" fmla="*/ 2147483647 w 326"/>
                <a:gd name="T5" fmla="*/ 2147483647 h 836"/>
                <a:gd name="T6" fmla="*/ 0 w 326"/>
                <a:gd name="T7" fmla="*/ 2147483647 h 836"/>
                <a:gd name="T8" fmla="*/ 0 w 326"/>
                <a:gd name="T9" fmla="*/ 0 h 836"/>
                <a:gd name="T10" fmla="*/ 0 w 326"/>
                <a:gd name="T11" fmla="*/ 0 h 836"/>
                <a:gd name="T12" fmla="*/ 0 60000 65536"/>
                <a:gd name="T13" fmla="*/ 0 60000 65536"/>
                <a:gd name="T14" fmla="*/ 0 60000 65536"/>
                <a:gd name="T15" fmla="*/ 0 60000 65536"/>
                <a:gd name="T16" fmla="*/ 0 60000 65536"/>
                <a:gd name="T17" fmla="*/ 0 60000 65536"/>
                <a:gd name="T18" fmla="*/ 0 w 326"/>
                <a:gd name="T19" fmla="*/ 0 h 836"/>
                <a:gd name="T20" fmla="*/ 326 w 326"/>
                <a:gd name="T21" fmla="*/ 836 h 836"/>
                <a:gd name="connsiteX0" fmla="*/ 10000 w 10000"/>
                <a:gd name="connsiteY0" fmla="*/ 10000 h 10000"/>
                <a:gd name="connsiteX1" fmla="*/ 10000 w 10000"/>
                <a:gd name="connsiteY1" fmla="*/ 8038 h 10000"/>
                <a:gd name="connsiteX2" fmla="*/ 7730 w 10000"/>
                <a:gd name="connsiteY2" fmla="*/ 7117 h 10000"/>
                <a:gd name="connsiteX3" fmla="*/ 1273 w 10000"/>
                <a:gd name="connsiteY3" fmla="*/ 7277 h 10000"/>
                <a:gd name="connsiteX4" fmla="*/ 0 w 10000"/>
                <a:gd name="connsiteY4" fmla="*/ 0 h 10000"/>
                <a:gd name="connsiteX0" fmla="*/ 8727 w 8727"/>
                <a:gd name="connsiteY0" fmla="*/ 2883 h 2883"/>
                <a:gd name="connsiteX1" fmla="*/ 8727 w 8727"/>
                <a:gd name="connsiteY1" fmla="*/ 921 h 2883"/>
                <a:gd name="connsiteX2" fmla="*/ 6457 w 8727"/>
                <a:gd name="connsiteY2" fmla="*/ 0 h 2883"/>
                <a:gd name="connsiteX3" fmla="*/ 0 w 8727"/>
                <a:gd name="connsiteY3" fmla="*/ 160 h 2883"/>
                <a:gd name="connsiteX0" fmla="*/ 10000 w 10000"/>
                <a:gd name="connsiteY0" fmla="*/ 10153 h 10153"/>
                <a:gd name="connsiteX1" fmla="*/ 10000 w 10000"/>
                <a:gd name="connsiteY1" fmla="*/ 3348 h 10153"/>
                <a:gd name="connsiteX2" fmla="*/ 7399 w 10000"/>
                <a:gd name="connsiteY2" fmla="*/ 153 h 10153"/>
                <a:gd name="connsiteX3" fmla="*/ 0 w 10000"/>
                <a:gd name="connsiteY3" fmla="*/ 0 h 10153"/>
                <a:gd name="connsiteX0" fmla="*/ 10000 w 10000"/>
                <a:gd name="connsiteY0" fmla="*/ 10000 h 10000"/>
                <a:gd name="connsiteX1" fmla="*/ 10000 w 10000"/>
                <a:gd name="connsiteY1" fmla="*/ 3195 h 10000"/>
                <a:gd name="connsiteX2" fmla="*/ 7399 w 10000"/>
                <a:gd name="connsiteY2" fmla="*/ 0 h 10000"/>
                <a:gd name="connsiteX3" fmla="*/ 0 w 10000"/>
                <a:gd name="connsiteY3" fmla="*/ 554 h 10000"/>
                <a:gd name="connsiteX0" fmla="*/ 11000 w 11000"/>
                <a:gd name="connsiteY0" fmla="*/ 10036 h 10036"/>
                <a:gd name="connsiteX1" fmla="*/ 11000 w 11000"/>
                <a:gd name="connsiteY1" fmla="*/ 3231 h 10036"/>
                <a:gd name="connsiteX2" fmla="*/ 8399 w 11000"/>
                <a:gd name="connsiteY2" fmla="*/ 36 h 10036"/>
                <a:gd name="connsiteX3" fmla="*/ 0 w 11000"/>
                <a:gd name="connsiteY3" fmla="*/ 0 h 10036"/>
              </a:gdLst>
              <a:ahLst/>
              <a:cxnLst>
                <a:cxn ang="0">
                  <a:pos x="connsiteX0" y="connsiteY0"/>
                </a:cxn>
                <a:cxn ang="0">
                  <a:pos x="connsiteX1" y="connsiteY1"/>
                </a:cxn>
                <a:cxn ang="0">
                  <a:pos x="connsiteX2" y="connsiteY2"/>
                </a:cxn>
                <a:cxn ang="0">
                  <a:pos x="connsiteX3" y="connsiteY3"/>
                </a:cxn>
              </a:cxnLst>
              <a:rect l="l" t="t" r="r" b="b"/>
              <a:pathLst>
                <a:path w="11000" h="10036">
                  <a:moveTo>
                    <a:pt x="11000" y="10036"/>
                  </a:moveTo>
                  <a:lnTo>
                    <a:pt x="11000" y="3231"/>
                  </a:lnTo>
                  <a:lnTo>
                    <a:pt x="8399" y="36"/>
                  </a:lnTo>
                  <a:lnTo>
                    <a:pt x="0" y="0"/>
                  </a:lnTo>
                </a:path>
              </a:pathLst>
            </a:custGeom>
            <a:noFill/>
            <a:ln w="4763">
              <a:solidFill>
                <a:srgbClr val="000000"/>
              </a:solidFill>
              <a:round/>
              <a:headEnd/>
              <a:tailEnd/>
            </a:ln>
          </p:spPr>
          <p:txBody>
            <a:bodyPr/>
            <a:lstStyle/>
            <a:p>
              <a:endParaRPr lang="en-US"/>
            </a:p>
          </p:txBody>
        </p:sp>
        <p:sp>
          <p:nvSpPr>
            <p:cNvPr id="139" name="Rectangle 138"/>
            <p:cNvSpPr>
              <a:spLocks noChangeArrowheads="1"/>
            </p:cNvSpPr>
            <p:nvPr/>
          </p:nvSpPr>
          <p:spPr bwMode="auto">
            <a:xfrm>
              <a:off x="4521200" y="4454267"/>
              <a:ext cx="149080" cy="92333"/>
            </a:xfrm>
            <a:prstGeom prst="rect">
              <a:avLst/>
            </a:prstGeom>
            <a:noFill/>
            <a:ln w="9525">
              <a:noFill/>
              <a:miter lim="800000"/>
              <a:headEnd/>
              <a:tailEnd/>
            </a:ln>
          </p:spPr>
          <p:txBody>
            <a:bodyPr wrap="none" lIns="0" tIns="0" rIns="0" bIns="0">
              <a:spAutoFit/>
            </a:bodyPr>
            <a:lstStyle/>
            <a:p>
              <a:pPr eaLnBrk="0" hangingPunct="0"/>
              <a:r>
                <a:rPr lang="en-US" sz="600" dirty="0">
                  <a:solidFill>
                    <a:srgbClr val="000000"/>
                  </a:solidFill>
                </a:rPr>
                <a:t>R/W</a:t>
              </a:r>
              <a:endParaRPr lang="en-US" b="0" dirty="0"/>
            </a:p>
          </p:txBody>
        </p:sp>
        <p:sp>
          <p:nvSpPr>
            <p:cNvPr id="140" name="Line 59"/>
            <p:cNvSpPr>
              <a:spLocks noChangeShapeType="1"/>
            </p:cNvSpPr>
            <p:nvPr/>
          </p:nvSpPr>
          <p:spPr bwMode="auto">
            <a:xfrm>
              <a:off x="4343400" y="2971800"/>
              <a:ext cx="0" cy="1447800"/>
            </a:xfrm>
            <a:prstGeom prst="line">
              <a:avLst/>
            </a:prstGeom>
            <a:noFill/>
            <a:ln w="4763">
              <a:solidFill>
                <a:srgbClr val="000000"/>
              </a:solidFill>
              <a:round/>
              <a:headEnd/>
              <a:tailEnd/>
            </a:ln>
          </p:spPr>
          <p:txBody>
            <a:bodyPr/>
            <a:lstStyle/>
            <a:p>
              <a:endParaRPr lang="en-US"/>
            </a:p>
          </p:txBody>
        </p:sp>
        <p:sp>
          <p:nvSpPr>
            <p:cNvPr id="141" name="Line 59"/>
            <p:cNvSpPr>
              <a:spLocks noChangeShapeType="1"/>
            </p:cNvSpPr>
            <p:nvPr/>
          </p:nvSpPr>
          <p:spPr bwMode="auto">
            <a:xfrm flipH="1">
              <a:off x="3714750" y="2971800"/>
              <a:ext cx="628650" cy="0"/>
            </a:xfrm>
            <a:prstGeom prst="line">
              <a:avLst/>
            </a:prstGeom>
            <a:noFill/>
            <a:ln w="4763">
              <a:solidFill>
                <a:srgbClr val="000000"/>
              </a:solidFill>
              <a:round/>
              <a:headEnd/>
              <a:tailEnd/>
            </a:ln>
          </p:spPr>
          <p:txBody>
            <a:bodyPr/>
            <a:lstStyle/>
            <a:p>
              <a:endParaRPr lang="en-US"/>
            </a:p>
          </p:txBody>
        </p:sp>
      </p:grpSp>
      <p:grpSp>
        <p:nvGrpSpPr>
          <p:cNvPr id="142" name="Group 141"/>
          <p:cNvGrpSpPr/>
          <p:nvPr/>
        </p:nvGrpSpPr>
        <p:grpSpPr>
          <a:xfrm>
            <a:off x="192087" y="5105400"/>
            <a:ext cx="4532313" cy="109538"/>
            <a:chOff x="952500" y="5105400"/>
            <a:chExt cx="4532313" cy="109538"/>
          </a:xfrm>
        </p:grpSpPr>
        <p:sp>
          <p:nvSpPr>
            <p:cNvPr id="143" name="Rectangle 142"/>
            <p:cNvSpPr>
              <a:spLocks noChangeArrowheads="1"/>
            </p:cNvSpPr>
            <p:nvPr/>
          </p:nvSpPr>
          <p:spPr bwMode="auto">
            <a:xfrm>
              <a:off x="952500" y="5124450"/>
              <a:ext cx="4532313" cy="38100"/>
            </a:xfrm>
            <a:prstGeom prst="rect">
              <a:avLst/>
            </a:prstGeom>
            <a:solidFill>
              <a:srgbClr val="BBBBBB"/>
            </a:solidFill>
            <a:ln w="9525">
              <a:noFill/>
              <a:miter lim="800000"/>
              <a:headEnd/>
              <a:tailEnd/>
            </a:ln>
          </p:spPr>
          <p:txBody>
            <a:bodyPr/>
            <a:lstStyle/>
            <a:p>
              <a:endParaRPr lang="en-US"/>
            </a:p>
          </p:txBody>
        </p:sp>
        <p:sp>
          <p:nvSpPr>
            <p:cNvPr id="144" name="Rectangle 143"/>
            <p:cNvSpPr>
              <a:spLocks noChangeArrowheads="1"/>
            </p:cNvSpPr>
            <p:nvPr/>
          </p:nvSpPr>
          <p:spPr bwMode="auto">
            <a:xfrm>
              <a:off x="1060450" y="5105400"/>
              <a:ext cx="674688" cy="103188"/>
            </a:xfrm>
            <a:prstGeom prst="rect">
              <a:avLst/>
            </a:prstGeom>
            <a:solidFill>
              <a:srgbClr val="FFFFFF"/>
            </a:solidFill>
            <a:ln w="9525">
              <a:noFill/>
              <a:miter lim="800000"/>
              <a:headEnd/>
              <a:tailEnd/>
            </a:ln>
          </p:spPr>
          <p:txBody>
            <a:bodyPr/>
            <a:lstStyle/>
            <a:p>
              <a:endParaRPr lang="en-US"/>
            </a:p>
          </p:txBody>
        </p:sp>
        <p:sp>
          <p:nvSpPr>
            <p:cNvPr id="145" name="Rectangle 144"/>
            <p:cNvSpPr>
              <a:spLocks noChangeArrowheads="1"/>
            </p:cNvSpPr>
            <p:nvPr/>
          </p:nvSpPr>
          <p:spPr bwMode="auto">
            <a:xfrm>
              <a:off x="1063625" y="5110163"/>
              <a:ext cx="666750" cy="95250"/>
            </a:xfrm>
            <a:prstGeom prst="rect">
              <a:avLst/>
            </a:prstGeom>
            <a:noFill/>
            <a:ln w="11113">
              <a:solidFill>
                <a:srgbClr val="000000"/>
              </a:solidFill>
              <a:miter lim="800000"/>
              <a:headEnd/>
              <a:tailEnd/>
            </a:ln>
          </p:spPr>
          <p:txBody>
            <a:bodyPr/>
            <a:lstStyle/>
            <a:p>
              <a:endParaRPr lang="en-US"/>
            </a:p>
          </p:txBody>
        </p:sp>
        <p:sp>
          <p:nvSpPr>
            <p:cNvPr id="146" name="Freeform 145"/>
            <p:cNvSpPr>
              <a:spLocks/>
            </p:cNvSpPr>
            <p:nvPr/>
          </p:nvSpPr>
          <p:spPr bwMode="auto">
            <a:xfrm>
              <a:off x="1060450" y="5146675"/>
              <a:ext cx="65088" cy="28575"/>
            </a:xfrm>
            <a:custGeom>
              <a:avLst/>
              <a:gdLst>
                <a:gd name="T0" fmla="*/ 0 w 49"/>
                <a:gd name="T1" fmla="*/ 2147483647 h 21"/>
                <a:gd name="T2" fmla="*/ 2147483647 w 49"/>
                <a:gd name="T3" fmla="*/ 0 h 21"/>
                <a:gd name="T4" fmla="*/ 2147483647 w 49"/>
                <a:gd name="T5" fmla="*/ 2147483647 h 21"/>
                <a:gd name="T6" fmla="*/ 2147483647 w 49"/>
                <a:gd name="T7" fmla="*/ 2147483647 h 21"/>
                <a:gd name="T8" fmla="*/ 0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0" y="7"/>
                  </a:moveTo>
                  <a:lnTo>
                    <a:pt x="4" y="0"/>
                  </a:lnTo>
                  <a:lnTo>
                    <a:pt x="49" y="14"/>
                  </a:lnTo>
                  <a:lnTo>
                    <a:pt x="49" y="21"/>
                  </a:lnTo>
                  <a:lnTo>
                    <a:pt x="0" y="7"/>
                  </a:lnTo>
                  <a:close/>
                </a:path>
              </a:pathLst>
            </a:custGeom>
            <a:solidFill>
              <a:srgbClr val="000000"/>
            </a:solidFill>
            <a:ln w="9525">
              <a:noFill/>
              <a:round/>
              <a:headEnd/>
              <a:tailEnd/>
            </a:ln>
          </p:spPr>
          <p:txBody>
            <a:bodyPr/>
            <a:lstStyle/>
            <a:p>
              <a:endParaRPr lang="en-US"/>
            </a:p>
          </p:txBody>
        </p:sp>
        <p:sp>
          <p:nvSpPr>
            <p:cNvPr id="147" name="Freeform 146"/>
            <p:cNvSpPr>
              <a:spLocks/>
            </p:cNvSpPr>
            <p:nvPr/>
          </p:nvSpPr>
          <p:spPr bwMode="auto">
            <a:xfrm>
              <a:off x="1060450" y="5165725"/>
              <a:ext cx="65088" cy="33338"/>
            </a:xfrm>
            <a:custGeom>
              <a:avLst/>
              <a:gdLst>
                <a:gd name="T0" fmla="*/ 2147483647 w 49"/>
                <a:gd name="T1" fmla="*/ 2147483647 h 25"/>
                <a:gd name="T2" fmla="*/ 0 w 49"/>
                <a:gd name="T3" fmla="*/ 2147483647 h 25"/>
                <a:gd name="T4" fmla="*/ 2147483647 w 49"/>
                <a:gd name="T5" fmla="*/ 0 h 25"/>
                <a:gd name="T6" fmla="*/ 2147483647 w 49"/>
                <a:gd name="T7" fmla="*/ 2147483647 h 25"/>
                <a:gd name="T8" fmla="*/ 2147483647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4" y="25"/>
                  </a:moveTo>
                  <a:lnTo>
                    <a:pt x="0" y="18"/>
                  </a:lnTo>
                  <a:lnTo>
                    <a:pt x="49" y="0"/>
                  </a:lnTo>
                  <a:lnTo>
                    <a:pt x="49" y="7"/>
                  </a:lnTo>
                  <a:lnTo>
                    <a:pt x="4" y="25"/>
                  </a:lnTo>
                  <a:close/>
                </a:path>
              </a:pathLst>
            </a:custGeom>
            <a:solidFill>
              <a:srgbClr val="000000"/>
            </a:solidFill>
            <a:ln w="9525">
              <a:noFill/>
              <a:round/>
              <a:headEnd/>
              <a:tailEnd/>
            </a:ln>
          </p:spPr>
          <p:txBody>
            <a:bodyPr/>
            <a:lstStyle/>
            <a:p>
              <a:endParaRPr lang="en-US"/>
            </a:p>
          </p:txBody>
        </p:sp>
        <p:sp>
          <p:nvSpPr>
            <p:cNvPr id="148" name="Rectangle 147"/>
            <p:cNvSpPr>
              <a:spLocks noChangeArrowheads="1"/>
            </p:cNvSpPr>
            <p:nvPr/>
          </p:nvSpPr>
          <p:spPr bwMode="auto">
            <a:xfrm>
              <a:off x="2324100" y="5105400"/>
              <a:ext cx="674688" cy="103188"/>
            </a:xfrm>
            <a:prstGeom prst="rect">
              <a:avLst/>
            </a:prstGeom>
            <a:solidFill>
              <a:srgbClr val="FFFFFF"/>
            </a:solidFill>
            <a:ln w="9525">
              <a:noFill/>
              <a:miter lim="800000"/>
              <a:headEnd/>
              <a:tailEnd/>
            </a:ln>
          </p:spPr>
          <p:txBody>
            <a:bodyPr/>
            <a:lstStyle/>
            <a:p>
              <a:endParaRPr lang="en-US"/>
            </a:p>
          </p:txBody>
        </p:sp>
        <p:sp>
          <p:nvSpPr>
            <p:cNvPr id="149" name="Rectangle 148"/>
            <p:cNvSpPr>
              <a:spLocks noChangeArrowheads="1"/>
            </p:cNvSpPr>
            <p:nvPr/>
          </p:nvSpPr>
          <p:spPr bwMode="auto">
            <a:xfrm>
              <a:off x="2327275" y="5110163"/>
              <a:ext cx="666750" cy="95250"/>
            </a:xfrm>
            <a:prstGeom prst="rect">
              <a:avLst/>
            </a:prstGeom>
            <a:noFill/>
            <a:ln w="11113">
              <a:solidFill>
                <a:srgbClr val="000000"/>
              </a:solidFill>
              <a:miter lim="800000"/>
              <a:headEnd/>
              <a:tailEnd/>
            </a:ln>
          </p:spPr>
          <p:txBody>
            <a:bodyPr/>
            <a:lstStyle/>
            <a:p>
              <a:endParaRPr lang="en-US"/>
            </a:p>
          </p:txBody>
        </p:sp>
        <p:sp>
          <p:nvSpPr>
            <p:cNvPr id="150" name="Freeform 149"/>
            <p:cNvSpPr>
              <a:spLocks/>
            </p:cNvSpPr>
            <p:nvPr/>
          </p:nvSpPr>
          <p:spPr bwMode="auto">
            <a:xfrm>
              <a:off x="2324100" y="5146675"/>
              <a:ext cx="65088" cy="28575"/>
            </a:xfrm>
            <a:custGeom>
              <a:avLst/>
              <a:gdLst>
                <a:gd name="T0" fmla="*/ 0 w 49"/>
                <a:gd name="T1" fmla="*/ 2147483647 h 21"/>
                <a:gd name="T2" fmla="*/ 2147483647 w 49"/>
                <a:gd name="T3" fmla="*/ 0 h 21"/>
                <a:gd name="T4" fmla="*/ 2147483647 w 49"/>
                <a:gd name="T5" fmla="*/ 2147483647 h 21"/>
                <a:gd name="T6" fmla="*/ 2147483647 w 49"/>
                <a:gd name="T7" fmla="*/ 2147483647 h 21"/>
                <a:gd name="T8" fmla="*/ 0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0" y="7"/>
                  </a:moveTo>
                  <a:lnTo>
                    <a:pt x="4" y="0"/>
                  </a:lnTo>
                  <a:lnTo>
                    <a:pt x="49" y="14"/>
                  </a:lnTo>
                  <a:lnTo>
                    <a:pt x="49" y="21"/>
                  </a:lnTo>
                  <a:lnTo>
                    <a:pt x="0" y="7"/>
                  </a:lnTo>
                  <a:close/>
                </a:path>
              </a:pathLst>
            </a:custGeom>
            <a:solidFill>
              <a:srgbClr val="000000"/>
            </a:solidFill>
            <a:ln w="9525">
              <a:noFill/>
              <a:round/>
              <a:headEnd/>
              <a:tailEnd/>
            </a:ln>
          </p:spPr>
          <p:txBody>
            <a:bodyPr/>
            <a:lstStyle/>
            <a:p>
              <a:endParaRPr lang="en-US"/>
            </a:p>
          </p:txBody>
        </p:sp>
        <p:sp>
          <p:nvSpPr>
            <p:cNvPr id="151" name="Freeform 150"/>
            <p:cNvSpPr>
              <a:spLocks/>
            </p:cNvSpPr>
            <p:nvPr/>
          </p:nvSpPr>
          <p:spPr bwMode="auto">
            <a:xfrm>
              <a:off x="2324100" y="5165725"/>
              <a:ext cx="65088" cy="33338"/>
            </a:xfrm>
            <a:custGeom>
              <a:avLst/>
              <a:gdLst>
                <a:gd name="T0" fmla="*/ 2147483647 w 49"/>
                <a:gd name="T1" fmla="*/ 2147483647 h 25"/>
                <a:gd name="T2" fmla="*/ 0 w 49"/>
                <a:gd name="T3" fmla="*/ 2147483647 h 25"/>
                <a:gd name="T4" fmla="*/ 2147483647 w 49"/>
                <a:gd name="T5" fmla="*/ 0 h 25"/>
                <a:gd name="T6" fmla="*/ 2147483647 w 49"/>
                <a:gd name="T7" fmla="*/ 2147483647 h 25"/>
                <a:gd name="T8" fmla="*/ 2147483647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4" y="25"/>
                  </a:moveTo>
                  <a:lnTo>
                    <a:pt x="0" y="18"/>
                  </a:lnTo>
                  <a:lnTo>
                    <a:pt x="49" y="0"/>
                  </a:lnTo>
                  <a:lnTo>
                    <a:pt x="49" y="7"/>
                  </a:lnTo>
                  <a:lnTo>
                    <a:pt x="4" y="25"/>
                  </a:lnTo>
                  <a:close/>
                </a:path>
              </a:pathLst>
            </a:custGeom>
            <a:solidFill>
              <a:srgbClr val="000000"/>
            </a:solidFill>
            <a:ln w="9525">
              <a:noFill/>
              <a:round/>
              <a:headEnd/>
              <a:tailEnd/>
            </a:ln>
          </p:spPr>
          <p:txBody>
            <a:bodyPr/>
            <a:lstStyle/>
            <a:p>
              <a:endParaRPr lang="en-US"/>
            </a:p>
          </p:txBody>
        </p:sp>
        <p:sp>
          <p:nvSpPr>
            <p:cNvPr id="152" name="Rectangle 151"/>
            <p:cNvSpPr>
              <a:spLocks noChangeArrowheads="1"/>
            </p:cNvSpPr>
            <p:nvPr/>
          </p:nvSpPr>
          <p:spPr bwMode="auto">
            <a:xfrm>
              <a:off x="3462338" y="5105400"/>
              <a:ext cx="674687" cy="103188"/>
            </a:xfrm>
            <a:prstGeom prst="rect">
              <a:avLst/>
            </a:prstGeom>
            <a:solidFill>
              <a:srgbClr val="FFFFFF"/>
            </a:solidFill>
            <a:ln w="9525">
              <a:noFill/>
              <a:miter lim="800000"/>
              <a:headEnd/>
              <a:tailEnd/>
            </a:ln>
          </p:spPr>
          <p:txBody>
            <a:bodyPr/>
            <a:lstStyle/>
            <a:p>
              <a:endParaRPr lang="en-US"/>
            </a:p>
          </p:txBody>
        </p:sp>
        <p:sp>
          <p:nvSpPr>
            <p:cNvPr id="153" name="Rectangle 152"/>
            <p:cNvSpPr>
              <a:spLocks noChangeArrowheads="1"/>
            </p:cNvSpPr>
            <p:nvPr/>
          </p:nvSpPr>
          <p:spPr bwMode="auto">
            <a:xfrm>
              <a:off x="3465513" y="5110163"/>
              <a:ext cx="666750" cy="95250"/>
            </a:xfrm>
            <a:prstGeom prst="rect">
              <a:avLst/>
            </a:prstGeom>
            <a:noFill/>
            <a:ln w="11113">
              <a:solidFill>
                <a:srgbClr val="000000"/>
              </a:solidFill>
              <a:miter lim="800000"/>
              <a:headEnd/>
              <a:tailEnd/>
            </a:ln>
          </p:spPr>
          <p:txBody>
            <a:bodyPr/>
            <a:lstStyle/>
            <a:p>
              <a:endParaRPr lang="en-US"/>
            </a:p>
          </p:txBody>
        </p:sp>
        <p:sp>
          <p:nvSpPr>
            <p:cNvPr id="154" name="Freeform 153"/>
            <p:cNvSpPr>
              <a:spLocks/>
            </p:cNvSpPr>
            <p:nvPr/>
          </p:nvSpPr>
          <p:spPr bwMode="auto">
            <a:xfrm>
              <a:off x="3462338" y="5146675"/>
              <a:ext cx="65087" cy="28575"/>
            </a:xfrm>
            <a:custGeom>
              <a:avLst/>
              <a:gdLst>
                <a:gd name="T0" fmla="*/ 0 w 49"/>
                <a:gd name="T1" fmla="*/ 2147483647 h 21"/>
                <a:gd name="T2" fmla="*/ 2147483647 w 49"/>
                <a:gd name="T3" fmla="*/ 0 h 21"/>
                <a:gd name="T4" fmla="*/ 2147483647 w 49"/>
                <a:gd name="T5" fmla="*/ 2147483647 h 21"/>
                <a:gd name="T6" fmla="*/ 2147483647 w 49"/>
                <a:gd name="T7" fmla="*/ 2147483647 h 21"/>
                <a:gd name="T8" fmla="*/ 0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0" y="7"/>
                  </a:moveTo>
                  <a:lnTo>
                    <a:pt x="4" y="0"/>
                  </a:lnTo>
                  <a:lnTo>
                    <a:pt x="49" y="14"/>
                  </a:lnTo>
                  <a:lnTo>
                    <a:pt x="49" y="21"/>
                  </a:lnTo>
                  <a:lnTo>
                    <a:pt x="0" y="7"/>
                  </a:lnTo>
                  <a:close/>
                </a:path>
              </a:pathLst>
            </a:custGeom>
            <a:solidFill>
              <a:srgbClr val="000000"/>
            </a:solidFill>
            <a:ln w="9525">
              <a:noFill/>
              <a:round/>
              <a:headEnd/>
              <a:tailEnd/>
            </a:ln>
          </p:spPr>
          <p:txBody>
            <a:bodyPr/>
            <a:lstStyle/>
            <a:p>
              <a:endParaRPr lang="en-US"/>
            </a:p>
          </p:txBody>
        </p:sp>
        <p:sp>
          <p:nvSpPr>
            <p:cNvPr id="155" name="Freeform 154"/>
            <p:cNvSpPr>
              <a:spLocks/>
            </p:cNvSpPr>
            <p:nvPr/>
          </p:nvSpPr>
          <p:spPr bwMode="auto">
            <a:xfrm>
              <a:off x="3462338" y="5165725"/>
              <a:ext cx="65087" cy="33338"/>
            </a:xfrm>
            <a:custGeom>
              <a:avLst/>
              <a:gdLst>
                <a:gd name="T0" fmla="*/ 2147483647 w 49"/>
                <a:gd name="T1" fmla="*/ 2147483647 h 25"/>
                <a:gd name="T2" fmla="*/ 0 w 49"/>
                <a:gd name="T3" fmla="*/ 2147483647 h 25"/>
                <a:gd name="T4" fmla="*/ 2147483647 w 49"/>
                <a:gd name="T5" fmla="*/ 0 h 25"/>
                <a:gd name="T6" fmla="*/ 2147483647 w 49"/>
                <a:gd name="T7" fmla="*/ 2147483647 h 25"/>
                <a:gd name="T8" fmla="*/ 2147483647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4" y="25"/>
                  </a:moveTo>
                  <a:lnTo>
                    <a:pt x="0" y="18"/>
                  </a:lnTo>
                  <a:lnTo>
                    <a:pt x="49" y="0"/>
                  </a:lnTo>
                  <a:lnTo>
                    <a:pt x="49" y="7"/>
                  </a:lnTo>
                  <a:lnTo>
                    <a:pt x="4" y="25"/>
                  </a:lnTo>
                  <a:close/>
                </a:path>
              </a:pathLst>
            </a:custGeom>
            <a:solidFill>
              <a:srgbClr val="000000"/>
            </a:solidFill>
            <a:ln w="9525">
              <a:noFill/>
              <a:round/>
              <a:headEnd/>
              <a:tailEnd/>
            </a:ln>
          </p:spPr>
          <p:txBody>
            <a:bodyPr/>
            <a:lstStyle/>
            <a:p>
              <a:endParaRPr lang="en-US"/>
            </a:p>
          </p:txBody>
        </p:sp>
        <p:sp>
          <p:nvSpPr>
            <p:cNvPr id="156" name="Rectangle 155"/>
            <p:cNvSpPr>
              <a:spLocks noChangeArrowheads="1"/>
            </p:cNvSpPr>
            <p:nvPr/>
          </p:nvSpPr>
          <p:spPr bwMode="auto">
            <a:xfrm>
              <a:off x="3752850" y="5122863"/>
              <a:ext cx="112713"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Y</a:t>
              </a:r>
              <a:r>
                <a:rPr lang="en-US" sz="600" b="0" baseline="30000">
                  <a:solidFill>
                    <a:srgbClr val="000000"/>
                  </a:solidFill>
                </a:rPr>
                <a:t>WB</a:t>
              </a:r>
              <a:endParaRPr lang="en-US" b="0" baseline="30000"/>
            </a:p>
          </p:txBody>
        </p:sp>
        <p:sp>
          <p:nvSpPr>
            <p:cNvPr id="157" name="Rectangle 156"/>
            <p:cNvSpPr>
              <a:spLocks noChangeArrowheads="1"/>
            </p:cNvSpPr>
            <p:nvPr/>
          </p:nvSpPr>
          <p:spPr bwMode="auto">
            <a:xfrm>
              <a:off x="2600325" y="5110163"/>
              <a:ext cx="130175"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IR</a:t>
              </a:r>
              <a:r>
                <a:rPr lang="en-US" sz="600" b="0" baseline="30000">
                  <a:solidFill>
                    <a:srgbClr val="000000"/>
                  </a:solidFill>
                </a:rPr>
                <a:t>WB</a:t>
              </a:r>
              <a:endParaRPr lang="en-US" b="0" baseline="30000"/>
            </a:p>
          </p:txBody>
        </p:sp>
        <p:sp>
          <p:nvSpPr>
            <p:cNvPr id="158" name="Rectangle 157"/>
            <p:cNvSpPr>
              <a:spLocks noChangeArrowheads="1"/>
            </p:cNvSpPr>
            <p:nvPr/>
          </p:nvSpPr>
          <p:spPr bwMode="auto">
            <a:xfrm>
              <a:off x="1314450" y="5110163"/>
              <a:ext cx="152400"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PC</a:t>
              </a:r>
              <a:r>
                <a:rPr lang="en-US" sz="600" b="0" baseline="30000">
                  <a:solidFill>
                    <a:srgbClr val="000000"/>
                  </a:solidFill>
                </a:rPr>
                <a:t>WB</a:t>
              </a:r>
              <a:endParaRPr lang="en-US" b="0" baseline="30000"/>
            </a:p>
          </p:txBody>
        </p:sp>
      </p:grpSp>
      <p:sp>
        <p:nvSpPr>
          <p:cNvPr id="159" name="Rectangle 158"/>
          <p:cNvSpPr>
            <a:spLocks noChangeArrowheads="1"/>
          </p:cNvSpPr>
          <p:nvPr/>
        </p:nvSpPr>
        <p:spPr bwMode="auto">
          <a:xfrm>
            <a:off x="198438" y="6256020"/>
            <a:ext cx="4525962" cy="36512"/>
          </a:xfrm>
          <a:prstGeom prst="rect">
            <a:avLst/>
          </a:prstGeom>
          <a:solidFill>
            <a:srgbClr val="BBBBBB"/>
          </a:solidFill>
          <a:ln w="9525">
            <a:noFill/>
            <a:miter lim="800000"/>
            <a:headEnd/>
            <a:tailEnd/>
          </a:ln>
        </p:spPr>
        <p:txBody>
          <a:bodyPr/>
          <a:lstStyle/>
          <a:p>
            <a:endParaRPr lang="en-US"/>
          </a:p>
        </p:txBody>
      </p:sp>
      <p:grpSp>
        <p:nvGrpSpPr>
          <p:cNvPr id="160" name="Group 166"/>
          <p:cNvGrpSpPr/>
          <p:nvPr/>
        </p:nvGrpSpPr>
        <p:grpSpPr>
          <a:xfrm>
            <a:off x="192087" y="4038600"/>
            <a:ext cx="4532313" cy="107950"/>
            <a:chOff x="952500" y="4132263"/>
            <a:chExt cx="4532313" cy="107950"/>
          </a:xfrm>
        </p:grpSpPr>
        <p:sp>
          <p:nvSpPr>
            <p:cNvPr id="161" name="Rectangle 160"/>
            <p:cNvSpPr>
              <a:spLocks noChangeArrowheads="1"/>
            </p:cNvSpPr>
            <p:nvPr/>
          </p:nvSpPr>
          <p:spPr bwMode="auto">
            <a:xfrm>
              <a:off x="952500" y="4170363"/>
              <a:ext cx="4532313" cy="36512"/>
            </a:xfrm>
            <a:prstGeom prst="rect">
              <a:avLst/>
            </a:prstGeom>
            <a:solidFill>
              <a:srgbClr val="BBBBBB"/>
            </a:solidFill>
            <a:ln w="9525">
              <a:noFill/>
              <a:miter lim="800000"/>
              <a:headEnd/>
              <a:tailEnd/>
            </a:ln>
          </p:spPr>
          <p:txBody>
            <a:bodyPr/>
            <a:lstStyle/>
            <a:p>
              <a:endParaRPr lang="en-US"/>
            </a:p>
          </p:txBody>
        </p:sp>
        <p:sp>
          <p:nvSpPr>
            <p:cNvPr id="162" name="Rectangle 161"/>
            <p:cNvSpPr>
              <a:spLocks noChangeArrowheads="1"/>
            </p:cNvSpPr>
            <p:nvPr/>
          </p:nvSpPr>
          <p:spPr bwMode="auto">
            <a:xfrm>
              <a:off x="1060450" y="4132263"/>
              <a:ext cx="674688" cy="107950"/>
            </a:xfrm>
            <a:prstGeom prst="rect">
              <a:avLst/>
            </a:prstGeom>
            <a:solidFill>
              <a:srgbClr val="FFFFFF"/>
            </a:solidFill>
            <a:ln w="9525">
              <a:noFill/>
              <a:miter lim="800000"/>
              <a:headEnd/>
              <a:tailEnd/>
            </a:ln>
          </p:spPr>
          <p:txBody>
            <a:bodyPr/>
            <a:lstStyle/>
            <a:p>
              <a:endParaRPr lang="en-US"/>
            </a:p>
          </p:txBody>
        </p:sp>
        <p:sp>
          <p:nvSpPr>
            <p:cNvPr id="163" name="Rectangle 162"/>
            <p:cNvSpPr>
              <a:spLocks noChangeArrowheads="1"/>
            </p:cNvSpPr>
            <p:nvPr/>
          </p:nvSpPr>
          <p:spPr bwMode="auto">
            <a:xfrm>
              <a:off x="1063625" y="4137025"/>
              <a:ext cx="666750" cy="98425"/>
            </a:xfrm>
            <a:prstGeom prst="rect">
              <a:avLst/>
            </a:prstGeom>
            <a:noFill/>
            <a:ln w="11113">
              <a:solidFill>
                <a:srgbClr val="000000"/>
              </a:solidFill>
              <a:miter lim="800000"/>
              <a:headEnd/>
              <a:tailEnd/>
            </a:ln>
          </p:spPr>
          <p:txBody>
            <a:bodyPr/>
            <a:lstStyle/>
            <a:p>
              <a:endParaRPr lang="en-US"/>
            </a:p>
          </p:txBody>
        </p:sp>
        <p:sp>
          <p:nvSpPr>
            <p:cNvPr id="164" name="Freeform 163"/>
            <p:cNvSpPr>
              <a:spLocks/>
            </p:cNvSpPr>
            <p:nvPr/>
          </p:nvSpPr>
          <p:spPr bwMode="auto">
            <a:xfrm>
              <a:off x="1060450" y="4173538"/>
              <a:ext cx="65088"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4"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165" name="Freeform 164"/>
            <p:cNvSpPr>
              <a:spLocks/>
            </p:cNvSpPr>
            <p:nvPr/>
          </p:nvSpPr>
          <p:spPr bwMode="auto">
            <a:xfrm>
              <a:off x="1060450" y="4197350"/>
              <a:ext cx="65088"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4" y="21"/>
                  </a:moveTo>
                  <a:lnTo>
                    <a:pt x="0" y="14"/>
                  </a:lnTo>
                  <a:lnTo>
                    <a:pt x="49" y="0"/>
                  </a:lnTo>
                  <a:lnTo>
                    <a:pt x="49" y="7"/>
                  </a:lnTo>
                  <a:lnTo>
                    <a:pt x="4" y="21"/>
                  </a:lnTo>
                  <a:close/>
                </a:path>
              </a:pathLst>
            </a:custGeom>
            <a:solidFill>
              <a:srgbClr val="000000"/>
            </a:solidFill>
            <a:ln w="9525">
              <a:noFill/>
              <a:round/>
              <a:headEnd/>
              <a:tailEnd/>
            </a:ln>
          </p:spPr>
          <p:txBody>
            <a:bodyPr/>
            <a:lstStyle/>
            <a:p>
              <a:endParaRPr lang="en-US"/>
            </a:p>
          </p:txBody>
        </p:sp>
        <p:sp>
          <p:nvSpPr>
            <p:cNvPr id="166" name="Rectangle 165"/>
            <p:cNvSpPr>
              <a:spLocks noChangeArrowheads="1"/>
            </p:cNvSpPr>
            <p:nvPr/>
          </p:nvSpPr>
          <p:spPr bwMode="auto">
            <a:xfrm>
              <a:off x="2324100" y="4132263"/>
              <a:ext cx="674688" cy="107950"/>
            </a:xfrm>
            <a:prstGeom prst="rect">
              <a:avLst/>
            </a:prstGeom>
            <a:solidFill>
              <a:srgbClr val="FFFFFF"/>
            </a:solidFill>
            <a:ln w="9525">
              <a:noFill/>
              <a:miter lim="800000"/>
              <a:headEnd/>
              <a:tailEnd/>
            </a:ln>
          </p:spPr>
          <p:txBody>
            <a:bodyPr/>
            <a:lstStyle/>
            <a:p>
              <a:endParaRPr lang="en-US"/>
            </a:p>
          </p:txBody>
        </p:sp>
        <p:sp>
          <p:nvSpPr>
            <p:cNvPr id="167" name="Rectangle 166"/>
            <p:cNvSpPr>
              <a:spLocks noChangeArrowheads="1"/>
            </p:cNvSpPr>
            <p:nvPr/>
          </p:nvSpPr>
          <p:spPr bwMode="auto">
            <a:xfrm>
              <a:off x="2327275" y="4137025"/>
              <a:ext cx="666750" cy="98425"/>
            </a:xfrm>
            <a:prstGeom prst="rect">
              <a:avLst/>
            </a:prstGeom>
            <a:noFill/>
            <a:ln w="11113">
              <a:solidFill>
                <a:srgbClr val="000000"/>
              </a:solidFill>
              <a:miter lim="800000"/>
              <a:headEnd/>
              <a:tailEnd/>
            </a:ln>
          </p:spPr>
          <p:txBody>
            <a:bodyPr/>
            <a:lstStyle/>
            <a:p>
              <a:endParaRPr lang="en-US"/>
            </a:p>
          </p:txBody>
        </p:sp>
        <p:sp>
          <p:nvSpPr>
            <p:cNvPr id="168" name="Freeform 167"/>
            <p:cNvSpPr>
              <a:spLocks/>
            </p:cNvSpPr>
            <p:nvPr/>
          </p:nvSpPr>
          <p:spPr bwMode="auto">
            <a:xfrm>
              <a:off x="2324100" y="4173538"/>
              <a:ext cx="65088"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4"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169" name="Freeform 168"/>
            <p:cNvSpPr>
              <a:spLocks/>
            </p:cNvSpPr>
            <p:nvPr/>
          </p:nvSpPr>
          <p:spPr bwMode="auto">
            <a:xfrm>
              <a:off x="2324100" y="4197350"/>
              <a:ext cx="65088"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4" y="21"/>
                  </a:moveTo>
                  <a:lnTo>
                    <a:pt x="0" y="14"/>
                  </a:lnTo>
                  <a:lnTo>
                    <a:pt x="49" y="0"/>
                  </a:lnTo>
                  <a:lnTo>
                    <a:pt x="49" y="7"/>
                  </a:lnTo>
                  <a:lnTo>
                    <a:pt x="4" y="21"/>
                  </a:lnTo>
                  <a:close/>
                </a:path>
              </a:pathLst>
            </a:custGeom>
            <a:solidFill>
              <a:srgbClr val="000000"/>
            </a:solidFill>
            <a:ln w="9525">
              <a:noFill/>
              <a:round/>
              <a:headEnd/>
              <a:tailEnd/>
            </a:ln>
          </p:spPr>
          <p:txBody>
            <a:bodyPr/>
            <a:lstStyle/>
            <a:p>
              <a:endParaRPr lang="en-US"/>
            </a:p>
          </p:txBody>
        </p:sp>
        <p:sp>
          <p:nvSpPr>
            <p:cNvPr id="170" name="Rectangle 169"/>
            <p:cNvSpPr>
              <a:spLocks noChangeArrowheads="1"/>
            </p:cNvSpPr>
            <p:nvPr/>
          </p:nvSpPr>
          <p:spPr bwMode="auto">
            <a:xfrm>
              <a:off x="3462338" y="4132263"/>
              <a:ext cx="674687" cy="107950"/>
            </a:xfrm>
            <a:prstGeom prst="rect">
              <a:avLst/>
            </a:prstGeom>
            <a:solidFill>
              <a:srgbClr val="FFFFFF"/>
            </a:solidFill>
            <a:ln w="9525">
              <a:noFill/>
              <a:miter lim="800000"/>
              <a:headEnd/>
              <a:tailEnd/>
            </a:ln>
          </p:spPr>
          <p:txBody>
            <a:bodyPr/>
            <a:lstStyle/>
            <a:p>
              <a:endParaRPr lang="en-US"/>
            </a:p>
          </p:txBody>
        </p:sp>
        <p:sp>
          <p:nvSpPr>
            <p:cNvPr id="171" name="Rectangle 170"/>
            <p:cNvSpPr>
              <a:spLocks noChangeArrowheads="1"/>
            </p:cNvSpPr>
            <p:nvPr/>
          </p:nvSpPr>
          <p:spPr bwMode="auto">
            <a:xfrm>
              <a:off x="3465513" y="4137025"/>
              <a:ext cx="666750" cy="98425"/>
            </a:xfrm>
            <a:prstGeom prst="rect">
              <a:avLst/>
            </a:prstGeom>
            <a:noFill/>
            <a:ln w="11113">
              <a:solidFill>
                <a:srgbClr val="000000"/>
              </a:solidFill>
              <a:miter lim="800000"/>
              <a:headEnd/>
              <a:tailEnd/>
            </a:ln>
          </p:spPr>
          <p:txBody>
            <a:bodyPr/>
            <a:lstStyle/>
            <a:p>
              <a:endParaRPr lang="en-US"/>
            </a:p>
          </p:txBody>
        </p:sp>
        <p:sp>
          <p:nvSpPr>
            <p:cNvPr id="172" name="Freeform 171"/>
            <p:cNvSpPr>
              <a:spLocks/>
            </p:cNvSpPr>
            <p:nvPr/>
          </p:nvSpPr>
          <p:spPr bwMode="auto">
            <a:xfrm>
              <a:off x="3462338" y="4173538"/>
              <a:ext cx="65087"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4"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173" name="Freeform 172"/>
            <p:cNvSpPr>
              <a:spLocks/>
            </p:cNvSpPr>
            <p:nvPr/>
          </p:nvSpPr>
          <p:spPr bwMode="auto">
            <a:xfrm>
              <a:off x="3462338" y="4197350"/>
              <a:ext cx="65087"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4" y="21"/>
                  </a:moveTo>
                  <a:lnTo>
                    <a:pt x="0" y="14"/>
                  </a:lnTo>
                  <a:lnTo>
                    <a:pt x="49" y="0"/>
                  </a:lnTo>
                  <a:lnTo>
                    <a:pt x="49" y="7"/>
                  </a:lnTo>
                  <a:lnTo>
                    <a:pt x="4" y="21"/>
                  </a:lnTo>
                  <a:close/>
                </a:path>
              </a:pathLst>
            </a:custGeom>
            <a:solidFill>
              <a:srgbClr val="000000"/>
            </a:solidFill>
            <a:ln w="9525">
              <a:noFill/>
              <a:round/>
              <a:headEnd/>
              <a:tailEnd/>
            </a:ln>
          </p:spPr>
          <p:txBody>
            <a:bodyPr/>
            <a:lstStyle/>
            <a:p>
              <a:endParaRPr lang="en-US"/>
            </a:p>
          </p:txBody>
        </p:sp>
        <p:sp>
          <p:nvSpPr>
            <p:cNvPr id="174" name="Rectangle 173"/>
            <p:cNvSpPr>
              <a:spLocks noChangeArrowheads="1"/>
            </p:cNvSpPr>
            <p:nvPr/>
          </p:nvSpPr>
          <p:spPr bwMode="auto">
            <a:xfrm>
              <a:off x="3724275" y="4141788"/>
              <a:ext cx="149225"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Y</a:t>
              </a:r>
              <a:r>
                <a:rPr lang="en-US" sz="600" b="0" baseline="30000">
                  <a:solidFill>
                    <a:srgbClr val="000000"/>
                  </a:solidFill>
                </a:rPr>
                <a:t>MEM</a:t>
              </a:r>
              <a:endParaRPr lang="en-US" b="0" baseline="30000"/>
            </a:p>
          </p:txBody>
        </p:sp>
        <p:sp>
          <p:nvSpPr>
            <p:cNvPr id="175" name="Rectangle 174"/>
            <p:cNvSpPr>
              <a:spLocks noChangeArrowheads="1"/>
            </p:cNvSpPr>
            <p:nvPr/>
          </p:nvSpPr>
          <p:spPr bwMode="auto">
            <a:xfrm>
              <a:off x="4598988" y="4132263"/>
              <a:ext cx="674687" cy="107950"/>
            </a:xfrm>
            <a:prstGeom prst="rect">
              <a:avLst/>
            </a:prstGeom>
            <a:solidFill>
              <a:srgbClr val="FFFFFF"/>
            </a:solidFill>
            <a:ln w="9525">
              <a:noFill/>
              <a:miter lim="800000"/>
              <a:headEnd/>
              <a:tailEnd/>
            </a:ln>
          </p:spPr>
          <p:txBody>
            <a:bodyPr/>
            <a:lstStyle/>
            <a:p>
              <a:endParaRPr lang="en-US"/>
            </a:p>
          </p:txBody>
        </p:sp>
        <p:sp>
          <p:nvSpPr>
            <p:cNvPr id="176" name="Rectangle 175"/>
            <p:cNvSpPr>
              <a:spLocks noChangeArrowheads="1"/>
            </p:cNvSpPr>
            <p:nvPr/>
          </p:nvSpPr>
          <p:spPr bwMode="auto">
            <a:xfrm>
              <a:off x="4603750" y="4137025"/>
              <a:ext cx="666750" cy="98425"/>
            </a:xfrm>
            <a:prstGeom prst="rect">
              <a:avLst/>
            </a:prstGeom>
            <a:noFill/>
            <a:ln w="11113">
              <a:solidFill>
                <a:srgbClr val="000000"/>
              </a:solidFill>
              <a:miter lim="800000"/>
              <a:headEnd/>
              <a:tailEnd/>
            </a:ln>
          </p:spPr>
          <p:txBody>
            <a:bodyPr/>
            <a:lstStyle/>
            <a:p>
              <a:endParaRPr lang="en-US"/>
            </a:p>
          </p:txBody>
        </p:sp>
        <p:sp>
          <p:nvSpPr>
            <p:cNvPr id="177" name="Freeform 176"/>
            <p:cNvSpPr>
              <a:spLocks/>
            </p:cNvSpPr>
            <p:nvPr/>
          </p:nvSpPr>
          <p:spPr bwMode="auto">
            <a:xfrm>
              <a:off x="4598988" y="4173538"/>
              <a:ext cx="66675"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4"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178" name="Freeform 177"/>
            <p:cNvSpPr>
              <a:spLocks/>
            </p:cNvSpPr>
            <p:nvPr/>
          </p:nvSpPr>
          <p:spPr bwMode="auto">
            <a:xfrm>
              <a:off x="4598988" y="4197350"/>
              <a:ext cx="66675"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4" y="21"/>
                  </a:moveTo>
                  <a:lnTo>
                    <a:pt x="0" y="14"/>
                  </a:lnTo>
                  <a:lnTo>
                    <a:pt x="49" y="0"/>
                  </a:lnTo>
                  <a:lnTo>
                    <a:pt x="49" y="7"/>
                  </a:lnTo>
                  <a:lnTo>
                    <a:pt x="4" y="21"/>
                  </a:lnTo>
                  <a:close/>
                </a:path>
              </a:pathLst>
            </a:custGeom>
            <a:solidFill>
              <a:srgbClr val="000000"/>
            </a:solidFill>
            <a:ln w="9525">
              <a:noFill/>
              <a:round/>
              <a:headEnd/>
              <a:tailEnd/>
            </a:ln>
          </p:spPr>
          <p:txBody>
            <a:bodyPr/>
            <a:lstStyle/>
            <a:p>
              <a:endParaRPr lang="en-US"/>
            </a:p>
          </p:txBody>
        </p:sp>
        <p:sp>
          <p:nvSpPr>
            <p:cNvPr id="179" name="Rectangle 178"/>
            <p:cNvSpPr>
              <a:spLocks noChangeArrowheads="1"/>
            </p:cNvSpPr>
            <p:nvPr/>
          </p:nvSpPr>
          <p:spPr bwMode="auto">
            <a:xfrm>
              <a:off x="4867275" y="4138613"/>
              <a:ext cx="152400"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D</a:t>
              </a:r>
              <a:r>
                <a:rPr lang="en-US" sz="600" b="0" baseline="30000">
                  <a:solidFill>
                    <a:srgbClr val="000000"/>
                  </a:solidFill>
                </a:rPr>
                <a:t>MEM</a:t>
              </a:r>
              <a:endParaRPr lang="en-US" b="0" baseline="30000"/>
            </a:p>
          </p:txBody>
        </p:sp>
        <p:sp>
          <p:nvSpPr>
            <p:cNvPr id="180" name="Rectangle 179"/>
            <p:cNvSpPr>
              <a:spLocks noChangeArrowheads="1"/>
            </p:cNvSpPr>
            <p:nvPr/>
          </p:nvSpPr>
          <p:spPr bwMode="auto">
            <a:xfrm>
              <a:off x="2586038" y="4143375"/>
              <a:ext cx="165100"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IR</a:t>
              </a:r>
              <a:r>
                <a:rPr lang="en-US" sz="600" b="0" baseline="30000">
                  <a:solidFill>
                    <a:srgbClr val="000000"/>
                  </a:solidFill>
                </a:rPr>
                <a:t>MEM</a:t>
              </a:r>
              <a:endParaRPr lang="en-US" b="0" baseline="30000"/>
            </a:p>
          </p:txBody>
        </p:sp>
        <p:sp>
          <p:nvSpPr>
            <p:cNvPr id="181" name="Rectangle 180"/>
            <p:cNvSpPr>
              <a:spLocks noChangeArrowheads="1"/>
            </p:cNvSpPr>
            <p:nvPr/>
          </p:nvSpPr>
          <p:spPr bwMode="auto">
            <a:xfrm>
              <a:off x="1295400" y="4143375"/>
              <a:ext cx="188913" cy="92075"/>
            </a:xfrm>
            <a:prstGeom prst="rect">
              <a:avLst/>
            </a:prstGeom>
            <a:noFill/>
            <a:ln w="9525">
              <a:noFill/>
              <a:miter lim="800000"/>
              <a:headEnd/>
              <a:tailEnd/>
            </a:ln>
          </p:spPr>
          <p:txBody>
            <a:bodyPr wrap="none" lIns="0" tIns="0" rIns="0" bIns="0">
              <a:spAutoFit/>
            </a:bodyPr>
            <a:lstStyle/>
            <a:p>
              <a:pPr eaLnBrk="0" hangingPunct="0"/>
              <a:r>
                <a:rPr lang="en-US" sz="600" b="0" dirty="0">
                  <a:solidFill>
                    <a:srgbClr val="000000"/>
                  </a:solidFill>
                </a:rPr>
                <a:t>PC</a:t>
              </a:r>
              <a:r>
                <a:rPr lang="en-US" sz="600" b="0" baseline="30000" dirty="0">
                  <a:solidFill>
                    <a:srgbClr val="000000"/>
                  </a:solidFill>
                </a:rPr>
                <a:t>MEM</a:t>
              </a:r>
              <a:endParaRPr lang="en-US" b="0" baseline="30000" dirty="0"/>
            </a:p>
          </p:txBody>
        </p:sp>
      </p:grpSp>
      <p:grpSp>
        <p:nvGrpSpPr>
          <p:cNvPr id="182" name="Group 199"/>
          <p:cNvGrpSpPr/>
          <p:nvPr/>
        </p:nvGrpSpPr>
        <p:grpSpPr>
          <a:xfrm>
            <a:off x="192087" y="3276600"/>
            <a:ext cx="4532313" cy="107950"/>
            <a:chOff x="952500" y="3116263"/>
            <a:chExt cx="4532313" cy="107950"/>
          </a:xfrm>
        </p:grpSpPr>
        <p:sp>
          <p:nvSpPr>
            <p:cNvPr id="183" name="Rectangle 182"/>
            <p:cNvSpPr>
              <a:spLocks noChangeArrowheads="1"/>
            </p:cNvSpPr>
            <p:nvPr/>
          </p:nvSpPr>
          <p:spPr bwMode="auto">
            <a:xfrm>
              <a:off x="952500" y="3154363"/>
              <a:ext cx="4532313" cy="36512"/>
            </a:xfrm>
            <a:prstGeom prst="rect">
              <a:avLst/>
            </a:prstGeom>
            <a:solidFill>
              <a:srgbClr val="BBBBBB"/>
            </a:solidFill>
            <a:ln w="9525">
              <a:noFill/>
              <a:miter lim="800000"/>
              <a:headEnd/>
              <a:tailEnd/>
            </a:ln>
          </p:spPr>
          <p:txBody>
            <a:bodyPr/>
            <a:lstStyle/>
            <a:p>
              <a:endParaRPr lang="en-US"/>
            </a:p>
          </p:txBody>
        </p:sp>
        <p:sp>
          <p:nvSpPr>
            <p:cNvPr id="184" name="Rectangle 183"/>
            <p:cNvSpPr>
              <a:spLocks noChangeArrowheads="1"/>
            </p:cNvSpPr>
            <p:nvPr/>
          </p:nvSpPr>
          <p:spPr bwMode="auto">
            <a:xfrm>
              <a:off x="1060450" y="3116263"/>
              <a:ext cx="674688" cy="107950"/>
            </a:xfrm>
            <a:prstGeom prst="rect">
              <a:avLst/>
            </a:prstGeom>
            <a:solidFill>
              <a:srgbClr val="FFFFFF"/>
            </a:solidFill>
            <a:ln w="9525">
              <a:noFill/>
              <a:miter lim="800000"/>
              <a:headEnd/>
              <a:tailEnd/>
            </a:ln>
          </p:spPr>
          <p:txBody>
            <a:bodyPr/>
            <a:lstStyle/>
            <a:p>
              <a:endParaRPr lang="en-US"/>
            </a:p>
          </p:txBody>
        </p:sp>
        <p:sp>
          <p:nvSpPr>
            <p:cNvPr id="185" name="Rectangle 184"/>
            <p:cNvSpPr>
              <a:spLocks noChangeArrowheads="1"/>
            </p:cNvSpPr>
            <p:nvPr/>
          </p:nvSpPr>
          <p:spPr bwMode="auto">
            <a:xfrm>
              <a:off x="1063625" y="3121025"/>
              <a:ext cx="666750" cy="98425"/>
            </a:xfrm>
            <a:prstGeom prst="rect">
              <a:avLst/>
            </a:prstGeom>
            <a:noFill/>
            <a:ln w="11113">
              <a:solidFill>
                <a:srgbClr val="000000"/>
              </a:solidFill>
              <a:miter lim="800000"/>
              <a:headEnd/>
              <a:tailEnd/>
            </a:ln>
          </p:spPr>
          <p:txBody>
            <a:bodyPr/>
            <a:lstStyle/>
            <a:p>
              <a:endParaRPr lang="en-US"/>
            </a:p>
          </p:txBody>
        </p:sp>
        <p:sp>
          <p:nvSpPr>
            <p:cNvPr id="186" name="Freeform 185"/>
            <p:cNvSpPr>
              <a:spLocks/>
            </p:cNvSpPr>
            <p:nvPr/>
          </p:nvSpPr>
          <p:spPr bwMode="auto">
            <a:xfrm>
              <a:off x="1060450" y="3157538"/>
              <a:ext cx="65088"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4"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187" name="Freeform 186"/>
            <p:cNvSpPr>
              <a:spLocks/>
            </p:cNvSpPr>
            <p:nvPr/>
          </p:nvSpPr>
          <p:spPr bwMode="auto">
            <a:xfrm>
              <a:off x="1060450" y="3181350"/>
              <a:ext cx="65088"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4" y="21"/>
                  </a:moveTo>
                  <a:lnTo>
                    <a:pt x="0" y="14"/>
                  </a:lnTo>
                  <a:lnTo>
                    <a:pt x="49" y="0"/>
                  </a:lnTo>
                  <a:lnTo>
                    <a:pt x="49" y="7"/>
                  </a:lnTo>
                  <a:lnTo>
                    <a:pt x="4" y="21"/>
                  </a:lnTo>
                  <a:close/>
                </a:path>
              </a:pathLst>
            </a:custGeom>
            <a:solidFill>
              <a:srgbClr val="000000"/>
            </a:solidFill>
            <a:ln w="9525">
              <a:noFill/>
              <a:round/>
              <a:headEnd/>
              <a:tailEnd/>
            </a:ln>
          </p:spPr>
          <p:txBody>
            <a:bodyPr/>
            <a:lstStyle/>
            <a:p>
              <a:endParaRPr lang="en-US"/>
            </a:p>
          </p:txBody>
        </p:sp>
        <p:sp>
          <p:nvSpPr>
            <p:cNvPr id="188" name="Rectangle 187"/>
            <p:cNvSpPr>
              <a:spLocks noChangeArrowheads="1"/>
            </p:cNvSpPr>
            <p:nvPr/>
          </p:nvSpPr>
          <p:spPr bwMode="auto">
            <a:xfrm>
              <a:off x="2324100" y="3116263"/>
              <a:ext cx="674688" cy="107950"/>
            </a:xfrm>
            <a:prstGeom prst="rect">
              <a:avLst/>
            </a:prstGeom>
            <a:solidFill>
              <a:srgbClr val="FFFFFF"/>
            </a:solidFill>
            <a:ln w="9525">
              <a:noFill/>
              <a:miter lim="800000"/>
              <a:headEnd/>
              <a:tailEnd/>
            </a:ln>
          </p:spPr>
          <p:txBody>
            <a:bodyPr/>
            <a:lstStyle/>
            <a:p>
              <a:endParaRPr lang="en-US"/>
            </a:p>
          </p:txBody>
        </p:sp>
        <p:sp>
          <p:nvSpPr>
            <p:cNvPr id="189" name="Rectangle 188"/>
            <p:cNvSpPr>
              <a:spLocks noChangeArrowheads="1"/>
            </p:cNvSpPr>
            <p:nvPr/>
          </p:nvSpPr>
          <p:spPr bwMode="auto">
            <a:xfrm>
              <a:off x="2327275" y="3121025"/>
              <a:ext cx="666750" cy="98425"/>
            </a:xfrm>
            <a:prstGeom prst="rect">
              <a:avLst/>
            </a:prstGeom>
            <a:noFill/>
            <a:ln w="11113">
              <a:solidFill>
                <a:srgbClr val="000000"/>
              </a:solidFill>
              <a:miter lim="800000"/>
              <a:headEnd/>
              <a:tailEnd/>
            </a:ln>
          </p:spPr>
          <p:txBody>
            <a:bodyPr/>
            <a:lstStyle/>
            <a:p>
              <a:endParaRPr lang="en-US"/>
            </a:p>
          </p:txBody>
        </p:sp>
        <p:sp>
          <p:nvSpPr>
            <p:cNvPr id="190" name="Freeform 189"/>
            <p:cNvSpPr>
              <a:spLocks/>
            </p:cNvSpPr>
            <p:nvPr/>
          </p:nvSpPr>
          <p:spPr bwMode="auto">
            <a:xfrm>
              <a:off x="2324100" y="3157538"/>
              <a:ext cx="65088"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4"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191" name="Freeform 190"/>
            <p:cNvSpPr>
              <a:spLocks/>
            </p:cNvSpPr>
            <p:nvPr/>
          </p:nvSpPr>
          <p:spPr bwMode="auto">
            <a:xfrm>
              <a:off x="2324100" y="3181350"/>
              <a:ext cx="65088"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4" y="21"/>
                  </a:moveTo>
                  <a:lnTo>
                    <a:pt x="0" y="14"/>
                  </a:lnTo>
                  <a:lnTo>
                    <a:pt x="49" y="0"/>
                  </a:lnTo>
                  <a:lnTo>
                    <a:pt x="49" y="7"/>
                  </a:lnTo>
                  <a:lnTo>
                    <a:pt x="4" y="21"/>
                  </a:lnTo>
                  <a:close/>
                </a:path>
              </a:pathLst>
            </a:custGeom>
            <a:solidFill>
              <a:srgbClr val="000000"/>
            </a:solidFill>
            <a:ln w="9525">
              <a:noFill/>
              <a:round/>
              <a:headEnd/>
              <a:tailEnd/>
            </a:ln>
          </p:spPr>
          <p:txBody>
            <a:bodyPr/>
            <a:lstStyle/>
            <a:p>
              <a:endParaRPr lang="en-US"/>
            </a:p>
          </p:txBody>
        </p:sp>
        <p:sp>
          <p:nvSpPr>
            <p:cNvPr id="192" name="Rectangle 191"/>
            <p:cNvSpPr>
              <a:spLocks noChangeArrowheads="1"/>
            </p:cNvSpPr>
            <p:nvPr/>
          </p:nvSpPr>
          <p:spPr bwMode="auto">
            <a:xfrm>
              <a:off x="3841750" y="3116263"/>
              <a:ext cx="673100" cy="107950"/>
            </a:xfrm>
            <a:prstGeom prst="rect">
              <a:avLst/>
            </a:prstGeom>
            <a:solidFill>
              <a:srgbClr val="FFFFFF"/>
            </a:solidFill>
            <a:ln w="9525">
              <a:noFill/>
              <a:miter lim="800000"/>
              <a:headEnd/>
              <a:tailEnd/>
            </a:ln>
          </p:spPr>
          <p:txBody>
            <a:bodyPr/>
            <a:lstStyle/>
            <a:p>
              <a:endParaRPr lang="en-US"/>
            </a:p>
          </p:txBody>
        </p:sp>
        <p:sp>
          <p:nvSpPr>
            <p:cNvPr id="193" name="Rectangle 192"/>
            <p:cNvSpPr>
              <a:spLocks noChangeArrowheads="1"/>
            </p:cNvSpPr>
            <p:nvPr/>
          </p:nvSpPr>
          <p:spPr bwMode="auto">
            <a:xfrm>
              <a:off x="3846513" y="3121025"/>
              <a:ext cx="665162" cy="98425"/>
            </a:xfrm>
            <a:prstGeom prst="rect">
              <a:avLst/>
            </a:prstGeom>
            <a:noFill/>
            <a:ln w="11113">
              <a:solidFill>
                <a:srgbClr val="000000"/>
              </a:solidFill>
              <a:miter lim="800000"/>
              <a:headEnd/>
              <a:tailEnd/>
            </a:ln>
          </p:spPr>
          <p:txBody>
            <a:bodyPr/>
            <a:lstStyle/>
            <a:p>
              <a:endParaRPr lang="en-US"/>
            </a:p>
          </p:txBody>
        </p:sp>
        <p:sp>
          <p:nvSpPr>
            <p:cNvPr id="194" name="Freeform 193"/>
            <p:cNvSpPr>
              <a:spLocks/>
            </p:cNvSpPr>
            <p:nvPr/>
          </p:nvSpPr>
          <p:spPr bwMode="auto">
            <a:xfrm>
              <a:off x="3841750" y="3157538"/>
              <a:ext cx="65088"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3"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195" name="Freeform 194"/>
            <p:cNvSpPr>
              <a:spLocks/>
            </p:cNvSpPr>
            <p:nvPr/>
          </p:nvSpPr>
          <p:spPr bwMode="auto">
            <a:xfrm>
              <a:off x="3841750" y="3181350"/>
              <a:ext cx="65088"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3" y="21"/>
                  </a:moveTo>
                  <a:lnTo>
                    <a:pt x="0" y="14"/>
                  </a:lnTo>
                  <a:lnTo>
                    <a:pt x="49" y="0"/>
                  </a:lnTo>
                  <a:lnTo>
                    <a:pt x="49" y="7"/>
                  </a:lnTo>
                  <a:lnTo>
                    <a:pt x="3" y="21"/>
                  </a:lnTo>
                  <a:close/>
                </a:path>
              </a:pathLst>
            </a:custGeom>
            <a:solidFill>
              <a:srgbClr val="000000"/>
            </a:solidFill>
            <a:ln w="9525">
              <a:noFill/>
              <a:round/>
              <a:headEnd/>
              <a:tailEnd/>
            </a:ln>
          </p:spPr>
          <p:txBody>
            <a:bodyPr/>
            <a:lstStyle/>
            <a:p>
              <a:endParaRPr lang="en-US"/>
            </a:p>
          </p:txBody>
        </p:sp>
        <p:sp>
          <p:nvSpPr>
            <p:cNvPr id="196" name="Rectangle 195"/>
            <p:cNvSpPr>
              <a:spLocks noChangeArrowheads="1"/>
            </p:cNvSpPr>
            <p:nvPr/>
          </p:nvSpPr>
          <p:spPr bwMode="auto">
            <a:xfrm>
              <a:off x="4598988" y="3116263"/>
              <a:ext cx="674687" cy="107950"/>
            </a:xfrm>
            <a:prstGeom prst="rect">
              <a:avLst/>
            </a:prstGeom>
            <a:solidFill>
              <a:srgbClr val="FFFFFF"/>
            </a:solidFill>
            <a:ln w="9525">
              <a:noFill/>
              <a:miter lim="800000"/>
              <a:headEnd/>
              <a:tailEnd/>
            </a:ln>
          </p:spPr>
          <p:txBody>
            <a:bodyPr/>
            <a:lstStyle/>
            <a:p>
              <a:endParaRPr lang="en-US"/>
            </a:p>
          </p:txBody>
        </p:sp>
        <p:sp>
          <p:nvSpPr>
            <p:cNvPr id="197" name="Rectangle 196"/>
            <p:cNvSpPr>
              <a:spLocks noChangeArrowheads="1"/>
            </p:cNvSpPr>
            <p:nvPr/>
          </p:nvSpPr>
          <p:spPr bwMode="auto">
            <a:xfrm>
              <a:off x="4603750" y="3121025"/>
              <a:ext cx="666750" cy="98425"/>
            </a:xfrm>
            <a:prstGeom prst="rect">
              <a:avLst/>
            </a:prstGeom>
            <a:noFill/>
            <a:ln w="11113">
              <a:solidFill>
                <a:srgbClr val="000000"/>
              </a:solidFill>
              <a:miter lim="800000"/>
              <a:headEnd/>
              <a:tailEnd/>
            </a:ln>
          </p:spPr>
          <p:txBody>
            <a:bodyPr/>
            <a:lstStyle/>
            <a:p>
              <a:endParaRPr lang="en-US"/>
            </a:p>
          </p:txBody>
        </p:sp>
        <p:sp>
          <p:nvSpPr>
            <p:cNvPr id="198" name="Freeform 197"/>
            <p:cNvSpPr>
              <a:spLocks/>
            </p:cNvSpPr>
            <p:nvPr/>
          </p:nvSpPr>
          <p:spPr bwMode="auto">
            <a:xfrm>
              <a:off x="4598988" y="3157538"/>
              <a:ext cx="66675"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4"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199" name="Freeform 198"/>
            <p:cNvSpPr>
              <a:spLocks/>
            </p:cNvSpPr>
            <p:nvPr/>
          </p:nvSpPr>
          <p:spPr bwMode="auto">
            <a:xfrm>
              <a:off x="4598988" y="3181350"/>
              <a:ext cx="66675"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4" y="21"/>
                  </a:moveTo>
                  <a:lnTo>
                    <a:pt x="0" y="14"/>
                  </a:lnTo>
                  <a:lnTo>
                    <a:pt x="49" y="0"/>
                  </a:lnTo>
                  <a:lnTo>
                    <a:pt x="49" y="7"/>
                  </a:lnTo>
                  <a:lnTo>
                    <a:pt x="4" y="21"/>
                  </a:lnTo>
                  <a:close/>
                </a:path>
              </a:pathLst>
            </a:custGeom>
            <a:solidFill>
              <a:srgbClr val="000000"/>
            </a:solidFill>
            <a:ln w="9525">
              <a:noFill/>
              <a:round/>
              <a:headEnd/>
              <a:tailEnd/>
            </a:ln>
          </p:spPr>
          <p:txBody>
            <a:bodyPr/>
            <a:lstStyle/>
            <a:p>
              <a:endParaRPr lang="en-US"/>
            </a:p>
          </p:txBody>
        </p:sp>
        <p:sp>
          <p:nvSpPr>
            <p:cNvPr id="200" name="Rectangle 199"/>
            <p:cNvSpPr>
              <a:spLocks noChangeArrowheads="1"/>
            </p:cNvSpPr>
            <p:nvPr/>
          </p:nvSpPr>
          <p:spPr bwMode="auto">
            <a:xfrm>
              <a:off x="4897438" y="3124200"/>
              <a:ext cx="130175"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D</a:t>
              </a:r>
              <a:r>
                <a:rPr lang="en-US" sz="600" b="0" baseline="30000">
                  <a:solidFill>
                    <a:srgbClr val="000000"/>
                  </a:solidFill>
                </a:rPr>
                <a:t>ALU</a:t>
              </a:r>
              <a:endParaRPr lang="en-US" b="0" baseline="30000"/>
            </a:p>
          </p:txBody>
        </p:sp>
        <p:sp>
          <p:nvSpPr>
            <p:cNvPr id="201" name="Rectangle 200"/>
            <p:cNvSpPr>
              <a:spLocks noChangeArrowheads="1"/>
            </p:cNvSpPr>
            <p:nvPr/>
          </p:nvSpPr>
          <p:spPr bwMode="auto">
            <a:xfrm>
              <a:off x="3082925" y="3116263"/>
              <a:ext cx="674688" cy="107950"/>
            </a:xfrm>
            <a:prstGeom prst="rect">
              <a:avLst/>
            </a:prstGeom>
            <a:solidFill>
              <a:srgbClr val="FFFFFF"/>
            </a:solidFill>
            <a:ln w="9525">
              <a:noFill/>
              <a:miter lim="800000"/>
              <a:headEnd/>
              <a:tailEnd/>
            </a:ln>
          </p:spPr>
          <p:txBody>
            <a:bodyPr/>
            <a:lstStyle/>
            <a:p>
              <a:endParaRPr lang="en-US"/>
            </a:p>
          </p:txBody>
        </p:sp>
        <p:sp>
          <p:nvSpPr>
            <p:cNvPr id="202" name="Rectangle 201"/>
            <p:cNvSpPr>
              <a:spLocks noChangeArrowheads="1"/>
            </p:cNvSpPr>
            <p:nvPr/>
          </p:nvSpPr>
          <p:spPr bwMode="auto">
            <a:xfrm>
              <a:off x="3087688" y="3121025"/>
              <a:ext cx="665162" cy="98425"/>
            </a:xfrm>
            <a:prstGeom prst="rect">
              <a:avLst/>
            </a:prstGeom>
            <a:noFill/>
            <a:ln w="11113">
              <a:solidFill>
                <a:srgbClr val="000000"/>
              </a:solidFill>
              <a:miter lim="800000"/>
              <a:headEnd/>
              <a:tailEnd/>
            </a:ln>
          </p:spPr>
          <p:txBody>
            <a:bodyPr/>
            <a:lstStyle/>
            <a:p>
              <a:endParaRPr lang="en-US"/>
            </a:p>
          </p:txBody>
        </p:sp>
        <p:sp>
          <p:nvSpPr>
            <p:cNvPr id="203" name="Freeform 202"/>
            <p:cNvSpPr>
              <a:spLocks/>
            </p:cNvSpPr>
            <p:nvPr/>
          </p:nvSpPr>
          <p:spPr bwMode="auto">
            <a:xfrm>
              <a:off x="3082925" y="3157538"/>
              <a:ext cx="65088"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4"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204" name="Freeform 203"/>
            <p:cNvSpPr>
              <a:spLocks/>
            </p:cNvSpPr>
            <p:nvPr/>
          </p:nvSpPr>
          <p:spPr bwMode="auto">
            <a:xfrm>
              <a:off x="3082925" y="3181350"/>
              <a:ext cx="65088"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4" y="21"/>
                  </a:moveTo>
                  <a:lnTo>
                    <a:pt x="0" y="14"/>
                  </a:lnTo>
                  <a:lnTo>
                    <a:pt x="49" y="0"/>
                  </a:lnTo>
                  <a:lnTo>
                    <a:pt x="49" y="7"/>
                  </a:lnTo>
                  <a:lnTo>
                    <a:pt x="4" y="21"/>
                  </a:lnTo>
                  <a:close/>
                </a:path>
              </a:pathLst>
            </a:custGeom>
            <a:solidFill>
              <a:srgbClr val="000000"/>
            </a:solidFill>
            <a:ln w="9525">
              <a:noFill/>
              <a:round/>
              <a:headEnd/>
              <a:tailEnd/>
            </a:ln>
          </p:spPr>
          <p:txBody>
            <a:bodyPr/>
            <a:lstStyle/>
            <a:p>
              <a:endParaRPr lang="en-US"/>
            </a:p>
          </p:txBody>
        </p:sp>
        <p:sp>
          <p:nvSpPr>
            <p:cNvPr id="205" name="Rectangle 204"/>
            <p:cNvSpPr>
              <a:spLocks noChangeArrowheads="1"/>
            </p:cNvSpPr>
            <p:nvPr/>
          </p:nvSpPr>
          <p:spPr bwMode="auto">
            <a:xfrm>
              <a:off x="4151313" y="3124200"/>
              <a:ext cx="46037"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B</a:t>
              </a:r>
              <a:endParaRPr lang="en-US" b="0"/>
            </a:p>
          </p:txBody>
        </p:sp>
        <p:sp>
          <p:nvSpPr>
            <p:cNvPr id="206" name="Rectangle 205"/>
            <p:cNvSpPr>
              <a:spLocks noChangeArrowheads="1"/>
            </p:cNvSpPr>
            <p:nvPr/>
          </p:nvSpPr>
          <p:spPr bwMode="auto">
            <a:xfrm>
              <a:off x="2590800" y="3124200"/>
              <a:ext cx="144463"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IR</a:t>
              </a:r>
              <a:r>
                <a:rPr lang="en-US" sz="600" b="0" baseline="30000">
                  <a:solidFill>
                    <a:srgbClr val="000000"/>
                  </a:solidFill>
                </a:rPr>
                <a:t>ALU</a:t>
              </a:r>
              <a:endParaRPr lang="en-US" b="0" baseline="30000"/>
            </a:p>
          </p:txBody>
        </p:sp>
        <p:sp>
          <p:nvSpPr>
            <p:cNvPr id="207" name="Rectangle 206"/>
            <p:cNvSpPr>
              <a:spLocks noChangeArrowheads="1"/>
            </p:cNvSpPr>
            <p:nvPr/>
          </p:nvSpPr>
          <p:spPr bwMode="auto">
            <a:xfrm>
              <a:off x="3402013" y="3119438"/>
              <a:ext cx="47625"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A</a:t>
              </a:r>
              <a:endParaRPr lang="en-US" b="0"/>
            </a:p>
          </p:txBody>
        </p:sp>
        <p:sp>
          <p:nvSpPr>
            <p:cNvPr id="208" name="Rectangle 207"/>
            <p:cNvSpPr>
              <a:spLocks noChangeArrowheads="1"/>
            </p:cNvSpPr>
            <p:nvPr/>
          </p:nvSpPr>
          <p:spPr bwMode="auto">
            <a:xfrm>
              <a:off x="1328738" y="3124200"/>
              <a:ext cx="166687"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PC</a:t>
              </a:r>
              <a:r>
                <a:rPr lang="en-US" sz="600" b="0" baseline="30000">
                  <a:solidFill>
                    <a:srgbClr val="000000"/>
                  </a:solidFill>
                </a:rPr>
                <a:t>ALU</a:t>
              </a:r>
              <a:endParaRPr lang="en-US" b="0" baseline="30000"/>
            </a:p>
          </p:txBody>
        </p:sp>
      </p:grpSp>
      <p:grpSp>
        <p:nvGrpSpPr>
          <p:cNvPr id="209" name="Group 208"/>
          <p:cNvGrpSpPr/>
          <p:nvPr/>
        </p:nvGrpSpPr>
        <p:grpSpPr>
          <a:xfrm>
            <a:off x="152400" y="1979612"/>
            <a:ext cx="4532313" cy="153988"/>
            <a:chOff x="952500" y="1682750"/>
            <a:chExt cx="4532313" cy="153988"/>
          </a:xfrm>
        </p:grpSpPr>
        <p:sp>
          <p:nvSpPr>
            <p:cNvPr id="210" name="Rectangle 209"/>
            <p:cNvSpPr>
              <a:spLocks noChangeArrowheads="1"/>
            </p:cNvSpPr>
            <p:nvPr/>
          </p:nvSpPr>
          <p:spPr bwMode="auto">
            <a:xfrm>
              <a:off x="952500" y="1725613"/>
              <a:ext cx="4532313" cy="36512"/>
            </a:xfrm>
            <a:prstGeom prst="rect">
              <a:avLst/>
            </a:prstGeom>
            <a:solidFill>
              <a:srgbClr val="BBBBBB"/>
            </a:solidFill>
            <a:ln w="9525">
              <a:noFill/>
              <a:miter lim="800000"/>
              <a:headEnd/>
              <a:tailEnd/>
            </a:ln>
          </p:spPr>
          <p:txBody>
            <a:bodyPr/>
            <a:lstStyle/>
            <a:p>
              <a:endParaRPr lang="en-US"/>
            </a:p>
          </p:txBody>
        </p:sp>
        <p:sp>
          <p:nvSpPr>
            <p:cNvPr id="211" name="Rectangle 210"/>
            <p:cNvSpPr>
              <a:spLocks noChangeArrowheads="1"/>
            </p:cNvSpPr>
            <p:nvPr/>
          </p:nvSpPr>
          <p:spPr bwMode="auto">
            <a:xfrm>
              <a:off x="1066800" y="1684338"/>
              <a:ext cx="674688" cy="101600"/>
            </a:xfrm>
            <a:prstGeom prst="rect">
              <a:avLst/>
            </a:prstGeom>
            <a:solidFill>
              <a:srgbClr val="FFFFFF"/>
            </a:solidFill>
            <a:ln w="9525">
              <a:noFill/>
              <a:miter lim="800000"/>
              <a:headEnd/>
              <a:tailEnd/>
            </a:ln>
          </p:spPr>
          <p:txBody>
            <a:bodyPr/>
            <a:lstStyle/>
            <a:p>
              <a:endParaRPr lang="en-US"/>
            </a:p>
          </p:txBody>
        </p:sp>
        <p:sp>
          <p:nvSpPr>
            <p:cNvPr id="212" name="Rectangle 211"/>
            <p:cNvSpPr>
              <a:spLocks noChangeArrowheads="1"/>
            </p:cNvSpPr>
            <p:nvPr/>
          </p:nvSpPr>
          <p:spPr bwMode="auto">
            <a:xfrm>
              <a:off x="1063625" y="1687513"/>
              <a:ext cx="666750" cy="93662"/>
            </a:xfrm>
            <a:prstGeom prst="rect">
              <a:avLst/>
            </a:prstGeom>
            <a:noFill/>
            <a:ln w="11113">
              <a:solidFill>
                <a:srgbClr val="000000"/>
              </a:solidFill>
              <a:miter lim="800000"/>
              <a:headEnd/>
              <a:tailEnd/>
            </a:ln>
          </p:spPr>
          <p:txBody>
            <a:bodyPr/>
            <a:lstStyle/>
            <a:p>
              <a:endParaRPr lang="en-US"/>
            </a:p>
          </p:txBody>
        </p:sp>
        <p:sp>
          <p:nvSpPr>
            <p:cNvPr id="213" name="Freeform 212"/>
            <p:cNvSpPr>
              <a:spLocks/>
            </p:cNvSpPr>
            <p:nvPr/>
          </p:nvSpPr>
          <p:spPr bwMode="auto">
            <a:xfrm>
              <a:off x="1060450" y="1725613"/>
              <a:ext cx="65088" cy="28575"/>
            </a:xfrm>
            <a:custGeom>
              <a:avLst/>
              <a:gdLst>
                <a:gd name="T0" fmla="*/ 0 w 49"/>
                <a:gd name="T1" fmla="*/ 2147483647 h 21"/>
                <a:gd name="T2" fmla="*/ 2147483647 w 49"/>
                <a:gd name="T3" fmla="*/ 0 h 21"/>
                <a:gd name="T4" fmla="*/ 2147483647 w 49"/>
                <a:gd name="T5" fmla="*/ 2147483647 h 21"/>
                <a:gd name="T6" fmla="*/ 2147483647 w 49"/>
                <a:gd name="T7" fmla="*/ 2147483647 h 21"/>
                <a:gd name="T8" fmla="*/ 0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0" y="7"/>
                  </a:moveTo>
                  <a:lnTo>
                    <a:pt x="4" y="0"/>
                  </a:lnTo>
                  <a:lnTo>
                    <a:pt x="49" y="14"/>
                  </a:lnTo>
                  <a:lnTo>
                    <a:pt x="49" y="21"/>
                  </a:lnTo>
                  <a:lnTo>
                    <a:pt x="0" y="7"/>
                  </a:lnTo>
                  <a:close/>
                </a:path>
              </a:pathLst>
            </a:custGeom>
            <a:solidFill>
              <a:srgbClr val="000000"/>
            </a:solidFill>
            <a:ln w="9525">
              <a:noFill/>
              <a:round/>
              <a:headEnd/>
              <a:tailEnd/>
            </a:ln>
          </p:spPr>
          <p:txBody>
            <a:bodyPr/>
            <a:lstStyle/>
            <a:p>
              <a:endParaRPr lang="en-US"/>
            </a:p>
          </p:txBody>
        </p:sp>
        <p:sp>
          <p:nvSpPr>
            <p:cNvPr id="214" name="Freeform 213"/>
            <p:cNvSpPr>
              <a:spLocks/>
            </p:cNvSpPr>
            <p:nvPr/>
          </p:nvSpPr>
          <p:spPr bwMode="auto">
            <a:xfrm>
              <a:off x="1060450" y="1744663"/>
              <a:ext cx="65088" cy="33337"/>
            </a:xfrm>
            <a:custGeom>
              <a:avLst/>
              <a:gdLst>
                <a:gd name="T0" fmla="*/ 2147483647 w 49"/>
                <a:gd name="T1" fmla="*/ 2147483647 h 25"/>
                <a:gd name="T2" fmla="*/ 0 w 49"/>
                <a:gd name="T3" fmla="*/ 2147483647 h 25"/>
                <a:gd name="T4" fmla="*/ 2147483647 w 49"/>
                <a:gd name="T5" fmla="*/ 0 h 25"/>
                <a:gd name="T6" fmla="*/ 2147483647 w 49"/>
                <a:gd name="T7" fmla="*/ 2147483647 h 25"/>
                <a:gd name="T8" fmla="*/ 2147483647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4" y="25"/>
                  </a:moveTo>
                  <a:lnTo>
                    <a:pt x="0" y="18"/>
                  </a:lnTo>
                  <a:lnTo>
                    <a:pt x="49" y="0"/>
                  </a:lnTo>
                  <a:lnTo>
                    <a:pt x="49" y="7"/>
                  </a:lnTo>
                  <a:lnTo>
                    <a:pt x="4" y="25"/>
                  </a:lnTo>
                  <a:close/>
                </a:path>
              </a:pathLst>
            </a:custGeom>
            <a:solidFill>
              <a:srgbClr val="000000"/>
            </a:solidFill>
            <a:ln w="9525">
              <a:noFill/>
              <a:round/>
              <a:headEnd/>
              <a:tailEnd/>
            </a:ln>
          </p:spPr>
          <p:txBody>
            <a:bodyPr/>
            <a:lstStyle/>
            <a:p>
              <a:endParaRPr lang="en-US"/>
            </a:p>
          </p:txBody>
        </p:sp>
        <p:sp>
          <p:nvSpPr>
            <p:cNvPr id="215" name="Rectangle 214"/>
            <p:cNvSpPr>
              <a:spLocks noChangeArrowheads="1"/>
            </p:cNvSpPr>
            <p:nvPr/>
          </p:nvSpPr>
          <p:spPr bwMode="auto">
            <a:xfrm>
              <a:off x="2324100" y="1684338"/>
              <a:ext cx="674688" cy="101600"/>
            </a:xfrm>
            <a:prstGeom prst="rect">
              <a:avLst/>
            </a:prstGeom>
            <a:solidFill>
              <a:srgbClr val="FFFFFF"/>
            </a:solidFill>
            <a:ln w="9525">
              <a:noFill/>
              <a:miter lim="800000"/>
              <a:headEnd/>
              <a:tailEnd/>
            </a:ln>
          </p:spPr>
          <p:txBody>
            <a:bodyPr/>
            <a:lstStyle/>
            <a:p>
              <a:endParaRPr lang="en-US"/>
            </a:p>
          </p:txBody>
        </p:sp>
        <p:sp>
          <p:nvSpPr>
            <p:cNvPr id="216" name="Rectangle 215"/>
            <p:cNvSpPr>
              <a:spLocks noChangeArrowheads="1"/>
            </p:cNvSpPr>
            <p:nvPr/>
          </p:nvSpPr>
          <p:spPr bwMode="auto">
            <a:xfrm>
              <a:off x="2327275" y="1687513"/>
              <a:ext cx="666750" cy="93662"/>
            </a:xfrm>
            <a:prstGeom prst="rect">
              <a:avLst/>
            </a:prstGeom>
            <a:noFill/>
            <a:ln w="11113">
              <a:solidFill>
                <a:srgbClr val="000000"/>
              </a:solidFill>
              <a:miter lim="800000"/>
              <a:headEnd/>
              <a:tailEnd/>
            </a:ln>
          </p:spPr>
          <p:txBody>
            <a:bodyPr/>
            <a:lstStyle/>
            <a:p>
              <a:endParaRPr lang="en-US"/>
            </a:p>
          </p:txBody>
        </p:sp>
        <p:sp>
          <p:nvSpPr>
            <p:cNvPr id="217" name="Freeform 216"/>
            <p:cNvSpPr>
              <a:spLocks/>
            </p:cNvSpPr>
            <p:nvPr/>
          </p:nvSpPr>
          <p:spPr bwMode="auto">
            <a:xfrm>
              <a:off x="2324100" y="1725613"/>
              <a:ext cx="65088" cy="28575"/>
            </a:xfrm>
            <a:custGeom>
              <a:avLst/>
              <a:gdLst>
                <a:gd name="T0" fmla="*/ 0 w 49"/>
                <a:gd name="T1" fmla="*/ 2147483647 h 21"/>
                <a:gd name="T2" fmla="*/ 2147483647 w 49"/>
                <a:gd name="T3" fmla="*/ 0 h 21"/>
                <a:gd name="T4" fmla="*/ 2147483647 w 49"/>
                <a:gd name="T5" fmla="*/ 2147483647 h 21"/>
                <a:gd name="T6" fmla="*/ 2147483647 w 49"/>
                <a:gd name="T7" fmla="*/ 2147483647 h 21"/>
                <a:gd name="T8" fmla="*/ 0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0" y="7"/>
                  </a:moveTo>
                  <a:lnTo>
                    <a:pt x="4" y="0"/>
                  </a:lnTo>
                  <a:lnTo>
                    <a:pt x="49" y="14"/>
                  </a:lnTo>
                  <a:lnTo>
                    <a:pt x="49" y="21"/>
                  </a:lnTo>
                  <a:lnTo>
                    <a:pt x="0" y="7"/>
                  </a:lnTo>
                  <a:close/>
                </a:path>
              </a:pathLst>
            </a:custGeom>
            <a:solidFill>
              <a:srgbClr val="000000"/>
            </a:solidFill>
            <a:ln w="9525">
              <a:noFill/>
              <a:round/>
              <a:headEnd/>
              <a:tailEnd/>
            </a:ln>
          </p:spPr>
          <p:txBody>
            <a:bodyPr/>
            <a:lstStyle/>
            <a:p>
              <a:endParaRPr lang="en-US"/>
            </a:p>
          </p:txBody>
        </p:sp>
        <p:sp>
          <p:nvSpPr>
            <p:cNvPr id="218" name="Freeform 217"/>
            <p:cNvSpPr>
              <a:spLocks/>
            </p:cNvSpPr>
            <p:nvPr/>
          </p:nvSpPr>
          <p:spPr bwMode="auto">
            <a:xfrm>
              <a:off x="2324100" y="1744663"/>
              <a:ext cx="65088" cy="33337"/>
            </a:xfrm>
            <a:custGeom>
              <a:avLst/>
              <a:gdLst>
                <a:gd name="T0" fmla="*/ 2147483647 w 49"/>
                <a:gd name="T1" fmla="*/ 2147483647 h 25"/>
                <a:gd name="T2" fmla="*/ 0 w 49"/>
                <a:gd name="T3" fmla="*/ 2147483647 h 25"/>
                <a:gd name="T4" fmla="*/ 2147483647 w 49"/>
                <a:gd name="T5" fmla="*/ 0 h 25"/>
                <a:gd name="T6" fmla="*/ 2147483647 w 49"/>
                <a:gd name="T7" fmla="*/ 2147483647 h 25"/>
                <a:gd name="T8" fmla="*/ 2147483647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4" y="25"/>
                  </a:moveTo>
                  <a:lnTo>
                    <a:pt x="0" y="18"/>
                  </a:lnTo>
                  <a:lnTo>
                    <a:pt x="49" y="0"/>
                  </a:lnTo>
                  <a:lnTo>
                    <a:pt x="49" y="7"/>
                  </a:lnTo>
                  <a:lnTo>
                    <a:pt x="4" y="25"/>
                  </a:lnTo>
                  <a:close/>
                </a:path>
              </a:pathLst>
            </a:custGeom>
            <a:solidFill>
              <a:srgbClr val="000000"/>
            </a:solidFill>
            <a:ln w="9525">
              <a:noFill/>
              <a:round/>
              <a:headEnd/>
              <a:tailEnd/>
            </a:ln>
          </p:spPr>
          <p:txBody>
            <a:bodyPr/>
            <a:lstStyle/>
            <a:p>
              <a:endParaRPr lang="en-US"/>
            </a:p>
          </p:txBody>
        </p:sp>
        <p:sp>
          <p:nvSpPr>
            <p:cNvPr id="219" name="Rectangle 218"/>
            <p:cNvSpPr>
              <a:spLocks noChangeArrowheads="1"/>
            </p:cNvSpPr>
            <p:nvPr/>
          </p:nvSpPr>
          <p:spPr bwMode="auto">
            <a:xfrm>
              <a:off x="2630488" y="1744663"/>
              <a:ext cx="14287"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 </a:t>
              </a:r>
              <a:endParaRPr lang="en-US" b="0"/>
            </a:p>
          </p:txBody>
        </p:sp>
        <p:sp>
          <p:nvSpPr>
            <p:cNvPr id="220" name="Rectangle 219"/>
            <p:cNvSpPr>
              <a:spLocks noChangeArrowheads="1"/>
            </p:cNvSpPr>
            <p:nvPr/>
          </p:nvSpPr>
          <p:spPr bwMode="auto">
            <a:xfrm>
              <a:off x="2638425" y="1744663"/>
              <a:ext cx="14288"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 </a:t>
              </a:r>
              <a:endParaRPr lang="en-US" b="0"/>
            </a:p>
          </p:txBody>
        </p:sp>
        <p:sp>
          <p:nvSpPr>
            <p:cNvPr id="221" name="Rectangle 220"/>
            <p:cNvSpPr>
              <a:spLocks noChangeArrowheads="1"/>
            </p:cNvSpPr>
            <p:nvPr/>
          </p:nvSpPr>
          <p:spPr bwMode="auto">
            <a:xfrm>
              <a:off x="2600325" y="1682750"/>
              <a:ext cx="114300"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IR</a:t>
              </a:r>
              <a:r>
                <a:rPr lang="en-US" sz="600" b="0" baseline="30000">
                  <a:solidFill>
                    <a:srgbClr val="000000"/>
                  </a:solidFill>
                </a:rPr>
                <a:t>RF</a:t>
              </a:r>
              <a:endParaRPr lang="en-US" b="0" baseline="30000"/>
            </a:p>
          </p:txBody>
        </p:sp>
        <p:sp>
          <p:nvSpPr>
            <p:cNvPr id="222" name="Rectangle 221"/>
            <p:cNvSpPr>
              <a:spLocks noChangeArrowheads="1"/>
            </p:cNvSpPr>
            <p:nvPr/>
          </p:nvSpPr>
          <p:spPr bwMode="auto">
            <a:xfrm>
              <a:off x="1328738" y="1685925"/>
              <a:ext cx="138112"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PC</a:t>
              </a:r>
              <a:r>
                <a:rPr lang="en-US" sz="600" b="0" baseline="30000">
                  <a:solidFill>
                    <a:srgbClr val="000000"/>
                  </a:solidFill>
                </a:rPr>
                <a:t>RF</a:t>
              </a:r>
              <a:endParaRPr lang="en-US" b="0" baseline="30000"/>
            </a:p>
          </p:txBody>
        </p:sp>
      </p:grpSp>
      <p:sp>
        <p:nvSpPr>
          <p:cNvPr id="223" name="TextBox 222"/>
          <p:cNvSpPr txBox="1"/>
          <p:nvPr/>
        </p:nvSpPr>
        <p:spPr>
          <a:xfrm>
            <a:off x="182022" y="1447800"/>
            <a:ext cx="351378" cy="369332"/>
          </a:xfrm>
          <a:prstGeom prst="rect">
            <a:avLst/>
          </a:prstGeom>
          <a:noFill/>
        </p:spPr>
        <p:txBody>
          <a:bodyPr wrap="none" rtlCol="0">
            <a:spAutoFit/>
          </a:bodyPr>
          <a:lstStyle/>
          <a:p>
            <a:r>
              <a:rPr lang="en-US" dirty="0">
                <a:latin typeface="+mn-lt"/>
              </a:rPr>
              <a:t>IF</a:t>
            </a:r>
          </a:p>
        </p:txBody>
      </p:sp>
      <p:sp>
        <p:nvSpPr>
          <p:cNvPr id="224" name="TextBox 223"/>
          <p:cNvSpPr txBox="1"/>
          <p:nvPr/>
        </p:nvSpPr>
        <p:spPr>
          <a:xfrm>
            <a:off x="152400" y="2514600"/>
            <a:ext cx="433132" cy="369332"/>
          </a:xfrm>
          <a:prstGeom prst="rect">
            <a:avLst/>
          </a:prstGeom>
          <a:noFill/>
        </p:spPr>
        <p:txBody>
          <a:bodyPr wrap="none" rtlCol="0">
            <a:spAutoFit/>
          </a:bodyPr>
          <a:lstStyle/>
          <a:p>
            <a:r>
              <a:rPr lang="en-US" dirty="0">
                <a:latin typeface="+mn-lt"/>
              </a:rPr>
              <a:t>RF</a:t>
            </a:r>
          </a:p>
        </p:txBody>
      </p:sp>
      <p:sp>
        <p:nvSpPr>
          <p:cNvPr id="225" name="TextBox 224"/>
          <p:cNvSpPr txBox="1"/>
          <p:nvPr/>
        </p:nvSpPr>
        <p:spPr>
          <a:xfrm>
            <a:off x="-6274" y="3486090"/>
            <a:ext cx="615874" cy="369332"/>
          </a:xfrm>
          <a:prstGeom prst="rect">
            <a:avLst/>
          </a:prstGeom>
          <a:noFill/>
        </p:spPr>
        <p:txBody>
          <a:bodyPr wrap="none" rtlCol="0">
            <a:spAutoFit/>
          </a:bodyPr>
          <a:lstStyle/>
          <a:p>
            <a:r>
              <a:rPr lang="en-US" dirty="0">
                <a:latin typeface="+mn-lt"/>
              </a:rPr>
              <a:t>ALU</a:t>
            </a:r>
          </a:p>
        </p:txBody>
      </p:sp>
      <p:sp>
        <p:nvSpPr>
          <p:cNvPr id="226" name="TextBox 225"/>
          <p:cNvSpPr txBox="1"/>
          <p:nvPr/>
        </p:nvSpPr>
        <p:spPr>
          <a:xfrm>
            <a:off x="-2095" y="4400490"/>
            <a:ext cx="659155" cy="369332"/>
          </a:xfrm>
          <a:prstGeom prst="rect">
            <a:avLst/>
          </a:prstGeom>
          <a:noFill/>
        </p:spPr>
        <p:txBody>
          <a:bodyPr wrap="none" rtlCol="0">
            <a:spAutoFit/>
          </a:bodyPr>
          <a:lstStyle/>
          <a:p>
            <a:r>
              <a:rPr lang="en-US" dirty="0">
                <a:latin typeface="+mn-lt"/>
              </a:rPr>
              <a:t>MEM</a:t>
            </a:r>
          </a:p>
        </p:txBody>
      </p:sp>
      <p:sp>
        <p:nvSpPr>
          <p:cNvPr id="227" name="TextBox 226"/>
          <p:cNvSpPr txBox="1"/>
          <p:nvPr/>
        </p:nvSpPr>
        <p:spPr>
          <a:xfrm>
            <a:off x="54640" y="5619690"/>
            <a:ext cx="554960" cy="369332"/>
          </a:xfrm>
          <a:prstGeom prst="rect">
            <a:avLst/>
          </a:prstGeom>
          <a:noFill/>
        </p:spPr>
        <p:txBody>
          <a:bodyPr wrap="none" rtlCol="0">
            <a:spAutoFit/>
          </a:bodyPr>
          <a:lstStyle/>
          <a:p>
            <a:r>
              <a:rPr lang="en-US" dirty="0">
                <a:latin typeface="+mn-lt"/>
              </a:rPr>
              <a:t>WB</a:t>
            </a:r>
          </a:p>
        </p:txBody>
      </p:sp>
      <p:sp>
        <p:nvSpPr>
          <p:cNvPr id="228" name="Freeform 414"/>
          <p:cNvSpPr>
            <a:spLocks/>
          </p:cNvSpPr>
          <p:nvPr/>
        </p:nvSpPr>
        <p:spPr bwMode="auto">
          <a:xfrm>
            <a:off x="1614484" y="2678113"/>
            <a:ext cx="338138" cy="84137"/>
          </a:xfrm>
          <a:custGeom>
            <a:avLst/>
            <a:gdLst>
              <a:gd name="T0" fmla="*/ 0 w 252"/>
              <a:gd name="T1" fmla="*/ 0 h 63"/>
              <a:gd name="T2" fmla="*/ 2147483647 w 252"/>
              <a:gd name="T3" fmla="*/ 0 h 63"/>
              <a:gd name="T4" fmla="*/ 2147483647 w 252"/>
              <a:gd name="T5" fmla="*/ 2147483647 h 63"/>
              <a:gd name="T6" fmla="*/ 2147483647 w 252"/>
              <a:gd name="T7" fmla="*/ 2147483647 h 63"/>
              <a:gd name="T8" fmla="*/ 0 w 252"/>
              <a:gd name="T9" fmla="*/ 0 h 63"/>
              <a:gd name="T10" fmla="*/ 0 60000 65536"/>
              <a:gd name="T11" fmla="*/ 0 60000 65536"/>
              <a:gd name="T12" fmla="*/ 0 60000 65536"/>
              <a:gd name="T13" fmla="*/ 0 60000 65536"/>
              <a:gd name="T14" fmla="*/ 0 60000 65536"/>
              <a:gd name="T15" fmla="*/ 0 w 252"/>
              <a:gd name="T16" fmla="*/ 0 h 63"/>
              <a:gd name="T17" fmla="*/ 252 w 252"/>
              <a:gd name="T18" fmla="*/ 63 h 63"/>
            </a:gdLst>
            <a:ahLst/>
            <a:cxnLst>
              <a:cxn ang="T10">
                <a:pos x="T0" y="T1"/>
              </a:cxn>
              <a:cxn ang="T11">
                <a:pos x="T2" y="T3"/>
              </a:cxn>
              <a:cxn ang="T12">
                <a:pos x="T4" y="T5"/>
              </a:cxn>
              <a:cxn ang="T13">
                <a:pos x="T6" y="T7"/>
              </a:cxn>
              <a:cxn ang="T14">
                <a:pos x="T8" y="T9"/>
              </a:cxn>
            </a:cxnLst>
            <a:rect l="T15" t="T16" r="T17" b="T18"/>
            <a:pathLst>
              <a:path w="252" h="63">
                <a:moveTo>
                  <a:pt x="0" y="0"/>
                </a:moveTo>
                <a:lnTo>
                  <a:pt x="252" y="0"/>
                </a:lnTo>
                <a:lnTo>
                  <a:pt x="221" y="63"/>
                </a:lnTo>
                <a:lnTo>
                  <a:pt x="32" y="63"/>
                </a:lnTo>
                <a:lnTo>
                  <a:pt x="0" y="0"/>
                </a:lnTo>
                <a:close/>
              </a:path>
            </a:pathLst>
          </a:custGeom>
          <a:solidFill>
            <a:schemeClr val="accent2">
              <a:lumMod val="40000"/>
              <a:lumOff val="60000"/>
            </a:schemeClr>
          </a:solidFill>
          <a:ln w="9525">
            <a:noFill/>
            <a:round/>
            <a:headEnd/>
            <a:tailEnd/>
          </a:ln>
        </p:spPr>
        <p:txBody>
          <a:bodyPr/>
          <a:lstStyle/>
          <a:p>
            <a:endParaRPr lang="en-US"/>
          </a:p>
        </p:txBody>
      </p:sp>
      <p:sp>
        <p:nvSpPr>
          <p:cNvPr id="229" name="Freeform 415"/>
          <p:cNvSpPr>
            <a:spLocks/>
          </p:cNvSpPr>
          <p:nvPr/>
        </p:nvSpPr>
        <p:spPr bwMode="auto">
          <a:xfrm>
            <a:off x="1614484" y="2678113"/>
            <a:ext cx="338138" cy="84137"/>
          </a:xfrm>
          <a:custGeom>
            <a:avLst/>
            <a:gdLst>
              <a:gd name="T0" fmla="*/ 0 w 252"/>
              <a:gd name="T1" fmla="*/ 0 h 63"/>
              <a:gd name="T2" fmla="*/ 2147483647 w 252"/>
              <a:gd name="T3" fmla="*/ 0 h 63"/>
              <a:gd name="T4" fmla="*/ 2147483647 w 252"/>
              <a:gd name="T5" fmla="*/ 2147483647 h 63"/>
              <a:gd name="T6" fmla="*/ 2147483647 w 252"/>
              <a:gd name="T7" fmla="*/ 2147483647 h 63"/>
              <a:gd name="T8" fmla="*/ 0 w 252"/>
              <a:gd name="T9" fmla="*/ 0 h 63"/>
              <a:gd name="T10" fmla="*/ 0 60000 65536"/>
              <a:gd name="T11" fmla="*/ 0 60000 65536"/>
              <a:gd name="T12" fmla="*/ 0 60000 65536"/>
              <a:gd name="T13" fmla="*/ 0 60000 65536"/>
              <a:gd name="T14" fmla="*/ 0 60000 65536"/>
              <a:gd name="T15" fmla="*/ 0 w 252"/>
              <a:gd name="T16" fmla="*/ 0 h 63"/>
              <a:gd name="T17" fmla="*/ 252 w 252"/>
              <a:gd name="T18" fmla="*/ 63 h 63"/>
            </a:gdLst>
            <a:ahLst/>
            <a:cxnLst>
              <a:cxn ang="T10">
                <a:pos x="T0" y="T1"/>
              </a:cxn>
              <a:cxn ang="T11">
                <a:pos x="T2" y="T3"/>
              </a:cxn>
              <a:cxn ang="T12">
                <a:pos x="T4" y="T5"/>
              </a:cxn>
              <a:cxn ang="T13">
                <a:pos x="T6" y="T7"/>
              </a:cxn>
              <a:cxn ang="T14">
                <a:pos x="T8" y="T9"/>
              </a:cxn>
            </a:cxnLst>
            <a:rect l="T15" t="T16" r="T17" b="T18"/>
            <a:pathLst>
              <a:path w="252" h="63">
                <a:moveTo>
                  <a:pt x="0" y="0"/>
                </a:moveTo>
                <a:lnTo>
                  <a:pt x="252" y="0"/>
                </a:lnTo>
                <a:lnTo>
                  <a:pt x="221" y="63"/>
                </a:lnTo>
                <a:lnTo>
                  <a:pt x="32" y="63"/>
                </a:lnTo>
                <a:lnTo>
                  <a:pt x="0" y="0"/>
                </a:lnTo>
              </a:path>
            </a:pathLst>
          </a:custGeom>
          <a:noFill/>
          <a:ln w="11113">
            <a:solidFill>
              <a:srgbClr val="000000"/>
            </a:solidFill>
            <a:round/>
            <a:headEnd/>
            <a:tailEnd/>
          </a:ln>
        </p:spPr>
        <p:txBody>
          <a:bodyPr/>
          <a:lstStyle/>
          <a:p>
            <a:endParaRPr lang="en-US"/>
          </a:p>
        </p:txBody>
      </p:sp>
      <p:sp>
        <p:nvSpPr>
          <p:cNvPr id="230" name="Line 418"/>
          <p:cNvSpPr>
            <a:spLocks noChangeShapeType="1"/>
          </p:cNvSpPr>
          <p:nvPr/>
        </p:nvSpPr>
        <p:spPr bwMode="auto">
          <a:xfrm>
            <a:off x="1484309" y="2719388"/>
            <a:ext cx="107950" cy="1587"/>
          </a:xfrm>
          <a:prstGeom prst="line">
            <a:avLst/>
          </a:prstGeom>
          <a:noFill/>
          <a:ln w="4763">
            <a:solidFill>
              <a:schemeClr val="tx1"/>
            </a:solidFill>
            <a:round/>
            <a:headEnd/>
            <a:tailEnd/>
          </a:ln>
        </p:spPr>
        <p:txBody>
          <a:bodyPr/>
          <a:lstStyle/>
          <a:p>
            <a:endParaRPr lang="en-US">
              <a:solidFill>
                <a:srgbClr val="C00000"/>
              </a:solidFill>
            </a:endParaRPr>
          </a:p>
        </p:txBody>
      </p:sp>
      <p:sp>
        <p:nvSpPr>
          <p:cNvPr id="231" name="Freeform 419"/>
          <p:cNvSpPr>
            <a:spLocks/>
          </p:cNvSpPr>
          <p:nvPr/>
        </p:nvSpPr>
        <p:spPr bwMode="auto">
          <a:xfrm flipH="1">
            <a:off x="1573209" y="2700338"/>
            <a:ext cx="57150" cy="38100"/>
          </a:xfrm>
          <a:custGeom>
            <a:avLst/>
            <a:gdLst>
              <a:gd name="T0" fmla="*/ 0 w 42"/>
              <a:gd name="T1" fmla="*/ 2147483647 h 28"/>
              <a:gd name="T2" fmla="*/ 2147483647 w 42"/>
              <a:gd name="T3" fmla="*/ 2147483647 h 28"/>
              <a:gd name="T4" fmla="*/ 2147483647 w 42"/>
              <a:gd name="T5" fmla="*/ 2147483647 h 28"/>
              <a:gd name="T6" fmla="*/ 2147483647 w 42"/>
              <a:gd name="T7" fmla="*/ 2147483647 h 28"/>
              <a:gd name="T8" fmla="*/ 2147483647 w 42"/>
              <a:gd name="T9" fmla="*/ 2147483647 h 28"/>
              <a:gd name="T10" fmla="*/ 2147483647 w 42"/>
              <a:gd name="T11" fmla="*/ 0 h 28"/>
              <a:gd name="T12" fmla="*/ 2147483647 w 42"/>
              <a:gd name="T13" fmla="*/ 0 h 28"/>
              <a:gd name="T14" fmla="*/ 0 w 42"/>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28"/>
              <a:gd name="T26" fmla="*/ 42 w 42"/>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28">
                <a:moveTo>
                  <a:pt x="0" y="14"/>
                </a:moveTo>
                <a:lnTo>
                  <a:pt x="42" y="28"/>
                </a:lnTo>
                <a:lnTo>
                  <a:pt x="21" y="14"/>
                </a:lnTo>
                <a:lnTo>
                  <a:pt x="42" y="0"/>
                </a:lnTo>
                <a:lnTo>
                  <a:pt x="0" y="14"/>
                </a:lnTo>
                <a:close/>
              </a:path>
            </a:pathLst>
          </a:custGeom>
          <a:solidFill>
            <a:srgbClr val="000000"/>
          </a:solidFill>
          <a:ln w="9525">
            <a:solidFill>
              <a:schemeClr val="tx1"/>
            </a:solidFill>
            <a:round/>
            <a:headEnd/>
            <a:tailEnd/>
          </a:ln>
        </p:spPr>
        <p:txBody>
          <a:bodyPr/>
          <a:lstStyle/>
          <a:p>
            <a:endParaRPr lang="en-US">
              <a:solidFill>
                <a:srgbClr val="C00000"/>
              </a:solidFill>
            </a:endParaRPr>
          </a:p>
        </p:txBody>
      </p:sp>
      <p:sp>
        <p:nvSpPr>
          <p:cNvPr id="232" name="Freeform 420"/>
          <p:cNvSpPr>
            <a:spLocks/>
          </p:cNvSpPr>
          <p:nvPr/>
        </p:nvSpPr>
        <p:spPr bwMode="auto">
          <a:xfrm flipH="1">
            <a:off x="1573209" y="2700338"/>
            <a:ext cx="57150" cy="38100"/>
          </a:xfrm>
          <a:custGeom>
            <a:avLst/>
            <a:gdLst>
              <a:gd name="T0" fmla="*/ 0 w 42"/>
              <a:gd name="T1" fmla="*/ 2147483647 h 28"/>
              <a:gd name="T2" fmla="*/ 2147483647 w 42"/>
              <a:gd name="T3" fmla="*/ 2147483647 h 28"/>
              <a:gd name="T4" fmla="*/ 2147483647 w 42"/>
              <a:gd name="T5" fmla="*/ 2147483647 h 28"/>
              <a:gd name="T6" fmla="*/ 2147483647 w 42"/>
              <a:gd name="T7" fmla="*/ 2147483647 h 28"/>
              <a:gd name="T8" fmla="*/ 2147483647 w 42"/>
              <a:gd name="T9" fmla="*/ 2147483647 h 28"/>
              <a:gd name="T10" fmla="*/ 2147483647 w 42"/>
              <a:gd name="T11" fmla="*/ 0 h 28"/>
              <a:gd name="T12" fmla="*/ 2147483647 w 42"/>
              <a:gd name="T13" fmla="*/ 0 h 28"/>
              <a:gd name="T14" fmla="*/ 0 w 42"/>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28"/>
              <a:gd name="T26" fmla="*/ 42 w 42"/>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28">
                <a:moveTo>
                  <a:pt x="0" y="14"/>
                </a:moveTo>
                <a:lnTo>
                  <a:pt x="42" y="28"/>
                </a:lnTo>
                <a:lnTo>
                  <a:pt x="21" y="14"/>
                </a:lnTo>
                <a:lnTo>
                  <a:pt x="42" y="0"/>
                </a:lnTo>
                <a:lnTo>
                  <a:pt x="0" y="14"/>
                </a:lnTo>
              </a:path>
            </a:pathLst>
          </a:custGeom>
          <a:noFill/>
          <a:ln w="4763">
            <a:solidFill>
              <a:schemeClr val="tx1"/>
            </a:solidFill>
            <a:round/>
            <a:headEnd/>
            <a:tailEnd/>
          </a:ln>
        </p:spPr>
        <p:txBody>
          <a:bodyPr/>
          <a:lstStyle/>
          <a:p>
            <a:endParaRPr lang="en-US">
              <a:solidFill>
                <a:srgbClr val="C00000"/>
              </a:solidFill>
            </a:endParaRPr>
          </a:p>
        </p:txBody>
      </p:sp>
      <p:sp>
        <p:nvSpPr>
          <p:cNvPr id="233" name="Rectangle 421"/>
          <p:cNvSpPr>
            <a:spLocks noChangeArrowheads="1"/>
          </p:cNvSpPr>
          <p:nvPr/>
        </p:nvSpPr>
        <p:spPr bwMode="auto">
          <a:xfrm>
            <a:off x="1219200" y="2681288"/>
            <a:ext cx="272510" cy="107722"/>
          </a:xfrm>
          <a:prstGeom prst="rect">
            <a:avLst/>
          </a:prstGeom>
          <a:noFill/>
          <a:ln w="9525">
            <a:noFill/>
            <a:miter lim="800000"/>
            <a:headEnd/>
            <a:tailEnd/>
          </a:ln>
        </p:spPr>
        <p:txBody>
          <a:bodyPr wrap="none" lIns="0" tIns="0" rIns="0" bIns="0">
            <a:spAutoFit/>
          </a:bodyPr>
          <a:lstStyle/>
          <a:p>
            <a:pPr eaLnBrk="0" hangingPunct="0"/>
            <a:r>
              <a:rPr lang="en-US" sz="700" b="0" dirty="0"/>
              <a:t>STALL</a:t>
            </a:r>
            <a:endParaRPr lang="en-US" sz="2000" b="0" baseline="30000" dirty="0"/>
          </a:p>
        </p:txBody>
      </p:sp>
      <p:sp>
        <p:nvSpPr>
          <p:cNvPr id="234" name="Freeform 422"/>
          <p:cNvSpPr>
            <a:spLocks/>
          </p:cNvSpPr>
          <p:nvPr/>
        </p:nvSpPr>
        <p:spPr bwMode="auto">
          <a:xfrm flipH="1">
            <a:off x="1465259" y="2482850"/>
            <a:ext cx="312738" cy="192088"/>
          </a:xfrm>
          <a:custGeom>
            <a:avLst/>
            <a:gdLst>
              <a:gd name="T0" fmla="*/ 2147483647 w 234"/>
              <a:gd name="T1" fmla="*/ 0 h 143"/>
              <a:gd name="T2" fmla="*/ 0 w 234"/>
              <a:gd name="T3" fmla="*/ 0 h 143"/>
              <a:gd name="T4" fmla="*/ 0 w 234"/>
              <a:gd name="T5" fmla="*/ 2147483647 h 143"/>
              <a:gd name="T6" fmla="*/ 0 60000 65536"/>
              <a:gd name="T7" fmla="*/ 0 60000 65536"/>
              <a:gd name="T8" fmla="*/ 0 60000 65536"/>
              <a:gd name="T9" fmla="*/ 0 w 234"/>
              <a:gd name="T10" fmla="*/ 0 h 143"/>
              <a:gd name="T11" fmla="*/ 234 w 234"/>
              <a:gd name="T12" fmla="*/ 143 h 143"/>
            </a:gdLst>
            <a:ahLst/>
            <a:cxnLst>
              <a:cxn ang="T6">
                <a:pos x="T0" y="T1"/>
              </a:cxn>
              <a:cxn ang="T7">
                <a:pos x="T2" y="T3"/>
              </a:cxn>
              <a:cxn ang="T8">
                <a:pos x="T4" y="T5"/>
              </a:cxn>
            </a:cxnLst>
            <a:rect l="T9" t="T10" r="T11" b="T12"/>
            <a:pathLst>
              <a:path w="234" h="143">
                <a:moveTo>
                  <a:pt x="234" y="0"/>
                </a:moveTo>
                <a:lnTo>
                  <a:pt x="0" y="0"/>
                </a:lnTo>
                <a:lnTo>
                  <a:pt x="0" y="143"/>
                </a:lnTo>
              </a:path>
            </a:pathLst>
          </a:custGeom>
          <a:noFill/>
          <a:ln w="4763">
            <a:solidFill>
              <a:schemeClr val="tx1"/>
            </a:solidFill>
            <a:round/>
            <a:headEnd/>
            <a:tailEnd/>
          </a:ln>
        </p:spPr>
        <p:txBody>
          <a:bodyPr/>
          <a:lstStyle/>
          <a:p>
            <a:endParaRPr lang="en-US"/>
          </a:p>
        </p:txBody>
      </p:sp>
      <p:sp>
        <p:nvSpPr>
          <p:cNvPr id="235" name="Freeform 423"/>
          <p:cNvSpPr>
            <a:spLocks/>
          </p:cNvSpPr>
          <p:nvPr/>
        </p:nvSpPr>
        <p:spPr bwMode="auto">
          <a:xfrm>
            <a:off x="1760534" y="2625725"/>
            <a:ext cx="41275" cy="57150"/>
          </a:xfrm>
          <a:custGeom>
            <a:avLst/>
            <a:gdLst>
              <a:gd name="T0" fmla="*/ 2147483647 w 31"/>
              <a:gd name="T1" fmla="*/ 2147483647 h 42"/>
              <a:gd name="T2" fmla="*/ 2147483647 w 31"/>
              <a:gd name="T3" fmla="*/ 0 h 42"/>
              <a:gd name="T4" fmla="*/ 2147483647 w 31"/>
              <a:gd name="T5" fmla="*/ 0 h 42"/>
              <a:gd name="T6" fmla="*/ 2147483647 w 31"/>
              <a:gd name="T7" fmla="*/ 2147483647 h 42"/>
              <a:gd name="T8" fmla="*/ 2147483647 w 31"/>
              <a:gd name="T9" fmla="*/ 2147483647 h 42"/>
              <a:gd name="T10" fmla="*/ 0 w 31"/>
              <a:gd name="T11" fmla="*/ 0 h 42"/>
              <a:gd name="T12" fmla="*/ 0 w 31"/>
              <a:gd name="T13" fmla="*/ 0 h 42"/>
              <a:gd name="T14" fmla="*/ 2147483647 w 31"/>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42"/>
              <a:gd name="T26" fmla="*/ 31 w 31"/>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42">
                <a:moveTo>
                  <a:pt x="14" y="42"/>
                </a:moveTo>
                <a:lnTo>
                  <a:pt x="31" y="0"/>
                </a:lnTo>
                <a:lnTo>
                  <a:pt x="14" y="21"/>
                </a:lnTo>
                <a:lnTo>
                  <a:pt x="0" y="0"/>
                </a:lnTo>
                <a:lnTo>
                  <a:pt x="14" y="42"/>
                </a:lnTo>
                <a:close/>
              </a:path>
            </a:pathLst>
          </a:custGeom>
          <a:solidFill>
            <a:srgbClr val="000000"/>
          </a:solidFill>
          <a:ln w="9525">
            <a:solidFill>
              <a:schemeClr val="tx1"/>
            </a:solidFill>
            <a:round/>
            <a:headEnd/>
            <a:tailEnd/>
          </a:ln>
        </p:spPr>
        <p:txBody>
          <a:bodyPr/>
          <a:lstStyle/>
          <a:p>
            <a:endParaRPr lang="en-US"/>
          </a:p>
        </p:txBody>
      </p:sp>
      <p:sp>
        <p:nvSpPr>
          <p:cNvPr id="236" name="Freeform 424"/>
          <p:cNvSpPr>
            <a:spLocks/>
          </p:cNvSpPr>
          <p:nvPr/>
        </p:nvSpPr>
        <p:spPr bwMode="auto">
          <a:xfrm>
            <a:off x="1760534" y="2625725"/>
            <a:ext cx="41275" cy="57150"/>
          </a:xfrm>
          <a:custGeom>
            <a:avLst/>
            <a:gdLst>
              <a:gd name="T0" fmla="*/ 2147483647 w 31"/>
              <a:gd name="T1" fmla="*/ 2147483647 h 42"/>
              <a:gd name="T2" fmla="*/ 2147483647 w 31"/>
              <a:gd name="T3" fmla="*/ 0 h 42"/>
              <a:gd name="T4" fmla="*/ 2147483647 w 31"/>
              <a:gd name="T5" fmla="*/ 0 h 42"/>
              <a:gd name="T6" fmla="*/ 2147483647 w 31"/>
              <a:gd name="T7" fmla="*/ 2147483647 h 42"/>
              <a:gd name="T8" fmla="*/ 2147483647 w 31"/>
              <a:gd name="T9" fmla="*/ 2147483647 h 42"/>
              <a:gd name="T10" fmla="*/ 0 w 31"/>
              <a:gd name="T11" fmla="*/ 0 h 42"/>
              <a:gd name="T12" fmla="*/ 0 w 31"/>
              <a:gd name="T13" fmla="*/ 0 h 42"/>
              <a:gd name="T14" fmla="*/ 2147483647 w 31"/>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42"/>
              <a:gd name="T26" fmla="*/ 31 w 31"/>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42">
                <a:moveTo>
                  <a:pt x="14" y="42"/>
                </a:moveTo>
                <a:lnTo>
                  <a:pt x="31" y="0"/>
                </a:lnTo>
                <a:lnTo>
                  <a:pt x="14" y="21"/>
                </a:lnTo>
                <a:lnTo>
                  <a:pt x="0" y="0"/>
                </a:lnTo>
                <a:lnTo>
                  <a:pt x="14" y="42"/>
                </a:lnTo>
              </a:path>
            </a:pathLst>
          </a:custGeom>
          <a:noFill/>
          <a:ln w="4763">
            <a:solidFill>
              <a:schemeClr val="tx1"/>
            </a:solidFill>
            <a:round/>
            <a:headEnd/>
            <a:tailEnd/>
          </a:ln>
        </p:spPr>
        <p:txBody>
          <a:bodyPr/>
          <a:lstStyle/>
          <a:p>
            <a:endParaRPr lang="en-US"/>
          </a:p>
        </p:txBody>
      </p:sp>
      <p:sp>
        <p:nvSpPr>
          <p:cNvPr id="237" name="Freeform 425"/>
          <p:cNvSpPr>
            <a:spLocks/>
          </p:cNvSpPr>
          <p:nvPr/>
        </p:nvSpPr>
        <p:spPr bwMode="auto">
          <a:xfrm>
            <a:off x="1839909" y="2625725"/>
            <a:ext cx="42863" cy="57150"/>
          </a:xfrm>
          <a:custGeom>
            <a:avLst/>
            <a:gdLst>
              <a:gd name="T0" fmla="*/ 2147483647 w 32"/>
              <a:gd name="T1" fmla="*/ 2147483647 h 42"/>
              <a:gd name="T2" fmla="*/ 2147483647 w 32"/>
              <a:gd name="T3" fmla="*/ 0 h 42"/>
              <a:gd name="T4" fmla="*/ 2147483647 w 32"/>
              <a:gd name="T5" fmla="*/ 0 h 42"/>
              <a:gd name="T6" fmla="*/ 2147483647 w 32"/>
              <a:gd name="T7" fmla="*/ 2147483647 h 42"/>
              <a:gd name="T8" fmla="*/ 2147483647 w 32"/>
              <a:gd name="T9" fmla="*/ 2147483647 h 42"/>
              <a:gd name="T10" fmla="*/ 0 w 32"/>
              <a:gd name="T11" fmla="*/ 0 h 42"/>
              <a:gd name="T12" fmla="*/ 0 w 32"/>
              <a:gd name="T13" fmla="*/ 0 h 42"/>
              <a:gd name="T14" fmla="*/ 2147483647 w 32"/>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42"/>
              <a:gd name="T26" fmla="*/ 32 w 32"/>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42">
                <a:moveTo>
                  <a:pt x="14" y="42"/>
                </a:moveTo>
                <a:lnTo>
                  <a:pt x="32"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238" name="Freeform 426"/>
          <p:cNvSpPr>
            <a:spLocks/>
          </p:cNvSpPr>
          <p:nvPr/>
        </p:nvSpPr>
        <p:spPr bwMode="auto">
          <a:xfrm>
            <a:off x="1839909" y="2625725"/>
            <a:ext cx="42863" cy="57150"/>
          </a:xfrm>
          <a:custGeom>
            <a:avLst/>
            <a:gdLst>
              <a:gd name="T0" fmla="*/ 2147483647 w 32"/>
              <a:gd name="T1" fmla="*/ 2147483647 h 42"/>
              <a:gd name="T2" fmla="*/ 2147483647 w 32"/>
              <a:gd name="T3" fmla="*/ 0 h 42"/>
              <a:gd name="T4" fmla="*/ 2147483647 w 32"/>
              <a:gd name="T5" fmla="*/ 0 h 42"/>
              <a:gd name="T6" fmla="*/ 2147483647 w 32"/>
              <a:gd name="T7" fmla="*/ 2147483647 h 42"/>
              <a:gd name="T8" fmla="*/ 2147483647 w 32"/>
              <a:gd name="T9" fmla="*/ 2147483647 h 42"/>
              <a:gd name="T10" fmla="*/ 0 w 32"/>
              <a:gd name="T11" fmla="*/ 0 h 42"/>
              <a:gd name="T12" fmla="*/ 0 w 32"/>
              <a:gd name="T13" fmla="*/ 0 h 42"/>
              <a:gd name="T14" fmla="*/ 2147483647 w 32"/>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42"/>
              <a:gd name="T26" fmla="*/ 32 w 32"/>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42">
                <a:moveTo>
                  <a:pt x="14" y="42"/>
                </a:moveTo>
                <a:lnTo>
                  <a:pt x="32"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239" name="Rectangle 427"/>
          <p:cNvSpPr>
            <a:spLocks noChangeArrowheads="1"/>
          </p:cNvSpPr>
          <p:nvPr/>
        </p:nvSpPr>
        <p:spPr bwMode="auto">
          <a:xfrm>
            <a:off x="1253836" y="2438400"/>
            <a:ext cx="193964" cy="107722"/>
          </a:xfrm>
          <a:prstGeom prst="rect">
            <a:avLst/>
          </a:prstGeom>
          <a:noFill/>
          <a:ln w="9525">
            <a:noFill/>
            <a:miter lim="800000"/>
            <a:headEnd/>
            <a:tailEnd/>
          </a:ln>
        </p:spPr>
        <p:txBody>
          <a:bodyPr wrap="none" lIns="0" tIns="0" rIns="0" bIns="0">
            <a:spAutoFit/>
          </a:bodyPr>
          <a:lstStyle/>
          <a:p>
            <a:pPr eaLnBrk="0" hangingPunct="0"/>
            <a:r>
              <a:rPr lang="en-US" sz="700" b="0" dirty="0"/>
              <a:t>NOP</a:t>
            </a:r>
            <a:endParaRPr lang="en-US" sz="2400" b="0" dirty="0"/>
          </a:p>
        </p:txBody>
      </p:sp>
      <p:sp>
        <p:nvSpPr>
          <p:cNvPr id="240" name="Freeform 434"/>
          <p:cNvSpPr>
            <a:spLocks/>
          </p:cNvSpPr>
          <p:nvPr/>
        </p:nvSpPr>
        <p:spPr bwMode="auto">
          <a:xfrm>
            <a:off x="1549400" y="1890712"/>
            <a:ext cx="152400" cy="76200"/>
          </a:xfrm>
          <a:custGeom>
            <a:avLst/>
            <a:gdLst>
              <a:gd name="T0" fmla="*/ 0 w 96"/>
              <a:gd name="T1" fmla="*/ 0 h 48"/>
              <a:gd name="T2" fmla="*/ 2147483647 w 96"/>
              <a:gd name="T3" fmla="*/ 0 h 48"/>
              <a:gd name="T4" fmla="*/ 2147483647 w 96"/>
              <a:gd name="T5" fmla="*/ 2147483647 h 48"/>
              <a:gd name="T6" fmla="*/ 0 60000 65536"/>
              <a:gd name="T7" fmla="*/ 0 60000 65536"/>
              <a:gd name="T8" fmla="*/ 0 60000 65536"/>
              <a:gd name="T9" fmla="*/ 0 w 96"/>
              <a:gd name="T10" fmla="*/ 0 h 48"/>
              <a:gd name="T11" fmla="*/ 96 w 96"/>
              <a:gd name="T12" fmla="*/ 48 h 48"/>
            </a:gdLst>
            <a:ahLst/>
            <a:cxnLst>
              <a:cxn ang="T6">
                <a:pos x="T0" y="T1"/>
              </a:cxn>
              <a:cxn ang="T7">
                <a:pos x="T2" y="T3"/>
              </a:cxn>
              <a:cxn ang="T8">
                <a:pos x="T4" y="T5"/>
              </a:cxn>
            </a:cxnLst>
            <a:rect l="T9" t="T10" r="T11" b="T12"/>
            <a:pathLst>
              <a:path w="96" h="48">
                <a:moveTo>
                  <a:pt x="0" y="0"/>
                </a:moveTo>
                <a:lnTo>
                  <a:pt x="96" y="0"/>
                </a:lnTo>
                <a:lnTo>
                  <a:pt x="96" y="48"/>
                </a:lnTo>
              </a:path>
            </a:pathLst>
          </a:custGeom>
          <a:noFill/>
          <a:ln w="9525">
            <a:solidFill>
              <a:schemeClr val="tx1"/>
            </a:solidFill>
            <a:round/>
            <a:headEnd/>
            <a:tailEnd/>
          </a:ln>
        </p:spPr>
        <p:txBody>
          <a:bodyPr wrap="none" anchor="ctr"/>
          <a:lstStyle/>
          <a:p>
            <a:endParaRPr lang="en-US"/>
          </a:p>
        </p:txBody>
      </p:sp>
      <p:sp>
        <p:nvSpPr>
          <p:cNvPr id="241" name="Freeform 435"/>
          <p:cNvSpPr>
            <a:spLocks/>
          </p:cNvSpPr>
          <p:nvPr/>
        </p:nvSpPr>
        <p:spPr bwMode="auto">
          <a:xfrm>
            <a:off x="1684338" y="1924050"/>
            <a:ext cx="36512" cy="57150"/>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solidFill>
              <a:srgbClr val="C00000"/>
            </a:solidFill>
            <a:round/>
            <a:headEnd/>
            <a:tailEnd/>
          </a:ln>
        </p:spPr>
        <p:txBody>
          <a:bodyPr/>
          <a:lstStyle/>
          <a:p>
            <a:endParaRPr lang="en-US"/>
          </a:p>
        </p:txBody>
      </p:sp>
      <p:sp>
        <p:nvSpPr>
          <p:cNvPr id="242" name="Freeform 436"/>
          <p:cNvSpPr>
            <a:spLocks/>
          </p:cNvSpPr>
          <p:nvPr/>
        </p:nvSpPr>
        <p:spPr bwMode="auto">
          <a:xfrm>
            <a:off x="1684338" y="1924050"/>
            <a:ext cx="36512" cy="57150"/>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C00000"/>
            </a:solidFill>
            <a:round/>
            <a:headEnd/>
            <a:tailEnd/>
          </a:ln>
        </p:spPr>
        <p:txBody>
          <a:bodyPr/>
          <a:lstStyle/>
          <a:p>
            <a:endParaRPr lang="en-US"/>
          </a:p>
        </p:txBody>
      </p:sp>
      <p:sp>
        <p:nvSpPr>
          <p:cNvPr id="243" name="Rectangle 437"/>
          <p:cNvSpPr>
            <a:spLocks noChangeArrowheads="1"/>
          </p:cNvSpPr>
          <p:nvPr/>
        </p:nvSpPr>
        <p:spPr bwMode="auto">
          <a:xfrm>
            <a:off x="1251490" y="1828800"/>
            <a:ext cx="272510" cy="107722"/>
          </a:xfrm>
          <a:prstGeom prst="rect">
            <a:avLst/>
          </a:prstGeom>
          <a:noFill/>
          <a:ln w="9525">
            <a:noFill/>
            <a:miter lim="800000"/>
            <a:headEnd/>
            <a:tailEnd/>
          </a:ln>
        </p:spPr>
        <p:txBody>
          <a:bodyPr wrap="none" lIns="0" tIns="0" rIns="0" bIns="0">
            <a:spAutoFit/>
          </a:bodyPr>
          <a:lstStyle/>
          <a:p>
            <a:pPr eaLnBrk="0" hangingPunct="0"/>
            <a:r>
              <a:rPr lang="en-US" sz="700" b="0" dirty="0"/>
              <a:t>STALL</a:t>
            </a:r>
            <a:endParaRPr lang="en-US" sz="2400" b="0" dirty="0"/>
          </a:p>
        </p:txBody>
      </p:sp>
      <p:sp>
        <p:nvSpPr>
          <p:cNvPr id="244" name="Freeform 434"/>
          <p:cNvSpPr>
            <a:spLocks/>
          </p:cNvSpPr>
          <p:nvPr/>
        </p:nvSpPr>
        <p:spPr bwMode="auto">
          <a:xfrm>
            <a:off x="361950" y="1890712"/>
            <a:ext cx="152400" cy="76200"/>
          </a:xfrm>
          <a:custGeom>
            <a:avLst/>
            <a:gdLst>
              <a:gd name="T0" fmla="*/ 0 w 96"/>
              <a:gd name="T1" fmla="*/ 0 h 48"/>
              <a:gd name="T2" fmla="*/ 2147483647 w 96"/>
              <a:gd name="T3" fmla="*/ 0 h 48"/>
              <a:gd name="T4" fmla="*/ 2147483647 w 96"/>
              <a:gd name="T5" fmla="*/ 2147483647 h 48"/>
              <a:gd name="T6" fmla="*/ 0 60000 65536"/>
              <a:gd name="T7" fmla="*/ 0 60000 65536"/>
              <a:gd name="T8" fmla="*/ 0 60000 65536"/>
              <a:gd name="T9" fmla="*/ 0 w 96"/>
              <a:gd name="T10" fmla="*/ 0 h 48"/>
              <a:gd name="T11" fmla="*/ 96 w 96"/>
              <a:gd name="T12" fmla="*/ 48 h 48"/>
            </a:gdLst>
            <a:ahLst/>
            <a:cxnLst>
              <a:cxn ang="T6">
                <a:pos x="T0" y="T1"/>
              </a:cxn>
              <a:cxn ang="T7">
                <a:pos x="T2" y="T3"/>
              </a:cxn>
              <a:cxn ang="T8">
                <a:pos x="T4" y="T5"/>
              </a:cxn>
            </a:cxnLst>
            <a:rect l="T9" t="T10" r="T11" b="T12"/>
            <a:pathLst>
              <a:path w="96" h="48">
                <a:moveTo>
                  <a:pt x="0" y="0"/>
                </a:moveTo>
                <a:lnTo>
                  <a:pt x="96" y="0"/>
                </a:lnTo>
                <a:lnTo>
                  <a:pt x="96" y="48"/>
                </a:lnTo>
              </a:path>
            </a:pathLst>
          </a:custGeom>
          <a:noFill/>
          <a:ln w="9525">
            <a:solidFill>
              <a:schemeClr val="tx1"/>
            </a:solidFill>
            <a:round/>
            <a:headEnd/>
            <a:tailEnd/>
          </a:ln>
        </p:spPr>
        <p:txBody>
          <a:bodyPr wrap="none" anchor="ctr"/>
          <a:lstStyle/>
          <a:p>
            <a:endParaRPr lang="en-US"/>
          </a:p>
        </p:txBody>
      </p:sp>
      <p:sp>
        <p:nvSpPr>
          <p:cNvPr id="245" name="Freeform 435"/>
          <p:cNvSpPr>
            <a:spLocks/>
          </p:cNvSpPr>
          <p:nvPr/>
        </p:nvSpPr>
        <p:spPr bwMode="auto">
          <a:xfrm>
            <a:off x="496888" y="1924050"/>
            <a:ext cx="36512" cy="57150"/>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solidFill>
              <a:srgbClr val="C00000"/>
            </a:solidFill>
            <a:round/>
            <a:headEnd/>
            <a:tailEnd/>
          </a:ln>
        </p:spPr>
        <p:txBody>
          <a:bodyPr/>
          <a:lstStyle/>
          <a:p>
            <a:endParaRPr lang="en-US"/>
          </a:p>
        </p:txBody>
      </p:sp>
      <p:sp>
        <p:nvSpPr>
          <p:cNvPr id="246" name="Freeform 436"/>
          <p:cNvSpPr>
            <a:spLocks/>
          </p:cNvSpPr>
          <p:nvPr/>
        </p:nvSpPr>
        <p:spPr bwMode="auto">
          <a:xfrm>
            <a:off x="496888" y="1924050"/>
            <a:ext cx="36512" cy="57150"/>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C00000"/>
            </a:solidFill>
            <a:round/>
            <a:headEnd/>
            <a:tailEnd/>
          </a:ln>
        </p:spPr>
        <p:txBody>
          <a:bodyPr/>
          <a:lstStyle/>
          <a:p>
            <a:endParaRPr lang="en-US"/>
          </a:p>
        </p:txBody>
      </p:sp>
      <p:sp>
        <p:nvSpPr>
          <p:cNvPr id="247" name="Rectangle 437"/>
          <p:cNvSpPr>
            <a:spLocks noChangeArrowheads="1"/>
          </p:cNvSpPr>
          <p:nvPr/>
        </p:nvSpPr>
        <p:spPr bwMode="auto">
          <a:xfrm>
            <a:off x="64040" y="1828800"/>
            <a:ext cx="272510" cy="107722"/>
          </a:xfrm>
          <a:prstGeom prst="rect">
            <a:avLst/>
          </a:prstGeom>
          <a:noFill/>
          <a:ln w="9525">
            <a:noFill/>
            <a:miter lim="800000"/>
            <a:headEnd/>
            <a:tailEnd/>
          </a:ln>
        </p:spPr>
        <p:txBody>
          <a:bodyPr wrap="none" lIns="0" tIns="0" rIns="0" bIns="0">
            <a:spAutoFit/>
          </a:bodyPr>
          <a:lstStyle/>
          <a:p>
            <a:pPr eaLnBrk="0" hangingPunct="0"/>
            <a:r>
              <a:rPr lang="en-US" sz="700" b="0" dirty="0"/>
              <a:t>STALL</a:t>
            </a:r>
            <a:endParaRPr lang="en-US" sz="2400" b="0" dirty="0"/>
          </a:p>
        </p:txBody>
      </p:sp>
      <p:sp>
        <p:nvSpPr>
          <p:cNvPr id="248" name="Freeform 434"/>
          <p:cNvSpPr>
            <a:spLocks/>
          </p:cNvSpPr>
          <p:nvPr/>
        </p:nvSpPr>
        <p:spPr bwMode="auto">
          <a:xfrm>
            <a:off x="374110" y="1128712"/>
            <a:ext cx="152400" cy="76200"/>
          </a:xfrm>
          <a:custGeom>
            <a:avLst/>
            <a:gdLst>
              <a:gd name="T0" fmla="*/ 0 w 96"/>
              <a:gd name="T1" fmla="*/ 0 h 48"/>
              <a:gd name="T2" fmla="*/ 2147483647 w 96"/>
              <a:gd name="T3" fmla="*/ 0 h 48"/>
              <a:gd name="T4" fmla="*/ 2147483647 w 96"/>
              <a:gd name="T5" fmla="*/ 2147483647 h 48"/>
              <a:gd name="T6" fmla="*/ 0 60000 65536"/>
              <a:gd name="T7" fmla="*/ 0 60000 65536"/>
              <a:gd name="T8" fmla="*/ 0 60000 65536"/>
              <a:gd name="T9" fmla="*/ 0 w 96"/>
              <a:gd name="T10" fmla="*/ 0 h 48"/>
              <a:gd name="T11" fmla="*/ 96 w 96"/>
              <a:gd name="T12" fmla="*/ 48 h 48"/>
            </a:gdLst>
            <a:ahLst/>
            <a:cxnLst>
              <a:cxn ang="T6">
                <a:pos x="T0" y="T1"/>
              </a:cxn>
              <a:cxn ang="T7">
                <a:pos x="T2" y="T3"/>
              </a:cxn>
              <a:cxn ang="T8">
                <a:pos x="T4" y="T5"/>
              </a:cxn>
            </a:cxnLst>
            <a:rect l="T9" t="T10" r="T11" b="T12"/>
            <a:pathLst>
              <a:path w="96" h="48">
                <a:moveTo>
                  <a:pt x="0" y="0"/>
                </a:moveTo>
                <a:lnTo>
                  <a:pt x="96" y="0"/>
                </a:lnTo>
                <a:lnTo>
                  <a:pt x="96" y="48"/>
                </a:lnTo>
              </a:path>
            </a:pathLst>
          </a:custGeom>
          <a:noFill/>
          <a:ln w="9525">
            <a:solidFill>
              <a:schemeClr val="tx1"/>
            </a:solidFill>
            <a:round/>
            <a:headEnd/>
            <a:tailEnd/>
          </a:ln>
        </p:spPr>
        <p:txBody>
          <a:bodyPr wrap="none" anchor="ctr"/>
          <a:lstStyle/>
          <a:p>
            <a:endParaRPr lang="en-US"/>
          </a:p>
        </p:txBody>
      </p:sp>
      <p:sp>
        <p:nvSpPr>
          <p:cNvPr id="249" name="Freeform 435"/>
          <p:cNvSpPr>
            <a:spLocks/>
          </p:cNvSpPr>
          <p:nvPr/>
        </p:nvSpPr>
        <p:spPr bwMode="auto">
          <a:xfrm>
            <a:off x="509048" y="1162050"/>
            <a:ext cx="36512" cy="57150"/>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solidFill>
              <a:srgbClr val="C00000"/>
            </a:solidFill>
            <a:round/>
            <a:headEnd/>
            <a:tailEnd/>
          </a:ln>
        </p:spPr>
        <p:txBody>
          <a:bodyPr/>
          <a:lstStyle/>
          <a:p>
            <a:endParaRPr lang="en-US"/>
          </a:p>
        </p:txBody>
      </p:sp>
      <p:sp>
        <p:nvSpPr>
          <p:cNvPr id="250" name="Freeform 436"/>
          <p:cNvSpPr>
            <a:spLocks/>
          </p:cNvSpPr>
          <p:nvPr/>
        </p:nvSpPr>
        <p:spPr bwMode="auto">
          <a:xfrm>
            <a:off x="509048" y="1162050"/>
            <a:ext cx="36512" cy="57150"/>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C00000"/>
            </a:solidFill>
            <a:round/>
            <a:headEnd/>
            <a:tailEnd/>
          </a:ln>
        </p:spPr>
        <p:txBody>
          <a:bodyPr/>
          <a:lstStyle/>
          <a:p>
            <a:endParaRPr lang="en-US"/>
          </a:p>
        </p:txBody>
      </p:sp>
      <p:sp>
        <p:nvSpPr>
          <p:cNvPr id="251" name="Rectangle 437"/>
          <p:cNvSpPr>
            <a:spLocks noChangeArrowheads="1"/>
          </p:cNvSpPr>
          <p:nvPr/>
        </p:nvSpPr>
        <p:spPr bwMode="auto">
          <a:xfrm>
            <a:off x="76200" y="1066800"/>
            <a:ext cx="272510" cy="107722"/>
          </a:xfrm>
          <a:prstGeom prst="rect">
            <a:avLst/>
          </a:prstGeom>
          <a:noFill/>
          <a:ln w="9525">
            <a:noFill/>
            <a:miter lim="800000"/>
            <a:headEnd/>
            <a:tailEnd/>
          </a:ln>
        </p:spPr>
        <p:txBody>
          <a:bodyPr wrap="none" lIns="0" tIns="0" rIns="0" bIns="0">
            <a:spAutoFit/>
          </a:bodyPr>
          <a:lstStyle/>
          <a:p>
            <a:pPr eaLnBrk="0" hangingPunct="0"/>
            <a:r>
              <a:rPr lang="en-US" sz="700" b="0" dirty="0"/>
              <a:t>STALL</a:t>
            </a:r>
            <a:endParaRPr lang="en-US" sz="2400" b="0" dirty="0"/>
          </a:p>
        </p:txBody>
      </p:sp>
      <p:sp>
        <p:nvSpPr>
          <p:cNvPr id="252" name="Freeform 376"/>
          <p:cNvSpPr>
            <a:spLocks/>
          </p:cNvSpPr>
          <p:nvPr/>
        </p:nvSpPr>
        <p:spPr bwMode="auto">
          <a:xfrm>
            <a:off x="3352800" y="2859084"/>
            <a:ext cx="519113" cy="84138"/>
          </a:xfrm>
          <a:custGeom>
            <a:avLst/>
            <a:gdLst>
              <a:gd name="T0" fmla="*/ 0 w 388"/>
              <a:gd name="T1" fmla="*/ 0 h 63"/>
              <a:gd name="T2" fmla="*/ 2147483647 w 388"/>
              <a:gd name="T3" fmla="*/ 0 h 63"/>
              <a:gd name="T4" fmla="*/ 2147483647 w 388"/>
              <a:gd name="T5" fmla="*/ 2147483647 h 63"/>
              <a:gd name="T6" fmla="*/ 2147483647 w 388"/>
              <a:gd name="T7" fmla="*/ 2147483647 h 63"/>
              <a:gd name="T8" fmla="*/ 0 w 388"/>
              <a:gd name="T9" fmla="*/ 0 h 63"/>
              <a:gd name="T10" fmla="*/ 0 60000 65536"/>
              <a:gd name="T11" fmla="*/ 0 60000 65536"/>
              <a:gd name="T12" fmla="*/ 0 60000 65536"/>
              <a:gd name="T13" fmla="*/ 0 60000 65536"/>
              <a:gd name="T14" fmla="*/ 0 60000 65536"/>
              <a:gd name="T15" fmla="*/ 0 w 388"/>
              <a:gd name="T16" fmla="*/ 0 h 63"/>
              <a:gd name="T17" fmla="*/ 388 w 388"/>
              <a:gd name="T18" fmla="*/ 63 h 63"/>
            </a:gdLst>
            <a:ahLst/>
            <a:cxnLst>
              <a:cxn ang="T10">
                <a:pos x="T0" y="T1"/>
              </a:cxn>
              <a:cxn ang="T11">
                <a:pos x="T2" y="T3"/>
              </a:cxn>
              <a:cxn ang="T12">
                <a:pos x="T4" y="T5"/>
              </a:cxn>
              <a:cxn ang="T13">
                <a:pos x="T6" y="T7"/>
              </a:cxn>
              <a:cxn ang="T14">
                <a:pos x="T8" y="T9"/>
              </a:cxn>
            </a:cxnLst>
            <a:rect l="T15" t="T16" r="T17" b="T18"/>
            <a:pathLst>
              <a:path w="388" h="63">
                <a:moveTo>
                  <a:pt x="0" y="0"/>
                </a:moveTo>
                <a:lnTo>
                  <a:pt x="388" y="0"/>
                </a:lnTo>
                <a:lnTo>
                  <a:pt x="339" y="63"/>
                </a:lnTo>
                <a:lnTo>
                  <a:pt x="49" y="63"/>
                </a:lnTo>
                <a:lnTo>
                  <a:pt x="0" y="0"/>
                </a:lnTo>
              </a:path>
            </a:pathLst>
          </a:custGeom>
          <a:solidFill>
            <a:schemeClr val="accent1">
              <a:lumMod val="40000"/>
              <a:lumOff val="60000"/>
            </a:schemeClr>
          </a:solidFill>
          <a:ln w="11113">
            <a:solidFill>
              <a:srgbClr val="000000"/>
            </a:solidFill>
            <a:round/>
            <a:headEnd/>
            <a:tailEnd/>
          </a:ln>
        </p:spPr>
        <p:txBody>
          <a:bodyPr/>
          <a:lstStyle/>
          <a:p>
            <a:endParaRPr lang="en-US"/>
          </a:p>
        </p:txBody>
      </p:sp>
      <p:sp>
        <p:nvSpPr>
          <p:cNvPr id="253" name="Freeform 376"/>
          <p:cNvSpPr>
            <a:spLocks/>
          </p:cNvSpPr>
          <p:nvPr/>
        </p:nvSpPr>
        <p:spPr bwMode="auto">
          <a:xfrm>
            <a:off x="2590800" y="2863847"/>
            <a:ext cx="519113" cy="84138"/>
          </a:xfrm>
          <a:custGeom>
            <a:avLst/>
            <a:gdLst>
              <a:gd name="T0" fmla="*/ 0 w 388"/>
              <a:gd name="T1" fmla="*/ 0 h 63"/>
              <a:gd name="T2" fmla="*/ 2147483647 w 388"/>
              <a:gd name="T3" fmla="*/ 0 h 63"/>
              <a:gd name="T4" fmla="*/ 2147483647 w 388"/>
              <a:gd name="T5" fmla="*/ 2147483647 h 63"/>
              <a:gd name="T6" fmla="*/ 2147483647 w 388"/>
              <a:gd name="T7" fmla="*/ 2147483647 h 63"/>
              <a:gd name="T8" fmla="*/ 0 w 388"/>
              <a:gd name="T9" fmla="*/ 0 h 63"/>
              <a:gd name="T10" fmla="*/ 0 60000 65536"/>
              <a:gd name="T11" fmla="*/ 0 60000 65536"/>
              <a:gd name="T12" fmla="*/ 0 60000 65536"/>
              <a:gd name="T13" fmla="*/ 0 60000 65536"/>
              <a:gd name="T14" fmla="*/ 0 60000 65536"/>
              <a:gd name="T15" fmla="*/ 0 w 388"/>
              <a:gd name="T16" fmla="*/ 0 h 63"/>
              <a:gd name="T17" fmla="*/ 388 w 388"/>
              <a:gd name="T18" fmla="*/ 63 h 63"/>
            </a:gdLst>
            <a:ahLst/>
            <a:cxnLst>
              <a:cxn ang="T10">
                <a:pos x="T0" y="T1"/>
              </a:cxn>
              <a:cxn ang="T11">
                <a:pos x="T2" y="T3"/>
              </a:cxn>
              <a:cxn ang="T12">
                <a:pos x="T4" y="T5"/>
              </a:cxn>
              <a:cxn ang="T13">
                <a:pos x="T6" y="T7"/>
              </a:cxn>
              <a:cxn ang="T14">
                <a:pos x="T8" y="T9"/>
              </a:cxn>
            </a:cxnLst>
            <a:rect l="T15" t="T16" r="T17" b="T18"/>
            <a:pathLst>
              <a:path w="388" h="63">
                <a:moveTo>
                  <a:pt x="0" y="0"/>
                </a:moveTo>
                <a:lnTo>
                  <a:pt x="388" y="0"/>
                </a:lnTo>
                <a:lnTo>
                  <a:pt x="339" y="63"/>
                </a:lnTo>
                <a:lnTo>
                  <a:pt x="49" y="63"/>
                </a:lnTo>
                <a:lnTo>
                  <a:pt x="0" y="0"/>
                </a:lnTo>
              </a:path>
            </a:pathLst>
          </a:custGeom>
          <a:solidFill>
            <a:schemeClr val="accent1">
              <a:lumMod val="40000"/>
              <a:lumOff val="60000"/>
            </a:schemeClr>
          </a:solidFill>
          <a:ln w="11113">
            <a:solidFill>
              <a:srgbClr val="000000"/>
            </a:solidFill>
            <a:round/>
            <a:headEnd/>
            <a:tailEnd/>
          </a:ln>
        </p:spPr>
        <p:txBody>
          <a:bodyPr/>
          <a:lstStyle/>
          <a:p>
            <a:endParaRPr lang="en-US"/>
          </a:p>
        </p:txBody>
      </p:sp>
      <p:grpSp>
        <p:nvGrpSpPr>
          <p:cNvPr id="274" name="Group 273"/>
          <p:cNvGrpSpPr/>
          <p:nvPr/>
        </p:nvGrpSpPr>
        <p:grpSpPr>
          <a:xfrm>
            <a:off x="3582192" y="2754312"/>
            <a:ext cx="723104" cy="96839"/>
            <a:chOff x="4308475" y="2500311"/>
            <a:chExt cx="723104" cy="96839"/>
          </a:xfrm>
        </p:grpSpPr>
        <p:sp>
          <p:nvSpPr>
            <p:cNvPr id="260" name="Line 211"/>
            <p:cNvSpPr>
              <a:spLocks noChangeShapeType="1"/>
            </p:cNvSpPr>
            <p:nvPr/>
          </p:nvSpPr>
          <p:spPr bwMode="auto">
            <a:xfrm>
              <a:off x="4327525" y="2503488"/>
              <a:ext cx="1588" cy="88900"/>
            </a:xfrm>
            <a:prstGeom prst="line">
              <a:avLst/>
            </a:prstGeom>
            <a:noFill/>
            <a:ln w="4763">
              <a:solidFill>
                <a:srgbClr val="CC0000"/>
              </a:solidFill>
              <a:round/>
              <a:headEnd/>
              <a:tailEnd/>
            </a:ln>
          </p:spPr>
          <p:txBody>
            <a:bodyPr/>
            <a:lstStyle/>
            <a:p>
              <a:endParaRPr lang="en-US"/>
            </a:p>
          </p:txBody>
        </p:sp>
        <p:sp>
          <p:nvSpPr>
            <p:cNvPr id="261" name="Freeform 212"/>
            <p:cNvSpPr>
              <a:spLocks/>
            </p:cNvSpPr>
            <p:nvPr/>
          </p:nvSpPr>
          <p:spPr bwMode="auto">
            <a:xfrm>
              <a:off x="4308475" y="2541588"/>
              <a:ext cx="38100" cy="50800"/>
            </a:xfrm>
            <a:custGeom>
              <a:avLst/>
              <a:gdLst>
                <a:gd name="T0" fmla="*/ 2147483647 w 28"/>
                <a:gd name="T1" fmla="*/ 2147483647 h 38"/>
                <a:gd name="T2" fmla="*/ 2147483647 w 28"/>
                <a:gd name="T3" fmla="*/ 0 h 38"/>
                <a:gd name="T4" fmla="*/ 2147483647 w 28"/>
                <a:gd name="T5" fmla="*/ 0 h 38"/>
                <a:gd name="T6" fmla="*/ 2147483647 w 28"/>
                <a:gd name="T7" fmla="*/ 2147483647 h 38"/>
                <a:gd name="T8" fmla="*/ 2147483647 w 28"/>
                <a:gd name="T9" fmla="*/ 2147483647 h 38"/>
                <a:gd name="T10" fmla="*/ 0 w 28"/>
                <a:gd name="T11" fmla="*/ 0 h 38"/>
                <a:gd name="T12" fmla="*/ 0 w 28"/>
                <a:gd name="T13" fmla="*/ 0 h 38"/>
                <a:gd name="T14" fmla="*/ 2147483647 w 28"/>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8"/>
                <a:gd name="T26" fmla="*/ 28 w 28"/>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8">
                  <a:moveTo>
                    <a:pt x="14" y="38"/>
                  </a:moveTo>
                  <a:lnTo>
                    <a:pt x="28" y="0"/>
                  </a:lnTo>
                  <a:lnTo>
                    <a:pt x="14" y="17"/>
                  </a:lnTo>
                  <a:lnTo>
                    <a:pt x="0" y="0"/>
                  </a:lnTo>
                  <a:lnTo>
                    <a:pt x="14" y="38"/>
                  </a:lnTo>
                  <a:close/>
                </a:path>
              </a:pathLst>
            </a:custGeom>
            <a:solidFill>
              <a:srgbClr val="000000"/>
            </a:solidFill>
            <a:ln w="9525">
              <a:solidFill>
                <a:srgbClr val="CC0000"/>
              </a:solidFill>
              <a:round/>
              <a:headEnd/>
              <a:tailEnd/>
            </a:ln>
          </p:spPr>
          <p:txBody>
            <a:bodyPr/>
            <a:lstStyle/>
            <a:p>
              <a:endParaRPr lang="en-US"/>
            </a:p>
          </p:txBody>
        </p:sp>
        <p:sp>
          <p:nvSpPr>
            <p:cNvPr id="262" name="Freeform 213"/>
            <p:cNvSpPr>
              <a:spLocks/>
            </p:cNvSpPr>
            <p:nvPr/>
          </p:nvSpPr>
          <p:spPr bwMode="auto">
            <a:xfrm>
              <a:off x="4308475" y="2541588"/>
              <a:ext cx="38100" cy="50800"/>
            </a:xfrm>
            <a:custGeom>
              <a:avLst/>
              <a:gdLst>
                <a:gd name="T0" fmla="*/ 2147483647 w 28"/>
                <a:gd name="T1" fmla="*/ 2147483647 h 38"/>
                <a:gd name="T2" fmla="*/ 2147483647 w 28"/>
                <a:gd name="T3" fmla="*/ 0 h 38"/>
                <a:gd name="T4" fmla="*/ 2147483647 w 28"/>
                <a:gd name="T5" fmla="*/ 0 h 38"/>
                <a:gd name="T6" fmla="*/ 2147483647 w 28"/>
                <a:gd name="T7" fmla="*/ 2147483647 h 38"/>
                <a:gd name="T8" fmla="*/ 2147483647 w 28"/>
                <a:gd name="T9" fmla="*/ 2147483647 h 38"/>
                <a:gd name="T10" fmla="*/ 0 w 28"/>
                <a:gd name="T11" fmla="*/ 0 h 38"/>
                <a:gd name="T12" fmla="*/ 0 w 28"/>
                <a:gd name="T13" fmla="*/ 0 h 38"/>
                <a:gd name="T14" fmla="*/ 2147483647 w 28"/>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8"/>
                <a:gd name="T26" fmla="*/ 28 w 28"/>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8">
                  <a:moveTo>
                    <a:pt x="14" y="38"/>
                  </a:moveTo>
                  <a:lnTo>
                    <a:pt x="28" y="0"/>
                  </a:lnTo>
                  <a:lnTo>
                    <a:pt x="14" y="17"/>
                  </a:lnTo>
                  <a:lnTo>
                    <a:pt x="0" y="0"/>
                  </a:lnTo>
                  <a:lnTo>
                    <a:pt x="14" y="38"/>
                  </a:lnTo>
                </a:path>
              </a:pathLst>
            </a:custGeom>
            <a:noFill/>
            <a:ln w="4763">
              <a:solidFill>
                <a:srgbClr val="CC0000"/>
              </a:solidFill>
              <a:round/>
              <a:headEnd/>
              <a:tailEnd/>
            </a:ln>
          </p:spPr>
          <p:txBody>
            <a:bodyPr/>
            <a:lstStyle/>
            <a:p>
              <a:endParaRPr lang="en-US"/>
            </a:p>
          </p:txBody>
        </p:sp>
        <p:sp>
          <p:nvSpPr>
            <p:cNvPr id="263" name="Line 214"/>
            <p:cNvSpPr>
              <a:spLocks noChangeShapeType="1"/>
            </p:cNvSpPr>
            <p:nvPr/>
          </p:nvSpPr>
          <p:spPr bwMode="auto">
            <a:xfrm>
              <a:off x="4375150" y="2508250"/>
              <a:ext cx="1588" cy="84138"/>
            </a:xfrm>
            <a:prstGeom prst="line">
              <a:avLst/>
            </a:prstGeom>
            <a:noFill/>
            <a:ln w="4763">
              <a:solidFill>
                <a:srgbClr val="CC0000"/>
              </a:solidFill>
              <a:round/>
              <a:headEnd/>
              <a:tailEnd/>
            </a:ln>
          </p:spPr>
          <p:txBody>
            <a:bodyPr/>
            <a:lstStyle/>
            <a:p>
              <a:endParaRPr lang="en-US"/>
            </a:p>
          </p:txBody>
        </p:sp>
        <p:sp>
          <p:nvSpPr>
            <p:cNvPr id="264" name="Freeform 215"/>
            <p:cNvSpPr>
              <a:spLocks/>
            </p:cNvSpPr>
            <p:nvPr/>
          </p:nvSpPr>
          <p:spPr bwMode="auto">
            <a:xfrm>
              <a:off x="4356100" y="2541588"/>
              <a:ext cx="41275" cy="50800"/>
            </a:xfrm>
            <a:custGeom>
              <a:avLst/>
              <a:gdLst>
                <a:gd name="T0" fmla="*/ 2147483647 w 31"/>
                <a:gd name="T1" fmla="*/ 2147483647 h 38"/>
                <a:gd name="T2" fmla="*/ 2147483647 w 31"/>
                <a:gd name="T3" fmla="*/ 0 h 38"/>
                <a:gd name="T4" fmla="*/ 2147483647 w 31"/>
                <a:gd name="T5" fmla="*/ 0 h 38"/>
                <a:gd name="T6" fmla="*/ 2147483647 w 31"/>
                <a:gd name="T7" fmla="*/ 2147483647 h 38"/>
                <a:gd name="T8" fmla="*/ 2147483647 w 31"/>
                <a:gd name="T9" fmla="*/ 2147483647 h 38"/>
                <a:gd name="T10" fmla="*/ 0 w 31"/>
                <a:gd name="T11" fmla="*/ 0 h 38"/>
                <a:gd name="T12" fmla="*/ 0 w 31"/>
                <a:gd name="T13" fmla="*/ 0 h 38"/>
                <a:gd name="T14" fmla="*/ 2147483647 w 31"/>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38"/>
                <a:gd name="T26" fmla="*/ 31 w 31"/>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38">
                  <a:moveTo>
                    <a:pt x="14" y="38"/>
                  </a:moveTo>
                  <a:lnTo>
                    <a:pt x="31" y="0"/>
                  </a:lnTo>
                  <a:lnTo>
                    <a:pt x="14" y="21"/>
                  </a:lnTo>
                  <a:lnTo>
                    <a:pt x="0" y="0"/>
                  </a:lnTo>
                  <a:lnTo>
                    <a:pt x="14" y="38"/>
                  </a:lnTo>
                  <a:close/>
                </a:path>
              </a:pathLst>
            </a:custGeom>
            <a:solidFill>
              <a:srgbClr val="000000"/>
            </a:solidFill>
            <a:ln w="9525">
              <a:solidFill>
                <a:srgbClr val="CC0000"/>
              </a:solidFill>
              <a:round/>
              <a:headEnd/>
              <a:tailEnd/>
            </a:ln>
          </p:spPr>
          <p:txBody>
            <a:bodyPr/>
            <a:lstStyle/>
            <a:p>
              <a:endParaRPr lang="en-US"/>
            </a:p>
          </p:txBody>
        </p:sp>
        <p:sp>
          <p:nvSpPr>
            <p:cNvPr id="265" name="Freeform 216"/>
            <p:cNvSpPr>
              <a:spLocks/>
            </p:cNvSpPr>
            <p:nvPr/>
          </p:nvSpPr>
          <p:spPr bwMode="auto">
            <a:xfrm>
              <a:off x="4356100" y="2541588"/>
              <a:ext cx="41275" cy="50800"/>
            </a:xfrm>
            <a:custGeom>
              <a:avLst/>
              <a:gdLst>
                <a:gd name="T0" fmla="*/ 2147483647 w 31"/>
                <a:gd name="T1" fmla="*/ 2147483647 h 38"/>
                <a:gd name="T2" fmla="*/ 2147483647 w 31"/>
                <a:gd name="T3" fmla="*/ 0 h 38"/>
                <a:gd name="T4" fmla="*/ 2147483647 w 31"/>
                <a:gd name="T5" fmla="*/ 0 h 38"/>
                <a:gd name="T6" fmla="*/ 2147483647 w 31"/>
                <a:gd name="T7" fmla="*/ 2147483647 h 38"/>
                <a:gd name="T8" fmla="*/ 2147483647 w 31"/>
                <a:gd name="T9" fmla="*/ 2147483647 h 38"/>
                <a:gd name="T10" fmla="*/ 0 w 31"/>
                <a:gd name="T11" fmla="*/ 0 h 38"/>
                <a:gd name="T12" fmla="*/ 0 w 31"/>
                <a:gd name="T13" fmla="*/ 0 h 38"/>
                <a:gd name="T14" fmla="*/ 2147483647 w 31"/>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38"/>
                <a:gd name="T26" fmla="*/ 31 w 31"/>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38">
                  <a:moveTo>
                    <a:pt x="14" y="38"/>
                  </a:moveTo>
                  <a:lnTo>
                    <a:pt x="31" y="0"/>
                  </a:lnTo>
                  <a:lnTo>
                    <a:pt x="14" y="21"/>
                  </a:lnTo>
                  <a:lnTo>
                    <a:pt x="0" y="0"/>
                  </a:lnTo>
                  <a:lnTo>
                    <a:pt x="14" y="38"/>
                  </a:lnTo>
                </a:path>
              </a:pathLst>
            </a:custGeom>
            <a:noFill/>
            <a:ln w="4763">
              <a:solidFill>
                <a:srgbClr val="CC0000"/>
              </a:solidFill>
              <a:round/>
              <a:headEnd/>
              <a:tailEnd/>
            </a:ln>
          </p:spPr>
          <p:txBody>
            <a:bodyPr/>
            <a:lstStyle/>
            <a:p>
              <a:endParaRPr lang="en-US"/>
            </a:p>
          </p:txBody>
        </p:sp>
        <p:sp>
          <p:nvSpPr>
            <p:cNvPr id="266" name="Line 217"/>
            <p:cNvSpPr>
              <a:spLocks noChangeShapeType="1"/>
            </p:cNvSpPr>
            <p:nvPr/>
          </p:nvSpPr>
          <p:spPr bwMode="auto">
            <a:xfrm>
              <a:off x="4552950" y="2508250"/>
              <a:ext cx="1588" cy="88900"/>
            </a:xfrm>
            <a:prstGeom prst="line">
              <a:avLst/>
            </a:prstGeom>
            <a:noFill/>
            <a:ln w="4763">
              <a:solidFill>
                <a:srgbClr val="CC0000"/>
              </a:solidFill>
              <a:round/>
              <a:headEnd/>
              <a:tailEnd/>
            </a:ln>
          </p:spPr>
          <p:txBody>
            <a:bodyPr/>
            <a:lstStyle/>
            <a:p>
              <a:endParaRPr lang="en-US"/>
            </a:p>
          </p:txBody>
        </p:sp>
        <p:sp>
          <p:nvSpPr>
            <p:cNvPr id="267" name="Freeform 218"/>
            <p:cNvSpPr>
              <a:spLocks/>
            </p:cNvSpPr>
            <p:nvPr/>
          </p:nvSpPr>
          <p:spPr bwMode="auto">
            <a:xfrm>
              <a:off x="4533900" y="2541588"/>
              <a:ext cx="41275" cy="55562"/>
            </a:xfrm>
            <a:custGeom>
              <a:avLst/>
              <a:gdLst>
                <a:gd name="T0" fmla="*/ 2147483647 w 31"/>
                <a:gd name="T1" fmla="*/ 2147483647 h 42"/>
                <a:gd name="T2" fmla="*/ 2147483647 w 31"/>
                <a:gd name="T3" fmla="*/ 0 h 42"/>
                <a:gd name="T4" fmla="*/ 2147483647 w 31"/>
                <a:gd name="T5" fmla="*/ 0 h 42"/>
                <a:gd name="T6" fmla="*/ 2147483647 w 31"/>
                <a:gd name="T7" fmla="*/ 2147483647 h 42"/>
                <a:gd name="T8" fmla="*/ 2147483647 w 31"/>
                <a:gd name="T9" fmla="*/ 2147483647 h 42"/>
                <a:gd name="T10" fmla="*/ 0 w 31"/>
                <a:gd name="T11" fmla="*/ 0 h 42"/>
                <a:gd name="T12" fmla="*/ 0 w 31"/>
                <a:gd name="T13" fmla="*/ 0 h 42"/>
                <a:gd name="T14" fmla="*/ 2147483647 w 31"/>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42"/>
                <a:gd name="T26" fmla="*/ 31 w 31"/>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42">
                  <a:moveTo>
                    <a:pt x="14" y="42"/>
                  </a:moveTo>
                  <a:lnTo>
                    <a:pt x="31" y="0"/>
                  </a:lnTo>
                  <a:lnTo>
                    <a:pt x="14" y="21"/>
                  </a:lnTo>
                  <a:lnTo>
                    <a:pt x="0" y="0"/>
                  </a:lnTo>
                  <a:lnTo>
                    <a:pt x="14" y="42"/>
                  </a:lnTo>
                  <a:close/>
                </a:path>
              </a:pathLst>
            </a:custGeom>
            <a:solidFill>
              <a:srgbClr val="000000"/>
            </a:solidFill>
            <a:ln w="9525">
              <a:solidFill>
                <a:srgbClr val="CC0000"/>
              </a:solidFill>
              <a:round/>
              <a:headEnd/>
              <a:tailEnd/>
            </a:ln>
          </p:spPr>
          <p:txBody>
            <a:bodyPr/>
            <a:lstStyle/>
            <a:p>
              <a:endParaRPr lang="en-US"/>
            </a:p>
          </p:txBody>
        </p:sp>
        <p:sp>
          <p:nvSpPr>
            <p:cNvPr id="268" name="Freeform 219"/>
            <p:cNvSpPr>
              <a:spLocks/>
            </p:cNvSpPr>
            <p:nvPr/>
          </p:nvSpPr>
          <p:spPr bwMode="auto">
            <a:xfrm>
              <a:off x="4533900" y="2541588"/>
              <a:ext cx="41275" cy="55562"/>
            </a:xfrm>
            <a:custGeom>
              <a:avLst/>
              <a:gdLst>
                <a:gd name="T0" fmla="*/ 2147483647 w 31"/>
                <a:gd name="T1" fmla="*/ 2147483647 h 42"/>
                <a:gd name="T2" fmla="*/ 2147483647 w 31"/>
                <a:gd name="T3" fmla="*/ 0 h 42"/>
                <a:gd name="T4" fmla="*/ 2147483647 w 31"/>
                <a:gd name="T5" fmla="*/ 0 h 42"/>
                <a:gd name="T6" fmla="*/ 2147483647 w 31"/>
                <a:gd name="T7" fmla="*/ 2147483647 h 42"/>
                <a:gd name="T8" fmla="*/ 2147483647 w 31"/>
                <a:gd name="T9" fmla="*/ 2147483647 h 42"/>
                <a:gd name="T10" fmla="*/ 0 w 31"/>
                <a:gd name="T11" fmla="*/ 0 h 42"/>
                <a:gd name="T12" fmla="*/ 0 w 31"/>
                <a:gd name="T13" fmla="*/ 0 h 42"/>
                <a:gd name="T14" fmla="*/ 2147483647 w 31"/>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42"/>
                <a:gd name="T26" fmla="*/ 31 w 31"/>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42">
                  <a:moveTo>
                    <a:pt x="14" y="42"/>
                  </a:moveTo>
                  <a:lnTo>
                    <a:pt x="31" y="0"/>
                  </a:lnTo>
                  <a:lnTo>
                    <a:pt x="14" y="21"/>
                  </a:lnTo>
                  <a:lnTo>
                    <a:pt x="0" y="0"/>
                  </a:lnTo>
                  <a:lnTo>
                    <a:pt x="14" y="42"/>
                  </a:lnTo>
                </a:path>
              </a:pathLst>
            </a:custGeom>
            <a:noFill/>
            <a:ln w="4763">
              <a:solidFill>
                <a:srgbClr val="CC0000"/>
              </a:solidFill>
              <a:round/>
              <a:headEnd/>
              <a:tailEnd/>
            </a:ln>
          </p:spPr>
          <p:txBody>
            <a:bodyPr/>
            <a:lstStyle/>
            <a:p>
              <a:endParaRPr lang="en-US"/>
            </a:p>
          </p:txBody>
        </p:sp>
        <p:sp>
          <p:nvSpPr>
            <p:cNvPr id="269" name="Freeform 220"/>
            <p:cNvSpPr>
              <a:spLocks/>
            </p:cNvSpPr>
            <p:nvPr/>
          </p:nvSpPr>
          <p:spPr bwMode="auto">
            <a:xfrm>
              <a:off x="4435475" y="2535238"/>
              <a:ext cx="9525" cy="9525"/>
            </a:xfrm>
            <a:custGeom>
              <a:avLst/>
              <a:gdLst>
                <a:gd name="T0" fmla="*/ 2147483647 w 7"/>
                <a:gd name="T1" fmla="*/ 2147483647 h 7"/>
                <a:gd name="T2" fmla="*/ 2147483647 w 7"/>
                <a:gd name="T3" fmla="*/ 2147483647 h 7"/>
                <a:gd name="T4" fmla="*/ 2147483647 w 7"/>
                <a:gd name="T5" fmla="*/ 2147483647 h 7"/>
                <a:gd name="T6" fmla="*/ 2147483647 w 7"/>
                <a:gd name="T7" fmla="*/ 2147483647 h 7"/>
                <a:gd name="T8" fmla="*/ 0 w 7"/>
                <a:gd name="T9" fmla="*/ 2147483647 h 7"/>
                <a:gd name="T10" fmla="*/ 0 w 7"/>
                <a:gd name="T11" fmla="*/ 2147483647 h 7"/>
                <a:gd name="T12" fmla="*/ 0 w 7"/>
                <a:gd name="T13" fmla="*/ 2147483647 h 7"/>
                <a:gd name="T14" fmla="*/ 0 w 7"/>
                <a:gd name="T15" fmla="*/ 2147483647 h 7"/>
                <a:gd name="T16" fmla="*/ 2147483647 w 7"/>
                <a:gd name="T17" fmla="*/ 0 h 7"/>
                <a:gd name="T18" fmla="*/ 2147483647 w 7"/>
                <a:gd name="T19" fmla="*/ 0 h 7"/>
                <a:gd name="T20" fmla="*/ 2147483647 w 7"/>
                <a:gd name="T21" fmla="*/ 2147483647 h 7"/>
                <a:gd name="T22" fmla="*/ 2147483647 w 7"/>
                <a:gd name="T23" fmla="*/ 2147483647 h 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
                <a:gd name="T37" fmla="*/ 0 h 7"/>
                <a:gd name="T38" fmla="*/ 7 w 7"/>
                <a:gd name="T39" fmla="*/ 7 h 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 h="7">
                  <a:moveTo>
                    <a:pt x="7" y="4"/>
                  </a:moveTo>
                  <a:lnTo>
                    <a:pt x="7" y="7"/>
                  </a:lnTo>
                  <a:lnTo>
                    <a:pt x="4" y="7"/>
                  </a:lnTo>
                  <a:lnTo>
                    <a:pt x="0" y="7"/>
                  </a:lnTo>
                  <a:lnTo>
                    <a:pt x="0" y="4"/>
                  </a:lnTo>
                  <a:lnTo>
                    <a:pt x="4" y="0"/>
                  </a:lnTo>
                  <a:lnTo>
                    <a:pt x="7" y="4"/>
                  </a:lnTo>
                </a:path>
              </a:pathLst>
            </a:custGeom>
            <a:noFill/>
            <a:ln w="4763">
              <a:solidFill>
                <a:srgbClr val="CC0000"/>
              </a:solidFill>
              <a:round/>
              <a:headEnd/>
              <a:tailEnd/>
            </a:ln>
          </p:spPr>
          <p:txBody>
            <a:bodyPr/>
            <a:lstStyle/>
            <a:p>
              <a:endParaRPr lang="en-US"/>
            </a:p>
          </p:txBody>
        </p:sp>
        <p:sp>
          <p:nvSpPr>
            <p:cNvPr id="270" name="Freeform 221"/>
            <p:cNvSpPr>
              <a:spLocks/>
            </p:cNvSpPr>
            <p:nvPr/>
          </p:nvSpPr>
          <p:spPr bwMode="auto">
            <a:xfrm>
              <a:off x="4462463" y="2535238"/>
              <a:ext cx="15875" cy="9525"/>
            </a:xfrm>
            <a:custGeom>
              <a:avLst/>
              <a:gdLst>
                <a:gd name="T0" fmla="*/ 2147483647 w 11"/>
                <a:gd name="T1" fmla="*/ 2147483647 h 7"/>
                <a:gd name="T2" fmla="*/ 2147483647 w 11"/>
                <a:gd name="T3" fmla="*/ 2147483647 h 7"/>
                <a:gd name="T4" fmla="*/ 2147483647 w 11"/>
                <a:gd name="T5" fmla="*/ 2147483647 h 7"/>
                <a:gd name="T6" fmla="*/ 2147483647 w 11"/>
                <a:gd name="T7" fmla="*/ 2147483647 h 7"/>
                <a:gd name="T8" fmla="*/ 2147483647 w 11"/>
                <a:gd name="T9" fmla="*/ 2147483647 h 7"/>
                <a:gd name="T10" fmla="*/ 0 w 11"/>
                <a:gd name="T11" fmla="*/ 2147483647 h 7"/>
                <a:gd name="T12" fmla="*/ 0 w 11"/>
                <a:gd name="T13" fmla="*/ 2147483647 h 7"/>
                <a:gd name="T14" fmla="*/ 2147483647 w 11"/>
                <a:gd name="T15" fmla="*/ 2147483647 h 7"/>
                <a:gd name="T16" fmla="*/ 2147483647 w 11"/>
                <a:gd name="T17" fmla="*/ 0 h 7"/>
                <a:gd name="T18" fmla="*/ 2147483647 w 11"/>
                <a:gd name="T19" fmla="*/ 0 h 7"/>
                <a:gd name="T20" fmla="*/ 2147483647 w 11"/>
                <a:gd name="T21" fmla="*/ 2147483647 h 7"/>
                <a:gd name="T22" fmla="*/ 2147483647 w 11"/>
                <a:gd name="T23" fmla="*/ 2147483647 h 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1"/>
                <a:gd name="T37" fmla="*/ 0 h 7"/>
                <a:gd name="T38" fmla="*/ 11 w 11"/>
                <a:gd name="T39" fmla="*/ 7 h 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1" h="7">
                  <a:moveTo>
                    <a:pt x="11" y="4"/>
                  </a:moveTo>
                  <a:lnTo>
                    <a:pt x="7" y="7"/>
                  </a:lnTo>
                  <a:lnTo>
                    <a:pt x="4" y="7"/>
                  </a:lnTo>
                  <a:lnTo>
                    <a:pt x="0" y="4"/>
                  </a:lnTo>
                  <a:lnTo>
                    <a:pt x="4" y="4"/>
                  </a:lnTo>
                  <a:lnTo>
                    <a:pt x="7" y="0"/>
                  </a:lnTo>
                  <a:lnTo>
                    <a:pt x="7" y="4"/>
                  </a:lnTo>
                  <a:lnTo>
                    <a:pt x="11" y="4"/>
                  </a:lnTo>
                </a:path>
              </a:pathLst>
            </a:custGeom>
            <a:noFill/>
            <a:ln w="4763">
              <a:solidFill>
                <a:srgbClr val="CC0000"/>
              </a:solidFill>
              <a:round/>
              <a:headEnd/>
              <a:tailEnd/>
            </a:ln>
          </p:spPr>
          <p:txBody>
            <a:bodyPr/>
            <a:lstStyle/>
            <a:p>
              <a:endParaRPr lang="en-US"/>
            </a:p>
          </p:txBody>
        </p:sp>
        <p:sp>
          <p:nvSpPr>
            <p:cNvPr id="271" name="Freeform 222"/>
            <p:cNvSpPr>
              <a:spLocks/>
            </p:cNvSpPr>
            <p:nvPr/>
          </p:nvSpPr>
          <p:spPr bwMode="auto">
            <a:xfrm>
              <a:off x="4495800" y="2535238"/>
              <a:ext cx="9525" cy="9525"/>
            </a:xfrm>
            <a:custGeom>
              <a:avLst/>
              <a:gdLst>
                <a:gd name="T0" fmla="*/ 2147483647 w 7"/>
                <a:gd name="T1" fmla="*/ 2147483647 h 7"/>
                <a:gd name="T2" fmla="*/ 2147483647 w 7"/>
                <a:gd name="T3" fmla="*/ 2147483647 h 7"/>
                <a:gd name="T4" fmla="*/ 2147483647 w 7"/>
                <a:gd name="T5" fmla="*/ 2147483647 h 7"/>
                <a:gd name="T6" fmla="*/ 2147483647 w 7"/>
                <a:gd name="T7" fmla="*/ 2147483647 h 7"/>
                <a:gd name="T8" fmla="*/ 0 w 7"/>
                <a:gd name="T9" fmla="*/ 2147483647 h 7"/>
                <a:gd name="T10" fmla="*/ 0 w 7"/>
                <a:gd name="T11" fmla="*/ 2147483647 h 7"/>
                <a:gd name="T12" fmla="*/ 0 w 7"/>
                <a:gd name="T13" fmla="*/ 2147483647 h 7"/>
                <a:gd name="T14" fmla="*/ 0 w 7"/>
                <a:gd name="T15" fmla="*/ 2147483647 h 7"/>
                <a:gd name="T16" fmla="*/ 2147483647 w 7"/>
                <a:gd name="T17" fmla="*/ 0 h 7"/>
                <a:gd name="T18" fmla="*/ 2147483647 w 7"/>
                <a:gd name="T19" fmla="*/ 0 h 7"/>
                <a:gd name="T20" fmla="*/ 2147483647 w 7"/>
                <a:gd name="T21" fmla="*/ 2147483647 h 7"/>
                <a:gd name="T22" fmla="*/ 2147483647 w 7"/>
                <a:gd name="T23" fmla="*/ 2147483647 h 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
                <a:gd name="T37" fmla="*/ 0 h 7"/>
                <a:gd name="T38" fmla="*/ 7 w 7"/>
                <a:gd name="T39" fmla="*/ 7 h 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 h="7">
                  <a:moveTo>
                    <a:pt x="7" y="4"/>
                  </a:moveTo>
                  <a:lnTo>
                    <a:pt x="7" y="7"/>
                  </a:lnTo>
                  <a:lnTo>
                    <a:pt x="3" y="7"/>
                  </a:lnTo>
                  <a:lnTo>
                    <a:pt x="0" y="7"/>
                  </a:lnTo>
                  <a:lnTo>
                    <a:pt x="0" y="4"/>
                  </a:lnTo>
                  <a:lnTo>
                    <a:pt x="3" y="0"/>
                  </a:lnTo>
                  <a:lnTo>
                    <a:pt x="7" y="4"/>
                  </a:lnTo>
                </a:path>
              </a:pathLst>
            </a:custGeom>
            <a:noFill/>
            <a:ln w="4763">
              <a:solidFill>
                <a:srgbClr val="CC0000"/>
              </a:solidFill>
              <a:round/>
              <a:headEnd/>
              <a:tailEnd/>
            </a:ln>
          </p:spPr>
          <p:txBody>
            <a:bodyPr/>
            <a:lstStyle/>
            <a:p>
              <a:endParaRPr lang="en-US"/>
            </a:p>
          </p:txBody>
        </p:sp>
        <p:sp>
          <p:nvSpPr>
            <p:cNvPr id="272" name="Rectangle 380"/>
            <p:cNvSpPr>
              <a:spLocks noChangeArrowheads="1"/>
            </p:cNvSpPr>
            <p:nvPr/>
          </p:nvSpPr>
          <p:spPr bwMode="auto">
            <a:xfrm>
              <a:off x="4621210" y="2500311"/>
              <a:ext cx="410369" cy="92333"/>
            </a:xfrm>
            <a:prstGeom prst="rect">
              <a:avLst/>
            </a:prstGeom>
            <a:noFill/>
            <a:ln w="9525">
              <a:noFill/>
              <a:miter lim="800000"/>
              <a:headEnd/>
              <a:tailEnd/>
            </a:ln>
          </p:spPr>
          <p:txBody>
            <a:bodyPr wrap="none" lIns="0" tIns="0" rIns="0" bIns="0">
              <a:spAutoFit/>
            </a:bodyPr>
            <a:lstStyle/>
            <a:p>
              <a:pPr eaLnBrk="0" hangingPunct="0"/>
              <a:r>
                <a:rPr lang="en-US" sz="600" b="0" dirty="0">
                  <a:solidFill>
                    <a:srgbClr val="CC0000"/>
                  </a:solidFill>
                </a:rPr>
                <a:t>BYPASSES</a:t>
              </a:r>
              <a:endParaRPr lang="en-US" sz="2000" b="0" dirty="0">
                <a:solidFill>
                  <a:srgbClr val="CC0000"/>
                </a:solidFill>
              </a:endParaRPr>
            </a:p>
          </p:txBody>
        </p:sp>
      </p:grpSp>
      <p:grpSp>
        <p:nvGrpSpPr>
          <p:cNvPr id="275" name="Group 274"/>
          <p:cNvGrpSpPr/>
          <p:nvPr/>
        </p:nvGrpSpPr>
        <p:grpSpPr>
          <a:xfrm>
            <a:off x="2738437" y="2755637"/>
            <a:ext cx="704052" cy="101602"/>
            <a:chOff x="4308475" y="2495548"/>
            <a:chExt cx="704052" cy="101602"/>
          </a:xfrm>
        </p:grpSpPr>
        <p:sp>
          <p:nvSpPr>
            <p:cNvPr id="276" name="Line 211"/>
            <p:cNvSpPr>
              <a:spLocks noChangeShapeType="1"/>
            </p:cNvSpPr>
            <p:nvPr/>
          </p:nvSpPr>
          <p:spPr bwMode="auto">
            <a:xfrm>
              <a:off x="4327525" y="2503488"/>
              <a:ext cx="1588" cy="88900"/>
            </a:xfrm>
            <a:prstGeom prst="line">
              <a:avLst/>
            </a:prstGeom>
            <a:noFill/>
            <a:ln w="4763">
              <a:solidFill>
                <a:srgbClr val="CC0000"/>
              </a:solidFill>
              <a:round/>
              <a:headEnd/>
              <a:tailEnd/>
            </a:ln>
          </p:spPr>
          <p:txBody>
            <a:bodyPr/>
            <a:lstStyle/>
            <a:p>
              <a:endParaRPr lang="en-US"/>
            </a:p>
          </p:txBody>
        </p:sp>
        <p:sp>
          <p:nvSpPr>
            <p:cNvPr id="277" name="Freeform 212"/>
            <p:cNvSpPr>
              <a:spLocks/>
            </p:cNvSpPr>
            <p:nvPr/>
          </p:nvSpPr>
          <p:spPr bwMode="auto">
            <a:xfrm>
              <a:off x="4308475" y="2541588"/>
              <a:ext cx="38100" cy="50800"/>
            </a:xfrm>
            <a:custGeom>
              <a:avLst/>
              <a:gdLst>
                <a:gd name="T0" fmla="*/ 2147483647 w 28"/>
                <a:gd name="T1" fmla="*/ 2147483647 h 38"/>
                <a:gd name="T2" fmla="*/ 2147483647 w 28"/>
                <a:gd name="T3" fmla="*/ 0 h 38"/>
                <a:gd name="T4" fmla="*/ 2147483647 w 28"/>
                <a:gd name="T5" fmla="*/ 0 h 38"/>
                <a:gd name="T6" fmla="*/ 2147483647 w 28"/>
                <a:gd name="T7" fmla="*/ 2147483647 h 38"/>
                <a:gd name="T8" fmla="*/ 2147483647 w 28"/>
                <a:gd name="T9" fmla="*/ 2147483647 h 38"/>
                <a:gd name="T10" fmla="*/ 0 w 28"/>
                <a:gd name="T11" fmla="*/ 0 h 38"/>
                <a:gd name="T12" fmla="*/ 0 w 28"/>
                <a:gd name="T13" fmla="*/ 0 h 38"/>
                <a:gd name="T14" fmla="*/ 2147483647 w 28"/>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8"/>
                <a:gd name="T26" fmla="*/ 28 w 28"/>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8">
                  <a:moveTo>
                    <a:pt x="14" y="38"/>
                  </a:moveTo>
                  <a:lnTo>
                    <a:pt x="28" y="0"/>
                  </a:lnTo>
                  <a:lnTo>
                    <a:pt x="14" y="17"/>
                  </a:lnTo>
                  <a:lnTo>
                    <a:pt x="0" y="0"/>
                  </a:lnTo>
                  <a:lnTo>
                    <a:pt x="14" y="38"/>
                  </a:lnTo>
                  <a:close/>
                </a:path>
              </a:pathLst>
            </a:custGeom>
            <a:solidFill>
              <a:srgbClr val="000000"/>
            </a:solidFill>
            <a:ln w="9525">
              <a:solidFill>
                <a:srgbClr val="CC0000"/>
              </a:solidFill>
              <a:round/>
              <a:headEnd/>
              <a:tailEnd/>
            </a:ln>
          </p:spPr>
          <p:txBody>
            <a:bodyPr/>
            <a:lstStyle/>
            <a:p>
              <a:endParaRPr lang="en-US"/>
            </a:p>
          </p:txBody>
        </p:sp>
        <p:sp>
          <p:nvSpPr>
            <p:cNvPr id="278" name="Freeform 213"/>
            <p:cNvSpPr>
              <a:spLocks/>
            </p:cNvSpPr>
            <p:nvPr/>
          </p:nvSpPr>
          <p:spPr bwMode="auto">
            <a:xfrm>
              <a:off x="4308475" y="2541588"/>
              <a:ext cx="38100" cy="50800"/>
            </a:xfrm>
            <a:custGeom>
              <a:avLst/>
              <a:gdLst>
                <a:gd name="T0" fmla="*/ 2147483647 w 28"/>
                <a:gd name="T1" fmla="*/ 2147483647 h 38"/>
                <a:gd name="T2" fmla="*/ 2147483647 w 28"/>
                <a:gd name="T3" fmla="*/ 0 h 38"/>
                <a:gd name="T4" fmla="*/ 2147483647 w 28"/>
                <a:gd name="T5" fmla="*/ 0 h 38"/>
                <a:gd name="T6" fmla="*/ 2147483647 w 28"/>
                <a:gd name="T7" fmla="*/ 2147483647 h 38"/>
                <a:gd name="T8" fmla="*/ 2147483647 w 28"/>
                <a:gd name="T9" fmla="*/ 2147483647 h 38"/>
                <a:gd name="T10" fmla="*/ 0 w 28"/>
                <a:gd name="T11" fmla="*/ 0 h 38"/>
                <a:gd name="T12" fmla="*/ 0 w 28"/>
                <a:gd name="T13" fmla="*/ 0 h 38"/>
                <a:gd name="T14" fmla="*/ 2147483647 w 28"/>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8"/>
                <a:gd name="T26" fmla="*/ 28 w 28"/>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8">
                  <a:moveTo>
                    <a:pt x="14" y="38"/>
                  </a:moveTo>
                  <a:lnTo>
                    <a:pt x="28" y="0"/>
                  </a:lnTo>
                  <a:lnTo>
                    <a:pt x="14" y="17"/>
                  </a:lnTo>
                  <a:lnTo>
                    <a:pt x="0" y="0"/>
                  </a:lnTo>
                  <a:lnTo>
                    <a:pt x="14" y="38"/>
                  </a:lnTo>
                </a:path>
              </a:pathLst>
            </a:custGeom>
            <a:noFill/>
            <a:ln w="4763">
              <a:solidFill>
                <a:srgbClr val="CC0000"/>
              </a:solidFill>
              <a:round/>
              <a:headEnd/>
              <a:tailEnd/>
            </a:ln>
          </p:spPr>
          <p:txBody>
            <a:bodyPr/>
            <a:lstStyle/>
            <a:p>
              <a:endParaRPr lang="en-US"/>
            </a:p>
          </p:txBody>
        </p:sp>
        <p:sp>
          <p:nvSpPr>
            <p:cNvPr id="279" name="Line 214"/>
            <p:cNvSpPr>
              <a:spLocks noChangeShapeType="1"/>
            </p:cNvSpPr>
            <p:nvPr/>
          </p:nvSpPr>
          <p:spPr bwMode="auto">
            <a:xfrm>
              <a:off x="4375150" y="2508250"/>
              <a:ext cx="1588" cy="84138"/>
            </a:xfrm>
            <a:prstGeom prst="line">
              <a:avLst/>
            </a:prstGeom>
            <a:noFill/>
            <a:ln w="4763">
              <a:solidFill>
                <a:srgbClr val="CC0000"/>
              </a:solidFill>
              <a:round/>
              <a:headEnd/>
              <a:tailEnd/>
            </a:ln>
          </p:spPr>
          <p:txBody>
            <a:bodyPr/>
            <a:lstStyle/>
            <a:p>
              <a:endParaRPr lang="en-US"/>
            </a:p>
          </p:txBody>
        </p:sp>
        <p:sp>
          <p:nvSpPr>
            <p:cNvPr id="280" name="Freeform 215"/>
            <p:cNvSpPr>
              <a:spLocks/>
            </p:cNvSpPr>
            <p:nvPr/>
          </p:nvSpPr>
          <p:spPr bwMode="auto">
            <a:xfrm>
              <a:off x="4356100" y="2541588"/>
              <a:ext cx="41275" cy="50800"/>
            </a:xfrm>
            <a:custGeom>
              <a:avLst/>
              <a:gdLst>
                <a:gd name="T0" fmla="*/ 2147483647 w 31"/>
                <a:gd name="T1" fmla="*/ 2147483647 h 38"/>
                <a:gd name="T2" fmla="*/ 2147483647 w 31"/>
                <a:gd name="T3" fmla="*/ 0 h 38"/>
                <a:gd name="T4" fmla="*/ 2147483647 w 31"/>
                <a:gd name="T5" fmla="*/ 0 h 38"/>
                <a:gd name="T6" fmla="*/ 2147483647 w 31"/>
                <a:gd name="T7" fmla="*/ 2147483647 h 38"/>
                <a:gd name="T8" fmla="*/ 2147483647 w 31"/>
                <a:gd name="T9" fmla="*/ 2147483647 h 38"/>
                <a:gd name="T10" fmla="*/ 0 w 31"/>
                <a:gd name="T11" fmla="*/ 0 h 38"/>
                <a:gd name="T12" fmla="*/ 0 w 31"/>
                <a:gd name="T13" fmla="*/ 0 h 38"/>
                <a:gd name="T14" fmla="*/ 2147483647 w 31"/>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38"/>
                <a:gd name="T26" fmla="*/ 31 w 31"/>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38">
                  <a:moveTo>
                    <a:pt x="14" y="38"/>
                  </a:moveTo>
                  <a:lnTo>
                    <a:pt x="31" y="0"/>
                  </a:lnTo>
                  <a:lnTo>
                    <a:pt x="14" y="21"/>
                  </a:lnTo>
                  <a:lnTo>
                    <a:pt x="0" y="0"/>
                  </a:lnTo>
                  <a:lnTo>
                    <a:pt x="14" y="38"/>
                  </a:lnTo>
                  <a:close/>
                </a:path>
              </a:pathLst>
            </a:custGeom>
            <a:solidFill>
              <a:srgbClr val="000000"/>
            </a:solidFill>
            <a:ln w="9525">
              <a:solidFill>
                <a:srgbClr val="CC0000"/>
              </a:solidFill>
              <a:round/>
              <a:headEnd/>
              <a:tailEnd/>
            </a:ln>
          </p:spPr>
          <p:txBody>
            <a:bodyPr/>
            <a:lstStyle/>
            <a:p>
              <a:endParaRPr lang="en-US"/>
            </a:p>
          </p:txBody>
        </p:sp>
        <p:sp>
          <p:nvSpPr>
            <p:cNvPr id="281" name="Freeform 216"/>
            <p:cNvSpPr>
              <a:spLocks/>
            </p:cNvSpPr>
            <p:nvPr/>
          </p:nvSpPr>
          <p:spPr bwMode="auto">
            <a:xfrm>
              <a:off x="4356100" y="2541588"/>
              <a:ext cx="41275" cy="50800"/>
            </a:xfrm>
            <a:custGeom>
              <a:avLst/>
              <a:gdLst>
                <a:gd name="T0" fmla="*/ 2147483647 w 31"/>
                <a:gd name="T1" fmla="*/ 2147483647 h 38"/>
                <a:gd name="T2" fmla="*/ 2147483647 w 31"/>
                <a:gd name="T3" fmla="*/ 0 h 38"/>
                <a:gd name="T4" fmla="*/ 2147483647 w 31"/>
                <a:gd name="T5" fmla="*/ 0 h 38"/>
                <a:gd name="T6" fmla="*/ 2147483647 w 31"/>
                <a:gd name="T7" fmla="*/ 2147483647 h 38"/>
                <a:gd name="T8" fmla="*/ 2147483647 w 31"/>
                <a:gd name="T9" fmla="*/ 2147483647 h 38"/>
                <a:gd name="T10" fmla="*/ 0 w 31"/>
                <a:gd name="T11" fmla="*/ 0 h 38"/>
                <a:gd name="T12" fmla="*/ 0 w 31"/>
                <a:gd name="T13" fmla="*/ 0 h 38"/>
                <a:gd name="T14" fmla="*/ 2147483647 w 31"/>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38"/>
                <a:gd name="T26" fmla="*/ 31 w 31"/>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38">
                  <a:moveTo>
                    <a:pt x="14" y="38"/>
                  </a:moveTo>
                  <a:lnTo>
                    <a:pt x="31" y="0"/>
                  </a:lnTo>
                  <a:lnTo>
                    <a:pt x="14" y="21"/>
                  </a:lnTo>
                  <a:lnTo>
                    <a:pt x="0" y="0"/>
                  </a:lnTo>
                  <a:lnTo>
                    <a:pt x="14" y="38"/>
                  </a:lnTo>
                </a:path>
              </a:pathLst>
            </a:custGeom>
            <a:noFill/>
            <a:ln w="4763">
              <a:solidFill>
                <a:srgbClr val="CC0000"/>
              </a:solidFill>
              <a:round/>
              <a:headEnd/>
              <a:tailEnd/>
            </a:ln>
          </p:spPr>
          <p:txBody>
            <a:bodyPr/>
            <a:lstStyle/>
            <a:p>
              <a:endParaRPr lang="en-US"/>
            </a:p>
          </p:txBody>
        </p:sp>
        <p:sp>
          <p:nvSpPr>
            <p:cNvPr id="282" name="Line 217"/>
            <p:cNvSpPr>
              <a:spLocks noChangeShapeType="1"/>
            </p:cNvSpPr>
            <p:nvPr/>
          </p:nvSpPr>
          <p:spPr bwMode="auto">
            <a:xfrm>
              <a:off x="4552950" y="2508250"/>
              <a:ext cx="1588" cy="88900"/>
            </a:xfrm>
            <a:prstGeom prst="line">
              <a:avLst/>
            </a:prstGeom>
            <a:noFill/>
            <a:ln w="4763">
              <a:solidFill>
                <a:srgbClr val="CC0000"/>
              </a:solidFill>
              <a:round/>
              <a:headEnd/>
              <a:tailEnd/>
            </a:ln>
          </p:spPr>
          <p:txBody>
            <a:bodyPr/>
            <a:lstStyle/>
            <a:p>
              <a:endParaRPr lang="en-US"/>
            </a:p>
          </p:txBody>
        </p:sp>
        <p:sp>
          <p:nvSpPr>
            <p:cNvPr id="283" name="Freeform 218"/>
            <p:cNvSpPr>
              <a:spLocks/>
            </p:cNvSpPr>
            <p:nvPr/>
          </p:nvSpPr>
          <p:spPr bwMode="auto">
            <a:xfrm>
              <a:off x="4533900" y="2541588"/>
              <a:ext cx="41275" cy="55562"/>
            </a:xfrm>
            <a:custGeom>
              <a:avLst/>
              <a:gdLst>
                <a:gd name="T0" fmla="*/ 2147483647 w 31"/>
                <a:gd name="T1" fmla="*/ 2147483647 h 42"/>
                <a:gd name="T2" fmla="*/ 2147483647 w 31"/>
                <a:gd name="T3" fmla="*/ 0 h 42"/>
                <a:gd name="T4" fmla="*/ 2147483647 w 31"/>
                <a:gd name="T5" fmla="*/ 0 h 42"/>
                <a:gd name="T6" fmla="*/ 2147483647 w 31"/>
                <a:gd name="T7" fmla="*/ 2147483647 h 42"/>
                <a:gd name="T8" fmla="*/ 2147483647 w 31"/>
                <a:gd name="T9" fmla="*/ 2147483647 h 42"/>
                <a:gd name="T10" fmla="*/ 0 w 31"/>
                <a:gd name="T11" fmla="*/ 0 h 42"/>
                <a:gd name="T12" fmla="*/ 0 w 31"/>
                <a:gd name="T13" fmla="*/ 0 h 42"/>
                <a:gd name="T14" fmla="*/ 2147483647 w 31"/>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42"/>
                <a:gd name="T26" fmla="*/ 31 w 31"/>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42">
                  <a:moveTo>
                    <a:pt x="14" y="42"/>
                  </a:moveTo>
                  <a:lnTo>
                    <a:pt x="31" y="0"/>
                  </a:lnTo>
                  <a:lnTo>
                    <a:pt x="14" y="21"/>
                  </a:lnTo>
                  <a:lnTo>
                    <a:pt x="0" y="0"/>
                  </a:lnTo>
                  <a:lnTo>
                    <a:pt x="14" y="42"/>
                  </a:lnTo>
                  <a:close/>
                </a:path>
              </a:pathLst>
            </a:custGeom>
            <a:solidFill>
              <a:srgbClr val="000000"/>
            </a:solidFill>
            <a:ln w="9525">
              <a:solidFill>
                <a:srgbClr val="CC0000"/>
              </a:solidFill>
              <a:round/>
              <a:headEnd/>
              <a:tailEnd/>
            </a:ln>
          </p:spPr>
          <p:txBody>
            <a:bodyPr/>
            <a:lstStyle/>
            <a:p>
              <a:endParaRPr lang="en-US"/>
            </a:p>
          </p:txBody>
        </p:sp>
        <p:sp>
          <p:nvSpPr>
            <p:cNvPr id="284" name="Freeform 219"/>
            <p:cNvSpPr>
              <a:spLocks/>
            </p:cNvSpPr>
            <p:nvPr/>
          </p:nvSpPr>
          <p:spPr bwMode="auto">
            <a:xfrm>
              <a:off x="4533900" y="2541588"/>
              <a:ext cx="41275" cy="55562"/>
            </a:xfrm>
            <a:custGeom>
              <a:avLst/>
              <a:gdLst>
                <a:gd name="T0" fmla="*/ 2147483647 w 31"/>
                <a:gd name="T1" fmla="*/ 2147483647 h 42"/>
                <a:gd name="T2" fmla="*/ 2147483647 w 31"/>
                <a:gd name="T3" fmla="*/ 0 h 42"/>
                <a:gd name="T4" fmla="*/ 2147483647 w 31"/>
                <a:gd name="T5" fmla="*/ 0 h 42"/>
                <a:gd name="T6" fmla="*/ 2147483647 w 31"/>
                <a:gd name="T7" fmla="*/ 2147483647 h 42"/>
                <a:gd name="T8" fmla="*/ 2147483647 w 31"/>
                <a:gd name="T9" fmla="*/ 2147483647 h 42"/>
                <a:gd name="T10" fmla="*/ 0 w 31"/>
                <a:gd name="T11" fmla="*/ 0 h 42"/>
                <a:gd name="T12" fmla="*/ 0 w 31"/>
                <a:gd name="T13" fmla="*/ 0 h 42"/>
                <a:gd name="T14" fmla="*/ 2147483647 w 31"/>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42"/>
                <a:gd name="T26" fmla="*/ 31 w 31"/>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42">
                  <a:moveTo>
                    <a:pt x="14" y="42"/>
                  </a:moveTo>
                  <a:lnTo>
                    <a:pt x="31" y="0"/>
                  </a:lnTo>
                  <a:lnTo>
                    <a:pt x="14" y="21"/>
                  </a:lnTo>
                  <a:lnTo>
                    <a:pt x="0" y="0"/>
                  </a:lnTo>
                  <a:lnTo>
                    <a:pt x="14" y="42"/>
                  </a:lnTo>
                </a:path>
              </a:pathLst>
            </a:custGeom>
            <a:noFill/>
            <a:ln w="4763">
              <a:solidFill>
                <a:srgbClr val="CC0000"/>
              </a:solidFill>
              <a:round/>
              <a:headEnd/>
              <a:tailEnd/>
            </a:ln>
          </p:spPr>
          <p:txBody>
            <a:bodyPr/>
            <a:lstStyle/>
            <a:p>
              <a:endParaRPr lang="en-US"/>
            </a:p>
          </p:txBody>
        </p:sp>
        <p:sp>
          <p:nvSpPr>
            <p:cNvPr id="285" name="Freeform 220"/>
            <p:cNvSpPr>
              <a:spLocks/>
            </p:cNvSpPr>
            <p:nvPr/>
          </p:nvSpPr>
          <p:spPr bwMode="auto">
            <a:xfrm>
              <a:off x="4435475" y="2535238"/>
              <a:ext cx="9525" cy="9525"/>
            </a:xfrm>
            <a:custGeom>
              <a:avLst/>
              <a:gdLst>
                <a:gd name="T0" fmla="*/ 2147483647 w 7"/>
                <a:gd name="T1" fmla="*/ 2147483647 h 7"/>
                <a:gd name="T2" fmla="*/ 2147483647 w 7"/>
                <a:gd name="T3" fmla="*/ 2147483647 h 7"/>
                <a:gd name="T4" fmla="*/ 2147483647 w 7"/>
                <a:gd name="T5" fmla="*/ 2147483647 h 7"/>
                <a:gd name="T6" fmla="*/ 2147483647 w 7"/>
                <a:gd name="T7" fmla="*/ 2147483647 h 7"/>
                <a:gd name="T8" fmla="*/ 0 w 7"/>
                <a:gd name="T9" fmla="*/ 2147483647 h 7"/>
                <a:gd name="T10" fmla="*/ 0 w 7"/>
                <a:gd name="T11" fmla="*/ 2147483647 h 7"/>
                <a:gd name="T12" fmla="*/ 0 w 7"/>
                <a:gd name="T13" fmla="*/ 2147483647 h 7"/>
                <a:gd name="T14" fmla="*/ 0 w 7"/>
                <a:gd name="T15" fmla="*/ 2147483647 h 7"/>
                <a:gd name="T16" fmla="*/ 2147483647 w 7"/>
                <a:gd name="T17" fmla="*/ 0 h 7"/>
                <a:gd name="T18" fmla="*/ 2147483647 w 7"/>
                <a:gd name="T19" fmla="*/ 0 h 7"/>
                <a:gd name="T20" fmla="*/ 2147483647 w 7"/>
                <a:gd name="T21" fmla="*/ 2147483647 h 7"/>
                <a:gd name="T22" fmla="*/ 2147483647 w 7"/>
                <a:gd name="T23" fmla="*/ 2147483647 h 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
                <a:gd name="T37" fmla="*/ 0 h 7"/>
                <a:gd name="T38" fmla="*/ 7 w 7"/>
                <a:gd name="T39" fmla="*/ 7 h 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 h="7">
                  <a:moveTo>
                    <a:pt x="7" y="4"/>
                  </a:moveTo>
                  <a:lnTo>
                    <a:pt x="7" y="7"/>
                  </a:lnTo>
                  <a:lnTo>
                    <a:pt x="4" y="7"/>
                  </a:lnTo>
                  <a:lnTo>
                    <a:pt x="0" y="7"/>
                  </a:lnTo>
                  <a:lnTo>
                    <a:pt x="0" y="4"/>
                  </a:lnTo>
                  <a:lnTo>
                    <a:pt x="4" y="0"/>
                  </a:lnTo>
                  <a:lnTo>
                    <a:pt x="7" y="4"/>
                  </a:lnTo>
                </a:path>
              </a:pathLst>
            </a:custGeom>
            <a:noFill/>
            <a:ln w="4763">
              <a:solidFill>
                <a:srgbClr val="CC0000"/>
              </a:solidFill>
              <a:round/>
              <a:headEnd/>
              <a:tailEnd/>
            </a:ln>
          </p:spPr>
          <p:txBody>
            <a:bodyPr/>
            <a:lstStyle/>
            <a:p>
              <a:endParaRPr lang="en-US"/>
            </a:p>
          </p:txBody>
        </p:sp>
        <p:sp>
          <p:nvSpPr>
            <p:cNvPr id="286" name="Freeform 221"/>
            <p:cNvSpPr>
              <a:spLocks/>
            </p:cNvSpPr>
            <p:nvPr/>
          </p:nvSpPr>
          <p:spPr bwMode="auto">
            <a:xfrm>
              <a:off x="4462463" y="2535238"/>
              <a:ext cx="15875" cy="9525"/>
            </a:xfrm>
            <a:custGeom>
              <a:avLst/>
              <a:gdLst>
                <a:gd name="T0" fmla="*/ 2147483647 w 11"/>
                <a:gd name="T1" fmla="*/ 2147483647 h 7"/>
                <a:gd name="T2" fmla="*/ 2147483647 w 11"/>
                <a:gd name="T3" fmla="*/ 2147483647 h 7"/>
                <a:gd name="T4" fmla="*/ 2147483647 w 11"/>
                <a:gd name="T5" fmla="*/ 2147483647 h 7"/>
                <a:gd name="T6" fmla="*/ 2147483647 w 11"/>
                <a:gd name="T7" fmla="*/ 2147483647 h 7"/>
                <a:gd name="T8" fmla="*/ 2147483647 w 11"/>
                <a:gd name="T9" fmla="*/ 2147483647 h 7"/>
                <a:gd name="T10" fmla="*/ 0 w 11"/>
                <a:gd name="T11" fmla="*/ 2147483647 h 7"/>
                <a:gd name="T12" fmla="*/ 0 w 11"/>
                <a:gd name="T13" fmla="*/ 2147483647 h 7"/>
                <a:gd name="T14" fmla="*/ 2147483647 w 11"/>
                <a:gd name="T15" fmla="*/ 2147483647 h 7"/>
                <a:gd name="T16" fmla="*/ 2147483647 w 11"/>
                <a:gd name="T17" fmla="*/ 0 h 7"/>
                <a:gd name="T18" fmla="*/ 2147483647 w 11"/>
                <a:gd name="T19" fmla="*/ 0 h 7"/>
                <a:gd name="T20" fmla="*/ 2147483647 w 11"/>
                <a:gd name="T21" fmla="*/ 2147483647 h 7"/>
                <a:gd name="T22" fmla="*/ 2147483647 w 11"/>
                <a:gd name="T23" fmla="*/ 2147483647 h 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1"/>
                <a:gd name="T37" fmla="*/ 0 h 7"/>
                <a:gd name="T38" fmla="*/ 11 w 11"/>
                <a:gd name="T39" fmla="*/ 7 h 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1" h="7">
                  <a:moveTo>
                    <a:pt x="11" y="4"/>
                  </a:moveTo>
                  <a:lnTo>
                    <a:pt x="7" y="7"/>
                  </a:lnTo>
                  <a:lnTo>
                    <a:pt x="4" y="7"/>
                  </a:lnTo>
                  <a:lnTo>
                    <a:pt x="0" y="4"/>
                  </a:lnTo>
                  <a:lnTo>
                    <a:pt x="4" y="4"/>
                  </a:lnTo>
                  <a:lnTo>
                    <a:pt x="7" y="0"/>
                  </a:lnTo>
                  <a:lnTo>
                    <a:pt x="7" y="4"/>
                  </a:lnTo>
                  <a:lnTo>
                    <a:pt x="11" y="4"/>
                  </a:lnTo>
                </a:path>
              </a:pathLst>
            </a:custGeom>
            <a:noFill/>
            <a:ln w="4763">
              <a:solidFill>
                <a:srgbClr val="CC0000"/>
              </a:solidFill>
              <a:round/>
              <a:headEnd/>
              <a:tailEnd/>
            </a:ln>
          </p:spPr>
          <p:txBody>
            <a:bodyPr/>
            <a:lstStyle/>
            <a:p>
              <a:endParaRPr lang="en-US"/>
            </a:p>
          </p:txBody>
        </p:sp>
        <p:sp>
          <p:nvSpPr>
            <p:cNvPr id="287" name="Freeform 222"/>
            <p:cNvSpPr>
              <a:spLocks/>
            </p:cNvSpPr>
            <p:nvPr/>
          </p:nvSpPr>
          <p:spPr bwMode="auto">
            <a:xfrm>
              <a:off x="4495800" y="2535238"/>
              <a:ext cx="9525" cy="9525"/>
            </a:xfrm>
            <a:custGeom>
              <a:avLst/>
              <a:gdLst>
                <a:gd name="T0" fmla="*/ 2147483647 w 7"/>
                <a:gd name="T1" fmla="*/ 2147483647 h 7"/>
                <a:gd name="T2" fmla="*/ 2147483647 w 7"/>
                <a:gd name="T3" fmla="*/ 2147483647 h 7"/>
                <a:gd name="T4" fmla="*/ 2147483647 w 7"/>
                <a:gd name="T5" fmla="*/ 2147483647 h 7"/>
                <a:gd name="T6" fmla="*/ 2147483647 w 7"/>
                <a:gd name="T7" fmla="*/ 2147483647 h 7"/>
                <a:gd name="T8" fmla="*/ 0 w 7"/>
                <a:gd name="T9" fmla="*/ 2147483647 h 7"/>
                <a:gd name="T10" fmla="*/ 0 w 7"/>
                <a:gd name="T11" fmla="*/ 2147483647 h 7"/>
                <a:gd name="T12" fmla="*/ 0 w 7"/>
                <a:gd name="T13" fmla="*/ 2147483647 h 7"/>
                <a:gd name="T14" fmla="*/ 0 w 7"/>
                <a:gd name="T15" fmla="*/ 2147483647 h 7"/>
                <a:gd name="T16" fmla="*/ 2147483647 w 7"/>
                <a:gd name="T17" fmla="*/ 0 h 7"/>
                <a:gd name="T18" fmla="*/ 2147483647 w 7"/>
                <a:gd name="T19" fmla="*/ 0 h 7"/>
                <a:gd name="T20" fmla="*/ 2147483647 w 7"/>
                <a:gd name="T21" fmla="*/ 2147483647 h 7"/>
                <a:gd name="T22" fmla="*/ 2147483647 w 7"/>
                <a:gd name="T23" fmla="*/ 2147483647 h 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
                <a:gd name="T37" fmla="*/ 0 h 7"/>
                <a:gd name="T38" fmla="*/ 7 w 7"/>
                <a:gd name="T39" fmla="*/ 7 h 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 h="7">
                  <a:moveTo>
                    <a:pt x="7" y="4"/>
                  </a:moveTo>
                  <a:lnTo>
                    <a:pt x="7" y="7"/>
                  </a:lnTo>
                  <a:lnTo>
                    <a:pt x="3" y="7"/>
                  </a:lnTo>
                  <a:lnTo>
                    <a:pt x="0" y="7"/>
                  </a:lnTo>
                  <a:lnTo>
                    <a:pt x="0" y="4"/>
                  </a:lnTo>
                  <a:lnTo>
                    <a:pt x="3" y="0"/>
                  </a:lnTo>
                  <a:lnTo>
                    <a:pt x="7" y="4"/>
                  </a:lnTo>
                </a:path>
              </a:pathLst>
            </a:custGeom>
            <a:noFill/>
            <a:ln w="4763">
              <a:solidFill>
                <a:srgbClr val="CC0000"/>
              </a:solidFill>
              <a:round/>
              <a:headEnd/>
              <a:tailEnd/>
            </a:ln>
          </p:spPr>
          <p:txBody>
            <a:bodyPr/>
            <a:lstStyle/>
            <a:p>
              <a:endParaRPr lang="en-US"/>
            </a:p>
          </p:txBody>
        </p:sp>
        <p:sp>
          <p:nvSpPr>
            <p:cNvPr id="288" name="Rectangle 380"/>
            <p:cNvSpPr>
              <a:spLocks noChangeArrowheads="1"/>
            </p:cNvSpPr>
            <p:nvPr/>
          </p:nvSpPr>
          <p:spPr bwMode="auto">
            <a:xfrm>
              <a:off x="4602158" y="2495548"/>
              <a:ext cx="410369" cy="92333"/>
            </a:xfrm>
            <a:prstGeom prst="rect">
              <a:avLst/>
            </a:prstGeom>
            <a:noFill/>
            <a:ln w="9525">
              <a:noFill/>
              <a:miter lim="800000"/>
              <a:headEnd/>
              <a:tailEnd/>
            </a:ln>
          </p:spPr>
          <p:txBody>
            <a:bodyPr wrap="none" lIns="0" tIns="0" rIns="0" bIns="0">
              <a:spAutoFit/>
            </a:bodyPr>
            <a:lstStyle/>
            <a:p>
              <a:pPr eaLnBrk="0" hangingPunct="0"/>
              <a:r>
                <a:rPr lang="en-US" sz="600" b="0" dirty="0">
                  <a:solidFill>
                    <a:srgbClr val="CC0000"/>
                  </a:solidFill>
                </a:rPr>
                <a:t>BYPASSES</a:t>
              </a:r>
              <a:endParaRPr lang="en-US" sz="2000" b="0" dirty="0">
                <a:solidFill>
                  <a:srgbClr val="CC0000"/>
                </a:solidFill>
              </a:endParaRPr>
            </a:p>
          </p:txBody>
        </p:sp>
      </p:grpSp>
      <p:grpSp>
        <p:nvGrpSpPr>
          <p:cNvPr id="289" name="Group 230"/>
          <p:cNvGrpSpPr>
            <a:grpSpLocks/>
          </p:cNvGrpSpPr>
          <p:nvPr/>
        </p:nvGrpSpPr>
        <p:grpSpPr bwMode="auto">
          <a:xfrm>
            <a:off x="609600" y="3773488"/>
            <a:ext cx="120650" cy="36512"/>
            <a:chOff x="813" y="3572"/>
            <a:chExt cx="90" cy="28"/>
          </a:xfrm>
        </p:grpSpPr>
        <p:sp>
          <p:nvSpPr>
            <p:cNvPr id="290" name="Line 231"/>
            <p:cNvSpPr>
              <a:spLocks noChangeShapeType="1"/>
            </p:cNvSpPr>
            <p:nvPr/>
          </p:nvSpPr>
          <p:spPr bwMode="auto">
            <a:xfrm>
              <a:off x="813" y="3586"/>
              <a:ext cx="90" cy="1"/>
            </a:xfrm>
            <a:prstGeom prst="line">
              <a:avLst/>
            </a:prstGeom>
            <a:noFill/>
            <a:ln w="4763">
              <a:solidFill>
                <a:srgbClr val="C00000"/>
              </a:solidFill>
              <a:round/>
              <a:headEnd/>
              <a:tailEnd/>
            </a:ln>
          </p:spPr>
          <p:txBody>
            <a:bodyPr/>
            <a:lstStyle/>
            <a:p>
              <a:endParaRPr lang="en-US"/>
            </a:p>
          </p:txBody>
        </p:sp>
        <p:sp>
          <p:nvSpPr>
            <p:cNvPr id="291" name="Freeform 232"/>
            <p:cNvSpPr>
              <a:spLocks/>
            </p:cNvSpPr>
            <p:nvPr/>
          </p:nvSpPr>
          <p:spPr bwMode="auto">
            <a:xfrm>
              <a:off x="865" y="3572"/>
              <a:ext cx="38" cy="28"/>
            </a:xfrm>
            <a:custGeom>
              <a:avLst/>
              <a:gdLst>
                <a:gd name="T0" fmla="*/ 38 w 38"/>
                <a:gd name="T1" fmla="*/ 14 h 28"/>
                <a:gd name="T2" fmla="*/ 0 w 38"/>
                <a:gd name="T3" fmla="*/ 0 h 28"/>
                <a:gd name="T4" fmla="*/ 0 w 38"/>
                <a:gd name="T5" fmla="*/ 0 h 28"/>
                <a:gd name="T6" fmla="*/ 21 w 38"/>
                <a:gd name="T7" fmla="*/ 14 h 28"/>
                <a:gd name="T8" fmla="*/ 21 w 38"/>
                <a:gd name="T9" fmla="*/ 14 h 28"/>
                <a:gd name="T10" fmla="*/ 0 w 38"/>
                <a:gd name="T11" fmla="*/ 28 h 28"/>
                <a:gd name="T12" fmla="*/ 0 w 38"/>
                <a:gd name="T13" fmla="*/ 28 h 28"/>
                <a:gd name="T14" fmla="*/ 38 w 38"/>
                <a:gd name="T15" fmla="*/ 14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38" y="14"/>
                  </a:moveTo>
                  <a:lnTo>
                    <a:pt x="0" y="0"/>
                  </a:lnTo>
                  <a:lnTo>
                    <a:pt x="21" y="14"/>
                  </a:lnTo>
                  <a:lnTo>
                    <a:pt x="0" y="28"/>
                  </a:lnTo>
                  <a:lnTo>
                    <a:pt x="38" y="14"/>
                  </a:lnTo>
                  <a:close/>
                </a:path>
              </a:pathLst>
            </a:custGeom>
            <a:solidFill>
              <a:srgbClr val="000000"/>
            </a:solidFill>
            <a:ln w="9525">
              <a:solidFill>
                <a:srgbClr val="C00000"/>
              </a:solidFill>
              <a:round/>
              <a:headEnd/>
              <a:tailEnd/>
            </a:ln>
          </p:spPr>
          <p:txBody>
            <a:bodyPr/>
            <a:lstStyle/>
            <a:p>
              <a:endParaRPr lang="en-US"/>
            </a:p>
          </p:txBody>
        </p:sp>
        <p:sp>
          <p:nvSpPr>
            <p:cNvPr id="292" name="Freeform 233"/>
            <p:cNvSpPr>
              <a:spLocks/>
            </p:cNvSpPr>
            <p:nvPr/>
          </p:nvSpPr>
          <p:spPr bwMode="auto">
            <a:xfrm>
              <a:off x="865" y="3572"/>
              <a:ext cx="38" cy="28"/>
            </a:xfrm>
            <a:custGeom>
              <a:avLst/>
              <a:gdLst>
                <a:gd name="T0" fmla="*/ 38 w 38"/>
                <a:gd name="T1" fmla="*/ 14 h 28"/>
                <a:gd name="T2" fmla="*/ 0 w 38"/>
                <a:gd name="T3" fmla="*/ 0 h 28"/>
                <a:gd name="T4" fmla="*/ 0 w 38"/>
                <a:gd name="T5" fmla="*/ 0 h 28"/>
                <a:gd name="T6" fmla="*/ 21 w 38"/>
                <a:gd name="T7" fmla="*/ 14 h 28"/>
                <a:gd name="T8" fmla="*/ 21 w 38"/>
                <a:gd name="T9" fmla="*/ 14 h 28"/>
                <a:gd name="T10" fmla="*/ 0 w 38"/>
                <a:gd name="T11" fmla="*/ 28 h 28"/>
                <a:gd name="T12" fmla="*/ 0 w 38"/>
                <a:gd name="T13" fmla="*/ 28 h 28"/>
                <a:gd name="T14" fmla="*/ 38 w 38"/>
                <a:gd name="T15" fmla="*/ 14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38" y="14"/>
                  </a:moveTo>
                  <a:lnTo>
                    <a:pt x="0" y="0"/>
                  </a:lnTo>
                  <a:lnTo>
                    <a:pt x="21" y="14"/>
                  </a:lnTo>
                  <a:lnTo>
                    <a:pt x="0" y="28"/>
                  </a:lnTo>
                  <a:lnTo>
                    <a:pt x="38" y="14"/>
                  </a:lnTo>
                </a:path>
              </a:pathLst>
            </a:custGeom>
            <a:noFill/>
            <a:ln w="4763">
              <a:solidFill>
                <a:srgbClr val="C00000"/>
              </a:solidFill>
              <a:round/>
              <a:headEnd/>
              <a:tailEnd/>
            </a:ln>
          </p:spPr>
          <p:txBody>
            <a:bodyPr/>
            <a:lstStyle/>
            <a:p>
              <a:endParaRPr lang="en-US"/>
            </a:p>
          </p:txBody>
        </p:sp>
      </p:grpSp>
      <p:sp>
        <p:nvSpPr>
          <p:cNvPr id="293" name="Text Box 367"/>
          <p:cNvSpPr txBox="1">
            <a:spLocks noChangeArrowheads="1"/>
          </p:cNvSpPr>
          <p:nvPr/>
        </p:nvSpPr>
        <p:spPr bwMode="auto">
          <a:xfrm>
            <a:off x="712788" y="3678866"/>
            <a:ext cx="1385887" cy="261610"/>
          </a:xfrm>
          <a:prstGeom prst="rect">
            <a:avLst/>
          </a:prstGeom>
          <a:noFill/>
          <a:ln w="9525">
            <a:noFill/>
            <a:miter lim="800000"/>
            <a:headEnd/>
            <a:tailEnd/>
          </a:ln>
        </p:spPr>
        <p:txBody>
          <a:bodyPr>
            <a:spAutoFit/>
          </a:bodyPr>
          <a:lstStyle/>
          <a:p>
            <a:pPr eaLnBrk="0" hangingPunct="0"/>
            <a:r>
              <a:rPr lang="en-US" sz="1100" dirty="0">
                <a:solidFill>
                  <a:srgbClr val="CC0000"/>
                </a:solidFill>
              </a:rPr>
              <a:t>A,B Bypass</a:t>
            </a:r>
          </a:p>
        </p:txBody>
      </p:sp>
      <p:grpSp>
        <p:nvGrpSpPr>
          <p:cNvPr id="294" name="Group 230"/>
          <p:cNvGrpSpPr>
            <a:grpSpLocks/>
          </p:cNvGrpSpPr>
          <p:nvPr/>
        </p:nvGrpSpPr>
        <p:grpSpPr bwMode="auto">
          <a:xfrm>
            <a:off x="609600" y="4709812"/>
            <a:ext cx="120650" cy="36512"/>
            <a:chOff x="813" y="3572"/>
            <a:chExt cx="90" cy="28"/>
          </a:xfrm>
        </p:grpSpPr>
        <p:sp>
          <p:nvSpPr>
            <p:cNvPr id="295" name="Line 231"/>
            <p:cNvSpPr>
              <a:spLocks noChangeShapeType="1"/>
            </p:cNvSpPr>
            <p:nvPr/>
          </p:nvSpPr>
          <p:spPr bwMode="auto">
            <a:xfrm>
              <a:off x="813" y="3586"/>
              <a:ext cx="90" cy="1"/>
            </a:xfrm>
            <a:prstGeom prst="line">
              <a:avLst/>
            </a:prstGeom>
            <a:noFill/>
            <a:ln w="4763">
              <a:solidFill>
                <a:srgbClr val="C00000"/>
              </a:solidFill>
              <a:round/>
              <a:headEnd/>
              <a:tailEnd/>
            </a:ln>
          </p:spPr>
          <p:txBody>
            <a:bodyPr/>
            <a:lstStyle/>
            <a:p>
              <a:endParaRPr lang="en-US"/>
            </a:p>
          </p:txBody>
        </p:sp>
        <p:sp>
          <p:nvSpPr>
            <p:cNvPr id="296" name="Freeform 232"/>
            <p:cNvSpPr>
              <a:spLocks/>
            </p:cNvSpPr>
            <p:nvPr/>
          </p:nvSpPr>
          <p:spPr bwMode="auto">
            <a:xfrm>
              <a:off x="865" y="3572"/>
              <a:ext cx="38" cy="28"/>
            </a:xfrm>
            <a:custGeom>
              <a:avLst/>
              <a:gdLst>
                <a:gd name="T0" fmla="*/ 38 w 38"/>
                <a:gd name="T1" fmla="*/ 14 h 28"/>
                <a:gd name="T2" fmla="*/ 0 w 38"/>
                <a:gd name="T3" fmla="*/ 0 h 28"/>
                <a:gd name="T4" fmla="*/ 0 w 38"/>
                <a:gd name="T5" fmla="*/ 0 h 28"/>
                <a:gd name="T6" fmla="*/ 21 w 38"/>
                <a:gd name="T7" fmla="*/ 14 h 28"/>
                <a:gd name="T8" fmla="*/ 21 w 38"/>
                <a:gd name="T9" fmla="*/ 14 h 28"/>
                <a:gd name="T10" fmla="*/ 0 w 38"/>
                <a:gd name="T11" fmla="*/ 28 h 28"/>
                <a:gd name="T12" fmla="*/ 0 w 38"/>
                <a:gd name="T13" fmla="*/ 28 h 28"/>
                <a:gd name="T14" fmla="*/ 38 w 38"/>
                <a:gd name="T15" fmla="*/ 14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38" y="14"/>
                  </a:moveTo>
                  <a:lnTo>
                    <a:pt x="0" y="0"/>
                  </a:lnTo>
                  <a:lnTo>
                    <a:pt x="21" y="14"/>
                  </a:lnTo>
                  <a:lnTo>
                    <a:pt x="0" y="28"/>
                  </a:lnTo>
                  <a:lnTo>
                    <a:pt x="38" y="14"/>
                  </a:lnTo>
                  <a:close/>
                </a:path>
              </a:pathLst>
            </a:custGeom>
            <a:solidFill>
              <a:srgbClr val="000000"/>
            </a:solidFill>
            <a:ln w="9525">
              <a:solidFill>
                <a:srgbClr val="C00000"/>
              </a:solidFill>
              <a:round/>
              <a:headEnd/>
              <a:tailEnd/>
            </a:ln>
          </p:spPr>
          <p:txBody>
            <a:bodyPr/>
            <a:lstStyle/>
            <a:p>
              <a:endParaRPr lang="en-US"/>
            </a:p>
          </p:txBody>
        </p:sp>
        <p:sp>
          <p:nvSpPr>
            <p:cNvPr id="297" name="Freeform 233"/>
            <p:cNvSpPr>
              <a:spLocks/>
            </p:cNvSpPr>
            <p:nvPr/>
          </p:nvSpPr>
          <p:spPr bwMode="auto">
            <a:xfrm>
              <a:off x="865" y="3572"/>
              <a:ext cx="38" cy="28"/>
            </a:xfrm>
            <a:custGeom>
              <a:avLst/>
              <a:gdLst>
                <a:gd name="T0" fmla="*/ 38 w 38"/>
                <a:gd name="T1" fmla="*/ 14 h 28"/>
                <a:gd name="T2" fmla="*/ 0 w 38"/>
                <a:gd name="T3" fmla="*/ 0 h 28"/>
                <a:gd name="T4" fmla="*/ 0 w 38"/>
                <a:gd name="T5" fmla="*/ 0 h 28"/>
                <a:gd name="T6" fmla="*/ 21 w 38"/>
                <a:gd name="T7" fmla="*/ 14 h 28"/>
                <a:gd name="T8" fmla="*/ 21 w 38"/>
                <a:gd name="T9" fmla="*/ 14 h 28"/>
                <a:gd name="T10" fmla="*/ 0 w 38"/>
                <a:gd name="T11" fmla="*/ 28 h 28"/>
                <a:gd name="T12" fmla="*/ 0 w 38"/>
                <a:gd name="T13" fmla="*/ 28 h 28"/>
                <a:gd name="T14" fmla="*/ 38 w 38"/>
                <a:gd name="T15" fmla="*/ 14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38" y="14"/>
                  </a:moveTo>
                  <a:lnTo>
                    <a:pt x="0" y="0"/>
                  </a:lnTo>
                  <a:lnTo>
                    <a:pt x="21" y="14"/>
                  </a:lnTo>
                  <a:lnTo>
                    <a:pt x="0" y="28"/>
                  </a:lnTo>
                  <a:lnTo>
                    <a:pt x="38" y="14"/>
                  </a:lnTo>
                </a:path>
              </a:pathLst>
            </a:custGeom>
            <a:noFill/>
            <a:ln w="4763">
              <a:solidFill>
                <a:srgbClr val="C00000"/>
              </a:solidFill>
              <a:round/>
              <a:headEnd/>
              <a:tailEnd/>
            </a:ln>
          </p:spPr>
          <p:txBody>
            <a:bodyPr/>
            <a:lstStyle/>
            <a:p>
              <a:endParaRPr lang="en-US"/>
            </a:p>
          </p:txBody>
        </p:sp>
      </p:grpSp>
      <p:sp>
        <p:nvSpPr>
          <p:cNvPr id="298" name="Text Box 367"/>
          <p:cNvSpPr txBox="1">
            <a:spLocks noChangeArrowheads="1"/>
          </p:cNvSpPr>
          <p:nvPr/>
        </p:nvSpPr>
        <p:spPr bwMode="auto">
          <a:xfrm>
            <a:off x="712788" y="4615190"/>
            <a:ext cx="1385887" cy="261610"/>
          </a:xfrm>
          <a:prstGeom prst="rect">
            <a:avLst/>
          </a:prstGeom>
          <a:noFill/>
          <a:ln w="9525">
            <a:noFill/>
            <a:miter lim="800000"/>
            <a:headEnd/>
            <a:tailEnd/>
          </a:ln>
        </p:spPr>
        <p:txBody>
          <a:bodyPr>
            <a:spAutoFit/>
          </a:bodyPr>
          <a:lstStyle/>
          <a:p>
            <a:pPr eaLnBrk="0" hangingPunct="0"/>
            <a:r>
              <a:rPr lang="en-US" sz="1100" dirty="0">
                <a:solidFill>
                  <a:srgbClr val="CC0000"/>
                </a:solidFill>
              </a:rPr>
              <a:t>A,B Bypass</a:t>
            </a:r>
          </a:p>
        </p:txBody>
      </p:sp>
      <p:grpSp>
        <p:nvGrpSpPr>
          <p:cNvPr id="299" name="Group 230"/>
          <p:cNvGrpSpPr>
            <a:grpSpLocks/>
          </p:cNvGrpSpPr>
          <p:nvPr/>
        </p:nvGrpSpPr>
        <p:grpSpPr bwMode="auto">
          <a:xfrm>
            <a:off x="3006725" y="3904622"/>
            <a:ext cx="120650" cy="36512"/>
            <a:chOff x="813" y="3572"/>
            <a:chExt cx="90" cy="28"/>
          </a:xfrm>
        </p:grpSpPr>
        <p:sp>
          <p:nvSpPr>
            <p:cNvPr id="300" name="Line 231"/>
            <p:cNvSpPr>
              <a:spLocks noChangeShapeType="1"/>
            </p:cNvSpPr>
            <p:nvPr/>
          </p:nvSpPr>
          <p:spPr bwMode="auto">
            <a:xfrm>
              <a:off x="813" y="3586"/>
              <a:ext cx="90" cy="1"/>
            </a:xfrm>
            <a:prstGeom prst="line">
              <a:avLst/>
            </a:prstGeom>
            <a:noFill/>
            <a:ln w="4763">
              <a:solidFill>
                <a:srgbClr val="C00000"/>
              </a:solidFill>
              <a:round/>
              <a:headEnd/>
              <a:tailEnd/>
            </a:ln>
          </p:spPr>
          <p:txBody>
            <a:bodyPr/>
            <a:lstStyle/>
            <a:p>
              <a:endParaRPr lang="en-US"/>
            </a:p>
          </p:txBody>
        </p:sp>
        <p:sp>
          <p:nvSpPr>
            <p:cNvPr id="301" name="Freeform 232"/>
            <p:cNvSpPr>
              <a:spLocks/>
            </p:cNvSpPr>
            <p:nvPr/>
          </p:nvSpPr>
          <p:spPr bwMode="auto">
            <a:xfrm>
              <a:off x="865" y="3572"/>
              <a:ext cx="38" cy="28"/>
            </a:xfrm>
            <a:custGeom>
              <a:avLst/>
              <a:gdLst>
                <a:gd name="T0" fmla="*/ 38 w 38"/>
                <a:gd name="T1" fmla="*/ 14 h 28"/>
                <a:gd name="T2" fmla="*/ 0 w 38"/>
                <a:gd name="T3" fmla="*/ 0 h 28"/>
                <a:gd name="T4" fmla="*/ 0 w 38"/>
                <a:gd name="T5" fmla="*/ 0 h 28"/>
                <a:gd name="T6" fmla="*/ 21 w 38"/>
                <a:gd name="T7" fmla="*/ 14 h 28"/>
                <a:gd name="T8" fmla="*/ 21 w 38"/>
                <a:gd name="T9" fmla="*/ 14 h 28"/>
                <a:gd name="T10" fmla="*/ 0 w 38"/>
                <a:gd name="T11" fmla="*/ 28 h 28"/>
                <a:gd name="T12" fmla="*/ 0 w 38"/>
                <a:gd name="T13" fmla="*/ 28 h 28"/>
                <a:gd name="T14" fmla="*/ 38 w 38"/>
                <a:gd name="T15" fmla="*/ 14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38" y="14"/>
                  </a:moveTo>
                  <a:lnTo>
                    <a:pt x="0" y="0"/>
                  </a:lnTo>
                  <a:lnTo>
                    <a:pt x="21" y="14"/>
                  </a:lnTo>
                  <a:lnTo>
                    <a:pt x="0" y="28"/>
                  </a:lnTo>
                  <a:lnTo>
                    <a:pt x="38" y="14"/>
                  </a:lnTo>
                  <a:close/>
                </a:path>
              </a:pathLst>
            </a:custGeom>
            <a:solidFill>
              <a:srgbClr val="000000"/>
            </a:solidFill>
            <a:ln w="9525">
              <a:solidFill>
                <a:srgbClr val="C00000"/>
              </a:solidFill>
              <a:round/>
              <a:headEnd/>
              <a:tailEnd/>
            </a:ln>
          </p:spPr>
          <p:txBody>
            <a:bodyPr/>
            <a:lstStyle/>
            <a:p>
              <a:endParaRPr lang="en-US"/>
            </a:p>
          </p:txBody>
        </p:sp>
        <p:sp>
          <p:nvSpPr>
            <p:cNvPr id="302" name="Freeform 233"/>
            <p:cNvSpPr>
              <a:spLocks/>
            </p:cNvSpPr>
            <p:nvPr/>
          </p:nvSpPr>
          <p:spPr bwMode="auto">
            <a:xfrm>
              <a:off x="865" y="3572"/>
              <a:ext cx="38" cy="28"/>
            </a:xfrm>
            <a:custGeom>
              <a:avLst/>
              <a:gdLst>
                <a:gd name="T0" fmla="*/ 38 w 38"/>
                <a:gd name="T1" fmla="*/ 14 h 28"/>
                <a:gd name="T2" fmla="*/ 0 w 38"/>
                <a:gd name="T3" fmla="*/ 0 h 28"/>
                <a:gd name="T4" fmla="*/ 0 w 38"/>
                <a:gd name="T5" fmla="*/ 0 h 28"/>
                <a:gd name="T6" fmla="*/ 21 w 38"/>
                <a:gd name="T7" fmla="*/ 14 h 28"/>
                <a:gd name="T8" fmla="*/ 21 w 38"/>
                <a:gd name="T9" fmla="*/ 14 h 28"/>
                <a:gd name="T10" fmla="*/ 0 w 38"/>
                <a:gd name="T11" fmla="*/ 28 h 28"/>
                <a:gd name="T12" fmla="*/ 0 w 38"/>
                <a:gd name="T13" fmla="*/ 28 h 28"/>
                <a:gd name="T14" fmla="*/ 38 w 38"/>
                <a:gd name="T15" fmla="*/ 14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38" y="14"/>
                  </a:moveTo>
                  <a:lnTo>
                    <a:pt x="0" y="0"/>
                  </a:lnTo>
                  <a:lnTo>
                    <a:pt x="21" y="14"/>
                  </a:lnTo>
                  <a:lnTo>
                    <a:pt x="0" y="28"/>
                  </a:lnTo>
                  <a:lnTo>
                    <a:pt x="38" y="14"/>
                  </a:lnTo>
                </a:path>
              </a:pathLst>
            </a:custGeom>
            <a:noFill/>
            <a:ln w="4763">
              <a:solidFill>
                <a:srgbClr val="C00000"/>
              </a:solidFill>
              <a:round/>
              <a:headEnd/>
              <a:tailEnd/>
            </a:ln>
          </p:spPr>
          <p:txBody>
            <a:bodyPr/>
            <a:lstStyle/>
            <a:p>
              <a:endParaRPr lang="en-US"/>
            </a:p>
          </p:txBody>
        </p:sp>
      </p:grpSp>
      <p:sp>
        <p:nvSpPr>
          <p:cNvPr id="303" name="Text Box 367"/>
          <p:cNvSpPr txBox="1">
            <a:spLocks noChangeArrowheads="1"/>
          </p:cNvSpPr>
          <p:nvPr/>
        </p:nvSpPr>
        <p:spPr bwMode="auto">
          <a:xfrm>
            <a:off x="3109913" y="3810000"/>
            <a:ext cx="1385887" cy="261610"/>
          </a:xfrm>
          <a:prstGeom prst="rect">
            <a:avLst/>
          </a:prstGeom>
          <a:noFill/>
          <a:ln w="9525">
            <a:noFill/>
            <a:miter lim="800000"/>
            <a:headEnd/>
            <a:tailEnd/>
          </a:ln>
        </p:spPr>
        <p:txBody>
          <a:bodyPr>
            <a:spAutoFit/>
          </a:bodyPr>
          <a:lstStyle/>
          <a:p>
            <a:pPr eaLnBrk="0" hangingPunct="0"/>
            <a:r>
              <a:rPr lang="en-US" sz="1100" dirty="0">
                <a:solidFill>
                  <a:srgbClr val="CC0000"/>
                </a:solidFill>
              </a:rPr>
              <a:t>A,B Bypass</a:t>
            </a:r>
          </a:p>
        </p:txBody>
      </p:sp>
      <p:grpSp>
        <p:nvGrpSpPr>
          <p:cNvPr id="304" name="Group 230"/>
          <p:cNvGrpSpPr>
            <a:grpSpLocks/>
          </p:cNvGrpSpPr>
          <p:nvPr/>
        </p:nvGrpSpPr>
        <p:grpSpPr bwMode="auto">
          <a:xfrm>
            <a:off x="3006725" y="4709812"/>
            <a:ext cx="120650" cy="36512"/>
            <a:chOff x="813" y="3572"/>
            <a:chExt cx="90" cy="28"/>
          </a:xfrm>
        </p:grpSpPr>
        <p:sp>
          <p:nvSpPr>
            <p:cNvPr id="305" name="Line 231"/>
            <p:cNvSpPr>
              <a:spLocks noChangeShapeType="1"/>
            </p:cNvSpPr>
            <p:nvPr/>
          </p:nvSpPr>
          <p:spPr bwMode="auto">
            <a:xfrm>
              <a:off x="813" y="3586"/>
              <a:ext cx="90" cy="1"/>
            </a:xfrm>
            <a:prstGeom prst="line">
              <a:avLst/>
            </a:prstGeom>
            <a:noFill/>
            <a:ln w="4763">
              <a:solidFill>
                <a:srgbClr val="C00000"/>
              </a:solidFill>
              <a:round/>
              <a:headEnd/>
              <a:tailEnd/>
            </a:ln>
          </p:spPr>
          <p:txBody>
            <a:bodyPr/>
            <a:lstStyle/>
            <a:p>
              <a:endParaRPr lang="en-US"/>
            </a:p>
          </p:txBody>
        </p:sp>
        <p:sp>
          <p:nvSpPr>
            <p:cNvPr id="306" name="Freeform 232"/>
            <p:cNvSpPr>
              <a:spLocks/>
            </p:cNvSpPr>
            <p:nvPr/>
          </p:nvSpPr>
          <p:spPr bwMode="auto">
            <a:xfrm>
              <a:off x="865" y="3572"/>
              <a:ext cx="38" cy="28"/>
            </a:xfrm>
            <a:custGeom>
              <a:avLst/>
              <a:gdLst>
                <a:gd name="T0" fmla="*/ 38 w 38"/>
                <a:gd name="T1" fmla="*/ 14 h 28"/>
                <a:gd name="T2" fmla="*/ 0 w 38"/>
                <a:gd name="T3" fmla="*/ 0 h 28"/>
                <a:gd name="T4" fmla="*/ 0 w 38"/>
                <a:gd name="T5" fmla="*/ 0 h 28"/>
                <a:gd name="T6" fmla="*/ 21 w 38"/>
                <a:gd name="T7" fmla="*/ 14 h 28"/>
                <a:gd name="T8" fmla="*/ 21 w 38"/>
                <a:gd name="T9" fmla="*/ 14 h 28"/>
                <a:gd name="T10" fmla="*/ 0 w 38"/>
                <a:gd name="T11" fmla="*/ 28 h 28"/>
                <a:gd name="T12" fmla="*/ 0 w 38"/>
                <a:gd name="T13" fmla="*/ 28 h 28"/>
                <a:gd name="T14" fmla="*/ 38 w 38"/>
                <a:gd name="T15" fmla="*/ 14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38" y="14"/>
                  </a:moveTo>
                  <a:lnTo>
                    <a:pt x="0" y="0"/>
                  </a:lnTo>
                  <a:lnTo>
                    <a:pt x="21" y="14"/>
                  </a:lnTo>
                  <a:lnTo>
                    <a:pt x="0" y="28"/>
                  </a:lnTo>
                  <a:lnTo>
                    <a:pt x="38" y="14"/>
                  </a:lnTo>
                  <a:close/>
                </a:path>
              </a:pathLst>
            </a:custGeom>
            <a:solidFill>
              <a:srgbClr val="000000"/>
            </a:solidFill>
            <a:ln w="9525">
              <a:solidFill>
                <a:srgbClr val="C00000"/>
              </a:solidFill>
              <a:round/>
              <a:headEnd/>
              <a:tailEnd/>
            </a:ln>
          </p:spPr>
          <p:txBody>
            <a:bodyPr/>
            <a:lstStyle/>
            <a:p>
              <a:endParaRPr lang="en-US"/>
            </a:p>
          </p:txBody>
        </p:sp>
        <p:sp>
          <p:nvSpPr>
            <p:cNvPr id="307" name="Freeform 233"/>
            <p:cNvSpPr>
              <a:spLocks/>
            </p:cNvSpPr>
            <p:nvPr/>
          </p:nvSpPr>
          <p:spPr bwMode="auto">
            <a:xfrm>
              <a:off x="865" y="3572"/>
              <a:ext cx="38" cy="28"/>
            </a:xfrm>
            <a:custGeom>
              <a:avLst/>
              <a:gdLst>
                <a:gd name="T0" fmla="*/ 38 w 38"/>
                <a:gd name="T1" fmla="*/ 14 h 28"/>
                <a:gd name="T2" fmla="*/ 0 w 38"/>
                <a:gd name="T3" fmla="*/ 0 h 28"/>
                <a:gd name="T4" fmla="*/ 0 w 38"/>
                <a:gd name="T5" fmla="*/ 0 h 28"/>
                <a:gd name="T6" fmla="*/ 21 w 38"/>
                <a:gd name="T7" fmla="*/ 14 h 28"/>
                <a:gd name="T8" fmla="*/ 21 w 38"/>
                <a:gd name="T9" fmla="*/ 14 h 28"/>
                <a:gd name="T10" fmla="*/ 0 w 38"/>
                <a:gd name="T11" fmla="*/ 28 h 28"/>
                <a:gd name="T12" fmla="*/ 0 w 38"/>
                <a:gd name="T13" fmla="*/ 28 h 28"/>
                <a:gd name="T14" fmla="*/ 38 w 38"/>
                <a:gd name="T15" fmla="*/ 14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38" y="14"/>
                  </a:moveTo>
                  <a:lnTo>
                    <a:pt x="0" y="0"/>
                  </a:lnTo>
                  <a:lnTo>
                    <a:pt x="21" y="14"/>
                  </a:lnTo>
                  <a:lnTo>
                    <a:pt x="0" y="28"/>
                  </a:lnTo>
                  <a:lnTo>
                    <a:pt x="38" y="14"/>
                  </a:lnTo>
                </a:path>
              </a:pathLst>
            </a:custGeom>
            <a:noFill/>
            <a:ln w="4763">
              <a:solidFill>
                <a:srgbClr val="C00000"/>
              </a:solidFill>
              <a:round/>
              <a:headEnd/>
              <a:tailEnd/>
            </a:ln>
          </p:spPr>
          <p:txBody>
            <a:bodyPr/>
            <a:lstStyle/>
            <a:p>
              <a:endParaRPr lang="en-US"/>
            </a:p>
          </p:txBody>
        </p:sp>
      </p:grpSp>
      <p:sp>
        <p:nvSpPr>
          <p:cNvPr id="308" name="Text Box 367"/>
          <p:cNvSpPr txBox="1">
            <a:spLocks noChangeArrowheads="1"/>
          </p:cNvSpPr>
          <p:nvPr/>
        </p:nvSpPr>
        <p:spPr bwMode="auto">
          <a:xfrm>
            <a:off x="3109913" y="4615190"/>
            <a:ext cx="1385887" cy="261610"/>
          </a:xfrm>
          <a:prstGeom prst="rect">
            <a:avLst/>
          </a:prstGeom>
          <a:noFill/>
          <a:ln w="9525">
            <a:noFill/>
            <a:miter lim="800000"/>
            <a:headEnd/>
            <a:tailEnd/>
          </a:ln>
        </p:spPr>
        <p:txBody>
          <a:bodyPr>
            <a:spAutoFit/>
          </a:bodyPr>
          <a:lstStyle/>
          <a:p>
            <a:pPr eaLnBrk="0" hangingPunct="0"/>
            <a:r>
              <a:rPr lang="en-US" sz="1100" dirty="0">
                <a:solidFill>
                  <a:srgbClr val="CC0000"/>
                </a:solidFill>
              </a:rPr>
              <a:t>A,B Bypass</a:t>
            </a:r>
          </a:p>
        </p:txBody>
      </p:sp>
      <p:grpSp>
        <p:nvGrpSpPr>
          <p:cNvPr id="309" name="Group 230"/>
          <p:cNvGrpSpPr>
            <a:grpSpLocks/>
          </p:cNvGrpSpPr>
          <p:nvPr/>
        </p:nvGrpSpPr>
        <p:grpSpPr bwMode="auto">
          <a:xfrm>
            <a:off x="3006725" y="5776612"/>
            <a:ext cx="120650" cy="36512"/>
            <a:chOff x="813" y="3572"/>
            <a:chExt cx="90" cy="28"/>
          </a:xfrm>
        </p:grpSpPr>
        <p:sp>
          <p:nvSpPr>
            <p:cNvPr id="310" name="Line 231"/>
            <p:cNvSpPr>
              <a:spLocks noChangeShapeType="1"/>
            </p:cNvSpPr>
            <p:nvPr/>
          </p:nvSpPr>
          <p:spPr bwMode="auto">
            <a:xfrm>
              <a:off x="813" y="3586"/>
              <a:ext cx="90" cy="1"/>
            </a:xfrm>
            <a:prstGeom prst="line">
              <a:avLst/>
            </a:prstGeom>
            <a:noFill/>
            <a:ln w="4763">
              <a:solidFill>
                <a:srgbClr val="C00000"/>
              </a:solidFill>
              <a:round/>
              <a:headEnd/>
              <a:tailEnd/>
            </a:ln>
          </p:spPr>
          <p:txBody>
            <a:bodyPr/>
            <a:lstStyle/>
            <a:p>
              <a:endParaRPr lang="en-US"/>
            </a:p>
          </p:txBody>
        </p:sp>
        <p:sp>
          <p:nvSpPr>
            <p:cNvPr id="311" name="Freeform 232"/>
            <p:cNvSpPr>
              <a:spLocks/>
            </p:cNvSpPr>
            <p:nvPr/>
          </p:nvSpPr>
          <p:spPr bwMode="auto">
            <a:xfrm>
              <a:off x="865" y="3572"/>
              <a:ext cx="38" cy="28"/>
            </a:xfrm>
            <a:custGeom>
              <a:avLst/>
              <a:gdLst>
                <a:gd name="T0" fmla="*/ 38 w 38"/>
                <a:gd name="T1" fmla="*/ 14 h 28"/>
                <a:gd name="T2" fmla="*/ 0 w 38"/>
                <a:gd name="T3" fmla="*/ 0 h 28"/>
                <a:gd name="T4" fmla="*/ 0 w 38"/>
                <a:gd name="T5" fmla="*/ 0 h 28"/>
                <a:gd name="T6" fmla="*/ 21 w 38"/>
                <a:gd name="T7" fmla="*/ 14 h 28"/>
                <a:gd name="T8" fmla="*/ 21 w 38"/>
                <a:gd name="T9" fmla="*/ 14 h 28"/>
                <a:gd name="T10" fmla="*/ 0 w 38"/>
                <a:gd name="T11" fmla="*/ 28 h 28"/>
                <a:gd name="T12" fmla="*/ 0 w 38"/>
                <a:gd name="T13" fmla="*/ 28 h 28"/>
                <a:gd name="T14" fmla="*/ 38 w 38"/>
                <a:gd name="T15" fmla="*/ 14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38" y="14"/>
                  </a:moveTo>
                  <a:lnTo>
                    <a:pt x="0" y="0"/>
                  </a:lnTo>
                  <a:lnTo>
                    <a:pt x="21" y="14"/>
                  </a:lnTo>
                  <a:lnTo>
                    <a:pt x="0" y="28"/>
                  </a:lnTo>
                  <a:lnTo>
                    <a:pt x="38" y="14"/>
                  </a:lnTo>
                  <a:close/>
                </a:path>
              </a:pathLst>
            </a:custGeom>
            <a:solidFill>
              <a:srgbClr val="000000"/>
            </a:solidFill>
            <a:ln w="9525">
              <a:solidFill>
                <a:srgbClr val="C00000"/>
              </a:solidFill>
              <a:round/>
              <a:headEnd/>
              <a:tailEnd/>
            </a:ln>
          </p:spPr>
          <p:txBody>
            <a:bodyPr/>
            <a:lstStyle/>
            <a:p>
              <a:endParaRPr lang="en-US"/>
            </a:p>
          </p:txBody>
        </p:sp>
        <p:sp>
          <p:nvSpPr>
            <p:cNvPr id="312" name="Freeform 233"/>
            <p:cNvSpPr>
              <a:spLocks/>
            </p:cNvSpPr>
            <p:nvPr/>
          </p:nvSpPr>
          <p:spPr bwMode="auto">
            <a:xfrm>
              <a:off x="865" y="3572"/>
              <a:ext cx="38" cy="28"/>
            </a:xfrm>
            <a:custGeom>
              <a:avLst/>
              <a:gdLst>
                <a:gd name="T0" fmla="*/ 38 w 38"/>
                <a:gd name="T1" fmla="*/ 14 h 28"/>
                <a:gd name="T2" fmla="*/ 0 w 38"/>
                <a:gd name="T3" fmla="*/ 0 h 28"/>
                <a:gd name="T4" fmla="*/ 0 w 38"/>
                <a:gd name="T5" fmla="*/ 0 h 28"/>
                <a:gd name="T6" fmla="*/ 21 w 38"/>
                <a:gd name="T7" fmla="*/ 14 h 28"/>
                <a:gd name="T8" fmla="*/ 21 w 38"/>
                <a:gd name="T9" fmla="*/ 14 h 28"/>
                <a:gd name="T10" fmla="*/ 0 w 38"/>
                <a:gd name="T11" fmla="*/ 28 h 28"/>
                <a:gd name="T12" fmla="*/ 0 w 38"/>
                <a:gd name="T13" fmla="*/ 28 h 28"/>
                <a:gd name="T14" fmla="*/ 38 w 38"/>
                <a:gd name="T15" fmla="*/ 14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38" y="14"/>
                  </a:moveTo>
                  <a:lnTo>
                    <a:pt x="0" y="0"/>
                  </a:lnTo>
                  <a:lnTo>
                    <a:pt x="21" y="14"/>
                  </a:lnTo>
                  <a:lnTo>
                    <a:pt x="0" y="28"/>
                  </a:lnTo>
                  <a:lnTo>
                    <a:pt x="38" y="14"/>
                  </a:lnTo>
                </a:path>
              </a:pathLst>
            </a:custGeom>
            <a:noFill/>
            <a:ln w="4763">
              <a:solidFill>
                <a:srgbClr val="C00000"/>
              </a:solidFill>
              <a:round/>
              <a:headEnd/>
              <a:tailEnd/>
            </a:ln>
          </p:spPr>
          <p:txBody>
            <a:bodyPr/>
            <a:lstStyle/>
            <a:p>
              <a:endParaRPr lang="en-US"/>
            </a:p>
          </p:txBody>
        </p:sp>
      </p:grpSp>
      <p:sp>
        <p:nvSpPr>
          <p:cNvPr id="313" name="Text Box 367"/>
          <p:cNvSpPr txBox="1">
            <a:spLocks noChangeArrowheads="1"/>
          </p:cNvSpPr>
          <p:nvPr/>
        </p:nvSpPr>
        <p:spPr bwMode="auto">
          <a:xfrm>
            <a:off x="3109913" y="5681990"/>
            <a:ext cx="1385887" cy="261610"/>
          </a:xfrm>
          <a:prstGeom prst="rect">
            <a:avLst/>
          </a:prstGeom>
          <a:noFill/>
          <a:ln w="9525">
            <a:noFill/>
            <a:miter lim="800000"/>
            <a:headEnd/>
            <a:tailEnd/>
          </a:ln>
        </p:spPr>
        <p:txBody>
          <a:bodyPr>
            <a:spAutoFit/>
          </a:bodyPr>
          <a:lstStyle/>
          <a:p>
            <a:pPr eaLnBrk="0" hangingPunct="0"/>
            <a:r>
              <a:rPr lang="en-US" sz="1100" dirty="0">
                <a:solidFill>
                  <a:srgbClr val="CC0000"/>
                </a:solidFill>
              </a:rPr>
              <a:t>A,B Bypass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Load-To-Use Stalls</a:t>
            </a:r>
          </a:p>
        </p:txBody>
      </p:sp>
      <p:sp>
        <p:nvSpPr>
          <p:cNvPr id="3" name="Content Placeholder 2"/>
          <p:cNvSpPr>
            <a:spLocks noGrp="1"/>
          </p:cNvSpPr>
          <p:nvPr>
            <p:ph idx="1"/>
          </p:nvPr>
        </p:nvSpPr>
        <p:spPr/>
        <p:txBody>
          <a:bodyPr/>
          <a:lstStyle/>
          <a:p>
            <a:r>
              <a:rPr lang="en-US" dirty="0"/>
              <a:t>Bypassing cannot eliminate load delays because data is not available until the WB stage!</a:t>
            </a:r>
          </a:p>
          <a:p>
            <a:endParaRPr lang="en-US" dirty="0"/>
          </a:p>
          <a:p>
            <a:r>
              <a:rPr lang="en-US" dirty="0"/>
              <a:t>Bypassing from WB still</a:t>
            </a:r>
            <a:br>
              <a:rPr lang="en-US" dirty="0"/>
            </a:br>
            <a:r>
              <a:rPr lang="en-US" dirty="0"/>
              <a:t>saves a cycle:</a:t>
            </a:r>
          </a:p>
          <a:p>
            <a:endParaRPr lang="en-US" dirty="0"/>
          </a:p>
          <a:p>
            <a:pPr>
              <a:buNone/>
            </a:pPr>
            <a:endParaRPr lang="en-US" dirty="0"/>
          </a:p>
        </p:txBody>
      </p:sp>
      <p:sp>
        <p:nvSpPr>
          <p:cNvPr id="4" name="Content Placeholder 238"/>
          <p:cNvSpPr txBox="1">
            <a:spLocks/>
          </p:cNvSpPr>
          <p:nvPr/>
        </p:nvSpPr>
        <p:spPr bwMode="auto">
          <a:xfrm>
            <a:off x="5715000" y="1905000"/>
            <a:ext cx="2743200" cy="1828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defTabSz="457200" rtl="0" eaLnBrk="0" fontAlgn="base" latinLnBrk="0" hangingPunct="0">
              <a:lnSpc>
                <a:spcPct val="100000"/>
              </a:lnSpc>
              <a:spcBef>
                <a:spcPct val="20000"/>
              </a:spcBef>
              <a:spcAft>
                <a:spcPct val="0"/>
              </a:spcAft>
              <a:buClrTx/>
              <a:buSzTx/>
              <a:buFont typeface="Arial" pitchFamily="34" charset="0"/>
              <a:buNone/>
              <a:tabLst/>
              <a:defRPr/>
            </a:pPr>
            <a:r>
              <a:rPr kumimoji="0" lang="en-US" sz="1800" b="0" i="0" u="none" strike="noStrike" kern="1200" cap="none" spc="0" normalizeH="0" baseline="0" noProof="0" dirty="0">
                <a:ln>
                  <a:noFill/>
                </a:ln>
                <a:effectLst/>
                <a:uLnTx/>
                <a:uFillTx/>
                <a:latin typeface="Consolas" pitchFamily="49" charset="0"/>
                <a:ea typeface="ＭＳ Ｐゴシック" charset="-128"/>
                <a:cs typeface="Consolas" pitchFamily="49" charset="0"/>
              </a:rPr>
              <a:t>LD(R1, 1, R2)</a:t>
            </a:r>
          </a:p>
          <a:p>
            <a:pPr marL="342900" marR="0" lvl="0" indent="-342900" defTabSz="457200" rtl="0" eaLnBrk="0" fontAlgn="base" latinLnBrk="0" hangingPunct="0">
              <a:lnSpc>
                <a:spcPct val="100000"/>
              </a:lnSpc>
              <a:spcBef>
                <a:spcPct val="20000"/>
              </a:spcBef>
              <a:spcAft>
                <a:spcPct val="0"/>
              </a:spcAft>
              <a:buClrTx/>
              <a:buSzTx/>
              <a:buFont typeface="Arial" pitchFamily="34" charset="0"/>
              <a:buNone/>
              <a:tabLst/>
              <a:defRPr/>
            </a:pPr>
            <a:r>
              <a:rPr lang="en-US" dirty="0">
                <a:latin typeface="Consolas" pitchFamily="49" charset="0"/>
                <a:ea typeface="ＭＳ Ｐゴシック" charset="-128"/>
                <a:cs typeface="Consolas" pitchFamily="49" charset="0"/>
              </a:rPr>
              <a:t>SUBC(R2, 4, R3)</a:t>
            </a:r>
          </a:p>
          <a:p>
            <a:pPr marL="342900" marR="0" lvl="0" indent="-342900" defTabSz="457200" rtl="0" eaLnBrk="0" fontAlgn="base" latinLnBrk="0" hangingPunct="0">
              <a:lnSpc>
                <a:spcPct val="100000"/>
              </a:lnSpc>
              <a:spcBef>
                <a:spcPct val="20000"/>
              </a:spcBef>
              <a:spcAft>
                <a:spcPct val="0"/>
              </a:spcAft>
              <a:buClrTx/>
              <a:buSzTx/>
              <a:buFont typeface="Arial" pitchFamily="34" charset="0"/>
              <a:buNone/>
              <a:tabLst/>
              <a:defRPr/>
            </a:pPr>
            <a:r>
              <a:rPr kumimoji="0" lang="en-US" sz="1800" b="0" i="0" u="none" strike="noStrike" kern="1200" cap="none" spc="0" normalizeH="0" baseline="0" noProof="0" dirty="0">
                <a:ln>
                  <a:noFill/>
                </a:ln>
                <a:effectLst/>
                <a:uLnTx/>
                <a:uFillTx/>
                <a:latin typeface="Consolas" pitchFamily="49" charset="0"/>
                <a:ea typeface="ＭＳ Ｐゴシック" charset="-128"/>
                <a:cs typeface="Consolas" pitchFamily="49" charset="0"/>
              </a:rPr>
              <a:t>MUL(R6, R7, R8)</a:t>
            </a:r>
          </a:p>
          <a:p>
            <a:pPr marL="342900" marR="0" lvl="0" indent="-342900" defTabSz="457200" rtl="0" eaLnBrk="0" fontAlgn="base" latinLnBrk="0" hangingPunct="0">
              <a:lnSpc>
                <a:spcPct val="100000"/>
              </a:lnSpc>
              <a:spcBef>
                <a:spcPct val="20000"/>
              </a:spcBef>
              <a:spcAft>
                <a:spcPct val="0"/>
              </a:spcAft>
              <a:buClrTx/>
              <a:buSzTx/>
              <a:buFont typeface="Arial" pitchFamily="34" charset="0"/>
              <a:buNone/>
              <a:tabLst/>
              <a:defRPr/>
            </a:pPr>
            <a:r>
              <a:rPr lang="en-US" dirty="0">
                <a:latin typeface="Consolas" pitchFamily="49" charset="0"/>
                <a:ea typeface="ＭＳ Ｐゴシック" charset="-128"/>
                <a:cs typeface="Consolas" pitchFamily="49" charset="0"/>
              </a:rPr>
              <a:t>XOR(R9, R10, R11)</a:t>
            </a:r>
          </a:p>
          <a:p>
            <a:pPr marL="342900" marR="0" lvl="0" indent="-342900" defTabSz="457200" rtl="0" eaLnBrk="0" fontAlgn="base" latinLnBrk="0" hangingPunct="0">
              <a:lnSpc>
                <a:spcPct val="100000"/>
              </a:lnSpc>
              <a:spcBef>
                <a:spcPct val="20000"/>
              </a:spcBef>
              <a:spcAft>
                <a:spcPct val="0"/>
              </a:spcAft>
              <a:buClrTx/>
              <a:buSzTx/>
              <a:buFont typeface="Arial" pitchFamily="34" charset="0"/>
              <a:buNone/>
              <a:tabLst/>
              <a:defRPr/>
            </a:pPr>
            <a:r>
              <a:rPr lang="en-US" dirty="0">
                <a:latin typeface="Consolas" pitchFamily="49" charset="0"/>
                <a:ea typeface="ＭＳ Ｐゴシック" charset="-128"/>
                <a:cs typeface="Consolas" pitchFamily="49" charset="0"/>
              </a:rPr>
              <a:t>…</a:t>
            </a:r>
          </a:p>
          <a:p>
            <a:pPr marL="342900" marR="0" lvl="0" indent="-342900" defTabSz="457200" rtl="0" eaLnBrk="0" fontAlgn="base" latinLnBrk="0" hangingPunct="0">
              <a:lnSpc>
                <a:spcPct val="100000"/>
              </a:lnSpc>
              <a:spcBef>
                <a:spcPct val="20000"/>
              </a:spcBef>
              <a:spcAft>
                <a:spcPct val="0"/>
              </a:spcAft>
              <a:buClrTx/>
              <a:buSzTx/>
              <a:buFont typeface="Arial" pitchFamily="34" charset="0"/>
              <a:buNone/>
              <a:tabLst/>
              <a:defRPr/>
            </a:pPr>
            <a:endParaRPr kumimoji="0" lang="en-US" sz="1800" b="0" i="0" u="none" strike="noStrike" kern="1200" cap="none" spc="0" normalizeH="0" baseline="0" noProof="0" dirty="0">
              <a:ln>
                <a:noFill/>
              </a:ln>
              <a:solidFill>
                <a:schemeClr val="tx1"/>
              </a:solidFill>
              <a:effectLst/>
              <a:uLnTx/>
              <a:uFillTx/>
              <a:latin typeface="Consolas" pitchFamily="49" charset="0"/>
              <a:ea typeface="ＭＳ Ｐゴシック" charset="-128"/>
              <a:cs typeface="Consolas" pitchFamily="49" charset="0"/>
            </a:endParaRPr>
          </a:p>
        </p:txBody>
      </p:sp>
      <p:graphicFrame>
        <p:nvGraphicFramePr>
          <p:cNvPr id="5" name="Table 4"/>
          <p:cNvGraphicFramePr>
            <a:graphicFrameLocks noGrp="1"/>
          </p:cNvGraphicFramePr>
          <p:nvPr>
            <p:extLst>
              <p:ext uri="{D42A27DB-BD31-4B8C-83A1-F6EECF244321}">
                <p14:modId xmlns:p14="http://schemas.microsoft.com/office/powerpoint/2010/main" val="3519057765"/>
              </p:ext>
            </p:extLst>
          </p:nvPr>
        </p:nvGraphicFramePr>
        <p:xfrm>
          <a:off x="685800" y="3733800"/>
          <a:ext cx="7620000" cy="2225040"/>
        </p:xfrm>
        <a:graphic>
          <a:graphicData uri="http://schemas.openxmlformats.org/drawingml/2006/table">
            <a:tbl>
              <a:tblPr>
                <a:tableStyleId>{616DA210-FB5B-4158-B5E0-FEB733F419BA}</a:tableStyleId>
              </a:tblPr>
              <a:tblGrid>
                <a:gridCol w="952500">
                  <a:extLst>
                    <a:ext uri="{9D8B030D-6E8A-4147-A177-3AD203B41FA5}">
                      <a16:colId xmlns:a16="http://schemas.microsoft.com/office/drawing/2014/main" val="20000"/>
                    </a:ext>
                  </a:extLst>
                </a:gridCol>
                <a:gridCol w="952500">
                  <a:extLst>
                    <a:ext uri="{9D8B030D-6E8A-4147-A177-3AD203B41FA5}">
                      <a16:colId xmlns:a16="http://schemas.microsoft.com/office/drawing/2014/main" val="20001"/>
                    </a:ext>
                  </a:extLst>
                </a:gridCol>
                <a:gridCol w="952500">
                  <a:extLst>
                    <a:ext uri="{9D8B030D-6E8A-4147-A177-3AD203B41FA5}">
                      <a16:colId xmlns:a16="http://schemas.microsoft.com/office/drawing/2014/main" val="20002"/>
                    </a:ext>
                  </a:extLst>
                </a:gridCol>
                <a:gridCol w="952500">
                  <a:extLst>
                    <a:ext uri="{9D8B030D-6E8A-4147-A177-3AD203B41FA5}">
                      <a16:colId xmlns:a16="http://schemas.microsoft.com/office/drawing/2014/main" val="20003"/>
                    </a:ext>
                  </a:extLst>
                </a:gridCol>
                <a:gridCol w="952500">
                  <a:extLst>
                    <a:ext uri="{9D8B030D-6E8A-4147-A177-3AD203B41FA5}">
                      <a16:colId xmlns:a16="http://schemas.microsoft.com/office/drawing/2014/main" val="20004"/>
                    </a:ext>
                  </a:extLst>
                </a:gridCol>
                <a:gridCol w="952500">
                  <a:extLst>
                    <a:ext uri="{9D8B030D-6E8A-4147-A177-3AD203B41FA5}">
                      <a16:colId xmlns:a16="http://schemas.microsoft.com/office/drawing/2014/main" val="20005"/>
                    </a:ext>
                  </a:extLst>
                </a:gridCol>
                <a:gridCol w="952500">
                  <a:extLst>
                    <a:ext uri="{9D8B030D-6E8A-4147-A177-3AD203B41FA5}">
                      <a16:colId xmlns:a16="http://schemas.microsoft.com/office/drawing/2014/main" val="20006"/>
                    </a:ext>
                  </a:extLst>
                </a:gridCol>
                <a:gridCol w="952500">
                  <a:extLst>
                    <a:ext uri="{9D8B030D-6E8A-4147-A177-3AD203B41FA5}">
                      <a16:colId xmlns:a16="http://schemas.microsoft.com/office/drawing/2014/main" val="20007"/>
                    </a:ext>
                  </a:extLst>
                </a:gridCol>
              </a:tblGrid>
              <a:tr h="370840">
                <a:tc>
                  <a:txBody>
                    <a:bodyPr/>
                    <a:lstStyle/>
                    <a:p>
                      <a:pPr algn="ct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ctr"/>
                      <a:r>
                        <a:rPr lang="en-US" dirty="0"/>
                        <a:t>IF</a:t>
                      </a:r>
                    </a:p>
                  </a:txBody>
                  <a:tcP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i="0" dirty="0"/>
                        <a:t>LD</a:t>
                      </a:r>
                    </a:p>
                  </a:txBody>
                  <a:tcPr>
                    <a:lnT w="12700" cap="flat" cmpd="sng" algn="ctr">
                      <a:solidFill>
                        <a:schemeClr val="tx1"/>
                      </a:solidFill>
                      <a:prstDash val="solid"/>
                      <a:round/>
                      <a:headEnd type="none" w="med" len="med"/>
                      <a:tailEnd type="none" w="med" len="med"/>
                    </a:lnT>
                  </a:tcPr>
                </a:tc>
                <a:tc>
                  <a:txBody>
                    <a:bodyPr/>
                    <a:lstStyle/>
                    <a:p>
                      <a:pPr algn="ctr"/>
                      <a:r>
                        <a:rPr lang="en-US" i="0" dirty="0"/>
                        <a:t>SUBC</a:t>
                      </a:r>
                    </a:p>
                  </a:txBody>
                  <a:tcPr>
                    <a:lnT w="12700" cap="flat" cmpd="sng" algn="ctr">
                      <a:solidFill>
                        <a:schemeClr val="tx1"/>
                      </a:solidFill>
                      <a:prstDash val="solid"/>
                      <a:round/>
                      <a:headEnd type="none" w="med" len="med"/>
                      <a:tailEnd type="none" w="med" len="med"/>
                    </a:lnT>
                  </a:tcPr>
                </a:tc>
                <a:tc>
                  <a:txBody>
                    <a:bodyPr/>
                    <a:lstStyle/>
                    <a:p>
                      <a:pPr algn="ctr"/>
                      <a:r>
                        <a:rPr lang="en-US" i="0" dirty="0"/>
                        <a:t>MUL</a:t>
                      </a:r>
                    </a:p>
                  </a:txBody>
                  <a:tcPr>
                    <a:lnT w="12700" cap="flat" cmpd="sng" algn="ctr">
                      <a:solidFill>
                        <a:schemeClr val="tx1"/>
                      </a:solidFill>
                      <a:prstDash val="solid"/>
                      <a:round/>
                      <a:headEnd type="none" w="med" len="med"/>
                      <a:tailEnd type="none" w="med" len="med"/>
                    </a:lnT>
                  </a:tcPr>
                </a:tc>
                <a:tc>
                  <a:txBody>
                    <a:bodyPr/>
                    <a:lstStyle/>
                    <a:p>
                      <a:pPr algn="ctr"/>
                      <a:r>
                        <a:rPr lang="en-US" i="0" dirty="0"/>
                        <a:t>MUL</a:t>
                      </a:r>
                    </a:p>
                  </a:txBody>
                  <a:tcPr>
                    <a:lnT w="12700" cap="flat" cmpd="sng" algn="ctr">
                      <a:solidFill>
                        <a:schemeClr val="tx1"/>
                      </a:solidFill>
                      <a:prstDash val="solid"/>
                      <a:round/>
                      <a:headEnd type="none" w="med" len="med"/>
                      <a:tailEnd type="none" w="med" len="med"/>
                    </a:lnT>
                  </a:tcPr>
                </a:tc>
                <a:tc>
                  <a:txBody>
                    <a:bodyPr/>
                    <a:lstStyle/>
                    <a:p>
                      <a:pPr algn="ctr"/>
                      <a:r>
                        <a:rPr lang="en-US" i="0" dirty="0"/>
                        <a:t>MUL</a:t>
                      </a:r>
                    </a:p>
                  </a:txBody>
                  <a:tcPr>
                    <a:lnT w="12700" cap="flat" cmpd="sng" algn="ctr">
                      <a:solidFill>
                        <a:schemeClr val="tx1"/>
                      </a:solidFill>
                      <a:prstDash val="solid"/>
                      <a:round/>
                      <a:headEnd type="none" w="med" len="med"/>
                      <a:tailEnd type="none" w="med" len="med"/>
                    </a:lnT>
                  </a:tcPr>
                </a:tc>
                <a:tc>
                  <a:txBody>
                    <a:bodyPr/>
                    <a:lstStyle/>
                    <a:p>
                      <a:pPr algn="ctr"/>
                      <a:r>
                        <a:rPr lang="en-US" i="0" dirty="0"/>
                        <a:t>XOR</a:t>
                      </a:r>
                    </a:p>
                  </a:txBody>
                  <a:tcPr>
                    <a:lnT w="12700" cap="flat" cmpd="sng" algn="ctr">
                      <a:solidFill>
                        <a:schemeClr val="tx1"/>
                      </a:solidFill>
                      <a:prstDash val="solid"/>
                      <a:round/>
                      <a:headEnd type="none" w="med" len="med"/>
                      <a:tailEnd type="none" w="med" len="med"/>
                    </a:lnT>
                  </a:tcPr>
                </a:tc>
                <a:tc>
                  <a:txBody>
                    <a:bodyPr/>
                    <a:lstStyle/>
                    <a:p>
                      <a:pPr algn="ctr"/>
                      <a:endParaRPr lang="en-US" i="0" dirty="0"/>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1"/>
                  </a:ext>
                </a:extLst>
              </a:tr>
              <a:tr h="370840">
                <a:tc>
                  <a:txBody>
                    <a:bodyPr/>
                    <a:lstStyle/>
                    <a:p>
                      <a:pPr algn="ctr"/>
                      <a:r>
                        <a:rPr lang="en-US" dirty="0"/>
                        <a:t>RF</a:t>
                      </a:r>
                    </a:p>
                  </a:txBody>
                  <a:tcPr>
                    <a:lnL w="12700" cap="flat" cmpd="sng" algn="ctr">
                      <a:noFill/>
                      <a:prstDash val="solid"/>
                      <a:round/>
                      <a:headEnd type="none" w="med" len="med"/>
                      <a:tailEnd type="none" w="med" len="med"/>
                    </a:lnL>
                  </a:tcPr>
                </a:tc>
                <a:tc>
                  <a:txBody>
                    <a:bodyPr/>
                    <a:lstStyle/>
                    <a:p>
                      <a:pPr algn="ctr"/>
                      <a:endParaRPr lang="en-US" i="0" dirty="0"/>
                    </a:p>
                  </a:txBody>
                  <a:tcPr/>
                </a:tc>
                <a:tc>
                  <a:txBody>
                    <a:bodyPr/>
                    <a:lstStyle/>
                    <a:p>
                      <a:pPr algn="ctr"/>
                      <a:r>
                        <a:rPr lang="en-US" i="0" dirty="0"/>
                        <a:t>LD</a:t>
                      </a:r>
                    </a:p>
                  </a:txBody>
                  <a:tcPr/>
                </a:tc>
                <a:tc>
                  <a:txBody>
                    <a:bodyPr/>
                    <a:lstStyle/>
                    <a:p>
                      <a:pPr algn="ctr"/>
                      <a:r>
                        <a:rPr lang="en-US" i="0" dirty="0"/>
                        <a:t>SUBC</a:t>
                      </a:r>
                    </a:p>
                  </a:txBody>
                  <a:tcPr/>
                </a:tc>
                <a:tc>
                  <a:txBody>
                    <a:bodyPr/>
                    <a:lstStyle/>
                    <a:p>
                      <a:pPr algn="ctr"/>
                      <a:r>
                        <a:rPr lang="en-US" i="0" dirty="0"/>
                        <a:t>SUBC</a:t>
                      </a:r>
                    </a:p>
                  </a:txBody>
                  <a:tcPr/>
                </a:tc>
                <a:tc>
                  <a:txBody>
                    <a:bodyPr/>
                    <a:lstStyle/>
                    <a:p>
                      <a:pPr algn="ctr"/>
                      <a:r>
                        <a:rPr lang="en-US" i="0" dirty="0"/>
                        <a:t>SUBC</a:t>
                      </a:r>
                    </a:p>
                  </a:txBody>
                  <a:tcPr/>
                </a:tc>
                <a:tc>
                  <a:txBody>
                    <a:bodyPr/>
                    <a:lstStyle/>
                    <a:p>
                      <a:pPr algn="ctr"/>
                      <a:r>
                        <a:rPr lang="en-US" i="0" dirty="0"/>
                        <a:t>MUL</a:t>
                      </a:r>
                    </a:p>
                  </a:txBody>
                  <a:tcPr/>
                </a:tc>
                <a:tc>
                  <a:txBody>
                    <a:bodyPr/>
                    <a:lstStyle/>
                    <a:p>
                      <a:pPr algn="ctr"/>
                      <a:r>
                        <a:rPr lang="en-US" i="0" dirty="0"/>
                        <a:t>XOR</a:t>
                      </a:r>
                    </a:p>
                  </a:txBody>
                  <a:tcPr/>
                </a:tc>
                <a:extLst>
                  <a:ext uri="{0D108BD9-81ED-4DB2-BD59-A6C34878D82A}">
                    <a16:rowId xmlns:a16="http://schemas.microsoft.com/office/drawing/2014/main" val="10002"/>
                  </a:ext>
                </a:extLst>
              </a:tr>
              <a:tr h="370840">
                <a:tc>
                  <a:txBody>
                    <a:bodyPr/>
                    <a:lstStyle/>
                    <a:p>
                      <a:pPr algn="ctr"/>
                      <a:r>
                        <a:rPr lang="en-US" dirty="0"/>
                        <a:t>ALU</a:t>
                      </a:r>
                    </a:p>
                  </a:txBody>
                  <a:tcPr>
                    <a:lnL w="12700" cap="flat" cmpd="sng" algn="ctr">
                      <a:noFill/>
                      <a:prstDash val="solid"/>
                      <a:round/>
                      <a:headEnd type="none" w="med" len="med"/>
                      <a:tailEnd type="none" w="med" len="med"/>
                    </a:lnL>
                  </a:tcPr>
                </a:tc>
                <a:tc>
                  <a:txBody>
                    <a:bodyPr/>
                    <a:lstStyle/>
                    <a:p>
                      <a:pPr algn="ctr"/>
                      <a:endParaRPr lang="en-US" i="0" dirty="0"/>
                    </a:p>
                  </a:txBody>
                  <a:tcPr/>
                </a:tc>
                <a:tc>
                  <a:txBody>
                    <a:bodyPr/>
                    <a:lstStyle/>
                    <a:p>
                      <a:pPr algn="ctr"/>
                      <a:endParaRPr lang="en-US" i="0" dirty="0"/>
                    </a:p>
                  </a:txBody>
                  <a:tcPr/>
                </a:tc>
                <a:tc>
                  <a:txBody>
                    <a:bodyPr/>
                    <a:lstStyle/>
                    <a:p>
                      <a:pPr algn="ctr"/>
                      <a:r>
                        <a:rPr lang="en-US" i="0" dirty="0"/>
                        <a:t>LD</a:t>
                      </a:r>
                    </a:p>
                  </a:txBody>
                  <a:tcPr/>
                </a:tc>
                <a:tc>
                  <a:txBody>
                    <a:bodyPr/>
                    <a:lstStyle/>
                    <a:p>
                      <a:pPr algn="ctr"/>
                      <a:r>
                        <a:rPr lang="en-US" b="1" i="0" dirty="0">
                          <a:solidFill>
                            <a:srgbClr val="C00000"/>
                          </a:solidFill>
                        </a:rPr>
                        <a:t>NOP</a:t>
                      </a:r>
                    </a:p>
                  </a:txBody>
                  <a:tcPr/>
                </a:tc>
                <a:tc>
                  <a:txBody>
                    <a:bodyPr/>
                    <a:lstStyle/>
                    <a:p>
                      <a:pPr algn="ctr"/>
                      <a:r>
                        <a:rPr lang="en-US" b="1" i="0" dirty="0">
                          <a:solidFill>
                            <a:srgbClr val="C00000"/>
                          </a:solidFill>
                        </a:rPr>
                        <a:t>NOP</a:t>
                      </a:r>
                    </a:p>
                  </a:txBody>
                  <a:tcPr/>
                </a:tc>
                <a:tc>
                  <a:txBody>
                    <a:bodyPr/>
                    <a:lstStyle/>
                    <a:p>
                      <a:pPr algn="ctr"/>
                      <a:r>
                        <a:rPr lang="en-US" i="0" dirty="0"/>
                        <a:t>SUBC</a:t>
                      </a:r>
                    </a:p>
                  </a:txBody>
                  <a:tcPr/>
                </a:tc>
                <a:tc>
                  <a:txBody>
                    <a:bodyPr/>
                    <a:lstStyle/>
                    <a:p>
                      <a:pPr algn="ctr"/>
                      <a:r>
                        <a:rPr lang="en-US" i="0" dirty="0"/>
                        <a:t>MUL</a:t>
                      </a:r>
                    </a:p>
                  </a:txBody>
                  <a:tcPr/>
                </a:tc>
                <a:extLst>
                  <a:ext uri="{0D108BD9-81ED-4DB2-BD59-A6C34878D82A}">
                    <a16:rowId xmlns:a16="http://schemas.microsoft.com/office/drawing/2014/main" val="10003"/>
                  </a:ext>
                </a:extLst>
              </a:tr>
              <a:tr h="370840">
                <a:tc>
                  <a:txBody>
                    <a:bodyPr/>
                    <a:lstStyle/>
                    <a:p>
                      <a:pPr algn="ctr"/>
                      <a:r>
                        <a:rPr lang="en-US" dirty="0"/>
                        <a:t>MEM</a:t>
                      </a:r>
                    </a:p>
                  </a:txBody>
                  <a:tcPr>
                    <a:lnL w="12700" cap="flat" cmpd="sng" algn="ctr">
                      <a:noFill/>
                      <a:prstDash val="solid"/>
                      <a:round/>
                      <a:headEnd type="none" w="med" len="med"/>
                      <a:tailEnd type="none" w="med" len="med"/>
                    </a:lnL>
                  </a:tcPr>
                </a:tc>
                <a:tc>
                  <a:txBody>
                    <a:bodyPr/>
                    <a:lstStyle/>
                    <a:p>
                      <a:pPr algn="ctr"/>
                      <a:endParaRPr lang="en-US" i="0" dirty="0"/>
                    </a:p>
                  </a:txBody>
                  <a:tcPr/>
                </a:tc>
                <a:tc>
                  <a:txBody>
                    <a:bodyPr/>
                    <a:lstStyle/>
                    <a:p>
                      <a:pPr algn="ctr"/>
                      <a:endParaRPr lang="en-US" i="0"/>
                    </a:p>
                  </a:txBody>
                  <a:tcPr/>
                </a:tc>
                <a:tc>
                  <a:txBody>
                    <a:bodyPr/>
                    <a:lstStyle/>
                    <a:p>
                      <a:pPr algn="ctr"/>
                      <a:endParaRPr lang="en-US" i="0" dirty="0"/>
                    </a:p>
                  </a:txBody>
                  <a:tcPr/>
                </a:tc>
                <a:tc>
                  <a:txBody>
                    <a:bodyPr/>
                    <a:lstStyle/>
                    <a:p>
                      <a:pPr algn="ctr"/>
                      <a:r>
                        <a:rPr lang="en-US" i="0" dirty="0"/>
                        <a:t>LD</a:t>
                      </a:r>
                    </a:p>
                  </a:txBody>
                  <a:tcPr/>
                </a:tc>
                <a:tc>
                  <a:txBody>
                    <a:bodyPr/>
                    <a:lstStyle/>
                    <a:p>
                      <a:pPr algn="ctr"/>
                      <a:r>
                        <a:rPr lang="en-US" i="0" dirty="0">
                          <a:solidFill>
                            <a:srgbClr val="C00000"/>
                          </a:solidFill>
                        </a:rPr>
                        <a:t>NOP</a:t>
                      </a:r>
                    </a:p>
                  </a:txBody>
                  <a:tcPr/>
                </a:tc>
                <a:tc>
                  <a:txBody>
                    <a:bodyPr/>
                    <a:lstStyle/>
                    <a:p>
                      <a:pPr algn="ctr"/>
                      <a:r>
                        <a:rPr lang="en-US" i="0" dirty="0">
                          <a:solidFill>
                            <a:srgbClr val="C00000"/>
                          </a:solidFill>
                        </a:rPr>
                        <a:t>NOP</a:t>
                      </a:r>
                    </a:p>
                  </a:txBody>
                  <a:tcPr/>
                </a:tc>
                <a:tc>
                  <a:txBody>
                    <a:bodyPr/>
                    <a:lstStyle/>
                    <a:p>
                      <a:pPr algn="ctr"/>
                      <a:r>
                        <a:rPr lang="en-US" i="0" dirty="0"/>
                        <a:t>SUBC</a:t>
                      </a:r>
                    </a:p>
                  </a:txBody>
                  <a:tcPr/>
                </a:tc>
                <a:extLst>
                  <a:ext uri="{0D108BD9-81ED-4DB2-BD59-A6C34878D82A}">
                    <a16:rowId xmlns:a16="http://schemas.microsoft.com/office/drawing/2014/main" val="10004"/>
                  </a:ext>
                </a:extLst>
              </a:tr>
              <a:tr h="370840">
                <a:tc>
                  <a:txBody>
                    <a:bodyPr/>
                    <a:lstStyle/>
                    <a:p>
                      <a:pPr algn="ctr"/>
                      <a:r>
                        <a:rPr lang="en-US" dirty="0"/>
                        <a:t>WB</a:t>
                      </a:r>
                    </a:p>
                  </a:txBody>
                  <a:tcPr>
                    <a:lnL w="12700" cap="flat" cmpd="sng" algn="ctr">
                      <a:noFill/>
                      <a:prstDash val="solid"/>
                      <a:round/>
                      <a:headEnd type="none" w="med" len="med"/>
                      <a:tailEnd type="none" w="med" len="med"/>
                    </a:lnL>
                  </a:tcPr>
                </a:tc>
                <a:tc>
                  <a:txBody>
                    <a:bodyPr/>
                    <a:lstStyle/>
                    <a:p>
                      <a:pPr algn="ctr"/>
                      <a:endParaRPr lang="en-US" i="0" dirty="0"/>
                    </a:p>
                  </a:txBody>
                  <a:tcPr/>
                </a:tc>
                <a:tc>
                  <a:txBody>
                    <a:bodyPr/>
                    <a:lstStyle/>
                    <a:p>
                      <a:pPr algn="ctr"/>
                      <a:endParaRPr lang="en-US" i="0" dirty="0"/>
                    </a:p>
                  </a:txBody>
                  <a:tcPr/>
                </a:tc>
                <a:tc>
                  <a:txBody>
                    <a:bodyPr/>
                    <a:lstStyle/>
                    <a:p>
                      <a:pPr algn="ctr"/>
                      <a:endParaRPr lang="en-US" i="0" dirty="0"/>
                    </a:p>
                  </a:txBody>
                  <a:tcPr/>
                </a:tc>
                <a:tc>
                  <a:txBody>
                    <a:bodyPr/>
                    <a:lstStyle/>
                    <a:p>
                      <a:pPr algn="ctr"/>
                      <a:endParaRPr lang="en-US" i="0" dirty="0"/>
                    </a:p>
                  </a:txBody>
                  <a:tcPr/>
                </a:tc>
                <a:tc>
                  <a:txBody>
                    <a:bodyPr/>
                    <a:lstStyle/>
                    <a:p>
                      <a:pPr algn="ctr"/>
                      <a:r>
                        <a:rPr lang="en-US" i="0" dirty="0"/>
                        <a:t>LD</a:t>
                      </a:r>
                    </a:p>
                  </a:txBody>
                  <a:tcPr/>
                </a:tc>
                <a:tc>
                  <a:txBody>
                    <a:bodyPr/>
                    <a:lstStyle/>
                    <a:p>
                      <a:pPr algn="ctr"/>
                      <a:r>
                        <a:rPr lang="en-US" i="0" dirty="0">
                          <a:solidFill>
                            <a:srgbClr val="C00000"/>
                          </a:solidFill>
                        </a:rPr>
                        <a:t>NOP</a:t>
                      </a:r>
                    </a:p>
                  </a:txBody>
                  <a:tcPr/>
                </a:tc>
                <a:tc>
                  <a:txBody>
                    <a:bodyPr/>
                    <a:lstStyle/>
                    <a:p>
                      <a:pPr algn="ctr"/>
                      <a:r>
                        <a:rPr lang="en-US" i="0" dirty="0">
                          <a:solidFill>
                            <a:srgbClr val="C00000"/>
                          </a:solidFill>
                        </a:rPr>
                        <a:t>NOP</a:t>
                      </a:r>
                    </a:p>
                  </a:txBody>
                  <a:tcPr/>
                </a:tc>
                <a:extLst>
                  <a:ext uri="{0D108BD9-81ED-4DB2-BD59-A6C34878D82A}">
                    <a16:rowId xmlns:a16="http://schemas.microsoft.com/office/drawing/2014/main" val="10005"/>
                  </a:ext>
                </a:extLst>
              </a:tr>
            </a:tbl>
          </a:graphicData>
        </a:graphic>
      </p:graphicFrame>
      <p:cxnSp>
        <p:nvCxnSpPr>
          <p:cNvPr id="6" name="Straight Arrow Connector 5"/>
          <p:cNvCxnSpPr/>
          <p:nvPr/>
        </p:nvCxnSpPr>
        <p:spPr>
          <a:xfrm flipV="1">
            <a:off x="6248400" y="4724400"/>
            <a:ext cx="0" cy="990600"/>
          </a:xfrm>
          <a:prstGeom prst="straightConnector1">
            <a:avLst/>
          </a:prstGeom>
          <a:ln w="44450">
            <a:solidFill>
              <a:srgbClr val="C00000"/>
            </a:solidFill>
            <a:tailEnd type="triangle"/>
          </a:ln>
          <a:effectLst/>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6705600" y="6096000"/>
            <a:ext cx="1640193" cy="400110"/>
          </a:xfrm>
          <a:prstGeom prst="rect">
            <a:avLst/>
          </a:prstGeom>
          <a:noFill/>
        </p:spPr>
        <p:txBody>
          <a:bodyPr wrap="none" rtlCol="0">
            <a:spAutoFit/>
          </a:bodyPr>
          <a:lstStyle/>
          <a:p>
            <a:r>
              <a:rPr lang="en-US" sz="2000" dirty="0">
                <a:latin typeface="+mj-lt"/>
              </a:rPr>
              <a:t>R2 updated</a:t>
            </a:r>
          </a:p>
        </p:txBody>
      </p:sp>
      <p:cxnSp>
        <p:nvCxnSpPr>
          <p:cNvPr id="8" name="Straight Arrow Connector 7"/>
          <p:cNvCxnSpPr>
            <a:stCxn id="7" idx="1"/>
          </p:cNvCxnSpPr>
          <p:nvPr/>
        </p:nvCxnSpPr>
        <p:spPr>
          <a:xfrm flipH="1" flipV="1">
            <a:off x="6477000" y="6019800"/>
            <a:ext cx="228600" cy="276255"/>
          </a:xfrm>
          <a:prstGeom prst="straightConnector1">
            <a:avLst/>
          </a:prstGeom>
          <a:ln>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3578850" y="6096000"/>
            <a:ext cx="2364750" cy="400110"/>
          </a:xfrm>
          <a:prstGeom prst="rect">
            <a:avLst/>
          </a:prstGeom>
          <a:noFill/>
        </p:spPr>
        <p:txBody>
          <a:bodyPr wrap="none" rtlCol="0">
            <a:spAutoFit/>
          </a:bodyPr>
          <a:lstStyle/>
          <a:p>
            <a:r>
              <a:rPr lang="en-US" sz="2000" dirty="0">
                <a:latin typeface="+mj-lt"/>
              </a:rPr>
              <a:t>LD data available</a:t>
            </a:r>
          </a:p>
        </p:txBody>
      </p:sp>
      <p:cxnSp>
        <p:nvCxnSpPr>
          <p:cNvPr id="10" name="Straight Arrow Connector 9"/>
          <p:cNvCxnSpPr/>
          <p:nvPr/>
        </p:nvCxnSpPr>
        <p:spPr>
          <a:xfrm flipV="1">
            <a:off x="6019800" y="6019800"/>
            <a:ext cx="76200" cy="228600"/>
          </a:xfrm>
          <a:prstGeom prst="straightConnector1">
            <a:avLst/>
          </a:prstGeom>
          <a:ln>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Pipelining with Data Hazards</a:t>
            </a:r>
          </a:p>
        </p:txBody>
      </p:sp>
      <p:sp>
        <p:nvSpPr>
          <p:cNvPr id="3" name="Content Placeholder 2"/>
          <p:cNvSpPr>
            <a:spLocks noGrp="1"/>
          </p:cNvSpPr>
          <p:nvPr>
            <p:ph idx="1"/>
          </p:nvPr>
        </p:nvSpPr>
        <p:spPr/>
        <p:txBody>
          <a:bodyPr/>
          <a:lstStyle/>
          <a:p>
            <a:r>
              <a:rPr lang="en-US" dirty="0"/>
              <a:t>Strategy 1: Stall. Wait for the result to be available by freezing earlier pipeline stages</a:t>
            </a:r>
          </a:p>
          <a:p>
            <a:pPr lvl="1"/>
            <a:r>
              <a:rPr lang="en-US" dirty="0">
                <a:solidFill>
                  <a:srgbClr val="00B050"/>
                </a:solidFill>
              </a:rPr>
              <a:t>Simple</a:t>
            </a:r>
            <a:r>
              <a:rPr lang="en-US" dirty="0"/>
              <a:t>, </a:t>
            </a:r>
            <a:r>
              <a:rPr lang="en-US" dirty="0">
                <a:solidFill>
                  <a:srgbClr val="C00000"/>
                </a:solidFill>
              </a:rPr>
              <a:t>wastes cycles, higher CPI</a:t>
            </a:r>
          </a:p>
          <a:p>
            <a:pPr lvl="1"/>
            <a:endParaRPr lang="en-US" dirty="0"/>
          </a:p>
          <a:p>
            <a:r>
              <a:rPr lang="en-US" dirty="0"/>
              <a:t>Strategy 2: Bypass. Route data to the earlier pipeline stage as soon as it is calculated</a:t>
            </a:r>
          </a:p>
          <a:p>
            <a:pPr lvl="1"/>
            <a:r>
              <a:rPr lang="en-US" dirty="0">
                <a:solidFill>
                  <a:srgbClr val="C00000"/>
                </a:solidFill>
              </a:rPr>
              <a:t>More expensive</a:t>
            </a:r>
            <a:r>
              <a:rPr lang="en-US" dirty="0"/>
              <a:t>, </a:t>
            </a:r>
            <a:r>
              <a:rPr lang="en-US" dirty="0">
                <a:solidFill>
                  <a:srgbClr val="00B050"/>
                </a:solidFill>
              </a:rPr>
              <a:t>lower CPI</a:t>
            </a:r>
          </a:p>
          <a:p>
            <a:pPr lvl="1"/>
            <a:r>
              <a:rPr lang="en-US" dirty="0"/>
              <a:t>Still needs stalls when result is produced after ALU stage</a:t>
            </a:r>
          </a:p>
          <a:p>
            <a:pPr lvl="1"/>
            <a:r>
              <a:rPr lang="en-US" dirty="0"/>
              <a:t>Can use fewer bypasses &amp; stall more often</a:t>
            </a:r>
          </a:p>
          <a:p>
            <a:pPr lvl="1"/>
            <a:endParaRPr lang="en-US" dirty="0"/>
          </a:p>
          <a:p>
            <a:r>
              <a:rPr lang="en-US" dirty="0"/>
              <a:t>More pipeline stages </a:t>
            </a:r>
            <a:r>
              <a:rPr lang="en-US" dirty="0">
                <a:sym typeface="Wingdings" pitchFamily="2" charset="2"/>
              </a:rPr>
              <a:t> More frequent data hazards</a:t>
            </a:r>
          </a:p>
          <a:p>
            <a:pPr lvl="1"/>
            <a:r>
              <a:rPr lang="en-US" dirty="0">
                <a:solidFill>
                  <a:srgbClr val="00B050"/>
                </a:solidFill>
              </a:rPr>
              <a:t>Lower </a:t>
            </a:r>
            <a:r>
              <a:rPr lang="en-US" dirty="0" err="1">
                <a:solidFill>
                  <a:srgbClr val="00B050"/>
                </a:solidFill>
              </a:rPr>
              <a:t>t</a:t>
            </a:r>
            <a:r>
              <a:rPr lang="en-US" baseline="-25000" dirty="0" err="1">
                <a:solidFill>
                  <a:srgbClr val="00B050"/>
                </a:solidFill>
              </a:rPr>
              <a:t>CK</a:t>
            </a:r>
            <a:r>
              <a:rPr lang="en-US" dirty="0"/>
              <a:t>, but </a:t>
            </a:r>
            <a:r>
              <a:rPr lang="en-US" dirty="0">
                <a:solidFill>
                  <a:srgbClr val="C00000"/>
                </a:solidFill>
              </a:rPr>
              <a:t>higher CPI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Compilers Can Help</a:t>
            </a:r>
          </a:p>
        </p:txBody>
      </p:sp>
      <p:sp>
        <p:nvSpPr>
          <p:cNvPr id="3" name="Content Placeholder 2"/>
          <p:cNvSpPr>
            <a:spLocks noGrp="1"/>
          </p:cNvSpPr>
          <p:nvPr>
            <p:ph idx="1"/>
          </p:nvPr>
        </p:nvSpPr>
        <p:spPr/>
        <p:txBody>
          <a:bodyPr/>
          <a:lstStyle/>
          <a:p>
            <a:r>
              <a:rPr lang="en-US" dirty="0"/>
              <a:t>Compilers can rearrange code to put dependent instructions farther away</a:t>
            </a:r>
          </a:p>
          <a:p>
            <a:r>
              <a:rPr lang="en-US" dirty="0"/>
              <a:t>Example:</a:t>
            </a:r>
          </a:p>
          <a:p>
            <a:endParaRPr lang="en-US" dirty="0"/>
          </a:p>
          <a:p>
            <a:endParaRPr lang="en-US" dirty="0"/>
          </a:p>
          <a:p>
            <a:endParaRPr lang="en-US" dirty="0"/>
          </a:p>
          <a:p>
            <a:endParaRPr lang="en-US" dirty="0"/>
          </a:p>
          <a:p>
            <a:endParaRPr lang="en-US" dirty="0"/>
          </a:p>
          <a:p>
            <a:endParaRPr lang="en-US" dirty="0"/>
          </a:p>
          <a:p>
            <a:r>
              <a:rPr lang="en-US" dirty="0"/>
              <a:t>Only works well when compiler can find independent instructions to move around!</a:t>
            </a:r>
          </a:p>
        </p:txBody>
      </p:sp>
      <p:sp>
        <p:nvSpPr>
          <p:cNvPr id="4" name="Content Placeholder 238"/>
          <p:cNvSpPr txBox="1">
            <a:spLocks/>
          </p:cNvSpPr>
          <p:nvPr/>
        </p:nvSpPr>
        <p:spPr bwMode="auto">
          <a:xfrm>
            <a:off x="1600200" y="2590800"/>
            <a:ext cx="2743200" cy="1828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defTabSz="457200" rtl="0" eaLnBrk="0" fontAlgn="base" latinLnBrk="0" hangingPunct="0">
              <a:lnSpc>
                <a:spcPct val="100000"/>
              </a:lnSpc>
              <a:spcBef>
                <a:spcPct val="20000"/>
              </a:spcBef>
              <a:spcAft>
                <a:spcPct val="0"/>
              </a:spcAft>
              <a:buClrTx/>
              <a:buSzTx/>
              <a:buFont typeface="Arial" pitchFamily="34" charset="0"/>
              <a:buNone/>
              <a:tabLst/>
              <a:defRPr/>
            </a:pPr>
            <a:r>
              <a:rPr kumimoji="0" lang="en-US" sz="1800" b="0" i="0" u="none" strike="noStrike" kern="1200" cap="none" spc="0" normalizeH="0" baseline="0" noProof="0" dirty="0">
                <a:ln>
                  <a:noFill/>
                </a:ln>
                <a:effectLst/>
                <a:uLnTx/>
                <a:uFillTx/>
                <a:latin typeface="Consolas" pitchFamily="49" charset="0"/>
                <a:ea typeface="ＭＳ Ｐゴシック" charset="-128"/>
                <a:cs typeface="Consolas" pitchFamily="49" charset="0"/>
              </a:rPr>
              <a:t>LD(R1, 1, R2)</a:t>
            </a:r>
          </a:p>
          <a:p>
            <a:pPr marL="342900" marR="0" lvl="0" indent="-342900" defTabSz="457200" rtl="0" eaLnBrk="0" fontAlgn="base" latinLnBrk="0" hangingPunct="0">
              <a:lnSpc>
                <a:spcPct val="100000"/>
              </a:lnSpc>
              <a:spcBef>
                <a:spcPct val="20000"/>
              </a:spcBef>
              <a:spcAft>
                <a:spcPct val="0"/>
              </a:spcAft>
              <a:buClrTx/>
              <a:buSzTx/>
              <a:buFont typeface="Arial" pitchFamily="34" charset="0"/>
              <a:buNone/>
              <a:tabLst/>
              <a:defRPr/>
            </a:pPr>
            <a:r>
              <a:rPr lang="en-US" dirty="0">
                <a:latin typeface="Consolas" pitchFamily="49" charset="0"/>
                <a:ea typeface="ＭＳ Ｐゴシック" charset="-128"/>
                <a:cs typeface="Consolas" pitchFamily="49" charset="0"/>
              </a:rPr>
              <a:t>SUBC(R2, 4, R3)</a:t>
            </a:r>
          </a:p>
          <a:p>
            <a:pPr marL="342900" marR="0" lvl="0" indent="-342900" defTabSz="457200" rtl="0" eaLnBrk="0" fontAlgn="base" latinLnBrk="0" hangingPunct="0">
              <a:lnSpc>
                <a:spcPct val="100000"/>
              </a:lnSpc>
              <a:spcBef>
                <a:spcPct val="20000"/>
              </a:spcBef>
              <a:spcAft>
                <a:spcPct val="0"/>
              </a:spcAft>
              <a:buClrTx/>
              <a:buSzTx/>
              <a:buFont typeface="Arial" pitchFamily="34" charset="0"/>
              <a:buNone/>
              <a:tabLst/>
              <a:defRPr/>
            </a:pPr>
            <a:r>
              <a:rPr kumimoji="0" lang="en-US" sz="1800" b="0" i="0" u="none" strike="noStrike" kern="1200" cap="none" spc="0" normalizeH="0" baseline="0" noProof="0" dirty="0">
                <a:ln>
                  <a:noFill/>
                </a:ln>
                <a:effectLst/>
                <a:uLnTx/>
                <a:uFillTx/>
                <a:latin typeface="Consolas" pitchFamily="49" charset="0"/>
                <a:ea typeface="ＭＳ Ｐゴシック" charset="-128"/>
                <a:cs typeface="Consolas" pitchFamily="49" charset="0"/>
              </a:rPr>
              <a:t>MUL(R6, R7, R8)</a:t>
            </a:r>
          </a:p>
          <a:p>
            <a:pPr marL="342900" marR="0" lvl="0" indent="-342900" defTabSz="457200" rtl="0" eaLnBrk="0" fontAlgn="base" latinLnBrk="0" hangingPunct="0">
              <a:lnSpc>
                <a:spcPct val="100000"/>
              </a:lnSpc>
              <a:spcBef>
                <a:spcPct val="20000"/>
              </a:spcBef>
              <a:spcAft>
                <a:spcPct val="0"/>
              </a:spcAft>
              <a:buClrTx/>
              <a:buSzTx/>
              <a:buFont typeface="Arial" pitchFamily="34" charset="0"/>
              <a:buNone/>
              <a:tabLst/>
              <a:defRPr/>
            </a:pPr>
            <a:r>
              <a:rPr lang="en-US" dirty="0">
                <a:latin typeface="Consolas" pitchFamily="49" charset="0"/>
                <a:ea typeface="ＭＳ Ｐゴシック" charset="-128"/>
                <a:cs typeface="Consolas" pitchFamily="49" charset="0"/>
              </a:rPr>
              <a:t>XOR(R9, R10, R11)</a:t>
            </a:r>
          </a:p>
          <a:p>
            <a:pPr marL="342900" marR="0" lvl="0" indent="-342900" defTabSz="457200" rtl="0" eaLnBrk="0" fontAlgn="base" latinLnBrk="0" hangingPunct="0">
              <a:lnSpc>
                <a:spcPct val="100000"/>
              </a:lnSpc>
              <a:spcBef>
                <a:spcPct val="20000"/>
              </a:spcBef>
              <a:spcAft>
                <a:spcPct val="0"/>
              </a:spcAft>
              <a:buClrTx/>
              <a:buSzTx/>
              <a:buFont typeface="Arial" pitchFamily="34" charset="0"/>
              <a:buNone/>
              <a:tabLst/>
              <a:defRPr/>
            </a:pPr>
            <a:r>
              <a:rPr lang="en-US" dirty="0">
                <a:latin typeface="Consolas" pitchFamily="49" charset="0"/>
                <a:ea typeface="ＭＳ Ｐゴシック" charset="-128"/>
                <a:cs typeface="Consolas" pitchFamily="49" charset="0"/>
              </a:rPr>
              <a:t>…</a:t>
            </a:r>
          </a:p>
          <a:p>
            <a:pPr marL="342900" marR="0" lvl="0" indent="-342900" defTabSz="457200" rtl="0" eaLnBrk="0" fontAlgn="base" latinLnBrk="0" hangingPunct="0">
              <a:lnSpc>
                <a:spcPct val="100000"/>
              </a:lnSpc>
              <a:spcBef>
                <a:spcPct val="20000"/>
              </a:spcBef>
              <a:spcAft>
                <a:spcPct val="0"/>
              </a:spcAft>
              <a:buClrTx/>
              <a:buSzTx/>
              <a:buFont typeface="Arial" pitchFamily="34" charset="0"/>
              <a:buNone/>
              <a:tabLst/>
              <a:defRPr/>
            </a:pPr>
            <a:endParaRPr kumimoji="0" lang="en-US" sz="1800" b="0" i="0" u="none" strike="noStrike" kern="1200" cap="none" spc="0" normalizeH="0" baseline="0" noProof="0" dirty="0">
              <a:ln>
                <a:noFill/>
              </a:ln>
              <a:solidFill>
                <a:schemeClr val="tx1"/>
              </a:solidFill>
              <a:effectLst/>
              <a:uLnTx/>
              <a:uFillTx/>
              <a:latin typeface="Consolas" pitchFamily="49" charset="0"/>
              <a:ea typeface="ＭＳ Ｐゴシック" charset="-128"/>
              <a:cs typeface="Consolas" pitchFamily="49" charset="0"/>
            </a:endParaRPr>
          </a:p>
        </p:txBody>
      </p:sp>
      <p:cxnSp>
        <p:nvCxnSpPr>
          <p:cNvPr id="5" name="Straight Arrow Connector 4"/>
          <p:cNvCxnSpPr/>
          <p:nvPr/>
        </p:nvCxnSpPr>
        <p:spPr>
          <a:xfrm flipH="1">
            <a:off x="2438400" y="2895600"/>
            <a:ext cx="685800" cy="152400"/>
          </a:xfrm>
          <a:prstGeom prst="straightConnector1">
            <a:avLst/>
          </a:prstGeom>
          <a:ln w="44450">
            <a:solidFill>
              <a:srgbClr val="C00000"/>
            </a:solidFill>
            <a:tailEnd type="triangle"/>
          </a:ln>
          <a:effectLst/>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1536774" y="4324290"/>
            <a:ext cx="2349426" cy="400110"/>
          </a:xfrm>
          <a:prstGeom prst="rect">
            <a:avLst/>
          </a:prstGeom>
          <a:noFill/>
        </p:spPr>
        <p:txBody>
          <a:bodyPr wrap="none" rtlCol="0">
            <a:spAutoFit/>
          </a:bodyPr>
          <a:lstStyle/>
          <a:p>
            <a:r>
              <a:rPr lang="en-US" sz="2000" dirty="0">
                <a:solidFill>
                  <a:srgbClr val="C00000"/>
                </a:solidFill>
                <a:latin typeface="+mn-lt"/>
              </a:rPr>
              <a:t>2 stalls (w/ bypasses)</a:t>
            </a:r>
          </a:p>
        </p:txBody>
      </p:sp>
      <p:sp>
        <p:nvSpPr>
          <p:cNvPr id="7" name="Right Arrow 6"/>
          <p:cNvSpPr/>
          <p:nvPr/>
        </p:nvSpPr>
        <p:spPr>
          <a:xfrm>
            <a:off x="4191000" y="2971800"/>
            <a:ext cx="609600" cy="609600"/>
          </a:xfrm>
          <a:prstGeom prst="rightArrow">
            <a:avLst/>
          </a:prstGeom>
          <a:solidFill>
            <a:schemeClr val="accent1"/>
          </a:solidFill>
          <a:ln>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Content Placeholder 238"/>
          <p:cNvSpPr txBox="1">
            <a:spLocks/>
          </p:cNvSpPr>
          <p:nvPr/>
        </p:nvSpPr>
        <p:spPr bwMode="auto">
          <a:xfrm>
            <a:off x="5105400" y="2590800"/>
            <a:ext cx="2743200" cy="1828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defTabSz="457200" rtl="0" eaLnBrk="0" fontAlgn="base" latinLnBrk="0" hangingPunct="0">
              <a:lnSpc>
                <a:spcPct val="100000"/>
              </a:lnSpc>
              <a:spcBef>
                <a:spcPct val="20000"/>
              </a:spcBef>
              <a:spcAft>
                <a:spcPct val="0"/>
              </a:spcAft>
              <a:buClrTx/>
              <a:buSzTx/>
              <a:buFont typeface="Arial" pitchFamily="34" charset="0"/>
              <a:buNone/>
              <a:tabLst/>
              <a:defRPr/>
            </a:pPr>
            <a:r>
              <a:rPr kumimoji="0" lang="en-US" sz="1800" b="0" i="0" u="none" strike="noStrike" kern="1200" cap="none" spc="0" normalizeH="0" baseline="0" noProof="0" dirty="0">
                <a:ln>
                  <a:noFill/>
                </a:ln>
                <a:effectLst/>
                <a:uLnTx/>
                <a:uFillTx/>
                <a:latin typeface="Consolas" pitchFamily="49" charset="0"/>
                <a:ea typeface="ＭＳ Ｐゴシック" charset="-128"/>
                <a:cs typeface="Consolas" pitchFamily="49" charset="0"/>
              </a:rPr>
              <a:t>LD(R1, 1, R2)</a:t>
            </a:r>
          </a:p>
          <a:p>
            <a:pPr marL="342900" marR="0" lvl="0" indent="-342900" defTabSz="457200" rtl="0" eaLnBrk="0" fontAlgn="base" latinLnBrk="0" hangingPunct="0">
              <a:lnSpc>
                <a:spcPct val="100000"/>
              </a:lnSpc>
              <a:spcBef>
                <a:spcPct val="20000"/>
              </a:spcBef>
              <a:spcAft>
                <a:spcPct val="0"/>
              </a:spcAft>
              <a:buClrTx/>
              <a:buSzTx/>
              <a:buFont typeface="Arial" pitchFamily="34" charset="0"/>
              <a:buNone/>
              <a:tabLst/>
              <a:defRPr/>
            </a:pPr>
            <a:r>
              <a:rPr kumimoji="0" lang="en-US" sz="1800" b="0" i="0" u="none" strike="noStrike" kern="1200" cap="none" spc="0" normalizeH="0" baseline="0" noProof="0" dirty="0">
                <a:ln>
                  <a:noFill/>
                </a:ln>
                <a:effectLst/>
                <a:uLnTx/>
                <a:uFillTx/>
                <a:latin typeface="Consolas" pitchFamily="49" charset="0"/>
                <a:ea typeface="ＭＳ Ｐゴシック" charset="-128"/>
                <a:cs typeface="Consolas" pitchFamily="49" charset="0"/>
              </a:rPr>
              <a:t>MUL(R6, R7, R8)</a:t>
            </a:r>
          </a:p>
          <a:p>
            <a:pPr marL="342900" marR="0" lvl="0" indent="-342900" defTabSz="457200" rtl="0" eaLnBrk="0" fontAlgn="base" latinLnBrk="0" hangingPunct="0">
              <a:lnSpc>
                <a:spcPct val="100000"/>
              </a:lnSpc>
              <a:spcBef>
                <a:spcPct val="20000"/>
              </a:spcBef>
              <a:spcAft>
                <a:spcPct val="0"/>
              </a:spcAft>
              <a:buClrTx/>
              <a:buSzTx/>
              <a:buFont typeface="Arial" pitchFamily="34" charset="0"/>
              <a:buNone/>
              <a:tabLst/>
              <a:defRPr/>
            </a:pPr>
            <a:r>
              <a:rPr lang="en-US" dirty="0">
                <a:latin typeface="Consolas" pitchFamily="49" charset="0"/>
                <a:ea typeface="ＭＳ Ｐゴシック" charset="-128"/>
                <a:cs typeface="Consolas" pitchFamily="49" charset="0"/>
              </a:rPr>
              <a:t>XOR(R9, R10, R11)</a:t>
            </a:r>
          </a:p>
          <a:p>
            <a:pPr marL="342900" indent="-342900" eaLnBrk="0" hangingPunct="0">
              <a:spcBef>
                <a:spcPct val="20000"/>
              </a:spcBef>
              <a:defRPr/>
            </a:pPr>
            <a:r>
              <a:rPr lang="en-US" dirty="0">
                <a:latin typeface="Consolas" pitchFamily="49" charset="0"/>
                <a:ea typeface="ＭＳ Ｐゴシック" charset="-128"/>
                <a:cs typeface="Consolas" pitchFamily="49" charset="0"/>
              </a:rPr>
              <a:t>SUBC(R2, 4, R3)</a:t>
            </a:r>
          </a:p>
          <a:p>
            <a:pPr marL="342900" marR="0" lvl="0" indent="-342900" defTabSz="457200" rtl="0" eaLnBrk="0" fontAlgn="base" latinLnBrk="0" hangingPunct="0">
              <a:lnSpc>
                <a:spcPct val="100000"/>
              </a:lnSpc>
              <a:spcBef>
                <a:spcPct val="20000"/>
              </a:spcBef>
              <a:spcAft>
                <a:spcPct val="0"/>
              </a:spcAft>
              <a:buClrTx/>
              <a:buSzTx/>
              <a:buFont typeface="Arial" pitchFamily="34" charset="0"/>
              <a:buNone/>
              <a:tabLst/>
              <a:defRPr/>
            </a:pPr>
            <a:r>
              <a:rPr lang="en-US" dirty="0">
                <a:latin typeface="Consolas" pitchFamily="49" charset="0"/>
                <a:ea typeface="ＭＳ Ｐゴシック" charset="-128"/>
                <a:cs typeface="Consolas" pitchFamily="49" charset="0"/>
              </a:rPr>
              <a:t>…</a:t>
            </a:r>
          </a:p>
          <a:p>
            <a:pPr marL="342900" marR="0" lvl="0" indent="-342900" defTabSz="457200" rtl="0" eaLnBrk="0" fontAlgn="base" latinLnBrk="0" hangingPunct="0">
              <a:lnSpc>
                <a:spcPct val="100000"/>
              </a:lnSpc>
              <a:spcBef>
                <a:spcPct val="20000"/>
              </a:spcBef>
              <a:spcAft>
                <a:spcPct val="0"/>
              </a:spcAft>
              <a:buClrTx/>
              <a:buSzTx/>
              <a:buFont typeface="Arial" pitchFamily="34" charset="0"/>
              <a:buNone/>
              <a:tabLst/>
              <a:defRPr/>
            </a:pPr>
            <a:endParaRPr kumimoji="0" lang="en-US" sz="1800" b="0" i="0" u="none" strike="noStrike" kern="1200" cap="none" spc="0" normalizeH="0" baseline="0" noProof="0" dirty="0">
              <a:ln>
                <a:noFill/>
              </a:ln>
              <a:solidFill>
                <a:schemeClr val="tx1"/>
              </a:solidFill>
              <a:effectLst/>
              <a:uLnTx/>
              <a:uFillTx/>
              <a:latin typeface="Consolas" pitchFamily="49" charset="0"/>
              <a:ea typeface="ＭＳ Ｐゴシック" charset="-128"/>
              <a:cs typeface="Consolas" pitchFamily="49" charset="0"/>
            </a:endParaRPr>
          </a:p>
        </p:txBody>
      </p:sp>
      <p:cxnSp>
        <p:nvCxnSpPr>
          <p:cNvPr id="9" name="Straight Arrow Connector 8"/>
          <p:cNvCxnSpPr/>
          <p:nvPr/>
        </p:nvCxnSpPr>
        <p:spPr>
          <a:xfrm flipH="1">
            <a:off x="6019800" y="2895600"/>
            <a:ext cx="533400" cy="762000"/>
          </a:xfrm>
          <a:prstGeom prst="straightConnector1">
            <a:avLst/>
          </a:prstGeom>
          <a:ln w="44450">
            <a:solidFill>
              <a:srgbClr val="C00000"/>
            </a:solidFill>
            <a:tailEnd type="triangle"/>
          </a:ln>
          <a:effectLst/>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5562600" y="4324290"/>
            <a:ext cx="1101584" cy="400110"/>
          </a:xfrm>
          <a:prstGeom prst="rect">
            <a:avLst/>
          </a:prstGeom>
          <a:noFill/>
        </p:spPr>
        <p:txBody>
          <a:bodyPr wrap="none" rtlCol="0">
            <a:spAutoFit/>
          </a:bodyPr>
          <a:lstStyle/>
          <a:p>
            <a:r>
              <a:rPr lang="en-US" sz="2000" dirty="0">
                <a:solidFill>
                  <a:srgbClr val="00B050"/>
                </a:solidFill>
                <a:latin typeface="+mn-lt"/>
              </a:rPr>
              <a:t>No stalls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8" grpId="0"/>
      <p:bldP spid="1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 take the lazy route…</a:t>
            </a:r>
          </a:p>
        </p:txBody>
      </p:sp>
      <p:sp>
        <p:nvSpPr>
          <p:cNvPr id="3" name="Content Placeholder 2"/>
          <p:cNvSpPr>
            <a:spLocks noGrp="1"/>
          </p:cNvSpPr>
          <p:nvPr>
            <p:ph idx="1"/>
          </p:nvPr>
        </p:nvSpPr>
        <p:spPr/>
        <p:txBody>
          <a:bodyPr/>
          <a:lstStyle/>
          <a:p>
            <a:r>
              <a:rPr lang="en-US" dirty="0"/>
              <a:t>Don’t stall or bypass, just change the ISA so that registers are updated with a 3-instruction delay!</a:t>
            </a:r>
          </a:p>
          <a:p>
            <a:pPr lvl="1"/>
            <a:r>
              <a:rPr lang="en-US" dirty="0"/>
              <a:t>Compiler writers will love this!</a:t>
            </a:r>
          </a:p>
          <a:p>
            <a:pPr lvl="1"/>
            <a:r>
              <a:rPr lang="en-US" dirty="0"/>
              <a:t>Programmers will love this!</a:t>
            </a:r>
          </a:p>
          <a:p>
            <a:pPr lvl="1"/>
            <a:r>
              <a:rPr lang="en-US" dirty="0"/>
              <a:t>You will love this when you decide to release</a:t>
            </a:r>
            <a:br>
              <a:rPr lang="en-US" dirty="0"/>
            </a:br>
            <a:r>
              <a:rPr lang="en-US" dirty="0"/>
              <a:t>an 8-stage pipelined processor!</a:t>
            </a:r>
          </a:p>
          <a:p>
            <a:endParaRPr lang="en-US" dirty="0"/>
          </a:p>
          <a:p>
            <a:endParaRPr lang="en-US" dirty="0"/>
          </a:p>
          <a:p>
            <a:endParaRPr lang="en-US" dirty="0"/>
          </a:p>
          <a:p>
            <a:pPr marL="0" indent="0">
              <a:buNone/>
            </a:pPr>
            <a:endParaRPr lang="en-US" dirty="0"/>
          </a:p>
          <a:p>
            <a:endParaRPr lang="en-US" dirty="0"/>
          </a:p>
          <a:p>
            <a:endParaRPr lang="en-US" dirty="0"/>
          </a:p>
          <a:p>
            <a:r>
              <a:rPr lang="en-US" dirty="0">
                <a:solidFill>
                  <a:srgbClr val="C00000"/>
                </a:solidFill>
              </a:rPr>
              <a:t>ISAs outlive implementations, this is a bad idea</a:t>
            </a:r>
          </a:p>
        </p:txBody>
      </p:sp>
      <p:pic>
        <p:nvPicPr>
          <p:cNvPr id="7" name="Picture 6" descr="darth.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79036" y="3657600"/>
            <a:ext cx="2987848" cy="1981200"/>
          </a:xfrm>
          <a:prstGeom prst="rect">
            <a:avLst/>
          </a:prstGeom>
        </p:spPr>
      </p:pic>
      <p:sp>
        <p:nvSpPr>
          <p:cNvPr id="8" name="Rounded Rectangular Callout 7"/>
          <p:cNvSpPr/>
          <p:nvPr/>
        </p:nvSpPr>
        <p:spPr>
          <a:xfrm>
            <a:off x="1393036" y="3581400"/>
            <a:ext cx="2133600" cy="1066800"/>
          </a:xfrm>
          <a:prstGeom prst="wedgeRoundRectCallout">
            <a:avLst>
              <a:gd name="adj1" fmla="val 74609"/>
              <a:gd name="adj2" fmla="val 41570"/>
              <a:gd name="adj3" fmla="val 16667"/>
            </a:avLst>
          </a:prstGeom>
          <a:solidFill>
            <a:schemeClr val="bg1"/>
          </a:solidFill>
          <a:ln w="317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I’m altering the ISA. Pray I do not alter it further…</a:t>
            </a:r>
          </a:p>
        </p:txBody>
      </p:sp>
      <p:sp>
        <p:nvSpPr>
          <p:cNvPr id="9" name="TextBox 8"/>
          <p:cNvSpPr txBox="1"/>
          <p:nvPr/>
        </p:nvSpPr>
        <p:spPr>
          <a:xfrm>
            <a:off x="6803236" y="3657600"/>
            <a:ext cx="1197764" cy="523220"/>
          </a:xfrm>
          <a:prstGeom prst="rect">
            <a:avLst/>
          </a:prstGeom>
          <a:noFill/>
        </p:spPr>
        <p:txBody>
          <a:bodyPr wrap="none" rtlCol="0">
            <a:spAutoFit/>
          </a:bodyPr>
          <a:lstStyle/>
          <a:p>
            <a:r>
              <a:rPr lang="en-US" sz="1400" dirty="0">
                <a:latin typeface="+mn-lt"/>
              </a:rPr>
              <a:t>Roger Schultz</a:t>
            </a:r>
          </a:p>
          <a:p>
            <a:r>
              <a:rPr lang="en-US" sz="1400" dirty="0">
                <a:latin typeface="+mn-lt"/>
              </a:rPr>
              <a:t>(CC-BY 2.0)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 Hazards</a:t>
            </a:r>
          </a:p>
        </p:txBody>
      </p:sp>
      <p:grpSp>
        <p:nvGrpSpPr>
          <p:cNvPr id="4" name="Group 3"/>
          <p:cNvGrpSpPr/>
          <p:nvPr/>
        </p:nvGrpSpPr>
        <p:grpSpPr>
          <a:xfrm>
            <a:off x="219075" y="1066800"/>
            <a:ext cx="4424363" cy="5211802"/>
            <a:chOff x="447675" y="1066800"/>
            <a:chExt cx="4424363" cy="5211802"/>
          </a:xfrm>
        </p:grpSpPr>
        <p:sp>
          <p:nvSpPr>
            <p:cNvPr id="5" name="Rectangle 4"/>
            <p:cNvSpPr>
              <a:spLocks noChangeArrowheads="1"/>
            </p:cNvSpPr>
            <p:nvPr/>
          </p:nvSpPr>
          <p:spPr bwMode="auto">
            <a:xfrm>
              <a:off x="2806700" y="2459167"/>
              <a:ext cx="1263650" cy="277157"/>
            </a:xfrm>
            <a:prstGeom prst="rect">
              <a:avLst/>
            </a:prstGeom>
            <a:solidFill>
              <a:srgbClr val="92D050"/>
            </a:solidFill>
            <a:ln w="4763">
              <a:solidFill>
                <a:srgbClr val="000000"/>
              </a:solidFill>
              <a:miter lim="800000"/>
              <a:headEnd/>
              <a:tailEnd/>
            </a:ln>
          </p:spPr>
          <p:txBody>
            <a:bodyPr/>
            <a:lstStyle/>
            <a:p>
              <a:endParaRPr lang="en-US"/>
            </a:p>
          </p:txBody>
        </p:sp>
        <p:sp>
          <p:nvSpPr>
            <p:cNvPr id="6" name="Rectangle 5"/>
            <p:cNvSpPr>
              <a:spLocks noChangeArrowheads="1"/>
            </p:cNvSpPr>
            <p:nvPr/>
          </p:nvSpPr>
          <p:spPr bwMode="auto">
            <a:xfrm>
              <a:off x="2343150" y="5949243"/>
              <a:ext cx="1011238" cy="299158"/>
            </a:xfrm>
            <a:prstGeom prst="rect">
              <a:avLst/>
            </a:prstGeom>
            <a:solidFill>
              <a:srgbClr val="FFFFFF"/>
            </a:solidFill>
            <a:ln w="9525">
              <a:noFill/>
              <a:miter lim="800000"/>
              <a:headEnd/>
              <a:tailEnd/>
            </a:ln>
          </p:spPr>
          <p:txBody>
            <a:bodyPr/>
            <a:lstStyle/>
            <a:p>
              <a:endParaRPr lang="en-US"/>
            </a:p>
          </p:txBody>
        </p:sp>
        <p:sp>
          <p:nvSpPr>
            <p:cNvPr id="7" name="Rectangle 6"/>
            <p:cNvSpPr>
              <a:spLocks noChangeArrowheads="1"/>
            </p:cNvSpPr>
            <p:nvPr/>
          </p:nvSpPr>
          <p:spPr bwMode="auto">
            <a:xfrm>
              <a:off x="2346325" y="5951870"/>
              <a:ext cx="1004888" cy="296530"/>
            </a:xfrm>
            <a:prstGeom prst="rect">
              <a:avLst/>
            </a:prstGeom>
            <a:noFill/>
            <a:ln w="11113">
              <a:solidFill>
                <a:srgbClr val="000000"/>
              </a:solidFill>
              <a:miter lim="800000"/>
              <a:headEnd/>
              <a:tailEnd/>
            </a:ln>
          </p:spPr>
          <p:txBody>
            <a:bodyPr/>
            <a:lstStyle/>
            <a:p>
              <a:endParaRPr lang="en-US"/>
            </a:p>
          </p:txBody>
        </p:sp>
        <p:sp>
          <p:nvSpPr>
            <p:cNvPr id="8" name="Freeform 7"/>
            <p:cNvSpPr>
              <a:spLocks/>
            </p:cNvSpPr>
            <p:nvPr/>
          </p:nvSpPr>
          <p:spPr bwMode="auto">
            <a:xfrm>
              <a:off x="3522663" y="2318619"/>
              <a:ext cx="336550" cy="69617"/>
            </a:xfrm>
            <a:custGeom>
              <a:avLst/>
              <a:gdLst>
                <a:gd name="T0" fmla="*/ 0 w 252"/>
                <a:gd name="T1" fmla="*/ 0 h 63"/>
                <a:gd name="T2" fmla="*/ 2147483647 w 252"/>
                <a:gd name="T3" fmla="*/ 0 h 63"/>
                <a:gd name="T4" fmla="*/ 2147483647 w 252"/>
                <a:gd name="T5" fmla="*/ 2147483647 h 63"/>
                <a:gd name="T6" fmla="*/ 2147483647 w 252"/>
                <a:gd name="T7" fmla="*/ 2147483647 h 63"/>
                <a:gd name="T8" fmla="*/ 0 w 252"/>
                <a:gd name="T9" fmla="*/ 0 h 63"/>
                <a:gd name="T10" fmla="*/ 0 60000 65536"/>
                <a:gd name="T11" fmla="*/ 0 60000 65536"/>
                <a:gd name="T12" fmla="*/ 0 60000 65536"/>
                <a:gd name="T13" fmla="*/ 0 60000 65536"/>
                <a:gd name="T14" fmla="*/ 0 60000 65536"/>
                <a:gd name="T15" fmla="*/ 0 w 252"/>
                <a:gd name="T16" fmla="*/ 0 h 63"/>
                <a:gd name="T17" fmla="*/ 252 w 252"/>
                <a:gd name="T18" fmla="*/ 63 h 63"/>
              </a:gdLst>
              <a:ahLst/>
              <a:cxnLst>
                <a:cxn ang="T10">
                  <a:pos x="T0" y="T1"/>
                </a:cxn>
                <a:cxn ang="T11">
                  <a:pos x="T2" y="T3"/>
                </a:cxn>
                <a:cxn ang="T12">
                  <a:pos x="T4" y="T5"/>
                </a:cxn>
                <a:cxn ang="T13">
                  <a:pos x="T6" y="T7"/>
                </a:cxn>
                <a:cxn ang="T14">
                  <a:pos x="T8" y="T9"/>
                </a:cxn>
              </a:cxnLst>
              <a:rect l="T15" t="T16" r="T17" b="T18"/>
              <a:pathLst>
                <a:path w="252" h="63">
                  <a:moveTo>
                    <a:pt x="0" y="0"/>
                  </a:moveTo>
                  <a:lnTo>
                    <a:pt x="252" y="0"/>
                  </a:lnTo>
                  <a:lnTo>
                    <a:pt x="221" y="63"/>
                  </a:lnTo>
                  <a:lnTo>
                    <a:pt x="32" y="63"/>
                  </a:lnTo>
                  <a:lnTo>
                    <a:pt x="0" y="0"/>
                  </a:lnTo>
                </a:path>
              </a:pathLst>
            </a:custGeom>
            <a:solidFill>
              <a:srgbClr val="92D050"/>
            </a:solidFill>
            <a:ln w="11113">
              <a:solidFill>
                <a:srgbClr val="000000"/>
              </a:solidFill>
              <a:round/>
              <a:headEnd/>
              <a:tailEnd/>
            </a:ln>
          </p:spPr>
          <p:txBody>
            <a:bodyPr/>
            <a:lstStyle/>
            <a:p>
              <a:endParaRPr lang="en-US"/>
            </a:p>
          </p:txBody>
        </p:sp>
        <p:sp>
          <p:nvSpPr>
            <p:cNvPr id="9" name="Rectangle 8"/>
            <p:cNvSpPr>
              <a:spLocks noChangeArrowheads="1"/>
            </p:cNvSpPr>
            <p:nvPr/>
          </p:nvSpPr>
          <p:spPr bwMode="auto">
            <a:xfrm>
              <a:off x="3986213" y="4411088"/>
              <a:ext cx="715962" cy="1057400"/>
            </a:xfrm>
            <a:prstGeom prst="rect">
              <a:avLst/>
            </a:prstGeom>
            <a:solidFill>
              <a:srgbClr val="FFFFFF"/>
            </a:solidFill>
            <a:ln w="9525">
              <a:noFill/>
              <a:miter lim="800000"/>
              <a:headEnd/>
              <a:tailEnd/>
            </a:ln>
          </p:spPr>
          <p:txBody>
            <a:bodyPr/>
            <a:lstStyle/>
            <a:p>
              <a:endParaRPr lang="en-US"/>
            </a:p>
          </p:txBody>
        </p:sp>
        <p:sp>
          <p:nvSpPr>
            <p:cNvPr id="10" name="Rectangle 9"/>
            <p:cNvSpPr>
              <a:spLocks noChangeArrowheads="1"/>
            </p:cNvSpPr>
            <p:nvPr/>
          </p:nvSpPr>
          <p:spPr bwMode="auto">
            <a:xfrm>
              <a:off x="3990975" y="4415029"/>
              <a:ext cx="708025" cy="1050832"/>
            </a:xfrm>
            <a:prstGeom prst="rect">
              <a:avLst/>
            </a:prstGeom>
            <a:noFill/>
            <a:ln w="11113">
              <a:solidFill>
                <a:srgbClr val="000000"/>
              </a:solidFill>
              <a:miter lim="800000"/>
              <a:headEnd/>
              <a:tailEnd/>
            </a:ln>
          </p:spPr>
          <p:txBody>
            <a:bodyPr/>
            <a:lstStyle/>
            <a:p>
              <a:endParaRPr lang="en-US"/>
            </a:p>
          </p:txBody>
        </p:sp>
        <p:sp>
          <p:nvSpPr>
            <p:cNvPr id="11" name="Freeform 10"/>
            <p:cNvSpPr>
              <a:spLocks/>
            </p:cNvSpPr>
            <p:nvPr/>
          </p:nvSpPr>
          <p:spPr bwMode="auto">
            <a:xfrm>
              <a:off x="2636838" y="3504745"/>
              <a:ext cx="1181100" cy="278470"/>
            </a:xfrm>
            <a:custGeom>
              <a:avLst/>
              <a:gdLst>
                <a:gd name="T0" fmla="*/ 0 w 882"/>
                <a:gd name="T1" fmla="*/ 0 h 251"/>
                <a:gd name="T2" fmla="*/ 2147483647 w 882"/>
                <a:gd name="T3" fmla="*/ 0 h 251"/>
                <a:gd name="T4" fmla="*/ 2147483647 w 882"/>
                <a:gd name="T5" fmla="*/ 2147483647 h 251"/>
                <a:gd name="T6" fmla="*/ 2147483647 w 882"/>
                <a:gd name="T7" fmla="*/ 0 h 251"/>
                <a:gd name="T8" fmla="*/ 2147483647 w 882"/>
                <a:gd name="T9" fmla="*/ 0 h 251"/>
                <a:gd name="T10" fmla="*/ 2147483647 w 882"/>
                <a:gd name="T11" fmla="*/ 2147483647 h 251"/>
                <a:gd name="T12" fmla="*/ 2147483647 w 882"/>
                <a:gd name="T13" fmla="*/ 2147483647 h 251"/>
                <a:gd name="T14" fmla="*/ 0 w 882"/>
                <a:gd name="T15" fmla="*/ 0 h 251"/>
                <a:gd name="T16" fmla="*/ 0 60000 65536"/>
                <a:gd name="T17" fmla="*/ 0 60000 65536"/>
                <a:gd name="T18" fmla="*/ 0 60000 65536"/>
                <a:gd name="T19" fmla="*/ 0 60000 65536"/>
                <a:gd name="T20" fmla="*/ 0 60000 65536"/>
                <a:gd name="T21" fmla="*/ 0 60000 65536"/>
                <a:gd name="T22" fmla="*/ 0 60000 65536"/>
                <a:gd name="T23" fmla="*/ 0 60000 65536"/>
                <a:gd name="T24" fmla="*/ 0 w 882"/>
                <a:gd name="T25" fmla="*/ 0 h 251"/>
                <a:gd name="T26" fmla="*/ 882 w 882"/>
                <a:gd name="T27" fmla="*/ 251 h 25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82" h="251">
                  <a:moveTo>
                    <a:pt x="0" y="0"/>
                  </a:moveTo>
                  <a:lnTo>
                    <a:pt x="385" y="0"/>
                  </a:lnTo>
                  <a:lnTo>
                    <a:pt x="441" y="62"/>
                  </a:lnTo>
                  <a:lnTo>
                    <a:pt x="497" y="0"/>
                  </a:lnTo>
                  <a:lnTo>
                    <a:pt x="882" y="0"/>
                  </a:lnTo>
                  <a:lnTo>
                    <a:pt x="661" y="251"/>
                  </a:lnTo>
                  <a:lnTo>
                    <a:pt x="221" y="251"/>
                  </a:lnTo>
                  <a:lnTo>
                    <a:pt x="0" y="0"/>
                  </a:lnTo>
                  <a:close/>
                </a:path>
              </a:pathLst>
            </a:custGeom>
            <a:solidFill>
              <a:srgbClr val="FFFFFF"/>
            </a:solidFill>
            <a:ln w="9525">
              <a:noFill/>
              <a:round/>
              <a:headEnd/>
              <a:tailEnd/>
            </a:ln>
          </p:spPr>
          <p:txBody>
            <a:bodyPr/>
            <a:lstStyle/>
            <a:p>
              <a:endParaRPr lang="en-US"/>
            </a:p>
          </p:txBody>
        </p:sp>
        <p:sp>
          <p:nvSpPr>
            <p:cNvPr id="12" name="Freeform 11"/>
            <p:cNvSpPr>
              <a:spLocks/>
            </p:cNvSpPr>
            <p:nvPr/>
          </p:nvSpPr>
          <p:spPr bwMode="auto">
            <a:xfrm>
              <a:off x="2636838" y="3504745"/>
              <a:ext cx="1181100" cy="278470"/>
            </a:xfrm>
            <a:custGeom>
              <a:avLst/>
              <a:gdLst>
                <a:gd name="T0" fmla="*/ 0 w 882"/>
                <a:gd name="T1" fmla="*/ 0 h 251"/>
                <a:gd name="T2" fmla="*/ 2147483647 w 882"/>
                <a:gd name="T3" fmla="*/ 0 h 251"/>
                <a:gd name="T4" fmla="*/ 2147483647 w 882"/>
                <a:gd name="T5" fmla="*/ 2147483647 h 251"/>
                <a:gd name="T6" fmla="*/ 2147483647 w 882"/>
                <a:gd name="T7" fmla="*/ 0 h 251"/>
                <a:gd name="T8" fmla="*/ 2147483647 w 882"/>
                <a:gd name="T9" fmla="*/ 0 h 251"/>
                <a:gd name="T10" fmla="*/ 2147483647 w 882"/>
                <a:gd name="T11" fmla="*/ 2147483647 h 251"/>
                <a:gd name="T12" fmla="*/ 2147483647 w 882"/>
                <a:gd name="T13" fmla="*/ 2147483647 h 251"/>
                <a:gd name="T14" fmla="*/ 0 w 882"/>
                <a:gd name="T15" fmla="*/ 0 h 251"/>
                <a:gd name="T16" fmla="*/ 0 60000 65536"/>
                <a:gd name="T17" fmla="*/ 0 60000 65536"/>
                <a:gd name="T18" fmla="*/ 0 60000 65536"/>
                <a:gd name="T19" fmla="*/ 0 60000 65536"/>
                <a:gd name="T20" fmla="*/ 0 60000 65536"/>
                <a:gd name="T21" fmla="*/ 0 60000 65536"/>
                <a:gd name="T22" fmla="*/ 0 60000 65536"/>
                <a:gd name="T23" fmla="*/ 0 60000 65536"/>
                <a:gd name="T24" fmla="*/ 0 w 882"/>
                <a:gd name="T25" fmla="*/ 0 h 251"/>
                <a:gd name="T26" fmla="*/ 882 w 882"/>
                <a:gd name="T27" fmla="*/ 251 h 25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82" h="251">
                  <a:moveTo>
                    <a:pt x="0" y="0"/>
                  </a:moveTo>
                  <a:lnTo>
                    <a:pt x="385" y="0"/>
                  </a:lnTo>
                  <a:lnTo>
                    <a:pt x="441" y="62"/>
                  </a:lnTo>
                  <a:lnTo>
                    <a:pt x="497" y="0"/>
                  </a:lnTo>
                  <a:lnTo>
                    <a:pt x="882" y="0"/>
                  </a:lnTo>
                  <a:lnTo>
                    <a:pt x="661" y="251"/>
                  </a:lnTo>
                  <a:lnTo>
                    <a:pt x="221" y="251"/>
                  </a:lnTo>
                  <a:lnTo>
                    <a:pt x="0" y="0"/>
                  </a:lnTo>
                </a:path>
              </a:pathLst>
            </a:custGeom>
            <a:noFill/>
            <a:ln w="11113">
              <a:solidFill>
                <a:srgbClr val="000000"/>
              </a:solidFill>
              <a:round/>
              <a:headEnd/>
              <a:tailEnd/>
            </a:ln>
          </p:spPr>
          <p:txBody>
            <a:bodyPr/>
            <a:lstStyle/>
            <a:p>
              <a:endParaRPr lang="en-US"/>
            </a:p>
          </p:txBody>
        </p:sp>
        <p:sp>
          <p:nvSpPr>
            <p:cNvPr id="13" name="Rectangle 12"/>
            <p:cNvSpPr>
              <a:spLocks noChangeArrowheads="1"/>
            </p:cNvSpPr>
            <p:nvPr/>
          </p:nvSpPr>
          <p:spPr bwMode="auto">
            <a:xfrm>
              <a:off x="741363" y="1571214"/>
              <a:ext cx="168275" cy="105083"/>
            </a:xfrm>
            <a:prstGeom prst="rect">
              <a:avLst/>
            </a:prstGeom>
            <a:solidFill>
              <a:srgbClr val="FFFFFF"/>
            </a:solidFill>
            <a:ln w="9525">
              <a:noFill/>
              <a:miter lim="800000"/>
              <a:headEnd/>
              <a:tailEnd/>
            </a:ln>
          </p:spPr>
          <p:txBody>
            <a:bodyPr/>
            <a:lstStyle/>
            <a:p>
              <a:endParaRPr lang="en-US"/>
            </a:p>
          </p:txBody>
        </p:sp>
        <p:sp>
          <p:nvSpPr>
            <p:cNvPr id="14" name="Rectangle 13"/>
            <p:cNvSpPr>
              <a:spLocks noChangeArrowheads="1"/>
            </p:cNvSpPr>
            <p:nvPr/>
          </p:nvSpPr>
          <p:spPr bwMode="auto">
            <a:xfrm>
              <a:off x="746125" y="1573841"/>
              <a:ext cx="160338" cy="98516"/>
            </a:xfrm>
            <a:prstGeom prst="rect">
              <a:avLst/>
            </a:prstGeom>
            <a:noFill/>
            <a:ln w="11113">
              <a:solidFill>
                <a:srgbClr val="000000"/>
              </a:solidFill>
              <a:miter lim="800000"/>
              <a:headEnd/>
              <a:tailEnd/>
            </a:ln>
          </p:spPr>
          <p:txBody>
            <a:bodyPr/>
            <a:lstStyle/>
            <a:p>
              <a:endParaRPr lang="en-US"/>
            </a:p>
          </p:txBody>
        </p:sp>
        <p:sp>
          <p:nvSpPr>
            <p:cNvPr id="15" name="Rectangle 14"/>
            <p:cNvSpPr>
              <a:spLocks noChangeArrowheads="1"/>
            </p:cNvSpPr>
            <p:nvPr/>
          </p:nvSpPr>
          <p:spPr bwMode="auto">
            <a:xfrm>
              <a:off x="773113" y="1559393"/>
              <a:ext cx="134937" cy="112964"/>
            </a:xfrm>
            <a:prstGeom prst="rect">
              <a:avLst/>
            </a:prstGeom>
            <a:solidFill>
              <a:srgbClr val="0070C0"/>
            </a:solidFill>
            <a:ln w="9525">
              <a:noFill/>
              <a:miter lim="800000"/>
              <a:headEnd/>
              <a:tailEnd/>
            </a:ln>
          </p:spPr>
          <p:txBody>
            <a:bodyPr wrap="none" lIns="0" tIns="0" rIns="0" bIns="0">
              <a:spAutoFit/>
            </a:bodyPr>
            <a:lstStyle/>
            <a:p>
              <a:pPr eaLnBrk="0" hangingPunct="0"/>
              <a:r>
                <a:rPr lang="en-US" sz="900" b="0" dirty="0">
                  <a:solidFill>
                    <a:srgbClr val="000000"/>
                  </a:solidFill>
                </a:rPr>
                <a:t>+4</a:t>
              </a:r>
              <a:endParaRPr lang="en-US" sz="900" b="0" dirty="0"/>
            </a:p>
          </p:txBody>
        </p:sp>
        <p:sp>
          <p:nvSpPr>
            <p:cNvPr id="16" name="Line 42"/>
            <p:cNvSpPr>
              <a:spLocks noChangeShapeType="1"/>
            </p:cNvSpPr>
            <p:nvPr/>
          </p:nvSpPr>
          <p:spPr bwMode="auto">
            <a:xfrm flipV="1">
              <a:off x="825500" y="1326896"/>
              <a:ext cx="1588" cy="244318"/>
            </a:xfrm>
            <a:prstGeom prst="line">
              <a:avLst/>
            </a:prstGeom>
            <a:noFill/>
            <a:ln w="4763">
              <a:solidFill>
                <a:srgbClr val="000000"/>
              </a:solidFill>
              <a:round/>
              <a:headEnd/>
              <a:tailEnd/>
            </a:ln>
          </p:spPr>
          <p:txBody>
            <a:bodyPr/>
            <a:lstStyle/>
            <a:p>
              <a:endParaRPr lang="en-US"/>
            </a:p>
          </p:txBody>
        </p:sp>
        <p:sp>
          <p:nvSpPr>
            <p:cNvPr id="17" name="Freeform 16"/>
            <p:cNvSpPr>
              <a:spLocks/>
            </p:cNvSpPr>
            <p:nvPr/>
          </p:nvSpPr>
          <p:spPr bwMode="auto">
            <a:xfrm>
              <a:off x="808038" y="1523927"/>
              <a:ext cx="36512" cy="47287"/>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18" name="Freeform 17"/>
            <p:cNvSpPr>
              <a:spLocks/>
            </p:cNvSpPr>
            <p:nvPr/>
          </p:nvSpPr>
          <p:spPr bwMode="auto">
            <a:xfrm>
              <a:off x="808038" y="1523927"/>
              <a:ext cx="36512" cy="47287"/>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19" name="Line 52"/>
            <p:cNvSpPr>
              <a:spLocks noChangeShapeType="1"/>
            </p:cNvSpPr>
            <p:nvPr/>
          </p:nvSpPr>
          <p:spPr bwMode="auto">
            <a:xfrm>
              <a:off x="825500" y="1751286"/>
              <a:ext cx="469900" cy="1314"/>
            </a:xfrm>
            <a:prstGeom prst="line">
              <a:avLst/>
            </a:prstGeom>
            <a:noFill/>
            <a:ln w="4763">
              <a:solidFill>
                <a:srgbClr val="000000"/>
              </a:solidFill>
              <a:round/>
              <a:headEnd/>
              <a:tailEnd/>
            </a:ln>
          </p:spPr>
          <p:txBody>
            <a:bodyPr/>
            <a:lstStyle/>
            <a:p>
              <a:endParaRPr lang="en-US"/>
            </a:p>
          </p:txBody>
        </p:sp>
        <p:sp>
          <p:nvSpPr>
            <p:cNvPr id="20" name="Rectangle 19"/>
            <p:cNvSpPr>
              <a:spLocks noChangeArrowheads="1"/>
            </p:cNvSpPr>
            <p:nvPr/>
          </p:nvSpPr>
          <p:spPr bwMode="auto">
            <a:xfrm>
              <a:off x="1755775" y="1295400"/>
              <a:ext cx="666750" cy="381000"/>
            </a:xfrm>
            <a:prstGeom prst="rect">
              <a:avLst/>
            </a:prstGeom>
            <a:solidFill>
              <a:srgbClr val="0070C0"/>
            </a:solidFill>
            <a:ln w="11113">
              <a:solidFill>
                <a:srgbClr val="000000"/>
              </a:solidFill>
              <a:miter lim="800000"/>
              <a:headEnd/>
              <a:tailEnd/>
            </a:ln>
          </p:spPr>
          <p:txBody>
            <a:bodyPr lIns="0" tIns="0" rIns="0" bIns="0"/>
            <a:lstStyle/>
            <a:p>
              <a:pPr algn="ctr"/>
              <a:r>
                <a:rPr lang="en-US" sz="1000" dirty="0"/>
                <a:t>Instruction Memory</a:t>
              </a:r>
            </a:p>
          </p:txBody>
        </p:sp>
        <p:sp>
          <p:nvSpPr>
            <p:cNvPr id="21" name="Rectangle 20"/>
            <p:cNvSpPr>
              <a:spLocks noChangeArrowheads="1"/>
            </p:cNvSpPr>
            <p:nvPr/>
          </p:nvSpPr>
          <p:spPr bwMode="auto">
            <a:xfrm>
              <a:off x="1776413" y="1413589"/>
              <a:ext cx="47625"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A</a:t>
              </a:r>
              <a:endParaRPr lang="en-US" b="0"/>
            </a:p>
          </p:txBody>
        </p:sp>
        <p:sp>
          <p:nvSpPr>
            <p:cNvPr id="22" name="Rectangle 21"/>
            <p:cNvSpPr>
              <a:spLocks noChangeArrowheads="1"/>
            </p:cNvSpPr>
            <p:nvPr/>
          </p:nvSpPr>
          <p:spPr bwMode="auto">
            <a:xfrm>
              <a:off x="2076450" y="1579095"/>
              <a:ext cx="46038" cy="76185"/>
            </a:xfrm>
            <a:prstGeom prst="rect">
              <a:avLst/>
            </a:prstGeom>
            <a:noFill/>
            <a:ln w="9525">
              <a:noFill/>
              <a:miter lim="800000"/>
              <a:headEnd/>
              <a:tailEnd/>
            </a:ln>
          </p:spPr>
          <p:txBody>
            <a:bodyPr wrap="none" lIns="0" tIns="0" rIns="0" bIns="0">
              <a:spAutoFit/>
            </a:bodyPr>
            <a:lstStyle/>
            <a:p>
              <a:pPr eaLnBrk="0" hangingPunct="0"/>
              <a:r>
                <a:rPr lang="en-US" sz="600" b="0" dirty="0">
                  <a:solidFill>
                    <a:srgbClr val="000000"/>
                  </a:solidFill>
                </a:rPr>
                <a:t>D</a:t>
              </a:r>
              <a:endParaRPr lang="en-US" b="0" dirty="0"/>
            </a:p>
          </p:txBody>
        </p:sp>
        <p:sp>
          <p:nvSpPr>
            <p:cNvPr id="23" name="Line 63"/>
            <p:cNvSpPr>
              <a:spLocks noChangeShapeType="1"/>
            </p:cNvSpPr>
            <p:nvPr/>
          </p:nvSpPr>
          <p:spPr bwMode="auto">
            <a:xfrm flipH="1">
              <a:off x="825500" y="1431979"/>
              <a:ext cx="927100" cy="1314"/>
            </a:xfrm>
            <a:prstGeom prst="line">
              <a:avLst/>
            </a:prstGeom>
            <a:noFill/>
            <a:ln w="4763">
              <a:solidFill>
                <a:srgbClr val="000000"/>
              </a:solidFill>
              <a:round/>
              <a:headEnd/>
              <a:tailEnd/>
            </a:ln>
          </p:spPr>
          <p:txBody>
            <a:bodyPr/>
            <a:lstStyle/>
            <a:p>
              <a:endParaRPr lang="en-US"/>
            </a:p>
          </p:txBody>
        </p:sp>
        <p:sp>
          <p:nvSpPr>
            <p:cNvPr id="24" name="Freeform 23"/>
            <p:cNvSpPr>
              <a:spLocks/>
            </p:cNvSpPr>
            <p:nvPr/>
          </p:nvSpPr>
          <p:spPr bwMode="auto">
            <a:xfrm>
              <a:off x="1697038" y="1417530"/>
              <a:ext cx="55562" cy="30211"/>
            </a:xfrm>
            <a:custGeom>
              <a:avLst/>
              <a:gdLst>
                <a:gd name="T0" fmla="*/ 2147483647 w 41"/>
                <a:gd name="T1" fmla="*/ 2147483647 h 28"/>
                <a:gd name="T2" fmla="*/ 0 w 41"/>
                <a:gd name="T3" fmla="*/ 0 h 28"/>
                <a:gd name="T4" fmla="*/ 0 w 41"/>
                <a:gd name="T5" fmla="*/ 0 h 28"/>
                <a:gd name="T6" fmla="*/ 2147483647 w 41"/>
                <a:gd name="T7" fmla="*/ 2147483647 h 28"/>
                <a:gd name="T8" fmla="*/ 2147483647 w 41"/>
                <a:gd name="T9" fmla="*/ 2147483647 h 28"/>
                <a:gd name="T10" fmla="*/ 0 w 41"/>
                <a:gd name="T11" fmla="*/ 2147483647 h 28"/>
                <a:gd name="T12" fmla="*/ 0 w 41"/>
                <a:gd name="T13" fmla="*/ 2147483647 h 28"/>
                <a:gd name="T14" fmla="*/ 2147483647 w 41"/>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1"/>
                <a:gd name="T25" fmla="*/ 0 h 28"/>
                <a:gd name="T26" fmla="*/ 41 w 41"/>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1" h="28">
                  <a:moveTo>
                    <a:pt x="41" y="14"/>
                  </a:moveTo>
                  <a:lnTo>
                    <a:pt x="0" y="0"/>
                  </a:lnTo>
                  <a:lnTo>
                    <a:pt x="21" y="14"/>
                  </a:lnTo>
                  <a:lnTo>
                    <a:pt x="0" y="28"/>
                  </a:lnTo>
                  <a:lnTo>
                    <a:pt x="41" y="14"/>
                  </a:lnTo>
                  <a:close/>
                </a:path>
              </a:pathLst>
            </a:custGeom>
            <a:solidFill>
              <a:srgbClr val="000000"/>
            </a:solidFill>
            <a:ln w="9525">
              <a:noFill/>
              <a:round/>
              <a:headEnd/>
              <a:tailEnd/>
            </a:ln>
          </p:spPr>
          <p:txBody>
            <a:bodyPr/>
            <a:lstStyle/>
            <a:p>
              <a:endParaRPr lang="en-US"/>
            </a:p>
          </p:txBody>
        </p:sp>
        <p:sp>
          <p:nvSpPr>
            <p:cNvPr id="25" name="Freeform 24"/>
            <p:cNvSpPr>
              <a:spLocks/>
            </p:cNvSpPr>
            <p:nvPr/>
          </p:nvSpPr>
          <p:spPr bwMode="auto">
            <a:xfrm>
              <a:off x="1697038" y="1417530"/>
              <a:ext cx="55562" cy="30211"/>
            </a:xfrm>
            <a:custGeom>
              <a:avLst/>
              <a:gdLst>
                <a:gd name="T0" fmla="*/ 2147483647 w 41"/>
                <a:gd name="T1" fmla="*/ 2147483647 h 28"/>
                <a:gd name="T2" fmla="*/ 0 w 41"/>
                <a:gd name="T3" fmla="*/ 0 h 28"/>
                <a:gd name="T4" fmla="*/ 0 w 41"/>
                <a:gd name="T5" fmla="*/ 0 h 28"/>
                <a:gd name="T6" fmla="*/ 2147483647 w 41"/>
                <a:gd name="T7" fmla="*/ 2147483647 h 28"/>
                <a:gd name="T8" fmla="*/ 2147483647 w 41"/>
                <a:gd name="T9" fmla="*/ 2147483647 h 28"/>
                <a:gd name="T10" fmla="*/ 0 w 41"/>
                <a:gd name="T11" fmla="*/ 2147483647 h 28"/>
                <a:gd name="T12" fmla="*/ 0 w 41"/>
                <a:gd name="T13" fmla="*/ 2147483647 h 28"/>
                <a:gd name="T14" fmla="*/ 2147483647 w 41"/>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1"/>
                <a:gd name="T25" fmla="*/ 0 h 28"/>
                <a:gd name="T26" fmla="*/ 41 w 41"/>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1" h="28">
                  <a:moveTo>
                    <a:pt x="41" y="14"/>
                  </a:moveTo>
                  <a:lnTo>
                    <a:pt x="0" y="0"/>
                  </a:lnTo>
                  <a:lnTo>
                    <a:pt x="21" y="14"/>
                  </a:lnTo>
                  <a:lnTo>
                    <a:pt x="0" y="28"/>
                  </a:lnTo>
                  <a:lnTo>
                    <a:pt x="41" y="14"/>
                  </a:lnTo>
                </a:path>
              </a:pathLst>
            </a:custGeom>
            <a:noFill/>
            <a:ln w="4763">
              <a:solidFill>
                <a:srgbClr val="000000"/>
              </a:solidFill>
              <a:round/>
              <a:headEnd/>
              <a:tailEnd/>
            </a:ln>
          </p:spPr>
          <p:txBody>
            <a:bodyPr/>
            <a:lstStyle/>
            <a:p>
              <a:endParaRPr lang="en-US"/>
            </a:p>
          </p:txBody>
        </p:sp>
        <p:sp>
          <p:nvSpPr>
            <p:cNvPr id="26" name="Rectangle 25"/>
            <p:cNvSpPr>
              <a:spLocks noChangeArrowheads="1"/>
            </p:cNvSpPr>
            <p:nvPr/>
          </p:nvSpPr>
          <p:spPr bwMode="auto">
            <a:xfrm>
              <a:off x="2631121" y="5940048"/>
              <a:ext cx="525786" cy="338554"/>
            </a:xfrm>
            <a:prstGeom prst="rect">
              <a:avLst/>
            </a:prstGeom>
            <a:noFill/>
            <a:ln w="9525">
              <a:noFill/>
              <a:miter lim="800000"/>
              <a:headEnd/>
              <a:tailEnd/>
            </a:ln>
          </p:spPr>
          <p:txBody>
            <a:bodyPr wrap="none" lIns="0" tIns="0" rIns="0" bIns="0">
              <a:spAutoFit/>
            </a:bodyPr>
            <a:lstStyle/>
            <a:p>
              <a:pPr algn="ctr" eaLnBrk="0" hangingPunct="0"/>
              <a:r>
                <a:rPr lang="en-US" sz="1100" dirty="0">
                  <a:solidFill>
                    <a:srgbClr val="000000"/>
                  </a:solidFill>
                </a:rPr>
                <a:t>Register</a:t>
              </a:r>
              <a:br>
                <a:rPr lang="en-US" sz="1100" dirty="0">
                  <a:solidFill>
                    <a:srgbClr val="000000"/>
                  </a:solidFill>
                </a:rPr>
              </a:br>
              <a:r>
                <a:rPr lang="en-US" sz="1100" dirty="0">
                  <a:solidFill>
                    <a:srgbClr val="000000"/>
                  </a:solidFill>
                </a:rPr>
                <a:t>File</a:t>
              </a:r>
              <a:endParaRPr lang="en-US" b="0" dirty="0"/>
            </a:p>
          </p:txBody>
        </p:sp>
        <p:sp>
          <p:nvSpPr>
            <p:cNvPr id="27" name="Rectangle 26"/>
            <p:cNvSpPr>
              <a:spLocks noChangeArrowheads="1"/>
            </p:cNvSpPr>
            <p:nvPr/>
          </p:nvSpPr>
          <p:spPr bwMode="auto">
            <a:xfrm>
              <a:off x="2470150" y="5957125"/>
              <a:ext cx="106363"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WA</a:t>
              </a:r>
              <a:endParaRPr lang="en-US" b="0"/>
            </a:p>
          </p:txBody>
        </p:sp>
        <p:sp>
          <p:nvSpPr>
            <p:cNvPr id="28" name="Rectangle 27"/>
            <p:cNvSpPr>
              <a:spLocks noChangeArrowheads="1"/>
            </p:cNvSpPr>
            <p:nvPr/>
          </p:nvSpPr>
          <p:spPr bwMode="auto">
            <a:xfrm>
              <a:off x="3201988" y="5956300"/>
              <a:ext cx="128240" cy="92333"/>
            </a:xfrm>
            <a:prstGeom prst="rect">
              <a:avLst/>
            </a:prstGeom>
            <a:noFill/>
            <a:ln w="9525">
              <a:noFill/>
              <a:miter lim="800000"/>
              <a:headEnd/>
              <a:tailEnd/>
            </a:ln>
          </p:spPr>
          <p:txBody>
            <a:bodyPr wrap="none" lIns="0" tIns="0" rIns="0" bIns="0">
              <a:spAutoFit/>
            </a:bodyPr>
            <a:lstStyle/>
            <a:p>
              <a:pPr eaLnBrk="0" hangingPunct="0"/>
              <a:r>
                <a:rPr lang="en-US" sz="600" b="0" dirty="0">
                  <a:solidFill>
                    <a:srgbClr val="000000"/>
                  </a:solidFill>
                </a:rPr>
                <a:t>WD</a:t>
              </a:r>
              <a:endParaRPr lang="en-US" b="0" dirty="0"/>
            </a:p>
          </p:txBody>
        </p:sp>
        <p:sp>
          <p:nvSpPr>
            <p:cNvPr id="29" name="Rectangle 28"/>
            <p:cNvSpPr>
              <a:spLocks noChangeArrowheads="1"/>
            </p:cNvSpPr>
            <p:nvPr/>
          </p:nvSpPr>
          <p:spPr bwMode="auto">
            <a:xfrm>
              <a:off x="3221038" y="6140192"/>
              <a:ext cx="123432" cy="92333"/>
            </a:xfrm>
            <a:prstGeom prst="rect">
              <a:avLst/>
            </a:prstGeom>
            <a:noFill/>
            <a:ln w="9525">
              <a:noFill/>
              <a:miter lim="800000"/>
              <a:headEnd/>
              <a:tailEnd/>
            </a:ln>
          </p:spPr>
          <p:txBody>
            <a:bodyPr wrap="none" lIns="0" tIns="0" rIns="0" bIns="0">
              <a:spAutoFit/>
            </a:bodyPr>
            <a:lstStyle/>
            <a:p>
              <a:pPr eaLnBrk="0" hangingPunct="0"/>
              <a:r>
                <a:rPr lang="en-US" sz="600" b="0" dirty="0">
                  <a:solidFill>
                    <a:srgbClr val="000000"/>
                  </a:solidFill>
                </a:rPr>
                <a:t>WE</a:t>
              </a:r>
              <a:endParaRPr lang="en-US" b="0" dirty="0"/>
            </a:p>
          </p:txBody>
        </p:sp>
        <p:sp>
          <p:nvSpPr>
            <p:cNvPr id="30" name="Rectangle 29"/>
            <p:cNvSpPr>
              <a:spLocks noChangeArrowheads="1"/>
            </p:cNvSpPr>
            <p:nvPr/>
          </p:nvSpPr>
          <p:spPr bwMode="auto">
            <a:xfrm>
              <a:off x="3111500" y="3586185"/>
              <a:ext cx="234950" cy="139235"/>
            </a:xfrm>
            <a:prstGeom prst="rect">
              <a:avLst/>
            </a:prstGeom>
            <a:noFill/>
            <a:ln w="9525">
              <a:noFill/>
              <a:miter lim="800000"/>
              <a:headEnd/>
              <a:tailEnd/>
            </a:ln>
          </p:spPr>
          <p:txBody>
            <a:bodyPr wrap="none" lIns="0" tIns="0" rIns="0" bIns="0">
              <a:spAutoFit/>
            </a:bodyPr>
            <a:lstStyle/>
            <a:p>
              <a:pPr eaLnBrk="0" hangingPunct="0"/>
              <a:r>
                <a:rPr lang="en-US" sz="1100">
                  <a:solidFill>
                    <a:srgbClr val="000000"/>
                  </a:solidFill>
                </a:rPr>
                <a:t>ALU</a:t>
              </a:r>
              <a:endParaRPr lang="en-US" b="0"/>
            </a:p>
          </p:txBody>
        </p:sp>
        <p:sp>
          <p:nvSpPr>
            <p:cNvPr id="31" name="Rectangle 30"/>
            <p:cNvSpPr>
              <a:spLocks noChangeArrowheads="1"/>
            </p:cNvSpPr>
            <p:nvPr/>
          </p:nvSpPr>
          <p:spPr bwMode="auto">
            <a:xfrm>
              <a:off x="2828925" y="3511313"/>
              <a:ext cx="47625"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A</a:t>
              </a:r>
              <a:endParaRPr lang="en-US" b="0"/>
            </a:p>
          </p:txBody>
        </p:sp>
        <p:sp>
          <p:nvSpPr>
            <p:cNvPr id="32" name="Rectangle 31"/>
            <p:cNvSpPr>
              <a:spLocks noChangeArrowheads="1"/>
            </p:cNvSpPr>
            <p:nvPr/>
          </p:nvSpPr>
          <p:spPr bwMode="auto">
            <a:xfrm>
              <a:off x="3582988" y="3507372"/>
              <a:ext cx="46037"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B</a:t>
              </a:r>
              <a:endParaRPr lang="en-US" b="0"/>
            </a:p>
          </p:txBody>
        </p:sp>
        <p:sp>
          <p:nvSpPr>
            <p:cNvPr id="33" name="Rectangle 32"/>
            <p:cNvSpPr>
              <a:spLocks noChangeArrowheads="1"/>
            </p:cNvSpPr>
            <p:nvPr/>
          </p:nvSpPr>
          <p:spPr bwMode="auto">
            <a:xfrm>
              <a:off x="3102716" y="2438400"/>
              <a:ext cx="503343" cy="330860"/>
            </a:xfrm>
            <a:prstGeom prst="rect">
              <a:avLst/>
            </a:prstGeom>
            <a:noFill/>
            <a:ln w="9525">
              <a:noFill/>
              <a:miter lim="800000"/>
              <a:headEnd/>
              <a:tailEnd/>
            </a:ln>
          </p:spPr>
          <p:txBody>
            <a:bodyPr wrap="none" lIns="0" tIns="0" rIns="0" bIns="0">
              <a:spAutoFit/>
            </a:bodyPr>
            <a:lstStyle/>
            <a:p>
              <a:pPr algn="ctr" eaLnBrk="0" hangingPunct="0"/>
              <a:r>
                <a:rPr lang="en-US" sz="1050" dirty="0">
                  <a:solidFill>
                    <a:srgbClr val="000000"/>
                  </a:solidFill>
                </a:rPr>
                <a:t>Register</a:t>
              </a:r>
              <a:br>
                <a:rPr lang="en-US" sz="1100" dirty="0">
                  <a:solidFill>
                    <a:srgbClr val="000000"/>
                  </a:solidFill>
                </a:rPr>
              </a:br>
              <a:r>
                <a:rPr lang="en-US" sz="1100" dirty="0">
                  <a:solidFill>
                    <a:srgbClr val="000000"/>
                  </a:solidFill>
                </a:rPr>
                <a:t>File</a:t>
              </a:r>
              <a:endParaRPr lang="en-US" b="0" dirty="0"/>
            </a:p>
          </p:txBody>
        </p:sp>
        <p:sp>
          <p:nvSpPr>
            <p:cNvPr id="34" name="Rectangle 33"/>
            <p:cNvSpPr>
              <a:spLocks noChangeArrowheads="1"/>
            </p:cNvSpPr>
            <p:nvPr/>
          </p:nvSpPr>
          <p:spPr bwMode="auto">
            <a:xfrm>
              <a:off x="2895600" y="2473616"/>
              <a:ext cx="139700" cy="76185"/>
            </a:xfrm>
            <a:prstGeom prst="rect">
              <a:avLst/>
            </a:prstGeom>
            <a:noFill/>
            <a:ln w="9525">
              <a:noFill/>
              <a:miter lim="800000"/>
              <a:headEnd/>
              <a:tailEnd/>
            </a:ln>
          </p:spPr>
          <p:txBody>
            <a:bodyPr wrap="none" lIns="0" tIns="0" rIns="0" bIns="0">
              <a:spAutoFit/>
            </a:bodyPr>
            <a:lstStyle/>
            <a:p>
              <a:pPr eaLnBrk="0" hangingPunct="0"/>
              <a:r>
                <a:rPr lang="en-US" sz="600" b="0" dirty="0">
                  <a:solidFill>
                    <a:srgbClr val="000000"/>
                  </a:solidFill>
                </a:rPr>
                <a:t>RA1</a:t>
              </a:r>
              <a:endParaRPr lang="en-US" b="0" dirty="0"/>
            </a:p>
          </p:txBody>
        </p:sp>
        <p:sp>
          <p:nvSpPr>
            <p:cNvPr id="35" name="Rectangle 34"/>
            <p:cNvSpPr>
              <a:spLocks noChangeArrowheads="1"/>
            </p:cNvSpPr>
            <p:nvPr/>
          </p:nvSpPr>
          <p:spPr bwMode="auto">
            <a:xfrm>
              <a:off x="3654425" y="2473616"/>
              <a:ext cx="139700"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RA2</a:t>
              </a:r>
              <a:endParaRPr lang="en-US" b="0"/>
            </a:p>
          </p:txBody>
        </p:sp>
        <p:sp>
          <p:nvSpPr>
            <p:cNvPr id="36" name="Rectangle 35"/>
            <p:cNvSpPr>
              <a:spLocks noChangeArrowheads="1"/>
            </p:cNvSpPr>
            <p:nvPr/>
          </p:nvSpPr>
          <p:spPr bwMode="auto">
            <a:xfrm>
              <a:off x="2895600" y="2648317"/>
              <a:ext cx="138113"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RD1</a:t>
              </a:r>
              <a:endParaRPr lang="en-US" b="0"/>
            </a:p>
          </p:txBody>
        </p:sp>
        <p:sp>
          <p:nvSpPr>
            <p:cNvPr id="37" name="Rectangle 36"/>
            <p:cNvSpPr>
              <a:spLocks noChangeArrowheads="1"/>
            </p:cNvSpPr>
            <p:nvPr/>
          </p:nvSpPr>
          <p:spPr bwMode="auto">
            <a:xfrm>
              <a:off x="3654425" y="2648317"/>
              <a:ext cx="138113"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RD2</a:t>
              </a:r>
              <a:endParaRPr lang="en-US" b="0"/>
            </a:p>
          </p:txBody>
        </p:sp>
        <p:sp>
          <p:nvSpPr>
            <p:cNvPr id="38" name="Rectangle 37"/>
            <p:cNvSpPr>
              <a:spLocks noChangeArrowheads="1"/>
            </p:cNvSpPr>
            <p:nvPr/>
          </p:nvSpPr>
          <p:spPr bwMode="auto">
            <a:xfrm>
              <a:off x="2209800" y="2879467"/>
              <a:ext cx="639599" cy="92333"/>
            </a:xfrm>
            <a:prstGeom prst="rect">
              <a:avLst/>
            </a:prstGeom>
            <a:noFill/>
            <a:ln w="9525">
              <a:noFill/>
              <a:miter lim="800000"/>
              <a:headEnd/>
              <a:tailEnd/>
            </a:ln>
          </p:spPr>
          <p:txBody>
            <a:bodyPr wrap="none" lIns="0" tIns="0" rIns="0" bIns="0">
              <a:spAutoFit/>
            </a:bodyPr>
            <a:lstStyle/>
            <a:p>
              <a:pPr eaLnBrk="0" hangingPunct="0"/>
              <a:r>
                <a:rPr lang="en-US" sz="600" dirty="0">
                  <a:solidFill>
                    <a:srgbClr val="C00000"/>
                  </a:solidFill>
                </a:rPr>
                <a:t>PC</a:t>
              </a:r>
              <a:r>
                <a:rPr lang="en-US" sz="600" baseline="30000" dirty="0">
                  <a:solidFill>
                    <a:srgbClr val="C00000"/>
                  </a:solidFill>
                </a:rPr>
                <a:t>RF</a:t>
              </a:r>
              <a:r>
                <a:rPr lang="en-US" sz="600" dirty="0">
                  <a:solidFill>
                    <a:srgbClr val="000000"/>
                  </a:solidFill>
                </a:rPr>
                <a:t>+4+4*SXT(</a:t>
              </a:r>
              <a:r>
                <a:rPr lang="en-US" sz="600" dirty="0">
                  <a:solidFill>
                    <a:srgbClr val="C00000"/>
                  </a:solidFill>
                </a:rPr>
                <a:t>C</a:t>
              </a:r>
              <a:r>
                <a:rPr lang="en-US" sz="600" dirty="0">
                  <a:solidFill>
                    <a:srgbClr val="000000"/>
                  </a:solidFill>
                </a:rPr>
                <a:t>)</a:t>
              </a:r>
              <a:endParaRPr lang="en-US" sz="2000" b="0" dirty="0"/>
            </a:p>
          </p:txBody>
        </p:sp>
        <p:sp>
          <p:nvSpPr>
            <p:cNvPr id="39" name="Rectangle 38"/>
            <p:cNvSpPr>
              <a:spLocks noChangeArrowheads="1"/>
            </p:cNvSpPr>
            <p:nvPr/>
          </p:nvSpPr>
          <p:spPr bwMode="auto">
            <a:xfrm>
              <a:off x="4143375" y="4799896"/>
              <a:ext cx="465138" cy="278470"/>
            </a:xfrm>
            <a:prstGeom prst="rect">
              <a:avLst/>
            </a:prstGeom>
            <a:noFill/>
            <a:ln w="9525">
              <a:noFill/>
              <a:miter lim="800000"/>
              <a:headEnd/>
              <a:tailEnd/>
            </a:ln>
          </p:spPr>
          <p:txBody>
            <a:bodyPr wrap="none" lIns="0" tIns="0" rIns="0" bIns="0">
              <a:spAutoFit/>
            </a:bodyPr>
            <a:lstStyle/>
            <a:p>
              <a:pPr algn="ctr" eaLnBrk="0" hangingPunct="0"/>
              <a:r>
                <a:rPr lang="en-US" sz="1100">
                  <a:solidFill>
                    <a:srgbClr val="000000"/>
                  </a:solidFill>
                </a:rPr>
                <a:t>Data</a:t>
              </a:r>
              <a:br>
                <a:rPr lang="en-US" sz="1100">
                  <a:solidFill>
                    <a:srgbClr val="000000"/>
                  </a:solidFill>
                </a:rPr>
              </a:br>
              <a:r>
                <a:rPr lang="en-US" sz="1100">
                  <a:solidFill>
                    <a:srgbClr val="000000"/>
                  </a:solidFill>
                </a:rPr>
                <a:t>Memory</a:t>
              </a:r>
              <a:endParaRPr lang="en-US"/>
            </a:p>
          </p:txBody>
        </p:sp>
        <p:sp>
          <p:nvSpPr>
            <p:cNvPr id="40" name="Rectangle 39"/>
            <p:cNvSpPr>
              <a:spLocks noChangeArrowheads="1"/>
            </p:cNvSpPr>
            <p:nvPr/>
          </p:nvSpPr>
          <p:spPr bwMode="auto">
            <a:xfrm>
              <a:off x="4318000" y="5379720"/>
              <a:ext cx="90488" cy="76185"/>
            </a:xfrm>
            <a:prstGeom prst="rect">
              <a:avLst/>
            </a:prstGeom>
            <a:noFill/>
            <a:ln w="9525">
              <a:noFill/>
              <a:miter lim="800000"/>
              <a:headEnd/>
              <a:tailEnd/>
            </a:ln>
          </p:spPr>
          <p:txBody>
            <a:bodyPr wrap="none" lIns="0" tIns="0" rIns="0" bIns="0">
              <a:spAutoFit/>
            </a:bodyPr>
            <a:lstStyle/>
            <a:p>
              <a:pPr eaLnBrk="0" hangingPunct="0"/>
              <a:r>
                <a:rPr lang="en-US" sz="600" b="0" dirty="0">
                  <a:solidFill>
                    <a:srgbClr val="000000"/>
                  </a:solidFill>
                </a:rPr>
                <a:t>RD</a:t>
              </a:r>
              <a:endParaRPr lang="en-US" b="0" dirty="0"/>
            </a:p>
          </p:txBody>
        </p:sp>
        <p:sp>
          <p:nvSpPr>
            <p:cNvPr id="41" name="Rectangle 40"/>
            <p:cNvSpPr>
              <a:spLocks noChangeArrowheads="1"/>
            </p:cNvSpPr>
            <p:nvPr/>
          </p:nvSpPr>
          <p:spPr bwMode="auto">
            <a:xfrm>
              <a:off x="3151188" y="3749063"/>
              <a:ext cx="14287"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 </a:t>
              </a:r>
              <a:endParaRPr lang="en-US" b="0"/>
            </a:p>
          </p:txBody>
        </p:sp>
        <p:sp>
          <p:nvSpPr>
            <p:cNvPr id="42" name="Rectangle 41"/>
            <p:cNvSpPr>
              <a:spLocks noChangeArrowheads="1"/>
            </p:cNvSpPr>
            <p:nvPr/>
          </p:nvSpPr>
          <p:spPr bwMode="auto">
            <a:xfrm>
              <a:off x="3163888" y="3749063"/>
              <a:ext cx="14287"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 </a:t>
              </a:r>
              <a:endParaRPr lang="en-US" b="0"/>
            </a:p>
          </p:txBody>
        </p:sp>
        <p:sp>
          <p:nvSpPr>
            <p:cNvPr id="43" name="Rectangle 42"/>
            <p:cNvSpPr>
              <a:spLocks noChangeArrowheads="1"/>
            </p:cNvSpPr>
            <p:nvPr/>
          </p:nvSpPr>
          <p:spPr bwMode="auto">
            <a:xfrm>
              <a:off x="3214688" y="3712284"/>
              <a:ext cx="42862"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Y</a:t>
              </a:r>
              <a:endParaRPr lang="en-US" b="0"/>
            </a:p>
          </p:txBody>
        </p:sp>
        <p:sp>
          <p:nvSpPr>
            <p:cNvPr id="44" name="Rectangle 43"/>
            <p:cNvSpPr>
              <a:spLocks noChangeArrowheads="1"/>
            </p:cNvSpPr>
            <p:nvPr/>
          </p:nvSpPr>
          <p:spPr bwMode="auto">
            <a:xfrm>
              <a:off x="447675" y="1241516"/>
              <a:ext cx="673100" cy="85380"/>
            </a:xfrm>
            <a:prstGeom prst="rect">
              <a:avLst/>
            </a:prstGeom>
            <a:solidFill>
              <a:srgbClr val="FFFFFF"/>
            </a:solidFill>
            <a:ln w="9525">
              <a:noFill/>
              <a:miter lim="800000"/>
              <a:headEnd/>
              <a:tailEnd/>
            </a:ln>
          </p:spPr>
          <p:txBody>
            <a:bodyPr/>
            <a:lstStyle/>
            <a:p>
              <a:endParaRPr lang="en-US"/>
            </a:p>
          </p:txBody>
        </p:sp>
        <p:sp>
          <p:nvSpPr>
            <p:cNvPr id="45" name="Rectangle 44"/>
            <p:cNvSpPr>
              <a:spLocks noChangeArrowheads="1"/>
            </p:cNvSpPr>
            <p:nvPr/>
          </p:nvSpPr>
          <p:spPr bwMode="auto">
            <a:xfrm>
              <a:off x="450850" y="1219200"/>
              <a:ext cx="665163" cy="105068"/>
            </a:xfrm>
            <a:prstGeom prst="rect">
              <a:avLst/>
            </a:prstGeom>
            <a:solidFill>
              <a:srgbClr val="0070C0"/>
            </a:solidFill>
            <a:ln w="11113">
              <a:solidFill>
                <a:srgbClr val="000000"/>
              </a:solidFill>
              <a:miter lim="800000"/>
              <a:headEnd/>
              <a:tailEnd/>
            </a:ln>
          </p:spPr>
          <p:txBody>
            <a:bodyPr/>
            <a:lstStyle/>
            <a:p>
              <a:endParaRPr lang="en-US"/>
            </a:p>
          </p:txBody>
        </p:sp>
        <p:sp>
          <p:nvSpPr>
            <p:cNvPr id="46" name="Freeform 45"/>
            <p:cNvSpPr>
              <a:spLocks/>
            </p:cNvSpPr>
            <p:nvPr/>
          </p:nvSpPr>
          <p:spPr bwMode="auto">
            <a:xfrm>
              <a:off x="447675" y="1276981"/>
              <a:ext cx="65088" cy="23644"/>
            </a:xfrm>
            <a:custGeom>
              <a:avLst/>
              <a:gdLst>
                <a:gd name="T0" fmla="*/ 0 w 49"/>
                <a:gd name="T1" fmla="*/ 2147483647 h 21"/>
                <a:gd name="T2" fmla="*/ 2147483647 w 49"/>
                <a:gd name="T3" fmla="*/ 0 h 21"/>
                <a:gd name="T4" fmla="*/ 2147483647 w 49"/>
                <a:gd name="T5" fmla="*/ 2147483647 h 21"/>
                <a:gd name="T6" fmla="*/ 2147483647 w 49"/>
                <a:gd name="T7" fmla="*/ 2147483647 h 21"/>
                <a:gd name="T8" fmla="*/ 0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0" y="7"/>
                  </a:moveTo>
                  <a:lnTo>
                    <a:pt x="3" y="0"/>
                  </a:lnTo>
                  <a:lnTo>
                    <a:pt x="49" y="14"/>
                  </a:lnTo>
                  <a:lnTo>
                    <a:pt x="49" y="21"/>
                  </a:lnTo>
                  <a:lnTo>
                    <a:pt x="0" y="7"/>
                  </a:lnTo>
                  <a:close/>
                </a:path>
              </a:pathLst>
            </a:custGeom>
            <a:solidFill>
              <a:srgbClr val="000000"/>
            </a:solidFill>
            <a:ln w="9525">
              <a:noFill/>
              <a:round/>
              <a:headEnd/>
              <a:tailEnd/>
            </a:ln>
          </p:spPr>
          <p:txBody>
            <a:bodyPr/>
            <a:lstStyle/>
            <a:p>
              <a:endParaRPr lang="en-US"/>
            </a:p>
          </p:txBody>
        </p:sp>
        <p:sp>
          <p:nvSpPr>
            <p:cNvPr id="47" name="Freeform 46"/>
            <p:cNvSpPr>
              <a:spLocks/>
            </p:cNvSpPr>
            <p:nvPr/>
          </p:nvSpPr>
          <p:spPr bwMode="auto">
            <a:xfrm>
              <a:off x="447675" y="1292744"/>
              <a:ext cx="65088" cy="26271"/>
            </a:xfrm>
            <a:custGeom>
              <a:avLst/>
              <a:gdLst>
                <a:gd name="T0" fmla="*/ 2147483647 w 49"/>
                <a:gd name="T1" fmla="*/ 2147483647 h 24"/>
                <a:gd name="T2" fmla="*/ 0 w 49"/>
                <a:gd name="T3" fmla="*/ 2147483647 h 24"/>
                <a:gd name="T4" fmla="*/ 2147483647 w 49"/>
                <a:gd name="T5" fmla="*/ 0 h 24"/>
                <a:gd name="T6" fmla="*/ 2147483647 w 49"/>
                <a:gd name="T7" fmla="*/ 2147483647 h 24"/>
                <a:gd name="T8" fmla="*/ 2147483647 w 49"/>
                <a:gd name="T9" fmla="*/ 2147483647 h 24"/>
                <a:gd name="T10" fmla="*/ 0 60000 65536"/>
                <a:gd name="T11" fmla="*/ 0 60000 65536"/>
                <a:gd name="T12" fmla="*/ 0 60000 65536"/>
                <a:gd name="T13" fmla="*/ 0 60000 65536"/>
                <a:gd name="T14" fmla="*/ 0 60000 65536"/>
                <a:gd name="T15" fmla="*/ 0 w 49"/>
                <a:gd name="T16" fmla="*/ 0 h 24"/>
                <a:gd name="T17" fmla="*/ 49 w 49"/>
                <a:gd name="T18" fmla="*/ 24 h 24"/>
              </a:gdLst>
              <a:ahLst/>
              <a:cxnLst>
                <a:cxn ang="T10">
                  <a:pos x="T0" y="T1"/>
                </a:cxn>
                <a:cxn ang="T11">
                  <a:pos x="T2" y="T3"/>
                </a:cxn>
                <a:cxn ang="T12">
                  <a:pos x="T4" y="T5"/>
                </a:cxn>
                <a:cxn ang="T13">
                  <a:pos x="T6" y="T7"/>
                </a:cxn>
                <a:cxn ang="T14">
                  <a:pos x="T8" y="T9"/>
                </a:cxn>
              </a:cxnLst>
              <a:rect l="T15" t="T16" r="T17" b="T18"/>
              <a:pathLst>
                <a:path w="49" h="24">
                  <a:moveTo>
                    <a:pt x="3" y="24"/>
                  </a:moveTo>
                  <a:lnTo>
                    <a:pt x="0" y="17"/>
                  </a:lnTo>
                  <a:lnTo>
                    <a:pt x="49" y="0"/>
                  </a:lnTo>
                  <a:lnTo>
                    <a:pt x="49" y="7"/>
                  </a:lnTo>
                  <a:lnTo>
                    <a:pt x="3" y="24"/>
                  </a:lnTo>
                  <a:close/>
                </a:path>
              </a:pathLst>
            </a:custGeom>
            <a:solidFill>
              <a:srgbClr val="000000"/>
            </a:solidFill>
            <a:ln w="9525">
              <a:noFill/>
              <a:round/>
              <a:headEnd/>
              <a:tailEnd/>
            </a:ln>
          </p:spPr>
          <p:txBody>
            <a:bodyPr/>
            <a:lstStyle/>
            <a:p>
              <a:endParaRPr lang="en-US"/>
            </a:p>
          </p:txBody>
        </p:sp>
        <p:sp>
          <p:nvSpPr>
            <p:cNvPr id="48" name="Rectangle 47"/>
            <p:cNvSpPr>
              <a:spLocks noChangeArrowheads="1"/>
            </p:cNvSpPr>
            <p:nvPr/>
          </p:nvSpPr>
          <p:spPr bwMode="auto">
            <a:xfrm>
              <a:off x="692150" y="1204039"/>
              <a:ext cx="142668" cy="123111"/>
            </a:xfrm>
            <a:prstGeom prst="rect">
              <a:avLst/>
            </a:prstGeom>
            <a:noFill/>
            <a:ln w="9525">
              <a:noFill/>
              <a:miter lim="800000"/>
              <a:headEnd/>
              <a:tailEnd/>
            </a:ln>
          </p:spPr>
          <p:txBody>
            <a:bodyPr wrap="none" lIns="0" tIns="0" rIns="0" bIns="0">
              <a:spAutoFit/>
            </a:bodyPr>
            <a:lstStyle/>
            <a:p>
              <a:pPr eaLnBrk="0" hangingPunct="0"/>
              <a:r>
                <a:rPr lang="en-US" sz="800" b="0" dirty="0">
                  <a:solidFill>
                    <a:srgbClr val="000000"/>
                  </a:solidFill>
                </a:rPr>
                <a:t>PC</a:t>
              </a:r>
              <a:endParaRPr lang="en-US" sz="2400" b="0" baseline="30000" dirty="0"/>
            </a:p>
          </p:txBody>
        </p:sp>
        <p:sp>
          <p:nvSpPr>
            <p:cNvPr id="49" name="Freeform 48"/>
            <p:cNvSpPr>
              <a:spLocks/>
            </p:cNvSpPr>
            <p:nvPr/>
          </p:nvSpPr>
          <p:spPr bwMode="auto">
            <a:xfrm>
              <a:off x="2763838" y="2214849"/>
              <a:ext cx="842962" cy="107710"/>
            </a:xfrm>
            <a:custGeom>
              <a:avLst/>
              <a:gdLst>
                <a:gd name="T0" fmla="*/ 2147483647 w 629"/>
                <a:gd name="T1" fmla="*/ 2147483647 h 98"/>
                <a:gd name="T2" fmla="*/ 2147483647 w 629"/>
                <a:gd name="T3" fmla="*/ 2147483647 h 98"/>
                <a:gd name="T4" fmla="*/ 2147483647 w 629"/>
                <a:gd name="T5" fmla="*/ 0 h 98"/>
                <a:gd name="T6" fmla="*/ 0 w 629"/>
                <a:gd name="T7" fmla="*/ 0 h 98"/>
                <a:gd name="T8" fmla="*/ 0 60000 65536"/>
                <a:gd name="T9" fmla="*/ 0 60000 65536"/>
                <a:gd name="T10" fmla="*/ 0 60000 65536"/>
                <a:gd name="T11" fmla="*/ 0 60000 65536"/>
                <a:gd name="T12" fmla="*/ 0 w 629"/>
                <a:gd name="T13" fmla="*/ 0 h 98"/>
                <a:gd name="T14" fmla="*/ 629 w 629"/>
                <a:gd name="T15" fmla="*/ 98 h 98"/>
              </a:gdLst>
              <a:ahLst/>
              <a:cxnLst>
                <a:cxn ang="T8">
                  <a:pos x="T0" y="T1"/>
                </a:cxn>
                <a:cxn ang="T9">
                  <a:pos x="T2" y="T3"/>
                </a:cxn>
                <a:cxn ang="T10">
                  <a:pos x="T4" y="T5"/>
                </a:cxn>
                <a:cxn ang="T11">
                  <a:pos x="T6" y="T7"/>
                </a:cxn>
              </a:cxnLst>
              <a:rect l="T12" t="T13" r="T14" b="T15"/>
              <a:pathLst>
                <a:path w="629" h="98">
                  <a:moveTo>
                    <a:pt x="629" y="98"/>
                  </a:moveTo>
                  <a:lnTo>
                    <a:pt x="629" y="31"/>
                  </a:lnTo>
                  <a:lnTo>
                    <a:pt x="598" y="0"/>
                  </a:lnTo>
                  <a:lnTo>
                    <a:pt x="0" y="0"/>
                  </a:lnTo>
                </a:path>
              </a:pathLst>
            </a:custGeom>
            <a:noFill/>
            <a:ln w="4763">
              <a:solidFill>
                <a:srgbClr val="000000"/>
              </a:solidFill>
              <a:round/>
              <a:headEnd/>
              <a:tailEnd/>
            </a:ln>
          </p:spPr>
          <p:txBody>
            <a:bodyPr/>
            <a:lstStyle/>
            <a:p>
              <a:endParaRPr lang="en-US"/>
            </a:p>
          </p:txBody>
        </p:sp>
        <p:sp>
          <p:nvSpPr>
            <p:cNvPr id="50" name="Freeform 49"/>
            <p:cNvSpPr>
              <a:spLocks/>
            </p:cNvSpPr>
            <p:nvPr/>
          </p:nvSpPr>
          <p:spPr bwMode="auto">
            <a:xfrm>
              <a:off x="3587750" y="2276585"/>
              <a:ext cx="38100" cy="45973"/>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51" name="Freeform 50"/>
            <p:cNvSpPr>
              <a:spLocks/>
            </p:cNvSpPr>
            <p:nvPr/>
          </p:nvSpPr>
          <p:spPr bwMode="auto">
            <a:xfrm>
              <a:off x="3587750" y="2276585"/>
              <a:ext cx="38100" cy="45973"/>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52" name="Freeform 51"/>
            <p:cNvSpPr>
              <a:spLocks/>
            </p:cNvSpPr>
            <p:nvPr/>
          </p:nvSpPr>
          <p:spPr bwMode="auto">
            <a:xfrm>
              <a:off x="2089150" y="2214849"/>
              <a:ext cx="862013" cy="248259"/>
            </a:xfrm>
            <a:custGeom>
              <a:avLst/>
              <a:gdLst>
                <a:gd name="T0" fmla="*/ 2147483647 w 644"/>
                <a:gd name="T1" fmla="*/ 2147483647 h 224"/>
                <a:gd name="T2" fmla="*/ 2147483647 w 644"/>
                <a:gd name="T3" fmla="*/ 2147483647 h 224"/>
                <a:gd name="T4" fmla="*/ 2147483647 w 644"/>
                <a:gd name="T5" fmla="*/ 0 h 224"/>
                <a:gd name="T6" fmla="*/ 0 w 644"/>
                <a:gd name="T7" fmla="*/ 2147483647 h 224"/>
                <a:gd name="T8" fmla="*/ 0 w 644"/>
                <a:gd name="T9" fmla="*/ 2147483647 h 224"/>
                <a:gd name="T10" fmla="*/ 0 60000 65536"/>
                <a:gd name="T11" fmla="*/ 0 60000 65536"/>
                <a:gd name="T12" fmla="*/ 0 60000 65536"/>
                <a:gd name="T13" fmla="*/ 0 60000 65536"/>
                <a:gd name="T14" fmla="*/ 0 60000 65536"/>
                <a:gd name="T15" fmla="*/ 0 w 644"/>
                <a:gd name="T16" fmla="*/ 0 h 224"/>
                <a:gd name="T17" fmla="*/ 644 w 644"/>
                <a:gd name="T18" fmla="*/ 224 h 224"/>
              </a:gdLst>
              <a:ahLst/>
              <a:cxnLst>
                <a:cxn ang="T10">
                  <a:pos x="T0" y="T1"/>
                </a:cxn>
                <a:cxn ang="T11">
                  <a:pos x="T2" y="T3"/>
                </a:cxn>
                <a:cxn ang="T12">
                  <a:pos x="T4" y="T5"/>
                </a:cxn>
                <a:cxn ang="T13">
                  <a:pos x="T6" y="T7"/>
                </a:cxn>
                <a:cxn ang="T14">
                  <a:pos x="T8" y="T9"/>
                </a:cxn>
              </a:cxnLst>
              <a:rect l="T15" t="T16" r="T17" b="T18"/>
              <a:pathLst>
                <a:path w="644" h="224">
                  <a:moveTo>
                    <a:pt x="644" y="224"/>
                  </a:moveTo>
                  <a:lnTo>
                    <a:pt x="644" y="31"/>
                  </a:lnTo>
                  <a:lnTo>
                    <a:pt x="616" y="0"/>
                  </a:lnTo>
                  <a:lnTo>
                    <a:pt x="0" y="3"/>
                  </a:lnTo>
                </a:path>
              </a:pathLst>
            </a:custGeom>
            <a:noFill/>
            <a:ln w="4763">
              <a:solidFill>
                <a:srgbClr val="000000"/>
              </a:solidFill>
              <a:round/>
              <a:headEnd/>
              <a:tailEnd/>
            </a:ln>
          </p:spPr>
          <p:txBody>
            <a:bodyPr/>
            <a:lstStyle/>
            <a:p>
              <a:endParaRPr lang="en-US"/>
            </a:p>
          </p:txBody>
        </p:sp>
        <p:sp>
          <p:nvSpPr>
            <p:cNvPr id="53" name="Freeform 52"/>
            <p:cNvSpPr>
              <a:spLocks/>
            </p:cNvSpPr>
            <p:nvPr/>
          </p:nvSpPr>
          <p:spPr bwMode="auto">
            <a:xfrm>
              <a:off x="2933700" y="2415821"/>
              <a:ext cx="41275" cy="47287"/>
            </a:xfrm>
            <a:custGeom>
              <a:avLst/>
              <a:gdLst>
                <a:gd name="T0" fmla="*/ 2147483647 w 31"/>
                <a:gd name="T1" fmla="*/ 2147483647 h 42"/>
                <a:gd name="T2" fmla="*/ 2147483647 w 31"/>
                <a:gd name="T3" fmla="*/ 0 h 42"/>
                <a:gd name="T4" fmla="*/ 2147483647 w 31"/>
                <a:gd name="T5" fmla="*/ 0 h 42"/>
                <a:gd name="T6" fmla="*/ 2147483647 w 31"/>
                <a:gd name="T7" fmla="*/ 2147483647 h 42"/>
                <a:gd name="T8" fmla="*/ 2147483647 w 31"/>
                <a:gd name="T9" fmla="*/ 2147483647 h 42"/>
                <a:gd name="T10" fmla="*/ 0 w 31"/>
                <a:gd name="T11" fmla="*/ 0 h 42"/>
                <a:gd name="T12" fmla="*/ 0 w 31"/>
                <a:gd name="T13" fmla="*/ 0 h 42"/>
                <a:gd name="T14" fmla="*/ 2147483647 w 31"/>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42"/>
                <a:gd name="T26" fmla="*/ 31 w 31"/>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42">
                  <a:moveTo>
                    <a:pt x="14" y="42"/>
                  </a:moveTo>
                  <a:lnTo>
                    <a:pt x="31"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54" name="Freeform 53"/>
            <p:cNvSpPr>
              <a:spLocks/>
            </p:cNvSpPr>
            <p:nvPr/>
          </p:nvSpPr>
          <p:spPr bwMode="auto">
            <a:xfrm>
              <a:off x="2933700" y="2415821"/>
              <a:ext cx="41275" cy="47287"/>
            </a:xfrm>
            <a:custGeom>
              <a:avLst/>
              <a:gdLst>
                <a:gd name="T0" fmla="*/ 2147483647 w 31"/>
                <a:gd name="T1" fmla="*/ 2147483647 h 42"/>
                <a:gd name="T2" fmla="*/ 2147483647 w 31"/>
                <a:gd name="T3" fmla="*/ 0 h 42"/>
                <a:gd name="T4" fmla="*/ 2147483647 w 31"/>
                <a:gd name="T5" fmla="*/ 0 h 42"/>
                <a:gd name="T6" fmla="*/ 2147483647 w 31"/>
                <a:gd name="T7" fmla="*/ 2147483647 h 42"/>
                <a:gd name="T8" fmla="*/ 2147483647 w 31"/>
                <a:gd name="T9" fmla="*/ 2147483647 h 42"/>
                <a:gd name="T10" fmla="*/ 0 w 31"/>
                <a:gd name="T11" fmla="*/ 0 h 42"/>
                <a:gd name="T12" fmla="*/ 0 w 31"/>
                <a:gd name="T13" fmla="*/ 0 h 42"/>
                <a:gd name="T14" fmla="*/ 2147483647 w 31"/>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42"/>
                <a:gd name="T26" fmla="*/ 31 w 31"/>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42">
                  <a:moveTo>
                    <a:pt x="14" y="42"/>
                  </a:moveTo>
                  <a:lnTo>
                    <a:pt x="31"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55" name="Rectangle 54"/>
            <p:cNvSpPr>
              <a:spLocks noChangeArrowheads="1"/>
            </p:cNvSpPr>
            <p:nvPr/>
          </p:nvSpPr>
          <p:spPr bwMode="auto">
            <a:xfrm>
              <a:off x="3949700" y="2319932"/>
              <a:ext cx="261938"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RA2SEL</a:t>
              </a:r>
              <a:endParaRPr lang="en-US" b="0"/>
            </a:p>
          </p:txBody>
        </p:sp>
        <p:sp>
          <p:nvSpPr>
            <p:cNvPr id="56" name="Line 145"/>
            <p:cNvSpPr>
              <a:spLocks noChangeShapeType="1"/>
            </p:cNvSpPr>
            <p:nvPr/>
          </p:nvSpPr>
          <p:spPr bwMode="auto">
            <a:xfrm>
              <a:off x="3846513" y="2354084"/>
              <a:ext cx="103187" cy="1314"/>
            </a:xfrm>
            <a:prstGeom prst="line">
              <a:avLst/>
            </a:prstGeom>
            <a:noFill/>
            <a:ln w="4763">
              <a:solidFill>
                <a:srgbClr val="000000"/>
              </a:solidFill>
              <a:round/>
              <a:headEnd/>
              <a:tailEnd/>
            </a:ln>
          </p:spPr>
          <p:txBody>
            <a:bodyPr/>
            <a:lstStyle/>
            <a:p>
              <a:endParaRPr lang="en-US"/>
            </a:p>
          </p:txBody>
        </p:sp>
        <p:sp>
          <p:nvSpPr>
            <p:cNvPr id="57" name="Freeform 56"/>
            <p:cNvSpPr>
              <a:spLocks/>
            </p:cNvSpPr>
            <p:nvPr/>
          </p:nvSpPr>
          <p:spPr bwMode="auto">
            <a:xfrm>
              <a:off x="3846513" y="2338321"/>
              <a:ext cx="50800" cy="31525"/>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close/>
                </a:path>
              </a:pathLst>
            </a:custGeom>
            <a:solidFill>
              <a:srgbClr val="000000"/>
            </a:solidFill>
            <a:ln w="9525">
              <a:noFill/>
              <a:round/>
              <a:headEnd/>
              <a:tailEnd/>
            </a:ln>
          </p:spPr>
          <p:txBody>
            <a:bodyPr/>
            <a:lstStyle/>
            <a:p>
              <a:endParaRPr lang="en-US"/>
            </a:p>
          </p:txBody>
        </p:sp>
        <p:sp>
          <p:nvSpPr>
            <p:cNvPr id="58" name="Freeform 57"/>
            <p:cNvSpPr>
              <a:spLocks/>
            </p:cNvSpPr>
            <p:nvPr/>
          </p:nvSpPr>
          <p:spPr bwMode="auto">
            <a:xfrm>
              <a:off x="3846513" y="2338321"/>
              <a:ext cx="50800" cy="31525"/>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path>
              </a:pathLst>
            </a:custGeom>
            <a:noFill/>
            <a:ln w="4763">
              <a:solidFill>
                <a:srgbClr val="000000"/>
              </a:solidFill>
              <a:round/>
              <a:headEnd/>
              <a:tailEnd/>
            </a:ln>
          </p:spPr>
          <p:txBody>
            <a:bodyPr/>
            <a:lstStyle/>
            <a:p>
              <a:endParaRPr lang="en-US"/>
            </a:p>
          </p:txBody>
        </p:sp>
        <p:sp>
          <p:nvSpPr>
            <p:cNvPr id="59" name="Line 148"/>
            <p:cNvSpPr>
              <a:spLocks noChangeShapeType="1"/>
            </p:cNvSpPr>
            <p:nvPr/>
          </p:nvSpPr>
          <p:spPr bwMode="auto">
            <a:xfrm>
              <a:off x="3709988" y="2388236"/>
              <a:ext cx="1587" cy="69618"/>
            </a:xfrm>
            <a:prstGeom prst="line">
              <a:avLst/>
            </a:prstGeom>
            <a:noFill/>
            <a:ln w="4763">
              <a:solidFill>
                <a:srgbClr val="000000"/>
              </a:solidFill>
              <a:round/>
              <a:headEnd/>
              <a:tailEnd/>
            </a:ln>
          </p:spPr>
          <p:txBody>
            <a:bodyPr/>
            <a:lstStyle/>
            <a:p>
              <a:endParaRPr lang="en-US"/>
            </a:p>
          </p:txBody>
        </p:sp>
        <p:sp>
          <p:nvSpPr>
            <p:cNvPr id="60" name="Freeform 59"/>
            <p:cNvSpPr>
              <a:spLocks/>
            </p:cNvSpPr>
            <p:nvPr/>
          </p:nvSpPr>
          <p:spPr bwMode="auto">
            <a:xfrm>
              <a:off x="3690938" y="2415821"/>
              <a:ext cx="42862" cy="42033"/>
            </a:xfrm>
            <a:custGeom>
              <a:avLst/>
              <a:gdLst>
                <a:gd name="T0" fmla="*/ 2147483647 w 32"/>
                <a:gd name="T1" fmla="*/ 2147483647 h 38"/>
                <a:gd name="T2" fmla="*/ 2147483647 w 32"/>
                <a:gd name="T3" fmla="*/ 0 h 38"/>
                <a:gd name="T4" fmla="*/ 2147483647 w 32"/>
                <a:gd name="T5" fmla="*/ 0 h 38"/>
                <a:gd name="T6" fmla="*/ 2147483647 w 32"/>
                <a:gd name="T7" fmla="*/ 2147483647 h 38"/>
                <a:gd name="T8" fmla="*/ 2147483647 w 32"/>
                <a:gd name="T9" fmla="*/ 2147483647 h 38"/>
                <a:gd name="T10" fmla="*/ 0 w 32"/>
                <a:gd name="T11" fmla="*/ 0 h 38"/>
                <a:gd name="T12" fmla="*/ 0 w 32"/>
                <a:gd name="T13" fmla="*/ 0 h 38"/>
                <a:gd name="T14" fmla="*/ 2147483647 w 32"/>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38"/>
                <a:gd name="T26" fmla="*/ 32 w 32"/>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38">
                  <a:moveTo>
                    <a:pt x="14" y="38"/>
                  </a:moveTo>
                  <a:lnTo>
                    <a:pt x="32" y="0"/>
                  </a:lnTo>
                  <a:lnTo>
                    <a:pt x="14" y="17"/>
                  </a:lnTo>
                  <a:lnTo>
                    <a:pt x="0" y="0"/>
                  </a:lnTo>
                  <a:lnTo>
                    <a:pt x="14" y="38"/>
                  </a:lnTo>
                  <a:close/>
                </a:path>
              </a:pathLst>
            </a:custGeom>
            <a:solidFill>
              <a:srgbClr val="000000"/>
            </a:solidFill>
            <a:ln w="9525">
              <a:noFill/>
              <a:round/>
              <a:headEnd/>
              <a:tailEnd/>
            </a:ln>
          </p:spPr>
          <p:txBody>
            <a:bodyPr/>
            <a:lstStyle/>
            <a:p>
              <a:endParaRPr lang="en-US"/>
            </a:p>
          </p:txBody>
        </p:sp>
        <p:sp>
          <p:nvSpPr>
            <p:cNvPr id="61" name="Freeform 60"/>
            <p:cNvSpPr>
              <a:spLocks/>
            </p:cNvSpPr>
            <p:nvPr/>
          </p:nvSpPr>
          <p:spPr bwMode="auto">
            <a:xfrm>
              <a:off x="3690938" y="2415821"/>
              <a:ext cx="42862" cy="42033"/>
            </a:xfrm>
            <a:custGeom>
              <a:avLst/>
              <a:gdLst>
                <a:gd name="T0" fmla="*/ 2147483647 w 32"/>
                <a:gd name="T1" fmla="*/ 2147483647 h 38"/>
                <a:gd name="T2" fmla="*/ 2147483647 w 32"/>
                <a:gd name="T3" fmla="*/ 0 h 38"/>
                <a:gd name="T4" fmla="*/ 2147483647 w 32"/>
                <a:gd name="T5" fmla="*/ 0 h 38"/>
                <a:gd name="T6" fmla="*/ 2147483647 w 32"/>
                <a:gd name="T7" fmla="*/ 2147483647 h 38"/>
                <a:gd name="T8" fmla="*/ 2147483647 w 32"/>
                <a:gd name="T9" fmla="*/ 2147483647 h 38"/>
                <a:gd name="T10" fmla="*/ 0 w 32"/>
                <a:gd name="T11" fmla="*/ 0 h 38"/>
                <a:gd name="T12" fmla="*/ 0 w 32"/>
                <a:gd name="T13" fmla="*/ 0 h 38"/>
                <a:gd name="T14" fmla="*/ 2147483647 w 32"/>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38"/>
                <a:gd name="T26" fmla="*/ 32 w 32"/>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38">
                  <a:moveTo>
                    <a:pt x="14" y="38"/>
                  </a:moveTo>
                  <a:lnTo>
                    <a:pt x="32" y="0"/>
                  </a:lnTo>
                  <a:lnTo>
                    <a:pt x="14" y="17"/>
                  </a:lnTo>
                  <a:lnTo>
                    <a:pt x="0" y="0"/>
                  </a:lnTo>
                  <a:lnTo>
                    <a:pt x="14" y="38"/>
                  </a:lnTo>
                </a:path>
              </a:pathLst>
            </a:custGeom>
            <a:noFill/>
            <a:ln w="4763">
              <a:solidFill>
                <a:srgbClr val="000000"/>
              </a:solidFill>
              <a:round/>
              <a:headEnd/>
              <a:tailEnd/>
            </a:ln>
          </p:spPr>
          <p:txBody>
            <a:bodyPr/>
            <a:lstStyle/>
            <a:p>
              <a:endParaRPr lang="en-US"/>
            </a:p>
          </p:txBody>
        </p:sp>
        <p:sp>
          <p:nvSpPr>
            <p:cNvPr id="62" name="Freeform 61"/>
            <p:cNvSpPr>
              <a:spLocks/>
            </p:cNvSpPr>
            <p:nvPr/>
          </p:nvSpPr>
          <p:spPr bwMode="auto">
            <a:xfrm>
              <a:off x="2933700" y="2214849"/>
              <a:ext cx="841375" cy="107710"/>
            </a:xfrm>
            <a:custGeom>
              <a:avLst/>
              <a:gdLst>
                <a:gd name="T0" fmla="*/ 2147483647 w 629"/>
                <a:gd name="T1" fmla="*/ 2147483647 h 98"/>
                <a:gd name="T2" fmla="*/ 2147483647 w 629"/>
                <a:gd name="T3" fmla="*/ 2147483647 h 98"/>
                <a:gd name="T4" fmla="*/ 2147483647 w 629"/>
                <a:gd name="T5" fmla="*/ 0 h 98"/>
                <a:gd name="T6" fmla="*/ 0 w 629"/>
                <a:gd name="T7" fmla="*/ 0 h 98"/>
                <a:gd name="T8" fmla="*/ 0 60000 65536"/>
                <a:gd name="T9" fmla="*/ 0 60000 65536"/>
                <a:gd name="T10" fmla="*/ 0 60000 65536"/>
                <a:gd name="T11" fmla="*/ 0 60000 65536"/>
                <a:gd name="T12" fmla="*/ 0 w 629"/>
                <a:gd name="T13" fmla="*/ 0 h 98"/>
                <a:gd name="T14" fmla="*/ 629 w 629"/>
                <a:gd name="T15" fmla="*/ 98 h 98"/>
              </a:gdLst>
              <a:ahLst/>
              <a:cxnLst>
                <a:cxn ang="T8">
                  <a:pos x="T0" y="T1"/>
                </a:cxn>
                <a:cxn ang="T9">
                  <a:pos x="T2" y="T3"/>
                </a:cxn>
                <a:cxn ang="T10">
                  <a:pos x="T4" y="T5"/>
                </a:cxn>
                <a:cxn ang="T11">
                  <a:pos x="T6" y="T7"/>
                </a:cxn>
              </a:cxnLst>
              <a:rect l="T12" t="T13" r="T14" b="T15"/>
              <a:pathLst>
                <a:path w="629" h="98">
                  <a:moveTo>
                    <a:pt x="629" y="98"/>
                  </a:moveTo>
                  <a:lnTo>
                    <a:pt x="629" y="31"/>
                  </a:lnTo>
                  <a:lnTo>
                    <a:pt x="598" y="0"/>
                  </a:lnTo>
                  <a:lnTo>
                    <a:pt x="0" y="0"/>
                  </a:lnTo>
                </a:path>
              </a:pathLst>
            </a:custGeom>
            <a:noFill/>
            <a:ln w="4763">
              <a:solidFill>
                <a:srgbClr val="000000"/>
              </a:solidFill>
              <a:round/>
              <a:headEnd/>
              <a:tailEnd/>
            </a:ln>
          </p:spPr>
          <p:txBody>
            <a:bodyPr/>
            <a:lstStyle/>
            <a:p>
              <a:endParaRPr lang="en-US"/>
            </a:p>
          </p:txBody>
        </p:sp>
        <p:sp>
          <p:nvSpPr>
            <p:cNvPr id="63" name="Freeform 62"/>
            <p:cNvSpPr>
              <a:spLocks/>
            </p:cNvSpPr>
            <p:nvPr/>
          </p:nvSpPr>
          <p:spPr bwMode="auto">
            <a:xfrm>
              <a:off x="3756025" y="2276585"/>
              <a:ext cx="38100" cy="45973"/>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64" name="Freeform 63"/>
            <p:cNvSpPr>
              <a:spLocks/>
            </p:cNvSpPr>
            <p:nvPr/>
          </p:nvSpPr>
          <p:spPr bwMode="auto">
            <a:xfrm>
              <a:off x="3756025" y="2276585"/>
              <a:ext cx="38100" cy="45973"/>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65" name="Freeform 64"/>
            <p:cNvSpPr>
              <a:spLocks/>
            </p:cNvSpPr>
            <p:nvPr/>
          </p:nvSpPr>
          <p:spPr bwMode="auto">
            <a:xfrm>
              <a:off x="3327400" y="5461920"/>
              <a:ext cx="1033463" cy="153685"/>
            </a:xfrm>
            <a:custGeom>
              <a:avLst/>
              <a:gdLst>
                <a:gd name="T0" fmla="*/ 0 w 772"/>
                <a:gd name="T1" fmla="*/ 2147483647 h 139"/>
                <a:gd name="T2" fmla="*/ 0 w 772"/>
                <a:gd name="T3" fmla="*/ 2147483647 h 139"/>
                <a:gd name="T4" fmla="*/ 2147483647 w 772"/>
                <a:gd name="T5" fmla="*/ 2147483647 h 139"/>
                <a:gd name="T6" fmla="*/ 2147483647 w 772"/>
                <a:gd name="T7" fmla="*/ 0 h 139"/>
                <a:gd name="T8" fmla="*/ 0 60000 65536"/>
                <a:gd name="T9" fmla="*/ 0 60000 65536"/>
                <a:gd name="T10" fmla="*/ 0 60000 65536"/>
                <a:gd name="T11" fmla="*/ 0 60000 65536"/>
                <a:gd name="T12" fmla="*/ 0 w 772"/>
                <a:gd name="T13" fmla="*/ 0 h 139"/>
                <a:gd name="T14" fmla="*/ 772 w 772"/>
                <a:gd name="T15" fmla="*/ 139 h 139"/>
              </a:gdLst>
              <a:ahLst/>
              <a:cxnLst>
                <a:cxn ang="T8">
                  <a:pos x="T0" y="T1"/>
                </a:cxn>
                <a:cxn ang="T9">
                  <a:pos x="T2" y="T3"/>
                </a:cxn>
                <a:cxn ang="T10">
                  <a:pos x="T4" y="T5"/>
                </a:cxn>
                <a:cxn ang="T11">
                  <a:pos x="T6" y="T7"/>
                </a:cxn>
              </a:cxnLst>
              <a:rect l="T12" t="T13" r="T14" b="T15"/>
              <a:pathLst>
                <a:path w="772" h="139">
                  <a:moveTo>
                    <a:pt x="0" y="139"/>
                  </a:moveTo>
                  <a:lnTo>
                    <a:pt x="0" y="56"/>
                  </a:lnTo>
                  <a:lnTo>
                    <a:pt x="772" y="56"/>
                  </a:lnTo>
                  <a:lnTo>
                    <a:pt x="772" y="0"/>
                  </a:lnTo>
                </a:path>
              </a:pathLst>
            </a:custGeom>
            <a:noFill/>
            <a:ln w="4763">
              <a:solidFill>
                <a:srgbClr val="000000"/>
              </a:solidFill>
              <a:round/>
              <a:headEnd/>
              <a:tailEnd/>
            </a:ln>
          </p:spPr>
          <p:txBody>
            <a:bodyPr/>
            <a:lstStyle/>
            <a:p>
              <a:endParaRPr lang="en-US"/>
            </a:p>
          </p:txBody>
        </p:sp>
        <p:sp>
          <p:nvSpPr>
            <p:cNvPr id="66" name="Freeform 65"/>
            <p:cNvSpPr>
              <a:spLocks/>
            </p:cNvSpPr>
            <p:nvPr/>
          </p:nvSpPr>
          <p:spPr bwMode="auto">
            <a:xfrm>
              <a:off x="3308350" y="5573571"/>
              <a:ext cx="41275" cy="42033"/>
            </a:xfrm>
            <a:custGeom>
              <a:avLst/>
              <a:gdLst>
                <a:gd name="T0" fmla="*/ 2147483647 w 31"/>
                <a:gd name="T1" fmla="*/ 2147483647 h 38"/>
                <a:gd name="T2" fmla="*/ 2147483647 w 31"/>
                <a:gd name="T3" fmla="*/ 0 h 38"/>
                <a:gd name="T4" fmla="*/ 2147483647 w 31"/>
                <a:gd name="T5" fmla="*/ 0 h 38"/>
                <a:gd name="T6" fmla="*/ 2147483647 w 31"/>
                <a:gd name="T7" fmla="*/ 2147483647 h 38"/>
                <a:gd name="T8" fmla="*/ 2147483647 w 31"/>
                <a:gd name="T9" fmla="*/ 2147483647 h 38"/>
                <a:gd name="T10" fmla="*/ 0 w 31"/>
                <a:gd name="T11" fmla="*/ 0 h 38"/>
                <a:gd name="T12" fmla="*/ 0 w 31"/>
                <a:gd name="T13" fmla="*/ 0 h 38"/>
                <a:gd name="T14" fmla="*/ 2147483647 w 31"/>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38"/>
                <a:gd name="T26" fmla="*/ 31 w 31"/>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38">
                  <a:moveTo>
                    <a:pt x="14" y="38"/>
                  </a:moveTo>
                  <a:lnTo>
                    <a:pt x="31" y="0"/>
                  </a:lnTo>
                  <a:lnTo>
                    <a:pt x="14" y="17"/>
                  </a:lnTo>
                  <a:lnTo>
                    <a:pt x="0" y="0"/>
                  </a:lnTo>
                  <a:lnTo>
                    <a:pt x="14" y="38"/>
                  </a:lnTo>
                  <a:close/>
                </a:path>
              </a:pathLst>
            </a:custGeom>
            <a:solidFill>
              <a:srgbClr val="000000"/>
            </a:solidFill>
            <a:ln w="9525">
              <a:noFill/>
              <a:round/>
              <a:headEnd/>
              <a:tailEnd/>
            </a:ln>
          </p:spPr>
          <p:txBody>
            <a:bodyPr/>
            <a:lstStyle/>
            <a:p>
              <a:endParaRPr lang="en-US"/>
            </a:p>
          </p:txBody>
        </p:sp>
        <p:sp>
          <p:nvSpPr>
            <p:cNvPr id="67" name="Freeform 66"/>
            <p:cNvSpPr>
              <a:spLocks/>
            </p:cNvSpPr>
            <p:nvPr/>
          </p:nvSpPr>
          <p:spPr bwMode="auto">
            <a:xfrm>
              <a:off x="3308350" y="5573571"/>
              <a:ext cx="41275" cy="42033"/>
            </a:xfrm>
            <a:custGeom>
              <a:avLst/>
              <a:gdLst>
                <a:gd name="T0" fmla="*/ 2147483647 w 31"/>
                <a:gd name="T1" fmla="*/ 2147483647 h 38"/>
                <a:gd name="T2" fmla="*/ 2147483647 w 31"/>
                <a:gd name="T3" fmla="*/ 0 h 38"/>
                <a:gd name="T4" fmla="*/ 2147483647 w 31"/>
                <a:gd name="T5" fmla="*/ 0 h 38"/>
                <a:gd name="T6" fmla="*/ 2147483647 w 31"/>
                <a:gd name="T7" fmla="*/ 2147483647 h 38"/>
                <a:gd name="T8" fmla="*/ 2147483647 w 31"/>
                <a:gd name="T9" fmla="*/ 2147483647 h 38"/>
                <a:gd name="T10" fmla="*/ 0 w 31"/>
                <a:gd name="T11" fmla="*/ 0 h 38"/>
                <a:gd name="T12" fmla="*/ 0 w 31"/>
                <a:gd name="T13" fmla="*/ 0 h 38"/>
                <a:gd name="T14" fmla="*/ 2147483647 w 31"/>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38"/>
                <a:gd name="T26" fmla="*/ 31 w 31"/>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38">
                  <a:moveTo>
                    <a:pt x="14" y="38"/>
                  </a:moveTo>
                  <a:lnTo>
                    <a:pt x="31" y="0"/>
                  </a:lnTo>
                  <a:lnTo>
                    <a:pt x="14" y="17"/>
                  </a:lnTo>
                  <a:lnTo>
                    <a:pt x="0" y="0"/>
                  </a:lnTo>
                  <a:lnTo>
                    <a:pt x="14" y="38"/>
                  </a:lnTo>
                </a:path>
              </a:pathLst>
            </a:custGeom>
            <a:noFill/>
            <a:ln w="4763">
              <a:solidFill>
                <a:srgbClr val="000000"/>
              </a:solidFill>
              <a:round/>
              <a:headEnd/>
              <a:tailEnd/>
            </a:ln>
          </p:spPr>
          <p:txBody>
            <a:bodyPr/>
            <a:lstStyle/>
            <a:p>
              <a:endParaRPr lang="en-US"/>
            </a:p>
          </p:txBody>
        </p:sp>
        <p:sp>
          <p:nvSpPr>
            <p:cNvPr id="68" name="Line 178"/>
            <p:cNvSpPr>
              <a:spLocks noChangeShapeType="1"/>
            </p:cNvSpPr>
            <p:nvPr/>
          </p:nvSpPr>
          <p:spPr bwMode="auto">
            <a:xfrm>
              <a:off x="3986213" y="5987336"/>
              <a:ext cx="1587" cy="1314"/>
            </a:xfrm>
            <a:prstGeom prst="line">
              <a:avLst/>
            </a:prstGeom>
            <a:noFill/>
            <a:ln w="4763">
              <a:solidFill>
                <a:srgbClr val="000000"/>
              </a:solidFill>
              <a:round/>
              <a:headEnd/>
              <a:tailEnd/>
            </a:ln>
          </p:spPr>
          <p:txBody>
            <a:bodyPr/>
            <a:lstStyle/>
            <a:p>
              <a:endParaRPr lang="en-US"/>
            </a:p>
          </p:txBody>
        </p:sp>
        <p:sp>
          <p:nvSpPr>
            <p:cNvPr id="69" name="Freeform 68"/>
            <p:cNvSpPr>
              <a:spLocks noEditPoints="1"/>
            </p:cNvSpPr>
            <p:nvPr/>
          </p:nvSpPr>
          <p:spPr bwMode="auto">
            <a:xfrm>
              <a:off x="2338388" y="6134452"/>
              <a:ext cx="93662" cy="77499"/>
            </a:xfrm>
            <a:custGeom>
              <a:avLst/>
              <a:gdLst>
                <a:gd name="T0" fmla="*/ 0 w 70"/>
                <a:gd name="T1" fmla="*/ 2147483647 h 70"/>
                <a:gd name="T2" fmla="*/ 2147483647 w 70"/>
                <a:gd name="T3" fmla="*/ 0 h 70"/>
                <a:gd name="T4" fmla="*/ 2147483647 w 70"/>
                <a:gd name="T5" fmla="*/ 2147483647 h 70"/>
                <a:gd name="T6" fmla="*/ 2147483647 w 70"/>
                <a:gd name="T7" fmla="*/ 2147483647 h 70"/>
                <a:gd name="T8" fmla="*/ 0 w 70"/>
                <a:gd name="T9" fmla="*/ 2147483647 h 70"/>
                <a:gd name="T10" fmla="*/ 2147483647 w 70"/>
                <a:gd name="T11" fmla="*/ 2147483647 h 70"/>
                <a:gd name="T12" fmla="*/ 2147483647 w 70"/>
                <a:gd name="T13" fmla="*/ 2147483647 h 70"/>
                <a:gd name="T14" fmla="*/ 2147483647 w 70"/>
                <a:gd name="T15" fmla="*/ 2147483647 h 70"/>
                <a:gd name="T16" fmla="*/ 0 w 70"/>
                <a:gd name="T17" fmla="*/ 2147483647 h 70"/>
                <a:gd name="T18" fmla="*/ 2147483647 w 70"/>
                <a:gd name="T19" fmla="*/ 2147483647 h 70"/>
                <a:gd name="T20" fmla="*/ 2147483647 w 70"/>
                <a:gd name="T21" fmla="*/ 2147483647 h 70"/>
                <a:gd name="T22" fmla="*/ 2147483647 w 70"/>
                <a:gd name="T23" fmla="*/ 2147483647 h 70"/>
                <a:gd name="T24" fmla="*/ 2147483647 w 70"/>
                <a:gd name="T25" fmla="*/ 2147483647 h 70"/>
                <a:gd name="T26" fmla="*/ 2147483647 w 70"/>
                <a:gd name="T27" fmla="*/ 2147483647 h 70"/>
                <a:gd name="T28" fmla="*/ 2147483647 w 70"/>
                <a:gd name="T29" fmla="*/ 2147483647 h 70"/>
                <a:gd name="T30" fmla="*/ 2147483647 w 70"/>
                <a:gd name="T31" fmla="*/ 2147483647 h 70"/>
                <a:gd name="T32" fmla="*/ 2147483647 w 70"/>
                <a:gd name="T33" fmla="*/ 2147483647 h 70"/>
                <a:gd name="T34" fmla="*/ 2147483647 w 70"/>
                <a:gd name="T35" fmla="*/ 2147483647 h 70"/>
                <a:gd name="T36" fmla="*/ 2147483647 w 70"/>
                <a:gd name="T37" fmla="*/ 2147483647 h 70"/>
                <a:gd name="T38" fmla="*/ 2147483647 w 70"/>
                <a:gd name="T39" fmla="*/ 2147483647 h 70"/>
                <a:gd name="T40" fmla="*/ 2147483647 w 70"/>
                <a:gd name="T41" fmla="*/ 2147483647 h 70"/>
                <a:gd name="T42" fmla="*/ 2147483647 w 70"/>
                <a:gd name="T43" fmla="*/ 2147483647 h 70"/>
                <a:gd name="T44" fmla="*/ 2147483647 w 70"/>
                <a:gd name="T45" fmla="*/ 2147483647 h 70"/>
                <a:gd name="T46" fmla="*/ 2147483647 w 70"/>
                <a:gd name="T47" fmla="*/ 2147483647 h 70"/>
                <a:gd name="T48" fmla="*/ 2147483647 w 70"/>
                <a:gd name="T49" fmla="*/ 2147483647 h 70"/>
                <a:gd name="T50" fmla="*/ 2147483647 w 70"/>
                <a:gd name="T51" fmla="*/ 2147483647 h 70"/>
                <a:gd name="T52" fmla="*/ 2147483647 w 70"/>
                <a:gd name="T53" fmla="*/ 2147483647 h 70"/>
                <a:gd name="T54" fmla="*/ 2147483647 w 70"/>
                <a:gd name="T55" fmla="*/ 2147483647 h 70"/>
                <a:gd name="T56" fmla="*/ 2147483647 w 70"/>
                <a:gd name="T57" fmla="*/ 2147483647 h 7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70"/>
                <a:gd name="T88" fmla="*/ 0 h 70"/>
                <a:gd name="T89" fmla="*/ 70 w 70"/>
                <a:gd name="T90" fmla="*/ 70 h 70"/>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70" h="70">
                  <a:moveTo>
                    <a:pt x="0" y="7"/>
                  </a:moveTo>
                  <a:lnTo>
                    <a:pt x="3" y="0"/>
                  </a:lnTo>
                  <a:lnTo>
                    <a:pt x="66" y="32"/>
                  </a:lnTo>
                  <a:lnTo>
                    <a:pt x="63" y="39"/>
                  </a:lnTo>
                  <a:lnTo>
                    <a:pt x="0" y="7"/>
                  </a:lnTo>
                  <a:close/>
                  <a:moveTo>
                    <a:pt x="66" y="39"/>
                  </a:moveTo>
                  <a:lnTo>
                    <a:pt x="66" y="39"/>
                  </a:lnTo>
                  <a:lnTo>
                    <a:pt x="3" y="70"/>
                  </a:lnTo>
                  <a:lnTo>
                    <a:pt x="0" y="63"/>
                  </a:lnTo>
                  <a:lnTo>
                    <a:pt x="63" y="32"/>
                  </a:lnTo>
                  <a:lnTo>
                    <a:pt x="66" y="32"/>
                  </a:lnTo>
                  <a:lnTo>
                    <a:pt x="70" y="32"/>
                  </a:lnTo>
                  <a:lnTo>
                    <a:pt x="70" y="35"/>
                  </a:lnTo>
                  <a:lnTo>
                    <a:pt x="66" y="39"/>
                  </a:lnTo>
                  <a:close/>
                </a:path>
              </a:pathLst>
            </a:custGeom>
            <a:solidFill>
              <a:srgbClr val="000000"/>
            </a:solidFill>
            <a:ln w="9525">
              <a:noFill/>
              <a:round/>
              <a:headEnd/>
              <a:tailEnd/>
            </a:ln>
          </p:spPr>
          <p:txBody>
            <a:bodyPr/>
            <a:lstStyle/>
            <a:p>
              <a:endParaRPr lang="en-US"/>
            </a:p>
          </p:txBody>
        </p:sp>
        <p:sp>
          <p:nvSpPr>
            <p:cNvPr id="70" name="Freeform 69"/>
            <p:cNvSpPr>
              <a:spLocks/>
            </p:cNvSpPr>
            <p:nvPr/>
          </p:nvSpPr>
          <p:spPr bwMode="auto">
            <a:xfrm>
              <a:off x="3054350" y="5623486"/>
              <a:ext cx="336550" cy="69617"/>
            </a:xfrm>
            <a:custGeom>
              <a:avLst/>
              <a:gdLst>
                <a:gd name="T0" fmla="*/ 0 w 251"/>
                <a:gd name="T1" fmla="*/ 0 h 63"/>
                <a:gd name="T2" fmla="*/ 2147483647 w 251"/>
                <a:gd name="T3" fmla="*/ 0 h 63"/>
                <a:gd name="T4" fmla="*/ 2147483647 w 251"/>
                <a:gd name="T5" fmla="*/ 2147483647 h 63"/>
                <a:gd name="T6" fmla="*/ 2147483647 w 251"/>
                <a:gd name="T7" fmla="*/ 2147483647 h 63"/>
                <a:gd name="T8" fmla="*/ 0 w 251"/>
                <a:gd name="T9" fmla="*/ 0 h 63"/>
                <a:gd name="T10" fmla="*/ 0 60000 65536"/>
                <a:gd name="T11" fmla="*/ 0 60000 65536"/>
                <a:gd name="T12" fmla="*/ 0 60000 65536"/>
                <a:gd name="T13" fmla="*/ 0 60000 65536"/>
                <a:gd name="T14" fmla="*/ 0 60000 65536"/>
                <a:gd name="T15" fmla="*/ 0 w 251"/>
                <a:gd name="T16" fmla="*/ 0 h 63"/>
                <a:gd name="T17" fmla="*/ 251 w 251"/>
                <a:gd name="T18" fmla="*/ 63 h 63"/>
              </a:gdLst>
              <a:ahLst/>
              <a:cxnLst>
                <a:cxn ang="T10">
                  <a:pos x="T0" y="T1"/>
                </a:cxn>
                <a:cxn ang="T11">
                  <a:pos x="T2" y="T3"/>
                </a:cxn>
                <a:cxn ang="T12">
                  <a:pos x="T4" y="T5"/>
                </a:cxn>
                <a:cxn ang="T13">
                  <a:pos x="T6" y="T7"/>
                </a:cxn>
                <a:cxn ang="T14">
                  <a:pos x="T8" y="T9"/>
                </a:cxn>
              </a:cxnLst>
              <a:rect l="T15" t="T16" r="T17" b="T18"/>
              <a:pathLst>
                <a:path w="251" h="63">
                  <a:moveTo>
                    <a:pt x="0" y="0"/>
                  </a:moveTo>
                  <a:lnTo>
                    <a:pt x="251" y="0"/>
                  </a:lnTo>
                  <a:lnTo>
                    <a:pt x="220" y="63"/>
                  </a:lnTo>
                  <a:lnTo>
                    <a:pt x="31" y="63"/>
                  </a:lnTo>
                  <a:lnTo>
                    <a:pt x="0" y="0"/>
                  </a:lnTo>
                  <a:close/>
                </a:path>
              </a:pathLst>
            </a:custGeom>
            <a:solidFill>
              <a:srgbClr val="FFFFFF"/>
            </a:solidFill>
            <a:ln w="9525">
              <a:noFill/>
              <a:round/>
              <a:headEnd/>
              <a:tailEnd/>
            </a:ln>
          </p:spPr>
          <p:txBody>
            <a:bodyPr/>
            <a:lstStyle/>
            <a:p>
              <a:endParaRPr lang="en-US"/>
            </a:p>
          </p:txBody>
        </p:sp>
        <p:sp>
          <p:nvSpPr>
            <p:cNvPr id="71" name="Freeform 70"/>
            <p:cNvSpPr>
              <a:spLocks/>
            </p:cNvSpPr>
            <p:nvPr/>
          </p:nvSpPr>
          <p:spPr bwMode="auto">
            <a:xfrm>
              <a:off x="3054350" y="5623486"/>
              <a:ext cx="336550" cy="69617"/>
            </a:xfrm>
            <a:custGeom>
              <a:avLst/>
              <a:gdLst>
                <a:gd name="T0" fmla="*/ 0 w 251"/>
                <a:gd name="T1" fmla="*/ 0 h 63"/>
                <a:gd name="T2" fmla="*/ 2147483647 w 251"/>
                <a:gd name="T3" fmla="*/ 0 h 63"/>
                <a:gd name="T4" fmla="*/ 2147483647 w 251"/>
                <a:gd name="T5" fmla="*/ 2147483647 h 63"/>
                <a:gd name="T6" fmla="*/ 2147483647 w 251"/>
                <a:gd name="T7" fmla="*/ 2147483647 h 63"/>
                <a:gd name="T8" fmla="*/ 0 w 251"/>
                <a:gd name="T9" fmla="*/ 0 h 63"/>
                <a:gd name="T10" fmla="*/ 0 60000 65536"/>
                <a:gd name="T11" fmla="*/ 0 60000 65536"/>
                <a:gd name="T12" fmla="*/ 0 60000 65536"/>
                <a:gd name="T13" fmla="*/ 0 60000 65536"/>
                <a:gd name="T14" fmla="*/ 0 60000 65536"/>
                <a:gd name="T15" fmla="*/ 0 w 251"/>
                <a:gd name="T16" fmla="*/ 0 h 63"/>
                <a:gd name="T17" fmla="*/ 251 w 251"/>
                <a:gd name="T18" fmla="*/ 63 h 63"/>
              </a:gdLst>
              <a:ahLst/>
              <a:cxnLst>
                <a:cxn ang="T10">
                  <a:pos x="T0" y="T1"/>
                </a:cxn>
                <a:cxn ang="T11">
                  <a:pos x="T2" y="T3"/>
                </a:cxn>
                <a:cxn ang="T12">
                  <a:pos x="T4" y="T5"/>
                </a:cxn>
                <a:cxn ang="T13">
                  <a:pos x="T6" y="T7"/>
                </a:cxn>
                <a:cxn ang="T14">
                  <a:pos x="T8" y="T9"/>
                </a:cxn>
              </a:cxnLst>
              <a:rect l="T15" t="T16" r="T17" b="T18"/>
              <a:pathLst>
                <a:path w="251" h="63">
                  <a:moveTo>
                    <a:pt x="0" y="0"/>
                  </a:moveTo>
                  <a:lnTo>
                    <a:pt x="251" y="0"/>
                  </a:lnTo>
                  <a:lnTo>
                    <a:pt x="220" y="63"/>
                  </a:lnTo>
                  <a:lnTo>
                    <a:pt x="31" y="63"/>
                  </a:lnTo>
                  <a:lnTo>
                    <a:pt x="0" y="0"/>
                  </a:lnTo>
                </a:path>
              </a:pathLst>
            </a:custGeom>
            <a:noFill/>
            <a:ln w="11113">
              <a:solidFill>
                <a:srgbClr val="000000"/>
              </a:solidFill>
              <a:round/>
              <a:headEnd/>
              <a:tailEnd/>
            </a:ln>
          </p:spPr>
          <p:txBody>
            <a:bodyPr/>
            <a:lstStyle/>
            <a:p>
              <a:endParaRPr lang="en-US"/>
            </a:p>
          </p:txBody>
        </p:sp>
        <p:sp>
          <p:nvSpPr>
            <p:cNvPr id="72" name="Rectangle 71"/>
            <p:cNvSpPr>
              <a:spLocks noChangeArrowheads="1"/>
            </p:cNvSpPr>
            <p:nvPr/>
          </p:nvSpPr>
          <p:spPr bwMode="auto">
            <a:xfrm>
              <a:off x="3517900" y="5651069"/>
              <a:ext cx="227013"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WDSEL</a:t>
              </a:r>
              <a:endParaRPr lang="en-US" b="0"/>
            </a:p>
          </p:txBody>
        </p:sp>
        <p:sp>
          <p:nvSpPr>
            <p:cNvPr id="73" name="Line 183"/>
            <p:cNvSpPr>
              <a:spLocks noChangeShapeType="1"/>
            </p:cNvSpPr>
            <p:nvPr/>
          </p:nvSpPr>
          <p:spPr bwMode="auto">
            <a:xfrm>
              <a:off x="3368675" y="5658951"/>
              <a:ext cx="103188" cy="0"/>
            </a:xfrm>
            <a:prstGeom prst="line">
              <a:avLst/>
            </a:prstGeom>
            <a:noFill/>
            <a:ln w="4763">
              <a:solidFill>
                <a:srgbClr val="000000"/>
              </a:solidFill>
              <a:round/>
              <a:headEnd/>
              <a:tailEnd/>
            </a:ln>
          </p:spPr>
          <p:txBody>
            <a:bodyPr/>
            <a:lstStyle/>
            <a:p>
              <a:endParaRPr lang="en-US"/>
            </a:p>
          </p:txBody>
        </p:sp>
        <p:sp>
          <p:nvSpPr>
            <p:cNvPr id="74" name="Freeform 73"/>
            <p:cNvSpPr>
              <a:spLocks/>
            </p:cNvSpPr>
            <p:nvPr/>
          </p:nvSpPr>
          <p:spPr bwMode="auto">
            <a:xfrm>
              <a:off x="3368675" y="5643188"/>
              <a:ext cx="50800" cy="30212"/>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close/>
                </a:path>
              </a:pathLst>
            </a:custGeom>
            <a:solidFill>
              <a:srgbClr val="000000"/>
            </a:solidFill>
            <a:ln w="9525">
              <a:noFill/>
              <a:round/>
              <a:headEnd/>
              <a:tailEnd/>
            </a:ln>
          </p:spPr>
          <p:txBody>
            <a:bodyPr/>
            <a:lstStyle/>
            <a:p>
              <a:endParaRPr lang="en-US"/>
            </a:p>
          </p:txBody>
        </p:sp>
        <p:sp>
          <p:nvSpPr>
            <p:cNvPr id="75" name="Freeform 74"/>
            <p:cNvSpPr>
              <a:spLocks/>
            </p:cNvSpPr>
            <p:nvPr/>
          </p:nvSpPr>
          <p:spPr bwMode="auto">
            <a:xfrm>
              <a:off x="3368675" y="5643188"/>
              <a:ext cx="50800" cy="30212"/>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path>
              </a:pathLst>
            </a:custGeom>
            <a:noFill/>
            <a:ln w="4763">
              <a:solidFill>
                <a:srgbClr val="000000"/>
              </a:solidFill>
              <a:round/>
              <a:headEnd/>
              <a:tailEnd/>
            </a:ln>
          </p:spPr>
          <p:txBody>
            <a:bodyPr/>
            <a:lstStyle/>
            <a:p>
              <a:endParaRPr lang="en-US"/>
            </a:p>
          </p:txBody>
        </p:sp>
        <p:sp>
          <p:nvSpPr>
            <p:cNvPr id="76" name="Line 187"/>
            <p:cNvSpPr>
              <a:spLocks noChangeShapeType="1"/>
            </p:cNvSpPr>
            <p:nvPr/>
          </p:nvSpPr>
          <p:spPr bwMode="auto">
            <a:xfrm flipV="1">
              <a:off x="3227388" y="5693103"/>
              <a:ext cx="1587" cy="256141"/>
            </a:xfrm>
            <a:prstGeom prst="line">
              <a:avLst/>
            </a:prstGeom>
            <a:noFill/>
            <a:ln w="4763">
              <a:solidFill>
                <a:srgbClr val="000000"/>
              </a:solidFill>
              <a:round/>
              <a:headEnd/>
              <a:tailEnd/>
            </a:ln>
          </p:spPr>
          <p:txBody>
            <a:bodyPr/>
            <a:lstStyle/>
            <a:p>
              <a:endParaRPr lang="en-US"/>
            </a:p>
          </p:txBody>
        </p:sp>
        <p:sp>
          <p:nvSpPr>
            <p:cNvPr id="77" name="Freeform 76"/>
            <p:cNvSpPr>
              <a:spLocks/>
            </p:cNvSpPr>
            <p:nvPr/>
          </p:nvSpPr>
          <p:spPr bwMode="auto">
            <a:xfrm>
              <a:off x="3208338" y="5907210"/>
              <a:ext cx="38100" cy="42033"/>
            </a:xfrm>
            <a:custGeom>
              <a:avLst/>
              <a:gdLst>
                <a:gd name="T0" fmla="*/ 2147483647 w 28"/>
                <a:gd name="T1" fmla="*/ 2147483647 h 38"/>
                <a:gd name="T2" fmla="*/ 2147483647 w 28"/>
                <a:gd name="T3" fmla="*/ 0 h 38"/>
                <a:gd name="T4" fmla="*/ 2147483647 w 28"/>
                <a:gd name="T5" fmla="*/ 0 h 38"/>
                <a:gd name="T6" fmla="*/ 2147483647 w 28"/>
                <a:gd name="T7" fmla="*/ 2147483647 h 38"/>
                <a:gd name="T8" fmla="*/ 2147483647 w 28"/>
                <a:gd name="T9" fmla="*/ 2147483647 h 38"/>
                <a:gd name="T10" fmla="*/ 0 w 28"/>
                <a:gd name="T11" fmla="*/ 0 h 38"/>
                <a:gd name="T12" fmla="*/ 0 w 28"/>
                <a:gd name="T13" fmla="*/ 0 h 38"/>
                <a:gd name="T14" fmla="*/ 2147483647 w 28"/>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8"/>
                <a:gd name="T26" fmla="*/ 28 w 28"/>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8">
                  <a:moveTo>
                    <a:pt x="14" y="38"/>
                  </a:moveTo>
                  <a:lnTo>
                    <a:pt x="28" y="0"/>
                  </a:lnTo>
                  <a:lnTo>
                    <a:pt x="14" y="17"/>
                  </a:lnTo>
                  <a:lnTo>
                    <a:pt x="0" y="0"/>
                  </a:lnTo>
                  <a:lnTo>
                    <a:pt x="14" y="38"/>
                  </a:lnTo>
                  <a:close/>
                </a:path>
              </a:pathLst>
            </a:custGeom>
            <a:solidFill>
              <a:srgbClr val="000000"/>
            </a:solidFill>
            <a:ln w="9525">
              <a:noFill/>
              <a:round/>
              <a:headEnd/>
              <a:tailEnd/>
            </a:ln>
          </p:spPr>
          <p:txBody>
            <a:bodyPr/>
            <a:lstStyle/>
            <a:p>
              <a:endParaRPr lang="en-US"/>
            </a:p>
          </p:txBody>
        </p:sp>
        <p:sp>
          <p:nvSpPr>
            <p:cNvPr id="78" name="Freeform 77"/>
            <p:cNvSpPr>
              <a:spLocks/>
            </p:cNvSpPr>
            <p:nvPr/>
          </p:nvSpPr>
          <p:spPr bwMode="auto">
            <a:xfrm>
              <a:off x="3208338" y="5907210"/>
              <a:ext cx="38100" cy="42033"/>
            </a:xfrm>
            <a:custGeom>
              <a:avLst/>
              <a:gdLst>
                <a:gd name="T0" fmla="*/ 2147483647 w 28"/>
                <a:gd name="T1" fmla="*/ 2147483647 h 38"/>
                <a:gd name="T2" fmla="*/ 2147483647 w 28"/>
                <a:gd name="T3" fmla="*/ 0 h 38"/>
                <a:gd name="T4" fmla="*/ 2147483647 w 28"/>
                <a:gd name="T5" fmla="*/ 0 h 38"/>
                <a:gd name="T6" fmla="*/ 2147483647 w 28"/>
                <a:gd name="T7" fmla="*/ 2147483647 h 38"/>
                <a:gd name="T8" fmla="*/ 2147483647 w 28"/>
                <a:gd name="T9" fmla="*/ 2147483647 h 38"/>
                <a:gd name="T10" fmla="*/ 0 w 28"/>
                <a:gd name="T11" fmla="*/ 0 h 38"/>
                <a:gd name="T12" fmla="*/ 0 w 28"/>
                <a:gd name="T13" fmla="*/ 0 h 38"/>
                <a:gd name="T14" fmla="*/ 2147483647 w 28"/>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8"/>
                <a:gd name="T26" fmla="*/ 28 w 28"/>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8">
                  <a:moveTo>
                    <a:pt x="14" y="38"/>
                  </a:moveTo>
                  <a:lnTo>
                    <a:pt x="28" y="0"/>
                  </a:lnTo>
                  <a:lnTo>
                    <a:pt x="14" y="17"/>
                  </a:lnTo>
                  <a:lnTo>
                    <a:pt x="0" y="0"/>
                  </a:lnTo>
                  <a:lnTo>
                    <a:pt x="14" y="38"/>
                  </a:lnTo>
                </a:path>
              </a:pathLst>
            </a:custGeom>
            <a:noFill/>
            <a:ln w="4763">
              <a:solidFill>
                <a:srgbClr val="000000"/>
              </a:solidFill>
              <a:round/>
              <a:headEnd/>
              <a:tailEnd/>
            </a:ln>
          </p:spPr>
          <p:txBody>
            <a:bodyPr/>
            <a:lstStyle/>
            <a:p>
              <a:endParaRPr lang="en-US"/>
            </a:p>
          </p:txBody>
        </p:sp>
        <p:sp>
          <p:nvSpPr>
            <p:cNvPr id="79" name="Freeform 78"/>
            <p:cNvSpPr>
              <a:spLocks/>
            </p:cNvSpPr>
            <p:nvPr/>
          </p:nvSpPr>
          <p:spPr bwMode="auto">
            <a:xfrm>
              <a:off x="825500" y="5023197"/>
              <a:ext cx="2317750" cy="596347"/>
            </a:xfrm>
            <a:custGeom>
              <a:avLst/>
              <a:gdLst>
                <a:gd name="T0" fmla="*/ 2147483647 w 1731"/>
                <a:gd name="T1" fmla="*/ 2147483647 h 539"/>
                <a:gd name="T2" fmla="*/ 2147483647 w 1731"/>
                <a:gd name="T3" fmla="*/ 2147483647 h 539"/>
                <a:gd name="T4" fmla="*/ 0 w 1731"/>
                <a:gd name="T5" fmla="*/ 2147483647 h 539"/>
                <a:gd name="T6" fmla="*/ 0 w 1731"/>
                <a:gd name="T7" fmla="*/ 0 h 539"/>
                <a:gd name="T8" fmla="*/ 0 60000 65536"/>
                <a:gd name="T9" fmla="*/ 0 60000 65536"/>
                <a:gd name="T10" fmla="*/ 0 60000 65536"/>
                <a:gd name="T11" fmla="*/ 0 60000 65536"/>
                <a:gd name="T12" fmla="*/ 0 w 1731"/>
                <a:gd name="T13" fmla="*/ 0 h 539"/>
                <a:gd name="T14" fmla="*/ 1731 w 1731"/>
                <a:gd name="T15" fmla="*/ 539 h 539"/>
              </a:gdLst>
              <a:ahLst/>
              <a:cxnLst>
                <a:cxn ang="T8">
                  <a:pos x="T0" y="T1"/>
                </a:cxn>
                <a:cxn ang="T9">
                  <a:pos x="T2" y="T3"/>
                </a:cxn>
                <a:cxn ang="T10">
                  <a:pos x="T4" y="T5"/>
                </a:cxn>
                <a:cxn ang="T11">
                  <a:pos x="T6" y="T7"/>
                </a:cxn>
              </a:cxnLst>
              <a:rect l="T12" t="T13" r="T14" b="T15"/>
              <a:pathLst>
                <a:path w="1731" h="539">
                  <a:moveTo>
                    <a:pt x="1731" y="539"/>
                  </a:moveTo>
                  <a:lnTo>
                    <a:pt x="1731" y="431"/>
                  </a:lnTo>
                  <a:lnTo>
                    <a:pt x="0" y="427"/>
                  </a:lnTo>
                  <a:lnTo>
                    <a:pt x="0" y="0"/>
                  </a:lnTo>
                </a:path>
              </a:pathLst>
            </a:custGeom>
            <a:noFill/>
            <a:ln w="4763">
              <a:solidFill>
                <a:srgbClr val="000000"/>
              </a:solidFill>
              <a:round/>
              <a:headEnd/>
              <a:tailEnd/>
            </a:ln>
          </p:spPr>
          <p:txBody>
            <a:bodyPr/>
            <a:lstStyle/>
            <a:p>
              <a:endParaRPr lang="en-US"/>
            </a:p>
          </p:txBody>
        </p:sp>
        <p:sp>
          <p:nvSpPr>
            <p:cNvPr id="80" name="Freeform 79"/>
            <p:cNvSpPr>
              <a:spLocks/>
            </p:cNvSpPr>
            <p:nvPr/>
          </p:nvSpPr>
          <p:spPr bwMode="auto">
            <a:xfrm>
              <a:off x="3124200" y="5573571"/>
              <a:ext cx="38100" cy="45973"/>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81" name="Freeform 80"/>
            <p:cNvSpPr>
              <a:spLocks/>
            </p:cNvSpPr>
            <p:nvPr/>
          </p:nvSpPr>
          <p:spPr bwMode="auto">
            <a:xfrm>
              <a:off x="3124200" y="5573571"/>
              <a:ext cx="38100" cy="45973"/>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82" name="Freeform 81"/>
            <p:cNvSpPr>
              <a:spLocks/>
            </p:cNvSpPr>
            <p:nvPr/>
          </p:nvSpPr>
          <p:spPr bwMode="auto">
            <a:xfrm>
              <a:off x="3406775" y="3097548"/>
              <a:ext cx="331788" cy="74872"/>
            </a:xfrm>
            <a:custGeom>
              <a:avLst/>
              <a:gdLst>
                <a:gd name="T0" fmla="*/ 0 w 388"/>
                <a:gd name="T1" fmla="*/ 0 h 63"/>
                <a:gd name="T2" fmla="*/ 2147483647 w 388"/>
                <a:gd name="T3" fmla="*/ 0 h 63"/>
                <a:gd name="T4" fmla="*/ 2147483647 w 388"/>
                <a:gd name="T5" fmla="*/ 2147483647 h 63"/>
                <a:gd name="T6" fmla="*/ 2147483647 w 388"/>
                <a:gd name="T7" fmla="*/ 2147483647 h 63"/>
                <a:gd name="T8" fmla="*/ 0 w 388"/>
                <a:gd name="T9" fmla="*/ 0 h 63"/>
                <a:gd name="T10" fmla="*/ 0 60000 65536"/>
                <a:gd name="T11" fmla="*/ 0 60000 65536"/>
                <a:gd name="T12" fmla="*/ 0 60000 65536"/>
                <a:gd name="T13" fmla="*/ 0 60000 65536"/>
                <a:gd name="T14" fmla="*/ 0 60000 65536"/>
                <a:gd name="T15" fmla="*/ 0 w 388"/>
                <a:gd name="T16" fmla="*/ 0 h 63"/>
                <a:gd name="T17" fmla="*/ 388 w 388"/>
                <a:gd name="T18" fmla="*/ 63 h 63"/>
              </a:gdLst>
              <a:ahLst/>
              <a:cxnLst>
                <a:cxn ang="T10">
                  <a:pos x="T0" y="T1"/>
                </a:cxn>
                <a:cxn ang="T11">
                  <a:pos x="T2" y="T3"/>
                </a:cxn>
                <a:cxn ang="T12">
                  <a:pos x="T4" y="T5"/>
                </a:cxn>
                <a:cxn ang="T13">
                  <a:pos x="T6" y="T7"/>
                </a:cxn>
                <a:cxn ang="T14">
                  <a:pos x="T8" y="T9"/>
                </a:cxn>
              </a:cxnLst>
              <a:rect l="T15" t="T16" r="T17" b="T18"/>
              <a:pathLst>
                <a:path w="388" h="63">
                  <a:moveTo>
                    <a:pt x="0" y="0"/>
                  </a:moveTo>
                  <a:lnTo>
                    <a:pt x="388" y="0"/>
                  </a:lnTo>
                  <a:lnTo>
                    <a:pt x="339" y="63"/>
                  </a:lnTo>
                  <a:lnTo>
                    <a:pt x="49" y="63"/>
                  </a:lnTo>
                  <a:lnTo>
                    <a:pt x="0" y="0"/>
                  </a:lnTo>
                </a:path>
              </a:pathLst>
            </a:custGeom>
            <a:solidFill>
              <a:srgbClr val="92D050"/>
            </a:solidFill>
            <a:ln w="11113">
              <a:solidFill>
                <a:srgbClr val="000000"/>
              </a:solidFill>
              <a:round/>
              <a:headEnd/>
              <a:tailEnd/>
            </a:ln>
          </p:spPr>
          <p:txBody>
            <a:bodyPr/>
            <a:lstStyle/>
            <a:p>
              <a:endParaRPr lang="en-US"/>
            </a:p>
          </p:txBody>
        </p:sp>
        <p:sp>
          <p:nvSpPr>
            <p:cNvPr id="83" name="Rectangle 82"/>
            <p:cNvSpPr>
              <a:spLocks noChangeArrowheads="1"/>
            </p:cNvSpPr>
            <p:nvPr/>
          </p:nvSpPr>
          <p:spPr bwMode="auto">
            <a:xfrm>
              <a:off x="3829050" y="3097548"/>
              <a:ext cx="169863"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BSEL</a:t>
              </a:r>
              <a:endParaRPr lang="en-US" b="0"/>
            </a:p>
          </p:txBody>
        </p:sp>
        <p:sp>
          <p:nvSpPr>
            <p:cNvPr id="84" name="Line 222"/>
            <p:cNvSpPr>
              <a:spLocks noChangeShapeType="1"/>
            </p:cNvSpPr>
            <p:nvPr/>
          </p:nvSpPr>
          <p:spPr bwMode="auto">
            <a:xfrm>
              <a:off x="3711575" y="3136954"/>
              <a:ext cx="103188" cy="0"/>
            </a:xfrm>
            <a:prstGeom prst="line">
              <a:avLst/>
            </a:prstGeom>
            <a:noFill/>
            <a:ln w="4763">
              <a:solidFill>
                <a:srgbClr val="000000"/>
              </a:solidFill>
              <a:round/>
              <a:headEnd/>
              <a:tailEnd/>
            </a:ln>
          </p:spPr>
          <p:txBody>
            <a:bodyPr/>
            <a:lstStyle/>
            <a:p>
              <a:endParaRPr lang="en-US"/>
            </a:p>
          </p:txBody>
        </p:sp>
        <p:sp>
          <p:nvSpPr>
            <p:cNvPr id="85" name="Freeform 84"/>
            <p:cNvSpPr>
              <a:spLocks/>
            </p:cNvSpPr>
            <p:nvPr/>
          </p:nvSpPr>
          <p:spPr bwMode="auto">
            <a:xfrm>
              <a:off x="3711575" y="3115937"/>
              <a:ext cx="52388" cy="35466"/>
            </a:xfrm>
            <a:custGeom>
              <a:avLst/>
              <a:gdLst>
                <a:gd name="T0" fmla="*/ 0 w 39"/>
                <a:gd name="T1" fmla="*/ 2147483647 h 32"/>
                <a:gd name="T2" fmla="*/ 2147483647 w 39"/>
                <a:gd name="T3" fmla="*/ 2147483647 h 32"/>
                <a:gd name="T4" fmla="*/ 2147483647 w 39"/>
                <a:gd name="T5" fmla="*/ 2147483647 h 32"/>
                <a:gd name="T6" fmla="*/ 2147483647 w 39"/>
                <a:gd name="T7" fmla="*/ 2147483647 h 32"/>
                <a:gd name="T8" fmla="*/ 2147483647 w 39"/>
                <a:gd name="T9" fmla="*/ 2147483647 h 32"/>
                <a:gd name="T10" fmla="*/ 2147483647 w 39"/>
                <a:gd name="T11" fmla="*/ 0 h 32"/>
                <a:gd name="T12" fmla="*/ 2147483647 w 39"/>
                <a:gd name="T13" fmla="*/ 0 h 32"/>
                <a:gd name="T14" fmla="*/ 0 w 39"/>
                <a:gd name="T15" fmla="*/ 2147483647 h 32"/>
                <a:gd name="T16" fmla="*/ 0 60000 65536"/>
                <a:gd name="T17" fmla="*/ 0 60000 65536"/>
                <a:gd name="T18" fmla="*/ 0 60000 65536"/>
                <a:gd name="T19" fmla="*/ 0 60000 65536"/>
                <a:gd name="T20" fmla="*/ 0 60000 65536"/>
                <a:gd name="T21" fmla="*/ 0 60000 65536"/>
                <a:gd name="T22" fmla="*/ 0 60000 65536"/>
                <a:gd name="T23" fmla="*/ 0 60000 65536"/>
                <a:gd name="T24" fmla="*/ 0 w 39"/>
                <a:gd name="T25" fmla="*/ 0 h 32"/>
                <a:gd name="T26" fmla="*/ 39 w 39"/>
                <a:gd name="T27" fmla="*/ 32 h 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9" h="32">
                  <a:moveTo>
                    <a:pt x="0" y="18"/>
                  </a:moveTo>
                  <a:lnTo>
                    <a:pt x="39" y="32"/>
                  </a:lnTo>
                  <a:lnTo>
                    <a:pt x="18" y="18"/>
                  </a:lnTo>
                  <a:lnTo>
                    <a:pt x="39" y="0"/>
                  </a:lnTo>
                  <a:lnTo>
                    <a:pt x="0" y="18"/>
                  </a:lnTo>
                  <a:close/>
                </a:path>
              </a:pathLst>
            </a:custGeom>
            <a:solidFill>
              <a:srgbClr val="000000"/>
            </a:solidFill>
            <a:ln w="9525">
              <a:noFill/>
              <a:round/>
              <a:headEnd/>
              <a:tailEnd/>
            </a:ln>
          </p:spPr>
          <p:txBody>
            <a:bodyPr/>
            <a:lstStyle/>
            <a:p>
              <a:endParaRPr lang="en-US"/>
            </a:p>
          </p:txBody>
        </p:sp>
        <p:sp>
          <p:nvSpPr>
            <p:cNvPr id="86" name="Freeform 85"/>
            <p:cNvSpPr>
              <a:spLocks/>
            </p:cNvSpPr>
            <p:nvPr/>
          </p:nvSpPr>
          <p:spPr bwMode="auto">
            <a:xfrm>
              <a:off x="3711575" y="3115937"/>
              <a:ext cx="52388" cy="35466"/>
            </a:xfrm>
            <a:custGeom>
              <a:avLst/>
              <a:gdLst>
                <a:gd name="T0" fmla="*/ 0 w 39"/>
                <a:gd name="T1" fmla="*/ 2147483647 h 32"/>
                <a:gd name="T2" fmla="*/ 2147483647 w 39"/>
                <a:gd name="T3" fmla="*/ 2147483647 h 32"/>
                <a:gd name="T4" fmla="*/ 2147483647 w 39"/>
                <a:gd name="T5" fmla="*/ 2147483647 h 32"/>
                <a:gd name="T6" fmla="*/ 2147483647 w 39"/>
                <a:gd name="T7" fmla="*/ 2147483647 h 32"/>
                <a:gd name="T8" fmla="*/ 2147483647 w 39"/>
                <a:gd name="T9" fmla="*/ 2147483647 h 32"/>
                <a:gd name="T10" fmla="*/ 2147483647 w 39"/>
                <a:gd name="T11" fmla="*/ 0 h 32"/>
                <a:gd name="T12" fmla="*/ 2147483647 w 39"/>
                <a:gd name="T13" fmla="*/ 0 h 32"/>
                <a:gd name="T14" fmla="*/ 0 w 39"/>
                <a:gd name="T15" fmla="*/ 2147483647 h 32"/>
                <a:gd name="T16" fmla="*/ 0 60000 65536"/>
                <a:gd name="T17" fmla="*/ 0 60000 65536"/>
                <a:gd name="T18" fmla="*/ 0 60000 65536"/>
                <a:gd name="T19" fmla="*/ 0 60000 65536"/>
                <a:gd name="T20" fmla="*/ 0 60000 65536"/>
                <a:gd name="T21" fmla="*/ 0 60000 65536"/>
                <a:gd name="T22" fmla="*/ 0 60000 65536"/>
                <a:gd name="T23" fmla="*/ 0 60000 65536"/>
                <a:gd name="T24" fmla="*/ 0 w 39"/>
                <a:gd name="T25" fmla="*/ 0 h 32"/>
                <a:gd name="T26" fmla="*/ 39 w 39"/>
                <a:gd name="T27" fmla="*/ 32 h 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9" h="32">
                  <a:moveTo>
                    <a:pt x="0" y="18"/>
                  </a:moveTo>
                  <a:lnTo>
                    <a:pt x="39" y="32"/>
                  </a:lnTo>
                  <a:lnTo>
                    <a:pt x="18" y="18"/>
                  </a:lnTo>
                  <a:lnTo>
                    <a:pt x="39" y="0"/>
                  </a:lnTo>
                  <a:lnTo>
                    <a:pt x="0" y="18"/>
                  </a:lnTo>
                </a:path>
              </a:pathLst>
            </a:custGeom>
            <a:noFill/>
            <a:ln w="4763">
              <a:solidFill>
                <a:srgbClr val="000000"/>
              </a:solidFill>
              <a:round/>
              <a:headEnd/>
              <a:tailEnd/>
            </a:ln>
          </p:spPr>
          <p:txBody>
            <a:bodyPr/>
            <a:lstStyle/>
            <a:p>
              <a:endParaRPr lang="en-US"/>
            </a:p>
          </p:txBody>
        </p:sp>
        <p:sp>
          <p:nvSpPr>
            <p:cNvPr id="87" name="Line 265"/>
            <p:cNvSpPr>
              <a:spLocks noChangeShapeType="1"/>
            </p:cNvSpPr>
            <p:nvPr/>
          </p:nvSpPr>
          <p:spPr bwMode="auto">
            <a:xfrm flipH="1">
              <a:off x="3692523" y="2719248"/>
              <a:ext cx="3176" cy="373046"/>
            </a:xfrm>
            <a:prstGeom prst="line">
              <a:avLst/>
            </a:prstGeom>
            <a:noFill/>
            <a:ln w="4763">
              <a:solidFill>
                <a:srgbClr val="000000"/>
              </a:solidFill>
              <a:round/>
              <a:headEnd/>
              <a:tailEnd/>
            </a:ln>
          </p:spPr>
          <p:txBody>
            <a:bodyPr/>
            <a:lstStyle/>
            <a:p>
              <a:endParaRPr lang="en-US"/>
            </a:p>
          </p:txBody>
        </p:sp>
        <p:sp>
          <p:nvSpPr>
            <p:cNvPr id="88" name="Freeform 87"/>
            <p:cNvSpPr>
              <a:spLocks/>
            </p:cNvSpPr>
            <p:nvPr/>
          </p:nvSpPr>
          <p:spPr bwMode="auto">
            <a:xfrm>
              <a:off x="3675063" y="3055514"/>
              <a:ext cx="38100" cy="47287"/>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89" name="Line 271"/>
            <p:cNvSpPr>
              <a:spLocks noChangeShapeType="1"/>
            </p:cNvSpPr>
            <p:nvPr/>
          </p:nvSpPr>
          <p:spPr bwMode="auto">
            <a:xfrm flipV="1">
              <a:off x="2849562" y="3171825"/>
              <a:ext cx="1587" cy="332920"/>
            </a:xfrm>
            <a:prstGeom prst="line">
              <a:avLst/>
            </a:prstGeom>
            <a:noFill/>
            <a:ln w="4763">
              <a:solidFill>
                <a:srgbClr val="000000"/>
              </a:solidFill>
              <a:round/>
              <a:headEnd/>
              <a:tailEnd/>
            </a:ln>
          </p:spPr>
          <p:txBody>
            <a:bodyPr/>
            <a:lstStyle/>
            <a:p>
              <a:endParaRPr lang="en-US"/>
            </a:p>
          </p:txBody>
        </p:sp>
        <p:sp>
          <p:nvSpPr>
            <p:cNvPr id="90" name="Freeform 89"/>
            <p:cNvSpPr>
              <a:spLocks/>
            </p:cNvSpPr>
            <p:nvPr/>
          </p:nvSpPr>
          <p:spPr bwMode="auto">
            <a:xfrm>
              <a:off x="2830513" y="3461399"/>
              <a:ext cx="36512" cy="43346"/>
            </a:xfrm>
            <a:custGeom>
              <a:avLst/>
              <a:gdLst>
                <a:gd name="T0" fmla="*/ 2147483647 w 28"/>
                <a:gd name="T1" fmla="*/ 2147483647 h 39"/>
                <a:gd name="T2" fmla="*/ 2147483647 w 28"/>
                <a:gd name="T3" fmla="*/ 0 h 39"/>
                <a:gd name="T4" fmla="*/ 2147483647 w 28"/>
                <a:gd name="T5" fmla="*/ 0 h 39"/>
                <a:gd name="T6" fmla="*/ 2147483647 w 28"/>
                <a:gd name="T7" fmla="*/ 2147483647 h 39"/>
                <a:gd name="T8" fmla="*/ 2147483647 w 28"/>
                <a:gd name="T9" fmla="*/ 2147483647 h 39"/>
                <a:gd name="T10" fmla="*/ 0 w 28"/>
                <a:gd name="T11" fmla="*/ 0 h 39"/>
                <a:gd name="T12" fmla="*/ 0 w 28"/>
                <a:gd name="T13" fmla="*/ 0 h 39"/>
                <a:gd name="T14" fmla="*/ 2147483647 w 28"/>
                <a:gd name="T15" fmla="*/ 2147483647 h 39"/>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9"/>
                <a:gd name="T26" fmla="*/ 28 w 28"/>
                <a:gd name="T27" fmla="*/ 39 h 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9">
                  <a:moveTo>
                    <a:pt x="14" y="39"/>
                  </a:moveTo>
                  <a:lnTo>
                    <a:pt x="28" y="0"/>
                  </a:lnTo>
                  <a:lnTo>
                    <a:pt x="14" y="18"/>
                  </a:lnTo>
                  <a:lnTo>
                    <a:pt x="0" y="0"/>
                  </a:lnTo>
                  <a:lnTo>
                    <a:pt x="14" y="39"/>
                  </a:lnTo>
                  <a:close/>
                </a:path>
              </a:pathLst>
            </a:custGeom>
            <a:solidFill>
              <a:srgbClr val="000000"/>
            </a:solidFill>
            <a:ln w="9525">
              <a:noFill/>
              <a:round/>
              <a:headEnd/>
              <a:tailEnd/>
            </a:ln>
          </p:spPr>
          <p:txBody>
            <a:bodyPr/>
            <a:lstStyle/>
            <a:p>
              <a:endParaRPr lang="en-US"/>
            </a:p>
          </p:txBody>
        </p:sp>
        <p:sp>
          <p:nvSpPr>
            <p:cNvPr id="91" name="Freeform 90"/>
            <p:cNvSpPr>
              <a:spLocks/>
            </p:cNvSpPr>
            <p:nvPr/>
          </p:nvSpPr>
          <p:spPr bwMode="auto">
            <a:xfrm>
              <a:off x="2830513" y="3461399"/>
              <a:ext cx="36512" cy="43346"/>
            </a:xfrm>
            <a:custGeom>
              <a:avLst/>
              <a:gdLst>
                <a:gd name="T0" fmla="*/ 2147483647 w 28"/>
                <a:gd name="T1" fmla="*/ 2147483647 h 39"/>
                <a:gd name="T2" fmla="*/ 2147483647 w 28"/>
                <a:gd name="T3" fmla="*/ 0 h 39"/>
                <a:gd name="T4" fmla="*/ 2147483647 w 28"/>
                <a:gd name="T5" fmla="*/ 0 h 39"/>
                <a:gd name="T6" fmla="*/ 2147483647 w 28"/>
                <a:gd name="T7" fmla="*/ 2147483647 h 39"/>
                <a:gd name="T8" fmla="*/ 2147483647 w 28"/>
                <a:gd name="T9" fmla="*/ 2147483647 h 39"/>
                <a:gd name="T10" fmla="*/ 0 w 28"/>
                <a:gd name="T11" fmla="*/ 0 h 39"/>
                <a:gd name="T12" fmla="*/ 0 w 28"/>
                <a:gd name="T13" fmla="*/ 0 h 39"/>
                <a:gd name="T14" fmla="*/ 2147483647 w 28"/>
                <a:gd name="T15" fmla="*/ 2147483647 h 39"/>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9"/>
                <a:gd name="T26" fmla="*/ 28 w 28"/>
                <a:gd name="T27" fmla="*/ 39 h 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9">
                  <a:moveTo>
                    <a:pt x="14" y="39"/>
                  </a:moveTo>
                  <a:lnTo>
                    <a:pt x="28" y="0"/>
                  </a:lnTo>
                  <a:lnTo>
                    <a:pt x="14" y="18"/>
                  </a:lnTo>
                  <a:lnTo>
                    <a:pt x="0" y="0"/>
                  </a:lnTo>
                  <a:lnTo>
                    <a:pt x="14" y="39"/>
                  </a:lnTo>
                </a:path>
              </a:pathLst>
            </a:custGeom>
            <a:noFill/>
            <a:ln w="4763">
              <a:solidFill>
                <a:srgbClr val="000000"/>
              </a:solidFill>
              <a:round/>
              <a:headEnd/>
              <a:tailEnd/>
            </a:ln>
          </p:spPr>
          <p:txBody>
            <a:bodyPr/>
            <a:lstStyle/>
            <a:p>
              <a:endParaRPr lang="en-US"/>
            </a:p>
          </p:txBody>
        </p:sp>
        <p:sp>
          <p:nvSpPr>
            <p:cNvPr id="92" name="Line 274"/>
            <p:cNvSpPr>
              <a:spLocks noChangeShapeType="1"/>
            </p:cNvSpPr>
            <p:nvPr/>
          </p:nvSpPr>
          <p:spPr bwMode="auto">
            <a:xfrm flipV="1">
              <a:off x="3606800" y="3175000"/>
              <a:ext cx="0" cy="329745"/>
            </a:xfrm>
            <a:prstGeom prst="line">
              <a:avLst/>
            </a:prstGeom>
            <a:noFill/>
            <a:ln w="4763">
              <a:solidFill>
                <a:srgbClr val="000000"/>
              </a:solidFill>
              <a:round/>
              <a:headEnd/>
              <a:tailEnd/>
            </a:ln>
          </p:spPr>
          <p:txBody>
            <a:bodyPr/>
            <a:lstStyle/>
            <a:p>
              <a:endParaRPr lang="en-US"/>
            </a:p>
          </p:txBody>
        </p:sp>
        <p:sp>
          <p:nvSpPr>
            <p:cNvPr id="93" name="Freeform 92"/>
            <p:cNvSpPr>
              <a:spLocks/>
            </p:cNvSpPr>
            <p:nvPr/>
          </p:nvSpPr>
          <p:spPr bwMode="auto">
            <a:xfrm>
              <a:off x="3587750" y="3461399"/>
              <a:ext cx="38100" cy="43346"/>
            </a:xfrm>
            <a:custGeom>
              <a:avLst/>
              <a:gdLst>
                <a:gd name="T0" fmla="*/ 2147483647 w 28"/>
                <a:gd name="T1" fmla="*/ 2147483647 h 39"/>
                <a:gd name="T2" fmla="*/ 2147483647 w 28"/>
                <a:gd name="T3" fmla="*/ 0 h 39"/>
                <a:gd name="T4" fmla="*/ 2147483647 w 28"/>
                <a:gd name="T5" fmla="*/ 0 h 39"/>
                <a:gd name="T6" fmla="*/ 2147483647 w 28"/>
                <a:gd name="T7" fmla="*/ 2147483647 h 39"/>
                <a:gd name="T8" fmla="*/ 2147483647 w 28"/>
                <a:gd name="T9" fmla="*/ 2147483647 h 39"/>
                <a:gd name="T10" fmla="*/ 0 w 28"/>
                <a:gd name="T11" fmla="*/ 0 h 39"/>
                <a:gd name="T12" fmla="*/ 0 w 28"/>
                <a:gd name="T13" fmla="*/ 0 h 39"/>
                <a:gd name="T14" fmla="*/ 2147483647 w 28"/>
                <a:gd name="T15" fmla="*/ 2147483647 h 39"/>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9"/>
                <a:gd name="T26" fmla="*/ 28 w 28"/>
                <a:gd name="T27" fmla="*/ 39 h 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9">
                  <a:moveTo>
                    <a:pt x="14" y="39"/>
                  </a:moveTo>
                  <a:lnTo>
                    <a:pt x="28" y="0"/>
                  </a:lnTo>
                  <a:lnTo>
                    <a:pt x="14" y="18"/>
                  </a:lnTo>
                  <a:lnTo>
                    <a:pt x="0" y="0"/>
                  </a:lnTo>
                  <a:lnTo>
                    <a:pt x="14" y="39"/>
                  </a:lnTo>
                  <a:close/>
                </a:path>
              </a:pathLst>
            </a:custGeom>
            <a:solidFill>
              <a:srgbClr val="000000"/>
            </a:solidFill>
            <a:ln w="9525">
              <a:noFill/>
              <a:round/>
              <a:headEnd/>
              <a:tailEnd/>
            </a:ln>
          </p:spPr>
          <p:txBody>
            <a:bodyPr/>
            <a:lstStyle/>
            <a:p>
              <a:endParaRPr lang="en-US"/>
            </a:p>
          </p:txBody>
        </p:sp>
        <p:sp>
          <p:nvSpPr>
            <p:cNvPr id="94" name="Freeform 93"/>
            <p:cNvSpPr>
              <a:spLocks/>
            </p:cNvSpPr>
            <p:nvPr/>
          </p:nvSpPr>
          <p:spPr bwMode="auto">
            <a:xfrm>
              <a:off x="3587750" y="3461399"/>
              <a:ext cx="38100" cy="43346"/>
            </a:xfrm>
            <a:custGeom>
              <a:avLst/>
              <a:gdLst>
                <a:gd name="T0" fmla="*/ 2147483647 w 28"/>
                <a:gd name="T1" fmla="*/ 2147483647 h 39"/>
                <a:gd name="T2" fmla="*/ 2147483647 w 28"/>
                <a:gd name="T3" fmla="*/ 0 h 39"/>
                <a:gd name="T4" fmla="*/ 2147483647 w 28"/>
                <a:gd name="T5" fmla="*/ 0 h 39"/>
                <a:gd name="T6" fmla="*/ 2147483647 w 28"/>
                <a:gd name="T7" fmla="*/ 2147483647 h 39"/>
                <a:gd name="T8" fmla="*/ 2147483647 w 28"/>
                <a:gd name="T9" fmla="*/ 2147483647 h 39"/>
                <a:gd name="T10" fmla="*/ 0 w 28"/>
                <a:gd name="T11" fmla="*/ 0 h 39"/>
                <a:gd name="T12" fmla="*/ 0 w 28"/>
                <a:gd name="T13" fmla="*/ 0 h 39"/>
                <a:gd name="T14" fmla="*/ 2147483647 w 28"/>
                <a:gd name="T15" fmla="*/ 2147483647 h 39"/>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9"/>
                <a:gd name="T26" fmla="*/ 28 w 28"/>
                <a:gd name="T27" fmla="*/ 39 h 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9">
                  <a:moveTo>
                    <a:pt x="14" y="39"/>
                  </a:moveTo>
                  <a:lnTo>
                    <a:pt x="28" y="0"/>
                  </a:lnTo>
                  <a:lnTo>
                    <a:pt x="14" y="18"/>
                  </a:lnTo>
                  <a:lnTo>
                    <a:pt x="0" y="0"/>
                  </a:lnTo>
                  <a:lnTo>
                    <a:pt x="14" y="39"/>
                  </a:lnTo>
                </a:path>
              </a:pathLst>
            </a:custGeom>
            <a:noFill/>
            <a:ln w="4763">
              <a:solidFill>
                <a:srgbClr val="000000"/>
              </a:solidFill>
              <a:round/>
              <a:headEnd/>
              <a:tailEnd/>
            </a:ln>
          </p:spPr>
          <p:txBody>
            <a:bodyPr/>
            <a:lstStyle/>
            <a:p>
              <a:endParaRPr lang="en-US"/>
            </a:p>
          </p:txBody>
        </p:sp>
        <p:sp>
          <p:nvSpPr>
            <p:cNvPr id="95" name="Freeform 94"/>
            <p:cNvSpPr>
              <a:spLocks/>
            </p:cNvSpPr>
            <p:nvPr/>
          </p:nvSpPr>
          <p:spPr bwMode="auto">
            <a:xfrm>
              <a:off x="4324350" y="4369820"/>
              <a:ext cx="38100" cy="45973"/>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96" name="Freeform 95"/>
            <p:cNvSpPr>
              <a:spLocks/>
            </p:cNvSpPr>
            <p:nvPr/>
          </p:nvSpPr>
          <p:spPr bwMode="auto">
            <a:xfrm>
              <a:off x="3227388" y="4210116"/>
              <a:ext cx="758825" cy="278470"/>
            </a:xfrm>
            <a:custGeom>
              <a:avLst/>
              <a:gdLst>
                <a:gd name="T0" fmla="*/ 2147483647 w 567"/>
                <a:gd name="T1" fmla="*/ 2147483647 h 252"/>
                <a:gd name="T2" fmla="*/ 0 w 567"/>
                <a:gd name="T3" fmla="*/ 2147483647 h 252"/>
                <a:gd name="T4" fmla="*/ 0 w 567"/>
                <a:gd name="T5" fmla="*/ 0 h 252"/>
                <a:gd name="T6" fmla="*/ 0 w 567"/>
                <a:gd name="T7" fmla="*/ 0 h 252"/>
                <a:gd name="T8" fmla="*/ 0 60000 65536"/>
                <a:gd name="T9" fmla="*/ 0 60000 65536"/>
                <a:gd name="T10" fmla="*/ 0 60000 65536"/>
                <a:gd name="T11" fmla="*/ 0 60000 65536"/>
                <a:gd name="T12" fmla="*/ 0 w 567"/>
                <a:gd name="T13" fmla="*/ 0 h 252"/>
                <a:gd name="T14" fmla="*/ 567 w 567"/>
                <a:gd name="T15" fmla="*/ 252 h 252"/>
              </a:gdLst>
              <a:ahLst/>
              <a:cxnLst>
                <a:cxn ang="T8">
                  <a:pos x="T0" y="T1"/>
                </a:cxn>
                <a:cxn ang="T9">
                  <a:pos x="T2" y="T3"/>
                </a:cxn>
                <a:cxn ang="T10">
                  <a:pos x="T4" y="T5"/>
                </a:cxn>
                <a:cxn ang="T11">
                  <a:pos x="T6" y="T7"/>
                </a:cxn>
              </a:cxnLst>
              <a:rect l="T12" t="T13" r="T14" b="T15"/>
              <a:pathLst>
                <a:path w="567" h="252">
                  <a:moveTo>
                    <a:pt x="567" y="252"/>
                  </a:moveTo>
                  <a:lnTo>
                    <a:pt x="0" y="252"/>
                  </a:lnTo>
                  <a:lnTo>
                    <a:pt x="0" y="0"/>
                  </a:lnTo>
                </a:path>
              </a:pathLst>
            </a:custGeom>
            <a:noFill/>
            <a:ln w="4763">
              <a:solidFill>
                <a:srgbClr val="000000"/>
              </a:solidFill>
              <a:round/>
              <a:headEnd/>
              <a:tailEnd/>
            </a:ln>
          </p:spPr>
          <p:txBody>
            <a:bodyPr/>
            <a:lstStyle/>
            <a:p>
              <a:endParaRPr lang="en-US"/>
            </a:p>
          </p:txBody>
        </p:sp>
        <p:sp>
          <p:nvSpPr>
            <p:cNvPr id="97" name="Freeform 96"/>
            <p:cNvSpPr>
              <a:spLocks/>
            </p:cNvSpPr>
            <p:nvPr/>
          </p:nvSpPr>
          <p:spPr bwMode="auto">
            <a:xfrm>
              <a:off x="3930650" y="4472824"/>
              <a:ext cx="55563" cy="31525"/>
            </a:xfrm>
            <a:custGeom>
              <a:avLst/>
              <a:gdLst>
                <a:gd name="T0" fmla="*/ 2147483647 w 42"/>
                <a:gd name="T1" fmla="*/ 2147483647 h 28"/>
                <a:gd name="T2" fmla="*/ 0 w 42"/>
                <a:gd name="T3" fmla="*/ 0 h 28"/>
                <a:gd name="T4" fmla="*/ 0 w 42"/>
                <a:gd name="T5" fmla="*/ 0 h 28"/>
                <a:gd name="T6" fmla="*/ 2147483647 w 42"/>
                <a:gd name="T7" fmla="*/ 2147483647 h 28"/>
                <a:gd name="T8" fmla="*/ 2147483647 w 42"/>
                <a:gd name="T9" fmla="*/ 2147483647 h 28"/>
                <a:gd name="T10" fmla="*/ 0 w 42"/>
                <a:gd name="T11" fmla="*/ 2147483647 h 28"/>
                <a:gd name="T12" fmla="*/ 0 w 42"/>
                <a:gd name="T13" fmla="*/ 2147483647 h 28"/>
                <a:gd name="T14" fmla="*/ 2147483647 w 42"/>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28"/>
                <a:gd name="T26" fmla="*/ 42 w 42"/>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28">
                  <a:moveTo>
                    <a:pt x="42" y="14"/>
                  </a:moveTo>
                  <a:lnTo>
                    <a:pt x="0" y="0"/>
                  </a:lnTo>
                  <a:lnTo>
                    <a:pt x="21" y="14"/>
                  </a:lnTo>
                  <a:lnTo>
                    <a:pt x="0" y="28"/>
                  </a:lnTo>
                  <a:lnTo>
                    <a:pt x="42" y="14"/>
                  </a:lnTo>
                  <a:close/>
                </a:path>
              </a:pathLst>
            </a:custGeom>
            <a:solidFill>
              <a:srgbClr val="000000"/>
            </a:solidFill>
            <a:ln w="9525">
              <a:noFill/>
              <a:round/>
              <a:headEnd/>
              <a:tailEnd/>
            </a:ln>
          </p:spPr>
          <p:txBody>
            <a:bodyPr/>
            <a:lstStyle/>
            <a:p>
              <a:endParaRPr lang="en-US"/>
            </a:p>
          </p:txBody>
        </p:sp>
        <p:sp>
          <p:nvSpPr>
            <p:cNvPr id="98" name="Freeform 97"/>
            <p:cNvSpPr>
              <a:spLocks/>
            </p:cNvSpPr>
            <p:nvPr/>
          </p:nvSpPr>
          <p:spPr bwMode="auto">
            <a:xfrm>
              <a:off x="3930650" y="4472824"/>
              <a:ext cx="55563" cy="31525"/>
            </a:xfrm>
            <a:custGeom>
              <a:avLst/>
              <a:gdLst>
                <a:gd name="T0" fmla="*/ 2147483647 w 42"/>
                <a:gd name="T1" fmla="*/ 2147483647 h 28"/>
                <a:gd name="T2" fmla="*/ 0 w 42"/>
                <a:gd name="T3" fmla="*/ 0 h 28"/>
                <a:gd name="T4" fmla="*/ 0 w 42"/>
                <a:gd name="T5" fmla="*/ 0 h 28"/>
                <a:gd name="T6" fmla="*/ 2147483647 w 42"/>
                <a:gd name="T7" fmla="*/ 2147483647 h 28"/>
                <a:gd name="T8" fmla="*/ 2147483647 w 42"/>
                <a:gd name="T9" fmla="*/ 2147483647 h 28"/>
                <a:gd name="T10" fmla="*/ 0 w 42"/>
                <a:gd name="T11" fmla="*/ 2147483647 h 28"/>
                <a:gd name="T12" fmla="*/ 0 w 42"/>
                <a:gd name="T13" fmla="*/ 2147483647 h 28"/>
                <a:gd name="T14" fmla="*/ 2147483647 w 42"/>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28"/>
                <a:gd name="T26" fmla="*/ 42 w 42"/>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28">
                  <a:moveTo>
                    <a:pt x="42" y="14"/>
                  </a:moveTo>
                  <a:lnTo>
                    <a:pt x="0" y="0"/>
                  </a:lnTo>
                  <a:lnTo>
                    <a:pt x="21" y="14"/>
                  </a:lnTo>
                  <a:lnTo>
                    <a:pt x="0" y="28"/>
                  </a:lnTo>
                  <a:lnTo>
                    <a:pt x="42" y="14"/>
                  </a:lnTo>
                </a:path>
              </a:pathLst>
            </a:custGeom>
            <a:noFill/>
            <a:ln w="4763">
              <a:solidFill>
                <a:srgbClr val="000000"/>
              </a:solidFill>
              <a:round/>
              <a:headEnd/>
              <a:tailEnd/>
            </a:ln>
          </p:spPr>
          <p:txBody>
            <a:bodyPr/>
            <a:lstStyle/>
            <a:p>
              <a:endParaRPr lang="en-US"/>
            </a:p>
          </p:txBody>
        </p:sp>
        <p:sp>
          <p:nvSpPr>
            <p:cNvPr id="99" name="Line 295"/>
            <p:cNvSpPr>
              <a:spLocks noChangeShapeType="1"/>
            </p:cNvSpPr>
            <p:nvPr/>
          </p:nvSpPr>
          <p:spPr bwMode="auto">
            <a:xfrm>
              <a:off x="3225800" y="3781425"/>
              <a:ext cx="0" cy="1838119"/>
            </a:xfrm>
            <a:prstGeom prst="line">
              <a:avLst/>
            </a:prstGeom>
            <a:noFill/>
            <a:ln w="4763">
              <a:solidFill>
                <a:srgbClr val="000000"/>
              </a:solidFill>
              <a:round/>
              <a:headEnd/>
              <a:tailEnd/>
            </a:ln>
          </p:spPr>
          <p:txBody>
            <a:bodyPr/>
            <a:lstStyle/>
            <a:p>
              <a:endParaRPr lang="en-US"/>
            </a:p>
          </p:txBody>
        </p:sp>
        <p:sp>
          <p:nvSpPr>
            <p:cNvPr id="100" name="Freeform 99"/>
            <p:cNvSpPr>
              <a:spLocks/>
            </p:cNvSpPr>
            <p:nvPr/>
          </p:nvSpPr>
          <p:spPr bwMode="auto">
            <a:xfrm>
              <a:off x="3208338" y="5576198"/>
              <a:ext cx="38100" cy="43346"/>
            </a:xfrm>
            <a:custGeom>
              <a:avLst/>
              <a:gdLst>
                <a:gd name="T0" fmla="*/ 2147483647 w 28"/>
                <a:gd name="T1" fmla="*/ 2147483647 h 39"/>
                <a:gd name="T2" fmla="*/ 2147483647 w 28"/>
                <a:gd name="T3" fmla="*/ 0 h 39"/>
                <a:gd name="T4" fmla="*/ 2147483647 w 28"/>
                <a:gd name="T5" fmla="*/ 0 h 39"/>
                <a:gd name="T6" fmla="*/ 2147483647 w 28"/>
                <a:gd name="T7" fmla="*/ 2147483647 h 39"/>
                <a:gd name="T8" fmla="*/ 2147483647 w 28"/>
                <a:gd name="T9" fmla="*/ 2147483647 h 39"/>
                <a:gd name="T10" fmla="*/ 0 w 28"/>
                <a:gd name="T11" fmla="*/ 0 h 39"/>
                <a:gd name="T12" fmla="*/ 0 w 28"/>
                <a:gd name="T13" fmla="*/ 0 h 39"/>
                <a:gd name="T14" fmla="*/ 2147483647 w 28"/>
                <a:gd name="T15" fmla="*/ 2147483647 h 39"/>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9"/>
                <a:gd name="T26" fmla="*/ 28 w 28"/>
                <a:gd name="T27" fmla="*/ 39 h 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9">
                  <a:moveTo>
                    <a:pt x="14" y="39"/>
                  </a:moveTo>
                  <a:lnTo>
                    <a:pt x="28" y="0"/>
                  </a:lnTo>
                  <a:lnTo>
                    <a:pt x="14" y="18"/>
                  </a:lnTo>
                  <a:lnTo>
                    <a:pt x="0" y="0"/>
                  </a:lnTo>
                  <a:lnTo>
                    <a:pt x="14" y="39"/>
                  </a:lnTo>
                  <a:close/>
                </a:path>
              </a:pathLst>
            </a:custGeom>
            <a:solidFill>
              <a:srgbClr val="000000"/>
            </a:solidFill>
            <a:ln w="9525">
              <a:noFill/>
              <a:round/>
              <a:headEnd/>
              <a:tailEnd/>
            </a:ln>
          </p:spPr>
          <p:txBody>
            <a:bodyPr/>
            <a:lstStyle/>
            <a:p>
              <a:endParaRPr lang="en-US"/>
            </a:p>
          </p:txBody>
        </p:sp>
        <p:sp>
          <p:nvSpPr>
            <p:cNvPr id="101" name="Freeform 100"/>
            <p:cNvSpPr>
              <a:spLocks/>
            </p:cNvSpPr>
            <p:nvPr/>
          </p:nvSpPr>
          <p:spPr bwMode="auto">
            <a:xfrm>
              <a:off x="3208338" y="5576198"/>
              <a:ext cx="38100" cy="43346"/>
            </a:xfrm>
            <a:custGeom>
              <a:avLst/>
              <a:gdLst>
                <a:gd name="T0" fmla="*/ 2147483647 w 28"/>
                <a:gd name="T1" fmla="*/ 2147483647 h 39"/>
                <a:gd name="T2" fmla="*/ 2147483647 w 28"/>
                <a:gd name="T3" fmla="*/ 0 h 39"/>
                <a:gd name="T4" fmla="*/ 2147483647 w 28"/>
                <a:gd name="T5" fmla="*/ 0 h 39"/>
                <a:gd name="T6" fmla="*/ 2147483647 w 28"/>
                <a:gd name="T7" fmla="*/ 2147483647 h 39"/>
                <a:gd name="T8" fmla="*/ 2147483647 w 28"/>
                <a:gd name="T9" fmla="*/ 2147483647 h 39"/>
                <a:gd name="T10" fmla="*/ 0 w 28"/>
                <a:gd name="T11" fmla="*/ 0 h 39"/>
                <a:gd name="T12" fmla="*/ 0 w 28"/>
                <a:gd name="T13" fmla="*/ 0 h 39"/>
                <a:gd name="T14" fmla="*/ 2147483647 w 28"/>
                <a:gd name="T15" fmla="*/ 2147483647 h 39"/>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9"/>
                <a:gd name="T26" fmla="*/ 28 w 28"/>
                <a:gd name="T27" fmla="*/ 39 h 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9">
                  <a:moveTo>
                    <a:pt x="14" y="39"/>
                  </a:moveTo>
                  <a:lnTo>
                    <a:pt x="28" y="0"/>
                  </a:lnTo>
                  <a:lnTo>
                    <a:pt x="14" y="18"/>
                  </a:lnTo>
                  <a:lnTo>
                    <a:pt x="0" y="0"/>
                  </a:lnTo>
                  <a:lnTo>
                    <a:pt x="14" y="39"/>
                  </a:lnTo>
                </a:path>
              </a:pathLst>
            </a:custGeom>
            <a:noFill/>
            <a:ln w="4763">
              <a:solidFill>
                <a:srgbClr val="000000"/>
              </a:solidFill>
              <a:round/>
              <a:headEnd/>
              <a:tailEnd/>
            </a:ln>
          </p:spPr>
          <p:txBody>
            <a:bodyPr/>
            <a:lstStyle/>
            <a:p>
              <a:endParaRPr lang="en-US"/>
            </a:p>
          </p:txBody>
        </p:sp>
        <p:sp>
          <p:nvSpPr>
            <p:cNvPr id="102" name="Freeform 101"/>
            <p:cNvSpPr>
              <a:spLocks/>
            </p:cNvSpPr>
            <p:nvPr/>
          </p:nvSpPr>
          <p:spPr bwMode="auto">
            <a:xfrm>
              <a:off x="2506663" y="5901956"/>
              <a:ext cx="42862" cy="47287"/>
            </a:xfrm>
            <a:custGeom>
              <a:avLst/>
              <a:gdLst>
                <a:gd name="T0" fmla="*/ 2147483647 w 31"/>
                <a:gd name="T1" fmla="*/ 2147483647 h 42"/>
                <a:gd name="T2" fmla="*/ 2147483647 w 31"/>
                <a:gd name="T3" fmla="*/ 0 h 42"/>
                <a:gd name="T4" fmla="*/ 2147483647 w 31"/>
                <a:gd name="T5" fmla="*/ 0 h 42"/>
                <a:gd name="T6" fmla="*/ 2147483647 w 31"/>
                <a:gd name="T7" fmla="*/ 2147483647 h 42"/>
                <a:gd name="T8" fmla="*/ 2147483647 w 31"/>
                <a:gd name="T9" fmla="*/ 2147483647 h 42"/>
                <a:gd name="T10" fmla="*/ 0 w 31"/>
                <a:gd name="T11" fmla="*/ 0 h 42"/>
                <a:gd name="T12" fmla="*/ 0 w 31"/>
                <a:gd name="T13" fmla="*/ 0 h 42"/>
                <a:gd name="T14" fmla="*/ 2147483647 w 31"/>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42"/>
                <a:gd name="T26" fmla="*/ 31 w 31"/>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42">
                  <a:moveTo>
                    <a:pt x="14" y="42"/>
                  </a:moveTo>
                  <a:lnTo>
                    <a:pt x="31"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103" name="Freeform 102"/>
            <p:cNvSpPr>
              <a:spLocks/>
            </p:cNvSpPr>
            <p:nvPr/>
          </p:nvSpPr>
          <p:spPr bwMode="auto">
            <a:xfrm>
              <a:off x="2506663" y="5901956"/>
              <a:ext cx="42862" cy="47287"/>
            </a:xfrm>
            <a:custGeom>
              <a:avLst/>
              <a:gdLst>
                <a:gd name="T0" fmla="*/ 2147483647 w 31"/>
                <a:gd name="T1" fmla="*/ 2147483647 h 42"/>
                <a:gd name="T2" fmla="*/ 2147483647 w 31"/>
                <a:gd name="T3" fmla="*/ 0 h 42"/>
                <a:gd name="T4" fmla="*/ 2147483647 w 31"/>
                <a:gd name="T5" fmla="*/ 0 h 42"/>
                <a:gd name="T6" fmla="*/ 2147483647 w 31"/>
                <a:gd name="T7" fmla="*/ 2147483647 h 42"/>
                <a:gd name="T8" fmla="*/ 2147483647 w 31"/>
                <a:gd name="T9" fmla="*/ 2147483647 h 42"/>
                <a:gd name="T10" fmla="*/ 0 w 31"/>
                <a:gd name="T11" fmla="*/ 0 h 42"/>
                <a:gd name="T12" fmla="*/ 0 w 31"/>
                <a:gd name="T13" fmla="*/ 0 h 42"/>
                <a:gd name="T14" fmla="*/ 2147483647 w 31"/>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42"/>
                <a:gd name="T26" fmla="*/ 31 w 31"/>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42">
                  <a:moveTo>
                    <a:pt x="14" y="42"/>
                  </a:moveTo>
                  <a:lnTo>
                    <a:pt x="31"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104" name="Line 302"/>
            <p:cNvSpPr>
              <a:spLocks noChangeShapeType="1"/>
            </p:cNvSpPr>
            <p:nvPr/>
          </p:nvSpPr>
          <p:spPr bwMode="auto">
            <a:xfrm flipH="1">
              <a:off x="2655888" y="3663684"/>
              <a:ext cx="150812" cy="1313"/>
            </a:xfrm>
            <a:prstGeom prst="line">
              <a:avLst/>
            </a:prstGeom>
            <a:noFill/>
            <a:ln w="4763">
              <a:solidFill>
                <a:srgbClr val="000000"/>
              </a:solidFill>
              <a:round/>
              <a:headEnd/>
              <a:tailEnd/>
            </a:ln>
          </p:spPr>
          <p:txBody>
            <a:bodyPr/>
            <a:lstStyle/>
            <a:p>
              <a:endParaRPr lang="en-US"/>
            </a:p>
          </p:txBody>
        </p:sp>
        <p:sp>
          <p:nvSpPr>
            <p:cNvPr id="105" name="Freeform 104"/>
            <p:cNvSpPr>
              <a:spLocks/>
            </p:cNvSpPr>
            <p:nvPr/>
          </p:nvSpPr>
          <p:spPr bwMode="auto">
            <a:xfrm>
              <a:off x="2749550" y="3647921"/>
              <a:ext cx="57150" cy="31525"/>
            </a:xfrm>
            <a:custGeom>
              <a:avLst/>
              <a:gdLst>
                <a:gd name="T0" fmla="*/ 2147483647 w 42"/>
                <a:gd name="T1" fmla="*/ 2147483647 h 28"/>
                <a:gd name="T2" fmla="*/ 0 w 42"/>
                <a:gd name="T3" fmla="*/ 0 h 28"/>
                <a:gd name="T4" fmla="*/ 0 w 42"/>
                <a:gd name="T5" fmla="*/ 0 h 28"/>
                <a:gd name="T6" fmla="*/ 2147483647 w 42"/>
                <a:gd name="T7" fmla="*/ 2147483647 h 28"/>
                <a:gd name="T8" fmla="*/ 2147483647 w 42"/>
                <a:gd name="T9" fmla="*/ 2147483647 h 28"/>
                <a:gd name="T10" fmla="*/ 0 w 42"/>
                <a:gd name="T11" fmla="*/ 2147483647 h 28"/>
                <a:gd name="T12" fmla="*/ 0 w 42"/>
                <a:gd name="T13" fmla="*/ 2147483647 h 28"/>
                <a:gd name="T14" fmla="*/ 2147483647 w 42"/>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28"/>
                <a:gd name="T26" fmla="*/ 42 w 42"/>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28">
                  <a:moveTo>
                    <a:pt x="42" y="14"/>
                  </a:moveTo>
                  <a:lnTo>
                    <a:pt x="0" y="0"/>
                  </a:lnTo>
                  <a:lnTo>
                    <a:pt x="21" y="14"/>
                  </a:lnTo>
                  <a:lnTo>
                    <a:pt x="0" y="28"/>
                  </a:lnTo>
                  <a:lnTo>
                    <a:pt x="42" y="14"/>
                  </a:lnTo>
                  <a:close/>
                </a:path>
              </a:pathLst>
            </a:custGeom>
            <a:solidFill>
              <a:srgbClr val="000000"/>
            </a:solidFill>
            <a:ln w="9525">
              <a:noFill/>
              <a:round/>
              <a:headEnd/>
              <a:tailEnd/>
            </a:ln>
          </p:spPr>
          <p:txBody>
            <a:bodyPr/>
            <a:lstStyle/>
            <a:p>
              <a:endParaRPr lang="en-US"/>
            </a:p>
          </p:txBody>
        </p:sp>
        <p:sp>
          <p:nvSpPr>
            <p:cNvPr id="106" name="Freeform 105"/>
            <p:cNvSpPr>
              <a:spLocks/>
            </p:cNvSpPr>
            <p:nvPr/>
          </p:nvSpPr>
          <p:spPr bwMode="auto">
            <a:xfrm>
              <a:off x="2749550" y="3647921"/>
              <a:ext cx="57150" cy="31525"/>
            </a:xfrm>
            <a:custGeom>
              <a:avLst/>
              <a:gdLst>
                <a:gd name="T0" fmla="*/ 2147483647 w 42"/>
                <a:gd name="T1" fmla="*/ 2147483647 h 28"/>
                <a:gd name="T2" fmla="*/ 0 w 42"/>
                <a:gd name="T3" fmla="*/ 0 h 28"/>
                <a:gd name="T4" fmla="*/ 0 w 42"/>
                <a:gd name="T5" fmla="*/ 0 h 28"/>
                <a:gd name="T6" fmla="*/ 2147483647 w 42"/>
                <a:gd name="T7" fmla="*/ 2147483647 h 28"/>
                <a:gd name="T8" fmla="*/ 2147483647 w 42"/>
                <a:gd name="T9" fmla="*/ 2147483647 h 28"/>
                <a:gd name="T10" fmla="*/ 0 w 42"/>
                <a:gd name="T11" fmla="*/ 2147483647 h 28"/>
                <a:gd name="T12" fmla="*/ 0 w 42"/>
                <a:gd name="T13" fmla="*/ 2147483647 h 28"/>
                <a:gd name="T14" fmla="*/ 2147483647 w 42"/>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28"/>
                <a:gd name="T26" fmla="*/ 42 w 42"/>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28">
                  <a:moveTo>
                    <a:pt x="42" y="14"/>
                  </a:moveTo>
                  <a:lnTo>
                    <a:pt x="0" y="0"/>
                  </a:lnTo>
                  <a:lnTo>
                    <a:pt x="21" y="14"/>
                  </a:lnTo>
                  <a:lnTo>
                    <a:pt x="0" y="28"/>
                  </a:lnTo>
                  <a:lnTo>
                    <a:pt x="42" y="14"/>
                  </a:lnTo>
                </a:path>
              </a:pathLst>
            </a:custGeom>
            <a:noFill/>
            <a:ln w="4763">
              <a:solidFill>
                <a:srgbClr val="000000"/>
              </a:solidFill>
              <a:round/>
              <a:headEnd/>
              <a:tailEnd/>
            </a:ln>
          </p:spPr>
          <p:txBody>
            <a:bodyPr/>
            <a:lstStyle/>
            <a:p>
              <a:endParaRPr lang="en-US"/>
            </a:p>
          </p:txBody>
        </p:sp>
        <p:sp>
          <p:nvSpPr>
            <p:cNvPr id="107" name="Rectangle 106"/>
            <p:cNvSpPr>
              <a:spLocks noChangeArrowheads="1"/>
            </p:cNvSpPr>
            <p:nvPr/>
          </p:nvSpPr>
          <p:spPr bwMode="auto">
            <a:xfrm>
              <a:off x="2446338" y="3655803"/>
              <a:ext cx="211137"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ALUFN</a:t>
              </a:r>
              <a:endParaRPr lang="en-US" b="0"/>
            </a:p>
          </p:txBody>
        </p:sp>
        <p:sp>
          <p:nvSpPr>
            <p:cNvPr id="108" name="Line 306"/>
            <p:cNvSpPr>
              <a:spLocks noChangeShapeType="1"/>
            </p:cNvSpPr>
            <p:nvPr/>
          </p:nvSpPr>
          <p:spPr bwMode="auto">
            <a:xfrm>
              <a:off x="3368675" y="6193562"/>
              <a:ext cx="163513" cy="1313"/>
            </a:xfrm>
            <a:prstGeom prst="line">
              <a:avLst/>
            </a:prstGeom>
            <a:noFill/>
            <a:ln w="4763">
              <a:solidFill>
                <a:srgbClr val="000000"/>
              </a:solidFill>
              <a:round/>
              <a:headEnd/>
              <a:tailEnd/>
            </a:ln>
          </p:spPr>
          <p:txBody>
            <a:bodyPr/>
            <a:lstStyle/>
            <a:p>
              <a:endParaRPr lang="en-US"/>
            </a:p>
          </p:txBody>
        </p:sp>
        <p:sp>
          <p:nvSpPr>
            <p:cNvPr id="109" name="Freeform 108"/>
            <p:cNvSpPr>
              <a:spLocks/>
            </p:cNvSpPr>
            <p:nvPr/>
          </p:nvSpPr>
          <p:spPr bwMode="auto">
            <a:xfrm>
              <a:off x="3368675" y="6177799"/>
              <a:ext cx="50800" cy="31525"/>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close/>
                </a:path>
              </a:pathLst>
            </a:custGeom>
            <a:solidFill>
              <a:srgbClr val="000000"/>
            </a:solidFill>
            <a:ln w="9525">
              <a:noFill/>
              <a:round/>
              <a:headEnd/>
              <a:tailEnd/>
            </a:ln>
          </p:spPr>
          <p:txBody>
            <a:bodyPr/>
            <a:lstStyle/>
            <a:p>
              <a:endParaRPr lang="en-US"/>
            </a:p>
          </p:txBody>
        </p:sp>
        <p:sp>
          <p:nvSpPr>
            <p:cNvPr id="110" name="Freeform 109"/>
            <p:cNvSpPr>
              <a:spLocks/>
            </p:cNvSpPr>
            <p:nvPr/>
          </p:nvSpPr>
          <p:spPr bwMode="auto">
            <a:xfrm>
              <a:off x="3368675" y="6177799"/>
              <a:ext cx="50800" cy="31525"/>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path>
              </a:pathLst>
            </a:custGeom>
            <a:noFill/>
            <a:ln w="4763">
              <a:solidFill>
                <a:srgbClr val="000000"/>
              </a:solidFill>
              <a:round/>
              <a:headEnd/>
              <a:tailEnd/>
            </a:ln>
          </p:spPr>
          <p:txBody>
            <a:bodyPr/>
            <a:lstStyle/>
            <a:p>
              <a:endParaRPr lang="en-US"/>
            </a:p>
          </p:txBody>
        </p:sp>
        <p:sp>
          <p:nvSpPr>
            <p:cNvPr id="111" name="Rectangle 110"/>
            <p:cNvSpPr>
              <a:spLocks noChangeArrowheads="1"/>
            </p:cNvSpPr>
            <p:nvPr/>
          </p:nvSpPr>
          <p:spPr bwMode="auto">
            <a:xfrm>
              <a:off x="3582988" y="6169918"/>
              <a:ext cx="214312" cy="88007"/>
            </a:xfrm>
            <a:prstGeom prst="rect">
              <a:avLst/>
            </a:prstGeom>
            <a:noFill/>
            <a:ln w="9525">
              <a:noFill/>
              <a:miter lim="800000"/>
              <a:headEnd/>
              <a:tailEnd/>
            </a:ln>
          </p:spPr>
          <p:txBody>
            <a:bodyPr wrap="none" lIns="0" tIns="0" rIns="0" bIns="0">
              <a:spAutoFit/>
            </a:bodyPr>
            <a:lstStyle/>
            <a:p>
              <a:pPr eaLnBrk="0" hangingPunct="0"/>
              <a:r>
                <a:rPr lang="en-US" sz="700" b="0">
                  <a:solidFill>
                    <a:srgbClr val="000000"/>
                  </a:solidFill>
                </a:rPr>
                <a:t>WERF</a:t>
              </a:r>
              <a:endParaRPr lang="en-US" b="0"/>
            </a:p>
          </p:txBody>
        </p:sp>
        <p:sp>
          <p:nvSpPr>
            <p:cNvPr id="112" name="Rectangle 111"/>
            <p:cNvSpPr>
              <a:spLocks noChangeArrowheads="1"/>
            </p:cNvSpPr>
            <p:nvPr/>
          </p:nvSpPr>
          <p:spPr bwMode="auto">
            <a:xfrm>
              <a:off x="4291360" y="4458375"/>
              <a:ext cx="128240" cy="92333"/>
            </a:xfrm>
            <a:prstGeom prst="rect">
              <a:avLst/>
            </a:prstGeom>
            <a:noFill/>
            <a:ln w="9525">
              <a:noFill/>
              <a:miter lim="800000"/>
              <a:headEnd/>
              <a:tailEnd/>
            </a:ln>
          </p:spPr>
          <p:txBody>
            <a:bodyPr wrap="none" lIns="0" tIns="0" rIns="0" bIns="0">
              <a:spAutoFit/>
            </a:bodyPr>
            <a:lstStyle/>
            <a:p>
              <a:pPr eaLnBrk="0" hangingPunct="0"/>
              <a:r>
                <a:rPr lang="en-US" sz="600" b="0" dirty="0">
                  <a:solidFill>
                    <a:srgbClr val="000000"/>
                  </a:solidFill>
                </a:rPr>
                <a:t>WD</a:t>
              </a:r>
              <a:endParaRPr lang="en-US" b="0" dirty="0"/>
            </a:p>
          </p:txBody>
        </p:sp>
        <p:sp>
          <p:nvSpPr>
            <p:cNvPr id="113" name="Rectangle 112"/>
            <p:cNvSpPr>
              <a:spLocks noChangeArrowheads="1"/>
            </p:cNvSpPr>
            <p:nvPr/>
          </p:nvSpPr>
          <p:spPr bwMode="auto">
            <a:xfrm>
              <a:off x="4027488" y="4458375"/>
              <a:ext cx="114300"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Adr</a:t>
              </a:r>
              <a:endParaRPr lang="en-US" b="0"/>
            </a:p>
          </p:txBody>
        </p:sp>
        <p:sp>
          <p:nvSpPr>
            <p:cNvPr id="114" name="Line 333"/>
            <p:cNvSpPr>
              <a:spLocks noChangeShapeType="1"/>
            </p:cNvSpPr>
            <p:nvPr/>
          </p:nvSpPr>
          <p:spPr bwMode="auto">
            <a:xfrm>
              <a:off x="4702175" y="4458375"/>
              <a:ext cx="169863" cy="0"/>
            </a:xfrm>
            <a:prstGeom prst="line">
              <a:avLst/>
            </a:prstGeom>
            <a:noFill/>
            <a:ln w="4763">
              <a:solidFill>
                <a:srgbClr val="000000"/>
              </a:solidFill>
              <a:round/>
              <a:headEnd/>
              <a:tailEnd/>
            </a:ln>
          </p:spPr>
          <p:txBody>
            <a:bodyPr/>
            <a:lstStyle/>
            <a:p>
              <a:endParaRPr lang="en-US"/>
            </a:p>
          </p:txBody>
        </p:sp>
        <p:sp>
          <p:nvSpPr>
            <p:cNvPr id="115" name="Freeform 114"/>
            <p:cNvSpPr>
              <a:spLocks/>
            </p:cNvSpPr>
            <p:nvPr/>
          </p:nvSpPr>
          <p:spPr bwMode="auto">
            <a:xfrm>
              <a:off x="4702175" y="4442613"/>
              <a:ext cx="50800" cy="30212"/>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close/>
                </a:path>
              </a:pathLst>
            </a:custGeom>
            <a:solidFill>
              <a:srgbClr val="000000"/>
            </a:solidFill>
            <a:ln w="9525">
              <a:noFill/>
              <a:round/>
              <a:headEnd/>
              <a:tailEnd/>
            </a:ln>
          </p:spPr>
          <p:txBody>
            <a:bodyPr/>
            <a:lstStyle/>
            <a:p>
              <a:endParaRPr lang="en-US"/>
            </a:p>
          </p:txBody>
        </p:sp>
        <p:sp>
          <p:nvSpPr>
            <p:cNvPr id="116" name="Freeform 115"/>
            <p:cNvSpPr>
              <a:spLocks/>
            </p:cNvSpPr>
            <p:nvPr/>
          </p:nvSpPr>
          <p:spPr bwMode="auto">
            <a:xfrm>
              <a:off x="4702175" y="4442613"/>
              <a:ext cx="50800" cy="30212"/>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path>
              </a:pathLst>
            </a:custGeom>
            <a:noFill/>
            <a:ln w="4763">
              <a:solidFill>
                <a:srgbClr val="000000"/>
              </a:solidFill>
              <a:round/>
              <a:headEnd/>
              <a:tailEnd/>
            </a:ln>
          </p:spPr>
          <p:txBody>
            <a:bodyPr/>
            <a:lstStyle/>
            <a:p>
              <a:endParaRPr lang="en-US"/>
            </a:p>
          </p:txBody>
        </p:sp>
        <p:sp>
          <p:nvSpPr>
            <p:cNvPr id="117" name="Freeform 116"/>
            <p:cNvSpPr>
              <a:spLocks noEditPoints="1"/>
            </p:cNvSpPr>
            <p:nvPr/>
          </p:nvSpPr>
          <p:spPr bwMode="auto">
            <a:xfrm>
              <a:off x="3981450" y="4925995"/>
              <a:ext cx="93663" cy="77499"/>
            </a:xfrm>
            <a:custGeom>
              <a:avLst/>
              <a:gdLst>
                <a:gd name="T0" fmla="*/ 0 w 70"/>
                <a:gd name="T1" fmla="*/ 2147483647 h 70"/>
                <a:gd name="T2" fmla="*/ 2147483647 w 70"/>
                <a:gd name="T3" fmla="*/ 0 h 70"/>
                <a:gd name="T4" fmla="*/ 2147483647 w 70"/>
                <a:gd name="T5" fmla="*/ 2147483647 h 70"/>
                <a:gd name="T6" fmla="*/ 2147483647 w 70"/>
                <a:gd name="T7" fmla="*/ 2147483647 h 70"/>
                <a:gd name="T8" fmla="*/ 0 w 70"/>
                <a:gd name="T9" fmla="*/ 2147483647 h 70"/>
                <a:gd name="T10" fmla="*/ 2147483647 w 70"/>
                <a:gd name="T11" fmla="*/ 2147483647 h 70"/>
                <a:gd name="T12" fmla="*/ 2147483647 w 70"/>
                <a:gd name="T13" fmla="*/ 2147483647 h 70"/>
                <a:gd name="T14" fmla="*/ 2147483647 w 70"/>
                <a:gd name="T15" fmla="*/ 2147483647 h 70"/>
                <a:gd name="T16" fmla="*/ 0 w 70"/>
                <a:gd name="T17" fmla="*/ 2147483647 h 70"/>
                <a:gd name="T18" fmla="*/ 2147483647 w 70"/>
                <a:gd name="T19" fmla="*/ 2147483647 h 70"/>
                <a:gd name="T20" fmla="*/ 2147483647 w 70"/>
                <a:gd name="T21" fmla="*/ 2147483647 h 70"/>
                <a:gd name="T22" fmla="*/ 2147483647 w 70"/>
                <a:gd name="T23" fmla="*/ 2147483647 h 70"/>
                <a:gd name="T24" fmla="*/ 2147483647 w 70"/>
                <a:gd name="T25" fmla="*/ 2147483647 h 70"/>
                <a:gd name="T26" fmla="*/ 2147483647 w 70"/>
                <a:gd name="T27" fmla="*/ 2147483647 h 70"/>
                <a:gd name="T28" fmla="*/ 2147483647 w 70"/>
                <a:gd name="T29" fmla="*/ 2147483647 h 70"/>
                <a:gd name="T30" fmla="*/ 2147483647 w 70"/>
                <a:gd name="T31" fmla="*/ 2147483647 h 70"/>
                <a:gd name="T32" fmla="*/ 2147483647 w 70"/>
                <a:gd name="T33" fmla="*/ 2147483647 h 70"/>
                <a:gd name="T34" fmla="*/ 2147483647 w 70"/>
                <a:gd name="T35" fmla="*/ 2147483647 h 70"/>
                <a:gd name="T36" fmla="*/ 2147483647 w 70"/>
                <a:gd name="T37" fmla="*/ 2147483647 h 70"/>
                <a:gd name="T38" fmla="*/ 2147483647 w 70"/>
                <a:gd name="T39" fmla="*/ 2147483647 h 70"/>
                <a:gd name="T40" fmla="*/ 2147483647 w 70"/>
                <a:gd name="T41" fmla="*/ 2147483647 h 70"/>
                <a:gd name="T42" fmla="*/ 2147483647 w 70"/>
                <a:gd name="T43" fmla="*/ 2147483647 h 70"/>
                <a:gd name="T44" fmla="*/ 2147483647 w 70"/>
                <a:gd name="T45" fmla="*/ 2147483647 h 70"/>
                <a:gd name="T46" fmla="*/ 2147483647 w 70"/>
                <a:gd name="T47" fmla="*/ 2147483647 h 70"/>
                <a:gd name="T48" fmla="*/ 2147483647 w 70"/>
                <a:gd name="T49" fmla="*/ 2147483647 h 70"/>
                <a:gd name="T50" fmla="*/ 2147483647 w 70"/>
                <a:gd name="T51" fmla="*/ 2147483647 h 70"/>
                <a:gd name="T52" fmla="*/ 2147483647 w 70"/>
                <a:gd name="T53" fmla="*/ 2147483647 h 70"/>
                <a:gd name="T54" fmla="*/ 2147483647 w 70"/>
                <a:gd name="T55" fmla="*/ 2147483647 h 70"/>
                <a:gd name="T56" fmla="*/ 2147483647 w 70"/>
                <a:gd name="T57" fmla="*/ 2147483647 h 7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70"/>
                <a:gd name="T88" fmla="*/ 0 h 70"/>
                <a:gd name="T89" fmla="*/ 70 w 70"/>
                <a:gd name="T90" fmla="*/ 70 h 70"/>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70" h="70">
                  <a:moveTo>
                    <a:pt x="0" y="7"/>
                  </a:moveTo>
                  <a:lnTo>
                    <a:pt x="4" y="0"/>
                  </a:lnTo>
                  <a:lnTo>
                    <a:pt x="67" y="31"/>
                  </a:lnTo>
                  <a:lnTo>
                    <a:pt x="63" y="38"/>
                  </a:lnTo>
                  <a:lnTo>
                    <a:pt x="0" y="7"/>
                  </a:lnTo>
                  <a:close/>
                  <a:moveTo>
                    <a:pt x="67" y="38"/>
                  </a:moveTo>
                  <a:lnTo>
                    <a:pt x="67" y="38"/>
                  </a:lnTo>
                  <a:lnTo>
                    <a:pt x="4" y="70"/>
                  </a:lnTo>
                  <a:lnTo>
                    <a:pt x="0" y="63"/>
                  </a:lnTo>
                  <a:lnTo>
                    <a:pt x="63" y="31"/>
                  </a:lnTo>
                  <a:lnTo>
                    <a:pt x="67" y="31"/>
                  </a:lnTo>
                  <a:lnTo>
                    <a:pt x="70" y="31"/>
                  </a:lnTo>
                  <a:lnTo>
                    <a:pt x="70" y="35"/>
                  </a:lnTo>
                  <a:lnTo>
                    <a:pt x="67" y="38"/>
                  </a:lnTo>
                  <a:close/>
                </a:path>
              </a:pathLst>
            </a:custGeom>
            <a:solidFill>
              <a:srgbClr val="000000"/>
            </a:solidFill>
            <a:ln w="9525">
              <a:noFill/>
              <a:round/>
              <a:headEnd/>
              <a:tailEnd/>
            </a:ln>
          </p:spPr>
          <p:txBody>
            <a:bodyPr/>
            <a:lstStyle/>
            <a:p>
              <a:endParaRPr lang="en-US"/>
            </a:p>
          </p:txBody>
        </p:sp>
        <p:sp>
          <p:nvSpPr>
            <p:cNvPr id="118" name="Freeform 117"/>
            <p:cNvSpPr>
              <a:spLocks/>
            </p:cNvSpPr>
            <p:nvPr/>
          </p:nvSpPr>
          <p:spPr bwMode="auto">
            <a:xfrm>
              <a:off x="2876550" y="3060768"/>
              <a:ext cx="38100" cy="45974"/>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119" name="Freeform 118"/>
            <p:cNvSpPr>
              <a:spLocks/>
            </p:cNvSpPr>
            <p:nvPr/>
          </p:nvSpPr>
          <p:spPr bwMode="auto">
            <a:xfrm>
              <a:off x="2876550" y="3060768"/>
              <a:ext cx="38100" cy="45974"/>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120" name="Line 397"/>
            <p:cNvSpPr>
              <a:spLocks noChangeShapeType="1"/>
            </p:cNvSpPr>
            <p:nvPr/>
          </p:nvSpPr>
          <p:spPr bwMode="auto">
            <a:xfrm>
              <a:off x="3486150" y="2991151"/>
              <a:ext cx="1588" cy="106396"/>
            </a:xfrm>
            <a:prstGeom prst="line">
              <a:avLst/>
            </a:prstGeom>
            <a:noFill/>
            <a:ln w="4763">
              <a:solidFill>
                <a:srgbClr val="000000"/>
              </a:solidFill>
              <a:round/>
              <a:headEnd/>
              <a:tailEnd/>
            </a:ln>
          </p:spPr>
          <p:txBody>
            <a:bodyPr/>
            <a:lstStyle/>
            <a:p>
              <a:endParaRPr lang="en-US"/>
            </a:p>
          </p:txBody>
        </p:sp>
        <p:sp>
          <p:nvSpPr>
            <p:cNvPr id="121" name="Freeform 120"/>
            <p:cNvSpPr>
              <a:spLocks/>
            </p:cNvSpPr>
            <p:nvPr/>
          </p:nvSpPr>
          <p:spPr bwMode="auto">
            <a:xfrm>
              <a:off x="3467100" y="3055514"/>
              <a:ext cx="42863" cy="42033"/>
            </a:xfrm>
            <a:custGeom>
              <a:avLst/>
              <a:gdLst>
                <a:gd name="T0" fmla="*/ 2147483647 w 32"/>
                <a:gd name="T1" fmla="*/ 2147483647 h 38"/>
                <a:gd name="T2" fmla="*/ 2147483647 w 32"/>
                <a:gd name="T3" fmla="*/ 0 h 38"/>
                <a:gd name="T4" fmla="*/ 2147483647 w 32"/>
                <a:gd name="T5" fmla="*/ 0 h 38"/>
                <a:gd name="T6" fmla="*/ 2147483647 w 32"/>
                <a:gd name="T7" fmla="*/ 2147483647 h 38"/>
                <a:gd name="T8" fmla="*/ 2147483647 w 32"/>
                <a:gd name="T9" fmla="*/ 2147483647 h 38"/>
                <a:gd name="T10" fmla="*/ 0 w 32"/>
                <a:gd name="T11" fmla="*/ 0 h 38"/>
                <a:gd name="T12" fmla="*/ 0 w 32"/>
                <a:gd name="T13" fmla="*/ 0 h 38"/>
                <a:gd name="T14" fmla="*/ 2147483647 w 32"/>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38"/>
                <a:gd name="T26" fmla="*/ 32 w 32"/>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38">
                  <a:moveTo>
                    <a:pt x="14" y="38"/>
                  </a:moveTo>
                  <a:lnTo>
                    <a:pt x="32" y="0"/>
                  </a:lnTo>
                  <a:lnTo>
                    <a:pt x="14" y="17"/>
                  </a:lnTo>
                  <a:lnTo>
                    <a:pt x="0" y="0"/>
                  </a:lnTo>
                  <a:lnTo>
                    <a:pt x="14" y="38"/>
                  </a:lnTo>
                  <a:close/>
                </a:path>
              </a:pathLst>
            </a:custGeom>
            <a:solidFill>
              <a:srgbClr val="000000"/>
            </a:solidFill>
            <a:ln w="9525">
              <a:noFill/>
              <a:round/>
              <a:headEnd/>
              <a:tailEnd/>
            </a:ln>
          </p:spPr>
          <p:txBody>
            <a:bodyPr/>
            <a:lstStyle/>
            <a:p>
              <a:endParaRPr lang="en-US"/>
            </a:p>
          </p:txBody>
        </p:sp>
        <p:sp>
          <p:nvSpPr>
            <p:cNvPr id="122" name="Freeform 121"/>
            <p:cNvSpPr>
              <a:spLocks/>
            </p:cNvSpPr>
            <p:nvPr/>
          </p:nvSpPr>
          <p:spPr bwMode="auto">
            <a:xfrm>
              <a:off x="3467100" y="3055514"/>
              <a:ext cx="42863" cy="42033"/>
            </a:xfrm>
            <a:custGeom>
              <a:avLst/>
              <a:gdLst>
                <a:gd name="T0" fmla="*/ 2147483647 w 32"/>
                <a:gd name="T1" fmla="*/ 2147483647 h 38"/>
                <a:gd name="T2" fmla="*/ 2147483647 w 32"/>
                <a:gd name="T3" fmla="*/ 0 h 38"/>
                <a:gd name="T4" fmla="*/ 2147483647 w 32"/>
                <a:gd name="T5" fmla="*/ 0 h 38"/>
                <a:gd name="T6" fmla="*/ 2147483647 w 32"/>
                <a:gd name="T7" fmla="*/ 2147483647 h 38"/>
                <a:gd name="T8" fmla="*/ 2147483647 w 32"/>
                <a:gd name="T9" fmla="*/ 2147483647 h 38"/>
                <a:gd name="T10" fmla="*/ 0 w 32"/>
                <a:gd name="T11" fmla="*/ 0 h 38"/>
                <a:gd name="T12" fmla="*/ 0 w 32"/>
                <a:gd name="T13" fmla="*/ 0 h 38"/>
                <a:gd name="T14" fmla="*/ 2147483647 w 32"/>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38"/>
                <a:gd name="T26" fmla="*/ 32 w 32"/>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38">
                  <a:moveTo>
                    <a:pt x="14" y="38"/>
                  </a:moveTo>
                  <a:lnTo>
                    <a:pt x="32" y="0"/>
                  </a:lnTo>
                  <a:lnTo>
                    <a:pt x="14" y="17"/>
                  </a:lnTo>
                  <a:lnTo>
                    <a:pt x="0" y="0"/>
                  </a:lnTo>
                  <a:lnTo>
                    <a:pt x="14" y="38"/>
                  </a:lnTo>
                </a:path>
              </a:pathLst>
            </a:custGeom>
            <a:noFill/>
            <a:ln w="4763">
              <a:solidFill>
                <a:srgbClr val="000000"/>
              </a:solidFill>
              <a:round/>
              <a:headEnd/>
              <a:tailEnd/>
            </a:ln>
          </p:spPr>
          <p:txBody>
            <a:bodyPr/>
            <a:lstStyle/>
            <a:p>
              <a:endParaRPr lang="en-US"/>
            </a:p>
          </p:txBody>
        </p:sp>
        <p:sp>
          <p:nvSpPr>
            <p:cNvPr id="123" name="Rectangle 122"/>
            <p:cNvSpPr>
              <a:spLocks noChangeArrowheads="1"/>
            </p:cNvSpPr>
            <p:nvPr/>
          </p:nvSpPr>
          <p:spPr bwMode="auto">
            <a:xfrm>
              <a:off x="3352800" y="2895600"/>
              <a:ext cx="256480" cy="92333"/>
            </a:xfrm>
            <a:prstGeom prst="rect">
              <a:avLst/>
            </a:prstGeom>
            <a:noFill/>
            <a:ln w="9525">
              <a:noFill/>
              <a:miter lim="800000"/>
              <a:headEnd/>
              <a:tailEnd/>
            </a:ln>
          </p:spPr>
          <p:txBody>
            <a:bodyPr wrap="none" lIns="0" tIns="0" rIns="0" bIns="0">
              <a:spAutoFit/>
            </a:bodyPr>
            <a:lstStyle/>
            <a:p>
              <a:pPr eaLnBrk="0" hangingPunct="0"/>
              <a:r>
                <a:rPr lang="en-US" sz="600" b="0" dirty="0">
                  <a:solidFill>
                    <a:srgbClr val="000000"/>
                  </a:solidFill>
                </a:rPr>
                <a:t>SXT(</a:t>
              </a:r>
              <a:r>
                <a:rPr lang="en-US" sz="600" b="0" dirty="0">
                  <a:solidFill>
                    <a:srgbClr val="C00000"/>
                  </a:solidFill>
                </a:rPr>
                <a:t>C</a:t>
              </a:r>
              <a:r>
                <a:rPr lang="en-US" sz="600" b="0" dirty="0">
                  <a:solidFill>
                    <a:srgbClr val="000000"/>
                  </a:solidFill>
                </a:rPr>
                <a:t>)</a:t>
              </a:r>
              <a:endParaRPr lang="en-US" b="0" dirty="0"/>
            </a:p>
          </p:txBody>
        </p:sp>
        <p:sp>
          <p:nvSpPr>
            <p:cNvPr id="124" name="Freeform 123"/>
            <p:cNvSpPr>
              <a:spLocks/>
            </p:cNvSpPr>
            <p:nvPr/>
          </p:nvSpPr>
          <p:spPr bwMode="auto">
            <a:xfrm>
              <a:off x="2663825" y="3097548"/>
              <a:ext cx="331788" cy="74872"/>
            </a:xfrm>
            <a:custGeom>
              <a:avLst/>
              <a:gdLst>
                <a:gd name="T0" fmla="*/ 0 w 388"/>
                <a:gd name="T1" fmla="*/ 0 h 63"/>
                <a:gd name="T2" fmla="*/ 2147483647 w 388"/>
                <a:gd name="T3" fmla="*/ 0 h 63"/>
                <a:gd name="T4" fmla="*/ 2147483647 w 388"/>
                <a:gd name="T5" fmla="*/ 2147483647 h 63"/>
                <a:gd name="T6" fmla="*/ 2147483647 w 388"/>
                <a:gd name="T7" fmla="*/ 2147483647 h 63"/>
                <a:gd name="T8" fmla="*/ 0 w 388"/>
                <a:gd name="T9" fmla="*/ 0 h 63"/>
                <a:gd name="T10" fmla="*/ 0 60000 65536"/>
                <a:gd name="T11" fmla="*/ 0 60000 65536"/>
                <a:gd name="T12" fmla="*/ 0 60000 65536"/>
                <a:gd name="T13" fmla="*/ 0 60000 65536"/>
                <a:gd name="T14" fmla="*/ 0 60000 65536"/>
                <a:gd name="T15" fmla="*/ 0 w 388"/>
                <a:gd name="T16" fmla="*/ 0 h 63"/>
                <a:gd name="T17" fmla="*/ 388 w 388"/>
                <a:gd name="T18" fmla="*/ 63 h 63"/>
              </a:gdLst>
              <a:ahLst/>
              <a:cxnLst>
                <a:cxn ang="T10">
                  <a:pos x="T0" y="T1"/>
                </a:cxn>
                <a:cxn ang="T11">
                  <a:pos x="T2" y="T3"/>
                </a:cxn>
                <a:cxn ang="T12">
                  <a:pos x="T4" y="T5"/>
                </a:cxn>
                <a:cxn ang="T13">
                  <a:pos x="T6" y="T7"/>
                </a:cxn>
                <a:cxn ang="T14">
                  <a:pos x="T8" y="T9"/>
                </a:cxn>
              </a:cxnLst>
              <a:rect l="T15" t="T16" r="T17" b="T18"/>
              <a:pathLst>
                <a:path w="388" h="63">
                  <a:moveTo>
                    <a:pt x="0" y="0"/>
                  </a:moveTo>
                  <a:lnTo>
                    <a:pt x="388" y="0"/>
                  </a:lnTo>
                  <a:lnTo>
                    <a:pt x="339" y="63"/>
                  </a:lnTo>
                  <a:lnTo>
                    <a:pt x="49" y="63"/>
                  </a:lnTo>
                  <a:lnTo>
                    <a:pt x="0" y="0"/>
                  </a:lnTo>
                </a:path>
              </a:pathLst>
            </a:custGeom>
            <a:solidFill>
              <a:srgbClr val="92D050"/>
            </a:solidFill>
            <a:ln w="11113">
              <a:solidFill>
                <a:srgbClr val="000000"/>
              </a:solidFill>
              <a:round/>
              <a:headEnd/>
              <a:tailEnd/>
            </a:ln>
          </p:spPr>
          <p:txBody>
            <a:bodyPr/>
            <a:lstStyle/>
            <a:p>
              <a:endParaRPr lang="en-US"/>
            </a:p>
          </p:txBody>
        </p:sp>
        <p:sp>
          <p:nvSpPr>
            <p:cNvPr id="125" name="Rectangle 124"/>
            <p:cNvSpPr>
              <a:spLocks noChangeArrowheads="1"/>
            </p:cNvSpPr>
            <p:nvPr/>
          </p:nvSpPr>
          <p:spPr bwMode="auto">
            <a:xfrm>
              <a:off x="3086100" y="3097548"/>
              <a:ext cx="169863"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ASEL</a:t>
              </a:r>
              <a:endParaRPr lang="en-US" b="0"/>
            </a:p>
          </p:txBody>
        </p:sp>
        <p:sp>
          <p:nvSpPr>
            <p:cNvPr id="126" name="Line 408"/>
            <p:cNvSpPr>
              <a:spLocks noChangeShapeType="1"/>
            </p:cNvSpPr>
            <p:nvPr/>
          </p:nvSpPr>
          <p:spPr bwMode="auto">
            <a:xfrm>
              <a:off x="2968625" y="3136954"/>
              <a:ext cx="103188" cy="0"/>
            </a:xfrm>
            <a:prstGeom prst="line">
              <a:avLst/>
            </a:prstGeom>
            <a:noFill/>
            <a:ln w="4763">
              <a:solidFill>
                <a:srgbClr val="000000"/>
              </a:solidFill>
              <a:round/>
              <a:headEnd/>
              <a:tailEnd/>
            </a:ln>
          </p:spPr>
          <p:txBody>
            <a:bodyPr/>
            <a:lstStyle/>
            <a:p>
              <a:endParaRPr lang="en-US"/>
            </a:p>
          </p:txBody>
        </p:sp>
        <p:sp>
          <p:nvSpPr>
            <p:cNvPr id="127" name="Freeform 126"/>
            <p:cNvSpPr>
              <a:spLocks/>
            </p:cNvSpPr>
            <p:nvPr/>
          </p:nvSpPr>
          <p:spPr bwMode="auto">
            <a:xfrm>
              <a:off x="2968625" y="3115937"/>
              <a:ext cx="52388" cy="35466"/>
            </a:xfrm>
            <a:custGeom>
              <a:avLst/>
              <a:gdLst>
                <a:gd name="T0" fmla="*/ 0 w 39"/>
                <a:gd name="T1" fmla="*/ 2147483647 h 32"/>
                <a:gd name="T2" fmla="*/ 2147483647 w 39"/>
                <a:gd name="T3" fmla="*/ 2147483647 h 32"/>
                <a:gd name="T4" fmla="*/ 2147483647 w 39"/>
                <a:gd name="T5" fmla="*/ 2147483647 h 32"/>
                <a:gd name="T6" fmla="*/ 2147483647 w 39"/>
                <a:gd name="T7" fmla="*/ 2147483647 h 32"/>
                <a:gd name="T8" fmla="*/ 2147483647 w 39"/>
                <a:gd name="T9" fmla="*/ 2147483647 h 32"/>
                <a:gd name="T10" fmla="*/ 2147483647 w 39"/>
                <a:gd name="T11" fmla="*/ 0 h 32"/>
                <a:gd name="T12" fmla="*/ 2147483647 w 39"/>
                <a:gd name="T13" fmla="*/ 0 h 32"/>
                <a:gd name="T14" fmla="*/ 0 w 39"/>
                <a:gd name="T15" fmla="*/ 2147483647 h 32"/>
                <a:gd name="T16" fmla="*/ 0 60000 65536"/>
                <a:gd name="T17" fmla="*/ 0 60000 65536"/>
                <a:gd name="T18" fmla="*/ 0 60000 65536"/>
                <a:gd name="T19" fmla="*/ 0 60000 65536"/>
                <a:gd name="T20" fmla="*/ 0 60000 65536"/>
                <a:gd name="T21" fmla="*/ 0 60000 65536"/>
                <a:gd name="T22" fmla="*/ 0 60000 65536"/>
                <a:gd name="T23" fmla="*/ 0 60000 65536"/>
                <a:gd name="T24" fmla="*/ 0 w 39"/>
                <a:gd name="T25" fmla="*/ 0 h 32"/>
                <a:gd name="T26" fmla="*/ 39 w 39"/>
                <a:gd name="T27" fmla="*/ 32 h 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9" h="32">
                  <a:moveTo>
                    <a:pt x="0" y="18"/>
                  </a:moveTo>
                  <a:lnTo>
                    <a:pt x="39" y="32"/>
                  </a:lnTo>
                  <a:lnTo>
                    <a:pt x="18" y="18"/>
                  </a:lnTo>
                  <a:lnTo>
                    <a:pt x="39" y="0"/>
                  </a:lnTo>
                  <a:lnTo>
                    <a:pt x="0" y="18"/>
                  </a:lnTo>
                  <a:close/>
                </a:path>
              </a:pathLst>
            </a:custGeom>
            <a:solidFill>
              <a:srgbClr val="000000"/>
            </a:solidFill>
            <a:ln w="9525">
              <a:noFill/>
              <a:round/>
              <a:headEnd/>
              <a:tailEnd/>
            </a:ln>
          </p:spPr>
          <p:txBody>
            <a:bodyPr/>
            <a:lstStyle/>
            <a:p>
              <a:endParaRPr lang="en-US"/>
            </a:p>
          </p:txBody>
        </p:sp>
        <p:sp>
          <p:nvSpPr>
            <p:cNvPr id="128" name="Freeform 127"/>
            <p:cNvSpPr>
              <a:spLocks/>
            </p:cNvSpPr>
            <p:nvPr/>
          </p:nvSpPr>
          <p:spPr bwMode="auto">
            <a:xfrm>
              <a:off x="2968625" y="3115937"/>
              <a:ext cx="52388" cy="35466"/>
            </a:xfrm>
            <a:custGeom>
              <a:avLst/>
              <a:gdLst>
                <a:gd name="T0" fmla="*/ 0 w 39"/>
                <a:gd name="T1" fmla="*/ 2147483647 h 32"/>
                <a:gd name="T2" fmla="*/ 2147483647 w 39"/>
                <a:gd name="T3" fmla="*/ 2147483647 h 32"/>
                <a:gd name="T4" fmla="*/ 2147483647 w 39"/>
                <a:gd name="T5" fmla="*/ 2147483647 h 32"/>
                <a:gd name="T6" fmla="*/ 2147483647 w 39"/>
                <a:gd name="T7" fmla="*/ 2147483647 h 32"/>
                <a:gd name="T8" fmla="*/ 2147483647 w 39"/>
                <a:gd name="T9" fmla="*/ 2147483647 h 32"/>
                <a:gd name="T10" fmla="*/ 2147483647 w 39"/>
                <a:gd name="T11" fmla="*/ 0 h 32"/>
                <a:gd name="T12" fmla="*/ 2147483647 w 39"/>
                <a:gd name="T13" fmla="*/ 0 h 32"/>
                <a:gd name="T14" fmla="*/ 0 w 39"/>
                <a:gd name="T15" fmla="*/ 2147483647 h 32"/>
                <a:gd name="T16" fmla="*/ 0 60000 65536"/>
                <a:gd name="T17" fmla="*/ 0 60000 65536"/>
                <a:gd name="T18" fmla="*/ 0 60000 65536"/>
                <a:gd name="T19" fmla="*/ 0 60000 65536"/>
                <a:gd name="T20" fmla="*/ 0 60000 65536"/>
                <a:gd name="T21" fmla="*/ 0 60000 65536"/>
                <a:gd name="T22" fmla="*/ 0 60000 65536"/>
                <a:gd name="T23" fmla="*/ 0 60000 65536"/>
                <a:gd name="T24" fmla="*/ 0 w 39"/>
                <a:gd name="T25" fmla="*/ 0 h 32"/>
                <a:gd name="T26" fmla="*/ 39 w 39"/>
                <a:gd name="T27" fmla="*/ 32 h 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9" h="32">
                  <a:moveTo>
                    <a:pt x="0" y="18"/>
                  </a:moveTo>
                  <a:lnTo>
                    <a:pt x="39" y="32"/>
                  </a:lnTo>
                  <a:lnTo>
                    <a:pt x="18" y="18"/>
                  </a:lnTo>
                  <a:lnTo>
                    <a:pt x="39" y="0"/>
                  </a:lnTo>
                  <a:lnTo>
                    <a:pt x="0" y="18"/>
                  </a:lnTo>
                </a:path>
              </a:pathLst>
            </a:custGeom>
            <a:noFill/>
            <a:ln w="4763">
              <a:solidFill>
                <a:srgbClr val="000000"/>
              </a:solidFill>
              <a:round/>
              <a:headEnd/>
              <a:tailEnd/>
            </a:ln>
          </p:spPr>
          <p:txBody>
            <a:bodyPr/>
            <a:lstStyle/>
            <a:p>
              <a:endParaRPr lang="en-US"/>
            </a:p>
          </p:txBody>
        </p:sp>
        <p:sp>
          <p:nvSpPr>
            <p:cNvPr id="129" name="Line 411"/>
            <p:cNvSpPr>
              <a:spLocks noChangeShapeType="1"/>
            </p:cNvSpPr>
            <p:nvPr/>
          </p:nvSpPr>
          <p:spPr bwMode="auto">
            <a:xfrm flipH="1">
              <a:off x="2895600" y="2738952"/>
              <a:ext cx="4763" cy="350715"/>
            </a:xfrm>
            <a:prstGeom prst="line">
              <a:avLst/>
            </a:prstGeom>
            <a:noFill/>
            <a:ln w="4763">
              <a:solidFill>
                <a:srgbClr val="000000"/>
              </a:solidFill>
              <a:round/>
              <a:headEnd/>
              <a:tailEnd/>
            </a:ln>
          </p:spPr>
          <p:txBody>
            <a:bodyPr/>
            <a:lstStyle/>
            <a:p>
              <a:endParaRPr lang="en-US"/>
            </a:p>
          </p:txBody>
        </p:sp>
        <p:sp>
          <p:nvSpPr>
            <p:cNvPr id="130" name="Freeform 129"/>
            <p:cNvSpPr>
              <a:spLocks/>
            </p:cNvSpPr>
            <p:nvPr/>
          </p:nvSpPr>
          <p:spPr bwMode="auto">
            <a:xfrm>
              <a:off x="2698750" y="3045006"/>
              <a:ext cx="38100" cy="45974"/>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131" name="Freeform 130"/>
            <p:cNvSpPr>
              <a:spLocks/>
            </p:cNvSpPr>
            <p:nvPr/>
          </p:nvSpPr>
          <p:spPr bwMode="auto">
            <a:xfrm>
              <a:off x="2698750" y="3045006"/>
              <a:ext cx="38100" cy="45974"/>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132" name="Line 428"/>
            <p:cNvSpPr>
              <a:spLocks noChangeShapeType="1"/>
            </p:cNvSpPr>
            <p:nvPr/>
          </p:nvSpPr>
          <p:spPr bwMode="auto">
            <a:xfrm>
              <a:off x="2717800" y="2970135"/>
              <a:ext cx="1588" cy="106396"/>
            </a:xfrm>
            <a:prstGeom prst="line">
              <a:avLst/>
            </a:prstGeom>
            <a:noFill/>
            <a:ln w="4763">
              <a:solidFill>
                <a:srgbClr val="000000"/>
              </a:solidFill>
              <a:round/>
              <a:headEnd/>
              <a:tailEnd/>
            </a:ln>
          </p:spPr>
          <p:txBody>
            <a:bodyPr/>
            <a:lstStyle/>
            <a:p>
              <a:endParaRPr lang="en-US"/>
            </a:p>
          </p:txBody>
        </p:sp>
        <p:sp>
          <p:nvSpPr>
            <p:cNvPr id="133" name="Line 59"/>
            <p:cNvSpPr>
              <a:spLocks noChangeShapeType="1"/>
            </p:cNvSpPr>
            <p:nvPr/>
          </p:nvSpPr>
          <p:spPr bwMode="auto">
            <a:xfrm flipH="1">
              <a:off x="1295400" y="1066800"/>
              <a:ext cx="0" cy="685800"/>
            </a:xfrm>
            <a:prstGeom prst="line">
              <a:avLst/>
            </a:prstGeom>
            <a:noFill/>
            <a:ln w="4763">
              <a:solidFill>
                <a:srgbClr val="000000"/>
              </a:solidFill>
              <a:round/>
              <a:headEnd/>
              <a:tailEnd/>
            </a:ln>
          </p:spPr>
          <p:txBody>
            <a:bodyPr/>
            <a:lstStyle/>
            <a:p>
              <a:endParaRPr lang="en-US"/>
            </a:p>
          </p:txBody>
        </p:sp>
        <p:sp>
          <p:nvSpPr>
            <p:cNvPr id="134" name="Line 59"/>
            <p:cNvSpPr>
              <a:spLocks noChangeShapeType="1"/>
            </p:cNvSpPr>
            <p:nvPr/>
          </p:nvSpPr>
          <p:spPr bwMode="auto">
            <a:xfrm flipH="1">
              <a:off x="838200" y="1066800"/>
              <a:ext cx="457200" cy="0"/>
            </a:xfrm>
            <a:prstGeom prst="line">
              <a:avLst/>
            </a:prstGeom>
            <a:noFill/>
            <a:ln w="4763">
              <a:solidFill>
                <a:srgbClr val="000000"/>
              </a:solidFill>
              <a:round/>
              <a:headEnd/>
              <a:tailEnd/>
            </a:ln>
          </p:spPr>
          <p:txBody>
            <a:bodyPr/>
            <a:lstStyle/>
            <a:p>
              <a:endParaRPr lang="en-US"/>
            </a:p>
          </p:txBody>
        </p:sp>
        <p:sp>
          <p:nvSpPr>
            <p:cNvPr id="135" name="Line 59"/>
            <p:cNvSpPr>
              <a:spLocks noChangeShapeType="1"/>
            </p:cNvSpPr>
            <p:nvPr/>
          </p:nvSpPr>
          <p:spPr bwMode="auto">
            <a:xfrm flipH="1">
              <a:off x="838200" y="1066800"/>
              <a:ext cx="0" cy="152400"/>
            </a:xfrm>
            <a:prstGeom prst="line">
              <a:avLst/>
            </a:prstGeom>
            <a:noFill/>
            <a:ln w="4763">
              <a:solidFill>
                <a:srgbClr val="000000"/>
              </a:solidFill>
              <a:round/>
              <a:headEnd/>
              <a:tailEnd/>
            </a:ln>
          </p:spPr>
          <p:txBody>
            <a:bodyPr/>
            <a:lstStyle/>
            <a:p>
              <a:endParaRPr lang="en-US"/>
            </a:p>
          </p:txBody>
        </p:sp>
        <p:sp>
          <p:nvSpPr>
            <p:cNvPr id="136" name="Line 59"/>
            <p:cNvSpPr>
              <a:spLocks noChangeShapeType="1"/>
            </p:cNvSpPr>
            <p:nvPr/>
          </p:nvSpPr>
          <p:spPr bwMode="auto">
            <a:xfrm>
              <a:off x="823912" y="1676400"/>
              <a:ext cx="1588" cy="3810000"/>
            </a:xfrm>
            <a:prstGeom prst="line">
              <a:avLst/>
            </a:prstGeom>
            <a:noFill/>
            <a:ln w="4763">
              <a:solidFill>
                <a:srgbClr val="000000"/>
              </a:solidFill>
              <a:round/>
              <a:headEnd/>
              <a:tailEnd/>
            </a:ln>
          </p:spPr>
          <p:txBody>
            <a:bodyPr/>
            <a:lstStyle/>
            <a:p>
              <a:endParaRPr lang="en-US"/>
            </a:p>
          </p:txBody>
        </p:sp>
        <p:sp>
          <p:nvSpPr>
            <p:cNvPr id="137" name="Line 59"/>
            <p:cNvSpPr>
              <a:spLocks noChangeShapeType="1"/>
            </p:cNvSpPr>
            <p:nvPr/>
          </p:nvSpPr>
          <p:spPr bwMode="auto">
            <a:xfrm>
              <a:off x="2087880" y="1676400"/>
              <a:ext cx="1588" cy="3962400"/>
            </a:xfrm>
            <a:prstGeom prst="line">
              <a:avLst/>
            </a:prstGeom>
            <a:noFill/>
            <a:ln w="4763">
              <a:solidFill>
                <a:srgbClr val="000000"/>
              </a:solidFill>
              <a:round/>
              <a:headEnd/>
              <a:tailEnd/>
            </a:ln>
          </p:spPr>
          <p:txBody>
            <a:bodyPr/>
            <a:lstStyle/>
            <a:p>
              <a:endParaRPr lang="en-US"/>
            </a:p>
          </p:txBody>
        </p:sp>
        <p:sp>
          <p:nvSpPr>
            <p:cNvPr id="138" name="Freeform 137"/>
            <p:cNvSpPr>
              <a:spLocks/>
            </p:cNvSpPr>
            <p:nvPr/>
          </p:nvSpPr>
          <p:spPr bwMode="auto">
            <a:xfrm>
              <a:off x="2095512" y="5619776"/>
              <a:ext cx="419088" cy="323824"/>
            </a:xfrm>
            <a:custGeom>
              <a:avLst/>
              <a:gdLst>
                <a:gd name="T0" fmla="*/ 2147483647 w 326"/>
                <a:gd name="T1" fmla="*/ 2147483647 h 836"/>
                <a:gd name="T2" fmla="*/ 2147483647 w 326"/>
                <a:gd name="T3" fmla="*/ 2147483647 h 836"/>
                <a:gd name="T4" fmla="*/ 2147483647 w 326"/>
                <a:gd name="T5" fmla="*/ 2147483647 h 836"/>
                <a:gd name="T6" fmla="*/ 0 w 326"/>
                <a:gd name="T7" fmla="*/ 2147483647 h 836"/>
                <a:gd name="T8" fmla="*/ 0 w 326"/>
                <a:gd name="T9" fmla="*/ 0 h 836"/>
                <a:gd name="T10" fmla="*/ 0 w 326"/>
                <a:gd name="T11" fmla="*/ 0 h 836"/>
                <a:gd name="T12" fmla="*/ 0 60000 65536"/>
                <a:gd name="T13" fmla="*/ 0 60000 65536"/>
                <a:gd name="T14" fmla="*/ 0 60000 65536"/>
                <a:gd name="T15" fmla="*/ 0 60000 65536"/>
                <a:gd name="T16" fmla="*/ 0 60000 65536"/>
                <a:gd name="T17" fmla="*/ 0 60000 65536"/>
                <a:gd name="T18" fmla="*/ 0 w 326"/>
                <a:gd name="T19" fmla="*/ 0 h 836"/>
                <a:gd name="T20" fmla="*/ 326 w 326"/>
                <a:gd name="T21" fmla="*/ 836 h 836"/>
                <a:gd name="connsiteX0" fmla="*/ 10000 w 10000"/>
                <a:gd name="connsiteY0" fmla="*/ 10000 h 10000"/>
                <a:gd name="connsiteX1" fmla="*/ 10000 w 10000"/>
                <a:gd name="connsiteY1" fmla="*/ 8038 h 10000"/>
                <a:gd name="connsiteX2" fmla="*/ 7730 w 10000"/>
                <a:gd name="connsiteY2" fmla="*/ 7117 h 10000"/>
                <a:gd name="connsiteX3" fmla="*/ 1273 w 10000"/>
                <a:gd name="connsiteY3" fmla="*/ 7277 h 10000"/>
                <a:gd name="connsiteX4" fmla="*/ 0 w 10000"/>
                <a:gd name="connsiteY4" fmla="*/ 0 h 10000"/>
                <a:gd name="connsiteX0" fmla="*/ 8727 w 8727"/>
                <a:gd name="connsiteY0" fmla="*/ 2883 h 2883"/>
                <a:gd name="connsiteX1" fmla="*/ 8727 w 8727"/>
                <a:gd name="connsiteY1" fmla="*/ 921 h 2883"/>
                <a:gd name="connsiteX2" fmla="*/ 6457 w 8727"/>
                <a:gd name="connsiteY2" fmla="*/ 0 h 2883"/>
                <a:gd name="connsiteX3" fmla="*/ 0 w 8727"/>
                <a:gd name="connsiteY3" fmla="*/ 160 h 2883"/>
                <a:gd name="connsiteX0" fmla="*/ 10000 w 10000"/>
                <a:gd name="connsiteY0" fmla="*/ 10153 h 10153"/>
                <a:gd name="connsiteX1" fmla="*/ 10000 w 10000"/>
                <a:gd name="connsiteY1" fmla="*/ 3348 h 10153"/>
                <a:gd name="connsiteX2" fmla="*/ 7399 w 10000"/>
                <a:gd name="connsiteY2" fmla="*/ 153 h 10153"/>
                <a:gd name="connsiteX3" fmla="*/ 0 w 10000"/>
                <a:gd name="connsiteY3" fmla="*/ 0 h 10153"/>
                <a:gd name="connsiteX0" fmla="*/ 10000 w 10000"/>
                <a:gd name="connsiteY0" fmla="*/ 10000 h 10000"/>
                <a:gd name="connsiteX1" fmla="*/ 10000 w 10000"/>
                <a:gd name="connsiteY1" fmla="*/ 3195 h 10000"/>
                <a:gd name="connsiteX2" fmla="*/ 7399 w 10000"/>
                <a:gd name="connsiteY2" fmla="*/ 0 h 10000"/>
                <a:gd name="connsiteX3" fmla="*/ 0 w 10000"/>
                <a:gd name="connsiteY3" fmla="*/ 554 h 10000"/>
                <a:gd name="connsiteX0" fmla="*/ 11000 w 11000"/>
                <a:gd name="connsiteY0" fmla="*/ 10036 h 10036"/>
                <a:gd name="connsiteX1" fmla="*/ 11000 w 11000"/>
                <a:gd name="connsiteY1" fmla="*/ 3231 h 10036"/>
                <a:gd name="connsiteX2" fmla="*/ 8399 w 11000"/>
                <a:gd name="connsiteY2" fmla="*/ 36 h 10036"/>
                <a:gd name="connsiteX3" fmla="*/ 0 w 11000"/>
                <a:gd name="connsiteY3" fmla="*/ 0 h 10036"/>
              </a:gdLst>
              <a:ahLst/>
              <a:cxnLst>
                <a:cxn ang="0">
                  <a:pos x="connsiteX0" y="connsiteY0"/>
                </a:cxn>
                <a:cxn ang="0">
                  <a:pos x="connsiteX1" y="connsiteY1"/>
                </a:cxn>
                <a:cxn ang="0">
                  <a:pos x="connsiteX2" y="connsiteY2"/>
                </a:cxn>
                <a:cxn ang="0">
                  <a:pos x="connsiteX3" y="connsiteY3"/>
                </a:cxn>
              </a:cxnLst>
              <a:rect l="l" t="t" r="r" b="b"/>
              <a:pathLst>
                <a:path w="11000" h="10036">
                  <a:moveTo>
                    <a:pt x="11000" y="10036"/>
                  </a:moveTo>
                  <a:lnTo>
                    <a:pt x="11000" y="3231"/>
                  </a:lnTo>
                  <a:lnTo>
                    <a:pt x="8399" y="36"/>
                  </a:lnTo>
                  <a:lnTo>
                    <a:pt x="0" y="0"/>
                  </a:lnTo>
                </a:path>
              </a:pathLst>
            </a:custGeom>
            <a:noFill/>
            <a:ln w="4763">
              <a:solidFill>
                <a:srgbClr val="000000"/>
              </a:solidFill>
              <a:round/>
              <a:headEnd/>
              <a:tailEnd/>
            </a:ln>
          </p:spPr>
          <p:txBody>
            <a:bodyPr/>
            <a:lstStyle/>
            <a:p>
              <a:endParaRPr lang="en-US"/>
            </a:p>
          </p:txBody>
        </p:sp>
        <p:sp>
          <p:nvSpPr>
            <p:cNvPr id="139" name="Rectangle 138"/>
            <p:cNvSpPr>
              <a:spLocks noChangeArrowheads="1"/>
            </p:cNvSpPr>
            <p:nvPr/>
          </p:nvSpPr>
          <p:spPr bwMode="auto">
            <a:xfrm>
              <a:off x="4521200" y="4454267"/>
              <a:ext cx="149080" cy="92333"/>
            </a:xfrm>
            <a:prstGeom prst="rect">
              <a:avLst/>
            </a:prstGeom>
            <a:noFill/>
            <a:ln w="9525">
              <a:noFill/>
              <a:miter lim="800000"/>
              <a:headEnd/>
              <a:tailEnd/>
            </a:ln>
          </p:spPr>
          <p:txBody>
            <a:bodyPr wrap="none" lIns="0" tIns="0" rIns="0" bIns="0">
              <a:spAutoFit/>
            </a:bodyPr>
            <a:lstStyle/>
            <a:p>
              <a:pPr eaLnBrk="0" hangingPunct="0"/>
              <a:r>
                <a:rPr lang="en-US" sz="600" dirty="0">
                  <a:solidFill>
                    <a:srgbClr val="000000"/>
                  </a:solidFill>
                </a:rPr>
                <a:t>R/W</a:t>
              </a:r>
              <a:endParaRPr lang="en-US" b="0" dirty="0"/>
            </a:p>
          </p:txBody>
        </p:sp>
        <p:sp>
          <p:nvSpPr>
            <p:cNvPr id="140" name="Line 59"/>
            <p:cNvSpPr>
              <a:spLocks noChangeShapeType="1"/>
            </p:cNvSpPr>
            <p:nvPr/>
          </p:nvSpPr>
          <p:spPr bwMode="auto">
            <a:xfrm>
              <a:off x="4343400" y="2971800"/>
              <a:ext cx="0" cy="1447800"/>
            </a:xfrm>
            <a:prstGeom prst="line">
              <a:avLst/>
            </a:prstGeom>
            <a:noFill/>
            <a:ln w="4763">
              <a:solidFill>
                <a:srgbClr val="000000"/>
              </a:solidFill>
              <a:round/>
              <a:headEnd/>
              <a:tailEnd/>
            </a:ln>
          </p:spPr>
          <p:txBody>
            <a:bodyPr/>
            <a:lstStyle/>
            <a:p>
              <a:endParaRPr lang="en-US"/>
            </a:p>
          </p:txBody>
        </p:sp>
        <p:sp>
          <p:nvSpPr>
            <p:cNvPr id="141" name="Line 59"/>
            <p:cNvSpPr>
              <a:spLocks noChangeShapeType="1"/>
            </p:cNvSpPr>
            <p:nvPr/>
          </p:nvSpPr>
          <p:spPr bwMode="auto">
            <a:xfrm flipH="1">
              <a:off x="3714750" y="2971800"/>
              <a:ext cx="628650" cy="0"/>
            </a:xfrm>
            <a:prstGeom prst="line">
              <a:avLst/>
            </a:prstGeom>
            <a:noFill/>
            <a:ln w="4763">
              <a:solidFill>
                <a:srgbClr val="000000"/>
              </a:solidFill>
              <a:round/>
              <a:headEnd/>
              <a:tailEnd/>
            </a:ln>
          </p:spPr>
          <p:txBody>
            <a:bodyPr/>
            <a:lstStyle/>
            <a:p>
              <a:endParaRPr lang="en-US"/>
            </a:p>
          </p:txBody>
        </p:sp>
      </p:grpSp>
      <p:grpSp>
        <p:nvGrpSpPr>
          <p:cNvPr id="142" name="Group 141"/>
          <p:cNvGrpSpPr/>
          <p:nvPr/>
        </p:nvGrpSpPr>
        <p:grpSpPr>
          <a:xfrm>
            <a:off x="192087" y="5105400"/>
            <a:ext cx="4532313" cy="109538"/>
            <a:chOff x="952500" y="5105400"/>
            <a:chExt cx="4532313" cy="109538"/>
          </a:xfrm>
        </p:grpSpPr>
        <p:sp>
          <p:nvSpPr>
            <p:cNvPr id="143" name="Rectangle 142"/>
            <p:cNvSpPr>
              <a:spLocks noChangeArrowheads="1"/>
            </p:cNvSpPr>
            <p:nvPr/>
          </p:nvSpPr>
          <p:spPr bwMode="auto">
            <a:xfrm>
              <a:off x="952500" y="5124450"/>
              <a:ext cx="4532313" cy="38100"/>
            </a:xfrm>
            <a:prstGeom prst="rect">
              <a:avLst/>
            </a:prstGeom>
            <a:solidFill>
              <a:srgbClr val="BBBBBB"/>
            </a:solidFill>
            <a:ln w="9525">
              <a:noFill/>
              <a:miter lim="800000"/>
              <a:headEnd/>
              <a:tailEnd/>
            </a:ln>
          </p:spPr>
          <p:txBody>
            <a:bodyPr/>
            <a:lstStyle/>
            <a:p>
              <a:endParaRPr lang="en-US"/>
            </a:p>
          </p:txBody>
        </p:sp>
        <p:sp>
          <p:nvSpPr>
            <p:cNvPr id="144" name="Rectangle 143"/>
            <p:cNvSpPr>
              <a:spLocks noChangeArrowheads="1"/>
            </p:cNvSpPr>
            <p:nvPr/>
          </p:nvSpPr>
          <p:spPr bwMode="auto">
            <a:xfrm>
              <a:off x="1060450" y="5105400"/>
              <a:ext cx="674688" cy="103188"/>
            </a:xfrm>
            <a:prstGeom prst="rect">
              <a:avLst/>
            </a:prstGeom>
            <a:solidFill>
              <a:srgbClr val="FFFFFF"/>
            </a:solidFill>
            <a:ln w="9525">
              <a:noFill/>
              <a:miter lim="800000"/>
              <a:headEnd/>
              <a:tailEnd/>
            </a:ln>
          </p:spPr>
          <p:txBody>
            <a:bodyPr/>
            <a:lstStyle/>
            <a:p>
              <a:endParaRPr lang="en-US"/>
            </a:p>
          </p:txBody>
        </p:sp>
        <p:sp>
          <p:nvSpPr>
            <p:cNvPr id="145" name="Rectangle 144"/>
            <p:cNvSpPr>
              <a:spLocks noChangeArrowheads="1"/>
            </p:cNvSpPr>
            <p:nvPr/>
          </p:nvSpPr>
          <p:spPr bwMode="auto">
            <a:xfrm>
              <a:off x="1063625" y="5110163"/>
              <a:ext cx="666750" cy="95250"/>
            </a:xfrm>
            <a:prstGeom prst="rect">
              <a:avLst/>
            </a:prstGeom>
            <a:noFill/>
            <a:ln w="11113">
              <a:solidFill>
                <a:srgbClr val="000000"/>
              </a:solidFill>
              <a:miter lim="800000"/>
              <a:headEnd/>
              <a:tailEnd/>
            </a:ln>
          </p:spPr>
          <p:txBody>
            <a:bodyPr/>
            <a:lstStyle/>
            <a:p>
              <a:endParaRPr lang="en-US"/>
            </a:p>
          </p:txBody>
        </p:sp>
        <p:sp>
          <p:nvSpPr>
            <p:cNvPr id="146" name="Freeform 145"/>
            <p:cNvSpPr>
              <a:spLocks/>
            </p:cNvSpPr>
            <p:nvPr/>
          </p:nvSpPr>
          <p:spPr bwMode="auto">
            <a:xfrm>
              <a:off x="1060450" y="5146675"/>
              <a:ext cx="65088" cy="28575"/>
            </a:xfrm>
            <a:custGeom>
              <a:avLst/>
              <a:gdLst>
                <a:gd name="T0" fmla="*/ 0 w 49"/>
                <a:gd name="T1" fmla="*/ 2147483647 h 21"/>
                <a:gd name="T2" fmla="*/ 2147483647 w 49"/>
                <a:gd name="T3" fmla="*/ 0 h 21"/>
                <a:gd name="T4" fmla="*/ 2147483647 w 49"/>
                <a:gd name="T5" fmla="*/ 2147483647 h 21"/>
                <a:gd name="T6" fmla="*/ 2147483647 w 49"/>
                <a:gd name="T7" fmla="*/ 2147483647 h 21"/>
                <a:gd name="T8" fmla="*/ 0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0" y="7"/>
                  </a:moveTo>
                  <a:lnTo>
                    <a:pt x="4" y="0"/>
                  </a:lnTo>
                  <a:lnTo>
                    <a:pt x="49" y="14"/>
                  </a:lnTo>
                  <a:lnTo>
                    <a:pt x="49" y="21"/>
                  </a:lnTo>
                  <a:lnTo>
                    <a:pt x="0" y="7"/>
                  </a:lnTo>
                  <a:close/>
                </a:path>
              </a:pathLst>
            </a:custGeom>
            <a:solidFill>
              <a:srgbClr val="000000"/>
            </a:solidFill>
            <a:ln w="9525">
              <a:noFill/>
              <a:round/>
              <a:headEnd/>
              <a:tailEnd/>
            </a:ln>
          </p:spPr>
          <p:txBody>
            <a:bodyPr/>
            <a:lstStyle/>
            <a:p>
              <a:endParaRPr lang="en-US"/>
            </a:p>
          </p:txBody>
        </p:sp>
        <p:sp>
          <p:nvSpPr>
            <p:cNvPr id="147" name="Freeform 146"/>
            <p:cNvSpPr>
              <a:spLocks/>
            </p:cNvSpPr>
            <p:nvPr/>
          </p:nvSpPr>
          <p:spPr bwMode="auto">
            <a:xfrm>
              <a:off x="1060450" y="5165725"/>
              <a:ext cx="65088" cy="33338"/>
            </a:xfrm>
            <a:custGeom>
              <a:avLst/>
              <a:gdLst>
                <a:gd name="T0" fmla="*/ 2147483647 w 49"/>
                <a:gd name="T1" fmla="*/ 2147483647 h 25"/>
                <a:gd name="T2" fmla="*/ 0 w 49"/>
                <a:gd name="T3" fmla="*/ 2147483647 h 25"/>
                <a:gd name="T4" fmla="*/ 2147483647 w 49"/>
                <a:gd name="T5" fmla="*/ 0 h 25"/>
                <a:gd name="T6" fmla="*/ 2147483647 w 49"/>
                <a:gd name="T7" fmla="*/ 2147483647 h 25"/>
                <a:gd name="T8" fmla="*/ 2147483647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4" y="25"/>
                  </a:moveTo>
                  <a:lnTo>
                    <a:pt x="0" y="18"/>
                  </a:lnTo>
                  <a:lnTo>
                    <a:pt x="49" y="0"/>
                  </a:lnTo>
                  <a:lnTo>
                    <a:pt x="49" y="7"/>
                  </a:lnTo>
                  <a:lnTo>
                    <a:pt x="4" y="25"/>
                  </a:lnTo>
                  <a:close/>
                </a:path>
              </a:pathLst>
            </a:custGeom>
            <a:solidFill>
              <a:srgbClr val="000000"/>
            </a:solidFill>
            <a:ln w="9525">
              <a:noFill/>
              <a:round/>
              <a:headEnd/>
              <a:tailEnd/>
            </a:ln>
          </p:spPr>
          <p:txBody>
            <a:bodyPr/>
            <a:lstStyle/>
            <a:p>
              <a:endParaRPr lang="en-US"/>
            </a:p>
          </p:txBody>
        </p:sp>
        <p:sp>
          <p:nvSpPr>
            <p:cNvPr id="148" name="Rectangle 147"/>
            <p:cNvSpPr>
              <a:spLocks noChangeArrowheads="1"/>
            </p:cNvSpPr>
            <p:nvPr/>
          </p:nvSpPr>
          <p:spPr bwMode="auto">
            <a:xfrm>
              <a:off x="2324100" y="5105400"/>
              <a:ext cx="674688" cy="103188"/>
            </a:xfrm>
            <a:prstGeom prst="rect">
              <a:avLst/>
            </a:prstGeom>
            <a:solidFill>
              <a:srgbClr val="FFFFFF"/>
            </a:solidFill>
            <a:ln w="9525">
              <a:noFill/>
              <a:miter lim="800000"/>
              <a:headEnd/>
              <a:tailEnd/>
            </a:ln>
          </p:spPr>
          <p:txBody>
            <a:bodyPr/>
            <a:lstStyle/>
            <a:p>
              <a:endParaRPr lang="en-US"/>
            </a:p>
          </p:txBody>
        </p:sp>
        <p:sp>
          <p:nvSpPr>
            <p:cNvPr id="149" name="Rectangle 148"/>
            <p:cNvSpPr>
              <a:spLocks noChangeArrowheads="1"/>
            </p:cNvSpPr>
            <p:nvPr/>
          </p:nvSpPr>
          <p:spPr bwMode="auto">
            <a:xfrm>
              <a:off x="2327275" y="5110163"/>
              <a:ext cx="666750" cy="95250"/>
            </a:xfrm>
            <a:prstGeom prst="rect">
              <a:avLst/>
            </a:prstGeom>
            <a:noFill/>
            <a:ln w="11113">
              <a:solidFill>
                <a:srgbClr val="000000"/>
              </a:solidFill>
              <a:miter lim="800000"/>
              <a:headEnd/>
              <a:tailEnd/>
            </a:ln>
          </p:spPr>
          <p:txBody>
            <a:bodyPr/>
            <a:lstStyle/>
            <a:p>
              <a:endParaRPr lang="en-US"/>
            </a:p>
          </p:txBody>
        </p:sp>
        <p:sp>
          <p:nvSpPr>
            <p:cNvPr id="150" name="Freeform 149"/>
            <p:cNvSpPr>
              <a:spLocks/>
            </p:cNvSpPr>
            <p:nvPr/>
          </p:nvSpPr>
          <p:spPr bwMode="auto">
            <a:xfrm>
              <a:off x="2324100" y="5146675"/>
              <a:ext cx="65088" cy="28575"/>
            </a:xfrm>
            <a:custGeom>
              <a:avLst/>
              <a:gdLst>
                <a:gd name="T0" fmla="*/ 0 w 49"/>
                <a:gd name="T1" fmla="*/ 2147483647 h 21"/>
                <a:gd name="T2" fmla="*/ 2147483647 w 49"/>
                <a:gd name="T3" fmla="*/ 0 h 21"/>
                <a:gd name="T4" fmla="*/ 2147483647 w 49"/>
                <a:gd name="T5" fmla="*/ 2147483647 h 21"/>
                <a:gd name="T6" fmla="*/ 2147483647 w 49"/>
                <a:gd name="T7" fmla="*/ 2147483647 h 21"/>
                <a:gd name="T8" fmla="*/ 0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0" y="7"/>
                  </a:moveTo>
                  <a:lnTo>
                    <a:pt x="4" y="0"/>
                  </a:lnTo>
                  <a:lnTo>
                    <a:pt x="49" y="14"/>
                  </a:lnTo>
                  <a:lnTo>
                    <a:pt x="49" y="21"/>
                  </a:lnTo>
                  <a:lnTo>
                    <a:pt x="0" y="7"/>
                  </a:lnTo>
                  <a:close/>
                </a:path>
              </a:pathLst>
            </a:custGeom>
            <a:solidFill>
              <a:srgbClr val="000000"/>
            </a:solidFill>
            <a:ln w="9525">
              <a:noFill/>
              <a:round/>
              <a:headEnd/>
              <a:tailEnd/>
            </a:ln>
          </p:spPr>
          <p:txBody>
            <a:bodyPr/>
            <a:lstStyle/>
            <a:p>
              <a:endParaRPr lang="en-US"/>
            </a:p>
          </p:txBody>
        </p:sp>
        <p:sp>
          <p:nvSpPr>
            <p:cNvPr id="151" name="Freeform 150"/>
            <p:cNvSpPr>
              <a:spLocks/>
            </p:cNvSpPr>
            <p:nvPr/>
          </p:nvSpPr>
          <p:spPr bwMode="auto">
            <a:xfrm>
              <a:off x="2324100" y="5165725"/>
              <a:ext cx="65088" cy="33338"/>
            </a:xfrm>
            <a:custGeom>
              <a:avLst/>
              <a:gdLst>
                <a:gd name="T0" fmla="*/ 2147483647 w 49"/>
                <a:gd name="T1" fmla="*/ 2147483647 h 25"/>
                <a:gd name="T2" fmla="*/ 0 w 49"/>
                <a:gd name="T3" fmla="*/ 2147483647 h 25"/>
                <a:gd name="T4" fmla="*/ 2147483647 w 49"/>
                <a:gd name="T5" fmla="*/ 0 h 25"/>
                <a:gd name="T6" fmla="*/ 2147483647 w 49"/>
                <a:gd name="T7" fmla="*/ 2147483647 h 25"/>
                <a:gd name="T8" fmla="*/ 2147483647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4" y="25"/>
                  </a:moveTo>
                  <a:lnTo>
                    <a:pt x="0" y="18"/>
                  </a:lnTo>
                  <a:lnTo>
                    <a:pt x="49" y="0"/>
                  </a:lnTo>
                  <a:lnTo>
                    <a:pt x="49" y="7"/>
                  </a:lnTo>
                  <a:lnTo>
                    <a:pt x="4" y="25"/>
                  </a:lnTo>
                  <a:close/>
                </a:path>
              </a:pathLst>
            </a:custGeom>
            <a:solidFill>
              <a:srgbClr val="000000"/>
            </a:solidFill>
            <a:ln w="9525">
              <a:noFill/>
              <a:round/>
              <a:headEnd/>
              <a:tailEnd/>
            </a:ln>
          </p:spPr>
          <p:txBody>
            <a:bodyPr/>
            <a:lstStyle/>
            <a:p>
              <a:endParaRPr lang="en-US"/>
            </a:p>
          </p:txBody>
        </p:sp>
        <p:sp>
          <p:nvSpPr>
            <p:cNvPr id="152" name="Rectangle 151"/>
            <p:cNvSpPr>
              <a:spLocks noChangeArrowheads="1"/>
            </p:cNvSpPr>
            <p:nvPr/>
          </p:nvSpPr>
          <p:spPr bwMode="auto">
            <a:xfrm>
              <a:off x="3462338" y="5105400"/>
              <a:ext cx="674687" cy="103188"/>
            </a:xfrm>
            <a:prstGeom prst="rect">
              <a:avLst/>
            </a:prstGeom>
            <a:solidFill>
              <a:srgbClr val="FFFFFF"/>
            </a:solidFill>
            <a:ln w="9525">
              <a:noFill/>
              <a:miter lim="800000"/>
              <a:headEnd/>
              <a:tailEnd/>
            </a:ln>
          </p:spPr>
          <p:txBody>
            <a:bodyPr/>
            <a:lstStyle/>
            <a:p>
              <a:endParaRPr lang="en-US"/>
            </a:p>
          </p:txBody>
        </p:sp>
        <p:sp>
          <p:nvSpPr>
            <p:cNvPr id="153" name="Rectangle 152"/>
            <p:cNvSpPr>
              <a:spLocks noChangeArrowheads="1"/>
            </p:cNvSpPr>
            <p:nvPr/>
          </p:nvSpPr>
          <p:spPr bwMode="auto">
            <a:xfrm>
              <a:off x="3465513" y="5110163"/>
              <a:ext cx="666750" cy="95250"/>
            </a:xfrm>
            <a:prstGeom prst="rect">
              <a:avLst/>
            </a:prstGeom>
            <a:noFill/>
            <a:ln w="11113">
              <a:solidFill>
                <a:srgbClr val="000000"/>
              </a:solidFill>
              <a:miter lim="800000"/>
              <a:headEnd/>
              <a:tailEnd/>
            </a:ln>
          </p:spPr>
          <p:txBody>
            <a:bodyPr/>
            <a:lstStyle/>
            <a:p>
              <a:endParaRPr lang="en-US"/>
            </a:p>
          </p:txBody>
        </p:sp>
        <p:sp>
          <p:nvSpPr>
            <p:cNvPr id="154" name="Freeform 153"/>
            <p:cNvSpPr>
              <a:spLocks/>
            </p:cNvSpPr>
            <p:nvPr/>
          </p:nvSpPr>
          <p:spPr bwMode="auto">
            <a:xfrm>
              <a:off x="3462338" y="5146675"/>
              <a:ext cx="65087" cy="28575"/>
            </a:xfrm>
            <a:custGeom>
              <a:avLst/>
              <a:gdLst>
                <a:gd name="T0" fmla="*/ 0 w 49"/>
                <a:gd name="T1" fmla="*/ 2147483647 h 21"/>
                <a:gd name="T2" fmla="*/ 2147483647 w 49"/>
                <a:gd name="T3" fmla="*/ 0 h 21"/>
                <a:gd name="T4" fmla="*/ 2147483647 w 49"/>
                <a:gd name="T5" fmla="*/ 2147483647 h 21"/>
                <a:gd name="T6" fmla="*/ 2147483647 w 49"/>
                <a:gd name="T7" fmla="*/ 2147483647 h 21"/>
                <a:gd name="T8" fmla="*/ 0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0" y="7"/>
                  </a:moveTo>
                  <a:lnTo>
                    <a:pt x="4" y="0"/>
                  </a:lnTo>
                  <a:lnTo>
                    <a:pt x="49" y="14"/>
                  </a:lnTo>
                  <a:lnTo>
                    <a:pt x="49" y="21"/>
                  </a:lnTo>
                  <a:lnTo>
                    <a:pt x="0" y="7"/>
                  </a:lnTo>
                  <a:close/>
                </a:path>
              </a:pathLst>
            </a:custGeom>
            <a:solidFill>
              <a:srgbClr val="000000"/>
            </a:solidFill>
            <a:ln w="9525">
              <a:noFill/>
              <a:round/>
              <a:headEnd/>
              <a:tailEnd/>
            </a:ln>
          </p:spPr>
          <p:txBody>
            <a:bodyPr/>
            <a:lstStyle/>
            <a:p>
              <a:endParaRPr lang="en-US"/>
            </a:p>
          </p:txBody>
        </p:sp>
        <p:sp>
          <p:nvSpPr>
            <p:cNvPr id="155" name="Freeform 154"/>
            <p:cNvSpPr>
              <a:spLocks/>
            </p:cNvSpPr>
            <p:nvPr/>
          </p:nvSpPr>
          <p:spPr bwMode="auto">
            <a:xfrm>
              <a:off x="3462338" y="5165725"/>
              <a:ext cx="65087" cy="33338"/>
            </a:xfrm>
            <a:custGeom>
              <a:avLst/>
              <a:gdLst>
                <a:gd name="T0" fmla="*/ 2147483647 w 49"/>
                <a:gd name="T1" fmla="*/ 2147483647 h 25"/>
                <a:gd name="T2" fmla="*/ 0 w 49"/>
                <a:gd name="T3" fmla="*/ 2147483647 h 25"/>
                <a:gd name="T4" fmla="*/ 2147483647 w 49"/>
                <a:gd name="T5" fmla="*/ 0 h 25"/>
                <a:gd name="T6" fmla="*/ 2147483647 w 49"/>
                <a:gd name="T7" fmla="*/ 2147483647 h 25"/>
                <a:gd name="T8" fmla="*/ 2147483647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4" y="25"/>
                  </a:moveTo>
                  <a:lnTo>
                    <a:pt x="0" y="18"/>
                  </a:lnTo>
                  <a:lnTo>
                    <a:pt x="49" y="0"/>
                  </a:lnTo>
                  <a:lnTo>
                    <a:pt x="49" y="7"/>
                  </a:lnTo>
                  <a:lnTo>
                    <a:pt x="4" y="25"/>
                  </a:lnTo>
                  <a:close/>
                </a:path>
              </a:pathLst>
            </a:custGeom>
            <a:solidFill>
              <a:srgbClr val="000000"/>
            </a:solidFill>
            <a:ln w="9525">
              <a:noFill/>
              <a:round/>
              <a:headEnd/>
              <a:tailEnd/>
            </a:ln>
          </p:spPr>
          <p:txBody>
            <a:bodyPr/>
            <a:lstStyle/>
            <a:p>
              <a:endParaRPr lang="en-US"/>
            </a:p>
          </p:txBody>
        </p:sp>
        <p:sp>
          <p:nvSpPr>
            <p:cNvPr id="156" name="Rectangle 155"/>
            <p:cNvSpPr>
              <a:spLocks noChangeArrowheads="1"/>
            </p:cNvSpPr>
            <p:nvPr/>
          </p:nvSpPr>
          <p:spPr bwMode="auto">
            <a:xfrm>
              <a:off x="3752850" y="5122863"/>
              <a:ext cx="112713"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Y</a:t>
              </a:r>
              <a:r>
                <a:rPr lang="en-US" sz="600" b="0" baseline="30000">
                  <a:solidFill>
                    <a:srgbClr val="000000"/>
                  </a:solidFill>
                </a:rPr>
                <a:t>WB</a:t>
              </a:r>
              <a:endParaRPr lang="en-US" b="0" baseline="30000"/>
            </a:p>
          </p:txBody>
        </p:sp>
        <p:sp>
          <p:nvSpPr>
            <p:cNvPr id="157" name="Rectangle 156"/>
            <p:cNvSpPr>
              <a:spLocks noChangeArrowheads="1"/>
            </p:cNvSpPr>
            <p:nvPr/>
          </p:nvSpPr>
          <p:spPr bwMode="auto">
            <a:xfrm>
              <a:off x="2600325" y="5110163"/>
              <a:ext cx="130175"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IR</a:t>
              </a:r>
              <a:r>
                <a:rPr lang="en-US" sz="600" b="0" baseline="30000">
                  <a:solidFill>
                    <a:srgbClr val="000000"/>
                  </a:solidFill>
                </a:rPr>
                <a:t>WB</a:t>
              </a:r>
              <a:endParaRPr lang="en-US" b="0" baseline="30000"/>
            </a:p>
          </p:txBody>
        </p:sp>
        <p:sp>
          <p:nvSpPr>
            <p:cNvPr id="158" name="Rectangle 157"/>
            <p:cNvSpPr>
              <a:spLocks noChangeArrowheads="1"/>
            </p:cNvSpPr>
            <p:nvPr/>
          </p:nvSpPr>
          <p:spPr bwMode="auto">
            <a:xfrm>
              <a:off x="1314450" y="5110163"/>
              <a:ext cx="152400"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PC</a:t>
              </a:r>
              <a:r>
                <a:rPr lang="en-US" sz="600" b="0" baseline="30000">
                  <a:solidFill>
                    <a:srgbClr val="000000"/>
                  </a:solidFill>
                </a:rPr>
                <a:t>WB</a:t>
              </a:r>
              <a:endParaRPr lang="en-US" b="0" baseline="30000"/>
            </a:p>
          </p:txBody>
        </p:sp>
      </p:grpSp>
      <p:sp>
        <p:nvSpPr>
          <p:cNvPr id="159" name="Rectangle 158"/>
          <p:cNvSpPr>
            <a:spLocks noChangeArrowheads="1"/>
          </p:cNvSpPr>
          <p:nvPr/>
        </p:nvSpPr>
        <p:spPr bwMode="auto">
          <a:xfrm>
            <a:off x="198438" y="6256020"/>
            <a:ext cx="4525962" cy="36512"/>
          </a:xfrm>
          <a:prstGeom prst="rect">
            <a:avLst/>
          </a:prstGeom>
          <a:solidFill>
            <a:srgbClr val="BBBBBB"/>
          </a:solidFill>
          <a:ln w="9525">
            <a:noFill/>
            <a:miter lim="800000"/>
            <a:headEnd/>
            <a:tailEnd/>
          </a:ln>
        </p:spPr>
        <p:txBody>
          <a:bodyPr/>
          <a:lstStyle/>
          <a:p>
            <a:endParaRPr lang="en-US"/>
          </a:p>
        </p:txBody>
      </p:sp>
      <p:grpSp>
        <p:nvGrpSpPr>
          <p:cNvPr id="160" name="Group 166"/>
          <p:cNvGrpSpPr/>
          <p:nvPr/>
        </p:nvGrpSpPr>
        <p:grpSpPr>
          <a:xfrm>
            <a:off x="192087" y="4038600"/>
            <a:ext cx="4532313" cy="107950"/>
            <a:chOff x="952500" y="4132263"/>
            <a:chExt cx="4532313" cy="107950"/>
          </a:xfrm>
        </p:grpSpPr>
        <p:sp>
          <p:nvSpPr>
            <p:cNvPr id="161" name="Rectangle 160"/>
            <p:cNvSpPr>
              <a:spLocks noChangeArrowheads="1"/>
            </p:cNvSpPr>
            <p:nvPr/>
          </p:nvSpPr>
          <p:spPr bwMode="auto">
            <a:xfrm>
              <a:off x="952500" y="4170363"/>
              <a:ext cx="4532313" cy="36512"/>
            </a:xfrm>
            <a:prstGeom prst="rect">
              <a:avLst/>
            </a:prstGeom>
            <a:solidFill>
              <a:srgbClr val="BBBBBB"/>
            </a:solidFill>
            <a:ln w="9525">
              <a:noFill/>
              <a:miter lim="800000"/>
              <a:headEnd/>
              <a:tailEnd/>
            </a:ln>
          </p:spPr>
          <p:txBody>
            <a:bodyPr/>
            <a:lstStyle/>
            <a:p>
              <a:endParaRPr lang="en-US"/>
            </a:p>
          </p:txBody>
        </p:sp>
        <p:sp>
          <p:nvSpPr>
            <p:cNvPr id="162" name="Rectangle 161"/>
            <p:cNvSpPr>
              <a:spLocks noChangeArrowheads="1"/>
            </p:cNvSpPr>
            <p:nvPr/>
          </p:nvSpPr>
          <p:spPr bwMode="auto">
            <a:xfrm>
              <a:off x="1060450" y="4132263"/>
              <a:ext cx="674688" cy="107950"/>
            </a:xfrm>
            <a:prstGeom prst="rect">
              <a:avLst/>
            </a:prstGeom>
            <a:solidFill>
              <a:srgbClr val="FFFFFF"/>
            </a:solidFill>
            <a:ln w="9525">
              <a:noFill/>
              <a:miter lim="800000"/>
              <a:headEnd/>
              <a:tailEnd/>
            </a:ln>
          </p:spPr>
          <p:txBody>
            <a:bodyPr/>
            <a:lstStyle/>
            <a:p>
              <a:endParaRPr lang="en-US"/>
            </a:p>
          </p:txBody>
        </p:sp>
        <p:sp>
          <p:nvSpPr>
            <p:cNvPr id="163" name="Rectangle 162"/>
            <p:cNvSpPr>
              <a:spLocks noChangeArrowheads="1"/>
            </p:cNvSpPr>
            <p:nvPr/>
          </p:nvSpPr>
          <p:spPr bwMode="auto">
            <a:xfrm>
              <a:off x="1063625" y="4137025"/>
              <a:ext cx="666750" cy="98425"/>
            </a:xfrm>
            <a:prstGeom prst="rect">
              <a:avLst/>
            </a:prstGeom>
            <a:noFill/>
            <a:ln w="11113">
              <a:solidFill>
                <a:srgbClr val="000000"/>
              </a:solidFill>
              <a:miter lim="800000"/>
              <a:headEnd/>
              <a:tailEnd/>
            </a:ln>
          </p:spPr>
          <p:txBody>
            <a:bodyPr/>
            <a:lstStyle/>
            <a:p>
              <a:endParaRPr lang="en-US"/>
            </a:p>
          </p:txBody>
        </p:sp>
        <p:sp>
          <p:nvSpPr>
            <p:cNvPr id="164" name="Freeform 163"/>
            <p:cNvSpPr>
              <a:spLocks/>
            </p:cNvSpPr>
            <p:nvPr/>
          </p:nvSpPr>
          <p:spPr bwMode="auto">
            <a:xfrm>
              <a:off x="1060450" y="4173538"/>
              <a:ext cx="65088"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4"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165" name="Freeform 164"/>
            <p:cNvSpPr>
              <a:spLocks/>
            </p:cNvSpPr>
            <p:nvPr/>
          </p:nvSpPr>
          <p:spPr bwMode="auto">
            <a:xfrm>
              <a:off x="1060450" y="4197350"/>
              <a:ext cx="65088"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4" y="21"/>
                  </a:moveTo>
                  <a:lnTo>
                    <a:pt x="0" y="14"/>
                  </a:lnTo>
                  <a:lnTo>
                    <a:pt x="49" y="0"/>
                  </a:lnTo>
                  <a:lnTo>
                    <a:pt x="49" y="7"/>
                  </a:lnTo>
                  <a:lnTo>
                    <a:pt x="4" y="21"/>
                  </a:lnTo>
                  <a:close/>
                </a:path>
              </a:pathLst>
            </a:custGeom>
            <a:solidFill>
              <a:srgbClr val="000000"/>
            </a:solidFill>
            <a:ln w="9525">
              <a:noFill/>
              <a:round/>
              <a:headEnd/>
              <a:tailEnd/>
            </a:ln>
          </p:spPr>
          <p:txBody>
            <a:bodyPr/>
            <a:lstStyle/>
            <a:p>
              <a:endParaRPr lang="en-US"/>
            </a:p>
          </p:txBody>
        </p:sp>
        <p:sp>
          <p:nvSpPr>
            <p:cNvPr id="166" name="Rectangle 165"/>
            <p:cNvSpPr>
              <a:spLocks noChangeArrowheads="1"/>
            </p:cNvSpPr>
            <p:nvPr/>
          </p:nvSpPr>
          <p:spPr bwMode="auto">
            <a:xfrm>
              <a:off x="2324100" y="4132263"/>
              <a:ext cx="674688" cy="107950"/>
            </a:xfrm>
            <a:prstGeom prst="rect">
              <a:avLst/>
            </a:prstGeom>
            <a:solidFill>
              <a:srgbClr val="FFFFFF"/>
            </a:solidFill>
            <a:ln w="9525">
              <a:noFill/>
              <a:miter lim="800000"/>
              <a:headEnd/>
              <a:tailEnd/>
            </a:ln>
          </p:spPr>
          <p:txBody>
            <a:bodyPr/>
            <a:lstStyle/>
            <a:p>
              <a:endParaRPr lang="en-US"/>
            </a:p>
          </p:txBody>
        </p:sp>
        <p:sp>
          <p:nvSpPr>
            <p:cNvPr id="167" name="Rectangle 166"/>
            <p:cNvSpPr>
              <a:spLocks noChangeArrowheads="1"/>
            </p:cNvSpPr>
            <p:nvPr/>
          </p:nvSpPr>
          <p:spPr bwMode="auto">
            <a:xfrm>
              <a:off x="2327275" y="4137025"/>
              <a:ext cx="666750" cy="98425"/>
            </a:xfrm>
            <a:prstGeom prst="rect">
              <a:avLst/>
            </a:prstGeom>
            <a:noFill/>
            <a:ln w="11113">
              <a:solidFill>
                <a:srgbClr val="000000"/>
              </a:solidFill>
              <a:miter lim="800000"/>
              <a:headEnd/>
              <a:tailEnd/>
            </a:ln>
          </p:spPr>
          <p:txBody>
            <a:bodyPr/>
            <a:lstStyle/>
            <a:p>
              <a:endParaRPr lang="en-US"/>
            </a:p>
          </p:txBody>
        </p:sp>
        <p:sp>
          <p:nvSpPr>
            <p:cNvPr id="168" name="Freeform 167"/>
            <p:cNvSpPr>
              <a:spLocks/>
            </p:cNvSpPr>
            <p:nvPr/>
          </p:nvSpPr>
          <p:spPr bwMode="auto">
            <a:xfrm>
              <a:off x="2324100" y="4173538"/>
              <a:ext cx="65088"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4"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169" name="Freeform 168"/>
            <p:cNvSpPr>
              <a:spLocks/>
            </p:cNvSpPr>
            <p:nvPr/>
          </p:nvSpPr>
          <p:spPr bwMode="auto">
            <a:xfrm>
              <a:off x="2324100" y="4197350"/>
              <a:ext cx="65088"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4" y="21"/>
                  </a:moveTo>
                  <a:lnTo>
                    <a:pt x="0" y="14"/>
                  </a:lnTo>
                  <a:lnTo>
                    <a:pt x="49" y="0"/>
                  </a:lnTo>
                  <a:lnTo>
                    <a:pt x="49" y="7"/>
                  </a:lnTo>
                  <a:lnTo>
                    <a:pt x="4" y="21"/>
                  </a:lnTo>
                  <a:close/>
                </a:path>
              </a:pathLst>
            </a:custGeom>
            <a:solidFill>
              <a:srgbClr val="000000"/>
            </a:solidFill>
            <a:ln w="9525">
              <a:noFill/>
              <a:round/>
              <a:headEnd/>
              <a:tailEnd/>
            </a:ln>
          </p:spPr>
          <p:txBody>
            <a:bodyPr/>
            <a:lstStyle/>
            <a:p>
              <a:endParaRPr lang="en-US"/>
            </a:p>
          </p:txBody>
        </p:sp>
        <p:sp>
          <p:nvSpPr>
            <p:cNvPr id="170" name="Rectangle 169"/>
            <p:cNvSpPr>
              <a:spLocks noChangeArrowheads="1"/>
            </p:cNvSpPr>
            <p:nvPr/>
          </p:nvSpPr>
          <p:spPr bwMode="auto">
            <a:xfrm>
              <a:off x="3462338" y="4132263"/>
              <a:ext cx="674687" cy="107950"/>
            </a:xfrm>
            <a:prstGeom prst="rect">
              <a:avLst/>
            </a:prstGeom>
            <a:solidFill>
              <a:srgbClr val="FFFFFF"/>
            </a:solidFill>
            <a:ln w="9525">
              <a:noFill/>
              <a:miter lim="800000"/>
              <a:headEnd/>
              <a:tailEnd/>
            </a:ln>
          </p:spPr>
          <p:txBody>
            <a:bodyPr/>
            <a:lstStyle/>
            <a:p>
              <a:endParaRPr lang="en-US"/>
            </a:p>
          </p:txBody>
        </p:sp>
        <p:sp>
          <p:nvSpPr>
            <p:cNvPr id="171" name="Rectangle 170"/>
            <p:cNvSpPr>
              <a:spLocks noChangeArrowheads="1"/>
            </p:cNvSpPr>
            <p:nvPr/>
          </p:nvSpPr>
          <p:spPr bwMode="auto">
            <a:xfrm>
              <a:off x="3465513" y="4137025"/>
              <a:ext cx="666750" cy="98425"/>
            </a:xfrm>
            <a:prstGeom prst="rect">
              <a:avLst/>
            </a:prstGeom>
            <a:noFill/>
            <a:ln w="11113">
              <a:solidFill>
                <a:srgbClr val="000000"/>
              </a:solidFill>
              <a:miter lim="800000"/>
              <a:headEnd/>
              <a:tailEnd/>
            </a:ln>
          </p:spPr>
          <p:txBody>
            <a:bodyPr/>
            <a:lstStyle/>
            <a:p>
              <a:endParaRPr lang="en-US"/>
            </a:p>
          </p:txBody>
        </p:sp>
        <p:sp>
          <p:nvSpPr>
            <p:cNvPr id="172" name="Freeform 171"/>
            <p:cNvSpPr>
              <a:spLocks/>
            </p:cNvSpPr>
            <p:nvPr/>
          </p:nvSpPr>
          <p:spPr bwMode="auto">
            <a:xfrm>
              <a:off x="3462338" y="4173538"/>
              <a:ext cx="65087"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4"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173" name="Freeform 172"/>
            <p:cNvSpPr>
              <a:spLocks/>
            </p:cNvSpPr>
            <p:nvPr/>
          </p:nvSpPr>
          <p:spPr bwMode="auto">
            <a:xfrm>
              <a:off x="3462338" y="4197350"/>
              <a:ext cx="65087"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4" y="21"/>
                  </a:moveTo>
                  <a:lnTo>
                    <a:pt x="0" y="14"/>
                  </a:lnTo>
                  <a:lnTo>
                    <a:pt x="49" y="0"/>
                  </a:lnTo>
                  <a:lnTo>
                    <a:pt x="49" y="7"/>
                  </a:lnTo>
                  <a:lnTo>
                    <a:pt x="4" y="21"/>
                  </a:lnTo>
                  <a:close/>
                </a:path>
              </a:pathLst>
            </a:custGeom>
            <a:solidFill>
              <a:srgbClr val="000000"/>
            </a:solidFill>
            <a:ln w="9525">
              <a:noFill/>
              <a:round/>
              <a:headEnd/>
              <a:tailEnd/>
            </a:ln>
          </p:spPr>
          <p:txBody>
            <a:bodyPr/>
            <a:lstStyle/>
            <a:p>
              <a:endParaRPr lang="en-US"/>
            </a:p>
          </p:txBody>
        </p:sp>
        <p:sp>
          <p:nvSpPr>
            <p:cNvPr id="174" name="Rectangle 173"/>
            <p:cNvSpPr>
              <a:spLocks noChangeArrowheads="1"/>
            </p:cNvSpPr>
            <p:nvPr/>
          </p:nvSpPr>
          <p:spPr bwMode="auto">
            <a:xfrm>
              <a:off x="3724275" y="4141788"/>
              <a:ext cx="149225"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Y</a:t>
              </a:r>
              <a:r>
                <a:rPr lang="en-US" sz="600" b="0" baseline="30000">
                  <a:solidFill>
                    <a:srgbClr val="000000"/>
                  </a:solidFill>
                </a:rPr>
                <a:t>MEM</a:t>
              </a:r>
              <a:endParaRPr lang="en-US" b="0" baseline="30000"/>
            </a:p>
          </p:txBody>
        </p:sp>
        <p:sp>
          <p:nvSpPr>
            <p:cNvPr id="175" name="Rectangle 174"/>
            <p:cNvSpPr>
              <a:spLocks noChangeArrowheads="1"/>
            </p:cNvSpPr>
            <p:nvPr/>
          </p:nvSpPr>
          <p:spPr bwMode="auto">
            <a:xfrm>
              <a:off x="4598988" y="4132263"/>
              <a:ext cx="674687" cy="107950"/>
            </a:xfrm>
            <a:prstGeom prst="rect">
              <a:avLst/>
            </a:prstGeom>
            <a:solidFill>
              <a:srgbClr val="FFFFFF"/>
            </a:solidFill>
            <a:ln w="9525">
              <a:noFill/>
              <a:miter lim="800000"/>
              <a:headEnd/>
              <a:tailEnd/>
            </a:ln>
          </p:spPr>
          <p:txBody>
            <a:bodyPr/>
            <a:lstStyle/>
            <a:p>
              <a:endParaRPr lang="en-US"/>
            </a:p>
          </p:txBody>
        </p:sp>
        <p:sp>
          <p:nvSpPr>
            <p:cNvPr id="176" name="Rectangle 175"/>
            <p:cNvSpPr>
              <a:spLocks noChangeArrowheads="1"/>
            </p:cNvSpPr>
            <p:nvPr/>
          </p:nvSpPr>
          <p:spPr bwMode="auto">
            <a:xfrm>
              <a:off x="4603750" y="4137025"/>
              <a:ext cx="666750" cy="98425"/>
            </a:xfrm>
            <a:prstGeom prst="rect">
              <a:avLst/>
            </a:prstGeom>
            <a:noFill/>
            <a:ln w="11113">
              <a:solidFill>
                <a:srgbClr val="000000"/>
              </a:solidFill>
              <a:miter lim="800000"/>
              <a:headEnd/>
              <a:tailEnd/>
            </a:ln>
          </p:spPr>
          <p:txBody>
            <a:bodyPr/>
            <a:lstStyle/>
            <a:p>
              <a:endParaRPr lang="en-US"/>
            </a:p>
          </p:txBody>
        </p:sp>
        <p:sp>
          <p:nvSpPr>
            <p:cNvPr id="177" name="Freeform 176"/>
            <p:cNvSpPr>
              <a:spLocks/>
            </p:cNvSpPr>
            <p:nvPr/>
          </p:nvSpPr>
          <p:spPr bwMode="auto">
            <a:xfrm>
              <a:off x="4598988" y="4173538"/>
              <a:ext cx="66675"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4"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178" name="Freeform 177"/>
            <p:cNvSpPr>
              <a:spLocks/>
            </p:cNvSpPr>
            <p:nvPr/>
          </p:nvSpPr>
          <p:spPr bwMode="auto">
            <a:xfrm>
              <a:off x="4598988" y="4197350"/>
              <a:ext cx="66675"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4" y="21"/>
                  </a:moveTo>
                  <a:lnTo>
                    <a:pt x="0" y="14"/>
                  </a:lnTo>
                  <a:lnTo>
                    <a:pt x="49" y="0"/>
                  </a:lnTo>
                  <a:lnTo>
                    <a:pt x="49" y="7"/>
                  </a:lnTo>
                  <a:lnTo>
                    <a:pt x="4" y="21"/>
                  </a:lnTo>
                  <a:close/>
                </a:path>
              </a:pathLst>
            </a:custGeom>
            <a:solidFill>
              <a:srgbClr val="000000"/>
            </a:solidFill>
            <a:ln w="9525">
              <a:noFill/>
              <a:round/>
              <a:headEnd/>
              <a:tailEnd/>
            </a:ln>
          </p:spPr>
          <p:txBody>
            <a:bodyPr/>
            <a:lstStyle/>
            <a:p>
              <a:endParaRPr lang="en-US"/>
            </a:p>
          </p:txBody>
        </p:sp>
        <p:sp>
          <p:nvSpPr>
            <p:cNvPr id="179" name="Rectangle 178"/>
            <p:cNvSpPr>
              <a:spLocks noChangeArrowheads="1"/>
            </p:cNvSpPr>
            <p:nvPr/>
          </p:nvSpPr>
          <p:spPr bwMode="auto">
            <a:xfrm>
              <a:off x="4867275" y="4138613"/>
              <a:ext cx="152400"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D</a:t>
              </a:r>
              <a:r>
                <a:rPr lang="en-US" sz="600" b="0" baseline="30000">
                  <a:solidFill>
                    <a:srgbClr val="000000"/>
                  </a:solidFill>
                </a:rPr>
                <a:t>MEM</a:t>
              </a:r>
              <a:endParaRPr lang="en-US" b="0" baseline="30000"/>
            </a:p>
          </p:txBody>
        </p:sp>
        <p:sp>
          <p:nvSpPr>
            <p:cNvPr id="180" name="Rectangle 179"/>
            <p:cNvSpPr>
              <a:spLocks noChangeArrowheads="1"/>
            </p:cNvSpPr>
            <p:nvPr/>
          </p:nvSpPr>
          <p:spPr bwMode="auto">
            <a:xfrm>
              <a:off x="2586038" y="4143375"/>
              <a:ext cx="165100"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IR</a:t>
              </a:r>
              <a:r>
                <a:rPr lang="en-US" sz="600" b="0" baseline="30000">
                  <a:solidFill>
                    <a:srgbClr val="000000"/>
                  </a:solidFill>
                </a:rPr>
                <a:t>MEM</a:t>
              </a:r>
              <a:endParaRPr lang="en-US" b="0" baseline="30000"/>
            </a:p>
          </p:txBody>
        </p:sp>
        <p:sp>
          <p:nvSpPr>
            <p:cNvPr id="181" name="Rectangle 180"/>
            <p:cNvSpPr>
              <a:spLocks noChangeArrowheads="1"/>
            </p:cNvSpPr>
            <p:nvPr/>
          </p:nvSpPr>
          <p:spPr bwMode="auto">
            <a:xfrm>
              <a:off x="1295400" y="4143375"/>
              <a:ext cx="188913" cy="92075"/>
            </a:xfrm>
            <a:prstGeom prst="rect">
              <a:avLst/>
            </a:prstGeom>
            <a:noFill/>
            <a:ln w="9525">
              <a:noFill/>
              <a:miter lim="800000"/>
              <a:headEnd/>
              <a:tailEnd/>
            </a:ln>
          </p:spPr>
          <p:txBody>
            <a:bodyPr wrap="none" lIns="0" tIns="0" rIns="0" bIns="0">
              <a:spAutoFit/>
            </a:bodyPr>
            <a:lstStyle/>
            <a:p>
              <a:pPr eaLnBrk="0" hangingPunct="0"/>
              <a:r>
                <a:rPr lang="en-US" sz="600" b="0" dirty="0">
                  <a:solidFill>
                    <a:srgbClr val="000000"/>
                  </a:solidFill>
                </a:rPr>
                <a:t>PC</a:t>
              </a:r>
              <a:r>
                <a:rPr lang="en-US" sz="600" b="0" baseline="30000" dirty="0">
                  <a:solidFill>
                    <a:srgbClr val="000000"/>
                  </a:solidFill>
                </a:rPr>
                <a:t>MEM</a:t>
              </a:r>
              <a:endParaRPr lang="en-US" b="0" baseline="30000" dirty="0"/>
            </a:p>
          </p:txBody>
        </p:sp>
      </p:grpSp>
      <p:grpSp>
        <p:nvGrpSpPr>
          <p:cNvPr id="182" name="Group 199"/>
          <p:cNvGrpSpPr/>
          <p:nvPr/>
        </p:nvGrpSpPr>
        <p:grpSpPr>
          <a:xfrm>
            <a:off x="192087" y="3276600"/>
            <a:ext cx="4532313" cy="107950"/>
            <a:chOff x="952500" y="3116263"/>
            <a:chExt cx="4532313" cy="107950"/>
          </a:xfrm>
        </p:grpSpPr>
        <p:sp>
          <p:nvSpPr>
            <p:cNvPr id="183" name="Rectangle 182"/>
            <p:cNvSpPr>
              <a:spLocks noChangeArrowheads="1"/>
            </p:cNvSpPr>
            <p:nvPr/>
          </p:nvSpPr>
          <p:spPr bwMode="auto">
            <a:xfrm>
              <a:off x="952500" y="3154363"/>
              <a:ext cx="4532313" cy="36512"/>
            </a:xfrm>
            <a:prstGeom prst="rect">
              <a:avLst/>
            </a:prstGeom>
            <a:solidFill>
              <a:srgbClr val="BBBBBB"/>
            </a:solidFill>
            <a:ln w="9525">
              <a:noFill/>
              <a:miter lim="800000"/>
              <a:headEnd/>
              <a:tailEnd/>
            </a:ln>
          </p:spPr>
          <p:txBody>
            <a:bodyPr/>
            <a:lstStyle/>
            <a:p>
              <a:endParaRPr lang="en-US"/>
            </a:p>
          </p:txBody>
        </p:sp>
        <p:sp>
          <p:nvSpPr>
            <p:cNvPr id="184" name="Rectangle 183"/>
            <p:cNvSpPr>
              <a:spLocks noChangeArrowheads="1"/>
            </p:cNvSpPr>
            <p:nvPr/>
          </p:nvSpPr>
          <p:spPr bwMode="auto">
            <a:xfrm>
              <a:off x="1060450" y="3116263"/>
              <a:ext cx="674688" cy="107950"/>
            </a:xfrm>
            <a:prstGeom prst="rect">
              <a:avLst/>
            </a:prstGeom>
            <a:solidFill>
              <a:srgbClr val="FFFFFF"/>
            </a:solidFill>
            <a:ln w="9525">
              <a:noFill/>
              <a:miter lim="800000"/>
              <a:headEnd/>
              <a:tailEnd/>
            </a:ln>
          </p:spPr>
          <p:txBody>
            <a:bodyPr/>
            <a:lstStyle/>
            <a:p>
              <a:endParaRPr lang="en-US"/>
            </a:p>
          </p:txBody>
        </p:sp>
        <p:sp>
          <p:nvSpPr>
            <p:cNvPr id="185" name="Rectangle 184"/>
            <p:cNvSpPr>
              <a:spLocks noChangeArrowheads="1"/>
            </p:cNvSpPr>
            <p:nvPr/>
          </p:nvSpPr>
          <p:spPr bwMode="auto">
            <a:xfrm>
              <a:off x="1063625" y="3121025"/>
              <a:ext cx="666750" cy="98425"/>
            </a:xfrm>
            <a:prstGeom prst="rect">
              <a:avLst/>
            </a:prstGeom>
            <a:noFill/>
            <a:ln w="11113">
              <a:solidFill>
                <a:srgbClr val="000000"/>
              </a:solidFill>
              <a:miter lim="800000"/>
              <a:headEnd/>
              <a:tailEnd/>
            </a:ln>
          </p:spPr>
          <p:txBody>
            <a:bodyPr/>
            <a:lstStyle/>
            <a:p>
              <a:endParaRPr lang="en-US"/>
            </a:p>
          </p:txBody>
        </p:sp>
        <p:sp>
          <p:nvSpPr>
            <p:cNvPr id="186" name="Freeform 185"/>
            <p:cNvSpPr>
              <a:spLocks/>
            </p:cNvSpPr>
            <p:nvPr/>
          </p:nvSpPr>
          <p:spPr bwMode="auto">
            <a:xfrm>
              <a:off x="1060450" y="3157538"/>
              <a:ext cx="65088"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4"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187" name="Freeform 186"/>
            <p:cNvSpPr>
              <a:spLocks/>
            </p:cNvSpPr>
            <p:nvPr/>
          </p:nvSpPr>
          <p:spPr bwMode="auto">
            <a:xfrm>
              <a:off x="1060450" y="3181350"/>
              <a:ext cx="65088"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4" y="21"/>
                  </a:moveTo>
                  <a:lnTo>
                    <a:pt x="0" y="14"/>
                  </a:lnTo>
                  <a:lnTo>
                    <a:pt x="49" y="0"/>
                  </a:lnTo>
                  <a:lnTo>
                    <a:pt x="49" y="7"/>
                  </a:lnTo>
                  <a:lnTo>
                    <a:pt x="4" y="21"/>
                  </a:lnTo>
                  <a:close/>
                </a:path>
              </a:pathLst>
            </a:custGeom>
            <a:solidFill>
              <a:srgbClr val="000000"/>
            </a:solidFill>
            <a:ln w="9525">
              <a:noFill/>
              <a:round/>
              <a:headEnd/>
              <a:tailEnd/>
            </a:ln>
          </p:spPr>
          <p:txBody>
            <a:bodyPr/>
            <a:lstStyle/>
            <a:p>
              <a:endParaRPr lang="en-US"/>
            </a:p>
          </p:txBody>
        </p:sp>
        <p:sp>
          <p:nvSpPr>
            <p:cNvPr id="188" name="Rectangle 187"/>
            <p:cNvSpPr>
              <a:spLocks noChangeArrowheads="1"/>
            </p:cNvSpPr>
            <p:nvPr/>
          </p:nvSpPr>
          <p:spPr bwMode="auto">
            <a:xfrm>
              <a:off x="2324100" y="3116263"/>
              <a:ext cx="674688" cy="107950"/>
            </a:xfrm>
            <a:prstGeom prst="rect">
              <a:avLst/>
            </a:prstGeom>
            <a:solidFill>
              <a:srgbClr val="FFFFFF"/>
            </a:solidFill>
            <a:ln w="9525">
              <a:noFill/>
              <a:miter lim="800000"/>
              <a:headEnd/>
              <a:tailEnd/>
            </a:ln>
          </p:spPr>
          <p:txBody>
            <a:bodyPr/>
            <a:lstStyle/>
            <a:p>
              <a:endParaRPr lang="en-US"/>
            </a:p>
          </p:txBody>
        </p:sp>
        <p:sp>
          <p:nvSpPr>
            <p:cNvPr id="189" name="Rectangle 188"/>
            <p:cNvSpPr>
              <a:spLocks noChangeArrowheads="1"/>
            </p:cNvSpPr>
            <p:nvPr/>
          </p:nvSpPr>
          <p:spPr bwMode="auto">
            <a:xfrm>
              <a:off x="2327275" y="3121025"/>
              <a:ext cx="666750" cy="98425"/>
            </a:xfrm>
            <a:prstGeom prst="rect">
              <a:avLst/>
            </a:prstGeom>
            <a:noFill/>
            <a:ln w="11113">
              <a:solidFill>
                <a:srgbClr val="000000"/>
              </a:solidFill>
              <a:miter lim="800000"/>
              <a:headEnd/>
              <a:tailEnd/>
            </a:ln>
          </p:spPr>
          <p:txBody>
            <a:bodyPr/>
            <a:lstStyle/>
            <a:p>
              <a:endParaRPr lang="en-US"/>
            </a:p>
          </p:txBody>
        </p:sp>
        <p:sp>
          <p:nvSpPr>
            <p:cNvPr id="190" name="Freeform 189"/>
            <p:cNvSpPr>
              <a:spLocks/>
            </p:cNvSpPr>
            <p:nvPr/>
          </p:nvSpPr>
          <p:spPr bwMode="auto">
            <a:xfrm>
              <a:off x="2324100" y="3157538"/>
              <a:ext cx="65088"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4"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191" name="Freeform 190"/>
            <p:cNvSpPr>
              <a:spLocks/>
            </p:cNvSpPr>
            <p:nvPr/>
          </p:nvSpPr>
          <p:spPr bwMode="auto">
            <a:xfrm>
              <a:off x="2324100" y="3181350"/>
              <a:ext cx="65088"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4" y="21"/>
                  </a:moveTo>
                  <a:lnTo>
                    <a:pt x="0" y="14"/>
                  </a:lnTo>
                  <a:lnTo>
                    <a:pt x="49" y="0"/>
                  </a:lnTo>
                  <a:lnTo>
                    <a:pt x="49" y="7"/>
                  </a:lnTo>
                  <a:lnTo>
                    <a:pt x="4" y="21"/>
                  </a:lnTo>
                  <a:close/>
                </a:path>
              </a:pathLst>
            </a:custGeom>
            <a:solidFill>
              <a:srgbClr val="000000"/>
            </a:solidFill>
            <a:ln w="9525">
              <a:noFill/>
              <a:round/>
              <a:headEnd/>
              <a:tailEnd/>
            </a:ln>
          </p:spPr>
          <p:txBody>
            <a:bodyPr/>
            <a:lstStyle/>
            <a:p>
              <a:endParaRPr lang="en-US"/>
            </a:p>
          </p:txBody>
        </p:sp>
        <p:sp>
          <p:nvSpPr>
            <p:cNvPr id="192" name="Rectangle 191"/>
            <p:cNvSpPr>
              <a:spLocks noChangeArrowheads="1"/>
            </p:cNvSpPr>
            <p:nvPr/>
          </p:nvSpPr>
          <p:spPr bwMode="auto">
            <a:xfrm>
              <a:off x="3841750" y="3116263"/>
              <a:ext cx="673100" cy="107950"/>
            </a:xfrm>
            <a:prstGeom prst="rect">
              <a:avLst/>
            </a:prstGeom>
            <a:solidFill>
              <a:srgbClr val="FFFFFF"/>
            </a:solidFill>
            <a:ln w="9525">
              <a:noFill/>
              <a:miter lim="800000"/>
              <a:headEnd/>
              <a:tailEnd/>
            </a:ln>
          </p:spPr>
          <p:txBody>
            <a:bodyPr/>
            <a:lstStyle/>
            <a:p>
              <a:endParaRPr lang="en-US"/>
            </a:p>
          </p:txBody>
        </p:sp>
        <p:sp>
          <p:nvSpPr>
            <p:cNvPr id="193" name="Rectangle 192"/>
            <p:cNvSpPr>
              <a:spLocks noChangeArrowheads="1"/>
            </p:cNvSpPr>
            <p:nvPr/>
          </p:nvSpPr>
          <p:spPr bwMode="auto">
            <a:xfrm>
              <a:off x="3846513" y="3121025"/>
              <a:ext cx="665162" cy="98425"/>
            </a:xfrm>
            <a:prstGeom prst="rect">
              <a:avLst/>
            </a:prstGeom>
            <a:noFill/>
            <a:ln w="11113">
              <a:solidFill>
                <a:srgbClr val="000000"/>
              </a:solidFill>
              <a:miter lim="800000"/>
              <a:headEnd/>
              <a:tailEnd/>
            </a:ln>
          </p:spPr>
          <p:txBody>
            <a:bodyPr/>
            <a:lstStyle/>
            <a:p>
              <a:endParaRPr lang="en-US"/>
            </a:p>
          </p:txBody>
        </p:sp>
        <p:sp>
          <p:nvSpPr>
            <p:cNvPr id="194" name="Freeform 193"/>
            <p:cNvSpPr>
              <a:spLocks/>
            </p:cNvSpPr>
            <p:nvPr/>
          </p:nvSpPr>
          <p:spPr bwMode="auto">
            <a:xfrm>
              <a:off x="3841750" y="3157538"/>
              <a:ext cx="65088"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3"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195" name="Freeform 194"/>
            <p:cNvSpPr>
              <a:spLocks/>
            </p:cNvSpPr>
            <p:nvPr/>
          </p:nvSpPr>
          <p:spPr bwMode="auto">
            <a:xfrm>
              <a:off x="3841750" y="3181350"/>
              <a:ext cx="65088"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3" y="21"/>
                  </a:moveTo>
                  <a:lnTo>
                    <a:pt x="0" y="14"/>
                  </a:lnTo>
                  <a:lnTo>
                    <a:pt x="49" y="0"/>
                  </a:lnTo>
                  <a:lnTo>
                    <a:pt x="49" y="7"/>
                  </a:lnTo>
                  <a:lnTo>
                    <a:pt x="3" y="21"/>
                  </a:lnTo>
                  <a:close/>
                </a:path>
              </a:pathLst>
            </a:custGeom>
            <a:solidFill>
              <a:srgbClr val="000000"/>
            </a:solidFill>
            <a:ln w="9525">
              <a:noFill/>
              <a:round/>
              <a:headEnd/>
              <a:tailEnd/>
            </a:ln>
          </p:spPr>
          <p:txBody>
            <a:bodyPr/>
            <a:lstStyle/>
            <a:p>
              <a:endParaRPr lang="en-US"/>
            </a:p>
          </p:txBody>
        </p:sp>
        <p:sp>
          <p:nvSpPr>
            <p:cNvPr id="196" name="Rectangle 195"/>
            <p:cNvSpPr>
              <a:spLocks noChangeArrowheads="1"/>
            </p:cNvSpPr>
            <p:nvPr/>
          </p:nvSpPr>
          <p:spPr bwMode="auto">
            <a:xfrm>
              <a:off x="4598988" y="3116263"/>
              <a:ext cx="674687" cy="107950"/>
            </a:xfrm>
            <a:prstGeom prst="rect">
              <a:avLst/>
            </a:prstGeom>
            <a:solidFill>
              <a:srgbClr val="FFFFFF"/>
            </a:solidFill>
            <a:ln w="9525">
              <a:noFill/>
              <a:miter lim="800000"/>
              <a:headEnd/>
              <a:tailEnd/>
            </a:ln>
          </p:spPr>
          <p:txBody>
            <a:bodyPr/>
            <a:lstStyle/>
            <a:p>
              <a:endParaRPr lang="en-US"/>
            </a:p>
          </p:txBody>
        </p:sp>
        <p:sp>
          <p:nvSpPr>
            <p:cNvPr id="197" name="Rectangle 196"/>
            <p:cNvSpPr>
              <a:spLocks noChangeArrowheads="1"/>
            </p:cNvSpPr>
            <p:nvPr/>
          </p:nvSpPr>
          <p:spPr bwMode="auto">
            <a:xfrm>
              <a:off x="4603750" y="3121025"/>
              <a:ext cx="666750" cy="98425"/>
            </a:xfrm>
            <a:prstGeom prst="rect">
              <a:avLst/>
            </a:prstGeom>
            <a:noFill/>
            <a:ln w="11113">
              <a:solidFill>
                <a:srgbClr val="000000"/>
              </a:solidFill>
              <a:miter lim="800000"/>
              <a:headEnd/>
              <a:tailEnd/>
            </a:ln>
          </p:spPr>
          <p:txBody>
            <a:bodyPr/>
            <a:lstStyle/>
            <a:p>
              <a:endParaRPr lang="en-US"/>
            </a:p>
          </p:txBody>
        </p:sp>
        <p:sp>
          <p:nvSpPr>
            <p:cNvPr id="198" name="Freeform 197"/>
            <p:cNvSpPr>
              <a:spLocks/>
            </p:cNvSpPr>
            <p:nvPr/>
          </p:nvSpPr>
          <p:spPr bwMode="auto">
            <a:xfrm>
              <a:off x="4598988" y="3157538"/>
              <a:ext cx="66675"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4"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199" name="Freeform 198"/>
            <p:cNvSpPr>
              <a:spLocks/>
            </p:cNvSpPr>
            <p:nvPr/>
          </p:nvSpPr>
          <p:spPr bwMode="auto">
            <a:xfrm>
              <a:off x="4598988" y="3181350"/>
              <a:ext cx="66675"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4" y="21"/>
                  </a:moveTo>
                  <a:lnTo>
                    <a:pt x="0" y="14"/>
                  </a:lnTo>
                  <a:lnTo>
                    <a:pt x="49" y="0"/>
                  </a:lnTo>
                  <a:lnTo>
                    <a:pt x="49" y="7"/>
                  </a:lnTo>
                  <a:lnTo>
                    <a:pt x="4" y="21"/>
                  </a:lnTo>
                  <a:close/>
                </a:path>
              </a:pathLst>
            </a:custGeom>
            <a:solidFill>
              <a:srgbClr val="000000"/>
            </a:solidFill>
            <a:ln w="9525">
              <a:noFill/>
              <a:round/>
              <a:headEnd/>
              <a:tailEnd/>
            </a:ln>
          </p:spPr>
          <p:txBody>
            <a:bodyPr/>
            <a:lstStyle/>
            <a:p>
              <a:endParaRPr lang="en-US"/>
            </a:p>
          </p:txBody>
        </p:sp>
        <p:sp>
          <p:nvSpPr>
            <p:cNvPr id="200" name="Rectangle 199"/>
            <p:cNvSpPr>
              <a:spLocks noChangeArrowheads="1"/>
            </p:cNvSpPr>
            <p:nvPr/>
          </p:nvSpPr>
          <p:spPr bwMode="auto">
            <a:xfrm>
              <a:off x="4897438" y="3124200"/>
              <a:ext cx="130175"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D</a:t>
              </a:r>
              <a:r>
                <a:rPr lang="en-US" sz="600" b="0" baseline="30000">
                  <a:solidFill>
                    <a:srgbClr val="000000"/>
                  </a:solidFill>
                </a:rPr>
                <a:t>ALU</a:t>
              </a:r>
              <a:endParaRPr lang="en-US" b="0" baseline="30000"/>
            </a:p>
          </p:txBody>
        </p:sp>
        <p:sp>
          <p:nvSpPr>
            <p:cNvPr id="201" name="Rectangle 200"/>
            <p:cNvSpPr>
              <a:spLocks noChangeArrowheads="1"/>
            </p:cNvSpPr>
            <p:nvPr/>
          </p:nvSpPr>
          <p:spPr bwMode="auto">
            <a:xfrm>
              <a:off x="3082925" y="3116263"/>
              <a:ext cx="674688" cy="107950"/>
            </a:xfrm>
            <a:prstGeom prst="rect">
              <a:avLst/>
            </a:prstGeom>
            <a:solidFill>
              <a:srgbClr val="FFFFFF"/>
            </a:solidFill>
            <a:ln w="9525">
              <a:noFill/>
              <a:miter lim="800000"/>
              <a:headEnd/>
              <a:tailEnd/>
            </a:ln>
          </p:spPr>
          <p:txBody>
            <a:bodyPr/>
            <a:lstStyle/>
            <a:p>
              <a:endParaRPr lang="en-US"/>
            </a:p>
          </p:txBody>
        </p:sp>
        <p:sp>
          <p:nvSpPr>
            <p:cNvPr id="202" name="Rectangle 201"/>
            <p:cNvSpPr>
              <a:spLocks noChangeArrowheads="1"/>
            </p:cNvSpPr>
            <p:nvPr/>
          </p:nvSpPr>
          <p:spPr bwMode="auto">
            <a:xfrm>
              <a:off x="3087688" y="3121025"/>
              <a:ext cx="665162" cy="98425"/>
            </a:xfrm>
            <a:prstGeom prst="rect">
              <a:avLst/>
            </a:prstGeom>
            <a:noFill/>
            <a:ln w="11113">
              <a:solidFill>
                <a:srgbClr val="000000"/>
              </a:solidFill>
              <a:miter lim="800000"/>
              <a:headEnd/>
              <a:tailEnd/>
            </a:ln>
          </p:spPr>
          <p:txBody>
            <a:bodyPr/>
            <a:lstStyle/>
            <a:p>
              <a:endParaRPr lang="en-US"/>
            </a:p>
          </p:txBody>
        </p:sp>
        <p:sp>
          <p:nvSpPr>
            <p:cNvPr id="203" name="Freeform 202"/>
            <p:cNvSpPr>
              <a:spLocks/>
            </p:cNvSpPr>
            <p:nvPr/>
          </p:nvSpPr>
          <p:spPr bwMode="auto">
            <a:xfrm>
              <a:off x="3082925" y="3157538"/>
              <a:ext cx="65088"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4"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204" name="Freeform 203"/>
            <p:cNvSpPr>
              <a:spLocks/>
            </p:cNvSpPr>
            <p:nvPr/>
          </p:nvSpPr>
          <p:spPr bwMode="auto">
            <a:xfrm>
              <a:off x="3082925" y="3181350"/>
              <a:ext cx="65088"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4" y="21"/>
                  </a:moveTo>
                  <a:lnTo>
                    <a:pt x="0" y="14"/>
                  </a:lnTo>
                  <a:lnTo>
                    <a:pt x="49" y="0"/>
                  </a:lnTo>
                  <a:lnTo>
                    <a:pt x="49" y="7"/>
                  </a:lnTo>
                  <a:lnTo>
                    <a:pt x="4" y="21"/>
                  </a:lnTo>
                  <a:close/>
                </a:path>
              </a:pathLst>
            </a:custGeom>
            <a:solidFill>
              <a:srgbClr val="000000"/>
            </a:solidFill>
            <a:ln w="9525">
              <a:noFill/>
              <a:round/>
              <a:headEnd/>
              <a:tailEnd/>
            </a:ln>
          </p:spPr>
          <p:txBody>
            <a:bodyPr/>
            <a:lstStyle/>
            <a:p>
              <a:endParaRPr lang="en-US"/>
            </a:p>
          </p:txBody>
        </p:sp>
        <p:sp>
          <p:nvSpPr>
            <p:cNvPr id="205" name="Rectangle 204"/>
            <p:cNvSpPr>
              <a:spLocks noChangeArrowheads="1"/>
            </p:cNvSpPr>
            <p:nvPr/>
          </p:nvSpPr>
          <p:spPr bwMode="auto">
            <a:xfrm>
              <a:off x="4151313" y="3124200"/>
              <a:ext cx="46037"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B</a:t>
              </a:r>
              <a:endParaRPr lang="en-US" b="0"/>
            </a:p>
          </p:txBody>
        </p:sp>
        <p:sp>
          <p:nvSpPr>
            <p:cNvPr id="206" name="Rectangle 205"/>
            <p:cNvSpPr>
              <a:spLocks noChangeArrowheads="1"/>
            </p:cNvSpPr>
            <p:nvPr/>
          </p:nvSpPr>
          <p:spPr bwMode="auto">
            <a:xfrm>
              <a:off x="2590800" y="3124200"/>
              <a:ext cx="144463"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IR</a:t>
              </a:r>
              <a:r>
                <a:rPr lang="en-US" sz="600" b="0" baseline="30000">
                  <a:solidFill>
                    <a:srgbClr val="000000"/>
                  </a:solidFill>
                </a:rPr>
                <a:t>ALU</a:t>
              </a:r>
              <a:endParaRPr lang="en-US" b="0" baseline="30000"/>
            </a:p>
          </p:txBody>
        </p:sp>
        <p:sp>
          <p:nvSpPr>
            <p:cNvPr id="207" name="Rectangle 206"/>
            <p:cNvSpPr>
              <a:spLocks noChangeArrowheads="1"/>
            </p:cNvSpPr>
            <p:nvPr/>
          </p:nvSpPr>
          <p:spPr bwMode="auto">
            <a:xfrm>
              <a:off x="3402013" y="3119438"/>
              <a:ext cx="47625"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A</a:t>
              </a:r>
              <a:endParaRPr lang="en-US" b="0"/>
            </a:p>
          </p:txBody>
        </p:sp>
        <p:sp>
          <p:nvSpPr>
            <p:cNvPr id="208" name="Rectangle 207"/>
            <p:cNvSpPr>
              <a:spLocks noChangeArrowheads="1"/>
            </p:cNvSpPr>
            <p:nvPr/>
          </p:nvSpPr>
          <p:spPr bwMode="auto">
            <a:xfrm>
              <a:off x="1328738" y="3124200"/>
              <a:ext cx="166687"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PC</a:t>
              </a:r>
              <a:r>
                <a:rPr lang="en-US" sz="600" b="0" baseline="30000">
                  <a:solidFill>
                    <a:srgbClr val="000000"/>
                  </a:solidFill>
                </a:rPr>
                <a:t>ALU</a:t>
              </a:r>
              <a:endParaRPr lang="en-US" b="0" baseline="30000"/>
            </a:p>
          </p:txBody>
        </p:sp>
      </p:grpSp>
      <p:grpSp>
        <p:nvGrpSpPr>
          <p:cNvPr id="209" name="Group 208"/>
          <p:cNvGrpSpPr/>
          <p:nvPr/>
        </p:nvGrpSpPr>
        <p:grpSpPr>
          <a:xfrm>
            <a:off x="152400" y="1979612"/>
            <a:ext cx="4532313" cy="153988"/>
            <a:chOff x="952500" y="1682750"/>
            <a:chExt cx="4532313" cy="153988"/>
          </a:xfrm>
        </p:grpSpPr>
        <p:sp>
          <p:nvSpPr>
            <p:cNvPr id="210" name="Rectangle 209"/>
            <p:cNvSpPr>
              <a:spLocks noChangeArrowheads="1"/>
            </p:cNvSpPr>
            <p:nvPr/>
          </p:nvSpPr>
          <p:spPr bwMode="auto">
            <a:xfrm>
              <a:off x="952500" y="1725613"/>
              <a:ext cx="4532313" cy="36512"/>
            </a:xfrm>
            <a:prstGeom prst="rect">
              <a:avLst/>
            </a:prstGeom>
            <a:solidFill>
              <a:srgbClr val="BBBBBB"/>
            </a:solidFill>
            <a:ln w="9525">
              <a:noFill/>
              <a:miter lim="800000"/>
              <a:headEnd/>
              <a:tailEnd/>
            </a:ln>
          </p:spPr>
          <p:txBody>
            <a:bodyPr/>
            <a:lstStyle/>
            <a:p>
              <a:endParaRPr lang="en-US"/>
            </a:p>
          </p:txBody>
        </p:sp>
        <p:sp>
          <p:nvSpPr>
            <p:cNvPr id="211" name="Rectangle 210"/>
            <p:cNvSpPr>
              <a:spLocks noChangeArrowheads="1"/>
            </p:cNvSpPr>
            <p:nvPr/>
          </p:nvSpPr>
          <p:spPr bwMode="auto">
            <a:xfrm>
              <a:off x="1066800" y="1684338"/>
              <a:ext cx="674688" cy="101600"/>
            </a:xfrm>
            <a:prstGeom prst="rect">
              <a:avLst/>
            </a:prstGeom>
            <a:solidFill>
              <a:srgbClr val="FFFFFF"/>
            </a:solidFill>
            <a:ln w="9525">
              <a:noFill/>
              <a:miter lim="800000"/>
              <a:headEnd/>
              <a:tailEnd/>
            </a:ln>
          </p:spPr>
          <p:txBody>
            <a:bodyPr/>
            <a:lstStyle/>
            <a:p>
              <a:endParaRPr lang="en-US"/>
            </a:p>
          </p:txBody>
        </p:sp>
        <p:sp>
          <p:nvSpPr>
            <p:cNvPr id="212" name="Rectangle 211"/>
            <p:cNvSpPr>
              <a:spLocks noChangeArrowheads="1"/>
            </p:cNvSpPr>
            <p:nvPr/>
          </p:nvSpPr>
          <p:spPr bwMode="auto">
            <a:xfrm>
              <a:off x="1063625" y="1687513"/>
              <a:ext cx="666750" cy="93662"/>
            </a:xfrm>
            <a:prstGeom prst="rect">
              <a:avLst/>
            </a:prstGeom>
            <a:noFill/>
            <a:ln w="11113">
              <a:solidFill>
                <a:srgbClr val="000000"/>
              </a:solidFill>
              <a:miter lim="800000"/>
              <a:headEnd/>
              <a:tailEnd/>
            </a:ln>
          </p:spPr>
          <p:txBody>
            <a:bodyPr/>
            <a:lstStyle/>
            <a:p>
              <a:endParaRPr lang="en-US"/>
            </a:p>
          </p:txBody>
        </p:sp>
        <p:sp>
          <p:nvSpPr>
            <p:cNvPr id="213" name="Freeform 212"/>
            <p:cNvSpPr>
              <a:spLocks/>
            </p:cNvSpPr>
            <p:nvPr/>
          </p:nvSpPr>
          <p:spPr bwMode="auto">
            <a:xfrm>
              <a:off x="1060450" y="1725613"/>
              <a:ext cx="65088" cy="28575"/>
            </a:xfrm>
            <a:custGeom>
              <a:avLst/>
              <a:gdLst>
                <a:gd name="T0" fmla="*/ 0 w 49"/>
                <a:gd name="T1" fmla="*/ 2147483647 h 21"/>
                <a:gd name="T2" fmla="*/ 2147483647 w 49"/>
                <a:gd name="T3" fmla="*/ 0 h 21"/>
                <a:gd name="T4" fmla="*/ 2147483647 w 49"/>
                <a:gd name="T5" fmla="*/ 2147483647 h 21"/>
                <a:gd name="T6" fmla="*/ 2147483647 w 49"/>
                <a:gd name="T7" fmla="*/ 2147483647 h 21"/>
                <a:gd name="T8" fmla="*/ 0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0" y="7"/>
                  </a:moveTo>
                  <a:lnTo>
                    <a:pt x="4" y="0"/>
                  </a:lnTo>
                  <a:lnTo>
                    <a:pt x="49" y="14"/>
                  </a:lnTo>
                  <a:lnTo>
                    <a:pt x="49" y="21"/>
                  </a:lnTo>
                  <a:lnTo>
                    <a:pt x="0" y="7"/>
                  </a:lnTo>
                  <a:close/>
                </a:path>
              </a:pathLst>
            </a:custGeom>
            <a:solidFill>
              <a:srgbClr val="000000"/>
            </a:solidFill>
            <a:ln w="9525">
              <a:noFill/>
              <a:round/>
              <a:headEnd/>
              <a:tailEnd/>
            </a:ln>
          </p:spPr>
          <p:txBody>
            <a:bodyPr/>
            <a:lstStyle/>
            <a:p>
              <a:endParaRPr lang="en-US"/>
            </a:p>
          </p:txBody>
        </p:sp>
        <p:sp>
          <p:nvSpPr>
            <p:cNvPr id="214" name="Freeform 213"/>
            <p:cNvSpPr>
              <a:spLocks/>
            </p:cNvSpPr>
            <p:nvPr/>
          </p:nvSpPr>
          <p:spPr bwMode="auto">
            <a:xfrm>
              <a:off x="1060450" y="1744663"/>
              <a:ext cx="65088" cy="33337"/>
            </a:xfrm>
            <a:custGeom>
              <a:avLst/>
              <a:gdLst>
                <a:gd name="T0" fmla="*/ 2147483647 w 49"/>
                <a:gd name="T1" fmla="*/ 2147483647 h 25"/>
                <a:gd name="T2" fmla="*/ 0 w 49"/>
                <a:gd name="T3" fmla="*/ 2147483647 h 25"/>
                <a:gd name="T4" fmla="*/ 2147483647 w 49"/>
                <a:gd name="T5" fmla="*/ 0 h 25"/>
                <a:gd name="T6" fmla="*/ 2147483647 w 49"/>
                <a:gd name="T7" fmla="*/ 2147483647 h 25"/>
                <a:gd name="T8" fmla="*/ 2147483647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4" y="25"/>
                  </a:moveTo>
                  <a:lnTo>
                    <a:pt x="0" y="18"/>
                  </a:lnTo>
                  <a:lnTo>
                    <a:pt x="49" y="0"/>
                  </a:lnTo>
                  <a:lnTo>
                    <a:pt x="49" y="7"/>
                  </a:lnTo>
                  <a:lnTo>
                    <a:pt x="4" y="25"/>
                  </a:lnTo>
                  <a:close/>
                </a:path>
              </a:pathLst>
            </a:custGeom>
            <a:solidFill>
              <a:srgbClr val="000000"/>
            </a:solidFill>
            <a:ln w="9525">
              <a:noFill/>
              <a:round/>
              <a:headEnd/>
              <a:tailEnd/>
            </a:ln>
          </p:spPr>
          <p:txBody>
            <a:bodyPr/>
            <a:lstStyle/>
            <a:p>
              <a:endParaRPr lang="en-US"/>
            </a:p>
          </p:txBody>
        </p:sp>
        <p:sp>
          <p:nvSpPr>
            <p:cNvPr id="215" name="Rectangle 214"/>
            <p:cNvSpPr>
              <a:spLocks noChangeArrowheads="1"/>
            </p:cNvSpPr>
            <p:nvPr/>
          </p:nvSpPr>
          <p:spPr bwMode="auto">
            <a:xfrm>
              <a:off x="2324100" y="1684338"/>
              <a:ext cx="674688" cy="101600"/>
            </a:xfrm>
            <a:prstGeom prst="rect">
              <a:avLst/>
            </a:prstGeom>
            <a:solidFill>
              <a:srgbClr val="FFFFFF"/>
            </a:solidFill>
            <a:ln w="9525">
              <a:noFill/>
              <a:miter lim="800000"/>
              <a:headEnd/>
              <a:tailEnd/>
            </a:ln>
          </p:spPr>
          <p:txBody>
            <a:bodyPr/>
            <a:lstStyle/>
            <a:p>
              <a:endParaRPr lang="en-US"/>
            </a:p>
          </p:txBody>
        </p:sp>
        <p:sp>
          <p:nvSpPr>
            <p:cNvPr id="216" name="Rectangle 215"/>
            <p:cNvSpPr>
              <a:spLocks noChangeArrowheads="1"/>
            </p:cNvSpPr>
            <p:nvPr/>
          </p:nvSpPr>
          <p:spPr bwMode="auto">
            <a:xfrm>
              <a:off x="2327275" y="1687513"/>
              <a:ext cx="666750" cy="93662"/>
            </a:xfrm>
            <a:prstGeom prst="rect">
              <a:avLst/>
            </a:prstGeom>
            <a:noFill/>
            <a:ln w="11113">
              <a:solidFill>
                <a:srgbClr val="000000"/>
              </a:solidFill>
              <a:miter lim="800000"/>
              <a:headEnd/>
              <a:tailEnd/>
            </a:ln>
          </p:spPr>
          <p:txBody>
            <a:bodyPr/>
            <a:lstStyle/>
            <a:p>
              <a:endParaRPr lang="en-US"/>
            </a:p>
          </p:txBody>
        </p:sp>
        <p:sp>
          <p:nvSpPr>
            <p:cNvPr id="217" name="Freeform 216"/>
            <p:cNvSpPr>
              <a:spLocks/>
            </p:cNvSpPr>
            <p:nvPr/>
          </p:nvSpPr>
          <p:spPr bwMode="auto">
            <a:xfrm>
              <a:off x="2324100" y="1725613"/>
              <a:ext cx="65088" cy="28575"/>
            </a:xfrm>
            <a:custGeom>
              <a:avLst/>
              <a:gdLst>
                <a:gd name="T0" fmla="*/ 0 w 49"/>
                <a:gd name="T1" fmla="*/ 2147483647 h 21"/>
                <a:gd name="T2" fmla="*/ 2147483647 w 49"/>
                <a:gd name="T3" fmla="*/ 0 h 21"/>
                <a:gd name="T4" fmla="*/ 2147483647 w 49"/>
                <a:gd name="T5" fmla="*/ 2147483647 h 21"/>
                <a:gd name="T6" fmla="*/ 2147483647 w 49"/>
                <a:gd name="T7" fmla="*/ 2147483647 h 21"/>
                <a:gd name="T8" fmla="*/ 0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0" y="7"/>
                  </a:moveTo>
                  <a:lnTo>
                    <a:pt x="4" y="0"/>
                  </a:lnTo>
                  <a:lnTo>
                    <a:pt x="49" y="14"/>
                  </a:lnTo>
                  <a:lnTo>
                    <a:pt x="49" y="21"/>
                  </a:lnTo>
                  <a:lnTo>
                    <a:pt x="0" y="7"/>
                  </a:lnTo>
                  <a:close/>
                </a:path>
              </a:pathLst>
            </a:custGeom>
            <a:solidFill>
              <a:srgbClr val="000000"/>
            </a:solidFill>
            <a:ln w="9525">
              <a:noFill/>
              <a:round/>
              <a:headEnd/>
              <a:tailEnd/>
            </a:ln>
          </p:spPr>
          <p:txBody>
            <a:bodyPr/>
            <a:lstStyle/>
            <a:p>
              <a:endParaRPr lang="en-US"/>
            </a:p>
          </p:txBody>
        </p:sp>
        <p:sp>
          <p:nvSpPr>
            <p:cNvPr id="218" name="Freeform 217"/>
            <p:cNvSpPr>
              <a:spLocks/>
            </p:cNvSpPr>
            <p:nvPr/>
          </p:nvSpPr>
          <p:spPr bwMode="auto">
            <a:xfrm>
              <a:off x="2324100" y="1744663"/>
              <a:ext cx="65088" cy="33337"/>
            </a:xfrm>
            <a:custGeom>
              <a:avLst/>
              <a:gdLst>
                <a:gd name="T0" fmla="*/ 2147483647 w 49"/>
                <a:gd name="T1" fmla="*/ 2147483647 h 25"/>
                <a:gd name="T2" fmla="*/ 0 w 49"/>
                <a:gd name="T3" fmla="*/ 2147483647 h 25"/>
                <a:gd name="T4" fmla="*/ 2147483647 w 49"/>
                <a:gd name="T5" fmla="*/ 0 h 25"/>
                <a:gd name="T6" fmla="*/ 2147483647 w 49"/>
                <a:gd name="T7" fmla="*/ 2147483647 h 25"/>
                <a:gd name="T8" fmla="*/ 2147483647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4" y="25"/>
                  </a:moveTo>
                  <a:lnTo>
                    <a:pt x="0" y="18"/>
                  </a:lnTo>
                  <a:lnTo>
                    <a:pt x="49" y="0"/>
                  </a:lnTo>
                  <a:lnTo>
                    <a:pt x="49" y="7"/>
                  </a:lnTo>
                  <a:lnTo>
                    <a:pt x="4" y="25"/>
                  </a:lnTo>
                  <a:close/>
                </a:path>
              </a:pathLst>
            </a:custGeom>
            <a:solidFill>
              <a:srgbClr val="000000"/>
            </a:solidFill>
            <a:ln w="9525">
              <a:noFill/>
              <a:round/>
              <a:headEnd/>
              <a:tailEnd/>
            </a:ln>
          </p:spPr>
          <p:txBody>
            <a:bodyPr/>
            <a:lstStyle/>
            <a:p>
              <a:endParaRPr lang="en-US"/>
            </a:p>
          </p:txBody>
        </p:sp>
        <p:sp>
          <p:nvSpPr>
            <p:cNvPr id="219" name="Rectangle 218"/>
            <p:cNvSpPr>
              <a:spLocks noChangeArrowheads="1"/>
            </p:cNvSpPr>
            <p:nvPr/>
          </p:nvSpPr>
          <p:spPr bwMode="auto">
            <a:xfrm>
              <a:off x="2630488" y="1744663"/>
              <a:ext cx="14287"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 </a:t>
              </a:r>
              <a:endParaRPr lang="en-US" b="0"/>
            </a:p>
          </p:txBody>
        </p:sp>
        <p:sp>
          <p:nvSpPr>
            <p:cNvPr id="220" name="Rectangle 219"/>
            <p:cNvSpPr>
              <a:spLocks noChangeArrowheads="1"/>
            </p:cNvSpPr>
            <p:nvPr/>
          </p:nvSpPr>
          <p:spPr bwMode="auto">
            <a:xfrm>
              <a:off x="2638425" y="1744663"/>
              <a:ext cx="14288"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 </a:t>
              </a:r>
              <a:endParaRPr lang="en-US" b="0"/>
            </a:p>
          </p:txBody>
        </p:sp>
        <p:sp>
          <p:nvSpPr>
            <p:cNvPr id="221" name="Rectangle 220"/>
            <p:cNvSpPr>
              <a:spLocks noChangeArrowheads="1"/>
            </p:cNvSpPr>
            <p:nvPr/>
          </p:nvSpPr>
          <p:spPr bwMode="auto">
            <a:xfrm>
              <a:off x="2600325" y="1682750"/>
              <a:ext cx="114300"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IR</a:t>
              </a:r>
              <a:r>
                <a:rPr lang="en-US" sz="600" b="0" baseline="30000">
                  <a:solidFill>
                    <a:srgbClr val="000000"/>
                  </a:solidFill>
                </a:rPr>
                <a:t>RF</a:t>
              </a:r>
              <a:endParaRPr lang="en-US" b="0" baseline="30000"/>
            </a:p>
          </p:txBody>
        </p:sp>
        <p:sp>
          <p:nvSpPr>
            <p:cNvPr id="222" name="Rectangle 221"/>
            <p:cNvSpPr>
              <a:spLocks noChangeArrowheads="1"/>
            </p:cNvSpPr>
            <p:nvPr/>
          </p:nvSpPr>
          <p:spPr bwMode="auto">
            <a:xfrm>
              <a:off x="1328738" y="1685925"/>
              <a:ext cx="138112"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PC</a:t>
              </a:r>
              <a:r>
                <a:rPr lang="en-US" sz="600" b="0" baseline="30000">
                  <a:solidFill>
                    <a:srgbClr val="000000"/>
                  </a:solidFill>
                </a:rPr>
                <a:t>RF</a:t>
              </a:r>
              <a:endParaRPr lang="en-US" b="0" baseline="30000"/>
            </a:p>
          </p:txBody>
        </p:sp>
      </p:grpSp>
      <p:sp>
        <p:nvSpPr>
          <p:cNvPr id="223" name="TextBox 222"/>
          <p:cNvSpPr txBox="1"/>
          <p:nvPr/>
        </p:nvSpPr>
        <p:spPr>
          <a:xfrm>
            <a:off x="182022" y="1535668"/>
            <a:ext cx="351378" cy="369332"/>
          </a:xfrm>
          <a:prstGeom prst="rect">
            <a:avLst/>
          </a:prstGeom>
          <a:noFill/>
        </p:spPr>
        <p:txBody>
          <a:bodyPr wrap="none" rtlCol="0">
            <a:spAutoFit/>
          </a:bodyPr>
          <a:lstStyle/>
          <a:p>
            <a:r>
              <a:rPr lang="en-US" dirty="0">
                <a:latin typeface="+mn-lt"/>
              </a:rPr>
              <a:t>IF</a:t>
            </a:r>
          </a:p>
        </p:txBody>
      </p:sp>
      <p:sp>
        <p:nvSpPr>
          <p:cNvPr id="224" name="TextBox 223"/>
          <p:cNvSpPr txBox="1"/>
          <p:nvPr/>
        </p:nvSpPr>
        <p:spPr>
          <a:xfrm>
            <a:off x="152400" y="2514600"/>
            <a:ext cx="433132" cy="369332"/>
          </a:xfrm>
          <a:prstGeom prst="rect">
            <a:avLst/>
          </a:prstGeom>
          <a:noFill/>
        </p:spPr>
        <p:txBody>
          <a:bodyPr wrap="none" rtlCol="0">
            <a:spAutoFit/>
          </a:bodyPr>
          <a:lstStyle/>
          <a:p>
            <a:r>
              <a:rPr lang="en-US" dirty="0">
                <a:latin typeface="+mn-lt"/>
              </a:rPr>
              <a:t>RF</a:t>
            </a:r>
          </a:p>
        </p:txBody>
      </p:sp>
      <p:sp>
        <p:nvSpPr>
          <p:cNvPr id="225" name="TextBox 224"/>
          <p:cNvSpPr txBox="1"/>
          <p:nvPr/>
        </p:nvSpPr>
        <p:spPr>
          <a:xfrm>
            <a:off x="-6274" y="3486090"/>
            <a:ext cx="615874" cy="369332"/>
          </a:xfrm>
          <a:prstGeom prst="rect">
            <a:avLst/>
          </a:prstGeom>
          <a:noFill/>
        </p:spPr>
        <p:txBody>
          <a:bodyPr wrap="none" rtlCol="0">
            <a:spAutoFit/>
          </a:bodyPr>
          <a:lstStyle/>
          <a:p>
            <a:r>
              <a:rPr lang="en-US" dirty="0">
                <a:latin typeface="+mn-lt"/>
              </a:rPr>
              <a:t>ALU</a:t>
            </a:r>
          </a:p>
        </p:txBody>
      </p:sp>
      <p:sp>
        <p:nvSpPr>
          <p:cNvPr id="226" name="TextBox 225"/>
          <p:cNvSpPr txBox="1"/>
          <p:nvPr/>
        </p:nvSpPr>
        <p:spPr>
          <a:xfrm>
            <a:off x="-2095" y="4400490"/>
            <a:ext cx="659155" cy="369332"/>
          </a:xfrm>
          <a:prstGeom prst="rect">
            <a:avLst/>
          </a:prstGeom>
          <a:noFill/>
        </p:spPr>
        <p:txBody>
          <a:bodyPr wrap="none" rtlCol="0">
            <a:spAutoFit/>
          </a:bodyPr>
          <a:lstStyle/>
          <a:p>
            <a:r>
              <a:rPr lang="en-US" dirty="0">
                <a:latin typeface="+mn-lt"/>
              </a:rPr>
              <a:t>MEM</a:t>
            </a:r>
          </a:p>
        </p:txBody>
      </p:sp>
      <p:sp>
        <p:nvSpPr>
          <p:cNvPr id="227" name="TextBox 226"/>
          <p:cNvSpPr txBox="1"/>
          <p:nvPr/>
        </p:nvSpPr>
        <p:spPr>
          <a:xfrm>
            <a:off x="54640" y="5619690"/>
            <a:ext cx="554960" cy="369332"/>
          </a:xfrm>
          <a:prstGeom prst="rect">
            <a:avLst/>
          </a:prstGeom>
          <a:noFill/>
        </p:spPr>
        <p:txBody>
          <a:bodyPr wrap="none" rtlCol="0">
            <a:spAutoFit/>
          </a:bodyPr>
          <a:lstStyle/>
          <a:p>
            <a:r>
              <a:rPr lang="en-US" dirty="0">
                <a:latin typeface="+mn-lt"/>
              </a:rPr>
              <a:t>WB</a:t>
            </a:r>
          </a:p>
        </p:txBody>
      </p:sp>
      <p:sp>
        <p:nvSpPr>
          <p:cNvPr id="228" name="Rectangle 227"/>
          <p:cNvSpPr/>
          <p:nvPr/>
        </p:nvSpPr>
        <p:spPr>
          <a:xfrm>
            <a:off x="4495800" y="1371600"/>
            <a:ext cx="564578" cy="369332"/>
          </a:xfrm>
          <a:prstGeom prst="rect">
            <a:avLst/>
          </a:prstGeom>
        </p:spPr>
        <p:txBody>
          <a:bodyPr wrap="none">
            <a:spAutoFit/>
          </a:bodyPr>
          <a:lstStyle/>
          <a:p>
            <a:r>
              <a:rPr lang="en-US" dirty="0">
                <a:solidFill>
                  <a:srgbClr val="0070C0"/>
                </a:solidFill>
                <a:latin typeface="Consolas" pitchFamily="49" charset="0"/>
                <a:ea typeface="ＭＳ Ｐゴシック" charset="-128"/>
                <a:cs typeface="Consolas" pitchFamily="49" charset="0"/>
              </a:rPr>
              <a:t>BNE</a:t>
            </a:r>
            <a:endParaRPr lang="en-US" dirty="0">
              <a:solidFill>
                <a:srgbClr val="0070C0"/>
              </a:solidFill>
            </a:endParaRPr>
          </a:p>
        </p:txBody>
      </p:sp>
      <p:sp>
        <p:nvSpPr>
          <p:cNvPr id="229" name="Rectangle 228"/>
          <p:cNvSpPr/>
          <p:nvPr/>
        </p:nvSpPr>
        <p:spPr>
          <a:xfrm>
            <a:off x="264319" y="1983581"/>
            <a:ext cx="666750" cy="45719"/>
          </a:xfrm>
          <a:prstGeom prst="rect">
            <a:avLst/>
          </a:prstGeom>
          <a:solidFill>
            <a:srgbClr val="0070C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0" name="Rectangle 229"/>
          <p:cNvSpPr/>
          <p:nvPr/>
        </p:nvSpPr>
        <p:spPr>
          <a:xfrm>
            <a:off x="1526381" y="1983581"/>
            <a:ext cx="666750" cy="45719"/>
          </a:xfrm>
          <a:prstGeom prst="rect">
            <a:avLst/>
          </a:prstGeom>
          <a:solidFill>
            <a:srgbClr val="0070C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1" name="Rectangle 230"/>
          <p:cNvSpPr/>
          <p:nvPr/>
        </p:nvSpPr>
        <p:spPr>
          <a:xfrm>
            <a:off x="262731" y="2029143"/>
            <a:ext cx="666750" cy="45719"/>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2" name="Rectangle 231"/>
          <p:cNvSpPr/>
          <p:nvPr/>
        </p:nvSpPr>
        <p:spPr>
          <a:xfrm>
            <a:off x="1527176" y="2029143"/>
            <a:ext cx="666750" cy="45719"/>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3" name="Rectangle 232"/>
          <p:cNvSpPr/>
          <p:nvPr/>
        </p:nvSpPr>
        <p:spPr>
          <a:xfrm>
            <a:off x="4495800" y="2450068"/>
            <a:ext cx="691215" cy="369332"/>
          </a:xfrm>
          <a:prstGeom prst="rect">
            <a:avLst/>
          </a:prstGeom>
        </p:spPr>
        <p:txBody>
          <a:bodyPr wrap="none">
            <a:spAutoFit/>
          </a:bodyPr>
          <a:lstStyle/>
          <a:p>
            <a:r>
              <a:rPr lang="en-US" dirty="0">
                <a:solidFill>
                  <a:srgbClr val="00B050"/>
                </a:solidFill>
                <a:latin typeface="Consolas" pitchFamily="49" charset="0"/>
                <a:ea typeface="ＭＳ Ｐゴシック" charset="-128"/>
                <a:cs typeface="Consolas" pitchFamily="49" charset="0"/>
              </a:rPr>
              <a:t>ADDC</a:t>
            </a:r>
            <a:endParaRPr lang="en-US" dirty="0"/>
          </a:p>
        </p:txBody>
      </p:sp>
      <p:sp>
        <p:nvSpPr>
          <p:cNvPr id="234" name="Rectangle 233"/>
          <p:cNvSpPr/>
          <p:nvPr/>
        </p:nvSpPr>
        <p:spPr>
          <a:xfrm>
            <a:off x="306388" y="3286125"/>
            <a:ext cx="666750" cy="45719"/>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5" name="Rectangle 234"/>
          <p:cNvSpPr/>
          <p:nvPr/>
        </p:nvSpPr>
        <p:spPr>
          <a:xfrm>
            <a:off x="1568450" y="3286125"/>
            <a:ext cx="666750" cy="45719"/>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6" name="Rectangle 235"/>
          <p:cNvSpPr/>
          <p:nvPr/>
        </p:nvSpPr>
        <p:spPr>
          <a:xfrm>
            <a:off x="304800" y="3331687"/>
            <a:ext cx="666750" cy="4571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7" name="Rectangle 236"/>
          <p:cNvSpPr/>
          <p:nvPr/>
        </p:nvSpPr>
        <p:spPr>
          <a:xfrm>
            <a:off x="1569245" y="3331687"/>
            <a:ext cx="666750" cy="4571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8" name="Rectangle 237"/>
          <p:cNvSpPr/>
          <p:nvPr/>
        </p:nvSpPr>
        <p:spPr>
          <a:xfrm>
            <a:off x="2325688" y="3282950"/>
            <a:ext cx="666750" cy="45719"/>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9" name="Rectangle 238"/>
          <p:cNvSpPr/>
          <p:nvPr/>
        </p:nvSpPr>
        <p:spPr>
          <a:xfrm>
            <a:off x="3082925" y="3282950"/>
            <a:ext cx="666750" cy="45719"/>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0" name="Rectangle 239"/>
          <p:cNvSpPr/>
          <p:nvPr/>
        </p:nvSpPr>
        <p:spPr>
          <a:xfrm>
            <a:off x="2324100" y="3328512"/>
            <a:ext cx="666750" cy="4571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1" name="Rectangle 240"/>
          <p:cNvSpPr/>
          <p:nvPr/>
        </p:nvSpPr>
        <p:spPr>
          <a:xfrm>
            <a:off x="3083720" y="3328512"/>
            <a:ext cx="666750" cy="4571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2" name="Rectangle 241"/>
          <p:cNvSpPr/>
          <p:nvPr/>
        </p:nvSpPr>
        <p:spPr>
          <a:xfrm>
            <a:off x="3843338" y="3282950"/>
            <a:ext cx="666750" cy="45719"/>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3" name="Rectangle 242"/>
          <p:cNvSpPr/>
          <p:nvPr/>
        </p:nvSpPr>
        <p:spPr>
          <a:xfrm>
            <a:off x="3841750" y="3328512"/>
            <a:ext cx="666750" cy="4571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4" name="Content Placeholder 238"/>
          <p:cNvSpPr txBox="1">
            <a:spLocks/>
          </p:cNvSpPr>
          <p:nvPr/>
        </p:nvSpPr>
        <p:spPr bwMode="auto">
          <a:xfrm>
            <a:off x="5410200" y="1295400"/>
            <a:ext cx="3429000" cy="2362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defTabSz="457200" rtl="0" eaLnBrk="0" fontAlgn="base" latinLnBrk="0" hangingPunct="0">
              <a:lnSpc>
                <a:spcPct val="100000"/>
              </a:lnSpc>
              <a:spcBef>
                <a:spcPct val="20000"/>
              </a:spcBef>
              <a:spcAft>
                <a:spcPct val="0"/>
              </a:spcAft>
              <a:buClrTx/>
              <a:buSzTx/>
              <a:buFont typeface="Arial" pitchFamily="34" charset="0"/>
              <a:buNone/>
              <a:tabLst/>
              <a:defRPr/>
            </a:pPr>
            <a:r>
              <a:rPr lang="en-US" dirty="0">
                <a:solidFill>
                  <a:srgbClr val="00B050"/>
                </a:solidFill>
                <a:latin typeface="Consolas" pitchFamily="49" charset="0"/>
                <a:ea typeface="ＭＳ Ｐゴシック" charset="-128"/>
                <a:cs typeface="Consolas" pitchFamily="49" charset="0"/>
              </a:rPr>
              <a:t>loop:	ADDC</a:t>
            </a:r>
            <a:r>
              <a:rPr kumimoji="0" lang="en-US" sz="1800" b="0" i="0" u="none" strike="noStrike" kern="1200" cap="none" spc="0" normalizeH="0" baseline="0" noProof="0" dirty="0">
                <a:ln>
                  <a:noFill/>
                </a:ln>
                <a:solidFill>
                  <a:srgbClr val="00B050"/>
                </a:solidFill>
                <a:effectLst/>
                <a:uLnTx/>
                <a:uFillTx/>
                <a:latin typeface="Consolas" pitchFamily="49" charset="0"/>
                <a:ea typeface="ＭＳ Ｐゴシック" charset="-128"/>
                <a:cs typeface="Consolas" pitchFamily="49" charset="0"/>
              </a:rPr>
              <a:t>(R1, 4, R2)</a:t>
            </a:r>
          </a:p>
          <a:p>
            <a:pPr marL="342900" marR="0" lvl="0" indent="-342900" defTabSz="457200" rtl="0" eaLnBrk="0" fontAlgn="base" latinLnBrk="0" hangingPunct="0">
              <a:lnSpc>
                <a:spcPct val="100000"/>
              </a:lnSpc>
              <a:spcBef>
                <a:spcPct val="20000"/>
              </a:spcBef>
              <a:spcAft>
                <a:spcPct val="0"/>
              </a:spcAft>
              <a:buClrTx/>
              <a:buSzTx/>
              <a:buFont typeface="Arial" pitchFamily="34" charset="0"/>
              <a:buNone/>
              <a:tabLst/>
              <a:defRPr/>
            </a:pPr>
            <a:r>
              <a:rPr lang="en-US" dirty="0">
                <a:solidFill>
                  <a:srgbClr val="0070C0"/>
                </a:solidFill>
                <a:latin typeface="Consolas" pitchFamily="49" charset="0"/>
                <a:ea typeface="ＭＳ Ｐゴシック" charset="-128"/>
                <a:cs typeface="Consolas" pitchFamily="49" charset="0"/>
              </a:rPr>
              <a:t>			BNE(R3, loop)</a:t>
            </a:r>
          </a:p>
          <a:p>
            <a:pPr marL="342900" marR="0" lvl="0" indent="-342900" defTabSz="457200" rtl="0" eaLnBrk="0" fontAlgn="base" latinLnBrk="0" hangingPunct="0">
              <a:lnSpc>
                <a:spcPct val="100000"/>
              </a:lnSpc>
              <a:spcBef>
                <a:spcPct val="20000"/>
              </a:spcBef>
              <a:spcAft>
                <a:spcPct val="0"/>
              </a:spcAft>
              <a:buClrTx/>
              <a:buSzTx/>
              <a:buFont typeface="Arial" pitchFamily="34" charset="0"/>
              <a:buNone/>
              <a:tabLst/>
              <a:defRPr/>
            </a:pPr>
            <a:r>
              <a:rPr kumimoji="0" lang="en-US" sz="1800" b="0" i="0" u="none" strike="noStrike" kern="1200" cap="none" spc="0" normalizeH="0" baseline="0" noProof="0" dirty="0">
                <a:ln>
                  <a:noFill/>
                </a:ln>
                <a:solidFill>
                  <a:srgbClr val="FFC000"/>
                </a:solidFill>
                <a:effectLst/>
                <a:uLnTx/>
                <a:uFillTx/>
                <a:latin typeface="Consolas" pitchFamily="49" charset="0"/>
                <a:ea typeface="ＭＳ Ｐゴシック" charset="-128"/>
                <a:cs typeface="Consolas" pitchFamily="49" charset="0"/>
              </a:rPr>
              <a:t>			SUB(R6, R7, R8)</a:t>
            </a:r>
            <a:endParaRPr lang="en-US" dirty="0">
              <a:latin typeface="Consolas" pitchFamily="49" charset="0"/>
              <a:ea typeface="ＭＳ Ｐゴシック" charset="-128"/>
              <a:cs typeface="Consolas" pitchFamily="49" charset="0"/>
            </a:endParaRPr>
          </a:p>
          <a:p>
            <a:pPr marL="342900" marR="0" lvl="0" indent="-342900" defTabSz="457200" rtl="0" eaLnBrk="0" fontAlgn="base" latinLnBrk="0" hangingPunct="0">
              <a:lnSpc>
                <a:spcPct val="100000"/>
              </a:lnSpc>
              <a:spcBef>
                <a:spcPct val="20000"/>
              </a:spcBef>
              <a:spcAft>
                <a:spcPct val="0"/>
              </a:spcAft>
              <a:buClrTx/>
              <a:buSzTx/>
              <a:buFont typeface="Arial" pitchFamily="34" charset="0"/>
              <a:buNone/>
              <a:tabLst/>
              <a:defRPr/>
            </a:pPr>
            <a:r>
              <a:rPr kumimoji="0" lang="en-US" sz="1800" b="0" i="0" u="none" strike="noStrike" kern="1200" cap="none" spc="0" normalizeH="0" noProof="0" dirty="0">
                <a:ln>
                  <a:noFill/>
                </a:ln>
                <a:solidFill>
                  <a:srgbClr val="FFC000"/>
                </a:solidFill>
                <a:effectLst/>
                <a:uLnTx/>
                <a:uFillTx/>
                <a:latin typeface="Consolas" pitchFamily="49" charset="0"/>
                <a:ea typeface="ＭＳ Ｐゴシック" charset="-128"/>
                <a:cs typeface="Consolas" pitchFamily="49" charset="0"/>
              </a:rPr>
              <a:t>       </a:t>
            </a:r>
            <a:r>
              <a:rPr kumimoji="0" lang="en-US" sz="1800" b="0" i="0" u="none" strike="noStrike" kern="1200" cap="none" spc="0" normalizeH="0" noProof="0" dirty="0">
                <a:ln>
                  <a:noFill/>
                </a:ln>
                <a:effectLst/>
                <a:uLnTx/>
                <a:uFillTx/>
                <a:latin typeface="Consolas" pitchFamily="49" charset="0"/>
                <a:ea typeface="ＭＳ Ｐゴシック" charset="-128"/>
                <a:cs typeface="Consolas" pitchFamily="49" charset="0"/>
              </a:rPr>
              <a:t>…</a:t>
            </a:r>
            <a:endParaRPr kumimoji="0" lang="en-US" sz="1800" b="0" i="0" u="none" strike="noStrike" kern="1200" cap="none" spc="0" normalizeH="0" baseline="0" noProof="0" dirty="0">
              <a:ln>
                <a:noFill/>
              </a:ln>
              <a:effectLst/>
              <a:uLnTx/>
              <a:uFillTx/>
              <a:latin typeface="Consolas" pitchFamily="49" charset="0"/>
              <a:ea typeface="ＭＳ Ｐゴシック" charset="-128"/>
              <a:cs typeface="Consolas" pitchFamily="49" charset="0"/>
            </a:endParaRPr>
          </a:p>
        </p:txBody>
      </p:sp>
      <p:sp>
        <p:nvSpPr>
          <p:cNvPr id="246" name="TextBox 245"/>
          <p:cNvSpPr txBox="1"/>
          <p:nvPr/>
        </p:nvSpPr>
        <p:spPr>
          <a:xfrm>
            <a:off x="152400" y="685800"/>
            <a:ext cx="598241" cy="400110"/>
          </a:xfrm>
          <a:prstGeom prst="rect">
            <a:avLst/>
          </a:prstGeom>
          <a:noFill/>
        </p:spPr>
        <p:txBody>
          <a:bodyPr wrap="none" rtlCol="0">
            <a:spAutoFit/>
          </a:bodyPr>
          <a:lstStyle/>
          <a:p>
            <a:r>
              <a:rPr lang="en-US" sz="2000" dirty="0">
                <a:solidFill>
                  <a:srgbClr val="C00000"/>
                </a:solidFill>
                <a:latin typeface="+mj-lt"/>
              </a:rPr>
              <a:t>???</a:t>
            </a:r>
          </a:p>
        </p:txBody>
      </p:sp>
      <p:sp>
        <p:nvSpPr>
          <p:cNvPr id="247" name="TextBox 246"/>
          <p:cNvSpPr txBox="1"/>
          <p:nvPr/>
        </p:nvSpPr>
        <p:spPr>
          <a:xfrm>
            <a:off x="5575051" y="3352800"/>
            <a:ext cx="3111749" cy="400110"/>
          </a:xfrm>
          <a:prstGeom prst="rect">
            <a:avLst/>
          </a:prstGeom>
          <a:noFill/>
        </p:spPr>
        <p:txBody>
          <a:bodyPr wrap="none" rtlCol="0">
            <a:spAutoFit/>
          </a:bodyPr>
          <a:lstStyle/>
          <a:p>
            <a:r>
              <a:rPr lang="en-US" sz="2000" dirty="0">
                <a:solidFill>
                  <a:srgbClr val="C00000"/>
                </a:solidFill>
                <a:latin typeface="+mj-lt"/>
              </a:rPr>
              <a:t>How do we set </a:t>
            </a:r>
            <a:r>
              <a:rPr lang="en-US" sz="2000" dirty="0" err="1">
                <a:solidFill>
                  <a:srgbClr val="C00000"/>
                </a:solidFill>
                <a:latin typeface="+mj-lt"/>
              </a:rPr>
              <a:t>NextPC</a:t>
            </a:r>
            <a:r>
              <a:rPr lang="en-US" sz="2000" dirty="0">
                <a:solidFill>
                  <a:srgbClr val="C00000"/>
                </a:solidFill>
                <a:latin typeface="+mj-lt"/>
              </a:rPr>
              <a:t>?</a:t>
            </a:r>
          </a:p>
        </p:txBody>
      </p:sp>
    </p:spTree>
    <p:extLst>
      <p:ext uri="{BB962C8B-B14F-4D97-AF65-F5344CB8AC3E}">
        <p14:creationId xmlns:p14="http://schemas.microsoft.com/office/powerpoint/2010/main" val="19803805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 Hazards</a:t>
            </a:r>
          </a:p>
        </p:txBody>
      </p:sp>
      <p:sp>
        <p:nvSpPr>
          <p:cNvPr id="3" name="Content Placeholder 2"/>
          <p:cNvSpPr>
            <a:spLocks noGrp="1"/>
          </p:cNvSpPr>
          <p:nvPr>
            <p:ph idx="1"/>
          </p:nvPr>
        </p:nvSpPr>
        <p:spPr/>
        <p:txBody>
          <a:bodyPr/>
          <a:lstStyle/>
          <a:p>
            <a:r>
              <a:rPr lang="en-US" dirty="0"/>
              <a:t>What do we need to compute </a:t>
            </a:r>
            <a:r>
              <a:rPr lang="en-US" dirty="0" err="1"/>
              <a:t>NextPC</a:t>
            </a:r>
            <a:r>
              <a:rPr lang="en-US" dirty="0"/>
              <a:t>?</a:t>
            </a:r>
          </a:p>
          <a:p>
            <a:pPr lvl="1"/>
            <a:r>
              <a:rPr lang="en-US" dirty="0"/>
              <a:t>BEQ/BNE:</a:t>
            </a:r>
          </a:p>
          <a:p>
            <a:pPr lvl="1"/>
            <a:endParaRPr lang="en-US" dirty="0"/>
          </a:p>
          <a:p>
            <a:pPr lvl="1"/>
            <a:endParaRPr lang="en-US" dirty="0"/>
          </a:p>
          <a:p>
            <a:pPr lvl="1"/>
            <a:endParaRPr lang="en-US" dirty="0"/>
          </a:p>
          <a:p>
            <a:pPr lvl="1"/>
            <a:endParaRPr lang="en-US" dirty="0"/>
          </a:p>
          <a:p>
            <a:pPr lvl="1"/>
            <a:endParaRPr lang="en-US" dirty="0"/>
          </a:p>
          <a:p>
            <a:pPr lvl="1"/>
            <a:r>
              <a:rPr lang="en-US" dirty="0"/>
              <a:t>JMP:</a:t>
            </a:r>
          </a:p>
          <a:p>
            <a:pPr lvl="1"/>
            <a:endParaRPr lang="en-US" dirty="0"/>
          </a:p>
          <a:p>
            <a:pPr lvl="1"/>
            <a:endParaRPr lang="en-US" dirty="0"/>
          </a:p>
          <a:p>
            <a:pPr lvl="1">
              <a:buNone/>
            </a:pPr>
            <a:endParaRPr lang="en-US" dirty="0"/>
          </a:p>
          <a:p>
            <a:pPr lvl="1"/>
            <a:r>
              <a:rPr lang="en-US" dirty="0"/>
              <a:t>All other instructions: </a:t>
            </a:r>
            <a:r>
              <a:rPr lang="en-US" dirty="0" err="1">
                <a:solidFill>
                  <a:srgbClr val="C00000"/>
                </a:solidFill>
              </a:rPr>
              <a:t>Opcode</a:t>
            </a:r>
            <a:r>
              <a:rPr lang="en-US" dirty="0">
                <a:solidFill>
                  <a:srgbClr val="C00000"/>
                </a:solidFill>
              </a:rPr>
              <a:t>, PC+4</a:t>
            </a:r>
          </a:p>
          <a:p>
            <a:pPr lvl="1"/>
            <a:r>
              <a:rPr lang="en-US" dirty="0"/>
              <a:t>(Exceptions also change PC, we’ll deal with them later)</a:t>
            </a:r>
          </a:p>
        </p:txBody>
      </p:sp>
      <p:sp>
        <p:nvSpPr>
          <p:cNvPr id="4" name="Rectangle 69"/>
          <p:cNvSpPr>
            <a:spLocks noChangeArrowheads="1"/>
          </p:cNvSpPr>
          <p:nvPr/>
        </p:nvSpPr>
        <p:spPr bwMode="auto">
          <a:xfrm>
            <a:off x="2993412" y="1493699"/>
            <a:ext cx="4626588" cy="1754326"/>
          </a:xfrm>
          <a:prstGeom prst="rect">
            <a:avLst/>
          </a:prstGeom>
          <a:noFill/>
          <a:ln w="9525">
            <a:noFill/>
            <a:miter lim="800000"/>
            <a:headEnd/>
            <a:tailEnd/>
          </a:ln>
        </p:spPr>
        <p:txBody>
          <a:bodyPr wrap="none">
            <a:spAutoFit/>
          </a:bodyPr>
          <a:lstStyle/>
          <a:p>
            <a:pPr eaLnBrk="0" hangingPunct="0"/>
            <a:r>
              <a:rPr lang="en-US" sz="1800" dirty="0">
                <a:latin typeface="Consolas" pitchFamily="49" charset="0"/>
                <a:cs typeface="Consolas" pitchFamily="49" charset="0"/>
              </a:rPr>
              <a:t>BEQ(Ra, label, </a:t>
            </a:r>
            <a:r>
              <a:rPr lang="en-US" sz="1800" dirty="0" err="1">
                <a:latin typeface="Consolas" pitchFamily="49" charset="0"/>
                <a:cs typeface="Consolas" pitchFamily="49" charset="0"/>
              </a:rPr>
              <a:t>Rc</a:t>
            </a:r>
            <a:r>
              <a:rPr lang="en-US" sz="1800" dirty="0">
                <a:latin typeface="Consolas" pitchFamily="49" charset="0"/>
                <a:cs typeface="Consolas" pitchFamily="49" charset="0"/>
              </a:rPr>
              <a:t>):</a:t>
            </a:r>
          </a:p>
          <a:p>
            <a:pPr eaLnBrk="0" hangingPunct="0"/>
            <a:r>
              <a:rPr lang="en-US" dirty="0">
                <a:latin typeface="Consolas" pitchFamily="49" charset="0"/>
                <a:cs typeface="Consolas" pitchFamily="49" charset="0"/>
              </a:rPr>
              <a:t>	</a:t>
            </a:r>
            <a:r>
              <a:rPr lang="en-US" dirty="0" err="1">
                <a:latin typeface="Consolas" pitchFamily="49" charset="0"/>
                <a:cs typeface="Consolas" pitchFamily="49" charset="0"/>
              </a:rPr>
              <a:t>Reg</a:t>
            </a:r>
            <a:r>
              <a:rPr lang="en-US" dirty="0">
                <a:latin typeface="Consolas" pitchFamily="49" charset="0"/>
                <a:cs typeface="Consolas" pitchFamily="49" charset="0"/>
              </a:rPr>
              <a:t>[</a:t>
            </a:r>
            <a:r>
              <a:rPr lang="en-US" dirty="0" err="1">
                <a:latin typeface="Consolas" pitchFamily="49" charset="0"/>
                <a:cs typeface="Consolas" pitchFamily="49" charset="0"/>
              </a:rPr>
              <a:t>Rc</a:t>
            </a:r>
            <a:r>
              <a:rPr lang="en-US" dirty="0">
                <a:latin typeface="Consolas" pitchFamily="49" charset="0"/>
                <a:cs typeface="Consolas" pitchFamily="49" charset="0"/>
              </a:rPr>
              <a:t>] </a:t>
            </a:r>
            <a:r>
              <a:rPr lang="en-US" dirty="0">
                <a:latin typeface="Consolas" pitchFamily="49" charset="0"/>
                <a:cs typeface="Consolas" pitchFamily="49" charset="0"/>
                <a:sym typeface="Wingdings" pitchFamily="2" charset="2"/>
              </a:rPr>
              <a:t> PC + 4</a:t>
            </a:r>
            <a:endParaRPr lang="en-US" dirty="0">
              <a:latin typeface="Consolas" pitchFamily="49" charset="0"/>
              <a:cs typeface="Consolas" pitchFamily="49" charset="0"/>
            </a:endParaRPr>
          </a:p>
          <a:p>
            <a:pPr eaLnBrk="0" hangingPunct="0"/>
            <a:r>
              <a:rPr lang="en-US" sz="1800" dirty="0">
                <a:latin typeface="Consolas" pitchFamily="49" charset="0"/>
                <a:cs typeface="Consolas" pitchFamily="49" charset="0"/>
              </a:rPr>
              <a:t>	if (</a:t>
            </a:r>
            <a:r>
              <a:rPr lang="en-US" sz="1800" dirty="0" err="1">
                <a:latin typeface="Consolas" pitchFamily="49" charset="0"/>
                <a:cs typeface="Consolas" pitchFamily="49" charset="0"/>
              </a:rPr>
              <a:t>Reg</a:t>
            </a:r>
            <a:r>
              <a:rPr lang="en-US" sz="1800" dirty="0">
                <a:latin typeface="Consolas" pitchFamily="49" charset="0"/>
                <a:cs typeface="Consolas" pitchFamily="49" charset="0"/>
              </a:rPr>
              <a:t>[Ra] == 0)</a:t>
            </a:r>
          </a:p>
          <a:p>
            <a:pPr eaLnBrk="0" hangingPunct="0"/>
            <a:r>
              <a:rPr lang="en-US" dirty="0">
                <a:latin typeface="Consolas" pitchFamily="49" charset="0"/>
                <a:cs typeface="Consolas" pitchFamily="49" charset="0"/>
              </a:rPr>
              <a:t>		</a:t>
            </a:r>
            <a:r>
              <a:rPr lang="en-US" sz="1800" dirty="0">
                <a:latin typeface="Consolas" pitchFamily="49" charset="0"/>
                <a:cs typeface="Consolas" pitchFamily="49" charset="0"/>
              </a:rPr>
              <a:t>PC </a:t>
            </a:r>
            <a:r>
              <a:rPr lang="en-US" sz="1800" dirty="0">
                <a:latin typeface="Consolas" pitchFamily="49" charset="0"/>
                <a:cs typeface="Consolas" pitchFamily="49" charset="0"/>
                <a:sym typeface="Wingdings" pitchFamily="2" charset="2"/>
              </a:rPr>
              <a:t></a:t>
            </a:r>
            <a:r>
              <a:rPr lang="en-US" sz="1800" dirty="0">
                <a:latin typeface="Consolas" pitchFamily="49" charset="0"/>
                <a:cs typeface="Consolas" pitchFamily="49" charset="0"/>
              </a:rPr>
              <a:t> PC + 4 + 4*SXT(offset)</a:t>
            </a:r>
          </a:p>
          <a:p>
            <a:pPr eaLnBrk="0" hangingPunct="0"/>
            <a:r>
              <a:rPr lang="en-US" dirty="0">
                <a:latin typeface="Consolas" pitchFamily="49" charset="0"/>
                <a:cs typeface="Consolas" pitchFamily="49" charset="0"/>
              </a:rPr>
              <a:t>	else</a:t>
            </a:r>
          </a:p>
          <a:p>
            <a:pPr eaLnBrk="0" hangingPunct="0"/>
            <a:r>
              <a:rPr lang="en-US" dirty="0">
                <a:latin typeface="Consolas" pitchFamily="49" charset="0"/>
                <a:cs typeface="Consolas" pitchFamily="49" charset="0"/>
              </a:rPr>
              <a:t>		PC </a:t>
            </a:r>
            <a:r>
              <a:rPr lang="en-US" dirty="0">
                <a:latin typeface="Consolas" pitchFamily="49" charset="0"/>
                <a:cs typeface="Consolas" pitchFamily="49" charset="0"/>
                <a:sym typeface="Wingdings" pitchFamily="2" charset="2"/>
              </a:rPr>
              <a:t> PC + 4</a:t>
            </a:r>
            <a:endParaRPr lang="en-US" sz="1800" dirty="0">
              <a:latin typeface="Consolas" pitchFamily="49" charset="0"/>
              <a:cs typeface="Consolas" pitchFamily="49" charset="0"/>
            </a:endParaRPr>
          </a:p>
        </p:txBody>
      </p:sp>
      <p:sp>
        <p:nvSpPr>
          <p:cNvPr id="5" name="TextBox 4"/>
          <p:cNvSpPr txBox="1"/>
          <p:nvPr/>
        </p:nvSpPr>
        <p:spPr>
          <a:xfrm>
            <a:off x="2533650" y="3181290"/>
            <a:ext cx="3882794" cy="400110"/>
          </a:xfrm>
          <a:prstGeom prst="rect">
            <a:avLst/>
          </a:prstGeom>
          <a:noFill/>
        </p:spPr>
        <p:txBody>
          <a:bodyPr wrap="none" rtlCol="0">
            <a:spAutoFit/>
          </a:bodyPr>
          <a:lstStyle/>
          <a:p>
            <a:r>
              <a:rPr lang="en-US" sz="2000" dirty="0" err="1">
                <a:solidFill>
                  <a:srgbClr val="C00000"/>
                </a:solidFill>
                <a:latin typeface="+mj-lt"/>
              </a:rPr>
              <a:t>Opcode</a:t>
            </a:r>
            <a:r>
              <a:rPr lang="en-US" sz="2000" dirty="0">
                <a:solidFill>
                  <a:srgbClr val="C00000"/>
                </a:solidFill>
                <a:latin typeface="+mj-lt"/>
              </a:rPr>
              <a:t>, offset, PC+4, </a:t>
            </a:r>
            <a:r>
              <a:rPr lang="en-US" sz="2000" dirty="0" err="1">
                <a:solidFill>
                  <a:srgbClr val="C00000"/>
                </a:solidFill>
                <a:latin typeface="+mj-lt"/>
              </a:rPr>
              <a:t>Reg</a:t>
            </a:r>
            <a:r>
              <a:rPr lang="en-US" sz="2000" dirty="0">
                <a:solidFill>
                  <a:srgbClr val="C00000"/>
                </a:solidFill>
                <a:latin typeface="+mj-lt"/>
              </a:rPr>
              <a:t>[Ra]</a:t>
            </a:r>
          </a:p>
        </p:txBody>
      </p:sp>
      <p:sp>
        <p:nvSpPr>
          <p:cNvPr id="6" name="Rectangle 5"/>
          <p:cNvSpPr/>
          <p:nvPr/>
        </p:nvSpPr>
        <p:spPr>
          <a:xfrm>
            <a:off x="2895600" y="3733800"/>
            <a:ext cx="2771913" cy="923330"/>
          </a:xfrm>
          <a:prstGeom prst="rect">
            <a:avLst/>
          </a:prstGeom>
        </p:spPr>
        <p:txBody>
          <a:bodyPr wrap="none">
            <a:spAutoFit/>
          </a:bodyPr>
          <a:lstStyle/>
          <a:p>
            <a:r>
              <a:rPr lang="en-US" dirty="0">
                <a:latin typeface="Consolas" pitchFamily="49" charset="0"/>
                <a:cs typeface="Consolas" pitchFamily="49" charset="0"/>
              </a:rPr>
              <a:t>JMP(Ra, </a:t>
            </a:r>
            <a:r>
              <a:rPr lang="en-US" dirty="0" err="1">
                <a:latin typeface="Consolas" pitchFamily="49" charset="0"/>
                <a:cs typeface="Consolas" pitchFamily="49" charset="0"/>
              </a:rPr>
              <a:t>Rc</a:t>
            </a:r>
            <a:r>
              <a:rPr lang="en-US" dirty="0">
                <a:latin typeface="Consolas" pitchFamily="49" charset="0"/>
                <a:cs typeface="Consolas" pitchFamily="49" charset="0"/>
              </a:rPr>
              <a:t>):</a:t>
            </a:r>
          </a:p>
          <a:p>
            <a:r>
              <a:rPr lang="en-US" dirty="0">
                <a:latin typeface="Consolas" pitchFamily="49" charset="0"/>
                <a:cs typeface="Consolas" pitchFamily="49" charset="0"/>
              </a:rPr>
              <a:t>	</a:t>
            </a:r>
            <a:r>
              <a:rPr lang="en-US" dirty="0" err="1">
                <a:latin typeface="Consolas" pitchFamily="49" charset="0"/>
                <a:cs typeface="Consolas" pitchFamily="49" charset="0"/>
              </a:rPr>
              <a:t>Reg</a:t>
            </a:r>
            <a:r>
              <a:rPr lang="en-US" dirty="0">
                <a:latin typeface="Consolas" pitchFamily="49" charset="0"/>
                <a:cs typeface="Consolas" pitchFamily="49" charset="0"/>
              </a:rPr>
              <a:t>[</a:t>
            </a:r>
            <a:r>
              <a:rPr lang="en-US" dirty="0" err="1">
                <a:latin typeface="Consolas" pitchFamily="49" charset="0"/>
                <a:cs typeface="Consolas" pitchFamily="49" charset="0"/>
              </a:rPr>
              <a:t>Rc</a:t>
            </a:r>
            <a:r>
              <a:rPr lang="en-US" dirty="0">
                <a:latin typeface="Consolas" pitchFamily="49" charset="0"/>
                <a:cs typeface="Consolas" pitchFamily="49" charset="0"/>
              </a:rPr>
              <a:t>] </a:t>
            </a:r>
            <a:r>
              <a:rPr lang="en-US" dirty="0">
                <a:latin typeface="Consolas" pitchFamily="49" charset="0"/>
                <a:cs typeface="Consolas" pitchFamily="49" charset="0"/>
                <a:sym typeface="Wingdings" pitchFamily="2" charset="2"/>
              </a:rPr>
              <a:t> PC + 4</a:t>
            </a:r>
          </a:p>
          <a:p>
            <a:r>
              <a:rPr lang="en-US" dirty="0">
                <a:latin typeface="Consolas" pitchFamily="49" charset="0"/>
                <a:cs typeface="Consolas" pitchFamily="49" charset="0"/>
                <a:sym typeface="Wingdings" pitchFamily="2" charset="2"/>
              </a:rPr>
              <a:t>	PC  </a:t>
            </a:r>
            <a:r>
              <a:rPr lang="en-US" dirty="0" err="1">
                <a:latin typeface="Consolas" pitchFamily="49" charset="0"/>
                <a:cs typeface="Consolas" pitchFamily="49" charset="0"/>
                <a:sym typeface="Wingdings" pitchFamily="2" charset="2"/>
              </a:rPr>
              <a:t>Reg</a:t>
            </a:r>
            <a:r>
              <a:rPr lang="en-US" dirty="0">
                <a:latin typeface="Consolas" pitchFamily="49" charset="0"/>
                <a:cs typeface="Consolas" pitchFamily="49" charset="0"/>
                <a:sym typeface="Wingdings" pitchFamily="2" charset="2"/>
              </a:rPr>
              <a:t>[Ra]</a:t>
            </a:r>
            <a:endParaRPr lang="en-US" dirty="0"/>
          </a:p>
        </p:txBody>
      </p:sp>
      <p:sp>
        <p:nvSpPr>
          <p:cNvPr id="7" name="TextBox 6"/>
          <p:cNvSpPr txBox="1"/>
          <p:nvPr/>
        </p:nvSpPr>
        <p:spPr>
          <a:xfrm>
            <a:off x="3371850" y="4714875"/>
            <a:ext cx="2223686" cy="400110"/>
          </a:xfrm>
          <a:prstGeom prst="rect">
            <a:avLst/>
          </a:prstGeom>
          <a:noFill/>
        </p:spPr>
        <p:txBody>
          <a:bodyPr wrap="none" rtlCol="0">
            <a:spAutoFit/>
          </a:bodyPr>
          <a:lstStyle/>
          <a:p>
            <a:r>
              <a:rPr lang="en-US" sz="2000" dirty="0" err="1">
                <a:solidFill>
                  <a:srgbClr val="C00000"/>
                </a:solidFill>
                <a:latin typeface="+mj-lt"/>
              </a:rPr>
              <a:t>Opcode</a:t>
            </a:r>
            <a:r>
              <a:rPr lang="en-US" sz="2000" dirty="0">
                <a:solidFill>
                  <a:srgbClr val="C00000"/>
                </a:solidFill>
                <a:latin typeface="+mj-lt"/>
              </a:rPr>
              <a:t>, </a:t>
            </a:r>
            <a:r>
              <a:rPr lang="en-US" sz="2000" dirty="0" err="1">
                <a:solidFill>
                  <a:srgbClr val="C00000"/>
                </a:solidFill>
                <a:latin typeface="+mj-lt"/>
              </a:rPr>
              <a:t>Reg</a:t>
            </a:r>
            <a:r>
              <a:rPr lang="en-US" sz="2000" dirty="0">
                <a:solidFill>
                  <a:srgbClr val="C00000"/>
                </a:solidFill>
                <a:latin typeface="+mj-lt"/>
              </a:rPr>
              <a:t>[Ra]</a:t>
            </a:r>
          </a:p>
        </p:txBody>
      </p:sp>
      <p:cxnSp>
        <p:nvCxnSpPr>
          <p:cNvPr id="9" name="Straight Arrow Connector 8"/>
          <p:cNvCxnSpPr/>
          <p:nvPr/>
        </p:nvCxnSpPr>
        <p:spPr>
          <a:xfrm flipH="1" flipV="1">
            <a:off x="6400800" y="3505200"/>
            <a:ext cx="609600" cy="609600"/>
          </a:xfrm>
          <a:prstGeom prst="straightConnector1">
            <a:avLst/>
          </a:prstGeom>
          <a:ln>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flipH="1">
            <a:off x="5715000" y="4495800"/>
            <a:ext cx="1295400" cy="381000"/>
          </a:xfrm>
          <a:prstGeom prst="straightConnector1">
            <a:avLst/>
          </a:prstGeom>
          <a:ln>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7086600" y="3940314"/>
            <a:ext cx="1837362" cy="707886"/>
          </a:xfrm>
          <a:prstGeom prst="rect">
            <a:avLst/>
          </a:prstGeom>
          <a:noFill/>
        </p:spPr>
        <p:txBody>
          <a:bodyPr wrap="none" rtlCol="0">
            <a:spAutoFit/>
          </a:bodyPr>
          <a:lstStyle/>
          <a:p>
            <a:r>
              <a:rPr lang="en-US" sz="2000" dirty="0">
                <a:latin typeface="+mn-lt"/>
              </a:rPr>
              <a:t>Unknown</a:t>
            </a:r>
            <a:br>
              <a:rPr lang="en-US" sz="2000" dirty="0">
                <a:latin typeface="+mn-lt"/>
              </a:rPr>
            </a:br>
            <a:r>
              <a:rPr lang="en-US" sz="2000" dirty="0">
                <a:latin typeface="+mn-lt"/>
              </a:rPr>
              <a:t>until RF stage…</a:t>
            </a:r>
          </a:p>
        </p:txBody>
      </p:sp>
    </p:spTree>
    <p:extLst>
      <p:ext uri="{BB962C8B-B14F-4D97-AF65-F5344CB8AC3E}">
        <p14:creationId xmlns:p14="http://schemas.microsoft.com/office/powerpoint/2010/main" val="620951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1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Single-Cycle Beta Performance</a:t>
            </a:r>
          </a:p>
        </p:txBody>
      </p:sp>
      <p:sp>
        <p:nvSpPr>
          <p:cNvPr id="7" name="Content Placeholder 6"/>
          <p:cNvSpPr>
            <a:spLocks noGrp="1"/>
          </p:cNvSpPr>
          <p:nvPr>
            <p:ph idx="1"/>
          </p:nvPr>
        </p:nvSpPr>
        <p:spPr>
          <a:xfrm>
            <a:off x="76200" y="2514600"/>
            <a:ext cx="8229600" cy="3078163"/>
          </a:xfrm>
        </p:spPr>
        <p:txBody>
          <a:bodyPr/>
          <a:lstStyle/>
          <a:p>
            <a:r>
              <a:rPr lang="en-US" dirty="0">
                <a:solidFill>
                  <a:srgbClr val="00B050"/>
                </a:solidFill>
              </a:rPr>
              <a:t>CPI = 1</a:t>
            </a:r>
          </a:p>
          <a:p>
            <a:r>
              <a:rPr lang="en-US" dirty="0" err="1"/>
              <a:t>t</a:t>
            </a:r>
            <a:r>
              <a:rPr lang="en-US" baseline="-25000" dirty="0" err="1"/>
              <a:t>CLK</a:t>
            </a:r>
            <a:r>
              <a:rPr lang="en-US" dirty="0"/>
              <a:t> = Longest path</a:t>
            </a:r>
            <a:br>
              <a:rPr lang="en-US" dirty="0"/>
            </a:br>
            <a:r>
              <a:rPr lang="en-US" dirty="0"/>
              <a:t>for any instruction</a:t>
            </a:r>
          </a:p>
          <a:p>
            <a:pPr lvl="1">
              <a:buNone/>
            </a:pPr>
            <a:endParaRPr lang="en-US" dirty="0"/>
          </a:p>
          <a:p>
            <a:pPr lvl="1"/>
            <a:endParaRPr lang="en-US" dirty="0"/>
          </a:p>
          <a:p>
            <a:pPr lvl="1"/>
            <a:r>
              <a:rPr lang="en-US" dirty="0">
                <a:solidFill>
                  <a:srgbClr val="C00000"/>
                </a:solidFill>
              </a:rPr>
              <a:t>Slow</a:t>
            </a:r>
          </a:p>
          <a:p>
            <a:pPr lvl="1"/>
            <a:r>
              <a:rPr lang="en-US" dirty="0">
                <a:solidFill>
                  <a:srgbClr val="C00000"/>
                </a:solidFill>
              </a:rPr>
              <a:t>Inflexible</a:t>
            </a:r>
            <a:r>
              <a:rPr lang="en-US" dirty="0"/>
              <a:t>: Instructions</a:t>
            </a:r>
            <a:br>
              <a:rPr lang="en-US" dirty="0"/>
            </a:br>
            <a:r>
              <a:rPr lang="en-US" dirty="0"/>
              <a:t>with smaller critical path</a:t>
            </a:r>
            <a:br>
              <a:rPr lang="en-US" dirty="0"/>
            </a:br>
            <a:r>
              <a:rPr lang="en-US" dirty="0"/>
              <a:t>cannot execute faster</a:t>
            </a:r>
          </a:p>
        </p:txBody>
      </p:sp>
      <p:graphicFrame>
        <p:nvGraphicFramePr>
          <p:cNvPr id="89090" name="Object 2"/>
          <p:cNvGraphicFramePr>
            <a:graphicFrameLocks noChangeAspect="1"/>
          </p:cNvGraphicFramePr>
          <p:nvPr/>
        </p:nvGraphicFramePr>
        <p:xfrm>
          <a:off x="1998663" y="1143000"/>
          <a:ext cx="5011737" cy="790575"/>
        </p:xfrm>
        <a:graphic>
          <a:graphicData uri="http://schemas.openxmlformats.org/presentationml/2006/ole">
            <mc:AlternateContent xmlns:mc="http://schemas.openxmlformats.org/markup-compatibility/2006">
              <mc:Choice xmlns:v="urn:schemas-microsoft-com:vml" Requires="v">
                <p:oleObj name="Equation" r:id="rId3" imgW="3872558" imgH="609600" progId="Equation.3">
                  <p:embed/>
                </p:oleObj>
              </mc:Choice>
              <mc:Fallback>
                <p:oleObj name="Equation" r:id="rId3" imgW="3872558" imgH="609600" progId="Equation.3">
                  <p:embed/>
                  <p:pic>
                    <p:nvPicPr>
                      <p:cNvPr id="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98663" y="1143000"/>
                        <a:ext cx="5011737" cy="790575"/>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5" name="TextBox 4"/>
          <p:cNvSpPr txBox="1"/>
          <p:nvPr/>
        </p:nvSpPr>
        <p:spPr>
          <a:xfrm>
            <a:off x="5181600" y="2066865"/>
            <a:ext cx="707245" cy="461665"/>
          </a:xfrm>
          <a:prstGeom prst="rect">
            <a:avLst/>
          </a:prstGeom>
          <a:noFill/>
        </p:spPr>
        <p:txBody>
          <a:bodyPr wrap="none" rtlCol="0">
            <a:spAutoFit/>
          </a:bodyPr>
          <a:lstStyle/>
          <a:p>
            <a:r>
              <a:rPr lang="en-US" sz="2400" dirty="0">
                <a:latin typeface="+mj-lt"/>
              </a:rPr>
              <a:t>CPI</a:t>
            </a:r>
          </a:p>
        </p:txBody>
      </p:sp>
      <p:sp>
        <p:nvSpPr>
          <p:cNvPr id="6" name="TextBox 5"/>
          <p:cNvSpPr txBox="1"/>
          <p:nvPr/>
        </p:nvSpPr>
        <p:spPr>
          <a:xfrm>
            <a:off x="6400800" y="2009775"/>
            <a:ext cx="736099" cy="461665"/>
          </a:xfrm>
          <a:prstGeom prst="rect">
            <a:avLst/>
          </a:prstGeom>
          <a:noFill/>
        </p:spPr>
        <p:txBody>
          <a:bodyPr wrap="none" rtlCol="0">
            <a:spAutoFit/>
          </a:bodyPr>
          <a:lstStyle/>
          <a:p>
            <a:pPr marL="457200" indent="-457200"/>
            <a:r>
              <a:rPr lang="en-US" sz="2400" dirty="0" err="1">
                <a:latin typeface="+mj-lt"/>
              </a:rPr>
              <a:t>t</a:t>
            </a:r>
            <a:r>
              <a:rPr lang="en-US" sz="2400" baseline="-25000" dirty="0" err="1">
                <a:latin typeface="+mj-lt"/>
              </a:rPr>
              <a:t>CLK</a:t>
            </a:r>
            <a:endParaRPr lang="en-US" sz="2400" baseline="-25000" dirty="0">
              <a:latin typeface="+mj-lt"/>
            </a:endParaRPr>
          </a:p>
        </p:txBody>
      </p:sp>
      <p:grpSp>
        <p:nvGrpSpPr>
          <p:cNvPr id="8" name="Group 7"/>
          <p:cNvGrpSpPr/>
          <p:nvPr/>
        </p:nvGrpSpPr>
        <p:grpSpPr>
          <a:xfrm>
            <a:off x="4114800" y="2743200"/>
            <a:ext cx="4640263" cy="3657600"/>
            <a:chOff x="914400" y="990600"/>
            <a:chExt cx="6545263" cy="5424488"/>
          </a:xfrm>
        </p:grpSpPr>
        <p:sp>
          <p:nvSpPr>
            <p:cNvPr id="9" name="Line 3"/>
            <p:cNvSpPr>
              <a:spLocks noChangeShapeType="1"/>
            </p:cNvSpPr>
            <p:nvPr/>
          </p:nvSpPr>
          <p:spPr bwMode="auto">
            <a:xfrm>
              <a:off x="3065463" y="2854325"/>
              <a:ext cx="141287" cy="1588"/>
            </a:xfrm>
            <a:prstGeom prst="line">
              <a:avLst/>
            </a:prstGeom>
            <a:noFill/>
            <a:ln w="6350">
              <a:solidFill>
                <a:srgbClr val="000000"/>
              </a:solidFill>
              <a:round/>
              <a:headEnd/>
              <a:tailEnd/>
            </a:ln>
          </p:spPr>
          <p:txBody>
            <a:bodyPr/>
            <a:lstStyle/>
            <a:p>
              <a:endParaRPr lang="en-US" sz="1200"/>
            </a:p>
          </p:txBody>
        </p:sp>
        <p:sp>
          <p:nvSpPr>
            <p:cNvPr id="10" name="Line 4"/>
            <p:cNvSpPr>
              <a:spLocks noChangeShapeType="1"/>
            </p:cNvSpPr>
            <p:nvPr/>
          </p:nvSpPr>
          <p:spPr bwMode="auto">
            <a:xfrm flipV="1">
              <a:off x="3203575" y="2679700"/>
              <a:ext cx="1588" cy="177800"/>
            </a:xfrm>
            <a:prstGeom prst="line">
              <a:avLst/>
            </a:prstGeom>
            <a:noFill/>
            <a:ln w="6350">
              <a:solidFill>
                <a:srgbClr val="000000"/>
              </a:solidFill>
              <a:round/>
              <a:headEnd/>
              <a:tailEnd/>
            </a:ln>
          </p:spPr>
          <p:txBody>
            <a:bodyPr/>
            <a:lstStyle/>
            <a:p>
              <a:endParaRPr lang="en-US" sz="1200"/>
            </a:p>
          </p:txBody>
        </p:sp>
        <p:sp>
          <p:nvSpPr>
            <p:cNvPr id="11" name="Line 5"/>
            <p:cNvSpPr>
              <a:spLocks noChangeShapeType="1"/>
            </p:cNvSpPr>
            <p:nvPr/>
          </p:nvSpPr>
          <p:spPr bwMode="auto">
            <a:xfrm flipH="1">
              <a:off x="1835150" y="2681288"/>
              <a:ext cx="1371600" cy="3175"/>
            </a:xfrm>
            <a:prstGeom prst="line">
              <a:avLst/>
            </a:prstGeom>
            <a:noFill/>
            <a:ln w="6350">
              <a:solidFill>
                <a:srgbClr val="000000"/>
              </a:solidFill>
              <a:round/>
              <a:headEnd/>
              <a:tailEnd/>
            </a:ln>
          </p:spPr>
          <p:txBody>
            <a:bodyPr/>
            <a:lstStyle/>
            <a:p>
              <a:endParaRPr lang="en-US" sz="1200"/>
            </a:p>
          </p:txBody>
        </p:sp>
        <p:sp>
          <p:nvSpPr>
            <p:cNvPr id="12" name="Freeform 11"/>
            <p:cNvSpPr>
              <a:spLocks/>
            </p:cNvSpPr>
            <p:nvPr/>
          </p:nvSpPr>
          <p:spPr bwMode="auto">
            <a:xfrm>
              <a:off x="3032125" y="2827338"/>
              <a:ext cx="71438" cy="52387"/>
            </a:xfrm>
            <a:custGeom>
              <a:avLst/>
              <a:gdLst>
                <a:gd name="T0" fmla="*/ 0 w 90"/>
                <a:gd name="T1" fmla="*/ 2147483647 h 66"/>
                <a:gd name="T2" fmla="*/ 2147483647 w 90"/>
                <a:gd name="T3" fmla="*/ 0 h 66"/>
                <a:gd name="T4" fmla="*/ 2147483647 w 90"/>
                <a:gd name="T5" fmla="*/ 2147483647 h 66"/>
                <a:gd name="T6" fmla="*/ 2147483647 w 90"/>
                <a:gd name="T7" fmla="*/ 2147483647 h 66"/>
                <a:gd name="T8" fmla="*/ 0 w 90"/>
                <a:gd name="T9" fmla="*/ 2147483647 h 66"/>
                <a:gd name="T10" fmla="*/ 0 60000 65536"/>
                <a:gd name="T11" fmla="*/ 0 60000 65536"/>
                <a:gd name="T12" fmla="*/ 0 60000 65536"/>
                <a:gd name="T13" fmla="*/ 0 60000 65536"/>
                <a:gd name="T14" fmla="*/ 0 60000 65536"/>
                <a:gd name="T15" fmla="*/ 0 w 90"/>
                <a:gd name="T16" fmla="*/ 0 h 66"/>
                <a:gd name="T17" fmla="*/ 90 w 90"/>
                <a:gd name="T18" fmla="*/ 66 h 66"/>
              </a:gdLst>
              <a:ahLst/>
              <a:cxnLst>
                <a:cxn ang="T10">
                  <a:pos x="T0" y="T1"/>
                </a:cxn>
                <a:cxn ang="T11">
                  <a:pos x="T2" y="T3"/>
                </a:cxn>
                <a:cxn ang="T12">
                  <a:pos x="T4" y="T5"/>
                </a:cxn>
                <a:cxn ang="T13">
                  <a:pos x="T6" y="T7"/>
                </a:cxn>
                <a:cxn ang="T14">
                  <a:pos x="T8" y="T9"/>
                </a:cxn>
              </a:cxnLst>
              <a:rect l="T15" t="T16" r="T17" b="T18"/>
              <a:pathLst>
                <a:path w="90" h="66">
                  <a:moveTo>
                    <a:pt x="0" y="34"/>
                  </a:moveTo>
                  <a:lnTo>
                    <a:pt x="90" y="0"/>
                  </a:lnTo>
                  <a:lnTo>
                    <a:pt x="44" y="34"/>
                  </a:lnTo>
                  <a:lnTo>
                    <a:pt x="90" y="66"/>
                  </a:lnTo>
                  <a:lnTo>
                    <a:pt x="0" y="34"/>
                  </a:lnTo>
                  <a:close/>
                </a:path>
              </a:pathLst>
            </a:custGeom>
            <a:solidFill>
              <a:srgbClr val="000000"/>
            </a:solidFill>
            <a:ln w="9525">
              <a:noFill/>
              <a:round/>
              <a:headEnd/>
              <a:tailEnd/>
            </a:ln>
          </p:spPr>
          <p:txBody>
            <a:bodyPr/>
            <a:lstStyle/>
            <a:p>
              <a:endParaRPr lang="en-US" sz="1200"/>
            </a:p>
          </p:txBody>
        </p:sp>
        <p:sp>
          <p:nvSpPr>
            <p:cNvPr id="13" name="Line 8"/>
            <p:cNvSpPr>
              <a:spLocks noChangeShapeType="1"/>
            </p:cNvSpPr>
            <p:nvPr/>
          </p:nvSpPr>
          <p:spPr bwMode="auto">
            <a:xfrm flipV="1">
              <a:off x="1981200" y="1023938"/>
              <a:ext cx="1588" cy="311150"/>
            </a:xfrm>
            <a:prstGeom prst="line">
              <a:avLst/>
            </a:prstGeom>
            <a:noFill/>
            <a:ln w="6350">
              <a:solidFill>
                <a:srgbClr val="000000"/>
              </a:solidFill>
              <a:round/>
              <a:headEnd/>
              <a:tailEnd/>
            </a:ln>
          </p:spPr>
          <p:txBody>
            <a:bodyPr/>
            <a:lstStyle/>
            <a:p>
              <a:endParaRPr lang="en-US" sz="1200"/>
            </a:p>
          </p:txBody>
        </p:sp>
        <p:sp>
          <p:nvSpPr>
            <p:cNvPr id="14" name="Line 9"/>
            <p:cNvSpPr>
              <a:spLocks noChangeShapeType="1"/>
            </p:cNvSpPr>
            <p:nvPr/>
          </p:nvSpPr>
          <p:spPr bwMode="auto">
            <a:xfrm>
              <a:off x="1978025" y="1027113"/>
              <a:ext cx="566738" cy="1587"/>
            </a:xfrm>
            <a:prstGeom prst="line">
              <a:avLst/>
            </a:prstGeom>
            <a:noFill/>
            <a:ln w="6350">
              <a:solidFill>
                <a:srgbClr val="000000"/>
              </a:solidFill>
              <a:round/>
              <a:headEnd/>
              <a:tailEnd/>
            </a:ln>
          </p:spPr>
          <p:txBody>
            <a:bodyPr/>
            <a:lstStyle/>
            <a:p>
              <a:endParaRPr lang="en-US" sz="1200"/>
            </a:p>
          </p:txBody>
        </p:sp>
        <p:sp>
          <p:nvSpPr>
            <p:cNvPr id="15" name="Line 10"/>
            <p:cNvSpPr>
              <a:spLocks noChangeShapeType="1"/>
            </p:cNvSpPr>
            <p:nvPr/>
          </p:nvSpPr>
          <p:spPr bwMode="auto">
            <a:xfrm>
              <a:off x="2540000" y="1023938"/>
              <a:ext cx="6350" cy="2684462"/>
            </a:xfrm>
            <a:prstGeom prst="line">
              <a:avLst/>
            </a:prstGeom>
            <a:noFill/>
            <a:ln w="6350">
              <a:solidFill>
                <a:srgbClr val="000000"/>
              </a:solidFill>
              <a:round/>
              <a:headEnd/>
              <a:tailEnd/>
            </a:ln>
          </p:spPr>
          <p:txBody>
            <a:bodyPr/>
            <a:lstStyle/>
            <a:p>
              <a:endParaRPr lang="en-US" sz="1200"/>
            </a:p>
          </p:txBody>
        </p:sp>
        <p:sp>
          <p:nvSpPr>
            <p:cNvPr id="16" name="Freeform 11"/>
            <p:cNvSpPr>
              <a:spLocks/>
            </p:cNvSpPr>
            <p:nvPr/>
          </p:nvSpPr>
          <p:spPr bwMode="auto">
            <a:xfrm>
              <a:off x="1954213" y="1295400"/>
              <a:ext cx="52387" cy="73025"/>
            </a:xfrm>
            <a:custGeom>
              <a:avLst/>
              <a:gdLst>
                <a:gd name="T0" fmla="*/ 2147483647 w 66"/>
                <a:gd name="T1" fmla="*/ 2147483647 h 92"/>
                <a:gd name="T2" fmla="*/ 0 w 66"/>
                <a:gd name="T3" fmla="*/ 0 h 92"/>
                <a:gd name="T4" fmla="*/ 2147483647 w 66"/>
                <a:gd name="T5" fmla="*/ 2147483647 h 92"/>
                <a:gd name="T6" fmla="*/ 2147483647 w 66"/>
                <a:gd name="T7" fmla="*/ 0 h 92"/>
                <a:gd name="T8" fmla="*/ 2147483647 w 66"/>
                <a:gd name="T9" fmla="*/ 2147483647 h 92"/>
                <a:gd name="T10" fmla="*/ 0 60000 65536"/>
                <a:gd name="T11" fmla="*/ 0 60000 65536"/>
                <a:gd name="T12" fmla="*/ 0 60000 65536"/>
                <a:gd name="T13" fmla="*/ 0 60000 65536"/>
                <a:gd name="T14" fmla="*/ 0 60000 65536"/>
                <a:gd name="T15" fmla="*/ 0 w 66"/>
                <a:gd name="T16" fmla="*/ 0 h 92"/>
                <a:gd name="T17" fmla="*/ 66 w 66"/>
                <a:gd name="T18" fmla="*/ 92 h 92"/>
              </a:gdLst>
              <a:ahLst/>
              <a:cxnLst>
                <a:cxn ang="T10">
                  <a:pos x="T0" y="T1"/>
                </a:cxn>
                <a:cxn ang="T11">
                  <a:pos x="T2" y="T3"/>
                </a:cxn>
                <a:cxn ang="T12">
                  <a:pos x="T4" y="T5"/>
                </a:cxn>
                <a:cxn ang="T13">
                  <a:pos x="T6" y="T7"/>
                </a:cxn>
                <a:cxn ang="T14">
                  <a:pos x="T8" y="T9"/>
                </a:cxn>
              </a:cxnLst>
              <a:rect l="T15" t="T16" r="T17" b="T18"/>
              <a:pathLst>
                <a:path w="66" h="92">
                  <a:moveTo>
                    <a:pt x="34" y="92"/>
                  </a:moveTo>
                  <a:lnTo>
                    <a:pt x="0" y="0"/>
                  </a:lnTo>
                  <a:lnTo>
                    <a:pt x="34" y="46"/>
                  </a:lnTo>
                  <a:lnTo>
                    <a:pt x="66" y="0"/>
                  </a:lnTo>
                  <a:lnTo>
                    <a:pt x="34" y="92"/>
                  </a:lnTo>
                  <a:close/>
                </a:path>
              </a:pathLst>
            </a:custGeom>
            <a:solidFill>
              <a:srgbClr val="000000"/>
            </a:solidFill>
            <a:ln w="9525">
              <a:noFill/>
              <a:round/>
              <a:headEnd/>
              <a:tailEnd/>
            </a:ln>
          </p:spPr>
          <p:txBody>
            <a:bodyPr/>
            <a:lstStyle/>
            <a:p>
              <a:endParaRPr lang="en-US" sz="1200"/>
            </a:p>
          </p:txBody>
        </p:sp>
        <p:sp>
          <p:nvSpPr>
            <p:cNvPr id="17" name="Line 12"/>
            <p:cNvSpPr>
              <a:spLocks noChangeShapeType="1"/>
            </p:cNvSpPr>
            <p:nvPr/>
          </p:nvSpPr>
          <p:spPr bwMode="auto">
            <a:xfrm flipV="1">
              <a:off x="4460875" y="3703638"/>
              <a:ext cx="3175" cy="225425"/>
            </a:xfrm>
            <a:prstGeom prst="line">
              <a:avLst/>
            </a:prstGeom>
            <a:noFill/>
            <a:ln w="6350">
              <a:solidFill>
                <a:srgbClr val="000000"/>
              </a:solidFill>
              <a:round/>
              <a:headEnd/>
              <a:tailEnd/>
            </a:ln>
          </p:spPr>
          <p:txBody>
            <a:bodyPr/>
            <a:lstStyle/>
            <a:p>
              <a:endParaRPr lang="en-US" sz="1200"/>
            </a:p>
          </p:txBody>
        </p:sp>
        <p:sp>
          <p:nvSpPr>
            <p:cNvPr id="18" name="Line 13"/>
            <p:cNvSpPr>
              <a:spLocks noChangeShapeType="1"/>
            </p:cNvSpPr>
            <p:nvPr/>
          </p:nvSpPr>
          <p:spPr bwMode="auto">
            <a:xfrm flipH="1">
              <a:off x="2547938" y="3706813"/>
              <a:ext cx="1920875" cy="1587"/>
            </a:xfrm>
            <a:prstGeom prst="line">
              <a:avLst/>
            </a:prstGeom>
            <a:noFill/>
            <a:ln w="6350">
              <a:solidFill>
                <a:srgbClr val="000000"/>
              </a:solidFill>
              <a:round/>
              <a:headEnd/>
              <a:tailEnd/>
            </a:ln>
          </p:spPr>
          <p:txBody>
            <a:bodyPr/>
            <a:lstStyle/>
            <a:p>
              <a:endParaRPr lang="en-US" sz="1200"/>
            </a:p>
          </p:txBody>
        </p:sp>
        <p:sp>
          <p:nvSpPr>
            <p:cNvPr id="19" name="Freeform 14"/>
            <p:cNvSpPr>
              <a:spLocks/>
            </p:cNvSpPr>
            <p:nvPr/>
          </p:nvSpPr>
          <p:spPr bwMode="auto">
            <a:xfrm>
              <a:off x="4437063" y="3887788"/>
              <a:ext cx="52387" cy="74612"/>
            </a:xfrm>
            <a:custGeom>
              <a:avLst/>
              <a:gdLst>
                <a:gd name="T0" fmla="*/ 2147483647 w 66"/>
                <a:gd name="T1" fmla="*/ 2147483647 h 94"/>
                <a:gd name="T2" fmla="*/ 0 w 66"/>
                <a:gd name="T3" fmla="*/ 0 h 94"/>
                <a:gd name="T4" fmla="*/ 2147483647 w 66"/>
                <a:gd name="T5" fmla="*/ 2147483647 h 94"/>
                <a:gd name="T6" fmla="*/ 2147483647 w 66"/>
                <a:gd name="T7" fmla="*/ 2147483647 h 94"/>
                <a:gd name="T8" fmla="*/ 2147483647 w 66"/>
                <a:gd name="T9" fmla="*/ 2147483647 h 94"/>
                <a:gd name="T10" fmla="*/ 0 60000 65536"/>
                <a:gd name="T11" fmla="*/ 0 60000 65536"/>
                <a:gd name="T12" fmla="*/ 0 60000 65536"/>
                <a:gd name="T13" fmla="*/ 0 60000 65536"/>
                <a:gd name="T14" fmla="*/ 0 60000 65536"/>
                <a:gd name="T15" fmla="*/ 0 w 66"/>
                <a:gd name="T16" fmla="*/ 0 h 94"/>
                <a:gd name="T17" fmla="*/ 66 w 66"/>
                <a:gd name="T18" fmla="*/ 94 h 94"/>
              </a:gdLst>
              <a:ahLst/>
              <a:cxnLst>
                <a:cxn ang="T10">
                  <a:pos x="T0" y="T1"/>
                </a:cxn>
                <a:cxn ang="T11">
                  <a:pos x="T2" y="T3"/>
                </a:cxn>
                <a:cxn ang="T12">
                  <a:pos x="T4" y="T5"/>
                </a:cxn>
                <a:cxn ang="T13">
                  <a:pos x="T6" y="T7"/>
                </a:cxn>
                <a:cxn ang="T14">
                  <a:pos x="T8" y="T9"/>
                </a:cxn>
              </a:cxnLst>
              <a:rect l="T15" t="T16" r="T17" b="T18"/>
              <a:pathLst>
                <a:path w="66" h="94">
                  <a:moveTo>
                    <a:pt x="32" y="94"/>
                  </a:moveTo>
                  <a:lnTo>
                    <a:pt x="0" y="0"/>
                  </a:lnTo>
                  <a:lnTo>
                    <a:pt x="32" y="48"/>
                  </a:lnTo>
                  <a:lnTo>
                    <a:pt x="66" y="2"/>
                  </a:lnTo>
                  <a:lnTo>
                    <a:pt x="32" y="94"/>
                  </a:lnTo>
                  <a:close/>
                </a:path>
              </a:pathLst>
            </a:custGeom>
            <a:solidFill>
              <a:srgbClr val="000000"/>
            </a:solidFill>
            <a:ln w="9525">
              <a:noFill/>
              <a:round/>
              <a:headEnd/>
              <a:tailEnd/>
            </a:ln>
          </p:spPr>
          <p:txBody>
            <a:bodyPr/>
            <a:lstStyle/>
            <a:p>
              <a:endParaRPr lang="en-US" sz="1200"/>
            </a:p>
          </p:txBody>
        </p:sp>
        <p:sp>
          <p:nvSpPr>
            <p:cNvPr id="20" name="Rectangle 15"/>
            <p:cNvSpPr>
              <a:spLocks noChangeArrowheads="1"/>
            </p:cNvSpPr>
            <p:nvPr/>
          </p:nvSpPr>
          <p:spPr bwMode="auto">
            <a:xfrm>
              <a:off x="2667001" y="3582988"/>
              <a:ext cx="876954" cy="156499"/>
            </a:xfrm>
            <a:prstGeom prst="rect">
              <a:avLst/>
            </a:prstGeom>
            <a:noFill/>
            <a:ln w="9525">
              <a:noFill/>
              <a:miter lim="800000"/>
              <a:headEnd/>
              <a:tailEnd/>
            </a:ln>
          </p:spPr>
          <p:txBody>
            <a:bodyPr wrap="none" lIns="0" tIns="0" rIns="0" bIns="0">
              <a:spAutoFit/>
            </a:bodyPr>
            <a:lstStyle/>
            <a:p>
              <a:pPr algn="l" eaLnBrk="0" hangingPunct="0"/>
              <a:r>
                <a:rPr lang="en-US" sz="600">
                  <a:solidFill>
                    <a:srgbClr val="000000"/>
                  </a:solidFill>
                  <a:latin typeface="AvantGarde" pitchFamily="34" charset="0"/>
                </a:rPr>
                <a:t>PC+4+4*SXT(C)</a:t>
              </a:r>
              <a:endParaRPr lang="en-US" sz="600">
                <a:latin typeface="AvantGarde" pitchFamily="34" charset="0"/>
              </a:endParaRPr>
            </a:p>
          </p:txBody>
        </p:sp>
        <p:sp>
          <p:nvSpPr>
            <p:cNvPr id="21" name="Freeform 16"/>
            <p:cNvSpPr>
              <a:spLocks/>
            </p:cNvSpPr>
            <p:nvPr/>
          </p:nvSpPr>
          <p:spPr bwMode="auto">
            <a:xfrm>
              <a:off x="4549775" y="4573588"/>
              <a:ext cx="50800" cy="73025"/>
            </a:xfrm>
            <a:custGeom>
              <a:avLst/>
              <a:gdLst>
                <a:gd name="T0" fmla="*/ 2147483647 w 66"/>
                <a:gd name="T1" fmla="*/ 2147483647 h 92"/>
                <a:gd name="T2" fmla="*/ 0 w 66"/>
                <a:gd name="T3" fmla="*/ 0 h 92"/>
                <a:gd name="T4" fmla="*/ 2147483647 w 66"/>
                <a:gd name="T5" fmla="*/ 2147483647 h 92"/>
                <a:gd name="T6" fmla="*/ 2147483647 w 66"/>
                <a:gd name="T7" fmla="*/ 0 h 92"/>
                <a:gd name="T8" fmla="*/ 2147483647 w 66"/>
                <a:gd name="T9" fmla="*/ 2147483647 h 92"/>
                <a:gd name="T10" fmla="*/ 0 60000 65536"/>
                <a:gd name="T11" fmla="*/ 0 60000 65536"/>
                <a:gd name="T12" fmla="*/ 0 60000 65536"/>
                <a:gd name="T13" fmla="*/ 0 60000 65536"/>
                <a:gd name="T14" fmla="*/ 0 60000 65536"/>
                <a:gd name="T15" fmla="*/ 0 w 66"/>
                <a:gd name="T16" fmla="*/ 0 h 92"/>
                <a:gd name="T17" fmla="*/ 66 w 66"/>
                <a:gd name="T18" fmla="*/ 92 h 92"/>
              </a:gdLst>
              <a:ahLst/>
              <a:cxnLst>
                <a:cxn ang="T10">
                  <a:pos x="T0" y="T1"/>
                </a:cxn>
                <a:cxn ang="T11">
                  <a:pos x="T2" y="T3"/>
                </a:cxn>
                <a:cxn ang="T12">
                  <a:pos x="T4" y="T5"/>
                </a:cxn>
                <a:cxn ang="T13">
                  <a:pos x="T6" y="T7"/>
                </a:cxn>
                <a:cxn ang="T14">
                  <a:pos x="T8" y="T9"/>
                </a:cxn>
              </a:cxnLst>
              <a:rect l="T15" t="T16" r="T17" b="T18"/>
              <a:pathLst>
                <a:path w="66" h="92">
                  <a:moveTo>
                    <a:pt x="34" y="92"/>
                  </a:moveTo>
                  <a:lnTo>
                    <a:pt x="0" y="0"/>
                  </a:lnTo>
                  <a:lnTo>
                    <a:pt x="34" y="46"/>
                  </a:lnTo>
                  <a:lnTo>
                    <a:pt x="66" y="0"/>
                  </a:lnTo>
                  <a:lnTo>
                    <a:pt x="34" y="92"/>
                  </a:lnTo>
                  <a:close/>
                </a:path>
              </a:pathLst>
            </a:custGeom>
            <a:solidFill>
              <a:srgbClr val="000000"/>
            </a:solidFill>
            <a:ln w="9525">
              <a:noFill/>
              <a:round/>
              <a:headEnd/>
              <a:tailEnd/>
            </a:ln>
          </p:spPr>
          <p:txBody>
            <a:bodyPr/>
            <a:lstStyle/>
            <a:p>
              <a:endParaRPr lang="en-US" sz="1200"/>
            </a:p>
          </p:txBody>
        </p:sp>
        <p:sp>
          <p:nvSpPr>
            <p:cNvPr id="22" name="Line 17"/>
            <p:cNvSpPr>
              <a:spLocks noChangeShapeType="1"/>
            </p:cNvSpPr>
            <p:nvPr/>
          </p:nvSpPr>
          <p:spPr bwMode="auto">
            <a:xfrm flipV="1">
              <a:off x="4576763" y="4073525"/>
              <a:ext cx="1587" cy="539750"/>
            </a:xfrm>
            <a:prstGeom prst="line">
              <a:avLst/>
            </a:prstGeom>
            <a:noFill/>
            <a:ln w="6350">
              <a:solidFill>
                <a:srgbClr val="000000"/>
              </a:solidFill>
              <a:round/>
              <a:headEnd/>
              <a:tailEnd/>
            </a:ln>
          </p:spPr>
          <p:txBody>
            <a:bodyPr/>
            <a:lstStyle/>
            <a:p>
              <a:endParaRPr lang="en-US" sz="1200"/>
            </a:p>
          </p:txBody>
        </p:sp>
        <p:sp>
          <p:nvSpPr>
            <p:cNvPr id="23" name="Freeform 19"/>
            <p:cNvSpPr>
              <a:spLocks/>
            </p:cNvSpPr>
            <p:nvPr/>
          </p:nvSpPr>
          <p:spPr bwMode="auto">
            <a:xfrm>
              <a:off x="4341813" y="3956050"/>
              <a:ext cx="455612" cy="114300"/>
            </a:xfrm>
            <a:custGeom>
              <a:avLst/>
              <a:gdLst>
                <a:gd name="T0" fmla="*/ 0 w 574"/>
                <a:gd name="T1" fmla="*/ 0 h 144"/>
                <a:gd name="T2" fmla="*/ 2147483647 w 574"/>
                <a:gd name="T3" fmla="*/ 0 h 144"/>
                <a:gd name="T4" fmla="*/ 2147483647 w 574"/>
                <a:gd name="T5" fmla="*/ 2147483647 h 144"/>
                <a:gd name="T6" fmla="*/ 2147483647 w 574"/>
                <a:gd name="T7" fmla="*/ 2147483647 h 144"/>
                <a:gd name="T8" fmla="*/ 0 w 574"/>
                <a:gd name="T9" fmla="*/ 0 h 144"/>
                <a:gd name="T10" fmla="*/ 0 60000 65536"/>
                <a:gd name="T11" fmla="*/ 0 60000 65536"/>
                <a:gd name="T12" fmla="*/ 0 60000 65536"/>
                <a:gd name="T13" fmla="*/ 0 60000 65536"/>
                <a:gd name="T14" fmla="*/ 0 60000 65536"/>
                <a:gd name="T15" fmla="*/ 0 w 574"/>
                <a:gd name="T16" fmla="*/ 0 h 144"/>
                <a:gd name="T17" fmla="*/ 574 w 574"/>
                <a:gd name="T18" fmla="*/ 144 h 144"/>
              </a:gdLst>
              <a:ahLst/>
              <a:cxnLst>
                <a:cxn ang="T10">
                  <a:pos x="T0" y="T1"/>
                </a:cxn>
                <a:cxn ang="T11">
                  <a:pos x="T2" y="T3"/>
                </a:cxn>
                <a:cxn ang="T12">
                  <a:pos x="T4" y="T5"/>
                </a:cxn>
                <a:cxn ang="T13">
                  <a:pos x="T6" y="T7"/>
                </a:cxn>
                <a:cxn ang="T14">
                  <a:pos x="T8" y="T9"/>
                </a:cxn>
              </a:cxnLst>
              <a:rect l="T15" t="T16" r="T17" b="T18"/>
              <a:pathLst>
                <a:path w="574" h="144">
                  <a:moveTo>
                    <a:pt x="0" y="0"/>
                  </a:moveTo>
                  <a:lnTo>
                    <a:pt x="574" y="0"/>
                  </a:lnTo>
                  <a:lnTo>
                    <a:pt x="503" y="144"/>
                  </a:lnTo>
                  <a:lnTo>
                    <a:pt x="71" y="144"/>
                  </a:lnTo>
                  <a:lnTo>
                    <a:pt x="0" y="0"/>
                  </a:lnTo>
                  <a:close/>
                </a:path>
              </a:pathLst>
            </a:custGeom>
            <a:solidFill>
              <a:srgbClr val="FFFFFF"/>
            </a:solidFill>
            <a:ln w="9525">
              <a:noFill/>
              <a:round/>
              <a:headEnd/>
              <a:tailEnd/>
            </a:ln>
          </p:spPr>
          <p:txBody>
            <a:bodyPr/>
            <a:lstStyle/>
            <a:p>
              <a:endParaRPr lang="en-US" sz="1200"/>
            </a:p>
          </p:txBody>
        </p:sp>
        <p:sp>
          <p:nvSpPr>
            <p:cNvPr id="24" name="Freeform 20"/>
            <p:cNvSpPr>
              <a:spLocks/>
            </p:cNvSpPr>
            <p:nvPr/>
          </p:nvSpPr>
          <p:spPr bwMode="auto">
            <a:xfrm>
              <a:off x="4348163" y="3962400"/>
              <a:ext cx="455612" cy="114300"/>
            </a:xfrm>
            <a:custGeom>
              <a:avLst/>
              <a:gdLst>
                <a:gd name="T0" fmla="*/ 0 w 574"/>
                <a:gd name="T1" fmla="*/ 0 h 144"/>
                <a:gd name="T2" fmla="*/ 2147483647 w 574"/>
                <a:gd name="T3" fmla="*/ 0 h 144"/>
                <a:gd name="T4" fmla="*/ 2147483647 w 574"/>
                <a:gd name="T5" fmla="*/ 2147483647 h 144"/>
                <a:gd name="T6" fmla="*/ 2147483647 w 574"/>
                <a:gd name="T7" fmla="*/ 2147483647 h 144"/>
                <a:gd name="T8" fmla="*/ 0 w 574"/>
                <a:gd name="T9" fmla="*/ 0 h 144"/>
                <a:gd name="T10" fmla="*/ 0 60000 65536"/>
                <a:gd name="T11" fmla="*/ 0 60000 65536"/>
                <a:gd name="T12" fmla="*/ 0 60000 65536"/>
                <a:gd name="T13" fmla="*/ 0 60000 65536"/>
                <a:gd name="T14" fmla="*/ 0 60000 65536"/>
                <a:gd name="T15" fmla="*/ 0 w 574"/>
                <a:gd name="T16" fmla="*/ 0 h 144"/>
                <a:gd name="T17" fmla="*/ 574 w 574"/>
                <a:gd name="T18" fmla="*/ 144 h 144"/>
              </a:gdLst>
              <a:ahLst/>
              <a:cxnLst>
                <a:cxn ang="T10">
                  <a:pos x="T0" y="T1"/>
                </a:cxn>
                <a:cxn ang="T11">
                  <a:pos x="T2" y="T3"/>
                </a:cxn>
                <a:cxn ang="T12">
                  <a:pos x="T4" y="T5"/>
                </a:cxn>
                <a:cxn ang="T13">
                  <a:pos x="T6" y="T7"/>
                </a:cxn>
                <a:cxn ang="T14">
                  <a:pos x="T8" y="T9"/>
                </a:cxn>
              </a:cxnLst>
              <a:rect l="T15" t="T16" r="T17" b="T18"/>
              <a:pathLst>
                <a:path w="574" h="144">
                  <a:moveTo>
                    <a:pt x="0" y="0"/>
                  </a:moveTo>
                  <a:lnTo>
                    <a:pt x="574" y="0"/>
                  </a:lnTo>
                  <a:lnTo>
                    <a:pt x="503" y="144"/>
                  </a:lnTo>
                  <a:lnTo>
                    <a:pt x="71" y="144"/>
                  </a:lnTo>
                  <a:lnTo>
                    <a:pt x="0" y="0"/>
                  </a:lnTo>
                  <a:close/>
                </a:path>
              </a:pathLst>
            </a:custGeom>
            <a:solidFill>
              <a:srgbClr val="CCFFFF"/>
            </a:solidFill>
            <a:ln w="12700">
              <a:solidFill>
                <a:srgbClr val="000000"/>
              </a:solidFill>
              <a:round/>
              <a:headEnd/>
              <a:tailEnd/>
            </a:ln>
          </p:spPr>
          <p:txBody>
            <a:bodyPr/>
            <a:lstStyle/>
            <a:p>
              <a:endParaRPr lang="en-US" sz="1200"/>
            </a:p>
          </p:txBody>
        </p:sp>
        <p:sp>
          <p:nvSpPr>
            <p:cNvPr id="25" name="Rectangle 21"/>
            <p:cNvSpPr>
              <a:spLocks noChangeArrowheads="1"/>
            </p:cNvSpPr>
            <p:nvPr/>
          </p:nvSpPr>
          <p:spPr bwMode="auto">
            <a:xfrm>
              <a:off x="3940175" y="3978275"/>
              <a:ext cx="199533" cy="104332"/>
            </a:xfrm>
            <a:prstGeom prst="rect">
              <a:avLst/>
            </a:prstGeom>
            <a:noFill/>
            <a:ln w="9525">
              <a:noFill/>
              <a:miter lim="800000"/>
              <a:headEnd/>
              <a:tailEnd/>
            </a:ln>
          </p:spPr>
          <p:txBody>
            <a:bodyPr wrap="none" lIns="0" tIns="0" rIns="0" bIns="0">
              <a:spAutoFit/>
            </a:bodyPr>
            <a:lstStyle/>
            <a:p>
              <a:pPr algn="l" eaLnBrk="0" hangingPunct="0"/>
              <a:r>
                <a:rPr lang="en-US" sz="400">
                  <a:solidFill>
                    <a:srgbClr val="000000"/>
                  </a:solidFill>
                  <a:latin typeface="Helvetica" pitchFamily="-84" charset="0"/>
                </a:rPr>
                <a:t>ASEL</a:t>
              </a:r>
              <a:endParaRPr lang="en-US" sz="1200"/>
            </a:p>
          </p:txBody>
        </p:sp>
        <p:sp>
          <p:nvSpPr>
            <p:cNvPr id="26" name="Freeform 22"/>
            <p:cNvSpPr>
              <a:spLocks/>
            </p:cNvSpPr>
            <p:nvPr/>
          </p:nvSpPr>
          <p:spPr bwMode="auto">
            <a:xfrm>
              <a:off x="4303713" y="3992563"/>
              <a:ext cx="73025" cy="52387"/>
            </a:xfrm>
            <a:custGeom>
              <a:avLst/>
              <a:gdLst>
                <a:gd name="T0" fmla="*/ 2147483647 w 91"/>
                <a:gd name="T1" fmla="*/ 2147483647 h 66"/>
                <a:gd name="T2" fmla="*/ 0 w 91"/>
                <a:gd name="T3" fmla="*/ 2147483647 h 66"/>
                <a:gd name="T4" fmla="*/ 2147483647 w 91"/>
                <a:gd name="T5" fmla="*/ 2147483647 h 66"/>
                <a:gd name="T6" fmla="*/ 0 w 91"/>
                <a:gd name="T7" fmla="*/ 0 h 66"/>
                <a:gd name="T8" fmla="*/ 2147483647 w 91"/>
                <a:gd name="T9" fmla="*/ 2147483647 h 66"/>
                <a:gd name="T10" fmla="*/ 0 60000 65536"/>
                <a:gd name="T11" fmla="*/ 0 60000 65536"/>
                <a:gd name="T12" fmla="*/ 0 60000 65536"/>
                <a:gd name="T13" fmla="*/ 0 60000 65536"/>
                <a:gd name="T14" fmla="*/ 0 60000 65536"/>
                <a:gd name="T15" fmla="*/ 0 w 91"/>
                <a:gd name="T16" fmla="*/ 0 h 66"/>
                <a:gd name="T17" fmla="*/ 91 w 91"/>
                <a:gd name="T18" fmla="*/ 66 h 66"/>
              </a:gdLst>
              <a:ahLst/>
              <a:cxnLst>
                <a:cxn ang="T10">
                  <a:pos x="T0" y="T1"/>
                </a:cxn>
                <a:cxn ang="T11">
                  <a:pos x="T2" y="T3"/>
                </a:cxn>
                <a:cxn ang="T12">
                  <a:pos x="T4" y="T5"/>
                </a:cxn>
                <a:cxn ang="T13">
                  <a:pos x="T6" y="T7"/>
                </a:cxn>
                <a:cxn ang="T14">
                  <a:pos x="T8" y="T9"/>
                </a:cxn>
              </a:cxnLst>
              <a:rect l="T15" t="T16" r="T17" b="T18"/>
              <a:pathLst>
                <a:path w="91" h="66">
                  <a:moveTo>
                    <a:pt x="91" y="34"/>
                  </a:moveTo>
                  <a:lnTo>
                    <a:pt x="0" y="66"/>
                  </a:lnTo>
                  <a:lnTo>
                    <a:pt x="46" y="34"/>
                  </a:lnTo>
                  <a:lnTo>
                    <a:pt x="0" y="0"/>
                  </a:lnTo>
                  <a:lnTo>
                    <a:pt x="91" y="34"/>
                  </a:lnTo>
                  <a:close/>
                </a:path>
              </a:pathLst>
            </a:custGeom>
            <a:solidFill>
              <a:srgbClr val="000000"/>
            </a:solidFill>
            <a:ln w="9525">
              <a:noFill/>
              <a:round/>
              <a:headEnd/>
              <a:tailEnd/>
            </a:ln>
          </p:spPr>
          <p:txBody>
            <a:bodyPr/>
            <a:lstStyle/>
            <a:p>
              <a:endParaRPr lang="en-US" sz="1200"/>
            </a:p>
          </p:txBody>
        </p:sp>
        <p:sp>
          <p:nvSpPr>
            <p:cNvPr id="27" name="Line 23"/>
            <p:cNvSpPr>
              <a:spLocks noChangeShapeType="1"/>
            </p:cNvSpPr>
            <p:nvPr/>
          </p:nvSpPr>
          <p:spPr bwMode="auto">
            <a:xfrm flipH="1">
              <a:off x="4230688" y="4019550"/>
              <a:ext cx="112712" cy="1588"/>
            </a:xfrm>
            <a:prstGeom prst="line">
              <a:avLst/>
            </a:prstGeom>
            <a:noFill/>
            <a:ln w="6350">
              <a:solidFill>
                <a:srgbClr val="000000"/>
              </a:solidFill>
              <a:round/>
              <a:headEnd/>
              <a:tailEnd/>
            </a:ln>
          </p:spPr>
          <p:txBody>
            <a:bodyPr/>
            <a:lstStyle/>
            <a:p>
              <a:endParaRPr lang="en-US" sz="1200"/>
            </a:p>
          </p:txBody>
        </p:sp>
        <p:grpSp>
          <p:nvGrpSpPr>
            <p:cNvPr id="28" name="Group 24"/>
            <p:cNvGrpSpPr>
              <a:grpSpLocks/>
            </p:cNvGrpSpPr>
            <p:nvPr/>
          </p:nvGrpSpPr>
          <p:grpSpPr bwMode="auto">
            <a:xfrm>
              <a:off x="4435483" y="3983061"/>
              <a:ext cx="258763" cy="77788"/>
              <a:chOff x="2936" y="2281"/>
              <a:chExt cx="163" cy="49"/>
            </a:xfrm>
          </p:grpSpPr>
          <p:sp>
            <p:nvSpPr>
              <p:cNvPr id="304" name="Rectangle 25"/>
              <p:cNvSpPr>
                <a:spLocks noChangeArrowheads="1"/>
              </p:cNvSpPr>
              <p:nvPr/>
            </p:nvSpPr>
            <p:spPr bwMode="auto">
              <a:xfrm>
                <a:off x="3079" y="2281"/>
                <a:ext cx="20" cy="49"/>
              </a:xfrm>
              <a:prstGeom prst="rect">
                <a:avLst/>
              </a:prstGeom>
              <a:noFill/>
              <a:ln w="9525">
                <a:noFill/>
                <a:miter lim="800000"/>
                <a:headEnd/>
                <a:tailEnd/>
              </a:ln>
            </p:spPr>
            <p:txBody>
              <a:bodyPr wrap="none" lIns="0" tIns="0" rIns="0" bIns="0">
                <a:spAutoFit/>
              </a:bodyPr>
              <a:lstStyle/>
              <a:p>
                <a:pPr algn="l" eaLnBrk="0" hangingPunct="0"/>
                <a:r>
                  <a:rPr lang="en-US" sz="300">
                    <a:solidFill>
                      <a:srgbClr val="000000"/>
                    </a:solidFill>
                    <a:latin typeface="Helvetica" pitchFamily="-84" charset="0"/>
                  </a:rPr>
                  <a:t>0</a:t>
                </a:r>
                <a:endParaRPr lang="en-US" sz="1200"/>
              </a:p>
            </p:txBody>
          </p:sp>
          <p:sp>
            <p:nvSpPr>
              <p:cNvPr id="305" name="Rectangle 26"/>
              <p:cNvSpPr>
                <a:spLocks noChangeArrowheads="1"/>
              </p:cNvSpPr>
              <p:nvPr/>
            </p:nvSpPr>
            <p:spPr bwMode="auto">
              <a:xfrm>
                <a:off x="2936" y="2281"/>
                <a:ext cx="20" cy="49"/>
              </a:xfrm>
              <a:prstGeom prst="rect">
                <a:avLst/>
              </a:prstGeom>
              <a:noFill/>
              <a:ln w="9525">
                <a:noFill/>
                <a:miter lim="800000"/>
                <a:headEnd/>
                <a:tailEnd/>
              </a:ln>
            </p:spPr>
            <p:txBody>
              <a:bodyPr wrap="none" lIns="0" tIns="0" rIns="0" bIns="0">
                <a:spAutoFit/>
              </a:bodyPr>
              <a:lstStyle/>
              <a:p>
                <a:pPr algn="l" eaLnBrk="0" hangingPunct="0"/>
                <a:r>
                  <a:rPr lang="en-US" sz="300">
                    <a:solidFill>
                      <a:srgbClr val="000000"/>
                    </a:solidFill>
                    <a:latin typeface="Helvetica" pitchFamily="-84" charset="0"/>
                  </a:rPr>
                  <a:t>1</a:t>
                </a:r>
                <a:endParaRPr lang="en-US" sz="1200"/>
              </a:p>
            </p:txBody>
          </p:sp>
        </p:grpSp>
        <p:grpSp>
          <p:nvGrpSpPr>
            <p:cNvPr id="29" name="Group 27"/>
            <p:cNvGrpSpPr>
              <a:grpSpLocks/>
            </p:cNvGrpSpPr>
            <p:nvPr/>
          </p:nvGrpSpPr>
          <p:grpSpPr bwMode="auto">
            <a:xfrm>
              <a:off x="6088069" y="4818071"/>
              <a:ext cx="969963" cy="569913"/>
              <a:chOff x="3977" y="2807"/>
              <a:chExt cx="611" cy="359"/>
            </a:xfrm>
          </p:grpSpPr>
          <p:sp>
            <p:nvSpPr>
              <p:cNvPr id="301" name="Rectangle 28"/>
              <p:cNvSpPr>
                <a:spLocks noChangeArrowheads="1"/>
              </p:cNvSpPr>
              <p:nvPr/>
            </p:nvSpPr>
            <p:spPr bwMode="auto">
              <a:xfrm>
                <a:off x="3977" y="2807"/>
                <a:ext cx="611" cy="359"/>
              </a:xfrm>
              <a:prstGeom prst="rect">
                <a:avLst/>
              </a:prstGeom>
              <a:solidFill>
                <a:srgbClr val="CCFFFF"/>
              </a:solidFill>
              <a:ln w="6350">
                <a:solidFill>
                  <a:srgbClr val="000000"/>
                </a:solidFill>
                <a:miter lim="800000"/>
                <a:headEnd/>
                <a:tailEnd/>
              </a:ln>
            </p:spPr>
            <p:txBody>
              <a:bodyPr/>
              <a:lstStyle/>
              <a:p>
                <a:endParaRPr lang="en-US" sz="1200"/>
              </a:p>
            </p:txBody>
          </p:sp>
          <p:sp>
            <p:nvSpPr>
              <p:cNvPr id="302" name="Rectangle 29"/>
              <p:cNvSpPr>
                <a:spLocks noChangeArrowheads="1"/>
              </p:cNvSpPr>
              <p:nvPr/>
            </p:nvSpPr>
            <p:spPr bwMode="auto">
              <a:xfrm>
                <a:off x="4014" y="2944"/>
                <a:ext cx="523" cy="115"/>
              </a:xfrm>
              <a:prstGeom prst="rect">
                <a:avLst/>
              </a:prstGeom>
              <a:solidFill>
                <a:srgbClr val="CCFFFF"/>
              </a:solidFill>
              <a:ln w="9525">
                <a:noFill/>
                <a:miter lim="800000"/>
                <a:headEnd/>
                <a:tailEnd/>
              </a:ln>
            </p:spPr>
            <p:txBody>
              <a:bodyPr wrap="none" lIns="0" tIns="0" rIns="0" bIns="0">
                <a:spAutoFit/>
              </a:bodyPr>
              <a:lstStyle/>
              <a:p>
                <a:pPr algn="l" eaLnBrk="0" hangingPunct="0"/>
                <a:r>
                  <a:rPr lang="en-US" sz="700">
                    <a:solidFill>
                      <a:srgbClr val="000000"/>
                    </a:solidFill>
                    <a:latin typeface="AvantGarde" pitchFamily="34" charset="0"/>
                  </a:rPr>
                  <a:t>Data Memory</a:t>
                </a:r>
                <a:endParaRPr lang="en-US" sz="700">
                  <a:latin typeface="AvantGarde" pitchFamily="34" charset="0"/>
                </a:endParaRPr>
              </a:p>
            </p:txBody>
          </p:sp>
          <p:sp>
            <p:nvSpPr>
              <p:cNvPr id="303" name="Rectangle 30"/>
              <p:cNvSpPr>
                <a:spLocks noChangeArrowheads="1"/>
              </p:cNvSpPr>
              <p:nvPr/>
            </p:nvSpPr>
            <p:spPr bwMode="auto">
              <a:xfrm>
                <a:off x="4265" y="3093"/>
                <a:ext cx="71" cy="66"/>
              </a:xfrm>
              <a:prstGeom prst="rect">
                <a:avLst/>
              </a:prstGeom>
              <a:solidFill>
                <a:srgbClr val="CCFFFF"/>
              </a:solidFill>
              <a:ln w="9525">
                <a:noFill/>
                <a:miter lim="800000"/>
                <a:headEnd/>
                <a:tailEnd/>
              </a:ln>
            </p:spPr>
            <p:txBody>
              <a:bodyPr wrap="none" lIns="0" tIns="0" rIns="0" bIns="0">
                <a:spAutoFit/>
              </a:bodyPr>
              <a:lstStyle/>
              <a:p>
                <a:pPr algn="l" eaLnBrk="0" hangingPunct="0"/>
                <a:r>
                  <a:rPr lang="en-US" sz="400">
                    <a:solidFill>
                      <a:srgbClr val="000000"/>
                    </a:solidFill>
                  </a:rPr>
                  <a:t>RD</a:t>
                </a:r>
                <a:endParaRPr lang="en-US" sz="1200"/>
              </a:p>
            </p:txBody>
          </p:sp>
        </p:grpSp>
        <p:sp>
          <p:nvSpPr>
            <p:cNvPr id="30" name="Rectangle 31"/>
            <p:cNvSpPr>
              <a:spLocks noChangeArrowheads="1"/>
            </p:cNvSpPr>
            <p:nvPr/>
          </p:nvSpPr>
          <p:spPr bwMode="auto">
            <a:xfrm>
              <a:off x="6545264" y="4824413"/>
              <a:ext cx="130559" cy="104332"/>
            </a:xfrm>
            <a:prstGeom prst="rect">
              <a:avLst/>
            </a:prstGeom>
            <a:noFill/>
            <a:ln w="9525">
              <a:noFill/>
              <a:miter lim="800000"/>
              <a:headEnd/>
              <a:tailEnd/>
            </a:ln>
          </p:spPr>
          <p:txBody>
            <a:bodyPr wrap="none" lIns="0" tIns="0" rIns="0" bIns="0">
              <a:spAutoFit/>
            </a:bodyPr>
            <a:lstStyle/>
            <a:p>
              <a:pPr algn="l" eaLnBrk="0" hangingPunct="0"/>
              <a:r>
                <a:rPr lang="en-US" sz="400">
                  <a:solidFill>
                    <a:srgbClr val="000000"/>
                  </a:solidFill>
                </a:rPr>
                <a:t>WD</a:t>
              </a:r>
              <a:endParaRPr lang="en-US" sz="1200"/>
            </a:p>
          </p:txBody>
        </p:sp>
        <p:sp>
          <p:nvSpPr>
            <p:cNvPr id="31" name="Rectangle 32"/>
            <p:cNvSpPr>
              <a:spLocks noChangeArrowheads="1"/>
            </p:cNvSpPr>
            <p:nvPr/>
          </p:nvSpPr>
          <p:spPr bwMode="auto">
            <a:xfrm>
              <a:off x="6118225" y="5241925"/>
              <a:ext cx="123168" cy="104332"/>
            </a:xfrm>
            <a:prstGeom prst="rect">
              <a:avLst/>
            </a:prstGeom>
            <a:noFill/>
            <a:ln w="9525">
              <a:noFill/>
              <a:miter lim="800000"/>
              <a:headEnd/>
              <a:tailEnd/>
            </a:ln>
          </p:spPr>
          <p:txBody>
            <a:bodyPr wrap="none" lIns="0" tIns="0" rIns="0" bIns="0">
              <a:spAutoFit/>
            </a:bodyPr>
            <a:lstStyle/>
            <a:p>
              <a:pPr algn="l" eaLnBrk="0" hangingPunct="0"/>
              <a:r>
                <a:rPr lang="en-US" sz="400">
                  <a:solidFill>
                    <a:srgbClr val="000000"/>
                  </a:solidFill>
                </a:rPr>
                <a:t>Adr</a:t>
              </a:r>
              <a:endParaRPr lang="en-US" sz="1200"/>
            </a:p>
          </p:txBody>
        </p:sp>
        <p:grpSp>
          <p:nvGrpSpPr>
            <p:cNvPr id="32" name="Group 33"/>
            <p:cNvGrpSpPr>
              <a:grpSpLocks/>
            </p:cNvGrpSpPr>
            <p:nvPr/>
          </p:nvGrpSpPr>
          <p:grpSpPr bwMode="auto">
            <a:xfrm>
              <a:off x="6851649" y="4843527"/>
              <a:ext cx="160338" cy="104776"/>
              <a:chOff x="4458" y="2823"/>
              <a:chExt cx="101" cy="66"/>
            </a:xfrm>
          </p:grpSpPr>
          <p:sp>
            <p:nvSpPr>
              <p:cNvPr id="299" name="Rectangle 34"/>
              <p:cNvSpPr>
                <a:spLocks noChangeArrowheads="1"/>
              </p:cNvSpPr>
              <p:nvPr/>
            </p:nvSpPr>
            <p:spPr bwMode="auto">
              <a:xfrm>
                <a:off x="4463" y="2823"/>
                <a:ext cx="96" cy="66"/>
              </a:xfrm>
              <a:prstGeom prst="rect">
                <a:avLst/>
              </a:prstGeom>
              <a:noFill/>
              <a:ln w="9525">
                <a:noFill/>
                <a:miter lim="800000"/>
                <a:headEnd/>
                <a:tailEnd/>
              </a:ln>
            </p:spPr>
            <p:txBody>
              <a:bodyPr wrap="none" lIns="0" tIns="0" rIns="0" bIns="0">
                <a:spAutoFit/>
              </a:bodyPr>
              <a:lstStyle/>
              <a:p>
                <a:pPr algn="l" eaLnBrk="0" hangingPunct="0"/>
                <a:r>
                  <a:rPr lang="en-US" sz="400">
                    <a:solidFill>
                      <a:srgbClr val="000000"/>
                    </a:solidFill>
                  </a:rPr>
                  <a:t>R/W</a:t>
                </a:r>
                <a:endParaRPr lang="en-US" sz="1200"/>
              </a:p>
            </p:txBody>
          </p:sp>
          <p:sp>
            <p:nvSpPr>
              <p:cNvPr id="300" name="Line 35"/>
              <p:cNvSpPr>
                <a:spLocks noChangeShapeType="1"/>
              </p:cNvSpPr>
              <p:nvPr/>
            </p:nvSpPr>
            <p:spPr bwMode="auto">
              <a:xfrm>
                <a:off x="4458" y="2825"/>
                <a:ext cx="44" cy="1"/>
              </a:xfrm>
              <a:prstGeom prst="line">
                <a:avLst/>
              </a:prstGeom>
              <a:noFill/>
              <a:ln w="12700">
                <a:solidFill>
                  <a:srgbClr val="000000"/>
                </a:solidFill>
                <a:round/>
                <a:headEnd/>
                <a:tailEnd/>
              </a:ln>
            </p:spPr>
            <p:txBody>
              <a:bodyPr/>
              <a:lstStyle/>
              <a:p>
                <a:endParaRPr lang="en-US" sz="1200"/>
              </a:p>
            </p:txBody>
          </p:sp>
        </p:grpSp>
        <p:sp>
          <p:nvSpPr>
            <p:cNvPr id="33" name="Freeform 36"/>
            <p:cNvSpPr>
              <a:spLocks/>
            </p:cNvSpPr>
            <p:nvPr/>
          </p:nvSpPr>
          <p:spPr bwMode="auto">
            <a:xfrm>
              <a:off x="7058025" y="4848225"/>
              <a:ext cx="69850" cy="52388"/>
            </a:xfrm>
            <a:custGeom>
              <a:avLst/>
              <a:gdLst>
                <a:gd name="T0" fmla="*/ 0 w 90"/>
                <a:gd name="T1" fmla="*/ 2147483647 h 66"/>
                <a:gd name="T2" fmla="*/ 2147483647 w 90"/>
                <a:gd name="T3" fmla="*/ 0 h 66"/>
                <a:gd name="T4" fmla="*/ 2147483647 w 90"/>
                <a:gd name="T5" fmla="*/ 2147483647 h 66"/>
                <a:gd name="T6" fmla="*/ 2147483647 w 90"/>
                <a:gd name="T7" fmla="*/ 2147483647 h 66"/>
                <a:gd name="T8" fmla="*/ 0 w 90"/>
                <a:gd name="T9" fmla="*/ 2147483647 h 66"/>
                <a:gd name="T10" fmla="*/ 0 60000 65536"/>
                <a:gd name="T11" fmla="*/ 0 60000 65536"/>
                <a:gd name="T12" fmla="*/ 0 60000 65536"/>
                <a:gd name="T13" fmla="*/ 0 60000 65536"/>
                <a:gd name="T14" fmla="*/ 0 60000 65536"/>
                <a:gd name="T15" fmla="*/ 0 w 90"/>
                <a:gd name="T16" fmla="*/ 0 h 66"/>
                <a:gd name="T17" fmla="*/ 90 w 90"/>
                <a:gd name="T18" fmla="*/ 66 h 66"/>
              </a:gdLst>
              <a:ahLst/>
              <a:cxnLst>
                <a:cxn ang="T10">
                  <a:pos x="T0" y="T1"/>
                </a:cxn>
                <a:cxn ang="T11">
                  <a:pos x="T2" y="T3"/>
                </a:cxn>
                <a:cxn ang="T12">
                  <a:pos x="T4" y="T5"/>
                </a:cxn>
                <a:cxn ang="T13">
                  <a:pos x="T6" y="T7"/>
                </a:cxn>
                <a:cxn ang="T14">
                  <a:pos x="T8" y="T9"/>
                </a:cxn>
              </a:cxnLst>
              <a:rect l="T15" t="T16" r="T17" b="T18"/>
              <a:pathLst>
                <a:path w="90" h="66">
                  <a:moveTo>
                    <a:pt x="0" y="34"/>
                  </a:moveTo>
                  <a:lnTo>
                    <a:pt x="90" y="0"/>
                  </a:lnTo>
                  <a:lnTo>
                    <a:pt x="44" y="34"/>
                  </a:lnTo>
                  <a:lnTo>
                    <a:pt x="90" y="66"/>
                  </a:lnTo>
                  <a:lnTo>
                    <a:pt x="0" y="34"/>
                  </a:lnTo>
                  <a:close/>
                </a:path>
              </a:pathLst>
            </a:custGeom>
            <a:solidFill>
              <a:srgbClr val="000000"/>
            </a:solidFill>
            <a:ln w="9525">
              <a:noFill/>
              <a:round/>
              <a:headEnd/>
              <a:tailEnd/>
            </a:ln>
          </p:spPr>
          <p:txBody>
            <a:bodyPr/>
            <a:lstStyle/>
            <a:p>
              <a:endParaRPr lang="en-US" sz="1200"/>
            </a:p>
          </p:txBody>
        </p:sp>
        <p:sp>
          <p:nvSpPr>
            <p:cNvPr id="34" name="Line 37"/>
            <p:cNvSpPr>
              <a:spLocks noChangeShapeType="1"/>
            </p:cNvSpPr>
            <p:nvPr/>
          </p:nvSpPr>
          <p:spPr bwMode="auto">
            <a:xfrm>
              <a:off x="7089775" y="4875213"/>
              <a:ext cx="141288" cy="1587"/>
            </a:xfrm>
            <a:prstGeom prst="line">
              <a:avLst/>
            </a:prstGeom>
            <a:noFill/>
            <a:ln w="6350">
              <a:solidFill>
                <a:srgbClr val="000000"/>
              </a:solidFill>
              <a:round/>
              <a:headEnd/>
              <a:tailEnd/>
            </a:ln>
          </p:spPr>
          <p:txBody>
            <a:bodyPr/>
            <a:lstStyle/>
            <a:p>
              <a:endParaRPr lang="en-US" sz="1200"/>
            </a:p>
          </p:txBody>
        </p:sp>
        <p:sp>
          <p:nvSpPr>
            <p:cNvPr id="35" name="Freeform 39"/>
            <p:cNvSpPr>
              <a:spLocks/>
            </p:cNvSpPr>
            <p:nvPr/>
          </p:nvSpPr>
          <p:spPr bwMode="auto">
            <a:xfrm>
              <a:off x="4826000" y="6043613"/>
              <a:ext cx="455613" cy="112712"/>
            </a:xfrm>
            <a:custGeom>
              <a:avLst/>
              <a:gdLst>
                <a:gd name="T0" fmla="*/ 0 w 573"/>
                <a:gd name="T1" fmla="*/ 0 h 144"/>
                <a:gd name="T2" fmla="*/ 2147483647 w 573"/>
                <a:gd name="T3" fmla="*/ 0 h 144"/>
                <a:gd name="T4" fmla="*/ 2147483647 w 573"/>
                <a:gd name="T5" fmla="*/ 2147483647 h 144"/>
                <a:gd name="T6" fmla="*/ 2147483647 w 573"/>
                <a:gd name="T7" fmla="*/ 2147483647 h 144"/>
                <a:gd name="T8" fmla="*/ 0 w 573"/>
                <a:gd name="T9" fmla="*/ 0 h 144"/>
                <a:gd name="T10" fmla="*/ 0 60000 65536"/>
                <a:gd name="T11" fmla="*/ 0 60000 65536"/>
                <a:gd name="T12" fmla="*/ 0 60000 65536"/>
                <a:gd name="T13" fmla="*/ 0 60000 65536"/>
                <a:gd name="T14" fmla="*/ 0 60000 65536"/>
                <a:gd name="T15" fmla="*/ 0 w 573"/>
                <a:gd name="T16" fmla="*/ 0 h 144"/>
                <a:gd name="T17" fmla="*/ 573 w 573"/>
                <a:gd name="T18" fmla="*/ 144 h 144"/>
              </a:gdLst>
              <a:ahLst/>
              <a:cxnLst>
                <a:cxn ang="T10">
                  <a:pos x="T0" y="T1"/>
                </a:cxn>
                <a:cxn ang="T11">
                  <a:pos x="T2" y="T3"/>
                </a:cxn>
                <a:cxn ang="T12">
                  <a:pos x="T4" y="T5"/>
                </a:cxn>
                <a:cxn ang="T13">
                  <a:pos x="T6" y="T7"/>
                </a:cxn>
                <a:cxn ang="T14">
                  <a:pos x="T8" y="T9"/>
                </a:cxn>
              </a:cxnLst>
              <a:rect l="T15" t="T16" r="T17" b="T18"/>
              <a:pathLst>
                <a:path w="573" h="144">
                  <a:moveTo>
                    <a:pt x="0" y="0"/>
                  </a:moveTo>
                  <a:lnTo>
                    <a:pt x="573" y="0"/>
                  </a:lnTo>
                  <a:lnTo>
                    <a:pt x="503" y="144"/>
                  </a:lnTo>
                  <a:lnTo>
                    <a:pt x="72" y="144"/>
                  </a:lnTo>
                  <a:lnTo>
                    <a:pt x="0" y="0"/>
                  </a:lnTo>
                  <a:close/>
                </a:path>
              </a:pathLst>
            </a:custGeom>
            <a:solidFill>
              <a:srgbClr val="FFFFFF"/>
            </a:solidFill>
            <a:ln w="9525">
              <a:noFill/>
              <a:round/>
              <a:headEnd/>
              <a:tailEnd/>
            </a:ln>
          </p:spPr>
          <p:txBody>
            <a:bodyPr/>
            <a:lstStyle/>
            <a:p>
              <a:endParaRPr lang="en-US" sz="1200"/>
            </a:p>
          </p:txBody>
        </p:sp>
        <p:sp>
          <p:nvSpPr>
            <p:cNvPr id="36" name="Freeform 40"/>
            <p:cNvSpPr>
              <a:spLocks/>
            </p:cNvSpPr>
            <p:nvPr/>
          </p:nvSpPr>
          <p:spPr bwMode="auto">
            <a:xfrm>
              <a:off x="4832350" y="6049963"/>
              <a:ext cx="455613" cy="112712"/>
            </a:xfrm>
            <a:custGeom>
              <a:avLst/>
              <a:gdLst>
                <a:gd name="T0" fmla="*/ 0 w 573"/>
                <a:gd name="T1" fmla="*/ 0 h 144"/>
                <a:gd name="T2" fmla="*/ 2147483647 w 573"/>
                <a:gd name="T3" fmla="*/ 0 h 144"/>
                <a:gd name="T4" fmla="*/ 2147483647 w 573"/>
                <a:gd name="T5" fmla="*/ 2147483647 h 144"/>
                <a:gd name="T6" fmla="*/ 2147483647 w 573"/>
                <a:gd name="T7" fmla="*/ 2147483647 h 144"/>
                <a:gd name="T8" fmla="*/ 0 w 573"/>
                <a:gd name="T9" fmla="*/ 0 h 144"/>
                <a:gd name="T10" fmla="*/ 0 60000 65536"/>
                <a:gd name="T11" fmla="*/ 0 60000 65536"/>
                <a:gd name="T12" fmla="*/ 0 60000 65536"/>
                <a:gd name="T13" fmla="*/ 0 60000 65536"/>
                <a:gd name="T14" fmla="*/ 0 60000 65536"/>
                <a:gd name="T15" fmla="*/ 0 w 573"/>
                <a:gd name="T16" fmla="*/ 0 h 144"/>
                <a:gd name="T17" fmla="*/ 573 w 573"/>
                <a:gd name="T18" fmla="*/ 144 h 144"/>
              </a:gdLst>
              <a:ahLst/>
              <a:cxnLst>
                <a:cxn ang="T10">
                  <a:pos x="T0" y="T1"/>
                </a:cxn>
                <a:cxn ang="T11">
                  <a:pos x="T2" y="T3"/>
                </a:cxn>
                <a:cxn ang="T12">
                  <a:pos x="T4" y="T5"/>
                </a:cxn>
                <a:cxn ang="T13">
                  <a:pos x="T6" y="T7"/>
                </a:cxn>
                <a:cxn ang="T14">
                  <a:pos x="T8" y="T9"/>
                </a:cxn>
              </a:cxnLst>
              <a:rect l="T15" t="T16" r="T17" b="T18"/>
              <a:pathLst>
                <a:path w="573" h="144">
                  <a:moveTo>
                    <a:pt x="0" y="0"/>
                  </a:moveTo>
                  <a:lnTo>
                    <a:pt x="573" y="0"/>
                  </a:lnTo>
                  <a:lnTo>
                    <a:pt x="503" y="144"/>
                  </a:lnTo>
                  <a:lnTo>
                    <a:pt x="72" y="144"/>
                  </a:lnTo>
                  <a:lnTo>
                    <a:pt x="0" y="0"/>
                  </a:lnTo>
                  <a:close/>
                </a:path>
              </a:pathLst>
            </a:custGeom>
            <a:solidFill>
              <a:srgbClr val="CCFFFF"/>
            </a:solidFill>
            <a:ln w="12700">
              <a:solidFill>
                <a:srgbClr val="000000"/>
              </a:solidFill>
              <a:round/>
              <a:headEnd/>
              <a:tailEnd/>
            </a:ln>
          </p:spPr>
          <p:txBody>
            <a:bodyPr/>
            <a:lstStyle/>
            <a:p>
              <a:endParaRPr lang="en-US" sz="1200"/>
            </a:p>
          </p:txBody>
        </p:sp>
        <p:sp>
          <p:nvSpPr>
            <p:cNvPr id="37" name="Rectangle 41"/>
            <p:cNvSpPr>
              <a:spLocks noChangeArrowheads="1"/>
            </p:cNvSpPr>
            <p:nvPr/>
          </p:nvSpPr>
          <p:spPr bwMode="auto">
            <a:xfrm>
              <a:off x="5419725" y="6064251"/>
              <a:ext cx="73901" cy="104332"/>
            </a:xfrm>
            <a:prstGeom prst="rect">
              <a:avLst/>
            </a:prstGeom>
            <a:noFill/>
            <a:ln w="9525">
              <a:noFill/>
              <a:miter lim="800000"/>
              <a:headEnd/>
              <a:tailEnd/>
            </a:ln>
          </p:spPr>
          <p:txBody>
            <a:bodyPr wrap="none" lIns="0" tIns="0" rIns="0" bIns="0">
              <a:spAutoFit/>
            </a:bodyPr>
            <a:lstStyle/>
            <a:p>
              <a:pPr algn="l" eaLnBrk="0" hangingPunct="0"/>
              <a:r>
                <a:rPr lang="en-US" sz="400">
                  <a:solidFill>
                    <a:srgbClr val="000000"/>
                  </a:solidFill>
                  <a:latin typeface="Helvetica" pitchFamily="-84" charset="0"/>
                </a:rPr>
                <a:t>W</a:t>
              </a:r>
              <a:endParaRPr lang="en-US" sz="1200"/>
            </a:p>
          </p:txBody>
        </p:sp>
        <p:sp>
          <p:nvSpPr>
            <p:cNvPr id="38" name="Rectangle 42"/>
            <p:cNvSpPr>
              <a:spLocks noChangeArrowheads="1"/>
            </p:cNvSpPr>
            <p:nvPr/>
          </p:nvSpPr>
          <p:spPr bwMode="auto">
            <a:xfrm>
              <a:off x="5500688" y="6064251"/>
              <a:ext cx="56659" cy="104332"/>
            </a:xfrm>
            <a:prstGeom prst="rect">
              <a:avLst/>
            </a:prstGeom>
            <a:noFill/>
            <a:ln w="9525">
              <a:noFill/>
              <a:miter lim="800000"/>
              <a:headEnd/>
              <a:tailEnd/>
            </a:ln>
          </p:spPr>
          <p:txBody>
            <a:bodyPr wrap="none" lIns="0" tIns="0" rIns="0" bIns="0">
              <a:spAutoFit/>
            </a:bodyPr>
            <a:lstStyle/>
            <a:p>
              <a:pPr algn="l" eaLnBrk="0" hangingPunct="0"/>
              <a:r>
                <a:rPr lang="en-US" sz="400">
                  <a:solidFill>
                    <a:srgbClr val="000000"/>
                  </a:solidFill>
                  <a:latin typeface="Helvetica" pitchFamily="-84" charset="0"/>
                </a:rPr>
                <a:t>D</a:t>
              </a:r>
              <a:endParaRPr lang="en-US" sz="1200"/>
            </a:p>
          </p:txBody>
        </p:sp>
        <p:sp>
          <p:nvSpPr>
            <p:cNvPr id="39" name="Rectangle 43"/>
            <p:cNvSpPr>
              <a:spLocks noChangeArrowheads="1"/>
            </p:cNvSpPr>
            <p:nvPr/>
          </p:nvSpPr>
          <p:spPr bwMode="auto">
            <a:xfrm>
              <a:off x="5564188" y="6064251"/>
              <a:ext cx="51732" cy="104332"/>
            </a:xfrm>
            <a:prstGeom prst="rect">
              <a:avLst/>
            </a:prstGeom>
            <a:noFill/>
            <a:ln w="9525">
              <a:noFill/>
              <a:miter lim="800000"/>
              <a:headEnd/>
              <a:tailEnd/>
            </a:ln>
          </p:spPr>
          <p:txBody>
            <a:bodyPr wrap="none" lIns="0" tIns="0" rIns="0" bIns="0">
              <a:spAutoFit/>
            </a:bodyPr>
            <a:lstStyle/>
            <a:p>
              <a:pPr algn="l" eaLnBrk="0" hangingPunct="0"/>
              <a:r>
                <a:rPr lang="en-US" sz="400">
                  <a:solidFill>
                    <a:srgbClr val="000000"/>
                  </a:solidFill>
                  <a:latin typeface="Helvetica" pitchFamily="-84" charset="0"/>
                </a:rPr>
                <a:t>S</a:t>
              </a:r>
              <a:endParaRPr lang="en-US" sz="1200"/>
            </a:p>
          </p:txBody>
        </p:sp>
        <p:sp>
          <p:nvSpPr>
            <p:cNvPr id="40" name="Rectangle 44"/>
            <p:cNvSpPr>
              <a:spLocks noChangeArrowheads="1"/>
            </p:cNvSpPr>
            <p:nvPr/>
          </p:nvSpPr>
          <p:spPr bwMode="auto">
            <a:xfrm>
              <a:off x="5622926" y="6064251"/>
              <a:ext cx="51732" cy="104332"/>
            </a:xfrm>
            <a:prstGeom prst="rect">
              <a:avLst/>
            </a:prstGeom>
            <a:noFill/>
            <a:ln w="9525">
              <a:noFill/>
              <a:miter lim="800000"/>
              <a:headEnd/>
              <a:tailEnd/>
            </a:ln>
          </p:spPr>
          <p:txBody>
            <a:bodyPr wrap="none" lIns="0" tIns="0" rIns="0" bIns="0">
              <a:spAutoFit/>
            </a:bodyPr>
            <a:lstStyle/>
            <a:p>
              <a:pPr algn="l" eaLnBrk="0" hangingPunct="0"/>
              <a:r>
                <a:rPr lang="en-US" sz="400">
                  <a:solidFill>
                    <a:srgbClr val="000000"/>
                  </a:solidFill>
                  <a:latin typeface="Helvetica" pitchFamily="-84" charset="0"/>
                </a:rPr>
                <a:t>E</a:t>
              </a:r>
              <a:endParaRPr lang="en-US" sz="1200"/>
            </a:p>
          </p:txBody>
        </p:sp>
        <p:sp>
          <p:nvSpPr>
            <p:cNvPr id="41" name="Rectangle 45"/>
            <p:cNvSpPr>
              <a:spLocks noChangeArrowheads="1"/>
            </p:cNvSpPr>
            <p:nvPr/>
          </p:nvSpPr>
          <p:spPr bwMode="auto">
            <a:xfrm>
              <a:off x="5681664" y="6064251"/>
              <a:ext cx="44340" cy="104332"/>
            </a:xfrm>
            <a:prstGeom prst="rect">
              <a:avLst/>
            </a:prstGeom>
            <a:noFill/>
            <a:ln w="9525">
              <a:noFill/>
              <a:miter lim="800000"/>
              <a:headEnd/>
              <a:tailEnd/>
            </a:ln>
          </p:spPr>
          <p:txBody>
            <a:bodyPr wrap="none" lIns="0" tIns="0" rIns="0" bIns="0">
              <a:spAutoFit/>
            </a:bodyPr>
            <a:lstStyle/>
            <a:p>
              <a:pPr algn="l" eaLnBrk="0" hangingPunct="0"/>
              <a:r>
                <a:rPr lang="en-US" sz="400">
                  <a:solidFill>
                    <a:srgbClr val="000000"/>
                  </a:solidFill>
                  <a:latin typeface="Helvetica" pitchFamily="-84" charset="0"/>
                </a:rPr>
                <a:t>L</a:t>
              </a:r>
              <a:endParaRPr lang="en-US" sz="1200"/>
            </a:p>
          </p:txBody>
        </p:sp>
        <p:sp>
          <p:nvSpPr>
            <p:cNvPr id="42" name="Freeform 46"/>
            <p:cNvSpPr>
              <a:spLocks/>
            </p:cNvSpPr>
            <p:nvPr/>
          </p:nvSpPr>
          <p:spPr bwMode="auto">
            <a:xfrm>
              <a:off x="5253038" y="6080125"/>
              <a:ext cx="73025" cy="52388"/>
            </a:xfrm>
            <a:custGeom>
              <a:avLst/>
              <a:gdLst>
                <a:gd name="T0" fmla="*/ 0 w 92"/>
                <a:gd name="T1" fmla="*/ 2147483647 h 66"/>
                <a:gd name="T2" fmla="*/ 2147483647 w 92"/>
                <a:gd name="T3" fmla="*/ 0 h 66"/>
                <a:gd name="T4" fmla="*/ 2147483647 w 92"/>
                <a:gd name="T5" fmla="*/ 2147483647 h 66"/>
                <a:gd name="T6" fmla="*/ 2147483647 w 92"/>
                <a:gd name="T7" fmla="*/ 2147483647 h 66"/>
                <a:gd name="T8" fmla="*/ 0 w 92"/>
                <a:gd name="T9" fmla="*/ 2147483647 h 66"/>
                <a:gd name="T10" fmla="*/ 0 60000 65536"/>
                <a:gd name="T11" fmla="*/ 0 60000 65536"/>
                <a:gd name="T12" fmla="*/ 0 60000 65536"/>
                <a:gd name="T13" fmla="*/ 0 60000 65536"/>
                <a:gd name="T14" fmla="*/ 0 60000 65536"/>
                <a:gd name="T15" fmla="*/ 0 w 92"/>
                <a:gd name="T16" fmla="*/ 0 h 66"/>
                <a:gd name="T17" fmla="*/ 92 w 92"/>
                <a:gd name="T18" fmla="*/ 66 h 66"/>
              </a:gdLst>
              <a:ahLst/>
              <a:cxnLst>
                <a:cxn ang="T10">
                  <a:pos x="T0" y="T1"/>
                </a:cxn>
                <a:cxn ang="T11">
                  <a:pos x="T2" y="T3"/>
                </a:cxn>
                <a:cxn ang="T12">
                  <a:pos x="T4" y="T5"/>
                </a:cxn>
                <a:cxn ang="T13">
                  <a:pos x="T6" y="T7"/>
                </a:cxn>
                <a:cxn ang="T14">
                  <a:pos x="T8" y="T9"/>
                </a:cxn>
              </a:cxnLst>
              <a:rect l="T15" t="T16" r="T17" b="T18"/>
              <a:pathLst>
                <a:path w="92" h="66">
                  <a:moveTo>
                    <a:pt x="0" y="34"/>
                  </a:moveTo>
                  <a:lnTo>
                    <a:pt x="92" y="0"/>
                  </a:lnTo>
                  <a:lnTo>
                    <a:pt x="46" y="34"/>
                  </a:lnTo>
                  <a:lnTo>
                    <a:pt x="92" y="66"/>
                  </a:lnTo>
                  <a:lnTo>
                    <a:pt x="0" y="34"/>
                  </a:lnTo>
                  <a:close/>
                </a:path>
              </a:pathLst>
            </a:custGeom>
            <a:solidFill>
              <a:srgbClr val="000000"/>
            </a:solidFill>
            <a:ln w="9525">
              <a:noFill/>
              <a:round/>
              <a:headEnd/>
              <a:tailEnd/>
            </a:ln>
          </p:spPr>
          <p:txBody>
            <a:bodyPr/>
            <a:lstStyle/>
            <a:p>
              <a:endParaRPr lang="en-US" sz="1200"/>
            </a:p>
          </p:txBody>
        </p:sp>
        <p:sp>
          <p:nvSpPr>
            <p:cNvPr id="43" name="Line 47"/>
            <p:cNvSpPr>
              <a:spLocks noChangeShapeType="1"/>
            </p:cNvSpPr>
            <p:nvPr/>
          </p:nvSpPr>
          <p:spPr bwMode="auto">
            <a:xfrm>
              <a:off x="5286375" y="6107113"/>
              <a:ext cx="112713" cy="1587"/>
            </a:xfrm>
            <a:prstGeom prst="line">
              <a:avLst/>
            </a:prstGeom>
            <a:noFill/>
            <a:ln w="6350">
              <a:solidFill>
                <a:srgbClr val="000000"/>
              </a:solidFill>
              <a:round/>
              <a:headEnd/>
              <a:tailEnd/>
            </a:ln>
          </p:spPr>
          <p:txBody>
            <a:bodyPr/>
            <a:lstStyle/>
            <a:p>
              <a:endParaRPr lang="en-US" sz="1200"/>
            </a:p>
          </p:txBody>
        </p:sp>
        <p:sp>
          <p:nvSpPr>
            <p:cNvPr id="44" name="Rectangle 48"/>
            <p:cNvSpPr>
              <a:spLocks noChangeArrowheads="1"/>
            </p:cNvSpPr>
            <p:nvPr/>
          </p:nvSpPr>
          <p:spPr bwMode="auto">
            <a:xfrm>
              <a:off x="4916488" y="6054725"/>
              <a:ext cx="32025" cy="78249"/>
            </a:xfrm>
            <a:prstGeom prst="rect">
              <a:avLst/>
            </a:prstGeom>
            <a:noFill/>
            <a:ln w="9525">
              <a:noFill/>
              <a:miter lim="800000"/>
              <a:headEnd/>
              <a:tailEnd/>
            </a:ln>
          </p:spPr>
          <p:txBody>
            <a:bodyPr wrap="none" lIns="0" tIns="0" rIns="0" bIns="0">
              <a:spAutoFit/>
            </a:bodyPr>
            <a:lstStyle/>
            <a:p>
              <a:pPr algn="l" eaLnBrk="0" hangingPunct="0"/>
              <a:r>
                <a:rPr lang="en-US" sz="300">
                  <a:solidFill>
                    <a:srgbClr val="000000"/>
                  </a:solidFill>
                  <a:latin typeface="Helvetica" pitchFamily="-84" charset="0"/>
                </a:rPr>
                <a:t>0</a:t>
              </a:r>
              <a:endParaRPr lang="en-US" sz="1200"/>
            </a:p>
          </p:txBody>
        </p:sp>
        <p:sp>
          <p:nvSpPr>
            <p:cNvPr id="45" name="Rectangle 49"/>
            <p:cNvSpPr>
              <a:spLocks noChangeArrowheads="1"/>
            </p:cNvSpPr>
            <p:nvPr/>
          </p:nvSpPr>
          <p:spPr bwMode="auto">
            <a:xfrm>
              <a:off x="4956175" y="6054725"/>
              <a:ext cx="17245" cy="78249"/>
            </a:xfrm>
            <a:prstGeom prst="rect">
              <a:avLst/>
            </a:prstGeom>
            <a:noFill/>
            <a:ln w="9525">
              <a:noFill/>
              <a:miter lim="800000"/>
              <a:headEnd/>
              <a:tailEnd/>
            </a:ln>
          </p:spPr>
          <p:txBody>
            <a:bodyPr wrap="none" lIns="0" tIns="0" rIns="0" bIns="0">
              <a:spAutoFit/>
            </a:bodyPr>
            <a:lstStyle/>
            <a:p>
              <a:pPr algn="l" eaLnBrk="0" hangingPunct="0"/>
              <a:r>
                <a:rPr lang="en-US" sz="300">
                  <a:solidFill>
                    <a:srgbClr val="000000"/>
                  </a:solidFill>
                  <a:latin typeface="Helvetica" pitchFamily="-84" charset="0"/>
                </a:rPr>
                <a:t> </a:t>
              </a:r>
              <a:endParaRPr lang="en-US" sz="1200"/>
            </a:p>
          </p:txBody>
        </p:sp>
        <p:sp>
          <p:nvSpPr>
            <p:cNvPr id="46" name="Rectangle 50"/>
            <p:cNvSpPr>
              <a:spLocks noChangeArrowheads="1"/>
            </p:cNvSpPr>
            <p:nvPr/>
          </p:nvSpPr>
          <p:spPr bwMode="auto">
            <a:xfrm>
              <a:off x="4976813" y="6054725"/>
              <a:ext cx="17245" cy="78249"/>
            </a:xfrm>
            <a:prstGeom prst="rect">
              <a:avLst/>
            </a:prstGeom>
            <a:noFill/>
            <a:ln w="9525">
              <a:noFill/>
              <a:miter lim="800000"/>
              <a:headEnd/>
              <a:tailEnd/>
            </a:ln>
          </p:spPr>
          <p:txBody>
            <a:bodyPr wrap="none" lIns="0" tIns="0" rIns="0" bIns="0">
              <a:spAutoFit/>
            </a:bodyPr>
            <a:lstStyle/>
            <a:p>
              <a:pPr algn="l" eaLnBrk="0" hangingPunct="0"/>
              <a:r>
                <a:rPr lang="en-US" sz="300">
                  <a:solidFill>
                    <a:srgbClr val="000000"/>
                  </a:solidFill>
                  <a:latin typeface="Helvetica" pitchFamily="-84" charset="0"/>
                </a:rPr>
                <a:t> </a:t>
              </a:r>
              <a:endParaRPr lang="en-US" sz="1200"/>
            </a:p>
          </p:txBody>
        </p:sp>
        <p:sp>
          <p:nvSpPr>
            <p:cNvPr id="47" name="Rectangle 51"/>
            <p:cNvSpPr>
              <a:spLocks noChangeArrowheads="1"/>
            </p:cNvSpPr>
            <p:nvPr/>
          </p:nvSpPr>
          <p:spPr bwMode="auto">
            <a:xfrm>
              <a:off x="4997450" y="6054725"/>
              <a:ext cx="17245" cy="78249"/>
            </a:xfrm>
            <a:prstGeom prst="rect">
              <a:avLst/>
            </a:prstGeom>
            <a:noFill/>
            <a:ln w="9525">
              <a:noFill/>
              <a:miter lim="800000"/>
              <a:headEnd/>
              <a:tailEnd/>
            </a:ln>
          </p:spPr>
          <p:txBody>
            <a:bodyPr wrap="none" lIns="0" tIns="0" rIns="0" bIns="0">
              <a:spAutoFit/>
            </a:bodyPr>
            <a:lstStyle/>
            <a:p>
              <a:pPr algn="l" eaLnBrk="0" hangingPunct="0"/>
              <a:r>
                <a:rPr lang="en-US" sz="300">
                  <a:solidFill>
                    <a:srgbClr val="000000"/>
                  </a:solidFill>
                  <a:latin typeface="Helvetica" pitchFamily="-84" charset="0"/>
                </a:rPr>
                <a:t> </a:t>
              </a:r>
              <a:endParaRPr lang="en-US" sz="1200"/>
            </a:p>
          </p:txBody>
        </p:sp>
        <p:sp>
          <p:nvSpPr>
            <p:cNvPr id="48" name="Rectangle 52"/>
            <p:cNvSpPr>
              <a:spLocks noChangeArrowheads="1"/>
            </p:cNvSpPr>
            <p:nvPr/>
          </p:nvSpPr>
          <p:spPr bwMode="auto">
            <a:xfrm>
              <a:off x="5018088" y="6054725"/>
              <a:ext cx="17245" cy="78249"/>
            </a:xfrm>
            <a:prstGeom prst="rect">
              <a:avLst/>
            </a:prstGeom>
            <a:noFill/>
            <a:ln w="9525">
              <a:noFill/>
              <a:miter lim="800000"/>
              <a:headEnd/>
              <a:tailEnd/>
            </a:ln>
          </p:spPr>
          <p:txBody>
            <a:bodyPr wrap="none" lIns="0" tIns="0" rIns="0" bIns="0">
              <a:spAutoFit/>
            </a:bodyPr>
            <a:lstStyle/>
            <a:p>
              <a:pPr algn="l" eaLnBrk="0" hangingPunct="0"/>
              <a:r>
                <a:rPr lang="en-US" sz="300">
                  <a:solidFill>
                    <a:srgbClr val="000000"/>
                  </a:solidFill>
                  <a:latin typeface="Helvetica" pitchFamily="-84" charset="0"/>
                </a:rPr>
                <a:t> </a:t>
              </a:r>
              <a:endParaRPr lang="en-US" sz="1200"/>
            </a:p>
          </p:txBody>
        </p:sp>
        <p:sp>
          <p:nvSpPr>
            <p:cNvPr id="49" name="Rectangle 53"/>
            <p:cNvSpPr>
              <a:spLocks noChangeArrowheads="1"/>
            </p:cNvSpPr>
            <p:nvPr/>
          </p:nvSpPr>
          <p:spPr bwMode="auto">
            <a:xfrm>
              <a:off x="5038724" y="6054725"/>
              <a:ext cx="32025" cy="78249"/>
            </a:xfrm>
            <a:prstGeom prst="rect">
              <a:avLst/>
            </a:prstGeom>
            <a:noFill/>
            <a:ln w="9525">
              <a:noFill/>
              <a:miter lim="800000"/>
              <a:headEnd/>
              <a:tailEnd/>
            </a:ln>
          </p:spPr>
          <p:txBody>
            <a:bodyPr wrap="none" lIns="0" tIns="0" rIns="0" bIns="0">
              <a:spAutoFit/>
            </a:bodyPr>
            <a:lstStyle/>
            <a:p>
              <a:pPr algn="l" eaLnBrk="0" hangingPunct="0"/>
              <a:r>
                <a:rPr lang="en-US" sz="300">
                  <a:solidFill>
                    <a:srgbClr val="000000"/>
                  </a:solidFill>
                  <a:latin typeface="Helvetica" pitchFamily="-84" charset="0"/>
                </a:rPr>
                <a:t>1</a:t>
              </a:r>
              <a:endParaRPr lang="en-US" sz="1200"/>
            </a:p>
          </p:txBody>
        </p:sp>
        <p:sp>
          <p:nvSpPr>
            <p:cNvPr id="50" name="Rectangle 54"/>
            <p:cNvSpPr>
              <a:spLocks noChangeArrowheads="1"/>
            </p:cNvSpPr>
            <p:nvPr/>
          </p:nvSpPr>
          <p:spPr bwMode="auto">
            <a:xfrm>
              <a:off x="5078413" y="6054725"/>
              <a:ext cx="17245" cy="78249"/>
            </a:xfrm>
            <a:prstGeom prst="rect">
              <a:avLst/>
            </a:prstGeom>
            <a:noFill/>
            <a:ln w="9525">
              <a:noFill/>
              <a:miter lim="800000"/>
              <a:headEnd/>
              <a:tailEnd/>
            </a:ln>
          </p:spPr>
          <p:txBody>
            <a:bodyPr wrap="none" lIns="0" tIns="0" rIns="0" bIns="0">
              <a:spAutoFit/>
            </a:bodyPr>
            <a:lstStyle/>
            <a:p>
              <a:pPr algn="l" eaLnBrk="0" hangingPunct="0"/>
              <a:r>
                <a:rPr lang="en-US" sz="300">
                  <a:solidFill>
                    <a:srgbClr val="000000"/>
                  </a:solidFill>
                  <a:latin typeface="Helvetica" pitchFamily="-84" charset="0"/>
                </a:rPr>
                <a:t> </a:t>
              </a:r>
              <a:endParaRPr lang="en-US" sz="1200"/>
            </a:p>
          </p:txBody>
        </p:sp>
        <p:sp>
          <p:nvSpPr>
            <p:cNvPr id="51" name="Rectangle 55"/>
            <p:cNvSpPr>
              <a:spLocks noChangeArrowheads="1"/>
            </p:cNvSpPr>
            <p:nvPr/>
          </p:nvSpPr>
          <p:spPr bwMode="auto">
            <a:xfrm>
              <a:off x="5099050" y="6054725"/>
              <a:ext cx="17245" cy="78249"/>
            </a:xfrm>
            <a:prstGeom prst="rect">
              <a:avLst/>
            </a:prstGeom>
            <a:noFill/>
            <a:ln w="9525">
              <a:noFill/>
              <a:miter lim="800000"/>
              <a:headEnd/>
              <a:tailEnd/>
            </a:ln>
          </p:spPr>
          <p:txBody>
            <a:bodyPr wrap="none" lIns="0" tIns="0" rIns="0" bIns="0">
              <a:spAutoFit/>
            </a:bodyPr>
            <a:lstStyle/>
            <a:p>
              <a:pPr algn="l" eaLnBrk="0" hangingPunct="0"/>
              <a:r>
                <a:rPr lang="en-US" sz="300">
                  <a:solidFill>
                    <a:srgbClr val="000000"/>
                  </a:solidFill>
                  <a:latin typeface="Helvetica" pitchFamily="-84" charset="0"/>
                </a:rPr>
                <a:t> </a:t>
              </a:r>
              <a:endParaRPr lang="en-US" sz="1200"/>
            </a:p>
          </p:txBody>
        </p:sp>
        <p:sp>
          <p:nvSpPr>
            <p:cNvPr id="52" name="Rectangle 56"/>
            <p:cNvSpPr>
              <a:spLocks noChangeArrowheads="1"/>
            </p:cNvSpPr>
            <p:nvPr/>
          </p:nvSpPr>
          <p:spPr bwMode="auto">
            <a:xfrm>
              <a:off x="5119688" y="6054725"/>
              <a:ext cx="17245" cy="78249"/>
            </a:xfrm>
            <a:prstGeom prst="rect">
              <a:avLst/>
            </a:prstGeom>
            <a:noFill/>
            <a:ln w="9525">
              <a:noFill/>
              <a:miter lim="800000"/>
              <a:headEnd/>
              <a:tailEnd/>
            </a:ln>
          </p:spPr>
          <p:txBody>
            <a:bodyPr wrap="none" lIns="0" tIns="0" rIns="0" bIns="0">
              <a:spAutoFit/>
            </a:bodyPr>
            <a:lstStyle/>
            <a:p>
              <a:pPr algn="l" eaLnBrk="0" hangingPunct="0"/>
              <a:r>
                <a:rPr lang="en-US" sz="300">
                  <a:solidFill>
                    <a:srgbClr val="000000"/>
                  </a:solidFill>
                  <a:latin typeface="Helvetica" pitchFamily="-84" charset="0"/>
                </a:rPr>
                <a:t> </a:t>
              </a:r>
              <a:endParaRPr lang="en-US" sz="1200"/>
            </a:p>
          </p:txBody>
        </p:sp>
        <p:sp>
          <p:nvSpPr>
            <p:cNvPr id="53" name="Rectangle 57"/>
            <p:cNvSpPr>
              <a:spLocks noChangeArrowheads="1"/>
            </p:cNvSpPr>
            <p:nvPr/>
          </p:nvSpPr>
          <p:spPr bwMode="auto">
            <a:xfrm>
              <a:off x="5140326" y="6054725"/>
              <a:ext cx="17245" cy="78249"/>
            </a:xfrm>
            <a:prstGeom prst="rect">
              <a:avLst/>
            </a:prstGeom>
            <a:noFill/>
            <a:ln w="9525">
              <a:noFill/>
              <a:miter lim="800000"/>
              <a:headEnd/>
              <a:tailEnd/>
            </a:ln>
          </p:spPr>
          <p:txBody>
            <a:bodyPr wrap="none" lIns="0" tIns="0" rIns="0" bIns="0">
              <a:spAutoFit/>
            </a:bodyPr>
            <a:lstStyle/>
            <a:p>
              <a:pPr algn="l" eaLnBrk="0" hangingPunct="0"/>
              <a:r>
                <a:rPr lang="en-US" sz="300">
                  <a:solidFill>
                    <a:srgbClr val="000000"/>
                  </a:solidFill>
                  <a:latin typeface="Helvetica" pitchFamily="-84" charset="0"/>
                </a:rPr>
                <a:t> </a:t>
              </a:r>
              <a:endParaRPr lang="en-US" sz="1200"/>
            </a:p>
          </p:txBody>
        </p:sp>
        <p:sp>
          <p:nvSpPr>
            <p:cNvPr id="54" name="Rectangle 58"/>
            <p:cNvSpPr>
              <a:spLocks noChangeArrowheads="1"/>
            </p:cNvSpPr>
            <p:nvPr/>
          </p:nvSpPr>
          <p:spPr bwMode="auto">
            <a:xfrm>
              <a:off x="5160962" y="6054725"/>
              <a:ext cx="32025" cy="78249"/>
            </a:xfrm>
            <a:prstGeom prst="rect">
              <a:avLst/>
            </a:prstGeom>
            <a:noFill/>
            <a:ln w="9525">
              <a:noFill/>
              <a:miter lim="800000"/>
              <a:headEnd/>
              <a:tailEnd/>
            </a:ln>
          </p:spPr>
          <p:txBody>
            <a:bodyPr wrap="none" lIns="0" tIns="0" rIns="0" bIns="0">
              <a:spAutoFit/>
            </a:bodyPr>
            <a:lstStyle/>
            <a:p>
              <a:pPr algn="l" eaLnBrk="0" hangingPunct="0"/>
              <a:r>
                <a:rPr lang="en-US" sz="300">
                  <a:solidFill>
                    <a:srgbClr val="000000"/>
                  </a:solidFill>
                  <a:latin typeface="Helvetica" pitchFamily="-84" charset="0"/>
                </a:rPr>
                <a:t>2</a:t>
              </a:r>
              <a:endParaRPr lang="en-US" sz="1200"/>
            </a:p>
          </p:txBody>
        </p:sp>
        <p:sp>
          <p:nvSpPr>
            <p:cNvPr id="55" name="Line 59"/>
            <p:cNvSpPr>
              <a:spLocks noChangeShapeType="1"/>
            </p:cNvSpPr>
            <p:nvPr/>
          </p:nvSpPr>
          <p:spPr bwMode="auto">
            <a:xfrm>
              <a:off x="6116638" y="6413500"/>
              <a:ext cx="1587" cy="1588"/>
            </a:xfrm>
            <a:prstGeom prst="line">
              <a:avLst/>
            </a:prstGeom>
            <a:noFill/>
            <a:ln w="6350">
              <a:solidFill>
                <a:srgbClr val="000000"/>
              </a:solidFill>
              <a:round/>
              <a:headEnd/>
              <a:tailEnd/>
            </a:ln>
          </p:spPr>
          <p:txBody>
            <a:bodyPr/>
            <a:lstStyle/>
            <a:p>
              <a:endParaRPr lang="en-US" sz="1200"/>
            </a:p>
          </p:txBody>
        </p:sp>
        <p:sp>
          <p:nvSpPr>
            <p:cNvPr id="56" name="Rectangle 60"/>
            <p:cNvSpPr>
              <a:spLocks noChangeArrowheads="1"/>
            </p:cNvSpPr>
            <p:nvPr/>
          </p:nvSpPr>
          <p:spPr bwMode="auto">
            <a:xfrm>
              <a:off x="4633913" y="3128963"/>
              <a:ext cx="125632" cy="104332"/>
            </a:xfrm>
            <a:prstGeom prst="rect">
              <a:avLst/>
            </a:prstGeom>
            <a:noFill/>
            <a:ln w="9525">
              <a:noFill/>
              <a:miter lim="800000"/>
              <a:headEnd/>
              <a:tailEnd/>
            </a:ln>
          </p:spPr>
          <p:txBody>
            <a:bodyPr wrap="none" lIns="0" tIns="0" rIns="0" bIns="0">
              <a:spAutoFit/>
            </a:bodyPr>
            <a:lstStyle/>
            <a:p>
              <a:pPr algn="l" eaLnBrk="0" hangingPunct="0"/>
              <a:r>
                <a:rPr lang="en-US" sz="400">
                  <a:solidFill>
                    <a:srgbClr val="000000"/>
                  </a:solidFill>
                  <a:latin typeface="AvantGarde" pitchFamily="34" charset="0"/>
                </a:rPr>
                <a:t>WA</a:t>
              </a:r>
              <a:endParaRPr lang="en-US" sz="1200"/>
            </a:p>
          </p:txBody>
        </p:sp>
        <p:sp>
          <p:nvSpPr>
            <p:cNvPr id="57" name="Rectangle 61"/>
            <p:cNvSpPr>
              <a:spLocks noChangeArrowheads="1"/>
            </p:cNvSpPr>
            <p:nvPr/>
          </p:nvSpPr>
          <p:spPr bwMode="auto">
            <a:xfrm>
              <a:off x="3581400" y="3124200"/>
              <a:ext cx="645399" cy="156499"/>
            </a:xfrm>
            <a:prstGeom prst="rect">
              <a:avLst/>
            </a:prstGeom>
            <a:noFill/>
            <a:ln w="9525">
              <a:noFill/>
              <a:miter lim="800000"/>
              <a:headEnd/>
              <a:tailEnd/>
            </a:ln>
          </p:spPr>
          <p:txBody>
            <a:bodyPr wrap="none" lIns="0" tIns="0" rIns="0" bIns="0">
              <a:spAutoFit/>
            </a:bodyPr>
            <a:lstStyle/>
            <a:p>
              <a:pPr algn="l" eaLnBrk="0" hangingPunct="0"/>
              <a:r>
                <a:rPr lang="en-US" sz="600">
                  <a:solidFill>
                    <a:srgbClr val="000000"/>
                  </a:solidFill>
                  <a:latin typeface="AvantGarde" pitchFamily="34" charset="0"/>
                </a:rPr>
                <a:t>Rc: &lt;25:21&gt;</a:t>
              </a:r>
              <a:endParaRPr lang="en-US" sz="600"/>
            </a:p>
          </p:txBody>
        </p:sp>
        <p:sp>
          <p:nvSpPr>
            <p:cNvPr id="58" name="Line 62"/>
            <p:cNvSpPr>
              <a:spLocks noChangeShapeType="1"/>
            </p:cNvSpPr>
            <p:nvPr/>
          </p:nvSpPr>
          <p:spPr bwMode="auto">
            <a:xfrm>
              <a:off x="3546475" y="3217863"/>
              <a:ext cx="63500" cy="63500"/>
            </a:xfrm>
            <a:prstGeom prst="line">
              <a:avLst/>
            </a:prstGeom>
            <a:noFill/>
            <a:ln w="7938">
              <a:solidFill>
                <a:srgbClr val="000000"/>
              </a:solidFill>
              <a:round/>
              <a:headEnd/>
              <a:tailEnd/>
            </a:ln>
          </p:spPr>
          <p:txBody>
            <a:bodyPr/>
            <a:lstStyle/>
            <a:p>
              <a:endParaRPr lang="en-US" sz="1200"/>
            </a:p>
          </p:txBody>
        </p:sp>
        <p:sp>
          <p:nvSpPr>
            <p:cNvPr id="59" name="Line 63"/>
            <p:cNvSpPr>
              <a:spLocks noChangeShapeType="1"/>
            </p:cNvSpPr>
            <p:nvPr/>
          </p:nvSpPr>
          <p:spPr bwMode="auto">
            <a:xfrm>
              <a:off x="3603625" y="3278188"/>
              <a:ext cx="565150" cy="1587"/>
            </a:xfrm>
            <a:prstGeom prst="line">
              <a:avLst/>
            </a:prstGeom>
            <a:noFill/>
            <a:ln w="6350">
              <a:solidFill>
                <a:srgbClr val="000000"/>
              </a:solidFill>
              <a:round/>
              <a:headEnd/>
              <a:tailEnd/>
            </a:ln>
          </p:spPr>
          <p:txBody>
            <a:bodyPr/>
            <a:lstStyle/>
            <a:p>
              <a:endParaRPr lang="en-US" sz="1200"/>
            </a:p>
          </p:txBody>
        </p:sp>
        <p:sp>
          <p:nvSpPr>
            <p:cNvPr id="60" name="Freeform 64"/>
            <p:cNvSpPr>
              <a:spLocks/>
            </p:cNvSpPr>
            <p:nvPr/>
          </p:nvSpPr>
          <p:spPr bwMode="auto">
            <a:xfrm>
              <a:off x="4129088" y="3251200"/>
              <a:ext cx="73025" cy="52388"/>
            </a:xfrm>
            <a:custGeom>
              <a:avLst/>
              <a:gdLst>
                <a:gd name="T0" fmla="*/ 2147483647 w 92"/>
                <a:gd name="T1" fmla="*/ 2147483647 h 65"/>
                <a:gd name="T2" fmla="*/ 0 w 92"/>
                <a:gd name="T3" fmla="*/ 2147483647 h 65"/>
                <a:gd name="T4" fmla="*/ 2147483647 w 92"/>
                <a:gd name="T5" fmla="*/ 2147483647 h 65"/>
                <a:gd name="T6" fmla="*/ 0 w 92"/>
                <a:gd name="T7" fmla="*/ 0 h 65"/>
                <a:gd name="T8" fmla="*/ 2147483647 w 92"/>
                <a:gd name="T9" fmla="*/ 2147483647 h 65"/>
                <a:gd name="T10" fmla="*/ 0 60000 65536"/>
                <a:gd name="T11" fmla="*/ 0 60000 65536"/>
                <a:gd name="T12" fmla="*/ 0 60000 65536"/>
                <a:gd name="T13" fmla="*/ 0 60000 65536"/>
                <a:gd name="T14" fmla="*/ 0 60000 65536"/>
                <a:gd name="T15" fmla="*/ 0 w 92"/>
                <a:gd name="T16" fmla="*/ 0 h 65"/>
                <a:gd name="T17" fmla="*/ 92 w 92"/>
                <a:gd name="T18" fmla="*/ 65 h 65"/>
              </a:gdLst>
              <a:ahLst/>
              <a:cxnLst>
                <a:cxn ang="T10">
                  <a:pos x="T0" y="T1"/>
                </a:cxn>
                <a:cxn ang="T11">
                  <a:pos x="T2" y="T3"/>
                </a:cxn>
                <a:cxn ang="T12">
                  <a:pos x="T4" y="T5"/>
                </a:cxn>
                <a:cxn ang="T13">
                  <a:pos x="T6" y="T7"/>
                </a:cxn>
                <a:cxn ang="T14">
                  <a:pos x="T8" y="T9"/>
                </a:cxn>
              </a:cxnLst>
              <a:rect l="T15" t="T16" r="T17" b="T18"/>
              <a:pathLst>
                <a:path w="92" h="65">
                  <a:moveTo>
                    <a:pt x="92" y="33"/>
                  </a:moveTo>
                  <a:lnTo>
                    <a:pt x="0" y="65"/>
                  </a:lnTo>
                  <a:lnTo>
                    <a:pt x="46" y="33"/>
                  </a:lnTo>
                  <a:lnTo>
                    <a:pt x="0" y="0"/>
                  </a:lnTo>
                  <a:lnTo>
                    <a:pt x="92" y="33"/>
                  </a:lnTo>
                  <a:close/>
                </a:path>
              </a:pathLst>
            </a:custGeom>
            <a:solidFill>
              <a:srgbClr val="000000"/>
            </a:solidFill>
            <a:ln w="9525">
              <a:solidFill>
                <a:schemeClr val="tx1"/>
              </a:solidFill>
              <a:round/>
              <a:headEnd/>
              <a:tailEnd/>
            </a:ln>
          </p:spPr>
          <p:txBody>
            <a:bodyPr/>
            <a:lstStyle/>
            <a:p>
              <a:endParaRPr lang="en-US" sz="1200"/>
            </a:p>
          </p:txBody>
        </p:sp>
        <p:sp>
          <p:nvSpPr>
            <p:cNvPr id="61" name="Freeform 65"/>
            <p:cNvSpPr>
              <a:spLocks/>
            </p:cNvSpPr>
            <p:nvPr/>
          </p:nvSpPr>
          <p:spPr bwMode="auto">
            <a:xfrm>
              <a:off x="4202113" y="3022600"/>
              <a:ext cx="114300" cy="312738"/>
            </a:xfrm>
            <a:custGeom>
              <a:avLst/>
              <a:gdLst>
                <a:gd name="T0" fmla="*/ 0 w 144"/>
                <a:gd name="T1" fmla="*/ 0 h 395"/>
                <a:gd name="T2" fmla="*/ 0 w 144"/>
                <a:gd name="T3" fmla="*/ 2147483647 h 395"/>
                <a:gd name="T4" fmla="*/ 2147483647 w 144"/>
                <a:gd name="T5" fmla="*/ 2147483647 h 395"/>
                <a:gd name="T6" fmla="*/ 2147483647 w 144"/>
                <a:gd name="T7" fmla="*/ 2147483647 h 395"/>
                <a:gd name="T8" fmla="*/ 0 w 144"/>
                <a:gd name="T9" fmla="*/ 0 h 395"/>
                <a:gd name="T10" fmla="*/ 0 60000 65536"/>
                <a:gd name="T11" fmla="*/ 0 60000 65536"/>
                <a:gd name="T12" fmla="*/ 0 60000 65536"/>
                <a:gd name="T13" fmla="*/ 0 60000 65536"/>
                <a:gd name="T14" fmla="*/ 0 60000 65536"/>
                <a:gd name="T15" fmla="*/ 0 w 144"/>
                <a:gd name="T16" fmla="*/ 0 h 395"/>
                <a:gd name="T17" fmla="*/ 144 w 144"/>
                <a:gd name="T18" fmla="*/ 395 h 395"/>
              </a:gdLst>
              <a:ahLst/>
              <a:cxnLst>
                <a:cxn ang="T10">
                  <a:pos x="T0" y="T1"/>
                </a:cxn>
                <a:cxn ang="T11">
                  <a:pos x="T2" y="T3"/>
                </a:cxn>
                <a:cxn ang="T12">
                  <a:pos x="T4" y="T5"/>
                </a:cxn>
                <a:cxn ang="T13">
                  <a:pos x="T6" y="T7"/>
                </a:cxn>
                <a:cxn ang="T14">
                  <a:pos x="T8" y="T9"/>
                </a:cxn>
              </a:cxnLst>
              <a:rect l="T15" t="T16" r="T17" b="T18"/>
              <a:pathLst>
                <a:path w="144" h="395">
                  <a:moveTo>
                    <a:pt x="0" y="0"/>
                  </a:moveTo>
                  <a:lnTo>
                    <a:pt x="0" y="395"/>
                  </a:lnTo>
                  <a:lnTo>
                    <a:pt x="144" y="323"/>
                  </a:lnTo>
                  <a:lnTo>
                    <a:pt x="144" y="72"/>
                  </a:lnTo>
                  <a:lnTo>
                    <a:pt x="0" y="0"/>
                  </a:lnTo>
                  <a:close/>
                </a:path>
              </a:pathLst>
            </a:custGeom>
            <a:solidFill>
              <a:srgbClr val="CCFFFF"/>
            </a:solidFill>
            <a:ln w="12700">
              <a:solidFill>
                <a:schemeClr val="tx1"/>
              </a:solidFill>
              <a:round/>
              <a:headEnd/>
              <a:tailEnd/>
            </a:ln>
          </p:spPr>
          <p:txBody>
            <a:bodyPr/>
            <a:lstStyle/>
            <a:p>
              <a:endParaRPr lang="en-US" sz="1200"/>
            </a:p>
          </p:txBody>
        </p:sp>
        <p:sp>
          <p:nvSpPr>
            <p:cNvPr id="62" name="Rectangle 66"/>
            <p:cNvSpPr>
              <a:spLocks noChangeArrowheads="1"/>
            </p:cNvSpPr>
            <p:nvPr/>
          </p:nvSpPr>
          <p:spPr bwMode="auto">
            <a:xfrm>
              <a:off x="4232275" y="3213099"/>
              <a:ext cx="32025" cy="78249"/>
            </a:xfrm>
            <a:prstGeom prst="rect">
              <a:avLst/>
            </a:prstGeom>
            <a:noFill/>
            <a:ln w="9525">
              <a:noFill/>
              <a:miter lim="800000"/>
              <a:headEnd/>
              <a:tailEnd/>
            </a:ln>
          </p:spPr>
          <p:txBody>
            <a:bodyPr wrap="none" lIns="0" tIns="0" rIns="0" bIns="0">
              <a:spAutoFit/>
            </a:bodyPr>
            <a:lstStyle/>
            <a:p>
              <a:pPr algn="l" eaLnBrk="0" hangingPunct="0"/>
              <a:r>
                <a:rPr lang="en-US" sz="300">
                  <a:latin typeface="AvantGarde" pitchFamily="34" charset="0"/>
                </a:rPr>
                <a:t>0</a:t>
              </a:r>
              <a:endParaRPr lang="en-US" sz="1200"/>
            </a:p>
          </p:txBody>
        </p:sp>
        <p:sp>
          <p:nvSpPr>
            <p:cNvPr id="63" name="Rectangle 67"/>
            <p:cNvSpPr>
              <a:spLocks noChangeArrowheads="1"/>
            </p:cNvSpPr>
            <p:nvPr/>
          </p:nvSpPr>
          <p:spPr bwMode="auto">
            <a:xfrm>
              <a:off x="4232275" y="3070224"/>
              <a:ext cx="32025" cy="78249"/>
            </a:xfrm>
            <a:prstGeom prst="rect">
              <a:avLst/>
            </a:prstGeom>
            <a:noFill/>
            <a:ln w="9525">
              <a:noFill/>
              <a:miter lim="800000"/>
              <a:headEnd/>
              <a:tailEnd/>
            </a:ln>
          </p:spPr>
          <p:txBody>
            <a:bodyPr wrap="none" lIns="0" tIns="0" rIns="0" bIns="0">
              <a:spAutoFit/>
            </a:bodyPr>
            <a:lstStyle/>
            <a:p>
              <a:pPr algn="l" eaLnBrk="0" hangingPunct="0"/>
              <a:r>
                <a:rPr lang="en-US" sz="300">
                  <a:latin typeface="AvantGarde" pitchFamily="34" charset="0"/>
                </a:rPr>
                <a:t>1</a:t>
              </a:r>
              <a:endParaRPr lang="en-US" sz="1200"/>
            </a:p>
          </p:txBody>
        </p:sp>
        <p:sp>
          <p:nvSpPr>
            <p:cNvPr id="64" name="Rectangle 68"/>
            <p:cNvSpPr>
              <a:spLocks noChangeArrowheads="1"/>
            </p:cNvSpPr>
            <p:nvPr/>
          </p:nvSpPr>
          <p:spPr bwMode="auto">
            <a:xfrm>
              <a:off x="3917949" y="3041649"/>
              <a:ext cx="78827" cy="78249"/>
            </a:xfrm>
            <a:prstGeom prst="rect">
              <a:avLst/>
            </a:prstGeom>
            <a:noFill/>
            <a:ln w="9525">
              <a:noFill/>
              <a:miter lim="800000"/>
              <a:headEnd/>
              <a:tailEnd/>
            </a:ln>
          </p:spPr>
          <p:txBody>
            <a:bodyPr wrap="none" lIns="0" tIns="0" rIns="0" bIns="0">
              <a:spAutoFit/>
            </a:bodyPr>
            <a:lstStyle/>
            <a:p>
              <a:pPr algn="l" eaLnBrk="0" hangingPunct="0"/>
              <a:r>
                <a:rPr lang="en-US" sz="300">
                  <a:latin typeface="AvantGarde" pitchFamily="34" charset="0"/>
                </a:rPr>
                <a:t>XP</a:t>
              </a:r>
              <a:endParaRPr lang="en-US" sz="1200"/>
            </a:p>
          </p:txBody>
        </p:sp>
        <p:sp>
          <p:nvSpPr>
            <p:cNvPr id="65" name="Freeform 69"/>
            <p:cNvSpPr>
              <a:spLocks/>
            </p:cNvSpPr>
            <p:nvPr/>
          </p:nvSpPr>
          <p:spPr bwMode="auto">
            <a:xfrm>
              <a:off x="4129088" y="3052763"/>
              <a:ext cx="73025" cy="50800"/>
            </a:xfrm>
            <a:custGeom>
              <a:avLst/>
              <a:gdLst>
                <a:gd name="T0" fmla="*/ 2147483647 w 92"/>
                <a:gd name="T1" fmla="*/ 2147483647 h 66"/>
                <a:gd name="T2" fmla="*/ 0 w 92"/>
                <a:gd name="T3" fmla="*/ 2147483647 h 66"/>
                <a:gd name="T4" fmla="*/ 2147483647 w 92"/>
                <a:gd name="T5" fmla="*/ 2147483647 h 66"/>
                <a:gd name="T6" fmla="*/ 0 w 92"/>
                <a:gd name="T7" fmla="*/ 0 h 66"/>
                <a:gd name="T8" fmla="*/ 2147483647 w 92"/>
                <a:gd name="T9" fmla="*/ 2147483647 h 66"/>
                <a:gd name="T10" fmla="*/ 0 60000 65536"/>
                <a:gd name="T11" fmla="*/ 0 60000 65536"/>
                <a:gd name="T12" fmla="*/ 0 60000 65536"/>
                <a:gd name="T13" fmla="*/ 0 60000 65536"/>
                <a:gd name="T14" fmla="*/ 0 60000 65536"/>
                <a:gd name="T15" fmla="*/ 0 w 92"/>
                <a:gd name="T16" fmla="*/ 0 h 66"/>
                <a:gd name="T17" fmla="*/ 92 w 92"/>
                <a:gd name="T18" fmla="*/ 66 h 66"/>
              </a:gdLst>
              <a:ahLst/>
              <a:cxnLst>
                <a:cxn ang="T10">
                  <a:pos x="T0" y="T1"/>
                </a:cxn>
                <a:cxn ang="T11">
                  <a:pos x="T2" y="T3"/>
                </a:cxn>
                <a:cxn ang="T12">
                  <a:pos x="T4" y="T5"/>
                </a:cxn>
                <a:cxn ang="T13">
                  <a:pos x="T6" y="T7"/>
                </a:cxn>
                <a:cxn ang="T14">
                  <a:pos x="T8" y="T9"/>
                </a:cxn>
              </a:cxnLst>
              <a:rect l="T15" t="T16" r="T17" b="T18"/>
              <a:pathLst>
                <a:path w="92" h="66">
                  <a:moveTo>
                    <a:pt x="92" y="34"/>
                  </a:moveTo>
                  <a:lnTo>
                    <a:pt x="0" y="66"/>
                  </a:lnTo>
                  <a:lnTo>
                    <a:pt x="46" y="34"/>
                  </a:lnTo>
                  <a:lnTo>
                    <a:pt x="0" y="0"/>
                  </a:lnTo>
                  <a:lnTo>
                    <a:pt x="92" y="34"/>
                  </a:lnTo>
                  <a:close/>
                </a:path>
              </a:pathLst>
            </a:custGeom>
            <a:solidFill>
              <a:srgbClr val="000000"/>
            </a:solidFill>
            <a:ln w="9525">
              <a:solidFill>
                <a:schemeClr val="tx1"/>
              </a:solidFill>
              <a:round/>
              <a:headEnd/>
              <a:tailEnd/>
            </a:ln>
          </p:spPr>
          <p:txBody>
            <a:bodyPr/>
            <a:lstStyle/>
            <a:p>
              <a:endParaRPr lang="en-US" sz="1200"/>
            </a:p>
          </p:txBody>
        </p:sp>
        <p:sp>
          <p:nvSpPr>
            <p:cNvPr id="66" name="Freeform 70"/>
            <p:cNvSpPr>
              <a:spLocks/>
            </p:cNvSpPr>
            <p:nvPr/>
          </p:nvSpPr>
          <p:spPr bwMode="auto">
            <a:xfrm>
              <a:off x="5062538" y="5970588"/>
              <a:ext cx="52387" cy="73025"/>
            </a:xfrm>
            <a:custGeom>
              <a:avLst/>
              <a:gdLst>
                <a:gd name="T0" fmla="*/ 2147483647 w 66"/>
                <a:gd name="T1" fmla="*/ 2147483647 h 91"/>
                <a:gd name="T2" fmla="*/ 0 w 66"/>
                <a:gd name="T3" fmla="*/ 0 h 91"/>
                <a:gd name="T4" fmla="*/ 2147483647 w 66"/>
                <a:gd name="T5" fmla="*/ 2147483647 h 91"/>
                <a:gd name="T6" fmla="*/ 2147483647 w 66"/>
                <a:gd name="T7" fmla="*/ 0 h 91"/>
                <a:gd name="T8" fmla="*/ 2147483647 w 66"/>
                <a:gd name="T9" fmla="*/ 2147483647 h 91"/>
                <a:gd name="T10" fmla="*/ 0 60000 65536"/>
                <a:gd name="T11" fmla="*/ 0 60000 65536"/>
                <a:gd name="T12" fmla="*/ 0 60000 65536"/>
                <a:gd name="T13" fmla="*/ 0 60000 65536"/>
                <a:gd name="T14" fmla="*/ 0 60000 65536"/>
                <a:gd name="T15" fmla="*/ 0 w 66"/>
                <a:gd name="T16" fmla="*/ 0 h 91"/>
                <a:gd name="T17" fmla="*/ 66 w 66"/>
                <a:gd name="T18" fmla="*/ 91 h 91"/>
              </a:gdLst>
              <a:ahLst/>
              <a:cxnLst>
                <a:cxn ang="T10">
                  <a:pos x="T0" y="T1"/>
                </a:cxn>
                <a:cxn ang="T11">
                  <a:pos x="T2" y="T3"/>
                </a:cxn>
                <a:cxn ang="T12">
                  <a:pos x="T4" y="T5"/>
                </a:cxn>
                <a:cxn ang="T13">
                  <a:pos x="T6" y="T7"/>
                </a:cxn>
                <a:cxn ang="T14">
                  <a:pos x="T8" y="T9"/>
                </a:cxn>
              </a:cxnLst>
              <a:rect l="T15" t="T16" r="T17" b="T18"/>
              <a:pathLst>
                <a:path w="66" h="91">
                  <a:moveTo>
                    <a:pt x="34" y="91"/>
                  </a:moveTo>
                  <a:lnTo>
                    <a:pt x="0" y="0"/>
                  </a:lnTo>
                  <a:lnTo>
                    <a:pt x="34" y="45"/>
                  </a:lnTo>
                  <a:lnTo>
                    <a:pt x="66" y="0"/>
                  </a:lnTo>
                  <a:lnTo>
                    <a:pt x="34" y="91"/>
                  </a:lnTo>
                  <a:close/>
                </a:path>
              </a:pathLst>
            </a:custGeom>
            <a:solidFill>
              <a:srgbClr val="000000"/>
            </a:solidFill>
            <a:ln w="9525">
              <a:noFill/>
              <a:round/>
              <a:headEnd/>
              <a:tailEnd/>
            </a:ln>
          </p:spPr>
          <p:txBody>
            <a:bodyPr/>
            <a:lstStyle/>
            <a:p>
              <a:endParaRPr lang="en-US" sz="1200"/>
            </a:p>
          </p:txBody>
        </p:sp>
        <p:sp>
          <p:nvSpPr>
            <p:cNvPr id="67" name="Line 71"/>
            <p:cNvSpPr>
              <a:spLocks noChangeShapeType="1"/>
            </p:cNvSpPr>
            <p:nvPr/>
          </p:nvSpPr>
          <p:spPr bwMode="auto">
            <a:xfrm>
              <a:off x="5089525" y="4833938"/>
              <a:ext cx="1588" cy="1176337"/>
            </a:xfrm>
            <a:prstGeom prst="line">
              <a:avLst/>
            </a:prstGeom>
            <a:noFill/>
            <a:ln w="6350">
              <a:solidFill>
                <a:srgbClr val="000000"/>
              </a:solidFill>
              <a:round/>
              <a:headEnd/>
              <a:tailEnd/>
            </a:ln>
          </p:spPr>
          <p:txBody>
            <a:bodyPr/>
            <a:lstStyle/>
            <a:p>
              <a:endParaRPr lang="en-US" sz="1200"/>
            </a:p>
          </p:txBody>
        </p:sp>
        <p:sp>
          <p:nvSpPr>
            <p:cNvPr id="68" name="Line 72"/>
            <p:cNvSpPr>
              <a:spLocks noChangeShapeType="1"/>
            </p:cNvSpPr>
            <p:nvPr/>
          </p:nvSpPr>
          <p:spPr bwMode="auto">
            <a:xfrm flipH="1">
              <a:off x="5086350" y="5273675"/>
              <a:ext cx="968375" cy="1588"/>
            </a:xfrm>
            <a:prstGeom prst="line">
              <a:avLst/>
            </a:prstGeom>
            <a:noFill/>
            <a:ln w="6350">
              <a:solidFill>
                <a:srgbClr val="000000"/>
              </a:solidFill>
              <a:round/>
              <a:headEnd/>
              <a:tailEnd/>
            </a:ln>
          </p:spPr>
          <p:txBody>
            <a:bodyPr/>
            <a:lstStyle/>
            <a:p>
              <a:endParaRPr lang="en-US" sz="1200"/>
            </a:p>
          </p:txBody>
        </p:sp>
        <p:sp>
          <p:nvSpPr>
            <p:cNvPr id="69" name="Line 73"/>
            <p:cNvSpPr>
              <a:spLocks noChangeShapeType="1"/>
            </p:cNvSpPr>
            <p:nvPr/>
          </p:nvSpPr>
          <p:spPr bwMode="auto">
            <a:xfrm flipV="1">
              <a:off x="5089525" y="4814888"/>
              <a:ext cx="1588" cy="461962"/>
            </a:xfrm>
            <a:prstGeom prst="line">
              <a:avLst/>
            </a:prstGeom>
            <a:noFill/>
            <a:ln w="6350">
              <a:solidFill>
                <a:srgbClr val="000000"/>
              </a:solidFill>
              <a:round/>
              <a:headEnd/>
              <a:tailEnd/>
            </a:ln>
          </p:spPr>
          <p:txBody>
            <a:bodyPr/>
            <a:lstStyle/>
            <a:p>
              <a:endParaRPr lang="en-US" sz="1200"/>
            </a:p>
          </p:txBody>
        </p:sp>
        <p:sp>
          <p:nvSpPr>
            <p:cNvPr id="70" name="Line 74"/>
            <p:cNvSpPr>
              <a:spLocks noChangeShapeType="1"/>
            </p:cNvSpPr>
            <p:nvPr/>
          </p:nvSpPr>
          <p:spPr bwMode="auto">
            <a:xfrm>
              <a:off x="5089525" y="4818063"/>
              <a:ext cx="1588" cy="1587"/>
            </a:xfrm>
            <a:prstGeom prst="line">
              <a:avLst/>
            </a:prstGeom>
            <a:noFill/>
            <a:ln w="6350">
              <a:solidFill>
                <a:srgbClr val="000000"/>
              </a:solidFill>
              <a:round/>
              <a:headEnd/>
              <a:tailEnd/>
            </a:ln>
          </p:spPr>
          <p:txBody>
            <a:bodyPr/>
            <a:lstStyle/>
            <a:p>
              <a:endParaRPr lang="en-US" sz="1200"/>
            </a:p>
          </p:txBody>
        </p:sp>
        <p:sp>
          <p:nvSpPr>
            <p:cNvPr id="71" name="Freeform 75"/>
            <p:cNvSpPr>
              <a:spLocks/>
            </p:cNvSpPr>
            <p:nvPr/>
          </p:nvSpPr>
          <p:spPr bwMode="auto">
            <a:xfrm>
              <a:off x="6015038" y="5246688"/>
              <a:ext cx="73025" cy="52387"/>
            </a:xfrm>
            <a:custGeom>
              <a:avLst/>
              <a:gdLst>
                <a:gd name="T0" fmla="*/ 2147483647 w 91"/>
                <a:gd name="T1" fmla="*/ 2147483647 h 66"/>
                <a:gd name="T2" fmla="*/ 0 w 91"/>
                <a:gd name="T3" fmla="*/ 2147483647 h 66"/>
                <a:gd name="T4" fmla="*/ 2147483647 w 91"/>
                <a:gd name="T5" fmla="*/ 2147483647 h 66"/>
                <a:gd name="T6" fmla="*/ 0 w 91"/>
                <a:gd name="T7" fmla="*/ 0 h 66"/>
                <a:gd name="T8" fmla="*/ 2147483647 w 91"/>
                <a:gd name="T9" fmla="*/ 2147483647 h 66"/>
                <a:gd name="T10" fmla="*/ 0 60000 65536"/>
                <a:gd name="T11" fmla="*/ 0 60000 65536"/>
                <a:gd name="T12" fmla="*/ 0 60000 65536"/>
                <a:gd name="T13" fmla="*/ 0 60000 65536"/>
                <a:gd name="T14" fmla="*/ 0 60000 65536"/>
                <a:gd name="T15" fmla="*/ 0 w 91"/>
                <a:gd name="T16" fmla="*/ 0 h 66"/>
                <a:gd name="T17" fmla="*/ 91 w 91"/>
                <a:gd name="T18" fmla="*/ 66 h 66"/>
              </a:gdLst>
              <a:ahLst/>
              <a:cxnLst>
                <a:cxn ang="T10">
                  <a:pos x="T0" y="T1"/>
                </a:cxn>
                <a:cxn ang="T11">
                  <a:pos x="T2" y="T3"/>
                </a:cxn>
                <a:cxn ang="T12">
                  <a:pos x="T4" y="T5"/>
                </a:cxn>
                <a:cxn ang="T13">
                  <a:pos x="T6" y="T7"/>
                </a:cxn>
                <a:cxn ang="T14">
                  <a:pos x="T8" y="T9"/>
                </a:cxn>
              </a:cxnLst>
              <a:rect l="T15" t="T16" r="T17" b="T18"/>
              <a:pathLst>
                <a:path w="91" h="66">
                  <a:moveTo>
                    <a:pt x="91" y="34"/>
                  </a:moveTo>
                  <a:lnTo>
                    <a:pt x="0" y="66"/>
                  </a:lnTo>
                  <a:lnTo>
                    <a:pt x="45" y="34"/>
                  </a:lnTo>
                  <a:lnTo>
                    <a:pt x="0" y="0"/>
                  </a:lnTo>
                  <a:lnTo>
                    <a:pt x="91" y="34"/>
                  </a:lnTo>
                  <a:close/>
                </a:path>
              </a:pathLst>
            </a:custGeom>
            <a:solidFill>
              <a:srgbClr val="000000"/>
            </a:solidFill>
            <a:ln w="9525">
              <a:noFill/>
              <a:round/>
              <a:headEnd/>
              <a:tailEnd/>
            </a:ln>
          </p:spPr>
          <p:txBody>
            <a:bodyPr/>
            <a:lstStyle/>
            <a:p>
              <a:endParaRPr lang="en-US" sz="1200"/>
            </a:p>
          </p:txBody>
        </p:sp>
        <p:sp>
          <p:nvSpPr>
            <p:cNvPr id="72" name="Freeform 76"/>
            <p:cNvSpPr>
              <a:spLocks/>
            </p:cNvSpPr>
            <p:nvPr/>
          </p:nvSpPr>
          <p:spPr bwMode="auto">
            <a:xfrm>
              <a:off x="1811338" y="1609725"/>
              <a:ext cx="52387" cy="73025"/>
            </a:xfrm>
            <a:custGeom>
              <a:avLst/>
              <a:gdLst>
                <a:gd name="T0" fmla="*/ 2147483647 w 66"/>
                <a:gd name="T1" fmla="*/ 2147483647 h 92"/>
                <a:gd name="T2" fmla="*/ 0 w 66"/>
                <a:gd name="T3" fmla="*/ 0 h 92"/>
                <a:gd name="T4" fmla="*/ 2147483647 w 66"/>
                <a:gd name="T5" fmla="*/ 2147483647 h 92"/>
                <a:gd name="T6" fmla="*/ 2147483647 w 66"/>
                <a:gd name="T7" fmla="*/ 0 h 92"/>
                <a:gd name="T8" fmla="*/ 2147483647 w 66"/>
                <a:gd name="T9" fmla="*/ 2147483647 h 92"/>
                <a:gd name="T10" fmla="*/ 0 60000 65536"/>
                <a:gd name="T11" fmla="*/ 0 60000 65536"/>
                <a:gd name="T12" fmla="*/ 0 60000 65536"/>
                <a:gd name="T13" fmla="*/ 0 60000 65536"/>
                <a:gd name="T14" fmla="*/ 0 60000 65536"/>
                <a:gd name="T15" fmla="*/ 0 w 66"/>
                <a:gd name="T16" fmla="*/ 0 h 92"/>
                <a:gd name="T17" fmla="*/ 66 w 66"/>
                <a:gd name="T18" fmla="*/ 92 h 92"/>
              </a:gdLst>
              <a:ahLst/>
              <a:cxnLst>
                <a:cxn ang="T10">
                  <a:pos x="T0" y="T1"/>
                </a:cxn>
                <a:cxn ang="T11">
                  <a:pos x="T2" y="T3"/>
                </a:cxn>
                <a:cxn ang="T12">
                  <a:pos x="T4" y="T5"/>
                </a:cxn>
                <a:cxn ang="T13">
                  <a:pos x="T6" y="T7"/>
                </a:cxn>
                <a:cxn ang="T14">
                  <a:pos x="T8" y="T9"/>
                </a:cxn>
              </a:cxnLst>
              <a:rect l="T15" t="T16" r="T17" b="T18"/>
              <a:pathLst>
                <a:path w="66" h="92">
                  <a:moveTo>
                    <a:pt x="34" y="92"/>
                  </a:moveTo>
                  <a:lnTo>
                    <a:pt x="0" y="0"/>
                  </a:lnTo>
                  <a:lnTo>
                    <a:pt x="34" y="46"/>
                  </a:lnTo>
                  <a:lnTo>
                    <a:pt x="66" y="0"/>
                  </a:lnTo>
                  <a:lnTo>
                    <a:pt x="34" y="92"/>
                  </a:lnTo>
                  <a:close/>
                </a:path>
              </a:pathLst>
            </a:custGeom>
            <a:solidFill>
              <a:srgbClr val="000000"/>
            </a:solidFill>
            <a:ln w="9525">
              <a:noFill/>
              <a:round/>
              <a:headEnd/>
              <a:tailEnd/>
            </a:ln>
          </p:spPr>
          <p:txBody>
            <a:bodyPr/>
            <a:lstStyle/>
            <a:p>
              <a:endParaRPr lang="en-US" sz="1200"/>
            </a:p>
          </p:txBody>
        </p:sp>
        <p:sp>
          <p:nvSpPr>
            <p:cNvPr id="73" name="Line 77"/>
            <p:cNvSpPr>
              <a:spLocks noChangeShapeType="1"/>
            </p:cNvSpPr>
            <p:nvPr/>
          </p:nvSpPr>
          <p:spPr bwMode="auto">
            <a:xfrm flipV="1">
              <a:off x="1838325" y="1479550"/>
              <a:ext cx="1588" cy="169863"/>
            </a:xfrm>
            <a:prstGeom prst="line">
              <a:avLst/>
            </a:prstGeom>
            <a:noFill/>
            <a:ln w="6350">
              <a:solidFill>
                <a:srgbClr val="000000"/>
              </a:solidFill>
              <a:round/>
              <a:headEnd/>
              <a:tailEnd/>
            </a:ln>
          </p:spPr>
          <p:txBody>
            <a:bodyPr/>
            <a:lstStyle/>
            <a:p>
              <a:endParaRPr lang="en-US" sz="1200"/>
            </a:p>
          </p:txBody>
        </p:sp>
        <p:grpSp>
          <p:nvGrpSpPr>
            <p:cNvPr id="74" name="Group 78"/>
            <p:cNvGrpSpPr>
              <a:grpSpLocks/>
            </p:cNvGrpSpPr>
            <p:nvPr/>
          </p:nvGrpSpPr>
          <p:grpSpPr bwMode="auto">
            <a:xfrm>
              <a:off x="1377950" y="1685925"/>
              <a:ext cx="915988" cy="142875"/>
              <a:chOff x="1010" y="834"/>
              <a:chExt cx="577" cy="90"/>
            </a:xfrm>
          </p:grpSpPr>
          <p:sp>
            <p:nvSpPr>
              <p:cNvPr id="295" name="Rectangle 79"/>
              <p:cNvSpPr>
                <a:spLocks noChangeArrowheads="1"/>
              </p:cNvSpPr>
              <p:nvPr/>
            </p:nvSpPr>
            <p:spPr bwMode="auto">
              <a:xfrm>
                <a:off x="1012" y="834"/>
                <a:ext cx="575" cy="90"/>
              </a:xfrm>
              <a:prstGeom prst="rect">
                <a:avLst/>
              </a:prstGeom>
              <a:solidFill>
                <a:srgbClr val="CCFFFF"/>
              </a:solidFill>
              <a:ln w="12700">
                <a:solidFill>
                  <a:srgbClr val="000000"/>
                </a:solidFill>
                <a:miter lim="800000"/>
                <a:headEnd/>
                <a:tailEnd/>
              </a:ln>
            </p:spPr>
            <p:txBody>
              <a:bodyPr/>
              <a:lstStyle/>
              <a:p>
                <a:endParaRPr lang="en-US" sz="1200"/>
              </a:p>
            </p:txBody>
          </p:sp>
          <p:grpSp>
            <p:nvGrpSpPr>
              <p:cNvPr id="296" name="Group 80"/>
              <p:cNvGrpSpPr>
                <a:grpSpLocks/>
              </p:cNvGrpSpPr>
              <p:nvPr/>
            </p:nvGrpSpPr>
            <p:grpSpPr bwMode="auto">
              <a:xfrm>
                <a:off x="1010" y="872"/>
                <a:ext cx="62" cy="40"/>
                <a:chOff x="1010" y="872"/>
                <a:chExt cx="62" cy="40"/>
              </a:xfrm>
            </p:grpSpPr>
            <p:sp>
              <p:nvSpPr>
                <p:cNvPr id="297" name="Line 81"/>
                <p:cNvSpPr>
                  <a:spLocks noChangeShapeType="1"/>
                </p:cNvSpPr>
                <p:nvPr/>
              </p:nvSpPr>
              <p:spPr bwMode="auto">
                <a:xfrm>
                  <a:off x="1010" y="872"/>
                  <a:ext cx="62" cy="20"/>
                </a:xfrm>
                <a:prstGeom prst="line">
                  <a:avLst/>
                </a:prstGeom>
                <a:noFill/>
                <a:ln w="15875">
                  <a:solidFill>
                    <a:srgbClr val="000000"/>
                  </a:solidFill>
                  <a:round/>
                  <a:headEnd/>
                  <a:tailEnd/>
                </a:ln>
              </p:spPr>
              <p:txBody>
                <a:bodyPr/>
                <a:lstStyle/>
                <a:p>
                  <a:endParaRPr lang="en-US" sz="1200"/>
                </a:p>
              </p:txBody>
            </p:sp>
            <p:sp>
              <p:nvSpPr>
                <p:cNvPr id="298" name="Line 82"/>
                <p:cNvSpPr>
                  <a:spLocks noChangeShapeType="1"/>
                </p:cNvSpPr>
                <p:nvPr/>
              </p:nvSpPr>
              <p:spPr bwMode="auto">
                <a:xfrm flipV="1">
                  <a:off x="1010" y="892"/>
                  <a:ext cx="62" cy="20"/>
                </a:xfrm>
                <a:prstGeom prst="line">
                  <a:avLst/>
                </a:prstGeom>
                <a:noFill/>
                <a:ln w="15875">
                  <a:solidFill>
                    <a:srgbClr val="000000"/>
                  </a:solidFill>
                  <a:round/>
                  <a:headEnd/>
                  <a:tailEnd/>
                </a:ln>
              </p:spPr>
              <p:txBody>
                <a:bodyPr/>
                <a:lstStyle/>
                <a:p>
                  <a:endParaRPr lang="en-US" sz="1200"/>
                </a:p>
              </p:txBody>
            </p:sp>
          </p:grpSp>
        </p:grpSp>
        <p:sp>
          <p:nvSpPr>
            <p:cNvPr id="75" name="Rectangle 83"/>
            <p:cNvSpPr>
              <a:spLocks noChangeArrowheads="1"/>
            </p:cNvSpPr>
            <p:nvPr/>
          </p:nvSpPr>
          <p:spPr bwMode="auto">
            <a:xfrm>
              <a:off x="1754187" y="1730375"/>
              <a:ext cx="44340" cy="104332"/>
            </a:xfrm>
            <a:prstGeom prst="rect">
              <a:avLst/>
            </a:prstGeom>
            <a:noFill/>
            <a:ln w="9525">
              <a:noFill/>
              <a:miter lim="800000"/>
              <a:headEnd/>
              <a:tailEnd/>
            </a:ln>
          </p:spPr>
          <p:txBody>
            <a:bodyPr wrap="none" lIns="0" tIns="0" rIns="0" bIns="0">
              <a:spAutoFit/>
            </a:bodyPr>
            <a:lstStyle/>
            <a:p>
              <a:pPr algn="l" eaLnBrk="0" hangingPunct="0"/>
              <a:r>
                <a:rPr lang="en-US" sz="400">
                  <a:solidFill>
                    <a:srgbClr val="000000"/>
                  </a:solidFill>
                  <a:latin typeface="AvantGarde" pitchFamily="34" charset="0"/>
                </a:rPr>
                <a:t>  </a:t>
              </a:r>
              <a:endParaRPr lang="en-US" sz="1200"/>
            </a:p>
          </p:txBody>
        </p:sp>
        <p:sp>
          <p:nvSpPr>
            <p:cNvPr id="76" name="Rectangle 84"/>
            <p:cNvSpPr>
              <a:spLocks noChangeArrowheads="1"/>
            </p:cNvSpPr>
            <p:nvPr/>
          </p:nvSpPr>
          <p:spPr bwMode="auto">
            <a:xfrm>
              <a:off x="1797049" y="1704975"/>
              <a:ext cx="108387" cy="104332"/>
            </a:xfrm>
            <a:prstGeom prst="rect">
              <a:avLst/>
            </a:prstGeom>
            <a:noFill/>
            <a:ln w="9525">
              <a:noFill/>
              <a:miter lim="800000"/>
              <a:headEnd/>
              <a:tailEnd/>
            </a:ln>
          </p:spPr>
          <p:txBody>
            <a:bodyPr wrap="none" lIns="0" tIns="0" rIns="0" bIns="0">
              <a:spAutoFit/>
            </a:bodyPr>
            <a:lstStyle/>
            <a:p>
              <a:pPr algn="l" eaLnBrk="0" hangingPunct="0"/>
              <a:r>
                <a:rPr lang="en-US" sz="400">
                  <a:solidFill>
                    <a:srgbClr val="000000"/>
                  </a:solidFill>
                  <a:latin typeface="AvantGarde" pitchFamily="34" charset="0"/>
                </a:rPr>
                <a:t>PC</a:t>
              </a:r>
              <a:endParaRPr lang="en-US" sz="1200"/>
            </a:p>
          </p:txBody>
        </p:sp>
        <p:sp>
          <p:nvSpPr>
            <p:cNvPr id="77" name="Freeform 85"/>
            <p:cNvSpPr>
              <a:spLocks/>
            </p:cNvSpPr>
            <p:nvPr/>
          </p:nvSpPr>
          <p:spPr bwMode="auto">
            <a:xfrm>
              <a:off x="1754188" y="1295400"/>
              <a:ext cx="52387" cy="73025"/>
            </a:xfrm>
            <a:custGeom>
              <a:avLst/>
              <a:gdLst>
                <a:gd name="T0" fmla="*/ 2147483647 w 66"/>
                <a:gd name="T1" fmla="*/ 2147483647 h 92"/>
                <a:gd name="T2" fmla="*/ 0 w 66"/>
                <a:gd name="T3" fmla="*/ 0 h 92"/>
                <a:gd name="T4" fmla="*/ 2147483647 w 66"/>
                <a:gd name="T5" fmla="*/ 2147483647 h 92"/>
                <a:gd name="T6" fmla="*/ 2147483647 w 66"/>
                <a:gd name="T7" fmla="*/ 0 h 92"/>
                <a:gd name="T8" fmla="*/ 2147483647 w 66"/>
                <a:gd name="T9" fmla="*/ 2147483647 h 92"/>
                <a:gd name="T10" fmla="*/ 0 60000 65536"/>
                <a:gd name="T11" fmla="*/ 0 60000 65536"/>
                <a:gd name="T12" fmla="*/ 0 60000 65536"/>
                <a:gd name="T13" fmla="*/ 0 60000 65536"/>
                <a:gd name="T14" fmla="*/ 0 60000 65536"/>
                <a:gd name="T15" fmla="*/ 0 w 66"/>
                <a:gd name="T16" fmla="*/ 0 h 92"/>
                <a:gd name="T17" fmla="*/ 66 w 66"/>
                <a:gd name="T18" fmla="*/ 92 h 92"/>
              </a:gdLst>
              <a:ahLst/>
              <a:cxnLst>
                <a:cxn ang="T10">
                  <a:pos x="T0" y="T1"/>
                </a:cxn>
                <a:cxn ang="T11">
                  <a:pos x="T2" y="T3"/>
                </a:cxn>
                <a:cxn ang="T12">
                  <a:pos x="T4" y="T5"/>
                </a:cxn>
                <a:cxn ang="T13">
                  <a:pos x="T6" y="T7"/>
                </a:cxn>
                <a:cxn ang="T14">
                  <a:pos x="T8" y="T9"/>
                </a:cxn>
              </a:cxnLst>
              <a:rect l="T15" t="T16" r="T17" b="T18"/>
              <a:pathLst>
                <a:path w="66" h="92">
                  <a:moveTo>
                    <a:pt x="34" y="92"/>
                  </a:moveTo>
                  <a:lnTo>
                    <a:pt x="0" y="0"/>
                  </a:lnTo>
                  <a:lnTo>
                    <a:pt x="34" y="46"/>
                  </a:lnTo>
                  <a:lnTo>
                    <a:pt x="66" y="0"/>
                  </a:lnTo>
                  <a:lnTo>
                    <a:pt x="34" y="92"/>
                  </a:lnTo>
                  <a:close/>
                </a:path>
              </a:pathLst>
            </a:custGeom>
            <a:solidFill>
              <a:srgbClr val="000000"/>
            </a:solidFill>
            <a:ln w="9525">
              <a:noFill/>
              <a:round/>
              <a:headEnd/>
              <a:tailEnd/>
            </a:ln>
          </p:spPr>
          <p:txBody>
            <a:bodyPr/>
            <a:lstStyle/>
            <a:p>
              <a:endParaRPr lang="en-US" sz="1200"/>
            </a:p>
          </p:txBody>
        </p:sp>
        <p:sp>
          <p:nvSpPr>
            <p:cNvPr id="78" name="Line 86"/>
            <p:cNvSpPr>
              <a:spLocks noChangeShapeType="1"/>
            </p:cNvSpPr>
            <p:nvPr/>
          </p:nvSpPr>
          <p:spPr bwMode="auto">
            <a:xfrm flipV="1">
              <a:off x="1781175" y="1195388"/>
              <a:ext cx="1588" cy="139700"/>
            </a:xfrm>
            <a:prstGeom prst="line">
              <a:avLst/>
            </a:prstGeom>
            <a:noFill/>
            <a:ln w="6350">
              <a:solidFill>
                <a:srgbClr val="000000"/>
              </a:solidFill>
              <a:round/>
              <a:headEnd/>
              <a:tailEnd/>
            </a:ln>
          </p:spPr>
          <p:txBody>
            <a:bodyPr/>
            <a:lstStyle/>
            <a:p>
              <a:endParaRPr lang="en-US" sz="1200"/>
            </a:p>
          </p:txBody>
        </p:sp>
        <p:sp>
          <p:nvSpPr>
            <p:cNvPr id="79" name="Rectangle 87"/>
            <p:cNvSpPr>
              <a:spLocks noChangeArrowheads="1"/>
            </p:cNvSpPr>
            <p:nvPr/>
          </p:nvSpPr>
          <p:spPr bwMode="auto">
            <a:xfrm>
              <a:off x="1725614" y="1090613"/>
              <a:ext cx="88681" cy="104332"/>
            </a:xfrm>
            <a:prstGeom prst="rect">
              <a:avLst/>
            </a:prstGeom>
            <a:noFill/>
            <a:ln w="9525">
              <a:noFill/>
              <a:miter lim="800000"/>
              <a:headEnd/>
              <a:tailEnd/>
            </a:ln>
          </p:spPr>
          <p:txBody>
            <a:bodyPr wrap="none" lIns="0" tIns="0" rIns="0" bIns="0">
              <a:spAutoFit/>
            </a:bodyPr>
            <a:lstStyle/>
            <a:p>
              <a:pPr algn="l" eaLnBrk="0" hangingPunct="0"/>
              <a:r>
                <a:rPr lang="en-US" sz="400">
                  <a:solidFill>
                    <a:srgbClr val="000000"/>
                  </a:solidFill>
                  <a:latin typeface="AvantGarde" pitchFamily="34" charset="0"/>
                </a:rPr>
                <a:t>JT</a:t>
              </a:r>
              <a:endParaRPr lang="en-US" sz="1200"/>
            </a:p>
          </p:txBody>
        </p:sp>
        <p:grpSp>
          <p:nvGrpSpPr>
            <p:cNvPr id="80" name="Group 88"/>
            <p:cNvGrpSpPr>
              <a:grpSpLocks/>
            </p:cNvGrpSpPr>
            <p:nvPr/>
          </p:nvGrpSpPr>
          <p:grpSpPr bwMode="auto">
            <a:xfrm>
              <a:off x="1724029" y="2214568"/>
              <a:ext cx="255588" cy="260350"/>
              <a:chOff x="1228" y="1167"/>
              <a:chExt cx="161" cy="164"/>
            </a:xfrm>
          </p:grpSpPr>
          <p:sp>
            <p:nvSpPr>
              <p:cNvPr id="293" name="Rectangle 89"/>
              <p:cNvSpPr>
                <a:spLocks noChangeArrowheads="1"/>
              </p:cNvSpPr>
              <p:nvPr/>
            </p:nvSpPr>
            <p:spPr bwMode="auto">
              <a:xfrm>
                <a:off x="1228" y="1173"/>
                <a:ext cx="144" cy="108"/>
              </a:xfrm>
              <a:prstGeom prst="rect">
                <a:avLst/>
              </a:prstGeom>
              <a:solidFill>
                <a:srgbClr val="CCFFFF"/>
              </a:solidFill>
              <a:ln w="12700">
                <a:solidFill>
                  <a:srgbClr val="000000"/>
                </a:solidFill>
                <a:miter lim="800000"/>
                <a:headEnd/>
                <a:tailEnd/>
              </a:ln>
            </p:spPr>
            <p:txBody>
              <a:bodyPr/>
              <a:lstStyle/>
              <a:p>
                <a:endParaRPr lang="en-US" sz="1200"/>
              </a:p>
            </p:txBody>
          </p:sp>
          <p:sp>
            <p:nvSpPr>
              <p:cNvPr id="294" name="Rectangle 90"/>
              <p:cNvSpPr>
                <a:spLocks noChangeArrowheads="1"/>
              </p:cNvSpPr>
              <p:nvPr/>
            </p:nvSpPr>
            <p:spPr bwMode="auto">
              <a:xfrm>
                <a:off x="1248" y="1167"/>
                <a:ext cx="141" cy="164"/>
              </a:xfrm>
              <a:prstGeom prst="rect">
                <a:avLst/>
              </a:prstGeom>
              <a:noFill/>
              <a:ln w="9525">
                <a:noFill/>
                <a:miter lim="800000"/>
                <a:headEnd/>
                <a:tailEnd/>
              </a:ln>
            </p:spPr>
            <p:txBody>
              <a:bodyPr wrap="none" lIns="0" tIns="0" rIns="0" bIns="0">
                <a:spAutoFit/>
              </a:bodyPr>
              <a:lstStyle/>
              <a:p>
                <a:pPr algn="l" eaLnBrk="0" hangingPunct="0"/>
                <a:r>
                  <a:rPr lang="en-US" sz="1000">
                    <a:solidFill>
                      <a:srgbClr val="000000"/>
                    </a:solidFill>
                    <a:latin typeface="Helvetica" pitchFamily="-84" charset="0"/>
                  </a:rPr>
                  <a:t>+4</a:t>
                </a:r>
                <a:endParaRPr lang="en-US" sz="1200"/>
              </a:p>
            </p:txBody>
          </p:sp>
        </p:grpSp>
        <p:sp>
          <p:nvSpPr>
            <p:cNvPr id="81" name="Freeform 91"/>
            <p:cNvSpPr>
              <a:spLocks/>
            </p:cNvSpPr>
            <p:nvPr/>
          </p:nvSpPr>
          <p:spPr bwMode="auto">
            <a:xfrm>
              <a:off x="1811338" y="2151063"/>
              <a:ext cx="52387" cy="73025"/>
            </a:xfrm>
            <a:custGeom>
              <a:avLst/>
              <a:gdLst>
                <a:gd name="T0" fmla="*/ 2147483647 w 66"/>
                <a:gd name="T1" fmla="*/ 2147483647 h 92"/>
                <a:gd name="T2" fmla="*/ 0 w 66"/>
                <a:gd name="T3" fmla="*/ 0 h 92"/>
                <a:gd name="T4" fmla="*/ 2147483647 w 66"/>
                <a:gd name="T5" fmla="*/ 2147483647 h 92"/>
                <a:gd name="T6" fmla="*/ 2147483647 w 66"/>
                <a:gd name="T7" fmla="*/ 0 h 92"/>
                <a:gd name="T8" fmla="*/ 2147483647 w 66"/>
                <a:gd name="T9" fmla="*/ 2147483647 h 92"/>
                <a:gd name="T10" fmla="*/ 0 60000 65536"/>
                <a:gd name="T11" fmla="*/ 0 60000 65536"/>
                <a:gd name="T12" fmla="*/ 0 60000 65536"/>
                <a:gd name="T13" fmla="*/ 0 60000 65536"/>
                <a:gd name="T14" fmla="*/ 0 60000 65536"/>
                <a:gd name="T15" fmla="*/ 0 w 66"/>
                <a:gd name="T16" fmla="*/ 0 h 92"/>
                <a:gd name="T17" fmla="*/ 66 w 66"/>
                <a:gd name="T18" fmla="*/ 92 h 92"/>
              </a:gdLst>
              <a:ahLst/>
              <a:cxnLst>
                <a:cxn ang="T10">
                  <a:pos x="T0" y="T1"/>
                </a:cxn>
                <a:cxn ang="T11">
                  <a:pos x="T2" y="T3"/>
                </a:cxn>
                <a:cxn ang="T12">
                  <a:pos x="T4" y="T5"/>
                </a:cxn>
                <a:cxn ang="T13">
                  <a:pos x="T6" y="T7"/>
                </a:cxn>
                <a:cxn ang="T14">
                  <a:pos x="T8" y="T9"/>
                </a:cxn>
              </a:cxnLst>
              <a:rect l="T15" t="T16" r="T17" b="T18"/>
              <a:pathLst>
                <a:path w="66" h="92">
                  <a:moveTo>
                    <a:pt x="34" y="92"/>
                  </a:moveTo>
                  <a:lnTo>
                    <a:pt x="0" y="0"/>
                  </a:lnTo>
                  <a:lnTo>
                    <a:pt x="34" y="46"/>
                  </a:lnTo>
                  <a:lnTo>
                    <a:pt x="66" y="0"/>
                  </a:lnTo>
                  <a:lnTo>
                    <a:pt x="34" y="92"/>
                  </a:lnTo>
                  <a:close/>
                </a:path>
              </a:pathLst>
            </a:custGeom>
            <a:solidFill>
              <a:srgbClr val="000000"/>
            </a:solidFill>
            <a:ln w="9525">
              <a:noFill/>
              <a:round/>
              <a:headEnd/>
              <a:tailEnd/>
            </a:ln>
          </p:spPr>
          <p:txBody>
            <a:bodyPr/>
            <a:lstStyle/>
            <a:p>
              <a:endParaRPr lang="en-US" sz="1200"/>
            </a:p>
          </p:txBody>
        </p:sp>
        <p:sp>
          <p:nvSpPr>
            <p:cNvPr id="82" name="Line 92"/>
            <p:cNvSpPr>
              <a:spLocks noChangeShapeType="1"/>
            </p:cNvSpPr>
            <p:nvPr/>
          </p:nvSpPr>
          <p:spPr bwMode="auto">
            <a:xfrm flipV="1">
              <a:off x="1838325" y="1822450"/>
              <a:ext cx="1588" cy="368300"/>
            </a:xfrm>
            <a:prstGeom prst="line">
              <a:avLst/>
            </a:prstGeom>
            <a:noFill/>
            <a:ln w="6350">
              <a:solidFill>
                <a:srgbClr val="000000"/>
              </a:solidFill>
              <a:round/>
              <a:headEnd/>
              <a:tailEnd/>
            </a:ln>
          </p:spPr>
          <p:txBody>
            <a:bodyPr/>
            <a:lstStyle/>
            <a:p>
              <a:endParaRPr lang="en-US" sz="1200"/>
            </a:p>
          </p:txBody>
        </p:sp>
        <p:sp>
          <p:nvSpPr>
            <p:cNvPr id="83" name="Line 93"/>
            <p:cNvSpPr>
              <a:spLocks noChangeShapeType="1"/>
            </p:cNvSpPr>
            <p:nvPr/>
          </p:nvSpPr>
          <p:spPr bwMode="auto">
            <a:xfrm flipV="1">
              <a:off x="1838325" y="2392363"/>
              <a:ext cx="1588" cy="119062"/>
            </a:xfrm>
            <a:prstGeom prst="line">
              <a:avLst/>
            </a:prstGeom>
            <a:noFill/>
            <a:ln w="6350">
              <a:solidFill>
                <a:srgbClr val="000000"/>
              </a:solidFill>
              <a:round/>
              <a:headEnd/>
              <a:tailEnd/>
            </a:ln>
          </p:spPr>
          <p:txBody>
            <a:bodyPr/>
            <a:lstStyle/>
            <a:p>
              <a:endParaRPr lang="en-US" sz="1200"/>
            </a:p>
          </p:txBody>
        </p:sp>
        <p:sp>
          <p:nvSpPr>
            <p:cNvPr id="84" name="Line 94"/>
            <p:cNvSpPr>
              <a:spLocks noChangeShapeType="1"/>
            </p:cNvSpPr>
            <p:nvPr/>
          </p:nvSpPr>
          <p:spPr bwMode="auto">
            <a:xfrm flipV="1">
              <a:off x="2179638" y="1195388"/>
              <a:ext cx="1587" cy="139700"/>
            </a:xfrm>
            <a:prstGeom prst="line">
              <a:avLst/>
            </a:prstGeom>
            <a:noFill/>
            <a:ln w="6350">
              <a:solidFill>
                <a:srgbClr val="000000"/>
              </a:solidFill>
              <a:round/>
              <a:headEnd/>
              <a:tailEnd/>
            </a:ln>
          </p:spPr>
          <p:txBody>
            <a:bodyPr/>
            <a:lstStyle/>
            <a:p>
              <a:endParaRPr lang="en-US" sz="1200"/>
            </a:p>
          </p:txBody>
        </p:sp>
        <p:sp>
          <p:nvSpPr>
            <p:cNvPr id="85" name="Line 95"/>
            <p:cNvSpPr>
              <a:spLocks noChangeShapeType="1"/>
            </p:cNvSpPr>
            <p:nvPr/>
          </p:nvSpPr>
          <p:spPr bwMode="auto">
            <a:xfrm>
              <a:off x="2176463" y="1198563"/>
              <a:ext cx="234950" cy="1587"/>
            </a:xfrm>
            <a:prstGeom prst="line">
              <a:avLst/>
            </a:prstGeom>
            <a:noFill/>
            <a:ln w="6350">
              <a:solidFill>
                <a:srgbClr val="000000"/>
              </a:solidFill>
              <a:round/>
              <a:headEnd/>
              <a:tailEnd/>
            </a:ln>
          </p:spPr>
          <p:txBody>
            <a:bodyPr/>
            <a:lstStyle/>
            <a:p>
              <a:endParaRPr lang="en-US" sz="1200"/>
            </a:p>
          </p:txBody>
        </p:sp>
        <p:sp>
          <p:nvSpPr>
            <p:cNvPr id="86" name="Line 96"/>
            <p:cNvSpPr>
              <a:spLocks noChangeShapeType="1"/>
            </p:cNvSpPr>
            <p:nvPr/>
          </p:nvSpPr>
          <p:spPr bwMode="auto">
            <a:xfrm>
              <a:off x="2408238" y="1195388"/>
              <a:ext cx="1587" cy="1260475"/>
            </a:xfrm>
            <a:prstGeom prst="line">
              <a:avLst/>
            </a:prstGeom>
            <a:noFill/>
            <a:ln w="6350">
              <a:solidFill>
                <a:srgbClr val="000000"/>
              </a:solidFill>
              <a:round/>
              <a:headEnd/>
              <a:tailEnd/>
            </a:ln>
          </p:spPr>
          <p:txBody>
            <a:bodyPr/>
            <a:lstStyle/>
            <a:p>
              <a:endParaRPr lang="en-US" sz="1200"/>
            </a:p>
          </p:txBody>
        </p:sp>
        <p:sp>
          <p:nvSpPr>
            <p:cNvPr id="87" name="Freeform 97"/>
            <p:cNvSpPr>
              <a:spLocks/>
            </p:cNvSpPr>
            <p:nvPr/>
          </p:nvSpPr>
          <p:spPr bwMode="auto">
            <a:xfrm>
              <a:off x="2152650" y="1295400"/>
              <a:ext cx="52388" cy="73025"/>
            </a:xfrm>
            <a:custGeom>
              <a:avLst/>
              <a:gdLst>
                <a:gd name="T0" fmla="*/ 2147483647 w 66"/>
                <a:gd name="T1" fmla="*/ 2147483647 h 92"/>
                <a:gd name="T2" fmla="*/ 0 w 66"/>
                <a:gd name="T3" fmla="*/ 0 h 92"/>
                <a:gd name="T4" fmla="*/ 2147483647 w 66"/>
                <a:gd name="T5" fmla="*/ 2147483647 h 92"/>
                <a:gd name="T6" fmla="*/ 2147483647 w 66"/>
                <a:gd name="T7" fmla="*/ 0 h 92"/>
                <a:gd name="T8" fmla="*/ 2147483647 w 66"/>
                <a:gd name="T9" fmla="*/ 2147483647 h 92"/>
                <a:gd name="T10" fmla="*/ 0 60000 65536"/>
                <a:gd name="T11" fmla="*/ 0 60000 65536"/>
                <a:gd name="T12" fmla="*/ 0 60000 65536"/>
                <a:gd name="T13" fmla="*/ 0 60000 65536"/>
                <a:gd name="T14" fmla="*/ 0 60000 65536"/>
                <a:gd name="T15" fmla="*/ 0 w 66"/>
                <a:gd name="T16" fmla="*/ 0 h 92"/>
                <a:gd name="T17" fmla="*/ 66 w 66"/>
                <a:gd name="T18" fmla="*/ 92 h 92"/>
              </a:gdLst>
              <a:ahLst/>
              <a:cxnLst>
                <a:cxn ang="T10">
                  <a:pos x="T0" y="T1"/>
                </a:cxn>
                <a:cxn ang="T11">
                  <a:pos x="T2" y="T3"/>
                </a:cxn>
                <a:cxn ang="T12">
                  <a:pos x="T4" y="T5"/>
                </a:cxn>
                <a:cxn ang="T13">
                  <a:pos x="T6" y="T7"/>
                </a:cxn>
                <a:cxn ang="T14">
                  <a:pos x="T8" y="T9"/>
                </a:cxn>
              </a:cxnLst>
              <a:rect l="T15" t="T16" r="T17" b="T18"/>
              <a:pathLst>
                <a:path w="66" h="92">
                  <a:moveTo>
                    <a:pt x="34" y="92"/>
                  </a:moveTo>
                  <a:lnTo>
                    <a:pt x="0" y="0"/>
                  </a:lnTo>
                  <a:lnTo>
                    <a:pt x="34" y="46"/>
                  </a:lnTo>
                  <a:lnTo>
                    <a:pt x="66" y="0"/>
                  </a:lnTo>
                  <a:lnTo>
                    <a:pt x="34" y="92"/>
                  </a:lnTo>
                  <a:close/>
                </a:path>
              </a:pathLst>
            </a:custGeom>
            <a:solidFill>
              <a:srgbClr val="000000"/>
            </a:solidFill>
            <a:ln w="9525">
              <a:noFill/>
              <a:round/>
              <a:headEnd/>
              <a:tailEnd/>
            </a:ln>
          </p:spPr>
          <p:txBody>
            <a:bodyPr/>
            <a:lstStyle/>
            <a:p>
              <a:endParaRPr lang="en-US" sz="1200"/>
            </a:p>
          </p:txBody>
        </p:sp>
        <p:sp>
          <p:nvSpPr>
            <p:cNvPr id="88" name="Line 98"/>
            <p:cNvSpPr>
              <a:spLocks noChangeShapeType="1"/>
            </p:cNvSpPr>
            <p:nvPr/>
          </p:nvSpPr>
          <p:spPr bwMode="auto">
            <a:xfrm flipH="1">
              <a:off x="1835150" y="2452688"/>
              <a:ext cx="576263" cy="1587"/>
            </a:xfrm>
            <a:prstGeom prst="line">
              <a:avLst/>
            </a:prstGeom>
            <a:noFill/>
            <a:ln w="6350">
              <a:solidFill>
                <a:srgbClr val="000000"/>
              </a:solidFill>
              <a:round/>
              <a:headEnd/>
              <a:tailEnd/>
            </a:ln>
          </p:spPr>
          <p:txBody>
            <a:bodyPr/>
            <a:lstStyle/>
            <a:p>
              <a:endParaRPr lang="en-US" sz="1200"/>
            </a:p>
          </p:txBody>
        </p:sp>
        <p:grpSp>
          <p:nvGrpSpPr>
            <p:cNvPr id="89" name="Group 99"/>
            <p:cNvGrpSpPr>
              <a:grpSpLocks/>
            </p:cNvGrpSpPr>
            <p:nvPr/>
          </p:nvGrpSpPr>
          <p:grpSpPr bwMode="auto">
            <a:xfrm>
              <a:off x="3092450" y="1889125"/>
              <a:ext cx="912813" cy="455613"/>
              <a:chOff x="2090" y="958"/>
              <a:chExt cx="575" cy="287"/>
            </a:xfrm>
          </p:grpSpPr>
          <p:sp>
            <p:nvSpPr>
              <p:cNvPr id="288" name="Rectangle 100"/>
              <p:cNvSpPr>
                <a:spLocks noChangeArrowheads="1"/>
              </p:cNvSpPr>
              <p:nvPr/>
            </p:nvSpPr>
            <p:spPr bwMode="auto">
              <a:xfrm>
                <a:off x="2090" y="958"/>
                <a:ext cx="575" cy="287"/>
              </a:xfrm>
              <a:prstGeom prst="rect">
                <a:avLst/>
              </a:prstGeom>
              <a:solidFill>
                <a:srgbClr val="CCFFFF"/>
              </a:solidFill>
              <a:ln w="12700">
                <a:solidFill>
                  <a:srgbClr val="000000"/>
                </a:solidFill>
                <a:miter lim="800000"/>
                <a:headEnd/>
                <a:tailEnd/>
              </a:ln>
            </p:spPr>
            <p:txBody>
              <a:bodyPr/>
              <a:lstStyle/>
              <a:p>
                <a:endParaRPr lang="en-US" sz="1200"/>
              </a:p>
            </p:txBody>
          </p:sp>
          <p:sp>
            <p:nvSpPr>
              <p:cNvPr id="289" name="Rectangle 101"/>
              <p:cNvSpPr>
                <a:spLocks noChangeArrowheads="1"/>
              </p:cNvSpPr>
              <p:nvPr/>
            </p:nvSpPr>
            <p:spPr bwMode="auto">
              <a:xfrm>
                <a:off x="2267" y="962"/>
                <a:ext cx="383" cy="99"/>
              </a:xfrm>
              <a:prstGeom prst="rect">
                <a:avLst/>
              </a:prstGeom>
              <a:noFill/>
              <a:ln w="9525">
                <a:noFill/>
                <a:miter lim="800000"/>
                <a:headEnd/>
                <a:tailEnd/>
              </a:ln>
            </p:spPr>
            <p:txBody>
              <a:bodyPr wrap="none" lIns="0" tIns="0" rIns="0" bIns="0">
                <a:spAutoFit/>
              </a:bodyPr>
              <a:lstStyle/>
              <a:p>
                <a:pPr algn="l" eaLnBrk="0" hangingPunct="0"/>
                <a:r>
                  <a:rPr lang="en-US" sz="600" b="1">
                    <a:solidFill>
                      <a:srgbClr val="000000"/>
                    </a:solidFill>
                    <a:latin typeface="Helvetica" pitchFamily="-84" charset="0"/>
                  </a:rPr>
                  <a:t>Instruction</a:t>
                </a:r>
                <a:endParaRPr lang="en-US" sz="1200"/>
              </a:p>
            </p:txBody>
          </p:sp>
          <p:sp>
            <p:nvSpPr>
              <p:cNvPr id="290" name="Rectangle 102"/>
              <p:cNvSpPr>
                <a:spLocks noChangeArrowheads="1"/>
              </p:cNvSpPr>
              <p:nvPr/>
            </p:nvSpPr>
            <p:spPr bwMode="auto">
              <a:xfrm>
                <a:off x="2315" y="1034"/>
                <a:ext cx="287" cy="99"/>
              </a:xfrm>
              <a:prstGeom prst="rect">
                <a:avLst/>
              </a:prstGeom>
              <a:noFill/>
              <a:ln w="9525">
                <a:noFill/>
                <a:miter lim="800000"/>
                <a:headEnd/>
                <a:tailEnd/>
              </a:ln>
            </p:spPr>
            <p:txBody>
              <a:bodyPr wrap="none" lIns="0" tIns="0" rIns="0" bIns="0">
                <a:spAutoFit/>
              </a:bodyPr>
              <a:lstStyle/>
              <a:p>
                <a:pPr algn="l" eaLnBrk="0" hangingPunct="0"/>
                <a:r>
                  <a:rPr lang="en-US" sz="600" b="1">
                    <a:solidFill>
                      <a:srgbClr val="000000"/>
                    </a:solidFill>
                    <a:latin typeface="Helvetica" pitchFamily="-84" charset="0"/>
                  </a:rPr>
                  <a:t>Memory</a:t>
                </a:r>
                <a:endParaRPr lang="en-US" sz="1200"/>
              </a:p>
            </p:txBody>
          </p:sp>
          <p:sp>
            <p:nvSpPr>
              <p:cNvPr id="291" name="Rectangle 103"/>
              <p:cNvSpPr>
                <a:spLocks noChangeArrowheads="1"/>
              </p:cNvSpPr>
              <p:nvPr/>
            </p:nvSpPr>
            <p:spPr bwMode="auto">
              <a:xfrm>
                <a:off x="2108" y="991"/>
                <a:ext cx="33" cy="66"/>
              </a:xfrm>
              <a:prstGeom prst="rect">
                <a:avLst/>
              </a:prstGeom>
              <a:noFill/>
              <a:ln w="9525">
                <a:noFill/>
                <a:miter lim="800000"/>
                <a:headEnd/>
                <a:tailEnd/>
              </a:ln>
            </p:spPr>
            <p:txBody>
              <a:bodyPr wrap="none" lIns="0" tIns="0" rIns="0" bIns="0">
                <a:spAutoFit/>
              </a:bodyPr>
              <a:lstStyle/>
              <a:p>
                <a:pPr algn="l" eaLnBrk="0" hangingPunct="0"/>
                <a:r>
                  <a:rPr lang="en-US" sz="400">
                    <a:solidFill>
                      <a:srgbClr val="000000"/>
                    </a:solidFill>
                    <a:latin typeface="Helvetica" pitchFamily="-84" charset="0"/>
                  </a:rPr>
                  <a:t>A</a:t>
                </a:r>
                <a:endParaRPr lang="en-US" sz="1200"/>
              </a:p>
            </p:txBody>
          </p:sp>
          <p:sp>
            <p:nvSpPr>
              <p:cNvPr id="292" name="Rectangle 104"/>
              <p:cNvSpPr>
                <a:spLocks noChangeArrowheads="1"/>
              </p:cNvSpPr>
              <p:nvPr/>
            </p:nvSpPr>
            <p:spPr bwMode="auto">
              <a:xfrm>
                <a:off x="2358" y="1163"/>
                <a:ext cx="36" cy="66"/>
              </a:xfrm>
              <a:prstGeom prst="rect">
                <a:avLst/>
              </a:prstGeom>
              <a:noFill/>
              <a:ln w="9525">
                <a:noFill/>
                <a:miter lim="800000"/>
                <a:headEnd/>
                <a:tailEnd/>
              </a:ln>
            </p:spPr>
            <p:txBody>
              <a:bodyPr wrap="none" lIns="0" tIns="0" rIns="0" bIns="0">
                <a:spAutoFit/>
              </a:bodyPr>
              <a:lstStyle/>
              <a:p>
                <a:pPr algn="l" eaLnBrk="0" hangingPunct="0"/>
                <a:r>
                  <a:rPr lang="en-US" sz="400">
                    <a:solidFill>
                      <a:srgbClr val="000000"/>
                    </a:solidFill>
                    <a:latin typeface="Helvetica" pitchFamily="-84" charset="0"/>
                  </a:rPr>
                  <a:t>D</a:t>
                </a:r>
                <a:endParaRPr lang="en-US" sz="1200"/>
              </a:p>
            </p:txBody>
          </p:sp>
        </p:grpSp>
        <p:sp>
          <p:nvSpPr>
            <p:cNvPr id="90" name="Freeform 105"/>
            <p:cNvSpPr>
              <a:spLocks/>
            </p:cNvSpPr>
            <p:nvPr/>
          </p:nvSpPr>
          <p:spPr bwMode="auto">
            <a:xfrm>
              <a:off x="1811338" y="4830763"/>
              <a:ext cx="52387" cy="73025"/>
            </a:xfrm>
            <a:custGeom>
              <a:avLst/>
              <a:gdLst>
                <a:gd name="T0" fmla="*/ 2147483647 w 66"/>
                <a:gd name="T1" fmla="*/ 2147483647 h 92"/>
                <a:gd name="T2" fmla="*/ 0 w 66"/>
                <a:gd name="T3" fmla="*/ 0 h 92"/>
                <a:gd name="T4" fmla="*/ 2147483647 w 66"/>
                <a:gd name="T5" fmla="*/ 2147483647 h 92"/>
                <a:gd name="T6" fmla="*/ 2147483647 w 66"/>
                <a:gd name="T7" fmla="*/ 0 h 92"/>
                <a:gd name="T8" fmla="*/ 2147483647 w 66"/>
                <a:gd name="T9" fmla="*/ 2147483647 h 92"/>
                <a:gd name="T10" fmla="*/ 0 60000 65536"/>
                <a:gd name="T11" fmla="*/ 0 60000 65536"/>
                <a:gd name="T12" fmla="*/ 0 60000 65536"/>
                <a:gd name="T13" fmla="*/ 0 60000 65536"/>
                <a:gd name="T14" fmla="*/ 0 60000 65536"/>
                <a:gd name="T15" fmla="*/ 0 w 66"/>
                <a:gd name="T16" fmla="*/ 0 h 92"/>
                <a:gd name="T17" fmla="*/ 66 w 66"/>
                <a:gd name="T18" fmla="*/ 92 h 92"/>
              </a:gdLst>
              <a:ahLst/>
              <a:cxnLst>
                <a:cxn ang="T10">
                  <a:pos x="T0" y="T1"/>
                </a:cxn>
                <a:cxn ang="T11">
                  <a:pos x="T2" y="T3"/>
                </a:cxn>
                <a:cxn ang="T12">
                  <a:pos x="T4" y="T5"/>
                </a:cxn>
                <a:cxn ang="T13">
                  <a:pos x="T6" y="T7"/>
                </a:cxn>
                <a:cxn ang="T14">
                  <a:pos x="T8" y="T9"/>
                </a:cxn>
              </a:cxnLst>
              <a:rect l="T15" t="T16" r="T17" b="T18"/>
              <a:pathLst>
                <a:path w="66" h="92">
                  <a:moveTo>
                    <a:pt x="34" y="92"/>
                  </a:moveTo>
                  <a:lnTo>
                    <a:pt x="0" y="0"/>
                  </a:lnTo>
                  <a:lnTo>
                    <a:pt x="34" y="46"/>
                  </a:lnTo>
                  <a:lnTo>
                    <a:pt x="66" y="0"/>
                  </a:lnTo>
                  <a:lnTo>
                    <a:pt x="34" y="92"/>
                  </a:lnTo>
                  <a:close/>
                </a:path>
              </a:pathLst>
            </a:custGeom>
            <a:solidFill>
              <a:srgbClr val="000000"/>
            </a:solidFill>
            <a:ln w="9525">
              <a:noFill/>
              <a:round/>
              <a:headEnd/>
              <a:tailEnd/>
            </a:ln>
          </p:spPr>
          <p:txBody>
            <a:bodyPr/>
            <a:lstStyle/>
            <a:p>
              <a:endParaRPr lang="en-US" sz="1200"/>
            </a:p>
          </p:txBody>
        </p:sp>
        <p:sp>
          <p:nvSpPr>
            <p:cNvPr id="91" name="Line 106"/>
            <p:cNvSpPr>
              <a:spLocks noChangeShapeType="1"/>
            </p:cNvSpPr>
            <p:nvPr/>
          </p:nvSpPr>
          <p:spPr bwMode="auto">
            <a:xfrm>
              <a:off x="1838325" y="4025900"/>
              <a:ext cx="1588" cy="844550"/>
            </a:xfrm>
            <a:prstGeom prst="line">
              <a:avLst/>
            </a:prstGeom>
            <a:noFill/>
            <a:ln w="6350">
              <a:solidFill>
                <a:srgbClr val="000000"/>
              </a:solidFill>
              <a:round/>
              <a:headEnd/>
              <a:tailEnd/>
            </a:ln>
          </p:spPr>
          <p:txBody>
            <a:bodyPr/>
            <a:lstStyle/>
            <a:p>
              <a:endParaRPr lang="en-US" sz="1200"/>
            </a:p>
          </p:txBody>
        </p:sp>
        <p:sp>
          <p:nvSpPr>
            <p:cNvPr id="92" name="Line 107"/>
            <p:cNvSpPr>
              <a:spLocks noChangeShapeType="1"/>
            </p:cNvSpPr>
            <p:nvPr/>
          </p:nvSpPr>
          <p:spPr bwMode="auto">
            <a:xfrm flipV="1">
              <a:off x="1838325" y="2478088"/>
              <a:ext cx="1588" cy="1658937"/>
            </a:xfrm>
            <a:prstGeom prst="line">
              <a:avLst/>
            </a:prstGeom>
            <a:noFill/>
            <a:ln w="6350">
              <a:solidFill>
                <a:srgbClr val="000000"/>
              </a:solidFill>
              <a:round/>
              <a:headEnd/>
              <a:tailEnd/>
            </a:ln>
          </p:spPr>
          <p:txBody>
            <a:bodyPr/>
            <a:lstStyle/>
            <a:p>
              <a:endParaRPr lang="en-US" sz="1200"/>
            </a:p>
          </p:txBody>
        </p:sp>
        <p:sp>
          <p:nvSpPr>
            <p:cNvPr id="93" name="Line 108"/>
            <p:cNvSpPr>
              <a:spLocks noChangeShapeType="1"/>
            </p:cNvSpPr>
            <p:nvPr/>
          </p:nvSpPr>
          <p:spPr bwMode="auto">
            <a:xfrm flipV="1">
              <a:off x="5602288" y="2590800"/>
              <a:ext cx="1587" cy="87313"/>
            </a:xfrm>
            <a:prstGeom prst="line">
              <a:avLst/>
            </a:prstGeom>
            <a:noFill/>
            <a:ln w="6350">
              <a:solidFill>
                <a:srgbClr val="000000"/>
              </a:solidFill>
              <a:round/>
              <a:headEnd/>
              <a:tailEnd/>
            </a:ln>
          </p:spPr>
          <p:txBody>
            <a:bodyPr/>
            <a:lstStyle/>
            <a:p>
              <a:endParaRPr lang="en-US" sz="1200"/>
            </a:p>
          </p:txBody>
        </p:sp>
        <p:sp>
          <p:nvSpPr>
            <p:cNvPr id="94" name="Line 109"/>
            <p:cNvSpPr>
              <a:spLocks noChangeShapeType="1"/>
            </p:cNvSpPr>
            <p:nvPr/>
          </p:nvSpPr>
          <p:spPr bwMode="auto">
            <a:xfrm flipH="1" flipV="1">
              <a:off x="5541963" y="2536825"/>
              <a:ext cx="61912" cy="60325"/>
            </a:xfrm>
            <a:prstGeom prst="line">
              <a:avLst/>
            </a:prstGeom>
            <a:noFill/>
            <a:ln w="7938">
              <a:solidFill>
                <a:srgbClr val="000000"/>
              </a:solidFill>
              <a:round/>
              <a:headEnd/>
              <a:tailEnd/>
            </a:ln>
          </p:spPr>
          <p:txBody>
            <a:bodyPr/>
            <a:lstStyle/>
            <a:p>
              <a:endParaRPr lang="en-US" sz="1200"/>
            </a:p>
          </p:txBody>
        </p:sp>
        <p:sp>
          <p:nvSpPr>
            <p:cNvPr id="95" name="Line 110"/>
            <p:cNvSpPr>
              <a:spLocks noChangeShapeType="1"/>
            </p:cNvSpPr>
            <p:nvPr/>
          </p:nvSpPr>
          <p:spPr bwMode="auto">
            <a:xfrm flipH="1">
              <a:off x="4459288" y="2536825"/>
              <a:ext cx="1089025" cy="1588"/>
            </a:xfrm>
            <a:prstGeom prst="line">
              <a:avLst/>
            </a:prstGeom>
            <a:noFill/>
            <a:ln w="6350">
              <a:solidFill>
                <a:srgbClr val="000000"/>
              </a:solidFill>
              <a:round/>
              <a:headEnd/>
              <a:tailEnd/>
            </a:ln>
          </p:spPr>
          <p:txBody>
            <a:bodyPr/>
            <a:lstStyle/>
            <a:p>
              <a:endParaRPr lang="en-US" sz="1200"/>
            </a:p>
          </p:txBody>
        </p:sp>
        <p:sp>
          <p:nvSpPr>
            <p:cNvPr id="96" name="Freeform 111"/>
            <p:cNvSpPr>
              <a:spLocks/>
            </p:cNvSpPr>
            <p:nvPr/>
          </p:nvSpPr>
          <p:spPr bwMode="auto">
            <a:xfrm>
              <a:off x="5575300" y="2638425"/>
              <a:ext cx="52388" cy="73025"/>
            </a:xfrm>
            <a:custGeom>
              <a:avLst/>
              <a:gdLst>
                <a:gd name="T0" fmla="*/ 2147483647 w 65"/>
                <a:gd name="T1" fmla="*/ 2147483647 h 91"/>
                <a:gd name="T2" fmla="*/ 0 w 65"/>
                <a:gd name="T3" fmla="*/ 0 h 91"/>
                <a:gd name="T4" fmla="*/ 2147483647 w 65"/>
                <a:gd name="T5" fmla="*/ 2147483647 h 91"/>
                <a:gd name="T6" fmla="*/ 2147483647 w 65"/>
                <a:gd name="T7" fmla="*/ 0 h 91"/>
                <a:gd name="T8" fmla="*/ 2147483647 w 65"/>
                <a:gd name="T9" fmla="*/ 2147483647 h 91"/>
                <a:gd name="T10" fmla="*/ 0 60000 65536"/>
                <a:gd name="T11" fmla="*/ 0 60000 65536"/>
                <a:gd name="T12" fmla="*/ 0 60000 65536"/>
                <a:gd name="T13" fmla="*/ 0 60000 65536"/>
                <a:gd name="T14" fmla="*/ 0 60000 65536"/>
                <a:gd name="T15" fmla="*/ 0 w 65"/>
                <a:gd name="T16" fmla="*/ 0 h 91"/>
                <a:gd name="T17" fmla="*/ 65 w 65"/>
                <a:gd name="T18" fmla="*/ 91 h 91"/>
              </a:gdLst>
              <a:ahLst/>
              <a:cxnLst>
                <a:cxn ang="T10">
                  <a:pos x="T0" y="T1"/>
                </a:cxn>
                <a:cxn ang="T11">
                  <a:pos x="T2" y="T3"/>
                </a:cxn>
                <a:cxn ang="T12">
                  <a:pos x="T4" y="T5"/>
                </a:cxn>
                <a:cxn ang="T13">
                  <a:pos x="T6" y="T7"/>
                </a:cxn>
                <a:cxn ang="T14">
                  <a:pos x="T8" y="T9"/>
                </a:cxn>
              </a:cxnLst>
              <a:rect l="T15" t="T16" r="T17" b="T18"/>
              <a:pathLst>
                <a:path w="65" h="91">
                  <a:moveTo>
                    <a:pt x="34" y="91"/>
                  </a:moveTo>
                  <a:lnTo>
                    <a:pt x="0" y="0"/>
                  </a:lnTo>
                  <a:lnTo>
                    <a:pt x="34" y="45"/>
                  </a:lnTo>
                  <a:lnTo>
                    <a:pt x="65" y="0"/>
                  </a:lnTo>
                  <a:lnTo>
                    <a:pt x="34" y="91"/>
                  </a:lnTo>
                  <a:close/>
                </a:path>
              </a:pathLst>
            </a:custGeom>
            <a:solidFill>
              <a:srgbClr val="000000"/>
            </a:solidFill>
            <a:ln w="9525">
              <a:noFill/>
              <a:round/>
              <a:headEnd/>
              <a:tailEnd/>
            </a:ln>
          </p:spPr>
          <p:txBody>
            <a:bodyPr/>
            <a:lstStyle/>
            <a:p>
              <a:endParaRPr lang="en-US" sz="1200"/>
            </a:p>
          </p:txBody>
        </p:sp>
        <p:sp>
          <p:nvSpPr>
            <p:cNvPr id="97" name="Rectangle 112"/>
            <p:cNvSpPr>
              <a:spLocks noChangeArrowheads="1"/>
            </p:cNvSpPr>
            <p:nvPr/>
          </p:nvSpPr>
          <p:spPr bwMode="auto">
            <a:xfrm>
              <a:off x="4953001" y="2559051"/>
              <a:ext cx="652789" cy="156499"/>
            </a:xfrm>
            <a:prstGeom prst="rect">
              <a:avLst/>
            </a:prstGeom>
            <a:noFill/>
            <a:ln w="9525">
              <a:noFill/>
              <a:miter lim="800000"/>
              <a:headEnd/>
              <a:tailEnd/>
            </a:ln>
          </p:spPr>
          <p:txBody>
            <a:bodyPr wrap="none" lIns="0" tIns="0" rIns="0" bIns="0">
              <a:spAutoFit/>
            </a:bodyPr>
            <a:lstStyle/>
            <a:p>
              <a:pPr algn="l" eaLnBrk="0" hangingPunct="0"/>
              <a:r>
                <a:rPr lang="en-US" sz="600">
                  <a:solidFill>
                    <a:srgbClr val="000000"/>
                  </a:solidFill>
                  <a:latin typeface="AvantGarde" pitchFamily="34" charset="0"/>
                </a:rPr>
                <a:t>Rb: &lt;15:11&gt;</a:t>
              </a:r>
              <a:endParaRPr lang="en-US" sz="600"/>
            </a:p>
          </p:txBody>
        </p:sp>
        <p:sp>
          <p:nvSpPr>
            <p:cNvPr id="98" name="Line 113"/>
            <p:cNvSpPr>
              <a:spLocks noChangeShapeType="1"/>
            </p:cNvSpPr>
            <p:nvPr/>
          </p:nvSpPr>
          <p:spPr bwMode="auto">
            <a:xfrm flipV="1">
              <a:off x="4718050" y="2590800"/>
              <a:ext cx="1588" cy="315913"/>
            </a:xfrm>
            <a:prstGeom prst="line">
              <a:avLst/>
            </a:prstGeom>
            <a:noFill/>
            <a:ln w="6350">
              <a:solidFill>
                <a:srgbClr val="000000"/>
              </a:solidFill>
              <a:round/>
              <a:headEnd/>
              <a:tailEnd/>
            </a:ln>
          </p:spPr>
          <p:txBody>
            <a:bodyPr/>
            <a:lstStyle/>
            <a:p>
              <a:endParaRPr lang="en-US" sz="1200"/>
            </a:p>
          </p:txBody>
        </p:sp>
        <p:sp>
          <p:nvSpPr>
            <p:cNvPr id="99" name="Line 114"/>
            <p:cNvSpPr>
              <a:spLocks noChangeShapeType="1"/>
            </p:cNvSpPr>
            <p:nvPr/>
          </p:nvSpPr>
          <p:spPr bwMode="auto">
            <a:xfrm flipH="1" flipV="1">
              <a:off x="4660900" y="2535238"/>
              <a:ext cx="60325" cy="61912"/>
            </a:xfrm>
            <a:prstGeom prst="line">
              <a:avLst/>
            </a:prstGeom>
            <a:noFill/>
            <a:ln w="7938">
              <a:solidFill>
                <a:srgbClr val="000000"/>
              </a:solidFill>
              <a:round/>
              <a:headEnd/>
              <a:tailEnd/>
            </a:ln>
          </p:spPr>
          <p:txBody>
            <a:bodyPr/>
            <a:lstStyle/>
            <a:p>
              <a:endParaRPr lang="en-US" sz="1200"/>
            </a:p>
          </p:txBody>
        </p:sp>
        <p:sp>
          <p:nvSpPr>
            <p:cNvPr id="100" name="Line 115"/>
            <p:cNvSpPr>
              <a:spLocks noChangeShapeType="1"/>
            </p:cNvSpPr>
            <p:nvPr/>
          </p:nvSpPr>
          <p:spPr bwMode="auto">
            <a:xfrm flipH="1">
              <a:off x="3546475" y="2535238"/>
              <a:ext cx="1120775" cy="3175"/>
            </a:xfrm>
            <a:prstGeom prst="line">
              <a:avLst/>
            </a:prstGeom>
            <a:noFill/>
            <a:ln w="6350">
              <a:solidFill>
                <a:srgbClr val="000000"/>
              </a:solidFill>
              <a:round/>
              <a:headEnd/>
              <a:tailEnd/>
            </a:ln>
          </p:spPr>
          <p:txBody>
            <a:bodyPr/>
            <a:lstStyle/>
            <a:p>
              <a:endParaRPr lang="en-US" sz="1200"/>
            </a:p>
          </p:txBody>
        </p:sp>
        <p:sp>
          <p:nvSpPr>
            <p:cNvPr id="101" name="Line 116"/>
            <p:cNvSpPr>
              <a:spLocks noChangeShapeType="1"/>
            </p:cNvSpPr>
            <p:nvPr/>
          </p:nvSpPr>
          <p:spPr bwMode="auto">
            <a:xfrm>
              <a:off x="3549650" y="2540000"/>
              <a:ext cx="1588" cy="1588"/>
            </a:xfrm>
            <a:prstGeom prst="line">
              <a:avLst/>
            </a:prstGeom>
            <a:noFill/>
            <a:ln w="6350">
              <a:solidFill>
                <a:srgbClr val="000000"/>
              </a:solidFill>
              <a:round/>
              <a:headEnd/>
              <a:tailEnd/>
            </a:ln>
          </p:spPr>
          <p:txBody>
            <a:bodyPr/>
            <a:lstStyle/>
            <a:p>
              <a:endParaRPr lang="en-US" sz="1200"/>
            </a:p>
          </p:txBody>
        </p:sp>
        <p:sp>
          <p:nvSpPr>
            <p:cNvPr id="102" name="Freeform 117"/>
            <p:cNvSpPr>
              <a:spLocks/>
            </p:cNvSpPr>
            <p:nvPr/>
          </p:nvSpPr>
          <p:spPr bwMode="auto">
            <a:xfrm>
              <a:off x="4691063" y="2867025"/>
              <a:ext cx="52387" cy="73025"/>
            </a:xfrm>
            <a:custGeom>
              <a:avLst/>
              <a:gdLst>
                <a:gd name="T0" fmla="*/ 2147483647 w 66"/>
                <a:gd name="T1" fmla="*/ 2147483647 h 92"/>
                <a:gd name="T2" fmla="*/ 0 w 66"/>
                <a:gd name="T3" fmla="*/ 0 h 92"/>
                <a:gd name="T4" fmla="*/ 2147483647 w 66"/>
                <a:gd name="T5" fmla="*/ 2147483647 h 92"/>
                <a:gd name="T6" fmla="*/ 2147483647 w 66"/>
                <a:gd name="T7" fmla="*/ 0 h 92"/>
                <a:gd name="T8" fmla="*/ 2147483647 w 66"/>
                <a:gd name="T9" fmla="*/ 2147483647 h 92"/>
                <a:gd name="T10" fmla="*/ 0 60000 65536"/>
                <a:gd name="T11" fmla="*/ 0 60000 65536"/>
                <a:gd name="T12" fmla="*/ 0 60000 65536"/>
                <a:gd name="T13" fmla="*/ 0 60000 65536"/>
                <a:gd name="T14" fmla="*/ 0 60000 65536"/>
                <a:gd name="T15" fmla="*/ 0 w 66"/>
                <a:gd name="T16" fmla="*/ 0 h 92"/>
                <a:gd name="T17" fmla="*/ 66 w 66"/>
                <a:gd name="T18" fmla="*/ 92 h 92"/>
              </a:gdLst>
              <a:ahLst/>
              <a:cxnLst>
                <a:cxn ang="T10">
                  <a:pos x="T0" y="T1"/>
                </a:cxn>
                <a:cxn ang="T11">
                  <a:pos x="T2" y="T3"/>
                </a:cxn>
                <a:cxn ang="T12">
                  <a:pos x="T4" y="T5"/>
                </a:cxn>
                <a:cxn ang="T13">
                  <a:pos x="T6" y="T7"/>
                </a:cxn>
                <a:cxn ang="T14">
                  <a:pos x="T8" y="T9"/>
                </a:cxn>
              </a:cxnLst>
              <a:rect l="T15" t="T16" r="T17" b="T18"/>
              <a:pathLst>
                <a:path w="66" h="92">
                  <a:moveTo>
                    <a:pt x="34" y="92"/>
                  </a:moveTo>
                  <a:lnTo>
                    <a:pt x="0" y="0"/>
                  </a:lnTo>
                  <a:lnTo>
                    <a:pt x="34" y="46"/>
                  </a:lnTo>
                  <a:lnTo>
                    <a:pt x="66" y="0"/>
                  </a:lnTo>
                  <a:lnTo>
                    <a:pt x="34" y="92"/>
                  </a:lnTo>
                  <a:close/>
                </a:path>
              </a:pathLst>
            </a:custGeom>
            <a:solidFill>
              <a:srgbClr val="000000"/>
            </a:solidFill>
            <a:ln w="9525">
              <a:noFill/>
              <a:round/>
              <a:headEnd/>
              <a:tailEnd/>
            </a:ln>
          </p:spPr>
          <p:txBody>
            <a:bodyPr/>
            <a:lstStyle/>
            <a:p>
              <a:endParaRPr lang="en-US" sz="1200"/>
            </a:p>
          </p:txBody>
        </p:sp>
        <p:sp>
          <p:nvSpPr>
            <p:cNvPr id="103" name="Rectangle 118"/>
            <p:cNvSpPr>
              <a:spLocks noChangeArrowheads="1"/>
            </p:cNvSpPr>
            <p:nvPr/>
          </p:nvSpPr>
          <p:spPr bwMode="auto">
            <a:xfrm>
              <a:off x="4038600" y="2559051"/>
              <a:ext cx="652789" cy="156499"/>
            </a:xfrm>
            <a:prstGeom prst="rect">
              <a:avLst/>
            </a:prstGeom>
            <a:noFill/>
            <a:ln w="9525">
              <a:noFill/>
              <a:miter lim="800000"/>
              <a:headEnd/>
              <a:tailEnd/>
            </a:ln>
          </p:spPr>
          <p:txBody>
            <a:bodyPr wrap="none" lIns="0" tIns="0" rIns="0" bIns="0">
              <a:spAutoFit/>
            </a:bodyPr>
            <a:lstStyle/>
            <a:p>
              <a:pPr algn="l" eaLnBrk="0" hangingPunct="0"/>
              <a:r>
                <a:rPr lang="en-US" sz="600">
                  <a:solidFill>
                    <a:srgbClr val="000000"/>
                  </a:solidFill>
                  <a:latin typeface="AvantGarde" pitchFamily="34" charset="0"/>
                </a:rPr>
                <a:t>Ra: &lt;20:16&gt;</a:t>
              </a:r>
              <a:endParaRPr lang="en-US" sz="600"/>
            </a:p>
          </p:txBody>
        </p:sp>
        <p:sp>
          <p:nvSpPr>
            <p:cNvPr id="104" name="Freeform 119"/>
            <p:cNvSpPr>
              <a:spLocks/>
            </p:cNvSpPr>
            <p:nvPr/>
          </p:nvSpPr>
          <p:spPr bwMode="auto">
            <a:xfrm>
              <a:off x="5481638" y="2701925"/>
              <a:ext cx="457200" cy="114300"/>
            </a:xfrm>
            <a:custGeom>
              <a:avLst/>
              <a:gdLst>
                <a:gd name="T0" fmla="*/ 0 w 575"/>
                <a:gd name="T1" fmla="*/ 0 h 144"/>
                <a:gd name="T2" fmla="*/ 2147483647 w 575"/>
                <a:gd name="T3" fmla="*/ 0 h 144"/>
                <a:gd name="T4" fmla="*/ 2147483647 w 575"/>
                <a:gd name="T5" fmla="*/ 2147483647 h 144"/>
                <a:gd name="T6" fmla="*/ 2147483647 w 575"/>
                <a:gd name="T7" fmla="*/ 2147483647 h 144"/>
                <a:gd name="T8" fmla="*/ 0 w 575"/>
                <a:gd name="T9" fmla="*/ 0 h 144"/>
                <a:gd name="T10" fmla="*/ 0 60000 65536"/>
                <a:gd name="T11" fmla="*/ 0 60000 65536"/>
                <a:gd name="T12" fmla="*/ 0 60000 65536"/>
                <a:gd name="T13" fmla="*/ 0 60000 65536"/>
                <a:gd name="T14" fmla="*/ 0 60000 65536"/>
                <a:gd name="T15" fmla="*/ 0 w 575"/>
                <a:gd name="T16" fmla="*/ 0 h 144"/>
                <a:gd name="T17" fmla="*/ 575 w 575"/>
                <a:gd name="T18" fmla="*/ 144 h 144"/>
              </a:gdLst>
              <a:ahLst/>
              <a:cxnLst>
                <a:cxn ang="T10">
                  <a:pos x="T0" y="T1"/>
                </a:cxn>
                <a:cxn ang="T11">
                  <a:pos x="T2" y="T3"/>
                </a:cxn>
                <a:cxn ang="T12">
                  <a:pos x="T4" y="T5"/>
                </a:cxn>
                <a:cxn ang="T13">
                  <a:pos x="T6" y="T7"/>
                </a:cxn>
                <a:cxn ang="T14">
                  <a:pos x="T8" y="T9"/>
                </a:cxn>
              </a:cxnLst>
              <a:rect l="T15" t="T16" r="T17" b="T18"/>
              <a:pathLst>
                <a:path w="575" h="144">
                  <a:moveTo>
                    <a:pt x="0" y="0"/>
                  </a:moveTo>
                  <a:lnTo>
                    <a:pt x="575" y="0"/>
                  </a:lnTo>
                  <a:lnTo>
                    <a:pt x="503" y="144"/>
                  </a:lnTo>
                  <a:lnTo>
                    <a:pt x="72" y="144"/>
                  </a:lnTo>
                  <a:lnTo>
                    <a:pt x="0" y="0"/>
                  </a:lnTo>
                  <a:close/>
                </a:path>
              </a:pathLst>
            </a:custGeom>
            <a:solidFill>
              <a:srgbClr val="FFFFFF"/>
            </a:solidFill>
            <a:ln w="9525">
              <a:noFill/>
              <a:round/>
              <a:headEnd/>
              <a:tailEnd/>
            </a:ln>
          </p:spPr>
          <p:txBody>
            <a:bodyPr/>
            <a:lstStyle/>
            <a:p>
              <a:endParaRPr lang="en-US" sz="1200"/>
            </a:p>
          </p:txBody>
        </p:sp>
        <p:sp>
          <p:nvSpPr>
            <p:cNvPr id="105" name="Freeform 120"/>
            <p:cNvSpPr>
              <a:spLocks/>
            </p:cNvSpPr>
            <p:nvPr/>
          </p:nvSpPr>
          <p:spPr bwMode="auto">
            <a:xfrm>
              <a:off x="5487988" y="2708275"/>
              <a:ext cx="457200" cy="114300"/>
            </a:xfrm>
            <a:custGeom>
              <a:avLst/>
              <a:gdLst>
                <a:gd name="T0" fmla="*/ 0 w 575"/>
                <a:gd name="T1" fmla="*/ 0 h 144"/>
                <a:gd name="T2" fmla="*/ 2147483647 w 575"/>
                <a:gd name="T3" fmla="*/ 0 h 144"/>
                <a:gd name="T4" fmla="*/ 2147483647 w 575"/>
                <a:gd name="T5" fmla="*/ 2147483647 h 144"/>
                <a:gd name="T6" fmla="*/ 2147483647 w 575"/>
                <a:gd name="T7" fmla="*/ 2147483647 h 144"/>
                <a:gd name="T8" fmla="*/ 0 w 575"/>
                <a:gd name="T9" fmla="*/ 0 h 144"/>
                <a:gd name="T10" fmla="*/ 0 60000 65536"/>
                <a:gd name="T11" fmla="*/ 0 60000 65536"/>
                <a:gd name="T12" fmla="*/ 0 60000 65536"/>
                <a:gd name="T13" fmla="*/ 0 60000 65536"/>
                <a:gd name="T14" fmla="*/ 0 60000 65536"/>
                <a:gd name="T15" fmla="*/ 0 w 575"/>
                <a:gd name="T16" fmla="*/ 0 h 144"/>
                <a:gd name="T17" fmla="*/ 575 w 575"/>
                <a:gd name="T18" fmla="*/ 144 h 144"/>
              </a:gdLst>
              <a:ahLst/>
              <a:cxnLst>
                <a:cxn ang="T10">
                  <a:pos x="T0" y="T1"/>
                </a:cxn>
                <a:cxn ang="T11">
                  <a:pos x="T2" y="T3"/>
                </a:cxn>
                <a:cxn ang="T12">
                  <a:pos x="T4" y="T5"/>
                </a:cxn>
                <a:cxn ang="T13">
                  <a:pos x="T6" y="T7"/>
                </a:cxn>
                <a:cxn ang="T14">
                  <a:pos x="T8" y="T9"/>
                </a:cxn>
              </a:cxnLst>
              <a:rect l="T15" t="T16" r="T17" b="T18"/>
              <a:pathLst>
                <a:path w="575" h="144">
                  <a:moveTo>
                    <a:pt x="0" y="0"/>
                  </a:moveTo>
                  <a:lnTo>
                    <a:pt x="575" y="0"/>
                  </a:lnTo>
                  <a:lnTo>
                    <a:pt x="503" y="144"/>
                  </a:lnTo>
                  <a:lnTo>
                    <a:pt x="72" y="144"/>
                  </a:lnTo>
                  <a:lnTo>
                    <a:pt x="0" y="0"/>
                  </a:lnTo>
                  <a:close/>
                </a:path>
              </a:pathLst>
            </a:custGeom>
            <a:solidFill>
              <a:srgbClr val="CCFFFF"/>
            </a:solidFill>
            <a:ln w="12700">
              <a:solidFill>
                <a:srgbClr val="000000"/>
              </a:solidFill>
              <a:round/>
              <a:headEnd/>
              <a:tailEnd/>
            </a:ln>
          </p:spPr>
          <p:txBody>
            <a:bodyPr/>
            <a:lstStyle/>
            <a:p>
              <a:endParaRPr lang="en-US" sz="1200"/>
            </a:p>
          </p:txBody>
        </p:sp>
        <p:grpSp>
          <p:nvGrpSpPr>
            <p:cNvPr id="106" name="Group 121"/>
            <p:cNvGrpSpPr>
              <a:grpSpLocks/>
            </p:cNvGrpSpPr>
            <p:nvPr/>
          </p:nvGrpSpPr>
          <p:grpSpPr bwMode="auto">
            <a:xfrm>
              <a:off x="5926138" y="2724160"/>
              <a:ext cx="434975" cy="104776"/>
              <a:chOff x="3875" y="1488"/>
              <a:chExt cx="274" cy="66"/>
            </a:xfrm>
          </p:grpSpPr>
          <p:sp>
            <p:nvSpPr>
              <p:cNvPr id="285" name="Rectangle 122"/>
              <p:cNvSpPr>
                <a:spLocks noChangeArrowheads="1"/>
              </p:cNvSpPr>
              <p:nvPr/>
            </p:nvSpPr>
            <p:spPr bwMode="auto">
              <a:xfrm>
                <a:off x="3960" y="1488"/>
                <a:ext cx="189" cy="66"/>
              </a:xfrm>
              <a:prstGeom prst="rect">
                <a:avLst/>
              </a:prstGeom>
              <a:noFill/>
              <a:ln w="9525">
                <a:noFill/>
                <a:miter lim="800000"/>
                <a:headEnd/>
                <a:tailEnd/>
              </a:ln>
            </p:spPr>
            <p:txBody>
              <a:bodyPr wrap="none" lIns="0" tIns="0" rIns="0" bIns="0">
                <a:spAutoFit/>
              </a:bodyPr>
              <a:lstStyle/>
              <a:p>
                <a:pPr algn="l" eaLnBrk="0" hangingPunct="0"/>
                <a:r>
                  <a:rPr lang="en-US" sz="400">
                    <a:solidFill>
                      <a:srgbClr val="000000"/>
                    </a:solidFill>
                    <a:latin typeface="Helvetica" pitchFamily="-84" charset="0"/>
                  </a:rPr>
                  <a:t>RA2SEL</a:t>
                </a:r>
                <a:endParaRPr lang="en-US" sz="1200"/>
              </a:p>
            </p:txBody>
          </p:sp>
          <p:sp>
            <p:nvSpPr>
              <p:cNvPr id="286" name="Freeform 123"/>
              <p:cNvSpPr>
                <a:spLocks/>
              </p:cNvSpPr>
              <p:nvPr/>
            </p:nvSpPr>
            <p:spPr bwMode="auto">
              <a:xfrm>
                <a:off x="3875" y="1497"/>
                <a:ext cx="45" cy="33"/>
              </a:xfrm>
              <a:custGeom>
                <a:avLst/>
                <a:gdLst>
                  <a:gd name="T0" fmla="*/ 0 w 90"/>
                  <a:gd name="T1" fmla="*/ 1 h 66"/>
                  <a:gd name="T2" fmla="*/ 1 w 90"/>
                  <a:gd name="T3" fmla="*/ 0 h 66"/>
                  <a:gd name="T4" fmla="*/ 1 w 90"/>
                  <a:gd name="T5" fmla="*/ 1 h 66"/>
                  <a:gd name="T6" fmla="*/ 1 w 90"/>
                  <a:gd name="T7" fmla="*/ 1 h 66"/>
                  <a:gd name="T8" fmla="*/ 0 w 90"/>
                  <a:gd name="T9" fmla="*/ 1 h 66"/>
                  <a:gd name="T10" fmla="*/ 0 60000 65536"/>
                  <a:gd name="T11" fmla="*/ 0 60000 65536"/>
                  <a:gd name="T12" fmla="*/ 0 60000 65536"/>
                  <a:gd name="T13" fmla="*/ 0 60000 65536"/>
                  <a:gd name="T14" fmla="*/ 0 60000 65536"/>
                  <a:gd name="T15" fmla="*/ 0 w 90"/>
                  <a:gd name="T16" fmla="*/ 0 h 66"/>
                  <a:gd name="T17" fmla="*/ 90 w 90"/>
                  <a:gd name="T18" fmla="*/ 66 h 66"/>
                </a:gdLst>
                <a:ahLst/>
                <a:cxnLst>
                  <a:cxn ang="T10">
                    <a:pos x="T0" y="T1"/>
                  </a:cxn>
                  <a:cxn ang="T11">
                    <a:pos x="T2" y="T3"/>
                  </a:cxn>
                  <a:cxn ang="T12">
                    <a:pos x="T4" y="T5"/>
                  </a:cxn>
                  <a:cxn ang="T13">
                    <a:pos x="T6" y="T7"/>
                  </a:cxn>
                  <a:cxn ang="T14">
                    <a:pos x="T8" y="T9"/>
                  </a:cxn>
                </a:cxnLst>
                <a:rect l="T15" t="T16" r="T17" b="T18"/>
                <a:pathLst>
                  <a:path w="90" h="66">
                    <a:moveTo>
                      <a:pt x="0" y="34"/>
                    </a:moveTo>
                    <a:lnTo>
                      <a:pt x="90" y="0"/>
                    </a:lnTo>
                    <a:lnTo>
                      <a:pt x="44" y="34"/>
                    </a:lnTo>
                    <a:lnTo>
                      <a:pt x="90" y="66"/>
                    </a:lnTo>
                    <a:lnTo>
                      <a:pt x="0" y="34"/>
                    </a:lnTo>
                    <a:close/>
                  </a:path>
                </a:pathLst>
              </a:custGeom>
              <a:solidFill>
                <a:srgbClr val="000000"/>
              </a:solidFill>
              <a:ln w="9525">
                <a:noFill/>
                <a:round/>
                <a:headEnd/>
                <a:tailEnd/>
              </a:ln>
            </p:spPr>
            <p:txBody>
              <a:bodyPr/>
              <a:lstStyle/>
              <a:p>
                <a:endParaRPr lang="en-US" sz="1200"/>
              </a:p>
            </p:txBody>
          </p:sp>
          <p:sp>
            <p:nvSpPr>
              <p:cNvPr id="287" name="Line 124"/>
              <p:cNvSpPr>
                <a:spLocks noChangeShapeType="1"/>
              </p:cNvSpPr>
              <p:nvPr/>
            </p:nvSpPr>
            <p:spPr bwMode="auto">
              <a:xfrm>
                <a:off x="3896" y="1514"/>
                <a:ext cx="71" cy="1"/>
              </a:xfrm>
              <a:prstGeom prst="line">
                <a:avLst/>
              </a:prstGeom>
              <a:noFill/>
              <a:ln w="6350">
                <a:solidFill>
                  <a:srgbClr val="000000"/>
                </a:solidFill>
                <a:round/>
                <a:headEnd/>
                <a:tailEnd/>
              </a:ln>
            </p:spPr>
            <p:txBody>
              <a:bodyPr/>
              <a:lstStyle/>
              <a:p>
                <a:endParaRPr lang="en-US" sz="1200"/>
              </a:p>
            </p:txBody>
          </p:sp>
        </p:grpSp>
        <p:sp>
          <p:nvSpPr>
            <p:cNvPr id="107" name="Freeform 125"/>
            <p:cNvSpPr>
              <a:spLocks/>
            </p:cNvSpPr>
            <p:nvPr/>
          </p:nvSpPr>
          <p:spPr bwMode="auto">
            <a:xfrm>
              <a:off x="5718175" y="2863850"/>
              <a:ext cx="52388" cy="73025"/>
            </a:xfrm>
            <a:custGeom>
              <a:avLst/>
              <a:gdLst>
                <a:gd name="T0" fmla="*/ 2147483647 w 66"/>
                <a:gd name="T1" fmla="*/ 2147483647 h 92"/>
                <a:gd name="T2" fmla="*/ 0 w 66"/>
                <a:gd name="T3" fmla="*/ 0 h 92"/>
                <a:gd name="T4" fmla="*/ 2147483647 w 66"/>
                <a:gd name="T5" fmla="*/ 2147483647 h 92"/>
                <a:gd name="T6" fmla="*/ 2147483647 w 66"/>
                <a:gd name="T7" fmla="*/ 0 h 92"/>
                <a:gd name="T8" fmla="*/ 2147483647 w 66"/>
                <a:gd name="T9" fmla="*/ 2147483647 h 92"/>
                <a:gd name="T10" fmla="*/ 0 60000 65536"/>
                <a:gd name="T11" fmla="*/ 0 60000 65536"/>
                <a:gd name="T12" fmla="*/ 0 60000 65536"/>
                <a:gd name="T13" fmla="*/ 0 60000 65536"/>
                <a:gd name="T14" fmla="*/ 0 60000 65536"/>
                <a:gd name="T15" fmla="*/ 0 w 66"/>
                <a:gd name="T16" fmla="*/ 0 h 92"/>
                <a:gd name="T17" fmla="*/ 66 w 66"/>
                <a:gd name="T18" fmla="*/ 92 h 92"/>
              </a:gdLst>
              <a:ahLst/>
              <a:cxnLst>
                <a:cxn ang="T10">
                  <a:pos x="T0" y="T1"/>
                </a:cxn>
                <a:cxn ang="T11">
                  <a:pos x="T2" y="T3"/>
                </a:cxn>
                <a:cxn ang="T12">
                  <a:pos x="T4" y="T5"/>
                </a:cxn>
                <a:cxn ang="T13">
                  <a:pos x="T6" y="T7"/>
                </a:cxn>
                <a:cxn ang="T14">
                  <a:pos x="T8" y="T9"/>
                </a:cxn>
              </a:cxnLst>
              <a:rect l="T15" t="T16" r="T17" b="T18"/>
              <a:pathLst>
                <a:path w="66" h="92">
                  <a:moveTo>
                    <a:pt x="34" y="92"/>
                  </a:moveTo>
                  <a:lnTo>
                    <a:pt x="0" y="0"/>
                  </a:lnTo>
                  <a:lnTo>
                    <a:pt x="34" y="46"/>
                  </a:lnTo>
                  <a:lnTo>
                    <a:pt x="66" y="0"/>
                  </a:lnTo>
                  <a:lnTo>
                    <a:pt x="34" y="92"/>
                  </a:lnTo>
                  <a:close/>
                </a:path>
              </a:pathLst>
            </a:custGeom>
            <a:solidFill>
              <a:srgbClr val="000000"/>
            </a:solidFill>
            <a:ln w="9525">
              <a:noFill/>
              <a:round/>
              <a:headEnd/>
              <a:tailEnd/>
            </a:ln>
          </p:spPr>
          <p:txBody>
            <a:bodyPr/>
            <a:lstStyle/>
            <a:p>
              <a:endParaRPr lang="en-US" sz="1200"/>
            </a:p>
          </p:txBody>
        </p:sp>
        <p:sp>
          <p:nvSpPr>
            <p:cNvPr id="108" name="Line 126"/>
            <p:cNvSpPr>
              <a:spLocks noChangeShapeType="1"/>
            </p:cNvSpPr>
            <p:nvPr/>
          </p:nvSpPr>
          <p:spPr bwMode="auto">
            <a:xfrm>
              <a:off x="5745163" y="2819400"/>
              <a:ext cx="1587" cy="84138"/>
            </a:xfrm>
            <a:prstGeom prst="line">
              <a:avLst/>
            </a:prstGeom>
            <a:noFill/>
            <a:ln w="6350">
              <a:solidFill>
                <a:srgbClr val="000000"/>
              </a:solidFill>
              <a:round/>
              <a:headEnd/>
              <a:tailEnd/>
            </a:ln>
          </p:spPr>
          <p:txBody>
            <a:bodyPr/>
            <a:lstStyle/>
            <a:p>
              <a:endParaRPr lang="en-US" sz="1200"/>
            </a:p>
          </p:txBody>
        </p:sp>
        <p:sp>
          <p:nvSpPr>
            <p:cNvPr id="109" name="Line 127"/>
            <p:cNvSpPr>
              <a:spLocks noChangeShapeType="1"/>
            </p:cNvSpPr>
            <p:nvPr/>
          </p:nvSpPr>
          <p:spPr bwMode="auto">
            <a:xfrm flipV="1">
              <a:off x="5830888" y="2590800"/>
              <a:ext cx="1587" cy="87313"/>
            </a:xfrm>
            <a:prstGeom prst="line">
              <a:avLst/>
            </a:prstGeom>
            <a:noFill/>
            <a:ln w="6350">
              <a:solidFill>
                <a:srgbClr val="000000"/>
              </a:solidFill>
              <a:round/>
              <a:headEnd/>
              <a:tailEnd/>
            </a:ln>
          </p:spPr>
          <p:txBody>
            <a:bodyPr/>
            <a:lstStyle/>
            <a:p>
              <a:endParaRPr lang="en-US" sz="1200"/>
            </a:p>
          </p:txBody>
        </p:sp>
        <p:sp>
          <p:nvSpPr>
            <p:cNvPr id="110" name="Line 128"/>
            <p:cNvSpPr>
              <a:spLocks noChangeShapeType="1"/>
            </p:cNvSpPr>
            <p:nvPr/>
          </p:nvSpPr>
          <p:spPr bwMode="auto">
            <a:xfrm flipH="1" flipV="1">
              <a:off x="5770563" y="2536825"/>
              <a:ext cx="61912" cy="60325"/>
            </a:xfrm>
            <a:prstGeom prst="line">
              <a:avLst/>
            </a:prstGeom>
            <a:noFill/>
            <a:ln w="7938">
              <a:solidFill>
                <a:srgbClr val="000000"/>
              </a:solidFill>
              <a:round/>
              <a:headEnd/>
              <a:tailEnd/>
            </a:ln>
          </p:spPr>
          <p:txBody>
            <a:bodyPr/>
            <a:lstStyle/>
            <a:p>
              <a:endParaRPr lang="en-US" sz="1200"/>
            </a:p>
          </p:txBody>
        </p:sp>
        <p:sp>
          <p:nvSpPr>
            <p:cNvPr id="111" name="Line 129"/>
            <p:cNvSpPr>
              <a:spLocks noChangeShapeType="1"/>
            </p:cNvSpPr>
            <p:nvPr/>
          </p:nvSpPr>
          <p:spPr bwMode="auto">
            <a:xfrm flipH="1">
              <a:off x="4686300" y="2536825"/>
              <a:ext cx="1090613" cy="1588"/>
            </a:xfrm>
            <a:prstGeom prst="line">
              <a:avLst/>
            </a:prstGeom>
            <a:noFill/>
            <a:ln w="6350">
              <a:solidFill>
                <a:srgbClr val="000000"/>
              </a:solidFill>
              <a:round/>
              <a:headEnd/>
              <a:tailEnd/>
            </a:ln>
          </p:spPr>
          <p:txBody>
            <a:bodyPr/>
            <a:lstStyle/>
            <a:p>
              <a:endParaRPr lang="en-US" sz="1200"/>
            </a:p>
          </p:txBody>
        </p:sp>
        <p:sp>
          <p:nvSpPr>
            <p:cNvPr id="112" name="Freeform 130"/>
            <p:cNvSpPr>
              <a:spLocks/>
            </p:cNvSpPr>
            <p:nvPr/>
          </p:nvSpPr>
          <p:spPr bwMode="auto">
            <a:xfrm>
              <a:off x="5803900" y="2638425"/>
              <a:ext cx="52388" cy="73025"/>
            </a:xfrm>
            <a:custGeom>
              <a:avLst/>
              <a:gdLst>
                <a:gd name="T0" fmla="*/ 2147483647 w 66"/>
                <a:gd name="T1" fmla="*/ 2147483647 h 91"/>
                <a:gd name="T2" fmla="*/ 0 w 66"/>
                <a:gd name="T3" fmla="*/ 0 h 91"/>
                <a:gd name="T4" fmla="*/ 2147483647 w 66"/>
                <a:gd name="T5" fmla="*/ 2147483647 h 91"/>
                <a:gd name="T6" fmla="*/ 2147483647 w 66"/>
                <a:gd name="T7" fmla="*/ 0 h 91"/>
                <a:gd name="T8" fmla="*/ 2147483647 w 66"/>
                <a:gd name="T9" fmla="*/ 2147483647 h 91"/>
                <a:gd name="T10" fmla="*/ 0 60000 65536"/>
                <a:gd name="T11" fmla="*/ 0 60000 65536"/>
                <a:gd name="T12" fmla="*/ 0 60000 65536"/>
                <a:gd name="T13" fmla="*/ 0 60000 65536"/>
                <a:gd name="T14" fmla="*/ 0 60000 65536"/>
                <a:gd name="T15" fmla="*/ 0 w 66"/>
                <a:gd name="T16" fmla="*/ 0 h 91"/>
                <a:gd name="T17" fmla="*/ 66 w 66"/>
                <a:gd name="T18" fmla="*/ 91 h 91"/>
              </a:gdLst>
              <a:ahLst/>
              <a:cxnLst>
                <a:cxn ang="T10">
                  <a:pos x="T0" y="T1"/>
                </a:cxn>
                <a:cxn ang="T11">
                  <a:pos x="T2" y="T3"/>
                </a:cxn>
                <a:cxn ang="T12">
                  <a:pos x="T4" y="T5"/>
                </a:cxn>
                <a:cxn ang="T13">
                  <a:pos x="T6" y="T7"/>
                </a:cxn>
                <a:cxn ang="T14">
                  <a:pos x="T8" y="T9"/>
                </a:cxn>
              </a:cxnLst>
              <a:rect l="T15" t="T16" r="T17" b="T18"/>
              <a:pathLst>
                <a:path w="66" h="91">
                  <a:moveTo>
                    <a:pt x="34" y="91"/>
                  </a:moveTo>
                  <a:lnTo>
                    <a:pt x="0" y="0"/>
                  </a:lnTo>
                  <a:lnTo>
                    <a:pt x="34" y="45"/>
                  </a:lnTo>
                  <a:lnTo>
                    <a:pt x="66" y="0"/>
                  </a:lnTo>
                  <a:lnTo>
                    <a:pt x="34" y="91"/>
                  </a:lnTo>
                  <a:close/>
                </a:path>
              </a:pathLst>
            </a:custGeom>
            <a:solidFill>
              <a:srgbClr val="000000"/>
            </a:solidFill>
            <a:ln w="9525">
              <a:noFill/>
              <a:round/>
              <a:headEnd/>
              <a:tailEnd/>
            </a:ln>
          </p:spPr>
          <p:txBody>
            <a:bodyPr/>
            <a:lstStyle/>
            <a:p>
              <a:endParaRPr lang="en-US" sz="1200"/>
            </a:p>
          </p:txBody>
        </p:sp>
        <p:sp>
          <p:nvSpPr>
            <p:cNvPr id="113" name="Rectangle 131"/>
            <p:cNvSpPr>
              <a:spLocks noChangeArrowheads="1"/>
            </p:cNvSpPr>
            <p:nvPr/>
          </p:nvSpPr>
          <p:spPr bwMode="auto">
            <a:xfrm>
              <a:off x="5867400" y="2530476"/>
              <a:ext cx="645399" cy="156499"/>
            </a:xfrm>
            <a:prstGeom prst="rect">
              <a:avLst/>
            </a:prstGeom>
            <a:noFill/>
            <a:ln w="9525">
              <a:noFill/>
              <a:miter lim="800000"/>
              <a:headEnd/>
              <a:tailEnd/>
            </a:ln>
          </p:spPr>
          <p:txBody>
            <a:bodyPr wrap="none" lIns="0" tIns="0" rIns="0" bIns="0">
              <a:spAutoFit/>
            </a:bodyPr>
            <a:lstStyle/>
            <a:p>
              <a:pPr algn="l" eaLnBrk="0" hangingPunct="0"/>
              <a:r>
                <a:rPr lang="en-US" sz="600">
                  <a:solidFill>
                    <a:srgbClr val="000000"/>
                  </a:solidFill>
                  <a:latin typeface="AvantGarde" pitchFamily="34" charset="0"/>
                </a:rPr>
                <a:t>Rc: &lt;25:21&gt;</a:t>
              </a:r>
              <a:endParaRPr lang="en-US" sz="600"/>
            </a:p>
          </p:txBody>
        </p:sp>
        <p:sp>
          <p:nvSpPr>
            <p:cNvPr id="114" name="Rectangle 133"/>
            <p:cNvSpPr>
              <a:spLocks noChangeArrowheads="1"/>
            </p:cNvSpPr>
            <p:nvPr/>
          </p:nvSpPr>
          <p:spPr bwMode="auto">
            <a:xfrm>
              <a:off x="2795588" y="2765425"/>
              <a:ext cx="227012" cy="228600"/>
            </a:xfrm>
            <a:prstGeom prst="rect">
              <a:avLst/>
            </a:prstGeom>
            <a:solidFill>
              <a:srgbClr val="CCFFFF"/>
            </a:solidFill>
            <a:ln w="6350">
              <a:solidFill>
                <a:srgbClr val="000000"/>
              </a:solidFill>
              <a:miter lim="800000"/>
              <a:headEnd/>
              <a:tailEnd/>
            </a:ln>
          </p:spPr>
          <p:txBody>
            <a:bodyPr/>
            <a:lstStyle/>
            <a:p>
              <a:endParaRPr lang="en-US" sz="1200"/>
            </a:p>
          </p:txBody>
        </p:sp>
        <p:sp>
          <p:nvSpPr>
            <p:cNvPr id="115" name="Rectangle 134"/>
            <p:cNvSpPr>
              <a:spLocks noChangeArrowheads="1"/>
            </p:cNvSpPr>
            <p:nvPr/>
          </p:nvSpPr>
          <p:spPr bwMode="auto">
            <a:xfrm>
              <a:off x="2854324" y="2738438"/>
              <a:ext cx="137948" cy="312998"/>
            </a:xfrm>
            <a:prstGeom prst="rect">
              <a:avLst/>
            </a:prstGeom>
            <a:noFill/>
            <a:ln w="9525">
              <a:noFill/>
              <a:miter lim="800000"/>
              <a:headEnd/>
              <a:tailEnd/>
            </a:ln>
          </p:spPr>
          <p:txBody>
            <a:bodyPr wrap="none" lIns="0" tIns="0" rIns="0" bIns="0">
              <a:spAutoFit/>
            </a:bodyPr>
            <a:lstStyle/>
            <a:p>
              <a:pPr algn="l" eaLnBrk="0" hangingPunct="0"/>
              <a:r>
                <a:rPr lang="en-US" sz="1200">
                  <a:solidFill>
                    <a:srgbClr val="000000"/>
                  </a:solidFill>
                  <a:latin typeface="AvantGarde" pitchFamily="34" charset="0"/>
                </a:rPr>
                <a:t>+</a:t>
              </a:r>
              <a:endParaRPr lang="en-US" sz="1200"/>
            </a:p>
          </p:txBody>
        </p:sp>
        <p:sp>
          <p:nvSpPr>
            <p:cNvPr id="116" name="Line 135"/>
            <p:cNvSpPr>
              <a:spLocks noChangeShapeType="1"/>
            </p:cNvSpPr>
            <p:nvPr/>
          </p:nvSpPr>
          <p:spPr bwMode="auto">
            <a:xfrm>
              <a:off x="3065463" y="2936875"/>
              <a:ext cx="423862" cy="1588"/>
            </a:xfrm>
            <a:prstGeom prst="line">
              <a:avLst/>
            </a:prstGeom>
            <a:noFill/>
            <a:ln w="6350">
              <a:solidFill>
                <a:srgbClr val="000000"/>
              </a:solidFill>
              <a:round/>
              <a:headEnd/>
              <a:tailEnd/>
            </a:ln>
          </p:spPr>
          <p:txBody>
            <a:bodyPr/>
            <a:lstStyle/>
            <a:p>
              <a:endParaRPr lang="en-US" sz="1200"/>
            </a:p>
          </p:txBody>
        </p:sp>
        <p:sp>
          <p:nvSpPr>
            <p:cNvPr id="117" name="Line 136"/>
            <p:cNvSpPr>
              <a:spLocks noChangeShapeType="1"/>
            </p:cNvSpPr>
            <p:nvPr/>
          </p:nvSpPr>
          <p:spPr bwMode="auto">
            <a:xfrm flipV="1">
              <a:off x="3482975" y="2876550"/>
              <a:ext cx="63500" cy="63500"/>
            </a:xfrm>
            <a:prstGeom prst="line">
              <a:avLst/>
            </a:prstGeom>
            <a:noFill/>
            <a:ln w="7938">
              <a:solidFill>
                <a:srgbClr val="000000"/>
              </a:solidFill>
              <a:round/>
              <a:headEnd/>
              <a:tailEnd/>
            </a:ln>
          </p:spPr>
          <p:txBody>
            <a:bodyPr/>
            <a:lstStyle/>
            <a:p>
              <a:endParaRPr lang="en-US" sz="1200"/>
            </a:p>
          </p:txBody>
        </p:sp>
        <p:sp>
          <p:nvSpPr>
            <p:cNvPr id="118" name="Freeform 137"/>
            <p:cNvSpPr>
              <a:spLocks/>
            </p:cNvSpPr>
            <p:nvPr/>
          </p:nvSpPr>
          <p:spPr bwMode="auto">
            <a:xfrm>
              <a:off x="3032125" y="2909888"/>
              <a:ext cx="71438" cy="52387"/>
            </a:xfrm>
            <a:custGeom>
              <a:avLst/>
              <a:gdLst>
                <a:gd name="T0" fmla="*/ 0 w 90"/>
                <a:gd name="T1" fmla="*/ 2147483647 h 65"/>
                <a:gd name="T2" fmla="*/ 2147483647 w 90"/>
                <a:gd name="T3" fmla="*/ 0 h 65"/>
                <a:gd name="T4" fmla="*/ 2147483647 w 90"/>
                <a:gd name="T5" fmla="*/ 2147483647 h 65"/>
                <a:gd name="T6" fmla="*/ 2147483647 w 90"/>
                <a:gd name="T7" fmla="*/ 2147483647 h 65"/>
                <a:gd name="T8" fmla="*/ 0 w 90"/>
                <a:gd name="T9" fmla="*/ 2147483647 h 65"/>
                <a:gd name="T10" fmla="*/ 0 60000 65536"/>
                <a:gd name="T11" fmla="*/ 0 60000 65536"/>
                <a:gd name="T12" fmla="*/ 0 60000 65536"/>
                <a:gd name="T13" fmla="*/ 0 60000 65536"/>
                <a:gd name="T14" fmla="*/ 0 60000 65536"/>
                <a:gd name="T15" fmla="*/ 0 w 90"/>
                <a:gd name="T16" fmla="*/ 0 h 65"/>
                <a:gd name="T17" fmla="*/ 90 w 90"/>
                <a:gd name="T18" fmla="*/ 65 h 65"/>
              </a:gdLst>
              <a:ahLst/>
              <a:cxnLst>
                <a:cxn ang="T10">
                  <a:pos x="T0" y="T1"/>
                </a:cxn>
                <a:cxn ang="T11">
                  <a:pos x="T2" y="T3"/>
                </a:cxn>
                <a:cxn ang="T12">
                  <a:pos x="T4" y="T5"/>
                </a:cxn>
                <a:cxn ang="T13">
                  <a:pos x="T6" y="T7"/>
                </a:cxn>
                <a:cxn ang="T14">
                  <a:pos x="T8" y="T9"/>
                </a:cxn>
              </a:cxnLst>
              <a:rect l="T15" t="T16" r="T17" b="T18"/>
              <a:pathLst>
                <a:path w="90" h="65">
                  <a:moveTo>
                    <a:pt x="0" y="34"/>
                  </a:moveTo>
                  <a:lnTo>
                    <a:pt x="90" y="0"/>
                  </a:lnTo>
                  <a:lnTo>
                    <a:pt x="44" y="34"/>
                  </a:lnTo>
                  <a:lnTo>
                    <a:pt x="90" y="65"/>
                  </a:lnTo>
                  <a:lnTo>
                    <a:pt x="0" y="34"/>
                  </a:lnTo>
                  <a:close/>
                </a:path>
              </a:pathLst>
            </a:custGeom>
            <a:solidFill>
              <a:srgbClr val="000000"/>
            </a:solidFill>
            <a:ln w="9525">
              <a:noFill/>
              <a:round/>
              <a:headEnd/>
              <a:tailEnd/>
            </a:ln>
          </p:spPr>
          <p:txBody>
            <a:bodyPr/>
            <a:lstStyle/>
            <a:p>
              <a:endParaRPr lang="en-US" sz="1200"/>
            </a:p>
          </p:txBody>
        </p:sp>
        <p:sp>
          <p:nvSpPr>
            <p:cNvPr id="119" name="Freeform 138"/>
            <p:cNvSpPr>
              <a:spLocks/>
            </p:cNvSpPr>
            <p:nvPr/>
          </p:nvSpPr>
          <p:spPr bwMode="auto">
            <a:xfrm>
              <a:off x="2538413" y="2852738"/>
              <a:ext cx="71437" cy="52387"/>
            </a:xfrm>
            <a:custGeom>
              <a:avLst/>
              <a:gdLst>
                <a:gd name="T0" fmla="*/ 0 w 90"/>
                <a:gd name="T1" fmla="*/ 2147483647 h 66"/>
                <a:gd name="T2" fmla="*/ 2147483647 w 90"/>
                <a:gd name="T3" fmla="*/ 0 h 66"/>
                <a:gd name="T4" fmla="*/ 2147483647 w 90"/>
                <a:gd name="T5" fmla="*/ 2147483647 h 66"/>
                <a:gd name="T6" fmla="*/ 2147483647 w 90"/>
                <a:gd name="T7" fmla="*/ 2147483647 h 66"/>
                <a:gd name="T8" fmla="*/ 0 w 90"/>
                <a:gd name="T9" fmla="*/ 2147483647 h 66"/>
                <a:gd name="T10" fmla="*/ 0 60000 65536"/>
                <a:gd name="T11" fmla="*/ 0 60000 65536"/>
                <a:gd name="T12" fmla="*/ 0 60000 65536"/>
                <a:gd name="T13" fmla="*/ 0 60000 65536"/>
                <a:gd name="T14" fmla="*/ 0 60000 65536"/>
                <a:gd name="T15" fmla="*/ 0 w 90"/>
                <a:gd name="T16" fmla="*/ 0 h 66"/>
                <a:gd name="T17" fmla="*/ 90 w 90"/>
                <a:gd name="T18" fmla="*/ 66 h 66"/>
              </a:gdLst>
              <a:ahLst/>
              <a:cxnLst>
                <a:cxn ang="T10">
                  <a:pos x="T0" y="T1"/>
                </a:cxn>
                <a:cxn ang="T11">
                  <a:pos x="T2" y="T3"/>
                </a:cxn>
                <a:cxn ang="T12">
                  <a:pos x="T4" y="T5"/>
                </a:cxn>
                <a:cxn ang="T13">
                  <a:pos x="T6" y="T7"/>
                </a:cxn>
                <a:cxn ang="T14">
                  <a:pos x="T8" y="T9"/>
                </a:cxn>
              </a:cxnLst>
              <a:rect l="T15" t="T16" r="T17" b="T18"/>
              <a:pathLst>
                <a:path w="90" h="66">
                  <a:moveTo>
                    <a:pt x="0" y="34"/>
                  </a:moveTo>
                  <a:lnTo>
                    <a:pt x="90" y="0"/>
                  </a:lnTo>
                  <a:lnTo>
                    <a:pt x="44" y="34"/>
                  </a:lnTo>
                  <a:lnTo>
                    <a:pt x="90" y="66"/>
                  </a:lnTo>
                  <a:lnTo>
                    <a:pt x="0" y="34"/>
                  </a:lnTo>
                  <a:close/>
                </a:path>
              </a:pathLst>
            </a:custGeom>
            <a:solidFill>
              <a:srgbClr val="000000"/>
            </a:solidFill>
            <a:ln w="9525">
              <a:noFill/>
              <a:round/>
              <a:headEnd/>
              <a:tailEnd/>
            </a:ln>
          </p:spPr>
          <p:txBody>
            <a:bodyPr/>
            <a:lstStyle/>
            <a:p>
              <a:endParaRPr lang="en-US" sz="1200"/>
            </a:p>
          </p:txBody>
        </p:sp>
        <p:sp>
          <p:nvSpPr>
            <p:cNvPr id="120" name="Line 139"/>
            <p:cNvSpPr>
              <a:spLocks noChangeShapeType="1"/>
            </p:cNvSpPr>
            <p:nvPr/>
          </p:nvSpPr>
          <p:spPr bwMode="auto">
            <a:xfrm flipH="1">
              <a:off x="2571750" y="2879725"/>
              <a:ext cx="227013" cy="1588"/>
            </a:xfrm>
            <a:prstGeom prst="line">
              <a:avLst/>
            </a:prstGeom>
            <a:noFill/>
            <a:ln w="6350">
              <a:solidFill>
                <a:srgbClr val="000000"/>
              </a:solidFill>
              <a:round/>
              <a:headEnd/>
              <a:tailEnd/>
            </a:ln>
          </p:spPr>
          <p:txBody>
            <a:bodyPr/>
            <a:lstStyle/>
            <a:p>
              <a:endParaRPr lang="en-US" sz="1200"/>
            </a:p>
          </p:txBody>
        </p:sp>
        <p:sp>
          <p:nvSpPr>
            <p:cNvPr id="121" name="Rectangle 140"/>
            <p:cNvSpPr>
              <a:spLocks noChangeArrowheads="1"/>
            </p:cNvSpPr>
            <p:nvPr/>
          </p:nvSpPr>
          <p:spPr bwMode="auto">
            <a:xfrm>
              <a:off x="4519613" y="2936875"/>
              <a:ext cx="1711325" cy="455613"/>
            </a:xfrm>
            <a:prstGeom prst="rect">
              <a:avLst/>
            </a:prstGeom>
            <a:solidFill>
              <a:srgbClr val="CCFFFF"/>
            </a:solidFill>
            <a:ln w="6350">
              <a:solidFill>
                <a:srgbClr val="000000"/>
              </a:solidFill>
              <a:miter lim="800000"/>
              <a:headEnd/>
              <a:tailEnd/>
            </a:ln>
          </p:spPr>
          <p:txBody>
            <a:bodyPr/>
            <a:lstStyle/>
            <a:p>
              <a:endParaRPr lang="en-US" sz="1200"/>
            </a:p>
          </p:txBody>
        </p:sp>
        <p:sp>
          <p:nvSpPr>
            <p:cNvPr id="122" name="Rectangle 141"/>
            <p:cNvSpPr>
              <a:spLocks noChangeArrowheads="1"/>
            </p:cNvSpPr>
            <p:nvPr/>
          </p:nvSpPr>
          <p:spPr bwMode="auto">
            <a:xfrm>
              <a:off x="4976813" y="2978150"/>
              <a:ext cx="785810" cy="260831"/>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latin typeface="AvantGarde" pitchFamily="34" charset="0"/>
                </a:rPr>
                <a:t>Register</a:t>
              </a:r>
              <a:endParaRPr lang="en-US" sz="1200"/>
            </a:p>
          </p:txBody>
        </p:sp>
        <p:sp>
          <p:nvSpPr>
            <p:cNvPr id="123" name="Rectangle 142"/>
            <p:cNvSpPr>
              <a:spLocks noChangeArrowheads="1"/>
            </p:cNvSpPr>
            <p:nvPr/>
          </p:nvSpPr>
          <p:spPr bwMode="auto">
            <a:xfrm>
              <a:off x="5138738" y="3143249"/>
              <a:ext cx="337481" cy="260831"/>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latin typeface="AvantGarde" pitchFamily="34" charset="0"/>
                </a:rPr>
                <a:t>File</a:t>
              </a:r>
              <a:endParaRPr lang="en-US" sz="1200"/>
            </a:p>
          </p:txBody>
        </p:sp>
        <p:sp>
          <p:nvSpPr>
            <p:cNvPr id="124" name="Rectangle 143"/>
            <p:cNvSpPr>
              <a:spLocks noChangeArrowheads="1"/>
            </p:cNvSpPr>
            <p:nvPr/>
          </p:nvSpPr>
          <p:spPr bwMode="auto">
            <a:xfrm>
              <a:off x="4633913" y="2987676"/>
              <a:ext cx="152728" cy="104332"/>
            </a:xfrm>
            <a:prstGeom prst="rect">
              <a:avLst/>
            </a:prstGeom>
            <a:noFill/>
            <a:ln w="9525">
              <a:noFill/>
              <a:miter lim="800000"/>
              <a:headEnd/>
              <a:tailEnd/>
            </a:ln>
          </p:spPr>
          <p:txBody>
            <a:bodyPr wrap="none" lIns="0" tIns="0" rIns="0" bIns="0">
              <a:spAutoFit/>
            </a:bodyPr>
            <a:lstStyle/>
            <a:p>
              <a:pPr algn="l" eaLnBrk="0" hangingPunct="0"/>
              <a:r>
                <a:rPr lang="en-US" sz="400">
                  <a:solidFill>
                    <a:srgbClr val="000000"/>
                  </a:solidFill>
                  <a:latin typeface="AvantGarde" pitchFamily="34" charset="0"/>
                </a:rPr>
                <a:t>RA1</a:t>
              </a:r>
              <a:endParaRPr lang="en-US" sz="1200"/>
            </a:p>
          </p:txBody>
        </p:sp>
        <p:sp>
          <p:nvSpPr>
            <p:cNvPr id="125" name="Rectangle 144"/>
            <p:cNvSpPr>
              <a:spLocks noChangeArrowheads="1"/>
            </p:cNvSpPr>
            <p:nvPr/>
          </p:nvSpPr>
          <p:spPr bwMode="auto">
            <a:xfrm>
              <a:off x="5661025" y="2987676"/>
              <a:ext cx="152728" cy="104332"/>
            </a:xfrm>
            <a:prstGeom prst="rect">
              <a:avLst/>
            </a:prstGeom>
            <a:noFill/>
            <a:ln w="9525">
              <a:noFill/>
              <a:miter lim="800000"/>
              <a:headEnd/>
              <a:tailEnd/>
            </a:ln>
          </p:spPr>
          <p:txBody>
            <a:bodyPr wrap="none" lIns="0" tIns="0" rIns="0" bIns="0">
              <a:spAutoFit/>
            </a:bodyPr>
            <a:lstStyle/>
            <a:p>
              <a:pPr algn="l" eaLnBrk="0" hangingPunct="0"/>
              <a:r>
                <a:rPr lang="en-US" sz="400">
                  <a:solidFill>
                    <a:srgbClr val="000000"/>
                  </a:solidFill>
                  <a:latin typeface="AvantGarde" pitchFamily="34" charset="0"/>
                </a:rPr>
                <a:t>RA2</a:t>
              </a:r>
              <a:endParaRPr lang="en-US" sz="1200"/>
            </a:p>
          </p:txBody>
        </p:sp>
        <p:sp>
          <p:nvSpPr>
            <p:cNvPr id="126" name="Rectangle 145"/>
            <p:cNvSpPr>
              <a:spLocks noChangeArrowheads="1"/>
            </p:cNvSpPr>
            <p:nvPr/>
          </p:nvSpPr>
          <p:spPr bwMode="auto">
            <a:xfrm>
              <a:off x="4633913" y="3271838"/>
              <a:ext cx="157654" cy="104332"/>
            </a:xfrm>
            <a:prstGeom prst="rect">
              <a:avLst/>
            </a:prstGeom>
            <a:noFill/>
            <a:ln w="9525">
              <a:noFill/>
              <a:miter lim="800000"/>
              <a:headEnd/>
              <a:tailEnd/>
            </a:ln>
          </p:spPr>
          <p:txBody>
            <a:bodyPr wrap="none" lIns="0" tIns="0" rIns="0" bIns="0">
              <a:spAutoFit/>
            </a:bodyPr>
            <a:lstStyle/>
            <a:p>
              <a:pPr algn="l" eaLnBrk="0" hangingPunct="0"/>
              <a:r>
                <a:rPr lang="en-US" sz="400">
                  <a:solidFill>
                    <a:srgbClr val="000000"/>
                  </a:solidFill>
                  <a:latin typeface="AvantGarde" pitchFamily="34" charset="0"/>
                </a:rPr>
                <a:t>RD1</a:t>
              </a:r>
              <a:endParaRPr lang="en-US" sz="1200"/>
            </a:p>
          </p:txBody>
        </p:sp>
        <p:sp>
          <p:nvSpPr>
            <p:cNvPr id="127" name="Rectangle 146"/>
            <p:cNvSpPr>
              <a:spLocks noChangeArrowheads="1"/>
            </p:cNvSpPr>
            <p:nvPr/>
          </p:nvSpPr>
          <p:spPr bwMode="auto">
            <a:xfrm>
              <a:off x="5661025" y="3271838"/>
              <a:ext cx="157654" cy="104332"/>
            </a:xfrm>
            <a:prstGeom prst="rect">
              <a:avLst/>
            </a:prstGeom>
            <a:noFill/>
            <a:ln w="9525">
              <a:noFill/>
              <a:miter lim="800000"/>
              <a:headEnd/>
              <a:tailEnd/>
            </a:ln>
          </p:spPr>
          <p:txBody>
            <a:bodyPr wrap="none" lIns="0" tIns="0" rIns="0" bIns="0">
              <a:spAutoFit/>
            </a:bodyPr>
            <a:lstStyle/>
            <a:p>
              <a:pPr algn="l" eaLnBrk="0" hangingPunct="0"/>
              <a:r>
                <a:rPr lang="en-US" sz="400">
                  <a:solidFill>
                    <a:srgbClr val="000000"/>
                  </a:solidFill>
                  <a:latin typeface="AvantGarde" pitchFamily="34" charset="0"/>
                </a:rPr>
                <a:t>RD2</a:t>
              </a:r>
              <a:endParaRPr lang="en-US" sz="1200"/>
            </a:p>
          </p:txBody>
        </p:sp>
        <p:sp>
          <p:nvSpPr>
            <p:cNvPr id="128" name="Freeform 147"/>
            <p:cNvSpPr>
              <a:spLocks/>
            </p:cNvSpPr>
            <p:nvPr/>
          </p:nvSpPr>
          <p:spPr bwMode="auto">
            <a:xfrm>
              <a:off x="5368925" y="3956050"/>
              <a:ext cx="455613" cy="114300"/>
            </a:xfrm>
            <a:custGeom>
              <a:avLst/>
              <a:gdLst>
                <a:gd name="T0" fmla="*/ 0 w 575"/>
                <a:gd name="T1" fmla="*/ 0 h 144"/>
                <a:gd name="T2" fmla="*/ 2147483647 w 575"/>
                <a:gd name="T3" fmla="*/ 0 h 144"/>
                <a:gd name="T4" fmla="*/ 2147483647 w 575"/>
                <a:gd name="T5" fmla="*/ 2147483647 h 144"/>
                <a:gd name="T6" fmla="*/ 2147483647 w 575"/>
                <a:gd name="T7" fmla="*/ 2147483647 h 144"/>
                <a:gd name="T8" fmla="*/ 0 w 575"/>
                <a:gd name="T9" fmla="*/ 0 h 144"/>
                <a:gd name="T10" fmla="*/ 0 60000 65536"/>
                <a:gd name="T11" fmla="*/ 0 60000 65536"/>
                <a:gd name="T12" fmla="*/ 0 60000 65536"/>
                <a:gd name="T13" fmla="*/ 0 60000 65536"/>
                <a:gd name="T14" fmla="*/ 0 60000 65536"/>
                <a:gd name="T15" fmla="*/ 0 w 575"/>
                <a:gd name="T16" fmla="*/ 0 h 144"/>
                <a:gd name="T17" fmla="*/ 575 w 575"/>
                <a:gd name="T18" fmla="*/ 144 h 144"/>
              </a:gdLst>
              <a:ahLst/>
              <a:cxnLst>
                <a:cxn ang="T10">
                  <a:pos x="T0" y="T1"/>
                </a:cxn>
                <a:cxn ang="T11">
                  <a:pos x="T2" y="T3"/>
                </a:cxn>
                <a:cxn ang="T12">
                  <a:pos x="T4" y="T5"/>
                </a:cxn>
                <a:cxn ang="T13">
                  <a:pos x="T6" y="T7"/>
                </a:cxn>
                <a:cxn ang="T14">
                  <a:pos x="T8" y="T9"/>
                </a:cxn>
              </a:cxnLst>
              <a:rect l="T15" t="T16" r="T17" b="T18"/>
              <a:pathLst>
                <a:path w="575" h="144">
                  <a:moveTo>
                    <a:pt x="0" y="0"/>
                  </a:moveTo>
                  <a:lnTo>
                    <a:pt x="575" y="0"/>
                  </a:lnTo>
                  <a:lnTo>
                    <a:pt x="503" y="144"/>
                  </a:lnTo>
                  <a:lnTo>
                    <a:pt x="72" y="144"/>
                  </a:lnTo>
                  <a:lnTo>
                    <a:pt x="0" y="0"/>
                  </a:lnTo>
                  <a:close/>
                </a:path>
              </a:pathLst>
            </a:custGeom>
            <a:solidFill>
              <a:srgbClr val="FFFFFF"/>
            </a:solidFill>
            <a:ln w="9525">
              <a:noFill/>
              <a:round/>
              <a:headEnd/>
              <a:tailEnd/>
            </a:ln>
          </p:spPr>
          <p:txBody>
            <a:bodyPr/>
            <a:lstStyle/>
            <a:p>
              <a:endParaRPr lang="en-US" sz="1200"/>
            </a:p>
          </p:txBody>
        </p:sp>
        <p:sp>
          <p:nvSpPr>
            <p:cNvPr id="129" name="Freeform 148"/>
            <p:cNvSpPr>
              <a:spLocks/>
            </p:cNvSpPr>
            <p:nvPr/>
          </p:nvSpPr>
          <p:spPr bwMode="auto">
            <a:xfrm>
              <a:off x="5375275" y="3962400"/>
              <a:ext cx="455613" cy="114300"/>
            </a:xfrm>
            <a:custGeom>
              <a:avLst/>
              <a:gdLst>
                <a:gd name="T0" fmla="*/ 0 w 575"/>
                <a:gd name="T1" fmla="*/ 0 h 144"/>
                <a:gd name="T2" fmla="*/ 2147483647 w 575"/>
                <a:gd name="T3" fmla="*/ 0 h 144"/>
                <a:gd name="T4" fmla="*/ 2147483647 w 575"/>
                <a:gd name="T5" fmla="*/ 2147483647 h 144"/>
                <a:gd name="T6" fmla="*/ 2147483647 w 575"/>
                <a:gd name="T7" fmla="*/ 2147483647 h 144"/>
                <a:gd name="T8" fmla="*/ 0 w 575"/>
                <a:gd name="T9" fmla="*/ 0 h 144"/>
                <a:gd name="T10" fmla="*/ 0 60000 65536"/>
                <a:gd name="T11" fmla="*/ 0 60000 65536"/>
                <a:gd name="T12" fmla="*/ 0 60000 65536"/>
                <a:gd name="T13" fmla="*/ 0 60000 65536"/>
                <a:gd name="T14" fmla="*/ 0 60000 65536"/>
                <a:gd name="T15" fmla="*/ 0 w 575"/>
                <a:gd name="T16" fmla="*/ 0 h 144"/>
                <a:gd name="T17" fmla="*/ 575 w 575"/>
                <a:gd name="T18" fmla="*/ 144 h 144"/>
              </a:gdLst>
              <a:ahLst/>
              <a:cxnLst>
                <a:cxn ang="T10">
                  <a:pos x="T0" y="T1"/>
                </a:cxn>
                <a:cxn ang="T11">
                  <a:pos x="T2" y="T3"/>
                </a:cxn>
                <a:cxn ang="T12">
                  <a:pos x="T4" y="T5"/>
                </a:cxn>
                <a:cxn ang="T13">
                  <a:pos x="T6" y="T7"/>
                </a:cxn>
                <a:cxn ang="T14">
                  <a:pos x="T8" y="T9"/>
                </a:cxn>
              </a:cxnLst>
              <a:rect l="T15" t="T16" r="T17" b="T18"/>
              <a:pathLst>
                <a:path w="575" h="144">
                  <a:moveTo>
                    <a:pt x="0" y="0"/>
                  </a:moveTo>
                  <a:lnTo>
                    <a:pt x="575" y="0"/>
                  </a:lnTo>
                  <a:lnTo>
                    <a:pt x="503" y="144"/>
                  </a:lnTo>
                  <a:lnTo>
                    <a:pt x="72" y="144"/>
                  </a:lnTo>
                  <a:lnTo>
                    <a:pt x="0" y="0"/>
                  </a:lnTo>
                  <a:close/>
                </a:path>
              </a:pathLst>
            </a:custGeom>
            <a:solidFill>
              <a:srgbClr val="CCFFFF"/>
            </a:solidFill>
            <a:ln w="12700">
              <a:solidFill>
                <a:srgbClr val="000000"/>
              </a:solidFill>
              <a:round/>
              <a:headEnd/>
              <a:tailEnd/>
            </a:ln>
          </p:spPr>
          <p:txBody>
            <a:bodyPr/>
            <a:lstStyle/>
            <a:p>
              <a:endParaRPr lang="en-US" sz="1200"/>
            </a:p>
          </p:txBody>
        </p:sp>
        <p:grpSp>
          <p:nvGrpSpPr>
            <p:cNvPr id="130" name="Group 149"/>
            <p:cNvGrpSpPr>
              <a:grpSpLocks/>
            </p:cNvGrpSpPr>
            <p:nvPr/>
          </p:nvGrpSpPr>
          <p:grpSpPr bwMode="auto">
            <a:xfrm>
              <a:off x="5811846" y="3978292"/>
              <a:ext cx="373063" cy="104776"/>
              <a:chOff x="3803" y="2278"/>
              <a:chExt cx="235" cy="66"/>
            </a:xfrm>
          </p:grpSpPr>
          <p:sp>
            <p:nvSpPr>
              <p:cNvPr id="282" name="Rectangle 150"/>
              <p:cNvSpPr>
                <a:spLocks noChangeArrowheads="1"/>
              </p:cNvSpPr>
              <p:nvPr/>
            </p:nvSpPr>
            <p:spPr bwMode="auto">
              <a:xfrm>
                <a:off x="3912" y="2278"/>
                <a:ext cx="126" cy="66"/>
              </a:xfrm>
              <a:prstGeom prst="rect">
                <a:avLst/>
              </a:prstGeom>
              <a:noFill/>
              <a:ln w="9525">
                <a:noFill/>
                <a:miter lim="800000"/>
                <a:headEnd/>
                <a:tailEnd/>
              </a:ln>
            </p:spPr>
            <p:txBody>
              <a:bodyPr wrap="none" lIns="0" tIns="0" rIns="0" bIns="0">
                <a:spAutoFit/>
              </a:bodyPr>
              <a:lstStyle/>
              <a:p>
                <a:pPr algn="l" eaLnBrk="0" hangingPunct="0"/>
                <a:r>
                  <a:rPr lang="en-US" sz="400">
                    <a:solidFill>
                      <a:srgbClr val="000000"/>
                    </a:solidFill>
                    <a:latin typeface="Helvetica" pitchFamily="-84" charset="0"/>
                  </a:rPr>
                  <a:t>BSEL</a:t>
                </a:r>
                <a:endParaRPr lang="en-US" sz="1200"/>
              </a:p>
            </p:txBody>
          </p:sp>
          <p:sp>
            <p:nvSpPr>
              <p:cNvPr id="283" name="Freeform 151"/>
              <p:cNvSpPr>
                <a:spLocks/>
              </p:cNvSpPr>
              <p:nvPr/>
            </p:nvSpPr>
            <p:spPr bwMode="auto">
              <a:xfrm>
                <a:off x="3803" y="2287"/>
                <a:ext cx="45" cy="33"/>
              </a:xfrm>
              <a:custGeom>
                <a:avLst/>
                <a:gdLst>
                  <a:gd name="T0" fmla="*/ 0 w 90"/>
                  <a:gd name="T1" fmla="*/ 1 h 66"/>
                  <a:gd name="T2" fmla="*/ 1 w 90"/>
                  <a:gd name="T3" fmla="*/ 0 h 66"/>
                  <a:gd name="T4" fmla="*/ 1 w 90"/>
                  <a:gd name="T5" fmla="*/ 1 h 66"/>
                  <a:gd name="T6" fmla="*/ 1 w 90"/>
                  <a:gd name="T7" fmla="*/ 1 h 66"/>
                  <a:gd name="T8" fmla="*/ 0 w 90"/>
                  <a:gd name="T9" fmla="*/ 1 h 66"/>
                  <a:gd name="T10" fmla="*/ 0 60000 65536"/>
                  <a:gd name="T11" fmla="*/ 0 60000 65536"/>
                  <a:gd name="T12" fmla="*/ 0 60000 65536"/>
                  <a:gd name="T13" fmla="*/ 0 60000 65536"/>
                  <a:gd name="T14" fmla="*/ 0 60000 65536"/>
                  <a:gd name="T15" fmla="*/ 0 w 90"/>
                  <a:gd name="T16" fmla="*/ 0 h 66"/>
                  <a:gd name="T17" fmla="*/ 90 w 90"/>
                  <a:gd name="T18" fmla="*/ 66 h 66"/>
                </a:gdLst>
                <a:ahLst/>
                <a:cxnLst>
                  <a:cxn ang="T10">
                    <a:pos x="T0" y="T1"/>
                  </a:cxn>
                  <a:cxn ang="T11">
                    <a:pos x="T2" y="T3"/>
                  </a:cxn>
                  <a:cxn ang="T12">
                    <a:pos x="T4" y="T5"/>
                  </a:cxn>
                  <a:cxn ang="T13">
                    <a:pos x="T6" y="T7"/>
                  </a:cxn>
                  <a:cxn ang="T14">
                    <a:pos x="T8" y="T9"/>
                  </a:cxn>
                </a:cxnLst>
                <a:rect l="T15" t="T16" r="T17" b="T18"/>
                <a:pathLst>
                  <a:path w="90" h="66">
                    <a:moveTo>
                      <a:pt x="0" y="34"/>
                    </a:moveTo>
                    <a:lnTo>
                      <a:pt x="90" y="0"/>
                    </a:lnTo>
                    <a:lnTo>
                      <a:pt x="44" y="34"/>
                    </a:lnTo>
                    <a:lnTo>
                      <a:pt x="90" y="66"/>
                    </a:lnTo>
                    <a:lnTo>
                      <a:pt x="0" y="34"/>
                    </a:lnTo>
                    <a:close/>
                  </a:path>
                </a:pathLst>
              </a:custGeom>
              <a:solidFill>
                <a:srgbClr val="000000"/>
              </a:solidFill>
              <a:ln w="9525">
                <a:noFill/>
                <a:round/>
                <a:headEnd/>
                <a:tailEnd/>
              </a:ln>
            </p:spPr>
            <p:txBody>
              <a:bodyPr/>
              <a:lstStyle/>
              <a:p>
                <a:endParaRPr lang="en-US" sz="1200"/>
              </a:p>
            </p:txBody>
          </p:sp>
          <p:sp>
            <p:nvSpPr>
              <p:cNvPr id="284" name="Line 152"/>
              <p:cNvSpPr>
                <a:spLocks noChangeShapeType="1"/>
              </p:cNvSpPr>
              <p:nvPr/>
            </p:nvSpPr>
            <p:spPr bwMode="auto">
              <a:xfrm>
                <a:off x="3824" y="2304"/>
                <a:ext cx="71" cy="1"/>
              </a:xfrm>
              <a:prstGeom prst="line">
                <a:avLst/>
              </a:prstGeom>
              <a:noFill/>
              <a:ln w="6350">
                <a:solidFill>
                  <a:srgbClr val="000000"/>
                </a:solidFill>
                <a:round/>
                <a:headEnd/>
                <a:tailEnd/>
              </a:ln>
            </p:spPr>
            <p:txBody>
              <a:bodyPr/>
              <a:lstStyle/>
              <a:p>
                <a:endParaRPr lang="en-US" sz="1200"/>
              </a:p>
            </p:txBody>
          </p:sp>
        </p:grpSp>
        <p:grpSp>
          <p:nvGrpSpPr>
            <p:cNvPr id="131" name="Group 153"/>
            <p:cNvGrpSpPr>
              <a:grpSpLocks/>
            </p:cNvGrpSpPr>
            <p:nvPr/>
          </p:nvGrpSpPr>
          <p:grpSpPr bwMode="auto">
            <a:xfrm>
              <a:off x="5461012" y="3983061"/>
              <a:ext cx="260351" cy="77788"/>
              <a:chOff x="3582" y="2281"/>
              <a:chExt cx="164" cy="49"/>
            </a:xfrm>
          </p:grpSpPr>
          <p:sp>
            <p:nvSpPr>
              <p:cNvPr id="280" name="Rectangle 154"/>
              <p:cNvSpPr>
                <a:spLocks noChangeArrowheads="1"/>
              </p:cNvSpPr>
              <p:nvPr/>
            </p:nvSpPr>
            <p:spPr bwMode="auto">
              <a:xfrm>
                <a:off x="3726" y="2281"/>
                <a:ext cx="20" cy="49"/>
              </a:xfrm>
              <a:prstGeom prst="rect">
                <a:avLst/>
              </a:prstGeom>
              <a:noFill/>
              <a:ln w="9525">
                <a:noFill/>
                <a:miter lim="800000"/>
                <a:headEnd/>
                <a:tailEnd/>
              </a:ln>
            </p:spPr>
            <p:txBody>
              <a:bodyPr wrap="none" lIns="0" tIns="0" rIns="0" bIns="0">
                <a:spAutoFit/>
              </a:bodyPr>
              <a:lstStyle/>
              <a:p>
                <a:pPr algn="l" eaLnBrk="0" hangingPunct="0"/>
                <a:r>
                  <a:rPr lang="en-US" sz="300">
                    <a:solidFill>
                      <a:srgbClr val="000000"/>
                    </a:solidFill>
                    <a:latin typeface="Helvetica" pitchFamily="-84" charset="0"/>
                  </a:rPr>
                  <a:t>0</a:t>
                </a:r>
                <a:endParaRPr lang="en-US" sz="1200"/>
              </a:p>
            </p:txBody>
          </p:sp>
          <p:sp>
            <p:nvSpPr>
              <p:cNvPr id="281" name="Rectangle 155"/>
              <p:cNvSpPr>
                <a:spLocks noChangeArrowheads="1"/>
              </p:cNvSpPr>
              <p:nvPr/>
            </p:nvSpPr>
            <p:spPr bwMode="auto">
              <a:xfrm>
                <a:off x="3582" y="2281"/>
                <a:ext cx="20" cy="49"/>
              </a:xfrm>
              <a:prstGeom prst="rect">
                <a:avLst/>
              </a:prstGeom>
              <a:noFill/>
              <a:ln w="9525">
                <a:noFill/>
                <a:miter lim="800000"/>
                <a:headEnd/>
                <a:tailEnd/>
              </a:ln>
            </p:spPr>
            <p:txBody>
              <a:bodyPr wrap="none" lIns="0" tIns="0" rIns="0" bIns="0">
                <a:spAutoFit/>
              </a:bodyPr>
              <a:lstStyle/>
              <a:p>
                <a:pPr algn="l" eaLnBrk="0" hangingPunct="0"/>
                <a:r>
                  <a:rPr lang="en-US" sz="300">
                    <a:solidFill>
                      <a:srgbClr val="000000"/>
                    </a:solidFill>
                    <a:latin typeface="Helvetica" pitchFamily="-84" charset="0"/>
                  </a:rPr>
                  <a:t>1</a:t>
                </a:r>
                <a:endParaRPr lang="en-US" sz="1200"/>
              </a:p>
            </p:txBody>
          </p:sp>
        </p:grpSp>
        <p:sp>
          <p:nvSpPr>
            <p:cNvPr id="132" name="Rectangle 156"/>
            <p:cNvSpPr>
              <a:spLocks noChangeArrowheads="1"/>
            </p:cNvSpPr>
            <p:nvPr/>
          </p:nvSpPr>
          <p:spPr bwMode="auto">
            <a:xfrm>
              <a:off x="3665538" y="3505200"/>
              <a:ext cx="906462" cy="156499"/>
            </a:xfrm>
            <a:prstGeom prst="rect">
              <a:avLst/>
            </a:prstGeom>
            <a:noFill/>
            <a:ln w="9525">
              <a:noFill/>
              <a:miter lim="800000"/>
              <a:headEnd/>
              <a:tailEnd/>
            </a:ln>
          </p:spPr>
          <p:txBody>
            <a:bodyPr lIns="0" tIns="0" rIns="0" bIns="0">
              <a:spAutoFit/>
            </a:bodyPr>
            <a:lstStyle/>
            <a:p>
              <a:pPr algn="l" eaLnBrk="0" hangingPunct="0"/>
              <a:r>
                <a:rPr lang="en-US" sz="600">
                  <a:solidFill>
                    <a:srgbClr val="000000"/>
                  </a:solidFill>
                  <a:latin typeface="AvantGarde" pitchFamily="34" charset="0"/>
                </a:rPr>
                <a:t>C: SXT(&lt;15:0&gt;)</a:t>
              </a:r>
              <a:endParaRPr lang="en-US" sz="600"/>
            </a:p>
          </p:txBody>
        </p:sp>
        <p:sp>
          <p:nvSpPr>
            <p:cNvPr id="133" name="Line 157"/>
            <p:cNvSpPr>
              <a:spLocks noChangeShapeType="1"/>
            </p:cNvSpPr>
            <p:nvPr/>
          </p:nvSpPr>
          <p:spPr bwMode="auto">
            <a:xfrm>
              <a:off x="3549650" y="3532188"/>
              <a:ext cx="88900" cy="88900"/>
            </a:xfrm>
            <a:prstGeom prst="line">
              <a:avLst/>
            </a:prstGeom>
            <a:noFill/>
            <a:ln w="7938">
              <a:solidFill>
                <a:srgbClr val="000000"/>
              </a:solidFill>
              <a:round/>
              <a:headEnd/>
              <a:tailEnd/>
            </a:ln>
          </p:spPr>
          <p:txBody>
            <a:bodyPr/>
            <a:lstStyle/>
            <a:p>
              <a:endParaRPr lang="en-US" sz="1200"/>
            </a:p>
          </p:txBody>
        </p:sp>
        <p:sp>
          <p:nvSpPr>
            <p:cNvPr id="134" name="Line 158"/>
            <p:cNvSpPr>
              <a:spLocks noChangeShapeType="1"/>
            </p:cNvSpPr>
            <p:nvPr/>
          </p:nvSpPr>
          <p:spPr bwMode="auto">
            <a:xfrm>
              <a:off x="3632200" y="3617913"/>
              <a:ext cx="1830388" cy="1587"/>
            </a:xfrm>
            <a:prstGeom prst="line">
              <a:avLst/>
            </a:prstGeom>
            <a:noFill/>
            <a:ln w="6350">
              <a:solidFill>
                <a:srgbClr val="000000"/>
              </a:solidFill>
              <a:round/>
              <a:headEnd/>
              <a:tailEnd/>
            </a:ln>
          </p:spPr>
          <p:txBody>
            <a:bodyPr/>
            <a:lstStyle/>
            <a:p>
              <a:endParaRPr lang="en-US" sz="1200"/>
            </a:p>
          </p:txBody>
        </p:sp>
        <p:sp>
          <p:nvSpPr>
            <p:cNvPr id="135" name="Line 159"/>
            <p:cNvSpPr>
              <a:spLocks noChangeShapeType="1"/>
            </p:cNvSpPr>
            <p:nvPr/>
          </p:nvSpPr>
          <p:spPr bwMode="auto">
            <a:xfrm>
              <a:off x="5459413" y="3614738"/>
              <a:ext cx="1587" cy="317500"/>
            </a:xfrm>
            <a:prstGeom prst="line">
              <a:avLst/>
            </a:prstGeom>
            <a:noFill/>
            <a:ln w="6350">
              <a:solidFill>
                <a:srgbClr val="000000"/>
              </a:solidFill>
              <a:round/>
              <a:headEnd/>
              <a:tailEnd/>
            </a:ln>
          </p:spPr>
          <p:txBody>
            <a:bodyPr/>
            <a:lstStyle/>
            <a:p>
              <a:endParaRPr lang="en-US" sz="1200"/>
            </a:p>
          </p:txBody>
        </p:sp>
        <p:sp>
          <p:nvSpPr>
            <p:cNvPr id="136" name="Freeform 160"/>
            <p:cNvSpPr>
              <a:spLocks/>
            </p:cNvSpPr>
            <p:nvPr/>
          </p:nvSpPr>
          <p:spPr bwMode="auto">
            <a:xfrm>
              <a:off x="5432425" y="3892550"/>
              <a:ext cx="52388" cy="73025"/>
            </a:xfrm>
            <a:custGeom>
              <a:avLst/>
              <a:gdLst>
                <a:gd name="T0" fmla="*/ 2147483647 w 66"/>
                <a:gd name="T1" fmla="*/ 2147483647 h 92"/>
                <a:gd name="T2" fmla="*/ 0 w 66"/>
                <a:gd name="T3" fmla="*/ 0 h 92"/>
                <a:gd name="T4" fmla="*/ 2147483647 w 66"/>
                <a:gd name="T5" fmla="*/ 2147483647 h 92"/>
                <a:gd name="T6" fmla="*/ 2147483647 w 66"/>
                <a:gd name="T7" fmla="*/ 0 h 92"/>
                <a:gd name="T8" fmla="*/ 2147483647 w 66"/>
                <a:gd name="T9" fmla="*/ 2147483647 h 92"/>
                <a:gd name="T10" fmla="*/ 0 60000 65536"/>
                <a:gd name="T11" fmla="*/ 0 60000 65536"/>
                <a:gd name="T12" fmla="*/ 0 60000 65536"/>
                <a:gd name="T13" fmla="*/ 0 60000 65536"/>
                <a:gd name="T14" fmla="*/ 0 60000 65536"/>
                <a:gd name="T15" fmla="*/ 0 w 66"/>
                <a:gd name="T16" fmla="*/ 0 h 92"/>
                <a:gd name="T17" fmla="*/ 66 w 66"/>
                <a:gd name="T18" fmla="*/ 92 h 92"/>
              </a:gdLst>
              <a:ahLst/>
              <a:cxnLst>
                <a:cxn ang="T10">
                  <a:pos x="T0" y="T1"/>
                </a:cxn>
                <a:cxn ang="T11">
                  <a:pos x="T2" y="T3"/>
                </a:cxn>
                <a:cxn ang="T12">
                  <a:pos x="T4" y="T5"/>
                </a:cxn>
                <a:cxn ang="T13">
                  <a:pos x="T6" y="T7"/>
                </a:cxn>
                <a:cxn ang="T14">
                  <a:pos x="T8" y="T9"/>
                </a:cxn>
              </a:cxnLst>
              <a:rect l="T15" t="T16" r="T17" b="T18"/>
              <a:pathLst>
                <a:path w="66" h="92">
                  <a:moveTo>
                    <a:pt x="34" y="92"/>
                  </a:moveTo>
                  <a:lnTo>
                    <a:pt x="0" y="0"/>
                  </a:lnTo>
                  <a:lnTo>
                    <a:pt x="34" y="46"/>
                  </a:lnTo>
                  <a:lnTo>
                    <a:pt x="66" y="0"/>
                  </a:lnTo>
                  <a:lnTo>
                    <a:pt x="34" y="92"/>
                  </a:lnTo>
                  <a:close/>
                </a:path>
              </a:pathLst>
            </a:custGeom>
            <a:solidFill>
              <a:srgbClr val="000000"/>
            </a:solidFill>
            <a:ln w="9525">
              <a:noFill/>
              <a:round/>
              <a:headEnd/>
              <a:tailEnd/>
            </a:ln>
          </p:spPr>
          <p:txBody>
            <a:bodyPr/>
            <a:lstStyle/>
            <a:p>
              <a:endParaRPr lang="en-US" sz="1200"/>
            </a:p>
          </p:txBody>
        </p:sp>
        <p:sp>
          <p:nvSpPr>
            <p:cNvPr id="137" name="Freeform 161"/>
            <p:cNvSpPr>
              <a:spLocks/>
            </p:cNvSpPr>
            <p:nvPr/>
          </p:nvSpPr>
          <p:spPr bwMode="auto">
            <a:xfrm>
              <a:off x="5575300" y="4573588"/>
              <a:ext cx="52388" cy="73025"/>
            </a:xfrm>
            <a:custGeom>
              <a:avLst/>
              <a:gdLst>
                <a:gd name="T0" fmla="*/ 2147483647 w 65"/>
                <a:gd name="T1" fmla="*/ 2147483647 h 92"/>
                <a:gd name="T2" fmla="*/ 0 w 65"/>
                <a:gd name="T3" fmla="*/ 0 h 92"/>
                <a:gd name="T4" fmla="*/ 2147483647 w 65"/>
                <a:gd name="T5" fmla="*/ 2147483647 h 92"/>
                <a:gd name="T6" fmla="*/ 2147483647 w 65"/>
                <a:gd name="T7" fmla="*/ 0 h 92"/>
                <a:gd name="T8" fmla="*/ 2147483647 w 65"/>
                <a:gd name="T9" fmla="*/ 2147483647 h 92"/>
                <a:gd name="T10" fmla="*/ 0 60000 65536"/>
                <a:gd name="T11" fmla="*/ 0 60000 65536"/>
                <a:gd name="T12" fmla="*/ 0 60000 65536"/>
                <a:gd name="T13" fmla="*/ 0 60000 65536"/>
                <a:gd name="T14" fmla="*/ 0 60000 65536"/>
                <a:gd name="T15" fmla="*/ 0 w 65"/>
                <a:gd name="T16" fmla="*/ 0 h 92"/>
                <a:gd name="T17" fmla="*/ 65 w 65"/>
                <a:gd name="T18" fmla="*/ 92 h 92"/>
              </a:gdLst>
              <a:ahLst/>
              <a:cxnLst>
                <a:cxn ang="T10">
                  <a:pos x="T0" y="T1"/>
                </a:cxn>
                <a:cxn ang="T11">
                  <a:pos x="T2" y="T3"/>
                </a:cxn>
                <a:cxn ang="T12">
                  <a:pos x="T4" y="T5"/>
                </a:cxn>
                <a:cxn ang="T13">
                  <a:pos x="T6" y="T7"/>
                </a:cxn>
                <a:cxn ang="T14">
                  <a:pos x="T8" y="T9"/>
                </a:cxn>
              </a:cxnLst>
              <a:rect l="T15" t="T16" r="T17" b="T18"/>
              <a:pathLst>
                <a:path w="65" h="92">
                  <a:moveTo>
                    <a:pt x="34" y="92"/>
                  </a:moveTo>
                  <a:lnTo>
                    <a:pt x="0" y="0"/>
                  </a:lnTo>
                  <a:lnTo>
                    <a:pt x="34" y="46"/>
                  </a:lnTo>
                  <a:lnTo>
                    <a:pt x="65" y="0"/>
                  </a:lnTo>
                  <a:lnTo>
                    <a:pt x="34" y="92"/>
                  </a:lnTo>
                  <a:close/>
                </a:path>
              </a:pathLst>
            </a:custGeom>
            <a:solidFill>
              <a:srgbClr val="000000"/>
            </a:solidFill>
            <a:ln w="9525">
              <a:noFill/>
              <a:round/>
              <a:headEnd/>
              <a:tailEnd/>
            </a:ln>
          </p:spPr>
          <p:txBody>
            <a:bodyPr/>
            <a:lstStyle/>
            <a:p>
              <a:endParaRPr lang="en-US" sz="1200"/>
            </a:p>
          </p:txBody>
        </p:sp>
        <p:sp>
          <p:nvSpPr>
            <p:cNvPr id="138" name="Line 162"/>
            <p:cNvSpPr>
              <a:spLocks noChangeShapeType="1"/>
            </p:cNvSpPr>
            <p:nvPr/>
          </p:nvSpPr>
          <p:spPr bwMode="auto">
            <a:xfrm flipV="1">
              <a:off x="5602288" y="4073525"/>
              <a:ext cx="1587" cy="539750"/>
            </a:xfrm>
            <a:prstGeom prst="line">
              <a:avLst/>
            </a:prstGeom>
            <a:noFill/>
            <a:ln w="6350">
              <a:solidFill>
                <a:srgbClr val="000000"/>
              </a:solidFill>
              <a:round/>
              <a:headEnd/>
              <a:tailEnd/>
            </a:ln>
          </p:spPr>
          <p:txBody>
            <a:bodyPr/>
            <a:lstStyle/>
            <a:p>
              <a:endParaRPr lang="en-US" sz="1200"/>
            </a:p>
          </p:txBody>
        </p:sp>
        <p:sp>
          <p:nvSpPr>
            <p:cNvPr id="139" name="Freeform 163"/>
            <p:cNvSpPr>
              <a:spLocks/>
            </p:cNvSpPr>
            <p:nvPr/>
          </p:nvSpPr>
          <p:spPr bwMode="auto">
            <a:xfrm>
              <a:off x="5689600" y="3889375"/>
              <a:ext cx="52388" cy="73025"/>
            </a:xfrm>
            <a:custGeom>
              <a:avLst/>
              <a:gdLst>
                <a:gd name="T0" fmla="*/ 2147483647 w 66"/>
                <a:gd name="T1" fmla="*/ 2147483647 h 92"/>
                <a:gd name="T2" fmla="*/ 0 w 66"/>
                <a:gd name="T3" fmla="*/ 0 h 92"/>
                <a:gd name="T4" fmla="*/ 2147483647 w 66"/>
                <a:gd name="T5" fmla="*/ 2147483647 h 92"/>
                <a:gd name="T6" fmla="*/ 2147483647 w 66"/>
                <a:gd name="T7" fmla="*/ 0 h 92"/>
                <a:gd name="T8" fmla="*/ 2147483647 w 66"/>
                <a:gd name="T9" fmla="*/ 2147483647 h 92"/>
                <a:gd name="T10" fmla="*/ 0 60000 65536"/>
                <a:gd name="T11" fmla="*/ 0 60000 65536"/>
                <a:gd name="T12" fmla="*/ 0 60000 65536"/>
                <a:gd name="T13" fmla="*/ 0 60000 65536"/>
                <a:gd name="T14" fmla="*/ 0 60000 65536"/>
                <a:gd name="T15" fmla="*/ 0 w 66"/>
                <a:gd name="T16" fmla="*/ 0 h 92"/>
                <a:gd name="T17" fmla="*/ 66 w 66"/>
                <a:gd name="T18" fmla="*/ 92 h 92"/>
              </a:gdLst>
              <a:ahLst/>
              <a:cxnLst>
                <a:cxn ang="T10">
                  <a:pos x="T0" y="T1"/>
                </a:cxn>
                <a:cxn ang="T11">
                  <a:pos x="T2" y="T3"/>
                </a:cxn>
                <a:cxn ang="T12">
                  <a:pos x="T4" y="T5"/>
                </a:cxn>
                <a:cxn ang="T13">
                  <a:pos x="T6" y="T7"/>
                </a:cxn>
                <a:cxn ang="T14">
                  <a:pos x="T8" y="T9"/>
                </a:cxn>
              </a:cxnLst>
              <a:rect l="T15" t="T16" r="T17" b="T18"/>
              <a:pathLst>
                <a:path w="66" h="92">
                  <a:moveTo>
                    <a:pt x="34" y="92"/>
                  </a:moveTo>
                  <a:lnTo>
                    <a:pt x="0" y="0"/>
                  </a:lnTo>
                  <a:lnTo>
                    <a:pt x="34" y="46"/>
                  </a:lnTo>
                  <a:lnTo>
                    <a:pt x="66" y="0"/>
                  </a:lnTo>
                  <a:lnTo>
                    <a:pt x="34" y="92"/>
                  </a:lnTo>
                  <a:close/>
                </a:path>
              </a:pathLst>
            </a:custGeom>
            <a:solidFill>
              <a:srgbClr val="000000"/>
            </a:solidFill>
            <a:ln w="9525">
              <a:noFill/>
              <a:round/>
              <a:headEnd/>
              <a:tailEnd/>
            </a:ln>
          </p:spPr>
          <p:txBody>
            <a:bodyPr/>
            <a:lstStyle/>
            <a:p>
              <a:endParaRPr lang="en-US" sz="1200"/>
            </a:p>
          </p:txBody>
        </p:sp>
        <p:sp>
          <p:nvSpPr>
            <p:cNvPr id="140" name="Line 164"/>
            <p:cNvSpPr>
              <a:spLocks noChangeShapeType="1"/>
            </p:cNvSpPr>
            <p:nvPr/>
          </p:nvSpPr>
          <p:spPr bwMode="auto">
            <a:xfrm flipV="1">
              <a:off x="5716588" y="3389313"/>
              <a:ext cx="1587" cy="539750"/>
            </a:xfrm>
            <a:prstGeom prst="line">
              <a:avLst/>
            </a:prstGeom>
            <a:noFill/>
            <a:ln w="6350">
              <a:solidFill>
                <a:srgbClr val="000000"/>
              </a:solidFill>
              <a:round/>
              <a:headEnd/>
              <a:tailEnd/>
            </a:ln>
          </p:spPr>
          <p:txBody>
            <a:bodyPr/>
            <a:lstStyle/>
            <a:p>
              <a:endParaRPr lang="en-US" sz="1200"/>
            </a:p>
          </p:txBody>
        </p:sp>
        <p:grpSp>
          <p:nvGrpSpPr>
            <p:cNvPr id="141" name="Group 309"/>
            <p:cNvGrpSpPr>
              <a:grpSpLocks/>
            </p:cNvGrpSpPr>
            <p:nvPr/>
          </p:nvGrpSpPr>
          <p:grpSpPr bwMode="auto">
            <a:xfrm>
              <a:off x="3978275" y="3389313"/>
              <a:ext cx="711200" cy="114300"/>
              <a:chOff x="2506" y="2135"/>
              <a:chExt cx="448" cy="72"/>
            </a:xfrm>
          </p:grpSpPr>
          <p:sp>
            <p:nvSpPr>
              <p:cNvPr id="269" name="Line 166"/>
              <p:cNvSpPr>
                <a:spLocks noChangeShapeType="1"/>
              </p:cNvSpPr>
              <p:nvPr/>
            </p:nvSpPr>
            <p:spPr bwMode="auto">
              <a:xfrm>
                <a:off x="2578" y="2173"/>
                <a:ext cx="107" cy="1"/>
              </a:xfrm>
              <a:prstGeom prst="line">
                <a:avLst/>
              </a:prstGeom>
              <a:noFill/>
              <a:ln w="6350">
                <a:solidFill>
                  <a:srgbClr val="000000"/>
                </a:solidFill>
                <a:round/>
                <a:headEnd/>
                <a:tailEnd/>
              </a:ln>
            </p:spPr>
            <p:txBody>
              <a:bodyPr/>
              <a:lstStyle/>
              <a:p>
                <a:endParaRPr lang="en-US" sz="1200"/>
              </a:p>
            </p:txBody>
          </p:sp>
          <p:sp>
            <p:nvSpPr>
              <p:cNvPr id="270" name="Freeform 169"/>
              <p:cNvSpPr>
                <a:spLocks/>
              </p:cNvSpPr>
              <p:nvPr/>
            </p:nvSpPr>
            <p:spPr bwMode="auto">
              <a:xfrm>
                <a:off x="2557" y="2156"/>
                <a:ext cx="45" cy="33"/>
              </a:xfrm>
              <a:custGeom>
                <a:avLst/>
                <a:gdLst>
                  <a:gd name="T0" fmla="*/ 0 w 90"/>
                  <a:gd name="T1" fmla="*/ 1 h 66"/>
                  <a:gd name="T2" fmla="*/ 1 w 90"/>
                  <a:gd name="T3" fmla="*/ 0 h 66"/>
                  <a:gd name="T4" fmla="*/ 1 w 90"/>
                  <a:gd name="T5" fmla="*/ 1 h 66"/>
                  <a:gd name="T6" fmla="*/ 1 w 90"/>
                  <a:gd name="T7" fmla="*/ 1 h 66"/>
                  <a:gd name="T8" fmla="*/ 0 w 90"/>
                  <a:gd name="T9" fmla="*/ 1 h 66"/>
                  <a:gd name="T10" fmla="*/ 0 60000 65536"/>
                  <a:gd name="T11" fmla="*/ 0 60000 65536"/>
                  <a:gd name="T12" fmla="*/ 0 60000 65536"/>
                  <a:gd name="T13" fmla="*/ 0 60000 65536"/>
                  <a:gd name="T14" fmla="*/ 0 60000 65536"/>
                  <a:gd name="T15" fmla="*/ 0 w 90"/>
                  <a:gd name="T16" fmla="*/ 0 h 66"/>
                  <a:gd name="T17" fmla="*/ 90 w 90"/>
                  <a:gd name="T18" fmla="*/ 66 h 66"/>
                </a:gdLst>
                <a:ahLst/>
                <a:cxnLst>
                  <a:cxn ang="T10">
                    <a:pos x="T0" y="T1"/>
                  </a:cxn>
                  <a:cxn ang="T11">
                    <a:pos x="T2" y="T3"/>
                  </a:cxn>
                  <a:cxn ang="T12">
                    <a:pos x="T4" y="T5"/>
                  </a:cxn>
                  <a:cxn ang="T13">
                    <a:pos x="T6" y="T7"/>
                  </a:cxn>
                  <a:cxn ang="T14">
                    <a:pos x="T8" y="T9"/>
                  </a:cxn>
                </a:cxnLst>
                <a:rect l="T15" t="T16" r="T17" b="T18"/>
                <a:pathLst>
                  <a:path w="90" h="66">
                    <a:moveTo>
                      <a:pt x="0" y="34"/>
                    </a:moveTo>
                    <a:lnTo>
                      <a:pt x="90" y="0"/>
                    </a:lnTo>
                    <a:lnTo>
                      <a:pt x="44" y="34"/>
                    </a:lnTo>
                    <a:lnTo>
                      <a:pt x="90" y="66"/>
                    </a:lnTo>
                    <a:lnTo>
                      <a:pt x="0" y="34"/>
                    </a:lnTo>
                    <a:close/>
                  </a:path>
                </a:pathLst>
              </a:custGeom>
              <a:solidFill>
                <a:srgbClr val="000000"/>
              </a:solidFill>
              <a:ln w="9525">
                <a:noFill/>
                <a:round/>
                <a:headEnd/>
                <a:tailEnd/>
              </a:ln>
            </p:spPr>
            <p:txBody>
              <a:bodyPr/>
              <a:lstStyle/>
              <a:p>
                <a:endParaRPr lang="en-US" sz="1200"/>
              </a:p>
            </p:txBody>
          </p:sp>
          <p:sp>
            <p:nvSpPr>
              <p:cNvPr id="271" name="Line 170"/>
              <p:cNvSpPr>
                <a:spLocks noChangeShapeType="1"/>
              </p:cNvSpPr>
              <p:nvPr/>
            </p:nvSpPr>
            <p:spPr bwMode="auto">
              <a:xfrm>
                <a:off x="2753" y="2173"/>
                <a:ext cx="201" cy="1"/>
              </a:xfrm>
              <a:prstGeom prst="line">
                <a:avLst/>
              </a:prstGeom>
              <a:noFill/>
              <a:ln w="6350">
                <a:solidFill>
                  <a:srgbClr val="000000"/>
                </a:solidFill>
                <a:round/>
                <a:headEnd/>
                <a:tailEnd/>
              </a:ln>
            </p:spPr>
            <p:txBody>
              <a:bodyPr/>
              <a:lstStyle/>
              <a:p>
                <a:endParaRPr lang="en-US" sz="1200"/>
              </a:p>
            </p:txBody>
          </p:sp>
          <p:grpSp>
            <p:nvGrpSpPr>
              <p:cNvPr id="272" name="Group 308"/>
              <p:cNvGrpSpPr>
                <a:grpSpLocks/>
              </p:cNvGrpSpPr>
              <p:nvPr/>
            </p:nvGrpSpPr>
            <p:grpSpPr bwMode="auto">
              <a:xfrm>
                <a:off x="2664" y="2135"/>
                <a:ext cx="125" cy="72"/>
                <a:chOff x="2664" y="2135"/>
                <a:chExt cx="125" cy="72"/>
              </a:xfrm>
            </p:grpSpPr>
            <p:sp>
              <p:nvSpPr>
                <p:cNvPr id="275" name="Line 167"/>
                <p:cNvSpPr>
                  <a:spLocks noChangeShapeType="1"/>
                </p:cNvSpPr>
                <p:nvPr/>
              </p:nvSpPr>
              <p:spPr bwMode="auto">
                <a:xfrm>
                  <a:off x="2681" y="2173"/>
                  <a:ext cx="22" cy="1"/>
                </a:xfrm>
                <a:prstGeom prst="line">
                  <a:avLst/>
                </a:prstGeom>
                <a:noFill/>
                <a:ln w="6350">
                  <a:solidFill>
                    <a:srgbClr val="000000"/>
                  </a:solidFill>
                  <a:round/>
                  <a:headEnd/>
                  <a:tailEnd/>
                </a:ln>
              </p:spPr>
              <p:txBody>
                <a:bodyPr/>
                <a:lstStyle/>
                <a:p>
                  <a:endParaRPr lang="en-US" sz="1200"/>
                </a:p>
              </p:txBody>
            </p:sp>
            <p:sp>
              <p:nvSpPr>
                <p:cNvPr id="276" name="Line 168"/>
                <p:cNvSpPr>
                  <a:spLocks noChangeShapeType="1"/>
                </p:cNvSpPr>
                <p:nvPr/>
              </p:nvSpPr>
              <p:spPr bwMode="auto">
                <a:xfrm>
                  <a:off x="2701" y="2173"/>
                  <a:ext cx="1" cy="1"/>
                </a:xfrm>
                <a:prstGeom prst="line">
                  <a:avLst/>
                </a:prstGeom>
                <a:noFill/>
                <a:ln w="6350">
                  <a:solidFill>
                    <a:srgbClr val="000000"/>
                  </a:solidFill>
                  <a:round/>
                  <a:headEnd/>
                  <a:tailEnd/>
                </a:ln>
              </p:spPr>
              <p:txBody>
                <a:bodyPr/>
                <a:lstStyle/>
                <a:p>
                  <a:endParaRPr lang="en-US" sz="1200"/>
                </a:p>
              </p:txBody>
            </p:sp>
            <p:sp>
              <p:nvSpPr>
                <p:cNvPr id="277" name="Freeform 171"/>
                <p:cNvSpPr>
                  <a:spLocks/>
                </p:cNvSpPr>
                <p:nvPr/>
              </p:nvSpPr>
              <p:spPr bwMode="auto">
                <a:xfrm>
                  <a:off x="2699" y="2135"/>
                  <a:ext cx="90" cy="72"/>
                </a:xfrm>
                <a:custGeom>
                  <a:avLst/>
                  <a:gdLst>
                    <a:gd name="T0" fmla="*/ 0 w 179"/>
                    <a:gd name="T1" fmla="*/ 1 h 144"/>
                    <a:gd name="T2" fmla="*/ 1 w 179"/>
                    <a:gd name="T3" fmla="*/ 1 h 144"/>
                    <a:gd name="T4" fmla="*/ 1 w 179"/>
                    <a:gd name="T5" fmla="*/ 1 h 144"/>
                    <a:gd name="T6" fmla="*/ 1 w 179"/>
                    <a:gd name="T7" fmla="*/ 1 h 144"/>
                    <a:gd name="T8" fmla="*/ 1 w 179"/>
                    <a:gd name="T9" fmla="*/ 1 h 144"/>
                    <a:gd name="T10" fmla="*/ 1 w 179"/>
                    <a:gd name="T11" fmla="*/ 1 h 144"/>
                    <a:gd name="T12" fmla="*/ 1 w 179"/>
                    <a:gd name="T13" fmla="*/ 1 h 144"/>
                    <a:gd name="T14" fmla="*/ 1 w 179"/>
                    <a:gd name="T15" fmla="*/ 1 h 144"/>
                    <a:gd name="T16" fmla="*/ 1 w 179"/>
                    <a:gd name="T17" fmla="*/ 1 h 144"/>
                    <a:gd name="T18" fmla="*/ 1 w 179"/>
                    <a:gd name="T19" fmla="*/ 0 h 144"/>
                    <a:gd name="T20" fmla="*/ 1 w 179"/>
                    <a:gd name="T21" fmla="*/ 0 h 144"/>
                    <a:gd name="T22" fmla="*/ 1 w 179"/>
                    <a:gd name="T23" fmla="*/ 1 h 144"/>
                    <a:gd name="T24" fmla="*/ 1 w 179"/>
                    <a:gd name="T25" fmla="*/ 1 h 144"/>
                    <a:gd name="T26" fmla="*/ 1 w 179"/>
                    <a:gd name="T27" fmla="*/ 1 h 144"/>
                    <a:gd name="T28" fmla="*/ 1 w 179"/>
                    <a:gd name="T29" fmla="*/ 1 h 144"/>
                    <a:gd name="T30" fmla="*/ 1 w 179"/>
                    <a:gd name="T31" fmla="*/ 1 h 144"/>
                    <a:gd name="T32" fmla="*/ 1 w 179"/>
                    <a:gd name="T33" fmla="*/ 1 h 144"/>
                    <a:gd name="T34" fmla="*/ 1 w 179"/>
                    <a:gd name="T35" fmla="*/ 1 h 144"/>
                    <a:gd name="T36" fmla="*/ 1 w 179"/>
                    <a:gd name="T37" fmla="*/ 1 h 144"/>
                    <a:gd name="T38" fmla="*/ 1 w 179"/>
                    <a:gd name="T39" fmla="*/ 1 h 144"/>
                    <a:gd name="T40" fmla="*/ 1 w 179"/>
                    <a:gd name="T41" fmla="*/ 1 h 144"/>
                    <a:gd name="T42" fmla="*/ 1 w 179"/>
                    <a:gd name="T43" fmla="*/ 1 h 144"/>
                    <a:gd name="T44" fmla="*/ 1 w 179"/>
                    <a:gd name="T45" fmla="*/ 1 h 144"/>
                    <a:gd name="T46" fmla="*/ 1 w 179"/>
                    <a:gd name="T47" fmla="*/ 1 h 144"/>
                    <a:gd name="T48" fmla="*/ 1 w 179"/>
                    <a:gd name="T49" fmla="*/ 1 h 144"/>
                    <a:gd name="T50" fmla="*/ 1 w 179"/>
                    <a:gd name="T51" fmla="*/ 1 h 144"/>
                    <a:gd name="T52" fmla="*/ 1 w 179"/>
                    <a:gd name="T53" fmla="*/ 1 h 144"/>
                    <a:gd name="T54" fmla="*/ 1 w 179"/>
                    <a:gd name="T55" fmla="*/ 1 h 144"/>
                    <a:gd name="T56" fmla="*/ 0 w 179"/>
                    <a:gd name="T57" fmla="*/ 1 h 14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79"/>
                    <a:gd name="T88" fmla="*/ 0 h 144"/>
                    <a:gd name="T89" fmla="*/ 179 w 179"/>
                    <a:gd name="T90" fmla="*/ 144 h 144"/>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79" h="144">
                      <a:moveTo>
                        <a:pt x="0" y="72"/>
                      </a:moveTo>
                      <a:lnTo>
                        <a:pt x="16" y="58"/>
                      </a:lnTo>
                      <a:lnTo>
                        <a:pt x="32" y="46"/>
                      </a:lnTo>
                      <a:lnTo>
                        <a:pt x="48" y="34"/>
                      </a:lnTo>
                      <a:lnTo>
                        <a:pt x="66" y="22"/>
                      </a:lnTo>
                      <a:lnTo>
                        <a:pt x="88" y="14"/>
                      </a:lnTo>
                      <a:lnTo>
                        <a:pt x="111" y="6"/>
                      </a:lnTo>
                      <a:lnTo>
                        <a:pt x="127" y="4"/>
                      </a:lnTo>
                      <a:lnTo>
                        <a:pt x="143" y="2"/>
                      </a:lnTo>
                      <a:lnTo>
                        <a:pt x="159" y="0"/>
                      </a:lnTo>
                      <a:lnTo>
                        <a:pt x="179" y="0"/>
                      </a:lnTo>
                      <a:lnTo>
                        <a:pt x="167" y="16"/>
                      </a:lnTo>
                      <a:lnTo>
                        <a:pt x="159" y="32"/>
                      </a:lnTo>
                      <a:lnTo>
                        <a:pt x="153" y="52"/>
                      </a:lnTo>
                      <a:lnTo>
                        <a:pt x="153" y="72"/>
                      </a:lnTo>
                      <a:lnTo>
                        <a:pt x="153" y="92"/>
                      </a:lnTo>
                      <a:lnTo>
                        <a:pt x="159" y="112"/>
                      </a:lnTo>
                      <a:lnTo>
                        <a:pt x="167" y="128"/>
                      </a:lnTo>
                      <a:lnTo>
                        <a:pt x="179" y="144"/>
                      </a:lnTo>
                      <a:lnTo>
                        <a:pt x="159" y="144"/>
                      </a:lnTo>
                      <a:lnTo>
                        <a:pt x="143" y="142"/>
                      </a:lnTo>
                      <a:lnTo>
                        <a:pt x="127" y="140"/>
                      </a:lnTo>
                      <a:lnTo>
                        <a:pt x="111" y="138"/>
                      </a:lnTo>
                      <a:lnTo>
                        <a:pt x="88" y="130"/>
                      </a:lnTo>
                      <a:lnTo>
                        <a:pt x="66" y="122"/>
                      </a:lnTo>
                      <a:lnTo>
                        <a:pt x="48" y="110"/>
                      </a:lnTo>
                      <a:lnTo>
                        <a:pt x="32" y="98"/>
                      </a:lnTo>
                      <a:lnTo>
                        <a:pt x="16" y="86"/>
                      </a:lnTo>
                      <a:lnTo>
                        <a:pt x="0" y="72"/>
                      </a:lnTo>
                      <a:close/>
                    </a:path>
                  </a:pathLst>
                </a:custGeom>
                <a:solidFill>
                  <a:srgbClr val="CCFFFF"/>
                </a:solidFill>
                <a:ln w="6350">
                  <a:solidFill>
                    <a:srgbClr val="000000"/>
                  </a:solidFill>
                  <a:round/>
                  <a:headEnd/>
                  <a:tailEnd/>
                </a:ln>
              </p:spPr>
              <p:txBody>
                <a:bodyPr/>
                <a:lstStyle/>
                <a:p>
                  <a:endParaRPr lang="en-US" sz="1200"/>
                </a:p>
              </p:txBody>
            </p:sp>
            <p:sp>
              <p:nvSpPr>
                <p:cNvPr id="278" name="Line 172"/>
                <p:cNvSpPr>
                  <a:spLocks noChangeShapeType="1"/>
                </p:cNvSpPr>
                <p:nvPr/>
              </p:nvSpPr>
              <p:spPr bwMode="auto">
                <a:xfrm>
                  <a:off x="2664" y="2173"/>
                  <a:ext cx="20" cy="1"/>
                </a:xfrm>
                <a:prstGeom prst="line">
                  <a:avLst/>
                </a:prstGeom>
                <a:noFill/>
                <a:ln w="3175">
                  <a:solidFill>
                    <a:srgbClr val="000000"/>
                  </a:solidFill>
                  <a:round/>
                  <a:headEnd/>
                  <a:tailEnd/>
                </a:ln>
              </p:spPr>
              <p:txBody>
                <a:bodyPr/>
                <a:lstStyle/>
                <a:p>
                  <a:endParaRPr lang="en-US" sz="1200"/>
                </a:p>
              </p:txBody>
            </p:sp>
            <p:sp>
              <p:nvSpPr>
                <p:cNvPr id="279" name="Oval 173"/>
                <p:cNvSpPr>
                  <a:spLocks noChangeArrowheads="1"/>
                </p:cNvSpPr>
                <p:nvPr/>
              </p:nvSpPr>
              <p:spPr bwMode="auto">
                <a:xfrm>
                  <a:off x="2683" y="2164"/>
                  <a:ext cx="18" cy="18"/>
                </a:xfrm>
                <a:prstGeom prst="ellipse">
                  <a:avLst/>
                </a:prstGeom>
                <a:solidFill>
                  <a:srgbClr val="CCFFFF"/>
                </a:solidFill>
                <a:ln w="6350">
                  <a:solidFill>
                    <a:srgbClr val="000000"/>
                  </a:solidFill>
                  <a:round/>
                  <a:headEnd/>
                  <a:tailEnd/>
                </a:ln>
              </p:spPr>
              <p:txBody>
                <a:bodyPr/>
                <a:lstStyle/>
                <a:p>
                  <a:endParaRPr lang="en-US" sz="1200"/>
                </a:p>
              </p:txBody>
            </p:sp>
          </p:grpSp>
          <p:sp>
            <p:nvSpPr>
              <p:cNvPr id="273" name="Line 174"/>
              <p:cNvSpPr>
                <a:spLocks noChangeShapeType="1"/>
              </p:cNvSpPr>
              <p:nvPr/>
            </p:nvSpPr>
            <p:spPr bwMode="auto">
              <a:xfrm flipH="1">
                <a:off x="2857" y="2154"/>
                <a:ext cx="39" cy="39"/>
              </a:xfrm>
              <a:prstGeom prst="line">
                <a:avLst/>
              </a:prstGeom>
              <a:noFill/>
              <a:ln w="7938">
                <a:solidFill>
                  <a:srgbClr val="000000"/>
                </a:solidFill>
                <a:round/>
                <a:headEnd/>
                <a:tailEnd/>
              </a:ln>
            </p:spPr>
            <p:txBody>
              <a:bodyPr/>
              <a:lstStyle/>
              <a:p>
                <a:endParaRPr lang="en-US" sz="1200"/>
              </a:p>
            </p:txBody>
          </p:sp>
          <p:sp>
            <p:nvSpPr>
              <p:cNvPr id="274" name="Rectangle 175"/>
              <p:cNvSpPr>
                <a:spLocks noChangeArrowheads="1"/>
              </p:cNvSpPr>
              <p:nvPr/>
            </p:nvSpPr>
            <p:spPr bwMode="auto">
              <a:xfrm>
                <a:off x="2506" y="2139"/>
                <a:ext cx="31" cy="66"/>
              </a:xfrm>
              <a:prstGeom prst="rect">
                <a:avLst/>
              </a:prstGeom>
              <a:noFill/>
              <a:ln w="9525">
                <a:noFill/>
                <a:miter lim="800000"/>
                <a:headEnd/>
                <a:tailEnd/>
              </a:ln>
            </p:spPr>
            <p:txBody>
              <a:bodyPr wrap="none" lIns="0" tIns="0" rIns="0" bIns="0">
                <a:spAutoFit/>
              </a:bodyPr>
              <a:lstStyle/>
              <a:p>
                <a:pPr algn="l" eaLnBrk="0" hangingPunct="0"/>
                <a:r>
                  <a:rPr lang="en-US" sz="400">
                    <a:solidFill>
                      <a:srgbClr val="000000"/>
                    </a:solidFill>
                    <a:latin typeface="AvantGarde" pitchFamily="34" charset="0"/>
                  </a:rPr>
                  <a:t>Z</a:t>
                </a:r>
                <a:endParaRPr lang="en-US" sz="1200"/>
              </a:p>
            </p:txBody>
          </p:sp>
        </p:grpSp>
        <p:sp>
          <p:nvSpPr>
            <p:cNvPr id="142" name="Line 176"/>
            <p:cNvSpPr>
              <a:spLocks noChangeShapeType="1"/>
            </p:cNvSpPr>
            <p:nvPr/>
          </p:nvSpPr>
          <p:spPr bwMode="auto">
            <a:xfrm flipV="1">
              <a:off x="6626225" y="3730625"/>
              <a:ext cx="1588" cy="1050925"/>
            </a:xfrm>
            <a:prstGeom prst="line">
              <a:avLst/>
            </a:prstGeom>
            <a:noFill/>
            <a:ln w="6350">
              <a:solidFill>
                <a:srgbClr val="000000"/>
              </a:solidFill>
              <a:round/>
              <a:headEnd/>
              <a:tailEnd/>
            </a:ln>
          </p:spPr>
          <p:txBody>
            <a:bodyPr/>
            <a:lstStyle/>
            <a:p>
              <a:endParaRPr lang="en-US" sz="1200"/>
            </a:p>
          </p:txBody>
        </p:sp>
        <p:sp>
          <p:nvSpPr>
            <p:cNvPr id="143" name="Line 177"/>
            <p:cNvSpPr>
              <a:spLocks noChangeShapeType="1"/>
            </p:cNvSpPr>
            <p:nvPr/>
          </p:nvSpPr>
          <p:spPr bwMode="auto">
            <a:xfrm flipH="1">
              <a:off x="5713413" y="3733800"/>
              <a:ext cx="915987" cy="1588"/>
            </a:xfrm>
            <a:prstGeom prst="line">
              <a:avLst/>
            </a:prstGeom>
            <a:noFill/>
            <a:ln w="6350">
              <a:solidFill>
                <a:srgbClr val="000000"/>
              </a:solidFill>
              <a:round/>
              <a:headEnd/>
              <a:tailEnd/>
            </a:ln>
          </p:spPr>
          <p:txBody>
            <a:bodyPr/>
            <a:lstStyle/>
            <a:p>
              <a:endParaRPr lang="en-US" sz="1200"/>
            </a:p>
          </p:txBody>
        </p:sp>
        <p:sp>
          <p:nvSpPr>
            <p:cNvPr id="144" name="Freeform 178"/>
            <p:cNvSpPr>
              <a:spLocks/>
            </p:cNvSpPr>
            <p:nvPr/>
          </p:nvSpPr>
          <p:spPr bwMode="auto">
            <a:xfrm>
              <a:off x="6599238" y="4741863"/>
              <a:ext cx="52387" cy="73025"/>
            </a:xfrm>
            <a:custGeom>
              <a:avLst/>
              <a:gdLst>
                <a:gd name="T0" fmla="*/ 2147483647 w 66"/>
                <a:gd name="T1" fmla="*/ 2147483647 h 91"/>
                <a:gd name="T2" fmla="*/ 0 w 66"/>
                <a:gd name="T3" fmla="*/ 0 h 91"/>
                <a:gd name="T4" fmla="*/ 2147483647 w 66"/>
                <a:gd name="T5" fmla="*/ 2147483647 h 91"/>
                <a:gd name="T6" fmla="*/ 2147483647 w 66"/>
                <a:gd name="T7" fmla="*/ 0 h 91"/>
                <a:gd name="T8" fmla="*/ 2147483647 w 66"/>
                <a:gd name="T9" fmla="*/ 2147483647 h 91"/>
                <a:gd name="T10" fmla="*/ 0 60000 65536"/>
                <a:gd name="T11" fmla="*/ 0 60000 65536"/>
                <a:gd name="T12" fmla="*/ 0 60000 65536"/>
                <a:gd name="T13" fmla="*/ 0 60000 65536"/>
                <a:gd name="T14" fmla="*/ 0 60000 65536"/>
                <a:gd name="T15" fmla="*/ 0 w 66"/>
                <a:gd name="T16" fmla="*/ 0 h 91"/>
                <a:gd name="T17" fmla="*/ 66 w 66"/>
                <a:gd name="T18" fmla="*/ 91 h 91"/>
              </a:gdLst>
              <a:ahLst/>
              <a:cxnLst>
                <a:cxn ang="T10">
                  <a:pos x="T0" y="T1"/>
                </a:cxn>
                <a:cxn ang="T11">
                  <a:pos x="T2" y="T3"/>
                </a:cxn>
                <a:cxn ang="T12">
                  <a:pos x="T4" y="T5"/>
                </a:cxn>
                <a:cxn ang="T13">
                  <a:pos x="T6" y="T7"/>
                </a:cxn>
                <a:cxn ang="T14">
                  <a:pos x="T8" y="T9"/>
                </a:cxn>
              </a:cxnLst>
              <a:rect l="T15" t="T16" r="T17" b="T18"/>
              <a:pathLst>
                <a:path w="66" h="91">
                  <a:moveTo>
                    <a:pt x="34" y="91"/>
                  </a:moveTo>
                  <a:lnTo>
                    <a:pt x="0" y="0"/>
                  </a:lnTo>
                  <a:lnTo>
                    <a:pt x="34" y="45"/>
                  </a:lnTo>
                  <a:lnTo>
                    <a:pt x="66" y="0"/>
                  </a:lnTo>
                  <a:lnTo>
                    <a:pt x="34" y="91"/>
                  </a:lnTo>
                  <a:close/>
                </a:path>
              </a:pathLst>
            </a:custGeom>
            <a:solidFill>
              <a:srgbClr val="000000"/>
            </a:solidFill>
            <a:ln w="9525">
              <a:noFill/>
              <a:round/>
              <a:headEnd/>
              <a:tailEnd/>
            </a:ln>
          </p:spPr>
          <p:txBody>
            <a:bodyPr/>
            <a:lstStyle/>
            <a:p>
              <a:endParaRPr lang="en-US" sz="1200"/>
            </a:p>
          </p:txBody>
        </p:sp>
        <p:sp>
          <p:nvSpPr>
            <p:cNvPr id="145" name="Freeform 179"/>
            <p:cNvSpPr>
              <a:spLocks/>
            </p:cNvSpPr>
            <p:nvPr/>
          </p:nvSpPr>
          <p:spPr bwMode="auto">
            <a:xfrm>
              <a:off x="4284663" y="4640263"/>
              <a:ext cx="1597025" cy="455612"/>
            </a:xfrm>
            <a:custGeom>
              <a:avLst/>
              <a:gdLst>
                <a:gd name="T0" fmla="*/ 0 w 2012"/>
                <a:gd name="T1" fmla="*/ 0 h 574"/>
                <a:gd name="T2" fmla="*/ 2147483647 w 2012"/>
                <a:gd name="T3" fmla="*/ 0 h 574"/>
                <a:gd name="T4" fmla="*/ 2147483647 w 2012"/>
                <a:gd name="T5" fmla="*/ 2147483647 h 574"/>
                <a:gd name="T6" fmla="*/ 2147483647 w 2012"/>
                <a:gd name="T7" fmla="*/ 0 h 574"/>
                <a:gd name="T8" fmla="*/ 2147483647 w 2012"/>
                <a:gd name="T9" fmla="*/ 0 h 574"/>
                <a:gd name="T10" fmla="*/ 2147483647 w 2012"/>
                <a:gd name="T11" fmla="*/ 2147483647 h 574"/>
                <a:gd name="T12" fmla="*/ 2147483647 w 2012"/>
                <a:gd name="T13" fmla="*/ 2147483647 h 574"/>
                <a:gd name="T14" fmla="*/ 0 w 2012"/>
                <a:gd name="T15" fmla="*/ 0 h 574"/>
                <a:gd name="T16" fmla="*/ 0 60000 65536"/>
                <a:gd name="T17" fmla="*/ 0 60000 65536"/>
                <a:gd name="T18" fmla="*/ 0 60000 65536"/>
                <a:gd name="T19" fmla="*/ 0 60000 65536"/>
                <a:gd name="T20" fmla="*/ 0 60000 65536"/>
                <a:gd name="T21" fmla="*/ 0 60000 65536"/>
                <a:gd name="T22" fmla="*/ 0 60000 65536"/>
                <a:gd name="T23" fmla="*/ 0 60000 65536"/>
                <a:gd name="T24" fmla="*/ 0 w 2012"/>
                <a:gd name="T25" fmla="*/ 0 h 574"/>
                <a:gd name="T26" fmla="*/ 2012 w 2012"/>
                <a:gd name="T27" fmla="*/ 574 h 57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012" h="574">
                  <a:moveTo>
                    <a:pt x="0" y="0"/>
                  </a:moveTo>
                  <a:lnTo>
                    <a:pt x="880" y="0"/>
                  </a:lnTo>
                  <a:lnTo>
                    <a:pt x="1006" y="144"/>
                  </a:lnTo>
                  <a:lnTo>
                    <a:pt x="1132" y="0"/>
                  </a:lnTo>
                  <a:lnTo>
                    <a:pt x="2012" y="0"/>
                  </a:lnTo>
                  <a:lnTo>
                    <a:pt x="1509" y="574"/>
                  </a:lnTo>
                  <a:lnTo>
                    <a:pt x="503" y="574"/>
                  </a:lnTo>
                  <a:lnTo>
                    <a:pt x="0" y="0"/>
                  </a:lnTo>
                  <a:close/>
                </a:path>
              </a:pathLst>
            </a:custGeom>
            <a:solidFill>
              <a:srgbClr val="FFFFFF"/>
            </a:solidFill>
            <a:ln w="9525">
              <a:noFill/>
              <a:round/>
              <a:headEnd/>
              <a:tailEnd/>
            </a:ln>
          </p:spPr>
          <p:txBody>
            <a:bodyPr/>
            <a:lstStyle/>
            <a:p>
              <a:endParaRPr lang="en-US" sz="1200"/>
            </a:p>
          </p:txBody>
        </p:sp>
        <p:sp>
          <p:nvSpPr>
            <p:cNvPr id="146" name="Freeform 180"/>
            <p:cNvSpPr>
              <a:spLocks/>
            </p:cNvSpPr>
            <p:nvPr/>
          </p:nvSpPr>
          <p:spPr bwMode="auto">
            <a:xfrm>
              <a:off x="4291013" y="4646613"/>
              <a:ext cx="1597025" cy="455612"/>
            </a:xfrm>
            <a:custGeom>
              <a:avLst/>
              <a:gdLst>
                <a:gd name="T0" fmla="*/ 0 w 2012"/>
                <a:gd name="T1" fmla="*/ 0 h 574"/>
                <a:gd name="T2" fmla="*/ 2147483647 w 2012"/>
                <a:gd name="T3" fmla="*/ 0 h 574"/>
                <a:gd name="T4" fmla="*/ 2147483647 w 2012"/>
                <a:gd name="T5" fmla="*/ 2147483647 h 574"/>
                <a:gd name="T6" fmla="*/ 2147483647 w 2012"/>
                <a:gd name="T7" fmla="*/ 0 h 574"/>
                <a:gd name="T8" fmla="*/ 2147483647 w 2012"/>
                <a:gd name="T9" fmla="*/ 0 h 574"/>
                <a:gd name="T10" fmla="*/ 2147483647 w 2012"/>
                <a:gd name="T11" fmla="*/ 2147483647 h 574"/>
                <a:gd name="T12" fmla="*/ 2147483647 w 2012"/>
                <a:gd name="T13" fmla="*/ 2147483647 h 574"/>
                <a:gd name="T14" fmla="*/ 0 w 2012"/>
                <a:gd name="T15" fmla="*/ 0 h 574"/>
                <a:gd name="T16" fmla="*/ 0 60000 65536"/>
                <a:gd name="T17" fmla="*/ 0 60000 65536"/>
                <a:gd name="T18" fmla="*/ 0 60000 65536"/>
                <a:gd name="T19" fmla="*/ 0 60000 65536"/>
                <a:gd name="T20" fmla="*/ 0 60000 65536"/>
                <a:gd name="T21" fmla="*/ 0 60000 65536"/>
                <a:gd name="T22" fmla="*/ 0 60000 65536"/>
                <a:gd name="T23" fmla="*/ 0 60000 65536"/>
                <a:gd name="T24" fmla="*/ 0 w 2012"/>
                <a:gd name="T25" fmla="*/ 0 h 574"/>
                <a:gd name="T26" fmla="*/ 2012 w 2012"/>
                <a:gd name="T27" fmla="*/ 574 h 57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012" h="574">
                  <a:moveTo>
                    <a:pt x="0" y="0"/>
                  </a:moveTo>
                  <a:lnTo>
                    <a:pt x="880" y="0"/>
                  </a:lnTo>
                  <a:lnTo>
                    <a:pt x="1006" y="144"/>
                  </a:lnTo>
                  <a:lnTo>
                    <a:pt x="1132" y="0"/>
                  </a:lnTo>
                  <a:lnTo>
                    <a:pt x="2012" y="0"/>
                  </a:lnTo>
                  <a:lnTo>
                    <a:pt x="1509" y="574"/>
                  </a:lnTo>
                  <a:lnTo>
                    <a:pt x="503" y="574"/>
                  </a:lnTo>
                  <a:lnTo>
                    <a:pt x="0" y="0"/>
                  </a:lnTo>
                  <a:close/>
                </a:path>
              </a:pathLst>
            </a:custGeom>
            <a:solidFill>
              <a:srgbClr val="CCFFFF"/>
            </a:solidFill>
            <a:ln w="12700">
              <a:solidFill>
                <a:srgbClr val="000000"/>
              </a:solidFill>
              <a:round/>
              <a:headEnd/>
              <a:tailEnd/>
            </a:ln>
          </p:spPr>
          <p:txBody>
            <a:bodyPr/>
            <a:lstStyle/>
            <a:p>
              <a:endParaRPr lang="en-US" sz="1200"/>
            </a:p>
          </p:txBody>
        </p:sp>
        <p:sp>
          <p:nvSpPr>
            <p:cNvPr id="147" name="Rectangle 181"/>
            <p:cNvSpPr>
              <a:spLocks noChangeArrowheads="1"/>
            </p:cNvSpPr>
            <p:nvPr/>
          </p:nvSpPr>
          <p:spPr bwMode="auto">
            <a:xfrm>
              <a:off x="4902200" y="4781550"/>
              <a:ext cx="406454" cy="260831"/>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latin typeface="Helvetica" pitchFamily="-84" charset="0"/>
                </a:rPr>
                <a:t>ALU</a:t>
              </a:r>
              <a:endParaRPr lang="en-US" sz="1200"/>
            </a:p>
          </p:txBody>
        </p:sp>
        <p:sp>
          <p:nvSpPr>
            <p:cNvPr id="148" name="Rectangle 182"/>
            <p:cNvSpPr>
              <a:spLocks noChangeArrowheads="1"/>
            </p:cNvSpPr>
            <p:nvPr/>
          </p:nvSpPr>
          <p:spPr bwMode="auto">
            <a:xfrm>
              <a:off x="4578350" y="4691062"/>
              <a:ext cx="51732" cy="104332"/>
            </a:xfrm>
            <a:prstGeom prst="rect">
              <a:avLst/>
            </a:prstGeom>
            <a:noFill/>
            <a:ln w="9525">
              <a:noFill/>
              <a:miter lim="800000"/>
              <a:headEnd/>
              <a:tailEnd/>
            </a:ln>
          </p:spPr>
          <p:txBody>
            <a:bodyPr wrap="none" lIns="0" tIns="0" rIns="0" bIns="0">
              <a:spAutoFit/>
            </a:bodyPr>
            <a:lstStyle/>
            <a:p>
              <a:pPr algn="l" eaLnBrk="0" hangingPunct="0"/>
              <a:r>
                <a:rPr lang="en-US" sz="400">
                  <a:solidFill>
                    <a:srgbClr val="000000"/>
                  </a:solidFill>
                  <a:latin typeface="Helvetica" pitchFamily="-84" charset="0"/>
                </a:rPr>
                <a:t>A</a:t>
              </a:r>
              <a:endParaRPr lang="en-US" sz="1200"/>
            </a:p>
          </p:txBody>
        </p:sp>
        <p:sp>
          <p:nvSpPr>
            <p:cNvPr id="149" name="Rectangle 183"/>
            <p:cNvSpPr>
              <a:spLocks noChangeArrowheads="1"/>
            </p:cNvSpPr>
            <p:nvPr/>
          </p:nvSpPr>
          <p:spPr bwMode="auto">
            <a:xfrm>
              <a:off x="5548314" y="4691062"/>
              <a:ext cx="51732" cy="104332"/>
            </a:xfrm>
            <a:prstGeom prst="rect">
              <a:avLst/>
            </a:prstGeom>
            <a:noFill/>
            <a:ln w="9525">
              <a:noFill/>
              <a:miter lim="800000"/>
              <a:headEnd/>
              <a:tailEnd/>
            </a:ln>
          </p:spPr>
          <p:txBody>
            <a:bodyPr wrap="none" lIns="0" tIns="0" rIns="0" bIns="0">
              <a:spAutoFit/>
            </a:bodyPr>
            <a:lstStyle/>
            <a:p>
              <a:pPr algn="l" eaLnBrk="0" hangingPunct="0"/>
              <a:r>
                <a:rPr lang="en-US" sz="400">
                  <a:solidFill>
                    <a:srgbClr val="000000"/>
                  </a:solidFill>
                  <a:latin typeface="Helvetica" pitchFamily="-84" charset="0"/>
                </a:rPr>
                <a:t>B</a:t>
              </a:r>
              <a:endParaRPr lang="en-US" sz="1200"/>
            </a:p>
          </p:txBody>
        </p:sp>
        <p:sp>
          <p:nvSpPr>
            <p:cNvPr id="150" name="Rectangle 184"/>
            <p:cNvSpPr>
              <a:spLocks noChangeArrowheads="1"/>
            </p:cNvSpPr>
            <p:nvPr/>
          </p:nvSpPr>
          <p:spPr bwMode="auto">
            <a:xfrm>
              <a:off x="4881563" y="3455988"/>
              <a:ext cx="88681" cy="104332"/>
            </a:xfrm>
            <a:prstGeom prst="rect">
              <a:avLst/>
            </a:prstGeom>
            <a:noFill/>
            <a:ln w="9525">
              <a:noFill/>
              <a:miter lim="800000"/>
              <a:headEnd/>
              <a:tailEnd/>
            </a:ln>
          </p:spPr>
          <p:txBody>
            <a:bodyPr wrap="none" lIns="0" tIns="0" rIns="0" bIns="0">
              <a:spAutoFit/>
            </a:bodyPr>
            <a:lstStyle/>
            <a:p>
              <a:pPr algn="l" eaLnBrk="0" hangingPunct="0"/>
              <a:r>
                <a:rPr lang="en-US" sz="400">
                  <a:solidFill>
                    <a:srgbClr val="000000"/>
                  </a:solidFill>
                  <a:latin typeface="AvantGarde" pitchFamily="34" charset="0"/>
                </a:rPr>
                <a:t>JT</a:t>
              </a:r>
              <a:endParaRPr lang="en-US" sz="1200"/>
            </a:p>
          </p:txBody>
        </p:sp>
        <p:sp>
          <p:nvSpPr>
            <p:cNvPr id="151" name="Freeform 185"/>
            <p:cNvSpPr>
              <a:spLocks/>
            </p:cNvSpPr>
            <p:nvPr/>
          </p:nvSpPr>
          <p:spPr bwMode="auto">
            <a:xfrm>
              <a:off x="4778375" y="3479800"/>
              <a:ext cx="73025" cy="52388"/>
            </a:xfrm>
            <a:custGeom>
              <a:avLst/>
              <a:gdLst>
                <a:gd name="T0" fmla="*/ 2147483647 w 91"/>
                <a:gd name="T1" fmla="*/ 2147483647 h 66"/>
                <a:gd name="T2" fmla="*/ 0 w 91"/>
                <a:gd name="T3" fmla="*/ 2147483647 h 66"/>
                <a:gd name="T4" fmla="*/ 2147483647 w 91"/>
                <a:gd name="T5" fmla="*/ 2147483647 h 66"/>
                <a:gd name="T6" fmla="*/ 0 w 91"/>
                <a:gd name="T7" fmla="*/ 0 h 66"/>
                <a:gd name="T8" fmla="*/ 2147483647 w 91"/>
                <a:gd name="T9" fmla="*/ 2147483647 h 66"/>
                <a:gd name="T10" fmla="*/ 0 60000 65536"/>
                <a:gd name="T11" fmla="*/ 0 60000 65536"/>
                <a:gd name="T12" fmla="*/ 0 60000 65536"/>
                <a:gd name="T13" fmla="*/ 0 60000 65536"/>
                <a:gd name="T14" fmla="*/ 0 60000 65536"/>
                <a:gd name="T15" fmla="*/ 0 w 91"/>
                <a:gd name="T16" fmla="*/ 0 h 66"/>
                <a:gd name="T17" fmla="*/ 91 w 91"/>
                <a:gd name="T18" fmla="*/ 66 h 66"/>
              </a:gdLst>
              <a:ahLst/>
              <a:cxnLst>
                <a:cxn ang="T10">
                  <a:pos x="T0" y="T1"/>
                </a:cxn>
                <a:cxn ang="T11">
                  <a:pos x="T2" y="T3"/>
                </a:cxn>
                <a:cxn ang="T12">
                  <a:pos x="T4" y="T5"/>
                </a:cxn>
                <a:cxn ang="T13">
                  <a:pos x="T6" y="T7"/>
                </a:cxn>
                <a:cxn ang="T14">
                  <a:pos x="T8" y="T9"/>
                </a:cxn>
              </a:cxnLst>
              <a:rect l="T15" t="T16" r="T17" b="T18"/>
              <a:pathLst>
                <a:path w="91" h="66">
                  <a:moveTo>
                    <a:pt x="91" y="34"/>
                  </a:moveTo>
                  <a:lnTo>
                    <a:pt x="0" y="66"/>
                  </a:lnTo>
                  <a:lnTo>
                    <a:pt x="45" y="34"/>
                  </a:lnTo>
                  <a:lnTo>
                    <a:pt x="0" y="0"/>
                  </a:lnTo>
                  <a:lnTo>
                    <a:pt x="91" y="34"/>
                  </a:lnTo>
                  <a:close/>
                </a:path>
              </a:pathLst>
            </a:custGeom>
            <a:solidFill>
              <a:srgbClr val="000000"/>
            </a:solidFill>
            <a:ln w="9525">
              <a:noFill/>
              <a:round/>
              <a:headEnd/>
              <a:tailEnd/>
            </a:ln>
          </p:spPr>
          <p:txBody>
            <a:bodyPr/>
            <a:lstStyle/>
            <a:p>
              <a:endParaRPr lang="en-US" sz="1200"/>
            </a:p>
          </p:txBody>
        </p:sp>
        <p:sp>
          <p:nvSpPr>
            <p:cNvPr id="152" name="Line 186"/>
            <p:cNvSpPr>
              <a:spLocks noChangeShapeType="1"/>
            </p:cNvSpPr>
            <p:nvPr/>
          </p:nvSpPr>
          <p:spPr bwMode="auto">
            <a:xfrm flipH="1">
              <a:off x="4695825" y="3506788"/>
              <a:ext cx="122238" cy="1587"/>
            </a:xfrm>
            <a:prstGeom prst="line">
              <a:avLst/>
            </a:prstGeom>
            <a:noFill/>
            <a:ln w="6350">
              <a:solidFill>
                <a:srgbClr val="000000"/>
              </a:solidFill>
              <a:round/>
              <a:headEnd/>
              <a:tailEnd/>
            </a:ln>
          </p:spPr>
          <p:txBody>
            <a:bodyPr/>
            <a:lstStyle/>
            <a:p>
              <a:endParaRPr lang="en-US" sz="1200"/>
            </a:p>
          </p:txBody>
        </p:sp>
        <p:sp>
          <p:nvSpPr>
            <p:cNvPr id="153" name="Freeform 188"/>
            <p:cNvSpPr>
              <a:spLocks/>
            </p:cNvSpPr>
            <p:nvPr/>
          </p:nvSpPr>
          <p:spPr bwMode="auto">
            <a:xfrm>
              <a:off x="3522663" y="3975100"/>
              <a:ext cx="52387" cy="73025"/>
            </a:xfrm>
            <a:custGeom>
              <a:avLst/>
              <a:gdLst>
                <a:gd name="T0" fmla="*/ 2147483647 w 65"/>
                <a:gd name="T1" fmla="*/ 2147483647 h 92"/>
                <a:gd name="T2" fmla="*/ 0 w 65"/>
                <a:gd name="T3" fmla="*/ 0 h 92"/>
                <a:gd name="T4" fmla="*/ 2147483647 w 65"/>
                <a:gd name="T5" fmla="*/ 2147483647 h 92"/>
                <a:gd name="T6" fmla="*/ 2147483647 w 65"/>
                <a:gd name="T7" fmla="*/ 0 h 92"/>
                <a:gd name="T8" fmla="*/ 2147483647 w 65"/>
                <a:gd name="T9" fmla="*/ 2147483647 h 92"/>
                <a:gd name="T10" fmla="*/ 0 60000 65536"/>
                <a:gd name="T11" fmla="*/ 0 60000 65536"/>
                <a:gd name="T12" fmla="*/ 0 60000 65536"/>
                <a:gd name="T13" fmla="*/ 0 60000 65536"/>
                <a:gd name="T14" fmla="*/ 0 60000 65536"/>
                <a:gd name="T15" fmla="*/ 0 w 65"/>
                <a:gd name="T16" fmla="*/ 0 h 92"/>
                <a:gd name="T17" fmla="*/ 65 w 65"/>
                <a:gd name="T18" fmla="*/ 92 h 92"/>
              </a:gdLst>
              <a:ahLst/>
              <a:cxnLst>
                <a:cxn ang="T10">
                  <a:pos x="T0" y="T1"/>
                </a:cxn>
                <a:cxn ang="T11">
                  <a:pos x="T2" y="T3"/>
                </a:cxn>
                <a:cxn ang="T12">
                  <a:pos x="T4" y="T5"/>
                </a:cxn>
                <a:cxn ang="T13">
                  <a:pos x="T6" y="T7"/>
                </a:cxn>
                <a:cxn ang="T14">
                  <a:pos x="T8" y="T9"/>
                </a:cxn>
              </a:cxnLst>
              <a:rect l="T15" t="T16" r="T17" b="T18"/>
              <a:pathLst>
                <a:path w="65" h="92">
                  <a:moveTo>
                    <a:pt x="33" y="92"/>
                  </a:moveTo>
                  <a:lnTo>
                    <a:pt x="0" y="0"/>
                  </a:lnTo>
                  <a:lnTo>
                    <a:pt x="33" y="46"/>
                  </a:lnTo>
                  <a:lnTo>
                    <a:pt x="65" y="0"/>
                  </a:lnTo>
                  <a:lnTo>
                    <a:pt x="33" y="92"/>
                  </a:lnTo>
                  <a:close/>
                </a:path>
              </a:pathLst>
            </a:custGeom>
            <a:solidFill>
              <a:srgbClr val="000000"/>
            </a:solidFill>
            <a:ln w="9525">
              <a:noFill/>
              <a:round/>
              <a:headEnd/>
              <a:tailEnd/>
            </a:ln>
          </p:spPr>
          <p:txBody>
            <a:bodyPr/>
            <a:lstStyle/>
            <a:p>
              <a:endParaRPr lang="en-US" sz="1200"/>
            </a:p>
          </p:txBody>
        </p:sp>
        <p:sp>
          <p:nvSpPr>
            <p:cNvPr id="154" name="Line 189"/>
            <p:cNvSpPr>
              <a:spLocks noChangeShapeType="1"/>
            </p:cNvSpPr>
            <p:nvPr/>
          </p:nvSpPr>
          <p:spPr bwMode="auto">
            <a:xfrm flipV="1">
              <a:off x="3549650" y="2335213"/>
              <a:ext cx="1588" cy="1679575"/>
            </a:xfrm>
            <a:prstGeom prst="line">
              <a:avLst/>
            </a:prstGeom>
            <a:noFill/>
            <a:ln w="6350">
              <a:solidFill>
                <a:srgbClr val="000000"/>
              </a:solidFill>
              <a:round/>
              <a:headEnd/>
              <a:tailEnd/>
            </a:ln>
          </p:spPr>
          <p:txBody>
            <a:bodyPr/>
            <a:lstStyle/>
            <a:p>
              <a:endParaRPr lang="en-US" sz="1200"/>
            </a:p>
          </p:txBody>
        </p:sp>
        <p:sp>
          <p:nvSpPr>
            <p:cNvPr id="155" name="Rectangle 190"/>
            <p:cNvSpPr>
              <a:spLocks noChangeArrowheads="1"/>
            </p:cNvSpPr>
            <p:nvPr/>
          </p:nvSpPr>
          <p:spPr bwMode="auto">
            <a:xfrm>
              <a:off x="4549775" y="3128963"/>
              <a:ext cx="125632" cy="104332"/>
            </a:xfrm>
            <a:prstGeom prst="rect">
              <a:avLst/>
            </a:prstGeom>
            <a:noFill/>
            <a:ln w="9525">
              <a:noFill/>
              <a:miter lim="800000"/>
              <a:headEnd/>
              <a:tailEnd/>
            </a:ln>
          </p:spPr>
          <p:txBody>
            <a:bodyPr wrap="none" lIns="0" tIns="0" rIns="0" bIns="0">
              <a:spAutoFit/>
            </a:bodyPr>
            <a:lstStyle/>
            <a:p>
              <a:pPr algn="l" eaLnBrk="0" hangingPunct="0"/>
              <a:r>
                <a:rPr lang="en-US" sz="400">
                  <a:solidFill>
                    <a:srgbClr val="000000"/>
                  </a:solidFill>
                  <a:latin typeface="AvantGarde" pitchFamily="34" charset="0"/>
                </a:rPr>
                <a:t>WA</a:t>
              </a:r>
              <a:endParaRPr lang="en-US" sz="1200"/>
            </a:p>
          </p:txBody>
        </p:sp>
        <p:sp>
          <p:nvSpPr>
            <p:cNvPr id="156" name="Rectangle 191"/>
            <p:cNvSpPr>
              <a:spLocks noChangeArrowheads="1"/>
            </p:cNvSpPr>
            <p:nvPr/>
          </p:nvSpPr>
          <p:spPr bwMode="auto">
            <a:xfrm>
              <a:off x="6061075" y="3100388"/>
              <a:ext cx="130559" cy="104332"/>
            </a:xfrm>
            <a:prstGeom prst="rect">
              <a:avLst/>
            </a:prstGeom>
            <a:noFill/>
            <a:ln w="9525">
              <a:noFill/>
              <a:miter lim="800000"/>
              <a:headEnd/>
              <a:tailEnd/>
            </a:ln>
          </p:spPr>
          <p:txBody>
            <a:bodyPr wrap="none" lIns="0" tIns="0" rIns="0" bIns="0">
              <a:spAutoFit/>
            </a:bodyPr>
            <a:lstStyle/>
            <a:p>
              <a:pPr algn="l" eaLnBrk="0" hangingPunct="0"/>
              <a:r>
                <a:rPr lang="en-US" sz="400">
                  <a:solidFill>
                    <a:srgbClr val="000000"/>
                  </a:solidFill>
                  <a:latin typeface="AvantGarde" pitchFamily="34" charset="0"/>
                </a:rPr>
                <a:t>WD</a:t>
              </a:r>
              <a:endParaRPr lang="en-US" sz="1200"/>
            </a:p>
          </p:txBody>
        </p:sp>
        <p:sp>
          <p:nvSpPr>
            <p:cNvPr id="157" name="Rectangle 192"/>
            <p:cNvSpPr>
              <a:spLocks noChangeArrowheads="1"/>
            </p:cNvSpPr>
            <p:nvPr/>
          </p:nvSpPr>
          <p:spPr bwMode="auto">
            <a:xfrm>
              <a:off x="6061075" y="3271838"/>
              <a:ext cx="125632" cy="104332"/>
            </a:xfrm>
            <a:prstGeom prst="rect">
              <a:avLst/>
            </a:prstGeom>
            <a:noFill/>
            <a:ln w="9525">
              <a:noFill/>
              <a:miter lim="800000"/>
              <a:headEnd/>
              <a:tailEnd/>
            </a:ln>
          </p:spPr>
          <p:txBody>
            <a:bodyPr wrap="none" lIns="0" tIns="0" rIns="0" bIns="0">
              <a:spAutoFit/>
            </a:bodyPr>
            <a:lstStyle/>
            <a:p>
              <a:pPr algn="l" eaLnBrk="0" hangingPunct="0"/>
              <a:r>
                <a:rPr lang="en-US" sz="400">
                  <a:solidFill>
                    <a:srgbClr val="000000"/>
                  </a:solidFill>
                  <a:latin typeface="AvantGarde" pitchFamily="34" charset="0"/>
                </a:rPr>
                <a:t>WE</a:t>
              </a:r>
              <a:endParaRPr lang="en-US" sz="1200"/>
            </a:p>
          </p:txBody>
        </p:sp>
        <p:sp>
          <p:nvSpPr>
            <p:cNvPr id="158" name="Line 193"/>
            <p:cNvSpPr>
              <a:spLocks noChangeShapeType="1"/>
            </p:cNvSpPr>
            <p:nvPr/>
          </p:nvSpPr>
          <p:spPr bwMode="auto">
            <a:xfrm>
              <a:off x="6264275" y="3136900"/>
              <a:ext cx="1195388" cy="1588"/>
            </a:xfrm>
            <a:prstGeom prst="line">
              <a:avLst/>
            </a:prstGeom>
            <a:noFill/>
            <a:ln w="6350">
              <a:solidFill>
                <a:srgbClr val="000000"/>
              </a:solidFill>
              <a:round/>
              <a:headEnd/>
              <a:tailEnd/>
            </a:ln>
          </p:spPr>
          <p:txBody>
            <a:bodyPr/>
            <a:lstStyle/>
            <a:p>
              <a:endParaRPr lang="en-US" sz="1200"/>
            </a:p>
          </p:txBody>
        </p:sp>
        <p:sp>
          <p:nvSpPr>
            <p:cNvPr id="159" name="Line 194"/>
            <p:cNvSpPr>
              <a:spLocks noChangeShapeType="1"/>
            </p:cNvSpPr>
            <p:nvPr/>
          </p:nvSpPr>
          <p:spPr bwMode="auto">
            <a:xfrm>
              <a:off x="7456488" y="3136900"/>
              <a:ext cx="1587" cy="3219450"/>
            </a:xfrm>
            <a:prstGeom prst="line">
              <a:avLst/>
            </a:prstGeom>
            <a:noFill/>
            <a:ln w="6350">
              <a:solidFill>
                <a:srgbClr val="000000"/>
              </a:solidFill>
              <a:round/>
              <a:headEnd/>
              <a:tailEnd/>
            </a:ln>
          </p:spPr>
          <p:txBody>
            <a:bodyPr/>
            <a:lstStyle/>
            <a:p>
              <a:endParaRPr lang="en-US" sz="1200"/>
            </a:p>
          </p:txBody>
        </p:sp>
        <p:sp>
          <p:nvSpPr>
            <p:cNvPr id="160" name="Line 195"/>
            <p:cNvSpPr>
              <a:spLocks noChangeShapeType="1"/>
            </p:cNvSpPr>
            <p:nvPr/>
          </p:nvSpPr>
          <p:spPr bwMode="auto">
            <a:xfrm flipH="1">
              <a:off x="5083175" y="6351588"/>
              <a:ext cx="2376488" cy="3175"/>
            </a:xfrm>
            <a:prstGeom prst="line">
              <a:avLst/>
            </a:prstGeom>
            <a:noFill/>
            <a:ln w="6350">
              <a:solidFill>
                <a:srgbClr val="000000"/>
              </a:solidFill>
              <a:round/>
              <a:headEnd/>
              <a:tailEnd/>
            </a:ln>
          </p:spPr>
          <p:txBody>
            <a:bodyPr/>
            <a:lstStyle/>
            <a:p>
              <a:endParaRPr lang="en-US" sz="1200"/>
            </a:p>
          </p:txBody>
        </p:sp>
        <p:sp>
          <p:nvSpPr>
            <p:cNvPr id="161" name="Line 196"/>
            <p:cNvSpPr>
              <a:spLocks noChangeShapeType="1"/>
            </p:cNvSpPr>
            <p:nvPr/>
          </p:nvSpPr>
          <p:spPr bwMode="auto">
            <a:xfrm flipV="1">
              <a:off x="5084763" y="6156325"/>
              <a:ext cx="6350" cy="203200"/>
            </a:xfrm>
            <a:prstGeom prst="line">
              <a:avLst/>
            </a:prstGeom>
            <a:noFill/>
            <a:ln w="6350">
              <a:solidFill>
                <a:srgbClr val="000000"/>
              </a:solidFill>
              <a:round/>
              <a:headEnd/>
              <a:tailEnd/>
            </a:ln>
          </p:spPr>
          <p:txBody>
            <a:bodyPr/>
            <a:lstStyle/>
            <a:p>
              <a:endParaRPr lang="en-US" sz="1200"/>
            </a:p>
          </p:txBody>
        </p:sp>
        <p:sp>
          <p:nvSpPr>
            <p:cNvPr id="162" name="Freeform 197"/>
            <p:cNvSpPr>
              <a:spLocks/>
            </p:cNvSpPr>
            <p:nvPr/>
          </p:nvSpPr>
          <p:spPr bwMode="auto">
            <a:xfrm>
              <a:off x="6232525" y="3111500"/>
              <a:ext cx="69850" cy="53975"/>
            </a:xfrm>
            <a:custGeom>
              <a:avLst/>
              <a:gdLst>
                <a:gd name="T0" fmla="*/ 0 w 90"/>
                <a:gd name="T1" fmla="*/ 2147483647 h 68"/>
                <a:gd name="T2" fmla="*/ 2147483647 w 90"/>
                <a:gd name="T3" fmla="*/ 0 h 68"/>
                <a:gd name="T4" fmla="*/ 2147483647 w 90"/>
                <a:gd name="T5" fmla="*/ 2147483647 h 68"/>
                <a:gd name="T6" fmla="*/ 2147483647 w 90"/>
                <a:gd name="T7" fmla="*/ 2147483647 h 68"/>
                <a:gd name="T8" fmla="*/ 0 w 90"/>
                <a:gd name="T9" fmla="*/ 2147483647 h 68"/>
                <a:gd name="T10" fmla="*/ 0 60000 65536"/>
                <a:gd name="T11" fmla="*/ 0 60000 65536"/>
                <a:gd name="T12" fmla="*/ 0 60000 65536"/>
                <a:gd name="T13" fmla="*/ 0 60000 65536"/>
                <a:gd name="T14" fmla="*/ 0 60000 65536"/>
                <a:gd name="T15" fmla="*/ 0 w 90"/>
                <a:gd name="T16" fmla="*/ 0 h 68"/>
                <a:gd name="T17" fmla="*/ 90 w 90"/>
                <a:gd name="T18" fmla="*/ 68 h 68"/>
              </a:gdLst>
              <a:ahLst/>
              <a:cxnLst>
                <a:cxn ang="T10">
                  <a:pos x="T0" y="T1"/>
                </a:cxn>
                <a:cxn ang="T11">
                  <a:pos x="T2" y="T3"/>
                </a:cxn>
                <a:cxn ang="T12">
                  <a:pos x="T4" y="T5"/>
                </a:cxn>
                <a:cxn ang="T13">
                  <a:pos x="T6" y="T7"/>
                </a:cxn>
                <a:cxn ang="T14">
                  <a:pos x="T8" y="T9"/>
                </a:cxn>
              </a:cxnLst>
              <a:rect l="T15" t="T16" r="T17" b="T18"/>
              <a:pathLst>
                <a:path w="90" h="68">
                  <a:moveTo>
                    <a:pt x="0" y="34"/>
                  </a:moveTo>
                  <a:lnTo>
                    <a:pt x="90" y="0"/>
                  </a:lnTo>
                  <a:lnTo>
                    <a:pt x="44" y="34"/>
                  </a:lnTo>
                  <a:lnTo>
                    <a:pt x="90" y="68"/>
                  </a:lnTo>
                  <a:lnTo>
                    <a:pt x="0" y="34"/>
                  </a:lnTo>
                  <a:close/>
                </a:path>
              </a:pathLst>
            </a:custGeom>
            <a:solidFill>
              <a:srgbClr val="000000"/>
            </a:solidFill>
            <a:ln w="9525">
              <a:noFill/>
              <a:round/>
              <a:headEnd/>
              <a:tailEnd/>
            </a:ln>
          </p:spPr>
          <p:txBody>
            <a:bodyPr/>
            <a:lstStyle/>
            <a:p>
              <a:endParaRPr lang="en-US" sz="1200"/>
            </a:p>
          </p:txBody>
        </p:sp>
        <p:sp>
          <p:nvSpPr>
            <p:cNvPr id="163" name="Freeform 200"/>
            <p:cNvSpPr>
              <a:spLocks/>
            </p:cNvSpPr>
            <p:nvPr/>
          </p:nvSpPr>
          <p:spPr bwMode="auto">
            <a:xfrm>
              <a:off x="3019425" y="1968500"/>
              <a:ext cx="73025" cy="52388"/>
            </a:xfrm>
            <a:custGeom>
              <a:avLst/>
              <a:gdLst>
                <a:gd name="T0" fmla="*/ 2147483647 w 92"/>
                <a:gd name="T1" fmla="*/ 2147483647 h 66"/>
                <a:gd name="T2" fmla="*/ 0 w 92"/>
                <a:gd name="T3" fmla="*/ 2147483647 h 66"/>
                <a:gd name="T4" fmla="*/ 2147483647 w 92"/>
                <a:gd name="T5" fmla="*/ 2147483647 h 66"/>
                <a:gd name="T6" fmla="*/ 0 w 92"/>
                <a:gd name="T7" fmla="*/ 0 h 66"/>
                <a:gd name="T8" fmla="*/ 2147483647 w 92"/>
                <a:gd name="T9" fmla="*/ 2147483647 h 66"/>
                <a:gd name="T10" fmla="*/ 0 60000 65536"/>
                <a:gd name="T11" fmla="*/ 0 60000 65536"/>
                <a:gd name="T12" fmla="*/ 0 60000 65536"/>
                <a:gd name="T13" fmla="*/ 0 60000 65536"/>
                <a:gd name="T14" fmla="*/ 0 60000 65536"/>
                <a:gd name="T15" fmla="*/ 0 w 92"/>
                <a:gd name="T16" fmla="*/ 0 h 66"/>
                <a:gd name="T17" fmla="*/ 92 w 92"/>
                <a:gd name="T18" fmla="*/ 66 h 66"/>
              </a:gdLst>
              <a:ahLst/>
              <a:cxnLst>
                <a:cxn ang="T10">
                  <a:pos x="T0" y="T1"/>
                </a:cxn>
                <a:cxn ang="T11">
                  <a:pos x="T2" y="T3"/>
                </a:cxn>
                <a:cxn ang="T12">
                  <a:pos x="T4" y="T5"/>
                </a:cxn>
                <a:cxn ang="T13">
                  <a:pos x="T6" y="T7"/>
                </a:cxn>
                <a:cxn ang="T14">
                  <a:pos x="T8" y="T9"/>
                </a:cxn>
              </a:cxnLst>
              <a:rect l="T15" t="T16" r="T17" b="T18"/>
              <a:pathLst>
                <a:path w="92" h="66">
                  <a:moveTo>
                    <a:pt x="92" y="34"/>
                  </a:moveTo>
                  <a:lnTo>
                    <a:pt x="0" y="66"/>
                  </a:lnTo>
                  <a:lnTo>
                    <a:pt x="46" y="34"/>
                  </a:lnTo>
                  <a:lnTo>
                    <a:pt x="0" y="0"/>
                  </a:lnTo>
                  <a:lnTo>
                    <a:pt x="92" y="34"/>
                  </a:lnTo>
                  <a:close/>
                </a:path>
              </a:pathLst>
            </a:custGeom>
            <a:solidFill>
              <a:srgbClr val="000000"/>
            </a:solidFill>
            <a:ln w="9525">
              <a:noFill/>
              <a:round/>
              <a:headEnd/>
              <a:tailEnd/>
            </a:ln>
          </p:spPr>
          <p:txBody>
            <a:bodyPr/>
            <a:lstStyle/>
            <a:p>
              <a:endParaRPr lang="en-US" sz="1200"/>
            </a:p>
          </p:txBody>
        </p:sp>
        <p:sp>
          <p:nvSpPr>
            <p:cNvPr id="164" name="Line 201"/>
            <p:cNvSpPr>
              <a:spLocks noChangeShapeType="1"/>
            </p:cNvSpPr>
            <p:nvPr/>
          </p:nvSpPr>
          <p:spPr bwMode="auto">
            <a:xfrm flipH="1">
              <a:off x="1835150" y="1995488"/>
              <a:ext cx="1223963" cy="1587"/>
            </a:xfrm>
            <a:prstGeom prst="line">
              <a:avLst/>
            </a:prstGeom>
            <a:noFill/>
            <a:ln w="6350">
              <a:solidFill>
                <a:srgbClr val="000000"/>
              </a:solidFill>
              <a:round/>
              <a:headEnd/>
              <a:tailEnd/>
            </a:ln>
          </p:spPr>
          <p:txBody>
            <a:bodyPr/>
            <a:lstStyle/>
            <a:p>
              <a:endParaRPr lang="en-US" sz="1200"/>
            </a:p>
          </p:txBody>
        </p:sp>
        <p:sp>
          <p:nvSpPr>
            <p:cNvPr id="165" name="Line 202"/>
            <p:cNvSpPr>
              <a:spLocks noChangeShapeType="1"/>
            </p:cNvSpPr>
            <p:nvPr/>
          </p:nvSpPr>
          <p:spPr bwMode="auto">
            <a:xfrm flipV="1">
              <a:off x="4948238" y="5867400"/>
              <a:ext cx="3175" cy="142875"/>
            </a:xfrm>
            <a:prstGeom prst="line">
              <a:avLst/>
            </a:prstGeom>
            <a:noFill/>
            <a:ln w="6350">
              <a:solidFill>
                <a:srgbClr val="000000"/>
              </a:solidFill>
              <a:round/>
              <a:headEnd/>
              <a:tailEnd/>
            </a:ln>
          </p:spPr>
          <p:txBody>
            <a:bodyPr/>
            <a:lstStyle/>
            <a:p>
              <a:endParaRPr lang="en-US" sz="1200"/>
            </a:p>
          </p:txBody>
        </p:sp>
        <p:sp>
          <p:nvSpPr>
            <p:cNvPr id="166" name="Line 203"/>
            <p:cNvSpPr>
              <a:spLocks noChangeShapeType="1"/>
            </p:cNvSpPr>
            <p:nvPr/>
          </p:nvSpPr>
          <p:spPr bwMode="auto">
            <a:xfrm flipH="1">
              <a:off x="1838325" y="5868988"/>
              <a:ext cx="3117850" cy="4762"/>
            </a:xfrm>
            <a:prstGeom prst="line">
              <a:avLst/>
            </a:prstGeom>
            <a:noFill/>
            <a:ln w="6350">
              <a:solidFill>
                <a:srgbClr val="000000"/>
              </a:solidFill>
              <a:round/>
              <a:headEnd/>
              <a:tailEnd/>
            </a:ln>
          </p:spPr>
          <p:txBody>
            <a:bodyPr/>
            <a:lstStyle/>
            <a:p>
              <a:endParaRPr lang="en-US" sz="1200"/>
            </a:p>
          </p:txBody>
        </p:sp>
        <p:sp>
          <p:nvSpPr>
            <p:cNvPr id="167" name="Line 204"/>
            <p:cNvSpPr>
              <a:spLocks noChangeShapeType="1"/>
            </p:cNvSpPr>
            <p:nvPr/>
          </p:nvSpPr>
          <p:spPr bwMode="auto">
            <a:xfrm flipH="1" flipV="1">
              <a:off x="1839913" y="4833938"/>
              <a:ext cx="3175" cy="1044575"/>
            </a:xfrm>
            <a:prstGeom prst="line">
              <a:avLst/>
            </a:prstGeom>
            <a:noFill/>
            <a:ln w="6350">
              <a:solidFill>
                <a:srgbClr val="000000"/>
              </a:solidFill>
              <a:round/>
              <a:headEnd/>
              <a:tailEnd/>
            </a:ln>
          </p:spPr>
          <p:txBody>
            <a:bodyPr/>
            <a:lstStyle/>
            <a:p>
              <a:endParaRPr lang="en-US" sz="1200"/>
            </a:p>
          </p:txBody>
        </p:sp>
        <p:sp>
          <p:nvSpPr>
            <p:cNvPr id="168" name="Freeform 205"/>
            <p:cNvSpPr>
              <a:spLocks/>
            </p:cNvSpPr>
            <p:nvPr/>
          </p:nvSpPr>
          <p:spPr bwMode="auto">
            <a:xfrm>
              <a:off x="4924425" y="5969000"/>
              <a:ext cx="52388" cy="74613"/>
            </a:xfrm>
            <a:custGeom>
              <a:avLst/>
              <a:gdLst>
                <a:gd name="T0" fmla="*/ 2147483647 w 66"/>
                <a:gd name="T1" fmla="*/ 2147483647 h 93"/>
                <a:gd name="T2" fmla="*/ 0 w 66"/>
                <a:gd name="T3" fmla="*/ 0 h 93"/>
                <a:gd name="T4" fmla="*/ 2147483647 w 66"/>
                <a:gd name="T5" fmla="*/ 2147483647 h 93"/>
                <a:gd name="T6" fmla="*/ 2147483647 w 66"/>
                <a:gd name="T7" fmla="*/ 2147483647 h 93"/>
                <a:gd name="T8" fmla="*/ 2147483647 w 66"/>
                <a:gd name="T9" fmla="*/ 2147483647 h 93"/>
                <a:gd name="T10" fmla="*/ 0 60000 65536"/>
                <a:gd name="T11" fmla="*/ 0 60000 65536"/>
                <a:gd name="T12" fmla="*/ 0 60000 65536"/>
                <a:gd name="T13" fmla="*/ 0 60000 65536"/>
                <a:gd name="T14" fmla="*/ 0 60000 65536"/>
                <a:gd name="T15" fmla="*/ 0 w 66"/>
                <a:gd name="T16" fmla="*/ 0 h 93"/>
                <a:gd name="T17" fmla="*/ 66 w 66"/>
                <a:gd name="T18" fmla="*/ 93 h 93"/>
              </a:gdLst>
              <a:ahLst/>
              <a:cxnLst>
                <a:cxn ang="T10">
                  <a:pos x="T0" y="T1"/>
                </a:cxn>
                <a:cxn ang="T11">
                  <a:pos x="T2" y="T3"/>
                </a:cxn>
                <a:cxn ang="T12">
                  <a:pos x="T4" y="T5"/>
                </a:cxn>
                <a:cxn ang="T13">
                  <a:pos x="T6" y="T7"/>
                </a:cxn>
                <a:cxn ang="T14">
                  <a:pos x="T8" y="T9"/>
                </a:cxn>
              </a:cxnLst>
              <a:rect l="T15" t="T16" r="T17" b="T18"/>
              <a:pathLst>
                <a:path w="66" h="93">
                  <a:moveTo>
                    <a:pt x="32" y="93"/>
                  </a:moveTo>
                  <a:lnTo>
                    <a:pt x="0" y="0"/>
                  </a:lnTo>
                  <a:lnTo>
                    <a:pt x="32" y="47"/>
                  </a:lnTo>
                  <a:lnTo>
                    <a:pt x="66" y="2"/>
                  </a:lnTo>
                  <a:lnTo>
                    <a:pt x="32" y="93"/>
                  </a:lnTo>
                  <a:close/>
                </a:path>
              </a:pathLst>
            </a:custGeom>
            <a:solidFill>
              <a:srgbClr val="000000"/>
            </a:solidFill>
            <a:ln w="9525">
              <a:noFill/>
              <a:round/>
              <a:headEnd/>
              <a:tailEnd/>
            </a:ln>
          </p:spPr>
          <p:txBody>
            <a:bodyPr/>
            <a:lstStyle/>
            <a:p>
              <a:endParaRPr lang="en-US" sz="1200"/>
            </a:p>
          </p:txBody>
        </p:sp>
        <p:grpSp>
          <p:nvGrpSpPr>
            <p:cNvPr id="169" name="Group 206"/>
            <p:cNvGrpSpPr>
              <a:grpSpLocks/>
            </p:cNvGrpSpPr>
            <p:nvPr/>
          </p:nvGrpSpPr>
          <p:grpSpPr bwMode="auto">
            <a:xfrm>
              <a:off x="3978275" y="4860947"/>
              <a:ext cx="512763" cy="104776"/>
              <a:chOff x="2648" y="2834"/>
              <a:chExt cx="323" cy="66"/>
            </a:xfrm>
          </p:grpSpPr>
          <p:sp>
            <p:nvSpPr>
              <p:cNvPr id="266" name="Freeform 207"/>
              <p:cNvSpPr>
                <a:spLocks/>
              </p:cNvSpPr>
              <p:nvPr/>
            </p:nvSpPr>
            <p:spPr bwMode="auto">
              <a:xfrm>
                <a:off x="2925" y="2844"/>
                <a:ext cx="46" cy="32"/>
              </a:xfrm>
              <a:custGeom>
                <a:avLst/>
                <a:gdLst>
                  <a:gd name="T0" fmla="*/ 1 w 92"/>
                  <a:gd name="T1" fmla="*/ 0 h 66"/>
                  <a:gd name="T2" fmla="*/ 0 w 92"/>
                  <a:gd name="T3" fmla="*/ 0 h 66"/>
                  <a:gd name="T4" fmla="*/ 1 w 92"/>
                  <a:gd name="T5" fmla="*/ 0 h 66"/>
                  <a:gd name="T6" fmla="*/ 0 w 92"/>
                  <a:gd name="T7" fmla="*/ 0 h 66"/>
                  <a:gd name="T8" fmla="*/ 1 w 92"/>
                  <a:gd name="T9" fmla="*/ 0 h 66"/>
                  <a:gd name="T10" fmla="*/ 0 60000 65536"/>
                  <a:gd name="T11" fmla="*/ 0 60000 65536"/>
                  <a:gd name="T12" fmla="*/ 0 60000 65536"/>
                  <a:gd name="T13" fmla="*/ 0 60000 65536"/>
                  <a:gd name="T14" fmla="*/ 0 60000 65536"/>
                  <a:gd name="T15" fmla="*/ 0 w 92"/>
                  <a:gd name="T16" fmla="*/ 0 h 66"/>
                  <a:gd name="T17" fmla="*/ 92 w 92"/>
                  <a:gd name="T18" fmla="*/ 66 h 66"/>
                </a:gdLst>
                <a:ahLst/>
                <a:cxnLst>
                  <a:cxn ang="T10">
                    <a:pos x="T0" y="T1"/>
                  </a:cxn>
                  <a:cxn ang="T11">
                    <a:pos x="T2" y="T3"/>
                  </a:cxn>
                  <a:cxn ang="T12">
                    <a:pos x="T4" y="T5"/>
                  </a:cxn>
                  <a:cxn ang="T13">
                    <a:pos x="T6" y="T7"/>
                  </a:cxn>
                  <a:cxn ang="T14">
                    <a:pos x="T8" y="T9"/>
                  </a:cxn>
                </a:cxnLst>
                <a:rect l="T15" t="T16" r="T17" b="T18"/>
                <a:pathLst>
                  <a:path w="92" h="66">
                    <a:moveTo>
                      <a:pt x="92" y="34"/>
                    </a:moveTo>
                    <a:lnTo>
                      <a:pt x="0" y="66"/>
                    </a:lnTo>
                    <a:lnTo>
                      <a:pt x="46" y="34"/>
                    </a:lnTo>
                    <a:lnTo>
                      <a:pt x="0" y="0"/>
                    </a:lnTo>
                    <a:lnTo>
                      <a:pt x="92" y="34"/>
                    </a:lnTo>
                    <a:close/>
                  </a:path>
                </a:pathLst>
              </a:custGeom>
              <a:solidFill>
                <a:srgbClr val="000000"/>
              </a:solidFill>
              <a:ln w="9525">
                <a:noFill/>
                <a:round/>
                <a:headEnd/>
                <a:tailEnd/>
              </a:ln>
            </p:spPr>
            <p:txBody>
              <a:bodyPr/>
              <a:lstStyle/>
              <a:p>
                <a:endParaRPr lang="en-US" sz="1200"/>
              </a:p>
            </p:txBody>
          </p:sp>
          <p:sp>
            <p:nvSpPr>
              <p:cNvPr id="267" name="Line 208"/>
              <p:cNvSpPr>
                <a:spLocks noChangeShapeType="1"/>
              </p:cNvSpPr>
              <p:nvPr/>
            </p:nvSpPr>
            <p:spPr bwMode="auto">
              <a:xfrm flipH="1">
                <a:off x="2843" y="2861"/>
                <a:ext cx="107" cy="1"/>
              </a:xfrm>
              <a:prstGeom prst="line">
                <a:avLst/>
              </a:prstGeom>
              <a:noFill/>
              <a:ln w="6350">
                <a:solidFill>
                  <a:srgbClr val="000000"/>
                </a:solidFill>
                <a:round/>
                <a:headEnd/>
                <a:tailEnd/>
              </a:ln>
            </p:spPr>
            <p:txBody>
              <a:bodyPr/>
              <a:lstStyle/>
              <a:p>
                <a:endParaRPr lang="en-US" sz="1200"/>
              </a:p>
            </p:txBody>
          </p:sp>
          <p:sp>
            <p:nvSpPr>
              <p:cNvPr id="268" name="Rectangle 209"/>
              <p:cNvSpPr>
                <a:spLocks noChangeArrowheads="1"/>
              </p:cNvSpPr>
              <p:nvPr/>
            </p:nvSpPr>
            <p:spPr bwMode="auto">
              <a:xfrm>
                <a:off x="2648" y="2834"/>
                <a:ext cx="163" cy="66"/>
              </a:xfrm>
              <a:prstGeom prst="rect">
                <a:avLst/>
              </a:prstGeom>
              <a:noFill/>
              <a:ln w="9525">
                <a:noFill/>
                <a:miter lim="800000"/>
                <a:headEnd/>
                <a:tailEnd/>
              </a:ln>
            </p:spPr>
            <p:txBody>
              <a:bodyPr wrap="none" lIns="0" tIns="0" rIns="0" bIns="0">
                <a:spAutoFit/>
              </a:bodyPr>
              <a:lstStyle/>
              <a:p>
                <a:pPr algn="l" eaLnBrk="0" hangingPunct="0"/>
                <a:r>
                  <a:rPr lang="en-US" sz="400">
                    <a:solidFill>
                      <a:srgbClr val="000000"/>
                    </a:solidFill>
                    <a:latin typeface="Helvetica" pitchFamily="-84" charset="0"/>
                  </a:rPr>
                  <a:t>ALUFN</a:t>
                </a:r>
                <a:endParaRPr lang="en-US" sz="1200"/>
              </a:p>
            </p:txBody>
          </p:sp>
        </p:grpSp>
        <p:grpSp>
          <p:nvGrpSpPr>
            <p:cNvPr id="170" name="Group 210"/>
            <p:cNvGrpSpPr>
              <a:grpSpLocks/>
            </p:cNvGrpSpPr>
            <p:nvPr/>
          </p:nvGrpSpPr>
          <p:grpSpPr bwMode="auto">
            <a:xfrm>
              <a:off x="2436816" y="4048124"/>
              <a:ext cx="1284288" cy="284163"/>
              <a:chOff x="1677" y="2322"/>
              <a:chExt cx="809" cy="179"/>
            </a:xfrm>
          </p:grpSpPr>
          <p:sp>
            <p:nvSpPr>
              <p:cNvPr id="264" name="Rectangle 211"/>
              <p:cNvSpPr>
                <a:spLocks noChangeArrowheads="1"/>
              </p:cNvSpPr>
              <p:nvPr/>
            </p:nvSpPr>
            <p:spPr bwMode="auto">
              <a:xfrm>
                <a:off x="1677" y="2322"/>
                <a:ext cx="809" cy="179"/>
              </a:xfrm>
              <a:prstGeom prst="rect">
                <a:avLst/>
              </a:prstGeom>
              <a:solidFill>
                <a:srgbClr val="CCFFFF"/>
              </a:solidFill>
              <a:ln w="6350">
                <a:solidFill>
                  <a:srgbClr val="000000"/>
                </a:solidFill>
                <a:miter lim="800000"/>
                <a:headEnd/>
                <a:tailEnd/>
              </a:ln>
            </p:spPr>
            <p:txBody>
              <a:bodyPr/>
              <a:lstStyle/>
              <a:p>
                <a:endParaRPr lang="en-US" sz="1200"/>
              </a:p>
            </p:txBody>
          </p:sp>
          <p:sp>
            <p:nvSpPr>
              <p:cNvPr id="265" name="Rectangle 212"/>
              <p:cNvSpPr>
                <a:spLocks noChangeArrowheads="1"/>
              </p:cNvSpPr>
              <p:nvPr/>
            </p:nvSpPr>
            <p:spPr bwMode="auto">
              <a:xfrm>
                <a:off x="1744" y="2351"/>
                <a:ext cx="667" cy="129"/>
              </a:xfrm>
              <a:prstGeom prst="rect">
                <a:avLst/>
              </a:prstGeom>
              <a:solidFill>
                <a:srgbClr val="CCFFFF"/>
              </a:solidFill>
              <a:ln w="9525">
                <a:noFill/>
                <a:miter lim="800000"/>
                <a:headEnd/>
                <a:tailEnd/>
              </a:ln>
            </p:spPr>
            <p:txBody>
              <a:bodyPr wrap="none" lIns="0" tIns="0" rIns="0" bIns="0">
                <a:spAutoFit/>
              </a:bodyPr>
              <a:lstStyle/>
              <a:p>
                <a:pPr algn="l" eaLnBrk="0" hangingPunct="0"/>
                <a:r>
                  <a:rPr lang="en-US" sz="900" b="1" dirty="0">
                    <a:solidFill>
                      <a:srgbClr val="000000"/>
                    </a:solidFill>
                    <a:latin typeface="AvantGarde" pitchFamily="34" charset="0"/>
                  </a:rPr>
                  <a:t>Control Logic</a:t>
                </a:r>
                <a:endParaRPr lang="en-US" sz="1100" dirty="0"/>
              </a:p>
            </p:txBody>
          </p:sp>
        </p:grpSp>
        <p:grpSp>
          <p:nvGrpSpPr>
            <p:cNvPr id="171" name="Group 213"/>
            <p:cNvGrpSpPr>
              <a:grpSpLocks/>
            </p:cNvGrpSpPr>
            <p:nvPr/>
          </p:nvGrpSpPr>
          <p:grpSpPr bwMode="auto">
            <a:xfrm>
              <a:off x="3179788" y="3773488"/>
              <a:ext cx="71438" cy="274637"/>
              <a:chOff x="2145" y="2149"/>
              <a:chExt cx="45" cy="173"/>
            </a:xfrm>
          </p:grpSpPr>
          <p:sp>
            <p:nvSpPr>
              <p:cNvPr id="261" name="Freeform 214"/>
              <p:cNvSpPr>
                <a:spLocks/>
              </p:cNvSpPr>
              <p:nvPr/>
            </p:nvSpPr>
            <p:spPr bwMode="auto">
              <a:xfrm>
                <a:off x="2153" y="2276"/>
                <a:ext cx="33" cy="46"/>
              </a:xfrm>
              <a:custGeom>
                <a:avLst/>
                <a:gdLst>
                  <a:gd name="T0" fmla="*/ 1 w 66"/>
                  <a:gd name="T1" fmla="*/ 1 h 92"/>
                  <a:gd name="T2" fmla="*/ 0 w 66"/>
                  <a:gd name="T3" fmla="*/ 0 h 92"/>
                  <a:gd name="T4" fmla="*/ 1 w 66"/>
                  <a:gd name="T5" fmla="*/ 1 h 92"/>
                  <a:gd name="T6" fmla="*/ 1 w 66"/>
                  <a:gd name="T7" fmla="*/ 0 h 92"/>
                  <a:gd name="T8" fmla="*/ 1 w 66"/>
                  <a:gd name="T9" fmla="*/ 1 h 92"/>
                  <a:gd name="T10" fmla="*/ 0 60000 65536"/>
                  <a:gd name="T11" fmla="*/ 0 60000 65536"/>
                  <a:gd name="T12" fmla="*/ 0 60000 65536"/>
                  <a:gd name="T13" fmla="*/ 0 60000 65536"/>
                  <a:gd name="T14" fmla="*/ 0 60000 65536"/>
                  <a:gd name="T15" fmla="*/ 0 w 66"/>
                  <a:gd name="T16" fmla="*/ 0 h 92"/>
                  <a:gd name="T17" fmla="*/ 66 w 66"/>
                  <a:gd name="T18" fmla="*/ 92 h 92"/>
                </a:gdLst>
                <a:ahLst/>
                <a:cxnLst>
                  <a:cxn ang="T10">
                    <a:pos x="T0" y="T1"/>
                  </a:cxn>
                  <a:cxn ang="T11">
                    <a:pos x="T2" y="T3"/>
                  </a:cxn>
                  <a:cxn ang="T12">
                    <a:pos x="T4" y="T5"/>
                  </a:cxn>
                  <a:cxn ang="T13">
                    <a:pos x="T6" y="T7"/>
                  </a:cxn>
                  <a:cxn ang="T14">
                    <a:pos x="T8" y="T9"/>
                  </a:cxn>
                </a:cxnLst>
                <a:rect l="T15" t="T16" r="T17" b="T18"/>
                <a:pathLst>
                  <a:path w="66" h="92">
                    <a:moveTo>
                      <a:pt x="34" y="92"/>
                    </a:moveTo>
                    <a:lnTo>
                      <a:pt x="0" y="0"/>
                    </a:lnTo>
                    <a:lnTo>
                      <a:pt x="34" y="46"/>
                    </a:lnTo>
                    <a:lnTo>
                      <a:pt x="66" y="0"/>
                    </a:lnTo>
                    <a:lnTo>
                      <a:pt x="34" y="92"/>
                    </a:lnTo>
                    <a:close/>
                  </a:path>
                </a:pathLst>
              </a:custGeom>
              <a:solidFill>
                <a:srgbClr val="000000"/>
              </a:solidFill>
              <a:ln w="9525">
                <a:noFill/>
                <a:round/>
                <a:headEnd/>
                <a:tailEnd/>
              </a:ln>
            </p:spPr>
            <p:txBody>
              <a:bodyPr/>
              <a:lstStyle/>
              <a:p>
                <a:endParaRPr lang="en-US" sz="1200"/>
              </a:p>
            </p:txBody>
          </p:sp>
          <p:sp>
            <p:nvSpPr>
              <p:cNvPr id="262" name="Line 215"/>
              <p:cNvSpPr>
                <a:spLocks noChangeShapeType="1"/>
              </p:cNvSpPr>
              <p:nvPr/>
            </p:nvSpPr>
            <p:spPr bwMode="auto">
              <a:xfrm>
                <a:off x="2170" y="2230"/>
                <a:ext cx="1" cy="71"/>
              </a:xfrm>
              <a:prstGeom prst="line">
                <a:avLst/>
              </a:prstGeom>
              <a:noFill/>
              <a:ln w="6350">
                <a:solidFill>
                  <a:srgbClr val="000000"/>
                </a:solidFill>
                <a:round/>
                <a:headEnd/>
                <a:tailEnd/>
              </a:ln>
            </p:spPr>
            <p:txBody>
              <a:bodyPr/>
              <a:lstStyle/>
              <a:p>
                <a:endParaRPr lang="en-US" sz="1200"/>
              </a:p>
            </p:txBody>
          </p:sp>
          <p:sp>
            <p:nvSpPr>
              <p:cNvPr id="263" name="Rectangle 216"/>
              <p:cNvSpPr>
                <a:spLocks noChangeArrowheads="1"/>
              </p:cNvSpPr>
              <p:nvPr/>
            </p:nvSpPr>
            <p:spPr bwMode="auto">
              <a:xfrm>
                <a:off x="2145" y="2149"/>
                <a:ext cx="45" cy="99"/>
              </a:xfrm>
              <a:prstGeom prst="rect">
                <a:avLst/>
              </a:prstGeom>
              <a:noFill/>
              <a:ln w="9525">
                <a:noFill/>
                <a:miter lim="800000"/>
                <a:headEnd/>
                <a:tailEnd/>
              </a:ln>
            </p:spPr>
            <p:txBody>
              <a:bodyPr wrap="none" lIns="0" tIns="0" rIns="0" bIns="0">
                <a:spAutoFit/>
              </a:bodyPr>
              <a:lstStyle/>
              <a:p>
                <a:pPr algn="l" eaLnBrk="0" hangingPunct="0"/>
                <a:r>
                  <a:rPr lang="en-US" sz="600">
                    <a:solidFill>
                      <a:srgbClr val="000000"/>
                    </a:solidFill>
                    <a:latin typeface="AvantGarde" pitchFamily="34" charset="0"/>
                  </a:rPr>
                  <a:t>Z</a:t>
                </a:r>
                <a:endParaRPr lang="en-US" sz="1200"/>
              </a:p>
            </p:txBody>
          </p:sp>
        </p:grpSp>
        <p:sp>
          <p:nvSpPr>
            <p:cNvPr id="172" name="Line 217"/>
            <p:cNvSpPr>
              <a:spLocks noChangeShapeType="1"/>
            </p:cNvSpPr>
            <p:nvPr/>
          </p:nvSpPr>
          <p:spPr bwMode="auto">
            <a:xfrm>
              <a:off x="2890838" y="4500563"/>
              <a:ext cx="61912" cy="61912"/>
            </a:xfrm>
            <a:prstGeom prst="line">
              <a:avLst/>
            </a:prstGeom>
            <a:noFill/>
            <a:ln w="7938">
              <a:solidFill>
                <a:srgbClr val="000000"/>
              </a:solidFill>
              <a:round/>
              <a:headEnd/>
              <a:tailEnd/>
            </a:ln>
          </p:spPr>
          <p:txBody>
            <a:bodyPr/>
            <a:lstStyle/>
            <a:p>
              <a:endParaRPr lang="en-US" sz="1200"/>
            </a:p>
          </p:txBody>
        </p:sp>
        <p:sp>
          <p:nvSpPr>
            <p:cNvPr id="173" name="Line 218"/>
            <p:cNvSpPr>
              <a:spLocks noChangeShapeType="1"/>
            </p:cNvSpPr>
            <p:nvPr/>
          </p:nvSpPr>
          <p:spPr bwMode="auto">
            <a:xfrm>
              <a:off x="2946400" y="4560888"/>
              <a:ext cx="141288" cy="1587"/>
            </a:xfrm>
            <a:prstGeom prst="line">
              <a:avLst/>
            </a:prstGeom>
            <a:noFill/>
            <a:ln w="6350">
              <a:solidFill>
                <a:srgbClr val="000000"/>
              </a:solidFill>
              <a:round/>
              <a:headEnd/>
              <a:tailEnd/>
            </a:ln>
          </p:spPr>
          <p:txBody>
            <a:bodyPr/>
            <a:lstStyle/>
            <a:p>
              <a:endParaRPr lang="en-US" sz="1200"/>
            </a:p>
          </p:txBody>
        </p:sp>
        <p:sp>
          <p:nvSpPr>
            <p:cNvPr id="174" name="Freeform 219"/>
            <p:cNvSpPr>
              <a:spLocks/>
            </p:cNvSpPr>
            <p:nvPr/>
          </p:nvSpPr>
          <p:spPr bwMode="auto">
            <a:xfrm>
              <a:off x="3048000" y="4533900"/>
              <a:ext cx="73025" cy="52388"/>
            </a:xfrm>
            <a:custGeom>
              <a:avLst/>
              <a:gdLst>
                <a:gd name="T0" fmla="*/ 2147483647 w 92"/>
                <a:gd name="T1" fmla="*/ 2147483647 h 66"/>
                <a:gd name="T2" fmla="*/ 0 w 92"/>
                <a:gd name="T3" fmla="*/ 2147483647 h 66"/>
                <a:gd name="T4" fmla="*/ 2147483647 w 92"/>
                <a:gd name="T5" fmla="*/ 2147483647 h 66"/>
                <a:gd name="T6" fmla="*/ 0 w 92"/>
                <a:gd name="T7" fmla="*/ 0 h 66"/>
                <a:gd name="T8" fmla="*/ 2147483647 w 92"/>
                <a:gd name="T9" fmla="*/ 2147483647 h 66"/>
                <a:gd name="T10" fmla="*/ 0 60000 65536"/>
                <a:gd name="T11" fmla="*/ 0 60000 65536"/>
                <a:gd name="T12" fmla="*/ 0 60000 65536"/>
                <a:gd name="T13" fmla="*/ 0 60000 65536"/>
                <a:gd name="T14" fmla="*/ 0 60000 65536"/>
                <a:gd name="T15" fmla="*/ 0 w 92"/>
                <a:gd name="T16" fmla="*/ 0 h 66"/>
                <a:gd name="T17" fmla="*/ 92 w 92"/>
                <a:gd name="T18" fmla="*/ 66 h 66"/>
              </a:gdLst>
              <a:ahLst/>
              <a:cxnLst>
                <a:cxn ang="T10">
                  <a:pos x="T0" y="T1"/>
                </a:cxn>
                <a:cxn ang="T11">
                  <a:pos x="T2" y="T3"/>
                </a:cxn>
                <a:cxn ang="T12">
                  <a:pos x="T4" y="T5"/>
                </a:cxn>
                <a:cxn ang="T13">
                  <a:pos x="T6" y="T7"/>
                </a:cxn>
                <a:cxn ang="T14">
                  <a:pos x="T8" y="T9"/>
                </a:cxn>
              </a:cxnLst>
              <a:rect l="T15" t="T16" r="T17" b="T18"/>
              <a:pathLst>
                <a:path w="92" h="66">
                  <a:moveTo>
                    <a:pt x="92" y="34"/>
                  </a:moveTo>
                  <a:lnTo>
                    <a:pt x="0" y="66"/>
                  </a:lnTo>
                  <a:lnTo>
                    <a:pt x="46" y="34"/>
                  </a:lnTo>
                  <a:lnTo>
                    <a:pt x="0" y="0"/>
                  </a:lnTo>
                  <a:lnTo>
                    <a:pt x="92" y="34"/>
                  </a:lnTo>
                  <a:close/>
                </a:path>
              </a:pathLst>
            </a:custGeom>
            <a:solidFill>
              <a:srgbClr val="000000"/>
            </a:solidFill>
            <a:ln w="9525">
              <a:noFill/>
              <a:round/>
              <a:headEnd/>
              <a:tailEnd/>
            </a:ln>
          </p:spPr>
          <p:txBody>
            <a:bodyPr/>
            <a:lstStyle/>
            <a:p>
              <a:endParaRPr lang="en-US" sz="1200"/>
            </a:p>
          </p:txBody>
        </p:sp>
        <p:sp>
          <p:nvSpPr>
            <p:cNvPr id="175" name="Line 220"/>
            <p:cNvSpPr>
              <a:spLocks noChangeShapeType="1"/>
            </p:cNvSpPr>
            <p:nvPr/>
          </p:nvSpPr>
          <p:spPr bwMode="auto">
            <a:xfrm>
              <a:off x="2890838" y="4643438"/>
              <a:ext cx="61912" cy="61912"/>
            </a:xfrm>
            <a:prstGeom prst="line">
              <a:avLst/>
            </a:prstGeom>
            <a:noFill/>
            <a:ln w="7938">
              <a:solidFill>
                <a:srgbClr val="000000"/>
              </a:solidFill>
              <a:round/>
              <a:headEnd/>
              <a:tailEnd/>
            </a:ln>
          </p:spPr>
          <p:txBody>
            <a:bodyPr/>
            <a:lstStyle/>
            <a:p>
              <a:endParaRPr lang="en-US" sz="1200"/>
            </a:p>
          </p:txBody>
        </p:sp>
        <p:sp>
          <p:nvSpPr>
            <p:cNvPr id="176" name="Line 221"/>
            <p:cNvSpPr>
              <a:spLocks noChangeShapeType="1"/>
            </p:cNvSpPr>
            <p:nvPr/>
          </p:nvSpPr>
          <p:spPr bwMode="auto">
            <a:xfrm>
              <a:off x="2946400" y="4703763"/>
              <a:ext cx="141288" cy="1587"/>
            </a:xfrm>
            <a:prstGeom prst="line">
              <a:avLst/>
            </a:prstGeom>
            <a:noFill/>
            <a:ln w="6350">
              <a:solidFill>
                <a:srgbClr val="000000"/>
              </a:solidFill>
              <a:round/>
              <a:headEnd/>
              <a:tailEnd/>
            </a:ln>
          </p:spPr>
          <p:txBody>
            <a:bodyPr/>
            <a:lstStyle/>
            <a:p>
              <a:endParaRPr lang="en-US" sz="1200"/>
            </a:p>
          </p:txBody>
        </p:sp>
        <p:sp>
          <p:nvSpPr>
            <p:cNvPr id="177" name="Freeform 222"/>
            <p:cNvSpPr>
              <a:spLocks/>
            </p:cNvSpPr>
            <p:nvPr/>
          </p:nvSpPr>
          <p:spPr bwMode="auto">
            <a:xfrm>
              <a:off x="3048000" y="4676775"/>
              <a:ext cx="73025" cy="52388"/>
            </a:xfrm>
            <a:custGeom>
              <a:avLst/>
              <a:gdLst>
                <a:gd name="T0" fmla="*/ 2147483647 w 92"/>
                <a:gd name="T1" fmla="*/ 2147483647 h 66"/>
                <a:gd name="T2" fmla="*/ 0 w 92"/>
                <a:gd name="T3" fmla="*/ 2147483647 h 66"/>
                <a:gd name="T4" fmla="*/ 2147483647 w 92"/>
                <a:gd name="T5" fmla="*/ 2147483647 h 66"/>
                <a:gd name="T6" fmla="*/ 0 w 92"/>
                <a:gd name="T7" fmla="*/ 0 h 66"/>
                <a:gd name="T8" fmla="*/ 2147483647 w 92"/>
                <a:gd name="T9" fmla="*/ 2147483647 h 66"/>
                <a:gd name="T10" fmla="*/ 0 60000 65536"/>
                <a:gd name="T11" fmla="*/ 0 60000 65536"/>
                <a:gd name="T12" fmla="*/ 0 60000 65536"/>
                <a:gd name="T13" fmla="*/ 0 60000 65536"/>
                <a:gd name="T14" fmla="*/ 0 60000 65536"/>
                <a:gd name="T15" fmla="*/ 0 w 92"/>
                <a:gd name="T16" fmla="*/ 0 h 66"/>
                <a:gd name="T17" fmla="*/ 92 w 92"/>
                <a:gd name="T18" fmla="*/ 66 h 66"/>
              </a:gdLst>
              <a:ahLst/>
              <a:cxnLst>
                <a:cxn ang="T10">
                  <a:pos x="T0" y="T1"/>
                </a:cxn>
                <a:cxn ang="T11">
                  <a:pos x="T2" y="T3"/>
                </a:cxn>
                <a:cxn ang="T12">
                  <a:pos x="T4" y="T5"/>
                </a:cxn>
                <a:cxn ang="T13">
                  <a:pos x="T6" y="T7"/>
                </a:cxn>
                <a:cxn ang="T14">
                  <a:pos x="T8" y="T9"/>
                </a:cxn>
              </a:cxnLst>
              <a:rect l="T15" t="T16" r="T17" b="T18"/>
              <a:pathLst>
                <a:path w="92" h="66">
                  <a:moveTo>
                    <a:pt x="92" y="34"/>
                  </a:moveTo>
                  <a:lnTo>
                    <a:pt x="0" y="66"/>
                  </a:lnTo>
                  <a:lnTo>
                    <a:pt x="46" y="34"/>
                  </a:lnTo>
                  <a:lnTo>
                    <a:pt x="0" y="0"/>
                  </a:lnTo>
                  <a:lnTo>
                    <a:pt x="92" y="34"/>
                  </a:lnTo>
                  <a:close/>
                </a:path>
              </a:pathLst>
            </a:custGeom>
            <a:solidFill>
              <a:srgbClr val="000000"/>
            </a:solidFill>
            <a:ln w="9525">
              <a:noFill/>
              <a:round/>
              <a:headEnd/>
              <a:tailEnd/>
            </a:ln>
          </p:spPr>
          <p:txBody>
            <a:bodyPr/>
            <a:lstStyle/>
            <a:p>
              <a:endParaRPr lang="en-US" sz="1200"/>
            </a:p>
          </p:txBody>
        </p:sp>
        <p:grpSp>
          <p:nvGrpSpPr>
            <p:cNvPr id="178" name="Group 223"/>
            <p:cNvGrpSpPr>
              <a:grpSpLocks/>
            </p:cNvGrpSpPr>
            <p:nvPr/>
          </p:nvGrpSpPr>
          <p:grpSpPr bwMode="auto">
            <a:xfrm>
              <a:off x="2890841" y="4772039"/>
              <a:ext cx="563563" cy="157163"/>
              <a:chOff x="1963" y="2778"/>
              <a:chExt cx="355" cy="99"/>
            </a:xfrm>
          </p:grpSpPr>
          <p:sp>
            <p:nvSpPr>
              <p:cNvPr id="257" name="Line 224"/>
              <p:cNvSpPr>
                <a:spLocks noChangeShapeType="1"/>
              </p:cNvSpPr>
              <p:nvPr/>
            </p:nvSpPr>
            <p:spPr bwMode="auto">
              <a:xfrm>
                <a:off x="1963" y="2787"/>
                <a:ext cx="39" cy="39"/>
              </a:xfrm>
              <a:prstGeom prst="line">
                <a:avLst/>
              </a:prstGeom>
              <a:noFill/>
              <a:ln w="7938">
                <a:solidFill>
                  <a:srgbClr val="000000"/>
                </a:solidFill>
                <a:round/>
                <a:headEnd/>
                <a:tailEnd/>
              </a:ln>
            </p:spPr>
            <p:txBody>
              <a:bodyPr/>
              <a:lstStyle/>
              <a:p>
                <a:endParaRPr lang="en-US" sz="1200"/>
              </a:p>
            </p:txBody>
          </p:sp>
          <p:sp>
            <p:nvSpPr>
              <p:cNvPr id="258" name="Line 225"/>
              <p:cNvSpPr>
                <a:spLocks noChangeShapeType="1"/>
              </p:cNvSpPr>
              <p:nvPr/>
            </p:nvSpPr>
            <p:spPr bwMode="auto">
              <a:xfrm>
                <a:off x="1998" y="2825"/>
                <a:ext cx="89" cy="1"/>
              </a:xfrm>
              <a:prstGeom prst="line">
                <a:avLst/>
              </a:prstGeom>
              <a:noFill/>
              <a:ln w="6350">
                <a:solidFill>
                  <a:srgbClr val="000000"/>
                </a:solidFill>
                <a:round/>
                <a:headEnd/>
                <a:tailEnd/>
              </a:ln>
            </p:spPr>
            <p:txBody>
              <a:bodyPr/>
              <a:lstStyle/>
              <a:p>
                <a:endParaRPr lang="en-US" sz="1200"/>
              </a:p>
            </p:txBody>
          </p:sp>
          <p:sp>
            <p:nvSpPr>
              <p:cNvPr id="259" name="Freeform 226"/>
              <p:cNvSpPr>
                <a:spLocks/>
              </p:cNvSpPr>
              <p:nvPr/>
            </p:nvSpPr>
            <p:spPr bwMode="auto">
              <a:xfrm>
                <a:off x="2062" y="2808"/>
                <a:ext cx="46" cy="33"/>
              </a:xfrm>
              <a:custGeom>
                <a:avLst/>
                <a:gdLst>
                  <a:gd name="T0" fmla="*/ 1 w 92"/>
                  <a:gd name="T1" fmla="*/ 1 h 66"/>
                  <a:gd name="T2" fmla="*/ 0 w 92"/>
                  <a:gd name="T3" fmla="*/ 1 h 66"/>
                  <a:gd name="T4" fmla="*/ 1 w 92"/>
                  <a:gd name="T5" fmla="*/ 1 h 66"/>
                  <a:gd name="T6" fmla="*/ 0 w 92"/>
                  <a:gd name="T7" fmla="*/ 0 h 66"/>
                  <a:gd name="T8" fmla="*/ 1 w 92"/>
                  <a:gd name="T9" fmla="*/ 1 h 66"/>
                  <a:gd name="T10" fmla="*/ 0 60000 65536"/>
                  <a:gd name="T11" fmla="*/ 0 60000 65536"/>
                  <a:gd name="T12" fmla="*/ 0 60000 65536"/>
                  <a:gd name="T13" fmla="*/ 0 60000 65536"/>
                  <a:gd name="T14" fmla="*/ 0 60000 65536"/>
                  <a:gd name="T15" fmla="*/ 0 w 92"/>
                  <a:gd name="T16" fmla="*/ 0 h 66"/>
                  <a:gd name="T17" fmla="*/ 92 w 92"/>
                  <a:gd name="T18" fmla="*/ 66 h 66"/>
                </a:gdLst>
                <a:ahLst/>
                <a:cxnLst>
                  <a:cxn ang="T10">
                    <a:pos x="T0" y="T1"/>
                  </a:cxn>
                  <a:cxn ang="T11">
                    <a:pos x="T2" y="T3"/>
                  </a:cxn>
                  <a:cxn ang="T12">
                    <a:pos x="T4" y="T5"/>
                  </a:cxn>
                  <a:cxn ang="T13">
                    <a:pos x="T6" y="T7"/>
                  </a:cxn>
                  <a:cxn ang="T14">
                    <a:pos x="T8" y="T9"/>
                  </a:cxn>
                </a:cxnLst>
                <a:rect l="T15" t="T16" r="T17" b="T18"/>
                <a:pathLst>
                  <a:path w="92" h="66">
                    <a:moveTo>
                      <a:pt x="92" y="34"/>
                    </a:moveTo>
                    <a:lnTo>
                      <a:pt x="0" y="66"/>
                    </a:lnTo>
                    <a:lnTo>
                      <a:pt x="46" y="34"/>
                    </a:lnTo>
                    <a:lnTo>
                      <a:pt x="0" y="0"/>
                    </a:lnTo>
                    <a:lnTo>
                      <a:pt x="92" y="34"/>
                    </a:lnTo>
                    <a:close/>
                  </a:path>
                </a:pathLst>
              </a:custGeom>
              <a:solidFill>
                <a:srgbClr val="000000"/>
              </a:solidFill>
              <a:ln w="9525">
                <a:noFill/>
                <a:round/>
                <a:headEnd/>
                <a:tailEnd/>
              </a:ln>
            </p:spPr>
            <p:txBody>
              <a:bodyPr/>
              <a:lstStyle/>
              <a:p>
                <a:endParaRPr lang="en-US" sz="1200"/>
              </a:p>
            </p:txBody>
          </p:sp>
          <p:sp>
            <p:nvSpPr>
              <p:cNvPr id="260" name="Rectangle 227"/>
              <p:cNvSpPr>
                <a:spLocks noChangeArrowheads="1"/>
              </p:cNvSpPr>
              <p:nvPr/>
            </p:nvSpPr>
            <p:spPr bwMode="auto">
              <a:xfrm>
                <a:off x="2127" y="2778"/>
                <a:ext cx="191" cy="99"/>
              </a:xfrm>
              <a:prstGeom prst="rect">
                <a:avLst/>
              </a:prstGeom>
              <a:noFill/>
              <a:ln w="9525">
                <a:noFill/>
                <a:miter lim="800000"/>
                <a:headEnd/>
                <a:tailEnd/>
              </a:ln>
            </p:spPr>
            <p:txBody>
              <a:bodyPr wrap="none" lIns="0" tIns="0" rIns="0" bIns="0">
                <a:spAutoFit/>
              </a:bodyPr>
              <a:lstStyle/>
              <a:p>
                <a:pPr algn="l" eaLnBrk="0" hangingPunct="0"/>
                <a:r>
                  <a:rPr lang="en-US" sz="600">
                    <a:solidFill>
                      <a:srgbClr val="000000"/>
                    </a:solidFill>
                    <a:latin typeface="AvantGarde" pitchFamily="34" charset="0"/>
                  </a:rPr>
                  <a:t>ASEL</a:t>
                </a:r>
                <a:endParaRPr lang="en-US" sz="1200"/>
              </a:p>
            </p:txBody>
          </p:sp>
        </p:grpSp>
        <p:grpSp>
          <p:nvGrpSpPr>
            <p:cNvPr id="179" name="Group 228"/>
            <p:cNvGrpSpPr>
              <a:grpSpLocks/>
            </p:cNvGrpSpPr>
            <p:nvPr/>
          </p:nvGrpSpPr>
          <p:grpSpPr bwMode="auto">
            <a:xfrm>
              <a:off x="2890841" y="4929201"/>
              <a:ext cx="563563" cy="169863"/>
              <a:chOff x="1963" y="2877"/>
              <a:chExt cx="355" cy="107"/>
            </a:xfrm>
          </p:grpSpPr>
          <p:sp>
            <p:nvSpPr>
              <p:cNvPr id="253" name="Line 229"/>
              <p:cNvSpPr>
                <a:spLocks noChangeShapeType="1"/>
              </p:cNvSpPr>
              <p:nvPr/>
            </p:nvSpPr>
            <p:spPr bwMode="auto">
              <a:xfrm>
                <a:off x="1963" y="2877"/>
                <a:ext cx="39" cy="39"/>
              </a:xfrm>
              <a:prstGeom prst="line">
                <a:avLst/>
              </a:prstGeom>
              <a:noFill/>
              <a:ln w="7938">
                <a:solidFill>
                  <a:srgbClr val="000000"/>
                </a:solidFill>
                <a:round/>
                <a:headEnd/>
                <a:tailEnd/>
              </a:ln>
            </p:spPr>
            <p:txBody>
              <a:bodyPr/>
              <a:lstStyle/>
              <a:p>
                <a:endParaRPr lang="en-US" sz="1200"/>
              </a:p>
            </p:txBody>
          </p:sp>
          <p:sp>
            <p:nvSpPr>
              <p:cNvPr id="254" name="Line 230"/>
              <p:cNvSpPr>
                <a:spLocks noChangeShapeType="1"/>
              </p:cNvSpPr>
              <p:nvPr/>
            </p:nvSpPr>
            <p:spPr bwMode="auto">
              <a:xfrm>
                <a:off x="1998" y="2914"/>
                <a:ext cx="89" cy="1"/>
              </a:xfrm>
              <a:prstGeom prst="line">
                <a:avLst/>
              </a:prstGeom>
              <a:noFill/>
              <a:ln w="6350">
                <a:solidFill>
                  <a:srgbClr val="000000"/>
                </a:solidFill>
                <a:round/>
                <a:headEnd/>
                <a:tailEnd/>
              </a:ln>
            </p:spPr>
            <p:txBody>
              <a:bodyPr/>
              <a:lstStyle/>
              <a:p>
                <a:endParaRPr lang="en-US" sz="1200"/>
              </a:p>
            </p:txBody>
          </p:sp>
          <p:sp>
            <p:nvSpPr>
              <p:cNvPr id="255" name="Freeform 231"/>
              <p:cNvSpPr>
                <a:spLocks/>
              </p:cNvSpPr>
              <p:nvPr/>
            </p:nvSpPr>
            <p:spPr bwMode="auto">
              <a:xfrm>
                <a:off x="2062" y="2897"/>
                <a:ext cx="46" cy="33"/>
              </a:xfrm>
              <a:custGeom>
                <a:avLst/>
                <a:gdLst>
                  <a:gd name="T0" fmla="*/ 1 w 92"/>
                  <a:gd name="T1" fmla="*/ 1 h 66"/>
                  <a:gd name="T2" fmla="*/ 0 w 92"/>
                  <a:gd name="T3" fmla="*/ 1 h 66"/>
                  <a:gd name="T4" fmla="*/ 1 w 92"/>
                  <a:gd name="T5" fmla="*/ 1 h 66"/>
                  <a:gd name="T6" fmla="*/ 0 w 92"/>
                  <a:gd name="T7" fmla="*/ 0 h 66"/>
                  <a:gd name="T8" fmla="*/ 1 w 92"/>
                  <a:gd name="T9" fmla="*/ 1 h 66"/>
                  <a:gd name="T10" fmla="*/ 0 60000 65536"/>
                  <a:gd name="T11" fmla="*/ 0 60000 65536"/>
                  <a:gd name="T12" fmla="*/ 0 60000 65536"/>
                  <a:gd name="T13" fmla="*/ 0 60000 65536"/>
                  <a:gd name="T14" fmla="*/ 0 60000 65536"/>
                  <a:gd name="T15" fmla="*/ 0 w 92"/>
                  <a:gd name="T16" fmla="*/ 0 h 66"/>
                  <a:gd name="T17" fmla="*/ 92 w 92"/>
                  <a:gd name="T18" fmla="*/ 66 h 66"/>
                </a:gdLst>
                <a:ahLst/>
                <a:cxnLst>
                  <a:cxn ang="T10">
                    <a:pos x="T0" y="T1"/>
                  </a:cxn>
                  <a:cxn ang="T11">
                    <a:pos x="T2" y="T3"/>
                  </a:cxn>
                  <a:cxn ang="T12">
                    <a:pos x="T4" y="T5"/>
                  </a:cxn>
                  <a:cxn ang="T13">
                    <a:pos x="T6" y="T7"/>
                  </a:cxn>
                  <a:cxn ang="T14">
                    <a:pos x="T8" y="T9"/>
                  </a:cxn>
                </a:cxnLst>
                <a:rect l="T15" t="T16" r="T17" b="T18"/>
                <a:pathLst>
                  <a:path w="92" h="66">
                    <a:moveTo>
                      <a:pt x="92" y="34"/>
                    </a:moveTo>
                    <a:lnTo>
                      <a:pt x="0" y="66"/>
                    </a:lnTo>
                    <a:lnTo>
                      <a:pt x="46" y="34"/>
                    </a:lnTo>
                    <a:lnTo>
                      <a:pt x="0" y="0"/>
                    </a:lnTo>
                    <a:lnTo>
                      <a:pt x="92" y="34"/>
                    </a:lnTo>
                    <a:close/>
                  </a:path>
                </a:pathLst>
              </a:custGeom>
              <a:solidFill>
                <a:srgbClr val="000000"/>
              </a:solidFill>
              <a:ln w="9525">
                <a:noFill/>
                <a:round/>
                <a:headEnd/>
                <a:tailEnd/>
              </a:ln>
            </p:spPr>
            <p:txBody>
              <a:bodyPr/>
              <a:lstStyle/>
              <a:p>
                <a:endParaRPr lang="en-US" sz="1200"/>
              </a:p>
            </p:txBody>
          </p:sp>
          <p:sp>
            <p:nvSpPr>
              <p:cNvPr id="256" name="Rectangle 232"/>
              <p:cNvSpPr>
                <a:spLocks noChangeArrowheads="1"/>
              </p:cNvSpPr>
              <p:nvPr/>
            </p:nvSpPr>
            <p:spPr bwMode="auto">
              <a:xfrm>
                <a:off x="2127" y="2885"/>
                <a:ext cx="191" cy="99"/>
              </a:xfrm>
              <a:prstGeom prst="rect">
                <a:avLst/>
              </a:prstGeom>
              <a:noFill/>
              <a:ln w="9525">
                <a:noFill/>
                <a:miter lim="800000"/>
                <a:headEnd/>
                <a:tailEnd/>
              </a:ln>
            </p:spPr>
            <p:txBody>
              <a:bodyPr wrap="none" lIns="0" tIns="0" rIns="0" bIns="0">
                <a:spAutoFit/>
              </a:bodyPr>
              <a:lstStyle/>
              <a:p>
                <a:pPr algn="l" eaLnBrk="0" hangingPunct="0"/>
                <a:r>
                  <a:rPr lang="en-US" sz="600">
                    <a:solidFill>
                      <a:srgbClr val="000000"/>
                    </a:solidFill>
                    <a:latin typeface="AvantGarde" pitchFamily="34" charset="0"/>
                  </a:rPr>
                  <a:t>BSEL</a:t>
                </a:r>
                <a:endParaRPr lang="en-US" sz="1200"/>
              </a:p>
            </p:txBody>
          </p:sp>
        </p:grpSp>
        <p:sp>
          <p:nvSpPr>
            <p:cNvPr id="180" name="Line 233"/>
            <p:cNvSpPr>
              <a:spLocks noChangeShapeType="1"/>
            </p:cNvSpPr>
            <p:nvPr/>
          </p:nvSpPr>
          <p:spPr bwMode="auto">
            <a:xfrm>
              <a:off x="2890838" y="5070475"/>
              <a:ext cx="61912" cy="61913"/>
            </a:xfrm>
            <a:prstGeom prst="line">
              <a:avLst/>
            </a:prstGeom>
            <a:noFill/>
            <a:ln w="7938">
              <a:solidFill>
                <a:srgbClr val="000000"/>
              </a:solidFill>
              <a:round/>
              <a:headEnd/>
              <a:tailEnd/>
            </a:ln>
          </p:spPr>
          <p:txBody>
            <a:bodyPr/>
            <a:lstStyle/>
            <a:p>
              <a:endParaRPr lang="en-US" sz="1200"/>
            </a:p>
          </p:txBody>
        </p:sp>
        <p:sp>
          <p:nvSpPr>
            <p:cNvPr id="181" name="Line 234"/>
            <p:cNvSpPr>
              <a:spLocks noChangeShapeType="1"/>
            </p:cNvSpPr>
            <p:nvPr/>
          </p:nvSpPr>
          <p:spPr bwMode="auto">
            <a:xfrm>
              <a:off x="2946400" y="5130800"/>
              <a:ext cx="141288" cy="1588"/>
            </a:xfrm>
            <a:prstGeom prst="line">
              <a:avLst/>
            </a:prstGeom>
            <a:noFill/>
            <a:ln w="6350">
              <a:solidFill>
                <a:srgbClr val="000000"/>
              </a:solidFill>
              <a:round/>
              <a:headEnd/>
              <a:tailEnd/>
            </a:ln>
          </p:spPr>
          <p:txBody>
            <a:bodyPr/>
            <a:lstStyle/>
            <a:p>
              <a:endParaRPr lang="en-US" sz="1200"/>
            </a:p>
          </p:txBody>
        </p:sp>
        <p:sp>
          <p:nvSpPr>
            <p:cNvPr id="182" name="Freeform 235"/>
            <p:cNvSpPr>
              <a:spLocks/>
            </p:cNvSpPr>
            <p:nvPr/>
          </p:nvSpPr>
          <p:spPr bwMode="auto">
            <a:xfrm>
              <a:off x="3048000" y="5103813"/>
              <a:ext cx="73025" cy="52387"/>
            </a:xfrm>
            <a:custGeom>
              <a:avLst/>
              <a:gdLst>
                <a:gd name="T0" fmla="*/ 2147483647 w 92"/>
                <a:gd name="T1" fmla="*/ 2147483647 h 66"/>
                <a:gd name="T2" fmla="*/ 0 w 92"/>
                <a:gd name="T3" fmla="*/ 2147483647 h 66"/>
                <a:gd name="T4" fmla="*/ 2147483647 w 92"/>
                <a:gd name="T5" fmla="*/ 2147483647 h 66"/>
                <a:gd name="T6" fmla="*/ 0 w 92"/>
                <a:gd name="T7" fmla="*/ 0 h 66"/>
                <a:gd name="T8" fmla="*/ 2147483647 w 92"/>
                <a:gd name="T9" fmla="*/ 2147483647 h 66"/>
                <a:gd name="T10" fmla="*/ 0 60000 65536"/>
                <a:gd name="T11" fmla="*/ 0 60000 65536"/>
                <a:gd name="T12" fmla="*/ 0 60000 65536"/>
                <a:gd name="T13" fmla="*/ 0 60000 65536"/>
                <a:gd name="T14" fmla="*/ 0 60000 65536"/>
                <a:gd name="T15" fmla="*/ 0 w 92"/>
                <a:gd name="T16" fmla="*/ 0 h 66"/>
                <a:gd name="T17" fmla="*/ 92 w 92"/>
                <a:gd name="T18" fmla="*/ 66 h 66"/>
              </a:gdLst>
              <a:ahLst/>
              <a:cxnLst>
                <a:cxn ang="T10">
                  <a:pos x="T0" y="T1"/>
                </a:cxn>
                <a:cxn ang="T11">
                  <a:pos x="T2" y="T3"/>
                </a:cxn>
                <a:cxn ang="T12">
                  <a:pos x="T4" y="T5"/>
                </a:cxn>
                <a:cxn ang="T13">
                  <a:pos x="T6" y="T7"/>
                </a:cxn>
                <a:cxn ang="T14">
                  <a:pos x="T8" y="T9"/>
                </a:cxn>
              </a:cxnLst>
              <a:rect l="T15" t="T16" r="T17" b="T18"/>
              <a:pathLst>
                <a:path w="92" h="66">
                  <a:moveTo>
                    <a:pt x="92" y="34"/>
                  </a:moveTo>
                  <a:lnTo>
                    <a:pt x="0" y="66"/>
                  </a:lnTo>
                  <a:lnTo>
                    <a:pt x="46" y="34"/>
                  </a:lnTo>
                  <a:lnTo>
                    <a:pt x="0" y="0"/>
                  </a:lnTo>
                  <a:lnTo>
                    <a:pt x="92" y="34"/>
                  </a:lnTo>
                  <a:close/>
                </a:path>
              </a:pathLst>
            </a:custGeom>
            <a:solidFill>
              <a:srgbClr val="000000"/>
            </a:solidFill>
            <a:ln w="9525">
              <a:noFill/>
              <a:round/>
              <a:headEnd/>
              <a:tailEnd/>
            </a:ln>
          </p:spPr>
          <p:txBody>
            <a:bodyPr/>
            <a:lstStyle/>
            <a:p>
              <a:endParaRPr lang="en-US" sz="1200"/>
            </a:p>
          </p:txBody>
        </p:sp>
        <p:sp>
          <p:nvSpPr>
            <p:cNvPr id="183" name="Line 236"/>
            <p:cNvSpPr>
              <a:spLocks noChangeShapeType="1"/>
            </p:cNvSpPr>
            <p:nvPr/>
          </p:nvSpPr>
          <p:spPr bwMode="auto">
            <a:xfrm>
              <a:off x="2890838" y="5213350"/>
              <a:ext cx="61912" cy="61913"/>
            </a:xfrm>
            <a:prstGeom prst="line">
              <a:avLst/>
            </a:prstGeom>
            <a:noFill/>
            <a:ln w="7938">
              <a:solidFill>
                <a:srgbClr val="000000"/>
              </a:solidFill>
              <a:round/>
              <a:headEnd/>
              <a:tailEnd/>
            </a:ln>
          </p:spPr>
          <p:txBody>
            <a:bodyPr/>
            <a:lstStyle/>
            <a:p>
              <a:endParaRPr lang="en-US" sz="1200"/>
            </a:p>
          </p:txBody>
        </p:sp>
        <p:sp>
          <p:nvSpPr>
            <p:cNvPr id="184" name="Line 237"/>
            <p:cNvSpPr>
              <a:spLocks noChangeShapeType="1"/>
            </p:cNvSpPr>
            <p:nvPr/>
          </p:nvSpPr>
          <p:spPr bwMode="auto">
            <a:xfrm>
              <a:off x="2946400" y="5273675"/>
              <a:ext cx="141288" cy="1588"/>
            </a:xfrm>
            <a:prstGeom prst="line">
              <a:avLst/>
            </a:prstGeom>
            <a:noFill/>
            <a:ln w="6350">
              <a:solidFill>
                <a:srgbClr val="000000"/>
              </a:solidFill>
              <a:round/>
              <a:headEnd/>
              <a:tailEnd/>
            </a:ln>
          </p:spPr>
          <p:txBody>
            <a:bodyPr/>
            <a:lstStyle/>
            <a:p>
              <a:endParaRPr lang="en-US" sz="1200"/>
            </a:p>
          </p:txBody>
        </p:sp>
        <p:sp>
          <p:nvSpPr>
            <p:cNvPr id="185" name="Freeform 238"/>
            <p:cNvSpPr>
              <a:spLocks/>
            </p:cNvSpPr>
            <p:nvPr/>
          </p:nvSpPr>
          <p:spPr bwMode="auto">
            <a:xfrm>
              <a:off x="3048000" y="5246688"/>
              <a:ext cx="73025" cy="52387"/>
            </a:xfrm>
            <a:custGeom>
              <a:avLst/>
              <a:gdLst>
                <a:gd name="T0" fmla="*/ 2147483647 w 92"/>
                <a:gd name="T1" fmla="*/ 2147483647 h 66"/>
                <a:gd name="T2" fmla="*/ 0 w 92"/>
                <a:gd name="T3" fmla="*/ 2147483647 h 66"/>
                <a:gd name="T4" fmla="*/ 2147483647 w 92"/>
                <a:gd name="T5" fmla="*/ 2147483647 h 66"/>
                <a:gd name="T6" fmla="*/ 0 w 92"/>
                <a:gd name="T7" fmla="*/ 0 h 66"/>
                <a:gd name="T8" fmla="*/ 2147483647 w 92"/>
                <a:gd name="T9" fmla="*/ 2147483647 h 66"/>
                <a:gd name="T10" fmla="*/ 0 60000 65536"/>
                <a:gd name="T11" fmla="*/ 0 60000 65536"/>
                <a:gd name="T12" fmla="*/ 0 60000 65536"/>
                <a:gd name="T13" fmla="*/ 0 60000 65536"/>
                <a:gd name="T14" fmla="*/ 0 60000 65536"/>
                <a:gd name="T15" fmla="*/ 0 w 92"/>
                <a:gd name="T16" fmla="*/ 0 h 66"/>
                <a:gd name="T17" fmla="*/ 92 w 92"/>
                <a:gd name="T18" fmla="*/ 66 h 66"/>
              </a:gdLst>
              <a:ahLst/>
              <a:cxnLst>
                <a:cxn ang="T10">
                  <a:pos x="T0" y="T1"/>
                </a:cxn>
                <a:cxn ang="T11">
                  <a:pos x="T2" y="T3"/>
                </a:cxn>
                <a:cxn ang="T12">
                  <a:pos x="T4" y="T5"/>
                </a:cxn>
                <a:cxn ang="T13">
                  <a:pos x="T6" y="T7"/>
                </a:cxn>
                <a:cxn ang="T14">
                  <a:pos x="T8" y="T9"/>
                </a:cxn>
              </a:cxnLst>
              <a:rect l="T15" t="T16" r="T17" b="T18"/>
              <a:pathLst>
                <a:path w="92" h="66">
                  <a:moveTo>
                    <a:pt x="92" y="34"/>
                  </a:moveTo>
                  <a:lnTo>
                    <a:pt x="0" y="66"/>
                  </a:lnTo>
                  <a:lnTo>
                    <a:pt x="46" y="34"/>
                  </a:lnTo>
                  <a:lnTo>
                    <a:pt x="0" y="0"/>
                  </a:lnTo>
                  <a:lnTo>
                    <a:pt x="92" y="34"/>
                  </a:lnTo>
                  <a:close/>
                </a:path>
              </a:pathLst>
            </a:custGeom>
            <a:solidFill>
              <a:srgbClr val="000000"/>
            </a:solidFill>
            <a:ln w="9525">
              <a:noFill/>
              <a:round/>
              <a:headEnd/>
              <a:tailEnd/>
            </a:ln>
          </p:spPr>
          <p:txBody>
            <a:bodyPr/>
            <a:lstStyle/>
            <a:p>
              <a:endParaRPr lang="en-US" sz="1200"/>
            </a:p>
          </p:txBody>
        </p:sp>
        <p:sp>
          <p:nvSpPr>
            <p:cNvPr id="186" name="Line 239"/>
            <p:cNvSpPr>
              <a:spLocks noChangeShapeType="1"/>
            </p:cNvSpPr>
            <p:nvPr/>
          </p:nvSpPr>
          <p:spPr bwMode="auto">
            <a:xfrm>
              <a:off x="2890838" y="5356225"/>
              <a:ext cx="61912" cy="61913"/>
            </a:xfrm>
            <a:prstGeom prst="line">
              <a:avLst/>
            </a:prstGeom>
            <a:noFill/>
            <a:ln w="7938">
              <a:solidFill>
                <a:srgbClr val="000000"/>
              </a:solidFill>
              <a:round/>
              <a:headEnd/>
              <a:tailEnd/>
            </a:ln>
          </p:spPr>
          <p:txBody>
            <a:bodyPr/>
            <a:lstStyle/>
            <a:p>
              <a:endParaRPr lang="en-US" sz="1200"/>
            </a:p>
          </p:txBody>
        </p:sp>
        <p:sp>
          <p:nvSpPr>
            <p:cNvPr id="187" name="Line 240"/>
            <p:cNvSpPr>
              <a:spLocks noChangeShapeType="1"/>
            </p:cNvSpPr>
            <p:nvPr/>
          </p:nvSpPr>
          <p:spPr bwMode="auto">
            <a:xfrm>
              <a:off x="2946400" y="5416550"/>
              <a:ext cx="141288" cy="1588"/>
            </a:xfrm>
            <a:prstGeom prst="line">
              <a:avLst/>
            </a:prstGeom>
            <a:noFill/>
            <a:ln w="6350">
              <a:solidFill>
                <a:srgbClr val="000000"/>
              </a:solidFill>
              <a:round/>
              <a:headEnd/>
              <a:tailEnd/>
            </a:ln>
          </p:spPr>
          <p:txBody>
            <a:bodyPr/>
            <a:lstStyle/>
            <a:p>
              <a:endParaRPr lang="en-US" sz="1200"/>
            </a:p>
          </p:txBody>
        </p:sp>
        <p:sp>
          <p:nvSpPr>
            <p:cNvPr id="188" name="Freeform 241"/>
            <p:cNvSpPr>
              <a:spLocks/>
            </p:cNvSpPr>
            <p:nvPr/>
          </p:nvSpPr>
          <p:spPr bwMode="auto">
            <a:xfrm>
              <a:off x="3048000" y="5389563"/>
              <a:ext cx="73025" cy="52387"/>
            </a:xfrm>
            <a:custGeom>
              <a:avLst/>
              <a:gdLst>
                <a:gd name="T0" fmla="*/ 2147483647 w 92"/>
                <a:gd name="T1" fmla="*/ 2147483647 h 66"/>
                <a:gd name="T2" fmla="*/ 0 w 92"/>
                <a:gd name="T3" fmla="*/ 2147483647 h 66"/>
                <a:gd name="T4" fmla="*/ 2147483647 w 92"/>
                <a:gd name="T5" fmla="*/ 2147483647 h 66"/>
                <a:gd name="T6" fmla="*/ 0 w 92"/>
                <a:gd name="T7" fmla="*/ 0 h 66"/>
                <a:gd name="T8" fmla="*/ 2147483647 w 92"/>
                <a:gd name="T9" fmla="*/ 2147483647 h 66"/>
                <a:gd name="T10" fmla="*/ 0 60000 65536"/>
                <a:gd name="T11" fmla="*/ 0 60000 65536"/>
                <a:gd name="T12" fmla="*/ 0 60000 65536"/>
                <a:gd name="T13" fmla="*/ 0 60000 65536"/>
                <a:gd name="T14" fmla="*/ 0 60000 65536"/>
                <a:gd name="T15" fmla="*/ 0 w 92"/>
                <a:gd name="T16" fmla="*/ 0 h 66"/>
                <a:gd name="T17" fmla="*/ 92 w 92"/>
                <a:gd name="T18" fmla="*/ 66 h 66"/>
              </a:gdLst>
              <a:ahLst/>
              <a:cxnLst>
                <a:cxn ang="T10">
                  <a:pos x="T0" y="T1"/>
                </a:cxn>
                <a:cxn ang="T11">
                  <a:pos x="T2" y="T3"/>
                </a:cxn>
                <a:cxn ang="T12">
                  <a:pos x="T4" y="T5"/>
                </a:cxn>
                <a:cxn ang="T13">
                  <a:pos x="T6" y="T7"/>
                </a:cxn>
                <a:cxn ang="T14">
                  <a:pos x="T8" y="T9"/>
                </a:cxn>
              </a:cxnLst>
              <a:rect l="T15" t="T16" r="T17" b="T18"/>
              <a:pathLst>
                <a:path w="92" h="66">
                  <a:moveTo>
                    <a:pt x="92" y="34"/>
                  </a:moveTo>
                  <a:lnTo>
                    <a:pt x="0" y="66"/>
                  </a:lnTo>
                  <a:lnTo>
                    <a:pt x="46" y="34"/>
                  </a:lnTo>
                  <a:lnTo>
                    <a:pt x="0" y="0"/>
                  </a:lnTo>
                  <a:lnTo>
                    <a:pt x="92" y="34"/>
                  </a:lnTo>
                  <a:close/>
                </a:path>
              </a:pathLst>
            </a:custGeom>
            <a:solidFill>
              <a:srgbClr val="000000"/>
            </a:solidFill>
            <a:ln w="9525">
              <a:noFill/>
              <a:round/>
              <a:headEnd/>
              <a:tailEnd/>
            </a:ln>
          </p:spPr>
          <p:txBody>
            <a:bodyPr/>
            <a:lstStyle/>
            <a:p>
              <a:endParaRPr lang="en-US" sz="1200"/>
            </a:p>
          </p:txBody>
        </p:sp>
        <p:sp>
          <p:nvSpPr>
            <p:cNvPr id="189" name="Rectangle 242"/>
            <p:cNvSpPr>
              <a:spLocks noChangeArrowheads="1"/>
            </p:cNvSpPr>
            <p:nvPr/>
          </p:nvSpPr>
          <p:spPr bwMode="auto">
            <a:xfrm>
              <a:off x="3151188" y="4486274"/>
              <a:ext cx="389209" cy="156499"/>
            </a:xfrm>
            <a:prstGeom prst="rect">
              <a:avLst/>
            </a:prstGeom>
            <a:noFill/>
            <a:ln w="9525">
              <a:noFill/>
              <a:miter lim="800000"/>
              <a:headEnd/>
              <a:tailEnd/>
            </a:ln>
          </p:spPr>
          <p:txBody>
            <a:bodyPr wrap="none" lIns="0" tIns="0" rIns="0" bIns="0">
              <a:spAutoFit/>
            </a:bodyPr>
            <a:lstStyle/>
            <a:p>
              <a:pPr algn="l" eaLnBrk="0" hangingPunct="0"/>
              <a:r>
                <a:rPr lang="en-US" sz="600">
                  <a:solidFill>
                    <a:srgbClr val="000000"/>
                  </a:solidFill>
                  <a:latin typeface="AvantGarde" pitchFamily="34" charset="0"/>
                </a:rPr>
                <a:t>PCSEL</a:t>
              </a:r>
              <a:endParaRPr lang="en-US" sz="1200"/>
            </a:p>
          </p:txBody>
        </p:sp>
        <p:sp>
          <p:nvSpPr>
            <p:cNvPr id="190" name="Rectangle 243"/>
            <p:cNvSpPr>
              <a:spLocks noChangeArrowheads="1"/>
            </p:cNvSpPr>
            <p:nvPr/>
          </p:nvSpPr>
          <p:spPr bwMode="auto">
            <a:xfrm>
              <a:off x="3151188" y="4629149"/>
              <a:ext cx="455721" cy="156499"/>
            </a:xfrm>
            <a:prstGeom prst="rect">
              <a:avLst/>
            </a:prstGeom>
            <a:noFill/>
            <a:ln w="9525">
              <a:noFill/>
              <a:miter lim="800000"/>
              <a:headEnd/>
              <a:tailEnd/>
            </a:ln>
          </p:spPr>
          <p:txBody>
            <a:bodyPr wrap="none" lIns="0" tIns="0" rIns="0" bIns="0">
              <a:spAutoFit/>
            </a:bodyPr>
            <a:lstStyle/>
            <a:p>
              <a:pPr algn="l" eaLnBrk="0" hangingPunct="0"/>
              <a:r>
                <a:rPr lang="en-US" sz="600">
                  <a:solidFill>
                    <a:srgbClr val="000000"/>
                  </a:solidFill>
                  <a:latin typeface="AvantGarde" pitchFamily="34" charset="0"/>
                </a:rPr>
                <a:t>RA2SEL</a:t>
              </a:r>
              <a:endParaRPr lang="en-US" sz="1200"/>
            </a:p>
          </p:txBody>
        </p:sp>
        <p:sp>
          <p:nvSpPr>
            <p:cNvPr id="191" name="Rectangle 244"/>
            <p:cNvSpPr>
              <a:spLocks noChangeArrowheads="1"/>
            </p:cNvSpPr>
            <p:nvPr/>
          </p:nvSpPr>
          <p:spPr bwMode="auto">
            <a:xfrm>
              <a:off x="3151188" y="5056188"/>
              <a:ext cx="421234" cy="156499"/>
            </a:xfrm>
            <a:prstGeom prst="rect">
              <a:avLst/>
            </a:prstGeom>
            <a:noFill/>
            <a:ln w="9525">
              <a:noFill/>
              <a:miter lim="800000"/>
              <a:headEnd/>
              <a:tailEnd/>
            </a:ln>
          </p:spPr>
          <p:txBody>
            <a:bodyPr wrap="none" lIns="0" tIns="0" rIns="0" bIns="0">
              <a:spAutoFit/>
            </a:bodyPr>
            <a:lstStyle/>
            <a:p>
              <a:pPr algn="l" eaLnBrk="0" hangingPunct="0"/>
              <a:r>
                <a:rPr lang="en-US" sz="600">
                  <a:solidFill>
                    <a:srgbClr val="000000"/>
                  </a:solidFill>
                  <a:latin typeface="AvantGarde" pitchFamily="34" charset="0"/>
                </a:rPr>
                <a:t>WDSEL</a:t>
              </a:r>
              <a:endParaRPr lang="en-US" sz="1200"/>
            </a:p>
          </p:txBody>
        </p:sp>
        <p:sp>
          <p:nvSpPr>
            <p:cNvPr id="192" name="Rectangle 245"/>
            <p:cNvSpPr>
              <a:spLocks noChangeArrowheads="1"/>
            </p:cNvSpPr>
            <p:nvPr/>
          </p:nvSpPr>
          <p:spPr bwMode="auto">
            <a:xfrm>
              <a:off x="3151188" y="5199063"/>
              <a:ext cx="389209" cy="156499"/>
            </a:xfrm>
            <a:prstGeom prst="rect">
              <a:avLst/>
            </a:prstGeom>
            <a:noFill/>
            <a:ln w="9525">
              <a:noFill/>
              <a:miter lim="800000"/>
              <a:headEnd/>
              <a:tailEnd/>
            </a:ln>
          </p:spPr>
          <p:txBody>
            <a:bodyPr wrap="none" lIns="0" tIns="0" rIns="0" bIns="0">
              <a:spAutoFit/>
            </a:bodyPr>
            <a:lstStyle/>
            <a:p>
              <a:pPr algn="l" eaLnBrk="0" hangingPunct="0"/>
              <a:r>
                <a:rPr lang="en-US" sz="600">
                  <a:solidFill>
                    <a:srgbClr val="000000"/>
                  </a:solidFill>
                  <a:latin typeface="AvantGarde" pitchFamily="34" charset="0"/>
                </a:rPr>
                <a:t>ALUFN</a:t>
              </a:r>
              <a:endParaRPr lang="en-US" sz="1200"/>
            </a:p>
          </p:txBody>
        </p:sp>
        <p:sp>
          <p:nvSpPr>
            <p:cNvPr id="193" name="Rectangle 246"/>
            <p:cNvSpPr>
              <a:spLocks noChangeArrowheads="1"/>
            </p:cNvSpPr>
            <p:nvPr/>
          </p:nvSpPr>
          <p:spPr bwMode="auto">
            <a:xfrm>
              <a:off x="3151188" y="5316538"/>
              <a:ext cx="150266" cy="156499"/>
            </a:xfrm>
            <a:prstGeom prst="rect">
              <a:avLst/>
            </a:prstGeom>
            <a:noFill/>
            <a:ln w="9525">
              <a:noFill/>
              <a:miter lim="800000"/>
              <a:headEnd/>
              <a:tailEnd/>
            </a:ln>
          </p:spPr>
          <p:txBody>
            <a:bodyPr wrap="none" lIns="0" tIns="0" rIns="0" bIns="0">
              <a:spAutoFit/>
            </a:bodyPr>
            <a:lstStyle/>
            <a:p>
              <a:pPr algn="l" eaLnBrk="0" hangingPunct="0"/>
              <a:r>
                <a:rPr lang="en-US" sz="600">
                  <a:solidFill>
                    <a:srgbClr val="000000"/>
                  </a:solidFill>
                  <a:latin typeface="AvantGarde" pitchFamily="34" charset="0"/>
                </a:rPr>
                <a:t>Wr</a:t>
              </a:r>
              <a:endParaRPr lang="en-US" sz="1200"/>
            </a:p>
          </p:txBody>
        </p:sp>
        <p:sp>
          <p:nvSpPr>
            <p:cNvPr id="194" name="Line 247"/>
            <p:cNvSpPr>
              <a:spLocks noChangeShapeType="1"/>
            </p:cNvSpPr>
            <p:nvPr/>
          </p:nvSpPr>
          <p:spPr bwMode="auto">
            <a:xfrm>
              <a:off x="2894013" y="4329113"/>
              <a:ext cx="1587" cy="1346200"/>
            </a:xfrm>
            <a:prstGeom prst="line">
              <a:avLst/>
            </a:prstGeom>
            <a:noFill/>
            <a:ln w="6350">
              <a:solidFill>
                <a:srgbClr val="000000"/>
              </a:solidFill>
              <a:round/>
              <a:headEnd/>
              <a:tailEnd/>
            </a:ln>
          </p:spPr>
          <p:txBody>
            <a:bodyPr/>
            <a:lstStyle/>
            <a:p>
              <a:endParaRPr lang="en-US" sz="1200"/>
            </a:p>
          </p:txBody>
        </p:sp>
        <p:sp>
          <p:nvSpPr>
            <p:cNvPr id="195" name="Line 248"/>
            <p:cNvSpPr>
              <a:spLocks noChangeShapeType="1"/>
            </p:cNvSpPr>
            <p:nvPr/>
          </p:nvSpPr>
          <p:spPr bwMode="auto">
            <a:xfrm>
              <a:off x="6600825" y="5387975"/>
              <a:ext cx="1588" cy="258763"/>
            </a:xfrm>
            <a:prstGeom prst="line">
              <a:avLst/>
            </a:prstGeom>
            <a:noFill/>
            <a:ln w="6350">
              <a:solidFill>
                <a:srgbClr val="000000"/>
              </a:solidFill>
              <a:round/>
              <a:headEnd/>
              <a:tailEnd/>
            </a:ln>
          </p:spPr>
          <p:txBody>
            <a:bodyPr/>
            <a:lstStyle/>
            <a:p>
              <a:endParaRPr lang="en-US" sz="1200"/>
            </a:p>
          </p:txBody>
        </p:sp>
        <p:sp>
          <p:nvSpPr>
            <p:cNvPr id="196" name="Line 249"/>
            <p:cNvSpPr>
              <a:spLocks noChangeShapeType="1"/>
            </p:cNvSpPr>
            <p:nvPr/>
          </p:nvSpPr>
          <p:spPr bwMode="auto">
            <a:xfrm flipH="1">
              <a:off x="5197475" y="5643563"/>
              <a:ext cx="1406525" cy="1587"/>
            </a:xfrm>
            <a:prstGeom prst="line">
              <a:avLst/>
            </a:prstGeom>
            <a:noFill/>
            <a:ln w="6350">
              <a:solidFill>
                <a:srgbClr val="000000"/>
              </a:solidFill>
              <a:round/>
              <a:headEnd/>
              <a:tailEnd/>
            </a:ln>
          </p:spPr>
          <p:txBody>
            <a:bodyPr/>
            <a:lstStyle/>
            <a:p>
              <a:endParaRPr lang="en-US" sz="1200"/>
            </a:p>
          </p:txBody>
        </p:sp>
        <p:sp>
          <p:nvSpPr>
            <p:cNvPr id="197" name="Line 250"/>
            <p:cNvSpPr>
              <a:spLocks noChangeShapeType="1"/>
            </p:cNvSpPr>
            <p:nvPr/>
          </p:nvSpPr>
          <p:spPr bwMode="auto">
            <a:xfrm>
              <a:off x="5200650" y="5640388"/>
              <a:ext cx="1588" cy="369887"/>
            </a:xfrm>
            <a:prstGeom prst="line">
              <a:avLst/>
            </a:prstGeom>
            <a:noFill/>
            <a:ln w="6350">
              <a:solidFill>
                <a:srgbClr val="000000"/>
              </a:solidFill>
              <a:round/>
              <a:headEnd/>
              <a:tailEnd/>
            </a:ln>
          </p:spPr>
          <p:txBody>
            <a:bodyPr/>
            <a:lstStyle/>
            <a:p>
              <a:endParaRPr lang="en-US" sz="1200"/>
            </a:p>
          </p:txBody>
        </p:sp>
        <p:sp>
          <p:nvSpPr>
            <p:cNvPr id="198" name="Freeform 251"/>
            <p:cNvSpPr>
              <a:spLocks/>
            </p:cNvSpPr>
            <p:nvPr/>
          </p:nvSpPr>
          <p:spPr bwMode="auto">
            <a:xfrm>
              <a:off x="5173663" y="5970588"/>
              <a:ext cx="52387" cy="73025"/>
            </a:xfrm>
            <a:custGeom>
              <a:avLst/>
              <a:gdLst>
                <a:gd name="T0" fmla="*/ 2147483647 w 65"/>
                <a:gd name="T1" fmla="*/ 2147483647 h 91"/>
                <a:gd name="T2" fmla="*/ 0 w 65"/>
                <a:gd name="T3" fmla="*/ 0 h 91"/>
                <a:gd name="T4" fmla="*/ 2147483647 w 65"/>
                <a:gd name="T5" fmla="*/ 2147483647 h 91"/>
                <a:gd name="T6" fmla="*/ 2147483647 w 65"/>
                <a:gd name="T7" fmla="*/ 0 h 91"/>
                <a:gd name="T8" fmla="*/ 2147483647 w 65"/>
                <a:gd name="T9" fmla="*/ 2147483647 h 91"/>
                <a:gd name="T10" fmla="*/ 0 60000 65536"/>
                <a:gd name="T11" fmla="*/ 0 60000 65536"/>
                <a:gd name="T12" fmla="*/ 0 60000 65536"/>
                <a:gd name="T13" fmla="*/ 0 60000 65536"/>
                <a:gd name="T14" fmla="*/ 0 60000 65536"/>
                <a:gd name="T15" fmla="*/ 0 w 65"/>
                <a:gd name="T16" fmla="*/ 0 h 91"/>
                <a:gd name="T17" fmla="*/ 65 w 65"/>
                <a:gd name="T18" fmla="*/ 91 h 91"/>
              </a:gdLst>
              <a:ahLst/>
              <a:cxnLst>
                <a:cxn ang="T10">
                  <a:pos x="T0" y="T1"/>
                </a:cxn>
                <a:cxn ang="T11">
                  <a:pos x="T2" y="T3"/>
                </a:cxn>
                <a:cxn ang="T12">
                  <a:pos x="T4" y="T5"/>
                </a:cxn>
                <a:cxn ang="T13">
                  <a:pos x="T6" y="T7"/>
                </a:cxn>
                <a:cxn ang="T14">
                  <a:pos x="T8" y="T9"/>
                </a:cxn>
              </a:cxnLst>
              <a:rect l="T15" t="T16" r="T17" b="T18"/>
              <a:pathLst>
                <a:path w="65" h="91">
                  <a:moveTo>
                    <a:pt x="34" y="91"/>
                  </a:moveTo>
                  <a:lnTo>
                    <a:pt x="0" y="0"/>
                  </a:lnTo>
                  <a:lnTo>
                    <a:pt x="34" y="45"/>
                  </a:lnTo>
                  <a:lnTo>
                    <a:pt x="65" y="0"/>
                  </a:lnTo>
                  <a:lnTo>
                    <a:pt x="34" y="91"/>
                  </a:lnTo>
                  <a:close/>
                </a:path>
              </a:pathLst>
            </a:custGeom>
            <a:solidFill>
              <a:srgbClr val="000000"/>
            </a:solidFill>
            <a:ln w="9525">
              <a:noFill/>
              <a:round/>
              <a:headEnd/>
              <a:tailEnd/>
            </a:ln>
          </p:spPr>
          <p:txBody>
            <a:bodyPr/>
            <a:lstStyle/>
            <a:p>
              <a:endParaRPr lang="en-US" sz="1200"/>
            </a:p>
          </p:txBody>
        </p:sp>
        <p:sp>
          <p:nvSpPr>
            <p:cNvPr id="199" name="Rectangle 253"/>
            <p:cNvSpPr>
              <a:spLocks noChangeArrowheads="1"/>
            </p:cNvSpPr>
            <p:nvPr/>
          </p:nvSpPr>
          <p:spPr bwMode="auto">
            <a:xfrm>
              <a:off x="4435476" y="5715000"/>
              <a:ext cx="300529" cy="156499"/>
            </a:xfrm>
            <a:prstGeom prst="rect">
              <a:avLst/>
            </a:prstGeom>
            <a:noFill/>
            <a:ln w="9525">
              <a:noFill/>
              <a:miter lim="800000"/>
              <a:headEnd/>
              <a:tailEnd/>
            </a:ln>
          </p:spPr>
          <p:txBody>
            <a:bodyPr wrap="none" lIns="0" tIns="0" rIns="0" bIns="0">
              <a:spAutoFit/>
            </a:bodyPr>
            <a:lstStyle/>
            <a:p>
              <a:pPr algn="l" eaLnBrk="0" hangingPunct="0"/>
              <a:r>
                <a:rPr lang="en-US" sz="600">
                  <a:solidFill>
                    <a:srgbClr val="000000"/>
                  </a:solidFill>
                  <a:latin typeface="AvantGarde" pitchFamily="34" charset="0"/>
                </a:rPr>
                <a:t>PC+4</a:t>
              </a:r>
              <a:endParaRPr lang="en-US" sz="600">
                <a:latin typeface="AvantGarde" pitchFamily="34" charset="0"/>
              </a:endParaRPr>
            </a:p>
          </p:txBody>
        </p:sp>
        <p:sp>
          <p:nvSpPr>
            <p:cNvPr id="200" name="Rectangle 254"/>
            <p:cNvSpPr>
              <a:spLocks noChangeArrowheads="1"/>
            </p:cNvSpPr>
            <p:nvPr/>
          </p:nvSpPr>
          <p:spPr bwMode="auto">
            <a:xfrm>
              <a:off x="5575300" y="2713038"/>
              <a:ext cx="32025" cy="78249"/>
            </a:xfrm>
            <a:prstGeom prst="rect">
              <a:avLst/>
            </a:prstGeom>
            <a:noFill/>
            <a:ln w="9525">
              <a:noFill/>
              <a:miter lim="800000"/>
              <a:headEnd/>
              <a:tailEnd/>
            </a:ln>
          </p:spPr>
          <p:txBody>
            <a:bodyPr wrap="none" lIns="0" tIns="0" rIns="0" bIns="0">
              <a:spAutoFit/>
            </a:bodyPr>
            <a:lstStyle/>
            <a:p>
              <a:pPr algn="l" eaLnBrk="0" hangingPunct="0"/>
              <a:r>
                <a:rPr lang="en-US" sz="300">
                  <a:solidFill>
                    <a:srgbClr val="000000"/>
                  </a:solidFill>
                  <a:latin typeface="AvantGarde" pitchFamily="34" charset="0"/>
                </a:rPr>
                <a:t>0</a:t>
              </a:r>
              <a:endParaRPr lang="en-US" sz="1200"/>
            </a:p>
          </p:txBody>
        </p:sp>
        <p:sp>
          <p:nvSpPr>
            <p:cNvPr id="201" name="Rectangle 255"/>
            <p:cNvSpPr>
              <a:spLocks noChangeArrowheads="1"/>
            </p:cNvSpPr>
            <p:nvPr/>
          </p:nvSpPr>
          <p:spPr bwMode="auto">
            <a:xfrm>
              <a:off x="5803900" y="2713038"/>
              <a:ext cx="32025" cy="78249"/>
            </a:xfrm>
            <a:prstGeom prst="rect">
              <a:avLst/>
            </a:prstGeom>
            <a:noFill/>
            <a:ln w="9525">
              <a:noFill/>
              <a:miter lim="800000"/>
              <a:headEnd/>
              <a:tailEnd/>
            </a:ln>
          </p:spPr>
          <p:txBody>
            <a:bodyPr wrap="none" lIns="0" tIns="0" rIns="0" bIns="0">
              <a:spAutoFit/>
            </a:bodyPr>
            <a:lstStyle/>
            <a:p>
              <a:pPr algn="l" eaLnBrk="0" hangingPunct="0"/>
              <a:r>
                <a:rPr lang="en-US" sz="300">
                  <a:solidFill>
                    <a:srgbClr val="000000"/>
                  </a:solidFill>
                  <a:latin typeface="AvantGarde" pitchFamily="34" charset="0"/>
                </a:rPr>
                <a:t>1</a:t>
              </a:r>
              <a:endParaRPr lang="en-US" sz="1200"/>
            </a:p>
          </p:txBody>
        </p:sp>
        <p:sp>
          <p:nvSpPr>
            <p:cNvPr id="202" name="Rectangle 256"/>
            <p:cNvSpPr>
              <a:spLocks noChangeArrowheads="1"/>
            </p:cNvSpPr>
            <p:nvPr/>
          </p:nvSpPr>
          <p:spPr bwMode="auto">
            <a:xfrm>
              <a:off x="7229476" y="4800599"/>
              <a:ext cx="150266" cy="156499"/>
            </a:xfrm>
            <a:prstGeom prst="rect">
              <a:avLst/>
            </a:prstGeom>
            <a:noFill/>
            <a:ln w="9525">
              <a:noFill/>
              <a:miter lim="800000"/>
              <a:headEnd/>
              <a:tailEnd/>
            </a:ln>
          </p:spPr>
          <p:txBody>
            <a:bodyPr wrap="none" lIns="0" tIns="0" rIns="0" bIns="0">
              <a:spAutoFit/>
            </a:bodyPr>
            <a:lstStyle/>
            <a:p>
              <a:pPr algn="l" eaLnBrk="0" hangingPunct="0"/>
              <a:r>
                <a:rPr lang="en-US" sz="600">
                  <a:solidFill>
                    <a:srgbClr val="000000"/>
                  </a:solidFill>
                  <a:latin typeface="AvantGarde" pitchFamily="34" charset="0"/>
                </a:rPr>
                <a:t>Wr</a:t>
              </a:r>
              <a:endParaRPr lang="en-US" sz="1200"/>
            </a:p>
          </p:txBody>
        </p:sp>
        <p:grpSp>
          <p:nvGrpSpPr>
            <p:cNvPr id="203" name="Group 257"/>
            <p:cNvGrpSpPr>
              <a:grpSpLocks/>
            </p:cNvGrpSpPr>
            <p:nvPr/>
          </p:nvGrpSpPr>
          <p:grpSpPr bwMode="auto">
            <a:xfrm>
              <a:off x="1295400" y="1368425"/>
              <a:ext cx="969963" cy="114300"/>
              <a:chOff x="958" y="634"/>
              <a:chExt cx="611" cy="72"/>
            </a:xfrm>
          </p:grpSpPr>
          <p:sp>
            <p:nvSpPr>
              <p:cNvPr id="247" name="Freeform 258"/>
              <p:cNvSpPr>
                <a:spLocks/>
              </p:cNvSpPr>
              <p:nvPr/>
            </p:nvSpPr>
            <p:spPr bwMode="auto">
              <a:xfrm>
                <a:off x="958" y="634"/>
                <a:ext cx="611" cy="72"/>
              </a:xfrm>
              <a:custGeom>
                <a:avLst/>
                <a:gdLst>
                  <a:gd name="T0" fmla="*/ 0 w 1222"/>
                  <a:gd name="T1" fmla="*/ 0 h 143"/>
                  <a:gd name="T2" fmla="*/ 1 w 1222"/>
                  <a:gd name="T3" fmla="*/ 0 h 143"/>
                  <a:gd name="T4" fmla="*/ 1 w 1222"/>
                  <a:gd name="T5" fmla="*/ 1 h 143"/>
                  <a:gd name="T6" fmla="*/ 1 w 1222"/>
                  <a:gd name="T7" fmla="*/ 1 h 143"/>
                  <a:gd name="T8" fmla="*/ 0 w 1222"/>
                  <a:gd name="T9" fmla="*/ 0 h 143"/>
                  <a:gd name="T10" fmla="*/ 0 60000 65536"/>
                  <a:gd name="T11" fmla="*/ 0 60000 65536"/>
                  <a:gd name="T12" fmla="*/ 0 60000 65536"/>
                  <a:gd name="T13" fmla="*/ 0 60000 65536"/>
                  <a:gd name="T14" fmla="*/ 0 60000 65536"/>
                  <a:gd name="T15" fmla="*/ 0 w 1222"/>
                  <a:gd name="T16" fmla="*/ 0 h 143"/>
                  <a:gd name="T17" fmla="*/ 1222 w 1222"/>
                  <a:gd name="T18" fmla="*/ 143 h 143"/>
                </a:gdLst>
                <a:ahLst/>
                <a:cxnLst>
                  <a:cxn ang="T10">
                    <a:pos x="T0" y="T1"/>
                  </a:cxn>
                  <a:cxn ang="T11">
                    <a:pos x="T2" y="T3"/>
                  </a:cxn>
                  <a:cxn ang="T12">
                    <a:pos x="T4" y="T5"/>
                  </a:cxn>
                  <a:cxn ang="T13">
                    <a:pos x="T6" y="T7"/>
                  </a:cxn>
                  <a:cxn ang="T14">
                    <a:pos x="T8" y="T9"/>
                  </a:cxn>
                </a:cxnLst>
                <a:rect l="T15" t="T16" r="T17" b="T18"/>
                <a:pathLst>
                  <a:path w="1222" h="143">
                    <a:moveTo>
                      <a:pt x="0" y="0"/>
                    </a:moveTo>
                    <a:lnTo>
                      <a:pt x="1222" y="0"/>
                    </a:lnTo>
                    <a:lnTo>
                      <a:pt x="1150" y="143"/>
                    </a:lnTo>
                    <a:lnTo>
                      <a:pt x="72" y="143"/>
                    </a:lnTo>
                    <a:lnTo>
                      <a:pt x="0" y="0"/>
                    </a:lnTo>
                    <a:close/>
                  </a:path>
                </a:pathLst>
              </a:custGeom>
              <a:solidFill>
                <a:srgbClr val="CCFFFF"/>
              </a:solidFill>
              <a:ln w="12700">
                <a:solidFill>
                  <a:srgbClr val="000000"/>
                </a:solidFill>
                <a:round/>
                <a:headEnd/>
                <a:tailEnd/>
              </a:ln>
            </p:spPr>
            <p:txBody>
              <a:bodyPr/>
              <a:lstStyle/>
              <a:p>
                <a:endParaRPr lang="en-US" sz="1200"/>
              </a:p>
            </p:txBody>
          </p:sp>
          <p:sp>
            <p:nvSpPr>
              <p:cNvPr id="248" name="Rectangle 259"/>
              <p:cNvSpPr>
                <a:spLocks noChangeArrowheads="1"/>
              </p:cNvSpPr>
              <p:nvPr/>
            </p:nvSpPr>
            <p:spPr bwMode="auto">
              <a:xfrm>
                <a:off x="1498" y="643"/>
                <a:ext cx="20" cy="49"/>
              </a:xfrm>
              <a:prstGeom prst="rect">
                <a:avLst/>
              </a:prstGeom>
              <a:solidFill>
                <a:srgbClr val="CCFFFF"/>
              </a:solidFill>
              <a:ln w="9525">
                <a:noFill/>
                <a:miter lim="800000"/>
                <a:headEnd/>
                <a:tailEnd/>
              </a:ln>
            </p:spPr>
            <p:txBody>
              <a:bodyPr wrap="none" lIns="0" tIns="0" rIns="0" bIns="0">
                <a:spAutoFit/>
              </a:bodyPr>
              <a:lstStyle/>
              <a:p>
                <a:pPr algn="l" eaLnBrk="0" hangingPunct="0"/>
                <a:r>
                  <a:rPr lang="en-US" sz="300">
                    <a:solidFill>
                      <a:srgbClr val="000000"/>
                    </a:solidFill>
                    <a:latin typeface="AvantGarde" pitchFamily="34" charset="0"/>
                  </a:rPr>
                  <a:t>0</a:t>
                </a:r>
                <a:endParaRPr lang="en-US" sz="1200"/>
              </a:p>
            </p:txBody>
          </p:sp>
          <p:sp>
            <p:nvSpPr>
              <p:cNvPr id="249" name="Rectangle 260"/>
              <p:cNvSpPr>
                <a:spLocks noChangeArrowheads="1"/>
              </p:cNvSpPr>
              <p:nvPr/>
            </p:nvSpPr>
            <p:spPr bwMode="auto">
              <a:xfrm>
                <a:off x="1381" y="643"/>
                <a:ext cx="20" cy="49"/>
              </a:xfrm>
              <a:prstGeom prst="rect">
                <a:avLst/>
              </a:prstGeom>
              <a:solidFill>
                <a:srgbClr val="CCFFFF"/>
              </a:solidFill>
              <a:ln w="9525">
                <a:noFill/>
                <a:miter lim="800000"/>
                <a:headEnd/>
                <a:tailEnd/>
              </a:ln>
            </p:spPr>
            <p:txBody>
              <a:bodyPr wrap="none" lIns="0" tIns="0" rIns="0" bIns="0">
                <a:spAutoFit/>
              </a:bodyPr>
              <a:lstStyle/>
              <a:p>
                <a:pPr algn="l" eaLnBrk="0" hangingPunct="0"/>
                <a:r>
                  <a:rPr lang="en-US" sz="300">
                    <a:solidFill>
                      <a:srgbClr val="000000"/>
                    </a:solidFill>
                    <a:latin typeface="AvantGarde" pitchFamily="34" charset="0"/>
                  </a:rPr>
                  <a:t>1</a:t>
                </a:r>
                <a:endParaRPr lang="en-US" sz="1200"/>
              </a:p>
            </p:txBody>
          </p:sp>
          <p:sp>
            <p:nvSpPr>
              <p:cNvPr id="250" name="Rectangle 261"/>
              <p:cNvSpPr>
                <a:spLocks noChangeArrowheads="1"/>
              </p:cNvSpPr>
              <p:nvPr/>
            </p:nvSpPr>
            <p:spPr bwMode="auto">
              <a:xfrm>
                <a:off x="1248" y="643"/>
                <a:ext cx="20" cy="49"/>
              </a:xfrm>
              <a:prstGeom prst="rect">
                <a:avLst/>
              </a:prstGeom>
              <a:solidFill>
                <a:srgbClr val="CCFFFF"/>
              </a:solidFill>
              <a:ln w="9525">
                <a:noFill/>
                <a:miter lim="800000"/>
                <a:headEnd/>
                <a:tailEnd/>
              </a:ln>
            </p:spPr>
            <p:txBody>
              <a:bodyPr wrap="none" lIns="0" tIns="0" rIns="0" bIns="0">
                <a:spAutoFit/>
              </a:bodyPr>
              <a:lstStyle/>
              <a:p>
                <a:pPr algn="l" eaLnBrk="0" hangingPunct="0"/>
                <a:r>
                  <a:rPr lang="en-US" sz="300">
                    <a:solidFill>
                      <a:srgbClr val="000000"/>
                    </a:solidFill>
                    <a:latin typeface="AvantGarde" pitchFamily="34" charset="0"/>
                  </a:rPr>
                  <a:t>2</a:t>
                </a:r>
                <a:endParaRPr lang="en-US" sz="1200"/>
              </a:p>
            </p:txBody>
          </p:sp>
          <p:sp>
            <p:nvSpPr>
              <p:cNvPr id="251" name="Rectangle 262"/>
              <p:cNvSpPr>
                <a:spLocks noChangeArrowheads="1"/>
              </p:cNvSpPr>
              <p:nvPr/>
            </p:nvSpPr>
            <p:spPr bwMode="auto">
              <a:xfrm>
                <a:off x="1120" y="647"/>
                <a:ext cx="20" cy="49"/>
              </a:xfrm>
              <a:prstGeom prst="rect">
                <a:avLst/>
              </a:prstGeom>
              <a:solidFill>
                <a:srgbClr val="CCFFFF"/>
              </a:solidFill>
              <a:ln w="9525">
                <a:noFill/>
                <a:miter lim="800000"/>
                <a:headEnd/>
                <a:tailEnd/>
              </a:ln>
            </p:spPr>
            <p:txBody>
              <a:bodyPr wrap="none" lIns="0" tIns="0" rIns="0" bIns="0">
                <a:spAutoFit/>
              </a:bodyPr>
              <a:lstStyle/>
              <a:p>
                <a:pPr algn="l" eaLnBrk="0" hangingPunct="0"/>
                <a:r>
                  <a:rPr lang="en-US" sz="300">
                    <a:solidFill>
                      <a:srgbClr val="000000"/>
                    </a:solidFill>
                    <a:latin typeface="AvantGarde" pitchFamily="34" charset="0"/>
                  </a:rPr>
                  <a:t>3</a:t>
                </a:r>
                <a:endParaRPr lang="en-US" sz="1200"/>
              </a:p>
            </p:txBody>
          </p:sp>
          <p:sp>
            <p:nvSpPr>
              <p:cNvPr id="252" name="Rectangle 263"/>
              <p:cNvSpPr>
                <a:spLocks noChangeArrowheads="1"/>
              </p:cNvSpPr>
              <p:nvPr/>
            </p:nvSpPr>
            <p:spPr bwMode="auto">
              <a:xfrm>
                <a:off x="995" y="647"/>
                <a:ext cx="20" cy="49"/>
              </a:xfrm>
              <a:prstGeom prst="rect">
                <a:avLst/>
              </a:prstGeom>
              <a:solidFill>
                <a:srgbClr val="CCFFFF"/>
              </a:solidFill>
              <a:ln w="9525">
                <a:noFill/>
                <a:miter lim="800000"/>
                <a:headEnd/>
                <a:tailEnd/>
              </a:ln>
            </p:spPr>
            <p:txBody>
              <a:bodyPr wrap="none" lIns="0" tIns="0" rIns="0" bIns="0">
                <a:spAutoFit/>
              </a:bodyPr>
              <a:lstStyle/>
              <a:p>
                <a:pPr algn="l" eaLnBrk="0" hangingPunct="0"/>
                <a:r>
                  <a:rPr lang="en-US" sz="300">
                    <a:solidFill>
                      <a:srgbClr val="000000"/>
                    </a:solidFill>
                    <a:latin typeface="AvantGarde" pitchFamily="34" charset="0"/>
                  </a:rPr>
                  <a:t>4</a:t>
                </a:r>
                <a:endParaRPr lang="en-US" sz="1200"/>
              </a:p>
            </p:txBody>
          </p:sp>
        </p:grpSp>
        <p:sp>
          <p:nvSpPr>
            <p:cNvPr id="204" name="Rectangle 264"/>
            <p:cNvSpPr>
              <a:spLocks noChangeArrowheads="1"/>
            </p:cNvSpPr>
            <p:nvPr/>
          </p:nvSpPr>
          <p:spPr bwMode="auto">
            <a:xfrm>
              <a:off x="1296988" y="1076325"/>
              <a:ext cx="130559" cy="78249"/>
            </a:xfrm>
            <a:prstGeom prst="rect">
              <a:avLst/>
            </a:prstGeom>
            <a:noFill/>
            <a:ln w="9525">
              <a:noFill/>
              <a:miter lim="800000"/>
              <a:headEnd/>
              <a:tailEnd/>
            </a:ln>
          </p:spPr>
          <p:txBody>
            <a:bodyPr wrap="none" lIns="0" tIns="0" rIns="0" bIns="0">
              <a:spAutoFit/>
            </a:bodyPr>
            <a:lstStyle/>
            <a:p>
              <a:pPr algn="l" eaLnBrk="0" hangingPunct="0"/>
              <a:r>
                <a:rPr lang="en-US" sz="300" dirty="0" err="1">
                  <a:latin typeface="AvantGarde" pitchFamily="34" charset="0"/>
                </a:rPr>
                <a:t>XAdr</a:t>
              </a:r>
              <a:endParaRPr lang="en-US" sz="1200" dirty="0"/>
            </a:p>
          </p:txBody>
        </p:sp>
        <p:sp>
          <p:nvSpPr>
            <p:cNvPr id="205" name="Rectangle 265"/>
            <p:cNvSpPr>
              <a:spLocks noChangeArrowheads="1"/>
            </p:cNvSpPr>
            <p:nvPr/>
          </p:nvSpPr>
          <p:spPr bwMode="auto">
            <a:xfrm>
              <a:off x="1525587" y="990600"/>
              <a:ext cx="81292" cy="78249"/>
            </a:xfrm>
            <a:prstGeom prst="rect">
              <a:avLst/>
            </a:prstGeom>
            <a:noFill/>
            <a:ln w="9525">
              <a:noFill/>
              <a:miter lim="800000"/>
              <a:headEnd/>
              <a:tailEnd/>
            </a:ln>
          </p:spPr>
          <p:txBody>
            <a:bodyPr wrap="none" lIns="0" tIns="0" rIns="0" bIns="0">
              <a:spAutoFit/>
            </a:bodyPr>
            <a:lstStyle/>
            <a:p>
              <a:pPr algn="l" eaLnBrk="0" hangingPunct="0"/>
              <a:r>
                <a:rPr lang="en-US" sz="300">
                  <a:latin typeface="AvantGarde" pitchFamily="34" charset="0"/>
                </a:rPr>
                <a:t>ILL</a:t>
              </a:r>
              <a:endParaRPr lang="en-US" sz="1200"/>
            </a:p>
          </p:txBody>
        </p:sp>
        <p:sp>
          <p:nvSpPr>
            <p:cNvPr id="206" name="Rectangle 266"/>
            <p:cNvSpPr>
              <a:spLocks noChangeArrowheads="1"/>
            </p:cNvSpPr>
            <p:nvPr/>
          </p:nvSpPr>
          <p:spPr bwMode="auto">
            <a:xfrm>
              <a:off x="1525587" y="1073150"/>
              <a:ext cx="86219" cy="78249"/>
            </a:xfrm>
            <a:prstGeom prst="rect">
              <a:avLst/>
            </a:prstGeom>
            <a:noFill/>
            <a:ln w="9525">
              <a:noFill/>
              <a:miter lim="800000"/>
              <a:headEnd/>
              <a:tailEnd/>
            </a:ln>
          </p:spPr>
          <p:txBody>
            <a:bodyPr wrap="none" lIns="0" tIns="0" rIns="0" bIns="0">
              <a:spAutoFit/>
            </a:bodyPr>
            <a:lstStyle/>
            <a:p>
              <a:pPr algn="l" eaLnBrk="0" hangingPunct="0"/>
              <a:r>
                <a:rPr lang="en-US" sz="300">
                  <a:latin typeface="AvantGarde" pitchFamily="34" charset="0"/>
                </a:rPr>
                <a:t>OP</a:t>
              </a:r>
              <a:endParaRPr lang="en-US" sz="1200"/>
            </a:p>
          </p:txBody>
        </p:sp>
        <p:sp>
          <p:nvSpPr>
            <p:cNvPr id="207" name="Freeform 267"/>
            <p:cNvSpPr>
              <a:spLocks/>
            </p:cNvSpPr>
            <p:nvPr/>
          </p:nvSpPr>
          <p:spPr bwMode="auto">
            <a:xfrm>
              <a:off x="1354138" y="1295400"/>
              <a:ext cx="52387" cy="73025"/>
            </a:xfrm>
            <a:custGeom>
              <a:avLst/>
              <a:gdLst>
                <a:gd name="T0" fmla="*/ 2147483647 w 66"/>
                <a:gd name="T1" fmla="*/ 2147483647 h 92"/>
                <a:gd name="T2" fmla="*/ 0 w 66"/>
                <a:gd name="T3" fmla="*/ 0 h 92"/>
                <a:gd name="T4" fmla="*/ 2147483647 w 66"/>
                <a:gd name="T5" fmla="*/ 2147483647 h 92"/>
                <a:gd name="T6" fmla="*/ 2147483647 w 66"/>
                <a:gd name="T7" fmla="*/ 0 h 92"/>
                <a:gd name="T8" fmla="*/ 2147483647 w 66"/>
                <a:gd name="T9" fmla="*/ 2147483647 h 92"/>
                <a:gd name="T10" fmla="*/ 0 60000 65536"/>
                <a:gd name="T11" fmla="*/ 0 60000 65536"/>
                <a:gd name="T12" fmla="*/ 0 60000 65536"/>
                <a:gd name="T13" fmla="*/ 0 60000 65536"/>
                <a:gd name="T14" fmla="*/ 0 60000 65536"/>
                <a:gd name="T15" fmla="*/ 0 w 66"/>
                <a:gd name="T16" fmla="*/ 0 h 92"/>
                <a:gd name="T17" fmla="*/ 66 w 66"/>
                <a:gd name="T18" fmla="*/ 92 h 92"/>
              </a:gdLst>
              <a:ahLst/>
              <a:cxnLst>
                <a:cxn ang="T10">
                  <a:pos x="T0" y="T1"/>
                </a:cxn>
                <a:cxn ang="T11">
                  <a:pos x="T2" y="T3"/>
                </a:cxn>
                <a:cxn ang="T12">
                  <a:pos x="T4" y="T5"/>
                </a:cxn>
                <a:cxn ang="T13">
                  <a:pos x="T6" y="T7"/>
                </a:cxn>
                <a:cxn ang="T14">
                  <a:pos x="T8" y="T9"/>
                </a:cxn>
              </a:cxnLst>
              <a:rect l="T15" t="T16" r="T17" b="T18"/>
              <a:pathLst>
                <a:path w="66" h="92">
                  <a:moveTo>
                    <a:pt x="34" y="92"/>
                  </a:moveTo>
                  <a:lnTo>
                    <a:pt x="0" y="0"/>
                  </a:lnTo>
                  <a:lnTo>
                    <a:pt x="34" y="46"/>
                  </a:lnTo>
                  <a:lnTo>
                    <a:pt x="66" y="0"/>
                  </a:lnTo>
                  <a:lnTo>
                    <a:pt x="34" y="92"/>
                  </a:lnTo>
                  <a:close/>
                </a:path>
              </a:pathLst>
            </a:custGeom>
            <a:solidFill>
              <a:srgbClr val="FF0000"/>
            </a:solidFill>
            <a:ln w="9525">
              <a:solidFill>
                <a:schemeClr val="tx1"/>
              </a:solidFill>
              <a:round/>
              <a:headEnd/>
              <a:tailEnd/>
            </a:ln>
          </p:spPr>
          <p:txBody>
            <a:bodyPr/>
            <a:lstStyle/>
            <a:p>
              <a:endParaRPr lang="en-US" sz="1200"/>
            </a:p>
          </p:txBody>
        </p:sp>
        <p:sp>
          <p:nvSpPr>
            <p:cNvPr id="208" name="Line 268"/>
            <p:cNvSpPr>
              <a:spLocks noChangeShapeType="1"/>
            </p:cNvSpPr>
            <p:nvPr/>
          </p:nvSpPr>
          <p:spPr bwMode="auto">
            <a:xfrm>
              <a:off x="1381125" y="1166813"/>
              <a:ext cx="1588" cy="168275"/>
            </a:xfrm>
            <a:prstGeom prst="line">
              <a:avLst/>
            </a:prstGeom>
            <a:noFill/>
            <a:ln w="6350">
              <a:solidFill>
                <a:schemeClr val="tx1"/>
              </a:solidFill>
              <a:round/>
              <a:headEnd/>
              <a:tailEnd/>
            </a:ln>
          </p:spPr>
          <p:txBody>
            <a:bodyPr/>
            <a:lstStyle/>
            <a:p>
              <a:endParaRPr lang="en-US" sz="1200"/>
            </a:p>
          </p:txBody>
        </p:sp>
        <p:sp>
          <p:nvSpPr>
            <p:cNvPr id="209" name="Freeform 269"/>
            <p:cNvSpPr>
              <a:spLocks/>
            </p:cNvSpPr>
            <p:nvPr/>
          </p:nvSpPr>
          <p:spPr bwMode="auto">
            <a:xfrm>
              <a:off x="1554163" y="1295400"/>
              <a:ext cx="52387" cy="73025"/>
            </a:xfrm>
            <a:custGeom>
              <a:avLst/>
              <a:gdLst>
                <a:gd name="T0" fmla="*/ 2147483647 w 66"/>
                <a:gd name="T1" fmla="*/ 2147483647 h 92"/>
                <a:gd name="T2" fmla="*/ 0 w 66"/>
                <a:gd name="T3" fmla="*/ 0 h 92"/>
                <a:gd name="T4" fmla="*/ 2147483647 w 66"/>
                <a:gd name="T5" fmla="*/ 2147483647 h 92"/>
                <a:gd name="T6" fmla="*/ 2147483647 w 66"/>
                <a:gd name="T7" fmla="*/ 0 h 92"/>
                <a:gd name="T8" fmla="*/ 2147483647 w 66"/>
                <a:gd name="T9" fmla="*/ 2147483647 h 92"/>
                <a:gd name="T10" fmla="*/ 0 60000 65536"/>
                <a:gd name="T11" fmla="*/ 0 60000 65536"/>
                <a:gd name="T12" fmla="*/ 0 60000 65536"/>
                <a:gd name="T13" fmla="*/ 0 60000 65536"/>
                <a:gd name="T14" fmla="*/ 0 60000 65536"/>
                <a:gd name="T15" fmla="*/ 0 w 66"/>
                <a:gd name="T16" fmla="*/ 0 h 92"/>
                <a:gd name="T17" fmla="*/ 66 w 66"/>
                <a:gd name="T18" fmla="*/ 92 h 92"/>
              </a:gdLst>
              <a:ahLst/>
              <a:cxnLst>
                <a:cxn ang="T10">
                  <a:pos x="T0" y="T1"/>
                </a:cxn>
                <a:cxn ang="T11">
                  <a:pos x="T2" y="T3"/>
                </a:cxn>
                <a:cxn ang="T12">
                  <a:pos x="T4" y="T5"/>
                </a:cxn>
                <a:cxn ang="T13">
                  <a:pos x="T6" y="T7"/>
                </a:cxn>
                <a:cxn ang="T14">
                  <a:pos x="T8" y="T9"/>
                </a:cxn>
              </a:cxnLst>
              <a:rect l="T15" t="T16" r="T17" b="T18"/>
              <a:pathLst>
                <a:path w="66" h="92">
                  <a:moveTo>
                    <a:pt x="34" y="92"/>
                  </a:moveTo>
                  <a:lnTo>
                    <a:pt x="0" y="0"/>
                  </a:lnTo>
                  <a:lnTo>
                    <a:pt x="34" y="46"/>
                  </a:lnTo>
                  <a:lnTo>
                    <a:pt x="66" y="0"/>
                  </a:lnTo>
                  <a:lnTo>
                    <a:pt x="34" y="92"/>
                  </a:lnTo>
                  <a:close/>
                </a:path>
              </a:pathLst>
            </a:custGeom>
            <a:solidFill>
              <a:srgbClr val="FF0000"/>
            </a:solidFill>
            <a:ln w="9525">
              <a:solidFill>
                <a:schemeClr val="tx1"/>
              </a:solidFill>
              <a:round/>
              <a:headEnd/>
              <a:tailEnd/>
            </a:ln>
          </p:spPr>
          <p:txBody>
            <a:bodyPr/>
            <a:lstStyle/>
            <a:p>
              <a:endParaRPr lang="en-US" sz="1200"/>
            </a:p>
          </p:txBody>
        </p:sp>
        <p:sp>
          <p:nvSpPr>
            <p:cNvPr id="210" name="Line 270"/>
            <p:cNvSpPr>
              <a:spLocks noChangeShapeType="1"/>
            </p:cNvSpPr>
            <p:nvPr/>
          </p:nvSpPr>
          <p:spPr bwMode="auto">
            <a:xfrm>
              <a:off x="1581150" y="1166813"/>
              <a:ext cx="1588" cy="168275"/>
            </a:xfrm>
            <a:prstGeom prst="line">
              <a:avLst/>
            </a:prstGeom>
            <a:noFill/>
            <a:ln w="6350">
              <a:solidFill>
                <a:schemeClr val="tx1"/>
              </a:solidFill>
              <a:round/>
              <a:headEnd/>
              <a:tailEnd/>
            </a:ln>
          </p:spPr>
          <p:txBody>
            <a:bodyPr/>
            <a:lstStyle/>
            <a:p>
              <a:endParaRPr lang="en-US" sz="1200"/>
            </a:p>
          </p:txBody>
        </p:sp>
        <p:sp>
          <p:nvSpPr>
            <p:cNvPr id="211" name="Freeform 271"/>
            <p:cNvSpPr>
              <a:spLocks/>
            </p:cNvSpPr>
            <p:nvPr/>
          </p:nvSpPr>
          <p:spPr bwMode="auto">
            <a:xfrm>
              <a:off x="4446588" y="3165475"/>
              <a:ext cx="73025" cy="52388"/>
            </a:xfrm>
            <a:custGeom>
              <a:avLst/>
              <a:gdLst>
                <a:gd name="T0" fmla="*/ 2147483647 w 92"/>
                <a:gd name="T1" fmla="*/ 2147483647 h 66"/>
                <a:gd name="T2" fmla="*/ 0 w 92"/>
                <a:gd name="T3" fmla="*/ 2147483647 h 66"/>
                <a:gd name="T4" fmla="*/ 2147483647 w 92"/>
                <a:gd name="T5" fmla="*/ 2147483647 h 66"/>
                <a:gd name="T6" fmla="*/ 0 w 92"/>
                <a:gd name="T7" fmla="*/ 0 h 66"/>
                <a:gd name="T8" fmla="*/ 2147483647 w 92"/>
                <a:gd name="T9" fmla="*/ 2147483647 h 66"/>
                <a:gd name="T10" fmla="*/ 0 60000 65536"/>
                <a:gd name="T11" fmla="*/ 0 60000 65536"/>
                <a:gd name="T12" fmla="*/ 0 60000 65536"/>
                <a:gd name="T13" fmla="*/ 0 60000 65536"/>
                <a:gd name="T14" fmla="*/ 0 60000 65536"/>
                <a:gd name="T15" fmla="*/ 0 w 92"/>
                <a:gd name="T16" fmla="*/ 0 h 66"/>
                <a:gd name="T17" fmla="*/ 92 w 92"/>
                <a:gd name="T18" fmla="*/ 66 h 66"/>
              </a:gdLst>
              <a:ahLst/>
              <a:cxnLst>
                <a:cxn ang="T10">
                  <a:pos x="T0" y="T1"/>
                </a:cxn>
                <a:cxn ang="T11">
                  <a:pos x="T2" y="T3"/>
                </a:cxn>
                <a:cxn ang="T12">
                  <a:pos x="T4" y="T5"/>
                </a:cxn>
                <a:cxn ang="T13">
                  <a:pos x="T6" y="T7"/>
                </a:cxn>
                <a:cxn ang="T14">
                  <a:pos x="T8" y="T9"/>
                </a:cxn>
              </a:cxnLst>
              <a:rect l="T15" t="T16" r="T17" b="T18"/>
              <a:pathLst>
                <a:path w="92" h="66">
                  <a:moveTo>
                    <a:pt x="92" y="34"/>
                  </a:moveTo>
                  <a:lnTo>
                    <a:pt x="0" y="66"/>
                  </a:lnTo>
                  <a:lnTo>
                    <a:pt x="46" y="34"/>
                  </a:lnTo>
                  <a:lnTo>
                    <a:pt x="0" y="0"/>
                  </a:lnTo>
                  <a:lnTo>
                    <a:pt x="92" y="34"/>
                  </a:lnTo>
                  <a:close/>
                </a:path>
              </a:pathLst>
            </a:custGeom>
            <a:solidFill>
              <a:srgbClr val="000000"/>
            </a:solidFill>
            <a:ln w="9525">
              <a:noFill/>
              <a:round/>
              <a:headEnd/>
              <a:tailEnd/>
            </a:ln>
          </p:spPr>
          <p:txBody>
            <a:bodyPr/>
            <a:lstStyle/>
            <a:p>
              <a:endParaRPr lang="en-US" sz="1200"/>
            </a:p>
          </p:txBody>
        </p:sp>
        <p:sp>
          <p:nvSpPr>
            <p:cNvPr id="212" name="Line 272"/>
            <p:cNvSpPr>
              <a:spLocks noChangeShapeType="1"/>
            </p:cNvSpPr>
            <p:nvPr/>
          </p:nvSpPr>
          <p:spPr bwMode="auto">
            <a:xfrm>
              <a:off x="4316413" y="3192463"/>
              <a:ext cx="169862" cy="1587"/>
            </a:xfrm>
            <a:prstGeom prst="line">
              <a:avLst/>
            </a:prstGeom>
            <a:noFill/>
            <a:ln w="6350">
              <a:solidFill>
                <a:schemeClr val="bg2"/>
              </a:solidFill>
              <a:round/>
              <a:headEnd/>
              <a:tailEnd/>
            </a:ln>
          </p:spPr>
          <p:txBody>
            <a:bodyPr/>
            <a:lstStyle/>
            <a:p>
              <a:endParaRPr lang="en-US" sz="1200"/>
            </a:p>
          </p:txBody>
        </p:sp>
        <p:sp>
          <p:nvSpPr>
            <p:cNvPr id="213" name="Freeform 273"/>
            <p:cNvSpPr>
              <a:spLocks/>
            </p:cNvSpPr>
            <p:nvPr/>
          </p:nvSpPr>
          <p:spPr bwMode="auto">
            <a:xfrm>
              <a:off x="4235450" y="2978150"/>
              <a:ext cx="52388" cy="73025"/>
            </a:xfrm>
            <a:custGeom>
              <a:avLst/>
              <a:gdLst>
                <a:gd name="T0" fmla="*/ 2147483647 w 66"/>
                <a:gd name="T1" fmla="*/ 2147483647 h 92"/>
                <a:gd name="T2" fmla="*/ 0 w 66"/>
                <a:gd name="T3" fmla="*/ 0 h 92"/>
                <a:gd name="T4" fmla="*/ 2147483647 w 66"/>
                <a:gd name="T5" fmla="*/ 2147483647 h 92"/>
                <a:gd name="T6" fmla="*/ 2147483647 w 66"/>
                <a:gd name="T7" fmla="*/ 0 h 92"/>
                <a:gd name="T8" fmla="*/ 2147483647 w 66"/>
                <a:gd name="T9" fmla="*/ 2147483647 h 92"/>
                <a:gd name="T10" fmla="*/ 0 60000 65536"/>
                <a:gd name="T11" fmla="*/ 0 60000 65536"/>
                <a:gd name="T12" fmla="*/ 0 60000 65536"/>
                <a:gd name="T13" fmla="*/ 0 60000 65536"/>
                <a:gd name="T14" fmla="*/ 0 60000 65536"/>
                <a:gd name="T15" fmla="*/ 0 w 66"/>
                <a:gd name="T16" fmla="*/ 0 h 92"/>
                <a:gd name="T17" fmla="*/ 66 w 66"/>
                <a:gd name="T18" fmla="*/ 92 h 92"/>
              </a:gdLst>
              <a:ahLst/>
              <a:cxnLst>
                <a:cxn ang="T10">
                  <a:pos x="T0" y="T1"/>
                </a:cxn>
                <a:cxn ang="T11">
                  <a:pos x="T2" y="T3"/>
                </a:cxn>
                <a:cxn ang="T12">
                  <a:pos x="T4" y="T5"/>
                </a:cxn>
                <a:cxn ang="T13">
                  <a:pos x="T6" y="T7"/>
                </a:cxn>
                <a:cxn ang="T14">
                  <a:pos x="T8" y="T9"/>
                </a:cxn>
              </a:cxnLst>
              <a:rect l="T15" t="T16" r="T17" b="T18"/>
              <a:pathLst>
                <a:path w="66" h="92">
                  <a:moveTo>
                    <a:pt x="34" y="92"/>
                  </a:moveTo>
                  <a:lnTo>
                    <a:pt x="0" y="0"/>
                  </a:lnTo>
                  <a:lnTo>
                    <a:pt x="34" y="46"/>
                  </a:lnTo>
                  <a:lnTo>
                    <a:pt x="66" y="0"/>
                  </a:lnTo>
                  <a:lnTo>
                    <a:pt x="34" y="92"/>
                  </a:lnTo>
                  <a:close/>
                </a:path>
              </a:pathLst>
            </a:custGeom>
            <a:solidFill>
              <a:schemeClr val="tx1"/>
            </a:solidFill>
            <a:ln w="9525">
              <a:solidFill>
                <a:schemeClr val="tx1"/>
              </a:solidFill>
              <a:round/>
              <a:headEnd/>
              <a:tailEnd/>
            </a:ln>
          </p:spPr>
          <p:txBody>
            <a:bodyPr/>
            <a:lstStyle/>
            <a:p>
              <a:endParaRPr lang="en-US" sz="1200"/>
            </a:p>
          </p:txBody>
        </p:sp>
        <p:sp>
          <p:nvSpPr>
            <p:cNvPr id="214" name="Line 274"/>
            <p:cNvSpPr>
              <a:spLocks noChangeShapeType="1"/>
            </p:cNvSpPr>
            <p:nvPr/>
          </p:nvSpPr>
          <p:spPr bwMode="auto">
            <a:xfrm flipV="1">
              <a:off x="4262438" y="2905125"/>
              <a:ext cx="1587" cy="112713"/>
            </a:xfrm>
            <a:prstGeom prst="line">
              <a:avLst/>
            </a:prstGeom>
            <a:noFill/>
            <a:ln w="6350">
              <a:solidFill>
                <a:schemeClr val="tx1"/>
              </a:solidFill>
              <a:round/>
              <a:headEnd/>
              <a:tailEnd/>
            </a:ln>
          </p:spPr>
          <p:txBody>
            <a:bodyPr/>
            <a:lstStyle/>
            <a:p>
              <a:endParaRPr lang="en-US" sz="1200"/>
            </a:p>
          </p:txBody>
        </p:sp>
        <p:sp>
          <p:nvSpPr>
            <p:cNvPr id="215" name="Rectangle 275"/>
            <p:cNvSpPr>
              <a:spLocks noChangeArrowheads="1"/>
            </p:cNvSpPr>
            <p:nvPr/>
          </p:nvSpPr>
          <p:spPr bwMode="auto">
            <a:xfrm>
              <a:off x="4149725" y="2820988"/>
              <a:ext cx="206921" cy="78249"/>
            </a:xfrm>
            <a:prstGeom prst="rect">
              <a:avLst/>
            </a:prstGeom>
            <a:noFill/>
            <a:ln w="9525">
              <a:noFill/>
              <a:miter lim="800000"/>
              <a:headEnd/>
              <a:tailEnd/>
            </a:ln>
          </p:spPr>
          <p:txBody>
            <a:bodyPr wrap="none" lIns="0" tIns="0" rIns="0" bIns="0">
              <a:spAutoFit/>
            </a:bodyPr>
            <a:lstStyle/>
            <a:p>
              <a:pPr algn="l" eaLnBrk="0" hangingPunct="0"/>
              <a:r>
                <a:rPr lang="en-US" sz="300">
                  <a:latin typeface="AvantGarde" pitchFamily="34" charset="0"/>
                </a:rPr>
                <a:t>WASEL</a:t>
              </a:r>
              <a:endParaRPr lang="en-US" sz="1200"/>
            </a:p>
          </p:txBody>
        </p:sp>
        <p:sp>
          <p:nvSpPr>
            <p:cNvPr id="216" name="Line 276"/>
            <p:cNvSpPr>
              <a:spLocks noChangeShapeType="1"/>
            </p:cNvSpPr>
            <p:nvPr/>
          </p:nvSpPr>
          <p:spPr bwMode="auto">
            <a:xfrm>
              <a:off x="2890838" y="5668963"/>
              <a:ext cx="61912" cy="61912"/>
            </a:xfrm>
            <a:prstGeom prst="line">
              <a:avLst/>
            </a:prstGeom>
            <a:noFill/>
            <a:ln w="7938">
              <a:solidFill>
                <a:schemeClr val="tx1"/>
              </a:solidFill>
              <a:round/>
              <a:headEnd/>
              <a:tailEnd/>
            </a:ln>
          </p:spPr>
          <p:txBody>
            <a:bodyPr/>
            <a:lstStyle/>
            <a:p>
              <a:endParaRPr lang="en-US" sz="1200"/>
            </a:p>
          </p:txBody>
        </p:sp>
        <p:sp>
          <p:nvSpPr>
            <p:cNvPr id="217" name="Line 277"/>
            <p:cNvSpPr>
              <a:spLocks noChangeShapeType="1"/>
            </p:cNvSpPr>
            <p:nvPr/>
          </p:nvSpPr>
          <p:spPr bwMode="auto">
            <a:xfrm>
              <a:off x="2946400" y="5729288"/>
              <a:ext cx="141288" cy="1587"/>
            </a:xfrm>
            <a:prstGeom prst="line">
              <a:avLst/>
            </a:prstGeom>
            <a:noFill/>
            <a:ln w="6350">
              <a:solidFill>
                <a:schemeClr val="tx1"/>
              </a:solidFill>
              <a:round/>
              <a:headEnd/>
              <a:tailEnd/>
            </a:ln>
          </p:spPr>
          <p:txBody>
            <a:bodyPr/>
            <a:lstStyle/>
            <a:p>
              <a:endParaRPr lang="en-US" sz="1200"/>
            </a:p>
          </p:txBody>
        </p:sp>
        <p:sp>
          <p:nvSpPr>
            <p:cNvPr id="218" name="Freeform 278"/>
            <p:cNvSpPr>
              <a:spLocks/>
            </p:cNvSpPr>
            <p:nvPr/>
          </p:nvSpPr>
          <p:spPr bwMode="auto">
            <a:xfrm>
              <a:off x="3048000" y="5702300"/>
              <a:ext cx="73025" cy="52388"/>
            </a:xfrm>
            <a:custGeom>
              <a:avLst/>
              <a:gdLst>
                <a:gd name="T0" fmla="*/ 2147483647 w 92"/>
                <a:gd name="T1" fmla="*/ 2147483647 h 66"/>
                <a:gd name="T2" fmla="*/ 0 w 92"/>
                <a:gd name="T3" fmla="*/ 2147483647 h 66"/>
                <a:gd name="T4" fmla="*/ 2147483647 w 92"/>
                <a:gd name="T5" fmla="*/ 2147483647 h 66"/>
                <a:gd name="T6" fmla="*/ 0 w 92"/>
                <a:gd name="T7" fmla="*/ 0 h 66"/>
                <a:gd name="T8" fmla="*/ 2147483647 w 92"/>
                <a:gd name="T9" fmla="*/ 2147483647 h 66"/>
                <a:gd name="T10" fmla="*/ 0 60000 65536"/>
                <a:gd name="T11" fmla="*/ 0 60000 65536"/>
                <a:gd name="T12" fmla="*/ 0 60000 65536"/>
                <a:gd name="T13" fmla="*/ 0 60000 65536"/>
                <a:gd name="T14" fmla="*/ 0 60000 65536"/>
                <a:gd name="T15" fmla="*/ 0 w 92"/>
                <a:gd name="T16" fmla="*/ 0 h 66"/>
                <a:gd name="T17" fmla="*/ 92 w 92"/>
                <a:gd name="T18" fmla="*/ 66 h 66"/>
              </a:gdLst>
              <a:ahLst/>
              <a:cxnLst>
                <a:cxn ang="T10">
                  <a:pos x="T0" y="T1"/>
                </a:cxn>
                <a:cxn ang="T11">
                  <a:pos x="T2" y="T3"/>
                </a:cxn>
                <a:cxn ang="T12">
                  <a:pos x="T4" y="T5"/>
                </a:cxn>
                <a:cxn ang="T13">
                  <a:pos x="T6" y="T7"/>
                </a:cxn>
                <a:cxn ang="T14">
                  <a:pos x="T8" y="T9"/>
                </a:cxn>
              </a:cxnLst>
              <a:rect l="T15" t="T16" r="T17" b="T18"/>
              <a:pathLst>
                <a:path w="92" h="66">
                  <a:moveTo>
                    <a:pt x="92" y="34"/>
                  </a:moveTo>
                  <a:lnTo>
                    <a:pt x="0" y="66"/>
                  </a:lnTo>
                  <a:lnTo>
                    <a:pt x="46" y="34"/>
                  </a:lnTo>
                  <a:lnTo>
                    <a:pt x="0" y="0"/>
                  </a:lnTo>
                  <a:lnTo>
                    <a:pt x="92" y="34"/>
                  </a:lnTo>
                  <a:close/>
                </a:path>
              </a:pathLst>
            </a:custGeom>
            <a:solidFill>
              <a:srgbClr val="FF0000"/>
            </a:solidFill>
            <a:ln w="9525">
              <a:solidFill>
                <a:schemeClr val="tx1"/>
              </a:solidFill>
              <a:round/>
              <a:headEnd/>
              <a:tailEnd/>
            </a:ln>
          </p:spPr>
          <p:txBody>
            <a:bodyPr/>
            <a:lstStyle/>
            <a:p>
              <a:endParaRPr lang="en-US" sz="1200"/>
            </a:p>
          </p:txBody>
        </p:sp>
        <p:sp>
          <p:nvSpPr>
            <p:cNvPr id="219" name="Rectangle 279"/>
            <p:cNvSpPr>
              <a:spLocks noChangeArrowheads="1"/>
            </p:cNvSpPr>
            <p:nvPr/>
          </p:nvSpPr>
          <p:spPr bwMode="auto">
            <a:xfrm>
              <a:off x="3151188" y="5657850"/>
              <a:ext cx="413843" cy="156499"/>
            </a:xfrm>
            <a:prstGeom prst="rect">
              <a:avLst/>
            </a:prstGeom>
            <a:noFill/>
            <a:ln w="9525">
              <a:noFill/>
              <a:miter lim="800000"/>
              <a:headEnd/>
              <a:tailEnd/>
            </a:ln>
          </p:spPr>
          <p:txBody>
            <a:bodyPr wrap="none" lIns="0" tIns="0" rIns="0" bIns="0">
              <a:spAutoFit/>
            </a:bodyPr>
            <a:lstStyle/>
            <a:p>
              <a:pPr algn="l" eaLnBrk="0" hangingPunct="0"/>
              <a:r>
                <a:rPr lang="en-US" sz="600">
                  <a:latin typeface="AvantGarde" pitchFamily="34" charset="0"/>
                </a:rPr>
                <a:t>WASEL</a:t>
              </a:r>
              <a:endParaRPr lang="en-US" sz="1200"/>
            </a:p>
          </p:txBody>
        </p:sp>
        <p:sp>
          <p:nvSpPr>
            <p:cNvPr id="220" name="Freeform 280"/>
            <p:cNvSpPr>
              <a:spLocks/>
            </p:cNvSpPr>
            <p:nvPr/>
          </p:nvSpPr>
          <p:spPr bwMode="auto">
            <a:xfrm>
              <a:off x="2822575" y="3975100"/>
              <a:ext cx="52388" cy="73025"/>
            </a:xfrm>
            <a:custGeom>
              <a:avLst/>
              <a:gdLst>
                <a:gd name="T0" fmla="*/ 2147483647 w 66"/>
                <a:gd name="T1" fmla="*/ 2147483647 h 92"/>
                <a:gd name="T2" fmla="*/ 0 w 66"/>
                <a:gd name="T3" fmla="*/ 0 h 92"/>
                <a:gd name="T4" fmla="*/ 2147483647 w 66"/>
                <a:gd name="T5" fmla="*/ 2147483647 h 92"/>
                <a:gd name="T6" fmla="*/ 2147483647 w 66"/>
                <a:gd name="T7" fmla="*/ 0 h 92"/>
                <a:gd name="T8" fmla="*/ 2147483647 w 66"/>
                <a:gd name="T9" fmla="*/ 2147483647 h 92"/>
                <a:gd name="T10" fmla="*/ 0 60000 65536"/>
                <a:gd name="T11" fmla="*/ 0 60000 65536"/>
                <a:gd name="T12" fmla="*/ 0 60000 65536"/>
                <a:gd name="T13" fmla="*/ 0 60000 65536"/>
                <a:gd name="T14" fmla="*/ 0 60000 65536"/>
                <a:gd name="T15" fmla="*/ 0 w 66"/>
                <a:gd name="T16" fmla="*/ 0 h 92"/>
                <a:gd name="T17" fmla="*/ 66 w 66"/>
                <a:gd name="T18" fmla="*/ 92 h 92"/>
              </a:gdLst>
              <a:ahLst/>
              <a:cxnLst>
                <a:cxn ang="T10">
                  <a:pos x="T0" y="T1"/>
                </a:cxn>
                <a:cxn ang="T11">
                  <a:pos x="T2" y="T3"/>
                </a:cxn>
                <a:cxn ang="T12">
                  <a:pos x="T4" y="T5"/>
                </a:cxn>
                <a:cxn ang="T13">
                  <a:pos x="T6" y="T7"/>
                </a:cxn>
                <a:cxn ang="T14">
                  <a:pos x="T8" y="T9"/>
                </a:cxn>
              </a:cxnLst>
              <a:rect l="T15" t="T16" r="T17" b="T18"/>
              <a:pathLst>
                <a:path w="66" h="92">
                  <a:moveTo>
                    <a:pt x="34" y="92"/>
                  </a:moveTo>
                  <a:lnTo>
                    <a:pt x="0" y="0"/>
                  </a:lnTo>
                  <a:lnTo>
                    <a:pt x="34" y="46"/>
                  </a:lnTo>
                  <a:lnTo>
                    <a:pt x="66" y="0"/>
                  </a:lnTo>
                  <a:lnTo>
                    <a:pt x="34" y="92"/>
                  </a:lnTo>
                  <a:close/>
                </a:path>
              </a:pathLst>
            </a:custGeom>
            <a:solidFill>
              <a:srgbClr val="FF0000"/>
            </a:solidFill>
            <a:ln w="9525">
              <a:solidFill>
                <a:schemeClr val="tx1"/>
              </a:solidFill>
              <a:round/>
              <a:headEnd/>
              <a:tailEnd/>
            </a:ln>
          </p:spPr>
          <p:txBody>
            <a:bodyPr/>
            <a:lstStyle/>
            <a:p>
              <a:endParaRPr lang="en-US" sz="1200"/>
            </a:p>
          </p:txBody>
        </p:sp>
        <p:sp>
          <p:nvSpPr>
            <p:cNvPr id="221" name="Line 281"/>
            <p:cNvSpPr>
              <a:spLocks noChangeShapeType="1"/>
            </p:cNvSpPr>
            <p:nvPr/>
          </p:nvSpPr>
          <p:spPr bwMode="auto">
            <a:xfrm>
              <a:off x="2849563" y="3902075"/>
              <a:ext cx="1587" cy="112713"/>
            </a:xfrm>
            <a:prstGeom prst="line">
              <a:avLst/>
            </a:prstGeom>
            <a:noFill/>
            <a:ln w="6350">
              <a:solidFill>
                <a:schemeClr val="tx1"/>
              </a:solidFill>
              <a:round/>
              <a:headEnd/>
              <a:tailEnd/>
            </a:ln>
          </p:spPr>
          <p:txBody>
            <a:bodyPr/>
            <a:lstStyle/>
            <a:p>
              <a:endParaRPr lang="en-US" sz="1200"/>
            </a:p>
          </p:txBody>
        </p:sp>
        <p:sp>
          <p:nvSpPr>
            <p:cNvPr id="222" name="Rectangle 282"/>
            <p:cNvSpPr>
              <a:spLocks noChangeArrowheads="1"/>
            </p:cNvSpPr>
            <p:nvPr/>
          </p:nvSpPr>
          <p:spPr bwMode="auto">
            <a:xfrm>
              <a:off x="2781300" y="3773487"/>
              <a:ext cx="209386" cy="156499"/>
            </a:xfrm>
            <a:prstGeom prst="rect">
              <a:avLst/>
            </a:prstGeom>
            <a:noFill/>
            <a:ln w="9525">
              <a:noFill/>
              <a:miter lim="800000"/>
              <a:headEnd/>
              <a:tailEnd/>
            </a:ln>
          </p:spPr>
          <p:txBody>
            <a:bodyPr wrap="none" lIns="0" tIns="0" rIns="0" bIns="0">
              <a:spAutoFit/>
            </a:bodyPr>
            <a:lstStyle/>
            <a:p>
              <a:pPr algn="l" eaLnBrk="0" hangingPunct="0"/>
              <a:r>
                <a:rPr lang="en-US" sz="600">
                  <a:latin typeface="AvantGarde" pitchFamily="34" charset="0"/>
                </a:rPr>
                <a:t>IRQ</a:t>
              </a:r>
              <a:endParaRPr lang="en-US" sz="1200"/>
            </a:p>
          </p:txBody>
        </p:sp>
        <p:sp>
          <p:nvSpPr>
            <p:cNvPr id="223" name="Freeform 283"/>
            <p:cNvSpPr>
              <a:spLocks/>
            </p:cNvSpPr>
            <p:nvPr/>
          </p:nvSpPr>
          <p:spPr bwMode="auto">
            <a:xfrm>
              <a:off x="4662488" y="3889375"/>
              <a:ext cx="52387" cy="73025"/>
            </a:xfrm>
            <a:custGeom>
              <a:avLst/>
              <a:gdLst>
                <a:gd name="T0" fmla="*/ 2147483647 w 66"/>
                <a:gd name="T1" fmla="*/ 2147483647 h 92"/>
                <a:gd name="T2" fmla="*/ 0 w 66"/>
                <a:gd name="T3" fmla="*/ 0 h 92"/>
                <a:gd name="T4" fmla="*/ 2147483647 w 66"/>
                <a:gd name="T5" fmla="*/ 2147483647 h 92"/>
                <a:gd name="T6" fmla="*/ 2147483647 w 66"/>
                <a:gd name="T7" fmla="*/ 0 h 92"/>
                <a:gd name="T8" fmla="*/ 2147483647 w 66"/>
                <a:gd name="T9" fmla="*/ 2147483647 h 92"/>
                <a:gd name="T10" fmla="*/ 0 60000 65536"/>
                <a:gd name="T11" fmla="*/ 0 60000 65536"/>
                <a:gd name="T12" fmla="*/ 0 60000 65536"/>
                <a:gd name="T13" fmla="*/ 0 60000 65536"/>
                <a:gd name="T14" fmla="*/ 0 60000 65536"/>
                <a:gd name="T15" fmla="*/ 0 w 66"/>
                <a:gd name="T16" fmla="*/ 0 h 92"/>
                <a:gd name="T17" fmla="*/ 66 w 66"/>
                <a:gd name="T18" fmla="*/ 92 h 92"/>
              </a:gdLst>
              <a:ahLst/>
              <a:cxnLst>
                <a:cxn ang="T10">
                  <a:pos x="T0" y="T1"/>
                </a:cxn>
                <a:cxn ang="T11">
                  <a:pos x="T2" y="T3"/>
                </a:cxn>
                <a:cxn ang="T12">
                  <a:pos x="T4" y="T5"/>
                </a:cxn>
                <a:cxn ang="T13">
                  <a:pos x="T6" y="T7"/>
                </a:cxn>
                <a:cxn ang="T14">
                  <a:pos x="T8" y="T9"/>
                </a:cxn>
              </a:cxnLst>
              <a:rect l="T15" t="T16" r="T17" b="T18"/>
              <a:pathLst>
                <a:path w="66" h="92">
                  <a:moveTo>
                    <a:pt x="34" y="92"/>
                  </a:moveTo>
                  <a:lnTo>
                    <a:pt x="0" y="0"/>
                  </a:lnTo>
                  <a:lnTo>
                    <a:pt x="34" y="46"/>
                  </a:lnTo>
                  <a:lnTo>
                    <a:pt x="66" y="0"/>
                  </a:lnTo>
                  <a:lnTo>
                    <a:pt x="34" y="92"/>
                  </a:lnTo>
                  <a:close/>
                </a:path>
              </a:pathLst>
            </a:custGeom>
            <a:solidFill>
              <a:srgbClr val="000000"/>
            </a:solidFill>
            <a:ln w="9525">
              <a:noFill/>
              <a:round/>
              <a:headEnd/>
              <a:tailEnd/>
            </a:ln>
          </p:spPr>
          <p:txBody>
            <a:bodyPr/>
            <a:lstStyle/>
            <a:p>
              <a:endParaRPr lang="en-US" sz="1200"/>
            </a:p>
          </p:txBody>
        </p:sp>
        <p:sp>
          <p:nvSpPr>
            <p:cNvPr id="224" name="Line 284"/>
            <p:cNvSpPr>
              <a:spLocks noChangeShapeType="1"/>
            </p:cNvSpPr>
            <p:nvPr/>
          </p:nvSpPr>
          <p:spPr bwMode="auto">
            <a:xfrm flipV="1">
              <a:off x="4689475" y="3389313"/>
              <a:ext cx="1588" cy="539750"/>
            </a:xfrm>
            <a:prstGeom prst="line">
              <a:avLst/>
            </a:prstGeom>
            <a:noFill/>
            <a:ln w="6350">
              <a:solidFill>
                <a:srgbClr val="000000"/>
              </a:solidFill>
              <a:round/>
              <a:headEnd/>
              <a:tailEnd/>
            </a:ln>
          </p:spPr>
          <p:txBody>
            <a:bodyPr/>
            <a:lstStyle/>
            <a:p>
              <a:endParaRPr lang="en-US" sz="1200"/>
            </a:p>
          </p:txBody>
        </p:sp>
        <p:sp>
          <p:nvSpPr>
            <p:cNvPr id="225" name="Line 285"/>
            <p:cNvSpPr>
              <a:spLocks noChangeShapeType="1"/>
            </p:cNvSpPr>
            <p:nvPr/>
          </p:nvSpPr>
          <p:spPr bwMode="auto">
            <a:xfrm>
              <a:off x="4516438" y="3276600"/>
              <a:ext cx="80962" cy="38100"/>
            </a:xfrm>
            <a:prstGeom prst="line">
              <a:avLst/>
            </a:prstGeom>
            <a:noFill/>
            <a:ln w="7938">
              <a:solidFill>
                <a:srgbClr val="000000"/>
              </a:solidFill>
              <a:round/>
              <a:headEnd/>
              <a:tailEnd/>
            </a:ln>
          </p:spPr>
          <p:txBody>
            <a:bodyPr/>
            <a:lstStyle/>
            <a:p>
              <a:endParaRPr lang="en-US" sz="1200"/>
            </a:p>
          </p:txBody>
        </p:sp>
        <p:sp>
          <p:nvSpPr>
            <p:cNvPr id="226" name="Line 286"/>
            <p:cNvSpPr>
              <a:spLocks noChangeShapeType="1"/>
            </p:cNvSpPr>
            <p:nvPr/>
          </p:nvSpPr>
          <p:spPr bwMode="auto">
            <a:xfrm flipH="1">
              <a:off x="4519613" y="3311525"/>
              <a:ext cx="77787" cy="60325"/>
            </a:xfrm>
            <a:prstGeom prst="line">
              <a:avLst/>
            </a:prstGeom>
            <a:noFill/>
            <a:ln w="7938">
              <a:solidFill>
                <a:srgbClr val="000000"/>
              </a:solidFill>
              <a:round/>
              <a:headEnd/>
              <a:tailEnd/>
            </a:ln>
          </p:spPr>
          <p:txBody>
            <a:bodyPr/>
            <a:lstStyle/>
            <a:p>
              <a:endParaRPr lang="en-US" sz="1200"/>
            </a:p>
          </p:txBody>
        </p:sp>
        <p:grpSp>
          <p:nvGrpSpPr>
            <p:cNvPr id="227" name="Group 288"/>
            <p:cNvGrpSpPr>
              <a:grpSpLocks/>
            </p:cNvGrpSpPr>
            <p:nvPr/>
          </p:nvGrpSpPr>
          <p:grpSpPr bwMode="auto">
            <a:xfrm>
              <a:off x="6238881" y="3265529"/>
              <a:ext cx="504826" cy="104776"/>
              <a:chOff x="4072" y="1829"/>
              <a:chExt cx="318" cy="66"/>
            </a:xfrm>
          </p:grpSpPr>
          <p:sp>
            <p:nvSpPr>
              <p:cNvPr id="241" name="Freeform 289"/>
              <p:cNvSpPr>
                <a:spLocks/>
              </p:cNvSpPr>
              <p:nvPr/>
            </p:nvSpPr>
            <p:spPr bwMode="auto">
              <a:xfrm>
                <a:off x="4072" y="1842"/>
                <a:ext cx="45" cy="33"/>
              </a:xfrm>
              <a:custGeom>
                <a:avLst/>
                <a:gdLst>
                  <a:gd name="T0" fmla="*/ 0 w 90"/>
                  <a:gd name="T1" fmla="*/ 1 h 66"/>
                  <a:gd name="T2" fmla="*/ 1 w 90"/>
                  <a:gd name="T3" fmla="*/ 0 h 66"/>
                  <a:gd name="T4" fmla="*/ 1 w 90"/>
                  <a:gd name="T5" fmla="*/ 1 h 66"/>
                  <a:gd name="T6" fmla="*/ 1 w 90"/>
                  <a:gd name="T7" fmla="*/ 1 h 66"/>
                  <a:gd name="T8" fmla="*/ 0 w 90"/>
                  <a:gd name="T9" fmla="*/ 1 h 66"/>
                  <a:gd name="T10" fmla="*/ 0 60000 65536"/>
                  <a:gd name="T11" fmla="*/ 0 60000 65536"/>
                  <a:gd name="T12" fmla="*/ 0 60000 65536"/>
                  <a:gd name="T13" fmla="*/ 0 60000 65536"/>
                  <a:gd name="T14" fmla="*/ 0 60000 65536"/>
                  <a:gd name="T15" fmla="*/ 0 w 90"/>
                  <a:gd name="T16" fmla="*/ 0 h 66"/>
                  <a:gd name="T17" fmla="*/ 90 w 90"/>
                  <a:gd name="T18" fmla="*/ 66 h 66"/>
                </a:gdLst>
                <a:ahLst/>
                <a:cxnLst>
                  <a:cxn ang="T10">
                    <a:pos x="T0" y="T1"/>
                  </a:cxn>
                  <a:cxn ang="T11">
                    <a:pos x="T2" y="T3"/>
                  </a:cxn>
                  <a:cxn ang="T12">
                    <a:pos x="T4" y="T5"/>
                  </a:cxn>
                  <a:cxn ang="T13">
                    <a:pos x="T6" y="T7"/>
                  </a:cxn>
                  <a:cxn ang="T14">
                    <a:pos x="T8" y="T9"/>
                  </a:cxn>
                </a:cxnLst>
                <a:rect l="T15" t="T16" r="T17" b="T18"/>
                <a:pathLst>
                  <a:path w="90" h="66">
                    <a:moveTo>
                      <a:pt x="0" y="34"/>
                    </a:moveTo>
                    <a:lnTo>
                      <a:pt x="90" y="0"/>
                    </a:lnTo>
                    <a:lnTo>
                      <a:pt x="44" y="34"/>
                    </a:lnTo>
                    <a:lnTo>
                      <a:pt x="90" y="66"/>
                    </a:lnTo>
                    <a:lnTo>
                      <a:pt x="0" y="34"/>
                    </a:lnTo>
                    <a:close/>
                  </a:path>
                </a:pathLst>
              </a:custGeom>
              <a:solidFill>
                <a:srgbClr val="000000"/>
              </a:solidFill>
              <a:ln w="9525">
                <a:noFill/>
                <a:round/>
                <a:headEnd/>
                <a:tailEnd/>
              </a:ln>
            </p:spPr>
            <p:txBody>
              <a:bodyPr/>
              <a:lstStyle/>
              <a:p>
                <a:endParaRPr lang="en-US" sz="1200"/>
              </a:p>
            </p:txBody>
          </p:sp>
          <p:sp>
            <p:nvSpPr>
              <p:cNvPr id="242" name="Line 290"/>
              <p:cNvSpPr>
                <a:spLocks noChangeShapeType="1"/>
              </p:cNvSpPr>
              <p:nvPr/>
            </p:nvSpPr>
            <p:spPr bwMode="auto">
              <a:xfrm>
                <a:off x="4093" y="1859"/>
                <a:ext cx="122" cy="1"/>
              </a:xfrm>
              <a:prstGeom prst="line">
                <a:avLst/>
              </a:prstGeom>
              <a:noFill/>
              <a:ln w="6350">
                <a:solidFill>
                  <a:srgbClr val="000000"/>
                </a:solidFill>
                <a:round/>
                <a:headEnd/>
                <a:tailEnd/>
              </a:ln>
            </p:spPr>
            <p:txBody>
              <a:bodyPr/>
              <a:lstStyle/>
              <a:p>
                <a:endParaRPr lang="en-US" sz="1200"/>
              </a:p>
            </p:txBody>
          </p:sp>
          <p:sp>
            <p:nvSpPr>
              <p:cNvPr id="243" name="Rectangle 291"/>
              <p:cNvSpPr>
                <a:spLocks noChangeArrowheads="1"/>
              </p:cNvSpPr>
              <p:nvPr/>
            </p:nvSpPr>
            <p:spPr bwMode="auto">
              <a:xfrm>
                <a:off x="4236" y="1829"/>
                <a:ext cx="47" cy="66"/>
              </a:xfrm>
              <a:prstGeom prst="rect">
                <a:avLst/>
              </a:prstGeom>
              <a:noFill/>
              <a:ln w="9525">
                <a:noFill/>
                <a:miter lim="800000"/>
                <a:headEnd/>
                <a:tailEnd/>
              </a:ln>
            </p:spPr>
            <p:txBody>
              <a:bodyPr wrap="none" lIns="0" tIns="0" rIns="0" bIns="0">
                <a:spAutoFit/>
              </a:bodyPr>
              <a:lstStyle/>
              <a:p>
                <a:pPr algn="l" eaLnBrk="0" hangingPunct="0"/>
                <a:r>
                  <a:rPr lang="en-US" sz="400">
                    <a:solidFill>
                      <a:srgbClr val="000000"/>
                    </a:solidFill>
                    <a:latin typeface="Helvetica" pitchFamily="-84" charset="0"/>
                  </a:rPr>
                  <a:t>W</a:t>
                </a:r>
                <a:endParaRPr lang="en-US" sz="1200"/>
              </a:p>
            </p:txBody>
          </p:sp>
          <p:sp>
            <p:nvSpPr>
              <p:cNvPr id="244" name="Rectangle 292"/>
              <p:cNvSpPr>
                <a:spLocks noChangeArrowheads="1"/>
              </p:cNvSpPr>
              <p:nvPr/>
            </p:nvSpPr>
            <p:spPr bwMode="auto">
              <a:xfrm>
                <a:off x="4286" y="1829"/>
                <a:ext cx="33" cy="66"/>
              </a:xfrm>
              <a:prstGeom prst="rect">
                <a:avLst/>
              </a:prstGeom>
              <a:noFill/>
              <a:ln w="9525">
                <a:noFill/>
                <a:miter lim="800000"/>
                <a:headEnd/>
                <a:tailEnd/>
              </a:ln>
            </p:spPr>
            <p:txBody>
              <a:bodyPr wrap="none" lIns="0" tIns="0" rIns="0" bIns="0">
                <a:spAutoFit/>
              </a:bodyPr>
              <a:lstStyle/>
              <a:p>
                <a:pPr algn="l" eaLnBrk="0" hangingPunct="0"/>
                <a:r>
                  <a:rPr lang="en-US" sz="400">
                    <a:solidFill>
                      <a:srgbClr val="000000"/>
                    </a:solidFill>
                    <a:latin typeface="Helvetica" pitchFamily="-84" charset="0"/>
                  </a:rPr>
                  <a:t>E</a:t>
                </a:r>
                <a:endParaRPr lang="en-US" sz="1200"/>
              </a:p>
            </p:txBody>
          </p:sp>
          <p:sp>
            <p:nvSpPr>
              <p:cNvPr id="245" name="Rectangle 293"/>
              <p:cNvSpPr>
                <a:spLocks noChangeArrowheads="1"/>
              </p:cNvSpPr>
              <p:nvPr/>
            </p:nvSpPr>
            <p:spPr bwMode="auto">
              <a:xfrm>
                <a:off x="4321" y="1829"/>
                <a:ext cx="36" cy="66"/>
              </a:xfrm>
              <a:prstGeom prst="rect">
                <a:avLst/>
              </a:prstGeom>
              <a:noFill/>
              <a:ln w="9525">
                <a:noFill/>
                <a:miter lim="800000"/>
                <a:headEnd/>
                <a:tailEnd/>
              </a:ln>
            </p:spPr>
            <p:txBody>
              <a:bodyPr wrap="none" lIns="0" tIns="0" rIns="0" bIns="0">
                <a:spAutoFit/>
              </a:bodyPr>
              <a:lstStyle/>
              <a:p>
                <a:pPr algn="l" eaLnBrk="0" hangingPunct="0"/>
                <a:r>
                  <a:rPr lang="en-US" sz="400">
                    <a:solidFill>
                      <a:srgbClr val="000000"/>
                    </a:solidFill>
                    <a:latin typeface="Helvetica" pitchFamily="-84" charset="0"/>
                  </a:rPr>
                  <a:t>R</a:t>
                </a:r>
                <a:endParaRPr lang="en-US" sz="1200"/>
              </a:p>
            </p:txBody>
          </p:sp>
          <p:sp>
            <p:nvSpPr>
              <p:cNvPr id="246" name="Rectangle 294"/>
              <p:cNvSpPr>
                <a:spLocks noChangeArrowheads="1"/>
              </p:cNvSpPr>
              <p:nvPr/>
            </p:nvSpPr>
            <p:spPr bwMode="auto">
              <a:xfrm>
                <a:off x="4359" y="1829"/>
                <a:ext cx="31" cy="66"/>
              </a:xfrm>
              <a:prstGeom prst="rect">
                <a:avLst/>
              </a:prstGeom>
              <a:noFill/>
              <a:ln w="9525">
                <a:noFill/>
                <a:miter lim="800000"/>
                <a:headEnd/>
                <a:tailEnd/>
              </a:ln>
            </p:spPr>
            <p:txBody>
              <a:bodyPr wrap="none" lIns="0" tIns="0" rIns="0" bIns="0">
                <a:spAutoFit/>
              </a:bodyPr>
              <a:lstStyle/>
              <a:p>
                <a:pPr algn="l" eaLnBrk="0" hangingPunct="0"/>
                <a:r>
                  <a:rPr lang="en-US" sz="400">
                    <a:solidFill>
                      <a:srgbClr val="000000"/>
                    </a:solidFill>
                    <a:latin typeface="Helvetica" pitchFamily="-84" charset="0"/>
                  </a:rPr>
                  <a:t>F</a:t>
                </a:r>
                <a:endParaRPr lang="en-US" sz="1200"/>
              </a:p>
            </p:txBody>
          </p:sp>
        </p:grpSp>
        <p:grpSp>
          <p:nvGrpSpPr>
            <p:cNvPr id="228" name="Group 295"/>
            <p:cNvGrpSpPr>
              <a:grpSpLocks/>
            </p:cNvGrpSpPr>
            <p:nvPr/>
          </p:nvGrpSpPr>
          <p:grpSpPr bwMode="auto">
            <a:xfrm>
              <a:off x="2890841" y="5483241"/>
              <a:ext cx="608013" cy="157163"/>
              <a:chOff x="1963" y="3226"/>
              <a:chExt cx="383" cy="99"/>
            </a:xfrm>
          </p:grpSpPr>
          <p:sp>
            <p:nvSpPr>
              <p:cNvPr id="237" name="Line 296"/>
              <p:cNvSpPr>
                <a:spLocks noChangeShapeType="1"/>
              </p:cNvSpPr>
              <p:nvPr/>
            </p:nvSpPr>
            <p:spPr bwMode="auto">
              <a:xfrm>
                <a:off x="1963" y="3236"/>
                <a:ext cx="39" cy="39"/>
              </a:xfrm>
              <a:prstGeom prst="line">
                <a:avLst/>
              </a:prstGeom>
              <a:noFill/>
              <a:ln w="7938">
                <a:solidFill>
                  <a:srgbClr val="000000"/>
                </a:solidFill>
                <a:round/>
                <a:headEnd/>
                <a:tailEnd/>
              </a:ln>
            </p:spPr>
            <p:txBody>
              <a:bodyPr/>
              <a:lstStyle/>
              <a:p>
                <a:endParaRPr lang="en-US" sz="1200"/>
              </a:p>
            </p:txBody>
          </p:sp>
          <p:sp>
            <p:nvSpPr>
              <p:cNvPr id="238" name="Line 297"/>
              <p:cNvSpPr>
                <a:spLocks noChangeShapeType="1"/>
              </p:cNvSpPr>
              <p:nvPr/>
            </p:nvSpPr>
            <p:spPr bwMode="auto">
              <a:xfrm>
                <a:off x="1998" y="3273"/>
                <a:ext cx="89" cy="1"/>
              </a:xfrm>
              <a:prstGeom prst="line">
                <a:avLst/>
              </a:prstGeom>
              <a:noFill/>
              <a:ln w="6350">
                <a:solidFill>
                  <a:srgbClr val="000000"/>
                </a:solidFill>
                <a:round/>
                <a:headEnd/>
                <a:tailEnd/>
              </a:ln>
            </p:spPr>
            <p:txBody>
              <a:bodyPr/>
              <a:lstStyle/>
              <a:p>
                <a:endParaRPr lang="en-US" sz="1200"/>
              </a:p>
            </p:txBody>
          </p:sp>
          <p:sp>
            <p:nvSpPr>
              <p:cNvPr id="239" name="Freeform 298"/>
              <p:cNvSpPr>
                <a:spLocks/>
              </p:cNvSpPr>
              <p:nvPr/>
            </p:nvSpPr>
            <p:spPr bwMode="auto">
              <a:xfrm>
                <a:off x="2062" y="3257"/>
                <a:ext cx="46" cy="32"/>
              </a:xfrm>
              <a:custGeom>
                <a:avLst/>
                <a:gdLst>
                  <a:gd name="T0" fmla="*/ 1 w 92"/>
                  <a:gd name="T1" fmla="*/ 0 h 66"/>
                  <a:gd name="T2" fmla="*/ 0 w 92"/>
                  <a:gd name="T3" fmla="*/ 0 h 66"/>
                  <a:gd name="T4" fmla="*/ 1 w 92"/>
                  <a:gd name="T5" fmla="*/ 0 h 66"/>
                  <a:gd name="T6" fmla="*/ 0 w 92"/>
                  <a:gd name="T7" fmla="*/ 0 h 66"/>
                  <a:gd name="T8" fmla="*/ 1 w 92"/>
                  <a:gd name="T9" fmla="*/ 0 h 66"/>
                  <a:gd name="T10" fmla="*/ 0 60000 65536"/>
                  <a:gd name="T11" fmla="*/ 0 60000 65536"/>
                  <a:gd name="T12" fmla="*/ 0 60000 65536"/>
                  <a:gd name="T13" fmla="*/ 0 60000 65536"/>
                  <a:gd name="T14" fmla="*/ 0 60000 65536"/>
                  <a:gd name="T15" fmla="*/ 0 w 92"/>
                  <a:gd name="T16" fmla="*/ 0 h 66"/>
                  <a:gd name="T17" fmla="*/ 92 w 92"/>
                  <a:gd name="T18" fmla="*/ 66 h 66"/>
                </a:gdLst>
                <a:ahLst/>
                <a:cxnLst>
                  <a:cxn ang="T10">
                    <a:pos x="T0" y="T1"/>
                  </a:cxn>
                  <a:cxn ang="T11">
                    <a:pos x="T2" y="T3"/>
                  </a:cxn>
                  <a:cxn ang="T12">
                    <a:pos x="T4" y="T5"/>
                  </a:cxn>
                  <a:cxn ang="T13">
                    <a:pos x="T6" y="T7"/>
                  </a:cxn>
                  <a:cxn ang="T14">
                    <a:pos x="T8" y="T9"/>
                  </a:cxn>
                </a:cxnLst>
                <a:rect l="T15" t="T16" r="T17" b="T18"/>
                <a:pathLst>
                  <a:path w="92" h="66">
                    <a:moveTo>
                      <a:pt x="92" y="34"/>
                    </a:moveTo>
                    <a:lnTo>
                      <a:pt x="0" y="66"/>
                    </a:lnTo>
                    <a:lnTo>
                      <a:pt x="46" y="34"/>
                    </a:lnTo>
                    <a:lnTo>
                      <a:pt x="0" y="0"/>
                    </a:lnTo>
                    <a:lnTo>
                      <a:pt x="92" y="34"/>
                    </a:lnTo>
                    <a:close/>
                  </a:path>
                </a:pathLst>
              </a:custGeom>
              <a:solidFill>
                <a:srgbClr val="000000"/>
              </a:solidFill>
              <a:ln w="9525">
                <a:noFill/>
                <a:round/>
                <a:headEnd/>
                <a:tailEnd/>
              </a:ln>
            </p:spPr>
            <p:txBody>
              <a:bodyPr/>
              <a:lstStyle/>
              <a:p>
                <a:endParaRPr lang="en-US" sz="1200"/>
              </a:p>
            </p:txBody>
          </p:sp>
          <p:sp>
            <p:nvSpPr>
              <p:cNvPr id="240" name="Rectangle 299"/>
              <p:cNvSpPr>
                <a:spLocks noChangeArrowheads="1"/>
              </p:cNvSpPr>
              <p:nvPr/>
            </p:nvSpPr>
            <p:spPr bwMode="auto">
              <a:xfrm>
                <a:off x="2127" y="3226"/>
                <a:ext cx="219" cy="99"/>
              </a:xfrm>
              <a:prstGeom prst="rect">
                <a:avLst/>
              </a:prstGeom>
              <a:noFill/>
              <a:ln w="9525">
                <a:noFill/>
                <a:miter lim="800000"/>
                <a:headEnd/>
                <a:tailEnd/>
              </a:ln>
            </p:spPr>
            <p:txBody>
              <a:bodyPr wrap="none" lIns="0" tIns="0" rIns="0" bIns="0">
                <a:spAutoFit/>
              </a:bodyPr>
              <a:lstStyle/>
              <a:p>
                <a:pPr algn="l" eaLnBrk="0" hangingPunct="0"/>
                <a:r>
                  <a:rPr lang="en-US" sz="600">
                    <a:solidFill>
                      <a:srgbClr val="000000"/>
                    </a:solidFill>
                    <a:latin typeface="AvantGarde" pitchFamily="34" charset="0"/>
                  </a:rPr>
                  <a:t>WERF</a:t>
                </a:r>
                <a:endParaRPr lang="en-US" sz="1200"/>
              </a:p>
            </p:txBody>
          </p:sp>
        </p:grpSp>
        <p:grpSp>
          <p:nvGrpSpPr>
            <p:cNvPr id="229" name="Group 300"/>
            <p:cNvGrpSpPr>
              <a:grpSpLocks/>
            </p:cNvGrpSpPr>
            <p:nvPr/>
          </p:nvGrpSpPr>
          <p:grpSpPr bwMode="auto">
            <a:xfrm>
              <a:off x="2151076" y="1676400"/>
              <a:ext cx="93663" cy="155575"/>
              <a:chOff x="1497" y="828"/>
              <a:chExt cx="59" cy="98"/>
            </a:xfrm>
          </p:grpSpPr>
          <p:sp>
            <p:nvSpPr>
              <p:cNvPr id="235" name="Line 301"/>
              <p:cNvSpPr>
                <a:spLocks noChangeShapeType="1"/>
              </p:cNvSpPr>
              <p:nvPr/>
            </p:nvSpPr>
            <p:spPr bwMode="auto">
              <a:xfrm>
                <a:off x="1497" y="828"/>
                <a:ext cx="1" cy="98"/>
              </a:xfrm>
              <a:prstGeom prst="line">
                <a:avLst/>
              </a:prstGeom>
              <a:noFill/>
              <a:ln w="12700">
                <a:solidFill>
                  <a:srgbClr val="000000"/>
                </a:solidFill>
                <a:round/>
                <a:headEnd/>
                <a:tailEnd/>
              </a:ln>
            </p:spPr>
            <p:txBody>
              <a:bodyPr/>
              <a:lstStyle/>
              <a:p>
                <a:endParaRPr lang="en-US" sz="1200"/>
              </a:p>
            </p:txBody>
          </p:sp>
          <p:sp>
            <p:nvSpPr>
              <p:cNvPr id="236" name="Rectangle 302"/>
              <p:cNvSpPr>
                <a:spLocks noChangeArrowheads="1"/>
              </p:cNvSpPr>
              <p:nvPr/>
            </p:nvSpPr>
            <p:spPr bwMode="auto">
              <a:xfrm>
                <a:off x="1516" y="853"/>
                <a:ext cx="40" cy="49"/>
              </a:xfrm>
              <a:prstGeom prst="rect">
                <a:avLst/>
              </a:prstGeom>
              <a:noFill/>
              <a:ln w="9525">
                <a:noFill/>
                <a:miter lim="800000"/>
                <a:headEnd/>
                <a:tailEnd/>
              </a:ln>
            </p:spPr>
            <p:txBody>
              <a:bodyPr wrap="none" lIns="0" tIns="0" rIns="0" bIns="0">
                <a:spAutoFit/>
              </a:bodyPr>
              <a:lstStyle/>
              <a:p>
                <a:pPr algn="l" eaLnBrk="0" hangingPunct="0"/>
                <a:r>
                  <a:rPr lang="en-US" sz="300">
                    <a:solidFill>
                      <a:srgbClr val="000000"/>
                    </a:solidFill>
                    <a:latin typeface="AvantGarde" pitchFamily="34" charset="0"/>
                  </a:rPr>
                  <a:t>00</a:t>
                </a:r>
                <a:endParaRPr lang="en-US" sz="1200"/>
              </a:p>
            </p:txBody>
          </p:sp>
        </p:grpSp>
        <p:sp>
          <p:nvSpPr>
            <p:cNvPr id="230" name="Line 303"/>
            <p:cNvSpPr>
              <a:spLocks noChangeShapeType="1"/>
            </p:cNvSpPr>
            <p:nvPr/>
          </p:nvSpPr>
          <p:spPr bwMode="auto">
            <a:xfrm>
              <a:off x="4037013" y="3074988"/>
              <a:ext cx="157162" cy="1587"/>
            </a:xfrm>
            <a:prstGeom prst="line">
              <a:avLst/>
            </a:prstGeom>
            <a:noFill/>
            <a:ln w="6350">
              <a:solidFill>
                <a:schemeClr val="tx1"/>
              </a:solidFill>
              <a:round/>
              <a:headEnd/>
              <a:tailEnd/>
            </a:ln>
          </p:spPr>
          <p:txBody>
            <a:bodyPr/>
            <a:lstStyle/>
            <a:p>
              <a:endParaRPr lang="en-US" sz="1200"/>
            </a:p>
          </p:txBody>
        </p:sp>
        <p:grpSp>
          <p:nvGrpSpPr>
            <p:cNvPr id="231" name="Group 304"/>
            <p:cNvGrpSpPr>
              <a:grpSpLocks/>
            </p:cNvGrpSpPr>
            <p:nvPr/>
          </p:nvGrpSpPr>
          <p:grpSpPr bwMode="auto">
            <a:xfrm>
              <a:off x="914400" y="1384305"/>
              <a:ext cx="454025" cy="104776"/>
              <a:chOff x="690" y="644"/>
              <a:chExt cx="286" cy="66"/>
            </a:xfrm>
          </p:grpSpPr>
          <p:sp>
            <p:nvSpPr>
              <p:cNvPr id="232" name="Rectangle 305"/>
              <p:cNvSpPr>
                <a:spLocks noChangeArrowheads="1"/>
              </p:cNvSpPr>
              <p:nvPr/>
            </p:nvSpPr>
            <p:spPr bwMode="auto">
              <a:xfrm>
                <a:off x="690" y="644"/>
                <a:ext cx="161" cy="66"/>
              </a:xfrm>
              <a:prstGeom prst="rect">
                <a:avLst/>
              </a:prstGeom>
              <a:noFill/>
              <a:ln w="9525">
                <a:noFill/>
                <a:miter lim="800000"/>
                <a:headEnd/>
                <a:tailEnd/>
              </a:ln>
            </p:spPr>
            <p:txBody>
              <a:bodyPr wrap="none" lIns="0" tIns="0" rIns="0" bIns="0">
                <a:spAutoFit/>
              </a:bodyPr>
              <a:lstStyle/>
              <a:p>
                <a:pPr algn="l" eaLnBrk="0" hangingPunct="0"/>
                <a:r>
                  <a:rPr lang="en-US" sz="400">
                    <a:solidFill>
                      <a:srgbClr val="000000"/>
                    </a:solidFill>
                    <a:latin typeface="Helvetica" pitchFamily="-84" charset="0"/>
                  </a:rPr>
                  <a:t>PCSEL</a:t>
                </a:r>
                <a:endParaRPr lang="en-US" sz="1200"/>
              </a:p>
            </p:txBody>
          </p:sp>
          <p:sp>
            <p:nvSpPr>
              <p:cNvPr id="233" name="Freeform 306"/>
              <p:cNvSpPr>
                <a:spLocks/>
              </p:cNvSpPr>
              <p:nvPr/>
            </p:nvSpPr>
            <p:spPr bwMode="auto">
              <a:xfrm>
                <a:off x="931" y="653"/>
                <a:ext cx="45" cy="33"/>
              </a:xfrm>
              <a:custGeom>
                <a:avLst/>
                <a:gdLst>
                  <a:gd name="T0" fmla="*/ 0 w 92"/>
                  <a:gd name="T1" fmla="*/ 1 h 65"/>
                  <a:gd name="T2" fmla="*/ 0 w 92"/>
                  <a:gd name="T3" fmla="*/ 1 h 65"/>
                  <a:gd name="T4" fmla="*/ 0 w 92"/>
                  <a:gd name="T5" fmla="*/ 1 h 65"/>
                  <a:gd name="T6" fmla="*/ 0 w 92"/>
                  <a:gd name="T7" fmla="*/ 0 h 65"/>
                  <a:gd name="T8" fmla="*/ 0 w 92"/>
                  <a:gd name="T9" fmla="*/ 1 h 65"/>
                  <a:gd name="T10" fmla="*/ 0 60000 65536"/>
                  <a:gd name="T11" fmla="*/ 0 60000 65536"/>
                  <a:gd name="T12" fmla="*/ 0 60000 65536"/>
                  <a:gd name="T13" fmla="*/ 0 60000 65536"/>
                  <a:gd name="T14" fmla="*/ 0 60000 65536"/>
                  <a:gd name="T15" fmla="*/ 0 w 92"/>
                  <a:gd name="T16" fmla="*/ 0 h 65"/>
                  <a:gd name="T17" fmla="*/ 92 w 92"/>
                  <a:gd name="T18" fmla="*/ 65 h 65"/>
                </a:gdLst>
                <a:ahLst/>
                <a:cxnLst>
                  <a:cxn ang="T10">
                    <a:pos x="T0" y="T1"/>
                  </a:cxn>
                  <a:cxn ang="T11">
                    <a:pos x="T2" y="T3"/>
                  </a:cxn>
                  <a:cxn ang="T12">
                    <a:pos x="T4" y="T5"/>
                  </a:cxn>
                  <a:cxn ang="T13">
                    <a:pos x="T6" y="T7"/>
                  </a:cxn>
                  <a:cxn ang="T14">
                    <a:pos x="T8" y="T9"/>
                  </a:cxn>
                </a:cxnLst>
                <a:rect l="T15" t="T16" r="T17" b="T18"/>
                <a:pathLst>
                  <a:path w="92" h="65">
                    <a:moveTo>
                      <a:pt x="92" y="34"/>
                    </a:moveTo>
                    <a:lnTo>
                      <a:pt x="0" y="65"/>
                    </a:lnTo>
                    <a:lnTo>
                      <a:pt x="46" y="34"/>
                    </a:lnTo>
                    <a:lnTo>
                      <a:pt x="0" y="0"/>
                    </a:lnTo>
                    <a:lnTo>
                      <a:pt x="92" y="34"/>
                    </a:lnTo>
                    <a:close/>
                  </a:path>
                </a:pathLst>
              </a:custGeom>
              <a:solidFill>
                <a:srgbClr val="000000"/>
              </a:solidFill>
              <a:ln w="9525">
                <a:noFill/>
                <a:round/>
                <a:headEnd/>
                <a:tailEnd/>
              </a:ln>
            </p:spPr>
            <p:txBody>
              <a:bodyPr/>
              <a:lstStyle/>
              <a:p>
                <a:endParaRPr lang="en-US" sz="1200"/>
              </a:p>
            </p:txBody>
          </p:sp>
          <p:sp>
            <p:nvSpPr>
              <p:cNvPr id="234" name="Line 307"/>
              <p:cNvSpPr>
                <a:spLocks noChangeShapeType="1"/>
              </p:cNvSpPr>
              <p:nvPr/>
            </p:nvSpPr>
            <p:spPr bwMode="auto">
              <a:xfrm flipH="1">
                <a:off x="885" y="670"/>
                <a:ext cx="70" cy="1"/>
              </a:xfrm>
              <a:prstGeom prst="line">
                <a:avLst/>
              </a:prstGeom>
              <a:noFill/>
              <a:ln w="6350">
                <a:solidFill>
                  <a:srgbClr val="000000"/>
                </a:solidFill>
                <a:round/>
                <a:headEnd/>
                <a:tailEnd/>
              </a:ln>
            </p:spPr>
            <p:txBody>
              <a:bodyPr/>
              <a:lstStyle/>
              <a:p>
                <a:endParaRPr lang="en-US" sz="1200"/>
              </a:p>
            </p:txBody>
          </p:sp>
        </p:grpSp>
      </p:grpSp>
      <p:sp>
        <p:nvSpPr>
          <p:cNvPr id="308" name="Freeform 113"/>
          <p:cNvSpPr>
            <a:spLocks/>
          </p:cNvSpPr>
          <p:nvPr/>
        </p:nvSpPr>
        <p:spPr bwMode="auto">
          <a:xfrm>
            <a:off x="4827064" y="3376033"/>
            <a:ext cx="4088336" cy="3153708"/>
          </a:xfrm>
          <a:custGeom>
            <a:avLst/>
            <a:gdLst>
              <a:gd name="T0" fmla="*/ 488 w 1408"/>
              <a:gd name="T1" fmla="*/ 0 h 3408"/>
              <a:gd name="T2" fmla="*/ 680 w 1408"/>
              <a:gd name="T3" fmla="*/ 288 h 3408"/>
              <a:gd name="T4" fmla="*/ 1112 w 1408"/>
              <a:gd name="T5" fmla="*/ 720 h 3408"/>
              <a:gd name="T6" fmla="*/ 104 w 1408"/>
              <a:gd name="T7" fmla="*/ 672 h 3408"/>
              <a:gd name="T8" fmla="*/ 488 w 1408"/>
              <a:gd name="T9" fmla="*/ 2016 h 3408"/>
              <a:gd name="T10" fmla="*/ 1160 w 1408"/>
              <a:gd name="T11" fmla="*/ 2304 h 3408"/>
              <a:gd name="T12" fmla="*/ 1352 w 1408"/>
              <a:gd name="T13" fmla="*/ 2880 h 3408"/>
              <a:gd name="T14" fmla="*/ 824 w 1408"/>
              <a:gd name="T15" fmla="*/ 2928 h 3408"/>
              <a:gd name="T16" fmla="*/ 728 w 1408"/>
              <a:gd name="T17" fmla="*/ 3408 h 340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08"/>
              <a:gd name="T28" fmla="*/ 0 h 3408"/>
              <a:gd name="T29" fmla="*/ 1408 w 1408"/>
              <a:gd name="T30" fmla="*/ 3408 h 3408"/>
              <a:gd name="connsiteX0" fmla="*/ 0 w 15114"/>
              <a:gd name="connsiteY0" fmla="*/ 0 h 9718"/>
              <a:gd name="connsiteX1" fmla="*/ 9944 w 15114"/>
              <a:gd name="connsiteY1" fmla="*/ 563 h 9718"/>
              <a:gd name="connsiteX2" fmla="*/ 13012 w 15114"/>
              <a:gd name="connsiteY2" fmla="*/ 1831 h 9718"/>
              <a:gd name="connsiteX3" fmla="*/ 5853 w 15114"/>
              <a:gd name="connsiteY3" fmla="*/ 1690 h 9718"/>
              <a:gd name="connsiteX4" fmla="*/ 8580 w 15114"/>
              <a:gd name="connsiteY4" fmla="*/ 5633 h 9718"/>
              <a:gd name="connsiteX5" fmla="*/ 13353 w 15114"/>
              <a:gd name="connsiteY5" fmla="*/ 6479 h 9718"/>
              <a:gd name="connsiteX6" fmla="*/ 14716 w 15114"/>
              <a:gd name="connsiteY6" fmla="*/ 8169 h 9718"/>
              <a:gd name="connsiteX7" fmla="*/ 10966 w 15114"/>
              <a:gd name="connsiteY7" fmla="*/ 8310 h 9718"/>
              <a:gd name="connsiteX8" fmla="*/ 10284 w 15114"/>
              <a:gd name="connsiteY8" fmla="*/ 9718 h 9718"/>
              <a:gd name="connsiteX0" fmla="*/ 0 w 10000"/>
              <a:gd name="connsiteY0" fmla="*/ 24 h 10024"/>
              <a:gd name="connsiteX1" fmla="*/ 3384 w 10000"/>
              <a:gd name="connsiteY1" fmla="*/ 314 h 10024"/>
              <a:gd name="connsiteX2" fmla="*/ 8609 w 10000"/>
              <a:gd name="connsiteY2" fmla="*/ 1908 h 10024"/>
              <a:gd name="connsiteX3" fmla="*/ 3873 w 10000"/>
              <a:gd name="connsiteY3" fmla="*/ 1763 h 10024"/>
              <a:gd name="connsiteX4" fmla="*/ 5677 w 10000"/>
              <a:gd name="connsiteY4" fmla="*/ 5820 h 10024"/>
              <a:gd name="connsiteX5" fmla="*/ 8835 w 10000"/>
              <a:gd name="connsiteY5" fmla="*/ 6691 h 10024"/>
              <a:gd name="connsiteX6" fmla="*/ 9737 w 10000"/>
              <a:gd name="connsiteY6" fmla="*/ 8430 h 10024"/>
              <a:gd name="connsiteX7" fmla="*/ 7256 w 10000"/>
              <a:gd name="connsiteY7" fmla="*/ 8575 h 10024"/>
              <a:gd name="connsiteX8" fmla="*/ 6804 w 10000"/>
              <a:gd name="connsiteY8" fmla="*/ 10024 h 10024"/>
              <a:gd name="connsiteX0" fmla="*/ 0 w 10000"/>
              <a:gd name="connsiteY0" fmla="*/ 0 h 10000"/>
              <a:gd name="connsiteX1" fmla="*/ 3384 w 10000"/>
              <a:gd name="connsiteY1" fmla="*/ 290 h 10000"/>
              <a:gd name="connsiteX2" fmla="*/ 3384 w 10000"/>
              <a:gd name="connsiteY2" fmla="*/ 869 h 10000"/>
              <a:gd name="connsiteX3" fmla="*/ 3873 w 10000"/>
              <a:gd name="connsiteY3" fmla="*/ 1739 h 10000"/>
              <a:gd name="connsiteX4" fmla="*/ 5677 w 10000"/>
              <a:gd name="connsiteY4" fmla="*/ 5796 h 10000"/>
              <a:gd name="connsiteX5" fmla="*/ 8835 w 10000"/>
              <a:gd name="connsiteY5" fmla="*/ 6667 h 10000"/>
              <a:gd name="connsiteX6" fmla="*/ 9737 w 10000"/>
              <a:gd name="connsiteY6" fmla="*/ 8406 h 10000"/>
              <a:gd name="connsiteX7" fmla="*/ 7256 w 10000"/>
              <a:gd name="connsiteY7" fmla="*/ 8551 h 10000"/>
              <a:gd name="connsiteX8" fmla="*/ 6804 w 10000"/>
              <a:gd name="connsiteY8" fmla="*/ 10000 h 10000"/>
              <a:gd name="connsiteX0" fmla="*/ 0 w 10000"/>
              <a:gd name="connsiteY0" fmla="*/ 0 h 10000"/>
              <a:gd name="connsiteX1" fmla="*/ 3384 w 10000"/>
              <a:gd name="connsiteY1" fmla="*/ 290 h 10000"/>
              <a:gd name="connsiteX2" fmla="*/ 3384 w 10000"/>
              <a:gd name="connsiteY2" fmla="*/ 869 h 10000"/>
              <a:gd name="connsiteX3" fmla="*/ 5865 w 10000"/>
              <a:gd name="connsiteY3" fmla="*/ 1304 h 10000"/>
              <a:gd name="connsiteX4" fmla="*/ 5677 w 10000"/>
              <a:gd name="connsiteY4" fmla="*/ 5796 h 10000"/>
              <a:gd name="connsiteX5" fmla="*/ 8835 w 10000"/>
              <a:gd name="connsiteY5" fmla="*/ 6667 h 10000"/>
              <a:gd name="connsiteX6" fmla="*/ 9737 w 10000"/>
              <a:gd name="connsiteY6" fmla="*/ 8406 h 10000"/>
              <a:gd name="connsiteX7" fmla="*/ 7256 w 10000"/>
              <a:gd name="connsiteY7" fmla="*/ 8551 h 10000"/>
              <a:gd name="connsiteX8" fmla="*/ 6804 w 10000"/>
              <a:gd name="connsiteY8" fmla="*/ 10000 h 10000"/>
              <a:gd name="connsiteX0" fmla="*/ 0 w 10000"/>
              <a:gd name="connsiteY0" fmla="*/ 0 h 10000"/>
              <a:gd name="connsiteX1" fmla="*/ 3384 w 10000"/>
              <a:gd name="connsiteY1" fmla="*/ 290 h 10000"/>
              <a:gd name="connsiteX2" fmla="*/ 3384 w 10000"/>
              <a:gd name="connsiteY2" fmla="*/ 869 h 10000"/>
              <a:gd name="connsiteX3" fmla="*/ 5865 w 10000"/>
              <a:gd name="connsiteY3" fmla="*/ 1304 h 10000"/>
              <a:gd name="connsiteX4" fmla="*/ 5865 w 10000"/>
              <a:gd name="connsiteY4" fmla="*/ 3768 h 10000"/>
              <a:gd name="connsiteX5" fmla="*/ 8835 w 10000"/>
              <a:gd name="connsiteY5" fmla="*/ 6667 h 10000"/>
              <a:gd name="connsiteX6" fmla="*/ 9737 w 10000"/>
              <a:gd name="connsiteY6" fmla="*/ 8406 h 10000"/>
              <a:gd name="connsiteX7" fmla="*/ 7256 w 10000"/>
              <a:gd name="connsiteY7" fmla="*/ 8551 h 10000"/>
              <a:gd name="connsiteX8" fmla="*/ 6804 w 10000"/>
              <a:gd name="connsiteY8" fmla="*/ 10000 h 10000"/>
              <a:gd name="connsiteX0" fmla="*/ 0 w 9818"/>
              <a:gd name="connsiteY0" fmla="*/ 0 h 10000"/>
              <a:gd name="connsiteX1" fmla="*/ 3384 w 9818"/>
              <a:gd name="connsiteY1" fmla="*/ 290 h 10000"/>
              <a:gd name="connsiteX2" fmla="*/ 3384 w 9818"/>
              <a:gd name="connsiteY2" fmla="*/ 869 h 10000"/>
              <a:gd name="connsiteX3" fmla="*/ 5865 w 9818"/>
              <a:gd name="connsiteY3" fmla="*/ 1304 h 10000"/>
              <a:gd name="connsiteX4" fmla="*/ 5865 w 9818"/>
              <a:gd name="connsiteY4" fmla="*/ 3768 h 10000"/>
              <a:gd name="connsiteX5" fmla="*/ 6767 w 9818"/>
              <a:gd name="connsiteY5" fmla="*/ 4348 h 10000"/>
              <a:gd name="connsiteX6" fmla="*/ 9737 w 9818"/>
              <a:gd name="connsiteY6" fmla="*/ 8406 h 10000"/>
              <a:gd name="connsiteX7" fmla="*/ 7256 w 9818"/>
              <a:gd name="connsiteY7" fmla="*/ 8551 h 10000"/>
              <a:gd name="connsiteX8" fmla="*/ 6804 w 9818"/>
              <a:gd name="connsiteY8" fmla="*/ 10000 h 10000"/>
              <a:gd name="connsiteX0" fmla="*/ 0 w 9273"/>
              <a:gd name="connsiteY0" fmla="*/ 0 h 10000"/>
              <a:gd name="connsiteX1" fmla="*/ 3447 w 9273"/>
              <a:gd name="connsiteY1" fmla="*/ 290 h 10000"/>
              <a:gd name="connsiteX2" fmla="*/ 3447 w 9273"/>
              <a:gd name="connsiteY2" fmla="*/ 869 h 10000"/>
              <a:gd name="connsiteX3" fmla="*/ 5974 w 9273"/>
              <a:gd name="connsiteY3" fmla="*/ 1304 h 10000"/>
              <a:gd name="connsiteX4" fmla="*/ 5974 w 9273"/>
              <a:gd name="connsiteY4" fmla="*/ 3768 h 10000"/>
              <a:gd name="connsiteX5" fmla="*/ 6892 w 9273"/>
              <a:gd name="connsiteY5" fmla="*/ 4348 h 10000"/>
              <a:gd name="connsiteX6" fmla="*/ 9190 w 9273"/>
              <a:gd name="connsiteY6" fmla="*/ 4203 h 10000"/>
              <a:gd name="connsiteX7" fmla="*/ 7391 w 9273"/>
              <a:gd name="connsiteY7" fmla="*/ 8551 h 10000"/>
              <a:gd name="connsiteX8" fmla="*/ 6930 w 9273"/>
              <a:gd name="connsiteY8" fmla="*/ 10000 h 10000"/>
              <a:gd name="connsiteX0" fmla="*/ 0 w 10991"/>
              <a:gd name="connsiteY0" fmla="*/ 0 h 10000"/>
              <a:gd name="connsiteX1" fmla="*/ 3717 w 10991"/>
              <a:gd name="connsiteY1" fmla="*/ 290 h 10000"/>
              <a:gd name="connsiteX2" fmla="*/ 3717 w 10991"/>
              <a:gd name="connsiteY2" fmla="*/ 869 h 10000"/>
              <a:gd name="connsiteX3" fmla="*/ 6442 w 10991"/>
              <a:gd name="connsiteY3" fmla="*/ 1304 h 10000"/>
              <a:gd name="connsiteX4" fmla="*/ 6442 w 10991"/>
              <a:gd name="connsiteY4" fmla="*/ 3768 h 10000"/>
              <a:gd name="connsiteX5" fmla="*/ 7432 w 10991"/>
              <a:gd name="connsiteY5" fmla="*/ 4348 h 10000"/>
              <a:gd name="connsiteX6" fmla="*/ 10901 w 10991"/>
              <a:gd name="connsiteY6" fmla="*/ 4493 h 10000"/>
              <a:gd name="connsiteX7" fmla="*/ 7970 w 10991"/>
              <a:gd name="connsiteY7" fmla="*/ 8551 h 10000"/>
              <a:gd name="connsiteX8" fmla="*/ 7473 w 10991"/>
              <a:gd name="connsiteY8" fmla="*/ 10000 h 10000"/>
              <a:gd name="connsiteX0" fmla="*/ 0 w 10991"/>
              <a:gd name="connsiteY0" fmla="*/ 0 h 10000"/>
              <a:gd name="connsiteX1" fmla="*/ 3717 w 10991"/>
              <a:gd name="connsiteY1" fmla="*/ 290 h 10000"/>
              <a:gd name="connsiteX2" fmla="*/ 3717 w 10991"/>
              <a:gd name="connsiteY2" fmla="*/ 869 h 10000"/>
              <a:gd name="connsiteX3" fmla="*/ 6442 w 10991"/>
              <a:gd name="connsiteY3" fmla="*/ 1304 h 10000"/>
              <a:gd name="connsiteX4" fmla="*/ 6442 w 10991"/>
              <a:gd name="connsiteY4" fmla="*/ 3768 h 10000"/>
              <a:gd name="connsiteX5" fmla="*/ 7432 w 10991"/>
              <a:gd name="connsiteY5" fmla="*/ 4348 h 10000"/>
              <a:gd name="connsiteX6" fmla="*/ 10901 w 10991"/>
              <a:gd name="connsiteY6" fmla="*/ 4493 h 10000"/>
              <a:gd name="connsiteX7" fmla="*/ 7970 w 10991"/>
              <a:gd name="connsiteY7" fmla="*/ 8551 h 10000"/>
              <a:gd name="connsiteX8" fmla="*/ 7473 w 10991"/>
              <a:gd name="connsiteY8" fmla="*/ 10000 h 10000"/>
              <a:gd name="connsiteX0" fmla="*/ 0 w 10991"/>
              <a:gd name="connsiteY0" fmla="*/ 0 h 10000"/>
              <a:gd name="connsiteX1" fmla="*/ 3717 w 10991"/>
              <a:gd name="connsiteY1" fmla="*/ 290 h 10000"/>
              <a:gd name="connsiteX2" fmla="*/ 3717 w 10991"/>
              <a:gd name="connsiteY2" fmla="*/ 869 h 10000"/>
              <a:gd name="connsiteX3" fmla="*/ 6442 w 10991"/>
              <a:gd name="connsiteY3" fmla="*/ 1014 h 10000"/>
              <a:gd name="connsiteX4" fmla="*/ 6442 w 10991"/>
              <a:gd name="connsiteY4" fmla="*/ 3768 h 10000"/>
              <a:gd name="connsiteX5" fmla="*/ 7432 w 10991"/>
              <a:gd name="connsiteY5" fmla="*/ 4348 h 10000"/>
              <a:gd name="connsiteX6" fmla="*/ 10901 w 10991"/>
              <a:gd name="connsiteY6" fmla="*/ 4493 h 10000"/>
              <a:gd name="connsiteX7" fmla="*/ 7970 w 10991"/>
              <a:gd name="connsiteY7" fmla="*/ 8551 h 10000"/>
              <a:gd name="connsiteX8" fmla="*/ 7473 w 10991"/>
              <a:gd name="connsiteY8" fmla="*/ 10000 h 10000"/>
              <a:gd name="connsiteX0" fmla="*/ 0 w 10991"/>
              <a:gd name="connsiteY0" fmla="*/ 0 h 10000"/>
              <a:gd name="connsiteX1" fmla="*/ 3717 w 10991"/>
              <a:gd name="connsiteY1" fmla="*/ 290 h 10000"/>
              <a:gd name="connsiteX2" fmla="*/ 3717 w 10991"/>
              <a:gd name="connsiteY2" fmla="*/ 869 h 10000"/>
              <a:gd name="connsiteX3" fmla="*/ 6442 w 10991"/>
              <a:gd name="connsiteY3" fmla="*/ 1014 h 10000"/>
              <a:gd name="connsiteX4" fmla="*/ 6442 w 10991"/>
              <a:gd name="connsiteY4" fmla="*/ 3768 h 10000"/>
              <a:gd name="connsiteX5" fmla="*/ 7432 w 10991"/>
              <a:gd name="connsiteY5" fmla="*/ 4348 h 10000"/>
              <a:gd name="connsiteX6" fmla="*/ 10901 w 10991"/>
              <a:gd name="connsiteY6" fmla="*/ 4493 h 10000"/>
              <a:gd name="connsiteX7" fmla="*/ 7970 w 10991"/>
              <a:gd name="connsiteY7" fmla="*/ 8551 h 10000"/>
              <a:gd name="connsiteX8" fmla="*/ 7473 w 10991"/>
              <a:gd name="connsiteY8" fmla="*/ 10000 h 10000"/>
              <a:gd name="connsiteX0" fmla="*/ 0 w 10991"/>
              <a:gd name="connsiteY0" fmla="*/ 0 h 10000"/>
              <a:gd name="connsiteX1" fmla="*/ 3717 w 10991"/>
              <a:gd name="connsiteY1" fmla="*/ 290 h 10000"/>
              <a:gd name="connsiteX2" fmla="*/ 3717 w 10991"/>
              <a:gd name="connsiteY2" fmla="*/ 869 h 10000"/>
              <a:gd name="connsiteX3" fmla="*/ 6442 w 10991"/>
              <a:gd name="connsiteY3" fmla="*/ 1014 h 10000"/>
              <a:gd name="connsiteX4" fmla="*/ 6442 w 10991"/>
              <a:gd name="connsiteY4" fmla="*/ 3768 h 10000"/>
              <a:gd name="connsiteX5" fmla="*/ 7432 w 10991"/>
              <a:gd name="connsiteY5" fmla="*/ 4348 h 10000"/>
              <a:gd name="connsiteX6" fmla="*/ 10901 w 10991"/>
              <a:gd name="connsiteY6" fmla="*/ 4493 h 10000"/>
              <a:gd name="connsiteX7" fmla="*/ 7681 w 10991"/>
              <a:gd name="connsiteY7" fmla="*/ 5217 h 10000"/>
              <a:gd name="connsiteX8" fmla="*/ 7473 w 10991"/>
              <a:gd name="connsiteY8" fmla="*/ 10000 h 10000"/>
              <a:gd name="connsiteX0" fmla="*/ 0 w 10991"/>
              <a:gd name="connsiteY0" fmla="*/ 0 h 10000"/>
              <a:gd name="connsiteX1" fmla="*/ 3717 w 10991"/>
              <a:gd name="connsiteY1" fmla="*/ 290 h 10000"/>
              <a:gd name="connsiteX2" fmla="*/ 3717 w 10991"/>
              <a:gd name="connsiteY2" fmla="*/ 869 h 10000"/>
              <a:gd name="connsiteX3" fmla="*/ 6442 w 10991"/>
              <a:gd name="connsiteY3" fmla="*/ 1014 h 10000"/>
              <a:gd name="connsiteX4" fmla="*/ 6442 w 10991"/>
              <a:gd name="connsiteY4" fmla="*/ 3768 h 10000"/>
              <a:gd name="connsiteX5" fmla="*/ 7432 w 10991"/>
              <a:gd name="connsiteY5" fmla="*/ 4348 h 10000"/>
              <a:gd name="connsiteX6" fmla="*/ 10901 w 10991"/>
              <a:gd name="connsiteY6" fmla="*/ 4493 h 10000"/>
              <a:gd name="connsiteX7" fmla="*/ 7681 w 10991"/>
              <a:gd name="connsiteY7" fmla="*/ 5217 h 10000"/>
              <a:gd name="connsiteX8" fmla="*/ 7312 w 10991"/>
              <a:gd name="connsiteY8" fmla="*/ 8416 h 10000"/>
              <a:gd name="connsiteX9" fmla="*/ 7473 w 10991"/>
              <a:gd name="connsiteY9" fmla="*/ 10000 h 10000"/>
              <a:gd name="connsiteX0" fmla="*/ 0 w 10991"/>
              <a:gd name="connsiteY0" fmla="*/ 0 h 10000"/>
              <a:gd name="connsiteX1" fmla="*/ 3717 w 10991"/>
              <a:gd name="connsiteY1" fmla="*/ 290 h 10000"/>
              <a:gd name="connsiteX2" fmla="*/ 3717 w 10991"/>
              <a:gd name="connsiteY2" fmla="*/ 869 h 10000"/>
              <a:gd name="connsiteX3" fmla="*/ 6442 w 10991"/>
              <a:gd name="connsiteY3" fmla="*/ 1014 h 10000"/>
              <a:gd name="connsiteX4" fmla="*/ 6442 w 10991"/>
              <a:gd name="connsiteY4" fmla="*/ 3768 h 10000"/>
              <a:gd name="connsiteX5" fmla="*/ 7432 w 10991"/>
              <a:gd name="connsiteY5" fmla="*/ 4348 h 10000"/>
              <a:gd name="connsiteX6" fmla="*/ 10901 w 10991"/>
              <a:gd name="connsiteY6" fmla="*/ 4493 h 10000"/>
              <a:gd name="connsiteX7" fmla="*/ 7681 w 10991"/>
              <a:gd name="connsiteY7" fmla="*/ 5217 h 10000"/>
              <a:gd name="connsiteX8" fmla="*/ 8424 w 10991"/>
              <a:gd name="connsiteY8" fmla="*/ 5797 h 10000"/>
              <a:gd name="connsiteX9" fmla="*/ 7473 w 10991"/>
              <a:gd name="connsiteY9" fmla="*/ 10000 h 10000"/>
              <a:gd name="connsiteX0" fmla="*/ 0 w 10991"/>
              <a:gd name="connsiteY0" fmla="*/ 0 h 10000"/>
              <a:gd name="connsiteX1" fmla="*/ 3717 w 10991"/>
              <a:gd name="connsiteY1" fmla="*/ 290 h 10000"/>
              <a:gd name="connsiteX2" fmla="*/ 3717 w 10991"/>
              <a:gd name="connsiteY2" fmla="*/ 869 h 10000"/>
              <a:gd name="connsiteX3" fmla="*/ 6442 w 10991"/>
              <a:gd name="connsiteY3" fmla="*/ 1014 h 10000"/>
              <a:gd name="connsiteX4" fmla="*/ 6442 w 10991"/>
              <a:gd name="connsiteY4" fmla="*/ 3768 h 10000"/>
              <a:gd name="connsiteX5" fmla="*/ 7432 w 10991"/>
              <a:gd name="connsiteY5" fmla="*/ 4348 h 10000"/>
              <a:gd name="connsiteX6" fmla="*/ 10901 w 10991"/>
              <a:gd name="connsiteY6" fmla="*/ 4493 h 10000"/>
              <a:gd name="connsiteX7" fmla="*/ 7681 w 10991"/>
              <a:gd name="connsiteY7" fmla="*/ 5217 h 10000"/>
              <a:gd name="connsiteX8" fmla="*/ 8424 w 10991"/>
              <a:gd name="connsiteY8" fmla="*/ 5797 h 10000"/>
              <a:gd name="connsiteX9" fmla="*/ 7473 w 10991"/>
              <a:gd name="connsiteY9" fmla="*/ 10000 h 10000"/>
              <a:gd name="connsiteX0" fmla="*/ 0 w 10991"/>
              <a:gd name="connsiteY0" fmla="*/ 0 h 10000"/>
              <a:gd name="connsiteX1" fmla="*/ 3717 w 10991"/>
              <a:gd name="connsiteY1" fmla="*/ 290 h 10000"/>
              <a:gd name="connsiteX2" fmla="*/ 3717 w 10991"/>
              <a:gd name="connsiteY2" fmla="*/ 869 h 10000"/>
              <a:gd name="connsiteX3" fmla="*/ 6442 w 10991"/>
              <a:gd name="connsiteY3" fmla="*/ 1014 h 10000"/>
              <a:gd name="connsiteX4" fmla="*/ 6442 w 10991"/>
              <a:gd name="connsiteY4" fmla="*/ 3768 h 10000"/>
              <a:gd name="connsiteX5" fmla="*/ 7432 w 10991"/>
              <a:gd name="connsiteY5" fmla="*/ 4348 h 10000"/>
              <a:gd name="connsiteX6" fmla="*/ 10901 w 10991"/>
              <a:gd name="connsiteY6" fmla="*/ 4493 h 10000"/>
              <a:gd name="connsiteX7" fmla="*/ 7681 w 10991"/>
              <a:gd name="connsiteY7" fmla="*/ 5217 h 10000"/>
              <a:gd name="connsiteX8" fmla="*/ 8424 w 10991"/>
              <a:gd name="connsiteY8" fmla="*/ 5797 h 10000"/>
              <a:gd name="connsiteX9" fmla="*/ 7658 w 10991"/>
              <a:gd name="connsiteY9" fmla="*/ 9023 h 10000"/>
              <a:gd name="connsiteX10" fmla="*/ 7473 w 10991"/>
              <a:gd name="connsiteY10" fmla="*/ 10000 h 10000"/>
              <a:gd name="connsiteX0" fmla="*/ 0 w 13042"/>
              <a:gd name="connsiteY0" fmla="*/ 0 h 10000"/>
              <a:gd name="connsiteX1" fmla="*/ 3717 w 13042"/>
              <a:gd name="connsiteY1" fmla="*/ 290 h 10000"/>
              <a:gd name="connsiteX2" fmla="*/ 3717 w 13042"/>
              <a:gd name="connsiteY2" fmla="*/ 869 h 10000"/>
              <a:gd name="connsiteX3" fmla="*/ 6442 w 13042"/>
              <a:gd name="connsiteY3" fmla="*/ 1014 h 10000"/>
              <a:gd name="connsiteX4" fmla="*/ 6442 w 13042"/>
              <a:gd name="connsiteY4" fmla="*/ 3768 h 10000"/>
              <a:gd name="connsiteX5" fmla="*/ 7432 w 13042"/>
              <a:gd name="connsiteY5" fmla="*/ 4348 h 10000"/>
              <a:gd name="connsiteX6" fmla="*/ 10901 w 13042"/>
              <a:gd name="connsiteY6" fmla="*/ 4493 h 10000"/>
              <a:gd name="connsiteX7" fmla="*/ 7681 w 13042"/>
              <a:gd name="connsiteY7" fmla="*/ 5217 h 10000"/>
              <a:gd name="connsiteX8" fmla="*/ 8424 w 13042"/>
              <a:gd name="connsiteY8" fmla="*/ 5797 h 10000"/>
              <a:gd name="connsiteX9" fmla="*/ 12883 w 13042"/>
              <a:gd name="connsiteY9" fmla="*/ 5797 h 10000"/>
              <a:gd name="connsiteX10" fmla="*/ 7473 w 13042"/>
              <a:gd name="connsiteY10" fmla="*/ 10000 h 10000"/>
              <a:gd name="connsiteX0" fmla="*/ 0 w 13042"/>
              <a:gd name="connsiteY0" fmla="*/ 0 h 10000"/>
              <a:gd name="connsiteX1" fmla="*/ 3717 w 13042"/>
              <a:gd name="connsiteY1" fmla="*/ 290 h 10000"/>
              <a:gd name="connsiteX2" fmla="*/ 3717 w 13042"/>
              <a:gd name="connsiteY2" fmla="*/ 869 h 10000"/>
              <a:gd name="connsiteX3" fmla="*/ 6442 w 13042"/>
              <a:gd name="connsiteY3" fmla="*/ 1014 h 10000"/>
              <a:gd name="connsiteX4" fmla="*/ 6442 w 13042"/>
              <a:gd name="connsiteY4" fmla="*/ 3768 h 10000"/>
              <a:gd name="connsiteX5" fmla="*/ 7432 w 13042"/>
              <a:gd name="connsiteY5" fmla="*/ 4348 h 10000"/>
              <a:gd name="connsiteX6" fmla="*/ 10901 w 13042"/>
              <a:gd name="connsiteY6" fmla="*/ 4493 h 10000"/>
              <a:gd name="connsiteX7" fmla="*/ 7681 w 13042"/>
              <a:gd name="connsiteY7" fmla="*/ 5217 h 10000"/>
              <a:gd name="connsiteX8" fmla="*/ 8424 w 13042"/>
              <a:gd name="connsiteY8" fmla="*/ 5797 h 10000"/>
              <a:gd name="connsiteX9" fmla="*/ 12883 w 13042"/>
              <a:gd name="connsiteY9" fmla="*/ 5797 h 10000"/>
              <a:gd name="connsiteX10" fmla="*/ 7473 w 13042"/>
              <a:gd name="connsiteY10" fmla="*/ 10000 h 10000"/>
              <a:gd name="connsiteX0" fmla="*/ 0 w 13042"/>
              <a:gd name="connsiteY0" fmla="*/ 0 h 6498"/>
              <a:gd name="connsiteX1" fmla="*/ 3717 w 13042"/>
              <a:gd name="connsiteY1" fmla="*/ 290 h 6498"/>
              <a:gd name="connsiteX2" fmla="*/ 3717 w 13042"/>
              <a:gd name="connsiteY2" fmla="*/ 869 h 6498"/>
              <a:gd name="connsiteX3" fmla="*/ 6442 w 13042"/>
              <a:gd name="connsiteY3" fmla="*/ 1014 h 6498"/>
              <a:gd name="connsiteX4" fmla="*/ 6442 w 13042"/>
              <a:gd name="connsiteY4" fmla="*/ 3768 h 6498"/>
              <a:gd name="connsiteX5" fmla="*/ 7432 w 13042"/>
              <a:gd name="connsiteY5" fmla="*/ 4348 h 6498"/>
              <a:gd name="connsiteX6" fmla="*/ 10901 w 13042"/>
              <a:gd name="connsiteY6" fmla="*/ 4493 h 6498"/>
              <a:gd name="connsiteX7" fmla="*/ 7681 w 13042"/>
              <a:gd name="connsiteY7" fmla="*/ 5217 h 6498"/>
              <a:gd name="connsiteX8" fmla="*/ 8424 w 13042"/>
              <a:gd name="connsiteY8" fmla="*/ 5797 h 6498"/>
              <a:gd name="connsiteX9" fmla="*/ 12883 w 13042"/>
              <a:gd name="connsiteY9" fmla="*/ 5797 h 6498"/>
              <a:gd name="connsiteX10" fmla="*/ 12883 w 13042"/>
              <a:gd name="connsiteY10" fmla="*/ 869 h 6498"/>
              <a:gd name="connsiteX0" fmla="*/ 0 w 10447"/>
              <a:gd name="connsiteY0" fmla="*/ 0 h 9035"/>
              <a:gd name="connsiteX1" fmla="*/ 2850 w 10447"/>
              <a:gd name="connsiteY1" fmla="*/ 446 h 9035"/>
              <a:gd name="connsiteX2" fmla="*/ 2850 w 10447"/>
              <a:gd name="connsiteY2" fmla="*/ 1337 h 9035"/>
              <a:gd name="connsiteX3" fmla="*/ 4939 w 10447"/>
              <a:gd name="connsiteY3" fmla="*/ 1560 h 9035"/>
              <a:gd name="connsiteX4" fmla="*/ 4939 w 10447"/>
              <a:gd name="connsiteY4" fmla="*/ 5799 h 9035"/>
              <a:gd name="connsiteX5" fmla="*/ 5699 w 10447"/>
              <a:gd name="connsiteY5" fmla="*/ 6691 h 9035"/>
              <a:gd name="connsiteX6" fmla="*/ 8358 w 10447"/>
              <a:gd name="connsiteY6" fmla="*/ 6914 h 9035"/>
              <a:gd name="connsiteX7" fmla="*/ 5889 w 10447"/>
              <a:gd name="connsiteY7" fmla="*/ 8029 h 9035"/>
              <a:gd name="connsiteX8" fmla="*/ 6459 w 10447"/>
              <a:gd name="connsiteY8" fmla="*/ 8921 h 9035"/>
              <a:gd name="connsiteX9" fmla="*/ 9878 w 10447"/>
              <a:gd name="connsiteY9" fmla="*/ 8921 h 9035"/>
              <a:gd name="connsiteX10" fmla="*/ 9874 w 10447"/>
              <a:gd name="connsiteY10" fmla="*/ 3366 h 9035"/>
              <a:gd name="connsiteX11" fmla="*/ 9878 w 10447"/>
              <a:gd name="connsiteY11" fmla="*/ 1337 h 9035"/>
              <a:gd name="connsiteX0" fmla="*/ 0 w 10000"/>
              <a:gd name="connsiteY0" fmla="*/ 0 h 10000"/>
              <a:gd name="connsiteX1" fmla="*/ 2728 w 10000"/>
              <a:gd name="connsiteY1" fmla="*/ 494 h 10000"/>
              <a:gd name="connsiteX2" fmla="*/ 2728 w 10000"/>
              <a:gd name="connsiteY2" fmla="*/ 1480 h 10000"/>
              <a:gd name="connsiteX3" fmla="*/ 4728 w 10000"/>
              <a:gd name="connsiteY3" fmla="*/ 1727 h 10000"/>
              <a:gd name="connsiteX4" fmla="*/ 4728 w 10000"/>
              <a:gd name="connsiteY4" fmla="*/ 6418 h 10000"/>
              <a:gd name="connsiteX5" fmla="*/ 5455 w 10000"/>
              <a:gd name="connsiteY5" fmla="*/ 7406 h 10000"/>
              <a:gd name="connsiteX6" fmla="*/ 8000 w 10000"/>
              <a:gd name="connsiteY6" fmla="*/ 7652 h 10000"/>
              <a:gd name="connsiteX7" fmla="*/ 5637 w 10000"/>
              <a:gd name="connsiteY7" fmla="*/ 8887 h 10000"/>
              <a:gd name="connsiteX8" fmla="*/ 6183 w 10000"/>
              <a:gd name="connsiteY8" fmla="*/ 9874 h 10000"/>
              <a:gd name="connsiteX9" fmla="*/ 9455 w 10000"/>
              <a:gd name="connsiteY9" fmla="*/ 9874 h 10000"/>
              <a:gd name="connsiteX10" fmla="*/ 9456 w 10000"/>
              <a:gd name="connsiteY10" fmla="*/ 2715 h 10000"/>
              <a:gd name="connsiteX11" fmla="*/ 9455 w 10000"/>
              <a:gd name="connsiteY11" fmla="*/ 1480 h 10000"/>
              <a:gd name="connsiteX0" fmla="*/ 0 w 10000"/>
              <a:gd name="connsiteY0" fmla="*/ 0 h 10000"/>
              <a:gd name="connsiteX1" fmla="*/ 2728 w 10000"/>
              <a:gd name="connsiteY1" fmla="*/ 494 h 10000"/>
              <a:gd name="connsiteX2" fmla="*/ 2728 w 10000"/>
              <a:gd name="connsiteY2" fmla="*/ 1480 h 10000"/>
              <a:gd name="connsiteX3" fmla="*/ 4728 w 10000"/>
              <a:gd name="connsiteY3" fmla="*/ 1727 h 10000"/>
              <a:gd name="connsiteX4" fmla="*/ 4728 w 10000"/>
              <a:gd name="connsiteY4" fmla="*/ 6418 h 10000"/>
              <a:gd name="connsiteX5" fmla="*/ 5455 w 10000"/>
              <a:gd name="connsiteY5" fmla="*/ 7406 h 10000"/>
              <a:gd name="connsiteX6" fmla="*/ 8000 w 10000"/>
              <a:gd name="connsiteY6" fmla="*/ 7652 h 10000"/>
              <a:gd name="connsiteX7" fmla="*/ 5637 w 10000"/>
              <a:gd name="connsiteY7" fmla="*/ 8887 h 10000"/>
              <a:gd name="connsiteX8" fmla="*/ 6183 w 10000"/>
              <a:gd name="connsiteY8" fmla="*/ 9874 h 10000"/>
              <a:gd name="connsiteX9" fmla="*/ 9455 w 10000"/>
              <a:gd name="connsiteY9" fmla="*/ 9874 h 10000"/>
              <a:gd name="connsiteX10" fmla="*/ 9456 w 10000"/>
              <a:gd name="connsiteY10" fmla="*/ 2715 h 10000"/>
              <a:gd name="connsiteX11" fmla="*/ 9455 w 10000"/>
              <a:gd name="connsiteY11" fmla="*/ 1480 h 10000"/>
              <a:gd name="connsiteX0" fmla="*/ 0 w 10000"/>
              <a:gd name="connsiteY0" fmla="*/ 0 h 10000"/>
              <a:gd name="connsiteX1" fmla="*/ 2728 w 10000"/>
              <a:gd name="connsiteY1" fmla="*/ 494 h 10000"/>
              <a:gd name="connsiteX2" fmla="*/ 2728 w 10000"/>
              <a:gd name="connsiteY2" fmla="*/ 1480 h 10000"/>
              <a:gd name="connsiteX3" fmla="*/ 4728 w 10000"/>
              <a:gd name="connsiteY3" fmla="*/ 1727 h 10000"/>
              <a:gd name="connsiteX4" fmla="*/ 4728 w 10000"/>
              <a:gd name="connsiteY4" fmla="*/ 6418 h 10000"/>
              <a:gd name="connsiteX5" fmla="*/ 5455 w 10000"/>
              <a:gd name="connsiteY5" fmla="*/ 7406 h 10000"/>
              <a:gd name="connsiteX6" fmla="*/ 8000 w 10000"/>
              <a:gd name="connsiteY6" fmla="*/ 7652 h 10000"/>
              <a:gd name="connsiteX7" fmla="*/ 5637 w 10000"/>
              <a:gd name="connsiteY7" fmla="*/ 8887 h 10000"/>
              <a:gd name="connsiteX8" fmla="*/ 6183 w 10000"/>
              <a:gd name="connsiteY8" fmla="*/ 9874 h 10000"/>
              <a:gd name="connsiteX9" fmla="*/ 9455 w 10000"/>
              <a:gd name="connsiteY9" fmla="*/ 9874 h 10000"/>
              <a:gd name="connsiteX10" fmla="*/ 9456 w 10000"/>
              <a:gd name="connsiteY10" fmla="*/ 2715 h 10000"/>
              <a:gd name="connsiteX11" fmla="*/ 7274 w 10000"/>
              <a:gd name="connsiteY11" fmla="*/ 2468 h 10000"/>
              <a:gd name="connsiteX0" fmla="*/ 0 w 10000"/>
              <a:gd name="connsiteY0" fmla="*/ 0 h 10000"/>
              <a:gd name="connsiteX1" fmla="*/ 2728 w 10000"/>
              <a:gd name="connsiteY1" fmla="*/ 494 h 10000"/>
              <a:gd name="connsiteX2" fmla="*/ 2728 w 10000"/>
              <a:gd name="connsiteY2" fmla="*/ 1480 h 10000"/>
              <a:gd name="connsiteX3" fmla="*/ 4728 w 10000"/>
              <a:gd name="connsiteY3" fmla="*/ 1727 h 10000"/>
              <a:gd name="connsiteX4" fmla="*/ 4728 w 10000"/>
              <a:gd name="connsiteY4" fmla="*/ 6418 h 10000"/>
              <a:gd name="connsiteX5" fmla="*/ 5455 w 10000"/>
              <a:gd name="connsiteY5" fmla="*/ 7406 h 10000"/>
              <a:gd name="connsiteX6" fmla="*/ 8000 w 10000"/>
              <a:gd name="connsiteY6" fmla="*/ 7652 h 10000"/>
              <a:gd name="connsiteX7" fmla="*/ 5637 w 10000"/>
              <a:gd name="connsiteY7" fmla="*/ 8887 h 10000"/>
              <a:gd name="connsiteX8" fmla="*/ 6183 w 10000"/>
              <a:gd name="connsiteY8" fmla="*/ 9874 h 10000"/>
              <a:gd name="connsiteX9" fmla="*/ 9455 w 10000"/>
              <a:gd name="connsiteY9" fmla="*/ 9874 h 10000"/>
              <a:gd name="connsiteX10" fmla="*/ 9456 w 10000"/>
              <a:gd name="connsiteY10" fmla="*/ 2715 h 10000"/>
              <a:gd name="connsiteX11" fmla="*/ 7274 w 10000"/>
              <a:gd name="connsiteY11" fmla="*/ 2468 h 10000"/>
              <a:gd name="connsiteX0" fmla="*/ 0 w 10000"/>
              <a:gd name="connsiteY0" fmla="*/ 0 h 10000"/>
              <a:gd name="connsiteX1" fmla="*/ 2728 w 10000"/>
              <a:gd name="connsiteY1" fmla="*/ 494 h 10000"/>
              <a:gd name="connsiteX2" fmla="*/ 2728 w 10000"/>
              <a:gd name="connsiteY2" fmla="*/ 1480 h 10000"/>
              <a:gd name="connsiteX3" fmla="*/ 4728 w 10000"/>
              <a:gd name="connsiteY3" fmla="*/ 1727 h 10000"/>
              <a:gd name="connsiteX4" fmla="*/ 4728 w 10000"/>
              <a:gd name="connsiteY4" fmla="*/ 6418 h 10000"/>
              <a:gd name="connsiteX5" fmla="*/ 5455 w 10000"/>
              <a:gd name="connsiteY5" fmla="*/ 7406 h 10000"/>
              <a:gd name="connsiteX6" fmla="*/ 8000 w 10000"/>
              <a:gd name="connsiteY6" fmla="*/ 7652 h 10000"/>
              <a:gd name="connsiteX7" fmla="*/ 5637 w 10000"/>
              <a:gd name="connsiteY7" fmla="*/ 8887 h 10000"/>
              <a:gd name="connsiteX8" fmla="*/ 6183 w 10000"/>
              <a:gd name="connsiteY8" fmla="*/ 9874 h 10000"/>
              <a:gd name="connsiteX9" fmla="*/ 9455 w 10000"/>
              <a:gd name="connsiteY9" fmla="*/ 9874 h 10000"/>
              <a:gd name="connsiteX10" fmla="*/ 9456 w 10000"/>
              <a:gd name="connsiteY10" fmla="*/ 2715 h 10000"/>
              <a:gd name="connsiteX11" fmla="*/ 7274 w 10000"/>
              <a:gd name="connsiteY11" fmla="*/ 2715 h 10000"/>
              <a:gd name="connsiteX0" fmla="*/ 0 w 10000"/>
              <a:gd name="connsiteY0" fmla="*/ 0 h 10000"/>
              <a:gd name="connsiteX1" fmla="*/ 2728 w 10000"/>
              <a:gd name="connsiteY1" fmla="*/ 494 h 10000"/>
              <a:gd name="connsiteX2" fmla="*/ 2728 w 10000"/>
              <a:gd name="connsiteY2" fmla="*/ 1480 h 10000"/>
              <a:gd name="connsiteX3" fmla="*/ 4728 w 10000"/>
              <a:gd name="connsiteY3" fmla="*/ 1727 h 10000"/>
              <a:gd name="connsiteX4" fmla="*/ 4728 w 10000"/>
              <a:gd name="connsiteY4" fmla="*/ 6418 h 10000"/>
              <a:gd name="connsiteX5" fmla="*/ 5455 w 10000"/>
              <a:gd name="connsiteY5" fmla="*/ 7406 h 10000"/>
              <a:gd name="connsiteX6" fmla="*/ 8000 w 10000"/>
              <a:gd name="connsiteY6" fmla="*/ 7652 h 10000"/>
              <a:gd name="connsiteX7" fmla="*/ 5637 w 10000"/>
              <a:gd name="connsiteY7" fmla="*/ 8887 h 10000"/>
              <a:gd name="connsiteX8" fmla="*/ 6183 w 10000"/>
              <a:gd name="connsiteY8" fmla="*/ 9874 h 10000"/>
              <a:gd name="connsiteX9" fmla="*/ 9455 w 10000"/>
              <a:gd name="connsiteY9" fmla="*/ 9874 h 10000"/>
              <a:gd name="connsiteX10" fmla="*/ 9456 w 10000"/>
              <a:gd name="connsiteY10" fmla="*/ 2715 h 10000"/>
              <a:gd name="connsiteX11" fmla="*/ 7274 w 10000"/>
              <a:gd name="connsiteY11" fmla="*/ 2715 h 10000"/>
              <a:gd name="connsiteX0" fmla="*/ 0 w 10000"/>
              <a:gd name="connsiteY0" fmla="*/ 0 h 10000"/>
              <a:gd name="connsiteX1" fmla="*/ 2728 w 10000"/>
              <a:gd name="connsiteY1" fmla="*/ 494 h 10000"/>
              <a:gd name="connsiteX2" fmla="*/ 2728 w 10000"/>
              <a:gd name="connsiteY2" fmla="*/ 1480 h 10000"/>
              <a:gd name="connsiteX3" fmla="*/ 4728 w 10000"/>
              <a:gd name="connsiteY3" fmla="*/ 1727 h 10000"/>
              <a:gd name="connsiteX4" fmla="*/ 4728 w 10000"/>
              <a:gd name="connsiteY4" fmla="*/ 6418 h 10000"/>
              <a:gd name="connsiteX5" fmla="*/ 5455 w 10000"/>
              <a:gd name="connsiteY5" fmla="*/ 7406 h 10000"/>
              <a:gd name="connsiteX6" fmla="*/ 8000 w 10000"/>
              <a:gd name="connsiteY6" fmla="*/ 7652 h 10000"/>
              <a:gd name="connsiteX7" fmla="*/ 5637 w 10000"/>
              <a:gd name="connsiteY7" fmla="*/ 8887 h 10000"/>
              <a:gd name="connsiteX8" fmla="*/ 6183 w 10000"/>
              <a:gd name="connsiteY8" fmla="*/ 9874 h 10000"/>
              <a:gd name="connsiteX9" fmla="*/ 9455 w 10000"/>
              <a:gd name="connsiteY9" fmla="*/ 9874 h 10000"/>
              <a:gd name="connsiteX10" fmla="*/ 9456 w 10000"/>
              <a:gd name="connsiteY10" fmla="*/ 2715 h 10000"/>
              <a:gd name="connsiteX11" fmla="*/ 7274 w 10000"/>
              <a:gd name="connsiteY11" fmla="*/ 2715 h 10000"/>
              <a:gd name="connsiteX0" fmla="*/ 0 w 10000"/>
              <a:gd name="connsiteY0" fmla="*/ 0 h 10000"/>
              <a:gd name="connsiteX1" fmla="*/ 2728 w 10000"/>
              <a:gd name="connsiteY1" fmla="*/ 494 h 10000"/>
              <a:gd name="connsiteX2" fmla="*/ 2728 w 10000"/>
              <a:gd name="connsiteY2" fmla="*/ 1480 h 10000"/>
              <a:gd name="connsiteX3" fmla="*/ 4728 w 10000"/>
              <a:gd name="connsiteY3" fmla="*/ 1727 h 10000"/>
              <a:gd name="connsiteX4" fmla="*/ 4728 w 10000"/>
              <a:gd name="connsiteY4" fmla="*/ 6418 h 10000"/>
              <a:gd name="connsiteX5" fmla="*/ 5455 w 10000"/>
              <a:gd name="connsiteY5" fmla="*/ 7406 h 10000"/>
              <a:gd name="connsiteX6" fmla="*/ 8000 w 10000"/>
              <a:gd name="connsiteY6" fmla="*/ 7652 h 10000"/>
              <a:gd name="connsiteX7" fmla="*/ 5637 w 10000"/>
              <a:gd name="connsiteY7" fmla="*/ 8887 h 10000"/>
              <a:gd name="connsiteX8" fmla="*/ 6183 w 10000"/>
              <a:gd name="connsiteY8" fmla="*/ 9874 h 10000"/>
              <a:gd name="connsiteX9" fmla="*/ 9455 w 10000"/>
              <a:gd name="connsiteY9" fmla="*/ 9874 h 10000"/>
              <a:gd name="connsiteX10" fmla="*/ 9456 w 10000"/>
              <a:gd name="connsiteY10" fmla="*/ 2715 h 10000"/>
              <a:gd name="connsiteX11" fmla="*/ 7274 w 10000"/>
              <a:gd name="connsiteY11" fmla="*/ 2715 h 10000"/>
              <a:gd name="connsiteX0" fmla="*/ 0 w 9756"/>
              <a:gd name="connsiteY0" fmla="*/ 0 h 10000"/>
              <a:gd name="connsiteX1" fmla="*/ 2728 w 9756"/>
              <a:gd name="connsiteY1" fmla="*/ 494 h 10000"/>
              <a:gd name="connsiteX2" fmla="*/ 2728 w 9756"/>
              <a:gd name="connsiteY2" fmla="*/ 1480 h 10000"/>
              <a:gd name="connsiteX3" fmla="*/ 4728 w 9756"/>
              <a:gd name="connsiteY3" fmla="*/ 1727 h 10000"/>
              <a:gd name="connsiteX4" fmla="*/ 4728 w 9756"/>
              <a:gd name="connsiteY4" fmla="*/ 6418 h 10000"/>
              <a:gd name="connsiteX5" fmla="*/ 5455 w 9756"/>
              <a:gd name="connsiteY5" fmla="*/ 7406 h 10000"/>
              <a:gd name="connsiteX6" fmla="*/ 8000 w 9756"/>
              <a:gd name="connsiteY6" fmla="*/ 7652 h 10000"/>
              <a:gd name="connsiteX7" fmla="*/ 5637 w 9756"/>
              <a:gd name="connsiteY7" fmla="*/ 8887 h 10000"/>
              <a:gd name="connsiteX8" fmla="*/ 6183 w 9756"/>
              <a:gd name="connsiteY8" fmla="*/ 9874 h 10000"/>
              <a:gd name="connsiteX9" fmla="*/ 9455 w 9756"/>
              <a:gd name="connsiteY9" fmla="*/ 9874 h 10000"/>
              <a:gd name="connsiteX10" fmla="*/ 9456 w 9756"/>
              <a:gd name="connsiteY10" fmla="*/ 2715 h 10000"/>
              <a:gd name="connsiteX11" fmla="*/ 7274 w 9756"/>
              <a:gd name="connsiteY11" fmla="*/ 2715 h 10000"/>
              <a:gd name="connsiteX0" fmla="*/ 0 w 10000"/>
              <a:gd name="connsiteY0" fmla="*/ 0 h 10000"/>
              <a:gd name="connsiteX1" fmla="*/ 2796 w 10000"/>
              <a:gd name="connsiteY1" fmla="*/ 494 h 10000"/>
              <a:gd name="connsiteX2" fmla="*/ 2796 w 10000"/>
              <a:gd name="connsiteY2" fmla="*/ 1480 h 10000"/>
              <a:gd name="connsiteX3" fmla="*/ 4846 w 10000"/>
              <a:gd name="connsiteY3" fmla="*/ 1727 h 10000"/>
              <a:gd name="connsiteX4" fmla="*/ 4846 w 10000"/>
              <a:gd name="connsiteY4" fmla="*/ 6418 h 10000"/>
              <a:gd name="connsiteX5" fmla="*/ 5591 w 10000"/>
              <a:gd name="connsiteY5" fmla="*/ 7406 h 10000"/>
              <a:gd name="connsiteX6" fmla="*/ 8200 w 10000"/>
              <a:gd name="connsiteY6" fmla="*/ 7652 h 10000"/>
              <a:gd name="connsiteX7" fmla="*/ 5778 w 10000"/>
              <a:gd name="connsiteY7" fmla="*/ 8887 h 10000"/>
              <a:gd name="connsiteX8" fmla="*/ 6338 w 10000"/>
              <a:gd name="connsiteY8" fmla="*/ 9874 h 10000"/>
              <a:gd name="connsiteX9" fmla="*/ 9691 w 10000"/>
              <a:gd name="connsiteY9" fmla="*/ 9874 h 10000"/>
              <a:gd name="connsiteX10" fmla="*/ 9692 w 10000"/>
              <a:gd name="connsiteY10" fmla="*/ 2715 h 10000"/>
              <a:gd name="connsiteX11" fmla="*/ 7456 w 10000"/>
              <a:gd name="connsiteY11" fmla="*/ 2715 h 10000"/>
              <a:gd name="connsiteX0" fmla="*/ 0 w 10000"/>
              <a:gd name="connsiteY0" fmla="*/ 0 h 10000"/>
              <a:gd name="connsiteX1" fmla="*/ 2796 w 10000"/>
              <a:gd name="connsiteY1" fmla="*/ 494 h 10000"/>
              <a:gd name="connsiteX2" fmla="*/ 2796 w 10000"/>
              <a:gd name="connsiteY2" fmla="*/ 1480 h 10000"/>
              <a:gd name="connsiteX3" fmla="*/ 4846 w 10000"/>
              <a:gd name="connsiteY3" fmla="*/ 1727 h 10000"/>
              <a:gd name="connsiteX4" fmla="*/ 6459 w 10000"/>
              <a:gd name="connsiteY4" fmla="*/ 1975 h 10000"/>
              <a:gd name="connsiteX5" fmla="*/ 5591 w 10000"/>
              <a:gd name="connsiteY5" fmla="*/ 7406 h 10000"/>
              <a:gd name="connsiteX6" fmla="*/ 8200 w 10000"/>
              <a:gd name="connsiteY6" fmla="*/ 7652 h 10000"/>
              <a:gd name="connsiteX7" fmla="*/ 5778 w 10000"/>
              <a:gd name="connsiteY7" fmla="*/ 8887 h 10000"/>
              <a:gd name="connsiteX8" fmla="*/ 6338 w 10000"/>
              <a:gd name="connsiteY8" fmla="*/ 9874 h 10000"/>
              <a:gd name="connsiteX9" fmla="*/ 9691 w 10000"/>
              <a:gd name="connsiteY9" fmla="*/ 9874 h 10000"/>
              <a:gd name="connsiteX10" fmla="*/ 9692 w 10000"/>
              <a:gd name="connsiteY10" fmla="*/ 2715 h 10000"/>
              <a:gd name="connsiteX11" fmla="*/ 7456 w 10000"/>
              <a:gd name="connsiteY11" fmla="*/ 2715 h 10000"/>
              <a:gd name="connsiteX0" fmla="*/ 0 w 10000"/>
              <a:gd name="connsiteY0" fmla="*/ 0 h 10000"/>
              <a:gd name="connsiteX1" fmla="*/ 2796 w 10000"/>
              <a:gd name="connsiteY1" fmla="*/ 494 h 10000"/>
              <a:gd name="connsiteX2" fmla="*/ 2796 w 10000"/>
              <a:gd name="connsiteY2" fmla="*/ 1480 h 10000"/>
              <a:gd name="connsiteX3" fmla="*/ 6459 w 10000"/>
              <a:gd name="connsiteY3" fmla="*/ 1728 h 10000"/>
              <a:gd name="connsiteX4" fmla="*/ 6459 w 10000"/>
              <a:gd name="connsiteY4" fmla="*/ 1975 h 10000"/>
              <a:gd name="connsiteX5" fmla="*/ 5591 w 10000"/>
              <a:gd name="connsiteY5" fmla="*/ 7406 h 10000"/>
              <a:gd name="connsiteX6" fmla="*/ 8200 w 10000"/>
              <a:gd name="connsiteY6" fmla="*/ 7652 h 10000"/>
              <a:gd name="connsiteX7" fmla="*/ 5778 w 10000"/>
              <a:gd name="connsiteY7" fmla="*/ 8887 h 10000"/>
              <a:gd name="connsiteX8" fmla="*/ 6338 w 10000"/>
              <a:gd name="connsiteY8" fmla="*/ 9874 h 10000"/>
              <a:gd name="connsiteX9" fmla="*/ 9691 w 10000"/>
              <a:gd name="connsiteY9" fmla="*/ 9874 h 10000"/>
              <a:gd name="connsiteX10" fmla="*/ 9692 w 10000"/>
              <a:gd name="connsiteY10" fmla="*/ 2715 h 10000"/>
              <a:gd name="connsiteX11" fmla="*/ 7456 w 10000"/>
              <a:gd name="connsiteY11" fmla="*/ 2715 h 10000"/>
              <a:gd name="connsiteX0" fmla="*/ 0 w 10000"/>
              <a:gd name="connsiteY0" fmla="*/ 0 h 10000"/>
              <a:gd name="connsiteX1" fmla="*/ 2796 w 10000"/>
              <a:gd name="connsiteY1" fmla="*/ 494 h 10000"/>
              <a:gd name="connsiteX2" fmla="*/ 2796 w 10000"/>
              <a:gd name="connsiteY2" fmla="*/ 1480 h 10000"/>
              <a:gd name="connsiteX3" fmla="*/ 6459 w 10000"/>
              <a:gd name="connsiteY3" fmla="*/ 1728 h 10000"/>
              <a:gd name="connsiteX4" fmla="*/ 6645 w 10000"/>
              <a:gd name="connsiteY4" fmla="*/ 3209 h 10000"/>
              <a:gd name="connsiteX5" fmla="*/ 5591 w 10000"/>
              <a:gd name="connsiteY5" fmla="*/ 7406 h 10000"/>
              <a:gd name="connsiteX6" fmla="*/ 8200 w 10000"/>
              <a:gd name="connsiteY6" fmla="*/ 7652 h 10000"/>
              <a:gd name="connsiteX7" fmla="*/ 5778 w 10000"/>
              <a:gd name="connsiteY7" fmla="*/ 8887 h 10000"/>
              <a:gd name="connsiteX8" fmla="*/ 6338 w 10000"/>
              <a:gd name="connsiteY8" fmla="*/ 9874 h 10000"/>
              <a:gd name="connsiteX9" fmla="*/ 9691 w 10000"/>
              <a:gd name="connsiteY9" fmla="*/ 9874 h 10000"/>
              <a:gd name="connsiteX10" fmla="*/ 9692 w 10000"/>
              <a:gd name="connsiteY10" fmla="*/ 2715 h 10000"/>
              <a:gd name="connsiteX11" fmla="*/ 7456 w 10000"/>
              <a:gd name="connsiteY11" fmla="*/ 2715 h 10000"/>
              <a:gd name="connsiteX0" fmla="*/ 0 w 10000"/>
              <a:gd name="connsiteY0" fmla="*/ 0 h 10000"/>
              <a:gd name="connsiteX1" fmla="*/ 2796 w 10000"/>
              <a:gd name="connsiteY1" fmla="*/ 494 h 10000"/>
              <a:gd name="connsiteX2" fmla="*/ 2796 w 10000"/>
              <a:gd name="connsiteY2" fmla="*/ 1480 h 10000"/>
              <a:gd name="connsiteX3" fmla="*/ 6459 w 10000"/>
              <a:gd name="connsiteY3" fmla="*/ 1728 h 10000"/>
              <a:gd name="connsiteX4" fmla="*/ 6645 w 10000"/>
              <a:gd name="connsiteY4" fmla="*/ 3209 h 10000"/>
              <a:gd name="connsiteX5" fmla="*/ 6459 w 10000"/>
              <a:gd name="connsiteY5" fmla="*/ 4937 h 10000"/>
              <a:gd name="connsiteX6" fmla="*/ 8200 w 10000"/>
              <a:gd name="connsiteY6" fmla="*/ 7652 h 10000"/>
              <a:gd name="connsiteX7" fmla="*/ 5778 w 10000"/>
              <a:gd name="connsiteY7" fmla="*/ 8887 h 10000"/>
              <a:gd name="connsiteX8" fmla="*/ 6338 w 10000"/>
              <a:gd name="connsiteY8" fmla="*/ 9874 h 10000"/>
              <a:gd name="connsiteX9" fmla="*/ 9691 w 10000"/>
              <a:gd name="connsiteY9" fmla="*/ 9874 h 10000"/>
              <a:gd name="connsiteX10" fmla="*/ 9692 w 10000"/>
              <a:gd name="connsiteY10" fmla="*/ 2715 h 10000"/>
              <a:gd name="connsiteX11" fmla="*/ 7456 w 10000"/>
              <a:gd name="connsiteY11" fmla="*/ 2715 h 10000"/>
              <a:gd name="connsiteX0" fmla="*/ 0 w 10000"/>
              <a:gd name="connsiteY0" fmla="*/ 0 h 10000"/>
              <a:gd name="connsiteX1" fmla="*/ 2796 w 10000"/>
              <a:gd name="connsiteY1" fmla="*/ 494 h 10000"/>
              <a:gd name="connsiteX2" fmla="*/ 2796 w 10000"/>
              <a:gd name="connsiteY2" fmla="*/ 1480 h 10000"/>
              <a:gd name="connsiteX3" fmla="*/ 6459 w 10000"/>
              <a:gd name="connsiteY3" fmla="*/ 1728 h 10000"/>
              <a:gd name="connsiteX4" fmla="*/ 6645 w 10000"/>
              <a:gd name="connsiteY4" fmla="*/ 3209 h 10000"/>
              <a:gd name="connsiteX5" fmla="*/ 6459 w 10000"/>
              <a:gd name="connsiteY5" fmla="*/ 4937 h 10000"/>
              <a:gd name="connsiteX6" fmla="*/ 5713 w 10000"/>
              <a:gd name="connsiteY6" fmla="*/ 7159 h 10000"/>
              <a:gd name="connsiteX7" fmla="*/ 5778 w 10000"/>
              <a:gd name="connsiteY7" fmla="*/ 8887 h 10000"/>
              <a:gd name="connsiteX8" fmla="*/ 6338 w 10000"/>
              <a:gd name="connsiteY8" fmla="*/ 9874 h 10000"/>
              <a:gd name="connsiteX9" fmla="*/ 9691 w 10000"/>
              <a:gd name="connsiteY9" fmla="*/ 9874 h 10000"/>
              <a:gd name="connsiteX10" fmla="*/ 9692 w 10000"/>
              <a:gd name="connsiteY10" fmla="*/ 2715 h 10000"/>
              <a:gd name="connsiteX11" fmla="*/ 7456 w 10000"/>
              <a:gd name="connsiteY11" fmla="*/ 2715 h 10000"/>
              <a:gd name="connsiteX0" fmla="*/ 0 w 10000"/>
              <a:gd name="connsiteY0" fmla="*/ 0 h 10000"/>
              <a:gd name="connsiteX1" fmla="*/ 2796 w 10000"/>
              <a:gd name="connsiteY1" fmla="*/ 494 h 10000"/>
              <a:gd name="connsiteX2" fmla="*/ 2796 w 10000"/>
              <a:gd name="connsiteY2" fmla="*/ 1480 h 10000"/>
              <a:gd name="connsiteX3" fmla="*/ 6459 w 10000"/>
              <a:gd name="connsiteY3" fmla="*/ 1728 h 10000"/>
              <a:gd name="connsiteX4" fmla="*/ 6645 w 10000"/>
              <a:gd name="connsiteY4" fmla="*/ 3209 h 10000"/>
              <a:gd name="connsiteX5" fmla="*/ 6459 w 10000"/>
              <a:gd name="connsiteY5" fmla="*/ 4937 h 10000"/>
              <a:gd name="connsiteX6" fmla="*/ 5713 w 10000"/>
              <a:gd name="connsiteY6" fmla="*/ 7159 h 10000"/>
              <a:gd name="connsiteX7" fmla="*/ 5778 w 10000"/>
              <a:gd name="connsiteY7" fmla="*/ 8887 h 10000"/>
              <a:gd name="connsiteX8" fmla="*/ 6338 w 10000"/>
              <a:gd name="connsiteY8" fmla="*/ 9874 h 10000"/>
              <a:gd name="connsiteX9" fmla="*/ 9691 w 10000"/>
              <a:gd name="connsiteY9" fmla="*/ 9874 h 10000"/>
              <a:gd name="connsiteX10" fmla="*/ 9692 w 10000"/>
              <a:gd name="connsiteY10" fmla="*/ 2715 h 10000"/>
              <a:gd name="connsiteX11" fmla="*/ 7456 w 10000"/>
              <a:gd name="connsiteY11" fmla="*/ 2715 h 10000"/>
              <a:gd name="connsiteX0" fmla="*/ 0 w 10000"/>
              <a:gd name="connsiteY0" fmla="*/ 0 h 10000"/>
              <a:gd name="connsiteX1" fmla="*/ 2796 w 10000"/>
              <a:gd name="connsiteY1" fmla="*/ 494 h 10000"/>
              <a:gd name="connsiteX2" fmla="*/ 2796 w 10000"/>
              <a:gd name="connsiteY2" fmla="*/ 1480 h 10000"/>
              <a:gd name="connsiteX3" fmla="*/ 6459 w 10000"/>
              <a:gd name="connsiteY3" fmla="*/ 1728 h 10000"/>
              <a:gd name="connsiteX4" fmla="*/ 6645 w 10000"/>
              <a:gd name="connsiteY4" fmla="*/ 3209 h 10000"/>
              <a:gd name="connsiteX5" fmla="*/ 6459 w 10000"/>
              <a:gd name="connsiteY5" fmla="*/ 4937 h 10000"/>
              <a:gd name="connsiteX6" fmla="*/ 5713 w 10000"/>
              <a:gd name="connsiteY6" fmla="*/ 7159 h 10000"/>
              <a:gd name="connsiteX7" fmla="*/ 5778 w 10000"/>
              <a:gd name="connsiteY7" fmla="*/ 8887 h 10000"/>
              <a:gd name="connsiteX8" fmla="*/ 6338 w 10000"/>
              <a:gd name="connsiteY8" fmla="*/ 9874 h 10000"/>
              <a:gd name="connsiteX9" fmla="*/ 9691 w 10000"/>
              <a:gd name="connsiteY9" fmla="*/ 9874 h 10000"/>
              <a:gd name="connsiteX10" fmla="*/ 9692 w 10000"/>
              <a:gd name="connsiteY10" fmla="*/ 2715 h 10000"/>
              <a:gd name="connsiteX11" fmla="*/ 7456 w 10000"/>
              <a:gd name="connsiteY11" fmla="*/ 2715 h 10000"/>
              <a:gd name="connsiteX0" fmla="*/ 0 w 10000"/>
              <a:gd name="connsiteY0" fmla="*/ 0 h 10741"/>
              <a:gd name="connsiteX1" fmla="*/ 2796 w 10000"/>
              <a:gd name="connsiteY1" fmla="*/ 494 h 10741"/>
              <a:gd name="connsiteX2" fmla="*/ 2796 w 10000"/>
              <a:gd name="connsiteY2" fmla="*/ 1480 h 10741"/>
              <a:gd name="connsiteX3" fmla="*/ 6459 w 10000"/>
              <a:gd name="connsiteY3" fmla="*/ 1728 h 10741"/>
              <a:gd name="connsiteX4" fmla="*/ 6645 w 10000"/>
              <a:gd name="connsiteY4" fmla="*/ 3209 h 10741"/>
              <a:gd name="connsiteX5" fmla="*/ 6459 w 10000"/>
              <a:gd name="connsiteY5" fmla="*/ 4937 h 10741"/>
              <a:gd name="connsiteX6" fmla="*/ 5713 w 10000"/>
              <a:gd name="connsiteY6" fmla="*/ 7159 h 10741"/>
              <a:gd name="connsiteX7" fmla="*/ 5340 w 10000"/>
              <a:gd name="connsiteY7" fmla="*/ 9628 h 10741"/>
              <a:gd name="connsiteX8" fmla="*/ 6338 w 10000"/>
              <a:gd name="connsiteY8" fmla="*/ 9874 h 10741"/>
              <a:gd name="connsiteX9" fmla="*/ 9691 w 10000"/>
              <a:gd name="connsiteY9" fmla="*/ 9874 h 10741"/>
              <a:gd name="connsiteX10" fmla="*/ 9692 w 10000"/>
              <a:gd name="connsiteY10" fmla="*/ 2715 h 10741"/>
              <a:gd name="connsiteX11" fmla="*/ 7456 w 10000"/>
              <a:gd name="connsiteY11" fmla="*/ 2715 h 10741"/>
              <a:gd name="connsiteX0" fmla="*/ 0 w 10000"/>
              <a:gd name="connsiteY0" fmla="*/ 0 h 10741"/>
              <a:gd name="connsiteX1" fmla="*/ 2796 w 10000"/>
              <a:gd name="connsiteY1" fmla="*/ 494 h 10741"/>
              <a:gd name="connsiteX2" fmla="*/ 2796 w 10000"/>
              <a:gd name="connsiteY2" fmla="*/ 1480 h 10741"/>
              <a:gd name="connsiteX3" fmla="*/ 6459 w 10000"/>
              <a:gd name="connsiteY3" fmla="*/ 1728 h 10741"/>
              <a:gd name="connsiteX4" fmla="*/ 6645 w 10000"/>
              <a:gd name="connsiteY4" fmla="*/ 3209 h 10741"/>
              <a:gd name="connsiteX5" fmla="*/ 6459 w 10000"/>
              <a:gd name="connsiteY5" fmla="*/ 4937 h 10741"/>
              <a:gd name="connsiteX6" fmla="*/ 5527 w 10000"/>
              <a:gd name="connsiteY6" fmla="*/ 7159 h 10741"/>
              <a:gd name="connsiteX7" fmla="*/ 5340 w 10000"/>
              <a:gd name="connsiteY7" fmla="*/ 9628 h 10741"/>
              <a:gd name="connsiteX8" fmla="*/ 6338 w 10000"/>
              <a:gd name="connsiteY8" fmla="*/ 9874 h 10741"/>
              <a:gd name="connsiteX9" fmla="*/ 9691 w 10000"/>
              <a:gd name="connsiteY9" fmla="*/ 9874 h 10741"/>
              <a:gd name="connsiteX10" fmla="*/ 9692 w 10000"/>
              <a:gd name="connsiteY10" fmla="*/ 2715 h 10741"/>
              <a:gd name="connsiteX11" fmla="*/ 7456 w 10000"/>
              <a:gd name="connsiteY11" fmla="*/ 2715 h 10741"/>
              <a:gd name="connsiteX0" fmla="*/ 0 w 10000"/>
              <a:gd name="connsiteY0" fmla="*/ 0 h 10741"/>
              <a:gd name="connsiteX1" fmla="*/ 2796 w 10000"/>
              <a:gd name="connsiteY1" fmla="*/ 494 h 10741"/>
              <a:gd name="connsiteX2" fmla="*/ 2796 w 10000"/>
              <a:gd name="connsiteY2" fmla="*/ 1480 h 10741"/>
              <a:gd name="connsiteX3" fmla="*/ 6459 w 10000"/>
              <a:gd name="connsiteY3" fmla="*/ 1728 h 10741"/>
              <a:gd name="connsiteX4" fmla="*/ 6645 w 10000"/>
              <a:gd name="connsiteY4" fmla="*/ 3209 h 10741"/>
              <a:gd name="connsiteX5" fmla="*/ 6459 w 10000"/>
              <a:gd name="connsiteY5" fmla="*/ 4937 h 10741"/>
              <a:gd name="connsiteX6" fmla="*/ 5713 w 10000"/>
              <a:gd name="connsiteY6" fmla="*/ 7159 h 10741"/>
              <a:gd name="connsiteX7" fmla="*/ 5340 w 10000"/>
              <a:gd name="connsiteY7" fmla="*/ 9628 h 10741"/>
              <a:gd name="connsiteX8" fmla="*/ 6338 w 10000"/>
              <a:gd name="connsiteY8" fmla="*/ 9874 h 10741"/>
              <a:gd name="connsiteX9" fmla="*/ 9691 w 10000"/>
              <a:gd name="connsiteY9" fmla="*/ 9874 h 10741"/>
              <a:gd name="connsiteX10" fmla="*/ 9692 w 10000"/>
              <a:gd name="connsiteY10" fmla="*/ 2715 h 10741"/>
              <a:gd name="connsiteX11" fmla="*/ 7456 w 10000"/>
              <a:gd name="connsiteY11" fmla="*/ 2715 h 10741"/>
              <a:gd name="connsiteX0" fmla="*/ 0 w 10000"/>
              <a:gd name="connsiteY0" fmla="*/ 0 h 10741"/>
              <a:gd name="connsiteX1" fmla="*/ 2796 w 10000"/>
              <a:gd name="connsiteY1" fmla="*/ 494 h 10741"/>
              <a:gd name="connsiteX2" fmla="*/ 2796 w 10000"/>
              <a:gd name="connsiteY2" fmla="*/ 1480 h 10741"/>
              <a:gd name="connsiteX3" fmla="*/ 6459 w 10000"/>
              <a:gd name="connsiteY3" fmla="*/ 1728 h 10741"/>
              <a:gd name="connsiteX4" fmla="*/ 6645 w 10000"/>
              <a:gd name="connsiteY4" fmla="*/ 3209 h 10741"/>
              <a:gd name="connsiteX5" fmla="*/ 6459 w 10000"/>
              <a:gd name="connsiteY5" fmla="*/ 4937 h 10741"/>
              <a:gd name="connsiteX6" fmla="*/ 5713 w 10000"/>
              <a:gd name="connsiteY6" fmla="*/ 7159 h 10741"/>
              <a:gd name="connsiteX7" fmla="*/ 5340 w 10000"/>
              <a:gd name="connsiteY7" fmla="*/ 9628 h 10741"/>
              <a:gd name="connsiteX8" fmla="*/ 6338 w 10000"/>
              <a:gd name="connsiteY8" fmla="*/ 9874 h 10741"/>
              <a:gd name="connsiteX9" fmla="*/ 9691 w 10000"/>
              <a:gd name="connsiteY9" fmla="*/ 9874 h 10741"/>
              <a:gd name="connsiteX10" fmla="*/ 9692 w 10000"/>
              <a:gd name="connsiteY10" fmla="*/ 2715 h 10741"/>
              <a:gd name="connsiteX11" fmla="*/ 7456 w 10000"/>
              <a:gd name="connsiteY11" fmla="*/ 2715 h 10741"/>
              <a:gd name="connsiteX0" fmla="*/ 0 w 10000"/>
              <a:gd name="connsiteY0" fmla="*/ 0 h 10741"/>
              <a:gd name="connsiteX1" fmla="*/ 2796 w 10000"/>
              <a:gd name="connsiteY1" fmla="*/ 494 h 10741"/>
              <a:gd name="connsiteX2" fmla="*/ 2796 w 10000"/>
              <a:gd name="connsiteY2" fmla="*/ 1480 h 10741"/>
              <a:gd name="connsiteX3" fmla="*/ 6459 w 10000"/>
              <a:gd name="connsiteY3" fmla="*/ 1728 h 10741"/>
              <a:gd name="connsiteX4" fmla="*/ 6645 w 10000"/>
              <a:gd name="connsiteY4" fmla="*/ 3209 h 10741"/>
              <a:gd name="connsiteX5" fmla="*/ 6459 w 10000"/>
              <a:gd name="connsiteY5" fmla="*/ 4937 h 10741"/>
              <a:gd name="connsiteX6" fmla="*/ 5713 w 10000"/>
              <a:gd name="connsiteY6" fmla="*/ 7159 h 10741"/>
              <a:gd name="connsiteX7" fmla="*/ 5340 w 10000"/>
              <a:gd name="connsiteY7" fmla="*/ 9628 h 10741"/>
              <a:gd name="connsiteX8" fmla="*/ 6338 w 10000"/>
              <a:gd name="connsiteY8" fmla="*/ 9874 h 10741"/>
              <a:gd name="connsiteX9" fmla="*/ 9691 w 10000"/>
              <a:gd name="connsiteY9" fmla="*/ 9874 h 10741"/>
              <a:gd name="connsiteX10" fmla="*/ 9692 w 10000"/>
              <a:gd name="connsiteY10" fmla="*/ 2715 h 10741"/>
              <a:gd name="connsiteX11" fmla="*/ 7456 w 10000"/>
              <a:gd name="connsiteY11" fmla="*/ 2715 h 10741"/>
              <a:gd name="connsiteX0" fmla="*/ 0 w 10000"/>
              <a:gd name="connsiteY0" fmla="*/ 0 h 10293"/>
              <a:gd name="connsiteX1" fmla="*/ 2796 w 10000"/>
              <a:gd name="connsiteY1" fmla="*/ 494 h 10293"/>
              <a:gd name="connsiteX2" fmla="*/ 2796 w 10000"/>
              <a:gd name="connsiteY2" fmla="*/ 1480 h 10293"/>
              <a:gd name="connsiteX3" fmla="*/ 6459 w 10000"/>
              <a:gd name="connsiteY3" fmla="*/ 1728 h 10293"/>
              <a:gd name="connsiteX4" fmla="*/ 6645 w 10000"/>
              <a:gd name="connsiteY4" fmla="*/ 3209 h 10293"/>
              <a:gd name="connsiteX5" fmla="*/ 6459 w 10000"/>
              <a:gd name="connsiteY5" fmla="*/ 4937 h 10293"/>
              <a:gd name="connsiteX6" fmla="*/ 5713 w 10000"/>
              <a:gd name="connsiteY6" fmla="*/ 7159 h 10293"/>
              <a:gd name="connsiteX7" fmla="*/ 5340 w 10000"/>
              <a:gd name="connsiteY7" fmla="*/ 9628 h 10293"/>
              <a:gd name="connsiteX8" fmla="*/ 6338 w 10000"/>
              <a:gd name="connsiteY8" fmla="*/ 9874 h 10293"/>
              <a:gd name="connsiteX9" fmla="*/ 9691 w 10000"/>
              <a:gd name="connsiteY9" fmla="*/ 9874 h 10293"/>
              <a:gd name="connsiteX10" fmla="*/ 9692 w 10000"/>
              <a:gd name="connsiteY10" fmla="*/ 2715 h 10293"/>
              <a:gd name="connsiteX11" fmla="*/ 7456 w 10000"/>
              <a:gd name="connsiteY11" fmla="*/ 2715 h 10293"/>
              <a:gd name="connsiteX0" fmla="*/ 0 w 10000"/>
              <a:gd name="connsiteY0" fmla="*/ 0 h 10293"/>
              <a:gd name="connsiteX1" fmla="*/ 2796 w 10000"/>
              <a:gd name="connsiteY1" fmla="*/ 494 h 10293"/>
              <a:gd name="connsiteX2" fmla="*/ 2796 w 10000"/>
              <a:gd name="connsiteY2" fmla="*/ 1480 h 10293"/>
              <a:gd name="connsiteX3" fmla="*/ 6459 w 10000"/>
              <a:gd name="connsiteY3" fmla="*/ 1728 h 10293"/>
              <a:gd name="connsiteX4" fmla="*/ 6645 w 10000"/>
              <a:gd name="connsiteY4" fmla="*/ 3209 h 10293"/>
              <a:gd name="connsiteX5" fmla="*/ 6459 w 10000"/>
              <a:gd name="connsiteY5" fmla="*/ 4937 h 10293"/>
              <a:gd name="connsiteX6" fmla="*/ 5713 w 10000"/>
              <a:gd name="connsiteY6" fmla="*/ 7159 h 10293"/>
              <a:gd name="connsiteX7" fmla="*/ 5340 w 10000"/>
              <a:gd name="connsiteY7" fmla="*/ 9628 h 10293"/>
              <a:gd name="connsiteX8" fmla="*/ 6338 w 10000"/>
              <a:gd name="connsiteY8" fmla="*/ 9874 h 10293"/>
              <a:gd name="connsiteX9" fmla="*/ 9691 w 10000"/>
              <a:gd name="connsiteY9" fmla="*/ 9874 h 10293"/>
              <a:gd name="connsiteX10" fmla="*/ 9692 w 10000"/>
              <a:gd name="connsiteY10" fmla="*/ 2715 h 10293"/>
              <a:gd name="connsiteX11" fmla="*/ 7456 w 10000"/>
              <a:gd name="connsiteY11" fmla="*/ 2715 h 10293"/>
              <a:gd name="connsiteX0" fmla="*/ 0 w 10000"/>
              <a:gd name="connsiteY0" fmla="*/ 0 h 10217"/>
              <a:gd name="connsiteX1" fmla="*/ 2796 w 10000"/>
              <a:gd name="connsiteY1" fmla="*/ 494 h 10217"/>
              <a:gd name="connsiteX2" fmla="*/ 2796 w 10000"/>
              <a:gd name="connsiteY2" fmla="*/ 1480 h 10217"/>
              <a:gd name="connsiteX3" fmla="*/ 6459 w 10000"/>
              <a:gd name="connsiteY3" fmla="*/ 1728 h 10217"/>
              <a:gd name="connsiteX4" fmla="*/ 6645 w 10000"/>
              <a:gd name="connsiteY4" fmla="*/ 3209 h 10217"/>
              <a:gd name="connsiteX5" fmla="*/ 6459 w 10000"/>
              <a:gd name="connsiteY5" fmla="*/ 4937 h 10217"/>
              <a:gd name="connsiteX6" fmla="*/ 5713 w 10000"/>
              <a:gd name="connsiteY6" fmla="*/ 7159 h 10217"/>
              <a:gd name="connsiteX7" fmla="*/ 5527 w 10000"/>
              <a:gd name="connsiteY7" fmla="*/ 9552 h 10217"/>
              <a:gd name="connsiteX8" fmla="*/ 6338 w 10000"/>
              <a:gd name="connsiteY8" fmla="*/ 9874 h 10217"/>
              <a:gd name="connsiteX9" fmla="*/ 9691 w 10000"/>
              <a:gd name="connsiteY9" fmla="*/ 9874 h 10217"/>
              <a:gd name="connsiteX10" fmla="*/ 9692 w 10000"/>
              <a:gd name="connsiteY10" fmla="*/ 2715 h 10217"/>
              <a:gd name="connsiteX11" fmla="*/ 7456 w 10000"/>
              <a:gd name="connsiteY11" fmla="*/ 2715 h 10217"/>
              <a:gd name="connsiteX0" fmla="*/ 0 w 10000"/>
              <a:gd name="connsiteY0" fmla="*/ 0 h 10217"/>
              <a:gd name="connsiteX1" fmla="*/ 2796 w 10000"/>
              <a:gd name="connsiteY1" fmla="*/ 494 h 10217"/>
              <a:gd name="connsiteX2" fmla="*/ 2796 w 10000"/>
              <a:gd name="connsiteY2" fmla="*/ 1480 h 10217"/>
              <a:gd name="connsiteX3" fmla="*/ 6459 w 10000"/>
              <a:gd name="connsiteY3" fmla="*/ 1728 h 10217"/>
              <a:gd name="connsiteX4" fmla="*/ 6645 w 10000"/>
              <a:gd name="connsiteY4" fmla="*/ 3209 h 10217"/>
              <a:gd name="connsiteX5" fmla="*/ 6459 w 10000"/>
              <a:gd name="connsiteY5" fmla="*/ 4937 h 10217"/>
              <a:gd name="connsiteX6" fmla="*/ 5713 w 10000"/>
              <a:gd name="connsiteY6" fmla="*/ 7159 h 10217"/>
              <a:gd name="connsiteX7" fmla="*/ 5527 w 10000"/>
              <a:gd name="connsiteY7" fmla="*/ 9552 h 10217"/>
              <a:gd name="connsiteX8" fmla="*/ 6338 w 10000"/>
              <a:gd name="connsiteY8" fmla="*/ 9874 h 10217"/>
              <a:gd name="connsiteX9" fmla="*/ 9691 w 10000"/>
              <a:gd name="connsiteY9" fmla="*/ 9874 h 10217"/>
              <a:gd name="connsiteX10" fmla="*/ 9692 w 10000"/>
              <a:gd name="connsiteY10" fmla="*/ 2715 h 10217"/>
              <a:gd name="connsiteX11" fmla="*/ 7456 w 10000"/>
              <a:gd name="connsiteY11" fmla="*/ 2715 h 10217"/>
              <a:gd name="connsiteX0" fmla="*/ 0 w 10000"/>
              <a:gd name="connsiteY0" fmla="*/ 0 h 10217"/>
              <a:gd name="connsiteX1" fmla="*/ 2796 w 10000"/>
              <a:gd name="connsiteY1" fmla="*/ 494 h 10217"/>
              <a:gd name="connsiteX2" fmla="*/ 2796 w 10000"/>
              <a:gd name="connsiteY2" fmla="*/ 1480 h 10217"/>
              <a:gd name="connsiteX3" fmla="*/ 6459 w 10000"/>
              <a:gd name="connsiteY3" fmla="*/ 1728 h 10217"/>
              <a:gd name="connsiteX4" fmla="*/ 6645 w 10000"/>
              <a:gd name="connsiteY4" fmla="*/ 3209 h 10217"/>
              <a:gd name="connsiteX5" fmla="*/ 6459 w 10000"/>
              <a:gd name="connsiteY5" fmla="*/ 4937 h 10217"/>
              <a:gd name="connsiteX6" fmla="*/ 5713 w 10000"/>
              <a:gd name="connsiteY6" fmla="*/ 7159 h 10217"/>
              <a:gd name="connsiteX7" fmla="*/ 5527 w 10000"/>
              <a:gd name="connsiteY7" fmla="*/ 9552 h 10217"/>
              <a:gd name="connsiteX8" fmla="*/ 6338 w 10000"/>
              <a:gd name="connsiteY8" fmla="*/ 9874 h 10217"/>
              <a:gd name="connsiteX9" fmla="*/ 9691 w 10000"/>
              <a:gd name="connsiteY9" fmla="*/ 9874 h 10217"/>
              <a:gd name="connsiteX10" fmla="*/ 9692 w 10000"/>
              <a:gd name="connsiteY10" fmla="*/ 2715 h 10217"/>
              <a:gd name="connsiteX11" fmla="*/ 7456 w 10000"/>
              <a:gd name="connsiteY11" fmla="*/ 2715 h 10217"/>
              <a:gd name="connsiteX0" fmla="*/ 0 w 10000"/>
              <a:gd name="connsiteY0" fmla="*/ 0 h 10217"/>
              <a:gd name="connsiteX1" fmla="*/ 2796 w 10000"/>
              <a:gd name="connsiteY1" fmla="*/ 494 h 10217"/>
              <a:gd name="connsiteX2" fmla="*/ 2796 w 10000"/>
              <a:gd name="connsiteY2" fmla="*/ 1480 h 10217"/>
              <a:gd name="connsiteX3" fmla="*/ 6459 w 10000"/>
              <a:gd name="connsiteY3" fmla="*/ 1728 h 10217"/>
              <a:gd name="connsiteX4" fmla="*/ 6645 w 10000"/>
              <a:gd name="connsiteY4" fmla="*/ 3209 h 10217"/>
              <a:gd name="connsiteX5" fmla="*/ 6459 w 10000"/>
              <a:gd name="connsiteY5" fmla="*/ 4937 h 10217"/>
              <a:gd name="connsiteX6" fmla="*/ 5713 w 10000"/>
              <a:gd name="connsiteY6" fmla="*/ 7159 h 10217"/>
              <a:gd name="connsiteX7" fmla="*/ 5527 w 10000"/>
              <a:gd name="connsiteY7" fmla="*/ 9552 h 10217"/>
              <a:gd name="connsiteX8" fmla="*/ 6338 w 10000"/>
              <a:gd name="connsiteY8" fmla="*/ 9874 h 10217"/>
              <a:gd name="connsiteX9" fmla="*/ 9691 w 10000"/>
              <a:gd name="connsiteY9" fmla="*/ 9874 h 10217"/>
              <a:gd name="connsiteX10" fmla="*/ 9692 w 10000"/>
              <a:gd name="connsiteY10" fmla="*/ 2715 h 10217"/>
              <a:gd name="connsiteX11" fmla="*/ 7456 w 10000"/>
              <a:gd name="connsiteY11" fmla="*/ 2715 h 10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00" h="10217">
                <a:moveTo>
                  <a:pt x="0" y="0"/>
                </a:moveTo>
                <a:cubicBezTo>
                  <a:pt x="170" y="431"/>
                  <a:pt x="2330" y="247"/>
                  <a:pt x="2796" y="494"/>
                </a:cubicBezTo>
                <a:cubicBezTo>
                  <a:pt x="3263" y="740"/>
                  <a:pt x="2186" y="1274"/>
                  <a:pt x="2796" y="1480"/>
                </a:cubicBezTo>
                <a:cubicBezTo>
                  <a:pt x="3406" y="1686"/>
                  <a:pt x="5659" y="1233"/>
                  <a:pt x="6459" y="1728"/>
                </a:cubicBezTo>
                <a:cubicBezTo>
                  <a:pt x="6801" y="2551"/>
                  <a:pt x="6645" y="2674"/>
                  <a:pt x="6645" y="3209"/>
                </a:cubicBezTo>
                <a:cubicBezTo>
                  <a:pt x="6645" y="3744"/>
                  <a:pt x="6620" y="3623"/>
                  <a:pt x="6459" y="4937"/>
                </a:cubicBezTo>
                <a:cubicBezTo>
                  <a:pt x="6346" y="5896"/>
                  <a:pt x="5868" y="6390"/>
                  <a:pt x="5713" y="7159"/>
                </a:cubicBezTo>
                <a:cubicBezTo>
                  <a:pt x="5558" y="7928"/>
                  <a:pt x="5414" y="7977"/>
                  <a:pt x="5527" y="9552"/>
                </a:cubicBezTo>
                <a:cubicBezTo>
                  <a:pt x="5962" y="10217"/>
                  <a:pt x="5518" y="9644"/>
                  <a:pt x="6338" y="9874"/>
                </a:cubicBezTo>
                <a:cubicBezTo>
                  <a:pt x="7895" y="9702"/>
                  <a:pt x="8216" y="9865"/>
                  <a:pt x="9691" y="9874"/>
                </a:cubicBezTo>
                <a:cubicBezTo>
                  <a:pt x="9894" y="8235"/>
                  <a:pt x="10000" y="3919"/>
                  <a:pt x="9692" y="2715"/>
                </a:cubicBezTo>
                <a:cubicBezTo>
                  <a:pt x="8695" y="2378"/>
                  <a:pt x="8491" y="2722"/>
                  <a:pt x="7456" y="2715"/>
                </a:cubicBezTo>
              </a:path>
            </a:pathLst>
          </a:custGeom>
          <a:noFill/>
          <a:ln w="41275">
            <a:solidFill>
              <a:srgbClr val="FFC000"/>
            </a:solidFill>
            <a:round/>
            <a:headEnd/>
            <a:tailEnd type="arrow" w="med" len="med"/>
          </a:ln>
        </p:spPr>
        <p:txBody>
          <a:bodyPr>
            <a:spAutoFit/>
          </a:bodyPr>
          <a:lstStyle/>
          <a:p>
            <a:endParaRPr lang="en-US"/>
          </a:p>
        </p:txBody>
      </p:sp>
      <p:sp>
        <p:nvSpPr>
          <p:cNvPr id="309" name="Rectangle 308"/>
          <p:cNvSpPr/>
          <p:nvPr/>
        </p:nvSpPr>
        <p:spPr>
          <a:xfrm>
            <a:off x="228600" y="3886200"/>
            <a:ext cx="4562029" cy="400110"/>
          </a:xfrm>
          <a:prstGeom prst="rect">
            <a:avLst/>
          </a:prstGeom>
        </p:spPr>
        <p:txBody>
          <a:bodyPr wrap="none">
            <a:spAutoFit/>
          </a:bodyPr>
          <a:lstStyle/>
          <a:p>
            <a:r>
              <a:rPr lang="en-US" sz="2000" dirty="0" err="1">
                <a:solidFill>
                  <a:srgbClr val="C00000"/>
                </a:solidFill>
                <a:latin typeface="+mj-lt"/>
              </a:rPr>
              <a:t>t</a:t>
            </a:r>
            <a:r>
              <a:rPr lang="en-US" sz="2000" baseline="-25000" dirty="0" err="1">
                <a:solidFill>
                  <a:srgbClr val="C00000"/>
                </a:solidFill>
                <a:latin typeface="+mj-lt"/>
              </a:rPr>
              <a:t>CLK</a:t>
            </a:r>
            <a:r>
              <a:rPr lang="en-US" sz="2000" dirty="0">
                <a:solidFill>
                  <a:srgbClr val="C00000"/>
                </a:solidFill>
                <a:latin typeface="+mj-lt"/>
              </a:rPr>
              <a:t> ≈ </a:t>
            </a:r>
            <a:r>
              <a:rPr lang="en-US" sz="2000" dirty="0" err="1">
                <a:solidFill>
                  <a:srgbClr val="C00000"/>
                </a:solidFill>
                <a:latin typeface="+mj-lt"/>
              </a:rPr>
              <a:t>t</a:t>
            </a:r>
            <a:r>
              <a:rPr lang="en-US" sz="2000" baseline="-25000" dirty="0" err="1">
                <a:solidFill>
                  <a:srgbClr val="C00000"/>
                </a:solidFill>
                <a:latin typeface="+mj-lt"/>
              </a:rPr>
              <a:t>IFETCH</a:t>
            </a:r>
            <a:r>
              <a:rPr lang="en-US" sz="2000" baseline="-25000" dirty="0">
                <a:solidFill>
                  <a:srgbClr val="C00000"/>
                </a:solidFill>
                <a:latin typeface="+mj-lt"/>
              </a:rPr>
              <a:t> </a:t>
            </a:r>
            <a:r>
              <a:rPr lang="en-US" sz="2000" dirty="0">
                <a:solidFill>
                  <a:srgbClr val="C00000"/>
                </a:solidFill>
                <a:latin typeface="+mj-lt"/>
              </a:rPr>
              <a:t>+ </a:t>
            </a:r>
            <a:r>
              <a:rPr lang="en-US" sz="2000" dirty="0" err="1">
                <a:solidFill>
                  <a:srgbClr val="C00000"/>
                </a:solidFill>
                <a:latin typeface="+mj-lt"/>
              </a:rPr>
              <a:t>t</a:t>
            </a:r>
            <a:r>
              <a:rPr lang="en-US" sz="2000" baseline="-25000" dirty="0" err="1">
                <a:solidFill>
                  <a:srgbClr val="C00000"/>
                </a:solidFill>
                <a:latin typeface="+mj-lt"/>
              </a:rPr>
              <a:t>RF</a:t>
            </a:r>
            <a:r>
              <a:rPr lang="en-US" sz="2000" baseline="-25000" dirty="0">
                <a:solidFill>
                  <a:srgbClr val="C00000"/>
                </a:solidFill>
                <a:latin typeface="+mj-lt"/>
              </a:rPr>
              <a:t> </a:t>
            </a:r>
            <a:r>
              <a:rPr lang="en-US" sz="2000" dirty="0">
                <a:solidFill>
                  <a:srgbClr val="C00000"/>
                </a:solidFill>
                <a:latin typeface="+mj-lt"/>
              </a:rPr>
              <a:t>+ </a:t>
            </a:r>
            <a:r>
              <a:rPr lang="en-US" sz="2000" dirty="0" err="1">
                <a:solidFill>
                  <a:srgbClr val="C00000"/>
                </a:solidFill>
                <a:latin typeface="+mj-lt"/>
              </a:rPr>
              <a:t>t</a:t>
            </a:r>
            <a:r>
              <a:rPr lang="en-US" sz="2000" baseline="-25000" dirty="0" err="1">
                <a:solidFill>
                  <a:srgbClr val="C00000"/>
                </a:solidFill>
                <a:latin typeface="+mj-lt"/>
              </a:rPr>
              <a:t>ALU</a:t>
            </a:r>
            <a:r>
              <a:rPr lang="en-US" sz="2000" baseline="-25000" dirty="0">
                <a:solidFill>
                  <a:srgbClr val="C00000"/>
                </a:solidFill>
                <a:latin typeface="+mj-lt"/>
              </a:rPr>
              <a:t> </a:t>
            </a:r>
            <a:r>
              <a:rPr lang="en-US" sz="2000" dirty="0">
                <a:solidFill>
                  <a:srgbClr val="C00000"/>
                </a:solidFill>
                <a:latin typeface="+mj-lt"/>
              </a:rPr>
              <a:t>+ </a:t>
            </a:r>
            <a:r>
              <a:rPr lang="en-US" sz="2000" dirty="0" err="1">
                <a:solidFill>
                  <a:srgbClr val="C00000"/>
                </a:solidFill>
                <a:latin typeface="+mj-lt"/>
              </a:rPr>
              <a:t>t</a:t>
            </a:r>
            <a:r>
              <a:rPr lang="en-US" sz="2000" baseline="-25000" dirty="0" err="1">
                <a:solidFill>
                  <a:srgbClr val="C00000"/>
                </a:solidFill>
                <a:latin typeface="+mj-lt"/>
              </a:rPr>
              <a:t>MEM</a:t>
            </a:r>
            <a:r>
              <a:rPr lang="en-US" sz="2000" baseline="-25000" dirty="0">
                <a:solidFill>
                  <a:srgbClr val="C00000"/>
                </a:solidFill>
                <a:latin typeface="+mj-lt"/>
              </a:rPr>
              <a:t> </a:t>
            </a:r>
            <a:r>
              <a:rPr lang="en-US" sz="2000" dirty="0">
                <a:solidFill>
                  <a:srgbClr val="C00000"/>
                </a:solidFill>
                <a:latin typeface="+mj-lt"/>
              </a:rPr>
              <a:t>+ </a:t>
            </a:r>
            <a:r>
              <a:rPr lang="en-US" sz="2000" dirty="0" err="1">
                <a:solidFill>
                  <a:srgbClr val="C00000"/>
                </a:solidFill>
                <a:latin typeface="+mj-lt"/>
              </a:rPr>
              <a:t>t</a:t>
            </a:r>
            <a:r>
              <a:rPr lang="en-US" sz="2000" baseline="-25000" dirty="0" err="1">
                <a:solidFill>
                  <a:srgbClr val="C00000"/>
                </a:solidFill>
                <a:latin typeface="+mj-lt"/>
              </a:rPr>
              <a:t>WB</a:t>
            </a:r>
            <a:endParaRPr lang="en-US" sz="2000" dirty="0">
              <a:solidFill>
                <a:srgbClr val="C00000"/>
              </a:solidFill>
              <a:latin typeface="+mj-lt"/>
            </a:endParaRPr>
          </a:p>
        </p:txBody>
      </p:sp>
      <p:sp>
        <p:nvSpPr>
          <p:cNvPr id="306" name="Freeform 113"/>
          <p:cNvSpPr>
            <a:spLocks/>
          </p:cNvSpPr>
          <p:nvPr/>
        </p:nvSpPr>
        <p:spPr bwMode="auto">
          <a:xfrm>
            <a:off x="4800518" y="3352967"/>
            <a:ext cx="4088336" cy="3086726"/>
          </a:xfrm>
          <a:custGeom>
            <a:avLst/>
            <a:gdLst>
              <a:gd name="T0" fmla="*/ 488 w 1408"/>
              <a:gd name="T1" fmla="*/ 0 h 3408"/>
              <a:gd name="T2" fmla="*/ 680 w 1408"/>
              <a:gd name="T3" fmla="*/ 288 h 3408"/>
              <a:gd name="T4" fmla="*/ 1112 w 1408"/>
              <a:gd name="T5" fmla="*/ 720 h 3408"/>
              <a:gd name="T6" fmla="*/ 104 w 1408"/>
              <a:gd name="T7" fmla="*/ 672 h 3408"/>
              <a:gd name="T8" fmla="*/ 488 w 1408"/>
              <a:gd name="T9" fmla="*/ 2016 h 3408"/>
              <a:gd name="T10" fmla="*/ 1160 w 1408"/>
              <a:gd name="T11" fmla="*/ 2304 h 3408"/>
              <a:gd name="T12" fmla="*/ 1352 w 1408"/>
              <a:gd name="T13" fmla="*/ 2880 h 3408"/>
              <a:gd name="T14" fmla="*/ 824 w 1408"/>
              <a:gd name="T15" fmla="*/ 2928 h 3408"/>
              <a:gd name="T16" fmla="*/ 728 w 1408"/>
              <a:gd name="T17" fmla="*/ 3408 h 340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08"/>
              <a:gd name="T28" fmla="*/ 0 h 3408"/>
              <a:gd name="T29" fmla="*/ 1408 w 1408"/>
              <a:gd name="T30" fmla="*/ 3408 h 3408"/>
              <a:gd name="connsiteX0" fmla="*/ 0 w 15114"/>
              <a:gd name="connsiteY0" fmla="*/ 0 h 9718"/>
              <a:gd name="connsiteX1" fmla="*/ 9944 w 15114"/>
              <a:gd name="connsiteY1" fmla="*/ 563 h 9718"/>
              <a:gd name="connsiteX2" fmla="*/ 13012 w 15114"/>
              <a:gd name="connsiteY2" fmla="*/ 1831 h 9718"/>
              <a:gd name="connsiteX3" fmla="*/ 5853 w 15114"/>
              <a:gd name="connsiteY3" fmla="*/ 1690 h 9718"/>
              <a:gd name="connsiteX4" fmla="*/ 8580 w 15114"/>
              <a:gd name="connsiteY4" fmla="*/ 5633 h 9718"/>
              <a:gd name="connsiteX5" fmla="*/ 13353 w 15114"/>
              <a:gd name="connsiteY5" fmla="*/ 6479 h 9718"/>
              <a:gd name="connsiteX6" fmla="*/ 14716 w 15114"/>
              <a:gd name="connsiteY6" fmla="*/ 8169 h 9718"/>
              <a:gd name="connsiteX7" fmla="*/ 10966 w 15114"/>
              <a:gd name="connsiteY7" fmla="*/ 8310 h 9718"/>
              <a:gd name="connsiteX8" fmla="*/ 10284 w 15114"/>
              <a:gd name="connsiteY8" fmla="*/ 9718 h 9718"/>
              <a:gd name="connsiteX0" fmla="*/ 0 w 10000"/>
              <a:gd name="connsiteY0" fmla="*/ 24 h 10024"/>
              <a:gd name="connsiteX1" fmla="*/ 3384 w 10000"/>
              <a:gd name="connsiteY1" fmla="*/ 314 h 10024"/>
              <a:gd name="connsiteX2" fmla="*/ 8609 w 10000"/>
              <a:gd name="connsiteY2" fmla="*/ 1908 h 10024"/>
              <a:gd name="connsiteX3" fmla="*/ 3873 w 10000"/>
              <a:gd name="connsiteY3" fmla="*/ 1763 h 10024"/>
              <a:gd name="connsiteX4" fmla="*/ 5677 w 10000"/>
              <a:gd name="connsiteY4" fmla="*/ 5820 h 10024"/>
              <a:gd name="connsiteX5" fmla="*/ 8835 w 10000"/>
              <a:gd name="connsiteY5" fmla="*/ 6691 h 10024"/>
              <a:gd name="connsiteX6" fmla="*/ 9737 w 10000"/>
              <a:gd name="connsiteY6" fmla="*/ 8430 h 10024"/>
              <a:gd name="connsiteX7" fmla="*/ 7256 w 10000"/>
              <a:gd name="connsiteY7" fmla="*/ 8575 h 10024"/>
              <a:gd name="connsiteX8" fmla="*/ 6804 w 10000"/>
              <a:gd name="connsiteY8" fmla="*/ 10024 h 10024"/>
              <a:gd name="connsiteX0" fmla="*/ 0 w 10000"/>
              <a:gd name="connsiteY0" fmla="*/ 0 h 10000"/>
              <a:gd name="connsiteX1" fmla="*/ 3384 w 10000"/>
              <a:gd name="connsiteY1" fmla="*/ 290 h 10000"/>
              <a:gd name="connsiteX2" fmla="*/ 3384 w 10000"/>
              <a:gd name="connsiteY2" fmla="*/ 869 h 10000"/>
              <a:gd name="connsiteX3" fmla="*/ 3873 w 10000"/>
              <a:gd name="connsiteY3" fmla="*/ 1739 h 10000"/>
              <a:gd name="connsiteX4" fmla="*/ 5677 w 10000"/>
              <a:gd name="connsiteY4" fmla="*/ 5796 h 10000"/>
              <a:gd name="connsiteX5" fmla="*/ 8835 w 10000"/>
              <a:gd name="connsiteY5" fmla="*/ 6667 h 10000"/>
              <a:gd name="connsiteX6" fmla="*/ 9737 w 10000"/>
              <a:gd name="connsiteY6" fmla="*/ 8406 h 10000"/>
              <a:gd name="connsiteX7" fmla="*/ 7256 w 10000"/>
              <a:gd name="connsiteY7" fmla="*/ 8551 h 10000"/>
              <a:gd name="connsiteX8" fmla="*/ 6804 w 10000"/>
              <a:gd name="connsiteY8" fmla="*/ 10000 h 10000"/>
              <a:gd name="connsiteX0" fmla="*/ 0 w 10000"/>
              <a:gd name="connsiteY0" fmla="*/ 0 h 10000"/>
              <a:gd name="connsiteX1" fmla="*/ 3384 w 10000"/>
              <a:gd name="connsiteY1" fmla="*/ 290 h 10000"/>
              <a:gd name="connsiteX2" fmla="*/ 3384 w 10000"/>
              <a:gd name="connsiteY2" fmla="*/ 869 h 10000"/>
              <a:gd name="connsiteX3" fmla="*/ 5865 w 10000"/>
              <a:gd name="connsiteY3" fmla="*/ 1304 h 10000"/>
              <a:gd name="connsiteX4" fmla="*/ 5677 w 10000"/>
              <a:gd name="connsiteY4" fmla="*/ 5796 h 10000"/>
              <a:gd name="connsiteX5" fmla="*/ 8835 w 10000"/>
              <a:gd name="connsiteY5" fmla="*/ 6667 h 10000"/>
              <a:gd name="connsiteX6" fmla="*/ 9737 w 10000"/>
              <a:gd name="connsiteY6" fmla="*/ 8406 h 10000"/>
              <a:gd name="connsiteX7" fmla="*/ 7256 w 10000"/>
              <a:gd name="connsiteY7" fmla="*/ 8551 h 10000"/>
              <a:gd name="connsiteX8" fmla="*/ 6804 w 10000"/>
              <a:gd name="connsiteY8" fmla="*/ 10000 h 10000"/>
              <a:gd name="connsiteX0" fmla="*/ 0 w 10000"/>
              <a:gd name="connsiteY0" fmla="*/ 0 h 10000"/>
              <a:gd name="connsiteX1" fmla="*/ 3384 w 10000"/>
              <a:gd name="connsiteY1" fmla="*/ 290 h 10000"/>
              <a:gd name="connsiteX2" fmla="*/ 3384 w 10000"/>
              <a:gd name="connsiteY2" fmla="*/ 869 h 10000"/>
              <a:gd name="connsiteX3" fmla="*/ 5865 w 10000"/>
              <a:gd name="connsiteY3" fmla="*/ 1304 h 10000"/>
              <a:gd name="connsiteX4" fmla="*/ 5865 w 10000"/>
              <a:gd name="connsiteY4" fmla="*/ 3768 h 10000"/>
              <a:gd name="connsiteX5" fmla="*/ 8835 w 10000"/>
              <a:gd name="connsiteY5" fmla="*/ 6667 h 10000"/>
              <a:gd name="connsiteX6" fmla="*/ 9737 w 10000"/>
              <a:gd name="connsiteY6" fmla="*/ 8406 h 10000"/>
              <a:gd name="connsiteX7" fmla="*/ 7256 w 10000"/>
              <a:gd name="connsiteY7" fmla="*/ 8551 h 10000"/>
              <a:gd name="connsiteX8" fmla="*/ 6804 w 10000"/>
              <a:gd name="connsiteY8" fmla="*/ 10000 h 10000"/>
              <a:gd name="connsiteX0" fmla="*/ 0 w 9818"/>
              <a:gd name="connsiteY0" fmla="*/ 0 h 10000"/>
              <a:gd name="connsiteX1" fmla="*/ 3384 w 9818"/>
              <a:gd name="connsiteY1" fmla="*/ 290 h 10000"/>
              <a:gd name="connsiteX2" fmla="*/ 3384 w 9818"/>
              <a:gd name="connsiteY2" fmla="*/ 869 h 10000"/>
              <a:gd name="connsiteX3" fmla="*/ 5865 w 9818"/>
              <a:gd name="connsiteY3" fmla="*/ 1304 h 10000"/>
              <a:gd name="connsiteX4" fmla="*/ 5865 w 9818"/>
              <a:gd name="connsiteY4" fmla="*/ 3768 h 10000"/>
              <a:gd name="connsiteX5" fmla="*/ 6767 w 9818"/>
              <a:gd name="connsiteY5" fmla="*/ 4348 h 10000"/>
              <a:gd name="connsiteX6" fmla="*/ 9737 w 9818"/>
              <a:gd name="connsiteY6" fmla="*/ 8406 h 10000"/>
              <a:gd name="connsiteX7" fmla="*/ 7256 w 9818"/>
              <a:gd name="connsiteY7" fmla="*/ 8551 h 10000"/>
              <a:gd name="connsiteX8" fmla="*/ 6804 w 9818"/>
              <a:gd name="connsiteY8" fmla="*/ 10000 h 10000"/>
              <a:gd name="connsiteX0" fmla="*/ 0 w 9273"/>
              <a:gd name="connsiteY0" fmla="*/ 0 h 10000"/>
              <a:gd name="connsiteX1" fmla="*/ 3447 w 9273"/>
              <a:gd name="connsiteY1" fmla="*/ 290 h 10000"/>
              <a:gd name="connsiteX2" fmla="*/ 3447 w 9273"/>
              <a:gd name="connsiteY2" fmla="*/ 869 h 10000"/>
              <a:gd name="connsiteX3" fmla="*/ 5974 w 9273"/>
              <a:gd name="connsiteY3" fmla="*/ 1304 h 10000"/>
              <a:gd name="connsiteX4" fmla="*/ 5974 w 9273"/>
              <a:gd name="connsiteY4" fmla="*/ 3768 h 10000"/>
              <a:gd name="connsiteX5" fmla="*/ 6892 w 9273"/>
              <a:gd name="connsiteY5" fmla="*/ 4348 h 10000"/>
              <a:gd name="connsiteX6" fmla="*/ 9190 w 9273"/>
              <a:gd name="connsiteY6" fmla="*/ 4203 h 10000"/>
              <a:gd name="connsiteX7" fmla="*/ 7391 w 9273"/>
              <a:gd name="connsiteY7" fmla="*/ 8551 h 10000"/>
              <a:gd name="connsiteX8" fmla="*/ 6930 w 9273"/>
              <a:gd name="connsiteY8" fmla="*/ 10000 h 10000"/>
              <a:gd name="connsiteX0" fmla="*/ 0 w 10991"/>
              <a:gd name="connsiteY0" fmla="*/ 0 h 10000"/>
              <a:gd name="connsiteX1" fmla="*/ 3717 w 10991"/>
              <a:gd name="connsiteY1" fmla="*/ 290 h 10000"/>
              <a:gd name="connsiteX2" fmla="*/ 3717 w 10991"/>
              <a:gd name="connsiteY2" fmla="*/ 869 h 10000"/>
              <a:gd name="connsiteX3" fmla="*/ 6442 w 10991"/>
              <a:gd name="connsiteY3" fmla="*/ 1304 h 10000"/>
              <a:gd name="connsiteX4" fmla="*/ 6442 w 10991"/>
              <a:gd name="connsiteY4" fmla="*/ 3768 h 10000"/>
              <a:gd name="connsiteX5" fmla="*/ 7432 w 10991"/>
              <a:gd name="connsiteY5" fmla="*/ 4348 h 10000"/>
              <a:gd name="connsiteX6" fmla="*/ 10901 w 10991"/>
              <a:gd name="connsiteY6" fmla="*/ 4493 h 10000"/>
              <a:gd name="connsiteX7" fmla="*/ 7970 w 10991"/>
              <a:gd name="connsiteY7" fmla="*/ 8551 h 10000"/>
              <a:gd name="connsiteX8" fmla="*/ 7473 w 10991"/>
              <a:gd name="connsiteY8" fmla="*/ 10000 h 10000"/>
              <a:gd name="connsiteX0" fmla="*/ 0 w 10991"/>
              <a:gd name="connsiteY0" fmla="*/ 0 h 10000"/>
              <a:gd name="connsiteX1" fmla="*/ 3717 w 10991"/>
              <a:gd name="connsiteY1" fmla="*/ 290 h 10000"/>
              <a:gd name="connsiteX2" fmla="*/ 3717 w 10991"/>
              <a:gd name="connsiteY2" fmla="*/ 869 h 10000"/>
              <a:gd name="connsiteX3" fmla="*/ 6442 w 10991"/>
              <a:gd name="connsiteY3" fmla="*/ 1304 h 10000"/>
              <a:gd name="connsiteX4" fmla="*/ 6442 w 10991"/>
              <a:gd name="connsiteY4" fmla="*/ 3768 h 10000"/>
              <a:gd name="connsiteX5" fmla="*/ 7432 w 10991"/>
              <a:gd name="connsiteY5" fmla="*/ 4348 h 10000"/>
              <a:gd name="connsiteX6" fmla="*/ 10901 w 10991"/>
              <a:gd name="connsiteY6" fmla="*/ 4493 h 10000"/>
              <a:gd name="connsiteX7" fmla="*/ 7970 w 10991"/>
              <a:gd name="connsiteY7" fmla="*/ 8551 h 10000"/>
              <a:gd name="connsiteX8" fmla="*/ 7473 w 10991"/>
              <a:gd name="connsiteY8" fmla="*/ 10000 h 10000"/>
              <a:gd name="connsiteX0" fmla="*/ 0 w 10991"/>
              <a:gd name="connsiteY0" fmla="*/ 0 h 10000"/>
              <a:gd name="connsiteX1" fmla="*/ 3717 w 10991"/>
              <a:gd name="connsiteY1" fmla="*/ 290 h 10000"/>
              <a:gd name="connsiteX2" fmla="*/ 3717 w 10991"/>
              <a:gd name="connsiteY2" fmla="*/ 869 h 10000"/>
              <a:gd name="connsiteX3" fmla="*/ 6442 w 10991"/>
              <a:gd name="connsiteY3" fmla="*/ 1014 h 10000"/>
              <a:gd name="connsiteX4" fmla="*/ 6442 w 10991"/>
              <a:gd name="connsiteY4" fmla="*/ 3768 h 10000"/>
              <a:gd name="connsiteX5" fmla="*/ 7432 w 10991"/>
              <a:gd name="connsiteY5" fmla="*/ 4348 h 10000"/>
              <a:gd name="connsiteX6" fmla="*/ 10901 w 10991"/>
              <a:gd name="connsiteY6" fmla="*/ 4493 h 10000"/>
              <a:gd name="connsiteX7" fmla="*/ 7970 w 10991"/>
              <a:gd name="connsiteY7" fmla="*/ 8551 h 10000"/>
              <a:gd name="connsiteX8" fmla="*/ 7473 w 10991"/>
              <a:gd name="connsiteY8" fmla="*/ 10000 h 10000"/>
              <a:gd name="connsiteX0" fmla="*/ 0 w 10991"/>
              <a:gd name="connsiteY0" fmla="*/ 0 h 10000"/>
              <a:gd name="connsiteX1" fmla="*/ 3717 w 10991"/>
              <a:gd name="connsiteY1" fmla="*/ 290 h 10000"/>
              <a:gd name="connsiteX2" fmla="*/ 3717 w 10991"/>
              <a:gd name="connsiteY2" fmla="*/ 869 h 10000"/>
              <a:gd name="connsiteX3" fmla="*/ 6442 w 10991"/>
              <a:gd name="connsiteY3" fmla="*/ 1014 h 10000"/>
              <a:gd name="connsiteX4" fmla="*/ 6442 w 10991"/>
              <a:gd name="connsiteY4" fmla="*/ 3768 h 10000"/>
              <a:gd name="connsiteX5" fmla="*/ 7432 w 10991"/>
              <a:gd name="connsiteY5" fmla="*/ 4348 h 10000"/>
              <a:gd name="connsiteX6" fmla="*/ 10901 w 10991"/>
              <a:gd name="connsiteY6" fmla="*/ 4493 h 10000"/>
              <a:gd name="connsiteX7" fmla="*/ 7970 w 10991"/>
              <a:gd name="connsiteY7" fmla="*/ 8551 h 10000"/>
              <a:gd name="connsiteX8" fmla="*/ 7473 w 10991"/>
              <a:gd name="connsiteY8" fmla="*/ 10000 h 10000"/>
              <a:gd name="connsiteX0" fmla="*/ 0 w 10991"/>
              <a:gd name="connsiteY0" fmla="*/ 0 h 10000"/>
              <a:gd name="connsiteX1" fmla="*/ 3717 w 10991"/>
              <a:gd name="connsiteY1" fmla="*/ 290 h 10000"/>
              <a:gd name="connsiteX2" fmla="*/ 3717 w 10991"/>
              <a:gd name="connsiteY2" fmla="*/ 869 h 10000"/>
              <a:gd name="connsiteX3" fmla="*/ 6442 w 10991"/>
              <a:gd name="connsiteY3" fmla="*/ 1014 h 10000"/>
              <a:gd name="connsiteX4" fmla="*/ 6442 w 10991"/>
              <a:gd name="connsiteY4" fmla="*/ 3768 h 10000"/>
              <a:gd name="connsiteX5" fmla="*/ 7432 w 10991"/>
              <a:gd name="connsiteY5" fmla="*/ 4348 h 10000"/>
              <a:gd name="connsiteX6" fmla="*/ 10901 w 10991"/>
              <a:gd name="connsiteY6" fmla="*/ 4493 h 10000"/>
              <a:gd name="connsiteX7" fmla="*/ 7681 w 10991"/>
              <a:gd name="connsiteY7" fmla="*/ 5217 h 10000"/>
              <a:gd name="connsiteX8" fmla="*/ 7473 w 10991"/>
              <a:gd name="connsiteY8" fmla="*/ 10000 h 10000"/>
              <a:gd name="connsiteX0" fmla="*/ 0 w 10991"/>
              <a:gd name="connsiteY0" fmla="*/ 0 h 10000"/>
              <a:gd name="connsiteX1" fmla="*/ 3717 w 10991"/>
              <a:gd name="connsiteY1" fmla="*/ 290 h 10000"/>
              <a:gd name="connsiteX2" fmla="*/ 3717 w 10991"/>
              <a:gd name="connsiteY2" fmla="*/ 869 h 10000"/>
              <a:gd name="connsiteX3" fmla="*/ 6442 w 10991"/>
              <a:gd name="connsiteY3" fmla="*/ 1014 h 10000"/>
              <a:gd name="connsiteX4" fmla="*/ 6442 w 10991"/>
              <a:gd name="connsiteY4" fmla="*/ 3768 h 10000"/>
              <a:gd name="connsiteX5" fmla="*/ 7432 w 10991"/>
              <a:gd name="connsiteY5" fmla="*/ 4348 h 10000"/>
              <a:gd name="connsiteX6" fmla="*/ 10901 w 10991"/>
              <a:gd name="connsiteY6" fmla="*/ 4493 h 10000"/>
              <a:gd name="connsiteX7" fmla="*/ 7681 w 10991"/>
              <a:gd name="connsiteY7" fmla="*/ 5217 h 10000"/>
              <a:gd name="connsiteX8" fmla="*/ 7312 w 10991"/>
              <a:gd name="connsiteY8" fmla="*/ 8416 h 10000"/>
              <a:gd name="connsiteX9" fmla="*/ 7473 w 10991"/>
              <a:gd name="connsiteY9" fmla="*/ 10000 h 10000"/>
              <a:gd name="connsiteX0" fmla="*/ 0 w 10991"/>
              <a:gd name="connsiteY0" fmla="*/ 0 h 10000"/>
              <a:gd name="connsiteX1" fmla="*/ 3717 w 10991"/>
              <a:gd name="connsiteY1" fmla="*/ 290 h 10000"/>
              <a:gd name="connsiteX2" fmla="*/ 3717 w 10991"/>
              <a:gd name="connsiteY2" fmla="*/ 869 h 10000"/>
              <a:gd name="connsiteX3" fmla="*/ 6442 w 10991"/>
              <a:gd name="connsiteY3" fmla="*/ 1014 h 10000"/>
              <a:gd name="connsiteX4" fmla="*/ 6442 w 10991"/>
              <a:gd name="connsiteY4" fmla="*/ 3768 h 10000"/>
              <a:gd name="connsiteX5" fmla="*/ 7432 w 10991"/>
              <a:gd name="connsiteY5" fmla="*/ 4348 h 10000"/>
              <a:gd name="connsiteX6" fmla="*/ 10901 w 10991"/>
              <a:gd name="connsiteY6" fmla="*/ 4493 h 10000"/>
              <a:gd name="connsiteX7" fmla="*/ 7681 w 10991"/>
              <a:gd name="connsiteY7" fmla="*/ 5217 h 10000"/>
              <a:gd name="connsiteX8" fmla="*/ 8424 w 10991"/>
              <a:gd name="connsiteY8" fmla="*/ 5797 h 10000"/>
              <a:gd name="connsiteX9" fmla="*/ 7473 w 10991"/>
              <a:gd name="connsiteY9" fmla="*/ 10000 h 10000"/>
              <a:gd name="connsiteX0" fmla="*/ 0 w 10991"/>
              <a:gd name="connsiteY0" fmla="*/ 0 h 10000"/>
              <a:gd name="connsiteX1" fmla="*/ 3717 w 10991"/>
              <a:gd name="connsiteY1" fmla="*/ 290 h 10000"/>
              <a:gd name="connsiteX2" fmla="*/ 3717 w 10991"/>
              <a:gd name="connsiteY2" fmla="*/ 869 h 10000"/>
              <a:gd name="connsiteX3" fmla="*/ 6442 w 10991"/>
              <a:gd name="connsiteY3" fmla="*/ 1014 h 10000"/>
              <a:gd name="connsiteX4" fmla="*/ 6442 w 10991"/>
              <a:gd name="connsiteY4" fmla="*/ 3768 h 10000"/>
              <a:gd name="connsiteX5" fmla="*/ 7432 w 10991"/>
              <a:gd name="connsiteY5" fmla="*/ 4348 h 10000"/>
              <a:gd name="connsiteX6" fmla="*/ 10901 w 10991"/>
              <a:gd name="connsiteY6" fmla="*/ 4493 h 10000"/>
              <a:gd name="connsiteX7" fmla="*/ 7681 w 10991"/>
              <a:gd name="connsiteY7" fmla="*/ 5217 h 10000"/>
              <a:gd name="connsiteX8" fmla="*/ 8424 w 10991"/>
              <a:gd name="connsiteY8" fmla="*/ 5797 h 10000"/>
              <a:gd name="connsiteX9" fmla="*/ 7473 w 10991"/>
              <a:gd name="connsiteY9" fmla="*/ 10000 h 10000"/>
              <a:gd name="connsiteX0" fmla="*/ 0 w 10991"/>
              <a:gd name="connsiteY0" fmla="*/ 0 h 10000"/>
              <a:gd name="connsiteX1" fmla="*/ 3717 w 10991"/>
              <a:gd name="connsiteY1" fmla="*/ 290 h 10000"/>
              <a:gd name="connsiteX2" fmla="*/ 3717 w 10991"/>
              <a:gd name="connsiteY2" fmla="*/ 869 h 10000"/>
              <a:gd name="connsiteX3" fmla="*/ 6442 w 10991"/>
              <a:gd name="connsiteY3" fmla="*/ 1014 h 10000"/>
              <a:gd name="connsiteX4" fmla="*/ 6442 w 10991"/>
              <a:gd name="connsiteY4" fmla="*/ 3768 h 10000"/>
              <a:gd name="connsiteX5" fmla="*/ 7432 w 10991"/>
              <a:gd name="connsiteY5" fmla="*/ 4348 h 10000"/>
              <a:gd name="connsiteX6" fmla="*/ 10901 w 10991"/>
              <a:gd name="connsiteY6" fmla="*/ 4493 h 10000"/>
              <a:gd name="connsiteX7" fmla="*/ 7681 w 10991"/>
              <a:gd name="connsiteY7" fmla="*/ 5217 h 10000"/>
              <a:gd name="connsiteX8" fmla="*/ 8424 w 10991"/>
              <a:gd name="connsiteY8" fmla="*/ 5797 h 10000"/>
              <a:gd name="connsiteX9" fmla="*/ 7658 w 10991"/>
              <a:gd name="connsiteY9" fmla="*/ 9023 h 10000"/>
              <a:gd name="connsiteX10" fmla="*/ 7473 w 10991"/>
              <a:gd name="connsiteY10" fmla="*/ 10000 h 10000"/>
              <a:gd name="connsiteX0" fmla="*/ 0 w 13042"/>
              <a:gd name="connsiteY0" fmla="*/ 0 h 10000"/>
              <a:gd name="connsiteX1" fmla="*/ 3717 w 13042"/>
              <a:gd name="connsiteY1" fmla="*/ 290 h 10000"/>
              <a:gd name="connsiteX2" fmla="*/ 3717 w 13042"/>
              <a:gd name="connsiteY2" fmla="*/ 869 h 10000"/>
              <a:gd name="connsiteX3" fmla="*/ 6442 w 13042"/>
              <a:gd name="connsiteY3" fmla="*/ 1014 h 10000"/>
              <a:gd name="connsiteX4" fmla="*/ 6442 w 13042"/>
              <a:gd name="connsiteY4" fmla="*/ 3768 h 10000"/>
              <a:gd name="connsiteX5" fmla="*/ 7432 w 13042"/>
              <a:gd name="connsiteY5" fmla="*/ 4348 h 10000"/>
              <a:gd name="connsiteX6" fmla="*/ 10901 w 13042"/>
              <a:gd name="connsiteY6" fmla="*/ 4493 h 10000"/>
              <a:gd name="connsiteX7" fmla="*/ 7681 w 13042"/>
              <a:gd name="connsiteY7" fmla="*/ 5217 h 10000"/>
              <a:gd name="connsiteX8" fmla="*/ 8424 w 13042"/>
              <a:gd name="connsiteY8" fmla="*/ 5797 h 10000"/>
              <a:gd name="connsiteX9" fmla="*/ 12883 w 13042"/>
              <a:gd name="connsiteY9" fmla="*/ 5797 h 10000"/>
              <a:gd name="connsiteX10" fmla="*/ 7473 w 13042"/>
              <a:gd name="connsiteY10" fmla="*/ 10000 h 10000"/>
              <a:gd name="connsiteX0" fmla="*/ 0 w 13042"/>
              <a:gd name="connsiteY0" fmla="*/ 0 h 10000"/>
              <a:gd name="connsiteX1" fmla="*/ 3717 w 13042"/>
              <a:gd name="connsiteY1" fmla="*/ 290 h 10000"/>
              <a:gd name="connsiteX2" fmla="*/ 3717 w 13042"/>
              <a:gd name="connsiteY2" fmla="*/ 869 h 10000"/>
              <a:gd name="connsiteX3" fmla="*/ 6442 w 13042"/>
              <a:gd name="connsiteY3" fmla="*/ 1014 h 10000"/>
              <a:gd name="connsiteX4" fmla="*/ 6442 w 13042"/>
              <a:gd name="connsiteY4" fmla="*/ 3768 h 10000"/>
              <a:gd name="connsiteX5" fmla="*/ 7432 w 13042"/>
              <a:gd name="connsiteY5" fmla="*/ 4348 h 10000"/>
              <a:gd name="connsiteX6" fmla="*/ 10901 w 13042"/>
              <a:gd name="connsiteY6" fmla="*/ 4493 h 10000"/>
              <a:gd name="connsiteX7" fmla="*/ 7681 w 13042"/>
              <a:gd name="connsiteY7" fmla="*/ 5217 h 10000"/>
              <a:gd name="connsiteX8" fmla="*/ 8424 w 13042"/>
              <a:gd name="connsiteY8" fmla="*/ 5797 h 10000"/>
              <a:gd name="connsiteX9" fmla="*/ 12883 w 13042"/>
              <a:gd name="connsiteY9" fmla="*/ 5797 h 10000"/>
              <a:gd name="connsiteX10" fmla="*/ 7473 w 13042"/>
              <a:gd name="connsiteY10" fmla="*/ 10000 h 10000"/>
              <a:gd name="connsiteX0" fmla="*/ 0 w 13042"/>
              <a:gd name="connsiteY0" fmla="*/ 0 h 6498"/>
              <a:gd name="connsiteX1" fmla="*/ 3717 w 13042"/>
              <a:gd name="connsiteY1" fmla="*/ 290 h 6498"/>
              <a:gd name="connsiteX2" fmla="*/ 3717 w 13042"/>
              <a:gd name="connsiteY2" fmla="*/ 869 h 6498"/>
              <a:gd name="connsiteX3" fmla="*/ 6442 w 13042"/>
              <a:gd name="connsiteY3" fmla="*/ 1014 h 6498"/>
              <a:gd name="connsiteX4" fmla="*/ 6442 w 13042"/>
              <a:gd name="connsiteY4" fmla="*/ 3768 h 6498"/>
              <a:gd name="connsiteX5" fmla="*/ 7432 w 13042"/>
              <a:gd name="connsiteY5" fmla="*/ 4348 h 6498"/>
              <a:gd name="connsiteX6" fmla="*/ 10901 w 13042"/>
              <a:gd name="connsiteY6" fmla="*/ 4493 h 6498"/>
              <a:gd name="connsiteX7" fmla="*/ 7681 w 13042"/>
              <a:gd name="connsiteY7" fmla="*/ 5217 h 6498"/>
              <a:gd name="connsiteX8" fmla="*/ 8424 w 13042"/>
              <a:gd name="connsiteY8" fmla="*/ 5797 h 6498"/>
              <a:gd name="connsiteX9" fmla="*/ 12883 w 13042"/>
              <a:gd name="connsiteY9" fmla="*/ 5797 h 6498"/>
              <a:gd name="connsiteX10" fmla="*/ 12883 w 13042"/>
              <a:gd name="connsiteY10" fmla="*/ 869 h 6498"/>
              <a:gd name="connsiteX0" fmla="*/ 0 w 10447"/>
              <a:gd name="connsiteY0" fmla="*/ 0 h 9035"/>
              <a:gd name="connsiteX1" fmla="*/ 2850 w 10447"/>
              <a:gd name="connsiteY1" fmla="*/ 446 h 9035"/>
              <a:gd name="connsiteX2" fmla="*/ 2850 w 10447"/>
              <a:gd name="connsiteY2" fmla="*/ 1337 h 9035"/>
              <a:gd name="connsiteX3" fmla="*/ 4939 w 10447"/>
              <a:gd name="connsiteY3" fmla="*/ 1560 h 9035"/>
              <a:gd name="connsiteX4" fmla="*/ 4939 w 10447"/>
              <a:gd name="connsiteY4" fmla="*/ 5799 h 9035"/>
              <a:gd name="connsiteX5" fmla="*/ 5699 w 10447"/>
              <a:gd name="connsiteY5" fmla="*/ 6691 h 9035"/>
              <a:gd name="connsiteX6" fmla="*/ 8358 w 10447"/>
              <a:gd name="connsiteY6" fmla="*/ 6914 h 9035"/>
              <a:gd name="connsiteX7" fmla="*/ 5889 w 10447"/>
              <a:gd name="connsiteY7" fmla="*/ 8029 h 9035"/>
              <a:gd name="connsiteX8" fmla="*/ 6459 w 10447"/>
              <a:gd name="connsiteY8" fmla="*/ 8921 h 9035"/>
              <a:gd name="connsiteX9" fmla="*/ 9878 w 10447"/>
              <a:gd name="connsiteY9" fmla="*/ 8921 h 9035"/>
              <a:gd name="connsiteX10" fmla="*/ 9874 w 10447"/>
              <a:gd name="connsiteY10" fmla="*/ 3366 h 9035"/>
              <a:gd name="connsiteX11" fmla="*/ 9878 w 10447"/>
              <a:gd name="connsiteY11" fmla="*/ 1337 h 9035"/>
              <a:gd name="connsiteX0" fmla="*/ 0 w 10000"/>
              <a:gd name="connsiteY0" fmla="*/ 0 h 10000"/>
              <a:gd name="connsiteX1" fmla="*/ 2728 w 10000"/>
              <a:gd name="connsiteY1" fmla="*/ 494 h 10000"/>
              <a:gd name="connsiteX2" fmla="*/ 2728 w 10000"/>
              <a:gd name="connsiteY2" fmla="*/ 1480 h 10000"/>
              <a:gd name="connsiteX3" fmla="*/ 4728 w 10000"/>
              <a:gd name="connsiteY3" fmla="*/ 1727 h 10000"/>
              <a:gd name="connsiteX4" fmla="*/ 4728 w 10000"/>
              <a:gd name="connsiteY4" fmla="*/ 6418 h 10000"/>
              <a:gd name="connsiteX5" fmla="*/ 5455 w 10000"/>
              <a:gd name="connsiteY5" fmla="*/ 7406 h 10000"/>
              <a:gd name="connsiteX6" fmla="*/ 8000 w 10000"/>
              <a:gd name="connsiteY6" fmla="*/ 7652 h 10000"/>
              <a:gd name="connsiteX7" fmla="*/ 5637 w 10000"/>
              <a:gd name="connsiteY7" fmla="*/ 8887 h 10000"/>
              <a:gd name="connsiteX8" fmla="*/ 6183 w 10000"/>
              <a:gd name="connsiteY8" fmla="*/ 9874 h 10000"/>
              <a:gd name="connsiteX9" fmla="*/ 9455 w 10000"/>
              <a:gd name="connsiteY9" fmla="*/ 9874 h 10000"/>
              <a:gd name="connsiteX10" fmla="*/ 9456 w 10000"/>
              <a:gd name="connsiteY10" fmla="*/ 2715 h 10000"/>
              <a:gd name="connsiteX11" fmla="*/ 9455 w 10000"/>
              <a:gd name="connsiteY11" fmla="*/ 1480 h 10000"/>
              <a:gd name="connsiteX0" fmla="*/ 0 w 10000"/>
              <a:gd name="connsiteY0" fmla="*/ 0 h 10000"/>
              <a:gd name="connsiteX1" fmla="*/ 2728 w 10000"/>
              <a:gd name="connsiteY1" fmla="*/ 494 h 10000"/>
              <a:gd name="connsiteX2" fmla="*/ 2728 w 10000"/>
              <a:gd name="connsiteY2" fmla="*/ 1480 h 10000"/>
              <a:gd name="connsiteX3" fmla="*/ 4728 w 10000"/>
              <a:gd name="connsiteY3" fmla="*/ 1727 h 10000"/>
              <a:gd name="connsiteX4" fmla="*/ 4728 w 10000"/>
              <a:gd name="connsiteY4" fmla="*/ 6418 h 10000"/>
              <a:gd name="connsiteX5" fmla="*/ 5455 w 10000"/>
              <a:gd name="connsiteY5" fmla="*/ 7406 h 10000"/>
              <a:gd name="connsiteX6" fmla="*/ 8000 w 10000"/>
              <a:gd name="connsiteY6" fmla="*/ 7652 h 10000"/>
              <a:gd name="connsiteX7" fmla="*/ 5637 w 10000"/>
              <a:gd name="connsiteY7" fmla="*/ 8887 h 10000"/>
              <a:gd name="connsiteX8" fmla="*/ 6183 w 10000"/>
              <a:gd name="connsiteY8" fmla="*/ 9874 h 10000"/>
              <a:gd name="connsiteX9" fmla="*/ 9455 w 10000"/>
              <a:gd name="connsiteY9" fmla="*/ 9874 h 10000"/>
              <a:gd name="connsiteX10" fmla="*/ 9456 w 10000"/>
              <a:gd name="connsiteY10" fmla="*/ 2715 h 10000"/>
              <a:gd name="connsiteX11" fmla="*/ 9455 w 10000"/>
              <a:gd name="connsiteY11" fmla="*/ 1480 h 10000"/>
              <a:gd name="connsiteX0" fmla="*/ 0 w 10000"/>
              <a:gd name="connsiteY0" fmla="*/ 0 h 10000"/>
              <a:gd name="connsiteX1" fmla="*/ 2728 w 10000"/>
              <a:gd name="connsiteY1" fmla="*/ 494 h 10000"/>
              <a:gd name="connsiteX2" fmla="*/ 2728 w 10000"/>
              <a:gd name="connsiteY2" fmla="*/ 1480 h 10000"/>
              <a:gd name="connsiteX3" fmla="*/ 4728 w 10000"/>
              <a:gd name="connsiteY3" fmla="*/ 1727 h 10000"/>
              <a:gd name="connsiteX4" fmla="*/ 4728 w 10000"/>
              <a:gd name="connsiteY4" fmla="*/ 6418 h 10000"/>
              <a:gd name="connsiteX5" fmla="*/ 5455 w 10000"/>
              <a:gd name="connsiteY5" fmla="*/ 7406 h 10000"/>
              <a:gd name="connsiteX6" fmla="*/ 8000 w 10000"/>
              <a:gd name="connsiteY6" fmla="*/ 7652 h 10000"/>
              <a:gd name="connsiteX7" fmla="*/ 5637 w 10000"/>
              <a:gd name="connsiteY7" fmla="*/ 8887 h 10000"/>
              <a:gd name="connsiteX8" fmla="*/ 6183 w 10000"/>
              <a:gd name="connsiteY8" fmla="*/ 9874 h 10000"/>
              <a:gd name="connsiteX9" fmla="*/ 9455 w 10000"/>
              <a:gd name="connsiteY9" fmla="*/ 9874 h 10000"/>
              <a:gd name="connsiteX10" fmla="*/ 9456 w 10000"/>
              <a:gd name="connsiteY10" fmla="*/ 2715 h 10000"/>
              <a:gd name="connsiteX11" fmla="*/ 7274 w 10000"/>
              <a:gd name="connsiteY11" fmla="*/ 2468 h 10000"/>
              <a:gd name="connsiteX0" fmla="*/ 0 w 10000"/>
              <a:gd name="connsiteY0" fmla="*/ 0 h 10000"/>
              <a:gd name="connsiteX1" fmla="*/ 2728 w 10000"/>
              <a:gd name="connsiteY1" fmla="*/ 494 h 10000"/>
              <a:gd name="connsiteX2" fmla="*/ 2728 w 10000"/>
              <a:gd name="connsiteY2" fmla="*/ 1480 h 10000"/>
              <a:gd name="connsiteX3" fmla="*/ 4728 w 10000"/>
              <a:gd name="connsiteY3" fmla="*/ 1727 h 10000"/>
              <a:gd name="connsiteX4" fmla="*/ 4728 w 10000"/>
              <a:gd name="connsiteY4" fmla="*/ 6418 h 10000"/>
              <a:gd name="connsiteX5" fmla="*/ 5455 w 10000"/>
              <a:gd name="connsiteY5" fmla="*/ 7406 h 10000"/>
              <a:gd name="connsiteX6" fmla="*/ 8000 w 10000"/>
              <a:gd name="connsiteY6" fmla="*/ 7652 h 10000"/>
              <a:gd name="connsiteX7" fmla="*/ 5637 w 10000"/>
              <a:gd name="connsiteY7" fmla="*/ 8887 h 10000"/>
              <a:gd name="connsiteX8" fmla="*/ 6183 w 10000"/>
              <a:gd name="connsiteY8" fmla="*/ 9874 h 10000"/>
              <a:gd name="connsiteX9" fmla="*/ 9455 w 10000"/>
              <a:gd name="connsiteY9" fmla="*/ 9874 h 10000"/>
              <a:gd name="connsiteX10" fmla="*/ 9456 w 10000"/>
              <a:gd name="connsiteY10" fmla="*/ 2715 h 10000"/>
              <a:gd name="connsiteX11" fmla="*/ 7274 w 10000"/>
              <a:gd name="connsiteY11" fmla="*/ 2468 h 10000"/>
              <a:gd name="connsiteX0" fmla="*/ 0 w 10000"/>
              <a:gd name="connsiteY0" fmla="*/ 0 h 10000"/>
              <a:gd name="connsiteX1" fmla="*/ 2728 w 10000"/>
              <a:gd name="connsiteY1" fmla="*/ 494 h 10000"/>
              <a:gd name="connsiteX2" fmla="*/ 2728 w 10000"/>
              <a:gd name="connsiteY2" fmla="*/ 1480 h 10000"/>
              <a:gd name="connsiteX3" fmla="*/ 4728 w 10000"/>
              <a:gd name="connsiteY3" fmla="*/ 1727 h 10000"/>
              <a:gd name="connsiteX4" fmla="*/ 4728 w 10000"/>
              <a:gd name="connsiteY4" fmla="*/ 6418 h 10000"/>
              <a:gd name="connsiteX5" fmla="*/ 5455 w 10000"/>
              <a:gd name="connsiteY5" fmla="*/ 7406 h 10000"/>
              <a:gd name="connsiteX6" fmla="*/ 8000 w 10000"/>
              <a:gd name="connsiteY6" fmla="*/ 7652 h 10000"/>
              <a:gd name="connsiteX7" fmla="*/ 5637 w 10000"/>
              <a:gd name="connsiteY7" fmla="*/ 8887 h 10000"/>
              <a:gd name="connsiteX8" fmla="*/ 6183 w 10000"/>
              <a:gd name="connsiteY8" fmla="*/ 9874 h 10000"/>
              <a:gd name="connsiteX9" fmla="*/ 9455 w 10000"/>
              <a:gd name="connsiteY9" fmla="*/ 9874 h 10000"/>
              <a:gd name="connsiteX10" fmla="*/ 9456 w 10000"/>
              <a:gd name="connsiteY10" fmla="*/ 2715 h 10000"/>
              <a:gd name="connsiteX11" fmla="*/ 7274 w 10000"/>
              <a:gd name="connsiteY11" fmla="*/ 2715 h 10000"/>
              <a:gd name="connsiteX0" fmla="*/ 0 w 10000"/>
              <a:gd name="connsiteY0" fmla="*/ 0 h 10000"/>
              <a:gd name="connsiteX1" fmla="*/ 2728 w 10000"/>
              <a:gd name="connsiteY1" fmla="*/ 494 h 10000"/>
              <a:gd name="connsiteX2" fmla="*/ 2728 w 10000"/>
              <a:gd name="connsiteY2" fmla="*/ 1480 h 10000"/>
              <a:gd name="connsiteX3" fmla="*/ 4728 w 10000"/>
              <a:gd name="connsiteY3" fmla="*/ 1727 h 10000"/>
              <a:gd name="connsiteX4" fmla="*/ 4728 w 10000"/>
              <a:gd name="connsiteY4" fmla="*/ 6418 h 10000"/>
              <a:gd name="connsiteX5" fmla="*/ 5455 w 10000"/>
              <a:gd name="connsiteY5" fmla="*/ 7406 h 10000"/>
              <a:gd name="connsiteX6" fmla="*/ 8000 w 10000"/>
              <a:gd name="connsiteY6" fmla="*/ 7652 h 10000"/>
              <a:gd name="connsiteX7" fmla="*/ 5637 w 10000"/>
              <a:gd name="connsiteY7" fmla="*/ 8887 h 10000"/>
              <a:gd name="connsiteX8" fmla="*/ 6183 w 10000"/>
              <a:gd name="connsiteY8" fmla="*/ 9874 h 10000"/>
              <a:gd name="connsiteX9" fmla="*/ 9455 w 10000"/>
              <a:gd name="connsiteY9" fmla="*/ 9874 h 10000"/>
              <a:gd name="connsiteX10" fmla="*/ 9456 w 10000"/>
              <a:gd name="connsiteY10" fmla="*/ 2715 h 10000"/>
              <a:gd name="connsiteX11" fmla="*/ 7274 w 10000"/>
              <a:gd name="connsiteY11" fmla="*/ 2715 h 10000"/>
              <a:gd name="connsiteX0" fmla="*/ 0 w 10000"/>
              <a:gd name="connsiteY0" fmla="*/ 0 h 10000"/>
              <a:gd name="connsiteX1" fmla="*/ 2728 w 10000"/>
              <a:gd name="connsiteY1" fmla="*/ 494 h 10000"/>
              <a:gd name="connsiteX2" fmla="*/ 2728 w 10000"/>
              <a:gd name="connsiteY2" fmla="*/ 1480 h 10000"/>
              <a:gd name="connsiteX3" fmla="*/ 4728 w 10000"/>
              <a:gd name="connsiteY3" fmla="*/ 1727 h 10000"/>
              <a:gd name="connsiteX4" fmla="*/ 4728 w 10000"/>
              <a:gd name="connsiteY4" fmla="*/ 6418 h 10000"/>
              <a:gd name="connsiteX5" fmla="*/ 5455 w 10000"/>
              <a:gd name="connsiteY5" fmla="*/ 7406 h 10000"/>
              <a:gd name="connsiteX6" fmla="*/ 8000 w 10000"/>
              <a:gd name="connsiteY6" fmla="*/ 7652 h 10000"/>
              <a:gd name="connsiteX7" fmla="*/ 5637 w 10000"/>
              <a:gd name="connsiteY7" fmla="*/ 8887 h 10000"/>
              <a:gd name="connsiteX8" fmla="*/ 6183 w 10000"/>
              <a:gd name="connsiteY8" fmla="*/ 9874 h 10000"/>
              <a:gd name="connsiteX9" fmla="*/ 9455 w 10000"/>
              <a:gd name="connsiteY9" fmla="*/ 9874 h 10000"/>
              <a:gd name="connsiteX10" fmla="*/ 9456 w 10000"/>
              <a:gd name="connsiteY10" fmla="*/ 2715 h 10000"/>
              <a:gd name="connsiteX11" fmla="*/ 7274 w 10000"/>
              <a:gd name="connsiteY11" fmla="*/ 2715 h 10000"/>
              <a:gd name="connsiteX0" fmla="*/ 0 w 10000"/>
              <a:gd name="connsiteY0" fmla="*/ 0 h 10000"/>
              <a:gd name="connsiteX1" fmla="*/ 2728 w 10000"/>
              <a:gd name="connsiteY1" fmla="*/ 494 h 10000"/>
              <a:gd name="connsiteX2" fmla="*/ 2728 w 10000"/>
              <a:gd name="connsiteY2" fmla="*/ 1480 h 10000"/>
              <a:gd name="connsiteX3" fmla="*/ 4728 w 10000"/>
              <a:gd name="connsiteY3" fmla="*/ 1727 h 10000"/>
              <a:gd name="connsiteX4" fmla="*/ 4728 w 10000"/>
              <a:gd name="connsiteY4" fmla="*/ 6418 h 10000"/>
              <a:gd name="connsiteX5" fmla="*/ 5455 w 10000"/>
              <a:gd name="connsiteY5" fmla="*/ 7406 h 10000"/>
              <a:gd name="connsiteX6" fmla="*/ 8000 w 10000"/>
              <a:gd name="connsiteY6" fmla="*/ 7652 h 10000"/>
              <a:gd name="connsiteX7" fmla="*/ 5637 w 10000"/>
              <a:gd name="connsiteY7" fmla="*/ 8887 h 10000"/>
              <a:gd name="connsiteX8" fmla="*/ 6183 w 10000"/>
              <a:gd name="connsiteY8" fmla="*/ 9874 h 10000"/>
              <a:gd name="connsiteX9" fmla="*/ 9455 w 10000"/>
              <a:gd name="connsiteY9" fmla="*/ 9874 h 10000"/>
              <a:gd name="connsiteX10" fmla="*/ 9456 w 10000"/>
              <a:gd name="connsiteY10" fmla="*/ 2715 h 10000"/>
              <a:gd name="connsiteX11" fmla="*/ 7274 w 10000"/>
              <a:gd name="connsiteY11" fmla="*/ 2715 h 10000"/>
              <a:gd name="connsiteX0" fmla="*/ 0 w 9756"/>
              <a:gd name="connsiteY0" fmla="*/ 0 h 10000"/>
              <a:gd name="connsiteX1" fmla="*/ 2728 w 9756"/>
              <a:gd name="connsiteY1" fmla="*/ 494 h 10000"/>
              <a:gd name="connsiteX2" fmla="*/ 2728 w 9756"/>
              <a:gd name="connsiteY2" fmla="*/ 1480 h 10000"/>
              <a:gd name="connsiteX3" fmla="*/ 4728 w 9756"/>
              <a:gd name="connsiteY3" fmla="*/ 1727 h 10000"/>
              <a:gd name="connsiteX4" fmla="*/ 4728 w 9756"/>
              <a:gd name="connsiteY4" fmla="*/ 6418 h 10000"/>
              <a:gd name="connsiteX5" fmla="*/ 5455 w 9756"/>
              <a:gd name="connsiteY5" fmla="*/ 7406 h 10000"/>
              <a:gd name="connsiteX6" fmla="*/ 8000 w 9756"/>
              <a:gd name="connsiteY6" fmla="*/ 7652 h 10000"/>
              <a:gd name="connsiteX7" fmla="*/ 5637 w 9756"/>
              <a:gd name="connsiteY7" fmla="*/ 8887 h 10000"/>
              <a:gd name="connsiteX8" fmla="*/ 6183 w 9756"/>
              <a:gd name="connsiteY8" fmla="*/ 9874 h 10000"/>
              <a:gd name="connsiteX9" fmla="*/ 9455 w 9756"/>
              <a:gd name="connsiteY9" fmla="*/ 9874 h 10000"/>
              <a:gd name="connsiteX10" fmla="*/ 9456 w 9756"/>
              <a:gd name="connsiteY10" fmla="*/ 2715 h 10000"/>
              <a:gd name="connsiteX11" fmla="*/ 7274 w 9756"/>
              <a:gd name="connsiteY11" fmla="*/ 2715 h 10000"/>
              <a:gd name="connsiteX0" fmla="*/ 0 w 10000"/>
              <a:gd name="connsiteY0" fmla="*/ 0 h 10000"/>
              <a:gd name="connsiteX1" fmla="*/ 2796 w 10000"/>
              <a:gd name="connsiteY1" fmla="*/ 494 h 10000"/>
              <a:gd name="connsiteX2" fmla="*/ 2796 w 10000"/>
              <a:gd name="connsiteY2" fmla="*/ 1480 h 10000"/>
              <a:gd name="connsiteX3" fmla="*/ 4846 w 10000"/>
              <a:gd name="connsiteY3" fmla="*/ 1727 h 10000"/>
              <a:gd name="connsiteX4" fmla="*/ 4846 w 10000"/>
              <a:gd name="connsiteY4" fmla="*/ 6418 h 10000"/>
              <a:gd name="connsiteX5" fmla="*/ 5591 w 10000"/>
              <a:gd name="connsiteY5" fmla="*/ 7406 h 10000"/>
              <a:gd name="connsiteX6" fmla="*/ 8200 w 10000"/>
              <a:gd name="connsiteY6" fmla="*/ 7652 h 10000"/>
              <a:gd name="connsiteX7" fmla="*/ 5778 w 10000"/>
              <a:gd name="connsiteY7" fmla="*/ 8887 h 10000"/>
              <a:gd name="connsiteX8" fmla="*/ 6338 w 10000"/>
              <a:gd name="connsiteY8" fmla="*/ 9874 h 10000"/>
              <a:gd name="connsiteX9" fmla="*/ 9691 w 10000"/>
              <a:gd name="connsiteY9" fmla="*/ 9874 h 10000"/>
              <a:gd name="connsiteX10" fmla="*/ 9692 w 10000"/>
              <a:gd name="connsiteY10" fmla="*/ 2715 h 10000"/>
              <a:gd name="connsiteX11" fmla="*/ 7456 w 10000"/>
              <a:gd name="connsiteY11" fmla="*/ 2715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00" h="10000">
                <a:moveTo>
                  <a:pt x="0" y="0"/>
                </a:moveTo>
                <a:cubicBezTo>
                  <a:pt x="170" y="431"/>
                  <a:pt x="2330" y="247"/>
                  <a:pt x="2796" y="494"/>
                </a:cubicBezTo>
                <a:cubicBezTo>
                  <a:pt x="3263" y="740"/>
                  <a:pt x="2455" y="1274"/>
                  <a:pt x="2796" y="1480"/>
                </a:cubicBezTo>
                <a:cubicBezTo>
                  <a:pt x="3138" y="1687"/>
                  <a:pt x="4046" y="1232"/>
                  <a:pt x="4846" y="1727"/>
                </a:cubicBezTo>
                <a:cubicBezTo>
                  <a:pt x="5188" y="2550"/>
                  <a:pt x="4722" y="5471"/>
                  <a:pt x="4846" y="6418"/>
                </a:cubicBezTo>
                <a:cubicBezTo>
                  <a:pt x="4970" y="7365"/>
                  <a:pt x="5527" y="6591"/>
                  <a:pt x="5591" y="7406"/>
                </a:cubicBezTo>
                <a:cubicBezTo>
                  <a:pt x="6150" y="7613"/>
                  <a:pt x="7857" y="7110"/>
                  <a:pt x="8200" y="7652"/>
                </a:cubicBezTo>
                <a:cubicBezTo>
                  <a:pt x="8268" y="8846"/>
                  <a:pt x="6207" y="7323"/>
                  <a:pt x="5778" y="8887"/>
                </a:cubicBezTo>
                <a:cubicBezTo>
                  <a:pt x="5329" y="10000"/>
                  <a:pt x="5762" y="9740"/>
                  <a:pt x="6338" y="9874"/>
                </a:cubicBezTo>
                <a:cubicBezTo>
                  <a:pt x="7895" y="9702"/>
                  <a:pt x="8216" y="9865"/>
                  <a:pt x="9691" y="9874"/>
                </a:cubicBezTo>
                <a:cubicBezTo>
                  <a:pt x="9894" y="8235"/>
                  <a:pt x="10000" y="3919"/>
                  <a:pt x="9692" y="2715"/>
                </a:cubicBezTo>
                <a:cubicBezTo>
                  <a:pt x="8695" y="2378"/>
                  <a:pt x="8491" y="2722"/>
                  <a:pt x="7456" y="2715"/>
                </a:cubicBezTo>
              </a:path>
            </a:pathLst>
          </a:custGeom>
          <a:noFill/>
          <a:ln w="57150">
            <a:solidFill>
              <a:srgbClr val="CC0000"/>
            </a:solidFill>
            <a:round/>
            <a:headEnd/>
            <a:tailEnd type="arrow" w="med" len="med"/>
          </a:ln>
        </p:spPr>
        <p:txBody>
          <a:bodyPr>
            <a:spAutoFit/>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0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0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0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7">
                                            <p:txEl>
                                              <p:pRg st="4" end="4"/>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308" grpId="0" animBg="1"/>
      <p:bldP spid="309" grpId="0"/>
      <p:bldP spid="306"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Resolving Control Hazards</a:t>
            </a:r>
          </a:p>
        </p:txBody>
      </p:sp>
      <p:sp>
        <p:nvSpPr>
          <p:cNvPr id="3" name="Content Placeholder 2"/>
          <p:cNvSpPr>
            <a:spLocks noGrp="1"/>
          </p:cNvSpPr>
          <p:nvPr>
            <p:ph idx="1"/>
          </p:nvPr>
        </p:nvSpPr>
        <p:spPr/>
        <p:txBody>
          <a:bodyPr/>
          <a:lstStyle/>
          <a:p>
            <a:r>
              <a:rPr lang="en-US" dirty="0"/>
              <a:t>Strategy 1: Stall. Wait for the result to be available by freezing earlier pipeline stages</a:t>
            </a:r>
          </a:p>
          <a:p>
            <a:endParaRPr lang="en-US" dirty="0"/>
          </a:p>
          <a:p>
            <a:r>
              <a:rPr lang="en-US" dirty="0"/>
              <a:t>Strategy 2: Bypass. Route data to the earlier pipeline stage as soon as it is calculated</a:t>
            </a:r>
          </a:p>
          <a:p>
            <a:pPr>
              <a:buNone/>
            </a:pPr>
            <a:endParaRPr lang="en-US" dirty="0"/>
          </a:p>
          <a:p>
            <a:r>
              <a:rPr lang="en-US" dirty="0"/>
              <a:t>Strategy 3: Speculate</a:t>
            </a:r>
          </a:p>
          <a:p>
            <a:pPr lvl="1"/>
            <a:r>
              <a:rPr lang="en-US" dirty="0"/>
              <a:t>Guess a value and continue executing anyway</a:t>
            </a:r>
          </a:p>
          <a:p>
            <a:pPr lvl="1"/>
            <a:r>
              <a:rPr lang="en-US" dirty="0"/>
              <a:t>When actual value is available, two cases</a:t>
            </a:r>
          </a:p>
          <a:p>
            <a:pPr lvl="2"/>
            <a:r>
              <a:rPr lang="en-US" dirty="0"/>
              <a:t>Guessed correctly </a:t>
            </a:r>
            <a:r>
              <a:rPr lang="en-US" dirty="0">
                <a:sym typeface="Wingdings" pitchFamily="2" charset="2"/>
              </a:rPr>
              <a:t> do nothing</a:t>
            </a:r>
          </a:p>
          <a:p>
            <a:pPr lvl="2"/>
            <a:r>
              <a:rPr lang="en-US" dirty="0">
                <a:sym typeface="Wingdings" pitchFamily="2" charset="2"/>
              </a:rPr>
              <a:t>Guessed incorrectly  kill &amp; restart with correct value</a:t>
            </a:r>
            <a:endParaRPr lang="en-US" dirty="0"/>
          </a:p>
        </p:txBody>
      </p:sp>
      <p:sp>
        <p:nvSpPr>
          <p:cNvPr id="4" name="Rectangle 3"/>
          <p:cNvSpPr/>
          <p:nvPr/>
        </p:nvSpPr>
        <p:spPr>
          <a:xfrm>
            <a:off x="381000" y="1066800"/>
            <a:ext cx="8382000" cy="914400"/>
          </a:xfrm>
          <a:prstGeom prst="rect">
            <a:avLst/>
          </a:prstGeom>
          <a:noFill/>
          <a:ln w="38100">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381898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Resolving Control Hazards With Stalls</a:t>
            </a:r>
          </a:p>
        </p:txBody>
      </p:sp>
      <p:sp>
        <p:nvSpPr>
          <p:cNvPr id="3" name="Content Placeholder 2"/>
          <p:cNvSpPr>
            <a:spLocks noGrp="1"/>
          </p:cNvSpPr>
          <p:nvPr>
            <p:ph idx="1"/>
          </p:nvPr>
        </p:nvSpPr>
        <p:spPr>
          <a:xfrm>
            <a:off x="457200" y="1066800"/>
            <a:ext cx="4800600" cy="5410199"/>
          </a:xfrm>
        </p:spPr>
        <p:txBody>
          <a:bodyPr/>
          <a:lstStyle/>
          <a:p>
            <a:r>
              <a:rPr lang="en-US" dirty="0"/>
              <a:t>If branch or jump in IF, stall IF for one cycle</a:t>
            </a:r>
          </a:p>
          <a:p>
            <a:r>
              <a:rPr lang="en-US" dirty="0"/>
              <a:t>Assume BNE is always taken in example code</a:t>
            </a:r>
          </a:p>
          <a:p>
            <a:endParaRPr lang="en-US" dirty="0"/>
          </a:p>
          <a:p>
            <a:endParaRPr lang="en-US" dirty="0"/>
          </a:p>
          <a:p>
            <a:endParaRPr lang="en-US" dirty="0"/>
          </a:p>
          <a:p>
            <a:endParaRPr lang="en-US" dirty="0"/>
          </a:p>
          <a:p>
            <a:endParaRPr lang="en-US" dirty="0"/>
          </a:p>
          <a:p>
            <a:endParaRPr lang="en-US" dirty="0"/>
          </a:p>
          <a:p>
            <a:pPr>
              <a:buNone/>
            </a:pPr>
            <a:endParaRPr lang="en-US" dirty="0"/>
          </a:p>
          <a:p>
            <a:r>
              <a:rPr lang="en-US" dirty="0"/>
              <a:t>Steady-state CPI?</a:t>
            </a:r>
          </a:p>
        </p:txBody>
      </p:sp>
      <p:sp>
        <p:nvSpPr>
          <p:cNvPr id="4" name="Content Placeholder 238"/>
          <p:cNvSpPr txBox="1">
            <a:spLocks/>
          </p:cNvSpPr>
          <p:nvPr/>
        </p:nvSpPr>
        <p:spPr bwMode="auto">
          <a:xfrm>
            <a:off x="5410200" y="1066800"/>
            <a:ext cx="3429000" cy="1905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defTabSz="457200" rtl="0" eaLnBrk="0" fontAlgn="base" latinLnBrk="0" hangingPunct="0">
              <a:lnSpc>
                <a:spcPct val="100000"/>
              </a:lnSpc>
              <a:spcBef>
                <a:spcPct val="20000"/>
              </a:spcBef>
              <a:spcAft>
                <a:spcPct val="0"/>
              </a:spcAft>
              <a:buClrTx/>
              <a:buSzTx/>
              <a:buFont typeface="Arial" pitchFamily="34" charset="0"/>
              <a:buNone/>
              <a:tabLst/>
              <a:defRPr/>
            </a:pPr>
            <a:r>
              <a:rPr lang="en-US" dirty="0">
                <a:latin typeface="Consolas" pitchFamily="49" charset="0"/>
                <a:ea typeface="ＭＳ Ｐゴシック" charset="-128"/>
                <a:cs typeface="Consolas" pitchFamily="49" charset="0"/>
              </a:rPr>
              <a:t>loop:	ADDC</a:t>
            </a:r>
            <a:r>
              <a:rPr kumimoji="0" lang="en-US" sz="1800" b="0" i="0" u="none" strike="noStrike" kern="1200" cap="none" spc="0" normalizeH="0" baseline="0" noProof="0" dirty="0">
                <a:ln>
                  <a:noFill/>
                </a:ln>
                <a:effectLst/>
                <a:uLnTx/>
                <a:uFillTx/>
                <a:latin typeface="Consolas" pitchFamily="49" charset="0"/>
                <a:ea typeface="ＭＳ Ｐゴシック" charset="-128"/>
                <a:cs typeface="Consolas" pitchFamily="49" charset="0"/>
              </a:rPr>
              <a:t>(R1, -1, R3)</a:t>
            </a:r>
          </a:p>
          <a:p>
            <a:pPr marL="342900" marR="0" lvl="0" indent="-342900" defTabSz="457200" rtl="0" eaLnBrk="0" fontAlgn="base" latinLnBrk="0" hangingPunct="0">
              <a:lnSpc>
                <a:spcPct val="100000"/>
              </a:lnSpc>
              <a:spcBef>
                <a:spcPct val="20000"/>
              </a:spcBef>
              <a:spcAft>
                <a:spcPct val="0"/>
              </a:spcAft>
              <a:buClrTx/>
              <a:buSzTx/>
              <a:buFont typeface="Arial" pitchFamily="34" charset="0"/>
              <a:buNone/>
              <a:tabLst/>
              <a:defRPr/>
            </a:pPr>
            <a:r>
              <a:rPr lang="en-US" dirty="0">
                <a:latin typeface="Consolas" pitchFamily="49" charset="0"/>
                <a:ea typeface="ＭＳ Ｐゴシック" charset="-128"/>
                <a:cs typeface="Consolas" pitchFamily="49" charset="0"/>
              </a:rPr>
              <a:t>			MUL(R4, R5, R6)</a:t>
            </a:r>
            <a:endParaRPr kumimoji="0" lang="en-US" sz="1800" b="0" i="0" u="none" strike="noStrike" kern="1200" cap="none" spc="0" normalizeH="0" baseline="0" noProof="0" dirty="0">
              <a:ln>
                <a:noFill/>
              </a:ln>
              <a:effectLst/>
              <a:uLnTx/>
              <a:uFillTx/>
              <a:latin typeface="Consolas" pitchFamily="49" charset="0"/>
              <a:ea typeface="ＭＳ Ｐゴシック" charset="-128"/>
              <a:cs typeface="Consolas" pitchFamily="49" charset="0"/>
            </a:endParaRPr>
          </a:p>
          <a:p>
            <a:pPr marL="342900" marR="0" lvl="0" indent="-342900" defTabSz="457200" rtl="0" eaLnBrk="0" fontAlgn="base" latinLnBrk="0" hangingPunct="0">
              <a:lnSpc>
                <a:spcPct val="100000"/>
              </a:lnSpc>
              <a:spcBef>
                <a:spcPct val="20000"/>
              </a:spcBef>
              <a:spcAft>
                <a:spcPct val="0"/>
              </a:spcAft>
              <a:buClrTx/>
              <a:buSzTx/>
              <a:buFont typeface="Arial" pitchFamily="34" charset="0"/>
              <a:buNone/>
              <a:tabLst/>
              <a:defRPr/>
            </a:pPr>
            <a:r>
              <a:rPr lang="en-US" dirty="0">
                <a:latin typeface="Consolas" pitchFamily="49" charset="0"/>
                <a:ea typeface="ＭＳ Ｐゴシック" charset="-128"/>
                <a:cs typeface="Consolas" pitchFamily="49" charset="0"/>
              </a:rPr>
              <a:t>			BNE(R3, loop)</a:t>
            </a:r>
          </a:p>
          <a:p>
            <a:pPr marL="342900" marR="0" lvl="0" indent="-342900" defTabSz="457200" rtl="0" eaLnBrk="0" fontAlgn="base" latinLnBrk="0" hangingPunct="0">
              <a:lnSpc>
                <a:spcPct val="100000"/>
              </a:lnSpc>
              <a:spcBef>
                <a:spcPct val="20000"/>
              </a:spcBef>
              <a:spcAft>
                <a:spcPct val="0"/>
              </a:spcAft>
              <a:buClrTx/>
              <a:buSzTx/>
              <a:buFont typeface="Arial" pitchFamily="34" charset="0"/>
              <a:buNone/>
              <a:tabLst/>
              <a:defRPr/>
            </a:pPr>
            <a:r>
              <a:rPr kumimoji="0" lang="en-US" sz="1800" b="0" i="0" u="none" strike="noStrike" kern="1200" cap="none" spc="0" normalizeH="0" baseline="0" noProof="0" dirty="0">
                <a:ln>
                  <a:noFill/>
                </a:ln>
                <a:effectLst/>
                <a:uLnTx/>
                <a:uFillTx/>
                <a:latin typeface="Consolas" pitchFamily="49" charset="0"/>
                <a:ea typeface="ＭＳ Ｐゴシック" charset="-128"/>
                <a:cs typeface="Consolas" pitchFamily="49" charset="0"/>
              </a:rPr>
              <a:t>			SUB(R6, R7, R8)</a:t>
            </a:r>
            <a:endParaRPr lang="en-US" dirty="0">
              <a:latin typeface="Consolas" pitchFamily="49" charset="0"/>
              <a:ea typeface="ＭＳ Ｐゴシック" charset="-128"/>
              <a:cs typeface="Consolas" pitchFamily="49" charset="0"/>
            </a:endParaRPr>
          </a:p>
          <a:p>
            <a:pPr marL="342900" marR="0" lvl="0" indent="-342900" defTabSz="457200" rtl="0" eaLnBrk="0" fontAlgn="base" latinLnBrk="0" hangingPunct="0">
              <a:lnSpc>
                <a:spcPct val="100000"/>
              </a:lnSpc>
              <a:spcBef>
                <a:spcPct val="20000"/>
              </a:spcBef>
              <a:spcAft>
                <a:spcPct val="0"/>
              </a:spcAft>
              <a:buClrTx/>
              <a:buSzTx/>
              <a:buFont typeface="Arial" pitchFamily="34" charset="0"/>
              <a:buNone/>
              <a:tabLst/>
              <a:defRPr/>
            </a:pPr>
            <a:r>
              <a:rPr kumimoji="0" lang="en-US" sz="1800" b="0" i="0" u="none" strike="noStrike" kern="1200" cap="none" spc="0" normalizeH="0" noProof="0" dirty="0">
                <a:ln>
                  <a:noFill/>
                </a:ln>
                <a:effectLst/>
                <a:uLnTx/>
                <a:uFillTx/>
                <a:latin typeface="Consolas" pitchFamily="49" charset="0"/>
                <a:ea typeface="ＭＳ Ｐゴシック" charset="-128"/>
                <a:cs typeface="Consolas" pitchFamily="49" charset="0"/>
              </a:rPr>
              <a:t>       …</a:t>
            </a:r>
            <a:endParaRPr kumimoji="0" lang="en-US" sz="1800" b="0" i="0" u="none" strike="noStrike" kern="1200" cap="none" spc="0" normalizeH="0" baseline="0" noProof="0" dirty="0">
              <a:ln>
                <a:noFill/>
              </a:ln>
              <a:effectLst/>
              <a:uLnTx/>
              <a:uFillTx/>
              <a:latin typeface="Consolas" pitchFamily="49" charset="0"/>
              <a:ea typeface="ＭＳ Ｐゴシック" charset="-128"/>
              <a:cs typeface="Consolas" pitchFamily="49" charset="0"/>
            </a:endParaRPr>
          </a:p>
        </p:txBody>
      </p:sp>
      <p:graphicFrame>
        <p:nvGraphicFramePr>
          <p:cNvPr id="5" name="Table 4"/>
          <p:cNvGraphicFramePr>
            <a:graphicFrameLocks noGrp="1"/>
          </p:cNvGraphicFramePr>
          <p:nvPr>
            <p:extLst>
              <p:ext uri="{D42A27DB-BD31-4B8C-83A1-F6EECF244321}">
                <p14:modId xmlns:p14="http://schemas.microsoft.com/office/powerpoint/2010/main" val="1226975693"/>
              </p:ext>
            </p:extLst>
          </p:nvPr>
        </p:nvGraphicFramePr>
        <p:xfrm>
          <a:off x="533395" y="2847975"/>
          <a:ext cx="7896230" cy="2247900"/>
        </p:xfrm>
        <a:graphic>
          <a:graphicData uri="http://schemas.openxmlformats.org/drawingml/2006/table">
            <a:tbl>
              <a:tblPr>
                <a:tableStyleId>{616DA210-FB5B-4158-B5E0-FEB733F419BA}</a:tableStyleId>
              </a:tblPr>
              <a:tblGrid>
                <a:gridCol w="789623">
                  <a:extLst>
                    <a:ext uri="{9D8B030D-6E8A-4147-A177-3AD203B41FA5}">
                      <a16:colId xmlns:a16="http://schemas.microsoft.com/office/drawing/2014/main" val="20000"/>
                    </a:ext>
                  </a:extLst>
                </a:gridCol>
                <a:gridCol w="789623">
                  <a:extLst>
                    <a:ext uri="{9D8B030D-6E8A-4147-A177-3AD203B41FA5}">
                      <a16:colId xmlns:a16="http://schemas.microsoft.com/office/drawing/2014/main" val="20001"/>
                    </a:ext>
                  </a:extLst>
                </a:gridCol>
                <a:gridCol w="789623">
                  <a:extLst>
                    <a:ext uri="{9D8B030D-6E8A-4147-A177-3AD203B41FA5}">
                      <a16:colId xmlns:a16="http://schemas.microsoft.com/office/drawing/2014/main" val="20002"/>
                    </a:ext>
                  </a:extLst>
                </a:gridCol>
                <a:gridCol w="789623">
                  <a:extLst>
                    <a:ext uri="{9D8B030D-6E8A-4147-A177-3AD203B41FA5}">
                      <a16:colId xmlns:a16="http://schemas.microsoft.com/office/drawing/2014/main" val="20003"/>
                    </a:ext>
                  </a:extLst>
                </a:gridCol>
                <a:gridCol w="789623">
                  <a:extLst>
                    <a:ext uri="{9D8B030D-6E8A-4147-A177-3AD203B41FA5}">
                      <a16:colId xmlns:a16="http://schemas.microsoft.com/office/drawing/2014/main" val="20004"/>
                    </a:ext>
                  </a:extLst>
                </a:gridCol>
                <a:gridCol w="789623">
                  <a:extLst>
                    <a:ext uri="{9D8B030D-6E8A-4147-A177-3AD203B41FA5}">
                      <a16:colId xmlns:a16="http://schemas.microsoft.com/office/drawing/2014/main" val="20005"/>
                    </a:ext>
                  </a:extLst>
                </a:gridCol>
                <a:gridCol w="789623">
                  <a:extLst>
                    <a:ext uri="{9D8B030D-6E8A-4147-A177-3AD203B41FA5}">
                      <a16:colId xmlns:a16="http://schemas.microsoft.com/office/drawing/2014/main" val="20006"/>
                    </a:ext>
                  </a:extLst>
                </a:gridCol>
                <a:gridCol w="789623">
                  <a:extLst>
                    <a:ext uri="{9D8B030D-6E8A-4147-A177-3AD203B41FA5}">
                      <a16:colId xmlns:a16="http://schemas.microsoft.com/office/drawing/2014/main" val="20007"/>
                    </a:ext>
                  </a:extLst>
                </a:gridCol>
                <a:gridCol w="789623">
                  <a:extLst>
                    <a:ext uri="{9D8B030D-6E8A-4147-A177-3AD203B41FA5}">
                      <a16:colId xmlns:a16="http://schemas.microsoft.com/office/drawing/2014/main" val="20008"/>
                    </a:ext>
                  </a:extLst>
                </a:gridCol>
                <a:gridCol w="789623">
                  <a:extLst>
                    <a:ext uri="{9D8B030D-6E8A-4147-A177-3AD203B41FA5}">
                      <a16:colId xmlns:a16="http://schemas.microsoft.com/office/drawing/2014/main" val="20009"/>
                    </a:ext>
                  </a:extLst>
                </a:gridCol>
              </a:tblGrid>
              <a:tr h="374650">
                <a:tc>
                  <a:txBody>
                    <a:bodyPr/>
                    <a:lstStyle/>
                    <a:p>
                      <a:pPr algn="ctr"/>
                      <a:endParaRPr lang="en-US" sz="16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4650">
                <a:tc>
                  <a:txBody>
                    <a:bodyPr/>
                    <a:lstStyle/>
                    <a:p>
                      <a:pPr algn="ctr"/>
                      <a:r>
                        <a:rPr lang="en-US" sz="1600" dirty="0"/>
                        <a:t>IF</a:t>
                      </a:r>
                    </a:p>
                  </a:txBody>
                  <a:tcP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1600" dirty="0"/>
                        <a:t>ADDC</a:t>
                      </a:r>
                    </a:p>
                  </a:txBody>
                  <a:tcPr>
                    <a:lnT w="12700" cap="flat" cmpd="sng" algn="ctr">
                      <a:solidFill>
                        <a:schemeClr val="tx1"/>
                      </a:solidFill>
                      <a:prstDash val="solid"/>
                      <a:round/>
                      <a:headEnd type="none" w="med" len="med"/>
                      <a:tailEnd type="none" w="med" len="med"/>
                    </a:lnT>
                  </a:tcPr>
                </a:tc>
                <a:tc>
                  <a:txBody>
                    <a:bodyPr/>
                    <a:lstStyle/>
                    <a:p>
                      <a:pPr algn="ctr"/>
                      <a:r>
                        <a:rPr lang="en-US" sz="1600" dirty="0"/>
                        <a:t>MUL</a:t>
                      </a:r>
                    </a:p>
                  </a:txBody>
                  <a:tcPr>
                    <a:lnT w="12700" cap="flat" cmpd="sng" algn="ctr">
                      <a:solidFill>
                        <a:schemeClr val="tx1"/>
                      </a:solidFill>
                      <a:prstDash val="solid"/>
                      <a:round/>
                      <a:headEnd type="none" w="med" len="med"/>
                      <a:tailEnd type="none" w="med" len="med"/>
                    </a:lnT>
                  </a:tcPr>
                </a:tc>
                <a:tc>
                  <a:txBody>
                    <a:bodyPr/>
                    <a:lstStyle/>
                    <a:p>
                      <a:pPr algn="ctr"/>
                      <a:r>
                        <a:rPr lang="en-US" sz="1600" dirty="0"/>
                        <a:t>BNE</a:t>
                      </a:r>
                    </a:p>
                  </a:txBody>
                  <a:tcPr>
                    <a:lnT w="12700" cap="flat" cmpd="sng" algn="ctr">
                      <a:solidFill>
                        <a:schemeClr val="tx1"/>
                      </a:solidFill>
                      <a:prstDash val="solid"/>
                      <a:round/>
                      <a:headEnd type="none" w="med" len="med"/>
                      <a:tailEnd type="none" w="med" len="med"/>
                    </a:lnT>
                  </a:tcPr>
                </a:tc>
                <a:tc>
                  <a:txBody>
                    <a:bodyPr/>
                    <a:lstStyle/>
                    <a:p>
                      <a:pPr algn="ctr"/>
                      <a:r>
                        <a:rPr lang="en-US" sz="1600" b="1" i="0" dirty="0">
                          <a:solidFill>
                            <a:srgbClr val="C00000"/>
                          </a:solidFill>
                        </a:rPr>
                        <a:t>NOP</a:t>
                      </a:r>
                    </a:p>
                  </a:txBody>
                  <a:tcPr>
                    <a:lnT w="12700" cap="flat" cmpd="sng" algn="ctr">
                      <a:solidFill>
                        <a:schemeClr val="tx1"/>
                      </a:solidFill>
                      <a:prstDash val="solid"/>
                      <a:round/>
                      <a:headEnd type="none" w="med" len="med"/>
                      <a:tailEnd type="none" w="med" len="med"/>
                    </a:lnT>
                  </a:tcPr>
                </a:tc>
                <a:tc>
                  <a:txBody>
                    <a:bodyPr/>
                    <a:lstStyle/>
                    <a:p>
                      <a:pPr algn="ctr"/>
                      <a:r>
                        <a:rPr lang="en-US" sz="1600" i="0" dirty="0"/>
                        <a:t>ADDC</a:t>
                      </a:r>
                    </a:p>
                  </a:txBody>
                  <a:tcPr>
                    <a:lnT w="12700" cap="flat" cmpd="sng" algn="ctr">
                      <a:solidFill>
                        <a:schemeClr val="tx1"/>
                      </a:solidFill>
                      <a:prstDash val="solid"/>
                      <a:round/>
                      <a:headEnd type="none" w="med" len="med"/>
                      <a:tailEnd type="none" w="med" len="med"/>
                    </a:lnT>
                  </a:tcPr>
                </a:tc>
                <a:tc>
                  <a:txBody>
                    <a:bodyPr/>
                    <a:lstStyle/>
                    <a:p>
                      <a:pPr algn="ctr"/>
                      <a:r>
                        <a:rPr lang="en-US" sz="1600" i="0" dirty="0"/>
                        <a:t>MUL</a:t>
                      </a:r>
                    </a:p>
                  </a:txBody>
                  <a:tcPr>
                    <a:lnT w="12700" cap="flat" cmpd="sng" algn="ctr">
                      <a:solidFill>
                        <a:schemeClr val="tx1"/>
                      </a:solidFill>
                      <a:prstDash val="solid"/>
                      <a:round/>
                      <a:headEnd type="none" w="med" len="med"/>
                      <a:tailEnd type="none" w="med" len="med"/>
                    </a:lnT>
                  </a:tcPr>
                </a:tc>
                <a:tc>
                  <a:txBody>
                    <a:bodyPr/>
                    <a:lstStyle/>
                    <a:p>
                      <a:pPr algn="ctr"/>
                      <a:r>
                        <a:rPr lang="en-US" sz="1600" dirty="0"/>
                        <a:t>BNE</a:t>
                      </a:r>
                    </a:p>
                  </a:txBody>
                  <a:tcPr>
                    <a:lnT w="12700" cap="flat" cmpd="sng" algn="ctr">
                      <a:solidFill>
                        <a:schemeClr val="tx1"/>
                      </a:solidFill>
                      <a:prstDash val="solid"/>
                      <a:round/>
                      <a:headEnd type="none" w="med" len="med"/>
                      <a:tailEnd type="none" w="med" len="med"/>
                    </a:lnT>
                  </a:tcPr>
                </a:tc>
                <a:tc>
                  <a:txBody>
                    <a:bodyPr/>
                    <a:lstStyle/>
                    <a:p>
                      <a:pPr algn="ctr"/>
                      <a:r>
                        <a:rPr lang="en-US" sz="1600" b="1" dirty="0">
                          <a:solidFill>
                            <a:srgbClr val="C00000"/>
                          </a:solidFill>
                        </a:rPr>
                        <a:t>NOP</a:t>
                      </a:r>
                    </a:p>
                  </a:txBody>
                  <a:tcPr>
                    <a:lnT w="12700" cap="flat" cmpd="sng" algn="ctr">
                      <a:solidFill>
                        <a:schemeClr val="tx1"/>
                      </a:solidFill>
                      <a:prstDash val="solid"/>
                      <a:round/>
                      <a:headEnd type="none" w="med" len="med"/>
                      <a:tailEnd type="none" w="med" len="med"/>
                    </a:lnT>
                  </a:tcPr>
                </a:tc>
                <a:tc>
                  <a:txBody>
                    <a:bodyPr/>
                    <a:lstStyle/>
                    <a:p>
                      <a:pPr algn="ctr"/>
                      <a:r>
                        <a:rPr lang="en-US" sz="1600" i="0" dirty="0"/>
                        <a:t>ADDC</a:t>
                      </a: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1"/>
                  </a:ext>
                </a:extLst>
              </a:tr>
              <a:tr h="374650">
                <a:tc>
                  <a:txBody>
                    <a:bodyPr/>
                    <a:lstStyle/>
                    <a:p>
                      <a:pPr algn="ctr"/>
                      <a:r>
                        <a:rPr lang="en-US" sz="1600" dirty="0"/>
                        <a:t>RF</a:t>
                      </a:r>
                    </a:p>
                  </a:txBody>
                  <a:tcPr>
                    <a:lnL w="12700" cap="flat" cmpd="sng" algn="ctr">
                      <a:noFill/>
                      <a:prstDash val="solid"/>
                      <a:round/>
                      <a:headEnd type="none" w="med" len="med"/>
                      <a:tailEnd type="none" w="med" len="med"/>
                    </a:lnL>
                  </a:tcPr>
                </a:tc>
                <a:tc>
                  <a:txBody>
                    <a:bodyPr/>
                    <a:lstStyle/>
                    <a:p>
                      <a:pPr algn="ctr"/>
                      <a:endParaRPr lang="en-US" sz="1600" dirty="0"/>
                    </a:p>
                  </a:txBody>
                  <a:tcPr/>
                </a:tc>
                <a:tc>
                  <a:txBody>
                    <a:bodyPr/>
                    <a:lstStyle/>
                    <a:p>
                      <a:pPr algn="ctr"/>
                      <a:r>
                        <a:rPr lang="en-US" sz="1600" dirty="0"/>
                        <a:t>ADDC</a:t>
                      </a:r>
                    </a:p>
                  </a:txBody>
                  <a:tcPr/>
                </a:tc>
                <a:tc>
                  <a:txBody>
                    <a:bodyPr/>
                    <a:lstStyle/>
                    <a:p>
                      <a:pPr algn="ctr"/>
                      <a:r>
                        <a:rPr lang="en-US" sz="1600" dirty="0"/>
                        <a:t>MUL</a:t>
                      </a:r>
                    </a:p>
                  </a:txBody>
                  <a:tcPr/>
                </a:tc>
                <a:tc>
                  <a:txBody>
                    <a:bodyPr/>
                    <a:lstStyle/>
                    <a:p>
                      <a:pPr algn="ctr"/>
                      <a:r>
                        <a:rPr lang="en-US" sz="1600" i="0" dirty="0"/>
                        <a:t>BNE</a:t>
                      </a:r>
                    </a:p>
                  </a:txBody>
                  <a:tcPr/>
                </a:tc>
                <a:tc>
                  <a:txBody>
                    <a:bodyPr/>
                    <a:lstStyle/>
                    <a:p>
                      <a:pPr algn="ctr"/>
                      <a:r>
                        <a:rPr lang="en-US" sz="1600" i="0" dirty="0">
                          <a:solidFill>
                            <a:srgbClr val="C00000"/>
                          </a:solidFill>
                        </a:rPr>
                        <a:t>NOP</a:t>
                      </a:r>
                    </a:p>
                  </a:txBody>
                  <a:tcPr/>
                </a:tc>
                <a:tc>
                  <a:txBody>
                    <a:bodyPr/>
                    <a:lstStyle/>
                    <a:p>
                      <a:pPr algn="ctr"/>
                      <a:r>
                        <a:rPr lang="en-US" sz="1600" i="0" dirty="0"/>
                        <a:t>ADDC</a:t>
                      </a:r>
                    </a:p>
                  </a:txBody>
                  <a:tcPr/>
                </a:tc>
                <a:tc>
                  <a:txBody>
                    <a:bodyPr/>
                    <a:lstStyle/>
                    <a:p>
                      <a:pPr algn="ctr"/>
                      <a:r>
                        <a:rPr lang="en-US" sz="1600" i="0" dirty="0"/>
                        <a:t>MUL</a:t>
                      </a:r>
                    </a:p>
                  </a:txBody>
                  <a:tcPr/>
                </a:tc>
                <a:tc>
                  <a:txBody>
                    <a:bodyPr/>
                    <a:lstStyle/>
                    <a:p>
                      <a:pPr algn="ctr"/>
                      <a:r>
                        <a:rPr lang="en-US" sz="1600" dirty="0"/>
                        <a:t>BNE</a:t>
                      </a:r>
                    </a:p>
                  </a:txBody>
                  <a:tcPr/>
                </a:tc>
                <a:tc>
                  <a:txBody>
                    <a:bodyPr/>
                    <a:lstStyle/>
                    <a:p>
                      <a:pPr algn="ctr"/>
                      <a:r>
                        <a:rPr lang="en-US" sz="1600" i="0" dirty="0">
                          <a:solidFill>
                            <a:srgbClr val="C00000"/>
                          </a:solidFill>
                        </a:rPr>
                        <a:t>NOP</a:t>
                      </a:r>
                    </a:p>
                  </a:txBody>
                  <a:tcPr/>
                </a:tc>
                <a:extLst>
                  <a:ext uri="{0D108BD9-81ED-4DB2-BD59-A6C34878D82A}">
                    <a16:rowId xmlns:a16="http://schemas.microsoft.com/office/drawing/2014/main" val="10002"/>
                  </a:ext>
                </a:extLst>
              </a:tr>
              <a:tr h="374650">
                <a:tc>
                  <a:txBody>
                    <a:bodyPr/>
                    <a:lstStyle/>
                    <a:p>
                      <a:pPr algn="ctr"/>
                      <a:r>
                        <a:rPr lang="en-US" sz="1600" dirty="0"/>
                        <a:t>ALU</a:t>
                      </a:r>
                    </a:p>
                  </a:txBody>
                  <a:tcPr>
                    <a:lnL w="12700" cap="flat" cmpd="sng" algn="ctr">
                      <a:noFill/>
                      <a:prstDash val="solid"/>
                      <a:round/>
                      <a:headEnd type="none" w="med" len="med"/>
                      <a:tailEnd type="none" w="med" len="med"/>
                    </a:lnL>
                  </a:tcPr>
                </a:tc>
                <a:tc>
                  <a:txBody>
                    <a:bodyPr/>
                    <a:lstStyle/>
                    <a:p>
                      <a:pPr algn="ctr"/>
                      <a:endParaRPr lang="en-US" sz="1600" dirty="0"/>
                    </a:p>
                  </a:txBody>
                  <a:tcPr/>
                </a:tc>
                <a:tc>
                  <a:txBody>
                    <a:bodyPr/>
                    <a:lstStyle/>
                    <a:p>
                      <a:pPr algn="ctr"/>
                      <a:endParaRPr lang="en-US" sz="1600" dirty="0"/>
                    </a:p>
                  </a:txBody>
                  <a:tcPr/>
                </a:tc>
                <a:tc>
                  <a:txBody>
                    <a:bodyPr/>
                    <a:lstStyle/>
                    <a:p>
                      <a:pPr algn="ctr"/>
                      <a:r>
                        <a:rPr lang="en-US" sz="1600" dirty="0"/>
                        <a:t>ADDC</a:t>
                      </a:r>
                    </a:p>
                  </a:txBody>
                  <a:tcPr/>
                </a:tc>
                <a:tc>
                  <a:txBody>
                    <a:bodyPr/>
                    <a:lstStyle/>
                    <a:p>
                      <a:pPr algn="ctr"/>
                      <a:r>
                        <a:rPr lang="en-US" sz="1600" i="0" dirty="0">
                          <a:solidFill>
                            <a:schemeClr val="tx1"/>
                          </a:solidFill>
                        </a:rPr>
                        <a:t>MUL</a:t>
                      </a:r>
                    </a:p>
                  </a:txBody>
                  <a:tcPr/>
                </a:tc>
                <a:tc>
                  <a:txBody>
                    <a:bodyPr/>
                    <a:lstStyle/>
                    <a:p>
                      <a:pPr algn="ctr"/>
                      <a:r>
                        <a:rPr lang="en-US" sz="1600" i="0" dirty="0"/>
                        <a:t>BNE</a:t>
                      </a:r>
                    </a:p>
                  </a:txBody>
                  <a:tcPr/>
                </a:tc>
                <a:tc>
                  <a:txBody>
                    <a:bodyPr/>
                    <a:lstStyle/>
                    <a:p>
                      <a:pPr algn="ctr"/>
                      <a:r>
                        <a:rPr lang="en-US" sz="1600" i="0" dirty="0">
                          <a:solidFill>
                            <a:srgbClr val="C00000"/>
                          </a:solidFill>
                        </a:rPr>
                        <a:t>NOP</a:t>
                      </a:r>
                    </a:p>
                  </a:txBody>
                  <a:tcPr/>
                </a:tc>
                <a:tc>
                  <a:txBody>
                    <a:bodyPr/>
                    <a:lstStyle/>
                    <a:p>
                      <a:pPr algn="ctr"/>
                      <a:r>
                        <a:rPr lang="en-US" sz="1600" i="0" dirty="0"/>
                        <a:t>ADDC</a:t>
                      </a:r>
                    </a:p>
                  </a:txBody>
                  <a:tcPr/>
                </a:tc>
                <a:tc>
                  <a:txBody>
                    <a:bodyPr/>
                    <a:lstStyle/>
                    <a:p>
                      <a:pPr algn="ctr"/>
                      <a:r>
                        <a:rPr lang="en-US" sz="1600" i="0" dirty="0"/>
                        <a:t>MUL</a:t>
                      </a:r>
                    </a:p>
                  </a:txBody>
                  <a:tcPr/>
                </a:tc>
                <a:tc>
                  <a:txBody>
                    <a:bodyPr/>
                    <a:lstStyle/>
                    <a:p>
                      <a:pPr algn="ctr"/>
                      <a:r>
                        <a:rPr lang="en-US" sz="1600" i="0" dirty="0"/>
                        <a:t>BNE</a:t>
                      </a:r>
                    </a:p>
                  </a:txBody>
                  <a:tcPr/>
                </a:tc>
                <a:extLst>
                  <a:ext uri="{0D108BD9-81ED-4DB2-BD59-A6C34878D82A}">
                    <a16:rowId xmlns:a16="http://schemas.microsoft.com/office/drawing/2014/main" val="10003"/>
                  </a:ext>
                </a:extLst>
              </a:tr>
              <a:tr h="374650">
                <a:tc>
                  <a:txBody>
                    <a:bodyPr/>
                    <a:lstStyle/>
                    <a:p>
                      <a:pPr algn="ctr"/>
                      <a:r>
                        <a:rPr lang="en-US" sz="1600" dirty="0"/>
                        <a:t>MEM</a:t>
                      </a:r>
                    </a:p>
                  </a:txBody>
                  <a:tcPr>
                    <a:lnL w="12700" cap="flat" cmpd="sng" algn="ctr">
                      <a:noFill/>
                      <a:prstDash val="solid"/>
                      <a:round/>
                      <a:headEnd type="none" w="med" len="med"/>
                      <a:tailEnd type="none" w="med" len="med"/>
                    </a:lnL>
                  </a:tcPr>
                </a:tc>
                <a:tc>
                  <a:txBody>
                    <a:bodyPr/>
                    <a:lstStyle/>
                    <a:p>
                      <a:pPr algn="ctr"/>
                      <a:endParaRPr lang="en-US" sz="1600" dirty="0"/>
                    </a:p>
                  </a:txBody>
                  <a:tcPr/>
                </a:tc>
                <a:tc>
                  <a:txBody>
                    <a:bodyPr/>
                    <a:lstStyle/>
                    <a:p>
                      <a:pPr algn="ctr"/>
                      <a:endParaRPr lang="en-US" sz="1600"/>
                    </a:p>
                  </a:txBody>
                  <a:tcPr/>
                </a:tc>
                <a:tc>
                  <a:txBody>
                    <a:bodyPr/>
                    <a:lstStyle/>
                    <a:p>
                      <a:pPr algn="ctr"/>
                      <a:endParaRPr lang="en-US" sz="1600" dirty="0"/>
                    </a:p>
                  </a:txBody>
                  <a:tcPr/>
                </a:tc>
                <a:tc>
                  <a:txBody>
                    <a:bodyPr/>
                    <a:lstStyle/>
                    <a:p>
                      <a:pPr algn="ctr"/>
                      <a:r>
                        <a:rPr lang="en-US" sz="1600" i="0" dirty="0">
                          <a:solidFill>
                            <a:schemeClr val="tx1"/>
                          </a:solidFill>
                        </a:rPr>
                        <a:t>ADDC</a:t>
                      </a:r>
                    </a:p>
                  </a:txBody>
                  <a:tcPr/>
                </a:tc>
                <a:tc>
                  <a:txBody>
                    <a:bodyPr/>
                    <a:lstStyle/>
                    <a:p>
                      <a:pPr algn="ctr"/>
                      <a:r>
                        <a:rPr lang="en-US" sz="1600" i="0" dirty="0">
                          <a:solidFill>
                            <a:schemeClr val="tx1"/>
                          </a:solidFill>
                        </a:rPr>
                        <a:t>MUL</a:t>
                      </a:r>
                    </a:p>
                  </a:txBody>
                  <a:tcPr/>
                </a:tc>
                <a:tc>
                  <a:txBody>
                    <a:bodyPr/>
                    <a:lstStyle/>
                    <a:p>
                      <a:pPr algn="ctr"/>
                      <a:r>
                        <a:rPr lang="en-US" sz="1600" i="0" dirty="0"/>
                        <a:t>BNE</a:t>
                      </a:r>
                    </a:p>
                  </a:txBody>
                  <a:tcPr/>
                </a:tc>
                <a:tc>
                  <a:txBody>
                    <a:bodyPr/>
                    <a:lstStyle/>
                    <a:p>
                      <a:pPr algn="ctr"/>
                      <a:r>
                        <a:rPr lang="en-US" sz="1600" i="0" dirty="0">
                          <a:solidFill>
                            <a:srgbClr val="C00000"/>
                          </a:solidFill>
                        </a:rPr>
                        <a:t>NOP</a:t>
                      </a:r>
                    </a:p>
                  </a:txBody>
                  <a:tcPr/>
                </a:tc>
                <a:tc>
                  <a:txBody>
                    <a:bodyPr/>
                    <a:lstStyle/>
                    <a:p>
                      <a:pPr algn="ctr"/>
                      <a:r>
                        <a:rPr lang="en-US" sz="1600" i="0" dirty="0"/>
                        <a:t>ADDC</a:t>
                      </a:r>
                    </a:p>
                  </a:txBody>
                  <a:tcPr/>
                </a:tc>
                <a:tc>
                  <a:txBody>
                    <a:bodyPr/>
                    <a:lstStyle/>
                    <a:p>
                      <a:pPr algn="ctr"/>
                      <a:r>
                        <a:rPr lang="en-US" sz="1600" i="0" dirty="0">
                          <a:solidFill>
                            <a:schemeClr val="tx1"/>
                          </a:solidFill>
                        </a:rPr>
                        <a:t>MUL</a:t>
                      </a:r>
                    </a:p>
                  </a:txBody>
                  <a:tcPr/>
                </a:tc>
                <a:extLst>
                  <a:ext uri="{0D108BD9-81ED-4DB2-BD59-A6C34878D82A}">
                    <a16:rowId xmlns:a16="http://schemas.microsoft.com/office/drawing/2014/main" val="10004"/>
                  </a:ext>
                </a:extLst>
              </a:tr>
              <a:tr h="374650">
                <a:tc>
                  <a:txBody>
                    <a:bodyPr/>
                    <a:lstStyle/>
                    <a:p>
                      <a:pPr algn="ctr"/>
                      <a:r>
                        <a:rPr lang="en-US" sz="1600" dirty="0"/>
                        <a:t>WB</a:t>
                      </a:r>
                    </a:p>
                  </a:txBody>
                  <a:tcPr>
                    <a:lnL w="12700" cap="flat" cmpd="sng" algn="ctr">
                      <a:noFill/>
                      <a:prstDash val="solid"/>
                      <a:round/>
                      <a:headEnd type="none" w="med" len="med"/>
                      <a:tailEnd type="none" w="med" len="med"/>
                    </a:lnL>
                  </a:tcPr>
                </a:tc>
                <a:tc>
                  <a:txBody>
                    <a:bodyPr/>
                    <a:lstStyle/>
                    <a:p>
                      <a:pPr algn="ctr"/>
                      <a:endParaRPr lang="en-US" sz="1600" dirty="0"/>
                    </a:p>
                  </a:txBody>
                  <a:tcPr/>
                </a:tc>
                <a:tc>
                  <a:txBody>
                    <a:bodyPr/>
                    <a:lstStyle/>
                    <a:p>
                      <a:pPr algn="ctr"/>
                      <a:endParaRPr lang="en-US" sz="1600" dirty="0"/>
                    </a:p>
                  </a:txBody>
                  <a:tcPr/>
                </a:tc>
                <a:tc>
                  <a:txBody>
                    <a:bodyPr/>
                    <a:lstStyle/>
                    <a:p>
                      <a:pPr algn="ctr"/>
                      <a:endParaRPr lang="en-US" sz="1600" dirty="0"/>
                    </a:p>
                  </a:txBody>
                  <a:tcPr/>
                </a:tc>
                <a:tc>
                  <a:txBody>
                    <a:bodyPr/>
                    <a:lstStyle/>
                    <a:p>
                      <a:pPr algn="ctr"/>
                      <a:endParaRPr lang="en-US" sz="1600" i="0" dirty="0"/>
                    </a:p>
                  </a:txBody>
                  <a:tcPr/>
                </a:tc>
                <a:tc>
                  <a:txBody>
                    <a:bodyPr/>
                    <a:lstStyle/>
                    <a:p>
                      <a:pPr algn="ctr"/>
                      <a:r>
                        <a:rPr lang="en-US" sz="1600" i="0" dirty="0">
                          <a:solidFill>
                            <a:schemeClr val="tx1"/>
                          </a:solidFill>
                        </a:rPr>
                        <a:t>ADDC</a:t>
                      </a:r>
                    </a:p>
                  </a:txBody>
                  <a:tcPr/>
                </a:tc>
                <a:tc>
                  <a:txBody>
                    <a:bodyPr/>
                    <a:lstStyle/>
                    <a:p>
                      <a:pPr algn="ctr"/>
                      <a:r>
                        <a:rPr lang="en-US" sz="1600" i="0" dirty="0">
                          <a:solidFill>
                            <a:schemeClr val="tx1"/>
                          </a:solidFill>
                        </a:rPr>
                        <a:t>MUL</a:t>
                      </a:r>
                    </a:p>
                  </a:txBody>
                  <a:tcPr/>
                </a:tc>
                <a:tc>
                  <a:txBody>
                    <a:bodyPr/>
                    <a:lstStyle/>
                    <a:p>
                      <a:pPr algn="ctr"/>
                      <a:r>
                        <a:rPr lang="en-US" sz="1600" i="0" dirty="0"/>
                        <a:t>BNE</a:t>
                      </a:r>
                    </a:p>
                  </a:txBody>
                  <a:tcPr/>
                </a:tc>
                <a:tc>
                  <a:txBody>
                    <a:bodyPr/>
                    <a:lstStyle/>
                    <a:p>
                      <a:pPr algn="ctr"/>
                      <a:r>
                        <a:rPr lang="en-US" sz="1600" i="0" dirty="0">
                          <a:solidFill>
                            <a:srgbClr val="C00000"/>
                          </a:solidFill>
                        </a:rPr>
                        <a:t>NOP</a:t>
                      </a:r>
                    </a:p>
                  </a:txBody>
                  <a:tcPr/>
                </a:tc>
                <a:tc>
                  <a:txBody>
                    <a:bodyPr/>
                    <a:lstStyle/>
                    <a:p>
                      <a:pPr algn="ctr"/>
                      <a:r>
                        <a:rPr lang="en-US" sz="1600" i="0" dirty="0">
                          <a:solidFill>
                            <a:schemeClr val="tx1"/>
                          </a:solidFill>
                        </a:rPr>
                        <a:t>ADDC</a:t>
                      </a:r>
                    </a:p>
                  </a:txBody>
                  <a:tcPr/>
                </a:tc>
                <a:extLst>
                  <a:ext uri="{0D108BD9-81ED-4DB2-BD59-A6C34878D82A}">
                    <a16:rowId xmlns:a16="http://schemas.microsoft.com/office/drawing/2014/main" val="10005"/>
                  </a:ext>
                </a:extLst>
              </a:tr>
            </a:tbl>
          </a:graphicData>
        </a:graphic>
      </p:graphicFrame>
      <p:sp>
        <p:nvSpPr>
          <p:cNvPr id="6" name="TextBox 5"/>
          <p:cNvSpPr txBox="1"/>
          <p:nvPr/>
        </p:nvSpPr>
        <p:spPr>
          <a:xfrm>
            <a:off x="4539327" y="5305365"/>
            <a:ext cx="1775230" cy="400110"/>
          </a:xfrm>
          <a:prstGeom prst="rect">
            <a:avLst/>
          </a:prstGeom>
          <a:noFill/>
        </p:spPr>
        <p:txBody>
          <a:bodyPr wrap="none" rtlCol="0">
            <a:spAutoFit/>
          </a:bodyPr>
          <a:lstStyle/>
          <a:p>
            <a:r>
              <a:rPr lang="en-US" sz="2000" dirty="0">
                <a:latin typeface="+mn-lt"/>
              </a:rPr>
              <a:t>R3!=0 </a:t>
            </a:r>
            <a:r>
              <a:rPr lang="en-US" sz="2000" dirty="0">
                <a:latin typeface="+mn-lt"/>
                <a:sym typeface="Wingdings" pitchFamily="2" charset="2"/>
              </a:rPr>
              <a:t> Taken</a:t>
            </a:r>
            <a:endParaRPr lang="en-US" sz="2000" dirty="0">
              <a:latin typeface="+mn-lt"/>
            </a:endParaRPr>
          </a:p>
        </p:txBody>
      </p:sp>
      <p:cxnSp>
        <p:nvCxnSpPr>
          <p:cNvPr id="7" name="Straight Arrow Connector 6"/>
          <p:cNvCxnSpPr/>
          <p:nvPr/>
        </p:nvCxnSpPr>
        <p:spPr>
          <a:xfrm flipH="1" flipV="1">
            <a:off x="4310727" y="5229165"/>
            <a:ext cx="152400" cy="304800"/>
          </a:xfrm>
          <a:prstGeom prst="straightConnector1">
            <a:avLst/>
          </a:prstGeom>
          <a:ln>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7767378" y="5305365"/>
            <a:ext cx="814647" cy="400110"/>
          </a:xfrm>
          <a:prstGeom prst="rect">
            <a:avLst/>
          </a:prstGeom>
          <a:noFill/>
        </p:spPr>
        <p:txBody>
          <a:bodyPr wrap="none" rtlCol="0">
            <a:spAutoFit/>
          </a:bodyPr>
          <a:lstStyle/>
          <a:p>
            <a:r>
              <a:rPr lang="en-US" sz="2000" dirty="0">
                <a:latin typeface="+mn-lt"/>
              </a:rPr>
              <a:t>R3!=0</a:t>
            </a:r>
          </a:p>
        </p:txBody>
      </p:sp>
      <p:cxnSp>
        <p:nvCxnSpPr>
          <p:cNvPr id="9" name="Straight Arrow Connector 8"/>
          <p:cNvCxnSpPr/>
          <p:nvPr/>
        </p:nvCxnSpPr>
        <p:spPr>
          <a:xfrm flipH="1" flipV="1">
            <a:off x="7538778" y="5229165"/>
            <a:ext cx="152400" cy="304800"/>
          </a:xfrm>
          <a:prstGeom prst="straightConnector1">
            <a:avLst/>
          </a:prstGeom>
          <a:ln>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flipV="1">
            <a:off x="4396872" y="3810000"/>
            <a:ext cx="0" cy="762000"/>
          </a:xfrm>
          <a:prstGeom prst="straightConnector1">
            <a:avLst/>
          </a:prstGeom>
          <a:ln w="44450">
            <a:solidFill>
              <a:srgbClr val="C0000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flipV="1">
            <a:off x="7574544" y="3810000"/>
            <a:ext cx="0" cy="762000"/>
          </a:xfrm>
          <a:prstGeom prst="straightConnector1">
            <a:avLst/>
          </a:prstGeom>
          <a:ln w="44450">
            <a:solidFill>
              <a:srgbClr val="C00000"/>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87433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8"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Stall Logic For Control Hazards</a:t>
            </a:r>
          </a:p>
        </p:txBody>
      </p:sp>
      <p:sp>
        <p:nvSpPr>
          <p:cNvPr id="634" name="Content Placeholder 633"/>
          <p:cNvSpPr>
            <a:spLocks noGrp="1"/>
          </p:cNvSpPr>
          <p:nvPr>
            <p:ph idx="1"/>
          </p:nvPr>
        </p:nvSpPr>
        <p:spPr>
          <a:xfrm>
            <a:off x="4800600" y="1066800"/>
            <a:ext cx="3886200" cy="5059363"/>
          </a:xfrm>
        </p:spPr>
        <p:txBody>
          <a:bodyPr/>
          <a:lstStyle/>
          <a:p>
            <a:r>
              <a:rPr lang="en-US" dirty="0" err="1"/>
              <a:t>IRSrc</a:t>
            </a:r>
            <a:r>
              <a:rPr lang="en-US" baseline="30000" dirty="0" err="1"/>
              <a:t>IF</a:t>
            </a:r>
            <a:r>
              <a:rPr lang="en-US" dirty="0"/>
              <a:t> control signal</a:t>
            </a:r>
          </a:p>
          <a:p>
            <a:pPr lvl="2"/>
            <a:endParaRPr lang="en-US" dirty="0"/>
          </a:p>
          <a:p>
            <a:r>
              <a:rPr lang="en-US" dirty="0"/>
              <a:t>If </a:t>
            </a:r>
            <a:r>
              <a:rPr lang="en-US" dirty="0" err="1"/>
              <a:t>opcode</a:t>
            </a:r>
            <a:r>
              <a:rPr lang="en-US" baseline="30000" dirty="0" err="1"/>
              <a:t>RF</a:t>
            </a:r>
            <a:r>
              <a:rPr lang="en-US" dirty="0"/>
              <a:t> == JMP, BEQ, BNE</a:t>
            </a:r>
          </a:p>
          <a:p>
            <a:pPr lvl="1"/>
            <a:r>
              <a:rPr lang="en-US" dirty="0" err="1"/>
              <a:t>IRSrc</a:t>
            </a:r>
            <a:r>
              <a:rPr lang="en-US" baseline="30000" dirty="0" err="1"/>
              <a:t>IF</a:t>
            </a:r>
            <a:r>
              <a:rPr lang="en-US" dirty="0"/>
              <a:t>=1, inject NOP </a:t>
            </a:r>
          </a:p>
          <a:p>
            <a:pPr lvl="1"/>
            <a:r>
              <a:rPr lang="en-US" dirty="0"/>
              <a:t>Set PCSEL to load branch or jump target</a:t>
            </a:r>
          </a:p>
        </p:txBody>
      </p:sp>
      <p:sp>
        <p:nvSpPr>
          <p:cNvPr id="420" name="Rectangle 419"/>
          <p:cNvSpPr>
            <a:spLocks noChangeArrowheads="1"/>
          </p:cNvSpPr>
          <p:nvPr/>
        </p:nvSpPr>
        <p:spPr bwMode="auto">
          <a:xfrm>
            <a:off x="2206505" y="6133711"/>
            <a:ext cx="946083" cy="299158"/>
          </a:xfrm>
          <a:prstGeom prst="rect">
            <a:avLst/>
          </a:prstGeom>
          <a:solidFill>
            <a:srgbClr val="FFFFFF"/>
          </a:solidFill>
          <a:ln w="9525">
            <a:noFill/>
            <a:miter lim="800000"/>
            <a:headEnd/>
            <a:tailEnd/>
          </a:ln>
        </p:spPr>
        <p:txBody>
          <a:bodyPr/>
          <a:lstStyle/>
          <a:p>
            <a:endParaRPr lang="en-US"/>
          </a:p>
        </p:txBody>
      </p:sp>
      <p:sp>
        <p:nvSpPr>
          <p:cNvPr id="421" name="Rectangle 5"/>
          <p:cNvSpPr>
            <a:spLocks noChangeArrowheads="1"/>
          </p:cNvSpPr>
          <p:nvPr/>
        </p:nvSpPr>
        <p:spPr bwMode="auto">
          <a:xfrm>
            <a:off x="2209475" y="6136338"/>
            <a:ext cx="940143" cy="296530"/>
          </a:xfrm>
          <a:prstGeom prst="rect">
            <a:avLst/>
          </a:prstGeom>
          <a:noFill/>
          <a:ln w="11113">
            <a:solidFill>
              <a:srgbClr val="000000"/>
            </a:solidFill>
            <a:miter lim="800000"/>
            <a:headEnd/>
            <a:tailEnd/>
          </a:ln>
        </p:spPr>
        <p:txBody>
          <a:bodyPr/>
          <a:lstStyle/>
          <a:p>
            <a:endParaRPr lang="en-US"/>
          </a:p>
        </p:txBody>
      </p:sp>
      <p:sp>
        <p:nvSpPr>
          <p:cNvPr id="422" name="Freeform 6"/>
          <p:cNvSpPr>
            <a:spLocks/>
          </p:cNvSpPr>
          <p:nvPr/>
        </p:nvSpPr>
        <p:spPr bwMode="auto">
          <a:xfrm>
            <a:off x="3310021" y="2623419"/>
            <a:ext cx="314866" cy="69617"/>
          </a:xfrm>
          <a:custGeom>
            <a:avLst/>
            <a:gdLst>
              <a:gd name="T0" fmla="*/ 0 w 252"/>
              <a:gd name="T1" fmla="*/ 0 h 63"/>
              <a:gd name="T2" fmla="*/ 2147483647 w 252"/>
              <a:gd name="T3" fmla="*/ 0 h 63"/>
              <a:gd name="T4" fmla="*/ 2147483647 w 252"/>
              <a:gd name="T5" fmla="*/ 2147483647 h 63"/>
              <a:gd name="T6" fmla="*/ 2147483647 w 252"/>
              <a:gd name="T7" fmla="*/ 2147483647 h 63"/>
              <a:gd name="T8" fmla="*/ 0 w 252"/>
              <a:gd name="T9" fmla="*/ 0 h 63"/>
              <a:gd name="T10" fmla="*/ 0 60000 65536"/>
              <a:gd name="T11" fmla="*/ 0 60000 65536"/>
              <a:gd name="T12" fmla="*/ 0 60000 65536"/>
              <a:gd name="T13" fmla="*/ 0 60000 65536"/>
              <a:gd name="T14" fmla="*/ 0 60000 65536"/>
              <a:gd name="T15" fmla="*/ 0 w 252"/>
              <a:gd name="T16" fmla="*/ 0 h 63"/>
              <a:gd name="T17" fmla="*/ 252 w 252"/>
              <a:gd name="T18" fmla="*/ 63 h 63"/>
            </a:gdLst>
            <a:ahLst/>
            <a:cxnLst>
              <a:cxn ang="T10">
                <a:pos x="T0" y="T1"/>
              </a:cxn>
              <a:cxn ang="T11">
                <a:pos x="T2" y="T3"/>
              </a:cxn>
              <a:cxn ang="T12">
                <a:pos x="T4" y="T5"/>
              </a:cxn>
              <a:cxn ang="T13">
                <a:pos x="T6" y="T7"/>
              </a:cxn>
              <a:cxn ang="T14">
                <a:pos x="T8" y="T9"/>
              </a:cxn>
            </a:cxnLst>
            <a:rect l="T15" t="T16" r="T17" b="T18"/>
            <a:pathLst>
              <a:path w="252" h="63">
                <a:moveTo>
                  <a:pt x="0" y="0"/>
                </a:moveTo>
                <a:lnTo>
                  <a:pt x="252" y="0"/>
                </a:lnTo>
                <a:lnTo>
                  <a:pt x="221" y="63"/>
                </a:lnTo>
                <a:lnTo>
                  <a:pt x="32" y="63"/>
                </a:lnTo>
                <a:lnTo>
                  <a:pt x="0" y="0"/>
                </a:lnTo>
              </a:path>
            </a:pathLst>
          </a:custGeom>
          <a:noFill/>
          <a:ln w="11113">
            <a:solidFill>
              <a:srgbClr val="000000"/>
            </a:solidFill>
            <a:round/>
            <a:headEnd/>
            <a:tailEnd/>
          </a:ln>
        </p:spPr>
        <p:txBody>
          <a:bodyPr/>
          <a:lstStyle/>
          <a:p>
            <a:endParaRPr lang="en-US"/>
          </a:p>
        </p:txBody>
      </p:sp>
      <p:sp>
        <p:nvSpPr>
          <p:cNvPr id="423" name="Rectangle 7"/>
          <p:cNvSpPr>
            <a:spLocks noChangeArrowheads="1"/>
          </p:cNvSpPr>
          <p:nvPr/>
        </p:nvSpPr>
        <p:spPr bwMode="auto">
          <a:xfrm>
            <a:off x="3743704" y="4724400"/>
            <a:ext cx="669832" cy="928556"/>
          </a:xfrm>
          <a:prstGeom prst="rect">
            <a:avLst/>
          </a:prstGeom>
          <a:solidFill>
            <a:srgbClr val="FFFFFF"/>
          </a:solidFill>
          <a:ln w="9525">
            <a:noFill/>
            <a:miter lim="800000"/>
            <a:headEnd/>
            <a:tailEnd/>
          </a:ln>
        </p:spPr>
        <p:txBody>
          <a:bodyPr/>
          <a:lstStyle/>
          <a:p>
            <a:endParaRPr lang="en-US"/>
          </a:p>
        </p:txBody>
      </p:sp>
      <p:sp>
        <p:nvSpPr>
          <p:cNvPr id="424" name="Rectangle 8"/>
          <p:cNvSpPr>
            <a:spLocks noChangeArrowheads="1"/>
          </p:cNvSpPr>
          <p:nvPr/>
        </p:nvSpPr>
        <p:spPr bwMode="auto">
          <a:xfrm>
            <a:off x="3748159" y="4800600"/>
            <a:ext cx="662407" cy="849728"/>
          </a:xfrm>
          <a:prstGeom prst="rect">
            <a:avLst/>
          </a:prstGeom>
          <a:noFill/>
          <a:ln w="11113">
            <a:solidFill>
              <a:srgbClr val="000000"/>
            </a:solidFill>
            <a:miter lim="800000"/>
            <a:headEnd/>
            <a:tailEnd/>
          </a:ln>
        </p:spPr>
        <p:txBody>
          <a:bodyPr/>
          <a:lstStyle/>
          <a:p>
            <a:endParaRPr lang="en-US"/>
          </a:p>
        </p:txBody>
      </p:sp>
      <p:sp>
        <p:nvSpPr>
          <p:cNvPr id="425" name="Freeform 9"/>
          <p:cNvSpPr>
            <a:spLocks/>
          </p:cNvSpPr>
          <p:nvPr/>
        </p:nvSpPr>
        <p:spPr bwMode="auto">
          <a:xfrm>
            <a:off x="2481270" y="4070213"/>
            <a:ext cx="1105001" cy="278470"/>
          </a:xfrm>
          <a:custGeom>
            <a:avLst/>
            <a:gdLst>
              <a:gd name="T0" fmla="*/ 0 w 882"/>
              <a:gd name="T1" fmla="*/ 0 h 251"/>
              <a:gd name="T2" fmla="*/ 2147483647 w 882"/>
              <a:gd name="T3" fmla="*/ 0 h 251"/>
              <a:gd name="T4" fmla="*/ 2147483647 w 882"/>
              <a:gd name="T5" fmla="*/ 2147483647 h 251"/>
              <a:gd name="T6" fmla="*/ 2147483647 w 882"/>
              <a:gd name="T7" fmla="*/ 0 h 251"/>
              <a:gd name="T8" fmla="*/ 2147483647 w 882"/>
              <a:gd name="T9" fmla="*/ 0 h 251"/>
              <a:gd name="T10" fmla="*/ 2147483647 w 882"/>
              <a:gd name="T11" fmla="*/ 2147483647 h 251"/>
              <a:gd name="T12" fmla="*/ 2147483647 w 882"/>
              <a:gd name="T13" fmla="*/ 2147483647 h 251"/>
              <a:gd name="T14" fmla="*/ 0 w 882"/>
              <a:gd name="T15" fmla="*/ 0 h 251"/>
              <a:gd name="T16" fmla="*/ 0 60000 65536"/>
              <a:gd name="T17" fmla="*/ 0 60000 65536"/>
              <a:gd name="T18" fmla="*/ 0 60000 65536"/>
              <a:gd name="T19" fmla="*/ 0 60000 65536"/>
              <a:gd name="T20" fmla="*/ 0 60000 65536"/>
              <a:gd name="T21" fmla="*/ 0 60000 65536"/>
              <a:gd name="T22" fmla="*/ 0 60000 65536"/>
              <a:gd name="T23" fmla="*/ 0 60000 65536"/>
              <a:gd name="T24" fmla="*/ 0 w 882"/>
              <a:gd name="T25" fmla="*/ 0 h 251"/>
              <a:gd name="T26" fmla="*/ 882 w 882"/>
              <a:gd name="T27" fmla="*/ 251 h 25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82" h="251">
                <a:moveTo>
                  <a:pt x="0" y="0"/>
                </a:moveTo>
                <a:lnTo>
                  <a:pt x="385" y="0"/>
                </a:lnTo>
                <a:lnTo>
                  <a:pt x="441" y="62"/>
                </a:lnTo>
                <a:lnTo>
                  <a:pt x="497" y="0"/>
                </a:lnTo>
                <a:lnTo>
                  <a:pt x="882" y="0"/>
                </a:lnTo>
                <a:lnTo>
                  <a:pt x="661" y="251"/>
                </a:lnTo>
                <a:lnTo>
                  <a:pt x="221" y="251"/>
                </a:lnTo>
                <a:lnTo>
                  <a:pt x="0" y="0"/>
                </a:lnTo>
                <a:close/>
              </a:path>
            </a:pathLst>
          </a:custGeom>
          <a:solidFill>
            <a:srgbClr val="FFFFFF"/>
          </a:solidFill>
          <a:ln w="9525">
            <a:noFill/>
            <a:round/>
            <a:headEnd/>
            <a:tailEnd/>
          </a:ln>
        </p:spPr>
        <p:txBody>
          <a:bodyPr/>
          <a:lstStyle/>
          <a:p>
            <a:endParaRPr lang="en-US"/>
          </a:p>
        </p:txBody>
      </p:sp>
      <p:sp>
        <p:nvSpPr>
          <p:cNvPr id="426" name="Freeform 10"/>
          <p:cNvSpPr>
            <a:spLocks/>
          </p:cNvSpPr>
          <p:nvPr/>
        </p:nvSpPr>
        <p:spPr bwMode="auto">
          <a:xfrm>
            <a:off x="2481270" y="4070213"/>
            <a:ext cx="1105001" cy="278470"/>
          </a:xfrm>
          <a:custGeom>
            <a:avLst/>
            <a:gdLst>
              <a:gd name="T0" fmla="*/ 0 w 882"/>
              <a:gd name="T1" fmla="*/ 0 h 251"/>
              <a:gd name="T2" fmla="*/ 2147483647 w 882"/>
              <a:gd name="T3" fmla="*/ 0 h 251"/>
              <a:gd name="T4" fmla="*/ 2147483647 w 882"/>
              <a:gd name="T5" fmla="*/ 2147483647 h 251"/>
              <a:gd name="T6" fmla="*/ 2147483647 w 882"/>
              <a:gd name="T7" fmla="*/ 0 h 251"/>
              <a:gd name="T8" fmla="*/ 2147483647 w 882"/>
              <a:gd name="T9" fmla="*/ 0 h 251"/>
              <a:gd name="T10" fmla="*/ 2147483647 w 882"/>
              <a:gd name="T11" fmla="*/ 2147483647 h 251"/>
              <a:gd name="T12" fmla="*/ 2147483647 w 882"/>
              <a:gd name="T13" fmla="*/ 2147483647 h 251"/>
              <a:gd name="T14" fmla="*/ 0 w 882"/>
              <a:gd name="T15" fmla="*/ 0 h 251"/>
              <a:gd name="T16" fmla="*/ 0 60000 65536"/>
              <a:gd name="T17" fmla="*/ 0 60000 65536"/>
              <a:gd name="T18" fmla="*/ 0 60000 65536"/>
              <a:gd name="T19" fmla="*/ 0 60000 65536"/>
              <a:gd name="T20" fmla="*/ 0 60000 65536"/>
              <a:gd name="T21" fmla="*/ 0 60000 65536"/>
              <a:gd name="T22" fmla="*/ 0 60000 65536"/>
              <a:gd name="T23" fmla="*/ 0 60000 65536"/>
              <a:gd name="T24" fmla="*/ 0 w 882"/>
              <a:gd name="T25" fmla="*/ 0 h 251"/>
              <a:gd name="T26" fmla="*/ 882 w 882"/>
              <a:gd name="T27" fmla="*/ 251 h 25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82" h="251">
                <a:moveTo>
                  <a:pt x="0" y="0"/>
                </a:moveTo>
                <a:lnTo>
                  <a:pt x="385" y="0"/>
                </a:lnTo>
                <a:lnTo>
                  <a:pt x="441" y="62"/>
                </a:lnTo>
                <a:lnTo>
                  <a:pt x="497" y="0"/>
                </a:lnTo>
                <a:lnTo>
                  <a:pt x="882" y="0"/>
                </a:lnTo>
                <a:lnTo>
                  <a:pt x="661" y="251"/>
                </a:lnTo>
                <a:lnTo>
                  <a:pt x="221" y="251"/>
                </a:lnTo>
                <a:lnTo>
                  <a:pt x="0" y="0"/>
                </a:lnTo>
              </a:path>
            </a:pathLst>
          </a:custGeom>
          <a:noFill/>
          <a:ln w="11113">
            <a:solidFill>
              <a:srgbClr val="000000"/>
            </a:solidFill>
            <a:round/>
            <a:headEnd/>
            <a:tailEnd/>
          </a:ln>
        </p:spPr>
        <p:txBody>
          <a:bodyPr/>
          <a:lstStyle/>
          <a:p>
            <a:endParaRPr lang="en-US"/>
          </a:p>
        </p:txBody>
      </p:sp>
      <p:sp>
        <p:nvSpPr>
          <p:cNvPr id="427" name="Rectangle 11"/>
          <p:cNvSpPr>
            <a:spLocks noChangeArrowheads="1"/>
          </p:cNvSpPr>
          <p:nvPr/>
        </p:nvSpPr>
        <p:spPr bwMode="auto">
          <a:xfrm>
            <a:off x="707922" y="1755682"/>
            <a:ext cx="157433" cy="105083"/>
          </a:xfrm>
          <a:prstGeom prst="rect">
            <a:avLst/>
          </a:prstGeom>
          <a:solidFill>
            <a:srgbClr val="FFFFFF"/>
          </a:solidFill>
          <a:ln w="9525">
            <a:noFill/>
            <a:miter lim="800000"/>
            <a:headEnd/>
            <a:tailEnd/>
          </a:ln>
        </p:spPr>
        <p:txBody>
          <a:bodyPr/>
          <a:lstStyle/>
          <a:p>
            <a:endParaRPr lang="en-US"/>
          </a:p>
        </p:txBody>
      </p:sp>
      <p:sp>
        <p:nvSpPr>
          <p:cNvPr id="428" name="Rectangle 12"/>
          <p:cNvSpPr>
            <a:spLocks noChangeArrowheads="1"/>
          </p:cNvSpPr>
          <p:nvPr/>
        </p:nvSpPr>
        <p:spPr bwMode="auto">
          <a:xfrm>
            <a:off x="712377" y="1758309"/>
            <a:ext cx="150007" cy="98516"/>
          </a:xfrm>
          <a:prstGeom prst="rect">
            <a:avLst/>
          </a:prstGeom>
          <a:noFill/>
          <a:ln w="11113">
            <a:solidFill>
              <a:srgbClr val="000000"/>
            </a:solidFill>
            <a:miter lim="800000"/>
            <a:headEnd/>
            <a:tailEnd/>
          </a:ln>
        </p:spPr>
        <p:txBody>
          <a:bodyPr/>
          <a:lstStyle/>
          <a:p>
            <a:endParaRPr lang="en-US"/>
          </a:p>
        </p:txBody>
      </p:sp>
      <p:sp>
        <p:nvSpPr>
          <p:cNvPr id="429" name="Rectangle 13"/>
          <p:cNvSpPr>
            <a:spLocks noChangeArrowheads="1"/>
          </p:cNvSpPr>
          <p:nvPr/>
        </p:nvSpPr>
        <p:spPr bwMode="auto">
          <a:xfrm>
            <a:off x="737626" y="1743861"/>
            <a:ext cx="126243" cy="112964"/>
          </a:xfrm>
          <a:prstGeom prst="rect">
            <a:avLst/>
          </a:prstGeom>
          <a:noFill/>
          <a:ln w="9525">
            <a:noFill/>
            <a:miter lim="800000"/>
            <a:headEnd/>
            <a:tailEnd/>
          </a:ln>
        </p:spPr>
        <p:txBody>
          <a:bodyPr wrap="none" lIns="0" tIns="0" rIns="0" bIns="0">
            <a:spAutoFit/>
          </a:bodyPr>
          <a:lstStyle/>
          <a:p>
            <a:pPr eaLnBrk="0" hangingPunct="0"/>
            <a:r>
              <a:rPr lang="en-US" sz="900" b="0" dirty="0">
                <a:solidFill>
                  <a:srgbClr val="000000"/>
                </a:solidFill>
              </a:rPr>
              <a:t>+4</a:t>
            </a:r>
            <a:endParaRPr lang="en-US" sz="900" b="0" dirty="0"/>
          </a:p>
        </p:txBody>
      </p:sp>
      <p:sp>
        <p:nvSpPr>
          <p:cNvPr id="430" name="Line 42"/>
          <p:cNvSpPr>
            <a:spLocks noChangeShapeType="1"/>
          </p:cNvSpPr>
          <p:nvPr/>
        </p:nvSpPr>
        <p:spPr bwMode="auto">
          <a:xfrm flipV="1">
            <a:off x="786638" y="1511364"/>
            <a:ext cx="1486" cy="244318"/>
          </a:xfrm>
          <a:prstGeom prst="line">
            <a:avLst/>
          </a:prstGeom>
          <a:noFill/>
          <a:ln w="4763">
            <a:solidFill>
              <a:srgbClr val="000000"/>
            </a:solidFill>
            <a:round/>
            <a:headEnd/>
            <a:tailEnd/>
          </a:ln>
        </p:spPr>
        <p:txBody>
          <a:bodyPr/>
          <a:lstStyle/>
          <a:p>
            <a:endParaRPr lang="en-US"/>
          </a:p>
        </p:txBody>
      </p:sp>
      <p:sp>
        <p:nvSpPr>
          <p:cNvPr id="431" name="Freeform 15"/>
          <p:cNvSpPr>
            <a:spLocks/>
          </p:cNvSpPr>
          <p:nvPr/>
        </p:nvSpPr>
        <p:spPr bwMode="auto">
          <a:xfrm>
            <a:off x="770301" y="1708395"/>
            <a:ext cx="34160" cy="47287"/>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432" name="Freeform 16"/>
          <p:cNvSpPr>
            <a:spLocks/>
          </p:cNvSpPr>
          <p:nvPr/>
        </p:nvSpPr>
        <p:spPr bwMode="auto">
          <a:xfrm>
            <a:off x="770301" y="1708395"/>
            <a:ext cx="34160" cy="47287"/>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433" name="Line 52"/>
          <p:cNvSpPr>
            <a:spLocks noChangeShapeType="1"/>
          </p:cNvSpPr>
          <p:nvPr/>
        </p:nvSpPr>
        <p:spPr bwMode="auto">
          <a:xfrm>
            <a:off x="787400" y="1949448"/>
            <a:ext cx="431800" cy="1"/>
          </a:xfrm>
          <a:prstGeom prst="line">
            <a:avLst/>
          </a:prstGeom>
          <a:noFill/>
          <a:ln w="4763">
            <a:solidFill>
              <a:srgbClr val="000000"/>
            </a:solidFill>
            <a:round/>
            <a:headEnd/>
            <a:tailEnd/>
          </a:ln>
        </p:spPr>
        <p:txBody>
          <a:bodyPr/>
          <a:lstStyle/>
          <a:p>
            <a:endParaRPr lang="en-US"/>
          </a:p>
        </p:txBody>
      </p:sp>
      <p:sp>
        <p:nvSpPr>
          <p:cNvPr id="434" name="Rectangle 18"/>
          <p:cNvSpPr>
            <a:spLocks noChangeArrowheads="1"/>
          </p:cNvSpPr>
          <p:nvPr/>
        </p:nvSpPr>
        <p:spPr bwMode="auto">
          <a:xfrm>
            <a:off x="1656974" y="1295400"/>
            <a:ext cx="623791" cy="381000"/>
          </a:xfrm>
          <a:prstGeom prst="rect">
            <a:avLst/>
          </a:prstGeom>
          <a:noFill/>
          <a:ln w="11113">
            <a:solidFill>
              <a:srgbClr val="000000"/>
            </a:solidFill>
            <a:miter lim="800000"/>
            <a:headEnd/>
            <a:tailEnd/>
          </a:ln>
        </p:spPr>
        <p:txBody>
          <a:bodyPr lIns="0" tIns="0" rIns="0" bIns="0"/>
          <a:lstStyle/>
          <a:p>
            <a:pPr algn="ctr"/>
            <a:r>
              <a:rPr lang="en-US" sz="1000" dirty="0"/>
              <a:t>Instruction Memory</a:t>
            </a:r>
          </a:p>
        </p:txBody>
      </p:sp>
      <p:sp>
        <p:nvSpPr>
          <p:cNvPr id="435" name="Rectangle 19"/>
          <p:cNvSpPr>
            <a:spLocks noChangeArrowheads="1"/>
          </p:cNvSpPr>
          <p:nvPr/>
        </p:nvSpPr>
        <p:spPr bwMode="auto">
          <a:xfrm>
            <a:off x="1676283" y="1568465"/>
            <a:ext cx="44556" cy="76185"/>
          </a:xfrm>
          <a:prstGeom prst="rect">
            <a:avLst/>
          </a:prstGeom>
          <a:noFill/>
          <a:ln w="9525">
            <a:noFill/>
            <a:miter lim="800000"/>
            <a:headEnd/>
            <a:tailEnd/>
          </a:ln>
        </p:spPr>
        <p:txBody>
          <a:bodyPr wrap="none" lIns="0" tIns="0" rIns="0" bIns="0">
            <a:spAutoFit/>
          </a:bodyPr>
          <a:lstStyle/>
          <a:p>
            <a:pPr eaLnBrk="0" hangingPunct="0"/>
            <a:r>
              <a:rPr lang="en-US" sz="600" b="0" dirty="0">
                <a:solidFill>
                  <a:srgbClr val="000000"/>
                </a:solidFill>
              </a:rPr>
              <a:t>A</a:t>
            </a:r>
            <a:endParaRPr lang="en-US" b="0" dirty="0"/>
          </a:p>
        </p:txBody>
      </p:sp>
      <p:sp>
        <p:nvSpPr>
          <p:cNvPr id="436" name="Rectangle 20"/>
          <p:cNvSpPr>
            <a:spLocks noChangeArrowheads="1"/>
          </p:cNvSpPr>
          <p:nvPr/>
        </p:nvSpPr>
        <p:spPr bwMode="auto">
          <a:xfrm>
            <a:off x="1956988" y="1587515"/>
            <a:ext cx="43072" cy="76185"/>
          </a:xfrm>
          <a:prstGeom prst="rect">
            <a:avLst/>
          </a:prstGeom>
          <a:noFill/>
          <a:ln w="9525">
            <a:noFill/>
            <a:miter lim="800000"/>
            <a:headEnd/>
            <a:tailEnd/>
          </a:ln>
        </p:spPr>
        <p:txBody>
          <a:bodyPr wrap="none" lIns="0" tIns="0" rIns="0" bIns="0">
            <a:spAutoFit/>
          </a:bodyPr>
          <a:lstStyle/>
          <a:p>
            <a:pPr eaLnBrk="0" hangingPunct="0"/>
            <a:r>
              <a:rPr lang="en-US" sz="600" b="0" dirty="0">
                <a:solidFill>
                  <a:srgbClr val="000000"/>
                </a:solidFill>
              </a:rPr>
              <a:t>D</a:t>
            </a:r>
            <a:endParaRPr lang="en-US" b="0" dirty="0"/>
          </a:p>
        </p:txBody>
      </p:sp>
      <p:sp>
        <p:nvSpPr>
          <p:cNvPr id="437" name="Line 63"/>
          <p:cNvSpPr>
            <a:spLocks noChangeShapeType="1"/>
          </p:cNvSpPr>
          <p:nvPr/>
        </p:nvSpPr>
        <p:spPr bwMode="auto">
          <a:xfrm flipH="1">
            <a:off x="786638" y="1616447"/>
            <a:ext cx="867366" cy="1314"/>
          </a:xfrm>
          <a:prstGeom prst="line">
            <a:avLst/>
          </a:prstGeom>
          <a:noFill/>
          <a:ln w="4763">
            <a:solidFill>
              <a:srgbClr val="000000"/>
            </a:solidFill>
            <a:round/>
            <a:headEnd/>
            <a:tailEnd/>
          </a:ln>
        </p:spPr>
        <p:txBody>
          <a:bodyPr/>
          <a:lstStyle/>
          <a:p>
            <a:endParaRPr lang="en-US"/>
          </a:p>
        </p:txBody>
      </p:sp>
      <p:sp>
        <p:nvSpPr>
          <p:cNvPr id="438" name="Freeform 22"/>
          <p:cNvSpPr>
            <a:spLocks/>
          </p:cNvSpPr>
          <p:nvPr/>
        </p:nvSpPr>
        <p:spPr bwMode="auto">
          <a:xfrm>
            <a:off x="1602022" y="1604156"/>
            <a:ext cx="51982" cy="30211"/>
          </a:xfrm>
          <a:custGeom>
            <a:avLst/>
            <a:gdLst>
              <a:gd name="T0" fmla="*/ 2147483647 w 41"/>
              <a:gd name="T1" fmla="*/ 2147483647 h 28"/>
              <a:gd name="T2" fmla="*/ 0 w 41"/>
              <a:gd name="T3" fmla="*/ 0 h 28"/>
              <a:gd name="T4" fmla="*/ 0 w 41"/>
              <a:gd name="T5" fmla="*/ 0 h 28"/>
              <a:gd name="T6" fmla="*/ 2147483647 w 41"/>
              <a:gd name="T7" fmla="*/ 2147483647 h 28"/>
              <a:gd name="T8" fmla="*/ 2147483647 w 41"/>
              <a:gd name="T9" fmla="*/ 2147483647 h 28"/>
              <a:gd name="T10" fmla="*/ 0 w 41"/>
              <a:gd name="T11" fmla="*/ 2147483647 h 28"/>
              <a:gd name="T12" fmla="*/ 0 w 41"/>
              <a:gd name="T13" fmla="*/ 2147483647 h 28"/>
              <a:gd name="T14" fmla="*/ 2147483647 w 41"/>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1"/>
              <a:gd name="T25" fmla="*/ 0 h 28"/>
              <a:gd name="T26" fmla="*/ 41 w 41"/>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1" h="28">
                <a:moveTo>
                  <a:pt x="41" y="14"/>
                </a:moveTo>
                <a:lnTo>
                  <a:pt x="0" y="0"/>
                </a:lnTo>
                <a:lnTo>
                  <a:pt x="21" y="14"/>
                </a:lnTo>
                <a:lnTo>
                  <a:pt x="0" y="28"/>
                </a:lnTo>
                <a:lnTo>
                  <a:pt x="41" y="14"/>
                </a:lnTo>
                <a:close/>
              </a:path>
            </a:pathLst>
          </a:custGeom>
          <a:solidFill>
            <a:srgbClr val="000000"/>
          </a:solidFill>
          <a:ln w="9525">
            <a:noFill/>
            <a:round/>
            <a:headEnd/>
            <a:tailEnd/>
          </a:ln>
        </p:spPr>
        <p:txBody>
          <a:bodyPr/>
          <a:lstStyle/>
          <a:p>
            <a:endParaRPr lang="en-US"/>
          </a:p>
        </p:txBody>
      </p:sp>
      <p:sp>
        <p:nvSpPr>
          <p:cNvPr id="439" name="Freeform 23"/>
          <p:cNvSpPr>
            <a:spLocks/>
          </p:cNvSpPr>
          <p:nvPr/>
        </p:nvSpPr>
        <p:spPr bwMode="auto">
          <a:xfrm>
            <a:off x="1602022" y="1604156"/>
            <a:ext cx="51982" cy="30211"/>
          </a:xfrm>
          <a:custGeom>
            <a:avLst/>
            <a:gdLst>
              <a:gd name="T0" fmla="*/ 2147483647 w 41"/>
              <a:gd name="T1" fmla="*/ 2147483647 h 28"/>
              <a:gd name="T2" fmla="*/ 0 w 41"/>
              <a:gd name="T3" fmla="*/ 0 h 28"/>
              <a:gd name="T4" fmla="*/ 0 w 41"/>
              <a:gd name="T5" fmla="*/ 0 h 28"/>
              <a:gd name="T6" fmla="*/ 2147483647 w 41"/>
              <a:gd name="T7" fmla="*/ 2147483647 h 28"/>
              <a:gd name="T8" fmla="*/ 2147483647 w 41"/>
              <a:gd name="T9" fmla="*/ 2147483647 h 28"/>
              <a:gd name="T10" fmla="*/ 0 w 41"/>
              <a:gd name="T11" fmla="*/ 2147483647 h 28"/>
              <a:gd name="T12" fmla="*/ 0 w 41"/>
              <a:gd name="T13" fmla="*/ 2147483647 h 28"/>
              <a:gd name="T14" fmla="*/ 2147483647 w 41"/>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1"/>
              <a:gd name="T25" fmla="*/ 0 h 28"/>
              <a:gd name="T26" fmla="*/ 41 w 41"/>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1" h="28">
                <a:moveTo>
                  <a:pt x="41" y="14"/>
                </a:moveTo>
                <a:lnTo>
                  <a:pt x="0" y="0"/>
                </a:lnTo>
                <a:lnTo>
                  <a:pt x="21" y="14"/>
                </a:lnTo>
                <a:lnTo>
                  <a:pt x="0" y="28"/>
                </a:lnTo>
                <a:lnTo>
                  <a:pt x="41" y="14"/>
                </a:lnTo>
              </a:path>
            </a:pathLst>
          </a:custGeom>
          <a:noFill/>
          <a:ln w="4763">
            <a:solidFill>
              <a:srgbClr val="000000"/>
            </a:solidFill>
            <a:round/>
            <a:headEnd/>
            <a:tailEnd/>
          </a:ln>
        </p:spPr>
        <p:txBody>
          <a:bodyPr/>
          <a:lstStyle/>
          <a:p>
            <a:endParaRPr lang="en-US"/>
          </a:p>
        </p:txBody>
      </p:sp>
      <p:sp>
        <p:nvSpPr>
          <p:cNvPr id="440" name="Rectangle 24"/>
          <p:cNvSpPr>
            <a:spLocks noChangeArrowheads="1"/>
          </p:cNvSpPr>
          <p:nvPr/>
        </p:nvSpPr>
        <p:spPr bwMode="auto">
          <a:xfrm>
            <a:off x="2475921" y="6124516"/>
            <a:ext cx="491909" cy="338554"/>
          </a:xfrm>
          <a:prstGeom prst="rect">
            <a:avLst/>
          </a:prstGeom>
          <a:noFill/>
          <a:ln w="9525">
            <a:noFill/>
            <a:miter lim="800000"/>
            <a:headEnd/>
            <a:tailEnd/>
          </a:ln>
        </p:spPr>
        <p:txBody>
          <a:bodyPr wrap="none" lIns="0" tIns="0" rIns="0" bIns="0">
            <a:spAutoFit/>
          </a:bodyPr>
          <a:lstStyle/>
          <a:p>
            <a:pPr algn="ctr" eaLnBrk="0" hangingPunct="0"/>
            <a:r>
              <a:rPr lang="en-US" sz="1100" dirty="0">
                <a:solidFill>
                  <a:srgbClr val="000000"/>
                </a:solidFill>
              </a:rPr>
              <a:t>Register</a:t>
            </a:r>
            <a:br>
              <a:rPr lang="en-US" sz="1100" dirty="0">
                <a:solidFill>
                  <a:srgbClr val="000000"/>
                </a:solidFill>
              </a:rPr>
            </a:br>
            <a:r>
              <a:rPr lang="en-US" sz="1100" dirty="0">
                <a:solidFill>
                  <a:srgbClr val="000000"/>
                </a:solidFill>
              </a:rPr>
              <a:t>File</a:t>
            </a:r>
            <a:endParaRPr lang="en-US" b="0" dirty="0"/>
          </a:p>
        </p:txBody>
      </p:sp>
      <p:sp>
        <p:nvSpPr>
          <p:cNvPr id="441" name="Rectangle 25"/>
          <p:cNvSpPr>
            <a:spLocks noChangeArrowheads="1"/>
          </p:cNvSpPr>
          <p:nvPr/>
        </p:nvSpPr>
        <p:spPr bwMode="auto">
          <a:xfrm>
            <a:off x="2325322" y="6141593"/>
            <a:ext cx="99510"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WA</a:t>
            </a:r>
            <a:endParaRPr lang="en-US" b="0"/>
          </a:p>
        </p:txBody>
      </p:sp>
      <p:sp>
        <p:nvSpPr>
          <p:cNvPr id="442" name="Rectangle 26"/>
          <p:cNvSpPr>
            <a:spLocks noChangeArrowheads="1"/>
          </p:cNvSpPr>
          <p:nvPr/>
        </p:nvSpPr>
        <p:spPr bwMode="auto">
          <a:xfrm>
            <a:off x="3010007" y="6140768"/>
            <a:ext cx="119977" cy="92333"/>
          </a:xfrm>
          <a:prstGeom prst="rect">
            <a:avLst/>
          </a:prstGeom>
          <a:noFill/>
          <a:ln w="9525">
            <a:noFill/>
            <a:miter lim="800000"/>
            <a:headEnd/>
            <a:tailEnd/>
          </a:ln>
        </p:spPr>
        <p:txBody>
          <a:bodyPr wrap="none" lIns="0" tIns="0" rIns="0" bIns="0">
            <a:spAutoFit/>
          </a:bodyPr>
          <a:lstStyle/>
          <a:p>
            <a:pPr eaLnBrk="0" hangingPunct="0"/>
            <a:r>
              <a:rPr lang="en-US" sz="600" b="0" dirty="0">
                <a:solidFill>
                  <a:srgbClr val="000000"/>
                </a:solidFill>
              </a:rPr>
              <a:t>WD</a:t>
            </a:r>
            <a:endParaRPr lang="en-US" b="0" dirty="0"/>
          </a:p>
        </p:txBody>
      </p:sp>
      <p:sp>
        <p:nvSpPr>
          <p:cNvPr id="443" name="Rectangle 27"/>
          <p:cNvSpPr>
            <a:spLocks noChangeArrowheads="1"/>
          </p:cNvSpPr>
          <p:nvPr/>
        </p:nvSpPr>
        <p:spPr bwMode="auto">
          <a:xfrm>
            <a:off x="3027830" y="6324660"/>
            <a:ext cx="115479" cy="92333"/>
          </a:xfrm>
          <a:prstGeom prst="rect">
            <a:avLst/>
          </a:prstGeom>
          <a:noFill/>
          <a:ln w="9525">
            <a:noFill/>
            <a:miter lim="800000"/>
            <a:headEnd/>
            <a:tailEnd/>
          </a:ln>
        </p:spPr>
        <p:txBody>
          <a:bodyPr wrap="none" lIns="0" tIns="0" rIns="0" bIns="0">
            <a:spAutoFit/>
          </a:bodyPr>
          <a:lstStyle/>
          <a:p>
            <a:pPr eaLnBrk="0" hangingPunct="0"/>
            <a:r>
              <a:rPr lang="en-US" sz="600" b="0" dirty="0">
                <a:solidFill>
                  <a:srgbClr val="000000"/>
                </a:solidFill>
              </a:rPr>
              <a:t>WE</a:t>
            </a:r>
            <a:endParaRPr lang="en-US" b="0" dirty="0"/>
          </a:p>
        </p:txBody>
      </p:sp>
      <p:sp>
        <p:nvSpPr>
          <p:cNvPr id="444" name="Rectangle 28"/>
          <p:cNvSpPr>
            <a:spLocks noChangeArrowheads="1"/>
          </p:cNvSpPr>
          <p:nvPr/>
        </p:nvSpPr>
        <p:spPr bwMode="auto">
          <a:xfrm>
            <a:off x="2925349" y="4151653"/>
            <a:ext cx="219812" cy="139235"/>
          </a:xfrm>
          <a:prstGeom prst="rect">
            <a:avLst/>
          </a:prstGeom>
          <a:noFill/>
          <a:ln w="9525">
            <a:noFill/>
            <a:miter lim="800000"/>
            <a:headEnd/>
            <a:tailEnd/>
          </a:ln>
        </p:spPr>
        <p:txBody>
          <a:bodyPr wrap="none" lIns="0" tIns="0" rIns="0" bIns="0">
            <a:spAutoFit/>
          </a:bodyPr>
          <a:lstStyle/>
          <a:p>
            <a:pPr eaLnBrk="0" hangingPunct="0"/>
            <a:r>
              <a:rPr lang="en-US" sz="1100">
                <a:solidFill>
                  <a:srgbClr val="000000"/>
                </a:solidFill>
              </a:rPr>
              <a:t>ALU</a:t>
            </a:r>
            <a:endParaRPr lang="en-US" b="0"/>
          </a:p>
        </p:txBody>
      </p:sp>
      <p:sp>
        <p:nvSpPr>
          <p:cNvPr id="445" name="Rectangle 29"/>
          <p:cNvSpPr>
            <a:spLocks noChangeArrowheads="1"/>
          </p:cNvSpPr>
          <p:nvPr/>
        </p:nvSpPr>
        <p:spPr bwMode="auto">
          <a:xfrm>
            <a:off x="2660981" y="4076781"/>
            <a:ext cx="44556"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A</a:t>
            </a:r>
            <a:endParaRPr lang="en-US" b="0"/>
          </a:p>
        </p:txBody>
      </p:sp>
      <p:sp>
        <p:nvSpPr>
          <p:cNvPr id="446" name="Rectangle 30"/>
          <p:cNvSpPr>
            <a:spLocks noChangeArrowheads="1"/>
          </p:cNvSpPr>
          <p:nvPr/>
        </p:nvSpPr>
        <p:spPr bwMode="auto">
          <a:xfrm>
            <a:off x="3366459" y="4072840"/>
            <a:ext cx="43071"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B</a:t>
            </a:r>
            <a:endParaRPr lang="en-US" b="0"/>
          </a:p>
        </p:txBody>
      </p:sp>
      <p:sp>
        <p:nvSpPr>
          <p:cNvPr id="447" name="Rectangle 446"/>
          <p:cNvSpPr>
            <a:spLocks noChangeArrowheads="1"/>
          </p:cNvSpPr>
          <p:nvPr/>
        </p:nvSpPr>
        <p:spPr bwMode="auto">
          <a:xfrm>
            <a:off x="2917131" y="2743200"/>
            <a:ext cx="470912" cy="330860"/>
          </a:xfrm>
          <a:prstGeom prst="rect">
            <a:avLst/>
          </a:prstGeom>
          <a:noFill/>
          <a:ln w="9525">
            <a:noFill/>
            <a:miter lim="800000"/>
            <a:headEnd/>
            <a:tailEnd/>
          </a:ln>
        </p:spPr>
        <p:txBody>
          <a:bodyPr wrap="none" lIns="0" tIns="0" rIns="0" bIns="0">
            <a:spAutoFit/>
          </a:bodyPr>
          <a:lstStyle/>
          <a:p>
            <a:pPr algn="ctr" eaLnBrk="0" hangingPunct="0"/>
            <a:r>
              <a:rPr lang="en-US" sz="1050" dirty="0">
                <a:solidFill>
                  <a:srgbClr val="000000"/>
                </a:solidFill>
              </a:rPr>
              <a:t>Register</a:t>
            </a:r>
            <a:br>
              <a:rPr lang="en-US" sz="1100" dirty="0">
                <a:solidFill>
                  <a:srgbClr val="000000"/>
                </a:solidFill>
              </a:rPr>
            </a:br>
            <a:r>
              <a:rPr lang="en-US" sz="1100" dirty="0">
                <a:solidFill>
                  <a:srgbClr val="000000"/>
                </a:solidFill>
              </a:rPr>
              <a:t>File</a:t>
            </a:r>
            <a:endParaRPr lang="en-US" b="0" dirty="0"/>
          </a:p>
        </p:txBody>
      </p:sp>
      <p:sp>
        <p:nvSpPr>
          <p:cNvPr id="448" name="Rectangle 447"/>
          <p:cNvSpPr>
            <a:spLocks noChangeArrowheads="1"/>
          </p:cNvSpPr>
          <p:nvPr/>
        </p:nvSpPr>
        <p:spPr bwMode="auto">
          <a:xfrm>
            <a:off x="2723360" y="2778416"/>
            <a:ext cx="130699"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RA1</a:t>
            </a:r>
            <a:endParaRPr lang="en-US" b="0"/>
          </a:p>
        </p:txBody>
      </p:sp>
      <p:sp>
        <p:nvSpPr>
          <p:cNvPr id="449" name="Rectangle 448"/>
          <p:cNvSpPr>
            <a:spLocks noChangeArrowheads="1"/>
          </p:cNvSpPr>
          <p:nvPr/>
        </p:nvSpPr>
        <p:spPr bwMode="auto">
          <a:xfrm>
            <a:off x="3433293" y="2778416"/>
            <a:ext cx="130699"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RA2</a:t>
            </a:r>
            <a:endParaRPr lang="en-US" b="0"/>
          </a:p>
        </p:txBody>
      </p:sp>
      <p:sp>
        <p:nvSpPr>
          <p:cNvPr id="450" name="Rectangle 449"/>
          <p:cNvSpPr>
            <a:spLocks noChangeArrowheads="1"/>
          </p:cNvSpPr>
          <p:nvPr/>
        </p:nvSpPr>
        <p:spPr bwMode="auto">
          <a:xfrm>
            <a:off x="2723360" y="2953117"/>
            <a:ext cx="129214"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RD1</a:t>
            </a:r>
            <a:endParaRPr lang="en-US" b="0"/>
          </a:p>
        </p:txBody>
      </p:sp>
      <p:sp>
        <p:nvSpPr>
          <p:cNvPr id="451" name="Rectangle 450"/>
          <p:cNvSpPr>
            <a:spLocks noChangeArrowheads="1"/>
          </p:cNvSpPr>
          <p:nvPr/>
        </p:nvSpPr>
        <p:spPr bwMode="auto">
          <a:xfrm>
            <a:off x="3433293" y="2953117"/>
            <a:ext cx="129214" cy="76185"/>
          </a:xfrm>
          <a:prstGeom prst="rect">
            <a:avLst/>
          </a:prstGeom>
          <a:noFill/>
          <a:ln w="9525">
            <a:noFill/>
            <a:miter lim="800000"/>
            <a:headEnd/>
            <a:tailEnd/>
          </a:ln>
        </p:spPr>
        <p:txBody>
          <a:bodyPr wrap="none" lIns="0" tIns="0" rIns="0" bIns="0">
            <a:spAutoFit/>
          </a:bodyPr>
          <a:lstStyle/>
          <a:p>
            <a:pPr eaLnBrk="0" hangingPunct="0"/>
            <a:r>
              <a:rPr lang="en-US" sz="600" b="0" dirty="0">
                <a:solidFill>
                  <a:srgbClr val="000000"/>
                </a:solidFill>
              </a:rPr>
              <a:t>RD2</a:t>
            </a:r>
            <a:endParaRPr lang="en-US" b="0" dirty="0"/>
          </a:p>
        </p:txBody>
      </p:sp>
      <p:sp>
        <p:nvSpPr>
          <p:cNvPr id="452" name="Rectangle 451"/>
          <p:cNvSpPr>
            <a:spLocks noChangeArrowheads="1"/>
          </p:cNvSpPr>
          <p:nvPr/>
        </p:nvSpPr>
        <p:spPr bwMode="auto">
          <a:xfrm>
            <a:off x="2081746" y="3444935"/>
            <a:ext cx="598389" cy="92333"/>
          </a:xfrm>
          <a:prstGeom prst="rect">
            <a:avLst/>
          </a:prstGeom>
          <a:noFill/>
          <a:ln w="9525">
            <a:noFill/>
            <a:miter lim="800000"/>
            <a:headEnd/>
            <a:tailEnd/>
          </a:ln>
        </p:spPr>
        <p:txBody>
          <a:bodyPr wrap="none" lIns="0" tIns="0" rIns="0" bIns="0">
            <a:spAutoFit/>
          </a:bodyPr>
          <a:lstStyle/>
          <a:p>
            <a:pPr eaLnBrk="0" hangingPunct="0"/>
            <a:r>
              <a:rPr lang="en-US" sz="600" dirty="0"/>
              <a:t>PC</a:t>
            </a:r>
            <a:r>
              <a:rPr lang="en-US" sz="600" baseline="30000" dirty="0"/>
              <a:t>RF</a:t>
            </a:r>
            <a:r>
              <a:rPr lang="en-US" sz="600" dirty="0"/>
              <a:t>+4+4*SXT(C)</a:t>
            </a:r>
            <a:endParaRPr lang="en-US" sz="2000" b="0" dirty="0"/>
          </a:p>
        </p:txBody>
      </p:sp>
      <p:sp>
        <p:nvSpPr>
          <p:cNvPr id="453" name="Rectangle 452"/>
          <p:cNvSpPr>
            <a:spLocks noChangeArrowheads="1"/>
          </p:cNvSpPr>
          <p:nvPr/>
        </p:nvSpPr>
        <p:spPr bwMode="auto">
          <a:xfrm>
            <a:off x="3890740" y="4984364"/>
            <a:ext cx="435169" cy="278470"/>
          </a:xfrm>
          <a:prstGeom prst="rect">
            <a:avLst/>
          </a:prstGeom>
          <a:noFill/>
          <a:ln w="9525">
            <a:noFill/>
            <a:miter lim="800000"/>
            <a:headEnd/>
            <a:tailEnd/>
          </a:ln>
        </p:spPr>
        <p:txBody>
          <a:bodyPr wrap="none" lIns="0" tIns="0" rIns="0" bIns="0">
            <a:spAutoFit/>
          </a:bodyPr>
          <a:lstStyle/>
          <a:p>
            <a:pPr algn="ctr" eaLnBrk="0" hangingPunct="0"/>
            <a:r>
              <a:rPr lang="en-US" sz="1100">
                <a:solidFill>
                  <a:srgbClr val="000000"/>
                </a:solidFill>
              </a:rPr>
              <a:t>Data</a:t>
            </a:r>
            <a:br>
              <a:rPr lang="en-US" sz="1100">
                <a:solidFill>
                  <a:srgbClr val="000000"/>
                </a:solidFill>
              </a:rPr>
            </a:br>
            <a:r>
              <a:rPr lang="en-US" sz="1100">
                <a:solidFill>
                  <a:srgbClr val="000000"/>
                </a:solidFill>
              </a:rPr>
              <a:t>Memory</a:t>
            </a:r>
            <a:endParaRPr lang="en-US"/>
          </a:p>
        </p:txBody>
      </p:sp>
      <p:sp>
        <p:nvSpPr>
          <p:cNvPr id="454" name="Rectangle 453"/>
          <p:cNvSpPr>
            <a:spLocks noChangeArrowheads="1"/>
          </p:cNvSpPr>
          <p:nvPr/>
        </p:nvSpPr>
        <p:spPr bwMode="auto">
          <a:xfrm>
            <a:off x="4054114" y="5564188"/>
            <a:ext cx="84658" cy="76185"/>
          </a:xfrm>
          <a:prstGeom prst="rect">
            <a:avLst/>
          </a:prstGeom>
          <a:noFill/>
          <a:ln w="9525">
            <a:noFill/>
            <a:miter lim="800000"/>
            <a:headEnd/>
            <a:tailEnd/>
          </a:ln>
        </p:spPr>
        <p:txBody>
          <a:bodyPr wrap="none" lIns="0" tIns="0" rIns="0" bIns="0">
            <a:spAutoFit/>
          </a:bodyPr>
          <a:lstStyle/>
          <a:p>
            <a:pPr eaLnBrk="0" hangingPunct="0"/>
            <a:r>
              <a:rPr lang="en-US" sz="600" b="0" dirty="0">
                <a:solidFill>
                  <a:srgbClr val="000000"/>
                </a:solidFill>
              </a:rPr>
              <a:t>RD</a:t>
            </a:r>
            <a:endParaRPr lang="en-US" b="0" dirty="0"/>
          </a:p>
        </p:txBody>
      </p:sp>
      <p:sp>
        <p:nvSpPr>
          <p:cNvPr id="455" name="Rectangle 454"/>
          <p:cNvSpPr>
            <a:spLocks noChangeArrowheads="1"/>
          </p:cNvSpPr>
          <p:nvPr/>
        </p:nvSpPr>
        <p:spPr bwMode="auto">
          <a:xfrm>
            <a:off x="2962480" y="4314531"/>
            <a:ext cx="13366"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 </a:t>
            </a:r>
            <a:endParaRPr lang="en-US" b="0"/>
          </a:p>
        </p:txBody>
      </p:sp>
      <p:sp>
        <p:nvSpPr>
          <p:cNvPr id="456" name="Rectangle 455"/>
          <p:cNvSpPr>
            <a:spLocks noChangeArrowheads="1"/>
          </p:cNvSpPr>
          <p:nvPr/>
        </p:nvSpPr>
        <p:spPr bwMode="auto">
          <a:xfrm>
            <a:off x="2974362" y="4314531"/>
            <a:ext cx="13366"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 </a:t>
            </a:r>
            <a:endParaRPr lang="en-US" b="0"/>
          </a:p>
        </p:txBody>
      </p:sp>
      <p:sp>
        <p:nvSpPr>
          <p:cNvPr id="457" name="Rectangle 456"/>
          <p:cNvSpPr>
            <a:spLocks noChangeArrowheads="1"/>
          </p:cNvSpPr>
          <p:nvPr/>
        </p:nvSpPr>
        <p:spPr bwMode="auto">
          <a:xfrm>
            <a:off x="3021889" y="4277752"/>
            <a:ext cx="40100"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Y</a:t>
            </a:r>
            <a:endParaRPr lang="en-US" b="0"/>
          </a:p>
        </p:txBody>
      </p:sp>
      <p:sp>
        <p:nvSpPr>
          <p:cNvPr id="458" name="Rectangle 457"/>
          <p:cNvSpPr>
            <a:spLocks noChangeArrowheads="1"/>
          </p:cNvSpPr>
          <p:nvPr/>
        </p:nvSpPr>
        <p:spPr bwMode="auto">
          <a:xfrm>
            <a:off x="433156" y="1425984"/>
            <a:ext cx="629732" cy="85380"/>
          </a:xfrm>
          <a:prstGeom prst="rect">
            <a:avLst/>
          </a:prstGeom>
          <a:solidFill>
            <a:srgbClr val="FFFFFF"/>
          </a:solidFill>
          <a:ln w="9525">
            <a:noFill/>
            <a:miter lim="800000"/>
            <a:headEnd/>
            <a:tailEnd/>
          </a:ln>
        </p:spPr>
        <p:txBody>
          <a:bodyPr/>
          <a:lstStyle/>
          <a:p>
            <a:endParaRPr lang="en-US"/>
          </a:p>
        </p:txBody>
      </p:sp>
      <p:sp>
        <p:nvSpPr>
          <p:cNvPr id="459" name="Rectangle 458"/>
          <p:cNvSpPr>
            <a:spLocks noChangeArrowheads="1"/>
          </p:cNvSpPr>
          <p:nvPr/>
        </p:nvSpPr>
        <p:spPr bwMode="auto">
          <a:xfrm>
            <a:off x="436126" y="1403668"/>
            <a:ext cx="622306" cy="105068"/>
          </a:xfrm>
          <a:prstGeom prst="rect">
            <a:avLst/>
          </a:prstGeom>
          <a:noFill/>
          <a:ln w="11113">
            <a:solidFill>
              <a:srgbClr val="000000"/>
            </a:solidFill>
            <a:miter lim="800000"/>
            <a:headEnd/>
            <a:tailEnd/>
          </a:ln>
        </p:spPr>
        <p:txBody>
          <a:bodyPr/>
          <a:lstStyle/>
          <a:p>
            <a:endParaRPr lang="en-US"/>
          </a:p>
        </p:txBody>
      </p:sp>
      <p:sp>
        <p:nvSpPr>
          <p:cNvPr id="460" name="Freeform 459"/>
          <p:cNvSpPr>
            <a:spLocks/>
          </p:cNvSpPr>
          <p:nvPr/>
        </p:nvSpPr>
        <p:spPr bwMode="auto">
          <a:xfrm>
            <a:off x="433156" y="1461449"/>
            <a:ext cx="60894" cy="23644"/>
          </a:xfrm>
          <a:custGeom>
            <a:avLst/>
            <a:gdLst>
              <a:gd name="T0" fmla="*/ 0 w 49"/>
              <a:gd name="T1" fmla="*/ 2147483647 h 21"/>
              <a:gd name="T2" fmla="*/ 2147483647 w 49"/>
              <a:gd name="T3" fmla="*/ 0 h 21"/>
              <a:gd name="T4" fmla="*/ 2147483647 w 49"/>
              <a:gd name="T5" fmla="*/ 2147483647 h 21"/>
              <a:gd name="T6" fmla="*/ 2147483647 w 49"/>
              <a:gd name="T7" fmla="*/ 2147483647 h 21"/>
              <a:gd name="T8" fmla="*/ 0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0" y="7"/>
                </a:moveTo>
                <a:lnTo>
                  <a:pt x="3" y="0"/>
                </a:lnTo>
                <a:lnTo>
                  <a:pt x="49" y="14"/>
                </a:lnTo>
                <a:lnTo>
                  <a:pt x="49" y="21"/>
                </a:lnTo>
                <a:lnTo>
                  <a:pt x="0" y="7"/>
                </a:lnTo>
                <a:close/>
              </a:path>
            </a:pathLst>
          </a:custGeom>
          <a:solidFill>
            <a:srgbClr val="000000"/>
          </a:solidFill>
          <a:ln w="9525">
            <a:noFill/>
            <a:round/>
            <a:headEnd/>
            <a:tailEnd/>
          </a:ln>
        </p:spPr>
        <p:txBody>
          <a:bodyPr/>
          <a:lstStyle/>
          <a:p>
            <a:endParaRPr lang="en-US"/>
          </a:p>
        </p:txBody>
      </p:sp>
      <p:sp>
        <p:nvSpPr>
          <p:cNvPr id="461" name="Freeform 460"/>
          <p:cNvSpPr>
            <a:spLocks/>
          </p:cNvSpPr>
          <p:nvPr/>
        </p:nvSpPr>
        <p:spPr bwMode="auto">
          <a:xfrm>
            <a:off x="433156" y="1477212"/>
            <a:ext cx="60894" cy="26271"/>
          </a:xfrm>
          <a:custGeom>
            <a:avLst/>
            <a:gdLst>
              <a:gd name="T0" fmla="*/ 2147483647 w 49"/>
              <a:gd name="T1" fmla="*/ 2147483647 h 24"/>
              <a:gd name="T2" fmla="*/ 0 w 49"/>
              <a:gd name="T3" fmla="*/ 2147483647 h 24"/>
              <a:gd name="T4" fmla="*/ 2147483647 w 49"/>
              <a:gd name="T5" fmla="*/ 0 h 24"/>
              <a:gd name="T6" fmla="*/ 2147483647 w 49"/>
              <a:gd name="T7" fmla="*/ 2147483647 h 24"/>
              <a:gd name="T8" fmla="*/ 2147483647 w 49"/>
              <a:gd name="T9" fmla="*/ 2147483647 h 24"/>
              <a:gd name="T10" fmla="*/ 0 60000 65536"/>
              <a:gd name="T11" fmla="*/ 0 60000 65536"/>
              <a:gd name="T12" fmla="*/ 0 60000 65536"/>
              <a:gd name="T13" fmla="*/ 0 60000 65536"/>
              <a:gd name="T14" fmla="*/ 0 60000 65536"/>
              <a:gd name="T15" fmla="*/ 0 w 49"/>
              <a:gd name="T16" fmla="*/ 0 h 24"/>
              <a:gd name="T17" fmla="*/ 49 w 49"/>
              <a:gd name="T18" fmla="*/ 24 h 24"/>
            </a:gdLst>
            <a:ahLst/>
            <a:cxnLst>
              <a:cxn ang="T10">
                <a:pos x="T0" y="T1"/>
              </a:cxn>
              <a:cxn ang="T11">
                <a:pos x="T2" y="T3"/>
              </a:cxn>
              <a:cxn ang="T12">
                <a:pos x="T4" y="T5"/>
              </a:cxn>
              <a:cxn ang="T13">
                <a:pos x="T6" y="T7"/>
              </a:cxn>
              <a:cxn ang="T14">
                <a:pos x="T8" y="T9"/>
              </a:cxn>
            </a:cxnLst>
            <a:rect l="T15" t="T16" r="T17" b="T18"/>
            <a:pathLst>
              <a:path w="49" h="24">
                <a:moveTo>
                  <a:pt x="3" y="24"/>
                </a:moveTo>
                <a:lnTo>
                  <a:pt x="0" y="17"/>
                </a:lnTo>
                <a:lnTo>
                  <a:pt x="49" y="0"/>
                </a:lnTo>
                <a:lnTo>
                  <a:pt x="49" y="7"/>
                </a:lnTo>
                <a:lnTo>
                  <a:pt x="3" y="24"/>
                </a:lnTo>
                <a:close/>
              </a:path>
            </a:pathLst>
          </a:custGeom>
          <a:solidFill>
            <a:srgbClr val="000000"/>
          </a:solidFill>
          <a:ln w="9525">
            <a:noFill/>
            <a:round/>
            <a:headEnd/>
            <a:tailEnd/>
          </a:ln>
        </p:spPr>
        <p:txBody>
          <a:bodyPr/>
          <a:lstStyle/>
          <a:p>
            <a:endParaRPr lang="en-US"/>
          </a:p>
        </p:txBody>
      </p:sp>
      <p:sp>
        <p:nvSpPr>
          <p:cNvPr id="462" name="Rectangle 461"/>
          <p:cNvSpPr>
            <a:spLocks noChangeArrowheads="1"/>
          </p:cNvSpPr>
          <p:nvPr/>
        </p:nvSpPr>
        <p:spPr bwMode="auto">
          <a:xfrm>
            <a:off x="661879" y="1388507"/>
            <a:ext cx="133476" cy="123111"/>
          </a:xfrm>
          <a:prstGeom prst="rect">
            <a:avLst/>
          </a:prstGeom>
          <a:noFill/>
          <a:ln w="9525">
            <a:noFill/>
            <a:miter lim="800000"/>
            <a:headEnd/>
            <a:tailEnd/>
          </a:ln>
        </p:spPr>
        <p:txBody>
          <a:bodyPr wrap="none" lIns="0" tIns="0" rIns="0" bIns="0">
            <a:spAutoFit/>
          </a:bodyPr>
          <a:lstStyle/>
          <a:p>
            <a:pPr eaLnBrk="0" hangingPunct="0"/>
            <a:r>
              <a:rPr lang="en-US" sz="800" b="0" dirty="0">
                <a:solidFill>
                  <a:srgbClr val="000000"/>
                </a:solidFill>
              </a:rPr>
              <a:t>PC</a:t>
            </a:r>
            <a:endParaRPr lang="en-US" sz="2400" b="0" baseline="30000" dirty="0"/>
          </a:p>
        </p:txBody>
      </p:sp>
      <p:sp>
        <p:nvSpPr>
          <p:cNvPr id="463" name="Freeform 462"/>
          <p:cNvSpPr>
            <a:spLocks/>
          </p:cNvSpPr>
          <p:nvPr/>
        </p:nvSpPr>
        <p:spPr bwMode="auto">
          <a:xfrm>
            <a:off x="2600087" y="2519649"/>
            <a:ext cx="788650" cy="107710"/>
          </a:xfrm>
          <a:custGeom>
            <a:avLst/>
            <a:gdLst>
              <a:gd name="T0" fmla="*/ 2147483647 w 629"/>
              <a:gd name="T1" fmla="*/ 2147483647 h 98"/>
              <a:gd name="T2" fmla="*/ 2147483647 w 629"/>
              <a:gd name="T3" fmla="*/ 2147483647 h 98"/>
              <a:gd name="T4" fmla="*/ 2147483647 w 629"/>
              <a:gd name="T5" fmla="*/ 0 h 98"/>
              <a:gd name="T6" fmla="*/ 0 w 629"/>
              <a:gd name="T7" fmla="*/ 0 h 98"/>
              <a:gd name="T8" fmla="*/ 0 60000 65536"/>
              <a:gd name="T9" fmla="*/ 0 60000 65536"/>
              <a:gd name="T10" fmla="*/ 0 60000 65536"/>
              <a:gd name="T11" fmla="*/ 0 60000 65536"/>
              <a:gd name="T12" fmla="*/ 0 w 629"/>
              <a:gd name="T13" fmla="*/ 0 h 98"/>
              <a:gd name="T14" fmla="*/ 629 w 629"/>
              <a:gd name="T15" fmla="*/ 98 h 98"/>
            </a:gdLst>
            <a:ahLst/>
            <a:cxnLst>
              <a:cxn ang="T8">
                <a:pos x="T0" y="T1"/>
              </a:cxn>
              <a:cxn ang="T9">
                <a:pos x="T2" y="T3"/>
              </a:cxn>
              <a:cxn ang="T10">
                <a:pos x="T4" y="T5"/>
              </a:cxn>
              <a:cxn ang="T11">
                <a:pos x="T6" y="T7"/>
              </a:cxn>
            </a:cxnLst>
            <a:rect l="T12" t="T13" r="T14" b="T15"/>
            <a:pathLst>
              <a:path w="629" h="98">
                <a:moveTo>
                  <a:pt x="629" y="98"/>
                </a:moveTo>
                <a:lnTo>
                  <a:pt x="629" y="31"/>
                </a:lnTo>
                <a:lnTo>
                  <a:pt x="598" y="0"/>
                </a:lnTo>
                <a:lnTo>
                  <a:pt x="0" y="0"/>
                </a:lnTo>
              </a:path>
            </a:pathLst>
          </a:custGeom>
          <a:noFill/>
          <a:ln w="4763">
            <a:solidFill>
              <a:srgbClr val="000000"/>
            </a:solidFill>
            <a:round/>
            <a:headEnd/>
            <a:tailEnd/>
          </a:ln>
        </p:spPr>
        <p:txBody>
          <a:bodyPr/>
          <a:lstStyle/>
          <a:p>
            <a:endParaRPr lang="en-US"/>
          </a:p>
        </p:txBody>
      </p:sp>
      <p:sp>
        <p:nvSpPr>
          <p:cNvPr id="464" name="Freeform 463"/>
          <p:cNvSpPr>
            <a:spLocks/>
          </p:cNvSpPr>
          <p:nvPr/>
        </p:nvSpPr>
        <p:spPr bwMode="auto">
          <a:xfrm>
            <a:off x="3370914" y="2581385"/>
            <a:ext cx="35645" cy="45973"/>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465" name="Freeform 464"/>
          <p:cNvSpPr>
            <a:spLocks/>
          </p:cNvSpPr>
          <p:nvPr/>
        </p:nvSpPr>
        <p:spPr bwMode="auto">
          <a:xfrm>
            <a:off x="3370914" y="2581385"/>
            <a:ext cx="35645" cy="45973"/>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466" name="Freeform 465"/>
          <p:cNvSpPr>
            <a:spLocks/>
          </p:cNvSpPr>
          <p:nvPr/>
        </p:nvSpPr>
        <p:spPr bwMode="auto">
          <a:xfrm>
            <a:off x="1968870" y="2519649"/>
            <a:ext cx="806473" cy="248259"/>
          </a:xfrm>
          <a:custGeom>
            <a:avLst/>
            <a:gdLst>
              <a:gd name="T0" fmla="*/ 2147483647 w 644"/>
              <a:gd name="T1" fmla="*/ 2147483647 h 224"/>
              <a:gd name="T2" fmla="*/ 2147483647 w 644"/>
              <a:gd name="T3" fmla="*/ 2147483647 h 224"/>
              <a:gd name="T4" fmla="*/ 2147483647 w 644"/>
              <a:gd name="T5" fmla="*/ 0 h 224"/>
              <a:gd name="T6" fmla="*/ 0 w 644"/>
              <a:gd name="T7" fmla="*/ 2147483647 h 224"/>
              <a:gd name="T8" fmla="*/ 0 w 644"/>
              <a:gd name="T9" fmla="*/ 2147483647 h 224"/>
              <a:gd name="T10" fmla="*/ 0 60000 65536"/>
              <a:gd name="T11" fmla="*/ 0 60000 65536"/>
              <a:gd name="T12" fmla="*/ 0 60000 65536"/>
              <a:gd name="T13" fmla="*/ 0 60000 65536"/>
              <a:gd name="T14" fmla="*/ 0 60000 65536"/>
              <a:gd name="T15" fmla="*/ 0 w 644"/>
              <a:gd name="T16" fmla="*/ 0 h 224"/>
              <a:gd name="T17" fmla="*/ 644 w 644"/>
              <a:gd name="T18" fmla="*/ 224 h 224"/>
            </a:gdLst>
            <a:ahLst/>
            <a:cxnLst>
              <a:cxn ang="T10">
                <a:pos x="T0" y="T1"/>
              </a:cxn>
              <a:cxn ang="T11">
                <a:pos x="T2" y="T3"/>
              </a:cxn>
              <a:cxn ang="T12">
                <a:pos x="T4" y="T5"/>
              </a:cxn>
              <a:cxn ang="T13">
                <a:pos x="T6" y="T7"/>
              </a:cxn>
              <a:cxn ang="T14">
                <a:pos x="T8" y="T9"/>
              </a:cxn>
            </a:cxnLst>
            <a:rect l="T15" t="T16" r="T17" b="T18"/>
            <a:pathLst>
              <a:path w="644" h="224">
                <a:moveTo>
                  <a:pt x="644" y="224"/>
                </a:moveTo>
                <a:lnTo>
                  <a:pt x="644" y="31"/>
                </a:lnTo>
                <a:lnTo>
                  <a:pt x="616" y="0"/>
                </a:lnTo>
                <a:lnTo>
                  <a:pt x="0" y="3"/>
                </a:lnTo>
              </a:path>
            </a:pathLst>
          </a:custGeom>
          <a:noFill/>
          <a:ln w="4763">
            <a:solidFill>
              <a:srgbClr val="000000"/>
            </a:solidFill>
            <a:round/>
            <a:headEnd/>
            <a:tailEnd/>
          </a:ln>
        </p:spPr>
        <p:txBody>
          <a:bodyPr/>
          <a:lstStyle/>
          <a:p>
            <a:endParaRPr lang="en-US"/>
          </a:p>
        </p:txBody>
      </p:sp>
      <p:sp>
        <p:nvSpPr>
          <p:cNvPr id="467" name="Freeform 466"/>
          <p:cNvSpPr>
            <a:spLocks/>
          </p:cNvSpPr>
          <p:nvPr/>
        </p:nvSpPr>
        <p:spPr bwMode="auto">
          <a:xfrm>
            <a:off x="2759005" y="2720621"/>
            <a:ext cx="38616" cy="47287"/>
          </a:xfrm>
          <a:custGeom>
            <a:avLst/>
            <a:gdLst>
              <a:gd name="T0" fmla="*/ 2147483647 w 31"/>
              <a:gd name="T1" fmla="*/ 2147483647 h 42"/>
              <a:gd name="T2" fmla="*/ 2147483647 w 31"/>
              <a:gd name="T3" fmla="*/ 0 h 42"/>
              <a:gd name="T4" fmla="*/ 2147483647 w 31"/>
              <a:gd name="T5" fmla="*/ 0 h 42"/>
              <a:gd name="T6" fmla="*/ 2147483647 w 31"/>
              <a:gd name="T7" fmla="*/ 2147483647 h 42"/>
              <a:gd name="T8" fmla="*/ 2147483647 w 31"/>
              <a:gd name="T9" fmla="*/ 2147483647 h 42"/>
              <a:gd name="T10" fmla="*/ 0 w 31"/>
              <a:gd name="T11" fmla="*/ 0 h 42"/>
              <a:gd name="T12" fmla="*/ 0 w 31"/>
              <a:gd name="T13" fmla="*/ 0 h 42"/>
              <a:gd name="T14" fmla="*/ 2147483647 w 31"/>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42"/>
              <a:gd name="T26" fmla="*/ 31 w 31"/>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42">
                <a:moveTo>
                  <a:pt x="14" y="42"/>
                </a:moveTo>
                <a:lnTo>
                  <a:pt x="31"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468" name="Freeform 467"/>
          <p:cNvSpPr>
            <a:spLocks/>
          </p:cNvSpPr>
          <p:nvPr/>
        </p:nvSpPr>
        <p:spPr bwMode="auto">
          <a:xfrm>
            <a:off x="2759005" y="2720621"/>
            <a:ext cx="38616" cy="47287"/>
          </a:xfrm>
          <a:custGeom>
            <a:avLst/>
            <a:gdLst>
              <a:gd name="T0" fmla="*/ 2147483647 w 31"/>
              <a:gd name="T1" fmla="*/ 2147483647 h 42"/>
              <a:gd name="T2" fmla="*/ 2147483647 w 31"/>
              <a:gd name="T3" fmla="*/ 0 h 42"/>
              <a:gd name="T4" fmla="*/ 2147483647 w 31"/>
              <a:gd name="T5" fmla="*/ 0 h 42"/>
              <a:gd name="T6" fmla="*/ 2147483647 w 31"/>
              <a:gd name="T7" fmla="*/ 2147483647 h 42"/>
              <a:gd name="T8" fmla="*/ 2147483647 w 31"/>
              <a:gd name="T9" fmla="*/ 2147483647 h 42"/>
              <a:gd name="T10" fmla="*/ 0 w 31"/>
              <a:gd name="T11" fmla="*/ 0 h 42"/>
              <a:gd name="T12" fmla="*/ 0 w 31"/>
              <a:gd name="T13" fmla="*/ 0 h 42"/>
              <a:gd name="T14" fmla="*/ 2147483647 w 31"/>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42"/>
              <a:gd name="T26" fmla="*/ 31 w 31"/>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42">
                <a:moveTo>
                  <a:pt x="14" y="42"/>
                </a:moveTo>
                <a:lnTo>
                  <a:pt x="31"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469" name="Rectangle 468"/>
          <p:cNvSpPr>
            <a:spLocks noChangeArrowheads="1"/>
          </p:cNvSpPr>
          <p:nvPr/>
        </p:nvSpPr>
        <p:spPr bwMode="auto">
          <a:xfrm>
            <a:off x="3709544" y="2624732"/>
            <a:ext cx="245061"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RA2SEL</a:t>
            </a:r>
            <a:endParaRPr lang="en-US" b="0"/>
          </a:p>
        </p:txBody>
      </p:sp>
      <p:sp>
        <p:nvSpPr>
          <p:cNvPr id="470" name="Line 145"/>
          <p:cNvSpPr>
            <a:spLocks noChangeShapeType="1"/>
          </p:cNvSpPr>
          <p:nvPr/>
        </p:nvSpPr>
        <p:spPr bwMode="auto">
          <a:xfrm>
            <a:off x="3613005" y="2658884"/>
            <a:ext cx="96539" cy="1314"/>
          </a:xfrm>
          <a:prstGeom prst="line">
            <a:avLst/>
          </a:prstGeom>
          <a:noFill/>
          <a:ln w="4763">
            <a:solidFill>
              <a:srgbClr val="000000"/>
            </a:solidFill>
            <a:round/>
            <a:headEnd/>
            <a:tailEnd/>
          </a:ln>
        </p:spPr>
        <p:txBody>
          <a:bodyPr/>
          <a:lstStyle/>
          <a:p>
            <a:endParaRPr lang="en-US"/>
          </a:p>
        </p:txBody>
      </p:sp>
      <p:sp>
        <p:nvSpPr>
          <p:cNvPr id="471" name="Freeform 470"/>
          <p:cNvSpPr>
            <a:spLocks/>
          </p:cNvSpPr>
          <p:nvPr/>
        </p:nvSpPr>
        <p:spPr bwMode="auto">
          <a:xfrm>
            <a:off x="3613005" y="2643121"/>
            <a:ext cx="47527" cy="31525"/>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close/>
              </a:path>
            </a:pathLst>
          </a:custGeom>
          <a:solidFill>
            <a:srgbClr val="000000"/>
          </a:solidFill>
          <a:ln w="9525">
            <a:noFill/>
            <a:round/>
            <a:headEnd/>
            <a:tailEnd/>
          </a:ln>
        </p:spPr>
        <p:txBody>
          <a:bodyPr/>
          <a:lstStyle/>
          <a:p>
            <a:endParaRPr lang="en-US"/>
          </a:p>
        </p:txBody>
      </p:sp>
      <p:sp>
        <p:nvSpPr>
          <p:cNvPr id="472" name="Freeform 471"/>
          <p:cNvSpPr>
            <a:spLocks/>
          </p:cNvSpPr>
          <p:nvPr/>
        </p:nvSpPr>
        <p:spPr bwMode="auto">
          <a:xfrm>
            <a:off x="3613005" y="2643121"/>
            <a:ext cx="47527" cy="31525"/>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path>
            </a:pathLst>
          </a:custGeom>
          <a:noFill/>
          <a:ln w="4763">
            <a:solidFill>
              <a:srgbClr val="000000"/>
            </a:solidFill>
            <a:round/>
            <a:headEnd/>
            <a:tailEnd/>
          </a:ln>
        </p:spPr>
        <p:txBody>
          <a:bodyPr/>
          <a:lstStyle/>
          <a:p>
            <a:endParaRPr lang="en-US"/>
          </a:p>
        </p:txBody>
      </p:sp>
      <p:sp>
        <p:nvSpPr>
          <p:cNvPr id="473" name="Line 148"/>
          <p:cNvSpPr>
            <a:spLocks noChangeShapeType="1"/>
          </p:cNvSpPr>
          <p:nvPr/>
        </p:nvSpPr>
        <p:spPr bwMode="auto">
          <a:xfrm>
            <a:off x="3485276" y="2693036"/>
            <a:ext cx="1485" cy="69618"/>
          </a:xfrm>
          <a:prstGeom prst="line">
            <a:avLst/>
          </a:prstGeom>
          <a:noFill/>
          <a:ln w="4763">
            <a:solidFill>
              <a:srgbClr val="000000"/>
            </a:solidFill>
            <a:round/>
            <a:headEnd/>
            <a:tailEnd/>
          </a:ln>
        </p:spPr>
        <p:txBody>
          <a:bodyPr/>
          <a:lstStyle/>
          <a:p>
            <a:endParaRPr lang="en-US"/>
          </a:p>
        </p:txBody>
      </p:sp>
      <p:sp>
        <p:nvSpPr>
          <p:cNvPr id="474" name="Freeform 473"/>
          <p:cNvSpPr>
            <a:spLocks/>
          </p:cNvSpPr>
          <p:nvPr/>
        </p:nvSpPr>
        <p:spPr bwMode="auto">
          <a:xfrm>
            <a:off x="3467454" y="2720621"/>
            <a:ext cx="40100" cy="42033"/>
          </a:xfrm>
          <a:custGeom>
            <a:avLst/>
            <a:gdLst>
              <a:gd name="T0" fmla="*/ 2147483647 w 32"/>
              <a:gd name="T1" fmla="*/ 2147483647 h 38"/>
              <a:gd name="T2" fmla="*/ 2147483647 w 32"/>
              <a:gd name="T3" fmla="*/ 0 h 38"/>
              <a:gd name="T4" fmla="*/ 2147483647 w 32"/>
              <a:gd name="T5" fmla="*/ 0 h 38"/>
              <a:gd name="T6" fmla="*/ 2147483647 w 32"/>
              <a:gd name="T7" fmla="*/ 2147483647 h 38"/>
              <a:gd name="T8" fmla="*/ 2147483647 w 32"/>
              <a:gd name="T9" fmla="*/ 2147483647 h 38"/>
              <a:gd name="T10" fmla="*/ 0 w 32"/>
              <a:gd name="T11" fmla="*/ 0 h 38"/>
              <a:gd name="T12" fmla="*/ 0 w 32"/>
              <a:gd name="T13" fmla="*/ 0 h 38"/>
              <a:gd name="T14" fmla="*/ 2147483647 w 32"/>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38"/>
              <a:gd name="T26" fmla="*/ 32 w 32"/>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38">
                <a:moveTo>
                  <a:pt x="14" y="38"/>
                </a:moveTo>
                <a:lnTo>
                  <a:pt x="32" y="0"/>
                </a:lnTo>
                <a:lnTo>
                  <a:pt x="14" y="17"/>
                </a:lnTo>
                <a:lnTo>
                  <a:pt x="0" y="0"/>
                </a:lnTo>
                <a:lnTo>
                  <a:pt x="14" y="38"/>
                </a:lnTo>
                <a:close/>
              </a:path>
            </a:pathLst>
          </a:custGeom>
          <a:solidFill>
            <a:srgbClr val="000000"/>
          </a:solidFill>
          <a:ln w="9525">
            <a:noFill/>
            <a:round/>
            <a:headEnd/>
            <a:tailEnd/>
          </a:ln>
        </p:spPr>
        <p:txBody>
          <a:bodyPr/>
          <a:lstStyle/>
          <a:p>
            <a:endParaRPr lang="en-US"/>
          </a:p>
        </p:txBody>
      </p:sp>
      <p:sp>
        <p:nvSpPr>
          <p:cNvPr id="475" name="Freeform 474"/>
          <p:cNvSpPr>
            <a:spLocks/>
          </p:cNvSpPr>
          <p:nvPr/>
        </p:nvSpPr>
        <p:spPr bwMode="auto">
          <a:xfrm>
            <a:off x="3467454" y="2720621"/>
            <a:ext cx="40100" cy="42033"/>
          </a:xfrm>
          <a:custGeom>
            <a:avLst/>
            <a:gdLst>
              <a:gd name="T0" fmla="*/ 2147483647 w 32"/>
              <a:gd name="T1" fmla="*/ 2147483647 h 38"/>
              <a:gd name="T2" fmla="*/ 2147483647 w 32"/>
              <a:gd name="T3" fmla="*/ 0 h 38"/>
              <a:gd name="T4" fmla="*/ 2147483647 w 32"/>
              <a:gd name="T5" fmla="*/ 0 h 38"/>
              <a:gd name="T6" fmla="*/ 2147483647 w 32"/>
              <a:gd name="T7" fmla="*/ 2147483647 h 38"/>
              <a:gd name="T8" fmla="*/ 2147483647 w 32"/>
              <a:gd name="T9" fmla="*/ 2147483647 h 38"/>
              <a:gd name="T10" fmla="*/ 0 w 32"/>
              <a:gd name="T11" fmla="*/ 0 h 38"/>
              <a:gd name="T12" fmla="*/ 0 w 32"/>
              <a:gd name="T13" fmla="*/ 0 h 38"/>
              <a:gd name="T14" fmla="*/ 2147483647 w 32"/>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38"/>
              <a:gd name="T26" fmla="*/ 32 w 32"/>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38">
                <a:moveTo>
                  <a:pt x="14" y="38"/>
                </a:moveTo>
                <a:lnTo>
                  <a:pt x="32" y="0"/>
                </a:lnTo>
                <a:lnTo>
                  <a:pt x="14" y="17"/>
                </a:lnTo>
                <a:lnTo>
                  <a:pt x="0" y="0"/>
                </a:lnTo>
                <a:lnTo>
                  <a:pt x="14" y="38"/>
                </a:lnTo>
              </a:path>
            </a:pathLst>
          </a:custGeom>
          <a:noFill/>
          <a:ln w="4763">
            <a:solidFill>
              <a:srgbClr val="000000"/>
            </a:solidFill>
            <a:round/>
            <a:headEnd/>
            <a:tailEnd/>
          </a:ln>
        </p:spPr>
        <p:txBody>
          <a:bodyPr/>
          <a:lstStyle/>
          <a:p>
            <a:endParaRPr lang="en-US"/>
          </a:p>
        </p:txBody>
      </p:sp>
      <p:sp>
        <p:nvSpPr>
          <p:cNvPr id="476" name="Freeform 475"/>
          <p:cNvSpPr>
            <a:spLocks/>
          </p:cNvSpPr>
          <p:nvPr/>
        </p:nvSpPr>
        <p:spPr bwMode="auto">
          <a:xfrm>
            <a:off x="2759005" y="2519649"/>
            <a:ext cx="787165" cy="107710"/>
          </a:xfrm>
          <a:custGeom>
            <a:avLst/>
            <a:gdLst>
              <a:gd name="T0" fmla="*/ 2147483647 w 629"/>
              <a:gd name="T1" fmla="*/ 2147483647 h 98"/>
              <a:gd name="T2" fmla="*/ 2147483647 w 629"/>
              <a:gd name="T3" fmla="*/ 2147483647 h 98"/>
              <a:gd name="T4" fmla="*/ 2147483647 w 629"/>
              <a:gd name="T5" fmla="*/ 0 h 98"/>
              <a:gd name="T6" fmla="*/ 0 w 629"/>
              <a:gd name="T7" fmla="*/ 0 h 98"/>
              <a:gd name="T8" fmla="*/ 0 60000 65536"/>
              <a:gd name="T9" fmla="*/ 0 60000 65536"/>
              <a:gd name="T10" fmla="*/ 0 60000 65536"/>
              <a:gd name="T11" fmla="*/ 0 60000 65536"/>
              <a:gd name="T12" fmla="*/ 0 w 629"/>
              <a:gd name="T13" fmla="*/ 0 h 98"/>
              <a:gd name="T14" fmla="*/ 629 w 629"/>
              <a:gd name="T15" fmla="*/ 98 h 98"/>
            </a:gdLst>
            <a:ahLst/>
            <a:cxnLst>
              <a:cxn ang="T8">
                <a:pos x="T0" y="T1"/>
              </a:cxn>
              <a:cxn ang="T9">
                <a:pos x="T2" y="T3"/>
              </a:cxn>
              <a:cxn ang="T10">
                <a:pos x="T4" y="T5"/>
              </a:cxn>
              <a:cxn ang="T11">
                <a:pos x="T6" y="T7"/>
              </a:cxn>
            </a:cxnLst>
            <a:rect l="T12" t="T13" r="T14" b="T15"/>
            <a:pathLst>
              <a:path w="629" h="98">
                <a:moveTo>
                  <a:pt x="629" y="98"/>
                </a:moveTo>
                <a:lnTo>
                  <a:pt x="629" y="31"/>
                </a:lnTo>
                <a:lnTo>
                  <a:pt x="598" y="0"/>
                </a:lnTo>
                <a:lnTo>
                  <a:pt x="0" y="0"/>
                </a:lnTo>
              </a:path>
            </a:pathLst>
          </a:custGeom>
          <a:noFill/>
          <a:ln w="4763">
            <a:solidFill>
              <a:srgbClr val="000000"/>
            </a:solidFill>
            <a:round/>
            <a:headEnd/>
            <a:tailEnd/>
          </a:ln>
        </p:spPr>
        <p:txBody>
          <a:bodyPr/>
          <a:lstStyle/>
          <a:p>
            <a:endParaRPr lang="en-US"/>
          </a:p>
        </p:txBody>
      </p:sp>
      <p:sp>
        <p:nvSpPr>
          <p:cNvPr id="477" name="Freeform 476"/>
          <p:cNvSpPr>
            <a:spLocks/>
          </p:cNvSpPr>
          <p:nvPr/>
        </p:nvSpPr>
        <p:spPr bwMode="auto">
          <a:xfrm>
            <a:off x="3528347" y="2581385"/>
            <a:ext cx="35645" cy="45973"/>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478" name="Freeform 477"/>
          <p:cNvSpPr>
            <a:spLocks/>
          </p:cNvSpPr>
          <p:nvPr/>
        </p:nvSpPr>
        <p:spPr bwMode="auto">
          <a:xfrm>
            <a:off x="3528347" y="2581385"/>
            <a:ext cx="35645" cy="45973"/>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479" name="Freeform 478"/>
          <p:cNvSpPr>
            <a:spLocks/>
          </p:cNvSpPr>
          <p:nvPr/>
        </p:nvSpPr>
        <p:spPr bwMode="auto">
          <a:xfrm>
            <a:off x="3127339" y="5646388"/>
            <a:ext cx="966876" cy="153685"/>
          </a:xfrm>
          <a:custGeom>
            <a:avLst/>
            <a:gdLst>
              <a:gd name="T0" fmla="*/ 0 w 772"/>
              <a:gd name="T1" fmla="*/ 2147483647 h 139"/>
              <a:gd name="T2" fmla="*/ 0 w 772"/>
              <a:gd name="T3" fmla="*/ 2147483647 h 139"/>
              <a:gd name="T4" fmla="*/ 2147483647 w 772"/>
              <a:gd name="T5" fmla="*/ 2147483647 h 139"/>
              <a:gd name="T6" fmla="*/ 2147483647 w 772"/>
              <a:gd name="T7" fmla="*/ 0 h 139"/>
              <a:gd name="T8" fmla="*/ 0 60000 65536"/>
              <a:gd name="T9" fmla="*/ 0 60000 65536"/>
              <a:gd name="T10" fmla="*/ 0 60000 65536"/>
              <a:gd name="T11" fmla="*/ 0 60000 65536"/>
              <a:gd name="T12" fmla="*/ 0 w 772"/>
              <a:gd name="T13" fmla="*/ 0 h 139"/>
              <a:gd name="T14" fmla="*/ 772 w 772"/>
              <a:gd name="T15" fmla="*/ 139 h 139"/>
            </a:gdLst>
            <a:ahLst/>
            <a:cxnLst>
              <a:cxn ang="T8">
                <a:pos x="T0" y="T1"/>
              </a:cxn>
              <a:cxn ang="T9">
                <a:pos x="T2" y="T3"/>
              </a:cxn>
              <a:cxn ang="T10">
                <a:pos x="T4" y="T5"/>
              </a:cxn>
              <a:cxn ang="T11">
                <a:pos x="T6" y="T7"/>
              </a:cxn>
            </a:cxnLst>
            <a:rect l="T12" t="T13" r="T14" b="T15"/>
            <a:pathLst>
              <a:path w="772" h="139">
                <a:moveTo>
                  <a:pt x="0" y="139"/>
                </a:moveTo>
                <a:lnTo>
                  <a:pt x="0" y="56"/>
                </a:lnTo>
                <a:lnTo>
                  <a:pt x="772" y="56"/>
                </a:lnTo>
                <a:lnTo>
                  <a:pt x="772" y="0"/>
                </a:lnTo>
              </a:path>
            </a:pathLst>
          </a:custGeom>
          <a:noFill/>
          <a:ln w="4763">
            <a:solidFill>
              <a:srgbClr val="000000"/>
            </a:solidFill>
            <a:round/>
            <a:headEnd/>
            <a:tailEnd/>
          </a:ln>
        </p:spPr>
        <p:txBody>
          <a:bodyPr/>
          <a:lstStyle/>
          <a:p>
            <a:endParaRPr lang="en-US"/>
          </a:p>
        </p:txBody>
      </p:sp>
      <p:sp>
        <p:nvSpPr>
          <p:cNvPr id="480" name="Freeform 479"/>
          <p:cNvSpPr>
            <a:spLocks/>
          </p:cNvSpPr>
          <p:nvPr/>
        </p:nvSpPr>
        <p:spPr bwMode="auto">
          <a:xfrm>
            <a:off x="3109516" y="5758039"/>
            <a:ext cx="38616" cy="42033"/>
          </a:xfrm>
          <a:custGeom>
            <a:avLst/>
            <a:gdLst>
              <a:gd name="T0" fmla="*/ 2147483647 w 31"/>
              <a:gd name="T1" fmla="*/ 2147483647 h 38"/>
              <a:gd name="T2" fmla="*/ 2147483647 w 31"/>
              <a:gd name="T3" fmla="*/ 0 h 38"/>
              <a:gd name="T4" fmla="*/ 2147483647 w 31"/>
              <a:gd name="T5" fmla="*/ 0 h 38"/>
              <a:gd name="T6" fmla="*/ 2147483647 w 31"/>
              <a:gd name="T7" fmla="*/ 2147483647 h 38"/>
              <a:gd name="T8" fmla="*/ 2147483647 w 31"/>
              <a:gd name="T9" fmla="*/ 2147483647 h 38"/>
              <a:gd name="T10" fmla="*/ 0 w 31"/>
              <a:gd name="T11" fmla="*/ 0 h 38"/>
              <a:gd name="T12" fmla="*/ 0 w 31"/>
              <a:gd name="T13" fmla="*/ 0 h 38"/>
              <a:gd name="T14" fmla="*/ 2147483647 w 31"/>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38"/>
              <a:gd name="T26" fmla="*/ 31 w 31"/>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38">
                <a:moveTo>
                  <a:pt x="14" y="38"/>
                </a:moveTo>
                <a:lnTo>
                  <a:pt x="31" y="0"/>
                </a:lnTo>
                <a:lnTo>
                  <a:pt x="14" y="17"/>
                </a:lnTo>
                <a:lnTo>
                  <a:pt x="0" y="0"/>
                </a:lnTo>
                <a:lnTo>
                  <a:pt x="14" y="38"/>
                </a:lnTo>
                <a:close/>
              </a:path>
            </a:pathLst>
          </a:custGeom>
          <a:solidFill>
            <a:srgbClr val="000000"/>
          </a:solidFill>
          <a:ln w="9525">
            <a:noFill/>
            <a:round/>
            <a:headEnd/>
            <a:tailEnd/>
          </a:ln>
        </p:spPr>
        <p:txBody>
          <a:bodyPr/>
          <a:lstStyle/>
          <a:p>
            <a:endParaRPr lang="en-US"/>
          </a:p>
        </p:txBody>
      </p:sp>
      <p:sp>
        <p:nvSpPr>
          <p:cNvPr id="481" name="Freeform 480"/>
          <p:cNvSpPr>
            <a:spLocks/>
          </p:cNvSpPr>
          <p:nvPr/>
        </p:nvSpPr>
        <p:spPr bwMode="auto">
          <a:xfrm>
            <a:off x="3109516" y="5758039"/>
            <a:ext cx="38616" cy="42033"/>
          </a:xfrm>
          <a:custGeom>
            <a:avLst/>
            <a:gdLst>
              <a:gd name="T0" fmla="*/ 2147483647 w 31"/>
              <a:gd name="T1" fmla="*/ 2147483647 h 38"/>
              <a:gd name="T2" fmla="*/ 2147483647 w 31"/>
              <a:gd name="T3" fmla="*/ 0 h 38"/>
              <a:gd name="T4" fmla="*/ 2147483647 w 31"/>
              <a:gd name="T5" fmla="*/ 0 h 38"/>
              <a:gd name="T6" fmla="*/ 2147483647 w 31"/>
              <a:gd name="T7" fmla="*/ 2147483647 h 38"/>
              <a:gd name="T8" fmla="*/ 2147483647 w 31"/>
              <a:gd name="T9" fmla="*/ 2147483647 h 38"/>
              <a:gd name="T10" fmla="*/ 0 w 31"/>
              <a:gd name="T11" fmla="*/ 0 h 38"/>
              <a:gd name="T12" fmla="*/ 0 w 31"/>
              <a:gd name="T13" fmla="*/ 0 h 38"/>
              <a:gd name="T14" fmla="*/ 2147483647 w 31"/>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38"/>
              <a:gd name="T26" fmla="*/ 31 w 31"/>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38">
                <a:moveTo>
                  <a:pt x="14" y="38"/>
                </a:moveTo>
                <a:lnTo>
                  <a:pt x="31" y="0"/>
                </a:lnTo>
                <a:lnTo>
                  <a:pt x="14" y="17"/>
                </a:lnTo>
                <a:lnTo>
                  <a:pt x="0" y="0"/>
                </a:lnTo>
                <a:lnTo>
                  <a:pt x="14" y="38"/>
                </a:lnTo>
              </a:path>
            </a:pathLst>
          </a:custGeom>
          <a:noFill/>
          <a:ln w="4763">
            <a:solidFill>
              <a:srgbClr val="000000"/>
            </a:solidFill>
            <a:round/>
            <a:headEnd/>
            <a:tailEnd/>
          </a:ln>
        </p:spPr>
        <p:txBody>
          <a:bodyPr/>
          <a:lstStyle/>
          <a:p>
            <a:endParaRPr lang="en-US"/>
          </a:p>
        </p:txBody>
      </p:sp>
      <p:sp>
        <p:nvSpPr>
          <p:cNvPr id="482" name="Line 178"/>
          <p:cNvSpPr>
            <a:spLocks noChangeShapeType="1"/>
          </p:cNvSpPr>
          <p:nvPr/>
        </p:nvSpPr>
        <p:spPr bwMode="auto">
          <a:xfrm>
            <a:off x="3743704" y="6171804"/>
            <a:ext cx="1485" cy="1314"/>
          </a:xfrm>
          <a:prstGeom prst="line">
            <a:avLst/>
          </a:prstGeom>
          <a:noFill/>
          <a:ln w="4763">
            <a:solidFill>
              <a:srgbClr val="000000"/>
            </a:solidFill>
            <a:round/>
            <a:headEnd/>
            <a:tailEnd/>
          </a:ln>
        </p:spPr>
        <p:txBody>
          <a:bodyPr/>
          <a:lstStyle/>
          <a:p>
            <a:endParaRPr lang="en-US"/>
          </a:p>
        </p:txBody>
      </p:sp>
      <p:sp>
        <p:nvSpPr>
          <p:cNvPr id="483" name="Freeform 482"/>
          <p:cNvSpPr>
            <a:spLocks noEditPoints="1"/>
          </p:cNvSpPr>
          <p:nvPr/>
        </p:nvSpPr>
        <p:spPr bwMode="auto">
          <a:xfrm>
            <a:off x="2202049" y="6318920"/>
            <a:ext cx="87627" cy="77499"/>
          </a:xfrm>
          <a:custGeom>
            <a:avLst/>
            <a:gdLst>
              <a:gd name="T0" fmla="*/ 0 w 70"/>
              <a:gd name="T1" fmla="*/ 2147483647 h 70"/>
              <a:gd name="T2" fmla="*/ 2147483647 w 70"/>
              <a:gd name="T3" fmla="*/ 0 h 70"/>
              <a:gd name="T4" fmla="*/ 2147483647 w 70"/>
              <a:gd name="T5" fmla="*/ 2147483647 h 70"/>
              <a:gd name="T6" fmla="*/ 2147483647 w 70"/>
              <a:gd name="T7" fmla="*/ 2147483647 h 70"/>
              <a:gd name="T8" fmla="*/ 0 w 70"/>
              <a:gd name="T9" fmla="*/ 2147483647 h 70"/>
              <a:gd name="T10" fmla="*/ 2147483647 w 70"/>
              <a:gd name="T11" fmla="*/ 2147483647 h 70"/>
              <a:gd name="T12" fmla="*/ 2147483647 w 70"/>
              <a:gd name="T13" fmla="*/ 2147483647 h 70"/>
              <a:gd name="T14" fmla="*/ 2147483647 w 70"/>
              <a:gd name="T15" fmla="*/ 2147483647 h 70"/>
              <a:gd name="T16" fmla="*/ 0 w 70"/>
              <a:gd name="T17" fmla="*/ 2147483647 h 70"/>
              <a:gd name="T18" fmla="*/ 2147483647 w 70"/>
              <a:gd name="T19" fmla="*/ 2147483647 h 70"/>
              <a:gd name="T20" fmla="*/ 2147483647 w 70"/>
              <a:gd name="T21" fmla="*/ 2147483647 h 70"/>
              <a:gd name="T22" fmla="*/ 2147483647 w 70"/>
              <a:gd name="T23" fmla="*/ 2147483647 h 70"/>
              <a:gd name="T24" fmla="*/ 2147483647 w 70"/>
              <a:gd name="T25" fmla="*/ 2147483647 h 70"/>
              <a:gd name="T26" fmla="*/ 2147483647 w 70"/>
              <a:gd name="T27" fmla="*/ 2147483647 h 70"/>
              <a:gd name="T28" fmla="*/ 2147483647 w 70"/>
              <a:gd name="T29" fmla="*/ 2147483647 h 70"/>
              <a:gd name="T30" fmla="*/ 2147483647 w 70"/>
              <a:gd name="T31" fmla="*/ 2147483647 h 70"/>
              <a:gd name="T32" fmla="*/ 2147483647 w 70"/>
              <a:gd name="T33" fmla="*/ 2147483647 h 70"/>
              <a:gd name="T34" fmla="*/ 2147483647 w 70"/>
              <a:gd name="T35" fmla="*/ 2147483647 h 70"/>
              <a:gd name="T36" fmla="*/ 2147483647 w 70"/>
              <a:gd name="T37" fmla="*/ 2147483647 h 70"/>
              <a:gd name="T38" fmla="*/ 2147483647 w 70"/>
              <a:gd name="T39" fmla="*/ 2147483647 h 70"/>
              <a:gd name="T40" fmla="*/ 2147483647 w 70"/>
              <a:gd name="T41" fmla="*/ 2147483647 h 70"/>
              <a:gd name="T42" fmla="*/ 2147483647 w 70"/>
              <a:gd name="T43" fmla="*/ 2147483647 h 70"/>
              <a:gd name="T44" fmla="*/ 2147483647 w 70"/>
              <a:gd name="T45" fmla="*/ 2147483647 h 70"/>
              <a:gd name="T46" fmla="*/ 2147483647 w 70"/>
              <a:gd name="T47" fmla="*/ 2147483647 h 70"/>
              <a:gd name="T48" fmla="*/ 2147483647 w 70"/>
              <a:gd name="T49" fmla="*/ 2147483647 h 70"/>
              <a:gd name="T50" fmla="*/ 2147483647 w 70"/>
              <a:gd name="T51" fmla="*/ 2147483647 h 70"/>
              <a:gd name="T52" fmla="*/ 2147483647 w 70"/>
              <a:gd name="T53" fmla="*/ 2147483647 h 70"/>
              <a:gd name="T54" fmla="*/ 2147483647 w 70"/>
              <a:gd name="T55" fmla="*/ 2147483647 h 70"/>
              <a:gd name="T56" fmla="*/ 2147483647 w 70"/>
              <a:gd name="T57" fmla="*/ 2147483647 h 7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70"/>
              <a:gd name="T88" fmla="*/ 0 h 70"/>
              <a:gd name="T89" fmla="*/ 70 w 70"/>
              <a:gd name="T90" fmla="*/ 70 h 70"/>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70" h="70">
                <a:moveTo>
                  <a:pt x="0" y="7"/>
                </a:moveTo>
                <a:lnTo>
                  <a:pt x="3" y="0"/>
                </a:lnTo>
                <a:lnTo>
                  <a:pt x="66" y="32"/>
                </a:lnTo>
                <a:lnTo>
                  <a:pt x="63" y="39"/>
                </a:lnTo>
                <a:lnTo>
                  <a:pt x="0" y="7"/>
                </a:lnTo>
                <a:close/>
                <a:moveTo>
                  <a:pt x="66" y="39"/>
                </a:moveTo>
                <a:lnTo>
                  <a:pt x="66" y="39"/>
                </a:lnTo>
                <a:lnTo>
                  <a:pt x="3" y="70"/>
                </a:lnTo>
                <a:lnTo>
                  <a:pt x="0" y="63"/>
                </a:lnTo>
                <a:lnTo>
                  <a:pt x="63" y="32"/>
                </a:lnTo>
                <a:lnTo>
                  <a:pt x="66" y="32"/>
                </a:lnTo>
                <a:lnTo>
                  <a:pt x="70" y="32"/>
                </a:lnTo>
                <a:lnTo>
                  <a:pt x="70" y="35"/>
                </a:lnTo>
                <a:lnTo>
                  <a:pt x="66" y="39"/>
                </a:lnTo>
                <a:close/>
              </a:path>
            </a:pathLst>
          </a:custGeom>
          <a:solidFill>
            <a:srgbClr val="000000"/>
          </a:solidFill>
          <a:ln w="9525">
            <a:noFill/>
            <a:round/>
            <a:headEnd/>
            <a:tailEnd/>
          </a:ln>
        </p:spPr>
        <p:txBody>
          <a:bodyPr/>
          <a:lstStyle/>
          <a:p>
            <a:endParaRPr lang="en-US"/>
          </a:p>
        </p:txBody>
      </p:sp>
      <p:sp>
        <p:nvSpPr>
          <p:cNvPr id="484" name="Freeform 483"/>
          <p:cNvSpPr>
            <a:spLocks/>
          </p:cNvSpPr>
          <p:nvPr/>
        </p:nvSpPr>
        <p:spPr bwMode="auto">
          <a:xfrm>
            <a:off x="2871882" y="5807954"/>
            <a:ext cx="314866" cy="69617"/>
          </a:xfrm>
          <a:custGeom>
            <a:avLst/>
            <a:gdLst>
              <a:gd name="T0" fmla="*/ 0 w 251"/>
              <a:gd name="T1" fmla="*/ 0 h 63"/>
              <a:gd name="T2" fmla="*/ 2147483647 w 251"/>
              <a:gd name="T3" fmla="*/ 0 h 63"/>
              <a:gd name="T4" fmla="*/ 2147483647 w 251"/>
              <a:gd name="T5" fmla="*/ 2147483647 h 63"/>
              <a:gd name="T6" fmla="*/ 2147483647 w 251"/>
              <a:gd name="T7" fmla="*/ 2147483647 h 63"/>
              <a:gd name="T8" fmla="*/ 0 w 251"/>
              <a:gd name="T9" fmla="*/ 0 h 63"/>
              <a:gd name="T10" fmla="*/ 0 60000 65536"/>
              <a:gd name="T11" fmla="*/ 0 60000 65536"/>
              <a:gd name="T12" fmla="*/ 0 60000 65536"/>
              <a:gd name="T13" fmla="*/ 0 60000 65536"/>
              <a:gd name="T14" fmla="*/ 0 60000 65536"/>
              <a:gd name="T15" fmla="*/ 0 w 251"/>
              <a:gd name="T16" fmla="*/ 0 h 63"/>
              <a:gd name="T17" fmla="*/ 251 w 251"/>
              <a:gd name="T18" fmla="*/ 63 h 63"/>
            </a:gdLst>
            <a:ahLst/>
            <a:cxnLst>
              <a:cxn ang="T10">
                <a:pos x="T0" y="T1"/>
              </a:cxn>
              <a:cxn ang="T11">
                <a:pos x="T2" y="T3"/>
              </a:cxn>
              <a:cxn ang="T12">
                <a:pos x="T4" y="T5"/>
              </a:cxn>
              <a:cxn ang="T13">
                <a:pos x="T6" y="T7"/>
              </a:cxn>
              <a:cxn ang="T14">
                <a:pos x="T8" y="T9"/>
              </a:cxn>
            </a:cxnLst>
            <a:rect l="T15" t="T16" r="T17" b="T18"/>
            <a:pathLst>
              <a:path w="251" h="63">
                <a:moveTo>
                  <a:pt x="0" y="0"/>
                </a:moveTo>
                <a:lnTo>
                  <a:pt x="251" y="0"/>
                </a:lnTo>
                <a:lnTo>
                  <a:pt x="220" y="63"/>
                </a:lnTo>
                <a:lnTo>
                  <a:pt x="31" y="63"/>
                </a:lnTo>
                <a:lnTo>
                  <a:pt x="0" y="0"/>
                </a:lnTo>
                <a:close/>
              </a:path>
            </a:pathLst>
          </a:custGeom>
          <a:solidFill>
            <a:srgbClr val="FFFFFF"/>
          </a:solidFill>
          <a:ln w="9525">
            <a:noFill/>
            <a:round/>
            <a:headEnd/>
            <a:tailEnd/>
          </a:ln>
        </p:spPr>
        <p:txBody>
          <a:bodyPr/>
          <a:lstStyle/>
          <a:p>
            <a:endParaRPr lang="en-US"/>
          </a:p>
        </p:txBody>
      </p:sp>
      <p:sp>
        <p:nvSpPr>
          <p:cNvPr id="485" name="Freeform 484"/>
          <p:cNvSpPr>
            <a:spLocks/>
          </p:cNvSpPr>
          <p:nvPr/>
        </p:nvSpPr>
        <p:spPr bwMode="auto">
          <a:xfrm>
            <a:off x="2871882" y="5807954"/>
            <a:ext cx="314866" cy="69617"/>
          </a:xfrm>
          <a:custGeom>
            <a:avLst/>
            <a:gdLst>
              <a:gd name="T0" fmla="*/ 0 w 251"/>
              <a:gd name="T1" fmla="*/ 0 h 63"/>
              <a:gd name="T2" fmla="*/ 2147483647 w 251"/>
              <a:gd name="T3" fmla="*/ 0 h 63"/>
              <a:gd name="T4" fmla="*/ 2147483647 w 251"/>
              <a:gd name="T5" fmla="*/ 2147483647 h 63"/>
              <a:gd name="T6" fmla="*/ 2147483647 w 251"/>
              <a:gd name="T7" fmla="*/ 2147483647 h 63"/>
              <a:gd name="T8" fmla="*/ 0 w 251"/>
              <a:gd name="T9" fmla="*/ 0 h 63"/>
              <a:gd name="T10" fmla="*/ 0 60000 65536"/>
              <a:gd name="T11" fmla="*/ 0 60000 65536"/>
              <a:gd name="T12" fmla="*/ 0 60000 65536"/>
              <a:gd name="T13" fmla="*/ 0 60000 65536"/>
              <a:gd name="T14" fmla="*/ 0 60000 65536"/>
              <a:gd name="T15" fmla="*/ 0 w 251"/>
              <a:gd name="T16" fmla="*/ 0 h 63"/>
              <a:gd name="T17" fmla="*/ 251 w 251"/>
              <a:gd name="T18" fmla="*/ 63 h 63"/>
            </a:gdLst>
            <a:ahLst/>
            <a:cxnLst>
              <a:cxn ang="T10">
                <a:pos x="T0" y="T1"/>
              </a:cxn>
              <a:cxn ang="T11">
                <a:pos x="T2" y="T3"/>
              </a:cxn>
              <a:cxn ang="T12">
                <a:pos x="T4" y="T5"/>
              </a:cxn>
              <a:cxn ang="T13">
                <a:pos x="T6" y="T7"/>
              </a:cxn>
              <a:cxn ang="T14">
                <a:pos x="T8" y="T9"/>
              </a:cxn>
            </a:cxnLst>
            <a:rect l="T15" t="T16" r="T17" b="T18"/>
            <a:pathLst>
              <a:path w="251" h="63">
                <a:moveTo>
                  <a:pt x="0" y="0"/>
                </a:moveTo>
                <a:lnTo>
                  <a:pt x="251" y="0"/>
                </a:lnTo>
                <a:lnTo>
                  <a:pt x="220" y="63"/>
                </a:lnTo>
                <a:lnTo>
                  <a:pt x="31" y="63"/>
                </a:lnTo>
                <a:lnTo>
                  <a:pt x="0" y="0"/>
                </a:lnTo>
              </a:path>
            </a:pathLst>
          </a:custGeom>
          <a:noFill/>
          <a:ln w="11113">
            <a:solidFill>
              <a:srgbClr val="000000"/>
            </a:solidFill>
            <a:round/>
            <a:headEnd/>
            <a:tailEnd/>
          </a:ln>
        </p:spPr>
        <p:txBody>
          <a:bodyPr/>
          <a:lstStyle/>
          <a:p>
            <a:endParaRPr lang="en-US"/>
          </a:p>
        </p:txBody>
      </p:sp>
      <p:sp>
        <p:nvSpPr>
          <p:cNvPr id="486" name="Rectangle 485"/>
          <p:cNvSpPr>
            <a:spLocks noChangeArrowheads="1"/>
          </p:cNvSpPr>
          <p:nvPr/>
        </p:nvSpPr>
        <p:spPr bwMode="auto">
          <a:xfrm>
            <a:off x="3305565" y="5835537"/>
            <a:ext cx="212386"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WDSEL</a:t>
            </a:r>
            <a:endParaRPr lang="en-US" b="0"/>
          </a:p>
        </p:txBody>
      </p:sp>
      <p:sp>
        <p:nvSpPr>
          <p:cNvPr id="487" name="Line 183"/>
          <p:cNvSpPr>
            <a:spLocks noChangeShapeType="1"/>
          </p:cNvSpPr>
          <p:nvPr/>
        </p:nvSpPr>
        <p:spPr bwMode="auto">
          <a:xfrm>
            <a:off x="3165954" y="5843419"/>
            <a:ext cx="96540" cy="0"/>
          </a:xfrm>
          <a:prstGeom prst="line">
            <a:avLst/>
          </a:prstGeom>
          <a:noFill/>
          <a:ln w="4763">
            <a:solidFill>
              <a:srgbClr val="000000"/>
            </a:solidFill>
            <a:round/>
            <a:headEnd/>
            <a:tailEnd/>
          </a:ln>
        </p:spPr>
        <p:txBody>
          <a:bodyPr/>
          <a:lstStyle/>
          <a:p>
            <a:endParaRPr lang="en-US"/>
          </a:p>
        </p:txBody>
      </p:sp>
      <p:sp>
        <p:nvSpPr>
          <p:cNvPr id="488" name="Freeform 487"/>
          <p:cNvSpPr>
            <a:spLocks/>
          </p:cNvSpPr>
          <p:nvPr/>
        </p:nvSpPr>
        <p:spPr bwMode="auto">
          <a:xfrm>
            <a:off x="3165954" y="5827656"/>
            <a:ext cx="47527" cy="30212"/>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close/>
              </a:path>
            </a:pathLst>
          </a:custGeom>
          <a:solidFill>
            <a:srgbClr val="000000"/>
          </a:solidFill>
          <a:ln w="9525">
            <a:noFill/>
            <a:round/>
            <a:headEnd/>
            <a:tailEnd/>
          </a:ln>
        </p:spPr>
        <p:txBody>
          <a:bodyPr/>
          <a:lstStyle/>
          <a:p>
            <a:endParaRPr lang="en-US"/>
          </a:p>
        </p:txBody>
      </p:sp>
      <p:sp>
        <p:nvSpPr>
          <p:cNvPr id="489" name="Freeform 488"/>
          <p:cNvSpPr>
            <a:spLocks/>
          </p:cNvSpPr>
          <p:nvPr/>
        </p:nvSpPr>
        <p:spPr bwMode="auto">
          <a:xfrm>
            <a:off x="3165954" y="5827656"/>
            <a:ext cx="47527" cy="30212"/>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path>
            </a:pathLst>
          </a:custGeom>
          <a:noFill/>
          <a:ln w="4763">
            <a:solidFill>
              <a:srgbClr val="000000"/>
            </a:solidFill>
            <a:round/>
            <a:headEnd/>
            <a:tailEnd/>
          </a:ln>
        </p:spPr>
        <p:txBody>
          <a:bodyPr/>
          <a:lstStyle/>
          <a:p>
            <a:endParaRPr lang="en-US"/>
          </a:p>
        </p:txBody>
      </p:sp>
      <p:sp>
        <p:nvSpPr>
          <p:cNvPr id="490" name="Line 187"/>
          <p:cNvSpPr>
            <a:spLocks noChangeShapeType="1"/>
          </p:cNvSpPr>
          <p:nvPr/>
        </p:nvSpPr>
        <p:spPr bwMode="auto">
          <a:xfrm flipV="1">
            <a:off x="3033771" y="5877571"/>
            <a:ext cx="1485" cy="256141"/>
          </a:xfrm>
          <a:prstGeom prst="line">
            <a:avLst/>
          </a:prstGeom>
          <a:noFill/>
          <a:ln w="4763">
            <a:solidFill>
              <a:srgbClr val="000000"/>
            </a:solidFill>
            <a:round/>
            <a:headEnd/>
            <a:tailEnd/>
          </a:ln>
        </p:spPr>
        <p:txBody>
          <a:bodyPr/>
          <a:lstStyle/>
          <a:p>
            <a:endParaRPr lang="en-US"/>
          </a:p>
        </p:txBody>
      </p:sp>
      <p:sp>
        <p:nvSpPr>
          <p:cNvPr id="491" name="Freeform 490"/>
          <p:cNvSpPr>
            <a:spLocks/>
          </p:cNvSpPr>
          <p:nvPr/>
        </p:nvSpPr>
        <p:spPr bwMode="auto">
          <a:xfrm>
            <a:off x="3015948" y="6091678"/>
            <a:ext cx="35645" cy="42033"/>
          </a:xfrm>
          <a:custGeom>
            <a:avLst/>
            <a:gdLst>
              <a:gd name="T0" fmla="*/ 2147483647 w 28"/>
              <a:gd name="T1" fmla="*/ 2147483647 h 38"/>
              <a:gd name="T2" fmla="*/ 2147483647 w 28"/>
              <a:gd name="T3" fmla="*/ 0 h 38"/>
              <a:gd name="T4" fmla="*/ 2147483647 w 28"/>
              <a:gd name="T5" fmla="*/ 0 h 38"/>
              <a:gd name="T6" fmla="*/ 2147483647 w 28"/>
              <a:gd name="T7" fmla="*/ 2147483647 h 38"/>
              <a:gd name="T8" fmla="*/ 2147483647 w 28"/>
              <a:gd name="T9" fmla="*/ 2147483647 h 38"/>
              <a:gd name="T10" fmla="*/ 0 w 28"/>
              <a:gd name="T11" fmla="*/ 0 h 38"/>
              <a:gd name="T12" fmla="*/ 0 w 28"/>
              <a:gd name="T13" fmla="*/ 0 h 38"/>
              <a:gd name="T14" fmla="*/ 2147483647 w 28"/>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8"/>
              <a:gd name="T26" fmla="*/ 28 w 28"/>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8">
                <a:moveTo>
                  <a:pt x="14" y="38"/>
                </a:moveTo>
                <a:lnTo>
                  <a:pt x="28" y="0"/>
                </a:lnTo>
                <a:lnTo>
                  <a:pt x="14" y="17"/>
                </a:lnTo>
                <a:lnTo>
                  <a:pt x="0" y="0"/>
                </a:lnTo>
                <a:lnTo>
                  <a:pt x="14" y="38"/>
                </a:lnTo>
                <a:close/>
              </a:path>
            </a:pathLst>
          </a:custGeom>
          <a:solidFill>
            <a:srgbClr val="000000"/>
          </a:solidFill>
          <a:ln w="9525">
            <a:noFill/>
            <a:round/>
            <a:headEnd/>
            <a:tailEnd/>
          </a:ln>
        </p:spPr>
        <p:txBody>
          <a:bodyPr/>
          <a:lstStyle/>
          <a:p>
            <a:endParaRPr lang="en-US"/>
          </a:p>
        </p:txBody>
      </p:sp>
      <p:sp>
        <p:nvSpPr>
          <p:cNvPr id="492" name="Freeform 491"/>
          <p:cNvSpPr>
            <a:spLocks/>
          </p:cNvSpPr>
          <p:nvPr/>
        </p:nvSpPr>
        <p:spPr bwMode="auto">
          <a:xfrm>
            <a:off x="3015948" y="6091678"/>
            <a:ext cx="35645" cy="42033"/>
          </a:xfrm>
          <a:custGeom>
            <a:avLst/>
            <a:gdLst>
              <a:gd name="T0" fmla="*/ 2147483647 w 28"/>
              <a:gd name="T1" fmla="*/ 2147483647 h 38"/>
              <a:gd name="T2" fmla="*/ 2147483647 w 28"/>
              <a:gd name="T3" fmla="*/ 0 h 38"/>
              <a:gd name="T4" fmla="*/ 2147483647 w 28"/>
              <a:gd name="T5" fmla="*/ 0 h 38"/>
              <a:gd name="T6" fmla="*/ 2147483647 w 28"/>
              <a:gd name="T7" fmla="*/ 2147483647 h 38"/>
              <a:gd name="T8" fmla="*/ 2147483647 w 28"/>
              <a:gd name="T9" fmla="*/ 2147483647 h 38"/>
              <a:gd name="T10" fmla="*/ 0 w 28"/>
              <a:gd name="T11" fmla="*/ 0 h 38"/>
              <a:gd name="T12" fmla="*/ 0 w 28"/>
              <a:gd name="T13" fmla="*/ 0 h 38"/>
              <a:gd name="T14" fmla="*/ 2147483647 w 28"/>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8"/>
              <a:gd name="T26" fmla="*/ 28 w 28"/>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8">
                <a:moveTo>
                  <a:pt x="14" y="38"/>
                </a:moveTo>
                <a:lnTo>
                  <a:pt x="28" y="0"/>
                </a:lnTo>
                <a:lnTo>
                  <a:pt x="14" y="17"/>
                </a:lnTo>
                <a:lnTo>
                  <a:pt x="0" y="0"/>
                </a:lnTo>
                <a:lnTo>
                  <a:pt x="14" y="38"/>
                </a:lnTo>
              </a:path>
            </a:pathLst>
          </a:custGeom>
          <a:noFill/>
          <a:ln w="4763">
            <a:solidFill>
              <a:srgbClr val="000000"/>
            </a:solidFill>
            <a:round/>
            <a:headEnd/>
            <a:tailEnd/>
          </a:ln>
        </p:spPr>
        <p:txBody>
          <a:bodyPr/>
          <a:lstStyle/>
          <a:p>
            <a:endParaRPr lang="en-US"/>
          </a:p>
        </p:txBody>
      </p:sp>
      <p:sp>
        <p:nvSpPr>
          <p:cNvPr id="493" name="Freeform 492"/>
          <p:cNvSpPr>
            <a:spLocks/>
          </p:cNvSpPr>
          <p:nvPr/>
        </p:nvSpPr>
        <p:spPr bwMode="auto">
          <a:xfrm>
            <a:off x="786638" y="5207665"/>
            <a:ext cx="2168416" cy="596347"/>
          </a:xfrm>
          <a:custGeom>
            <a:avLst/>
            <a:gdLst>
              <a:gd name="T0" fmla="*/ 2147483647 w 1731"/>
              <a:gd name="T1" fmla="*/ 2147483647 h 539"/>
              <a:gd name="T2" fmla="*/ 2147483647 w 1731"/>
              <a:gd name="T3" fmla="*/ 2147483647 h 539"/>
              <a:gd name="T4" fmla="*/ 0 w 1731"/>
              <a:gd name="T5" fmla="*/ 2147483647 h 539"/>
              <a:gd name="T6" fmla="*/ 0 w 1731"/>
              <a:gd name="T7" fmla="*/ 0 h 539"/>
              <a:gd name="T8" fmla="*/ 0 60000 65536"/>
              <a:gd name="T9" fmla="*/ 0 60000 65536"/>
              <a:gd name="T10" fmla="*/ 0 60000 65536"/>
              <a:gd name="T11" fmla="*/ 0 60000 65536"/>
              <a:gd name="T12" fmla="*/ 0 w 1731"/>
              <a:gd name="T13" fmla="*/ 0 h 539"/>
              <a:gd name="T14" fmla="*/ 1731 w 1731"/>
              <a:gd name="T15" fmla="*/ 539 h 539"/>
            </a:gdLst>
            <a:ahLst/>
            <a:cxnLst>
              <a:cxn ang="T8">
                <a:pos x="T0" y="T1"/>
              </a:cxn>
              <a:cxn ang="T9">
                <a:pos x="T2" y="T3"/>
              </a:cxn>
              <a:cxn ang="T10">
                <a:pos x="T4" y="T5"/>
              </a:cxn>
              <a:cxn ang="T11">
                <a:pos x="T6" y="T7"/>
              </a:cxn>
            </a:cxnLst>
            <a:rect l="T12" t="T13" r="T14" b="T15"/>
            <a:pathLst>
              <a:path w="1731" h="539">
                <a:moveTo>
                  <a:pt x="1731" y="539"/>
                </a:moveTo>
                <a:lnTo>
                  <a:pt x="1731" y="431"/>
                </a:lnTo>
                <a:lnTo>
                  <a:pt x="0" y="427"/>
                </a:lnTo>
                <a:lnTo>
                  <a:pt x="0" y="0"/>
                </a:lnTo>
              </a:path>
            </a:pathLst>
          </a:custGeom>
          <a:noFill/>
          <a:ln w="4763">
            <a:solidFill>
              <a:srgbClr val="000000"/>
            </a:solidFill>
            <a:round/>
            <a:headEnd/>
            <a:tailEnd/>
          </a:ln>
        </p:spPr>
        <p:txBody>
          <a:bodyPr/>
          <a:lstStyle/>
          <a:p>
            <a:endParaRPr lang="en-US"/>
          </a:p>
        </p:txBody>
      </p:sp>
      <p:sp>
        <p:nvSpPr>
          <p:cNvPr id="494" name="Freeform 493"/>
          <p:cNvSpPr>
            <a:spLocks/>
          </p:cNvSpPr>
          <p:nvPr/>
        </p:nvSpPr>
        <p:spPr bwMode="auto">
          <a:xfrm>
            <a:off x="2937231" y="5758039"/>
            <a:ext cx="35645" cy="45973"/>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495" name="Freeform 494"/>
          <p:cNvSpPr>
            <a:spLocks/>
          </p:cNvSpPr>
          <p:nvPr/>
        </p:nvSpPr>
        <p:spPr bwMode="auto">
          <a:xfrm>
            <a:off x="2937231" y="5758039"/>
            <a:ext cx="35645" cy="45973"/>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496" name="Freeform 495"/>
          <p:cNvSpPr>
            <a:spLocks/>
          </p:cNvSpPr>
          <p:nvPr/>
        </p:nvSpPr>
        <p:spPr bwMode="auto">
          <a:xfrm>
            <a:off x="3201600" y="3663016"/>
            <a:ext cx="310411" cy="74872"/>
          </a:xfrm>
          <a:custGeom>
            <a:avLst/>
            <a:gdLst>
              <a:gd name="T0" fmla="*/ 0 w 388"/>
              <a:gd name="T1" fmla="*/ 0 h 63"/>
              <a:gd name="T2" fmla="*/ 2147483647 w 388"/>
              <a:gd name="T3" fmla="*/ 0 h 63"/>
              <a:gd name="T4" fmla="*/ 2147483647 w 388"/>
              <a:gd name="T5" fmla="*/ 2147483647 h 63"/>
              <a:gd name="T6" fmla="*/ 2147483647 w 388"/>
              <a:gd name="T7" fmla="*/ 2147483647 h 63"/>
              <a:gd name="T8" fmla="*/ 0 w 388"/>
              <a:gd name="T9" fmla="*/ 0 h 63"/>
              <a:gd name="T10" fmla="*/ 0 60000 65536"/>
              <a:gd name="T11" fmla="*/ 0 60000 65536"/>
              <a:gd name="T12" fmla="*/ 0 60000 65536"/>
              <a:gd name="T13" fmla="*/ 0 60000 65536"/>
              <a:gd name="T14" fmla="*/ 0 60000 65536"/>
              <a:gd name="T15" fmla="*/ 0 w 388"/>
              <a:gd name="T16" fmla="*/ 0 h 63"/>
              <a:gd name="T17" fmla="*/ 388 w 388"/>
              <a:gd name="T18" fmla="*/ 63 h 63"/>
            </a:gdLst>
            <a:ahLst/>
            <a:cxnLst>
              <a:cxn ang="T10">
                <a:pos x="T0" y="T1"/>
              </a:cxn>
              <a:cxn ang="T11">
                <a:pos x="T2" y="T3"/>
              </a:cxn>
              <a:cxn ang="T12">
                <a:pos x="T4" y="T5"/>
              </a:cxn>
              <a:cxn ang="T13">
                <a:pos x="T6" y="T7"/>
              </a:cxn>
              <a:cxn ang="T14">
                <a:pos x="T8" y="T9"/>
              </a:cxn>
            </a:cxnLst>
            <a:rect l="T15" t="T16" r="T17" b="T18"/>
            <a:pathLst>
              <a:path w="388" h="63">
                <a:moveTo>
                  <a:pt x="0" y="0"/>
                </a:moveTo>
                <a:lnTo>
                  <a:pt x="388" y="0"/>
                </a:lnTo>
                <a:lnTo>
                  <a:pt x="339" y="63"/>
                </a:lnTo>
                <a:lnTo>
                  <a:pt x="49" y="63"/>
                </a:lnTo>
                <a:lnTo>
                  <a:pt x="0" y="0"/>
                </a:lnTo>
              </a:path>
            </a:pathLst>
          </a:custGeom>
          <a:noFill/>
          <a:ln w="11113">
            <a:solidFill>
              <a:srgbClr val="000000"/>
            </a:solidFill>
            <a:round/>
            <a:headEnd/>
            <a:tailEnd/>
          </a:ln>
        </p:spPr>
        <p:txBody>
          <a:bodyPr/>
          <a:lstStyle/>
          <a:p>
            <a:endParaRPr lang="en-US"/>
          </a:p>
        </p:txBody>
      </p:sp>
      <p:sp>
        <p:nvSpPr>
          <p:cNvPr id="497" name="Rectangle 496"/>
          <p:cNvSpPr>
            <a:spLocks noChangeArrowheads="1"/>
          </p:cNvSpPr>
          <p:nvPr/>
        </p:nvSpPr>
        <p:spPr bwMode="auto">
          <a:xfrm>
            <a:off x="3596667" y="3663016"/>
            <a:ext cx="158919"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BSEL</a:t>
            </a:r>
            <a:endParaRPr lang="en-US" b="0"/>
          </a:p>
        </p:txBody>
      </p:sp>
      <p:sp>
        <p:nvSpPr>
          <p:cNvPr id="498" name="Line 222"/>
          <p:cNvSpPr>
            <a:spLocks noChangeShapeType="1"/>
          </p:cNvSpPr>
          <p:nvPr/>
        </p:nvSpPr>
        <p:spPr bwMode="auto">
          <a:xfrm>
            <a:off x="3486761" y="3702422"/>
            <a:ext cx="96540" cy="0"/>
          </a:xfrm>
          <a:prstGeom prst="line">
            <a:avLst/>
          </a:prstGeom>
          <a:noFill/>
          <a:ln w="4763">
            <a:solidFill>
              <a:srgbClr val="000000"/>
            </a:solidFill>
            <a:round/>
            <a:headEnd/>
            <a:tailEnd/>
          </a:ln>
        </p:spPr>
        <p:txBody>
          <a:bodyPr/>
          <a:lstStyle/>
          <a:p>
            <a:endParaRPr lang="en-US"/>
          </a:p>
        </p:txBody>
      </p:sp>
      <p:sp>
        <p:nvSpPr>
          <p:cNvPr id="499" name="Freeform 498"/>
          <p:cNvSpPr>
            <a:spLocks/>
          </p:cNvSpPr>
          <p:nvPr/>
        </p:nvSpPr>
        <p:spPr bwMode="auto">
          <a:xfrm>
            <a:off x="3486761" y="3681405"/>
            <a:ext cx="49013" cy="35466"/>
          </a:xfrm>
          <a:custGeom>
            <a:avLst/>
            <a:gdLst>
              <a:gd name="T0" fmla="*/ 0 w 39"/>
              <a:gd name="T1" fmla="*/ 2147483647 h 32"/>
              <a:gd name="T2" fmla="*/ 2147483647 w 39"/>
              <a:gd name="T3" fmla="*/ 2147483647 h 32"/>
              <a:gd name="T4" fmla="*/ 2147483647 w 39"/>
              <a:gd name="T5" fmla="*/ 2147483647 h 32"/>
              <a:gd name="T6" fmla="*/ 2147483647 w 39"/>
              <a:gd name="T7" fmla="*/ 2147483647 h 32"/>
              <a:gd name="T8" fmla="*/ 2147483647 w 39"/>
              <a:gd name="T9" fmla="*/ 2147483647 h 32"/>
              <a:gd name="T10" fmla="*/ 2147483647 w 39"/>
              <a:gd name="T11" fmla="*/ 0 h 32"/>
              <a:gd name="T12" fmla="*/ 2147483647 w 39"/>
              <a:gd name="T13" fmla="*/ 0 h 32"/>
              <a:gd name="T14" fmla="*/ 0 w 39"/>
              <a:gd name="T15" fmla="*/ 2147483647 h 32"/>
              <a:gd name="T16" fmla="*/ 0 60000 65536"/>
              <a:gd name="T17" fmla="*/ 0 60000 65536"/>
              <a:gd name="T18" fmla="*/ 0 60000 65536"/>
              <a:gd name="T19" fmla="*/ 0 60000 65536"/>
              <a:gd name="T20" fmla="*/ 0 60000 65536"/>
              <a:gd name="T21" fmla="*/ 0 60000 65536"/>
              <a:gd name="T22" fmla="*/ 0 60000 65536"/>
              <a:gd name="T23" fmla="*/ 0 60000 65536"/>
              <a:gd name="T24" fmla="*/ 0 w 39"/>
              <a:gd name="T25" fmla="*/ 0 h 32"/>
              <a:gd name="T26" fmla="*/ 39 w 39"/>
              <a:gd name="T27" fmla="*/ 32 h 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9" h="32">
                <a:moveTo>
                  <a:pt x="0" y="18"/>
                </a:moveTo>
                <a:lnTo>
                  <a:pt x="39" y="32"/>
                </a:lnTo>
                <a:lnTo>
                  <a:pt x="18" y="18"/>
                </a:lnTo>
                <a:lnTo>
                  <a:pt x="39" y="0"/>
                </a:lnTo>
                <a:lnTo>
                  <a:pt x="0" y="18"/>
                </a:lnTo>
                <a:close/>
              </a:path>
            </a:pathLst>
          </a:custGeom>
          <a:solidFill>
            <a:srgbClr val="000000"/>
          </a:solidFill>
          <a:ln w="9525">
            <a:noFill/>
            <a:round/>
            <a:headEnd/>
            <a:tailEnd/>
          </a:ln>
        </p:spPr>
        <p:txBody>
          <a:bodyPr/>
          <a:lstStyle/>
          <a:p>
            <a:endParaRPr lang="en-US"/>
          </a:p>
        </p:txBody>
      </p:sp>
      <p:sp>
        <p:nvSpPr>
          <p:cNvPr id="500" name="Freeform 499"/>
          <p:cNvSpPr>
            <a:spLocks/>
          </p:cNvSpPr>
          <p:nvPr/>
        </p:nvSpPr>
        <p:spPr bwMode="auto">
          <a:xfrm>
            <a:off x="3486761" y="3681405"/>
            <a:ext cx="49013" cy="35466"/>
          </a:xfrm>
          <a:custGeom>
            <a:avLst/>
            <a:gdLst>
              <a:gd name="T0" fmla="*/ 0 w 39"/>
              <a:gd name="T1" fmla="*/ 2147483647 h 32"/>
              <a:gd name="T2" fmla="*/ 2147483647 w 39"/>
              <a:gd name="T3" fmla="*/ 2147483647 h 32"/>
              <a:gd name="T4" fmla="*/ 2147483647 w 39"/>
              <a:gd name="T5" fmla="*/ 2147483647 h 32"/>
              <a:gd name="T6" fmla="*/ 2147483647 w 39"/>
              <a:gd name="T7" fmla="*/ 2147483647 h 32"/>
              <a:gd name="T8" fmla="*/ 2147483647 w 39"/>
              <a:gd name="T9" fmla="*/ 2147483647 h 32"/>
              <a:gd name="T10" fmla="*/ 2147483647 w 39"/>
              <a:gd name="T11" fmla="*/ 0 h 32"/>
              <a:gd name="T12" fmla="*/ 2147483647 w 39"/>
              <a:gd name="T13" fmla="*/ 0 h 32"/>
              <a:gd name="T14" fmla="*/ 0 w 39"/>
              <a:gd name="T15" fmla="*/ 2147483647 h 32"/>
              <a:gd name="T16" fmla="*/ 0 60000 65536"/>
              <a:gd name="T17" fmla="*/ 0 60000 65536"/>
              <a:gd name="T18" fmla="*/ 0 60000 65536"/>
              <a:gd name="T19" fmla="*/ 0 60000 65536"/>
              <a:gd name="T20" fmla="*/ 0 60000 65536"/>
              <a:gd name="T21" fmla="*/ 0 60000 65536"/>
              <a:gd name="T22" fmla="*/ 0 60000 65536"/>
              <a:gd name="T23" fmla="*/ 0 60000 65536"/>
              <a:gd name="T24" fmla="*/ 0 w 39"/>
              <a:gd name="T25" fmla="*/ 0 h 32"/>
              <a:gd name="T26" fmla="*/ 39 w 39"/>
              <a:gd name="T27" fmla="*/ 32 h 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9" h="32">
                <a:moveTo>
                  <a:pt x="0" y="18"/>
                </a:moveTo>
                <a:lnTo>
                  <a:pt x="39" y="32"/>
                </a:lnTo>
                <a:lnTo>
                  <a:pt x="18" y="18"/>
                </a:lnTo>
                <a:lnTo>
                  <a:pt x="39" y="0"/>
                </a:lnTo>
                <a:lnTo>
                  <a:pt x="0" y="18"/>
                </a:lnTo>
              </a:path>
            </a:pathLst>
          </a:custGeom>
          <a:noFill/>
          <a:ln w="4763">
            <a:solidFill>
              <a:srgbClr val="000000"/>
            </a:solidFill>
            <a:round/>
            <a:headEnd/>
            <a:tailEnd/>
          </a:ln>
        </p:spPr>
        <p:txBody>
          <a:bodyPr/>
          <a:lstStyle/>
          <a:p>
            <a:endParaRPr lang="en-US"/>
          </a:p>
        </p:txBody>
      </p:sp>
      <p:sp>
        <p:nvSpPr>
          <p:cNvPr id="501" name="Line 265"/>
          <p:cNvSpPr>
            <a:spLocks noChangeShapeType="1"/>
          </p:cNvSpPr>
          <p:nvPr/>
        </p:nvSpPr>
        <p:spPr bwMode="auto">
          <a:xfrm>
            <a:off x="2721051" y="3044825"/>
            <a:ext cx="0" cy="609600"/>
          </a:xfrm>
          <a:prstGeom prst="line">
            <a:avLst/>
          </a:prstGeom>
          <a:noFill/>
          <a:ln w="4763">
            <a:solidFill>
              <a:srgbClr val="000000"/>
            </a:solidFill>
            <a:round/>
            <a:headEnd/>
            <a:tailEnd/>
          </a:ln>
        </p:spPr>
        <p:txBody>
          <a:bodyPr/>
          <a:lstStyle/>
          <a:p>
            <a:endParaRPr lang="en-US"/>
          </a:p>
        </p:txBody>
      </p:sp>
      <p:sp>
        <p:nvSpPr>
          <p:cNvPr id="502" name="Freeform 501"/>
          <p:cNvSpPr>
            <a:spLocks/>
          </p:cNvSpPr>
          <p:nvPr/>
        </p:nvSpPr>
        <p:spPr bwMode="auto">
          <a:xfrm>
            <a:off x="3452602" y="3620982"/>
            <a:ext cx="35645" cy="47287"/>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503" name="Line 271"/>
          <p:cNvSpPr>
            <a:spLocks noChangeShapeType="1"/>
          </p:cNvSpPr>
          <p:nvPr/>
        </p:nvSpPr>
        <p:spPr bwMode="auto">
          <a:xfrm flipV="1">
            <a:off x="2680288" y="3737293"/>
            <a:ext cx="1485" cy="332920"/>
          </a:xfrm>
          <a:prstGeom prst="line">
            <a:avLst/>
          </a:prstGeom>
          <a:noFill/>
          <a:ln w="4763">
            <a:solidFill>
              <a:srgbClr val="000000"/>
            </a:solidFill>
            <a:round/>
            <a:headEnd/>
            <a:tailEnd/>
          </a:ln>
        </p:spPr>
        <p:txBody>
          <a:bodyPr/>
          <a:lstStyle/>
          <a:p>
            <a:endParaRPr lang="en-US"/>
          </a:p>
        </p:txBody>
      </p:sp>
      <p:sp>
        <p:nvSpPr>
          <p:cNvPr id="504" name="Freeform 503"/>
          <p:cNvSpPr>
            <a:spLocks/>
          </p:cNvSpPr>
          <p:nvPr/>
        </p:nvSpPr>
        <p:spPr bwMode="auto">
          <a:xfrm>
            <a:off x="2662467" y="4026867"/>
            <a:ext cx="34160" cy="43346"/>
          </a:xfrm>
          <a:custGeom>
            <a:avLst/>
            <a:gdLst>
              <a:gd name="T0" fmla="*/ 2147483647 w 28"/>
              <a:gd name="T1" fmla="*/ 2147483647 h 39"/>
              <a:gd name="T2" fmla="*/ 2147483647 w 28"/>
              <a:gd name="T3" fmla="*/ 0 h 39"/>
              <a:gd name="T4" fmla="*/ 2147483647 w 28"/>
              <a:gd name="T5" fmla="*/ 0 h 39"/>
              <a:gd name="T6" fmla="*/ 2147483647 w 28"/>
              <a:gd name="T7" fmla="*/ 2147483647 h 39"/>
              <a:gd name="T8" fmla="*/ 2147483647 w 28"/>
              <a:gd name="T9" fmla="*/ 2147483647 h 39"/>
              <a:gd name="T10" fmla="*/ 0 w 28"/>
              <a:gd name="T11" fmla="*/ 0 h 39"/>
              <a:gd name="T12" fmla="*/ 0 w 28"/>
              <a:gd name="T13" fmla="*/ 0 h 39"/>
              <a:gd name="T14" fmla="*/ 2147483647 w 28"/>
              <a:gd name="T15" fmla="*/ 2147483647 h 39"/>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9"/>
              <a:gd name="T26" fmla="*/ 28 w 28"/>
              <a:gd name="T27" fmla="*/ 39 h 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9">
                <a:moveTo>
                  <a:pt x="14" y="39"/>
                </a:moveTo>
                <a:lnTo>
                  <a:pt x="28" y="0"/>
                </a:lnTo>
                <a:lnTo>
                  <a:pt x="14" y="18"/>
                </a:lnTo>
                <a:lnTo>
                  <a:pt x="0" y="0"/>
                </a:lnTo>
                <a:lnTo>
                  <a:pt x="14" y="39"/>
                </a:lnTo>
                <a:close/>
              </a:path>
            </a:pathLst>
          </a:custGeom>
          <a:solidFill>
            <a:srgbClr val="000000"/>
          </a:solidFill>
          <a:ln w="9525">
            <a:noFill/>
            <a:round/>
            <a:headEnd/>
            <a:tailEnd/>
          </a:ln>
        </p:spPr>
        <p:txBody>
          <a:bodyPr/>
          <a:lstStyle/>
          <a:p>
            <a:endParaRPr lang="en-US"/>
          </a:p>
        </p:txBody>
      </p:sp>
      <p:sp>
        <p:nvSpPr>
          <p:cNvPr id="505" name="Freeform 504"/>
          <p:cNvSpPr>
            <a:spLocks/>
          </p:cNvSpPr>
          <p:nvPr/>
        </p:nvSpPr>
        <p:spPr bwMode="auto">
          <a:xfrm>
            <a:off x="2662467" y="4026867"/>
            <a:ext cx="34160" cy="43346"/>
          </a:xfrm>
          <a:custGeom>
            <a:avLst/>
            <a:gdLst>
              <a:gd name="T0" fmla="*/ 2147483647 w 28"/>
              <a:gd name="T1" fmla="*/ 2147483647 h 39"/>
              <a:gd name="T2" fmla="*/ 2147483647 w 28"/>
              <a:gd name="T3" fmla="*/ 0 h 39"/>
              <a:gd name="T4" fmla="*/ 2147483647 w 28"/>
              <a:gd name="T5" fmla="*/ 0 h 39"/>
              <a:gd name="T6" fmla="*/ 2147483647 w 28"/>
              <a:gd name="T7" fmla="*/ 2147483647 h 39"/>
              <a:gd name="T8" fmla="*/ 2147483647 w 28"/>
              <a:gd name="T9" fmla="*/ 2147483647 h 39"/>
              <a:gd name="T10" fmla="*/ 0 w 28"/>
              <a:gd name="T11" fmla="*/ 0 h 39"/>
              <a:gd name="T12" fmla="*/ 0 w 28"/>
              <a:gd name="T13" fmla="*/ 0 h 39"/>
              <a:gd name="T14" fmla="*/ 2147483647 w 28"/>
              <a:gd name="T15" fmla="*/ 2147483647 h 39"/>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9"/>
              <a:gd name="T26" fmla="*/ 28 w 28"/>
              <a:gd name="T27" fmla="*/ 39 h 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9">
                <a:moveTo>
                  <a:pt x="14" y="39"/>
                </a:moveTo>
                <a:lnTo>
                  <a:pt x="28" y="0"/>
                </a:lnTo>
                <a:lnTo>
                  <a:pt x="14" y="18"/>
                </a:lnTo>
                <a:lnTo>
                  <a:pt x="0" y="0"/>
                </a:lnTo>
                <a:lnTo>
                  <a:pt x="14" y="39"/>
                </a:lnTo>
              </a:path>
            </a:pathLst>
          </a:custGeom>
          <a:noFill/>
          <a:ln w="4763">
            <a:solidFill>
              <a:srgbClr val="000000"/>
            </a:solidFill>
            <a:round/>
            <a:headEnd/>
            <a:tailEnd/>
          </a:ln>
        </p:spPr>
        <p:txBody>
          <a:bodyPr/>
          <a:lstStyle/>
          <a:p>
            <a:endParaRPr lang="en-US"/>
          </a:p>
        </p:txBody>
      </p:sp>
      <p:sp>
        <p:nvSpPr>
          <p:cNvPr id="506" name="Line 274"/>
          <p:cNvSpPr>
            <a:spLocks noChangeShapeType="1"/>
          </p:cNvSpPr>
          <p:nvPr/>
        </p:nvSpPr>
        <p:spPr bwMode="auto">
          <a:xfrm flipV="1">
            <a:off x="3388737" y="3740468"/>
            <a:ext cx="0" cy="329745"/>
          </a:xfrm>
          <a:prstGeom prst="line">
            <a:avLst/>
          </a:prstGeom>
          <a:noFill/>
          <a:ln w="4763">
            <a:solidFill>
              <a:srgbClr val="000000"/>
            </a:solidFill>
            <a:round/>
            <a:headEnd/>
            <a:tailEnd/>
          </a:ln>
        </p:spPr>
        <p:txBody>
          <a:bodyPr/>
          <a:lstStyle/>
          <a:p>
            <a:endParaRPr lang="en-US"/>
          </a:p>
        </p:txBody>
      </p:sp>
      <p:sp>
        <p:nvSpPr>
          <p:cNvPr id="507" name="Freeform 506"/>
          <p:cNvSpPr>
            <a:spLocks/>
          </p:cNvSpPr>
          <p:nvPr/>
        </p:nvSpPr>
        <p:spPr bwMode="auto">
          <a:xfrm>
            <a:off x="3370914" y="4026867"/>
            <a:ext cx="35645" cy="43346"/>
          </a:xfrm>
          <a:custGeom>
            <a:avLst/>
            <a:gdLst>
              <a:gd name="T0" fmla="*/ 2147483647 w 28"/>
              <a:gd name="T1" fmla="*/ 2147483647 h 39"/>
              <a:gd name="T2" fmla="*/ 2147483647 w 28"/>
              <a:gd name="T3" fmla="*/ 0 h 39"/>
              <a:gd name="T4" fmla="*/ 2147483647 w 28"/>
              <a:gd name="T5" fmla="*/ 0 h 39"/>
              <a:gd name="T6" fmla="*/ 2147483647 w 28"/>
              <a:gd name="T7" fmla="*/ 2147483647 h 39"/>
              <a:gd name="T8" fmla="*/ 2147483647 w 28"/>
              <a:gd name="T9" fmla="*/ 2147483647 h 39"/>
              <a:gd name="T10" fmla="*/ 0 w 28"/>
              <a:gd name="T11" fmla="*/ 0 h 39"/>
              <a:gd name="T12" fmla="*/ 0 w 28"/>
              <a:gd name="T13" fmla="*/ 0 h 39"/>
              <a:gd name="T14" fmla="*/ 2147483647 w 28"/>
              <a:gd name="T15" fmla="*/ 2147483647 h 39"/>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9"/>
              <a:gd name="T26" fmla="*/ 28 w 28"/>
              <a:gd name="T27" fmla="*/ 39 h 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9">
                <a:moveTo>
                  <a:pt x="14" y="39"/>
                </a:moveTo>
                <a:lnTo>
                  <a:pt x="28" y="0"/>
                </a:lnTo>
                <a:lnTo>
                  <a:pt x="14" y="18"/>
                </a:lnTo>
                <a:lnTo>
                  <a:pt x="0" y="0"/>
                </a:lnTo>
                <a:lnTo>
                  <a:pt x="14" y="39"/>
                </a:lnTo>
                <a:close/>
              </a:path>
            </a:pathLst>
          </a:custGeom>
          <a:solidFill>
            <a:srgbClr val="000000"/>
          </a:solidFill>
          <a:ln w="9525">
            <a:noFill/>
            <a:round/>
            <a:headEnd/>
            <a:tailEnd/>
          </a:ln>
        </p:spPr>
        <p:txBody>
          <a:bodyPr/>
          <a:lstStyle/>
          <a:p>
            <a:endParaRPr lang="en-US"/>
          </a:p>
        </p:txBody>
      </p:sp>
      <p:sp>
        <p:nvSpPr>
          <p:cNvPr id="508" name="Freeform 507"/>
          <p:cNvSpPr>
            <a:spLocks/>
          </p:cNvSpPr>
          <p:nvPr/>
        </p:nvSpPr>
        <p:spPr bwMode="auto">
          <a:xfrm>
            <a:off x="3370914" y="4026867"/>
            <a:ext cx="35645" cy="43346"/>
          </a:xfrm>
          <a:custGeom>
            <a:avLst/>
            <a:gdLst>
              <a:gd name="T0" fmla="*/ 2147483647 w 28"/>
              <a:gd name="T1" fmla="*/ 2147483647 h 39"/>
              <a:gd name="T2" fmla="*/ 2147483647 w 28"/>
              <a:gd name="T3" fmla="*/ 0 h 39"/>
              <a:gd name="T4" fmla="*/ 2147483647 w 28"/>
              <a:gd name="T5" fmla="*/ 0 h 39"/>
              <a:gd name="T6" fmla="*/ 2147483647 w 28"/>
              <a:gd name="T7" fmla="*/ 2147483647 h 39"/>
              <a:gd name="T8" fmla="*/ 2147483647 w 28"/>
              <a:gd name="T9" fmla="*/ 2147483647 h 39"/>
              <a:gd name="T10" fmla="*/ 0 w 28"/>
              <a:gd name="T11" fmla="*/ 0 h 39"/>
              <a:gd name="T12" fmla="*/ 0 w 28"/>
              <a:gd name="T13" fmla="*/ 0 h 39"/>
              <a:gd name="T14" fmla="*/ 2147483647 w 28"/>
              <a:gd name="T15" fmla="*/ 2147483647 h 39"/>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9"/>
              <a:gd name="T26" fmla="*/ 28 w 28"/>
              <a:gd name="T27" fmla="*/ 39 h 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9">
                <a:moveTo>
                  <a:pt x="14" y="39"/>
                </a:moveTo>
                <a:lnTo>
                  <a:pt x="28" y="0"/>
                </a:lnTo>
                <a:lnTo>
                  <a:pt x="14" y="18"/>
                </a:lnTo>
                <a:lnTo>
                  <a:pt x="0" y="0"/>
                </a:lnTo>
                <a:lnTo>
                  <a:pt x="14" y="39"/>
                </a:lnTo>
              </a:path>
            </a:pathLst>
          </a:custGeom>
          <a:noFill/>
          <a:ln w="4763">
            <a:solidFill>
              <a:srgbClr val="000000"/>
            </a:solidFill>
            <a:round/>
            <a:headEnd/>
            <a:tailEnd/>
          </a:ln>
        </p:spPr>
        <p:txBody>
          <a:bodyPr/>
          <a:lstStyle/>
          <a:p>
            <a:endParaRPr lang="en-US"/>
          </a:p>
        </p:txBody>
      </p:sp>
      <p:sp>
        <p:nvSpPr>
          <p:cNvPr id="509" name="Freeform 508"/>
          <p:cNvSpPr>
            <a:spLocks/>
          </p:cNvSpPr>
          <p:nvPr/>
        </p:nvSpPr>
        <p:spPr bwMode="auto">
          <a:xfrm>
            <a:off x="4060055" y="4754627"/>
            <a:ext cx="35645" cy="45973"/>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510" name="Freeform 509"/>
          <p:cNvSpPr>
            <a:spLocks/>
          </p:cNvSpPr>
          <p:nvPr/>
        </p:nvSpPr>
        <p:spPr bwMode="auto">
          <a:xfrm>
            <a:off x="3033771" y="4579280"/>
            <a:ext cx="709934" cy="278470"/>
          </a:xfrm>
          <a:custGeom>
            <a:avLst/>
            <a:gdLst>
              <a:gd name="T0" fmla="*/ 2147483647 w 567"/>
              <a:gd name="T1" fmla="*/ 2147483647 h 252"/>
              <a:gd name="T2" fmla="*/ 0 w 567"/>
              <a:gd name="T3" fmla="*/ 2147483647 h 252"/>
              <a:gd name="T4" fmla="*/ 0 w 567"/>
              <a:gd name="T5" fmla="*/ 0 h 252"/>
              <a:gd name="T6" fmla="*/ 0 w 567"/>
              <a:gd name="T7" fmla="*/ 0 h 252"/>
              <a:gd name="T8" fmla="*/ 0 60000 65536"/>
              <a:gd name="T9" fmla="*/ 0 60000 65536"/>
              <a:gd name="T10" fmla="*/ 0 60000 65536"/>
              <a:gd name="T11" fmla="*/ 0 60000 65536"/>
              <a:gd name="T12" fmla="*/ 0 w 567"/>
              <a:gd name="T13" fmla="*/ 0 h 252"/>
              <a:gd name="T14" fmla="*/ 567 w 567"/>
              <a:gd name="T15" fmla="*/ 252 h 252"/>
            </a:gdLst>
            <a:ahLst/>
            <a:cxnLst>
              <a:cxn ang="T8">
                <a:pos x="T0" y="T1"/>
              </a:cxn>
              <a:cxn ang="T9">
                <a:pos x="T2" y="T3"/>
              </a:cxn>
              <a:cxn ang="T10">
                <a:pos x="T4" y="T5"/>
              </a:cxn>
              <a:cxn ang="T11">
                <a:pos x="T6" y="T7"/>
              </a:cxn>
            </a:cxnLst>
            <a:rect l="T12" t="T13" r="T14" b="T15"/>
            <a:pathLst>
              <a:path w="567" h="252">
                <a:moveTo>
                  <a:pt x="567" y="252"/>
                </a:moveTo>
                <a:lnTo>
                  <a:pt x="0" y="252"/>
                </a:lnTo>
                <a:lnTo>
                  <a:pt x="0" y="0"/>
                </a:lnTo>
              </a:path>
            </a:pathLst>
          </a:custGeom>
          <a:noFill/>
          <a:ln w="4763">
            <a:solidFill>
              <a:srgbClr val="000000"/>
            </a:solidFill>
            <a:round/>
            <a:headEnd/>
            <a:tailEnd/>
          </a:ln>
        </p:spPr>
        <p:txBody>
          <a:bodyPr/>
          <a:lstStyle/>
          <a:p>
            <a:endParaRPr lang="en-US"/>
          </a:p>
        </p:txBody>
      </p:sp>
      <p:sp>
        <p:nvSpPr>
          <p:cNvPr id="511" name="Freeform 510"/>
          <p:cNvSpPr>
            <a:spLocks/>
          </p:cNvSpPr>
          <p:nvPr/>
        </p:nvSpPr>
        <p:spPr bwMode="auto">
          <a:xfrm>
            <a:off x="3691721" y="4845275"/>
            <a:ext cx="51983" cy="31525"/>
          </a:xfrm>
          <a:custGeom>
            <a:avLst/>
            <a:gdLst>
              <a:gd name="T0" fmla="*/ 2147483647 w 42"/>
              <a:gd name="T1" fmla="*/ 2147483647 h 28"/>
              <a:gd name="T2" fmla="*/ 0 w 42"/>
              <a:gd name="T3" fmla="*/ 0 h 28"/>
              <a:gd name="T4" fmla="*/ 0 w 42"/>
              <a:gd name="T5" fmla="*/ 0 h 28"/>
              <a:gd name="T6" fmla="*/ 2147483647 w 42"/>
              <a:gd name="T7" fmla="*/ 2147483647 h 28"/>
              <a:gd name="T8" fmla="*/ 2147483647 w 42"/>
              <a:gd name="T9" fmla="*/ 2147483647 h 28"/>
              <a:gd name="T10" fmla="*/ 0 w 42"/>
              <a:gd name="T11" fmla="*/ 2147483647 h 28"/>
              <a:gd name="T12" fmla="*/ 0 w 42"/>
              <a:gd name="T13" fmla="*/ 2147483647 h 28"/>
              <a:gd name="T14" fmla="*/ 2147483647 w 42"/>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28"/>
              <a:gd name="T26" fmla="*/ 42 w 42"/>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28">
                <a:moveTo>
                  <a:pt x="42" y="14"/>
                </a:moveTo>
                <a:lnTo>
                  <a:pt x="0" y="0"/>
                </a:lnTo>
                <a:lnTo>
                  <a:pt x="21" y="14"/>
                </a:lnTo>
                <a:lnTo>
                  <a:pt x="0" y="28"/>
                </a:lnTo>
                <a:lnTo>
                  <a:pt x="42" y="14"/>
                </a:lnTo>
                <a:close/>
              </a:path>
            </a:pathLst>
          </a:custGeom>
          <a:solidFill>
            <a:srgbClr val="000000"/>
          </a:solidFill>
          <a:ln w="9525">
            <a:noFill/>
            <a:round/>
            <a:headEnd/>
            <a:tailEnd/>
          </a:ln>
        </p:spPr>
        <p:txBody>
          <a:bodyPr/>
          <a:lstStyle/>
          <a:p>
            <a:endParaRPr lang="en-US"/>
          </a:p>
        </p:txBody>
      </p:sp>
      <p:sp>
        <p:nvSpPr>
          <p:cNvPr id="512" name="Freeform 511"/>
          <p:cNvSpPr>
            <a:spLocks/>
          </p:cNvSpPr>
          <p:nvPr/>
        </p:nvSpPr>
        <p:spPr bwMode="auto">
          <a:xfrm>
            <a:off x="3691721" y="4845275"/>
            <a:ext cx="51983" cy="31525"/>
          </a:xfrm>
          <a:custGeom>
            <a:avLst/>
            <a:gdLst>
              <a:gd name="T0" fmla="*/ 2147483647 w 42"/>
              <a:gd name="T1" fmla="*/ 2147483647 h 28"/>
              <a:gd name="T2" fmla="*/ 0 w 42"/>
              <a:gd name="T3" fmla="*/ 0 h 28"/>
              <a:gd name="T4" fmla="*/ 0 w 42"/>
              <a:gd name="T5" fmla="*/ 0 h 28"/>
              <a:gd name="T6" fmla="*/ 2147483647 w 42"/>
              <a:gd name="T7" fmla="*/ 2147483647 h 28"/>
              <a:gd name="T8" fmla="*/ 2147483647 w 42"/>
              <a:gd name="T9" fmla="*/ 2147483647 h 28"/>
              <a:gd name="T10" fmla="*/ 0 w 42"/>
              <a:gd name="T11" fmla="*/ 2147483647 h 28"/>
              <a:gd name="T12" fmla="*/ 0 w 42"/>
              <a:gd name="T13" fmla="*/ 2147483647 h 28"/>
              <a:gd name="T14" fmla="*/ 2147483647 w 42"/>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28"/>
              <a:gd name="T26" fmla="*/ 42 w 42"/>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28">
                <a:moveTo>
                  <a:pt x="42" y="14"/>
                </a:moveTo>
                <a:lnTo>
                  <a:pt x="0" y="0"/>
                </a:lnTo>
                <a:lnTo>
                  <a:pt x="21" y="14"/>
                </a:lnTo>
                <a:lnTo>
                  <a:pt x="0" y="28"/>
                </a:lnTo>
                <a:lnTo>
                  <a:pt x="42" y="14"/>
                </a:lnTo>
              </a:path>
            </a:pathLst>
          </a:custGeom>
          <a:noFill/>
          <a:ln w="4763">
            <a:solidFill>
              <a:srgbClr val="000000"/>
            </a:solidFill>
            <a:round/>
            <a:headEnd/>
            <a:tailEnd/>
          </a:ln>
        </p:spPr>
        <p:txBody>
          <a:bodyPr/>
          <a:lstStyle/>
          <a:p>
            <a:endParaRPr lang="en-US"/>
          </a:p>
        </p:txBody>
      </p:sp>
      <p:sp>
        <p:nvSpPr>
          <p:cNvPr id="513" name="Line 295"/>
          <p:cNvSpPr>
            <a:spLocks noChangeShapeType="1"/>
          </p:cNvSpPr>
          <p:nvPr/>
        </p:nvSpPr>
        <p:spPr bwMode="auto">
          <a:xfrm>
            <a:off x="3032201" y="4349750"/>
            <a:ext cx="84" cy="1454262"/>
          </a:xfrm>
          <a:prstGeom prst="line">
            <a:avLst/>
          </a:prstGeom>
          <a:noFill/>
          <a:ln w="4763">
            <a:solidFill>
              <a:srgbClr val="000000"/>
            </a:solidFill>
            <a:round/>
            <a:headEnd/>
            <a:tailEnd/>
          </a:ln>
        </p:spPr>
        <p:txBody>
          <a:bodyPr/>
          <a:lstStyle/>
          <a:p>
            <a:endParaRPr lang="en-US"/>
          </a:p>
        </p:txBody>
      </p:sp>
      <p:sp>
        <p:nvSpPr>
          <p:cNvPr id="514" name="Freeform 513"/>
          <p:cNvSpPr>
            <a:spLocks/>
          </p:cNvSpPr>
          <p:nvPr/>
        </p:nvSpPr>
        <p:spPr bwMode="auto">
          <a:xfrm>
            <a:off x="3015948" y="5760666"/>
            <a:ext cx="35645" cy="43346"/>
          </a:xfrm>
          <a:custGeom>
            <a:avLst/>
            <a:gdLst>
              <a:gd name="T0" fmla="*/ 2147483647 w 28"/>
              <a:gd name="T1" fmla="*/ 2147483647 h 39"/>
              <a:gd name="T2" fmla="*/ 2147483647 w 28"/>
              <a:gd name="T3" fmla="*/ 0 h 39"/>
              <a:gd name="T4" fmla="*/ 2147483647 w 28"/>
              <a:gd name="T5" fmla="*/ 0 h 39"/>
              <a:gd name="T6" fmla="*/ 2147483647 w 28"/>
              <a:gd name="T7" fmla="*/ 2147483647 h 39"/>
              <a:gd name="T8" fmla="*/ 2147483647 w 28"/>
              <a:gd name="T9" fmla="*/ 2147483647 h 39"/>
              <a:gd name="T10" fmla="*/ 0 w 28"/>
              <a:gd name="T11" fmla="*/ 0 h 39"/>
              <a:gd name="T12" fmla="*/ 0 w 28"/>
              <a:gd name="T13" fmla="*/ 0 h 39"/>
              <a:gd name="T14" fmla="*/ 2147483647 w 28"/>
              <a:gd name="T15" fmla="*/ 2147483647 h 39"/>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9"/>
              <a:gd name="T26" fmla="*/ 28 w 28"/>
              <a:gd name="T27" fmla="*/ 39 h 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9">
                <a:moveTo>
                  <a:pt x="14" y="39"/>
                </a:moveTo>
                <a:lnTo>
                  <a:pt x="28" y="0"/>
                </a:lnTo>
                <a:lnTo>
                  <a:pt x="14" y="18"/>
                </a:lnTo>
                <a:lnTo>
                  <a:pt x="0" y="0"/>
                </a:lnTo>
                <a:lnTo>
                  <a:pt x="14" y="39"/>
                </a:lnTo>
                <a:close/>
              </a:path>
            </a:pathLst>
          </a:custGeom>
          <a:solidFill>
            <a:srgbClr val="000000"/>
          </a:solidFill>
          <a:ln w="9525">
            <a:noFill/>
            <a:round/>
            <a:headEnd/>
            <a:tailEnd/>
          </a:ln>
        </p:spPr>
        <p:txBody>
          <a:bodyPr/>
          <a:lstStyle/>
          <a:p>
            <a:endParaRPr lang="en-US"/>
          </a:p>
        </p:txBody>
      </p:sp>
      <p:sp>
        <p:nvSpPr>
          <p:cNvPr id="515" name="Freeform 514"/>
          <p:cNvSpPr>
            <a:spLocks/>
          </p:cNvSpPr>
          <p:nvPr/>
        </p:nvSpPr>
        <p:spPr bwMode="auto">
          <a:xfrm>
            <a:off x="3015948" y="5760666"/>
            <a:ext cx="35645" cy="43346"/>
          </a:xfrm>
          <a:custGeom>
            <a:avLst/>
            <a:gdLst>
              <a:gd name="T0" fmla="*/ 2147483647 w 28"/>
              <a:gd name="T1" fmla="*/ 2147483647 h 39"/>
              <a:gd name="T2" fmla="*/ 2147483647 w 28"/>
              <a:gd name="T3" fmla="*/ 0 h 39"/>
              <a:gd name="T4" fmla="*/ 2147483647 w 28"/>
              <a:gd name="T5" fmla="*/ 0 h 39"/>
              <a:gd name="T6" fmla="*/ 2147483647 w 28"/>
              <a:gd name="T7" fmla="*/ 2147483647 h 39"/>
              <a:gd name="T8" fmla="*/ 2147483647 w 28"/>
              <a:gd name="T9" fmla="*/ 2147483647 h 39"/>
              <a:gd name="T10" fmla="*/ 0 w 28"/>
              <a:gd name="T11" fmla="*/ 0 h 39"/>
              <a:gd name="T12" fmla="*/ 0 w 28"/>
              <a:gd name="T13" fmla="*/ 0 h 39"/>
              <a:gd name="T14" fmla="*/ 2147483647 w 28"/>
              <a:gd name="T15" fmla="*/ 2147483647 h 39"/>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9"/>
              <a:gd name="T26" fmla="*/ 28 w 28"/>
              <a:gd name="T27" fmla="*/ 39 h 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9">
                <a:moveTo>
                  <a:pt x="14" y="39"/>
                </a:moveTo>
                <a:lnTo>
                  <a:pt x="28" y="0"/>
                </a:lnTo>
                <a:lnTo>
                  <a:pt x="14" y="18"/>
                </a:lnTo>
                <a:lnTo>
                  <a:pt x="0" y="0"/>
                </a:lnTo>
                <a:lnTo>
                  <a:pt x="14" y="39"/>
                </a:lnTo>
              </a:path>
            </a:pathLst>
          </a:custGeom>
          <a:noFill/>
          <a:ln w="4763">
            <a:solidFill>
              <a:srgbClr val="000000"/>
            </a:solidFill>
            <a:round/>
            <a:headEnd/>
            <a:tailEnd/>
          </a:ln>
        </p:spPr>
        <p:txBody>
          <a:bodyPr/>
          <a:lstStyle/>
          <a:p>
            <a:endParaRPr lang="en-US"/>
          </a:p>
        </p:txBody>
      </p:sp>
      <p:sp>
        <p:nvSpPr>
          <p:cNvPr id="516" name="Freeform 515"/>
          <p:cNvSpPr>
            <a:spLocks/>
          </p:cNvSpPr>
          <p:nvPr/>
        </p:nvSpPr>
        <p:spPr bwMode="auto">
          <a:xfrm>
            <a:off x="2359482" y="6086424"/>
            <a:ext cx="40100" cy="47287"/>
          </a:xfrm>
          <a:custGeom>
            <a:avLst/>
            <a:gdLst>
              <a:gd name="T0" fmla="*/ 2147483647 w 31"/>
              <a:gd name="T1" fmla="*/ 2147483647 h 42"/>
              <a:gd name="T2" fmla="*/ 2147483647 w 31"/>
              <a:gd name="T3" fmla="*/ 0 h 42"/>
              <a:gd name="T4" fmla="*/ 2147483647 w 31"/>
              <a:gd name="T5" fmla="*/ 0 h 42"/>
              <a:gd name="T6" fmla="*/ 2147483647 w 31"/>
              <a:gd name="T7" fmla="*/ 2147483647 h 42"/>
              <a:gd name="T8" fmla="*/ 2147483647 w 31"/>
              <a:gd name="T9" fmla="*/ 2147483647 h 42"/>
              <a:gd name="T10" fmla="*/ 0 w 31"/>
              <a:gd name="T11" fmla="*/ 0 h 42"/>
              <a:gd name="T12" fmla="*/ 0 w 31"/>
              <a:gd name="T13" fmla="*/ 0 h 42"/>
              <a:gd name="T14" fmla="*/ 2147483647 w 31"/>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42"/>
              <a:gd name="T26" fmla="*/ 31 w 31"/>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42">
                <a:moveTo>
                  <a:pt x="14" y="42"/>
                </a:moveTo>
                <a:lnTo>
                  <a:pt x="31"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517" name="Freeform 516"/>
          <p:cNvSpPr>
            <a:spLocks/>
          </p:cNvSpPr>
          <p:nvPr/>
        </p:nvSpPr>
        <p:spPr bwMode="auto">
          <a:xfrm>
            <a:off x="2359482" y="6086424"/>
            <a:ext cx="40100" cy="47287"/>
          </a:xfrm>
          <a:custGeom>
            <a:avLst/>
            <a:gdLst>
              <a:gd name="T0" fmla="*/ 2147483647 w 31"/>
              <a:gd name="T1" fmla="*/ 2147483647 h 42"/>
              <a:gd name="T2" fmla="*/ 2147483647 w 31"/>
              <a:gd name="T3" fmla="*/ 0 h 42"/>
              <a:gd name="T4" fmla="*/ 2147483647 w 31"/>
              <a:gd name="T5" fmla="*/ 0 h 42"/>
              <a:gd name="T6" fmla="*/ 2147483647 w 31"/>
              <a:gd name="T7" fmla="*/ 2147483647 h 42"/>
              <a:gd name="T8" fmla="*/ 2147483647 w 31"/>
              <a:gd name="T9" fmla="*/ 2147483647 h 42"/>
              <a:gd name="T10" fmla="*/ 0 w 31"/>
              <a:gd name="T11" fmla="*/ 0 h 42"/>
              <a:gd name="T12" fmla="*/ 0 w 31"/>
              <a:gd name="T13" fmla="*/ 0 h 42"/>
              <a:gd name="T14" fmla="*/ 2147483647 w 31"/>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42"/>
              <a:gd name="T26" fmla="*/ 31 w 31"/>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42">
                <a:moveTo>
                  <a:pt x="14" y="42"/>
                </a:moveTo>
                <a:lnTo>
                  <a:pt x="31"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518" name="Rectangle 517"/>
          <p:cNvSpPr>
            <a:spLocks noChangeArrowheads="1"/>
          </p:cNvSpPr>
          <p:nvPr/>
        </p:nvSpPr>
        <p:spPr bwMode="auto">
          <a:xfrm>
            <a:off x="2640188" y="2763967"/>
            <a:ext cx="1182232" cy="277157"/>
          </a:xfrm>
          <a:prstGeom prst="rect">
            <a:avLst/>
          </a:prstGeom>
          <a:noFill/>
          <a:ln w="4763">
            <a:solidFill>
              <a:srgbClr val="000000"/>
            </a:solidFill>
            <a:miter lim="800000"/>
            <a:headEnd/>
            <a:tailEnd/>
          </a:ln>
        </p:spPr>
        <p:txBody>
          <a:bodyPr/>
          <a:lstStyle/>
          <a:p>
            <a:endParaRPr lang="en-US"/>
          </a:p>
        </p:txBody>
      </p:sp>
      <p:sp>
        <p:nvSpPr>
          <p:cNvPr id="519" name="Line 302"/>
          <p:cNvSpPr>
            <a:spLocks noChangeShapeType="1"/>
          </p:cNvSpPr>
          <p:nvPr/>
        </p:nvSpPr>
        <p:spPr bwMode="auto">
          <a:xfrm flipH="1">
            <a:off x="2499093" y="4229152"/>
            <a:ext cx="141095" cy="1313"/>
          </a:xfrm>
          <a:prstGeom prst="line">
            <a:avLst/>
          </a:prstGeom>
          <a:noFill/>
          <a:ln w="4763">
            <a:solidFill>
              <a:srgbClr val="000000"/>
            </a:solidFill>
            <a:round/>
            <a:headEnd/>
            <a:tailEnd/>
          </a:ln>
        </p:spPr>
        <p:txBody>
          <a:bodyPr/>
          <a:lstStyle/>
          <a:p>
            <a:endParaRPr lang="en-US"/>
          </a:p>
        </p:txBody>
      </p:sp>
      <p:sp>
        <p:nvSpPr>
          <p:cNvPr id="520" name="Freeform 519"/>
          <p:cNvSpPr>
            <a:spLocks/>
          </p:cNvSpPr>
          <p:nvPr/>
        </p:nvSpPr>
        <p:spPr bwMode="auto">
          <a:xfrm>
            <a:off x="2586720" y="4213389"/>
            <a:ext cx="53468" cy="31525"/>
          </a:xfrm>
          <a:custGeom>
            <a:avLst/>
            <a:gdLst>
              <a:gd name="T0" fmla="*/ 2147483647 w 42"/>
              <a:gd name="T1" fmla="*/ 2147483647 h 28"/>
              <a:gd name="T2" fmla="*/ 0 w 42"/>
              <a:gd name="T3" fmla="*/ 0 h 28"/>
              <a:gd name="T4" fmla="*/ 0 w 42"/>
              <a:gd name="T5" fmla="*/ 0 h 28"/>
              <a:gd name="T6" fmla="*/ 2147483647 w 42"/>
              <a:gd name="T7" fmla="*/ 2147483647 h 28"/>
              <a:gd name="T8" fmla="*/ 2147483647 w 42"/>
              <a:gd name="T9" fmla="*/ 2147483647 h 28"/>
              <a:gd name="T10" fmla="*/ 0 w 42"/>
              <a:gd name="T11" fmla="*/ 2147483647 h 28"/>
              <a:gd name="T12" fmla="*/ 0 w 42"/>
              <a:gd name="T13" fmla="*/ 2147483647 h 28"/>
              <a:gd name="T14" fmla="*/ 2147483647 w 42"/>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28"/>
              <a:gd name="T26" fmla="*/ 42 w 42"/>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28">
                <a:moveTo>
                  <a:pt x="42" y="14"/>
                </a:moveTo>
                <a:lnTo>
                  <a:pt x="0" y="0"/>
                </a:lnTo>
                <a:lnTo>
                  <a:pt x="21" y="14"/>
                </a:lnTo>
                <a:lnTo>
                  <a:pt x="0" y="28"/>
                </a:lnTo>
                <a:lnTo>
                  <a:pt x="42" y="14"/>
                </a:lnTo>
                <a:close/>
              </a:path>
            </a:pathLst>
          </a:custGeom>
          <a:solidFill>
            <a:srgbClr val="000000"/>
          </a:solidFill>
          <a:ln w="9525">
            <a:noFill/>
            <a:round/>
            <a:headEnd/>
            <a:tailEnd/>
          </a:ln>
        </p:spPr>
        <p:txBody>
          <a:bodyPr/>
          <a:lstStyle/>
          <a:p>
            <a:endParaRPr lang="en-US"/>
          </a:p>
        </p:txBody>
      </p:sp>
      <p:sp>
        <p:nvSpPr>
          <p:cNvPr id="521" name="Freeform 520"/>
          <p:cNvSpPr>
            <a:spLocks/>
          </p:cNvSpPr>
          <p:nvPr/>
        </p:nvSpPr>
        <p:spPr bwMode="auto">
          <a:xfrm>
            <a:off x="2586720" y="4213389"/>
            <a:ext cx="53468" cy="31525"/>
          </a:xfrm>
          <a:custGeom>
            <a:avLst/>
            <a:gdLst>
              <a:gd name="T0" fmla="*/ 2147483647 w 42"/>
              <a:gd name="T1" fmla="*/ 2147483647 h 28"/>
              <a:gd name="T2" fmla="*/ 0 w 42"/>
              <a:gd name="T3" fmla="*/ 0 h 28"/>
              <a:gd name="T4" fmla="*/ 0 w 42"/>
              <a:gd name="T5" fmla="*/ 0 h 28"/>
              <a:gd name="T6" fmla="*/ 2147483647 w 42"/>
              <a:gd name="T7" fmla="*/ 2147483647 h 28"/>
              <a:gd name="T8" fmla="*/ 2147483647 w 42"/>
              <a:gd name="T9" fmla="*/ 2147483647 h 28"/>
              <a:gd name="T10" fmla="*/ 0 w 42"/>
              <a:gd name="T11" fmla="*/ 2147483647 h 28"/>
              <a:gd name="T12" fmla="*/ 0 w 42"/>
              <a:gd name="T13" fmla="*/ 2147483647 h 28"/>
              <a:gd name="T14" fmla="*/ 2147483647 w 42"/>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28"/>
              <a:gd name="T26" fmla="*/ 42 w 42"/>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28">
                <a:moveTo>
                  <a:pt x="42" y="14"/>
                </a:moveTo>
                <a:lnTo>
                  <a:pt x="0" y="0"/>
                </a:lnTo>
                <a:lnTo>
                  <a:pt x="21" y="14"/>
                </a:lnTo>
                <a:lnTo>
                  <a:pt x="0" y="28"/>
                </a:lnTo>
                <a:lnTo>
                  <a:pt x="42" y="14"/>
                </a:lnTo>
              </a:path>
            </a:pathLst>
          </a:custGeom>
          <a:noFill/>
          <a:ln w="4763">
            <a:solidFill>
              <a:srgbClr val="000000"/>
            </a:solidFill>
            <a:round/>
            <a:headEnd/>
            <a:tailEnd/>
          </a:ln>
        </p:spPr>
        <p:txBody>
          <a:bodyPr/>
          <a:lstStyle/>
          <a:p>
            <a:endParaRPr lang="en-US"/>
          </a:p>
        </p:txBody>
      </p:sp>
      <p:sp>
        <p:nvSpPr>
          <p:cNvPr id="522" name="Rectangle 521"/>
          <p:cNvSpPr>
            <a:spLocks noChangeArrowheads="1"/>
          </p:cNvSpPr>
          <p:nvPr/>
        </p:nvSpPr>
        <p:spPr bwMode="auto">
          <a:xfrm>
            <a:off x="2303044" y="4221271"/>
            <a:ext cx="197533"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ALUFN</a:t>
            </a:r>
            <a:endParaRPr lang="en-US" b="0"/>
          </a:p>
        </p:txBody>
      </p:sp>
      <p:sp>
        <p:nvSpPr>
          <p:cNvPr id="523" name="Line 306"/>
          <p:cNvSpPr>
            <a:spLocks noChangeShapeType="1"/>
          </p:cNvSpPr>
          <p:nvPr/>
        </p:nvSpPr>
        <p:spPr bwMode="auto">
          <a:xfrm>
            <a:off x="3165954" y="6378030"/>
            <a:ext cx="152978" cy="1313"/>
          </a:xfrm>
          <a:prstGeom prst="line">
            <a:avLst/>
          </a:prstGeom>
          <a:noFill/>
          <a:ln w="4763">
            <a:solidFill>
              <a:srgbClr val="000000"/>
            </a:solidFill>
            <a:round/>
            <a:headEnd/>
            <a:tailEnd/>
          </a:ln>
        </p:spPr>
        <p:txBody>
          <a:bodyPr/>
          <a:lstStyle/>
          <a:p>
            <a:endParaRPr lang="en-US"/>
          </a:p>
        </p:txBody>
      </p:sp>
      <p:sp>
        <p:nvSpPr>
          <p:cNvPr id="524" name="Freeform 523"/>
          <p:cNvSpPr>
            <a:spLocks/>
          </p:cNvSpPr>
          <p:nvPr/>
        </p:nvSpPr>
        <p:spPr bwMode="auto">
          <a:xfrm>
            <a:off x="3165954" y="6362267"/>
            <a:ext cx="47527" cy="31525"/>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close/>
              </a:path>
            </a:pathLst>
          </a:custGeom>
          <a:solidFill>
            <a:srgbClr val="000000"/>
          </a:solidFill>
          <a:ln w="9525">
            <a:noFill/>
            <a:round/>
            <a:headEnd/>
            <a:tailEnd/>
          </a:ln>
        </p:spPr>
        <p:txBody>
          <a:bodyPr/>
          <a:lstStyle/>
          <a:p>
            <a:endParaRPr lang="en-US"/>
          </a:p>
        </p:txBody>
      </p:sp>
      <p:sp>
        <p:nvSpPr>
          <p:cNvPr id="525" name="Freeform 524"/>
          <p:cNvSpPr>
            <a:spLocks/>
          </p:cNvSpPr>
          <p:nvPr/>
        </p:nvSpPr>
        <p:spPr bwMode="auto">
          <a:xfrm>
            <a:off x="3165954" y="6362267"/>
            <a:ext cx="47527" cy="31525"/>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path>
            </a:pathLst>
          </a:custGeom>
          <a:noFill/>
          <a:ln w="4763">
            <a:solidFill>
              <a:srgbClr val="000000"/>
            </a:solidFill>
            <a:round/>
            <a:headEnd/>
            <a:tailEnd/>
          </a:ln>
        </p:spPr>
        <p:txBody>
          <a:bodyPr/>
          <a:lstStyle/>
          <a:p>
            <a:endParaRPr lang="en-US"/>
          </a:p>
        </p:txBody>
      </p:sp>
      <p:sp>
        <p:nvSpPr>
          <p:cNvPr id="526" name="Rectangle 525"/>
          <p:cNvSpPr>
            <a:spLocks noChangeArrowheads="1"/>
          </p:cNvSpPr>
          <p:nvPr/>
        </p:nvSpPr>
        <p:spPr bwMode="auto">
          <a:xfrm>
            <a:off x="3366459" y="6354386"/>
            <a:ext cx="200504" cy="88007"/>
          </a:xfrm>
          <a:prstGeom prst="rect">
            <a:avLst/>
          </a:prstGeom>
          <a:noFill/>
          <a:ln w="9525">
            <a:noFill/>
            <a:miter lim="800000"/>
            <a:headEnd/>
            <a:tailEnd/>
          </a:ln>
        </p:spPr>
        <p:txBody>
          <a:bodyPr wrap="none" lIns="0" tIns="0" rIns="0" bIns="0">
            <a:spAutoFit/>
          </a:bodyPr>
          <a:lstStyle/>
          <a:p>
            <a:pPr eaLnBrk="0" hangingPunct="0"/>
            <a:r>
              <a:rPr lang="en-US" sz="700" b="0">
                <a:solidFill>
                  <a:srgbClr val="000000"/>
                </a:solidFill>
              </a:rPr>
              <a:t>WERF</a:t>
            </a:r>
            <a:endParaRPr lang="en-US" b="0"/>
          </a:p>
        </p:txBody>
      </p:sp>
      <p:sp>
        <p:nvSpPr>
          <p:cNvPr id="527" name="Rectangle 526"/>
          <p:cNvSpPr>
            <a:spLocks noChangeArrowheads="1"/>
          </p:cNvSpPr>
          <p:nvPr/>
        </p:nvSpPr>
        <p:spPr bwMode="auto">
          <a:xfrm>
            <a:off x="4029190" y="4800600"/>
            <a:ext cx="119977" cy="92333"/>
          </a:xfrm>
          <a:prstGeom prst="rect">
            <a:avLst/>
          </a:prstGeom>
          <a:noFill/>
          <a:ln w="9525">
            <a:noFill/>
            <a:miter lim="800000"/>
            <a:headEnd/>
            <a:tailEnd/>
          </a:ln>
        </p:spPr>
        <p:txBody>
          <a:bodyPr wrap="none" lIns="0" tIns="0" rIns="0" bIns="0">
            <a:spAutoFit/>
          </a:bodyPr>
          <a:lstStyle/>
          <a:p>
            <a:pPr eaLnBrk="0" hangingPunct="0"/>
            <a:r>
              <a:rPr lang="en-US" sz="600" b="0" dirty="0">
                <a:solidFill>
                  <a:srgbClr val="000000"/>
                </a:solidFill>
              </a:rPr>
              <a:t>WD</a:t>
            </a:r>
            <a:endParaRPr lang="en-US" b="0" dirty="0"/>
          </a:p>
        </p:txBody>
      </p:sp>
      <p:sp>
        <p:nvSpPr>
          <p:cNvPr id="528" name="Rectangle 527"/>
          <p:cNvSpPr>
            <a:spLocks noChangeArrowheads="1"/>
          </p:cNvSpPr>
          <p:nvPr/>
        </p:nvSpPr>
        <p:spPr bwMode="auto">
          <a:xfrm>
            <a:off x="3782320" y="4800615"/>
            <a:ext cx="106936" cy="76185"/>
          </a:xfrm>
          <a:prstGeom prst="rect">
            <a:avLst/>
          </a:prstGeom>
          <a:noFill/>
          <a:ln w="9525">
            <a:noFill/>
            <a:miter lim="800000"/>
            <a:headEnd/>
            <a:tailEnd/>
          </a:ln>
        </p:spPr>
        <p:txBody>
          <a:bodyPr wrap="none" lIns="0" tIns="0" rIns="0" bIns="0">
            <a:spAutoFit/>
          </a:bodyPr>
          <a:lstStyle/>
          <a:p>
            <a:pPr eaLnBrk="0" hangingPunct="0"/>
            <a:r>
              <a:rPr lang="en-US" sz="600" b="0" dirty="0" err="1">
                <a:solidFill>
                  <a:srgbClr val="000000"/>
                </a:solidFill>
              </a:rPr>
              <a:t>Adr</a:t>
            </a:r>
            <a:endParaRPr lang="en-US" b="0" dirty="0"/>
          </a:p>
        </p:txBody>
      </p:sp>
      <p:sp>
        <p:nvSpPr>
          <p:cNvPr id="529" name="Line 333"/>
          <p:cNvSpPr>
            <a:spLocks noChangeShapeType="1"/>
          </p:cNvSpPr>
          <p:nvPr/>
        </p:nvSpPr>
        <p:spPr bwMode="auto">
          <a:xfrm>
            <a:off x="4413536" y="4862350"/>
            <a:ext cx="158919" cy="0"/>
          </a:xfrm>
          <a:prstGeom prst="line">
            <a:avLst/>
          </a:prstGeom>
          <a:noFill/>
          <a:ln w="4763">
            <a:solidFill>
              <a:srgbClr val="000000"/>
            </a:solidFill>
            <a:round/>
            <a:headEnd/>
            <a:tailEnd/>
          </a:ln>
        </p:spPr>
        <p:txBody>
          <a:bodyPr/>
          <a:lstStyle/>
          <a:p>
            <a:endParaRPr lang="en-US"/>
          </a:p>
        </p:txBody>
      </p:sp>
      <p:sp>
        <p:nvSpPr>
          <p:cNvPr id="530" name="Freeform 529"/>
          <p:cNvSpPr>
            <a:spLocks/>
          </p:cNvSpPr>
          <p:nvPr/>
        </p:nvSpPr>
        <p:spPr bwMode="auto">
          <a:xfrm>
            <a:off x="4413536" y="4846588"/>
            <a:ext cx="47527" cy="30212"/>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close/>
              </a:path>
            </a:pathLst>
          </a:custGeom>
          <a:solidFill>
            <a:srgbClr val="000000"/>
          </a:solidFill>
          <a:ln w="9525">
            <a:noFill/>
            <a:round/>
            <a:headEnd/>
            <a:tailEnd/>
          </a:ln>
        </p:spPr>
        <p:txBody>
          <a:bodyPr/>
          <a:lstStyle/>
          <a:p>
            <a:endParaRPr lang="en-US"/>
          </a:p>
        </p:txBody>
      </p:sp>
      <p:sp>
        <p:nvSpPr>
          <p:cNvPr id="531" name="Freeform 530"/>
          <p:cNvSpPr>
            <a:spLocks/>
          </p:cNvSpPr>
          <p:nvPr/>
        </p:nvSpPr>
        <p:spPr bwMode="auto">
          <a:xfrm>
            <a:off x="4413536" y="4846588"/>
            <a:ext cx="47527" cy="30212"/>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path>
            </a:pathLst>
          </a:custGeom>
          <a:noFill/>
          <a:ln w="4763">
            <a:solidFill>
              <a:srgbClr val="000000"/>
            </a:solidFill>
            <a:round/>
            <a:headEnd/>
            <a:tailEnd/>
          </a:ln>
        </p:spPr>
        <p:txBody>
          <a:bodyPr/>
          <a:lstStyle/>
          <a:p>
            <a:endParaRPr lang="en-US"/>
          </a:p>
        </p:txBody>
      </p:sp>
      <p:sp>
        <p:nvSpPr>
          <p:cNvPr id="532" name="Freeform 531"/>
          <p:cNvSpPr>
            <a:spLocks noEditPoints="1"/>
          </p:cNvSpPr>
          <p:nvPr/>
        </p:nvSpPr>
        <p:spPr bwMode="auto">
          <a:xfrm>
            <a:off x="3739248" y="5110463"/>
            <a:ext cx="87628" cy="77499"/>
          </a:xfrm>
          <a:custGeom>
            <a:avLst/>
            <a:gdLst>
              <a:gd name="T0" fmla="*/ 0 w 70"/>
              <a:gd name="T1" fmla="*/ 2147483647 h 70"/>
              <a:gd name="T2" fmla="*/ 2147483647 w 70"/>
              <a:gd name="T3" fmla="*/ 0 h 70"/>
              <a:gd name="T4" fmla="*/ 2147483647 w 70"/>
              <a:gd name="T5" fmla="*/ 2147483647 h 70"/>
              <a:gd name="T6" fmla="*/ 2147483647 w 70"/>
              <a:gd name="T7" fmla="*/ 2147483647 h 70"/>
              <a:gd name="T8" fmla="*/ 0 w 70"/>
              <a:gd name="T9" fmla="*/ 2147483647 h 70"/>
              <a:gd name="T10" fmla="*/ 2147483647 w 70"/>
              <a:gd name="T11" fmla="*/ 2147483647 h 70"/>
              <a:gd name="T12" fmla="*/ 2147483647 w 70"/>
              <a:gd name="T13" fmla="*/ 2147483647 h 70"/>
              <a:gd name="T14" fmla="*/ 2147483647 w 70"/>
              <a:gd name="T15" fmla="*/ 2147483647 h 70"/>
              <a:gd name="T16" fmla="*/ 0 w 70"/>
              <a:gd name="T17" fmla="*/ 2147483647 h 70"/>
              <a:gd name="T18" fmla="*/ 2147483647 w 70"/>
              <a:gd name="T19" fmla="*/ 2147483647 h 70"/>
              <a:gd name="T20" fmla="*/ 2147483647 w 70"/>
              <a:gd name="T21" fmla="*/ 2147483647 h 70"/>
              <a:gd name="T22" fmla="*/ 2147483647 w 70"/>
              <a:gd name="T23" fmla="*/ 2147483647 h 70"/>
              <a:gd name="T24" fmla="*/ 2147483647 w 70"/>
              <a:gd name="T25" fmla="*/ 2147483647 h 70"/>
              <a:gd name="T26" fmla="*/ 2147483647 w 70"/>
              <a:gd name="T27" fmla="*/ 2147483647 h 70"/>
              <a:gd name="T28" fmla="*/ 2147483647 w 70"/>
              <a:gd name="T29" fmla="*/ 2147483647 h 70"/>
              <a:gd name="T30" fmla="*/ 2147483647 w 70"/>
              <a:gd name="T31" fmla="*/ 2147483647 h 70"/>
              <a:gd name="T32" fmla="*/ 2147483647 w 70"/>
              <a:gd name="T33" fmla="*/ 2147483647 h 70"/>
              <a:gd name="T34" fmla="*/ 2147483647 w 70"/>
              <a:gd name="T35" fmla="*/ 2147483647 h 70"/>
              <a:gd name="T36" fmla="*/ 2147483647 w 70"/>
              <a:gd name="T37" fmla="*/ 2147483647 h 70"/>
              <a:gd name="T38" fmla="*/ 2147483647 w 70"/>
              <a:gd name="T39" fmla="*/ 2147483647 h 70"/>
              <a:gd name="T40" fmla="*/ 2147483647 w 70"/>
              <a:gd name="T41" fmla="*/ 2147483647 h 70"/>
              <a:gd name="T42" fmla="*/ 2147483647 w 70"/>
              <a:gd name="T43" fmla="*/ 2147483647 h 70"/>
              <a:gd name="T44" fmla="*/ 2147483647 w 70"/>
              <a:gd name="T45" fmla="*/ 2147483647 h 70"/>
              <a:gd name="T46" fmla="*/ 2147483647 w 70"/>
              <a:gd name="T47" fmla="*/ 2147483647 h 70"/>
              <a:gd name="T48" fmla="*/ 2147483647 w 70"/>
              <a:gd name="T49" fmla="*/ 2147483647 h 70"/>
              <a:gd name="T50" fmla="*/ 2147483647 w 70"/>
              <a:gd name="T51" fmla="*/ 2147483647 h 70"/>
              <a:gd name="T52" fmla="*/ 2147483647 w 70"/>
              <a:gd name="T53" fmla="*/ 2147483647 h 70"/>
              <a:gd name="T54" fmla="*/ 2147483647 w 70"/>
              <a:gd name="T55" fmla="*/ 2147483647 h 70"/>
              <a:gd name="T56" fmla="*/ 2147483647 w 70"/>
              <a:gd name="T57" fmla="*/ 2147483647 h 7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70"/>
              <a:gd name="T88" fmla="*/ 0 h 70"/>
              <a:gd name="T89" fmla="*/ 70 w 70"/>
              <a:gd name="T90" fmla="*/ 70 h 70"/>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70" h="70">
                <a:moveTo>
                  <a:pt x="0" y="7"/>
                </a:moveTo>
                <a:lnTo>
                  <a:pt x="4" y="0"/>
                </a:lnTo>
                <a:lnTo>
                  <a:pt x="67" y="31"/>
                </a:lnTo>
                <a:lnTo>
                  <a:pt x="63" y="38"/>
                </a:lnTo>
                <a:lnTo>
                  <a:pt x="0" y="7"/>
                </a:lnTo>
                <a:close/>
                <a:moveTo>
                  <a:pt x="67" y="38"/>
                </a:moveTo>
                <a:lnTo>
                  <a:pt x="67" y="38"/>
                </a:lnTo>
                <a:lnTo>
                  <a:pt x="4" y="70"/>
                </a:lnTo>
                <a:lnTo>
                  <a:pt x="0" y="63"/>
                </a:lnTo>
                <a:lnTo>
                  <a:pt x="63" y="31"/>
                </a:lnTo>
                <a:lnTo>
                  <a:pt x="67" y="31"/>
                </a:lnTo>
                <a:lnTo>
                  <a:pt x="70" y="31"/>
                </a:lnTo>
                <a:lnTo>
                  <a:pt x="70" y="35"/>
                </a:lnTo>
                <a:lnTo>
                  <a:pt x="67" y="38"/>
                </a:lnTo>
                <a:close/>
              </a:path>
            </a:pathLst>
          </a:custGeom>
          <a:solidFill>
            <a:srgbClr val="000000"/>
          </a:solidFill>
          <a:ln w="9525">
            <a:noFill/>
            <a:round/>
            <a:headEnd/>
            <a:tailEnd/>
          </a:ln>
        </p:spPr>
        <p:txBody>
          <a:bodyPr/>
          <a:lstStyle/>
          <a:p>
            <a:endParaRPr lang="en-US"/>
          </a:p>
        </p:txBody>
      </p:sp>
      <p:sp>
        <p:nvSpPr>
          <p:cNvPr id="533" name="Freeform 532"/>
          <p:cNvSpPr>
            <a:spLocks/>
          </p:cNvSpPr>
          <p:nvPr/>
        </p:nvSpPr>
        <p:spPr bwMode="auto">
          <a:xfrm>
            <a:off x="2705537" y="3626236"/>
            <a:ext cx="35645" cy="45974"/>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534" name="Freeform 533"/>
          <p:cNvSpPr>
            <a:spLocks/>
          </p:cNvSpPr>
          <p:nvPr/>
        </p:nvSpPr>
        <p:spPr bwMode="auto">
          <a:xfrm>
            <a:off x="2705537" y="3610361"/>
            <a:ext cx="35645" cy="45974"/>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535" name="Line 397"/>
          <p:cNvSpPr>
            <a:spLocks noChangeShapeType="1"/>
          </p:cNvSpPr>
          <p:nvPr/>
        </p:nvSpPr>
        <p:spPr bwMode="auto">
          <a:xfrm>
            <a:off x="3275860" y="3556619"/>
            <a:ext cx="1486" cy="106396"/>
          </a:xfrm>
          <a:prstGeom prst="line">
            <a:avLst/>
          </a:prstGeom>
          <a:noFill/>
          <a:ln w="4763">
            <a:solidFill>
              <a:srgbClr val="000000"/>
            </a:solidFill>
            <a:round/>
            <a:headEnd/>
            <a:tailEnd/>
          </a:ln>
        </p:spPr>
        <p:txBody>
          <a:bodyPr/>
          <a:lstStyle/>
          <a:p>
            <a:endParaRPr lang="en-US"/>
          </a:p>
        </p:txBody>
      </p:sp>
      <p:sp>
        <p:nvSpPr>
          <p:cNvPr id="536" name="Freeform 535"/>
          <p:cNvSpPr>
            <a:spLocks/>
          </p:cNvSpPr>
          <p:nvPr/>
        </p:nvSpPr>
        <p:spPr bwMode="auto">
          <a:xfrm>
            <a:off x="3258038" y="3620982"/>
            <a:ext cx="40101" cy="42033"/>
          </a:xfrm>
          <a:custGeom>
            <a:avLst/>
            <a:gdLst>
              <a:gd name="T0" fmla="*/ 2147483647 w 32"/>
              <a:gd name="T1" fmla="*/ 2147483647 h 38"/>
              <a:gd name="T2" fmla="*/ 2147483647 w 32"/>
              <a:gd name="T3" fmla="*/ 0 h 38"/>
              <a:gd name="T4" fmla="*/ 2147483647 w 32"/>
              <a:gd name="T5" fmla="*/ 0 h 38"/>
              <a:gd name="T6" fmla="*/ 2147483647 w 32"/>
              <a:gd name="T7" fmla="*/ 2147483647 h 38"/>
              <a:gd name="T8" fmla="*/ 2147483647 w 32"/>
              <a:gd name="T9" fmla="*/ 2147483647 h 38"/>
              <a:gd name="T10" fmla="*/ 0 w 32"/>
              <a:gd name="T11" fmla="*/ 0 h 38"/>
              <a:gd name="T12" fmla="*/ 0 w 32"/>
              <a:gd name="T13" fmla="*/ 0 h 38"/>
              <a:gd name="T14" fmla="*/ 2147483647 w 32"/>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38"/>
              <a:gd name="T26" fmla="*/ 32 w 32"/>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38">
                <a:moveTo>
                  <a:pt x="14" y="38"/>
                </a:moveTo>
                <a:lnTo>
                  <a:pt x="32" y="0"/>
                </a:lnTo>
                <a:lnTo>
                  <a:pt x="14" y="17"/>
                </a:lnTo>
                <a:lnTo>
                  <a:pt x="0" y="0"/>
                </a:lnTo>
                <a:lnTo>
                  <a:pt x="14" y="38"/>
                </a:lnTo>
                <a:close/>
              </a:path>
            </a:pathLst>
          </a:custGeom>
          <a:solidFill>
            <a:srgbClr val="000000"/>
          </a:solidFill>
          <a:ln w="9525">
            <a:noFill/>
            <a:round/>
            <a:headEnd/>
            <a:tailEnd/>
          </a:ln>
        </p:spPr>
        <p:txBody>
          <a:bodyPr/>
          <a:lstStyle/>
          <a:p>
            <a:endParaRPr lang="en-US"/>
          </a:p>
        </p:txBody>
      </p:sp>
      <p:sp>
        <p:nvSpPr>
          <p:cNvPr id="537" name="Freeform 536"/>
          <p:cNvSpPr>
            <a:spLocks/>
          </p:cNvSpPr>
          <p:nvPr/>
        </p:nvSpPr>
        <p:spPr bwMode="auto">
          <a:xfrm>
            <a:off x="3258038" y="3620982"/>
            <a:ext cx="40101" cy="42033"/>
          </a:xfrm>
          <a:custGeom>
            <a:avLst/>
            <a:gdLst>
              <a:gd name="T0" fmla="*/ 2147483647 w 32"/>
              <a:gd name="T1" fmla="*/ 2147483647 h 38"/>
              <a:gd name="T2" fmla="*/ 2147483647 w 32"/>
              <a:gd name="T3" fmla="*/ 0 h 38"/>
              <a:gd name="T4" fmla="*/ 2147483647 w 32"/>
              <a:gd name="T5" fmla="*/ 0 h 38"/>
              <a:gd name="T6" fmla="*/ 2147483647 w 32"/>
              <a:gd name="T7" fmla="*/ 2147483647 h 38"/>
              <a:gd name="T8" fmla="*/ 2147483647 w 32"/>
              <a:gd name="T9" fmla="*/ 2147483647 h 38"/>
              <a:gd name="T10" fmla="*/ 0 w 32"/>
              <a:gd name="T11" fmla="*/ 0 h 38"/>
              <a:gd name="T12" fmla="*/ 0 w 32"/>
              <a:gd name="T13" fmla="*/ 0 h 38"/>
              <a:gd name="T14" fmla="*/ 2147483647 w 32"/>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38"/>
              <a:gd name="T26" fmla="*/ 32 w 32"/>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38">
                <a:moveTo>
                  <a:pt x="14" y="38"/>
                </a:moveTo>
                <a:lnTo>
                  <a:pt x="32" y="0"/>
                </a:lnTo>
                <a:lnTo>
                  <a:pt x="14" y="17"/>
                </a:lnTo>
                <a:lnTo>
                  <a:pt x="0" y="0"/>
                </a:lnTo>
                <a:lnTo>
                  <a:pt x="14" y="38"/>
                </a:lnTo>
              </a:path>
            </a:pathLst>
          </a:custGeom>
          <a:noFill/>
          <a:ln w="4763">
            <a:solidFill>
              <a:srgbClr val="000000"/>
            </a:solidFill>
            <a:round/>
            <a:headEnd/>
            <a:tailEnd/>
          </a:ln>
        </p:spPr>
        <p:txBody>
          <a:bodyPr/>
          <a:lstStyle/>
          <a:p>
            <a:endParaRPr lang="en-US"/>
          </a:p>
        </p:txBody>
      </p:sp>
      <p:sp>
        <p:nvSpPr>
          <p:cNvPr id="538" name="Rectangle 537"/>
          <p:cNvSpPr>
            <a:spLocks noChangeArrowheads="1"/>
          </p:cNvSpPr>
          <p:nvPr/>
        </p:nvSpPr>
        <p:spPr bwMode="auto">
          <a:xfrm>
            <a:off x="3151102" y="3461068"/>
            <a:ext cx="239955" cy="92333"/>
          </a:xfrm>
          <a:prstGeom prst="rect">
            <a:avLst/>
          </a:prstGeom>
          <a:noFill/>
          <a:ln w="9525">
            <a:noFill/>
            <a:miter lim="800000"/>
            <a:headEnd/>
            <a:tailEnd/>
          </a:ln>
        </p:spPr>
        <p:txBody>
          <a:bodyPr wrap="none" lIns="0" tIns="0" rIns="0" bIns="0">
            <a:spAutoFit/>
          </a:bodyPr>
          <a:lstStyle/>
          <a:p>
            <a:pPr eaLnBrk="0" hangingPunct="0"/>
            <a:r>
              <a:rPr lang="en-US" sz="600" b="0" dirty="0"/>
              <a:t>SXT(C)</a:t>
            </a:r>
            <a:endParaRPr lang="en-US" b="0" dirty="0"/>
          </a:p>
        </p:txBody>
      </p:sp>
      <p:sp>
        <p:nvSpPr>
          <p:cNvPr id="540" name="Rectangle 539"/>
          <p:cNvSpPr>
            <a:spLocks noChangeArrowheads="1"/>
          </p:cNvSpPr>
          <p:nvPr/>
        </p:nvSpPr>
        <p:spPr bwMode="auto">
          <a:xfrm>
            <a:off x="2901586" y="3663016"/>
            <a:ext cx="158919"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ASEL</a:t>
            </a:r>
            <a:endParaRPr lang="en-US" b="0"/>
          </a:p>
        </p:txBody>
      </p:sp>
      <p:sp>
        <p:nvSpPr>
          <p:cNvPr id="541" name="Line 408"/>
          <p:cNvSpPr>
            <a:spLocks noChangeShapeType="1"/>
          </p:cNvSpPr>
          <p:nvPr/>
        </p:nvSpPr>
        <p:spPr bwMode="auto">
          <a:xfrm>
            <a:off x="2791680" y="3702422"/>
            <a:ext cx="96540" cy="0"/>
          </a:xfrm>
          <a:prstGeom prst="line">
            <a:avLst/>
          </a:prstGeom>
          <a:noFill/>
          <a:ln w="4763">
            <a:solidFill>
              <a:srgbClr val="000000"/>
            </a:solidFill>
            <a:round/>
            <a:headEnd/>
            <a:tailEnd/>
          </a:ln>
        </p:spPr>
        <p:txBody>
          <a:bodyPr/>
          <a:lstStyle/>
          <a:p>
            <a:endParaRPr lang="en-US"/>
          </a:p>
        </p:txBody>
      </p:sp>
      <p:sp>
        <p:nvSpPr>
          <p:cNvPr id="542" name="Freeform 541"/>
          <p:cNvSpPr>
            <a:spLocks/>
          </p:cNvSpPr>
          <p:nvPr/>
        </p:nvSpPr>
        <p:spPr bwMode="auto">
          <a:xfrm>
            <a:off x="2791680" y="3681405"/>
            <a:ext cx="49013" cy="35466"/>
          </a:xfrm>
          <a:custGeom>
            <a:avLst/>
            <a:gdLst>
              <a:gd name="T0" fmla="*/ 0 w 39"/>
              <a:gd name="T1" fmla="*/ 2147483647 h 32"/>
              <a:gd name="T2" fmla="*/ 2147483647 w 39"/>
              <a:gd name="T3" fmla="*/ 2147483647 h 32"/>
              <a:gd name="T4" fmla="*/ 2147483647 w 39"/>
              <a:gd name="T5" fmla="*/ 2147483647 h 32"/>
              <a:gd name="T6" fmla="*/ 2147483647 w 39"/>
              <a:gd name="T7" fmla="*/ 2147483647 h 32"/>
              <a:gd name="T8" fmla="*/ 2147483647 w 39"/>
              <a:gd name="T9" fmla="*/ 2147483647 h 32"/>
              <a:gd name="T10" fmla="*/ 2147483647 w 39"/>
              <a:gd name="T11" fmla="*/ 0 h 32"/>
              <a:gd name="T12" fmla="*/ 2147483647 w 39"/>
              <a:gd name="T13" fmla="*/ 0 h 32"/>
              <a:gd name="T14" fmla="*/ 0 w 39"/>
              <a:gd name="T15" fmla="*/ 2147483647 h 32"/>
              <a:gd name="T16" fmla="*/ 0 60000 65536"/>
              <a:gd name="T17" fmla="*/ 0 60000 65536"/>
              <a:gd name="T18" fmla="*/ 0 60000 65536"/>
              <a:gd name="T19" fmla="*/ 0 60000 65536"/>
              <a:gd name="T20" fmla="*/ 0 60000 65536"/>
              <a:gd name="T21" fmla="*/ 0 60000 65536"/>
              <a:gd name="T22" fmla="*/ 0 60000 65536"/>
              <a:gd name="T23" fmla="*/ 0 60000 65536"/>
              <a:gd name="T24" fmla="*/ 0 w 39"/>
              <a:gd name="T25" fmla="*/ 0 h 32"/>
              <a:gd name="T26" fmla="*/ 39 w 39"/>
              <a:gd name="T27" fmla="*/ 32 h 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9" h="32">
                <a:moveTo>
                  <a:pt x="0" y="18"/>
                </a:moveTo>
                <a:lnTo>
                  <a:pt x="39" y="32"/>
                </a:lnTo>
                <a:lnTo>
                  <a:pt x="18" y="18"/>
                </a:lnTo>
                <a:lnTo>
                  <a:pt x="39" y="0"/>
                </a:lnTo>
                <a:lnTo>
                  <a:pt x="0" y="18"/>
                </a:lnTo>
                <a:close/>
              </a:path>
            </a:pathLst>
          </a:custGeom>
          <a:solidFill>
            <a:srgbClr val="000000"/>
          </a:solidFill>
          <a:ln w="9525">
            <a:noFill/>
            <a:round/>
            <a:headEnd/>
            <a:tailEnd/>
          </a:ln>
        </p:spPr>
        <p:txBody>
          <a:bodyPr/>
          <a:lstStyle/>
          <a:p>
            <a:endParaRPr lang="en-US"/>
          </a:p>
        </p:txBody>
      </p:sp>
      <p:sp>
        <p:nvSpPr>
          <p:cNvPr id="543" name="Freeform 542"/>
          <p:cNvSpPr>
            <a:spLocks/>
          </p:cNvSpPr>
          <p:nvPr/>
        </p:nvSpPr>
        <p:spPr bwMode="auto">
          <a:xfrm>
            <a:off x="2791680" y="3681405"/>
            <a:ext cx="49013" cy="35466"/>
          </a:xfrm>
          <a:custGeom>
            <a:avLst/>
            <a:gdLst>
              <a:gd name="T0" fmla="*/ 0 w 39"/>
              <a:gd name="T1" fmla="*/ 2147483647 h 32"/>
              <a:gd name="T2" fmla="*/ 2147483647 w 39"/>
              <a:gd name="T3" fmla="*/ 2147483647 h 32"/>
              <a:gd name="T4" fmla="*/ 2147483647 w 39"/>
              <a:gd name="T5" fmla="*/ 2147483647 h 32"/>
              <a:gd name="T6" fmla="*/ 2147483647 w 39"/>
              <a:gd name="T7" fmla="*/ 2147483647 h 32"/>
              <a:gd name="T8" fmla="*/ 2147483647 w 39"/>
              <a:gd name="T9" fmla="*/ 2147483647 h 32"/>
              <a:gd name="T10" fmla="*/ 2147483647 w 39"/>
              <a:gd name="T11" fmla="*/ 0 h 32"/>
              <a:gd name="T12" fmla="*/ 2147483647 w 39"/>
              <a:gd name="T13" fmla="*/ 0 h 32"/>
              <a:gd name="T14" fmla="*/ 0 w 39"/>
              <a:gd name="T15" fmla="*/ 2147483647 h 32"/>
              <a:gd name="T16" fmla="*/ 0 60000 65536"/>
              <a:gd name="T17" fmla="*/ 0 60000 65536"/>
              <a:gd name="T18" fmla="*/ 0 60000 65536"/>
              <a:gd name="T19" fmla="*/ 0 60000 65536"/>
              <a:gd name="T20" fmla="*/ 0 60000 65536"/>
              <a:gd name="T21" fmla="*/ 0 60000 65536"/>
              <a:gd name="T22" fmla="*/ 0 60000 65536"/>
              <a:gd name="T23" fmla="*/ 0 60000 65536"/>
              <a:gd name="T24" fmla="*/ 0 w 39"/>
              <a:gd name="T25" fmla="*/ 0 h 32"/>
              <a:gd name="T26" fmla="*/ 39 w 39"/>
              <a:gd name="T27" fmla="*/ 32 h 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9" h="32">
                <a:moveTo>
                  <a:pt x="0" y="18"/>
                </a:moveTo>
                <a:lnTo>
                  <a:pt x="39" y="32"/>
                </a:lnTo>
                <a:lnTo>
                  <a:pt x="18" y="18"/>
                </a:lnTo>
                <a:lnTo>
                  <a:pt x="39" y="0"/>
                </a:lnTo>
                <a:lnTo>
                  <a:pt x="0" y="18"/>
                </a:lnTo>
              </a:path>
            </a:pathLst>
          </a:custGeom>
          <a:noFill/>
          <a:ln w="4763">
            <a:solidFill>
              <a:srgbClr val="000000"/>
            </a:solidFill>
            <a:round/>
            <a:headEnd/>
            <a:tailEnd/>
          </a:ln>
        </p:spPr>
        <p:txBody>
          <a:bodyPr/>
          <a:lstStyle/>
          <a:p>
            <a:endParaRPr lang="en-US"/>
          </a:p>
        </p:txBody>
      </p:sp>
      <p:sp>
        <p:nvSpPr>
          <p:cNvPr id="545" name="Freeform 544"/>
          <p:cNvSpPr>
            <a:spLocks/>
          </p:cNvSpPr>
          <p:nvPr/>
        </p:nvSpPr>
        <p:spPr bwMode="auto">
          <a:xfrm>
            <a:off x="2539193" y="3610474"/>
            <a:ext cx="35645" cy="45974"/>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546" name="Freeform 545"/>
          <p:cNvSpPr>
            <a:spLocks/>
          </p:cNvSpPr>
          <p:nvPr/>
        </p:nvSpPr>
        <p:spPr bwMode="auto">
          <a:xfrm>
            <a:off x="2539193" y="3610474"/>
            <a:ext cx="35645" cy="45974"/>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547" name="Line 428"/>
          <p:cNvSpPr>
            <a:spLocks noChangeShapeType="1"/>
          </p:cNvSpPr>
          <p:nvPr/>
        </p:nvSpPr>
        <p:spPr bwMode="auto">
          <a:xfrm>
            <a:off x="2557016" y="3535603"/>
            <a:ext cx="1486" cy="106396"/>
          </a:xfrm>
          <a:prstGeom prst="line">
            <a:avLst/>
          </a:prstGeom>
          <a:noFill/>
          <a:ln w="4763">
            <a:solidFill>
              <a:srgbClr val="000000"/>
            </a:solidFill>
            <a:round/>
            <a:headEnd/>
            <a:tailEnd/>
          </a:ln>
        </p:spPr>
        <p:txBody>
          <a:bodyPr/>
          <a:lstStyle/>
          <a:p>
            <a:endParaRPr lang="en-US"/>
          </a:p>
        </p:txBody>
      </p:sp>
      <p:sp>
        <p:nvSpPr>
          <p:cNvPr id="548" name="Line 59"/>
          <p:cNvSpPr>
            <a:spLocks noChangeShapeType="1"/>
          </p:cNvSpPr>
          <p:nvPr/>
        </p:nvSpPr>
        <p:spPr bwMode="auto">
          <a:xfrm flipH="1">
            <a:off x="1217686" y="946150"/>
            <a:ext cx="1513" cy="1002823"/>
          </a:xfrm>
          <a:prstGeom prst="line">
            <a:avLst/>
          </a:prstGeom>
          <a:noFill/>
          <a:ln w="4763">
            <a:solidFill>
              <a:srgbClr val="000000"/>
            </a:solidFill>
            <a:round/>
            <a:headEnd/>
            <a:tailEnd/>
          </a:ln>
        </p:spPr>
        <p:txBody>
          <a:bodyPr/>
          <a:lstStyle/>
          <a:p>
            <a:endParaRPr lang="en-US"/>
          </a:p>
        </p:txBody>
      </p:sp>
      <p:sp>
        <p:nvSpPr>
          <p:cNvPr id="550" name="Line 59"/>
          <p:cNvSpPr>
            <a:spLocks noChangeShapeType="1"/>
          </p:cNvSpPr>
          <p:nvPr/>
        </p:nvSpPr>
        <p:spPr bwMode="auto">
          <a:xfrm flipH="1">
            <a:off x="784229" y="1119188"/>
            <a:ext cx="1581" cy="284480"/>
          </a:xfrm>
          <a:prstGeom prst="line">
            <a:avLst/>
          </a:prstGeom>
          <a:noFill/>
          <a:ln w="4763">
            <a:solidFill>
              <a:srgbClr val="000000"/>
            </a:solidFill>
            <a:round/>
            <a:headEnd/>
            <a:tailEnd/>
          </a:ln>
        </p:spPr>
        <p:txBody>
          <a:bodyPr/>
          <a:lstStyle/>
          <a:p>
            <a:endParaRPr lang="en-US"/>
          </a:p>
        </p:txBody>
      </p:sp>
      <p:sp>
        <p:nvSpPr>
          <p:cNvPr id="551" name="Line 59"/>
          <p:cNvSpPr>
            <a:spLocks noChangeShapeType="1"/>
          </p:cNvSpPr>
          <p:nvPr/>
        </p:nvSpPr>
        <p:spPr bwMode="auto">
          <a:xfrm>
            <a:off x="785152" y="1860868"/>
            <a:ext cx="1486" cy="3810000"/>
          </a:xfrm>
          <a:prstGeom prst="line">
            <a:avLst/>
          </a:prstGeom>
          <a:noFill/>
          <a:ln w="4763">
            <a:solidFill>
              <a:srgbClr val="000000"/>
            </a:solidFill>
            <a:round/>
            <a:headEnd/>
            <a:tailEnd/>
          </a:ln>
        </p:spPr>
        <p:txBody>
          <a:bodyPr/>
          <a:lstStyle/>
          <a:p>
            <a:endParaRPr lang="en-US"/>
          </a:p>
        </p:txBody>
      </p:sp>
      <p:sp>
        <p:nvSpPr>
          <p:cNvPr id="552" name="Line 59"/>
          <p:cNvSpPr>
            <a:spLocks noChangeShapeType="1"/>
          </p:cNvSpPr>
          <p:nvPr/>
        </p:nvSpPr>
        <p:spPr bwMode="auto">
          <a:xfrm>
            <a:off x="1968500" y="1676400"/>
            <a:ext cx="668" cy="4146868"/>
          </a:xfrm>
          <a:prstGeom prst="line">
            <a:avLst/>
          </a:prstGeom>
          <a:noFill/>
          <a:ln w="4763">
            <a:solidFill>
              <a:srgbClr val="000000"/>
            </a:solidFill>
            <a:round/>
            <a:headEnd/>
            <a:tailEnd/>
          </a:ln>
        </p:spPr>
        <p:txBody>
          <a:bodyPr/>
          <a:lstStyle/>
          <a:p>
            <a:endParaRPr lang="en-US"/>
          </a:p>
        </p:txBody>
      </p:sp>
      <p:sp>
        <p:nvSpPr>
          <p:cNvPr id="553" name="Freeform 552"/>
          <p:cNvSpPr>
            <a:spLocks/>
          </p:cNvSpPr>
          <p:nvPr/>
        </p:nvSpPr>
        <p:spPr bwMode="auto">
          <a:xfrm>
            <a:off x="1974822" y="5804244"/>
            <a:ext cx="392086" cy="323824"/>
          </a:xfrm>
          <a:custGeom>
            <a:avLst/>
            <a:gdLst>
              <a:gd name="T0" fmla="*/ 2147483647 w 326"/>
              <a:gd name="T1" fmla="*/ 2147483647 h 836"/>
              <a:gd name="T2" fmla="*/ 2147483647 w 326"/>
              <a:gd name="T3" fmla="*/ 2147483647 h 836"/>
              <a:gd name="T4" fmla="*/ 2147483647 w 326"/>
              <a:gd name="T5" fmla="*/ 2147483647 h 836"/>
              <a:gd name="T6" fmla="*/ 0 w 326"/>
              <a:gd name="T7" fmla="*/ 2147483647 h 836"/>
              <a:gd name="T8" fmla="*/ 0 w 326"/>
              <a:gd name="T9" fmla="*/ 0 h 836"/>
              <a:gd name="T10" fmla="*/ 0 w 326"/>
              <a:gd name="T11" fmla="*/ 0 h 836"/>
              <a:gd name="T12" fmla="*/ 0 60000 65536"/>
              <a:gd name="T13" fmla="*/ 0 60000 65536"/>
              <a:gd name="T14" fmla="*/ 0 60000 65536"/>
              <a:gd name="T15" fmla="*/ 0 60000 65536"/>
              <a:gd name="T16" fmla="*/ 0 60000 65536"/>
              <a:gd name="T17" fmla="*/ 0 60000 65536"/>
              <a:gd name="T18" fmla="*/ 0 w 326"/>
              <a:gd name="T19" fmla="*/ 0 h 836"/>
              <a:gd name="T20" fmla="*/ 326 w 326"/>
              <a:gd name="T21" fmla="*/ 836 h 836"/>
              <a:gd name="connsiteX0" fmla="*/ 10000 w 10000"/>
              <a:gd name="connsiteY0" fmla="*/ 10000 h 10000"/>
              <a:gd name="connsiteX1" fmla="*/ 10000 w 10000"/>
              <a:gd name="connsiteY1" fmla="*/ 8038 h 10000"/>
              <a:gd name="connsiteX2" fmla="*/ 7730 w 10000"/>
              <a:gd name="connsiteY2" fmla="*/ 7117 h 10000"/>
              <a:gd name="connsiteX3" fmla="*/ 1273 w 10000"/>
              <a:gd name="connsiteY3" fmla="*/ 7277 h 10000"/>
              <a:gd name="connsiteX4" fmla="*/ 0 w 10000"/>
              <a:gd name="connsiteY4" fmla="*/ 0 h 10000"/>
              <a:gd name="connsiteX0" fmla="*/ 8727 w 8727"/>
              <a:gd name="connsiteY0" fmla="*/ 2883 h 2883"/>
              <a:gd name="connsiteX1" fmla="*/ 8727 w 8727"/>
              <a:gd name="connsiteY1" fmla="*/ 921 h 2883"/>
              <a:gd name="connsiteX2" fmla="*/ 6457 w 8727"/>
              <a:gd name="connsiteY2" fmla="*/ 0 h 2883"/>
              <a:gd name="connsiteX3" fmla="*/ 0 w 8727"/>
              <a:gd name="connsiteY3" fmla="*/ 160 h 2883"/>
              <a:gd name="connsiteX0" fmla="*/ 10000 w 10000"/>
              <a:gd name="connsiteY0" fmla="*/ 10153 h 10153"/>
              <a:gd name="connsiteX1" fmla="*/ 10000 w 10000"/>
              <a:gd name="connsiteY1" fmla="*/ 3348 h 10153"/>
              <a:gd name="connsiteX2" fmla="*/ 7399 w 10000"/>
              <a:gd name="connsiteY2" fmla="*/ 153 h 10153"/>
              <a:gd name="connsiteX3" fmla="*/ 0 w 10000"/>
              <a:gd name="connsiteY3" fmla="*/ 0 h 10153"/>
              <a:gd name="connsiteX0" fmla="*/ 10000 w 10000"/>
              <a:gd name="connsiteY0" fmla="*/ 10000 h 10000"/>
              <a:gd name="connsiteX1" fmla="*/ 10000 w 10000"/>
              <a:gd name="connsiteY1" fmla="*/ 3195 h 10000"/>
              <a:gd name="connsiteX2" fmla="*/ 7399 w 10000"/>
              <a:gd name="connsiteY2" fmla="*/ 0 h 10000"/>
              <a:gd name="connsiteX3" fmla="*/ 0 w 10000"/>
              <a:gd name="connsiteY3" fmla="*/ 554 h 10000"/>
              <a:gd name="connsiteX0" fmla="*/ 11000 w 11000"/>
              <a:gd name="connsiteY0" fmla="*/ 10036 h 10036"/>
              <a:gd name="connsiteX1" fmla="*/ 11000 w 11000"/>
              <a:gd name="connsiteY1" fmla="*/ 3231 h 10036"/>
              <a:gd name="connsiteX2" fmla="*/ 8399 w 11000"/>
              <a:gd name="connsiteY2" fmla="*/ 36 h 10036"/>
              <a:gd name="connsiteX3" fmla="*/ 0 w 11000"/>
              <a:gd name="connsiteY3" fmla="*/ 0 h 10036"/>
            </a:gdLst>
            <a:ahLst/>
            <a:cxnLst>
              <a:cxn ang="0">
                <a:pos x="connsiteX0" y="connsiteY0"/>
              </a:cxn>
              <a:cxn ang="0">
                <a:pos x="connsiteX1" y="connsiteY1"/>
              </a:cxn>
              <a:cxn ang="0">
                <a:pos x="connsiteX2" y="connsiteY2"/>
              </a:cxn>
              <a:cxn ang="0">
                <a:pos x="connsiteX3" y="connsiteY3"/>
              </a:cxn>
            </a:cxnLst>
            <a:rect l="l" t="t" r="r" b="b"/>
            <a:pathLst>
              <a:path w="11000" h="10036">
                <a:moveTo>
                  <a:pt x="11000" y="10036"/>
                </a:moveTo>
                <a:lnTo>
                  <a:pt x="11000" y="3231"/>
                </a:lnTo>
                <a:lnTo>
                  <a:pt x="8399" y="36"/>
                </a:lnTo>
                <a:lnTo>
                  <a:pt x="0" y="0"/>
                </a:lnTo>
              </a:path>
            </a:pathLst>
          </a:custGeom>
          <a:noFill/>
          <a:ln w="4763">
            <a:solidFill>
              <a:srgbClr val="000000"/>
            </a:solidFill>
            <a:round/>
            <a:headEnd/>
            <a:tailEnd/>
          </a:ln>
        </p:spPr>
        <p:txBody>
          <a:bodyPr/>
          <a:lstStyle/>
          <a:p>
            <a:endParaRPr lang="en-US"/>
          </a:p>
        </p:txBody>
      </p:sp>
      <p:sp>
        <p:nvSpPr>
          <p:cNvPr id="554" name="Rectangle 553"/>
          <p:cNvSpPr>
            <a:spLocks noChangeArrowheads="1"/>
          </p:cNvSpPr>
          <p:nvPr/>
        </p:nvSpPr>
        <p:spPr bwMode="auto">
          <a:xfrm>
            <a:off x="4244222" y="4800600"/>
            <a:ext cx="139475" cy="92333"/>
          </a:xfrm>
          <a:prstGeom prst="rect">
            <a:avLst/>
          </a:prstGeom>
          <a:noFill/>
          <a:ln w="9525">
            <a:noFill/>
            <a:miter lim="800000"/>
            <a:headEnd/>
            <a:tailEnd/>
          </a:ln>
        </p:spPr>
        <p:txBody>
          <a:bodyPr wrap="none" lIns="0" tIns="0" rIns="0" bIns="0">
            <a:spAutoFit/>
          </a:bodyPr>
          <a:lstStyle/>
          <a:p>
            <a:pPr eaLnBrk="0" hangingPunct="0"/>
            <a:r>
              <a:rPr lang="en-US" sz="600" dirty="0">
                <a:solidFill>
                  <a:srgbClr val="000000"/>
                </a:solidFill>
              </a:rPr>
              <a:t>R/W</a:t>
            </a:r>
            <a:endParaRPr lang="en-US" b="0" dirty="0"/>
          </a:p>
        </p:txBody>
      </p:sp>
      <p:sp>
        <p:nvSpPr>
          <p:cNvPr id="555" name="Line 59"/>
          <p:cNvSpPr>
            <a:spLocks noChangeShapeType="1"/>
          </p:cNvSpPr>
          <p:nvPr/>
        </p:nvSpPr>
        <p:spPr bwMode="auto">
          <a:xfrm>
            <a:off x="4076776" y="3559174"/>
            <a:ext cx="1101" cy="1241425"/>
          </a:xfrm>
          <a:prstGeom prst="line">
            <a:avLst/>
          </a:prstGeom>
          <a:noFill/>
          <a:ln w="4763">
            <a:solidFill>
              <a:srgbClr val="000000"/>
            </a:solidFill>
            <a:round/>
            <a:headEnd/>
            <a:tailEnd/>
          </a:ln>
        </p:spPr>
        <p:txBody>
          <a:bodyPr/>
          <a:lstStyle/>
          <a:p>
            <a:endParaRPr lang="en-US"/>
          </a:p>
        </p:txBody>
      </p:sp>
      <p:sp>
        <p:nvSpPr>
          <p:cNvPr id="556" name="Line 59"/>
          <p:cNvSpPr>
            <a:spLocks noChangeShapeType="1"/>
          </p:cNvSpPr>
          <p:nvPr/>
        </p:nvSpPr>
        <p:spPr bwMode="auto">
          <a:xfrm flipH="1">
            <a:off x="3470351" y="3559175"/>
            <a:ext cx="609600" cy="0"/>
          </a:xfrm>
          <a:prstGeom prst="line">
            <a:avLst/>
          </a:prstGeom>
          <a:noFill/>
          <a:ln w="4763">
            <a:solidFill>
              <a:srgbClr val="000000"/>
            </a:solidFill>
            <a:round/>
            <a:headEnd/>
            <a:tailEnd/>
          </a:ln>
        </p:spPr>
        <p:txBody>
          <a:bodyPr/>
          <a:lstStyle/>
          <a:p>
            <a:endParaRPr lang="en-US"/>
          </a:p>
        </p:txBody>
      </p:sp>
      <p:grpSp>
        <p:nvGrpSpPr>
          <p:cNvPr id="3" name="Group 141"/>
          <p:cNvGrpSpPr/>
          <p:nvPr/>
        </p:nvGrpSpPr>
        <p:grpSpPr>
          <a:xfrm>
            <a:off x="407906" y="5289868"/>
            <a:ext cx="4240294" cy="109538"/>
            <a:chOff x="952500" y="5105400"/>
            <a:chExt cx="4532313" cy="109538"/>
          </a:xfrm>
        </p:grpSpPr>
        <p:sp>
          <p:nvSpPr>
            <p:cNvPr id="404" name="Rectangle 403"/>
            <p:cNvSpPr>
              <a:spLocks noChangeArrowheads="1"/>
            </p:cNvSpPr>
            <p:nvPr/>
          </p:nvSpPr>
          <p:spPr bwMode="auto">
            <a:xfrm>
              <a:off x="952500" y="5124450"/>
              <a:ext cx="4532313" cy="38100"/>
            </a:xfrm>
            <a:prstGeom prst="rect">
              <a:avLst/>
            </a:prstGeom>
            <a:solidFill>
              <a:srgbClr val="BBBBBB"/>
            </a:solidFill>
            <a:ln w="9525">
              <a:noFill/>
              <a:miter lim="800000"/>
              <a:headEnd/>
              <a:tailEnd/>
            </a:ln>
          </p:spPr>
          <p:txBody>
            <a:bodyPr/>
            <a:lstStyle/>
            <a:p>
              <a:endParaRPr lang="en-US"/>
            </a:p>
          </p:txBody>
        </p:sp>
        <p:sp>
          <p:nvSpPr>
            <p:cNvPr id="405" name="Rectangle 404"/>
            <p:cNvSpPr>
              <a:spLocks noChangeArrowheads="1"/>
            </p:cNvSpPr>
            <p:nvPr/>
          </p:nvSpPr>
          <p:spPr bwMode="auto">
            <a:xfrm>
              <a:off x="1060450" y="5105400"/>
              <a:ext cx="674688" cy="103188"/>
            </a:xfrm>
            <a:prstGeom prst="rect">
              <a:avLst/>
            </a:prstGeom>
            <a:solidFill>
              <a:srgbClr val="FFFFFF"/>
            </a:solidFill>
            <a:ln w="9525">
              <a:noFill/>
              <a:miter lim="800000"/>
              <a:headEnd/>
              <a:tailEnd/>
            </a:ln>
          </p:spPr>
          <p:txBody>
            <a:bodyPr/>
            <a:lstStyle/>
            <a:p>
              <a:endParaRPr lang="en-US"/>
            </a:p>
          </p:txBody>
        </p:sp>
        <p:sp>
          <p:nvSpPr>
            <p:cNvPr id="406" name="Rectangle 405"/>
            <p:cNvSpPr>
              <a:spLocks noChangeArrowheads="1"/>
            </p:cNvSpPr>
            <p:nvPr/>
          </p:nvSpPr>
          <p:spPr bwMode="auto">
            <a:xfrm>
              <a:off x="1063625" y="5110163"/>
              <a:ext cx="666750" cy="95250"/>
            </a:xfrm>
            <a:prstGeom prst="rect">
              <a:avLst/>
            </a:prstGeom>
            <a:noFill/>
            <a:ln w="11113">
              <a:solidFill>
                <a:srgbClr val="000000"/>
              </a:solidFill>
              <a:miter lim="800000"/>
              <a:headEnd/>
              <a:tailEnd/>
            </a:ln>
          </p:spPr>
          <p:txBody>
            <a:bodyPr/>
            <a:lstStyle/>
            <a:p>
              <a:endParaRPr lang="en-US"/>
            </a:p>
          </p:txBody>
        </p:sp>
        <p:sp>
          <p:nvSpPr>
            <p:cNvPr id="407" name="Freeform 406"/>
            <p:cNvSpPr>
              <a:spLocks/>
            </p:cNvSpPr>
            <p:nvPr/>
          </p:nvSpPr>
          <p:spPr bwMode="auto">
            <a:xfrm>
              <a:off x="1060450" y="5146675"/>
              <a:ext cx="65088" cy="28575"/>
            </a:xfrm>
            <a:custGeom>
              <a:avLst/>
              <a:gdLst>
                <a:gd name="T0" fmla="*/ 0 w 49"/>
                <a:gd name="T1" fmla="*/ 2147483647 h 21"/>
                <a:gd name="T2" fmla="*/ 2147483647 w 49"/>
                <a:gd name="T3" fmla="*/ 0 h 21"/>
                <a:gd name="T4" fmla="*/ 2147483647 w 49"/>
                <a:gd name="T5" fmla="*/ 2147483647 h 21"/>
                <a:gd name="T6" fmla="*/ 2147483647 w 49"/>
                <a:gd name="T7" fmla="*/ 2147483647 h 21"/>
                <a:gd name="T8" fmla="*/ 0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0" y="7"/>
                  </a:moveTo>
                  <a:lnTo>
                    <a:pt x="4" y="0"/>
                  </a:lnTo>
                  <a:lnTo>
                    <a:pt x="49" y="14"/>
                  </a:lnTo>
                  <a:lnTo>
                    <a:pt x="49" y="21"/>
                  </a:lnTo>
                  <a:lnTo>
                    <a:pt x="0" y="7"/>
                  </a:lnTo>
                  <a:close/>
                </a:path>
              </a:pathLst>
            </a:custGeom>
            <a:solidFill>
              <a:srgbClr val="000000"/>
            </a:solidFill>
            <a:ln w="9525">
              <a:noFill/>
              <a:round/>
              <a:headEnd/>
              <a:tailEnd/>
            </a:ln>
          </p:spPr>
          <p:txBody>
            <a:bodyPr/>
            <a:lstStyle/>
            <a:p>
              <a:endParaRPr lang="en-US"/>
            </a:p>
          </p:txBody>
        </p:sp>
        <p:sp>
          <p:nvSpPr>
            <p:cNvPr id="408" name="Freeform 407"/>
            <p:cNvSpPr>
              <a:spLocks/>
            </p:cNvSpPr>
            <p:nvPr/>
          </p:nvSpPr>
          <p:spPr bwMode="auto">
            <a:xfrm>
              <a:off x="1060450" y="5165725"/>
              <a:ext cx="65088" cy="33338"/>
            </a:xfrm>
            <a:custGeom>
              <a:avLst/>
              <a:gdLst>
                <a:gd name="T0" fmla="*/ 2147483647 w 49"/>
                <a:gd name="T1" fmla="*/ 2147483647 h 25"/>
                <a:gd name="T2" fmla="*/ 0 w 49"/>
                <a:gd name="T3" fmla="*/ 2147483647 h 25"/>
                <a:gd name="T4" fmla="*/ 2147483647 w 49"/>
                <a:gd name="T5" fmla="*/ 0 h 25"/>
                <a:gd name="T6" fmla="*/ 2147483647 w 49"/>
                <a:gd name="T7" fmla="*/ 2147483647 h 25"/>
                <a:gd name="T8" fmla="*/ 2147483647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4" y="25"/>
                  </a:moveTo>
                  <a:lnTo>
                    <a:pt x="0" y="18"/>
                  </a:lnTo>
                  <a:lnTo>
                    <a:pt x="49" y="0"/>
                  </a:lnTo>
                  <a:lnTo>
                    <a:pt x="49" y="7"/>
                  </a:lnTo>
                  <a:lnTo>
                    <a:pt x="4" y="25"/>
                  </a:lnTo>
                  <a:close/>
                </a:path>
              </a:pathLst>
            </a:custGeom>
            <a:solidFill>
              <a:srgbClr val="000000"/>
            </a:solidFill>
            <a:ln w="9525">
              <a:noFill/>
              <a:round/>
              <a:headEnd/>
              <a:tailEnd/>
            </a:ln>
          </p:spPr>
          <p:txBody>
            <a:bodyPr/>
            <a:lstStyle/>
            <a:p>
              <a:endParaRPr lang="en-US"/>
            </a:p>
          </p:txBody>
        </p:sp>
        <p:sp>
          <p:nvSpPr>
            <p:cNvPr id="409" name="Rectangle 408"/>
            <p:cNvSpPr>
              <a:spLocks noChangeArrowheads="1"/>
            </p:cNvSpPr>
            <p:nvPr/>
          </p:nvSpPr>
          <p:spPr bwMode="auto">
            <a:xfrm>
              <a:off x="2324100" y="5105400"/>
              <a:ext cx="674688" cy="103188"/>
            </a:xfrm>
            <a:prstGeom prst="rect">
              <a:avLst/>
            </a:prstGeom>
            <a:solidFill>
              <a:srgbClr val="FFFFFF"/>
            </a:solidFill>
            <a:ln w="9525">
              <a:noFill/>
              <a:miter lim="800000"/>
              <a:headEnd/>
              <a:tailEnd/>
            </a:ln>
          </p:spPr>
          <p:txBody>
            <a:bodyPr/>
            <a:lstStyle/>
            <a:p>
              <a:endParaRPr lang="en-US"/>
            </a:p>
          </p:txBody>
        </p:sp>
        <p:sp>
          <p:nvSpPr>
            <p:cNvPr id="410" name="Rectangle 409"/>
            <p:cNvSpPr>
              <a:spLocks noChangeArrowheads="1"/>
            </p:cNvSpPr>
            <p:nvPr/>
          </p:nvSpPr>
          <p:spPr bwMode="auto">
            <a:xfrm>
              <a:off x="2327275" y="5110163"/>
              <a:ext cx="666750" cy="95250"/>
            </a:xfrm>
            <a:prstGeom prst="rect">
              <a:avLst/>
            </a:prstGeom>
            <a:noFill/>
            <a:ln w="11113">
              <a:solidFill>
                <a:srgbClr val="000000"/>
              </a:solidFill>
              <a:miter lim="800000"/>
              <a:headEnd/>
              <a:tailEnd/>
            </a:ln>
          </p:spPr>
          <p:txBody>
            <a:bodyPr/>
            <a:lstStyle/>
            <a:p>
              <a:endParaRPr lang="en-US"/>
            </a:p>
          </p:txBody>
        </p:sp>
        <p:sp>
          <p:nvSpPr>
            <p:cNvPr id="411" name="Freeform 410"/>
            <p:cNvSpPr>
              <a:spLocks/>
            </p:cNvSpPr>
            <p:nvPr/>
          </p:nvSpPr>
          <p:spPr bwMode="auto">
            <a:xfrm>
              <a:off x="2324100" y="5146675"/>
              <a:ext cx="65088" cy="28575"/>
            </a:xfrm>
            <a:custGeom>
              <a:avLst/>
              <a:gdLst>
                <a:gd name="T0" fmla="*/ 0 w 49"/>
                <a:gd name="T1" fmla="*/ 2147483647 h 21"/>
                <a:gd name="T2" fmla="*/ 2147483647 w 49"/>
                <a:gd name="T3" fmla="*/ 0 h 21"/>
                <a:gd name="T4" fmla="*/ 2147483647 w 49"/>
                <a:gd name="T5" fmla="*/ 2147483647 h 21"/>
                <a:gd name="T6" fmla="*/ 2147483647 w 49"/>
                <a:gd name="T7" fmla="*/ 2147483647 h 21"/>
                <a:gd name="T8" fmla="*/ 0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0" y="7"/>
                  </a:moveTo>
                  <a:lnTo>
                    <a:pt x="4" y="0"/>
                  </a:lnTo>
                  <a:lnTo>
                    <a:pt x="49" y="14"/>
                  </a:lnTo>
                  <a:lnTo>
                    <a:pt x="49" y="21"/>
                  </a:lnTo>
                  <a:lnTo>
                    <a:pt x="0" y="7"/>
                  </a:lnTo>
                  <a:close/>
                </a:path>
              </a:pathLst>
            </a:custGeom>
            <a:solidFill>
              <a:srgbClr val="000000"/>
            </a:solidFill>
            <a:ln w="9525">
              <a:noFill/>
              <a:round/>
              <a:headEnd/>
              <a:tailEnd/>
            </a:ln>
          </p:spPr>
          <p:txBody>
            <a:bodyPr/>
            <a:lstStyle/>
            <a:p>
              <a:endParaRPr lang="en-US"/>
            </a:p>
          </p:txBody>
        </p:sp>
        <p:sp>
          <p:nvSpPr>
            <p:cNvPr id="412" name="Freeform 411"/>
            <p:cNvSpPr>
              <a:spLocks/>
            </p:cNvSpPr>
            <p:nvPr/>
          </p:nvSpPr>
          <p:spPr bwMode="auto">
            <a:xfrm>
              <a:off x="2324100" y="5165725"/>
              <a:ext cx="65088" cy="33338"/>
            </a:xfrm>
            <a:custGeom>
              <a:avLst/>
              <a:gdLst>
                <a:gd name="T0" fmla="*/ 2147483647 w 49"/>
                <a:gd name="T1" fmla="*/ 2147483647 h 25"/>
                <a:gd name="T2" fmla="*/ 0 w 49"/>
                <a:gd name="T3" fmla="*/ 2147483647 h 25"/>
                <a:gd name="T4" fmla="*/ 2147483647 w 49"/>
                <a:gd name="T5" fmla="*/ 0 h 25"/>
                <a:gd name="T6" fmla="*/ 2147483647 w 49"/>
                <a:gd name="T7" fmla="*/ 2147483647 h 25"/>
                <a:gd name="T8" fmla="*/ 2147483647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4" y="25"/>
                  </a:moveTo>
                  <a:lnTo>
                    <a:pt x="0" y="18"/>
                  </a:lnTo>
                  <a:lnTo>
                    <a:pt x="49" y="0"/>
                  </a:lnTo>
                  <a:lnTo>
                    <a:pt x="49" y="7"/>
                  </a:lnTo>
                  <a:lnTo>
                    <a:pt x="4" y="25"/>
                  </a:lnTo>
                  <a:close/>
                </a:path>
              </a:pathLst>
            </a:custGeom>
            <a:solidFill>
              <a:srgbClr val="000000"/>
            </a:solidFill>
            <a:ln w="9525">
              <a:noFill/>
              <a:round/>
              <a:headEnd/>
              <a:tailEnd/>
            </a:ln>
          </p:spPr>
          <p:txBody>
            <a:bodyPr/>
            <a:lstStyle/>
            <a:p>
              <a:endParaRPr lang="en-US"/>
            </a:p>
          </p:txBody>
        </p:sp>
        <p:sp>
          <p:nvSpPr>
            <p:cNvPr id="413" name="Rectangle 412"/>
            <p:cNvSpPr>
              <a:spLocks noChangeArrowheads="1"/>
            </p:cNvSpPr>
            <p:nvPr/>
          </p:nvSpPr>
          <p:spPr bwMode="auto">
            <a:xfrm>
              <a:off x="3462338" y="5105400"/>
              <a:ext cx="674687" cy="103188"/>
            </a:xfrm>
            <a:prstGeom prst="rect">
              <a:avLst/>
            </a:prstGeom>
            <a:solidFill>
              <a:srgbClr val="FFFFFF"/>
            </a:solidFill>
            <a:ln w="9525">
              <a:noFill/>
              <a:miter lim="800000"/>
              <a:headEnd/>
              <a:tailEnd/>
            </a:ln>
          </p:spPr>
          <p:txBody>
            <a:bodyPr/>
            <a:lstStyle/>
            <a:p>
              <a:endParaRPr lang="en-US"/>
            </a:p>
          </p:txBody>
        </p:sp>
        <p:sp>
          <p:nvSpPr>
            <p:cNvPr id="414" name="Rectangle 413"/>
            <p:cNvSpPr>
              <a:spLocks noChangeArrowheads="1"/>
            </p:cNvSpPr>
            <p:nvPr/>
          </p:nvSpPr>
          <p:spPr bwMode="auto">
            <a:xfrm>
              <a:off x="3465513" y="5110163"/>
              <a:ext cx="666750" cy="95250"/>
            </a:xfrm>
            <a:prstGeom prst="rect">
              <a:avLst/>
            </a:prstGeom>
            <a:noFill/>
            <a:ln w="11113">
              <a:solidFill>
                <a:srgbClr val="000000"/>
              </a:solidFill>
              <a:miter lim="800000"/>
              <a:headEnd/>
              <a:tailEnd/>
            </a:ln>
          </p:spPr>
          <p:txBody>
            <a:bodyPr/>
            <a:lstStyle/>
            <a:p>
              <a:endParaRPr lang="en-US"/>
            </a:p>
          </p:txBody>
        </p:sp>
        <p:sp>
          <p:nvSpPr>
            <p:cNvPr id="415" name="Freeform 414"/>
            <p:cNvSpPr>
              <a:spLocks/>
            </p:cNvSpPr>
            <p:nvPr/>
          </p:nvSpPr>
          <p:spPr bwMode="auto">
            <a:xfrm>
              <a:off x="3462338" y="5146675"/>
              <a:ext cx="65087" cy="28575"/>
            </a:xfrm>
            <a:custGeom>
              <a:avLst/>
              <a:gdLst>
                <a:gd name="T0" fmla="*/ 0 w 49"/>
                <a:gd name="T1" fmla="*/ 2147483647 h 21"/>
                <a:gd name="T2" fmla="*/ 2147483647 w 49"/>
                <a:gd name="T3" fmla="*/ 0 h 21"/>
                <a:gd name="T4" fmla="*/ 2147483647 w 49"/>
                <a:gd name="T5" fmla="*/ 2147483647 h 21"/>
                <a:gd name="T6" fmla="*/ 2147483647 w 49"/>
                <a:gd name="T7" fmla="*/ 2147483647 h 21"/>
                <a:gd name="T8" fmla="*/ 0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0" y="7"/>
                  </a:moveTo>
                  <a:lnTo>
                    <a:pt x="4" y="0"/>
                  </a:lnTo>
                  <a:lnTo>
                    <a:pt x="49" y="14"/>
                  </a:lnTo>
                  <a:lnTo>
                    <a:pt x="49" y="21"/>
                  </a:lnTo>
                  <a:lnTo>
                    <a:pt x="0" y="7"/>
                  </a:lnTo>
                  <a:close/>
                </a:path>
              </a:pathLst>
            </a:custGeom>
            <a:solidFill>
              <a:srgbClr val="000000"/>
            </a:solidFill>
            <a:ln w="9525">
              <a:noFill/>
              <a:round/>
              <a:headEnd/>
              <a:tailEnd/>
            </a:ln>
          </p:spPr>
          <p:txBody>
            <a:bodyPr/>
            <a:lstStyle/>
            <a:p>
              <a:endParaRPr lang="en-US"/>
            </a:p>
          </p:txBody>
        </p:sp>
        <p:sp>
          <p:nvSpPr>
            <p:cNvPr id="416" name="Freeform 415"/>
            <p:cNvSpPr>
              <a:spLocks/>
            </p:cNvSpPr>
            <p:nvPr/>
          </p:nvSpPr>
          <p:spPr bwMode="auto">
            <a:xfrm>
              <a:off x="3462338" y="5165725"/>
              <a:ext cx="65087" cy="33338"/>
            </a:xfrm>
            <a:custGeom>
              <a:avLst/>
              <a:gdLst>
                <a:gd name="T0" fmla="*/ 2147483647 w 49"/>
                <a:gd name="T1" fmla="*/ 2147483647 h 25"/>
                <a:gd name="T2" fmla="*/ 0 w 49"/>
                <a:gd name="T3" fmla="*/ 2147483647 h 25"/>
                <a:gd name="T4" fmla="*/ 2147483647 w 49"/>
                <a:gd name="T5" fmla="*/ 0 h 25"/>
                <a:gd name="T6" fmla="*/ 2147483647 w 49"/>
                <a:gd name="T7" fmla="*/ 2147483647 h 25"/>
                <a:gd name="T8" fmla="*/ 2147483647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4" y="25"/>
                  </a:moveTo>
                  <a:lnTo>
                    <a:pt x="0" y="18"/>
                  </a:lnTo>
                  <a:lnTo>
                    <a:pt x="49" y="0"/>
                  </a:lnTo>
                  <a:lnTo>
                    <a:pt x="49" y="7"/>
                  </a:lnTo>
                  <a:lnTo>
                    <a:pt x="4" y="25"/>
                  </a:lnTo>
                  <a:close/>
                </a:path>
              </a:pathLst>
            </a:custGeom>
            <a:solidFill>
              <a:srgbClr val="000000"/>
            </a:solidFill>
            <a:ln w="9525">
              <a:noFill/>
              <a:round/>
              <a:headEnd/>
              <a:tailEnd/>
            </a:ln>
          </p:spPr>
          <p:txBody>
            <a:bodyPr/>
            <a:lstStyle/>
            <a:p>
              <a:endParaRPr lang="en-US"/>
            </a:p>
          </p:txBody>
        </p:sp>
        <p:sp>
          <p:nvSpPr>
            <p:cNvPr id="417" name="Rectangle 416"/>
            <p:cNvSpPr>
              <a:spLocks noChangeArrowheads="1"/>
            </p:cNvSpPr>
            <p:nvPr/>
          </p:nvSpPr>
          <p:spPr bwMode="auto">
            <a:xfrm>
              <a:off x="3752850" y="5122863"/>
              <a:ext cx="112713"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Y</a:t>
              </a:r>
              <a:r>
                <a:rPr lang="en-US" sz="600" b="0" baseline="30000">
                  <a:solidFill>
                    <a:srgbClr val="000000"/>
                  </a:solidFill>
                </a:rPr>
                <a:t>WB</a:t>
              </a:r>
              <a:endParaRPr lang="en-US" b="0" baseline="30000"/>
            </a:p>
          </p:txBody>
        </p:sp>
        <p:sp>
          <p:nvSpPr>
            <p:cNvPr id="418" name="Rectangle 417"/>
            <p:cNvSpPr>
              <a:spLocks noChangeArrowheads="1"/>
            </p:cNvSpPr>
            <p:nvPr/>
          </p:nvSpPr>
          <p:spPr bwMode="auto">
            <a:xfrm>
              <a:off x="2600325" y="5110163"/>
              <a:ext cx="130175"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IR</a:t>
              </a:r>
              <a:r>
                <a:rPr lang="en-US" sz="600" b="0" baseline="30000">
                  <a:solidFill>
                    <a:srgbClr val="000000"/>
                  </a:solidFill>
                </a:rPr>
                <a:t>WB</a:t>
              </a:r>
              <a:endParaRPr lang="en-US" b="0" baseline="30000"/>
            </a:p>
          </p:txBody>
        </p:sp>
        <p:sp>
          <p:nvSpPr>
            <p:cNvPr id="419" name="Rectangle 418"/>
            <p:cNvSpPr>
              <a:spLocks noChangeArrowheads="1"/>
            </p:cNvSpPr>
            <p:nvPr/>
          </p:nvSpPr>
          <p:spPr bwMode="auto">
            <a:xfrm>
              <a:off x="1314450" y="5110163"/>
              <a:ext cx="152400"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PC</a:t>
              </a:r>
              <a:r>
                <a:rPr lang="en-US" sz="600" b="0" baseline="30000">
                  <a:solidFill>
                    <a:srgbClr val="000000"/>
                  </a:solidFill>
                </a:rPr>
                <a:t>WB</a:t>
              </a:r>
              <a:endParaRPr lang="en-US" b="0" baseline="30000"/>
            </a:p>
          </p:txBody>
        </p:sp>
      </p:grpSp>
      <p:sp>
        <p:nvSpPr>
          <p:cNvPr id="311" name="Rectangle 310"/>
          <p:cNvSpPr>
            <a:spLocks noChangeArrowheads="1"/>
          </p:cNvSpPr>
          <p:nvPr/>
        </p:nvSpPr>
        <p:spPr bwMode="auto">
          <a:xfrm>
            <a:off x="413848" y="6440488"/>
            <a:ext cx="4234352" cy="36512"/>
          </a:xfrm>
          <a:prstGeom prst="rect">
            <a:avLst/>
          </a:prstGeom>
          <a:solidFill>
            <a:srgbClr val="BBBBBB"/>
          </a:solidFill>
          <a:ln w="9525">
            <a:noFill/>
            <a:miter lim="800000"/>
            <a:headEnd/>
            <a:tailEnd/>
          </a:ln>
        </p:spPr>
        <p:txBody>
          <a:bodyPr/>
          <a:lstStyle/>
          <a:p>
            <a:endParaRPr lang="en-US"/>
          </a:p>
        </p:txBody>
      </p:sp>
      <p:grpSp>
        <p:nvGrpSpPr>
          <p:cNvPr id="4" name="Group 166"/>
          <p:cNvGrpSpPr/>
          <p:nvPr/>
        </p:nvGrpSpPr>
        <p:grpSpPr>
          <a:xfrm>
            <a:off x="407906" y="4495800"/>
            <a:ext cx="4240294" cy="107950"/>
            <a:chOff x="952500" y="4132263"/>
            <a:chExt cx="4532313" cy="107950"/>
          </a:xfrm>
        </p:grpSpPr>
        <p:sp>
          <p:nvSpPr>
            <p:cNvPr id="383" name="Rectangle 382"/>
            <p:cNvSpPr>
              <a:spLocks noChangeArrowheads="1"/>
            </p:cNvSpPr>
            <p:nvPr/>
          </p:nvSpPr>
          <p:spPr bwMode="auto">
            <a:xfrm>
              <a:off x="952500" y="4170363"/>
              <a:ext cx="4532313" cy="36512"/>
            </a:xfrm>
            <a:prstGeom prst="rect">
              <a:avLst/>
            </a:prstGeom>
            <a:solidFill>
              <a:srgbClr val="BBBBBB"/>
            </a:solidFill>
            <a:ln w="9525">
              <a:noFill/>
              <a:miter lim="800000"/>
              <a:headEnd/>
              <a:tailEnd/>
            </a:ln>
          </p:spPr>
          <p:txBody>
            <a:bodyPr/>
            <a:lstStyle/>
            <a:p>
              <a:endParaRPr lang="en-US"/>
            </a:p>
          </p:txBody>
        </p:sp>
        <p:sp>
          <p:nvSpPr>
            <p:cNvPr id="384" name="Rectangle 383"/>
            <p:cNvSpPr>
              <a:spLocks noChangeArrowheads="1"/>
            </p:cNvSpPr>
            <p:nvPr/>
          </p:nvSpPr>
          <p:spPr bwMode="auto">
            <a:xfrm>
              <a:off x="1060450" y="4132263"/>
              <a:ext cx="674688" cy="107950"/>
            </a:xfrm>
            <a:prstGeom prst="rect">
              <a:avLst/>
            </a:prstGeom>
            <a:solidFill>
              <a:srgbClr val="FFFFFF"/>
            </a:solidFill>
            <a:ln w="9525">
              <a:noFill/>
              <a:miter lim="800000"/>
              <a:headEnd/>
              <a:tailEnd/>
            </a:ln>
          </p:spPr>
          <p:txBody>
            <a:bodyPr/>
            <a:lstStyle/>
            <a:p>
              <a:endParaRPr lang="en-US"/>
            </a:p>
          </p:txBody>
        </p:sp>
        <p:sp>
          <p:nvSpPr>
            <p:cNvPr id="385" name="Rectangle 384"/>
            <p:cNvSpPr>
              <a:spLocks noChangeArrowheads="1"/>
            </p:cNvSpPr>
            <p:nvPr/>
          </p:nvSpPr>
          <p:spPr bwMode="auto">
            <a:xfrm>
              <a:off x="1063625" y="4137025"/>
              <a:ext cx="666750" cy="98425"/>
            </a:xfrm>
            <a:prstGeom prst="rect">
              <a:avLst/>
            </a:prstGeom>
            <a:noFill/>
            <a:ln w="11113">
              <a:solidFill>
                <a:srgbClr val="000000"/>
              </a:solidFill>
              <a:miter lim="800000"/>
              <a:headEnd/>
              <a:tailEnd/>
            </a:ln>
          </p:spPr>
          <p:txBody>
            <a:bodyPr/>
            <a:lstStyle/>
            <a:p>
              <a:endParaRPr lang="en-US"/>
            </a:p>
          </p:txBody>
        </p:sp>
        <p:sp>
          <p:nvSpPr>
            <p:cNvPr id="386" name="Freeform 385"/>
            <p:cNvSpPr>
              <a:spLocks/>
            </p:cNvSpPr>
            <p:nvPr/>
          </p:nvSpPr>
          <p:spPr bwMode="auto">
            <a:xfrm>
              <a:off x="1060450" y="4173538"/>
              <a:ext cx="65088"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4"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387" name="Freeform 386"/>
            <p:cNvSpPr>
              <a:spLocks/>
            </p:cNvSpPr>
            <p:nvPr/>
          </p:nvSpPr>
          <p:spPr bwMode="auto">
            <a:xfrm>
              <a:off x="1060450" y="4197350"/>
              <a:ext cx="65088"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4" y="21"/>
                  </a:moveTo>
                  <a:lnTo>
                    <a:pt x="0" y="14"/>
                  </a:lnTo>
                  <a:lnTo>
                    <a:pt x="49" y="0"/>
                  </a:lnTo>
                  <a:lnTo>
                    <a:pt x="49" y="7"/>
                  </a:lnTo>
                  <a:lnTo>
                    <a:pt x="4" y="21"/>
                  </a:lnTo>
                  <a:close/>
                </a:path>
              </a:pathLst>
            </a:custGeom>
            <a:solidFill>
              <a:srgbClr val="000000"/>
            </a:solidFill>
            <a:ln w="9525">
              <a:noFill/>
              <a:round/>
              <a:headEnd/>
              <a:tailEnd/>
            </a:ln>
          </p:spPr>
          <p:txBody>
            <a:bodyPr/>
            <a:lstStyle/>
            <a:p>
              <a:endParaRPr lang="en-US"/>
            </a:p>
          </p:txBody>
        </p:sp>
        <p:sp>
          <p:nvSpPr>
            <p:cNvPr id="388" name="Rectangle 387"/>
            <p:cNvSpPr>
              <a:spLocks noChangeArrowheads="1"/>
            </p:cNvSpPr>
            <p:nvPr/>
          </p:nvSpPr>
          <p:spPr bwMode="auto">
            <a:xfrm>
              <a:off x="2324100" y="4132263"/>
              <a:ext cx="674688" cy="107950"/>
            </a:xfrm>
            <a:prstGeom prst="rect">
              <a:avLst/>
            </a:prstGeom>
            <a:solidFill>
              <a:srgbClr val="FFFFFF"/>
            </a:solidFill>
            <a:ln w="9525">
              <a:noFill/>
              <a:miter lim="800000"/>
              <a:headEnd/>
              <a:tailEnd/>
            </a:ln>
          </p:spPr>
          <p:txBody>
            <a:bodyPr/>
            <a:lstStyle/>
            <a:p>
              <a:endParaRPr lang="en-US"/>
            </a:p>
          </p:txBody>
        </p:sp>
        <p:sp>
          <p:nvSpPr>
            <p:cNvPr id="389" name="Rectangle 388"/>
            <p:cNvSpPr>
              <a:spLocks noChangeArrowheads="1"/>
            </p:cNvSpPr>
            <p:nvPr/>
          </p:nvSpPr>
          <p:spPr bwMode="auto">
            <a:xfrm>
              <a:off x="2327275" y="4137025"/>
              <a:ext cx="666750" cy="98425"/>
            </a:xfrm>
            <a:prstGeom prst="rect">
              <a:avLst/>
            </a:prstGeom>
            <a:noFill/>
            <a:ln w="11113">
              <a:solidFill>
                <a:srgbClr val="000000"/>
              </a:solidFill>
              <a:miter lim="800000"/>
              <a:headEnd/>
              <a:tailEnd/>
            </a:ln>
          </p:spPr>
          <p:txBody>
            <a:bodyPr/>
            <a:lstStyle/>
            <a:p>
              <a:endParaRPr lang="en-US"/>
            </a:p>
          </p:txBody>
        </p:sp>
        <p:sp>
          <p:nvSpPr>
            <p:cNvPr id="390" name="Freeform 389"/>
            <p:cNvSpPr>
              <a:spLocks/>
            </p:cNvSpPr>
            <p:nvPr/>
          </p:nvSpPr>
          <p:spPr bwMode="auto">
            <a:xfrm>
              <a:off x="2324100" y="4173538"/>
              <a:ext cx="65088"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4"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391" name="Freeform 390"/>
            <p:cNvSpPr>
              <a:spLocks/>
            </p:cNvSpPr>
            <p:nvPr/>
          </p:nvSpPr>
          <p:spPr bwMode="auto">
            <a:xfrm>
              <a:off x="2324100" y="4197350"/>
              <a:ext cx="65088"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4" y="21"/>
                  </a:moveTo>
                  <a:lnTo>
                    <a:pt x="0" y="14"/>
                  </a:lnTo>
                  <a:lnTo>
                    <a:pt x="49" y="0"/>
                  </a:lnTo>
                  <a:lnTo>
                    <a:pt x="49" y="7"/>
                  </a:lnTo>
                  <a:lnTo>
                    <a:pt x="4" y="21"/>
                  </a:lnTo>
                  <a:close/>
                </a:path>
              </a:pathLst>
            </a:custGeom>
            <a:solidFill>
              <a:srgbClr val="000000"/>
            </a:solidFill>
            <a:ln w="9525">
              <a:noFill/>
              <a:round/>
              <a:headEnd/>
              <a:tailEnd/>
            </a:ln>
          </p:spPr>
          <p:txBody>
            <a:bodyPr/>
            <a:lstStyle/>
            <a:p>
              <a:endParaRPr lang="en-US"/>
            </a:p>
          </p:txBody>
        </p:sp>
        <p:sp>
          <p:nvSpPr>
            <p:cNvPr id="392" name="Rectangle 391"/>
            <p:cNvSpPr>
              <a:spLocks noChangeArrowheads="1"/>
            </p:cNvSpPr>
            <p:nvPr/>
          </p:nvSpPr>
          <p:spPr bwMode="auto">
            <a:xfrm>
              <a:off x="3462338" y="4132263"/>
              <a:ext cx="674687" cy="107950"/>
            </a:xfrm>
            <a:prstGeom prst="rect">
              <a:avLst/>
            </a:prstGeom>
            <a:solidFill>
              <a:srgbClr val="FFFFFF"/>
            </a:solidFill>
            <a:ln w="9525">
              <a:noFill/>
              <a:miter lim="800000"/>
              <a:headEnd/>
              <a:tailEnd/>
            </a:ln>
          </p:spPr>
          <p:txBody>
            <a:bodyPr/>
            <a:lstStyle/>
            <a:p>
              <a:endParaRPr lang="en-US"/>
            </a:p>
          </p:txBody>
        </p:sp>
        <p:sp>
          <p:nvSpPr>
            <p:cNvPr id="393" name="Rectangle 392"/>
            <p:cNvSpPr>
              <a:spLocks noChangeArrowheads="1"/>
            </p:cNvSpPr>
            <p:nvPr/>
          </p:nvSpPr>
          <p:spPr bwMode="auto">
            <a:xfrm>
              <a:off x="3465513" y="4137025"/>
              <a:ext cx="666750" cy="98425"/>
            </a:xfrm>
            <a:prstGeom prst="rect">
              <a:avLst/>
            </a:prstGeom>
            <a:noFill/>
            <a:ln w="11113">
              <a:solidFill>
                <a:srgbClr val="000000"/>
              </a:solidFill>
              <a:miter lim="800000"/>
              <a:headEnd/>
              <a:tailEnd/>
            </a:ln>
          </p:spPr>
          <p:txBody>
            <a:bodyPr/>
            <a:lstStyle/>
            <a:p>
              <a:endParaRPr lang="en-US"/>
            </a:p>
          </p:txBody>
        </p:sp>
        <p:sp>
          <p:nvSpPr>
            <p:cNvPr id="394" name="Freeform 393"/>
            <p:cNvSpPr>
              <a:spLocks/>
            </p:cNvSpPr>
            <p:nvPr/>
          </p:nvSpPr>
          <p:spPr bwMode="auto">
            <a:xfrm>
              <a:off x="3462338" y="4173538"/>
              <a:ext cx="65087"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4"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395" name="Freeform 394"/>
            <p:cNvSpPr>
              <a:spLocks/>
            </p:cNvSpPr>
            <p:nvPr/>
          </p:nvSpPr>
          <p:spPr bwMode="auto">
            <a:xfrm>
              <a:off x="3462338" y="4197350"/>
              <a:ext cx="65087"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4" y="21"/>
                  </a:moveTo>
                  <a:lnTo>
                    <a:pt x="0" y="14"/>
                  </a:lnTo>
                  <a:lnTo>
                    <a:pt x="49" y="0"/>
                  </a:lnTo>
                  <a:lnTo>
                    <a:pt x="49" y="7"/>
                  </a:lnTo>
                  <a:lnTo>
                    <a:pt x="4" y="21"/>
                  </a:lnTo>
                  <a:close/>
                </a:path>
              </a:pathLst>
            </a:custGeom>
            <a:solidFill>
              <a:srgbClr val="000000"/>
            </a:solidFill>
            <a:ln w="9525">
              <a:noFill/>
              <a:round/>
              <a:headEnd/>
              <a:tailEnd/>
            </a:ln>
          </p:spPr>
          <p:txBody>
            <a:bodyPr/>
            <a:lstStyle/>
            <a:p>
              <a:endParaRPr lang="en-US"/>
            </a:p>
          </p:txBody>
        </p:sp>
        <p:sp>
          <p:nvSpPr>
            <p:cNvPr id="396" name="Rectangle 395"/>
            <p:cNvSpPr>
              <a:spLocks noChangeArrowheads="1"/>
            </p:cNvSpPr>
            <p:nvPr/>
          </p:nvSpPr>
          <p:spPr bwMode="auto">
            <a:xfrm>
              <a:off x="3724275" y="4141788"/>
              <a:ext cx="149225"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Y</a:t>
              </a:r>
              <a:r>
                <a:rPr lang="en-US" sz="600" b="0" baseline="30000">
                  <a:solidFill>
                    <a:srgbClr val="000000"/>
                  </a:solidFill>
                </a:rPr>
                <a:t>MEM</a:t>
              </a:r>
              <a:endParaRPr lang="en-US" b="0" baseline="30000"/>
            </a:p>
          </p:txBody>
        </p:sp>
        <p:sp>
          <p:nvSpPr>
            <p:cNvPr id="397" name="Rectangle 396"/>
            <p:cNvSpPr>
              <a:spLocks noChangeArrowheads="1"/>
            </p:cNvSpPr>
            <p:nvPr/>
          </p:nvSpPr>
          <p:spPr bwMode="auto">
            <a:xfrm>
              <a:off x="4598988" y="4132263"/>
              <a:ext cx="674687" cy="107950"/>
            </a:xfrm>
            <a:prstGeom prst="rect">
              <a:avLst/>
            </a:prstGeom>
            <a:solidFill>
              <a:srgbClr val="FFFFFF"/>
            </a:solidFill>
            <a:ln w="9525">
              <a:noFill/>
              <a:miter lim="800000"/>
              <a:headEnd/>
              <a:tailEnd/>
            </a:ln>
          </p:spPr>
          <p:txBody>
            <a:bodyPr/>
            <a:lstStyle/>
            <a:p>
              <a:endParaRPr lang="en-US"/>
            </a:p>
          </p:txBody>
        </p:sp>
        <p:sp>
          <p:nvSpPr>
            <p:cNvPr id="398" name="Rectangle 397"/>
            <p:cNvSpPr>
              <a:spLocks noChangeArrowheads="1"/>
            </p:cNvSpPr>
            <p:nvPr/>
          </p:nvSpPr>
          <p:spPr bwMode="auto">
            <a:xfrm>
              <a:off x="4603750" y="4137025"/>
              <a:ext cx="666750" cy="98425"/>
            </a:xfrm>
            <a:prstGeom prst="rect">
              <a:avLst/>
            </a:prstGeom>
            <a:noFill/>
            <a:ln w="11113">
              <a:solidFill>
                <a:srgbClr val="000000"/>
              </a:solidFill>
              <a:miter lim="800000"/>
              <a:headEnd/>
              <a:tailEnd/>
            </a:ln>
          </p:spPr>
          <p:txBody>
            <a:bodyPr/>
            <a:lstStyle/>
            <a:p>
              <a:endParaRPr lang="en-US"/>
            </a:p>
          </p:txBody>
        </p:sp>
        <p:sp>
          <p:nvSpPr>
            <p:cNvPr id="399" name="Freeform 398"/>
            <p:cNvSpPr>
              <a:spLocks/>
            </p:cNvSpPr>
            <p:nvPr/>
          </p:nvSpPr>
          <p:spPr bwMode="auto">
            <a:xfrm>
              <a:off x="4598988" y="4173538"/>
              <a:ext cx="66675"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4"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400" name="Freeform 399"/>
            <p:cNvSpPr>
              <a:spLocks/>
            </p:cNvSpPr>
            <p:nvPr/>
          </p:nvSpPr>
          <p:spPr bwMode="auto">
            <a:xfrm>
              <a:off x="4598988" y="4197350"/>
              <a:ext cx="66675"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4" y="21"/>
                  </a:moveTo>
                  <a:lnTo>
                    <a:pt x="0" y="14"/>
                  </a:lnTo>
                  <a:lnTo>
                    <a:pt x="49" y="0"/>
                  </a:lnTo>
                  <a:lnTo>
                    <a:pt x="49" y="7"/>
                  </a:lnTo>
                  <a:lnTo>
                    <a:pt x="4" y="21"/>
                  </a:lnTo>
                  <a:close/>
                </a:path>
              </a:pathLst>
            </a:custGeom>
            <a:solidFill>
              <a:srgbClr val="000000"/>
            </a:solidFill>
            <a:ln w="9525">
              <a:noFill/>
              <a:round/>
              <a:headEnd/>
              <a:tailEnd/>
            </a:ln>
          </p:spPr>
          <p:txBody>
            <a:bodyPr/>
            <a:lstStyle/>
            <a:p>
              <a:endParaRPr lang="en-US"/>
            </a:p>
          </p:txBody>
        </p:sp>
        <p:sp>
          <p:nvSpPr>
            <p:cNvPr id="401" name="Rectangle 400"/>
            <p:cNvSpPr>
              <a:spLocks noChangeArrowheads="1"/>
            </p:cNvSpPr>
            <p:nvPr/>
          </p:nvSpPr>
          <p:spPr bwMode="auto">
            <a:xfrm>
              <a:off x="4867275" y="4138613"/>
              <a:ext cx="152400"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D</a:t>
              </a:r>
              <a:r>
                <a:rPr lang="en-US" sz="600" b="0" baseline="30000">
                  <a:solidFill>
                    <a:srgbClr val="000000"/>
                  </a:solidFill>
                </a:rPr>
                <a:t>MEM</a:t>
              </a:r>
              <a:endParaRPr lang="en-US" b="0" baseline="30000"/>
            </a:p>
          </p:txBody>
        </p:sp>
        <p:sp>
          <p:nvSpPr>
            <p:cNvPr id="402" name="Rectangle 401"/>
            <p:cNvSpPr>
              <a:spLocks noChangeArrowheads="1"/>
            </p:cNvSpPr>
            <p:nvPr/>
          </p:nvSpPr>
          <p:spPr bwMode="auto">
            <a:xfrm>
              <a:off x="2586038" y="4143375"/>
              <a:ext cx="165100"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IR</a:t>
              </a:r>
              <a:r>
                <a:rPr lang="en-US" sz="600" b="0" baseline="30000">
                  <a:solidFill>
                    <a:srgbClr val="000000"/>
                  </a:solidFill>
                </a:rPr>
                <a:t>MEM</a:t>
              </a:r>
              <a:endParaRPr lang="en-US" b="0" baseline="30000"/>
            </a:p>
          </p:txBody>
        </p:sp>
        <p:sp>
          <p:nvSpPr>
            <p:cNvPr id="403" name="Rectangle 402"/>
            <p:cNvSpPr>
              <a:spLocks noChangeArrowheads="1"/>
            </p:cNvSpPr>
            <p:nvPr/>
          </p:nvSpPr>
          <p:spPr bwMode="auto">
            <a:xfrm>
              <a:off x="1295400" y="4143375"/>
              <a:ext cx="188913" cy="92075"/>
            </a:xfrm>
            <a:prstGeom prst="rect">
              <a:avLst/>
            </a:prstGeom>
            <a:noFill/>
            <a:ln w="9525">
              <a:noFill/>
              <a:miter lim="800000"/>
              <a:headEnd/>
              <a:tailEnd/>
            </a:ln>
          </p:spPr>
          <p:txBody>
            <a:bodyPr wrap="none" lIns="0" tIns="0" rIns="0" bIns="0">
              <a:spAutoFit/>
            </a:bodyPr>
            <a:lstStyle/>
            <a:p>
              <a:pPr eaLnBrk="0" hangingPunct="0"/>
              <a:r>
                <a:rPr lang="en-US" sz="600" b="0" dirty="0">
                  <a:solidFill>
                    <a:srgbClr val="000000"/>
                  </a:solidFill>
                </a:rPr>
                <a:t>PC</a:t>
              </a:r>
              <a:r>
                <a:rPr lang="en-US" sz="600" b="0" baseline="30000" dirty="0">
                  <a:solidFill>
                    <a:srgbClr val="000000"/>
                  </a:solidFill>
                </a:rPr>
                <a:t>MEM</a:t>
              </a:r>
              <a:endParaRPr lang="en-US" b="0" baseline="30000" dirty="0"/>
            </a:p>
          </p:txBody>
        </p:sp>
      </p:grpSp>
      <p:grpSp>
        <p:nvGrpSpPr>
          <p:cNvPr id="5" name="Group 199"/>
          <p:cNvGrpSpPr/>
          <p:nvPr/>
        </p:nvGrpSpPr>
        <p:grpSpPr>
          <a:xfrm>
            <a:off x="407906" y="3842068"/>
            <a:ext cx="4240294" cy="107950"/>
            <a:chOff x="952500" y="3116263"/>
            <a:chExt cx="4532313" cy="107950"/>
          </a:xfrm>
        </p:grpSpPr>
        <p:sp>
          <p:nvSpPr>
            <p:cNvPr id="357" name="Rectangle 356"/>
            <p:cNvSpPr>
              <a:spLocks noChangeArrowheads="1"/>
            </p:cNvSpPr>
            <p:nvPr/>
          </p:nvSpPr>
          <p:spPr bwMode="auto">
            <a:xfrm>
              <a:off x="952500" y="3154363"/>
              <a:ext cx="4532313" cy="36512"/>
            </a:xfrm>
            <a:prstGeom prst="rect">
              <a:avLst/>
            </a:prstGeom>
            <a:solidFill>
              <a:srgbClr val="BBBBBB"/>
            </a:solidFill>
            <a:ln w="9525">
              <a:noFill/>
              <a:miter lim="800000"/>
              <a:headEnd/>
              <a:tailEnd/>
            </a:ln>
          </p:spPr>
          <p:txBody>
            <a:bodyPr/>
            <a:lstStyle/>
            <a:p>
              <a:endParaRPr lang="en-US"/>
            </a:p>
          </p:txBody>
        </p:sp>
        <p:sp>
          <p:nvSpPr>
            <p:cNvPr id="358" name="Rectangle 357"/>
            <p:cNvSpPr>
              <a:spLocks noChangeArrowheads="1"/>
            </p:cNvSpPr>
            <p:nvPr/>
          </p:nvSpPr>
          <p:spPr bwMode="auto">
            <a:xfrm>
              <a:off x="1060450" y="3116263"/>
              <a:ext cx="674688" cy="107950"/>
            </a:xfrm>
            <a:prstGeom prst="rect">
              <a:avLst/>
            </a:prstGeom>
            <a:solidFill>
              <a:srgbClr val="FFFFFF"/>
            </a:solidFill>
            <a:ln w="9525">
              <a:noFill/>
              <a:miter lim="800000"/>
              <a:headEnd/>
              <a:tailEnd/>
            </a:ln>
          </p:spPr>
          <p:txBody>
            <a:bodyPr/>
            <a:lstStyle/>
            <a:p>
              <a:endParaRPr lang="en-US"/>
            </a:p>
          </p:txBody>
        </p:sp>
        <p:sp>
          <p:nvSpPr>
            <p:cNvPr id="359" name="Rectangle 358"/>
            <p:cNvSpPr>
              <a:spLocks noChangeArrowheads="1"/>
            </p:cNvSpPr>
            <p:nvPr/>
          </p:nvSpPr>
          <p:spPr bwMode="auto">
            <a:xfrm>
              <a:off x="1063625" y="3121025"/>
              <a:ext cx="666750" cy="98425"/>
            </a:xfrm>
            <a:prstGeom prst="rect">
              <a:avLst/>
            </a:prstGeom>
            <a:noFill/>
            <a:ln w="11113">
              <a:solidFill>
                <a:srgbClr val="000000"/>
              </a:solidFill>
              <a:miter lim="800000"/>
              <a:headEnd/>
              <a:tailEnd/>
            </a:ln>
          </p:spPr>
          <p:txBody>
            <a:bodyPr/>
            <a:lstStyle/>
            <a:p>
              <a:endParaRPr lang="en-US"/>
            </a:p>
          </p:txBody>
        </p:sp>
        <p:sp>
          <p:nvSpPr>
            <p:cNvPr id="360" name="Freeform 359"/>
            <p:cNvSpPr>
              <a:spLocks/>
            </p:cNvSpPr>
            <p:nvPr/>
          </p:nvSpPr>
          <p:spPr bwMode="auto">
            <a:xfrm>
              <a:off x="1060450" y="3157538"/>
              <a:ext cx="65088"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4"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361" name="Freeform 360"/>
            <p:cNvSpPr>
              <a:spLocks/>
            </p:cNvSpPr>
            <p:nvPr/>
          </p:nvSpPr>
          <p:spPr bwMode="auto">
            <a:xfrm>
              <a:off x="1060450" y="3181350"/>
              <a:ext cx="65088"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4" y="21"/>
                  </a:moveTo>
                  <a:lnTo>
                    <a:pt x="0" y="14"/>
                  </a:lnTo>
                  <a:lnTo>
                    <a:pt x="49" y="0"/>
                  </a:lnTo>
                  <a:lnTo>
                    <a:pt x="49" y="7"/>
                  </a:lnTo>
                  <a:lnTo>
                    <a:pt x="4" y="21"/>
                  </a:lnTo>
                  <a:close/>
                </a:path>
              </a:pathLst>
            </a:custGeom>
            <a:solidFill>
              <a:srgbClr val="000000"/>
            </a:solidFill>
            <a:ln w="9525">
              <a:noFill/>
              <a:round/>
              <a:headEnd/>
              <a:tailEnd/>
            </a:ln>
          </p:spPr>
          <p:txBody>
            <a:bodyPr/>
            <a:lstStyle/>
            <a:p>
              <a:endParaRPr lang="en-US"/>
            </a:p>
          </p:txBody>
        </p:sp>
        <p:sp>
          <p:nvSpPr>
            <p:cNvPr id="362" name="Rectangle 361"/>
            <p:cNvSpPr>
              <a:spLocks noChangeArrowheads="1"/>
            </p:cNvSpPr>
            <p:nvPr/>
          </p:nvSpPr>
          <p:spPr bwMode="auto">
            <a:xfrm>
              <a:off x="2324100" y="3116263"/>
              <a:ext cx="674688" cy="107950"/>
            </a:xfrm>
            <a:prstGeom prst="rect">
              <a:avLst/>
            </a:prstGeom>
            <a:solidFill>
              <a:srgbClr val="FFFFFF"/>
            </a:solidFill>
            <a:ln w="9525">
              <a:noFill/>
              <a:miter lim="800000"/>
              <a:headEnd/>
              <a:tailEnd/>
            </a:ln>
          </p:spPr>
          <p:txBody>
            <a:bodyPr/>
            <a:lstStyle/>
            <a:p>
              <a:endParaRPr lang="en-US"/>
            </a:p>
          </p:txBody>
        </p:sp>
        <p:sp>
          <p:nvSpPr>
            <p:cNvPr id="363" name="Rectangle 362"/>
            <p:cNvSpPr>
              <a:spLocks noChangeArrowheads="1"/>
            </p:cNvSpPr>
            <p:nvPr/>
          </p:nvSpPr>
          <p:spPr bwMode="auto">
            <a:xfrm>
              <a:off x="2327275" y="3121025"/>
              <a:ext cx="666750" cy="98425"/>
            </a:xfrm>
            <a:prstGeom prst="rect">
              <a:avLst/>
            </a:prstGeom>
            <a:noFill/>
            <a:ln w="11113">
              <a:solidFill>
                <a:srgbClr val="000000"/>
              </a:solidFill>
              <a:miter lim="800000"/>
              <a:headEnd/>
              <a:tailEnd/>
            </a:ln>
          </p:spPr>
          <p:txBody>
            <a:bodyPr/>
            <a:lstStyle/>
            <a:p>
              <a:endParaRPr lang="en-US"/>
            </a:p>
          </p:txBody>
        </p:sp>
        <p:sp>
          <p:nvSpPr>
            <p:cNvPr id="364" name="Freeform 363"/>
            <p:cNvSpPr>
              <a:spLocks/>
            </p:cNvSpPr>
            <p:nvPr/>
          </p:nvSpPr>
          <p:spPr bwMode="auto">
            <a:xfrm>
              <a:off x="2324100" y="3157538"/>
              <a:ext cx="65088"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4"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365" name="Freeform 364"/>
            <p:cNvSpPr>
              <a:spLocks/>
            </p:cNvSpPr>
            <p:nvPr/>
          </p:nvSpPr>
          <p:spPr bwMode="auto">
            <a:xfrm>
              <a:off x="2324100" y="3181350"/>
              <a:ext cx="65088"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4" y="21"/>
                  </a:moveTo>
                  <a:lnTo>
                    <a:pt x="0" y="14"/>
                  </a:lnTo>
                  <a:lnTo>
                    <a:pt x="49" y="0"/>
                  </a:lnTo>
                  <a:lnTo>
                    <a:pt x="49" y="7"/>
                  </a:lnTo>
                  <a:lnTo>
                    <a:pt x="4" y="21"/>
                  </a:lnTo>
                  <a:close/>
                </a:path>
              </a:pathLst>
            </a:custGeom>
            <a:solidFill>
              <a:srgbClr val="000000"/>
            </a:solidFill>
            <a:ln w="9525">
              <a:noFill/>
              <a:round/>
              <a:headEnd/>
              <a:tailEnd/>
            </a:ln>
          </p:spPr>
          <p:txBody>
            <a:bodyPr/>
            <a:lstStyle/>
            <a:p>
              <a:endParaRPr lang="en-US"/>
            </a:p>
          </p:txBody>
        </p:sp>
        <p:sp>
          <p:nvSpPr>
            <p:cNvPr id="366" name="Rectangle 365"/>
            <p:cNvSpPr>
              <a:spLocks noChangeArrowheads="1"/>
            </p:cNvSpPr>
            <p:nvPr/>
          </p:nvSpPr>
          <p:spPr bwMode="auto">
            <a:xfrm>
              <a:off x="3841750" y="3116263"/>
              <a:ext cx="673100" cy="107950"/>
            </a:xfrm>
            <a:prstGeom prst="rect">
              <a:avLst/>
            </a:prstGeom>
            <a:solidFill>
              <a:srgbClr val="FFFFFF"/>
            </a:solidFill>
            <a:ln w="9525">
              <a:noFill/>
              <a:miter lim="800000"/>
              <a:headEnd/>
              <a:tailEnd/>
            </a:ln>
          </p:spPr>
          <p:txBody>
            <a:bodyPr/>
            <a:lstStyle/>
            <a:p>
              <a:endParaRPr lang="en-US"/>
            </a:p>
          </p:txBody>
        </p:sp>
        <p:sp>
          <p:nvSpPr>
            <p:cNvPr id="367" name="Rectangle 366"/>
            <p:cNvSpPr>
              <a:spLocks noChangeArrowheads="1"/>
            </p:cNvSpPr>
            <p:nvPr/>
          </p:nvSpPr>
          <p:spPr bwMode="auto">
            <a:xfrm>
              <a:off x="3846513" y="3121025"/>
              <a:ext cx="665162" cy="98425"/>
            </a:xfrm>
            <a:prstGeom prst="rect">
              <a:avLst/>
            </a:prstGeom>
            <a:noFill/>
            <a:ln w="11113">
              <a:solidFill>
                <a:srgbClr val="000000"/>
              </a:solidFill>
              <a:miter lim="800000"/>
              <a:headEnd/>
              <a:tailEnd/>
            </a:ln>
          </p:spPr>
          <p:txBody>
            <a:bodyPr/>
            <a:lstStyle/>
            <a:p>
              <a:endParaRPr lang="en-US"/>
            </a:p>
          </p:txBody>
        </p:sp>
        <p:sp>
          <p:nvSpPr>
            <p:cNvPr id="368" name="Freeform 367"/>
            <p:cNvSpPr>
              <a:spLocks/>
            </p:cNvSpPr>
            <p:nvPr/>
          </p:nvSpPr>
          <p:spPr bwMode="auto">
            <a:xfrm>
              <a:off x="3841750" y="3157538"/>
              <a:ext cx="65088"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3"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369" name="Freeform 368"/>
            <p:cNvSpPr>
              <a:spLocks/>
            </p:cNvSpPr>
            <p:nvPr/>
          </p:nvSpPr>
          <p:spPr bwMode="auto">
            <a:xfrm>
              <a:off x="3841750" y="3181350"/>
              <a:ext cx="65088"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3" y="21"/>
                  </a:moveTo>
                  <a:lnTo>
                    <a:pt x="0" y="14"/>
                  </a:lnTo>
                  <a:lnTo>
                    <a:pt x="49" y="0"/>
                  </a:lnTo>
                  <a:lnTo>
                    <a:pt x="49" y="7"/>
                  </a:lnTo>
                  <a:lnTo>
                    <a:pt x="3" y="21"/>
                  </a:lnTo>
                  <a:close/>
                </a:path>
              </a:pathLst>
            </a:custGeom>
            <a:solidFill>
              <a:srgbClr val="000000"/>
            </a:solidFill>
            <a:ln w="9525">
              <a:noFill/>
              <a:round/>
              <a:headEnd/>
              <a:tailEnd/>
            </a:ln>
          </p:spPr>
          <p:txBody>
            <a:bodyPr/>
            <a:lstStyle/>
            <a:p>
              <a:endParaRPr lang="en-US"/>
            </a:p>
          </p:txBody>
        </p:sp>
        <p:sp>
          <p:nvSpPr>
            <p:cNvPr id="370" name="Rectangle 369"/>
            <p:cNvSpPr>
              <a:spLocks noChangeArrowheads="1"/>
            </p:cNvSpPr>
            <p:nvPr/>
          </p:nvSpPr>
          <p:spPr bwMode="auto">
            <a:xfrm>
              <a:off x="4598988" y="3116263"/>
              <a:ext cx="674687" cy="107950"/>
            </a:xfrm>
            <a:prstGeom prst="rect">
              <a:avLst/>
            </a:prstGeom>
            <a:solidFill>
              <a:srgbClr val="FFFFFF"/>
            </a:solidFill>
            <a:ln w="9525">
              <a:noFill/>
              <a:miter lim="800000"/>
              <a:headEnd/>
              <a:tailEnd/>
            </a:ln>
          </p:spPr>
          <p:txBody>
            <a:bodyPr/>
            <a:lstStyle/>
            <a:p>
              <a:endParaRPr lang="en-US"/>
            </a:p>
          </p:txBody>
        </p:sp>
        <p:sp>
          <p:nvSpPr>
            <p:cNvPr id="371" name="Rectangle 370"/>
            <p:cNvSpPr>
              <a:spLocks noChangeArrowheads="1"/>
            </p:cNvSpPr>
            <p:nvPr/>
          </p:nvSpPr>
          <p:spPr bwMode="auto">
            <a:xfrm>
              <a:off x="4603750" y="3121025"/>
              <a:ext cx="666750" cy="98425"/>
            </a:xfrm>
            <a:prstGeom prst="rect">
              <a:avLst/>
            </a:prstGeom>
            <a:noFill/>
            <a:ln w="11113">
              <a:solidFill>
                <a:srgbClr val="000000"/>
              </a:solidFill>
              <a:miter lim="800000"/>
              <a:headEnd/>
              <a:tailEnd/>
            </a:ln>
          </p:spPr>
          <p:txBody>
            <a:bodyPr/>
            <a:lstStyle/>
            <a:p>
              <a:endParaRPr lang="en-US"/>
            </a:p>
          </p:txBody>
        </p:sp>
        <p:sp>
          <p:nvSpPr>
            <p:cNvPr id="372" name="Freeform 371"/>
            <p:cNvSpPr>
              <a:spLocks/>
            </p:cNvSpPr>
            <p:nvPr/>
          </p:nvSpPr>
          <p:spPr bwMode="auto">
            <a:xfrm>
              <a:off x="4598988" y="3157538"/>
              <a:ext cx="66675"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4"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373" name="Freeform 372"/>
            <p:cNvSpPr>
              <a:spLocks/>
            </p:cNvSpPr>
            <p:nvPr/>
          </p:nvSpPr>
          <p:spPr bwMode="auto">
            <a:xfrm>
              <a:off x="4598988" y="3181350"/>
              <a:ext cx="66675"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4" y="21"/>
                  </a:moveTo>
                  <a:lnTo>
                    <a:pt x="0" y="14"/>
                  </a:lnTo>
                  <a:lnTo>
                    <a:pt x="49" y="0"/>
                  </a:lnTo>
                  <a:lnTo>
                    <a:pt x="49" y="7"/>
                  </a:lnTo>
                  <a:lnTo>
                    <a:pt x="4" y="21"/>
                  </a:lnTo>
                  <a:close/>
                </a:path>
              </a:pathLst>
            </a:custGeom>
            <a:solidFill>
              <a:srgbClr val="000000"/>
            </a:solidFill>
            <a:ln w="9525">
              <a:noFill/>
              <a:round/>
              <a:headEnd/>
              <a:tailEnd/>
            </a:ln>
          </p:spPr>
          <p:txBody>
            <a:bodyPr/>
            <a:lstStyle/>
            <a:p>
              <a:endParaRPr lang="en-US"/>
            </a:p>
          </p:txBody>
        </p:sp>
        <p:sp>
          <p:nvSpPr>
            <p:cNvPr id="374" name="Rectangle 373"/>
            <p:cNvSpPr>
              <a:spLocks noChangeArrowheads="1"/>
            </p:cNvSpPr>
            <p:nvPr/>
          </p:nvSpPr>
          <p:spPr bwMode="auto">
            <a:xfrm>
              <a:off x="4897438" y="3124200"/>
              <a:ext cx="130175" cy="92075"/>
            </a:xfrm>
            <a:prstGeom prst="rect">
              <a:avLst/>
            </a:prstGeom>
            <a:noFill/>
            <a:ln w="9525">
              <a:noFill/>
              <a:miter lim="800000"/>
              <a:headEnd/>
              <a:tailEnd/>
            </a:ln>
          </p:spPr>
          <p:txBody>
            <a:bodyPr wrap="none" lIns="0" tIns="0" rIns="0" bIns="0">
              <a:spAutoFit/>
            </a:bodyPr>
            <a:lstStyle/>
            <a:p>
              <a:pPr eaLnBrk="0" hangingPunct="0"/>
              <a:r>
                <a:rPr lang="en-US" sz="600" b="0" dirty="0">
                  <a:solidFill>
                    <a:srgbClr val="000000"/>
                  </a:solidFill>
                </a:rPr>
                <a:t>D</a:t>
              </a:r>
              <a:r>
                <a:rPr lang="en-US" sz="600" b="0" baseline="30000" dirty="0">
                  <a:solidFill>
                    <a:srgbClr val="000000"/>
                  </a:solidFill>
                </a:rPr>
                <a:t>ALU</a:t>
              </a:r>
              <a:endParaRPr lang="en-US" b="0" baseline="30000" dirty="0"/>
            </a:p>
          </p:txBody>
        </p:sp>
        <p:sp>
          <p:nvSpPr>
            <p:cNvPr id="375" name="Rectangle 374"/>
            <p:cNvSpPr>
              <a:spLocks noChangeArrowheads="1"/>
            </p:cNvSpPr>
            <p:nvPr/>
          </p:nvSpPr>
          <p:spPr bwMode="auto">
            <a:xfrm>
              <a:off x="3082925" y="3116263"/>
              <a:ext cx="674688" cy="107950"/>
            </a:xfrm>
            <a:prstGeom prst="rect">
              <a:avLst/>
            </a:prstGeom>
            <a:solidFill>
              <a:srgbClr val="FFFFFF"/>
            </a:solidFill>
            <a:ln w="9525">
              <a:noFill/>
              <a:miter lim="800000"/>
              <a:headEnd/>
              <a:tailEnd/>
            </a:ln>
          </p:spPr>
          <p:txBody>
            <a:bodyPr/>
            <a:lstStyle/>
            <a:p>
              <a:endParaRPr lang="en-US"/>
            </a:p>
          </p:txBody>
        </p:sp>
        <p:sp>
          <p:nvSpPr>
            <p:cNvPr id="376" name="Rectangle 375"/>
            <p:cNvSpPr>
              <a:spLocks noChangeArrowheads="1"/>
            </p:cNvSpPr>
            <p:nvPr/>
          </p:nvSpPr>
          <p:spPr bwMode="auto">
            <a:xfrm>
              <a:off x="3087688" y="3121025"/>
              <a:ext cx="665162" cy="98425"/>
            </a:xfrm>
            <a:prstGeom prst="rect">
              <a:avLst/>
            </a:prstGeom>
            <a:noFill/>
            <a:ln w="11113">
              <a:solidFill>
                <a:srgbClr val="000000"/>
              </a:solidFill>
              <a:miter lim="800000"/>
              <a:headEnd/>
              <a:tailEnd/>
            </a:ln>
          </p:spPr>
          <p:txBody>
            <a:bodyPr/>
            <a:lstStyle/>
            <a:p>
              <a:endParaRPr lang="en-US"/>
            </a:p>
          </p:txBody>
        </p:sp>
        <p:sp>
          <p:nvSpPr>
            <p:cNvPr id="377" name="Freeform 376"/>
            <p:cNvSpPr>
              <a:spLocks/>
            </p:cNvSpPr>
            <p:nvPr/>
          </p:nvSpPr>
          <p:spPr bwMode="auto">
            <a:xfrm>
              <a:off x="3082925" y="3157538"/>
              <a:ext cx="65088"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4"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378" name="Freeform 377"/>
            <p:cNvSpPr>
              <a:spLocks/>
            </p:cNvSpPr>
            <p:nvPr/>
          </p:nvSpPr>
          <p:spPr bwMode="auto">
            <a:xfrm>
              <a:off x="3082925" y="3181350"/>
              <a:ext cx="65088"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4" y="21"/>
                  </a:moveTo>
                  <a:lnTo>
                    <a:pt x="0" y="14"/>
                  </a:lnTo>
                  <a:lnTo>
                    <a:pt x="49" y="0"/>
                  </a:lnTo>
                  <a:lnTo>
                    <a:pt x="49" y="7"/>
                  </a:lnTo>
                  <a:lnTo>
                    <a:pt x="4" y="21"/>
                  </a:lnTo>
                  <a:close/>
                </a:path>
              </a:pathLst>
            </a:custGeom>
            <a:solidFill>
              <a:srgbClr val="000000"/>
            </a:solidFill>
            <a:ln w="9525">
              <a:noFill/>
              <a:round/>
              <a:headEnd/>
              <a:tailEnd/>
            </a:ln>
          </p:spPr>
          <p:txBody>
            <a:bodyPr/>
            <a:lstStyle/>
            <a:p>
              <a:endParaRPr lang="en-US"/>
            </a:p>
          </p:txBody>
        </p:sp>
        <p:sp>
          <p:nvSpPr>
            <p:cNvPr id="379" name="Rectangle 378"/>
            <p:cNvSpPr>
              <a:spLocks noChangeArrowheads="1"/>
            </p:cNvSpPr>
            <p:nvPr/>
          </p:nvSpPr>
          <p:spPr bwMode="auto">
            <a:xfrm>
              <a:off x="4151313" y="3124200"/>
              <a:ext cx="46037"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B</a:t>
              </a:r>
              <a:endParaRPr lang="en-US" b="0"/>
            </a:p>
          </p:txBody>
        </p:sp>
        <p:sp>
          <p:nvSpPr>
            <p:cNvPr id="380" name="Rectangle 379"/>
            <p:cNvSpPr>
              <a:spLocks noChangeArrowheads="1"/>
            </p:cNvSpPr>
            <p:nvPr/>
          </p:nvSpPr>
          <p:spPr bwMode="auto">
            <a:xfrm>
              <a:off x="2590800" y="3124200"/>
              <a:ext cx="144463"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IR</a:t>
              </a:r>
              <a:r>
                <a:rPr lang="en-US" sz="600" b="0" baseline="30000">
                  <a:solidFill>
                    <a:srgbClr val="000000"/>
                  </a:solidFill>
                </a:rPr>
                <a:t>ALU</a:t>
              </a:r>
              <a:endParaRPr lang="en-US" b="0" baseline="30000"/>
            </a:p>
          </p:txBody>
        </p:sp>
        <p:sp>
          <p:nvSpPr>
            <p:cNvPr id="381" name="Rectangle 380"/>
            <p:cNvSpPr>
              <a:spLocks noChangeArrowheads="1"/>
            </p:cNvSpPr>
            <p:nvPr/>
          </p:nvSpPr>
          <p:spPr bwMode="auto">
            <a:xfrm>
              <a:off x="3402013" y="3119438"/>
              <a:ext cx="47625"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A</a:t>
              </a:r>
              <a:endParaRPr lang="en-US" b="0"/>
            </a:p>
          </p:txBody>
        </p:sp>
        <p:sp>
          <p:nvSpPr>
            <p:cNvPr id="382" name="Rectangle 381"/>
            <p:cNvSpPr>
              <a:spLocks noChangeArrowheads="1"/>
            </p:cNvSpPr>
            <p:nvPr/>
          </p:nvSpPr>
          <p:spPr bwMode="auto">
            <a:xfrm>
              <a:off x="1328738" y="3124200"/>
              <a:ext cx="166687"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PC</a:t>
              </a:r>
              <a:r>
                <a:rPr lang="en-US" sz="600" b="0" baseline="30000">
                  <a:solidFill>
                    <a:srgbClr val="000000"/>
                  </a:solidFill>
                </a:rPr>
                <a:t>ALU</a:t>
              </a:r>
              <a:endParaRPr lang="en-US" b="0" baseline="30000"/>
            </a:p>
          </p:txBody>
        </p:sp>
      </p:grpSp>
      <p:grpSp>
        <p:nvGrpSpPr>
          <p:cNvPr id="6" name="Group 208"/>
          <p:cNvGrpSpPr/>
          <p:nvPr/>
        </p:nvGrpSpPr>
        <p:grpSpPr>
          <a:xfrm>
            <a:off x="370777" y="2284412"/>
            <a:ext cx="4240294" cy="153988"/>
            <a:chOff x="952500" y="1682750"/>
            <a:chExt cx="4532313" cy="153988"/>
          </a:xfrm>
        </p:grpSpPr>
        <p:sp>
          <p:nvSpPr>
            <p:cNvPr id="344" name="Rectangle 343"/>
            <p:cNvSpPr>
              <a:spLocks noChangeArrowheads="1"/>
            </p:cNvSpPr>
            <p:nvPr/>
          </p:nvSpPr>
          <p:spPr bwMode="auto">
            <a:xfrm>
              <a:off x="952500" y="1725613"/>
              <a:ext cx="4532313" cy="36512"/>
            </a:xfrm>
            <a:prstGeom prst="rect">
              <a:avLst/>
            </a:prstGeom>
            <a:solidFill>
              <a:srgbClr val="BBBBBB"/>
            </a:solidFill>
            <a:ln w="9525">
              <a:noFill/>
              <a:miter lim="800000"/>
              <a:headEnd/>
              <a:tailEnd/>
            </a:ln>
          </p:spPr>
          <p:txBody>
            <a:bodyPr/>
            <a:lstStyle/>
            <a:p>
              <a:endParaRPr lang="en-US"/>
            </a:p>
          </p:txBody>
        </p:sp>
        <p:sp>
          <p:nvSpPr>
            <p:cNvPr id="345" name="Rectangle 344"/>
            <p:cNvSpPr>
              <a:spLocks noChangeArrowheads="1"/>
            </p:cNvSpPr>
            <p:nvPr/>
          </p:nvSpPr>
          <p:spPr bwMode="auto">
            <a:xfrm>
              <a:off x="1066800" y="1684338"/>
              <a:ext cx="674688" cy="101600"/>
            </a:xfrm>
            <a:prstGeom prst="rect">
              <a:avLst/>
            </a:prstGeom>
            <a:solidFill>
              <a:srgbClr val="FFFFFF"/>
            </a:solidFill>
            <a:ln w="9525">
              <a:noFill/>
              <a:miter lim="800000"/>
              <a:headEnd/>
              <a:tailEnd/>
            </a:ln>
          </p:spPr>
          <p:txBody>
            <a:bodyPr/>
            <a:lstStyle/>
            <a:p>
              <a:endParaRPr lang="en-US"/>
            </a:p>
          </p:txBody>
        </p:sp>
        <p:sp>
          <p:nvSpPr>
            <p:cNvPr id="346" name="Rectangle 345"/>
            <p:cNvSpPr>
              <a:spLocks noChangeArrowheads="1"/>
            </p:cNvSpPr>
            <p:nvPr/>
          </p:nvSpPr>
          <p:spPr bwMode="auto">
            <a:xfrm>
              <a:off x="1063625" y="1687513"/>
              <a:ext cx="666750" cy="93662"/>
            </a:xfrm>
            <a:prstGeom prst="rect">
              <a:avLst/>
            </a:prstGeom>
            <a:noFill/>
            <a:ln w="11113">
              <a:solidFill>
                <a:srgbClr val="000000"/>
              </a:solidFill>
              <a:miter lim="800000"/>
              <a:headEnd/>
              <a:tailEnd/>
            </a:ln>
          </p:spPr>
          <p:txBody>
            <a:bodyPr/>
            <a:lstStyle/>
            <a:p>
              <a:endParaRPr lang="en-US"/>
            </a:p>
          </p:txBody>
        </p:sp>
        <p:sp>
          <p:nvSpPr>
            <p:cNvPr id="347" name="Freeform 346"/>
            <p:cNvSpPr>
              <a:spLocks/>
            </p:cNvSpPr>
            <p:nvPr/>
          </p:nvSpPr>
          <p:spPr bwMode="auto">
            <a:xfrm>
              <a:off x="1060450" y="1725613"/>
              <a:ext cx="65088" cy="28575"/>
            </a:xfrm>
            <a:custGeom>
              <a:avLst/>
              <a:gdLst>
                <a:gd name="T0" fmla="*/ 0 w 49"/>
                <a:gd name="T1" fmla="*/ 2147483647 h 21"/>
                <a:gd name="T2" fmla="*/ 2147483647 w 49"/>
                <a:gd name="T3" fmla="*/ 0 h 21"/>
                <a:gd name="T4" fmla="*/ 2147483647 w 49"/>
                <a:gd name="T5" fmla="*/ 2147483647 h 21"/>
                <a:gd name="T6" fmla="*/ 2147483647 w 49"/>
                <a:gd name="T7" fmla="*/ 2147483647 h 21"/>
                <a:gd name="T8" fmla="*/ 0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0" y="7"/>
                  </a:moveTo>
                  <a:lnTo>
                    <a:pt x="4" y="0"/>
                  </a:lnTo>
                  <a:lnTo>
                    <a:pt x="49" y="14"/>
                  </a:lnTo>
                  <a:lnTo>
                    <a:pt x="49" y="21"/>
                  </a:lnTo>
                  <a:lnTo>
                    <a:pt x="0" y="7"/>
                  </a:lnTo>
                  <a:close/>
                </a:path>
              </a:pathLst>
            </a:custGeom>
            <a:solidFill>
              <a:srgbClr val="000000"/>
            </a:solidFill>
            <a:ln w="9525">
              <a:noFill/>
              <a:round/>
              <a:headEnd/>
              <a:tailEnd/>
            </a:ln>
          </p:spPr>
          <p:txBody>
            <a:bodyPr/>
            <a:lstStyle/>
            <a:p>
              <a:endParaRPr lang="en-US"/>
            </a:p>
          </p:txBody>
        </p:sp>
        <p:sp>
          <p:nvSpPr>
            <p:cNvPr id="348" name="Freeform 347"/>
            <p:cNvSpPr>
              <a:spLocks/>
            </p:cNvSpPr>
            <p:nvPr/>
          </p:nvSpPr>
          <p:spPr bwMode="auto">
            <a:xfrm>
              <a:off x="1060450" y="1744663"/>
              <a:ext cx="65088" cy="33337"/>
            </a:xfrm>
            <a:custGeom>
              <a:avLst/>
              <a:gdLst>
                <a:gd name="T0" fmla="*/ 2147483647 w 49"/>
                <a:gd name="T1" fmla="*/ 2147483647 h 25"/>
                <a:gd name="T2" fmla="*/ 0 w 49"/>
                <a:gd name="T3" fmla="*/ 2147483647 h 25"/>
                <a:gd name="T4" fmla="*/ 2147483647 w 49"/>
                <a:gd name="T5" fmla="*/ 0 h 25"/>
                <a:gd name="T6" fmla="*/ 2147483647 w 49"/>
                <a:gd name="T7" fmla="*/ 2147483647 h 25"/>
                <a:gd name="T8" fmla="*/ 2147483647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4" y="25"/>
                  </a:moveTo>
                  <a:lnTo>
                    <a:pt x="0" y="18"/>
                  </a:lnTo>
                  <a:lnTo>
                    <a:pt x="49" y="0"/>
                  </a:lnTo>
                  <a:lnTo>
                    <a:pt x="49" y="7"/>
                  </a:lnTo>
                  <a:lnTo>
                    <a:pt x="4" y="25"/>
                  </a:lnTo>
                  <a:close/>
                </a:path>
              </a:pathLst>
            </a:custGeom>
            <a:solidFill>
              <a:srgbClr val="000000"/>
            </a:solidFill>
            <a:ln w="9525">
              <a:noFill/>
              <a:round/>
              <a:headEnd/>
              <a:tailEnd/>
            </a:ln>
          </p:spPr>
          <p:txBody>
            <a:bodyPr/>
            <a:lstStyle/>
            <a:p>
              <a:endParaRPr lang="en-US"/>
            </a:p>
          </p:txBody>
        </p:sp>
        <p:sp>
          <p:nvSpPr>
            <p:cNvPr id="349" name="Rectangle 348"/>
            <p:cNvSpPr>
              <a:spLocks noChangeArrowheads="1"/>
            </p:cNvSpPr>
            <p:nvPr/>
          </p:nvSpPr>
          <p:spPr bwMode="auto">
            <a:xfrm>
              <a:off x="2324100" y="1684338"/>
              <a:ext cx="674688" cy="101600"/>
            </a:xfrm>
            <a:prstGeom prst="rect">
              <a:avLst/>
            </a:prstGeom>
            <a:solidFill>
              <a:srgbClr val="FFFFFF"/>
            </a:solidFill>
            <a:ln w="9525">
              <a:noFill/>
              <a:miter lim="800000"/>
              <a:headEnd/>
              <a:tailEnd/>
            </a:ln>
          </p:spPr>
          <p:txBody>
            <a:bodyPr/>
            <a:lstStyle/>
            <a:p>
              <a:endParaRPr lang="en-US"/>
            </a:p>
          </p:txBody>
        </p:sp>
        <p:sp>
          <p:nvSpPr>
            <p:cNvPr id="350" name="Rectangle 349"/>
            <p:cNvSpPr>
              <a:spLocks noChangeArrowheads="1"/>
            </p:cNvSpPr>
            <p:nvPr/>
          </p:nvSpPr>
          <p:spPr bwMode="auto">
            <a:xfrm>
              <a:off x="2327275" y="1687513"/>
              <a:ext cx="666750" cy="93662"/>
            </a:xfrm>
            <a:prstGeom prst="rect">
              <a:avLst/>
            </a:prstGeom>
            <a:noFill/>
            <a:ln w="11113">
              <a:solidFill>
                <a:srgbClr val="000000"/>
              </a:solidFill>
              <a:miter lim="800000"/>
              <a:headEnd/>
              <a:tailEnd/>
            </a:ln>
          </p:spPr>
          <p:txBody>
            <a:bodyPr/>
            <a:lstStyle/>
            <a:p>
              <a:endParaRPr lang="en-US"/>
            </a:p>
          </p:txBody>
        </p:sp>
        <p:sp>
          <p:nvSpPr>
            <p:cNvPr id="351" name="Freeform 350"/>
            <p:cNvSpPr>
              <a:spLocks/>
            </p:cNvSpPr>
            <p:nvPr/>
          </p:nvSpPr>
          <p:spPr bwMode="auto">
            <a:xfrm>
              <a:off x="2324100" y="1725613"/>
              <a:ext cx="65088" cy="28575"/>
            </a:xfrm>
            <a:custGeom>
              <a:avLst/>
              <a:gdLst>
                <a:gd name="T0" fmla="*/ 0 w 49"/>
                <a:gd name="T1" fmla="*/ 2147483647 h 21"/>
                <a:gd name="T2" fmla="*/ 2147483647 w 49"/>
                <a:gd name="T3" fmla="*/ 0 h 21"/>
                <a:gd name="T4" fmla="*/ 2147483647 w 49"/>
                <a:gd name="T5" fmla="*/ 2147483647 h 21"/>
                <a:gd name="T6" fmla="*/ 2147483647 w 49"/>
                <a:gd name="T7" fmla="*/ 2147483647 h 21"/>
                <a:gd name="T8" fmla="*/ 0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0" y="7"/>
                  </a:moveTo>
                  <a:lnTo>
                    <a:pt x="4" y="0"/>
                  </a:lnTo>
                  <a:lnTo>
                    <a:pt x="49" y="14"/>
                  </a:lnTo>
                  <a:lnTo>
                    <a:pt x="49" y="21"/>
                  </a:lnTo>
                  <a:lnTo>
                    <a:pt x="0" y="7"/>
                  </a:lnTo>
                  <a:close/>
                </a:path>
              </a:pathLst>
            </a:custGeom>
            <a:solidFill>
              <a:srgbClr val="000000"/>
            </a:solidFill>
            <a:ln w="9525">
              <a:noFill/>
              <a:round/>
              <a:headEnd/>
              <a:tailEnd/>
            </a:ln>
          </p:spPr>
          <p:txBody>
            <a:bodyPr/>
            <a:lstStyle/>
            <a:p>
              <a:endParaRPr lang="en-US"/>
            </a:p>
          </p:txBody>
        </p:sp>
        <p:sp>
          <p:nvSpPr>
            <p:cNvPr id="352" name="Freeform 351"/>
            <p:cNvSpPr>
              <a:spLocks/>
            </p:cNvSpPr>
            <p:nvPr/>
          </p:nvSpPr>
          <p:spPr bwMode="auto">
            <a:xfrm>
              <a:off x="2324100" y="1744663"/>
              <a:ext cx="65088" cy="33337"/>
            </a:xfrm>
            <a:custGeom>
              <a:avLst/>
              <a:gdLst>
                <a:gd name="T0" fmla="*/ 2147483647 w 49"/>
                <a:gd name="T1" fmla="*/ 2147483647 h 25"/>
                <a:gd name="T2" fmla="*/ 0 w 49"/>
                <a:gd name="T3" fmla="*/ 2147483647 h 25"/>
                <a:gd name="T4" fmla="*/ 2147483647 w 49"/>
                <a:gd name="T5" fmla="*/ 0 h 25"/>
                <a:gd name="T6" fmla="*/ 2147483647 w 49"/>
                <a:gd name="T7" fmla="*/ 2147483647 h 25"/>
                <a:gd name="T8" fmla="*/ 2147483647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4" y="25"/>
                  </a:moveTo>
                  <a:lnTo>
                    <a:pt x="0" y="18"/>
                  </a:lnTo>
                  <a:lnTo>
                    <a:pt x="49" y="0"/>
                  </a:lnTo>
                  <a:lnTo>
                    <a:pt x="49" y="7"/>
                  </a:lnTo>
                  <a:lnTo>
                    <a:pt x="4" y="25"/>
                  </a:lnTo>
                  <a:close/>
                </a:path>
              </a:pathLst>
            </a:custGeom>
            <a:solidFill>
              <a:srgbClr val="000000"/>
            </a:solidFill>
            <a:ln w="9525">
              <a:noFill/>
              <a:round/>
              <a:headEnd/>
              <a:tailEnd/>
            </a:ln>
          </p:spPr>
          <p:txBody>
            <a:bodyPr/>
            <a:lstStyle/>
            <a:p>
              <a:endParaRPr lang="en-US"/>
            </a:p>
          </p:txBody>
        </p:sp>
        <p:sp>
          <p:nvSpPr>
            <p:cNvPr id="353" name="Rectangle 352"/>
            <p:cNvSpPr>
              <a:spLocks noChangeArrowheads="1"/>
            </p:cNvSpPr>
            <p:nvPr/>
          </p:nvSpPr>
          <p:spPr bwMode="auto">
            <a:xfrm>
              <a:off x="2630488" y="1744663"/>
              <a:ext cx="14287"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 </a:t>
              </a:r>
              <a:endParaRPr lang="en-US" b="0"/>
            </a:p>
          </p:txBody>
        </p:sp>
        <p:sp>
          <p:nvSpPr>
            <p:cNvPr id="354" name="Rectangle 353"/>
            <p:cNvSpPr>
              <a:spLocks noChangeArrowheads="1"/>
            </p:cNvSpPr>
            <p:nvPr/>
          </p:nvSpPr>
          <p:spPr bwMode="auto">
            <a:xfrm>
              <a:off x="2638425" y="1744663"/>
              <a:ext cx="14288"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 </a:t>
              </a:r>
              <a:endParaRPr lang="en-US" b="0"/>
            </a:p>
          </p:txBody>
        </p:sp>
        <p:sp>
          <p:nvSpPr>
            <p:cNvPr id="355" name="Rectangle 354"/>
            <p:cNvSpPr>
              <a:spLocks noChangeArrowheads="1"/>
            </p:cNvSpPr>
            <p:nvPr/>
          </p:nvSpPr>
          <p:spPr bwMode="auto">
            <a:xfrm>
              <a:off x="2600325" y="1682750"/>
              <a:ext cx="114300"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IR</a:t>
              </a:r>
              <a:r>
                <a:rPr lang="en-US" sz="600" b="0" baseline="30000">
                  <a:solidFill>
                    <a:srgbClr val="000000"/>
                  </a:solidFill>
                </a:rPr>
                <a:t>RF</a:t>
              </a:r>
              <a:endParaRPr lang="en-US" b="0" baseline="30000"/>
            </a:p>
          </p:txBody>
        </p:sp>
        <p:sp>
          <p:nvSpPr>
            <p:cNvPr id="356" name="Rectangle 355"/>
            <p:cNvSpPr>
              <a:spLocks noChangeArrowheads="1"/>
            </p:cNvSpPr>
            <p:nvPr/>
          </p:nvSpPr>
          <p:spPr bwMode="auto">
            <a:xfrm>
              <a:off x="1328738" y="1685925"/>
              <a:ext cx="138112" cy="92075"/>
            </a:xfrm>
            <a:prstGeom prst="rect">
              <a:avLst/>
            </a:prstGeom>
            <a:noFill/>
            <a:ln w="9525">
              <a:noFill/>
              <a:miter lim="800000"/>
              <a:headEnd/>
              <a:tailEnd/>
            </a:ln>
          </p:spPr>
          <p:txBody>
            <a:bodyPr wrap="none" lIns="0" tIns="0" rIns="0" bIns="0">
              <a:spAutoFit/>
            </a:bodyPr>
            <a:lstStyle/>
            <a:p>
              <a:pPr eaLnBrk="0" hangingPunct="0"/>
              <a:r>
                <a:rPr lang="en-US" sz="600" b="0" dirty="0">
                  <a:solidFill>
                    <a:srgbClr val="000000"/>
                  </a:solidFill>
                </a:rPr>
                <a:t>PC</a:t>
              </a:r>
              <a:r>
                <a:rPr lang="en-US" sz="600" b="0" baseline="30000" dirty="0">
                  <a:solidFill>
                    <a:srgbClr val="000000"/>
                  </a:solidFill>
                </a:rPr>
                <a:t>RF</a:t>
              </a:r>
              <a:endParaRPr lang="en-US" b="0" baseline="30000" dirty="0"/>
            </a:p>
          </p:txBody>
        </p:sp>
      </p:grpSp>
      <p:sp>
        <p:nvSpPr>
          <p:cNvPr id="315" name="TextBox 314"/>
          <p:cNvSpPr txBox="1"/>
          <p:nvPr/>
        </p:nvSpPr>
        <p:spPr>
          <a:xfrm>
            <a:off x="128461" y="1632268"/>
            <a:ext cx="328739" cy="369332"/>
          </a:xfrm>
          <a:prstGeom prst="rect">
            <a:avLst/>
          </a:prstGeom>
          <a:noFill/>
        </p:spPr>
        <p:txBody>
          <a:bodyPr wrap="none" rtlCol="0">
            <a:spAutoFit/>
          </a:bodyPr>
          <a:lstStyle/>
          <a:p>
            <a:r>
              <a:rPr lang="en-US" dirty="0">
                <a:latin typeface="+mn-lt"/>
              </a:rPr>
              <a:t>IF</a:t>
            </a:r>
          </a:p>
        </p:txBody>
      </p:sp>
      <p:sp>
        <p:nvSpPr>
          <p:cNvPr id="316" name="TextBox 315"/>
          <p:cNvSpPr txBox="1"/>
          <p:nvPr/>
        </p:nvSpPr>
        <p:spPr>
          <a:xfrm>
            <a:off x="76200" y="2819400"/>
            <a:ext cx="405225" cy="369332"/>
          </a:xfrm>
          <a:prstGeom prst="rect">
            <a:avLst/>
          </a:prstGeom>
          <a:noFill/>
        </p:spPr>
        <p:txBody>
          <a:bodyPr wrap="none" rtlCol="0">
            <a:spAutoFit/>
          </a:bodyPr>
          <a:lstStyle/>
          <a:p>
            <a:r>
              <a:rPr lang="en-US" dirty="0">
                <a:latin typeface="+mn-lt"/>
              </a:rPr>
              <a:t>RF</a:t>
            </a:r>
          </a:p>
        </p:txBody>
      </p:sp>
      <p:sp>
        <p:nvSpPr>
          <p:cNvPr id="317" name="TextBox 316"/>
          <p:cNvSpPr txBox="1"/>
          <p:nvPr/>
        </p:nvSpPr>
        <p:spPr>
          <a:xfrm>
            <a:off x="33407" y="4038600"/>
            <a:ext cx="576193" cy="369332"/>
          </a:xfrm>
          <a:prstGeom prst="rect">
            <a:avLst/>
          </a:prstGeom>
          <a:noFill/>
        </p:spPr>
        <p:txBody>
          <a:bodyPr wrap="none" rtlCol="0">
            <a:spAutoFit/>
          </a:bodyPr>
          <a:lstStyle/>
          <a:p>
            <a:r>
              <a:rPr lang="en-US" dirty="0">
                <a:latin typeface="+mn-lt"/>
              </a:rPr>
              <a:t>ALU</a:t>
            </a:r>
          </a:p>
        </p:txBody>
      </p:sp>
      <p:sp>
        <p:nvSpPr>
          <p:cNvPr id="318" name="TextBox 317"/>
          <p:cNvSpPr txBox="1"/>
          <p:nvPr/>
        </p:nvSpPr>
        <p:spPr>
          <a:xfrm>
            <a:off x="0" y="4800600"/>
            <a:ext cx="616685" cy="369332"/>
          </a:xfrm>
          <a:prstGeom prst="rect">
            <a:avLst/>
          </a:prstGeom>
          <a:noFill/>
        </p:spPr>
        <p:txBody>
          <a:bodyPr wrap="none" rtlCol="0">
            <a:spAutoFit/>
          </a:bodyPr>
          <a:lstStyle/>
          <a:p>
            <a:r>
              <a:rPr lang="en-US" dirty="0">
                <a:latin typeface="+mn-lt"/>
              </a:rPr>
              <a:t>MEM</a:t>
            </a:r>
          </a:p>
        </p:txBody>
      </p:sp>
      <p:sp>
        <p:nvSpPr>
          <p:cNvPr id="319" name="TextBox 318"/>
          <p:cNvSpPr txBox="1"/>
          <p:nvPr/>
        </p:nvSpPr>
        <p:spPr>
          <a:xfrm>
            <a:off x="76200" y="5804158"/>
            <a:ext cx="519204" cy="369332"/>
          </a:xfrm>
          <a:prstGeom prst="rect">
            <a:avLst/>
          </a:prstGeom>
          <a:noFill/>
        </p:spPr>
        <p:txBody>
          <a:bodyPr wrap="none" rtlCol="0">
            <a:spAutoFit/>
          </a:bodyPr>
          <a:lstStyle/>
          <a:p>
            <a:r>
              <a:rPr lang="en-US" dirty="0">
                <a:latin typeface="+mn-lt"/>
              </a:rPr>
              <a:t>WB</a:t>
            </a:r>
          </a:p>
        </p:txBody>
      </p:sp>
      <p:sp>
        <p:nvSpPr>
          <p:cNvPr id="320" name="Freeform 414"/>
          <p:cNvSpPr>
            <a:spLocks/>
          </p:cNvSpPr>
          <p:nvPr/>
        </p:nvSpPr>
        <p:spPr bwMode="auto">
          <a:xfrm>
            <a:off x="1738658" y="3668713"/>
            <a:ext cx="316352" cy="84137"/>
          </a:xfrm>
          <a:custGeom>
            <a:avLst/>
            <a:gdLst>
              <a:gd name="T0" fmla="*/ 0 w 252"/>
              <a:gd name="T1" fmla="*/ 0 h 63"/>
              <a:gd name="T2" fmla="*/ 2147483647 w 252"/>
              <a:gd name="T3" fmla="*/ 0 h 63"/>
              <a:gd name="T4" fmla="*/ 2147483647 w 252"/>
              <a:gd name="T5" fmla="*/ 2147483647 h 63"/>
              <a:gd name="T6" fmla="*/ 2147483647 w 252"/>
              <a:gd name="T7" fmla="*/ 2147483647 h 63"/>
              <a:gd name="T8" fmla="*/ 0 w 252"/>
              <a:gd name="T9" fmla="*/ 0 h 63"/>
              <a:gd name="T10" fmla="*/ 0 60000 65536"/>
              <a:gd name="T11" fmla="*/ 0 60000 65536"/>
              <a:gd name="T12" fmla="*/ 0 60000 65536"/>
              <a:gd name="T13" fmla="*/ 0 60000 65536"/>
              <a:gd name="T14" fmla="*/ 0 60000 65536"/>
              <a:gd name="T15" fmla="*/ 0 w 252"/>
              <a:gd name="T16" fmla="*/ 0 h 63"/>
              <a:gd name="T17" fmla="*/ 252 w 252"/>
              <a:gd name="T18" fmla="*/ 63 h 63"/>
            </a:gdLst>
            <a:ahLst/>
            <a:cxnLst>
              <a:cxn ang="T10">
                <a:pos x="T0" y="T1"/>
              </a:cxn>
              <a:cxn ang="T11">
                <a:pos x="T2" y="T3"/>
              </a:cxn>
              <a:cxn ang="T12">
                <a:pos x="T4" y="T5"/>
              </a:cxn>
              <a:cxn ang="T13">
                <a:pos x="T6" y="T7"/>
              </a:cxn>
              <a:cxn ang="T14">
                <a:pos x="T8" y="T9"/>
              </a:cxn>
            </a:cxnLst>
            <a:rect l="T15" t="T16" r="T17" b="T18"/>
            <a:pathLst>
              <a:path w="252" h="63">
                <a:moveTo>
                  <a:pt x="0" y="0"/>
                </a:moveTo>
                <a:lnTo>
                  <a:pt x="252" y="0"/>
                </a:lnTo>
                <a:lnTo>
                  <a:pt x="221" y="63"/>
                </a:lnTo>
                <a:lnTo>
                  <a:pt x="32" y="63"/>
                </a:lnTo>
                <a:lnTo>
                  <a:pt x="0" y="0"/>
                </a:lnTo>
                <a:close/>
              </a:path>
            </a:pathLst>
          </a:custGeom>
          <a:solidFill>
            <a:schemeClr val="accent2">
              <a:lumMod val="40000"/>
              <a:lumOff val="60000"/>
            </a:schemeClr>
          </a:solidFill>
          <a:ln w="9525">
            <a:noFill/>
            <a:round/>
            <a:headEnd/>
            <a:tailEnd/>
          </a:ln>
        </p:spPr>
        <p:txBody>
          <a:bodyPr/>
          <a:lstStyle/>
          <a:p>
            <a:endParaRPr lang="en-US"/>
          </a:p>
        </p:txBody>
      </p:sp>
      <p:sp>
        <p:nvSpPr>
          <p:cNvPr id="321" name="Freeform 415"/>
          <p:cNvSpPr>
            <a:spLocks/>
          </p:cNvSpPr>
          <p:nvPr/>
        </p:nvSpPr>
        <p:spPr bwMode="auto">
          <a:xfrm>
            <a:off x="1738658" y="3668713"/>
            <a:ext cx="316352" cy="84137"/>
          </a:xfrm>
          <a:custGeom>
            <a:avLst/>
            <a:gdLst>
              <a:gd name="T0" fmla="*/ 0 w 252"/>
              <a:gd name="T1" fmla="*/ 0 h 63"/>
              <a:gd name="T2" fmla="*/ 2147483647 w 252"/>
              <a:gd name="T3" fmla="*/ 0 h 63"/>
              <a:gd name="T4" fmla="*/ 2147483647 w 252"/>
              <a:gd name="T5" fmla="*/ 2147483647 h 63"/>
              <a:gd name="T6" fmla="*/ 2147483647 w 252"/>
              <a:gd name="T7" fmla="*/ 2147483647 h 63"/>
              <a:gd name="T8" fmla="*/ 0 w 252"/>
              <a:gd name="T9" fmla="*/ 0 h 63"/>
              <a:gd name="T10" fmla="*/ 0 60000 65536"/>
              <a:gd name="T11" fmla="*/ 0 60000 65536"/>
              <a:gd name="T12" fmla="*/ 0 60000 65536"/>
              <a:gd name="T13" fmla="*/ 0 60000 65536"/>
              <a:gd name="T14" fmla="*/ 0 60000 65536"/>
              <a:gd name="T15" fmla="*/ 0 w 252"/>
              <a:gd name="T16" fmla="*/ 0 h 63"/>
              <a:gd name="T17" fmla="*/ 252 w 252"/>
              <a:gd name="T18" fmla="*/ 63 h 63"/>
            </a:gdLst>
            <a:ahLst/>
            <a:cxnLst>
              <a:cxn ang="T10">
                <a:pos x="T0" y="T1"/>
              </a:cxn>
              <a:cxn ang="T11">
                <a:pos x="T2" y="T3"/>
              </a:cxn>
              <a:cxn ang="T12">
                <a:pos x="T4" y="T5"/>
              </a:cxn>
              <a:cxn ang="T13">
                <a:pos x="T6" y="T7"/>
              </a:cxn>
              <a:cxn ang="T14">
                <a:pos x="T8" y="T9"/>
              </a:cxn>
            </a:cxnLst>
            <a:rect l="T15" t="T16" r="T17" b="T18"/>
            <a:pathLst>
              <a:path w="252" h="63">
                <a:moveTo>
                  <a:pt x="0" y="0"/>
                </a:moveTo>
                <a:lnTo>
                  <a:pt x="252" y="0"/>
                </a:lnTo>
                <a:lnTo>
                  <a:pt x="221" y="63"/>
                </a:lnTo>
                <a:lnTo>
                  <a:pt x="32" y="63"/>
                </a:lnTo>
                <a:lnTo>
                  <a:pt x="0" y="0"/>
                </a:lnTo>
              </a:path>
            </a:pathLst>
          </a:custGeom>
          <a:noFill/>
          <a:ln w="11113">
            <a:solidFill>
              <a:srgbClr val="000000"/>
            </a:solidFill>
            <a:round/>
            <a:headEnd/>
            <a:tailEnd/>
          </a:ln>
        </p:spPr>
        <p:txBody>
          <a:bodyPr/>
          <a:lstStyle/>
          <a:p>
            <a:endParaRPr lang="en-US"/>
          </a:p>
        </p:txBody>
      </p:sp>
      <p:sp>
        <p:nvSpPr>
          <p:cNvPr id="322" name="Line 418"/>
          <p:cNvSpPr>
            <a:spLocks noChangeShapeType="1"/>
          </p:cNvSpPr>
          <p:nvPr/>
        </p:nvSpPr>
        <p:spPr bwMode="auto">
          <a:xfrm>
            <a:off x="1616870" y="3709988"/>
            <a:ext cx="100995" cy="1587"/>
          </a:xfrm>
          <a:prstGeom prst="line">
            <a:avLst/>
          </a:prstGeom>
          <a:noFill/>
          <a:ln w="4763">
            <a:solidFill>
              <a:schemeClr val="tx1">
                <a:lumMod val="50000"/>
                <a:lumOff val="50000"/>
              </a:schemeClr>
            </a:solidFill>
            <a:round/>
            <a:headEnd/>
            <a:tailEnd/>
          </a:ln>
        </p:spPr>
        <p:txBody>
          <a:bodyPr/>
          <a:lstStyle/>
          <a:p>
            <a:endParaRPr lang="en-US">
              <a:solidFill>
                <a:srgbClr val="C00000"/>
              </a:solidFill>
            </a:endParaRPr>
          </a:p>
        </p:txBody>
      </p:sp>
      <p:sp>
        <p:nvSpPr>
          <p:cNvPr id="323" name="Freeform 419"/>
          <p:cNvSpPr>
            <a:spLocks/>
          </p:cNvSpPr>
          <p:nvPr/>
        </p:nvSpPr>
        <p:spPr bwMode="auto">
          <a:xfrm flipH="1">
            <a:off x="1700042" y="3690938"/>
            <a:ext cx="53468" cy="38100"/>
          </a:xfrm>
          <a:custGeom>
            <a:avLst/>
            <a:gdLst>
              <a:gd name="T0" fmla="*/ 0 w 42"/>
              <a:gd name="T1" fmla="*/ 2147483647 h 28"/>
              <a:gd name="T2" fmla="*/ 2147483647 w 42"/>
              <a:gd name="T3" fmla="*/ 2147483647 h 28"/>
              <a:gd name="T4" fmla="*/ 2147483647 w 42"/>
              <a:gd name="T5" fmla="*/ 2147483647 h 28"/>
              <a:gd name="T6" fmla="*/ 2147483647 w 42"/>
              <a:gd name="T7" fmla="*/ 2147483647 h 28"/>
              <a:gd name="T8" fmla="*/ 2147483647 w 42"/>
              <a:gd name="T9" fmla="*/ 2147483647 h 28"/>
              <a:gd name="T10" fmla="*/ 2147483647 w 42"/>
              <a:gd name="T11" fmla="*/ 0 h 28"/>
              <a:gd name="T12" fmla="*/ 2147483647 w 42"/>
              <a:gd name="T13" fmla="*/ 0 h 28"/>
              <a:gd name="T14" fmla="*/ 0 w 42"/>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28"/>
              <a:gd name="T26" fmla="*/ 42 w 42"/>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28">
                <a:moveTo>
                  <a:pt x="0" y="14"/>
                </a:moveTo>
                <a:lnTo>
                  <a:pt x="42" y="28"/>
                </a:lnTo>
                <a:lnTo>
                  <a:pt x="21" y="14"/>
                </a:lnTo>
                <a:lnTo>
                  <a:pt x="42" y="0"/>
                </a:lnTo>
                <a:lnTo>
                  <a:pt x="0" y="14"/>
                </a:lnTo>
                <a:close/>
              </a:path>
            </a:pathLst>
          </a:custGeom>
          <a:solidFill>
            <a:srgbClr val="000000"/>
          </a:solidFill>
          <a:ln w="9525">
            <a:solidFill>
              <a:schemeClr val="tx1">
                <a:lumMod val="50000"/>
                <a:lumOff val="50000"/>
              </a:schemeClr>
            </a:solidFill>
            <a:round/>
            <a:headEnd/>
            <a:tailEnd/>
          </a:ln>
        </p:spPr>
        <p:txBody>
          <a:bodyPr/>
          <a:lstStyle/>
          <a:p>
            <a:endParaRPr lang="en-US">
              <a:solidFill>
                <a:srgbClr val="C00000"/>
              </a:solidFill>
            </a:endParaRPr>
          </a:p>
        </p:txBody>
      </p:sp>
      <p:sp>
        <p:nvSpPr>
          <p:cNvPr id="324" name="Freeform 420"/>
          <p:cNvSpPr>
            <a:spLocks/>
          </p:cNvSpPr>
          <p:nvPr/>
        </p:nvSpPr>
        <p:spPr bwMode="auto">
          <a:xfrm flipH="1">
            <a:off x="1700042" y="3690938"/>
            <a:ext cx="53468" cy="38100"/>
          </a:xfrm>
          <a:custGeom>
            <a:avLst/>
            <a:gdLst>
              <a:gd name="T0" fmla="*/ 0 w 42"/>
              <a:gd name="T1" fmla="*/ 2147483647 h 28"/>
              <a:gd name="T2" fmla="*/ 2147483647 w 42"/>
              <a:gd name="T3" fmla="*/ 2147483647 h 28"/>
              <a:gd name="T4" fmla="*/ 2147483647 w 42"/>
              <a:gd name="T5" fmla="*/ 2147483647 h 28"/>
              <a:gd name="T6" fmla="*/ 2147483647 w 42"/>
              <a:gd name="T7" fmla="*/ 2147483647 h 28"/>
              <a:gd name="T8" fmla="*/ 2147483647 w 42"/>
              <a:gd name="T9" fmla="*/ 2147483647 h 28"/>
              <a:gd name="T10" fmla="*/ 2147483647 w 42"/>
              <a:gd name="T11" fmla="*/ 0 h 28"/>
              <a:gd name="T12" fmla="*/ 2147483647 w 42"/>
              <a:gd name="T13" fmla="*/ 0 h 28"/>
              <a:gd name="T14" fmla="*/ 0 w 42"/>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28"/>
              <a:gd name="T26" fmla="*/ 42 w 42"/>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28">
                <a:moveTo>
                  <a:pt x="0" y="14"/>
                </a:moveTo>
                <a:lnTo>
                  <a:pt x="42" y="28"/>
                </a:lnTo>
                <a:lnTo>
                  <a:pt x="21" y="14"/>
                </a:lnTo>
                <a:lnTo>
                  <a:pt x="42" y="0"/>
                </a:lnTo>
                <a:lnTo>
                  <a:pt x="0" y="14"/>
                </a:lnTo>
              </a:path>
            </a:pathLst>
          </a:custGeom>
          <a:noFill/>
          <a:ln w="4763">
            <a:solidFill>
              <a:schemeClr val="tx1">
                <a:lumMod val="50000"/>
                <a:lumOff val="50000"/>
              </a:schemeClr>
            </a:solidFill>
            <a:round/>
            <a:headEnd/>
            <a:tailEnd/>
          </a:ln>
        </p:spPr>
        <p:txBody>
          <a:bodyPr/>
          <a:lstStyle/>
          <a:p>
            <a:endParaRPr lang="en-US">
              <a:solidFill>
                <a:srgbClr val="C00000"/>
              </a:solidFill>
            </a:endParaRPr>
          </a:p>
        </p:txBody>
      </p:sp>
      <p:sp>
        <p:nvSpPr>
          <p:cNvPr id="325" name="Rectangle 421"/>
          <p:cNvSpPr>
            <a:spLocks noChangeArrowheads="1"/>
          </p:cNvSpPr>
          <p:nvPr/>
        </p:nvSpPr>
        <p:spPr bwMode="auto">
          <a:xfrm>
            <a:off x="1368842" y="3671888"/>
            <a:ext cx="272510" cy="107722"/>
          </a:xfrm>
          <a:prstGeom prst="rect">
            <a:avLst/>
          </a:prstGeom>
          <a:noFill/>
          <a:ln w="9525">
            <a:noFill/>
            <a:miter lim="800000"/>
            <a:headEnd/>
            <a:tailEnd/>
          </a:ln>
        </p:spPr>
        <p:txBody>
          <a:bodyPr wrap="none" lIns="0" tIns="0" rIns="0" bIns="0">
            <a:spAutoFit/>
          </a:bodyPr>
          <a:lstStyle/>
          <a:p>
            <a:pPr eaLnBrk="0" hangingPunct="0"/>
            <a:r>
              <a:rPr lang="en-US" sz="700" b="0" dirty="0"/>
              <a:t>STALL</a:t>
            </a:r>
            <a:endParaRPr lang="en-US" sz="2000" b="0" baseline="30000" dirty="0"/>
          </a:p>
        </p:txBody>
      </p:sp>
      <p:sp>
        <p:nvSpPr>
          <p:cNvPr id="326" name="Freeform 422"/>
          <p:cNvSpPr>
            <a:spLocks/>
          </p:cNvSpPr>
          <p:nvPr/>
        </p:nvSpPr>
        <p:spPr bwMode="auto">
          <a:xfrm flipH="1">
            <a:off x="1599047" y="3473450"/>
            <a:ext cx="292588" cy="192088"/>
          </a:xfrm>
          <a:custGeom>
            <a:avLst/>
            <a:gdLst>
              <a:gd name="T0" fmla="*/ 2147483647 w 234"/>
              <a:gd name="T1" fmla="*/ 0 h 143"/>
              <a:gd name="T2" fmla="*/ 0 w 234"/>
              <a:gd name="T3" fmla="*/ 0 h 143"/>
              <a:gd name="T4" fmla="*/ 0 w 234"/>
              <a:gd name="T5" fmla="*/ 2147483647 h 143"/>
              <a:gd name="T6" fmla="*/ 0 60000 65536"/>
              <a:gd name="T7" fmla="*/ 0 60000 65536"/>
              <a:gd name="T8" fmla="*/ 0 60000 65536"/>
              <a:gd name="T9" fmla="*/ 0 w 234"/>
              <a:gd name="T10" fmla="*/ 0 h 143"/>
              <a:gd name="T11" fmla="*/ 234 w 234"/>
              <a:gd name="T12" fmla="*/ 143 h 143"/>
            </a:gdLst>
            <a:ahLst/>
            <a:cxnLst>
              <a:cxn ang="T6">
                <a:pos x="T0" y="T1"/>
              </a:cxn>
              <a:cxn ang="T7">
                <a:pos x="T2" y="T3"/>
              </a:cxn>
              <a:cxn ang="T8">
                <a:pos x="T4" y="T5"/>
              </a:cxn>
            </a:cxnLst>
            <a:rect l="T9" t="T10" r="T11" b="T12"/>
            <a:pathLst>
              <a:path w="234" h="143">
                <a:moveTo>
                  <a:pt x="234" y="0"/>
                </a:moveTo>
                <a:lnTo>
                  <a:pt x="0" y="0"/>
                </a:lnTo>
                <a:lnTo>
                  <a:pt x="0" y="143"/>
                </a:lnTo>
              </a:path>
            </a:pathLst>
          </a:custGeom>
          <a:noFill/>
          <a:ln w="4763">
            <a:solidFill>
              <a:schemeClr val="tx1">
                <a:lumMod val="50000"/>
                <a:lumOff val="50000"/>
              </a:schemeClr>
            </a:solidFill>
            <a:round/>
            <a:headEnd/>
            <a:tailEnd/>
          </a:ln>
        </p:spPr>
        <p:txBody>
          <a:bodyPr/>
          <a:lstStyle/>
          <a:p>
            <a:endParaRPr lang="en-US"/>
          </a:p>
        </p:txBody>
      </p:sp>
      <p:sp>
        <p:nvSpPr>
          <p:cNvPr id="327" name="Freeform 423"/>
          <p:cNvSpPr>
            <a:spLocks/>
          </p:cNvSpPr>
          <p:nvPr/>
        </p:nvSpPr>
        <p:spPr bwMode="auto">
          <a:xfrm>
            <a:off x="1875298" y="3616325"/>
            <a:ext cx="38616" cy="57150"/>
          </a:xfrm>
          <a:custGeom>
            <a:avLst/>
            <a:gdLst>
              <a:gd name="T0" fmla="*/ 2147483647 w 31"/>
              <a:gd name="T1" fmla="*/ 2147483647 h 42"/>
              <a:gd name="T2" fmla="*/ 2147483647 w 31"/>
              <a:gd name="T3" fmla="*/ 0 h 42"/>
              <a:gd name="T4" fmla="*/ 2147483647 w 31"/>
              <a:gd name="T5" fmla="*/ 0 h 42"/>
              <a:gd name="T6" fmla="*/ 2147483647 w 31"/>
              <a:gd name="T7" fmla="*/ 2147483647 h 42"/>
              <a:gd name="T8" fmla="*/ 2147483647 w 31"/>
              <a:gd name="T9" fmla="*/ 2147483647 h 42"/>
              <a:gd name="T10" fmla="*/ 0 w 31"/>
              <a:gd name="T11" fmla="*/ 0 h 42"/>
              <a:gd name="T12" fmla="*/ 0 w 31"/>
              <a:gd name="T13" fmla="*/ 0 h 42"/>
              <a:gd name="T14" fmla="*/ 2147483647 w 31"/>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42"/>
              <a:gd name="T26" fmla="*/ 31 w 31"/>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42">
                <a:moveTo>
                  <a:pt x="14" y="42"/>
                </a:moveTo>
                <a:lnTo>
                  <a:pt x="31" y="0"/>
                </a:lnTo>
                <a:lnTo>
                  <a:pt x="14" y="21"/>
                </a:lnTo>
                <a:lnTo>
                  <a:pt x="0" y="0"/>
                </a:lnTo>
                <a:lnTo>
                  <a:pt x="14" y="42"/>
                </a:lnTo>
                <a:close/>
              </a:path>
            </a:pathLst>
          </a:custGeom>
          <a:solidFill>
            <a:srgbClr val="000000"/>
          </a:solidFill>
          <a:ln w="9525">
            <a:solidFill>
              <a:schemeClr val="tx1">
                <a:lumMod val="50000"/>
                <a:lumOff val="50000"/>
              </a:schemeClr>
            </a:solidFill>
            <a:round/>
            <a:headEnd/>
            <a:tailEnd/>
          </a:ln>
        </p:spPr>
        <p:txBody>
          <a:bodyPr/>
          <a:lstStyle/>
          <a:p>
            <a:endParaRPr lang="en-US"/>
          </a:p>
        </p:txBody>
      </p:sp>
      <p:sp>
        <p:nvSpPr>
          <p:cNvPr id="328" name="Freeform 424"/>
          <p:cNvSpPr>
            <a:spLocks/>
          </p:cNvSpPr>
          <p:nvPr/>
        </p:nvSpPr>
        <p:spPr bwMode="auto">
          <a:xfrm>
            <a:off x="1875298" y="3616325"/>
            <a:ext cx="38616" cy="57150"/>
          </a:xfrm>
          <a:custGeom>
            <a:avLst/>
            <a:gdLst>
              <a:gd name="T0" fmla="*/ 2147483647 w 31"/>
              <a:gd name="T1" fmla="*/ 2147483647 h 42"/>
              <a:gd name="T2" fmla="*/ 2147483647 w 31"/>
              <a:gd name="T3" fmla="*/ 0 h 42"/>
              <a:gd name="T4" fmla="*/ 2147483647 w 31"/>
              <a:gd name="T5" fmla="*/ 0 h 42"/>
              <a:gd name="T6" fmla="*/ 2147483647 w 31"/>
              <a:gd name="T7" fmla="*/ 2147483647 h 42"/>
              <a:gd name="T8" fmla="*/ 2147483647 w 31"/>
              <a:gd name="T9" fmla="*/ 2147483647 h 42"/>
              <a:gd name="T10" fmla="*/ 0 w 31"/>
              <a:gd name="T11" fmla="*/ 0 h 42"/>
              <a:gd name="T12" fmla="*/ 0 w 31"/>
              <a:gd name="T13" fmla="*/ 0 h 42"/>
              <a:gd name="T14" fmla="*/ 2147483647 w 31"/>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42"/>
              <a:gd name="T26" fmla="*/ 31 w 31"/>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42">
                <a:moveTo>
                  <a:pt x="14" y="42"/>
                </a:moveTo>
                <a:lnTo>
                  <a:pt x="31" y="0"/>
                </a:lnTo>
                <a:lnTo>
                  <a:pt x="14" y="21"/>
                </a:lnTo>
                <a:lnTo>
                  <a:pt x="0" y="0"/>
                </a:lnTo>
                <a:lnTo>
                  <a:pt x="14" y="42"/>
                </a:lnTo>
              </a:path>
            </a:pathLst>
          </a:custGeom>
          <a:noFill/>
          <a:ln w="4763">
            <a:solidFill>
              <a:schemeClr val="tx1">
                <a:lumMod val="50000"/>
                <a:lumOff val="50000"/>
              </a:schemeClr>
            </a:solidFill>
            <a:round/>
            <a:headEnd/>
            <a:tailEnd/>
          </a:ln>
        </p:spPr>
        <p:txBody>
          <a:bodyPr/>
          <a:lstStyle/>
          <a:p>
            <a:endParaRPr lang="en-US"/>
          </a:p>
        </p:txBody>
      </p:sp>
      <p:sp>
        <p:nvSpPr>
          <p:cNvPr id="329" name="Freeform 425"/>
          <p:cNvSpPr>
            <a:spLocks/>
          </p:cNvSpPr>
          <p:nvPr/>
        </p:nvSpPr>
        <p:spPr bwMode="auto">
          <a:xfrm>
            <a:off x="1949558" y="3616325"/>
            <a:ext cx="40101" cy="57150"/>
          </a:xfrm>
          <a:custGeom>
            <a:avLst/>
            <a:gdLst>
              <a:gd name="T0" fmla="*/ 2147483647 w 32"/>
              <a:gd name="T1" fmla="*/ 2147483647 h 42"/>
              <a:gd name="T2" fmla="*/ 2147483647 w 32"/>
              <a:gd name="T3" fmla="*/ 0 h 42"/>
              <a:gd name="T4" fmla="*/ 2147483647 w 32"/>
              <a:gd name="T5" fmla="*/ 0 h 42"/>
              <a:gd name="T6" fmla="*/ 2147483647 w 32"/>
              <a:gd name="T7" fmla="*/ 2147483647 h 42"/>
              <a:gd name="T8" fmla="*/ 2147483647 w 32"/>
              <a:gd name="T9" fmla="*/ 2147483647 h 42"/>
              <a:gd name="T10" fmla="*/ 0 w 32"/>
              <a:gd name="T11" fmla="*/ 0 h 42"/>
              <a:gd name="T12" fmla="*/ 0 w 32"/>
              <a:gd name="T13" fmla="*/ 0 h 42"/>
              <a:gd name="T14" fmla="*/ 2147483647 w 32"/>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42"/>
              <a:gd name="T26" fmla="*/ 32 w 32"/>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42">
                <a:moveTo>
                  <a:pt x="14" y="42"/>
                </a:moveTo>
                <a:lnTo>
                  <a:pt x="32"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330" name="Freeform 426"/>
          <p:cNvSpPr>
            <a:spLocks/>
          </p:cNvSpPr>
          <p:nvPr/>
        </p:nvSpPr>
        <p:spPr bwMode="auto">
          <a:xfrm>
            <a:off x="1949558" y="3616325"/>
            <a:ext cx="40101" cy="57150"/>
          </a:xfrm>
          <a:custGeom>
            <a:avLst/>
            <a:gdLst>
              <a:gd name="T0" fmla="*/ 2147483647 w 32"/>
              <a:gd name="T1" fmla="*/ 2147483647 h 42"/>
              <a:gd name="T2" fmla="*/ 2147483647 w 32"/>
              <a:gd name="T3" fmla="*/ 0 h 42"/>
              <a:gd name="T4" fmla="*/ 2147483647 w 32"/>
              <a:gd name="T5" fmla="*/ 0 h 42"/>
              <a:gd name="T6" fmla="*/ 2147483647 w 32"/>
              <a:gd name="T7" fmla="*/ 2147483647 h 42"/>
              <a:gd name="T8" fmla="*/ 2147483647 w 32"/>
              <a:gd name="T9" fmla="*/ 2147483647 h 42"/>
              <a:gd name="T10" fmla="*/ 0 w 32"/>
              <a:gd name="T11" fmla="*/ 0 h 42"/>
              <a:gd name="T12" fmla="*/ 0 w 32"/>
              <a:gd name="T13" fmla="*/ 0 h 42"/>
              <a:gd name="T14" fmla="*/ 2147483647 w 32"/>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42"/>
              <a:gd name="T26" fmla="*/ 32 w 32"/>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42">
                <a:moveTo>
                  <a:pt x="14" y="42"/>
                </a:moveTo>
                <a:lnTo>
                  <a:pt x="32"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331" name="Rectangle 427"/>
          <p:cNvSpPr>
            <a:spLocks noChangeArrowheads="1"/>
          </p:cNvSpPr>
          <p:nvPr/>
        </p:nvSpPr>
        <p:spPr bwMode="auto">
          <a:xfrm>
            <a:off x="1401246" y="3429000"/>
            <a:ext cx="193964" cy="107722"/>
          </a:xfrm>
          <a:prstGeom prst="rect">
            <a:avLst/>
          </a:prstGeom>
          <a:noFill/>
          <a:ln w="9525">
            <a:noFill/>
            <a:miter lim="800000"/>
            <a:headEnd/>
            <a:tailEnd/>
          </a:ln>
        </p:spPr>
        <p:txBody>
          <a:bodyPr wrap="none" lIns="0" tIns="0" rIns="0" bIns="0">
            <a:spAutoFit/>
          </a:bodyPr>
          <a:lstStyle/>
          <a:p>
            <a:pPr eaLnBrk="0" hangingPunct="0"/>
            <a:r>
              <a:rPr lang="en-US" sz="700" b="0" dirty="0"/>
              <a:t>NOP</a:t>
            </a:r>
            <a:endParaRPr lang="en-US" sz="2400" b="0" dirty="0"/>
          </a:p>
        </p:txBody>
      </p:sp>
      <p:sp>
        <p:nvSpPr>
          <p:cNvPr id="332" name="Freeform 434"/>
          <p:cNvSpPr>
            <a:spLocks/>
          </p:cNvSpPr>
          <p:nvPr/>
        </p:nvSpPr>
        <p:spPr bwMode="auto">
          <a:xfrm>
            <a:off x="1677767" y="2195512"/>
            <a:ext cx="142581" cy="76200"/>
          </a:xfrm>
          <a:custGeom>
            <a:avLst/>
            <a:gdLst>
              <a:gd name="T0" fmla="*/ 0 w 96"/>
              <a:gd name="T1" fmla="*/ 0 h 48"/>
              <a:gd name="T2" fmla="*/ 2147483647 w 96"/>
              <a:gd name="T3" fmla="*/ 0 h 48"/>
              <a:gd name="T4" fmla="*/ 2147483647 w 96"/>
              <a:gd name="T5" fmla="*/ 2147483647 h 48"/>
              <a:gd name="T6" fmla="*/ 0 60000 65536"/>
              <a:gd name="T7" fmla="*/ 0 60000 65536"/>
              <a:gd name="T8" fmla="*/ 0 60000 65536"/>
              <a:gd name="T9" fmla="*/ 0 w 96"/>
              <a:gd name="T10" fmla="*/ 0 h 48"/>
              <a:gd name="T11" fmla="*/ 96 w 96"/>
              <a:gd name="T12" fmla="*/ 48 h 48"/>
            </a:gdLst>
            <a:ahLst/>
            <a:cxnLst>
              <a:cxn ang="T6">
                <a:pos x="T0" y="T1"/>
              </a:cxn>
              <a:cxn ang="T7">
                <a:pos x="T2" y="T3"/>
              </a:cxn>
              <a:cxn ang="T8">
                <a:pos x="T4" y="T5"/>
              </a:cxn>
            </a:cxnLst>
            <a:rect l="T9" t="T10" r="T11" b="T12"/>
            <a:pathLst>
              <a:path w="96" h="48">
                <a:moveTo>
                  <a:pt x="0" y="0"/>
                </a:moveTo>
                <a:lnTo>
                  <a:pt x="96" y="0"/>
                </a:lnTo>
                <a:lnTo>
                  <a:pt x="96" y="48"/>
                </a:lnTo>
              </a:path>
            </a:pathLst>
          </a:custGeom>
          <a:noFill/>
          <a:ln w="9525">
            <a:solidFill>
              <a:schemeClr val="tx1">
                <a:lumMod val="50000"/>
                <a:lumOff val="50000"/>
              </a:schemeClr>
            </a:solidFill>
            <a:round/>
            <a:headEnd/>
            <a:tailEnd/>
          </a:ln>
        </p:spPr>
        <p:txBody>
          <a:bodyPr wrap="none" anchor="ctr"/>
          <a:lstStyle/>
          <a:p>
            <a:endParaRPr lang="en-US"/>
          </a:p>
        </p:txBody>
      </p:sp>
      <p:sp>
        <p:nvSpPr>
          <p:cNvPr id="333" name="Freeform 435"/>
          <p:cNvSpPr>
            <a:spLocks/>
          </p:cNvSpPr>
          <p:nvPr/>
        </p:nvSpPr>
        <p:spPr bwMode="auto">
          <a:xfrm>
            <a:off x="1804011" y="2228850"/>
            <a:ext cx="34160" cy="57150"/>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solidFill>
              <a:schemeClr val="tx1">
                <a:lumMod val="50000"/>
                <a:lumOff val="50000"/>
              </a:schemeClr>
            </a:solidFill>
            <a:round/>
            <a:headEnd/>
            <a:tailEnd/>
          </a:ln>
        </p:spPr>
        <p:txBody>
          <a:bodyPr/>
          <a:lstStyle/>
          <a:p>
            <a:endParaRPr lang="en-US"/>
          </a:p>
        </p:txBody>
      </p:sp>
      <p:sp>
        <p:nvSpPr>
          <p:cNvPr id="334" name="Freeform 436"/>
          <p:cNvSpPr>
            <a:spLocks/>
          </p:cNvSpPr>
          <p:nvPr/>
        </p:nvSpPr>
        <p:spPr bwMode="auto">
          <a:xfrm>
            <a:off x="1804011" y="2228850"/>
            <a:ext cx="34160" cy="57150"/>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chemeClr val="tx1">
                <a:lumMod val="50000"/>
                <a:lumOff val="50000"/>
              </a:schemeClr>
            </a:solidFill>
            <a:round/>
            <a:headEnd/>
            <a:tailEnd/>
          </a:ln>
        </p:spPr>
        <p:txBody>
          <a:bodyPr/>
          <a:lstStyle/>
          <a:p>
            <a:endParaRPr lang="en-US"/>
          </a:p>
        </p:txBody>
      </p:sp>
      <p:sp>
        <p:nvSpPr>
          <p:cNvPr id="335" name="Rectangle 437"/>
          <p:cNvSpPr>
            <a:spLocks noChangeArrowheads="1"/>
          </p:cNvSpPr>
          <p:nvPr/>
        </p:nvSpPr>
        <p:spPr bwMode="auto">
          <a:xfrm>
            <a:off x="1399052" y="2133600"/>
            <a:ext cx="272510" cy="107722"/>
          </a:xfrm>
          <a:prstGeom prst="rect">
            <a:avLst/>
          </a:prstGeom>
          <a:noFill/>
          <a:ln w="9525">
            <a:noFill/>
            <a:miter lim="800000"/>
            <a:headEnd/>
            <a:tailEnd/>
          </a:ln>
        </p:spPr>
        <p:txBody>
          <a:bodyPr wrap="none" lIns="0" tIns="0" rIns="0" bIns="0">
            <a:spAutoFit/>
          </a:bodyPr>
          <a:lstStyle/>
          <a:p>
            <a:pPr eaLnBrk="0" hangingPunct="0"/>
            <a:r>
              <a:rPr lang="en-US" sz="700" b="0" dirty="0"/>
              <a:t>STALL</a:t>
            </a:r>
            <a:endParaRPr lang="en-US" sz="2400" b="0" dirty="0"/>
          </a:p>
        </p:txBody>
      </p:sp>
      <p:sp>
        <p:nvSpPr>
          <p:cNvPr id="336" name="Freeform 434"/>
          <p:cNvSpPr>
            <a:spLocks/>
          </p:cNvSpPr>
          <p:nvPr/>
        </p:nvSpPr>
        <p:spPr bwMode="auto">
          <a:xfrm>
            <a:off x="566825" y="2195512"/>
            <a:ext cx="142581" cy="76200"/>
          </a:xfrm>
          <a:custGeom>
            <a:avLst/>
            <a:gdLst>
              <a:gd name="T0" fmla="*/ 0 w 96"/>
              <a:gd name="T1" fmla="*/ 0 h 48"/>
              <a:gd name="T2" fmla="*/ 2147483647 w 96"/>
              <a:gd name="T3" fmla="*/ 0 h 48"/>
              <a:gd name="T4" fmla="*/ 2147483647 w 96"/>
              <a:gd name="T5" fmla="*/ 2147483647 h 48"/>
              <a:gd name="T6" fmla="*/ 0 60000 65536"/>
              <a:gd name="T7" fmla="*/ 0 60000 65536"/>
              <a:gd name="T8" fmla="*/ 0 60000 65536"/>
              <a:gd name="T9" fmla="*/ 0 w 96"/>
              <a:gd name="T10" fmla="*/ 0 h 48"/>
              <a:gd name="T11" fmla="*/ 96 w 96"/>
              <a:gd name="T12" fmla="*/ 48 h 48"/>
            </a:gdLst>
            <a:ahLst/>
            <a:cxnLst>
              <a:cxn ang="T6">
                <a:pos x="T0" y="T1"/>
              </a:cxn>
              <a:cxn ang="T7">
                <a:pos x="T2" y="T3"/>
              </a:cxn>
              <a:cxn ang="T8">
                <a:pos x="T4" y="T5"/>
              </a:cxn>
            </a:cxnLst>
            <a:rect l="T9" t="T10" r="T11" b="T12"/>
            <a:pathLst>
              <a:path w="96" h="48">
                <a:moveTo>
                  <a:pt x="0" y="0"/>
                </a:moveTo>
                <a:lnTo>
                  <a:pt x="96" y="0"/>
                </a:lnTo>
                <a:lnTo>
                  <a:pt x="96" y="48"/>
                </a:lnTo>
              </a:path>
            </a:pathLst>
          </a:custGeom>
          <a:noFill/>
          <a:ln w="9525">
            <a:solidFill>
              <a:schemeClr val="tx1">
                <a:lumMod val="50000"/>
                <a:lumOff val="50000"/>
              </a:schemeClr>
            </a:solidFill>
            <a:round/>
            <a:headEnd/>
            <a:tailEnd/>
          </a:ln>
        </p:spPr>
        <p:txBody>
          <a:bodyPr wrap="none" anchor="ctr"/>
          <a:lstStyle/>
          <a:p>
            <a:endParaRPr lang="en-US"/>
          </a:p>
        </p:txBody>
      </p:sp>
      <p:sp>
        <p:nvSpPr>
          <p:cNvPr id="337" name="Freeform 435"/>
          <p:cNvSpPr>
            <a:spLocks/>
          </p:cNvSpPr>
          <p:nvPr/>
        </p:nvSpPr>
        <p:spPr bwMode="auto">
          <a:xfrm>
            <a:off x="693069" y="2228850"/>
            <a:ext cx="34160" cy="57150"/>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solidFill>
              <a:schemeClr val="tx1">
                <a:lumMod val="50000"/>
                <a:lumOff val="50000"/>
              </a:schemeClr>
            </a:solidFill>
            <a:round/>
            <a:headEnd/>
            <a:tailEnd/>
          </a:ln>
        </p:spPr>
        <p:txBody>
          <a:bodyPr/>
          <a:lstStyle/>
          <a:p>
            <a:endParaRPr lang="en-US"/>
          </a:p>
        </p:txBody>
      </p:sp>
      <p:sp>
        <p:nvSpPr>
          <p:cNvPr id="338" name="Freeform 436"/>
          <p:cNvSpPr>
            <a:spLocks/>
          </p:cNvSpPr>
          <p:nvPr/>
        </p:nvSpPr>
        <p:spPr bwMode="auto">
          <a:xfrm>
            <a:off x="693069" y="2228850"/>
            <a:ext cx="34160" cy="57150"/>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chemeClr val="tx1">
                <a:lumMod val="50000"/>
                <a:lumOff val="50000"/>
              </a:schemeClr>
            </a:solidFill>
            <a:round/>
            <a:headEnd/>
            <a:tailEnd/>
          </a:ln>
        </p:spPr>
        <p:txBody>
          <a:bodyPr/>
          <a:lstStyle/>
          <a:p>
            <a:endParaRPr lang="en-US"/>
          </a:p>
        </p:txBody>
      </p:sp>
      <p:sp>
        <p:nvSpPr>
          <p:cNvPr id="339" name="Rectangle 437"/>
          <p:cNvSpPr>
            <a:spLocks noChangeArrowheads="1"/>
          </p:cNvSpPr>
          <p:nvPr/>
        </p:nvSpPr>
        <p:spPr bwMode="auto">
          <a:xfrm>
            <a:off x="288110" y="2133600"/>
            <a:ext cx="272510" cy="107722"/>
          </a:xfrm>
          <a:prstGeom prst="rect">
            <a:avLst/>
          </a:prstGeom>
          <a:noFill/>
          <a:ln w="9525">
            <a:noFill/>
            <a:miter lim="800000"/>
            <a:headEnd/>
            <a:tailEnd/>
          </a:ln>
        </p:spPr>
        <p:txBody>
          <a:bodyPr wrap="none" lIns="0" tIns="0" rIns="0" bIns="0">
            <a:spAutoFit/>
          </a:bodyPr>
          <a:lstStyle/>
          <a:p>
            <a:pPr eaLnBrk="0" hangingPunct="0"/>
            <a:r>
              <a:rPr lang="en-US" sz="700" b="0" dirty="0"/>
              <a:t>STALL</a:t>
            </a:r>
            <a:endParaRPr lang="en-US" sz="2400" b="0" dirty="0"/>
          </a:p>
        </p:txBody>
      </p:sp>
      <p:sp>
        <p:nvSpPr>
          <p:cNvPr id="340" name="Freeform 434"/>
          <p:cNvSpPr>
            <a:spLocks/>
          </p:cNvSpPr>
          <p:nvPr/>
        </p:nvSpPr>
        <p:spPr bwMode="auto">
          <a:xfrm>
            <a:off x="578202" y="1313180"/>
            <a:ext cx="142581" cy="76200"/>
          </a:xfrm>
          <a:custGeom>
            <a:avLst/>
            <a:gdLst>
              <a:gd name="T0" fmla="*/ 0 w 96"/>
              <a:gd name="T1" fmla="*/ 0 h 48"/>
              <a:gd name="T2" fmla="*/ 2147483647 w 96"/>
              <a:gd name="T3" fmla="*/ 0 h 48"/>
              <a:gd name="T4" fmla="*/ 2147483647 w 96"/>
              <a:gd name="T5" fmla="*/ 2147483647 h 48"/>
              <a:gd name="T6" fmla="*/ 0 60000 65536"/>
              <a:gd name="T7" fmla="*/ 0 60000 65536"/>
              <a:gd name="T8" fmla="*/ 0 60000 65536"/>
              <a:gd name="T9" fmla="*/ 0 w 96"/>
              <a:gd name="T10" fmla="*/ 0 h 48"/>
              <a:gd name="T11" fmla="*/ 96 w 96"/>
              <a:gd name="T12" fmla="*/ 48 h 48"/>
            </a:gdLst>
            <a:ahLst/>
            <a:cxnLst>
              <a:cxn ang="T6">
                <a:pos x="T0" y="T1"/>
              </a:cxn>
              <a:cxn ang="T7">
                <a:pos x="T2" y="T3"/>
              </a:cxn>
              <a:cxn ang="T8">
                <a:pos x="T4" y="T5"/>
              </a:cxn>
            </a:cxnLst>
            <a:rect l="T9" t="T10" r="T11" b="T12"/>
            <a:pathLst>
              <a:path w="96" h="48">
                <a:moveTo>
                  <a:pt x="0" y="0"/>
                </a:moveTo>
                <a:lnTo>
                  <a:pt x="96" y="0"/>
                </a:lnTo>
                <a:lnTo>
                  <a:pt x="96" y="48"/>
                </a:lnTo>
              </a:path>
            </a:pathLst>
          </a:custGeom>
          <a:noFill/>
          <a:ln w="9525">
            <a:solidFill>
              <a:schemeClr val="tx1">
                <a:lumMod val="50000"/>
                <a:lumOff val="50000"/>
              </a:schemeClr>
            </a:solidFill>
            <a:round/>
            <a:headEnd/>
            <a:tailEnd/>
          </a:ln>
        </p:spPr>
        <p:txBody>
          <a:bodyPr wrap="none" anchor="ctr"/>
          <a:lstStyle/>
          <a:p>
            <a:endParaRPr lang="en-US"/>
          </a:p>
        </p:txBody>
      </p:sp>
      <p:sp>
        <p:nvSpPr>
          <p:cNvPr id="341" name="Freeform 435"/>
          <p:cNvSpPr>
            <a:spLocks/>
          </p:cNvSpPr>
          <p:nvPr/>
        </p:nvSpPr>
        <p:spPr bwMode="auto">
          <a:xfrm>
            <a:off x="704446" y="1346518"/>
            <a:ext cx="34160" cy="57150"/>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solidFill>
              <a:schemeClr val="tx1">
                <a:lumMod val="50000"/>
                <a:lumOff val="50000"/>
              </a:schemeClr>
            </a:solidFill>
            <a:round/>
            <a:headEnd/>
            <a:tailEnd/>
          </a:ln>
        </p:spPr>
        <p:txBody>
          <a:bodyPr/>
          <a:lstStyle/>
          <a:p>
            <a:endParaRPr lang="en-US"/>
          </a:p>
        </p:txBody>
      </p:sp>
      <p:sp>
        <p:nvSpPr>
          <p:cNvPr id="342" name="Freeform 436"/>
          <p:cNvSpPr>
            <a:spLocks/>
          </p:cNvSpPr>
          <p:nvPr/>
        </p:nvSpPr>
        <p:spPr bwMode="auto">
          <a:xfrm>
            <a:off x="704446" y="1346518"/>
            <a:ext cx="34160" cy="57150"/>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chemeClr val="tx1">
                <a:lumMod val="50000"/>
                <a:lumOff val="50000"/>
              </a:schemeClr>
            </a:solidFill>
            <a:round/>
            <a:headEnd/>
            <a:tailEnd/>
          </a:ln>
        </p:spPr>
        <p:txBody>
          <a:bodyPr/>
          <a:lstStyle/>
          <a:p>
            <a:endParaRPr lang="en-US"/>
          </a:p>
        </p:txBody>
      </p:sp>
      <p:sp>
        <p:nvSpPr>
          <p:cNvPr id="343" name="Rectangle 437"/>
          <p:cNvSpPr>
            <a:spLocks noChangeArrowheads="1"/>
          </p:cNvSpPr>
          <p:nvPr/>
        </p:nvSpPr>
        <p:spPr bwMode="auto">
          <a:xfrm>
            <a:off x="260890" y="1263878"/>
            <a:ext cx="272510" cy="107722"/>
          </a:xfrm>
          <a:prstGeom prst="rect">
            <a:avLst/>
          </a:prstGeom>
          <a:noFill/>
          <a:ln w="9525">
            <a:noFill/>
            <a:miter lim="800000"/>
            <a:headEnd/>
            <a:tailEnd/>
          </a:ln>
        </p:spPr>
        <p:txBody>
          <a:bodyPr wrap="none" lIns="0" tIns="0" rIns="0" bIns="0">
            <a:spAutoFit/>
          </a:bodyPr>
          <a:lstStyle/>
          <a:p>
            <a:pPr eaLnBrk="0" hangingPunct="0"/>
            <a:r>
              <a:rPr lang="en-US" sz="700" b="0" dirty="0"/>
              <a:t>STALL</a:t>
            </a:r>
            <a:endParaRPr lang="en-US" sz="2400" b="0" dirty="0"/>
          </a:p>
        </p:txBody>
      </p:sp>
      <p:sp>
        <p:nvSpPr>
          <p:cNvPr id="539" name="Freeform 538"/>
          <p:cNvSpPr>
            <a:spLocks/>
          </p:cNvSpPr>
          <p:nvPr/>
        </p:nvSpPr>
        <p:spPr bwMode="auto">
          <a:xfrm>
            <a:off x="2506518" y="3663016"/>
            <a:ext cx="310411" cy="74872"/>
          </a:xfrm>
          <a:custGeom>
            <a:avLst/>
            <a:gdLst>
              <a:gd name="T0" fmla="*/ 0 w 388"/>
              <a:gd name="T1" fmla="*/ 0 h 63"/>
              <a:gd name="T2" fmla="*/ 2147483647 w 388"/>
              <a:gd name="T3" fmla="*/ 0 h 63"/>
              <a:gd name="T4" fmla="*/ 2147483647 w 388"/>
              <a:gd name="T5" fmla="*/ 2147483647 h 63"/>
              <a:gd name="T6" fmla="*/ 2147483647 w 388"/>
              <a:gd name="T7" fmla="*/ 2147483647 h 63"/>
              <a:gd name="T8" fmla="*/ 0 w 388"/>
              <a:gd name="T9" fmla="*/ 0 h 63"/>
              <a:gd name="T10" fmla="*/ 0 60000 65536"/>
              <a:gd name="T11" fmla="*/ 0 60000 65536"/>
              <a:gd name="T12" fmla="*/ 0 60000 65536"/>
              <a:gd name="T13" fmla="*/ 0 60000 65536"/>
              <a:gd name="T14" fmla="*/ 0 60000 65536"/>
              <a:gd name="T15" fmla="*/ 0 w 388"/>
              <a:gd name="T16" fmla="*/ 0 h 63"/>
              <a:gd name="T17" fmla="*/ 388 w 388"/>
              <a:gd name="T18" fmla="*/ 63 h 63"/>
            </a:gdLst>
            <a:ahLst/>
            <a:cxnLst>
              <a:cxn ang="T10">
                <a:pos x="T0" y="T1"/>
              </a:cxn>
              <a:cxn ang="T11">
                <a:pos x="T2" y="T3"/>
              </a:cxn>
              <a:cxn ang="T12">
                <a:pos x="T4" y="T5"/>
              </a:cxn>
              <a:cxn ang="T13">
                <a:pos x="T6" y="T7"/>
              </a:cxn>
              <a:cxn ang="T14">
                <a:pos x="T8" y="T9"/>
              </a:cxn>
            </a:cxnLst>
            <a:rect l="T15" t="T16" r="T17" b="T18"/>
            <a:pathLst>
              <a:path w="388" h="63">
                <a:moveTo>
                  <a:pt x="0" y="0"/>
                </a:moveTo>
                <a:lnTo>
                  <a:pt x="388" y="0"/>
                </a:lnTo>
                <a:lnTo>
                  <a:pt x="339" y="63"/>
                </a:lnTo>
                <a:lnTo>
                  <a:pt x="49" y="63"/>
                </a:lnTo>
                <a:lnTo>
                  <a:pt x="0" y="0"/>
                </a:lnTo>
              </a:path>
            </a:pathLst>
          </a:custGeom>
          <a:noFill/>
          <a:ln w="11113">
            <a:solidFill>
              <a:srgbClr val="000000"/>
            </a:solidFill>
            <a:round/>
            <a:headEnd/>
            <a:tailEnd/>
          </a:ln>
        </p:spPr>
        <p:txBody>
          <a:bodyPr/>
          <a:lstStyle/>
          <a:p>
            <a:endParaRPr lang="en-US"/>
          </a:p>
        </p:txBody>
      </p:sp>
      <p:sp>
        <p:nvSpPr>
          <p:cNvPr id="557" name="Line 265"/>
          <p:cNvSpPr>
            <a:spLocks noChangeShapeType="1"/>
          </p:cNvSpPr>
          <p:nvPr/>
        </p:nvSpPr>
        <p:spPr bwMode="auto">
          <a:xfrm>
            <a:off x="3470351" y="3044825"/>
            <a:ext cx="0" cy="609600"/>
          </a:xfrm>
          <a:prstGeom prst="line">
            <a:avLst/>
          </a:prstGeom>
          <a:noFill/>
          <a:ln w="4763">
            <a:solidFill>
              <a:srgbClr val="000000"/>
            </a:solidFill>
            <a:round/>
            <a:headEnd/>
            <a:tailEnd/>
          </a:ln>
        </p:spPr>
        <p:txBody>
          <a:bodyPr/>
          <a:lstStyle/>
          <a:p>
            <a:endParaRPr lang="en-US"/>
          </a:p>
        </p:txBody>
      </p:sp>
      <p:sp>
        <p:nvSpPr>
          <p:cNvPr id="570" name="Rectangle 258"/>
          <p:cNvSpPr>
            <a:spLocks noChangeArrowheads="1"/>
          </p:cNvSpPr>
          <p:nvPr/>
        </p:nvSpPr>
        <p:spPr bwMode="auto">
          <a:xfrm>
            <a:off x="2330526" y="3228975"/>
            <a:ext cx="41275" cy="92075"/>
          </a:xfrm>
          <a:prstGeom prst="rect">
            <a:avLst/>
          </a:prstGeom>
          <a:noFill/>
          <a:ln w="9525">
            <a:noFill/>
            <a:miter lim="800000"/>
            <a:headEnd/>
            <a:tailEnd/>
          </a:ln>
        </p:spPr>
        <p:txBody>
          <a:bodyPr wrap="none" lIns="0" tIns="0" rIns="0" bIns="0">
            <a:spAutoFit/>
          </a:bodyPr>
          <a:lstStyle/>
          <a:p>
            <a:pPr eaLnBrk="0" hangingPunct="0"/>
            <a:r>
              <a:rPr lang="en-US" sz="600" b="0" dirty="0">
                <a:solidFill>
                  <a:srgbClr val="000000"/>
                </a:solidFill>
              </a:rPr>
              <a:t>Z</a:t>
            </a:r>
            <a:endParaRPr lang="en-US" b="0" dirty="0"/>
          </a:p>
        </p:txBody>
      </p:sp>
      <p:sp>
        <p:nvSpPr>
          <p:cNvPr id="579" name="Line 59"/>
          <p:cNvSpPr>
            <a:spLocks noChangeShapeType="1"/>
          </p:cNvSpPr>
          <p:nvPr/>
        </p:nvSpPr>
        <p:spPr bwMode="auto">
          <a:xfrm flipH="1">
            <a:off x="2432125" y="3276600"/>
            <a:ext cx="295275" cy="0"/>
          </a:xfrm>
          <a:prstGeom prst="line">
            <a:avLst/>
          </a:prstGeom>
          <a:noFill/>
          <a:ln w="4763">
            <a:solidFill>
              <a:srgbClr val="000000"/>
            </a:solidFill>
            <a:round/>
            <a:headEnd/>
            <a:tailEnd/>
          </a:ln>
        </p:spPr>
        <p:txBody>
          <a:bodyPr/>
          <a:lstStyle/>
          <a:p>
            <a:endParaRPr lang="en-US"/>
          </a:p>
        </p:txBody>
      </p:sp>
      <p:grpSp>
        <p:nvGrpSpPr>
          <p:cNvPr id="7" name="Group 579"/>
          <p:cNvGrpSpPr/>
          <p:nvPr/>
        </p:nvGrpSpPr>
        <p:grpSpPr>
          <a:xfrm rot="10800000">
            <a:off x="2408314" y="3234531"/>
            <a:ext cx="252412" cy="84137"/>
            <a:chOff x="1676400" y="3030538"/>
            <a:chExt cx="252412" cy="84137"/>
          </a:xfrm>
        </p:grpSpPr>
        <p:sp>
          <p:nvSpPr>
            <p:cNvPr id="559" name="Freeform 247"/>
            <p:cNvSpPr>
              <a:spLocks/>
            </p:cNvSpPr>
            <p:nvPr/>
          </p:nvSpPr>
          <p:spPr bwMode="auto">
            <a:xfrm>
              <a:off x="1873250" y="3049588"/>
              <a:ext cx="55562" cy="42862"/>
            </a:xfrm>
            <a:custGeom>
              <a:avLst/>
              <a:gdLst>
                <a:gd name="T0" fmla="*/ 2147483647 w 42"/>
                <a:gd name="T1" fmla="*/ 2147483647 h 32"/>
                <a:gd name="T2" fmla="*/ 0 w 42"/>
                <a:gd name="T3" fmla="*/ 0 h 32"/>
                <a:gd name="T4" fmla="*/ 0 w 42"/>
                <a:gd name="T5" fmla="*/ 0 h 32"/>
                <a:gd name="T6" fmla="*/ 2147483647 w 42"/>
                <a:gd name="T7" fmla="*/ 2147483647 h 32"/>
                <a:gd name="T8" fmla="*/ 2147483647 w 42"/>
                <a:gd name="T9" fmla="*/ 2147483647 h 32"/>
                <a:gd name="T10" fmla="*/ 0 w 42"/>
                <a:gd name="T11" fmla="*/ 2147483647 h 32"/>
                <a:gd name="T12" fmla="*/ 0 w 42"/>
                <a:gd name="T13" fmla="*/ 2147483647 h 32"/>
                <a:gd name="T14" fmla="*/ 2147483647 w 42"/>
                <a:gd name="T15" fmla="*/ 2147483647 h 32"/>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32"/>
                <a:gd name="T26" fmla="*/ 42 w 42"/>
                <a:gd name="T27" fmla="*/ 32 h 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32">
                  <a:moveTo>
                    <a:pt x="42" y="18"/>
                  </a:moveTo>
                  <a:lnTo>
                    <a:pt x="0" y="0"/>
                  </a:lnTo>
                  <a:lnTo>
                    <a:pt x="21" y="18"/>
                  </a:lnTo>
                  <a:lnTo>
                    <a:pt x="0" y="32"/>
                  </a:lnTo>
                  <a:lnTo>
                    <a:pt x="42" y="18"/>
                  </a:lnTo>
                  <a:close/>
                </a:path>
              </a:pathLst>
            </a:custGeom>
            <a:solidFill>
              <a:srgbClr val="000000"/>
            </a:solidFill>
            <a:ln w="9525">
              <a:noFill/>
              <a:round/>
              <a:headEnd/>
              <a:tailEnd/>
            </a:ln>
          </p:spPr>
          <p:txBody>
            <a:bodyPr/>
            <a:lstStyle/>
            <a:p>
              <a:endParaRPr lang="en-US"/>
            </a:p>
          </p:txBody>
        </p:sp>
        <p:sp>
          <p:nvSpPr>
            <p:cNvPr id="560" name="Freeform 248"/>
            <p:cNvSpPr>
              <a:spLocks/>
            </p:cNvSpPr>
            <p:nvPr/>
          </p:nvSpPr>
          <p:spPr bwMode="auto">
            <a:xfrm>
              <a:off x="1873250" y="3049588"/>
              <a:ext cx="55562" cy="42862"/>
            </a:xfrm>
            <a:custGeom>
              <a:avLst/>
              <a:gdLst>
                <a:gd name="T0" fmla="*/ 2147483647 w 42"/>
                <a:gd name="T1" fmla="*/ 2147483647 h 32"/>
                <a:gd name="T2" fmla="*/ 0 w 42"/>
                <a:gd name="T3" fmla="*/ 0 h 32"/>
                <a:gd name="T4" fmla="*/ 0 w 42"/>
                <a:gd name="T5" fmla="*/ 0 h 32"/>
                <a:gd name="T6" fmla="*/ 2147483647 w 42"/>
                <a:gd name="T7" fmla="*/ 2147483647 h 32"/>
                <a:gd name="T8" fmla="*/ 2147483647 w 42"/>
                <a:gd name="T9" fmla="*/ 2147483647 h 32"/>
                <a:gd name="T10" fmla="*/ 0 w 42"/>
                <a:gd name="T11" fmla="*/ 2147483647 h 32"/>
                <a:gd name="T12" fmla="*/ 0 w 42"/>
                <a:gd name="T13" fmla="*/ 2147483647 h 32"/>
                <a:gd name="T14" fmla="*/ 2147483647 w 42"/>
                <a:gd name="T15" fmla="*/ 2147483647 h 32"/>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32"/>
                <a:gd name="T26" fmla="*/ 42 w 42"/>
                <a:gd name="T27" fmla="*/ 32 h 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32">
                  <a:moveTo>
                    <a:pt x="42" y="18"/>
                  </a:moveTo>
                  <a:lnTo>
                    <a:pt x="0" y="0"/>
                  </a:lnTo>
                  <a:lnTo>
                    <a:pt x="21" y="18"/>
                  </a:lnTo>
                  <a:lnTo>
                    <a:pt x="0" y="32"/>
                  </a:lnTo>
                  <a:lnTo>
                    <a:pt x="42" y="18"/>
                  </a:lnTo>
                </a:path>
              </a:pathLst>
            </a:custGeom>
            <a:noFill/>
            <a:ln w="4763">
              <a:solidFill>
                <a:srgbClr val="000000"/>
              </a:solidFill>
              <a:round/>
              <a:headEnd/>
              <a:tailEnd/>
            </a:ln>
          </p:spPr>
          <p:txBody>
            <a:bodyPr/>
            <a:lstStyle/>
            <a:p>
              <a:endParaRPr lang="en-US"/>
            </a:p>
          </p:txBody>
        </p:sp>
        <p:sp>
          <p:nvSpPr>
            <p:cNvPr id="562" name="Freeform 250"/>
            <p:cNvSpPr>
              <a:spLocks/>
            </p:cNvSpPr>
            <p:nvPr/>
          </p:nvSpPr>
          <p:spPr bwMode="auto">
            <a:xfrm>
              <a:off x="1727200" y="3030538"/>
              <a:ext cx="107950" cy="84137"/>
            </a:xfrm>
            <a:custGeom>
              <a:avLst/>
              <a:gdLst>
                <a:gd name="T0" fmla="*/ 2147483647 w 81"/>
                <a:gd name="T1" fmla="*/ 2147483647 h 63"/>
                <a:gd name="T2" fmla="*/ 2147483647 w 81"/>
                <a:gd name="T3" fmla="*/ 2147483647 h 63"/>
                <a:gd name="T4" fmla="*/ 2147483647 w 81"/>
                <a:gd name="T5" fmla="*/ 2147483647 h 63"/>
                <a:gd name="T6" fmla="*/ 2147483647 w 81"/>
                <a:gd name="T7" fmla="*/ 2147483647 h 63"/>
                <a:gd name="T8" fmla="*/ 2147483647 w 81"/>
                <a:gd name="T9" fmla="*/ 2147483647 h 63"/>
                <a:gd name="T10" fmla="*/ 2147483647 w 81"/>
                <a:gd name="T11" fmla="*/ 2147483647 h 63"/>
                <a:gd name="T12" fmla="*/ 0 w 81"/>
                <a:gd name="T13" fmla="*/ 2147483647 h 63"/>
                <a:gd name="T14" fmla="*/ 0 w 81"/>
                <a:gd name="T15" fmla="*/ 2147483647 h 63"/>
                <a:gd name="T16" fmla="*/ 2147483647 w 81"/>
                <a:gd name="T17" fmla="*/ 2147483647 h 63"/>
                <a:gd name="T18" fmla="*/ 2147483647 w 81"/>
                <a:gd name="T19" fmla="*/ 2147483647 h 63"/>
                <a:gd name="T20" fmla="*/ 2147483647 w 81"/>
                <a:gd name="T21" fmla="*/ 2147483647 h 63"/>
                <a:gd name="T22" fmla="*/ 0 w 81"/>
                <a:gd name="T23" fmla="*/ 0 h 63"/>
                <a:gd name="T24" fmla="*/ 0 w 81"/>
                <a:gd name="T25" fmla="*/ 0 h 63"/>
                <a:gd name="T26" fmla="*/ 2147483647 w 81"/>
                <a:gd name="T27" fmla="*/ 0 h 63"/>
                <a:gd name="T28" fmla="*/ 2147483647 w 81"/>
                <a:gd name="T29" fmla="*/ 0 h 63"/>
                <a:gd name="T30" fmla="*/ 2147483647 w 81"/>
                <a:gd name="T31" fmla="*/ 2147483647 h 63"/>
                <a:gd name="T32" fmla="*/ 2147483647 w 81"/>
                <a:gd name="T33" fmla="*/ 2147483647 h 63"/>
                <a:gd name="T34" fmla="*/ 2147483647 w 81"/>
                <a:gd name="T35" fmla="*/ 2147483647 h 63"/>
                <a:gd name="T36" fmla="*/ 2147483647 w 81"/>
                <a:gd name="T37" fmla="*/ 2147483647 h 6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81"/>
                <a:gd name="T58" fmla="*/ 0 h 63"/>
                <a:gd name="T59" fmla="*/ 81 w 81"/>
                <a:gd name="T60" fmla="*/ 63 h 6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81" h="63">
                  <a:moveTo>
                    <a:pt x="81" y="32"/>
                  </a:moveTo>
                  <a:lnTo>
                    <a:pt x="67" y="42"/>
                  </a:lnTo>
                  <a:lnTo>
                    <a:pt x="53" y="53"/>
                  </a:lnTo>
                  <a:lnTo>
                    <a:pt x="42" y="56"/>
                  </a:lnTo>
                  <a:lnTo>
                    <a:pt x="32" y="60"/>
                  </a:lnTo>
                  <a:lnTo>
                    <a:pt x="18" y="60"/>
                  </a:lnTo>
                  <a:lnTo>
                    <a:pt x="0" y="63"/>
                  </a:lnTo>
                  <a:lnTo>
                    <a:pt x="11" y="46"/>
                  </a:lnTo>
                  <a:lnTo>
                    <a:pt x="14" y="32"/>
                  </a:lnTo>
                  <a:lnTo>
                    <a:pt x="11" y="14"/>
                  </a:lnTo>
                  <a:lnTo>
                    <a:pt x="0" y="0"/>
                  </a:lnTo>
                  <a:lnTo>
                    <a:pt x="18" y="0"/>
                  </a:lnTo>
                  <a:lnTo>
                    <a:pt x="32" y="0"/>
                  </a:lnTo>
                  <a:lnTo>
                    <a:pt x="42" y="4"/>
                  </a:lnTo>
                  <a:lnTo>
                    <a:pt x="53" y="7"/>
                  </a:lnTo>
                  <a:lnTo>
                    <a:pt x="67" y="18"/>
                  </a:lnTo>
                  <a:lnTo>
                    <a:pt x="81" y="32"/>
                  </a:lnTo>
                  <a:close/>
                </a:path>
              </a:pathLst>
            </a:custGeom>
            <a:solidFill>
              <a:srgbClr val="FFFFFF"/>
            </a:solidFill>
            <a:ln w="9525">
              <a:noFill/>
              <a:round/>
              <a:headEnd/>
              <a:tailEnd/>
            </a:ln>
          </p:spPr>
          <p:txBody>
            <a:bodyPr/>
            <a:lstStyle/>
            <a:p>
              <a:endParaRPr lang="en-US"/>
            </a:p>
          </p:txBody>
        </p:sp>
        <p:sp>
          <p:nvSpPr>
            <p:cNvPr id="563" name="Freeform 251"/>
            <p:cNvSpPr>
              <a:spLocks/>
            </p:cNvSpPr>
            <p:nvPr/>
          </p:nvSpPr>
          <p:spPr bwMode="auto">
            <a:xfrm>
              <a:off x="1727200" y="3030538"/>
              <a:ext cx="107950" cy="84137"/>
            </a:xfrm>
            <a:custGeom>
              <a:avLst/>
              <a:gdLst>
                <a:gd name="T0" fmla="*/ 2147483647 w 81"/>
                <a:gd name="T1" fmla="*/ 2147483647 h 63"/>
                <a:gd name="T2" fmla="*/ 2147483647 w 81"/>
                <a:gd name="T3" fmla="*/ 2147483647 h 63"/>
                <a:gd name="T4" fmla="*/ 2147483647 w 81"/>
                <a:gd name="T5" fmla="*/ 2147483647 h 63"/>
                <a:gd name="T6" fmla="*/ 2147483647 w 81"/>
                <a:gd name="T7" fmla="*/ 2147483647 h 63"/>
                <a:gd name="T8" fmla="*/ 2147483647 w 81"/>
                <a:gd name="T9" fmla="*/ 2147483647 h 63"/>
                <a:gd name="T10" fmla="*/ 2147483647 w 81"/>
                <a:gd name="T11" fmla="*/ 2147483647 h 63"/>
                <a:gd name="T12" fmla="*/ 0 w 81"/>
                <a:gd name="T13" fmla="*/ 2147483647 h 63"/>
                <a:gd name="T14" fmla="*/ 0 w 81"/>
                <a:gd name="T15" fmla="*/ 2147483647 h 63"/>
                <a:gd name="T16" fmla="*/ 2147483647 w 81"/>
                <a:gd name="T17" fmla="*/ 2147483647 h 63"/>
                <a:gd name="T18" fmla="*/ 2147483647 w 81"/>
                <a:gd name="T19" fmla="*/ 2147483647 h 63"/>
                <a:gd name="T20" fmla="*/ 2147483647 w 81"/>
                <a:gd name="T21" fmla="*/ 2147483647 h 63"/>
                <a:gd name="T22" fmla="*/ 0 w 81"/>
                <a:gd name="T23" fmla="*/ 0 h 63"/>
                <a:gd name="T24" fmla="*/ 0 w 81"/>
                <a:gd name="T25" fmla="*/ 0 h 63"/>
                <a:gd name="T26" fmla="*/ 2147483647 w 81"/>
                <a:gd name="T27" fmla="*/ 0 h 63"/>
                <a:gd name="T28" fmla="*/ 2147483647 w 81"/>
                <a:gd name="T29" fmla="*/ 0 h 63"/>
                <a:gd name="T30" fmla="*/ 2147483647 w 81"/>
                <a:gd name="T31" fmla="*/ 2147483647 h 63"/>
                <a:gd name="T32" fmla="*/ 2147483647 w 81"/>
                <a:gd name="T33" fmla="*/ 2147483647 h 63"/>
                <a:gd name="T34" fmla="*/ 2147483647 w 81"/>
                <a:gd name="T35" fmla="*/ 2147483647 h 63"/>
                <a:gd name="T36" fmla="*/ 2147483647 w 81"/>
                <a:gd name="T37" fmla="*/ 2147483647 h 6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81"/>
                <a:gd name="T58" fmla="*/ 0 h 63"/>
                <a:gd name="T59" fmla="*/ 81 w 81"/>
                <a:gd name="T60" fmla="*/ 63 h 6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81" h="63">
                  <a:moveTo>
                    <a:pt x="81" y="32"/>
                  </a:moveTo>
                  <a:lnTo>
                    <a:pt x="67" y="42"/>
                  </a:lnTo>
                  <a:lnTo>
                    <a:pt x="53" y="53"/>
                  </a:lnTo>
                  <a:lnTo>
                    <a:pt x="42" y="56"/>
                  </a:lnTo>
                  <a:lnTo>
                    <a:pt x="32" y="60"/>
                  </a:lnTo>
                  <a:lnTo>
                    <a:pt x="18" y="60"/>
                  </a:lnTo>
                  <a:lnTo>
                    <a:pt x="0" y="63"/>
                  </a:lnTo>
                  <a:lnTo>
                    <a:pt x="11" y="46"/>
                  </a:lnTo>
                  <a:lnTo>
                    <a:pt x="14" y="32"/>
                  </a:lnTo>
                  <a:lnTo>
                    <a:pt x="11" y="14"/>
                  </a:lnTo>
                  <a:lnTo>
                    <a:pt x="0" y="0"/>
                  </a:lnTo>
                  <a:lnTo>
                    <a:pt x="18" y="0"/>
                  </a:lnTo>
                  <a:lnTo>
                    <a:pt x="32" y="0"/>
                  </a:lnTo>
                  <a:lnTo>
                    <a:pt x="42" y="4"/>
                  </a:lnTo>
                  <a:lnTo>
                    <a:pt x="53" y="7"/>
                  </a:lnTo>
                  <a:lnTo>
                    <a:pt x="67" y="18"/>
                  </a:lnTo>
                  <a:lnTo>
                    <a:pt x="81" y="32"/>
                  </a:lnTo>
                </a:path>
              </a:pathLst>
            </a:custGeom>
            <a:noFill/>
            <a:ln w="4763">
              <a:solidFill>
                <a:srgbClr val="000000"/>
              </a:solidFill>
              <a:round/>
              <a:headEnd/>
              <a:tailEnd/>
            </a:ln>
          </p:spPr>
          <p:txBody>
            <a:bodyPr/>
            <a:lstStyle/>
            <a:p>
              <a:endParaRPr lang="en-US"/>
            </a:p>
          </p:txBody>
        </p:sp>
        <p:sp>
          <p:nvSpPr>
            <p:cNvPr id="564" name="Freeform 252"/>
            <p:cNvSpPr>
              <a:spLocks/>
            </p:cNvSpPr>
            <p:nvPr/>
          </p:nvSpPr>
          <p:spPr bwMode="auto">
            <a:xfrm>
              <a:off x="1835150" y="3059113"/>
              <a:ext cx="19050" cy="23812"/>
            </a:xfrm>
            <a:custGeom>
              <a:avLst/>
              <a:gdLst>
                <a:gd name="T0" fmla="*/ 2147483647 w 14"/>
                <a:gd name="T1" fmla="*/ 2147483647 h 18"/>
                <a:gd name="T2" fmla="*/ 2147483647 w 14"/>
                <a:gd name="T3" fmla="*/ 2147483647 h 18"/>
                <a:gd name="T4" fmla="*/ 2147483647 w 14"/>
                <a:gd name="T5" fmla="*/ 2147483647 h 18"/>
                <a:gd name="T6" fmla="*/ 2147483647 w 14"/>
                <a:gd name="T7" fmla="*/ 2147483647 h 18"/>
                <a:gd name="T8" fmla="*/ 2147483647 w 14"/>
                <a:gd name="T9" fmla="*/ 2147483647 h 18"/>
                <a:gd name="T10" fmla="*/ 0 w 14"/>
                <a:gd name="T11" fmla="*/ 2147483647 h 18"/>
                <a:gd name="T12" fmla="*/ 0 w 14"/>
                <a:gd name="T13" fmla="*/ 2147483647 h 18"/>
                <a:gd name="T14" fmla="*/ 2147483647 w 14"/>
                <a:gd name="T15" fmla="*/ 2147483647 h 18"/>
                <a:gd name="T16" fmla="*/ 2147483647 w 14"/>
                <a:gd name="T17" fmla="*/ 0 h 18"/>
                <a:gd name="T18" fmla="*/ 2147483647 w 14"/>
                <a:gd name="T19" fmla="*/ 0 h 18"/>
                <a:gd name="T20" fmla="*/ 2147483647 w 14"/>
                <a:gd name="T21" fmla="*/ 2147483647 h 18"/>
                <a:gd name="T22" fmla="*/ 2147483647 w 14"/>
                <a:gd name="T23" fmla="*/ 2147483647 h 1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4"/>
                <a:gd name="T37" fmla="*/ 0 h 18"/>
                <a:gd name="T38" fmla="*/ 14 w 14"/>
                <a:gd name="T39" fmla="*/ 18 h 1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4" h="18">
                  <a:moveTo>
                    <a:pt x="14" y="11"/>
                  </a:moveTo>
                  <a:lnTo>
                    <a:pt x="14" y="14"/>
                  </a:lnTo>
                  <a:lnTo>
                    <a:pt x="7" y="18"/>
                  </a:lnTo>
                  <a:lnTo>
                    <a:pt x="3" y="14"/>
                  </a:lnTo>
                  <a:lnTo>
                    <a:pt x="0" y="11"/>
                  </a:lnTo>
                  <a:lnTo>
                    <a:pt x="3" y="4"/>
                  </a:lnTo>
                  <a:lnTo>
                    <a:pt x="7" y="0"/>
                  </a:lnTo>
                  <a:lnTo>
                    <a:pt x="14" y="4"/>
                  </a:lnTo>
                  <a:lnTo>
                    <a:pt x="14" y="11"/>
                  </a:lnTo>
                  <a:close/>
                </a:path>
              </a:pathLst>
            </a:custGeom>
            <a:solidFill>
              <a:srgbClr val="FFFFFF"/>
            </a:solidFill>
            <a:ln w="9525">
              <a:noFill/>
              <a:round/>
              <a:headEnd/>
              <a:tailEnd/>
            </a:ln>
          </p:spPr>
          <p:txBody>
            <a:bodyPr/>
            <a:lstStyle/>
            <a:p>
              <a:endParaRPr lang="en-US"/>
            </a:p>
          </p:txBody>
        </p:sp>
        <p:sp>
          <p:nvSpPr>
            <p:cNvPr id="565" name="Freeform 253"/>
            <p:cNvSpPr>
              <a:spLocks/>
            </p:cNvSpPr>
            <p:nvPr/>
          </p:nvSpPr>
          <p:spPr bwMode="auto">
            <a:xfrm>
              <a:off x="1835150" y="3059113"/>
              <a:ext cx="19050" cy="23812"/>
            </a:xfrm>
            <a:custGeom>
              <a:avLst/>
              <a:gdLst>
                <a:gd name="T0" fmla="*/ 2147483647 w 14"/>
                <a:gd name="T1" fmla="*/ 2147483647 h 18"/>
                <a:gd name="T2" fmla="*/ 2147483647 w 14"/>
                <a:gd name="T3" fmla="*/ 2147483647 h 18"/>
                <a:gd name="T4" fmla="*/ 2147483647 w 14"/>
                <a:gd name="T5" fmla="*/ 2147483647 h 18"/>
                <a:gd name="T6" fmla="*/ 2147483647 w 14"/>
                <a:gd name="T7" fmla="*/ 2147483647 h 18"/>
                <a:gd name="T8" fmla="*/ 2147483647 w 14"/>
                <a:gd name="T9" fmla="*/ 2147483647 h 18"/>
                <a:gd name="T10" fmla="*/ 0 w 14"/>
                <a:gd name="T11" fmla="*/ 2147483647 h 18"/>
                <a:gd name="T12" fmla="*/ 0 w 14"/>
                <a:gd name="T13" fmla="*/ 2147483647 h 18"/>
                <a:gd name="T14" fmla="*/ 2147483647 w 14"/>
                <a:gd name="T15" fmla="*/ 2147483647 h 18"/>
                <a:gd name="T16" fmla="*/ 2147483647 w 14"/>
                <a:gd name="T17" fmla="*/ 0 h 18"/>
                <a:gd name="T18" fmla="*/ 2147483647 w 14"/>
                <a:gd name="T19" fmla="*/ 0 h 18"/>
                <a:gd name="T20" fmla="*/ 2147483647 w 14"/>
                <a:gd name="T21" fmla="*/ 2147483647 h 18"/>
                <a:gd name="T22" fmla="*/ 2147483647 w 14"/>
                <a:gd name="T23" fmla="*/ 2147483647 h 1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4"/>
                <a:gd name="T37" fmla="*/ 0 h 18"/>
                <a:gd name="T38" fmla="*/ 14 w 14"/>
                <a:gd name="T39" fmla="*/ 18 h 1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4" h="18">
                  <a:moveTo>
                    <a:pt x="14" y="11"/>
                  </a:moveTo>
                  <a:lnTo>
                    <a:pt x="14" y="14"/>
                  </a:lnTo>
                  <a:lnTo>
                    <a:pt x="7" y="18"/>
                  </a:lnTo>
                  <a:lnTo>
                    <a:pt x="3" y="14"/>
                  </a:lnTo>
                  <a:lnTo>
                    <a:pt x="0" y="11"/>
                  </a:lnTo>
                  <a:lnTo>
                    <a:pt x="3" y="4"/>
                  </a:lnTo>
                  <a:lnTo>
                    <a:pt x="7" y="0"/>
                  </a:lnTo>
                  <a:lnTo>
                    <a:pt x="14" y="4"/>
                  </a:lnTo>
                  <a:lnTo>
                    <a:pt x="14" y="11"/>
                  </a:lnTo>
                </a:path>
              </a:pathLst>
            </a:custGeom>
            <a:noFill/>
            <a:ln w="4763">
              <a:solidFill>
                <a:srgbClr val="000000"/>
              </a:solidFill>
              <a:round/>
              <a:headEnd/>
              <a:tailEnd/>
            </a:ln>
          </p:spPr>
          <p:txBody>
            <a:bodyPr/>
            <a:lstStyle/>
            <a:p>
              <a:endParaRPr lang="en-US"/>
            </a:p>
          </p:txBody>
        </p:sp>
        <p:sp>
          <p:nvSpPr>
            <p:cNvPr id="569" name="Line 257"/>
            <p:cNvSpPr>
              <a:spLocks noChangeShapeType="1"/>
            </p:cNvSpPr>
            <p:nvPr/>
          </p:nvSpPr>
          <p:spPr bwMode="auto">
            <a:xfrm flipV="1">
              <a:off x="1676400" y="3049588"/>
              <a:ext cx="41275" cy="42862"/>
            </a:xfrm>
            <a:prstGeom prst="line">
              <a:avLst/>
            </a:prstGeom>
            <a:noFill/>
            <a:ln w="4763">
              <a:solidFill>
                <a:srgbClr val="000000"/>
              </a:solidFill>
              <a:round/>
              <a:headEnd/>
              <a:tailEnd/>
            </a:ln>
          </p:spPr>
          <p:txBody>
            <a:bodyPr/>
            <a:lstStyle/>
            <a:p>
              <a:endParaRPr lang="en-US"/>
            </a:p>
          </p:txBody>
        </p:sp>
      </p:grpSp>
      <p:sp>
        <p:nvSpPr>
          <p:cNvPr id="581" name="Line 59"/>
          <p:cNvSpPr>
            <a:spLocks noChangeShapeType="1"/>
          </p:cNvSpPr>
          <p:nvPr/>
        </p:nvSpPr>
        <p:spPr bwMode="auto">
          <a:xfrm flipH="1">
            <a:off x="2727400" y="3276600"/>
            <a:ext cx="85725" cy="0"/>
          </a:xfrm>
          <a:prstGeom prst="line">
            <a:avLst/>
          </a:prstGeom>
          <a:noFill/>
          <a:ln w="4763">
            <a:solidFill>
              <a:srgbClr val="000000"/>
            </a:solidFill>
            <a:round/>
            <a:headEnd/>
            <a:tailEnd/>
          </a:ln>
        </p:spPr>
        <p:txBody>
          <a:bodyPr/>
          <a:lstStyle/>
          <a:p>
            <a:endParaRPr lang="en-US"/>
          </a:p>
        </p:txBody>
      </p:sp>
      <p:sp>
        <p:nvSpPr>
          <p:cNvPr id="582" name="Freeform 581"/>
          <p:cNvSpPr>
            <a:spLocks/>
          </p:cNvSpPr>
          <p:nvPr/>
        </p:nvSpPr>
        <p:spPr bwMode="auto">
          <a:xfrm>
            <a:off x="2775026" y="3260725"/>
            <a:ext cx="53468" cy="31525"/>
          </a:xfrm>
          <a:custGeom>
            <a:avLst/>
            <a:gdLst>
              <a:gd name="T0" fmla="*/ 2147483647 w 42"/>
              <a:gd name="T1" fmla="*/ 2147483647 h 28"/>
              <a:gd name="T2" fmla="*/ 0 w 42"/>
              <a:gd name="T3" fmla="*/ 0 h 28"/>
              <a:gd name="T4" fmla="*/ 0 w 42"/>
              <a:gd name="T5" fmla="*/ 0 h 28"/>
              <a:gd name="T6" fmla="*/ 2147483647 w 42"/>
              <a:gd name="T7" fmla="*/ 2147483647 h 28"/>
              <a:gd name="T8" fmla="*/ 2147483647 w 42"/>
              <a:gd name="T9" fmla="*/ 2147483647 h 28"/>
              <a:gd name="T10" fmla="*/ 0 w 42"/>
              <a:gd name="T11" fmla="*/ 2147483647 h 28"/>
              <a:gd name="T12" fmla="*/ 0 w 42"/>
              <a:gd name="T13" fmla="*/ 2147483647 h 28"/>
              <a:gd name="T14" fmla="*/ 2147483647 w 42"/>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28"/>
              <a:gd name="T26" fmla="*/ 42 w 42"/>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28">
                <a:moveTo>
                  <a:pt x="42" y="14"/>
                </a:moveTo>
                <a:lnTo>
                  <a:pt x="0" y="0"/>
                </a:lnTo>
                <a:lnTo>
                  <a:pt x="21" y="14"/>
                </a:lnTo>
                <a:lnTo>
                  <a:pt x="0" y="28"/>
                </a:lnTo>
                <a:lnTo>
                  <a:pt x="42" y="14"/>
                </a:lnTo>
              </a:path>
            </a:pathLst>
          </a:custGeom>
          <a:noFill/>
          <a:ln w="4763">
            <a:solidFill>
              <a:srgbClr val="000000"/>
            </a:solidFill>
            <a:round/>
            <a:headEnd/>
            <a:tailEnd/>
          </a:ln>
        </p:spPr>
        <p:txBody>
          <a:bodyPr/>
          <a:lstStyle/>
          <a:p>
            <a:endParaRPr lang="en-US"/>
          </a:p>
        </p:txBody>
      </p:sp>
      <p:sp>
        <p:nvSpPr>
          <p:cNvPr id="583" name="Rectangle 258"/>
          <p:cNvSpPr>
            <a:spLocks noChangeArrowheads="1"/>
          </p:cNvSpPr>
          <p:nvPr/>
        </p:nvSpPr>
        <p:spPr bwMode="auto">
          <a:xfrm>
            <a:off x="2867101" y="3225800"/>
            <a:ext cx="84960" cy="92333"/>
          </a:xfrm>
          <a:prstGeom prst="rect">
            <a:avLst/>
          </a:prstGeom>
          <a:noFill/>
          <a:ln w="9525">
            <a:noFill/>
            <a:miter lim="800000"/>
            <a:headEnd/>
            <a:tailEnd/>
          </a:ln>
        </p:spPr>
        <p:txBody>
          <a:bodyPr wrap="none" lIns="0" tIns="0" rIns="0" bIns="0">
            <a:spAutoFit/>
          </a:bodyPr>
          <a:lstStyle/>
          <a:p>
            <a:pPr eaLnBrk="0" hangingPunct="0"/>
            <a:r>
              <a:rPr lang="en-US" sz="600" b="0" dirty="0">
                <a:solidFill>
                  <a:srgbClr val="000000"/>
                </a:solidFill>
              </a:rPr>
              <a:t>JT</a:t>
            </a:r>
            <a:endParaRPr lang="en-US" b="0" dirty="0"/>
          </a:p>
        </p:txBody>
      </p:sp>
      <p:sp>
        <p:nvSpPr>
          <p:cNvPr id="584" name="Freeform 50"/>
          <p:cNvSpPr>
            <a:spLocks/>
          </p:cNvSpPr>
          <p:nvPr/>
        </p:nvSpPr>
        <p:spPr bwMode="auto">
          <a:xfrm>
            <a:off x="1060526" y="982666"/>
            <a:ext cx="38100" cy="55563"/>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noFill/>
            <a:round/>
            <a:headEnd/>
            <a:tailEnd/>
          </a:ln>
        </p:spPr>
        <p:txBody>
          <a:bodyPr/>
          <a:lstStyle/>
          <a:p>
            <a:endParaRPr lang="en-US" sz="2000"/>
          </a:p>
        </p:txBody>
      </p:sp>
      <p:sp>
        <p:nvSpPr>
          <p:cNvPr id="585" name="Freeform 51"/>
          <p:cNvSpPr>
            <a:spLocks/>
          </p:cNvSpPr>
          <p:nvPr/>
        </p:nvSpPr>
        <p:spPr bwMode="auto">
          <a:xfrm>
            <a:off x="1060526" y="982666"/>
            <a:ext cx="38100" cy="55563"/>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000000"/>
            </a:solidFill>
            <a:round/>
            <a:headEnd/>
            <a:tailEnd/>
          </a:ln>
        </p:spPr>
        <p:txBody>
          <a:bodyPr/>
          <a:lstStyle/>
          <a:p>
            <a:endParaRPr lang="en-US" sz="2000"/>
          </a:p>
        </p:txBody>
      </p:sp>
      <p:sp>
        <p:nvSpPr>
          <p:cNvPr id="586" name="Rectangle 66"/>
          <p:cNvSpPr>
            <a:spLocks noChangeArrowheads="1"/>
          </p:cNvSpPr>
          <p:nvPr/>
        </p:nvSpPr>
        <p:spPr bwMode="auto">
          <a:xfrm>
            <a:off x="28578" y="1028704"/>
            <a:ext cx="291747" cy="107722"/>
          </a:xfrm>
          <a:prstGeom prst="rect">
            <a:avLst/>
          </a:prstGeom>
          <a:noFill/>
          <a:ln w="9525">
            <a:noFill/>
            <a:miter lim="800000"/>
            <a:headEnd/>
            <a:tailEnd/>
          </a:ln>
        </p:spPr>
        <p:txBody>
          <a:bodyPr wrap="none" lIns="0" tIns="0" rIns="0" bIns="0">
            <a:spAutoFit/>
          </a:bodyPr>
          <a:lstStyle/>
          <a:p>
            <a:pPr eaLnBrk="0" hangingPunct="0"/>
            <a:r>
              <a:rPr lang="en-US" sz="700" b="0" dirty="0">
                <a:solidFill>
                  <a:srgbClr val="000000"/>
                </a:solidFill>
              </a:rPr>
              <a:t>PCSEL</a:t>
            </a:r>
            <a:endParaRPr lang="en-US" sz="2000" b="0" dirty="0"/>
          </a:p>
        </p:txBody>
      </p:sp>
      <p:sp>
        <p:nvSpPr>
          <p:cNvPr id="587" name="Line 67"/>
          <p:cNvSpPr>
            <a:spLocks noChangeShapeType="1"/>
          </p:cNvSpPr>
          <p:nvPr/>
        </p:nvSpPr>
        <p:spPr bwMode="auto">
          <a:xfrm flipH="1">
            <a:off x="335039" y="1076329"/>
            <a:ext cx="109537" cy="1587"/>
          </a:xfrm>
          <a:prstGeom prst="line">
            <a:avLst/>
          </a:prstGeom>
          <a:noFill/>
          <a:ln w="4763">
            <a:solidFill>
              <a:srgbClr val="000000"/>
            </a:solidFill>
            <a:round/>
            <a:headEnd/>
            <a:tailEnd/>
          </a:ln>
        </p:spPr>
        <p:txBody>
          <a:bodyPr/>
          <a:lstStyle/>
          <a:p>
            <a:endParaRPr lang="en-US" sz="2000"/>
          </a:p>
        </p:txBody>
      </p:sp>
      <p:sp>
        <p:nvSpPr>
          <p:cNvPr id="588" name="Freeform 68"/>
          <p:cNvSpPr>
            <a:spLocks/>
          </p:cNvSpPr>
          <p:nvPr/>
        </p:nvSpPr>
        <p:spPr bwMode="auto">
          <a:xfrm>
            <a:off x="387426" y="1057279"/>
            <a:ext cx="57150" cy="38100"/>
          </a:xfrm>
          <a:custGeom>
            <a:avLst/>
            <a:gdLst>
              <a:gd name="T0" fmla="*/ 2147483647 w 42"/>
              <a:gd name="T1" fmla="*/ 2147483647 h 28"/>
              <a:gd name="T2" fmla="*/ 0 w 42"/>
              <a:gd name="T3" fmla="*/ 0 h 28"/>
              <a:gd name="T4" fmla="*/ 0 w 42"/>
              <a:gd name="T5" fmla="*/ 0 h 28"/>
              <a:gd name="T6" fmla="*/ 2147483647 w 42"/>
              <a:gd name="T7" fmla="*/ 2147483647 h 28"/>
              <a:gd name="T8" fmla="*/ 2147483647 w 42"/>
              <a:gd name="T9" fmla="*/ 2147483647 h 28"/>
              <a:gd name="T10" fmla="*/ 0 w 42"/>
              <a:gd name="T11" fmla="*/ 2147483647 h 28"/>
              <a:gd name="T12" fmla="*/ 0 w 42"/>
              <a:gd name="T13" fmla="*/ 2147483647 h 28"/>
              <a:gd name="T14" fmla="*/ 2147483647 w 42"/>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28"/>
              <a:gd name="T26" fmla="*/ 42 w 42"/>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28">
                <a:moveTo>
                  <a:pt x="42" y="14"/>
                </a:moveTo>
                <a:lnTo>
                  <a:pt x="0" y="0"/>
                </a:lnTo>
                <a:lnTo>
                  <a:pt x="21" y="14"/>
                </a:lnTo>
                <a:lnTo>
                  <a:pt x="0" y="28"/>
                </a:lnTo>
                <a:lnTo>
                  <a:pt x="42" y="14"/>
                </a:lnTo>
                <a:close/>
              </a:path>
            </a:pathLst>
          </a:custGeom>
          <a:solidFill>
            <a:srgbClr val="000000"/>
          </a:solidFill>
          <a:ln w="9525">
            <a:noFill/>
            <a:round/>
            <a:headEnd/>
            <a:tailEnd/>
          </a:ln>
        </p:spPr>
        <p:txBody>
          <a:bodyPr/>
          <a:lstStyle/>
          <a:p>
            <a:endParaRPr lang="en-US" sz="2000"/>
          </a:p>
        </p:txBody>
      </p:sp>
      <p:sp>
        <p:nvSpPr>
          <p:cNvPr id="589" name="Freeform 69"/>
          <p:cNvSpPr>
            <a:spLocks/>
          </p:cNvSpPr>
          <p:nvPr/>
        </p:nvSpPr>
        <p:spPr bwMode="auto">
          <a:xfrm>
            <a:off x="387426" y="1057279"/>
            <a:ext cx="57150" cy="38100"/>
          </a:xfrm>
          <a:custGeom>
            <a:avLst/>
            <a:gdLst>
              <a:gd name="T0" fmla="*/ 2147483647 w 42"/>
              <a:gd name="T1" fmla="*/ 2147483647 h 28"/>
              <a:gd name="T2" fmla="*/ 0 w 42"/>
              <a:gd name="T3" fmla="*/ 0 h 28"/>
              <a:gd name="T4" fmla="*/ 0 w 42"/>
              <a:gd name="T5" fmla="*/ 0 h 28"/>
              <a:gd name="T6" fmla="*/ 2147483647 w 42"/>
              <a:gd name="T7" fmla="*/ 2147483647 h 28"/>
              <a:gd name="T8" fmla="*/ 2147483647 w 42"/>
              <a:gd name="T9" fmla="*/ 2147483647 h 28"/>
              <a:gd name="T10" fmla="*/ 0 w 42"/>
              <a:gd name="T11" fmla="*/ 2147483647 h 28"/>
              <a:gd name="T12" fmla="*/ 0 w 42"/>
              <a:gd name="T13" fmla="*/ 2147483647 h 28"/>
              <a:gd name="T14" fmla="*/ 2147483647 w 42"/>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28"/>
              <a:gd name="T26" fmla="*/ 42 w 42"/>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28">
                <a:moveTo>
                  <a:pt x="42" y="14"/>
                </a:moveTo>
                <a:lnTo>
                  <a:pt x="0" y="0"/>
                </a:lnTo>
                <a:lnTo>
                  <a:pt x="21" y="14"/>
                </a:lnTo>
                <a:lnTo>
                  <a:pt x="0" y="28"/>
                </a:lnTo>
                <a:lnTo>
                  <a:pt x="42" y="14"/>
                </a:lnTo>
              </a:path>
            </a:pathLst>
          </a:custGeom>
          <a:noFill/>
          <a:ln w="4763">
            <a:solidFill>
              <a:srgbClr val="000000"/>
            </a:solidFill>
            <a:round/>
            <a:headEnd/>
            <a:tailEnd/>
          </a:ln>
        </p:spPr>
        <p:txBody>
          <a:bodyPr/>
          <a:lstStyle/>
          <a:p>
            <a:endParaRPr lang="en-US" sz="2000"/>
          </a:p>
        </p:txBody>
      </p:sp>
      <p:sp>
        <p:nvSpPr>
          <p:cNvPr id="590" name="Line 73"/>
          <p:cNvSpPr>
            <a:spLocks noChangeShapeType="1"/>
          </p:cNvSpPr>
          <p:nvPr/>
        </p:nvSpPr>
        <p:spPr bwMode="auto">
          <a:xfrm flipV="1">
            <a:off x="781126" y="908054"/>
            <a:ext cx="1588" cy="125412"/>
          </a:xfrm>
          <a:prstGeom prst="line">
            <a:avLst/>
          </a:prstGeom>
          <a:noFill/>
          <a:ln w="4763">
            <a:solidFill>
              <a:srgbClr val="000000"/>
            </a:solidFill>
            <a:round/>
            <a:headEnd/>
            <a:tailEnd/>
          </a:ln>
        </p:spPr>
        <p:txBody>
          <a:bodyPr/>
          <a:lstStyle/>
          <a:p>
            <a:endParaRPr lang="en-US" sz="2000"/>
          </a:p>
        </p:txBody>
      </p:sp>
      <p:sp>
        <p:nvSpPr>
          <p:cNvPr id="591" name="Freeform 74"/>
          <p:cNvSpPr>
            <a:spLocks/>
          </p:cNvSpPr>
          <p:nvPr/>
        </p:nvSpPr>
        <p:spPr bwMode="auto">
          <a:xfrm>
            <a:off x="762076" y="976316"/>
            <a:ext cx="38100" cy="57150"/>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noFill/>
            <a:round/>
            <a:headEnd/>
            <a:tailEnd/>
          </a:ln>
        </p:spPr>
        <p:txBody>
          <a:bodyPr/>
          <a:lstStyle/>
          <a:p>
            <a:endParaRPr lang="en-US" sz="2000"/>
          </a:p>
        </p:txBody>
      </p:sp>
      <p:sp>
        <p:nvSpPr>
          <p:cNvPr id="592" name="Freeform 75"/>
          <p:cNvSpPr>
            <a:spLocks/>
          </p:cNvSpPr>
          <p:nvPr/>
        </p:nvSpPr>
        <p:spPr bwMode="auto">
          <a:xfrm>
            <a:off x="762076" y="976316"/>
            <a:ext cx="38100" cy="57150"/>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000000"/>
            </a:solidFill>
            <a:round/>
            <a:headEnd/>
            <a:tailEnd/>
          </a:ln>
        </p:spPr>
        <p:txBody>
          <a:bodyPr/>
          <a:lstStyle/>
          <a:p>
            <a:endParaRPr lang="en-US" sz="2000"/>
          </a:p>
        </p:txBody>
      </p:sp>
      <p:sp>
        <p:nvSpPr>
          <p:cNvPr id="593" name="Rectangle 76"/>
          <p:cNvSpPr>
            <a:spLocks noChangeArrowheads="1"/>
          </p:cNvSpPr>
          <p:nvPr/>
        </p:nvSpPr>
        <p:spPr bwMode="auto">
          <a:xfrm>
            <a:off x="738264" y="812802"/>
            <a:ext cx="99386" cy="107722"/>
          </a:xfrm>
          <a:prstGeom prst="rect">
            <a:avLst/>
          </a:prstGeom>
          <a:noFill/>
          <a:ln w="9525">
            <a:noFill/>
            <a:miter lim="800000"/>
            <a:headEnd/>
            <a:tailEnd/>
          </a:ln>
        </p:spPr>
        <p:txBody>
          <a:bodyPr wrap="none" lIns="0" tIns="0" rIns="0" bIns="0">
            <a:spAutoFit/>
          </a:bodyPr>
          <a:lstStyle/>
          <a:p>
            <a:pPr eaLnBrk="0" hangingPunct="0"/>
            <a:r>
              <a:rPr lang="en-US" sz="700" b="0" dirty="0">
                <a:solidFill>
                  <a:srgbClr val="000000"/>
                </a:solidFill>
              </a:rPr>
              <a:t>JT</a:t>
            </a:r>
            <a:endParaRPr lang="en-US" sz="2000" b="0" dirty="0"/>
          </a:p>
        </p:txBody>
      </p:sp>
      <p:sp>
        <p:nvSpPr>
          <p:cNvPr id="596" name="Freeform 109"/>
          <p:cNvSpPr>
            <a:spLocks/>
          </p:cNvSpPr>
          <p:nvPr/>
        </p:nvSpPr>
        <p:spPr bwMode="auto">
          <a:xfrm>
            <a:off x="420764" y="1033466"/>
            <a:ext cx="715962" cy="84138"/>
          </a:xfrm>
          <a:custGeom>
            <a:avLst/>
            <a:gdLst>
              <a:gd name="T0" fmla="*/ 0 w 535"/>
              <a:gd name="T1" fmla="*/ 0 h 63"/>
              <a:gd name="T2" fmla="*/ 2147483647 w 535"/>
              <a:gd name="T3" fmla="*/ 0 h 63"/>
              <a:gd name="T4" fmla="*/ 2147483647 w 535"/>
              <a:gd name="T5" fmla="*/ 2147483647 h 63"/>
              <a:gd name="T6" fmla="*/ 2147483647 w 535"/>
              <a:gd name="T7" fmla="*/ 2147483647 h 63"/>
              <a:gd name="T8" fmla="*/ 0 w 535"/>
              <a:gd name="T9" fmla="*/ 0 h 63"/>
              <a:gd name="T10" fmla="*/ 0 60000 65536"/>
              <a:gd name="T11" fmla="*/ 0 60000 65536"/>
              <a:gd name="T12" fmla="*/ 0 60000 65536"/>
              <a:gd name="T13" fmla="*/ 0 60000 65536"/>
              <a:gd name="T14" fmla="*/ 0 60000 65536"/>
              <a:gd name="T15" fmla="*/ 0 w 535"/>
              <a:gd name="T16" fmla="*/ 0 h 63"/>
              <a:gd name="T17" fmla="*/ 535 w 535"/>
              <a:gd name="T18" fmla="*/ 63 h 63"/>
            </a:gdLst>
            <a:ahLst/>
            <a:cxnLst>
              <a:cxn ang="T10">
                <a:pos x="T0" y="T1"/>
              </a:cxn>
              <a:cxn ang="T11">
                <a:pos x="T2" y="T3"/>
              </a:cxn>
              <a:cxn ang="T12">
                <a:pos x="T4" y="T5"/>
              </a:cxn>
              <a:cxn ang="T13">
                <a:pos x="T6" y="T7"/>
              </a:cxn>
              <a:cxn ang="T14">
                <a:pos x="T8" y="T9"/>
              </a:cxn>
            </a:cxnLst>
            <a:rect l="T15" t="T16" r="T17" b="T18"/>
            <a:pathLst>
              <a:path w="535" h="63">
                <a:moveTo>
                  <a:pt x="0" y="0"/>
                </a:moveTo>
                <a:lnTo>
                  <a:pt x="535" y="0"/>
                </a:lnTo>
                <a:lnTo>
                  <a:pt x="504" y="63"/>
                </a:lnTo>
                <a:lnTo>
                  <a:pt x="32" y="63"/>
                </a:lnTo>
                <a:lnTo>
                  <a:pt x="0" y="0"/>
                </a:lnTo>
              </a:path>
            </a:pathLst>
          </a:custGeom>
          <a:noFill/>
          <a:ln w="11113">
            <a:solidFill>
              <a:srgbClr val="000000"/>
            </a:solidFill>
            <a:round/>
            <a:headEnd/>
            <a:tailEnd/>
          </a:ln>
        </p:spPr>
        <p:txBody>
          <a:bodyPr/>
          <a:lstStyle/>
          <a:p>
            <a:endParaRPr lang="en-US" sz="2000"/>
          </a:p>
        </p:txBody>
      </p:sp>
      <p:sp>
        <p:nvSpPr>
          <p:cNvPr id="598" name="Freeform 111"/>
          <p:cNvSpPr>
            <a:spLocks/>
          </p:cNvSpPr>
          <p:nvPr/>
        </p:nvSpPr>
        <p:spPr bwMode="auto">
          <a:xfrm>
            <a:off x="466801" y="976316"/>
            <a:ext cx="38100" cy="57150"/>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noFill/>
            <a:round/>
            <a:headEnd/>
            <a:tailEnd/>
          </a:ln>
        </p:spPr>
        <p:txBody>
          <a:bodyPr/>
          <a:lstStyle/>
          <a:p>
            <a:endParaRPr lang="en-US" sz="2000"/>
          </a:p>
        </p:txBody>
      </p:sp>
      <p:sp>
        <p:nvSpPr>
          <p:cNvPr id="599" name="Freeform 112"/>
          <p:cNvSpPr>
            <a:spLocks/>
          </p:cNvSpPr>
          <p:nvPr/>
        </p:nvSpPr>
        <p:spPr bwMode="auto">
          <a:xfrm>
            <a:off x="466801" y="976316"/>
            <a:ext cx="38100" cy="57150"/>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000000"/>
            </a:solidFill>
            <a:round/>
            <a:headEnd/>
            <a:tailEnd/>
          </a:ln>
        </p:spPr>
        <p:txBody>
          <a:bodyPr/>
          <a:lstStyle/>
          <a:p>
            <a:endParaRPr lang="en-US" sz="2000"/>
          </a:p>
        </p:txBody>
      </p:sp>
      <p:sp>
        <p:nvSpPr>
          <p:cNvPr id="601" name="Freeform 114"/>
          <p:cNvSpPr>
            <a:spLocks/>
          </p:cNvSpPr>
          <p:nvPr/>
        </p:nvSpPr>
        <p:spPr bwMode="auto">
          <a:xfrm>
            <a:off x="612851" y="976316"/>
            <a:ext cx="41275" cy="57150"/>
          </a:xfrm>
          <a:custGeom>
            <a:avLst/>
            <a:gdLst>
              <a:gd name="T0" fmla="*/ 2147483647 w 31"/>
              <a:gd name="T1" fmla="*/ 2147483647 h 42"/>
              <a:gd name="T2" fmla="*/ 2147483647 w 31"/>
              <a:gd name="T3" fmla="*/ 0 h 42"/>
              <a:gd name="T4" fmla="*/ 2147483647 w 31"/>
              <a:gd name="T5" fmla="*/ 0 h 42"/>
              <a:gd name="T6" fmla="*/ 2147483647 w 31"/>
              <a:gd name="T7" fmla="*/ 2147483647 h 42"/>
              <a:gd name="T8" fmla="*/ 2147483647 w 31"/>
              <a:gd name="T9" fmla="*/ 2147483647 h 42"/>
              <a:gd name="T10" fmla="*/ 0 w 31"/>
              <a:gd name="T11" fmla="*/ 0 h 42"/>
              <a:gd name="T12" fmla="*/ 0 w 31"/>
              <a:gd name="T13" fmla="*/ 0 h 42"/>
              <a:gd name="T14" fmla="*/ 2147483647 w 31"/>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42"/>
              <a:gd name="T26" fmla="*/ 31 w 31"/>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42">
                <a:moveTo>
                  <a:pt x="14" y="42"/>
                </a:moveTo>
                <a:lnTo>
                  <a:pt x="31" y="0"/>
                </a:lnTo>
                <a:lnTo>
                  <a:pt x="14" y="21"/>
                </a:lnTo>
                <a:lnTo>
                  <a:pt x="0" y="0"/>
                </a:lnTo>
                <a:lnTo>
                  <a:pt x="14" y="42"/>
                </a:lnTo>
                <a:close/>
              </a:path>
            </a:pathLst>
          </a:custGeom>
          <a:solidFill>
            <a:srgbClr val="000000"/>
          </a:solidFill>
          <a:ln w="9525">
            <a:noFill/>
            <a:round/>
            <a:headEnd/>
            <a:tailEnd/>
          </a:ln>
        </p:spPr>
        <p:txBody>
          <a:bodyPr/>
          <a:lstStyle/>
          <a:p>
            <a:endParaRPr lang="en-US" sz="2000"/>
          </a:p>
        </p:txBody>
      </p:sp>
      <p:sp>
        <p:nvSpPr>
          <p:cNvPr id="602" name="Freeform 115"/>
          <p:cNvSpPr>
            <a:spLocks/>
          </p:cNvSpPr>
          <p:nvPr/>
        </p:nvSpPr>
        <p:spPr bwMode="auto">
          <a:xfrm>
            <a:off x="612851" y="976316"/>
            <a:ext cx="41275" cy="57150"/>
          </a:xfrm>
          <a:custGeom>
            <a:avLst/>
            <a:gdLst>
              <a:gd name="T0" fmla="*/ 2147483647 w 31"/>
              <a:gd name="T1" fmla="*/ 2147483647 h 42"/>
              <a:gd name="T2" fmla="*/ 2147483647 w 31"/>
              <a:gd name="T3" fmla="*/ 0 h 42"/>
              <a:gd name="T4" fmla="*/ 2147483647 w 31"/>
              <a:gd name="T5" fmla="*/ 0 h 42"/>
              <a:gd name="T6" fmla="*/ 2147483647 w 31"/>
              <a:gd name="T7" fmla="*/ 2147483647 h 42"/>
              <a:gd name="T8" fmla="*/ 2147483647 w 31"/>
              <a:gd name="T9" fmla="*/ 2147483647 h 42"/>
              <a:gd name="T10" fmla="*/ 0 w 31"/>
              <a:gd name="T11" fmla="*/ 0 h 42"/>
              <a:gd name="T12" fmla="*/ 0 w 31"/>
              <a:gd name="T13" fmla="*/ 0 h 42"/>
              <a:gd name="T14" fmla="*/ 2147483647 w 31"/>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42"/>
              <a:gd name="T26" fmla="*/ 31 w 31"/>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42">
                <a:moveTo>
                  <a:pt x="14" y="42"/>
                </a:moveTo>
                <a:lnTo>
                  <a:pt x="31" y="0"/>
                </a:lnTo>
                <a:lnTo>
                  <a:pt x="14" y="21"/>
                </a:lnTo>
                <a:lnTo>
                  <a:pt x="0" y="0"/>
                </a:lnTo>
                <a:lnTo>
                  <a:pt x="14" y="42"/>
                </a:lnTo>
              </a:path>
            </a:pathLst>
          </a:custGeom>
          <a:noFill/>
          <a:ln w="4763">
            <a:solidFill>
              <a:schemeClr val="tx1"/>
            </a:solidFill>
            <a:round/>
            <a:headEnd/>
            <a:tailEnd/>
          </a:ln>
        </p:spPr>
        <p:txBody>
          <a:bodyPr/>
          <a:lstStyle/>
          <a:p>
            <a:endParaRPr lang="en-US" sz="2000"/>
          </a:p>
        </p:txBody>
      </p:sp>
      <p:sp>
        <p:nvSpPr>
          <p:cNvPr id="603" name="Freeform 173"/>
          <p:cNvSpPr>
            <a:spLocks/>
          </p:cNvSpPr>
          <p:nvPr/>
        </p:nvSpPr>
        <p:spPr bwMode="auto">
          <a:xfrm>
            <a:off x="906539" y="976316"/>
            <a:ext cx="42862" cy="57150"/>
          </a:xfrm>
          <a:custGeom>
            <a:avLst/>
            <a:gdLst>
              <a:gd name="T0" fmla="*/ 2147483647 w 31"/>
              <a:gd name="T1" fmla="*/ 2147483647 h 42"/>
              <a:gd name="T2" fmla="*/ 2147483647 w 31"/>
              <a:gd name="T3" fmla="*/ 0 h 42"/>
              <a:gd name="T4" fmla="*/ 2147483647 w 31"/>
              <a:gd name="T5" fmla="*/ 0 h 42"/>
              <a:gd name="T6" fmla="*/ 2147483647 w 31"/>
              <a:gd name="T7" fmla="*/ 2147483647 h 42"/>
              <a:gd name="T8" fmla="*/ 2147483647 w 31"/>
              <a:gd name="T9" fmla="*/ 2147483647 h 42"/>
              <a:gd name="T10" fmla="*/ 0 w 31"/>
              <a:gd name="T11" fmla="*/ 0 h 42"/>
              <a:gd name="T12" fmla="*/ 0 w 31"/>
              <a:gd name="T13" fmla="*/ 0 h 42"/>
              <a:gd name="T14" fmla="*/ 2147483647 w 31"/>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42"/>
              <a:gd name="T26" fmla="*/ 31 w 31"/>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42">
                <a:moveTo>
                  <a:pt x="14" y="42"/>
                </a:moveTo>
                <a:lnTo>
                  <a:pt x="31" y="0"/>
                </a:lnTo>
                <a:lnTo>
                  <a:pt x="14" y="21"/>
                </a:lnTo>
                <a:lnTo>
                  <a:pt x="0" y="0"/>
                </a:lnTo>
                <a:lnTo>
                  <a:pt x="14" y="42"/>
                </a:lnTo>
                <a:close/>
              </a:path>
            </a:pathLst>
          </a:custGeom>
          <a:solidFill>
            <a:srgbClr val="000000"/>
          </a:solidFill>
          <a:ln w="9525">
            <a:noFill/>
            <a:round/>
            <a:headEnd/>
            <a:tailEnd/>
          </a:ln>
        </p:spPr>
        <p:txBody>
          <a:bodyPr/>
          <a:lstStyle/>
          <a:p>
            <a:endParaRPr lang="en-US" sz="2000"/>
          </a:p>
        </p:txBody>
      </p:sp>
      <p:sp>
        <p:nvSpPr>
          <p:cNvPr id="604" name="Freeform 174"/>
          <p:cNvSpPr>
            <a:spLocks/>
          </p:cNvSpPr>
          <p:nvPr/>
        </p:nvSpPr>
        <p:spPr bwMode="auto">
          <a:xfrm>
            <a:off x="906539" y="976316"/>
            <a:ext cx="42862" cy="57150"/>
          </a:xfrm>
          <a:custGeom>
            <a:avLst/>
            <a:gdLst>
              <a:gd name="T0" fmla="*/ 2147483647 w 31"/>
              <a:gd name="T1" fmla="*/ 2147483647 h 42"/>
              <a:gd name="T2" fmla="*/ 2147483647 w 31"/>
              <a:gd name="T3" fmla="*/ 0 h 42"/>
              <a:gd name="T4" fmla="*/ 2147483647 w 31"/>
              <a:gd name="T5" fmla="*/ 0 h 42"/>
              <a:gd name="T6" fmla="*/ 2147483647 w 31"/>
              <a:gd name="T7" fmla="*/ 2147483647 h 42"/>
              <a:gd name="T8" fmla="*/ 2147483647 w 31"/>
              <a:gd name="T9" fmla="*/ 2147483647 h 42"/>
              <a:gd name="T10" fmla="*/ 0 w 31"/>
              <a:gd name="T11" fmla="*/ 0 h 42"/>
              <a:gd name="T12" fmla="*/ 0 w 31"/>
              <a:gd name="T13" fmla="*/ 0 h 42"/>
              <a:gd name="T14" fmla="*/ 2147483647 w 31"/>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42"/>
              <a:gd name="T26" fmla="*/ 31 w 31"/>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42">
                <a:moveTo>
                  <a:pt x="14" y="42"/>
                </a:moveTo>
                <a:lnTo>
                  <a:pt x="31" y="0"/>
                </a:lnTo>
                <a:lnTo>
                  <a:pt x="14" y="21"/>
                </a:lnTo>
                <a:lnTo>
                  <a:pt x="0" y="0"/>
                </a:lnTo>
                <a:lnTo>
                  <a:pt x="14" y="42"/>
                </a:lnTo>
              </a:path>
            </a:pathLst>
          </a:custGeom>
          <a:noFill/>
          <a:ln w="4763">
            <a:solidFill>
              <a:srgbClr val="000000"/>
            </a:solidFill>
            <a:round/>
            <a:headEnd/>
            <a:tailEnd/>
          </a:ln>
        </p:spPr>
        <p:txBody>
          <a:bodyPr/>
          <a:lstStyle/>
          <a:p>
            <a:endParaRPr lang="en-US" sz="2000"/>
          </a:p>
        </p:txBody>
      </p:sp>
      <p:sp>
        <p:nvSpPr>
          <p:cNvPr id="610" name="Line 59"/>
          <p:cNvSpPr>
            <a:spLocks noChangeShapeType="1"/>
          </p:cNvSpPr>
          <p:nvPr/>
        </p:nvSpPr>
        <p:spPr bwMode="auto">
          <a:xfrm flipV="1">
            <a:off x="1083469" y="946150"/>
            <a:ext cx="135731" cy="1587"/>
          </a:xfrm>
          <a:prstGeom prst="line">
            <a:avLst/>
          </a:prstGeom>
          <a:noFill/>
          <a:ln w="4763">
            <a:solidFill>
              <a:srgbClr val="000000"/>
            </a:solidFill>
            <a:round/>
            <a:headEnd/>
            <a:tailEnd/>
          </a:ln>
        </p:spPr>
        <p:txBody>
          <a:bodyPr/>
          <a:lstStyle/>
          <a:p>
            <a:endParaRPr lang="en-US"/>
          </a:p>
        </p:txBody>
      </p:sp>
      <p:sp>
        <p:nvSpPr>
          <p:cNvPr id="611" name="Line 73"/>
          <p:cNvSpPr>
            <a:spLocks noChangeShapeType="1"/>
          </p:cNvSpPr>
          <p:nvPr/>
        </p:nvSpPr>
        <p:spPr bwMode="auto">
          <a:xfrm flipV="1">
            <a:off x="1081089" y="947741"/>
            <a:ext cx="1588" cy="76200"/>
          </a:xfrm>
          <a:prstGeom prst="line">
            <a:avLst/>
          </a:prstGeom>
          <a:noFill/>
          <a:ln w="4763">
            <a:solidFill>
              <a:srgbClr val="000000"/>
            </a:solidFill>
            <a:round/>
            <a:headEnd/>
            <a:tailEnd/>
          </a:ln>
        </p:spPr>
        <p:txBody>
          <a:bodyPr/>
          <a:lstStyle/>
          <a:p>
            <a:endParaRPr lang="en-US" sz="2000"/>
          </a:p>
        </p:txBody>
      </p:sp>
      <p:sp>
        <p:nvSpPr>
          <p:cNvPr id="612" name="Freeform 414"/>
          <p:cNvSpPr>
            <a:spLocks/>
          </p:cNvSpPr>
          <p:nvPr/>
        </p:nvSpPr>
        <p:spPr bwMode="auto">
          <a:xfrm>
            <a:off x="1828800" y="2022703"/>
            <a:ext cx="316352" cy="84137"/>
          </a:xfrm>
          <a:custGeom>
            <a:avLst/>
            <a:gdLst>
              <a:gd name="T0" fmla="*/ 0 w 252"/>
              <a:gd name="T1" fmla="*/ 0 h 63"/>
              <a:gd name="T2" fmla="*/ 2147483647 w 252"/>
              <a:gd name="T3" fmla="*/ 0 h 63"/>
              <a:gd name="T4" fmla="*/ 2147483647 w 252"/>
              <a:gd name="T5" fmla="*/ 2147483647 h 63"/>
              <a:gd name="T6" fmla="*/ 2147483647 w 252"/>
              <a:gd name="T7" fmla="*/ 2147483647 h 63"/>
              <a:gd name="T8" fmla="*/ 0 w 252"/>
              <a:gd name="T9" fmla="*/ 0 h 63"/>
              <a:gd name="T10" fmla="*/ 0 60000 65536"/>
              <a:gd name="T11" fmla="*/ 0 60000 65536"/>
              <a:gd name="T12" fmla="*/ 0 60000 65536"/>
              <a:gd name="T13" fmla="*/ 0 60000 65536"/>
              <a:gd name="T14" fmla="*/ 0 60000 65536"/>
              <a:gd name="T15" fmla="*/ 0 w 252"/>
              <a:gd name="T16" fmla="*/ 0 h 63"/>
              <a:gd name="T17" fmla="*/ 252 w 252"/>
              <a:gd name="T18" fmla="*/ 63 h 63"/>
            </a:gdLst>
            <a:ahLst/>
            <a:cxnLst>
              <a:cxn ang="T10">
                <a:pos x="T0" y="T1"/>
              </a:cxn>
              <a:cxn ang="T11">
                <a:pos x="T2" y="T3"/>
              </a:cxn>
              <a:cxn ang="T12">
                <a:pos x="T4" y="T5"/>
              </a:cxn>
              <a:cxn ang="T13">
                <a:pos x="T6" y="T7"/>
              </a:cxn>
              <a:cxn ang="T14">
                <a:pos x="T8" y="T9"/>
              </a:cxn>
            </a:cxnLst>
            <a:rect l="T15" t="T16" r="T17" b="T18"/>
            <a:pathLst>
              <a:path w="252" h="63">
                <a:moveTo>
                  <a:pt x="0" y="0"/>
                </a:moveTo>
                <a:lnTo>
                  <a:pt x="252" y="0"/>
                </a:lnTo>
                <a:lnTo>
                  <a:pt x="221" y="63"/>
                </a:lnTo>
                <a:lnTo>
                  <a:pt x="32" y="63"/>
                </a:lnTo>
                <a:lnTo>
                  <a:pt x="0" y="0"/>
                </a:lnTo>
                <a:close/>
              </a:path>
            </a:pathLst>
          </a:custGeom>
          <a:solidFill>
            <a:srgbClr val="92D050"/>
          </a:solidFill>
          <a:ln w="9525">
            <a:noFill/>
            <a:round/>
            <a:headEnd/>
            <a:tailEnd/>
          </a:ln>
        </p:spPr>
        <p:txBody>
          <a:bodyPr/>
          <a:lstStyle/>
          <a:p>
            <a:endParaRPr lang="en-US"/>
          </a:p>
        </p:txBody>
      </p:sp>
      <p:sp>
        <p:nvSpPr>
          <p:cNvPr id="613" name="Freeform 415"/>
          <p:cNvSpPr>
            <a:spLocks/>
          </p:cNvSpPr>
          <p:nvPr/>
        </p:nvSpPr>
        <p:spPr bwMode="auto">
          <a:xfrm>
            <a:off x="1824868" y="2022703"/>
            <a:ext cx="316352" cy="84137"/>
          </a:xfrm>
          <a:custGeom>
            <a:avLst/>
            <a:gdLst>
              <a:gd name="T0" fmla="*/ 0 w 252"/>
              <a:gd name="T1" fmla="*/ 0 h 63"/>
              <a:gd name="T2" fmla="*/ 2147483647 w 252"/>
              <a:gd name="T3" fmla="*/ 0 h 63"/>
              <a:gd name="T4" fmla="*/ 2147483647 w 252"/>
              <a:gd name="T5" fmla="*/ 2147483647 h 63"/>
              <a:gd name="T6" fmla="*/ 2147483647 w 252"/>
              <a:gd name="T7" fmla="*/ 2147483647 h 63"/>
              <a:gd name="T8" fmla="*/ 0 w 252"/>
              <a:gd name="T9" fmla="*/ 0 h 63"/>
              <a:gd name="T10" fmla="*/ 0 60000 65536"/>
              <a:gd name="T11" fmla="*/ 0 60000 65536"/>
              <a:gd name="T12" fmla="*/ 0 60000 65536"/>
              <a:gd name="T13" fmla="*/ 0 60000 65536"/>
              <a:gd name="T14" fmla="*/ 0 60000 65536"/>
              <a:gd name="T15" fmla="*/ 0 w 252"/>
              <a:gd name="T16" fmla="*/ 0 h 63"/>
              <a:gd name="T17" fmla="*/ 252 w 252"/>
              <a:gd name="T18" fmla="*/ 63 h 63"/>
            </a:gdLst>
            <a:ahLst/>
            <a:cxnLst>
              <a:cxn ang="T10">
                <a:pos x="T0" y="T1"/>
              </a:cxn>
              <a:cxn ang="T11">
                <a:pos x="T2" y="T3"/>
              </a:cxn>
              <a:cxn ang="T12">
                <a:pos x="T4" y="T5"/>
              </a:cxn>
              <a:cxn ang="T13">
                <a:pos x="T6" y="T7"/>
              </a:cxn>
              <a:cxn ang="T14">
                <a:pos x="T8" y="T9"/>
              </a:cxn>
            </a:cxnLst>
            <a:rect l="T15" t="T16" r="T17" b="T18"/>
            <a:pathLst>
              <a:path w="252" h="63">
                <a:moveTo>
                  <a:pt x="0" y="0"/>
                </a:moveTo>
                <a:lnTo>
                  <a:pt x="252" y="0"/>
                </a:lnTo>
                <a:lnTo>
                  <a:pt x="221" y="63"/>
                </a:lnTo>
                <a:lnTo>
                  <a:pt x="32" y="63"/>
                </a:lnTo>
                <a:lnTo>
                  <a:pt x="0" y="0"/>
                </a:lnTo>
              </a:path>
            </a:pathLst>
          </a:custGeom>
          <a:noFill/>
          <a:ln w="11113">
            <a:solidFill>
              <a:srgbClr val="000000"/>
            </a:solidFill>
            <a:round/>
            <a:headEnd/>
            <a:tailEnd/>
          </a:ln>
        </p:spPr>
        <p:txBody>
          <a:bodyPr/>
          <a:lstStyle/>
          <a:p>
            <a:endParaRPr lang="en-US"/>
          </a:p>
        </p:txBody>
      </p:sp>
      <p:sp>
        <p:nvSpPr>
          <p:cNvPr id="614" name="Line 418"/>
          <p:cNvSpPr>
            <a:spLocks noChangeShapeType="1"/>
          </p:cNvSpPr>
          <p:nvPr/>
        </p:nvSpPr>
        <p:spPr bwMode="auto">
          <a:xfrm>
            <a:off x="2156460" y="2056358"/>
            <a:ext cx="100995" cy="1587"/>
          </a:xfrm>
          <a:prstGeom prst="line">
            <a:avLst/>
          </a:prstGeom>
          <a:noFill/>
          <a:ln w="4763">
            <a:solidFill>
              <a:srgbClr val="FF0000"/>
            </a:solidFill>
            <a:round/>
            <a:headEnd/>
            <a:tailEnd/>
          </a:ln>
        </p:spPr>
        <p:txBody>
          <a:bodyPr/>
          <a:lstStyle/>
          <a:p>
            <a:endParaRPr lang="en-US">
              <a:solidFill>
                <a:srgbClr val="C00000"/>
              </a:solidFill>
            </a:endParaRPr>
          </a:p>
        </p:txBody>
      </p:sp>
      <p:grpSp>
        <p:nvGrpSpPr>
          <p:cNvPr id="8" name="Group 623"/>
          <p:cNvGrpSpPr/>
          <p:nvPr/>
        </p:nvGrpSpPr>
        <p:grpSpPr>
          <a:xfrm flipH="1">
            <a:off x="2129648" y="2037309"/>
            <a:ext cx="72532" cy="45719"/>
            <a:chOff x="1702800" y="2044928"/>
            <a:chExt cx="53468" cy="38100"/>
          </a:xfrm>
        </p:grpSpPr>
        <p:sp>
          <p:nvSpPr>
            <p:cNvPr id="615" name="Freeform 419"/>
            <p:cNvSpPr>
              <a:spLocks/>
            </p:cNvSpPr>
            <p:nvPr/>
          </p:nvSpPr>
          <p:spPr bwMode="auto">
            <a:xfrm flipH="1">
              <a:off x="1702800" y="2044928"/>
              <a:ext cx="53468" cy="38100"/>
            </a:xfrm>
            <a:custGeom>
              <a:avLst/>
              <a:gdLst>
                <a:gd name="T0" fmla="*/ 0 w 42"/>
                <a:gd name="T1" fmla="*/ 2147483647 h 28"/>
                <a:gd name="T2" fmla="*/ 2147483647 w 42"/>
                <a:gd name="T3" fmla="*/ 2147483647 h 28"/>
                <a:gd name="T4" fmla="*/ 2147483647 w 42"/>
                <a:gd name="T5" fmla="*/ 2147483647 h 28"/>
                <a:gd name="T6" fmla="*/ 2147483647 w 42"/>
                <a:gd name="T7" fmla="*/ 2147483647 h 28"/>
                <a:gd name="T8" fmla="*/ 2147483647 w 42"/>
                <a:gd name="T9" fmla="*/ 2147483647 h 28"/>
                <a:gd name="T10" fmla="*/ 2147483647 w 42"/>
                <a:gd name="T11" fmla="*/ 0 h 28"/>
                <a:gd name="T12" fmla="*/ 2147483647 w 42"/>
                <a:gd name="T13" fmla="*/ 0 h 28"/>
                <a:gd name="T14" fmla="*/ 0 w 42"/>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28"/>
                <a:gd name="T26" fmla="*/ 42 w 42"/>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28">
                  <a:moveTo>
                    <a:pt x="0" y="14"/>
                  </a:moveTo>
                  <a:lnTo>
                    <a:pt x="42" y="28"/>
                  </a:lnTo>
                  <a:lnTo>
                    <a:pt x="21" y="14"/>
                  </a:lnTo>
                  <a:lnTo>
                    <a:pt x="42" y="0"/>
                  </a:lnTo>
                  <a:lnTo>
                    <a:pt x="0" y="14"/>
                  </a:lnTo>
                  <a:close/>
                </a:path>
              </a:pathLst>
            </a:custGeom>
            <a:solidFill>
              <a:srgbClr val="000000"/>
            </a:solidFill>
            <a:ln w="9525">
              <a:solidFill>
                <a:srgbClr val="FF0000"/>
              </a:solidFill>
              <a:round/>
              <a:headEnd/>
              <a:tailEnd/>
            </a:ln>
          </p:spPr>
          <p:txBody>
            <a:bodyPr/>
            <a:lstStyle/>
            <a:p>
              <a:endParaRPr lang="en-US">
                <a:solidFill>
                  <a:srgbClr val="C00000"/>
                </a:solidFill>
              </a:endParaRPr>
            </a:p>
          </p:txBody>
        </p:sp>
        <p:sp>
          <p:nvSpPr>
            <p:cNvPr id="616" name="Freeform 420"/>
            <p:cNvSpPr>
              <a:spLocks/>
            </p:cNvSpPr>
            <p:nvPr/>
          </p:nvSpPr>
          <p:spPr bwMode="auto">
            <a:xfrm flipH="1">
              <a:off x="1702800" y="2044928"/>
              <a:ext cx="53468" cy="38100"/>
            </a:xfrm>
            <a:custGeom>
              <a:avLst/>
              <a:gdLst>
                <a:gd name="T0" fmla="*/ 0 w 42"/>
                <a:gd name="T1" fmla="*/ 2147483647 h 28"/>
                <a:gd name="T2" fmla="*/ 2147483647 w 42"/>
                <a:gd name="T3" fmla="*/ 2147483647 h 28"/>
                <a:gd name="T4" fmla="*/ 2147483647 w 42"/>
                <a:gd name="T5" fmla="*/ 2147483647 h 28"/>
                <a:gd name="T6" fmla="*/ 2147483647 w 42"/>
                <a:gd name="T7" fmla="*/ 2147483647 h 28"/>
                <a:gd name="T8" fmla="*/ 2147483647 w 42"/>
                <a:gd name="T9" fmla="*/ 2147483647 h 28"/>
                <a:gd name="T10" fmla="*/ 2147483647 w 42"/>
                <a:gd name="T11" fmla="*/ 0 h 28"/>
                <a:gd name="T12" fmla="*/ 2147483647 w 42"/>
                <a:gd name="T13" fmla="*/ 0 h 28"/>
                <a:gd name="T14" fmla="*/ 0 w 42"/>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28"/>
                <a:gd name="T26" fmla="*/ 42 w 42"/>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28">
                  <a:moveTo>
                    <a:pt x="0" y="14"/>
                  </a:moveTo>
                  <a:lnTo>
                    <a:pt x="42" y="28"/>
                  </a:lnTo>
                  <a:lnTo>
                    <a:pt x="21" y="14"/>
                  </a:lnTo>
                  <a:lnTo>
                    <a:pt x="42" y="0"/>
                  </a:lnTo>
                  <a:lnTo>
                    <a:pt x="0" y="14"/>
                  </a:lnTo>
                </a:path>
              </a:pathLst>
            </a:custGeom>
            <a:noFill/>
            <a:ln w="4763">
              <a:solidFill>
                <a:srgbClr val="FF0000"/>
              </a:solidFill>
              <a:round/>
              <a:headEnd/>
              <a:tailEnd/>
            </a:ln>
          </p:spPr>
          <p:txBody>
            <a:bodyPr/>
            <a:lstStyle/>
            <a:p>
              <a:endParaRPr lang="en-US">
                <a:solidFill>
                  <a:srgbClr val="C00000"/>
                </a:solidFill>
              </a:endParaRPr>
            </a:p>
          </p:txBody>
        </p:sp>
      </p:grpSp>
      <p:sp>
        <p:nvSpPr>
          <p:cNvPr id="617" name="Rectangle 421"/>
          <p:cNvSpPr>
            <a:spLocks noChangeArrowheads="1"/>
          </p:cNvSpPr>
          <p:nvPr/>
        </p:nvSpPr>
        <p:spPr bwMode="auto">
          <a:xfrm>
            <a:off x="2330369" y="2006828"/>
            <a:ext cx="302544" cy="107722"/>
          </a:xfrm>
          <a:prstGeom prst="rect">
            <a:avLst/>
          </a:prstGeom>
          <a:noFill/>
          <a:ln w="9525">
            <a:noFill/>
            <a:miter lim="800000"/>
            <a:headEnd/>
            <a:tailEnd/>
          </a:ln>
        </p:spPr>
        <p:txBody>
          <a:bodyPr wrap="none" lIns="0" tIns="0" rIns="0" bIns="0">
            <a:spAutoFit/>
          </a:bodyPr>
          <a:lstStyle/>
          <a:p>
            <a:pPr eaLnBrk="0" hangingPunct="0"/>
            <a:r>
              <a:rPr lang="en-US" sz="700" b="0" dirty="0" err="1">
                <a:solidFill>
                  <a:srgbClr val="FF0000"/>
                </a:solidFill>
              </a:rPr>
              <a:t>IRSrc</a:t>
            </a:r>
            <a:r>
              <a:rPr lang="en-US" sz="700" b="0" dirty="0">
                <a:solidFill>
                  <a:srgbClr val="FF0000"/>
                </a:solidFill>
              </a:rPr>
              <a:t> </a:t>
            </a:r>
            <a:r>
              <a:rPr lang="en-US" sz="700" baseline="30000" dirty="0">
                <a:solidFill>
                  <a:srgbClr val="FF0000"/>
                </a:solidFill>
              </a:rPr>
              <a:t>I</a:t>
            </a:r>
            <a:r>
              <a:rPr lang="en-US" sz="700" b="0" baseline="30000" dirty="0">
                <a:solidFill>
                  <a:srgbClr val="FF0000"/>
                </a:solidFill>
              </a:rPr>
              <a:t>F</a:t>
            </a:r>
            <a:endParaRPr lang="en-US" sz="2000" b="0" baseline="30000" dirty="0">
              <a:solidFill>
                <a:srgbClr val="FF0000"/>
              </a:solidFill>
            </a:endParaRPr>
          </a:p>
        </p:txBody>
      </p:sp>
      <p:sp>
        <p:nvSpPr>
          <p:cNvPr id="618" name="Freeform 422"/>
          <p:cNvSpPr>
            <a:spLocks/>
          </p:cNvSpPr>
          <p:nvPr/>
        </p:nvSpPr>
        <p:spPr bwMode="auto">
          <a:xfrm flipH="1">
            <a:off x="1752599" y="1827440"/>
            <a:ext cx="141793" cy="192088"/>
          </a:xfrm>
          <a:custGeom>
            <a:avLst/>
            <a:gdLst>
              <a:gd name="T0" fmla="*/ 2147483647 w 234"/>
              <a:gd name="T1" fmla="*/ 0 h 143"/>
              <a:gd name="T2" fmla="*/ 0 w 234"/>
              <a:gd name="T3" fmla="*/ 0 h 143"/>
              <a:gd name="T4" fmla="*/ 0 w 234"/>
              <a:gd name="T5" fmla="*/ 2147483647 h 143"/>
              <a:gd name="T6" fmla="*/ 0 60000 65536"/>
              <a:gd name="T7" fmla="*/ 0 60000 65536"/>
              <a:gd name="T8" fmla="*/ 0 60000 65536"/>
              <a:gd name="T9" fmla="*/ 0 w 234"/>
              <a:gd name="T10" fmla="*/ 0 h 143"/>
              <a:gd name="T11" fmla="*/ 234 w 234"/>
              <a:gd name="T12" fmla="*/ 143 h 143"/>
            </a:gdLst>
            <a:ahLst/>
            <a:cxnLst>
              <a:cxn ang="T6">
                <a:pos x="T0" y="T1"/>
              </a:cxn>
              <a:cxn ang="T7">
                <a:pos x="T2" y="T3"/>
              </a:cxn>
              <a:cxn ang="T8">
                <a:pos x="T4" y="T5"/>
              </a:cxn>
            </a:cxnLst>
            <a:rect l="T9" t="T10" r="T11" b="T12"/>
            <a:pathLst>
              <a:path w="234" h="143">
                <a:moveTo>
                  <a:pt x="234" y="0"/>
                </a:moveTo>
                <a:lnTo>
                  <a:pt x="0" y="0"/>
                </a:lnTo>
                <a:lnTo>
                  <a:pt x="0" y="143"/>
                </a:lnTo>
              </a:path>
            </a:pathLst>
          </a:custGeom>
          <a:noFill/>
          <a:ln w="4763">
            <a:solidFill>
              <a:srgbClr val="FF0000"/>
            </a:solidFill>
            <a:round/>
            <a:headEnd/>
            <a:tailEnd/>
          </a:ln>
        </p:spPr>
        <p:txBody>
          <a:bodyPr/>
          <a:lstStyle/>
          <a:p>
            <a:endParaRPr lang="en-US"/>
          </a:p>
        </p:txBody>
      </p:sp>
      <p:sp>
        <p:nvSpPr>
          <p:cNvPr id="619" name="Freeform 423"/>
          <p:cNvSpPr>
            <a:spLocks/>
          </p:cNvSpPr>
          <p:nvPr/>
        </p:nvSpPr>
        <p:spPr bwMode="auto">
          <a:xfrm>
            <a:off x="1878056" y="1970315"/>
            <a:ext cx="38616" cy="57150"/>
          </a:xfrm>
          <a:custGeom>
            <a:avLst/>
            <a:gdLst>
              <a:gd name="T0" fmla="*/ 2147483647 w 31"/>
              <a:gd name="T1" fmla="*/ 2147483647 h 42"/>
              <a:gd name="T2" fmla="*/ 2147483647 w 31"/>
              <a:gd name="T3" fmla="*/ 0 h 42"/>
              <a:gd name="T4" fmla="*/ 2147483647 w 31"/>
              <a:gd name="T5" fmla="*/ 0 h 42"/>
              <a:gd name="T6" fmla="*/ 2147483647 w 31"/>
              <a:gd name="T7" fmla="*/ 2147483647 h 42"/>
              <a:gd name="T8" fmla="*/ 2147483647 w 31"/>
              <a:gd name="T9" fmla="*/ 2147483647 h 42"/>
              <a:gd name="T10" fmla="*/ 0 w 31"/>
              <a:gd name="T11" fmla="*/ 0 h 42"/>
              <a:gd name="T12" fmla="*/ 0 w 31"/>
              <a:gd name="T13" fmla="*/ 0 h 42"/>
              <a:gd name="T14" fmla="*/ 2147483647 w 31"/>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42"/>
              <a:gd name="T26" fmla="*/ 31 w 31"/>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42">
                <a:moveTo>
                  <a:pt x="14" y="42"/>
                </a:moveTo>
                <a:lnTo>
                  <a:pt x="31" y="0"/>
                </a:lnTo>
                <a:lnTo>
                  <a:pt x="14" y="21"/>
                </a:lnTo>
                <a:lnTo>
                  <a:pt x="0" y="0"/>
                </a:lnTo>
                <a:lnTo>
                  <a:pt x="14" y="42"/>
                </a:lnTo>
                <a:close/>
              </a:path>
            </a:pathLst>
          </a:custGeom>
          <a:solidFill>
            <a:srgbClr val="000000"/>
          </a:solidFill>
          <a:ln w="9525">
            <a:solidFill>
              <a:srgbClr val="FF0000"/>
            </a:solidFill>
            <a:round/>
            <a:headEnd/>
            <a:tailEnd/>
          </a:ln>
        </p:spPr>
        <p:txBody>
          <a:bodyPr/>
          <a:lstStyle/>
          <a:p>
            <a:endParaRPr lang="en-US"/>
          </a:p>
        </p:txBody>
      </p:sp>
      <p:sp>
        <p:nvSpPr>
          <p:cNvPr id="620" name="Freeform 424"/>
          <p:cNvSpPr>
            <a:spLocks/>
          </p:cNvSpPr>
          <p:nvPr/>
        </p:nvSpPr>
        <p:spPr bwMode="auto">
          <a:xfrm>
            <a:off x="1878056" y="1970315"/>
            <a:ext cx="38616" cy="57150"/>
          </a:xfrm>
          <a:custGeom>
            <a:avLst/>
            <a:gdLst>
              <a:gd name="T0" fmla="*/ 2147483647 w 31"/>
              <a:gd name="T1" fmla="*/ 2147483647 h 42"/>
              <a:gd name="T2" fmla="*/ 2147483647 w 31"/>
              <a:gd name="T3" fmla="*/ 0 h 42"/>
              <a:gd name="T4" fmla="*/ 2147483647 w 31"/>
              <a:gd name="T5" fmla="*/ 0 h 42"/>
              <a:gd name="T6" fmla="*/ 2147483647 w 31"/>
              <a:gd name="T7" fmla="*/ 2147483647 h 42"/>
              <a:gd name="T8" fmla="*/ 2147483647 w 31"/>
              <a:gd name="T9" fmla="*/ 2147483647 h 42"/>
              <a:gd name="T10" fmla="*/ 0 w 31"/>
              <a:gd name="T11" fmla="*/ 0 h 42"/>
              <a:gd name="T12" fmla="*/ 0 w 31"/>
              <a:gd name="T13" fmla="*/ 0 h 42"/>
              <a:gd name="T14" fmla="*/ 2147483647 w 31"/>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42"/>
              <a:gd name="T26" fmla="*/ 31 w 31"/>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42">
                <a:moveTo>
                  <a:pt x="14" y="42"/>
                </a:moveTo>
                <a:lnTo>
                  <a:pt x="31" y="0"/>
                </a:lnTo>
                <a:lnTo>
                  <a:pt x="14" y="21"/>
                </a:lnTo>
                <a:lnTo>
                  <a:pt x="0" y="0"/>
                </a:lnTo>
                <a:lnTo>
                  <a:pt x="14" y="42"/>
                </a:lnTo>
              </a:path>
            </a:pathLst>
          </a:custGeom>
          <a:noFill/>
          <a:ln w="4763">
            <a:solidFill>
              <a:srgbClr val="FF0000"/>
            </a:solidFill>
            <a:round/>
            <a:headEnd/>
            <a:tailEnd/>
          </a:ln>
        </p:spPr>
        <p:txBody>
          <a:bodyPr/>
          <a:lstStyle/>
          <a:p>
            <a:endParaRPr lang="en-US"/>
          </a:p>
        </p:txBody>
      </p:sp>
      <p:sp>
        <p:nvSpPr>
          <p:cNvPr id="621" name="Freeform 425"/>
          <p:cNvSpPr>
            <a:spLocks/>
          </p:cNvSpPr>
          <p:nvPr/>
        </p:nvSpPr>
        <p:spPr bwMode="auto">
          <a:xfrm>
            <a:off x="1952316" y="1970315"/>
            <a:ext cx="40101" cy="57150"/>
          </a:xfrm>
          <a:custGeom>
            <a:avLst/>
            <a:gdLst>
              <a:gd name="T0" fmla="*/ 2147483647 w 32"/>
              <a:gd name="T1" fmla="*/ 2147483647 h 42"/>
              <a:gd name="T2" fmla="*/ 2147483647 w 32"/>
              <a:gd name="T3" fmla="*/ 0 h 42"/>
              <a:gd name="T4" fmla="*/ 2147483647 w 32"/>
              <a:gd name="T5" fmla="*/ 0 h 42"/>
              <a:gd name="T6" fmla="*/ 2147483647 w 32"/>
              <a:gd name="T7" fmla="*/ 2147483647 h 42"/>
              <a:gd name="T8" fmla="*/ 2147483647 w 32"/>
              <a:gd name="T9" fmla="*/ 2147483647 h 42"/>
              <a:gd name="T10" fmla="*/ 0 w 32"/>
              <a:gd name="T11" fmla="*/ 0 h 42"/>
              <a:gd name="T12" fmla="*/ 0 w 32"/>
              <a:gd name="T13" fmla="*/ 0 h 42"/>
              <a:gd name="T14" fmla="*/ 2147483647 w 32"/>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42"/>
              <a:gd name="T26" fmla="*/ 32 w 32"/>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42">
                <a:moveTo>
                  <a:pt x="14" y="42"/>
                </a:moveTo>
                <a:lnTo>
                  <a:pt x="32"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622" name="Freeform 426"/>
          <p:cNvSpPr>
            <a:spLocks/>
          </p:cNvSpPr>
          <p:nvPr/>
        </p:nvSpPr>
        <p:spPr bwMode="auto">
          <a:xfrm>
            <a:off x="1952316" y="1970315"/>
            <a:ext cx="40101" cy="57150"/>
          </a:xfrm>
          <a:custGeom>
            <a:avLst/>
            <a:gdLst>
              <a:gd name="T0" fmla="*/ 2147483647 w 32"/>
              <a:gd name="T1" fmla="*/ 2147483647 h 42"/>
              <a:gd name="T2" fmla="*/ 2147483647 w 32"/>
              <a:gd name="T3" fmla="*/ 0 h 42"/>
              <a:gd name="T4" fmla="*/ 2147483647 w 32"/>
              <a:gd name="T5" fmla="*/ 0 h 42"/>
              <a:gd name="T6" fmla="*/ 2147483647 w 32"/>
              <a:gd name="T7" fmla="*/ 2147483647 h 42"/>
              <a:gd name="T8" fmla="*/ 2147483647 w 32"/>
              <a:gd name="T9" fmla="*/ 2147483647 h 42"/>
              <a:gd name="T10" fmla="*/ 0 w 32"/>
              <a:gd name="T11" fmla="*/ 0 h 42"/>
              <a:gd name="T12" fmla="*/ 0 w 32"/>
              <a:gd name="T13" fmla="*/ 0 h 42"/>
              <a:gd name="T14" fmla="*/ 2147483647 w 32"/>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42"/>
              <a:gd name="T26" fmla="*/ 32 w 32"/>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42">
                <a:moveTo>
                  <a:pt x="14" y="42"/>
                </a:moveTo>
                <a:lnTo>
                  <a:pt x="32"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623" name="Rectangle 427"/>
          <p:cNvSpPr>
            <a:spLocks noChangeArrowheads="1"/>
          </p:cNvSpPr>
          <p:nvPr/>
        </p:nvSpPr>
        <p:spPr bwMode="auto">
          <a:xfrm>
            <a:off x="1524000" y="1782990"/>
            <a:ext cx="181467" cy="107722"/>
          </a:xfrm>
          <a:prstGeom prst="rect">
            <a:avLst/>
          </a:prstGeom>
          <a:noFill/>
          <a:ln w="9525">
            <a:noFill/>
            <a:miter lim="800000"/>
            <a:headEnd/>
            <a:tailEnd/>
          </a:ln>
        </p:spPr>
        <p:txBody>
          <a:bodyPr wrap="none" lIns="0" tIns="0" rIns="0" bIns="0">
            <a:spAutoFit/>
          </a:bodyPr>
          <a:lstStyle/>
          <a:p>
            <a:pPr eaLnBrk="0" hangingPunct="0"/>
            <a:r>
              <a:rPr lang="en-US" sz="700" b="0" dirty="0">
                <a:solidFill>
                  <a:srgbClr val="FF0000"/>
                </a:solidFill>
              </a:rPr>
              <a:t>NOP</a:t>
            </a:r>
            <a:endParaRPr lang="en-US" sz="2400" b="0" dirty="0">
              <a:solidFill>
                <a:srgbClr val="FF0000"/>
              </a:solidFill>
            </a:endParaRPr>
          </a:p>
        </p:txBody>
      </p:sp>
      <p:sp>
        <p:nvSpPr>
          <p:cNvPr id="625" name="Line 59"/>
          <p:cNvSpPr>
            <a:spLocks noChangeShapeType="1"/>
          </p:cNvSpPr>
          <p:nvPr/>
        </p:nvSpPr>
        <p:spPr bwMode="auto">
          <a:xfrm flipH="1">
            <a:off x="1295400" y="838200"/>
            <a:ext cx="0" cy="1828800"/>
          </a:xfrm>
          <a:prstGeom prst="line">
            <a:avLst/>
          </a:prstGeom>
          <a:noFill/>
          <a:ln w="4763">
            <a:solidFill>
              <a:srgbClr val="000000"/>
            </a:solidFill>
            <a:round/>
            <a:headEnd/>
            <a:tailEnd/>
          </a:ln>
        </p:spPr>
        <p:txBody>
          <a:bodyPr/>
          <a:lstStyle/>
          <a:p>
            <a:endParaRPr lang="en-US"/>
          </a:p>
        </p:txBody>
      </p:sp>
      <p:sp>
        <p:nvSpPr>
          <p:cNvPr id="626" name="Line 59"/>
          <p:cNvSpPr>
            <a:spLocks noChangeShapeType="1"/>
          </p:cNvSpPr>
          <p:nvPr/>
        </p:nvSpPr>
        <p:spPr bwMode="auto">
          <a:xfrm flipV="1">
            <a:off x="930275" y="838200"/>
            <a:ext cx="364332" cy="0"/>
          </a:xfrm>
          <a:prstGeom prst="line">
            <a:avLst/>
          </a:prstGeom>
          <a:noFill/>
          <a:ln w="4763">
            <a:solidFill>
              <a:srgbClr val="000000"/>
            </a:solidFill>
            <a:round/>
            <a:headEnd/>
            <a:tailEnd/>
          </a:ln>
        </p:spPr>
        <p:txBody>
          <a:bodyPr/>
          <a:lstStyle/>
          <a:p>
            <a:endParaRPr lang="en-US"/>
          </a:p>
        </p:txBody>
      </p:sp>
      <p:sp>
        <p:nvSpPr>
          <p:cNvPr id="627" name="Line 73"/>
          <p:cNvSpPr>
            <a:spLocks noChangeShapeType="1"/>
          </p:cNvSpPr>
          <p:nvPr/>
        </p:nvSpPr>
        <p:spPr bwMode="auto">
          <a:xfrm flipV="1">
            <a:off x="927098" y="838200"/>
            <a:ext cx="1" cy="190500"/>
          </a:xfrm>
          <a:prstGeom prst="line">
            <a:avLst/>
          </a:prstGeom>
          <a:noFill/>
          <a:ln w="4763">
            <a:solidFill>
              <a:srgbClr val="000000"/>
            </a:solidFill>
            <a:round/>
            <a:headEnd/>
            <a:tailEnd/>
          </a:ln>
        </p:spPr>
        <p:txBody>
          <a:bodyPr/>
          <a:lstStyle/>
          <a:p>
            <a:endParaRPr lang="en-US" sz="2000"/>
          </a:p>
        </p:txBody>
      </p:sp>
      <p:sp>
        <p:nvSpPr>
          <p:cNvPr id="628" name="Rectangle 12"/>
          <p:cNvSpPr>
            <a:spLocks noChangeArrowheads="1"/>
          </p:cNvSpPr>
          <p:nvPr/>
        </p:nvSpPr>
        <p:spPr bwMode="auto">
          <a:xfrm>
            <a:off x="1181100" y="2667000"/>
            <a:ext cx="228600" cy="228600"/>
          </a:xfrm>
          <a:prstGeom prst="rect">
            <a:avLst/>
          </a:prstGeom>
          <a:noFill/>
          <a:ln w="11113">
            <a:solidFill>
              <a:srgbClr val="000000"/>
            </a:solidFill>
            <a:miter lim="800000"/>
            <a:headEnd/>
            <a:tailEnd/>
          </a:ln>
        </p:spPr>
        <p:txBody>
          <a:bodyPr lIns="0" tIns="0" rIns="0" bIns="0" anchor="ctr" anchorCtr="0"/>
          <a:lstStyle/>
          <a:p>
            <a:pPr algn="ctr"/>
            <a:r>
              <a:rPr lang="en-US" dirty="0"/>
              <a:t>+</a:t>
            </a:r>
          </a:p>
        </p:txBody>
      </p:sp>
      <p:sp>
        <p:nvSpPr>
          <p:cNvPr id="629" name="Line 59"/>
          <p:cNvSpPr>
            <a:spLocks noChangeShapeType="1"/>
          </p:cNvSpPr>
          <p:nvPr/>
        </p:nvSpPr>
        <p:spPr bwMode="auto">
          <a:xfrm flipV="1">
            <a:off x="778668" y="3048000"/>
            <a:ext cx="440532" cy="0"/>
          </a:xfrm>
          <a:prstGeom prst="line">
            <a:avLst/>
          </a:prstGeom>
          <a:noFill/>
          <a:ln w="4763">
            <a:solidFill>
              <a:srgbClr val="000000"/>
            </a:solidFill>
            <a:round/>
            <a:headEnd/>
            <a:tailEnd/>
          </a:ln>
        </p:spPr>
        <p:txBody>
          <a:bodyPr/>
          <a:lstStyle/>
          <a:p>
            <a:endParaRPr lang="en-US"/>
          </a:p>
        </p:txBody>
      </p:sp>
      <p:sp>
        <p:nvSpPr>
          <p:cNvPr id="630" name="Line 59"/>
          <p:cNvSpPr>
            <a:spLocks noChangeShapeType="1"/>
          </p:cNvSpPr>
          <p:nvPr/>
        </p:nvSpPr>
        <p:spPr bwMode="auto">
          <a:xfrm flipV="1">
            <a:off x="1371600" y="3048000"/>
            <a:ext cx="609600" cy="0"/>
          </a:xfrm>
          <a:prstGeom prst="line">
            <a:avLst/>
          </a:prstGeom>
          <a:noFill/>
          <a:ln w="4763">
            <a:solidFill>
              <a:srgbClr val="000000"/>
            </a:solidFill>
            <a:round/>
            <a:headEnd/>
            <a:tailEnd/>
          </a:ln>
        </p:spPr>
        <p:txBody>
          <a:bodyPr/>
          <a:lstStyle/>
          <a:p>
            <a:endParaRPr lang="en-US"/>
          </a:p>
        </p:txBody>
      </p:sp>
      <p:sp>
        <p:nvSpPr>
          <p:cNvPr id="631" name="Line 73"/>
          <p:cNvSpPr>
            <a:spLocks noChangeShapeType="1"/>
          </p:cNvSpPr>
          <p:nvPr/>
        </p:nvSpPr>
        <p:spPr bwMode="auto">
          <a:xfrm flipV="1">
            <a:off x="1219200" y="2895600"/>
            <a:ext cx="0" cy="152400"/>
          </a:xfrm>
          <a:prstGeom prst="line">
            <a:avLst/>
          </a:prstGeom>
          <a:noFill/>
          <a:ln w="4763">
            <a:solidFill>
              <a:srgbClr val="000000"/>
            </a:solidFill>
            <a:round/>
            <a:headEnd/>
            <a:tailEnd/>
          </a:ln>
        </p:spPr>
        <p:txBody>
          <a:bodyPr/>
          <a:lstStyle/>
          <a:p>
            <a:endParaRPr lang="en-US" sz="2000"/>
          </a:p>
        </p:txBody>
      </p:sp>
      <p:sp>
        <p:nvSpPr>
          <p:cNvPr id="632" name="Line 73"/>
          <p:cNvSpPr>
            <a:spLocks noChangeShapeType="1"/>
          </p:cNvSpPr>
          <p:nvPr/>
        </p:nvSpPr>
        <p:spPr bwMode="auto">
          <a:xfrm flipV="1">
            <a:off x="1371600" y="2895600"/>
            <a:ext cx="0" cy="152400"/>
          </a:xfrm>
          <a:prstGeom prst="line">
            <a:avLst/>
          </a:prstGeom>
          <a:noFill/>
          <a:ln w="4763">
            <a:solidFill>
              <a:srgbClr val="000000"/>
            </a:solidFill>
            <a:round/>
            <a:headEnd/>
            <a:tailEnd/>
          </a:ln>
        </p:spPr>
        <p:txBody>
          <a:bodyPr/>
          <a:lstStyle/>
          <a:p>
            <a:endParaRPr lang="en-US" sz="2000"/>
          </a:p>
        </p:txBody>
      </p:sp>
      <p:sp>
        <p:nvSpPr>
          <p:cNvPr id="633" name="Rectangle 429"/>
          <p:cNvSpPr>
            <a:spLocks noChangeArrowheads="1"/>
          </p:cNvSpPr>
          <p:nvPr/>
        </p:nvSpPr>
        <p:spPr bwMode="auto">
          <a:xfrm>
            <a:off x="1311121" y="2560320"/>
            <a:ext cx="639599" cy="92333"/>
          </a:xfrm>
          <a:prstGeom prst="rect">
            <a:avLst/>
          </a:prstGeom>
          <a:noFill/>
          <a:ln w="9525">
            <a:noFill/>
            <a:miter lim="800000"/>
            <a:headEnd/>
            <a:tailEnd/>
          </a:ln>
        </p:spPr>
        <p:txBody>
          <a:bodyPr wrap="none" lIns="0" tIns="0" rIns="0" bIns="0">
            <a:spAutoFit/>
          </a:bodyPr>
          <a:lstStyle/>
          <a:p>
            <a:pPr eaLnBrk="0" hangingPunct="0"/>
            <a:r>
              <a:rPr lang="en-US" sz="600" dirty="0">
                <a:solidFill>
                  <a:srgbClr val="000000"/>
                </a:solidFill>
              </a:rPr>
              <a:t>PC</a:t>
            </a:r>
            <a:r>
              <a:rPr lang="en-US" sz="600" baseline="30000" dirty="0">
                <a:solidFill>
                  <a:srgbClr val="000000"/>
                </a:solidFill>
              </a:rPr>
              <a:t>RF</a:t>
            </a:r>
            <a:r>
              <a:rPr lang="en-US" sz="600" dirty="0">
                <a:solidFill>
                  <a:srgbClr val="000000"/>
                </a:solidFill>
              </a:rPr>
              <a:t>+4+4*SXT(C)</a:t>
            </a:r>
            <a:endParaRPr lang="en-US" sz="2000" b="0" dirty="0"/>
          </a:p>
        </p:txBody>
      </p:sp>
    </p:spTree>
    <p:extLst>
      <p:ext uri="{BB962C8B-B14F-4D97-AF65-F5344CB8AC3E}">
        <p14:creationId xmlns:p14="http://schemas.microsoft.com/office/powerpoint/2010/main" val="24399303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ISA Issue: Simple </a:t>
            </a:r>
            <a:r>
              <a:rPr lang="en-US" dirty="0" err="1"/>
              <a:t>vs</a:t>
            </a:r>
            <a:r>
              <a:rPr lang="en-US" dirty="0"/>
              <a:t> Complex Branches</a:t>
            </a:r>
          </a:p>
        </p:txBody>
      </p:sp>
      <p:sp>
        <p:nvSpPr>
          <p:cNvPr id="3" name="Content Placeholder 2"/>
          <p:cNvSpPr>
            <a:spLocks noGrp="1"/>
          </p:cNvSpPr>
          <p:nvPr>
            <p:ph idx="1"/>
          </p:nvPr>
        </p:nvSpPr>
        <p:spPr>
          <a:xfrm>
            <a:off x="457200" y="1066801"/>
            <a:ext cx="8229600" cy="2971800"/>
          </a:xfrm>
        </p:spPr>
        <p:txBody>
          <a:bodyPr/>
          <a:lstStyle/>
          <a:p>
            <a:r>
              <a:rPr lang="en-US" dirty="0"/>
              <a:t>Beta has very simple branch condition</a:t>
            </a:r>
          </a:p>
          <a:p>
            <a:pPr lvl="1"/>
            <a:r>
              <a:rPr lang="en-US" dirty="0" err="1"/>
              <a:t>Reg</a:t>
            </a:r>
            <a:r>
              <a:rPr lang="en-US" dirty="0"/>
              <a:t>[Ra]==0 easily computed in RF</a:t>
            </a:r>
          </a:p>
          <a:p>
            <a:pPr lvl="4"/>
            <a:endParaRPr lang="en-US" dirty="0"/>
          </a:p>
          <a:p>
            <a:r>
              <a:rPr lang="en-US" dirty="0"/>
              <a:t>Other ISAs have more complex branches (e.g., branch if greater than) that are resolved in ALU</a:t>
            </a:r>
          </a:p>
          <a:p>
            <a:pPr lvl="2"/>
            <a:endParaRPr lang="en-US" dirty="0"/>
          </a:p>
          <a:p>
            <a:r>
              <a:rPr lang="en-US" dirty="0"/>
              <a:t>What if branches were resolved in ALU stage?</a:t>
            </a:r>
          </a:p>
        </p:txBody>
      </p:sp>
      <p:graphicFrame>
        <p:nvGraphicFramePr>
          <p:cNvPr id="4" name="Table 3"/>
          <p:cNvGraphicFramePr>
            <a:graphicFrameLocks noGrp="1"/>
          </p:cNvGraphicFramePr>
          <p:nvPr>
            <p:extLst>
              <p:ext uri="{D42A27DB-BD31-4B8C-83A1-F6EECF244321}">
                <p14:modId xmlns:p14="http://schemas.microsoft.com/office/powerpoint/2010/main" val="1636302944"/>
              </p:ext>
            </p:extLst>
          </p:nvPr>
        </p:nvGraphicFramePr>
        <p:xfrm>
          <a:off x="990600" y="3931920"/>
          <a:ext cx="7106607" cy="2011680"/>
        </p:xfrm>
        <a:graphic>
          <a:graphicData uri="http://schemas.openxmlformats.org/drawingml/2006/table">
            <a:tbl>
              <a:tblPr>
                <a:tableStyleId>{616DA210-FB5B-4158-B5E0-FEB733F419BA}</a:tableStyleId>
              </a:tblPr>
              <a:tblGrid>
                <a:gridCol w="789623">
                  <a:extLst>
                    <a:ext uri="{9D8B030D-6E8A-4147-A177-3AD203B41FA5}">
                      <a16:colId xmlns:a16="http://schemas.microsoft.com/office/drawing/2014/main" val="20000"/>
                    </a:ext>
                  </a:extLst>
                </a:gridCol>
                <a:gridCol w="789623">
                  <a:extLst>
                    <a:ext uri="{9D8B030D-6E8A-4147-A177-3AD203B41FA5}">
                      <a16:colId xmlns:a16="http://schemas.microsoft.com/office/drawing/2014/main" val="20001"/>
                    </a:ext>
                  </a:extLst>
                </a:gridCol>
                <a:gridCol w="789623">
                  <a:extLst>
                    <a:ext uri="{9D8B030D-6E8A-4147-A177-3AD203B41FA5}">
                      <a16:colId xmlns:a16="http://schemas.microsoft.com/office/drawing/2014/main" val="20002"/>
                    </a:ext>
                  </a:extLst>
                </a:gridCol>
                <a:gridCol w="789623">
                  <a:extLst>
                    <a:ext uri="{9D8B030D-6E8A-4147-A177-3AD203B41FA5}">
                      <a16:colId xmlns:a16="http://schemas.microsoft.com/office/drawing/2014/main" val="20003"/>
                    </a:ext>
                  </a:extLst>
                </a:gridCol>
                <a:gridCol w="789623">
                  <a:extLst>
                    <a:ext uri="{9D8B030D-6E8A-4147-A177-3AD203B41FA5}">
                      <a16:colId xmlns:a16="http://schemas.microsoft.com/office/drawing/2014/main" val="20004"/>
                    </a:ext>
                  </a:extLst>
                </a:gridCol>
                <a:gridCol w="789623">
                  <a:extLst>
                    <a:ext uri="{9D8B030D-6E8A-4147-A177-3AD203B41FA5}">
                      <a16:colId xmlns:a16="http://schemas.microsoft.com/office/drawing/2014/main" val="20005"/>
                    </a:ext>
                  </a:extLst>
                </a:gridCol>
                <a:gridCol w="789623">
                  <a:extLst>
                    <a:ext uri="{9D8B030D-6E8A-4147-A177-3AD203B41FA5}">
                      <a16:colId xmlns:a16="http://schemas.microsoft.com/office/drawing/2014/main" val="20006"/>
                    </a:ext>
                  </a:extLst>
                </a:gridCol>
                <a:gridCol w="789623">
                  <a:extLst>
                    <a:ext uri="{9D8B030D-6E8A-4147-A177-3AD203B41FA5}">
                      <a16:colId xmlns:a16="http://schemas.microsoft.com/office/drawing/2014/main" val="20007"/>
                    </a:ext>
                  </a:extLst>
                </a:gridCol>
                <a:gridCol w="789623">
                  <a:extLst>
                    <a:ext uri="{9D8B030D-6E8A-4147-A177-3AD203B41FA5}">
                      <a16:colId xmlns:a16="http://schemas.microsoft.com/office/drawing/2014/main" val="20008"/>
                    </a:ext>
                  </a:extLst>
                </a:gridCol>
              </a:tblGrid>
              <a:tr h="311150">
                <a:tc>
                  <a:txBody>
                    <a:bodyPr/>
                    <a:lstStyle/>
                    <a:p>
                      <a:pPr algn="ctr"/>
                      <a:endParaRPr lang="en-US" sz="16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11150">
                <a:tc>
                  <a:txBody>
                    <a:bodyPr/>
                    <a:lstStyle/>
                    <a:p>
                      <a:pPr algn="ctr"/>
                      <a:r>
                        <a:rPr lang="en-US" sz="1600" dirty="0"/>
                        <a:t>IF</a:t>
                      </a:r>
                    </a:p>
                  </a:txBody>
                  <a:tcP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1600" dirty="0"/>
                        <a:t>ADDC</a:t>
                      </a:r>
                    </a:p>
                  </a:txBody>
                  <a:tcPr>
                    <a:lnT w="12700" cap="flat" cmpd="sng" algn="ctr">
                      <a:solidFill>
                        <a:schemeClr val="tx1"/>
                      </a:solidFill>
                      <a:prstDash val="solid"/>
                      <a:round/>
                      <a:headEnd type="none" w="med" len="med"/>
                      <a:tailEnd type="none" w="med" len="med"/>
                    </a:lnT>
                  </a:tcPr>
                </a:tc>
                <a:tc>
                  <a:txBody>
                    <a:bodyPr/>
                    <a:lstStyle/>
                    <a:p>
                      <a:pPr algn="ctr"/>
                      <a:r>
                        <a:rPr lang="en-US" sz="1600" dirty="0"/>
                        <a:t>MUL</a:t>
                      </a:r>
                    </a:p>
                  </a:txBody>
                  <a:tcPr>
                    <a:lnT w="12700" cap="flat" cmpd="sng" algn="ctr">
                      <a:solidFill>
                        <a:schemeClr val="tx1"/>
                      </a:solidFill>
                      <a:prstDash val="solid"/>
                      <a:round/>
                      <a:headEnd type="none" w="med" len="med"/>
                      <a:tailEnd type="none" w="med" len="med"/>
                    </a:lnT>
                  </a:tcPr>
                </a:tc>
                <a:tc>
                  <a:txBody>
                    <a:bodyPr/>
                    <a:lstStyle/>
                    <a:p>
                      <a:pPr algn="ctr"/>
                      <a:r>
                        <a:rPr lang="en-US" sz="1600" dirty="0"/>
                        <a:t>BNE</a:t>
                      </a:r>
                    </a:p>
                  </a:txBody>
                  <a:tcPr>
                    <a:lnT w="12700" cap="flat" cmpd="sng" algn="ctr">
                      <a:solidFill>
                        <a:schemeClr val="tx1"/>
                      </a:solidFill>
                      <a:prstDash val="solid"/>
                      <a:round/>
                      <a:headEnd type="none" w="med" len="med"/>
                      <a:tailEnd type="none" w="med" len="med"/>
                    </a:lnT>
                  </a:tcPr>
                </a:tc>
                <a:tc>
                  <a:txBody>
                    <a:bodyPr/>
                    <a:lstStyle/>
                    <a:p>
                      <a:pPr algn="ctr"/>
                      <a:r>
                        <a:rPr lang="en-US" sz="1600" i="0" dirty="0">
                          <a:solidFill>
                            <a:schemeClr val="tx1"/>
                          </a:solidFill>
                        </a:rPr>
                        <a:t>SUB</a:t>
                      </a:r>
                    </a:p>
                  </a:txBody>
                  <a:tcPr>
                    <a:lnT w="12700" cap="flat" cmpd="sng" algn="ctr">
                      <a:solidFill>
                        <a:schemeClr val="tx1"/>
                      </a:solidFill>
                      <a:prstDash val="solid"/>
                      <a:round/>
                      <a:headEnd type="none" w="med" len="med"/>
                      <a:tailEnd type="none" w="med" len="med"/>
                    </a:lnT>
                  </a:tcPr>
                </a:tc>
                <a:tc>
                  <a:txBody>
                    <a:bodyPr/>
                    <a:lstStyle/>
                    <a:p>
                      <a:pPr algn="ctr"/>
                      <a:r>
                        <a:rPr lang="en-US" sz="1600" b="1" i="0" dirty="0">
                          <a:solidFill>
                            <a:srgbClr val="C00000"/>
                          </a:solidFill>
                        </a:rPr>
                        <a:t>NOP</a:t>
                      </a:r>
                    </a:p>
                  </a:txBody>
                  <a:tcPr>
                    <a:lnT w="12700" cap="flat" cmpd="sng" algn="ctr">
                      <a:solidFill>
                        <a:schemeClr val="tx1"/>
                      </a:solidFill>
                      <a:prstDash val="solid"/>
                      <a:round/>
                      <a:headEnd type="none" w="med" len="med"/>
                      <a:tailEnd type="none" w="med" len="med"/>
                    </a:lnT>
                  </a:tcPr>
                </a:tc>
                <a:tc>
                  <a:txBody>
                    <a:bodyPr/>
                    <a:lstStyle/>
                    <a:p>
                      <a:pPr algn="ctr"/>
                      <a:r>
                        <a:rPr lang="en-US" sz="1600" i="0" dirty="0"/>
                        <a:t>ADDC</a:t>
                      </a:r>
                    </a:p>
                  </a:txBody>
                  <a:tcPr>
                    <a:lnT w="12700" cap="flat" cmpd="sng" algn="ctr">
                      <a:solidFill>
                        <a:schemeClr val="tx1"/>
                      </a:solidFill>
                      <a:prstDash val="solid"/>
                      <a:round/>
                      <a:headEnd type="none" w="med" len="med"/>
                      <a:tailEnd type="none" w="med" len="med"/>
                    </a:lnT>
                  </a:tcPr>
                </a:tc>
                <a:tc>
                  <a:txBody>
                    <a:bodyPr/>
                    <a:lstStyle/>
                    <a:p>
                      <a:pPr algn="ctr"/>
                      <a:r>
                        <a:rPr lang="en-US" sz="1600" dirty="0"/>
                        <a:t>MUL</a:t>
                      </a:r>
                    </a:p>
                  </a:txBody>
                  <a:tcPr>
                    <a:lnT w="12700" cap="flat" cmpd="sng" algn="ctr">
                      <a:solidFill>
                        <a:schemeClr val="tx1"/>
                      </a:solidFill>
                      <a:prstDash val="solid"/>
                      <a:round/>
                      <a:headEnd type="none" w="med" len="med"/>
                      <a:tailEnd type="none" w="med" len="med"/>
                    </a:lnT>
                  </a:tcPr>
                </a:tc>
                <a:tc>
                  <a:txBody>
                    <a:bodyPr/>
                    <a:lstStyle/>
                    <a:p>
                      <a:pPr algn="ctr"/>
                      <a:r>
                        <a:rPr lang="en-US" sz="1600" dirty="0">
                          <a:solidFill>
                            <a:schemeClr val="tx1"/>
                          </a:solidFill>
                        </a:rPr>
                        <a:t>BNE</a:t>
                      </a: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1"/>
                  </a:ext>
                </a:extLst>
              </a:tr>
              <a:tr h="311150">
                <a:tc>
                  <a:txBody>
                    <a:bodyPr/>
                    <a:lstStyle/>
                    <a:p>
                      <a:pPr algn="ctr"/>
                      <a:r>
                        <a:rPr lang="en-US" sz="1600" dirty="0"/>
                        <a:t>RF</a:t>
                      </a:r>
                    </a:p>
                  </a:txBody>
                  <a:tcPr>
                    <a:lnL w="12700" cap="flat" cmpd="sng" algn="ctr">
                      <a:noFill/>
                      <a:prstDash val="solid"/>
                      <a:round/>
                      <a:headEnd type="none" w="med" len="med"/>
                      <a:tailEnd type="none" w="med" len="med"/>
                    </a:lnL>
                  </a:tcPr>
                </a:tc>
                <a:tc>
                  <a:txBody>
                    <a:bodyPr/>
                    <a:lstStyle/>
                    <a:p>
                      <a:pPr algn="ctr"/>
                      <a:endParaRPr lang="en-US" sz="1600" dirty="0"/>
                    </a:p>
                  </a:txBody>
                  <a:tcPr/>
                </a:tc>
                <a:tc>
                  <a:txBody>
                    <a:bodyPr/>
                    <a:lstStyle/>
                    <a:p>
                      <a:pPr algn="ctr"/>
                      <a:r>
                        <a:rPr lang="en-US" sz="1600" dirty="0"/>
                        <a:t>ADDC</a:t>
                      </a:r>
                    </a:p>
                  </a:txBody>
                  <a:tcPr/>
                </a:tc>
                <a:tc>
                  <a:txBody>
                    <a:bodyPr/>
                    <a:lstStyle/>
                    <a:p>
                      <a:pPr algn="ctr"/>
                      <a:r>
                        <a:rPr lang="en-US" sz="1600" dirty="0"/>
                        <a:t>MUL</a:t>
                      </a:r>
                    </a:p>
                  </a:txBody>
                  <a:tcPr/>
                </a:tc>
                <a:tc>
                  <a:txBody>
                    <a:bodyPr/>
                    <a:lstStyle/>
                    <a:p>
                      <a:pPr algn="ctr"/>
                      <a:r>
                        <a:rPr lang="en-US" sz="1600" i="0" dirty="0"/>
                        <a:t>BNE</a:t>
                      </a:r>
                    </a:p>
                  </a:txBody>
                  <a:tcPr/>
                </a:tc>
                <a:tc>
                  <a:txBody>
                    <a:bodyPr/>
                    <a:lstStyle/>
                    <a:p>
                      <a:pPr algn="ctr"/>
                      <a:r>
                        <a:rPr lang="en-US" sz="1600" b="1" i="0" dirty="0">
                          <a:solidFill>
                            <a:srgbClr val="C00000"/>
                          </a:solidFill>
                        </a:rPr>
                        <a:t>NOP</a:t>
                      </a:r>
                    </a:p>
                  </a:txBody>
                  <a:tcPr/>
                </a:tc>
                <a:tc>
                  <a:txBody>
                    <a:bodyPr/>
                    <a:lstStyle/>
                    <a:p>
                      <a:pPr algn="ctr"/>
                      <a:r>
                        <a:rPr lang="en-US" sz="1600" b="0" i="0" dirty="0">
                          <a:solidFill>
                            <a:srgbClr val="C00000"/>
                          </a:solidFill>
                        </a:rPr>
                        <a:t>NOP</a:t>
                      </a:r>
                    </a:p>
                  </a:txBody>
                  <a:tcPr/>
                </a:tc>
                <a:tc>
                  <a:txBody>
                    <a:bodyPr/>
                    <a:lstStyle/>
                    <a:p>
                      <a:pPr algn="ctr"/>
                      <a:r>
                        <a:rPr lang="en-US" sz="1600" i="0" dirty="0"/>
                        <a:t>ADDC</a:t>
                      </a:r>
                    </a:p>
                  </a:txBody>
                  <a:tcPr/>
                </a:tc>
                <a:tc>
                  <a:txBody>
                    <a:bodyPr/>
                    <a:lstStyle/>
                    <a:p>
                      <a:pPr algn="ctr"/>
                      <a:r>
                        <a:rPr lang="en-US" sz="1600" dirty="0"/>
                        <a:t>MUL</a:t>
                      </a:r>
                    </a:p>
                  </a:txBody>
                  <a:tcPr/>
                </a:tc>
                <a:extLst>
                  <a:ext uri="{0D108BD9-81ED-4DB2-BD59-A6C34878D82A}">
                    <a16:rowId xmlns:a16="http://schemas.microsoft.com/office/drawing/2014/main" val="10002"/>
                  </a:ext>
                </a:extLst>
              </a:tr>
              <a:tr h="311150">
                <a:tc>
                  <a:txBody>
                    <a:bodyPr/>
                    <a:lstStyle/>
                    <a:p>
                      <a:pPr algn="ctr"/>
                      <a:r>
                        <a:rPr lang="en-US" sz="1600" dirty="0"/>
                        <a:t>ALU</a:t>
                      </a:r>
                    </a:p>
                  </a:txBody>
                  <a:tcPr>
                    <a:lnL w="12700" cap="flat" cmpd="sng" algn="ctr">
                      <a:noFill/>
                      <a:prstDash val="solid"/>
                      <a:round/>
                      <a:headEnd type="none" w="med" len="med"/>
                      <a:tailEnd type="none" w="med" len="med"/>
                    </a:lnL>
                  </a:tcPr>
                </a:tc>
                <a:tc>
                  <a:txBody>
                    <a:bodyPr/>
                    <a:lstStyle/>
                    <a:p>
                      <a:pPr algn="ctr"/>
                      <a:endParaRPr lang="en-US" sz="1600" dirty="0"/>
                    </a:p>
                  </a:txBody>
                  <a:tcPr/>
                </a:tc>
                <a:tc>
                  <a:txBody>
                    <a:bodyPr/>
                    <a:lstStyle/>
                    <a:p>
                      <a:pPr algn="ctr"/>
                      <a:endParaRPr lang="en-US" sz="1600" dirty="0"/>
                    </a:p>
                  </a:txBody>
                  <a:tcPr/>
                </a:tc>
                <a:tc>
                  <a:txBody>
                    <a:bodyPr/>
                    <a:lstStyle/>
                    <a:p>
                      <a:pPr algn="ctr"/>
                      <a:r>
                        <a:rPr lang="en-US" sz="1600" dirty="0"/>
                        <a:t>ADDC</a:t>
                      </a:r>
                    </a:p>
                  </a:txBody>
                  <a:tcPr/>
                </a:tc>
                <a:tc>
                  <a:txBody>
                    <a:bodyPr/>
                    <a:lstStyle/>
                    <a:p>
                      <a:pPr algn="ctr"/>
                      <a:r>
                        <a:rPr lang="en-US" sz="1600" i="0" dirty="0">
                          <a:solidFill>
                            <a:schemeClr val="tx1"/>
                          </a:solidFill>
                        </a:rPr>
                        <a:t>MUL</a:t>
                      </a:r>
                    </a:p>
                  </a:txBody>
                  <a:tcPr/>
                </a:tc>
                <a:tc>
                  <a:txBody>
                    <a:bodyPr/>
                    <a:lstStyle/>
                    <a:p>
                      <a:pPr algn="ctr"/>
                      <a:r>
                        <a:rPr lang="en-US" sz="1600" i="0" dirty="0"/>
                        <a:t>BNE</a:t>
                      </a:r>
                    </a:p>
                  </a:txBody>
                  <a:tcPr/>
                </a:tc>
                <a:tc>
                  <a:txBody>
                    <a:bodyPr/>
                    <a:lstStyle/>
                    <a:p>
                      <a:pPr algn="ctr"/>
                      <a:r>
                        <a:rPr lang="en-US" sz="1600" i="0" dirty="0">
                          <a:solidFill>
                            <a:srgbClr val="C00000"/>
                          </a:solidFill>
                        </a:rPr>
                        <a:t>NOP</a:t>
                      </a:r>
                    </a:p>
                  </a:txBody>
                  <a:tcPr/>
                </a:tc>
                <a:tc>
                  <a:txBody>
                    <a:bodyPr/>
                    <a:lstStyle/>
                    <a:p>
                      <a:pPr algn="ctr"/>
                      <a:r>
                        <a:rPr lang="en-US" sz="1600" b="0" i="0" dirty="0">
                          <a:solidFill>
                            <a:srgbClr val="C00000"/>
                          </a:solidFill>
                        </a:rPr>
                        <a:t>NOP</a:t>
                      </a:r>
                    </a:p>
                  </a:txBody>
                  <a:tcPr/>
                </a:tc>
                <a:tc>
                  <a:txBody>
                    <a:bodyPr/>
                    <a:lstStyle/>
                    <a:p>
                      <a:pPr algn="ctr"/>
                      <a:r>
                        <a:rPr lang="en-US" sz="1600" i="0" dirty="0"/>
                        <a:t>ADDC</a:t>
                      </a:r>
                    </a:p>
                  </a:txBody>
                  <a:tcPr/>
                </a:tc>
                <a:extLst>
                  <a:ext uri="{0D108BD9-81ED-4DB2-BD59-A6C34878D82A}">
                    <a16:rowId xmlns:a16="http://schemas.microsoft.com/office/drawing/2014/main" val="10003"/>
                  </a:ext>
                </a:extLst>
              </a:tr>
              <a:tr h="311150">
                <a:tc>
                  <a:txBody>
                    <a:bodyPr/>
                    <a:lstStyle/>
                    <a:p>
                      <a:pPr algn="ctr"/>
                      <a:r>
                        <a:rPr lang="en-US" sz="1600" dirty="0"/>
                        <a:t>MEM</a:t>
                      </a:r>
                    </a:p>
                  </a:txBody>
                  <a:tcPr>
                    <a:lnL w="12700" cap="flat" cmpd="sng" algn="ctr">
                      <a:noFill/>
                      <a:prstDash val="solid"/>
                      <a:round/>
                      <a:headEnd type="none" w="med" len="med"/>
                      <a:tailEnd type="none" w="med" len="med"/>
                    </a:lnL>
                  </a:tcPr>
                </a:tc>
                <a:tc>
                  <a:txBody>
                    <a:bodyPr/>
                    <a:lstStyle/>
                    <a:p>
                      <a:pPr algn="ctr"/>
                      <a:endParaRPr lang="en-US" sz="1600" dirty="0"/>
                    </a:p>
                  </a:txBody>
                  <a:tcPr/>
                </a:tc>
                <a:tc>
                  <a:txBody>
                    <a:bodyPr/>
                    <a:lstStyle/>
                    <a:p>
                      <a:pPr algn="ctr"/>
                      <a:endParaRPr lang="en-US" sz="1600"/>
                    </a:p>
                  </a:txBody>
                  <a:tcPr/>
                </a:tc>
                <a:tc>
                  <a:txBody>
                    <a:bodyPr/>
                    <a:lstStyle/>
                    <a:p>
                      <a:pPr algn="ctr"/>
                      <a:endParaRPr lang="en-US" sz="1600" dirty="0"/>
                    </a:p>
                  </a:txBody>
                  <a:tcPr/>
                </a:tc>
                <a:tc>
                  <a:txBody>
                    <a:bodyPr/>
                    <a:lstStyle/>
                    <a:p>
                      <a:pPr algn="ctr"/>
                      <a:r>
                        <a:rPr lang="en-US" sz="1600" i="0" dirty="0">
                          <a:solidFill>
                            <a:schemeClr val="tx1"/>
                          </a:solidFill>
                        </a:rPr>
                        <a:t>ADDC</a:t>
                      </a:r>
                    </a:p>
                  </a:txBody>
                  <a:tcPr/>
                </a:tc>
                <a:tc>
                  <a:txBody>
                    <a:bodyPr/>
                    <a:lstStyle/>
                    <a:p>
                      <a:pPr algn="ctr"/>
                      <a:r>
                        <a:rPr lang="en-US" sz="1600" i="0" dirty="0">
                          <a:solidFill>
                            <a:schemeClr val="tx1"/>
                          </a:solidFill>
                        </a:rPr>
                        <a:t>MUL</a:t>
                      </a:r>
                    </a:p>
                  </a:txBody>
                  <a:tcPr/>
                </a:tc>
                <a:tc>
                  <a:txBody>
                    <a:bodyPr/>
                    <a:lstStyle/>
                    <a:p>
                      <a:pPr algn="ctr"/>
                      <a:r>
                        <a:rPr lang="en-US" sz="1600" i="0" dirty="0"/>
                        <a:t>BNE</a:t>
                      </a:r>
                    </a:p>
                  </a:txBody>
                  <a:tcPr/>
                </a:tc>
                <a:tc>
                  <a:txBody>
                    <a:bodyPr/>
                    <a:lstStyle/>
                    <a:p>
                      <a:pPr algn="ctr"/>
                      <a:r>
                        <a:rPr lang="en-US" sz="1600" i="0" dirty="0">
                          <a:solidFill>
                            <a:srgbClr val="C00000"/>
                          </a:solidFill>
                        </a:rPr>
                        <a:t>NOP</a:t>
                      </a:r>
                    </a:p>
                  </a:txBody>
                  <a:tcPr/>
                </a:tc>
                <a:tc>
                  <a:txBody>
                    <a:bodyPr/>
                    <a:lstStyle/>
                    <a:p>
                      <a:pPr algn="ctr"/>
                      <a:r>
                        <a:rPr lang="en-US" sz="1600" b="0" i="0" dirty="0">
                          <a:solidFill>
                            <a:srgbClr val="C00000"/>
                          </a:solidFill>
                        </a:rPr>
                        <a:t>NOP</a:t>
                      </a:r>
                    </a:p>
                  </a:txBody>
                  <a:tcPr/>
                </a:tc>
                <a:extLst>
                  <a:ext uri="{0D108BD9-81ED-4DB2-BD59-A6C34878D82A}">
                    <a16:rowId xmlns:a16="http://schemas.microsoft.com/office/drawing/2014/main" val="10004"/>
                  </a:ext>
                </a:extLst>
              </a:tr>
              <a:tr h="311150">
                <a:tc>
                  <a:txBody>
                    <a:bodyPr/>
                    <a:lstStyle/>
                    <a:p>
                      <a:pPr algn="ctr"/>
                      <a:r>
                        <a:rPr lang="en-US" sz="1600" dirty="0"/>
                        <a:t>WB</a:t>
                      </a:r>
                    </a:p>
                  </a:txBody>
                  <a:tcPr>
                    <a:lnL w="12700" cap="flat" cmpd="sng" algn="ctr">
                      <a:noFill/>
                      <a:prstDash val="solid"/>
                      <a:round/>
                      <a:headEnd type="none" w="med" len="med"/>
                      <a:tailEnd type="none" w="med" len="med"/>
                    </a:lnL>
                  </a:tcPr>
                </a:tc>
                <a:tc>
                  <a:txBody>
                    <a:bodyPr/>
                    <a:lstStyle/>
                    <a:p>
                      <a:pPr algn="ctr"/>
                      <a:endParaRPr lang="en-US" sz="1600" dirty="0"/>
                    </a:p>
                  </a:txBody>
                  <a:tcPr/>
                </a:tc>
                <a:tc>
                  <a:txBody>
                    <a:bodyPr/>
                    <a:lstStyle/>
                    <a:p>
                      <a:pPr algn="ctr"/>
                      <a:endParaRPr lang="en-US" sz="1600" dirty="0"/>
                    </a:p>
                  </a:txBody>
                  <a:tcPr/>
                </a:tc>
                <a:tc>
                  <a:txBody>
                    <a:bodyPr/>
                    <a:lstStyle/>
                    <a:p>
                      <a:pPr algn="ctr"/>
                      <a:endParaRPr lang="en-US" sz="1600" dirty="0"/>
                    </a:p>
                  </a:txBody>
                  <a:tcPr/>
                </a:tc>
                <a:tc>
                  <a:txBody>
                    <a:bodyPr/>
                    <a:lstStyle/>
                    <a:p>
                      <a:pPr algn="ctr"/>
                      <a:endParaRPr lang="en-US" sz="1600" i="0" dirty="0"/>
                    </a:p>
                  </a:txBody>
                  <a:tcPr/>
                </a:tc>
                <a:tc>
                  <a:txBody>
                    <a:bodyPr/>
                    <a:lstStyle/>
                    <a:p>
                      <a:pPr algn="ctr"/>
                      <a:r>
                        <a:rPr lang="en-US" sz="1600" i="0" dirty="0">
                          <a:solidFill>
                            <a:schemeClr val="tx1"/>
                          </a:solidFill>
                        </a:rPr>
                        <a:t>ADDC</a:t>
                      </a:r>
                    </a:p>
                  </a:txBody>
                  <a:tcPr/>
                </a:tc>
                <a:tc>
                  <a:txBody>
                    <a:bodyPr/>
                    <a:lstStyle/>
                    <a:p>
                      <a:pPr algn="ctr"/>
                      <a:r>
                        <a:rPr lang="en-US" sz="1600" i="0" dirty="0">
                          <a:solidFill>
                            <a:schemeClr val="tx1"/>
                          </a:solidFill>
                        </a:rPr>
                        <a:t>MUL</a:t>
                      </a:r>
                    </a:p>
                  </a:txBody>
                  <a:tcPr/>
                </a:tc>
                <a:tc>
                  <a:txBody>
                    <a:bodyPr/>
                    <a:lstStyle/>
                    <a:p>
                      <a:pPr algn="ctr"/>
                      <a:r>
                        <a:rPr lang="en-US" sz="1600" i="0" dirty="0"/>
                        <a:t>BNE</a:t>
                      </a:r>
                    </a:p>
                  </a:txBody>
                  <a:tcPr/>
                </a:tc>
                <a:tc>
                  <a:txBody>
                    <a:bodyPr/>
                    <a:lstStyle/>
                    <a:p>
                      <a:pPr algn="ctr"/>
                      <a:r>
                        <a:rPr lang="en-US" sz="1600" i="0" dirty="0">
                          <a:solidFill>
                            <a:srgbClr val="C00000"/>
                          </a:solidFill>
                        </a:rPr>
                        <a:t>NOP</a:t>
                      </a:r>
                    </a:p>
                  </a:txBody>
                  <a:tcPr/>
                </a:tc>
                <a:extLst>
                  <a:ext uri="{0D108BD9-81ED-4DB2-BD59-A6C34878D82A}">
                    <a16:rowId xmlns:a16="http://schemas.microsoft.com/office/drawing/2014/main" val="10005"/>
                  </a:ext>
                </a:extLst>
              </a:tr>
            </a:tbl>
          </a:graphicData>
        </a:graphic>
      </p:graphicFrame>
      <p:sp>
        <p:nvSpPr>
          <p:cNvPr id="5" name="TextBox 4"/>
          <p:cNvSpPr txBox="1"/>
          <p:nvPr/>
        </p:nvSpPr>
        <p:spPr>
          <a:xfrm>
            <a:off x="1219200" y="6096000"/>
            <a:ext cx="6833997" cy="400110"/>
          </a:xfrm>
          <a:prstGeom prst="rect">
            <a:avLst/>
          </a:prstGeom>
          <a:noFill/>
        </p:spPr>
        <p:txBody>
          <a:bodyPr wrap="none" rtlCol="0">
            <a:spAutoFit/>
          </a:bodyPr>
          <a:lstStyle/>
          <a:p>
            <a:r>
              <a:rPr lang="en-US" sz="2000" dirty="0">
                <a:solidFill>
                  <a:srgbClr val="C00000"/>
                </a:solidFill>
                <a:latin typeface="+mj-lt"/>
              </a:rPr>
              <a:t>More annulments </a:t>
            </a:r>
            <a:r>
              <a:rPr lang="en-US" sz="2000" dirty="0">
                <a:latin typeface="+mj-lt"/>
              </a:rPr>
              <a:t>(but sometimes fewer instructions)</a:t>
            </a:r>
          </a:p>
        </p:txBody>
      </p:sp>
      <p:cxnSp>
        <p:nvCxnSpPr>
          <p:cNvPr id="6" name="Straight Arrow Connector 5"/>
          <p:cNvCxnSpPr/>
          <p:nvPr/>
        </p:nvCxnSpPr>
        <p:spPr>
          <a:xfrm flipV="1">
            <a:off x="5656176" y="5069304"/>
            <a:ext cx="0" cy="762000"/>
          </a:xfrm>
          <a:prstGeom prst="straightConnector1">
            <a:avLst/>
          </a:prstGeom>
          <a:ln w="44450">
            <a:solidFill>
              <a:srgbClr val="C00000"/>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83778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Resolving Hazards</a:t>
            </a:r>
          </a:p>
        </p:txBody>
      </p:sp>
      <p:sp>
        <p:nvSpPr>
          <p:cNvPr id="3" name="Content Placeholder 2"/>
          <p:cNvSpPr>
            <a:spLocks noGrp="1"/>
          </p:cNvSpPr>
          <p:nvPr>
            <p:ph idx="1"/>
          </p:nvPr>
        </p:nvSpPr>
        <p:spPr/>
        <p:txBody>
          <a:bodyPr/>
          <a:lstStyle/>
          <a:p>
            <a:r>
              <a:rPr lang="en-US" dirty="0"/>
              <a:t>Strategy 1: Stall. Wait for the result to be available by freezing earlier pipeline stages</a:t>
            </a:r>
          </a:p>
          <a:p>
            <a:endParaRPr lang="en-US" dirty="0"/>
          </a:p>
          <a:p>
            <a:r>
              <a:rPr lang="en-US" dirty="0"/>
              <a:t>Strategy 2: Bypass. Route data to the earlier pipeline stage as soon as it is calculated</a:t>
            </a:r>
          </a:p>
          <a:p>
            <a:pPr>
              <a:buNone/>
            </a:pPr>
            <a:endParaRPr lang="en-US" dirty="0"/>
          </a:p>
          <a:p>
            <a:r>
              <a:rPr lang="en-US" dirty="0"/>
              <a:t>Strategy 3: Speculate</a:t>
            </a:r>
          </a:p>
          <a:p>
            <a:pPr lvl="1"/>
            <a:r>
              <a:rPr lang="en-US" dirty="0"/>
              <a:t>Guess a value and continue executing anyway</a:t>
            </a:r>
          </a:p>
          <a:p>
            <a:pPr lvl="1"/>
            <a:r>
              <a:rPr lang="en-US" dirty="0"/>
              <a:t>When actual value is available, two cases</a:t>
            </a:r>
          </a:p>
          <a:p>
            <a:pPr lvl="2"/>
            <a:r>
              <a:rPr lang="en-US" dirty="0"/>
              <a:t>Guessed correctly </a:t>
            </a:r>
            <a:r>
              <a:rPr lang="en-US" dirty="0">
                <a:sym typeface="Wingdings" pitchFamily="2" charset="2"/>
              </a:rPr>
              <a:t> do nothing</a:t>
            </a:r>
          </a:p>
          <a:p>
            <a:pPr lvl="2"/>
            <a:r>
              <a:rPr lang="en-US" dirty="0">
                <a:sym typeface="Wingdings" pitchFamily="2" charset="2"/>
              </a:rPr>
              <a:t>Guessed incorrectly  annul &amp; restart with correct value</a:t>
            </a:r>
            <a:endParaRPr lang="en-US" dirty="0"/>
          </a:p>
        </p:txBody>
      </p:sp>
      <p:sp>
        <p:nvSpPr>
          <p:cNvPr id="4" name="Rectangle 3"/>
          <p:cNvSpPr/>
          <p:nvPr/>
        </p:nvSpPr>
        <p:spPr>
          <a:xfrm>
            <a:off x="381000" y="3505200"/>
            <a:ext cx="8382000" cy="1981200"/>
          </a:xfrm>
          <a:prstGeom prst="rect">
            <a:avLst/>
          </a:prstGeom>
          <a:noFill/>
          <a:ln w="38100">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051100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Resolving Hazards with Speculation</a:t>
            </a:r>
          </a:p>
        </p:txBody>
      </p:sp>
      <p:sp>
        <p:nvSpPr>
          <p:cNvPr id="3" name="Content Placeholder 2"/>
          <p:cNvSpPr>
            <a:spLocks noGrp="1"/>
          </p:cNvSpPr>
          <p:nvPr>
            <p:ph idx="1"/>
          </p:nvPr>
        </p:nvSpPr>
        <p:spPr>
          <a:xfrm>
            <a:off x="457200" y="1066801"/>
            <a:ext cx="8229600" cy="2362200"/>
          </a:xfrm>
        </p:spPr>
        <p:txBody>
          <a:bodyPr/>
          <a:lstStyle/>
          <a:p>
            <a:r>
              <a:rPr lang="en-US" dirty="0"/>
              <a:t>What’s a good guess</a:t>
            </a:r>
            <a:br>
              <a:rPr lang="en-US" dirty="0"/>
            </a:br>
            <a:r>
              <a:rPr lang="en-US" dirty="0"/>
              <a:t>for </a:t>
            </a:r>
            <a:r>
              <a:rPr lang="en-US" dirty="0" err="1"/>
              <a:t>NextPC</a:t>
            </a:r>
            <a:r>
              <a:rPr lang="en-US" dirty="0"/>
              <a:t>?</a:t>
            </a:r>
          </a:p>
          <a:p>
            <a:pPr>
              <a:buNone/>
            </a:pPr>
            <a:endParaRPr lang="en-US" dirty="0"/>
          </a:p>
          <a:p>
            <a:r>
              <a:rPr lang="en-US" dirty="0"/>
              <a:t>Assume BNE is not taken</a:t>
            </a:r>
            <a:br>
              <a:rPr lang="en-US" dirty="0"/>
            </a:br>
            <a:r>
              <a:rPr lang="en-US" dirty="0"/>
              <a:t>in example</a:t>
            </a:r>
          </a:p>
        </p:txBody>
      </p:sp>
      <p:sp>
        <p:nvSpPr>
          <p:cNvPr id="4" name="Content Placeholder 238"/>
          <p:cNvSpPr txBox="1">
            <a:spLocks/>
          </p:cNvSpPr>
          <p:nvPr/>
        </p:nvSpPr>
        <p:spPr bwMode="auto">
          <a:xfrm>
            <a:off x="5410200" y="1066800"/>
            <a:ext cx="3429000" cy="1905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defTabSz="457200" rtl="0" eaLnBrk="0" fontAlgn="base" latinLnBrk="0" hangingPunct="0">
              <a:lnSpc>
                <a:spcPct val="100000"/>
              </a:lnSpc>
              <a:spcBef>
                <a:spcPct val="20000"/>
              </a:spcBef>
              <a:spcAft>
                <a:spcPct val="0"/>
              </a:spcAft>
              <a:buClrTx/>
              <a:buSzTx/>
              <a:buFont typeface="Arial" pitchFamily="34" charset="0"/>
              <a:buNone/>
              <a:tabLst/>
              <a:defRPr/>
            </a:pPr>
            <a:r>
              <a:rPr lang="en-US" dirty="0">
                <a:latin typeface="Consolas" pitchFamily="49" charset="0"/>
                <a:ea typeface="ＭＳ Ｐゴシック" charset="-128"/>
                <a:cs typeface="Consolas" pitchFamily="49" charset="0"/>
              </a:rPr>
              <a:t>loop:	ADDC</a:t>
            </a:r>
            <a:r>
              <a:rPr kumimoji="0" lang="en-US" sz="1800" b="0" i="0" u="none" strike="noStrike" kern="1200" cap="none" spc="0" normalizeH="0" baseline="0" noProof="0" dirty="0">
                <a:ln>
                  <a:noFill/>
                </a:ln>
                <a:effectLst/>
                <a:uLnTx/>
                <a:uFillTx/>
                <a:latin typeface="Consolas" pitchFamily="49" charset="0"/>
                <a:ea typeface="ＭＳ Ｐゴシック" charset="-128"/>
                <a:cs typeface="Consolas" pitchFamily="49" charset="0"/>
              </a:rPr>
              <a:t>(R1, -1, R3)</a:t>
            </a:r>
          </a:p>
          <a:p>
            <a:pPr marL="342900" marR="0" lvl="0" indent="-342900" defTabSz="457200" rtl="0" eaLnBrk="0" fontAlgn="base" latinLnBrk="0" hangingPunct="0">
              <a:lnSpc>
                <a:spcPct val="100000"/>
              </a:lnSpc>
              <a:spcBef>
                <a:spcPct val="20000"/>
              </a:spcBef>
              <a:spcAft>
                <a:spcPct val="0"/>
              </a:spcAft>
              <a:buClrTx/>
              <a:buSzTx/>
              <a:buFont typeface="Arial" pitchFamily="34" charset="0"/>
              <a:buNone/>
              <a:tabLst/>
              <a:defRPr/>
            </a:pPr>
            <a:r>
              <a:rPr lang="en-US" dirty="0">
                <a:latin typeface="Consolas" pitchFamily="49" charset="0"/>
                <a:ea typeface="ＭＳ Ｐゴシック" charset="-128"/>
                <a:cs typeface="Consolas" pitchFamily="49" charset="0"/>
              </a:rPr>
              <a:t>			MUL(R4, R5, R6)</a:t>
            </a:r>
            <a:endParaRPr kumimoji="0" lang="en-US" sz="1800" b="0" i="0" u="none" strike="noStrike" kern="1200" cap="none" spc="0" normalizeH="0" baseline="0" noProof="0" dirty="0">
              <a:ln>
                <a:noFill/>
              </a:ln>
              <a:effectLst/>
              <a:uLnTx/>
              <a:uFillTx/>
              <a:latin typeface="Consolas" pitchFamily="49" charset="0"/>
              <a:ea typeface="ＭＳ Ｐゴシック" charset="-128"/>
              <a:cs typeface="Consolas" pitchFamily="49" charset="0"/>
            </a:endParaRPr>
          </a:p>
          <a:p>
            <a:pPr marL="342900" marR="0" lvl="0" indent="-342900" defTabSz="457200" rtl="0" eaLnBrk="0" fontAlgn="base" latinLnBrk="0" hangingPunct="0">
              <a:lnSpc>
                <a:spcPct val="100000"/>
              </a:lnSpc>
              <a:spcBef>
                <a:spcPct val="20000"/>
              </a:spcBef>
              <a:spcAft>
                <a:spcPct val="0"/>
              </a:spcAft>
              <a:buClrTx/>
              <a:buSzTx/>
              <a:buFont typeface="Arial" pitchFamily="34" charset="0"/>
              <a:buNone/>
              <a:tabLst/>
              <a:defRPr/>
            </a:pPr>
            <a:r>
              <a:rPr lang="en-US" dirty="0">
                <a:latin typeface="Consolas" pitchFamily="49" charset="0"/>
                <a:ea typeface="ＭＳ Ｐゴシック" charset="-128"/>
                <a:cs typeface="Consolas" pitchFamily="49" charset="0"/>
              </a:rPr>
              <a:t>			BNE(R3, loop)</a:t>
            </a:r>
          </a:p>
          <a:p>
            <a:pPr marL="342900" marR="0" lvl="0" indent="-342900" defTabSz="457200" rtl="0" eaLnBrk="0" fontAlgn="base" latinLnBrk="0" hangingPunct="0">
              <a:lnSpc>
                <a:spcPct val="100000"/>
              </a:lnSpc>
              <a:spcBef>
                <a:spcPct val="20000"/>
              </a:spcBef>
              <a:spcAft>
                <a:spcPct val="0"/>
              </a:spcAft>
              <a:buClrTx/>
              <a:buSzTx/>
              <a:buFont typeface="Arial" pitchFamily="34" charset="0"/>
              <a:buNone/>
              <a:tabLst/>
              <a:defRPr/>
            </a:pPr>
            <a:r>
              <a:rPr kumimoji="0" lang="en-US" sz="1800" b="0" i="0" u="none" strike="noStrike" kern="1200" cap="none" spc="0" normalizeH="0" baseline="0" noProof="0" dirty="0">
                <a:ln>
                  <a:noFill/>
                </a:ln>
                <a:effectLst/>
                <a:uLnTx/>
                <a:uFillTx/>
                <a:latin typeface="Consolas" pitchFamily="49" charset="0"/>
                <a:ea typeface="ＭＳ Ｐゴシック" charset="-128"/>
                <a:cs typeface="Consolas" pitchFamily="49" charset="0"/>
              </a:rPr>
              <a:t>			SUB(R6, R7, R8)</a:t>
            </a:r>
            <a:endParaRPr lang="en-US" dirty="0">
              <a:latin typeface="Consolas" pitchFamily="49" charset="0"/>
              <a:ea typeface="ＭＳ Ｐゴシック" charset="-128"/>
              <a:cs typeface="Consolas" pitchFamily="49" charset="0"/>
            </a:endParaRPr>
          </a:p>
          <a:p>
            <a:pPr marL="342900" marR="0" lvl="0" indent="-342900" defTabSz="457200" rtl="0" eaLnBrk="0" fontAlgn="base" latinLnBrk="0" hangingPunct="0">
              <a:lnSpc>
                <a:spcPct val="100000"/>
              </a:lnSpc>
              <a:spcBef>
                <a:spcPct val="20000"/>
              </a:spcBef>
              <a:spcAft>
                <a:spcPct val="0"/>
              </a:spcAft>
              <a:buClrTx/>
              <a:buSzTx/>
              <a:buFont typeface="Arial" pitchFamily="34" charset="0"/>
              <a:buNone/>
              <a:tabLst/>
              <a:defRPr/>
            </a:pPr>
            <a:r>
              <a:rPr kumimoji="0" lang="en-US" sz="1800" b="0" i="0" u="none" strike="noStrike" kern="1200" cap="none" spc="0" normalizeH="0" noProof="0" dirty="0">
                <a:ln>
                  <a:noFill/>
                </a:ln>
                <a:effectLst/>
                <a:uLnTx/>
                <a:uFillTx/>
                <a:latin typeface="Consolas" pitchFamily="49" charset="0"/>
                <a:ea typeface="ＭＳ Ｐゴシック" charset="-128"/>
                <a:cs typeface="Consolas" pitchFamily="49" charset="0"/>
              </a:rPr>
              <a:t>       XOR(R9, R10, R11)</a:t>
            </a:r>
          </a:p>
          <a:p>
            <a:pPr marL="342900" marR="0" lvl="0" indent="-342900" defTabSz="457200" rtl="0" eaLnBrk="0" fontAlgn="base" latinLnBrk="0" hangingPunct="0">
              <a:lnSpc>
                <a:spcPct val="100000"/>
              </a:lnSpc>
              <a:spcBef>
                <a:spcPct val="20000"/>
              </a:spcBef>
              <a:spcAft>
                <a:spcPct val="0"/>
              </a:spcAft>
              <a:buClrTx/>
              <a:buSzTx/>
              <a:buFont typeface="Arial" pitchFamily="34" charset="0"/>
              <a:buNone/>
              <a:tabLst/>
              <a:defRPr/>
            </a:pPr>
            <a:r>
              <a:rPr lang="en-US" baseline="0" dirty="0">
                <a:latin typeface="Consolas" pitchFamily="49" charset="0"/>
                <a:ea typeface="ＭＳ Ｐゴシック" charset="-128"/>
                <a:cs typeface="Consolas" pitchFamily="49" charset="0"/>
              </a:rPr>
              <a:t>			…</a:t>
            </a:r>
            <a:endParaRPr kumimoji="0" lang="en-US" sz="1800" b="0" i="0" u="none" strike="noStrike" kern="1200" cap="none" spc="0" normalizeH="0" baseline="0" noProof="0" dirty="0">
              <a:ln>
                <a:noFill/>
              </a:ln>
              <a:effectLst/>
              <a:uLnTx/>
              <a:uFillTx/>
              <a:latin typeface="Consolas" pitchFamily="49" charset="0"/>
              <a:ea typeface="ＭＳ Ｐゴシック" charset="-128"/>
              <a:cs typeface="Consolas" pitchFamily="49" charset="0"/>
            </a:endParaRPr>
          </a:p>
        </p:txBody>
      </p:sp>
      <p:sp>
        <p:nvSpPr>
          <p:cNvPr id="5" name="TextBox 4"/>
          <p:cNvSpPr txBox="1"/>
          <p:nvPr/>
        </p:nvSpPr>
        <p:spPr>
          <a:xfrm>
            <a:off x="2927398" y="1534180"/>
            <a:ext cx="1111202" cy="523220"/>
          </a:xfrm>
          <a:prstGeom prst="rect">
            <a:avLst/>
          </a:prstGeom>
          <a:noFill/>
        </p:spPr>
        <p:txBody>
          <a:bodyPr wrap="none" rtlCol="0">
            <a:spAutoFit/>
          </a:bodyPr>
          <a:lstStyle/>
          <a:p>
            <a:r>
              <a:rPr lang="en-US" sz="2800" dirty="0">
                <a:solidFill>
                  <a:srgbClr val="C00000"/>
                </a:solidFill>
                <a:latin typeface="+mj-lt"/>
              </a:rPr>
              <a:t>PC+4</a:t>
            </a:r>
          </a:p>
        </p:txBody>
      </p:sp>
      <p:graphicFrame>
        <p:nvGraphicFramePr>
          <p:cNvPr id="6" name="Table 5"/>
          <p:cNvGraphicFramePr>
            <a:graphicFrameLocks noGrp="1"/>
          </p:cNvGraphicFramePr>
          <p:nvPr/>
        </p:nvGraphicFramePr>
        <p:xfrm>
          <a:off x="714370" y="3390900"/>
          <a:ext cx="7896230" cy="2247900"/>
        </p:xfrm>
        <a:graphic>
          <a:graphicData uri="http://schemas.openxmlformats.org/drawingml/2006/table">
            <a:tbl>
              <a:tblPr>
                <a:tableStyleId>{616DA210-FB5B-4158-B5E0-FEB733F419BA}</a:tableStyleId>
              </a:tblPr>
              <a:tblGrid>
                <a:gridCol w="789623">
                  <a:extLst>
                    <a:ext uri="{9D8B030D-6E8A-4147-A177-3AD203B41FA5}">
                      <a16:colId xmlns:a16="http://schemas.microsoft.com/office/drawing/2014/main" val="20000"/>
                    </a:ext>
                  </a:extLst>
                </a:gridCol>
                <a:gridCol w="789623">
                  <a:extLst>
                    <a:ext uri="{9D8B030D-6E8A-4147-A177-3AD203B41FA5}">
                      <a16:colId xmlns:a16="http://schemas.microsoft.com/office/drawing/2014/main" val="20001"/>
                    </a:ext>
                  </a:extLst>
                </a:gridCol>
                <a:gridCol w="789623">
                  <a:extLst>
                    <a:ext uri="{9D8B030D-6E8A-4147-A177-3AD203B41FA5}">
                      <a16:colId xmlns:a16="http://schemas.microsoft.com/office/drawing/2014/main" val="20002"/>
                    </a:ext>
                  </a:extLst>
                </a:gridCol>
                <a:gridCol w="789623">
                  <a:extLst>
                    <a:ext uri="{9D8B030D-6E8A-4147-A177-3AD203B41FA5}">
                      <a16:colId xmlns:a16="http://schemas.microsoft.com/office/drawing/2014/main" val="20003"/>
                    </a:ext>
                  </a:extLst>
                </a:gridCol>
                <a:gridCol w="789623">
                  <a:extLst>
                    <a:ext uri="{9D8B030D-6E8A-4147-A177-3AD203B41FA5}">
                      <a16:colId xmlns:a16="http://schemas.microsoft.com/office/drawing/2014/main" val="20004"/>
                    </a:ext>
                  </a:extLst>
                </a:gridCol>
                <a:gridCol w="789623">
                  <a:extLst>
                    <a:ext uri="{9D8B030D-6E8A-4147-A177-3AD203B41FA5}">
                      <a16:colId xmlns:a16="http://schemas.microsoft.com/office/drawing/2014/main" val="20005"/>
                    </a:ext>
                  </a:extLst>
                </a:gridCol>
                <a:gridCol w="789623">
                  <a:extLst>
                    <a:ext uri="{9D8B030D-6E8A-4147-A177-3AD203B41FA5}">
                      <a16:colId xmlns:a16="http://schemas.microsoft.com/office/drawing/2014/main" val="20006"/>
                    </a:ext>
                  </a:extLst>
                </a:gridCol>
                <a:gridCol w="789623">
                  <a:extLst>
                    <a:ext uri="{9D8B030D-6E8A-4147-A177-3AD203B41FA5}">
                      <a16:colId xmlns:a16="http://schemas.microsoft.com/office/drawing/2014/main" val="20007"/>
                    </a:ext>
                  </a:extLst>
                </a:gridCol>
                <a:gridCol w="789623">
                  <a:extLst>
                    <a:ext uri="{9D8B030D-6E8A-4147-A177-3AD203B41FA5}">
                      <a16:colId xmlns:a16="http://schemas.microsoft.com/office/drawing/2014/main" val="20008"/>
                    </a:ext>
                  </a:extLst>
                </a:gridCol>
                <a:gridCol w="789623">
                  <a:extLst>
                    <a:ext uri="{9D8B030D-6E8A-4147-A177-3AD203B41FA5}">
                      <a16:colId xmlns:a16="http://schemas.microsoft.com/office/drawing/2014/main" val="20009"/>
                    </a:ext>
                  </a:extLst>
                </a:gridCol>
              </a:tblGrid>
              <a:tr h="374650">
                <a:tc>
                  <a:txBody>
                    <a:bodyPr/>
                    <a:lstStyle/>
                    <a:p>
                      <a:pPr algn="ctr"/>
                      <a:endParaRPr lang="en-US" sz="16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4650">
                <a:tc>
                  <a:txBody>
                    <a:bodyPr/>
                    <a:lstStyle/>
                    <a:p>
                      <a:pPr algn="ctr"/>
                      <a:r>
                        <a:rPr lang="en-US" sz="1600" dirty="0"/>
                        <a:t>IF</a:t>
                      </a:r>
                    </a:p>
                  </a:txBody>
                  <a:tcP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1600" dirty="0"/>
                        <a:t>ADDC</a:t>
                      </a:r>
                    </a:p>
                  </a:txBody>
                  <a:tcPr>
                    <a:lnT w="12700" cap="flat" cmpd="sng" algn="ctr">
                      <a:solidFill>
                        <a:schemeClr val="tx1"/>
                      </a:solidFill>
                      <a:prstDash val="solid"/>
                      <a:round/>
                      <a:headEnd type="none" w="med" len="med"/>
                      <a:tailEnd type="none" w="med" len="med"/>
                    </a:lnT>
                  </a:tcPr>
                </a:tc>
                <a:tc>
                  <a:txBody>
                    <a:bodyPr/>
                    <a:lstStyle/>
                    <a:p>
                      <a:pPr algn="ctr"/>
                      <a:r>
                        <a:rPr lang="en-US" sz="1600" dirty="0"/>
                        <a:t>MUL</a:t>
                      </a:r>
                    </a:p>
                  </a:txBody>
                  <a:tcPr>
                    <a:lnT w="12700" cap="flat" cmpd="sng" algn="ctr">
                      <a:solidFill>
                        <a:schemeClr val="tx1"/>
                      </a:solidFill>
                      <a:prstDash val="solid"/>
                      <a:round/>
                      <a:headEnd type="none" w="med" len="med"/>
                      <a:tailEnd type="none" w="med" len="med"/>
                    </a:lnT>
                  </a:tcPr>
                </a:tc>
                <a:tc>
                  <a:txBody>
                    <a:bodyPr/>
                    <a:lstStyle/>
                    <a:p>
                      <a:pPr algn="ctr"/>
                      <a:r>
                        <a:rPr lang="en-US" sz="1600" dirty="0">
                          <a:solidFill>
                            <a:schemeClr val="tx1"/>
                          </a:solidFill>
                        </a:rPr>
                        <a:t>BNE</a:t>
                      </a:r>
                    </a:p>
                  </a:txBody>
                  <a:tcPr>
                    <a:lnT w="12700" cap="flat" cmpd="sng" algn="ctr">
                      <a:solidFill>
                        <a:schemeClr val="tx1"/>
                      </a:solidFill>
                      <a:prstDash val="solid"/>
                      <a:round/>
                      <a:headEnd type="none" w="med" len="med"/>
                      <a:tailEnd type="none" w="med" len="med"/>
                    </a:lnT>
                  </a:tcPr>
                </a:tc>
                <a:tc>
                  <a:txBody>
                    <a:bodyPr/>
                    <a:lstStyle/>
                    <a:p>
                      <a:pPr algn="ctr"/>
                      <a:r>
                        <a:rPr lang="en-US" sz="1600" i="0" dirty="0">
                          <a:solidFill>
                            <a:schemeClr val="tx1"/>
                          </a:solidFill>
                        </a:rPr>
                        <a:t>SUB</a:t>
                      </a:r>
                    </a:p>
                  </a:txBody>
                  <a:tcPr>
                    <a:lnT w="12700" cap="flat" cmpd="sng" algn="ctr">
                      <a:solidFill>
                        <a:schemeClr val="tx1"/>
                      </a:solidFill>
                      <a:prstDash val="solid"/>
                      <a:round/>
                      <a:headEnd type="none" w="med" len="med"/>
                      <a:tailEnd type="none" w="med" len="med"/>
                    </a:lnT>
                  </a:tcPr>
                </a:tc>
                <a:tc>
                  <a:txBody>
                    <a:bodyPr/>
                    <a:lstStyle/>
                    <a:p>
                      <a:pPr algn="ctr"/>
                      <a:r>
                        <a:rPr lang="en-US" sz="1600" i="0" dirty="0">
                          <a:solidFill>
                            <a:schemeClr val="tx1"/>
                          </a:solidFill>
                        </a:rPr>
                        <a:t>XOR</a:t>
                      </a:r>
                    </a:p>
                  </a:txBody>
                  <a:tcPr>
                    <a:lnT w="12700" cap="flat" cmpd="sng" algn="ctr">
                      <a:solidFill>
                        <a:schemeClr val="tx1"/>
                      </a:solidFill>
                      <a:prstDash val="solid"/>
                      <a:round/>
                      <a:headEnd type="none" w="med" len="med"/>
                      <a:tailEnd type="none" w="med" len="med"/>
                    </a:lnT>
                  </a:tcPr>
                </a:tc>
                <a:tc>
                  <a:txBody>
                    <a:bodyPr/>
                    <a:lstStyle/>
                    <a:p>
                      <a:pPr algn="ctr"/>
                      <a:endParaRPr lang="en-US" sz="1600" i="0" dirty="0"/>
                    </a:p>
                  </a:txBody>
                  <a:tcPr>
                    <a:lnT w="12700" cap="flat" cmpd="sng" algn="ctr">
                      <a:solidFill>
                        <a:schemeClr val="tx1"/>
                      </a:solidFill>
                      <a:prstDash val="solid"/>
                      <a:round/>
                      <a:headEnd type="none" w="med" len="med"/>
                      <a:tailEnd type="none" w="med" len="med"/>
                    </a:lnT>
                  </a:tcPr>
                </a:tc>
                <a:tc>
                  <a:txBody>
                    <a:bodyPr/>
                    <a:lstStyle/>
                    <a:p>
                      <a:pPr algn="ctr"/>
                      <a:endParaRPr lang="en-US" sz="1600" dirty="0"/>
                    </a:p>
                  </a:txBody>
                  <a:tcPr>
                    <a:lnT w="12700" cap="flat" cmpd="sng" algn="ctr">
                      <a:solidFill>
                        <a:schemeClr val="tx1"/>
                      </a:solidFill>
                      <a:prstDash val="solid"/>
                      <a:round/>
                      <a:headEnd type="none" w="med" len="med"/>
                      <a:tailEnd type="none" w="med" len="med"/>
                    </a:lnT>
                  </a:tcPr>
                </a:tc>
                <a:tc>
                  <a:txBody>
                    <a:bodyPr/>
                    <a:lstStyle/>
                    <a:p>
                      <a:pPr algn="ctr"/>
                      <a:endParaRPr lang="en-US" sz="1600" dirty="0">
                        <a:solidFill>
                          <a:srgbClr val="C00000"/>
                        </a:solidFill>
                      </a:endParaRPr>
                    </a:p>
                  </a:txBody>
                  <a:tcPr>
                    <a:lnT w="12700" cap="flat" cmpd="sng" algn="ctr">
                      <a:solidFill>
                        <a:schemeClr val="tx1"/>
                      </a:solidFill>
                      <a:prstDash val="solid"/>
                      <a:round/>
                      <a:headEnd type="none" w="med" len="med"/>
                      <a:tailEnd type="none" w="med" len="med"/>
                    </a:lnT>
                  </a:tcPr>
                </a:tc>
                <a:tc>
                  <a:txBody>
                    <a:bodyPr/>
                    <a:lstStyle/>
                    <a:p>
                      <a:pPr algn="ctr"/>
                      <a:endParaRPr lang="en-US" sz="1600" i="0" dirty="0"/>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1"/>
                  </a:ext>
                </a:extLst>
              </a:tr>
              <a:tr h="374650">
                <a:tc>
                  <a:txBody>
                    <a:bodyPr/>
                    <a:lstStyle/>
                    <a:p>
                      <a:pPr algn="ctr"/>
                      <a:r>
                        <a:rPr lang="en-US" sz="1600" dirty="0"/>
                        <a:t>RF</a:t>
                      </a:r>
                    </a:p>
                  </a:txBody>
                  <a:tcPr>
                    <a:lnL w="12700" cap="flat" cmpd="sng" algn="ctr">
                      <a:noFill/>
                      <a:prstDash val="solid"/>
                      <a:round/>
                      <a:headEnd type="none" w="med" len="med"/>
                      <a:tailEnd type="none" w="med" len="med"/>
                    </a:lnL>
                  </a:tcPr>
                </a:tc>
                <a:tc>
                  <a:txBody>
                    <a:bodyPr/>
                    <a:lstStyle/>
                    <a:p>
                      <a:pPr algn="ctr"/>
                      <a:endParaRPr lang="en-US" sz="1600" dirty="0"/>
                    </a:p>
                  </a:txBody>
                  <a:tcPr/>
                </a:tc>
                <a:tc>
                  <a:txBody>
                    <a:bodyPr/>
                    <a:lstStyle/>
                    <a:p>
                      <a:pPr algn="ctr"/>
                      <a:r>
                        <a:rPr lang="en-US" sz="1600" dirty="0"/>
                        <a:t>ADDC</a:t>
                      </a:r>
                    </a:p>
                  </a:txBody>
                  <a:tcPr/>
                </a:tc>
                <a:tc>
                  <a:txBody>
                    <a:bodyPr/>
                    <a:lstStyle/>
                    <a:p>
                      <a:pPr algn="ctr"/>
                      <a:r>
                        <a:rPr lang="en-US" sz="1600" dirty="0">
                          <a:solidFill>
                            <a:schemeClr val="tx1"/>
                          </a:solidFill>
                        </a:rPr>
                        <a:t>MUL</a:t>
                      </a:r>
                    </a:p>
                  </a:txBody>
                  <a:tcPr/>
                </a:tc>
                <a:tc>
                  <a:txBody>
                    <a:bodyPr/>
                    <a:lstStyle/>
                    <a:p>
                      <a:pPr algn="ctr"/>
                      <a:r>
                        <a:rPr lang="en-US" sz="1600" i="0" dirty="0">
                          <a:solidFill>
                            <a:schemeClr val="tx1"/>
                          </a:solidFill>
                        </a:rPr>
                        <a:t>BNE</a:t>
                      </a:r>
                    </a:p>
                  </a:txBody>
                  <a:tcPr/>
                </a:tc>
                <a:tc>
                  <a:txBody>
                    <a:bodyPr/>
                    <a:lstStyle/>
                    <a:p>
                      <a:pPr algn="ctr"/>
                      <a:r>
                        <a:rPr lang="en-US" sz="1600" i="0" dirty="0">
                          <a:solidFill>
                            <a:schemeClr val="tx1"/>
                          </a:solidFill>
                        </a:rPr>
                        <a:t>SUB</a:t>
                      </a:r>
                    </a:p>
                  </a:txBody>
                  <a:tcPr/>
                </a:tc>
                <a:tc>
                  <a:txBody>
                    <a:bodyPr/>
                    <a:lstStyle/>
                    <a:p>
                      <a:pPr algn="ctr"/>
                      <a:r>
                        <a:rPr lang="en-US" sz="1600" i="0" dirty="0">
                          <a:solidFill>
                            <a:schemeClr val="tx1"/>
                          </a:solidFill>
                        </a:rPr>
                        <a:t>XOR</a:t>
                      </a:r>
                    </a:p>
                  </a:txBody>
                  <a:tcPr/>
                </a:tc>
                <a:tc>
                  <a:txBody>
                    <a:bodyPr/>
                    <a:lstStyle/>
                    <a:p>
                      <a:pPr algn="ctr"/>
                      <a:endParaRPr lang="en-US" sz="1600" i="0" dirty="0">
                        <a:solidFill>
                          <a:schemeClr val="tx1"/>
                        </a:solidFill>
                      </a:endParaRPr>
                    </a:p>
                  </a:txBody>
                  <a:tcPr/>
                </a:tc>
                <a:tc>
                  <a:txBody>
                    <a:bodyPr/>
                    <a:lstStyle/>
                    <a:p>
                      <a:pPr algn="ctr"/>
                      <a:endParaRPr lang="en-US" sz="1600" dirty="0">
                        <a:solidFill>
                          <a:schemeClr val="tx1"/>
                        </a:solidFill>
                      </a:endParaRPr>
                    </a:p>
                  </a:txBody>
                  <a:tcPr/>
                </a:tc>
                <a:tc>
                  <a:txBody>
                    <a:bodyPr/>
                    <a:lstStyle/>
                    <a:p>
                      <a:pPr algn="ctr"/>
                      <a:endParaRPr lang="en-US" sz="1600" i="0" dirty="0">
                        <a:solidFill>
                          <a:schemeClr val="tx1"/>
                        </a:solidFill>
                      </a:endParaRPr>
                    </a:p>
                  </a:txBody>
                  <a:tcPr/>
                </a:tc>
                <a:extLst>
                  <a:ext uri="{0D108BD9-81ED-4DB2-BD59-A6C34878D82A}">
                    <a16:rowId xmlns:a16="http://schemas.microsoft.com/office/drawing/2014/main" val="10002"/>
                  </a:ext>
                </a:extLst>
              </a:tr>
              <a:tr h="374650">
                <a:tc>
                  <a:txBody>
                    <a:bodyPr/>
                    <a:lstStyle/>
                    <a:p>
                      <a:pPr algn="ctr"/>
                      <a:r>
                        <a:rPr lang="en-US" sz="1600" dirty="0"/>
                        <a:t>ALU</a:t>
                      </a:r>
                    </a:p>
                  </a:txBody>
                  <a:tcPr>
                    <a:lnL w="12700" cap="flat" cmpd="sng" algn="ctr">
                      <a:noFill/>
                      <a:prstDash val="solid"/>
                      <a:round/>
                      <a:headEnd type="none" w="med" len="med"/>
                      <a:tailEnd type="none" w="med" len="med"/>
                    </a:lnL>
                  </a:tcPr>
                </a:tc>
                <a:tc>
                  <a:txBody>
                    <a:bodyPr/>
                    <a:lstStyle/>
                    <a:p>
                      <a:pPr algn="ctr"/>
                      <a:endParaRPr lang="en-US" sz="1600" dirty="0"/>
                    </a:p>
                  </a:txBody>
                  <a:tcPr/>
                </a:tc>
                <a:tc>
                  <a:txBody>
                    <a:bodyPr/>
                    <a:lstStyle/>
                    <a:p>
                      <a:pPr algn="ctr"/>
                      <a:endParaRPr lang="en-US" sz="1600" dirty="0"/>
                    </a:p>
                  </a:txBody>
                  <a:tcPr/>
                </a:tc>
                <a:tc>
                  <a:txBody>
                    <a:bodyPr/>
                    <a:lstStyle/>
                    <a:p>
                      <a:pPr algn="ctr"/>
                      <a:r>
                        <a:rPr lang="en-US" sz="1600" dirty="0">
                          <a:solidFill>
                            <a:schemeClr val="tx1"/>
                          </a:solidFill>
                        </a:rPr>
                        <a:t>ADDC</a:t>
                      </a:r>
                    </a:p>
                  </a:txBody>
                  <a:tcPr/>
                </a:tc>
                <a:tc>
                  <a:txBody>
                    <a:bodyPr/>
                    <a:lstStyle/>
                    <a:p>
                      <a:pPr algn="ctr"/>
                      <a:r>
                        <a:rPr lang="en-US" sz="1600" i="0" dirty="0">
                          <a:solidFill>
                            <a:schemeClr val="tx1"/>
                          </a:solidFill>
                        </a:rPr>
                        <a:t>MUL</a:t>
                      </a:r>
                    </a:p>
                  </a:txBody>
                  <a:tcPr/>
                </a:tc>
                <a:tc>
                  <a:txBody>
                    <a:bodyPr/>
                    <a:lstStyle/>
                    <a:p>
                      <a:pPr algn="ctr"/>
                      <a:r>
                        <a:rPr lang="en-US" sz="1600" i="0" dirty="0">
                          <a:solidFill>
                            <a:schemeClr val="tx1"/>
                          </a:solidFill>
                        </a:rPr>
                        <a:t>BNE</a:t>
                      </a:r>
                    </a:p>
                  </a:txBody>
                  <a:tcPr/>
                </a:tc>
                <a:tc>
                  <a:txBody>
                    <a:bodyPr/>
                    <a:lstStyle/>
                    <a:p>
                      <a:pPr algn="ctr"/>
                      <a:r>
                        <a:rPr lang="en-US" sz="1600" i="0" dirty="0">
                          <a:solidFill>
                            <a:schemeClr val="tx1"/>
                          </a:solidFill>
                        </a:rPr>
                        <a:t>SUB</a:t>
                      </a:r>
                    </a:p>
                  </a:txBody>
                  <a:tcPr/>
                </a:tc>
                <a:tc>
                  <a:txBody>
                    <a:bodyPr/>
                    <a:lstStyle/>
                    <a:p>
                      <a:pPr algn="ctr"/>
                      <a:r>
                        <a:rPr lang="en-US" sz="1600" i="0" dirty="0">
                          <a:solidFill>
                            <a:schemeClr val="tx1"/>
                          </a:solidFill>
                        </a:rPr>
                        <a:t>XOR</a:t>
                      </a:r>
                    </a:p>
                  </a:txBody>
                  <a:tcPr/>
                </a:tc>
                <a:tc>
                  <a:txBody>
                    <a:bodyPr/>
                    <a:lstStyle/>
                    <a:p>
                      <a:pPr algn="ctr"/>
                      <a:endParaRPr lang="en-US" sz="1600" i="0" dirty="0">
                        <a:solidFill>
                          <a:schemeClr val="tx1"/>
                        </a:solidFill>
                      </a:endParaRPr>
                    </a:p>
                  </a:txBody>
                  <a:tcPr/>
                </a:tc>
                <a:tc>
                  <a:txBody>
                    <a:bodyPr/>
                    <a:lstStyle/>
                    <a:p>
                      <a:pPr algn="ctr"/>
                      <a:endParaRPr lang="en-US" sz="1600" i="0" dirty="0">
                        <a:solidFill>
                          <a:schemeClr val="tx1"/>
                        </a:solidFill>
                      </a:endParaRPr>
                    </a:p>
                  </a:txBody>
                  <a:tcPr/>
                </a:tc>
                <a:extLst>
                  <a:ext uri="{0D108BD9-81ED-4DB2-BD59-A6C34878D82A}">
                    <a16:rowId xmlns:a16="http://schemas.microsoft.com/office/drawing/2014/main" val="10003"/>
                  </a:ext>
                </a:extLst>
              </a:tr>
              <a:tr h="374650">
                <a:tc>
                  <a:txBody>
                    <a:bodyPr/>
                    <a:lstStyle/>
                    <a:p>
                      <a:pPr algn="ctr"/>
                      <a:r>
                        <a:rPr lang="en-US" sz="1600" dirty="0"/>
                        <a:t>MEM</a:t>
                      </a:r>
                    </a:p>
                  </a:txBody>
                  <a:tcPr>
                    <a:lnL w="12700" cap="flat" cmpd="sng" algn="ctr">
                      <a:noFill/>
                      <a:prstDash val="solid"/>
                      <a:round/>
                      <a:headEnd type="none" w="med" len="med"/>
                      <a:tailEnd type="none" w="med" len="med"/>
                    </a:lnL>
                  </a:tcPr>
                </a:tc>
                <a:tc>
                  <a:txBody>
                    <a:bodyPr/>
                    <a:lstStyle/>
                    <a:p>
                      <a:pPr algn="ctr"/>
                      <a:endParaRPr lang="en-US" sz="1600" dirty="0"/>
                    </a:p>
                  </a:txBody>
                  <a:tcPr/>
                </a:tc>
                <a:tc>
                  <a:txBody>
                    <a:bodyPr/>
                    <a:lstStyle/>
                    <a:p>
                      <a:pPr algn="ctr"/>
                      <a:endParaRPr lang="en-US" sz="1600"/>
                    </a:p>
                  </a:txBody>
                  <a:tcPr/>
                </a:tc>
                <a:tc>
                  <a:txBody>
                    <a:bodyPr/>
                    <a:lstStyle/>
                    <a:p>
                      <a:pPr algn="ctr"/>
                      <a:endParaRPr lang="en-US" sz="1600" dirty="0">
                        <a:solidFill>
                          <a:schemeClr val="tx1"/>
                        </a:solidFill>
                      </a:endParaRPr>
                    </a:p>
                  </a:txBody>
                  <a:tcPr/>
                </a:tc>
                <a:tc>
                  <a:txBody>
                    <a:bodyPr/>
                    <a:lstStyle/>
                    <a:p>
                      <a:pPr algn="ctr"/>
                      <a:r>
                        <a:rPr lang="en-US" sz="1600" i="0" dirty="0">
                          <a:solidFill>
                            <a:schemeClr val="tx1"/>
                          </a:solidFill>
                        </a:rPr>
                        <a:t>ADDC</a:t>
                      </a:r>
                    </a:p>
                  </a:txBody>
                  <a:tcPr/>
                </a:tc>
                <a:tc>
                  <a:txBody>
                    <a:bodyPr/>
                    <a:lstStyle/>
                    <a:p>
                      <a:pPr algn="ctr"/>
                      <a:r>
                        <a:rPr lang="en-US" sz="1600" i="0" dirty="0">
                          <a:solidFill>
                            <a:schemeClr val="tx1"/>
                          </a:solidFill>
                        </a:rPr>
                        <a:t>MUL</a:t>
                      </a:r>
                    </a:p>
                  </a:txBody>
                  <a:tcPr/>
                </a:tc>
                <a:tc>
                  <a:txBody>
                    <a:bodyPr/>
                    <a:lstStyle/>
                    <a:p>
                      <a:pPr algn="ctr"/>
                      <a:r>
                        <a:rPr lang="en-US" sz="1600" i="0" dirty="0">
                          <a:solidFill>
                            <a:schemeClr val="tx1"/>
                          </a:solidFill>
                        </a:rPr>
                        <a:t>BNE</a:t>
                      </a:r>
                    </a:p>
                  </a:txBody>
                  <a:tcPr/>
                </a:tc>
                <a:tc>
                  <a:txBody>
                    <a:bodyPr/>
                    <a:lstStyle/>
                    <a:p>
                      <a:pPr algn="ctr"/>
                      <a:r>
                        <a:rPr lang="en-US" sz="1600" i="0" dirty="0">
                          <a:solidFill>
                            <a:schemeClr val="tx1"/>
                          </a:solidFill>
                        </a:rPr>
                        <a:t>SUB</a:t>
                      </a:r>
                    </a:p>
                  </a:txBody>
                  <a:tcPr/>
                </a:tc>
                <a:tc>
                  <a:txBody>
                    <a:bodyPr/>
                    <a:lstStyle/>
                    <a:p>
                      <a:pPr algn="ctr"/>
                      <a:r>
                        <a:rPr lang="en-US" sz="1600" i="0" dirty="0">
                          <a:solidFill>
                            <a:schemeClr val="tx1"/>
                          </a:solidFill>
                        </a:rPr>
                        <a:t>XOR</a:t>
                      </a:r>
                    </a:p>
                  </a:txBody>
                  <a:tcPr/>
                </a:tc>
                <a:tc>
                  <a:txBody>
                    <a:bodyPr/>
                    <a:lstStyle/>
                    <a:p>
                      <a:pPr algn="ctr"/>
                      <a:endParaRPr lang="en-US" sz="1600" i="0" dirty="0">
                        <a:solidFill>
                          <a:schemeClr val="tx1"/>
                        </a:solidFill>
                      </a:endParaRPr>
                    </a:p>
                  </a:txBody>
                  <a:tcPr/>
                </a:tc>
                <a:extLst>
                  <a:ext uri="{0D108BD9-81ED-4DB2-BD59-A6C34878D82A}">
                    <a16:rowId xmlns:a16="http://schemas.microsoft.com/office/drawing/2014/main" val="10004"/>
                  </a:ext>
                </a:extLst>
              </a:tr>
              <a:tr h="374650">
                <a:tc>
                  <a:txBody>
                    <a:bodyPr/>
                    <a:lstStyle/>
                    <a:p>
                      <a:pPr algn="ctr"/>
                      <a:r>
                        <a:rPr lang="en-US" sz="1600" dirty="0"/>
                        <a:t>WB</a:t>
                      </a:r>
                    </a:p>
                  </a:txBody>
                  <a:tcPr>
                    <a:lnL w="12700" cap="flat" cmpd="sng" algn="ctr">
                      <a:noFill/>
                      <a:prstDash val="solid"/>
                      <a:round/>
                      <a:headEnd type="none" w="med" len="med"/>
                      <a:tailEnd type="none" w="med" len="med"/>
                    </a:lnL>
                  </a:tcPr>
                </a:tc>
                <a:tc>
                  <a:txBody>
                    <a:bodyPr/>
                    <a:lstStyle/>
                    <a:p>
                      <a:pPr algn="ctr"/>
                      <a:endParaRPr lang="en-US" sz="1600" dirty="0"/>
                    </a:p>
                  </a:txBody>
                  <a:tcPr/>
                </a:tc>
                <a:tc>
                  <a:txBody>
                    <a:bodyPr/>
                    <a:lstStyle/>
                    <a:p>
                      <a:pPr algn="ctr"/>
                      <a:endParaRPr lang="en-US" sz="1600" dirty="0"/>
                    </a:p>
                  </a:txBody>
                  <a:tcPr/>
                </a:tc>
                <a:tc>
                  <a:txBody>
                    <a:bodyPr/>
                    <a:lstStyle/>
                    <a:p>
                      <a:pPr algn="ctr"/>
                      <a:endParaRPr lang="en-US" sz="1600" dirty="0">
                        <a:solidFill>
                          <a:schemeClr val="tx1"/>
                        </a:solidFill>
                      </a:endParaRPr>
                    </a:p>
                  </a:txBody>
                  <a:tcPr/>
                </a:tc>
                <a:tc>
                  <a:txBody>
                    <a:bodyPr/>
                    <a:lstStyle/>
                    <a:p>
                      <a:pPr algn="ctr"/>
                      <a:endParaRPr lang="en-US" sz="1600" i="0" dirty="0">
                        <a:solidFill>
                          <a:schemeClr val="tx1"/>
                        </a:solidFill>
                      </a:endParaRPr>
                    </a:p>
                  </a:txBody>
                  <a:tcPr/>
                </a:tc>
                <a:tc>
                  <a:txBody>
                    <a:bodyPr/>
                    <a:lstStyle/>
                    <a:p>
                      <a:pPr algn="ctr"/>
                      <a:r>
                        <a:rPr lang="en-US" sz="1600" i="0" dirty="0">
                          <a:solidFill>
                            <a:schemeClr val="tx1"/>
                          </a:solidFill>
                        </a:rPr>
                        <a:t>ADDC</a:t>
                      </a:r>
                    </a:p>
                  </a:txBody>
                  <a:tcPr/>
                </a:tc>
                <a:tc>
                  <a:txBody>
                    <a:bodyPr/>
                    <a:lstStyle/>
                    <a:p>
                      <a:pPr algn="ctr"/>
                      <a:r>
                        <a:rPr lang="en-US" sz="1600" i="0" dirty="0">
                          <a:solidFill>
                            <a:schemeClr val="tx1"/>
                          </a:solidFill>
                        </a:rPr>
                        <a:t>MUL</a:t>
                      </a:r>
                    </a:p>
                  </a:txBody>
                  <a:tcPr/>
                </a:tc>
                <a:tc>
                  <a:txBody>
                    <a:bodyPr/>
                    <a:lstStyle/>
                    <a:p>
                      <a:pPr algn="ctr"/>
                      <a:r>
                        <a:rPr lang="en-US" sz="1600" i="0" dirty="0">
                          <a:solidFill>
                            <a:schemeClr val="tx1"/>
                          </a:solidFill>
                        </a:rPr>
                        <a:t>BNE</a:t>
                      </a:r>
                    </a:p>
                  </a:txBody>
                  <a:tcPr/>
                </a:tc>
                <a:tc>
                  <a:txBody>
                    <a:bodyPr/>
                    <a:lstStyle/>
                    <a:p>
                      <a:pPr algn="ctr"/>
                      <a:r>
                        <a:rPr lang="en-US" sz="1600" i="0" dirty="0">
                          <a:solidFill>
                            <a:schemeClr val="tx1"/>
                          </a:solidFill>
                        </a:rPr>
                        <a:t>SUB</a:t>
                      </a:r>
                    </a:p>
                  </a:txBody>
                  <a:tcPr/>
                </a:tc>
                <a:tc>
                  <a:txBody>
                    <a:bodyPr/>
                    <a:lstStyle/>
                    <a:p>
                      <a:pPr algn="ctr"/>
                      <a:r>
                        <a:rPr lang="en-US" sz="1600" i="0" dirty="0">
                          <a:solidFill>
                            <a:schemeClr val="tx1"/>
                          </a:solidFill>
                        </a:rPr>
                        <a:t>XOR</a:t>
                      </a:r>
                    </a:p>
                  </a:txBody>
                  <a:tcPr/>
                </a:tc>
                <a:extLst>
                  <a:ext uri="{0D108BD9-81ED-4DB2-BD59-A6C34878D82A}">
                    <a16:rowId xmlns:a16="http://schemas.microsoft.com/office/drawing/2014/main" val="10005"/>
                  </a:ext>
                </a:extLst>
              </a:tr>
            </a:tbl>
          </a:graphicData>
        </a:graphic>
      </p:graphicFrame>
      <p:sp>
        <p:nvSpPr>
          <p:cNvPr id="7" name="TextBox 6"/>
          <p:cNvSpPr txBox="1"/>
          <p:nvPr/>
        </p:nvSpPr>
        <p:spPr>
          <a:xfrm>
            <a:off x="304800" y="5791200"/>
            <a:ext cx="3577646" cy="707886"/>
          </a:xfrm>
          <a:prstGeom prst="rect">
            <a:avLst/>
          </a:prstGeom>
          <a:noFill/>
        </p:spPr>
        <p:txBody>
          <a:bodyPr wrap="none" rtlCol="0">
            <a:spAutoFit/>
          </a:bodyPr>
          <a:lstStyle/>
          <a:p>
            <a:r>
              <a:rPr lang="en-US" sz="2000" dirty="0">
                <a:latin typeface="+mn-lt"/>
              </a:rPr>
              <a:t>Start fetching at PC+4 (SUB) but</a:t>
            </a:r>
            <a:br>
              <a:rPr lang="en-US" sz="2000" dirty="0">
                <a:latin typeface="+mn-lt"/>
              </a:rPr>
            </a:br>
            <a:r>
              <a:rPr lang="en-US" sz="2000" dirty="0">
                <a:latin typeface="+mn-lt"/>
              </a:rPr>
              <a:t>BNE not resolved yet…</a:t>
            </a:r>
          </a:p>
        </p:txBody>
      </p:sp>
      <p:cxnSp>
        <p:nvCxnSpPr>
          <p:cNvPr id="8" name="Straight Arrow Connector 7"/>
          <p:cNvCxnSpPr/>
          <p:nvPr/>
        </p:nvCxnSpPr>
        <p:spPr>
          <a:xfrm flipV="1">
            <a:off x="3962400" y="5734110"/>
            <a:ext cx="98830" cy="285690"/>
          </a:xfrm>
          <a:prstGeom prst="straightConnector1">
            <a:avLst/>
          </a:prstGeom>
          <a:ln>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flipH="1" flipV="1">
            <a:off x="4495800" y="5715000"/>
            <a:ext cx="76200" cy="361890"/>
          </a:xfrm>
          <a:prstGeom prst="straightConnector1">
            <a:avLst/>
          </a:prstGeom>
          <a:ln>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4575754" y="6073914"/>
            <a:ext cx="2832314" cy="400110"/>
          </a:xfrm>
          <a:prstGeom prst="rect">
            <a:avLst/>
          </a:prstGeom>
          <a:noFill/>
        </p:spPr>
        <p:txBody>
          <a:bodyPr wrap="none" rtlCol="0">
            <a:spAutoFit/>
          </a:bodyPr>
          <a:lstStyle/>
          <a:p>
            <a:r>
              <a:rPr lang="en-US" sz="2000" dirty="0">
                <a:latin typeface="+mn-lt"/>
              </a:rPr>
              <a:t>Guessed right, keep going</a:t>
            </a:r>
          </a:p>
        </p:txBody>
      </p:sp>
      <p:cxnSp>
        <p:nvCxnSpPr>
          <p:cNvPr id="11" name="Straight Arrow Connector 10"/>
          <p:cNvCxnSpPr/>
          <p:nvPr/>
        </p:nvCxnSpPr>
        <p:spPr>
          <a:xfrm flipV="1">
            <a:off x="4598736" y="4356768"/>
            <a:ext cx="0" cy="762000"/>
          </a:xfrm>
          <a:prstGeom prst="straightConnector1">
            <a:avLst/>
          </a:prstGeom>
          <a:ln w="44450">
            <a:solidFill>
              <a:srgbClr val="C00000"/>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44678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p:bldP spid="1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Resolving Hazards with Speculation</a:t>
            </a:r>
          </a:p>
        </p:txBody>
      </p:sp>
      <p:sp>
        <p:nvSpPr>
          <p:cNvPr id="3" name="Content Placeholder 2"/>
          <p:cNvSpPr>
            <a:spLocks noGrp="1"/>
          </p:cNvSpPr>
          <p:nvPr>
            <p:ph idx="1"/>
          </p:nvPr>
        </p:nvSpPr>
        <p:spPr>
          <a:xfrm>
            <a:off x="457200" y="1066801"/>
            <a:ext cx="8229600" cy="2362200"/>
          </a:xfrm>
        </p:spPr>
        <p:txBody>
          <a:bodyPr/>
          <a:lstStyle/>
          <a:p>
            <a:r>
              <a:rPr lang="en-US" dirty="0"/>
              <a:t>What’s a good guess</a:t>
            </a:r>
            <a:br>
              <a:rPr lang="en-US" dirty="0"/>
            </a:br>
            <a:r>
              <a:rPr lang="en-US" dirty="0"/>
              <a:t>for </a:t>
            </a:r>
            <a:r>
              <a:rPr lang="en-US" dirty="0" err="1"/>
              <a:t>NextPC</a:t>
            </a:r>
            <a:r>
              <a:rPr lang="en-US" dirty="0"/>
              <a:t>?</a:t>
            </a:r>
          </a:p>
          <a:p>
            <a:pPr>
              <a:buNone/>
            </a:pPr>
            <a:endParaRPr lang="en-US" dirty="0"/>
          </a:p>
          <a:p>
            <a:r>
              <a:rPr lang="en-US" dirty="0"/>
              <a:t>Assume BNE is </a:t>
            </a:r>
            <a:r>
              <a:rPr lang="en-US" dirty="0">
                <a:solidFill>
                  <a:srgbClr val="C00000"/>
                </a:solidFill>
              </a:rPr>
              <a:t>taken</a:t>
            </a:r>
            <a:br>
              <a:rPr lang="en-US" dirty="0"/>
            </a:br>
            <a:r>
              <a:rPr lang="en-US" dirty="0"/>
              <a:t>in example</a:t>
            </a:r>
          </a:p>
        </p:txBody>
      </p:sp>
      <p:sp>
        <p:nvSpPr>
          <p:cNvPr id="4" name="Content Placeholder 238"/>
          <p:cNvSpPr txBox="1">
            <a:spLocks/>
          </p:cNvSpPr>
          <p:nvPr/>
        </p:nvSpPr>
        <p:spPr bwMode="auto">
          <a:xfrm>
            <a:off x="5410200" y="1066800"/>
            <a:ext cx="3429000" cy="1905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defTabSz="457200" rtl="0" eaLnBrk="0" fontAlgn="base" latinLnBrk="0" hangingPunct="0">
              <a:lnSpc>
                <a:spcPct val="100000"/>
              </a:lnSpc>
              <a:spcBef>
                <a:spcPct val="20000"/>
              </a:spcBef>
              <a:spcAft>
                <a:spcPct val="0"/>
              </a:spcAft>
              <a:buClrTx/>
              <a:buSzTx/>
              <a:buFont typeface="Arial" pitchFamily="34" charset="0"/>
              <a:buNone/>
              <a:tabLst/>
              <a:defRPr/>
            </a:pPr>
            <a:r>
              <a:rPr lang="en-US" dirty="0">
                <a:latin typeface="Consolas" pitchFamily="49" charset="0"/>
                <a:ea typeface="ＭＳ Ｐゴシック" charset="-128"/>
                <a:cs typeface="Consolas" pitchFamily="49" charset="0"/>
              </a:rPr>
              <a:t>loop:	ADDC</a:t>
            </a:r>
            <a:r>
              <a:rPr kumimoji="0" lang="en-US" sz="1800" b="0" i="0" u="none" strike="noStrike" kern="1200" cap="none" spc="0" normalizeH="0" baseline="0" noProof="0" dirty="0">
                <a:ln>
                  <a:noFill/>
                </a:ln>
                <a:effectLst/>
                <a:uLnTx/>
                <a:uFillTx/>
                <a:latin typeface="Consolas" pitchFamily="49" charset="0"/>
                <a:ea typeface="ＭＳ Ｐゴシック" charset="-128"/>
                <a:cs typeface="Consolas" pitchFamily="49" charset="0"/>
              </a:rPr>
              <a:t>(R1, -1, R3)</a:t>
            </a:r>
          </a:p>
          <a:p>
            <a:pPr marL="342900" marR="0" lvl="0" indent="-342900" defTabSz="457200" rtl="0" eaLnBrk="0" fontAlgn="base" latinLnBrk="0" hangingPunct="0">
              <a:lnSpc>
                <a:spcPct val="100000"/>
              </a:lnSpc>
              <a:spcBef>
                <a:spcPct val="20000"/>
              </a:spcBef>
              <a:spcAft>
                <a:spcPct val="0"/>
              </a:spcAft>
              <a:buClrTx/>
              <a:buSzTx/>
              <a:buFont typeface="Arial" pitchFamily="34" charset="0"/>
              <a:buNone/>
              <a:tabLst/>
              <a:defRPr/>
            </a:pPr>
            <a:r>
              <a:rPr lang="en-US" dirty="0">
                <a:latin typeface="Consolas" pitchFamily="49" charset="0"/>
                <a:ea typeface="ＭＳ Ｐゴシック" charset="-128"/>
                <a:cs typeface="Consolas" pitchFamily="49" charset="0"/>
              </a:rPr>
              <a:t>			MUL(R4, R5, R6)</a:t>
            </a:r>
            <a:endParaRPr kumimoji="0" lang="en-US" sz="1800" b="0" i="0" u="none" strike="noStrike" kern="1200" cap="none" spc="0" normalizeH="0" baseline="0" noProof="0" dirty="0">
              <a:ln>
                <a:noFill/>
              </a:ln>
              <a:effectLst/>
              <a:uLnTx/>
              <a:uFillTx/>
              <a:latin typeface="Consolas" pitchFamily="49" charset="0"/>
              <a:ea typeface="ＭＳ Ｐゴシック" charset="-128"/>
              <a:cs typeface="Consolas" pitchFamily="49" charset="0"/>
            </a:endParaRPr>
          </a:p>
          <a:p>
            <a:pPr marL="342900" marR="0" lvl="0" indent="-342900" defTabSz="457200" rtl="0" eaLnBrk="0" fontAlgn="base" latinLnBrk="0" hangingPunct="0">
              <a:lnSpc>
                <a:spcPct val="100000"/>
              </a:lnSpc>
              <a:spcBef>
                <a:spcPct val="20000"/>
              </a:spcBef>
              <a:spcAft>
                <a:spcPct val="0"/>
              </a:spcAft>
              <a:buClrTx/>
              <a:buSzTx/>
              <a:buFont typeface="Arial" pitchFamily="34" charset="0"/>
              <a:buNone/>
              <a:tabLst/>
              <a:defRPr/>
            </a:pPr>
            <a:r>
              <a:rPr lang="en-US" dirty="0">
                <a:latin typeface="Consolas" pitchFamily="49" charset="0"/>
                <a:ea typeface="ＭＳ Ｐゴシック" charset="-128"/>
                <a:cs typeface="Consolas" pitchFamily="49" charset="0"/>
              </a:rPr>
              <a:t>			BNE(R3, loop)</a:t>
            </a:r>
          </a:p>
          <a:p>
            <a:pPr marL="342900" marR="0" lvl="0" indent="-342900" defTabSz="457200" rtl="0" eaLnBrk="0" fontAlgn="base" latinLnBrk="0" hangingPunct="0">
              <a:lnSpc>
                <a:spcPct val="100000"/>
              </a:lnSpc>
              <a:spcBef>
                <a:spcPct val="20000"/>
              </a:spcBef>
              <a:spcAft>
                <a:spcPct val="0"/>
              </a:spcAft>
              <a:buClrTx/>
              <a:buSzTx/>
              <a:buFont typeface="Arial" pitchFamily="34" charset="0"/>
              <a:buNone/>
              <a:tabLst/>
              <a:defRPr/>
            </a:pPr>
            <a:r>
              <a:rPr kumimoji="0" lang="en-US" sz="1800" b="0" i="0" u="none" strike="noStrike" kern="1200" cap="none" spc="0" normalizeH="0" baseline="0" noProof="0" dirty="0">
                <a:ln>
                  <a:noFill/>
                </a:ln>
                <a:effectLst/>
                <a:uLnTx/>
                <a:uFillTx/>
                <a:latin typeface="Consolas" pitchFamily="49" charset="0"/>
                <a:ea typeface="ＭＳ Ｐゴシック" charset="-128"/>
                <a:cs typeface="Consolas" pitchFamily="49" charset="0"/>
              </a:rPr>
              <a:t>			SUB(R6, R7, R8)</a:t>
            </a:r>
            <a:endParaRPr lang="en-US" dirty="0">
              <a:latin typeface="Consolas" pitchFamily="49" charset="0"/>
              <a:ea typeface="ＭＳ Ｐゴシック" charset="-128"/>
              <a:cs typeface="Consolas" pitchFamily="49" charset="0"/>
            </a:endParaRPr>
          </a:p>
          <a:p>
            <a:pPr marL="342900" marR="0" lvl="0" indent="-342900" defTabSz="457200" rtl="0" eaLnBrk="0" fontAlgn="base" latinLnBrk="0" hangingPunct="0">
              <a:lnSpc>
                <a:spcPct val="100000"/>
              </a:lnSpc>
              <a:spcBef>
                <a:spcPct val="20000"/>
              </a:spcBef>
              <a:spcAft>
                <a:spcPct val="0"/>
              </a:spcAft>
              <a:buClrTx/>
              <a:buSzTx/>
              <a:buFont typeface="Arial" pitchFamily="34" charset="0"/>
              <a:buNone/>
              <a:tabLst/>
              <a:defRPr/>
            </a:pPr>
            <a:r>
              <a:rPr kumimoji="0" lang="en-US" sz="1800" b="0" i="0" u="none" strike="noStrike" kern="1200" cap="none" spc="0" normalizeH="0" noProof="0" dirty="0">
                <a:ln>
                  <a:noFill/>
                </a:ln>
                <a:effectLst/>
                <a:uLnTx/>
                <a:uFillTx/>
                <a:latin typeface="Consolas" pitchFamily="49" charset="0"/>
                <a:ea typeface="ＭＳ Ｐゴシック" charset="-128"/>
                <a:cs typeface="Consolas" pitchFamily="49" charset="0"/>
              </a:rPr>
              <a:t>       XOR(R9, R10, R11)</a:t>
            </a:r>
          </a:p>
          <a:p>
            <a:pPr marL="342900" marR="0" lvl="0" indent="-342900" defTabSz="457200" rtl="0" eaLnBrk="0" fontAlgn="base" latinLnBrk="0" hangingPunct="0">
              <a:lnSpc>
                <a:spcPct val="100000"/>
              </a:lnSpc>
              <a:spcBef>
                <a:spcPct val="20000"/>
              </a:spcBef>
              <a:spcAft>
                <a:spcPct val="0"/>
              </a:spcAft>
              <a:buClrTx/>
              <a:buSzTx/>
              <a:buFont typeface="Arial" pitchFamily="34" charset="0"/>
              <a:buNone/>
              <a:tabLst/>
              <a:defRPr/>
            </a:pPr>
            <a:r>
              <a:rPr lang="en-US" baseline="0" dirty="0">
                <a:latin typeface="Consolas" pitchFamily="49" charset="0"/>
                <a:ea typeface="ＭＳ Ｐゴシック" charset="-128"/>
                <a:cs typeface="Consolas" pitchFamily="49" charset="0"/>
              </a:rPr>
              <a:t>			…</a:t>
            </a:r>
            <a:endParaRPr kumimoji="0" lang="en-US" sz="1800" b="0" i="0" u="none" strike="noStrike" kern="1200" cap="none" spc="0" normalizeH="0" baseline="0" noProof="0" dirty="0">
              <a:ln>
                <a:noFill/>
              </a:ln>
              <a:effectLst/>
              <a:uLnTx/>
              <a:uFillTx/>
              <a:latin typeface="Consolas" pitchFamily="49" charset="0"/>
              <a:ea typeface="ＭＳ Ｐゴシック" charset="-128"/>
              <a:cs typeface="Consolas" pitchFamily="49" charset="0"/>
            </a:endParaRPr>
          </a:p>
        </p:txBody>
      </p:sp>
      <p:sp>
        <p:nvSpPr>
          <p:cNvPr id="5" name="TextBox 4"/>
          <p:cNvSpPr txBox="1"/>
          <p:nvPr/>
        </p:nvSpPr>
        <p:spPr>
          <a:xfrm>
            <a:off x="2927398" y="1534180"/>
            <a:ext cx="1111202" cy="523220"/>
          </a:xfrm>
          <a:prstGeom prst="rect">
            <a:avLst/>
          </a:prstGeom>
          <a:noFill/>
        </p:spPr>
        <p:txBody>
          <a:bodyPr wrap="none" rtlCol="0">
            <a:spAutoFit/>
          </a:bodyPr>
          <a:lstStyle/>
          <a:p>
            <a:r>
              <a:rPr lang="en-US" sz="2800" dirty="0">
                <a:solidFill>
                  <a:srgbClr val="C00000"/>
                </a:solidFill>
                <a:latin typeface="+mj-lt"/>
              </a:rPr>
              <a:t>PC+4</a:t>
            </a:r>
          </a:p>
        </p:txBody>
      </p:sp>
      <p:graphicFrame>
        <p:nvGraphicFramePr>
          <p:cNvPr id="6" name="Table 5"/>
          <p:cNvGraphicFramePr>
            <a:graphicFrameLocks noGrp="1"/>
          </p:cNvGraphicFramePr>
          <p:nvPr>
            <p:extLst>
              <p:ext uri="{D42A27DB-BD31-4B8C-83A1-F6EECF244321}">
                <p14:modId xmlns:p14="http://schemas.microsoft.com/office/powerpoint/2010/main" val="2565926587"/>
              </p:ext>
            </p:extLst>
          </p:nvPr>
        </p:nvGraphicFramePr>
        <p:xfrm>
          <a:off x="714370" y="3390900"/>
          <a:ext cx="7896230" cy="2247900"/>
        </p:xfrm>
        <a:graphic>
          <a:graphicData uri="http://schemas.openxmlformats.org/drawingml/2006/table">
            <a:tbl>
              <a:tblPr>
                <a:tableStyleId>{616DA210-FB5B-4158-B5E0-FEB733F419BA}</a:tableStyleId>
              </a:tblPr>
              <a:tblGrid>
                <a:gridCol w="789623">
                  <a:extLst>
                    <a:ext uri="{9D8B030D-6E8A-4147-A177-3AD203B41FA5}">
                      <a16:colId xmlns:a16="http://schemas.microsoft.com/office/drawing/2014/main" val="20000"/>
                    </a:ext>
                  </a:extLst>
                </a:gridCol>
                <a:gridCol w="789623">
                  <a:extLst>
                    <a:ext uri="{9D8B030D-6E8A-4147-A177-3AD203B41FA5}">
                      <a16:colId xmlns:a16="http://schemas.microsoft.com/office/drawing/2014/main" val="20001"/>
                    </a:ext>
                  </a:extLst>
                </a:gridCol>
                <a:gridCol w="789623">
                  <a:extLst>
                    <a:ext uri="{9D8B030D-6E8A-4147-A177-3AD203B41FA5}">
                      <a16:colId xmlns:a16="http://schemas.microsoft.com/office/drawing/2014/main" val="20002"/>
                    </a:ext>
                  </a:extLst>
                </a:gridCol>
                <a:gridCol w="789623">
                  <a:extLst>
                    <a:ext uri="{9D8B030D-6E8A-4147-A177-3AD203B41FA5}">
                      <a16:colId xmlns:a16="http://schemas.microsoft.com/office/drawing/2014/main" val="20003"/>
                    </a:ext>
                  </a:extLst>
                </a:gridCol>
                <a:gridCol w="789623">
                  <a:extLst>
                    <a:ext uri="{9D8B030D-6E8A-4147-A177-3AD203B41FA5}">
                      <a16:colId xmlns:a16="http://schemas.microsoft.com/office/drawing/2014/main" val="20004"/>
                    </a:ext>
                  </a:extLst>
                </a:gridCol>
                <a:gridCol w="789623">
                  <a:extLst>
                    <a:ext uri="{9D8B030D-6E8A-4147-A177-3AD203B41FA5}">
                      <a16:colId xmlns:a16="http://schemas.microsoft.com/office/drawing/2014/main" val="20005"/>
                    </a:ext>
                  </a:extLst>
                </a:gridCol>
                <a:gridCol w="789623">
                  <a:extLst>
                    <a:ext uri="{9D8B030D-6E8A-4147-A177-3AD203B41FA5}">
                      <a16:colId xmlns:a16="http://schemas.microsoft.com/office/drawing/2014/main" val="20006"/>
                    </a:ext>
                  </a:extLst>
                </a:gridCol>
                <a:gridCol w="789623">
                  <a:extLst>
                    <a:ext uri="{9D8B030D-6E8A-4147-A177-3AD203B41FA5}">
                      <a16:colId xmlns:a16="http://schemas.microsoft.com/office/drawing/2014/main" val="20007"/>
                    </a:ext>
                  </a:extLst>
                </a:gridCol>
                <a:gridCol w="789623">
                  <a:extLst>
                    <a:ext uri="{9D8B030D-6E8A-4147-A177-3AD203B41FA5}">
                      <a16:colId xmlns:a16="http://schemas.microsoft.com/office/drawing/2014/main" val="20008"/>
                    </a:ext>
                  </a:extLst>
                </a:gridCol>
                <a:gridCol w="789623">
                  <a:extLst>
                    <a:ext uri="{9D8B030D-6E8A-4147-A177-3AD203B41FA5}">
                      <a16:colId xmlns:a16="http://schemas.microsoft.com/office/drawing/2014/main" val="20009"/>
                    </a:ext>
                  </a:extLst>
                </a:gridCol>
              </a:tblGrid>
              <a:tr h="374650">
                <a:tc>
                  <a:txBody>
                    <a:bodyPr/>
                    <a:lstStyle/>
                    <a:p>
                      <a:pPr algn="ctr"/>
                      <a:endParaRPr lang="en-US" sz="16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4650">
                <a:tc>
                  <a:txBody>
                    <a:bodyPr/>
                    <a:lstStyle/>
                    <a:p>
                      <a:pPr algn="ctr"/>
                      <a:r>
                        <a:rPr lang="en-US" sz="1600" dirty="0"/>
                        <a:t>IF</a:t>
                      </a:r>
                    </a:p>
                  </a:txBody>
                  <a:tcP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1600" dirty="0"/>
                        <a:t>ADDC</a:t>
                      </a:r>
                    </a:p>
                  </a:txBody>
                  <a:tcPr>
                    <a:lnT w="12700" cap="flat" cmpd="sng" algn="ctr">
                      <a:solidFill>
                        <a:schemeClr val="tx1"/>
                      </a:solidFill>
                      <a:prstDash val="solid"/>
                      <a:round/>
                      <a:headEnd type="none" w="med" len="med"/>
                      <a:tailEnd type="none" w="med" len="med"/>
                    </a:lnT>
                  </a:tcPr>
                </a:tc>
                <a:tc>
                  <a:txBody>
                    <a:bodyPr/>
                    <a:lstStyle/>
                    <a:p>
                      <a:pPr algn="ctr"/>
                      <a:r>
                        <a:rPr lang="en-US" sz="1600" dirty="0"/>
                        <a:t>MUL</a:t>
                      </a:r>
                    </a:p>
                  </a:txBody>
                  <a:tcPr>
                    <a:lnT w="12700" cap="flat" cmpd="sng" algn="ctr">
                      <a:solidFill>
                        <a:schemeClr val="tx1"/>
                      </a:solidFill>
                      <a:prstDash val="solid"/>
                      <a:round/>
                      <a:headEnd type="none" w="med" len="med"/>
                      <a:tailEnd type="none" w="med" len="med"/>
                    </a:lnT>
                  </a:tcPr>
                </a:tc>
                <a:tc>
                  <a:txBody>
                    <a:bodyPr/>
                    <a:lstStyle/>
                    <a:p>
                      <a:pPr algn="ctr"/>
                      <a:r>
                        <a:rPr lang="en-US" sz="1600" dirty="0">
                          <a:solidFill>
                            <a:schemeClr val="tx1"/>
                          </a:solidFill>
                        </a:rPr>
                        <a:t>BNE</a:t>
                      </a:r>
                    </a:p>
                  </a:txBody>
                  <a:tcPr>
                    <a:lnT w="12700" cap="flat" cmpd="sng" algn="ctr">
                      <a:solidFill>
                        <a:schemeClr val="tx1"/>
                      </a:solidFill>
                      <a:prstDash val="solid"/>
                      <a:round/>
                      <a:headEnd type="none" w="med" len="med"/>
                      <a:tailEnd type="none" w="med" len="med"/>
                    </a:lnT>
                  </a:tcPr>
                </a:tc>
                <a:tc>
                  <a:txBody>
                    <a:bodyPr/>
                    <a:lstStyle/>
                    <a:p>
                      <a:pPr algn="ctr"/>
                      <a:r>
                        <a:rPr lang="en-US" sz="1600" i="0" dirty="0">
                          <a:solidFill>
                            <a:schemeClr val="tx1"/>
                          </a:solidFill>
                        </a:rPr>
                        <a:t>SUB</a:t>
                      </a:r>
                    </a:p>
                  </a:txBody>
                  <a:tcPr>
                    <a:lnT w="12700" cap="flat" cmpd="sng" algn="ctr">
                      <a:solidFill>
                        <a:schemeClr val="tx1"/>
                      </a:solidFill>
                      <a:prstDash val="solid"/>
                      <a:round/>
                      <a:headEnd type="none" w="med" len="med"/>
                      <a:tailEnd type="none" w="med" len="med"/>
                    </a:lnT>
                  </a:tcPr>
                </a:tc>
                <a:tc>
                  <a:txBody>
                    <a:bodyPr/>
                    <a:lstStyle/>
                    <a:p>
                      <a:pPr algn="ctr"/>
                      <a:r>
                        <a:rPr lang="en-US" sz="1600" i="0" dirty="0">
                          <a:solidFill>
                            <a:schemeClr val="tx1"/>
                          </a:solidFill>
                        </a:rPr>
                        <a:t>ADDC</a:t>
                      </a:r>
                    </a:p>
                  </a:txBody>
                  <a:tcPr>
                    <a:lnT w="12700" cap="flat" cmpd="sng" algn="ctr">
                      <a:solidFill>
                        <a:schemeClr val="tx1"/>
                      </a:solidFill>
                      <a:prstDash val="solid"/>
                      <a:round/>
                      <a:headEnd type="none" w="med" len="med"/>
                      <a:tailEnd type="none" w="med" len="med"/>
                    </a:lnT>
                  </a:tcPr>
                </a:tc>
                <a:tc>
                  <a:txBody>
                    <a:bodyPr/>
                    <a:lstStyle/>
                    <a:p>
                      <a:pPr algn="ctr"/>
                      <a:r>
                        <a:rPr lang="en-US" sz="1600" i="0" dirty="0">
                          <a:solidFill>
                            <a:schemeClr val="tx1"/>
                          </a:solidFill>
                        </a:rPr>
                        <a:t>MUL</a:t>
                      </a:r>
                    </a:p>
                  </a:txBody>
                  <a:tcPr>
                    <a:lnT w="12700" cap="flat" cmpd="sng" algn="ctr">
                      <a:solidFill>
                        <a:schemeClr val="tx1"/>
                      </a:solidFill>
                      <a:prstDash val="solid"/>
                      <a:round/>
                      <a:headEnd type="none" w="med" len="med"/>
                      <a:tailEnd type="none" w="med" len="med"/>
                    </a:lnT>
                  </a:tcPr>
                </a:tc>
                <a:tc>
                  <a:txBody>
                    <a:bodyPr/>
                    <a:lstStyle/>
                    <a:p>
                      <a:pPr algn="ctr"/>
                      <a:r>
                        <a:rPr lang="en-US" sz="1600" dirty="0"/>
                        <a:t>BNE</a:t>
                      </a:r>
                    </a:p>
                  </a:txBody>
                  <a:tcPr>
                    <a:lnT w="12700" cap="flat" cmpd="sng" algn="ctr">
                      <a:solidFill>
                        <a:schemeClr val="tx1"/>
                      </a:solidFill>
                      <a:prstDash val="solid"/>
                      <a:round/>
                      <a:headEnd type="none" w="med" len="med"/>
                      <a:tailEnd type="none" w="med" len="med"/>
                    </a:lnT>
                  </a:tcPr>
                </a:tc>
                <a:tc>
                  <a:txBody>
                    <a:bodyPr/>
                    <a:lstStyle/>
                    <a:p>
                      <a:pPr algn="ctr"/>
                      <a:r>
                        <a:rPr lang="en-US" sz="1600" dirty="0">
                          <a:solidFill>
                            <a:schemeClr val="tx1"/>
                          </a:solidFill>
                        </a:rPr>
                        <a:t>SUB</a:t>
                      </a:r>
                    </a:p>
                  </a:txBody>
                  <a:tcPr>
                    <a:lnT w="12700" cap="flat" cmpd="sng" algn="ctr">
                      <a:solidFill>
                        <a:schemeClr val="tx1"/>
                      </a:solidFill>
                      <a:prstDash val="solid"/>
                      <a:round/>
                      <a:headEnd type="none" w="med" len="med"/>
                      <a:tailEnd type="none" w="med" len="med"/>
                    </a:lnT>
                  </a:tcPr>
                </a:tc>
                <a:tc>
                  <a:txBody>
                    <a:bodyPr/>
                    <a:lstStyle/>
                    <a:p>
                      <a:pPr algn="ctr"/>
                      <a:r>
                        <a:rPr lang="en-US" sz="1600" i="0" dirty="0"/>
                        <a:t>ADDC</a:t>
                      </a: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1"/>
                  </a:ext>
                </a:extLst>
              </a:tr>
              <a:tr h="374650">
                <a:tc>
                  <a:txBody>
                    <a:bodyPr/>
                    <a:lstStyle/>
                    <a:p>
                      <a:pPr algn="ctr"/>
                      <a:r>
                        <a:rPr lang="en-US" sz="1600" dirty="0"/>
                        <a:t>RF</a:t>
                      </a:r>
                    </a:p>
                  </a:txBody>
                  <a:tcPr>
                    <a:lnL w="12700" cap="flat" cmpd="sng" algn="ctr">
                      <a:noFill/>
                      <a:prstDash val="solid"/>
                      <a:round/>
                      <a:headEnd type="none" w="med" len="med"/>
                      <a:tailEnd type="none" w="med" len="med"/>
                    </a:lnL>
                  </a:tcPr>
                </a:tc>
                <a:tc>
                  <a:txBody>
                    <a:bodyPr/>
                    <a:lstStyle/>
                    <a:p>
                      <a:pPr algn="ctr"/>
                      <a:endParaRPr lang="en-US" sz="1600" dirty="0"/>
                    </a:p>
                  </a:txBody>
                  <a:tcPr/>
                </a:tc>
                <a:tc>
                  <a:txBody>
                    <a:bodyPr/>
                    <a:lstStyle/>
                    <a:p>
                      <a:pPr algn="ctr"/>
                      <a:r>
                        <a:rPr lang="en-US" sz="1600" dirty="0"/>
                        <a:t>ADDC</a:t>
                      </a:r>
                    </a:p>
                  </a:txBody>
                  <a:tcPr/>
                </a:tc>
                <a:tc>
                  <a:txBody>
                    <a:bodyPr/>
                    <a:lstStyle/>
                    <a:p>
                      <a:pPr algn="ctr"/>
                      <a:r>
                        <a:rPr lang="en-US" sz="1600" dirty="0">
                          <a:solidFill>
                            <a:schemeClr val="tx1"/>
                          </a:solidFill>
                        </a:rPr>
                        <a:t>MUL</a:t>
                      </a:r>
                    </a:p>
                  </a:txBody>
                  <a:tcPr/>
                </a:tc>
                <a:tc>
                  <a:txBody>
                    <a:bodyPr/>
                    <a:lstStyle/>
                    <a:p>
                      <a:pPr algn="ctr"/>
                      <a:r>
                        <a:rPr lang="en-US" sz="1600" i="0" dirty="0">
                          <a:solidFill>
                            <a:schemeClr val="tx1"/>
                          </a:solidFill>
                        </a:rPr>
                        <a:t>BNE</a:t>
                      </a:r>
                    </a:p>
                  </a:txBody>
                  <a:tcPr/>
                </a:tc>
                <a:tc>
                  <a:txBody>
                    <a:bodyPr/>
                    <a:lstStyle/>
                    <a:p>
                      <a:pPr algn="ctr"/>
                      <a:r>
                        <a:rPr lang="en-US" sz="1600" b="1" i="0" dirty="0">
                          <a:solidFill>
                            <a:srgbClr val="C00000"/>
                          </a:solidFill>
                        </a:rPr>
                        <a:t>NOP</a:t>
                      </a:r>
                    </a:p>
                  </a:txBody>
                  <a:tcPr/>
                </a:tc>
                <a:tc>
                  <a:txBody>
                    <a:bodyPr/>
                    <a:lstStyle/>
                    <a:p>
                      <a:pPr algn="ctr"/>
                      <a:r>
                        <a:rPr lang="en-US" sz="1600" i="0" dirty="0">
                          <a:solidFill>
                            <a:schemeClr val="tx1"/>
                          </a:solidFill>
                        </a:rPr>
                        <a:t>ADDC</a:t>
                      </a:r>
                    </a:p>
                  </a:txBody>
                  <a:tcPr/>
                </a:tc>
                <a:tc>
                  <a:txBody>
                    <a:bodyPr/>
                    <a:lstStyle/>
                    <a:p>
                      <a:pPr algn="ctr"/>
                      <a:r>
                        <a:rPr lang="en-US" sz="1600" i="0" dirty="0">
                          <a:solidFill>
                            <a:schemeClr val="tx1"/>
                          </a:solidFill>
                        </a:rPr>
                        <a:t>MUL</a:t>
                      </a:r>
                    </a:p>
                  </a:txBody>
                  <a:tcPr/>
                </a:tc>
                <a:tc>
                  <a:txBody>
                    <a:bodyPr/>
                    <a:lstStyle/>
                    <a:p>
                      <a:pPr algn="ctr"/>
                      <a:r>
                        <a:rPr lang="en-US" sz="1600" dirty="0"/>
                        <a:t>BNE</a:t>
                      </a:r>
                    </a:p>
                  </a:txBody>
                  <a:tcPr/>
                </a:tc>
                <a:tc>
                  <a:txBody>
                    <a:bodyPr/>
                    <a:lstStyle/>
                    <a:p>
                      <a:pPr algn="ctr"/>
                      <a:r>
                        <a:rPr lang="en-US" sz="1600" b="1" i="0" dirty="0">
                          <a:solidFill>
                            <a:srgbClr val="C00000"/>
                          </a:solidFill>
                        </a:rPr>
                        <a:t>NOP</a:t>
                      </a:r>
                    </a:p>
                  </a:txBody>
                  <a:tcPr/>
                </a:tc>
                <a:extLst>
                  <a:ext uri="{0D108BD9-81ED-4DB2-BD59-A6C34878D82A}">
                    <a16:rowId xmlns:a16="http://schemas.microsoft.com/office/drawing/2014/main" val="10002"/>
                  </a:ext>
                </a:extLst>
              </a:tr>
              <a:tr h="374650">
                <a:tc>
                  <a:txBody>
                    <a:bodyPr/>
                    <a:lstStyle/>
                    <a:p>
                      <a:pPr algn="ctr"/>
                      <a:r>
                        <a:rPr lang="en-US" sz="1600" dirty="0"/>
                        <a:t>ALU</a:t>
                      </a:r>
                    </a:p>
                  </a:txBody>
                  <a:tcPr>
                    <a:lnL w="12700" cap="flat" cmpd="sng" algn="ctr">
                      <a:noFill/>
                      <a:prstDash val="solid"/>
                      <a:round/>
                      <a:headEnd type="none" w="med" len="med"/>
                      <a:tailEnd type="none" w="med" len="med"/>
                    </a:lnL>
                  </a:tcPr>
                </a:tc>
                <a:tc>
                  <a:txBody>
                    <a:bodyPr/>
                    <a:lstStyle/>
                    <a:p>
                      <a:pPr algn="ctr"/>
                      <a:endParaRPr lang="en-US" sz="1600" dirty="0"/>
                    </a:p>
                  </a:txBody>
                  <a:tcPr/>
                </a:tc>
                <a:tc>
                  <a:txBody>
                    <a:bodyPr/>
                    <a:lstStyle/>
                    <a:p>
                      <a:pPr algn="ctr"/>
                      <a:endParaRPr lang="en-US" sz="1600" dirty="0"/>
                    </a:p>
                  </a:txBody>
                  <a:tcPr/>
                </a:tc>
                <a:tc>
                  <a:txBody>
                    <a:bodyPr/>
                    <a:lstStyle/>
                    <a:p>
                      <a:pPr algn="ctr"/>
                      <a:r>
                        <a:rPr lang="en-US" sz="1600" dirty="0">
                          <a:solidFill>
                            <a:schemeClr val="tx1"/>
                          </a:solidFill>
                        </a:rPr>
                        <a:t>ADDC</a:t>
                      </a:r>
                    </a:p>
                  </a:txBody>
                  <a:tcPr/>
                </a:tc>
                <a:tc>
                  <a:txBody>
                    <a:bodyPr/>
                    <a:lstStyle/>
                    <a:p>
                      <a:pPr algn="ctr"/>
                      <a:r>
                        <a:rPr lang="en-US" sz="1600" i="0" dirty="0">
                          <a:solidFill>
                            <a:schemeClr val="tx1"/>
                          </a:solidFill>
                        </a:rPr>
                        <a:t>MUL</a:t>
                      </a:r>
                    </a:p>
                  </a:txBody>
                  <a:tcPr/>
                </a:tc>
                <a:tc>
                  <a:txBody>
                    <a:bodyPr/>
                    <a:lstStyle/>
                    <a:p>
                      <a:pPr algn="ctr"/>
                      <a:r>
                        <a:rPr lang="en-US" sz="1600" i="0" dirty="0">
                          <a:solidFill>
                            <a:schemeClr val="tx1"/>
                          </a:solidFill>
                        </a:rPr>
                        <a:t>BNE</a:t>
                      </a:r>
                    </a:p>
                  </a:txBody>
                  <a:tcPr/>
                </a:tc>
                <a:tc>
                  <a:txBody>
                    <a:bodyPr/>
                    <a:lstStyle/>
                    <a:p>
                      <a:pPr algn="ctr"/>
                      <a:r>
                        <a:rPr lang="en-US" sz="1600" i="0" dirty="0">
                          <a:solidFill>
                            <a:srgbClr val="C00000"/>
                          </a:solidFill>
                        </a:rPr>
                        <a:t>NOP</a:t>
                      </a:r>
                    </a:p>
                  </a:txBody>
                  <a:tcPr/>
                </a:tc>
                <a:tc>
                  <a:txBody>
                    <a:bodyPr/>
                    <a:lstStyle/>
                    <a:p>
                      <a:pPr algn="ctr"/>
                      <a:r>
                        <a:rPr lang="en-US" sz="1600" i="0" dirty="0">
                          <a:solidFill>
                            <a:schemeClr val="tx1"/>
                          </a:solidFill>
                        </a:rPr>
                        <a:t>ADDC</a:t>
                      </a:r>
                    </a:p>
                  </a:txBody>
                  <a:tcPr/>
                </a:tc>
                <a:tc>
                  <a:txBody>
                    <a:bodyPr/>
                    <a:lstStyle/>
                    <a:p>
                      <a:pPr algn="ctr"/>
                      <a:r>
                        <a:rPr lang="en-US" sz="1600" i="0" dirty="0">
                          <a:solidFill>
                            <a:schemeClr val="tx1"/>
                          </a:solidFill>
                        </a:rPr>
                        <a:t>MUL</a:t>
                      </a:r>
                    </a:p>
                  </a:txBody>
                  <a:tcPr/>
                </a:tc>
                <a:tc>
                  <a:txBody>
                    <a:bodyPr/>
                    <a:lstStyle/>
                    <a:p>
                      <a:pPr algn="ctr"/>
                      <a:r>
                        <a:rPr lang="en-US" sz="1600" dirty="0"/>
                        <a:t>BNE</a:t>
                      </a:r>
                    </a:p>
                  </a:txBody>
                  <a:tcPr/>
                </a:tc>
                <a:extLst>
                  <a:ext uri="{0D108BD9-81ED-4DB2-BD59-A6C34878D82A}">
                    <a16:rowId xmlns:a16="http://schemas.microsoft.com/office/drawing/2014/main" val="10003"/>
                  </a:ext>
                </a:extLst>
              </a:tr>
              <a:tr h="374650">
                <a:tc>
                  <a:txBody>
                    <a:bodyPr/>
                    <a:lstStyle/>
                    <a:p>
                      <a:pPr algn="ctr"/>
                      <a:r>
                        <a:rPr lang="en-US" sz="1600" dirty="0"/>
                        <a:t>MEM</a:t>
                      </a:r>
                    </a:p>
                  </a:txBody>
                  <a:tcPr>
                    <a:lnL w="12700" cap="flat" cmpd="sng" algn="ctr">
                      <a:noFill/>
                      <a:prstDash val="solid"/>
                      <a:round/>
                      <a:headEnd type="none" w="med" len="med"/>
                      <a:tailEnd type="none" w="med" len="med"/>
                    </a:lnL>
                  </a:tcPr>
                </a:tc>
                <a:tc>
                  <a:txBody>
                    <a:bodyPr/>
                    <a:lstStyle/>
                    <a:p>
                      <a:pPr algn="ctr"/>
                      <a:endParaRPr lang="en-US" sz="1600" dirty="0"/>
                    </a:p>
                  </a:txBody>
                  <a:tcPr/>
                </a:tc>
                <a:tc>
                  <a:txBody>
                    <a:bodyPr/>
                    <a:lstStyle/>
                    <a:p>
                      <a:pPr algn="ctr"/>
                      <a:endParaRPr lang="en-US" sz="1600"/>
                    </a:p>
                  </a:txBody>
                  <a:tcPr/>
                </a:tc>
                <a:tc>
                  <a:txBody>
                    <a:bodyPr/>
                    <a:lstStyle/>
                    <a:p>
                      <a:pPr algn="ctr"/>
                      <a:endParaRPr lang="en-US" sz="1600" dirty="0">
                        <a:solidFill>
                          <a:schemeClr val="tx1"/>
                        </a:solidFill>
                      </a:endParaRPr>
                    </a:p>
                  </a:txBody>
                  <a:tcPr/>
                </a:tc>
                <a:tc>
                  <a:txBody>
                    <a:bodyPr/>
                    <a:lstStyle/>
                    <a:p>
                      <a:pPr algn="ctr"/>
                      <a:r>
                        <a:rPr lang="en-US" sz="1600" i="0" dirty="0">
                          <a:solidFill>
                            <a:schemeClr val="tx1"/>
                          </a:solidFill>
                        </a:rPr>
                        <a:t>ADDC</a:t>
                      </a:r>
                    </a:p>
                  </a:txBody>
                  <a:tcPr/>
                </a:tc>
                <a:tc>
                  <a:txBody>
                    <a:bodyPr/>
                    <a:lstStyle/>
                    <a:p>
                      <a:pPr algn="ctr"/>
                      <a:r>
                        <a:rPr lang="en-US" sz="1600" i="0" dirty="0">
                          <a:solidFill>
                            <a:schemeClr val="tx1"/>
                          </a:solidFill>
                        </a:rPr>
                        <a:t>MUL</a:t>
                      </a:r>
                    </a:p>
                  </a:txBody>
                  <a:tcPr/>
                </a:tc>
                <a:tc>
                  <a:txBody>
                    <a:bodyPr/>
                    <a:lstStyle/>
                    <a:p>
                      <a:pPr algn="ctr"/>
                      <a:r>
                        <a:rPr lang="en-US" sz="1600" i="0" dirty="0">
                          <a:solidFill>
                            <a:schemeClr val="tx1"/>
                          </a:solidFill>
                        </a:rPr>
                        <a:t>BNE</a:t>
                      </a:r>
                    </a:p>
                  </a:txBody>
                  <a:tcPr/>
                </a:tc>
                <a:tc>
                  <a:txBody>
                    <a:bodyPr/>
                    <a:lstStyle/>
                    <a:p>
                      <a:pPr algn="ctr"/>
                      <a:r>
                        <a:rPr lang="en-US" sz="1600" i="0" dirty="0">
                          <a:solidFill>
                            <a:srgbClr val="C00000"/>
                          </a:solidFill>
                        </a:rPr>
                        <a:t>NOP</a:t>
                      </a:r>
                    </a:p>
                  </a:txBody>
                  <a:tcPr/>
                </a:tc>
                <a:tc>
                  <a:txBody>
                    <a:bodyPr/>
                    <a:lstStyle/>
                    <a:p>
                      <a:pPr algn="ctr"/>
                      <a:r>
                        <a:rPr lang="en-US" sz="1600" i="0" dirty="0">
                          <a:solidFill>
                            <a:schemeClr val="tx1"/>
                          </a:solidFill>
                        </a:rPr>
                        <a:t>ADDC</a:t>
                      </a:r>
                    </a:p>
                  </a:txBody>
                  <a:tcPr/>
                </a:tc>
                <a:tc>
                  <a:txBody>
                    <a:bodyPr/>
                    <a:lstStyle/>
                    <a:p>
                      <a:pPr algn="ctr"/>
                      <a:r>
                        <a:rPr lang="en-US" sz="1600" i="0" dirty="0">
                          <a:solidFill>
                            <a:schemeClr val="tx1"/>
                          </a:solidFill>
                        </a:rPr>
                        <a:t>MUL</a:t>
                      </a:r>
                    </a:p>
                  </a:txBody>
                  <a:tcPr/>
                </a:tc>
                <a:extLst>
                  <a:ext uri="{0D108BD9-81ED-4DB2-BD59-A6C34878D82A}">
                    <a16:rowId xmlns:a16="http://schemas.microsoft.com/office/drawing/2014/main" val="10004"/>
                  </a:ext>
                </a:extLst>
              </a:tr>
              <a:tr h="374650">
                <a:tc>
                  <a:txBody>
                    <a:bodyPr/>
                    <a:lstStyle/>
                    <a:p>
                      <a:pPr algn="ctr"/>
                      <a:r>
                        <a:rPr lang="en-US" sz="1600" dirty="0"/>
                        <a:t>WB</a:t>
                      </a:r>
                    </a:p>
                  </a:txBody>
                  <a:tcPr>
                    <a:lnL w="12700" cap="flat" cmpd="sng" algn="ctr">
                      <a:noFill/>
                      <a:prstDash val="solid"/>
                      <a:round/>
                      <a:headEnd type="none" w="med" len="med"/>
                      <a:tailEnd type="none" w="med" len="med"/>
                    </a:lnL>
                  </a:tcPr>
                </a:tc>
                <a:tc>
                  <a:txBody>
                    <a:bodyPr/>
                    <a:lstStyle/>
                    <a:p>
                      <a:pPr algn="ctr"/>
                      <a:endParaRPr lang="en-US" sz="1600" dirty="0"/>
                    </a:p>
                  </a:txBody>
                  <a:tcPr/>
                </a:tc>
                <a:tc>
                  <a:txBody>
                    <a:bodyPr/>
                    <a:lstStyle/>
                    <a:p>
                      <a:pPr algn="ctr"/>
                      <a:endParaRPr lang="en-US" sz="1600" dirty="0"/>
                    </a:p>
                  </a:txBody>
                  <a:tcPr/>
                </a:tc>
                <a:tc>
                  <a:txBody>
                    <a:bodyPr/>
                    <a:lstStyle/>
                    <a:p>
                      <a:pPr algn="ctr"/>
                      <a:endParaRPr lang="en-US" sz="1600" dirty="0">
                        <a:solidFill>
                          <a:schemeClr val="tx1"/>
                        </a:solidFill>
                      </a:endParaRPr>
                    </a:p>
                  </a:txBody>
                  <a:tcPr/>
                </a:tc>
                <a:tc>
                  <a:txBody>
                    <a:bodyPr/>
                    <a:lstStyle/>
                    <a:p>
                      <a:pPr algn="ctr"/>
                      <a:endParaRPr lang="en-US" sz="1600" i="0" dirty="0">
                        <a:solidFill>
                          <a:schemeClr val="tx1"/>
                        </a:solidFill>
                      </a:endParaRPr>
                    </a:p>
                  </a:txBody>
                  <a:tcPr/>
                </a:tc>
                <a:tc>
                  <a:txBody>
                    <a:bodyPr/>
                    <a:lstStyle/>
                    <a:p>
                      <a:pPr algn="ctr"/>
                      <a:r>
                        <a:rPr lang="en-US" sz="1600" i="0" dirty="0">
                          <a:solidFill>
                            <a:schemeClr val="tx1"/>
                          </a:solidFill>
                        </a:rPr>
                        <a:t>ADDC</a:t>
                      </a:r>
                    </a:p>
                  </a:txBody>
                  <a:tcPr/>
                </a:tc>
                <a:tc>
                  <a:txBody>
                    <a:bodyPr/>
                    <a:lstStyle/>
                    <a:p>
                      <a:pPr algn="ctr"/>
                      <a:r>
                        <a:rPr lang="en-US" sz="1600" i="0" dirty="0">
                          <a:solidFill>
                            <a:schemeClr val="tx1"/>
                          </a:solidFill>
                        </a:rPr>
                        <a:t>MUL</a:t>
                      </a:r>
                    </a:p>
                  </a:txBody>
                  <a:tcPr/>
                </a:tc>
                <a:tc>
                  <a:txBody>
                    <a:bodyPr/>
                    <a:lstStyle/>
                    <a:p>
                      <a:pPr algn="ctr"/>
                      <a:r>
                        <a:rPr lang="en-US" sz="1600" i="0" dirty="0">
                          <a:solidFill>
                            <a:schemeClr val="tx1"/>
                          </a:solidFill>
                        </a:rPr>
                        <a:t>BNE</a:t>
                      </a:r>
                    </a:p>
                  </a:txBody>
                  <a:tcPr/>
                </a:tc>
                <a:tc>
                  <a:txBody>
                    <a:bodyPr/>
                    <a:lstStyle/>
                    <a:p>
                      <a:pPr algn="ctr"/>
                      <a:r>
                        <a:rPr lang="en-US" sz="1600" i="0" dirty="0">
                          <a:solidFill>
                            <a:srgbClr val="C00000"/>
                          </a:solidFill>
                        </a:rPr>
                        <a:t>NOP</a:t>
                      </a:r>
                    </a:p>
                  </a:txBody>
                  <a:tcPr/>
                </a:tc>
                <a:tc>
                  <a:txBody>
                    <a:bodyPr/>
                    <a:lstStyle/>
                    <a:p>
                      <a:pPr algn="ctr"/>
                      <a:r>
                        <a:rPr lang="en-US" sz="1600" i="0" dirty="0">
                          <a:solidFill>
                            <a:schemeClr val="tx1"/>
                          </a:solidFill>
                        </a:rPr>
                        <a:t>ADDC</a:t>
                      </a:r>
                    </a:p>
                  </a:txBody>
                  <a:tcPr/>
                </a:tc>
                <a:extLst>
                  <a:ext uri="{0D108BD9-81ED-4DB2-BD59-A6C34878D82A}">
                    <a16:rowId xmlns:a16="http://schemas.microsoft.com/office/drawing/2014/main" val="10005"/>
                  </a:ext>
                </a:extLst>
              </a:tr>
            </a:tbl>
          </a:graphicData>
        </a:graphic>
      </p:graphicFrame>
      <p:sp>
        <p:nvSpPr>
          <p:cNvPr id="7" name="TextBox 6"/>
          <p:cNvSpPr txBox="1"/>
          <p:nvPr/>
        </p:nvSpPr>
        <p:spPr>
          <a:xfrm>
            <a:off x="304800" y="5791200"/>
            <a:ext cx="3577646" cy="707886"/>
          </a:xfrm>
          <a:prstGeom prst="rect">
            <a:avLst/>
          </a:prstGeom>
          <a:noFill/>
        </p:spPr>
        <p:txBody>
          <a:bodyPr wrap="none" rtlCol="0">
            <a:spAutoFit/>
          </a:bodyPr>
          <a:lstStyle/>
          <a:p>
            <a:r>
              <a:rPr lang="en-US" sz="2000" dirty="0">
                <a:latin typeface="+mn-lt"/>
              </a:rPr>
              <a:t>Start fetching at PC+4 (SUB) but</a:t>
            </a:r>
            <a:br>
              <a:rPr lang="en-US" sz="2000" dirty="0">
                <a:latin typeface="+mn-lt"/>
              </a:rPr>
            </a:br>
            <a:r>
              <a:rPr lang="en-US" sz="2000" dirty="0">
                <a:latin typeface="+mn-lt"/>
              </a:rPr>
              <a:t>BNE not resolved yet…</a:t>
            </a:r>
          </a:p>
        </p:txBody>
      </p:sp>
      <p:cxnSp>
        <p:nvCxnSpPr>
          <p:cNvPr id="8" name="Straight Arrow Connector 7"/>
          <p:cNvCxnSpPr/>
          <p:nvPr/>
        </p:nvCxnSpPr>
        <p:spPr>
          <a:xfrm flipV="1">
            <a:off x="3962400" y="5734110"/>
            <a:ext cx="98830" cy="285690"/>
          </a:xfrm>
          <a:prstGeom prst="straightConnector1">
            <a:avLst/>
          </a:prstGeom>
          <a:ln>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flipH="1" flipV="1">
            <a:off x="4495800" y="5715000"/>
            <a:ext cx="76200" cy="361890"/>
          </a:xfrm>
          <a:prstGeom prst="straightConnector1">
            <a:avLst/>
          </a:prstGeom>
          <a:ln>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4575754" y="6073914"/>
            <a:ext cx="3098625" cy="400110"/>
          </a:xfrm>
          <a:prstGeom prst="rect">
            <a:avLst/>
          </a:prstGeom>
          <a:noFill/>
        </p:spPr>
        <p:txBody>
          <a:bodyPr wrap="none" rtlCol="0">
            <a:spAutoFit/>
          </a:bodyPr>
          <a:lstStyle/>
          <a:p>
            <a:r>
              <a:rPr lang="en-US" sz="2000" dirty="0">
                <a:latin typeface="+mn-lt"/>
              </a:rPr>
              <a:t>Guessed wrong,  annul SUB</a:t>
            </a:r>
          </a:p>
        </p:txBody>
      </p:sp>
      <p:cxnSp>
        <p:nvCxnSpPr>
          <p:cNvPr id="11" name="Straight Arrow Connector 10"/>
          <p:cNvCxnSpPr/>
          <p:nvPr/>
        </p:nvCxnSpPr>
        <p:spPr>
          <a:xfrm flipV="1">
            <a:off x="4594728" y="4379496"/>
            <a:ext cx="0" cy="762000"/>
          </a:xfrm>
          <a:prstGeom prst="straightConnector1">
            <a:avLst/>
          </a:prstGeom>
          <a:ln w="44450">
            <a:solidFill>
              <a:srgbClr val="C0000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flipV="1">
            <a:off x="7749672" y="4370136"/>
            <a:ext cx="0" cy="762000"/>
          </a:xfrm>
          <a:prstGeom prst="straightConnector1">
            <a:avLst/>
          </a:prstGeom>
          <a:ln w="44450">
            <a:solidFill>
              <a:srgbClr val="C00000"/>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386307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Speculation Logic For Control Hazards</a:t>
            </a:r>
          </a:p>
        </p:txBody>
      </p:sp>
      <p:sp>
        <p:nvSpPr>
          <p:cNvPr id="634" name="Content Placeholder 633"/>
          <p:cNvSpPr>
            <a:spLocks noGrp="1"/>
          </p:cNvSpPr>
          <p:nvPr>
            <p:ph idx="1"/>
          </p:nvPr>
        </p:nvSpPr>
        <p:spPr>
          <a:xfrm>
            <a:off x="4800600" y="1066800"/>
            <a:ext cx="3886200" cy="5059363"/>
          </a:xfrm>
        </p:spPr>
        <p:txBody>
          <a:bodyPr/>
          <a:lstStyle/>
          <a:p>
            <a:r>
              <a:rPr lang="en-US" dirty="0"/>
              <a:t>This looks familiar…</a:t>
            </a:r>
          </a:p>
          <a:p>
            <a:endParaRPr lang="en-US" dirty="0"/>
          </a:p>
          <a:p>
            <a:r>
              <a:rPr lang="en-US" dirty="0" err="1"/>
              <a:t>IRSrc</a:t>
            </a:r>
            <a:r>
              <a:rPr lang="en-US" baseline="30000" dirty="0" err="1"/>
              <a:t>IF</a:t>
            </a:r>
            <a:r>
              <a:rPr lang="en-US" dirty="0"/>
              <a:t> control signal</a:t>
            </a:r>
          </a:p>
          <a:p>
            <a:pPr lvl="2"/>
            <a:endParaRPr lang="en-US" dirty="0"/>
          </a:p>
          <a:p>
            <a:r>
              <a:rPr lang="en-US" dirty="0"/>
              <a:t>If </a:t>
            </a:r>
            <a:r>
              <a:rPr lang="en-US" dirty="0" err="1"/>
              <a:t>opcode</a:t>
            </a:r>
            <a:r>
              <a:rPr lang="en-US" baseline="30000" dirty="0" err="1"/>
              <a:t>RF</a:t>
            </a:r>
            <a:r>
              <a:rPr lang="en-US" dirty="0"/>
              <a:t> == JMP or </a:t>
            </a:r>
            <a:r>
              <a:rPr lang="en-US" dirty="0">
                <a:solidFill>
                  <a:srgbClr val="C00000"/>
                </a:solidFill>
              </a:rPr>
              <a:t>taken</a:t>
            </a:r>
            <a:r>
              <a:rPr lang="en-US" dirty="0"/>
              <a:t> BEQ/BNE</a:t>
            </a:r>
          </a:p>
          <a:p>
            <a:pPr lvl="1"/>
            <a:r>
              <a:rPr lang="en-US" dirty="0" err="1"/>
              <a:t>IRSrc</a:t>
            </a:r>
            <a:r>
              <a:rPr lang="en-US" baseline="30000" dirty="0" err="1"/>
              <a:t>IF</a:t>
            </a:r>
            <a:r>
              <a:rPr lang="en-US" dirty="0"/>
              <a:t>=1, inject NOP to annul fetched inst.</a:t>
            </a:r>
            <a:br>
              <a:rPr lang="en-US" dirty="0"/>
            </a:br>
            <a:r>
              <a:rPr lang="en-US" dirty="0"/>
              <a:t>(aka “branch annulment”) </a:t>
            </a:r>
          </a:p>
          <a:p>
            <a:pPr lvl="1"/>
            <a:r>
              <a:rPr lang="en-US" dirty="0"/>
              <a:t>Set PCSEL to load branch or jump target</a:t>
            </a:r>
          </a:p>
        </p:txBody>
      </p:sp>
      <p:sp>
        <p:nvSpPr>
          <p:cNvPr id="420" name="Rectangle 419"/>
          <p:cNvSpPr>
            <a:spLocks noChangeArrowheads="1"/>
          </p:cNvSpPr>
          <p:nvPr/>
        </p:nvSpPr>
        <p:spPr bwMode="auto">
          <a:xfrm>
            <a:off x="2206505" y="6133711"/>
            <a:ext cx="946083" cy="299158"/>
          </a:xfrm>
          <a:prstGeom prst="rect">
            <a:avLst/>
          </a:prstGeom>
          <a:solidFill>
            <a:srgbClr val="FFFFFF"/>
          </a:solidFill>
          <a:ln w="9525">
            <a:noFill/>
            <a:miter lim="800000"/>
            <a:headEnd/>
            <a:tailEnd/>
          </a:ln>
        </p:spPr>
        <p:txBody>
          <a:bodyPr/>
          <a:lstStyle/>
          <a:p>
            <a:endParaRPr lang="en-US"/>
          </a:p>
        </p:txBody>
      </p:sp>
      <p:sp>
        <p:nvSpPr>
          <p:cNvPr id="421" name="Rectangle 5"/>
          <p:cNvSpPr>
            <a:spLocks noChangeArrowheads="1"/>
          </p:cNvSpPr>
          <p:nvPr/>
        </p:nvSpPr>
        <p:spPr bwMode="auto">
          <a:xfrm>
            <a:off x="2209475" y="6136338"/>
            <a:ext cx="940143" cy="296530"/>
          </a:xfrm>
          <a:prstGeom prst="rect">
            <a:avLst/>
          </a:prstGeom>
          <a:noFill/>
          <a:ln w="11113">
            <a:solidFill>
              <a:srgbClr val="000000"/>
            </a:solidFill>
            <a:miter lim="800000"/>
            <a:headEnd/>
            <a:tailEnd/>
          </a:ln>
        </p:spPr>
        <p:txBody>
          <a:bodyPr/>
          <a:lstStyle/>
          <a:p>
            <a:endParaRPr lang="en-US"/>
          </a:p>
        </p:txBody>
      </p:sp>
      <p:sp>
        <p:nvSpPr>
          <p:cNvPr id="422" name="Freeform 6"/>
          <p:cNvSpPr>
            <a:spLocks/>
          </p:cNvSpPr>
          <p:nvPr/>
        </p:nvSpPr>
        <p:spPr bwMode="auto">
          <a:xfrm>
            <a:off x="3310021" y="2623419"/>
            <a:ext cx="314866" cy="69617"/>
          </a:xfrm>
          <a:custGeom>
            <a:avLst/>
            <a:gdLst>
              <a:gd name="T0" fmla="*/ 0 w 252"/>
              <a:gd name="T1" fmla="*/ 0 h 63"/>
              <a:gd name="T2" fmla="*/ 2147483647 w 252"/>
              <a:gd name="T3" fmla="*/ 0 h 63"/>
              <a:gd name="T4" fmla="*/ 2147483647 w 252"/>
              <a:gd name="T5" fmla="*/ 2147483647 h 63"/>
              <a:gd name="T6" fmla="*/ 2147483647 w 252"/>
              <a:gd name="T7" fmla="*/ 2147483647 h 63"/>
              <a:gd name="T8" fmla="*/ 0 w 252"/>
              <a:gd name="T9" fmla="*/ 0 h 63"/>
              <a:gd name="T10" fmla="*/ 0 60000 65536"/>
              <a:gd name="T11" fmla="*/ 0 60000 65536"/>
              <a:gd name="T12" fmla="*/ 0 60000 65536"/>
              <a:gd name="T13" fmla="*/ 0 60000 65536"/>
              <a:gd name="T14" fmla="*/ 0 60000 65536"/>
              <a:gd name="T15" fmla="*/ 0 w 252"/>
              <a:gd name="T16" fmla="*/ 0 h 63"/>
              <a:gd name="T17" fmla="*/ 252 w 252"/>
              <a:gd name="T18" fmla="*/ 63 h 63"/>
            </a:gdLst>
            <a:ahLst/>
            <a:cxnLst>
              <a:cxn ang="T10">
                <a:pos x="T0" y="T1"/>
              </a:cxn>
              <a:cxn ang="T11">
                <a:pos x="T2" y="T3"/>
              </a:cxn>
              <a:cxn ang="T12">
                <a:pos x="T4" y="T5"/>
              </a:cxn>
              <a:cxn ang="T13">
                <a:pos x="T6" y="T7"/>
              </a:cxn>
              <a:cxn ang="T14">
                <a:pos x="T8" y="T9"/>
              </a:cxn>
            </a:cxnLst>
            <a:rect l="T15" t="T16" r="T17" b="T18"/>
            <a:pathLst>
              <a:path w="252" h="63">
                <a:moveTo>
                  <a:pt x="0" y="0"/>
                </a:moveTo>
                <a:lnTo>
                  <a:pt x="252" y="0"/>
                </a:lnTo>
                <a:lnTo>
                  <a:pt x="221" y="63"/>
                </a:lnTo>
                <a:lnTo>
                  <a:pt x="32" y="63"/>
                </a:lnTo>
                <a:lnTo>
                  <a:pt x="0" y="0"/>
                </a:lnTo>
              </a:path>
            </a:pathLst>
          </a:custGeom>
          <a:noFill/>
          <a:ln w="11113">
            <a:solidFill>
              <a:srgbClr val="000000"/>
            </a:solidFill>
            <a:round/>
            <a:headEnd/>
            <a:tailEnd/>
          </a:ln>
        </p:spPr>
        <p:txBody>
          <a:bodyPr/>
          <a:lstStyle/>
          <a:p>
            <a:endParaRPr lang="en-US"/>
          </a:p>
        </p:txBody>
      </p:sp>
      <p:sp>
        <p:nvSpPr>
          <p:cNvPr id="423" name="Rectangle 7"/>
          <p:cNvSpPr>
            <a:spLocks noChangeArrowheads="1"/>
          </p:cNvSpPr>
          <p:nvPr/>
        </p:nvSpPr>
        <p:spPr bwMode="auto">
          <a:xfrm>
            <a:off x="3743704" y="4724400"/>
            <a:ext cx="669832" cy="928556"/>
          </a:xfrm>
          <a:prstGeom prst="rect">
            <a:avLst/>
          </a:prstGeom>
          <a:solidFill>
            <a:srgbClr val="FFFFFF"/>
          </a:solidFill>
          <a:ln w="9525">
            <a:noFill/>
            <a:miter lim="800000"/>
            <a:headEnd/>
            <a:tailEnd/>
          </a:ln>
        </p:spPr>
        <p:txBody>
          <a:bodyPr/>
          <a:lstStyle/>
          <a:p>
            <a:endParaRPr lang="en-US"/>
          </a:p>
        </p:txBody>
      </p:sp>
      <p:sp>
        <p:nvSpPr>
          <p:cNvPr id="424" name="Rectangle 8"/>
          <p:cNvSpPr>
            <a:spLocks noChangeArrowheads="1"/>
          </p:cNvSpPr>
          <p:nvPr/>
        </p:nvSpPr>
        <p:spPr bwMode="auto">
          <a:xfrm>
            <a:off x="3748159" y="4800600"/>
            <a:ext cx="662407" cy="849728"/>
          </a:xfrm>
          <a:prstGeom prst="rect">
            <a:avLst/>
          </a:prstGeom>
          <a:noFill/>
          <a:ln w="11113">
            <a:solidFill>
              <a:srgbClr val="000000"/>
            </a:solidFill>
            <a:miter lim="800000"/>
            <a:headEnd/>
            <a:tailEnd/>
          </a:ln>
        </p:spPr>
        <p:txBody>
          <a:bodyPr/>
          <a:lstStyle/>
          <a:p>
            <a:endParaRPr lang="en-US"/>
          </a:p>
        </p:txBody>
      </p:sp>
      <p:sp>
        <p:nvSpPr>
          <p:cNvPr id="425" name="Freeform 9"/>
          <p:cNvSpPr>
            <a:spLocks/>
          </p:cNvSpPr>
          <p:nvPr/>
        </p:nvSpPr>
        <p:spPr bwMode="auto">
          <a:xfrm>
            <a:off x="2481270" y="4070213"/>
            <a:ext cx="1105001" cy="278470"/>
          </a:xfrm>
          <a:custGeom>
            <a:avLst/>
            <a:gdLst>
              <a:gd name="T0" fmla="*/ 0 w 882"/>
              <a:gd name="T1" fmla="*/ 0 h 251"/>
              <a:gd name="T2" fmla="*/ 2147483647 w 882"/>
              <a:gd name="T3" fmla="*/ 0 h 251"/>
              <a:gd name="T4" fmla="*/ 2147483647 w 882"/>
              <a:gd name="T5" fmla="*/ 2147483647 h 251"/>
              <a:gd name="T6" fmla="*/ 2147483647 w 882"/>
              <a:gd name="T7" fmla="*/ 0 h 251"/>
              <a:gd name="T8" fmla="*/ 2147483647 w 882"/>
              <a:gd name="T9" fmla="*/ 0 h 251"/>
              <a:gd name="T10" fmla="*/ 2147483647 w 882"/>
              <a:gd name="T11" fmla="*/ 2147483647 h 251"/>
              <a:gd name="T12" fmla="*/ 2147483647 w 882"/>
              <a:gd name="T13" fmla="*/ 2147483647 h 251"/>
              <a:gd name="T14" fmla="*/ 0 w 882"/>
              <a:gd name="T15" fmla="*/ 0 h 251"/>
              <a:gd name="T16" fmla="*/ 0 60000 65536"/>
              <a:gd name="T17" fmla="*/ 0 60000 65536"/>
              <a:gd name="T18" fmla="*/ 0 60000 65536"/>
              <a:gd name="T19" fmla="*/ 0 60000 65536"/>
              <a:gd name="T20" fmla="*/ 0 60000 65536"/>
              <a:gd name="T21" fmla="*/ 0 60000 65536"/>
              <a:gd name="T22" fmla="*/ 0 60000 65536"/>
              <a:gd name="T23" fmla="*/ 0 60000 65536"/>
              <a:gd name="T24" fmla="*/ 0 w 882"/>
              <a:gd name="T25" fmla="*/ 0 h 251"/>
              <a:gd name="T26" fmla="*/ 882 w 882"/>
              <a:gd name="T27" fmla="*/ 251 h 25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82" h="251">
                <a:moveTo>
                  <a:pt x="0" y="0"/>
                </a:moveTo>
                <a:lnTo>
                  <a:pt x="385" y="0"/>
                </a:lnTo>
                <a:lnTo>
                  <a:pt x="441" y="62"/>
                </a:lnTo>
                <a:lnTo>
                  <a:pt x="497" y="0"/>
                </a:lnTo>
                <a:lnTo>
                  <a:pt x="882" y="0"/>
                </a:lnTo>
                <a:lnTo>
                  <a:pt x="661" y="251"/>
                </a:lnTo>
                <a:lnTo>
                  <a:pt x="221" y="251"/>
                </a:lnTo>
                <a:lnTo>
                  <a:pt x="0" y="0"/>
                </a:lnTo>
                <a:close/>
              </a:path>
            </a:pathLst>
          </a:custGeom>
          <a:solidFill>
            <a:srgbClr val="FFFFFF"/>
          </a:solidFill>
          <a:ln w="9525">
            <a:noFill/>
            <a:round/>
            <a:headEnd/>
            <a:tailEnd/>
          </a:ln>
        </p:spPr>
        <p:txBody>
          <a:bodyPr/>
          <a:lstStyle/>
          <a:p>
            <a:endParaRPr lang="en-US"/>
          </a:p>
        </p:txBody>
      </p:sp>
      <p:sp>
        <p:nvSpPr>
          <p:cNvPr id="426" name="Freeform 10"/>
          <p:cNvSpPr>
            <a:spLocks/>
          </p:cNvSpPr>
          <p:nvPr/>
        </p:nvSpPr>
        <p:spPr bwMode="auto">
          <a:xfrm>
            <a:off x="2481270" y="4070213"/>
            <a:ext cx="1105001" cy="278470"/>
          </a:xfrm>
          <a:custGeom>
            <a:avLst/>
            <a:gdLst>
              <a:gd name="T0" fmla="*/ 0 w 882"/>
              <a:gd name="T1" fmla="*/ 0 h 251"/>
              <a:gd name="T2" fmla="*/ 2147483647 w 882"/>
              <a:gd name="T3" fmla="*/ 0 h 251"/>
              <a:gd name="T4" fmla="*/ 2147483647 w 882"/>
              <a:gd name="T5" fmla="*/ 2147483647 h 251"/>
              <a:gd name="T6" fmla="*/ 2147483647 w 882"/>
              <a:gd name="T7" fmla="*/ 0 h 251"/>
              <a:gd name="T8" fmla="*/ 2147483647 w 882"/>
              <a:gd name="T9" fmla="*/ 0 h 251"/>
              <a:gd name="T10" fmla="*/ 2147483647 w 882"/>
              <a:gd name="T11" fmla="*/ 2147483647 h 251"/>
              <a:gd name="T12" fmla="*/ 2147483647 w 882"/>
              <a:gd name="T13" fmla="*/ 2147483647 h 251"/>
              <a:gd name="T14" fmla="*/ 0 w 882"/>
              <a:gd name="T15" fmla="*/ 0 h 251"/>
              <a:gd name="T16" fmla="*/ 0 60000 65536"/>
              <a:gd name="T17" fmla="*/ 0 60000 65536"/>
              <a:gd name="T18" fmla="*/ 0 60000 65536"/>
              <a:gd name="T19" fmla="*/ 0 60000 65536"/>
              <a:gd name="T20" fmla="*/ 0 60000 65536"/>
              <a:gd name="T21" fmla="*/ 0 60000 65536"/>
              <a:gd name="T22" fmla="*/ 0 60000 65536"/>
              <a:gd name="T23" fmla="*/ 0 60000 65536"/>
              <a:gd name="T24" fmla="*/ 0 w 882"/>
              <a:gd name="T25" fmla="*/ 0 h 251"/>
              <a:gd name="T26" fmla="*/ 882 w 882"/>
              <a:gd name="T27" fmla="*/ 251 h 25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82" h="251">
                <a:moveTo>
                  <a:pt x="0" y="0"/>
                </a:moveTo>
                <a:lnTo>
                  <a:pt x="385" y="0"/>
                </a:lnTo>
                <a:lnTo>
                  <a:pt x="441" y="62"/>
                </a:lnTo>
                <a:lnTo>
                  <a:pt x="497" y="0"/>
                </a:lnTo>
                <a:lnTo>
                  <a:pt x="882" y="0"/>
                </a:lnTo>
                <a:lnTo>
                  <a:pt x="661" y="251"/>
                </a:lnTo>
                <a:lnTo>
                  <a:pt x="221" y="251"/>
                </a:lnTo>
                <a:lnTo>
                  <a:pt x="0" y="0"/>
                </a:lnTo>
              </a:path>
            </a:pathLst>
          </a:custGeom>
          <a:noFill/>
          <a:ln w="11113">
            <a:solidFill>
              <a:srgbClr val="000000"/>
            </a:solidFill>
            <a:round/>
            <a:headEnd/>
            <a:tailEnd/>
          </a:ln>
        </p:spPr>
        <p:txBody>
          <a:bodyPr/>
          <a:lstStyle/>
          <a:p>
            <a:endParaRPr lang="en-US"/>
          </a:p>
        </p:txBody>
      </p:sp>
      <p:sp>
        <p:nvSpPr>
          <p:cNvPr id="427" name="Rectangle 11"/>
          <p:cNvSpPr>
            <a:spLocks noChangeArrowheads="1"/>
          </p:cNvSpPr>
          <p:nvPr/>
        </p:nvSpPr>
        <p:spPr bwMode="auto">
          <a:xfrm>
            <a:off x="707922" y="1755682"/>
            <a:ext cx="157433" cy="105083"/>
          </a:xfrm>
          <a:prstGeom prst="rect">
            <a:avLst/>
          </a:prstGeom>
          <a:solidFill>
            <a:srgbClr val="FFFFFF"/>
          </a:solidFill>
          <a:ln w="9525">
            <a:noFill/>
            <a:miter lim="800000"/>
            <a:headEnd/>
            <a:tailEnd/>
          </a:ln>
        </p:spPr>
        <p:txBody>
          <a:bodyPr/>
          <a:lstStyle/>
          <a:p>
            <a:endParaRPr lang="en-US"/>
          </a:p>
        </p:txBody>
      </p:sp>
      <p:sp>
        <p:nvSpPr>
          <p:cNvPr id="428" name="Rectangle 12"/>
          <p:cNvSpPr>
            <a:spLocks noChangeArrowheads="1"/>
          </p:cNvSpPr>
          <p:nvPr/>
        </p:nvSpPr>
        <p:spPr bwMode="auto">
          <a:xfrm>
            <a:off x="712377" y="1758309"/>
            <a:ext cx="150007" cy="98516"/>
          </a:xfrm>
          <a:prstGeom prst="rect">
            <a:avLst/>
          </a:prstGeom>
          <a:noFill/>
          <a:ln w="11113">
            <a:solidFill>
              <a:srgbClr val="000000"/>
            </a:solidFill>
            <a:miter lim="800000"/>
            <a:headEnd/>
            <a:tailEnd/>
          </a:ln>
        </p:spPr>
        <p:txBody>
          <a:bodyPr/>
          <a:lstStyle/>
          <a:p>
            <a:endParaRPr lang="en-US"/>
          </a:p>
        </p:txBody>
      </p:sp>
      <p:sp>
        <p:nvSpPr>
          <p:cNvPr id="429" name="Rectangle 13"/>
          <p:cNvSpPr>
            <a:spLocks noChangeArrowheads="1"/>
          </p:cNvSpPr>
          <p:nvPr/>
        </p:nvSpPr>
        <p:spPr bwMode="auto">
          <a:xfrm>
            <a:off x="737626" y="1743861"/>
            <a:ext cx="126243" cy="112964"/>
          </a:xfrm>
          <a:prstGeom prst="rect">
            <a:avLst/>
          </a:prstGeom>
          <a:noFill/>
          <a:ln w="9525">
            <a:noFill/>
            <a:miter lim="800000"/>
            <a:headEnd/>
            <a:tailEnd/>
          </a:ln>
        </p:spPr>
        <p:txBody>
          <a:bodyPr wrap="none" lIns="0" tIns="0" rIns="0" bIns="0">
            <a:spAutoFit/>
          </a:bodyPr>
          <a:lstStyle/>
          <a:p>
            <a:pPr eaLnBrk="0" hangingPunct="0"/>
            <a:r>
              <a:rPr lang="en-US" sz="900" b="0" dirty="0">
                <a:solidFill>
                  <a:srgbClr val="000000"/>
                </a:solidFill>
              </a:rPr>
              <a:t>+4</a:t>
            </a:r>
            <a:endParaRPr lang="en-US" sz="900" b="0" dirty="0"/>
          </a:p>
        </p:txBody>
      </p:sp>
      <p:sp>
        <p:nvSpPr>
          <p:cNvPr id="430" name="Line 42"/>
          <p:cNvSpPr>
            <a:spLocks noChangeShapeType="1"/>
          </p:cNvSpPr>
          <p:nvPr/>
        </p:nvSpPr>
        <p:spPr bwMode="auto">
          <a:xfrm flipV="1">
            <a:off x="786638" y="1511364"/>
            <a:ext cx="1486" cy="244318"/>
          </a:xfrm>
          <a:prstGeom prst="line">
            <a:avLst/>
          </a:prstGeom>
          <a:noFill/>
          <a:ln w="4763">
            <a:solidFill>
              <a:srgbClr val="000000"/>
            </a:solidFill>
            <a:round/>
            <a:headEnd/>
            <a:tailEnd/>
          </a:ln>
        </p:spPr>
        <p:txBody>
          <a:bodyPr/>
          <a:lstStyle/>
          <a:p>
            <a:endParaRPr lang="en-US"/>
          </a:p>
        </p:txBody>
      </p:sp>
      <p:sp>
        <p:nvSpPr>
          <p:cNvPr id="431" name="Freeform 15"/>
          <p:cNvSpPr>
            <a:spLocks/>
          </p:cNvSpPr>
          <p:nvPr/>
        </p:nvSpPr>
        <p:spPr bwMode="auto">
          <a:xfrm>
            <a:off x="770301" y="1708395"/>
            <a:ext cx="34160" cy="47287"/>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432" name="Freeform 16"/>
          <p:cNvSpPr>
            <a:spLocks/>
          </p:cNvSpPr>
          <p:nvPr/>
        </p:nvSpPr>
        <p:spPr bwMode="auto">
          <a:xfrm>
            <a:off x="770301" y="1708395"/>
            <a:ext cx="34160" cy="47287"/>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433" name="Line 52"/>
          <p:cNvSpPr>
            <a:spLocks noChangeShapeType="1"/>
          </p:cNvSpPr>
          <p:nvPr/>
        </p:nvSpPr>
        <p:spPr bwMode="auto">
          <a:xfrm>
            <a:off x="787400" y="1949448"/>
            <a:ext cx="431800" cy="1"/>
          </a:xfrm>
          <a:prstGeom prst="line">
            <a:avLst/>
          </a:prstGeom>
          <a:noFill/>
          <a:ln w="4763">
            <a:solidFill>
              <a:srgbClr val="000000"/>
            </a:solidFill>
            <a:round/>
            <a:headEnd/>
            <a:tailEnd/>
          </a:ln>
        </p:spPr>
        <p:txBody>
          <a:bodyPr/>
          <a:lstStyle/>
          <a:p>
            <a:endParaRPr lang="en-US"/>
          </a:p>
        </p:txBody>
      </p:sp>
      <p:sp>
        <p:nvSpPr>
          <p:cNvPr id="434" name="Rectangle 18"/>
          <p:cNvSpPr>
            <a:spLocks noChangeArrowheads="1"/>
          </p:cNvSpPr>
          <p:nvPr/>
        </p:nvSpPr>
        <p:spPr bwMode="auto">
          <a:xfrm>
            <a:off x="1656974" y="1295400"/>
            <a:ext cx="623791" cy="381000"/>
          </a:xfrm>
          <a:prstGeom prst="rect">
            <a:avLst/>
          </a:prstGeom>
          <a:noFill/>
          <a:ln w="11113">
            <a:solidFill>
              <a:srgbClr val="000000"/>
            </a:solidFill>
            <a:miter lim="800000"/>
            <a:headEnd/>
            <a:tailEnd/>
          </a:ln>
        </p:spPr>
        <p:txBody>
          <a:bodyPr lIns="0" tIns="0" rIns="0" bIns="0"/>
          <a:lstStyle/>
          <a:p>
            <a:pPr algn="ctr"/>
            <a:r>
              <a:rPr lang="en-US" sz="1000" dirty="0"/>
              <a:t>Instruction Memory</a:t>
            </a:r>
          </a:p>
        </p:txBody>
      </p:sp>
      <p:sp>
        <p:nvSpPr>
          <p:cNvPr id="435" name="Rectangle 19"/>
          <p:cNvSpPr>
            <a:spLocks noChangeArrowheads="1"/>
          </p:cNvSpPr>
          <p:nvPr/>
        </p:nvSpPr>
        <p:spPr bwMode="auto">
          <a:xfrm>
            <a:off x="1676283" y="1568465"/>
            <a:ext cx="44556" cy="76185"/>
          </a:xfrm>
          <a:prstGeom prst="rect">
            <a:avLst/>
          </a:prstGeom>
          <a:noFill/>
          <a:ln w="9525">
            <a:noFill/>
            <a:miter lim="800000"/>
            <a:headEnd/>
            <a:tailEnd/>
          </a:ln>
        </p:spPr>
        <p:txBody>
          <a:bodyPr wrap="none" lIns="0" tIns="0" rIns="0" bIns="0">
            <a:spAutoFit/>
          </a:bodyPr>
          <a:lstStyle/>
          <a:p>
            <a:pPr eaLnBrk="0" hangingPunct="0"/>
            <a:r>
              <a:rPr lang="en-US" sz="600" b="0" dirty="0">
                <a:solidFill>
                  <a:srgbClr val="000000"/>
                </a:solidFill>
              </a:rPr>
              <a:t>A</a:t>
            </a:r>
            <a:endParaRPr lang="en-US" b="0" dirty="0"/>
          </a:p>
        </p:txBody>
      </p:sp>
      <p:sp>
        <p:nvSpPr>
          <p:cNvPr id="436" name="Rectangle 20"/>
          <p:cNvSpPr>
            <a:spLocks noChangeArrowheads="1"/>
          </p:cNvSpPr>
          <p:nvPr/>
        </p:nvSpPr>
        <p:spPr bwMode="auto">
          <a:xfrm>
            <a:off x="1956988" y="1587515"/>
            <a:ext cx="43072" cy="76185"/>
          </a:xfrm>
          <a:prstGeom prst="rect">
            <a:avLst/>
          </a:prstGeom>
          <a:noFill/>
          <a:ln w="9525">
            <a:noFill/>
            <a:miter lim="800000"/>
            <a:headEnd/>
            <a:tailEnd/>
          </a:ln>
        </p:spPr>
        <p:txBody>
          <a:bodyPr wrap="none" lIns="0" tIns="0" rIns="0" bIns="0">
            <a:spAutoFit/>
          </a:bodyPr>
          <a:lstStyle/>
          <a:p>
            <a:pPr eaLnBrk="0" hangingPunct="0"/>
            <a:r>
              <a:rPr lang="en-US" sz="600" b="0" dirty="0">
                <a:solidFill>
                  <a:srgbClr val="000000"/>
                </a:solidFill>
              </a:rPr>
              <a:t>D</a:t>
            </a:r>
            <a:endParaRPr lang="en-US" b="0" dirty="0"/>
          </a:p>
        </p:txBody>
      </p:sp>
      <p:sp>
        <p:nvSpPr>
          <p:cNvPr id="437" name="Line 63"/>
          <p:cNvSpPr>
            <a:spLocks noChangeShapeType="1"/>
          </p:cNvSpPr>
          <p:nvPr/>
        </p:nvSpPr>
        <p:spPr bwMode="auto">
          <a:xfrm flipH="1">
            <a:off x="786638" y="1616447"/>
            <a:ext cx="867366" cy="1314"/>
          </a:xfrm>
          <a:prstGeom prst="line">
            <a:avLst/>
          </a:prstGeom>
          <a:noFill/>
          <a:ln w="4763">
            <a:solidFill>
              <a:srgbClr val="000000"/>
            </a:solidFill>
            <a:round/>
            <a:headEnd/>
            <a:tailEnd/>
          </a:ln>
        </p:spPr>
        <p:txBody>
          <a:bodyPr/>
          <a:lstStyle/>
          <a:p>
            <a:endParaRPr lang="en-US"/>
          </a:p>
        </p:txBody>
      </p:sp>
      <p:sp>
        <p:nvSpPr>
          <p:cNvPr id="438" name="Freeform 22"/>
          <p:cNvSpPr>
            <a:spLocks/>
          </p:cNvSpPr>
          <p:nvPr/>
        </p:nvSpPr>
        <p:spPr bwMode="auto">
          <a:xfrm>
            <a:off x="1602022" y="1604156"/>
            <a:ext cx="51982" cy="30211"/>
          </a:xfrm>
          <a:custGeom>
            <a:avLst/>
            <a:gdLst>
              <a:gd name="T0" fmla="*/ 2147483647 w 41"/>
              <a:gd name="T1" fmla="*/ 2147483647 h 28"/>
              <a:gd name="T2" fmla="*/ 0 w 41"/>
              <a:gd name="T3" fmla="*/ 0 h 28"/>
              <a:gd name="T4" fmla="*/ 0 w 41"/>
              <a:gd name="T5" fmla="*/ 0 h 28"/>
              <a:gd name="T6" fmla="*/ 2147483647 w 41"/>
              <a:gd name="T7" fmla="*/ 2147483647 h 28"/>
              <a:gd name="T8" fmla="*/ 2147483647 w 41"/>
              <a:gd name="T9" fmla="*/ 2147483647 h 28"/>
              <a:gd name="T10" fmla="*/ 0 w 41"/>
              <a:gd name="T11" fmla="*/ 2147483647 h 28"/>
              <a:gd name="T12" fmla="*/ 0 w 41"/>
              <a:gd name="T13" fmla="*/ 2147483647 h 28"/>
              <a:gd name="T14" fmla="*/ 2147483647 w 41"/>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1"/>
              <a:gd name="T25" fmla="*/ 0 h 28"/>
              <a:gd name="T26" fmla="*/ 41 w 41"/>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1" h="28">
                <a:moveTo>
                  <a:pt x="41" y="14"/>
                </a:moveTo>
                <a:lnTo>
                  <a:pt x="0" y="0"/>
                </a:lnTo>
                <a:lnTo>
                  <a:pt x="21" y="14"/>
                </a:lnTo>
                <a:lnTo>
                  <a:pt x="0" y="28"/>
                </a:lnTo>
                <a:lnTo>
                  <a:pt x="41" y="14"/>
                </a:lnTo>
                <a:close/>
              </a:path>
            </a:pathLst>
          </a:custGeom>
          <a:solidFill>
            <a:srgbClr val="000000"/>
          </a:solidFill>
          <a:ln w="9525">
            <a:noFill/>
            <a:round/>
            <a:headEnd/>
            <a:tailEnd/>
          </a:ln>
        </p:spPr>
        <p:txBody>
          <a:bodyPr/>
          <a:lstStyle/>
          <a:p>
            <a:endParaRPr lang="en-US"/>
          </a:p>
        </p:txBody>
      </p:sp>
      <p:sp>
        <p:nvSpPr>
          <p:cNvPr id="439" name="Freeform 23"/>
          <p:cNvSpPr>
            <a:spLocks/>
          </p:cNvSpPr>
          <p:nvPr/>
        </p:nvSpPr>
        <p:spPr bwMode="auto">
          <a:xfrm>
            <a:off x="1602022" y="1604156"/>
            <a:ext cx="51982" cy="30211"/>
          </a:xfrm>
          <a:custGeom>
            <a:avLst/>
            <a:gdLst>
              <a:gd name="T0" fmla="*/ 2147483647 w 41"/>
              <a:gd name="T1" fmla="*/ 2147483647 h 28"/>
              <a:gd name="T2" fmla="*/ 0 w 41"/>
              <a:gd name="T3" fmla="*/ 0 h 28"/>
              <a:gd name="T4" fmla="*/ 0 w 41"/>
              <a:gd name="T5" fmla="*/ 0 h 28"/>
              <a:gd name="T6" fmla="*/ 2147483647 w 41"/>
              <a:gd name="T7" fmla="*/ 2147483647 h 28"/>
              <a:gd name="T8" fmla="*/ 2147483647 w 41"/>
              <a:gd name="T9" fmla="*/ 2147483647 h 28"/>
              <a:gd name="T10" fmla="*/ 0 w 41"/>
              <a:gd name="T11" fmla="*/ 2147483647 h 28"/>
              <a:gd name="T12" fmla="*/ 0 w 41"/>
              <a:gd name="T13" fmla="*/ 2147483647 h 28"/>
              <a:gd name="T14" fmla="*/ 2147483647 w 41"/>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1"/>
              <a:gd name="T25" fmla="*/ 0 h 28"/>
              <a:gd name="T26" fmla="*/ 41 w 41"/>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1" h="28">
                <a:moveTo>
                  <a:pt x="41" y="14"/>
                </a:moveTo>
                <a:lnTo>
                  <a:pt x="0" y="0"/>
                </a:lnTo>
                <a:lnTo>
                  <a:pt x="21" y="14"/>
                </a:lnTo>
                <a:lnTo>
                  <a:pt x="0" y="28"/>
                </a:lnTo>
                <a:lnTo>
                  <a:pt x="41" y="14"/>
                </a:lnTo>
              </a:path>
            </a:pathLst>
          </a:custGeom>
          <a:noFill/>
          <a:ln w="4763">
            <a:solidFill>
              <a:srgbClr val="000000"/>
            </a:solidFill>
            <a:round/>
            <a:headEnd/>
            <a:tailEnd/>
          </a:ln>
        </p:spPr>
        <p:txBody>
          <a:bodyPr/>
          <a:lstStyle/>
          <a:p>
            <a:endParaRPr lang="en-US"/>
          </a:p>
        </p:txBody>
      </p:sp>
      <p:sp>
        <p:nvSpPr>
          <p:cNvPr id="440" name="Rectangle 24"/>
          <p:cNvSpPr>
            <a:spLocks noChangeArrowheads="1"/>
          </p:cNvSpPr>
          <p:nvPr/>
        </p:nvSpPr>
        <p:spPr bwMode="auto">
          <a:xfrm>
            <a:off x="2475921" y="6124516"/>
            <a:ext cx="491909" cy="338554"/>
          </a:xfrm>
          <a:prstGeom prst="rect">
            <a:avLst/>
          </a:prstGeom>
          <a:noFill/>
          <a:ln w="9525">
            <a:noFill/>
            <a:miter lim="800000"/>
            <a:headEnd/>
            <a:tailEnd/>
          </a:ln>
        </p:spPr>
        <p:txBody>
          <a:bodyPr wrap="none" lIns="0" tIns="0" rIns="0" bIns="0">
            <a:spAutoFit/>
          </a:bodyPr>
          <a:lstStyle/>
          <a:p>
            <a:pPr algn="ctr" eaLnBrk="0" hangingPunct="0"/>
            <a:r>
              <a:rPr lang="en-US" sz="1100" dirty="0">
                <a:solidFill>
                  <a:srgbClr val="000000"/>
                </a:solidFill>
              </a:rPr>
              <a:t>Register</a:t>
            </a:r>
            <a:br>
              <a:rPr lang="en-US" sz="1100" dirty="0">
                <a:solidFill>
                  <a:srgbClr val="000000"/>
                </a:solidFill>
              </a:rPr>
            </a:br>
            <a:r>
              <a:rPr lang="en-US" sz="1100" dirty="0">
                <a:solidFill>
                  <a:srgbClr val="000000"/>
                </a:solidFill>
              </a:rPr>
              <a:t>File</a:t>
            </a:r>
            <a:endParaRPr lang="en-US" b="0" dirty="0"/>
          </a:p>
        </p:txBody>
      </p:sp>
      <p:sp>
        <p:nvSpPr>
          <p:cNvPr id="441" name="Rectangle 25"/>
          <p:cNvSpPr>
            <a:spLocks noChangeArrowheads="1"/>
          </p:cNvSpPr>
          <p:nvPr/>
        </p:nvSpPr>
        <p:spPr bwMode="auto">
          <a:xfrm>
            <a:off x="2325322" y="6141593"/>
            <a:ext cx="99510"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WA</a:t>
            </a:r>
            <a:endParaRPr lang="en-US" b="0"/>
          </a:p>
        </p:txBody>
      </p:sp>
      <p:sp>
        <p:nvSpPr>
          <p:cNvPr id="442" name="Rectangle 26"/>
          <p:cNvSpPr>
            <a:spLocks noChangeArrowheads="1"/>
          </p:cNvSpPr>
          <p:nvPr/>
        </p:nvSpPr>
        <p:spPr bwMode="auto">
          <a:xfrm>
            <a:off x="3010007" y="6140768"/>
            <a:ext cx="119977" cy="92333"/>
          </a:xfrm>
          <a:prstGeom prst="rect">
            <a:avLst/>
          </a:prstGeom>
          <a:noFill/>
          <a:ln w="9525">
            <a:noFill/>
            <a:miter lim="800000"/>
            <a:headEnd/>
            <a:tailEnd/>
          </a:ln>
        </p:spPr>
        <p:txBody>
          <a:bodyPr wrap="none" lIns="0" tIns="0" rIns="0" bIns="0">
            <a:spAutoFit/>
          </a:bodyPr>
          <a:lstStyle/>
          <a:p>
            <a:pPr eaLnBrk="0" hangingPunct="0"/>
            <a:r>
              <a:rPr lang="en-US" sz="600" b="0" dirty="0">
                <a:solidFill>
                  <a:srgbClr val="000000"/>
                </a:solidFill>
              </a:rPr>
              <a:t>WD</a:t>
            </a:r>
            <a:endParaRPr lang="en-US" b="0" dirty="0"/>
          </a:p>
        </p:txBody>
      </p:sp>
      <p:sp>
        <p:nvSpPr>
          <p:cNvPr id="443" name="Rectangle 27"/>
          <p:cNvSpPr>
            <a:spLocks noChangeArrowheads="1"/>
          </p:cNvSpPr>
          <p:nvPr/>
        </p:nvSpPr>
        <p:spPr bwMode="auto">
          <a:xfrm>
            <a:off x="3027830" y="6324660"/>
            <a:ext cx="115479" cy="92333"/>
          </a:xfrm>
          <a:prstGeom prst="rect">
            <a:avLst/>
          </a:prstGeom>
          <a:noFill/>
          <a:ln w="9525">
            <a:noFill/>
            <a:miter lim="800000"/>
            <a:headEnd/>
            <a:tailEnd/>
          </a:ln>
        </p:spPr>
        <p:txBody>
          <a:bodyPr wrap="none" lIns="0" tIns="0" rIns="0" bIns="0">
            <a:spAutoFit/>
          </a:bodyPr>
          <a:lstStyle/>
          <a:p>
            <a:pPr eaLnBrk="0" hangingPunct="0"/>
            <a:r>
              <a:rPr lang="en-US" sz="600" b="0" dirty="0">
                <a:solidFill>
                  <a:srgbClr val="000000"/>
                </a:solidFill>
              </a:rPr>
              <a:t>WE</a:t>
            </a:r>
            <a:endParaRPr lang="en-US" b="0" dirty="0"/>
          </a:p>
        </p:txBody>
      </p:sp>
      <p:sp>
        <p:nvSpPr>
          <p:cNvPr id="444" name="Rectangle 28"/>
          <p:cNvSpPr>
            <a:spLocks noChangeArrowheads="1"/>
          </p:cNvSpPr>
          <p:nvPr/>
        </p:nvSpPr>
        <p:spPr bwMode="auto">
          <a:xfrm>
            <a:off x="2925349" y="4151653"/>
            <a:ext cx="219812" cy="139235"/>
          </a:xfrm>
          <a:prstGeom prst="rect">
            <a:avLst/>
          </a:prstGeom>
          <a:noFill/>
          <a:ln w="9525">
            <a:noFill/>
            <a:miter lim="800000"/>
            <a:headEnd/>
            <a:tailEnd/>
          </a:ln>
        </p:spPr>
        <p:txBody>
          <a:bodyPr wrap="none" lIns="0" tIns="0" rIns="0" bIns="0">
            <a:spAutoFit/>
          </a:bodyPr>
          <a:lstStyle/>
          <a:p>
            <a:pPr eaLnBrk="0" hangingPunct="0"/>
            <a:r>
              <a:rPr lang="en-US" sz="1100">
                <a:solidFill>
                  <a:srgbClr val="000000"/>
                </a:solidFill>
              </a:rPr>
              <a:t>ALU</a:t>
            </a:r>
            <a:endParaRPr lang="en-US" b="0"/>
          </a:p>
        </p:txBody>
      </p:sp>
      <p:sp>
        <p:nvSpPr>
          <p:cNvPr id="445" name="Rectangle 29"/>
          <p:cNvSpPr>
            <a:spLocks noChangeArrowheads="1"/>
          </p:cNvSpPr>
          <p:nvPr/>
        </p:nvSpPr>
        <p:spPr bwMode="auto">
          <a:xfrm>
            <a:off x="2660981" y="4076781"/>
            <a:ext cx="44556"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A</a:t>
            </a:r>
            <a:endParaRPr lang="en-US" b="0"/>
          </a:p>
        </p:txBody>
      </p:sp>
      <p:sp>
        <p:nvSpPr>
          <p:cNvPr id="446" name="Rectangle 30"/>
          <p:cNvSpPr>
            <a:spLocks noChangeArrowheads="1"/>
          </p:cNvSpPr>
          <p:nvPr/>
        </p:nvSpPr>
        <p:spPr bwMode="auto">
          <a:xfrm>
            <a:off x="3366459" y="4072840"/>
            <a:ext cx="43071"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B</a:t>
            </a:r>
            <a:endParaRPr lang="en-US" b="0"/>
          </a:p>
        </p:txBody>
      </p:sp>
      <p:sp>
        <p:nvSpPr>
          <p:cNvPr id="447" name="Rectangle 446"/>
          <p:cNvSpPr>
            <a:spLocks noChangeArrowheads="1"/>
          </p:cNvSpPr>
          <p:nvPr/>
        </p:nvSpPr>
        <p:spPr bwMode="auto">
          <a:xfrm>
            <a:off x="2917131" y="2743200"/>
            <a:ext cx="470912" cy="330860"/>
          </a:xfrm>
          <a:prstGeom prst="rect">
            <a:avLst/>
          </a:prstGeom>
          <a:noFill/>
          <a:ln w="9525">
            <a:noFill/>
            <a:miter lim="800000"/>
            <a:headEnd/>
            <a:tailEnd/>
          </a:ln>
        </p:spPr>
        <p:txBody>
          <a:bodyPr wrap="none" lIns="0" tIns="0" rIns="0" bIns="0">
            <a:spAutoFit/>
          </a:bodyPr>
          <a:lstStyle/>
          <a:p>
            <a:pPr algn="ctr" eaLnBrk="0" hangingPunct="0"/>
            <a:r>
              <a:rPr lang="en-US" sz="1050" dirty="0">
                <a:solidFill>
                  <a:srgbClr val="000000"/>
                </a:solidFill>
              </a:rPr>
              <a:t>Register</a:t>
            </a:r>
            <a:br>
              <a:rPr lang="en-US" sz="1100" dirty="0">
                <a:solidFill>
                  <a:srgbClr val="000000"/>
                </a:solidFill>
              </a:rPr>
            </a:br>
            <a:r>
              <a:rPr lang="en-US" sz="1100" dirty="0">
                <a:solidFill>
                  <a:srgbClr val="000000"/>
                </a:solidFill>
              </a:rPr>
              <a:t>File</a:t>
            </a:r>
            <a:endParaRPr lang="en-US" b="0" dirty="0"/>
          </a:p>
        </p:txBody>
      </p:sp>
      <p:sp>
        <p:nvSpPr>
          <p:cNvPr id="448" name="Rectangle 447"/>
          <p:cNvSpPr>
            <a:spLocks noChangeArrowheads="1"/>
          </p:cNvSpPr>
          <p:nvPr/>
        </p:nvSpPr>
        <p:spPr bwMode="auto">
          <a:xfrm>
            <a:off x="2723360" y="2778416"/>
            <a:ext cx="130699"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RA1</a:t>
            </a:r>
            <a:endParaRPr lang="en-US" b="0"/>
          </a:p>
        </p:txBody>
      </p:sp>
      <p:sp>
        <p:nvSpPr>
          <p:cNvPr id="449" name="Rectangle 448"/>
          <p:cNvSpPr>
            <a:spLocks noChangeArrowheads="1"/>
          </p:cNvSpPr>
          <p:nvPr/>
        </p:nvSpPr>
        <p:spPr bwMode="auto">
          <a:xfrm>
            <a:off x="3433293" y="2778416"/>
            <a:ext cx="130699"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RA2</a:t>
            </a:r>
            <a:endParaRPr lang="en-US" b="0"/>
          </a:p>
        </p:txBody>
      </p:sp>
      <p:sp>
        <p:nvSpPr>
          <p:cNvPr id="450" name="Rectangle 449"/>
          <p:cNvSpPr>
            <a:spLocks noChangeArrowheads="1"/>
          </p:cNvSpPr>
          <p:nvPr/>
        </p:nvSpPr>
        <p:spPr bwMode="auto">
          <a:xfrm>
            <a:off x="2723360" y="2953117"/>
            <a:ext cx="129214"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RD1</a:t>
            </a:r>
            <a:endParaRPr lang="en-US" b="0"/>
          </a:p>
        </p:txBody>
      </p:sp>
      <p:sp>
        <p:nvSpPr>
          <p:cNvPr id="451" name="Rectangle 450"/>
          <p:cNvSpPr>
            <a:spLocks noChangeArrowheads="1"/>
          </p:cNvSpPr>
          <p:nvPr/>
        </p:nvSpPr>
        <p:spPr bwMode="auto">
          <a:xfrm>
            <a:off x="3433293" y="2953117"/>
            <a:ext cx="129214" cy="76185"/>
          </a:xfrm>
          <a:prstGeom prst="rect">
            <a:avLst/>
          </a:prstGeom>
          <a:noFill/>
          <a:ln w="9525">
            <a:noFill/>
            <a:miter lim="800000"/>
            <a:headEnd/>
            <a:tailEnd/>
          </a:ln>
        </p:spPr>
        <p:txBody>
          <a:bodyPr wrap="none" lIns="0" tIns="0" rIns="0" bIns="0">
            <a:spAutoFit/>
          </a:bodyPr>
          <a:lstStyle/>
          <a:p>
            <a:pPr eaLnBrk="0" hangingPunct="0"/>
            <a:r>
              <a:rPr lang="en-US" sz="600" b="0" dirty="0">
                <a:solidFill>
                  <a:srgbClr val="000000"/>
                </a:solidFill>
              </a:rPr>
              <a:t>RD2</a:t>
            </a:r>
            <a:endParaRPr lang="en-US" b="0" dirty="0"/>
          </a:p>
        </p:txBody>
      </p:sp>
      <p:sp>
        <p:nvSpPr>
          <p:cNvPr id="452" name="Rectangle 451"/>
          <p:cNvSpPr>
            <a:spLocks noChangeArrowheads="1"/>
          </p:cNvSpPr>
          <p:nvPr/>
        </p:nvSpPr>
        <p:spPr bwMode="auto">
          <a:xfrm>
            <a:off x="2081746" y="3444935"/>
            <a:ext cx="598389" cy="92333"/>
          </a:xfrm>
          <a:prstGeom prst="rect">
            <a:avLst/>
          </a:prstGeom>
          <a:noFill/>
          <a:ln w="9525">
            <a:noFill/>
            <a:miter lim="800000"/>
            <a:headEnd/>
            <a:tailEnd/>
          </a:ln>
        </p:spPr>
        <p:txBody>
          <a:bodyPr wrap="none" lIns="0" tIns="0" rIns="0" bIns="0">
            <a:spAutoFit/>
          </a:bodyPr>
          <a:lstStyle/>
          <a:p>
            <a:pPr eaLnBrk="0" hangingPunct="0"/>
            <a:r>
              <a:rPr lang="en-US" sz="600" dirty="0"/>
              <a:t>PC</a:t>
            </a:r>
            <a:r>
              <a:rPr lang="en-US" sz="600" baseline="30000" dirty="0"/>
              <a:t>RF</a:t>
            </a:r>
            <a:r>
              <a:rPr lang="en-US" sz="600" dirty="0"/>
              <a:t>+4+4*SXT(C)</a:t>
            </a:r>
            <a:endParaRPr lang="en-US" sz="2000" b="0" dirty="0"/>
          </a:p>
        </p:txBody>
      </p:sp>
      <p:sp>
        <p:nvSpPr>
          <p:cNvPr id="453" name="Rectangle 452"/>
          <p:cNvSpPr>
            <a:spLocks noChangeArrowheads="1"/>
          </p:cNvSpPr>
          <p:nvPr/>
        </p:nvSpPr>
        <p:spPr bwMode="auto">
          <a:xfrm>
            <a:off x="3890740" y="4984364"/>
            <a:ext cx="435169" cy="278470"/>
          </a:xfrm>
          <a:prstGeom prst="rect">
            <a:avLst/>
          </a:prstGeom>
          <a:noFill/>
          <a:ln w="9525">
            <a:noFill/>
            <a:miter lim="800000"/>
            <a:headEnd/>
            <a:tailEnd/>
          </a:ln>
        </p:spPr>
        <p:txBody>
          <a:bodyPr wrap="none" lIns="0" tIns="0" rIns="0" bIns="0">
            <a:spAutoFit/>
          </a:bodyPr>
          <a:lstStyle/>
          <a:p>
            <a:pPr algn="ctr" eaLnBrk="0" hangingPunct="0"/>
            <a:r>
              <a:rPr lang="en-US" sz="1100">
                <a:solidFill>
                  <a:srgbClr val="000000"/>
                </a:solidFill>
              </a:rPr>
              <a:t>Data</a:t>
            </a:r>
            <a:br>
              <a:rPr lang="en-US" sz="1100">
                <a:solidFill>
                  <a:srgbClr val="000000"/>
                </a:solidFill>
              </a:rPr>
            </a:br>
            <a:r>
              <a:rPr lang="en-US" sz="1100">
                <a:solidFill>
                  <a:srgbClr val="000000"/>
                </a:solidFill>
              </a:rPr>
              <a:t>Memory</a:t>
            </a:r>
            <a:endParaRPr lang="en-US"/>
          </a:p>
        </p:txBody>
      </p:sp>
      <p:sp>
        <p:nvSpPr>
          <p:cNvPr id="454" name="Rectangle 453"/>
          <p:cNvSpPr>
            <a:spLocks noChangeArrowheads="1"/>
          </p:cNvSpPr>
          <p:nvPr/>
        </p:nvSpPr>
        <p:spPr bwMode="auto">
          <a:xfrm>
            <a:off x="4054114" y="5564188"/>
            <a:ext cx="84658" cy="76185"/>
          </a:xfrm>
          <a:prstGeom prst="rect">
            <a:avLst/>
          </a:prstGeom>
          <a:noFill/>
          <a:ln w="9525">
            <a:noFill/>
            <a:miter lim="800000"/>
            <a:headEnd/>
            <a:tailEnd/>
          </a:ln>
        </p:spPr>
        <p:txBody>
          <a:bodyPr wrap="none" lIns="0" tIns="0" rIns="0" bIns="0">
            <a:spAutoFit/>
          </a:bodyPr>
          <a:lstStyle/>
          <a:p>
            <a:pPr eaLnBrk="0" hangingPunct="0"/>
            <a:r>
              <a:rPr lang="en-US" sz="600" b="0" dirty="0">
                <a:solidFill>
                  <a:srgbClr val="000000"/>
                </a:solidFill>
              </a:rPr>
              <a:t>RD</a:t>
            </a:r>
            <a:endParaRPr lang="en-US" b="0" dirty="0"/>
          </a:p>
        </p:txBody>
      </p:sp>
      <p:sp>
        <p:nvSpPr>
          <p:cNvPr id="455" name="Rectangle 454"/>
          <p:cNvSpPr>
            <a:spLocks noChangeArrowheads="1"/>
          </p:cNvSpPr>
          <p:nvPr/>
        </p:nvSpPr>
        <p:spPr bwMode="auto">
          <a:xfrm>
            <a:off x="2962480" y="4314531"/>
            <a:ext cx="13366"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 </a:t>
            </a:r>
            <a:endParaRPr lang="en-US" b="0"/>
          </a:p>
        </p:txBody>
      </p:sp>
      <p:sp>
        <p:nvSpPr>
          <p:cNvPr id="456" name="Rectangle 455"/>
          <p:cNvSpPr>
            <a:spLocks noChangeArrowheads="1"/>
          </p:cNvSpPr>
          <p:nvPr/>
        </p:nvSpPr>
        <p:spPr bwMode="auto">
          <a:xfrm>
            <a:off x="2974362" y="4314531"/>
            <a:ext cx="13366"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 </a:t>
            </a:r>
            <a:endParaRPr lang="en-US" b="0"/>
          </a:p>
        </p:txBody>
      </p:sp>
      <p:sp>
        <p:nvSpPr>
          <p:cNvPr id="457" name="Rectangle 456"/>
          <p:cNvSpPr>
            <a:spLocks noChangeArrowheads="1"/>
          </p:cNvSpPr>
          <p:nvPr/>
        </p:nvSpPr>
        <p:spPr bwMode="auto">
          <a:xfrm>
            <a:off x="3021889" y="4277752"/>
            <a:ext cx="40100"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Y</a:t>
            </a:r>
            <a:endParaRPr lang="en-US" b="0"/>
          </a:p>
        </p:txBody>
      </p:sp>
      <p:sp>
        <p:nvSpPr>
          <p:cNvPr id="458" name="Rectangle 457"/>
          <p:cNvSpPr>
            <a:spLocks noChangeArrowheads="1"/>
          </p:cNvSpPr>
          <p:nvPr/>
        </p:nvSpPr>
        <p:spPr bwMode="auto">
          <a:xfrm>
            <a:off x="433156" y="1425984"/>
            <a:ext cx="629732" cy="85380"/>
          </a:xfrm>
          <a:prstGeom prst="rect">
            <a:avLst/>
          </a:prstGeom>
          <a:solidFill>
            <a:srgbClr val="FFFFFF"/>
          </a:solidFill>
          <a:ln w="9525">
            <a:noFill/>
            <a:miter lim="800000"/>
            <a:headEnd/>
            <a:tailEnd/>
          </a:ln>
        </p:spPr>
        <p:txBody>
          <a:bodyPr/>
          <a:lstStyle/>
          <a:p>
            <a:endParaRPr lang="en-US"/>
          </a:p>
        </p:txBody>
      </p:sp>
      <p:sp>
        <p:nvSpPr>
          <p:cNvPr id="459" name="Rectangle 458"/>
          <p:cNvSpPr>
            <a:spLocks noChangeArrowheads="1"/>
          </p:cNvSpPr>
          <p:nvPr/>
        </p:nvSpPr>
        <p:spPr bwMode="auto">
          <a:xfrm>
            <a:off x="436126" y="1403668"/>
            <a:ext cx="622306" cy="105068"/>
          </a:xfrm>
          <a:prstGeom prst="rect">
            <a:avLst/>
          </a:prstGeom>
          <a:noFill/>
          <a:ln w="11113">
            <a:solidFill>
              <a:srgbClr val="000000"/>
            </a:solidFill>
            <a:miter lim="800000"/>
            <a:headEnd/>
            <a:tailEnd/>
          </a:ln>
        </p:spPr>
        <p:txBody>
          <a:bodyPr/>
          <a:lstStyle/>
          <a:p>
            <a:endParaRPr lang="en-US"/>
          </a:p>
        </p:txBody>
      </p:sp>
      <p:sp>
        <p:nvSpPr>
          <p:cNvPr id="460" name="Freeform 459"/>
          <p:cNvSpPr>
            <a:spLocks/>
          </p:cNvSpPr>
          <p:nvPr/>
        </p:nvSpPr>
        <p:spPr bwMode="auto">
          <a:xfrm>
            <a:off x="433156" y="1461449"/>
            <a:ext cx="60894" cy="23644"/>
          </a:xfrm>
          <a:custGeom>
            <a:avLst/>
            <a:gdLst>
              <a:gd name="T0" fmla="*/ 0 w 49"/>
              <a:gd name="T1" fmla="*/ 2147483647 h 21"/>
              <a:gd name="T2" fmla="*/ 2147483647 w 49"/>
              <a:gd name="T3" fmla="*/ 0 h 21"/>
              <a:gd name="T4" fmla="*/ 2147483647 w 49"/>
              <a:gd name="T5" fmla="*/ 2147483647 h 21"/>
              <a:gd name="T6" fmla="*/ 2147483647 w 49"/>
              <a:gd name="T7" fmla="*/ 2147483647 h 21"/>
              <a:gd name="T8" fmla="*/ 0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0" y="7"/>
                </a:moveTo>
                <a:lnTo>
                  <a:pt x="3" y="0"/>
                </a:lnTo>
                <a:lnTo>
                  <a:pt x="49" y="14"/>
                </a:lnTo>
                <a:lnTo>
                  <a:pt x="49" y="21"/>
                </a:lnTo>
                <a:lnTo>
                  <a:pt x="0" y="7"/>
                </a:lnTo>
                <a:close/>
              </a:path>
            </a:pathLst>
          </a:custGeom>
          <a:solidFill>
            <a:srgbClr val="000000"/>
          </a:solidFill>
          <a:ln w="9525">
            <a:noFill/>
            <a:round/>
            <a:headEnd/>
            <a:tailEnd/>
          </a:ln>
        </p:spPr>
        <p:txBody>
          <a:bodyPr/>
          <a:lstStyle/>
          <a:p>
            <a:endParaRPr lang="en-US"/>
          </a:p>
        </p:txBody>
      </p:sp>
      <p:sp>
        <p:nvSpPr>
          <p:cNvPr id="461" name="Freeform 460"/>
          <p:cNvSpPr>
            <a:spLocks/>
          </p:cNvSpPr>
          <p:nvPr/>
        </p:nvSpPr>
        <p:spPr bwMode="auto">
          <a:xfrm>
            <a:off x="433156" y="1477212"/>
            <a:ext cx="60894" cy="26271"/>
          </a:xfrm>
          <a:custGeom>
            <a:avLst/>
            <a:gdLst>
              <a:gd name="T0" fmla="*/ 2147483647 w 49"/>
              <a:gd name="T1" fmla="*/ 2147483647 h 24"/>
              <a:gd name="T2" fmla="*/ 0 w 49"/>
              <a:gd name="T3" fmla="*/ 2147483647 h 24"/>
              <a:gd name="T4" fmla="*/ 2147483647 w 49"/>
              <a:gd name="T5" fmla="*/ 0 h 24"/>
              <a:gd name="T6" fmla="*/ 2147483647 w 49"/>
              <a:gd name="T7" fmla="*/ 2147483647 h 24"/>
              <a:gd name="T8" fmla="*/ 2147483647 w 49"/>
              <a:gd name="T9" fmla="*/ 2147483647 h 24"/>
              <a:gd name="T10" fmla="*/ 0 60000 65536"/>
              <a:gd name="T11" fmla="*/ 0 60000 65536"/>
              <a:gd name="T12" fmla="*/ 0 60000 65536"/>
              <a:gd name="T13" fmla="*/ 0 60000 65536"/>
              <a:gd name="T14" fmla="*/ 0 60000 65536"/>
              <a:gd name="T15" fmla="*/ 0 w 49"/>
              <a:gd name="T16" fmla="*/ 0 h 24"/>
              <a:gd name="T17" fmla="*/ 49 w 49"/>
              <a:gd name="T18" fmla="*/ 24 h 24"/>
            </a:gdLst>
            <a:ahLst/>
            <a:cxnLst>
              <a:cxn ang="T10">
                <a:pos x="T0" y="T1"/>
              </a:cxn>
              <a:cxn ang="T11">
                <a:pos x="T2" y="T3"/>
              </a:cxn>
              <a:cxn ang="T12">
                <a:pos x="T4" y="T5"/>
              </a:cxn>
              <a:cxn ang="T13">
                <a:pos x="T6" y="T7"/>
              </a:cxn>
              <a:cxn ang="T14">
                <a:pos x="T8" y="T9"/>
              </a:cxn>
            </a:cxnLst>
            <a:rect l="T15" t="T16" r="T17" b="T18"/>
            <a:pathLst>
              <a:path w="49" h="24">
                <a:moveTo>
                  <a:pt x="3" y="24"/>
                </a:moveTo>
                <a:lnTo>
                  <a:pt x="0" y="17"/>
                </a:lnTo>
                <a:lnTo>
                  <a:pt x="49" y="0"/>
                </a:lnTo>
                <a:lnTo>
                  <a:pt x="49" y="7"/>
                </a:lnTo>
                <a:lnTo>
                  <a:pt x="3" y="24"/>
                </a:lnTo>
                <a:close/>
              </a:path>
            </a:pathLst>
          </a:custGeom>
          <a:solidFill>
            <a:srgbClr val="000000"/>
          </a:solidFill>
          <a:ln w="9525">
            <a:noFill/>
            <a:round/>
            <a:headEnd/>
            <a:tailEnd/>
          </a:ln>
        </p:spPr>
        <p:txBody>
          <a:bodyPr/>
          <a:lstStyle/>
          <a:p>
            <a:endParaRPr lang="en-US"/>
          </a:p>
        </p:txBody>
      </p:sp>
      <p:sp>
        <p:nvSpPr>
          <p:cNvPr id="462" name="Rectangle 461"/>
          <p:cNvSpPr>
            <a:spLocks noChangeArrowheads="1"/>
          </p:cNvSpPr>
          <p:nvPr/>
        </p:nvSpPr>
        <p:spPr bwMode="auto">
          <a:xfrm>
            <a:off x="661879" y="1388507"/>
            <a:ext cx="133476" cy="123111"/>
          </a:xfrm>
          <a:prstGeom prst="rect">
            <a:avLst/>
          </a:prstGeom>
          <a:noFill/>
          <a:ln w="9525">
            <a:noFill/>
            <a:miter lim="800000"/>
            <a:headEnd/>
            <a:tailEnd/>
          </a:ln>
        </p:spPr>
        <p:txBody>
          <a:bodyPr wrap="none" lIns="0" tIns="0" rIns="0" bIns="0">
            <a:spAutoFit/>
          </a:bodyPr>
          <a:lstStyle/>
          <a:p>
            <a:pPr eaLnBrk="0" hangingPunct="0"/>
            <a:r>
              <a:rPr lang="en-US" sz="800" b="0" dirty="0">
                <a:solidFill>
                  <a:srgbClr val="000000"/>
                </a:solidFill>
              </a:rPr>
              <a:t>PC</a:t>
            </a:r>
            <a:endParaRPr lang="en-US" sz="2400" b="0" baseline="30000" dirty="0"/>
          </a:p>
        </p:txBody>
      </p:sp>
      <p:sp>
        <p:nvSpPr>
          <p:cNvPr id="463" name="Freeform 462"/>
          <p:cNvSpPr>
            <a:spLocks/>
          </p:cNvSpPr>
          <p:nvPr/>
        </p:nvSpPr>
        <p:spPr bwMode="auto">
          <a:xfrm>
            <a:off x="2600087" y="2519649"/>
            <a:ext cx="788650" cy="107710"/>
          </a:xfrm>
          <a:custGeom>
            <a:avLst/>
            <a:gdLst>
              <a:gd name="T0" fmla="*/ 2147483647 w 629"/>
              <a:gd name="T1" fmla="*/ 2147483647 h 98"/>
              <a:gd name="T2" fmla="*/ 2147483647 w 629"/>
              <a:gd name="T3" fmla="*/ 2147483647 h 98"/>
              <a:gd name="T4" fmla="*/ 2147483647 w 629"/>
              <a:gd name="T5" fmla="*/ 0 h 98"/>
              <a:gd name="T6" fmla="*/ 0 w 629"/>
              <a:gd name="T7" fmla="*/ 0 h 98"/>
              <a:gd name="T8" fmla="*/ 0 60000 65536"/>
              <a:gd name="T9" fmla="*/ 0 60000 65536"/>
              <a:gd name="T10" fmla="*/ 0 60000 65536"/>
              <a:gd name="T11" fmla="*/ 0 60000 65536"/>
              <a:gd name="T12" fmla="*/ 0 w 629"/>
              <a:gd name="T13" fmla="*/ 0 h 98"/>
              <a:gd name="T14" fmla="*/ 629 w 629"/>
              <a:gd name="T15" fmla="*/ 98 h 98"/>
            </a:gdLst>
            <a:ahLst/>
            <a:cxnLst>
              <a:cxn ang="T8">
                <a:pos x="T0" y="T1"/>
              </a:cxn>
              <a:cxn ang="T9">
                <a:pos x="T2" y="T3"/>
              </a:cxn>
              <a:cxn ang="T10">
                <a:pos x="T4" y="T5"/>
              </a:cxn>
              <a:cxn ang="T11">
                <a:pos x="T6" y="T7"/>
              </a:cxn>
            </a:cxnLst>
            <a:rect l="T12" t="T13" r="T14" b="T15"/>
            <a:pathLst>
              <a:path w="629" h="98">
                <a:moveTo>
                  <a:pt x="629" y="98"/>
                </a:moveTo>
                <a:lnTo>
                  <a:pt x="629" y="31"/>
                </a:lnTo>
                <a:lnTo>
                  <a:pt x="598" y="0"/>
                </a:lnTo>
                <a:lnTo>
                  <a:pt x="0" y="0"/>
                </a:lnTo>
              </a:path>
            </a:pathLst>
          </a:custGeom>
          <a:noFill/>
          <a:ln w="4763">
            <a:solidFill>
              <a:srgbClr val="000000"/>
            </a:solidFill>
            <a:round/>
            <a:headEnd/>
            <a:tailEnd/>
          </a:ln>
        </p:spPr>
        <p:txBody>
          <a:bodyPr/>
          <a:lstStyle/>
          <a:p>
            <a:endParaRPr lang="en-US"/>
          </a:p>
        </p:txBody>
      </p:sp>
      <p:sp>
        <p:nvSpPr>
          <p:cNvPr id="464" name="Freeform 463"/>
          <p:cNvSpPr>
            <a:spLocks/>
          </p:cNvSpPr>
          <p:nvPr/>
        </p:nvSpPr>
        <p:spPr bwMode="auto">
          <a:xfrm>
            <a:off x="3370914" y="2581385"/>
            <a:ext cx="35645" cy="45973"/>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465" name="Freeform 464"/>
          <p:cNvSpPr>
            <a:spLocks/>
          </p:cNvSpPr>
          <p:nvPr/>
        </p:nvSpPr>
        <p:spPr bwMode="auto">
          <a:xfrm>
            <a:off x="3370914" y="2581385"/>
            <a:ext cx="35645" cy="45973"/>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466" name="Freeform 465"/>
          <p:cNvSpPr>
            <a:spLocks/>
          </p:cNvSpPr>
          <p:nvPr/>
        </p:nvSpPr>
        <p:spPr bwMode="auto">
          <a:xfrm>
            <a:off x="1968870" y="2519649"/>
            <a:ext cx="806473" cy="248259"/>
          </a:xfrm>
          <a:custGeom>
            <a:avLst/>
            <a:gdLst>
              <a:gd name="T0" fmla="*/ 2147483647 w 644"/>
              <a:gd name="T1" fmla="*/ 2147483647 h 224"/>
              <a:gd name="T2" fmla="*/ 2147483647 w 644"/>
              <a:gd name="T3" fmla="*/ 2147483647 h 224"/>
              <a:gd name="T4" fmla="*/ 2147483647 w 644"/>
              <a:gd name="T5" fmla="*/ 0 h 224"/>
              <a:gd name="T6" fmla="*/ 0 w 644"/>
              <a:gd name="T7" fmla="*/ 2147483647 h 224"/>
              <a:gd name="T8" fmla="*/ 0 w 644"/>
              <a:gd name="T9" fmla="*/ 2147483647 h 224"/>
              <a:gd name="T10" fmla="*/ 0 60000 65536"/>
              <a:gd name="T11" fmla="*/ 0 60000 65536"/>
              <a:gd name="T12" fmla="*/ 0 60000 65536"/>
              <a:gd name="T13" fmla="*/ 0 60000 65536"/>
              <a:gd name="T14" fmla="*/ 0 60000 65536"/>
              <a:gd name="T15" fmla="*/ 0 w 644"/>
              <a:gd name="T16" fmla="*/ 0 h 224"/>
              <a:gd name="T17" fmla="*/ 644 w 644"/>
              <a:gd name="T18" fmla="*/ 224 h 224"/>
            </a:gdLst>
            <a:ahLst/>
            <a:cxnLst>
              <a:cxn ang="T10">
                <a:pos x="T0" y="T1"/>
              </a:cxn>
              <a:cxn ang="T11">
                <a:pos x="T2" y="T3"/>
              </a:cxn>
              <a:cxn ang="T12">
                <a:pos x="T4" y="T5"/>
              </a:cxn>
              <a:cxn ang="T13">
                <a:pos x="T6" y="T7"/>
              </a:cxn>
              <a:cxn ang="T14">
                <a:pos x="T8" y="T9"/>
              </a:cxn>
            </a:cxnLst>
            <a:rect l="T15" t="T16" r="T17" b="T18"/>
            <a:pathLst>
              <a:path w="644" h="224">
                <a:moveTo>
                  <a:pt x="644" y="224"/>
                </a:moveTo>
                <a:lnTo>
                  <a:pt x="644" y="31"/>
                </a:lnTo>
                <a:lnTo>
                  <a:pt x="616" y="0"/>
                </a:lnTo>
                <a:lnTo>
                  <a:pt x="0" y="3"/>
                </a:lnTo>
              </a:path>
            </a:pathLst>
          </a:custGeom>
          <a:noFill/>
          <a:ln w="4763">
            <a:solidFill>
              <a:srgbClr val="000000"/>
            </a:solidFill>
            <a:round/>
            <a:headEnd/>
            <a:tailEnd/>
          </a:ln>
        </p:spPr>
        <p:txBody>
          <a:bodyPr/>
          <a:lstStyle/>
          <a:p>
            <a:endParaRPr lang="en-US"/>
          </a:p>
        </p:txBody>
      </p:sp>
      <p:sp>
        <p:nvSpPr>
          <p:cNvPr id="467" name="Freeform 466"/>
          <p:cNvSpPr>
            <a:spLocks/>
          </p:cNvSpPr>
          <p:nvPr/>
        </p:nvSpPr>
        <p:spPr bwMode="auto">
          <a:xfrm>
            <a:off x="2759005" y="2720621"/>
            <a:ext cx="38616" cy="47287"/>
          </a:xfrm>
          <a:custGeom>
            <a:avLst/>
            <a:gdLst>
              <a:gd name="T0" fmla="*/ 2147483647 w 31"/>
              <a:gd name="T1" fmla="*/ 2147483647 h 42"/>
              <a:gd name="T2" fmla="*/ 2147483647 w 31"/>
              <a:gd name="T3" fmla="*/ 0 h 42"/>
              <a:gd name="T4" fmla="*/ 2147483647 w 31"/>
              <a:gd name="T5" fmla="*/ 0 h 42"/>
              <a:gd name="T6" fmla="*/ 2147483647 w 31"/>
              <a:gd name="T7" fmla="*/ 2147483647 h 42"/>
              <a:gd name="T8" fmla="*/ 2147483647 w 31"/>
              <a:gd name="T9" fmla="*/ 2147483647 h 42"/>
              <a:gd name="T10" fmla="*/ 0 w 31"/>
              <a:gd name="T11" fmla="*/ 0 h 42"/>
              <a:gd name="T12" fmla="*/ 0 w 31"/>
              <a:gd name="T13" fmla="*/ 0 h 42"/>
              <a:gd name="T14" fmla="*/ 2147483647 w 31"/>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42"/>
              <a:gd name="T26" fmla="*/ 31 w 31"/>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42">
                <a:moveTo>
                  <a:pt x="14" y="42"/>
                </a:moveTo>
                <a:lnTo>
                  <a:pt x="31"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468" name="Freeform 467"/>
          <p:cNvSpPr>
            <a:spLocks/>
          </p:cNvSpPr>
          <p:nvPr/>
        </p:nvSpPr>
        <p:spPr bwMode="auto">
          <a:xfrm>
            <a:off x="2759005" y="2720621"/>
            <a:ext cx="38616" cy="47287"/>
          </a:xfrm>
          <a:custGeom>
            <a:avLst/>
            <a:gdLst>
              <a:gd name="T0" fmla="*/ 2147483647 w 31"/>
              <a:gd name="T1" fmla="*/ 2147483647 h 42"/>
              <a:gd name="T2" fmla="*/ 2147483647 w 31"/>
              <a:gd name="T3" fmla="*/ 0 h 42"/>
              <a:gd name="T4" fmla="*/ 2147483647 w 31"/>
              <a:gd name="T5" fmla="*/ 0 h 42"/>
              <a:gd name="T6" fmla="*/ 2147483647 w 31"/>
              <a:gd name="T7" fmla="*/ 2147483647 h 42"/>
              <a:gd name="T8" fmla="*/ 2147483647 w 31"/>
              <a:gd name="T9" fmla="*/ 2147483647 h 42"/>
              <a:gd name="T10" fmla="*/ 0 w 31"/>
              <a:gd name="T11" fmla="*/ 0 h 42"/>
              <a:gd name="T12" fmla="*/ 0 w 31"/>
              <a:gd name="T13" fmla="*/ 0 h 42"/>
              <a:gd name="T14" fmla="*/ 2147483647 w 31"/>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42"/>
              <a:gd name="T26" fmla="*/ 31 w 31"/>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42">
                <a:moveTo>
                  <a:pt x="14" y="42"/>
                </a:moveTo>
                <a:lnTo>
                  <a:pt x="31"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469" name="Rectangle 468"/>
          <p:cNvSpPr>
            <a:spLocks noChangeArrowheads="1"/>
          </p:cNvSpPr>
          <p:nvPr/>
        </p:nvSpPr>
        <p:spPr bwMode="auto">
          <a:xfrm>
            <a:off x="3709544" y="2624732"/>
            <a:ext cx="245061"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RA2SEL</a:t>
            </a:r>
            <a:endParaRPr lang="en-US" b="0"/>
          </a:p>
        </p:txBody>
      </p:sp>
      <p:sp>
        <p:nvSpPr>
          <p:cNvPr id="470" name="Line 145"/>
          <p:cNvSpPr>
            <a:spLocks noChangeShapeType="1"/>
          </p:cNvSpPr>
          <p:nvPr/>
        </p:nvSpPr>
        <p:spPr bwMode="auto">
          <a:xfrm>
            <a:off x="3613005" y="2658884"/>
            <a:ext cx="96539" cy="1314"/>
          </a:xfrm>
          <a:prstGeom prst="line">
            <a:avLst/>
          </a:prstGeom>
          <a:noFill/>
          <a:ln w="4763">
            <a:solidFill>
              <a:srgbClr val="000000"/>
            </a:solidFill>
            <a:round/>
            <a:headEnd/>
            <a:tailEnd/>
          </a:ln>
        </p:spPr>
        <p:txBody>
          <a:bodyPr/>
          <a:lstStyle/>
          <a:p>
            <a:endParaRPr lang="en-US"/>
          </a:p>
        </p:txBody>
      </p:sp>
      <p:sp>
        <p:nvSpPr>
          <p:cNvPr id="471" name="Freeform 470"/>
          <p:cNvSpPr>
            <a:spLocks/>
          </p:cNvSpPr>
          <p:nvPr/>
        </p:nvSpPr>
        <p:spPr bwMode="auto">
          <a:xfrm>
            <a:off x="3613005" y="2643121"/>
            <a:ext cx="47527" cy="31525"/>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close/>
              </a:path>
            </a:pathLst>
          </a:custGeom>
          <a:solidFill>
            <a:srgbClr val="000000"/>
          </a:solidFill>
          <a:ln w="9525">
            <a:noFill/>
            <a:round/>
            <a:headEnd/>
            <a:tailEnd/>
          </a:ln>
        </p:spPr>
        <p:txBody>
          <a:bodyPr/>
          <a:lstStyle/>
          <a:p>
            <a:endParaRPr lang="en-US"/>
          </a:p>
        </p:txBody>
      </p:sp>
      <p:sp>
        <p:nvSpPr>
          <p:cNvPr id="472" name="Freeform 471"/>
          <p:cNvSpPr>
            <a:spLocks/>
          </p:cNvSpPr>
          <p:nvPr/>
        </p:nvSpPr>
        <p:spPr bwMode="auto">
          <a:xfrm>
            <a:off x="3613005" y="2643121"/>
            <a:ext cx="47527" cy="31525"/>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path>
            </a:pathLst>
          </a:custGeom>
          <a:noFill/>
          <a:ln w="4763">
            <a:solidFill>
              <a:srgbClr val="000000"/>
            </a:solidFill>
            <a:round/>
            <a:headEnd/>
            <a:tailEnd/>
          </a:ln>
        </p:spPr>
        <p:txBody>
          <a:bodyPr/>
          <a:lstStyle/>
          <a:p>
            <a:endParaRPr lang="en-US"/>
          </a:p>
        </p:txBody>
      </p:sp>
      <p:sp>
        <p:nvSpPr>
          <p:cNvPr id="473" name="Line 148"/>
          <p:cNvSpPr>
            <a:spLocks noChangeShapeType="1"/>
          </p:cNvSpPr>
          <p:nvPr/>
        </p:nvSpPr>
        <p:spPr bwMode="auto">
          <a:xfrm>
            <a:off x="3485276" y="2693036"/>
            <a:ext cx="1485" cy="69618"/>
          </a:xfrm>
          <a:prstGeom prst="line">
            <a:avLst/>
          </a:prstGeom>
          <a:noFill/>
          <a:ln w="4763">
            <a:solidFill>
              <a:srgbClr val="000000"/>
            </a:solidFill>
            <a:round/>
            <a:headEnd/>
            <a:tailEnd/>
          </a:ln>
        </p:spPr>
        <p:txBody>
          <a:bodyPr/>
          <a:lstStyle/>
          <a:p>
            <a:endParaRPr lang="en-US"/>
          </a:p>
        </p:txBody>
      </p:sp>
      <p:sp>
        <p:nvSpPr>
          <p:cNvPr id="474" name="Freeform 473"/>
          <p:cNvSpPr>
            <a:spLocks/>
          </p:cNvSpPr>
          <p:nvPr/>
        </p:nvSpPr>
        <p:spPr bwMode="auto">
          <a:xfrm>
            <a:off x="3467454" y="2720621"/>
            <a:ext cx="40100" cy="42033"/>
          </a:xfrm>
          <a:custGeom>
            <a:avLst/>
            <a:gdLst>
              <a:gd name="T0" fmla="*/ 2147483647 w 32"/>
              <a:gd name="T1" fmla="*/ 2147483647 h 38"/>
              <a:gd name="T2" fmla="*/ 2147483647 w 32"/>
              <a:gd name="T3" fmla="*/ 0 h 38"/>
              <a:gd name="T4" fmla="*/ 2147483647 w 32"/>
              <a:gd name="T5" fmla="*/ 0 h 38"/>
              <a:gd name="T6" fmla="*/ 2147483647 w 32"/>
              <a:gd name="T7" fmla="*/ 2147483647 h 38"/>
              <a:gd name="T8" fmla="*/ 2147483647 w 32"/>
              <a:gd name="T9" fmla="*/ 2147483647 h 38"/>
              <a:gd name="T10" fmla="*/ 0 w 32"/>
              <a:gd name="T11" fmla="*/ 0 h 38"/>
              <a:gd name="T12" fmla="*/ 0 w 32"/>
              <a:gd name="T13" fmla="*/ 0 h 38"/>
              <a:gd name="T14" fmla="*/ 2147483647 w 32"/>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38"/>
              <a:gd name="T26" fmla="*/ 32 w 32"/>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38">
                <a:moveTo>
                  <a:pt x="14" y="38"/>
                </a:moveTo>
                <a:lnTo>
                  <a:pt x="32" y="0"/>
                </a:lnTo>
                <a:lnTo>
                  <a:pt x="14" y="17"/>
                </a:lnTo>
                <a:lnTo>
                  <a:pt x="0" y="0"/>
                </a:lnTo>
                <a:lnTo>
                  <a:pt x="14" y="38"/>
                </a:lnTo>
                <a:close/>
              </a:path>
            </a:pathLst>
          </a:custGeom>
          <a:solidFill>
            <a:srgbClr val="000000"/>
          </a:solidFill>
          <a:ln w="9525">
            <a:noFill/>
            <a:round/>
            <a:headEnd/>
            <a:tailEnd/>
          </a:ln>
        </p:spPr>
        <p:txBody>
          <a:bodyPr/>
          <a:lstStyle/>
          <a:p>
            <a:endParaRPr lang="en-US"/>
          </a:p>
        </p:txBody>
      </p:sp>
      <p:sp>
        <p:nvSpPr>
          <p:cNvPr id="475" name="Freeform 474"/>
          <p:cNvSpPr>
            <a:spLocks/>
          </p:cNvSpPr>
          <p:nvPr/>
        </p:nvSpPr>
        <p:spPr bwMode="auto">
          <a:xfrm>
            <a:off x="3467454" y="2720621"/>
            <a:ext cx="40100" cy="42033"/>
          </a:xfrm>
          <a:custGeom>
            <a:avLst/>
            <a:gdLst>
              <a:gd name="T0" fmla="*/ 2147483647 w 32"/>
              <a:gd name="T1" fmla="*/ 2147483647 h 38"/>
              <a:gd name="T2" fmla="*/ 2147483647 w 32"/>
              <a:gd name="T3" fmla="*/ 0 h 38"/>
              <a:gd name="T4" fmla="*/ 2147483647 w 32"/>
              <a:gd name="T5" fmla="*/ 0 h 38"/>
              <a:gd name="T6" fmla="*/ 2147483647 w 32"/>
              <a:gd name="T7" fmla="*/ 2147483647 h 38"/>
              <a:gd name="T8" fmla="*/ 2147483647 w 32"/>
              <a:gd name="T9" fmla="*/ 2147483647 h 38"/>
              <a:gd name="T10" fmla="*/ 0 w 32"/>
              <a:gd name="T11" fmla="*/ 0 h 38"/>
              <a:gd name="T12" fmla="*/ 0 w 32"/>
              <a:gd name="T13" fmla="*/ 0 h 38"/>
              <a:gd name="T14" fmla="*/ 2147483647 w 32"/>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38"/>
              <a:gd name="T26" fmla="*/ 32 w 32"/>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38">
                <a:moveTo>
                  <a:pt x="14" y="38"/>
                </a:moveTo>
                <a:lnTo>
                  <a:pt x="32" y="0"/>
                </a:lnTo>
                <a:lnTo>
                  <a:pt x="14" y="17"/>
                </a:lnTo>
                <a:lnTo>
                  <a:pt x="0" y="0"/>
                </a:lnTo>
                <a:lnTo>
                  <a:pt x="14" y="38"/>
                </a:lnTo>
              </a:path>
            </a:pathLst>
          </a:custGeom>
          <a:noFill/>
          <a:ln w="4763">
            <a:solidFill>
              <a:srgbClr val="000000"/>
            </a:solidFill>
            <a:round/>
            <a:headEnd/>
            <a:tailEnd/>
          </a:ln>
        </p:spPr>
        <p:txBody>
          <a:bodyPr/>
          <a:lstStyle/>
          <a:p>
            <a:endParaRPr lang="en-US"/>
          </a:p>
        </p:txBody>
      </p:sp>
      <p:sp>
        <p:nvSpPr>
          <p:cNvPr id="476" name="Freeform 475"/>
          <p:cNvSpPr>
            <a:spLocks/>
          </p:cNvSpPr>
          <p:nvPr/>
        </p:nvSpPr>
        <p:spPr bwMode="auto">
          <a:xfrm>
            <a:off x="2759005" y="2519649"/>
            <a:ext cx="787165" cy="107710"/>
          </a:xfrm>
          <a:custGeom>
            <a:avLst/>
            <a:gdLst>
              <a:gd name="T0" fmla="*/ 2147483647 w 629"/>
              <a:gd name="T1" fmla="*/ 2147483647 h 98"/>
              <a:gd name="T2" fmla="*/ 2147483647 w 629"/>
              <a:gd name="T3" fmla="*/ 2147483647 h 98"/>
              <a:gd name="T4" fmla="*/ 2147483647 w 629"/>
              <a:gd name="T5" fmla="*/ 0 h 98"/>
              <a:gd name="T6" fmla="*/ 0 w 629"/>
              <a:gd name="T7" fmla="*/ 0 h 98"/>
              <a:gd name="T8" fmla="*/ 0 60000 65536"/>
              <a:gd name="T9" fmla="*/ 0 60000 65536"/>
              <a:gd name="T10" fmla="*/ 0 60000 65536"/>
              <a:gd name="T11" fmla="*/ 0 60000 65536"/>
              <a:gd name="T12" fmla="*/ 0 w 629"/>
              <a:gd name="T13" fmla="*/ 0 h 98"/>
              <a:gd name="T14" fmla="*/ 629 w 629"/>
              <a:gd name="T15" fmla="*/ 98 h 98"/>
            </a:gdLst>
            <a:ahLst/>
            <a:cxnLst>
              <a:cxn ang="T8">
                <a:pos x="T0" y="T1"/>
              </a:cxn>
              <a:cxn ang="T9">
                <a:pos x="T2" y="T3"/>
              </a:cxn>
              <a:cxn ang="T10">
                <a:pos x="T4" y="T5"/>
              </a:cxn>
              <a:cxn ang="T11">
                <a:pos x="T6" y="T7"/>
              </a:cxn>
            </a:cxnLst>
            <a:rect l="T12" t="T13" r="T14" b="T15"/>
            <a:pathLst>
              <a:path w="629" h="98">
                <a:moveTo>
                  <a:pt x="629" y="98"/>
                </a:moveTo>
                <a:lnTo>
                  <a:pt x="629" y="31"/>
                </a:lnTo>
                <a:lnTo>
                  <a:pt x="598" y="0"/>
                </a:lnTo>
                <a:lnTo>
                  <a:pt x="0" y="0"/>
                </a:lnTo>
              </a:path>
            </a:pathLst>
          </a:custGeom>
          <a:noFill/>
          <a:ln w="4763">
            <a:solidFill>
              <a:srgbClr val="000000"/>
            </a:solidFill>
            <a:round/>
            <a:headEnd/>
            <a:tailEnd/>
          </a:ln>
        </p:spPr>
        <p:txBody>
          <a:bodyPr/>
          <a:lstStyle/>
          <a:p>
            <a:endParaRPr lang="en-US"/>
          </a:p>
        </p:txBody>
      </p:sp>
      <p:sp>
        <p:nvSpPr>
          <p:cNvPr id="477" name="Freeform 476"/>
          <p:cNvSpPr>
            <a:spLocks/>
          </p:cNvSpPr>
          <p:nvPr/>
        </p:nvSpPr>
        <p:spPr bwMode="auto">
          <a:xfrm>
            <a:off x="3528347" y="2581385"/>
            <a:ext cx="35645" cy="45973"/>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478" name="Freeform 477"/>
          <p:cNvSpPr>
            <a:spLocks/>
          </p:cNvSpPr>
          <p:nvPr/>
        </p:nvSpPr>
        <p:spPr bwMode="auto">
          <a:xfrm>
            <a:off x="3528347" y="2581385"/>
            <a:ext cx="35645" cy="45973"/>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479" name="Freeform 478"/>
          <p:cNvSpPr>
            <a:spLocks/>
          </p:cNvSpPr>
          <p:nvPr/>
        </p:nvSpPr>
        <p:spPr bwMode="auto">
          <a:xfrm>
            <a:off x="3127339" y="5646388"/>
            <a:ext cx="966876" cy="153685"/>
          </a:xfrm>
          <a:custGeom>
            <a:avLst/>
            <a:gdLst>
              <a:gd name="T0" fmla="*/ 0 w 772"/>
              <a:gd name="T1" fmla="*/ 2147483647 h 139"/>
              <a:gd name="T2" fmla="*/ 0 w 772"/>
              <a:gd name="T3" fmla="*/ 2147483647 h 139"/>
              <a:gd name="T4" fmla="*/ 2147483647 w 772"/>
              <a:gd name="T5" fmla="*/ 2147483647 h 139"/>
              <a:gd name="T6" fmla="*/ 2147483647 w 772"/>
              <a:gd name="T7" fmla="*/ 0 h 139"/>
              <a:gd name="T8" fmla="*/ 0 60000 65536"/>
              <a:gd name="T9" fmla="*/ 0 60000 65536"/>
              <a:gd name="T10" fmla="*/ 0 60000 65536"/>
              <a:gd name="T11" fmla="*/ 0 60000 65536"/>
              <a:gd name="T12" fmla="*/ 0 w 772"/>
              <a:gd name="T13" fmla="*/ 0 h 139"/>
              <a:gd name="T14" fmla="*/ 772 w 772"/>
              <a:gd name="T15" fmla="*/ 139 h 139"/>
            </a:gdLst>
            <a:ahLst/>
            <a:cxnLst>
              <a:cxn ang="T8">
                <a:pos x="T0" y="T1"/>
              </a:cxn>
              <a:cxn ang="T9">
                <a:pos x="T2" y="T3"/>
              </a:cxn>
              <a:cxn ang="T10">
                <a:pos x="T4" y="T5"/>
              </a:cxn>
              <a:cxn ang="T11">
                <a:pos x="T6" y="T7"/>
              </a:cxn>
            </a:cxnLst>
            <a:rect l="T12" t="T13" r="T14" b="T15"/>
            <a:pathLst>
              <a:path w="772" h="139">
                <a:moveTo>
                  <a:pt x="0" y="139"/>
                </a:moveTo>
                <a:lnTo>
                  <a:pt x="0" y="56"/>
                </a:lnTo>
                <a:lnTo>
                  <a:pt x="772" y="56"/>
                </a:lnTo>
                <a:lnTo>
                  <a:pt x="772" y="0"/>
                </a:lnTo>
              </a:path>
            </a:pathLst>
          </a:custGeom>
          <a:noFill/>
          <a:ln w="4763">
            <a:solidFill>
              <a:srgbClr val="000000"/>
            </a:solidFill>
            <a:round/>
            <a:headEnd/>
            <a:tailEnd/>
          </a:ln>
        </p:spPr>
        <p:txBody>
          <a:bodyPr/>
          <a:lstStyle/>
          <a:p>
            <a:endParaRPr lang="en-US"/>
          </a:p>
        </p:txBody>
      </p:sp>
      <p:sp>
        <p:nvSpPr>
          <p:cNvPr id="480" name="Freeform 479"/>
          <p:cNvSpPr>
            <a:spLocks/>
          </p:cNvSpPr>
          <p:nvPr/>
        </p:nvSpPr>
        <p:spPr bwMode="auto">
          <a:xfrm>
            <a:off x="3109516" y="5758039"/>
            <a:ext cx="38616" cy="42033"/>
          </a:xfrm>
          <a:custGeom>
            <a:avLst/>
            <a:gdLst>
              <a:gd name="T0" fmla="*/ 2147483647 w 31"/>
              <a:gd name="T1" fmla="*/ 2147483647 h 38"/>
              <a:gd name="T2" fmla="*/ 2147483647 w 31"/>
              <a:gd name="T3" fmla="*/ 0 h 38"/>
              <a:gd name="T4" fmla="*/ 2147483647 w 31"/>
              <a:gd name="T5" fmla="*/ 0 h 38"/>
              <a:gd name="T6" fmla="*/ 2147483647 w 31"/>
              <a:gd name="T7" fmla="*/ 2147483647 h 38"/>
              <a:gd name="T8" fmla="*/ 2147483647 w 31"/>
              <a:gd name="T9" fmla="*/ 2147483647 h 38"/>
              <a:gd name="T10" fmla="*/ 0 w 31"/>
              <a:gd name="T11" fmla="*/ 0 h 38"/>
              <a:gd name="T12" fmla="*/ 0 w 31"/>
              <a:gd name="T13" fmla="*/ 0 h 38"/>
              <a:gd name="T14" fmla="*/ 2147483647 w 31"/>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38"/>
              <a:gd name="T26" fmla="*/ 31 w 31"/>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38">
                <a:moveTo>
                  <a:pt x="14" y="38"/>
                </a:moveTo>
                <a:lnTo>
                  <a:pt x="31" y="0"/>
                </a:lnTo>
                <a:lnTo>
                  <a:pt x="14" y="17"/>
                </a:lnTo>
                <a:lnTo>
                  <a:pt x="0" y="0"/>
                </a:lnTo>
                <a:lnTo>
                  <a:pt x="14" y="38"/>
                </a:lnTo>
                <a:close/>
              </a:path>
            </a:pathLst>
          </a:custGeom>
          <a:solidFill>
            <a:srgbClr val="000000"/>
          </a:solidFill>
          <a:ln w="9525">
            <a:noFill/>
            <a:round/>
            <a:headEnd/>
            <a:tailEnd/>
          </a:ln>
        </p:spPr>
        <p:txBody>
          <a:bodyPr/>
          <a:lstStyle/>
          <a:p>
            <a:endParaRPr lang="en-US"/>
          </a:p>
        </p:txBody>
      </p:sp>
      <p:sp>
        <p:nvSpPr>
          <p:cNvPr id="481" name="Freeform 480"/>
          <p:cNvSpPr>
            <a:spLocks/>
          </p:cNvSpPr>
          <p:nvPr/>
        </p:nvSpPr>
        <p:spPr bwMode="auto">
          <a:xfrm>
            <a:off x="3109516" y="5758039"/>
            <a:ext cx="38616" cy="42033"/>
          </a:xfrm>
          <a:custGeom>
            <a:avLst/>
            <a:gdLst>
              <a:gd name="T0" fmla="*/ 2147483647 w 31"/>
              <a:gd name="T1" fmla="*/ 2147483647 h 38"/>
              <a:gd name="T2" fmla="*/ 2147483647 w 31"/>
              <a:gd name="T3" fmla="*/ 0 h 38"/>
              <a:gd name="T4" fmla="*/ 2147483647 w 31"/>
              <a:gd name="T5" fmla="*/ 0 h 38"/>
              <a:gd name="T6" fmla="*/ 2147483647 w 31"/>
              <a:gd name="T7" fmla="*/ 2147483647 h 38"/>
              <a:gd name="T8" fmla="*/ 2147483647 w 31"/>
              <a:gd name="T9" fmla="*/ 2147483647 h 38"/>
              <a:gd name="T10" fmla="*/ 0 w 31"/>
              <a:gd name="T11" fmla="*/ 0 h 38"/>
              <a:gd name="T12" fmla="*/ 0 w 31"/>
              <a:gd name="T13" fmla="*/ 0 h 38"/>
              <a:gd name="T14" fmla="*/ 2147483647 w 31"/>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38"/>
              <a:gd name="T26" fmla="*/ 31 w 31"/>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38">
                <a:moveTo>
                  <a:pt x="14" y="38"/>
                </a:moveTo>
                <a:lnTo>
                  <a:pt x="31" y="0"/>
                </a:lnTo>
                <a:lnTo>
                  <a:pt x="14" y="17"/>
                </a:lnTo>
                <a:lnTo>
                  <a:pt x="0" y="0"/>
                </a:lnTo>
                <a:lnTo>
                  <a:pt x="14" y="38"/>
                </a:lnTo>
              </a:path>
            </a:pathLst>
          </a:custGeom>
          <a:noFill/>
          <a:ln w="4763">
            <a:solidFill>
              <a:srgbClr val="000000"/>
            </a:solidFill>
            <a:round/>
            <a:headEnd/>
            <a:tailEnd/>
          </a:ln>
        </p:spPr>
        <p:txBody>
          <a:bodyPr/>
          <a:lstStyle/>
          <a:p>
            <a:endParaRPr lang="en-US"/>
          </a:p>
        </p:txBody>
      </p:sp>
      <p:sp>
        <p:nvSpPr>
          <p:cNvPr id="482" name="Line 178"/>
          <p:cNvSpPr>
            <a:spLocks noChangeShapeType="1"/>
          </p:cNvSpPr>
          <p:nvPr/>
        </p:nvSpPr>
        <p:spPr bwMode="auto">
          <a:xfrm>
            <a:off x="3743704" y="6171804"/>
            <a:ext cx="1485" cy="1314"/>
          </a:xfrm>
          <a:prstGeom prst="line">
            <a:avLst/>
          </a:prstGeom>
          <a:noFill/>
          <a:ln w="4763">
            <a:solidFill>
              <a:srgbClr val="000000"/>
            </a:solidFill>
            <a:round/>
            <a:headEnd/>
            <a:tailEnd/>
          </a:ln>
        </p:spPr>
        <p:txBody>
          <a:bodyPr/>
          <a:lstStyle/>
          <a:p>
            <a:endParaRPr lang="en-US"/>
          </a:p>
        </p:txBody>
      </p:sp>
      <p:sp>
        <p:nvSpPr>
          <p:cNvPr id="483" name="Freeform 482"/>
          <p:cNvSpPr>
            <a:spLocks noEditPoints="1"/>
          </p:cNvSpPr>
          <p:nvPr/>
        </p:nvSpPr>
        <p:spPr bwMode="auto">
          <a:xfrm>
            <a:off x="2202049" y="6318920"/>
            <a:ext cx="87627" cy="77499"/>
          </a:xfrm>
          <a:custGeom>
            <a:avLst/>
            <a:gdLst>
              <a:gd name="T0" fmla="*/ 0 w 70"/>
              <a:gd name="T1" fmla="*/ 2147483647 h 70"/>
              <a:gd name="T2" fmla="*/ 2147483647 w 70"/>
              <a:gd name="T3" fmla="*/ 0 h 70"/>
              <a:gd name="T4" fmla="*/ 2147483647 w 70"/>
              <a:gd name="T5" fmla="*/ 2147483647 h 70"/>
              <a:gd name="T6" fmla="*/ 2147483647 w 70"/>
              <a:gd name="T7" fmla="*/ 2147483647 h 70"/>
              <a:gd name="T8" fmla="*/ 0 w 70"/>
              <a:gd name="T9" fmla="*/ 2147483647 h 70"/>
              <a:gd name="T10" fmla="*/ 2147483647 w 70"/>
              <a:gd name="T11" fmla="*/ 2147483647 h 70"/>
              <a:gd name="T12" fmla="*/ 2147483647 w 70"/>
              <a:gd name="T13" fmla="*/ 2147483647 h 70"/>
              <a:gd name="T14" fmla="*/ 2147483647 w 70"/>
              <a:gd name="T15" fmla="*/ 2147483647 h 70"/>
              <a:gd name="T16" fmla="*/ 0 w 70"/>
              <a:gd name="T17" fmla="*/ 2147483647 h 70"/>
              <a:gd name="T18" fmla="*/ 2147483647 w 70"/>
              <a:gd name="T19" fmla="*/ 2147483647 h 70"/>
              <a:gd name="T20" fmla="*/ 2147483647 w 70"/>
              <a:gd name="T21" fmla="*/ 2147483647 h 70"/>
              <a:gd name="T22" fmla="*/ 2147483647 w 70"/>
              <a:gd name="T23" fmla="*/ 2147483647 h 70"/>
              <a:gd name="T24" fmla="*/ 2147483647 w 70"/>
              <a:gd name="T25" fmla="*/ 2147483647 h 70"/>
              <a:gd name="T26" fmla="*/ 2147483647 w 70"/>
              <a:gd name="T27" fmla="*/ 2147483647 h 70"/>
              <a:gd name="T28" fmla="*/ 2147483647 w 70"/>
              <a:gd name="T29" fmla="*/ 2147483647 h 70"/>
              <a:gd name="T30" fmla="*/ 2147483647 w 70"/>
              <a:gd name="T31" fmla="*/ 2147483647 h 70"/>
              <a:gd name="T32" fmla="*/ 2147483647 w 70"/>
              <a:gd name="T33" fmla="*/ 2147483647 h 70"/>
              <a:gd name="T34" fmla="*/ 2147483647 w 70"/>
              <a:gd name="T35" fmla="*/ 2147483647 h 70"/>
              <a:gd name="T36" fmla="*/ 2147483647 w 70"/>
              <a:gd name="T37" fmla="*/ 2147483647 h 70"/>
              <a:gd name="T38" fmla="*/ 2147483647 w 70"/>
              <a:gd name="T39" fmla="*/ 2147483647 h 70"/>
              <a:gd name="T40" fmla="*/ 2147483647 w 70"/>
              <a:gd name="T41" fmla="*/ 2147483647 h 70"/>
              <a:gd name="T42" fmla="*/ 2147483647 w 70"/>
              <a:gd name="T43" fmla="*/ 2147483647 h 70"/>
              <a:gd name="T44" fmla="*/ 2147483647 w 70"/>
              <a:gd name="T45" fmla="*/ 2147483647 h 70"/>
              <a:gd name="T46" fmla="*/ 2147483647 w 70"/>
              <a:gd name="T47" fmla="*/ 2147483647 h 70"/>
              <a:gd name="T48" fmla="*/ 2147483647 w 70"/>
              <a:gd name="T49" fmla="*/ 2147483647 h 70"/>
              <a:gd name="T50" fmla="*/ 2147483647 w 70"/>
              <a:gd name="T51" fmla="*/ 2147483647 h 70"/>
              <a:gd name="T52" fmla="*/ 2147483647 w 70"/>
              <a:gd name="T53" fmla="*/ 2147483647 h 70"/>
              <a:gd name="T54" fmla="*/ 2147483647 w 70"/>
              <a:gd name="T55" fmla="*/ 2147483647 h 70"/>
              <a:gd name="T56" fmla="*/ 2147483647 w 70"/>
              <a:gd name="T57" fmla="*/ 2147483647 h 7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70"/>
              <a:gd name="T88" fmla="*/ 0 h 70"/>
              <a:gd name="T89" fmla="*/ 70 w 70"/>
              <a:gd name="T90" fmla="*/ 70 h 70"/>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70" h="70">
                <a:moveTo>
                  <a:pt x="0" y="7"/>
                </a:moveTo>
                <a:lnTo>
                  <a:pt x="3" y="0"/>
                </a:lnTo>
                <a:lnTo>
                  <a:pt x="66" y="32"/>
                </a:lnTo>
                <a:lnTo>
                  <a:pt x="63" y="39"/>
                </a:lnTo>
                <a:lnTo>
                  <a:pt x="0" y="7"/>
                </a:lnTo>
                <a:close/>
                <a:moveTo>
                  <a:pt x="66" y="39"/>
                </a:moveTo>
                <a:lnTo>
                  <a:pt x="66" y="39"/>
                </a:lnTo>
                <a:lnTo>
                  <a:pt x="3" y="70"/>
                </a:lnTo>
                <a:lnTo>
                  <a:pt x="0" y="63"/>
                </a:lnTo>
                <a:lnTo>
                  <a:pt x="63" y="32"/>
                </a:lnTo>
                <a:lnTo>
                  <a:pt x="66" y="32"/>
                </a:lnTo>
                <a:lnTo>
                  <a:pt x="70" y="32"/>
                </a:lnTo>
                <a:lnTo>
                  <a:pt x="70" y="35"/>
                </a:lnTo>
                <a:lnTo>
                  <a:pt x="66" y="39"/>
                </a:lnTo>
                <a:close/>
              </a:path>
            </a:pathLst>
          </a:custGeom>
          <a:solidFill>
            <a:srgbClr val="000000"/>
          </a:solidFill>
          <a:ln w="9525">
            <a:noFill/>
            <a:round/>
            <a:headEnd/>
            <a:tailEnd/>
          </a:ln>
        </p:spPr>
        <p:txBody>
          <a:bodyPr/>
          <a:lstStyle/>
          <a:p>
            <a:endParaRPr lang="en-US"/>
          </a:p>
        </p:txBody>
      </p:sp>
      <p:sp>
        <p:nvSpPr>
          <p:cNvPr id="484" name="Freeform 483"/>
          <p:cNvSpPr>
            <a:spLocks/>
          </p:cNvSpPr>
          <p:nvPr/>
        </p:nvSpPr>
        <p:spPr bwMode="auto">
          <a:xfrm>
            <a:off x="2871882" y="5807954"/>
            <a:ext cx="314866" cy="69617"/>
          </a:xfrm>
          <a:custGeom>
            <a:avLst/>
            <a:gdLst>
              <a:gd name="T0" fmla="*/ 0 w 251"/>
              <a:gd name="T1" fmla="*/ 0 h 63"/>
              <a:gd name="T2" fmla="*/ 2147483647 w 251"/>
              <a:gd name="T3" fmla="*/ 0 h 63"/>
              <a:gd name="T4" fmla="*/ 2147483647 w 251"/>
              <a:gd name="T5" fmla="*/ 2147483647 h 63"/>
              <a:gd name="T6" fmla="*/ 2147483647 w 251"/>
              <a:gd name="T7" fmla="*/ 2147483647 h 63"/>
              <a:gd name="T8" fmla="*/ 0 w 251"/>
              <a:gd name="T9" fmla="*/ 0 h 63"/>
              <a:gd name="T10" fmla="*/ 0 60000 65536"/>
              <a:gd name="T11" fmla="*/ 0 60000 65536"/>
              <a:gd name="T12" fmla="*/ 0 60000 65536"/>
              <a:gd name="T13" fmla="*/ 0 60000 65536"/>
              <a:gd name="T14" fmla="*/ 0 60000 65536"/>
              <a:gd name="T15" fmla="*/ 0 w 251"/>
              <a:gd name="T16" fmla="*/ 0 h 63"/>
              <a:gd name="T17" fmla="*/ 251 w 251"/>
              <a:gd name="T18" fmla="*/ 63 h 63"/>
            </a:gdLst>
            <a:ahLst/>
            <a:cxnLst>
              <a:cxn ang="T10">
                <a:pos x="T0" y="T1"/>
              </a:cxn>
              <a:cxn ang="T11">
                <a:pos x="T2" y="T3"/>
              </a:cxn>
              <a:cxn ang="T12">
                <a:pos x="T4" y="T5"/>
              </a:cxn>
              <a:cxn ang="T13">
                <a:pos x="T6" y="T7"/>
              </a:cxn>
              <a:cxn ang="T14">
                <a:pos x="T8" y="T9"/>
              </a:cxn>
            </a:cxnLst>
            <a:rect l="T15" t="T16" r="T17" b="T18"/>
            <a:pathLst>
              <a:path w="251" h="63">
                <a:moveTo>
                  <a:pt x="0" y="0"/>
                </a:moveTo>
                <a:lnTo>
                  <a:pt x="251" y="0"/>
                </a:lnTo>
                <a:lnTo>
                  <a:pt x="220" y="63"/>
                </a:lnTo>
                <a:lnTo>
                  <a:pt x="31" y="63"/>
                </a:lnTo>
                <a:lnTo>
                  <a:pt x="0" y="0"/>
                </a:lnTo>
                <a:close/>
              </a:path>
            </a:pathLst>
          </a:custGeom>
          <a:solidFill>
            <a:srgbClr val="FFFFFF"/>
          </a:solidFill>
          <a:ln w="9525">
            <a:noFill/>
            <a:round/>
            <a:headEnd/>
            <a:tailEnd/>
          </a:ln>
        </p:spPr>
        <p:txBody>
          <a:bodyPr/>
          <a:lstStyle/>
          <a:p>
            <a:endParaRPr lang="en-US"/>
          </a:p>
        </p:txBody>
      </p:sp>
      <p:sp>
        <p:nvSpPr>
          <p:cNvPr id="485" name="Freeform 484"/>
          <p:cNvSpPr>
            <a:spLocks/>
          </p:cNvSpPr>
          <p:nvPr/>
        </p:nvSpPr>
        <p:spPr bwMode="auto">
          <a:xfrm>
            <a:off x="2871882" y="5807954"/>
            <a:ext cx="314866" cy="69617"/>
          </a:xfrm>
          <a:custGeom>
            <a:avLst/>
            <a:gdLst>
              <a:gd name="T0" fmla="*/ 0 w 251"/>
              <a:gd name="T1" fmla="*/ 0 h 63"/>
              <a:gd name="T2" fmla="*/ 2147483647 w 251"/>
              <a:gd name="T3" fmla="*/ 0 h 63"/>
              <a:gd name="T4" fmla="*/ 2147483647 w 251"/>
              <a:gd name="T5" fmla="*/ 2147483647 h 63"/>
              <a:gd name="T6" fmla="*/ 2147483647 w 251"/>
              <a:gd name="T7" fmla="*/ 2147483647 h 63"/>
              <a:gd name="T8" fmla="*/ 0 w 251"/>
              <a:gd name="T9" fmla="*/ 0 h 63"/>
              <a:gd name="T10" fmla="*/ 0 60000 65536"/>
              <a:gd name="T11" fmla="*/ 0 60000 65536"/>
              <a:gd name="T12" fmla="*/ 0 60000 65536"/>
              <a:gd name="T13" fmla="*/ 0 60000 65536"/>
              <a:gd name="T14" fmla="*/ 0 60000 65536"/>
              <a:gd name="T15" fmla="*/ 0 w 251"/>
              <a:gd name="T16" fmla="*/ 0 h 63"/>
              <a:gd name="T17" fmla="*/ 251 w 251"/>
              <a:gd name="T18" fmla="*/ 63 h 63"/>
            </a:gdLst>
            <a:ahLst/>
            <a:cxnLst>
              <a:cxn ang="T10">
                <a:pos x="T0" y="T1"/>
              </a:cxn>
              <a:cxn ang="T11">
                <a:pos x="T2" y="T3"/>
              </a:cxn>
              <a:cxn ang="T12">
                <a:pos x="T4" y="T5"/>
              </a:cxn>
              <a:cxn ang="T13">
                <a:pos x="T6" y="T7"/>
              </a:cxn>
              <a:cxn ang="T14">
                <a:pos x="T8" y="T9"/>
              </a:cxn>
            </a:cxnLst>
            <a:rect l="T15" t="T16" r="T17" b="T18"/>
            <a:pathLst>
              <a:path w="251" h="63">
                <a:moveTo>
                  <a:pt x="0" y="0"/>
                </a:moveTo>
                <a:lnTo>
                  <a:pt x="251" y="0"/>
                </a:lnTo>
                <a:lnTo>
                  <a:pt x="220" y="63"/>
                </a:lnTo>
                <a:lnTo>
                  <a:pt x="31" y="63"/>
                </a:lnTo>
                <a:lnTo>
                  <a:pt x="0" y="0"/>
                </a:lnTo>
              </a:path>
            </a:pathLst>
          </a:custGeom>
          <a:noFill/>
          <a:ln w="11113">
            <a:solidFill>
              <a:srgbClr val="000000"/>
            </a:solidFill>
            <a:round/>
            <a:headEnd/>
            <a:tailEnd/>
          </a:ln>
        </p:spPr>
        <p:txBody>
          <a:bodyPr/>
          <a:lstStyle/>
          <a:p>
            <a:endParaRPr lang="en-US"/>
          </a:p>
        </p:txBody>
      </p:sp>
      <p:sp>
        <p:nvSpPr>
          <p:cNvPr id="486" name="Rectangle 485"/>
          <p:cNvSpPr>
            <a:spLocks noChangeArrowheads="1"/>
          </p:cNvSpPr>
          <p:nvPr/>
        </p:nvSpPr>
        <p:spPr bwMode="auto">
          <a:xfrm>
            <a:off x="3305565" y="5835537"/>
            <a:ext cx="212386"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WDSEL</a:t>
            </a:r>
            <a:endParaRPr lang="en-US" b="0"/>
          </a:p>
        </p:txBody>
      </p:sp>
      <p:sp>
        <p:nvSpPr>
          <p:cNvPr id="487" name="Line 183"/>
          <p:cNvSpPr>
            <a:spLocks noChangeShapeType="1"/>
          </p:cNvSpPr>
          <p:nvPr/>
        </p:nvSpPr>
        <p:spPr bwMode="auto">
          <a:xfrm>
            <a:off x="3165954" y="5843419"/>
            <a:ext cx="96540" cy="0"/>
          </a:xfrm>
          <a:prstGeom prst="line">
            <a:avLst/>
          </a:prstGeom>
          <a:noFill/>
          <a:ln w="4763">
            <a:solidFill>
              <a:srgbClr val="000000"/>
            </a:solidFill>
            <a:round/>
            <a:headEnd/>
            <a:tailEnd/>
          </a:ln>
        </p:spPr>
        <p:txBody>
          <a:bodyPr/>
          <a:lstStyle/>
          <a:p>
            <a:endParaRPr lang="en-US"/>
          </a:p>
        </p:txBody>
      </p:sp>
      <p:sp>
        <p:nvSpPr>
          <p:cNvPr id="488" name="Freeform 487"/>
          <p:cNvSpPr>
            <a:spLocks/>
          </p:cNvSpPr>
          <p:nvPr/>
        </p:nvSpPr>
        <p:spPr bwMode="auto">
          <a:xfrm>
            <a:off x="3165954" y="5827656"/>
            <a:ext cx="47527" cy="30212"/>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close/>
              </a:path>
            </a:pathLst>
          </a:custGeom>
          <a:solidFill>
            <a:srgbClr val="000000"/>
          </a:solidFill>
          <a:ln w="9525">
            <a:noFill/>
            <a:round/>
            <a:headEnd/>
            <a:tailEnd/>
          </a:ln>
        </p:spPr>
        <p:txBody>
          <a:bodyPr/>
          <a:lstStyle/>
          <a:p>
            <a:endParaRPr lang="en-US"/>
          </a:p>
        </p:txBody>
      </p:sp>
      <p:sp>
        <p:nvSpPr>
          <p:cNvPr id="489" name="Freeform 488"/>
          <p:cNvSpPr>
            <a:spLocks/>
          </p:cNvSpPr>
          <p:nvPr/>
        </p:nvSpPr>
        <p:spPr bwMode="auto">
          <a:xfrm>
            <a:off x="3165954" y="5827656"/>
            <a:ext cx="47527" cy="30212"/>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path>
            </a:pathLst>
          </a:custGeom>
          <a:noFill/>
          <a:ln w="4763">
            <a:solidFill>
              <a:srgbClr val="000000"/>
            </a:solidFill>
            <a:round/>
            <a:headEnd/>
            <a:tailEnd/>
          </a:ln>
        </p:spPr>
        <p:txBody>
          <a:bodyPr/>
          <a:lstStyle/>
          <a:p>
            <a:endParaRPr lang="en-US"/>
          </a:p>
        </p:txBody>
      </p:sp>
      <p:sp>
        <p:nvSpPr>
          <p:cNvPr id="490" name="Line 187"/>
          <p:cNvSpPr>
            <a:spLocks noChangeShapeType="1"/>
          </p:cNvSpPr>
          <p:nvPr/>
        </p:nvSpPr>
        <p:spPr bwMode="auto">
          <a:xfrm flipV="1">
            <a:off x="3033771" y="5877571"/>
            <a:ext cx="1485" cy="256141"/>
          </a:xfrm>
          <a:prstGeom prst="line">
            <a:avLst/>
          </a:prstGeom>
          <a:noFill/>
          <a:ln w="4763">
            <a:solidFill>
              <a:srgbClr val="000000"/>
            </a:solidFill>
            <a:round/>
            <a:headEnd/>
            <a:tailEnd/>
          </a:ln>
        </p:spPr>
        <p:txBody>
          <a:bodyPr/>
          <a:lstStyle/>
          <a:p>
            <a:endParaRPr lang="en-US"/>
          </a:p>
        </p:txBody>
      </p:sp>
      <p:sp>
        <p:nvSpPr>
          <p:cNvPr id="491" name="Freeform 490"/>
          <p:cNvSpPr>
            <a:spLocks/>
          </p:cNvSpPr>
          <p:nvPr/>
        </p:nvSpPr>
        <p:spPr bwMode="auto">
          <a:xfrm>
            <a:off x="3015948" y="6091678"/>
            <a:ext cx="35645" cy="42033"/>
          </a:xfrm>
          <a:custGeom>
            <a:avLst/>
            <a:gdLst>
              <a:gd name="T0" fmla="*/ 2147483647 w 28"/>
              <a:gd name="T1" fmla="*/ 2147483647 h 38"/>
              <a:gd name="T2" fmla="*/ 2147483647 w 28"/>
              <a:gd name="T3" fmla="*/ 0 h 38"/>
              <a:gd name="T4" fmla="*/ 2147483647 w 28"/>
              <a:gd name="T5" fmla="*/ 0 h 38"/>
              <a:gd name="T6" fmla="*/ 2147483647 w 28"/>
              <a:gd name="T7" fmla="*/ 2147483647 h 38"/>
              <a:gd name="T8" fmla="*/ 2147483647 w 28"/>
              <a:gd name="T9" fmla="*/ 2147483647 h 38"/>
              <a:gd name="T10" fmla="*/ 0 w 28"/>
              <a:gd name="T11" fmla="*/ 0 h 38"/>
              <a:gd name="T12" fmla="*/ 0 w 28"/>
              <a:gd name="T13" fmla="*/ 0 h 38"/>
              <a:gd name="T14" fmla="*/ 2147483647 w 28"/>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8"/>
              <a:gd name="T26" fmla="*/ 28 w 28"/>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8">
                <a:moveTo>
                  <a:pt x="14" y="38"/>
                </a:moveTo>
                <a:lnTo>
                  <a:pt x="28" y="0"/>
                </a:lnTo>
                <a:lnTo>
                  <a:pt x="14" y="17"/>
                </a:lnTo>
                <a:lnTo>
                  <a:pt x="0" y="0"/>
                </a:lnTo>
                <a:lnTo>
                  <a:pt x="14" y="38"/>
                </a:lnTo>
                <a:close/>
              </a:path>
            </a:pathLst>
          </a:custGeom>
          <a:solidFill>
            <a:srgbClr val="000000"/>
          </a:solidFill>
          <a:ln w="9525">
            <a:noFill/>
            <a:round/>
            <a:headEnd/>
            <a:tailEnd/>
          </a:ln>
        </p:spPr>
        <p:txBody>
          <a:bodyPr/>
          <a:lstStyle/>
          <a:p>
            <a:endParaRPr lang="en-US"/>
          </a:p>
        </p:txBody>
      </p:sp>
      <p:sp>
        <p:nvSpPr>
          <p:cNvPr id="492" name="Freeform 491"/>
          <p:cNvSpPr>
            <a:spLocks/>
          </p:cNvSpPr>
          <p:nvPr/>
        </p:nvSpPr>
        <p:spPr bwMode="auto">
          <a:xfrm>
            <a:off x="3015948" y="6091678"/>
            <a:ext cx="35645" cy="42033"/>
          </a:xfrm>
          <a:custGeom>
            <a:avLst/>
            <a:gdLst>
              <a:gd name="T0" fmla="*/ 2147483647 w 28"/>
              <a:gd name="T1" fmla="*/ 2147483647 h 38"/>
              <a:gd name="T2" fmla="*/ 2147483647 w 28"/>
              <a:gd name="T3" fmla="*/ 0 h 38"/>
              <a:gd name="T4" fmla="*/ 2147483647 w 28"/>
              <a:gd name="T5" fmla="*/ 0 h 38"/>
              <a:gd name="T6" fmla="*/ 2147483647 w 28"/>
              <a:gd name="T7" fmla="*/ 2147483647 h 38"/>
              <a:gd name="T8" fmla="*/ 2147483647 w 28"/>
              <a:gd name="T9" fmla="*/ 2147483647 h 38"/>
              <a:gd name="T10" fmla="*/ 0 w 28"/>
              <a:gd name="T11" fmla="*/ 0 h 38"/>
              <a:gd name="T12" fmla="*/ 0 w 28"/>
              <a:gd name="T13" fmla="*/ 0 h 38"/>
              <a:gd name="T14" fmla="*/ 2147483647 w 28"/>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8"/>
              <a:gd name="T26" fmla="*/ 28 w 28"/>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8">
                <a:moveTo>
                  <a:pt x="14" y="38"/>
                </a:moveTo>
                <a:lnTo>
                  <a:pt x="28" y="0"/>
                </a:lnTo>
                <a:lnTo>
                  <a:pt x="14" y="17"/>
                </a:lnTo>
                <a:lnTo>
                  <a:pt x="0" y="0"/>
                </a:lnTo>
                <a:lnTo>
                  <a:pt x="14" y="38"/>
                </a:lnTo>
              </a:path>
            </a:pathLst>
          </a:custGeom>
          <a:noFill/>
          <a:ln w="4763">
            <a:solidFill>
              <a:srgbClr val="000000"/>
            </a:solidFill>
            <a:round/>
            <a:headEnd/>
            <a:tailEnd/>
          </a:ln>
        </p:spPr>
        <p:txBody>
          <a:bodyPr/>
          <a:lstStyle/>
          <a:p>
            <a:endParaRPr lang="en-US"/>
          </a:p>
        </p:txBody>
      </p:sp>
      <p:sp>
        <p:nvSpPr>
          <p:cNvPr id="493" name="Freeform 492"/>
          <p:cNvSpPr>
            <a:spLocks/>
          </p:cNvSpPr>
          <p:nvPr/>
        </p:nvSpPr>
        <p:spPr bwMode="auto">
          <a:xfrm>
            <a:off x="786638" y="5207665"/>
            <a:ext cx="2168416" cy="596347"/>
          </a:xfrm>
          <a:custGeom>
            <a:avLst/>
            <a:gdLst>
              <a:gd name="T0" fmla="*/ 2147483647 w 1731"/>
              <a:gd name="T1" fmla="*/ 2147483647 h 539"/>
              <a:gd name="T2" fmla="*/ 2147483647 w 1731"/>
              <a:gd name="T3" fmla="*/ 2147483647 h 539"/>
              <a:gd name="T4" fmla="*/ 0 w 1731"/>
              <a:gd name="T5" fmla="*/ 2147483647 h 539"/>
              <a:gd name="T6" fmla="*/ 0 w 1731"/>
              <a:gd name="T7" fmla="*/ 0 h 539"/>
              <a:gd name="T8" fmla="*/ 0 60000 65536"/>
              <a:gd name="T9" fmla="*/ 0 60000 65536"/>
              <a:gd name="T10" fmla="*/ 0 60000 65536"/>
              <a:gd name="T11" fmla="*/ 0 60000 65536"/>
              <a:gd name="T12" fmla="*/ 0 w 1731"/>
              <a:gd name="T13" fmla="*/ 0 h 539"/>
              <a:gd name="T14" fmla="*/ 1731 w 1731"/>
              <a:gd name="T15" fmla="*/ 539 h 539"/>
            </a:gdLst>
            <a:ahLst/>
            <a:cxnLst>
              <a:cxn ang="T8">
                <a:pos x="T0" y="T1"/>
              </a:cxn>
              <a:cxn ang="T9">
                <a:pos x="T2" y="T3"/>
              </a:cxn>
              <a:cxn ang="T10">
                <a:pos x="T4" y="T5"/>
              </a:cxn>
              <a:cxn ang="T11">
                <a:pos x="T6" y="T7"/>
              </a:cxn>
            </a:cxnLst>
            <a:rect l="T12" t="T13" r="T14" b="T15"/>
            <a:pathLst>
              <a:path w="1731" h="539">
                <a:moveTo>
                  <a:pt x="1731" y="539"/>
                </a:moveTo>
                <a:lnTo>
                  <a:pt x="1731" y="431"/>
                </a:lnTo>
                <a:lnTo>
                  <a:pt x="0" y="427"/>
                </a:lnTo>
                <a:lnTo>
                  <a:pt x="0" y="0"/>
                </a:lnTo>
              </a:path>
            </a:pathLst>
          </a:custGeom>
          <a:noFill/>
          <a:ln w="4763">
            <a:solidFill>
              <a:srgbClr val="000000"/>
            </a:solidFill>
            <a:round/>
            <a:headEnd/>
            <a:tailEnd/>
          </a:ln>
        </p:spPr>
        <p:txBody>
          <a:bodyPr/>
          <a:lstStyle/>
          <a:p>
            <a:endParaRPr lang="en-US"/>
          </a:p>
        </p:txBody>
      </p:sp>
      <p:sp>
        <p:nvSpPr>
          <p:cNvPr id="494" name="Freeform 493"/>
          <p:cNvSpPr>
            <a:spLocks/>
          </p:cNvSpPr>
          <p:nvPr/>
        </p:nvSpPr>
        <p:spPr bwMode="auto">
          <a:xfrm>
            <a:off x="2937231" y="5758039"/>
            <a:ext cx="35645" cy="45973"/>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495" name="Freeform 494"/>
          <p:cNvSpPr>
            <a:spLocks/>
          </p:cNvSpPr>
          <p:nvPr/>
        </p:nvSpPr>
        <p:spPr bwMode="auto">
          <a:xfrm>
            <a:off x="2937231" y="5758039"/>
            <a:ext cx="35645" cy="45973"/>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496" name="Freeform 495"/>
          <p:cNvSpPr>
            <a:spLocks/>
          </p:cNvSpPr>
          <p:nvPr/>
        </p:nvSpPr>
        <p:spPr bwMode="auto">
          <a:xfrm>
            <a:off x="3201600" y="3663016"/>
            <a:ext cx="310411" cy="74872"/>
          </a:xfrm>
          <a:custGeom>
            <a:avLst/>
            <a:gdLst>
              <a:gd name="T0" fmla="*/ 0 w 388"/>
              <a:gd name="T1" fmla="*/ 0 h 63"/>
              <a:gd name="T2" fmla="*/ 2147483647 w 388"/>
              <a:gd name="T3" fmla="*/ 0 h 63"/>
              <a:gd name="T4" fmla="*/ 2147483647 w 388"/>
              <a:gd name="T5" fmla="*/ 2147483647 h 63"/>
              <a:gd name="T6" fmla="*/ 2147483647 w 388"/>
              <a:gd name="T7" fmla="*/ 2147483647 h 63"/>
              <a:gd name="T8" fmla="*/ 0 w 388"/>
              <a:gd name="T9" fmla="*/ 0 h 63"/>
              <a:gd name="T10" fmla="*/ 0 60000 65536"/>
              <a:gd name="T11" fmla="*/ 0 60000 65536"/>
              <a:gd name="T12" fmla="*/ 0 60000 65536"/>
              <a:gd name="T13" fmla="*/ 0 60000 65536"/>
              <a:gd name="T14" fmla="*/ 0 60000 65536"/>
              <a:gd name="T15" fmla="*/ 0 w 388"/>
              <a:gd name="T16" fmla="*/ 0 h 63"/>
              <a:gd name="T17" fmla="*/ 388 w 388"/>
              <a:gd name="T18" fmla="*/ 63 h 63"/>
            </a:gdLst>
            <a:ahLst/>
            <a:cxnLst>
              <a:cxn ang="T10">
                <a:pos x="T0" y="T1"/>
              </a:cxn>
              <a:cxn ang="T11">
                <a:pos x="T2" y="T3"/>
              </a:cxn>
              <a:cxn ang="T12">
                <a:pos x="T4" y="T5"/>
              </a:cxn>
              <a:cxn ang="T13">
                <a:pos x="T6" y="T7"/>
              </a:cxn>
              <a:cxn ang="T14">
                <a:pos x="T8" y="T9"/>
              </a:cxn>
            </a:cxnLst>
            <a:rect l="T15" t="T16" r="T17" b="T18"/>
            <a:pathLst>
              <a:path w="388" h="63">
                <a:moveTo>
                  <a:pt x="0" y="0"/>
                </a:moveTo>
                <a:lnTo>
                  <a:pt x="388" y="0"/>
                </a:lnTo>
                <a:lnTo>
                  <a:pt x="339" y="63"/>
                </a:lnTo>
                <a:lnTo>
                  <a:pt x="49" y="63"/>
                </a:lnTo>
                <a:lnTo>
                  <a:pt x="0" y="0"/>
                </a:lnTo>
              </a:path>
            </a:pathLst>
          </a:custGeom>
          <a:noFill/>
          <a:ln w="11113">
            <a:solidFill>
              <a:srgbClr val="000000"/>
            </a:solidFill>
            <a:round/>
            <a:headEnd/>
            <a:tailEnd/>
          </a:ln>
        </p:spPr>
        <p:txBody>
          <a:bodyPr/>
          <a:lstStyle/>
          <a:p>
            <a:endParaRPr lang="en-US"/>
          </a:p>
        </p:txBody>
      </p:sp>
      <p:sp>
        <p:nvSpPr>
          <p:cNvPr id="497" name="Rectangle 496"/>
          <p:cNvSpPr>
            <a:spLocks noChangeArrowheads="1"/>
          </p:cNvSpPr>
          <p:nvPr/>
        </p:nvSpPr>
        <p:spPr bwMode="auto">
          <a:xfrm>
            <a:off x="3596667" y="3663016"/>
            <a:ext cx="158919"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BSEL</a:t>
            </a:r>
            <a:endParaRPr lang="en-US" b="0"/>
          </a:p>
        </p:txBody>
      </p:sp>
      <p:sp>
        <p:nvSpPr>
          <p:cNvPr id="498" name="Line 222"/>
          <p:cNvSpPr>
            <a:spLocks noChangeShapeType="1"/>
          </p:cNvSpPr>
          <p:nvPr/>
        </p:nvSpPr>
        <p:spPr bwMode="auto">
          <a:xfrm>
            <a:off x="3486761" y="3702422"/>
            <a:ext cx="96540" cy="0"/>
          </a:xfrm>
          <a:prstGeom prst="line">
            <a:avLst/>
          </a:prstGeom>
          <a:noFill/>
          <a:ln w="4763">
            <a:solidFill>
              <a:srgbClr val="000000"/>
            </a:solidFill>
            <a:round/>
            <a:headEnd/>
            <a:tailEnd/>
          </a:ln>
        </p:spPr>
        <p:txBody>
          <a:bodyPr/>
          <a:lstStyle/>
          <a:p>
            <a:endParaRPr lang="en-US"/>
          </a:p>
        </p:txBody>
      </p:sp>
      <p:sp>
        <p:nvSpPr>
          <p:cNvPr id="499" name="Freeform 498"/>
          <p:cNvSpPr>
            <a:spLocks/>
          </p:cNvSpPr>
          <p:nvPr/>
        </p:nvSpPr>
        <p:spPr bwMode="auto">
          <a:xfrm>
            <a:off x="3486761" y="3681405"/>
            <a:ext cx="49013" cy="35466"/>
          </a:xfrm>
          <a:custGeom>
            <a:avLst/>
            <a:gdLst>
              <a:gd name="T0" fmla="*/ 0 w 39"/>
              <a:gd name="T1" fmla="*/ 2147483647 h 32"/>
              <a:gd name="T2" fmla="*/ 2147483647 w 39"/>
              <a:gd name="T3" fmla="*/ 2147483647 h 32"/>
              <a:gd name="T4" fmla="*/ 2147483647 w 39"/>
              <a:gd name="T5" fmla="*/ 2147483647 h 32"/>
              <a:gd name="T6" fmla="*/ 2147483647 w 39"/>
              <a:gd name="T7" fmla="*/ 2147483647 h 32"/>
              <a:gd name="T8" fmla="*/ 2147483647 w 39"/>
              <a:gd name="T9" fmla="*/ 2147483647 h 32"/>
              <a:gd name="T10" fmla="*/ 2147483647 w 39"/>
              <a:gd name="T11" fmla="*/ 0 h 32"/>
              <a:gd name="T12" fmla="*/ 2147483647 w 39"/>
              <a:gd name="T13" fmla="*/ 0 h 32"/>
              <a:gd name="T14" fmla="*/ 0 w 39"/>
              <a:gd name="T15" fmla="*/ 2147483647 h 32"/>
              <a:gd name="T16" fmla="*/ 0 60000 65536"/>
              <a:gd name="T17" fmla="*/ 0 60000 65536"/>
              <a:gd name="T18" fmla="*/ 0 60000 65536"/>
              <a:gd name="T19" fmla="*/ 0 60000 65536"/>
              <a:gd name="T20" fmla="*/ 0 60000 65536"/>
              <a:gd name="T21" fmla="*/ 0 60000 65536"/>
              <a:gd name="T22" fmla="*/ 0 60000 65536"/>
              <a:gd name="T23" fmla="*/ 0 60000 65536"/>
              <a:gd name="T24" fmla="*/ 0 w 39"/>
              <a:gd name="T25" fmla="*/ 0 h 32"/>
              <a:gd name="T26" fmla="*/ 39 w 39"/>
              <a:gd name="T27" fmla="*/ 32 h 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9" h="32">
                <a:moveTo>
                  <a:pt x="0" y="18"/>
                </a:moveTo>
                <a:lnTo>
                  <a:pt x="39" y="32"/>
                </a:lnTo>
                <a:lnTo>
                  <a:pt x="18" y="18"/>
                </a:lnTo>
                <a:lnTo>
                  <a:pt x="39" y="0"/>
                </a:lnTo>
                <a:lnTo>
                  <a:pt x="0" y="18"/>
                </a:lnTo>
                <a:close/>
              </a:path>
            </a:pathLst>
          </a:custGeom>
          <a:solidFill>
            <a:srgbClr val="000000"/>
          </a:solidFill>
          <a:ln w="9525">
            <a:noFill/>
            <a:round/>
            <a:headEnd/>
            <a:tailEnd/>
          </a:ln>
        </p:spPr>
        <p:txBody>
          <a:bodyPr/>
          <a:lstStyle/>
          <a:p>
            <a:endParaRPr lang="en-US"/>
          </a:p>
        </p:txBody>
      </p:sp>
      <p:sp>
        <p:nvSpPr>
          <p:cNvPr id="500" name="Freeform 499"/>
          <p:cNvSpPr>
            <a:spLocks/>
          </p:cNvSpPr>
          <p:nvPr/>
        </p:nvSpPr>
        <p:spPr bwMode="auto">
          <a:xfrm>
            <a:off x="3486761" y="3681405"/>
            <a:ext cx="49013" cy="35466"/>
          </a:xfrm>
          <a:custGeom>
            <a:avLst/>
            <a:gdLst>
              <a:gd name="T0" fmla="*/ 0 w 39"/>
              <a:gd name="T1" fmla="*/ 2147483647 h 32"/>
              <a:gd name="T2" fmla="*/ 2147483647 w 39"/>
              <a:gd name="T3" fmla="*/ 2147483647 h 32"/>
              <a:gd name="T4" fmla="*/ 2147483647 w 39"/>
              <a:gd name="T5" fmla="*/ 2147483647 h 32"/>
              <a:gd name="T6" fmla="*/ 2147483647 w 39"/>
              <a:gd name="T7" fmla="*/ 2147483647 h 32"/>
              <a:gd name="T8" fmla="*/ 2147483647 w 39"/>
              <a:gd name="T9" fmla="*/ 2147483647 h 32"/>
              <a:gd name="T10" fmla="*/ 2147483647 w 39"/>
              <a:gd name="T11" fmla="*/ 0 h 32"/>
              <a:gd name="T12" fmla="*/ 2147483647 w 39"/>
              <a:gd name="T13" fmla="*/ 0 h 32"/>
              <a:gd name="T14" fmla="*/ 0 w 39"/>
              <a:gd name="T15" fmla="*/ 2147483647 h 32"/>
              <a:gd name="T16" fmla="*/ 0 60000 65536"/>
              <a:gd name="T17" fmla="*/ 0 60000 65536"/>
              <a:gd name="T18" fmla="*/ 0 60000 65536"/>
              <a:gd name="T19" fmla="*/ 0 60000 65536"/>
              <a:gd name="T20" fmla="*/ 0 60000 65536"/>
              <a:gd name="T21" fmla="*/ 0 60000 65536"/>
              <a:gd name="T22" fmla="*/ 0 60000 65536"/>
              <a:gd name="T23" fmla="*/ 0 60000 65536"/>
              <a:gd name="T24" fmla="*/ 0 w 39"/>
              <a:gd name="T25" fmla="*/ 0 h 32"/>
              <a:gd name="T26" fmla="*/ 39 w 39"/>
              <a:gd name="T27" fmla="*/ 32 h 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9" h="32">
                <a:moveTo>
                  <a:pt x="0" y="18"/>
                </a:moveTo>
                <a:lnTo>
                  <a:pt x="39" y="32"/>
                </a:lnTo>
                <a:lnTo>
                  <a:pt x="18" y="18"/>
                </a:lnTo>
                <a:lnTo>
                  <a:pt x="39" y="0"/>
                </a:lnTo>
                <a:lnTo>
                  <a:pt x="0" y="18"/>
                </a:lnTo>
              </a:path>
            </a:pathLst>
          </a:custGeom>
          <a:noFill/>
          <a:ln w="4763">
            <a:solidFill>
              <a:srgbClr val="000000"/>
            </a:solidFill>
            <a:round/>
            <a:headEnd/>
            <a:tailEnd/>
          </a:ln>
        </p:spPr>
        <p:txBody>
          <a:bodyPr/>
          <a:lstStyle/>
          <a:p>
            <a:endParaRPr lang="en-US"/>
          </a:p>
        </p:txBody>
      </p:sp>
      <p:sp>
        <p:nvSpPr>
          <p:cNvPr id="501" name="Line 265"/>
          <p:cNvSpPr>
            <a:spLocks noChangeShapeType="1"/>
          </p:cNvSpPr>
          <p:nvPr/>
        </p:nvSpPr>
        <p:spPr bwMode="auto">
          <a:xfrm>
            <a:off x="2721051" y="3044825"/>
            <a:ext cx="0" cy="609600"/>
          </a:xfrm>
          <a:prstGeom prst="line">
            <a:avLst/>
          </a:prstGeom>
          <a:noFill/>
          <a:ln w="4763">
            <a:solidFill>
              <a:srgbClr val="000000"/>
            </a:solidFill>
            <a:round/>
            <a:headEnd/>
            <a:tailEnd/>
          </a:ln>
        </p:spPr>
        <p:txBody>
          <a:bodyPr/>
          <a:lstStyle/>
          <a:p>
            <a:endParaRPr lang="en-US"/>
          </a:p>
        </p:txBody>
      </p:sp>
      <p:sp>
        <p:nvSpPr>
          <p:cNvPr id="502" name="Freeform 501"/>
          <p:cNvSpPr>
            <a:spLocks/>
          </p:cNvSpPr>
          <p:nvPr/>
        </p:nvSpPr>
        <p:spPr bwMode="auto">
          <a:xfrm>
            <a:off x="3452602" y="3620982"/>
            <a:ext cx="35645" cy="47287"/>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503" name="Line 271"/>
          <p:cNvSpPr>
            <a:spLocks noChangeShapeType="1"/>
          </p:cNvSpPr>
          <p:nvPr/>
        </p:nvSpPr>
        <p:spPr bwMode="auto">
          <a:xfrm flipV="1">
            <a:off x="2680288" y="3737293"/>
            <a:ext cx="1485" cy="332920"/>
          </a:xfrm>
          <a:prstGeom prst="line">
            <a:avLst/>
          </a:prstGeom>
          <a:noFill/>
          <a:ln w="4763">
            <a:solidFill>
              <a:srgbClr val="000000"/>
            </a:solidFill>
            <a:round/>
            <a:headEnd/>
            <a:tailEnd/>
          </a:ln>
        </p:spPr>
        <p:txBody>
          <a:bodyPr/>
          <a:lstStyle/>
          <a:p>
            <a:endParaRPr lang="en-US"/>
          </a:p>
        </p:txBody>
      </p:sp>
      <p:sp>
        <p:nvSpPr>
          <p:cNvPr id="504" name="Freeform 503"/>
          <p:cNvSpPr>
            <a:spLocks/>
          </p:cNvSpPr>
          <p:nvPr/>
        </p:nvSpPr>
        <p:spPr bwMode="auto">
          <a:xfrm>
            <a:off x="2662467" y="4026867"/>
            <a:ext cx="34160" cy="43346"/>
          </a:xfrm>
          <a:custGeom>
            <a:avLst/>
            <a:gdLst>
              <a:gd name="T0" fmla="*/ 2147483647 w 28"/>
              <a:gd name="T1" fmla="*/ 2147483647 h 39"/>
              <a:gd name="T2" fmla="*/ 2147483647 w 28"/>
              <a:gd name="T3" fmla="*/ 0 h 39"/>
              <a:gd name="T4" fmla="*/ 2147483647 w 28"/>
              <a:gd name="T5" fmla="*/ 0 h 39"/>
              <a:gd name="T6" fmla="*/ 2147483647 w 28"/>
              <a:gd name="T7" fmla="*/ 2147483647 h 39"/>
              <a:gd name="T8" fmla="*/ 2147483647 w 28"/>
              <a:gd name="T9" fmla="*/ 2147483647 h 39"/>
              <a:gd name="T10" fmla="*/ 0 w 28"/>
              <a:gd name="T11" fmla="*/ 0 h 39"/>
              <a:gd name="T12" fmla="*/ 0 w 28"/>
              <a:gd name="T13" fmla="*/ 0 h 39"/>
              <a:gd name="T14" fmla="*/ 2147483647 w 28"/>
              <a:gd name="T15" fmla="*/ 2147483647 h 39"/>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9"/>
              <a:gd name="T26" fmla="*/ 28 w 28"/>
              <a:gd name="T27" fmla="*/ 39 h 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9">
                <a:moveTo>
                  <a:pt x="14" y="39"/>
                </a:moveTo>
                <a:lnTo>
                  <a:pt x="28" y="0"/>
                </a:lnTo>
                <a:lnTo>
                  <a:pt x="14" y="18"/>
                </a:lnTo>
                <a:lnTo>
                  <a:pt x="0" y="0"/>
                </a:lnTo>
                <a:lnTo>
                  <a:pt x="14" y="39"/>
                </a:lnTo>
                <a:close/>
              </a:path>
            </a:pathLst>
          </a:custGeom>
          <a:solidFill>
            <a:srgbClr val="000000"/>
          </a:solidFill>
          <a:ln w="9525">
            <a:noFill/>
            <a:round/>
            <a:headEnd/>
            <a:tailEnd/>
          </a:ln>
        </p:spPr>
        <p:txBody>
          <a:bodyPr/>
          <a:lstStyle/>
          <a:p>
            <a:endParaRPr lang="en-US"/>
          </a:p>
        </p:txBody>
      </p:sp>
      <p:sp>
        <p:nvSpPr>
          <p:cNvPr id="505" name="Freeform 504"/>
          <p:cNvSpPr>
            <a:spLocks/>
          </p:cNvSpPr>
          <p:nvPr/>
        </p:nvSpPr>
        <p:spPr bwMode="auto">
          <a:xfrm>
            <a:off x="2662467" y="4026867"/>
            <a:ext cx="34160" cy="43346"/>
          </a:xfrm>
          <a:custGeom>
            <a:avLst/>
            <a:gdLst>
              <a:gd name="T0" fmla="*/ 2147483647 w 28"/>
              <a:gd name="T1" fmla="*/ 2147483647 h 39"/>
              <a:gd name="T2" fmla="*/ 2147483647 w 28"/>
              <a:gd name="T3" fmla="*/ 0 h 39"/>
              <a:gd name="T4" fmla="*/ 2147483647 w 28"/>
              <a:gd name="T5" fmla="*/ 0 h 39"/>
              <a:gd name="T6" fmla="*/ 2147483647 w 28"/>
              <a:gd name="T7" fmla="*/ 2147483647 h 39"/>
              <a:gd name="T8" fmla="*/ 2147483647 w 28"/>
              <a:gd name="T9" fmla="*/ 2147483647 h 39"/>
              <a:gd name="T10" fmla="*/ 0 w 28"/>
              <a:gd name="T11" fmla="*/ 0 h 39"/>
              <a:gd name="T12" fmla="*/ 0 w 28"/>
              <a:gd name="T13" fmla="*/ 0 h 39"/>
              <a:gd name="T14" fmla="*/ 2147483647 w 28"/>
              <a:gd name="T15" fmla="*/ 2147483647 h 39"/>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9"/>
              <a:gd name="T26" fmla="*/ 28 w 28"/>
              <a:gd name="T27" fmla="*/ 39 h 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9">
                <a:moveTo>
                  <a:pt x="14" y="39"/>
                </a:moveTo>
                <a:lnTo>
                  <a:pt x="28" y="0"/>
                </a:lnTo>
                <a:lnTo>
                  <a:pt x="14" y="18"/>
                </a:lnTo>
                <a:lnTo>
                  <a:pt x="0" y="0"/>
                </a:lnTo>
                <a:lnTo>
                  <a:pt x="14" y="39"/>
                </a:lnTo>
              </a:path>
            </a:pathLst>
          </a:custGeom>
          <a:noFill/>
          <a:ln w="4763">
            <a:solidFill>
              <a:srgbClr val="000000"/>
            </a:solidFill>
            <a:round/>
            <a:headEnd/>
            <a:tailEnd/>
          </a:ln>
        </p:spPr>
        <p:txBody>
          <a:bodyPr/>
          <a:lstStyle/>
          <a:p>
            <a:endParaRPr lang="en-US"/>
          </a:p>
        </p:txBody>
      </p:sp>
      <p:sp>
        <p:nvSpPr>
          <p:cNvPr id="506" name="Line 274"/>
          <p:cNvSpPr>
            <a:spLocks noChangeShapeType="1"/>
          </p:cNvSpPr>
          <p:nvPr/>
        </p:nvSpPr>
        <p:spPr bwMode="auto">
          <a:xfrm flipV="1">
            <a:off x="3388737" y="3740468"/>
            <a:ext cx="0" cy="329745"/>
          </a:xfrm>
          <a:prstGeom prst="line">
            <a:avLst/>
          </a:prstGeom>
          <a:noFill/>
          <a:ln w="4763">
            <a:solidFill>
              <a:srgbClr val="000000"/>
            </a:solidFill>
            <a:round/>
            <a:headEnd/>
            <a:tailEnd/>
          </a:ln>
        </p:spPr>
        <p:txBody>
          <a:bodyPr/>
          <a:lstStyle/>
          <a:p>
            <a:endParaRPr lang="en-US"/>
          </a:p>
        </p:txBody>
      </p:sp>
      <p:sp>
        <p:nvSpPr>
          <p:cNvPr id="507" name="Freeform 506"/>
          <p:cNvSpPr>
            <a:spLocks/>
          </p:cNvSpPr>
          <p:nvPr/>
        </p:nvSpPr>
        <p:spPr bwMode="auto">
          <a:xfrm>
            <a:off x="3370914" y="4026867"/>
            <a:ext cx="35645" cy="43346"/>
          </a:xfrm>
          <a:custGeom>
            <a:avLst/>
            <a:gdLst>
              <a:gd name="T0" fmla="*/ 2147483647 w 28"/>
              <a:gd name="T1" fmla="*/ 2147483647 h 39"/>
              <a:gd name="T2" fmla="*/ 2147483647 w 28"/>
              <a:gd name="T3" fmla="*/ 0 h 39"/>
              <a:gd name="T4" fmla="*/ 2147483647 w 28"/>
              <a:gd name="T5" fmla="*/ 0 h 39"/>
              <a:gd name="T6" fmla="*/ 2147483647 w 28"/>
              <a:gd name="T7" fmla="*/ 2147483647 h 39"/>
              <a:gd name="T8" fmla="*/ 2147483647 w 28"/>
              <a:gd name="T9" fmla="*/ 2147483647 h 39"/>
              <a:gd name="T10" fmla="*/ 0 w 28"/>
              <a:gd name="T11" fmla="*/ 0 h 39"/>
              <a:gd name="T12" fmla="*/ 0 w 28"/>
              <a:gd name="T13" fmla="*/ 0 h 39"/>
              <a:gd name="T14" fmla="*/ 2147483647 w 28"/>
              <a:gd name="T15" fmla="*/ 2147483647 h 39"/>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9"/>
              <a:gd name="T26" fmla="*/ 28 w 28"/>
              <a:gd name="T27" fmla="*/ 39 h 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9">
                <a:moveTo>
                  <a:pt x="14" y="39"/>
                </a:moveTo>
                <a:lnTo>
                  <a:pt x="28" y="0"/>
                </a:lnTo>
                <a:lnTo>
                  <a:pt x="14" y="18"/>
                </a:lnTo>
                <a:lnTo>
                  <a:pt x="0" y="0"/>
                </a:lnTo>
                <a:lnTo>
                  <a:pt x="14" y="39"/>
                </a:lnTo>
                <a:close/>
              </a:path>
            </a:pathLst>
          </a:custGeom>
          <a:solidFill>
            <a:srgbClr val="000000"/>
          </a:solidFill>
          <a:ln w="9525">
            <a:noFill/>
            <a:round/>
            <a:headEnd/>
            <a:tailEnd/>
          </a:ln>
        </p:spPr>
        <p:txBody>
          <a:bodyPr/>
          <a:lstStyle/>
          <a:p>
            <a:endParaRPr lang="en-US"/>
          </a:p>
        </p:txBody>
      </p:sp>
      <p:sp>
        <p:nvSpPr>
          <p:cNvPr id="508" name="Freeform 507"/>
          <p:cNvSpPr>
            <a:spLocks/>
          </p:cNvSpPr>
          <p:nvPr/>
        </p:nvSpPr>
        <p:spPr bwMode="auto">
          <a:xfrm>
            <a:off x="3370914" y="4026867"/>
            <a:ext cx="35645" cy="43346"/>
          </a:xfrm>
          <a:custGeom>
            <a:avLst/>
            <a:gdLst>
              <a:gd name="T0" fmla="*/ 2147483647 w 28"/>
              <a:gd name="T1" fmla="*/ 2147483647 h 39"/>
              <a:gd name="T2" fmla="*/ 2147483647 w 28"/>
              <a:gd name="T3" fmla="*/ 0 h 39"/>
              <a:gd name="T4" fmla="*/ 2147483647 w 28"/>
              <a:gd name="T5" fmla="*/ 0 h 39"/>
              <a:gd name="T6" fmla="*/ 2147483647 w 28"/>
              <a:gd name="T7" fmla="*/ 2147483647 h 39"/>
              <a:gd name="T8" fmla="*/ 2147483647 w 28"/>
              <a:gd name="T9" fmla="*/ 2147483647 h 39"/>
              <a:gd name="T10" fmla="*/ 0 w 28"/>
              <a:gd name="T11" fmla="*/ 0 h 39"/>
              <a:gd name="T12" fmla="*/ 0 w 28"/>
              <a:gd name="T13" fmla="*/ 0 h 39"/>
              <a:gd name="T14" fmla="*/ 2147483647 w 28"/>
              <a:gd name="T15" fmla="*/ 2147483647 h 39"/>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9"/>
              <a:gd name="T26" fmla="*/ 28 w 28"/>
              <a:gd name="T27" fmla="*/ 39 h 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9">
                <a:moveTo>
                  <a:pt x="14" y="39"/>
                </a:moveTo>
                <a:lnTo>
                  <a:pt x="28" y="0"/>
                </a:lnTo>
                <a:lnTo>
                  <a:pt x="14" y="18"/>
                </a:lnTo>
                <a:lnTo>
                  <a:pt x="0" y="0"/>
                </a:lnTo>
                <a:lnTo>
                  <a:pt x="14" y="39"/>
                </a:lnTo>
              </a:path>
            </a:pathLst>
          </a:custGeom>
          <a:noFill/>
          <a:ln w="4763">
            <a:solidFill>
              <a:srgbClr val="000000"/>
            </a:solidFill>
            <a:round/>
            <a:headEnd/>
            <a:tailEnd/>
          </a:ln>
        </p:spPr>
        <p:txBody>
          <a:bodyPr/>
          <a:lstStyle/>
          <a:p>
            <a:endParaRPr lang="en-US"/>
          </a:p>
        </p:txBody>
      </p:sp>
      <p:sp>
        <p:nvSpPr>
          <p:cNvPr id="509" name="Freeform 508"/>
          <p:cNvSpPr>
            <a:spLocks/>
          </p:cNvSpPr>
          <p:nvPr/>
        </p:nvSpPr>
        <p:spPr bwMode="auto">
          <a:xfrm>
            <a:off x="4060055" y="4754627"/>
            <a:ext cx="35645" cy="45973"/>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510" name="Freeform 509"/>
          <p:cNvSpPr>
            <a:spLocks/>
          </p:cNvSpPr>
          <p:nvPr/>
        </p:nvSpPr>
        <p:spPr bwMode="auto">
          <a:xfrm>
            <a:off x="3033771" y="4579280"/>
            <a:ext cx="709934" cy="278470"/>
          </a:xfrm>
          <a:custGeom>
            <a:avLst/>
            <a:gdLst>
              <a:gd name="T0" fmla="*/ 2147483647 w 567"/>
              <a:gd name="T1" fmla="*/ 2147483647 h 252"/>
              <a:gd name="T2" fmla="*/ 0 w 567"/>
              <a:gd name="T3" fmla="*/ 2147483647 h 252"/>
              <a:gd name="T4" fmla="*/ 0 w 567"/>
              <a:gd name="T5" fmla="*/ 0 h 252"/>
              <a:gd name="T6" fmla="*/ 0 w 567"/>
              <a:gd name="T7" fmla="*/ 0 h 252"/>
              <a:gd name="T8" fmla="*/ 0 60000 65536"/>
              <a:gd name="T9" fmla="*/ 0 60000 65536"/>
              <a:gd name="T10" fmla="*/ 0 60000 65536"/>
              <a:gd name="T11" fmla="*/ 0 60000 65536"/>
              <a:gd name="T12" fmla="*/ 0 w 567"/>
              <a:gd name="T13" fmla="*/ 0 h 252"/>
              <a:gd name="T14" fmla="*/ 567 w 567"/>
              <a:gd name="T15" fmla="*/ 252 h 252"/>
            </a:gdLst>
            <a:ahLst/>
            <a:cxnLst>
              <a:cxn ang="T8">
                <a:pos x="T0" y="T1"/>
              </a:cxn>
              <a:cxn ang="T9">
                <a:pos x="T2" y="T3"/>
              </a:cxn>
              <a:cxn ang="T10">
                <a:pos x="T4" y="T5"/>
              </a:cxn>
              <a:cxn ang="T11">
                <a:pos x="T6" y="T7"/>
              </a:cxn>
            </a:cxnLst>
            <a:rect l="T12" t="T13" r="T14" b="T15"/>
            <a:pathLst>
              <a:path w="567" h="252">
                <a:moveTo>
                  <a:pt x="567" y="252"/>
                </a:moveTo>
                <a:lnTo>
                  <a:pt x="0" y="252"/>
                </a:lnTo>
                <a:lnTo>
                  <a:pt x="0" y="0"/>
                </a:lnTo>
              </a:path>
            </a:pathLst>
          </a:custGeom>
          <a:noFill/>
          <a:ln w="4763">
            <a:solidFill>
              <a:srgbClr val="000000"/>
            </a:solidFill>
            <a:round/>
            <a:headEnd/>
            <a:tailEnd/>
          </a:ln>
        </p:spPr>
        <p:txBody>
          <a:bodyPr/>
          <a:lstStyle/>
          <a:p>
            <a:endParaRPr lang="en-US"/>
          </a:p>
        </p:txBody>
      </p:sp>
      <p:sp>
        <p:nvSpPr>
          <p:cNvPr id="511" name="Freeform 510"/>
          <p:cNvSpPr>
            <a:spLocks/>
          </p:cNvSpPr>
          <p:nvPr/>
        </p:nvSpPr>
        <p:spPr bwMode="auto">
          <a:xfrm>
            <a:off x="3691721" y="4845275"/>
            <a:ext cx="51983" cy="31525"/>
          </a:xfrm>
          <a:custGeom>
            <a:avLst/>
            <a:gdLst>
              <a:gd name="T0" fmla="*/ 2147483647 w 42"/>
              <a:gd name="T1" fmla="*/ 2147483647 h 28"/>
              <a:gd name="T2" fmla="*/ 0 w 42"/>
              <a:gd name="T3" fmla="*/ 0 h 28"/>
              <a:gd name="T4" fmla="*/ 0 w 42"/>
              <a:gd name="T5" fmla="*/ 0 h 28"/>
              <a:gd name="T6" fmla="*/ 2147483647 w 42"/>
              <a:gd name="T7" fmla="*/ 2147483647 h 28"/>
              <a:gd name="T8" fmla="*/ 2147483647 w 42"/>
              <a:gd name="T9" fmla="*/ 2147483647 h 28"/>
              <a:gd name="T10" fmla="*/ 0 w 42"/>
              <a:gd name="T11" fmla="*/ 2147483647 h 28"/>
              <a:gd name="T12" fmla="*/ 0 w 42"/>
              <a:gd name="T13" fmla="*/ 2147483647 h 28"/>
              <a:gd name="T14" fmla="*/ 2147483647 w 42"/>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28"/>
              <a:gd name="T26" fmla="*/ 42 w 42"/>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28">
                <a:moveTo>
                  <a:pt x="42" y="14"/>
                </a:moveTo>
                <a:lnTo>
                  <a:pt x="0" y="0"/>
                </a:lnTo>
                <a:lnTo>
                  <a:pt x="21" y="14"/>
                </a:lnTo>
                <a:lnTo>
                  <a:pt x="0" y="28"/>
                </a:lnTo>
                <a:lnTo>
                  <a:pt x="42" y="14"/>
                </a:lnTo>
                <a:close/>
              </a:path>
            </a:pathLst>
          </a:custGeom>
          <a:solidFill>
            <a:srgbClr val="000000"/>
          </a:solidFill>
          <a:ln w="9525">
            <a:noFill/>
            <a:round/>
            <a:headEnd/>
            <a:tailEnd/>
          </a:ln>
        </p:spPr>
        <p:txBody>
          <a:bodyPr/>
          <a:lstStyle/>
          <a:p>
            <a:endParaRPr lang="en-US"/>
          </a:p>
        </p:txBody>
      </p:sp>
      <p:sp>
        <p:nvSpPr>
          <p:cNvPr id="512" name="Freeform 511"/>
          <p:cNvSpPr>
            <a:spLocks/>
          </p:cNvSpPr>
          <p:nvPr/>
        </p:nvSpPr>
        <p:spPr bwMode="auto">
          <a:xfrm>
            <a:off x="3691721" y="4845275"/>
            <a:ext cx="51983" cy="31525"/>
          </a:xfrm>
          <a:custGeom>
            <a:avLst/>
            <a:gdLst>
              <a:gd name="T0" fmla="*/ 2147483647 w 42"/>
              <a:gd name="T1" fmla="*/ 2147483647 h 28"/>
              <a:gd name="T2" fmla="*/ 0 w 42"/>
              <a:gd name="T3" fmla="*/ 0 h 28"/>
              <a:gd name="T4" fmla="*/ 0 w 42"/>
              <a:gd name="T5" fmla="*/ 0 h 28"/>
              <a:gd name="T6" fmla="*/ 2147483647 w 42"/>
              <a:gd name="T7" fmla="*/ 2147483647 h 28"/>
              <a:gd name="T8" fmla="*/ 2147483647 w 42"/>
              <a:gd name="T9" fmla="*/ 2147483647 h 28"/>
              <a:gd name="T10" fmla="*/ 0 w 42"/>
              <a:gd name="T11" fmla="*/ 2147483647 h 28"/>
              <a:gd name="T12" fmla="*/ 0 w 42"/>
              <a:gd name="T13" fmla="*/ 2147483647 h 28"/>
              <a:gd name="T14" fmla="*/ 2147483647 w 42"/>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28"/>
              <a:gd name="T26" fmla="*/ 42 w 42"/>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28">
                <a:moveTo>
                  <a:pt x="42" y="14"/>
                </a:moveTo>
                <a:lnTo>
                  <a:pt x="0" y="0"/>
                </a:lnTo>
                <a:lnTo>
                  <a:pt x="21" y="14"/>
                </a:lnTo>
                <a:lnTo>
                  <a:pt x="0" y="28"/>
                </a:lnTo>
                <a:lnTo>
                  <a:pt x="42" y="14"/>
                </a:lnTo>
              </a:path>
            </a:pathLst>
          </a:custGeom>
          <a:noFill/>
          <a:ln w="4763">
            <a:solidFill>
              <a:srgbClr val="000000"/>
            </a:solidFill>
            <a:round/>
            <a:headEnd/>
            <a:tailEnd/>
          </a:ln>
        </p:spPr>
        <p:txBody>
          <a:bodyPr/>
          <a:lstStyle/>
          <a:p>
            <a:endParaRPr lang="en-US"/>
          </a:p>
        </p:txBody>
      </p:sp>
      <p:sp>
        <p:nvSpPr>
          <p:cNvPr id="513" name="Line 295"/>
          <p:cNvSpPr>
            <a:spLocks noChangeShapeType="1"/>
          </p:cNvSpPr>
          <p:nvPr/>
        </p:nvSpPr>
        <p:spPr bwMode="auto">
          <a:xfrm>
            <a:off x="3032201" y="4349750"/>
            <a:ext cx="84" cy="1454262"/>
          </a:xfrm>
          <a:prstGeom prst="line">
            <a:avLst/>
          </a:prstGeom>
          <a:noFill/>
          <a:ln w="4763">
            <a:solidFill>
              <a:srgbClr val="000000"/>
            </a:solidFill>
            <a:round/>
            <a:headEnd/>
            <a:tailEnd/>
          </a:ln>
        </p:spPr>
        <p:txBody>
          <a:bodyPr/>
          <a:lstStyle/>
          <a:p>
            <a:endParaRPr lang="en-US"/>
          </a:p>
        </p:txBody>
      </p:sp>
      <p:sp>
        <p:nvSpPr>
          <p:cNvPr id="514" name="Freeform 513"/>
          <p:cNvSpPr>
            <a:spLocks/>
          </p:cNvSpPr>
          <p:nvPr/>
        </p:nvSpPr>
        <p:spPr bwMode="auto">
          <a:xfrm>
            <a:off x="3015948" y="5760666"/>
            <a:ext cx="35645" cy="43346"/>
          </a:xfrm>
          <a:custGeom>
            <a:avLst/>
            <a:gdLst>
              <a:gd name="T0" fmla="*/ 2147483647 w 28"/>
              <a:gd name="T1" fmla="*/ 2147483647 h 39"/>
              <a:gd name="T2" fmla="*/ 2147483647 w 28"/>
              <a:gd name="T3" fmla="*/ 0 h 39"/>
              <a:gd name="T4" fmla="*/ 2147483647 w 28"/>
              <a:gd name="T5" fmla="*/ 0 h 39"/>
              <a:gd name="T6" fmla="*/ 2147483647 w 28"/>
              <a:gd name="T7" fmla="*/ 2147483647 h 39"/>
              <a:gd name="T8" fmla="*/ 2147483647 w 28"/>
              <a:gd name="T9" fmla="*/ 2147483647 h 39"/>
              <a:gd name="T10" fmla="*/ 0 w 28"/>
              <a:gd name="T11" fmla="*/ 0 h 39"/>
              <a:gd name="T12" fmla="*/ 0 w 28"/>
              <a:gd name="T13" fmla="*/ 0 h 39"/>
              <a:gd name="T14" fmla="*/ 2147483647 w 28"/>
              <a:gd name="T15" fmla="*/ 2147483647 h 39"/>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9"/>
              <a:gd name="T26" fmla="*/ 28 w 28"/>
              <a:gd name="T27" fmla="*/ 39 h 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9">
                <a:moveTo>
                  <a:pt x="14" y="39"/>
                </a:moveTo>
                <a:lnTo>
                  <a:pt x="28" y="0"/>
                </a:lnTo>
                <a:lnTo>
                  <a:pt x="14" y="18"/>
                </a:lnTo>
                <a:lnTo>
                  <a:pt x="0" y="0"/>
                </a:lnTo>
                <a:lnTo>
                  <a:pt x="14" y="39"/>
                </a:lnTo>
                <a:close/>
              </a:path>
            </a:pathLst>
          </a:custGeom>
          <a:solidFill>
            <a:srgbClr val="000000"/>
          </a:solidFill>
          <a:ln w="9525">
            <a:noFill/>
            <a:round/>
            <a:headEnd/>
            <a:tailEnd/>
          </a:ln>
        </p:spPr>
        <p:txBody>
          <a:bodyPr/>
          <a:lstStyle/>
          <a:p>
            <a:endParaRPr lang="en-US"/>
          </a:p>
        </p:txBody>
      </p:sp>
      <p:sp>
        <p:nvSpPr>
          <p:cNvPr id="515" name="Freeform 514"/>
          <p:cNvSpPr>
            <a:spLocks/>
          </p:cNvSpPr>
          <p:nvPr/>
        </p:nvSpPr>
        <p:spPr bwMode="auto">
          <a:xfrm>
            <a:off x="3015948" y="5760666"/>
            <a:ext cx="35645" cy="43346"/>
          </a:xfrm>
          <a:custGeom>
            <a:avLst/>
            <a:gdLst>
              <a:gd name="T0" fmla="*/ 2147483647 w 28"/>
              <a:gd name="T1" fmla="*/ 2147483647 h 39"/>
              <a:gd name="T2" fmla="*/ 2147483647 w 28"/>
              <a:gd name="T3" fmla="*/ 0 h 39"/>
              <a:gd name="T4" fmla="*/ 2147483647 w 28"/>
              <a:gd name="T5" fmla="*/ 0 h 39"/>
              <a:gd name="T6" fmla="*/ 2147483647 w 28"/>
              <a:gd name="T7" fmla="*/ 2147483647 h 39"/>
              <a:gd name="T8" fmla="*/ 2147483647 w 28"/>
              <a:gd name="T9" fmla="*/ 2147483647 h 39"/>
              <a:gd name="T10" fmla="*/ 0 w 28"/>
              <a:gd name="T11" fmla="*/ 0 h 39"/>
              <a:gd name="T12" fmla="*/ 0 w 28"/>
              <a:gd name="T13" fmla="*/ 0 h 39"/>
              <a:gd name="T14" fmla="*/ 2147483647 w 28"/>
              <a:gd name="T15" fmla="*/ 2147483647 h 39"/>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9"/>
              <a:gd name="T26" fmla="*/ 28 w 28"/>
              <a:gd name="T27" fmla="*/ 39 h 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9">
                <a:moveTo>
                  <a:pt x="14" y="39"/>
                </a:moveTo>
                <a:lnTo>
                  <a:pt x="28" y="0"/>
                </a:lnTo>
                <a:lnTo>
                  <a:pt x="14" y="18"/>
                </a:lnTo>
                <a:lnTo>
                  <a:pt x="0" y="0"/>
                </a:lnTo>
                <a:lnTo>
                  <a:pt x="14" y="39"/>
                </a:lnTo>
              </a:path>
            </a:pathLst>
          </a:custGeom>
          <a:noFill/>
          <a:ln w="4763">
            <a:solidFill>
              <a:srgbClr val="000000"/>
            </a:solidFill>
            <a:round/>
            <a:headEnd/>
            <a:tailEnd/>
          </a:ln>
        </p:spPr>
        <p:txBody>
          <a:bodyPr/>
          <a:lstStyle/>
          <a:p>
            <a:endParaRPr lang="en-US"/>
          </a:p>
        </p:txBody>
      </p:sp>
      <p:sp>
        <p:nvSpPr>
          <p:cNvPr id="516" name="Freeform 515"/>
          <p:cNvSpPr>
            <a:spLocks/>
          </p:cNvSpPr>
          <p:nvPr/>
        </p:nvSpPr>
        <p:spPr bwMode="auto">
          <a:xfrm>
            <a:off x="2359482" y="6086424"/>
            <a:ext cx="40100" cy="47287"/>
          </a:xfrm>
          <a:custGeom>
            <a:avLst/>
            <a:gdLst>
              <a:gd name="T0" fmla="*/ 2147483647 w 31"/>
              <a:gd name="T1" fmla="*/ 2147483647 h 42"/>
              <a:gd name="T2" fmla="*/ 2147483647 w 31"/>
              <a:gd name="T3" fmla="*/ 0 h 42"/>
              <a:gd name="T4" fmla="*/ 2147483647 w 31"/>
              <a:gd name="T5" fmla="*/ 0 h 42"/>
              <a:gd name="T6" fmla="*/ 2147483647 w 31"/>
              <a:gd name="T7" fmla="*/ 2147483647 h 42"/>
              <a:gd name="T8" fmla="*/ 2147483647 w 31"/>
              <a:gd name="T9" fmla="*/ 2147483647 h 42"/>
              <a:gd name="T10" fmla="*/ 0 w 31"/>
              <a:gd name="T11" fmla="*/ 0 h 42"/>
              <a:gd name="T12" fmla="*/ 0 w 31"/>
              <a:gd name="T13" fmla="*/ 0 h 42"/>
              <a:gd name="T14" fmla="*/ 2147483647 w 31"/>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42"/>
              <a:gd name="T26" fmla="*/ 31 w 31"/>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42">
                <a:moveTo>
                  <a:pt x="14" y="42"/>
                </a:moveTo>
                <a:lnTo>
                  <a:pt x="31"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517" name="Freeform 516"/>
          <p:cNvSpPr>
            <a:spLocks/>
          </p:cNvSpPr>
          <p:nvPr/>
        </p:nvSpPr>
        <p:spPr bwMode="auto">
          <a:xfrm>
            <a:off x="2359482" y="6086424"/>
            <a:ext cx="40100" cy="47287"/>
          </a:xfrm>
          <a:custGeom>
            <a:avLst/>
            <a:gdLst>
              <a:gd name="T0" fmla="*/ 2147483647 w 31"/>
              <a:gd name="T1" fmla="*/ 2147483647 h 42"/>
              <a:gd name="T2" fmla="*/ 2147483647 w 31"/>
              <a:gd name="T3" fmla="*/ 0 h 42"/>
              <a:gd name="T4" fmla="*/ 2147483647 w 31"/>
              <a:gd name="T5" fmla="*/ 0 h 42"/>
              <a:gd name="T6" fmla="*/ 2147483647 w 31"/>
              <a:gd name="T7" fmla="*/ 2147483647 h 42"/>
              <a:gd name="T8" fmla="*/ 2147483647 w 31"/>
              <a:gd name="T9" fmla="*/ 2147483647 h 42"/>
              <a:gd name="T10" fmla="*/ 0 w 31"/>
              <a:gd name="T11" fmla="*/ 0 h 42"/>
              <a:gd name="T12" fmla="*/ 0 w 31"/>
              <a:gd name="T13" fmla="*/ 0 h 42"/>
              <a:gd name="T14" fmla="*/ 2147483647 w 31"/>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42"/>
              <a:gd name="T26" fmla="*/ 31 w 31"/>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42">
                <a:moveTo>
                  <a:pt x="14" y="42"/>
                </a:moveTo>
                <a:lnTo>
                  <a:pt x="31"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518" name="Rectangle 517"/>
          <p:cNvSpPr>
            <a:spLocks noChangeArrowheads="1"/>
          </p:cNvSpPr>
          <p:nvPr/>
        </p:nvSpPr>
        <p:spPr bwMode="auto">
          <a:xfrm>
            <a:off x="2640188" y="2763967"/>
            <a:ext cx="1182232" cy="277157"/>
          </a:xfrm>
          <a:prstGeom prst="rect">
            <a:avLst/>
          </a:prstGeom>
          <a:noFill/>
          <a:ln w="4763">
            <a:solidFill>
              <a:srgbClr val="000000"/>
            </a:solidFill>
            <a:miter lim="800000"/>
            <a:headEnd/>
            <a:tailEnd/>
          </a:ln>
        </p:spPr>
        <p:txBody>
          <a:bodyPr/>
          <a:lstStyle/>
          <a:p>
            <a:endParaRPr lang="en-US"/>
          </a:p>
        </p:txBody>
      </p:sp>
      <p:sp>
        <p:nvSpPr>
          <p:cNvPr id="519" name="Line 302"/>
          <p:cNvSpPr>
            <a:spLocks noChangeShapeType="1"/>
          </p:cNvSpPr>
          <p:nvPr/>
        </p:nvSpPr>
        <p:spPr bwMode="auto">
          <a:xfrm flipH="1">
            <a:off x="2499093" y="4229152"/>
            <a:ext cx="141095" cy="1313"/>
          </a:xfrm>
          <a:prstGeom prst="line">
            <a:avLst/>
          </a:prstGeom>
          <a:noFill/>
          <a:ln w="4763">
            <a:solidFill>
              <a:srgbClr val="000000"/>
            </a:solidFill>
            <a:round/>
            <a:headEnd/>
            <a:tailEnd/>
          </a:ln>
        </p:spPr>
        <p:txBody>
          <a:bodyPr/>
          <a:lstStyle/>
          <a:p>
            <a:endParaRPr lang="en-US"/>
          </a:p>
        </p:txBody>
      </p:sp>
      <p:sp>
        <p:nvSpPr>
          <p:cNvPr id="520" name="Freeform 519"/>
          <p:cNvSpPr>
            <a:spLocks/>
          </p:cNvSpPr>
          <p:nvPr/>
        </p:nvSpPr>
        <p:spPr bwMode="auto">
          <a:xfrm>
            <a:off x="2586720" y="4213389"/>
            <a:ext cx="53468" cy="31525"/>
          </a:xfrm>
          <a:custGeom>
            <a:avLst/>
            <a:gdLst>
              <a:gd name="T0" fmla="*/ 2147483647 w 42"/>
              <a:gd name="T1" fmla="*/ 2147483647 h 28"/>
              <a:gd name="T2" fmla="*/ 0 w 42"/>
              <a:gd name="T3" fmla="*/ 0 h 28"/>
              <a:gd name="T4" fmla="*/ 0 w 42"/>
              <a:gd name="T5" fmla="*/ 0 h 28"/>
              <a:gd name="T6" fmla="*/ 2147483647 w 42"/>
              <a:gd name="T7" fmla="*/ 2147483647 h 28"/>
              <a:gd name="T8" fmla="*/ 2147483647 w 42"/>
              <a:gd name="T9" fmla="*/ 2147483647 h 28"/>
              <a:gd name="T10" fmla="*/ 0 w 42"/>
              <a:gd name="T11" fmla="*/ 2147483647 h 28"/>
              <a:gd name="T12" fmla="*/ 0 w 42"/>
              <a:gd name="T13" fmla="*/ 2147483647 h 28"/>
              <a:gd name="T14" fmla="*/ 2147483647 w 42"/>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28"/>
              <a:gd name="T26" fmla="*/ 42 w 42"/>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28">
                <a:moveTo>
                  <a:pt x="42" y="14"/>
                </a:moveTo>
                <a:lnTo>
                  <a:pt x="0" y="0"/>
                </a:lnTo>
                <a:lnTo>
                  <a:pt x="21" y="14"/>
                </a:lnTo>
                <a:lnTo>
                  <a:pt x="0" y="28"/>
                </a:lnTo>
                <a:lnTo>
                  <a:pt x="42" y="14"/>
                </a:lnTo>
                <a:close/>
              </a:path>
            </a:pathLst>
          </a:custGeom>
          <a:solidFill>
            <a:srgbClr val="000000"/>
          </a:solidFill>
          <a:ln w="9525">
            <a:noFill/>
            <a:round/>
            <a:headEnd/>
            <a:tailEnd/>
          </a:ln>
        </p:spPr>
        <p:txBody>
          <a:bodyPr/>
          <a:lstStyle/>
          <a:p>
            <a:endParaRPr lang="en-US"/>
          </a:p>
        </p:txBody>
      </p:sp>
      <p:sp>
        <p:nvSpPr>
          <p:cNvPr id="521" name="Freeform 520"/>
          <p:cNvSpPr>
            <a:spLocks/>
          </p:cNvSpPr>
          <p:nvPr/>
        </p:nvSpPr>
        <p:spPr bwMode="auto">
          <a:xfrm>
            <a:off x="2586720" y="4213389"/>
            <a:ext cx="53468" cy="31525"/>
          </a:xfrm>
          <a:custGeom>
            <a:avLst/>
            <a:gdLst>
              <a:gd name="T0" fmla="*/ 2147483647 w 42"/>
              <a:gd name="T1" fmla="*/ 2147483647 h 28"/>
              <a:gd name="T2" fmla="*/ 0 w 42"/>
              <a:gd name="T3" fmla="*/ 0 h 28"/>
              <a:gd name="T4" fmla="*/ 0 w 42"/>
              <a:gd name="T5" fmla="*/ 0 h 28"/>
              <a:gd name="T6" fmla="*/ 2147483647 w 42"/>
              <a:gd name="T7" fmla="*/ 2147483647 h 28"/>
              <a:gd name="T8" fmla="*/ 2147483647 w 42"/>
              <a:gd name="T9" fmla="*/ 2147483647 h 28"/>
              <a:gd name="T10" fmla="*/ 0 w 42"/>
              <a:gd name="T11" fmla="*/ 2147483647 h 28"/>
              <a:gd name="T12" fmla="*/ 0 w 42"/>
              <a:gd name="T13" fmla="*/ 2147483647 h 28"/>
              <a:gd name="T14" fmla="*/ 2147483647 w 42"/>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28"/>
              <a:gd name="T26" fmla="*/ 42 w 42"/>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28">
                <a:moveTo>
                  <a:pt x="42" y="14"/>
                </a:moveTo>
                <a:lnTo>
                  <a:pt x="0" y="0"/>
                </a:lnTo>
                <a:lnTo>
                  <a:pt x="21" y="14"/>
                </a:lnTo>
                <a:lnTo>
                  <a:pt x="0" y="28"/>
                </a:lnTo>
                <a:lnTo>
                  <a:pt x="42" y="14"/>
                </a:lnTo>
              </a:path>
            </a:pathLst>
          </a:custGeom>
          <a:noFill/>
          <a:ln w="4763">
            <a:solidFill>
              <a:srgbClr val="000000"/>
            </a:solidFill>
            <a:round/>
            <a:headEnd/>
            <a:tailEnd/>
          </a:ln>
        </p:spPr>
        <p:txBody>
          <a:bodyPr/>
          <a:lstStyle/>
          <a:p>
            <a:endParaRPr lang="en-US"/>
          </a:p>
        </p:txBody>
      </p:sp>
      <p:sp>
        <p:nvSpPr>
          <p:cNvPr id="522" name="Rectangle 521"/>
          <p:cNvSpPr>
            <a:spLocks noChangeArrowheads="1"/>
          </p:cNvSpPr>
          <p:nvPr/>
        </p:nvSpPr>
        <p:spPr bwMode="auto">
          <a:xfrm>
            <a:off x="2303044" y="4221271"/>
            <a:ext cx="197533"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ALUFN</a:t>
            </a:r>
            <a:endParaRPr lang="en-US" b="0"/>
          </a:p>
        </p:txBody>
      </p:sp>
      <p:sp>
        <p:nvSpPr>
          <p:cNvPr id="523" name="Line 306"/>
          <p:cNvSpPr>
            <a:spLocks noChangeShapeType="1"/>
          </p:cNvSpPr>
          <p:nvPr/>
        </p:nvSpPr>
        <p:spPr bwMode="auto">
          <a:xfrm>
            <a:off x="3165954" y="6378030"/>
            <a:ext cx="152978" cy="1313"/>
          </a:xfrm>
          <a:prstGeom prst="line">
            <a:avLst/>
          </a:prstGeom>
          <a:noFill/>
          <a:ln w="4763">
            <a:solidFill>
              <a:srgbClr val="000000"/>
            </a:solidFill>
            <a:round/>
            <a:headEnd/>
            <a:tailEnd/>
          </a:ln>
        </p:spPr>
        <p:txBody>
          <a:bodyPr/>
          <a:lstStyle/>
          <a:p>
            <a:endParaRPr lang="en-US"/>
          </a:p>
        </p:txBody>
      </p:sp>
      <p:sp>
        <p:nvSpPr>
          <p:cNvPr id="524" name="Freeform 523"/>
          <p:cNvSpPr>
            <a:spLocks/>
          </p:cNvSpPr>
          <p:nvPr/>
        </p:nvSpPr>
        <p:spPr bwMode="auto">
          <a:xfrm>
            <a:off x="3165954" y="6362267"/>
            <a:ext cx="47527" cy="31525"/>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close/>
              </a:path>
            </a:pathLst>
          </a:custGeom>
          <a:solidFill>
            <a:srgbClr val="000000"/>
          </a:solidFill>
          <a:ln w="9525">
            <a:noFill/>
            <a:round/>
            <a:headEnd/>
            <a:tailEnd/>
          </a:ln>
        </p:spPr>
        <p:txBody>
          <a:bodyPr/>
          <a:lstStyle/>
          <a:p>
            <a:endParaRPr lang="en-US"/>
          </a:p>
        </p:txBody>
      </p:sp>
      <p:sp>
        <p:nvSpPr>
          <p:cNvPr id="525" name="Freeform 524"/>
          <p:cNvSpPr>
            <a:spLocks/>
          </p:cNvSpPr>
          <p:nvPr/>
        </p:nvSpPr>
        <p:spPr bwMode="auto">
          <a:xfrm>
            <a:off x="3165954" y="6362267"/>
            <a:ext cx="47527" cy="31525"/>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path>
            </a:pathLst>
          </a:custGeom>
          <a:noFill/>
          <a:ln w="4763">
            <a:solidFill>
              <a:srgbClr val="000000"/>
            </a:solidFill>
            <a:round/>
            <a:headEnd/>
            <a:tailEnd/>
          </a:ln>
        </p:spPr>
        <p:txBody>
          <a:bodyPr/>
          <a:lstStyle/>
          <a:p>
            <a:endParaRPr lang="en-US"/>
          </a:p>
        </p:txBody>
      </p:sp>
      <p:sp>
        <p:nvSpPr>
          <p:cNvPr id="526" name="Rectangle 525"/>
          <p:cNvSpPr>
            <a:spLocks noChangeArrowheads="1"/>
          </p:cNvSpPr>
          <p:nvPr/>
        </p:nvSpPr>
        <p:spPr bwMode="auto">
          <a:xfrm>
            <a:off x="3366459" y="6354386"/>
            <a:ext cx="200504" cy="88007"/>
          </a:xfrm>
          <a:prstGeom prst="rect">
            <a:avLst/>
          </a:prstGeom>
          <a:noFill/>
          <a:ln w="9525">
            <a:noFill/>
            <a:miter lim="800000"/>
            <a:headEnd/>
            <a:tailEnd/>
          </a:ln>
        </p:spPr>
        <p:txBody>
          <a:bodyPr wrap="none" lIns="0" tIns="0" rIns="0" bIns="0">
            <a:spAutoFit/>
          </a:bodyPr>
          <a:lstStyle/>
          <a:p>
            <a:pPr eaLnBrk="0" hangingPunct="0"/>
            <a:r>
              <a:rPr lang="en-US" sz="700" b="0">
                <a:solidFill>
                  <a:srgbClr val="000000"/>
                </a:solidFill>
              </a:rPr>
              <a:t>WERF</a:t>
            </a:r>
            <a:endParaRPr lang="en-US" b="0"/>
          </a:p>
        </p:txBody>
      </p:sp>
      <p:sp>
        <p:nvSpPr>
          <p:cNvPr id="527" name="Rectangle 526"/>
          <p:cNvSpPr>
            <a:spLocks noChangeArrowheads="1"/>
          </p:cNvSpPr>
          <p:nvPr/>
        </p:nvSpPr>
        <p:spPr bwMode="auto">
          <a:xfrm>
            <a:off x="4029190" y="4800600"/>
            <a:ext cx="119977" cy="92333"/>
          </a:xfrm>
          <a:prstGeom prst="rect">
            <a:avLst/>
          </a:prstGeom>
          <a:noFill/>
          <a:ln w="9525">
            <a:noFill/>
            <a:miter lim="800000"/>
            <a:headEnd/>
            <a:tailEnd/>
          </a:ln>
        </p:spPr>
        <p:txBody>
          <a:bodyPr wrap="none" lIns="0" tIns="0" rIns="0" bIns="0">
            <a:spAutoFit/>
          </a:bodyPr>
          <a:lstStyle/>
          <a:p>
            <a:pPr eaLnBrk="0" hangingPunct="0"/>
            <a:r>
              <a:rPr lang="en-US" sz="600" b="0" dirty="0">
                <a:solidFill>
                  <a:srgbClr val="000000"/>
                </a:solidFill>
              </a:rPr>
              <a:t>WD</a:t>
            </a:r>
            <a:endParaRPr lang="en-US" b="0" dirty="0"/>
          </a:p>
        </p:txBody>
      </p:sp>
      <p:sp>
        <p:nvSpPr>
          <p:cNvPr id="528" name="Rectangle 527"/>
          <p:cNvSpPr>
            <a:spLocks noChangeArrowheads="1"/>
          </p:cNvSpPr>
          <p:nvPr/>
        </p:nvSpPr>
        <p:spPr bwMode="auto">
          <a:xfrm>
            <a:off x="3782320" y="4800615"/>
            <a:ext cx="106936" cy="76185"/>
          </a:xfrm>
          <a:prstGeom prst="rect">
            <a:avLst/>
          </a:prstGeom>
          <a:noFill/>
          <a:ln w="9525">
            <a:noFill/>
            <a:miter lim="800000"/>
            <a:headEnd/>
            <a:tailEnd/>
          </a:ln>
        </p:spPr>
        <p:txBody>
          <a:bodyPr wrap="none" lIns="0" tIns="0" rIns="0" bIns="0">
            <a:spAutoFit/>
          </a:bodyPr>
          <a:lstStyle/>
          <a:p>
            <a:pPr eaLnBrk="0" hangingPunct="0"/>
            <a:r>
              <a:rPr lang="en-US" sz="600" b="0" dirty="0" err="1">
                <a:solidFill>
                  <a:srgbClr val="000000"/>
                </a:solidFill>
              </a:rPr>
              <a:t>Adr</a:t>
            </a:r>
            <a:endParaRPr lang="en-US" b="0" dirty="0"/>
          </a:p>
        </p:txBody>
      </p:sp>
      <p:sp>
        <p:nvSpPr>
          <p:cNvPr id="529" name="Line 333"/>
          <p:cNvSpPr>
            <a:spLocks noChangeShapeType="1"/>
          </p:cNvSpPr>
          <p:nvPr/>
        </p:nvSpPr>
        <p:spPr bwMode="auto">
          <a:xfrm>
            <a:off x="4413536" y="4862350"/>
            <a:ext cx="158919" cy="0"/>
          </a:xfrm>
          <a:prstGeom prst="line">
            <a:avLst/>
          </a:prstGeom>
          <a:noFill/>
          <a:ln w="4763">
            <a:solidFill>
              <a:srgbClr val="000000"/>
            </a:solidFill>
            <a:round/>
            <a:headEnd/>
            <a:tailEnd/>
          </a:ln>
        </p:spPr>
        <p:txBody>
          <a:bodyPr/>
          <a:lstStyle/>
          <a:p>
            <a:endParaRPr lang="en-US"/>
          </a:p>
        </p:txBody>
      </p:sp>
      <p:sp>
        <p:nvSpPr>
          <p:cNvPr id="530" name="Freeform 529"/>
          <p:cNvSpPr>
            <a:spLocks/>
          </p:cNvSpPr>
          <p:nvPr/>
        </p:nvSpPr>
        <p:spPr bwMode="auto">
          <a:xfrm>
            <a:off x="4413536" y="4846588"/>
            <a:ext cx="47527" cy="30212"/>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close/>
              </a:path>
            </a:pathLst>
          </a:custGeom>
          <a:solidFill>
            <a:srgbClr val="000000"/>
          </a:solidFill>
          <a:ln w="9525">
            <a:noFill/>
            <a:round/>
            <a:headEnd/>
            <a:tailEnd/>
          </a:ln>
        </p:spPr>
        <p:txBody>
          <a:bodyPr/>
          <a:lstStyle/>
          <a:p>
            <a:endParaRPr lang="en-US"/>
          </a:p>
        </p:txBody>
      </p:sp>
      <p:sp>
        <p:nvSpPr>
          <p:cNvPr id="531" name="Freeform 530"/>
          <p:cNvSpPr>
            <a:spLocks/>
          </p:cNvSpPr>
          <p:nvPr/>
        </p:nvSpPr>
        <p:spPr bwMode="auto">
          <a:xfrm>
            <a:off x="4413536" y="4846588"/>
            <a:ext cx="47527" cy="30212"/>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path>
            </a:pathLst>
          </a:custGeom>
          <a:noFill/>
          <a:ln w="4763">
            <a:solidFill>
              <a:srgbClr val="000000"/>
            </a:solidFill>
            <a:round/>
            <a:headEnd/>
            <a:tailEnd/>
          </a:ln>
        </p:spPr>
        <p:txBody>
          <a:bodyPr/>
          <a:lstStyle/>
          <a:p>
            <a:endParaRPr lang="en-US"/>
          </a:p>
        </p:txBody>
      </p:sp>
      <p:sp>
        <p:nvSpPr>
          <p:cNvPr id="532" name="Freeform 531"/>
          <p:cNvSpPr>
            <a:spLocks noEditPoints="1"/>
          </p:cNvSpPr>
          <p:nvPr/>
        </p:nvSpPr>
        <p:spPr bwMode="auto">
          <a:xfrm>
            <a:off x="3739248" y="5110463"/>
            <a:ext cx="87628" cy="77499"/>
          </a:xfrm>
          <a:custGeom>
            <a:avLst/>
            <a:gdLst>
              <a:gd name="T0" fmla="*/ 0 w 70"/>
              <a:gd name="T1" fmla="*/ 2147483647 h 70"/>
              <a:gd name="T2" fmla="*/ 2147483647 w 70"/>
              <a:gd name="T3" fmla="*/ 0 h 70"/>
              <a:gd name="T4" fmla="*/ 2147483647 w 70"/>
              <a:gd name="T5" fmla="*/ 2147483647 h 70"/>
              <a:gd name="T6" fmla="*/ 2147483647 w 70"/>
              <a:gd name="T7" fmla="*/ 2147483647 h 70"/>
              <a:gd name="T8" fmla="*/ 0 w 70"/>
              <a:gd name="T9" fmla="*/ 2147483647 h 70"/>
              <a:gd name="T10" fmla="*/ 2147483647 w 70"/>
              <a:gd name="T11" fmla="*/ 2147483647 h 70"/>
              <a:gd name="T12" fmla="*/ 2147483647 w 70"/>
              <a:gd name="T13" fmla="*/ 2147483647 h 70"/>
              <a:gd name="T14" fmla="*/ 2147483647 w 70"/>
              <a:gd name="T15" fmla="*/ 2147483647 h 70"/>
              <a:gd name="T16" fmla="*/ 0 w 70"/>
              <a:gd name="T17" fmla="*/ 2147483647 h 70"/>
              <a:gd name="T18" fmla="*/ 2147483647 w 70"/>
              <a:gd name="T19" fmla="*/ 2147483647 h 70"/>
              <a:gd name="T20" fmla="*/ 2147483647 w 70"/>
              <a:gd name="T21" fmla="*/ 2147483647 h 70"/>
              <a:gd name="T22" fmla="*/ 2147483647 w 70"/>
              <a:gd name="T23" fmla="*/ 2147483647 h 70"/>
              <a:gd name="T24" fmla="*/ 2147483647 w 70"/>
              <a:gd name="T25" fmla="*/ 2147483647 h 70"/>
              <a:gd name="T26" fmla="*/ 2147483647 w 70"/>
              <a:gd name="T27" fmla="*/ 2147483647 h 70"/>
              <a:gd name="T28" fmla="*/ 2147483647 w 70"/>
              <a:gd name="T29" fmla="*/ 2147483647 h 70"/>
              <a:gd name="T30" fmla="*/ 2147483647 w 70"/>
              <a:gd name="T31" fmla="*/ 2147483647 h 70"/>
              <a:gd name="T32" fmla="*/ 2147483647 w 70"/>
              <a:gd name="T33" fmla="*/ 2147483647 h 70"/>
              <a:gd name="T34" fmla="*/ 2147483647 w 70"/>
              <a:gd name="T35" fmla="*/ 2147483647 h 70"/>
              <a:gd name="T36" fmla="*/ 2147483647 w 70"/>
              <a:gd name="T37" fmla="*/ 2147483647 h 70"/>
              <a:gd name="T38" fmla="*/ 2147483647 w 70"/>
              <a:gd name="T39" fmla="*/ 2147483647 h 70"/>
              <a:gd name="T40" fmla="*/ 2147483647 w 70"/>
              <a:gd name="T41" fmla="*/ 2147483647 h 70"/>
              <a:gd name="T42" fmla="*/ 2147483647 w 70"/>
              <a:gd name="T43" fmla="*/ 2147483647 h 70"/>
              <a:gd name="T44" fmla="*/ 2147483647 w 70"/>
              <a:gd name="T45" fmla="*/ 2147483647 h 70"/>
              <a:gd name="T46" fmla="*/ 2147483647 w 70"/>
              <a:gd name="T47" fmla="*/ 2147483647 h 70"/>
              <a:gd name="T48" fmla="*/ 2147483647 w 70"/>
              <a:gd name="T49" fmla="*/ 2147483647 h 70"/>
              <a:gd name="T50" fmla="*/ 2147483647 w 70"/>
              <a:gd name="T51" fmla="*/ 2147483647 h 70"/>
              <a:gd name="T52" fmla="*/ 2147483647 w 70"/>
              <a:gd name="T53" fmla="*/ 2147483647 h 70"/>
              <a:gd name="T54" fmla="*/ 2147483647 w 70"/>
              <a:gd name="T55" fmla="*/ 2147483647 h 70"/>
              <a:gd name="T56" fmla="*/ 2147483647 w 70"/>
              <a:gd name="T57" fmla="*/ 2147483647 h 7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70"/>
              <a:gd name="T88" fmla="*/ 0 h 70"/>
              <a:gd name="T89" fmla="*/ 70 w 70"/>
              <a:gd name="T90" fmla="*/ 70 h 70"/>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70" h="70">
                <a:moveTo>
                  <a:pt x="0" y="7"/>
                </a:moveTo>
                <a:lnTo>
                  <a:pt x="4" y="0"/>
                </a:lnTo>
                <a:lnTo>
                  <a:pt x="67" y="31"/>
                </a:lnTo>
                <a:lnTo>
                  <a:pt x="63" y="38"/>
                </a:lnTo>
                <a:lnTo>
                  <a:pt x="0" y="7"/>
                </a:lnTo>
                <a:close/>
                <a:moveTo>
                  <a:pt x="67" y="38"/>
                </a:moveTo>
                <a:lnTo>
                  <a:pt x="67" y="38"/>
                </a:lnTo>
                <a:lnTo>
                  <a:pt x="4" y="70"/>
                </a:lnTo>
                <a:lnTo>
                  <a:pt x="0" y="63"/>
                </a:lnTo>
                <a:lnTo>
                  <a:pt x="63" y="31"/>
                </a:lnTo>
                <a:lnTo>
                  <a:pt x="67" y="31"/>
                </a:lnTo>
                <a:lnTo>
                  <a:pt x="70" y="31"/>
                </a:lnTo>
                <a:lnTo>
                  <a:pt x="70" y="35"/>
                </a:lnTo>
                <a:lnTo>
                  <a:pt x="67" y="38"/>
                </a:lnTo>
                <a:close/>
              </a:path>
            </a:pathLst>
          </a:custGeom>
          <a:solidFill>
            <a:srgbClr val="000000"/>
          </a:solidFill>
          <a:ln w="9525">
            <a:noFill/>
            <a:round/>
            <a:headEnd/>
            <a:tailEnd/>
          </a:ln>
        </p:spPr>
        <p:txBody>
          <a:bodyPr/>
          <a:lstStyle/>
          <a:p>
            <a:endParaRPr lang="en-US"/>
          </a:p>
        </p:txBody>
      </p:sp>
      <p:sp>
        <p:nvSpPr>
          <p:cNvPr id="533" name="Freeform 532"/>
          <p:cNvSpPr>
            <a:spLocks/>
          </p:cNvSpPr>
          <p:nvPr/>
        </p:nvSpPr>
        <p:spPr bwMode="auto">
          <a:xfrm>
            <a:off x="2705537" y="3626236"/>
            <a:ext cx="35645" cy="45974"/>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534" name="Freeform 533"/>
          <p:cNvSpPr>
            <a:spLocks/>
          </p:cNvSpPr>
          <p:nvPr/>
        </p:nvSpPr>
        <p:spPr bwMode="auto">
          <a:xfrm>
            <a:off x="2705537" y="3610361"/>
            <a:ext cx="35645" cy="45974"/>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535" name="Line 397"/>
          <p:cNvSpPr>
            <a:spLocks noChangeShapeType="1"/>
          </p:cNvSpPr>
          <p:nvPr/>
        </p:nvSpPr>
        <p:spPr bwMode="auto">
          <a:xfrm>
            <a:off x="3275860" y="3556619"/>
            <a:ext cx="1486" cy="106396"/>
          </a:xfrm>
          <a:prstGeom prst="line">
            <a:avLst/>
          </a:prstGeom>
          <a:noFill/>
          <a:ln w="4763">
            <a:solidFill>
              <a:srgbClr val="000000"/>
            </a:solidFill>
            <a:round/>
            <a:headEnd/>
            <a:tailEnd/>
          </a:ln>
        </p:spPr>
        <p:txBody>
          <a:bodyPr/>
          <a:lstStyle/>
          <a:p>
            <a:endParaRPr lang="en-US"/>
          </a:p>
        </p:txBody>
      </p:sp>
      <p:sp>
        <p:nvSpPr>
          <p:cNvPr id="536" name="Freeform 535"/>
          <p:cNvSpPr>
            <a:spLocks/>
          </p:cNvSpPr>
          <p:nvPr/>
        </p:nvSpPr>
        <p:spPr bwMode="auto">
          <a:xfrm>
            <a:off x="3258038" y="3620982"/>
            <a:ext cx="40101" cy="42033"/>
          </a:xfrm>
          <a:custGeom>
            <a:avLst/>
            <a:gdLst>
              <a:gd name="T0" fmla="*/ 2147483647 w 32"/>
              <a:gd name="T1" fmla="*/ 2147483647 h 38"/>
              <a:gd name="T2" fmla="*/ 2147483647 w 32"/>
              <a:gd name="T3" fmla="*/ 0 h 38"/>
              <a:gd name="T4" fmla="*/ 2147483647 w 32"/>
              <a:gd name="T5" fmla="*/ 0 h 38"/>
              <a:gd name="T6" fmla="*/ 2147483647 w 32"/>
              <a:gd name="T7" fmla="*/ 2147483647 h 38"/>
              <a:gd name="T8" fmla="*/ 2147483647 w 32"/>
              <a:gd name="T9" fmla="*/ 2147483647 h 38"/>
              <a:gd name="T10" fmla="*/ 0 w 32"/>
              <a:gd name="T11" fmla="*/ 0 h 38"/>
              <a:gd name="T12" fmla="*/ 0 w 32"/>
              <a:gd name="T13" fmla="*/ 0 h 38"/>
              <a:gd name="T14" fmla="*/ 2147483647 w 32"/>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38"/>
              <a:gd name="T26" fmla="*/ 32 w 32"/>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38">
                <a:moveTo>
                  <a:pt x="14" y="38"/>
                </a:moveTo>
                <a:lnTo>
                  <a:pt x="32" y="0"/>
                </a:lnTo>
                <a:lnTo>
                  <a:pt x="14" y="17"/>
                </a:lnTo>
                <a:lnTo>
                  <a:pt x="0" y="0"/>
                </a:lnTo>
                <a:lnTo>
                  <a:pt x="14" y="38"/>
                </a:lnTo>
                <a:close/>
              </a:path>
            </a:pathLst>
          </a:custGeom>
          <a:solidFill>
            <a:srgbClr val="000000"/>
          </a:solidFill>
          <a:ln w="9525">
            <a:noFill/>
            <a:round/>
            <a:headEnd/>
            <a:tailEnd/>
          </a:ln>
        </p:spPr>
        <p:txBody>
          <a:bodyPr/>
          <a:lstStyle/>
          <a:p>
            <a:endParaRPr lang="en-US"/>
          </a:p>
        </p:txBody>
      </p:sp>
      <p:sp>
        <p:nvSpPr>
          <p:cNvPr id="537" name="Freeform 536"/>
          <p:cNvSpPr>
            <a:spLocks/>
          </p:cNvSpPr>
          <p:nvPr/>
        </p:nvSpPr>
        <p:spPr bwMode="auto">
          <a:xfrm>
            <a:off x="3258038" y="3620982"/>
            <a:ext cx="40101" cy="42033"/>
          </a:xfrm>
          <a:custGeom>
            <a:avLst/>
            <a:gdLst>
              <a:gd name="T0" fmla="*/ 2147483647 w 32"/>
              <a:gd name="T1" fmla="*/ 2147483647 h 38"/>
              <a:gd name="T2" fmla="*/ 2147483647 w 32"/>
              <a:gd name="T3" fmla="*/ 0 h 38"/>
              <a:gd name="T4" fmla="*/ 2147483647 w 32"/>
              <a:gd name="T5" fmla="*/ 0 h 38"/>
              <a:gd name="T6" fmla="*/ 2147483647 w 32"/>
              <a:gd name="T7" fmla="*/ 2147483647 h 38"/>
              <a:gd name="T8" fmla="*/ 2147483647 w 32"/>
              <a:gd name="T9" fmla="*/ 2147483647 h 38"/>
              <a:gd name="T10" fmla="*/ 0 w 32"/>
              <a:gd name="T11" fmla="*/ 0 h 38"/>
              <a:gd name="T12" fmla="*/ 0 w 32"/>
              <a:gd name="T13" fmla="*/ 0 h 38"/>
              <a:gd name="T14" fmla="*/ 2147483647 w 32"/>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38"/>
              <a:gd name="T26" fmla="*/ 32 w 32"/>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38">
                <a:moveTo>
                  <a:pt x="14" y="38"/>
                </a:moveTo>
                <a:lnTo>
                  <a:pt x="32" y="0"/>
                </a:lnTo>
                <a:lnTo>
                  <a:pt x="14" y="17"/>
                </a:lnTo>
                <a:lnTo>
                  <a:pt x="0" y="0"/>
                </a:lnTo>
                <a:lnTo>
                  <a:pt x="14" y="38"/>
                </a:lnTo>
              </a:path>
            </a:pathLst>
          </a:custGeom>
          <a:noFill/>
          <a:ln w="4763">
            <a:solidFill>
              <a:srgbClr val="000000"/>
            </a:solidFill>
            <a:round/>
            <a:headEnd/>
            <a:tailEnd/>
          </a:ln>
        </p:spPr>
        <p:txBody>
          <a:bodyPr/>
          <a:lstStyle/>
          <a:p>
            <a:endParaRPr lang="en-US"/>
          </a:p>
        </p:txBody>
      </p:sp>
      <p:sp>
        <p:nvSpPr>
          <p:cNvPr id="538" name="Rectangle 537"/>
          <p:cNvSpPr>
            <a:spLocks noChangeArrowheads="1"/>
          </p:cNvSpPr>
          <p:nvPr/>
        </p:nvSpPr>
        <p:spPr bwMode="auto">
          <a:xfrm>
            <a:off x="3151102" y="3461068"/>
            <a:ext cx="239955" cy="92333"/>
          </a:xfrm>
          <a:prstGeom prst="rect">
            <a:avLst/>
          </a:prstGeom>
          <a:noFill/>
          <a:ln w="9525">
            <a:noFill/>
            <a:miter lim="800000"/>
            <a:headEnd/>
            <a:tailEnd/>
          </a:ln>
        </p:spPr>
        <p:txBody>
          <a:bodyPr wrap="none" lIns="0" tIns="0" rIns="0" bIns="0">
            <a:spAutoFit/>
          </a:bodyPr>
          <a:lstStyle/>
          <a:p>
            <a:pPr eaLnBrk="0" hangingPunct="0"/>
            <a:r>
              <a:rPr lang="en-US" sz="600" b="0" dirty="0"/>
              <a:t>SXT(C)</a:t>
            </a:r>
            <a:endParaRPr lang="en-US" b="0" dirty="0"/>
          </a:p>
        </p:txBody>
      </p:sp>
      <p:sp>
        <p:nvSpPr>
          <p:cNvPr id="540" name="Rectangle 539"/>
          <p:cNvSpPr>
            <a:spLocks noChangeArrowheads="1"/>
          </p:cNvSpPr>
          <p:nvPr/>
        </p:nvSpPr>
        <p:spPr bwMode="auto">
          <a:xfrm>
            <a:off x="2901586" y="3663016"/>
            <a:ext cx="158919"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ASEL</a:t>
            </a:r>
            <a:endParaRPr lang="en-US" b="0"/>
          </a:p>
        </p:txBody>
      </p:sp>
      <p:sp>
        <p:nvSpPr>
          <p:cNvPr id="541" name="Line 408"/>
          <p:cNvSpPr>
            <a:spLocks noChangeShapeType="1"/>
          </p:cNvSpPr>
          <p:nvPr/>
        </p:nvSpPr>
        <p:spPr bwMode="auto">
          <a:xfrm>
            <a:off x="2791680" y="3702422"/>
            <a:ext cx="96540" cy="0"/>
          </a:xfrm>
          <a:prstGeom prst="line">
            <a:avLst/>
          </a:prstGeom>
          <a:noFill/>
          <a:ln w="4763">
            <a:solidFill>
              <a:srgbClr val="000000"/>
            </a:solidFill>
            <a:round/>
            <a:headEnd/>
            <a:tailEnd/>
          </a:ln>
        </p:spPr>
        <p:txBody>
          <a:bodyPr/>
          <a:lstStyle/>
          <a:p>
            <a:endParaRPr lang="en-US"/>
          </a:p>
        </p:txBody>
      </p:sp>
      <p:sp>
        <p:nvSpPr>
          <p:cNvPr id="542" name="Freeform 541"/>
          <p:cNvSpPr>
            <a:spLocks/>
          </p:cNvSpPr>
          <p:nvPr/>
        </p:nvSpPr>
        <p:spPr bwMode="auto">
          <a:xfrm>
            <a:off x="2791680" y="3681405"/>
            <a:ext cx="49013" cy="35466"/>
          </a:xfrm>
          <a:custGeom>
            <a:avLst/>
            <a:gdLst>
              <a:gd name="T0" fmla="*/ 0 w 39"/>
              <a:gd name="T1" fmla="*/ 2147483647 h 32"/>
              <a:gd name="T2" fmla="*/ 2147483647 w 39"/>
              <a:gd name="T3" fmla="*/ 2147483647 h 32"/>
              <a:gd name="T4" fmla="*/ 2147483647 w 39"/>
              <a:gd name="T5" fmla="*/ 2147483647 h 32"/>
              <a:gd name="T6" fmla="*/ 2147483647 w 39"/>
              <a:gd name="T7" fmla="*/ 2147483647 h 32"/>
              <a:gd name="T8" fmla="*/ 2147483647 w 39"/>
              <a:gd name="T9" fmla="*/ 2147483647 h 32"/>
              <a:gd name="T10" fmla="*/ 2147483647 w 39"/>
              <a:gd name="T11" fmla="*/ 0 h 32"/>
              <a:gd name="T12" fmla="*/ 2147483647 w 39"/>
              <a:gd name="T13" fmla="*/ 0 h 32"/>
              <a:gd name="T14" fmla="*/ 0 w 39"/>
              <a:gd name="T15" fmla="*/ 2147483647 h 32"/>
              <a:gd name="T16" fmla="*/ 0 60000 65536"/>
              <a:gd name="T17" fmla="*/ 0 60000 65536"/>
              <a:gd name="T18" fmla="*/ 0 60000 65536"/>
              <a:gd name="T19" fmla="*/ 0 60000 65536"/>
              <a:gd name="T20" fmla="*/ 0 60000 65536"/>
              <a:gd name="T21" fmla="*/ 0 60000 65536"/>
              <a:gd name="T22" fmla="*/ 0 60000 65536"/>
              <a:gd name="T23" fmla="*/ 0 60000 65536"/>
              <a:gd name="T24" fmla="*/ 0 w 39"/>
              <a:gd name="T25" fmla="*/ 0 h 32"/>
              <a:gd name="T26" fmla="*/ 39 w 39"/>
              <a:gd name="T27" fmla="*/ 32 h 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9" h="32">
                <a:moveTo>
                  <a:pt x="0" y="18"/>
                </a:moveTo>
                <a:lnTo>
                  <a:pt x="39" y="32"/>
                </a:lnTo>
                <a:lnTo>
                  <a:pt x="18" y="18"/>
                </a:lnTo>
                <a:lnTo>
                  <a:pt x="39" y="0"/>
                </a:lnTo>
                <a:lnTo>
                  <a:pt x="0" y="18"/>
                </a:lnTo>
                <a:close/>
              </a:path>
            </a:pathLst>
          </a:custGeom>
          <a:solidFill>
            <a:srgbClr val="000000"/>
          </a:solidFill>
          <a:ln w="9525">
            <a:noFill/>
            <a:round/>
            <a:headEnd/>
            <a:tailEnd/>
          </a:ln>
        </p:spPr>
        <p:txBody>
          <a:bodyPr/>
          <a:lstStyle/>
          <a:p>
            <a:endParaRPr lang="en-US"/>
          </a:p>
        </p:txBody>
      </p:sp>
      <p:sp>
        <p:nvSpPr>
          <p:cNvPr id="543" name="Freeform 542"/>
          <p:cNvSpPr>
            <a:spLocks/>
          </p:cNvSpPr>
          <p:nvPr/>
        </p:nvSpPr>
        <p:spPr bwMode="auto">
          <a:xfrm>
            <a:off x="2791680" y="3681405"/>
            <a:ext cx="49013" cy="35466"/>
          </a:xfrm>
          <a:custGeom>
            <a:avLst/>
            <a:gdLst>
              <a:gd name="T0" fmla="*/ 0 w 39"/>
              <a:gd name="T1" fmla="*/ 2147483647 h 32"/>
              <a:gd name="T2" fmla="*/ 2147483647 w 39"/>
              <a:gd name="T3" fmla="*/ 2147483647 h 32"/>
              <a:gd name="T4" fmla="*/ 2147483647 w 39"/>
              <a:gd name="T5" fmla="*/ 2147483647 h 32"/>
              <a:gd name="T6" fmla="*/ 2147483647 w 39"/>
              <a:gd name="T7" fmla="*/ 2147483647 h 32"/>
              <a:gd name="T8" fmla="*/ 2147483647 w 39"/>
              <a:gd name="T9" fmla="*/ 2147483647 h 32"/>
              <a:gd name="T10" fmla="*/ 2147483647 w 39"/>
              <a:gd name="T11" fmla="*/ 0 h 32"/>
              <a:gd name="T12" fmla="*/ 2147483647 w 39"/>
              <a:gd name="T13" fmla="*/ 0 h 32"/>
              <a:gd name="T14" fmla="*/ 0 w 39"/>
              <a:gd name="T15" fmla="*/ 2147483647 h 32"/>
              <a:gd name="T16" fmla="*/ 0 60000 65536"/>
              <a:gd name="T17" fmla="*/ 0 60000 65536"/>
              <a:gd name="T18" fmla="*/ 0 60000 65536"/>
              <a:gd name="T19" fmla="*/ 0 60000 65536"/>
              <a:gd name="T20" fmla="*/ 0 60000 65536"/>
              <a:gd name="T21" fmla="*/ 0 60000 65536"/>
              <a:gd name="T22" fmla="*/ 0 60000 65536"/>
              <a:gd name="T23" fmla="*/ 0 60000 65536"/>
              <a:gd name="T24" fmla="*/ 0 w 39"/>
              <a:gd name="T25" fmla="*/ 0 h 32"/>
              <a:gd name="T26" fmla="*/ 39 w 39"/>
              <a:gd name="T27" fmla="*/ 32 h 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9" h="32">
                <a:moveTo>
                  <a:pt x="0" y="18"/>
                </a:moveTo>
                <a:lnTo>
                  <a:pt x="39" y="32"/>
                </a:lnTo>
                <a:lnTo>
                  <a:pt x="18" y="18"/>
                </a:lnTo>
                <a:lnTo>
                  <a:pt x="39" y="0"/>
                </a:lnTo>
                <a:lnTo>
                  <a:pt x="0" y="18"/>
                </a:lnTo>
              </a:path>
            </a:pathLst>
          </a:custGeom>
          <a:noFill/>
          <a:ln w="4763">
            <a:solidFill>
              <a:srgbClr val="000000"/>
            </a:solidFill>
            <a:round/>
            <a:headEnd/>
            <a:tailEnd/>
          </a:ln>
        </p:spPr>
        <p:txBody>
          <a:bodyPr/>
          <a:lstStyle/>
          <a:p>
            <a:endParaRPr lang="en-US"/>
          </a:p>
        </p:txBody>
      </p:sp>
      <p:sp>
        <p:nvSpPr>
          <p:cNvPr id="545" name="Freeform 544"/>
          <p:cNvSpPr>
            <a:spLocks/>
          </p:cNvSpPr>
          <p:nvPr/>
        </p:nvSpPr>
        <p:spPr bwMode="auto">
          <a:xfrm>
            <a:off x="2539193" y="3610474"/>
            <a:ext cx="35645" cy="45974"/>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546" name="Freeform 545"/>
          <p:cNvSpPr>
            <a:spLocks/>
          </p:cNvSpPr>
          <p:nvPr/>
        </p:nvSpPr>
        <p:spPr bwMode="auto">
          <a:xfrm>
            <a:off x="2539193" y="3610474"/>
            <a:ext cx="35645" cy="45974"/>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547" name="Line 428"/>
          <p:cNvSpPr>
            <a:spLocks noChangeShapeType="1"/>
          </p:cNvSpPr>
          <p:nvPr/>
        </p:nvSpPr>
        <p:spPr bwMode="auto">
          <a:xfrm>
            <a:off x="2557016" y="3535603"/>
            <a:ext cx="1486" cy="106396"/>
          </a:xfrm>
          <a:prstGeom prst="line">
            <a:avLst/>
          </a:prstGeom>
          <a:noFill/>
          <a:ln w="4763">
            <a:solidFill>
              <a:srgbClr val="000000"/>
            </a:solidFill>
            <a:round/>
            <a:headEnd/>
            <a:tailEnd/>
          </a:ln>
        </p:spPr>
        <p:txBody>
          <a:bodyPr/>
          <a:lstStyle/>
          <a:p>
            <a:endParaRPr lang="en-US"/>
          </a:p>
        </p:txBody>
      </p:sp>
      <p:sp>
        <p:nvSpPr>
          <p:cNvPr id="548" name="Line 59"/>
          <p:cNvSpPr>
            <a:spLocks noChangeShapeType="1"/>
          </p:cNvSpPr>
          <p:nvPr/>
        </p:nvSpPr>
        <p:spPr bwMode="auto">
          <a:xfrm flipH="1">
            <a:off x="1217686" y="946150"/>
            <a:ext cx="1513" cy="1002823"/>
          </a:xfrm>
          <a:prstGeom prst="line">
            <a:avLst/>
          </a:prstGeom>
          <a:noFill/>
          <a:ln w="4763">
            <a:solidFill>
              <a:srgbClr val="000000"/>
            </a:solidFill>
            <a:round/>
            <a:headEnd/>
            <a:tailEnd/>
          </a:ln>
        </p:spPr>
        <p:txBody>
          <a:bodyPr/>
          <a:lstStyle/>
          <a:p>
            <a:endParaRPr lang="en-US"/>
          </a:p>
        </p:txBody>
      </p:sp>
      <p:sp>
        <p:nvSpPr>
          <p:cNvPr id="550" name="Line 59"/>
          <p:cNvSpPr>
            <a:spLocks noChangeShapeType="1"/>
          </p:cNvSpPr>
          <p:nvPr/>
        </p:nvSpPr>
        <p:spPr bwMode="auto">
          <a:xfrm flipH="1">
            <a:off x="784229" y="1119188"/>
            <a:ext cx="1581" cy="284480"/>
          </a:xfrm>
          <a:prstGeom prst="line">
            <a:avLst/>
          </a:prstGeom>
          <a:noFill/>
          <a:ln w="4763">
            <a:solidFill>
              <a:srgbClr val="000000"/>
            </a:solidFill>
            <a:round/>
            <a:headEnd/>
            <a:tailEnd/>
          </a:ln>
        </p:spPr>
        <p:txBody>
          <a:bodyPr/>
          <a:lstStyle/>
          <a:p>
            <a:endParaRPr lang="en-US"/>
          </a:p>
        </p:txBody>
      </p:sp>
      <p:sp>
        <p:nvSpPr>
          <p:cNvPr id="551" name="Line 59"/>
          <p:cNvSpPr>
            <a:spLocks noChangeShapeType="1"/>
          </p:cNvSpPr>
          <p:nvPr/>
        </p:nvSpPr>
        <p:spPr bwMode="auto">
          <a:xfrm>
            <a:off x="785152" y="1860868"/>
            <a:ext cx="1486" cy="3810000"/>
          </a:xfrm>
          <a:prstGeom prst="line">
            <a:avLst/>
          </a:prstGeom>
          <a:noFill/>
          <a:ln w="4763">
            <a:solidFill>
              <a:srgbClr val="000000"/>
            </a:solidFill>
            <a:round/>
            <a:headEnd/>
            <a:tailEnd/>
          </a:ln>
        </p:spPr>
        <p:txBody>
          <a:bodyPr/>
          <a:lstStyle/>
          <a:p>
            <a:endParaRPr lang="en-US"/>
          </a:p>
        </p:txBody>
      </p:sp>
      <p:sp>
        <p:nvSpPr>
          <p:cNvPr id="552" name="Line 59"/>
          <p:cNvSpPr>
            <a:spLocks noChangeShapeType="1"/>
          </p:cNvSpPr>
          <p:nvPr/>
        </p:nvSpPr>
        <p:spPr bwMode="auto">
          <a:xfrm>
            <a:off x="1968500" y="1676400"/>
            <a:ext cx="668" cy="4146868"/>
          </a:xfrm>
          <a:prstGeom prst="line">
            <a:avLst/>
          </a:prstGeom>
          <a:noFill/>
          <a:ln w="4763">
            <a:solidFill>
              <a:srgbClr val="000000"/>
            </a:solidFill>
            <a:round/>
            <a:headEnd/>
            <a:tailEnd/>
          </a:ln>
        </p:spPr>
        <p:txBody>
          <a:bodyPr/>
          <a:lstStyle/>
          <a:p>
            <a:endParaRPr lang="en-US"/>
          </a:p>
        </p:txBody>
      </p:sp>
      <p:sp>
        <p:nvSpPr>
          <p:cNvPr id="553" name="Freeform 552"/>
          <p:cNvSpPr>
            <a:spLocks/>
          </p:cNvSpPr>
          <p:nvPr/>
        </p:nvSpPr>
        <p:spPr bwMode="auto">
          <a:xfrm>
            <a:off x="1974822" y="5804244"/>
            <a:ext cx="392086" cy="323824"/>
          </a:xfrm>
          <a:custGeom>
            <a:avLst/>
            <a:gdLst>
              <a:gd name="T0" fmla="*/ 2147483647 w 326"/>
              <a:gd name="T1" fmla="*/ 2147483647 h 836"/>
              <a:gd name="T2" fmla="*/ 2147483647 w 326"/>
              <a:gd name="T3" fmla="*/ 2147483647 h 836"/>
              <a:gd name="T4" fmla="*/ 2147483647 w 326"/>
              <a:gd name="T5" fmla="*/ 2147483647 h 836"/>
              <a:gd name="T6" fmla="*/ 0 w 326"/>
              <a:gd name="T7" fmla="*/ 2147483647 h 836"/>
              <a:gd name="T8" fmla="*/ 0 w 326"/>
              <a:gd name="T9" fmla="*/ 0 h 836"/>
              <a:gd name="T10" fmla="*/ 0 w 326"/>
              <a:gd name="T11" fmla="*/ 0 h 836"/>
              <a:gd name="T12" fmla="*/ 0 60000 65536"/>
              <a:gd name="T13" fmla="*/ 0 60000 65536"/>
              <a:gd name="T14" fmla="*/ 0 60000 65536"/>
              <a:gd name="T15" fmla="*/ 0 60000 65536"/>
              <a:gd name="T16" fmla="*/ 0 60000 65536"/>
              <a:gd name="T17" fmla="*/ 0 60000 65536"/>
              <a:gd name="T18" fmla="*/ 0 w 326"/>
              <a:gd name="T19" fmla="*/ 0 h 836"/>
              <a:gd name="T20" fmla="*/ 326 w 326"/>
              <a:gd name="T21" fmla="*/ 836 h 836"/>
              <a:gd name="connsiteX0" fmla="*/ 10000 w 10000"/>
              <a:gd name="connsiteY0" fmla="*/ 10000 h 10000"/>
              <a:gd name="connsiteX1" fmla="*/ 10000 w 10000"/>
              <a:gd name="connsiteY1" fmla="*/ 8038 h 10000"/>
              <a:gd name="connsiteX2" fmla="*/ 7730 w 10000"/>
              <a:gd name="connsiteY2" fmla="*/ 7117 h 10000"/>
              <a:gd name="connsiteX3" fmla="*/ 1273 w 10000"/>
              <a:gd name="connsiteY3" fmla="*/ 7277 h 10000"/>
              <a:gd name="connsiteX4" fmla="*/ 0 w 10000"/>
              <a:gd name="connsiteY4" fmla="*/ 0 h 10000"/>
              <a:gd name="connsiteX0" fmla="*/ 8727 w 8727"/>
              <a:gd name="connsiteY0" fmla="*/ 2883 h 2883"/>
              <a:gd name="connsiteX1" fmla="*/ 8727 w 8727"/>
              <a:gd name="connsiteY1" fmla="*/ 921 h 2883"/>
              <a:gd name="connsiteX2" fmla="*/ 6457 w 8727"/>
              <a:gd name="connsiteY2" fmla="*/ 0 h 2883"/>
              <a:gd name="connsiteX3" fmla="*/ 0 w 8727"/>
              <a:gd name="connsiteY3" fmla="*/ 160 h 2883"/>
              <a:gd name="connsiteX0" fmla="*/ 10000 w 10000"/>
              <a:gd name="connsiteY0" fmla="*/ 10153 h 10153"/>
              <a:gd name="connsiteX1" fmla="*/ 10000 w 10000"/>
              <a:gd name="connsiteY1" fmla="*/ 3348 h 10153"/>
              <a:gd name="connsiteX2" fmla="*/ 7399 w 10000"/>
              <a:gd name="connsiteY2" fmla="*/ 153 h 10153"/>
              <a:gd name="connsiteX3" fmla="*/ 0 w 10000"/>
              <a:gd name="connsiteY3" fmla="*/ 0 h 10153"/>
              <a:gd name="connsiteX0" fmla="*/ 10000 w 10000"/>
              <a:gd name="connsiteY0" fmla="*/ 10000 h 10000"/>
              <a:gd name="connsiteX1" fmla="*/ 10000 w 10000"/>
              <a:gd name="connsiteY1" fmla="*/ 3195 h 10000"/>
              <a:gd name="connsiteX2" fmla="*/ 7399 w 10000"/>
              <a:gd name="connsiteY2" fmla="*/ 0 h 10000"/>
              <a:gd name="connsiteX3" fmla="*/ 0 w 10000"/>
              <a:gd name="connsiteY3" fmla="*/ 554 h 10000"/>
              <a:gd name="connsiteX0" fmla="*/ 11000 w 11000"/>
              <a:gd name="connsiteY0" fmla="*/ 10036 h 10036"/>
              <a:gd name="connsiteX1" fmla="*/ 11000 w 11000"/>
              <a:gd name="connsiteY1" fmla="*/ 3231 h 10036"/>
              <a:gd name="connsiteX2" fmla="*/ 8399 w 11000"/>
              <a:gd name="connsiteY2" fmla="*/ 36 h 10036"/>
              <a:gd name="connsiteX3" fmla="*/ 0 w 11000"/>
              <a:gd name="connsiteY3" fmla="*/ 0 h 10036"/>
            </a:gdLst>
            <a:ahLst/>
            <a:cxnLst>
              <a:cxn ang="0">
                <a:pos x="connsiteX0" y="connsiteY0"/>
              </a:cxn>
              <a:cxn ang="0">
                <a:pos x="connsiteX1" y="connsiteY1"/>
              </a:cxn>
              <a:cxn ang="0">
                <a:pos x="connsiteX2" y="connsiteY2"/>
              </a:cxn>
              <a:cxn ang="0">
                <a:pos x="connsiteX3" y="connsiteY3"/>
              </a:cxn>
            </a:cxnLst>
            <a:rect l="l" t="t" r="r" b="b"/>
            <a:pathLst>
              <a:path w="11000" h="10036">
                <a:moveTo>
                  <a:pt x="11000" y="10036"/>
                </a:moveTo>
                <a:lnTo>
                  <a:pt x="11000" y="3231"/>
                </a:lnTo>
                <a:lnTo>
                  <a:pt x="8399" y="36"/>
                </a:lnTo>
                <a:lnTo>
                  <a:pt x="0" y="0"/>
                </a:lnTo>
              </a:path>
            </a:pathLst>
          </a:custGeom>
          <a:noFill/>
          <a:ln w="4763">
            <a:solidFill>
              <a:srgbClr val="000000"/>
            </a:solidFill>
            <a:round/>
            <a:headEnd/>
            <a:tailEnd/>
          </a:ln>
        </p:spPr>
        <p:txBody>
          <a:bodyPr/>
          <a:lstStyle/>
          <a:p>
            <a:endParaRPr lang="en-US"/>
          </a:p>
        </p:txBody>
      </p:sp>
      <p:sp>
        <p:nvSpPr>
          <p:cNvPr id="554" name="Rectangle 553"/>
          <p:cNvSpPr>
            <a:spLocks noChangeArrowheads="1"/>
          </p:cNvSpPr>
          <p:nvPr/>
        </p:nvSpPr>
        <p:spPr bwMode="auto">
          <a:xfrm>
            <a:off x="4244222" y="4800600"/>
            <a:ext cx="139475" cy="92333"/>
          </a:xfrm>
          <a:prstGeom prst="rect">
            <a:avLst/>
          </a:prstGeom>
          <a:noFill/>
          <a:ln w="9525">
            <a:noFill/>
            <a:miter lim="800000"/>
            <a:headEnd/>
            <a:tailEnd/>
          </a:ln>
        </p:spPr>
        <p:txBody>
          <a:bodyPr wrap="none" lIns="0" tIns="0" rIns="0" bIns="0">
            <a:spAutoFit/>
          </a:bodyPr>
          <a:lstStyle/>
          <a:p>
            <a:pPr eaLnBrk="0" hangingPunct="0"/>
            <a:r>
              <a:rPr lang="en-US" sz="600" dirty="0">
                <a:solidFill>
                  <a:srgbClr val="000000"/>
                </a:solidFill>
              </a:rPr>
              <a:t>R/W</a:t>
            </a:r>
            <a:endParaRPr lang="en-US" b="0" dirty="0"/>
          </a:p>
        </p:txBody>
      </p:sp>
      <p:sp>
        <p:nvSpPr>
          <p:cNvPr id="555" name="Line 59"/>
          <p:cNvSpPr>
            <a:spLocks noChangeShapeType="1"/>
          </p:cNvSpPr>
          <p:nvPr/>
        </p:nvSpPr>
        <p:spPr bwMode="auto">
          <a:xfrm>
            <a:off x="4076776" y="3559174"/>
            <a:ext cx="1101" cy="1241425"/>
          </a:xfrm>
          <a:prstGeom prst="line">
            <a:avLst/>
          </a:prstGeom>
          <a:noFill/>
          <a:ln w="4763">
            <a:solidFill>
              <a:srgbClr val="000000"/>
            </a:solidFill>
            <a:round/>
            <a:headEnd/>
            <a:tailEnd/>
          </a:ln>
        </p:spPr>
        <p:txBody>
          <a:bodyPr/>
          <a:lstStyle/>
          <a:p>
            <a:endParaRPr lang="en-US"/>
          </a:p>
        </p:txBody>
      </p:sp>
      <p:sp>
        <p:nvSpPr>
          <p:cNvPr id="556" name="Line 59"/>
          <p:cNvSpPr>
            <a:spLocks noChangeShapeType="1"/>
          </p:cNvSpPr>
          <p:nvPr/>
        </p:nvSpPr>
        <p:spPr bwMode="auto">
          <a:xfrm flipH="1">
            <a:off x="3470351" y="3559175"/>
            <a:ext cx="609600" cy="0"/>
          </a:xfrm>
          <a:prstGeom prst="line">
            <a:avLst/>
          </a:prstGeom>
          <a:noFill/>
          <a:ln w="4763">
            <a:solidFill>
              <a:srgbClr val="000000"/>
            </a:solidFill>
            <a:round/>
            <a:headEnd/>
            <a:tailEnd/>
          </a:ln>
        </p:spPr>
        <p:txBody>
          <a:bodyPr/>
          <a:lstStyle/>
          <a:p>
            <a:endParaRPr lang="en-US"/>
          </a:p>
        </p:txBody>
      </p:sp>
      <p:grpSp>
        <p:nvGrpSpPr>
          <p:cNvPr id="3" name="Group 141"/>
          <p:cNvGrpSpPr/>
          <p:nvPr/>
        </p:nvGrpSpPr>
        <p:grpSpPr>
          <a:xfrm>
            <a:off x="407906" y="5289868"/>
            <a:ext cx="4240294" cy="109538"/>
            <a:chOff x="952500" y="5105400"/>
            <a:chExt cx="4532313" cy="109538"/>
          </a:xfrm>
        </p:grpSpPr>
        <p:sp>
          <p:nvSpPr>
            <p:cNvPr id="404" name="Rectangle 403"/>
            <p:cNvSpPr>
              <a:spLocks noChangeArrowheads="1"/>
            </p:cNvSpPr>
            <p:nvPr/>
          </p:nvSpPr>
          <p:spPr bwMode="auto">
            <a:xfrm>
              <a:off x="952500" y="5124450"/>
              <a:ext cx="4532313" cy="38100"/>
            </a:xfrm>
            <a:prstGeom prst="rect">
              <a:avLst/>
            </a:prstGeom>
            <a:solidFill>
              <a:srgbClr val="BBBBBB"/>
            </a:solidFill>
            <a:ln w="9525">
              <a:noFill/>
              <a:miter lim="800000"/>
              <a:headEnd/>
              <a:tailEnd/>
            </a:ln>
          </p:spPr>
          <p:txBody>
            <a:bodyPr/>
            <a:lstStyle/>
            <a:p>
              <a:endParaRPr lang="en-US"/>
            </a:p>
          </p:txBody>
        </p:sp>
        <p:sp>
          <p:nvSpPr>
            <p:cNvPr id="405" name="Rectangle 404"/>
            <p:cNvSpPr>
              <a:spLocks noChangeArrowheads="1"/>
            </p:cNvSpPr>
            <p:nvPr/>
          </p:nvSpPr>
          <p:spPr bwMode="auto">
            <a:xfrm>
              <a:off x="1060450" y="5105400"/>
              <a:ext cx="674688" cy="103188"/>
            </a:xfrm>
            <a:prstGeom prst="rect">
              <a:avLst/>
            </a:prstGeom>
            <a:solidFill>
              <a:srgbClr val="FFFFFF"/>
            </a:solidFill>
            <a:ln w="9525">
              <a:noFill/>
              <a:miter lim="800000"/>
              <a:headEnd/>
              <a:tailEnd/>
            </a:ln>
          </p:spPr>
          <p:txBody>
            <a:bodyPr/>
            <a:lstStyle/>
            <a:p>
              <a:endParaRPr lang="en-US"/>
            </a:p>
          </p:txBody>
        </p:sp>
        <p:sp>
          <p:nvSpPr>
            <p:cNvPr id="406" name="Rectangle 405"/>
            <p:cNvSpPr>
              <a:spLocks noChangeArrowheads="1"/>
            </p:cNvSpPr>
            <p:nvPr/>
          </p:nvSpPr>
          <p:spPr bwMode="auto">
            <a:xfrm>
              <a:off x="1063625" y="5110163"/>
              <a:ext cx="666750" cy="95250"/>
            </a:xfrm>
            <a:prstGeom prst="rect">
              <a:avLst/>
            </a:prstGeom>
            <a:noFill/>
            <a:ln w="11113">
              <a:solidFill>
                <a:srgbClr val="000000"/>
              </a:solidFill>
              <a:miter lim="800000"/>
              <a:headEnd/>
              <a:tailEnd/>
            </a:ln>
          </p:spPr>
          <p:txBody>
            <a:bodyPr/>
            <a:lstStyle/>
            <a:p>
              <a:endParaRPr lang="en-US"/>
            </a:p>
          </p:txBody>
        </p:sp>
        <p:sp>
          <p:nvSpPr>
            <p:cNvPr id="407" name="Freeform 406"/>
            <p:cNvSpPr>
              <a:spLocks/>
            </p:cNvSpPr>
            <p:nvPr/>
          </p:nvSpPr>
          <p:spPr bwMode="auto">
            <a:xfrm>
              <a:off x="1060450" y="5146675"/>
              <a:ext cx="65088" cy="28575"/>
            </a:xfrm>
            <a:custGeom>
              <a:avLst/>
              <a:gdLst>
                <a:gd name="T0" fmla="*/ 0 w 49"/>
                <a:gd name="T1" fmla="*/ 2147483647 h 21"/>
                <a:gd name="T2" fmla="*/ 2147483647 w 49"/>
                <a:gd name="T3" fmla="*/ 0 h 21"/>
                <a:gd name="T4" fmla="*/ 2147483647 w 49"/>
                <a:gd name="T5" fmla="*/ 2147483647 h 21"/>
                <a:gd name="T6" fmla="*/ 2147483647 w 49"/>
                <a:gd name="T7" fmla="*/ 2147483647 h 21"/>
                <a:gd name="T8" fmla="*/ 0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0" y="7"/>
                  </a:moveTo>
                  <a:lnTo>
                    <a:pt x="4" y="0"/>
                  </a:lnTo>
                  <a:lnTo>
                    <a:pt x="49" y="14"/>
                  </a:lnTo>
                  <a:lnTo>
                    <a:pt x="49" y="21"/>
                  </a:lnTo>
                  <a:lnTo>
                    <a:pt x="0" y="7"/>
                  </a:lnTo>
                  <a:close/>
                </a:path>
              </a:pathLst>
            </a:custGeom>
            <a:solidFill>
              <a:srgbClr val="000000"/>
            </a:solidFill>
            <a:ln w="9525">
              <a:noFill/>
              <a:round/>
              <a:headEnd/>
              <a:tailEnd/>
            </a:ln>
          </p:spPr>
          <p:txBody>
            <a:bodyPr/>
            <a:lstStyle/>
            <a:p>
              <a:endParaRPr lang="en-US"/>
            </a:p>
          </p:txBody>
        </p:sp>
        <p:sp>
          <p:nvSpPr>
            <p:cNvPr id="408" name="Freeform 407"/>
            <p:cNvSpPr>
              <a:spLocks/>
            </p:cNvSpPr>
            <p:nvPr/>
          </p:nvSpPr>
          <p:spPr bwMode="auto">
            <a:xfrm>
              <a:off x="1060450" y="5165725"/>
              <a:ext cx="65088" cy="33338"/>
            </a:xfrm>
            <a:custGeom>
              <a:avLst/>
              <a:gdLst>
                <a:gd name="T0" fmla="*/ 2147483647 w 49"/>
                <a:gd name="T1" fmla="*/ 2147483647 h 25"/>
                <a:gd name="T2" fmla="*/ 0 w 49"/>
                <a:gd name="T3" fmla="*/ 2147483647 h 25"/>
                <a:gd name="T4" fmla="*/ 2147483647 w 49"/>
                <a:gd name="T5" fmla="*/ 0 h 25"/>
                <a:gd name="T6" fmla="*/ 2147483647 w 49"/>
                <a:gd name="T7" fmla="*/ 2147483647 h 25"/>
                <a:gd name="T8" fmla="*/ 2147483647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4" y="25"/>
                  </a:moveTo>
                  <a:lnTo>
                    <a:pt x="0" y="18"/>
                  </a:lnTo>
                  <a:lnTo>
                    <a:pt x="49" y="0"/>
                  </a:lnTo>
                  <a:lnTo>
                    <a:pt x="49" y="7"/>
                  </a:lnTo>
                  <a:lnTo>
                    <a:pt x="4" y="25"/>
                  </a:lnTo>
                  <a:close/>
                </a:path>
              </a:pathLst>
            </a:custGeom>
            <a:solidFill>
              <a:srgbClr val="000000"/>
            </a:solidFill>
            <a:ln w="9525">
              <a:noFill/>
              <a:round/>
              <a:headEnd/>
              <a:tailEnd/>
            </a:ln>
          </p:spPr>
          <p:txBody>
            <a:bodyPr/>
            <a:lstStyle/>
            <a:p>
              <a:endParaRPr lang="en-US"/>
            </a:p>
          </p:txBody>
        </p:sp>
        <p:sp>
          <p:nvSpPr>
            <p:cNvPr id="409" name="Rectangle 408"/>
            <p:cNvSpPr>
              <a:spLocks noChangeArrowheads="1"/>
            </p:cNvSpPr>
            <p:nvPr/>
          </p:nvSpPr>
          <p:spPr bwMode="auto">
            <a:xfrm>
              <a:off x="2324100" y="5105400"/>
              <a:ext cx="674688" cy="103188"/>
            </a:xfrm>
            <a:prstGeom prst="rect">
              <a:avLst/>
            </a:prstGeom>
            <a:solidFill>
              <a:srgbClr val="FFFFFF"/>
            </a:solidFill>
            <a:ln w="9525">
              <a:noFill/>
              <a:miter lim="800000"/>
              <a:headEnd/>
              <a:tailEnd/>
            </a:ln>
          </p:spPr>
          <p:txBody>
            <a:bodyPr/>
            <a:lstStyle/>
            <a:p>
              <a:endParaRPr lang="en-US"/>
            </a:p>
          </p:txBody>
        </p:sp>
        <p:sp>
          <p:nvSpPr>
            <p:cNvPr id="410" name="Rectangle 409"/>
            <p:cNvSpPr>
              <a:spLocks noChangeArrowheads="1"/>
            </p:cNvSpPr>
            <p:nvPr/>
          </p:nvSpPr>
          <p:spPr bwMode="auto">
            <a:xfrm>
              <a:off x="2327275" y="5110163"/>
              <a:ext cx="666750" cy="95250"/>
            </a:xfrm>
            <a:prstGeom prst="rect">
              <a:avLst/>
            </a:prstGeom>
            <a:noFill/>
            <a:ln w="11113">
              <a:solidFill>
                <a:srgbClr val="000000"/>
              </a:solidFill>
              <a:miter lim="800000"/>
              <a:headEnd/>
              <a:tailEnd/>
            </a:ln>
          </p:spPr>
          <p:txBody>
            <a:bodyPr/>
            <a:lstStyle/>
            <a:p>
              <a:endParaRPr lang="en-US"/>
            </a:p>
          </p:txBody>
        </p:sp>
        <p:sp>
          <p:nvSpPr>
            <p:cNvPr id="411" name="Freeform 410"/>
            <p:cNvSpPr>
              <a:spLocks/>
            </p:cNvSpPr>
            <p:nvPr/>
          </p:nvSpPr>
          <p:spPr bwMode="auto">
            <a:xfrm>
              <a:off x="2324100" y="5146675"/>
              <a:ext cx="65088" cy="28575"/>
            </a:xfrm>
            <a:custGeom>
              <a:avLst/>
              <a:gdLst>
                <a:gd name="T0" fmla="*/ 0 w 49"/>
                <a:gd name="T1" fmla="*/ 2147483647 h 21"/>
                <a:gd name="T2" fmla="*/ 2147483647 w 49"/>
                <a:gd name="T3" fmla="*/ 0 h 21"/>
                <a:gd name="T4" fmla="*/ 2147483647 w 49"/>
                <a:gd name="T5" fmla="*/ 2147483647 h 21"/>
                <a:gd name="T6" fmla="*/ 2147483647 w 49"/>
                <a:gd name="T7" fmla="*/ 2147483647 h 21"/>
                <a:gd name="T8" fmla="*/ 0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0" y="7"/>
                  </a:moveTo>
                  <a:lnTo>
                    <a:pt x="4" y="0"/>
                  </a:lnTo>
                  <a:lnTo>
                    <a:pt x="49" y="14"/>
                  </a:lnTo>
                  <a:lnTo>
                    <a:pt x="49" y="21"/>
                  </a:lnTo>
                  <a:lnTo>
                    <a:pt x="0" y="7"/>
                  </a:lnTo>
                  <a:close/>
                </a:path>
              </a:pathLst>
            </a:custGeom>
            <a:solidFill>
              <a:srgbClr val="000000"/>
            </a:solidFill>
            <a:ln w="9525">
              <a:noFill/>
              <a:round/>
              <a:headEnd/>
              <a:tailEnd/>
            </a:ln>
          </p:spPr>
          <p:txBody>
            <a:bodyPr/>
            <a:lstStyle/>
            <a:p>
              <a:endParaRPr lang="en-US"/>
            </a:p>
          </p:txBody>
        </p:sp>
        <p:sp>
          <p:nvSpPr>
            <p:cNvPr id="412" name="Freeform 411"/>
            <p:cNvSpPr>
              <a:spLocks/>
            </p:cNvSpPr>
            <p:nvPr/>
          </p:nvSpPr>
          <p:spPr bwMode="auto">
            <a:xfrm>
              <a:off x="2324100" y="5165725"/>
              <a:ext cx="65088" cy="33338"/>
            </a:xfrm>
            <a:custGeom>
              <a:avLst/>
              <a:gdLst>
                <a:gd name="T0" fmla="*/ 2147483647 w 49"/>
                <a:gd name="T1" fmla="*/ 2147483647 h 25"/>
                <a:gd name="T2" fmla="*/ 0 w 49"/>
                <a:gd name="T3" fmla="*/ 2147483647 h 25"/>
                <a:gd name="T4" fmla="*/ 2147483647 w 49"/>
                <a:gd name="T5" fmla="*/ 0 h 25"/>
                <a:gd name="T6" fmla="*/ 2147483647 w 49"/>
                <a:gd name="T7" fmla="*/ 2147483647 h 25"/>
                <a:gd name="T8" fmla="*/ 2147483647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4" y="25"/>
                  </a:moveTo>
                  <a:lnTo>
                    <a:pt x="0" y="18"/>
                  </a:lnTo>
                  <a:lnTo>
                    <a:pt x="49" y="0"/>
                  </a:lnTo>
                  <a:lnTo>
                    <a:pt x="49" y="7"/>
                  </a:lnTo>
                  <a:lnTo>
                    <a:pt x="4" y="25"/>
                  </a:lnTo>
                  <a:close/>
                </a:path>
              </a:pathLst>
            </a:custGeom>
            <a:solidFill>
              <a:srgbClr val="000000"/>
            </a:solidFill>
            <a:ln w="9525">
              <a:noFill/>
              <a:round/>
              <a:headEnd/>
              <a:tailEnd/>
            </a:ln>
          </p:spPr>
          <p:txBody>
            <a:bodyPr/>
            <a:lstStyle/>
            <a:p>
              <a:endParaRPr lang="en-US"/>
            </a:p>
          </p:txBody>
        </p:sp>
        <p:sp>
          <p:nvSpPr>
            <p:cNvPr id="413" name="Rectangle 412"/>
            <p:cNvSpPr>
              <a:spLocks noChangeArrowheads="1"/>
            </p:cNvSpPr>
            <p:nvPr/>
          </p:nvSpPr>
          <p:spPr bwMode="auto">
            <a:xfrm>
              <a:off x="3462338" y="5105400"/>
              <a:ext cx="674687" cy="103188"/>
            </a:xfrm>
            <a:prstGeom prst="rect">
              <a:avLst/>
            </a:prstGeom>
            <a:solidFill>
              <a:srgbClr val="FFFFFF"/>
            </a:solidFill>
            <a:ln w="9525">
              <a:noFill/>
              <a:miter lim="800000"/>
              <a:headEnd/>
              <a:tailEnd/>
            </a:ln>
          </p:spPr>
          <p:txBody>
            <a:bodyPr/>
            <a:lstStyle/>
            <a:p>
              <a:endParaRPr lang="en-US"/>
            </a:p>
          </p:txBody>
        </p:sp>
        <p:sp>
          <p:nvSpPr>
            <p:cNvPr id="414" name="Rectangle 413"/>
            <p:cNvSpPr>
              <a:spLocks noChangeArrowheads="1"/>
            </p:cNvSpPr>
            <p:nvPr/>
          </p:nvSpPr>
          <p:spPr bwMode="auto">
            <a:xfrm>
              <a:off x="3465513" y="5110163"/>
              <a:ext cx="666750" cy="95250"/>
            </a:xfrm>
            <a:prstGeom prst="rect">
              <a:avLst/>
            </a:prstGeom>
            <a:noFill/>
            <a:ln w="11113">
              <a:solidFill>
                <a:srgbClr val="000000"/>
              </a:solidFill>
              <a:miter lim="800000"/>
              <a:headEnd/>
              <a:tailEnd/>
            </a:ln>
          </p:spPr>
          <p:txBody>
            <a:bodyPr/>
            <a:lstStyle/>
            <a:p>
              <a:endParaRPr lang="en-US"/>
            </a:p>
          </p:txBody>
        </p:sp>
        <p:sp>
          <p:nvSpPr>
            <p:cNvPr id="415" name="Freeform 414"/>
            <p:cNvSpPr>
              <a:spLocks/>
            </p:cNvSpPr>
            <p:nvPr/>
          </p:nvSpPr>
          <p:spPr bwMode="auto">
            <a:xfrm>
              <a:off x="3462338" y="5146675"/>
              <a:ext cx="65087" cy="28575"/>
            </a:xfrm>
            <a:custGeom>
              <a:avLst/>
              <a:gdLst>
                <a:gd name="T0" fmla="*/ 0 w 49"/>
                <a:gd name="T1" fmla="*/ 2147483647 h 21"/>
                <a:gd name="T2" fmla="*/ 2147483647 w 49"/>
                <a:gd name="T3" fmla="*/ 0 h 21"/>
                <a:gd name="T4" fmla="*/ 2147483647 w 49"/>
                <a:gd name="T5" fmla="*/ 2147483647 h 21"/>
                <a:gd name="T6" fmla="*/ 2147483647 w 49"/>
                <a:gd name="T7" fmla="*/ 2147483647 h 21"/>
                <a:gd name="T8" fmla="*/ 0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0" y="7"/>
                  </a:moveTo>
                  <a:lnTo>
                    <a:pt x="4" y="0"/>
                  </a:lnTo>
                  <a:lnTo>
                    <a:pt x="49" y="14"/>
                  </a:lnTo>
                  <a:lnTo>
                    <a:pt x="49" y="21"/>
                  </a:lnTo>
                  <a:lnTo>
                    <a:pt x="0" y="7"/>
                  </a:lnTo>
                  <a:close/>
                </a:path>
              </a:pathLst>
            </a:custGeom>
            <a:solidFill>
              <a:srgbClr val="000000"/>
            </a:solidFill>
            <a:ln w="9525">
              <a:noFill/>
              <a:round/>
              <a:headEnd/>
              <a:tailEnd/>
            </a:ln>
          </p:spPr>
          <p:txBody>
            <a:bodyPr/>
            <a:lstStyle/>
            <a:p>
              <a:endParaRPr lang="en-US"/>
            </a:p>
          </p:txBody>
        </p:sp>
        <p:sp>
          <p:nvSpPr>
            <p:cNvPr id="416" name="Freeform 415"/>
            <p:cNvSpPr>
              <a:spLocks/>
            </p:cNvSpPr>
            <p:nvPr/>
          </p:nvSpPr>
          <p:spPr bwMode="auto">
            <a:xfrm>
              <a:off x="3462338" y="5165725"/>
              <a:ext cx="65087" cy="33338"/>
            </a:xfrm>
            <a:custGeom>
              <a:avLst/>
              <a:gdLst>
                <a:gd name="T0" fmla="*/ 2147483647 w 49"/>
                <a:gd name="T1" fmla="*/ 2147483647 h 25"/>
                <a:gd name="T2" fmla="*/ 0 w 49"/>
                <a:gd name="T3" fmla="*/ 2147483647 h 25"/>
                <a:gd name="T4" fmla="*/ 2147483647 w 49"/>
                <a:gd name="T5" fmla="*/ 0 h 25"/>
                <a:gd name="T6" fmla="*/ 2147483647 w 49"/>
                <a:gd name="T7" fmla="*/ 2147483647 h 25"/>
                <a:gd name="T8" fmla="*/ 2147483647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4" y="25"/>
                  </a:moveTo>
                  <a:lnTo>
                    <a:pt x="0" y="18"/>
                  </a:lnTo>
                  <a:lnTo>
                    <a:pt x="49" y="0"/>
                  </a:lnTo>
                  <a:lnTo>
                    <a:pt x="49" y="7"/>
                  </a:lnTo>
                  <a:lnTo>
                    <a:pt x="4" y="25"/>
                  </a:lnTo>
                  <a:close/>
                </a:path>
              </a:pathLst>
            </a:custGeom>
            <a:solidFill>
              <a:srgbClr val="000000"/>
            </a:solidFill>
            <a:ln w="9525">
              <a:noFill/>
              <a:round/>
              <a:headEnd/>
              <a:tailEnd/>
            </a:ln>
          </p:spPr>
          <p:txBody>
            <a:bodyPr/>
            <a:lstStyle/>
            <a:p>
              <a:endParaRPr lang="en-US"/>
            </a:p>
          </p:txBody>
        </p:sp>
        <p:sp>
          <p:nvSpPr>
            <p:cNvPr id="417" name="Rectangle 416"/>
            <p:cNvSpPr>
              <a:spLocks noChangeArrowheads="1"/>
            </p:cNvSpPr>
            <p:nvPr/>
          </p:nvSpPr>
          <p:spPr bwMode="auto">
            <a:xfrm>
              <a:off x="3752850" y="5122863"/>
              <a:ext cx="112713"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Y</a:t>
              </a:r>
              <a:r>
                <a:rPr lang="en-US" sz="600" b="0" baseline="30000">
                  <a:solidFill>
                    <a:srgbClr val="000000"/>
                  </a:solidFill>
                </a:rPr>
                <a:t>WB</a:t>
              </a:r>
              <a:endParaRPr lang="en-US" b="0" baseline="30000"/>
            </a:p>
          </p:txBody>
        </p:sp>
        <p:sp>
          <p:nvSpPr>
            <p:cNvPr id="418" name="Rectangle 417"/>
            <p:cNvSpPr>
              <a:spLocks noChangeArrowheads="1"/>
            </p:cNvSpPr>
            <p:nvPr/>
          </p:nvSpPr>
          <p:spPr bwMode="auto">
            <a:xfrm>
              <a:off x="2600325" y="5110163"/>
              <a:ext cx="130175"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IR</a:t>
              </a:r>
              <a:r>
                <a:rPr lang="en-US" sz="600" b="0" baseline="30000">
                  <a:solidFill>
                    <a:srgbClr val="000000"/>
                  </a:solidFill>
                </a:rPr>
                <a:t>WB</a:t>
              </a:r>
              <a:endParaRPr lang="en-US" b="0" baseline="30000"/>
            </a:p>
          </p:txBody>
        </p:sp>
        <p:sp>
          <p:nvSpPr>
            <p:cNvPr id="419" name="Rectangle 418"/>
            <p:cNvSpPr>
              <a:spLocks noChangeArrowheads="1"/>
            </p:cNvSpPr>
            <p:nvPr/>
          </p:nvSpPr>
          <p:spPr bwMode="auto">
            <a:xfrm>
              <a:off x="1314450" y="5110163"/>
              <a:ext cx="152400"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PC</a:t>
              </a:r>
              <a:r>
                <a:rPr lang="en-US" sz="600" b="0" baseline="30000">
                  <a:solidFill>
                    <a:srgbClr val="000000"/>
                  </a:solidFill>
                </a:rPr>
                <a:t>WB</a:t>
              </a:r>
              <a:endParaRPr lang="en-US" b="0" baseline="30000"/>
            </a:p>
          </p:txBody>
        </p:sp>
      </p:grpSp>
      <p:sp>
        <p:nvSpPr>
          <p:cNvPr id="311" name="Rectangle 310"/>
          <p:cNvSpPr>
            <a:spLocks noChangeArrowheads="1"/>
          </p:cNvSpPr>
          <p:nvPr/>
        </p:nvSpPr>
        <p:spPr bwMode="auto">
          <a:xfrm>
            <a:off x="413848" y="6440488"/>
            <a:ext cx="4234352" cy="36512"/>
          </a:xfrm>
          <a:prstGeom prst="rect">
            <a:avLst/>
          </a:prstGeom>
          <a:solidFill>
            <a:srgbClr val="BBBBBB"/>
          </a:solidFill>
          <a:ln w="9525">
            <a:noFill/>
            <a:miter lim="800000"/>
            <a:headEnd/>
            <a:tailEnd/>
          </a:ln>
        </p:spPr>
        <p:txBody>
          <a:bodyPr/>
          <a:lstStyle/>
          <a:p>
            <a:endParaRPr lang="en-US"/>
          </a:p>
        </p:txBody>
      </p:sp>
      <p:grpSp>
        <p:nvGrpSpPr>
          <p:cNvPr id="4" name="Group 166"/>
          <p:cNvGrpSpPr/>
          <p:nvPr/>
        </p:nvGrpSpPr>
        <p:grpSpPr>
          <a:xfrm>
            <a:off x="407906" y="4495800"/>
            <a:ext cx="4240294" cy="107950"/>
            <a:chOff x="952500" y="4132263"/>
            <a:chExt cx="4532313" cy="107950"/>
          </a:xfrm>
        </p:grpSpPr>
        <p:sp>
          <p:nvSpPr>
            <p:cNvPr id="383" name="Rectangle 382"/>
            <p:cNvSpPr>
              <a:spLocks noChangeArrowheads="1"/>
            </p:cNvSpPr>
            <p:nvPr/>
          </p:nvSpPr>
          <p:spPr bwMode="auto">
            <a:xfrm>
              <a:off x="952500" y="4170363"/>
              <a:ext cx="4532313" cy="36512"/>
            </a:xfrm>
            <a:prstGeom prst="rect">
              <a:avLst/>
            </a:prstGeom>
            <a:solidFill>
              <a:srgbClr val="BBBBBB"/>
            </a:solidFill>
            <a:ln w="9525">
              <a:noFill/>
              <a:miter lim="800000"/>
              <a:headEnd/>
              <a:tailEnd/>
            </a:ln>
          </p:spPr>
          <p:txBody>
            <a:bodyPr/>
            <a:lstStyle/>
            <a:p>
              <a:endParaRPr lang="en-US"/>
            </a:p>
          </p:txBody>
        </p:sp>
        <p:sp>
          <p:nvSpPr>
            <p:cNvPr id="384" name="Rectangle 383"/>
            <p:cNvSpPr>
              <a:spLocks noChangeArrowheads="1"/>
            </p:cNvSpPr>
            <p:nvPr/>
          </p:nvSpPr>
          <p:spPr bwMode="auto">
            <a:xfrm>
              <a:off x="1060450" y="4132263"/>
              <a:ext cx="674688" cy="107950"/>
            </a:xfrm>
            <a:prstGeom prst="rect">
              <a:avLst/>
            </a:prstGeom>
            <a:solidFill>
              <a:srgbClr val="FFFFFF"/>
            </a:solidFill>
            <a:ln w="9525">
              <a:noFill/>
              <a:miter lim="800000"/>
              <a:headEnd/>
              <a:tailEnd/>
            </a:ln>
          </p:spPr>
          <p:txBody>
            <a:bodyPr/>
            <a:lstStyle/>
            <a:p>
              <a:endParaRPr lang="en-US"/>
            </a:p>
          </p:txBody>
        </p:sp>
        <p:sp>
          <p:nvSpPr>
            <p:cNvPr id="385" name="Rectangle 384"/>
            <p:cNvSpPr>
              <a:spLocks noChangeArrowheads="1"/>
            </p:cNvSpPr>
            <p:nvPr/>
          </p:nvSpPr>
          <p:spPr bwMode="auto">
            <a:xfrm>
              <a:off x="1063625" y="4137025"/>
              <a:ext cx="666750" cy="98425"/>
            </a:xfrm>
            <a:prstGeom prst="rect">
              <a:avLst/>
            </a:prstGeom>
            <a:noFill/>
            <a:ln w="11113">
              <a:solidFill>
                <a:srgbClr val="000000"/>
              </a:solidFill>
              <a:miter lim="800000"/>
              <a:headEnd/>
              <a:tailEnd/>
            </a:ln>
          </p:spPr>
          <p:txBody>
            <a:bodyPr/>
            <a:lstStyle/>
            <a:p>
              <a:endParaRPr lang="en-US"/>
            </a:p>
          </p:txBody>
        </p:sp>
        <p:sp>
          <p:nvSpPr>
            <p:cNvPr id="386" name="Freeform 385"/>
            <p:cNvSpPr>
              <a:spLocks/>
            </p:cNvSpPr>
            <p:nvPr/>
          </p:nvSpPr>
          <p:spPr bwMode="auto">
            <a:xfrm>
              <a:off x="1060450" y="4173538"/>
              <a:ext cx="65088"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4"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387" name="Freeform 386"/>
            <p:cNvSpPr>
              <a:spLocks/>
            </p:cNvSpPr>
            <p:nvPr/>
          </p:nvSpPr>
          <p:spPr bwMode="auto">
            <a:xfrm>
              <a:off x="1060450" y="4197350"/>
              <a:ext cx="65088"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4" y="21"/>
                  </a:moveTo>
                  <a:lnTo>
                    <a:pt x="0" y="14"/>
                  </a:lnTo>
                  <a:lnTo>
                    <a:pt x="49" y="0"/>
                  </a:lnTo>
                  <a:lnTo>
                    <a:pt x="49" y="7"/>
                  </a:lnTo>
                  <a:lnTo>
                    <a:pt x="4" y="21"/>
                  </a:lnTo>
                  <a:close/>
                </a:path>
              </a:pathLst>
            </a:custGeom>
            <a:solidFill>
              <a:srgbClr val="000000"/>
            </a:solidFill>
            <a:ln w="9525">
              <a:noFill/>
              <a:round/>
              <a:headEnd/>
              <a:tailEnd/>
            </a:ln>
          </p:spPr>
          <p:txBody>
            <a:bodyPr/>
            <a:lstStyle/>
            <a:p>
              <a:endParaRPr lang="en-US"/>
            </a:p>
          </p:txBody>
        </p:sp>
        <p:sp>
          <p:nvSpPr>
            <p:cNvPr id="388" name="Rectangle 387"/>
            <p:cNvSpPr>
              <a:spLocks noChangeArrowheads="1"/>
            </p:cNvSpPr>
            <p:nvPr/>
          </p:nvSpPr>
          <p:spPr bwMode="auto">
            <a:xfrm>
              <a:off x="2324100" y="4132263"/>
              <a:ext cx="674688" cy="107950"/>
            </a:xfrm>
            <a:prstGeom prst="rect">
              <a:avLst/>
            </a:prstGeom>
            <a:solidFill>
              <a:srgbClr val="FFFFFF"/>
            </a:solidFill>
            <a:ln w="9525">
              <a:noFill/>
              <a:miter lim="800000"/>
              <a:headEnd/>
              <a:tailEnd/>
            </a:ln>
          </p:spPr>
          <p:txBody>
            <a:bodyPr/>
            <a:lstStyle/>
            <a:p>
              <a:endParaRPr lang="en-US"/>
            </a:p>
          </p:txBody>
        </p:sp>
        <p:sp>
          <p:nvSpPr>
            <p:cNvPr id="389" name="Rectangle 388"/>
            <p:cNvSpPr>
              <a:spLocks noChangeArrowheads="1"/>
            </p:cNvSpPr>
            <p:nvPr/>
          </p:nvSpPr>
          <p:spPr bwMode="auto">
            <a:xfrm>
              <a:off x="2327275" y="4137025"/>
              <a:ext cx="666750" cy="98425"/>
            </a:xfrm>
            <a:prstGeom prst="rect">
              <a:avLst/>
            </a:prstGeom>
            <a:noFill/>
            <a:ln w="11113">
              <a:solidFill>
                <a:srgbClr val="000000"/>
              </a:solidFill>
              <a:miter lim="800000"/>
              <a:headEnd/>
              <a:tailEnd/>
            </a:ln>
          </p:spPr>
          <p:txBody>
            <a:bodyPr/>
            <a:lstStyle/>
            <a:p>
              <a:endParaRPr lang="en-US"/>
            </a:p>
          </p:txBody>
        </p:sp>
        <p:sp>
          <p:nvSpPr>
            <p:cNvPr id="390" name="Freeform 389"/>
            <p:cNvSpPr>
              <a:spLocks/>
            </p:cNvSpPr>
            <p:nvPr/>
          </p:nvSpPr>
          <p:spPr bwMode="auto">
            <a:xfrm>
              <a:off x="2324100" y="4173538"/>
              <a:ext cx="65088"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4"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391" name="Freeform 390"/>
            <p:cNvSpPr>
              <a:spLocks/>
            </p:cNvSpPr>
            <p:nvPr/>
          </p:nvSpPr>
          <p:spPr bwMode="auto">
            <a:xfrm>
              <a:off x="2324100" y="4197350"/>
              <a:ext cx="65088"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4" y="21"/>
                  </a:moveTo>
                  <a:lnTo>
                    <a:pt x="0" y="14"/>
                  </a:lnTo>
                  <a:lnTo>
                    <a:pt x="49" y="0"/>
                  </a:lnTo>
                  <a:lnTo>
                    <a:pt x="49" y="7"/>
                  </a:lnTo>
                  <a:lnTo>
                    <a:pt x="4" y="21"/>
                  </a:lnTo>
                  <a:close/>
                </a:path>
              </a:pathLst>
            </a:custGeom>
            <a:solidFill>
              <a:srgbClr val="000000"/>
            </a:solidFill>
            <a:ln w="9525">
              <a:noFill/>
              <a:round/>
              <a:headEnd/>
              <a:tailEnd/>
            </a:ln>
          </p:spPr>
          <p:txBody>
            <a:bodyPr/>
            <a:lstStyle/>
            <a:p>
              <a:endParaRPr lang="en-US"/>
            </a:p>
          </p:txBody>
        </p:sp>
        <p:sp>
          <p:nvSpPr>
            <p:cNvPr id="392" name="Rectangle 391"/>
            <p:cNvSpPr>
              <a:spLocks noChangeArrowheads="1"/>
            </p:cNvSpPr>
            <p:nvPr/>
          </p:nvSpPr>
          <p:spPr bwMode="auto">
            <a:xfrm>
              <a:off x="3462338" y="4132263"/>
              <a:ext cx="674687" cy="107950"/>
            </a:xfrm>
            <a:prstGeom prst="rect">
              <a:avLst/>
            </a:prstGeom>
            <a:solidFill>
              <a:srgbClr val="FFFFFF"/>
            </a:solidFill>
            <a:ln w="9525">
              <a:noFill/>
              <a:miter lim="800000"/>
              <a:headEnd/>
              <a:tailEnd/>
            </a:ln>
          </p:spPr>
          <p:txBody>
            <a:bodyPr/>
            <a:lstStyle/>
            <a:p>
              <a:endParaRPr lang="en-US"/>
            </a:p>
          </p:txBody>
        </p:sp>
        <p:sp>
          <p:nvSpPr>
            <p:cNvPr id="393" name="Rectangle 392"/>
            <p:cNvSpPr>
              <a:spLocks noChangeArrowheads="1"/>
            </p:cNvSpPr>
            <p:nvPr/>
          </p:nvSpPr>
          <p:spPr bwMode="auto">
            <a:xfrm>
              <a:off x="3465513" y="4137025"/>
              <a:ext cx="666750" cy="98425"/>
            </a:xfrm>
            <a:prstGeom prst="rect">
              <a:avLst/>
            </a:prstGeom>
            <a:noFill/>
            <a:ln w="11113">
              <a:solidFill>
                <a:srgbClr val="000000"/>
              </a:solidFill>
              <a:miter lim="800000"/>
              <a:headEnd/>
              <a:tailEnd/>
            </a:ln>
          </p:spPr>
          <p:txBody>
            <a:bodyPr/>
            <a:lstStyle/>
            <a:p>
              <a:endParaRPr lang="en-US"/>
            </a:p>
          </p:txBody>
        </p:sp>
        <p:sp>
          <p:nvSpPr>
            <p:cNvPr id="394" name="Freeform 393"/>
            <p:cNvSpPr>
              <a:spLocks/>
            </p:cNvSpPr>
            <p:nvPr/>
          </p:nvSpPr>
          <p:spPr bwMode="auto">
            <a:xfrm>
              <a:off x="3462338" y="4173538"/>
              <a:ext cx="65087"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4"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395" name="Freeform 394"/>
            <p:cNvSpPr>
              <a:spLocks/>
            </p:cNvSpPr>
            <p:nvPr/>
          </p:nvSpPr>
          <p:spPr bwMode="auto">
            <a:xfrm>
              <a:off x="3462338" y="4197350"/>
              <a:ext cx="65087"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4" y="21"/>
                  </a:moveTo>
                  <a:lnTo>
                    <a:pt x="0" y="14"/>
                  </a:lnTo>
                  <a:lnTo>
                    <a:pt x="49" y="0"/>
                  </a:lnTo>
                  <a:lnTo>
                    <a:pt x="49" y="7"/>
                  </a:lnTo>
                  <a:lnTo>
                    <a:pt x="4" y="21"/>
                  </a:lnTo>
                  <a:close/>
                </a:path>
              </a:pathLst>
            </a:custGeom>
            <a:solidFill>
              <a:srgbClr val="000000"/>
            </a:solidFill>
            <a:ln w="9525">
              <a:noFill/>
              <a:round/>
              <a:headEnd/>
              <a:tailEnd/>
            </a:ln>
          </p:spPr>
          <p:txBody>
            <a:bodyPr/>
            <a:lstStyle/>
            <a:p>
              <a:endParaRPr lang="en-US"/>
            </a:p>
          </p:txBody>
        </p:sp>
        <p:sp>
          <p:nvSpPr>
            <p:cNvPr id="396" name="Rectangle 395"/>
            <p:cNvSpPr>
              <a:spLocks noChangeArrowheads="1"/>
            </p:cNvSpPr>
            <p:nvPr/>
          </p:nvSpPr>
          <p:spPr bwMode="auto">
            <a:xfrm>
              <a:off x="3724275" y="4141788"/>
              <a:ext cx="149225"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Y</a:t>
              </a:r>
              <a:r>
                <a:rPr lang="en-US" sz="600" b="0" baseline="30000">
                  <a:solidFill>
                    <a:srgbClr val="000000"/>
                  </a:solidFill>
                </a:rPr>
                <a:t>MEM</a:t>
              </a:r>
              <a:endParaRPr lang="en-US" b="0" baseline="30000"/>
            </a:p>
          </p:txBody>
        </p:sp>
        <p:sp>
          <p:nvSpPr>
            <p:cNvPr id="397" name="Rectangle 396"/>
            <p:cNvSpPr>
              <a:spLocks noChangeArrowheads="1"/>
            </p:cNvSpPr>
            <p:nvPr/>
          </p:nvSpPr>
          <p:spPr bwMode="auto">
            <a:xfrm>
              <a:off x="4598988" y="4132263"/>
              <a:ext cx="674687" cy="107950"/>
            </a:xfrm>
            <a:prstGeom prst="rect">
              <a:avLst/>
            </a:prstGeom>
            <a:solidFill>
              <a:srgbClr val="FFFFFF"/>
            </a:solidFill>
            <a:ln w="9525">
              <a:noFill/>
              <a:miter lim="800000"/>
              <a:headEnd/>
              <a:tailEnd/>
            </a:ln>
          </p:spPr>
          <p:txBody>
            <a:bodyPr/>
            <a:lstStyle/>
            <a:p>
              <a:endParaRPr lang="en-US"/>
            </a:p>
          </p:txBody>
        </p:sp>
        <p:sp>
          <p:nvSpPr>
            <p:cNvPr id="398" name="Rectangle 397"/>
            <p:cNvSpPr>
              <a:spLocks noChangeArrowheads="1"/>
            </p:cNvSpPr>
            <p:nvPr/>
          </p:nvSpPr>
          <p:spPr bwMode="auto">
            <a:xfrm>
              <a:off x="4603750" y="4137025"/>
              <a:ext cx="666750" cy="98425"/>
            </a:xfrm>
            <a:prstGeom prst="rect">
              <a:avLst/>
            </a:prstGeom>
            <a:noFill/>
            <a:ln w="11113">
              <a:solidFill>
                <a:srgbClr val="000000"/>
              </a:solidFill>
              <a:miter lim="800000"/>
              <a:headEnd/>
              <a:tailEnd/>
            </a:ln>
          </p:spPr>
          <p:txBody>
            <a:bodyPr/>
            <a:lstStyle/>
            <a:p>
              <a:endParaRPr lang="en-US"/>
            </a:p>
          </p:txBody>
        </p:sp>
        <p:sp>
          <p:nvSpPr>
            <p:cNvPr id="399" name="Freeform 398"/>
            <p:cNvSpPr>
              <a:spLocks/>
            </p:cNvSpPr>
            <p:nvPr/>
          </p:nvSpPr>
          <p:spPr bwMode="auto">
            <a:xfrm>
              <a:off x="4598988" y="4173538"/>
              <a:ext cx="66675"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4"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400" name="Freeform 399"/>
            <p:cNvSpPr>
              <a:spLocks/>
            </p:cNvSpPr>
            <p:nvPr/>
          </p:nvSpPr>
          <p:spPr bwMode="auto">
            <a:xfrm>
              <a:off x="4598988" y="4197350"/>
              <a:ext cx="66675"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4" y="21"/>
                  </a:moveTo>
                  <a:lnTo>
                    <a:pt x="0" y="14"/>
                  </a:lnTo>
                  <a:lnTo>
                    <a:pt x="49" y="0"/>
                  </a:lnTo>
                  <a:lnTo>
                    <a:pt x="49" y="7"/>
                  </a:lnTo>
                  <a:lnTo>
                    <a:pt x="4" y="21"/>
                  </a:lnTo>
                  <a:close/>
                </a:path>
              </a:pathLst>
            </a:custGeom>
            <a:solidFill>
              <a:srgbClr val="000000"/>
            </a:solidFill>
            <a:ln w="9525">
              <a:noFill/>
              <a:round/>
              <a:headEnd/>
              <a:tailEnd/>
            </a:ln>
          </p:spPr>
          <p:txBody>
            <a:bodyPr/>
            <a:lstStyle/>
            <a:p>
              <a:endParaRPr lang="en-US"/>
            </a:p>
          </p:txBody>
        </p:sp>
        <p:sp>
          <p:nvSpPr>
            <p:cNvPr id="401" name="Rectangle 400"/>
            <p:cNvSpPr>
              <a:spLocks noChangeArrowheads="1"/>
            </p:cNvSpPr>
            <p:nvPr/>
          </p:nvSpPr>
          <p:spPr bwMode="auto">
            <a:xfrm>
              <a:off x="4867275" y="4138613"/>
              <a:ext cx="152400"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D</a:t>
              </a:r>
              <a:r>
                <a:rPr lang="en-US" sz="600" b="0" baseline="30000">
                  <a:solidFill>
                    <a:srgbClr val="000000"/>
                  </a:solidFill>
                </a:rPr>
                <a:t>MEM</a:t>
              </a:r>
              <a:endParaRPr lang="en-US" b="0" baseline="30000"/>
            </a:p>
          </p:txBody>
        </p:sp>
        <p:sp>
          <p:nvSpPr>
            <p:cNvPr id="402" name="Rectangle 401"/>
            <p:cNvSpPr>
              <a:spLocks noChangeArrowheads="1"/>
            </p:cNvSpPr>
            <p:nvPr/>
          </p:nvSpPr>
          <p:spPr bwMode="auto">
            <a:xfrm>
              <a:off x="2586038" y="4143375"/>
              <a:ext cx="165100"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IR</a:t>
              </a:r>
              <a:r>
                <a:rPr lang="en-US" sz="600" b="0" baseline="30000">
                  <a:solidFill>
                    <a:srgbClr val="000000"/>
                  </a:solidFill>
                </a:rPr>
                <a:t>MEM</a:t>
              </a:r>
              <a:endParaRPr lang="en-US" b="0" baseline="30000"/>
            </a:p>
          </p:txBody>
        </p:sp>
        <p:sp>
          <p:nvSpPr>
            <p:cNvPr id="403" name="Rectangle 402"/>
            <p:cNvSpPr>
              <a:spLocks noChangeArrowheads="1"/>
            </p:cNvSpPr>
            <p:nvPr/>
          </p:nvSpPr>
          <p:spPr bwMode="auto">
            <a:xfrm>
              <a:off x="1295400" y="4143375"/>
              <a:ext cx="188913" cy="92075"/>
            </a:xfrm>
            <a:prstGeom prst="rect">
              <a:avLst/>
            </a:prstGeom>
            <a:noFill/>
            <a:ln w="9525">
              <a:noFill/>
              <a:miter lim="800000"/>
              <a:headEnd/>
              <a:tailEnd/>
            </a:ln>
          </p:spPr>
          <p:txBody>
            <a:bodyPr wrap="none" lIns="0" tIns="0" rIns="0" bIns="0">
              <a:spAutoFit/>
            </a:bodyPr>
            <a:lstStyle/>
            <a:p>
              <a:pPr eaLnBrk="0" hangingPunct="0"/>
              <a:r>
                <a:rPr lang="en-US" sz="600" b="0" dirty="0">
                  <a:solidFill>
                    <a:srgbClr val="000000"/>
                  </a:solidFill>
                </a:rPr>
                <a:t>PC</a:t>
              </a:r>
              <a:r>
                <a:rPr lang="en-US" sz="600" b="0" baseline="30000" dirty="0">
                  <a:solidFill>
                    <a:srgbClr val="000000"/>
                  </a:solidFill>
                </a:rPr>
                <a:t>MEM</a:t>
              </a:r>
              <a:endParaRPr lang="en-US" b="0" baseline="30000" dirty="0"/>
            </a:p>
          </p:txBody>
        </p:sp>
      </p:grpSp>
      <p:grpSp>
        <p:nvGrpSpPr>
          <p:cNvPr id="5" name="Group 199"/>
          <p:cNvGrpSpPr/>
          <p:nvPr/>
        </p:nvGrpSpPr>
        <p:grpSpPr>
          <a:xfrm>
            <a:off x="407906" y="3842068"/>
            <a:ext cx="4240294" cy="107950"/>
            <a:chOff x="952500" y="3116263"/>
            <a:chExt cx="4532313" cy="107950"/>
          </a:xfrm>
        </p:grpSpPr>
        <p:sp>
          <p:nvSpPr>
            <p:cNvPr id="357" name="Rectangle 356"/>
            <p:cNvSpPr>
              <a:spLocks noChangeArrowheads="1"/>
            </p:cNvSpPr>
            <p:nvPr/>
          </p:nvSpPr>
          <p:spPr bwMode="auto">
            <a:xfrm>
              <a:off x="952500" y="3154363"/>
              <a:ext cx="4532313" cy="36512"/>
            </a:xfrm>
            <a:prstGeom prst="rect">
              <a:avLst/>
            </a:prstGeom>
            <a:solidFill>
              <a:srgbClr val="BBBBBB"/>
            </a:solidFill>
            <a:ln w="9525">
              <a:noFill/>
              <a:miter lim="800000"/>
              <a:headEnd/>
              <a:tailEnd/>
            </a:ln>
          </p:spPr>
          <p:txBody>
            <a:bodyPr/>
            <a:lstStyle/>
            <a:p>
              <a:endParaRPr lang="en-US"/>
            </a:p>
          </p:txBody>
        </p:sp>
        <p:sp>
          <p:nvSpPr>
            <p:cNvPr id="358" name="Rectangle 357"/>
            <p:cNvSpPr>
              <a:spLocks noChangeArrowheads="1"/>
            </p:cNvSpPr>
            <p:nvPr/>
          </p:nvSpPr>
          <p:spPr bwMode="auto">
            <a:xfrm>
              <a:off x="1060450" y="3116263"/>
              <a:ext cx="674688" cy="107950"/>
            </a:xfrm>
            <a:prstGeom prst="rect">
              <a:avLst/>
            </a:prstGeom>
            <a:solidFill>
              <a:srgbClr val="FFFFFF"/>
            </a:solidFill>
            <a:ln w="9525">
              <a:noFill/>
              <a:miter lim="800000"/>
              <a:headEnd/>
              <a:tailEnd/>
            </a:ln>
          </p:spPr>
          <p:txBody>
            <a:bodyPr/>
            <a:lstStyle/>
            <a:p>
              <a:endParaRPr lang="en-US"/>
            </a:p>
          </p:txBody>
        </p:sp>
        <p:sp>
          <p:nvSpPr>
            <p:cNvPr id="359" name="Rectangle 358"/>
            <p:cNvSpPr>
              <a:spLocks noChangeArrowheads="1"/>
            </p:cNvSpPr>
            <p:nvPr/>
          </p:nvSpPr>
          <p:spPr bwMode="auto">
            <a:xfrm>
              <a:off x="1063625" y="3121025"/>
              <a:ext cx="666750" cy="98425"/>
            </a:xfrm>
            <a:prstGeom prst="rect">
              <a:avLst/>
            </a:prstGeom>
            <a:noFill/>
            <a:ln w="11113">
              <a:solidFill>
                <a:srgbClr val="000000"/>
              </a:solidFill>
              <a:miter lim="800000"/>
              <a:headEnd/>
              <a:tailEnd/>
            </a:ln>
          </p:spPr>
          <p:txBody>
            <a:bodyPr/>
            <a:lstStyle/>
            <a:p>
              <a:endParaRPr lang="en-US"/>
            </a:p>
          </p:txBody>
        </p:sp>
        <p:sp>
          <p:nvSpPr>
            <p:cNvPr id="360" name="Freeform 359"/>
            <p:cNvSpPr>
              <a:spLocks/>
            </p:cNvSpPr>
            <p:nvPr/>
          </p:nvSpPr>
          <p:spPr bwMode="auto">
            <a:xfrm>
              <a:off x="1060450" y="3157538"/>
              <a:ext cx="65088"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4"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361" name="Freeform 360"/>
            <p:cNvSpPr>
              <a:spLocks/>
            </p:cNvSpPr>
            <p:nvPr/>
          </p:nvSpPr>
          <p:spPr bwMode="auto">
            <a:xfrm>
              <a:off x="1060450" y="3181350"/>
              <a:ext cx="65088"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4" y="21"/>
                  </a:moveTo>
                  <a:lnTo>
                    <a:pt x="0" y="14"/>
                  </a:lnTo>
                  <a:lnTo>
                    <a:pt x="49" y="0"/>
                  </a:lnTo>
                  <a:lnTo>
                    <a:pt x="49" y="7"/>
                  </a:lnTo>
                  <a:lnTo>
                    <a:pt x="4" y="21"/>
                  </a:lnTo>
                  <a:close/>
                </a:path>
              </a:pathLst>
            </a:custGeom>
            <a:solidFill>
              <a:srgbClr val="000000"/>
            </a:solidFill>
            <a:ln w="9525">
              <a:noFill/>
              <a:round/>
              <a:headEnd/>
              <a:tailEnd/>
            </a:ln>
          </p:spPr>
          <p:txBody>
            <a:bodyPr/>
            <a:lstStyle/>
            <a:p>
              <a:endParaRPr lang="en-US"/>
            </a:p>
          </p:txBody>
        </p:sp>
        <p:sp>
          <p:nvSpPr>
            <p:cNvPr id="362" name="Rectangle 361"/>
            <p:cNvSpPr>
              <a:spLocks noChangeArrowheads="1"/>
            </p:cNvSpPr>
            <p:nvPr/>
          </p:nvSpPr>
          <p:spPr bwMode="auto">
            <a:xfrm>
              <a:off x="2324100" y="3116263"/>
              <a:ext cx="674688" cy="107950"/>
            </a:xfrm>
            <a:prstGeom prst="rect">
              <a:avLst/>
            </a:prstGeom>
            <a:solidFill>
              <a:srgbClr val="FFFFFF"/>
            </a:solidFill>
            <a:ln w="9525">
              <a:noFill/>
              <a:miter lim="800000"/>
              <a:headEnd/>
              <a:tailEnd/>
            </a:ln>
          </p:spPr>
          <p:txBody>
            <a:bodyPr/>
            <a:lstStyle/>
            <a:p>
              <a:endParaRPr lang="en-US"/>
            </a:p>
          </p:txBody>
        </p:sp>
        <p:sp>
          <p:nvSpPr>
            <p:cNvPr id="363" name="Rectangle 362"/>
            <p:cNvSpPr>
              <a:spLocks noChangeArrowheads="1"/>
            </p:cNvSpPr>
            <p:nvPr/>
          </p:nvSpPr>
          <p:spPr bwMode="auto">
            <a:xfrm>
              <a:off x="2327275" y="3121025"/>
              <a:ext cx="666750" cy="98425"/>
            </a:xfrm>
            <a:prstGeom prst="rect">
              <a:avLst/>
            </a:prstGeom>
            <a:noFill/>
            <a:ln w="11113">
              <a:solidFill>
                <a:srgbClr val="000000"/>
              </a:solidFill>
              <a:miter lim="800000"/>
              <a:headEnd/>
              <a:tailEnd/>
            </a:ln>
          </p:spPr>
          <p:txBody>
            <a:bodyPr/>
            <a:lstStyle/>
            <a:p>
              <a:endParaRPr lang="en-US"/>
            </a:p>
          </p:txBody>
        </p:sp>
        <p:sp>
          <p:nvSpPr>
            <p:cNvPr id="364" name="Freeform 363"/>
            <p:cNvSpPr>
              <a:spLocks/>
            </p:cNvSpPr>
            <p:nvPr/>
          </p:nvSpPr>
          <p:spPr bwMode="auto">
            <a:xfrm>
              <a:off x="2324100" y="3157538"/>
              <a:ext cx="65088"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4"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365" name="Freeform 364"/>
            <p:cNvSpPr>
              <a:spLocks/>
            </p:cNvSpPr>
            <p:nvPr/>
          </p:nvSpPr>
          <p:spPr bwMode="auto">
            <a:xfrm>
              <a:off x="2324100" y="3181350"/>
              <a:ext cx="65088"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4" y="21"/>
                  </a:moveTo>
                  <a:lnTo>
                    <a:pt x="0" y="14"/>
                  </a:lnTo>
                  <a:lnTo>
                    <a:pt x="49" y="0"/>
                  </a:lnTo>
                  <a:lnTo>
                    <a:pt x="49" y="7"/>
                  </a:lnTo>
                  <a:lnTo>
                    <a:pt x="4" y="21"/>
                  </a:lnTo>
                  <a:close/>
                </a:path>
              </a:pathLst>
            </a:custGeom>
            <a:solidFill>
              <a:srgbClr val="000000"/>
            </a:solidFill>
            <a:ln w="9525">
              <a:noFill/>
              <a:round/>
              <a:headEnd/>
              <a:tailEnd/>
            </a:ln>
          </p:spPr>
          <p:txBody>
            <a:bodyPr/>
            <a:lstStyle/>
            <a:p>
              <a:endParaRPr lang="en-US"/>
            </a:p>
          </p:txBody>
        </p:sp>
        <p:sp>
          <p:nvSpPr>
            <p:cNvPr id="366" name="Rectangle 365"/>
            <p:cNvSpPr>
              <a:spLocks noChangeArrowheads="1"/>
            </p:cNvSpPr>
            <p:nvPr/>
          </p:nvSpPr>
          <p:spPr bwMode="auto">
            <a:xfrm>
              <a:off x="3841750" y="3116263"/>
              <a:ext cx="673100" cy="107950"/>
            </a:xfrm>
            <a:prstGeom prst="rect">
              <a:avLst/>
            </a:prstGeom>
            <a:solidFill>
              <a:srgbClr val="FFFFFF"/>
            </a:solidFill>
            <a:ln w="9525">
              <a:noFill/>
              <a:miter lim="800000"/>
              <a:headEnd/>
              <a:tailEnd/>
            </a:ln>
          </p:spPr>
          <p:txBody>
            <a:bodyPr/>
            <a:lstStyle/>
            <a:p>
              <a:endParaRPr lang="en-US"/>
            </a:p>
          </p:txBody>
        </p:sp>
        <p:sp>
          <p:nvSpPr>
            <p:cNvPr id="367" name="Rectangle 366"/>
            <p:cNvSpPr>
              <a:spLocks noChangeArrowheads="1"/>
            </p:cNvSpPr>
            <p:nvPr/>
          </p:nvSpPr>
          <p:spPr bwMode="auto">
            <a:xfrm>
              <a:off x="3846513" y="3121025"/>
              <a:ext cx="665162" cy="98425"/>
            </a:xfrm>
            <a:prstGeom prst="rect">
              <a:avLst/>
            </a:prstGeom>
            <a:noFill/>
            <a:ln w="11113">
              <a:solidFill>
                <a:srgbClr val="000000"/>
              </a:solidFill>
              <a:miter lim="800000"/>
              <a:headEnd/>
              <a:tailEnd/>
            </a:ln>
          </p:spPr>
          <p:txBody>
            <a:bodyPr/>
            <a:lstStyle/>
            <a:p>
              <a:endParaRPr lang="en-US"/>
            </a:p>
          </p:txBody>
        </p:sp>
        <p:sp>
          <p:nvSpPr>
            <p:cNvPr id="368" name="Freeform 367"/>
            <p:cNvSpPr>
              <a:spLocks/>
            </p:cNvSpPr>
            <p:nvPr/>
          </p:nvSpPr>
          <p:spPr bwMode="auto">
            <a:xfrm>
              <a:off x="3841750" y="3157538"/>
              <a:ext cx="65088"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3"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369" name="Freeform 368"/>
            <p:cNvSpPr>
              <a:spLocks/>
            </p:cNvSpPr>
            <p:nvPr/>
          </p:nvSpPr>
          <p:spPr bwMode="auto">
            <a:xfrm>
              <a:off x="3841750" y="3181350"/>
              <a:ext cx="65088"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3" y="21"/>
                  </a:moveTo>
                  <a:lnTo>
                    <a:pt x="0" y="14"/>
                  </a:lnTo>
                  <a:lnTo>
                    <a:pt x="49" y="0"/>
                  </a:lnTo>
                  <a:lnTo>
                    <a:pt x="49" y="7"/>
                  </a:lnTo>
                  <a:lnTo>
                    <a:pt x="3" y="21"/>
                  </a:lnTo>
                  <a:close/>
                </a:path>
              </a:pathLst>
            </a:custGeom>
            <a:solidFill>
              <a:srgbClr val="000000"/>
            </a:solidFill>
            <a:ln w="9525">
              <a:noFill/>
              <a:round/>
              <a:headEnd/>
              <a:tailEnd/>
            </a:ln>
          </p:spPr>
          <p:txBody>
            <a:bodyPr/>
            <a:lstStyle/>
            <a:p>
              <a:endParaRPr lang="en-US"/>
            </a:p>
          </p:txBody>
        </p:sp>
        <p:sp>
          <p:nvSpPr>
            <p:cNvPr id="370" name="Rectangle 369"/>
            <p:cNvSpPr>
              <a:spLocks noChangeArrowheads="1"/>
            </p:cNvSpPr>
            <p:nvPr/>
          </p:nvSpPr>
          <p:spPr bwMode="auto">
            <a:xfrm>
              <a:off x="4598988" y="3116263"/>
              <a:ext cx="674687" cy="107950"/>
            </a:xfrm>
            <a:prstGeom prst="rect">
              <a:avLst/>
            </a:prstGeom>
            <a:solidFill>
              <a:srgbClr val="FFFFFF"/>
            </a:solidFill>
            <a:ln w="9525">
              <a:noFill/>
              <a:miter lim="800000"/>
              <a:headEnd/>
              <a:tailEnd/>
            </a:ln>
          </p:spPr>
          <p:txBody>
            <a:bodyPr/>
            <a:lstStyle/>
            <a:p>
              <a:endParaRPr lang="en-US"/>
            </a:p>
          </p:txBody>
        </p:sp>
        <p:sp>
          <p:nvSpPr>
            <p:cNvPr id="371" name="Rectangle 370"/>
            <p:cNvSpPr>
              <a:spLocks noChangeArrowheads="1"/>
            </p:cNvSpPr>
            <p:nvPr/>
          </p:nvSpPr>
          <p:spPr bwMode="auto">
            <a:xfrm>
              <a:off x="4603750" y="3121025"/>
              <a:ext cx="666750" cy="98425"/>
            </a:xfrm>
            <a:prstGeom prst="rect">
              <a:avLst/>
            </a:prstGeom>
            <a:noFill/>
            <a:ln w="11113">
              <a:solidFill>
                <a:srgbClr val="000000"/>
              </a:solidFill>
              <a:miter lim="800000"/>
              <a:headEnd/>
              <a:tailEnd/>
            </a:ln>
          </p:spPr>
          <p:txBody>
            <a:bodyPr/>
            <a:lstStyle/>
            <a:p>
              <a:endParaRPr lang="en-US"/>
            </a:p>
          </p:txBody>
        </p:sp>
        <p:sp>
          <p:nvSpPr>
            <p:cNvPr id="372" name="Freeform 371"/>
            <p:cNvSpPr>
              <a:spLocks/>
            </p:cNvSpPr>
            <p:nvPr/>
          </p:nvSpPr>
          <p:spPr bwMode="auto">
            <a:xfrm>
              <a:off x="4598988" y="3157538"/>
              <a:ext cx="66675"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4"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373" name="Freeform 372"/>
            <p:cNvSpPr>
              <a:spLocks/>
            </p:cNvSpPr>
            <p:nvPr/>
          </p:nvSpPr>
          <p:spPr bwMode="auto">
            <a:xfrm>
              <a:off x="4598988" y="3181350"/>
              <a:ext cx="66675"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4" y="21"/>
                  </a:moveTo>
                  <a:lnTo>
                    <a:pt x="0" y="14"/>
                  </a:lnTo>
                  <a:lnTo>
                    <a:pt x="49" y="0"/>
                  </a:lnTo>
                  <a:lnTo>
                    <a:pt x="49" y="7"/>
                  </a:lnTo>
                  <a:lnTo>
                    <a:pt x="4" y="21"/>
                  </a:lnTo>
                  <a:close/>
                </a:path>
              </a:pathLst>
            </a:custGeom>
            <a:solidFill>
              <a:srgbClr val="000000"/>
            </a:solidFill>
            <a:ln w="9525">
              <a:noFill/>
              <a:round/>
              <a:headEnd/>
              <a:tailEnd/>
            </a:ln>
          </p:spPr>
          <p:txBody>
            <a:bodyPr/>
            <a:lstStyle/>
            <a:p>
              <a:endParaRPr lang="en-US"/>
            </a:p>
          </p:txBody>
        </p:sp>
        <p:sp>
          <p:nvSpPr>
            <p:cNvPr id="374" name="Rectangle 373"/>
            <p:cNvSpPr>
              <a:spLocks noChangeArrowheads="1"/>
            </p:cNvSpPr>
            <p:nvPr/>
          </p:nvSpPr>
          <p:spPr bwMode="auto">
            <a:xfrm>
              <a:off x="4897438" y="3124200"/>
              <a:ext cx="130175" cy="92075"/>
            </a:xfrm>
            <a:prstGeom prst="rect">
              <a:avLst/>
            </a:prstGeom>
            <a:noFill/>
            <a:ln w="9525">
              <a:noFill/>
              <a:miter lim="800000"/>
              <a:headEnd/>
              <a:tailEnd/>
            </a:ln>
          </p:spPr>
          <p:txBody>
            <a:bodyPr wrap="none" lIns="0" tIns="0" rIns="0" bIns="0">
              <a:spAutoFit/>
            </a:bodyPr>
            <a:lstStyle/>
            <a:p>
              <a:pPr eaLnBrk="0" hangingPunct="0"/>
              <a:r>
                <a:rPr lang="en-US" sz="600" b="0" dirty="0">
                  <a:solidFill>
                    <a:srgbClr val="000000"/>
                  </a:solidFill>
                </a:rPr>
                <a:t>D</a:t>
              </a:r>
              <a:r>
                <a:rPr lang="en-US" sz="600" b="0" baseline="30000" dirty="0">
                  <a:solidFill>
                    <a:srgbClr val="000000"/>
                  </a:solidFill>
                </a:rPr>
                <a:t>ALU</a:t>
              </a:r>
              <a:endParaRPr lang="en-US" b="0" baseline="30000" dirty="0"/>
            </a:p>
          </p:txBody>
        </p:sp>
        <p:sp>
          <p:nvSpPr>
            <p:cNvPr id="375" name="Rectangle 374"/>
            <p:cNvSpPr>
              <a:spLocks noChangeArrowheads="1"/>
            </p:cNvSpPr>
            <p:nvPr/>
          </p:nvSpPr>
          <p:spPr bwMode="auto">
            <a:xfrm>
              <a:off x="3082925" y="3116263"/>
              <a:ext cx="674688" cy="107950"/>
            </a:xfrm>
            <a:prstGeom prst="rect">
              <a:avLst/>
            </a:prstGeom>
            <a:solidFill>
              <a:srgbClr val="FFFFFF"/>
            </a:solidFill>
            <a:ln w="9525">
              <a:noFill/>
              <a:miter lim="800000"/>
              <a:headEnd/>
              <a:tailEnd/>
            </a:ln>
          </p:spPr>
          <p:txBody>
            <a:bodyPr/>
            <a:lstStyle/>
            <a:p>
              <a:endParaRPr lang="en-US"/>
            </a:p>
          </p:txBody>
        </p:sp>
        <p:sp>
          <p:nvSpPr>
            <p:cNvPr id="376" name="Rectangle 375"/>
            <p:cNvSpPr>
              <a:spLocks noChangeArrowheads="1"/>
            </p:cNvSpPr>
            <p:nvPr/>
          </p:nvSpPr>
          <p:spPr bwMode="auto">
            <a:xfrm>
              <a:off x="3087688" y="3121025"/>
              <a:ext cx="665162" cy="98425"/>
            </a:xfrm>
            <a:prstGeom prst="rect">
              <a:avLst/>
            </a:prstGeom>
            <a:noFill/>
            <a:ln w="11113">
              <a:solidFill>
                <a:srgbClr val="000000"/>
              </a:solidFill>
              <a:miter lim="800000"/>
              <a:headEnd/>
              <a:tailEnd/>
            </a:ln>
          </p:spPr>
          <p:txBody>
            <a:bodyPr/>
            <a:lstStyle/>
            <a:p>
              <a:endParaRPr lang="en-US"/>
            </a:p>
          </p:txBody>
        </p:sp>
        <p:sp>
          <p:nvSpPr>
            <p:cNvPr id="377" name="Freeform 376"/>
            <p:cNvSpPr>
              <a:spLocks/>
            </p:cNvSpPr>
            <p:nvPr/>
          </p:nvSpPr>
          <p:spPr bwMode="auto">
            <a:xfrm>
              <a:off x="3082925" y="3157538"/>
              <a:ext cx="65088"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4"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378" name="Freeform 377"/>
            <p:cNvSpPr>
              <a:spLocks/>
            </p:cNvSpPr>
            <p:nvPr/>
          </p:nvSpPr>
          <p:spPr bwMode="auto">
            <a:xfrm>
              <a:off x="3082925" y="3181350"/>
              <a:ext cx="65088"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4" y="21"/>
                  </a:moveTo>
                  <a:lnTo>
                    <a:pt x="0" y="14"/>
                  </a:lnTo>
                  <a:lnTo>
                    <a:pt x="49" y="0"/>
                  </a:lnTo>
                  <a:lnTo>
                    <a:pt x="49" y="7"/>
                  </a:lnTo>
                  <a:lnTo>
                    <a:pt x="4" y="21"/>
                  </a:lnTo>
                  <a:close/>
                </a:path>
              </a:pathLst>
            </a:custGeom>
            <a:solidFill>
              <a:srgbClr val="000000"/>
            </a:solidFill>
            <a:ln w="9525">
              <a:noFill/>
              <a:round/>
              <a:headEnd/>
              <a:tailEnd/>
            </a:ln>
          </p:spPr>
          <p:txBody>
            <a:bodyPr/>
            <a:lstStyle/>
            <a:p>
              <a:endParaRPr lang="en-US"/>
            </a:p>
          </p:txBody>
        </p:sp>
        <p:sp>
          <p:nvSpPr>
            <p:cNvPr id="379" name="Rectangle 378"/>
            <p:cNvSpPr>
              <a:spLocks noChangeArrowheads="1"/>
            </p:cNvSpPr>
            <p:nvPr/>
          </p:nvSpPr>
          <p:spPr bwMode="auto">
            <a:xfrm>
              <a:off x="4151313" y="3124200"/>
              <a:ext cx="46037"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B</a:t>
              </a:r>
              <a:endParaRPr lang="en-US" b="0"/>
            </a:p>
          </p:txBody>
        </p:sp>
        <p:sp>
          <p:nvSpPr>
            <p:cNvPr id="380" name="Rectangle 379"/>
            <p:cNvSpPr>
              <a:spLocks noChangeArrowheads="1"/>
            </p:cNvSpPr>
            <p:nvPr/>
          </p:nvSpPr>
          <p:spPr bwMode="auto">
            <a:xfrm>
              <a:off x="2590800" y="3124200"/>
              <a:ext cx="144463"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IR</a:t>
              </a:r>
              <a:r>
                <a:rPr lang="en-US" sz="600" b="0" baseline="30000">
                  <a:solidFill>
                    <a:srgbClr val="000000"/>
                  </a:solidFill>
                </a:rPr>
                <a:t>ALU</a:t>
              </a:r>
              <a:endParaRPr lang="en-US" b="0" baseline="30000"/>
            </a:p>
          </p:txBody>
        </p:sp>
        <p:sp>
          <p:nvSpPr>
            <p:cNvPr id="381" name="Rectangle 380"/>
            <p:cNvSpPr>
              <a:spLocks noChangeArrowheads="1"/>
            </p:cNvSpPr>
            <p:nvPr/>
          </p:nvSpPr>
          <p:spPr bwMode="auto">
            <a:xfrm>
              <a:off x="3402013" y="3119438"/>
              <a:ext cx="47625"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A</a:t>
              </a:r>
              <a:endParaRPr lang="en-US" b="0"/>
            </a:p>
          </p:txBody>
        </p:sp>
        <p:sp>
          <p:nvSpPr>
            <p:cNvPr id="382" name="Rectangle 381"/>
            <p:cNvSpPr>
              <a:spLocks noChangeArrowheads="1"/>
            </p:cNvSpPr>
            <p:nvPr/>
          </p:nvSpPr>
          <p:spPr bwMode="auto">
            <a:xfrm>
              <a:off x="1328738" y="3124200"/>
              <a:ext cx="166687"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PC</a:t>
              </a:r>
              <a:r>
                <a:rPr lang="en-US" sz="600" b="0" baseline="30000">
                  <a:solidFill>
                    <a:srgbClr val="000000"/>
                  </a:solidFill>
                </a:rPr>
                <a:t>ALU</a:t>
              </a:r>
              <a:endParaRPr lang="en-US" b="0" baseline="30000"/>
            </a:p>
          </p:txBody>
        </p:sp>
      </p:grpSp>
      <p:grpSp>
        <p:nvGrpSpPr>
          <p:cNvPr id="6" name="Group 208"/>
          <p:cNvGrpSpPr/>
          <p:nvPr/>
        </p:nvGrpSpPr>
        <p:grpSpPr>
          <a:xfrm>
            <a:off x="370777" y="2284412"/>
            <a:ext cx="4240294" cy="153988"/>
            <a:chOff x="952500" y="1682750"/>
            <a:chExt cx="4532313" cy="153988"/>
          </a:xfrm>
        </p:grpSpPr>
        <p:sp>
          <p:nvSpPr>
            <p:cNvPr id="344" name="Rectangle 343"/>
            <p:cNvSpPr>
              <a:spLocks noChangeArrowheads="1"/>
            </p:cNvSpPr>
            <p:nvPr/>
          </p:nvSpPr>
          <p:spPr bwMode="auto">
            <a:xfrm>
              <a:off x="952500" y="1725613"/>
              <a:ext cx="4532313" cy="36512"/>
            </a:xfrm>
            <a:prstGeom prst="rect">
              <a:avLst/>
            </a:prstGeom>
            <a:solidFill>
              <a:srgbClr val="BBBBBB"/>
            </a:solidFill>
            <a:ln w="9525">
              <a:noFill/>
              <a:miter lim="800000"/>
              <a:headEnd/>
              <a:tailEnd/>
            </a:ln>
          </p:spPr>
          <p:txBody>
            <a:bodyPr/>
            <a:lstStyle/>
            <a:p>
              <a:endParaRPr lang="en-US"/>
            </a:p>
          </p:txBody>
        </p:sp>
        <p:sp>
          <p:nvSpPr>
            <p:cNvPr id="345" name="Rectangle 344"/>
            <p:cNvSpPr>
              <a:spLocks noChangeArrowheads="1"/>
            </p:cNvSpPr>
            <p:nvPr/>
          </p:nvSpPr>
          <p:spPr bwMode="auto">
            <a:xfrm>
              <a:off x="1066800" y="1684338"/>
              <a:ext cx="674688" cy="101600"/>
            </a:xfrm>
            <a:prstGeom prst="rect">
              <a:avLst/>
            </a:prstGeom>
            <a:solidFill>
              <a:srgbClr val="FFFFFF"/>
            </a:solidFill>
            <a:ln w="9525">
              <a:noFill/>
              <a:miter lim="800000"/>
              <a:headEnd/>
              <a:tailEnd/>
            </a:ln>
          </p:spPr>
          <p:txBody>
            <a:bodyPr/>
            <a:lstStyle/>
            <a:p>
              <a:endParaRPr lang="en-US"/>
            </a:p>
          </p:txBody>
        </p:sp>
        <p:sp>
          <p:nvSpPr>
            <p:cNvPr id="346" name="Rectangle 345"/>
            <p:cNvSpPr>
              <a:spLocks noChangeArrowheads="1"/>
            </p:cNvSpPr>
            <p:nvPr/>
          </p:nvSpPr>
          <p:spPr bwMode="auto">
            <a:xfrm>
              <a:off x="1063625" y="1687513"/>
              <a:ext cx="666750" cy="93662"/>
            </a:xfrm>
            <a:prstGeom prst="rect">
              <a:avLst/>
            </a:prstGeom>
            <a:noFill/>
            <a:ln w="11113">
              <a:solidFill>
                <a:srgbClr val="000000"/>
              </a:solidFill>
              <a:miter lim="800000"/>
              <a:headEnd/>
              <a:tailEnd/>
            </a:ln>
          </p:spPr>
          <p:txBody>
            <a:bodyPr/>
            <a:lstStyle/>
            <a:p>
              <a:endParaRPr lang="en-US"/>
            </a:p>
          </p:txBody>
        </p:sp>
        <p:sp>
          <p:nvSpPr>
            <p:cNvPr id="347" name="Freeform 346"/>
            <p:cNvSpPr>
              <a:spLocks/>
            </p:cNvSpPr>
            <p:nvPr/>
          </p:nvSpPr>
          <p:spPr bwMode="auto">
            <a:xfrm>
              <a:off x="1060450" y="1725613"/>
              <a:ext cx="65088" cy="28575"/>
            </a:xfrm>
            <a:custGeom>
              <a:avLst/>
              <a:gdLst>
                <a:gd name="T0" fmla="*/ 0 w 49"/>
                <a:gd name="T1" fmla="*/ 2147483647 h 21"/>
                <a:gd name="T2" fmla="*/ 2147483647 w 49"/>
                <a:gd name="T3" fmla="*/ 0 h 21"/>
                <a:gd name="T4" fmla="*/ 2147483647 w 49"/>
                <a:gd name="T5" fmla="*/ 2147483647 h 21"/>
                <a:gd name="T6" fmla="*/ 2147483647 w 49"/>
                <a:gd name="T7" fmla="*/ 2147483647 h 21"/>
                <a:gd name="T8" fmla="*/ 0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0" y="7"/>
                  </a:moveTo>
                  <a:lnTo>
                    <a:pt x="4" y="0"/>
                  </a:lnTo>
                  <a:lnTo>
                    <a:pt x="49" y="14"/>
                  </a:lnTo>
                  <a:lnTo>
                    <a:pt x="49" y="21"/>
                  </a:lnTo>
                  <a:lnTo>
                    <a:pt x="0" y="7"/>
                  </a:lnTo>
                  <a:close/>
                </a:path>
              </a:pathLst>
            </a:custGeom>
            <a:solidFill>
              <a:srgbClr val="000000"/>
            </a:solidFill>
            <a:ln w="9525">
              <a:noFill/>
              <a:round/>
              <a:headEnd/>
              <a:tailEnd/>
            </a:ln>
          </p:spPr>
          <p:txBody>
            <a:bodyPr/>
            <a:lstStyle/>
            <a:p>
              <a:endParaRPr lang="en-US"/>
            </a:p>
          </p:txBody>
        </p:sp>
        <p:sp>
          <p:nvSpPr>
            <p:cNvPr id="348" name="Freeform 347"/>
            <p:cNvSpPr>
              <a:spLocks/>
            </p:cNvSpPr>
            <p:nvPr/>
          </p:nvSpPr>
          <p:spPr bwMode="auto">
            <a:xfrm>
              <a:off x="1060450" y="1744663"/>
              <a:ext cx="65088" cy="33337"/>
            </a:xfrm>
            <a:custGeom>
              <a:avLst/>
              <a:gdLst>
                <a:gd name="T0" fmla="*/ 2147483647 w 49"/>
                <a:gd name="T1" fmla="*/ 2147483647 h 25"/>
                <a:gd name="T2" fmla="*/ 0 w 49"/>
                <a:gd name="T3" fmla="*/ 2147483647 h 25"/>
                <a:gd name="T4" fmla="*/ 2147483647 w 49"/>
                <a:gd name="T5" fmla="*/ 0 h 25"/>
                <a:gd name="T6" fmla="*/ 2147483647 w 49"/>
                <a:gd name="T7" fmla="*/ 2147483647 h 25"/>
                <a:gd name="T8" fmla="*/ 2147483647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4" y="25"/>
                  </a:moveTo>
                  <a:lnTo>
                    <a:pt x="0" y="18"/>
                  </a:lnTo>
                  <a:lnTo>
                    <a:pt x="49" y="0"/>
                  </a:lnTo>
                  <a:lnTo>
                    <a:pt x="49" y="7"/>
                  </a:lnTo>
                  <a:lnTo>
                    <a:pt x="4" y="25"/>
                  </a:lnTo>
                  <a:close/>
                </a:path>
              </a:pathLst>
            </a:custGeom>
            <a:solidFill>
              <a:srgbClr val="000000"/>
            </a:solidFill>
            <a:ln w="9525">
              <a:noFill/>
              <a:round/>
              <a:headEnd/>
              <a:tailEnd/>
            </a:ln>
          </p:spPr>
          <p:txBody>
            <a:bodyPr/>
            <a:lstStyle/>
            <a:p>
              <a:endParaRPr lang="en-US"/>
            </a:p>
          </p:txBody>
        </p:sp>
        <p:sp>
          <p:nvSpPr>
            <p:cNvPr id="349" name="Rectangle 348"/>
            <p:cNvSpPr>
              <a:spLocks noChangeArrowheads="1"/>
            </p:cNvSpPr>
            <p:nvPr/>
          </p:nvSpPr>
          <p:spPr bwMode="auto">
            <a:xfrm>
              <a:off x="2324100" y="1684338"/>
              <a:ext cx="674688" cy="101600"/>
            </a:xfrm>
            <a:prstGeom prst="rect">
              <a:avLst/>
            </a:prstGeom>
            <a:solidFill>
              <a:srgbClr val="FFFFFF"/>
            </a:solidFill>
            <a:ln w="9525">
              <a:noFill/>
              <a:miter lim="800000"/>
              <a:headEnd/>
              <a:tailEnd/>
            </a:ln>
          </p:spPr>
          <p:txBody>
            <a:bodyPr/>
            <a:lstStyle/>
            <a:p>
              <a:endParaRPr lang="en-US"/>
            </a:p>
          </p:txBody>
        </p:sp>
        <p:sp>
          <p:nvSpPr>
            <p:cNvPr id="350" name="Rectangle 349"/>
            <p:cNvSpPr>
              <a:spLocks noChangeArrowheads="1"/>
            </p:cNvSpPr>
            <p:nvPr/>
          </p:nvSpPr>
          <p:spPr bwMode="auto">
            <a:xfrm>
              <a:off x="2327275" y="1687513"/>
              <a:ext cx="666750" cy="93662"/>
            </a:xfrm>
            <a:prstGeom prst="rect">
              <a:avLst/>
            </a:prstGeom>
            <a:noFill/>
            <a:ln w="11113">
              <a:solidFill>
                <a:srgbClr val="000000"/>
              </a:solidFill>
              <a:miter lim="800000"/>
              <a:headEnd/>
              <a:tailEnd/>
            </a:ln>
          </p:spPr>
          <p:txBody>
            <a:bodyPr/>
            <a:lstStyle/>
            <a:p>
              <a:endParaRPr lang="en-US"/>
            </a:p>
          </p:txBody>
        </p:sp>
        <p:sp>
          <p:nvSpPr>
            <p:cNvPr id="351" name="Freeform 350"/>
            <p:cNvSpPr>
              <a:spLocks/>
            </p:cNvSpPr>
            <p:nvPr/>
          </p:nvSpPr>
          <p:spPr bwMode="auto">
            <a:xfrm>
              <a:off x="2324100" y="1725613"/>
              <a:ext cx="65088" cy="28575"/>
            </a:xfrm>
            <a:custGeom>
              <a:avLst/>
              <a:gdLst>
                <a:gd name="T0" fmla="*/ 0 w 49"/>
                <a:gd name="T1" fmla="*/ 2147483647 h 21"/>
                <a:gd name="T2" fmla="*/ 2147483647 w 49"/>
                <a:gd name="T3" fmla="*/ 0 h 21"/>
                <a:gd name="T4" fmla="*/ 2147483647 w 49"/>
                <a:gd name="T5" fmla="*/ 2147483647 h 21"/>
                <a:gd name="T6" fmla="*/ 2147483647 w 49"/>
                <a:gd name="T7" fmla="*/ 2147483647 h 21"/>
                <a:gd name="T8" fmla="*/ 0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0" y="7"/>
                  </a:moveTo>
                  <a:lnTo>
                    <a:pt x="4" y="0"/>
                  </a:lnTo>
                  <a:lnTo>
                    <a:pt x="49" y="14"/>
                  </a:lnTo>
                  <a:lnTo>
                    <a:pt x="49" y="21"/>
                  </a:lnTo>
                  <a:lnTo>
                    <a:pt x="0" y="7"/>
                  </a:lnTo>
                  <a:close/>
                </a:path>
              </a:pathLst>
            </a:custGeom>
            <a:solidFill>
              <a:srgbClr val="000000"/>
            </a:solidFill>
            <a:ln w="9525">
              <a:noFill/>
              <a:round/>
              <a:headEnd/>
              <a:tailEnd/>
            </a:ln>
          </p:spPr>
          <p:txBody>
            <a:bodyPr/>
            <a:lstStyle/>
            <a:p>
              <a:endParaRPr lang="en-US"/>
            </a:p>
          </p:txBody>
        </p:sp>
        <p:sp>
          <p:nvSpPr>
            <p:cNvPr id="352" name="Freeform 351"/>
            <p:cNvSpPr>
              <a:spLocks/>
            </p:cNvSpPr>
            <p:nvPr/>
          </p:nvSpPr>
          <p:spPr bwMode="auto">
            <a:xfrm>
              <a:off x="2324100" y="1744663"/>
              <a:ext cx="65088" cy="33337"/>
            </a:xfrm>
            <a:custGeom>
              <a:avLst/>
              <a:gdLst>
                <a:gd name="T0" fmla="*/ 2147483647 w 49"/>
                <a:gd name="T1" fmla="*/ 2147483647 h 25"/>
                <a:gd name="T2" fmla="*/ 0 w 49"/>
                <a:gd name="T3" fmla="*/ 2147483647 h 25"/>
                <a:gd name="T4" fmla="*/ 2147483647 w 49"/>
                <a:gd name="T5" fmla="*/ 0 h 25"/>
                <a:gd name="T6" fmla="*/ 2147483647 w 49"/>
                <a:gd name="T7" fmla="*/ 2147483647 h 25"/>
                <a:gd name="T8" fmla="*/ 2147483647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4" y="25"/>
                  </a:moveTo>
                  <a:lnTo>
                    <a:pt x="0" y="18"/>
                  </a:lnTo>
                  <a:lnTo>
                    <a:pt x="49" y="0"/>
                  </a:lnTo>
                  <a:lnTo>
                    <a:pt x="49" y="7"/>
                  </a:lnTo>
                  <a:lnTo>
                    <a:pt x="4" y="25"/>
                  </a:lnTo>
                  <a:close/>
                </a:path>
              </a:pathLst>
            </a:custGeom>
            <a:solidFill>
              <a:srgbClr val="000000"/>
            </a:solidFill>
            <a:ln w="9525">
              <a:noFill/>
              <a:round/>
              <a:headEnd/>
              <a:tailEnd/>
            </a:ln>
          </p:spPr>
          <p:txBody>
            <a:bodyPr/>
            <a:lstStyle/>
            <a:p>
              <a:endParaRPr lang="en-US"/>
            </a:p>
          </p:txBody>
        </p:sp>
        <p:sp>
          <p:nvSpPr>
            <p:cNvPr id="353" name="Rectangle 352"/>
            <p:cNvSpPr>
              <a:spLocks noChangeArrowheads="1"/>
            </p:cNvSpPr>
            <p:nvPr/>
          </p:nvSpPr>
          <p:spPr bwMode="auto">
            <a:xfrm>
              <a:off x="2630488" y="1744663"/>
              <a:ext cx="14287"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 </a:t>
              </a:r>
              <a:endParaRPr lang="en-US" b="0"/>
            </a:p>
          </p:txBody>
        </p:sp>
        <p:sp>
          <p:nvSpPr>
            <p:cNvPr id="354" name="Rectangle 353"/>
            <p:cNvSpPr>
              <a:spLocks noChangeArrowheads="1"/>
            </p:cNvSpPr>
            <p:nvPr/>
          </p:nvSpPr>
          <p:spPr bwMode="auto">
            <a:xfrm>
              <a:off x="2638425" y="1744663"/>
              <a:ext cx="14288"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 </a:t>
              </a:r>
              <a:endParaRPr lang="en-US" b="0"/>
            </a:p>
          </p:txBody>
        </p:sp>
        <p:sp>
          <p:nvSpPr>
            <p:cNvPr id="355" name="Rectangle 354"/>
            <p:cNvSpPr>
              <a:spLocks noChangeArrowheads="1"/>
            </p:cNvSpPr>
            <p:nvPr/>
          </p:nvSpPr>
          <p:spPr bwMode="auto">
            <a:xfrm>
              <a:off x="2600325" y="1682750"/>
              <a:ext cx="114300"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IR</a:t>
              </a:r>
              <a:r>
                <a:rPr lang="en-US" sz="600" b="0" baseline="30000">
                  <a:solidFill>
                    <a:srgbClr val="000000"/>
                  </a:solidFill>
                </a:rPr>
                <a:t>RF</a:t>
              </a:r>
              <a:endParaRPr lang="en-US" b="0" baseline="30000"/>
            </a:p>
          </p:txBody>
        </p:sp>
        <p:sp>
          <p:nvSpPr>
            <p:cNvPr id="356" name="Rectangle 355"/>
            <p:cNvSpPr>
              <a:spLocks noChangeArrowheads="1"/>
            </p:cNvSpPr>
            <p:nvPr/>
          </p:nvSpPr>
          <p:spPr bwMode="auto">
            <a:xfrm>
              <a:off x="1328738" y="1685925"/>
              <a:ext cx="138112" cy="92075"/>
            </a:xfrm>
            <a:prstGeom prst="rect">
              <a:avLst/>
            </a:prstGeom>
            <a:noFill/>
            <a:ln w="9525">
              <a:noFill/>
              <a:miter lim="800000"/>
              <a:headEnd/>
              <a:tailEnd/>
            </a:ln>
          </p:spPr>
          <p:txBody>
            <a:bodyPr wrap="none" lIns="0" tIns="0" rIns="0" bIns="0">
              <a:spAutoFit/>
            </a:bodyPr>
            <a:lstStyle/>
            <a:p>
              <a:pPr eaLnBrk="0" hangingPunct="0"/>
              <a:r>
                <a:rPr lang="en-US" sz="600" b="0" dirty="0">
                  <a:solidFill>
                    <a:srgbClr val="000000"/>
                  </a:solidFill>
                </a:rPr>
                <a:t>PC</a:t>
              </a:r>
              <a:r>
                <a:rPr lang="en-US" sz="600" b="0" baseline="30000" dirty="0">
                  <a:solidFill>
                    <a:srgbClr val="000000"/>
                  </a:solidFill>
                </a:rPr>
                <a:t>RF</a:t>
              </a:r>
              <a:endParaRPr lang="en-US" b="0" baseline="30000" dirty="0"/>
            </a:p>
          </p:txBody>
        </p:sp>
      </p:grpSp>
      <p:sp>
        <p:nvSpPr>
          <p:cNvPr id="315" name="TextBox 314"/>
          <p:cNvSpPr txBox="1"/>
          <p:nvPr/>
        </p:nvSpPr>
        <p:spPr>
          <a:xfrm>
            <a:off x="128461" y="1632268"/>
            <a:ext cx="328739" cy="369332"/>
          </a:xfrm>
          <a:prstGeom prst="rect">
            <a:avLst/>
          </a:prstGeom>
          <a:noFill/>
        </p:spPr>
        <p:txBody>
          <a:bodyPr wrap="none" rtlCol="0">
            <a:spAutoFit/>
          </a:bodyPr>
          <a:lstStyle/>
          <a:p>
            <a:r>
              <a:rPr lang="en-US" dirty="0">
                <a:latin typeface="+mn-lt"/>
              </a:rPr>
              <a:t>IF</a:t>
            </a:r>
          </a:p>
        </p:txBody>
      </p:sp>
      <p:sp>
        <p:nvSpPr>
          <p:cNvPr id="316" name="TextBox 315"/>
          <p:cNvSpPr txBox="1"/>
          <p:nvPr/>
        </p:nvSpPr>
        <p:spPr>
          <a:xfrm>
            <a:off x="76200" y="2819400"/>
            <a:ext cx="405225" cy="369332"/>
          </a:xfrm>
          <a:prstGeom prst="rect">
            <a:avLst/>
          </a:prstGeom>
          <a:noFill/>
        </p:spPr>
        <p:txBody>
          <a:bodyPr wrap="none" rtlCol="0">
            <a:spAutoFit/>
          </a:bodyPr>
          <a:lstStyle/>
          <a:p>
            <a:r>
              <a:rPr lang="en-US" dirty="0">
                <a:latin typeface="+mn-lt"/>
              </a:rPr>
              <a:t>RF</a:t>
            </a:r>
          </a:p>
        </p:txBody>
      </p:sp>
      <p:sp>
        <p:nvSpPr>
          <p:cNvPr id="317" name="TextBox 316"/>
          <p:cNvSpPr txBox="1"/>
          <p:nvPr/>
        </p:nvSpPr>
        <p:spPr>
          <a:xfrm>
            <a:off x="33407" y="4038600"/>
            <a:ext cx="576193" cy="369332"/>
          </a:xfrm>
          <a:prstGeom prst="rect">
            <a:avLst/>
          </a:prstGeom>
          <a:noFill/>
        </p:spPr>
        <p:txBody>
          <a:bodyPr wrap="none" rtlCol="0">
            <a:spAutoFit/>
          </a:bodyPr>
          <a:lstStyle/>
          <a:p>
            <a:r>
              <a:rPr lang="en-US" dirty="0">
                <a:latin typeface="+mn-lt"/>
              </a:rPr>
              <a:t>ALU</a:t>
            </a:r>
          </a:p>
        </p:txBody>
      </p:sp>
      <p:sp>
        <p:nvSpPr>
          <p:cNvPr id="318" name="TextBox 317"/>
          <p:cNvSpPr txBox="1"/>
          <p:nvPr/>
        </p:nvSpPr>
        <p:spPr>
          <a:xfrm>
            <a:off x="0" y="4800600"/>
            <a:ext cx="616685" cy="369332"/>
          </a:xfrm>
          <a:prstGeom prst="rect">
            <a:avLst/>
          </a:prstGeom>
          <a:noFill/>
        </p:spPr>
        <p:txBody>
          <a:bodyPr wrap="none" rtlCol="0">
            <a:spAutoFit/>
          </a:bodyPr>
          <a:lstStyle/>
          <a:p>
            <a:r>
              <a:rPr lang="en-US" dirty="0">
                <a:latin typeface="+mn-lt"/>
              </a:rPr>
              <a:t>MEM</a:t>
            </a:r>
          </a:p>
        </p:txBody>
      </p:sp>
      <p:sp>
        <p:nvSpPr>
          <p:cNvPr id="319" name="TextBox 318"/>
          <p:cNvSpPr txBox="1"/>
          <p:nvPr/>
        </p:nvSpPr>
        <p:spPr>
          <a:xfrm>
            <a:off x="76200" y="5804158"/>
            <a:ext cx="519204" cy="369332"/>
          </a:xfrm>
          <a:prstGeom prst="rect">
            <a:avLst/>
          </a:prstGeom>
          <a:noFill/>
        </p:spPr>
        <p:txBody>
          <a:bodyPr wrap="none" rtlCol="0">
            <a:spAutoFit/>
          </a:bodyPr>
          <a:lstStyle/>
          <a:p>
            <a:r>
              <a:rPr lang="en-US" dirty="0">
                <a:latin typeface="+mn-lt"/>
              </a:rPr>
              <a:t>WB</a:t>
            </a:r>
          </a:p>
        </p:txBody>
      </p:sp>
      <p:sp>
        <p:nvSpPr>
          <p:cNvPr id="320" name="Freeform 414"/>
          <p:cNvSpPr>
            <a:spLocks/>
          </p:cNvSpPr>
          <p:nvPr/>
        </p:nvSpPr>
        <p:spPr bwMode="auto">
          <a:xfrm>
            <a:off x="1738658" y="3668713"/>
            <a:ext cx="316352" cy="84137"/>
          </a:xfrm>
          <a:custGeom>
            <a:avLst/>
            <a:gdLst>
              <a:gd name="T0" fmla="*/ 0 w 252"/>
              <a:gd name="T1" fmla="*/ 0 h 63"/>
              <a:gd name="T2" fmla="*/ 2147483647 w 252"/>
              <a:gd name="T3" fmla="*/ 0 h 63"/>
              <a:gd name="T4" fmla="*/ 2147483647 w 252"/>
              <a:gd name="T5" fmla="*/ 2147483647 h 63"/>
              <a:gd name="T6" fmla="*/ 2147483647 w 252"/>
              <a:gd name="T7" fmla="*/ 2147483647 h 63"/>
              <a:gd name="T8" fmla="*/ 0 w 252"/>
              <a:gd name="T9" fmla="*/ 0 h 63"/>
              <a:gd name="T10" fmla="*/ 0 60000 65536"/>
              <a:gd name="T11" fmla="*/ 0 60000 65536"/>
              <a:gd name="T12" fmla="*/ 0 60000 65536"/>
              <a:gd name="T13" fmla="*/ 0 60000 65536"/>
              <a:gd name="T14" fmla="*/ 0 60000 65536"/>
              <a:gd name="T15" fmla="*/ 0 w 252"/>
              <a:gd name="T16" fmla="*/ 0 h 63"/>
              <a:gd name="T17" fmla="*/ 252 w 252"/>
              <a:gd name="T18" fmla="*/ 63 h 63"/>
            </a:gdLst>
            <a:ahLst/>
            <a:cxnLst>
              <a:cxn ang="T10">
                <a:pos x="T0" y="T1"/>
              </a:cxn>
              <a:cxn ang="T11">
                <a:pos x="T2" y="T3"/>
              </a:cxn>
              <a:cxn ang="T12">
                <a:pos x="T4" y="T5"/>
              </a:cxn>
              <a:cxn ang="T13">
                <a:pos x="T6" y="T7"/>
              </a:cxn>
              <a:cxn ang="T14">
                <a:pos x="T8" y="T9"/>
              </a:cxn>
            </a:cxnLst>
            <a:rect l="T15" t="T16" r="T17" b="T18"/>
            <a:pathLst>
              <a:path w="252" h="63">
                <a:moveTo>
                  <a:pt x="0" y="0"/>
                </a:moveTo>
                <a:lnTo>
                  <a:pt x="252" y="0"/>
                </a:lnTo>
                <a:lnTo>
                  <a:pt x="221" y="63"/>
                </a:lnTo>
                <a:lnTo>
                  <a:pt x="32" y="63"/>
                </a:lnTo>
                <a:lnTo>
                  <a:pt x="0" y="0"/>
                </a:lnTo>
                <a:close/>
              </a:path>
            </a:pathLst>
          </a:custGeom>
          <a:solidFill>
            <a:schemeClr val="accent2">
              <a:lumMod val="40000"/>
              <a:lumOff val="60000"/>
            </a:schemeClr>
          </a:solidFill>
          <a:ln w="9525">
            <a:noFill/>
            <a:round/>
            <a:headEnd/>
            <a:tailEnd/>
          </a:ln>
        </p:spPr>
        <p:txBody>
          <a:bodyPr/>
          <a:lstStyle/>
          <a:p>
            <a:endParaRPr lang="en-US"/>
          </a:p>
        </p:txBody>
      </p:sp>
      <p:sp>
        <p:nvSpPr>
          <p:cNvPr id="321" name="Freeform 415"/>
          <p:cNvSpPr>
            <a:spLocks/>
          </p:cNvSpPr>
          <p:nvPr/>
        </p:nvSpPr>
        <p:spPr bwMode="auto">
          <a:xfrm>
            <a:off x="1738658" y="3668713"/>
            <a:ext cx="316352" cy="84137"/>
          </a:xfrm>
          <a:custGeom>
            <a:avLst/>
            <a:gdLst>
              <a:gd name="T0" fmla="*/ 0 w 252"/>
              <a:gd name="T1" fmla="*/ 0 h 63"/>
              <a:gd name="T2" fmla="*/ 2147483647 w 252"/>
              <a:gd name="T3" fmla="*/ 0 h 63"/>
              <a:gd name="T4" fmla="*/ 2147483647 w 252"/>
              <a:gd name="T5" fmla="*/ 2147483647 h 63"/>
              <a:gd name="T6" fmla="*/ 2147483647 w 252"/>
              <a:gd name="T7" fmla="*/ 2147483647 h 63"/>
              <a:gd name="T8" fmla="*/ 0 w 252"/>
              <a:gd name="T9" fmla="*/ 0 h 63"/>
              <a:gd name="T10" fmla="*/ 0 60000 65536"/>
              <a:gd name="T11" fmla="*/ 0 60000 65536"/>
              <a:gd name="T12" fmla="*/ 0 60000 65536"/>
              <a:gd name="T13" fmla="*/ 0 60000 65536"/>
              <a:gd name="T14" fmla="*/ 0 60000 65536"/>
              <a:gd name="T15" fmla="*/ 0 w 252"/>
              <a:gd name="T16" fmla="*/ 0 h 63"/>
              <a:gd name="T17" fmla="*/ 252 w 252"/>
              <a:gd name="T18" fmla="*/ 63 h 63"/>
            </a:gdLst>
            <a:ahLst/>
            <a:cxnLst>
              <a:cxn ang="T10">
                <a:pos x="T0" y="T1"/>
              </a:cxn>
              <a:cxn ang="T11">
                <a:pos x="T2" y="T3"/>
              </a:cxn>
              <a:cxn ang="T12">
                <a:pos x="T4" y="T5"/>
              </a:cxn>
              <a:cxn ang="T13">
                <a:pos x="T6" y="T7"/>
              </a:cxn>
              <a:cxn ang="T14">
                <a:pos x="T8" y="T9"/>
              </a:cxn>
            </a:cxnLst>
            <a:rect l="T15" t="T16" r="T17" b="T18"/>
            <a:pathLst>
              <a:path w="252" h="63">
                <a:moveTo>
                  <a:pt x="0" y="0"/>
                </a:moveTo>
                <a:lnTo>
                  <a:pt x="252" y="0"/>
                </a:lnTo>
                <a:lnTo>
                  <a:pt x="221" y="63"/>
                </a:lnTo>
                <a:lnTo>
                  <a:pt x="32" y="63"/>
                </a:lnTo>
                <a:lnTo>
                  <a:pt x="0" y="0"/>
                </a:lnTo>
              </a:path>
            </a:pathLst>
          </a:custGeom>
          <a:noFill/>
          <a:ln w="11113">
            <a:solidFill>
              <a:srgbClr val="000000"/>
            </a:solidFill>
            <a:round/>
            <a:headEnd/>
            <a:tailEnd/>
          </a:ln>
        </p:spPr>
        <p:txBody>
          <a:bodyPr/>
          <a:lstStyle/>
          <a:p>
            <a:endParaRPr lang="en-US"/>
          </a:p>
        </p:txBody>
      </p:sp>
      <p:sp>
        <p:nvSpPr>
          <p:cNvPr id="322" name="Line 418"/>
          <p:cNvSpPr>
            <a:spLocks noChangeShapeType="1"/>
          </p:cNvSpPr>
          <p:nvPr/>
        </p:nvSpPr>
        <p:spPr bwMode="auto">
          <a:xfrm>
            <a:off x="1616870" y="3709988"/>
            <a:ext cx="100995" cy="1587"/>
          </a:xfrm>
          <a:prstGeom prst="line">
            <a:avLst/>
          </a:prstGeom>
          <a:noFill/>
          <a:ln w="4763">
            <a:solidFill>
              <a:schemeClr val="tx1">
                <a:lumMod val="50000"/>
                <a:lumOff val="50000"/>
              </a:schemeClr>
            </a:solidFill>
            <a:round/>
            <a:headEnd/>
            <a:tailEnd/>
          </a:ln>
        </p:spPr>
        <p:txBody>
          <a:bodyPr/>
          <a:lstStyle/>
          <a:p>
            <a:endParaRPr lang="en-US">
              <a:solidFill>
                <a:srgbClr val="C00000"/>
              </a:solidFill>
            </a:endParaRPr>
          </a:p>
        </p:txBody>
      </p:sp>
      <p:sp>
        <p:nvSpPr>
          <p:cNvPr id="323" name="Freeform 419"/>
          <p:cNvSpPr>
            <a:spLocks/>
          </p:cNvSpPr>
          <p:nvPr/>
        </p:nvSpPr>
        <p:spPr bwMode="auto">
          <a:xfrm flipH="1">
            <a:off x="1700042" y="3690938"/>
            <a:ext cx="53468" cy="38100"/>
          </a:xfrm>
          <a:custGeom>
            <a:avLst/>
            <a:gdLst>
              <a:gd name="T0" fmla="*/ 0 w 42"/>
              <a:gd name="T1" fmla="*/ 2147483647 h 28"/>
              <a:gd name="T2" fmla="*/ 2147483647 w 42"/>
              <a:gd name="T3" fmla="*/ 2147483647 h 28"/>
              <a:gd name="T4" fmla="*/ 2147483647 w 42"/>
              <a:gd name="T5" fmla="*/ 2147483647 h 28"/>
              <a:gd name="T6" fmla="*/ 2147483647 w 42"/>
              <a:gd name="T7" fmla="*/ 2147483647 h 28"/>
              <a:gd name="T8" fmla="*/ 2147483647 w 42"/>
              <a:gd name="T9" fmla="*/ 2147483647 h 28"/>
              <a:gd name="T10" fmla="*/ 2147483647 w 42"/>
              <a:gd name="T11" fmla="*/ 0 h 28"/>
              <a:gd name="T12" fmla="*/ 2147483647 w 42"/>
              <a:gd name="T13" fmla="*/ 0 h 28"/>
              <a:gd name="T14" fmla="*/ 0 w 42"/>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28"/>
              <a:gd name="T26" fmla="*/ 42 w 42"/>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28">
                <a:moveTo>
                  <a:pt x="0" y="14"/>
                </a:moveTo>
                <a:lnTo>
                  <a:pt x="42" y="28"/>
                </a:lnTo>
                <a:lnTo>
                  <a:pt x="21" y="14"/>
                </a:lnTo>
                <a:lnTo>
                  <a:pt x="42" y="0"/>
                </a:lnTo>
                <a:lnTo>
                  <a:pt x="0" y="14"/>
                </a:lnTo>
                <a:close/>
              </a:path>
            </a:pathLst>
          </a:custGeom>
          <a:solidFill>
            <a:srgbClr val="000000"/>
          </a:solidFill>
          <a:ln w="9525">
            <a:solidFill>
              <a:schemeClr val="tx1">
                <a:lumMod val="50000"/>
                <a:lumOff val="50000"/>
              </a:schemeClr>
            </a:solidFill>
            <a:round/>
            <a:headEnd/>
            <a:tailEnd/>
          </a:ln>
        </p:spPr>
        <p:txBody>
          <a:bodyPr/>
          <a:lstStyle/>
          <a:p>
            <a:endParaRPr lang="en-US">
              <a:solidFill>
                <a:srgbClr val="C00000"/>
              </a:solidFill>
            </a:endParaRPr>
          </a:p>
        </p:txBody>
      </p:sp>
      <p:sp>
        <p:nvSpPr>
          <p:cNvPr id="324" name="Freeform 420"/>
          <p:cNvSpPr>
            <a:spLocks/>
          </p:cNvSpPr>
          <p:nvPr/>
        </p:nvSpPr>
        <p:spPr bwMode="auto">
          <a:xfrm flipH="1">
            <a:off x="1700042" y="3690938"/>
            <a:ext cx="53468" cy="38100"/>
          </a:xfrm>
          <a:custGeom>
            <a:avLst/>
            <a:gdLst>
              <a:gd name="T0" fmla="*/ 0 w 42"/>
              <a:gd name="T1" fmla="*/ 2147483647 h 28"/>
              <a:gd name="T2" fmla="*/ 2147483647 w 42"/>
              <a:gd name="T3" fmla="*/ 2147483647 h 28"/>
              <a:gd name="T4" fmla="*/ 2147483647 w 42"/>
              <a:gd name="T5" fmla="*/ 2147483647 h 28"/>
              <a:gd name="T6" fmla="*/ 2147483647 w 42"/>
              <a:gd name="T7" fmla="*/ 2147483647 h 28"/>
              <a:gd name="T8" fmla="*/ 2147483647 w 42"/>
              <a:gd name="T9" fmla="*/ 2147483647 h 28"/>
              <a:gd name="T10" fmla="*/ 2147483647 w 42"/>
              <a:gd name="T11" fmla="*/ 0 h 28"/>
              <a:gd name="T12" fmla="*/ 2147483647 w 42"/>
              <a:gd name="T13" fmla="*/ 0 h 28"/>
              <a:gd name="T14" fmla="*/ 0 w 42"/>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28"/>
              <a:gd name="T26" fmla="*/ 42 w 42"/>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28">
                <a:moveTo>
                  <a:pt x="0" y="14"/>
                </a:moveTo>
                <a:lnTo>
                  <a:pt x="42" y="28"/>
                </a:lnTo>
                <a:lnTo>
                  <a:pt x="21" y="14"/>
                </a:lnTo>
                <a:lnTo>
                  <a:pt x="42" y="0"/>
                </a:lnTo>
                <a:lnTo>
                  <a:pt x="0" y="14"/>
                </a:lnTo>
              </a:path>
            </a:pathLst>
          </a:custGeom>
          <a:noFill/>
          <a:ln w="4763">
            <a:solidFill>
              <a:schemeClr val="tx1">
                <a:lumMod val="50000"/>
                <a:lumOff val="50000"/>
              </a:schemeClr>
            </a:solidFill>
            <a:round/>
            <a:headEnd/>
            <a:tailEnd/>
          </a:ln>
        </p:spPr>
        <p:txBody>
          <a:bodyPr/>
          <a:lstStyle/>
          <a:p>
            <a:endParaRPr lang="en-US">
              <a:solidFill>
                <a:srgbClr val="C00000"/>
              </a:solidFill>
            </a:endParaRPr>
          </a:p>
        </p:txBody>
      </p:sp>
      <p:sp>
        <p:nvSpPr>
          <p:cNvPr id="325" name="Rectangle 421"/>
          <p:cNvSpPr>
            <a:spLocks noChangeArrowheads="1"/>
          </p:cNvSpPr>
          <p:nvPr/>
        </p:nvSpPr>
        <p:spPr bwMode="auto">
          <a:xfrm>
            <a:off x="1368842" y="3671888"/>
            <a:ext cx="272510" cy="107722"/>
          </a:xfrm>
          <a:prstGeom prst="rect">
            <a:avLst/>
          </a:prstGeom>
          <a:noFill/>
          <a:ln w="9525">
            <a:noFill/>
            <a:miter lim="800000"/>
            <a:headEnd/>
            <a:tailEnd/>
          </a:ln>
        </p:spPr>
        <p:txBody>
          <a:bodyPr wrap="none" lIns="0" tIns="0" rIns="0" bIns="0">
            <a:spAutoFit/>
          </a:bodyPr>
          <a:lstStyle/>
          <a:p>
            <a:pPr eaLnBrk="0" hangingPunct="0"/>
            <a:r>
              <a:rPr lang="en-US" sz="700" b="0" dirty="0"/>
              <a:t>STALL</a:t>
            </a:r>
            <a:endParaRPr lang="en-US" sz="2000" b="0" baseline="30000" dirty="0"/>
          </a:p>
        </p:txBody>
      </p:sp>
      <p:sp>
        <p:nvSpPr>
          <p:cNvPr id="326" name="Freeform 422"/>
          <p:cNvSpPr>
            <a:spLocks/>
          </p:cNvSpPr>
          <p:nvPr/>
        </p:nvSpPr>
        <p:spPr bwMode="auto">
          <a:xfrm flipH="1">
            <a:off x="1599047" y="3473450"/>
            <a:ext cx="292588" cy="192088"/>
          </a:xfrm>
          <a:custGeom>
            <a:avLst/>
            <a:gdLst>
              <a:gd name="T0" fmla="*/ 2147483647 w 234"/>
              <a:gd name="T1" fmla="*/ 0 h 143"/>
              <a:gd name="T2" fmla="*/ 0 w 234"/>
              <a:gd name="T3" fmla="*/ 0 h 143"/>
              <a:gd name="T4" fmla="*/ 0 w 234"/>
              <a:gd name="T5" fmla="*/ 2147483647 h 143"/>
              <a:gd name="T6" fmla="*/ 0 60000 65536"/>
              <a:gd name="T7" fmla="*/ 0 60000 65536"/>
              <a:gd name="T8" fmla="*/ 0 60000 65536"/>
              <a:gd name="T9" fmla="*/ 0 w 234"/>
              <a:gd name="T10" fmla="*/ 0 h 143"/>
              <a:gd name="T11" fmla="*/ 234 w 234"/>
              <a:gd name="T12" fmla="*/ 143 h 143"/>
            </a:gdLst>
            <a:ahLst/>
            <a:cxnLst>
              <a:cxn ang="T6">
                <a:pos x="T0" y="T1"/>
              </a:cxn>
              <a:cxn ang="T7">
                <a:pos x="T2" y="T3"/>
              </a:cxn>
              <a:cxn ang="T8">
                <a:pos x="T4" y="T5"/>
              </a:cxn>
            </a:cxnLst>
            <a:rect l="T9" t="T10" r="T11" b="T12"/>
            <a:pathLst>
              <a:path w="234" h="143">
                <a:moveTo>
                  <a:pt x="234" y="0"/>
                </a:moveTo>
                <a:lnTo>
                  <a:pt x="0" y="0"/>
                </a:lnTo>
                <a:lnTo>
                  <a:pt x="0" y="143"/>
                </a:lnTo>
              </a:path>
            </a:pathLst>
          </a:custGeom>
          <a:noFill/>
          <a:ln w="4763">
            <a:solidFill>
              <a:schemeClr val="tx1">
                <a:lumMod val="50000"/>
                <a:lumOff val="50000"/>
              </a:schemeClr>
            </a:solidFill>
            <a:round/>
            <a:headEnd/>
            <a:tailEnd/>
          </a:ln>
        </p:spPr>
        <p:txBody>
          <a:bodyPr/>
          <a:lstStyle/>
          <a:p>
            <a:endParaRPr lang="en-US"/>
          </a:p>
        </p:txBody>
      </p:sp>
      <p:sp>
        <p:nvSpPr>
          <p:cNvPr id="327" name="Freeform 423"/>
          <p:cNvSpPr>
            <a:spLocks/>
          </p:cNvSpPr>
          <p:nvPr/>
        </p:nvSpPr>
        <p:spPr bwMode="auto">
          <a:xfrm>
            <a:off x="1875298" y="3616325"/>
            <a:ext cx="38616" cy="57150"/>
          </a:xfrm>
          <a:custGeom>
            <a:avLst/>
            <a:gdLst>
              <a:gd name="T0" fmla="*/ 2147483647 w 31"/>
              <a:gd name="T1" fmla="*/ 2147483647 h 42"/>
              <a:gd name="T2" fmla="*/ 2147483647 w 31"/>
              <a:gd name="T3" fmla="*/ 0 h 42"/>
              <a:gd name="T4" fmla="*/ 2147483647 w 31"/>
              <a:gd name="T5" fmla="*/ 0 h 42"/>
              <a:gd name="T6" fmla="*/ 2147483647 w 31"/>
              <a:gd name="T7" fmla="*/ 2147483647 h 42"/>
              <a:gd name="T8" fmla="*/ 2147483647 w 31"/>
              <a:gd name="T9" fmla="*/ 2147483647 h 42"/>
              <a:gd name="T10" fmla="*/ 0 w 31"/>
              <a:gd name="T11" fmla="*/ 0 h 42"/>
              <a:gd name="T12" fmla="*/ 0 w 31"/>
              <a:gd name="T13" fmla="*/ 0 h 42"/>
              <a:gd name="T14" fmla="*/ 2147483647 w 31"/>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42"/>
              <a:gd name="T26" fmla="*/ 31 w 31"/>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42">
                <a:moveTo>
                  <a:pt x="14" y="42"/>
                </a:moveTo>
                <a:lnTo>
                  <a:pt x="31" y="0"/>
                </a:lnTo>
                <a:lnTo>
                  <a:pt x="14" y="21"/>
                </a:lnTo>
                <a:lnTo>
                  <a:pt x="0" y="0"/>
                </a:lnTo>
                <a:lnTo>
                  <a:pt x="14" y="42"/>
                </a:lnTo>
                <a:close/>
              </a:path>
            </a:pathLst>
          </a:custGeom>
          <a:solidFill>
            <a:srgbClr val="000000"/>
          </a:solidFill>
          <a:ln w="9525">
            <a:solidFill>
              <a:schemeClr val="tx1">
                <a:lumMod val="50000"/>
                <a:lumOff val="50000"/>
              </a:schemeClr>
            </a:solidFill>
            <a:round/>
            <a:headEnd/>
            <a:tailEnd/>
          </a:ln>
        </p:spPr>
        <p:txBody>
          <a:bodyPr/>
          <a:lstStyle/>
          <a:p>
            <a:endParaRPr lang="en-US"/>
          </a:p>
        </p:txBody>
      </p:sp>
      <p:sp>
        <p:nvSpPr>
          <p:cNvPr id="328" name="Freeform 424"/>
          <p:cNvSpPr>
            <a:spLocks/>
          </p:cNvSpPr>
          <p:nvPr/>
        </p:nvSpPr>
        <p:spPr bwMode="auto">
          <a:xfrm>
            <a:off x="1875298" y="3616325"/>
            <a:ext cx="38616" cy="57150"/>
          </a:xfrm>
          <a:custGeom>
            <a:avLst/>
            <a:gdLst>
              <a:gd name="T0" fmla="*/ 2147483647 w 31"/>
              <a:gd name="T1" fmla="*/ 2147483647 h 42"/>
              <a:gd name="T2" fmla="*/ 2147483647 w 31"/>
              <a:gd name="T3" fmla="*/ 0 h 42"/>
              <a:gd name="T4" fmla="*/ 2147483647 w 31"/>
              <a:gd name="T5" fmla="*/ 0 h 42"/>
              <a:gd name="T6" fmla="*/ 2147483647 w 31"/>
              <a:gd name="T7" fmla="*/ 2147483647 h 42"/>
              <a:gd name="T8" fmla="*/ 2147483647 w 31"/>
              <a:gd name="T9" fmla="*/ 2147483647 h 42"/>
              <a:gd name="T10" fmla="*/ 0 w 31"/>
              <a:gd name="T11" fmla="*/ 0 h 42"/>
              <a:gd name="T12" fmla="*/ 0 w 31"/>
              <a:gd name="T13" fmla="*/ 0 h 42"/>
              <a:gd name="T14" fmla="*/ 2147483647 w 31"/>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42"/>
              <a:gd name="T26" fmla="*/ 31 w 31"/>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42">
                <a:moveTo>
                  <a:pt x="14" y="42"/>
                </a:moveTo>
                <a:lnTo>
                  <a:pt x="31" y="0"/>
                </a:lnTo>
                <a:lnTo>
                  <a:pt x="14" y="21"/>
                </a:lnTo>
                <a:lnTo>
                  <a:pt x="0" y="0"/>
                </a:lnTo>
                <a:lnTo>
                  <a:pt x="14" y="42"/>
                </a:lnTo>
              </a:path>
            </a:pathLst>
          </a:custGeom>
          <a:noFill/>
          <a:ln w="4763">
            <a:solidFill>
              <a:schemeClr val="tx1">
                <a:lumMod val="50000"/>
                <a:lumOff val="50000"/>
              </a:schemeClr>
            </a:solidFill>
            <a:round/>
            <a:headEnd/>
            <a:tailEnd/>
          </a:ln>
        </p:spPr>
        <p:txBody>
          <a:bodyPr/>
          <a:lstStyle/>
          <a:p>
            <a:endParaRPr lang="en-US"/>
          </a:p>
        </p:txBody>
      </p:sp>
      <p:sp>
        <p:nvSpPr>
          <p:cNvPr id="329" name="Freeform 425"/>
          <p:cNvSpPr>
            <a:spLocks/>
          </p:cNvSpPr>
          <p:nvPr/>
        </p:nvSpPr>
        <p:spPr bwMode="auto">
          <a:xfrm>
            <a:off x="1949558" y="3616325"/>
            <a:ext cx="40101" cy="57150"/>
          </a:xfrm>
          <a:custGeom>
            <a:avLst/>
            <a:gdLst>
              <a:gd name="T0" fmla="*/ 2147483647 w 32"/>
              <a:gd name="T1" fmla="*/ 2147483647 h 42"/>
              <a:gd name="T2" fmla="*/ 2147483647 w 32"/>
              <a:gd name="T3" fmla="*/ 0 h 42"/>
              <a:gd name="T4" fmla="*/ 2147483647 w 32"/>
              <a:gd name="T5" fmla="*/ 0 h 42"/>
              <a:gd name="T6" fmla="*/ 2147483647 w 32"/>
              <a:gd name="T7" fmla="*/ 2147483647 h 42"/>
              <a:gd name="T8" fmla="*/ 2147483647 w 32"/>
              <a:gd name="T9" fmla="*/ 2147483647 h 42"/>
              <a:gd name="T10" fmla="*/ 0 w 32"/>
              <a:gd name="T11" fmla="*/ 0 h 42"/>
              <a:gd name="T12" fmla="*/ 0 w 32"/>
              <a:gd name="T13" fmla="*/ 0 h 42"/>
              <a:gd name="T14" fmla="*/ 2147483647 w 32"/>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42"/>
              <a:gd name="T26" fmla="*/ 32 w 32"/>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42">
                <a:moveTo>
                  <a:pt x="14" y="42"/>
                </a:moveTo>
                <a:lnTo>
                  <a:pt x="32"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330" name="Freeform 426"/>
          <p:cNvSpPr>
            <a:spLocks/>
          </p:cNvSpPr>
          <p:nvPr/>
        </p:nvSpPr>
        <p:spPr bwMode="auto">
          <a:xfrm>
            <a:off x="1949558" y="3616325"/>
            <a:ext cx="40101" cy="57150"/>
          </a:xfrm>
          <a:custGeom>
            <a:avLst/>
            <a:gdLst>
              <a:gd name="T0" fmla="*/ 2147483647 w 32"/>
              <a:gd name="T1" fmla="*/ 2147483647 h 42"/>
              <a:gd name="T2" fmla="*/ 2147483647 w 32"/>
              <a:gd name="T3" fmla="*/ 0 h 42"/>
              <a:gd name="T4" fmla="*/ 2147483647 w 32"/>
              <a:gd name="T5" fmla="*/ 0 h 42"/>
              <a:gd name="T6" fmla="*/ 2147483647 w 32"/>
              <a:gd name="T7" fmla="*/ 2147483647 h 42"/>
              <a:gd name="T8" fmla="*/ 2147483647 w 32"/>
              <a:gd name="T9" fmla="*/ 2147483647 h 42"/>
              <a:gd name="T10" fmla="*/ 0 w 32"/>
              <a:gd name="T11" fmla="*/ 0 h 42"/>
              <a:gd name="T12" fmla="*/ 0 w 32"/>
              <a:gd name="T13" fmla="*/ 0 h 42"/>
              <a:gd name="T14" fmla="*/ 2147483647 w 32"/>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42"/>
              <a:gd name="T26" fmla="*/ 32 w 32"/>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42">
                <a:moveTo>
                  <a:pt x="14" y="42"/>
                </a:moveTo>
                <a:lnTo>
                  <a:pt x="32"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331" name="Rectangle 427"/>
          <p:cNvSpPr>
            <a:spLocks noChangeArrowheads="1"/>
          </p:cNvSpPr>
          <p:nvPr/>
        </p:nvSpPr>
        <p:spPr bwMode="auto">
          <a:xfrm>
            <a:off x="1401246" y="3429000"/>
            <a:ext cx="193964" cy="107722"/>
          </a:xfrm>
          <a:prstGeom prst="rect">
            <a:avLst/>
          </a:prstGeom>
          <a:noFill/>
          <a:ln w="9525">
            <a:noFill/>
            <a:miter lim="800000"/>
            <a:headEnd/>
            <a:tailEnd/>
          </a:ln>
        </p:spPr>
        <p:txBody>
          <a:bodyPr wrap="none" lIns="0" tIns="0" rIns="0" bIns="0">
            <a:spAutoFit/>
          </a:bodyPr>
          <a:lstStyle/>
          <a:p>
            <a:pPr eaLnBrk="0" hangingPunct="0"/>
            <a:r>
              <a:rPr lang="en-US" sz="700" b="0" dirty="0"/>
              <a:t>NOP</a:t>
            </a:r>
            <a:endParaRPr lang="en-US" sz="2400" b="0" dirty="0"/>
          </a:p>
        </p:txBody>
      </p:sp>
      <p:sp>
        <p:nvSpPr>
          <p:cNvPr id="332" name="Freeform 434"/>
          <p:cNvSpPr>
            <a:spLocks/>
          </p:cNvSpPr>
          <p:nvPr/>
        </p:nvSpPr>
        <p:spPr bwMode="auto">
          <a:xfrm>
            <a:off x="1677767" y="2195512"/>
            <a:ext cx="142581" cy="76200"/>
          </a:xfrm>
          <a:custGeom>
            <a:avLst/>
            <a:gdLst>
              <a:gd name="T0" fmla="*/ 0 w 96"/>
              <a:gd name="T1" fmla="*/ 0 h 48"/>
              <a:gd name="T2" fmla="*/ 2147483647 w 96"/>
              <a:gd name="T3" fmla="*/ 0 h 48"/>
              <a:gd name="T4" fmla="*/ 2147483647 w 96"/>
              <a:gd name="T5" fmla="*/ 2147483647 h 48"/>
              <a:gd name="T6" fmla="*/ 0 60000 65536"/>
              <a:gd name="T7" fmla="*/ 0 60000 65536"/>
              <a:gd name="T8" fmla="*/ 0 60000 65536"/>
              <a:gd name="T9" fmla="*/ 0 w 96"/>
              <a:gd name="T10" fmla="*/ 0 h 48"/>
              <a:gd name="T11" fmla="*/ 96 w 96"/>
              <a:gd name="T12" fmla="*/ 48 h 48"/>
            </a:gdLst>
            <a:ahLst/>
            <a:cxnLst>
              <a:cxn ang="T6">
                <a:pos x="T0" y="T1"/>
              </a:cxn>
              <a:cxn ang="T7">
                <a:pos x="T2" y="T3"/>
              </a:cxn>
              <a:cxn ang="T8">
                <a:pos x="T4" y="T5"/>
              </a:cxn>
            </a:cxnLst>
            <a:rect l="T9" t="T10" r="T11" b="T12"/>
            <a:pathLst>
              <a:path w="96" h="48">
                <a:moveTo>
                  <a:pt x="0" y="0"/>
                </a:moveTo>
                <a:lnTo>
                  <a:pt x="96" y="0"/>
                </a:lnTo>
                <a:lnTo>
                  <a:pt x="96" y="48"/>
                </a:lnTo>
              </a:path>
            </a:pathLst>
          </a:custGeom>
          <a:noFill/>
          <a:ln w="9525">
            <a:solidFill>
              <a:schemeClr val="tx1">
                <a:lumMod val="50000"/>
                <a:lumOff val="50000"/>
              </a:schemeClr>
            </a:solidFill>
            <a:round/>
            <a:headEnd/>
            <a:tailEnd/>
          </a:ln>
        </p:spPr>
        <p:txBody>
          <a:bodyPr wrap="none" anchor="ctr"/>
          <a:lstStyle/>
          <a:p>
            <a:endParaRPr lang="en-US"/>
          </a:p>
        </p:txBody>
      </p:sp>
      <p:sp>
        <p:nvSpPr>
          <p:cNvPr id="333" name="Freeform 435"/>
          <p:cNvSpPr>
            <a:spLocks/>
          </p:cNvSpPr>
          <p:nvPr/>
        </p:nvSpPr>
        <p:spPr bwMode="auto">
          <a:xfrm>
            <a:off x="1804011" y="2228850"/>
            <a:ext cx="34160" cy="57150"/>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solidFill>
              <a:schemeClr val="tx1">
                <a:lumMod val="50000"/>
                <a:lumOff val="50000"/>
              </a:schemeClr>
            </a:solidFill>
            <a:round/>
            <a:headEnd/>
            <a:tailEnd/>
          </a:ln>
        </p:spPr>
        <p:txBody>
          <a:bodyPr/>
          <a:lstStyle/>
          <a:p>
            <a:endParaRPr lang="en-US"/>
          </a:p>
        </p:txBody>
      </p:sp>
      <p:sp>
        <p:nvSpPr>
          <p:cNvPr id="334" name="Freeform 436"/>
          <p:cNvSpPr>
            <a:spLocks/>
          </p:cNvSpPr>
          <p:nvPr/>
        </p:nvSpPr>
        <p:spPr bwMode="auto">
          <a:xfrm>
            <a:off x="1804011" y="2228850"/>
            <a:ext cx="34160" cy="57150"/>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chemeClr val="tx1">
                <a:lumMod val="50000"/>
                <a:lumOff val="50000"/>
              </a:schemeClr>
            </a:solidFill>
            <a:round/>
            <a:headEnd/>
            <a:tailEnd/>
          </a:ln>
        </p:spPr>
        <p:txBody>
          <a:bodyPr/>
          <a:lstStyle/>
          <a:p>
            <a:endParaRPr lang="en-US"/>
          </a:p>
        </p:txBody>
      </p:sp>
      <p:sp>
        <p:nvSpPr>
          <p:cNvPr id="335" name="Rectangle 437"/>
          <p:cNvSpPr>
            <a:spLocks noChangeArrowheads="1"/>
          </p:cNvSpPr>
          <p:nvPr/>
        </p:nvSpPr>
        <p:spPr bwMode="auto">
          <a:xfrm>
            <a:off x="1399052" y="2133600"/>
            <a:ext cx="272510" cy="107722"/>
          </a:xfrm>
          <a:prstGeom prst="rect">
            <a:avLst/>
          </a:prstGeom>
          <a:noFill/>
          <a:ln w="9525">
            <a:noFill/>
            <a:miter lim="800000"/>
            <a:headEnd/>
            <a:tailEnd/>
          </a:ln>
        </p:spPr>
        <p:txBody>
          <a:bodyPr wrap="none" lIns="0" tIns="0" rIns="0" bIns="0">
            <a:spAutoFit/>
          </a:bodyPr>
          <a:lstStyle/>
          <a:p>
            <a:pPr eaLnBrk="0" hangingPunct="0"/>
            <a:r>
              <a:rPr lang="en-US" sz="700" b="0" dirty="0"/>
              <a:t>STALL</a:t>
            </a:r>
            <a:endParaRPr lang="en-US" sz="2400" b="0" dirty="0"/>
          </a:p>
        </p:txBody>
      </p:sp>
      <p:sp>
        <p:nvSpPr>
          <p:cNvPr id="336" name="Freeform 434"/>
          <p:cNvSpPr>
            <a:spLocks/>
          </p:cNvSpPr>
          <p:nvPr/>
        </p:nvSpPr>
        <p:spPr bwMode="auto">
          <a:xfrm>
            <a:off x="566825" y="2195512"/>
            <a:ext cx="142581" cy="76200"/>
          </a:xfrm>
          <a:custGeom>
            <a:avLst/>
            <a:gdLst>
              <a:gd name="T0" fmla="*/ 0 w 96"/>
              <a:gd name="T1" fmla="*/ 0 h 48"/>
              <a:gd name="T2" fmla="*/ 2147483647 w 96"/>
              <a:gd name="T3" fmla="*/ 0 h 48"/>
              <a:gd name="T4" fmla="*/ 2147483647 w 96"/>
              <a:gd name="T5" fmla="*/ 2147483647 h 48"/>
              <a:gd name="T6" fmla="*/ 0 60000 65536"/>
              <a:gd name="T7" fmla="*/ 0 60000 65536"/>
              <a:gd name="T8" fmla="*/ 0 60000 65536"/>
              <a:gd name="T9" fmla="*/ 0 w 96"/>
              <a:gd name="T10" fmla="*/ 0 h 48"/>
              <a:gd name="T11" fmla="*/ 96 w 96"/>
              <a:gd name="T12" fmla="*/ 48 h 48"/>
            </a:gdLst>
            <a:ahLst/>
            <a:cxnLst>
              <a:cxn ang="T6">
                <a:pos x="T0" y="T1"/>
              </a:cxn>
              <a:cxn ang="T7">
                <a:pos x="T2" y="T3"/>
              </a:cxn>
              <a:cxn ang="T8">
                <a:pos x="T4" y="T5"/>
              </a:cxn>
            </a:cxnLst>
            <a:rect l="T9" t="T10" r="T11" b="T12"/>
            <a:pathLst>
              <a:path w="96" h="48">
                <a:moveTo>
                  <a:pt x="0" y="0"/>
                </a:moveTo>
                <a:lnTo>
                  <a:pt x="96" y="0"/>
                </a:lnTo>
                <a:lnTo>
                  <a:pt x="96" y="48"/>
                </a:lnTo>
              </a:path>
            </a:pathLst>
          </a:custGeom>
          <a:noFill/>
          <a:ln w="9525">
            <a:solidFill>
              <a:schemeClr val="tx1">
                <a:lumMod val="50000"/>
                <a:lumOff val="50000"/>
              </a:schemeClr>
            </a:solidFill>
            <a:round/>
            <a:headEnd/>
            <a:tailEnd/>
          </a:ln>
        </p:spPr>
        <p:txBody>
          <a:bodyPr wrap="none" anchor="ctr"/>
          <a:lstStyle/>
          <a:p>
            <a:endParaRPr lang="en-US"/>
          </a:p>
        </p:txBody>
      </p:sp>
      <p:sp>
        <p:nvSpPr>
          <p:cNvPr id="337" name="Freeform 435"/>
          <p:cNvSpPr>
            <a:spLocks/>
          </p:cNvSpPr>
          <p:nvPr/>
        </p:nvSpPr>
        <p:spPr bwMode="auto">
          <a:xfrm>
            <a:off x="693069" y="2228850"/>
            <a:ext cx="34160" cy="57150"/>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solidFill>
              <a:schemeClr val="tx1">
                <a:lumMod val="50000"/>
                <a:lumOff val="50000"/>
              </a:schemeClr>
            </a:solidFill>
            <a:round/>
            <a:headEnd/>
            <a:tailEnd/>
          </a:ln>
        </p:spPr>
        <p:txBody>
          <a:bodyPr/>
          <a:lstStyle/>
          <a:p>
            <a:endParaRPr lang="en-US"/>
          </a:p>
        </p:txBody>
      </p:sp>
      <p:sp>
        <p:nvSpPr>
          <p:cNvPr id="338" name="Freeform 436"/>
          <p:cNvSpPr>
            <a:spLocks/>
          </p:cNvSpPr>
          <p:nvPr/>
        </p:nvSpPr>
        <p:spPr bwMode="auto">
          <a:xfrm>
            <a:off x="693069" y="2228850"/>
            <a:ext cx="34160" cy="57150"/>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chemeClr val="tx1">
                <a:lumMod val="50000"/>
                <a:lumOff val="50000"/>
              </a:schemeClr>
            </a:solidFill>
            <a:round/>
            <a:headEnd/>
            <a:tailEnd/>
          </a:ln>
        </p:spPr>
        <p:txBody>
          <a:bodyPr/>
          <a:lstStyle/>
          <a:p>
            <a:endParaRPr lang="en-US"/>
          </a:p>
        </p:txBody>
      </p:sp>
      <p:sp>
        <p:nvSpPr>
          <p:cNvPr id="339" name="Rectangle 437"/>
          <p:cNvSpPr>
            <a:spLocks noChangeArrowheads="1"/>
          </p:cNvSpPr>
          <p:nvPr/>
        </p:nvSpPr>
        <p:spPr bwMode="auto">
          <a:xfrm>
            <a:off x="288110" y="2133600"/>
            <a:ext cx="272510" cy="107722"/>
          </a:xfrm>
          <a:prstGeom prst="rect">
            <a:avLst/>
          </a:prstGeom>
          <a:noFill/>
          <a:ln w="9525">
            <a:noFill/>
            <a:miter lim="800000"/>
            <a:headEnd/>
            <a:tailEnd/>
          </a:ln>
        </p:spPr>
        <p:txBody>
          <a:bodyPr wrap="none" lIns="0" tIns="0" rIns="0" bIns="0">
            <a:spAutoFit/>
          </a:bodyPr>
          <a:lstStyle/>
          <a:p>
            <a:pPr eaLnBrk="0" hangingPunct="0"/>
            <a:r>
              <a:rPr lang="en-US" sz="700" b="0" dirty="0"/>
              <a:t>STALL</a:t>
            </a:r>
            <a:endParaRPr lang="en-US" sz="2400" b="0" dirty="0"/>
          </a:p>
        </p:txBody>
      </p:sp>
      <p:sp>
        <p:nvSpPr>
          <p:cNvPr id="340" name="Freeform 434"/>
          <p:cNvSpPr>
            <a:spLocks/>
          </p:cNvSpPr>
          <p:nvPr/>
        </p:nvSpPr>
        <p:spPr bwMode="auto">
          <a:xfrm>
            <a:off x="578202" y="1313180"/>
            <a:ext cx="142581" cy="76200"/>
          </a:xfrm>
          <a:custGeom>
            <a:avLst/>
            <a:gdLst>
              <a:gd name="T0" fmla="*/ 0 w 96"/>
              <a:gd name="T1" fmla="*/ 0 h 48"/>
              <a:gd name="T2" fmla="*/ 2147483647 w 96"/>
              <a:gd name="T3" fmla="*/ 0 h 48"/>
              <a:gd name="T4" fmla="*/ 2147483647 w 96"/>
              <a:gd name="T5" fmla="*/ 2147483647 h 48"/>
              <a:gd name="T6" fmla="*/ 0 60000 65536"/>
              <a:gd name="T7" fmla="*/ 0 60000 65536"/>
              <a:gd name="T8" fmla="*/ 0 60000 65536"/>
              <a:gd name="T9" fmla="*/ 0 w 96"/>
              <a:gd name="T10" fmla="*/ 0 h 48"/>
              <a:gd name="T11" fmla="*/ 96 w 96"/>
              <a:gd name="T12" fmla="*/ 48 h 48"/>
            </a:gdLst>
            <a:ahLst/>
            <a:cxnLst>
              <a:cxn ang="T6">
                <a:pos x="T0" y="T1"/>
              </a:cxn>
              <a:cxn ang="T7">
                <a:pos x="T2" y="T3"/>
              </a:cxn>
              <a:cxn ang="T8">
                <a:pos x="T4" y="T5"/>
              </a:cxn>
            </a:cxnLst>
            <a:rect l="T9" t="T10" r="T11" b="T12"/>
            <a:pathLst>
              <a:path w="96" h="48">
                <a:moveTo>
                  <a:pt x="0" y="0"/>
                </a:moveTo>
                <a:lnTo>
                  <a:pt x="96" y="0"/>
                </a:lnTo>
                <a:lnTo>
                  <a:pt x="96" y="48"/>
                </a:lnTo>
              </a:path>
            </a:pathLst>
          </a:custGeom>
          <a:noFill/>
          <a:ln w="9525">
            <a:solidFill>
              <a:schemeClr val="tx1">
                <a:lumMod val="50000"/>
                <a:lumOff val="50000"/>
              </a:schemeClr>
            </a:solidFill>
            <a:round/>
            <a:headEnd/>
            <a:tailEnd/>
          </a:ln>
        </p:spPr>
        <p:txBody>
          <a:bodyPr wrap="none" anchor="ctr"/>
          <a:lstStyle/>
          <a:p>
            <a:endParaRPr lang="en-US"/>
          </a:p>
        </p:txBody>
      </p:sp>
      <p:sp>
        <p:nvSpPr>
          <p:cNvPr id="341" name="Freeform 435"/>
          <p:cNvSpPr>
            <a:spLocks/>
          </p:cNvSpPr>
          <p:nvPr/>
        </p:nvSpPr>
        <p:spPr bwMode="auto">
          <a:xfrm>
            <a:off x="704446" y="1346518"/>
            <a:ext cx="34160" cy="57150"/>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solidFill>
              <a:schemeClr val="tx1">
                <a:lumMod val="50000"/>
                <a:lumOff val="50000"/>
              </a:schemeClr>
            </a:solidFill>
            <a:round/>
            <a:headEnd/>
            <a:tailEnd/>
          </a:ln>
        </p:spPr>
        <p:txBody>
          <a:bodyPr/>
          <a:lstStyle/>
          <a:p>
            <a:endParaRPr lang="en-US"/>
          </a:p>
        </p:txBody>
      </p:sp>
      <p:sp>
        <p:nvSpPr>
          <p:cNvPr id="342" name="Freeform 436"/>
          <p:cNvSpPr>
            <a:spLocks/>
          </p:cNvSpPr>
          <p:nvPr/>
        </p:nvSpPr>
        <p:spPr bwMode="auto">
          <a:xfrm>
            <a:off x="704446" y="1346518"/>
            <a:ext cx="34160" cy="57150"/>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chemeClr val="tx1">
                <a:lumMod val="50000"/>
                <a:lumOff val="50000"/>
              </a:schemeClr>
            </a:solidFill>
            <a:round/>
            <a:headEnd/>
            <a:tailEnd/>
          </a:ln>
        </p:spPr>
        <p:txBody>
          <a:bodyPr/>
          <a:lstStyle/>
          <a:p>
            <a:endParaRPr lang="en-US"/>
          </a:p>
        </p:txBody>
      </p:sp>
      <p:sp>
        <p:nvSpPr>
          <p:cNvPr id="343" name="Rectangle 437"/>
          <p:cNvSpPr>
            <a:spLocks noChangeArrowheads="1"/>
          </p:cNvSpPr>
          <p:nvPr/>
        </p:nvSpPr>
        <p:spPr bwMode="auto">
          <a:xfrm>
            <a:off x="260890" y="1263878"/>
            <a:ext cx="272510" cy="107722"/>
          </a:xfrm>
          <a:prstGeom prst="rect">
            <a:avLst/>
          </a:prstGeom>
          <a:noFill/>
          <a:ln w="9525">
            <a:noFill/>
            <a:miter lim="800000"/>
            <a:headEnd/>
            <a:tailEnd/>
          </a:ln>
        </p:spPr>
        <p:txBody>
          <a:bodyPr wrap="none" lIns="0" tIns="0" rIns="0" bIns="0">
            <a:spAutoFit/>
          </a:bodyPr>
          <a:lstStyle/>
          <a:p>
            <a:pPr eaLnBrk="0" hangingPunct="0"/>
            <a:r>
              <a:rPr lang="en-US" sz="700" b="0" dirty="0"/>
              <a:t>STALL</a:t>
            </a:r>
            <a:endParaRPr lang="en-US" sz="2400" b="0" dirty="0"/>
          </a:p>
        </p:txBody>
      </p:sp>
      <p:sp>
        <p:nvSpPr>
          <p:cNvPr id="539" name="Freeform 538"/>
          <p:cNvSpPr>
            <a:spLocks/>
          </p:cNvSpPr>
          <p:nvPr/>
        </p:nvSpPr>
        <p:spPr bwMode="auto">
          <a:xfrm>
            <a:off x="2506518" y="3663016"/>
            <a:ext cx="310411" cy="74872"/>
          </a:xfrm>
          <a:custGeom>
            <a:avLst/>
            <a:gdLst>
              <a:gd name="T0" fmla="*/ 0 w 388"/>
              <a:gd name="T1" fmla="*/ 0 h 63"/>
              <a:gd name="T2" fmla="*/ 2147483647 w 388"/>
              <a:gd name="T3" fmla="*/ 0 h 63"/>
              <a:gd name="T4" fmla="*/ 2147483647 w 388"/>
              <a:gd name="T5" fmla="*/ 2147483647 h 63"/>
              <a:gd name="T6" fmla="*/ 2147483647 w 388"/>
              <a:gd name="T7" fmla="*/ 2147483647 h 63"/>
              <a:gd name="T8" fmla="*/ 0 w 388"/>
              <a:gd name="T9" fmla="*/ 0 h 63"/>
              <a:gd name="T10" fmla="*/ 0 60000 65536"/>
              <a:gd name="T11" fmla="*/ 0 60000 65536"/>
              <a:gd name="T12" fmla="*/ 0 60000 65536"/>
              <a:gd name="T13" fmla="*/ 0 60000 65536"/>
              <a:gd name="T14" fmla="*/ 0 60000 65536"/>
              <a:gd name="T15" fmla="*/ 0 w 388"/>
              <a:gd name="T16" fmla="*/ 0 h 63"/>
              <a:gd name="T17" fmla="*/ 388 w 388"/>
              <a:gd name="T18" fmla="*/ 63 h 63"/>
            </a:gdLst>
            <a:ahLst/>
            <a:cxnLst>
              <a:cxn ang="T10">
                <a:pos x="T0" y="T1"/>
              </a:cxn>
              <a:cxn ang="T11">
                <a:pos x="T2" y="T3"/>
              </a:cxn>
              <a:cxn ang="T12">
                <a:pos x="T4" y="T5"/>
              </a:cxn>
              <a:cxn ang="T13">
                <a:pos x="T6" y="T7"/>
              </a:cxn>
              <a:cxn ang="T14">
                <a:pos x="T8" y="T9"/>
              </a:cxn>
            </a:cxnLst>
            <a:rect l="T15" t="T16" r="T17" b="T18"/>
            <a:pathLst>
              <a:path w="388" h="63">
                <a:moveTo>
                  <a:pt x="0" y="0"/>
                </a:moveTo>
                <a:lnTo>
                  <a:pt x="388" y="0"/>
                </a:lnTo>
                <a:lnTo>
                  <a:pt x="339" y="63"/>
                </a:lnTo>
                <a:lnTo>
                  <a:pt x="49" y="63"/>
                </a:lnTo>
                <a:lnTo>
                  <a:pt x="0" y="0"/>
                </a:lnTo>
              </a:path>
            </a:pathLst>
          </a:custGeom>
          <a:noFill/>
          <a:ln w="11113">
            <a:solidFill>
              <a:srgbClr val="000000"/>
            </a:solidFill>
            <a:round/>
            <a:headEnd/>
            <a:tailEnd/>
          </a:ln>
        </p:spPr>
        <p:txBody>
          <a:bodyPr/>
          <a:lstStyle/>
          <a:p>
            <a:endParaRPr lang="en-US"/>
          </a:p>
        </p:txBody>
      </p:sp>
      <p:sp>
        <p:nvSpPr>
          <p:cNvPr id="557" name="Line 265"/>
          <p:cNvSpPr>
            <a:spLocks noChangeShapeType="1"/>
          </p:cNvSpPr>
          <p:nvPr/>
        </p:nvSpPr>
        <p:spPr bwMode="auto">
          <a:xfrm>
            <a:off x="3470351" y="3044825"/>
            <a:ext cx="0" cy="609600"/>
          </a:xfrm>
          <a:prstGeom prst="line">
            <a:avLst/>
          </a:prstGeom>
          <a:noFill/>
          <a:ln w="4763">
            <a:solidFill>
              <a:srgbClr val="000000"/>
            </a:solidFill>
            <a:round/>
            <a:headEnd/>
            <a:tailEnd/>
          </a:ln>
        </p:spPr>
        <p:txBody>
          <a:bodyPr/>
          <a:lstStyle/>
          <a:p>
            <a:endParaRPr lang="en-US"/>
          </a:p>
        </p:txBody>
      </p:sp>
      <p:sp>
        <p:nvSpPr>
          <p:cNvPr id="570" name="Rectangle 258"/>
          <p:cNvSpPr>
            <a:spLocks noChangeArrowheads="1"/>
          </p:cNvSpPr>
          <p:nvPr/>
        </p:nvSpPr>
        <p:spPr bwMode="auto">
          <a:xfrm>
            <a:off x="2330526" y="3228975"/>
            <a:ext cx="41275" cy="92075"/>
          </a:xfrm>
          <a:prstGeom prst="rect">
            <a:avLst/>
          </a:prstGeom>
          <a:noFill/>
          <a:ln w="9525">
            <a:noFill/>
            <a:miter lim="800000"/>
            <a:headEnd/>
            <a:tailEnd/>
          </a:ln>
        </p:spPr>
        <p:txBody>
          <a:bodyPr wrap="none" lIns="0" tIns="0" rIns="0" bIns="0">
            <a:spAutoFit/>
          </a:bodyPr>
          <a:lstStyle/>
          <a:p>
            <a:pPr eaLnBrk="0" hangingPunct="0"/>
            <a:r>
              <a:rPr lang="en-US" sz="600" b="0" dirty="0">
                <a:solidFill>
                  <a:srgbClr val="000000"/>
                </a:solidFill>
              </a:rPr>
              <a:t>Z</a:t>
            </a:r>
            <a:endParaRPr lang="en-US" b="0" dirty="0"/>
          </a:p>
        </p:txBody>
      </p:sp>
      <p:sp>
        <p:nvSpPr>
          <p:cNvPr id="579" name="Line 59"/>
          <p:cNvSpPr>
            <a:spLocks noChangeShapeType="1"/>
          </p:cNvSpPr>
          <p:nvPr/>
        </p:nvSpPr>
        <p:spPr bwMode="auto">
          <a:xfrm flipH="1">
            <a:off x="2432125" y="3276600"/>
            <a:ext cx="295275" cy="0"/>
          </a:xfrm>
          <a:prstGeom prst="line">
            <a:avLst/>
          </a:prstGeom>
          <a:noFill/>
          <a:ln w="4763">
            <a:solidFill>
              <a:srgbClr val="000000"/>
            </a:solidFill>
            <a:round/>
            <a:headEnd/>
            <a:tailEnd/>
          </a:ln>
        </p:spPr>
        <p:txBody>
          <a:bodyPr/>
          <a:lstStyle/>
          <a:p>
            <a:endParaRPr lang="en-US"/>
          </a:p>
        </p:txBody>
      </p:sp>
      <p:grpSp>
        <p:nvGrpSpPr>
          <p:cNvPr id="7" name="Group 579"/>
          <p:cNvGrpSpPr/>
          <p:nvPr/>
        </p:nvGrpSpPr>
        <p:grpSpPr>
          <a:xfrm rot="10800000">
            <a:off x="2408314" y="3234531"/>
            <a:ext cx="252412" cy="84137"/>
            <a:chOff x="1676400" y="3030538"/>
            <a:chExt cx="252412" cy="84137"/>
          </a:xfrm>
        </p:grpSpPr>
        <p:sp>
          <p:nvSpPr>
            <p:cNvPr id="559" name="Freeform 247"/>
            <p:cNvSpPr>
              <a:spLocks/>
            </p:cNvSpPr>
            <p:nvPr/>
          </p:nvSpPr>
          <p:spPr bwMode="auto">
            <a:xfrm>
              <a:off x="1873250" y="3049588"/>
              <a:ext cx="55562" cy="42862"/>
            </a:xfrm>
            <a:custGeom>
              <a:avLst/>
              <a:gdLst>
                <a:gd name="T0" fmla="*/ 2147483647 w 42"/>
                <a:gd name="T1" fmla="*/ 2147483647 h 32"/>
                <a:gd name="T2" fmla="*/ 0 w 42"/>
                <a:gd name="T3" fmla="*/ 0 h 32"/>
                <a:gd name="T4" fmla="*/ 0 w 42"/>
                <a:gd name="T5" fmla="*/ 0 h 32"/>
                <a:gd name="T6" fmla="*/ 2147483647 w 42"/>
                <a:gd name="T7" fmla="*/ 2147483647 h 32"/>
                <a:gd name="T8" fmla="*/ 2147483647 w 42"/>
                <a:gd name="T9" fmla="*/ 2147483647 h 32"/>
                <a:gd name="T10" fmla="*/ 0 w 42"/>
                <a:gd name="T11" fmla="*/ 2147483647 h 32"/>
                <a:gd name="T12" fmla="*/ 0 w 42"/>
                <a:gd name="T13" fmla="*/ 2147483647 h 32"/>
                <a:gd name="T14" fmla="*/ 2147483647 w 42"/>
                <a:gd name="T15" fmla="*/ 2147483647 h 32"/>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32"/>
                <a:gd name="T26" fmla="*/ 42 w 42"/>
                <a:gd name="T27" fmla="*/ 32 h 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32">
                  <a:moveTo>
                    <a:pt x="42" y="18"/>
                  </a:moveTo>
                  <a:lnTo>
                    <a:pt x="0" y="0"/>
                  </a:lnTo>
                  <a:lnTo>
                    <a:pt x="21" y="18"/>
                  </a:lnTo>
                  <a:lnTo>
                    <a:pt x="0" y="32"/>
                  </a:lnTo>
                  <a:lnTo>
                    <a:pt x="42" y="18"/>
                  </a:lnTo>
                  <a:close/>
                </a:path>
              </a:pathLst>
            </a:custGeom>
            <a:solidFill>
              <a:srgbClr val="000000"/>
            </a:solidFill>
            <a:ln w="9525">
              <a:noFill/>
              <a:round/>
              <a:headEnd/>
              <a:tailEnd/>
            </a:ln>
          </p:spPr>
          <p:txBody>
            <a:bodyPr/>
            <a:lstStyle/>
            <a:p>
              <a:endParaRPr lang="en-US"/>
            </a:p>
          </p:txBody>
        </p:sp>
        <p:sp>
          <p:nvSpPr>
            <p:cNvPr id="560" name="Freeform 248"/>
            <p:cNvSpPr>
              <a:spLocks/>
            </p:cNvSpPr>
            <p:nvPr/>
          </p:nvSpPr>
          <p:spPr bwMode="auto">
            <a:xfrm>
              <a:off x="1873250" y="3049588"/>
              <a:ext cx="55562" cy="42862"/>
            </a:xfrm>
            <a:custGeom>
              <a:avLst/>
              <a:gdLst>
                <a:gd name="T0" fmla="*/ 2147483647 w 42"/>
                <a:gd name="T1" fmla="*/ 2147483647 h 32"/>
                <a:gd name="T2" fmla="*/ 0 w 42"/>
                <a:gd name="T3" fmla="*/ 0 h 32"/>
                <a:gd name="T4" fmla="*/ 0 w 42"/>
                <a:gd name="T5" fmla="*/ 0 h 32"/>
                <a:gd name="T6" fmla="*/ 2147483647 w 42"/>
                <a:gd name="T7" fmla="*/ 2147483647 h 32"/>
                <a:gd name="T8" fmla="*/ 2147483647 w 42"/>
                <a:gd name="T9" fmla="*/ 2147483647 h 32"/>
                <a:gd name="T10" fmla="*/ 0 w 42"/>
                <a:gd name="T11" fmla="*/ 2147483647 h 32"/>
                <a:gd name="T12" fmla="*/ 0 w 42"/>
                <a:gd name="T13" fmla="*/ 2147483647 h 32"/>
                <a:gd name="T14" fmla="*/ 2147483647 w 42"/>
                <a:gd name="T15" fmla="*/ 2147483647 h 32"/>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32"/>
                <a:gd name="T26" fmla="*/ 42 w 42"/>
                <a:gd name="T27" fmla="*/ 32 h 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32">
                  <a:moveTo>
                    <a:pt x="42" y="18"/>
                  </a:moveTo>
                  <a:lnTo>
                    <a:pt x="0" y="0"/>
                  </a:lnTo>
                  <a:lnTo>
                    <a:pt x="21" y="18"/>
                  </a:lnTo>
                  <a:lnTo>
                    <a:pt x="0" y="32"/>
                  </a:lnTo>
                  <a:lnTo>
                    <a:pt x="42" y="18"/>
                  </a:lnTo>
                </a:path>
              </a:pathLst>
            </a:custGeom>
            <a:noFill/>
            <a:ln w="4763">
              <a:solidFill>
                <a:srgbClr val="000000"/>
              </a:solidFill>
              <a:round/>
              <a:headEnd/>
              <a:tailEnd/>
            </a:ln>
          </p:spPr>
          <p:txBody>
            <a:bodyPr/>
            <a:lstStyle/>
            <a:p>
              <a:endParaRPr lang="en-US"/>
            </a:p>
          </p:txBody>
        </p:sp>
        <p:sp>
          <p:nvSpPr>
            <p:cNvPr id="562" name="Freeform 250"/>
            <p:cNvSpPr>
              <a:spLocks/>
            </p:cNvSpPr>
            <p:nvPr/>
          </p:nvSpPr>
          <p:spPr bwMode="auto">
            <a:xfrm>
              <a:off x="1727200" y="3030538"/>
              <a:ext cx="107950" cy="84137"/>
            </a:xfrm>
            <a:custGeom>
              <a:avLst/>
              <a:gdLst>
                <a:gd name="T0" fmla="*/ 2147483647 w 81"/>
                <a:gd name="T1" fmla="*/ 2147483647 h 63"/>
                <a:gd name="T2" fmla="*/ 2147483647 w 81"/>
                <a:gd name="T3" fmla="*/ 2147483647 h 63"/>
                <a:gd name="T4" fmla="*/ 2147483647 w 81"/>
                <a:gd name="T5" fmla="*/ 2147483647 h 63"/>
                <a:gd name="T6" fmla="*/ 2147483647 w 81"/>
                <a:gd name="T7" fmla="*/ 2147483647 h 63"/>
                <a:gd name="T8" fmla="*/ 2147483647 w 81"/>
                <a:gd name="T9" fmla="*/ 2147483647 h 63"/>
                <a:gd name="T10" fmla="*/ 2147483647 w 81"/>
                <a:gd name="T11" fmla="*/ 2147483647 h 63"/>
                <a:gd name="T12" fmla="*/ 0 w 81"/>
                <a:gd name="T13" fmla="*/ 2147483647 h 63"/>
                <a:gd name="T14" fmla="*/ 0 w 81"/>
                <a:gd name="T15" fmla="*/ 2147483647 h 63"/>
                <a:gd name="T16" fmla="*/ 2147483647 w 81"/>
                <a:gd name="T17" fmla="*/ 2147483647 h 63"/>
                <a:gd name="T18" fmla="*/ 2147483647 w 81"/>
                <a:gd name="T19" fmla="*/ 2147483647 h 63"/>
                <a:gd name="T20" fmla="*/ 2147483647 w 81"/>
                <a:gd name="T21" fmla="*/ 2147483647 h 63"/>
                <a:gd name="T22" fmla="*/ 0 w 81"/>
                <a:gd name="T23" fmla="*/ 0 h 63"/>
                <a:gd name="T24" fmla="*/ 0 w 81"/>
                <a:gd name="T25" fmla="*/ 0 h 63"/>
                <a:gd name="T26" fmla="*/ 2147483647 w 81"/>
                <a:gd name="T27" fmla="*/ 0 h 63"/>
                <a:gd name="T28" fmla="*/ 2147483647 w 81"/>
                <a:gd name="T29" fmla="*/ 0 h 63"/>
                <a:gd name="T30" fmla="*/ 2147483647 w 81"/>
                <a:gd name="T31" fmla="*/ 2147483647 h 63"/>
                <a:gd name="T32" fmla="*/ 2147483647 w 81"/>
                <a:gd name="T33" fmla="*/ 2147483647 h 63"/>
                <a:gd name="T34" fmla="*/ 2147483647 w 81"/>
                <a:gd name="T35" fmla="*/ 2147483647 h 63"/>
                <a:gd name="T36" fmla="*/ 2147483647 w 81"/>
                <a:gd name="T37" fmla="*/ 2147483647 h 6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81"/>
                <a:gd name="T58" fmla="*/ 0 h 63"/>
                <a:gd name="T59" fmla="*/ 81 w 81"/>
                <a:gd name="T60" fmla="*/ 63 h 6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81" h="63">
                  <a:moveTo>
                    <a:pt x="81" y="32"/>
                  </a:moveTo>
                  <a:lnTo>
                    <a:pt x="67" y="42"/>
                  </a:lnTo>
                  <a:lnTo>
                    <a:pt x="53" y="53"/>
                  </a:lnTo>
                  <a:lnTo>
                    <a:pt x="42" y="56"/>
                  </a:lnTo>
                  <a:lnTo>
                    <a:pt x="32" y="60"/>
                  </a:lnTo>
                  <a:lnTo>
                    <a:pt x="18" y="60"/>
                  </a:lnTo>
                  <a:lnTo>
                    <a:pt x="0" y="63"/>
                  </a:lnTo>
                  <a:lnTo>
                    <a:pt x="11" y="46"/>
                  </a:lnTo>
                  <a:lnTo>
                    <a:pt x="14" y="32"/>
                  </a:lnTo>
                  <a:lnTo>
                    <a:pt x="11" y="14"/>
                  </a:lnTo>
                  <a:lnTo>
                    <a:pt x="0" y="0"/>
                  </a:lnTo>
                  <a:lnTo>
                    <a:pt x="18" y="0"/>
                  </a:lnTo>
                  <a:lnTo>
                    <a:pt x="32" y="0"/>
                  </a:lnTo>
                  <a:lnTo>
                    <a:pt x="42" y="4"/>
                  </a:lnTo>
                  <a:lnTo>
                    <a:pt x="53" y="7"/>
                  </a:lnTo>
                  <a:lnTo>
                    <a:pt x="67" y="18"/>
                  </a:lnTo>
                  <a:lnTo>
                    <a:pt x="81" y="32"/>
                  </a:lnTo>
                  <a:close/>
                </a:path>
              </a:pathLst>
            </a:custGeom>
            <a:solidFill>
              <a:srgbClr val="FFFFFF"/>
            </a:solidFill>
            <a:ln w="9525">
              <a:noFill/>
              <a:round/>
              <a:headEnd/>
              <a:tailEnd/>
            </a:ln>
          </p:spPr>
          <p:txBody>
            <a:bodyPr/>
            <a:lstStyle/>
            <a:p>
              <a:endParaRPr lang="en-US"/>
            </a:p>
          </p:txBody>
        </p:sp>
        <p:sp>
          <p:nvSpPr>
            <p:cNvPr id="563" name="Freeform 251"/>
            <p:cNvSpPr>
              <a:spLocks/>
            </p:cNvSpPr>
            <p:nvPr/>
          </p:nvSpPr>
          <p:spPr bwMode="auto">
            <a:xfrm>
              <a:off x="1727200" y="3030538"/>
              <a:ext cx="107950" cy="84137"/>
            </a:xfrm>
            <a:custGeom>
              <a:avLst/>
              <a:gdLst>
                <a:gd name="T0" fmla="*/ 2147483647 w 81"/>
                <a:gd name="T1" fmla="*/ 2147483647 h 63"/>
                <a:gd name="T2" fmla="*/ 2147483647 w 81"/>
                <a:gd name="T3" fmla="*/ 2147483647 h 63"/>
                <a:gd name="T4" fmla="*/ 2147483647 w 81"/>
                <a:gd name="T5" fmla="*/ 2147483647 h 63"/>
                <a:gd name="T6" fmla="*/ 2147483647 w 81"/>
                <a:gd name="T7" fmla="*/ 2147483647 h 63"/>
                <a:gd name="T8" fmla="*/ 2147483647 w 81"/>
                <a:gd name="T9" fmla="*/ 2147483647 h 63"/>
                <a:gd name="T10" fmla="*/ 2147483647 w 81"/>
                <a:gd name="T11" fmla="*/ 2147483647 h 63"/>
                <a:gd name="T12" fmla="*/ 0 w 81"/>
                <a:gd name="T13" fmla="*/ 2147483647 h 63"/>
                <a:gd name="T14" fmla="*/ 0 w 81"/>
                <a:gd name="T15" fmla="*/ 2147483647 h 63"/>
                <a:gd name="T16" fmla="*/ 2147483647 w 81"/>
                <a:gd name="T17" fmla="*/ 2147483647 h 63"/>
                <a:gd name="T18" fmla="*/ 2147483647 w 81"/>
                <a:gd name="T19" fmla="*/ 2147483647 h 63"/>
                <a:gd name="T20" fmla="*/ 2147483647 w 81"/>
                <a:gd name="T21" fmla="*/ 2147483647 h 63"/>
                <a:gd name="T22" fmla="*/ 0 w 81"/>
                <a:gd name="T23" fmla="*/ 0 h 63"/>
                <a:gd name="T24" fmla="*/ 0 w 81"/>
                <a:gd name="T25" fmla="*/ 0 h 63"/>
                <a:gd name="T26" fmla="*/ 2147483647 w 81"/>
                <a:gd name="T27" fmla="*/ 0 h 63"/>
                <a:gd name="T28" fmla="*/ 2147483647 w 81"/>
                <a:gd name="T29" fmla="*/ 0 h 63"/>
                <a:gd name="T30" fmla="*/ 2147483647 w 81"/>
                <a:gd name="T31" fmla="*/ 2147483647 h 63"/>
                <a:gd name="T32" fmla="*/ 2147483647 w 81"/>
                <a:gd name="T33" fmla="*/ 2147483647 h 63"/>
                <a:gd name="T34" fmla="*/ 2147483647 w 81"/>
                <a:gd name="T35" fmla="*/ 2147483647 h 63"/>
                <a:gd name="T36" fmla="*/ 2147483647 w 81"/>
                <a:gd name="T37" fmla="*/ 2147483647 h 6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81"/>
                <a:gd name="T58" fmla="*/ 0 h 63"/>
                <a:gd name="T59" fmla="*/ 81 w 81"/>
                <a:gd name="T60" fmla="*/ 63 h 6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81" h="63">
                  <a:moveTo>
                    <a:pt x="81" y="32"/>
                  </a:moveTo>
                  <a:lnTo>
                    <a:pt x="67" y="42"/>
                  </a:lnTo>
                  <a:lnTo>
                    <a:pt x="53" y="53"/>
                  </a:lnTo>
                  <a:lnTo>
                    <a:pt x="42" y="56"/>
                  </a:lnTo>
                  <a:lnTo>
                    <a:pt x="32" y="60"/>
                  </a:lnTo>
                  <a:lnTo>
                    <a:pt x="18" y="60"/>
                  </a:lnTo>
                  <a:lnTo>
                    <a:pt x="0" y="63"/>
                  </a:lnTo>
                  <a:lnTo>
                    <a:pt x="11" y="46"/>
                  </a:lnTo>
                  <a:lnTo>
                    <a:pt x="14" y="32"/>
                  </a:lnTo>
                  <a:lnTo>
                    <a:pt x="11" y="14"/>
                  </a:lnTo>
                  <a:lnTo>
                    <a:pt x="0" y="0"/>
                  </a:lnTo>
                  <a:lnTo>
                    <a:pt x="18" y="0"/>
                  </a:lnTo>
                  <a:lnTo>
                    <a:pt x="32" y="0"/>
                  </a:lnTo>
                  <a:lnTo>
                    <a:pt x="42" y="4"/>
                  </a:lnTo>
                  <a:lnTo>
                    <a:pt x="53" y="7"/>
                  </a:lnTo>
                  <a:lnTo>
                    <a:pt x="67" y="18"/>
                  </a:lnTo>
                  <a:lnTo>
                    <a:pt x="81" y="32"/>
                  </a:lnTo>
                </a:path>
              </a:pathLst>
            </a:custGeom>
            <a:noFill/>
            <a:ln w="4763">
              <a:solidFill>
                <a:srgbClr val="000000"/>
              </a:solidFill>
              <a:round/>
              <a:headEnd/>
              <a:tailEnd/>
            </a:ln>
          </p:spPr>
          <p:txBody>
            <a:bodyPr/>
            <a:lstStyle/>
            <a:p>
              <a:endParaRPr lang="en-US"/>
            </a:p>
          </p:txBody>
        </p:sp>
        <p:sp>
          <p:nvSpPr>
            <p:cNvPr id="564" name="Freeform 252"/>
            <p:cNvSpPr>
              <a:spLocks/>
            </p:cNvSpPr>
            <p:nvPr/>
          </p:nvSpPr>
          <p:spPr bwMode="auto">
            <a:xfrm>
              <a:off x="1835150" y="3059113"/>
              <a:ext cx="19050" cy="23812"/>
            </a:xfrm>
            <a:custGeom>
              <a:avLst/>
              <a:gdLst>
                <a:gd name="T0" fmla="*/ 2147483647 w 14"/>
                <a:gd name="T1" fmla="*/ 2147483647 h 18"/>
                <a:gd name="T2" fmla="*/ 2147483647 w 14"/>
                <a:gd name="T3" fmla="*/ 2147483647 h 18"/>
                <a:gd name="T4" fmla="*/ 2147483647 w 14"/>
                <a:gd name="T5" fmla="*/ 2147483647 h 18"/>
                <a:gd name="T6" fmla="*/ 2147483647 w 14"/>
                <a:gd name="T7" fmla="*/ 2147483647 h 18"/>
                <a:gd name="T8" fmla="*/ 2147483647 w 14"/>
                <a:gd name="T9" fmla="*/ 2147483647 h 18"/>
                <a:gd name="T10" fmla="*/ 0 w 14"/>
                <a:gd name="T11" fmla="*/ 2147483647 h 18"/>
                <a:gd name="T12" fmla="*/ 0 w 14"/>
                <a:gd name="T13" fmla="*/ 2147483647 h 18"/>
                <a:gd name="T14" fmla="*/ 2147483647 w 14"/>
                <a:gd name="T15" fmla="*/ 2147483647 h 18"/>
                <a:gd name="T16" fmla="*/ 2147483647 w 14"/>
                <a:gd name="T17" fmla="*/ 0 h 18"/>
                <a:gd name="T18" fmla="*/ 2147483647 w 14"/>
                <a:gd name="T19" fmla="*/ 0 h 18"/>
                <a:gd name="T20" fmla="*/ 2147483647 w 14"/>
                <a:gd name="T21" fmla="*/ 2147483647 h 18"/>
                <a:gd name="T22" fmla="*/ 2147483647 w 14"/>
                <a:gd name="T23" fmla="*/ 2147483647 h 1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4"/>
                <a:gd name="T37" fmla="*/ 0 h 18"/>
                <a:gd name="T38" fmla="*/ 14 w 14"/>
                <a:gd name="T39" fmla="*/ 18 h 1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4" h="18">
                  <a:moveTo>
                    <a:pt x="14" y="11"/>
                  </a:moveTo>
                  <a:lnTo>
                    <a:pt x="14" y="14"/>
                  </a:lnTo>
                  <a:lnTo>
                    <a:pt x="7" y="18"/>
                  </a:lnTo>
                  <a:lnTo>
                    <a:pt x="3" y="14"/>
                  </a:lnTo>
                  <a:lnTo>
                    <a:pt x="0" y="11"/>
                  </a:lnTo>
                  <a:lnTo>
                    <a:pt x="3" y="4"/>
                  </a:lnTo>
                  <a:lnTo>
                    <a:pt x="7" y="0"/>
                  </a:lnTo>
                  <a:lnTo>
                    <a:pt x="14" y="4"/>
                  </a:lnTo>
                  <a:lnTo>
                    <a:pt x="14" y="11"/>
                  </a:lnTo>
                  <a:close/>
                </a:path>
              </a:pathLst>
            </a:custGeom>
            <a:solidFill>
              <a:srgbClr val="FFFFFF"/>
            </a:solidFill>
            <a:ln w="9525">
              <a:noFill/>
              <a:round/>
              <a:headEnd/>
              <a:tailEnd/>
            </a:ln>
          </p:spPr>
          <p:txBody>
            <a:bodyPr/>
            <a:lstStyle/>
            <a:p>
              <a:endParaRPr lang="en-US"/>
            </a:p>
          </p:txBody>
        </p:sp>
        <p:sp>
          <p:nvSpPr>
            <p:cNvPr id="565" name="Freeform 253"/>
            <p:cNvSpPr>
              <a:spLocks/>
            </p:cNvSpPr>
            <p:nvPr/>
          </p:nvSpPr>
          <p:spPr bwMode="auto">
            <a:xfrm>
              <a:off x="1835150" y="3059113"/>
              <a:ext cx="19050" cy="23812"/>
            </a:xfrm>
            <a:custGeom>
              <a:avLst/>
              <a:gdLst>
                <a:gd name="T0" fmla="*/ 2147483647 w 14"/>
                <a:gd name="T1" fmla="*/ 2147483647 h 18"/>
                <a:gd name="T2" fmla="*/ 2147483647 w 14"/>
                <a:gd name="T3" fmla="*/ 2147483647 h 18"/>
                <a:gd name="T4" fmla="*/ 2147483647 w 14"/>
                <a:gd name="T5" fmla="*/ 2147483647 h 18"/>
                <a:gd name="T6" fmla="*/ 2147483647 w 14"/>
                <a:gd name="T7" fmla="*/ 2147483647 h 18"/>
                <a:gd name="T8" fmla="*/ 2147483647 w 14"/>
                <a:gd name="T9" fmla="*/ 2147483647 h 18"/>
                <a:gd name="T10" fmla="*/ 0 w 14"/>
                <a:gd name="T11" fmla="*/ 2147483647 h 18"/>
                <a:gd name="T12" fmla="*/ 0 w 14"/>
                <a:gd name="T13" fmla="*/ 2147483647 h 18"/>
                <a:gd name="T14" fmla="*/ 2147483647 w 14"/>
                <a:gd name="T15" fmla="*/ 2147483647 h 18"/>
                <a:gd name="T16" fmla="*/ 2147483647 w 14"/>
                <a:gd name="T17" fmla="*/ 0 h 18"/>
                <a:gd name="T18" fmla="*/ 2147483647 w 14"/>
                <a:gd name="T19" fmla="*/ 0 h 18"/>
                <a:gd name="T20" fmla="*/ 2147483647 w 14"/>
                <a:gd name="T21" fmla="*/ 2147483647 h 18"/>
                <a:gd name="T22" fmla="*/ 2147483647 w 14"/>
                <a:gd name="T23" fmla="*/ 2147483647 h 1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4"/>
                <a:gd name="T37" fmla="*/ 0 h 18"/>
                <a:gd name="T38" fmla="*/ 14 w 14"/>
                <a:gd name="T39" fmla="*/ 18 h 1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4" h="18">
                  <a:moveTo>
                    <a:pt x="14" y="11"/>
                  </a:moveTo>
                  <a:lnTo>
                    <a:pt x="14" y="14"/>
                  </a:lnTo>
                  <a:lnTo>
                    <a:pt x="7" y="18"/>
                  </a:lnTo>
                  <a:lnTo>
                    <a:pt x="3" y="14"/>
                  </a:lnTo>
                  <a:lnTo>
                    <a:pt x="0" y="11"/>
                  </a:lnTo>
                  <a:lnTo>
                    <a:pt x="3" y="4"/>
                  </a:lnTo>
                  <a:lnTo>
                    <a:pt x="7" y="0"/>
                  </a:lnTo>
                  <a:lnTo>
                    <a:pt x="14" y="4"/>
                  </a:lnTo>
                  <a:lnTo>
                    <a:pt x="14" y="11"/>
                  </a:lnTo>
                </a:path>
              </a:pathLst>
            </a:custGeom>
            <a:noFill/>
            <a:ln w="4763">
              <a:solidFill>
                <a:srgbClr val="000000"/>
              </a:solidFill>
              <a:round/>
              <a:headEnd/>
              <a:tailEnd/>
            </a:ln>
          </p:spPr>
          <p:txBody>
            <a:bodyPr/>
            <a:lstStyle/>
            <a:p>
              <a:endParaRPr lang="en-US"/>
            </a:p>
          </p:txBody>
        </p:sp>
        <p:sp>
          <p:nvSpPr>
            <p:cNvPr id="569" name="Line 257"/>
            <p:cNvSpPr>
              <a:spLocks noChangeShapeType="1"/>
            </p:cNvSpPr>
            <p:nvPr/>
          </p:nvSpPr>
          <p:spPr bwMode="auto">
            <a:xfrm flipV="1">
              <a:off x="1676400" y="3049588"/>
              <a:ext cx="41275" cy="42862"/>
            </a:xfrm>
            <a:prstGeom prst="line">
              <a:avLst/>
            </a:prstGeom>
            <a:noFill/>
            <a:ln w="4763">
              <a:solidFill>
                <a:srgbClr val="000000"/>
              </a:solidFill>
              <a:round/>
              <a:headEnd/>
              <a:tailEnd/>
            </a:ln>
          </p:spPr>
          <p:txBody>
            <a:bodyPr/>
            <a:lstStyle/>
            <a:p>
              <a:endParaRPr lang="en-US"/>
            </a:p>
          </p:txBody>
        </p:sp>
      </p:grpSp>
      <p:sp>
        <p:nvSpPr>
          <p:cNvPr id="581" name="Line 59"/>
          <p:cNvSpPr>
            <a:spLocks noChangeShapeType="1"/>
          </p:cNvSpPr>
          <p:nvPr/>
        </p:nvSpPr>
        <p:spPr bwMode="auto">
          <a:xfrm flipH="1">
            <a:off x="2727400" y="3276600"/>
            <a:ext cx="85725" cy="0"/>
          </a:xfrm>
          <a:prstGeom prst="line">
            <a:avLst/>
          </a:prstGeom>
          <a:noFill/>
          <a:ln w="4763">
            <a:solidFill>
              <a:srgbClr val="000000"/>
            </a:solidFill>
            <a:round/>
            <a:headEnd/>
            <a:tailEnd/>
          </a:ln>
        </p:spPr>
        <p:txBody>
          <a:bodyPr/>
          <a:lstStyle/>
          <a:p>
            <a:endParaRPr lang="en-US"/>
          </a:p>
        </p:txBody>
      </p:sp>
      <p:sp>
        <p:nvSpPr>
          <p:cNvPr id="582" name="Freeform 581"/>
          <p:cNvSpPr>
            <a:spLocks/>
          </p:cNvSpPr>
          <p:nvPr/>
        </p:nvSpPr>
        <p:spPr bwMode="auto">
          <a:xfrm>
            <a:off x="2775026" y="3260725"/>
            <a:ext cx="53468" cy="31525"/>
          </a:xfrm>
          <a:custGeom>
            <a:avLst/>
            <a:gdLst>
              <a:gd name="T0" fmla="*/ 2147483647 w 42"/>
              <a:gd name="T1" fmla="*/ 2147483647 h 28"/>
              <a:gd name="T2" fmla="*/ 0 w 42"/>
              <a:gd name="T3" fmla="*/ 0 h 28"/>
              <a:gd name="T4" fmla="*/ 0 w 42"/>
              <a:gd name="T5" fmla="*/ 0 h 28"/>
              <a:gd name="T6" fmla="*/ 2147483647 w 42"/>
              <a:gd name="T7" fmla="*/ 2147483647 h 28"/>
              <a:gd name="T8" fmla="*/ 2147483647 w 42"/>
              <a:gd name="T9" fmla="*/ 2147483647 h 28"/>
              <a:gd name="T10" fmla="*/ 0 w 42"/>
              <a:gd name="T11" fmla="*/ 2147483647 h 28"/>
              <a:gd name="T12" fmla="*/ 0 w 42"/>
              <a:gd name="T13" fmla="*/ 2147483647 h 28"/>
              <a:gd name="T14" fmla="*/ 2147483647 w 42"/>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28"/>
              <a:gd name="T26" fmla="*/ 42 w 42"/>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28">
                <a:moveTo>
                  <a:pt x="42" y="14"/>
                </a:moveTo>
                <a:lnTo>
                  <a:pt x="0" y="0"/>
                </a:lnTo>
                <a:lnTo>
                  <a:pt x="21" y="14"/>
                </a:lnTo>
                <a:lnTo>
                  <a:pt x="0" y="28"/>
                </a:lnTo>
                <a:lnTo>
                  <a:pt x="42" y="14"/>
                </a:lnTo>
              </a:path>
            </a:pathLst>
          </a:custGeom>
          <a:noFill/>
          <a:ln w="4763">
            <a:solidFill>
              <a:srgbClr val="000000"/>
            </a:solidFill>
            <a:round/>
            <a:headEnd/>
            <a:tailEnd/>
          </a:ln>
        </p:spPr>
        <p:txBody>
          <a:bodyPr/>
          <a:lstStyle/>
          <a:p>
            <a:endParaRPr lang="en-US"/>
          </a:p>
        </p:txBody>
      </p:sp>
      <p:sp>
        <p:nvSpPr>
          <p:cNvPr id="583" name="Rectangle 258"/>
          <p:cNvSpPr>
            <a:spLocks noChangeArrowheads="1"/>
          </p:cNvSpPr>
          <p:nvPr/>
        </p:nvSpPr>
        <p:spPr bwMode="auto">
          <a:xfrm>
            <a:off x="2867101" y="3225800"/>
            <a:ext cx="84960" cy="92333"/>
          </a:xfrm>
          <a:prstGeom prst="rect">
            <a:avLst/>
          </a:prstGeom>
          <a:noFill/>
          <a:ln w="9525">
            <a:noFill/>
            <a:miter lim="800000"/>
            <a:headEnd/>
            <a:tailEnd/>
          </a:ln>
        </p:spPr>
        <p:txBody>
          <a:bodyPr wrap="none" lIns="0" tIns="0" rIns="0" bIns="0">
            <a:spAutoFit/>
          </a:bodyPr>
          <a:lstStyle/>
          <a:p>
            <a:pPr eaLnBrk="0" hangingPunct="0"/>
            <a:r>
              <a:rPr lang="en-US" sz="600" b="0" dirty="0">
                <a:solidFill>
                  <a:srgbClr val="000000"/>
                </a:solidFill>
              </a:rPr>
              <a:t>JT</a:t>
            </a:r>
            <a:endParaRPr lang="en-US" b="0" dirty="0"/>
          </a:p>
        </p:txBody>
      </p:sp>
      <p:sp>
        <p:nvSpPr>
          <p:cNvPr id="584" name="Freeform 50"/>
          <p:cNvSpPr>
            <a:spLocks/>
          </p:cNvSpPr>
          <p:nvPr/>
        </p:nvSpPr>
        <p:spPr bwMode="auto">
          <a:xfrm>
            <a:off x="1060526" y="982666"/>
            <a:ext cx="38100" cy="55563"/>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noFill/>
            <a:round/>
            <a:headEnd/>
            <a:tailEnd/>
          </a:ln>
        </p:spPr>
        <p:txBody>
          <a:bodyPr/>
          <a:lstStyle/>
          <a:p>
            <a:endParaRPr lang="en-US" sz="2000"/>
          </a:p>
        </p:txBody>
      </p:sp>
      <p:sp>
        <p:nvSpPr>
          <p:cNvPr id="585" name="Freeform 51"/>
          <p:cNvSpPr>
            <a:spLocks/>
          </p:cNvSpPr>
          <p:nvPr/>
        </p:nvSpPr>
        <p:spPr bwMode="auto">
          <a:xfrm>
            <a:off x="1060526" y="982666"/>
            <a:ext cx="38100" cy="55563"/>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000000"/>
            </a:solidFill>
            <a:round/>
            <a:headEnd/>
            <a:tailEnd/>
          </a:ln>
        </p:spPr>
        <p:txBody>
          <a:bodyPr/>
          <a:lstStyle/>
          <a:p>
            <a:endParaRPr lang="en-US" sz="2000"/>
          </a:p>
        </p:txBody>
      </p:sp>
      <p:sp>
        <p:nvSpPr>
          <p:cNvPr id="586" name="Rectangle 66"/>
          <p:cNvSpPr>
            <a:spLocks noChangeArrowheads="1"/>
          </p:cNvSpPr>
          <p:nvPr/>
        </p:nvSpPr>
        <p:spPr bwMode="auto">
          <a:xfrm>
            <a:off x="28578" y="1028704"/>
            <a:ext cx="291747" cy="107722"/>
          </a:xfrm>
          <a:prstGeom prst="rect">
            <a:avLst/>
          </a:prstGeom>
          <a:noFill/>
          <a:ln w="9525">
            <a:noFill/>
            <a:miter lim="800000"/>
            <a:headEnd/>
            <a:tailEnd/>
          </a:ln>
        </p:spPr>
        <p:txBody>
          <a:bodyPr wrap="none" lIns="0" tIns="0" rIns="0" bIns="0">
            <a:spAutoFit/>
          </a:bodyPr>
          <a:lstStyle/>
          <a:p>
            <a:pPr eaLnBrk="0" hangingPunct="0"/>
            <a:r>
              <a:rPr lang="en-US" sz="700" b="0" dirty="0">
                <a:solidFill>
                  <a:srgbClr val="000000"/>
                </a:solidFill>
              </a:rPr>
              <a:t>PCSEL</a:t>
            </a:r>
            <a:endParaRPr lang="en-US" sz="2000" b="0" dirty="0"/>
          </a:p>
        </p:txBody>
      </p:sp>
      <p:sp>
        <p:nvSpPr>
          <p:cNvPr id="587" name="Line 67"/>
          <p:cNvSpPr>
            <a:spLocks noChangeShapeType="1"/>
          </p:cNvSpPr>
          <p:nvPr/>
        </p:nvSpPr>
        <p:spPr bwMode="auto">
          <a:xfrm flipH="1">
            <a:off x="335039" y="1076329"/>
            <a:ext cx="109537" cy="1587"/>
          </a:xfrm>
          <a:prstGeom prst="line">
            <a:avLst/>
          </a:prstGeom>
          <a:noFill/>
          <a:ln w="4763">
            <a:solidFill>
              <a:srgbClr val="000000"/>
            </a:solidFill>
            <a:round/>
            <a:headEnd/>
            <a:tailEnd/>
          </a:ln>
        </p:spPr>
        <p:txBody>
          <a:bodyPr/>
          <a:lstStyle/>
          <a:p>
            <a:endParaRPr lang="en-US" sz="2000"/>
          </a:p>
        </p:txBody>
      </p:sp>
      <p:sp>
        <p:nvSpPr>
          <p:cNvPr id="588" name="Freeform 68"/>
          <p:cNvSpPr>
            <a:spLocks/>
          </p:cNvSpPr>
          <p:nvPr/>
        </p:nvSpPr>
        <p:spPr bwMode="auto">
          <a:xfrm>
            <a:off x="387426" y="1057279"/>
            <a:ext cx="57150" cy="38100"/>
          </a:xfrm>
          <a:custGeom>
            <a:avLst/>
            <a:gdLst>
              <a:gd name="T0" fmla="*/ 2147483647 w 42"/>
              <a:gd name="T1" fmla="*/ 2147483647 h 28"/>
              <a:gd name="T2" fmla="*/ 0 w 42"/>
              <a:gd name="T3" fmla="*/ 0 h 28"/>
              <a:gd name="T4" fmla="*/ 0 w 42"/>
              <a:gd name="T5" fmla="*/ 0 h 28"/>
              <a:gd name="T6" fmla="*/ 2147483647 w 42"/>
              <a:gd name="T7" fmla="*/ 2147483647 h 28"/>
              <a:gd name="T8" fmla="*/ 2147483647 w 42"/>
              <a:gd name="T9" fmla="*/ 2147483647 h 28"/>
              <a:gd name="T10" fmla="*/ 0 w 42"/>
              <a:gd name="T11" fmla="*/ 2147483647 h 28"/>
              <a:gd name="T12" fmla="*/ 0 w 42"/>
              <a:gd name="T13" fmla="*/ 2147483647 h 28"/>
              <a:gd name="T14" fmla="*/ 2147483647 w 42"/>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28"/>
              <a:gd name="T26" fmla="*/ 42 w 42"/>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28">
                <a:moveTo>
                  <a:pt x="42" y="14"/>
                </a:moveTo>
                <a:lnTo>
                  <a:pt x="0" y="0"/>
                </a:lnTo>
                <a:lnTo>
                  <a:pt x="21" y="14"/>
                </a:lnTo>
                <a:lnTo>
                  <a:pt x="0" y="28"/>
                </a:lnTo>
                <a:lnTo>
                  <a:pt x="42" y="14"/>
                </a:lnTo>
                <a:close/>
              </a:path>
            </a:pathLst>
          </a:custGeom>
          <a:solidFill>
            <a:srgbClr val="000000"/>
          </a:solidFill>
          <a:ln w="9525">
            <a:noFill/>
            <a:round/>
            <a:headEnd/>
            <a:tailEnd/>
          </a:ln>
        </p:spPr>
        <p:txBody>
          <a:bodyPr/>
          <a:lstStyle/>
          <a:p>
            <a:endParaRPr lang="en-US" sz="2000"/>
          </a:p>
        </p:txBody>
      </p:sp>
      <p:sp>
        <p:nvSpPr>
          <p:cNvPr id="589" name="Freeform 69"/>
          <p:cNvSpPr>
            <a:spLocks/>
          </p:cNvSpPr>
          <p:nvPr/>
        </p:nvSpPr>
        <p:spPr bwMode="auto">
          <a:xfrm>
            <a:off x="387426" y="1057279"/>
            <a:ext cx="57150" cy="38100"/>
          </a:xfrm>
          <a:custGeom>
            <a:avLst/>
            <a:gdLst>
              <a:gd name="T0" fmla="*/ 2147483647 w 42"/>
              <a:gd name="T1" fmla="*/ 2147483647 h 28"/>
              <a:gd name="T2" fmla="*/ 0 w 42"/>
              <a:gd name="T3" fmla="*/ 0 h 28"/>
              <a:gd name="T4" fmla="*/ 0 w 42"/>
              <a:gd name="T5" fmla="*/ 0 h 28"/>
              <a:gd name="T6" fmla="*/ 2147483647 w 42"/>
              <a:gd name="T7" fmla="*/ 2147483647 h 28"/>
              <a:gd name="T8" fmla="*/ 2147483647 w 42"/>
              <a:gd name="T9" fmla="*/ 2147483647 h 28"/>
              <a:gd name="T10" fmla="*/ 0 w 42"/>
              <a:gd name="T11" fmla="*/ 2147483647 h 28"/>
              <a:gd name="T12" fmla="*/ 0 w 42"/>
              <a:gd name="T13" fmla="*/ 2147483647 h 28"/>
              <a:gd name="T14" fmla="*/ 2147483647 w 42"/>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28"/>
              <a:gd name="T26" fmla="*/ 42 w 42"/>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28">
                <a:moveTo>
                  <a:pt x="42" y="14"/>
                </a:moveTo>
                <a:lnTo>
                  <a:pt x="0" y="0"/>
                </a:lnTo>
                <a:lnTo>
                  <a:pt x="21" y="14"/>
                </a:lnTo>
                <a:lnTo>
                  <a:pt x="0" y="28"/>
                </a:lnTo>
                <a:lnTo>
                  <a:pt x="42" y="14"/>
                </a:lnTo>
              </a:path>
            </a:pathLst>
          </a:custGeom>
          <a:noFill/>
          <a:ln w="4763">
            <a:solidFill>
              <a:srgbClr val="000000"/>
            </a:solidFill>
            <a:round/>
            <a:headEnd/>
            <a:tailEnd/>
          </a:ln>
        </p:spPr>
        <p:txBody>
          <a:bodyPr/>
          <a:lstStyle/>
          <a:p>
            <a:endParaRPr lang="en-US" sz="2000"/>
          </a:p>
        </p:txBody>
      </p:sp>
      <p:sp>
        <p:nvSpPr>
          <p:cNvPr id="590" name="Line 73"/>
          <p:cNvSpPr>
            <a:spLocks noChangeShapeType="1"/>
          </p:cNvSpPr>
          <p:nvPr/>
        </p:nvSpPr>
        <p:spPr bwMode="auto">
          <a:xfrm flipV="1">
            <a:off x="781126" y="908054"/>
            <a:ext cx="1588" cy="125412"/>
          </a:xfrm>
          <a:prstGeom prst="line">
            <a:avLst/>
          </a:prstGeom>
          <a:noFill/>
          <a:ln w="4763">
            <a:solidFill>
              <a:srgbClr val="000000"/>
            </a:solidFill>
            <a:round/>
            <a:headEnd/>
            <a:tailEnd/>
          </a:ln>
        </p:spPr>
        <p:txBody>
          <a:bodyPr/>
          <a:lstStyle/>
          <a:p>
            <a:endParaRPr lang="en-US" sz="2000"/>
          </a:p>
        </p:txBody>
      </p:sp>
      <p:sp>
        <p:nvSpPr>
          <p:cNvPr id="591" name="Freeform 74"/>
          <p:cNvSpPr>
            <a:spLocks/>
          </p:cNvSpPr>
          <p:nvPr/>
        </p:nvSpPr>
        <p:spPr bwMode="auto">
          <a:xfrm>
            <a:off x="762076" y="976316"/>
            <a:ext cx="38100" cy="57150"/>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noFill/>
            <a:round/>
            <a:headEnd/>
            <a:tailEnd/>
          </a:ln>
        </p:spPr>
        <p:txBody>
          <a:bodyPr/>
          <a:lstStyle/>
          <a:p>
            <a:endParaRPr lang="en-US" sz="2000"/>
          </a:p>
        </p:txBody>
      </p:sp>
      <p:sp>
        <p:nvSpPr>
          <p:cNvPr id="592" name="Freeform 75"/>
          <p:cNvSpPr>
            <a:spLocks/>
          </p:cNvSpPr>
          <p:nvPr/>
        </p:nvSpPr>
        <p:spPr bwMode="auto">
          <a:xfrm>
            <a:off x="762076" y="976316"/>
            <a:ext cx="38100" cy="57150"/>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000000"/>
            </a:solidFill>
            <a:round/>
            <a:headEnd/>
            <a:tailEnd/>
          </a:ln>
        </p:spPr>
        <p:txBody>
          <a:bodyPr/>
          <a:lstStyle/>
          <a:p>
            <a:endParaRPr lang="en-US" sz="2000"/>
          </a:p>
        </p:txBody>
      </p:sp>
      <p:sp>
        <p:nvSpPr>
          <p:cNvPr id="593" name="Rectangle 76"/>
          <p:cNvSpPr>
            <a:spLocks noChangeArrowheads="1"/>
          </p:cNvSpPr>
          <p:nvPr/>
        </p:nvSpPr>
        <p:spPr bwMode="auto">
          <a:xfrm>
            <a:off x="738264" y="812802"/>
            <a:ext cx="99386" cy="107722"/>
          </a:xfrm>
          <a:prstGeom prst="rect">
            <a:avLst/>
          </a:prstGeom>
          <a:noFill/>
          <a:ln w="9525">
            <a:noFill/>
            <a:miter lim="800000"/>
            <a:headEnd/>
            <a:tailEnd/>
          </a:ln>
        </p:spPr>
        <p:txBody>
          <a:bodyPr wrap="none" lIns="0" tIns="0" rIns="0" bIns="0">
            <a:spAutoFit/>
          </a:bodyPr>
          <a:lstStyle/>
          <a:p>
            <a:pPr eaLnBrk="0" hangingPunct="0"/>
            <a:r>
              <a:rPr lang="en-US" sz="700" b="0" dirty="0">
                <a:solidFill>
                  <a:srgbClr val="000000"/>
                </a:solidFill>
              </a:rPr>
              <a:t>JT</a:t>
            </a:r>
            <a:endParaRPr lang="en-US" sz="2000" b="0" dirty="0"/>
          </a:p>
        </p:txBody>
      </p:sp>
      <p:sp>
        <p:nvSpPr>
          <p:cNvPr id="596" name="Freeform 109"/>
          <p:cNvSpPr>
            <a:spLocks/>
          </p:cNvSpPr>
          <p:nvPr/>
        </p:nvSpPr>
        <p:spPr bwMode="auto">
          <a:xfrm>
            <a:off x="420764" y="1033466"/>
            <a:ext cx="715962" cy="84138"/>
          </a:xfrm>
          <a:custGeom>
            <a:avLst/>
            <a:gdLst>
              <a:gd name="T0" fmla="*/ 0 w 535"/>
              <a:gd name="T1" fmla="*/ 0 h 63"/>
              <a:gd name="T2" fmla="*/ 2147483647 w 535"/>
              <a:gd name="T3" fmla="*/ 0 h 63"/>
              <a:gd name="T4" fmla="*/ 2147483647 w 535"/>
              <a:gd name="T5" fmla="*/ 2147483647 h 63"/>
              <a:gd name="T6" fmla="*/ 2147483647 w 535"/>
              <a:gd name="T7" fmla="*/ 2147483647 h 63"/>
              <a:gd name="T8" fmla="*/ 0 w 535"/>
              <a:gd name="T9" fmla="*/ 0 h 63"/>
              <a:gd name="T10" fmla="*/ 0 60000 65536"/>
              <a:gd name="T11" fmla="*/ 0 60000 65536"/>
              <a:gd name="T12" fmla="*/ 0 60000 65536"/>
              <a:gd name="T13" fmla="*/ 0 60000 65536"/>
              <a:gd name="T14" fmla="*/ 0 60000 65536"/>
              <a:gd name="T15" fmla="*/ 0 w 535"/>
              <a:gd name="T16" fmla="*/ 0 h 63"/>
              <a:gd name="T17" fmla="*/ 535 w 535"/>
              <a:gd name="T18" fmla="*/ 63 h 63"/>
            </a:gdLst>
            <a:ahLst/>
            <a:cxnLst>
              <a:cxn ang="T10">
                <a:pos x="T0" y="T1"/>
              </a:cxn>
              <a:cxn ang="T11">
                <a:pos x="T2" y="T3"/>
              </a:cxn>
              <a:cxn ang="T12">
                <a:pos x="T4" y="T5"/>
              </a:cxn>
              <a:cxn ang="T13">
                <a:pos x="T6" y="T7"/>
              </a:cxn>
              <a:cxn ang="T14">
                <a:pos x="T8" y="T9"/>
              </a:cxn>
            </a:cxnLst>
            <a:rect l="T15" t="T16" r="T17" b="T18"/>
            <a:pathLst>
              <a:path w="535" h="63">
                <a:moveTo>
                  <a:pt x="0" y="0"/>
                </a:moveTo>
                <a:lnTo>
                  <a:pt x="535" y="0"/>
                </a:lnTo>
                <a:lnTo>
                  <a:pt x="504" y="63"/>
                </a:lnTo>
                <a:lnTo>
                  <a:pt x="32" y="63"/>
                </a:lnTo>
                <a:lnTo>
                  <a:pt x="0" y="0"/>
                </a:lnTo>
              </a:path>
            </a:pathLst>
          </a:custGeom>
          <a:noFill/>
          <a:ln w="11113">
            <a:solidFill>
              <a:srgbClr val="000000"/>
            </a:solidFill>
            <a:round/>
            <a:headEnd/>
            <a:tailEnd/>
          </a:ln>
        </p:spPr>
        <p:txBody>
          <a:bodyPr/>
          <a:lstStyle/>
          <a:p>
            <a:endParaRPr lang="en-US" sz="2000"/>
          </a:p>
        </p:txBody>
      </p:sp>
      <p:sp>
        <p:nvSpPr>
          <p:cNvPr id="598" name="Freeform 111"/>
          <p:cNvSpPr>
            <a:spLocks/>
          </p:cNvSpPr>
          <p:nvPr/>
        </p:nvSpPr>
        <p:spPr bwMode="auto">
          <a:xfrm>
            <a:off x="466801" y="976316"/>
            <a:ext cx="38100" cy="57150"/>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noFill/>
            <a:round/>
            <a:headEnd/>
            <a:tailEnd/>
          </a:ln>
        </p:spPr>
        <p:txBody>
          <a:bodyPr/>
          <a:lstStyle/>
          <a:p>
            <a:endParaRPr lang="en-US" sz="2000"/>
          </a:p>
        </p:txBody>
      </p:sp>
      <p:sp>
        <p:nvSpPr>
          <p:cNvPr id="599" name="Freeform 112"/>
          <p:cNvSpPr>
            <a:spLocks/>
          </p:cNvSpPr>
          <p:nvPr/>
        </p:nvSpPr>
        <p:spPr bwMode="auto">
          <a:xfrm>
            <a:off x="466801" y="976316"/>
            <a:ext cx="38100" cy="57150"/>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000000"/>
            </a:solidFill>
            <a:round/>
            <a:headEnd/>
            <a:tailEnd/>
          </a:ln>
        </p:spPr>
        <p:txBody>
          <a:bodyPr/>
          <a:lstStyle/>
          <a:p>
            <a:endParaRPr lang="en-US" sz="2000"/>
          </a:p>
        </p:txBody>
      </p:sp>
      <p:sp>
        <p:nvSpPr>
          <p:cNvPr id="601" name="Freeform 114"/>
          <p:cNvSpPr>
            <a:spLocks/>
          </p:cNvSpPr>
          <p:nvPr/>
        </p:nvSpPr>
        <p:spPr bwMode="auto">
          <a:xfrm>
            <a:off x="612851" y="976316"/>
            <a:ext cx="41275" cy="57150"/>
          </a:xfrm>
          <a:custGeom>
            <a:avLst/>
            <a:gdLst>
              <a:gd name="T0" fmla="*/ 2147483647 w 31"/>
              <a:gd name="T1" fmla="*/ 2147483647 h 42"/>
              <a:gd name="T2" fmla="*/ 2147483647 w 31"/>
              <a:gd name="T3" fmla="*/ 0 h 42"/>
              <a:gd name="T4" fmla="*/ 2147483647 w 31"/>
              <a:gd name="T5" fmla="*/ 0 h 42"/>
              <a:gd name="T6" fmla="*/ 2147483647 w 31"/>
              <a:gd name="T7" fmla="*/ 2147483647 h 42"/>
              <a:gd name="T8" fmla="*/ 2147483647 w 31"/>
              <a:gd name="T9" fmla="*/ 2147483647 h 42"/>
              <a:gd name="T10" fmla="*/ 0 w 31"/>
              <a:gd name="T11" fmla="*/ 0 h 42"/>
              <a:gd name="T12" fmla="*/ 0 w 31"/>
              <a:gd name="T13" fmla="*/ 0 h 42"/>
              <a:gd name="T14" fmla="*/ 2147483647 w 31"/>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42"/>
              <a:gd name="T26" fmla="*/ 31 w 31"/>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42">
                <a:moveTo>
                  <a:pt x="14" y="42"/>
                </a:moveTo>
                <a:lnTo>
                  <a:pt x="31" y="0"/>
                </a:lnTo>
                <a:lnTo>
                  <a:pt x="14" y="21"/>
                </a:lnTo>
                <a:lnTo>
                  <a:pt x="0" y="0"/>
                </a:lnTo>
                <a:lnTo>
                  <a:pt x="14" y="42"/>
                </a:lnTo>
                <a:close/>
              </a:path>
            </a:pathLst>
          </a:custGeom>
          <a:solidFill>
            <a:srgbClr val="000000"/>
          </a:solidFill>
          <a:ln w="9525">
            <a:noFill/>
            <a:round/>
            <a:headEnd/>
            <a:tailEnd/>
          </a:ln>
        </p:spPr>
        <p:txBody>
          <a:bodyPr/>
          <a:lstStyle/>
          <a:p>
            <a:endParaRPr lang="en-US" sz="2000"/>
          </a:p>
        </p:txBody>
      </p:sp>
      <p:sp>
        <p:nvSpPr>
          <p:cNvPr id="602" name="Freeform 115"/>
          <p:cNvSpPr>
            <a:spLocks/>
          </p:cNvSpPr>
          <p:nvPr/>
        </p:nvSpPr>
        <p:spPr bwMode="auto">
          <a:xfrm>
            <a:off x="612851" y="976316"/>
            <a:ext cx="41275" cy="57150"/>
          </a:xfrm>
          <a:custGeom>
            <a:avLst/>
            <a:gdLst>
              <a:gd name="T0" fmla="*/ 2147483647 w 31"/>
              <a:gd name="T1" fmla="*/ 2147483647 h 42"/>
              <a:gd name="T2" fmla="*/ 2147483647 w 31"/>
              <a:gd name="T3" fmla="*/ 0 h 42"/>
              <a:gd name="T4" fmla="*/ 2147483647 w 31"/>
              <a:gd name="T5" fmla="*/ 0 h 42"/>
              <a:gd name="T6" fmla="*/ 2147483647 w 31"/>
              <a:gd name="T7" fmla="*/ 2147483647 h 42"/>
              <a:gd name="T8" fmla="*/ 2147483647 w 31"/>
              <a:gd name="T9" fmla="*/ 2147483647 h 42"/>
              <a:gd name="T10" fmla="*/ 0 w 31"/>
              <a:gd name="T11" fmla="*/ 0 h 42"/>
              <a:gd name="T12" fmla="*/ 0 w 31"/>
              <a:gd name="T13" fmla="*/ 0 h 42"/>
              <a:gd name="T14" fmla="*/ 2147483647 w 31"/>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42"/>
              <a:gd name="T26" fmla="*/ 31 w 31"/>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42">
                <a:moveTo>
                  <a:pt x="14" y="42"/>
                </a:moveTo>
                <a:lnTo>
                  <a:pt x="31" y="0"/>
                </a:lnTo>
                <a:lnTo>
                  <a:pt x="14" y="21"/>
                </a:lnTo>
                <a:lnTo>
                  <a:pt x="0" y="0"/>
                </a:lnTo>
                <a:lnTo>
                  <a:pt x="14" y="42"/>
                </a:lnTo>
              </a:path>
            </a:pathLst>
          </a:custGeom>
          <a:noFill/>
          <a:ln w="4763">
            <a:solidFill>
              <a:schemeClr val="tx1"/>
            </a:solidFill>
            <a:round/>
            <a:headEnd/>
            <a:tailEnd/>
          </a:ln>
        </p:spPr>
        <p:txBody>
          <a:bodyPr/>
          <a:lstStyle/>
          <a:p>
            <a:endParaRPr lang="en-US" sz="2000"/>
          </a:p>
        </p:txBody>
      </p:sp>
      <p:sp>
        <p:nvSpPr>
          <p:cNvPr id="603" name="Freeform 173"/>
          <p:cNvSpPr>
            <a:spLocks/>
          </p:cNvSpPr>
          <p:nvPr/>
        </p:nvSpPr>
        <p:spPr bwMode="auto">
          <a:xfrm>
            <a:off x="906539" y="976316"/>
            <a:ext cx="42862" cy="57150"/>
          </a:xfrm>
          <a:custGeom>
            <a:avLst/>
            <a:gdLst>
              <a:gd name="T0" fmla="*/ 2147483647 w 31"/>
              <a:gd name="T1" fmla="*/ 2147483647 h 42"/>
              <a:gd name="T2" fmla="*/ 2147483647 w 31"/>
              <a:gd name="T3" fmla="*/ 0 h 42"/>
              <a:gd name="T4" fmla="*/ 2147483647 w 31"/>
              <a:gd name="T5" fmla="*/ 0 h 42"/>
              <a:gd name="T6" fmla="*/ 2147483647 w 31"/>
              <a:gd name="T7" fmla="*/ 2147483647 h 42"/>
              <a:gd name="T8" fmla="*/ 2147483647 w 31"/>
              <a:gd name="T9" fmla="*/ 2147483647 h 42"/>
              <a:gd name="T10" fmla="*/ 0 w 31"/>
              <a:gd name="T11" fmla="*/ 0 h 42"/>
              <a:gd name="T12" fmla="*/ 0 w 31"/>
              <a:gd name="T13" fmla="*/ 0 h 42"/>
              <a:gd name="T14" fmla="*/ 2147483647 w 31"/>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42"/>
              <a:gd name="T26" fmla="*/ 31 w 31"/>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42">
                <a:moveTo>
                  <a:pt x="14" y="42"/>
                </a:moveTo>
                <a:lnTo>
                  <a:pt x="31" y="0"/>
                </a:lnTo>
                <a:lnTo>
                  <a:pt x="14" y="21"/>
                </a:lnTo>
                <a:lnTo>
                  <a:pt x="0" y="0"/>
                </a:lnTo>
                <a:lnTo>
                  <a:pt x="14" y="42"/>
                </a:lnTo>
                <a:close/>
              </a:path>
            </a:pathLst>
          </a:custGeom>
          <a:solidFill>
            <a:srgbClr val="000000"/>
          </a:solidFill>
          <a:ln w="9525">
            <a:noFill/>
            <a:round/>
            <a:headEnd/>
            <a:tailEnd/>
          </a:ln>
        </p:spPr>
        <p:txBody>
          <a:bodyPr/>
          <a:lstStyle/>
          <a:p>
            <a:endParaRPr lang="en-US" sz="2000"/>
          </a:p>
        </p:txBody>
      </p:sp>
      <p:sp>
        <p:nvSpPr>
          <p:cNvPr id="604" name="Freeform 174"/>
          <p:cNvSpPr>
            <a:spLocks/>
          </p:cNvSpPr>
          <p:nvPr/>
        </p:nvSpPr>
        <p:spPr bwMode="auto">
          <a:xfrm>
            <a:off x="906539" y="976316"/>
            <a:ext cx="42862" cy="57150"/>
          </a:xfrm>
          <a:custGeom>
            <a:avLst/>
            <a:gdLst>
              <a:gd name="T0" fmla="*/ 2147483647 w 31"/>
              <a:gd name="T1" fmla="*/ 2147483647 h 42"/>
              <a:gd name="T2" fmla="*/ 2147483647 w 31"/>
              <a:gd name="T3" fmla="*/ 0 h 42"/>
              <a:gd name="T4" fmla="*/ 2147483647 w 31"/>
              <a:gd name="T5" fmla="*/ 0 h 42"/>
              <a:gd name="T6" fmla="*/ 2147483647 w 31"/>
              <a:gd name="T7" fmla="*/ 2147483647 h 42"/>
              <a:gd name="T8" fmla="*/ 2147483647 w 31"/>
              <a:gd name="T9" fmla="*/ 2147483647 h 42"/>
              <a:gd name="T10" fmla="*/ 0 w 31"/>
              <a:gd name="T11" fmla="*/ 0 h 42"/>
              <a:gd name="T12" fmla="*/ 0 w 31"/>
              <a:gd name="T13" fmla="*/ 0 h 42"/>
              <a:gd name="T14" fmla="*/ 2147483647 w 31"/>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42"/>
              <a:gd name="T26" fmla="*/ 31 w 31"/>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42">
                <a:moveTo>
                  <a:pt x="14" y="42"/>
                </a:moveTo>
                <a:lnTo>
                  <a:pt x="31" y="0"/>
                </a:lnTo>
                <a:lnTo>
                  <a:pt x="14" y="21"/>
                </a:lnTo>
                <a:lnTo>
                  <a:pt x="0" y="0"/>
                </a:lnTo>
                <a:lnTo>
                  <a:pt x="14" y="42"/>
                </a:lnTo>
              </a:path>
            </a:pathLst>
          </a:custGeom>
          <a:noFill/>
          <a:ln w="4763">
            <a:solidFill>
              <a:srgbClr val="000000"/>
            </a:solidFill>
            <a:round/>
            <a:headEnd/>
            <a:tailEnd/>
          </a:ln>
        </p:spPr>
        <p:txBody>
          <a:bodyPr/>
          <a:lstStyle/>
          <a:p>
            <a:endParaRPr lang="en-US" sz="2000"/>
          </a:p>
        </p:txBody>
      </p:sp>
      <p:sp>
        <p:nvSpPr>
          <p:cNvPr id="610" name="Line 59"/>
          <p:cNvSpPr>
            <a:spLocks noChangeShapeType="1"/>
          </p:cNvSpPr>
          <p:nvPr/>
        </p:nvSpPr>
        <p:spPr bwMode="auto">
          <a:xfrm flipV="1">
            <a:off x="1083469" y="946150"/>
            <a:ext cx="135731" cy="1587"/>
          </a:xfrm>
          <a:prstGeom prst="line">
            <a:avLst/>
          </a:prstGeom>
          <a:noFill/>
          <a:ln w="4763">
            <a:solidFill>
              <a:srgbClr val="000000"/>
            </a:solidFill>
            <a:round/>
            <a:headEnd/>
            <a:tailEnd/>
          </a:ln>
        </p:spPr>
        <p:txBody>
          <a:bodyPr/>
          <a:lstStyle/>
          <a:p>
            <a:endParaRPr lang="en-US"/>
          </a:p>
        </p:txBody>
      </p:sp>
      <p:sp>
        <p:nvSpPr>
          <p:cNvPr id="611" name="Line 73"/>
          <p:cNvSpPr>
            <a:spLocks noChangeShapeType="1"/>
          </p:cNvSpPr>
          <p:nvPr/>
        </p:nvSpPr>
        <p:spPr bwMode="auto">
          <a:xfrm flipV="1">
            <a:off x="1081089" y="947741"/>
            <a:ext cx="1588" cy="76200"/>
          </a:xfrm>
          <a:prstGeom prst="line">
            <a:avLst/>
          </a:prstGeom>
          <a:noFill/>
          <a:ln w="4763">
            <a:solidFill>
              <a:srgbClr val="000000"/>
            </a:solidFill>
            <a:round/>
            <a:headEnd/>
            <a:tailEnd/>
          </a:ln>
        </p:spPr>
        <p:txBody>
          <a:bodyPr/>
          <a:lstStyle/>
          <a:p>
            <a:endParaRPr lang="en-US" sz="2000"/>
          </a:p>
        </p:txBody>
      </p:sp>
      <p:sp>
        <p:nvSpPr>
          <p:cNvPr id="612" name="Freeform 414"/>
          <p:cNvSpPr>
            <a:spLocks/>
          </p:cNvSpPr>
          <p:nvPr/>
        </p:nvSpPr>
        <p:spPr bwMode="auto">
          <a:xfrm>
            <a:off x="1828800" y="2022703"/>
            <a:ext cx="316352" cy="84137"/>
          </a:xfrm>
          <a:custGeom>
            <a:avLst/>
            <a:gdLst>
              <a:gd name="T0" fmla="*/ 0 w 252"/>
              <a:gd name="T1" fmla="*/ 0 h 63"/>
              <a:gd name="T2" fmla="*/ 2147483647 w 252"/>
              <a:gd name="T3" fmla="*/ 0 h 63"/>
              <a:gd name="T4" fmla="*/ 2147483647 w 252"/>
              <a:gd name="T5" fmla="*/ 2147483647 h 63"/>
              <a:gd name="T6" fmla="*/ 2147483647 w 252"/>
              <a:gd name="T7" fmla="*/ 2147483647 h 63"/>
              <a:gd name="T8" fmla="*/ 0 w 252"/>
              <a:gd name="T9" fmla="*/ 0 h 63"/>
              <a:gd name="T10" fmla="*/ 0 60000 65536"/>
              <a:gd name="T11" fmla="*/ 0 60000 65536"/>
              <a:gd name="T12" fmla="*/ 0 60000 65536"/>
              <a:gd name="T13" fmla="*/ 0 60000 65536"/>
              <a:gd name="T14" fmla="*/ 0 60000 65536"/>
              <a:gd name="T15" fmla="*/ 0 w 252"/>
              <a:gd name="T16" fmla="*/ 0 h 63"/>
              <a:gd name="T17" fmla="*/ 252 w 252"/>
              <a:gd name="T18" fmla="*/ 63 h 63"/>
            </a:gdLst>
            <a:ahLst/>
            <a:cxnLst>
              <a:cxn ang="T10">
                <a:pos x="T0" y="T1"/>
              </a:cxn>
              <a:cxn ang="T11">
                <a:pos x="T2" y="T3"/>
              </a:cxn>
              <a:cxn ang="T12">
                <a:pos x="T4" y="T5"/>
              </a:cxn>
              <a:cxn ang="T13">
                <a:pos x="T6" y="T7"/>
              </a:cxn>
              <a:cxn ang="T14">
                <a:pos x="T8" y="T9"/>
              </a:cxn>
            </a:cxnLst>
            <a:rect l="T15" t="T16" r="T17" b="T18"/>
            <a:pathLst>
              <a:path w="252" h="63">
                <a:moveTo>
                  <a:pt x="0" y="0"/>
                </a:moveTo>
                <a:lnTo>
                  <a:pt x="252" y="0"/>
                </a:lnTo>
                <a:lnTo>
                  <a:pt x="221" y="63"/>
                </a:lnTo>
                <a:lnTo>
                  <a:pt x="32" y="63"/>
                </a:lnTo>
                <a:lnTo>
                  <a:pt x="0" y="0"/>
                </a:lnTo>
                <a:close/>
              </a:path>
            </a:pathLst>
          </a:custGeom>
          <a:solidFill>
            <a:srgbClr val="92D050"/>
          </a:solidFill>
          <a:ln w="9525">
            <a:noFill/>
            <a:round/>
            <a:headEnd/>
            <a:tailEnd/>
          </a:ln>
        </p:spPr>
        <p:txBody>
          <a:bodyPr/>
          <a:lstStyle/>
          <a:p>
            <a:endParaRPr lang="en-US"/>
          </a:p>
        </p:txBody>
      </p:sp>
      <p:sp>
        <p:nvSpPr>
          <p:cNvPr id="613" name="Freeform 415"/>
          <p:cNvSpPr>
            <a:spLocks/>
          </p:cNvSpPr>
          <p:nvPr/>
        </p:nvSpPr>
        <p:spPr bwMode="auto">
          <a:xfrm>
            <a:off x="1824868" y="2022703"/>
            <a:ext cx="316352" cy="84137"/>
          </a:xfrm>
          <a:custGeom>
            <a:avLst/>
            <a:gdLst>
              <a:gd name="T0" fmla="*/ 0 w 252"/>
              <a:gd name="T1" fmla="*/ 0 h 63"/>
              <a:gd name="T2" fmla="*/ 2147483647 w 252"/>
              <a:gd name="T3" fmla="*/ 0 h 63"/>
              <a:gd name="T4" fmla="*/ 2147483647 w 252"/>
              <a:gd name="T5" fmla="*/ 2147483647 h 63"/>
              <a:gd name="T6" fmla="*/ 2147483647 w 252"/>
              <a:gd name="T7" fmla="*/ 2147483647 h 63"/>
              <a:gd name="T8" fmla="*/ 0 w 252"/>
              <a:gd name="T9" fmla="*/ 0 h 63"/>
              <a:gd name="T10" fmla="*/ 0 60000 65536"/>
              <a:gd name="T11" fmla="*/ 0 60000 65536"/>
              <a:gd name="T12" fmla="*/ 0 60000 65536"/>
              <a:gd name="T13" fmla="*/ 0 60000 65536"/>
              <a:gd name="T14" fmla="*/ 0 60000 65536"/>
              <a:gd name="T15" fmla="*/ 0 w 252"/>
              <a:gd name="T16" fmla="*/ 0 h 63"/>
              <a:gd name="T17" fmla="*/ 252 w 252"/>
              <a:gd name="T18" fmla="*/ 63 h 63"/>
            </a:gdLst>
            <a:ahLst/>
            <a:cxnLst>
              <a:cxn ang="T10">
                <a:pos x="T0" y="T1"/>
              </a:cxn>
              <a:cxn ang="T11">
                <a:pos x="T2" y="T3"/>
              </a:cxn>
              <a:cxn ang="T12">
                <a:pos x="T4" y="T5"/>
              </a:cxn>
              <a:cxn ang="T13">
                <a:pos x="T6" y="T7"/>
              </a:cxn>
              <a:cxn ang="T14">
                <a:pos x="T8" y="T9"/>
              </a:cxn>
            </a:cxnLst>
            <a:rect l="T15" t="T16" r="T17" b="T18"/>
            <a:pathLst>
              <a:path w="252" h="63">
                <a:moveTo>
                  <a:pt x="0" y="0"/>
                </a:moveTo>
                <a:lnTo>
                  <a:pt x="252" y="0"/>
                </a:lnTo>
                <a:lnTo>
                  <a:pt x="221" y="63"/>
                </a:lnTo>
                <a:lnTo>
                  <a:pt x="32" y="63"/>
                </a:lnTo>
                <a:lnTo>
                  <a:pt x="0" y="0"/>
                </a:lnTo>
              </a:path>
            </a:pathLst>
          </a:custGeom>
          <a:noFill/>
          <a:ln w="11113">
            <a:solidFill>
              <a:srgbClr val="000000"/>
            </a:solidFill>
            <a:round/>
            <a:headEnd/>
            <a:tailEnd/>
          </a:ln>
        </p:spPr>
        <p:txBody>
          <a:bodyPr/>
          <a:lstStyle/>
          <a:p>
            <a:endParaRPr lang="en-US"/>
          </a:p>
        </p:txBody>
      </p:sp>
      <p:sp>
        <p:nvSpPr>
          <p:cNvPr id="614" name="Line 418"/>
          <p:cNvSpPr>
            <a:spLocks noChangeShapeType="1"/>
          </p:cNvSpPr>
          <p:nvPr/>
        </p:nvSpPr>
        <p:spPr bwMode="auto">
          <a:xfrm>
            <a:off x="2156460" y="2056358"/>
            <a:ext cx="100995" cy="1587"/>
          </a:xfrm>
          <a:prstGeom prst="line">
            <a:avLst/>
          </a:prstGeom>
          <a:noFill/>
          <a:ln w="4763">
            <a:solidFill>
              <a:srgbClr val="FF0000"/>
            </a:solidFill>
            <a:round/>
            <a:headEnd/>
            <a:tailEnd/>
          </a:ln>
        </p:spPr>
        <p:txBody>
          <a:bodyPr/>
          <a:lstStyle/>
          <a:p>
            <a:endParaRPr lang="en-US">
              <a:solidFill>
                <a:srgbClr val="C00000"/>
              </a:solidFill>
            </a:endParaRPr>
          </a:p>
        </p:txBody>
      </p:sp>
      <p:grpSp>
        <p:nvGrpSpPr>
          <p:cNvPr id="8" name="Group 623"/>
          <p:cNvGrpSpPr/>
          <p:nvPr/>
        </p:nvGrpSpPr>
        <p:grpSpPr>
          <a:xfrm flipH="1">
            <a:off x="2129648" y="2037309"/>
            <a:ext cx="72532" cy="45719"/>
            <a:chOff x="1702800" y="2044928"/>
            <a:chExt cx="53468" cy="38100"/>
          </a:xfrm>
        </p:grpSpPr>
        <p:sp>
          <p:nvSpPr>
            <p:cNvPr id="615" name="Freeform 419"/>
            <p:cNvSpPr>
              <a:spLocks/>
            </p:cNvSpPr>
            <p:nvPr/>
          </p:nvSpPr>
          <p:spPr bwMode="auto">
            <a:xfrm flipH="1">
              <a:off x="1702800" y="2044928"/>
              <a:ext cx="53468" cy="38100"/>
            </a:xfrm>
            <a:custGeom>
              <a:avLst/>
              <a:gdLst>
                <a:gd name="T0" fmla="*/ 0 w 42"/>
                <a:gd name="T1" fmla="*/ 2147483647 h 28"/>
                <a:gd name="T2" fmla="*/ 2147483647 w 42"/>
                <a:gd name="T3" fmla="*/ 2147483647 h 28"/>
                <a:gd name="T4" fmla="*/ 2147483647 w 42"/>
                <a:gd name="T5" fmla="*/ 2147483647 h 28"/>
                <a:gd name="T6" fmla="*/ 2147483647 w 42"/>
                <a:gd name="T7" fmla="*/ 2147483647 h 28"/>
                <a:gd name="T8" fmla="*/ 2147483647 w 42"/>
                <a:gd name="T9" fmla="*/ 2147483647 h 28"/>
                <a:gd name="T10" fmla="*/ 2147483647 w 42"/>
                <a:gd name="T11" fmla="*/ 0 h 28"/>
                <a:gd name="T12" fmla="*/ 2147483647 w 42"/>
                <a:gd name="T13" fmla="*/ 0 h 28"/>
                <a:gd name="T14" fmla="*/ 0 w 42"/>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28"/>
                <a:gd name="T26" fmla="*/ 42 w 42"/>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28">
                  <a:moveTo>
                    <a:pt x="0" y="14"/>
                  </a:moveTo>
                  <a:lnTo>
                    <a:pt x="42" y="28"/>
                  </a:lnTo>
                  <a:lnTo>
                    <a:pt x="21" y="14"/>
                  </a:lnTo>
                  <a:lnTo>
                    <a:pt x="42" y="0"/>
                  </a:lnTo>
                  <a:lnTo>
                    <a:pt x="0" y="14"/>
                  </a:lnTo>
                  <a:close/>
                </a:path>
              </a:pathLst>
            </a:custGeom>
            <a:solidFill>
              <a:srgbClr val="000000"/>
            </a:solidFill>
            <a:ln w="9525">
              <a:solidFill>
                <a:srgbClr val="FF0000"/>
              </a:solidFill>
              <a:round/>
              <a:headEnd/>
              <a:tailEnd/>
            </a:ln>
          </p:spPr>
          <p:txBody>
            <a:bodyPr/>
            <a:lstStyle/>
            <a:p>
              <a:endParaRPr lang="en-US">
                <a:solidFill>
                  <a:srgbClr val="C00000"/>
                </a:solidFill>
              </a:endParaRPr>
            </a:p>
          </p:txBody>
        </p:sp>
        <p:sp>
          <p:nvSpPr>
            <p:cNvPr id="616" name="Freeform 420"/>
            <p:cNvSpPr>
              <a:spLocks/>
            </p:cNvSpPr>
            <p:nvPr/>
          </p:nvSpPr>
          <p:spPr bwMode="auto">
            <a:xfrm flipH="1">
              <a:off x="1702800" y="2044928"/>
              <a:ext cx="53468" cy="38100"/>
            </a:xfrm>
            <a:custGeom>
              <a:avLst/>
              <a:gdLst>
                <a:gd name="T0" fmla="*/ 0 w 42"/>
                <a:gd name="T1" fmla="*/ 2147483647 h 28"/>
                <a:gd name="T2" fmla="*/ 2147483647 w 42"/>
                <a:gd name="T3" fmla="*/ 2147483647 h 28"/>
                <a:gd name="T4" fmla="*/ 2147483647 w 42"/>
                <a:gd name="T5" fmla="*/ 2147483647 h 28"/>
                <a:gd name="T6" fmla="*/ 2147483647 w 42"/>
                <a:gd name="T7" fmla="*/ 2147483647 h 28"/>
                <a:gd name="T8" fmla="*/ 2147483647 w 42"/>
                <a:gd name="T9" fmla="*/ 2147483647 h 28"/>
                <a:gd name="T10" fmla="*/ 2147483647 w 42"/>
                <a:gd name="T11" fmla="*/ 0 h 28"/>
                <a:gd name="T12" fmla="*/ 2147483647 w 42"/>
                <a:gd name="T13" fmla="*/ 0 h 28"/>
                <a:gd name="T14" fmla="*/ 0 w 42"/>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28"/>
                <a:gd name="T26" fmla="*/ 42 w 42"/>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28">
                  <a:moveTo>
                    <a:pt x="0" y="14"/>
                  </a:moveTo>
                  <a:lnTo>
                    <a:pt x="42" y="28"/>
                  </a:lnTo>
                  <a:lnTo>
                    <a:pt x="21" y="14"/>
                  </a:lnTo>
                  <a:lnTo>
                    <a:pt x="42" y="0"/>
                  </a:lnTo>
                  <a:lnTo>
                    <a:pt x="0" y="14"/>
                  </a:lnTo>
                </a:path>
              </a:pathLst>
            </a:custGeom>
            <a:noFill/>
            <a:ln w="4763">
              <a:solidFill>
                <a:srgbClr val="FF0000"/>
              </a:solidFill>
              <a:round/>
              <a:headEnd/>
              <a:tailEnd/>
            </a:ln>
          </p:spPr>
          <p:txBody>
            <a:bodyPr/>
            <a:lstStyle/>
            <a:p>
              <a:endParaRPr lang="en-US">
                <a:solidFill>
                  <a:srgbClr val="C00000"/>
                </a:solidFill>
              </a:endParaRPr>
            </a:p>
          </p:txBody>
        </p:sp>
      </p:grpSp>
      <p:sp>
        <p:nvSpPr>
          <p:cNvPr id="617" name="Rectangle 421"/>
          <p:cNvSpPr>
            <a:spLocks noChangeArrowheads="1"/>
          </p:cNvSpPr>
          <p:nvPr/>
        </p:nvSpPr>
        <p:spPr bwMode="auto">
          <a:xfrm>
            <a:off x="2330369" y="2006828"/>
            <a:ext cx="302544" cy="107722"/>
          </a:xfrm>
          <a:prstGeom prst="rect">
            <a:avLst/>
          </a:prstGeom>
          <a:noFill/>
          <a:ln w="9525">
            <a:noFill/>
            <a:miter lim="800000"/>
            <a:headEnd/>
            <a:tailEnd/>
          </a:ln>
        </p:spPr>
        <p:txBody>
          <a:bodyPr wrap="none" lIns="0" tIns="0" rIns="0" bIns="0">
            <a:spAutoFit/>
          </a:bodyPr>
          <a:lstStyle/>
          <a:p>
            <a:pPr eaLnBrk="0" hangingPunct="0"/>
            <a:r>
              <a:rPr lang="en-US" sz="700" b="0" dirty="0" err="1">
                <a:solidFill>
                  <a:srgbClr val="FF0000"/>
                </a:solidFill>
              </a:rPr>
              <a:t>IRSrc</a:t>
            </a:r>
            <a:r>
              <a:rPr lang="en-US" sz="700" b="0" dirty="0">
                <a:solidFill>
                  <a:srgbClr val="FF0000"/>
                </a:solidFill>
              </a:rPr>
              <a:t> </a:t>
            </a:r>
            <a:r>
              <a:rPr lang="en-US" sz="700" baseline="30000" dirty="0">
                <a:solidFill>
                  <a:srgbClr val="FF0000"/>
                </a:solidFill>
              </a:rPr>
              <a:t>I</a:t>
            </a:r>
            <a:r>
              <a:rPr lang="en-US" sz="700" b="0" baseline="30000" dirty="0">
                <a:solidFill>
                  <a:srgbClr val="FF0000"/>
                </a:solidFill>
              </a:rPr>
              <a:t>F</a:t>
            </a:r>
            <a:endParaRPr lang="en-US" sz="2000" b="0" baseline="30000" dirty="0">
              <a:solidFill>
                <a:srgbClr val="FF0000"/>
              </a:solidFill>
            </a:endParaRPr>
          </a:p>
        </p:txBody>
      </p:sp>
      <p:sp>
        <p:nvSpPr>
          <p:cNvPr id="618" name="Freeform 422"/>
          <p:cNvSpPr>
            <a:spLocks/>
          </p:cNvSpPr>
          <p:nvPr/>
        </p:nvSpPr>
        <p:spPr bwMode="auto">
          <a:xfrm flipH="1">
            <a:off x="1752599" y="1827440"/>
            <a:ext cx="141793" cy="192088"/>
          </a:xfrm>
          <a:custGeom>
            <a:avLst/>
            <a:gdLst>
              <a:gd name="T0" fmla="*/ 2147483647 w 234"/>
              <a:gd name="T1" fmla="*/ 0 h 143"/>
              <a:gd name="T2" fmla="*/ 0 w 234"/>
              <a:gd name="T3" fmla="*/ 0 h 143"/>
              <a:gd name="T4" fmla="*/ 0 w 234"/>
              <a:gd name="T5" fmla="*/ 2147483647 h 143"/>
              <a:gd name="T6" fmla="*/ 0 60000 65536"/>
              <a:gd name="T7" fmla="*/ 0 60000 65536"/>
              <a:gd name="T8" fmla="*/ 0 60000 65536"/>
              <a:gd name="T9" fmla="*/ 0 w 234"/>
              <a:gd name="T10" fmla="*/ 0 h 143"/>
              <a:gd name="T11" fmla="*/ 234 w 234"/>
              <a:gd name="T12" fmla="*/ 143 h 143"/>
            </a:gdLst>
            <a:ahLst/>
            <a:cxnLst>
              <a:cxn ang="T6">
                <a:pos x="T0" y="T1"/>
              </a:cxn>
              <a:cxn ang="T7">
                <a:pos x="T2" y="T3"/>
              </a:cxn>
              <a:cxn ang="T8">
                <a:pos x="T4" y="T5"/>
              </a:cxn>
            </a:cxnLst>
            <a:rect l="T9" t="T10" r="T11" b="T12"/>
            <a:pathLst>
              <a:path w="234" h="143">
                <a:moveTo>
                  <a:pt x="234" y="0"/>
                </a:moveTo>
                <a:lnTo>
                  <a:pt x="0" y="0"/>
                </a:lnTo>
                <a:lnTo>
                  <a:pt x="0" y="143"/>
                </a:lnTo>
              </a:path>
            </a:pathLst>
          </a:custGeom>
          <a:noFill/>
          <a:ln w="4763">
            <a:solidFill>
              <a:srgbClr val="FF0000"/>
            </a:solidFill>
            <a:round/>
            <a:headEnd/>
            <a:tailEnd/>
          </a:ln>
        </p:spPr>
        <p:txBody>
          <a:bodyPr/>
          <a:lstStyle/>
          <a:p>
            <a:endParaRPr lang="en-US"/>
          </a:p>
        </p:txBody>
      </p:sp>
      <p:sp>
        <p:nvSpPr>
          <p:cNvPr id="619" name="Freeform 423"/>
          <p:cNvSpPr>
            <a:spLocks/>
          </p:cNvSpPr>
          <p:nvPr/>
        </p:nvSpPr>
        <p:spPr bwMode="auto">
          <a:xfrm>
            <a:off x="1878056" y="1970315"/>
            <a:ext cx="38616" cy="57150"/>
          </a:xfrm>
          <a:custGeom>
            <a:avLst/>
            <a:gdLst>
              <a:gd name="T0" fmla="*/ 2147483647 w 31"/>
              <a:gd name="T1" fmla="*/ 2147483647 h 42"/>
              <a:gd name="T2" fmla="*/ 2147483647 w 31"/>
              <a:gd name="T3" fmla="*/ 0 h 42"/>
              <a:gd name="T4" fmla="*/ 2147483647 w 31"/>
              <a:gd name="T5" fmla="*/ 0 h 42"/>
              <a:gd name="T6" fmla="*/ 2147483647 w 31"/>
              <a:gd name="T7" fmla="*/ 2147483647 h 42"/>
              <a:gd name="T8" fmla="*/ 2147483647 w 31"/>
              <a:gd name="T9" fmla="*/ 2147483647 h 42"/>
              <a:gd name="T10" fmla="*/ 0 w 31"/>
              <a:gd name="T11" fmla="*/ 0 h 42"/>
              <a:gd name="T12" fmla="*/ 0 w 31"/>
              <a:gd name="T13" fmla="*/ 0 h 42"/>
              <a:gd name="T14" fmla="*/ 2147483647 w 31"/>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42"/>
              <a:gd name="T26" fmla="*/ 31 w 31"/>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42">
                <a:moveTo>
                  <a:pt x="14" y="42"/>
                </a:moveTo>
                <a:lnTo>
                  <a:pt x="31" y="0"/>
                </a:lnTo>
                <a:lnTo>
                  <a:pt x="14" y="21"/>
                </a:lnTo>
                <a:lnTo>
                  <a:pt x="0" y="0"/>
                </a:lnTo>
                <a:lnTo>
                  <a:pt x="14" y="42"/>
                </a:lnTo>
                <a:close/>
              </a:path>
            </a:pathLst>
          </a:custGeom>
          <a:solidFill>
            <a:srgbClr val="000000"/>
          </a:solidFill>
          <a:ln w="9525">
            <a:solidFill>
              <a:srgbClr val="FF0000"/>
            </a:solidFill>
            <a:round/>
            <a:headEnd/>
            <a:tailEnd/>
          </a:ln>
        </p:spPr>
        <p:txBody>
          <a:bodyPr/>
          <a:lstStyle/>
          <a:p>
            <a:endParaRPr lang="en-US"/>
          </a:p>
        </p:txBody>
      </p:sp>
      <p:sp>
        <p:nvSpPr>
          <p:cNvPr id="620" name="Freeform 424"/>
          <p:cNvSpPr>
            <a:spLocks/>
          </p:cNvSpPr>
          <p:nvPr/>
        </p:nvSpPr>
        <p:spPr bwMode="auto">
          <a:xfrm>
            <a:off x="1878056" y="1970315"/>
            <a:ext cx="38616" cy="57150"/>
          </a:xfrm>
          <a:custGeom>
            <a:avLst/>
            <a:gdLst>
              <a:gd name="T0" fmla="*/ 2147483647 w 31"/>
              <a:gd name="T1" fmla="*/ 2147483647 h 42"/>
              <a:gd name="T2" fmla="*/ 2147483647 w 31"/>
              <a:gd name="T3" fmla="*/ 0 h 42"/>
              <a:gd name="T4" fmla="*/ 2147483647 w 31"/>
              <a:gd name="T5" fmla="*/ 0 h 42"/>
              <a:gd name="T6" fmla="*/ 2147483647 w 31"/>
              <a:gd name="T7" fmla="*/ 2147483647 h 42"/>
              <a:gd name="T8" fmla="*/ 2147483647 w 31"/>
              <a:gd name="T9" fmla="*/ 2147483647 h 42"/>
              <a:gd name="T10" fmla="*/ 0 w 31"/>
              <a:gd name="T11" fmla="*/ 0 h 42"/>
              <a:gd name="T12" fmla="*/ 0 w 31"/>
              <a:gd name="T13" fmla="*/ 0 h 42"/>
              <a:gd name="T14" fmla="*/ 2147483647 w 31"/>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42"/>
              <a:gd name="T26" fmla="*/ 31 w 31"/>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42">
                <a:moveTo>
                  <a:pt x="14" y="42"/>
                </a:moveTo>
                <a:lnTo>
                  <a:pt x="31" y="0"/>
                </a:lnTo>
                <a:lnTo>
                  <a:pt x="14" y="21"/>
                </a:lnTo>
                <a:lnTo>
                  <a:pt x="0" y="0"/>
                </a:lnTo>
                <a:lnTo>
                  <a:pt x="14" y="42"/>
                </a:lnTo>
              </a:path>
            </a:pathLst>
          </a:custGeom>
          <a:noFill/>
          <a:ln w="4763">
            <a:solidFill>
              <a:srgbClr val="FF0000"/>
            </a:solidFill>
            <a:round/>
            <a:headEnd/>
            <a:tailEnd/>
          </a:ln>
        </p:spPr>
        <p:txBody>
          <a:bodyPr/>
          <a:lstStyle/>
          <a:p>
            <a:endParaRPr lang="en-US"/>
          </a:p>
        </p:txBody>
      </p:sp>
      <p:sp>
        <p:nvSpPr>
          <p:cNvPr id="621" name="Freeform 425"/>
          <p:cNvSpPr>
            <a:spLocks/>
          </p:cNvSpPr>
          <p:nvPr/>
        </p:nvSpPr>
        <p:spPr bwMode="auto">
          <a:xfrm>
            <a:off x="1952316" y="1970315"/>
            <a:ext cx="40101" cy="57150"/>
          </a:xfrm>
          <a:custGeom>
            <a:avLst/>
            <a:gdLst>
              <a:gd name="T0" fmla="*/ 2147483647 w 32"/>
              <a:gd name="T1" fmla="*/ 2147483647 h 42"/>
              <a:gd name="T2" fmla="*/ 2147483647 w 32"/>
              <a:gd name="T3" fmla="*/ 0 h 42"/>
              <a:gd name="T4" fmla="*/ 2147483647 w 32"/>
              <a:gd name="T5" fmla="*/ 0 h 42"/>
              <a:gd name="T6" fmla="*/ 2147483647 w 32"/>
              <a:gd name="T7" fmla="*/ 2147483647 h 42"/>
              <a:gd name="T8" fmla="*/ 2147483647 w 32"/>
              <a:gd name="T9" fmla="*/ 2147483647 h 42"/>
              <a:gd name="T10" fmla="*/ 0 w 32"/>
              <a:gd name="T11" fmla="*/ 0 h 42"/>
              <a:gd name="T12" fmla="*/ 0 w 32"/>
              <a:gd name="T13" fmla="*/ 0 h 42"/>
              <a:gd name="T14" fmla="*/ 2147483647 w 32"/>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42"/>
              <a:gd name="T26" fmla="*/ 32 w 32"/>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42">
                <a:moveTo>
                  <a:pt x="14" y="42"/>
                </a:moveTo>
                <a:lnTo>
                  <a:pt x="32"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622" name="Freeform 426"/>
          <p:cNvSpPr>
            <a:spLocks/>
          </p:cNvSpPr>
          <p:nvPr/>
        </p:nvSpPr>
        <p:spPr bwMode="auto">
          <a:xfrm>
            <a:off x="1952316" y="1970315"/>
            <a:ext cx="40101" cy="57150"/>
          </a:xfrm>
          <a:custGeom>
            <a:avLst/>
            <a:gdLst>
              <a:gd name="T0" fmla="*/ 2147483647 w 32"/>
              <a:gd name="T1" fmla="*/ 2147483647 h 42"/>
              <a:gd name="T2" fmla="*/ 2147483647 w 32"/>
              <a:gd name="T3" fmla="*/ 0 h 42"/>
              <a:gd name="T4" fmla="*/ 2147483647 w 32"/>
              <a:gd name="T5" fmla="*/ 0 h 42"/>
              <a:gd name="T6" fmla="*/ 2147483647 w 32"/>
              <a:gd name="T7" fmla="*/ 2147483647 h 42"/>
              <a:gd name="T8" fmla="*/ 2147483647 w 32"/>
              <a:gd name="T9" fmla="*/ 2147483647 h 42"/>
              <a:gd name="T10" fmla="*/ 0 w 32"/>
              <a:gd name="T11" fmla="*/ 0 h 42"/>
              <a:gd name="T12" fmla="*/ 0 w 32"/>
              <a:gd name="T13" fmla="*/ 0 h 42"/>
              <a:gd name="T14" fmla="*/ 2147483647 w 32"/>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42"/>
              <a:gd name="T26" fmla="*/ 32 w 32"/>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42">
                <a:moveTo>
                  <a:pt x="14" y="42"/>
                </a:moveTo>
                <a:lnTo>
                  <a:pt x="32"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623" name="Rectangle 427"/>
          <p:cNvSpPr>
            <a:spLocks noChangeArrowheads="1"/>
          </p:cNvSpPr>
          <p:nvPr/>
        </p:nvSpPr>
        <p:spPr bwMode="auto">
          <a:xfrm>
            <a:off x="1524000" y="1782990"/>
            <a:ext cx="181467" cy="107722"/>
          </a:xfrm>
          <a:prstGeom prst="rect">
            <a:avLst/>
          </a:prstGeom>
          <a:noFill/>
          <a:ln w="9525">
            <a:noFill/>
            <a:miter lim="800000"/>
            <a:headEnd/>
            <a:tailEnd/>
          </a:ln>
        </p:spPr>
        <p:txBody>
          <a:bodyPr wrap="none" lIns="0" tIns="0" rIns="0" bIns="0">
            <a:spAutoFit/>
          </a:bodyPr>
          <a:lstStyle/>
          <a:p>
            <a:pPr eaLnBrk="0" hangingPunct="0"/>
            <a:r>
              <a:rPr lang="en-US" sz="700" b="0" dirty="0">
                <a:solidFill>
                  <a:srgbClr val="FF0000"/>
                </a:solidFill>
              </a:rPr>
              <a:t>NOP</a:t>
            </a:r>
            <a:endParaRPr lang="en-US" sz="2400" b="0" dirty="0">
              <a:solidFill>
                <a:srgbClr val="FF0000"/>
              </a:solidFill>
            </a:endParaRPr>
          </a:p>
        </p:txBody>
      </p:sp>
      <p:sp>
        <p:nvSpPr>
          <p:cNvPr id="625" name="Line 59"/>
          <p:cNvSpPr>
            <a:spLocks noChangeShapeType="1"/>
          </p:cNvSpPr>
          <p:nvPr/>
        </p:nvSpPr>
        <p:spPr bwMode="auto">
          <a:xfrm flipH="1">
            <a:off x="1295400" y="838200"/>
            <a:ext cx="0" cy="1828800"/>
          </a:xfrm>
          <a:prstGeom prst="line">
            <a:avLst/>
          </a:prstGeom>
          <a:noFill/>
          <a:ln w="4763">
            <a:solidFill>
              <a:srgbClr val="000000"/>
            </a:solidFill>
            <a:round/>
            <a:headEnd/>
            <a:tailEnd/>
          </a:ln>
        </p:spPr>
        <p:txBody>
          <a:bodyPr/>
          <a:lstStyle/>
          <a:p>
            <a:endParaRPr lang="en-US"/>
          </a:p>
        </p:txBody>
      </p:sp>
      <p:sp>
        <p:nvSpPr>
          <p:cNvPr id="626" name="Line 59"/>
          <p:cNvSpPr>
            <a:spLocks noChangeShapeType="1"/>
          </p:cNvSpPr>
          <p:nvPr/>
        </p:nvSpPr>
        <p:spPr bwMode="auto">
          <a:xfrm flipV="1">
            <a:off x="930275" y="838200"/>
            <a:ext cx="364332" cy="0"/>
          </a:xfrm>
          <a:prstGeom prst="line">
            <a:avLst/>
          </a:prstGeom>
          <a:noFill/>
          <a:ln w="4763">
            <a:solidFill>
              <a:srgbClr val="000000"/>
            </a:solidFill>
            <a:round/>
            <a:headEnd/>
            <a:tailEnd/>
          </a:ln>
        </p:spPr>
        <p:txBody>
          <a:bodyPr/>
          <a:lstStyle/>
          <a:p>
            <a:endParaRPr lang="en-US"/>
          </a:p>
        </p:txBody>
      </p:sp>
      <p:sp>
        <p:nvSpPr>
          <p:cNvPr id="627" name="Line 73"/>
          <p:cNvSpPr>
            <a:spLocks noChangeShapeType="1"/>
          </p:cNvSpPr>
          <p:nvPr/>
        </p:nvSpPr>
        <p:spPr bwMode="auto">
          <a:xfrm flipV="1">
            <a:off x="927098" y="838200"/>
            <a:ext cx="1" cy="190500"/>
          </a:xfrm>
          <a:prstGeom prst="line">
            <a:avLst/>
          </a:prstGeom>
          <a:noFill/>
          <a:ln w="4763">
            <a:solidFill>
              <a:srgbClr val="000000"/>
            </a:solidFill>
            <a:round/>
            <a:headEnd/>
            <a:tailEnd/>
          </a:ln>
        </p:spPr>
        <p:txBody>
          <a:bodyPr/>
          <a:lstStyle/>
          <a:p>
            <a:endParaRPr lang="en-US" sz="2000"/>
          </a:p>
        </p:txBody>
      </p:sp>
      <p:sp>
        <p:nvSpPr>
          <p:cNvPr id="628" name="Rectangle 12"/>
          <p:cNvSpPr>
            <a:spLocks noChangeArrowheads="1"/>
          </p:cNvSpPr>
          <p:nvPr/>
        </p:nvSpPr>
        <p:spPr bwMode="auto">
          <a:xfrm>
            <a:off x="1181100" y="2667000"/>
            <a:ext cx="228600" cy="228600"/>
          </a:xfrm>
          <a:prstGeom prst="rect">
            <a:avLst/>
          </a:prstGeom>
          <a:noFill/>
          <a:ln w="11113">
            <a:solidFill>
              <a:srgbClr val="000000"/>
            </a:solidFill>
            <a:miter lim="800000"/>
            <a:headEnd/>
            <a:tailEnd/>
          </a:ln>
        </p:spPr>
        <p:txBody>
          <a:bodyPr lIns="0" tIns="0" rIns="0" bIns="0" anchor="ctr" anchorCtr="0"/>
          <a:lstStyle/>
          <a:p>
            <a:pPr algn="ctr"/>
            <a:r>
              <a:rPr lang="en-US" dirty="0"/>
              <a:t>+</a:t>
            </a:r>
          </a:p>
        </p:txBody>
      </p:sp>
      <p:sp>
        <p:nvSpPr>
          <p:cNvPr id="629" name="Line 59"/>
          <p:cNvSpPr>
            <a:spLocks noChangeShapeType="1"/>
          </p:cNvSpPr>
          <p:nvPr/>
        </p:nvSpPr>
        <p:spPr bwMode="auto">
          <a:xfrm flipV="1">
            <a:off x="778668" y="3048000"/>
            <a:ext cx="440532" cy="0"/>
          </a:xfrm>
          <a:prstGeom prst="line">
            <a:avLst/>
          </a:prstGeom>
          <a:noFill/>
          <a:ln w="4763">
            <a:solidFill>
              <a:srgbClr val="000000"/>
            </a:solidFill>
            <a:round/>
            <a:headEnd/>
            <a:tailEnd/>
          </a:ln>
        </p:spPr>
        <p:txBody>
          <a:bodyPr/>
          <a:lstStyle/>
          <a:p>
            <a:endParaRPr lang="en-US"/>
          </a:p>
        </p:txBody>
      </p:sp>
      <p:sp>
        <p:nvSpPr>
          <p:cNvPr id="630" name="Line 59"/>
          <p:cNvSpPr>
            <a:spLocks noChangeShapeType="1"/>
          </p:cNvSpPr>
          <p:nvPr/>
        </p:nvSpPr>
        <p:spPr bwMode="auto">
          <a:xfrm flipV="1">
            <a:off x="1371600" y="3048000"/>
            <a:ext cx="609600" cy="0"/>
          </a:xfrm>
          <a:prstGeom prst="line">
            <a:avLst/>
          </a:prstGeom>
          <a:noFill/>
          <a:ln w="4763">
            <a:solidFill>
              <a:srgbClr val="000000"/>
            </a:solidFill>
            <a:round/>
            <a:headEnd/>
            <a:tailEnd/>
          </a:ln>
        </p:spPr>
        <p:txBody>
          <a:bodyPr/>
          <a:lstStyle/>
          <a:p>
            <a:endParaRPr lang="en-US"/>
          </a:p>
        </p:txBody>
      </p:sp>
      <p:sp>
        <p:nvSpPr>
          <p:cNvPr id="631" name="Line 73"/>
          <p:cNvSpPr>
            <a:spLocks noChangeShapeType="1"/>
          </p:cNvSpPr>
          <p:nvPr/>
        </p:nvSpPr>
        <p:spPr bwMode="auto">
          <a:xfrm flipV="1">
            <a:off x="1219200" y="2895600"/>
            <a:ext cx="0" cy="152400"/>
          </a:xfrm>
          <a:prstGeom prst="line">
            <a:avLst/>
          </a:prstGeom>
          <a:noFill/>
          <a:ln w="4763">
            <a:solidFill>
              <a:srgbClr val="000000"/>
            </a:solidFill>
            <a:round/>
            <a:headEnd/>
            <a:tailEnd/>
          </a:ln>
        </p:spPr>
        <p:txBody>
          <a:bodyPr/>
          <a:lstStyle/>
          <a:p>
            <a:endParaRPr lang="en-US" sz="2000"/>
          </a:p>
        </p:txBody>
      </p:sp>
      <p:sp>
        <p:nvSpPr>
          <p:cNvPr id="632" name="Line 73"/>
          <p:cNvSpPr>
            <a:spLocks noChangeShapeType="1"/>
          </p:cNvSpPr>
          <p:nvPr/>
        </p:nvSpPr>
        <p:spPr bwMode="auto">
          <a:xfrm flipV="1">
            <a:off x="1371600" y="2895600"/>
            <a:ext cx="0" cy="152400"/>
          </a:xfrm>
          <a:prstGeom prst="line">
            <a:avLst/>
          </a:prstGeom>
          <a:noFill/>
          <a:ln w="4763">
            <a:solidFill>
              <a:srgbClr val="000000"/>
            </a:solidFill>
            <a:round/>
            <a:headEnd/>
            <a:tailEnd/>
          </a:ln>
        </p:spPr>
        <p:txBody>
          <a:bodyPr/>
          <a:lstStyle/>
          <a:p>
            <a:endParaRPr lang="en-US" sz="2000"/>
          </a:p>
        </p:txBody>
      </p:sp>
      <p:sp>
        <p:nvSpPr>
          <p:cNvPr id="633" name="Rectangle 429"/>
          <p:cNvSpPr>
            <a:spLocks noChangeArrowheads="1"/>
          </p:cNvSpPr>
          <p:nvPr/>
        </p:nvSpPr>
        <p:spPr bwMode="auto">
          <a:xfrm>
            <a:off x="1311121" y="2560320"/>
            <a:ext cx="639599" cy="92333"/>
          </a:xfrm>
          <a:prstGeom prst="rect">
            <a:avLst/>
          </a:prstGeom>
          <a:noFill/>
          <a:ln w="9525">
            <a:noFill/>
            <a:miter lim="800000"/>
            <a:headEnd/>
            <a:tailEnd/>
          </a:ln>
        </p:spPr>
        <p:txBody>
          <a:bodyPr wrap="none" lIns="0" tIns="0" rIns="0" bIns="0">
            <a:spAutoFit/>
          </a:bodyPr>
          <a:lstStyle/>
          <a:p>
            <a:pPr eaLnBrk="0" hangingPunct="0"/>
            <a:r>
              <a:rPr lang="en-US" sz="600" dirty="0">
                <a:solidFill>
                  <a:srgbClr val="000000"/>
                </a:solidFill>
              </a:rPr>
              <a:t>PC</a:t>
            </a:r>
            <a:r>
              <a:rPr lang="en-US" sz="600" baseline="30000" dirty="0">
                <a:solidFill>
                  <a:srgbClr val="000000"/>
                </a:solidFill>
              </a:rPr>
              <a:t>RF</a:t>
            </a:r>
            <a:r>
              <a:rPr lang="en-US" sz="600" dirty="0">
                <a:solidFill>
                  <a:srgbClr val="000000"/>
                </a:solidFill>
              </a:rPr>
              <a:t>+4+4*SXT(C)</a:t>
            </a:r>
            <a:endParaRPr lang="en-US" sz="2000" b="0" dirty="0"/>
          </a:p>
        </p:txBody>
      </p:sp>
    </p:spTree>
    <p:extLst>
      <p:ext uri="{BB962C8B-B14F-4D97-AF65-F5344CB8AC3E}">
        <p14:creationId xmlns:p14="http://schemas.microsoft.com/office/powerpoint/2010/main" val="35089381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 Prediction</a:t>
            </a:r>
          </a:p>
        </p:txBody>
      </p:sp>
      <p:sp>
        <p:nvSpPr>
          <p:cNvPr id="3" name="Content Placeholder 2"/>
          <p:cNvSpPr>
            <a:spLocks noGrp="1"/>
          </p:cNvSpPr>
          <p:nvPr>
            <p:ph idx="1"/>
          </p:nvPr>
        </p:nvSpPr>
        <p:spPr>
          <a:xfrm>
            <a:off x="457200" y="1066800"/>
            <a:ext cx="8229600" cy="5486400"/>
          </a:xfrm>
        </p:spPr>
        <p:txBody>
          <a:bodyPr/>
          <a:lstStyle/>
          <a:p>
            <a:r>
              <a:rPr lang="en-US" dirty="0"/>
              <a:t>Always guessing PC+4 wastes a cycle on taken branches and jumps</a:t>
            </a:r>
          </a:p>
          <a:p>
            <a:pPr lvl="1"/>
            <a:r>
              <a:rPr lang="en-US" dirty="0"/>
              <a:t>~10% higher CPI</a:t>
            </a:r>
          </a:p>
          <a:p>
            <a:pPr lvl="3"/>
            <a:endParaRPr lang="en-US" dirty="0"/>
          </a:p>
          <a:p>
            <a:r>
              <a:rPr lang="en-US" dirty="0"/>
              <a:t>With deeper pipelines, taken branches waste many more cycles</a:t>
            </a:r>
          </a:p>
          <a:p>
            <a:pPr lvl="1"/>
            <a:r>
              <a:rPr lang="en-US" dirty="0"/>
              <a:t>E.g., Intel Nehalem takes about 17 cycles to resolve whether a branch is taken</a:t>
            </a:r>
          </a:p>
          <a:p>
            <a:pPr lvl="4"/>
            <a:endParaRPr lang="en-US" dirty="0"/>
          </a:p>
          <a:p>
            <a:r>
              <a:rPr lang="en-US" dirty="0"/>
              <a:t>Modern CPUs dynamically predict the outcome of control-flow instructions</a:t>
            </a:r>
          </a:p>
          <a:p>
            <a:pPr lvl="1"/>
            <a:r>
              <a:rPr lang="en-US" dirty="0">
                <a:ea typeface="ＭＳ Ｐゴシック" pitchFamily="-107" charset="-128"/>
              </a:rPr>
              <a:t>Predict </a:t>
            </a:r>
            <a:r>
              <a:rPr lang="en-US" u="sng" dirty="0">
                <a:ea typeface="ＭＳ Ｐゴシック" pitchFamily="-107" charset="-128"/>
              </a:rPr>
              <a:t>both</a:t>
            </a:r>
            <a:r>
              <a:rPr lang="en-US" dirty="0">
                <a:ea typeface="ＭＳ Ｐゴシック" pitchFamily="-107" charset="-128"/>
              </a:rPr>
              <a:t> the branch condition and the target</a:t>
            </a:r>
          </a:p>
          <a:p>
            <a:pPr lvl="1"/>
            <a:r>
              <a:rPr lang="en-US" dirty="0">
                <a:ea typeface="ＭＳ Ｐゴシック" pitchFamily="-107" charset="-128"/>
              </a:rPr>
              <a:t>Works well because branches have repeated behavior</a:t>
            </a:r>
          </a:p>
          <a:p>
            <a:pPr lvl="2"/>
            <a:r>
              <a:rPr lang="en-US" dirty="0">
                <a:ea typeface="ＭＳ Ｐゴシック" pitchFamily="-107" charset="-128"/>
              </a:rPr>
              <a:t>E.g. branches for loops are usually taken</a:t>
            </a:r>
          </a:p>
          <a:p>
            <a:pPr lvl="2"/>
            <a:r>
              <a:rPr lang="en-US" dirty="0">
                <a:ea typeface="ＭＳ Ｐゴシック" pitchFamily="-107" charset="-128"/>
              </a:rPr>
              <a:t>E.g. termination/limit/error tests are usually not taken</a:t>
            </a:r>
          </a:p>
        </p:txBody>
      </p:sp>
    </p:spTree>
    <p:extLst>
      <p:ext uri="{BB962C8B-B14F-4D97-AF65-F5344CB8AC3E}">
        <p14:creationId xmlns:p14="http://schemas.microsoft.com/office/powerpoint/2010/main" val="838234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 Delay Slots</a:t>
            </a:r>
          </a:p>
        </p:txBody>
      </p:sp>
      <p:sp>
        <p:nvSpPr>
          <p:cNvPr id="3" name="Content Placeholder 2"/>
          <p:cNvSpPr>
            <a:spLocks noGrp="1"/>
          </p:cNvSpPr>
          <p:nvPr>
            <p:ph idx="1"/>
          </p:nvPr>
        </p:nvSpPr>
        <p:spPr>
          <a:xfrm>
            <a:off x="457200" y="1066801"/>
            <a:ext cx="8229600" cy="914400"/>
          </a:xfrm>
        </p:spPr>
        <p:txBody>
          <a:bodyPr/>
          <a:lstStyle/>
          <a:p>
            <a:r>
              <a:rPr lang="en-US" dirty="0"/>
              <a:t>Change the ISA so that the instruction following a jump or branch is always executed</a:t>
            </a:r>
          </a:p>
        </p:txBody>
      </p:sp>
      <p:sp>
        <p:nvSpPr>
          <p:cNvPr id="4" name="Rectangle 3"/>
          <p:cNvSpPr/>
          <p:nvPr/>
        </p:nvSpPr>
        <p:spPr>
          <a:xfrm>
            <a:off x="4343400" y="1931075"/>
            <a:ext cx="4572000" cy="2031325"/>
          </a:xfrm>
          <a:prstGeom prst="rect">
            <a:avLst/>
          </a:prstGeom>
        </p:spPr>
        <p:txBody>
          <a:bodyPr>
            <a:spAutoFit/>
          </a:bodyPr>
          <a:lstStyle/>
          <a:p>
            <a:pPr marL="342900" lvl="0" indent="-342900" eaLnBrk="0" hangingPunct="0">
              <a:spcBef>
                <a:spcPct val="20000"/>
              </a:spcBef>
              <a:defRPr/>
            </a:pPr>
            <a:r>
              <a:rPr lang="en-US" dirty="0">
                <a:latin typeface="Consolas" pitchFamily="49" charset="0"/>
                <a:ea typeface="ＭＳ Ｐゴシック" charset="-128"/>
                <a:cs typeface="Consolas" pitchFamily="49" charset="0"/>
              </a:rPr>
              <a:t>loop:	ADDC(R1, -1, R3)</a:t>
            </a:r>
          </a:p>
          <a:p>
            <a:pPr marL="342900" lvl="0" indent="-342900" eaLnBrk="0" hangingPunct="0">
              <a:spcBef>
                <a:spcPct val="20000"/>
              </a:spcBef>
              <a:defRPr/>
            </a:pPr>
            <a:r>
              <a:rPr lang="en-US" dirty="0">
                <a:latin typeface="Consolas" pitchFamily="49" charset="0"/>
                <a:ea typeface="ＭＳ Ｐゴシック" charset="-128"/>
                <a:cs typeface="Consolas" pitchFamily="49" charset="0"/>
              </a:rPr>
              <a:t>			BNE(R3, loop)</a:t>
            </a:r>
          </a:p>
          <a:p>
            <a:pPr marL="342900" lvl="0" indent="-342900" eaLnBrk="0" hangingPunct="0">
              <a:spcBef>
                <a:spcPct val="20000"/>
              </a:spcBef>
              <a:defRPr/>
            </a:pPr>
            <a:r>
              <a:rPr lang="en-US" dirty="0">
                <a:latin typeface="Consolas" pitchFamily="49" charset="0"/>
                <a:ea typeface="ＭＳ Ｐゴシック" charset="-128"/>
                <a:cs typeface="Consolas" pitchFamily="49" charset="0"/>
              </a:rPr>
              <a:t>			MUL(R4, R5, R6)</a:t>
            </a:r>
          </a:p>
          <a:p>
            <a:pPr marL="342900" lvl="0" indent="-342900" eaLnBrk="0" hangingPunct="0">
              <a:spcBef>
                <a:spcPct val="20000"/>
              </a:spcBef>
              <a:defRPr/>
            </a:pPr>
            <a:r>
              <a:rPr lang="en-US" dirty="0">
                <a:latin typeface="Consolas" pitchFamily="49" charset="0"/>
                <a:ea typeface="ＭＳ Ｐゴシック" charset="-128"/>
                <a:cs typeface="Consolas" pitchFamily="49" charset="0"/>
              </a:rPr>
              <a:t>			SUB(R6, R7, R8)</a:t>
            </a:r>
          </a:p>
          <a:p>
            <a:pPr marL="342900" lvl="0" indent="-342900" eaLnBrk="0" hangingPunct="0">
              <a:spcBef>
                <a:spcPct val="20000"/>
              </a:spcBef>
              <a:defRPr/>
            </a:pPr>
            <a:r>
              <a:rPr lang="en-US" dirty="0">
                <a:latin typeface="Consolas" pitchFamily="49" charset="0"/>
                <a:ea typeface="ＭＳ Ｐゴシック" charset="-128"/>
                <a:cs typeface="Consolas" pitchFamily="49" charset="0"/>
              </a:rPr>
              <a:t>       XOR(R9, R10, R11)</a:t>
            </a:r>
          </a:p>
          <a:p>
            <a:pPr marL="342900" lvl="0" indent="-342900" eaLnBrk="0" hangingPunct="0">
              <a:spcBef>
                <a:spcPct val="20000"/>
              </a:spcBef>
              <a:defRPr/>
            </a:pPr>
            <a:r>
              <a:rPr lang="en-US" dirty="0">
                <a:latin typeface="Consolas" pitchFamily="49" charset="0"/>
                <a:ea typeface="ＭＳ Ｐゴシック" charset="-128"/>
                <a:cs typeface="Consolas" pitchFamily="49" charset="0"/>
              </a:rPr>
              <a:t>			…</a:t>
            </a:r>
          </a:p>
        </p:txBody>
      </p:sp>
      <p:sp>
        <p:nvSpPr>
          <p:cNvPr id="5" name="Rectangle 4"/>
          <p:cNvSpPr/>
          <p:nvPr/>
        </p:nvSpPr>
        <p:spPr>
          <a:xfrm>
            <a:off x="5257800" y="2590800"/>
            <a:ext cx="2133600" cy="381000"/>
          </a:xfrm>
          <a:prstGeom prst="rect">
            <a:avLst/>
          </a:prstGeom>
          <a:noFill/>
          <a:ln>
            <a:solidFill>
              <a:srgbClr val="FFC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p:cNvSpPr txBox="1"/>
          <p:nvPr/>
        </p:nvSpPr>
        <p:spPr>
          <a:xfrm>
            <a:off x="366887" y="2514600"/>
            <a:ext cx="4052713" cy="707886"/>
          </a:xfrm>
          <a:prstGeom prst="rect">
            <a:avLst/>
          </a:prstGeom>
          <a:noFill/>
        </p:spPr>
        <p:txBody>
          <a:bodyPr wrap="none" rtlCol="0">
            <a:spAutoFit/>
          </a:bodyPr>
          <a:lstStyle/>
          <a:p>
            <a:r>
              <a:rPr lang="en-US" sz="2000" dirty="0">
                <a:latin typeface="+mj-lt"/>
              </a:rPr>
              <a:t>Delay slot instruction executes</a:t>
            </a:r>
            <a:br>
              <a:rPr lang="en-US" sz="2000" dirty="0">
                <a:latin typeface="+mj-lt"/>
              </a:rPr>
            </a:br>
            <a:r>
              <a:rPr lang="en-US" sz="2000" dirty="0">
                <a:latin typeface="+mj-lt"/>
              </a:rPr>
              <a:t>regardless of branch outcome</a:t>
            </a:r>
          </a:p>
        </p:txBody>
      </p:sp>
      <p:cxnSp>
        <p:nvCxnSpPr>
          <p:cNvPr id="8" name="Straight Arrow Connector 7"/>
          <p:cNvCxnSpPr/>
          <p:nvPr/>
        </p:nvCxnSpPr>
        <p:spPr>
          <a:xfrm flipV="1">
            <a:off x="4495800" y="2743200"/>
            <a:ext cx="762000" cy="152400"/>
          </a:xfrm>
          <a:prstGeom prst="straightConnector1">
            <a:avLst/>
          </a:prstGeom>
          <a:ln>
            <a:solidFill>
              <a:srgbClr val="FFC000"/>
            </a:solidFill>
            <a:tailEnd type="arrow"/>
          </a:ln>
          <a:effectLst/>
        </p:spPr>
        <p:style>
          <a:lnRef idx="2">
            <a:schemeClr val="accent1"/>
          </a:lnRef>
          <a:fillRef idx="0">
            <a:schemeClr val="accent1"/>
          </a:fillRef>
          <a:effectRef idx="1">
            <a:schemeClr val="accent1"/>
          </a:effectRef>
          <a:fontRef idx="minor">
            <a:schemeClr val="tx1"/>
          </a:fontRef>
        </p:style>
      </p:cxnSp>
      <p:graphicFrame>
        <p:nvGraphicFramePr>
          <p:cNvPr id="9" name="Table 8"/>
          <p:cNvGraphicFramePr>
            <a:graphicFrameLocks noGrp="1"/>
          </p:cNvGraphicFramePr>
          <p:nvPr/>
        </p:nvGraphicFramePr>
        <p:xfrm>
          <a:off x="1122993" y="4039870"/>
          <a:ext cx="7106607" cy="2208530"/>
        </p:xfrm>
        <a:graphic>
          <a:graphicData uri="http://schemas.openxmlformats.org/drawingml/2006/table">
            <a:tbl>
              <a:tblPr>
                <a:tableStyleId>{616DA210-FB5B-4158-B5E0-FEB733F419BA}</a:tableStyleId>
              </a:tblPr>
              <a:tblGrid>
                <a:gridCol w="789623">
                  <a:extLst>
                    <a:ext uri="{9D8B030D-6E8A-4147-A177-3AD203B41FA5}">
                      <a16:colId xmlns:a16="http://schemas.microsoft.com/office/drawing/2014/main" val="20000"/>
                    </a:ext>
                  </a:extLst>
                </a:gridCol>
                <a:gridCol w="789623">
                  <a:extLst>
                    <a:ext uri="{9D8B030D-6E8A-4147-A177-3AD203B41FA5}">
                      <a16:colId xmlns:a16="http://schemas.microsoft.com/office/drawing/2014/main" val="20001"/>
                    </a:ext>
                  </a:extLst>
                </a:gridCol>
                <a:gridCol w="789623">
                  <a:extLst>
                    <a:ext uri="{9D8B030D-6E8A-4147-A177-3AD203B41FA5}">
                      <a16:colId xmlns:a16="http://schemas.microsoft.com/office/drawing/2014/main" val="20002"/>
                    </a:ext>
                  </a:extLst>
                </a:gridCol>
                <a:gridCol w="789623">
                  <a:extLst>
                    <a:ext uri="{9D8B030D-6E8A-4147-A177-3AD203B41FA5}">
                      <a16:colId xmlns:a16="http://schemas.microsoft.com/office/drawing/2014/main" val="20003"/>
                    </a:ext>
                  </a:extLst>
                </a:gridCol>
                <a:gridCol w="789623">
                  <a:extLst>
                    <a:ext uri="{9D8B030D-6E8A-4147-A177-3AD203B41FA5}">
                      <a16:colId xmlns:a16="http://schemas.microsoft.com/office/drawing/2014/main" val="20004"/>
                    </a:ext>
                  </a:extLst>
                </a:gridCol>
                <a:gridCol w="789623">
                  <a:extLst>
                    <a:ext uri="{9D8B030D-6E8A-4147-A177-3AD203B41FA5}">
                      <a16:colId xmlns:a16="http://schemas.microsoft.com/office/drawing/2014/main" val="20005"/>
                    </a:ext>
                  </a:extLst>
                </a:gridCol>
                <a:gridCol w="789623">
                  <a:extLst>
                    <a:ext uri="{9D8B030D-6E8A-4147-A177-3AD203B41FA5}">
                      <a16:colId xmlns:a16="http://schemas.microsoft.com/office/drawing/2014/main" val="20006"/>
                    </a:ext>
                  </a:extLst>
                </a:gridCol>
                <a:gridCol w="789623">
                  <a:extLst>
                    <a:ext uri="{9D8B030D-6E8A-4147-A177-3AD203B41FA5}">
                      <a16:colId xmlns:a16="http://schemas.microsoft.com/office/drawing/2014/main" val="20007"/>
                    </a:ext>
                  </a:extLst>
                </a:gridCol>
                <a:gridCol w="789623">
                  <a:extLst>
                    <a:ext uri="{9D8B030D-6E8A-4147-A177-3AD203B41FA5}">
                      <a16:colId xmlns:a16="http://schemas.microsoft.com/office/drawing/2014/main" val="20008"/>
                    </a:ext>
                  </a:extLst>
                </a:gridCol>
              </a:tblGrid>
              <a:tr h="374650">
                <a:tc>
                  <a:txBody>
                    <a:bodyPr/>
                    <a:lstStyle/>
                    <a:p>
                      <a:pPr algn="ctr"/>
                      <a:endParaRPr lang="en-US" sz="16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4650">
                <a:tc>
                  <a:txBody>
                    <a:bodyPr/>
                    <a:lstStyle/>
                    <a:p>
                      <a:pPr algn="ctr"/>
                      <a:r>
                        <a:rPr lang="en-US" sz="1600" dirty="0"/>
                        <a:t>IF</a:t>
                      </a:r>
                    </a:p>
                  </a:txBody>
                  <a:tcP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1600" dirty="0"/>
                        <a:t>ADDC</a:t>
                      </a:r>
                    </a:p>
                  </a:txBody>
                  <a:tcPr>
                    <a:lnT w="12700" cap="flat" cmpd="sng" algn="ctr">
                      <a:solidFill>
                        <a:schemeClr val="tx1"/>
                      </a:solidFill>
                      <a:prstDash val="solid"/>
                      <a:round/>
                      <a:headEnd type="none" w="med" len="med"/>
                      <a:tailEnd type="none" w="med" len="med"/>
                    </a:lnT>
                  </a:tcPr>
                </a:tc>
                <a:tc>
                  <a:txBody>
                    <a:bodyPr/>
                    <a:lstStyle/>
                    <a:p>
                      <a:pPr algn="ctr"/>
                      <a:r>
                        <a:rPr lang="en-US" sz="1600" dirty="0"/>
                        <a:t>BNE</a:t>
                      </a:r>
                    </a:p>
                  </a:txBody>
                  <a:tcPr>
                    <a:lnT w="12700" cap="flat" cmpd="sng" algn="ctr">
                      <a:solidFill>
                        <a:schemeClr val="tx1"/>
                      </a:solidFill>
                      <a:prstDash val="solid"/>
                      <a:round/>
                      <a:headEnd type="none" w="med" len="med"/>
                      <a:tailEnd type="none" w="med" len="med"/>
                    </a:lnT>
                  </a:tcPr>
                </a:tc>
                <a:tc>
                  <a:txBody>
                    <a:bodyPr/>
                    <a:lstStyle/>
                    <a:p>
                      <a:pPr algn="ctr"/>
                      <a:r>
                        <a:rPr lang="en-US" sz="1600" dirty="0">
                          <a:solidFill>
                            <a:schemeClr val="tx1"/>
                          </a:solidFill>
                        </a:rPr>
                        <a:t>MUL</a:t>
                      </a:r>
                    </a:p>
                  </a:txBody>
                  <a:tcPr>
                    <a:lnT w="12700" cap="flat" cmpd="sng" algn="ctr">
                      <a:solidFill>
                        <a:schemeClr val="tx1"/>
                      </a:solidFill>
                      <a:prstDash val="solid"/>
                      <a:round/>
                      <a:headEnd type="none" w="med" len="med"/>
                      <a:tailEnd type="none" w="med" len="med"/>
                    </a:lnT>
                  </a:tcPr>
                </a:tc>
                <a:tc>
                  <a:txBody>
                    <a:bodyPr/>
                    <a:lstStyle/>
                    <a:p>
                      <a:pPr algn="ctr"/>
                      <a:r>
                        <a:rPr lang="en-US" sz="1600" i="0" dirty="0">
                          <a:solidFill>
                            <a:schemeClr val="tx1"/>
                          </a:solidFill>
                        </a:rPr>
                        <a:t>ADDC</a:t>
                      </a:r>
                    </a:p>
                  </a:txBody>
                  <a:tcPr>
                    <a:lnT w="12700" cap="flat" cmpd="sng" algn="ctr">
                      <a:solidFill>
                        <a:schemeClr val="tx1"/>
                      </a:solidFill>
                      <a:prstDash val="solid"/>
                      <a:round/>
                      <a:headEnd type="none" w="med" len="med"/>
                      <a:tailEnd type="none" w="med" len="med"/>
                    </a:lnT>
                  </a:tcPr>
                </a:tc>
                <a:tc>
                  <a:txBody>
                    <a:bodyPr/>
                    <a:lstStyle/>
                    <a:p>
                      <a:pPr algn="ctr"/>
                      <a:r>
                        <a:rPr lang="en-US" sz="1600" i="0" dirty="0">
                          <a:solidFill>
                            <a:schemeClr val="tx1"/>
                          </a:solidFill>
                        </a:rPr>
                        <a:t>BNE</a:t>
                      </a:r>
                    </a:p>
                  </a:txBody>
                  <a:tcPr>
                    <a:lnT w="12700" cap="flat" cmpd="sng" algn="ctr">
                      <a:solidFill>
                        <a:schemeClr val="tx1"/>
                      </a:solidFill>
                      <a:prstDash val="solid"/>
                      <a:round/>
                      <a:headEnd type="none" w="med" len="med"/>
                      <a:tailEnd type="none" w="med" len="med"/>
                    </a:lnT>
                  </a:tcPr>
                </a:tc>
                <a:tc>
                  <a:txBody>
                    <a:bodyPr/>
                    <a:lstStyle/>
                    <a:p>
                      <a:pPr algn="ctr"/>
                      <a:r>
                        <a:rPr lang="en-US" sz="1600" i="0" dirty="0">
                          <a:solidFill>
                            <a:schemeClr val="tx1"/>
                          </a:solidFill>
                        </a:rPr>
                        <a:t>MUL</a:t>
                      </a:r>
                    </a:p>
                  </a:txBody>
                  <a:tcPr>
                    <a:lnT w="12700" cap="flat" cmpd="sng" algn="ctr">
                      <a:solidFill>
                        <a:schemeClr val="tx1"/>
                      </a:solidFill>
                      <a:prstDash val="solid"/>
                      <a:round/>
                      <a:headEnd type="none" w="med" len="med"/>
                      <a:tailEnd type="none" w="med" len="med"/>
                    </a:lnT>
                  </a:tcPr>
                </a:tc>
                <a:tc>
                  <a:txBody>
                    <a:bodyPr/>
                    <a:lstStyle/>
                    <a:p>
                      <a:pPr algn="ctr"/>
                      <a:r>
                        <a:rPr lang="en-US" sz="1600" dirty="0"/>
                        <a:t>ADDC</a:t>
                      </a:r>
                    </a:p>
                  </a:txBody>
                  <a:tcPr>
                    <a:lnT w="12700" cap="flat" cmpd="sng" algn="ctr">
                      <a:solidFill>
                        <a:schemeClr val="tx1"/>
                      </a:solidFill>
                      <a:prstDash val="solid"/>
                      <a:round/>
                      <a:headEnd type="none" w="med" len="med"/>
                      <a:tailEnd type="none" w="med" len="med"/>
                    </a:lnT>
                  </a:tcPr>
                </a:tc>
                <a:tc>
                  <a:txBody>
                    <a:bodyPr/>
                    <a:lstStyle/>
                    <a:p>
                      <a:pPr algn="ctr"/>
                      <a:r>
                        <a:rPr lang="en-US" sz="1600" dirty="0">
                          <a:solidFill>
                            <a:schemeClr val="tx1"/>
                          </a:solidFill>
                        </a:rPr>
                        <a:t>BNE</a:t>
                      </a: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1"/>
                  </a:ext>
                </a:extLst>
              </a:tr>
              <a:tr h="374650">
                <a:tc>
                  <a:txBody>
                    <a:bodyPr/>
                    <a:lstStyle/>
                    <a:p>
                      <a:pPr algn="ctr"/>
                      <a:r>
                        <a:rPr lang="en-US" sz="1600" dirty="0"/>
                        <a:t>RF</a:t>
                      </a:r>
                    </a:p>
                  </a:txBody>
                  <a:tcPr>
                    <a:lnL w="12700" cap="flat" cmpd="sng" algn="ctr">
                      <a:noFill/>
                      <a:prstDash val="solid"/>
                      <a:round/>
                      <a:headEnd type="none" w="med" len="med"/>
                      <a:tailEnd type="none" w="med" len="med"/>
                    </a:lnL>
                  </a:tcPr>
                </a:tc>
                <a:tc>
                  <a:txBody>
                    <a:bodyPr/>
                    <a:lstStyle/>
                    <a:p>
                      <a:pPr algn="ctr"/>
                      <a:endParaRPr lang="en-US" sz="1600" dirty="0"/>
                    </a:p>
                  </a:txBody>
                  <a:tcPr/>
                </a:tc>
                <a:tc>
                  <a:txBody>
                    <a:bodyPr/>
                    <a:lstStyle/>
                    <a:p>
                      <a:pPr algn="ctr"/>
                      <a:r>
                        <a:rPr lang="en-US" sz="1600" dirty="0"/>
                        <a:t>ADDC</a:t>
                      </a:r>
                    </a:p>
                  </a:txBody>
                  <a:tcPr/>
                </a:tc>
                <a:tc>
                  <a:txBody>
                    <a:bodyPr/>
                    <a:lstStyle/>
                    <a:p>
                      <a:pPr algn="ctr"/>
                      <a:r>
                        <a:rPr lang="en-US" sz="1600" dirty="0">
                          <a:solidFill>
                            <a:schemeClr val="tx1"/>
                          </a:solidFill>
                        </a:rPr>
                        <a:t>BNE</a:t>
                      </a:r>
                    </a:p>
                  </a:txBody>
                  <a:tcPr/>
                </a:tc>
                <a:tc>
                  <a:txBody>
                    <a:bodyPr/>
                    <a:lstStyle/>
                    <a:p>
                      <a:pPr algn="ctr"/>
                      <a:r>
                        <a:rPr lang="en-US" sz="1600" dirty="0">
                          <a:solidFill>
                            <a:schemeClr val="tx1"/>
                          </a:solidFill>
                        </a:rPr>
                        <a:t>MUL</a:t>
                      </a:r>
                    </a:p>
                  </a:txBody>
                  <a:tcPr/>
                </a:tc>
                <a:tc>
                  <a:txBody>
                    <a:bodyPr/>
                    <a:lstStyle/>
                    <a:p>
                      <a:pPr algn="ctr"/>
                      <a:r>
                        <a:rPr lang="en-US" sz="1600" i="0" dirty="0">
                          <a:solidFill>
                            <a:schemeClr val="tx1"/>
                          </a:solidFill>
                        </a:rPr>
                        <a:t>ADDC</a:t>
                      </a:r>
                    </a:p>
                  </a:txBody>
                  <a:tcPr/>
                </a:tc>
                <a:tc>
                  <a:txBody>
                    <a:bodyPr/>
                    <a:lstStyle/>
                    <a:p>
                      <a:pPr algn="ctr"/>
                      <a:r>
                        <a:rPr lang="en-US" sz="1600" i="0" dirty="0">
                          <a:solidFill>
                            <a:schemeClr val="tx1"/>
                          </a:solidFill>
                        </a:rPr>
                        <a:t>BNE</a:t>
                      </a:r>
                    </a:p>
                  </a:txBody>
                  <a:tcPr/>
                </a:tc>
                <a:tc>
                  <a:txBody>
                    <a:bodyPr/>
                    <a:lstStyle/>
                    <a:p>
                      <a:pPr algn="ctr"/>
                      <a:r>
                        <a:rPr lang="en-US" sz="1600" i="0" dirty="0">
                          <a:solidFill>
                            <a:schemeClr val="tx1"/>
                          </a:solidFill>
                        </a:rPr>
                        <a:t>MUL</a:t>
                      </a:r>
                    </a:p>
                  </a:txBody>
                  <a:tcPr/>
                </a:tc>
                <a:tc>
                  <a:txBody>
                    <a:bodyPr/>
                    <a:lstStyle/>
                    <a:p>
                      <a:pPr algn="ctr"/>
                      <a:r>
                        <a:rPr lang="en-US" sz="1600" dirty="0"/>
                        <a:t>ADDC</a:t>
                      </a:r>
                    </a:p>
                  </a:txBody>
                  <a:tcPr/>
                </a:tc>
                <a:extLst>
                  <a:ext uri="{0D108BD9-81ED-4DB2-BD59-A6C34878D82A}">
                    <a16:rowId xmlns:a16="http://schemas.microsoft.com/office/drawing/2014/main" val="10002"/>
                  </a:ext>
                </a:extLst>
              </a:tr>
              <a:tr h="374650">
                <a:tc>
                  <a:txBody>
                    <a:bodyPr/>
                    <a:lstStyle/>
                    <a:p>
                      <a:pPr algn="ctr"/>
                      <a:r>
                        <a:rPr lang="en-US" sz="1600" dirty="0"/>
                        <a:t>ALU</a:t>
                      </a:r>
                    </a:p>
                  </a:txBody>
                  <a:tcPr>
                    <a:lnL w="12700" cap="flat" cmpd="sng" algn="ctr">
                      <a:noFill/>
                      <a:prstDash val="solid"/>
                      <a:round/>
                      <a:headEnd type="none" w="med" len="med"/>
                      <a:tailEnd type="none" w="med" len="med"/>
                    </a:lnL>
                  </a:tcPr>
                </a:tc>
                <a:tc>
                  <a:txBody>
                    <a:bodyPr/>
                    <a:lstStyle/>
                    <a:p>
                      <a:pPr algn="ctr"/>
                      <a:endParaRPr lang="en-US" sz="1600" dirty="0"/>
                    </a:p>
                  </a:txBody>
                  <a:tcPr/>
                </a:tc>
                <a:tc>
                  <a:txBody>
                    <a:bodyPr/>
                    <a:lstStyle/>
                    <a:p>
                      <a:pPr algn="ctr"/>
                      <a:endParaRPr lang="en-US" sz="1600" dirty="0"/>
                    </a:p>
                  </a:txBody>
                  <a:tcPr/>
                </a:tc>
                <a:tc>
                  <a:txBody>
                    <a:bodyPr/>
                    <a:lstStyle/>
                    <a:p>
                      <a:pPr algn="ctr"/>
                      <a:r>
                        <a:rPr lang="en-US" sz="1600" dirty="0">
                          <a:solidFill>
                            <a:schemeClr val="tx1"/>
                          </a:solidFill>
                        </a:rPr>
                        <a:t>ADDC</a:t>
                      </a:r>
                    </a:p>
                  </a:txBody>
                  <a:tcPr/>
                </a:tc>
                <a:tc>
                  <a:txBody>
                    <a:bodyPr/>
                    <a:lstStyle/>
                    <a:p>
                      <a:pPr algn="ctr"/>
                      <a:r>
                        <a:rPr lang="en-US" sz="1600" dirty="0">
                          <a:solidFill>
                            <a:schemeClr val="tx1"/>
                          </a:solidFill>
                        </a:rPr>
                        <a:t>BNE</a:t>
                      </a:r>
                    </a:p>
                  </a:txBody>
                  <a:tcPr/>
                </a:tc>
                <a:tc>
                  <a:txBody>
                    <a:bodyPr/>
                    <a:lstStyle/>
                    <a:p>
                      <a:pPr algn="ctr"/>
                      <a:r>
                        <a:rPr lang="en-US" sz="1600" dirty="0">
                          <a:solidFill>
                            <a:schemeClr val="tx1"/>
                          </a:solidFill>
                        </a:rPr>
                        <a:t>MUL</a:t>
                      </a:r>
                    </a:p>
                  </a:txBody>
                  <a:tcPr/>
                </a:tc>
                <a:tc>
                  <a:txBody>
                    <a:bodyPr/>
                    <a:lstStyle/>
                    <a:p>
                      <a:pPr algn="ctr"/>
                      <a:r>
                        <a:rPr lang="en-US" sz="1600" i="0" dirty="0">
                          <a:solidFill>
                            <a:schemeClr val="tx1"/>
                          </a:solidFill>
                        </a:rPr>
                        <a:t>ADDC</a:t>
                      </a:r>
                    </a:p>
                  </a:txBody>
                  <a:tcPr/>
                </a:tc>
                <a:tc>
                  <a:txBody>
                    <a:bodyPr/>
                    <a:lstStyle/>
                    <a:p>
                      <a:pPr algn="ctr"/>
                      <a:r>
                        <a:rPr lang="en-US" sz="1600" i="0" dirty="0">
                          <a:solidFill>
                            <a:schemeClr val="tx1"/>
                          </a:solidFill>
                        </a:rPr>
                        <a:t>BNE</a:t>
                      </a:r>
                    </a:p>
                  </a:txBody>
                  <a:tcPr/>
                </a:tc>
                <a:tc>
                  <a:txBody>
                    <a:bodyPr/>
                    <a:lstStyle/>
                    <a:p>
                      <a:pPr algn="ctr"/>
                      <a:r>
                        <a:rPr lang="en-US" sz="1600" i="0" dirty="0">
                          <a:solidFill>
                            <a:schemeClr val="tx1"/>
                          </a:solidFill>
                        </a:rPr>
                        <a:t>MUL</a:t>
                      </a:r>
                    </a:p>
                  </a:txBody>
                  <a:tcPr/>
                </a:tc>
                <a:extLst>
                  <a:ext uri="{0D108BD9-81ED-4DB2-BD59-A6C34878D82A}">
                    <a16:rowId xmlns:a16="http://schemas.microsoft.com/office/drawing/2014/main" val="10003"/>
                  </a:ext>
                </a:extLst>
              </a:tr>
              <a:tr h="374650">
                <a:tc>
                  <a:txBody>
                    <a:bodyPr/>
                    <a:lstStyle/>
                    <a:p>
                      <a:pPr algn="ctr"/>
                      <a:r>
                        <a:rPr lang="en-US" sz="1600" dirty="0"/>
                        <a:t>MEM</a:t>
                      </a:r>
                    </a:p>
                  </a:txBody>
                  <a:tcPr>
                    <a:lnL w="12700" cap="flat" cmpd="sng" algn="ctr">
                      <a:noFill/>
                      <a:prstDash val="solid"/>
                      <a:round/>
                      <a:headEnd type="none" w="med" len="med"/>
                      <a:tailEnd type="none" w="med" len="med"/>
                    </a:lnL>
                  </a:tcPr>
                </a:tc>
                <a:tc>
                  <a:txBody>
                    <a:bodyPr/>
                    <a:lstStyle/>
                    <a:p>
                      <a:pPr algn="ctr"/>
                      <a:endParaRPr lang="en-US" sz="1600" dirty="0"/>
                    </a:p>
                  </a:txBody>
                  <a:tcPr/>
                </a:tc>
                <a:tc>
                  <a:txBody>
                    <a:bodyPr/>
                    <a:lstStyle/>
                    <a:p>
                      <a:pPr algn="ctr"/>
                      <a:endParaRPr lang="en-US" sz="1600"/>
                    </a:p>
                  </a:txBody>
                  <a:tcPr/>
                </a:tc>
                <a:tc>
                  <a:txBody>
                    <a:bodyPr/>
                    <a:lstStyle/>
                    <a:p>
                      <a:pPr algn="ctr"/>
                      <a:endParaRPr lang="en-US" sz="1600" dirty="0">
                        <a:solidFill>
                          <a:schemeClr val="tx1"/>
                        </a:solidFill>
                      </a:endParaRPr>
                    </a:p>
                  </a:txBody>
                  <a:tcPr/>
                </a:tc>
                <a:tc>
                  <a:txBody>
                    <a:bodyPr/>
                    <a:lstStyle/>
                    <a:p>
                      <a:pPr algn="ctr"/>
                      <a:r>
                        <a:rPr lang="en-US" sz="1600" dirty="0">
                          <a:solidFill>
                            <a:schemeClr val="tx1"/>
                          </a:solidFill>
                        </a:rPr>
                        <a:t>ADDC</a:t>
                      </a:r>
                    </a:p>
                  </a:txBody>
                  <a:tcPr/>
                </a:tc>
                <a:tc>
                  <a:txBody>
                    <a:bodyPr/>
                    <a:lstStyle/>
                    <a:p>
                      <a:pPr algn="ctr"/>
                      <a:r>
                        <a:rPr lang="en-US" sz="1600" dirty="0">
                          <a:solidFill>
                            <a:schemeClr val="tx1"/>
                          </a:solidFill>
                        </a:rPr>
                        <a:t>BNE</a:t>
                      </a:r>
                    </a:p>
                  </a:txBody>
                  <a:tcPr/>
                </a:tc>
                <a:tc>
                  <a:txBody>
                    <a:bodyPr/>
                    <a:lstStyle/>
                    <a:p>
                      <a:pPr algn="ctr"/>
                      <a:r>
                        <a:rPr lang="en-US" sz="1600" dirty="0">
                          <a:solidFill>
                            <a:schemeClr val="tx1"/>
                          </a:solidFill>
                        </a:rPr>
                        <a:t>MUL</a:t>
                      </a:r>
                    </a:p>
                  </a:txBody>
                  <a:tcPr/>
                </a:tc>
                <a:tc>
                  <a:txBody>
                    <a:bodyPr/>
                    <a:lstStyle/>
                    <a:p>
                      <a:pPr algn="ctr"/>
                      <a:r>
                        <a:rPr lang="en-US" sz="1600" i="0" dirty="0">
                          <a:solidFill>
                            <a:schemeClr val="tx1"/>
                          </a:solidFill>
                        </a:rPr>
                        <a:t>ADDC</a:t>
                      </a:r>
                    </a:p>
                  </a:txBody>
                  <a:tcPr/>
                </a:tc>
                <a:tc>
                  <a:txBody>
                    <a:bodyPr/>
                    <a:lstStyle/>
                    <a:p>
                      <a:pPr algn="ctr"/>
                      <a:r>
                        <a:rPr lang="en-US" sz="1600" i="0" dirty="0">
                          <a:solidFill>
                            <a:schemeClr val="tx1"/>
                          </a:solidFill>
                        </a:rPr>
                        <a:t>BNE</a:t>
                      </a:r>
                    </a:p>
                  </a:txBody>
                  <a:tcPr/>
                </a:tc>
                <a:extLst>
                  <a:ext uri="{0D108BD9-81ED-4DB2-BD59-A6C34878D82A}">
                    <a16:rowId xmlns:a16="http://schemas.microsoft.com/office/drawing/2014/main" val="10004"/>
                  </a:ext>
                </a:extLst>
              </a:tr>
              <a:tr h="146050">
                <a:tc>
                  <a:txBody>
                    <a:bodyPr/>
                    <a:lstStyle/>
                    <a:p>
                      <a:pPr algn="ctr"/>
                      <a:r>
                        <a:rPr lang="en-US" sz="1600" dirty="0"/>
                        <a:t>WB</a:t>
                      </a:r>
                    </a:p>
                  </a:txBody>
                  <a:tcPr>
                    <a:lnL w="12700" cap="flat" cmpd="sng" algn="ctr">
                      <a:noFill/>
                      <a:prstDash val="solid"/>
                      <a:round/>
                      <a:headEnd type="none" w="med" len="med"/>
                      <a:tailEnd type="none" w="med" len="med"/>
                    </a:lnL>
                  </a:tcPr>
                </a:tc>
                <a:tc>
                  <a:txBody>
                    <a:bodyPr/>
                    <a:lstStyle/>
                    <a:p>
                      <a:pPr algn="ctr"/>
                      <a:endParaRPr lang="en-US" sz="1600" dirty="0"/>
                    </a:p>
                  </a:txBody>
                  <a:tcPr/>
                </a:tc>
                <a:tc>
                  <a:txBody>
                    <a:bodyPr/>
                    <a:lstStyle/>
                    <a:p>
                      <a:pPr algn="ctr"/>
                      <a:endParaRPr lang="en-US" sz="1600" dirty="0"/>
                    </a:p>
                  </a:txBody>
                  <a:tcPr/>
                </a:tc>
                <a:tc>
                  <a:txBody>
                    <a:bodyPr/>
                    <a:lstStyle/>
                    <a:p>
                      <a:pPr algn="ctr"/>
                      <a:endParaRPr lang="en-US" sz="1600" dirty="0">
                        <a:solidFill>
                          <a:schemeClr val="tx1"/>
                        </a:solidFill>
                      </a:endParaRPr>
                    </a:p>
                  </a:txBody>
                  <a:tcPr/>
                </a:tc>
                <a:tc>
                  <a:txBody>
                    <a:bodyPr/>
                    <a:lstStyle/>
                    <a:p>
                      <a:pPr algn="ctr"/>
                      <a:endParaRPr lang="en-US" sz="1600" i="0" dirty="0">
                        <a:solidFill>
                          <a:schemeClr val="tx1"/>
                        </a:solidFill>
                      </a:endParaRPr>
                    </a:p>
                  </a:txBody>
                  <a:tcPr/>
                </a:tc>
                <a:tc>
                  <a:txBody>
                    <a:bodyPr/>
                    <a:lstStyle/>
                    <a:p>
                      <a:pPr algn="ctr"/>
                      <a:r>
                        <a:rPr lang="en-US" sz="1600" dirty="0">
                          <a:solidFill>
                            <a:schemeClr val="tx1"/>
                          </a:solidFill>
                        </a:rPr>
                        <a:t>ADDC</a:t>
                      </a:r>
                    </a:p>
                  </a:txBody>
                  <a:tcPr/>
                </a:tc>
                <a:tc>
                  <a:txBody>
                    <a:bodyPr/>
                    <a:lstStyle/>
                    <a:p>
                      <a:pPr algn="ctr"/>
                      <a:r>
                        <a:rPr lang="en-US" sz="1600" dirty="0">
                          <a:solidFill>
                            <a:schemeClr val="tx1"/>
                          </a:solidFill>
                        </a:rPr>
                        <a:t>BNE</a:t>
                      </a:r>
                    </a:p>
                  </a:txBody>
                  <a:tcPr/>
                </a:tc>
                <a:tc>
                  <a:txBody>
                    <a:bodyPr/>
                    <a:lstStyle/>
                    <a:p>
                      <a:pPr algn="ctr"/>
                      <a:r>
                        <a:rPr lang="en-US" sz="1600" dirty="0">
                          <a:solidFill>
                            <a:schemeClr val="tx1"/>
                          </a:solidFill>
                        </a:rPr>
                        <a:t>MUL</a:t>
                      </a:r>
                    </a:p>
                  </a:txBody>
                  <a:tcPr/>
                </a:tc>
                <a:tc>
                  <a:txBody>
                    <a:bodyPr/>
                    <a:lstStyle/>
                    <a:p>
                      <a:pPr algn="ctr"/>
                      <a:r>
                        <a:rPr lang="en-US" sz="1600" i="0" dirty="0">
                          <a:solidFill>
                            <a:schemeClr val="tx1"/>
                          </a:solidFill>
                        </a:rPr>
                        <a:t>ADDC</a:t>
                      </a:r>
                    </a:p>
                  </a:txBody>
                  <a:tcPr/>
                </a:tc>
                <a:extLst>
                  <a:ext uri="{0D108BD9-81ED-4DB2-BD59-A6C34878D82A}">
                    <a16:rowId xmlns:a16="http://schemas.microsoft.com/office/drawing/2014/main" val="10005"/>
                  </a:ext>
                </a:extLst>
              </a:tr>
            </a:tbl>
          </a:graphicData>
        </a:graphic>
      </p:graphicFrame>
      <p:cxnSp>
        <p:nvCxnSpPr>
          <p:cNvPr id="10" name="Straight Arrow Connector 9"/>
          <p:cNvCxnSpPr/>
          <p:nvPr/>
        </p:nvCxnSpPr>
        <p:spPr>
          <a:xfrm flipV="1">
            <a:off x="4217736" y="4953000"/>
            <a:ext cx="0" cy="457200"/>
          </a:xfrm>
          <a:prstGeom prst="straightConnector1">
            <a:avLst/>
          </a:prstGeom>
          <a:ln w="44450">
            <a:solidFill>
              <a:srgbClr val="C0000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flipV="1">
            <a:off x="6589296" y="4926264"/>
            <a:ext cx="0" cy="457200"/>
          </a:xfrm>
          <a:prstGeom prst="straightConnector1">
            <a:avLst/>
          </a:prstGeom>
          <a:ln w="44450">
            <a:solidFill>
              <a:srgbClr val="C00000"/>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25723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Pipelined Implementation</a:t>
            </a:r>
          </a:p>
        </p:txBody>
      </p:sp>
      <p:sp>
        <p:nvSpPr>
          <p:cNvPr id="3" name="Content Placeholder 2"/>
          <p:cNvSpPr>
            <a:spLocks noGrp="1"/>
          </p:cNvSpPr>
          <p:nvPr>
            <p:ph idx="1"/>
          </p:nvPr>
        </p:nvSpPr>
        <p:spPr>
          <a:xfrm>
            <a:off x="457200" y="1066801"/>
            <a:ext cx="8305800" cy="1600200"/>
          </a:xfrm>
        </p:spPr>
        <p:txBody>
          <a:bodyPr/>
          <a:lstStyle/>
          <a:p>
            <a:r>
              <a:rPr lang="en-US" sz="2000" dirty="0"/>
              <a:t>Divide </a:t>
            </a:r>
            <a:r>
              <a:rPr lang="en-US" sz="2000" dirty="0" err="1"/>
              <a:t>datapath</a:t>
            </a:r>
            <a:r>
              <a:rPr lang="en-US" sz="2000" dirty="0"/>
              <a:t> in multiple pipeline stages to reduce </a:t>
            </a:r>
            <a:r>
              <a:rPr lang="en-US" sz="2000" dirty="0" err="1"/>
              <a:t>t</a:t>
            </a:r>
            <a:r>
              <a:rPr lang="en-US" sz="2000" baseline="-25000" dirty="0" err="1"/>
              <a:t>CK</a:t>
            </a:r>
            <a:endParaRPr lang="en-US" sz="2000" dirty="0"/>
          </a:p>
          <a:p>
            <a:pPr lvl="1"/>
            <a:r>
              <a:rPr lang="en-US" sz="1800" dirty="0"/>
              <a:t>Each instruction executes over multiple cycles</a:t>
            </a:r>
          </a:p>
          <a:p>
            <a:pPr lvl="1"/>
            <a:r>
              <a:rPr lang="en-US" sz="1800" dirty="0"/>
              <a:t>Consecutive instructions are overlapped to keep CPI ≈ 1.0</a:t>
            </a:r>
          </a:p>
          <a:p>
            <a:r>
              <a:rPr lang="en-US" sz="2000" dirty="0"/>
              <a:t>We’ll study the classic 5-stage pipeline:</a:t>
            </a:r>
          </a:p>
        </p:txBody>
      </p:sp>
      <p:grpSp>
        <p:nvGrpSpPr>
          <p:cNvPr id="4" name="Group 4"/>
          <p:cNvGrpSpPr>
            <a:grpSpLocks/>
          </p:cNvGrpSpPr>
          <p:nvPr/>
        </p:nvGrpSpPr>
        <p:grpSpPr bwMode="auto">
          <a:xfrm>
            <a:off x="1066800" y="2666942"/>
            <a:ext cx="7162800" cy="649288"/>
            <a:chOff x="672" y="1758"/>
            <a:chExt cx="4512" cy="409"/>
          </a:xfrm>
        </p:grpSpPr>
        <p:grpSp>
          <p:nvGrpSpPr>
            <p:cNvPr id="5" name="Group 5"/>
            <p:cNvGrpSpPr>
              <a:grpSpLocks/>
            </p:cNvGrpSpPr>
            <p:nvPr/>
          </p:nvGrpSpPr>
          <p:grpSpPr bwMode="auto">
            <a:xfrm>
              <a:off x="672" y="1824"/>
              <a:ext cx="760" cy="235"/>
              <a:chOff x="672" y="1824"/>
              <a:chExt cx="760" cy="235"/>
            </a:xfrm>
          </p:grpSpPr>
          <p:sp>
            <p:nvSpPr>
              <p:cNvPr id="7" name="Rectangle 6"/>
              <p:cNvSpPr>
                <a:spLocks noChangeArrowheads="1"/>
              </p:cNvSpPr>
              <p:nvPr/>
            </p:nvSpPr>
            <p:spPr bwMode="auto">
              <a:xfrm>
                <a:off x="672" y="1827"/>
                <a:ext cx="760" cy="232"/>
              </a:xfrm>
              <a:prstGeom prst="rect">
                <a:avLst/>
              </a:prstGeom>
              <a:solidFill>
                <a:srgbClr val="FFFFCC"/>
              </a:solidFill>
              <a:ln w="12700">
                <a:solidFill>
                  <a:schemeClr val="tx1"/>
                </a:solidFill>
                <a:miter lim="800000"/>
                <a:headEnd/>
                <a:tailEnd/>
              </a:ln>
            </p:spPr>
            <p:txBody>
              <a:bodyPr wrap="none" anchor="ctr"/>
              <a:lstStyle/>
              <a:p>
                <a:endParaRPr lang="en-US">
                  <a:latin typeface="+mj-lt"/>
                </a:endParaRPr>
              </a:p>
            </p:txBody>
          </p:sp>
          <p:sp>
            <p:nvSpPr>
              <p:cNvPr id="8" name="Rectangle 7"/>
              <p:cNvSpPr>
                <a:spLocks noChangeArrowheads="1"/>
              </p:cNvSpPr>
              <p:nvPr/>
            </p:nvSpPr>
            <p:spPr bwMode="auto">
              <a:xfrm>
                <a:off x="939" y="1824"/>
                <a:ext cx="261" cy="216"/>
              </a:xfrm>
              <a:prstGeom prst="rect">
                <a:avLst/>
              </a:prstGeom>
              <a:noFill/>
              <a:ln w="12700">
                <a:noFill/>
                <a:miter lim="800000"/>
                <a:headEnd/>
                <a:tailEnd/>
              </a:ln>
            </p:spPr>
            <p:txBody>
              <a:bodyPr wrap="none" lIns="90488" tIns="44450" rIns="90488" bIns="44450">
                <a:spAutoFit/>
              </a:bodyPr>
              <a:lstStyle/>
              <a:p>
                <a:pPr eaLnBrk="0" hangingPunct="0">
                  <a:lnSpc>
                    <a:spcPct val="90000"/>
                  </a:lnSpc>
                </a:pPr>
                <a:r>
                  <a:rPr lang="en-US">
                    <a:latin typeface="+mj-lt"/>
                  </a:rPr>
                  <a:t>IF</a:t>
                </a:r>
              </a:p>
            </p:txBody>
          </p:sp>
        </p:grpSp>
        <p:sp>
          <p:nvSpPr>
            <p:cNvPr id="6" name="Rectangle 8"/>
            <p:cNvSpPr>
              <a:spLocks noChangeArrowheads="1"/>
            </p:cNvSpPr>
            <p:nvPr/>
          </p:nvSpPr>
          <p:spPr bwMode="auto">
            <a:xfrm>
              <a:off x="1824" y="1758"/>
              <a:ext cx="3360" cy="409"/>
            </a:xfrm>
            <a:prstGeom prst="rect">
              <a:avLst/>
            </a:prstGeom>
            <a:noFill/>
            <a:ln w="12700">
              <a:noFill/>
              <a:miter lim="800000"/>
              <a:headEnd/>
              <a:tailEnd/>
            </a:ln>
          </p:spPr>
          <p:txBody>
            <a:bodyPr lIns="90488" tIns="44450" rIns="90488" bIns="44450">
              <a:spAutoFit/>
            </a:bodyPr>
            <a:lstStyle/>
            <a:p>
              <a:pPr marL="228600" indent="-228600" eaLnBrk="0" hangingPunct="0">
                <a:lnSpc>
                  <a:spcPct val="90000"/>
                </a:lnSpc>
                <a:spcBef>
                  <a:spcPct val="50000"/>
                </a:spcBef>
              </a:pPr>
              <a:r>
                <a:rPr lang="en-US" sz="2000" dirty="0">
                  <a:solidFill>
                    <a:srgbClr val="CC0000"/>
                  </a:solidFill>
                  <a:latin typeface="+mj-lt"/>
                </a:rPr>
                <a:t>Instruction Fetch stage</a:t>
              </a:r>
              <a:r>
                <a:rPr lang="en-US" sz="2000" dirty="0">
                  <a:latin typeface="+mj-lt"/>
                </a:rPr>
                <a:t>: Maintains PC, fetches instruction and passes it to</a:t>
              </a:r>
            </a:p>
          </p:txBody>
        </p:sp>
      </p:grpSp>
      <p:grpSp>
        <p:nvGrpSpPr>
          <p:cNvPr id="9" name="Group 9"/>
          <p:cNvGrpSpPr>
            <a:grpSpLocks/>
          </p:cNvGrpSpPr>
          <p:nvPr/>
        </p:nvGrpSpPr>
        <p:grpSpPr bwMode="auto">
          <a:xfrm>
            <a:off x="1066800" y="5222821"/>
            <a:ext cx="7010400" cy="949326"/>
            <a:chOff x="672" y="3368"/>
            <a:chExt cx="4416" cy="598"/>
          </a:xfrm>
        </p:grpSpPr>
        <p:grpSp>
          <p:nvGrpSpPr>
            <p:cNvPr id="10" name="Group 10"/>
            <p:cNvGrpSpPr>
              <a:grpSpLocks/>
            </p:cNvGrpSpPr>
            <p:nvPr/>
          </p:nvGrpSpPr>
          <p:grpSpPr bwMode="auto">
            <a:xfrm>
              <a:off x="672" y="3552"/>
              <a:ext cx="760" cy="235"/>
              <a:chOff x="2932" y="4945"/>
              <a:chExt cx="760" cy="235"/>
            </a:xfrm>
          </p:grpSpPr>
          <p:sp>
            <p:nvSpPr>
              <p:cNvPr id="13" name="Rectangle 11"/>
              <p:cNvSpPr>
                <a:spLocks noChangeArrowheads="1"/>
              </p:cNvSpPr>
              <p:nvPr/>
            </p:nvSpPr>
            <p:spPr bwMode="auto">
              <a:xfrm>
                <a:off x="2932" y="4948"/>
                <a:ext cx="760" cy="232"/>
              </a:xfrm>
              <a:prstGeom prst="rect">
                <a:avLst/>
              </a:prstGeom>
              <a:solidFill>
                <a:srgbClr val="FFFFCC"/>
              </a:solidFill>
              <a:ln w="12700">
                <a:solidFill>
                  <a:schemeClr val="tx1"/>
                </a:solidFill>
                <a:miter lim="800000"/>
                <a:headEnd/>
                <a:tailEnd/>
              </a:ln>
            </p:spPr>
            <p:txBody>
              <a:bodyPr wrap="none" anchor="ctr"/>
              <a:lstStyle/>
              <a:p>
                <a:endParaRPr lang="en-US">
                  <a:latin typeface="+mj-lt"/>
                </a:endParaRPr>
              </a:p>
            </p:txBody>
          </p:sp>
          <p:sp>
            <p:nvSpPr>
              <p:cNvPr id="14" name="Rectangle 12"/>
              <p:cNvSpPr>
                <a:spLocks noChangeArrowheads="1"/>
              </p:cNvSpPr>
              <p:nvPr/>
            </p:nvSpPr>
            <p:spPr bwMode="auto">
              <a:xfrm>
                <a:off x="3151" y="4945"/>
                <a:ext cx="370" cy="216"/>
              </a:xfrm>
              <a:prstGeom prst="rect">
                <a:avLst/>
              </a:prstGeom>
              <a:noFill/>
              <a:ln w="12700">
                <a:noFill/>
                <a:miter lim="800000"/>
                <a:headEnd/>
                <a:tailEnd/>
              </a:ln>
            </p:spPr>
            <p:txBody>
              <a:bodyPr wrap="none" lIns="90488" tIns="44450" rIns="90488" bIns="44450">
                <a:spAutoFit/>
              </a:bodyPr>
              <a:lstStyle/>
              <a:p>
                <a:pPr eaLnBrk="0" hangingPunct="0">
                  <a:lnSpc>
                    <a:spcPct val="90000"/>
                  </a:lnSpc>
                </a:pPr>
                <a:r>
                  <a:rPr lang="en-US">
                    <a:latin typeface="+mj-lt"/>
                  </a:rPr>
                  <a:t>WB</a:t>
                </a:r>
              </a:p>
            </p:txBody>
          </p:sp>
        </p:grpSp>
        <p:sp>
          <p:nvSpPr>
            <p:cNvPr id="11" name="Line 13"/>
            <p:cNvSpPr>
              <a:spLocks noChangeShapeType="1"/>
            </p:cNvSpPr>
            <p:nvPr/>
          </p:nvSpPr>
          <p:spPr bwMode="auto">
            <a:xfrm>
              <a:off x="1056" y="3368"/>
              <a:ext cx="0" cy="184"/>
            </a:xfrm>
            <a:prstGeom prst="line">
              <a:avLst/>
            </a:prstGeom>
            <a:noFill/>
            <a:ln w="12700">
              <a:solidFill>
                <a:schemeClr val="tx1"/>
              </a:solidFill>
              <a:round/>
              <a:headEnd/>
              <a:tailEnd type="triangle" w="med" len="med"/>
            </a:ln>
          </p:spPr>
          <p:txBody>
            <a:bodyPr wrap="none" anchor="ctr"/>
            <a:lstStyle/>
            <a:p>
              <a:endParaRPr lang="en-US">
                <a:latin typeface="+mj-lt"/>
              </a:endParaRPr>
            </a:p>
          </p:txBody>
        </p:sp>
        <p:sp>
          <p:nvSpPr>
            <p:cNvPr id="12" name="Rectangle 14"/>
            <p:cNvSpPr>
              <a:spLocks noChangeArrowheads="1"/>
            </p:cNvSpPr>
            <p:nvPr/>
          </p:nvSpPr>
          <p:spPr bwMode="auto">
            <a:xfrm>
              <a:off x="1810" y="3557"/>
              <a:ext cx="3278" cy="409"/>
            </a:xfrm>
            <a:prstGeom prst="rect">
              <a:avLst/>
            </a:prstGeom>
            <a:noFill/>
            <a:ln w="12700">
              <a:noFill/>
              <a:miter lim="800000"/>
              <a:headEnd/>
              <a:tailEnd/>
            </a:ln>
          </p:spPr>
          <p:txBody>
            <a:bodyPr lIns="90488" tIns="44450" rIns="90488" bIns="44450">
              <a:spAutoFit/>
            </a:bodyPr>
            <a:lstStyle/>
            <a:p>
              <a:pPr marL="228600" indent="-228600" eaLnBrk="0" hangingPunct="0">
                <a:lnSpc>
                  <a:spcPct val="90000"/>
                </a:lnSpc>
                <a:spcBef>
                  <a:spcPct val="50000"/>
                </a:spcBef>
              </a:pPr>
              <a:r>
                <a:rPr lang="en-US" sz="2000" dirty="0">
                  <a:solidFill>
                    <a:srgbClr val="CC0000"/>
                  </a:solidFill>
                  <a:latin typeface="+mj-lt"/>
                </a:rPr>
                <a:t>Write-Back stage</a:t>
              </a:r>
              <a:r>
                <a:rPr lang="en-US" sz="2000" dirty="0">
                  <a:latin typeface="+mj-lt"/>
                </a:rPr>
                <a:t>: writes result back into register file.</a:t>
              </a:r>
            </a:p>
          </p:txBody>
        </p:sp>
      </p:grpSp>
      <p:grpSp>
        <p:nvGrpSpPr>
          <p:cNvPr id="15" name="Group 15"/>
          <p:cNvGrpSpPr>
            <a:grpSpLocks/>
          </p:cNvGrpSpPr>
          <p:nvPr/>
        </p:nvGrpSpPr>
        <p:grpSpPr bwMode="auto">
          <a:xfrm>
            <a:off x="1066800" y="3157476"/>
            <a:ext cx="7696200" cy="796924"/>
            <a:chOff x="672" y="2067"/>
            <a:chExt cx="4848" cy="502"/>
          </a:xfrm>
        </p:grpSpPr>
        <p:grpSp>
          <p:nvGrpSpPr>
            <p:cNvPr id="16" name="Group 16"/>
            <p:cNvGrpSpPr>
              <a:grpSpLocks/>
            </p:cNvGrpSpPr>
            <p:nvPr/>
          </p:nvGrpSpPr>
          <p:grpSpPr bwMode="auto">
            <a:xfrm>
              <a:off x="672" y="2256"/>
              <a:ext cx="760" cy="235"/>
              <a:chOff x="2932" y="4081"/>
              <a:chExt cx="760" cy="235"/>
            </a:xfrm>
          </p:grpSpPr>
          <p:sp>
            <p:nvSpPr>
              <p:cNvPr id="19" name="Rectangle 17"/>
              <p:cNvSpPr>
                <a:spLocks noChangeArrowheads="1"/>
              </p:cNvSpPr>
              <p:nvPr/>
            </p:nvSpPr>
            <p:spPr bwMode="auto">
              <a:xfrm>
                <a:off x="2932" y="4084"/>
                <a:ext cx="760" cy="232"/>
              </a:xfrm>
              <a:prstGeom prst="rect">
                <a:avLst/>
              </a:prstGeom>
              <a:solidFill>
                <a:srgbClr val="FFFFCC"/>
              </a:solidFill>
              <a:ln w="12700">
                <a:solidFill>
                  <a:schemeClr val="tx1"/>
                </a:solidFill>
                <a:miter lim="800000"/>
                <a:headEnd/>
                <a:tailEnd/>
              </a:ln>
            </p:spPr>
            <p:txBody>
              <a:bodyPr wrap="none" anchor="ctr"/>
              <a:lstStyle/>
              <a:p>
                <a:endParaRPr lang="en-US">
                  <a:latin typeface="+mj-lt"/>
                </a:endParaRPr>
              </a:p>
            </p:txBody>
          </p:sp>
          <p:sp>
            <p:nvSpPr>
              <p:cNvPr id="20" name="Rectangle 18"/>
              <p:cNvSpPr>
                <a:spLocks noChangeArrowheads="1"/>
              </p:cNvSpPr>
              <p:nvPr/>
            </p:nvSpPr>
            <p:spPr bwMode="auto">
              <a:xfrm>
                <a:off x="3151" y="4081"/>
                <a:ext cx="317" cy="216"/>
              </a:xfrm>
              <a:prstGeom prst="rect">
                <a:avLst/>
              </a:prstGeom>
              <a:noFill/>
              <a:ln w="12700">
                <a:noFill/>
                <a:miter lim="800000"/>
                <a:headEnd/>
                <a:tailEnd/>
              </a:ln>
            </p:spPr>
            <p:txBody>
              <a:bodyPr wrap="none" lIns="90488" tIns="44450" rIns="90488" bIns="44450">
                <a:spAutoFit/>
              </a:bodyPr>
              <a:lstStyle/>
              <a:p>
                <a:pPr eaLnBrk="0" hangingPunct="0">
                  <a:lnSpc>
                    <a:spcPct val="90000"/>
                  </a:lnSpc>
                </a:pPr>
                <a:r>
                  <a:rPr lang="en-US">
                    <a:latin typeface="+mj-lt"/>
                  </a:rPr>
                  <a:t>RF</a:t>
                </a:r>
              </a:p>
            </p:txBody>
          </p:sp>
        </p:grpSp>
        <p:sp>
          <p:nvSpPr>
            <p:cNvPr id="17" name="Line 19"/>
            <p:cNvSpPr>
              <a:spLocks noChangeShapeType="1"/>
            </p:cNvSpPr>
            <p:nvPr/>
          </p:nvSpPr>
          <p:spPr bwMode="auto">
            <a:xfrm>
              <a:off x="1052" y="2067"/>
              <a:ext cx="0" cy="184"/>
            </a:xfrm>
            <a:prstGeom prst="line">
              <a:avLst/>
            </a:prstGeom>
            <a:noFill/>
            <a:ln w="12700">
              <a:solidFill>
                <a:schemeClr val="tx1"/>
              </a:solidFill>
              <a:round/>
              <a:headEnd/>
              <a:tailEnd type="triangle" w="med" len="med"/>
            </a:ln>
          </p:spPr>
          <p:txBody>
            <a:bodyPr wrap="none" anchor="ctr"/>
            <a:lstStyle/>
            <a:p>
              <a:endParaRPr lang="en-US">
                <a:latin typeface="+mj-lt"/>
              </a:endParaRPr>
            </a:p>
          </p:txBody>
        </p:sp>
        <p:sp>
          <p:nvSpPr>
            <p:cNvPr id="18" name="Rectangle 20"/>
            <p:cNvSpPr>
              <a:spLocks noChangeArrowheads="1"/>
            </p:cNvSpPr>
            <p:nvPr/>
          </p:nvSpPr>
          <p:spPr bwMode="auto">
            <a:xfrm>
              <a:off x="1824" y="2160"/>
              <a:ext cx="3696" cy="409"/>
            </a:xfrm>
            <a:prstGeom prst="rect">
              <a:avLst/>
            </a:prstGeom>
            <a:noFill/>
            <a:ln w="12700">
              <a:noFill/>
              <a:miter lim="800000"/>
              <a:headEnd/>
              <a:tailEnd/>
            </a:ln>
          </p:spPr>
          <p:txBody>
            <a:bodyPr wrap="square" lIns="90488" tIns="44450" rIns="90488" bIns="44450">
              <a:spAutoFit/>
            </a:bodyPr>
            <a:lstStyle/>
            <a:p>
              <a:pPr marL="228600" indent="-228600" eaLnBrk="0" hangingPunct="0">
                <a:lnSpc>
                  <a:spcPct val="90000"/>
                </a:lnSpc>
                <a:spcBef>
                  <a:spcPct val="50000"/>
                </a:spcBef>
              </a:pPr>
              <a:r>
                <a:rPr lang="en-US" sz="2000" dirty="0">
                  <a:solidFill>
                    <a:srgbClr val="CC0000"/>
                  </a:solidFill>
                  <a:latin typeface="+mj-lt"/>
                </a:rPr>
                <a:t>Register File stage</a:t>
              </a:r>
              <a:r>
                <a:rPr lang="en-US" sz="2000" dirty="0">
                  <a:latin typeface="+mj-lt"/>
                </a:rPr>
                <a:t>: Reads source operands from register file, passes them to</a:t>
              </a:r>
            </a:p>
          </p:txBody>
        </p:sp>
      </p:grpSp>
      <p:grpSp>
        <p:nvGrpSpPr>
          <p:cNvPr id="21" name="Group 21"/>
          <p:cNvGrpSpPr>
            <a:grpSpLocks/>
          </p:cNvGrpSpPr>
          <p:nvPr/>
        </p:nvGrpSpPr>
        <p:grpSpPr bwMode="auto">
          <a:xfrm>
            <a:off x="1066800" y="3843275"/>
            <a:ext cx="7162800" cy="768349"/>
            <a:chOff x="672" y="2499"/>
            <a:chExt cx="4512" cy="484"/>
          </a:xfrm>
        </p:grpSpPr>
        <p:grpSp>
          <p:nvGrpSpPr>
            <p:cNvPr id="22" name="Group 22"/>
            <p:cNvGrpSpPr>
              <a:grpSpLocks/>
            </p:cNvGrpSpPr>
            <p:nvPr/>
          </p:nvGrpSpPr>
          <p:grpSpPr bwMode="auto">
            <a:xfrm>
              <a:off x="672" y="2688"/>
              <a:ext cx="760" cy="235"/>
              <a:chOff x="2932" y="4513"/>
              <a:chExt cx="760" cy="235"/>
            </a:xfrm>
          </p:grpSpPr>
          <p:sp>
            <p:nvSpPr>
              <p:cNvPr id="25" name="Rectangle 23"/>
              <p:cNvSpPr>
                <a:spLocks noChangeArrowheads="1"/>
              </p:cNvSpPr>
              <p:nvPr/>
            </p:nvSpPr>
            <p:spPr bwMode="auto">
              <a:xfrm>
                <a:off x="2932" y="4516"/>
                <a:ext cx="760" cy="232"/>
              </a:xfrm>
              <a:prstGeom prst="rect">
                <a:avLst/>
              </a:prstGeom>
              <a:solidFill>
                <a:srgbClr val="FFFFCC"/>
              </a:solidFill>
              <a:ln w="12700">
                <a:solidFill>
                  <a:schemeClr val="tx1"/>
                </a:solidFill>
                <a:miter lim="800000"/>
                <a:headEnd/>
                <a:tailEnd/>
              </a:ln>
            </p:spPr>
            <p:txBody>
              <a:bodyPr wrap="none" anchor="ctr"/>
              <a:lstStyle/>
              <a:p>
                <a:endParaRPr lang="en-US">
                  <a:latin typeface="+mj-lt"/>
                </a:endParaRPr>
              </a:p>
            </p:txBody>
          </p:sp>
          <p:sp>
            <p:nvSpPr>
              <p:cNvPr id="26" name="Rectangle 24"/>
              <p:cNvSpPr>
                <a:spLocks noChangeArrowheads="1"/>
              </p:cNvSpPr>
              <p:nvPr/>
            </p:nvSpPr>
            <p:spPr bwMode="auto">
              <a:xfrm>
                <a:off x="3103" y="4513"/>
                <a:ext cx="423" cy="216"/>
              </a:xfrm>
              <a:prstGeom prst="rect">
                <a:avLst/>
              </a:prstGeom>
              <a:noFill/>
              <a:ln w="12700">
                <a:noFill/>
                <a:miter lim="800000"/>
                <a:headEnd/>
                <a:tailEnd/>
              </a:ln>
            </p:spPr>
            <p:txBody>
              <a:bodyPr wrap="none" lIns="90488" tIns="44450" rIns="90488" bIns="44450">
                <a:spAutoFit/>
              </a:bodyPr>
              <a:lstStyle/>
              <a:p>
                <a:pPr eaLnBrk="0" hangingPunct="0">
                  <a:lnSpc>
                    <a:spcPct val="90000"/>
                  </a:lnSpc>
                </a:pPr>
                <a:r>
                  <a:rPr lang="en-US" dirty="0">
                    <a:latin typeface="+mj-lt"/>
                  </a:rPr>
                  <a:t>ALU</a:t>
                </a:r>
              </a:p>
            </p:txBody>
          </p:sp>
        </p:grpSp>
        <p:sp>
          <p:nvSpPr>
            <p:cNvPr id="23" name="Line 25"/>
            <p:cNvSpPr>
              <a:spLocks noChangeShapeType="1"/>
            </p:cNvSpPr>
            <p:nvPr/>
          </p:nvSpPr>
          <p:spPr bwMode="auto">
            <a:xfrm>
              <a:off x="1052" y="2499"/>
              <a:ext cx="0" cy="184"/>
            </a:xfrm>
            <a:prstGeom prst="line">
              <a:avLst/>
            </a:prstGeom>
            <a:noFill/>
            <a:ln w="12700">
              <a:solidFill>
                <a:schemeClr val="tx1"/>
              </a:solidFill>
              <a:round/>
              <a:headEnd/>
              <a:tailEnd type="triangle" w="med" len="med"/>
            </a:ln>
          </p:spPr>
          <p:txBody>
            <a:bodyPr wrap="none" anchor="ctr"/>
            <a:lstStyle/>
            <a:p>
              <a:endParaRPr lang="en-US">
                <a:latin typeface="+mj-lt"/>
              </a:endParaRPr>
            </a:p>
          </p:txBody>
        </p:sp>
        <p:sp>
          <p:nvSpPr>
            <p:cNvPr id="24" name="Rectangle 26"/>
            <p:cNvSpPr>
              <a:spLocks noChangeArrowheads="1"/>
            </p:cNvSpPr>
            <p:nvPr/>
          </p:nvSpPr>
          <p:spPr bwMode="auto">
            <a:xfrm>
              <a:off x="1824" y="2574"/>
              <a:ext cx="3360" cy="409"/>
            </a:xfrm>
            <a:prstGeom prst="rect">
              <a:avLst/>
            </a:prstGeom>
            <a:noFill/>
            <a:ln w="12700">
              <a:noFill/>
              <a:miter lim="800000"/>
              <a:headEnd/>
              <a:tailEnd/>
            </a:ln>
          </p:spPr>
          <p:txBody>
            <a:bodyPr lIns="90488" tIns="44450" rIns="90488" bIns="44450">
              <a:spAutoFit/>
            </a:bodyPr>
            <a:lstStyle/>
            <a:p>
              <a:pPr marL="228600" indent="-228600" eaLnBrk="0" hangingPunct="0">
                <a:lnSpc>
                  <a:spcPct val="90000"/>
                </a:lnSpc>
                <a:spcBef>
                  <a:spcPct val="50000"/>
                </a:spcBef>
              </a:pPr>
              <a:r>
                <a:rPr lang="en-US" sz="2000" dirty="0">
                  <a:solidFill>
                    <a:srgbClr val="CC0000"/>
                  </a:solidFill>
                  <a:latin typeface="+mj-lt"/>
                </a:rPr>
                <a:t>ALU stage</a:t>
              </a:r>
              <a:r>
                <a:rPr lang="en-US" sz="2000" dirty="0">
                  <a:latin typeface="+mj-lt"/>
                </a:rPr>
                <a:t>: Performs indicated operation in ALU, passes result to</a:t>
              </a:r>
            </a:p>
          </p:txBody>
        </p:sp>
      </p:grpSp>
      <p:grpSp>
        <p:nvGrpSpPr>
          <p:cNvPr id="27" name="Group 27"/>
          <p:cNvGrpSpPr>
            <a:grpSpLocks/>
          </p:cNvGrpSpPr>
          <p:nvPr/>
        </p:nvGrpSpPr>
        <p:grpSpPr bwMode="auto">
          <a:xfrm>
            <a:off x="1066800" y="4529082"/>
            <a:ext cx="7771849" cy="996951"/>
            <a:chOff x="672" y="2931"/>
            <a:chExt cx="4658" cy="628"/>
          </a:xfrm>
        </p:grpSpPr>
        <p:sp>
          <p:nvSpPr>
            <p:cNvPr id="28" name="Rectangle 28"/>
            <p:cNvSpPr>
              <a:spLocks noChangeArrowheads="1"/>
            </p:cNvSpPr>
            <p:nvPr/>
          </p:nvSpPr>
          <p:spPr bwMode="auto">
            <a:xfrm>
              <a:off x="672" y="3123"/>
              <a:ext cx="760" cy="232"/>
            </a:xfrm>
            <a:prstGeom prst="rect">
              <a:avLst/>
            </a:prstGeom>
            <a:solidFill>
              <a:srgbClr val="FFFFCC"/>
            </a:solidFill>
            <a:ln w="12700">
              <a:solidFill>
                <a:schemeClr val="tx1"/>
              </a:solidFill>
              <a:miter lim="800000"/>
              <a:headEnd/>
              <a:tailEnd/>
            </a:ln>
          </p:spPr>
          <p:txBody>
            <a:bodyPr wrap="none" anchor="ctr"/>
            <a:lstStyle/>
            <a:p>
              <a:endParaRPr lang="en-US">
                <a:latin typeface="+mj-lt"/>
              </a:endParaRPr>
            </a:p>
          </p:txBody>
        </p:sp>
        <p:sp>
          <p:nvSpPr>
            <p:cNvPr id="29" name="Rectangle 29"/>
            <p:cNvSpPr>
              <a:spLocks noChangeArrowheads="1"/>
            </p:cNvSpPr>
            <p:nvPr/>
          </p:nvSpPr>
          <p:spPr bwMode="auto">
            <a:xfrm>
              <a:off x="768" y="3120"/>
              <a:ext cx="576" cy="216"/>
            </a:xfrm>
            <a:prstGeom prst="rect">
              <a:avLst/>
            </a:prstGeom>
            <a:noFill/>
            <a:ln w="12700">
              <a:noFill/>
              <a:miter lim="800000"/>
              <a:headEnd/>
              <a:tailEnd/>
            </a:ln>
          </p:spPr>
          <p:txBody>
            <a:bodyPr lIns="90488" tIns="44450" rIns="90488" bIns="44450">
              <a:spAutoFit/>
            </a:bodyPr>
            <a:lstStyle/>
            <a:p>
              <a:pPr algn="ctr" eaLnBrk="0" hangingPunct="0">
                <a:lnSpc>
                  <a:spcPct val="90000"/>
                </a:lnSpc>
              </a:pPr>
              <a:r>
                <a:rPr lang="en-US">
                  <a:latin typeface="+mj-lt"/>
                </a:rPr>
                <a:t>MEM</a:t>
              </a:r>
            </a:p>
          </p:txBody>
        </p:sp>
        <p:sp>
          <p:nvSpPr>
            <p:cNvPr id="30" name="Line 30"/>
            <p:cNvSpPr>
              <a:spLocks noChangeShapeType="1"/>
            </p:cNvSpPr>
            <p:nvPr/>
          </p:nvSpPr>
          <p:spPr bwMode="auto">
            <a:xfrm>
              <a:off x="1052" y="2931"/>
              <a:ext cx="0" cy="184"/>
            </a:xfrm>
            <a:prstGeom prst="line">
              <a:avLst/>
            </a:prstGeom>
            <a:noFill/>
            <a:ln w="12700">
              <a:solidFill>
                <a:schemeClr val="tx1"/>
              </a:solidFill>
              <a:round/>
              <a:headEnd/>
              <a:tailEnd type="triangle" w="med" len="med"/>
            </a:ln>
          </p:spPr>
          <p:txBody>
            <a:bodyPr wrap="none" anchor="ctr"/>
            <a:lstStyle/>
            <a:p>
              <a:endParaRPr lang="en-US">
                <a:latin typeface="+mj-lt"/>
              </a:endParaRPr>
            </a:p>
          </p:txBody>
        </p:sp>
        <p:sp>
          <p:nvSpPr>
            <p:cNvPr id="31" name="Rectangle 31"/>
            <p:cNvSpPr>
              <a:spLocks noChangeArrowheads="1"/>
            </p:cNvSpPr>
            <p:nvPr/>
          </p:nvSpPr>
          <p:spPr bwMode="auto">
            <a:xfrm>
              <a:off x="1768" y="2976"/>
              <a:ext cx="3562" cy="583"/>
            </a:xfrm>
            <a:prstGeom prst="rect">
              <a:avLst/>
            </a:prstGeom>
            <a:noFill/>
            <a:ln w="12700">
              <a:noFill/>
              <a:miter lim="800000"/>
              <a:headEnd/>
              <a:tailEnd/>
            </a:ln>
          </p:spPr>
          <p:txBody>
            <a:bodyPr wrap="square" lIns="90488" tIns="44450" rIns="90488" bIns="44450">
              <a:spAutoFit/>
            </a:bodyPr>
            <a:lstStyle/>
            <a:p>
              <a:pPr marL="228600" indent="-228600" eaLnBrk="0" hangingPunct="0">
                <a:lnSpc>
                  <a:spcPct val="90000"/>
                </a:lnSpc>
                <a:spcBef>
                  <a:spcPct val="50000"/>
                </a:spcBef>
              </a:pPr>
              <a:r>
                <a:rPr lang="en-US" sz="2000" dirty="0">
                  <a:solidFill>
                    <a:srgbClr val="CC0000"/>
                  </a:solidFill>
                  <a:latin typeface="+mj-lt"/>
                </a:rPr>
                <a:t>Memory stage</a:t>
              </a:r>
              <a:r>
                <a:rPr lang="en-US" sz="2000" dirty="0">
                  <a:latin typeface="+mj-lt"/>
                </a:rPr>
                <a:t>: If it</a:t>
              </a:r>
              <a:r>
                <a:rPr lang="en-US" altLang="en-US" sz="2000" dirty="0">
                  <a:latin typeface="+mj-lt"/>
                </a:rPr>
                <a:t>’</a:t>
              </a:r>
              <a:r>
                <a:rPr lang="en-US" altLang="ja-JP" sz="2000" dirty="0">
                  <a:latin typeface="+mj-lt"/>
                </a:rPr>
                <a:t>s a LD, use ALU result  as an address, pass </a:t>
              </a:r>
              <a:r>
                <a:rPr lang="en-US" altLang="ja-JP" sz="2000" dirty="0" err="1">
                  <a:latin typeface="+mj-lt"/>
                </a:rPr>
                <a:t>mem</a:t>
              </a:r>
              <a:r>
                <a:rPr lang="en-US" altLang="ja-JP" sz="2000" dirty="0">
                  <a:latin typeface="+mj-lt"/>
                </a:rPr>
                <a:t> data (or ALU result if not LD) to</a:t>
              </a:r>
              <a:endParaRPr lang="en-US" sz="2000" dirty="0">
                <a:latin typeface="+mj-lt"/>
              </a:endParaRPr>
            </a:p>
          </p:txBody>
        </p:sp>
      </p:grpSp>
      <p:sp>
        <p:nvSpPr>
          <p:cNvPr id="32" name="Rectangle 31"/>
          <p:cNvSpPr/>
          <p:nvPr/>
        </p:nvSpPr>
        <p:spPr>
          <a:xfrm>
            <a:off x="2590800" y="6229290"/>
            <a:ext cx="4629531" cy="400110"/>
          </a:xfrm>
          <a:prstGeom prst="rect">
            <a:avLst/>
          </a:prstGeom>
        </p:spPr>
        <p:txBody>
          <a:bodyPr wrap="none">
            <a:spAutoFit/>
          </a:bodyPr>
          <a:lstStyle/>
          <a:p>
            <a:r>
              <a:rPr lang="en-US" sz="2000" dirty="0" err="1">
                <a:solidFill>
                  <a:srgbClr val="00B050"/>
                </a:solidFill>
                <a:latin typeface="+mj-lt"/>
              </a:rPr>
              <a:t>t</a:t>
            </a:r>
            <a:r>
              <a:rPr lang="en-US" sz="2000" baseline="-25000" dirty="0" err="1">
                <a:solidFill>
                  <a:srgbClr val="00B050"/>
                </a:solidFill>
                <a:latin typeface="+mj-lt"/>
              </a:rPr>
              <a:t>CLK</a:t>
            </a:r>
            <a:r>
              <a:rPr lang="en-US" sz="2000" dirty="0">
                <a:solidFill>
                  <a:srgbClr val="00B050"/>
                </a:solidFill>
                <a:latin typeface="+mj-lt"/>
              </a:rPr>
              <a:t> = max{</a:t>
            </a:r>
            <a:r>
              <a:rPr lang="en-US" sz="2000" dirty="0" err="1">
                <a:solidFill>
                  <a:srgbClr val="00B050"/>
                </a:solidFill>
                <a:latin typeface="+mj-lt"/>
              </a:rPr>
              <a:t>t</a:t>
            </a:r>
            <a:r>
              <a:rPr lang="en-US" sz="2000" baseline="-25000" dirty="0" err="1">
                <a:solidFill>
                  <a:srgbClr val="00B050"/>
                </a:solidFill>
                <a:latin typeface="+mj-lt"/>
              </a:rPr>
              <a:t>IFETCH</a:t>
            </a:r>
            <a:r>
              <a:rPr lang="en-US" sz="2000" baseline="-25000" dirty="0">
                <a:solidFill>
                  <a:srgbClr val="00B050"/>
                </a:solidFill>
                <a:latin typeface="+mj-lt"/>
              </a:rPr>
              <a:t>,</a:t>
            </a:r>
            <a:r>
              <a:rPr lang="en-US" sz="2000" dirty="0">
                <a:solidFill>
                  <a:srgbClr val="00B050"/>
                </a:solidFill>
                <a:latin typeface="+mj-lt"/>
              </a:rPr>
              <a:t> </a:t>
            </a:r>
            <a:r>
              <a:rPr lang="en-US" sz="2000" dirty="0" err="1">
                <a:solidFill>
                  <a:srgbClr val="00B050"/>
                </a:solidFill>
                <a:latin typeface="+mj-lt"/>
              </a:rPr>
              <a:t>t</a:t>
            </a:r>
            <a:r>
              <a:rPr lang="en-US" sz="2000" baseline="-25000" dirty="0" err="1">
                <a:solidFill>
                  <a:srgbClr val="00B050"/>
                </a:solidFill>
                <a:latin typeface="+mj-lt"/>
              </a:rPr>
              <a:t>RF</a:t>
            </a:r>
            <a:r>
              <a:rPr lang="en-US" sz="2000" baseline="-25000" dirty="0">
                <a:solidFill>
                  <a:srgbClr val="00B050"/>
                </a:solidFill>
                <a:latin typeface="+mj-lt"/>
              </a:rPr>
              <a:t>,</a:t>
            </a:r>
            <a:r>
              <a:rPr lang="en-US" sz="2000" dirty="0">
                <a:solidFill>
                  <a:srgbClr val="00B050"/>
                </a:solidFill>
                <a:latin typeface="+mj-lt"/>
              </a:rPr>
              <a:t> </a:t>
            </a:r>
            <a:r>
              <a:rPr lang="en-US" sz="2000" dirty="0" err="1">
                <a:solidFill>
                  <a:srgbClr val="00B050"/>
                </a:solidFill>
                <a:latin typeface="+mj-lt"/>
              </a:rPr>
              <a:t>t</a:t>
            </a:r>
            <a:r>
              <a:rPr lang="en-US" sz="2000" baseline="-25000" dirty="0" err="1">
                <a:solidFill>
                  <a:srgbClr val="00B050"/>
                </a:solidFill>
                <a:latin typeface="+mj-lt"/>
              </a:rPr>
              <a:t>ALU</a:t>
            </a:r>
            <a:r>
              <a:rPr lang="en-US" sz="2000" baseline="-25000" dirty="0">
                <a:solidFill>
                  <a:srgbClr val="00B050"/>
                </a:solidFill>
                <a:latin typeface="+mj-lt"/>
              </a:rPr>
              <a:t>,</a:t>
            </a:r>
            <a:r>
              <a:rPr lang="en-US" sz="2000" dirty="0">
                <a:solidFill>
                  <a:srgbClr val="00B050"/>
                </a:solidFill>
                <a:latin typeface="+mj-lt"/>
              </a:rPr>
              <a:t> </a:t>
            </a:r>
            <a:r>
              <a:rPr lang="en-US" sz="2000" dirty="0" err="1">
                <a:solidFill>
                  <a:srgbClr val="00B050"/>
                </a:solidFill>
                <a:latin typeface="+mj-lt"/>
              </a:rPr>
              <a:t>t</a:t>
            </a:r>
            <a:r>
              <a:rPr lang="en-US" sz="2000" baseline="-25000" dirty="0" err="1">
                <a:solidFill>
                  <a:srgbClr val="00B050"/>
                </a:solidFill>
                <a:latin typeface="+mj-lt"/>
              </a:rPr>
              <a:t>MEM</a:t>
            </a:r>
            <a:r>
              <a:rPr lang="en-US" sz="2000" baseline="-25000" dirty="0">
                <a:solidFill>
                  <a:srgbClr val="00B050"/>
                </a:solidFill>
                <a:latin typeface="+mj-lt"/>
              </a:rPr>
              <a:t>,</a:t>
            </a:r>
            <a:r>
              <a:rPr lang="en-US" sz="2000" dirty="0">
                <a:solidFill>
                  <a:srgbClr val="00B050"/>
                </a:solidFill>
                <a:latin typeface="+mj-lt"/>
              </a:rPr>
              <a:t> </a:t>
            </a:r>
            <a:r>
              <a:rPr lang="en-US" sz="2000" dirty="0" err="1">
                <a:solidFill>
                  <a:srgbClr val="00B050"/>
                </a:solidFill>
                <a:latin typeface="+mj-lt"/>
              </a:rPr>
              <a:t>t</a:t>
            </a:r>
            <a:r>
              <a:rPr lang="en-US" sz="2000" baseline="-25000" dirty="0" err="1">
                <a:solidFill>
                  <a:srgbClr val="00B050"/>
                </a:solidFill>
                <a:latin typeface="+mj-lt"/>
              </a:rPr>
              <a:t>WB</a:t>
            </a:r>
            <a:r>
              <a:rPr lang="en-US" sz="2000" dirty="0">
                <a:solidFill>
                  <a:srgbClr val="00B050"/>
                </a:solidFill>
                <a:latin typeface="+mj-lt"/>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darth.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79036" y="3962400"/>
            <a:ext cx="2987848" cy="1981200"/>
          </a:xfrm>
          <a:prstGeom prst="rect">
            <a:avLst/>
          </a:prstGeom>
        </p:spPr>
      </p:pic>
      <p:sp>
        <p:nvSpPr>
          <p:cNvPr id="2" name="Title 1"/>
          <p:cNvSpPr>
            <a:spLocks noGrp="1"/>
          </p:cNvSpPr>
          <p:nvPr>
            <p:ph type="title"/>
          </p:nvPr>
        </p:nvSpPr>
        <p:spPr/>
        <p:txBody>
          <a:bodyPr/>
          <a:lstStyle/>
          <a:p>
            <a:r>
              <a:rPr lang="en-US" dirty="0"/>
              <a:t>Branch Delay Slots</a:t>
            </a:r>
          </a:p>
        </p:txBody>
      </p:sp>
      <p:sp>
        <p:nvSpPr>
          <p:cNvPr id="3" name="Content Placeholder 2"/>
          <p:cNvSpPr>
            <a:spLocks noGrp="1"/>
          </p:cNvSpPr>
          <p:nvPr>
            <p:ph idx="1"/>
          </p:nvPr>
        </p:nvSpPr>
        <p:spPr>
          <a:xfrm>
            <a:off x="457200" y="1066800"/>
            <a:ext cx="8229600" cy="5486400"/>
          </a:xfrm>
        </p:spPr>
        <p:txBody>
          <a:bodyPr/>
          <a:lstStyle/>
          <a:p>
            <a:r>
              <a:rPr lang="en-US" dirty="0">
                <a:solidFill>
                  <a:srgbClr val="00B050"/>
                </a:solidFill>
              </a:rPr>
              <a:t>Pro</a:t>
            </a:r>
            <a:r>
              <a:rPr lang="en-US" dirty="0"/>
              <a:t>: If compiler can fill slot with useful instruction, no branch/jump penalty</a:t>
            </a:r>
          </a:p>
          <a:p>
            <a:r>
              <a:rPr lang="en-US" dirty="0">
                <a:solidFill>
                  <a:srgbClr val="C00000"/>
                </a:solidFill>
              </a:rPr>
              <a:t>Cons</a:t>
            </a:r>
            <a:r>
              <a:rPr lang="en-US" dirty="0"/>
              <a:t>:</a:t>
            </a:r>
          </a:p>
          <a:p>
            <a:pPr lvl="1"/>
            <a:r>
              <a:rPr lang="en-US" dirty="0"/>
              <a:t>Can’t fill slot with useful work ~50% of the time </a:t>
            </a:r>
            <a:r>
              <a:rPr lang="en-US" dirty="0">
                <a:sym typeface="Wingdings" pitchFamily="2" charset="2"/>
              </a:rPr>
              <a:t> Must insert NOP, longer code</a:t>
            </a:r>
          </a:p>
          <a:p>
            <a:pPr lvl="1"/>
            <a:r>
              <a:rPr lang="en-US" dirty="0"/>
              <a:t>Longer pipeline </a:t>
            </a:r>
            <a:r>
              <a:rPr lang="en-US" dirty="0">
                <a:sym typeface="Wingdings" pitchFamily="2" charset="2"/>
              </a:rPr>
              <a:t> More delay slots?</a:t>
            </a:r>
          </a:p>
          <a:p>
            <a:pPr lvl="1"/>
            <a:r>
              <a:rPr lang="en-US" dirty="0">
                <a:sym typeface="Wingdings" pitchFamily="2" charset="2"/>
              </a:rPr>
              <a:t>Branch prediction works better in practice</a:t>
            </a:r>
          </a:p>
          <a:p>
            <a:pPr lvl="1"/>
            <a:endParaRPr lang="en-US" dirty="0">
              <a:sym typeface="Wingdings" pitchFamily="2" charset="2"/>
            </a:endParaRPr>
          </a:p>
          <a:p>
            <a:pPr lvl="1"/>
            <a:endParaRPr lang="en-US" dirty="0">
              <a:sym typeface="Wingdings" pitchFamily="2" charset="2"/>
            </a:endParaRPr>
          </a:p>
          <a:p>
            <a:pPr lvl="1"/>
            <a:endParaRPr lang="en-US" dirty="0">
              <a:sym typeface="Wingdings" pitchFamily="2" charset="2"/>
            </a:endParaRPr>
          </a:p>
          <a:p>
            <a:pPr marL="457200" lvl="1" indent="0">
              <a:buNone/>
            </a:pPr>
            <a:endParaRPr lang="en-US" dirty="0">
              <a:sym typeface="Wingdings" pitchFamily="2" charset="2"/>
            </a:endParaRPr>
          </a:p>
          <a:p>
            <a:pPr lvl="1"/>
            <a:endParaRPr lang="en-US" dirty="0">
              <a:sym typeface="Wingdings" pitchFamily="2" charset="2"/>
            </a:endParaRPr>
          </a:p>
          <a:p>
            <a:endParaRPr lang="en-US" dirty="0">
              <a:sym typeface="Wingdings" pitchFamily="2" charset="2"/>
            </a:endParaRPr>
          </a:p>
          <a:p>
            <a:r>
              <a:rPr lang="en-US" dirty="0">
                <a:solidFill>
                  <a:srgbClr val="C00000"/>
                </a:solidFill>
                <a:sym typeface="Wingdings" pitchFamily="2" charset="2"/>
              </a:rPr>
              <a:t>ISAs outlive implementations, this is a bad idea</a:t>
            </a:r>
          </a:p>
        </p:txBody>
      </p:sp>
      <p:sp>
        <p:nvSpPr>
          <p:cNvPr id="6" name="Rounded Rectangular Callout 5"/>
          <p:cNvSpPr/>
          <p:nvPr/>
        </p:nvSpPr>
        <p:spPr>
          <a:xfrm>
            <a:off x="1393036" y="3886200"/>
            <a:ext cx="2133600" cy="1066800"/>
          </a:xfrm>
          <a:prstGeom prst="wedgeRoundRectCallout">
            <a:avLst>
              <a:gd name="adj1" fmla="val 74609"/>
              <a:gd name="adj2" fmla="val 41570"/>
              <a:gd name="adj3" fmla="val 16667"/>
            </a:avLst>
          </a:prstGeom>
          <a:solidFill>
            <a:schemeClr val="bg1"/>
          </a:solidFill>
          <a:ln w="317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I’m altering the ISA. Pray I do not alter it further…</a:t>
            </a:r>
          </a:p>
        </p:txBody>
      </p:sp>
      <p:sp>
        <p:nvSpPr>
          <p:cNvPr id="9" name="TextBox 8"/>
          <p:cNvSpPr txBox="1"/>
          <p:nvPr/>
        </p:nvSpPr>
        <p:spPr>
          <a:xfrm>
            <a:off x="6803236" y="3962400"/>
            <a:ext cx="1197764" cy="523220"/>
          </a:xfrm>
          <a:prstGeom prst="rect">
            <a:avLst/>
          </a:prstGeom>
          <a:noFill/>
        </p:spPr>
        <p:txBody>
          <a:bodyPr wrap="none" rtlCol="0">
            <a:spAutoFit/>
          </a:bodyPr>
          <a:lstStyle/>
          <a:p>
            <a:r>
              <a:rPr lang="en-US" sz="1400" dirty="0">
                <a:latin typeface="+mn-lt"/>
              </a:rPr>
              <a:t>Roger Schultz</a:t>
            </a:r>
          </a:p>
          <a:p>
            <a:r>
              <a:rPr lang="en-US" sz="1400" dirty="0">
                <a:latin typeface="+mn-lt"/>
              </a:rPr>
              <a:t>(CC-BY 2.0)</a:t>
            </a:r>
          </a:p>
        </p:txBody>
      </p:sp>
    </p:spTree>
    <p:extLst>
      <p:ext uri="{BB962C8B-B14F-4D97-AF65-F5344CB8AC3E}">
        <p14:creationId xmlns:p14="http://schemas.microsoft.com/office/powerpoint/2010/main" val="1025501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Exceptions</a:t>
            </a:r>
          </a:p>
        </p:txBody>
      </p:sp>
      <p:sp>
        <p:nvSpPr>
          <p:cNvPr id="3" name="Content Placeholder 2"/>
          <p:cNvSpPr>
            <a:spLocks noGrp="1"/>
          </p:cNvSpPr>
          <p:nvPr>
            <p:ph idx="1"/>
          </p:nvPr>
        </p:nvSpPr>
        <p:spPr/>
        <p:txBody>
          <a:bodyPr/>
          <a:lstStyle/>
          <a:p>
            <a:r>
              <a:rPr lang="en-US" dirty="0"/>
              <a:t>On an exception, need to:</a:t>
            </a:r>
          </a:p>
          <a:p>
            <a:pPr lvl="1"/>
            <a:r>
              <a:rPr lang="en-US" dirty="0"/>
              <a:t>Save current PC+4 in XP (R30)</a:t>
            </a:r>
          </a:p>
          <a:p>
            <a:pPr lvl="1"/>
            <a:r>
              <a:rPr lang="en-US" dirty="0"/>
              <a:t>Load PC with exception vector (</a:t>
            </a:r>
            <a:r>
              <a:rPr lang="en-US" dirty="0" err="1"/>
              <a:t>IllOp</a:t>
            </a:r>
            <a:r>
              <a:rPr lang="en-US" dirty="0"/>
              <a:t> or </a:t>
            </a:r>
            <a:r>
              <a:rPr lang="en-US" dirty="0" err="1"/>
              <a:t>XAdr</a:t>
            </a:r>
            <a:r>
              <a:rPr lang="en-US" dirty="0"/>
              <a:t>)</a:t>
            </a:r>
          </a:p>
          <a:p>
            <a:r>
              <a:rPr lang="en-US" dirty="0"/>
              <a:t>Exceptions cause control flow hazards!</a:t>
            </a:r>
          </a:p>
          <a:p>
            <a:pPr lvl="1"/>
            <a:r>
              <a:rPr lang="en-US" dirty="0"/>
              <a:t>They are</a:t>
            </a:r>
            <a:r>
              <a:rPr lang="en-US" dirty="0">
                <a:solidFill>
                  <a:srgbClr val="C00000"/>
                </a:solidFill>
              </a:rPr>
              <a:t> implicit branches</a:t>
            </a:r>
          </a:p>
          <a:p>
            <a:r>
              <a:rPr lang="en-US" dirty="0"/>
              <a:t>Want </a:t>
            </a:r>
            <a:r>
              <a:rPr lang="en-US" dirty="0">
                <a:solidFill>
                  <a:srgbClr val="C00000"/>
                </a:solidFill>
              </a:rPr>
              <a:t>precise exceptions</a:t>
            </a:r>
            <a:r>
              <a:rPr lang="en-US" dirty="0"/>
              <a:t>:</a:t>
            </a:r>
          </a:p>
          <a:p>
            <a:pPr lvl="1"/>
            <a:r>
              <a:rPr lang="en-US" dirty="0"/>
              <a:t>All preceding instructions must have completed</a:t>
            </a:r>
          </a:p>
          <a:p>
            <a:pPr lvl="1"/>
            <a:r>
              <a:rPr lang="en-US" dirty="0"/>
              <a:t>Instruction causing exception and future instructions must not have executed</a:t>
            </a:r>
          </a:p>
          <a:p>
            <a:pPr lvl="2"/>
            <a:r>
              <a:rPr lang="en-US" dirty="0"/>
              <a:t>No updates to register or memory</a:t>
            </a:r>
          </a:p>
          <a:p>
            <a:pPr lvl="2"/>
            <a:endParaRPr lang="en-US" dirty="0"/>
          </a:p>
          <a:p>
            <a:pPr lvl="1"/>
            <a:r>
              <a:rPr lang="en-US" dirty="0"/>
              <a:t>Simple in single-cycle machines, more complex with pipelining</a:t>
            </a:r>
          </a:p>
        </p:txBody>
      </p:sp>
    </p:spTree>
    <p:extLst>
      <p:ext uri="{BB962C8B-B14F-4D97-AF65-F5344CB8AC3E}">
        <p14:creationId xmlns:p14="http://schemas.microsoft.com/office/powerpoint/2010/main" val="623507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Can Exceptions Happen?</a:t>
            </a:r>
          </a:p>
        </p:txBody>
      </p:sp>
      <p:sp>
        <p:nvSpPr>
          <p:cNvPr id="33" name="Content Placeholder 32"/>
          <p:cNvSpPr>
            <a:spLocks noGrp="1"/>
          </p:cNvSpPr>
          <p:nvPr>
            <p:ph idx="1"/>
          </p:nvPr>
        </p:nvSpPr>
        <p:spPr>
          <a:xfrm>
            <a:off x="457200" y="4724400"/>
            <a:ext cx="8229600" cy="1554163"/>
          </a:xfrm>
        </p:spPr>
        <p:txBody>
          <a:bodyPr/>
          <a:lstStyle/>
          <a:p>
            <a:r>
              <a:rPr lang="en-US" dirty="0"/>
              <a:t>Instructions following the one that causes the exception may already be in the pipeline…</a:t>
            </a:r>
          </a:p>
          <a:p>
            <a:r>
              <a:rPr lang="en-US" dirty="0"/>
              <a:t>… but none has written registers or memory yet </a:t>
            </a:r>
            <a:r>
              <a:rPr lang="en-US" dirty="0">
                <a:sym typeface="Wingdings" pitchFamily="2" charset="2"/>
              </a:rPr>
              <a:t></a:t>
            </a:r>
            <a:r>
              <a:rPr lang="en-US" dirty="0"/>
              <a:t> </a:t>
            </a:r>
          </a:p>
        </p:txBody>
      </p:sp>
      <p:grpSp>
        <p:nvGrpSpPr>
          <p:cNvPr id="5" name="Group 5"/>
          <p:cNvGrpSpPr>
            <a:grpSpLocks/>
          </p:cNvGrpSpPr>
          <p:nvPr/>
        </p:nvGrpSpPr>
        <p:grpSpPr bwMode="auto">
          <a:xfrm>
            <a:off x="1066800" y="1371600"/>
            <a:ext cx="1206500" cy="373063"/>
            <a:chOff x="672" y="1824"/>
            <a:chExt cx="760" cy="235"/>
          </a:xfrm>
        </p:grpSpPr>
        <p:sp>
          <p:nvSpPr>
            <p:cNvPr id="7" name="Rectangle 6"/>
            <p:cNvSpPr>
              <a:spLocks noChangeArrowheads="1"/>
            </p:cNvSpPr>
            <p:nvPr/>
          </p:nvSpPr>
          <p:spPr bwMode="auto">
            <a:xfrm>
              <a:off x="672" y="1827"/>
              <a:ext cx="760" cy="232"/>
            </a:xfrm>
            <a:prstGeom prst="rect">
              <a:avLst/>
            </a:prstGeom>
            <a:solidFill>
              <a:srgbClr val="FFFFCC"/>
            </a:solidFill>
            <a:ln w="12700">
              <a:solidFill>
                <a:schemeClr val="tx1"/>
              </a:solidFill>
              <a:miter lim="800000"/>
              <a:headEnd/>
              <a:tailEnd/>
            </a:ln>
          </p:spPr>
          <p:txBody>
            <a:bodyPr wrap="none" anchor="ctr"/>
            <a:lstStyle/>
            <a:p>
              <a:endParaRPr lang="en-US">
                <a:latin typeface="+mn-lt"/>
              </a:endParaRPr>
            </a:p>
          </p:txBody>
        </p:sp>
        <p:sp>
          <p:nvSpPr>
            <p:cNvPr id="8" name="Rectangle 7"/>
            <p:cNvSpPr>
              <a:spLocks noChangeArrowheads="1"/>
            </p:cNvSpPr>
            <p:nvPr/>
          </p:nvSpPr>
          <p:spPr bwMode="auto">
            <a:xfrm>
              <a:off x="939" y="1824"/>
              <a:ext cx="220" cy="214"/>
            </a:xfrm>
            <a:prstGeom prst="rect">
              <a:avLst/>
            </a:prstGeom>
            <a:noFill/>
            <a:ln w="12700">
              <a:noFill/>
              <a:miter lim="800000"/>
              <a:headEnd/>
              <a:tailEnd/>
            </a:ln>
          </p:spPr>
          <p:txBody>
            <a:bodyPr wrap="none" lIns="90488" tIns="44450" rIns="90488" bIns="44450">
              <a:spAutoFit/>
            </a:bodyPr>
            <a:lstStyle/>
            <a:p>
              <a:pPr eaLnBrk="0" hangingPunct="0">
                <a:lnSpc>
                  <a:spcPct val="90000"/>
                </a:lnSpc>
              </a:pPr>
              <a:r>
                <a:rPr lang="en-US">
                  <a:latin typeface="+mn-lt"/>
                </a:rPr>
                <a:t>IF</a:t>
              </a:r>
            </a:p>
          </p:txBody>
        </p:sp>
      </p:grpSp>
      <p:grpSp>
        <p:nvGrpSpPr>
          <p:cNvPr id="10" name="Group 10"/>
          <p:cNvGrpSpPr>
            <a:grpSpLocks/>
          </p:cNvGrpSpPr>
          <p:nvPr/>
        </p:nvGrpSpPr>
        <p:grpSpPr bwMode="auto">
          <a:xfrm>
            <a:off x="1066800" y="4114800"/>
            <a:ext cx="1206500" cy="373063"/>
            <a:chOff x="2932" y="4945"/>
            <a:chExt cx="760" cy="235"/>
          </a:xfrm>
        </p:grpSpPr>
        <p:sp>
          <p:nvSpPr>
            <p:cNvPr id="13" name="Rectangle 11"/>
            <p:cNvSpPr>
              <a:spLocks noChangeArrowheads="1"/>
            </p:cNvSpPr>
            <p:nvPr/>
          </p:nvSpPr>
          <p:spPr bwMode="auto">
            <a:xfrm>
              <a:off x="2932" y="4948"/>
              <a:ext cx="760" cy="232"/>
            </a:xfrm>
            <a:prstGeom prst="rect">
              <a:avLst/>
            </a:prstGeom>
            <a:solidFill>
              <a:srgbClr val="FFFFCC"/>
            </a:solidFill>
            <a:ln w="12700">
              <a:solidFill>
                <a:schemeClr val="tx1"/>
              </a:solidFill>
              <a:miter lim="800000"/>
              <a:headEnd/>
              <a:tailEnd/>
            </a:ln>
          </p:spPr>
          <p:txBody>
            <a:bodyPr wrap="none" anchor="ctr"/>
            <a:lstStyle/>
            <a:p>
              <a:endParaRPr lang="en-US">
                <a:latin typeface="+mn-lt"/>
              </a:endParaRPr>
            </a:p>
          </p:txBody>
        </p:sp>
        <p:sp>
          <p:nvSpPr>
            <p:cNvPr id="14" name="Rectangle 12"/>
            <p:cNvSpPr>
              <a:spLocks noChangeArrowheads="1"/>
            </p:cNvSpPr>
            <p:nvPr/>
          </p:nvSpPr>
          <p:spPr bwMode="auto">
            <a:xfrm>
              <a:off x="3151" y="4945"/>
              <a:ext cx="348" cy="214"/>
            </a:xfrm>
            <a:prstGeom prst="rect">
              <a:avLst/>
            </a:prstGeom>
            <a:noFill/>
            <a:ln w="12700">
              <a:noFill/>
              <a:miter lim="800000"/>
              <a:headEnd/>
              <a:tailEnd/>
            </a:ln>
          </p:spPr>
          <p:txBody>
            <a:bodyPr wrap="none" lIns="90488" tIns="44450" rIns="90488" bIns="44450">
              <a:spAutoFit/>
            </a:bodyPr>
            <a:lstStyle/>
            <a:p>
              <a:pPr eaLnBrk="0" hangingPunct="0">
                <a:lnSpc>
                  <a:spcPct val="90000"/>
                </a:lnSpc>
              </a:pPr>
              <a:r>
                <a:rPr lang="en-US" dirty="0">
                  <a:latin typeface="+mn-lt"/>
                </a:rPr>
                <a:t>WB</a:t>
              </a:r>
            </a:p>
          </p:txBody>
        </p:sp>
      </p:grpSp>
      <p:sp>
        <p:nvSpPr>
          <p:cNvPr id="11" name="Line 13"/>
          <p:cNvSpPr>
            <a:spLocks noChangeShapeType="1"/>
          </p:cNvSpPr>
          <p:nvPr/>
        </p:nvSpPr>
        <p:spPr bwMode="auto">
          <a:xfrm>
            <a:off x="1676400" y="3822700"/>
            <a:ext cx="0" cy="292100"/>
          </a:xfrm>
          <a:prstGeom prst="line">
            <a:avLst/>
          </a:prstGeom>
          <a:noFill/>
          <a:ln w="12700">
            <a:solidFill>
              <a:schemeClr val="tx1"/>
            </a:solidFill>
            <a:round/>
            <a:headEnd/>
            <a:tailEnd type="triangle" w="med" len="med"/>
          </a:ln>
        </p:spPr>
        <p:txBody>
          <a:bodyPr wrap="none" anchor="ctr"/>
          <a:lstStyle/>
          <a:p>
            <a:endParaRPr lang="en-US">
              <a:latin typeface="+mn-lt"/>
            </a:endParaRPr>
          </a:p>
        </p:txBody>
      </p:sp>
      <p:grpSp>
        <p:nvGrpSpPr>
          <p:cNvPr id="16" name="Group 16"/>
          <p:cNvGrpSpPr>
            <a:grpSpLocks/>
          </p:cNvGrpSpPr>
          <p:nvPr/>
        </p:nvGrpSpPr>
        <p:grpSpPr bwMode="auto">
          <a:xfrm>
            <a:off x="1066800" y="2062171"/>
            <a:ext cx="1206500" cy="368300"/>
            <a:chOff x="2932" y="4084"/>
            <a:chExt cx="760" cy="232"/>
          </a:xfrm>
        </p:grpSpPr>
        <p:sp>
          <p:nvSpPr>
            <p:cNvPr id="19" name="Rectangle 17"/>
            <p:cNvSpPr>
              <a:spLocks noChangeArrowheads="1"/>
            </p:cNvSpPr>
            <p:nvPr/>
          </p:nvSpPr>
          <p:spPr bwMode="auto">
            <a:xfrm>
              <a:off x="2932" y="4084"/>
              <a:ext cx="760" cy="232"/>
            </a:xfrm>
            <a:prstGeom prst="rect">
              <a:avLst/>
            </a:prstGeom>
            <a:solidFill>
              <a:srgbClr val="FFFFCC"/>
            </a:solidFill>
            <a:ln w="12700">
              <a:solidFill>
                <a:schemeClr val="tx1"/>
              </a:solidFill>
              <a:miter lim="800000"/>
              <a:headEnd/>
              <a:tailEnd/>
            </a:ln>
          </p:spPr>
          <p:txBody>
            <a:bodyPr wrap="none" anchor="ctr"/>
            <a:lstStyle/>
            <a:p>
              <a:endParaRPr lang="en-US">
                <a:latin typeface="+mn-lt"/>
              </a:endParaRPr>
            </a:p>
          </p:txBody>
        </p:sp>
        <p:sp>
          <p:nvSpPr>
            <p:cNvPr id="20" name="Rectangle 18"/>
            <p:cNvSpPr>
              <a:spLocks noChangeArrowheads="1"/>
            </p:cNvSpPr>
            <p:nvPr/>
          </p:nvSpPr>
          <p:spPr bwMode="auto">
            <a:xfrm>
              <a:off x="3172" y="4089"/>
              <a:ext cx="272" cy="214"/>
            </a:xfrm>
            <a:prstGeom prst="rect">
              <a:avLst/>
            </a:prstGeom>
            <a:noFill/>
            <a:ln w="12700">
              <a:noFill/>
              <a:miter lim="800000"/>
              <a:headEnd/>
              <a:tailEnd/>
            </a:ln>
          </p:spPr>
          <p:txBody>
            <a:bodyPr wrap="none" lIns="90488" tIns="44450" rIns="90488" bIns="44450">
              <a:spAutoFit/>
            </a:bodyPr>
            <a:lstStyle/>
            <a:p>
              <a:pPr eaLnBrk="0" hangingPunct="0">
                <a:lnSpc>
                  <a:spcPct val="90000"/>
                </a:lnSpc>
              </a:pPr>
              <a:r>
                <a:rPr lang="en-US" dirty="0">
                  <a:latin typeface="+mn-lt"/>
                </a:rPr>
                <a:t>RF</a:t>
              </a:r>
            </a:p>
          </p:txBody>
        </p:sp>
      </p:grpSp>
      <p:sp>
        <p:nvSpPr>
          <p:cNvPr id="17" name="Line 19"/>
          <p:cNvSpPr>
            <a:spLocks noChangeShapeType="1"/>
          </p:cNvSpPr>
          <p:nvPr/>
        </p:nvSpPr>
        <p:spPr bwMode="auto">
          <a:xfrm>
            <a:off x="1670050" y="1757363"/>
            <a:ext cx="0" cy="292100"/>
          </a:xfrm>
          <a:prstGeom prst="line">
            <a:avLst/>
          </a:prstGeom>
          <a:noFill/>
          <a:ln w="12700">
            <a:solidFill>
              <a:schemeClr val="tx1"/>
            </a:solidFill>
            <a:round/>
            <a:headEnd/>
            <a:tailEnd type="triangle" w="med" len="med"/>
          </a:ln>
        </p:spPr>
        <p:txBody>
          <a:bodyPr wrap="none" anchor="ctr"/>
          <a:lstStyle/>
          <a:p>
            <a:endParaRPr lang="en-US">
              <a:latin typeface="+mn-lt"/>
            </a:endParaRPr>
          </a:p>
        </p:txBody>
      </p:sp>
      <p:sp>
        <p:nvSpPr>
          <p:cNvPr id="18" name="Rectangle 20"/>
          <p:cNvSpPr>
            <a:spLocks noChangeArrowheads="1"/>
          </p:cNvSpPr>
          <p:nvPr/>
        </p:nvSpPr>
        <p:spPr bwMode="auto">
          <a:xfrm>
            <a:off x="2895600" y="2043058"/>
            <a:ext cx="5334000" cy="366767"/>
          </a:xfrm>
          <a:prstGeom prst="rect">
            <a:avLst/>
          </a:prstGeom>
          <a:noFill/>
          <a:ln w="12700">
            <a:noFill/>
            <a:miter lim="800000"/>
            <a:headEnd/>
            <a:tailEnd/>
          </a:ln>
        </p:spPr>
        <p:txBody>
          <a:bodyPr lIns="90488" tIns="44450" rIns="90488" bIns="44450">
            <a:spAutoFit/>
          </a:bodyPr>
          <a:lstStyle/>
          <a:p>
            <a:pPr marL="228600" indent="-228600" eaLnBrk="0" hangingPunct="0">
              <a:lnSpc>
                <a:spcPct val="90000"/>
              </a:lnSpc>
              <a:spcBef>
                <a:spcPct val="50000"/>
              </a:spcBef>
            </a:pPr>
            <a:r>
              <a:rPr lang="en-US" sz="2000" dirty="0">
                <a:solidFill>
                  <a:srgbClr val="CC0000"/>
                </a:solidFill>
                <a:latin typeface="+mn-lt"/>
              </a:rPr>
              <a:t>Illegal instruction</a:t>
            </a:r>
            <a:endParaRPr lang="en-US" sz="2000" dirty="0">
              <a:latin typeface="+mn-lt"/>
            </a:endParaRPr>
          </a:p>
        </p:txBody>
      </p:sp>
      <p:grpSp>
        <p:nvGrpSpPr>
          <p:cNvPr id="22" name="Group 22"/>
          <p:cNvGrpSpPr>
            <a:grpSpLocks/>
          </p:cNvGrpSpPr>
          <p:nvPr/>
        </p:nvGrpSpPr>
        <p:grpSpPr bwMode="auto">
          <a:xfrm>
            <a:off x="1066800" y="2743200"/>
            <a:ext cx="1206500" cy="373062"/>
            <a:chOff x="2932" y="4513"/>
            <a:chExt cx="760" cy="235"/>
          </a:xfrm>
        </p:grpSpPr>
        <p:sp>
          <p:nvSpPr>
            <p:cNvPr id="25" name="Rectangle 23"/>
            <p:cNvSpPr>
              <a:spLocks noChangeArrowheads="1"/>
            </p:cNvSpPr>
            <p:nvPr/>
          </p:nvSpPr>
          <p:spPr bwMode="auto">
            <a:xfrm>
              <a:off x="2932" y="4516"/>
              <a:ext cx="760" cy="232"/>
            </a:xfrm>
            <a:prstGeom prst="rect">
              <a:avLst/>
            </a:prstGeom>
            <a:solidFill>
              <a:srgbClr val="FFFFCC"/>
            </a:solidFill>
            <a:ln w="12700">
              <a:solidFill>
                <a:schemeClr val="tx1"/>
              </a:solidFill>
              <a:miter lim="800000"/>
              <a:headEnd/>
              <a:tailEnd/>
            </a:ln>
          </p:spPr>
          <p:txBody>
            <a:bodyPr wrap="none" anchor="ctr"/>
            <a:lstStyle/>
            <a:p>
              <a:endParaRPr lang="en-US">
                <a:latin typeface="+mn-lt"/>
              </a:endParaRPr>
            </a:p>
          </p:txBody>
        </p:sp>
        <p:sp>
          <p:nvSpPr>
            <p:cNvPr id="26" name="Rectangle 24"/>
            <p:cNvSpPr>
              <a:spLocks noChangeArrowheads="1"/>
            </p:cNvSpPr>
            <p:nvPr/>
          </p:nvSpPr>
          <p:spPr bwMode="auto">
            <a:xfrm>
              <a:off x="3103" y="4513"/>
              <a:ext cx="387" cy="214"/>
            </a:xfrm>
            <a:prstGeom prst="rect">
              <a:avLst/>
            </a:prstGeom>
            <a:noFill/>
            <a:ln w="12700">
              <a:noFill/>
              <a:miter lim="800000"/>
              <a:headEnd/>
              <a:tailEnd/>
            </a:ln>
          </p:spPr>
          <p:txBody>
            <a:bodyPr wrap="none" lIns="90488" tIns="44450" rIns="90488" bIns="44450">
              <a:spAutoFit/>
            </a:bodyPr>
            <a:lstStyle/>
            <a:p>
              <a:pPr eaLnBrk="0" hangingPunct="0">
                <a:lnSpc>
                  <a:spcPct val="90000"/>
                </a:lnSpc>
              </a:pPr>
              <a:r>
                <a:rPr lang="en-US" dirty="0">
                  <a:latin typeface="+mn-lt"/>
                </a:rPr>
                <a:t>ALU</a:t>
              </a:r>
            </a:p>
          </p:txBody>
        </p:sp>
      </p:grpSp>
      <p:sp>
        <p:nvSpPr>
          <p:cNvPr id="23" name="Line 25"/>
          <p:cNvSpPr>
            <a:spLocks noChangeShapeType="1"/>
          </p:cNvSpPr>
          <p:nvPr/>
        </p:nvSpPr>
        <p:spPr bwMode="auto">
          <a:xfrm>
            <a:off x="1670050" y="2443163"/>
            <a:ext cx="0" cy="292100"/>
          </a:xfrm>
          <a:prstGeom prst="line">
            <a:avLst/>
          </a:prstGeom>
          <a:noFill/>
          <a:ln w="12700">
            <a:solidFill>
              <a:schemeClr val="tx1"/>
            </a:solidFill>
            <a:round/>
            <a:headEnd/>
            <a:tailEnd type="triangle" w="med" len="med"/>
          </a:ln>
        </p:spPr>
        <p:txBody>
          <a:bodyPr wrap="none" anchor="ctr"/>
          <a:lstStyle/>
          <a:p>
            <a:endParaRPr lang="en-US">
              <a:latin typeface="+mn-lt"/>
            </a:endParaRPr>
          </a:p>
        </p:txBody>
      </p:sp>
      <p:sp>
        <p:nvSpPr>
          <p:cNvPr id="24" name="Rectangle 26"/>
          <p:cNvSpPr>
            <a:spLocks noChangeArrowheads="1"/>
          </p:cNvSpPr>
          <p:nvPr/>
        </p:nvSpPr>
        <p:spPr bwMode="auto">
          <a:xfrm>
            <a:off x="2895600" y="2728858"/>
            <a:ext cx="5334000" cy="366767"/>
          </a:xfrm>
          <a:prstGeom prst="rect">
            <a:avLst/>
          </a:prstGeom>
          <a:noFill/>
          <a:ln w="12700">
            <a:noFill/>
            <a:miter lim="800000"/>
            <a:headEnd/>
            <a:tailEnd/>
          </a:ln>
        </p:spPr>
        <p:txBody>
          <a:bodyPr lIns="90488" tIns="44450" rIns="90488" bIns="44450">
            <a:spAutoFit/>
          </a:bodyPr>
          <a:lstStyle/>
          <a:p>
            <a:pPr marL="228600" indent="-228600" eaLnBrk="0" hangingPunct="0">
              <a:lnSpc>
                <a:spcPct val="90000"/>
              </a:lnSpc>
              <a:spcBef>
                <a:spcPct val="50000"/>
              </a:spcBef>
            </a:pPr>
            <a:r>
              <a:rPr lang="en-US" sz="2000" dirty="0">
                <a:solidFill>
                  <a:srgbClr val="CC0000"/>
                </a:solidFill>
                <a:latin typeface="+mn-lt"/>
              </a:rPr>
              <a:t>Arithmetic exception </a:t>
            </a:r>
            <a:r>
              <a:rPr lang="en-US" sz="2000" dirty="0">
                <a:latin typeface="+mn-lt"/>
              </a:rPr>
              <a:t>(e.g., divide by zero)</a:t>
            </a:r>
          </a:p>
        </p:txBody>
      </p:sp>
      <p:sp>
        <p:nvSpPr>
          <p:cNvPr id="28" name="Rectangle 28"/>
          <p:cNvSpPr>
            <a:spLocks noChangeArrowheads="1"/>
          </p:cNvSpPr>
          <p:nvPr/>
        </p:nvSpPr>
        <p:spPr bwMode="auto">
          <a:xfrm>
            <a:off x="1066800" y="3433766"/>
            <a:ext cx="1219200" cy="368300"/>
          </a:xfrm>
          <a:prstGeom prst="rect">
            <a:avLst/>
          </a:prstGeom>
          <a:solidFill>
            <a:srgbClr val="FFFFCC"/>
          </a:solidFill>
          <a:ln w="12700">
            <a:solidFill>
              <a:schemeClr val="tx1"/>
            </a:solidFill>
            <a:miter lim="800000"/>
            <a:headEnd/>
            <a:tailEnd/>
          </a:ln>
        </p:spPr>
        <p:txBody>
          <a:bodyPr wrap="none" anchor="ctr"/>
          <a:lstStyle/>
          <a:p>
            <a:endParaRPr lang="en-US">
              <a:latin typeface="+mn-lt"/>
            </a:endParaRPr>
          </a:p>
        </p:txBody>
      </p:sp>
      <p:sp>
        <p:nvSpPr>
          <p:cNvPr id="29" name="Rectangle 29"/>
          <p:cNvSpPr>
            <a:spLocks noChangeArrowheads="1"/>
          </p:cNvSpPr>
          <p:nvPr/>
        </p:nvSpPr>
        <p:spPr bwMode="auto">
          <a:xfrm>
            <a:off x="1226976" y="3441700"/>
            <a:ext cx="961053" cy="339725"/>
          </a:xfrm>
          <a:prstGeom prst="rect">
            <a:avLst/>
          </a:prstGeom>
          <a:noFill/>
          <a:ln w="12700">
            <a:noFill/>
            <a:miter lim="800000"/>
            <a:headEnd/>
            <a:tailEnd/>
          </a:ln>
        </p:spPr>
        <p:txBody>
          <a:bodyPr lIns="90488" tIns="44450" rIns="90488" bIns="44450">
            <a:spAutoFit/>
          </a:bodyPr>
          <a:lstStyle/>
          <a:p>
            <a:pPr algn="ctr" eaLnBrk="0" hangingPunct="0">
              <a:lnSpc>
                <a:spcPct val="90000"/>
              </a:lnSpc>
            </a:pPr>
            <a:r>
              <a:rPr lang="en-US">
                <a:latin typeface="+mn-lt"/>
              </a:rPr>
              <a:t>MEM</a:t>
            </a:r>
          </a:p>
        </p:txBody>
      </p:sp>
      <p:sp>
        <p:nvSpPr>
          <p:cNvPr id="30" name="Line 30"/>
          <p:cNvSpPr>
            <a:spLocks noChangeShapeType="1"/>
          </p:cNvSpPr>
          <p:nvPr/>
        </p:nvSpPr>
        <p:spPr bwMode="auto">
          <a:xfrm>
            <a:off x="1700828" y="3128966"/>
            <a:ext cx="0" cy="292100"/>
          </a:xfrm>
          <a:prstGeom prst="line">
            <a:avLst/>
          </a:prstGeom>
          <a:noFill/>
          <a:ln w="12700">
            <a:solidFill>
              <a:schemeClr val="tx1"/>
            </a:solidFill>
            <a:round/>
            <a:headEnd/>
            <a:tailEnd type="triangle" w="med" len="med"/>
          </a:ln>
        </p:spPr>
        <p:txBody>
          <a:bodyPr wrap="none" anchor="ctr"/>
          <a:lstStyle/>
          <a:p>
            <a:endParaRPr lang="en-US">
              <a:latin typeface="+mn-lt"/>
            </a:endParaRPr>
          </a:p>
        </p:txBody>
      </p:sp>
      <p:sp>
        <p:nvSpPr>
          <p:cNvPr id="31" name="Rectangle 31"/>
          <p:cNvSpPr>
            <a:spLocks noChangeArrowheads="1"/>
          </p:cNvSpPr>
          <p:nvPr/>
        </p:nvSpPr>
        <p:spPr bwMode="auto">
          <a:xfrm>
            <a:off x="2895600" y="3400425"/>
            <a:ext cx="5943179" cy="366767"/>
          </a:xfrm>
          <a:prstGeom prst="rect">
            <a:avLst/>
          </a:prstGeom>
          <a:noFill/>
          <a:ln w="12700">
            <a:noFill/>
            <a:miter lim="800000"/>
            <a:headEnd/>
            <a:tailEnd/>
          </a:ln>
        </p:spPr>
        <p:txBody>
          <a:bodyPr wrap="square" lIns="90488" tIns="44450" rIns="90488" bIns="44450">
            <a:spAutoFit/>
          </a:bodyPr>
          <a:lstStyle/>
          <a:p>
            <a:pPr marL="228600" indent="-228600" eaLnBrk="0" hangingPunct="0">
              <a:lnSpc>
                <a:spcPct val="90000"/>
              </a:lnSpc>
              <a:spcBef>
                <a:spcPct val="50000"/>
              </a:spcBef>
            </a:pPr>
            <a:r>
              <a:rPr lang="en-US" sz="2000" dirty="0">
                <a:solidFill>
                  <a:srgbClr val="CC0000"/>
                </a:solidFill>
                <a:latin typeface="+mn-lt"/>
              </a:rPr>
              <a:t>Memory fault</a:t>
            </a:r>
            <a:r>
              <a:rPr lang="en-US" sz="2000" dirty="0">
                <a:latin typeface="+mn-lt"/>
              </a:rPr>
              <a:t> (e.g., illegal memory address)</a:t>
            </a:r>
          </a:p>
        </p:txBody>
      </p:sp>
      <p:sp>
        <p:nvSpPr>
          <p:cNvPr id="27" name="Rectangle 31"/>
          <p:cNvSpPr>
            <a:spLocks noChangeArrowheads="1"/>
          </p:cNvSpPr>
          <p:nvPr/>
        </p:nvSpPr>
        <p:spPr bwMode="auto">
          <a:xfrm>
            <a:off x="2895600" y="1371600"/>
            <a:ext cx="5943179" cy="366767"/>
          </a:xfrm>
          <a:prstGeom prst="rect">
            <a:avLst/>
          </a:prstGeom>
          <a:noFill/>
          <a:ln w="12700">
            <a:noFill/>
            <a:miter lim="800000"/>
            <a:headEnd/>
            <a:tailEnd/>
          </a:ln>
        </p:spPr>
        <p:txBody>
          <a:bodyPr wrap="square" lIns="90488" tIns="44450" rIns="90488" bIns="44450">
            <a:spAutoFit/>
          </a:bodyPr>
          <a:lstStyle/>
          <a:p>
            <a:pPr marL="228600" indent="-228600" eaLnBrk="0" hangingPunct="0">
              <a:lnSpc>
                <a:spcPct val="90000"/>
              </a:lnSpc>
              <a:spcBef>
                <a:spcPct val="50000"/>
              </a:spcBef>
            </a:pPr>
            <a:r>
              <a:rPr lang="en-US" sz="2000" dirty="0">
                <a:solidFill>
                  <a:srgbClr val="CC0000"/>
                </a:solidFill>
                <a:latin typeface="+mn-lt"/>
              </a:rPr>
              <a:t>Memory fault</a:t>
            </a:r>
            <a:r>
              <a:rPr lang="en-US" sz="2000" dirty="0">
                <a:latin typeface="+mn-lt"/>
              </a:rPr>
              <a:t> (e.g., illegal memory address)</a:t>
            </a:r>
          </a:p>
        </p:txBody>
      </p:sp>
    </p:spTree>
    <p:extLst>
      <p:ext uri="{BB962C8B-B14F-4D97-AF65-F5344CB8AC3E}">
        <p14:creationId xmlns:p14="http://schemas.microsoft.com/office/powerpoint/2010/main" val="3158219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3">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build="p"/>
      <p:bldP spid="18" grpId="0"/>
      <p:bldP spid="24" grpId="0"/>
      <p:bldP spid="31" grpId="0"/>
      <p:bldP spid="27"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Resolving Exceptions</a:t>
            </a:r>
          </a:p>
        </p:txBody>
      </p:sp>
      <p:sp>
        <p:nvSpPr>
          <p:cNvPr id="3" name="Content Placeholder 2"/>
          <p:cNvSpPr>
            <a:spLocks noGrp="1"/>
          </p:cNvSpPr>
          <p:nvPr>
            <p:ph idx="1"/>
          </p:nvPr>
        </p:nvSpPr>
        <p:spPr>
          <a:xfrm>
            <a:off x="457200" y="1066801"/>
            <a:ext cx="8229600" cy="2514599"/>
          </a:xfrm>
        </p:spPr>
        <p:txBody>
          <a:bodyPr/>
          <a:lstStyle/>
          <a:p>
            <a:r>
              <a:rPr lang="en-US" dirty="0"/>
              <a:t>If an instruction has an exception at stage </a:t>
            </a:r>
            <a:r>
              <a:rPr lang="en-US" dirty="0" err="1"/>
              <a:t>i</a:t>
            </a:r>
            <a:endParaRPr lang="en-US" dirty="0"/>
          </a:p>
          <a:p>
            <a:pPr lvl="1"/>
            <a:r>
              <a:rPr lang="en-US" dirty="0"/>
              <a:t>Turn that instruction into BNE(R31, 0, XP) to save PC+4</a:t>
            </a:r>
          </a:p>
          <a:p>
            <a:pPr lvl="1"/>
            <a:r>
              <a:rPr lang="en-US" dirty="0"/>
              <a:t>Annul instructions in stages </a:t>
            </a:r>
            <a:r>
              <a:rPr lang="en-US" dirty="0">
                <a:solidFill>
                  <a:srgbClr val="C00000"/>
                </a:solidFill>
              </a:rPr>
              <a:t>i-1,…,1 </a:t>
            </a:r>
            <a:r>
              <a:rPr lang="en-US" dirty="0"/>
              <a:t>(flush the pipeline)</a:t>
            </a:r>
          </a:p>
          <a:p>
            <a:pPr lvl="1"/>
            <a:r>
              <a:rPr lang="en-US" dirty="0"/>
              <a:t>Set PC </a:t>
            </a:r>
            <a:r>
              <a:rPr lang="en-US" dirty="0">
                <a:sym typeface="Wingdings" pitchFamily="2" charset="2"/>
              </a:rPr>
              <a:t> </a:t>
            </a:r>
            <a:r>
              <a:rPr lang="en-US" dirty="0" err="1">
                <a:sym typeface="Wingdings" pitchFamily="2" charset="2"/>
              </a:rPr>
              <a:t>IllOp</a:t>
            </a:r>
            <a:r>
              <a:rPr lang="en-US" dirty="0">
                <a:sym typeface="Wingdings" pitchFamily="2" charset="2"/>
              </a:rPr>
              <a:t> or </a:t>
            </a:r>
            <a:r>
              <a:rPr lang="en-US" dirty="0" err="1">
                <a:sym typeface="Wingdings" pitchFamily="2" charset="2"/>
              </a:rPr>
              <a:t>XAdr</a:t>
            </a:r>
            <a:endParaRPr lang="en-US" dirty="0">
              <a:sym typeface="Wingdings" pitchFamily="2" charset="2"/>
            </a:endParaRPr>
          </a:p>
          <a:p>
            <a:pPr lvl="1"/>
            <a:endParaRPr lang="en-US" dirty="0">
              <a:sym typeface="Wingdings" pitchFamily="2" charset="2"/>
            </a:endParaRPr>
          </a:p>
          <a:p>
            <a:r>
              <a:rPr lang="en-US" dirty="0">
                <a:sym typeface="Wingdings" pitchFamily="2" charset="2"/>
              </a:rPr>
              <a:t>Example: LD has</a:t>
            </a:r>
            <a:br>
              <a:rPr lang="en-US" dirty="0">
                <a:sym typeface="Wingdings" pitchFamily="2" charset="2"/>
              </a:rPr>
            </a:br>
            <a:r>
              <a:rPr lang="en-US" dirty="0">
                <a:sym typeface="Wingdings" pitchFamily="2" charset="2"/>
              </a:rPr>
              <a:t>memory fault</a:t>
            </a:r>
          </a:p>
          <a:p>
            <a:pPr lvl="1"/>
            <a:endParaRPr lang="en-US" dirty="0">
              <a:sym typeface="Wingdings" pitchFamily="2" charset="2"/>
            </a:endParaRPr>
          </a:p>
          <a:p>
            <a:endParaRPr lang="en-US" dirty="0"/>
          </a:p>
        </p:txBody>
      </p:sp>
      <p:sp>
        <p:nvSpPr>
          <p:cNvPr id="4" name="Rectangle 3"/>
          <p:cNvSpPr/>
          <p:nvPr/>
        </p:nvSpPr>
        <p:spPr>
          <a:xfrm>
            <a:off x="4800600" y="2595872"/>
            <a:ext cx="2514600" cy="1366528"/>
          </a:xfrm>
          <a:prstGeom prst="rect">
            <a:avLst/>
          </a:prstGeom>
        </p:spPr>
        <p:txBody>
          <a:bodyPr wrap="square">
            <a:spAutoFit/>
          </a:bodyPr>
          <a:lstStyle/>
          <a:p>
            <a:pPr marL="342900" lvl="0" indent="-342900" eaLnBrk="0" hangingPunct="0">
              <a:spcBef>
                <a:spcPct val="20000"/>
              </a:spcBef>
              <a:defRPr/>
            </a:pPr>
            <a:r>
              <a:rPr lang="en-US" dirty="0">
                <a:latin typeface="Consolas" pitchFamily="49" charset="0"/>
                <a:ea typeface="ＭＳ Ｐゴシック" charset="-128"/>
                <a:cs typeface="Consolas" pitchFamily="49" charset="0"/>
              </a:rPr>
              <a:t>LD(R1, 4, R2)</a:t>
            </a:r>
          </a:p>
          <a:p>
            <a:pPr marL="342900" lvl="0" indent="-342900" eaLnBrk="0" hangingPunct="0">
              <a:spcBef>
                <a:spcPct val="20000"/>
              </a:spcBef>
              <a:defRPr/>
            </a:pPr>
            <a:r>
              <a:rPr lang="en-US" dirty="0">
                <a:latin typeface="Consolas" pitchFamily="49" charset="0"/>
                <a:ea typeface="ＭＳ Ｐゴシック" charset="-128"/>
                <a:cs typeface="Consolas" pitchFamily="49" charset="0"/>
              </a:rPr>
              <a:t>ST(R3, 0, R4)</a:t>
            </a:r>
          </a:p>
          <a:p>
            <a:pPr marL="342900" lvl="0" indent="-342900" eaLnBrk="0" hangingPunct="0">
              <a:spcBef>
                <a:spcPct val="20000"/>
              </a:spcBef>
              <a:defRPr/>
            </a:pPr>
            <a:r>
              <a:rPr lang="en-US" dirty="0">
                <a:latin typeface="Consolas" pitchFamily="49" charset="0"/>
                <a:ea typeface="ＭＳ Ｐゴシック" charset="-128"/>
                <a:cs typeface="Consolas" pitchFamily="49" charset="0"/>
              </a:rPr>
              <a:t>MUL(R4, R5, R6)</a:t>
            </a:r>
          </a:p>
          <a:p>
            <a:pPr marL="342900" lvl="0" indent="-342900" eaLnBrk="0" hangingPunct="0">
              <a:spcBef>
                <a:spcPct val="20000"/>
              </a:spcBef>
              <a:defRPr/>
            </a:pPr>
            <a:r>
              <a:rPr lang="en-US" dirty="0">
                <a:latin typeface="Consolas" pitchFamily="49" charset="0"/>
                <a:ea typeface="ＭＳ Ｐゴシック" charset="-128"/>
                <a:cs typeface="Consolas" pitchFamily="49" charset="0"/>
              </a:rPr>
              <a:t>SUB(R7, R8, R9)</a:t>
            </a:r>
          </a:p>
        </p:txBody>
      </p:sp>
      <p:graphicFrame>
        <p:nvGraphicFramePr>
          <p:cNvPr id="5" name="Table 4"/>
          <p:cNvGraphicFramePr>
            <a:graphicFrameLocks noGrp="1"/>
          </p:cNvGraphicFramePr>
          <p:nvPr>
            <p:extLst>
              <p:ext uri="{D42A27DB-BD31-4B8C-83A1-F6EECF244321}">
                <p14:modId xmlns:p14="http://schemas.microsoft.com/office/powerpoint/2010/main" val="1806691681"/>
              </p:ext>
            </p:extLst>
          </p:nvPr>
        </p:nvGraphicFramePr>
        <p:xfrm>
          <a:off x="1559239" y="4267200"/>
          <a:ext cx="5527361" cy="1752599"/>
        </p:xfrm>
        <a:graphic>
          <a:graphicData uri="http://schemas.openxmlformats.org/drawingml/2006/table">
            <a:tbl>
              <a:tblPr>
                <a:tableStyleId>{616DA210-FB5B-4158-B5E0-FEB733F419BA}</a:tableStyleId>
              </a:tblPr>
              <a:tblGrid>
                <a:gridCol w="789623">
                  <a:extLst>
                    <a:ext uri="{9D8B030D-6E8A-4147-A177-3AD203B41FA5}">
                      <a16:colId xmlns:a16="http://schemas.microsoft.com/office/drawing/2014/main" val="20000"/>
                    </a:ext>
                  </a:extLst>
                </a:gridCol>
                <a:gridCol w="789623">
                  <a:extLst>
                    <a:ext uri="{9D8B030D-6E8A-4147-A177-3AD203B41FA5}">
                      <a16:colId xmlns:a16="http://schemas.microsoft.com/office/drawing/2014/main" val="20001"/>
                    </a:ext>
                  </a:extLst>
                </a:gridCol>
                <a:gridCol w="789623">
                  <a:extLst>
                    <a:ext uri="{9D8B030D-6E8A-4147-A177-3AD203B41FA5}">
                      <a16:colId xmlns:a16="http://schemas.microsoft.com/office/drawing/2014/main" val="20002"/>
                    </a:ext>
                  </a:extLst>
                </a:gridCol>
                <a:gridCol w="789623">
                  <a:extLst>
                    <a:ext uri="{9D8B030D-6E8A-4147-A177-3AD203B41FA5}">
                      <a16:colId xmlns:a16="http://schemas.microsoft.com/office/drawing/2014/main" val="20003"/>
                    </a:ext>
                  </a:extLst>
                </a:gridCol>
                <a:gridCol w="789623">
                  <a:extLst>
                    <a:ext uri="{9D8B030D-6E8A-4147-A177-3AD203B41FA5}">
                      <a16:colId xmlns:a16="http://schemas.microsoft.com/office/drawing/2014/main" val="20004"/>
                    </a:ext>
                  </a:extLst>
                </a:gridCol>
                <a:gridCol w="789623">
                  <a:extLst>
                    <a:ext uri="{9D8B030D-6E8A-4147-A177-3AD203B41FA5}">
                      <a16:colId xmlns:a16="http://schemas.microsoft.com/office/drawing/2014/main" val="20005"/>
                    </a:ext>
                  </a:extLst>
                </a:gridCol>
                <a:gridCol w="789623">
                  <a:extLst>
                    <a:ext uri="{9D8B030D-6E8A-4147-A177-3AD203B41FA5}">
                      <a16:colId xmlns:a16="http://schemas.microsoft.com/office/drawing/2014/main" val="20006"/>
                    </a:ext>
                  </a:extLst>
                </a:gridCol>
              </a:tblGrid>
              <a:tr h="297307">
                <a:tc>
                  <a:txBody>
                    <a:bodyPr/>
                    <a:lstStyle/>
                    <a:p>
                      <a:pPr algn="ctr"/>
                      <a:endParaRPr lang="en-US" sz="1600" dirty="0"/>
                    </a:p>
                  </a:txBody>
                  <a:tcPr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1</a:t>
                      </a: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2</a:t>
                      </a: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3</a:t>
                      </a: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4</a:t>
                      </a: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5</a:t>
                      </a: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6</a:t>
                      </a: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97307">
                <a:tc>
                  <a:txBody>
                    <a:bodyPr/>
                    <a:lstStyle/>
                    <a:p>
                      <a:pPr algn="ctr"/>
                      <a:r>
                        <a:rPr lang="en-US" sz="1600" dirty="0"/>
                        <a:t>IF</a:t>
                      </a:r>
                    </a:p>
                  </a:txBody>
                  <a:tcPr marT="0" marB="0" anchor="ct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1600" dirty="0"/>
                        <a:t>LD</a:t>
                      </a:r>
                    </a:p>
                  </a:txBody>
                  <a:tcPr marT="0" marB="0" anchor="ctr">
                    <a:lnT w="12700" cap="flat" cmpd="sng" algn="ctr">
                      <a:solidFill>
                        <a:schemeClr val="tx1"/>
                      </a:solidFill>
                      <a:prstDash val="solid"/>
                      <a:round/>
                      <a:headEnd type="none" w="med" len="med"/>
                      <a:tailEnd type="none" w="med" len="med"/>
                    </a:lnT>
                  </a:tcPr>
                </a:tc>
                <a:tc>
                  <a:txBody>
                    <a:bodyPr/>
                    <a:lstStyle/>
                    <a:p>
                      <a:pPr algn="ctr"/>
                      <a:r>
                        <a:rPr lang="en-US" sz="1600" dirty="0"/>
                        <a:t>ST</a:t>
                      </a:r>
                    </a:p>
                  </a:txBody>
                  <a:tcPr marT="0" marB="0" anchor="ctr">
                    <a:lnT w="12700" cap="flat" cmpd="sng" algn="ctr">
                      <a:solidFill>
                        <a:schemeClr val="tx1"/>
                      </a:solidFill>
                      <a:prstDash val="solid"/>
                      <a:round/>
                      <a:headEnd type="none" w="med" len="med"/>
                      <a:tailEnd type="none" w="med" len="med"/>
                    </a:lnT>
                  </a:tcPr>
                </a:tc>
                <a:tc>
                  <a:txBody>
                    <a:bodyPr/>
                    <a:lstStyle/>
                    <a:p>
                      <a:pPr algn="ctr"/>
                      <a:r>
                        <a:rPr lang="en-US" sz="1600" dirty="0">
                          <a:solidFill>
                            <a:schemeClr val="tx1"/>
                          </a:solidFill>
                        </a:rPr>
                        <a:t>MUL</a:t>
                      </a:r>
                    </a:p>
                  </a:txBody>
                  <a:tcPr marT="0" marB="0" anchor="ctr">
                    <a:lnT w="12700" cap="flat" cmpd="sng" algn="ctr">
                      <a:solidFill>
                        <a:schemeClr val="tx1"/>
                      </a:solidFill>
                      <a:prstDash val="solid"/>
                      <a:round/>
                      <a:headEnd type="none" w="med" len="med"/>
                      <a:tailEnd type="none" w="med" len="med"/>
                    </a:lnT>
                  </a:tcPr>
                </a:tc>
                <a:tc>
                  <a:txBody>
                    <a:bodyPr/>
                    <a:lstStyle/>
                    <a:p>
                      <a:pPr algn="ctr"/>
                      <a:r>
                        <a:rPr lang="en-US" sz="1600" i="0" dirty="0">
                          <a:solidFill>
                            <a:schemeClr val="tx1"/>
                          </a:solidFill>
                        </a:rPr>
                        <a:t>SUB</a:t>
                      </a:r>
                    </a:p>
                  </a:txBody>
                  <a:tcPr marT="0" marB="0" anchor="ctr">
                    <a:lnT w="12700" cap="flat" cmpd="sng" algn="ctr">
                      <a:solidFill>
                        <a:schemeClr val="tx1"/>
                      </a:solidFill>
                      <a:prstDash val="solid"/>
                      <a:round/>
                      <a:headEnd type="none" w="med" len="med"/>
                      <a:tailEnd type="none" w="med" len="med"/>
                    </a:lnT>
                  </a:tcPr>
                </a:tc>
                <a:tc>
                  <a:txBody>
                    <a:bodyPr/>
                    <a:lstStyle/>
                    <a:p>
                      <a:pPr algn="ctr"/>
                      <a:r>
                        <a:rPr lang="en-US" sz="1600" i="0" dirty="0">
                          <a:solidFill>
                            <a:srgbClr val="00B050"/>
                          </a:solidFill>
                        </a:rPr>
                        <a:t>ADDC</a:t>
                      </a:r>
                    </a:p>
                  </a:txBody>
                  <a:tcPr marT="0" marB="0" anchor="ctr">
                    <a:lnT w="12700" cap="flat" cmpd="sng" algn="ctr">
                      <a:solidFill>
                        <a:schemeClr val="tx1"/>
                      </a:solidFill>
                      <a:prstDash val="solid"/>
                      <a:round/>
                      <a:headEnd type="none" w="med" len="med"/>
                      <a:tailEnd type="none" w="med" len="med"/>
                    </a:lnT>
                  </a:tcPr>
                </a:tc>
                <a:tc>
                  <a:txBody>
                    <a:bodyPr/>
                    <a:lstStyle/>
                    <a:p>
                      <a:pPr algn="ctr"/>
                      <a:r>
                        <a:rPr lang="en-US" sz="1600" i="0" dirty="0">
                          <a:solidFill>
                            <a:srgbClr val="00B050"/>
                          </a:solidFill>
                        </a:rPr>
                        <a:t>ST</a:t>
                      </a:r>
                    </a:p>
                  </a:txBody>
                  <a:tcPr marT="0" marB="0"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1"/>
                  </a:ext>
                </a:extLst>
              </a:tr>
              <a:tr h="297307">
                <a:tc>
                  <a:txBody>
                    <a:bodyPr/>
                    <a:lstStyle/>
                    <a:p>
                      <a:pPr algn="ctr"/>
                      <a:r>
                        <a:rPr lang="en-US" sz="1600" dirty="0"/>
                        <a:t>RF</a:t>
                      </a:r>
                    </a:p>
                  </a:txBody>
                  <a:tcPr marT="0" marB="0" anchor="ctr">
                    <a:lnL w="12700" cap="flat" cmpd="sng" algn="ctr">
                      <a:noFill/>
                      <a:prstDash val="solid"/>
                      <a:round/>
                      <a:headEnd type="none" w="med" len="med"/>
                      <a:tailEnd type="none" w="med" len="med"/>
                    </a:lnL>
                  </a:tcPr>
                </a:tc>
                <a:tc>
                  <a:txBody>
                    <a:bodyPr/>
                    <a:lstStyle/>
                    <a:p>
                      <a:pPr algn="ctr"/>
                      <a:endParaRPr lang="en-US" sz="1600" dirty="0"/>
                    </a:p>
                  </a:txBody>
                  <a:tcPr marT="0" marB="0" anchor="ctr"/>
                </a:tc>
                <a:tc>
                  <a:txBody>
                    <a:bodyPr/>
                    <a:lstStyle/>
                    <a:p>
                      <a:pPr algn="ctr"/>
                      <a:r>
                        <a:rPr lang="en-US" sz="1600" dirty="0"/>
                        <a:t>LD</a:t>
                      </a:r>
                    </a:p>
                  </a:txBody>
                  <a:tcPr marT="0" marB="0" anchor="ctr"/>
                </a:tc>
                <a:tc>
                  <a:txBody>
                    <a:bodyPr/>
                    <a:lstStyle/>
                    <a:p>
                      <a:pPr algn="ctr"/>
                      <a:r>
                        <a:rPr lang="en-US" sz="1600" dirty="0">
                          <a:solidFill>
                            <a:schemeClr val="tx1"/>
                          </a:solidFill>
                        </a:rPr>
                        <a:t>ST</a:t>
                      </a:r>
                    </a:p>
                  </a:txBody>
                  <a:tcPr marT="0" marB="0" anchor="ctr"/>
                </a:tc>
                <a:tc>
                  <a:txBody>
                    <a:bodyPr/>
                    <a:lstStyle/>
                    <a:p>
                      <a:pPr algn="ctr"/>
                      <a:r>
                        <a:rPr lang="en-US" sz="1600" dirty="0">
                          <a:solidFill>
                            <a:schemeClr val="tx1"/>
                          </a:solidFill>
                        </a:rPr>
                        <a:t>MUL</a:t>
                      </a:r>
                    </a:p>
                  </a:txBody>
                  <a:tcPr marT="0" marB="0" anchor="ctr"/>
                </a:tc>
                <a:tc>
                  <a:txBody>
                    <a:bodyPr/>
                    <a:lstStyle/>
                    <a:p>
                      <a:pPr algn="ctr"/>
                      <a:r>
                        <a:rPr lang="en-US" sz="1600" b="1" i="0" dirty="0">
                          <a:solidFill>
                            <a:srgbClr val="C00000"/>
                          </a:solidFill>
                        </a:rPr>
                        <a:t>NOP</a:t>
                      </a:r>
                    </a:p>
                  </a:txBody>
                  <a:tcPr marT="0" marB="0" anchor="ctr"/>
                </a:tc>
                <a:tc>
                  <a:txBody>
                    <a:bodyPr/>
                    <a:lstStyle/>
                    <a:p>
                      <a:pPr algn="ctr"/>
                      <a:r>
                        <a:rPr lang="en-US" sz="1600" i="0" dirty="0">
                          <a:solidFill>
                            <a:srgbClr val="00B050"/>
                          </a:solidFill>
                        </a:rPr>
                        <a:t>ADDC</a:t>
                      </a:r>
                    </a:p>
                  </a:txBody>
                  <a:tcPr marT="0" marB="0" anchor="ctr"/>
                </a:tc>
                <a:extLst>
                  <a:ext uri="{0D108BD9-81ED-4DB2-BD59-A6C34878D82A}">
                    <a16:rowId xmlns:a16="http://schemas.microsoft.com/office/drawing/2014/main" val="10002"/>
                  </a:ext>
                </a:extLst>
              </a:tr>
              <a:tr h="297307">
                <a:tc>
                  <a:txBody>
                    <a:bodyPr/>
                    <a:lstStyle/>
                    <a:p>
                      <a:pPr algn="ctr"/>
                      <a:r>
                        <a:rPr lang="en-US" sz="1600" dirty="0"/>
                        <a:t>ALU</a:t>
                      </a:r>
                    </a:p>
                  </a:txBody>
                  <a:tcPr marT="0" marB="0" anchor="ctr">
                    <a:lnL w="12700" cap="flat" cmpd="sng" algn="ctr">
                      <a:noFill/>
                      <a:prstDash val="solid"/>
                      <a:round/>
                      <a:headEnd type="none" w="med" len="med"/>
                      <a:tailEnd type="none" w="med" len="med"/>
                    </a:lnL>
                  </a:tcPr>
                </a:tc>
                <a:tc>
                  <a:txBody>
                    <a:bodyPr/>
                    <a:lstStyle/>
                    <a:p>
                      <a:pPr algn="ctr"/>
                      <a:endParaRPr lang="en-US" sz="1600" dirty="0"/>
                    </a:p>
                  </a:txBody>
                  <a:tcPr marT="0" marB="0" anchor="ctr"/>
                </a:tc>
                <a:tc>
                  <a:txBody>
                    <a:bodyPr/>
                    <a:lstStyle/>
                    <a:p>
                      <a:pPr algn="ctr"/>
                      <a:endParaRPr lang="en-US" sz="1600" dirty="0"/>
                    </a:p>
                  </a:txBody>
                  <a:tcPr marT="0" marB="0" anchor="ctr"/>
                </a:tc>
                <a:tc>
                  <a:txBody>
                    <a:bodyPr/>
                    <a:lstStyle/>
                    <a:p>
                      <a:pPr algn="ctr"/>
                      <a:r>
                        <a:rPr lang="en-US" sz="1600" dirty="0">
                          <a:solidFill>
                            <a:schemeClr val="tx1"/>
                          </a:solidFill>
                        </a:rPr>
                        <a:t>LD</a:t>
                      </a:r>
                    </a:p>
                  </a:txBody>
                  <a:tcPr marT="0" marB="0" anchor="ctr"/>
                </a:tc>
                <a:tc>
                  <a:txBody>
                    <a:bodyPr/>
                    <a:lstStyle/>
                    <a:p>
                      <a:pPr algn="ctr"/>
                      <a:r>
                        <a:rPr lang="en-US" sz="1600" dirty="0">
                          <a:solidFill>
                            <a:schemeClr val="tx1"/>
                          </a:solidFill>
                        </a:rPr>
                        <a:t>ST</a:t>
                      </a:r>
                    </a:p>
                  </a:txBody>
                  <a:tcPr marT="0" marB="0" anchor="ctr"/>
                </a:tc>
                <a:tc>
                  <a:txBody>
                    <a:bodyPr/>
                    <a:lstStyle/>
                    <a:p>
                      <a:pPr algn="ctr"/>
                      <a:r>
                        <a:rPr lang="en-US" sz="1600" b="1" dirty="0">
                          <a:solidFill>
                            <a:srgbClr val="C00000"/>
                          </a:solidFill>
                        </a:rPr>
                        <a:t>NOP</a:t>
                      </a:r>
                    </a:p>
                  </a:txBody>
                  <a:tcPr marT="0" marB="0" anchor="ctr"/>
                </a:tc>
                <a:tc>
                  <a:txBody>
                    <a:bodyPr/>
                    <a:lstStyle/>
                    <a:p>
                      <a:pPr algn="ctr"/>
                      <a:r>
                        <a:rPr lang="en-US" sz="1600" i="0" dirty="0">
                          <a:solidFill>
                            <a:srgbClr val="C00000"/>
                          </a:solidFill>
                        </a:rPr>
                        <a:t>NOP</a:t>
                      </a:r>
                    </a:p>
                  </a:txBody>
                  <a:tcPr marT="0" marB="0" anchor="ctr"/>
                </a:tc>
                <a:extLst>
                  <a:ext uri="{0D108BD9-81ED-4DB2-BD59-A6C34878D82A}">
                    <a16:rowId xmlns:a16="http://schemas.microsoft.com/office/drawing/2014/main" val="10003"/>
                  </a:ext>
                </a:extLst>
              </a:tr>
              <a:tr h="297307">
                <a:tc>
                  <a:txBody>
                    <a:bodyPr/>
                    <a:lstStyle/>
                    <a:p>
                      <a:pPr algn="ctr"/>
                      <a:r>
                        <a:rPr lang="en-US" sz="1600" dirty="0"/>
                        <a:t>MEM</a:t>
                      </a:r>
                    </a:p>
                  </a:txBody>
                  <a:tcPr marT="0" marB="0" anchor="ctr">
                    <a:lnL w="12700" cap="flat" cmpd="sng" algn="ctr">
                      <a:noFill/>
                      <a:prstDash val="solid"/>
                      <a:round/>
                      <a:headEnd type="none" w="med" len="med"/>
                      <a:tailEnd type="none" w="med" len="med"/>
                    </a:lnL>
                  </a:tcPr>
                </a:tc>
                <a:tc>
                  <a:txBody>
                    <a:bodyPr/>
                    <a:lstStyle/>
                    <a:p>
                      <a:pPr algn="ctr"/>
                      <a:endParaRPr lang="en-US" sz="1600" dirty="0"/>
                    </a:p>
                  </a:txBody>
                  <a:tcPr marT="0" marB="0" anchor="ctr"/>
                </a:tc>
                <a:tc>
                  <a:txBody>
                    <a:bodyPr/>
                    <a:lstStyle/>
                    <a:p>
                      <a:pPr algn="ctr"/>
                      <a:endParaRPr lang="en-US" sz="1600"/>
                    </a:p>
                  </a:txBody>
                  <a:tcPr marT="0" marB="0" anchor="ctr"/>
                </a:tc>
                <a:tc>
                  <a:txBody>
                    <a:bodyPr/>
                    <a:lstStyle/>
                    <a:p>
                      <a:pPr algn="ctr"/>
                      <a:endParaRPr lang="en-US" sz="1600" dirty="0">
                        <a:solidFill>
                          <a:schemeClr val="tx1"/>
                        </a:solidFill>
                      </a:endParaRPr>
                    </a:p>
                  </a:txBody>
                  <a:tcPr marT="0" marB="0" anchor="ctr"/>
                </a:tc>
                <a:tc>
                  <a:txBody>
                    <a:bodyPr/>
                    <a:lstStyle/>
                    <a:p>
                      <a:pPr algn="ctr"/>
                      <a:r>
                        <a:rPr lang="en-US" sz="1600" dirty="0">
                          <a:solidFill>
                            <a:schemeClr val="tx1"/>
                          </a:solidFill>
                        </a:rPr>
                        <a:t>LD</a:t>
                      </a:r>
                    </a:p>
                  </a:txBody>
                  <a:tcPr marT="0" marB="0" anchor="ctr"/>
                </a:tc>
                <a:tc>
                  <a:txBody>
                    <a:bodyPr/>
                    <a:lstStyle/>
                    <a:p>
                      <a:pPr algn="ctr"/>
                      <a:r>
                        <a:rPr lang="en-US" sz="1600" b="1" dirty="0">
                          <a:solidFill>
                            <a:srgbClr val="C00000"/>
                          </a:solidFill>
                        </a:rPr>
                        <a:t>NOP</a:t>
                      </a:r>
                    </a:p>
                  </a:txBody>
                  <a:tcPr marT="0" marB="0" anchor="ctr"/>
                </a:tc>
                <a:tc>
                  <a:txBody>
                    <a:bodyPr/>
                    <a:lstStyle/>
                    <a:p>
                      <a:pPr algn="ctr"/>
                      <a:r>
                        <a:rPr lang="en-US" sz="1600" dirty="0">
                          <a:solidFill>
                            <a:srgbClr val="C00000"/>
                          </a:solidFill>
                        </a:rPr>
                        <a:t>NOP</a:t>
                      </a:r>
                    </a:p>
                  </a:txBody>
                  <a:tcPr marT="0" marB="0" anchor="ctr"/>
                </a:tc>
                <a:extLst>
                  <a:ext uri="{0D108BD9-81ED-4DB2-BD59-A6C34878D82A}">
                    <a16:rowId xmlns:a16="http://schemas.microsoft.com/office/drawing/2014/main" val="10004"/>
                  </a:ext>
                </a:extLst>
              </a:tr>
              <a:tr h="266064">
                <a:tc>
                  <a:txBody>
                    <a:bodyPr/>
                    <a:lstStyle/>
                    <a:p>
                      <a:pPr algn="ctr"/>
                      <a:r>
                        <a:rPr lang="en-US" sz="1600" dirty="0"/>
                        <a:t>WB</a:t>
                      </a:r>
                    </a:p>
                  </a:txBody>
                  <a:tcPr marT="0" marB="0" anchor="ctr">
                    <a:lnL w="12700" cap="flat" cmpd="sng" algn="ctr">
                      <a:noFill/>
                      <a:prstDash val="solid"/>
                      <a:round/>
                      <a:headEnd type="none" w="med" len="med"/>
                      <a:tailEnd type="none" w="med" len="med"/>
                    </a:lnL>
                  </a:tcPr>
                </a:tc>
                <a:tc>
                  <a:txBody>
                    <a:bodyPr/>
                    <a:lstStyle/>
                    <a:p>
                      <a:pPr algn="ctr"/>
                      <a:endParaRPr lang="en-US" sz="1600" dirty="0"/>
                    </a:p>
                  </a:txBody>
                  <a:tcPr marT="0" marB="0" anchor="ctr"/>
                </a:tc>
                <a:tc>
                  <a:txBody>
                    <a:bodyPr/>
                    <a:lstStyle/>
                    <a:p>
                      <a:pPr algn="ctr"/>
                      <a:endParaRPr lang="en-US" sz="1600" dirty="0"/>
                    </a:p>
                  </a:txBody>
                  <a:tcPr marT="0" marB="0" anchor="ctr"/>
                </a:tc>
                <a:tc>
                  <a:txBody>
                    <a:bodyPr/>
                    <a:lstStyle/>
                    <a:p>
                      <a:pPr algn="ctr"/>
                      <a:endParaRPr lang="en-US" sz="1600" dirty="0">
                        <a:solidFill>
                          <a:schemeClr val="tx1"/>
                        </a:solidFill>
                      </a:endParaRPr>
                    </a:p>
                  </a:txBody>
                  <a:tcPr marT="0" marB="0" anchor="ctr"/>
                </a:tc>
                <a:tc>
                  <a:txBody>
                    <a:bodyPr/>
                    <a:lstStyle/>
                    <a:p>
                      <a:pPr algn="ctr"/>
                      <a:endParaRPr lang="en-US" sz="1600" i="0" dirty="0">
                        <a:solidFill>
                          <a:schemeClr val="tx1"/>
                        </a:solidFill>
                      </a:endParaRPr>
                    </a:p>
                  </a:txBody>
                  <a:tcPr marT="0" marB="0" anchor="ctr"/>
                </a:tc>
                <a:tc>
                  <a:txBody>
                    <a:bodyPr/>
                    <a:lstStyle/>
                    <a:p>
                      <a:pPr algn="ctr"/>
                      <a:r>
                        <a:rPr lang="en-US" sz="1600" b="1" dirty="0">
                          <a:solidFill>
                            <a:srgbClr val="7030A0"/>
                          </a:solidFill>
                        </a:rPr>
                        <a:t>BNE</a:t>
                      </a:r>
                    </a:p>
                  </a:txBody>
                  <a:tcPr marT="0" marB="0" anchor="ctr"/>
                </a:tc>
                <a:tc>
                  <a:txBody>
                    <a:bodyPr/>
                    <a:lstStyle/>
                    <a:p>
                      <a:pPr algn="ctr"/>
                      <a:r>
                        <a:rPr lang="en-US" sz="1600" dirty="0">
                          <a:solidFill>
                            <a:srgbClr val="C00000"/>
                          </a:solidFill>
                        </a:rPr>
                        <a:t>NOP</a:t>
                      </a:r>
                    </a:p>
                  </a:txBody>
                  <a:tcPr marT="0" marB="0" anchor="ctr"/>
                </a:tc>
                <a:extLst>
                  <a:ext uri="{0D108BD9-81ED-4DB2-BD59-A6C34878D82A}">
                    <a16:rowId xmlns:a16="http://schemas.microsoft.com/office/drawing/2014/main" val="10005"/>
                  </a:ext>
                </a:extLst>
              </a:tr>
            </a:tbl>
          </a:graphicData>
        </a:graphic>
      </p:graphicFrame>
      <p:sp>
        <p:nvSpPr>
          <p:cNvPr id="7" name="Rectangle 6"/>
          <p:cNvSpPr/>
          <p:nvPr/>
        </p:nvSpPr>
        <p:spPr>
          <a:xfrm>
            <a:off x="7315200" y="2651069"/>
            <a:ext cx="1752600" cy="701731"/>
          </a:xfrm>
          <a:prstGeom prst="rect">
            <a:avLst/>
          </a:prstGeom>
        </p:spPr>
        <p:txBody>
          <a:bodyPr wrap="square">
            <a:spAutoFit/>
          </a:bodyPr>
          <a:lstStyle/>
          <a:p>
            <a:pPr marL="342900" lvl="0" indent="-342900" eaLnBrk="0" hangingPunct="0">
              <a:spcBef>
                <a:spcPct val="20000"/>
              </a:spcBef>
              <a:defRPr/>
            </a:pPr>
            <a:r>
              <a:rPr lang="en-US" dirty="0" err="1">
                <a:solidFill>
                  <a:srgbClr val="00B050"/>
                </a:solidFill>
                <a:latin typeface="Consolas" pitchFamily="49" charset="0"/>
                <a:ea typeface="ＭＳ Ｐゴシック" charset="-128"/>
                <a:cs typeface="Consolas" pitchFamily="49" charset="0"/>
              </a:rPr>
              <a:t>XAdr</a:t>
            </a:r>
            <a:r>
              <a:rPr lang="en-US" dirty="0">
                <a:solidFill>
                  <a:srgbClr val="00B050"/>
                </a:solidFill>
                <a:latin typeface="Consolas" pitchFamily="49" charset="0"/>
                <a:ea typeface="ＭＳ Ｐゴシック" charset="-128"/>
                <a:cs typeface="Consolas" pitchFamily="49" charset="0"/>
              </a:rPr>
              <a:t>:	ADDC</a:t>
            </a:r>
          </a:p>
          <a:p>
            <a:pPr marL="342900" lvl="0" indent="-342900" eaLnBrk="0" hangingPunct="0">
              <a:spcBef>
                <a:spcPct val="20000"/>
              </a:spcBef>
              <a:defRPr/>
            </a:pPr>
            <a:r>
              <a:rPr lang="en-US" dirty="0">
                <a:solidFill>
                  <a:srgbClr val="00B050"/>
                </a:solidFill>
                <a:latin typeface="Consolas" pitchFamily="49" charset="0"/>
                <a:ea typeface="ＭＳ Ｐゴシック" charset="-128"/>
                <a:cs typeface="Consolas" pitchFamily="49" charset="0"/>
              </a:rPr>
              <a:t>			ST</a:t>
            </a:r>
          </a:p>
        </p:txBody>
      </p:sp>
      <p:cxnSp>
        <p:nvCxnSpPr>
          <p:cNvPr id="11" name="Straight Arrow Connector 10"/>
          <p:cNvCxnSpPr/>
          <p:nvPr/>
        </p:nvCxnSpPr>
        <p:spPr>
          <a:xfrm>
            <a:off x="5389246" y="5105400"/>
            <a:ext cx="228600" cy="152400"/>
          </a:xfrm>
          <a:prstGeom prst="straightConnector1">
            <a:avLst/>
          </a:prstGeom>
          <a:ln>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a:off x="5389246" y="5384800"/>
            <a:ext cx="228600" cy="152400"/>
          </a:xfrm>
          <a:prstGeom prst="straightConnector1">
            <a:avLst/>
          </a:prstGeom>
          <a:ln>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a:off x="5389246" y="5683250"/>
            <a:ext cx="228600" cy="152400"/>
          </a:xfrm>
          <a:prstGeom prst="straightConnector1">
            <a:avLst/>
          </a:prstGeom>
          <a:ln>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a:off x="5389246" y="4813300"/>
            <a:ext cx="228600" cy="152400"/>
          </a:xfrm>
          <a:prstGeom prst="straightConnector1">
            <a:avLst/>
          </a:prstGeom>
          <a:ln>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49467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Exception Handling Logic</a:t>
            </a:r>
          </a:p>
        </p:txBody>
      </p:sp>
      <p:sp>
        <p:nvSpPr>
          <p:cNvPr id="3" name="Content Placeholder 2"/>
          <p:cNvSpPr>
            <a:spLocks noGrp="1"/>
          </p:cNvSpPr>
          <p:nvPr>
            <p:ph idx="1"/>
          </p:nvPr>
        </p:nvSpPr>
        <p:spPr>
          <a:xfrm>
            <a:off x="4648200" y="1066801"/>
            <a:ext cx="4343400" cy="2743200"/>
          </a:xfrm>
        </p:spPr>
        <p:txBody>
          <a:bodyPr/>
          <a:lstStyle/>
          <a:p>
            <a:r>
              <a:rPr lang="en-US" dirty="0" err="1"/>
              <a:t>IRSrc</a:t>
            </a:r>
            <a:r>
              <a:rPr lang="en-US" baseline="30000" dirty="0"/>
              <a:t>{IF,RF,ALU,MEM} </a:t>
            </a:r>
            <a:r>
              <a:rPr lang="en-US" dirty="0" err="1"/>
              <a:t>muxes</a:t>
            </a:r>
            <a:r>
              <a:rPr lang="en-US" dirty="0"/>
              <a:t> to inject NOP or BNE</a:t>
            </a:r>
          </a:p>
          <a:p>
            <a:pPr lvl="1"/>
            <a:r>
              <a:rPr lang="en-US" dirty="0"/>
              <a:t>NOP if preceding instruction has an exception</a:t>
            </a:r>
          </a:p>
          <a:p>
            <a:pPr lvl="1"/>
            <a:r>
              <a:rPr lang="en-US" dirty="0"/>
              <a:t>BNE if instruction in current stage has an exception</a:t>
            </a:r>
          </a:p>
          <a:p>
            <a:pPr lvl="1"/>
            <a:endParaRPr lang="en-US" dirty="0"/>
          </a:p>
        </p:txBody>
      </p:sp>
      <p:sp>
        <p:nvSpPr>
          <p:cNvPr id="4" name="Rectangle 3"/>
          <p:cNvSpPr>
            <a:spLocks noChangeArrowheads="1"/>
          </p:cNvSpPr>
          <p:nvPr/>
        </p:nvSpPr>
        <p:spPr bwMode="auto">
          <a:xfrm>
            <a:off x="2206505" y="6133711"/>
            <a:ext cx="946083" cy="299158"/>
          </a:xfrm>
          <a:prstGeom prst="rect">
            <a:avLst/>
          </a:prstGeom>
          <a:solidFill>
            <a:srgbClr val="FFFFFF"/>
          </a:solidFill>
          <a:ln w="9525">
            <a:noFill/>
            <a:miter lim="800000"/>
            <a:headEnd/>
            <a:tailEnd/>
          </a:ln>
        </p:spPr>
        <p:txBody>
          <a:bodyPr/>
          <a:lstStyle/>
          <a:p>
            <a:endParaRPr lang="en-US"/>
          </a:p>
        </p:txBody>
      </p:sp>
      <p:sp>
        <p:nvSpPr>
          <p:cNvPr id="5" name="Rectangle 5"/>
          <p:cNvSpPr>
            <a:spLocks noChangeArrowheads="1"/>
          </p:cNvSpPr>
          <p:nvPr/>
        </p:nvSpPr>
        <p:spPr bwMode="auto">
          <a:xfrm>
            <a:off x="2209475" y="6136338"/>
            <a:ext cx="940143" cy="296530"/>
          </a:xfrm>
          <a:prstGeom prst="rect">
            <a:avLst/>
          </a:prstGeom>
          <a:noFill/>
          <a:ln w="11113">
            <a:solidFill>
              <a:srgbClr val="000000"/>
            </a:solidFill>
            <a:miter lim="800000"/>
            <a:headEnd/>
            <a:tailEnd/>
          </a:ln>
        </p:spPr>
        <p:txBody>
          <a:bodyPr/>
          <a:lstStyle/>
          <a:p>
            <a:endParaRPr lang="en-US"/>
          </a:p>
        </p:txBody>
      </p:sp>
      <p:sp>
        <p:nvSpPr>
          <p:cNvPr id="6" name="Freeform 6"/>
          <p:cNvSpPr>
            <a:spLocks/>
          </p:cNvSpPr>
          <p:nvPr/>
        </p:nvSpPr>
        <p:spPr bwMode="auto">
          <a:xfrm>
            <a:off x="3310021" y="2623419"/>
            <a:ext cx="314866" cy="69617"/>
          </a:xfrm>
          <a:custGeom>
            <a:avLst/>
            <a:gdLst>
              <a:gd name="T0" fmla="*/ 0 w 252"/>
              <a:gd name="T1" fmla="*/ 0 h 63"/>
              <a:gd name="T2" fmla="*/ 2147483647 w 252"/>
              <a:gd name="T3" fmla="*/ 0 h 63"/>
              <a:gd name="T4" fmla="*/ 2147483647 w 252"/>
              <a:gd name="T5" fmla="*/ 2147483647 h 63"/>
              <a:gd name="T6" fmla="*/ 2147483647 w 252"/>
              <a:gd name="T7" fmla="*/ 2147483647 h 63"/>
              <a:gd name="T8" fmla="*/ 0 w 252"/>
              <a:gd name="T9" fmla="*/ 0 h 63"/>
              <a:gd name="T10" fmla="*/ 0 60000 65536"/>
              <a:gd name="T11" fmla="*/ 0 60000 65536"/>
              <a:gd name="T12" fmla="*/ 0 60000 65536"/>
              <a:gd name="T13" fmla="*/ 0 60000 65536"/>
              <a:gd name="T14" fmla="*/ 0 60000 65536"/>
              <a:gd name="T15" fmla="*/ 0 w 252"/>
              <a:gd name="T16" fmla="*/ 0 h 63"/>
              <a:gd name="T17" fmla="*/ 252 w 252"/>
              <a:gd name="T18" fmla="*/ 63 h 63"/>
            </a:gdLst>
            <a:ahLst/>
            <a:cxnLst>
              <a:cxn ang="T10">
                <a:pos x="T0" y="T1"/>
              </a:cxn>
              <a:cxn ang="T11">
                <a:pos x="T2" y="T3"/>
              </a:cxn>
              <a:cxn ang="T12">
                <a:pos x="T4" y="T5"/>
              </a:cxn>
              <a:cxn ang="T13">
                <a:pos x="T6" y="T7"/>
              </a:cxn>
              <a:cxn ang="T14">
                <a:pos x="T8" y="T9"/>
              </a:cxn>
            </a:cxnLst>
            <a:rect l="T15" t="T16" r="T17" b="T18"/>
            <a:pathLst>
              <a:path w="252" h="63">
                <a:moveTo>
                  <a:pt x="0" y="0"/>
                </a:moveTo>
                <a:lnTo>
                  <a:pt x="252" y="0"/>
                </a:lnTo>
                <a:lnTo>
                  <a:pt x="221" y="63"/>
                </a:lnTo>
                <a:lnTo>
                  <a:pt x="32" y="63"/>
                </a:lnTo>
                <a:lnTo>
                  <a:pt x="0" y="0"/>
                </a:lnTo>
              </a:path>
            </a:pathLst>
          </a:custGeom>
          <a:noFill/>
          <a:ln w="11113">
            <a:solidFill>
              <a:srgbClr val="000000"/>
            </a:solidFill>
            <a:round/>
            <a:headEnd/>
            <a:tailEnd/>
          </a:ln>
        </p:spPr>
        <p:txBody>
          <a:bodyPr/>
          <a:lstStyle/>
          <a:p>
            <a:endParaRPr lang="en-US"/>
          </a:p>
        </p:txBody>
      </p:sp>
      <p:sp>
        <p:nvSpPr>
          <p:cNvPr id="7" name="Rectangle 7"/>
          <p:cNvSpPr>
            <a:spLocks noChangeArrowheads="1"/>
          </p:cNvSpPr>
          <p:nvPr/>
        </p:nvSpPr>
        <p:spPr bwMode="auto">
          <a:xfrm>
            <a:off x="3743704" y="4724400"/>
            <a:ext cx="669832" cy="928556"/>
          </a:xfrm>
          <a:prstGeom prst="rect">
            <a:avLst/>
          </a:prstGeom>
          <a:solidFill>
            <a:srgbClr val="FFFFFF"/>
          </a:solidFill>
          <a:ln w="9525">
            <a:noFill/>
            <a:miter lim="800000"/>
            <a:headEnd/>
            <a:tailEnd/>
          </a:ln>
        </p:spPr>
        <p:txBody>
          <a:bodyPr/>
          <a:lstStyle/>
          <a:p>
            <a:endParaRPr lang="en-US"/>
          </a:p>
        </p:txBody>
      </p:sp>
      <p:sp>
        <p:nvSpPr>
          <p:cNvPr id="8" name="Rectangle 8"/>
          <p:cNvSpPr>
            <a:spLocks noChangeArrowheads="1"/>
          </p:cNvSpPr>
          <p:nvPr/>
        </p:nvSpPr>
        <p:spPr bwMode="auto">
          <a:xfrm>
            <a:off x="3748159" y="4800600"/>
            <a:ext cx="662407" cy="849728"/>
          </a:xfrm>
          <a:prstGeom prst="rect">
            <a:avLst/>
          </a:prstGeom>
          <a:noFill/>
          <a:ln w="11113">
            <a:solidFill>
              <a:srgbClr val="000000"/>
            </a:solidFill>
            <a:miter lim="800000"/>
            <a:headEnd/>
            <a:tailEnd/>
          </a:ln>
        </p:spPr>
        <p:txBody>
          <a:bodyPr/>
          <a:lstStyle/>
          <a:p>
            <a:endParaRPr lang="en-US"/>
          </a:p>
        </p:txBody>
      </p:sp>
      <p:sp>
        <p:nvSpPr>
          <p:cNvPr id="9" name="Freeform 9"/>
          <p:cNvSpPr>
            <a:spLocks/>
          </p:cNvSpPr>
          <p:nvPr/>
        </p:nvSpPr>
        <p:spPr bwMode="auto">
          <a:xfrm>
            <a:off x="2481270" y="4070213"/>
            <a:ext cx="1105001" cy="278470"/>
          </a:xfrm>
          <a:custGeom>
            <a:avLst/>
            <a:gdLst>
              <a:gd name="T0" fmla="*/ 0 w 882"/>
              <a:gd name="T1" fmla="*/ 0 h 251"/>
              <a:gd name="T2" fmla="*/ 2147483647 w 882"/>
              <a:gd name="T3" fmla="*/ 0 h 251"/>
              <a:gd name="T4" fmla="*/ 2147483647 w 882"/>
              <a:gd name="T5" fmla="*/ 2147483647 h 251"/>
              <a:gd name="T6" fmla="*/ 2147483647 w 882"/>
              <a:gd name="T7" fmla="*/ 0 h 251"/>
              <a:gd name="T8" fmla="*/ 2147483647 w 882"/>
              <a:gd name="T9" fmla="*/ 0 h 251"/>
              <a:gd name="T10" fmla="*/ 2147483647 w 882"/>
              <a:gd name="T11" fmla="*/ 2147483647 h 251"/>
              <a:gd name="T12" fmla="*/ 2147483647 w 882"/>
              <a:gd name="T13" fmla="*/ 2147483647 h 251"/>
              <a:gd name="T14" fmla="*/ 0 w 882"/>
              <a:gd name="T15" fmla="*/ 0 h 251"/>
              <a:gd name="T16" fmla="*/ 0 60000 65536"/>
              <a:gd name="T17" fmla="*/ 0 60000 65536"/>
              <a:gd name="T18" fmla="*/ 0 60000 65536"/>
              <a:gd name="T19" fmla="*/ 0 60000 65536"/>
              <a:gd name="T20" fmla="*/ 0 60000 65536"/>
              <a:gd name="T21" fmla="*/ 0 60000 65536"/>
              <a:gd name="T22" fmla="*/ 0 60000 65536"/>
              <a:gd name="T23" fmla="*/ 0 60000 65536"/>
              <a:gd name="T24" fmla="*/ 0 w 882"/>
              <a:gd name="T25" fmla="*/ 0 h 251"/>
              <a:gd name="T26" fmla="*/ 882 w 882"/>
              <a:gd name="T27" fmla="*/ 251 h 25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82" h="251">
                <a:moveTo>
                  <a:pt x="0" y="0"/>
                </a:moveTo>
                <a:lnTo>
                  <a:pt x="385" y="0"/>
                </a:lnTo>
                <a:lnTo>
                  <a:pt x="441" y="62"/>
                </a:lnTo>
                <a:lnTo>
                  <a:pt x="497" y="0"/>
                </a:lnTo>
                <a:lnTo>
                  <a:pt x="882" y="0"/>
                </a:lnTo>
                <a:lnTo>
                  <a:pt x="661" y="251"/>
                </a:lnTo>
                <a:lnTo>
                  <a:pt x="221" y="251"/>
                </a:lnTo>
                <a:lnTo>
                  <a:pt x="0" y="0"/>
                </a:lnTo>
                <a:close/>
              </a:path>
            </a:pathLst>
          </a:custGeom>
          <a:solidFill>
            <a:srgbClr val="FFFFFF"/>
          </a:solidFill>
          <a:ln w="9525">
            <a:noFill/>
            <a:round/>
            <a:headEnd/>
            <a:tailEnd/>
          </a:ln>
        </p:spPr>
        <p:txBody>
          <a:bodyPr/>
          <a:lstStyle/>
          <a:p>
            <a:endParaRPr lang="en-US"/>
          </a:p>
        </p:txBody>
      </p:sp>
      <p:sp>
        <p:nvSpPr>
          <p:cNvPr id="10" name="Freeform 10"/>
          <p:cNvSpPr>
            <a:spLocks/>
          </p:cNvSpPr>
          <p:nvPr/>
        </p:nvSpPr>
        <p:spPr bwMode="auto">
          <a:xfrm>
            <a:off x="2481270" y="4070213"/>
            <a:ext cx="1105001" cy="278470"/>
          </a:xfrm>
          <a:custGeom>
            <a:avLst/>
            <a:gdLst>
              <a:gd name="T0" fmla="*/ 0 w 882"/>
              <a:gd name="T1" fmla="*/ 0 h 251"/>
              <a:gd name="T2" fmla="*/ 2147483647 w 882"/>
              <a:gd name="T3" fmla="*/ 0 h 251"/>
              <a:gd name="T4" fmla="*/ 2147483647 w 882"/>
              <a:gd name="T5" fmla="*/ 2147483647 h 251"/>
              <a:gd name="T6" fmla="*/ 2147483647 w 882"/>
              <a:gd name="T7" fmla="*/ 0 h 251"/>
              <a:gd name="T8" fmla="*/ 2147483647 w 882"/>
              <a:gd name="T9" fmla="*/ 0 h 251"/>
              <a:gd name="T10" fmla="*/ 2147483647 w 882"/>
              <a:gd name="T11" fmla="*/ 2147483647 h 251"/>
              <a:gd name="T12" fmla="*/ 2147483647 w 882"/>
              <a:gd name="T13" fmla="*/ 2147483647 h 251"/>
              <a:gd name="T14" fmla="*/ 0 w 882"/>
              <a:gd name="T15" fmla="*/ 0 h 251"/>
              <a:gd name="T16" fmla="*/ 0 60000 65536"/>
              <a:gd name="T17" fmla="*/ 0 60000 65536"/>
              <a:gd name="T18" fmla="*/ 0 60000 65536"/>
              <a:gd name="T19" fmla="*/ 0 60000 65536"/>
              <a:gd name="T20" fmla="*/ 0 60000 65536"/>
              <a:gd name="T21" fmla="*/ 0 60000 65536"/>
              <a:gd name="T22" fmla="*/ 0 60000 65536"/>
              <a:gd name="T23" fmla="*/ 0 60000 65536"/>
              <a:gd name="T24" fmla="*/ 0 w 882"/>
              <a:gd name="T25" fmla="*/ 0 h 251"/>
              <a:gd name="T26" fmla="*/ 882 w 882"/>
              <a:gd name="T27" fmla="*/ 251 h 25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82" h="251">
                <a:moveTo>
                  <a:pt x="0" y="0"/>
                </a:moveTo>
                <a:lnTo>
                  <a:pt x="385" y="0"/>
                </a:lnTo>
                <a:lnTo>
                  <a:pt x="441" y="62"/>
                </a:lnTo>
                <a:lnTo>
                  <a:pt x="497" y="0"/>
                </a:lnTo>
                <a:lnTo>
                  <a:pt x="882" y="0"/>
                </a:lnTo>
                <a:lnTo>
                  <a:pt x="661" y="251"/>
                </a:lnTo>
                <a:lnTo>
                  <a:pt x="221" y="251"/>
                </a:lnTo>
                <a:lnTo>
                  <a:pt x="0" y="0"/>
                </a:lnTo>
              </a:path>
            </a:pathLst>
          </a:custGeom>
          <a:noFill/>
          <a:ln w="11113">
            <a:solidFill>
              <a:srgbClr val="000000"/>
            </a:solidFill>
            <a:round/>
            <a:headEnd/>
            <a:tailEnd/>
          </a:ln>
        </p:spPr>
        <p:txBody>
          <a:bodyPr/>
          <a:lstStyle/>
          <a:p>
            <a:endParaRPr lang="en-US"/>
          </a:p>
        </p:txBody>
      </p:sp>
      <p:sp>
        <p:nvSpPr>
          <p:cNvPr id="11" name="Rectangle 11"/>
          <p:cNvSpPr>
            <a:spLocks noChangeArrowheads="1"/>
          </p:cNvSpPr>
          <p:nvPr/>
        </p:nvSpPr>
        <p:spPr bwMode="auto">
          <a:xfrm>
            <a:off x="707922" y="1755682"/>
            <a:ext cx="157433" cy="105083"/>
          </a:xfrm>
          <a:prstGeom prst="rect">
            <a:avLst/>
          </a:prstGeom>
          <a:solidFill>
            <a:srgbClr val="FFFFFF"/>
          </a:solidFill>
          <a:ln w="9525">
            <a:noFill/>
            <a:miter lim="800000"/>
            <a:headEnd/>
            <a:tailEnd/>
          </a:ln>
        </p:spPr>
        <p:txBody>
          <a:bodyPr/>
          <a:lstStyle/>
          <a:p>
            <a:endParaRPr lang="en-US"/>
          </a:p>
        </p:txBody>
      </p:sp>
      <p:sp>
        <p:nvSpPr>
          <p:cNvPr id="12" name="Rectangle 12"/>
          <p:cNvSpPr>
            <a:spLocks noChangeArrowheads="1"/>
          </p:cNvSpPr>
          <p:nvPr/>
        </p:nvSpPr>
        <p:spPr bwMode="auto">
          <a:xfrm>
            <a:off x="712377" y="1758309"/>
            <a:ext cx="150007" cy="98516"/>
          </a:xfrm>
          <a:prstGeom prst="rect">
            <a:avLst/>
          </a:prstGeom>
          <a:noFill/>
          <a:ln w="11113">
            <a:solidFill>
              <a:srgbClr val="000000"/>
            </a:solidFill>
            <a:miter lim="800000"/>
            <a:headEnd/>
            <a:tailEnd/>
          </a:ln>
        </p:spPr>
        <p:txBody>
          <a:bodyPr/>
          <a:lstStyle/>
          <a:p>
            <a:endParaRPr lang="en-US"/>
          </a:p>
        </p:txBody>
      </p:sp>
      <p:sp>
        <p:nvSpPr>
          <p:cNvPr id="13" name="Rectangle 13"/>
          <p:cNvSpPr>
            <a:spLocks noChangeArrowheads="1"/>
          </p:cNvSpPr>
          <p:nvPr/>
        </p:nvSpPr>
        <p:spPr bwMode="auto">
          <a:xfrm>
            <a:off x="737626" y="1743861"/>
            <a:ext cx="126243" cy="112964"/>
          </a:xfrm>
          <a:prstGeom prst="rect">
            <a:avLst/>
          </a:prstGeom>
          <a:noFill/>
          <a:ln w="9525">
            <a:noFill/>
            <a:miter lim="800000"/>
            <a:headEnd/>
            <a:tailEnd/>
          </a:ln>
        </p:spPr>
        <p:txBody>
          <a:bodyPr wrap="none" lIns="0" tIns="0" rIns="0" bIns="0">
            <a:spAutoFit/>
          </a:bodyPr>
          <a:lstStyle/>
          <a:p>
            <a:pPr eaLnBrk="0" hangingPunct="0"/>
            <a:r>
              <a:rPr lang="en-US" sz="900" b="0" dirty="0">
                <a:solidFill>
                  <a:srgbClr val="000000"/>
                </a:solidFill>
              </a:rPr>
              <a:t>+4</a:t>
            </a:r>
            <a:endParaRPr lang="en-US" sz="900" b="0" dirty="0"/>
          </a:p>
        </p:txBody>
      </p:sp>
      <p:sp>
        <p:nvSpPr>
          <p:cNvPr id="14" name="Line 42"/>
          <p:cNvSpPr>
            <a:spLocks noChangeShapeType="1"/>
          </p:cNvSpPr>
          <p:nvPr/>
        </p:nvSpPr>
        <p:spPr bwMode="auto">
          <a:xfrm flipV="1">
            <a:off x="786638" y="1511364"/>
            <a:ext cx="1486" cy="244318"/>
          </a:xfrm>
          <a:prstGeom prst="line">
            <a:avLst/>
          </a:prstGeom>
          <a:noFill/>
          <a:ln w="4763">
            <a:solidFill>
              <a:srgbClr val="000000"/>
            </a:solidFill>
            <a:round/>
            <a:headEnd/>
            <a:tailEnd/>
          </a:ln>
        </p:spPr>
        <p:txBody>
          <a:bodyPr/>
          <a:lstStyle/>
          <a:p>
            <a:endParaRPr lang="en-US"/>
          </a:p>
        </p:txBody>
      </p:sp>
      <p:sp>
        <p:nvSpPr>
          <p:cNvPr id="15" name="Freeform 15"/>
          <p:cNvSpPr>
            <a:spLocks/>
          </p:cNvSpPr>
          <p:nvPr/>
        </p:nvSpPr>
        <p:spPr bwMode="auto">
          <a:xfrm>
            <a:off x="770301" y="1708395"/>
            <a:ext cx="34160" cy="47287"/>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16" name="Freeform 16"/>
          <p:cNvSpPr>
            <a:spLocks/>
          </p:cNvSpPr>
          <p:nvPr/>
        </p:nvSpPr>
        <p:spPr bwMode="auto">
          <a:xfrm>
            <a:off x="770301" y="1708395"/>
            <a:ext cx="34160" cy="47287"/>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17" name="Line 52"/>
          <p:cNvSpPr>
            <a:spLocks noChangeShapeType="1"/>
          </p:cNvSpPr>
          <p:nvPr/>
        </p:nvSpPr>
        <p:spPr bwMode="auto">
          <a:xfrm>
            <a:off x="787400" y="1949448"/>
            <a:ext cx="431800" cy="1"/>
          </a:xfrm>
          <a:prstGeom prst="line">
            <a:avLst/>
          </a:prstGeom>
          <a:noFill/>
          <a:ln w="4763">
            <a:solidFill>
              <a:srgbClr val="000000"/>
            </a:solidFill>
            <a:round/>
            <a:headEnd/>
            <a:tailEnd/>
          </a:ln>
        </p:spPr>
        <p:txBody>
          <a:bodyPr/>
          <a:lstStyle/>
          <a:p>
            <a:endParaRPr lang="en-US"/>
          </a:p>
        </p:txBody>
      </p:sp>
      <p:sp>
        <p:nvSpPr>
          <p:cNvPr id="18" name="Rectangle 18"/>
          <p:cNvSpPr>
            <a:spLocks noChangeArrowheads="1"/>
          </p:cNvSpPr>
          <p:nvPr/>
        </p:nvSpPr>
        <p:spPr bwMode="auto">
          <a:xfrm>
            <a:off x="1656974" y="1295400"/>
            <a:ext cx="623791" cy="381000"/>
          </a:xfrm>
          <a:prstGeom prst="rect">
            <a:avLst/>
          </a:prstGeom>
          <a:noFill/>
          <a:ln w="11113">
            <a:solidFill>
              <a:srgbClr val="000000"/>
            </a:solidFill>
            <a:miter lim="800000"/>
            <a:headEnd/>
            <a:tailEnd/>
          </a:ln>
        </p:spPr>
        <p:txBody>
          <a:bodyPr lIns="0" tIns="0" rIns="0" bIns="0"/>
          <a:lstStyle/>
          <a:p>
            <a:pPr algn="ctr"/>
            <a:r>
              <a:rPr lang="en-US" sz="1000" dirty="0"/>
              <a:t>Instruction Memory</a:t>
            </a:r>
          </a:p>
        </p:txBody>
      </p:sp>
      <p:sp>
        <p:nvSpPr>
          <p:cNvPr id="19" name="Rectangle 19"/>
          <p:cNvSpPr>
            <a:spLocks noChangeArrowheads="1"/>
          </p:cNvSpPr>
          <p:nvPr/>
        </p:nvSpPr>
        <p:spPr bwMode="auto">
          <a:xfrm>
            <a:off x="1676283" y="1568465"/>
            <a:ext cx="44556" cy="76185"/>
          </a:xfrm>
          <a:prstGeom prst="rect">
            <a:avLst/>
          </a:prstGeom>
          <a:noFill/>
          <a:ln w="9525">
            <a:noFill/>
            <a:miter lim="800000"/>
            <a:headEnd/>
            <a:tailEnd/>
          </a:ln>
        </p:spPr>
        <p:txBody>
          <a:bodyPr wrap="none" lIns="0" tIns="0" rIns="0" bIns="0">
            <a:spAutoFit/>
          </a:bodyPr>
          <a:lstStyle/>
          <a:p>
            <a:pPr eaLnBrk="0" hangingPunct="0"/>
            <a:r>
              <a:rPr lang="en-US" sz="600" b="0" dirty="0">
                <a:solidFill>
                  <a:srgbClr val="000000"/>
                </a:solidFill>
              </a:rPr>
              <a:t>A</a:t>
            </a:r>
            <a:endParaRPr lang="en-US" b="0" dirty="0"/>
          </a:p>
        </p:txBody>
      </p:sp>
      <p:sp>
        <p:nvSpPr>
          <p:cNvPr id="20" name="Rectangle 20"/>
          <p:cNvSpPr>
            <a:spLocks noChangeArrowheads="1"/>
          </p:cNvSpPr>
          <p:nvPr/>
        </p:nvSpPr>
        <p:spPr bwMode="auto">
          <a:xfrm>
            <a:off x="1956988" y="1587515"/>
            <a:ext cx="43072" cy="76185"/>
          </a:xfrm>
          <a:prstGeom prst="rect">
            <a:avLst/>
          </a:prstGeom>
          <a:noFill/>
          <a:ln w="9525">
            <a:noFill/>
            <a:miter lim="800000"/>
            <a:headEnd/>
            <a:tailEnd/>
          </a:ln>
        </p:spPr>
        <p:txBody>
          <a:bodyPr wrap="none" lIns="0" tIns="0" rIns="0" bIns="0">
            <a:spAutoFit/>
          </a:bodyPr>
          <a:lstStyle/>
          <a:p>
            <a:pPr eaLnBrk="0" hangingPunct="0"/>
            <a:r>
              <a:rPr lang="en-US" sz="600" b="0" dirty="0">
                <a:solidFill>
                  <a:srgbClr val="000000"/>
                </a:solidFill>
              </a:rPr>
              <a:t>D</a:t>
            </a:r>
            <a:endParaRPr lang="en-US" b="0" dirty="0"/>
          </a:p>
        </p:txBody>
      </p:sp>
      <p:sp>
        <p:nvSpPr>
          <p:cNvPr id="21" name="Line 63"/>
          <p:cNvSpPr>
            <a:spLocks noChangeShapeType="1"/>
          </p:cNvSpPr>
          <p:nvPr/>
        </p:nvSpPr>
        <p:spPr bwMode="auto">
          <a:xfrm flipH="1">
            <a:off x="786638" y="1616447"/>
            <a:ext cx="867366" cy="1314"/>
          </a:xfrm>
          <a:prstGeom prst="line">
            <a:avLst/>
          </a:prstGeom>
          <a:noFill/>
          <a:ln w="4763">
            <a:solidFill>
              <a:srgbClr val="000000"/>
            </a:solidFill>
            <a:round/>
            <a:headEnd/>
            <a:tailEnd/>
          </a:ln>
        </p:spPr>
        <p:txBody>
          <a:bodyPr/>
          <a:lstStyle/>
          <a:p>
            <a:endParaRPr lang="en-US"/>
          </a:p>
        </p:txBody>
      </p:sp>
      <p:sp>
        <p:nvSpPr>
          <p:cNvPr id="22" name="Freeform 22"/>
          <p:cNvSpPr>
            <a:spLocks/>
          </p:cNvSpPr>
          <p:nvPr/>
        </p:nvSpPr>
        <p:spPr bwMode="auto">
          <a:xfrm>
            <a:off x="1602022" y="1604156"/>
            <a:ext cx="51982" cy="30211"/>
          </a:xfrm>
          <a:custGeom>
            <a:avLst/>
            <a:gdLst>
              <a:gd name="T0" fmla="*/ 2147483647 w 41"/>
              <a:gd name="T1" fmla="*/ 2147483647 h 28"/>
              <a:gd name="T2" fmla="*/ 0 w 41"/>
              <a:gd name="T3" fmla="*/ 0 h 28"/>
              <a:gd name="T4" fmla="*/ 0 w 41"/>
              <a:gd name="T5" fmla="*/ 0 h 28"/>
              <a:gd name="T6" fmla="*/ 2147483647 w 41"/>
              <a:gd name="T7" fmla="*/ 2147483647 h 28"/>
              <a:gd name="T8" fmla="*/ 2147483647 w 41"/>
              <a:gd name="T9" fmla="*/ 2147483647 h 28"/>
              <a:gd name="T10" fmla="*/ 0 w 41"/>
              <a:gd name="T11" fmla="*/ 2147483647 h 28"/>
              <a:gd name="T12" fmla="*/ 0 w 41"/>
              <a:gd name="T13" fmla="*/ 2147483647 h 28"/>
              <a:gd name="T14" fmla="*/ 2147483647 w 41"/>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1"/>
              <a:gd name="T25" fmla="*/ 0 h 28"/>
              <a:gd name="T26" fmla="*/ 41 w 41"/>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1" h="28">
                <a:moveTo>
                  <a:pt x="41" y="14"/>
                </a:moveTo>
                <a:lnTo>
                  <a:pt x="0" y="0"/>
                </a:lnTo>
                <a:lnTo>
                  <a:pt x="21" y="14"/>
                </a:lnTo>
                <a:lnTo>
                  <a:pt x="0" y="28"/>
                </a:lnTo>
                <a:lnTo>
                  <a:pt x="41" y="14"/>
                </a:lnTo>
                <a:close/>
              </a:path>
            </a:pathLst>
          </a:custGeom>
          <a:solidFill>
            <a:srgbClr val="000000"/>
          </a:solidFill>
          <a:ln w="9525">
            <a:noFill/>
            <a:round/>
            <a:headEnd/>
            <a:tailEnd/>
          </a:ln>
        </p:spPr>
        <p:txBody>
          <a:bodyPr/>
          <a:lstStyle/>
          <a:p>
            <a:endParaRPr lang="en-US"/>
          </a:p>
        </p:txBody>
      </p:sp>
      <p:sp>
        <p:nvSpPr>
          <p:cNvPr id="23" name="Freeform 23"/>
          <p:cNvSpPr>
            <a:spLocks/>
          </p:cNvSpPr>
          <p:nvPr/>
        </p:nvSpPr>
        <p:spPr bwMode="auto">
          <a:xfrm>
            <a:off x="1602022" y="1604156"/>
            <a:ext cx="51982" cy="30211"/>
          </a:xfrm>
          <a:custGeom>
            <a:avLst/>
            <a:gdLst>
              <a:gd name="T0" fmla="*/ 2147483647 w 41"/>
              <a:gd name="T1" fmla="*/ 2147483647 h 28"/>
              <a:gd name="T2" fmla="*/ 0 w 41"/>
              <a:gd name="T3" fmla="*/ 0 h 28"/>
              <a:gd name="T4" fmla="*/ 0 w 41"/>
              <a:gd name="T5" fmla="*/ 0 h 28"/>
              <a:gd name="T6" fmla="*/ 2147483647 w 41"/>
              <a:gd name="T7" fmla="*/ 2147483647 h 28"/>
              <a:gd name="T8" fmla="*/ 2147483647 w 41"/>
              <a:gd name="T9" fmla="*/ 2147483647 h 28"/>
              <a:gd name="T10" fmla="*/ 0 w 41"/>
              <a:gd name="T11" fmla="*/ 2147483647 h 28"/>
              <a:gd name="T12" fmla="*/ 0 w 41"/>
              <a:gd name="T13" fmla="*/ 2147483647 h 28"/>
              <a:gd name="T14" fmla="*/ 2147483647 w 41"/>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1"/>
              <a:gd name="T25" fmla="*/ 0 h 28"/>
              <a:gd name="T26" fmla="*/ 41 w 41"/>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1" h="28">
                <a:moveTo>
                  <a:pt x="41" y="14"/>
                </a:moveTo>
                <a:lnTo>
                  <a:pt x="0" y="0"/>
                </a:lnTo>
                <a:lnTo>
                  <a:pt x="21" y="14"/>
                </a:lnTo>
                <a:lnTo>
                  <a:pt x="0" y="28"/>
                </a:lnTo>
                <a:lnTo>
                  <a:pt x="41" y="14"/>
                </a:lnTo>
              </a:path>
            </a:pathLst>
          </a:custGeom>
          <a:noFill/>
          <a:ln w="4763">
            <a:solidFill>
              <a:srgbClr val="000000"/>
            </a:solidFill>
            <a:round/>
            <a:headEnd/>
            <a:tailEnd/>
          </a:ln>
        </p:spPr>
        <p:txBody>
          <a:bodyPr/>
          <a:lstStyle/>
          <a:p>
            <a:endParaRPr lang="en-US"/>
          </a:p>
        </p:txBody>
      </p:sp>
      <p:sp>
        <p:nvSpPr>
          <p:cNvPr id="24" name="Rectangle 24"/>
          <p:cNvSpPr>
            <a:spLocks noChangeArrowheads="1"/>
          </p:cNvSpPr>
          <p:nvPr/>
        </p:nvSpPr>
        <p:spPr bwMode="auto">
          <a:xfrm>
            <a:off x="2475921" y="6124516"/>
            <a:ext cx="491909" cy="338554"/>
          </a:xfrm>
          <a:prstGeom prst="rect">
            <a:avLst/>
          </a:prstGeom>
          <a:noFill/>
          <a:ln w="9525">
            <a:noFill/>
            <a:miter lim="800000"/>
            <a:headEnd/>
            <a:tailEnd/>
          </a:ln>
        </p:spPr>
        <p:txBody>
          <a:bodyPr wrap="none" lIns="0" tIns="0" rIns="0" bIns="0">
            <a:spAutoFit/>
          </a:bodyPr>
          <a:lstStyle/>
          <a:p>
            <a:pPr algn="ctr" eaLnBrk="0" hangingPunct="0"/>
            <a:r>
              <a:rPr lang="en-US" sz="1100" dirty="0">
                <a:solidFill>
                  <a:srgbClr val="000000"/>
                </a:solidFill>
              </a:rPr>
              <a:t>Register</a:t>
            </a:r>
            <a:br>
              <a:rPr lang="en-US" sz="1100" dirty="0">
                <a:solidFill>
                  <a:srgbClr val="000000"/>
                </a:solidFill>
              </a:rPr>
            </a:br>
            <a:r>
              <a:rPr lang="en-US" sz="1100" dirty="0">
                <a:solidFill>
                  <a:srgbClr val="000000"/>
                </a:solidFill>
              </a:rPr>
              <a:t>File</a:t>
            </a:r>
            <a:endParaRPr lang="en-US" b="0" dirty="0"/>
          </a:p>
        </p:txBody>
      </p:sp>
      <p:sp>
        <p:nvSpPr>
          <p:cNvPr id="25" name="Rectangle 25"/>
          <p:cNvSpPr>
            <a:spLocks noChangeArrowheads="1"/>
          </p:cNvSpPr>
          <p:nvPr/>
        </p:nvSpPr>
        <p:spPr bwMode="auto">
          <a:xfrm>
            <a:off x="2325322" y="6141593"/>
            <a:ext cx="99510"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WA</a:t>
            </a:r>
            <a:endParaRPr lang="en-US" b="0"/>
          </a:p>
        </p:txBody>
      </p:sp>
      <p:sp>
        <p:nvSpPr>
          <p:cNvPr id="26" name="Rectangle 26"/>
          <p:cNvSpPr>
            <a:spLocks noChangeArrowheads="1"/>
          </p:cNvSpPr>
          <p:nvPr/>
        </p:nvSpPr>
        <p:spPr bwMode="auto">
          <a:xfrm>
            <a:off x="3010007" y="6140768"/>
            <a:ext cx="119977" cy="92333"/>
          </a:xfrm>
          <a:prstGeom prst="rect">
            <a:avLst/>
          </a:prstGeom>
          <a:noFill/>
          <a:ln w="9525">
            <a:noFill/>
            <a:miter lim="800000"/>
            <a:headEnd/>
            <a:tailEnd/>
          </a:ln>
        </p:spPr>
        <p:txBody>
          <a:bodyPr wrap="none" lIns="0" tIns="0" rIns="0" bIns="0">
            <a:spAutoFit/>
          </a:bodyPr>
          <a:lstStyle/>
          <a:p>
            <a:pPr eaLnBrk="0" hangingPunct="0"/>
            <a:r>
              <a:rPr lang="en-US" sz="600" b="0" dirty="0">
                <a:solidFill>
                  <a:srgbClr val="000000"/>
                </a:solidFill>
              </a:rPr>
              <a:t>WD</a:t>
            </a:r>
            <a:endParaRPr lang="en-US" b="0" dirty="0"/>
          </a:p>
        </p:txBody>
      </p:sp>
      <p:sp>
        <p:nvSpPr>
          <p:cNvPr id="27" name="Rectangle 27"/>
          <p:cNvSpPr>
            <a:spLocks noChangeArrowheads="1"/>
          </p:cNvSpPr>
          <p:nvPr/>
        </p:nvSpPr>
        <p:spPr bwMode="auto">
          <a:xfrm>
            <a:off x="3027830" y="6324660"/>
            <a:ext cx="115479" cy="92333"/>
          </a:xfrm>
          <a:prstGeom prst="rect">
            <a:avLst/>
          </a:prstGeom>
          <a:noFill/>
          <a:ln w="9525">
            <a:noFill/>
            <a:miter lim="800000"/>
            <a:headEnd/>
            <a:tailEnd/>
          </a:ln>
        </p:spPr>
        <p:txBody>
          <a:bodyPr wrap="none" lIns="0" tIns="0" rIns="0" bIns="0">
            <a:spAutoFit/>
          </a:bodyPr>
          <a:lstStyle/>
          <a:p>
            <a:pPr eaLnBrk="0" hangingPunct="0"/>
            <a:r>
              <a:rPr lang="en-US" sz="600" b="0" dirty="0">
                <a:solidFill>
                  <a:srgbClr val="000000"/>
                </a:solidFill>
              </a:rPr>
              <a:t>WE</a:t>
            </a:r>
            <a:endParaRPr lang="en-US" b="0" dirty="0"/>
          </a:p>
        </p:txBody>
      </p:sp>
      <p:sp>
        <p:nvSpPr>
          <p:cNvPr id="28" name="Rectangle 28"/>
          <p:cNvSpPr>
            <a:spLocks noChangeArrowheads="1"/>
          </p:cNvSpPr>
          <p:nvPr/>
        </p:nvSpPr>
        <p:spPr bwMode="auto">
          <a:xfrm>
            <a:off x="2925349" y="4151653"/>
            <a:ext cx="219812" cy="139235"/>
          </a:xfrm>
          <a:prstGeom prst="rect">
            <a:avLst/>
          </a:prstGeom>
          <a:noFill/>
          <a:ln w="9525">
            <a:noFill/>
            <a:miter lim="800000"/>
            <a:headEnd/>
            <a:tailEnd/>
          </a:ln>
        </p:spPr>
        <p:txBody>
          <a:bodyPr wrap="none" lIns="0" tIns="0" rIns="0" bIns="0">
            <a:spAutoFit/>
          </a:bodyPr>
          <a:lstStyle/>
          <a:p>
            <a:pPr eaLnBrk="0" hangingPunct="0"/>
            <a:r>
              <a:rPr lang="en-US" sz="1100">
                <a:solidFill>
                  <a:srgbClr val="000000"/>
                </a:solidFill>
              </a:rPr>
              <a:t>ALU</a:t>
            </a:r>
            <a:endParaRPr lang="en-US" b="0"/>
          </a:p>
        </p:txBody>
      </p:sp>
      <p:sp>
        <p:nvSpPr>
          <p:cNvPr id="29" name="Rectangle 29"/>
          <p:cNvSpPr>
            <a:spLocks noChangeArrowheads="1"/>
          </p:cNvSpPr>
          <p:nvPr/>
        </p:nvSpPr>
        <p:spPr bwMode="auto">
          <a:xfrm>
            <a:off x="2660981" y="4076781"/>
            <a:ext cx="44556"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A</a:t>
            </a:r>
            <a:endParaRPr lang="en-US" b="0"/>
          </a:p>
        </p:txBody>
      </p:sp>
      <p:sp>
        <p:nvSpPr>
          <p:cNvPr id="30" name="Rectangle 30"/>
          <p:cNvSpPr>
            <a:spLocks noChangeArrowheads="1"/>
          </p:cNvSpPr>
          <p:nvPr/>
        </p:nvSpPr>
        <p:spPr bwMode="auto">
          <a:xfrm>
            <a:off x="3366459" y="4072840"/>
            <a:ext cx="43071"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B</a:t>
            </a:r>
            <a:endParaRPr lang="en-US" b="0"/>
          </a:p>
        </p:txBody>
      </p:sp>
      <p:sp>
        <p:nvSpPr>
          <p:cNvPr id="31" name="Rectangle 30"/>
          <p:cNvSpPr>
            <a:spLocks noChangeArrowheads="1"/>
          </p:cNvSpPr>
          <p:nvPr/>
        </p:nvSpPr>
        <p:spPr bwMode="auto">
          <a:xfrm>
            <a:off x="2917131" y="2743200"/>
            <a:ext cx="470912" cy="330860"/>
          </a:xfrm>
          <a:prstGeom prst="rect">
            <a:avLst/>
          </a:prstGeom>
          <a:noFill/>
          <a:ln w="9525">
            <a:noFill/>
            <a:miter lim="800000"/>
            <a:headEnd/>
            <a:tailEnd/>
          </a:ln>
        </p:spPr>
        <p:txBody>
          <a:bodyPr wrap="none" lIns="0" tIns="0" rIns="0" bIns="0">
            <a:spAutoFit/>
          </a:bodyPr>
          <a:lstStyle/>
          <a:p>
            <a:pPr algn="ctr" eaLnBrk="0" hangingPunct="0"/>
            <a:r>
              <a:rPr lang="en-US" sz="1050" dirty="0">
                <a:solidFill>
                  <a:srgbClr val="000000"/>
                </a:solidFill>
              </a:rPr>
              <a:t>Register</a:t>
            </a:r>
            <a:br>
              <a:rPr lang="en-US" sz="1100" dirty="0">
                <a:solidFill>
                  <a:srgbClr val="000000"/>
                </a:solidFill>
              </a:rPr>
            </a:br>
            <a:r>
              <a:rPr lang="en-US" sz="1100" dirty="0">
                <a:solidFill>
                  <a:srgbClr val="000000"/>
                </a:solidFill>
              </a:rPr>
              <a:t>File</a:t>
            </a:r>
            <a:endParaRPr lang="en-US" b="0" dirty="0"/>
          </a:p>
        </p:txBody>
      </p:sp>
      <p:sp>
        <p:nvSpPr>
          <p:cNvPr id="32" name="Rectangle 31"/>
          <p:cNvSpPr>
            <a:spLocks noChangeArrowheads="1"/>
          </p:cNvSpPr>
          <p:nvPr/>
        </p:nvSpPr>
        <p:spPr bwMode="auto">
          <a:xfrm>
            <a:off x="2723360" y="2778416"/>
            <a:ext cx="130699"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RA1</a:t>
            </a:r>
            <a:endParaRPr lang="en-US" b="0"/>
          </a:p>
        </p:txBody>
      </p:sp>
      <p:sp>
        <p:nvSpPr>
          <p:cNvPr id="33" name="Rectangle 32"/>
          <p:cNvSpPr>
            <a:spLocks noChangeArrowheads="1"/>
          </p:cNvSpPr>
          <p:nvPr/>
        </p:nvSpPr>
        <p:spPr bwMode="auto">
          <a:xfrm>
            <a:off x="3433293" y="2778416"/>
            <a:ext cx="130699"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RA2</a:t>
            </a:r>
            <a:endParaRPr lang="en-US" b="0"/>
          </a:p>
        </p:txBody>
      </p:sp>
      <p:sp>
        <p:nvSpPr>
          <p:cNvPr id="34" name="Rectangle 33"/>
          <p:cNvSpPr>
            <a:spLocks noChangeArrowheads="1"/>
          </p:cNvSpPr>
          <p:nvPr/>
        </p:nvSpPr>
        <p:spPr bwMode="auto">
          <a:xfrm>
            <a:off x="2723360" y="2953117"/>
            <a:ext cx="129214"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RD1</a:t>
            </a:r>
            <a:endParaRPr lang="en-US" b="0"/>
          </a:p>
        </p:txBody>
      </p:sp>
      <p:sp>
        <p:nvSpPr>
          <p:cNvPr id="35" name="Rectangle 34"/>
          <p:cNvSpPr>
            <a:spLocks noChangeArrowheads="1"/>
          </p:cNvSpPr>
          <p:nvPr/>
        </p:nvSpPr>
        <p:spPr bwMode="auto">
          <a:xfrm>
            <a:off x="3433293" y="2953117"/>
            <a:ext cx="129214" cy="76185"/>
          </a:xfrm>
          <a:prstGeom prst="rect">
            <a:avLst/>
          </a:prstGeom>
          <a:noFill/>
          <a:ln w="9525">
            <a:noFill/>
            <a:miter lim="800000"/>
            <a:headEnd/>
            <a:tailEnd/>
          </a:ln>
        </p:spPr>
        <p:txBody>
          <a:bodyPr wrap="none" lIns="0" tIns="0" rIns="0" bIns="0">
            <a:spAutoFit/>
          </a:bodyPr>
          <a:lstStyle/>
          <a:p>
            <a:pPr eaLnBrk="0" hangingPunct="0"/>
            <a:r>
              <a:rPr lang="en-US" sz="600" b="0" dirty="0">
                <a:solidFill>
                  <a:srgbClr val="000000"/>
                </a:solidFill>
              </a:rPr>
              <a:t>RD2</a:t>
            </a:r>
            <a:endParaRPr lang="en-US" b="0" dirty="0"/>
          </a:p>
        </p:txBody>
      </p:sp>
      <p:sp>
        <p:nvSpPr>
          <p:cNvPr id="36" name="Rectangle 35"/>
          <p:cNvSpPr>
            <a:spLocks noChangeArrowheads="1"/>
          </p:cNvSpPr>
          <p:nvPr/>
        </p:nvSpPr>
        <p:spPr bwMode="auto">
          <a:xfrm>
            <a:off x="2081746" y="3444935"/>
            <a:ext cx="598389" cy="92333"/>
          </a:xfrm>
          <a:prstGeom prst="rect">
            <a:avLst/>
          </a:prstGeom>
          <a:noFill/>
          <a:ln w="9525">
            <a:noFill/>
            <a:miter lim="800000"/>
            <a:headEnd/>
            <a:tailEnd/>
          </a:ln>
        </p:spPr>
        <p:txBody>
          <a:bodyPr wrap="none" lIns="0" tIns="0" rIns="0" bIns="0">
            <a:spAutoFit/>
          </a:bodyPr>
          <a:lstStyle/>
          <a:p>
            <a:pPr eaLnBrk="0" hangingPunct="0"/>
            <a:r>
              <a:rPr lang="en-US" sz="600" dirty="0"/>
              <a:t>PC</a:t>
            </a:r>
            <a:r>
              <a:rPr lang="en-US" sz="600" baseline="30000" dirty="0"/>
              <a:t>RF</a:t>
            </a:r>
            <a:r>
              <a:rPr lang="en-US" sz="600" dirty="0"/>
              <a:t>+4+4*SXT(C)</a:t>
            </a:r>
            <a:endParaRPr lang="en-US" sz="2000" b="0" dirty="0"/>
          </a:p>
        </p:txBody>
      </p:sp>
      <p:sp>
        <p:nvSpPr>
          <p:cNvPr id="37" name="Rectangle 36"/>
          <p:cNvSpPr>
            <a:spLocks noChangeArrowheads="1"/>
          </p:cNvSpPr>
          <p:nvPr/>
        </p:nvSpPr>
        <p:spPr bwMode="auto">
          <a:xfrm>
            <a:off x="3890740" y="4984364"/>
            <a:ext cx="435169" cy="278470"/>
          </a:xfrm>
          <a:prstGeom prst="rect">
            <a:avLst/>
          </a:prstGeom>
          <a:noFill/>
          <a:ln w="9525">
            <a:noFill/>
            <a:miter lim="800000"/>
            <a:headEnd/>
            <a:tailEnd/>
          </a:ln>
        </p:spPr>
        <p:txBody>
          <a:bodyPr wrap="none" lIns="0" tIns="0" rIns="0" bIns="0">
            <a:spAutoFit/>
          </a:bodyPr>
          <a:lstStyle/>
          <a:p>
            <a:pPr algn="ctr" eaLnBrk="0" hangingPunct="0"/>
            <a:r>
              <a:rPr lang="en-US" sz="1100">
                <a:solidFill>
                  <a:srgbClr val="000000"/>
                </a:solidFill>
              </a:rPr>
              <a:t>Data</a:t>
            </a:r>
            <a:br>
              <a:rPr lang="en-US" sz="1100">
                <a:solidFill>
                  <a:srgbClr val="000000"/>
                </a:solidFill>
              </a:rPr>
            </a:br>
            <a:r>
              <a:rPr lang="en-US" sz="1100">
                <a:solidFill>
                  <a:srgbClr val="000000"/>
                </a:solidFill>
              </a:rPr>
              <a:t>Memory</a:t>
            </a:r>
            <a:endParaRPr lang="en-US"/>
          </a:p>
        </p:txBody>
      </p:sp>
      <p:sp>
        <p:nvSpPr>
          <p:cNvPr id="38" name="Rectangle 37"/>
          <p:cNvSpPr>
            <a:spLocks noChangeArrowheads="1"/>
          </p:cNvSpPr>
          <p:nvPr/>
        </p:nvSpPr>
        <p:spPr bwMode="auto">
          <a:xfrm>
            <a:off x="4054114" y="5564188"/>
            <a:ext cx="84658" cy="76185"/>
          </a:xfrm>
          <a:prstGeom prst="rect">
            <a:avLst/>
          </a:prstGeom>
          <a:noFill/>
          <a:ln w="9525">
            <a:noFill/>
            <a:miter lim="800000"/>
            <a:headEnd/>
            <a:tailEnd/>
          </a:ln>
        </p:spPr>
        <p:txBody>
          <a:bodyPr wrap="none" lIns="0" tIns="0" rIns="0" bIns="0">
            <a:spAutoFit/>
          </a:bodyPr>
          <a:lstStyle/>
          <a:p>
            <a:pPr eaLnBrk="0" hangingPunct="0"/>
            <a:r>
              <a:rPr lang="en-US" sz="600" b="0" dirty="0">
                <a:solidFill>
                  <a:srgbClr val="000000"/>
                </a:solidFill>
              </a:rPr>
              <a:t>RD</a:t>
            </a:r>
            <a:endParaRPr lang="en-US" b="0" dirty="0"/>
          </a:p>
        </p:txBody>
      </p:sp>
      <p:sp>
        <p:nvSpPr>
          <p:cNvPr id="39" name="Rectangle 38"/>
          <p:cNvSpPr>
            <a:spLocks noChangeArrowheads="1"/>
          </p:cNvSpPr>
          <p:nvPr/>
        </p:nvSpPr>
        <p:spPr bwMode="auto">
          <a:xfrm>
            <a:off x="2962480" y="4314531"/>
            <a:ext cx="13366"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 </a:t>
            </a:r>
            <a:endParaRPr lang="en-US" b="0"/>
          </a:p>
        </p:txBody>
      </p:sp>
      <p:sp>
        <p:nvSpPr>
          <p:cNvPr id="40" name="Rectangle 39"/>
          <p:cNvSpPr>
            <a:spLocks noChangeArrowheads="1"/>
          </p:cNvSpPr>
          <p:nvPr/>
        </p:nvSpPr>
        <p:spPr bwMode="auto">
          <a:xfrm>
            <a:off x="2974362" y="4314531"/>
            <a:ext cx="13366"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 </a:t>
            </a:r>
            <a:endParaRPr lang="en-US" b="0"/>
          </a:p>
        </p:txBody>
      </p:sp>
      <p:sp>
        <p:nvSpPr>
          <p:cNvPr id="41" name="Rectangle 40"/>
          <p:cNvSpPr>
            <a:spLocks noChangeArrowheads="1"/>
          </p:cNvSpPr>
          <p:nvPr/>
        </p:nvSpPr>
        <p:spPr bwMode="auto">
          <a:xfrm>
            <a:off x="3021889" y="4277752"/>
            <a:ext cx="40100"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Y</a:t>
            </a:r>
            <a:endParaRPr lang="en-US" b="0"/>
          </a:p>
        </p:txBody>
      </p:sp>
      <p:sp>
        <p:nvSpPr>
          <p:cNvPr id="42" name="Rectangle 41"/>
          <p:cNvSpPr>
            <a:spLocks noChangeArrowheads="1"/>
          </p:cNvSpPr>
          <p:nvPr/>
        </p:nvSpPr>
        <p:spPr bwMode="auto">
          <a:xfrm>
            <a:off x="433156" y="1425984"/>
            <a:ext cx="629732" cy="85380"/>
          </a:xfrm>
          <a:prstGeom prst="rect">
            <a:avLst/>
          </a:prstGeom>
          <a:solidFill>
            <a:srgbClr val="FFFFFF"/>
          </a:solidFill>
          <a:ln w="9525">
            <a:noFill/>
            <a:miter lim="800000"/>
            <a:headEnd/>
            <a:tailEnd/>
          </a:ln>
        </p:spPr>
        <p:txBody>
          <a:bodyPr/>
          <a:lstStyle/>
          <a:p>
            <a:endParaRPr lang="en-US"/>
          </a:p>
        </p:txBody>
      </p:sp>
      <p:sp>
        <p:nvSpPr>
          <p:cNvPr id="43" name="Rectangle 42"/>
          <p:cNvSpPr>
            <a:spLocks noChangeArrowheads="1"/>
          </p:cNvSpPr>
          <p:nvPr/>
        </p:nvSpPr>
        <p:spPr bwMode="auto">
          <a:xfrm>
            <a:off x="436126" y="1403668"/>
            <a:ext cx="622306" cy="105068"/>
          </a:xfrm>
          <a:prstGeom prst="rect">
            <a:avLst/>
          </a:prstGeom>
          <a:noFill/>
          <a:ln w="11113">
            <a:solidFill>
              <a:srgbClr val="000000"/>
            </a:solidFill>
            <a:miter lim="800000"/>
            <a:headEnd/>
            <a:tailEnd/>
          </a:ln>
        </p:spPr>
        <p:txBody>
          <a:bodyPr/>
          <a:lstStyle/>
          <a:p>
            <a:endParaRPr lang="en-US"/>
          </a:p>
        </p:txBody>
      </p:sp>
      <p:sp>
        <p:nvSpPr>
          <p:cNvPr id="44" name="Freeform 43"/>
          <p:cNvSpPr>
            <a:spLocks/>
          </p:cNvSpPr>
          <p:nvPr/>
        </p:nvSpPr>
        <p:spPr bwMode="auto">
          <a:xfrm>
            <a:off x="433156" y="1461449"/>
            <a:ext cx="60894" cy="23644"/>
          </a:xfrm>
          <a:custGeom>
            <a:avLst/>
            <a:gdLst>
              <a:gd name="T0" fmla="*/ 0 w 49"/>
              <a:gd name="T1" fmla="*/ 2147483647 h 21"/>
              <a:gd name="T2" fmla="*/ 2147483647 w 49"/>
              <a:gd name="T3" fmla="*/ 0 h 21"/>
              <a:gd name="T4" fmla="*/ 2147483647 w 49"/>
              <a:gd name="T5" fmla="*/ 2147483647 h 21"/>
              <a:gd name="T6" fmla="*/ 2147483647 w 49"/>
              <a:gd name="T7" fmla="*/ 2147483647 h 21"/>
              <a:gd name="T8" fmla="*/ 0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0" y="7"/>
                </a:moveTo>
                <a:lnTo>
                  <a:pt x="3" y="0"/>
                </a:lnTo>
                <a:lnTo>
                  <a:pt x="49" y="14"/>
                </a:lnTo>
                <a:lnTo>
                  <a:pt x="49" y="21"/>
                </a:lnTo>
                <a:lnTo>
                  <a:pt x="0" y="7"/>
                </a:lnTo>
                <a:close/>
              </a:path>
            </a:pathLst>
          </a:custGeom>
          <a:solidFill>
            <a:srgbClr val="000000"/>
          </a:solidFill>
          <a:ln w="9525">
            <a:noFill/>
            <a:round/>
            <a:headEnd/>
            <a:tailEnd/>
          </a:ln>
        </p:spPr>
        <p:txBody>
          <a:bodyPr/>
          <a:lstStyle/>
          <a:p>
            <a:endParaRPr lang="en-US"/>
          </a:p>
        </p:txBody>
      </p:sp>
      <p:sp>
        <p:nvSpPr>
          <p:cNvPr id="45" name="Freeform 44"/>
          <p:cNvSpPr>
            <a:spLocks/>
          </p:cNvSpPr>
          <p:nvPr/>
        </p:nvSpPr>
        <p:spPr bwMode="auto">
          <a:xfrm>
            <a:off x="433156" y="1477212"/>
            <a:ext cx="60894" cy="26271"/>
          </a:xfrm>
          <a:custGeom>
            <a:avLst/>
            <a:gdLst>
              <a:gd name="T0" fmla="*/ 2147483647 w 49"/>
              <a:gd name="T1" fmla="*/ 2147483647 h 24"/>
              <a:gd name="T2" fmla="*/ 0 w 49"/>
              <a:gd name="T3" fmla="*/ 2147483647 h 24"/>
              <a:gd name="T4" fmla="*/ 2147483647 w 49"/>
              <a:gd name="T5" fmla="*/ 0 h 24"/>
              <a:gd name="T6" fmla="*/ 2147483647 w 49"/>
              <a:gd name="T7" fmla="*/ 2147483647 h 24"/>
              <a:gd name="T8" fmla="*/ 2147483647 w 49"/>
              <a:gd name="T9" fmla="*/ 2147483647 h 24"/>
              <a:gd name="T10" fmla="*/ 0 60000 65536"/>
              <a:gd name="T11" fmla="*/ 0 60000 65536"/>
              <a:gd name="T12" fmla="*/ 0 60000 65536"/>
              <a:gd name="T13" fmla="*/ 0 60000 65536"/>
              <a:gd name="T14" fmla="*/ 0 60000 65536"/>
              <a:gd name="T15" fmla="*/ 0 w 49"/>
              <a:gd name="T16" fmla="*/ 0 h 24"/>
              <a:gd name="T17" fmla="*/ 49 w 49"/>
              <a:gd name="T18" fmla="*/ 24 h 24"/>
            </a:gdLst>
            <a:ahLst/>
            <a:cxnLst>
              <a:cxn ang="T10">
                <a:pos x="T0" y="T1"/>
              </a:cxn>
              <a:cxn ang="T11">
                <a:pos x="T2" y="T3"/>
              </a:cxn>
              <a:cxn ang="T12">
                <a:pos x="T4" y="T5"/>
              </a:cxn>
              <a:cxn ang="T13">
                <a:pos x="T6" y="T7"/>
              </a:cxn>
              <a:cxn ang="T14">
                <a:pos x="T8" y="T9"/>
              </a:cxn>
            </a:cxnLst>
            <a:rect l="T15" t="T16" r="T17" b="T18"/>
            <a:pathLst>
              <a:path w="49" h="24">
                <a:moveTo>
                  <a:pt x="3" y="24"/>
                </a:moveTo>
                <a:lnTo>
                  <a:pt x="0" y="17"/>
                </a:lnTo>
                <a:lnTo>
                  <a:pt x="49" y="0"/>
                </a:lnTo>
                <a:lnTo>
                  <a:pt x="49" y="7"/>
                </a:lnTo>
                <a:lnTo>
                  <a:pt x="3" y="24"/>
                </a:lnTo>
                <a:close/>
              </a:path>
            </a:pathLst>
          </a:custGeom>
          <a:solidFill>
            <a:srgbClr val="000000"/>
          </a:solidFill>
          <a:ln w="9525">
            <a:noFill/>
            <a:round/>
            <a:headEnd/>
            <a:tailEnd/>
          </a:ln>
        </p:spPr>
        <p:txBody>
          <a:bodyPr/>
          <a:lstStyle/>
          <a:p>
            <a:endParaRPr lang="en-US"/>
          </a:p>
        </p:txBody>
      </p:sp>
      <p:sp>
        <p:nvSpPr>
          <p:cNvPr id="46" name="Rectangle 45"/>
          <p:cNvSpPr>
            <a:spLocks noChangeArrowheads="1"/>
          </p:cNvSpPr>
          <p:nvPr/>
        </p:nvSpPr>
        <p:spPr bwMode="auto">
          <a:xfrm>
            <a:off x="661879" y="1388507"/>
            <a:ext cx="133476" cy="123111"/>
          </a:xfrm>
          <a:prstGeom prst="rect">
            <a:avLst/>
          </a:prstGeom>
          <a:noFill/>
          <a:ln w="9525">
            <a:noFill/>
            <a:miter lim="800000"/>
            <a:headEnd/>
            <a:tailEnd/>
          </a:ln>
        </p:spPr>
        <p:txBody>
          <a:bodyPr wrap="none" lIns="0" tIns="0" rIns="0" bIns="0">
            <a:spAutoFit/>
          </a:bodyPr>
          <a:lstStyle/>
          <a:p>
            <a:pPr eaLnBrk="0" hangingPunct="0"/>
            <a:r>
              <a:rPr lang="en-US" sz="800" b="0" dirty="0">
                <a:solidFill>
                  <a:srgbClr val="000000"/>
                </a:solidFill>
              </a:rPr>
              <a:t>PC</a:t>
            </a:r>
            <a:endParaRPr lang="en-US" sz="2400" b="0" baseline="30000" dirty="0"/>
          </a:p>
        </p:txBody>
      </p:sp>
      <p:sp>
        <p:nvSpPr>
          <p:cNvPr id="47" name="Freeform 46"/>
          <p:cNvSpPr>
            <a:spLocks/>
          </p:cNvSpPr>
          <p:nvPr/>
        </p:nvSpPr>
        <p:spPr bwMode="auto">
          <a:xfrm>
            <a:off x="2600087" y="2519649"/>
            <a:ext cx="788650" cy="107710"/>
          </a:xfrm>
          <a:custGeom>
            <a:avLst/>
            <a:gdLst>
              <a:gd name="T0" fmla="*/ 2147483647 w 629"/>
              <a:gd name="T1" fmla="*/ 2147483647 h 98"/>
              <a:gd name="T2" fmla="*/ 2147483647 w 629"/>
              <a:gd name="T3" fmla="*/ 2147483647 h 98"/>
              <a:gd name="T4" fmla="*/ 2147483647 w 629"/>
              <a:gd name="T5" fmla="*/ 0 h 98"/>
              <a:gd name="T6" fmla="*/ 0 w 629"/>
              <a:gd name="T7" fmla="*/ 0 h 98"/>
              <a:gd name="T8" fmla="*/ 0 60000 65536"/>
              <a:gd name="T9" fmla="*/ 0 60000 65536"/>
              <a:gd name="T10" fmla="*/ 0 60000 65536"/>
              <a:gd name="T11" fmla="*/ 0 60000 65536"/>
              <a:gd name="T12" fmla="*/ 0 w 629"/>
              <a:gd name="T13" fmla="*/ 0 h 98"/>
              <a:gd name="T14" fmla="*/ 629 w 629"/>
              <a:gd name="T15" fmla="*/ 98 h 98"/>
            </a:gdLst>
            <a:ahLst/>
            <a:cxnLst>
              <a:cxn ang="T8">
                <a:pos x="T0" y="T1"/>
              </a:cxn>
              <a:cxn ang="T9">
                <a:pos x="T2" y="T3"/>
              </a:cxn>
              <a:cxn ang="T10">
                <a:pos x="T4" y="T5"/>
              </a:cxn>
              <a:cxn ang="T11">
                <a:pos x="T6" y="T7"/>
              </a:cxn>
            </a:cxnLst>
            <a:rect l="T12" t="T13" r="T14" b="T15"/>
            <a:pathLst>
              <a:path w="629" h="98">
                <a:moveTo>
                  <a:pt x="629" y="98"/>
                </a:moveTo>
                <a:lnTo>
                  <a:pt x="629" y="31"/>
                </a:lnTo>
                <a:lnTo>
                  <a:pt x="598" y="0"/>
                </a:lnTo>
                <a:lnTo>
                  <a:pt x="0" y="0"/>
                </a:lnTo>
              </a:path>
            </a:pathLst>
          </a:custGeom>
          <a:noFill/>
          <a:ln w="4763">
            <a:solidFill>
              <a:srgbClr val="000000"/>
            </a:solidFill>
            <a:round/>
            <a:headEnd/>
            <a:tailEnd/>
          </a:ln>
        </p:spPr>
        <p:txBody>
          <a:bodyPr/>
          <a:lstStyle/>
          <a:p>
            <a:endParaRPr lang="en-US"/>
          </a:p>
        </p:txBody>
      </p:sp>
      <p:sp>
        <p:nvSpPr>
          <p:cNvPr id="48" name="Freeform 47"/>
          <p:cNvSpPr>
            <a:spLocks/>
          </p:cNvSpPr>
          <p:nvPr/>
        </p:nvSpPr>
        <p:spPr bwMode="auto">
          <a:xfrm>
            <a:off x="3370914" y="2581385"/>
            <a:ext cx="35645" cy="45973"/>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49" name="Freeform 48"/>
          <p:cNvSpPr>
            <a:spLocks/>
          </p:cNvSpPr>
          <p:nvPr/>
        </p:nvSpPr>
        <p:spPr bwMode="auto">
          <a:xfrm>
            <a:off x="3370914" y="2581385"/>
            <a:ext cx="35645" cy="45973"/>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50" name="Freeform 49"/>
          <p:cNvSpPr>
            <a:spLocks/>
          </p:cNvSpPr>
          <p:nvPr/>
        </p:nvSpPr>
        <p:spPr bwMode="auto">
          <a:xfrm>
            <a:off x="1968870" y="2519649"/>
            <a:ext cx="806473" cy="248259"/>
          </a:xfrm>
          <a:custGeom>
            <a:avLst/>
            <a:gdLst>
              <a:gd name="T0" fmla="*/ 2147483647 w 644"/>
              <a:gd name="T1" fmla="*/ 2147483647 h 224"/>
              <a:gd name="T2" fmla="*/ 2147483647 w 644"/>
              <a:gd name="T3" fmla="*/ 2147483647 h 224"/>
              <a:gd name="T4" fmla="*/ 2147483647 w 644"/>
              <a:gd name="T5" fmla="*/ 0 h 224"/>
              <a:gd name="T6" fmla="*/ 0 w 644"/>
              <a:gd name="T7" fmla="*/ 2147483647 h 224"/>
              <a:gd name="T8" fmla="*/ 0 w 644"/>
              <a:gd name="T9" fmla="*/ 2147483647 h 224"/>
              <a:gd name="T10" fmla="*/ 0 60000 65536"/>
              <a:gd name="T11" fmla="*/ 0 60000 65536"/>
              <a:gd name="T12" fmla="*/ 0 60000 65536"/>
              <a:gd name="T13" fmla="*/ 0 60000 65536"/>
              <a:gd name="T14" fmla="*/ 0 60000 65536"/>
              <a:gd name="T15" fmla="*/ 0 w 644"/>
              <a:gd name="T16" fmla="*/ 0 h 224"/>
              <a:gd name="T17" fmla="*/ 644 w 644"/>
              <a:gd name="T18" fmla="*/ 224 h 224"/>
            </a:gdLst>
            <a:ahLst/>
            <a:cxnLst>
              <a:cxn ang="T10">
                <a:pos x="T0" y="T1"/>
              </a:cxn>
              <a:cxn ang="T11">
                <a:pos x="T2" y="T3"/>
              </a:cxn>
              <a:cxn ang="T12">
                <a:pos x="T4" y="T5"/>
              </a:cxn>
              <a:cxn ang="T13">
                <a:pos x="T6" y="T7"/>
              </a:cxn>
              <a:cxn ang="T14">
                <a:pos x="T8" y="T9"/>
              </a:cxn>
            </a:cxnLst>
            <a:rect l="T15" t="T16" r="T17" b="T18"/>
            <a:pathLst>
              <a:path w="644" h="224">
                <a:moveTo>
                  <a:pt x="644" y="224"/>
                </a:moveTo>
                <a:lnTo>
                  <a:pt x="644" y="31"/>
                </a:lnTo>
                <a:lnTo>
                  <a:pt x="616" y="0"/>
                </a:lnTo>
                <a:lnTo>
                  <a:pt x="0" y="3"/>
                </a:lnTo>
              </a:path>
            </a:pathLst>
          </a:custGeom>
          <a:noFill/>
          <a:ln w="4763">
            <a:solidFill>
              <a:srgbClr val="000000"/>
            </a:solidFill>
            <a:round/>
            <a:headEnd/>
            <a:tailEnd/>
          </a:ln>
        </p:spPr>
        <p:txBody>
          <a:bodyPr/>
          <a:lstStyle/>
          <a:p>
            <a:endParaRPr lang="en-US"/>
          </a:p>
        </p:txBody>
      </p:sp>
      <p:sp>
        <p:nvSpPr>
          <p:cNvPr id="51" name="Freeform 50"/>
          <p:cNvSpPr>
            <a:spLocks/>
          </p:cNvSpPr>
          <p:nvPr/>
        </p:nvSpPr>
        <p:spPr bwMode="auto">
          <a:xfrm>
            <a:off x="2759005" y="2720621"/>
            <a:ext cx="38616" cy="47287"/>
          </a:xfrm>
          <a:custGeom>
            <a:avLst/>
            <a:gdLst>
              <a:gd name="T0" fmla="*/ 2147483647 w 31"/>
              <a:gd name="T1" fmla="*/ 2147483647 h 42"/>
              <a:gd name="T2" fmla="*/ 2147483647 w 31"/>
              <a:gd name="T3" fmla="*/ 0 h 42"/>
              <a:gd name="T4" fmla="*/ 2147483647 w 31"/>
              <a:gd name="T5" fmla="*/ 0 h 42"/>
              <a:gd name="T6" fmla="*/ 2147483647 w 31"/>
              <a:gd name="T7" fmla="*/ 2147483647 h 42"/>
              <a:gd name="T8" fmla="*/ 2147483647 w 31"/>
              <a:gd name="T9" fmla="*/ 2147483647 h 42"/>
              <a:gd name="T10" fmla="*/ 0 w 31"/>
              <a:gd name="T11" fmla="*/ 0 h 42"/>
              <a:gd name="T12" fmla="*/ 0 w 31"/>
              <a:gd name="T13" fmla="*/ 0 h 42"/>
              <a:gd name="T14" fmla="*/ 2147483647 w 31"/>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42"/>
              <a:gd name="T26" fmla="*/ 31 w 31"/>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42">
                <a:moveTo>
                  <a:pt x="14" y="42"/>
                </a:moveTo>
                <a:lnTo>
                  <a:pt x="31"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52" name="Freeform 51"/>
          <p:cNvSpPr>
            <a:spLocks/>
          </p:cNvSpPr>
          <p:nvPr/>
        </p:nvSpPr>
        <p:spPr bwMode="auto">
          <a:xfrm>
            <a:off x="2759005" y="2720621"/>
            <a:ext cx="38616" cy="47287"/>
          </a:xfrm>
          <a:custGeom>
            <a:avLst/>
            <a:gdLst>
              <a:gd name="T0" fmla="*/ 2147483647 w 31"/>
              <a:gd name="T1" fmla="*/ 2147483647 h 42"/>
              <a:gd name="T2" fmla="*/ 2147483647 w 31"/>
              <a:gd name="T3" fmla="*/ 0 h 42"/>
              <a:gd name="T4" fmla="*/ 2147483647 w 31"/>
              <a:gd name="T5" fmla="*/ 0 h 42"/>
              <a:gd name="T6" fmla="*/ 2147483647 w 31"/>
              <a:gd name="T7" fmla="*/ 2147483647 h 42"/>
              <a:gd name="T8" fmla="*/ 2147483647 w 31"/>
              <a:gd name="T9" fmla="*/ 2147483647 h 42"/>
              <a:gd name="T10" fmla="*/ 0 w 31"/>
              <a:gd name="T11" fmla="*/ 0 h 42"/>
              <a:gd name="T12" fmla="*/ 0 w 31"/>
              <a:gd name="T13" fmla="*/ 0 h 42"/>
              <a:gd name="T14" fmla="*/ 2147483647 w 31"/>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42"/>
              <a:gd name="T26" fmla="*/ 31 w 31"/>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42">
                <a:moveTo>
                  <a:pt x="14" y="42"/>
                </a:moveTo>
                <a:lnTo>
                  <a:pt x="31"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53" name="Rectangle 52"/>
          <p:cNvSpPr>
            <a:spLocks noChangeArrowheads="1"/>
          </p:cNvSpPr>
          <p:nvPr/>
        </p:nvSpPr>
        <p:spPr bwMode="auto">
          <a:xfrm>
            <a:off x="3709544" y="2624732"/>
            <a:ext cx="245061"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RA2SEL</a:t>
            </a:r>
            <a:endParaRPr lang="en-US" b="0"/>
          </a:p>
        </p:txBody>
      </p:sp>
      <p:sp>
        <p:nvSpPr>
          <p:cNvPr id="54" name="Line 145"/>
          <p:cNvSpPr>
            <a:spLocks noChangeShapeType="1"/>
          </p:cNvSpPr>
          <p:nvPr/>
        </p:nvSpPr>
        <p:spPr bwMode="auto">
          <a:xfrm>
            <a:off x="3613005" y="2658884"/>
            <a:ext cx="96539" cy="1314"/>
          </a:xfrm>
          <a:prstGeom prst="line">
            <a:avLst/>
          </a:prstGeom>
          <a:noFill/>
          <a:ln w="4763">
            <a:solidFill>
              <a:srgbClr val="000000"/>
            </a:solidFill>
            <a:round/>
            <a:headEnd/>
            <a:tailEnd/>
          </a:ln>
        </p:spPr>
        <p:txBody>
          <a:bodyPr/>
          <a:lstStyle/>
          <a:p>
            <a:endParaRPr lang="en-US"/>
          </a:p>
        </p:txBody>
      </p:sp>
      <p:sp>
        <p:nvSpPr>
          <p:cNvPr id="55" name="Freeform 54"/>
          <p:cNvSpPr>
            <a:spLocks/>
          </p:cNvSpPr>
          <p:nvPr/>
        </p:nvSpPr>
        <p:spPr bwMode="auto">
          <a:xfrm>
            <a:off x="3613005" y="2643121"/>
            <a:ext cx="47527" cy="31525"/>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close/>
              </a:path>
            </a:pathLst>
          </a:custGeom>
          <a:solidFill>
            <a:srgbClr val="000000"/>
          </a:solidFill>
          <a:ln w="9525">
            <a:noFill/>
            <a:round/>
            <a:headEnd/>
            <a:tailEnd/>
          </a:ln>
        </p:spPr>
        <p:txBody>
          <a:bodyPr/>
          <a:lstStyle/>
          <a:p>
            <a:endParaRPr lang="en-US"/>
          </a:p>
        </p:txBody>
      </p:sp>
      <p:sp>
        <p:nvSpPr>
          <p:cNvPr id="56" name="Freeform 55"/>
          <p:cNvSpPr>
            <a:spLocks/>
          </p:cNvSpPr>
          <p:nvPr/>
        </p:nvSpPr>
        <p:spPr bwMode="auto">
          <a:xfrm>
            <a:off x="3613005" y="2643121"/>
            <a:ext cx="47527" cy="31525"/>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path>
            </a:pathLst>
          </a:custGeom>
          <a:noFill/>
          <a:ln w="4763">
            <a:solidFill>
              <a:srgbClr val="000000"/>
            </a:solidFill>
            <a:round/>
            <a:headEnd/>
            <a:tailEnd/>
          </a:ln>
        </p:spPr>
        <p:txBody>
          <a:bodyPr/>
          <a:lstStyle/>
          <a:p>
            <a:endParaRPr lang="en-US"/>
          </a:p>
        </p:txBody>
      </p:sp>
      <p:sp>
        <p:nvSpPr>
          <p:cNvPr id="57" name="Line 148"/>
          <p:cNvSpPr>
            <a:spLocks noChangeShapeType="1"/>
          </p:cNvSpPr>
          <p:nvPr/>
        </p:nvSpPr>
        <p:spPr bwMode="auto">
          <a:xfrm>
            <a:off x="3485276" y="2693036"/>
            <a:ext cx="1485" cy="69618"/>
          </a:xfrm>
          <a:prstGeom prst="line">
            <a:avLst/>
          </a:prstGeom>
          <a:noFill/>
          <a:ln w="4763">
            <a:solidFill>
              <a:srgbClr val="000000"/>
            </a:solidFill>
            <a:round/>
            <a:headEnd/>
            <a:tailEnd/>
          </a:ln>
        </p:spPr>
        <p:txBody>
          <a:bodyPr/>
          <a:lstStyle/>
          <a:p>
            <a:endParaRPr lang="en-US"/>
          </a:p>
        </p:txBody>
      </p:sp>
      <p:sp>
        <p:nvSpPr>
          <p:cNvPr id="58" name="Freeform 57"/>
          <p:cNvSpPr>
            <a:spLocks/>
          </p:cNvSpPr>
          <p:nvPr/>
        </p:nvSpPr>
        <p:spPr bwMode="auto">
          <a:xfrm>
            <a:off x="3467454" y="2720621"/>
            <a:ext cx="40100" cy="42033"/>
          </a:xfrm>
          <a:custGeom>
            <a:avLst/>
            <a:gdLst>
              <a:gd name="T0" fmla="*/ 2147483647 w 32"/>
              <a:gd name="T1" fmla="*/ 2147483647 h 38"/>
              <a:gd name="T2" fmla="*/ 2147483647 w 32"/>
              <a:gd name="T3" fmla="*/ 0 h 38"/>
              <a:gd name="T4" fmla="*/ 2147483647 w 32"/>
              <a:gd name="T5" fmla="*/ 0 h 38"/>
              <a:gd name="T6" fmla="*/ 2147483647 w 32"/>
              <a:gd name="T7" fmla="*/ 2147483647 h 38"/>
              <a:gd name="T8" fmla="*/ 2147483647 w 32"/>
              <a:gd name="T9" fmla="*/ 2147483647 h 38"/>
              <a:gd name="T10" fmla="*/ 0 w 32"/>
              <a:gd name="T11" fmla="*/ 0 h 38"/>
              <a:gd name="T12" fmla="*/ 0 w 32"/>
              <a:gd name="T13" fmla="*/ 0 h 38"/>
              <a:gd name="T14" fmla="*/ 2147483647 w 32"/>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38"/>
              <a:gd name="T26" fmla="*/ 32 w 32"/>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38">
                <a:moveTo>
                  <a:pt x="14" y="38"/>
                </a:moveTo>
                <a:lnTo>
                  <a:pt x="32" y="0"/>
                </a:lnTo>
                <a:lnTo>
                  <a:pt x="14" y="17"/>
                </a:lnTo>
                <a:lnTo>
                  <a:pt x="0" y="0"/>
                </a:lnTo>
                <a:lnTo>
                  <a:pt x="14" y="38"/>
                </a:lnTo>
                <a:close/>
              </a:path>
            </a:pathLst>
          </a:custGeom>
          <a:solidFill>
            <a:srgbClr val="000000"/>
          </a:solidFill>
          <a:ln w="9525">
            <a:noFill/>
            <a:round/>
            <a:headEnd/>
            <a:tailEnd/>
          </a:ln>
        </p:spPr>
        <p:txBody>
          <a:bodyPr/>
          <a:lstStyle/>
          <a:p>
            <a:endParaRPr lang="en-US"/>
          </a:p>
        </p:txBody>
      </p:sp>
      <p:sp>
        <p:nvSpPr>
          <p:cNvPr id="59" name="Freeform 58"/>
          <p:cNvSpPr>
            <a:spLocks/>
          </p:cNvSpPr>
          <p:nvPr/>
        </p:nvSpPr>
        <p:spPr bwMode="auto">
          <a:xfrm>
            <a:off x="3467454" y="2720621"/>
            <a:ext cx="40100" cy="42033"/>
          </a:xfrm>
          <a:custGeom>
            <a:avLst/>
            <a:gdLst>
              <a:gd name="T0" fmla="*/ 2147483647 w 32"/>
              <a:gd name="T1" fmla="*/ 2147483647 h 38"/>
              <a:gd name="T2" fmla="*/ 2147483647 w 32"/>
              <a:gd name="T3" fmla="*/ 0 h 38"/>
              <a:gd name="T4" fmla="*/ 2147483647 w 32"/>
              <a:gd name="T5" fmla="*/ 0 h 38"/>
              <a:gd name="T6" fmla="*/ 2147483647 w 32"/>
              <a:gd name="T7" fmla="*/ 2147483647 h 38"/>
              <a:gd name="T8" fmla="*/ 2147483647 w 32"/>
              <a:gd name="T9" fmla="*/ 2147483647 h 38"/>
              <a:gd name="T10" fmla="*/ 0 w 32"/>
              <a:gd name="T11" fmla="*/ 0 h 38"/>
              <a:gd name="T12" fmla="*/ 0 w 32"/>
              <a:gd name="T13" fmla="*/ 0 h 38"/>
              <a:gd name="T14" fmla="*/ 2147483647 w 32"/>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38"/>
              <a:gd name="T26" fmla="*/ 32 w 32"/>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38">
                <a:moveTo>
                  <a:pt x="14" y="38"/>
                </a:moveTo>
                <a:lnTo>
                  <a:pt x="32" y="0"/>
                </a:lnTo>
                <a:lnTo>
                  <a:pt x="14" y="17"/>
                </a:lnTo>
                <a:lnTo>
                  <a:pt x="0" y="0"/>
                </a:lnTo>
                <a:lnTo>
                  <a:pt x="14" y="38"/>
                </a:lnTo>
              </a:path>
            </a:pathLst>
          </a:custGeom>
          <a:noFill/>
          <a:ln w="4763">
            <a:solidFill>
              <a:srgbClr val="000000"/>
            </a:solidFill>
            <a:round/>
            <a:headEnd/>
            <a:tailEnd/>
          </a:ln>
        </p:spPr>
        <p:txBody>
          <a:bodyPr/>
          <a:lstStyle/>
          <a:p>
            <a:endParaRPr lang="en-US"/>
          </a:p>
        </p:txBody>
      </p:sp>
      <p:sp>
        <p:nvSpPr>
          <p:cNvPr id="60" name="Freeform 59"/>
          <p:cNvSpPr>
            <a:spLocks/>
          </p:cNvSpPr>
          <p:nvPr/>
        </p:nvSpPr>
        <p:spPr bwMode="auto">
          <a:xfrm>
            <a:off x="2759005" y="2519649"/>
            <a:ext cx="787165" cy="107710"/>
          </a:xfrm>
          <a:custGeom>
            <a:avLst/>
            <a:gdLst>
              <a:gd name="T0" fmla="*/ 2147483647 w 629"/>
              <a:gd name="T1" fmla="*/ 2147483647 h 98"/>
              <a:gd name="T2" fmla="*/ 2147483647 w 629"/>
              <a:gd name="T3" fmla="*/ 2147483647 h 98"/>
              <a:gd name="T4" fmla="*/ 2147483647 w 629"/>
              <a:gd name="T5" fmla="*/ 0 h 98"/>
              <a:gd name="T6" fmla="*/ 0 w 629"/>
              <a:gd name="T7" fmla="*/ 0 h 98"/>
              <a:gd name="T8" fmla="*/ 0 60000 65536"/>
              <a:gd name="T9" fmla="*/ 0 60000 65536"/>
              <a:gd name="T10" fmla="*/ 0 60000 65536"/>
              <a:gd name="T11" fmla="*/ 0 60000 65536"/>
              <a:gd name="T12" fmla="*/ 0 w 629"/>
              <a:gd name="T13" fmla="*/ 0 h 98"/>
              <a:gd name="T14" fmla="*/ 629 w 629"/>
              <a:gd name="T15" fmla="*/ 98 h 98"/>
            </a:gdLst>
            <a:ahLst/>
            <a:cxnLst>
              <a:cxn ang="T8">
                <a:pos x="T0" y="T1"/>
              </a:cxn>
              <a:cxn ang="T9">
                <a:pos x="T2" y="T3"/>
              </a:cxn>
              <a:cxn ang="T10">
                <a:pos x="T4" y="T5"/>
              </a:cxn>
              <a:cxn ang="T11">
                <a:pos x="T6" y="T7"/>
              </a:cxn>
            </a:cxnLst>
            <a:rect l="T12" t="T13" r="T14" b="T15"/>
            <a:pathLst>
              <a:path w="629" h="98">
                <a:moveTo>
                  <a:pt x="629" y="98"/>
                </a:moveTo>
                <a:lnTo>
                  <a:pt x="629" y="31"/>
                </a:lnTo>
                <a:lnTo>
                  <a:pt x="598" y="0"/>
                </a:lnTo>
                <a:lnTo>
                  <a:pt x="0" y="0"/>
                </a:lnTo>
              </a:path>
            </a:pathLst>
          </a:custGeom>
          <a:noFill/>
          <a:ln w="4763">
            <a:solidFill>
              <a:srgbClr val="000000"/>
            </a:solidFill>
            <a:round/>
            <a:headEnd/>
            <a:tailEnd/>
          </a:ln>
        </p:spPr>
        <p:txBody>
          <a:bodyPr/>
          <a:lstStyle/>
          <a:p>
            <a:endParaRPr lang="en-US"/>
          </a:p>
        </p:txBody>
      </p:sp>
      <p:sp>
        <p:nvSpPr>
          <p:cNvPr id="61" name="Freeform 60"/>
          <p:cNvSpPr>
            <a:spLocks/>
          </p:cNvSpPr>
          <p:nvPr/>
        </p:nvSpPr>
        <p:spPr bwMode="auto">
          <a:xfrm>
            <a:off x="3528347" y="2581385"/>
            <a:ext cx="35645" cy="45973"/>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62" name="Freeform 61"/>
          <p:cNvSpPr>
            <a:spLocks/>
          </p:cNvSpPr>
          <p:nvPr/>
        </p:nvSpPr>
        <p:spPr bwMode="auto">
          <a:xfrm>
            <a:off x="3528347" y="2581385"/>
            <a:ext cx="35645" cy="45973"/>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63" name="Freeform 62"/>
          <p:cNvSpPr>
            <a:spLocks/>
          </p:cNvSpPr>
          <p:nvPr/>
        </p:nvSpPr>
        <p:spPr bwMode="auto">
          <a:xfrm>
            <a:off x="3127339" y="5646388"/>
            <a:ext cx="966876" cy="153685"/>
          </a:xfrm>
          <a:custGeom>
            <a:avLst/>
            <a:gdLst>
              <a:gd name="T0" fmla="*/ 0 w 772"/>
              <a:gd name="T1" fmla="*/ 2147483647 h 139"/>
              <a:gd name="T2" fmla="*/ 0 w 772"/>
              <a:gd name="T3" fmla="*/ 2147483647 h 139"/>
              <a:gd name="T4" fmla="*/ 2147483647 w 772"/>
              <a:gd name="T5" fmla="*/ 2147483647 h 139"/>
              <a:gd name="T6" fmla="*/ 2147483647 w 772"/>
              <a:gd name="T7" fmla="*/ 0 h 139"/>
              <a:gd name="T8" fmla="*/ 0 60000 65536"/>
              <a:gd name="T9" fmla="*/ 0 60000 65536"/>
              <a:gd name="T10" fmla="*/ 0 60000 65536"/>
              <a:gd name="T11" fmla="*/ 0 60000 65536"/>
              <a:gd name="T12" fmla="*/ 0 w 772"/>
              <a:gd name="T13" fmla="*/ 0 h 139"/>
              <a:gd name="T14" fmla="*/ 772 w 772"/>
              <a:gd name="T15" fmla="*/ 139 h 139"/>
            </a:gdLst>
            <a:ahLst/>
            <a:cxnLst>
              <a:cxn ang="T8">
                <a:pos x="T0" y="T1"/>
              </a:cxn>
              <a:cxn ang="T9">
                <a:pos x="T2" y="T3"/>
              </a:cxn>
              <a:cxn ang="T10">
                <a:pos x="T4" y="T5"/>
              </a:cxn>
              <a:cxn ang="T11">
                <a:pos x="T6" y="T7"/>
              </a:cxn>
            </a:cxnLst>
            <a:rect l="T12" t="T13" r="T14" b="T15"/>
            <a:pathLst>
              <a:path w="772" h="139">
                <a:moveTo>
                  <a:pt x="0" y="139"/>
                </a:moveTo>
                <a:lnTo>
                  <a:pt x="0" y="56"/>
                </a:lnTo>
                <a:lnTo>
                  <a:pt x="772" y="56"/>
                </a:lnTo>
                <a:lnTo>
                  <a:pt x="772" y="0"/>
                </a:lnTo>
              </a:path>
            </a:pathLst>
          </a:custGeom>
          <a:noFill/>
          <a:ln w="4763">
            <a:solidFill>
              <a:srgbClr val="000000"/>
            </a:solidFill>
            <a:round/>
            <a:headEnd/>
            <a:tailEnd/>
          </a:ln>
        </p:spPr>
        <p:txBody>
          <a:bodyPr/>
          <a:lstStyle/>
          <a:p>
            <a:endParaRPr lang="en-US"/>
          </a:p>
        </p:txBody>
      </p:sp>
      <p:sp>
        <p:nvSpPr>
          <p:cNvPr id="64" name="Freeform 63"/>
          <p:cNvSpPr>
            <a:spLocks/>
          </p:cNvSpPr>
          <p:nvPr/>
        </p:nvSpPr>
        <p:spPr bwMode="auto">
          <a:xfrm>
            <a:off x="3109516" y="5758039"/>
            <a:ext cx="38616" cy="42033"/>
          </a:xfrm>
          <a:custGeom>
            <a:avLst/>
            <a:gdLst>
              <a:gd name="T0" fmla="*/ 2147483647 w 31"/>
              <a:gd name="T1" fmla="*/ 2147483647 h 38"/>
              <a:gd name="T2" fmla="*/ 2147483647 w 31"/>
              <a:gd name="T3" fmla="*/ 0 h 38"/>
              <a:gd name="T4" fmla="*/ 2147483647 w 31"/>
              <a:gd name="T5" fmla="*/ 0 h 38"/>
              <a:gd name="T6" fmla="*/ 2147483647 w 31"/>
              <a:gd name="T7" fmla="*/ 2147483647 h 38"/>
              <a:gd name="T8" fmla="*/ 2147483647 w 31"/>
              <a:gd name="T9" fmla="*/ 2147483647 h 38"/>
              <a:gd name="T10" fmla="*/ 0 w 31"/>
              <a:gd name="T11" fmla="*/ 0 h 38"/>
              <a:gd name="T12" fmla="*/ 0 w 31"/>
              <a:gd name="T13" fmla="*/ 0 h 38"/>
              <a:gd name="T14" fmla="*/ 2147483647 w 31"/>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38"/>
              <a:gd name="T26" fmla="*/ 31 w 31"/>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38">
                <a:moveTo>
                  <a:pt x="14" y="38"/>
                </a:moveTo>
                <a:lnTo>
                  <a:pt x="31" y="0"/>
                </a:lnTo>
                <a:lnTo>
                  <a:pt x="14" y="17"/>
                </a:lnTo>
                <a:lnTo>
                  <a:pt x="0" y="0"/>
                </a:lnTo>
                <a:lnTo>
                  <a:pt x="14" y="38"/>
                </a:lnTo>
                <a:close/>
              </a:path>
            </a:pathLst>
          </a:custGeom>
          <a:solidFill>
            <a:srgbClr val="000000"/>
          </a:solidFill>
          <a:ln w="9525">
            <a:noFill/>
            <a:round/>
            <a:headEnd/>
            <a:tailEnd/>
          </a:ln>
        </p:spPr>
        <p:txBody>
          <a:bodyPr/>
          <a:lstStyle/>
          <a:p>
            <a:endParaRPr lang="en-US"/>
          </a:p>
        </p:txBody>
      </p:sp>
      <p:sp>
        <p:nvSpPr>
          <p:cNvPr id="65" name="Freeform 64"/>
          <p:cNvSpPr>
            <a:spLocks/>
          </p:cNvSpPr>
          <p:nvPr/>
        </p:nvSpPr>
        <p:spPr bwMode="auto">
          <a:xfrm>
            <a:off x="3109516" y="5758039"/>
            <a:ext cx="38616" cy="42033"/>
          </a:xfrm>
          <a:custGeom>
            <a:avLst/>
            <a:gdLst>
              <a:gd name="T0" fmla="*/ 2147483647 w 31"/>
              <a:gd name="T1" fmla="*/ 2147483647 h 38"/>
              <a:gd name="T2" fmla="*/ 2147483647 w 31"/>
              <a:gd name="T3" fmla="*/ 0 h 38"/>
              <a:gd name="T4" fmla="*/ 2147483647 w 31"/>
              <a:gd name="T5" fmla="*/ 0 h 38"/>
              <a:gd name="T6" fmla="*/ 2147483647 w 31"/>
              <a:gd name="T7" fmla="*/ 2147483647 h 38"/>
              <a:gd name="T8" fmla="*/ 2147483647 w 31"/>
              <a:gd name="T9" fmla="*/ 2147483647 h 38"/>
              <a:gd name="T10" fmla="*/ 0 w 31"/>
              <a:gd name="T11" fmla="*/ 0 h 38"/>
              <a:gd name="T12" fmla="*/ 0 w 31"/>
              <a:gd name="T13" fmla="*/ 0 h 38"/>
              <a:gd name="T14" fmla="*/ 2147483647 w 31"/>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38"/>
              <a:gd name="T26" fmla="*/ 31 w 31"/>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38">
                <a:moveTo>
                  <a:pt x="14" y="38"/>
                </a:moveTo>
                <a:lnTo>
                  <a:pt x="31" y="0"/>
                </a:lnTo>
                <a:lnTo>
                  <a:pt x="14" y="17"/>
                </a:lnTo>
                <a:lnTo>
                  <a:pt x="0" y="0"/>
                </a:lnTo>
                <a:lnTo>
                  <a:pt x="14" y="38"/>
                </a:lnTo>
              </a:path>
            </a:pathLst>
          </a:custGeom>
          <a:noFill/>
          <a:ln w="4763">
            <a:solidFill>
              <a:srgbClr val="000000"/>
            </a:solidFill>
            <a:round/>
            <a:headEnd/>
            <a:tailEnd/>
          </a:ln>
        </p:spPr>
        <p:txBody>
          <a:bodyPr/>
          <a:lstStyle/>
          <a:p>
            <a:endParaRPr lang="en-US"/>
          </a:p>
        </p:txBody>
      </p:sp>
      <p:sp>
        <p:nvSpPr>
          <p:cNvPr id="66" name="Line 178"/>
          <p:cNvSpPr>
            <a:spLocks noChangeShapeType="1"/>
          </p:cNvSpPr>
          <p:nvPr/>
        </p:nvSpPr>
        <p:spPr bwMode="auto">
          <a:xfrm>
            <a:off x="3743704" y="6171804"/>
            <a:ext cx="1485" cy="1314"/>
          </a:xfrm>
          <a:prstGeom prst="line">
            <a:avLst/>
          </a:prstGeom>
          <a:noFill/>
          <a:ln w="4763">
            <a:solidFill>
              <a:srgbClr val="000000"/>
            </a:solidFill>
            <a:round/>
            <a:headEnd/>
            <a:tailEnd/>
          </a:ln>
        </p:spPr>
        <p:txBody>
          <a:bodyPr/>
          <a:lstStyle/>
          <a:p>
            <a:endParaRPr lang="en-US"/>
          </a:p>
        </p:txBody>
      </p:sp>
      <p:sp>
        <p:nvSpPr>
          <p:cNvPr id="67" name="Freeform 66"/>
          <p:cNvSpPr>
            <a:spLocks noEditPoints="1"/>
          </p:cNvSpPr>
          <p:nvPr/>
        </p:nvSpPr>
        <p:spPr bwMode="auto">
          <a:xfrm>
            <a:off x="2202049" y="6318920"/>
            <a:ext cx="87627" cy="77499"/>
          </a:xfrm>
          <a:custGeom>
            <a:avLst/>
            <a:gdLst>
              <a:gd name="T0" fmla="*/ 0 w 70"/>
              <a:gd name="T1" fmla="*/ 2147483647 h 70"/>
              <a:gd name="T2" fmla="*/ 2147483647 w 70"/>
              <a:gd name="T3" fmla="*/ 0 h 70"/>
              <a:gd name="T4" fmla="*/ 2147483647 w 70"/>
              <a:gd name="T5" fmla="*/ 2147483647 h 70"/>
              <a:gd name="T6" fmla="*/ 2147483647 w 70"/>
              <a:gd name="T7" fmla="*/ 2147483647 h 70"/>
              <a:gd name="T8" fmla="*/ 0 w 70"/>
              <a:gd name="T9" fmla="*/ 2147483647 h 70"/>
              <a:gd name="T10" fmla="*/ 2147483647 w 70"/>
              <a:gd name="T11" fmla="*/ 2147483647 h 70"/>
              <a:gd name="T12" fmla="*/ 2147483647 w 70"/>
              <a:gd name="T13" fmla="*/ 2147483647 h 70"/>
              <a:gd name="T14" fmla="*/ 2147483647 w 70"/>
              <a:gd name="T15" fmla="*/ 2147483647 h 70"/>
              <a:gd name="T16" fmla="*/ 0 w 70"/>
              <a:gd name="T17" fmla="*/ 2147483647 h 70"/>
              <a:gd name="T18" fmla="*/ 2147483647 w 70"/>
              <a:gd name="T19" fmla="*/ 2147483647 h 70"/>
              <a:gd name="T20" fmla="*/ 2147483647 w 70"/>
              <a:gd name="T21" fmla="*/ 2147483647 h 70"/>
              <a:gd name="T22" fmla="*/ 2147483647 w 70"/>
              <a:gd name="T23" fmla="*/ 2147483647 h 70"/>
              <a:gd name="T24" fmla="*/ 2147483647 w 70"/>
              <a:gd name="T25" fmla="*/ 2147483647 h 70"/>
              <a:gd name="T26" fmla="*/ 2147483647 w 70"/>
              <a:gd name="T27" fmla="*/ 2147483647 h 70"/>
              <a:gd name="T28" fmla="*/ 2147483647 w 70"/>
              <a:gd name="T29" fmla="*/ 2147483647 h 70"/>
              <a:gd name="T30" fmla="*/ 2147483647 w 70"/>
              <a:gd name="T31" fmla="*/ 2147483647 h 70"/>
              <a:gd name="T32" fmla="*/ 2147483647 w 70"/>
              <a:gd name="T33" fmla="*/ 2147483647 h 70"/>
              <a:gd name="T34" fmla="*/ 2147483647 w 70"/>
              <a:gd name="T35" fmla="*/ 2147483647 h 70"/>
              <a:gd name="T36" fmla="*/ 2147483647 w 70"/>
              <a:gd name="T37" fmla="*/ 2147483647 h 70"/>
              <a:gd name="T38" fmla="*/ 2147483647 w 70"/>
              <a:gd name="T39" fmla="*/ 2147483647 h 70"/>
              <a:gd name="T40" fmla="*/ 2147483647 w 70"/>
              <a:gd name="T41" fmla="*/ 2147483647 h 70"/>
              <a:gd name="T42" fmla="*/ 2147483647 w 70"/>
              <a:gd name="T43" fmla="*/ 2147483647 h 70"/>
              <a:gd name="T44" fmla="*/ 2147483647 w 70"/>
              <a:gd name="T45" fmla="*/ 2147483647 h 70"/>
              <a:gd name="T46" fmla="*/ 2147483647 w 70"/>
              <a:gd name="T47" fmla="*/ 2147483647 h 70"/>
              <a:gd name="T48" fmla="*/ 2147483647 w 70"/>
              <a:gd name="T49" fmla="*/ 2147483647 h 70"/>
              <a:gd name="T50" fmla="*/ 2147483647 w 70"/>
              <a:gd name="T51" fmla="*/ 2147483647 h 70"/>
              <a:gd name="T52" fmla="*/ 2147483647 w 70"/>
              <a:gd name="T53" fmla="*/ 2147483647 h 70"/>
              <a:gd name="T54" fmla="*/ 2147483647 w 70"/>
              <a:gd name="T55" fmla="*/ 2147483647 h 70"/>
              <a:gd name="T56" fmla="*/ 2147483647 w 70"/>
              <a:gd name="T57" fmla="*/ 2147483647 h 7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70"/>
              <a:gd name="T88" fmla="*/ 0 h 70"/>
              <a:gd name="T89" fmla="*/ 70 w 70"/>
              <a:gd name="T90" fmla="*/ 70 h 70"/>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70" h="70">
                <a:moveTo>
                  <a:pt x="0" y="7"/>
                </a:moveTo>
                <a:lnTo>
                  <a:pt x="3" y="0"/>
                </a:lnTo>
                <a:lnTo>
                  <a:pt x="66" y="32"/>
                </a:lnTo>
                <a:lnTo>
                  <a:pt x="63" y="39"/>
                </a:lnTo>
                <a:lnTo>
                  <a:pt x="0" y="7"/>
                </a:lnTo>
                <a:close/>
                <a:moveTo>
                  <a:pt x="66" y="39"/>
                </a:moveTo>
                <a:lnTo>
                  <a:pt x="66" y="39"/>
                </a:lnTo>
                <a:lnTo>
                  <a:pt x="3" y="70"/>
                </a:lnTo>
                <a:lnTo>
                  <a:pt x="0" y="63"/>
                </a:lnTo>
                <a:lnTo>
                  <a:pt x="63" y="32"/>
                </a:lnTo>
                <a:lnTo>
                  <a:pt x="66" y="32"/>
                </a:lnTo>
                <a:lnTo>
                  <a:pt x="70" y="32"/>
                </a:lnTo>
                <a:lnTo>
                  <a:pt x="70" y="35"/>
                </a:lnTo>
                <a:lnTo>
                  <a:pt x="66" y="39"/>
                </a:lnTo>
                <a:close/>
              </a:path>
            </a:pathLst>
          </a:custGeom>
          <a:solidFill>
            <a:srgbClr val="000000"/>
          </a:solidFill>
          <a:ln w="9525">
            <a:noFill/>
            <a:round/>
            <a:headEnd/>
            <a:tailEnd/>
          </a:ln>
        </p:spPr>
        <p:txBody>
          <a:bodyPr/>
          <a:lstStyle/>
          <a:p>
            <a:endParaRPr lang="en-US"/>
          </a:p>
        </p:txBody>
      </p:sp>
      <p:sp>
        <p:nvSpPr>
          <p:cNvPr id="68" name="Freeform 67"/>
          <p:cNvSpPr>
            <a:spLocks/>
          </p:cNvSpPr>
          <p:nvPr/>
        </p:nvSpPr>
        <p:spPr bwMode="auto">
          <a:xfrm>
            <a:off x="2871882" y="5807954"/>
            <a:ext cx="314866" cy="69617"/>
          </a:xfrm>
          <a:custGeom>
            <a:avLst/>
            <a:gdLst>
              <a:gd name="T0" fmla="*/ 0 w 251"/>
              <a:gd name="T1" fmla="*/ 0 h 63"/>
              <a:gd name="T2" fmla="*/ 2147483647 w 251"/>
              <a:gd name="T3" fmla="*/ 0 h 63"/>
              <a:gd name="T4" fmla="*/ 2147483647 w 251"/>
              <a:gd name="T5" fmla="*/ 2147483647 h 63"/>
              <a:gd name="T6" fmla="*/ 2147483647 w 251"/>
              <a:gd name="T7" fmla="*/ 2147483647 h 63"/>
              <a:gd name="T8" fmla="*/ 0 w 251"/>
              <a:gd name="T9" fmla="*/ 0 h 63"/>
              <a:gd name="T10" fmla="*/ 0 60000 65536"/>
              <a:gd name="T11" fmla="*/ 0 60000 65536"/>
              <a:gd name="T12" fmla="*/ 0 60000 65536"/>
              <a:gd name="T13" fmla="*/ 0 60000 65536"/>
              <a:gd name="T14" fmla="*/ 0 60000 65536"/>
              <a:gd name="T15" fmla="*/ 0 w 251"/>
              <a:gd name="T16" fmla="*/ 0 h 63"/>
              <a:gd name="T17" fmla="*/ 251 w 251"/>
              <a:gd name="T18" fmla="*/ 63 h 63"/>
            </a:gdLst>
            <a:ahLst/>
            <a:cxnLst>
              <a:cxn ang="T10">
                <a:pos x="T0" y="T1"/>
              </a:cxn>
              <a:cxn ang="T11">
                <a:pos x="T2" y="T3"/>
              </a:cxn>
              <a:cxn ang="T12">
                <a:pos x="T4" y="T5"/>
              </a:cxn>
              <a:cxn ang="T13">
                <a:pos x="T6" y="T7"/>
              </a:cxn>
              <a:cxn ang="T14">
                <a:pos x="T8" y="T9"/>
              </a:cxn>
            </a:cxnLst>
            <a:rect l="T15" t="T16" r="T17" b="T18"/>
            <a:pathLst>
              <a:path w="251" h="63">
                <a:moveTo>
                  <a:pt x="0" y="0"/>
                </a:moveTo>
                <a:lnTo>
                  <a:pt x="251" y="0"/>
                </a:lnTo>
                <a:lnTo>
                  <a:pt x="220" y="63"/>
                </a:lnTo>
                <a:lnTo>
                  <a:pt x="31" y="63"/>
                </a:lnTo>
                <a:lnTo>
                  <a:pt x="0" y="0"/>
                </a:lnTo>
                <a:close/>
              </a:path>
            </a:pathLst>
          </a:custGeom>
          <a:solidFill>
            <a:srgbClr val="FFFFFF"/>
          </a:solidFill>
          <a:ln w="9525">
            <a:noFill/>
            <a:round/>
            <a:headEnd/>
            <a:tailEnd/>
          </a:ln>
        </p:spPr>
        <p:txBody>
          <a:bodyPr/>
          <a:lstStyle/>
          <a:p>
            <a:endParaRPr lang="en-US"/>
          </a:p>
        </p:txBody>
      </p:sp>
      <p:sp>
        <p:nvSpPr>
          <p:cNvPr id="69" name="Freeform 68"/>
          <p:cNvSpPr>
            <a:spLocks/>
          </p:cNvSpPr>
          <p:nvPr/>
        </p:nvSpPr>
        <p:spPr bwMode="auto">
          <a:xfrm>
            <a:off x="2871882" y="5807954"/>
            <a:ext cx="314866" cy="69617"/>
          </a:xfrm>
          <a:custGeom>
            <a:avLst/>
            <a:gdLst>
              <a:gd name="T0" fmla="*/ 0 w 251"/>
              <a:gd name="T1" fmla="*/ 0 h 63"/>
              <a:gd name="T2" fmla="*/ 2147483647 w 251"/>
              <a:gd name="T3" fmla="*/ 0 h 63"/>
              <a:gd name="T4" fmla="*/ 2147483647 w 251"/>
              <a:gd name="T5" fmla="*/ 2147483647 h 63"/>
              <a:gd name="T6" fmla="*/ 2147483647 w 251"/>
              <a:gd name="T7" fmla="*/ 2147483647 h 63"/>
              <a:gd name="T8" fmla="*/ 0 w 251"/>
              <a:gd name="T9" fmla="*/ 0 h 63"/>
              <a:gd name="T10" fmla="*/ 0 60000 65536"/>
              <a:gd name="T11" fmla="*/ 0 60000 65536"/>
              <a:gd name="T12" fmla="*/ 0 60000 65536"/>
              <a:gd name="T13" fmla="*/ 0 60000 65536"/>
              <a:gd name="T14" fmla="*/ 0 60000 65536"/>
              <a:gd name="T15" fmla="*/ 0 w 251"/>
              <a:gd name="T16" fmla="*/ 0 h 63"/>
              <a:gd name="T17" fmla="*/ 251 w 251"/>
              <a:gd name="T18" fmla="*/ 63 h 63"/>
            </a:gdLst>
            <a:ahLst/>
            <a:cxnLst>
              <a:cxn ang="T10">
                <a:pos x="T0" y="T1"/>
              </a:cxn>
              <a:cxn ang="T11">
                <a:pos x="T2" y="T3"/>
              </a:cxn>
              <a:cxn ang="T12">
                <a:pos x="T4" y="T5"/>
              </a:cxn>
              <a:cxn ang="T13">
                <a:pos x="T6" y="T7"/>
              </a:cxn>
              <a:cxn ang="T14">
                <a:pos x="T8" y="T9"/>
              </a:cxn>
            </a:cxnLst>
            <a:rect l="T15" t="T16" r="T17" b="T18"/>
            <a:pathLst>
              <a:path w="251" h="63">
                <a:moveTo>
                  <a:pt x="0" y="0"/>
                </a:moveTo>
                <a:lnTo>
                  <a:pt x="251" y="0"/>
                </a:lnTo>
                <a:lnTo>
                  <a:pt x="220" y="63"/>
                </a:lnTo>
                <a:lnTo>
                  <a:pt x="31" y="63"/>
                </a:lnTo>
                <a:lnTo>
                  <a:pt x="0" y="0"/>
                </a:lnTo>
              </a:path>
            </a:pathLst>
          </a:custGeom>
          <a:noFill/>
          <a:ln w="11113">
            <a:solidFill>
              <a:srgbClr val="000000"/>
            </a:solidFill>
            <a:round/>
            <a:headEnd/>
            <a:tailEnd/>
          </a:ln>
        </p:spPr>
        <p:txBody>
          <a:bodyPr/>
          <a:lstStyle/>
          <a:p>
            <a:endParaRPr lang="en-US"/>
          </a:p>
        </p:txBody>
      </p:sp>
      <p:sp>
        <p:nvSpPr>
          <p:cNvPr id="70" name="Rectangle 69"/>
          <p:cNvSpPr>
            <a:spLocks noChangeArrowheads="1"/>
          </p:cNvSpPr>
          <p:nvPr/>
        </p:nvSpPr>
        <p:spPr bwMode="auto">
          <a:xfrm>
            <a:off x="3305565" y="5835537"/>
            <a:ext cx="212386"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WDSEL</a:t>
            </a:r>
            <a:endParaRPr lang="en-US" b="0"/>
          </a:p>
        </p:txBody>
      </p:sp>
      <p:sp>
        <p:nvSpPr>
          <p:cNvPr id="71" name="Line 183"/>
          <p:cNvSpPr>
            <a:spLocks noChangeShapeType="1"/>
          </p:cNvSpPr>
          <p:nvPr/>
        </p:nvSpPr>
        <p:spPr bwMode="auto">
          <a:xfrm>
            <a:off x="3165954" y="5843419"/>
            <a:ext cx="96540" cy="0"/>
          </a:xfrm>
          <a:prstGeom prst="line">
            <a:avLst/>
          </a:prstGeom>
          <a:noFill/>
          <a:ln w="4763">
            <a:solidFill>
              <a:srgbClr val="000000"/>
            </a:solidFill>
            <a:round/>
            <a:headEnd/>
            <a:tailEnd/>
          </a:ln>
        </p:spPr>
        <p:txBody>
          <a:bodyPr/>
          <a:lstStyle/>
          <a:p>
            <a:endParaRPr lang="en-US"/>
          </a:p>
        </p:txBody>
      </p:sp>
      <p:sp>
        <p:nvSpPr>
          <p:cNvPr id="72" name="Freeform 71"/>
          <p:cNvSpPr>
            <a:spLocks/>
          </p:cNvSpPr>
          <p:nvPr/>
        </p:nvSpPr>
        <p:spPr bwMode="auto">
          <a:xfrm>
            <a:off x="3165954" y="5827656"/>
            <a:ext cx="47527" cy="30212"/>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close/>
              </a:path>
            </a:pathLst>
          </a:custGeom>
          <a:solidFill>
            <a:srgbClr val="000000"/>
          </a:solidFill>
          <a:ln w="9525">
            <a:noFill/>
            <a:round/>
            <a:headEnd/>
            <a:tailEnd/>
          </a:ln>
        </p:spPr>
        <p:txBody>
          <a:bodyPr/>
          <a:lstStyle/>
          <a:p>
            <a:endParaRPr lang="en-US"/>
          </a:p>
        </p:txBody>
      </p:sp>
      <p:sp>
        <p:nvSpPr>
          <p:cNvPr id="73" name="Freeform 72"/>
          <p:cNvSpPr>
            <a:spLocks/>
          </p:cNvSpPr>
          <p:nvPr/>
        </p:nvSpPr>
        <p:spPr bwMode="auto">
          <a:xfrm>
            <a:off x="3165954" y="5827656"/>
            <a:ext cx="47527" cy="30212"/>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path>
            </a:pathLst>
          </a:custGeom>
          <a:noFill/>
          <a:ln w="4763">
            <a:solidFill>
              <a:srgbClr val="000000"/>
            </a:solidFill>
            <a:round/>
            <a:headEnd/>
            <a:tailEnd/>
          </a:ln>
        </p:spPr>
        <p:txBody>
          <a:bodyPr/>
          <a:lstStyle/>
          <a:p>
            <a:endParaRPr lang="en-US"/>
          </a:p>
        </p:txBody>
      </p:sp>
      <p:sp>
        <p:nvSpPr>
          <p:cNvPr id="74" name="Line 187"/>
          <p:cNvSpPr>
            <a:spLocks noChangeShapeType="1"/>
          </p:cNvSpPr>
          <p:nvPr/>
        </p:nvSpPr>
        <p:spPr bwMode="auto">
          <a:xfrm flipV="1">
            <a:off x="3033771" y="5877571"/>
            <a:ext cx="1485" cy="256141"/>
          </a:xfrm>
          <a:prstGeom prst="line">
            <a:avLst/>
          </a:prstGeom>
          <a:noFill/>
          <a:ln w="4763">
            <a:solidFill>
              <a:srgbClr val="000000"/>
            </a:solidFill>
            <a:round/>
            <a:headEnd/>
            <a:tailEnd/>
          </a:ln>
        </p:spPr>
        <p:txBody>
          <a:bodyPr/>
          <a:lstStyle/>
          <a:p>
            <a:endParaRPr lang="en-US"/>
          </a:p>
        </p:txBody>
      </p:sp>
      <p:sp>
        <p:nvSpPr>
          <p:cNvPr id="75" name="Freeform 74"/>
          <p:cNvSpPr>
            <a:spLocks/>
          </p:cNvSpPr>
          <p:nvPr/>
        </p:nvSpPr>
        <p:spPr bwMode="auto">
          <a:xfrm>
            <a:off x="3015948" y="6091678"/>
            <a:ext cx="35645" cy="42033"/>
          </a:xfrm>
          <a:custGeom>
            <a:avLst/>
            <a:gdLst>
              <a:gd name="T0" fmla="*/ 2147483647 w 28"/>
              <a:gd name="T1" fmla="*/ 2147483647 h 38"/>
              <a:gd name="T2" fmla="*/ 2147483647 w 28"/>
              <a:gd name="T3" fmla="*/ 0 h 38"/>
              <a:gd name="T4" fmla="*/ 2147483647 w 28"/>
              <a:gd name="T5" fmla="*/ 0 h 38"/>
              <a:gd name="T6" fmla="*/ 2147483647 w 28"/>
              <a:gd name="T7" fmla="*/ 2147483647 h 38"/>
              <a:gd name="T8" fmla="*/ 2147483647 w 28"/>
              <a:gd name="T9" fmla="*/ 2147483647 h 38"/>
              <a:gd name="T10" fmla="*/ 0 w 28"/>
              <a:gd name="T11" fmla="*/ 0 h 38"/>
              <a:gd name="T12" fmla="*/ 0 w 28"/>
              <a:gd name="T13" fmla="*/ 0 h 38"/>
              <a:gd name="T14" fmla="*/ 2147483647 w 28"/>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8"/>
              <a:gd name="T26" fmla="*/ 28 w 28"/>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8">
                <a:moveTo>
                  <a:pt x="14" y="38"/>
                </a:moveTo>
                <a:lnTo>
                  <a:pt x="28" y="0"/>
                </a:lnTo>
                <a:lnTo>
                  <a:pt x="14" y="17"/>
                </a:lnTo>
                <a:lnTo>
                  <a:pt x="0" y="0"/>
                </a:lnTo>
                <a:lnTo>
                  <a:pt x="14" y="38"/>
                </a:lnTo>
                <a:close/>
              </a:path>
            </a:pathLst>
          </a:custGeom>
          <a:solidFill>
            <a:srgbClr val="000000"/>
          </a:solidFill>
          <a:ln w="9525">
            <a:noFill/>
            <a:round/>
            <a:headEnd/>
            <a:tailEnd/>
          </a:ln>
        </p:spPr>
        <p:txBody>
          <a:bodyPr/>
          <a:lstStyle/>
          <a:p>
            <a:endParaRPr lang="en-US"/>
          </a:p>
        </p:txBody>
      </p:sp>
      <p:sp>
        <p:nvSpPr>
          <p:cNvPr id="76" name="Freeform 75"/>
          <p:cNvSpPr>
            <a:spLocks/>
          </p:cNvSpPr>
          <p:nvPr/>
        </p:nvSpPr>
        <p:spPr bwMode="auto">
          <a:xfrm>
            <a:off x="3015948" y="6091678"/>
            <a:ext cx="35645" cy="42033"/>
          </a:xfrm>
          <a:custGeom>
            <a:avLst/>
            <a:gdLst>
              <a:gd name="T0" fmla="*/ 2147483647 w 28"/>
              <a:gd name="T1" fmla="*/ 2147483647 h 38"/>
              <a:gd name="T2" fmla="*/ 2147483647 w 28"/>
              <a:gd name="T3" fmla="*/ 0 h 38"/>
              <a:gd name="T4" fmla="*/ 2147483647 w 28"/>
              <a:gd name="T5" fmla="*/ 0 h 38"/>
              <a:gd name="T6" fmla="*/ 2147483647 w 28"/>
              <a:gd name="T7" fmla="*/ 2147483647 h 38"/>
              <a:gd name="T8" fmla="*/ 2147483647 w 28"/>
              <a:gd name="T9" fmla="*/ 2147483647 h 38"/>
              <a:gd name="T10" fmla="*/ 0 w 28"/>
              <a:gd name="T11" fmla="*/ 0 h 38"/>
              <a:gd name="T12" fmla="*/ 0 w 28"/>
              <a:gd name="T13" fmla="*/ 0 h 38"/>
              <a:gd name="T14" fmla="*/ 2147483647 w 28"/>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8"/>
              <a:gd name="T26" fmla="*/ 28 w 28"/>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8">
                <a:moveTo>
                  <a:pt x="14" y="38"/>
                </a:moveTo>
                <a:lnTo>
                  <a:pt x="28" y="0"/>
                </a:lnTo>
                <a:lnTo>
                  <a:pt x="14" y="17"/>
                </a:lnTo>
                <a:lnTo>
                  <a:pt x="0" y="0"/>
                </a:lnTo>
                <a:lnTo>
                  <a:pt x="14" y="38"/>
                </a:lnTo>
              </a:path>
            </a:pathLst>
          </a:custGeom>
          <a:noFill/>
          <a:ln w="4763">
            <a:solidFill>
              <a:srgbClr val="000000"/>
            </a:solidFill>
            <a:round/>
            <a:headEnd/>
            <a:tailEnd/>
          </a:ln>
        </p:spPr>
        <p:txBody>
          <a:bodyPr/>
          <a:lstStyle/>
          <a:p>
            <a:endParaRPr lang="en-US"/>
          </a:p>
        </p:txBody>
      </p:sp>
      <p:sp>
        <p:nvSpPr>
          <p:cNvPr id="77" name="Freeform 76"/>
          <p:cNvSpPr>
            <a:spLocks/>
          </p:cNvSpPr>
          <p:nvPr/>
        </p:nvSpPr>
        <p:spPr bwMode="auto">
          <a:xfrm>
            <a:off x="786638" y="5207665"/>
            <a:ext cx="2168416" cy="596347"/>
          </a:xfrm>
          <a:custGeom>
            <a:avLst/>
            <a:gdLst>
              <a:gd name="T0" fmla="*/ 2147483647 w 1731"/>
              <a:gd name="T1" fmla="*/ 2147483647 h 539"/>
              <a:gd name="T2" fmla="*/ 2147483647 w 1731"/>
              <a:gd name="T3" fmla="*/ 2147483647 h 539"/>
              <a:gd name="T4" fmla="*/ 0 w 1731"/>
              <a:gd name="T5" fmla="*/ 2147483647 h 539"/>
              <a:gd name="T6" fmla="*/ 0 w 1731"/>
              <a:gd name="T7" fmla="*/ 0 h 539"/>
              <a:gd name="T8" fmla="*/ 0 60000 65536"/>
              <a:gd name="T9" fmla="*/ 0 60000 65536"/>
              <a:gd name="T10" fmla="*/ 0 60000 65536"/>
              <a:gd name="T11" fmla="*/ 0 60000 65536"/>
              <a:gd name="T12" fmla="*/ 0 w 1731"/>
              <a:gd name="T13" fmla="*/ 0 h 539"/>
              <a:gd name="T14" fmla="*/ 1731 w 1731"/>
              <a:gd name="T15" fmla="*/ 539 h 539"/>
            </a:gdLst>
            <a:ahLst/>
            <a:cxnLst>
              <a:cxn ang="T8">
                <a:pos x="T0" y="T1"/>
              </a:cxn>
              <a:cxn ang="T9">
                <a:pos x="T2" y="T3"/>
              </a:cxn>
              <a:cxn ang="T10">
                <a:pos x="T4" y="T5"/>
              </a:cxn>
              <a:cxn ang="T11">
                <a:pos x="T6" y="T7"/>
              </a:cxn>
            </a:cxnLst>
            <a:rect l="T12" t="T13" r="T14" b="T15"/>
            <a:pathLst>
              <a:path w="1731" h="539">
                <a:moveTo>
                  <a:pt x="1731" y="539"/>
                </a:moveTo>
                <a:lnTo>
                  <a:pt x="1731" y="431"/>
                </a:lnTo>
                <a:lnTo>
                  <a:pt x="0" y="427"/>
                </a:lnTo>
                <a:lnTo>
                  <a:pt x="0" y="0"/>
                </a:lnTo>
              </a:path>
            </a:pathLst>
          </a:custGeom>
          <a:noFill/>
          <a:ln w="4763">
            <a:solidFill>
              <a:srgbClr val="000000"/>
            </a:solidFill>
            <a:round/>
            <a:headEnd/>
            <a:tailEnd/>
          </a:ln>
        </p:spPr>
        <p:txBody>
          <a:bodyPr/>
          <a:lstStyle/>
          <a:p>
            <a:endParaRPr lang="en-US"/>
          </a:p>
        </p:txBody>
      </p:sp>
      <p:sp>
        <p:nvSpPr>
          <p:cNvPr id="78" name="Freeform 77"/>
          <p:cNvSpPr>
            <a:spLocks/>
          </p:cNvSpPr>
          <p:nvPr/>
        </p:nvSpPr>
        <p:spPr bwMode="auto">
          <a:xfrm>
            <a:off x="2937231" y="5758039"/>
            <a:ext cx="35645" cy="45973"/>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79" name="Freeform 78"/>
          <p:cNvSpPr>
            <a:spLocks/>
          </p:cNvSpPr>
          <p:nvPr/>
        </p:nvSpPr>
        <p:spPr bwMode="auto">
          <a:xfrm>
            <a:off x="2937231" y="5758039"/>
            <a:ext cx="35645" cy="45973"/>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80" name="Freeform 79"/>
          <p:cNvSpPr>
            <a:spLocks/>
          </p:cNvSpPr>
          <p:nvPr/>
        </p:nvSpPr>
        <p:spPr bwMode="auto">
          <a:xfrm>
            <a:off x="3201600" y="3663016"/>
            <a:ext cx="310411" cy="74872"/>
          </a:xfrm>
          <a:custGeom>
            <a:avLst/>
            <a:gdLst>
              <a:gd name="T0" fmla="*/ 0 w 388"/>
              <a:gd name="T1" fmla="*/ 0 h 63"/>
              <a:gd name="T2" fmla="*/ 2147483647 w 388"/>
              <a:gd name="T3" fmla="*/ 0 h 63"/>
              <a:gd name="T4" fmla="*/ 2147483647 w 388"/>
              <a:gd name="T5" fmla="*/ 2147483647 h 63"/>
              <a:gd name="T6" fmla="*/ 2147483647 w 388"/>
              <a:gd name="T7" fmla="*/ 2147483647 h 63"/>
              <a:gd name="T8" fmla="*/ 0 w 388"/>
              <a:gd name="T9" fmla="*/ 0 h 63"/>
              <a:gd name="T10" fmla="*/ 0 60000 65536"/>
              <a:gd name="T11" fmla="*/ 0 60000 65536"/>
              <a:gd name="T12" fmla="*/ 0 60000 65536"/>
              <a:gd name="T13" fmla="*/ 0 60000 65536"/>
              <a:gd name="T14" fmla="*/ 0 60000 65536"/>
              <a:gd name="T15" fmla="*/ 0 w 388"/>
              <a:gd name="T16" fmla="*/ 0 h 63"/>
              <a:gd name="T17" fmla="*/ 388 w 388"/>
              <a:gd name="T18" fmla="*/ 63 h 63"/>
            </a:gdLst>
            <a:ahLst/>
            <a:cxnLst>
              <a:cxn ang="T10">
                <a:pos x="T0" y="T1"/>
              </a:cxn>
              <a:cxn ang="T11">
                <a:pos x="T2" y="T3"/>
              </a:cxn>
              <a:cxn ang="T12">
                <a:pos x="T4" y="T5"/>
              </a:cxn>
              <a:cxn ang="T13">
                <a:pos x="T6" y="T7"/>
              </a:cxn>
              <a:cxn ang="T14">
                <a:pos x="T8" y="T9"/>
              </a:cxn>
            </a:cxnLst>
            <a:rect l="T15" t="T16" r="T17" b="T18"/>
            <a:pathLst>
              <a:path w="388" h="63">
                <a:moveTo>
                  <a:pt x="0" y="0"/>
                </a:moveTo>
                <a:lnTo>
                  <a:pt x="388" y="0"/>
                </a:lnTo>
                <a:lnTo>
                  <a:pt x="339" y="63"/>
                </a:lnTo>
                <a:lnTo>
                  <a:pt x="49" y="63"/>
                </a:lnTo>
                <a:lnTo>
                  <a:pt x="0" y="0"/>
                </a:lnTo>
              </a:path>
            </a:pathLst>
          </a:custGeom>
          <a:noFill/>
          <a:ln w="11113">
            <a:solidFill>
              <a:srgbClr val="000000"/>
            </a:solidFill>
            <a:round/>
            <a:headEnd/>
            <a:tailEnd/>
          </a:ln>
        </p:spPr>
        <p:txBody>
          <a:bodyPr/>
          <a:lstStyle/>
          <a:p>
            <a:endParaRPr lang="en-US"/>
          </a:p>
        </p:txBody>
      </p:sp>
      <p:sp>
        <p:nvSpPr>
          <p:cNvPr id="81" name="Rectangle 80"/>
          <p:cNvSpPr>
            <a:spLocks noChangeArrowheads="1"/>
          </p:cNvSpPr>
          <p:nvPr/>
        </p:nvSpPr>
        <p:spPr bwMode="auto">
          <a:xfrm>
            <a:off x="3596667" y="3663016"/>
            <a:ext cx="158919"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BSEL</a:t>
            </a:r>
            <a:endParaRPr lang="en-US" b="0"/>
          </a:p>
        </p:txBody>
      </p:sp>
      <p:sp>
        <p:nvSpPr>
          <p:cNvPr id="82" name="Line 222"/>
          <p:cNvSpPr>
            <a:spLocks noChangeShapeType="1"/>
          </p:cNvSpPr>
          <p:nvPr/>
        </p:nvSpPr>
        <p:spPr bwMode="auto">
          <a:xfrm>
            <a:off x="3486761" y="3702422"/>
            <a:ext cx="96540" cy="0"/>
          </a:xfrm>
          <a:prstGeom prst="line">
            <a:avLst/>
          </a:prstGeom>
          <a:noFill/>
          <a:ln w="4763">
            <a:solidFill>
              <a:srgbClr val="000000"/>
            </a:solidFill>
            <a:round/>
            <a:headEnd/>
            <a:tailEnd/>
          </a:ln>
        </p:spPr>
        <p:txBody>
          <a:bodyPr/>
          <a:lstStyle/>
          <a:p>
            <a:endParaRPr lang="en-US"/>
          </a:p>
        </p:txBody>
      </p:sp>
      <p:sp>
        <p:nvSpPr>
          <p:cNvPr id="83" name="Freeform 82"/>
          <p:cNvSpPr>
            <a:spLocks/>
          </p:cNvSpPr>
          <p:nvPr/>
        </p:nvSpPr>
        <p:spPr bwMode="auto">
          <a:xfrm>
            <a:off x="3486761" y="3681405"/>
            <a:ext cx="49013" cy="35466"/>
          </a:xfrm>
          <a:custGeom>
            <a:avLst/>
            <a:gdLst>
              <a:gd name="T0" fmla="*/ 0 w 39"/>
              <a:gd name="T1" fmla="*/ 2147483647 h 32"/>
              <a:gd name="T2" fmla="*/ 2147483647 w 39"/>
              <a:gd name="T3" fmla="*/ 2147483647 h 32"/>
              <a:gd name="T4" fmla="*/ 2147483647 w 39"/>
              <a:gd name="T5" fmla="*/ 2147483647 h 32"/>
              <a:gd name="T6" fmla="*/ 2147483647 w 39"/>
              <a:gd name="T7" fmla="*/ 2147483647 h 32"/>
              <a:gd name="T8" fmla="*/ 2147483647 w 39"/>
              <a:gd name="T9" fmla="*/ 2147483647 h 32"/>
              <a:gd name="T10" fmla="*/ 2147483647 w 39"/>
              <a:gd name="T11" fmla="*/ 0 h 32"/>
              <a:gd name="T12" fmla="*/ 2147483647 w 39"/>
              <a:gd name="T13" fmla="*/ 0 h 32"/>
              <a:gd name="T14" fmla="*/ 0 w 39"/>
              <a:gd name="T15" fmla="*/ 2147483647 h 32"/>
              <a:gd name="T16" fmla="*/ 0 60000 65536"/>
              <a:gd name="T17" fmla="*/ 0 60000 65536"/>
              <a:gd name="T18" fmla="*/ 0 60000 65536"/>
              <a:gd name="T19" fmla="*/ 0 60000 65536"/>
              <a:gd name="T20" fmla="*/ 0 60000 65536"/>
              <a:gd name="T21" fmla="*/ 0 60000 65536"/>
              <a:gd name="T22" fmla="*/ 0 60000 65536"/>
              <a:gd name="T23" fmla="*/ 0 60000 65536"/>
              <a:gd name="T24" fmla="*/ 0 w 39"/>
              <a:gd name="T25" fmla="*/ 0 h 32"/>
              <a:gd name="T26" fmla="*/ 39 w 39"/>
              <a:gd name="T27" fmla="*/ 32 h 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9" h="32">
                <a:moveTo>
                  <a:pt x="0" y="18"/>
                </a:moveTo>
                <a:lnTo>
                  <a:pt x="39" y="32"/>
                </a:lnTo>
                <a:lnTo>
                  <a:pt x="18" y="18"/>
                </a:lnTo>
                <a:lnTo>
                  <a:pt x="39" y="0"/>
                </a:lnTo>
                <a:lnTo>
                  <a:pt x="0" y="18"/>
                </a:lnTo>
                <a:close/>
              </a:path>
            </a:pathLst>
          </a:custGeom>
          <a:solidFill>
            <a:srgbClr val="000000"/>
          </a:solidFill>
          <a:ln w="9525">
            <a:noFill/>
            <a:round/>
            <a:headEnd/>
            <a:tailEnd/>
          </a:ln>
        </p:spPr>
        <p:txBody>
          <a:bodyPr/>
          <a:lstStyle/>
          <a:p>
            <a:endParaRPr lang="en-US"/>
          </a:p>
        </p:txBody>
      </p:sp>
      <p:sp>
        <p:nvSpPr>
          <p:cNvPr id="84" name="Freeform 83"/>
          <p:cNvSpPr>
            <a:spLocks/>
          </p:cNvSpPr>
          <p:nvPr/>
        </p:nvSpPr>
        <p:spPr bwMode="auto">
          <a:xfrm>
            <a:off x="3486761" y="3681405"/>
            <a:ext cx="49013" cy="35466"/>
          </a:xfrm>
          <a:custGeom>
            <a:avLst/>
            <a:gdLst>
              <a:gd name="T0" fmla="*/ 0 w 39"/>
              <a:gd name="T1" fmla="*/ 2147483647 h 32"/>
              <a:gd name="T2" fmla="*/ 2147483647 w 39"/>
              <a:gd name="T3" fmla="*/ 2147483647 h 32"/>
              <a:gd name="T4" fmla="*/ 2147483647 w 39"/>
              <a:gd name="T5" fmla="*/ 2147483647 h 32"/>
              <a:gd name="T6" fmla="*/ 2147483647 w 39"/>
              <a:gd name="T7" fmla="*/ 2147483647 h 32"/>
              <a:gd name="T8" fmla="*/ 2147483647 w 39"/>
              <a:gd name="T9" fmla="*/ 2147483647 h 32"/>
              <a:gd name="T10" fmla="*/ 2147483647 w 39"/>
              <a:gd name="T11" fmla="*/ 0 h 32"/>
              <a:gd name="T12" fmla="*/ 2147483647 w 39"/>
              <a:gd name="T13" fmla="*/ 0 h 32"/>
              <a:gd name="T14" fmla="*/ 0 w 39"/>
              <a:gd name="T15" fmla="*/ 2147483647 h 32"/>
              <a:gd name="T16" fmla="*/ 0 60000 65536"/>
              <a:gd name="T17" fmla="*/ 0 60000 65536"/>
              <a:gd name="T18" fmla="*/ 0 60000 65536"/>
              <a:gd name="T19" fmla="*/ 0 60000 65536"/>
              <a:gd name="T20" fmla="*/ 0 60000 65536"/>
              <a:gd name="T21" fmla="*/ 0 60000 65536"/>
              <a:gd name="T22" fmla="*/ 0 60000 65536"/>
              <a:gd name="T23" fmla="*/ 0 60000 65536"/>
              <a:gd name="T24" fmla="*/ 0 w 39"/>
              <a:gd name="T25" fmla="*/ 0 h 32"/>
              <a:gd name="T26" fmla="*/ 39 w 39"/>
              <a:gd name="T27" fmla="*/ 32 h 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9" h="32">
                <a:moveTo>
                  <a:pt x="0" y="18"/>
                </a:moveTo>
                <a:lnTo>
                  <a:pt x="39" y="32"/>
                </a:lnTo>
                <a:lnTo>
                  <a:pt x="18" y="18"/>
                </a:lnTo>
                <a:lnTo>
                  <a:pt x="39" y="0"/>
                </a:lnTo>
                <a:lnTo>
                  <a:pt x="0" y="18"/>
                </a:lnTo>
              </a:path>
            </a:pathLst>
          </a:custGeom>
          <a:noFill/>
          <a:ln w="4763">
            <a:solidFill>
              <a:srgbClr val="000000"/>
            </a:solidFill>
            <a:round/>
            <a:headEnd/>
            <a:tailEnd/>
          </a:ln>
        </p:spPr>
        <p:txBody>
          <a:bodyPr/>
          <a:lstStyle/>
          <a:p>
            <a:endParaRPr lang="en-US"/>
          </a:p>
        </p:txBody>
      </p:sp>
      <p:sp>
        <p:nvSpPr>
          <p:cNvPr id="85" name="Line 265"/>
          <p:cNvSpPr>
            <a:spLocks noChangeShapeType="1"/>
          </p:cNvSpPr>
          <p:nvPr/>
        </p:nvSpPr>
        <p:spPr bwMode="auto">
          <a:xfrm>
            <a:off x="2721051" y="3044825"/>
            <a:ext cx="0" cy="609600"/>
          </a:xfrm>
          <a:prstGeom prst="line">
            <a:avLst/>
          </a:prstGeom>
          <a:noFill/>
          <a:ln w="4763">
            <a:solidFill>
              <a:srgbClr val="000000"/>
            </a:solidFill>
            <a:round/>
            <a:headEnd/>
            <a:tailEnd/>
          </a:ln>
        </p:spPr>
        <p:txBody>
          <a:bodyPr/>
          <a:lstStyle/>
          <a:p>
            <a:endParaRPr lang="en-US"/>
          </a:p>
        </p:txBody>
      </p:sp>
      <p:sp>
        <p:nvSpPr>
          <p:cNvPr id="86" name="Freeform 85"/>
          <p:cNvSpPr>
            <a:spLocks/>
          </p:cNvSpPr>
          <p:nvPr/>
        </p:nvSpPr>
        <p:spPr bwMode="auto">
          <a:xfrm>
            <a:off x="3452602" y="3620982"/>
            <a:ext cx="35645" cy="47287"/>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87" name="Line 271"/>
          <p:cNvSpPr>
            <a:spLocks noChangeShapeType="1"/>
          </p:cNvSpPr>
          <p:nvPr/>
        </p:nvSpPr>
        <p:spPr bwMode="auto">
          <a:xfrm flipV="1">
            <a:off x="2680288" y="3737293"/>
            <a:ext cx="1485" cy="332920"/>
          </a:xfrm>
          <a:prstGeom prst="line">
            <a:avLst/>
          </a:prstGeom>
          <a:noFill/>
          <a:ln w="4763">
            <a:solidFill>
              <a:srgbClr val="000000"/>
            </a:solidFill>
            <a:round/>
            <a:headEnd/>
            <a:tailEnd/>
          </a:ln>
        </p:spPr>
        <p:txBody>
          <a:bodyPr/>
          <a:lstStyle/>
          <a:p>
            <a:endParaRPr lang="en-US"/>
          </a:p>
        </p:txBody>
      </p:sp>
      <p:sp>
        <p:nvSpPr>
          <p:cNvPr id="88" name="Freeform 87"/>
          <p:cNvSpPr>
            <a:spLocks/>
          </p:cNvSpPr>
          <p:nvPr/>
        </p:nvSpPr>
        <p:spPr bwMode="auto">
          <a:xfrm>
            <a:off x="2662467" y="4026867"/>
            <a:ext cx="34160" cy="43346"/>
          </a:xfrm>
          <a:custGeom>
            <a:avLst/>
            <a:gdLst>
              <a:gd name="T0" fmla="*/ 2147483647 w 28"/>
              <a:gd name="T1" fmla="*/ 2147483647 h 39"/>
              <a:gd name="T2" fmla="*/ 2147483647 w 28"/>
              <a:gd name="T3" fmla="*/ 0 h 39"/>
              <a:gd name="T4" fmla="*/ 2147483647 w 28"/>
              <a:gd name="T5" fmla="*/ 0 h 39"/>
              <a:gd name="T6" fmla="*/ 2147483647 w 28"/>
              <a:gd name="T7" fmla="*/ 2147483647 h 39"/>
              <a:gd name="T8" fmla="*/ 2147483647 w 28"/>
              <a:gd name="T9" fmla="*/ 2147483647 h 39"/>
              <a:gd name="T10" fmla="*/ 0 w 28"/>
              <a:gd name="T11" fmla="*/ 0 h 39"/>
              <a:gd name="T12" fmla="*/ 0 w 28"/>
              <a:gd name="T13" fmla="*/ 0 h 39"/>
              <a:gd name="T14" fmla="*/ 2147483647 w 28"/>
              <a:gd name="T15" fmla="*/ 2147483647 h 39"/>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9"/>
              <a:gd name="T26" fmla="*/ 28 w 28"/>
              <a:gd name="T27" fmla="*/ 39 h 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9">
                <a:moveTo>
                  <a:pt x="14" y="39"/>
                </a:moveTo>
                <a:lnTo>
                  <a:pt x="28" y="0"/>
                </a:lnTo>
                <a:lnTo>
                  <a:pt x="14" y="18"/>
                </a:lnTo>
                <a:lnTo>
                  <a:pt x="0" y="0"/>
                </a:lnTo>
                <a:lnTo>
                  <a:pt x="14" y="39"/>
                </a:lnTo>
                <a:close/>
              </a:path>
            </a:pathLst>
          </a:custGeom>
          <a:solidFill>
            <a:srgbClr val="000000"/>
          </a:solidFill>
          <a:ln w="9525">
            <a:noFill/>
            <a:round/>
            <a:headEnd/>
            <a:tailEnd/>
          </a:ln>
        </p:spPr>
        <p:txBody>
          <a:bodyPr/>
          <a:lstStyle/>
          <a:p>
            <a:endParaRPr lang="en-US"/>
          </a:p>
        </p:txBody>
      </p:sp>
      <p:sp>
        <p:nvSpPr>
          <p:cNvPr id="89" name="Freeform 88"/>
          <p:cNvSpPr>
            <a:spLocks/>
          </p:cNvSpPr>
          <p:nvPr/>
        </p:nvSpPr>
        <p:spPr bwMode="auto">
          <a:xfrm>
            <a:off x="2662467" y="4026867"/>
            <a:ext cx="34160" cy="43346"/>
          </a:xfrm>
          <a:custGeom>
            <a:avLst/>
            <a:gdLst>
              <a:gd name="T0" fmla="*/ 2147483647 w 28"/>
              <a:gd name="T1" fmla="*/ 2147483647 h 39"/>
              <a:gd name="T2" fmla="*/ 2147483647 w 28"/>
              <a:gd name="T3" fmla="*/ 0 h 39"/>
              <a:gd name="T4" fmla="*/ 2147483647 w 28"/>
              <a:gd name="T5" fmla="*/ 0 h 39"/>
              <a:gd name="T6" fmla="*/ 2147483647 w 28"/>
              <a:gd name="T7" fmla="*/ 2147483647 h 39"/>
              <a:gd name="T8" fmla="*/ 2147483647 w 28"/>
              <a:gd name="T9" fmla="*/ 2147483647 h 39"/>
              <a:gd name="T10" fmla="*/ 0 w 28"/>
              <a:gd name="T11" fmla="*/ 0 h 39"/>
              <a:gd name="T12" fmla="*/ 0 w 28"/>
              <a:gd name="T13" fmla="*/ 0 h 39"/>
              <a:gd name="T14" fmla="*/ 2147483647 w 28"/>
              <a:gd name="T15" fmla="*/ 2147483647 h 39"/>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9"/>
              <a:gd name="T26" fmla="*/ 28 w 28"/>
              <a:gd name="T27" fmla="*/ 39 h 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9">
                <a:moveTo>
                  <a:pt x="14" y="39"/>
                </a:moveTo>
                <a:lnTo>
                  <a:pt x="28" y="0"/>
                </a:lnTo>
                <a:lnTo>
                  <a:pt x="14" y="18"/>
                </a:lnTo>
                <a:lnTo>
                  <a:pt x="0" y="0"/>
                </a:lnTo>
                <a:lnTo>
                  <a:pt x="14" y="39"/>
                </a:lnTo>
              </a:path>
            </a:pathLst>
          </a:custGeom>
          <a:noFill/>
          <a:ln w="4763">
            <a:solidFill>
              <a:srgbClr val="000000"/>
            </a:solidFill>
            <a:round/>
            <a:headEnd/>
            <a:tailEnd/>
          </a:ln>
        </p:spPr>
        <p:txBody>
          <a:bodyPr/>
          <a:lstStyle/>
          <a:p>
            <a:endParaRPr lang="en-US"/>
          </a:p>
        </p:txBody>
      </p:sp>
      <p:sp>
        <p:nvSpPr>
          <p:cNvPr id="90" name="Line 274"/>
          <p:cNvSpPr>
            <a:spLocks noChangeShapeType="1"/>
          </p:cNvSpPr>
          <p:nvPr/>
        </p:nvSpPr>
        <p:spPr bwMode="auto">
          <a:xfrm flipV="1">
            <a:off x="3388737" y="3740468"/>
            <a:ext cx="0" cy="329745"/>
          </a:xfrm>
          <a:prstGeom prst="line">
            <a:avLst/>
          </a:prstGeom>
          <a:noFill/>
          <a:ln w="4763">
            <a:solidFill>
              <a:srgbClr val="000000"/>
            </a:solidFill>
            <a:round/>
            <a:headEnd/>
            <a:tailEnd/>
          </a:ln>
        </p:spPr>
        <p:txBody>
          <a:bodyPr/>
          <a:lstStyle/>
          <a:p>
            <a:endParaRPr lang="en-US"/>
          </a:p>
        </p:txBody>
      </p:sp>
      <p:sp>
        <p:nvSpPr>
          <p:cNvPr id="91" name="Freeform 90"/>
          <p:cNvSpPr>
            <a:spLocks/>
          </p:cNvSpPr>
          <p:nvPr/>
        </p:nvSpPr>
        <p:spPr bwMode="auto">
          <a:xfrm>
            <a:off x="3370914" y="4026867"/>
            <a:ext cx="35645" cy="43346"/>
          </a:xfrm>
          <a:custGeom>
            <a:avLst/>
            <a:gdLst>
              <a:gd name="T0" fmla="*/ 2147483647 w 28"/>
              <a:gd name="T1" fmla="*/ 2147483647 h 39"/>
              <a:gd name="T2" fmla="*/ 2147483647 w 28"/>
              <a:gd name="T3" fmla="*/ 0 h 39"/>
              <a:gd name="T4" fmla="*/ 2147483647 w 28"/>
              <a:gd name="T5" fmla="*/ 0 h 39"/>
              <a:gd name="T6" fmla="*/ 2147483647 w 28"/>
              <a:gd name="T7" fmla="*/ 2147483647 h 39"/>
              <a:gd name="T8" fmla="*/ 2147483647 w 28"/>
              <a:gd name="T9" fmla="*/ 2147483647 h 39"/>
              <a:gd name="T10" fmla="*/ 0 w 28"/>
              <a:gd name="T11" fmla="*/ 0 h 39"/>
              <a:gd name="T12" fmla="*/ 0 w 28"/>
              <a:gd name="T13" fmla="*/ 0 h 39"/>
              <a:gd name="T14" fmla="*/ 2147483647 w 28"/>
              <a:gd name="T15" fmla="*/ 2147483647 h 39"/>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9"/>
              <a:gd name="T26" fmla="*/ 28 w 28"/>
              <a:gd name="T27" fmla="*/ 39 h 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9">
                <a:moveTo>
                  <a:pt x="14" y="39"/>
                </a:moveTo>
                <a:lnTo>
                  <a:pt x="28" y="0"/>
                </a:lnTo>
                <a:lnTo>
                  <a:pt x="14" y="18"/>
                </a:lnTo>
                <a:lnTo>
                  <a:pt x="0" y="0"/>
                </a:lnTo>
                <a:lnTo>
                  <a:pt x="14" y="39"/>
                </a:lnTo>
                <a:close/>
              </a:path>
            </a:pathLst>
          </a:custGeom>
          <a:solidFill>
            <a:srgbClr val="000000"/>
          </a:solidFill>
          <a:ln w="9525">
            <a:noFill/>
            <a:round/>
            <a:headEnd/>
            <a:tailEnd/>
          </a:ln>
        </p:spPr>
        <p:txBody>
          <a:bodyPr/>
          <a:lstStyle/>
          <a:p>
            <a:endParaRPr lang="en-US"/>
          </a:p>
        </p:txBody>
      </p:sp>
      <p:sp>
        <p:nvSpPr>
          <p:cNvPr id="92" name="Freeform 91"/>
          <p:cNvSpPr>
            <a:spLocks/>
          </p:cNvSpPr>
          <p:nvPr/>
        </p:nvSpPr>
        <p:spPr bwMode="auto">
          <a:xfrm>
            <a:off x="3370914" y="4026867"/>
            <a:ext cx="35645" cy="43346"/>
          </a:xfrm>
          <a:custGeom>
            <a:avLst/>
            <a:gdLst>
              <a:gd name="T0" fmla="*/ 2147483647 w 28"/>
              <a:gd name="T1" fmla="*/ 2147483647 h 39"/>
              <a:gd name="T2" fmla="*/ 2147483647 w 28"/>
              <a:gd name="T3" fmla="*/ 0 h 39"/>
              <a:gd name="T4" fmla="*/ 2147483647 w 28"/>
              <a:gd name="T5" fmla="*/ 0 h 39"/>
              <a:gd name="T6" fmla="*/ 2147483647 w 28"/>
              <a:gd name="T7" fmla="*/ 2147483647 h 39"/>
              <a:gd name="T8" fmla="*/ 2147483647 w 28"/>
              <a:gd name="T9" fmla="*/ 2147483647 h 39"/>
              <a:gd name="T10" fmla="*/ 0 w 28"/>
              <a:gd name="T11" fmla="*/ 0 h 39"/>
              <a:gd name="T12" fmla="*/ 0 w 28"/>
              <a:gd name="T13" fmla="*/ 0 h 39"/>
              <a:gd name="T14" fmla="*/ 2147483647 w 28"/>
              <a:gd name="T15" fmla="*/ 2147483647 h 39"/>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9"/>
              <a:gd name="T26" fmla="*/ 28 w 28"/>
              <a:gd name="T27" fmla="*/ 39 h 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9">
                <a:moveTo>
                  <a:pt x="14" y="39"/>
                </a:moveTo>
                <a:lnTo>
                  <a:pt x="28" y="0"/>
                </a:lnTo>
                <a:lnTo>
                  <a:pt x="14" y="18"/>
                </a:lnTo>
                <a:lnTo>
                  <a:pt x="0" y="0"/>
                </a:lnTo>
                <a:lnTo>
                  <a:pt x="14" y="39"/>
                </a:lnTo>
              </a:path>
            </a:pathLst>
          </a:custGeom>
          <a:noFill/>
          <a:ln w="4763">
            <a:solidFill>
              <a:srgbClr val="000000"/>
            </a:solidFill>
            <a:round/>
            <a:headEnd/>
            <a:tailEnd/>
          </a:ln>
        </p:spPr>
        <p:txBody>
          <a:bodyPr/>
          <a:lstStyle/>
          <a:p>
            <a:endParaRPr lang="en-US"/>
          </a:p>
        </p:txBody>
      </p:sp>
      <p:sp>
        <p:nvSpPr>
          <p:cNvPr id="93" name="Freeform 92"/>
          <p:cNvSpPr>
            <a:spLocks/>
          </p:cNvSpPr>
          <p:nvPr/>
        </p:nvSpPr>
        <p:spPr bwMode="auto">
          <a:xfrm>
            <a:off x="4060055" y="4754627"/>
            <a:ext cx="35645" cy="45973"/>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94" name="Freeform 93"/>
          <p:cNvSpPr>
            <a:spLocks/>
          </p:cNvSpPr>
          <p:nvPr/>
        </p:nvSpPr>
        <p:spPr bwMode="auto">
          <a:xfrm>
            <a:off x="3033771" y="4579280"/>
            <a:ext cx="709934" cy="278470"/>
          </a:xfrm>
          <a:custGeom>
            <a:avLst/>
            <a:gdLst>
              <a:gd name="T0" fmla="*/ 2147483647 w 567"/>
              <a:gd name="T1" fmla="*/ 2147483647 h 252"/>
              <a:gd name="T2" fmla="*/ 0 w 567"/>
              <a:gd name="T3" fmla="*/ 2147483647 h 252"/>
              <a:gd name="T4" fmla="*/ 0 w 567"/>
              <a:gd name="T5" fmla="*/ 0 h 252"/>
              <a:gd name="T6" fmla="*/ 0 w 567"/>
              <a:gd name="T7" fmla="*/ 0 h 252"/>
              <a:gd name="T8" fmla="*/ 0 60000 65536"/>
              <a:gd name="T9" fmla="*/ 0 60000 65536"/>
              <a:gd name="T10" fmla="*/ 0 60000 65536"/>
              <a:gd name="T11" fmla="*/ 0 60000 65536"/>
              <a:gd name="T12" fmla="*/ 0 w 567"/>
              <a:gd name="T13" fmla="*/ 0 h 252"/>
              <a:gd name="T14" fmla="*/ 567 w 567"/>
              <a:gd name="T15" fmla="*/ 252 h 252"/>
            </a:gdLst>
            <a:ahLst/>
            <a:cxnLst>
              <a:cxn ang="T8">
                <a:pos x="T0" y="T1"/>
              </a:cxn>
              <a:cxn ang="T9">
                <a:pos x="T2" y="T3"/>
              </a:cxn>
              <a:cxn ang="T10">
                <a:pos x="T4" y="T5"/>
              </a:cxn>
              <a:cxn ang="T11">
                <a:pos x="T6" y="T7"/>
              </a:cxn>
            </a:cxnLst>
            <a:rect l="T12" t="T13" r="T14" b="T15"/>
            <a:pathLst>
              <a:path w="567" h="252">
                <a:moveTo>
                  <a:pt x="567" y="252"/>
                </a:moveTo>
                <a:lnTo>
                  <a:pt x="0" y="252"/>
                </a:lnTo>
                <a:lnTo>
                  <a:pt x="0" y="0"/>
                </a:lnTo>
              </a:path>
            </a:pathLst>
          </a:custGeom>
          <a:noFill/>
          <a:ln w="4763">
            <a:solidFill>
              <a:srgbClr val="000000"/>
            </a:solidFill>
            <a:round/>
            <a:headEnd/>
            <a:tailEnd/>
          </a:ln>
        </p:spPr>
        <p:txBody>
          <a:bodyPr/>
          <a:lstStyle/>
          <a:p>
            <a:endParaRPr lang="en-US"/>
          </a:p>
        </p:txBody>
      </p:sp>
      <p:sp>
        <p:nvSpPr>
          <p:cNvPr id="95" name="Freeform 94"/>
          <p:cNvSpPr>
            <a:spLocks/>
          </p:cNvSpPr>
          <p:nvPr/>
        </p:nvSpPr>
        <p:spPr bwMode="auto">
          <a:xfrm>
            <a:off x="3691721" y="4845275"/>
            <a:ext cx="51983" cy="31525"/>
          </a:xfrm>
          <a:custGeom>
            <a:avLst/>
            <a:gdLst>
              <a:gd name="T0" fmla="*/ 2147483647 w 42"/>
              <a:gd name="T1" fmla="*/ 2147483647 h 28"/>
              <a:gd name="T2" fmla="*/ 0 w 42"/>
              <a:gd name="T3" fmla="*/ 0 h 28"/>
              <a:gd name="T4" fmla="*/ 0 w 42"/>
              <a:gd name="T5" fmla="*/ 0 h 28"/>
              <a:gd name="T6" fmla="*/ 2147483647 w 42"/>
              <a:gd name="T7" fmla="*/ 2147483647 h 28"/>
              <a:gd name="T8" fmla="*/ 2147483647 w 42"/>
              <a:gd name="T9" fmla="*/ 2147483647 h 28"/>
              <a:gd name="T10" fmla="*/ 0 w 42"/>
              <a:gd name="T11" fmla="*/ 2147483647 h 28"/>
              <a:gd name="T12" fmla="*/ 0 w 42"/>
              <a:gd name="T13" fmla="*/ 2147483647 h 28"/>
              <a:gd name="T14" fmla="*/ 2147483647 w 42"/>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28"/>
              <a:gd name="T26" fmla="*/ 42 w 42"/>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28">
                <a:moveTo>
                  <a:pt x="42" y="14"/>
                </a:moveTo>
                <a:lnTo>
                  <a:pt x="0" y="0"/>
                </a:lnTo>
                <a:lnTo>
                  <a:pt x="21" y="14"/>
                </a:lnTo>
                <a:lnTo>
                  <a:pt x="0" y="28"/>
                </a:lnTo>
                <a:lnTo>
                  <a:pt x="42" y="14"/>
                </a:lnTo>
                <a:close/>
              </a:path>
            </a:pathLst>
          </a:custGeom>
          <a:solidFill>
            <a:srgbClr val="000000"/>
          </a:solidFill>
          <a:ln w="9525">
            <a:noFill/>
            <a:round/>
            <a:headEnd/>
            <a:tailEnd/>
          </a:ln>
        </p:spPr>
        <p:txBody>
          <a:bodyPr/>
          <a:lstStyle/>
          <a:p>
            <a:endParaRPr lang="en-US"/>
          </a:p>
        </p:txBody>
      </p:sp>
      <p:sp>
        <p:nvSpPr>
          <p:cNvPr id="96" name="Freeform 95"/>
          <p:cNvSpPr>
            <a:spLocks/>
          </p:cNvSpPr>
          <p:nvPr/>
        </p:nvSpPr>
        <p:spPr bwMode="auto">
          <a:xfrm>
            <a:off x="3691721" y="4845275"/>
            <a:ext cx="51983" cy="31525"/>
          </a:xfrm>
          <a:custGeom>
            <a:avLst/>
            <a:gdLst>
              <a:gd name="T0" fmla="*/ 2147483647 w 42"/>
              <a:gd name="T1" fmla="*/ 2147483647 h 28"/>
              <a:gd name="T2" fmla="*/ 0 w 42"/>
              <a:gd name="T3" fmla="*/ 0 h 28"/>
              <a:gd name="T4" fmla="*/ 0 w 42"/>
              <a:gd name="T5" fmla="*/ 0 h 28"/>
              <a:gd name="T6" fmla="*/ 2147483647 w 42"/>
              <a:gd name="T7" fmla="*/ 2147483647 h 28"/>
              <a:gd name="T8" fmla="*/ 2147483647 w 42"/>
              <a:gd name="T9" fmla="*/ 2147483647 h 28"/>
              <a:gd name="T10" fmla="*/ 0 w 42"/>
              <a:gd name="T11" fmla="*/ 2147483647 h 28"/>
              <a:gd name="T12" fmla="*/ 0 w 42"/>
              <a:gd name="T13" fmla="*/ 2147483647 h 28"/>
              <a:gd name="T14" fmla="*/ 2147483647 w 42"/>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28"/>
              <a:gd name="T26" fmla="*/ 42 w 42"/>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28">
                <a:moveTo>
                  <a:pt x="42" y="14"/>
                </a:moveTo>
                <a:lnTo>
                  <a:pt x="0" y="0"/>
                </a:lnTo>
                <a:lnTo>
                  <a:pt x="21" y="14"/>
                </a:lnTo>
                <a:lnTo>
                  <a:pt x="0" y="28"/>
                </a:lnTo>
                <a:lnTo>
                  <a:pt x="42" y="14"/>
                </a:lnTo>
              </a:path>
            </a:pathLst>
          </a:custGeom>
          <a:noFill/>
          <a:ln w="4763">
            <a:solidFill>
              <a:srgbClr val="000000"/>
            </a:solidFill>
            <a:round/>
            <a:headEnd/>
            <a:tailEnd/>
          </a:ln>
        </p:spPr>
        <p:txBody>
          <a:bodyPr/>
          <a:lstStyle/>
          <a:p>
            <a:endParaRPr lang="en-US"/>
          </a:p>
        </p:txBody>
      </p:sp>
      <p:sp>
        <p:nvSpPr>
          <p:cNvPr id="97" name="Line 295"/>
          <p:cNvSpPr>
            <a:spLocks noChangeShapeType="1"/>
          </p:cNvSpPr>
          <p:nvPr/>
        </p:nvSpPr>
        <p:spPr bwMode="auto">
          <a:xfrm>
            <a:off x="3032201" y="4349750"/>
            <a:ext cx="84" cy="1454262"/>
          </a:xfrm>
          <a:prstGeom prst="line">
            <a:avLst/>
          </a:prstGeom>
          <a:noFill/>
          <a:ln w="4763">
            <a:solidFill>
              <a:srgbClr val="000000"/>
            </a:solidFill>
            <a:round/>
            <a:headEnd/>
            <a:tailEnd/>
          </a:ln>
        </p:spPr>
        <p:txBody>
          <a:bodyPr/>
          <a:lstStyle/>
          <a:p>
            <a:endParaRPr lang="en-US"/>
          </a:p>
        </p:txBody>
      </p:sp>
      <p:sp>
        <p:nvSpPr>
          <p:cNvPr id="98" name="Freeform 97"/>
          <p:cNvSpPr>
            <a:spLocks/>
          </p:cNvSpPr>
          <p:nvPr/>
        </p:nvSpPr>
        <p:spPr bwMode="auto">
          <a:xfrm>
            <a:off x="3015948" y="5760666"/>
            <a:ext cx="35645" cy="43346"/>
          </a:xfrm>
          <a:custGeom>
            <a:avLst/>
            <a:gdLst>
              <a:gd name="T0" fmla="*/ 2147483647 w 28"/>
              <a:gd name="T1" fmla="*/ 2147483647 h 39"/>
              <a:gd name="T2" fmla="*/ 2147483647 w 28"/>
              <a:gd name="T3" fmla="*/ 0 h 39"/>
              <a:gd name="T4" fmla="*/ 2147483647 w 28"/>
              <a:gd name="T5" fmla="*/ 0 h 39"/>
              <a:gd name="T6" fmla="*/ 2147483647 w 28"/>
              <a:gd name="T7" fmla="*/ 2147483647 h 39"/>
              <a:gd name="T8" fmla="*/ 2147483647 w 28"/>
              <a:gd name="T9" fmla="*/ 2147483647 h 39"/>
              <a:gd name="T10" fmla="*/ 0 w 28"/>
              <a:gd name="T11" fmla="*/ 0 h 39"/>
              <a:gd name="T12" fmla="*/ 0 w 28"/>
              <a:gd name="T13" fmla="*/ 0 h 39"/>
              <a:gd name="T14" fmla="*/ 2147483647 w 28"/>
              <a:gd name="T15" fmla="*/ 2147483647 h 39"/>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9"/>
              <a:gd name="T26" fmla="*/ 28 w 28"/>
              <a:gd name="T27" fmla="*/ 39 h 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9">
                <a:moveTo>
                  <a:pt x="14" y="39"/>
                </a:moveTo>
                <a:lnTo>
                  <a:pt x="28" y="0"/>
                </a:lnTo>
                <a:lnTo>
                  <a:pt x="14" y="18"/>
                </a:lnTo>
                <a:lnTo>
                  <a:pt x="0" y="0"/>
                </a:lnTo>
                <a:lnTo>
                  <a:pt x="14" y="39"/>
                </a:lnTo>
                <a:close/>
              </a:path>
            </a:pathLst>
          </a:custGeom>
          <a:solidFill>
            <a:srgbClr val="000000"/>
          </a:solidFill>
          <a:ln w="9525">
            <a:noFill/>
            <a:round/>
            <a:headEnd/>
            <a:tailEnd/>
          </a:ln>
        </p:spPr>
        <p:txBody>
          <a:bodyPr/>
          <a:lstStyle/>
          <a:p>
            <a:endParaRPr lang="en-US"/>
          </a:p>
        </p:txBody>
      </p:sp>
      <p:sp>
        <p:nvSpPr>
          <p:cNvPr id="99" name="Freeform 98"/>
          <p:cNvSpPr>
            <a:spLocks/>
          </p:cNvSpPr>
          <p:nvPr/>
        </p:nvSpPr>
        <p:spPr bwMode="auto">
          <a:xfrm>
            <a:off x="3015948" y="5760666"/>
            <a:ext cx="35645" cy="43346"/>
          </a:xfrm>
          <a:custGeom>
            <a:avLst/>
            <a:gdLst>
              <a:gd name="T0" fmla="*/ 2147483647 w 28"/>
              <a:gd name="T1" fmla="*/ 2147483647 h 39"/>
              <a:gd name="T2" fmla="*/ 2147483647 w 28"/>
              <a:gd name="T3" fmla="*/ 0 h 39"/>
              <a:gd name="T4" fmla="*/ 2147483647 w 28"/>
              <a:gd name="T5" fmla="*/ 0 h 39"/>
              <a:gd name="T6" fmla="*/ 2147483647 w 28"/>
              <a:gd name="T7" fmla="*/ 2147483647 h 39"/>
              <a:gd name="T8" fmla="*/ 2147483647 w 28"/>
              <a:gd name="T9" fmla="*/ 2147483647 h 39"/>
              <a:gd name="T10" fmla="*/ 0 w 28"/>
              <a:gd name="T11" fmla="*/ 0 h 39"/>
              <a:gd name="T12" fmla="*/ 0 w 28"/>
              <a:gd name="T13" fmla="*/ 0 h 39"/>
              <a:gd name="T14" fmla="*/ 2147483647 w 28"/>
              <a:gd name="T15" fmla="*/ 2147483647 h 39"/>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9"/>
              <a:gd name="T26" fmla="*/ 28 w 28"/>
              <a:gd name="T27" fmla="*/ 39 h 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9">
                <a:moveTo>
                  <a:pt x="14" y="39"/>
                </a:moveTo>
                <a:lnTo>
                  <a:pt x="28" y="0"/>
                </a:lnTo>
                <a:lnTo>
                  <a:pt x="14" y="18"/>
                </a:lnTo>
                <a:lnTo>
                  <a:pt x="0" y="0"/>
                </a:lnTo>
                <a:lnTo>
                  <a:pt x="14" y="39"/>
                </a:lnTo>
              </a:path>
            </a:pathLst>
          </a:custGeom>
          <a:noFill/>
          <a:ln w="4763">
            <a:solidFill>
              <a:srgbClr val="000000"/>
            </a:solidFill>
            <a:round/>
            <a:headEnd/>
            <a:tailEnd/>
          </a:ln>
        </p:spPr>
        <p:txBody>
          <a:bodyPr/>
          <a:lstStyle/>
          <a:p>
            <a:endParaRPr lang="en-US"/>
          </a:p>
        </p:txBody>
      </p:sp>
      <p:sp>
        <p:nvSpPr>
          <p:cNvPr id="100" name="Freeform 99"/>
          <p:cNvSpPr>
            <a:spLocks/>
          </p:cNvSpPr>
          <p:nvPr/>
        </p:nvSpPr>
        <p:spPr bwMode="auto">
          <a:xfrm>
            <a:off x="2359482" y="6086424"/>
            <a:ext cx="40100" cy="47287"/>
          </a:xfrm>
          <a:custGeom>
            <a:avLst/>
            <a:gdLst>
              <a:gd name="T0" fmla="*/ 2147483647 w 31"/>
              <a:gd name="T1" fmla="*/ 2147483647 h 42"/>
              <a:gd name="T2" fmla="*/ 2147483647 w 31"/>
              <a:gd name="T3" fmla="*/ 0 h 42"/>
              <a:gd name="T4" fmla="*/ 2147483647 w 31"/>
              <a:gd name="T5" fmla="*/ 0 h 42"/>
              <a:gd name="T6" fmla="*/ 2147483647 w 31"/>
              <a:gd name="T7" fmla="*/ 2147483647 h 42"/>
              <a:gd name="T8" fmla="*/ 2147483647 w 31"/>
              <a:gd name="T9" fmla="*/ 2147483647 h 42"/>
              <a:gd name="T10" fmla="*/ 0 w 31"/>
              <a:gd name="T11" fmla="*/ 0 h 42"/>
              <a:gd name="T12" fmla="*/ 0 w 31"/>
              <a:gd name="T13" fmla="*/ 0 h 42"/>
              <a:gd name="T14" fmla="*/ 2147483647 w 31"/>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42"/>
              <a:gd name="T26" fmla="*/ 31 w 31"/>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42">
                <a:moveTo>
                  <a:pt x="14" y="42"/>
                </a:moveTo>
                <a:lnTo>
                  <a:pt x="31"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101" name="Freeform 100"/>
          <p:cNvSpPr>
            <a:spLocks/>
          </p:cNvSpPr>
          <p:nvPr/>
        </p:nvSpPr>
        <p:spPr bwMode="auto">
          <a:xfrm>
            <a:off x="2359482" y="6086424"/>
            <a:ext cx="40100" cy="47287"/>
          </a:xfrm>
          <a:custGeom>
            <a:avLst/>
            <a:gdLst>
              <a:gd name="T0" fmla="*/ 2147483647 w 31"/>
              <a:gd name="T1" fmla="*/ 2147483647 h 42"/>
              <a:gd name="T2" fmla="*/ 2147483647 w 31"/>
              <a:gd name="T3" fmla="*/ 0 h 42"/>
              <a:gd name="T4" fmla="*/ 2147483647 w 31"/>
              <a:gd name="T5" fmla="*/ 0 h 42"/>
              <a:gd name="T6" fmla="*/ 2147483647 w 31"/>
              <a:gd name="T7" fmla="*/ 2147483647 h 42"/>
              <a:gd name="T8" fmla="*/ 2147483647 w 31"/>
              <a:gd name="T9" fmla="*/ 2147483647 h 42"/>
              <a:gd name="T10" fmla="*/ 0 w 31"/>
              <a:gd name="T11" fmla="*/ 0 h 42"/>
              <a:gd name="T12" fmla="*/ 0 w 31"/>
              <a:gd name="T13" fmla="*/ 0 h 42"/>
              <a:gd name="T14" fmla="*/ 2147483647 w 31"/>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42"/>
              <a:gd name="T26" fmla="*/ 31 w 31"/>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42">
                <a:moveTo>
                  <a:pt x="14" y="42"/>
                </a:moveTo>
                <a:lnTo>
                  <a:pt x="31"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102" name="Rectangle 101"/>
          <p:cNvSpPr>
            <a:spLocks noChangeArrowheads="1"/>
          </p:cNvSpPr>
          <p:nvPr/>
        </p:nvSpPr>
        <p:spPr bwMode="auto">
          <a:xfrm>
            <a:off x="2640188" y="2763967"/>
            <a:ext cx="1182232" cy="277157"/>
          </a:xfrm>
          <a:prstGeom prst="rect">
            <a:avLst/>
          </a:prstGeom>
          <a:noFill/>
          <a:ln w="4763">
            <a:solidFill>
              <a:srgbClr val="000000"/>
            </a:solidFill>
            <a:miter lim="800000"/>
            <a:headEnd/>
            <a:tailEnd/>
          </a:ln>
        </p:spPr>
        <p:txBody>
          <a:bodyPr/>
          <a:lstStyle/>
          <a:p>
            <a:endParaRPr lang="en-US"/>
          </a:p>
        </p:txBody>
      </p:sp>
      <p:sp>
        <p:nvSpPr>
          <p:cNvPr id="103" name="Line 302"/>
          <p:cNvSpPr>
            <a:spLocks noChangeShapeType="1"/>
          </p:cNvSpPr>
          <p:nvPr/>
        </p:nvSpPr>
        <p:spPr bwMode="auto">
          <a:xfrm flipH="1">
            <a:off x="2499093" y="4229152"/>
            <a:ext cx="141095" cy="1313"/>
          </a:xfrm>
          <a:prstGeom prst="line">
            <a:avLst/>
          </a:prstGeom>
          <a:noFill/>
          <a:ln w="4763">
            <a:solidFill>
              <a:srgbClr val="000000"/>
            </a:solidFill>
            <a:round/>
            <a:headEnd/>
            <a:tailEnd/>
          </a:ln>
        </p:spPr>
        <p:txBody>
          <a:bodyPr/>
          <a:lstStyle/>
          <a:p>
            <a:endParaRPr lang="en-US"/>
          </a:p>
        </p:txBody>
      </p:sp>
      <p:sp>
        <p:nvSpPr>
          <p:cNvPr id="104" name="Freeform 103"/>
          <p:cNvSpPr>
            <a:spLocks/>
          </p:cNvSpPr>
          <p:nvPr/>
        </p:nvSpPr>
        <p:spPr bwMode="auto">
          <a:xfrm>
            <a:off x="2586720" y="4213389"/>
            <a:ext cx="53468" cy="31525"/>
          </a:xfrm>
          <a:custGeom>
            <a:avLst/>
            <a:gdLst>
              <a:gd name="T0" fmla="*/ 2147483647 w 42"/>
              <a:gd name="T1" fmla="*/ 2147483647 h 28"/>
              <a:gd name="T2" fmla="*/ 0 w 42"/>
              <a:gd name="T3" fmla="*/ 0 h 28"/>
              <a:gd name="T4" fmla="*/ 0 w 42"/>
              <a:gd name="T5" fmla="*/ 0 h 28"/>
              <a:gd name="T6" fmla="*/ 2147483647 w 42"/>
              <a:gd name="T7" fmla="*/ 2147483647 h 28"/>
              <a:gd name="T8" fmla="*/ 2147483647 w 42"/>
              <a:gd name="T9" fmla="*/ 2147483647 h 28"/>
              <a:gd name="T10" fmla="*/ 0 w 42"/>
              <a:gd name="T11" fmla="*/ 2147483647 h 28"/>
              <a:gd name="T12" fmla="*/ 0 w 42"/>
              <a:gd name="T13" fmla="*/ 2147483647 h 28"/>
              <a:gd name="T14" fmla="*/ 2147483647 w 42"/>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28"/>
              <a:gd name="T26" fmla="*/ 42 w 42"/>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28">
                <a:moveTo>
                  <a:pt x="42" y="14"/>
                </a:moveTo>
                <a:lnTo>
                  <a:pt x="0" y="0"/>
                </a:lnTo>
                <a:lnTo>
                  <a:pt x="21" y="14"/>
                </a:lnTo>
                <a:lnTo>
                  <a:pt x="0" y="28"/>
                </a:lnTo>
                <a:lnTo>
                  <a:pt x="42" y="14"/>
                </a:lnTo>
                <a:close/>
              </a:path>
            </a:pathLst>
          </a:custGeom>
          <a:solidFill>
            <a:srgbClr val="000000"/>
          </a:solidFill>
          <a:ln w="9525">
            <a:noFill/>
            <a:round/>
            <a:headEnd/>
            <a:tailEnd/>
          </a:ln>
        </p:spPr>
        <p:txBody>
          <a:bodyPr/>
          <a:lstStyle/>
          <a:p>
            <a:endParaRPr lang="en-US"/>
          </a:p>
        </p:txBody>
      </p:sp>
      <p:sp>
        <p:nvSpPr>
          <p:cNvPr id="105" name="Freeform 104"/>
          <p:cNvSpPr>
            <a:spLocks/>
          </p:cNvSpPr>
          <p:nvPr/>
        </p:nvSpPr>
        <p:spPr bwMode="auto">
          <a:xfrm>
            <a:off x="2586720" y="4213389"/>
            <a:ext cx="53468" cy="31525"/>
          </a:xfrm>
          <a:custGeom>
            <a:avLst/>
            <a:gdLst>
              <a:gd name="T0" fmla="*/ 2147483647 w 42"/>
              <a:gd name="T1" fmla="*/ 2147483647 h 28"/>
              <a:gd name="T2" fmla="*/ 0 w 42"/>
              <a:gd name="T3" fmla="*/ 0 h 28"/>
              <a:gd name="T4" fmla="*/ 0 w 42"/>
              <a:gd name="T5" fmla="*/ 0 h 28"/>
              <a:gd name="T6" fmla="*/ 2147483647 w 42"/>
              <a:gd name="T7" fmla="*/ 2147483647 h 28"/>
              <a:gd name="T8" fmla="*/ 2147483647 w 42"/>
              <a:gd name="T9" fmla="*/ 2147483647 h 28"/>
              <a:gd name="T10" fmla="*/ 0 w 42"/>
              <a:gd name="T11" fmla="*/ 2147483647 h 28"/>
              <a:gd name="T12" fmla="*/ 0 w 42"/>
              <a:gd name="T13" fmla="*/ 2147483647 h 28"/>
              <a:gd name="T14" fmla="*/ 2147483647 w 42"/>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28"/>
              <a:gd name="T26" fmla="*/ 42 w 42"/>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28">
                <a:moveTo>
                  <a:pt x="42" y="14"/>
                </a:moveTo>
                <a:lnTo>
                  <a:pt x="0" y="0"/>
                </a:lnTo>
                <a:lnTo>
                  <a:pt x="21" y="14"/>
                </a:lnTo>
                <a:lnTo>
                  <a:pt x="0" y="28"/>
                </a:lnTo>
                <a:lnTo>
                  <a:pt x="42" y="14"/>
                </a:lnTo>
              </a:path>
            </a:pathLst>
          </a:custGeom>
          <a:noFill/>
          <a:ln w="4763">
            <a:solidFill>
              <a:srgbClr val="000000"/>
            </a:solidFill>
            <a:round/>
            <a:headEnd/>
            <a:tailEnd/>
          </a:ln>
        </p:spPr>
        <p:txBody>
          <a:bodyPr/>
          <a:lstStyle/>
          <a:p>
            <a:endParaRPr lang="en-US"/>
          </a:p>
        </p:txBody>
      </p:sp>
      <p:sp>
        <p:nvSpPr>
          <p:cNvPr id="106" name="Rectangle 105"/>
          <p:cNvSpPr>
            <a:spLocks noChangeArrowheads="1"/>
          </p:cNvSpPr>
          <p:nvPr/>
        </p:nvSpPr>
        <p:spPr bwMode="auto">
          <a:xfrm>
            <a:off x="2303044" y="4221271"/>
            <a:ext cx="197533"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ALUFN</a:t>
            </a:r>
            <a:endParaRPr lang="en-US" b="0"/>
          </a:p>
        </p:txBody>
      </p:sp>
      <p:sp>
        <p:nvSpPr>
          <p:cNvPr id="107" name="Line 306"/>
          <p:cNvSpPr>
            <a:spLocks noChangeShapeType="1"/>
          </p:cNvSpPr>
          <p:nvPr/>
        </p:nvSpPr>
        <p:spPr bwMode="auto">
          <a:xfrm>
            <a:off x="3165954" y="6378030"/>
            <a:ext cx="152978" cy="1313"/>
          </a:xfrm>
          <a:prstGeom prst="line">
            <a:avLst/>
          </a:prstGeom>
          <a:noFill/>
          <a:ln w="4763">
            <a:solidFill>
              <a:srgbClr val="000000"/>
            </a:solidFill>
            <a:round/>
            <a:headEnd/>
            <a:tailEnd/>
          </a:ln>
        </p:spPr>
        <p:txBody>
          <a:bodyPr/>
          <a:lstStyle/>
          <a:p>
            <a:endParaRPr lang="en-US"/>
          </a:p>
        </p:txBody>
      </p:sp>
      <p:sp>
        <p:nvSpPr>
          <p:cNvPr id="108" name="Freeform 107"/>
          <p:cNvSpPr>
            <a:spLocks/>
          </p:cNvSpPr>
          <p:nvPr/>
        </p:nvSpPr>
        <p:spPr bwMode="auto">
          <a:xfrm>
            <a:off x="3165954" y="6362267"/>
            <a:ext cx="47527" cy="31525"/>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close/>
              </a:path>
            </a:pathLst>
          </a:custGeom>
          <a:solidFill>
            <a:srgbClr val="000000"/>
          </a:solidFill>
          <a:ln w="9525">
            <a:noFill/>
            <a:round/>
            <a:headEnd/>
            <a:tailEnd/>
          </a:ln>
        </p:spPr>
        <p:txBody>
          <a:bodyPr/>
          <a:lstStyle/>
          <a:p>
            <a:endParaRPr lang="en-US"/>
          </a:p>
        </p:txBody>
      </p:sp>
      <p:sp>
        <p:nvSpPr>
          <p:cNvPr id="109" name="Freeform 108"/>
          <p:cNvSpPr>
            <a:spLocks/>
          </p:cNvSpPr>
          <p:nvPr/>
        </p:nvSpPr>
        <p:spPr bwMode="auto">
          <a:xfrm>
            <a:off x="3165954" y="6362267"/>
            <a:ext cx="47527" cy="31525"/>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path>
            </a:pathLst>
          </a:custGeom>
          <a:noFill/>
          <a:ln w="4763">
            <a:solidFill>
              <a:srgbClr val="000000"/>
            </a:solidFill>
            <a:round/>
            <a:headEnd/>
            <a:tailEnd/>
          </a:ln>
        </p:spPr>
        <p:txBody>
          <a:bodyPr/>
          <a:lstStyle/>
          <a:p>
            <a:endParaRPr lang="en-US"/>
          </a:p>
        </p:txBody>
      </p:sp>
      <p:sp>
        <p:nvSpPr>
          <p:cNvPr id="110" name="Rectangle 109"/>
          <p:cNvSpPr>
            <a:spLocks noChangeArrowheads="1"/>
          </p:cNvSpPr>
          <p:nvPr/>
        </p:nvSpPr>
        <p:spPr bwMode="auto">
          <a:xfrm>
            <a:off x="3366459" y="6354386"/>
            <a:ext cx="200504" cy="88007"/>
          </a:xfrm>
          <a:prstGeom prst="rect">
            <a:avLst/>
          </a:prstGeom>
          <a:noFill/>
          <a:ln w="9525">
            <a:noFill/>
            <a:miter lim="800000"/>
            <a:headEnd/>
            <a:tailEnd/>
          </a:ln>
        </p:spPr>
        <p:txBody>
          <a:bodyPr wrap="none" lIns="0" tIns="0" rIns="0" bIns="0">
            <a:spAutoFit/>
          </a:bodyPr>
          <a:lstStyle/>
          <a:p>
            <a:pPr eaLnBrk="0" hangingPunct="0"/>
            <a:r>
              <a:rPr lang="en-US" sz="700" b="0">
                <a:solidFill>
                  <a:srgbClr val="000000"/>
                </a:solidFill>
              </a:rPr>
              <a:t>WERF</a:t>
            </a:r>
            <a:endParaRPr lang="en-US" b="0"/>
          </a:p>
        </p:txBody>
      </p:sp>
      <p:sp>
        <p:nvSpPr>
          <p:cNvPr id="111" name="Rectangle 110"/>
          <p:cNvSpPr>
            <a:spLocks noChangeArrowheads="1"/>
          </p:cNvSpPr>
          <p:nvPr/>
        </p:nvSpPr>
        <p:spPr bwMode="auto">
          <a:xfrm>
            <a:off x="4029190" y="4800600"/>
            <a:ext cx="119977" cy="92333"/>
          </a:xfrm>
          <a:prstGeom prst="rect">
            <a:avLst/>
          </a:prstGeom>
          <a:noFill/>
          <a:ln w="9525">
            <a:noFill/>
            <a:miter lim="800000"/>
            <a:headEnd/>
            <a:tailEnd/>
          </a:ln>
        </p:spPr>
        <p:txBody>
          <a:bodyPr wrap="none" lIns="0" tIns="0" rIns="0" bIns="0">
            <a:spAutoFit/>
          </a:bodyPr>
          <a:lstStyle/>
          <a:p>
            <a:pPr eaLnBrk="0" hangingPunct="0"/>
            <a:r>
              <a:rPr lang="en-US" sz="600" b="0" dirty="0">
                <a:solidFill>
                  <a:srgbClr val="000000"/>
                </a:solidFill>
              </a:rPr>
              <a:t>WD</a:t>
            </a:r>
            <a:endParaRPr lang="en-US" b="0" dirty="0"/>
          </a:p>
        </p:txBody>
      </p:sp>
      <p:sp>
        <p:nvSpPr>
          <p:cNvPr id="112" name="Rectangle 111"/>
          <p:cNvSpPr>
            <a:spLocks noChangeArrowheads="1"/>
          </p:cNvSpPr>
          <p:nvPr/>
        </p:nvSpPr>
        <p:spPr bwMode="auto">
          <a:xfrm>
            <a:off x="3782320" y="4800615"/>
            <a:ext cx="106936" cy="76185"/>
          </a:xfrm>
          <a:prstGeom prst="rect">
            <a:avLst/>
          </a:prstGeom>
          <a:noFill/>
          <a:ln w="9525">
            <a:noFill/>
            <a:miter lim="800000"/>
            <a:headEnd/>
            <a:tailEnd/>
          </a:ln>
        </p:spPr>
        <p:txBody>
          <a:bodyPr wrap="none" lIns="0" tIns="0" rIns="0" bIns="0">
            <a:spAutoFit/>
          </a:bodyPr>
          <a:lstStyle/>
          <a:p>
            <a:pPr eaLnBrk="0" hangingPunct="0"/>
            <a:r>
              <a:rPr lang="en-US" sz="600" b="0" dirty="0" err="1">
                <a:solidFill>
                  <a:srgbClr val="000000"/>
                </a:solidFill>
              </a:rPr>
              <a:t>Adr</a:t>
            </a:r>
            <a:endParaRPr lang="en-US" b="0" dirty="0"/>
          </a:p>
        </p:txBody>
      </p:sp>
      <p:sp>
        <p:nvSpPr>
          <p:cNvPr id="113" name="Line 333"/>
          <p:cNvSpPr>
            <a:spLocks noChangeShapeType="1"/>
          </p:cNvSpPr>
          <p:nvPr/>
        </p:nvSpPr>
        <p:spPr bwMode="auto">
          <a:xfrm>
            <a:off x="4413536" y="4862350"/>
            <a:ext cx="158919" cy="0"/>
          </a:xfrm>
          <a:prstGeom prst="line">
            <a:avLst/>
          </a:prstGeom>
          <a:noFill/>
          <a:ln w="4763">
            <a:solidFill>
              <a:srgbClr val="000000"/>
            </a:solidFill>
            <a:round/>
            <a:headEnd/>
            <a:tailEnd/>
          </a:ln>
        </p:spPr>
        <p:txBody>
          <a:bodyPr/>
          <a:lstStyle/>
          <a:p>
            <a:endParaRPr lang="en-US"/>
          </a:p>
        </p:txBody>
      </p:sp>
      <p:sp>
        <p:nvSpPr>
          <p:cNvPr id="114" name="Freeform 113"/>
          <p:cNvSpPr>
            <a:spLocks/>
          </p:cNvSpPr>
          <p:nvPr/>
        </p:nvSpPr>
        <p:spPr bwMode="auto">
          <a:xfrm>
            <a:off x="4413536" y="4846588"/>
            <a:ext cx="47527" cy="30212"/>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close/>
              </a:path>
            </a:pathLst>
          </a:custGeom>
          <a:solidFill>
            <a:srgbClr val="000000"/>
          </a:solidFill>
          <a:ln w="9525">
            <a:noFill/>
            <a:round/>
            <a:headEnd/>
            <a:tailEnd/>
          </a:ln>
        </p:spPr>
        <p:txBody>
          <a:bodyPr/>
          <a:lstStyle/>
          <a:p>
            <a:endParaRPr lang="en-US"/>
          </a:p>
        </p:txBody>
      </p:sp>
      <p:sp>
        <p:nvSpPr>
          <p:cNvPr id="115" name="Freeform 114"/>
          <p:cNvSpPr>
            <a:spLocks/>
          </p:cNvSpPr>
          <p:nvPr/>
        </p:nvSpPr>
        <p:spPr bwMode="auto">
          <a:xfrm>
            <a:off x="4413536" y="4846588"/>
            <a:ext cx="47527" cy="30212"/>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path>
            </a:pathLst>
          </a:custGeom>
          <a:noFill/>
          <a:ln w="4763">
            <a:solidFill>
              <a:srgbClr val="000000"/>
            </a:solidFill>
            <a:round/>
            <a:headEnd/>
            <a:tailEnd/>
          </a:ln>
        </p:spPr>
        <p:txBody>
          <a:bodyPr/>
          <a:lstStyle/>
          <a:p>
            <a:endParaRPr lang="en-US"/>
          </a:p>
        </p:txBody>
      </p:sp>
      <p:sp>
        <p:nvSpPr>
          <p:cNvPr id="116" name="Freeform 115"/>
          <p:cNvSpPr>
            <a:spLocks noEditPoints="1"/>
          </p:cNvSpPr>
          <p:nvPr/>
        </p:nvSpPr>
        <p:spPr bwMode="auto">
          <a:xfrm>
            <a:off x="3739248" y="5110463"/>
            <a:ext cx="87628" cy="77499"/>
          </a:xfrm>
          <a:custGeom>
            <a:avLst/>
            <a:gdLst>
              <a:gd name="T0" fmla="*/ 0 w 70"/>
              <a:gd name="T1" fmla="*/ 2147483647 h 70"/>
              <a:gd name="T2" fmla="*/ 2147483647 w 70"/>
              <a:gd name="T3" fmla="*/ 0 h 70"/>
              <a:gd name="T4" fmla="*/ 2147483647 w 70"/>
              <a:gd name="T5" fmla="*/ 2147483647 h 70"/>
              <a:gd name="T6" fmla="*/ 2147483647 w 70"/>
              <a:gd name="T7" fmla="*/ 2147483647 h 70"/>
              <a:gd name="T8" fmla="*/ 0 w 70"/>
              <a:gd name="T9" fmla="*/ 2147483647 h 70"/>
              <a:gd name="T10" fmla="*/ 2147483647 w 70"/>
              <a:gd name="T11" fmla="*/ 2147483647 h 70"/>
              <a:gd name="T12" fmla="*/ 2147483647 w 70"/>
              <a:gd name="T13" fmla="*/ 2147483647 h 70"/>
              <a:gd name="T14" fmla="*/ 2147483647 w 70"/>
              <a:gd name="T15" fmla="*/ 2147483647 h 70"/>
              <a:gd name="T16" fmla="*/ 0 w 70"/>
              <a:gd name="T17" fmla="*/ 2147483647 h 70"/>
              <a:gd name="T18" fmla="*/ 2147483647 w 70"/>
              <a:gd name="T19" fmla="*/ 2147483647 h 70"/>
              <a:gd name="T20" fmla="*/ 2147483647 w 70"/>
              <a:gd name="T21" fmla="*/ 2147483647 h 70"/>
              <a:gd name="T22" fmla="*/ 2147483647 w 70"/>
              <a:gd name="T23" fmla="*/ 2147483647 h 70"/>
              <a:gd name="T24" fmla="*/ 2147483647 w 70"/>
              <a:gd name="T25" fmla="*/ 2147483647 h 70"/>
              <a:gd name="T26" fmla="*/ 2147483647 w 70"/>
              <a:gd name="T27" fmla="*/ 2147483647 h 70"/>
              <a:gd name="T28" fmla="*/ 2147483647 w 70"/>
              <a:gd name="T29" fmla="*/ 2147483647 h 70"/>
              <a:gd name="T30" fmla="*/ 2147483647 w 70"/>
              <a:gd name="T31" fmla="*/ 2147483647 h 70"/>
              <a:gd name="T32" fmla="*/ 2147483647 w 70"/>
              <a:gd name="T33" fmla="*/ 2147483647 h 70"/>
              <a:gd name="T34" fmla="*/ 2147483647 w 70"/>
              <a:gd name="T35" fmla="*/ 2147483647 h 70"/>
              <a:gd name="T36" fmla="*/ 2147483647 w 70"/>
              <a:gd name="T37" fmla="*/ 2147483647 h 70"/>
              <a:gd name="T38" fmla="*/ 2147483647 w 70"/>
              <a:gd name="T39" fmla="*/ 2147483647 h 70"/>
              <a:gd name="T40" fmla="*/ 2147483647 w 70"/>
              <a:gd name="T41" fmla="*/ 2147483647 h 70"/>
              <a:gd name="T42" fmla="*/ 2147483647 w 70"/>
              <a:gd name="T43" fmla="*/ 2147483647 h 70"/>
              <a:gd name="T44" fmla="*/ 2147483647 w 70"/>
              <a:gd name="T45" fmla="*/ 2147483647 h 70"/>
              <a:gd name="T46" fmla="*/ 2147483647 w 70"/>
              <a:gd name="T47" fmla="*/ 2147483647 h 70"/>
              <a:gd name="T48" fmla="*/ 2147483647 w 70"/>
              <a:gd name="T49" fmla="*/ 2147483647 h 70"/>
              <a:gd name="T50" fmla="*/ 2147483647 w 70"/>
              <a:gd name="T51" fmla="*/ 2147483647 h 70"/>
              <a:gd name="T52" fmla="*/ 2147483647 w 70"/>
              <a:gd name="T53" fmla="*/ 2147483647 h 70"/>
              <a:gd name="T54" fmla="*/ 2147483647 w 70"/>
              <a:gd name="T55" fmla="*/ 2147483647 h 70"/>
              <a:gd name="T56" fmla="*/ 2147483647 w 70"/>
              <a:gd name="T57" fmla="*/ 2147483647 h 7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70"/>
              <a:gd name="T88" fmla="*/ 0 h 70"/>
              <a:gd name="T89" fmla="*/ 70 w 70"/>
              <a:gd name="T90" fmla="*/ 70 h 70"/>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70" h="70">
                <a:moveTo>
                  <a:pt x="0" y="7"/>
                </a:moveTo>
                <a:lnTo>
                  <a:pt x="4" y="0"/>
                </a:lnTo>
                <a:lnTo>
                  <a:pt x="67" y="31"/>
                </a:lnTo>
                <a:lnTo>
                  <a:pt x="63" y="38"/>
                </a:lnTo>
                <a:lnTo>
                  <a:pt x="0" y="7"/>
                </a:lnTo>
                <a:close/>
                <a:moveTo>
                  <a:pt x="67" y="38"/>
                </a:moveTo>
                <a:lnTo>
                  <a:pt x="67" y="38"/>
                </a:lnTo>
                <a:lnTo>
                  <a:pt x="4" y="70"/>
                </a:lnTo>
                <a:lnTo>
                  <a:pt x="0" y="63"/>
                </a:lnTo>
                <a:lnTo>
                  <a:pt x="63" y="31"/>
                </a:lnTo>
                <a:lnTo>
                  <a:pt x="67" y="31"/>
                </a:lnTo>
                <a:lnTo>
                  <a:pt x="70" y="31"/>
                </a:lnTo>
                <a:lnTo>
                  <a:pt x="70" y="35"/>
                </a:lnTo>
                <a:lnTo>
                  <a:pt x="67" y="38"/>
                </a:lnTo>
                <a:close/>
              </a:path>
            </a:pathLst>
          </a:custGeom>
          <a:solidFill>
            <a:srgbClr val="000000"/>
          </a:solidFill>
          <a:ln w="9525">
            <a:noFill/>
            <a:round/>
            <a:headEnd/>
            <a:tailEnd/>
          </a:ln>
        </p:spPr>
        <p:txBody>
          <a:bodyPr/>
          <a:lstStyle/>
          <a:p>
            <a:endParaRPr lang="en-US"/>
          </a:p>
        </p:txBody>
      </p:sp>
      <p:sp>
        <p:nvSpPr>
          <p:cNvPr id="117" name="Freeform 116"/>
          <p:cNvSpPr>
            <a:spLocks/>
          </p:cNvSpPr>
          <p:nvPr/>
        </p:nvSpPr>
        <p:spPr bwMode="auto">
          <a:xfrm>
            <a:off x="2705537" y="3626236"/>
            <a:ext cx="35645" cy="45974"/>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118" name="Freeform 117"/>
          <p:cNvSpPr>
            <a:spLocks/>
          </p:cNvSpPr>
          <p:nvPr/>
        </p:nvSpPr>
        <p:spPr bwMode="auto">
          <a:xfrm>
            <a:off x="2705537" y="3610361"/>
            <a:ext cx="35645" cy="45974"/>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119" name="Line 397"/>
          <p:cNvSpPr>
            <a:spLocks noChangeShapeType="1"/>
          </p:cNvSpPr>
          <p:nvPr/>
        </p:nvSpPr>
        <p:spPr bwMode="auto">
          <a:xfrm>
            <a:off x="3275860" y="3556619"/>
            <a:ext cx="1486" cy="106396"/>
          </a:xfrm>
          <a:prstGeom prst="line">
            <a:avLst/>
          </a:prstGeom>
          <a:noFill/>
          <a:ln w="4763">
            <a:solidFill>
              <a:srgbClr val="000000"/>
            </a:solidFill>
            <a:round/>
            <a:headEnd/>
            <a:tailEnd/>
          </a:ln>
        </p:spPr>
        <p:txBody>
          <a:bodyPr/>
          <a:lstStyle/>
          <a:p>
            <a:endParaRPr lang="en-US"/>
          </a:p>
        </p:txBody>
      </p:sp>
      <p:sp>
        <p:nvSpPr>
          <p:cNvPr id="120" name="Freeform 119"/>
          <p:cNvSpPr>
            <a:spLocks/>
          </p:cNvSpPr>
          <p:nvPr/>
        </p:nvSpPr>
        <p:spPr bwMode="auto">
          <a:xfrm>
            <a:off x="3258038" y="3620982"/>
            <a:ext cx="40101" cy="42033"/>
          </a:xfrm>
          <a:custGeom>
            <a:avLst/>
            <a:gdLst>
              <a:gd name="T0" fmla="*/ 2147483647 w 32"/>
              <a:gd name="T1" fmla="*/ 2147483647 h 38"/>
              <a:gd name="T2" fmla="*/ 2147483647 w 32"/>
              <a:gd name="T3" fmla="*/ 0 h 38"/>
              <a:gd name="T4" fmla="*/ 2147483647 w 32"/>
              <a:gd name="T5" fmla="*/ 0 h 38"/>
              <a:gd name="T6" fmla="*/ 2147483647 w 32"/>
              <a:gd name="T7" fmla="*/ 2147483647 h 38"/>
              <a:gd name="T8" fmla="*/ 2147483647 w 32"/>
              <a:gd name="T9" fmla="*/ 2147483647 h 38"/>
              <a:gd name="T10" fmla="*/ 0 w 32"/>
              <a:gd name="T11" fmla="*/ 0 h 38"/>
              <a:gd name="T12" fmla="*/ 0 w 32"/>
              <a:gd name="T13" fmla="*/ 0 h 38"/>
              <a:gd name="T14" fmla="*/ 2147483647 w 32"/>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38"/>
              <a:gd name="T26" fmla="*/ 32 w 32"/>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38">
                <a:moveTo>
                  <a:pt x="14" y="38"/>
                </a:moveTo>
                <a:lnTo>
                  <a:pt x="32" y="0"/>
                </a:lnTo>
                <a:lnTo>
                  <a:pt x="14" y="17"/>
                </a:lnTo>
                <a:lnTo>
                  <a:pt x="0" y="0"/>
                </a:lnTo>
                <a:lnTo>
                  <a:pt x="14" y="38"/>
                </a:lnTo>
                <a:close/>
              </a:path>
            </a:pathLst>
          </a:custGeom>
          <a:solidFill>
            <a:srgbClr val="000000"/>
          </a:solidFill>
          <a:ln w="9525">
            <a:noFill/>
            <a:round/>
            <a:headEnd/>
            <a:tailEnd/>
          </a:ln>
        </p:spPr>
        <p:txBody>
          <a:bodyPr/>
          <a:lstStyle/>
          <a:p>
            <a:endParaRPr lang="en-US"/>
          </a:p>
        </p:txBody>
      </p:sp>
      <p:sp>
        <p:nvSpPr>
          <p:cNvPr id="121" name="Freeform 120"/>
          <p:cNvSpPr>
            <a:spLocks/>
          </p:cNvSpPr>
          <p:nvPr/>
        </p:nvSpPr>
        <p:spPr bwMode="auto">
          <a:xfrm>
            <a:off x="3258038" y="3620982"/>
            <a:ext cx="40101" cy="42033"/>
          </a:xfrm>
          <a:custGeom>
            <a:avLst/>
            <a:gdLst>
              <a:gd name="T0" fmla="*/ 2147483647 w 32"/>
              <a:gd name="T1" fmla="*/ 2147483647 h 38"/>
              <a:gd name="T2" fmla="*/ 2147483647 w 32"/>
              <a:gd name="T3" fmla="*/ 0 h 38"/>
              <a:gd name="T4" fmla="*/ 2147483647 w 32"/>
              <a:gd name="T5" fmla="*/ 0 h 38"/>
              <a:gd name="T6" fmla="*/ 2147483647 w 32"/>
              <a:gd name="T7" fmla="*/ 2147483647 h 38"/>
              <a:gd name="T8" fmla="*/ 2147483647 w 32"/>
              <a:gd name="T9" fmla="*/ 2147483647 h 38"/>
              <a:gd name="T10" fmla="*/ 0 w 32"/>
              <a:gd name="T11" fmla="*/ 0 h 38"/>
              <a:gd name="T12" fmla="*/ 0 w 32"/>
              <a:gd name="T13" fmla="*/ 0 h 38"/>
              <a:gd name="T14" fmla="*/ 2147483647 w 32"/>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38"/>
              <a:gd name="T26" fmla="*/ 32 w 32"/>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38">
                <a:moveTo>
                  <a:pt x="14" y="38"/>
                </a:moveTo>
                <a:lnTo>
                  <a:pt x="32" y="0"/>
                </a:lnTo>
                <a:lnTo>
                  <a:pt x="14" y="17"/>
                </a:lnTo>
                <a:lnTo>
                  <a:pt x="0" y="0"/>
                </a:lnTo>
                <a:lnTo>
                  <a:pt x="14" y="38"/>
                </a:lnTo>
              </a:path>
            </a:pathLst>
          </a:custGeom>
          <a:noFill/>
          <a:ln w="4763">
            <a:solidFill>
              <a:srgbClr val="000000"/>
            </a:solidFill>
            <a:round/>
            <a:headEnd/>
            <a:tailEnd/>
          </a:ln>
        </p:spPr>
        <p:txBody>
          <a:bodyPr/>
          <a:lstStyle/>
          <a:p>
            <a:endParaRPr lang="en-US"/>
          </a:p>
        </p:txBody>
      </p:sp>
      <p:sp>
        <p:nvSpPr>
          <p:cNvPr id="122" name="Rectangle 121"/>
          <p:cNvSpPr>
            <a:spLocks noChangeArrowheads="1"/>
          </p:cNvSpPr>
          <p:nvPr/>
        </p:nvSpPr>
        <p:spPr bwMode="auto">
          <a:xfrm>
            <a:off x="3151102" y="3461068"/>
            <a:ext cx="239955" cy="92333"/>
          </a:xfrm>
          <a:prstGeom prst="rect">
            <a:avLst/>
          </a:prstGeom>
          <a:noFill/>
          <a:ln w="9525">
            <a:noFill/>
            <a:miter lim="800000"/>
            <a:headEnd/>
            <a:tailEnd/>
          </a:ln>
        </p:spPr>
        <p:txBody>
          <a:bodyPr wrap="none" lIns="0" tIns="0" rIns="0" bIns="0">
            <a:spAutoFit/>
          </a:bodyPr>
          <a:lstStyle/>
          <a:p>
            <a:pPr eaLnBrk="0" hangingPunct="0"/>
            <a:r>
              <a:rPr lang="en-US" sz="600" b="0" dirty="0"/>
              <a:t>SXT(C)</a:t>
            </a:r>
            <a:endParaRPr lang="en-US" b="0" dirty="0"/>
          </a:p>
        </p:txBody>
      </p:sp>
      <p:sp>
        <p:nvSpPr>
          <p:cNvPr id="123" name="Rectangle 122"/>
          <p:cNvSpPr>
            <a:spLocks noChangeArrowheads="1"/>
          </p:cNvSpPr>
          <p:nvPr/>
        </p:nvSpPr>
        <p:spPr bwMode="auto">
          <a:xfrm>
            <a:off x="2901586" y="3663016"/>
            <a:ext cx="158919"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ASEL</a:t>
            </a:r>
            <a:endParaRPr lang="en-US" b="0"/>
          </a:p>
        </p:txBody>
      </p:sp>
      <p:sp>
        <p:nvSpPr>
          <p:cNvPr id="124" name="Line 408"/>
          <p:cNvSpPr>
            <a:spLocks noChangeShapeType="1"/>
          </p:cNvSpPr>
          <p:nvPr/>
        </p:nvSpPr>
        <p:spPr bwMode="auto">
          <a:xfrm>
            <a:off x="2791680" y="3702422"/>
            <a:ext cx="96540" cy="0"/>
          </a:xfrm>
          <a:prstGeom prst="line">
            <a:avLst/>
          </a:prstGeom>
          <a:noFill/>
          <a:ln w="4763">
            <a:solidFill>
              <a:srgbClr val="000000"/>
            </a:solidFill>
            <a:round/>
            <a:headEnd/>
            <a:tailEnd/>
          </a:ln>
        </p:spPr>
        <p:txBody>
          <a:bodyPr/>
          <a:lstStyle/>
          <a:p>
            <a:endParaRPr lang="en-US"/>
          </a:p>
        </p:txBody>
      </p:sp>
      <p:sp>
        <p:nvSpPr>
          <p:cNvPr id="125" name="Freeform 124"/>
          <p:cNvSpPr>
            <a:spLocks/>
          </p:cNvSpPr>
          <p:nvPr/>
        </p:nvSpPr>
        <p:spPr bwMode="auto">
          <a:xfrm>
            <a:off x="2791680" y="3681405"/>
            <a:ext cx="49013" cy="35466"/>
          </a:xfrm>
          <a:custGeom>
            <a:avLst/>
            <a:gdLst>
              <a:gd name="T0" fmla="*/ 0 w 39"/>
              <a:gd name="T1" fmla="*/ 2147483647 h 32"/>
              <a:gd name="T2" fmla="*/ 2147483647 w 39"/>
              <a:gd name="T3" fmla="*/ 2147483647 h 32"/>
              <a:gd name="T4" fmla="*/ 2147483647 w 39"/>
              <a:gd name="T5" fmla="*/ 2147483647 h 32"/>
              <a:gd name="T6" fmla="*/ 2147483647 w 39"/>
              <a:gd name="T7" fmla="*/ 2147483647 h 32"/>
              <a:gd name="T8" fmla="*/ 2147483647 w 39"/>
              <a:gd name="T9" fmla="*/ 2147483647 h 32"/>
              <a:gd name="T10" fmla="*/ 2147483647 w 39"/>
              <a:gd name="T11" fmla="*/ 0 h 32"/>
              <a:gd name="T12" fmla="*/ 2147483647 w 39"/>
              <a:gd name="T13" fmla="*/ 0 h 32"/>
              <a:gd name="T14" fmla="*/ 0 w 39"/>
              <a:gd name="T15" fmla="*/ 2147483647 h 32"/>
              <a:gd name="T16" fmla="*/ 0 60000 65536"/>
              <a:gd name="T17" fmla="*/ 0 60000 65536"/>
              <a:gd name="T18" fmla="*/ 0 60000 65536"/>
              <a:gd name="T19" fmla="*/ 0 60000 65536"/>
              <a:gd name="T20" fmla="*/ 0 60000 65536"/>
              <a:gd name="T21" fmla="*/ 0 60000 65536"/>
              <a:gd name="T22" fmla="*/ 0 60000 65536"/>
              <a:gd name="T23" fmla="*/ 0 60000 65536"/>
              <a:gd name="T24" fmla="*/ 0 w 39"/>
              <a:gd name="T25" fmla="*/ 0 h 32"/>
              <a:gd name="T26" fmla="*/ 39 w 39"/>
              <a:gd name="T27" fmla="*/ 32 h 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9" h="32">
                <a:moveTo>
                  <a:pt x="0" y="18"/>
                </a:moveTo>
                <a:lnTo>
                  <a:pt x="39" y="32"/>
                </a:lnTo>
                <a:lnTo>
                  <a:pt x="18" y="18"/>
                </a:lnTo>
                <a:lnTo>
                  <a:pt x="39" y="0"/>
                </a:lnTo>
                <a:lnTo>
                  <a:pt x="0" y="18"/>
                </a:lnTo>
                <a:close/>
              </a:path>
            </a:pathLst>
          </a:custGeom>
          <a:solidFill>
            <a:srgbClr val="000000"/>
          </a:solidFill>
          <a:ln w="9525">
            <a:noFill/>
            <a:round/>
            <a:headEnd/>
            <a:tailEnd/>
          </a:ln>
        </p:spPr>
        <p:txBody>
          <a:bodyPr/>
          <a:lstStyle/>
          <a:p>
            <a:endParaRPr lang="en-US"/>
          </a:p>
        </p:txBody>
      </p:sp>
      <p:sp>
        <p:nvSpPr>
          <p:cNvPr id="126" name="Freeform 125"/>
          <p:cNvSpPr>
            <a:spLocks/>
          </p:cNvSpPr>
          <p:nvPr/>
        </p:nvSpPr>
        <p:spPr bwMode="auto">
          <a:xfrm>
            <a:off x="2791680" y="3681405"/>
            <a:ext cx="49013" cy="35466"/>
          </a:xfrm>
          <a:custGeom>
            <a:avLst/>
            <a:gdLst>
              <a:gd name="T0" fmla="*/ 0 w 39"/>
              <a:gd name="T1" fmla="*/ 2147483647 h 32"/>
              <a:gd name="T2" fmla="*/ 2147483647 w 39"/>
              <a:gd name="T3" fmla="*/ 2147483647 h 32"/>
              <a:gd name="T4" fmla="*/ 2147483647 w 39"/>
              <a:gd name="T5" fmla="*/ 2147483647 h 32"/>
              <a:gd name="T6" fmla="*/ 2147483647 w 39"/>
              <a:gd name="T7" fmla="*/ 2147483647 h 32"/>
              <a:gd name="T8" fmla="*/ 2147483647 w 39"/>
              <a:gd name="T9" fmla="*/ 2147483647 h 32"/>
              <a:gd name="T10" fmla="*/ 2147483647 w 39"/>
              <a:gd name="T11" fmla="*/ 0 h 32"/>
              <a:gd name="T12" fmla="*/ 2147483647 w 39"/>
              <a:gd name="T13" fmla="*/ 0 h 32"/>
              <a:gd name="T14" fmla="*/ 0 w 39"/>
              <a:gd name="T15" fmla="*/ 2147483647 h 32"/>
              <a:gd name="T16" fmla="*/ 0 60000 65536"/>
              <a:gd name="T17" fmla="*/ 0 60000 65536"/>
              <a:gd name="T18" fmla="*/ 0 60000 65536"/>
              <a:gd name="T19" fmla="*/ 0 60000 65536"/>
              <a:gd name="T20" fmla="*/ 0 60000 65536"/>
              <a:gd name="T21" fmla="*/ 0 60000 65536"/>
              <a:gd name="T22" fmla="*/ 0 60000 65536"/>
              <a:gd name="T23" fmla="*/ 0 60000 65536"/>
              <a:gd name="T24" fmla="*/ 0 w 39"/>
              <a:gd name="T25" fmla="*/ 0 h 32"/>
              <a:gd name="T26" fmla="*/ 39 w 39"/>
              <a:gd name="T27" fmla="*/ 32 h 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9" h="32">
                <a:moveTo>
                  <a:pt x="0" y="18"/>
                </a:moveTo>
                <a:lnTo>
                  <a:pt x="39" y="32"/>
                </a:lnTo>
                <a:lnTo>
                  <a:pt x="18" y="18"/>
                </a:lnTo>
                <a:lnTo>
                  <a:pt x="39" y="0"/>
                </a:lnTo>
                <a:lnTo>
                  <a:pt x="0" y="18"/>
                </a:lnTo>
              </a:path>
            </a:pathLst>
          </a:custGeom>
          <a:noFill/>
          <a:ln w="4763">
            <a:solidFill>
              <a:srgbClr val="000000"/>
            </a:solidFill>
            <a:round/>
            <a:headEnd/>
            <a:tailEnd/>
          </a:ln>
        </p:spPr>
        <p:txBody>
          <a:bodyPr/>
          <a:lstStyle/>
          <a:p>
            <a:endParaRPr lang="en-US"/>
          </a:p>
        </p:txBody>
      </p:sp>
      <p:sp>
        <p:nvSpPr>
          <p:cNvPr id="127" name="Freeform 126"/>
          <p:cNvSpPr>
            <a:spLocks/>
          </p:cNvSpPr>
          <p:nvPr/>
        </p:nvSpPr>
        <p:spPr bwMode="auto">
          <a:xfrm>
            <a:off x="2539193" y="3610474"/>
            <a:ext cx="35645" cy="45974"/>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128" name="Freeform 127"/>
          <p:cNvSpPr>
            <a:spLocks/>
          </p:cNvSpPr>
          <p:nvPr/>
        </p:nvSpPr>
        <p:spPr bwMode="auto">
          <a:xfrm>
            <a:off x="2539193" y="3610474"/>
            <a:ext cx="35645" cy="45974"/>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129" name="Line 428"/>
          <p:cNvSpPr>
            <a:spLocks noChangeShapeType="1"/>
          </p:cNvSpPr>
          <p:nvPr/>
        </p:nvSpPr>
        <p:spPr bwMode="auto">
          <a:xfrm>
            <a:off x="2557016" y="3535603"/>
            <a:ext cx="1486" cy="106396"/>
          </a:xfrm>
          <a:prstGeom prst="line">
            <a:avLst/>
          </a:prstGeom>
          <a:noFill/>
          <a:ln w="4763">
            <a:solidFill>
              <a:srgbClr val="000000"/>
            </a:solidFill>
            <a:round/>
            <a:headEnd/>
            <a:tailEnd/>
          </a:ln>
        </p:spPr>
        <p:txBody>
          <a:bodyPr/>
          <a:lstStyle/>
          <a:p>
            <a:endParaRPr lang="en-US"/>
          </a:p>
        </p:txBody>
      </p:sp>
      <p:sp>
        <p:nvSpPr>
          <p:cNvPr id="130" name="Line 59"/>
          <p:cNvSpPr>
            <a:spLocks noChangeShapeType="1"/>
          </p:cNvSpPr>
          <p:nvPr/>
        </p:nvSpPr>
        <p:spPr bwMode="auto">
          <a:xfrm flipH="1">
            <a:off x="1217686" y="946150"/>
            <a:ext cx="1513" cy="1002823"/>
          </a:xfrm>
          <a:prstGeom prst="line">
            <a:avLst/>
          </a:prstGeom>
          <a:noFill/>
          <a:ln w="4763">
            <a:solidFill>
              <a:srgbClr val="000000"/>
            </a:solidFill>
            <a:round/>
            <a:headEnd/>
            <a:tailEnd/>
          </a:ln>
        </p:spPr>
        <p:txBody>
          <a:bodyPr/>
          <a:lstStyle/>
          <a:p>
            <a:endParaRPr lang="en-US"/>
          </a:p>
        </p:txBody>
      </p:sp>
      <p:sp>
        <p:nvSpPr>
          <p:cNvPr id="131" name="Line 59"/>
          <p:cNvSpPr>
            <a:spLocks noChangeShapeType="1"/>
          </p:cNvSpPr>
          <p:nvPr/>
        </p:nvSpPr>
        <p:spPr bwMode="auto">
          <a:xfrm flipH="1">
            <a:off x="784229" y="1119188"/>
            <a:ext cx="1581" cy="284480"/>
          </a:xfrm>
          <a:prstGeom prst="line">
            <a:avLst/>
          </a:prstGeom>
          <a:noFill/>
          <a:ln w="4763">
            <a:solidFill>
              <a:srgbClr val="000000"/>
            </a:solidFill>
            <a:round/>
            <a:headEnd/>
            <a:tailEnd/>
          </a:ln>
        </p:spPr>
        <p:txBody>
          <a:bodyPr/>
          <a:lstStyle/>
          <a:p>
            <a:endParaRPr lang="en-US"/>
          </a:p>
        </p:txBody>
      </p:sp>
      <p:sp>
        <p:nvSpPr>
          <p:cNvPr id="132" name="Line 59"/>
          <p:cNvSpPr>
            <a:spLocks noChangeShapeType="1"/>
          </p:cNvSpPr>
          <p:nvPr/>
        </p:nvSpPr>
        <p:spPr bwMode="auto">
          <a:xfrm>
            <a:off x="785152" y="1860868"/>
            <a:ext cx="1486" cy="3810000"/>
          </a:xfrm>
          <a:prstGeom prst="line">
            <a:avLst/>
          </a:prstGeom>
          <a:noFill/>
          <a:ln w="4763">
            <a:solidFill>
              <a:srgbClr val="000000"/>
            </a:solidFill>
            <a:round/>
            <a:headEnd/>
            <a:tailEnd/>
          </a:ln>
        </p:spPr>
        <p:txBody>
          <a:bodyPr/>
          <a:lstStyle/>
          <a:p>
            <a:endParaRPr lang="en-US"/>
          </a:p>
        </p:txBody>
      </p:sp>
      <p:sp>
        <p:nvSpPr>
          <p:cNvPr id="133" name="Line 59"/>
          <p:cNvSpPr>
            <a:spLocks noChangeShapeType="1"/>
          </p:cNvSpPr>
          <p:nvPr/>
        </p:nvSpPr>
        <p:spPr bwMode="auto">
          <a:xfrm>
            <a:off x="1968500" y="1676400"/>
            <a:ext cx="668" cy="4146868"/>
          </a:xfrm>
          <a:prstGeom prst="line">
            <a:avLst/>
          </a:prstGeom>
          <a:noFill/>
          <a:ln w="4763">
            <a:solidFill>
              <a:srgbClr val="000000"/>
            </a:solidFill>
            <a:round/>
            <a:headEnd/>
            <a:tailEnd/>
          </a:ln>
        </p:spPr>
        <p:txBody>
          <a:bodyPr/>
          <a:lstStyle/>
          <a:p>
            <a:endParaRPr lang="en-US"/>
          </a:p>
        </p:txBody>
      </p:sp>
      <p:sp>
        <p:nvSpPr>
          <p:cNvPr id="134" name="Freeform 133"/>
          <p:cNvSpPr>
            <a:spLocks/>
          </p:cNvSpPr>
          <p:nvPr/>
        </p:nvSpPr>
        <p:spPr bwMode="auto">
          <a:xfrm>
            <a:off x="1974822" y="5804244"/>
            <a:ext cx="392086" cy="323824"/>
          </a:xfrm>
          <a:custGeom>
            <a:avLst/>
            <a:gdLst>
              <a:gd name="T0" fmla="*/ 2147483647 w 326"/>
              <a:gd name="T1" fmla="*/ 2147483647 h 836"/>
              <a:gd name="T2" fmla="*/ 2147483647 w 326"/>
              <a:gd name="T3" fmla="*/ 2147483647 h 836"/>
              <a:gd name="T4" fmla="*/ 2147483647 w 326"/>
              <a:gd name="T5" fmla="*/ 2147483647 h 836"/>
              <a:gd name="T6" fmla="*/ 0 w 326"/>
              <a:gd name="T7" fmla="*/ 2147483647 h 836"/>
              <a:gd name="T8" fmla="*/ 0 w 326"/>
              <a:gd name="T9" fmla="*/ 0 h 836"/>
              <a:gd name="T10" fmla="*/ 0 w 326"/>
              <a:gd name="T11" fmla="*/ 0 h 836"/>
              <a:gd name="T12" fmla="*/ 0 60000 65536"/>
              <a:gd name="T13" fmla="*/ 0 60000 65536"/>
              <a:gd name="T14" fmla="*/ 0 60000 65536"/>
              <a:gd name="T15" fmla="*/ 0 60000 65536"/>
              <a:gd name="T16" fmla="*/ 0 60000 65536"/>
              <a:gd name="T17" fmla="*/ 0 60000 65536"/>
              <a:gd name="T18" fmla="*/ 0 w 326"/>
              <a:gd name="T19" fmla="*/ 0 h 836"/>
              <a:gd name="T20" fmla="*/ 326 w 326"/>
              <a:gd name="T21" fmla="*/ 836 h 836"/>
              <a:gd name="connsiteX0" fmla="*/ 10000 w 10000"/>
              <a:gd name="connsiteY0" fmla="*/ 10000 h 10000"/>
              <a:gd name="connsiteX1" fmla="*/ 10000 w 10000"/>
              <a:gd name="connsiteY1" fmla="*/ 8038 h 10000"/>
              <a:gd name="connsiteX2" fmla="*/ 7730 w 10000"/>
              <a:gd name="connsiteY2" fmla="*/ 7117 h 10000"/>
              <a:gd name="connsiteX3" fmla="*/ 1273 w 10000"/>
              <a:gd name="connsiteY3" fmla="*/ 7277 h 10000"/>
              <a:gd name="connsiteX4" fmla="*/ 0 w 10000"/>
              <a:gd name="connsiteY4" fmla="*/ 0 h 10000"/>
              <a:gd name="connsiteX0" fmla="*/ 8727 w 8727"/>
              <a:gd name="connsiteY0" fmla="*/ 2883 h 2883"/>
              <a:gd name="connsiteX1" fmla="*/ 8727 w 8727"/>
              <a:gd name="connsiteY1" fmla="*/ 921 h 2883"/>
              <a:gd name="connsiteX2" fmla="*/ 6457 w 8727"/>
              <a:gd name="connsiteY2" fmla="*/ 0 h 2883"/>
              <a:gd name="connsiteX3" fmla="*/ 0 w 8727"/>
              <a:gd name="connsiteY3" fmla="*/ 160 h 2883"/>
              <a:gd name="connsiteX0" fmla="*/ 10000 w 10000"/>
              <a:gd name="connsiteY0" fmla="*/ 10153 h 10153"/>
              <a:gd name="connsiteX1" fmla="*/ 10000 w 10000"/>
              <a:gd name="connsiteY1" fmla="*/ 3348 h 10153"/>
              <a:gd name="connsiteX2" fmla="*/ 7399 w 10000"/>
              <a:gd name="connsiteY2" fmla="*/ 153 h 10153"/>
              <a:gd name="connsiteX3" fmla="*/ 0 w 10000"/>
              <a:gd name="connsiteY3" fmla="*/ 0 h 10153"/>
              <a:gd name="connsiteX0" fmla="*/ 10000 w 10000"/>
              <a:gd name="connsiteY0" fmla="*/ 10000 h 10000"/>
              <a:gd name="connsiteX1" fmla="*/ 10000 w 10000"/>
              <a:gd name="connsiteY1" fmla="*/ 3195 h 10000"/>
              <a:gd name="connsiteX2" fmla="*/ 7399 w 10000"/>
              <a:gd name="connsiteY2" fmla="*/ 0 h 10000"/>
              <a:gd name="connsiteX3" fmla="*/ 0 w 10000"/>
              <a:gd name="connsiteY3" fmla="*/ 554 h 10000"/>
              <a:gd name="connsiteX0" fmla="*/ 11000 w 11000"/>
              <a:gd name="connsiteY0" fmla="*/ 10036 h 10036"/>
              <a:gd name="connsiteX1" fmla="*/ 11000 w 11000"/>
              <a:gd name="connsiteY1" fmla="*/ 3231 h 10036"/>
              <a:gd name="connsiteX2" fmla="*/ 8399 w 11000"/>
              <a:gd name="connsiteY2" fmla="*/ 36 h 10036"/>
              <a:gd name="connsiteX3" fmla="*/ 0 w 11000"/>
              <a:gd name="connsiteY3" fmla="*/ 0 h 10036"/>
            </a:gdLst>
            <a:ahLst/>
            <a:cxnLst>
              <a:cxn ang="0">
                <a:pos x="connsiteX0" y="connsiteY0"/>
              </a:cxn>
              <a:cxn ang="0">
                <a:pos x="connsiteX1" y="connsiteY1"/>
              </a:cxn>
              <a:cxn ang="0">
                <a:pos x="connsiteX2" y="connsiteY2"/>
              </a:cxn>
              <a:cxn ang="0">
                <a:pos x="connsiteX3" y="connsiteY3"/>
              </a:cxn>
            </a:cxnLst>
            <a:rect l="l" t="t" r="r" b="b"/>
            <a:pathLst>
              <a:path w="11000" h="10036">
                <a:moveTo>
                  <a:pt x="11000" y="10036"/>
                </a:moveTo>
                <a:lnTo>
                  <a:pt x="11000" y="3231"/>
                </a:lnTo>
                <a:lnTo>
                  <a:pt x="8399" y="36"/>
                </a:lnTo>
                <a:lnTo>
                  <a:pt x="0" y="0"/>
                </a:lnTo>
              </a:path>
            </a:pathLst>
          </a:custGeom>
          <a:noFill/>
          <a:ln w="4763">
            <a:solidFill>
              <a:srgbClr val="000000"/>
            </a:solidFill>
            <a:round/>
            <a:headEnd/>
            <a:tailEnd/>
          </a:ln>
        </p:spPr>
        <p:txBody>
          <a:bodyPr/>
          <a:lstStyle/>
          <a:p>
            <a:endParaRPr lang="en-US"/>
          </a:p>
        </p:txBody>
      </p:sp>
      <p:sp>
        <p:nvSpPr>
          <p:cNvPr id="135" name="Rectangle 134"/>
          <p:cNvSpPr>
            <a:spLocks noChangeArrowheads="1"/>
          </p:cNvSpPr>
          <p:nvPr/>
        </p:nvSpPr>
        <p:spPr bwMode="auto">
          <a:xfrm>
            <a:off x="4244222" y="4800600"/>
            <a:ext cx="139475" cy="92333"/>
          </a:xfrm>
          <a:prstGeom prst="rect">
            <a:avLst/>
          </a:prstGeom>
          <a:noFill/>
          <a:ln w="9525">
            <a:noFill/>
            <a:miter lim="800000"/>
            <a:headEnd/>
            <a:tailEnd/>
          </a:ln>
        </p:spPr>
        <p:txBody>
          <a:bodyPr wrap="none" lIns="0" tIns="0" rIns="0" bIns="0">
            <a:spAutoFit/>
          </a:bodyPr>
          <a:lstStyle/>
          <a:p>
            <a:pPr eaLnBrk="0" hangingPunct="0"/>
            <a:r>
              <a:rPr lang="en-US" sz="600" dirty="0">
                <a:solidFill>
                  <a:srgbClr val="000000"/>
                </a:solidFill>
              </a:rPr>
              <a:t>R/W</a:t>
            </a:r>
            <a:endParaRPr lang="en-US" b="0" dirty="0"/>
          </a:p>
        </p:txBody>
      </p:sp>
      <p:sp>
        <p:nvSpPr>
          <p:cNvPr id="136" name="Line 59"/>
          <p:cNvSpPr>
            <a:spLocks noChangeShapeType="1"/>
          </p:cNvSpPr>
          <p:nvPr/>
        </p:nvSpPr>
        <p:spPr bwMode="auto">
          <a:xfrm>
            <a:off x="4076776" y="3559174"/>
            <a:ext cx="1101" cy="1241425"/>
          </a:xfrm>
          <a:prstGeom prst="line">
            <a:avLst/>
          </a:prstGeom>
          <a:noFill/>
          <a:ln w="4763">
            <a:solidFill>
              <a:srgbClr val="000000"/>
            </a:solidFill>
            <a:round/>
            <a:headEnd/>
            <a:tailEnd/>
          </a:ln>
        </p:spPr>
        <p:txBody>
          <a:bodyPr/>
          <a:lstStyle/>
          <a:p>
            <a:endParaRPr lang="en-US"/>
          </a:p>
        </p:txBody>
      </p:sp>
      <p:sp>
        <p:nvSpPr>
          <p:cNvPr id="137" name="Line 59"/>
          <p:cNvSpPr>
            <a:spLocks noChangeShapeType="1"/>
          </p:cNvSpPr>
          <p:nvPr/>
        </p:nvSpPr>
        <p:spPr bwMode="auto">
          <a:xfrm flipH="1">
            <a:off x="3470351" y="3559175"/>
            <a:ext cx="609600" cy="0"/>
          </a:xfrm>
          <a:prstGeom prst="line">
            <a:avLst/>
          </a:prstGeom>
          <a:noFill/>
          <a:ln w="4763">
            <a:solidFill>
              <a:srgbClr val="000000"/>
            </a:solidFill>
            <a:round/>
            <a:headEnd/>
            <a:tailEnd/>
          </a:ln>
        </p:spPr>
        <p:txBody>
          <a:bodyPr/>
          <a:lstStyle/>
          <a:p>
            <a:endParaRPr lang="en-US"/>
          </a:p>
        </p:txBody>
      </p:sp>
      <p:grpSp>
        <p:nvGrpSpPr>
          <p:cNvPr id="138" name="Group 141"/>
          <p:cNvGrpSpPr/>
          <p:nvPr/>
        </p:nvGrpSpPr>
        <p:grpSpPr>
          <a:xfrm>
            <a:off x="407906" y="5289868"/>
            <a:ext cx="4240294" cy="109538"/>
            <a:chOff x="952500" y="5105400"/>
            <a:chExt cx="4532313" cy="109538"/>
          </a:xfrm>
        </p:grpSpPr>
        <p:sp>
          <p:nvSpPr>
            <p:cNvPr id="139" name="Rectangle 138"/>
            <p:cNvSpPr>
              <a:spLocks noChangeArrowheads="1"/>
            </p:cNvSpPr>
            <p:nvPr/>
          </p:nvSpPr>
          <p:spPr bwMode="auto">
            <a:xfrm>
              <a:off x="952500" y="5124450"/>
              <a:ext cx="4532313" cy="38100"/>
            </a:xfrm>
            <a:prstGeom prst="rect">
              <a:avLst/>
            </a:prstGeom>
            <a:solidFill>
              <a:srgbClr val="BBBBBB"/>
            </a:solidFill>
            <a:ln w="9525">
              <a:noFill/>
              <a:miter lim="800000"/>
              <a:headEnd/>
              <a:tailEnd/>
            </a:ln>
          </p:spPr>
          <p:txBody>
            <a:bodyPr/>
            <a:lstStyle/>
            <a:p>
              <a:endParaRPr lang="en-US"/>
            </a:p>
          </p:txBody>
        </p:sp>
        <p:sp>
          <p:nvSpPr>
            <p:cNvPr id="140" name="Rectangle 139"/>
            <p:cNvSpPr>
              <a:spLocks noChangeArrowheads="1"/>
            </p:cNvSpPr>
            <p:nvPr/>
          </p:nvSpPr>
          <p:spPr bwMode="auto">
            <a:xfrm>
              <a:off x="1060450" y="5105400"/>
              <a:ext cx="674688" cy="103188"/>
            </a:xfrm>
            <a:prstGeom prst="rect">
              <a:avLst/>
            </a:prstGeom>
            <a:solidFill>
              <a:srgbClr val="FFFFFF"/>
            </a:solidFill>
            <a:ln w="9525">
              <a:noFill/>
              <a:miter lim="800000"/>
              <a:headEnd/>
              <a:tailEnd/>
            </a:ln>
          </p:spPr>
          <p:txBody>
            <a:bodyPr/>
            <a:lstStyle/>
            <a:p>
              <a:endParaRPr lang="en-US"/>
            </a:p>
          </p:txBody>
        </p:sp>
        <p:sp>
          <p:nvSpPr>
            <p:cNvPr id="141" name="Rectangle 140"/>
            <p:cNvSpPr>
              <a:spLocks noChangeArrowheads="1"/>
            </p:cNvSpPr>
            <p:nvPr/>
          </p:nvSpPr>
          <p:spPr bwMode="auto">
            <a:xfrm>
              <a:off x="1063625" y="5110163"/>
              <a:ext cx="666750" cy="95250"/>
            </a:xfrm>
            <a:prstGeom prst="rect">
              <a:avLst/>
            </a:prstGeom>
            <a:noFill/>
            <a:ln w="11113">
              <a:solidFill>
                <a:srgbClr val="000000"/>
              </a:solidFill>
              <a:miter lim="800000"/>
              <a:headEnd/>
              <a:tailEnd/>
            </a:ln>
          </p:spPr>
          <p:txBody>
            <a:bodyPr/>
            <a:lstStyle/>
            <a:p>
              <a:endParaRPr lang="en-US"/>
            </a:p>
          </p:txBody>
        </p:sp>
        <p:sp>
          <p:nvSpPr>
            <p:cNvPr id="142" name="Freeform 141"/>
            <p:cNvSpPr>
              <a:spLocks/>
            </p:cNvSpPr>
            <p:nvPr/>
          </p:nvSpPr>
          <p:spPr bwMode="auto">
            <a:xfrm>
              <a:off x="1060450" y="5146675"/>
              <a:ext cx="65088" cy="28575"/>
            </a:xfrm>
            <a:custGeom>
              <a:avLst/>
              <a:gdLst>
                <a:gd name="T0" fmla="*/ 0 w 49"/>
                <a:gd name="T1" fmla="*/ 2147483647 h 21"/>
                <a:gd name="T2" fmla="*/ 2147483647 w 49"/>
                <a:gd name="T3" fmla="*/ 0 h 21"/>
                <a:gd name="T4" fmla="*/ 2147483647 w 49"/>
                <a:gd name="T5" fmla="*/ 2147483647 h 21"/>
                <a:gd name="T6" fmla="*/ 2147483647 w 49"/>
                <a:gd name="T7" fmla="*/ 2147483647 h 21"/>
                <a:gd name="T8" fmla="*/ 0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0" y="7"/>
                  </a:moveTo>
                  <a:lnTo>
                    <a:pt x="4" y="0"/>
                  </a:lnTo>
                  <a:lnTo>
                    <a:pt x="49" y="14"/>
                  </a:lnTo>
                  <a:lnTo>
                    <a:pt x="49" y="21"/>
                  </a:lnTo>
                  <a:lnTo>
                    <a:pt x="0" y="7"/>
                  </a:lnTo>
                  <a:close/>
                </a:path>
              </a:pathLst>
            </a:custGeom>
            <a:solidFill>
              <a:srgbClr val="000000"/>
            </a:solidFill>
            <a:ln w="9525">
              <a:noFill/>
              <a:round/>
              <a:headEnd/>
              <a:tailEnd/>
            </a:ln>
          </p:spPr>
          <p:txBody>
            <a:bodyPr/>
            <a:lstStyle/>
            <a:p>
              <a:endParaRPr lang="en-US"/>
            </a:p>
          </p:txBody>
        </p:sp>
        <p:sp>
          <p:nvSpPr>
            <p:cNvPr id="143" name="Freeform 142"/>
            <p:cNvSpPr>
              <a:spLocks/>
            </p:cNvSpPr>
            <p:nvPr/>
          </p:nvSpPr>
          <p:spPr bwMode="auto">
            <a:xfrm>
              <a:off x="1060450" y="5165725"/>
              <a:ext cx="65088" cy="33338"/>
            </a:xfrm>
            <a:custGeom>
              <a:avLst/>
              <a:gdLst>
                <a:gd name="T0" fmla="*/ 2147483647 w 49"/>
                <a:gd name="T1" fmla="*/ 2147483647 h 25"/>
                <a:gd name="T2" fmla="*/ 0 w 49"/>
                <a:gd name="T3" fmla="*/ 2147483647 h 25"/>
                <a:gd name="T4" fmla="*/ 2147483647 w 49"/>
                <a:gd name="T5" fmla="*/ 0 h 25"/>
                <a:gd name="T6" fmla="*/ 2147483647 w 49"/>
                <a:gd name="T7" fmla="*/ 2147483647 h 25"/>
                <a:gd name="T8" fmla="*/ 2147483647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4" y="25"/>
                  </a:moveTo>
                  <a:lnTo>
                    <a:pt x="0" y="18"/>
                  </a:lnTo>
                  <a:lnTo>
                    <a:pt x="49" y="0"/>
                  </a:lnTo>
                  <a:lnTo>
                    <a:pt x="49" y="7"/>
                  </a:lnTo>
                  <a:lnTo>
                    <a:pt x="4" y="25"/>
                  </a:lnTo>
                  <a:close/>
                </a:path>
              </a:pathLst>
            </a:custGeom>
            <a:solidFill>
              <a:srgbClr val="000000"/>
            </a:solidFill>
            <a:ln w="9525">
              <a:noFill/>
              <a:round/>
              <a:headEnd/>
              <a:tailEnd/>
            </a:ln>
          </p:spPr>
          <p:txBody>
            <a:bodyPr/>
            <a:lstStyle/>
            <a:p>
              <a:endParaRPr lang="en-US"/>
            </a:p>
          </p:txBody>
        </p:sp>
        <p:sp>
          <p:nvSpPr>
            <p:cNvPr id="144" name="Rectangle 143"/>
            <p:cNvSpPr>
              <a:spLocks noChangeArrowheads="1"/>
            </p:cNvSpPr>
            <p:nvPr/>
          </p:nvSpPr>
          <p:spPr bwMode="auto">
            <a:xfrm>
              <a:off x="2324100" y="5105400"/>
              <a:ext cx="674688" cy="103188"/>
            </a:xfrm>
            <a:prstGeom prst="rect">
              <a:avLst/>
            </a:prstGeom>
            <a:solidFill>
              <a:srgbClr val="FFFFFF"/>
            </a:solidFill>
            <a:ln w="9525">
              <a:noFill/>
              <a:miter lim="800000"/>
              <a:headEnd/>
              <a:tailEnd/>
            </a:ln>
          </p:spPr>
          <p:txBody>
            <a:bodyPr/>
            <a:lstStyle/>
            <a:p>
              <a:endParaRPr lang="en-US"/>
            </a:p>
          </p:txBody>
        </p:sp>
        <p:sp>
          <p:nvSpPr>
            <p:cNvPr id="145" name="Rectangle 144"/>
            <p:cNvSpPr>
              <a:spLocks noChangeArrowheads="1"/>
            </p:cNvSpPr>
            <p:nvPr/>
          </p:nvSpPr>
          <p:spPr bwMode="auto">
            <a:xfrm>
              <a:off x="2327275" y="5110163"/>
              <a:ext cx="666750" cy="95250"/>
            </a:xfrm>
            <a:prstGeom prst="rect">
              <a:avLst/>
            </a:prstGeom>
            <a:noFill/>
            <a:ln w="11113">
              <a:solidFill>
                <a:srgbClr val="000000"/>
              </a:solidFill>
              <a:miter lim="800000"/>
              <a:headEnd/>
              <a:tailEnd/>
            </a:ln>
          </p:spPr>
          <p:txBody>
            <a:bodyPr/>
            <a:lstStyle/>
            <a:p>
              <a:endParaRPr lang="en-US"/>
            </a:p>
          </p:txBody>
        </p:sp>
        <p:sp>
          <p:nvSpPr>
            <p:cNvPr id="146" name="Freeform 145"/>
            <p:cNvSpPr>
              <a:spLocks/>
            </p:cNvSpPr>
            <p:nvPr/>
          </p:nvSpPr>
          <p:spPr bwMode="auto">
            <a:xfrm>
              <a:off x="2324100" y="5146675"/>
              <a:ext cx="65088" cy="28575"/>
            </a:xfrm>
            <a:custGeom>
              <a:avLst/>
              <a:gdLst>
                <a:gd name="T0" fmla="*/ 0 w 49"/>
                <a:gd name="T1" fmla="*/ 2147483647 h 21"/>
                <a:gd name="T2" fmla="*/ 2147483647 w 49"/>
                <a:gd name="T3" fmla="*/ 0 h 21"/>
                <a:gd name="T4" fmla="*/ 2147483647 w 49"/>
                <a:gd name="T5" fmla="*/ 2147483647 h 21"/>
                <a:gd name="T6" fmla="*/ 2147483647 w 49"/>
                <a:gd name="T7" fmla="*/ 2147483647 h 21"/>
                <a:gd name="T8" fmla="*/ 0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0" y="7"/>
                  </a:moveTo>
                  <a:lnTo>
                    <a:pt x="4" y="0"/>
                  </a:lnTo>
                  <a:lnTo>
                    <a:pt x="49" y="14"/>
                  </a:lnTo>
                  <a:lnTo>
                    <a:pt x="49" y="21"/>
                  </a:lnTo>
                  <a:lnTo>
                    <a:pt x="0" y="7"/>
                  </a:lnTo>
                  <a:close/>
                </a:path>
              </a:pathLst>
            </a:custGeom>
            <a:solidFill>
              <a:srgbClr val="000000"/>
            </a:solidFill>
            <a:ln w="9525">
              <a:noFill/>
              <a:round/>
              <a:headEnd/>
              <a:tailEnd/>
            </a:ln>
          </p:spPr>
          <p:txBody>
            <a:bodyPr/>
            <a:lstStyle/>
            <a:p>
              <a:endParaRPr lang="en-US"/>
            </a:p>
          </p:txBody>
        </p:sp>
        <p:sp>
          <p:nvSpPr>
            <p:cNvPr id="147" name="Freeform 146"/>
            <p:cNvSpPr>
              <a:spLocks/>
            </p:cNvSpPr>
            <p:nvPr/>
          </p:nvSpPr>
          <p:spPr bwMode="auto">
            <a:xfrm>
              <a:off x="2324100" y="5165725"/>
              <a:ext cx="65088" cy="33338"/>
            </a:xfrm>
            <a:custGeom>
              <a:avLst/>
              <a:gdLst>
                <a:gd name="T0" fmla="*/ 2147483647 w 49"/>
                <a:gd name="T1" fmla="*/ 2147483647 h 25"/>
                <a:gd name="T2" fmla="*/ 0 w 49"/>
                <a:gd name="T3" fmla="*/ 2147483647 h 25"/>
                <a:gd name="T4" fmla="*/ 2147483647 w 49"/>
                <a:gd name="T5" fmla="*/ 0 h 25"/>
                <a:gd name="T6" fmla="*/ 2147483647 w 49"/>
                <a:gd name="T7" fmla="*/ 2147483647 h 25"/>
                <a:gd name="T8" fmla="*/ 2147483647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4" y="25"/>
                  </a:moveTo>
                  <a:lnTo>
                    <a:pt x="0" y="18"/>
                  </a:lnTo>
                  <a:lnTo>
                    <a:pt x="49" y="0"/>
                  </a:lnTo>
                  <a:lnTo>
                    <a:pt x="49" y="7"/>
                  </a:lnTo>
                  <a:lnTo>
                    <a:pt x="4" y="25"/>
                  </a:lnTo>
                  <a:close/>
                </a:path>
              </a:pathLst>
            </a:custGeom>
            <a:solidFill>
              <a:srgbClr val="000000"/>
            </a:solidFill>
            <a:ln w="9525">
              <a:noFill/>
              <a:round/>
              <a:headEnd/>
              <a:tailEnd/>
            </a:ln>
          </p:spPr>
          <p:txBody>
            <a:bodyPr/>
            <a:lstStyle/>
            <a:p>
              <a:endParaRPr lang="en-US"/>
            </a:p>
          </p:txBody>
        </p:sp>
        <p:sp>
          <p:nvSpPr>
            <p:cNvPr id="148" name="Rectangle 147"/>
            <p:cNvSpPr>
              <a:spLocks noChangeArrowheads="1"/>
            </p:cNvSpPr>
            <p:nvPr/>
          </p:nvSpPr>
          <p:spPr bwMode="auto">
            <a:xfrm>
              <a:off x="3462338" y="5105400"/>
              <a:ext cx="674687" cy="103188"/>
            </a:xfrm>
            <a:prstGeom prst="rect">
              <a:avLst/>
            </a:prstGeom>
            <a:solidFill>
              <a:srgbClr val="FFFFFF"/>
            </a:solidFill>
            <a:ln w="9525">
              <a:noFill/>
              <a:miter lim="800000"/>
              <a:headEnd/>
              <a:tailEnd/>
            </a:ln>
          </p:spPr>
          <p:txBody>
            <a:bodyPr/>
            <a:lstStyle/>
            <a:p>
              <a:endParaRPr lang="en-US"/>
            </a:p>
          </p:txBody>
        </p:sp>
        <p:sp>
          <p:nvSpPr>
            <p:cNvPr id="149" name="Rectangle 148"/>
            <p:cNvSpPr>
              <a:spLocks noChangeArrowheads="1"/>
            </p:cNvSpPr>
            <p:nvPr/>
          </p:nvSpPr>
          <p:spPr bwMode="auto">
            <a:xfrm>
              <a:off x="3465513" y="5110163"/>
              <a:ext cx="666750" cy="95250"/>
            </a:xfrm>
            <a:prstGeom prst="rect">
              <a:avLst/>
            </a:prstGeom>
            <a:noFill/>
            <a:ln w="11113">
              <a:solidFill>
                <a:srgbClr val="000000"/>
              </a:solidFill>
              <a:miter lim="800000"/>
              <a:headEnd/>
              <a:tailEnd/>
            </a:ln>
          </p:spPr>
          <p:txBody>
            <a:bodyPr/>
            <a:lstStyle/>
            <a:p>
              <a:endParaRPr lang="en-US"/>
            </a:p>
          </p:txBody>
        </p:sp>
        <p:sp>
          <p:nvSpPr>
            <p:cNvPr id="150" name="Freeform 149"/>
            <p:cNvSpPr>
              <a:spLocks/>
            </p:cNvSpPr>
            <p:nvPr/>
          </p:nvSpPr>
          <p:spPr bwMode="auto">
            <a:xfrm>
              <a:off x="3462338" y="5146675"/>
              <a:ext cx="65087" cy="28575"/>
            </a:xfrm>
            <a:custGeom>
              <a:avLst/>
              <a:gdLst>
                <a:gd name="T0" fmla="*/ 0 w 49"/>
                <a:gd name="T1" fmla="*/ 2147483647 h 21"/>
                <a:gd name="T2" fmla="*/ 2147483647 w 49"/>
                <a:gd name="T3" fmla="*/ 0 h 21"/>
                <a:gd name="T4" fmla="*/ 2147483647 w 49"/>
                <a:gd name="T5" fmla="*/ 2147483647 h 21"/>
                <a:gd name="T6" fmla="*/ 2147483647 w 49"/>
                <a:gd name="T7" fmla="*/ 2147483647 h 21"/>
                <a:gd name="T8" fmla="*/ 0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0" y="7"/>
                  </a:moveTo>
                  <a:lnTo>
                    <a:pt x="4" y="0"/>
                  </a:lnTo>
                  <a:lnTo>
                    <a:pt x="49" y="14"/>
                  </a:lnTo>
                  <a:lnTo>
                    <a:pt x="49" y="21"/>
                  </a:lnTo>
                  <a:lnTo>
                    <a:pt x="0" y="7"/>
                  </a:lnTo>
                  <a:close/>
                </a:path>
              </a:pathLst>
            </a:custGeom>
            <a:solidFill>
              <a:srgbClr val="000000"/>
            </a:solidFill>
            <a:ln w="9525">
              <a:noFill/>
              <a:round/>
              <a:headEnd/>
              <a:tailEnd/>
            </a:ln>
          </p:spPr>
          <p:txBody>
            <a:bodyPr/>
            <a:lstStyle/>
            <a:p>
              <a:endParaRPr lang="en-US"/>
            </a:p>
          </p:txBody>
        </p:sp>
        <p:sp>
          <p:nvSpPr>
            <p:cNvPr id="151" name="Freeform 150"/>
            <p:cNvSpPr>
              <a:spLocks/>
            </p:cNvSpPr>
            <p:nvPr/>
          </p:nvSpPr>
          <p:spPr bwMode="auto">
            <a:xfrm>
              <a:off x="3462338" y="5165725"/>
              <a:ext cx="65087" cy="33338"/>
            </a:xfrm>
            <a:custGeom>
              <a:avLst/>
              <a:gdLst>
                <a:gd name="T0" fmla="*/ 2147483647 w 49"/>
                <a:gd name="T1" fmla="*/ 2147483647 h 25"/>
                <a:gd name="T2" fmla="*/ 0 w 49"/>
                <a:gd name="T3" fmla="*/ 2147483647 h 25"/>
                <a:gd name="T4" fmla="*/ 2147483647 w 49"/>
                <a:gd name="T5" fmla="*/ 0 h 25"/>
                <a:gd name="T6" fmla="*/ 2147483647 w 49"/>
                <a:gd name="T7" fmla="*/ 2147483647 h 25"/>
                <a:gd name="T8" fmla="*/ 2147483647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4" y="25"/>
                  </a:moveTo>
                  <a:lnTo>
                    <a:pt x="0" y="18"/>
                  </a:lnTo>
                  <a:lnTo>
                    <a:pt x="49" y="0"/>
                  </a:lnTo>
                  <a:lnTo>
                    <a:pt x="49" y="7"/>
                  </a:lnTo>
                  <a:lnTo>
                    <a:pt x="4" y="25"/>
                  </a:lnTo>
                  <a:close/>
                </a:path>
              </a:pathLst>
            </a:custGeom>
            <a:solidFill>
              <a:srgbClr val="000000"/>
            </a:solidFill>
            <a:ln w="9525">
              <a:noFill/>
              <a:round/>
              <a:headEnd/>
              <a:tailEnd/>
            </a:ln>
          </p:spPr>
          <p:txBody>
            <a:bodyPr/>
            <a:lstStyle/>
            <a:p>
              <a:endParaRPr lang="en-US"/>
            </a:p>
          </p:txBody>
        </p:sp>
        <p:sp>
          <p:nvSpPr>
            <p:cNvPr id="152" name="Rectangle 151"/>
            <p:cNvSpPr>
              <a:spLocks noChangeArrowheads="1"/>
            </p:cNvSpPr>
            <p:nvPr/>
          </p:nvSpPr>
          <p:spPr bwMode="auto">
            <a:xfrm>
              <a:off x="3752850" y="5122863"/>
              <a:ext cx="112713"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Y</a:t>
              </a:r>
              <a:r>
                <a:rPr lang="en-US" sz="600" b="0" baseline="30000">
                  <a:solidFill>
                    <a:srgbClr val="000000"/>
                  </a:solidFill>
                </a:rPr>
                <a:t>WB</a:t>
              </a:r>
              <a:endParaRPr lang="en-US" b="0" baseline="30000"/>
            </a:p>
          </p:txBody>
        </p:sp>
        <p:sp>
          <p:nvSpPr>
            <p:cNvPr id="153" name="Rectangle 152"/>
            <p:cNvSpPr>
              <a:spLocks noChangeArrowheads="1"/>
            </p:cNvSpPr>
            <p:nvPr/>
          </p:nvSpPr>
          <p:spPr bwMode="auto">
            <a:xfrm>
              <a:off x="2600325" y="5110163"/>
              <a:ext cx="130175"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IR</a:t>
              </a:r>
              <a:r>
                <a:rPr lang="en-US" sz="600" b="0" baseline="30000">
                  <a:solidFill>
                    <a:srgbClr val="000000"/>
                  </a:solidFill>
                </a:rPr>
                <a:t>WB</a:t>
              </a:r>
              <a:endParaRPr lang="en-US" b="0" baseline="30000"/>
            </a:p>
          </p:txBody>
        </p:sp>
        <p:sp>
          <p:nvSpPr>
            <p:cNvPr id="154" name="Rectangle 153"/>
            <p:cNvSpPr>
              <a:spLocks noChangeArrowheads="1"/>
            </p:cNvSpPr>
            <p:nvPr/>
          </p:nvSpPr>
          <p:spPr bwMode="auto">
            <a:xfrm>
              <a:off x="1314450" y="5110163"/>
              <a:ext cx="152400"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PC</a:t>
              </a:r>
              <a:r>
                <a:rPr lang="en-US" sz="600" b="0" baseline="30000">
                  <a:solidFill>
                    <a:srgbClr val="000000"/>
                  </a:solidFill>
                </a:rPr>
                <a:t>WB</a:t>
              </a:r>
              <a:endParaRPr lang="en-US" b="0" baseline="30000"/>
            </a:p>
          </p:txBody>
        </p:sp>
      </p:grpSp>
      <p:sp>
        <p:nvSpPr>
          <p:cNvPr id="155" name="Rectangle 154"/>
          <p:cNvSpPr>
            <a:spLocks noChangeArrowheads="1"/>
          </p:cNvSpPr>
          <p:nvPr/>
        </p:nvSpPr>
        <p:spPr bwMode="auto">
          <a:xfrm>
            <a:off x="413848" y="6440488"/>
            <a:ext cx="4234352" cy="36512"/>
          </a:xfrm>
          <a:prstGeom prst="rect">
            <a:avLst/>
          </a:prstGeom>
          <a:solidFill>
            <a:srgbClr val="BBBBBB"/>
          </a:solidFill>
          <a:ln w="9525">
            <a:noFill/>
            <a:miter lim="800000"/>
            <a:headEnd/>
            <a:tailEnd/>
          </a:ln>
        </p:spPr>
        <p:txBody>
          <a:bodyPr/>
          <a:lstStyle/>
          <a:p>
            <a:endParaRPr lang="en-US"/>
          </a:p>
        </p:txBody>
      </p:sp>
      <p:grpSp>
        <p:nvGrpSpPr>
          <p:cNvPr id="156" name="Group 166"/>
          <p:cNvGrpSpPr/>
          <p:nvPr/>
        </p:nvGrpSpPr>
        <p:grpSpPr>
          <a:xfrm>
            <a:off x="407906" y="4495800"/>
            <a:ext cx="4240294" cy="107950"/>
            <a:chOff x="952500" y="4132263"/>
            <a:chExt cx="4532313" cy="107950"/>
          </a:xfrm>
        </p:grpSpPr>
        <p:sp>
          <p:nvSpPr>
            <p:cNvPr id="157" name="Rectangle 156"/>
            <p:cNvSpPr>
              <a:spLocks noChangeArrowheads="1"/>
            </p:cNvSpPr>
            <p:nvPr/>
          </p:nvSpPr>
          <p:spPr bwMode="auto">
            <a:xfrm>
              <a:off x="952500" y="4170363"/>
              <a:ext cx="4532313" cy="36512"/>
            </a:xfrm>
            <a:prstGeom prst="rect">
              <a:avLst/>
            </a:prstGeom>
            <a:solidFill>
              <a:srgbClr val="BBBBBB"/>
            </a:solidFill>
            <a:ln w="9525">
              <a:noFill/>
              <a:miter lim="800000"/>
              <a:headEnd/>
              <a:tailEnd/>
            </a:ln>
          </p:spPr>
          <p:txBody>
            <a:bodyPr/>
            <a:lstStyle/>
            <a:p>
              <a:endParaRPr lang="en-US"/>
            </a:p>
          </p:txBody>
        </p:sp>
        <p:sp>
          <p:nvSpPr>
            <p:cNvPr id="158" name="Rectangle 157"/>
            <p:cNvSpPr>
              <a:spLocks noChangeArrowheads="1"/>
            </p:cNvSpPr>
            <p:nvPr/>
          </p:nvSpPr>
          <p:spPr bwMode="auto">
            <a:xfrm>
              <a:off x="1060450" y="4132263"/>
              <a:ext cx="674688" cy="107950"/>
            </a:xfrm>
            <a:prstGeom prst="rect">
              <a:avLst/>
            </a:prstGeom>
            <a:solidFill>
              <a:srgbClr val="FFFFFF"/>
            </a:solidFill>
            <a:ln w="9525">
              <a:noFill/>
              <a:miter lim="800000"/>
              <a:headEnd/>
              <a:tailEnd/>
            </a:ln>
          </p:spPr>
          <p:txBody>
            <a:bodyPr/>
            <a:lstStyle/>
            <a:p>
              <a:endParaRPr lang="en-US"/>
            </a:p>
          </p:txBody>
        </p:sp>
        <p:sp>
          <p:nvSpPr>
            <p:cNvPr id="159" name="Rectangle 158"/>
            <p:cNvSpPr>
              <a:spLocks noChangeArrowheads="1"/>
            </p:cNvSpPr>
            <p:nvPr/>
          </p:nvSpPr>
          <p:spPr bwMode="auto">
            <a:xfrm>
              <a:off x="1063625" y="4137025"/>
              <a:ext cx="666750" cy="98425"/>
            </a:xfrm>
            <a:prstGeom prst="rect">
              <a:avLst/>
            </a:prstGeom>
            <a:noFill/>
            <a:ln w="11113">
              <a:solidFill>
                <a:srgbClr val="000000"/>
              </a:solidFill>
              <a:miter lim="800000"/>
              <a:headEnd/>
              <a:tailEnd/>
            </a:ln>
          </p:spPr>
          <p:txBody>
            <a:bodyPr/>
            <a:lstStyle/>
            <a:p>
              <a:endParaRPr lang="en-US"/>
            </a:p>
          </p:txBody>
        </p:sp>
        <p:sp>
          <p:nvSpPr>
            <p:cNvPr id="160" name="Freeform 159"/>
            <p:cNvSpPr>
              <a:spLocks/>
            </p:cNvSpPr>
            <p:nvPr/>
          </p:nvSpPr>
          <p:spPr bwMode="auto">
            <a:xfrm>
              <a:off x="1060450" y="4173538"/>
              <a:ext cx="65088"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4"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161" name="Freeform 160"/>
            <p:cNvSpPr>
              <a:spLocks/>
            </p:cNvSpPr>
            <p:nvPr/>
          </p:nvSpPr>
          <p:spPr bwMode="auto">
            <a:xfrm>
              <a:off x="1060450" y="4197350"/>
              <a:ext cx="65088"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4" y="21"/>
                  </a:moveTo>
                  <a:lnTo>
                    <a:pt x="0" y="14"/>
                  </a:lnTo>
                  <a:lnTo>
                    <a:pt x="49" y="0"/>
                  </a:lnTo>
                  <a:lnTo>
                    <a:pt x="49" y="7"/>
                  </a:lnTo>
                  <a:lnTo>
                    <a:pt x="4" y="21"/>
                  </a:lnTo>
                  <a:close/>
                </a:path>
              </a:pathLst>
            </a:custGeom>
            <a:solidFill>
              <a:srgbClr val="000000"/>
            </a:solidFill>
            <a:ln w="9525">
              <a:noFill/>
              <a:round/>
              <a:headEnd/>
              <a:tailEnd/>
            </a:ln>
          </p:spPr>
          <p:txBody>
            <a:bodyPr/>
            <a:lstStyle/>
            <a:p>
              <a:endParaRPr lang="en-US"/>
            </a:p>
          </p:txBody>
        </p:sp>
        <p:sp>
          <p:nvSpPr>
            <p:cNvPr id="162" name="Rectangle 161"/>
            <p:cNvSpPr>
              <a:spLocks noChangeArrowheads="1"/>
            </p:cNvSpPr>
            <p:nvPr/>
          </p:nvSpPr>
          <p:spPr bwMode="auto">
            <a:xfrm>
              <a:off x="2324100" y="4132263"/>
              <a:ext cx="674688" cy="107950"/>
            </a:xfrm>
            <a:prstGeom prst="rect">
              <a:avLst/>
            </a:prstGeom>
            <a:solidFill>
              <a:srgbClr val="FFFFFF"/>
            </a:solidFill>
            <a:ln w="9525">
              <a:noFill/>
              <a:miter lim="800000"/>
              <a:headEnd/>
              <a:tailEnd/>
            </a:ln>
          </p:spPr>
          <p:txBody>
            <a:bodyPr/>
            <a:lstStyle/>
            <a:p>
              <a:endParaRPr lang="en-US"/>
            </a:p>
          </p:txBody>
        </p:sp>
        <p:sp>
          <p:nvSpPr>
            <p:cNvPr id="163" name="Rectangle 162"/>
            <p:cNvSpPr>
              <a:spLocks noChangeArrowheads="1"/>
            </p:cNvSpPr>
            <p:nvPr/>
          </p:nvSpPr>
          <p:spPr bwMode="auto">
            <a:xfrm>
              <a:off x="2327275" y="4137025"/>
              <a:ext cx="666750" cy="98425"/>
            </a:xfrm>
            <a:prstGeom prst="rect">
              <a:avLst/>
            </a:prstGeom>
            <a:noFill/>
            <a:ln w="11113">
              <a:solidFill>
                <a:srgbClr val="000000"/>
              </a:solidFill>
              <a:miter lim="800000"/>
              <a:headEnd/>
              <a:tailEnd/>
            </a:ln>
          </p:spPr>
          <p:txBody>
            <a:bodyPr/>
            <a:lstStyle/>
            <a:p>
              <a:endParaRPr lang="en-US"/>
            </a:p>
          </p:txBody>
        </p:sp>
        <p:sp>
          <p:nvSpPr>
            <p:cNvPr id="164" name="Freeform 163"/>
            <p:cNvSpPr>
              <a:spLocks/>
            </p:cNvSpPr>
            <p:nvPr/>
          </p:nvSpPr>
          <p:spPr bwMode="auto">
            <a:xfrm>
              <a:off x="2324100" y="4173538"/>
              <a:ext cx="65088"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4"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165" name="Freeform 164"/>
            <p:cNvSpPr>
              <a:spLocks/>
            </p:cNvSpPr>
            <p:nvPr/>
          </p:nvSpPr>
          <p:spPr bwMode="auto">
            <a:xfrm>
              <a:off x="2324100" y="4197350"/>
              <a:ext cx="65088"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4" y="21"/>
                  </a:moveTo>
                  <a:lnTo>
                    <a:pt x="0" y="14"/>
                  </a:lnTo>
                  <a:lnTo>
                    <a:pt x="49" y="0"/>
                  </a:lnTo>
                  <a:lnTo>
                    <a:pt x="49" y="7"/>
                  </a:lnTo>
                  <a:lnTo>
                    <a:pt x="4" y="21"/>
                  </a:lnTo>
                  <a:close/>
                </a:path>
              </a:pathLst>
            </a:custGeom>
            <a:solidFill>
              <a:srgbClr val="000000"/>
            </a:solidFill>
            <a:ln w="9525">
              <a:noFill/>
              <a:round/>
              <a:headEnd/>
              <a:tailEnd/>
            </a:ln>
          </p:spPr>
          <p:txBody>
            <a:bodyPr/>
            <a:lstStyle/>
            <a:p>
              <a:endParaRPr lang="en-US"/>
            </a:p>
          </p:txBody>
        </p:sp>
        <p:sp>
          <p:nvSpPr>
            <p:cNvPr id="166" name="Rectangle 165"/>
            <p:cNvSpPr>
              <a:spLocks noChangeArrowheads="1"/>
            </p:cNvSpPr>
            <p:nvPr/>
          </p:nvSpPr>
          <p:spPr bwMode="auto">
            <a:xfrm>
              <a:off x="3462338" y="4132263"/>
              <a:ext cx="674687" cy="107950"/>
            </a:xfrm>
            <a:prstGeom prst="rect">
              <a:avLst/>
            </a:prstGeom>
            <a:solidFill>
              <a:srgbClr val="FFFFFF"/>
            </a:solidFill>
            <a:ln w="9525">
              <a:noFill/>
              <a:miter lim="800000"/>
              <a:headEnd/>
              <a:tailEnd/>
            </a:ln>
          </p:spPr>
          <p:txBody>
            <a:bodyPr/>
            <a:lstStyle/>
            <a:p>
              <a:endParaRPr lang="en-US"/>
            </a:p>
          </p:txBody>
        </p:sp>
        <p:sp>
          <p:nvSpPr>
            <p:cNvPr id="167" name="Rectangle 166"/>
            <p:cNvSpPr>
              <a:spLocks noChangeArrowheads="1"/>
            </p:cNvSpPr>
            <p:nvPr/>
          </p:nvSpPr>
          <p:spPr bwMode="auto">
            <a:xfrm>
              <a:off x="3465513" y="4137025"/>
              <a:ext cx="666750" cy="98425"/>
            </a:xfrm>
            <a:prstGeom prst="rect">
              <a:avLst/>
            </a:prstGeom>
            <a:noFill/>
            <a:ln w="11113">
              <a:solidFill>
                <a:srgbClr val="000000"/>
              </a:solidFill>
              <a:miter lim="800000"/>
              <a:headEnd/>
              <a:tailEnd/>
            </a:ln>
          </p:spPr>
          <p:txBody>
            <a:bodyPr/>
            <a:lstStyle/>
            <a:p>
              <a:endParaRPr lang="en-US"/>
            </a:p>
          </p:txBody>
        </p:sp>
        <p:sp>
          <p:nvSpPr>
            <p:cNvPr id="168" name="Freeform 167"/>
            <p:cNvSpPr>
              <a:spLocks/>
            </p:cNvSpPr>
            <p:nvPr/>
          </p:nvSpPr>
          <p:spPr bwMode="auto">
            <a:xfrm>
              <a:off x="3462338" y="4173538"/>
              <a:ext cx="65087"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4"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169" name="Freeform 168"/>
            <p:cNvSpPr>
              <a:spLocks/>
            </p:cNvSpPr>
            <p:nvPr/>
          </p:nvSpPr>
          <p:spPr bwMode="auto">
            <a:xfrm>
              <a:off x="3462338" y="4197350"/>
              <a:ext cx="65087"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4" y="21"/>
                  </a:moveTo>
                  <a:lnTo>
                    <a:pt x="0" y="14"/>
                  </a:lnTo>
                  <a:lnTo>
                    <a:pt x="49" y="0"/>
                  </a:lnTo>
                  <a:lnTo>
                    <a:pt x="49" y="7"/>
                  </a:lnTo>
                  <a:lnTo>
                    <a:pt x="4" y="21"/>
                  </a:lnTo>
                  <a:close/>
                </a:path>
              </a:pathLst>
            </a:custGeom>
            <a:solidFill>
              <a:srgbClr val="000000"/>
            </a:solidFill>
            <a:ln w="9525">
              <a:noFill/>
              <a:round/>
              <a:headEnd/>
              <a:tailEnd/>
            </a:ln>
          </p:spPr>
          <p:txBody>
            <a:bodyPr/>
            <a:lstStyle/>
            <a:p>
              <a:endParaRPr lang="en-US"/>
            </a:p>
          </p:txBody>
        </p:sp>
        <p:sp>
          <p:nvSpPr>
            <p:cNvPr id="170" name="Rectangle 169"/>
            <p:cNvSpPr>
              <a:spLocks noChangeArrowheads="1"/>
            </p:cNvSpPr>
            <p:nvPr/>
          </p:nvSpPr>
          <p:spPr bwMode="auto">
            <a:xfrm>
              <a:off x="3724275" y="4141788"/>
              <a:ext cx="149225"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Y</a:t>
              </a:r>
              <a:r>
                <a:rPr lang="en-US" sz="600" b="0" baseline="30000">
                  <a:solidFill>
                    <a:srgbClr val="000000"/>
                  </a:solidFill>
                </a:rPr>
                <a:t>MEM</a:t>
              </a:r>
              <a:endParaRPr lang="en-US" b="0" baseline="30000"/>
            </a:p>
          </p:txBody>
        </p:sp>
        <p:sp>
          <p:nvSpPr>
            <p:cNvPr id="171" name="Rectangle 170"/>
            <p:cNvSpPr>
              <a:spLocks noChangeArrowheads="1"/>
            </p:cNvSpPr>
            <p:nvPr/>
          </p:nvSpPr>
          <p:spPr bwMode="auto">
            <a:xfrm>
              <a:off x="4598988" y="4132263"/>
              <a:ext cx="674687" cy="107950"/>
            </a:xfrm>
            <a:prstGeom prst="rect">
              <a:avLst/>
            </a:prstGeom>
            <a:solidFill>
              <a:srgbClr val="FFFFFF"/>
            </a:solidFill>
            <a:ln w="9525">
              <a:noFill/>
              <a:miter lim="800000"/>
              <a:headEnd/>
              <a:tailEnd/>
            </a:ln>
          </p:spPr>
          <p:txBody>
            <a:bodyPr/>
            <a:lstStyle/>
            <a:p>
              <a:endParaRPr lang="en-US"/>
            </a:p>
          </p:txBody>
        </p:sp>
        <p:sp>
          <p:nvSpPr>
            <p:cNvPr id="172" name="Rectangle 171"/>
            <p:cNvSpPr>
              <a:spLocks noChangeArrowheads="1"/>
            </p:cNvSpPr>
            <p:nvPr/>
          </p:nvSpPr>
          <p:spPr bwMode="auto">
            <a:xfrm>
              <a:off x="4603750" y="4137025"/>
              <a:ext cx="666750" cy="98425"/>
            </a:xfrm>
            <a:prstGeom prst="rect">
              <a:avLst/>
            </a:prstGeom>
            <a:noFill/>
            <a:ln w="11113">
              <a:solidFill>
                <a:srgbClr val="000000"/>
              </a:solidFill>
              <a:miter lim="800000"/>
              <a:headEnd/>
              <a:tailEnd/>
            </a:ln>
          </p:spPr>
          <p:txBody>
            <a:bodyPr/>
            <a:lstStyle/>
            <a:p>
              <a:endParaRPr lang="en-US"/>
            </a:p>
          </p:txBody>
        </p:sp>
        <p:sp>
          <p:nvSpPr>
            <p:cNvPr id="173" name="Freeform 172"/>
            <p:cNvSpPr>
              <a:spLocks/>
            </p:cNvSpPr>
            <p:nvPr/>
          </p:nvSpPr>
          <p:spPr bwMode="auto">
            <a:xfrm>
              <a:off x="4598988" y="4173538"/>
              <a:ext cx="66675"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4"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174" name="Freeform 173"/>
            <p:cNvSpPr>
              <a:spLocks/>
            </p:cNvSpPr>
            <p:nvPr/>
          </p:nvSpPr>
          <p:spPr bwMode="auto">
            <a:xfrm>
              <a:off x="4598988" y="4197350"/>
              <a:ext cx="66675"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4" y="21"/>
                  </a:moveTo>
                  <a:lnTo>
                    <a:pt x="0" y="14"/>
                  </a:lnTo>
                  <a:lnTo>
                    <a:pt x="49" y="0"/>
                  </a:lnTo>
                  <a:lnTo>
                    <a:pt x="49" y="7"/>
                  </a:lnTo>
                  <a:lnTo>
                    <a:pt x="4" y="21"/>
                  </a:lnTo>
                  <a:close/>
                </a:path>
              </a:pathLst>
            </a:custGeom>
            <a:solidFill>
              <a:srgbClr val="000000"/>
            </a:solidFill>
            <a:ln w="9525">
              <a:noFill/>
              <a:round/>
              <a:headEnd/>
              <a:tailEnd/>
            </a:ln>
          </p:spPr>
          <p:txBody>
            <a:bodyPr/>
            <a:lstStyle/>
            <a:p>
              <a:endParaRPr lang="en-US"/>
            </a:p>
          </p:txBody>
        </p:sp>
        <p:sp>
          <p:nvSpPr>
            <p:cNvPr id="175" name="Rectangle 174"/>
            <p:cNvSpPr>
              <a:spLocks noChangeArrowheads="1"/>
            </p:cNvSpPr>
            <p:nvPr/>
          </p:nvSpPr>
          <p:spPr bwMode="auto">
            <a:xfrm>
              <a:off x="4867275" y="4138613"/>
              <a:ext cx="152400"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D</a:t>
              </a:r>
              <a:r>
                <a:rPr lang="en-US" sz="600" b="0" baseline="30000">
                  <a:solidFill>
                    <a:srgbClr val="000000"/>
                  </a:solidFill>
                </a:rPr>
                <a:t>MEM</a:t>
              </a:r>
              <a:endParaRPr lang="en-US" b="0" baseline="30000"/>
            </a:p>
          </p:txBody>
        </p:sp>
        <p:sp>
          <p:nvSpPr>
            <p:cNvPr id="176" name="Rectangle 175"/>
            <p:cNvSpPr>
              <a:spLocks noChangeArrowheads="1"/>
            </p:cNvSpPr>
            <p:nvPr/>
          </p:nvSpPr>
          <p:spPr bwMode="auto">
            <a:xfrm>
              <a:off x="2586038" y="4143375"/>
              <a:ext cx="165100"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IR</a:t>
              </a:r>
              <a:r>
                <a:rPr lang="en-US" sz="600" b="0" baseline="30000">
                  <a:solidFill>
                    <a:srgbClr val="000000"/>
                  </a:solidFill>
                </a:rPr>
                <a:t>MEM</a:t>
              </a:r>
              <a:endParaRPr lang="en-US" b="0" baseline="30000"/>
            </a:p>
          </p:txBody>
        </p:sp>
        <p:sp>
          <p:nvSpPr>
            <p:cNvPr id="177" name="Rectangle 176"/>
            <p:cNvSpPr>
              <a:spLocks noChangeArrowheads="1"/>
            </p:cNvSpPr>
            <p:nvPr/>
          </p:nvSpPr>
          <p:spPr bwMode="auto">
            <a:xfrm>
              <a:off x="1295400" y="4143375"/>
              <a:ext cx="188913" cy="92075"/>
            </a:xfrm>
            <a:prstGeom prst="rect">
              <a:avLst/>
            </a:prstGeom>
            <a:noFill/>
            <a:ln w="9525">
              <a:noFill/>
              <a:miter lim="800000"/>
              <a:headEnd/>
              <a:tailEnd/>
            </a:ln>
          </p:spPr>
          <p:txBody>
            <a:bodyPr wrap="none" lIns="0" tIns="0" rIns="0" bIns="0">
              <a:spAutoFit/>
            </a:bodyPr>
            <a:lstStyle/>
            <a:p>
              <a:pPr eaLnBrk="0" hangingPunct="0"/>
              <a:r>
                <a:rPr lang="en-US" sz="600" b="0" dirty="0">
                  <a:solidFill>
                    <a:srgbClr val="000000"/>
                  </a:solidFill>
                </a:rPr>
                <a:t>PC</a:t>
              </a:r>
              <a:r>
                <a:rPr lang="en-US" sz="600" b="0" baseline="30000" dirty="0">
                  <a:solidFill>
                    <a:srgbClr val="000000"/>
                  </a:solidFill>
                </a:rPr>
                <a:t>MEM</a:t>
              </a:r>
              <a:endParaRPr lang="en-US" b="0" baseline="30000" dirty="0"/>
            </a:p>
          </p:txBody>
        </p:sp>
      </p:grpSp>
      <p:grpSp>
        <p:nvGrpSpPr>
          <p:cNvPr id="178" name="Group 199"/>
          <p:cNvGrpSpPr/>
          <p:nvPr/>
        </p:nvGrpSpPr>
        <p:grpSpPr>
          <a:xfrm>
            <a:off x="407906" y="3842068"/>
            <a:ext cx="4240294" cy="107950"/>
            <a:chOff x="952500" y="3116263"/>
            <a:chExt cx="4532313" cy="107950"/>
          </a:xfrm>
        </p:grpSpPr>
        <p:sp>
          <p:nvSpPr>
            <p:cNvPr id="179" name="Rectangle 178"/>
            <p:cNvSpPr>
              <a:spLocks noChangeArrowheads="1"/>
            </p:cNvSpPr>
            <p:nvPr/>
          </p:nvSpPr>
          <p:spPr bwMode="auto">
            <a:xfrm>
              <a:off x="952500" y="3154363"/>
              <a:ext cx="4532313" cy="36512"/>
            </a:xfrm>
            <a:prstGeom prst="rect">
              <a:avLst/>
            </a:prstGeom>
            <a:solidFill>
              <a:srgbClr val="BBBBBB"/>
            </a:solidFill>
            <a:ln w="9525">
              <a:noFill/>
              <a:miter lim="800000"/>
              <a:headEnd/>
              <a:tailEnd/>
            </a:ln>
          </p:spPr>
          <p:txBody>
            <a:bodyPr/>
            <a:lstStyle/>
            <a:p>
              <a:endParaRPr lang="en-US"/>
            </a:p>
          </p:txBody>
        </p:sp>
        <p:sp>
          <p:nvSpPr>
            <p:cNvPr id="180" name="Rectangle 179"/>
            <p:cNvSpPr>
              <a:spLocks noChangeArrowheads="1"/>
            </p:cNvSpPr>
            <p:nvPr/>
          </p:nvSpPr>
          <p:spPr bwMode="auto">
            <a:xfrm>
              <a:off x="1060450" y="3116263"/>
              <a:ext cx="674688" cy="107950"/>
            </a:xfrm>
            <a:prstGeom prst="rect">
              <a:avLst/>
            </a:prstGeom>
            <a:solidFill>
              <a:srgbClr val="FFFFFF"/>
            </a:solidFill>
            <a:ln w="9525">
              <a:noFill/>
              <a:miter lim="800000"/>
              <a:headEnd/>
              <a:tailEnd/>
            </a:ln>
          </p:spPr>
          <p:txBody>
            <a:bodyPr/>
            <a:lstStyle/>
            <a:p>
              <a:endParaRPr lang="en-US"/>
            </a:p>
          </p:txBody>
        </p:sp>
        <p:sp>
          <p:nvSpPr>
            <p:cNvPr id="181" name="Rectangle 180"/>
            <p:cNvSpPr>
              <a:spLocks noChangeArrowheads="1"/>
            </p:cNvSpPr>
            <p:nvPr/>
          </p:nvSpPr>
          <p:spPr bwMode="auto">
            <a:xfrm>
              <a:off x="1063625" y="3121025"/>
              <a:ext cx="666750" cy="98425"/>
            </a:xfrm>
            <a:prstGeom prst="rect">
              <a:avLst/>
            </a:prstGeom>
            <a:noFill/>
            <a:ln w="11113">
              <a:solidFill>
                <a:srgbClr val="000000"/>
              </a:solidFill>
              <a:miter lim="800000"/>
              <a:headEnd/>
              <a:tailEnd/>
            </a:ln>
          </p:spPr>
          <p:txBody>
            <a:bodyPr/>
            <a:lstStyle/>
            <a:p>
              <a:endParaRPr lang="en-US"/>
            </a:p>
          </p:txBody>
        </p:sp>
        <p:sp>
          <p:nvSpPr>
            <p:cNvPr id="182" name="Freeform 181"/>
            <p:cNvSpPr>
              <a:spLocks/>
            </p:cNvSpPr>
            <p:nvPr/>
          </p:nvSpPr>
          <p:spPr bwMode="auto">
            <a:xfrm>
              <a:off x="1060450" y="3157538"/>
              <a:ext cx="65088"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4"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183" name="Freeform 182"/>
            <p:cNvSpPr>
              <a:spLocks/>
            </p:cNvSpPr>
            <p:nvPr/>
          </p:nvSpPr>
          <p:spPr bwMode="auto">
            <a:xfrm>
              <a:off x="1060450" y="3181350"/>
              <a:ext cx="65088"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4" y="21"/>
                  </a:moveTo>
                  <a:lnTo>
                    <a:pt x="0" y="14"/>
                  </a:lnTo>
                  <a:lnTo>
                    <a:pt x="49" y="0"/>
                  </a:lnTo>
                  <a:lnTo>
                    <a:pt x="49" y="7"/>
                  </a:lnTo>
                  <a:lnTo>
                    <a:pt x="4" y="21"/>
                  </a:lnTo>
                  <a:close/>
                </a:path>
              </a:pathLst>
            </a:custGeom>
            <a:solidFill>
              <a:srgbClr val="000000"/>
            </a:solidFill>
            <a:ln w="9525">
              <a:noFill/>
              <a:round/>
              <a:headEnd/>
              <a:tailEnd/>
            </a:ln>
          </p:spPr>
          <p:txBody>
            <a:bodyPr/>
            <a:lstStyle/>
            <a:p>
              <a:endParaRPr lang="en-US"/>
            </a:p>
          </p:txBody>
        </p:sp>
        <p:sp>
          <p:nvSpPr>
            <p:cNvPr id="184" name="Rectangle 183"/>
            <p:cNvSpPr>
              <a:spLocks noChangeArrowheads="1"/>
            </p:cNvSpPr>
            <p:nvPr/>
          </p:nvSpPr>
          <p:spPr bwMode="auto">
            <a:xfrm>
              <a:off x="2324100" y="3116263"/>
              <a:ext cx="674688" cy="107950"/>
            </a:xfrm>
            <a:prstGeom prst="rect">
              <a:avLst/>
            </a:prstGeom>
            <a:solidFill>
              <a:srgbClr val="FFFFFF"/>
            </a:solidFill>
            <a:ln w="9525">
              <a:noFill/>
              <a:miter lim="800000"/>
              <a:headEnd/>
              <a:tailEnd/>
            </a:ln>
          </p:spPr>
          <p:txBody>
            <a:bodyPr/>
            <a:lstStyle/>
            <a:p>
              <a:endParaRPr lang="en-US"/>
            </a:p>
          </p:txBody>
        </p:sp>
        <p:sp>
          <p:nvSpPr>
            <p:cNvPr id="185" name="Rectangle 184"/>
            <p:cNvSpPr>
              <a:spLocks noChangeArrowheads="1"/>
            </p:cNvSpPr>
            <p:nvPr/>
          </p:nvSpPr>
          <p:spPr bwMode="auto">
            <a:xfrm>
              <a:off x="2327275" y="3121025"/>
              <a:ext cx="666750" cy="98425"/>
            </a:xfrm>
            <a:prstGeom prst="rect">
              <a:avLst/>
            </a:prstGeom>
            <a:noFill/>
            <a:ln w="11113">
              <a:solidFill>
                <a:srgbClr val="000000"/>
              </a:solidFill>
              <a:miter lim="800000"/>
              <a:headEnd/>
              <a:tailEnd/>
            </a:ln>
          </p:spPr>
          <p:txBody>
            <a:bodyPr/>
            <a:lstStyle/>
            <a:p>
              <a:endParaRPr lang="en-US"/>
            </a:p>
          </p:txBody>
        </p:sp>
        <p:sp>
          <p:nvSpPr>
            <p:cNvPr id="186" name="Freeform 185"/>
            <p:cNvSpPr>
              <a:spLocks/>
            </p:cNvSpPr>
            <p:nvPr/>
          </p:nvSpPr>
          <p:spPr bwMode="auto">
            <a:xfrm>
              <a:off x="2324100" y="3157538"/>
              <a:ext cx="65088"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4"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187" name="Freeform 186"/>
            <p:cNvSpPr>
              <a:spLocks/>
            </p:cNvSpPr>
            <p:nvPr/>
          </p:nvSpPr>
          <p:spPr bwMode="auto">
            <a:xfrm>
              <a:off x="2324100" y="3181350"/>
              <a:ext cx="65088"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4" y="21"/>
                  </a:moveTo>
                  <a:lnTo>
                    <a:pt x="0" y="14"/>
                  </a:lnTo>
                  <a:lnTo>
                    <a:pt x="49" y="0"/>
                  </a:lnTo>
                  <a:lnTo>
                    <a:pt x="49" y="7"/>
                  </a:lnTo>
                  <a:lnTo>
                    <a:pt x="4" y="21"/>
                  </a:lnTo>
                  <a:close/>
                </a:path>
              </a:pathLst>
            </a:custGeom>
            <a:solidFill>
              <a:srgbClr val="000000"/>
            </a:solidFill>
            <a:ln w="9525">
              <a:noFill/>
              <a:round/>
              <a:headEnd/>
              <a:tailEnd/>
            </a:ln>
          </p:spPr>
          <p:txBody>
            <a:bodyPr/>
            <a:lstStyle/>
            <a:p>
              <a:endParaRPr lang="en-US"/>
            </a:p>
          </p:txBody>
        </p:sp>
        <p:sp>
          <p:nvSpPr>
            <p:cNvPr id="188" name="Rectangle 187"/>
            <p:cNvSpPr>
              <a:spLocks noChangeArrowheads="1"/>
            </p:cNvSpPr>
            <p:nvPr/>
          </p:nvSpPr>
          <p:spPr bwMode="auto">
            <a:xfrm>
              <a:off x="3841750" y="3116263"/>
              <a:ext cx="673100" cy="107950"/>
            </a:xfrm>
            <a:prstGeom prst="rect">
              <a:avLst/>
            </a:prstGeom>
            <a:solidFill>
              <a:srgbClr val="FFFFFF"/>
            </a:solidFill>
            <a:ln w="9525">
              <a:noFill/>
              <a:miter lim="800000"/>
              <a:headEnd/>
              <a:tailEnd/>
            </a:ln>
          </p:spPr>
          <p:txBody>
            <a:bodyPr/>
            <a:lstStyle/>
            <a:p>
              <a:endParaRPr lang="en-US"/>
            </a:p>
          </p:txBody>
        </p:sp>
        <p:sp>
          <p:nvSpPr>
            <p:cNvPr id="189" name="Rectangle 188"/>
            <p:cNvSpPr>
              <a:spLocks noChangeArrowheads="1"/>
            </p:cNvSpPr>
            <p:nvPr/>
          </p:nvSpPr>
          <p:spPr bwMode="auto">
            <a:xfrm>
              <a:off x="3846513" y="3121025"/>
              <a:ext cx="665162" cy="98425"/>
            </a:xfrm>
            <a:prstGeom prst="rect">
              <a:avLst/>
            </a:prstGeom>
            <a:noFill/>
            <a:ln w="11113">
              <a:solidFill>
                <a:srgbClr val="000000"/>
              </a:solidFill>
              <a:miter lim="800000"/>
              <a:headEnd/>
              <a:tailEnd/>
            </a:ln>
          </p:spPr>
          <p:txBody>
            <a:bodyPr/>
            <a:lstStyle/>
            <a:p>
              <a:endParaRPr lang="en-US"/>
            </a:p>
          </p:txBody>
        </p:sp>
        <p:sp>
          <p:nvSpPr>
            <p:cNvPr id="190" name="Freeform 189"/>
            <p:cNvSpPr>
              <a:spLocks/>
            </p:cNvSpPr>
            <p:nvPr/>
          </p:nvSpPr>
          <p:spPr bwMode="auto">
            <a:xfrm>
              <a:off x="3841750" y="3157538"/>
              <a:ext cx="65088"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3"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191" name="Freeform 190"/>
            <p:cNvSpPr>
              <a:spLocks/>
            </p:cNvSpPr>
            <p:nvPr/>
          </p:nvSpPr>
          <p:spPr bwMode="auto">
            <a:xfrm>
              <a:off x="3841750" y="3181350"/>
              <a:ext cx="65088"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3" y="21"/>
                  </a:moveTo>
                  <a:lnTo>
                    <a:pt x="0" y="14"/>
                  </a:lnTo>
                  <a:lnTo>
                    <a:pt x="49" y="0"/>
                  </a:lnTo>
                  <a:lnTo>
                    <a:pt x="49" y="7"/>
                  </a:lnTo>
                  <a:lnTo>
                    <a:pt x="3" y="21"/>
                  </a:lnTo>
                  <a:close/>
                </a:path>
              </a:pathLst>
            </a:custGeom>
            <a:solidFill>
              <a:srgbClr val="000000"/>
            </a:solidFill>
            <a:ln w="9525">
              <a:noFill/>
              <a:round/>
              <a:headEnd/>
              <a:tailEnd/>
            </a:ln>
          </p:spPr>
          <p:txBody>
            <a:bodyPr/>
            <a:lstStyle/>
            <a:p>
              <a:endParaRPr lang="en-US"/>
            </a:p>
          </p:txBody>
        </p:sp>
        <p:sp>
          <p:nvSpPr>
            <p:cNvPr id="192" name="Rectangle 191"/>
            <p:cNvSpPr>
              <a:spLocks noChangeArrowheads="1"/>
            </p:cNvSpPr>
            <p:nvPr/>
          </p:nvSpPr>
          <p:spPr bwMode="auto">
            <a:xfrm>
              <a:off x="4598988" y="3116263"/>
              <a:ext cx="674687" cy="107950"/>
            </a:xfrm>
            <a:prstGeom prst="rect">
              <a:avLst/>
            </a:prstGeom>
            <a:solidFill>
              <a:srgbClr val="FFFFFF"/>
            </a:solidFill>
            <a:ln w="9525">
              <a:noFill/>
              <a:miter lim="800000"/>
              <a:headEnd/>
              <a:tailEnd/>
            </a:ln>
          </p:spPr>
          <p:txBody>
            <a:bodyPr/>
            <a:lstStyle/>
            <a:p>
              <a:endParaRPr lang="en-US"/>
            </a:p>
          </p:txBody>
        </p:sp>
        <p:sp>
          <p:nvSpPr>
            <p:cNvPr id="193" name="Rectangle 192"/>
            <p:cNvSpPr>
              <a:spLocks noChangeArrowheads="1"/>
            </p:cNvSpPr>
            <p:nvPr/>
          </p:nvSpPr>
          <p:spPr bwMode="auto">
            <a:xfrm>
              <a:off x="4603750" y="3121025"/>
              <a:ext cx="666750" cy="98425"/>
            </a:xfrm>
            <a:prstGeom prst="rect">
              <a:avLst/>
            </a:prstGeom>
            <a:noFill/>
            <a:ln w="11113">
              <a:solidFill>
                <a:srgbClr val="000000"/>
              </a:solidFill>
              <a:miter lim="800000"/>
              <a:headEnd/>
              <a:tailEnd/>
            </a:ln>
          </p:spPr>
          <p:txBody>
            <a:bodyPr/>
            <a:lstStyle/>
            <a:p>
              <a:endParaRPr lang="en-US"/>
            </a:p>
          </p:txBody>
        </p:sp>
        <p:sp>
          <p:nvSpPr>
            <p:cNvPr id="194" name="Freeform 193"/>
            <p:cNvSpPr>
              <a:spLocks/>
            </p:cNvSpPr>
            <p:nvPr/>
          </p:nvSpPr>
          <p:spPr bwMode="auto">
            <a:xfrm>
              <a:off x="4598988" y="3157538"/>
              <a:ext cx="66675"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4"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195" name="Freeform 194"/>
            <p:cNvSpPr>
              <a:spLocks/>
            </p:cNvSpPr>
            <p:nvPr/>
          </p:nvSpPr>
          <p:spPr bwMode="auto">
            <a:xfrm>
              <a:off x="4598988" y="3181350"/>
              <a:ext cx="66675"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4" y="21"/>
                  </a:moveTo>
                  <a:lnTo>
                    <a:pt x="0" y="14"/>
                  </a:lnTo>
                  <a:lnTo>
                    <a:pt x="49" y="0"/>
                  </a:lnTo>
                  <a:lnTo>
                    <a:pt x="49" y="7"/>
                  </a:lnTo>
                  <a:lnTo>
                    <a:pt x="4" y="21"/>
                  </a:lnTo>
                  <a:close/>
                </a:path>
              </a:pathLst>
            </a:custGeom>
            <a:solidFill>
              <a:srgbClr val="000000"/>
            </a:solidFill>
            <a:ln w="9525">
              <a:noFill/>
              <a:round/>
              <a:headEnd/>
              <a:tailEnd/>
            </a:ln>
          </p:spPr>
          <p:txBody>
            <a:bodyPr/>
            <a:lstStyle/>
            <a:p>
              <a:endParaRPr lang="en-US"/>
            </a:p>
          </p:txBody>
        </p:sp>
        <p:sp>
          <p:nvSpPr>
            <p:cNvPr id="196" name="Rectangle 195"/>
            <p:cNvSpPr>
              <a:spLocks noChangeArrowheads="1"/>
            </p:cNvSpPr>
            <p:nvPr/>
          </p:nvSpPr>
          <p:spPr bwMode="auto">
            <a:xfrm>
              <a:off x="4897438" y="3124200"/>
              <a:ext cx="130175" cy="92075"/>
            </a:xfrm>
            <a:prstGeom prst="rect">
              <a:avLst/>
            </a:prstGeom>
            <a:noFill/>
            <a:ln w="9525">
              <a:noFill/>
              <a:miter lim="800000"/>
              <a:headEnd/>
              <a:tailEnd/>
            </a:ln>
          </p:spPr>
          <p:txBody>
            <a:bodyPr wrap="none" lIns="0" tIns="0" rIns="0" bIns="0">
              <a:spAutoFit/>
            </a:bodyPr>
            <a:lstStyle/>
            <a:p>
              <a:pPr eaLnBrk="0" hangingPunct="0"/>
              <a:r>
                <a:rPr lang="en-US" sz="600" b="0" dirty="0">
                  <a:solidFill>
                    <a:srgbClr val="000000"/>
                  </a:solidFill>
                </a:rPr>
                <a:t>D</a:t>
              </a:r>
              <a:r>
                <a:rPr lang="en-US" sz="600" b="0" baseline="30000" dirty="0">
                  <a:solidFill>
                    <a:srgbClr val="000000"/>
                  </a:solidFill>
                </a:rPr>
                <a:t>ALU</a:t>
              </a:r>
              <a:endParaRPr lang="en-US" b="0" baseline="30000" dirty="0"/>
            </a:p>
          </p:txBody>
        </p:sp>
        <p:sp>
          <p:nvSpPr>
            <p:cNvPr id="197" name="Rectangle 196"/>
            <p:cNvSpPr>
              <a:spLocks noChangeArrowheads="1"/>
            </p:cNvSpPr>
            <p:nvPr/>
          </p:nvSpPr>
          <p:spPr bwMode="auto">
            <a:xfrm>
              <a:off x="3082925" y="3116263"/>
              <a:ext cx="674688" cy="107950"/>
            </a:xfrm>
            <a:prstGeom prst="rect">
              <a:avLst/>
            </a:prstGeom>
            <a:solidFill>
              <a:srgbClr val="FFFFFF"/>
            </a:solidFill>
            <a:ln w="9525">
              <a:noFill/>
              <a:miter lim="800000"/>
              <a:headEnd/>
              <a:tailEnd/>
            </a:ln>
          </p:spPr>
          <p:txBody>
            <a:bodyPr/>
            <a:lstStyle/>
            <a:p>
              <a:endParaRPr lang="en-US"/>
            </a:p>
          </p:txBody>
        </p:sp>
        <p:sp>
          <p:nvSpPr>
            <p:cNvPr id="198" name="Rectangle 197"/>
            <p:cNvSpPr>
              <a:spLocks noChangeArrowheads="1"/>
            </p:cNvSpPr>
            <p:nvPr/>
          </p:nvSpPr>
          <p:spPr bwMode="auto">
            <a:xfrm>
              <a:off x="3087688" y="3121025"/>
              <a:ext cx="665162" cy="98425"/>
            </a:xfrm>
            <a:prstGeom prst="rect">
              <a:avLst/>
            </a:prstGeom>
            <a:noFill/>
            <a:ln w="11113">
              <a:solidFill>
                <a:srgbClr val="000000"/>
              </a:solidFill>
              <a:miter lim="800000"/>
              <a:headEnd/>
              <a:tailEnd/>
            </a:ln>
          </p:spPr>
          <p:txBody>
            <a:bodyPr/>
            <a:lstStyle/>
            <a:p>
              <a:endParaRPr lang="en-US"/>
            </a:p>
          </p:txBody>
        </p:sp>
        <p:sp>
          <p:nvSpPr>
            <p:cNvPr id="199" name="Freeform 198"/>
            <p:cNvSpPr>
              <a:spLocks/>
            </p:cNvSpPr>
            <p:nvPr/>
          </p:nvSpPr>
          <p:spPr bwMode="auto">
            <a:xfrm>
              <a:off x="3082925" y="3157538"/>
              <a:ext cx="65088"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4"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200" name="Freeform 199"/>
            <p:cNvSpPr>
              <a:spLocks/>
            </p:cNvSpPr>
            <p:nvPr/>
          </p:nvSpPr>
          <p:spPr bwMode="auto">
            <a:xfrm>
              <a:off x="3082925" y="3181350"/>
              <a:ext cx="65088"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4" y="21"/>
                  </a:moveTo>
                  <a:lnTo>
                    <a:pt x="0" y="14"/>
                  </a:lnTo>
                  <a:lnTo>
                    <a:pt x="49" y="0"/>
                  </a:lnTo>
                  <a:lnTo>
                    <a:pt x="49" y="7"/>
                  </a:lnTo>
                  <a:lnTo>
                    <a:pt x="4" y="21"/>
                  </a:lnTo>
                  <a:close/>
                </a:path>
              </a:pathLst>
            </a:custGeom>
            <a:solidFill>
              <a:srgbClr val="000000"/>
            </a:solidFill>
            <a:ln w="9525">
              <a:noFill/>
              <a:round/>
              <a:headEnd/>
              <a:tailEnd/>
            </a:ln>
          </p:spPr>
          <p:txBody>
            <a:bodyPr/>
            <a:lstStyle/>
            <a:p>
              <a:endParaRPr lang="en-US"/>
            </a:p>
          </p:txBody>
        </p:sp>
        <p:sp>
          <p:nvSpPr>
            <p:cNvPr id="201" name="Rectangle 200"/>
            <p:cNvSpPr>
              <a:spLocks noChangeArrowheads="1"/>
            </p:cNvSpPr>
            <p:nvPr/>
          </p:nvSpPr>
          <p:spPr bwMode="auto">
            <a:xfrm>
              <a:off x="4151313" y="3124200"/>
              <a:ext cx="46037"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B</a:t>
              </a:r>
              <a:endParaRPr lang="en-US" b="0"/>
            </a:p>
          </p:txBody>
        </p:sp>
        <p:sp>
          <p:nvSpPr>
            <p:cNvPr id="202" name="Rectangle 201"/>
            <p:cNvSpPr>
              <a:spLocks noChangeArrowheads="1"/>
            </p:cNvSpPr>
            <p:nvPr/>
          </p:nvSpPr>
          <p:spPr bwMode="auto">
            <a:xfrm>
              <a:off x="2590800" y="3124200"/>
              <a:ext cx="144463"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IR</a:t>
              </a:r>
              <a:r>
                <a:rPr lang="en-US" sz="600" b="0" baseline="30000">
                  <a:solidFill>
                    <a:srgbClr val="000000"/>
                  </a:solidFill>
                </a:rPr>
                <a:t>ALU</a:t>
              </a:r>
              <a:endParaRPr lang="en-US" b="0" baseline="30000"/>
            </a:p>
          </p:txBody>
        </p:sp>
        <p:sp>
          <p:nvSpPr>
            <p:cNvPr id="203" name="Rectangle 202"/>
            <p:cNvSpPr>
              <a:spLocks noChangeArrowheads="1"/>
            </p:cNvSpPr>
            <p:nvPr/>
          </p:nvSpPr>
          <p:spPr bwMode="auto">
            <a:xfrm>
              <a:off x="3402013" y="3119438"/>
              <a:ext cx="47625"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A</a:t>
              </a:r>
              <a:endParaRPr lang="en-US" b="0"/>
            </a:p>
          </p:txBody>
        </p:sp>
        <p:sp>
          <p:nvSpPr>
            <p:cNvPr id="204" name="Rectangle 203"/>
            <p:cNvSpPr>
              <a:spLocks noChangeArrowheads="1"/>
            </p:cNvSpPr>
            <p:nvPr/>
          </p:nvSpPr>
          <p:spPr bwMode="auto">
            <a:xfrm>
              <a:off x="1328738" y="3124200"/>
              <a:ext cx="166687" cy="92075"/>
            </a:xfrm>
            <a:prstGeom prst="rect">
              <a:avLst/>
            </a:prstGeom>
            <a:noFill/>
            <a:ln w="9525">
              <a:noFill/>
              <a:miter lim="800000"/>
              <a:headEnd/>
              <a:tailEnd/>
            </a:ln>
          </p:spPr>
          <p:txBody>
            <a:bodyPr wrap="none" lIns="0" tIns="0" rIns="0" bIns="0">
              <a:spAutoFit/>
            </a:bodyPr>
            <a:lstStyle/>
            <a:p>
              <a:pPr eaLnBrk="0" hangingPunct="0"/>
              <a:r>
                <a:rPr lang="en-US" sz="600" b="0" dirty="0">
                  <a:solidFill>
                    <a:srgbClr val="000000"/>
                  </a:solidFill>
                </a:rPr>
                <a:t>PC</a:t>
              </a:r>
              <a:r>
                <a:rPr lang="en-US" sz="600" b="0" baseline="30000" dirty="0">
                  <a:solidFill>
                    <a:srgbClr val="000000"/>
                  </a:solidFill>
                </a:rPr>
                <a:t>ALU</a:t>
              </a:r>
              <a:endParaRPr lang="en-US" b="0" baseline="30000" dirty="0"/>
            </a:p>
          </p:txBody>
        </p:sp>
      </p:grpSp>
      <p:grpSp>
        <p:nvGrpSpPr>
          <p:cNvPr id="205" name="Group 208"/>
          <p:cNvGrpSpPr/>
          <p:nvPr/>
        </p:nvGrpSpPr>
        <p:grpSpPr>
          <a:xfrm>
            <a:off x="370777" y="2284412"/>
            <a:ext cx="4240294" cy="153988"/>
            <a:chOff x="952500" y="1682750"/>
            <a:chExt cx="4532313" cy="153988"/>
          </a:xfrm>
        </p:grpSpPr>
        <p:sp>
          <p:nvSpPr>
            <p:cNvPr id="206" name="Rectangle 205"/>
            <p:cNvSpPr>
              <a:spLocks noChangeArrowheads="1"/>
            </p:cNvSpPr>
            <p:nvPr/>
          </p:nvSpPr>
          <p:spPr bwMode="auto">
            <a:xfrm>
              <a:off x="952500" y="1725613"/>
              <a:ext cx="4532313" cy="36512"/>
            </a:xfrm>
            <a:prstGeom prst="rect">
              <a:avLst/>
            </a:prstGeom>
            <a:solidFill>
              <a:srgbClr val="BBBBBB"/>
            </a:solidFill>
            <a:ln w="9525">
              <a:noFill/>
              <a:miter lim="800000"/>
              <a:headEnd/>
              <a:tailEnd/>
            </a:ln>
          </p:spPr>
          <p:txBody>
            <a:bodyPr/>
            <a:lstStyle/>
            <a:p>
              <a:endParaRPr lang="en-US"/>
            </a:p>
          </p:txBody>
        </p:sp>
        <p:sp>
          <p:nvSpPr>
            <p:cNvPr id="207" name="Rectangle 206"/>
            <p:cNvSpPr>
              <a:spLocks noChangeArrowheads="1"/>
            </p:cNvSpPr>
            <p:nvPr/>
          </p:nvSpPr>
          <p:spPr bwMode="auto">
            <a:xfrm>
              <a:off x="1066800" y="1684338"/>
              <a:ext cx="674688" cy="101600"/>
            </a:xfrm>
            <a:prstGeom prst="rect">
              <a:avLst/>
            </a:prstGeom>
            <a:solidFill>
              <a:srgbClr val="FFFFFF"/>
            </a:solidFill>
            <a:ln w="9525">
              <a:noFill/>
              <a:miter lim="800000"/>
              <a:headEnd/>
              <a:tailEnd/>
            </a:ln>
          </p:spPr>
          <p:txBody>
            <a:bodyPr/>
            <a:lstStyle/>
            <a:p>
              <a:endParaRPr lang="en-US"/>
            </a:p>
          </p:txBody>
        </p:sp>
        <p:sp>
          <p:nvSpPr>
            <p:cNvPr id="208" name="Rectangle 207"/>
            <p:cNvSpPr>
              <a:spLocks noChangeArrowheads="1"/>
            </p:cNvSpPr>
            <p:nvPr/>
          </p:nvSpPr>
          <p:spPr bwMode="auto">
            <a:xfrm>
              <a:off x="1063625" y="1687513"/>
              <a:ext cx="666750" cy="93662"/>
            </a:xfrm>
            <a:prstGeom prst="rect">
              <a:avLst/>
            </a:prstGeom>
            <a:noFill/>
            <a:ln w="11113">
              <a:solidFill>
                <a:srgbClr val="000000"/>
              </a:solidFill>
              <a:miter lim="800000"/>
              <a:headEnd/>
              <a:tailEnd/>
            </a:ln>
          </p:spPr>
          <p:txBody>
            <a:bodyPr/>
            <a:lstStyle/>
            <a:p>
              <a:endParaRPr lang="en-US"/>
            </a:p>
          </p:txBody>
        </p:sp>
        <p:sp>
          <p:nvSpPr>
            <p:cNvPr id="209" name="Freeform 208"/>
            <p:cNvSpPr>
              <a:spLocks/>
            </p:cNvSpPr>
            <p:nvPr/>
          </p:nvSpPr>
          <p:spPr bwMode="auto">
            <a:xfrm>
              <a:off x="1060450" y="1725613"/>
              <a:ext cx="65088" cy="28575"/>
            </a:xfrm>
            <a:custGeom>
              <a:avLst/>
              <a:gdLst>
                <a:gd name="T0" fmla="*/ 0 w 49"/>
                <a:gd name="T1" fmla="*/ 2147483647 h 21"/>
                <a:gd name="T2" fmla="*/ 2147483647 w 49"/>
                <a:gd name="T3" fmla="*/ 0 h 21"/>
                <a:gd name="T4" fmla="*/ 2147483647 w 49"/>
                <a:gd name="T5" fmla="*/ 2147483647 h 21"/>
                <a:gd name="T6" fmla="*/ 2147483647 w 49"/>
                <a:gd name="T7" fmla="*/ 2147483647 h 21"/>
                <a:gd name="T8" fmla="*/ 0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0" y="7"/>
                  </a:moveTo>
                  <a:lnTo>
                    <a:pt x="4" y="0"/>
                  </a:lnTo>
                  <a:lnTo>
                    <a:pt x="49" y="14"/>
                  </a:lnTo>
                  <a:lnTo>
                    <a:pt x="49" y="21"/>
                  </a:lnTo>
                  <a:lnTo>
                    <a:pt x="0" y="7"/>
                  </a:lnTo>
                  <a:close/>
                </a:path>
              </a:pathLst>
            </a:custGeom>
            <a:solidFill>
              <a:srgbClr val="000000"/>
            </a:solidFill>
            <a:ln w="9525">
              <a:noFill/>
              <a:round/>
              <a:headEnd/>
              <a:tailEnd/>
            </a:ln>
          </p:spPr>
          <p:txBody>
            <a:bodyPr/>
            <a:lstStyle/>
            <a:p>
              <a:endParaRPr lang="en-US"/>
            </a:p>
          </p:txBody>
        </p:sp>
        <p:sp>
          <p:nvSpPr>
            <p:cNvPr id="210" name="Freeform 209"/>
            <p:cNvSpPr>
              <a:spLocks/>
            </p:cNvSpPr>
            <p:nvPr/>
          </p:nvSpPr>
          <p:spPr bwMode="auto">
            <a:xfrm>
              <a:off x="1060450" y="1744663"/>
              <a:ext cx="65088" cy="33337"/>
            </a:xfrm>
            <a:custGeom>
              <a:avLst/>
              <a:gdLst>
                <a:gd name="T0" fmla="*/ 2147483647 w 49"/>
                <a:gd name="T1" fmla="*/ 2147483647 h 25"/>
                <a:gd name="T2" fmla="*/ 0 w 49"/>
                <a:gd name="T3" fmla="*/ 2147483647 h 25"/>
                <a:gd name="T4" fmla="*/ 2147483647 w 49"/>
                <a:gd name="T5" fmla="*/ 0 h 25"/>
                <a:gd name="T6" fmla="*/ 2147483647 w 49"/>
                <a:gd name="T7" fmla="*/ 2147483647 h 25"/>
                <a:gd name="T8" fmla="*/ 2147483647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4" y="25"/>
                  </a:moveTo>
                  <a:lnTo>
                    <a:pt x="0" y="18"/>
                  </a:lnTo>
                  <a:lnTo>
                    <a:pt x="49" y="0"/>
                  </a:lnTo>
                  <a:lnTo>
                    <a:pt x="49" y="7"/>
                  </a:lnTo>
                  <a:lnTo>
                    <a:pt x="4" y="25"/>
                  </a:lnTo>
                  <a:close/>
                </a:path>
              </a:pathLst>
            </a:custGeom>
            <a:solidFill>
              <a:srgbClr val="000000"/>
            </a:solidFill>
            <a:ln w="9525">
              <a:noFill/>
              <a:round/>
              <a:headEnd/>
              <a:tailEnd/>
            </a:ln>
          </p:spPr>
          <p:txBody>
            <a:bodyPr/>
            <a:lstStyle/>
            <a:p>
              <a:endParaRPr lang="en-US"/>
            </a:p>
          </p:txBody>
        </p:sp>
        <p:sp>
          <p:nvSpPr>
            <p:cNvPr id="211" name="Rectangle 210"/>
            <p:cNvSpPr>
              <a:spLocks noChangeArrowheads="1"/>
            </p:cNvSpPr>
            <p:nvPr/>
          </p:nvSpPr>
          <p:spPr bwMode="auto">
            <a:xfrm>
              <a:off x="2324100" y="1684338"/>
              <a:ext cx="674688" cy="101600"/>
            </a:xfrm>
            <a:prstGeom prst="rect">
              <a:avLst/>
            </a:prstGeom>
            <a:solidFill>
              <a:srgbClr val="FFFFFF"/>
            </a:solidFill>
            <a:ln w="9525">
              <a:noFill/>
              <a:miter lim="800000"/>
              <a:headEnd/>
              <a:tailEnd/>
            </a:ln>
          </p:spPr>
          <p:txBody>
            <a:bodyPr/>
            <a:lstStyle/>
            <a:p>
              <a:endParaRPr lang="en-US"/>
            </a:p>
          </p:txBody>
        </p:sp>
        <p:sp>
          <p:nvSpPr>
            <p:cNvPr id="212" name="Rectangle 211"/>
            <p:cNvSpPr>
              <a:spLocks noChangeArrowheads="1"/>
            </p:cNvSpPr>
            <p:nvPr/>
          </p:nvSpPr>
          <p:spPr bwMode="auto">
            <a:xfrm>
              <a:off x="2327275" y="1687513"/>
              <a:ext cx="666750" cy="93662"/>
            </a:xfrm>
            <a:prstGeom prst="rect">
              <a:avLst/>
            </a:prstGeom>
            <a:noFill/>
            <a:ln w="11113">
              <a:solidFill>
                <a:srgbClr val="000000"/>
              </a:solidFill>
              <a:miter lim="800000"/>
              <a:headEnd/>
              <a:tailEnd/>
            </a:ln>
          </p:spPr>
          <p:txBody>
            <a:bodyPr/>
            <a:lstStyle/>
            <a:p>
              <a:endParaRPr lang="en-US"/>
            </a:p>
          </p:txBody>
        </p:sp>
        <p:sp>
          <p:nvSpPr>
            <p:cNvPr id="213" name="Freeform 212"/>
            <p:cNvSpPr>
              <a:spLocks/>
            </p:cNvSpPr>
            <p:nvPr/>
          </p:nvSpPr>
          <p:spPr bwMode="auto">
            <a:xfrm>
              <a:off x="2324100" y="1725613"/>
              <a:ext cx="65088" cy="28575"/>
            </a:xfrm>
            <a:custGeom>
              <a:avLst/>
              <a:gdLst>
                <a:gd name="T0" fmla="*/ 0 w 49"/>
                <a:gd name="T1" fmla="*/ 2147483647 h 21"/>
                <a:gd name="T2" fmla="*/ 2147483647 w 49"/>
                <a:gd name="T3" fmla="*/ 0 h 21"/>
                <a:gd name="T4" fmla="*/ 2147483647 w 49"/>
                <a:gd name="T5" fmla="*/ 2147483647 h 21"/>
                <a:gd name="T6" fmla="*/ 2147483647 w 49"/>
                <a:gd name="T7" fmla="*/ 2147483647 h 21"/>
                <a:gd name="T8" fmla="*/ 0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0" y="7"/>
                  </a:moveTo>
                  <a:lnTo>
                    <a:pt x="4" y="0"/>
                  </a:lnTo>
                  <a:lnTo>
                    <a:pt x="49" y="14"/>
                  </a:lnTo>
                  <a:lnTo>
                    <a:pt x="49" y="21"/>
                  </a:lnTo>
                  <a:lnTo>
                    <a:pt x="0" y="7"/>
                  </a:lnTo>
                  <a:close/>
                </a:path>
              </a:pathLst>
            </a:custGeom>
            <a:solidFill>
              <a:srgbClr val="000000"/>
            </a:solidFill>
            <a:ln w="9525">
              <a:noFill/>
              <a:round/>
              <a:headEnd/>
              <a:tailEnd/>
            </a:ln>
          </p:spPr>
          <p:txBody>
            <a:bodyPr/>
            <a:lstStyle/>
            <a:p>
              <a:endParaRPr lang="en-US"/>
            </a:p>
          </p:txBody>
        </p:sp>
        <p:sp>
          <p:nvSpPr>
            <p:cNvPr id="214" name="Freeform 213"/>
            <p:cNvSpPr>
              <a:spLocks/>
            </p:cNvSpPr>
            <p:nvPr/>
          </p:nvSpPr>
          <p:spPr bwMode="auto">
            <a:xfrm>
              <a:off x="2324100" y="1744663"/>
              <a:ext cx="65088" cy="33337"/>
            </a:xfrm>
            <a:custGeom>
              <a:avLst/>
              <a:gdLst>
                <a:gd name="T0" fmla="*/ 2147483647 w 49"/>
                <a:gd name="T1" fmla="*/ 2147483647 h 25"/>
                <a:gd name="T2" fmla="*/ 0 w 49"/>
                <a:gd name="T3" fmla="*/ 2147483647 h 25"/>
                <a:gd name="T4" fmla="*/ 2147483647 w 49"/>
                <a:gd name="T5" fmla="*/ 0 h 25"/>
                <a:gd name="T6" fmla="*/ 2147483647 w 49"/>
                <a:gd name="T7" fmla="*/ 2147483647 h 25"/>
                <a:gd name="T8" fmla="*/ 2147483647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4" y="25"/>
                  </a:moveTo>
                  <a:lnTo>
                    <a:pt x="0" y="18"/>
                  </a:lnTo>
                  <a:lnTo>
                    <a:pt x="49" y="0"/>
                  </a:lnTo>
                  <a:lnTo>
                    <a:pt x="49" y="7"/>
                  </a:lnTo>
                  <a:lnTo>
                    <a:pt x="4" y="25"/>
                  </a:lnTo>
                  <a:close/>
                </a:path>
              </a:pathLst>
            </a:custGeom>
            <a:solidFill>
              <a:srgbClr val="000000"/>
            </a:solidFill>
            <a:ln w="9525">
              <a:noFill/>
              <a:round/>
              <a:headEnd/>
              <a:tailEnd/>
            </a:ln>
          </p:spPr>
          <p:txBody>
            <a:bodyPr/>
            <a:lstStyle/>
            <a:p>
              <a:endParaRPr lang="en-US"/>
            </a:p>
          </p:txBody>
        </p:sp>
        <p:sp>
          <p:nvSpPr>
            <p:cNvPr id="215" name="Rectangle 214"/>
            <p:cNvSpPr>
              <a:spLocks noChangeArrowheads="1"/>
            </p:cNvSpPr>
            <p:nvPr/>
          </p:nvSpPr>
          <p:spPr bwMode="auto">
            <a:xfrm>
              <a:off x="2630488" y="1744663"/>
              <a:ext cx="14287"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 </a:t>
              </a:r>
              <a:endParaRPr lang="en-US" b="0"/>
            </a:p>
          </p:txBody>
        </p:sp>
        <p:sp>
          <p:nvSpPr>
            <p:cNvPr id="216" name="Rectangle 215"/>
            <p:cNvSpPr>
              <a:spLocks noChangeArrowheads="1"/>
            </p:cNvSpPr>
            <p:nvPr/>
          </p:nvSpPr>
          <p:spPr bwMode="auto">
            <a:xfrm>
              <a:off x="2638425" y="1744663"/>
              <a:ext cx="14288"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 </a:t>
              </a:r>
              <a:endParaRPr lang="en-US" b="0"/>
            </a:p>
          </p:txBody>
        </p:sp>
        <p:sp>
          <p:nvSpPr>
            <p:cNvPr id="217" name="Rectangle 216"/>
            <p:cNvSpPr>
              <a:spLocks noChangeArrowheads="1"/>
            </p:cNvSpPr>
            <p:nvPr/>
          </p:nvSpPr>
          <p:spPr bwMode="auto">
            <a:xfrm>
              <a:off x="2600325" y="1682750"/>
              <a:ext cx="114300"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IR</a:t>
              </a:r>
              <a:r>
                <a:rPr lang="en-US" sz="600" b="0" baseline="30000">
                  <a:solidFill>
                    <a:srgbClr val="000000"/>
                  </a:solidFill>
                </a:rPr>
                <a:t>RF</a:t>
              </a:r>
              <a:endParaRPr lang="en-US" b="0" baseline="30000"/>
            </a:p>
          </p:txBody>
        </p:sp>
        <p:sp>
          <p:nvSpPr>
            <p:cNvPr id="218" name="Rectangle 217"/>
            <p:cNvSpPr>
              <a:spLocks noChangeArrowheads="1"/>
            </p:cNvSpPr>
            <p:nvPr/>
          </p:nvSpPr>
          <p:spPr bwMode="auto">
            <a:xfrm>
              <a:off x="1328738" y="1685925"/>
              <a:ext cx="138112" cy="92075"/>
            </a:xfrm>
            <a:prstGeom prst="rect">
              <a:avLst/>
            </a:prstGeom>
            <a:noFill/>
            <a:ln w="9525">
              <a:noFill/>
              <a:miter lim="800000"/>
              <a:headEnd/>
              <a:tailEnd/>
            </a:ln>
          </p:spPr>
          <p:txBody>
            <a:bodyPr wrap="none" lIns="0" tIns="0" rIns="0" bIns="0">
              <a:spAutoFit/>
            </a:bodyPr>
            <a:lstStyle/>
            <a:p>
              <a:pPr eaLnBrk="0" hangingPunct="0"/>
              <a:r>
                <a:rPr lang="en-US" sz="600" b="0" dirty="0">
                  <a:solidFill>
                    <a:srgbClr val="000000"/>
                  </a:solidFill>
                </a:rPr>
                <a:t>PC</a:t>
              </a:r>
              <a:r>
                <a:rPr lang="en-US" sz="600" b="0" baseline="30000" dirty="0">
                  <a:solidFill>
                    <a:srgbClr val="000000"/>
                  </a:solidFill>
                </a:rPr>
                <a:t>RF</a:t>
              </a:r>
              <a:endParaRPr lang="en-US" b="0" baseline="30000" dirty="0"/>
            </a:p>
          </p:txBody>
        </p:sp>
      </p:grpSp>
      <p:sp>
        <p:nvSpPr>
          <p:cNvPr id="219" name="TextBox 218"/>
          <p:cNvSpPr txBox="1"/>
          <p:nvPr/>
        </p:nvSpPr>
        <p:spPr>
          <a:xfrm>
            <a:off x="128461" y="1632268"/>
            <a:ext cx="328739" cy="369332"/>
          </a:xfrm>
          <a:prstGeom prst="rect">
            <a:avLst/>
          </a:prstGeom>
          <a:noFill/>
        </p:spPr>
        <p:txBody>
          <a:bodyPr wrap="none" rtlCol="0">
            <a:spAutoFit/>
          </a:bodyPr>
          <a:lstStyle/>
          <a:p>
            <a:r>
              <a:rPr lang="en-US" dirty="0">
                <a:latin typeface="+mn-lt"/>
              </a:rPr>
              <a:t>IF</a:t>
            </a:r>
          </a:p>
        </p:txBody>
      </p:sp>
      <p:sp>
        <p:nvSpPr>
          <p:cNvPr id="220" name="TextBox 219"/>
          <p:cNvSpPr txBox="1"/>
          <p:nvPr/>
        </p:nvSpPr>
        <p:spPr>
          <a:xfrm>
            <a:off x="76200" y="2819400"/>
            <a:ext cx="405225" cy="369332"/>
          </a:xfrm>
          <a:prstGeom prst="rect">
            <a:avLst/>
          </a:prstGeom>
          <a:noFill/>
        </p:spPr>
        <p:txBody>
          <a:bodyPr wrap="none" rtlCol="0">
            <a:spAutoFit/>
          </a:bodyPr>
          <a:lstStyle/>
          <a:p>
            <a:r>
              <a:rPr lang="en-US" dirty="0">
                <a:latin typeface="+mn-lt"/>
              </a:rPr>
              <a:t>RF</a:t>
            </a:r>
          </a:p>
        </p:txBody>
      </p:sp>
      <p:sp>
        <p:nvSpPr>
          <p:cNvPr id="221" name="TextBox 220"/>
          <p:cNvSpPr txBox="1"/>
          <p:nvPr/>
        </p:nvSpPr>
        <p:spPr>
          <a:xfrm>
            <a:off x="33407" y="4038600"/>
            <a:ext cx="576193" cy="369332"/>
          </a:xfrm>
          <a:prstGeom prst="rect">
            <a:avLst/>
          </a:prstGeom>
          <a:noFill/>
        </p:spPr>
        <p:txBody>
          <a:bodyPr wrap="none" rtlCol="0">
            <a:spAutoFit/>
          </a:bodyPr>
          <a:lstStyle/>
          <a:p>
            <a:r>
              <a:rPr lang="en-US" dirty="0">
                <a:latin typeface="+mn-lt"/>
              </a:rPr>
              <a:t>ALU</a:t>
            </a:r>
          </a:p>
        </p:txBody>
      </p:sp>
      <p:sp>
        <p:nvSpPr>
          <p:cNvPr id="222" name="TextBox 221"/>
          <p:cNvSpPr txBox="1"/>
          <p:nvPr/>
        </p:nvSpPr>
        <p:spPr>
          <a:xfrm>
            <a:off x="0" y="4800600"/>
            <a:ext cx="616685" cy="369332"/>
          </a:xfrm>
          <a:prstGeom prst="rect">
            <a:avLst/>
          </a:prstGeom>
          <a:noFill/>
        </p:spPr>
        <p:txBody>
          <a:bodyPr wrap="none" rtlCol="0">
            <a:spAutoFit/>
          </a:bodyPr>
          <a:lstStyle/>
          <a:p>
            <a:r>
              <a:rPr lang="en-US" dirty="0">
                <a:latin typeface="+mn-lt"/>
              </a:rPr>
              <a:t>MEM</a:t>
            </a:r>
          </a:p>
        </p:txBody>
      </p:sp>
      <p:sp>
        <p:nvSpPr>
          <p:cNvPr id="223" name="TextBox 222"/>
          <p:cNvSpPr txBox="1"/>
          <p:nvPr/>
        </p:nvSpPr>
        <p:spPr>
          <a:xfrm>
            <a:off x="76200" y="5804158"/>
            <a:ext cx="519204" cy="369332"/>
          </a:xfrm>
          <a:prstGeom prst="rect">
            <a:avLst/>
          </a:prstGeom>
          <a:noFill/>
        </p:spPr>
        <p:txBody>
          <a:bodyPr wrap="none" rtlCol="0">
            <a:spAutoFit/>
          </a:bodyPr>
          <a:lstStyle/>
          <a:p>
            <a:r>
              <a:rPr lang="en-US" dirty="0">
                <a:latin typeface="+mn-lt"/>
              </a:rPr>
              <a:t>WB</a:t>
            </a:r>
          </a:p>
        </p:txBody>
      </p:sp>
      <p:sp>
        <p:nvSpPr>
          <p:cNvPr id="226" name="Line 418"/>
          <p:cNvSpPr>
            <a:spLocks noChangeShapeType="1"/>
          </p:cNvSpPr>
          <p:nvPr/>
        </p:nvSpPr>
        <p:spPr bwMode="auto">
          <a:xfrm>
            <a:off x="1594645" y="3729038"/>
            <a:ext cx="100995" cy="1587"/>
          </a:xfrm>
          <a:prstGeom prst="line">
            <a:avLst/>
          </a:prstGeom>
          <a:noFill/>
          <a:ln w="4763">
            <a:solidFill>
              <a:srgbClr val="FF0000"/>
            </a:solidFill>
            <a:round/>
            <a:headEnd/>
            <a:tailEnd/>
          </a:ln>
        </p:spPr>
        <p:txBody>
          <a:bodyPr/>
          <a:lstStyle/>
          <a:p>
            <a:endParaRPr lang="en-US">
              <a:solidFill>
                <a:srgbClr val="C00000"/>
              </a:solidFill>
            </a:endParaRPr>
          </a:p>
        </p:txBody>
      </p:sp>
      <p:sp>
        <p:nvSpPr>
          <p:cNvPr id="227" name="Freeform 419"/>
          <p:cNvSpPr>
            <a:spLocks/>
          </p:cNvSpPr>
          <p:nvPr/>
        </p:nvSpPr>
        <p:spPr bwMode="auto">
          <a:xfrm flipH="1">
            <a:off x="1677817" y="3706813"/>
            <a:ext cx="53468" cy="38100"/>
          </a:xfrm>
          <a:custGeom>
            <a:avLst/>
            <a:gdLst>
              <a:gd name="T0" fmla="*/ 0 w 42"/>
              <a:gd name="T1" fmla="*/ 2147483647 h 28"/>
              <a:gd name="T2" fmla="*/ 2147483647 w 42"/>
              <a:gd name="T3" fmla="*/ 2147483647 h 28"/>
              <a:gd name="T4" fmla="*/ 2147483647 w 42"/>
              <a:gd name="T5" fmla="*/ 2147483647 h 28"/>
              <a:gd name="T6" fmla="*/ 2147483647 w 42"/>
              <a:gd name="T7" fmla="*/ 2147483647 h 28"/>
              <a:gd name="T8" fmla="*/ 2147483647 w 42"/>
              <a:gd name="T9" fmla="*/ 2147483647 h 28"/>
              <a:gd name="T10" fmla="*/ 2147483647 w 42"/>
              <a:gd name="T11" fmla="*/ 0 h 28"/>
              <a:gd name="T12" fmla="*/ 2147483647 w 42"/>
              <a:gd name="T13" fmla="*/ 0 h 28"/>
              <a:gd name="T14" fmla="*/ 0 w 42"/>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28"/>
              <a:gd name="T26" fmla="*/ 42 w 42"/>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28">
                <a:moveTo>
                  <a:pt x="0" y="14"/>
                </a:moveTo>
                <a:lnTo>
                  <a:pt x="42" y="28"/>
                </a:lnTo>
                <a:lnTo>
                  <a:pt x="21" y="14"/>
                </a:lnTo>
                <a:lnTo>
                  <a:pt x="42" y="0"/>
                </a:lnTo>
                <a:lnTo>
                  <a:pt x="0" y="14"/>
                </a:lnTo>
                <a:close/>
              </a:path>
            </a:pathLst>
          </a:custGeom>
          <a:solidFill>
            <a:srgbClr val="000000"/>
          </a:solidFill>
          <a:ln w="9525">
            <a:solidFill>
              <a:srgbClr val="FF0000"/>
            </a:solidFill>
            <a:round/>
            <a:headEnd/>
            <a:tailEnd/>
          </a:ln>
        </p:spPr>
        <p:txBody>
          <a:bodyPr/>
          <a:lstStyle/>
          <a:p>
            <a:endParaRPr lang="en-US">
              <a:solidFill>
                <a:srgbClr val="C00000"/>
              </a:solidFill>
            </a:endParaRPr>
          </a:p>
        </p:txBody>
      </p:sp>
      <p:sp>
        <p:nvSpPr>
          <p:cNvPr id="228" name="Freeform 420"/>
          <p:cNvSpPr>
            <a:spLocks/>
          </p:cNvSpPr>
          <p:nvPr/>
        </p:nvSpPr>
        <p:spPr bwMode="auto">
          <a:xfrm flipH="1">
            <a:off x="1677817" y="3711575"/>
            <a:ext cx="53468" cy="38100"/>
          </a:xfrm>
          <a:custGeom>
            <a:avLst/>
            <a:gdLst>
              <a:gd name="T0" fmla="*/ 0 w 42"/>
              <a:gd name="T1" fmla="*/ 2147483647 h 28"/>
              <a:gd name="T2" fmla="*/ 2147483647 w 42"/>
              <a:gd name="T3" fmla="*/ 2147483647 h 28"/>
              <a:gd name="T4" fmla="*/ 2147483647 w 42"/>
              <a:gd name="T5" fmla="*/ 2147483647 h 28"/>
              <a:gd name="T6" fmla="*/ 2147483647 w 42"/>
              <a:gd name="T7" fmla="*/ 2147483647 h 28"/>
              <a:gd name="T8" fmla="*/ 2147483647 w 42"/>
              <a:gd name="T9" fmla="*/ 2147483647 h 28"/>
              <a:gd name="T10" fmla="*/ 2147483647 w 42"/>
              <a:gd name="T11" fmla="*/ 0 h 28"/>
              <a:gd name="T12" fmla="*/ 2147483647 w 42"/>
              <a:gd name="T13" fmla="*/ 0 h 28"/>
              <a:gd name="T14" fmla="*/ 0 w 42"/>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28"/>
              <a:gd name="T26" fmla="*/ 42 w 42"/>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28">
                <a:moveTo>
                  <a:pt x="0" y="14"/>
                </a:moveTo>
                <a:lnTo>
                  <a:pt x="42" y="28"/>
                </a:lnTo>
                <a:lnTo>
                  <a:pt x="21" y="14"/>
                </a:lnTo>
                <a:lnTo>
                  <a:pt x="42" y="0"/>
                </a:lnTo>
                <a:lnTo>
                  <a:pt x="0" y="14"/>
                </a:lnTo>
              </a:path>
            </a:pathLst>
          </a:custGeom>
          <a:noFill/>
          <a:ln w="4763">
            <a:solidFill>
              <a:srgbClr val="FF0000"/>
            </a:solidFill>
            <a:round/>
            <a:headEnd/>
            <a:tailEnd/>
          </a:ln>
        </p:spPr>
        <p:txBody>
          <a:bodyPr/>
          <a:lstStyle/>
          <a:p>
            <a:endParaRPr lang="en-US">
              <a:solidFill>
                <a:srgbClr val="C00000"/>
              </a:solidFill>
            </a:endParaRPr>
          </a:p>
        </p:txBody>
      </p:sp>
      <p:sp>
        <p:nvSpPr>
          <p:cNvPr id="230" name="Freeform 422"/>
          <p:cNvSpPr>
            <a:spLocks/>
          </p:cNvSpPr>
          <p:nvPr/>
        </p:nvSpPr>
        <p:spPr bwMode="auto">
          <a:xfrm flipH="1">
            <a:off x="1676399" y="3429000"/>
            <a:ext cx="215235" cy="236538"/>
          </a:xfrm>
          <a:custGeom>
            <a:avLst/>
            <a:gdLst>
              <a:gd name="T0" fmla="*/ 2147483647 w 234"/>
              <a:gd name="T1" fmla="*/ 0 h 143"/>
              <a:gd name="T2" fmla="*/ 0 w 234"/>
              <a:gd name="T3" fmla="*/ 0 h 143"/>
              <a:gd name="T4" fmla="*/ 0 w 234"/>
              <a:gd name="T5" fmla="*/ 2147483647 h 143"/>
              <a:gd name="T6" fmla="*/ 0 60000 65536"/>
              <a:gd name="T7" fmla="*/ 0 60000 65536"/>
              <a:gd name="T8" fmla="*/ 0 60000 65536"/>
              <a:gd name="T9" fmla="*/ 0 w 234"/>
              <a:gd name="T10" fmla="*/ 0 h 143"/>
              <a:gd name="T11" fmla="*/ 234 w 234"/>
              <a:gd name="T12" fmla="*/ 143 h 143"/>
            </a:gdLst>
            <a:ahLst/>
            <a:cxnLst>
              <a:cxn ang="T6">
                <a:pos x="T0" y="T1"/>
              </a:cxn>
              <a:cxn ang="T7">
                <a:pos x="T2" y="T3"/>
              </a:cxn>
              <a:cxn ang="T8">
                <a:pos x="T4" y="T5"/>
              </a:cxn>
            </a:cxnLst>
            <a:rect l="T9" t="T10" r="T11" b="T12"/>
            <a:pathLst>
              <a:path w="234" h="143">
                <a:moveTo>
                  <a:pt x="234" y="0"/>
                </a:moveTo>
                <a:lnTo>
                  <a:pt x="0" y="0"/>
                </a:lnTo>
                <a:lnTo>
                  <a:pt x="0" y="143"/>
                </a:lnTo>
              </a:path>
            </a:pathLst>
          </a:custGeom>
          <a:noFill/>
          <a:ln w="4763">
            <a:solidFill>
              <a:schemeClr val="tx1">
                <a:lumMod val="50000"/>
                <a:lumOff val="50000"/>
              </a:schemeClr>
            </a:solidFill>
            <a:round/>
            <a:headEnd/>
            <a:tailEnd/>
          </a:ln>
        </p:spPr>
        <p:txBody>
          <a:bodyPr/>
          <a:lstStyle/>
          <a:p>
            <a:endParaRPr lang="en-US"/>
          </a:p>
        </p:txBody>
      </p:sp>
      <p:sp>
        <p:nvSpPr>
          <p:cNvPr id="231" name="Freeform 423"/>
          <p:cNvSpPr>
            <a:spLocks/>
          </p:cNvSpPr>
          <p:nvPr/>
        </p:nvSpPr>
        <p:spPr bwMode="auto">
          <a:xfrm>
            <a:off x="1875298" y="3616325"/>
            <a:ext cx="38616" cy="57150"/>
          </a:xfrm>
          <a:custGeom>
            <a:avLst/>
            <a:gdLst>
              <a:gd name="T0" fmla="*/ 2147483647 w 31"/>
              <a:gd name="T1" fmla="*/ 2147483647 h 42"/>
              <a:gd name="T2" fmla="*/ 2147483647 w 31"/>
              <a:gd name="T3" fmla="*/ 0 h 42"/>
              <a:gd name="T4" fmla="*/ 2147483647 w 31"/>
              <a:gd name="T5" fmla="*/ 0 h 42"/>
              <a:gd name="T6" fmla="*/ 2147483647 w 31"/>
              <a:gd name="T7" fmla="*/ 2147483647 h 42"/>
              <a:gd name="T8" fmla="*/ 2147483647 w 31"/>
              <a:gd name="T9" fmla="*/ 2147483647 h 42"/>
              <a:gd name="T10" fmla="*/ 0 w 31"/>
              <a:gd name="T11" fmla="*/ 0 h 42"/>
              <a:gd name="T12" fmla="*/ 0 w 31"/>
              <a:gd name="T13" fmla="*/ 0 h 42"/>
              <a:gd name="T14" fmla="*/ 2147483647 w 31"/>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42"/>
              <a:gd name="T26" fmla="*/ 31 w 31"/>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42">
                <a:moveTo>
                  <a:pt x="14" y="42"/>
                </a:moveTo>
                <a:lnTo>
                  <a:pt x="31" y="0"/>
                </a:lnTo>
                <a:lnTo>
                  <a:pt x="14" y="21"/>
                </a:lnTo>
                <a:lnTo>
                  <a:pt x="0" y="0"/>
                </a:lnTo>
                <a:lnTo>
                  <a:pt x="14" y="42"/>
                </a:lnTo>
                <a:close/>
              </a:path>
            </a:pathLst>
          </a:custGeom>
          <a:solidFill>
            <a:srgbClr val="000000"/>
          </a:solidFill>
          <a:ln w="9525">
            <a:solidFill>
              <a:schemeClr val="tx1">
                <a:lumMod val="50000"/>
                <a:lumOff val="50000"/>
              </a:schemeClr>
            </a:solidFill>
            <a:round/>
            <a:headEnd/>
            <a:tailEnd/>
          </a:ln>
        </p:spPr>
        <p:txBody>
          <a:bodyPr/>
          <a:lstStyle/>
          <a:p>
            <a:endParaRPr lang="en-US"/>
          </a:p>
        </p:txBody>
      </p:sp>
      <p:sp>
        <p:nvSpPr>
          <p:cNvPr id="232" name="Freeform 424"/>
          <p:cNvSpPr>
            <a:spLocks/>
          </p:cNvSpPr>
          <p:nvPr/>
        </p:nvSpPr>
        <p:spPr bwMode="auto">
          <a:xfrm>
            <a:off x="1875298" y="3616325"/>
            <a:ext cx="38616" cy="57150"/>
          </a:xfrm>
          <a:custGeom>
            <a:avLst/>
            <a:gdLst>
              <a:gd name="T0" fmla="*/ 2147483647 w 31"/>
              <a:gd name="T1" fmla="*/ 2147483647 h 42"/>
              <a:gd name="T2" fmla="*/ 2147483647 w 31"/>
              <a:gd name="T3" fmla="*/ 0 h 42"/>
              <a:gd name="T4" fmla="*/ 2147483647 w 31"/>
              <a:gd name="T5" fmla="*/ 0 h 42"/>
              <a:gd name="T6" fmla="*/ 2147483647 w 31"/>
              <a:gd name="T7" fmla="*/ 2147483647 h 42"/>
              <a:gd name="T8" fmla="*/ 2147483647 w 31"/>
              <a:gd name="T9" fmla="*/ 2147483647 h 42"/>
              <a:gd name="T10" fmla="*/ 0 w 31"/>
              <a:gd name="T11" fmla="*/ 0 h 42"/>
              <a:gd name="T12" fmla="*/ 0 w 31"/>
              <a:gd name="T13" fmla="*/ 0 h 42"/>
              <a:gd name="T14" fmla="*/ 2147483647 w 31"/>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42"/>
              <a:gd name="T26" fmla="*/ 31 w 31"/>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42">
                <a:moveTo>
                  <a:pt x="14" y="42"/>
                </a:moveTo>
                <a:lnTo>
                  <a:pt x="31" y="0"/>
                </a:lnTo>
                <a:lnTo>
                  <a:pt x="14" y="21"/>
                </a:lnTo>
                <a:lnTo>
                  <a:pt x="0" y="0"/>
                </a:lnTo>
                <a:lnTo>
                  <a:pt x="14" y="42"/>
                </a:lnTo>
              </a:path>
            </a:pathLst>
          </a:custGeom>
          <a:noFill/>
          <a:ln w="4763">
            <a:solidFill>
              <a:schemeClr val="tx1">
                <a:lumMod val="50000"/>
                <a:lumOff val="50000"/>
              </a:schemeClr>
            </a:solidFill>
            <a:round/>
            <a:headEnd/>
            <a:tailEnd/>
          </a:ln>
        </p:spPr>
        <p:txBody>
          <a:bodyPr/>
          <a:lstStyle/>
          <a:p>
            <a:endParaRPr lang="en-US"/>
          </a:p>
        </p:txBody>
      </p:sp>
      <p:sp>
        <p:nvSpPr>
          <p:cNvPr id="233" name="Freeform 425"/>
          <p:cNvSpPr>
            <a:spLocks/>
          </p:cNvSpPr>
          <p:nvPr/>
        </p:nvSpPr>
        <p:spPr bwMode="auto">
          <a:xfrm>
            <a:off x="1949558" y="3616325"/>
            <a:ext cx="40101" cy="57150"/>
          </a:xfrm>
          <a:custGeom>
            <a:avLst/>
            <a:gdLst>
              <a:gd name="T0" fmla="*/ 2147483647 w 32"/>
              <a:gd name="T1" fmla="*/ 2147483647 h 42"/>
              <a:gd name="T2" fmla="*/ 2147483647 w 32"/>
              <a:gd name="T3" fmla="*/ 0 h 42"/>
              <a:gd name="T4" fmla="*/ 2147483647 w 32"/>
              <a:gd name="T5" fmla="*/ 0 h 42"/>
              <a:gd name="T6" fmla="*/ 2147483647 w 32"/>
              <a:gd name="T7" fmla="*/ 2147483647 h 42"/>
              <a:gd name="T8" fmla="*/ 2147483647 w 32"/>
              <a:gd name="T9" fmla="*/ 2147483647 h 42"/>
              <a:gd name="T10" fmla="*/ 0 w 32"/>
              <a:gd name="T11" fmla="*/ 0 h 42"/>
              <a:gd name="T12" fmla="*/ 0 w 32"/>
              <a:gd name="T13" fmla="*/ 0 h 42"/>
              <a:gd name="T14" fmla="*/ 2147483647 w 32"/>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42"/>
              <a:gd name="T26" fmla="*/ 32 w 32"/>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42">
                <a:moveTo>
                  <a:pt x="14" y="42"/>
                </a:moveTo>
                <a:lnTo>
                  <a:pt x="32"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234" name="Freeform 426"/>
          <p:cNvSpPr>
            <a:spLocks/>
          </p:cNvSpPr>
          <p:nvPr/>
        </p:nvSpPr>
        <p:spPr bwMode="auto">
          <a:xfrm>
            <a:off x="1949558" y="3616325"/>
            <a:ext cx="40101" cy="57150"/>
          </a:xfrm>
          <a:custGeom>
            <a:avLst/>
            <a:gdLst>
              <a:gd name="T0" fmla="*/ 2147483647 w 32"/>
              <a:gd name="T1" fmla="*/ 2147483647 h 42"/>
              <a:gd name="T2" fmla="*/ 2147483647 w 32"/>
              <a:gd name="T3" fmla="*/ 0 h 42"/>
              <a:gd name="T4" fmla="*/ 2147483647 w 32"/>
              <a:gd name="T5" fmla="*/ 0 h 42"/>
              <a:gd name="T6" fmla="*/ 2147483647 w 32"/>
              <a:gd name="T7" fmla="*/ 2147483647 h 42"/>
              <a:gd name="T8" fmla="*/ 2147483647 w 32"/>
              <a:gd name="T9" fmla="*/ 2147483647 h 42"/>
              <a:gd name="T10" fmla="*/ 0 w 32"/>
              <a:gd name="T11" fmla="*/ 0 h 42"/>
              <a:gd name="T12" fmla="*/ 0 w 32"/>
              <a:gd name="T13" fmla="*/ 0 h 42"/>
              <a:gd name="T14" fmla="*/ 2147483647 w 32"/>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42"/>
              <a:gd name="T26" fmla="*/ 32 w 32"/>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42">
                <a:moveTo>
                  <a:pt x="14" y="42"/>
                </a:moveTo>
                <a:lnTo>
                  <a:pt x="32"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235" name="Rectangle 427"/>
          <p:cNvSpPr>
            <a:spLocks noChangeArrowheads="1"/>
          </p:cNvSpPr>
          <p:nvPr/>
        </p:nvSpPr>
        <p:spPr bwMode="auto">
          <a:xfrm>
            <a:off x="1457036" y="3378428"/>
            <a:ext cx="193964" cy="107722"/>
          </a:xfrm>
          <a:prstGeom prst="rect">
            <a:avLst/>
          </a:prstGeom>
          <a:noFill/>
          <a:ln w="9525">
            <a:noFill/>
            <a:miter lim="800000"/>
            <a:headEnd/>
            <a:tailEnd/>
          </a:ln>
        </p:spPr>
        <p:txBody>
          <a:bodyPr wrap="none" lIns="0" tIns="0" rIns="0" bIns="0">
            <a:spAutoFit/>
          </a:bodyPr>
          <a:lstStyle/>
          <a:p>
            <a:pPr eaLnBrk="0" hangingPunct="0"/>
            <a:r>
              <a:rPr lang="en-US" sz="700" b="0" dirty="0"/>
              <a:t>NOP</a:t>
            </a:r>
            <a:endParaRPr lang="en-US" sz="2400" b="0" dirty="0"/>
          </a:p>
        </p:txBody>
      </p:sp>
      <p:sp>
        <p:nvSpPr>
          <p:cNvPr id="236" name="Freeform 434"/>
          <p:cNvSpPr>
            <a:spLocks/>
          </p:cNvSpPr>
          <p:nvPr/>
        </p:nvSpPr>
        <p:spPr bwMode="auto">
          <a:xfrm>
            <a:off x="1677767" y="2195512"/>
            <a:ext cx="142581" cy="76200"/>
          </a:xfrm>
          <a:custGeom>
            <a:avLst/>
            <a:gdLst>
              <a:gd name="T0" fmla="*/ 0 w 96"/>
              <a:gd name="T1" fmla="*/ 0 h 48"/>
              <a:gd name="T2" fmla="*/ 2147483647 w 96"/>
              <a:gd name="T3" fmla="*/ 0 h 48"/>
              <a:gd name="T4" fmla="*/ 2147483647 w 96"/>
              <a:gd name="T5" fmla="*/ 2147483647 h 48"/>
              <a:gd name="T6" fmla="*/ 0 60000 65536"/>
              <a:gd name="T7" fmla="*/ 0 60000 65536"/>
              <a:gd name="T8" fmla="*/ 0 60000 65536"/>
              <a:gd name="T9" fmla="*/ 0 w 96"/>
              <a:gd name="T10" fmla="*/ 0 h 48"/>
              <a:gd name="T11" fmla="*/ 96 w 96"/>
              <a:gd name="T12" fmla="*/ 48 h 48"/>
            </a:gdLst>
            <a:ahLst/>
            <a:cxnLst>
              <a:cxn ang="T6">
                <a:pos x="T0" y="T1"/>
              </a:cxn>
              <a:cxn ang="T7">
                <a:pos x="T2" y="T3"/>
              </a:cxn>
              <a:cxn ang="T8">
                <a:pos x="T4" y="T5"/>
              </a:cxn>
            </a:cxnLst>
            <a:rect l="T9" t="T10" r="T11" b="T12"/>
            <a:pathLst>
              <a:path w="96" h="48">
                <a:moveTo>
                  <a:pt x="0" y="0"/>
                </a:moveTo>
                <a:lnTo>
                  <a:pt x="96" y="0"/>
                </a:lnTo>
                <a:lnTo>
                  <a:pt x="96" y="48"/>
                </a:lnTo>
              </a:path>
            </a:pathLst>
          </a:custGeom>
          <a:noFill/>
          <a:ln w="9525">
            <a:solidFill>
              <a:schemeClr val="tx1">
                <a:lumMod val="50000"/>
                <a:lumOff val="50000"/>
              </a:schemeClr>
            </a:solidFill>
            <a:round/>
            <a:headEnd/>
            <a:tailEnd/>
          </a:ln>
        </p:spPr>
        <p:txBody>
          <a:bodyPr wrap="none" anchor="ctr"/>
          <a:lstStyle/>
          <a:p>
            <a:endParaRPr lang="en-US"/>
          </a:p>
        </p:txBody>
      </p:sp>
      <p:sp>
        <p:nvSpPr>
          <p:cNvPr id="237" name="Freeform 435"/>
          <p:cNvSpPr>
            <a:spLocks/>
          </p:cNvSpPr>
          <p:nvPr/>
        </p:nvSpPr>
        <p:spPr bwMode="auto">
          <a:xfrm>
            <a:off x="1804011" y="2228850"/>
            <a:ext cx="34160" cy="57150"/>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solidFill>
              <a:schemeClr val="tx1">
                <a:lumMod val="50000"/>
                <a:lumOff val="50000"/>
              </a:schemeClr>
            </a:solidFill>
            <a:round/>
            <a:headEnd/>
            <a:tailEnd/>
          </a:ln>
        </p:spPr>
        <p:txBody>
          <a:bodyPr/>
          <a:lstStyle/>
          <a:p>
            <a:endParaRPr lang="en-US"/>
          </a:p>
        </p:txBody>
      </p:sp>
      <p:sp>
        <p:nvSpPr>
          <p:cNvPr id="238" name="Freeform 436"/>
          <p:cNvSpPr>
            <a:spLocks/>
          </p:cNvSpPr>
          <p:nvPr/>
        </p:nvSpPr>
        <p:spPr bwMode="auto">
          <a:xfrm>
            <a:off x="1804011" y="2228850"/>
            <a:ext cx="34160" cy="57150"/>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chemeClr val="tx1">
                <a:lumMod val="50000"/>
                <a:lumOff val="50000"/>
              </a:schemeClr>
            </a:solidFill>
            <a:round/>
            <a:headEnd/>
            <a:tailEnd/>
          </a:ln>
        </p:spPr>
        <p:txBody>
          <a:bodyPr/>
          <a:lstStyle/>
          <a:p>
            <a:endParaRPr lang="en-US"/>
          </a:p>
        </p:txBody>
      </p:sp>
      <p:sp>
        <p:nvSpPr>
          <p:cNvPr id="239" name="Rectangle 437"/>
          <p:cNvSpPr>
            <a:spLocks noChangeArrowheads="1"/>
          </p:cNvSpPr>
          <p:nvPr/>
        </p:nvSpPr>
        <p:spPr bwMode="auto">
          <a:xfrm>
            <a:off x="1399052" y="2133600"/>
            <a:ext cx="272510" cy="107722"/>
          </a:xfrm>
          <a:prstGeom prst="rect">
            <a:avLst/>
          </a:prstGeom>
          <a:noFill/>
          <a:ln w="9525">
            <a:noFill/>
            <a:miter lim="800000"/>
            <a:headEnd/>
            <a:tailEnd/>
          </a:ln>
        </p:spPr>
        <p:txBody>
          <a:bodyPr wrap="none" lIns="0" tIns="0" rIns="0" bIns="0">
            <a:spAutoFit/>
          </a:bodyPr>
          <a:lstStyle/>
          <a:p>
            <a:pPr eaLnBrk="0" hangingPunct="0"/>
            <a:r>
              <a:rPr lang="en-US" sz="700" b="0" dirty="0"/>
              <a:t>STALL</a:t>
            </a:r>
            <a:endParaRPr lang="en-US" sz="2400" b="0" dirty="0"/>
          </a:p>
        </p:txBody>
      </p:sp>
      <p:sp>
        <p:nvSpPr>
          <p:cNvPr id="240" name="Freeform 434"/>
          <p:cNvSpPr>
            <a:spLocks/>
          </p:cNvSpPr>
          <p:nvPr/>
        </p:nvSpPr>
        <p:spPr bwMode="auto">
          <a:xfrm>
            <a:off x="566825" y="2195512"/>
            <a:ext cx="142581" cy="76200"/>
          </a:xfrm>
          <a:custGeom>
            <a:avLst/>
            <a:gdLst>
              <a:gd name="T0" fmla="*/ 0 w 96"/>
              <a:gd name="T1" fmla="*/ 0 h 48"/>
              <a:gd name="T2" fmla="*/ 2147483647 w 96"/>
              <a:gd name="T3" fmla="*/ 0 h 48"/>
              <a:gd name="T4" fmla="*/ 2147483647 w 96"/>
              <a:gd name="T5" fmla="*/ 2147483647 h 48"/>
              <a:gd name="T6" fmla="*/ 0 60000 65536"/>
              <a:gd name="T7" fmla="*/ 0 60000 65536"/>
              <a:gd name="T8" fmla="*/ 0 60000 65536"/>
              <a:gd name="T9" fmla="*/ 0 w 96"/>
              <a:gd name="T10" fmla="*/ 0 h 48"/>
              <a:gd name="T11" fmla="*/ 96 w 96"/>
              <a:gd name="T12" fmla="*/ 48 h 48"/>
            </a:gdLst>
            <a:ahLst/>
            <a:cxnLst>
              <a:cxn ang="T6">
                <a:pos x="T0" y="T1"/>
              </a:cxn>
              <a:cxn ang="T7">
                <a:pos x="T2" y="T3"/>
              </a:cxn>
              <a:cxn ang="T8">
                <a:pos x="T4" y="T5"/>
              </a:cxn>
            </a:cxnLst>
            <a:rect l="T9" t="T10" r="T11" b="T12"/>
            <a:pathLst>
              <a:path w="96" h="48">
                <a:moveTo>
                  <a:pt x="0" y="0"/>
                </a:moveTo>
                <a:lnTo>
                  <a:pt x="96" y="0"/>
                </a:lnTo>
                <a:lnTo>
                  <a:pt x="96" y="48"/>
                </a:lnTo>
              </a:path>
            </a:pathLst>
          </a:custGeom>
          <a:noFill/>
          <a:ln w="9525">
            <a:solidFill>
              <a:schemeClr val="tx1">
                <a:lumMod val="50000"/>
                <a:lumOff val="50000"/>
              </a:schemeClr>
            </a:solidFill>
            <a:round/>
            <a:headEnd/>
            <a:tailEnd/>
          </a:ln>
        </p:spPr>
        <p:txBody>
          <a:bodyPr wrap="none" anchor="ctr"/>
          <a:lstStyle/>
          <a:p>
            <a:endParaRPr lang="en-US"/>
          </a:p>
        </p:txBody>
      </p:sp>
      <p:sp>
        <p:nvSpPr>
          <p:cNvPr id="241" name="Freeform 435"/>
          <p:cNvSpPr>
            <a:spLocks/>
          </p:cNvSpPr>
          <p:nvPr/>
        </p:nvSpPr>
        <p:spPr bwMode="auto">
          <a:xfrm>
            <a:off x="693069" y="2228850"/>
            <a:ext cx="34160" cy="57150"/>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solidFill>
              <a:schemeClr val="tx1">
                <a:lumMod val="50000"/>
                <a:lumOff val="50000"/>
              </a:schemeClr>
            </a:solidFill>
            <a:round/>
            <a:headEnd/>
            <a:tailEnd/>
          </a:ln>
        </p:spPr>
        <p:txBody>
          <a:bodyPr/>
          <a:lstStyle/>
          <a:p>
            <a:endParaRPr lang="en-US"/>
          </a:p>
        </p:txBody>
      </p:sp>
      <p:sp>
        <p:nvSpPr>
          <p:cNvPr id="242" name="Freeform 436"/>
          <p:cNvSpPr>
            <a:spLocks/>
          </p:cNvSpPr>
          <p:nvPr/>
        </p:nvSpPr>
        <p:spPr bwMode="auto">
          <a:xfrm>
            <a:off x="693069" y="2228850"/>
            <a:ext cx="34160" cy="57150"/>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chemeClr val="tx1">
                <a:lumMod val="50000"/>
                <a:lumOff val="50000"/>
              </a:schemeClr>
            </a:solidFill>
            <a:round/>
            <a:headEnd/>
            <a:tailEnd/>
          </a:ln>
        </p:spPr>
        <p:txBody>
          <a:bodyPr/>
          <a:lstStyle/>
          <a:p>
            <a:endParaRPr lang="en-US"/>
          </a:p>
        </p:txBody>
      </p:sp>
      <p:sp>
        <p:nvSpPr>
          <p:cNvPr id="243" name="Rectangle 437"/>
          <p:cNvSpPr>
            <a:spLocks noChangeArrowheads="1"/>
          </p:cNvSpPr>
          <p:nvPr/>
        </p:nvSpPr>
        <p:spPr bwMode="auto">
          <a:xfrm>
            <a:off x="288110" y="2133600"/>
            <a:ext cx="272510" cy="107722"/>
          </a:xfrm>
          <a:prstGeom prst="rect">
            <a:avLst/>
          </a:prstGeom>
          <a:noFill/>
          <a:ln w="9525">
            <a:noFill/>
            <a:miter lim="800000"/>
            <a:headEnd/>
            <a:tailEnd/>
          </a:ln>
        </p:spPr>
        <p:txBody>
          <a:bodyPr wrap="none" lIns="0" tIns="0" rIns="0" bIns="0">
            <a:spAutoFit/>
          </a:bodyPr>
          <a:lstStyle/>
          <a:p>
            <a:pPr eaLnBrk="0" hangingPunct="0"/>
            <a:r>
              <a:rPr lang="en-US" sz="700" b="0" dirty="0"/>
              <a:t>STALL</a:t>
            </a:r>
            <a:endParaRPr lang="en-US" sz="2400" b="0" dirty="0"/>
          </a:p>
        </p:txBody>
      </p:sp>
      <p:sp>
        <p:nvSpPr>
          <p:cNvPr id="244" name="Freeform 434"/>
          <p:cNvSpPr>
            <a:spLocks/>
          </p:cNvSpPr>
          <p:nvPr/>
        </p:nvSpPr>
        <p:spPr bwMode="auto">
          <a:xfrm>
            <a:off x="578202" y="1313180"/>
            <a:ext cx="142581" cy="76200"/>
          </a:xfrm>
          <a:custGeom>
            <a:avLst/>
            <a:gdLst>
              <a:gd name="T0" fmla="*/ 0 w 96"/>
              <a:gd name="T1" fmla="*/ 0 h 48"/>
              <a:gd name="T2" fmla="*/ 2147483647 w 96"/>
              <a:gd name="T3" fmla="*/ 0 h 48"/>
              <a:gd name="T4" fmla="*/ 2147483647 w 96"/>
              <a:gd name="T5" fmla="*/ 2147483647 h 48"/>
              <a:gd name="T6" fmla="*/ 0 60000 65536"/>
              <a:gd name="T7" fmla="*/ 0 60000 65536"/>
              <a:gd name="T8" fmla="*/ 0 60000 65536"/>
              <a:gd name="T9" fmla="*/ 0 w 96"/>
              <a:gd name="T10" fmla="*/ 0 h 48"/>
              <a:gd name="T11" fmla="*/ 96 w 96"/>
              <a:gd name="T12" fmla="*/ 48 h 48"/>
            </a:gdLst>
            <a:ahLst/>
            <a:cxnLst>
              <a:cxn ang="T6">
                <a:pos x="T0" y="T1"/>
              </a:cxn>
              <a:cxn ang="T7">
                <a:pos x="T2" y="T3"/>
              </a:cxn>
              <a:cxn ang="T8">
                <a:pos x="T4" y="T5"/>
              </a:cxn>
            </a:cxnLst>
            <a:rect l="T9" t="T10" r="T11" b="T12"/>
            <a:pathLst>
              <a:path w="96" h="48">
                <a:moveTo>
                  <a:pt x="0" y="0"/>
                </a:moveTo>
                <a:lnTo>
                  <a:pt x="96" y="0"/>
                </a:lnTo>
                <a:lnTo>
                  <a:pt x="96" y="48"/>
                </a:lnTo>
              </a:path>
            </a:pathLst>
          </a:custGeom>
          <a:noFill/>
          <a:ln w="9525">
            <a:solidFill>
              <a:schemeClr val="tx1">
                <a:lumMod val="50000"/>
                <a:lumOff val="50000"/>
              </a:schemeClr>
            </a:solidFill>
            <a:round/>
            <a:headEnd/>
            <a:tailEnd/>
          </a:ln>
        </p:spPr>
        <p:txBody>
          <a:bodyPr wrap="none" anchor="ctr"/>
          <a:lstStyle/>
          <a:p>
            <a:endParaRPr lang="en-US"/>
          </a:p>
        </p:txBody>
      </p:sp>
      <p:sp>
        <p:nvSpPr>
          <p:cNvPr id="245" name="Freeform 435"/>
          <p:cNvSpPr>
            <a:spLocks/>
          </p:cNvSpPr>
          <p:nvPr/>
        </p:nvSpPr>
        <p:spPr bwMode="auto">
          <a:xfrm>
            <a:off x="704446" y="1346518"/>
            <a:ext cx="34160" cy="57150"/>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solidFill>
              <a:schemeClr val="tx1">
                <a:lumMod val="50000"/>
                <a:lumOff val="50000"/>
              </a:schemeClr>
            </a:solidFill>
            <a:round/>
            <a:headEnd/>
            <a:tailEnd/>
          </a:ln>
        </p:spPr>
        <p:txBody>
          <a:bodyPr/>
          <a:lstStyle/>
          <a:p>
            <a:endParaRPr lang="en-US"/>
          </a:p>
        </p:txBody>
      </p:sp>
      <p:sp>
        <p:nvSpPr>
          <p:cNvPr id="246" name="Freeform 436"/>
          <p:cNvSpPr>
            <a:spLocks/>
          </p:cNvSpPr>
          <p:nvPr/>
        </p:nvSpPr>
        <p:spPr bwMode="auto">
          <a:xfrm>
            <a:off x="704446" y="1346518"/>
            <a:ext cx="34160" cy="57150"/>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chemeClr val="tx1">
                <a:lumMod val="50000"/>
                <a:lumOff val="50000"/>
              </a:schemeClr>
            </a:solidFill>
            <a:round/>
            <a:headEnd/>
            <a:tailEnd/>
          </a:ln>
        </p:spPr>
        <p:txBody>
          <a:bodyPr/>
          <a:lstStyle/>
          <a:p>
            <a:endParaRPr lang="en-US"/>
          </a:p>
        </p:txBody>
      </p:sp>
      <p:sp>
        <p:nvSpPr>
          <p:cNvPr id="247" name="Rectangle 437"/>
          <p:cNvSpPr>
            <a:spLocks noChangeArrowheads="1"/>
          </p:cNvSpPr>
          <p:nvPr/>
        </p:nvSpPr>
        <p:spPr bwMode="auto">
          <a:xfrm>
            <a:off x="260890" y="1263878"/>
            <a:ext cx="272510" cy="107722"/>
          </a:xfrm>
          <a:prstGeom prst="rect">
            <a:avLst/>
          </a:prstGeom>
          <a:noFill/>
          <a:ln w="9525">
            <a:noFill/>
            <a:miter lim="800000"/>
            <a:headEnd/>
            <a:tailEnd/>
          </a:ln>
        </p:spPr>
        <p:txBody>
          <a:bodyPr wrap="none" lIns="0" tIns="0" rIns="0" bIns="0">
            <a:spAutoFit/>
          </a:bodyPr>
          <a:lstStyle/>
          <a:p>
            <a:pPr eaLnBrk="0" hangingPunct="0"/>
            <a:r>
              <a:rPr lang="en-US" sz="700" b="0" dirty="0"/>
              <a:t>STALL</a:t>
            </a:r>
            <a:endParaRPr lang="en-US" sz="2400" b="0" dirty="0"/>
          </a:p>
        </p:txBody>
      </p:sp>
      <p:sp>
        <p:nvSpPr>
          <p:cNvPr id="248" name="Freeform 247"/>
          <p:cNvSpPr>
            <a:spLocks/>
          </p:cNvSpPr>
          <p:nvPr/>
        </p:nvSpPr>
        <p:spPr bwMode="auto">
          <a:xfrm>
            <a:off x="2506518" y="3663016"/>
            <a:ext cx="310411" cy="74872"/>
          </a:xfrm>
          <a:custGeom>
            <a:avLst/>
            <a:gdLst>
              <a:gd name="T0" fmla="*/ 0 w 388"/>
              <a:gd name="T1" fmla="*/ 0 h 63"/>
              <a:gd name="T2" fmla="*/ 2147483647 w 388"/>
              <a:gd name="T3" fmla="*/ 0 h 63"/>
              <a:gd name="T4" fmla="*/ 2147483647 w 388"/>
              <a:gd name="T5" fmla="*/ 2147483647 h 63"/>
              <a:gd name="T6" fmla="*/ 2147483647 w 388"/>
              <a:gd name="T7" fmla="*/ 2147483647 h 63"/>
              <a:gd name="T8" fmla="*/ 0 w 388"/>
              <a:gd name="T9" fmla="*/ 0 h 63"/>
              <a:gd name="T10" fmla="*/ 0 60000 65536"/>
              <a:gd name="T11" fmla="*/ 0 60000 65536"/>
              <a:gd name="T12" fmla="*/ 0 60000 65536"/>
              <a:gd name="T13" fmla="*/ 0 60000 65536"/>
              <a:gd name="T14" fmla="*/ 0 60000 65536"/>
              <a:gd name="T15" fmla="*/ 0 w 388"/>
              <a:gd name="T16" fmla="*/ 0 h 63"/>
              <a:gd name="T17" fmla="*/ 388 w 388"/>
              <a:gd name="T18" fmla="*/ 63 h 63"/>
            </a:gdLst>
            <a:ahLst/>
            <a:cxnLst>
              <a:cxn ang="T10">
                <a:pos x="T0" y="T1"/>
              </a:cxn>
              <a:cxn ang="T11">
                <a:pos x="T2" y="T3"/>
              </a:cxn>
              <a:cxn ang="T12">
                <a:pos x="T4" y="T5"/>
              </a:cxn>
              <a:cxn ang="T13">
                <a:pos x="T6" y="T7"/>
              </a:cxn>
              <a:cxn ang="T14">
                <a:pos x="T8" y="T9"/>
              </a:cxn>
            </a:cxnLst>
            <a:rect l="T15" t="T16" r="T17" b="T18"/>
            <a:pathLst>
              <a:path w="388" h="63">
                <a:moveTo>
                  <a:pt x="0" y="0"/>
                </a:moveTo>
                <a:lnTo>
                  <a:pt x="388" y="0"/>
                </a:lnTo>
                <a:lnTo>
                  <a:pt x="339" y="63"/>
                </a:lnTo>
                <a:lnTo>
                  <a:pt x="49" y="63"/>
                </a:lnTo>
                <a:lnTo>
                  <a:pt x="0" y="0"/>
                </a:lnTo>
              </a:path>
            </a:pathLst>
          </a:custGeom>
          <a:noFill/>
          <a:ln w="11113">
            <a:solidFill>
              <a:srgbClr val="000000"/>
            </a:solidFill>
            <a:round/>
            <a:headEnd/>
            <a:tailEnd/>
          </a:ln>
        </p:spPr>
        <p:txBody>
          <a:bodyPr/>
          <a:lstStyle/>
          <a:p>
            <a:endParaRPr lang="en-US"/>
          </a:p>
        </p:txBody>
      </p:sp>
      <p:sp>
        <p:nvSpPr>
          <p:cNvPr id="249" name="Line 265"/>
          <p:cNvSpPr>
            <a:spLocks noChangeShapeType="1"/>
          </p:cNvSpPr>
          <p:nvPr/>
        </p:nvSpPr>
        <p:spPr bwMode="auto">
          <a:xfrm>
            <a:off x="3470351" y="3044825"/>
            <a:ext cx="0" cy="609600"/>
          </a:xfrm>
          <a:prstGeom prst="line">
            <a:avLst/>
          </a:prstGeom>
          <a:noFill/>
          <a:ln w="4763">
            <a:solidFill>
              <a:srgbClr val="000000"/>
            </a:solidFill>
            <a:round/>
            <a:headEnd/>
            <a:tailEnd/>
          </a:ln>
        </p:spPr>
        <p:txBody>
          <a:bodyPr/>
          <a:lstStyle/>
          <a:p>
            <a:endParaRPr lang="en-US"/>
          </a:p>
        </p:txBody>
      </p:sp>
      <p:sp>
        <p:nvSpPr>
          <p:cNvPr id="250" name="Rectangle 258"/>
          <p:cNvSpPr>
            <a:spLocks noChangeArrowheads="1"/>
          </p:cNvSpPr>
          <p:nvPr/>
        </p:nvSpPr>
        <p:spPr bwMode="auto">
          <a:xfrm>
            <a:off x="2330526" y="3228975"/>
            <a:ext cx="41275" cy="92075"/>
          </a:xfrm>
          <a:prstGeom prst="rect">
            <a:avLst/>
          </a:prstGeom>
          <a:noFill/>
          <a:ln w="9525">
            <a:noFill/>
            <a:miter lim="800000"/>
            <a:headEnd/>
            <a:tailEnd/>
          </a:ln>
        </p:spPr>
        <p:txBody>
          <a:bodyPr wrap="none" lIns="0" tIns="0" rIns="0" bIns="0">
            <a:spAutoFit/>
          </a:bodyPr>
          <a:lstStyle/>
          <a:p>
            <a:pPr eaLnBrk="0" hangingPunct="0"/>
            <a:r>
              <a:rPr lang="en-US" sz="600" b="0" dirty="0">
                <a:solidFill>
                  <a:srgbClr val="000000"/>
                </a:solidFill>
              </a:rPr>
              <a:t>Z</a:t>
            </a:r>
            <a:endParaRPr lang="en-US" b="0" dirty="0"/>
          </a:p>
        </p:txBody>
      </p:sp>
      <p:sp>
        <p:nvSpPr>
          <p:cNvPr id="251" name="Line 59"/>
          <p:cNvSpPr>
            <a:spLocks noChangeShapeType="1"/>
          </p:cNvSpPr>
          <p:nvPr/>
        </p:nvSpPr>
        <p:spPr bwMode="auto">
          <a:xfrm flipH="1">
            <a:off x="2432125" y="3276600"/>
            <a:ext cx="295275" cy="0"/>
          </a:xfrm>
          <a:prstGeom prst="line">
            <a:avLst/>
          </a:prstGeom>
          <a:noFill/>
          <a:ln w="4763">
            <a:solidFill>
              <a:srgbClr val="000000"/>
            </a:solidFill>
            <a:round/>
            <a:headEnd/>
            <a:tailEnd/>
          </a:ln>
        </p:spPr>
        <p:txBody>
          <a:bodyPr/>
          <a:lstStyle/>
          <a:p>
            <a:endParaRPr lang="en-US"/>
          </a:p>
        </p:txBody>
      </p:sp>
      <p:grpSp>
        <p:nvGrpSpPr>
          <p:cNvPr id="252" name="Group 579"/>
          <p:cNvGrpSpPr/>
          <p:nvPr/>
        </p:nvGrpSpPr>
        <p:grpSpPr>
          <a:xfrm rot="10800000">
            <a:off x="2408314" y="3234531"/>
            <a:ext cx="252412" cy="84137"/>
            <a:chOff x="1676400" y="3030538"/>
            <a:chExt cx="252412" cy="84137"/>
          </a:xfrm>
        </p:grpSpPr>
        <p:sp>
          <p:nvSpPr>
            <p:cNvPr id="253" name="Freeform 247"/>
            <p:cNvSpPr>
              <a:spLocks/>
            </p:cNvSpPr>
            <p:nvPr/>
          </p:nvSpPr>
          <p:spPr bwMode="auto">
            <a:xfrm>
              <a:off x="1873250" y="3049588"/>
              <a:ext cx="55562" cy="42862"/>
            </a:xfrm>
            <a:custGeom>
              <a:avLst/>
              <a:gdLst>
                <a:gd name="T0" fmla="*/ 2147483647 w 42"/>
                <a:gd name="T1" fmla="*/ 2147483647 h 32"/>
                <a:gd name="T2" fmla="*/ 0 w 42"/>
                <a:gd name="T3" fmla="*/ 0 h 32"/>
                <a:gd name="T4" fmla="*/ 0 w 42"/>
                <a:gd name="T5" fmla="*/ 0 h 32"/>
                <a:gd name="T6" fmla="*/ 2147483647 w 42"/>
                <a:gd name="T7" fmla="*/ 2147483647 h 32"/>
                <a:gd name="T8" fmla="*/ 2147483647 w 42"/>
                <a:gd name="T9" fmla="*/ 2147483647 h 32"/>
                <a:gd name="T10" fmla="*/ 0 w 42"/>
                <a:gd name="T11" fmla="*/ 2147483647 h 32"/>
                <a:gd name="T12" fmla="*/ 0 w 42"/>
                <a:gd name="T13" fmla="*/ 2147483647 h 32"/>
                <a:gd name="T14" fmla="*/ 2147483647 w 42"/>
                <a:gd name="T15" fmla="*/ 2147483647 h 32"/>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32"/>
                <a:gd name="T26" fmla="*/ 42 w 42"/>
                <a:gd name="T27" fmla="*/ 32 h 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32">
                  <a:moveTo>
                    <a:pt x="42" y="18"/>
                  </a:moveTo>
                  <a:lnTo>
                    <a:pt x="0" y="0"/>
                  </a:lnTo>
                  <a:lnTo>
                    <a:pt x="21" y="18"/>
                  </a:lnTo>
                  <a:lnTo>
                    <a:pt x="0" y="32"/>
                  </a:lnTo>
                  <a:lnTo>
                    <a:pt x="42" y="18"/>
                  </a:lnTo>
                  <a:close/>
                </a:path>
              </a:pathLst>
            </a:custGeom>
            <a:solidFill>
              <a:srgbClr val="000000"/>
            </a:solidFill>
            <a:ln w="9525">
              <a:noFill/>
              <a:round/>
              <a:headEnd/>
              <a:tailEnd/>
            </a:ln>
          </p:spPr>
          <p:txBody>
            <a:bodyPr/>
            <a:lstStyle/>
            <a:p>
              <a:endParaRPr lang="en-US"/>
            </a:p>
          </p:txBody>
        </p:sp>
        <p:sp>
          <p:nvSpPr>
            <p:cNvPr id="254" name="Freeform 248"/>
            <p:cNvSpPr>
              <a:spLocks/>
            </p:cNvSpPr>
            <p:nvPr/>
          </p:nvSpPr>
          <p:spPr bwMode="auto">
            <a:xfrm>
              <a:off x="1873250" y="3049588"/>
              <a:ext cx="55562" cy="42862"/>
            </a:xfrm>
            <a:custGeom>
              <a:avLst/>
              <a:gdLst>
                <a:gd name="T0" fmla="*/ 2147483647 w 42"/>
                <a:gd name="T1" fmla="*/ 2147483647 h 32"/>
                <a:gd name="T2" fmla="*/ 0 w 42"/>
                <a:gd name="T3" fmla="*/ 0 h 32"/>
                <a:gd name="T4" fmla="*/ 0 w 42"/>
                <a:gd name="T5" fmla="*/ 0 h 32"/>
                <a:gd name="T6" fmla="*/ 2147483647 w 42"/>
                <a:gd name="T7" fmla="*/ 2147483647 h 32"/>
                <a:gd name="T8" fmla="*/ 2147483647 w 42"/>
                <a:gd name="T9" fmla="*/ 2147483647 h 32"/>
                <a:gd name="T10" fmla="*/ 0 w 42"/>
                <a:gd name="T11" fmla="*/ 2147483647 h 32"/>
                <a:gd name="T12" fmla="*/ 0 w 42"/>
                <a:gd name="T13" fmla="*/ 2147483647 h 32"/>
                <a:gd name="T14" fmla="*/ 2147483647 w 42"/>
                <a:gd name="T15" fmla="*/ 2147483647 h 32"/>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32"/>
                <a:gd name="T26" fmla="*/ 42 w 42"/>
                <a:gd name="T27" fmla="*/ 32 h 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32">
                  <a:moveTo>
                    <a:pt x="42" y="18"/>
                  </a:moveTo>
                  <a:lnTo>
                    <a:pt x="0" y="0"/>
                  </a:lnTo>
                  <a:lnTo>
                    <a:pt x="21" y="18"/>
                  </a:lnTo>
                  <a:lnTo>
                    <a:pt x="0" y="32"/>
                  </a:lnTo>
                  <a:lnTo>
                    <a:pt x="42" y="18"/>
                  </a:lnTo>
                </a:path>
              </a:pathLst>
            </a:custGeom>
            <a:noFill/>
            <a:ln w="4763">
              <a:solidFill>
                <a:srgbClr val="000000"/>
              </a:solidFill>
              <a:round/>
              <a:headEnd/>
              <a:tailEnd/>
            </a:ln>
          </p:spPr>
          <p:txBody>
            <a:bodyPr/>
            <a:lstStyle/>
            <a:p>
              <a:endParaRPr lang="en-US"/>
            </a:p>
          </p:txBody>
        </p:sp>
        <p:sp>
          <p:nvSpPr>
            <p:cNvPr id="255" name="Freeform 250"/>
            <p:cNvSpPr>
              <a:spLocks/>
            </p:cNvSpPr>
            <p:nvPr/>
          </p:nvSpPr>
          <p:spPr bwMode="auto">
            <a:xfrm>
              <a:off x="1727200" y="3030538"/>
              <a:ext cx="107950" cy="84137"/>
            </a:xfrm>
            <a:custGeom>
              <a:avLst/>
              <a:gdLst>
                <a:gd name="T0" fmla="*/ 2147483647 w 81"/>
                <a:gd name="T1" fmla="*/ 2147483647 h 63"/>
                <a:gd name="T2" fmla="*/ 2147483647 w 81"/>
                <a:gd name="T3" fmla="*/ 2147483647 h 63"/>
                <a:gd name="T4" fmla="*/ 2147483647 w 81"/>
                <a:gd name="T5" fmla="*/ 2147483647 h 63"/>
                <a:gd name="T6" fmla="*/ 2147483647 w 81"/>
                <a:gd name="T7" fmla="*/ 2147483647 h 63"/>
                <a:gd name="T8" fmla="*/ 2147483647 w 81"/>
                <a:gd name="T9" fmla="*/ 2147483647 h 63"/>
                <a:gd name="T10" fmla="*/ 2147483647 w 81"/>
                <a:gd name="T11" fmla="*/ 2147483647 h 63"/>
                <a:gd name="T12" fmla="*/ 0 w 81"/>
                <a:gd name="T13" fmla="*/ 2147483647 h 63"/>
                <a:gd name="T14" fmla="*/ 0 w 81"/>
                <a:gd name="T15" fmla="*/ 2147483647 h 63"/>
                <a:gd name="T16" fmla="*/ 2147483647 w 81"/>
                <a:gd name="T17" fmla="*/ 2147483647 h 63"/>
                <a:gd name="T18" fmla="*/ 2147483647 w 81"/>
                <a:gd name="T19" fmla="*/ 2147483647 h 63"/>
                <a:gd name="T20" fmla="*/ 2147483647 w 81"/>
                <a:gd name="T21" fmla="*/ 2147483647 h 63"/>
                <a:gd name="T22" fmla="*/ 0 w 81"/>
                <a:gd name="T23" fmla="*/ 0 h 63"/>
                <a:gd name="T24" fmla="*/ 0 w 81"/>
                <a:gd name="T25" fmla="*/ 0 h 63"/>
                <a:gd name="T26" fmla="*/ 2147483647 w 81"/>
                <a:gd name="T27" fmla="*/ 0 h 63"/>
                <a:gd name="T28" fmla="*/ 2147483647 w 81"/>
                <a:gd name="T29" fmla="*/ 0 h 63"/>
                <a:gd name="T30" fmla="*/ 2147483647 w 81"/>
                <a:gd name="T31" fmla="*/ 2147483647 h 63"/>
                <a:gd name="T32" fmla="*/ 2147483647 w 81"/>
                <a:gd name="T33" fmla="*/ 2147483647 h 63"/>
                <a:gd name="T34" fmla="*/ 2147483647 w 81"/>
                <a:gd name="T35" fmla="*/ 2147483647 h 63"/>
                <a:gd name="T36" fmla="*/ 2147483647 w 81"/>
                <a:gd name="T37" fmla="*/ 2147483647 h 6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81"/>
                <a:gd name="T58" fmla="*/ 0 h 63"/>
                <a:gd name="T59" fmla="*/ 81 w 81"/>
                <a:gd name="T60" fmla="*/ 63 h 6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81" h="63">
                  <a:moveTo>
                    <a:pt x="81" y="32"/>
                  </a:moveTo>
                  <a:lnTo>
                    <a:pt x="67" y="42"/>
                  </a:lnTo>
                  <a:lnTo>
                    <a:pt x="53" y="53"/>
                  </a:lnTo>
                  <a:lnTo>
                    <a:pt x="42" y="56"/>
                  </a:lnTo>
                  <a:lnTo>
                    <a:pt x="32" y="60"/>
                  </a:lnTo>
                  <a:lnTo>
                    <a:pt x="18" y="60"/>
                  </a:lnTo>
                  <a:lnTo>
                    <a:pt x="0" y="63"/>
                  </a:lnTo>
                  <a:lnTo>
                    <a:pt x="11" y="46"/>
                  </a:lnTo>
                  <a:lnTo>
                    <a:pt x="14" y="32"/>
                  </a:lnTo>
                  <a:lnTo>
                    <a:pt x="11" y="14"/>
                  </a:lnTo>
                  <a:lnTo>
                    <a:pt x="0" y="0"/>
                  </a:lnTo>
                  <a:lnTo>
                    <a:pt x="18" y="0"/>
                  </a:lnTo>
                  <a:lnTo>
                    <a:pt x="32" y="0"/>
                  </a:lnTo>
                  <a:lnTo>
                    <a:pt x="42" y="4"/>
                  </a:lnTo>
                  <a:lnTo>
                    <a:pt x="53" y="7"/>
                  </a:lnTo>
                  <a:lnTo>
                    <a:pt x="67" y="18"/>
                  </a:lnTo>
                  <a:lnTo>
                    <a:pt x="81" y="32"/>
                  </a:lnTo>
                  <a:close/>
                </a:path>
              </a:pathLst>
            </a:custGeom>
            <a:solidFill>
              <a:srgbClr val="FFFFFF"/>
            </a:solidFill>
            <a:ln w="9525">
              <a:noFill/>
              <a:round/>
              <a:headEnd/>
              <a:tailEnd/>
            </a:ln>
          </p:spPr>
          <p:txBody>
            <a:bodyPr/>
            <a:lstStyle/>
            <a:p>
              <a:endParaRPr lang="en-US"/>
            </a:p>
          </p:txBody>
        </p:sp>
        <p:sp>
          <p:nvSpPr>
            <p:cNvPr id="256" name="Freeform 251"/>
            <p:cNvSpPr>
              <a:spLocks/>
            </p:cNvSpPr>
            <p:nvPr/>
          </p:nvSpPr>
          <p:spPr bwMode="auto">
            <a:xfrm>
              <a:off x="1727200" y="3030538"/>
              <a:ext cx="107950" cy="84137"/>
            </a:xfrm>
            <a:custGeom>
              <a:avLst/>
              <a:gdLst>
                <a:gd name="T0" fmla="*/ 2147483647 w 81"/>
                <a:gd name="T1" fmla="*/ 2147483647 h 63"/>
                <a:gd name="T2" fmla="*/ 2147483647 w 81"/>
                <a:gd name="T3" fmla="*/ 2147483647 h 63"/>
                <a:gd name="T4" fmla="*/ 2147483647 w 81"/>
                <a:gd name="T5" fmla="*/ 2147483647 h 63"/>
                <a:gd name="T6" fmla="*/ 2147483647 w 81"/>
                <a:gd name="T7" fmla="*/ 2147483647 h 63"/>
                <a:gd name="T8" fmla="*/ 2147483647 w 81"/>
                <a:gd name="T9" fmla="*/ 2147483647 h 63"/>
                <a:gd name="T10" fmla="*/ 2147483647 w 81"/>
                <a:gd name="T11" fmla="*/ 2147483647 h 63"/>
                <a:gd name="T12" fmla="*/ 0 w 81"/>
                <a:gd name="T13" fmla="*/ 2147483647 h 63"/>
                <a:gd name="T14" fmla="*/ 0 w 81"/>
                <a:gd name="T15" fmla="*/ 2147483647 h 63"/>
                <a:gd name="T16" fmla="*/ 2147483647 w 81"/>
                <a:gd name="T17" fmla="*/ 2147483647 h 63"/>
                <a:gd name="T18" fmla="*/ 2147483647 w 81"/>
                <a:gd name="T19" fmla="*/ 2147483647 h 63"/>
                <a:gd name="T20" fmla="*/ 2147483647 w 81"/>
                <a:gd name="T21" fmla="*/ 2147483647 h 63"/>
                <a:gd name="T22" fmla="*/ 0 w 81"/>
                <a:gd name="T23" fmla="*/ 0 h 63"/>
                <a:gd name="T24" fmla="*/ 0 w 81"/>
                <a:gd name="T25" fmla="*/ 0 h 63"/>
                <a:gd name="T26" fmla="*/ 2147483647 w 81"/>
                <a:gd name="T27" fmla="*/ 0 h 63"/>
                <a:gd name="T28" fmla="*/ 2147483647 w 81"/>
                <a:gd name="T29" fmla="*/ 0 h 63"/>
                <a:gd name="T30" fmla="*/ 2147483647 w 81"/>
                <a:gd name="T31" fmla="*/ 2147483647 h 63"/>
                <a:gd name="T32" fmla="*/ 2147483647 w 81"/>
                <a:gd name="T33" fmla="*/ 2147483647 h 63"/>
                <a:gd name="T34" fmla="*/ 2147483647 w 81"/>
                <a:gd name="T35" fmla="*/ 2147483647 h 63"/>
                <a:gd name="T36" fmla="*/ 2147483647 w 81"/>
                <a:gd name="T37" fmla="*/ 2147483647 h 6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81"/>
                <a:gd name="T58" fmla="*/ 0 h 63"/>
                <a:gd name="T59" fmla="*/ 81 w 81"/>
                <a:gd name="T60" fmla="*/ 63 h 6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81" h="63">
                  <a:moveTo>
                    <a:pt x="81" y="32"/>
                  </a:moveTo>
                  <a:lnTo>
                    <a:pt x="67" y="42"/>
                  </a:lnTo>
                  <a:lnTo>
                    <a:pt x="53" y="53"/>
                  </a:lnTo>
                  <a:lnTo>
                    <a:pt x="42" y="56"/>
                  </a:lnTo>
                  <a:lnTo>
                    <a:pt x="32" y="60"/>
                  </a:lnTo>
                  <a:lnTo>
                    <a:pt x="18" y="60"/>
                  </a:lnTo>
                  <a:lnTo>
                    <a:pt x="0" y="63"/>
                  </a:lnTo>
                  <a:lnTo>
                    <a:pt x="11" y="46"/>
                  </a:lnTo>
                  <a:lnTo>
                    <a:pt x="14" y="32"/>
                  </a:lnTo>
                  <a:lnTo>
                    <a:pt x="11" y="14"/>
                  </a:lnTo>
                  <a:lnTo>
                    <a:pt x="0" y="0"/>
                  </a:lnTo>
                  <a:lnTo>
                    <a:pt x="18" y="0"/>
                  </a:lnTo>
                  <a:lnTo>
                    <a:pt x="32" y="0"/>
                  </a:lnTo>
                  <a:lnTo>
                    <a:pt x="42" y="4"/>
                  </a:lnTo>
                  <a:lnTo>
                    <a:pt x="53" y="7"/>
                  </a:lnTo>
                  <a:lnTo>
                    <a:pt x="67" y="18"/>
                  </a:lnTo>
                  <a:lnTo>
                    <a:pt x="81" y="32"/>
                  </a:lnTo>
                </a:path>
              </a:pathLst>
            </a:custGeom>
            <a:noFill/>
            <a:ln w="4763">
              <a:solidFill>
                <a:srgbClr val="000000"/>
              </a:solidFill>
              <a:round/>
              <a:headEnd/>
              <a:tailEnd/>
            </a:ln>
          </p:spPr>
          <p:txBody>
            <a:bodyPr/>
            <a:lstStyle/>
            <a:p>
              <a:endParaRPr lang="en-US"/>
            </a:p>
          </p:txBody>
        </p:sp>
        <p:sp>
          <p:nvSpPr>
            <p:cNvPr id="257" name="Freeform 252"/>
            <p:cNvSpPr>
              <a:spLocks/>
            </p:cNvSpPr>
            <p:nvPr/>
          </p:nvSpPr>
          <p:spPr bwMode="auto">
            <a:xfrm>
              <a:off x="1835150" y="3059113"/>
              <a:ext cx="19050" cy="23812"/>
            </a:xfrm>
            <a:custGeom>
              <a:avLst/>
              <a:gdLst>
                <a:gd name="T0" fmla="*/ 2147483647 w 14"/>
                <a:gd name="T1" fmla="*/ 2147483647 h 18"/>
                <a:gd name="T2" fmla="*/ 2147483647 w 14"/>
                <a:gd name="T3" fmla="*/ 2147483647 h 18"/>
                <a:gd name="T4" fmla="*/ 2147483647 w 14"/>
                <a:gd name="T5" fmla="*/ 2147483647 h 18"/>
                <a:gd name="T6" fmla="*/ 2147483647 w 14"/>
                <a:gd name="T7" fmla="*/ 2147483647 h 18"/>
                <a:gd name="T8" fmla="*/ 2147483647 w 14"/>
                <a:gd name="T9" fmla="*/ 2147483647 h 18"/>
                <a:gd name="T10" fmla="*/ 0 w 14"/>
                <a:gd name="T11" fmla="*/ 2147483647 h 18"/>
                <a:gd name="T12" fmla="*/ 0 w 14"/>
                <a:gd name="T13" fmla="*/ 2147483647 h 18"/>
                <a:gd name="T14" fmla="*/ 2147483647 w 14"/>
                <a:gd name="T15" fmla="*/ 2147483647 h 18"/>
                <a:gd name="T16" fmla="*/ 2147483647 w 14"/>
                <a:gd name="T17" fmla="*/ 0 h 18"/>
                <a:gd name="T18" fmla="*/ 2147483647 w 14"/>
                <a:gd name="T19" fmla="*/ 0 h 18"/>
                <a:gd name="T20" fmla="*/ 2147483647 w 14"/>
                <a:gd name="T21" fmla="*/ 2147483647 h 18"/>
                <a:gd name="T22" fmla="*/ 2147483647 w 14"/>
                <a:gd name="T23" fmla="*/ 2147483647 h 1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4"/>
                <a:gd name="T37" fmla="*/ 0 h 18"/>
                <a:gd name="T38" fmla="*/ 14 w 14"/>
                <a:gd name="T39" fmla="*/ 18 h 1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4" h="18">
                  <a:moveTo>
                    <a:pt x="14" y="11"/>
                  </a:moveTo>
                  <a:lnTo>
                    <a:pt x="14" y="14"/>
                  </a:lnTo>
                  <a:lnTo>
                    <a:pt x="7" y="18"/>
                  </a:lnTo>
                  <a:lnTo>
                    <a:pt x="3" y="14"/>
                  </a:lnTo>
                  <a:lnTo>
                    <a:pt x="0" y="11"/>
                  </a:lnTo>
                  <a:lnTo>
                    <a:pt x="3" y="4"/>
                  </a:lnTo>
                  <a:lnTo>
                    <a:pt x="7" y="0"/>
                  </a:lnTo>
                  <a:lnTo>
                    <a:pt x="14" y="4"/>
                  </a:lnTo>
                  <a:lnTo>
                    <a:pt x="14" y="11"/>
                  </a:lnTo>
                  <a:close/>
                </a:path>
              </a:pathLst>
            </a:custGeom>
            <a:solidFill>
              <a:srgbClr val="FFFFFF"/>
            </a:solidFill>
            <a:ln w="9525">
              <a:noFill/>
              <a:round/>
              <a:headEnd/>
              <a:tailEnd/>
            </a:ln>
          </p:spPr>
          <p:txBody>
            <a:bodyPr/>
            <a:lstStyle/>
            <a:p>
              <a:endParaRPr lang="en-US"/>
            </a:p>
          </p:txBody>
        </p:sp>
        <p:sp>
          <p:nvSpPr>
            <p:cNvPr id="258" name="Freeform 253"/>
            <p:cNvSpPr>
              <a:spLocks/>
            </p:cNvSpPr>
            <p:nvPr/>
          </p:nvSpPr>
          <p:spPr bwMode="auto">
            <a:xfrm>
              <a:off x="1835150" y="3059113"/>
              <a:ext cx="19050" cy="23812"/>
            </a:xfrm>
            <a:custGeom>
              <a:avLst/>
              <a:gdLst>
                <a:gd name="T0" fmla="*/ 2147483647 w 14"/>
                <a:gd name="T1" fmla="*/ 2147483647 h 18"/>
                <a:gd name="T2" fmla="*/ 2147483647 w 14"/>
                <a:gd name="T3" fmla="*/ 2147483647 h 18"/>
                <a:gd name="T4" fmla="*/ 2147483647 w 14"/>
                <a:gd name="T5" fmla="*/ 2147483647 h 18"/>
                <a:gd name="T6" fmla="*/ 2147483647 w 14"/>
                <a:gd name="T7" fmla="*/ 2147483647 h 18"/>
                <a:gd name="T8" fmla="*/ 2147483647 w 14"/>
                <a:gd name="T9" fmla="*/ 2147483647 h 18"/>
                <a:gd name="T10" fmla="*/ 0 w 14"/>
                <a:gd name="T11" fmla="*/ 2147483647 h 18"/>
                <a:gd name="T12" fmla="*/ 0 w 14"/>
                <a:gd name="T13" fmla="*/ 2147483647 h 18"/>
                <a:gd name="T14" fmla="*/ 2147483647 w 14"/>
                <a:gd name="T15" fmla="*/ 2147483647 h 18"/>
                <a:gd name="T16" fmla="*/ 2147483647 w 14"/>
                <a:gd name="T17" fmla="*/ 0 h 18"/>
                <a:gd name="T18" fmla="*/ 2147483647 w 14"/>
                <a:gd name="T19" fmla="*/ 0 h 18"/>
                <a:gd name="T20" fmla="*/ 2147483647 w 14"/>
                <a:gd name="T21" fmla="*/ 2147483647 h 18"/>
                <a:gd name="T22" fmla="*/ 2147483647 w 14"/>
                <a:gd name="T23" fmla="*/ 2147483647 h 1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4"/>
                <a:gd name="T37" fmla="*/ 0 h 18"/>
                <a:gd name="T38" fmla="*/ 14 w 14"/>
                <a:gd name="T39" fmla="*/ 18 h 1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4" h="18">
                  <a:moveTo>
                    <a:pt x="14" y="11"/>
                  </a:moveTo>
                  <a:lnTo>
                    <a:pt x="14" y="14"/>
                  </a:lnTo>
                  <a:lnTo>
                    <a:pt x="7" y="18"/>
                  </a:lnTo>
                  <a:lnTo>
                    <a:pt x="3" y="14"/>
                  </a:lnTo>
                  <a:lnTo>
                    <a:pt x="0" y="11"/>
                  </a:lnTo>
                  <a:lnTo>
                    <a:pt x="3" y="4"/>
                  </a:lnTo>
                  <a:lnTo>
                    <a:pt x="7" y="0"/>
                  </a:lnTo>
                  <a:lnTo>
                    <a:pt x="14" y="4"/>
                  </a:lnTo>
                  <a:lnTo>
                    <a:pt x="14" y="11"/>
                  </a:lnTo>
                </a:path>
              </a:pathLst>
            </a:custGeom>
            <a:noFill/>
            <a:ln w="4763">
              <a:solidFill>
                <a:srgbClr val="000000"/>
              </a:solidFill>
              <a:round/>
              <a:headEnd/>
              <a:tailEnd/>
            </a:ln>
          </p:spPr>
          <p:txBody>
            <a:bodyPr/>
            <a:lstStyle/>
            <a:p>
              <a:endParaRPr lang="en-US"/>
            </a:p>
          </p:txBody>
        </p:sp>
        <p:sp>
          <p:nvSpPr>
            <p:cNvPr id="259" name="Line 257"/>
            <p:cNvSpPr>
              <a:spLocks noChangeShapeType="1"/>
            </p:cNvSpPr>
            <p:nvPr/>
          </p:nvSpPr>
          <p:spPr bwMode="auto">
            <a:xfrm flipV="1">
              <a:off x="1676400" y="3049588"/>
              <a:ext cx="41275" cy="42862"/>
            </a:xfrm>
            <a:prstGeom prst="line">
              <a:avLst/>
            </a:prstGeom>
            <a:noFill/>
            <a:ln w="4763">
              <a:solidFill>
                <a:srgbClr val="000000"/>
              </a:solidFill>
              <a:round/>
              <a:headEnd/>
              <a:tailEnd/>
            </a:ln>
          </p:spPr>
          <p:txBody>
            <a:bodyPr/>
            <a:lstStyle/>
            <a:p>
              <a:endParaRPr lang="en-US"/>
            </a:p>
          </p:txBody>
        </p:sp>
      </p:grpSp>
      <p:sp>
        <p:nvSpPr>
          <p:cNvPr id="260" name="Line 59"/>
          <p:cNvSpPr>
            <a:spLocks noChangeShapeType="1"/>
          </p:cNvSpPr>
          <p:nvPr/>
        </p:nvSpPr>
        <p:spPr bwMode="auto">
          <a:xfrm flipH="1">
            <a:off x="2727400" y="3276600"/>
            <a:ext cx="85725" cy="0"/>
          </a:xfrm>
          <a:prstGeom prst="line">
            <a:avLst/>
          </a:prstGeom>
          <a:noFill/>
          <a:ln w="4763">
            <a:solidFill>
              <a:srgbClr val="000000"/>
            </a:solidFill>
            <a:round/>
            <a:headEnd/>
            <a:tailEnd/>
          </a:ln>
        </p:spPr>
        <p:txBody>
          <a:bodyPr/>
          <a:lstStyle/>
          <a:p>
            <a:endParaRPr lang="en-US"/>
          </a:p>
        </p:txBody>
      </p:sp>
      <p:sp>
        <p:nvSpPr>
          <p:cNvPr id="261" name="Freeform 260"/>
          <p:cNvSpPr>
            <a:spLocks/>
          </p:cNvSpPr>
          <p:nvPr/>
        </p:nvSpPr>
        <p:spPr bwMode="auto">
          <a:xfrm>
            <a:off x="2775026" y="3260725"/>
            <a:ext cx="53468" cy="31525"/>
          </a:xfrm>
          <a:custGeom>
            <a:avLst/>
            <a:gdLst>
              <a:gd name="T0" fmla="*/ 2147483647 w 42"/>
              <a:gd name="T1" fmla="*/ 2147483647 h 28"/>
              <a:gd name="T2" fmla="*/ 0 w 42"/>
              <a:gd name="T3" fmla="*/ 0 h 28"/>
              <a:gd name="T4" fmla="*/ 0 w 42"/>
              <a:gd name="T5" fmla="*/ 0 h 28"/>
              <a:gd name="T6" fmla="*/ 2147483647 w 42"/>
              <a:gd name="T7" fmla="*/ 2147483647 h 28"/>
              <a:gd name="T8" fmla="*/ 2147483647 w 42"/>
              <a:gd name="T9" fmla="*/ 2147483647 h 28"/>
              <a:gd name="T10" fmla="*/ 0 w 42"/>
              <a:gd name="T11" fmla="*/ 2147483647 h 28"/>
              <a:gd name="T12" fmla="*/ 0 w 42"/>
              <a:gd name="T13" fmla="*/ 2147483647 h 28"/>
              <a:gd name="T14" fmla="*/ 2147483647 w 42"/>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28"/>
              <a:gd name="T26" fmla="*/ 42 w 42"/>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28">
                <a:moveTo>
                  <a:pt x="42" y="14"/>
                </a:moveTo>
                <a:lnTo>
                  <a:pt x="0" y="0"/>
                </a:lnTo>
                <a:lnTo>
                  <a:pt x="21" y="14"/>
                </a:lnTo>
                <a:lnTo>
                  <a:pt x="0" y="28"/>
                </a:lnTo>
                <a:lnTo>
                  <a:pt x="42" y="14"/>
                </a:lnTo>
              </a:path>
            </a:pathLst>
          </a:custGeom>
          <a:noFill/>
          <a:ln w="4763">
            <a:solidFill>
              <a:srgbClr val="000000"/>
            </a:solidFill>
            <a:round/>
            <a:headEnd/>
            <a:tailEnd/>
          </a:ln>
        </p:spPr>
        <p:txBody>
          <a:bodyPr/>
          <a:lstStyle/>
          <a:p>
            <a:endParaRPr lang="en-US"/>
          </a:p>
        </p:txBody>
      </p:sp>
      <p:sp>
        <p:nvSpPr>
          <p:cNvPr id="262" name="Rectangle 258"/>
          <p:cNvSpPr>
            <a:spLocks noChangeArrowheads="1"/>
          </p:cNvSpPr>
          <p:nvPr/>
        </p:nvSpPr>
        <p:spPr bwMode="auto">
          <a:xfrm>
            <a:off x="2867101" y="3225800"/>
            <a:ext cx="84960" cy="92333"/>
          </a:xfrm>
          <a:prstGeom prst="rect">
            <a:avLst/>
          </a:prstGeom>
          <a:noFill/>
          <a:ln w="9525">
            <a:noFill/>
            <a:miter lim="800000"/>
            <a:headEnd/>
            <a:tailEnd/>
          </a:ln>
        </p:spPr>
        <p:txBody>
          <a:bodyPr wrap="none" lIns="0" tIns="0" rIns="0" bIns="0">
            <a:spAutoFit/>
          </a:bodyPr>
          <a:lstStyle/>
          <a:p>
            <a:pPr eaLnBrk="0" hangingPunct="0"/>
            <a:r>
              <a:rPr lang="en-US" sz="600" b="0" dirty="0">
                <a:solidFill>
                  <a:srgbClr val="000000"/>
                </a:solidFill>
              </a:rPr>
              <a:t>JT</a:t>
            </a:r>
            <a:endParaRPr lang="en-US" b="0" dirty="0"/>
          </a:p>
        </p:txBody>
      </p:sp>
      <p:sp>
        <p:nvSpPr>
          <p:cNvPr id="263" name="Freeform 50"/>
          <p:cNvSpPr>
            <a:spLocks/>
          </p:cNvSpPr>
          <p:nvPr/>
        </p:nvSpPr>
        <p:spPr bwMode="auto">
          <a:xfrm>
            <a:off x="1060526" y="982666"/>
            <a:ext cx="38100" cy="55563"/>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noFill/>
            <a:round/>
            <a:headEnd/>
            <a:tailEnd/>
          </a:ln>
        </p:spPr>
        <p:txBody>
          <a:bodyPr/>
          <a:lstStyle/>
          <a:p>
            <a:endParaRPr lang="en-US" sz="2000"/>
          </a:p>
        </p:txBody>
      </p:sp>
      <p:sp>
        <p:nvSpPr>
          <p:cNvPr id="264" name="Freeform 51"/>
          <p:cNvSpPr>
            <a:spLocks/>
          </p:cNvSpPr>
          <p:nvPr/>
        </p:nvSpPr>
        <p:spPr bwMode="auto">
          <a:xfrm>
            <a:off x="1060526" y="982666"/>
            <a:ext cx="38100" cy="55563"/>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000000"/>
            </a:solidFill>
            <a:round/>
            <a:headEnd/>
            <a:tailEnd/>
          </a:ln>
        </p:spPr>
        <p:txBody>
          <a:bodyPr/>
          <a:lstStyle/>
          <a:p>
            <a:endParaRPr lang="en-US" sz="2000"/>
          </a:p>
        </p:txBody>
      </p:sp>
      <p:sp>
        <p:nvSpPr>
          <p:cNvPr id="265" name="Rectangle 66"/>
          <p:cNvSpPr>
            <a:spLocks noChangeArrowheads="1"/>
          </p:cNvSpPr>
          <p:nvPr/>
        </p:nvSpPr>
        <p:spPr bwMode="auto">
          <a:xfrm>
            <a:off x="28578" y="1028704"/>
            <a:ext cx="291747" cy="107722"/>
          </a:xfrm>
          <a:prstGeom prst="rect">
            <a:avLst/>
          </a:prstGeom>
          <a:noFill/>
          <a:ln w="9525">
            <a:noFill/>
            <a:miter lim="800000"/>
            <a:headEnd/>
            <a:tailEnd/>
          </a:ln>
        </p:spPr>
        <p:txBody>
          <a:bodyPr wrap="none" lIns="0" tIns="0" rIns="0" bIns="0">
            <a:spAutoFit/>
          </a:bodyPr>
          <a:lstStyle/>
          <a:p>
            <a:pPr eaLnBrk="0" hangingPunct="0"/>
            <a:r>
              <a:rPr lang="en-US" sz="700" b="0" dirty="0">
                <a:solidFill>
                  <a:srgbClr val="000000"/>
                </a:solidFill>
              </a:rPr>
              <a:t>PCSEL</a:t>
            </a:r>
            <a:endParaRPr lang="en-US" sz="2000" b="0" dirty="0"/>
          </a:p>
        </p:txBody>
      </p:sp>
      <p:sp>
        <p:nvSpPr>
          <p:cNvPr id="266" name="Line 67"/>
          <p:cNvSpPr>
            <a:spLocks noChangeShapeType="1"/>
          </p:cNvSpPr>
          <p:nvPr/>
        </p:nvSpPr>
        <p:spPr bwMode="auto">
          <a:xfrm flipH="1">
            <a:off x="335039" y="1076329"/>
            <a:ext cx="109537" cy="1587"/>
          </a:xfrm>
          <a:prstGeom prst="line">
            <a:avLst/>
          </a:prstGeom>
          <a:noFill/>
          <a:ln w="4763">
            <a:solidFill>
              <a:srgbClr val="000000"/>
            </a:solidFill>
            <a:round/>
            <a:headEnd/>
            <a:tailEnd/>
          </a:ln>
        </p:spPr>
        <p:txBody>
          <a:bodyPr/>
          <a:lstStyle/>
          <a:p>
            <a:endParaRPr lang="en-US" sz="2000"/>
          </a:p>
        </p:txBody>
      </p:sp>
      <p:sp>
        <p:nvSpPr>
          <p:cNvPr id="267" name="Freeform 68"/>
          <p:cNvSpPr>
            <a:spLocks/>
          </p:cNvSpPr>
          <p:nvPr/>
        </p:nvSpPr>
        <p:spPr bwMode="auto">
          <a:xfrm>
            <a:off x="387426" y="1057279"/>
            <a:ext cx="57150" cy="38100"/>
          </a:xfrm>
          <a:custGeom>
            <a:avLst/>
            <a:gdLst>
              <a:gd name="T0" fmla="*/ 2147483647 w 42"/>
              <a:gd name="T1" fmla="*/ 2147483647 h 28"/>
              <a:gd name="T2" fmla="*/ 0 w 42"/>
              <a:gd name="T3" fmla="*/ 0 h 28"/>
              <a:gd name="T4" fmla="*/ 0 w 42"/>
              <a:gd name="T5" fmla="*/ 0 h 28"/>
              <a:gd name="T6" fmla="*/ 2147483647 w 42"/>
              <a:gd name="T7" fmla="*/ 2147483647 h 28"/>
              <a:gd name="T8" fmla="*/ 2147483647 w 42"/>
              <a:gd name="T9" fmla="*/ 2147483647 h 28"/>
              <a:gd name="T10" fmla="*/ 0 w 42"/>
              <a:gd name="T11" fmla="*/ 2147483647 h 28"/>
              <a:gd name="T12" fmla="*/ 0 w 42"/>
              <a:gd name="T13" fmla="*/ 2147483647 h 28"/>
              <a:gd name="T14" fmla="*/ 2147483647 w 42"/>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28"/>
              <a:gd name="T26" fmla="*/ 42 w 42"/>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28">
                <a:moveTo>
                  <a:pt x="42" y="14"/>
                </a:moveTo>
                <a:lnTo>
                  <a:pt x="0" y="0"/>
                </a:lnTo>
                <a:lnTo>
                  <a:pt x="21" y="14"/>
                </a:lnTo>
                <a:lnTo>
                  <a:pt x="0" y="28"/>
                </a:lnTo>
                <a:lnTo>
                  <a:pt x="42" y="14"/>
                </a:lnTo>
                <a:close/>
              </a:path>
            </a:pathLst>
          </a:custGeom>
          <a:solidFill>
            <a:srgbClr val="000000"/>
          </a:solidFill>
          <a:ln w="9525">
            <a:noFill/>
            <a:round/>
            <a:headEnd/>
            <a:tailEnd/>
          </a:ln>
        </p:spPr>
        <p:txBody>
          <a:bodyPr/>
          <a:lstStyle/>
          <a:p>
            <a:endParaRPr lang="en-US" sz="2000"/>
          </a:p>
        </p:txBody>
      </p:sp>
      <p:sp>
        <p:nvSpPr>
          <p:cNvPr id="268" name="Freeform 69"/>
          <p:cNvSpPr>
            <a:spLocks/>
          </p:cNvSpPr>
          <p:nvPr/>
        </p:nvSpPr>
        <p:spPr bwMode="auto">
          <a:xfrm>
            <a:off x="387426" y="1057279"/>
            <a:ext cx="57150" cy="38100"/>
          </a:xfrm>
          <a:custGeom>
            <a:avLst/>
            <a:gdLst>
              <a:gd name="T0" fmla="*/ 2147483647 w 42"/>
              <a:gd name="T1" fmla="*/ 2147483647 h 28"/>
              <a:gd name="T2" fmla="*/ 0 w 42"/>
              <a:gd name="T3" fmla="*/ 0 h 28"/>
              <a:gd name="T4" fmla="*/ 0 w 42"/>
              <a:gd name="T5" fmla="*/ 0 h 28"/>
              <a:gd name="T6" fmla="*/ 2147483647 w 42"/>
              <a:gd name="T7" fmla="*/ 2147483647 h 28"/>
              <a:gd name="T8" fmla="*/ 2147483647 w 42"/>
              <a:gd name="T9" fmla="*/ 2147483647 h 28"/>
              <a:gd name="T10" fmla="*/ 0 w 42"/>
              <a:gd name="T11" fmla="*/ 2147483647 h 28"/>
              <a:gd name="T12" fmla="*/ 0 w 42"/>
              <a:gd name="T13" fmla="*/ 2147483647 h 28"/>
              <a:gd name="T14" fmla="*/ 2147483647 w 42"/>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28"/>
              <a:gd name="T26" fmla="*/ 42 w 42"/>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28">
                <a:moveTo>
                  <a:pt x="42" y="14"/>
                </a:moveTo>
                <a:lnTo>
                  <a:pt x="0" y="0"/>
                </a:lnTo>
                <a:lnTo>
                  <a:pt x="21" y="14"/>
                </a:lnTo>
                <a:lnTo>
                  <a:pt x="0" y="28"/>
                </a:lnTo>
                <a:lnTo>
                  <a:pt x="42" y="14"/>
                </a:lnTo>
              </a:path>
            </a:pathLst>
          </a:custGeom>
          <a:noFill/>
          <a:ln w="4763">
            <a:solidFill>
              <a:srgbClr val="000000"/>
            </a:solidFill>
            <a:round/>
            <a:headEnd/>
            <a:tailEnd/>
          </a:ln>
        </p:spPr>
        <p:txBody>
          <a:bodyPr/>
          <a:lstStyle/>
          <a:p>
            <a:endParaRPr lang="en-US" sz="2000"/>
          </a:p>
        </p:txBody>
      </p:sp>
      <p:sp>
        <p:nvSpPr>
          <p:cNvPr id="269" name="Line 73"/>
          <p:cNvSpPr>
            <a:spLocks noChangeShapeType="1"/>
          </p:cNvSpPr>
          <p:nvPr/>
        </p:nvSpPr>
        <p:spPr bwMode="auto">
          <a:xfrm flipV="1">
            <a:off x="781126" y="908054"/>
            <a:ext cx="1588" cy="125412"/>
          </a:xfrm>
          <a:prstGeom prst="line">
            <a:avLst/>
          </a:prstGeom>
          <a:noFill/>
          <a:ln w="4763">
            <a:solidFill>
              <a:srgbClr val="000000"/>
            </a:solidFill>
            <a:round/>
            <a:headEnd/>
            <a:tailEnd/>
          </a:ln>
        </p:spPr>
        <p:txBody>
          <a:bodyPr/>
          <a:lstStyle/>
          <a:p>
            <a:endParaRPr lang="en-US" sz="2000"/>
          </a:p>
        </p:txBody>
      </p:sp>
      <p:sp>
        <p:nvSpPr>
          <p:cNvPr id="270" name="Freeform 74"/>
          <p:cNvSpPr>
            <a:spLocks/>
          </p:cNvSpPr>
          <p:nvPr/>
        </p:nvSpPr>
        <p:spPr bwMode="auto">
          <a:xfrm>
            <a:off x="762076" y="976316"/>
            <a:ext cx="38100" cy="57150"/>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noFill/>
            <a:round/>
            <a:headEnd/>
            <a:tailEnd/>
          </a:ln>
        </p:spPr>
        <p:txBody>
          <a:bodyPr/>
          <a:lstStyle/>
          <a:p>
            <a:endParaRPr lang="en-US" sz="2000"/>
          </a:p>
        </p:txBody>
      </p:sp>
      <p:sp>
        <p:nvSpPr>
          <p:cNvPr id="271" name="Freeform 75"/>
          <p:cNvSpPr>
            <a:spLocks/>
          </p:cNvSpPr>
          <p:nvPr/>
        </p:nvSpPr>
        <p:spPr bwMode="auto">
          <a:xfrm>
            <a:off x="762076" y="976316"/>
            <a:ext cx="38100" cy="57150"/>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000000"/>
            </a:solidFill>
            <a:round/>
            <a:headEnd/>
            <a:tailEnd/>
          </a:ln>
        </p:spPr>
        <p:txBody>
          <a:bodyPr/>
          <a:lstStyle/>
          <a:p>
            <a:endParaRPr lang="en-US" sz="2000"/>
          </a:p>
        </p:txBody>
      </p:sp>
      <p:sp>
        <p:nvSpPr>
          <p:cNvPr id="272" name="Rectangle 76"/>
          <p:cNvSpPr>
            <a:spLocks noChangeArrowheads="1"/>
          </p:cNvSpPr>
          <p:nvPr/>
        </p:nvSpPr>
        <p:spPr bwMode="auto">
          <a:xfrm>
            <a:off x="738264" y="812802"/>
            <a:ext cx="99386" cy="107722"/>
          </a:xfrm>
          <a:prstGeom prst="rect">
            <a:avLst/>
          </a:prstGeom>
          <a:noFill/>
          <a:ln w="9525">
            <a:noFill/>
            <a:miter lim="800000"/>
            <a:headEnd/>
            <a:tailEnd/>
          </a:ln>
        </p:spPr>
        <p:txBody>
          <a:bodyPr wrap="none" lIns="0" tIns="0" rIns="0" bIns="0">
            <a:spAutoFit/>
          </a:bodyPr>
          <a:lstStyle/>
          <a:p>
            <a:pPr eaLnBrk="0" hangingPunct="0"/>
            <a:r>
              <a:rPr lang="en-US" sz="700" b="0" dirty="0">
                <a:solidFill>
                  <a:srgbClr val="000000"/>
                </a:solidFill>
              </a:rPr>
              <a:t>JT</a:t>
            </a:r>
            <a:endParaRPr lang="en-US" sz="2000" b="0" dirty="0"/>
          </a:p>
        </p:txBody>
      </p:sp>
      <p:sp>
        <p:nvSpPr>
          <p:cNvPr id="273" name="Freeform 109"/>
          <p:cNvSpPr>
            <a:spLocks/>
          </p:cNvSpPr>
          <p:nvPr/>
        </p:nvSpPr>
        <p:spPr bwMode="auto">
          <a:xfrm>
            <a:off x="420764" y="1033466"/>
            <a:ext cx="715962" cy="84138"/>
          </a:xfrm>
          <a:custGeom>
            <a:avLst/>
            <a:gdLst>
              <a:gd name="T0" fmla="*/ 0 w 535"/>
              <a:gd name="T1" fmla="*/ 0 h 63"/>
              <a:gd name="T2" fmla="*/ 2147483647 w 535"/>
              <a:gd name="T3" fmla="*/ 0 h 63"/>
              <a:gd name="T4" fmla="*/ 2147483647 w 535"/>
              <a:gd name="T5" fmla="*/ 2147483647 h 63"/>
              <a:gd name="T6" fmla="*/ 2147483647 w 535"/>
              <a:gd name="T7" fmla="*/ 2147483647 h 63"/>
              <a:gd name="T8" fmla="*/ 0 w 535"/>
              <a:gd name="T9" fmla="*/ 0 h 63"/>
              <a:gd name="T10" fmla="*/ 0 60000 65536"/>
              <a:gd name="T11" fmla="*/ 0 60000 65536"/>
              <a:gd name="T12" fmla="*/ 0 60000 65536"/>
              <a:gd name="T13" fmla="*/ 0 60000 65536"/>
              <a:gd name="T14" fmla="*/ 0 60000 65536"/>
              <a:gd name="T15" fmla="*/ 0 w 535"/>
              <a:gd name="T16" fmla="*/ 0 h 63"/>
              <a:gd name="T17" fmla="*/ 535 w 535"/>
              <a:gd name="T18" fmla="*/ 63 h 63"/>
            </a:gdLst>
            <a:ahLst/>
            <a:cxnLst>
              <a:cxn ang="T10">
                <a:pos x="T0" y="T1"/>
              </a:cxn>
              <a:cxn ang="T11">
                <a:pos x="T2" y="T3"/>
              </a:cxn>
              <a:cxn ang="T12">
                <a:pos x="T4" y="T5"/>
              </a:cxn>
              <a:cxn ang="T13">
                <a:pos x="T6" y="T7"/>
              </a:cxn>
              <a:cxn ang="T14">
                <a:pos x="T8" y="T9"/>
              </a:cxn>
            </a:cxnLst>
            <a:rect l="T15" t="T16" r="T17" b="T18"/>
            <a:pathLst>
              <a:path w="535" h="63">
                <a:moveTo>
                  <a:pt x="0" y="0"/>
                </a:moveTo>
                <a:lnTo>
                  <a:pt x="535" y="0"/>
                </a:lnTo>
                <a:lnTo>
                  <a:pt x="504" y="63"/>
                </a:lnTo>
                <a:lnTo>
                  <a:pt x="32" y="63"/>
                </a:lnTo>
                <a:lnTo>
                  <a:pt x="0" y="0"/>
                </a:lnTo>
              </a:path>
            </a:pathLst>
          </a:custGeom>
          <a:noFill/>
          <a:ln w="11113">
            <a:solidFill>
              <a:srgbClr val="000000"/>
            </a:solidFill>
            <a:round/>
            <a:headEnd/>
            <a:tailEnd/>
          </a:ln>
        </p:spPr>
        <p:txBody>
          <a:bodyPr/>
          <a:lstStyle/>
          <a:p>
            <a:endParaRPr lang="en-US" sz="2000"/>
          </a:p>
        </p:txBody>
      </p:sp>
      <p:sp>
        <p:nvSpPr>
          <p:cNvPr id="274" name="Freeform 111"/>
          <p:cNvSpPr>
            <a:spLocks/>
          </p:cNvSpPr>
          <p:nvPr/>
        </p:nvSpPr>
        <p:spPr bwMode="auto">
          <a:xfrm>
            <a:off x="466801" y="976316"/>
            <a:ext cx="38100" cy="57150"/>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noFill/>
            <a:round/>
            <a:headEnd/>
            <a:tailEnd/>
          </a:ln>
        </p:spPr>
        <p:txBody>
          <a:bodyPr/>
          <a:lstStyle/>
          <a:p>
            <a:endParaRPr lang="en-US" sz="2000"/>
          </a:p>
        </p:txBody>
      </p:sp>
      <p:sp>
        <p:nvSpPr>
          <p:cNvPr id="275" name="Freeform 112"/>
          <p:cNvSpPr>
            <a:spLocks/>
          </p:cNvSpPr>
          <p:nvPr/>
        </p:nvSpPr>
        <p:spPr bwMode="auto">
          <a:xfrm>
            <a:off x="466801" y="976316"/>
            <a:ext cx="38100" cy="57150"/>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000000"/>
            </a:solidFill>
            <a:round/>
            <a:headEnd/>
            <a:tailEnd/>
          </a:ln>
        </p:spPr>
        <p:txBody>
          <a:bodyPr/>
          <a:lstStyle/>
          <a:p>
            <a:endParaRPr lang="en-US" sz="2000"/>
          </a:p>
        </p:txBody>
      </p:sp>
      <p:sp>
        <p:nvSpPr>
          <p:cNvPr id="276" name="Freeform 114"/>
          <p:cNvSpPr>
            <a:spLocks/>
          </p:cNvSpPr>
          <p:nvPr/>
        </p:nvSpPr>
        <p:spPr bwMode="auto">
          <a:xfrm>
            <a:off x="612851" y="976316"/>
            <a:ext cx="41275" cy="57150"/>
          </a:xfrm>
          <a:custGeom>
            <a:avLst/>
            <a:gdLst>
              <a:gd name="T0" fmla="*/ 2147483647 w 31"/>
              <a:gd name="T1" fmla="*/ 2147483647 h 42"/>
              <a:gd name="T2" fmla="*/ 2147483647 w 31"/>
              <a:gd name="T3" fmla="*/ 0 h 42"/>
              <a:gd name="T4" fmla="*/ 2147483647 w 31"/>
              <a:gd name="T5" fmla="*/ 0 h 42"/>
              <a:gd name="T6" fmla="*/ 2147483647 w 31"/>
              <a:gd name="T7" fmla="*/ 2147483647 h 42"/>
              <a:gd name="T8" fmla="*/ 2147483647 w 31"/>
              <a:gd name="T9" fmla="*/ 2147483647 h 42"/>
              <a:gd name="T10" fmla="*/ 0 w 31"/>
              <a:gd name="T11" fmla="*/ 0 h 42"/>
              <a:gd name="T12" fmla="*/ 0 w 31"/>
              <a:gd name="T13" fmla="*/ 0 h 42"/>
              <a:gd name="T14" fmla="*/ 2147483647 w 31"/>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42"/>
              <a:gd name="T26" fmla="*/ 31 w 31"/>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42">
                <a:moveTo>
                  <a:pt x="14" y="42"/>
                </a:moveTo>
                <a:lnTo>
                  <a:pt x="31" y="0"/>
                </a:lnTo>
                <a:lnTo>
                  <a:pt x="14" y="21"/>
                </a:lnTo>
                <a:lnTo>
                  <a:pt x="0" y="0"/>
                </a:lnTo>
                <a:lnTo>
                  <a:pt x="14" y="42"/>
                </a:lnTo>
                <a:close/>
              </a:path>
            </a:pathLst>
          </a:custGeom>
          <a:solidFill>
            <a:srgbClr val="000000"/>
          </a:solidFill>
          <a:ln w="9525">
            <a:noFill/>
            <a:round/>
            <a:headEnd/>
            <a:tailEnd/>
          </a:ln>
        </p:spPr>
        <p:txBody>
          <a:bodyPr/>
          <a:lstStyle/>
          <a:p>
            <a:endParaRPr lang="en-US" sz="2000"/>
          </a:p>
        </p:txBody>
      </p:sp>
      <p:sp>
        <p:nvSpPr>
          <p:cNvPr id="277" name="Freeform 115"/>
          <p:cNvSpPr>
            <a:spLocks/>
          </p:cNvSpPr>
          <p:nvPr/>
        </p:nvSpPr>
        <p:spPr bwMode="auto">
          <a:xfrm>
            <a:off x="612851" y="976316"/>
            <a:ext cx="41275" cy="57150"/>
          </a:xfrm>
          <a:custGeom>
            <a:avLst/>
            <a:gdLst>
              <a:gd name="T0" fmla="*/ 2147483647 w 31"/>
              <a:gd name="T1" fmla="*/ 2147483647 h 42"/>
              <a:gd name="T2" fmla="*/ 2147483647 w 31"/>
              <a:gd name="T3" fmla="*/ 0 h 42"/>
              <a:gd name="T4" fmla="*/ 2147483647 w 31"/>
              <a:gd name="T5" fmla="*/ 0 h 42"/>
              <a:gd name="T6" fmla="*/ 2147483647 w 31"/>
              <a:gd name="T7" fmla="*/ 2147483647 h 42"/>
              <a:gd name="T8" fmla="*/ 2147483647 w 31"/>
              <a:gd name="T9" fmla="*/ 2147483647 h 42"/>
              <a:gd name="T10" fmla="*/ 0 w 31"/>
              <a:gd name="T11" fmla="*/ 0 h 42"/>
              <a:gd name="T12" fmla="*/ 0 w 31"/>
              <a:gd name="T13" fmla="*/ 0 h 42"/>
              <a:gd name="T14" fmla="*/ 2147483647 w 31"/>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42"/>
              <a:gd name="T26" fmla="*/ 31 w 31"/>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42">
                <a:moveTo>
                  <a:pt x="14" y="42"/>
                </a:moveTo>
                <a:lnTo>
                  <a:pt x="31" y="0"/>
                </a:lnTo>
                <a:lnTo>
                  <a:pt x="14" y="21"/>
                </a:lnTo>
                <a:lnTo>
                  <a:pt x="0" y="0"/>
                </a:lnTo>
                <a:lnTo>
                  <a:pt x="14" y="42"/>
                </a:lnTo>
              </a:path>
            </a:pathLst>
          </a:custGeom>
          <a:noFill/>
          <a:ln w="4763">
            <a:solidFill>
              <a:schemeClr val="tx1"/>
            </a:solidFill>
            <a:round/>
            <a:headEnd/>
            <a:tailEnd/>
          </a:ln>
        </p:spPr>
        <p:txBody>
          <a:bodyPr/>
          <a:lstStyle/>
          <a:p>
            <a:endParaRPr lang="en-US" sz="2000"/>
          </a:p>
        </p:txBody>
      </p:sp>
      <p:sp>
        <p:nvSpPr>
          <p:cNvPr id="278" name="Freeform 173"/>
          <p:cNvSpPr>
            <a:spLocks/>
          </p:cNvSpPr>
          <p:nvPr/>
        </p:nvSpPr>
        <p:spPr bwMode="auto">
          <a:xfrm>
            <a:off x="906539" y="976316"/>
            <a:ext cx="42862" cy="57150"/>
          </a:xfrm>
          <a:custGeom>
            <a:avLst/>
            <a:gdLst>
              <a:gd name="T0" fmla="*/ 2147483647 w 31"/>
              <a:gd name="T1" fmla="*/ 2147483647 h 42"/>
              <a:gd name="T2" fmla="*/ 2147483647 w 31"/>
              <a:gd name="T3" fmla="*/ 0 h 42"/>
              <a:gd name="T4" fmla="*/ 2147483647 w 31"/>
              <a:gd name="T5" fmla="*/ 0 h 42"/>
              <a:gd name="T6" fmla="*/ 2147483647 w 31"/>
              <a:gd name="T7" fmla="*/ 2147483647 h 42"/>
              <a:gd name="T8" fmla="*/ 2147483647 w 31"/>
              <a:gd name="T9" fmla="*/ 2147483647 h 42"/>
              <a:gd name="T10" fmla="*/ 0 w 31"/>
              <a:gd name="T11" fmla="*/ 0 h 42"/>
              <a:gd name="T12" fmla="*/ 0 w 31"/>
              <a:gd name="T13" fmla="*/ 0 h 42"/>
              <a:gd name="T14" fmla="*/ 2147483647 w 31"/>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42"/>
              <a:gd name="T26" fmla="*/ 31 w 31"/>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42">
                <a:moveTo>
                  <a:pt x="14" y="42"/>
                </a:moveTo>
                <a:lnTo>
                  <a:pt x="31" y="0"/>
                </a:lnTo>
                <a:lnTo>
                  <a:pt x="14" y="21"/>
                </a:lnTo>
                <a:lnTo>
                  <a:pt x="0" y="0"/>
                </a:lnTo>
                <a:lnTo>
                  <a:pt x="14" y="42"/>
                </a:lnTo>
                <a:close/>
              </a:path>
            </a:pathLst>
          </a:custGeom>
          <a:solidFill>
            <a:srgbClr val="000000"/>
          </a:solidFill>
          <a:ln w="9525">
            <a:noFill/>
            <a:round/>
            <a:headEnd/>
            <a:tailEnd/>
          </a:ln>
        </p:spPr>
        <p:txBody>
          <a:bodyPr/>
          <a:lstStyle/>
          <a:p>
            <a:endParaRPr lang="en-US" sz="2000"/>
          </a:p>
        </p:txBody>
      </p:sp>
      <p:sp>
        <p:nvSpPr>
          <p:cNvPr id="279" name="Freeform 174"/>
          <p:cNvSpPr>
            <a:spLocks/>
          </p:cNvSpPr>
          <p:nvPr/>
        </p:nvSpPr>
        <p:spPr bwMode="auto">
          <a:xfrm>
            <a:off x="906539" y="976316"/>
            <a:ext cx="42862" cy="57150"/>
          </a:xfrm>
          <a:custGeom>
            <a:avLst/>
            <a:gdLst>
              <a:gd name="T0" fmla="*/ 2147483647 w 31"/>
              <a:gd name="T1" fmla="*/ 2147483647 h 42"/>
              <a:gd name="T2" fmla="*/ 2147483647 w 31"/>
              <a:gd name="T3" fmla="*/ 0 h 42"/>
              <a:gd name="T4" fmla="*/ 2147483647 w 31"/>
              <a:gd name="T5" fmla="*/ 0 h 42"/>
              <a:gd name="T6" fmla="*/ 2147483647 w 31"/>
              <a:gd name="T7" fmla="*/ 2147483647 h 42"/>
              <a:gd name="T8" fmla="*/ 2147483647 w 31"/>
              <a:gd name="T9" fmla="*/ 2147483647 h 42"/>
              <a:gd name="T10" fmla="*/ 0 w 31"/>
              <a:gd name="T11" fmla="*/ 0 h 42"/>
              <a:gd name="T12" fmla="*/ 0 w 31"/>
              <a:gd name="T13" fmla="*/ 0 h 42"/>
              <a:gd name="T14" fmla="*/ 2147483647 w 31"/>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42"/>
              <a:gd name="T26" fmla="*/ 31 w 31"/>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42">
                <a:moveTo>
                  <a:pt x="14" y="42"/>
                </a:moveTo>
                <a:lnTo>
                  <a:pt x="31" y="0"/>
                </a:lnTo>
                <a:lnTo>
                  <a:pt x="14" y="21"/>
                </a:lnTo>
                <a:lnTo>
                  <a:pt x="0" y="0"/>
                </a:lnTo>
                <a:lnTo>
                  <a:pt x="14" y="42"/>
                </a:lnTo>
              </a:path>
            </a:pathLst>
          </a:custGeom>
          <a:noFill/>
          <a:ln w="4763">
            <a:solidFill>
              <a:srgbClr val="000000"/>
            </a:solidFill>
            <a:round/>
            <a:headEnd/>
            <a:tailEnd/>
          </a:ln>
        </p:spPr>
        <p:txBody>
          <a:bodyPr/>
          <a:lstStyle/>
          <a:p>
            <a:endParaRPr lang="en-US" sz="2000"/>
          </a:p>
        </p:txBody>
      </p:sp>
      <p:sp>
        <p:nvSpPr>
          <p:cNvPr id="280" name="Line 59"/>
          <p:cNvSpPr>
            <a:spLocks noChangeShapeType="1"/>
          </p:cNvSpPr>
          <p:nvPr/>
        </p:nvSpPr>
        <p:spPr bwMode="auto">
          <a:xfrm flipV="1">
            <a:off x="1083469" y="946150"/>
            <a:ext cx="135731" cy="1587"/>
          </a:xfrm>
          <a:prstGeom prst="line">
            <a:avLst/>
          </a:prstGeom>
          <a:noFill/>
          <a:ln w="4763">
            <a:solidFill>
              <a:srgbClr val="000000"/>
            </a:solidFill>
            <a:round/>
            <a:headEnd/>
            <a:tailEnd/>
          </a:ln>
        </p:spPr>
        <p:txBody>
          <a:bodyPr/>
          <a:lstStyle/>
          <a:p>
            <a:endParaRPr lang="en-US"/>
          </a:p>
        </p:txBody>
      </p:sp>
      <p:sp>
        <p:nvSpPr>
          <p:cNvPr id="281" name="Line 73"/>
          <p:cNvSpPr>
            <a:spLocks noChangeShapeType="1"/>
          </p:cNvSpPr>
          <p:nvPr/>
        </p:nvSpPr>
        <p:spPr bwMode="auto">
          <a:xfrm flipV="1">
            <a:off x="1081089" y="947741"/>
            <a:ext cx="1588" cy="76200"/>
          </a:xfrm>
          <a:prstGeom prst="line">
            <a:avLst/>
          </a:prstGeom>
          <a:noFill/>
          <a:ln w="4763">
            <a:solidFill>
              <a:srgbClr val="000000"/>
            </a:solidFill>
            <a:round/>
            <a:headEnd/>
            <a:tailEnd/>
          </a:ln>
        </p:spPr>
        <p:txBody>
          <a:bodyPr/>
          <a:lstStyle/>
          <a:p>
            <a:endParaRPr lang="en-US" sz="2000"/>
          </a:p>
        </p:txBody>
      </p:sp>
      <p:sp>
        <p:nvSpPr>
          <p:cNvPr id="282" name="Freeform 414"/>
          <p:cNvSpPr>
            <a:spLocks/>
          </p:cNvSpPr>
          <p:nvPr/>
        </p:nvSpPr>
        <p:spPr bwMode="auto">
          <a:xfrm>
            <a:off x="1911412" y="2022703"/>
            <a:ext cx="316352" cy="84137"/>
          </a:xfrm>
          <a:custGeom>
            <a:avLst/>
            <a:gdLst>
              <a:gd name="T0" fmla="*/ 0 w 252"/>
              <a:gd name="T1" fmla="*/ 0 h 63"/>
              <a:gd name="T2" fmla="*/ 2147483647 w 252"/>
              <a:gd name="T3" fmla="*/ 0 h 63"/>
              <a:gd name="T4" fmla="*/ 2147483647 w 252"/>
              <a:gd name="T5" fmla="*/ 2147483647 h 63"/>
              <a:gd name="T6" fmla="*/ 2147483647 w 252"/>
              <a:gd name="T7" fmla="*/ 2147483647 h 63"/>
              <a:gd name="T8" fmla="*/ 0 w 252"/>
              <a:gd name="T9" fmla="*/ 0 h 63"/>
              <a:gd name="T10" fmla="*/ 0 60000 65536"/>
              <a:gd name="T11" fmla="*/ 0 60000 65536"/>
              <a:gd name="T12" fmla="*/ 0 60000 65536"/>
              <a:gd name="T13" fmla="*/ 0 60000 65536"/>
              <a:gd name="T14" fmla="*/ 0 60000 65536"/>
              <a:gd name="T15" fmla="*/ 0 w 252"/>
              <a:gd name="T16" fmla="*/ 0 h 63"/>
              <a:gd name="T17" fmla="*/ 252 w 252"/>
              <a:gd name="T18" fmla="*/ 63 h 63"/>
            </a:gdLst>
            <a:ahLst/>
            <a:cxnLst>
              <a:cxn ang="T10">
                <a:pos x="T0" y="T1"/>
              </a:cxn>
              <a:cxn ang="T11">
                <a:pos x="T2" y="T3"/>
              </a:cxn>
              <a:cxn ang="T12">
                <a:pos x="T4" y="T5"/>
              </a:cxn>
              <a:cxn ang="T13">
                <a:pos x="T6" y="T7"/>
              </a:cxn>
              <a:cxn ang="T14">
                <a:pos x="T8" y="T9"/>
              </a:cxn>
            </a:cxnLst>
            <a:rect l="T15" t="T16" r="T17" b="T18"/>
            <a:pathLst>
              <a:path w="252" h="63">
                <a:moveTo>
                  <a:pt x="0" y="0"/>
                </a:moveTo>
                <a:lnTo>
                  <a:pt x="252" y="0"/>
                </a:lnTo>
                <a:lnTo>
                  <a:pt x="221" y="63"/>
                </a:lnTo>
                <a:lnTo>
                  <a:pt x="32" y="63"/>
                </a:lnTo>
                <a:lnTo>
                  <a:pt x="0" y="0"/>
                </a:lnTo>
                <a:close/>
              </a:path>
            </a:pathLst>
          </a:custGeom>
          <a:solidFill>
            <a:srgbClr val="92D050"/>
          </a:solidFill>
          <a:ln w="9525">
            <a:noFill/>
            <a:round/>
            <a:headEnd/>
            <a:tailEnd/>
          </a:ln>
        </p:spPr>
        <p:txBody>
          <a:bodyPr/>
          <a:lstStyle/>
          <a:p>
            <a:endParaRPr lang="en-US"/>
          </a:p>
        </p:txBody>
      </p:sp>
      <p:sp>
        <p:nvSpPr>
          <p:cNvPr id="283" name="Freeform 415"/>
          <p:cNvSpPr>
            <a:spLocks/>
          </p:cNvSpPr>
          <p:nvPr/>
        </p:nvSpPr>
        <p:spPr bwMode="auto">
          <a:xfrm>
            <a:off x="1907480" y="2022703"/>
            <a:ext cx="316352" cy="84137"/>
          </a:xfrm>
          <a:custGeom>
            <a:avLst/>
            <a:gdLst>
              <a:gd name="T0" fmla="*/ 0 w 252"/>
              <a:gd name="T1" fmla="*/ 0 h 63"/>
              <a:gd name="T2" fmla="*/ 2147483647 w 252"/>
              <a:gd name="T3" fmla="*/ 0 h 63"/>
              <a:gd name="T4" fmla="*/ 2147483647 w 252"/>
              <a:gd name="T5" fmla="*/ 2147483647 h 63"/>
              <a:gd name="T6" fmla="*/ 2147483647 w 252"/>
              <a:gd name="T7" fmla="*/ 2147483647 h 63"/>
              <a:gd name="T8" fmla="*/ 0 w 252"/>
              <a:gd name="T9" fmla="*/ 0 h 63"/>
              <a:gd name="T10" fmla="*/ 0 60000 65536"/>
              <a:gd name="T11" fmla="*/ 0 60000 65536"/>
              <a:gd name="T12" fmla="*/ 0 60000 65536"/>
              <a:gd name="T13" fmla="*/ 0 60000 65536"/>
              <a:gd name="T14" fmla="*/ 0 60000 65536"/>
              <a:gd name="T15" fmla="*/ 0 w 252"/>
              <a:gd name="T16" fmla="*/ 0 h 63"/>
              <a:gd name="T17" fmla="*/ 252 w 252"/>
              <a:gd name="T18" fmla="*/ 63 h 63"/>
            </a:gdLst>
            <a:ahLst/>
            <a:cxnLst>
              <a:cxn ang="T10">
                <a:pos x="T0" y="T1"/>
              </a:cxn>
              <a:cxn ang="T11">
                <a:pos x="T2" y="T3"/>
              </a:cxn>
              <a:cxn ang="T12">
                <a:pos x="T4" y="T5"/>
              </a:cxn>
              <a:cxn ang="T13">
                <a:pos x="T6" y="T7"/>
              </a:cxn>
              <a:cxn ang="T14">
                <a:pos x="T8" y="T9"/>
              </a:cxn>
            </a:cxnLst>
            <a:rect l="T15" t="T16" r="T17" b="T18"/>
            <a:pathLst>
              <a:path w="252" h="63">
                <a:moveTo>
                  <a:pt x="0" y="0"/>
                </a:moveTo>
                <a:lnTo>
                  <a:pt x="252" y="0"/>
                </a:lnTo>
                <a:lnTo>
                  <a:pt x="221" y="63"/>
                </a:lnTo>
                <a:lnTo>
                  <a:pt x="32" y="63"/>
                </a:lnTo>
                <a:lnTo>
                  <a:pt x="0" y="0"/>
                </a:lnTo>
              </a:path>
            </a:pathLst>
          </a:custGeom>
          <a:noFill/>
          <a:ln w="11113">
            <a:solidFill>
              <a:srgbClr val="000000"/>
            </a:solidFill>
            <a:round/>
            <a:headEnd/>
            <a:tailEnd/>
          </a:ln>
        </p:spPr>
        <p:txBody>
          <a:bodyPr/>
          <a:lstStyle/>
          <a:p>
            <a:endParaRPr lang="en-US"/>
          </a:p>
        </p:txBody>
      </p:sp>
      <p:sp>
        <p:nvSpPr>
          <p:cNvPr id="284" name="Line 418"/>
          <p:cNvSpPr>
            <a:spLocks noChangeShapeType="1"/>
          </p:cNvSpPr>
          <p:nvPr/>
        </p:nvSpPr>
        <p:spPr bwMode="auto">
          <a:xfrm>
            <a:off x="2239072" y="2056358"/>
            <a:ext cx="100995" cy="1587"/>
          </a:xfrm>
          <a:prstGeom prst="line">
            <a:avLst/>
          </a:prstGeom>
          <a:noFill/>
          <a:ln w="4763">
            <a:solidFill>
              <a:srgbClr val="FF0000"/>
            </a:solidFill>
            <a:round/>
            <a:headEnd/>
            <a:tailEnd/>
          </a:ln>
        </p:spPr>
        <p:txBody>
          <a:bodyPr/>
          <a:lstStyle/>
          <a:p>
            <a:endParaRPr lang="en-US">
              <a:solidFill>
                <a:srgbClr val="C00000"/>
              </a:solidFill>
            </a:endParaRPr>
          </a:p>
        </p:txBody>
      </p:sp>
      <p:grpSp>
        <p:nvGrpSpPr>
          <p:cNvPr id="285" name="Group 623"/>
          <p:cNvGrpSpPr/>
          <p:nvPr/>
        </p:nvGrpSpPr>
        <p:grpSpPr>
          <a:xfrm flipH="1">
            <a:off x="2212260" y="2037309"/>
            <a:ext cx="72532" cy="45719"/>
            <a:chOff x="1702800" y="2044928"/>
            <a:chExt cx="53468" cy="38100"/>
          </a:xfrm>
        </p:grpSpPr>
        <p:sp>
          <p:nvSpPr>
            <p:cNvPr id="286" name="Freeform 419"/>
            <p:cNvSpPr>
              <a:spLocks/>
            </p:cNvSpPr>
            <p:nvPr/>
          </p:nvSpPr>
          <p:spPr bwMode="auto">
            <a:xfrm flipH="1">
              <a:off x="1702800" y="2044928"/>
              <a:ext cx="53468" cy="38100"/>
            </a:xfrm>
            <a:custGeom>
              <a:avLst/>
              <a:gdLst>
                <a:gd name="T0" fmla="*/ 0 w 42"/>
                <a:gd name="T1" fmla="*/ 2147483647 h 28"/>
                <a:gd name="T2" fmla="*/ 2147483647 w 42"/>
                <a:gd name="T3" fmla="*/ 2147483647 h 28"/>
                <a:gd name="T4" fmla="*/ 2147483647 w 42"/>
                <a:gd name="T5" fmla="*/ 2147483647 h 28"/>
                <a:gd name="T6" fmla="*/ 2147483647 w 42"/>
                <a:gd name="T7" fmla="*/ 2147483647 h 28"/>
                <a:gd name="T8" fmla="*/ 2147483647 w 42"/>
                <a:gd name="T9" fmla="*/ 2147483647 h 28"/>
                <a:gd name="T10" fmla="*/ 2147483647 w 42"/>
                <a:gd name="T11" fmla="*/ 0 h 28"/>
                <a:gd name="T12" fmla="*/ 2147483647 w 42"/>
                <a:gd name="T13" fmla="*/ 0 h 28"/>
                <a:gd name="T14" fmla="*/ 0 w 42"/>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28"/>
                <a:gd name="T26" fmla="*/ 42 w 42"/>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28">
                  <a:moveTo>
                    <a:pt x="0" y="14"/>
                  </a:moveTo>
                  <a:lnTo>
                    <a:pt x="42" y="28"/>
                  </a:lnTo>
                  <a:lnTo>
                    <a:pt x="21" y="14"/>
                  </a:lnTo>
                  <a:lnTo>
                    <a:pt x="42" y="0"/>
                  </a:lnTo>
                  <a:lnTo>
                    <a:pt x="0" y="14"/>
                  </a:lnTo>
                  <a:close/>
                </a:path>
              </a:pathLst>
            </a:custGeom>
            <a:solidFill>
              <a:srgbClr val="000000"/>
            </a:solidFill>
            <a:ln w="9525">
              <a:solidFill>
                <a:srgbClr val="FF0000"/>
              </a:solidFill>
              <a:round/>
              <a:headEnd/>
              <a:tailEnd/>
            </a:ln>
          </p:spPr>
          <p:txBody>
            <a:bodyPr/>
            <a:lstStyle/>
            <a:p>
              <a:endParaRPr lang="en-US">
                <a:solidFill>
                  <a:srgbClr val="C00000"/>
                </a:solidFill>
              </a:endParaRPr>
            </a:p>
          </p:txBody>
        </p:sp>
        <p:sp>
          <p:nvSpPr>
            <p:cNvPr id="287" name="Freeform 420"/>
            <p:cNvSpPr>
              <a:spLocks/>
            </p:cNvSpPr>
            <p:nvPr/>
          </p:nvSpPr>
          <p:spPr bwMode="auto">
            <a:xfrm flipH="1">
              <a:off x="1702800" y="2044928"/>
              <a:ext cx="53468" cy="38100"/>
            </a:xfrm>
            <a:custGeom>
              <a:avLst/>
              <a:gdLst>
                <a:gd name="T0" fmla="*/ 0 w 42"/>
                <a:gd name="T1" fmla="*/ 2147483647 h 28"/>
                <a:gd name="T2" fmla="*/ 2147483647 w 42"/>
                <a:gd name="T3" fmla="*/ 2147483647 h 28"/>
                <a:gd name="T4" fmla="*/ 2147483647 w 42"/>
                <a:gd name="T5" fmla="*/ 2147483647 h 28"/>
                <a:gd name="T6" fmla="*/ 2147483647 w 42"/>
                <a:gd name="T7" fmla="*/ 2147483647 h 28"/>
                <a:gd name="T8" fmla="*/ 2147483647 w 42"/>
                <a:gd name="T9" fmla="*/ 2147483647 h 28"/>
                <a:gd name="T10" fmla="*/ 2147483647 w 42"/>
                <a:gd name="T11" fmla="*/ 0 h 28"/>
                <a:gd name="T12" fmla="*/ 2147483647 w 42"/>
                <a:gd name="T13" fmla="*/ 0 h 28"/>
                <a:gd name="T14" fmla="*/ 0 w 42"/>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28"/>
                <a:gd name="T26" fmla="*/ 42 w 42"/>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28">
                  <a:moveTo>
                    <a:pt x="0" y="14"/>
                  </a:moveTo>
                  <a:lnTo>
                    <a:pt x="42" y="28"/>
                  </a:lnTo>
                  <a:lnTo>
                    <a:pt x="21" y="14"/>
                  </a:lnTo>
                  <a:lnTo>
                    <a:pt x="42" y="0"/>
                  </a:lnTo>
                  <a:lnTo>
                    <a:pt x="0" y="14"/>
                  </a:lnTo>
                </a:path>
              </a:pathLst>
            </a:custGeom>
            <a:noFill/>
            <a:ln w="4763">
              <a:solidFill>
                <a:srgbClr val="FF0000"/>
              </a:solidFill>
              <a:round/>
              <a:headEnd/>
              <a:tailEnd/>
            </a:ln>
          </p:spPr>
          <p:txBody>
            <a:bodyPr/>
            <a:lstStyle/>
            <a:p>
              <a:endParaRPr lang="en-US">
                <a:solidFill>
                  <a:srgbClr val="C00000"/>
                </a:solidFill>
              </a:endParaRPr>
            </a:p>
          </p:txBody>
        </p:sp>
      </p:grpSp>
      <p:sp>
        <p:nvSpPr>
          <p:cNvPr id="288" name="Rectangle 421"/>
          <p:cNvSpPr>
            <a:spLocks noChangeArrowheads="1"/>
          </p:cNvSpPr>
          <p:nvPr/>
        </p:nvSpPr>
        <p:spPr bwMode="auto">
          <a:xfrm>
            <a:off x="2412981" y="2006828"/>
            <a:ext cx="302544" cy="107722"/>
          </a:xfrm>
          <a:prstGeom prst="rect">
            <a:avLst/>
          </a:prstGeom>
          <a:noFill/>
          <a:ln w="9525">
            <a:noFill/>
            <a:miter lim="800000"/>
            <a:headEnd/>
            <a:tailEnd/>
          </a:ln>
        </p:spPr>
        <p:txBody>
          <a:bodyPr wrap="none" lIns="0" tIns="0" rIns="0" bIns="0">
            <a:spAutoFit/>
          </a:bodyPr>
          <a:lstStyle/>
          <a:p>
            <a:pPr eaLnBrk="0" hangingPunct="0"/>
            <a:r>
              <a:rPr lang="en-US" sz="700" b="0" dirty="0" err="1">
                <a:solidFill>
                  <a:srgbClr val="FF0000"/>
                </a:solidFill>
              </a:rPr>
              <a:t>IRSrc</a:t>
            </a:r>
            <a:r>
              <a:rPr lang="en-US" sz="700" b="0" dirty="0">
                <a:solidFill>
                  <a:srgbClr val="FF0000"/>
                </a:solidFill>
              </a:rPr>
              <a:t> </a:t>
            </a:r>
            <a:r>
              <a:rPr lang="en-US" sz="700" baseline="30000" dirty="0">
                <a:solidFill>
                  <a:srgbClr val="FF0000"/>
                </a:solidFill>
              </a:rPr>
              <a:t>I</a:t>
            </a:r>
            <a:r>
              <a:rPr lang="en-US" sz="700" b="0" baseline="30000" dirty="0">
                <a:solidFill>
                  <a:srgbClr val="FF0000"/>
                </a:solidFill>
              </a:rPr>
              <a:t>F</a:t>
            </a:r>
            <a:endParaRPr lang="en-US" sz="2000" b="0" baseline="30000" dirty="0">
              <a:solidFill>
                <a:srgbClr val="FF0000"/>
              </a:solidFill>
            </a:endParaRPr>
          </a:p>
        </p:txBody>
      </p:sp>
      <p:sp>
        <p:nvSpPr>
          <p:cNvPr id="289" name="Freeform 422"/>
          <p:cNvSpPr>
            <a:spLocks/>
          </p:cNvSpPr>
          <p:nvPr/>
        </p:nvSpPr>
        <p:spPr bwMode="auto">
          <a:xfrm>
            <a:off x="2057400" y="1752600"/>
            <a:ext cx="163007" cy="239713"/>
          </a:xfrm>
          <a:custGeom>
            <a:avLst/>
            <a:gdLst>
              <a:gd name="T0" fmla="*/ 2147483647 w 234"/>
              <a:gd name="T1" fmla="*/ 0 h 143"/>
              <a:gd name="T2" fmla="*/ 0 w 234"/>
              <a:gd name="T3" fmla="*/ 0 h 143"/>
              <a:gd name="T4" fmla="*/ 0 w 234"/>
              <a:gd name="T5" fmla="*/ 2147483647 h 143"/>
              <a:gd name="T6" fmla="*/ 0 60000 65536"/>
              <a:gd name="T7" fmla="*/ 0 60000 65536"/>
              <a:gd name="T8" fmla="*/ 0 60000 65536"/>
              <a:gd name="T9" fmla="*/ 0 w 234"/>
              <a:gd name="T10" fmla="*/ 0 h 143"/>
              <a:gd name="T11" fmla="*/ 234 w 234"/>
              <a:gd name="T12" fmla="*/ 143 h 143"/>
            </a:gdLst>
            <a:ahLst/>
            <a:cxnLst>
              <a:cxn ang="T6">
                <a:pos x="T0" y="T1"/>
              </a:cxn>
              <a:cxn ang="T7">
                <a:pos x="T2" y="T3"/>
              </a:cxn>
              <a:cxn ang="T8">
                <a:pos x="T4" y="T5"/>
              </a:cxn>
            </a:cxnLst>
            <a:rect l="T9" t="T10" r="T11" b="T12"/>
            <a:pathLst>
              <a:path w="234" h="143">
                <a:moveTo>
                  <a:pt x="234" y="0"/>
                </a:moveTo>
                <a:lnTo>
                  <a:pt x="0" y="0"/>
                </a:lnTo>
                <a:lnTo>
                  <a:pt x="0" y="143"/>
                </a:lnTo>
              </a:path>
            </a:pathLst>
          </a:custGeom>
          <a:noFill/>
          <a:ln w="4763">
            <a:solidFill>
              <a:schemeClr val="tx1"/>
            </a:solidFill>
            <a:round/>
            <a:headEnd/>
            <a:tailEnd/>
          </a:ln>
        </p:spPr>
        <p:txBody>
          <a:bodyPr/>
          <a:lstStyle/>
          <a:p>
            <a:endParaRPr lang="en-US"/>
          </a:p>
        </p:txBody>
      </p:sp>
      <p:sp>
        <p:nvSpPr>
          <p:cNvPr id="291" name="Freeform 424"/>
          <p:cNvSpPr>
            <a:spLocks/>
          </p:cNvSpPr>
          <p:nvPr/>
        </p:nvSpPr>
        <p:spPr bwMode="auto">
          <a:xfrm>
            <a:off x="1951143" y="1960790"/>
            <a:ext cx="38616" cy="57150"/>
          </a:xfrm>
          <a:custGeom>
            <a:avLst/>
            <a:gdLst>
              <a:gd name="T0" fmla="*/ 2147483647 w 31"/>
              <a:gd name="T1" fmla="*/ 2147483647 h 42"/>
              <a:gd name="T2" fmla="*/ 2147483647 w 31"/>
              <a:gd name="T3" fmla="*/ 0 h 42"/>
              <a:gd name="T4" fmla="*/ 2147483647 w 31"/>
              <a:gd name="T5" fmla="*/ 0 h 42"/>
              <a:gd name="T6" fmla="*/ 2147483647 w 31"/>
              <a:gd name="T7" fmla="*/ 2147483647 h 42"/>
              <a:gd name="T8" fmla="*/ 2147483647 w 31"/>
              <a:gd name="T9" fmla="*/ 2147483647 h 42"/>
              <a:gd name="T10" fmla="*/ 0 w 31"/>
              <a:gd name="T11" fmla="*/ 0 h 42"/>
              <a:gd name="T12" fmla="*/ 0 w 31"/>
              <a:gd name="T13" fmla="*/ 0 h 42"/>
              <a:gd name="T14" fmla="*/ 2147483647 w 31"/>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42"/>
              <a:gd name="T26" fmla="*/ 31 w 31"/>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42">
                <a:moveTo>
                  <a:pt x="14" y="42"/>
                </a:moveTo>
                <a:lnTo>
                  <a:pt x="31" y="0"/>
                </a:lnTo>
                <a:lnTo>
                  <a:pt x="14" y="21"/>
                </a:lnTo>
                <a:lnTo>
                  <a:pt x="0" y="0"/>
                </a:lnTo>
                <a:lnTo>
                  <a:pt x="14" y="42"/>
                </a:lnTo>
              </a:path>
            </a:pathLst>
          </a:custGeom>
          <a:noFill/>
          <a:ln w="4763">
            <a:solidFill>
              <a:schemeClr val="tx1"/>
            </a:solidFill>
            <a:round/>
            <a:headEnd/>
            <a:tailEnd/>
          </a:ln>
        </p:spPr>
        <p:txBody>
          <a:bodyPr/>
          <a:lstStyle/>
          <a:p>
            <a:endParaRPr lang="en-US"/>
          </a:p>
        </p:txBody>
      </p:sp>
      <p:sp>
        <p:nvSpPr>
          <p:cNvPr id="292" name="Freeform 425"/>
          <p:cNvSpPr>
            <a:spLocks/>
          </p:cNvSpPr>
          <p:nvPr/>
        </p:nvSpPr>
        <p:spPr bwMode="auto">
          <a:xfrm>
            <a:off x="2034928" y="1970315"/>
            <a:ext cx="40101" cy="57150"/>
          </a:xfrm>
          <a:custGeom>
            <a:avLst/>
            <a:gdLst>
              <a:gd name="T0" fmla="*/ 2147483647 w 32"/>
              <a:gd name="T1" fmla="*/ 2147483647 h 42"/>
              <a:gd name="T2" fmla="*/ 2147483647 w 32"/>
              <a:gd name="T3" fmla="*/ 0 h 42"/>
              <a:gd name="T4" fmla="*/ 2147483647 w 32"/>
              <a:gd name="T5" fmla="*/ 0 h 42"/>
              <a:gd name="T6" fmla="*/ 2147483647 w 32"/>
              <a:gd name="T7" fmla="*/ 2147483647 h 42"/>
              <a:gd name="T8" fmla="*/ 2147483647 w 32"/>
              <a:gd name="T9" fmla="*/ 2147483647 h 42"/>
              <a:gd name="T10" fmla="*/ 0 w 32"/>
              <a:gd name="T11" fmla="*/ 0 h 42"/>
              <a:gd name="T12" fmla="*/ 0 w 32"/>
              <a:gd name="T13" fmla="*/ 0 h 42"/>
              <a:gd name="T14" fmla="*/ 2147483647 w 32"/>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42"/>
              <a:gd name="T26" fmla="*/ 32 w 32"/>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42">
                <a:moveTo>
                  <a:pt x="14" y="42"/>
                </a:moveTo>
                <a:lnTo>
                  <a:pt x="32"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293" name="Freeform 426"/>
          <p:cNvSpPr>
            <a:spLocks/>
          </p:cNvSpPr>
          <p:nvPr/>
        </p:nvSpPr>
        <p:spPr bwMode="auto">
          <a:xfrm>
            <a:off x="2034928" y="1967140"/>
            <a:ext cx="40101" cy="57150"/>
          </a:xfrm>
          <a:custGeom>
            <a:avLst/>
            <a:gdLst>
              <a:gd name="T0" fmla="*/ 2147483647 w 32"/>
              <a:gd name="T1" fmla="*/ 2147483647 h 42"/>
              <a:gd name="T2" fmla="*/ 2147483647 w 32"/>
              <a:gd name="T3" fmla="*/ 0 h 42"/>
              <a:gd name="T4" fmla="*/ 2147483647 w 32"/>
              <a:gd name="T5" fmla="*/ 0 h 42"/>
              <a:gd name="T6" fmla="*/ 2147483647 w 32"/>
              <a:gd name="T7" fmla="*/ 2147483647 h 42"/>
              <a:gd name="T8" fmla="*/ 2147483647 w 32"/>
              <a:gd name="T9" fmla="*/ 2147483647 h 42"/>
              <a:gd name="T10" fmla="*/ 0 w 32"/>
              <a:gd name="T11" fmla="*/ 0 h 42"/>
              <a:gd name="T12" fmla="*/ 0 w 32"/>
              <a:gd name="T13" fmla="*/ 0 h 42"/>
              <a:gd name="T14" fmla="*/ 2147483647 w 32"/>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42"/>
              <a:gd name="T26" fmla="*/ 32 w 32"/>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42">
                <a:moveTo>
                  <a:pt x="14" y="42"/>
                </a:moveTo>
                <a:lnTo>
                  <a:pt x="32"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294" name="Rectangle 427"/>
          <p:cNvSpPr>
            <a:spLocks noChangeArrowheads="1"/>
          </p:cNvSpPr>
          <p:nvPr/>
        </p:nvSpPr>
        <p:spPr bwMode="auto">
          <a:xfrm>
            <a:off x="2247900" y="1692275"/>
            <a:ext cx="193964" cy="107722"/>
          </a:xfrm>
          <a:prstGeom prst="rect">
            <a:avLst/>
          </a:prstGeom>
          <a:noFill/>
          <a:ln w="9525">
            <a:noFill/>
            <a:miter lim="800000"/>
            <a:headEnd/>
            <a:tailEnd/>
          </a:ln>
        </p:spPr>
        <p:txBody>
          <a:bodyPr wrap="none" lIns="0" tIns="0" rIns="0" bIns="0">
            <a:spAutoFit/>
          </a:bodyPr>
          <a:lstStyle/>
          <a:p>
            <a:pPr eaLnBrk="0" hangingPunct="0"/>
            <a:r>
              <a:rPr lang="en-US" sz="700" b="0" dirty="0"/>
              <a:t>NOP</a:t>
            </a:r>
            <a:endParaRPr lang="en-US" sz="2400" b="0" dirty="0"/>
          </a:p>
        </p:txBody>
      </p:sp>
      <p:sp>
        <p:nvSpPr>
          <p:cNvPr id="295" name="Line 59"/>
          <p:cNvSpPr>
            <a:spLocks noChangeShapeType="1"/>
          </p:cNvSpPr>
          <p:nvPr/>
        </p:nvSpPr>
        <p:spPr bwMode="auto">
          <a:xfrm flipH="1">
            <a:off x="1295400" y="838200"/>
            <a:ext cx="0" cy="1828800"/>
          </a:xfrm>
          <a:prstGeom prst="line">
            <a:avLst/>
          </a:prstGeom>
          <a:noFill/>
          <a:ln w="4763">
            <a:solidFill>
              <a:srgbClr val="000000"/>
            </a:solidFill>
            <a:round/>
            <a:headEnd/>
            <a:tailEnd/>
          </a:ln>
        </p:spPr>
        <p:txBody>
          <a:bodyPr/>
          <a:lstStyle/>
          <a:p>
            <a:endParaRPr lang="en-US"/>
          </a:p>
        </p:txBody>
      </p:sp>
      <p:sp>
        <p:nvSpPr>
          <p:cNvPr id="296" name="Line 59"/>
          <p:cNvSpPr>
            <a:spLocks noChangeShapeType="1"/>
          </p:cNvSpPr>
          <p:nvPr/>
        </p:nvSpPr>
        <p:spPr bwMode="auto">
          <a:xfrm flipV="1">
            <a:off x="930275" y="838200"/>
            <a:ext cx="364332" cy="0"/>
          </a:xfrm>
          <a:prstGeom prst="line">
            <a:avLst/>
          </a:prstGeom>
          <a:noFill/>
          <a:ln w="4763">
            <a:solidFill>
              <a:srgbClr val="000000"/>
            </a:solidFill>
            <a:round/>
            <a:headEnd/>
            <a:tailEnd/>
          </a:ln>
        </p:spPr>
        <p:txBody>
          <a:bodyPr/>
          <a:lstStyle/>
          <a:p>
            <a:endParaRPr lang="en-US"/>
          </a:p>
        </p:txBody>
      </p:sp>
      <p:sp>
        <p:nvSpPr>
          <p:cNvPr id="297" name="Line 73"/>
          <p:cNvSpPr>
            <a:spLocks noChangeShapeType="1"/>
          </p:cNvSpPr>
          <p:nvPr/>
        </p:nvSpPr>
        <p:spPr bwMode="auto">
          <a:xfrm flipV="1">
            <a:off x="927098" y="838200"/>
            <a:ext cx="1" cy="190500"/>
          </a:xfrm>
          <a:prstGeom prst="line">
            <a:avLst/>
          </a:prstGeom>
          <a:noFill/>
          <a:ln w="4763">
            <a:solidFill>
              <a:srgbClr val="000000"/>
            </a:solidFill>
            <a:round/>
            <a:headEnd/>
            <a:tailEnd/>
          </a:ln>
        </p:spPr>
        <p:txBody>
          <a:bodyPr/>
          <a:lstStyle/>
          <a:p>
            <a:endParaRPr lang="en-US" sz="2000"/>
          </a:p>
        </p:txBody>
      </p:sp>
      <p:sp>
        <p:nvSpPr>
          <p:cNvPr id="298" name="Rectangle 12"/>
          <p:cNvSpPr>
            <a:spLocks noChangeArrowheads="1"/>
          </p:cNvSpPr>
          <p:nvPr/>
        </p:nvSpPr>
        <p:spPr bwMode="auto">
          <a:xfrm>
            <a:off x="1181100" y="2667000"/>
            <a:ext cx="228600" cy="228600"/>
          </a:xfrm>
          <a:prstGeom prst="rect">
            <a:avLst/>
          </a:prstGeom>
          <a:noFill/>
          <a:ln w="11113">
            <a:solidFill>
              <a:srgbClr val="000000"/>
            </a:solidFill>
            <a:miter lim="800000"/>
            <a:headEnd/>
            <a:tailEnd/>
          </a:ln>
        </p:spPr>
        <p:txBody>
          <a:bodyPr lIns="0" tIns="0" rIns="0" bIns="0" anchor="ctr" anchorCtr="0"/>
          <a:lstStyle/>
          <a:p>
            <a:pPr algn="ctr"/>
            <a:r>
              <a:rPr lang="en-US" dirty="0"/>
              <a:t>+</a:t>
            </a:r>
          </a:p>
        </p:txBody>
      </p:sp>
      <p:sp>
        <p:nvSpPr>
          <p:cNvPr id="299" name="Line 59"/>
          <p:cNvSpPr>
            <a:spLocks noChangeShapeType="1"/>
          </p:cNvSpPr>
          <p:nvPr/>
        </p:nvSpPr>
        <p:spPr bwMode="auto">
          <a:xfrm flipV="1">
            <a:off x="778668" y="3048000"/>
            <a:ext cx="440532" cy="0"/>
          </a:xfrm>
          <a:prstGeom prst="line">
            <a:avLst/>
          </a:prstGeom>
          <a:noFill/>
          <a:ln w="4763">
            <a:solidFill>
              <a:srgbClr val="000000"/>
            </a:solidFill>
            <a:round/>
            <a:headEnd/>
            <a:tailEnd/>
          </a:ln>
        </p:spPr>
        <p:txBody>
          <a:bodyPr/>
          <a:lstStyle/>
          <a:p>
            <a:endParaRPr lang="en-US"/>
          </a:p>
        </p:txBody>
      </p:sp>
      <p:sp>
        <p:nvSpPr>
          <p:cNvPr id="300" name="Line 59"/>
          <p:cNvSpPr>
            <a:spLocks noChangeShapeType="1"/>
          </p:cNvSpPr>
          <p:nvPr/>
        </p:nvSpPr>
        <p:spPr bwMode="auto">
          <a:xfrm flipV="1">
            <a:off x="1371600" y="3048000"/>
            <a:ext cx="609600" cy="0"/>
          </a:xfrm>
          <a:prstGeom prst="line">
            <a:avLst/>
          </a:prstGeom>
          <a:noFill/>
          <a:ln w="4763">
            <a:solidFill>
              <a:srgbClr val="000000"/>
            </a:solidFill>
            <a:round/>
            <a:headEnd/>
            <a:tailEnd/>
          </a:ln>
        </p:spPr>
        <p:txBody>
          <a:bodyPr/>
          <a:lstStyle/>
          <a:p>
            <a:endParaRPr lang="en-US"/>
          </a:p>
        </p:txBody>
      </p:sp>
      <p:sp>
        <p:nvSpPr>
          <p:cNvPr id="301" name="Line 73"/>
          <p:cNvSpPr>
            <a:spLocks noChangeShapeType="1"/>
          </p:cNvSpPr>
          <p:nvPr/>
        </p:nvSpPr>
        <p:spPr bwMode="auto">
          <a:xfrm flipV="1">
            <a:off x="1219200" y="2895600"/>
            <a:ext cx="0" cy="152400"/>
          </a:xfrm>
          <a:prstGeom prst="line">
            <a:avLst/>
          </a:prstGeom>
          <a:noFill/>
          <a:ln w="4763">
            <a:solidFill>
              <a:srgbClr val="000000"/>
            </a:solidFill>
            <a:round/>
            <a:headEnd/>
            <a:tailEnd/>
          </a:ln>
        </p:spPr>
        <p:txBody>
          <a:bodyPr/>
          <a:lstStyle/>
          <a:p>
            <a:endParaRPr lang="en-US" sz="2000"/>
          </a:p>
        </p:txBody>
      </p:sp>
      <p:sp>
        <p:nvSpPr>
          <p:cNvPr id="302" name="Line 73"/>
          <p:cNvSpPr>
            <a:spLocks noChangeShapeType="1"/>
          </p:cNvSpPr>
          <p:nvPr/>
        </p:nvSpPr>
        <p:spPr bwMode="auto">
          <a:xfrm flipV="1">
            <a:off x="1371600" y="2895600"/>
            <a:ext cx="0" cy="152400"/>
          </a:xfrm>
          <a:prstGeom prst="line">
            <a:avLst/>
          </a:prstGeom>
          <a:noFill/>
          <a:ln w="4763">
            <a:solidFill>
              <a:srgbClr val="000000"/>
            </a:solidFill>
            <a:round/>
            <a:headEnd/>
            <a:tailEnd/>
          </a:ln>
        </p:spPr>
        <p:txBody>
          <a:bodyPr/>
          <a:lstStyle/>
          <a:p>
            <a:endParaRPr lang="en-US" sz="2000"/>
          </a:p>
        </p:txBody>
      </p:sp>
      <p:sp>
        <p:nvSpPr>
          <p:cNvPr id="303" name="Rectangle 429"/>
          <p:cNvSpPr>
            <a:spLocks noChangeArrowheads="1"/>
          </p:cNvSpPr>
          <p:nvPr/>
        </p:nvSpPr>
        <p:spPr bwMode="auto">
          <a:xfrm>
            <a:off x="1311121" y="2560320"/>
            <a:ext cx="639599" cy="92333"/>
          </a:xfrm>
          <a:prstGeom prst="rect">
            <a:avLst/>
          </a:prstGeom>
          <a:noFill/>
          <a:ln w="9525">
            <a:noFill/>
            <a:miter lim="800000"/>
            <a:headEnd/>
            <a:tailEnd/>
          </a:ln>
        </p:spPr>
        <p:txBody>
          <a:bodyPr wrap="none" lIns="0" tIns="0" rIns="0" bIns="0">
            <a:spAutoFit/>
          </a:bodyPr>
          <a:lstStyle/>
          <a:p>
            <a:pPr eaLnBrk="0" hangingPunct="0"/>
            <a:r>
              <a:rPr lang="en-US" sz="600" dirty="0">
                <a:solidFill>
                  <a:srgbClr val="000000"/>
                </a:solidFill>
              </a:rPr>
              <a:t>PC</a:t>
            </a:r>
            <a:r>
              <a:rPr lang="en-US" sz="600" baseline="30000" dirty="0">
                <a:solidFill>
                  <a:srgbClr val="000000"/>
                </a:solidFill>
              </a:rPr>
              <a:t>RF</a:t>
            </a:r>
            <a:r>
              <a:rPr lang="en-US" sz="600" dirty="0">
                <a:solidFill>
                  <a:srgbClr val="000000"/>
                </a:solidFill>
              </a:rPr>
              <a:t>+4+4*SXT(C)</a:t>
            </a:r>
            <a:endParaRPr lang="en-US" sz="2000" b="0" dirty="0"/>
          </a:p>
        </p:txBody>
      </p:sp>
      <p:sp>
        <p:nvSpPr>
          <p:cNvPr id="304" name="Rectangle 77"/>
          <p:cNvSpPr>
            <a:spLocks noChangeArrowheads="1"/>
          </p:cNvSpPr>
          <p:nvPr/>
        </p:nvSpPr>
        <p:spPr bwMode="auto">
          <a:xfrm>
            <a:off x="304800" y="717778"/>
            <a:ext cx="198772" cy="107722"/>
          </a:xfrm>
          <a:prstGeom prst="rect">
            <a:avLst/>
          </a:prstGeom>
          <a:noFill/>
          <a:ln w="9525">
            <a:noFill/>
            <a:miter lim="800000"/>
            <a:headEnd/>
            <a:tailEnd/>
          </a:ln>
        </p:spPr>
        <p:txBody>
          <a:bodyPr wrap="none" lIns="0" tIns="0" rIns="0" bIns="0">
            <a:spAutoFit/>
          </a:bodyPr>
          <a:lstStyle/>
          <a:p>
            <a:pPr eaLnBrk="0" hangingPunct="0"/>
            <a:r>
              <a:rPr lang="en-US" sz="700" b="0" dirty="0" err="1">
                <a:solidFill>
                  <a:srgbClr val="000000"/>
                </a:solidFill>
              </a:rPr>
              <a:t>XAdr</a:t>
            </a:r>
            <a:endParaRPr lang="en-US" sz="2400" b="0" dirty="0"/>
          </a:p>
        </p:txBody>
      </p:sp>
      <p:sp>
        <p:nvSpPr>
          <p:cNvPr id="305" name="Rectangle 77"/>
          <p:cNvSpPr>
            <a:spLocks noChangeArrowheads="1"/>
          </p:cNvSpPr>
          <p:nvPr/>
        </p:nvSpPr>
        <p:spPr bwMode="auto">
          <a:xfrm>
            <a:off x="533400" y="609600"/>
            <a:ext cx="184346" cy="107722"/>
          </a:xfrm>
          <a:prstGeom prst="rect">
            <a:avLst/>
          </a:prstGeom>
          <a:noFill/>
          <a:ln w="9525">
            <a:noFill/>
            <a:miter lim="800000"/>
            <a:headEnd/>
            <a:tailEnd/>
          </a:ln>
        </p:spPr>
        <p:txBody>
          <a:bodyPr wrap="none" lIns="0" tIns="0" rIns="0" bIns="0">
            <a:spAutoFit/>
          </a:bodyPr>
          <a:lstStyle/>
          <a:p>
            <a:pPr eaLnBrk="0" hangingPunct="0"/>
            <a:r>
              <a:rPr lang="en-US" sz="700" b="0" dirty="0" err="1">
                <a:solidFill>
                  <a:srgbClr val="000000"/>
                </a:solidFill>
              </a:rPr>
              <a:t>IllOp</a:t>
            </a:r>
            <a:endParaRPr lang="en-US" sz="2400" b="0" dirty="0"/>
          </a:p>
        </p:txBody>
      </p:sp>
      <p:sp>
        <p:nvSpPr>
          <p:cNvPr id="306" name="Line 73"/>
          <p:cNvSpPr>
            <a:spLocks noChangeShapeType="1"/>
          </p:cNvSpPr>
          <p:nvPr/>
        </p:nvSpPr>
        <p:spPr bwMode="auto">
          <a:xfrm flipV="1">
            <a:off x="635001" y="742950"/>
            <a:ext cx="0" cy="273050"/>
          </a:xfrm>
          <a:prstGeom prst="line">
            <a:avLst/>
          </a:prstGeom>
          <a:noFill/>
          <a:ln w="4763">
            <a:solidFill>
              <a:srgbClr val="000000"/>
            </a:solidFill>
            <a:round/>
            <a:headEnd/>
            <a:tailEnd/>
          </a:ln>
        </p:spPr>
        <p:txBody>
          <a:bodyPr/>
          <a:lstStyle/>
          <a:p>
            <a:endParaRPr lang="en-US" sz="2000"/>
          </a:p>
        </p:txBody>
      </p:sp>
      <p:sp>
        <p:nvSpPr>
          <p:cNvPr id="307" name="Line 73"/>
          <p:cNvSpPr>
            <a:spLocks noChangeShapeType="1"/>
          </p:cNvSpPr>
          <p:nvPr/>
        </p:nvSpPr>
        <p:spPr bwMode="auto">
          <a:xfrm flipV="1">
            <a:off x="488949" y="838200"/>
            <a:ext cx="1" cy="190500"/>
          </a:xfrm>
          <a:prstGeom prst="line">
            <a:avLst/>
          </a:prstGeom>
          <a:noFill/>
          <a:ln w="4763">
            <a:solidFill>
              <a:srgbClr val="000000"/>
            </a:solidFill>
            <a:round/>
            <a:headEnd/>
            <a:tailEnd/>
          </a:ln>
        </p:spPr>
        <p:txBody>
          <a:bodyPr/>
          <a:lstStyle/>
          <a:p>
            <a:endParaRPr lang="en-US" sz="2000"/>
          </a:p>
        </p:txBody>
      </p:sp>
      <p:sp>
        <p:nvSpPr>
          <p:cNvPr id="311" name="Freeform 414"/>
          <p:cNvSpPr>
            <a:spLocks/>
          </p:cNvSpPr>
          <p:nvPr/>
        </p:nvSpPr>
        <p:spPr bwMode="auto">
          <a:xfrm>
            <a:off x="1718432" y="3681413"/>
            <a:ext cx="316352" cy="84137"/>
          </a:xfrm>
          <a:custGeom>
            <a:avLst/>
            <a:gdLst>
              <a:gd name="T0" fmla="*/ 0 w 252"/>
              <a:gd name="T1" fmla="*/ 0 h 63"/>
              <a:gd name="T2" fmla="*/ 2147483647 w 252"/>
              <a:gd name="T3" fmla="*/ 0 h 63"/>
              <a:gd name="T4" fmla="*/ 2147483647 w 252"/>
              <a:gd name="T5" fmla="*/ 2147483647 h 63"/>
              <a:gd name="T6" fmla="*/ 2147483647 w 252"/>
              <a:gd name="T7" fmla="*/ 2147483647 h 63"/>
              <a:gd name="T8" fmla="*/ 0 w 252"/>
              <a:gd name="T9" fmla="*/ 0 h 63"/>
              <a:gd name="T10" fmla="*/ 0 60000 65536"/>
              <a:gd name="T11" fmla="*/ 0 60000 65536"/>
              <a:gd name="T12" fmla="*/ 0 60000 65536"/>
              <a:gd name="T13" fmla="*/ 0 60000 65536"/>
              <a:gd name="T14" fmla="*/ 0 60000 65536"/>
              <a:gd name="T15" fmla="*/ 0 w 252"/>
              <a:gd name="T16" fmla="*/ 0 h 63"/>
              <a:gd name="T17" fmla="*/ 252 w 252"/>
              <a:gd name="T18" fmla="*/ 63 h 63"/>
            </a:gdLst>
            <a:ahLst/>
            <a:cxnLst>
              <a:cxn ang="T10">
                <a:pos x="T0" y="T1"/>
              </a:cxn>
              <a:cxn ang="T11">
                <a:pos x="T2" y="T3"/>
              </a:cxn>
              <a:cxn ang="T12">
                <a:pos x="T4" y="T5"/>
              </a:cxn>
              <a:cxn ang="T13">
                <a:pos x="T6" y="T7"/>
              </a:cxn>
              <a:cxn ang="T14">
                <a:pos x="T8" y="T9"/>
              </a:cxn>
            </a:cxnLst>
            <a:rect l="T15" t="T16" r="T17" b="T18"/>
            <a:pathLst>
              <a:path w="252" h="63">
                <a:moveTo>
                  <a:pt x="0" y="0"/>
                </a:moveTo>
                <a:lnTo>
                  <a:pt x="252" y="0"/>
                </a:lnTo>
                <a:lnTo>
                  <a:pt x="221" y="63"/>
                </a:lnTo>
                <a:lnTo>
                  <a:pt x="32" y="63"/>
                </a:lnTo>
                <a:lnTo>
                  <a:pt x="0" y="0"/>
                </a:lnTo>
                <a:close/>
              </a:path>
            </a:pathLst>
          </a:custGeom>
          <a:solidFill>
            <a:srgbClr val="92D050"/>
          </a:solidFill>
          <a:ln w="9525">
            <a:noFill/>
            <a:round/>
            <a:headEnd/>
            <a:tailEnd/>
          </a:ln>
        </p:spPr>
        <p:txBody>
          <a:bodyPr/>
          <a:lstStyle/>
          <a:p>
            <a:endParaRPr lang="en-US"/>
          </a:p>
        </p:txBody>
      </p:sp>
      <p:sp>
        <p:nvSpPr>
          <p:cNvPr id="312" name="Freeform 415"/>
          <p:cNvSpPr>
            <a:spLocks/>
          </p:cNvSpPr>
          <p:nvPr/>
        </p:nvSpPr>
        <p:spPr bwMode="auto">
          <a:xfrm>
            <a:off x="1714500" y="3681413"/>
            <a:ext cx="316352" cy="84137"/>
          </a:xfrm>
          <a:custGeom>
            <a:avLst/>
            <a:gdLst>
              <a:gd name="T0" fmla="*/ 0 w 252"/>
              <a:gd name="T1" fmla="*/ 0 h 63"/>
              <a:gd name="T2" fmla="*/ 2147483647 w 252"/>
              <a:gd name="T3" fmla="*/ 0 h 63"/>
              <a:gd name="T4" fmla="*/ 2147483647 w 252"/>
              <a:gd name="T5" fmla="*/ 2147483647 h 63"/>
              <a:gd name="T6" fmla="*/ 2147483647 w 252"/>
              <a:gd name="T7" fmla="*/ 2147483647 h 63"/>
              <a:gd name="T8" fmla="*/ 0 w 252"/>
              <a:gd name="T9" fmla="*/ 0 h 63"/>
              <a:gd name="T10" fmla="*/ 0 60000 65536"/>
              <a:gd name="T11" fmla="*/ 0 60000 65536"/>
              <a:gd name="T12" fmla="*/ 0 60000 65536"/>
              <a:gd name="T13" fmla="*/ 0 60000 65536"/>
              <a:gd name="T14" fmla="*/ 0 60000 65536"/>
              <a:gd name="T15" fmla="*/ 0 w 252"/>
              <a:gd name="T16" fmla="*/ 0 h 63"/>
              <a:gd name="T17" fmla="*/ 252 w 252"/>
              <a:gd name="T18" fmla="*/ 63 h 63"/>
            </a:gdLst>
            <a:ahLst/>
            <a:cxnLst>
              <a:cxn ang="T10">
                <a:pos x="T0" y="T1"/>
              </a:cxn>
              <a:cxn ang="T11">
                <a:pos x="T2" y="T3"/>
              </a:cxn>
              <a:cxn ang="T12">
                <a:pos x="T4" y="T5"/>
              </a:cxn>
              <a:cxn ang="T13">
                <a:pos x="T6" y="T7"/>
              </a:cxn>
              <a:cxn ang="T14">
                <a:pos x="T8" y="T9"/>
              </a:cxn>
            </a:cxnLst>
            <a:rect l="T15" t="T16" r="T17" b="T18"/>
            <a:pathLst>
              <a:path w="252" h="63">
                <a:moveTo>
                  <a:pt x="0" y="0"/>
                </a:moveTo>
                <a:lnTo>
                  <a:pt x="252" y="0"/>
                </a:lnTo>
                <a:lnTo>
                  <a:pt x="221" y="63"/>
                </a:lnTo>
                <a:lnTo>
                  <a:pt x="32" y="63"/>
                </a:lnTo>
                <a:lnTo>
                  <a:pt x="0" y="0"/>
                </a:lnTo>
              </a:path>
            </a:pathLst>
          </a:custGeom>
          <a:noFill/>
          <a:ln w="11113">
            <a:solidFill>
              <a:srgbClr val="000000"/>
            </a:solidFill>
            <a:round/>
            <a:headEnd/>
            <a:tailEnd/>
          </a:ln>
        </p:spPr>
        <p:txBody>
          <a:bodyPr/>
          <a:lstStyle/>
          <a:p>
            <a:endParaRPr lang="en-US"/>
          </a:p>
        </p:txBody>
      </p:sp>
      <p:sp>
        <p:nvSpPr>
          <p:cNvPr id="315" name="Freeform 426"/>
          <p:cNvSpPr>
            <a:spLocks/>
          </p:cNvSpPr>
          <p:nvPr/>
        </p:nvSpPr>
        <p:spPr bwMode="auto">
          <a:xfrm>
            <a:off x="1788699" y="3622675"/>
            <a:ext cx="40101" cy="57150"/>
          </a:xfrm>
          <a:custGeom>
            <a:avLst/>
            <a:gdLst>
              <a:gd name="T0" fmla="*/ 2147483647 w 32"/>
              <a:gd name="T1" fmla="*/ 2147483647 h 42"/>
              <a:gd name="T2" fmla="*/ 2147483647 w 32"/>
              <a:gd name="T3" fmla="*/ 0 h 42"/>
              <a:gd name="T4" fmla="*/ 2147483647 w 32"/>
              <a:gd name="T5" fmla="*/ 0 h 42"/>
              <a:gd name="T6" fmla="*/ 2147483647 w 32"/>
              <a:gd name="T7" fmla="*/ 2147483647 h 42"/>
              <a:gd name="T8" fmla="*/ 2147483647 w 32"/>
              <a:gd name="T9" fmla="*/ 2147483647 h 42"/>
              <a:gd name="T10" fmla="*/ 0 w 32"/>
              <a:gd name="T11" fmla="*/ 0 h 42"/>
              <a:gd name="T12" fmla="*/ 0 w 32"/>
              <a:gd name="T13" fmla="*/ 0 h 42"/>
              <a:gd name="T14" fmla="*/ 2147483647 w 32"/>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42"/>
              <a:gd name="T26" fmla="*/ 32 w 32"/>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42">
                <a:moveTo>
                  <a:pt x="14" y="42"/>
                </a:moveTo>
                <a:lnTo>
                  <a:pt x="32" y="0"/>
                </a:lnTo>
                <a:lnTo>
                  <a:pt x="14" y="21"/>
                </a:lnTo>
                <a:lnTo>
                  <a:pt x="0" y="0"/>
                </a:lnTo>
                <a:lnTo>
                  <a:pt x="14" y="42"/>
                </a:lnTo>
              </a:path>
            </a:pathLst>
          </a:custGeom>
          <a:noFill/>
          <a:ln w="4763">
            <a:solidFill>
              <a:srgbClr val="C00000"/>
            </a:solidFill>
            <a:round/>
            <a:headEnd/>
            <a:tailEnd/>
          </a:ln>
        </p:spPr>
        <p:txBody>
          <a:bodyPr/>
          <a:lstStyle/>
          <a:p>
            <a:endParaRPr lang="en-US"/>
          </a:p>
        </p:txBody>
      </p:sp>
      <p:sp>
        <p:nvSpPr>
          <p:cNvPr id="316" name="Freeform 422"/>
          <p:cNvSpPr>
            <a:spLocks/>
          </p:cNvSpPr>
          <p:nvPr/>
        </p:nvSpPr>
        <p:spPr bwMode="auto">
          <a:xfrm flipH="1">
            <a:off x="1600200" y="3546474"/>
            <a:ext cx="206372" cy="118835"/>
          </a:xfrm>
          <a:custGeom>
            <a:avLst/>
            <a:gdLst>
              <a:gd name="T0" fmla="*/ 2147483647 w 234"/>
              <a:gd name="T1" fmla="*/ 0 h 143"/>
              <a:gd name="T2" fmla="*/ 0 w 234"/>
              <a:gd name="T3" fmla="*/ 0 h 143"/>
              <a:gd name="T4" fmla="*/ 0 w 234"/>
              <a:gd name="T5" fmla="*/ 2147483647 h 143"/>
              <a:gd name="T6" fmla="*/ 0 60000 65536"/>
              <a:gd name="T7" fmla="*/ 0 60000 65536"/>
              <a:gd name="T8" fmla="*/ 0 60000 65536"/>
              <a:gd name="T9" fmla="*/ 0 w 234"/>
              <a:gd name="T10" fmla="*/ 0 h 143"/>
              <a:gd name="T11" fmla="*/ 234 w 234"/>
              <a:gd name="T12" fmla="*/ 143 h 143"/>
            </a:gdLst>
            <a:ahLst/>
            <a:cxnLst>
              <a:cxn ang="T6">
                <a:pos x="T0" y="T1"/>
              </a:cxn>
              <a:cxn ang="T7">
                <a:pos x="T2" y="T3"/>
              </a:cxn>
              <a:cxn ang="T8">
                <a:pos x="T4" y="T5"/>
              </a:cxn>
            </a:cxnLst>
            <a:rect l="T9" t="T10" r="T11" b="T12"/>
            <a:pathLst>
              <a:path w="234" h="143">
                <a:moveTo>
                  <a:pt x="234" y="0"/>
                </a:moveTo>
                <a:lnTo>
                  <a:pt x="0" y="0"/>
                </a:lnTo>
                <a:lnTo>
                  <a:pt x="0" y="143"/>
                </a:lnTo>
              </a:path>
            </a:pathLst>
          </a:custGeom>
          <a:noFill/>
          <a:ln w="4763">
            <a:solidFill>
              <a:srgbClr val="C00000"/>
            </a:solidFill>
            <a:round/>
            <a:headEnd/>
            <a:tailEnd/>
          </a:ln>
        </p:spPr>
        <p:txBody>
          <a:bodyPr/>
          <a:lstStyle/>
          <a:p>
            <a:endParaRPr lang="en-US"/>
          </a:p>
        </p:txBody>
      </p:sp>
      <p:sp>
        <p:nvSpPr>
          <p:cNvPr id="317" name="Rectangle 427"/>
          <p:cNvSpPr>
            <a:spLocks noChangeArrowheads="1"/>
          </p:cNvSpPr>
          <p:nvPr/>
        </p:nvSpPr>
        <p:spPr bwMode="auto">
          <a:xfrm>
            <a:off x="949325" y="3498850"/>
            <a:ext cx="626775" cy="107722"/>
          </a:xfrm>
          <a:prstGeom prst="rect">
            <a:avLst/>
          </a:prstGeom>
          <a:noFill/>
          <a:ln w="9525">
            <a:noFill/>
            <a:miter lim="800000"/>
            <a:headEnd/>
            <a:tailEnd/>
          </a:ln>
        </p:spPr>
        <p:txBody>
          <a:bodyPr wrap="none" lIns="0" tIns="0" rIns="0" bIns="0">
            <a:spAutoFit/>
          </a:bodyPr>
          <a:lstStyle/>
          <a:p>
            <a:pPr eaLnBrk="0" hangingPunct="0"/>
            <a:r>
              <a:rPr lang="en-US" sz="700" b="0" dirty="0">
                <a:solidFill>
                  <a:srgbClr val="C00000"/>
                </a:solidFill>
              </a:rPr>
              <a:t>BNE(R31,0,XP)</a:t>
            </a:r>
            <a:endParaRPr lang="en-US" sz="2400" b="0" dirty="0">
              <a:solidFill>
                <a:srgbClr val="C00000"/>
              </a:solidFill>
            </a:endParaRPr>
          </a:p>
        </p:txBody>
      </p:sp>
      <p:sp>
        <p:nvSpPr>
          <p:cNvPr id="318" name="Rectangle 421"/>
          <p:cNvSpPr>
            <a:spLocks noChangeArrowheads="1"/>
          </p:cNvSpPr>
          <p:nvPr/>
        </p:nvSpPr>
        <p:spPr bwMode="auto">
          <a:xfrm>
            <a:off x="1219200" y="3657600"/>
            <a:ext cx="304194" cy="107722"/>
          </a:xfrm>
          <a:prstGeom prst="rect">
            <a:avLst/>
          </a:prstGeom>
          <a:noFill/>
          <a:ln w="9525">
            <a:noFill/>
            <a:miter lim="800000"/>
            <a:headEnd/>
            <a:tailEnd/>
          </a:ln>
        </p:spPr>
        <p:txBody>
          <a:bodyPr wrap="none" lIns="0" tIns="0" rIns="0" bIns="0">
            <a:spAutoFit/>
          </a:bodyPr>
          <a:lstStyle/>
          <a:p>
            <a:pPr eaLnBrk="0" hangingPunct="0"/>
            <a:r>
              <a:rPr lang="en-US" sz="700" b="0" dirty="0" err="1">
                <a:solidFill>
                  <a:srgbClr val="FF0000"/>
                </a:solidFill>
              </a:rPr>
              <a:t>IRSrc</a:t>
            </a:r>
            <a:r>
              <a:rPr lang="en-US" sz="700" baseline="30000" dirty="0" err="1">
                <a:solidFill>
                  <a:srgbClr val="FF0000"/>
                </a:solidFill>
              </a:rPr>
              <a:t>RF</a:t>
            </a:r>
            <a:endParaRPr lang="en-US" sz="2000" b="0" baseline="30000" dirty="0">
              <a:solidFill>
                <a:srgbClr val="FF0000"/>
              </a:solidFill>
            </a:endParaRPr>
          </a:p>
        </p:txBody>
      </p:sp>
      <p:grpSp>
        <p:nvGrpSpPr>
          <p:cNvPr id="334" name="Group 333"/>
          <p:cNvGrpSpPr/>
          <p:nvPr/>
        </p:nvGrpSpPr>
        <p:grpSpPr>
          <a:xfrm>
            <a:off x="949716" y="4032478"/>
            <a:ext cx="1085459" cy="387122"/>
            <a:chOff x="949716" y="4032478"/>
            <a:chExt cx="1085459" cy="387122"/>
          </a:xfrm>
        </p:grpSpPr>
        <p:sp>
          <p:nvSpPr>
            <p:cNvPr id="319" name="Line 418"/>
            <p:cNvSpPr>
              <a:spLocks noChangeShapeType="1"/>
            </p:cNvSpPr>
            <p:nvPr/>
          </p:nvSpPr>
          <p:spPr bwMode="auto">
            <a:xfrm>
              <a:off x="1595036" y="4383088"/>
              <a:ext cx="100995" cy="1587"/>
            </a:xfrm>
            <a:prstGeom prst="line">
              <a:avLst/>
            </a:prstGeom>
            <a:noFill/>
            <a:ln w="4763">
              <a:solidFill>
                <a:srgbClr val="FF0000"/>
              </a:solidFill>
              <a:round/>
              <a:headEnd/>
              <a:tailEnd/>
            </a:ln>
          </p:spPr>
          <p:txBody>
            <a:bodyPr/>
            <a:lstStyle/>
            <a:p>
              <a:endParaRPr lang="en-US">
                <a:solidFill>
                  <a:srgbClr val="C00000"/>
                </a:solidFill>
              </a:endParaRPr>
            </a:p>
          </p:txBody>
        </p:sp>
        <p:sp>
          <p:nvSpPr>
            <p:cNvPr id="320" name="Freeform 419"/>
            <p:cNvSpPr>
              <a:spLocks/>
            </p:cNvSpPr>
            <p:nvPr/>
          </p:nvSpPr>
          <p:spPr bwMode="auto">
            <a:xfrm flipH="1">
              <a:off x="1678208" y="4360863"/>
              <a:ext cx="53468" cy="38100"/>
            </a:xfrm>
            <a:custGeom>
              <a:avLst/>
              <a:gdLst>
                <a:gd name="T0" fmla="*/ 0 w 42"/>
                <a:gd name="T1" fmla="*/ 2147483647 h 28"/>
                <a:gd name="T2" fmla="*/ 2147483647 w 42"/>
                <a:gd name="T3" fmla="*/ 2147483647 h 28"/>
                <a:gd name="T4" fmla="*/ 2147483647 w 42"/>
                <a:gd name="T5" fmla="*/ 2147483647 h 28"/>
                <a:gd name="T6" fmla="*/ 2147483647 w 42"/>
                <a:gd name="T7" fmla="*/ 2147483647 h 28"/>
                <a:gd name="T8" fmla="*/ 2147483647 w 42"/>
                <a:gd name="T9" fmla="*/ 2147483647 h 28"/>
                <a:gd name="T10" fmla="*/ 2147483647 w 42"/>
                <a:gd name="T11" fmla="*/ 0 h 28"/>
                <a:gd name="T12" fmla="*/ 2147483647 w 42"/>
                <a:gd name="T13" fmla="*/ 0 h 28"/>
                <a:gd name="T14" fmla="*/ 0 w 42"/>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28"/>
                <a:gd name="T26" fmla="*/ 42 w 42"/>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28">
                  <a:moveTo>
                    <a:pt x="0" y="14"/>
                  </a:moveTo>
                  <a:lnTo>
                    <a:pt x="42" y="28"/>
                  </a:lnTo>
                  <a:lnTo>
                    <a:pt x="21" y="14"/>
                  </a:lnTo>
                  <a:lnTo>
                    <a:pt x="42" y="0"/>
                  </a:lnTo>
                  <a:lnTo>
                    <a:pt x="0" y="14"/>
                  </a:lnTo>
                  <a:close/>
                </a:path>
              </a:pathLst>
            </a:custGeom>
            <a:solidFill>
              <a:srgbClr val="000000"/>
            </a:solidFill>
            <a:ln w="9525">
              <a:solidFill>
                <a:srgbClr val="FF0000"/>
              </a:solidFill>
              <a:round/>
              <a:headEnd/>
              <a:tailEnd/>
            </a:ln>
          </p:spPr>
          <p:txBody>
            <a:bodyPr/>
            <a:lstStyle/>
            <a:p>
              <a:endParaRPr lang="en-US">
                <a:solidFill>
                  <a:srgbClr val="C00000"/>
                </a:solidFill>
              </a:endParaRPr>
            </a:p>
          </p:txBody>
        </p:sp>
        <p:sp>
          <p:nvSpPr>
            <p:cNvPr id="321" name="Freeform 420"/>
            <p:cNvSpPr>
              <a:spLocks/>
            </p:cNvSpPr>
            <p:nvPr/>
          </p:nvSpPr>
          <p:spPr bwMode="auto">
            <a:xfrm flipH="1">
              <a:off x="1678208" y="4365625"/>
              <a:ext cx="53468" cy="38100"/>
            </a:xfrm>
            <a:custGeom>
              <a:avLst/>
              <a:gdLst>
                <a:gd name="T0" fmla="*/ 0 w 42"/>
                <a:gd name="T1" fmla="*/ 2147483647 h 28"/>
                <a:gd name="T2" fmla="*/ 2147483647 w 42"/>
                <a:gd name="T3" fmla="*/ 2147483647 h 28"/>
                <a:gd name="T4" fmla="*/ 2147483647 w 42"/>
                <a:gd name="T5" fmla="*/ 2147483647 h 28"/>
                <a:gd name="T6" fmla="*/ 2147483647 w 42"/>
                <a:gd name="T7" fmla="*/ 2147483647 h 28"/>
                <a:gd name="T8" fmla="*/ 2147483647 w 42"/>
                <a:gd name="T9" fmla="*/ 2147483647 h 28"/>
                <a:gd name="T10" fmla="*/ 2147483647 w 42"/>
                <a:gd name="T11" fmla="*/ 0 h 28"/>
                <a:gd name="T12" fmla="*/ 2147483647 w 42"/>
                <a:gd name="T13" fmla="*/ 0 h 28"/>
                <a:gd name="T14" fmla="*/ 0 w 42"/>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28"/>
                <a:gd name="T26" fmla="*/ 42 w 42"/>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28">
                  <a:moveTo>
                    <a:pt x="0" y="14"/>
                  </a:moveTo>
                  <a:lnTo>
                    <a:pt x="42" y="28"/>
                  </a:lnTo>
                  <a:lnTo>
                    <a:pt x="21" y="14"/>
                  </a:lnTo>
                  <a:lnTo>
                    <a:pt x="42" y="0"/>
                  </a:lnTo>
                  <a:lnTo>
                    <a:pt x="0" y="14"/>
                  </a:lnTo>
                </a:path>
              </a:pathLst>
            </a:custGeom>
            <a:noFill/>
            <a:ln w="4763">
              <a:solidFill>
                <a:srgbClr val="FF0000"/>
              </a:solidFill>
              <a:round/>
              <a:headEnd/>
              <a:tailEnd/>
            </a:ln>
          </p:spPr>
          <p:txBody>
            <a:bodyPr/>
            <a:lstStyle/>
            <a:p>
              <a:endParaRPr lang="en-US">
                <a:solidFill>
                  <a:srgbClr val="C00000"/>
                </a:solidFill>
              </a:endParaRPr>
            </a:p>
          </p:txBody>
        </p:sp>
        <p:sp>
          <p:nvSpPr>
            <p:cNvPr id="322" name="Freeform 422"/>
            <p:cNvSpPr>
              <a:spLocks/>
            </p:cNvSpPr>
            <p:nvPr/>
          </p:nvSpPr>
          <p:spPr bwMode="auto">
            <a:xfrm flipH="1">
              <a:off x="1676790" y="4083050"/>
              <a:ext cx="215235" cy="236538"/>
            </a:xfrm>
            <a:custGeom>
              <a:avLst/>
              <a:gdLst>
                <a:gd name="T0" fmla="*/ 2147483647 w 234"/>
                <a:gd name="T1" fmla="*/ 0 h 143"/>
                <a:gd name="T2" fmla="*/ 0 w 234"/>
                <a:gd name="T3" fmla="*/ 0 h 143"/>
                <a:gd name="T4" fmla="*/ 0 w 234"/>
                <a:gd name="T5" fmla="*/ 2147483647 h 143"/>
                <a:gd name="T6" fmla="*/ 0 60000 65536"/>
                <a:gd name="T7" fmla="*/ 0 60000 65536"/>
                <a:gd name="T8" fmla="*/ 0 60000 65536"/>
                <a:gd name="T9" fmla="*/ 0 w 234"/>
                <a:gd name="T10" fmla="*/ 0 h 143"/>
                <a:gd name="T11" fmla="*/ 234 w 234"/>
                <a:gd name="T12" fmla="*/ 143 h 143"/>
              </a:gdLst>
              <a:ahLst/>
              <a:cxnLst>
                <a:cxn ang="T6">
                  <a:pos x="T0" y="T1"/>
                </a:cxn>
                <a:cxn ang="T7">
                  <a:pos x="T2" y="T3"/>
                </a:cxn>
                <a:cxn ang="T8">
                  <a:pos x="T4" y="T5"/>
                </a:cxn>
              </a:cxnLst>
              <a:rect l="T9" t="T10" r="T11" b="T12"/>
              <a:pathLst>
                <a:path w="234" h="143">
                  <a:moveTo>
                    <a:pt x="234" y="0"/>
                  </a:moveTo>
                  <a:lnTo>
                    <a:pt x="0" y="0"/>
                  </a:lnTo>
                  <a:lnTo>
                    <a:pt x="0" y="143"/>
                  </a:lnTo>
                </a:path>
              </a:pathLst>
            </a:custGeom>
            <a:noFill/>
            <a:ln w="4763">
              <a:solidFill>
                <a:schemeClr val="tx1">
                  <a:lumMod val="50000"/>
                  <a:lumOff val="50000"/>
                </a:schemeClr>
              </a:solidFill>
              <a:round/>
              <a:headEnd/>
              <a:tailEnd/>
            </a:ln>
          </p:spPr>
          <p:txBody>
            <a:bodyPr/>
            <a:lstStyle/>
            <a:p>
              <a:endParaRPr lang="en-US"/>
            </a:p>
          </p:txBody>
        </p:sp>
        <p:sp>
          <p:nvSpPr>
            <p:cNvPr id="323" name="Freeform 423"/>
            <p:cNvSpPr>
              <a:spLocks/>
            </p:cNvSpPr>
            <p:nvPr/>
          </p:nvSpPr>
          <p:spPr bwMode="auto">
            <a:xfrm>
              <a:off x="1875689" y="4270375"/>
              <a:ext cx="38616" cy="57150"/>
            </a:xfrm>
            <a:custGeom>
              <a:avLst/>
              <a:gdLst>
                <a:gd name="T0" fmla="*/ 2147483647 w 31"/>
                <a:gd name="T1" fmla="*/ 2147483647 h 42"/>
                <a:gd name="T2" fmla="*/ 2147483647 w 31"/>
                <a:gd name="T3" fmla="*/ 0 h 42"/>
                <a:gd name="T4" fmla="*/ 2147483647 w 31"/>
                <a:gd name="T5" fmla="*/ 0 h 42"/>
                <a:gd name="T6" fmla="*/ 2147483647 w 31"/>
                <a:gd name="T7" fmla="*/ 2147483647 h 42"/>
                <a:gd name="T8" fmla="*/ 2147483647 w 31"/>
                <a:gd name="T9" fmla="*/ 2147483647 h 42"/>
                <a:gd name="T10" fmla="*/ 0 w 31"/>
                <a:gd name="T11" fmla="*/ 0 h 42"/>
                <a:gd name="T12" fmla="*/ 0 w 31"/>
                <a:gd name="T13" fmla="*/ 0 h 42"/>
                <a:gd name="T14" fmla="*/ 2147483647 w 31"/>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42"/>
                <a:gd name="T26" fmla="*/ 31 w 31"/>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42">
                  <a:moveTo>
                    <a:pt x="14" y="42"/>
                  </a:moveTo>
                  <a:lnTo>
                    <a:pt x="31" y="0"/>
                  </a:lnTo>
                  <a:lnTo>
                    <a:pt x="14" y="21"/>
                  </a:lnTo>
                  <a:lnTo>
                    <a:pt x="0" y="0"/>
                  </a:lnTo>
                  <a:lnTo>
                    <a:pt x="14" y="42"/>
                  </a:lnTo>
                  <a:close/>
                </a:path>
              </a:pathLst>
            </a:custGeom>
            <a:solidFill>
              <a:srgbClr val="000000"/>
            </a:solidFill>
            <a:ln w="9525">
              <a:solidFill>
                <a:schemeClr val="tx1">
                  <a:lumMod val="50000"/>
                  <a:lumOff val="50000"/>
                </a:schemeClr>
              </a:solidFill>
              <a:round/>
              <a:headEnd/>
              <a:tailEnd/>
            </a:ln>
          </p:spPr>
          <p:txBody>
            <a:bodyPr/>
            <a:lstStyle/>
            <a:p>
              <a:endParaRPr lang="en-US"/>
            </a:p>
          </p:txBody>
        </p:sp>
        <p:sp>
          <p:nvSpPr>
            <p:cNvPr id="324" name="Freeform 424"/>
            <p:cNvSpPr>
              <a:spLocks/>
            </p:cNvSpPr>
            <p:nvPr/>
          </p:nvSpPr>
          <p:spPr bwMode="auto">
            <a:xfrm>
              <a:off x="1875689" y="4270375"/>
              <a:ext cx="38616" cy="57150"/>
            </a:xfrm>
            <a:custGeom>
              <a:avLst/>
              <a:gdLst>
                <a:gd name="T0" fmla="*/ 2147483647 w 31"/>
                <a:gd name="T1" fmla="*/ 2147483647 h 42"/>
                <a:gd name="T2" fmla="*/ 2147483647 w 31"/>
                <a:gd name="T3" fmla="*/ 0 h 42"/>
                <a:gd name="T4" fmla="*/ 2147483647 w 31"/>
                <a:gd name="T5" fmla="*/ 0 h 42"/>
                <a:gd name="T6" fmla="*/ 2147483647 w 31"/>
                <a:gd name="T7" fmla="*/ 2147483647 h 42"/>
                <a:gd name="T8" fmla="*/ 2147483647 w 31"/>
                <a:gd name="T9" fmla="*/ 2147483647 h 42"/>
                <a:gd name="T10" fmla="*/ 0 w 31"/>
                <a:gd name="T11" fmla="*/ 0 h 42"/>
                <a:gd name="T12" fmla="*/ 0 w 31"/>
                <a:gd name="T13" fmla="*/ 0 h 42"/>
                <a:gd name="T14" fmla="*/ 2147483647 w 31"/>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42"/>
                <a:gd name="T26" fmla="*/ 31 w 31"/>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42">
                  <a:moveTo>
                    <a:pt x="14" y="42"/>
                  </a:moveTo>
                  <a:lnTo>
                    <a:pt x="31" y="0"/>
                  </a:lnTo>
                  <a:lnTo>
                    <a:pt x="14" y="21"/>
                  </a:lnTo>
                  <a:lnTo>
                    <a:pt x="0" y="0"/>
                  </a:lnTo>
                  <a:lnTo>
                    <a:pt x="14" y="42"/>
                  </a:lnTo>
                </a:path>
              </a:pathLst>
            </a:custGeom>
            <a:noFill/>
            <a:ln w="4763">
              <a:solidFill>
                <a:schemeClr val="tx1">
                  <a:lumMod val="50000"/>
                  <a:lumOff val="50000"/>
                </a:schemeClr>
              </a:solidFill>
              <a:round/>
              <a:headEnd/>
              <a:tailEnd/>
            </a:ln>
          </p:spPr>
          <p:txBody>
            <a:bodyPr/>
            <a:lstStyle/>
            <a:p>
              <a:endParaRPr lang="en-US"/>
            </a:p>
          </p:txBody>
        </p:sp>
        <p:sp>
          <p:nvSpPr>
            <p:cNvPr id="325" name="Freeform 425"/>
            <p:cNvSpPr>
              <a:spLocks/>
            </p:cNvSpPr>
            <p:nvPr/>
          </p:nvSpPr>
          <p:spPr bwMode="auto">
            <a:xfrm>
              <a:off x="1949949" y="4270375"/>
              <a:ext cx="40101" cy="57150"/>
            </a:xfrm>
            <a:custGeom>
              <a:avLst/>
              <a:gdLst>
                <a:gd name="T0" fmla="*/ 2147483647 w 32"/>
                <a:gd name="T1" fmla="*/ 2147483647 h 42"/>
                <a:gd name="T2" fmla="*/ 2147483647 w 32"/>
                <a:gd name="T3" fmla="*/ 0 h 42"/>
                <a:gd name="T4" fmla="*/ 2147483647 w 32"/>
                <a:gd name="T5" fmla="*/ 0 h 42"/>
                <a:gd name="T6" fmla="*/ 2147483647 w 32"/>
                <a:gd name="T7" fmla="*/ 2147483647 h 42"/>
                <a:gd name="T8" fmla="*/ 2147483647 w 32"/>
                <a:gd name="T9" fmla="*/ 2147483647 h 42"/>
                <a:gd name="T10" fmla="*/ 0 w 32"/>
                <a:gd name="T11" fmla="*/ 0 h 42"/>
                <a:gd name="T12" fmla="*/ 0 w 32"/>
                <a:gd name="T13" fmla="*/ 0 h 42"/>
                <a:gd name="T14" fmla="*/ 2147483647 w 32"/>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42"/>
                <a:gd name="T26" fmla="*/ 32 w 32"/>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42">
                  <a:moveTo>
                    <a:pt x="14" y="42"/>
                  </a:moveTo>
                  <a:lnTo>
                    <a:pt x="32"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326" name="Freeform 426"/>
            <p:cNvSpPr>
              <a:spLocks/>
            </p:cNvSpPr>
            <p:nvPr/>
          </p:nvSpPr>
          <p:spPr bwMode="auto">
            <a:xfrm>
              <a:off x="1949949" y="4270375"/>
              <a:ext cx="40101" cy="57150"/>
            </a:xfrm>
            <a:custGeom>
              <a:avLst/>
              <a:gdLst>
                <a:gd name="T0" fmla="*/ 2147483647 w 32"/>
                <a:gd name="T1" fmla="*/ 2147483647 h 42"/>
                <a:gd name="T2" fmla="*/ 2147483647 w 32"/>
                <a:gd name="T3" fmla="*/ 0 h 42"/>
                <a:gd name="T4" fmla="*/ 2147483647 w 32"/>
                <a:gd name="T5" fmla="*/ 0 h 42"/>
                <a:gd name="T6" fmla="*/ 2147483647 w 32"/>
                <a:gd name="T7" fmla="*/ 2147483647 h 42"/>
                <a:gd name="T8" fmla="*/ 2147483647 w 32"/>
                <a:gd name="T9" fmla="*/ 2147483647 h 42"/>
                <a:gd name="T10" fmla="*/ 0 w 32"/>
                <a:gd name="T11" fmla="*/ 0 h 42"/>
                <a:gd name="T12" fmla="*/ 0 w 32"/>
                <a:gd name="T13" fmla="*/ 0 h 42"/>
                <a:gd name="T14" fmla="*/ 2147483647 w 32"/>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42"/>
                <a:gd name="T26" fmla="*/ 32 w 32"/>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42">
                  <a:moveTo>
                    <a:pt x="14" y="42"/>
                  </a:moveTo>
                  <a:lnTo>
                    <a:pt x="32"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327" name="Rectangle 427"/>
            <p:cNvSpPr>
              <a:spLocks noChangeArrowheads="1"/>
            </p:cNvSpPr>
            <p:nvPr/>
          </p:nvSpPr>
          <p:spPr bwMode="auto">
            <a:xfrm>
              <a:off x="1457427" y="4032478"/>
              <a:ext cx="193964" cy="107722"/>
            </a:xfrm>
            <a:prstGeom prst="rect">
              <a:avLst/>
            </a:prstGeom>
            <a:noFill/>
            <a:ln w="9525">
              <a:noFill/>
              <a:miter lim="800000"/>
              <a:headEnd/>
              <a:tailEnd/>
            </a:ln>
          </p:spPr>
          <p:txBody>
            <a:bodyPr wrap="none" lIns="0" tIns="0" rIns="0" bIns="0">
              <a:spAutoFit/>
            </a:bodyPr>
            <a:lstStyle/>
            <a:p>
              <a:pPr eaLnBrk="0" hangingPunct="0"/>
              <a:r>
                <a:rPr lang="en-US" sz="700" b="0" dirty="0"/>
                <a:t>NOP</a:t>
              </a:r>
              <a:endParaRPr lang="en-US" sz="2400" b="0" dirty="0"/>
            </a:p>
          </p:txBody>
        </p:sp>
        <p:sp>
          <p:nvSpPr>
            <p:cNvPr id="328" name="Freeform 414"/>
            <p:cNvSpPr>
              <a:spLocks/>
            </p:cNvSpPr>
            <p:nvPr/>
          </p:nvSpPr>
          <p:spPr bwMode="auto">
            <a:xfrm>
              <a:off x="1718823" y="4335463"/>
              <a:ext cx="316352" cy="84137"/>
            </a:xfrm>
            <a:custGeom>
              <a:avLst/>
              <a:gdLst>
                <a:gd name="T0" fmla="*/ 0 w 252"/>
                <a:gd name="T1" fmla="*/ 0 h 63"/>
                <a:gd name="T2" fmla="*/ 2147483647 w 252"/>
                <a:gd name="T3" fmla="*/ 0 h 63"/>
                <a:gd name="T4" fmla="*/ 2147483647 w 252"/>
                <a:gd name="T5" fmla="*/ 2147483647 h 63"/>
                <a:gd name="T6" fmla="*/ 2147483647 w 252"/>
                <a:gd name="T7" fmla="*/ 2147483647 h 63"/>
                <a:gd name="T8" fmla="*/ 0 w 252"/>
                <a:gd name="T9" fmla="*/ 0 h 63"/>
                <a:gd name="T10" fmla="*/ 0 60000 65536"/>
                <a:gd name="T11" fmla="*/ 0 60000 65536"/>
                <a:gd name="T12" fmla="*/ 0 60000 65536"/>
                <a:gd name="T13" fmla="*/ 0 60000 65536"/>
                <a:gd name="T14" fmla="*/ 0 60000 65536"/>
                <a:gd name="T15" fmla="*/ 0 w 252"/>
                <a:gd name="T16" fmla="*/ 0 h 63"/>
                <a:gd name="T17" fmla="*/ 252 w 252"/>
                <a:gd name="T18" fmla="*/ 63 h 63"/>
              </a:gdLst>
              <a:ahLst/>
              <a:cxnLst>
                <a:cxn ang="T10">
                  <a:pos x="T0" y="T1"/>
                </a:cxn>
                <a:cxn ang="T11">
                  <a:pos x="T2" y="T3"/>
                </a:cxn>
                <a:cxn ang="T12">
                  <a:pos x="T4" y="T5"/>
                </a:cxn>
                <a:cxn ang="T13">
                  <a:pos x="T6" y="T7"/>
                </a:cxn>
                <a:cxn ang="T14">
                  <a:pos x="T8" y="T9"/>
                </a:cxn>
              </a:cxnLst>
              <a:rect l="T15" t="T16" r="T17" b="T18"/>
              <a:pathLst>
                <a:path w="252" h="63">
                  <a:moveTo>
                    <a:pt x="0" y="0"/>
                  </a:moveTo>
                  <a:lnTo>
                    <a:pt x="252" y="0"/>
                  </a:lnTo>
                  <a:lnTo>
                    <a:pt x="221" y="63"/>
                  </a:lnTo>
                  <a:lnTo>
                    <a:pt x="32" y="63"/>
                  </a:lnTo>
                  <a:lnTo>
                    <a:pt x="0" y="0"/>
                  </a:lnTo>
                  <a:close/>
                </a:path>
              </a:pathLst>
            </a:custGeom>
            <a:solidFill>
              <a:srgbClr val="92D050"/>
            </a:solidFill>
            <a:ln w="9525">
              <a:noFill/>
              <a:round/>
              <a:headEnd/>
              <a:tailEnd/>
            </a:ln>
          </p:spPr>
          <p:txBody>
            <a:bodyPr/>
            <a:lstStyle/>
            <a:p>
              <a:endParaRPr lang="en-US"/>
            </a:p>
          </p:txBody>
        </p:sp>
        <p:sp>
          <p:nvSpPr>
            <p:cNvPr id="329" name="Freeform 415"/>
            <p:cNvSpPr>
              <a:spLocks/>
            </p:cNvSpPr>
            <p:nvPr/>
          </p:nvSpPr>
          <p:spPr bwMode="auto">
            <a:xfrm>
              <a:off x="1714891" y="4335463"/>
              <a:ext cx="316352" cy="84137"/>
            </a:xfrm>
            <a:custGeom>
              <a:avLst/>
              <a:gdLst>
                <a:gd name="T0" fmla="*/ 0 w 252"/>
                <a:gd name="T1" fmla="*/ 0 h 63"/>
                <a:gd name="T2" fmla="*/ 2147483647 w 252"/>
                <a:gd name="T3" fmla="*/ 0 h 63"/>
                <a:gd name="T4" fmla="*/ 2147483647 w 252"/>
                <a:gd name="T5" fmla="*/ 2147483647 h 63"/>
                <a:gd name="T6" fmla="*/ 2147483647 w 252"/>
                <a:gd name="T7" fmla="*/ 2147483647 h 63"/>
                <a:gd name="T8" fmla="*/ 0 w 252"/>
                <a:gd name="T9" fmla="*/ 0 h 63"/>
                <a:gd name="T10" fmla="*/ 0 60000 65536"/>
                <a:gd name="T11" fmla="*/ 0 60000 65536"/>
                <a:gd name="T12" fmla="*/ 0 60000 65536"/>
                <a:gd name="T13" fmla="*/ 0 60000 65536"/>
                <a:gd name="T14" fmla="*/ 0 60000 65536"/>
                <a:gd name="T15" fmla="*/ 0 w 252"/>
                <a:gd name="T16" fmla="*/ 0 h 63"/>
                <a:gd name="T17" fmla="*/ 252 w 252"/>
                <a:gd name="T18" fmla="*/ 63 h 63"/>
              </a:gdLst>
              <a:ahLst/>
              <a:cxnLst>
                <a:cxn ang="T10">
                  <a:pos x="T0" y="T1"/>
                </a:cxn>
                <a:cxn ang="T11">
                  <a:pos x="T2" y="T3"/>
                </a:cxn>
                <a:cxn ang="T12">
                  <a:pos x="T4" y="T5"/>
                </a:cxn>
                <a:cxn ang="T13">
                  <a:pos x="T6" y="T7"/>
                </a:cxn>
                <a:cxn ang="T14">
                  <a:pos x="T8" y="T9"/>
                </a:cxn>
              </a:cxnLst>
              <a:rect l="T15" t="T16" r="T17" b="T18"/>
              <a:pathLst>
                <a:path w="252" h="63">
                  <a:moveTo>
                    <a:pt x="0" y="0"/>
                  </a:moveTo>
                  <a:lnTo>
                    <a:pt x="252" y="0"/>
                  </a:lnTo>
                  <a:lnTo>
                    <a:pt x="221" y="63"/>
                  </a:lnTo>
                  <a:lnTo>
                    <a:pt x="32" y="63"/>
                  </a:lnTo>
                  <a:lnTo>
                    <a:pt x="0" y="0"/>
                  </a:lnTo>
                </a:path>
              </a:pathLst>
            </a:custGeom>
            <a:noFill/>
            <a:ln w="11113">
              <a:solidFill>
                <a:srgbClr val="000000"/>
              </a:solidFill>
              <a:round/>
              <a:headEnd/>
              <a:tailEnd/>
            </a:ln>
          </p:spPr>
          <p:txBody>
            <a:bodyPr/>
            <a:lstStyle/>
            <a:p>
              <a:endParaRPr lang="en-US"/>
            </a:p>
          </p:txBody>
        </p:sp>
        <p:sp>
          <p:nvSpPr>
            <p:cNvPr id="330" name="Freeform 426"/>
            <p:cNvSpPr>
              <a:spLocks/>
            </p:cNvSpPr>
            <p:nvPr/>
          </p:nvSpPr>
          <p:spPr bwMode="auto">
            <a:xfrm>
              <a:off x="1789090" y="4276725"/>
              <a:ext cx="40101" cy="57150"/>
            </a:xfrm>
            <a:custGeom>
              <a:avLst/>
              <a:gdLst>
                <a:gd name="T0" fmla="*/ 2147483647 w 32"/>
                <a:gd name="T1" fmla="*/ 2147483647 h 42"/>
                <a:gd name="T2" fmla="*/ 2147483647 w 32"/>
                <a:gd name="T3" fmla="*/ 0 h 42"/>
                <a:gd name="T4" fmla="*/ 2147483647 w 32"/>
                <a:gd name="T5" fmla="*/ 0 h 42"/>
                <a:gd name="T6" fmla="*/ 2147483647 w 32"/>
                <a:gd name="T7" fmla="*/ 2147483647 h 42"/>
                <a:gd name="T8" fmla="*/ 2147483647 w 32"/>
                <a:gd name="T9" fmla="*/ 2147483647 h 42"/>
                <a:gd name="T10" fmla="*/ 0 w 32"/>
                <a:gd name="T11" fmla="*/ 0 h 42"/>
                <a:gd name="T12" fmla="*/ 0 w 32"/>
                <a:gd name="T13" fmla="*/ 0 h 42"/>
                <a:gd name="T14" fmla="*/ 2147483647 w 32"/>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42"/>
                <a:gd name="T26" fmla="*/ 32 w 32"/>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42">
                  <a:moveTo>
                    <a:pt x="14" y="42"/>
                  </a:moveTo>
                  <a:lnTo>
                    <a:pt x="32" y="0"/>
                  </a:lnTo>
                  <a:lnTo>
                    <a:pt x="14" y="21"/>
                  </a:lnTo>
                  <a:lnTo>
                    <a:pt x="0" y="0"/>
                  </a:lnTo>
                  <a:lnTo>
                    <a:pt x="14" y="42"/>
                  </a:lnTo>
                </a:path>
              </a:pathLst>
            </a:custGeom>
            <a:noFill/>
            <a:ln w="4763">
              <a:solidFill>
                <a:srgbClr val="C00000"/>
              </a:solidFill>
              <a:round/>
              <a:headEnd/>
              <a:tailEnd/>
            </a:ln>
          </p:spPr>
          <p:txBody>
            <a:bodyPr/>
            <a:lstStyle/>
            <a:p>
              <a:endParaRPr lang="en-US"/>
            </a:p>
          </p:txBody>
        </p:sp>
        <p:sp>
          <p:nvSpPr>
            <p:cNvPr id="331" name="Freeform 422"/>
            <p:cNvSpPr>
              <a:spLocks/>
            </p:cNvSpPr>
            <p:nvPr/>
          </p:nvSpPr>
          <p:spPr bwMode="auto">
            <a:xfrm flipH="1">
              <a:off x="1600591" y="4200524"/>
              <a:ext cx="206372" cy="118835"/>
            </a:xfrm>
            <a:custGeom>
              <a:avLst/>
              <a:gdLst>
                <a:gd name="T0" fmla="*/ 2147483647 w 234"/>
                <a:gd name="T1" fmla="*/ 0 h 143"/>
                <a:gd name="T2" fmla="*/ 0 w 234"/>
                <a:gd name="T3" fmla="*/ 0 h 143"/>
                <a:gd name="T4" fmla="*/ 0 w 234"/>
                <a:gd name="T5" fmla="*/ 2147483647 h 143"/>
                <a:gd name="T6" fmla="*/ 0 60000 65536"/>
                <a:gd name="T7" fmla="*/ 0 60000 65536"/>
                <a:gd name="T8" fmla="*/ 0 60000 65536"/>
                <a:gd name="T9" fmla="*/ 0 w 234"/>
                <a:gd name="T10" fmla="*/ 0 h 143"/>
                <a:gd name="T11" fmla="*/ 234 w 234"/>
                <a:gd name="T12" fmla="*/ 143 h 143"/>
              </a:gdLst>
              <a:ahLst/>
              <a:cxnLst>
                <a:cxn ang="T6">
                  <a:pos x="T0" y="T1"/>
                </a:cxn>
                <a:cxn ang="T7">
                  <a:pos x="T2" y="T3"/>
                </a:cxn>
                <a:cxn ang="T8">
                  <a:pos x="T4" y="T5"/>
                </a:cxn>
              </a:cxnLst>
              <a:rect l="T9" t="T10" r="T11" b="T12"/>
              <a:pathLst>
                <a:path w="234" h="143">
                  <a:moveTo>
                    <a:pt x="234" y="0"/>
                  </a:moveTo>
                  <a:lnTo>
                    <a:pt x="0" y="0"/>
                  </a:lnTo>
                  <a:lnTo>
                    <a:pt x="0" y="143"/>
                  </a:lnTo>
                </a:path>
              </a:pathLst>
            </a:custGeom>
            <a:noFill/>
            <a:ln w="4763">
              <a:solidFill>
                <a:srgbClr val="C00000"/>
              </a:solidFill>
              <a:round/>
              <a:headEnd/>
              <a:tailEnd/>
            </a:ln>
          </p:spPr>
          <p:txBody>
            <a:bodyPr/>
            <a:lstStyle/>
            <a:p>
              <a:endParaRPr lang="en-US"/>
            </a:p>
          </p:txBody>
        </p:sp>
        <p:sp>
          <p:nvSpPr>
            <p:cNvPr id="332" name="Rectangle 427"/>
            <p:cNvSpPr>
              <a:spLocks noChangeArrowheads="1"/>
            </p:cNvSpPr>
            <p:nvPr/>
          </p:nvSpPr>
          <p:spPr bwMode="auto">
            <a:xfrm>
              <a:off x="949716" y="4152900"/>
              <a:ext cx="626775" cy="107722"/>
            </a:xfrm>
            <a:prstGeom prst="rect">
              <a:avLst/>
            </a:prstGeom>
            <a:noFill/>
            <a:ln w="9525">
              <a:noFill/>
              <a:miter lim="800000"/>
              <a:headEnd/>
              <a:tailEnd/>
            </a:ln>
          </p:spPr>
          <p:txBody>
            <a:bodyPr wrap="none" lIns="0" tIns="0" rIns="0" bIns="0">
              <a:spAutoFit/>
            </a:bodyPr>
            <a:lstStyle/>
            <a:p>
              <a:pPr eaLnBrk="0" hangingPunct="0"/>
              <a:r>
                <a:rPr lang="en-US" sz="700" b="0" dirty="0">
                  <a:solidFill>
                    <a:srgbClr val="C00000"/>
                  </a:solidFill>
                </a:rPr>
                <a:t>BNE(R31,0,XP)</a:t>
              </a:r>
              <a:endParaRPr lang="en-US" sz="2400" b="0" dirty="0">
                <a:solidFill>
                  <a:srgbClr val="C00000"/>
                </a:solidFill>
              </a:endParaRPr>
            </a:p>
          </p:txBody>
        </p:sp>
        <p:sp>
          <p:nvSpPr>
            <p:cNvPr id="333" name="Rectangle 421"/>
            <p:cNvSpPr>
              <a:spLocks noChangeArrowheads="1"/>
            </p:cNvSpPr>
            <p:nvPr/>
          </p:nvSpPr>
          <p:spPr bwMode="auto">
            <a:xfrm>
              <a:off x="1219591" y="4311650"/>
              <a:ext cx="340838" cy="107722"/>
            </a:xfrm>
            <a:prstGeom prst="rect">
              <a:avLst/>
            </a:prstGeom>
            <a:noFill/>
            <a:ln w="9525">
              <a:noFill/>
              <a:miter lim="800000"/>
              <a:headEnd/>
              <a:tailEnd/>
            </a:ln>
          </p:spPr>
          <p:txBody>
            <a:bodyPr wrap="none" lIns="0" tIns="0" rIns="0" bIns="0">
              <a:spAutoFit/>
            </a:bodyPr>
            <a:lstStyle/>
            <a:p>
              <a:pPr eaLnBrk="0" hangingPunct="0"/>
              <a:r>
                <a:rPr lang="en-US" sz="700" b="0" dirty="0" err="1">
                  <a:solidFill>
                    <a:srgbClr val="FF0000"/>
                  </a:solidFill>
                </a:rPr>
                <a:t>IRSrc</a:t>
              </a:r>
              <a:r>
                <a:rPr lang="en-US" sz="700" baseline="30000" dirty="0" err="1">
                  <a:solidFill>
                    <a:srgbClr val="FF0000"/>
                  </a:solidFill>
                </a:rPr>
                <a:t>ALU</a:t>
              </a:r>
              <a:endParaRPr lang="en-US" sz="2000" b="0" baseline="30000" dirty="0">
                <a:solidFill>
                  <a:srgbClr val="FF0000"/>
                </a:solidFill>
              </a:endParaRPr>
            </a:p>
          </p:txBody>
        </p:sp>
      </p:grpSp>
      <p:grpSp>
        <p:nvGrpSpPr>
          <p:cNvPr id="335" name="Group 334"/>
          <p:cNvGrpSpPr/>
          <p:nvPr/>
        </p:nvGrpSpPr>
        <p:grpSpPr>
          <a:xfrm>
            <a:off x="949716" y="4800600"/>
            <a:ext cx="1085459" cy="387122"/>
            <a:chOff x="949716" y="4032478"/>
            <a:chExt cx="1085459" cy="387122"/>
          </a:xfrm>
        </p:grpSpPr>
        <p:sp>
          <p:nvSpPr>
            <p:cNvPr id="336" name="Line 418"/>
            <p:cNvSpPr>
              <a:spLocks noChangeShapeType="1"/>
            </p:cNvSpPr>
            <p:nvPr/>
          </p:nvSpPr>
          <p:spPr bwMode="auto">
            <a:xfrm>
              <a:off x="1595036" y="4383088"/>
              <a:ext cx="100995" cy="1587"/>
            </a:xfrm>
            <a:prstGeom prst="line">
              <a:avLst/>
            </a:prstGeom>
            <a:noFill/>
            <a:ln w="4763">
              <a:solidFill>
                <a:srgbClr val="FF0000"/>
              </a:solidFill>
              <a:round/>
              <a:headEnd/>
              <a:tailEnd/>
            </a:ln>
          </p:spPr>
          <p:txBody>
            <a:bodyPr/>
            <a:lstStyle/>
            <a:p>
              <a:endParaRPr lang="en-US">
                <a:solidFill>
                  <a:srgbClr val="C00000"/>
                </a:solidFill>
              </a:endParaRPr>
            </a:p>
          </p:txBody>
        </p:sp>
        <p:sp>
          <p:nvSpPr>
            <p:cNvPr id="337" name="Freeform 419"/>
            <p:cNvSpPr>
              <a:spLocks/>
            </p:cNvSpPr>
            <p:nvPr/>
          </p:nvSpPr>
          <p:spPr bwMode="auto">
            <a:xfrm flipH="1">
              <a:off x="1678208" y="4360863"/>
              <a:ext cx="53468" cy="38100"/>
            </a:xfrm>
            <a:custGeom>
              <a:avLst/>
              <a:gdLst>
                <a:gd name="T0" fmla="*/ 0 w 42"/>
                <a:gd name="T1" fmla="*/ 2147483647 h 28"/>
                <a:gd name="T2" fmla="*/ 2147483647 w 42"/>
                <a:gd name="T3" fmla="*/ 2147483647 h 28"/>
                <a:gd name="T4" fmla="*/ 2147483647 w 42"/>
                <a:gd name="T5" fmla="*/ 2147483647 h 28"/>
                <a:gd name="T6" fmla="*/ 2147483647 w 42"/>
                <a:gd name="T7" fmla="*/ 2147483647 h 28"/>
                <a:gd name="T8" fmla="*/ 2147483647 w 42"/>
                <a:gd name="T9" fmla="*/ 2147483647 h 28"/>
                <a:gd name="T10" fmla="*/ 2147483647 w 42"/>
                <a:gd name="T11" fmla="*/ 0 h 28"/>
                <a:gd name="T12" fmla="*/ 2147483647 w 42"/>
                <a:gd name="T13" fmla="*/ 0 h 28"/>
                <a:gd name="T14" fmla="*/ 0 w 42"/>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28"/>
                <a:gd name="T26" fmla="*/ 42 w 42"/>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28">
                  <a:moveTo>
                    <a:pt x="0" y="14"/>
                  </a:moveTo>
                  <a:lnTo>
                    <a:pt x="42" y="28"/>
                  </a:lnTo>
                  <a:lnTo>
                    <a:pt x="21" y="14"/>
                  </a:lnTo>
                  <a:lnTo>
                    <a:pt x="42" y="0"/>
                  </a:lnTo>
                  <a:lnTo>
                    <a:pt x="0" y="14"/>
                  </a:lnTo>
                  <a:close/>
                </a:path>
              </a:pathLst>
            </a:custGeom>
            <a:solidFill>
              <a:srgbClr val="000000"/>
            </a:solidFill>
            <a:ln w="9525">
              <a:solidFill>
                <a:srgbClr val="FF0000"/>
              </a:solidFill>
              <a:round/>
              <a:headEnd/>
              <a:tailEnd/>
            </a:ln>
          </p:spPr>
          <p:txBody>
            <a:bodyPr/>
            <a:lstStyle/>
            <a:p>
              <a:endParaRPr lang="en-US">
                <a:solidFill>
                  <a:srgbClr val="C00000"/>
                </a:solidFill>
              </a:endParaRPr>
            </a:p>
          </p:txBody>
        </p:sp>
        <p:sp>
          <p:nvSpPr>
            <p:cNvPr id="338" name="Freeform 420"/>
            <p:cNvSpPr>
              <a:spLocks/>
            </p:cNvSpPr>
            <p:nvPr/>
          </p:nvSpPr>
          <p:spPr bwMode="auto">
            <a:xfrm flipH="1">
              <a:off x="1678208" y="4365625"/>
              <a:ext cx="53468" cy="38100"/>
            </a:xfrm>
            <a:custGeom>
              <a:avLst/>
              <a:gdLst>
                <a:gd name="T0" fmla="*/ 0 w 42"/>
                <a:gd name="T1" fmla="*/ 2147483647 h 28"/>
                <a:gd name="T2" fmla="*/ 2147483647 w 42"/>
                <a:gd name="T3" fmla="*/ 2147483647 h 28"/>
                <a:gd name="T4" fmla="*/ 2147483647 w 42"/>
                <a:gd name="T5" fmla="*/ 2147483647 h 28"/>
                <a:gd name="T6" fmla="*/ 2147483647 w 42"/>
                <a:gd name="T7" fmla="*/ 2147483647 h 28"/>
                <a:gd name="T8" fmla="*/ 2147483647 w 42"/>
                <a:gd name="T9" fmla="*/ 2147483647 h 28"/>
                <a:gd name="T10" fmla="*/ 2147483647 w 42"/>
                <a:gd name="T11" fmla="*/ 0 h 28"/>
                <a:gd name="T12" fmla="*/ 2147483647 w 42"/>
                <a:gd name="T13" fmla="*/ 0 h 28"/>
                <a:gd name="T14" fmla="*/ 0 w 42"/>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28"/>
                <a:gd name="T26" fmla="*/ 42 w 42"/>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28">
                  <a:moveTo>
                    <a:pt x="0" y="14"/>
                  </a:moveTo>
                  <a:lnTo>
                    <a:pt x="42" y="28"/>
                  </a:lnTo>
                  <a:lnTo>
                    <a:pt x="21" y="14"/>
                  </a:lnTo>
                  <a:lnTo>
                    <a:pt x="42" y="0"/>
                  </a:lnTo>
                  <a:lnTo>
                    <a:pt x="0" y="14"/>
                  </a:lnTo>
                </a:path>
              </a:pathLst>
            </a:custGeom>
            <a:noFill/>
            <a:ln w="4763">
              <a:solidFill>
                <a:srgbClr val="FF0000"/>
              </a:solidFill>
              <a:round/>
              <a:headEnd/>
              <a:tailEnd/>
            </a:ln>
          </p:spPr>
          <p:txBody>
            <a:bodyPr/>
            <a:lstStyle/>
            <a:p>
              <a:endParaRPr lang="en-US">
                <a:solidFill>
                  <a:srgbClr val="C00000"/>
                </a:solidFill>
              </a:endParaRPr>
            </a:p>
          </p:txBody>
        </p:sp>
        <p:sp>
          <p:nvSpPr>
            <p:cNvPr id="339" name="Freeform 422"/>
            <p:cNvSpPr>
              <a:spLocks/>
            </p:cNvSpPr>
            <p:nvPr/>
          </p:nvSpPr>
          <p:spPr bwMode="auto">
            <a:xfrm flipH="1">
              <a:off x="1676790" y="4083050"/>
              <a:ext cx="215235" cy="236538"/>
            </a:xfrm>
            <a:custGeom>
              <a:avLst/>
              <a:gdLst>
                <a:gd name="T0" fmla="*/ 2147483647 w 234"/>
                <a:gd name="T1" fmla="*/ 0 h 143"/>
                <a:gd name="T2" fmla="*/ 0 w 234"/>
                <a:gd name="T3" fmla="*/ 0 h 143"/>
                <a:gd name="T4" fmla="*/ 0 w 234"/>
                <a:gd name="T5" fmla="*/ 2147483647 h 143"/>
                <a:gd name="T6" fmla="*/ 0 60000 65536"/>
                <a:gd name="T7" fmla="*/ 0 60000 65536"/>
                <a:gd name="T8" fmla="*/ 0 60000 65536"/>
                <a:gd name="T9" fmla="*/ 0 w 234"/>
                <a:gd name="T10" fmla="*/ 0 h 143"/>
                <a:gd name="T11" fmla="*/ 234 w 234"/>
                <a:gd name="T12" fmla="*/ 143 h 143"/>
              </a:gdLst>
              <a:ahLst/>
              <a:cxnLst>
                <a:cxn ang="T6">
                  <a:pos x="T0" y="T1"/>
                </a:cxn>
                <a:cxn ang="T7">
                  <a:pos x="T2" y="T3"/>
                </a:cxn>
                <a:cxn ang="T8">
                  <a:pos x="T4" y="T5"/>
                </a:cxn>
              </a:cxnLst>
              <a:rect l="T9" t="T10" r="T11" b="T12"/>
              <a:pathLst>
                <a:path w="234" h="143">
                  <a:moveTo>
                    <a:pt x="234" y="0"/>
                  </a:moveTo>
                  <a:lnTo>
                    <a:pt x="0" y="0"/>
                  </a:lnTo>
                  <a:lnTo>
                    <a:pt x="0" y="143"/>
                  </a:lnTo>
                </a:path>
              </a:pathLst>
            </a:custGeom>
            <a:noFill/>
            <a:ln w="4763">
              <a:solidFill>
                <a:schemeClr val="tx1">
                  <a:lumMod val="50000"/>
                  <a:lumOff val="50000"/>
                </a:schemeClr>
              </a:solidFill>
              <a:round/>
              <a:headEnd/>
              <a:tailEnd/>
            </a:ln>
          </p:spPr>
          <p:txBody>
            <a:bodyPr/>
            <a:lstStyle/>
            <a:p>
              <a:endParaRPr lang="en-US"/>
            </a:p>
          </p:txBody>
        </p:sp>
        <p:sp>
          <p:nvSpPr>
            <p:cNvPr id="340" name="Freeform 423"/>
            <p:cNvSpPr>
              <a:spLocks/>
            </p:cNvSpPr>
            <p:nvPr/>
          </p:nvSpPr>
          <p:spPr bwMode="auto">
            <a:xfrm>
              <a:off x="1875689" y="4270375"/>
              <a:ext cx="38616" cy="57150"/>
            </a:xfrm>
            <a:custGeom>
              <a:avLst/>
              <a:gdLst>
                <a:gd name="T0" fmla="*/ 2147483647 w 31"/>
                <a:gd name="T1" fmla="*/ 2147483647 h 42"/>
                <a:gd name="T2" fmla="*/ 2147483647 w 31"/>
                <a:gd name="T3" fmla="*/ 0 h 42"/>
                <a:gd name="T4" fmla="*/ 2147483647 w 31"/>
                <a:gd name="T5" fmla="*/ 0 h 42"/>
                <a:gd name="T6" fmla="*/ 2147483647 w 31"/>
                <a:gd name="T7" fmla="*/ 2147483647 h 42"/>
                <a:gd name="T8" fmla="*/ 2147483647 w 31"/>
                <a:gd name="T9" fmla="*/ 2147483647 h 42"/>
                <a:gd name="T10" fmla="*/ 0 w 31"/>
                <a:gd name="T11" fmla="*/ 0 h 42"/>
                <a:gd name="T12" fmla="*/ 0 w 31"/>
                <a:gd name="T13" fmla="*/ 0 h 42"/>
                <a:gd name="T14" fmla="*/ 2147483647 w 31"/>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42"/>
                <a:gd name="T26" fmla="*/ 31 w 31"/>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42">
                  <a:moveTo>
                    <a:pt x="14" y="42"/>
                  </a:moveTo>
                  <a:lnTo>
                    <a:pt x="31" y="0"/>
                  </a:lnTo>
                  <a:lnTo>
                    <a:pt x="14" y="21"/>
                  </a:lnTo>
                  <a:lnTo>
                    <a:pt x="0" y="0"/>
                  </a:lnTo>
                  <a:lnTo>
                    <a:pt x="14" y="42"/>
                  </a:lnTo>
                  <a:close/>
                </a:path>
              </a:pathLst>
            </a:custGeom>
            <a:solidFill>
              <a:srgbClr val="000000"/>
            </a:solidFill>
            <a:ln w="9525">
              <a:solidFill>
                <a:schemeClr val="tx1">
                  <a:lumMod val="50000"/>
                  <a:lumOff val="50000"/>
                </a:schemeClr>
              </a:solidFill>
              <a:round/>
              <a:headEnd/>
              <a:tailEnd/>
            </a:ln>
          </p:spPr>
          <p:txBody>
            <a:bodyPr/>
            <a:lstStyle/>
            <a:p>
              <a:endParaRPr lang="en-US"/>
            </a:p>
          </p:txBody>
        </p:sp>
        <p:sp>
          <p:nvSpPr>
            <p:cNvPr id="341" name="Freeform 424"/>
            <p:cNvSpPr>
              <a:spLocks/>
            </p:cNvSpPr>
            <p:nvPr/>
          </p:nvSpPr>
          <p:spPr bwMode="auto">
            <a:xfrm>
              <a:off x="1875689" y="4270375"/>
              <a:ext cx="38616" cy="57150"/>
            </a:xfrm>
            <a:custGeom>
              <a:avLst/>
              <a:gdLst>
                <a:gd name="T0" fmla="*/ 2147483647 w 31"/>
                <a:gd name="T1" fmla="*/ 2147483647 h 42"/>
                <a:gd name="T2" fmla="*/ 2147483647 w 31"/>
                <a:gd name="T3" fmla="*/ 0 h 42"/>
                <a:gd name="T4" fmla="*/ 2147483647 w 31"/>
                <a:gd name="T5" fmla="*/ 0 h 42"/>
                <a:gd name="T6" fmla="*/ 2147483647 w 31"/>
                <a:gd name="T7" fmla="*/ 2147483647 h 42"/>
                <a:gd name="T8" fmla="*/ 2147483647 w 31"/>
                <a:gd name="T9" fmla="*/ 2147483647 h 42"/>
                <a:gd name="T10" fmla="*/ 0 w 31"/>
                <a:gd name="T11" fmla="*/ 0 h 42"/>
                <a:gd name="T12" fmla="*/ 0 w 31"/>
                <a:gd name="T13" fmla="*/ 0 h 42"/>
                <a:gd name="T14" fmla="*/ 2147483647 w 31"/>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42"/>
                <a:gd name="T26" fmla="*/ 31 w 31"/>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42">
                  <a:moveTo>
                    <a:pt x="14" y="42"/>
                  </a:moveTo>
                  <a:lnTo>
                    <a:pt x="31" y="0"/>
                  </a:lnTo>
                  <a:lnTo>
                    <a:pt x="14" y="21"/>
                  </a:lnTo>
                  <a:lnTo>
                    <a:pt x="0" y="0"/>
                  </a:lnTo>
                  <a:lnTo>
                    <a:pt x="14" y="42"/>
                  </a:lnTo>
                </a:path>
              </a:pathLst>
            </a:custGeom>
            <a:noFill/>
            <a:ln w="4763">
              <a:solidFill>
                <a:schemeClr val="tx1">
                  <a:lumMod val="50000"/>
                  <a:lumOff val="50000"/>
                </a:schemeClr>
              </a:solidFill>
              <a:round/>
              <a:headEnd/>
              <a:tailEnd/>
            </a:ln>
          </p:spPr>
          <p:txBody>
            <a:bodyPr/>
            <a:lstStyle/>
            <a:p>
              <a:endParaRPr lang="en-US"/>
            </a:p>
          </p:txBody>
        </p:sp>
        <p:sp>
          <p:nvSpPr>
            <p:cNvPr id="342" name="Freeform 425"/>
            <p:cNvSpPr>
              <a:spLocks/>
            </p:cNvSpPr>
            <p:nvPr/>
          </p:nvSpPr>
          <p:spPr bwMode="auto">
            <a:xfrm>
              <a:off x="1949949" y="4270375"/>
              <a:ext cx="40101" cy="57150"/>
            </a:xfrm>
            <a:custGeom>
              <a:avLst/>
              <a:gdLst>
                <a:gd name="T0" fmla="*/ 2147483647 w 32"/>
                <a:gd name="T1" fmla="*/ 2147483647 h 42"/>
                <a:gd name="T2" fmla="*/ 2147483647 w 32"/>
                <a:gd name="T3" fmla="*/ 0 h 42"/>
                <a:gd name="T4" fmla="*/ 2147483647 w 32"/>
                <a:gd name="T5" fmla="*/ 0 h 42"/>
                <a:gd name="T6" fmla="*/ 2147483647 w 32"/>
                <a:gd name="T7" fmla="*/ 2147483647 h 42"/>
                <a:gd name="T8" fmla="*/ 2147483647 w 32"/>
                <a:gd name="T9" fmla="*/ 2147483647 h 42"/>
                <a:gd name="T10" fmla="*/ 0 w 32"/>
                <a:gd name="T11" fmla="*/ 0 h 42"/>
                <a:gd name="T12" fmla="*/ 0 w 32"/>
                <a:gd name="T13" fmla="*/ 0 h 42"/>
                <a:gd name="T14" fmla="*/ 2147483647 w 32"/>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42"/>
                <a:gd name="T26" fmla="*/ 32 w 32"/>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42">
                  <a:moveTo>
                    <a:pt x="14" y="42"/>
                  </a:moveTo>
                  <a:lnTo>
                    <a:pt x="32"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343" name="Freeform 426"/>
            <p:cNvSpPr>
              <a:spLocks/>
            </p:cNvSpPr>
            <p:nvPr/>
          </p:nvSpPr>
          <p:spPr bwMode="auto">
            <a:xfrm>
              <a:off x="1949949" y="4270375"/>
              <a:ext cx="40101" cy="57150"/>
            </a:xfrm>
            <a:custGeom>
              <a:avLst/>
              <a:gdLst>
                <a:gd name="T0" fmla="*/ 2147483647 w 32"/>
                <a:gd name="T1" fmla="*/ 2147483647 h 42"/>
                <a:gd name="T2" fmla="*/ 2147483647 w 32"/>
                <a:gd name="T3" fmla="*/ 0 h 42"/>
                <a:gd name="T4" fmla="*/ 2147483647 w 32"/>
                <a:gd name="T5" fmla="*/ 0 h 42"/>
                <a:gd name="T6" fmla="*/ 2147483647 w 32"/>
                <a:gd name="T7" fmla="*/ 2147483647 h 42"/>
                <a:gd name="T8" fmla="*/ 2147483647 w 32"/>
                <a:gd name="T9" fmla="*/ 2147483647 h 42"/>
                <a:gd name="T10" fmla="*/ 0 w 32"/>
                <a:gd name="T11" fmla="*/ 0 h 42"/>
                <a:gd name="T12" fmla="*/ 0 w 32"/>
                <a:gd name="T13" fmla="*/ 0 h 42"/>
                <a:gd name="T14" fmla="*/ 2147483647 w 32"/>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42"/>
                <a:gd name="T26" fmla="*/ 32 w 32"/>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42">
                  <a:moveTo>
                    <a:pt x="14" y="42"/>
                  </a:moveTo>
                  <a:lnTo>
                    <a:pt x="32"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344" name="Rectangle 427"/>
            <p:cNvSpPr>
              <a:spLocks noChangeArrowheads="1"/>
            </p:cNvSpPr>
            <p:nvPr/>
          </p:nvSpPr>
          <p:spPr bwMode="auto">
            <a:xfrm>
              <a:off x="1457427" y="4032478"/>
              <a:ext cx="193964" cy="107722"/>
            </a:xfrm>
            <a:prstGeom prst="rect">
              <a:avLst/>
            </a:prstGeom>
            <a:noFill/>
            <a:ln w="9525">
              <a:noFill/>
              <a:miter lim="800000"/>
              <a:headEnd/>
              <a:tailEnd/>
            </a:ln>
          </p:spPr>
          <p:txBody>
            <a:bodyPr wrap="none" lIns="0" tIns="0" rIns="0" bIns="0">
              <a:spAutoFit/>
            </a:bodyPr>
            <a:lstStyle/>
            <a:p>
              <a:pPr eaLnBrk="0" hangingPunct="0"/>
              <a:r>
                <a:rPr lang="en-US" sz="700" b="0" dirty="0"/>
                <a:t>NOP</a:t>
              </a:r>
              <a:endParaRPr lang="en-US" sz="2400" b="0" dirty="0"/>
            </a:p>
          </p:txBody>
        </p:sp>
        <p:sp>
          <p:nvSpPr>
            <p:cNvPr id="345" name="Freeform 414"/>
            <p:cNvSpPr>
              <a:spLocks/>
            </p:cNvSpPr>
            <p:nvPr/>
          </p:nvSpPr>
          <p:spPr bwMode="auto">
            <a:xfrm>
              <a:off x="1718823" y="4335463"/>
              <a:ext cx="316352" cy="84137"/>
            </a:xfrm>
            <a:custGeom>
              <a:avLst/>
              <a:gdLst>
                <a:gd name="T0" fmla="*/ 0 w 252"/>
                <a:gd name="T1" fmla="*/ 0 h 63"/>
                <a:gd name="T2" fmla="*/ 2147483647 w 252"/>
                <a:gd name="T3" fmla="*/ 0 h 63"/>
                <a:gd name="T4" fmla="*/ 2147483647 w 252"/>
                <a:gd name="T5" fmla="*/ 2147483647 h 63"/>
                <a:gd name="T6" fmla="*/ 2147483647 w 252"/>
                <a:gd name="T7" fmla="*/ 2147483647 h 63"/>
                <a:gd name="T8" fmla="*/ 0 w 252"/>
                <a:gd name="T9" fmla="*/ 0 h 63"/>
                <a:gd name="T10" fmla="*/ 0 60000 65536"/>
                <a:gd name="T11" fmla="*/ 0 60000 65536"/>
                <a:gd name="T12" fmla="*/ 0 60000 65536"/>
                <a:gd name="T13" fmla="*/ 0 60000 65536"/>
                <a:gd name="T14" fmla="*/ 0 60000 65536"/>
                <a:gd name="T15" fmla="*/ 0 w 252"/>
                <a:gd name="T16" fmla="*/ 0 h 63"/>
                <a:gd name="T17" fmla="*/ 252 w 252"/>
                <a:gd name="T18" fmla="*/ 63 h 63"/>
              </a:gdLst>
              <a:ahLst/>
              <a:cxnLst>
                <a:cxn ang="T10">
                  <a:pos x="T0" y="T1"/>
                </a:cxn>
                <a:cxn ang="T11">
                  <a:pos x="T2" y="T3"/>
                </a:cxn>
                <a:cxn ang="T12">
                  <a:pos x="T4" y="T5"/>
                </a:cxn>
                <a:cxn ang="T13">
                  <a:pos x="T6" y="T7"/>
                </a:cxn>
                <a:cxn ang="T14">
                  <a:pos x="T8" y="T9"/>
                </a:cxn>
              </a:cxnLst>
              <a:rect l="T15" t="T16" r="T17" b="T18"/>
              <a:pathLst>
                <a:path w="252" h="63">
                  <a:moveTo>
                    <a:pt x="0" y="0"/>
                  </a:moveTo>
                  <a:lnTo>
                    <a:pt x="252" y="0"/>
                  </a:lnTo>
                  <a:lnTo>
                    <a:pt x="221" y="63"/>
                  </a:lnTo>
                  <a:lnTo>
                    <a:pt x="32" y="63"/>
                  </a:lnTo>
                  <a:lnTo>
                    <a:pt x="0" y="0"/>
                  </a:lnTo>
                  <a:close/>
                </a:path>
              </a:pathLst>
            </a:custGeom>
            <a:solidFill>
              <a:srgbClr val="92D050"/>
            </a:solidFill>
            <a:ln w="9525">
              <a:noFill/>
              <a:round/>
              <a:headEnd/>
              <a:tailEnd/>
            </a:ln>
          </p:spPr>
          <p:txBody>
            <a:bodyPr/>
            <a:lstStyle/>
            <a:p>
              <a:endParaRPr lang="en-US"/>
            </a:p>
          </p:txBody>
        </p:sp>
        <p:sp>
          <p:nvSpPr>
            <p:cNvPr id="346" name="Freeform 415"/>
            <p:cNvSpPr>
              <a:spLocks/>
            </p:cNvSpPr>
            <p:nvPr/>
          </p:nvSpPr>
          <p:spPr bwMode="auto">
            <a:xfrm>
              <a:off x="1714891" y="4335463"/>
              <a:ext cx="316352" cy="84137"/>
            </a:xfrm>
            <a:custGeom>
              <a:avLst/>
              <a:gdLst>
                <a:gd name="T0" fmla="*/ 0 w 252"/>
                <a:gd name="T1" fmla="*/ 0 h 63"/>
                <a:gd name="T2" fmla="*/ 2147483647 w 252"/>
                <a:gd name="T3" fmla="*/ 0 h 63"/>
                <a:gd name="T4" fmla="*/ 2147483647 w 252"/>
                <a:gd name="T5" fmla="*/ 2147483647 h 63"/>
                <a:gd name="T6" fmla="*/ 2147483647 w 252"/>
                <a:gd name="T7" fmla="*/ 2147483647 h 63"/>
                <a:gd name="T8" fmla="*/ 0 w 252"/>
                <a:gd name="T9" fmla="*/ 0 h 63"/>
                <a:gd name="T10" fmla="*/ 0 60000 65536"/>
                <a:gd name="T11" fmla="*/ 0 60000 65536"/>
                <a:gd name="T12" fmla="*/ 0 60000 65536"/>
                <a:gd name="T13" fmla="*/ 0 60000 65536"/>
                <a:gd name="T14" fmla="*/ 0 60000 65536"/>
                <a:gd name="T15" fmla="*/ 0 w 252"/>
                <a:gd name="T16" fmla="*/ 0 h 63"/>
                <a:gd name="T17" fmla="*/ 252 w 252"/>
                <a:gd name="T18" fmla="*/ 63 h 63"/>
              </a:gdLst>
              <a:ahLst/>
              <a:cxnLst>
                <a:cxn ang="T10">
                  <a:pos x="T0" y="T1"/>
                </a:cxn>
                <a:cxn ang="T11">
                  <a:pos x="T2" y="T3"/>
                </a:cxn>
                <a:cxn ang="T12">
                  <a:pos x="T4" y="T5"/>
                </a:cxn>
                <a:cxn ang="T13">
                  <a:pos x="T6" y="T7"/>
                </a:cxn>
                <a:cxn ang="T14">
                  <a:pos x="T8" y="T9"/>
                </a:cxn>
              </a:cxnLst>
              <a:rect l="T15" t="T16" r="T17" b="T18"/>
              <a:pathLst>
                <a:path w="252" h="63">
                  <a:moveTo>
                    <a:pt x="0" y="0"/>
                  </a:moveTo>
                  <a:lnTo>
                    <a:pt x="252" y="0"/>
                  </a:lnTo>
                  <a:lnTo>
                    <a:pt x="221" y="63"/>
                  </a:lnTo>
                  <a:lnTo>
                    <a:pt x="32" y="63"/>
                  </a:lnTo>
                  <a:lnTo>
                    <a:pt x="0" y="0"/>
                  </a:lnTo>
                </a:path>
              </a:pathLst>
            </a:custGeom>
            <a:noFill/>
            <a:ln w="11113">
              <a:solidFill>
                <a:srgbClr val="000000"/>
              </a:solidFill>
              <a:round/>
              <a:headEnd/>
              <a:tailEnd/>
            </a:ln>
          </p:spPr>
          <p:txBody>
            <a:bodyPr/>
            <a:lstStyle/>
            <a:p>
              <a:endParaRPr lang="en-US"/>
            </a:p>
          </p:txBody>
        </p:sp>
        <p:sp>
          <p:nvSpPr>
            <p:cNvPr id="347" name="Freeform 426"/>
            <p:cNvSpPr>
              <a:spLocks/>
            </p:cNvSpPr>
            <p:nvPr/>
          </p:nvSpPr>
          <p:spPr bwMode="auto">
            <a:xfrm>
              <a:off x="1789090" y="4276725"/>
              <a:ext cx="40101" cy="57150"/>
            </a:xfrm>
            <a:custGeom>
              <a:avLst/>
              <a:gdLst>
                <a:gd name="T0" fmla="*/ 2147483647 w 32"/>
                <a:gd name="T1" fmla="*/ 2147483647 h 42"/>
                <a:gd name="T2" fmla="*/ 2147483647 w 32"/>
                <a:gd name="T3" fmla="*/ 0 h 42"/>
                <a:gd name="T4" fmla="*/ 2147483647 w 32"/>
                <a:gd name="T5" fmla="*/ 0 h 42"/>
                <a:gd name="T6" fmla="*/ 2147483647 w 32"/>
                <a:gd name="T7" fmla="*/ 2147483647 h 42"/>
                <a:gd name="T8" fmla="*/ 2147483647 w 32"/>
                <a:gd name="T9" fmla="*/ 2147483647 h 42"/>
                <a:gd name="T10" fmla="*/ 0 w 32"/>
                <a:gd name="T11" fmla="*/ 0 h 42"/>
                <a:gd name="T12" fmla="*/ 0 w 32"/>
                <a:gd name="T13" fmla="*/ 0 h 42"/>
                <a:gd name="T14" fmla="*/ 2147483647 w 32"/>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42"/>
                <a:gd name="T26" fmla="*/ 32 w 32"/>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42">
                  <a:moveTo>
                    <a:pt x="14" y="42"/>
                  </a:moveTo>
                  <a:lnTo>
                    <a:pt x="32" y="0"/>
                  </a:lnTo>
                  <a:lnTo>
                    <a:pt x="14" y="21"/>
                  </a:lnTo>
                  <a:lnTo>
                    <a:pt x="0" y="0"/>
                  </a:lnTo>
                  <a:lnTo>
                    <a:pt x="14" y="42"/>
                  </a:lnTo>
                </a:path>
              </a:pathLst>
            </a:custGeom>
            <a:noFill/>
            <a:ln w="4763">
              <a:solidFill>
                <a:srgbClr val="C00000"/>
              </a:solidFill>
              <a:round/>
              <a:headEnd/>
              <a:tailEnd/>
            </a:ln>
          </p:spPr>
          <p:txBody>
            <a:bodyPr/>
            <a:lstStyle/>
            <a:p>
              <a:endParaRPr lang="en-US"/>
            </a:p>
          </p:txBody>
        </p:sp>
        <p:sp>
          <p:nvSpPr>
            <p:cNvPr id="348" name="Freeform 422"/>
            <p:cNvSpPr>
              <a:spLocks/>
            </p:cNvSpPr>
            <p:nvPr/>
          </p:nvSpPr>
          <p:spPr bwMode="auto">
            <a:xfrm flipH="1">
              <a:off x="1600591" y="4200524"/>
              <a:ext cx="206372" cy="118835"/>
            </a:xfrm>
            <a:custGeom>
              <a:avLst/>
              <a:gdLst>
                <a:gd name="T0" fmla="*/ 2147483647 w 234"/>
                <a:gd name="T1" fmla="*/ 0 h 143"/>
                <a:gd name="T2" fmla="*/ 0 w 234"/>
                <a:gd name="T3" fmla="*/ 0 h 143"/>
                <a:gd name="T4" fmla="*/ 0 w 234"/>
                <a:gd name="T5" fmla="*/ 2147483647 h 143"/>
                <a:gd name="T6" fmla="*/ 0 60000 65536"/>
                <a:gd name="T7" fmla="*/ 0 60000 65536"/>
                <a:gd name="T8" fmla="*/ 0 60000 65536"/>
                <a:gd name="T9" fmla="*/ 0 w 234"/>
                <a:gd name="T10" fmla="*/ 0 h 143"/>
                <a:gd name="T11" fmla="*/ 234 w 234"/>
                <a:gd name="T12" fmla="*/ 143 h 143"/>
              </a:gdLst>
              <a:ahLst/>
              <a:cxnLst>
                <a:cxn ang="T6">
                  <a:pos x="T0" y="T1"/>
                </a:cxn>
                <a:cxn ang="T7">
                  <a:pos x="T2" y="T3"/>
                </a:cxn>
                <a:cxn ang="T8">
                  <a:pos x="T4" y="T5"/>
                </a:cxn>
              </a:cxnLst>
              <a:rect l="T9" t="T10" r="T11" b="T12"/>
              <a:pathLst>
                <a:path w="234" h="143">
                  <a:moveTo>
                    <a:pt x="234" y="0"/>
                  </a:moveTo>
                  <a:lnTo>
                    <a:pt x="0" y="0"/>
                  </a:lnTo>
                  <a:lnTo>
                    <a:pt x="0" y="143"/>
                  </a:lnTo>
                </a:path>
              </a:pathLst>
            </a:custGeom>
            <a:noFill/>
            <a:ln w="4763">
              <a:solidFill>
                <a:srgbClr val="C00000"/>
              </a:solidFill>
              <a:round/>
              <a:headEnd/>
              <a:tailEnd/>
            </a:ln>
          </p:spPr>
          <p:txBody>
            <a:bodyPr/>
            <a:lstStyle/>
            <a:p>
              <a:endParaRPr lang="en-US"/>
            </a:p>
          </p:txBody>
        </p:sp>
        <p:sp>
          <p:nvSpPr>
            <p:cNvPr id="349" name="Rectangle 427"/>
            <p:cNvSpPr>
              <a:spLocks noChangeArrowheads="1"/>
            </p:cNvSpPr>
            <p:nvPr/>
          </p:nvSpPr>
          <p:spPr bwMode="auto">
            <a:xfrm>
              <a:off x="949716" y="4152900"/>
              <a:ext cx="626775" cy="107722"/>
            </a:xfrm>
            <a:prstGeom prst="rect">
              <a:avLst/>
            </a:prstGeom>
            <a:noFill/>
            <a:ln w="9525">
              <a:noFill/>
              <a:miter lim="800000"/>
              <a:headEnd/>
              <a:tailEnd/>
            </a:ln>
          </p:spPr>
          <p:txBody>
            <a:bodyPr wrap="none" lIns="0" tIns="0" rIns="0" bIns="0">
              <a:spAutoFit/>
            </a:bodyPr>
            <a:lstStyle/>
            <a:p>
              <a:pPr eaLnBrk="0" hangingPunct="0"/>
              <a:r>
                <a:rPr lang="en-US" sz="700" b="0" dirty="0">
                  <a:solidFill>
                    <a:srgbClr val="C00000"/>
                  </a:solidFill>
                </a:rPr>
                <a:t>BNE(R31,0,XP)</a:t>
              </a:r>
              <a:endParaRPr lang="en-US" sz="2400" b="0" dirty="0">
                <a:solidFill>
                  <a:srgbClr val="C00000"/>
                </a:solidFill>
              </a:endParaRPr>
            </a:p>
          </p:txBody>
        </p:sp>
        <p:sp>
          <p:nvSpPr>
            <p:cNvPr id="350" name="Rectangle 421"/>
            <p:cNvSpPr>
              <a:spLocks noChangeArrowheads="1"/>
            </p:cNvSpPr>
            <p:nvPr/>
          </p:nvSpPr>
          <p:spPr bwMode="auto">
            <a:xfrm>
              <a:off x="1219591" y="4311650"/>
              <a:ext cx="364040" cy="107722"/>
            </a:xfrm>
            <a:prstGeom prst="rect">
              <a:avLst/>
            </a:prstGeom>
            <a:noFill/>
            <a:ln w="9525">
              <a:noFill/>
              <a:miter lim="800000"/>
              <a:headEnd/>
              <a:tailEnd/>
            </a:ln>
          </p:spPr>
          <p:txBody>
            <a:bodyPr wrap="none" lIns="0" tIns="0" rIns="0" bIns="0">
              <a:spAutoFit/>
            </a:bodyPr>
            <a:lstStyle/>
            <a:p>
              <a:pPr eaLnBrk="0" hangingPunct="0"/>
              <a:r>
                <a:rPr lang="en-US" sz="700" b="0" dirty="0" err="1">
                  <a:solidFill>
                    <a:srgbClr val="FF0000"/>
                  </a:solidFill>
                </a:rPr>
                <a:t>IRSrc</a:t>
              </a:r>
              <a:r>
                <a:rPr lang="en-US" sz="700" baseline="30000" dirty="0" err="1">
                  <a:solidFill>
                    <a:srgbClr val="FF0000"/>
                  </a:solidFill>
                </a:rPr>
                <a:t>MEM</a:t>
              </a:r>
              <a:endParaRPr lang="en-US" sz="2000" b="0" baseline="30000" dirty="0">
                <a:solidFill>
                  <a:srgbClr val="FF0000"/>
                </a:solidFill>
              </a:endParaRPr>
            </a:p>
          </p:txBody>
        </p:sp>
      </p:grpSp>
      <p:sp>
        <p:nvSpPr>
          <p:cNvPr id="351" name="Freeform 426"/>
          <p:cNvSpPr>
            <a:spLocks/>
          </p:cNvSpPr>
          <p:nvPr/>
        </p:nvSpPr>
        <p:spPr bwMode="auto">
          <a:xfrm>
            <a:off x="2133600" y="1968500"/>
            <a:ext cx="40101" cy="57150"/>
          </a:xfrm>
          <a:custGeom>
            <a:avLst/>
            <a:gdLst>
              <a:gd name="T0" fmla="*/ 2147483647 w 32"/>
              <a:gd name="T1" fmla="*/ 2147483647 h 42"/>
              <a:gd name="T2" fmla="*/ 2147483647 w 32"/>
              <a:gd name="T3" fmla="*/ 0 h 42"/>
              <a:gd name="T4" fmla="*/ 2147483647 w 32"/>
              <a:gd name="T5" fmla="*/ 0 h 42"/>
              <a:gd name="T6" fmla="*/ 2147483647 w 32"/>
              <a:gd name="T7" fmla="*/ 2147483647 h 42"/>
              <a:gd name="T8" fmla="*/ 2147483647 w 32"/>
              <a:gd name="T9" fmla="*/ 2147483647 h 42"/>
              <a:gd name="T10" fmla="*/ 0 w 32"/>
              <a:gd name="T11" fmla="*/ 0 h 42"/>
              <a:gd name="T12" fmla="*/ 0 w 32"/>
              <a:gd name="T13" fmla="*/ 0 h 42"/>
              <a:gd name="T14" fmla="*/ 2147483647 w 32"/>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42"/>
              <a:gd name="T26" fmla="*/ 32 w 32"/>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42">
                <a:moveTo>
                  <a:pt x="14" y="42"/>
                </a:moveTo>
                <a:lnTo>
                  <a:pt x="32" y="0"/>
                </a:lnTo>
                <a:lnTo>
                  <a:pt x="14" y="21"/>
                </a:lnTo>
                <a:lnTo>
                  <a:pt x="0" y="0"/>
                </a:lnTo>
                <a:lnTo>
                  <a:pt x="14" y="42"/>
                </a:lnTo>
              </a:path>
            </a:pathLst>
          </a:custGeom>
          <a:noFill/>
          <a:ln w="4763">
            <a:solidFill>
              <a:srgbClr val="C00000"/>
            </a:solidFill>
            <a:round/>
            <a:headEnd/>
            <a:tailEnd/>
          </a:ln>
        </p:spPr>
        <p:txBody>
          <a:bodyPr/>
          <a:lstStyle/>
          <a:p>
            <a:endParaRPr lang="en-US"/>
          </a:p>
        </p:txBody>
      </p:sp>
      <p:sp>
        <p:nvSpPr>
          <p:cNvPr id="352" name="Freeform 422"/>
          <p:cNvSpPr>
            <a:spLocks/>
          </p:cNvSpPr>
          <p:nvPr/>
        </p:nvSpPr>
        <p:spPr bwMode="auto">
          <a:xfrm>
            <a:off x="2155825" y="1860550"/>
            <a:ext cx="163007" cy="147638"/>
          </a:xfrm>
          <a:custGeom>
            <a:avLst/>
            <a:gdLst>
              <a:gd name="T0" fmla="*/ 2147483647 w 234"/>
              <a:gd name="T1" fmla="*/ 0 h 143"/>
              <a:gd name="T2" fmla="*/ 0 w 234"/>
              <a:gd name="T3" fmla="*/ 0 h 143"/>
              <a:gd name="T4" fmla="*/ 0 w 234"/>
              <a:gd name="T5" fmla="*/ 2147483647 h 143"/>
              <a:gd name="T6" fmla="*/ 0 60000 65536"/>
              <a:gd name="T7" fmla="*/ 0 60000 65536"/>
              <a:gd name="T8" fmla="*/ 0 60000 65536"/>
              <a:gd name="T9" fmla="*/ 0 w 234"/>
              <a:gd name="T10" fmla="*/ 0 h 143"/>
              <a:gd name="T11" fmla="*/ 234 w 234"/>
              <a:gd name="T12" fmla="*/ 143 h 143"/>
            </a:gdLst>
            <a:ahLst/>
            <a:cxnLst>
              <a:cxn ang="T6">
                <a:pos x="T0" y="T1"/>
              </a:cxn>
              <a:cxn ang="T7">
                <a:pos x="T2" y="T3"/>
              </a:cxn>
              <a:cxn ang="T8">
                <a:pos x="T4" y="T5"/>
              </a:cxn>
            </a:cxnLst>
            <a:rect l="T9" t="T10" r="T11" b="T12"/>
            <a:pathLst>
              <a:path w="234" h="143">
                <a:moveTo>
                  <a:pt x="234" y="0"/>
                </a:moveTo>
                <a:lnTo>
                  <a:pt x="0" y="0"/>
                </a:lnTo>
                <a:lnTo>
                  <a:pt x="0" y="143"/>
                </a:lnTo>
              </a:path>
            </a:pathLst>
          </a:custGeom>
          <a:noFill/>
          <a:ln w="4763">
            <a:solidFill>
              <a:srgbClr val="C00000"/>
            </a:solidFill>
            <a:round/>
            <a:headEnd/>
            <a:tailEnd/>
          </a:ln>
        </p:spPr>
        <p:txBody>
          <a:bodyPr/>
          <a:lstStyle/>
          <a:p>
            <a:endParaRPr lang="en-US"/>
          </a:p>
        </p:txBody>
      </p:sp>
      <p:sp>
        <p:nvSpPr>
          <p:cNvPr id="353" name="Rectangle 427"/>
          <p:cNvSpPr>
            <a:spLocks noChangeArrowheads="1"/>
          </p:cNvSpPr>
          <p:nvPr/>
        </p:nvSpPr>
        <p:spPr bwMode="auto">
          <a:xfrm>
            <a:off x="2346325" y="1806803"/>
            <a:ext cx="626775" cy="107722"/>
          </a:xfrm>
          <a:prstGeom prst="rect">
            <a:avLst/>
          </a:prstGeom>
          <a:noFill/>
          <a:ln w="9525">
            <a:noFill/>
            <a:miter lim="800000"/>
            <a:headEnd/>
            <a:tailEnd/>
          </a:ln>
        </p:spPr>
        <p:txBody>
          <a:bodyPr wrap="none" lIns="0" tIns="0" rIns="0" bIns="0">
            <a:spAutoFit/>
          </a:bodyPr>
          <a:lstStyle/>
          <a:p>
            <a:pPr eaLnBrk="0" hangingPunct="0"/>
            <a:r>
              <a:rPr lang="en-US" sz="700" b="0" dirty="0">
                <a:solidFill>
                  <a:srgbClr val="C00000"/>
                </a:solidFill>
              </a:rPr>
              <a:t>BNE(R31,0,XP)</a:t>
            </a:r>
            <a:endParaRPr lang="en-US" sz="2400" b="0" dirty="0">
              <a:solidFill>
                <a:srgbClr val="C00000"/>
              </a:solidFill>
            </a:endParaRPr>
          </a:p>
        </p:txBody>
      </p:sp>
    </p:spTree>
    <p:extLst>
      <p:ext uri="{BB962C8B-B14F-4D97-AF65-F5344CB8AC3E}">
        <p14:creationId xmlns:p14="http://schemas.microsoft.com/office/powerpoint/2010/main" val="87308615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Multiple Exceptions?</a:t>
            </a:r>
          </a:p>
        </p:txBody>
      </p:sp>
      <p:sp>
        <p:nvSpPr>
          <p:cNvPr id="7" name="Rectangle 6"/>
          <p:cNvSpPr/>
          <p:nvPr/>
        </p:nvSpPr>
        <p:spPr>
          <a:xfrm>
            <a:off x="2743200" y="1452872"/>
            <a:ext cx="2514600" cy="1366528"/>
          </a:xfrm>
          <a:prstGeom prst="rect">
            <a:avLst/>
          </a:prstGeom>
        </p:spPr>
        <p:txBody>
          <a:bodyPr wrap="square">
            <a:spAutoFit/>
          </a:bodyPr>
          <a:lstStyle/>
          <a:p>
            <a:pPr marL="342900" lvl="0" indent="-342900" eaLnBrk="0" hangingPunct="0">
              <a:spcBef>
                <a:spcPct val="20000"/>
              </a:spcBef>
              <a:defRPr/>
            </a:pPr>
            <a:r>
              <a:rPr lang="en-US" dirty="0">
                <a:latin typeface="Consolas" pitchFamily="49" charset="0"/>
                <a:ea typeface="ＭＳ Ｐゴシック" charset="-128"/>
                <a:cs typeface="Consolas" pitchFamily="49" charset="0"/>
              </a:rPr>
              <a:t>LD(R1, 4, R2)</a:t>
            </a:r>
          </a:p>
          <a:p>
            <a:pPr marL="342900" lvl="0" indent="-342900" eaLnBrk="0" hangingPunct="0">
              <a:spcBef>
                <a:spcPct val="20000"/>
              </a:spcBef>
              <a:defRPr/>
            </a:pPr>
            <a:r>
              <a:rPr lang="en-US" dirty="0">
                <a:latin typeface="Consolas" pitchFamily="49" charset="0"/>
                <a:ea typeface="ＭＳ Ｐゴシック" charset="-128"/>
                <a:cs typeface="Consolas" pitchFamily="49" charset="0"/>
              </a:rPr>
              <a:t>???</a:t>
            </a:r>
          </a:p>
          <a:p>
            <a:pPr marL="342900" lvl="0" indent="-342900" eaLnBrk="0" hangingPunct="0">
              <a:spcBef>
                <a:spcPct val="20000"/>
              </a:spcBef>
              <a:defRPr/>
            </a:pPr>
            <a:r>
              <a:rPr lang="en-US" dirty="0">
                <a:latin typeface="Consolas" pitchFamily="49" charset="0"/>
                <a:ea typeface="ＭＳ Ｐゴシック" charset="-128"/>
                <a:cs typeface="Consolas" pitchFamily="49" charset="0"/>
              </a:rPr>
              <a:t>MUL(R4, R5, R6)</a:t>
            </a:r>
          </a:p>
          <a:p>
            <a:pPr marL="342900" lvl="0" indent="-342900" eaLnBrk="0" hangingPunct="0">
              <a:spcBef>
                <a:spcPct val="20000"/>
              </a:spcBef>
              <a:defRPr/>
            </a:pPr>
            <a:r>
              <a:rPr lang="en-US" dirty="0">
                <a:latin typeface="Consolas" pitchFamily="49" charset="0"/>
                <a:ea typeface="ＭＳ Ｐゴシック" charset="-128"/>
                <a:cs typeface="Consolas" pitchFamily="49" charset="0"/>
              </a:rPr>
              <a:t>SUB(R7, R8, R9)</a:t>
            </a:r>
          </a:p>
        </p:txBody>
      </p:sp>
      <p:sp>
        <p:nvSpPr>
          <p:cNvPr id="8" name="Rectangle 7"/>
          <p:cNvSpPr/>
          <p:nvPr/>
        </p:nvSpPr>
        <p:spPr>
          <a:xfrm>
            <a:off x="5181600" y="1431869"/>
            <a:ext cx="1752600" cy="1034129"/>
          </a:xfrm>
          <a:prstGeom prst="rect">
            <a:avLst/>
          </a:prstGeom>
        </p:spPr>
        <p:txBody>
          <a:bodyPr wrap="square">
            <a:spAutoFit/>
          </a:bodyPr>
          <a:lstStyle/>
          <a:p>
            <a:pPr marL="342900" lvl="0" indent="-342900" eaLnBrk="0" hangingPunct="0">
              <a:spcBef>
                <a:spcPct val="20000"/>
              </a:spcBef>
              <a:defRPr/>
            </a:pPr>
            <a:r>
              <a:rPr lang="en-US" dirty="0" err="1">
                <a:solidFill>
                  <a:srgbClr val="00B050"/>
                </a:solidFill>
                <a:latin typeface="Consolas" pitchFamily="49" charset="0"/>
                <a:ea typeface="ＭＳ Ｐゴシック" charset="-128"/>
                <a:cs typeface="Consolas" pitchFamily="49" charset="0"/>
              </a:rPr>
              <a:t>Xadr</a:t>
            </a:r>
            <a:r>
              <a:rPr lang="en-US" dirty="0">
                <a:solidFill>
                  <a:srgbClr val="00B050"/>
                </a:solidFill>
                <a:latin typeface="Consolas" pitchFamily="49" charset="0"/>
                <a:ea typeface="ＭＳ Ｐゴシック" charset="-128"/>
                <a:cs typeface="Consolas" pitchFamily="49" charset="0"/>
              </a:rPr>
              <a:t>:	ADDC</a:t>
            </a:r>
          </a:p>
          <a:p>
            <a:pPr marL="342900" lvl="0" indent="-342900" eaLnBrk="0" hangingPunct="0">
              <a:spcBef>
                <a:spcPct val="20000"/>
              </a:spcBef>
              <a:defRPr/>
            </a:pPr>
            <a:r>
              <a:rPr lang="en-US" dirty="0">
                <a:solidFill>
                  <a:srgbClr val="00B050"/>
                </a:solidFill>
                <a:latin typeface="Consolas" pitchFamily="49" charset="0"/>
                <a:ea typeface="ＭＳ Ｐゴシック" charset="-128"/>
                <a:cs typeface="Consolas" pitchFamily="49" charset="0"/>
              </a:rPr>
              <a:t>			ST</a:t>
            </a:r>
          </a:p>
          <a:p>
            <a:pPr marL="342900" lvl="0" indent="-342900" eaLnBrk="0" hangingPunct="0">
              <a:spcBef>
                <a:spcPct val="20000"/>
              </a:spcBef>
              <a:defRPr/>
            </a:pPr>
            <a:r>
              <a:rPr lang="en-US" dirty="0">
                <a:solidFill>
                  <a:srgbClr val="00B050"/>
                </a:solidFill>
                <a:latin typeface="Consolas" pitchFamily="49" charset="0"/>
                <a:ea typeface="ＭＳ Ｐゴシック" charset="-128"/>
                <a:cs typeface="Consolas" pitchFamily="49" charset="0"/>
              </a:rPr>
              <a:t>			…</a:t>
            </a:r>
          </a:p>
        </p:txBody>
      </p:sp>
      <p:sp>
        <p:nvSpPr>
          <p:cNvPr id="9" name="Rectangle 8"/>
          <p:cNvSpPr/>
          <p:nvPr/>
        </p:nvSpPr>
        <p:spPr>
          <a:xfrm>
            <a:off x="7315200" y="1404271"/>
            <a:ext cx="1752600" cy="1034129"/>
          </a:xfrm>
          <a:prstGeom prst="rect">
            <a:avLst/>
          </a:prstGeom>
        </p:spPr>
        <p:txBody>
          <a:bodyPr wrap="square">
            <a:spAutoFit/>
          </a:bodyPr>
          <a:lstStyle/>
          <a:p>
            <a:pPr marL="342900" lvl="0" indent="-342900" eaLnBrk="0" hangingPunct="0">
              <a:spcBef>
                <a:spcPct val="20000"/>
              </a:spcBef>
              <a:defRPr/>
            </a:pPr>
            <a:r>
              <a:rPr lang="en-US" dirty="0" err="1">
                <a:solidFill>
                  <a:srgbClr val="0070C0"/>
                </a:solidFill>
                <a:latin typeface="Consolas" pitchFamily="49" charset="0"/>
                <a:ea typeface="ＭＳ Ｐゴシック" charset="-128"/>
                <a:cs typeface="Consolas" pitchFamily="49" charset="0"/>
              </a:rPr>
              <a:t>IllOp</a:t>
            </a:r>
            <a:r>
              <a:rPr lang="en-US" dirty="0">
                <a:solidFill>
                  <a:srgbClr val="0070C0"/>
                </a:solidFill>
                <a:latin typeface="Consolas" pitchFamily="49" charset="0"/>
                <a:ea typeface="ＭＳ Ｐゴシック" charset="-128"/>
                <a:cs typeface="Consolas" pitchFamily="49" charset="0"/>
              </a:rPr>
              <a:t>:	XORC</a:t>
            </a:r>
          </a:p>
          <a:p>
            <a:pPr marL="342900" lvl="0" indent="-342900" eaLnBrk="0" hangingPunct="0">
              <a:spcBef>
                <a:spcPct val="20000"/>
              </a:spcBef>
              <a:defRPr/>
            </a:pPr>
            <a:r>
              <a:rPr lang="en-US" dirty="0">
                <a:solidFill>
                  <a:srgbClr val="0070C0"/>
                </a:solidFill>
                <a:latin typeface="Consolas" pitchFamily="49" charset="0"/>
                <a:ea typeface="ＭＳ Ｐゴシック" charset="-128"/>
                <a:cs typeface="Consolas" pitchFamily="49" charset="0"/>
              </a:rPr>
              <a:t>			SUBC</a:t>
            </a:r>
          </a:p>
          <a:p>
            <a:pPr marL="342900" lvl="0" indent="-342900" eaLnBrk="0" hangingPunct="0">
              <a:spcBef>
                <a:spcPct val="20000"/>
              </a:spcBef>
              <a:defRPr/>
            </a:pPr>
            <a:r>
              <a:rPr lang="en-US" dirty="0">
                <a:solidFill>
                  <a:srgbClr val="0070C0"/>
                </a:solidFill>
                <a:latin typeface="Consolas" pitchFamily="49" charset="0"/>
                <a:ea typeface="ＭＳ Ｐゴシック" charset="-128"/>
                <a:cs typeface="Consolas" pitchFamily="49" charset="0"/>
              </a:rPr>
              <a:t>			…</a:t>
            </a:r>
          </a:p>
        </p:txBody>
      </p:sp>
      <p:cxnSp>
        <p:nvCxnSpPr>
          <p:cNvPr id="11" name="Straight Arrow Connector 10"/>
          <p:cNvCxnSpPr/>
          <p:nvPr/>
        </p:nvCxnSpPr>
        <p:spPr>
          <a:xfrm>
            <a:off x="2209800" y="1524000"/>
            <a:ext cx="457200" cy="76200"/>
          </a:xfrm>
          <a:prstGeom prst="straightConnector1">
            <a:avLst/>
          </a:prstGeom>
          <a:ln>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152400" y="1066800"/>
            <a:ext cx="2848857" cy="400110"/>
          </a:xfrm>
          <a:prstGeom prst="rect">
            <a:avLst/>
          </a:prstGeom>
          <a:noFill/>
        </p:spPr>
        <p:txBody>
          <a:bodyPr wrap="none" rtlCol="0">
            <a:spAutoFit/>
          </a:bodyPr>
          <a:lstStyle/>
          <a:p>
            <a:r>
              <a:rPr lang="en-US" sz="2000" dirty="0">
                <a:latin typeface="+mj-lt"/>
              </a:rPr>
              <a:t>Causes memory fault</a:t>
            </a:r>
          </a:p>
        </p:txBody>
      </p:sp>
      <p:sp>
        <p:nvSpPr>
          <p:cNvPr id="16" name="TextBox 15"/>
          <p:cNvSpPr txBox="1"/>
          <p:nvPr/>
        </p:nvSpPr>
        <p:spPr>
          <a:xfrm>
            <a:off x="152400" y="1962090"/>
            <a:ext cx="1989647" cy="400110"/>
          </a:xfrm>
          <a:prstGeom prst="rect">
            <a:avLst/>
          </a:prstGeom>
          <a:noFill/>
        </p:spPr>
        <p:txBody>
          <a:bodyPr wrap="none" rtlCol="0">
            <a:spAutoFit/>
          </a:bodyPr>
          <a:lstStyle/>
          <a:p>
            <a:r>
              <a:rPr lang="en-US" sz="2000" dirty="0">
                <a:latin typeface="+mj-lt"/>
              </a:rPr>
              <a:t>Invalid </a:t>
            </a:r>
            <a:r>
              <a:rPr lang="en-US" sz="2000" dirty="0" err="1">
                <a:latin typeface="+mj-lt"/>
              </a:rPr>
              <a:t>opcode</a:t>
            </a:r>
            <a:endParaRPr lang="en-US" sz="2000" dirty="0">
              <a:latin typeface="+mj-lt"/>
            </a:endParaRPr>
          </a:p>
        </p:txBody>
      </p:sp>
      <p:cxnSp>
        <p:nvCxnSpPr>
          <p:cNvPr id="17" name="Straight Arrow Connector 16"/>
          <p:cNvCxnSpPr/>
          <p:nvPr/>
        </p:nvCxnSpPr>
        <p:spPr>
          <a:xfrm flipV="1">
            <a:off x="2209800" y="1981200"/>
            <a:ext cx="533400" cy="152400"/>
          </a:xfrm>
          <a:prstGeom prst="straightConnector1">
            <a:avLst/>
          </a:prstGeom>
          <a:ln>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graphicFrame>
        <p:nvGraphicFramePr>
          <p:cNvPr id="19" name="Table 18"/>
          <p:cNvGraphicFramePr>
            <a:graphicFrameLocks noGrp="1"/>
          </p:cNvGraphicFramePr>
          <p:nvPr>
            <p:extLst>
              <p:ext uri="{D42A27DB-BD31-4B8C-83A1-F6EECF244321}">
                <p14:modId xmlns:p14="http://schemas.microsoft.com/office/powerpoint/2010/main" val="2022590404"/>
              </p:ext>
            </p:extLst>
          </p:nvPr>
        </p:nvGraphicFramePr>
        <p:xfrm>
          <a:off x="1143000" y="2952690"/>
          <a:ext cx="5527361" cy="1752599"/>
        </p:xfrm>
        <a:graphic>
          <a:graphicData uri="http://schemas.openxmlformats.org/drawingml/2006/table">
            <a:tbl>
              <a:tblPr>
                <a:tableStyleId>{616DA210-FB5B-4158-B5E0-FEB733F419BA}</a:tableStyleId>
              </a:tblPr>
              <a:tblGrid>
                <a:gridCol w="789623">
                  <a:extLst>
                    <a:ext uri="{9D8B030D-6E8A-4147-A177-3AD203B41FA5}">
                      <a16:colId xmlns:a16="http://schemas.microsoft.com/office/drawing/2014/main" val="20000"/>
                    </a:ext>
                  </a:extLst>
                </a:gridCol>
                <a:gridCol w="789623">
                  <a:extLst>
                    <a:ext uri="{9D8B030D-6E8A-4147-A177-3AD203B41FA5}">
                      <a16:colId xmlns:a16="http://schemas.microsoft.com/office/drawing/2014/main" val="20001"/>
                    </a:ext>
                  </a:extLst>
                </a:gridCol>
                <a:gridCol w="789623">
                  <a:extLst>
                    <a:ext uri="{9D8B030D-6E8A-4147-A177-3AD203B41FA5}">
                      <a16:colId xmlns:a16="http://schemas.microsoft.com/office/drawing/2014/main" val="20002"/>
                    </a:ext>
                  </a:extLst>
                </a:gridCol>
                <a:gridCol w="789623">
                  <a:extLst>
                    <a:ext uri="{9D8B030D-6E8A-4147-A177-3AD203B41FA5}">
                      <a16:colId xmlns:a16="http://schemas.microsoft.com/office/drawing/2014/main" val="20003"/>
                    </a:ext>
                  </a:extLst>
                </a:gridCol>
                <a:gridCol w="789623">
                  <a:extLst>
                    <a:ext uri="{9D8B030D-6E8A-4147-A177-3AD203B41FA5}">
                      <a16:colId xmlns:a16="http://schemas.microsoft.com/office/drawing/2014/main" val="20004"/>
                    </a:ext>
                  </a:extLst>
                </a:gridCol>
                <a:gridCol w="789623">
                  <a:extLst>
                    <a:ext uri="{9D8B030D-6E8A-4147-A177-3AD203B41FA5}">
                      <a16:colId xmlns:a16="http://schemas.microsoft.com/office/drawing/2014/main" val="20005"/>
                    </a:ext>
                  </a:extLst>
                </a:gridCol>
                <a:gridCol w="789623">
                  <a:extLst>
                    <a:ext uri="{9D8B030D-6E8A-4147-A177-3AD203B41FA5}">
                      <a16:colId xmlns:a16="http://schemas.microsoft.com/office/drawing/2014/main" val="20006"/>
                    </a:ext>
                  </a:extLst>
                </a:gridCol>
              </a:tblGrid>
              <a:tr h="297307">
                <a:tc>
                  <a:txBody>
                    <a:bodyPr/>
                    <a:lstStyle/>
                    <a:p>
                      <a:pPr algn="ctr"/>
                      <a:endParaRPr lang="en-US" sz="1600" dirty="0"/>
                    </a:p>
                  </a:txBody>
                  <a:tcPr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1</a:t>
                      </a: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2</a:t>
                      </a: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3</a:t>
                      </a: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4</a:t>
                      </a: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5</a:t>
                      </a: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6</a:t>
                      </a: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97307">
                <a:tc>
                  <a:txBody>
                    <a:bodyPr/>
                    <a:lstStyle/>
                    <a:p>
                      <a:pPr algn="ctr"/>
                      <a:r>
                        <a:rPr lang="en-US" sz="1600" dirty="0"/>
                        <a:t>IF</a:t>
                      </a:r>
                    </a:p>
                  </a:txBody>
                  <a:tcPr marT="0" marB="0" anchor="ct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1600" dirty="0"/>
                        <a:t>LD</a:t>
                      </a:r>
                    </a:p>
                  </a:txBody>
                  <a:tcPr marT="0" marB="0" anchor="ctr">
                    <a:lnT w="12700" cap="flat" cmpd="sng" algn="ctr">
                      <a:solidFill>
                        <a:schemeClr val="tx1"/>
                      </a:solidFill>
                      <a:prstDash val="solid"/>
                      <a:round/>
                      <a:headEnd type="none" w="med" len="med"/>
                      <a:tailEnd type="none" w="med" len="med"/>
                    </a:lnT>
                  </a:tcPr>
                </a:tc>
                <a:tc>
                  <a:txBody>
                    <a:bodyPr/>
                    <a:lstStyle/>
                    <a:p>
                      <a:pPr algn="ctr"/>
                      <a:r>
                        <a:rPr lang="en-US" sz="1600" dirty="0"/>
                        <a:t>???</a:t>
                      </a:r>
                    </a:p>
                  </a:txBody>
                  <a:tcPr marT="0" marB="0" anchor="ctr">
                    <a:lnT w="12700" cap="flat" cmpd="sng" algn="ctr">
                      <a:solidFill>
                        <a:schemeClr val="tx1"/>
                      </a:solidFill>
                      <a:prstDash val="solid"/>
                      <a:round/>
                      <a:headEnd type="none" w="med" len="med"/>
                      <a:tailEnd type="none" w="med" len="med"/>
                    </a:lnT>
                  </a:tcPr>
                </a:tc>
                <a:tc>
                  <a:txBody>
                    <a:bodyPr/>
                    <a:lstStyle/>
                    <a:p>
                      <a:pPr algn="ctr"/>
                      <a:r>
                        <a:rPr lang="en-US" sz="1600" dirty="0">
                          <a:solidFill>
                            <a:schemeClr val="tx1"/>
                          </a:solidFill>
                        </a:rPr>
                        <a:t>MUL</a:t>
                      </a:r>
                    </a:p>
                  </a:txBody>
                  <a:tcPr marT="0" marB="0" anchor="ctr">
                    <a:lnT w="12700" cap="flat" cmpd="sng" algn="ctr">
                      <a:solidFill>
                        <a:schemeClr val="tx1"/>
                      </a:solidFill>
                      <a:prstDash val="solid"/>
                      <a:round/>
                      <a:headEnd type="none" w="med" len="med"/>
                      <a:tailEnd type="none" w="med" len="med"/>
                    </a:lnT>
                  </a:tcPr>
                </a:tc>
                <a:tc>
                  <a:txBody>
                    <a:bodyPr/>
                    <a:lstStyle/>
                    <a:p>
                      <a:pPr algn="ctr"/>
                      <a:r>
                        <a:rPr lang="en-US" sz="1600" i="0" dirty="0">
                          <a:solidFill>
                            <a:srgbClr val="0070C0"/>
                          </a:solidFill>
                        </a:rPr>
                        <a:t>XORC</a:t>
                      </a:r>
                    </a:p>
                  </a:txBody>
                  <a:tcPr marT="0" marB="0" anchor="ctr">
                    <a:lnT w="12700" cap="flat" cmpd="sng" algn="ctr">
                      <a:solidFill>
                        <a:schemeClr val="tx1"/>
                      </a:solidFill>
                      <a:prstDash val="solid"/>
                      <a:round/>
                      <a:headEnd type="none" w="med" len="med"/>
                      <a:tailEnd type="none" w="med" len="med"/>
                    </a:lnT>
                  </a:tcPr>
                </a:tc>
                <a:tc>
                  <a:txBody>
                    <a:bodyPr/>
                    <a:lstStyle/>
                    <a:p>
                      <a:pPr algn="ctr"/>
                      <a:r>
                        <a:rPr lang="en-US" sz="1600" i="0" dirty="0">
                          <a:solidFill>
                            <a:srgbClr val="00B050"/>
                          </a:solidFill>
                        </a:rPr>
                        <a:t>ADDC</a:t>
                      </a:r>
                    </a:p>
                  </a:txBody>
                  <a:tcPr marT="0" marB="0" anchor="ctr">
                    <a:lnT w="12700" cap="flat" cmpd="sng" algn="ctr">
                      <a:solidFill>
                        <a:schemeClr val="tx1"/>
                      </a:solidFill>
                      <a:prstDash val="solid"/>
                      <a:round/>
                      <a:headEnd type="none" w="med" len="med"/>
                      <a:tailEnd type="none" w="med" len="med"/>
                    </a:lnT>
                  </a:tcPr>
                </a:tc>
                <a:tc>
                  <a:txBody>
                    <a:bodyPr/>
                    <a:lstStyle/>
                    <a:p>
                      <a:pPr algn="ctr"/>
                      <a:r>
                        <a:rPr lang="en-US" sz="1600" i="0" dirty="0">
                          <a:solidFill>
                            <a:srgbClr val="00B050"/>
                          </a:solidFill>
                        </a:rPr>
                        <a:t>ST</a:t>
                      </a:r>
                    </a:p>
                  </a:txBody>
                  <a:tcPr marT="0" marB="0"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1"/>
                  </a:ext>
                </a:extLst>
              </a:tr>
              <a:tr h="297307">
                <a:tc>
                  <a:txBody>
                    <a:bodyPr/>
                    <a:lstStyle/>
                    <a:p>
                      <a:pPr algn="ctr"/>
                      <a:r>
                        <a:rPr lang="en-US" sz="1600" dirty="0"/>
                        <a:t>RF</a:t>
                      </a:r>
                    </a:p>
                  </a:txBody>
                  <a:tcPr marT="0" marB="0" anchor="ctr">
                    <a:lnL w="12700" cap="flat" cmpd="sng" algn="ctr">
                      <a:noFill/>
                      <a:prstDash val="solid"/>
                      <a:round/>
                      <a:headEnd type="none" w="med" len="med"/>
                      <a:tailEnd type="none" w="med" len="med"/>
                    </a:lnL>
                  </a:tcPr>
                </a:tc>
                <a:tc>
                  <a:txBody>
                    <a:bodyPr/>
                    <a:lstStyle/>
                    <a:p>
                      <a:pPr algn="ctr"/>
                      <a:endParaRPr lang="en-US" sz="1600" dirty="0"/>
                    </a:p>
                  </a:txBody>
                  <a:tcPr marT="0" marB="0" anchor="ctr"/>
                </a:tc>
                <a:tc>
                  <a:txBody>
                    <a:bodyPr/>
                    <a:lstStyle/>
                    <a:p>
                      <a:pPr algn="ctr"/>
                      <a:r>
                        <a:rPr lang="en-US" sz="1600" dirty="0"/>
                        <a:t>LD</a:t>
                      </a:r>
                    </a:p>
                  </a:txBody>
                  <a:tcPr marT="0" marB="0" anchor="ctr"/>
                </a:tc>
                <a:tc>
                  <a:txBody>
                    <a:bodyPr/>
                    <a:lstStyle/>
                    <a:p>
                      <a:pPr algn="ctr"/>
                      <a:r>
                        <a:rPr lang="en-US" sz="1600" dirty="0">
                          <a:solidFill>
                            <a:schemeClr val="tx1"/>
                          </a:solidFill>
                        </a:rPr>
                        <a:t>???</a:t>
                      </a:r>
                    </a:p>
                  </a:txBody>
                  <a:tcPr marT="0" marB="0" anchor="ctr"/>
                </a:tc>
                <a:tc>
                  <a:txBody>
                    <a:bodyPr/>
                    <a:lstStyle/>
                    <a:p>
                      <a:pPr algn="ctr"/>
                      <a:r>
                        <a:rPr lang="en-US" sz="1600" b="1" dirty="0">
                          <a:solidFill>
                            <a:srgbClr val="C00000"/>
                          </a:solidFill>
                        </a:rPr>
                        <a:t>NOP</a:t>
                      </a:r>
                    </a:p>
                  </a:txBody>
                  <a:tcPr marT="0" marB="0" anchor="ctr"/>
                </a:tc>
                <a:tc>
                  <a:txBody>
                    <a:bodyPr/>
                    <a:lstStyle/>
                    <a:p>
                      <a:pPr algn="ctr"/>
                      <a:r>
                        <a:rPr lang="en-US" sz="1600" b="1" i="0" dirty="0">
                          <a:solidFill>
                            <a:srgbClr val="C00000"/>
                          </a:solidFill>
                        </a:rPr>
                        <a:t>NOP</a:t>
                      </a:r>
                    </a:p>
                  </a:txBody>
                  <a:tcPr marT="0" marB="0" anchor="ctr"/>
                </a:tc>
                <a:tc>
                  <a:txBody>
                    <a:bodyPr/>
                    <a:lstStyle/>
                    <a:p>
                      <a:pPr algn="ctr"/>
                      <a:r>
                        <a:rPr lang="en-US" sz="1600" i="0" dirty="0">
                          <a:solidFill>
                            <a:srgbClr val="00B050"/>
                          </a:solidFill>
                        </a:rPr>
                        <a:t>ADDC</a:t>
                      </a:r>
                    </a:p>
                  </a:txBody>
                  <a:tcPr marT="0" marB="0" anchor="ctr"/>
                </a:tc>
                <a:extLst>
                  <a:ext uri="{0D108BD9-81ED-4DB2-BD59-A6C34878D82A}">
                    <a16:rowId xmlns:a16="http://schemas.microsoft.com/office/drawing/2014/main" val="10002"/>
                  </a:ext>
                </a:extLst>
              </a:tr>
              <a:tr h="297307">
                <a:tc>
                  <a:txBody>
                    <a:bodyPr/>
                    <a:lstStyle/>
                    <a:p>
                      <a:pPr algn="ctr"/>
                      <a:r>
                        <a:rPr lang="en-US" sz="1600" dirty="0"/>
                        <a:t>ALU</a:t>
                      </a:r>
                    </a:p>
                  </a:txBody>
                  <a:tcPr marT="0" marB="0" anchor="ctr">
                    <a:lnL w="12700" cap="flat" cmpd="sng" algn="ctr">
                      <a:noFill/>
                      <a:prstDash val="solid"/>
                      <a:round/>
                      <a:headEnd type="none" w="med" len="med"/>
                      <a:tailEnd type="none" w="med" len="med"/>
                    </a:lnL>
                  </a:tcPr>
                </a:tc>
                <a:tc>
                  <a:txBody>
                    <a:bodyPr/>
                    <a:lstStyle/>
                    <a:p>
                      <a:pPr algn="ctr"/>
                      <a:endParaRPr lang="en-US" sz="1600" dirty="0"/>
                    </a:p>
                  </a:txBody>
                  <a:tcPr marT="0" marB="0" anchor="ctr"/>
                </a:tc>
                <a:tc>
                  <a:txBody>
                    <a:bodyPr/>
                    <a:lstStyle/>
                    <a:p>
                      <a:pPr algn="ctr"/>
                      <a:endParaRPr lang="en-US" sz="1600" dirty="0"/>
                    </a:p>
                  </a:txBody>
                  <a:tcPr marT="0" marB="0" anchor="ctr"/>
                </a:tc>
                <a:tc>
                  <a:txBody>
                    <a:bodyPr/>
                    <a:lstStyle/>
                    <a:p>
                      <a:pPr algn="ctr"/>
                      <a:r>
                        <a:rPr lang="en-US" sz="1600" dirty="0">
                          <a:solidFill>
                            <a:schemeClr val="tx1"/>
                          </a:solidFill>
                        </a:rPr>
                        <a:t>LD</a:t>
                      </a:r>
                    </a:p>
                  </a:txBody>
                  <a:tcPr marT="0" marB="0" anchor="ctr"/>
                </a:tc>
                <a:tc>
                  <a:txBody>
                    <a:bodyPr/>
                    <a:lstStyle/>
                    <a:p>
                      <a:pPr algn="ctr"/>
                      <a:r>
                        <a:rPr lang="en-US" sz="1600" dirty="0">
                          <a:solidFill>
                            <a:srgbClr val="7030A0"/>
                          </a:solidFill>
                        </a:rPr>
                        <a:t>BNE</a:t>
                      </a:r>
                    </a:p>
                  </a:txBody>
                  <a:tcPr marT="0" marB="0" anchor="ctr"/>
                </a:tc>
                <a:tc>
                  <a:txBody>
                    <a:bodyPr/>
                    <a:lstStyle/>
                    <a:p>
                      <a:pPr algn="ctr"/>
                      <a:r>
                        <a:rPr lang="en-US" sz="1600" b="1" dirty="0">
                          <a:solidFill>
                            <a:srgbClr val="C00000"/>
                          </a:solidFill>
                        </a:rPr>
                        <a:t>NOP</a:t>
                      </a:r>
                    </a:p>
                  </a:txBody>
                  <a:tcPr marT="0" marB="0" anchor="ctr"/>
                </a:tc>
                <a:tc>
                  <a:txBody>
                    <a:bodyPr/>
                    <a:lstStyle/>
                    <a:p>
                      <a:pPr algn="ctr"/>
                      <a:r>
                        <a:rPr lang="en-US" sz="1600" i="0" dirty="0">
                          <a:solidFill>
                            <a:srgbClr val="C00000"/>
                          </a:solidFill>
                        </a:rPr>
                        <a:t>NOP</a:t>
                      </a:r>
                    </a:p>
                  </a:txBody>
                  <a:tcPr marT="0" marB="0" anchor="ctr"/>
                </a:tc>
                <a:extLst>
                  <a:ext uri="{0D108BD9-81ED-4DB2-BD59-A6C34878D82A}">
                    <a16:rowId xmlns:a16="http://schemas.microsoft.com/office/drawing/2014/main" val="10003"/>
                  </a:ext>
                </a:extLst>
              </a:tr>
              <a:tr h="297307">
                <a:tc>
                  <a:txBody>
                    <a:bodyPr/>
                    <a:lstStyle/>
                    <a:p>
                      <a:pPr algn="ctr"/>
                      <a:r>
                        <a:rPr lang="en-US" sz="1600" dirty="0"/>
                        <a:t>MEM</a:t>
                      </a:r>
                    </a:p>
                  </a:txBody>
                  <a:tcPr marT="0" marB="0" anchor="ctr">
                    <a:lnL w="12700" cap="flat" cmpd="sng" algn="ctr">
                      <a:noFill/>
                      <a:prstDash val="solid"/>
                      <a:round/>
                      <a:headEnd type="none" w="med" len="med"/>
                      <a:tailEnd type="none" w="med" len="med"/>
                    </a:lnL>
                  </a:tcPr>
                </a:tc>
                <a:tc>
                  <a:txBody>
                    <a:bodyPr/>
                    <a:lstStyle/>
                    <a:p>
                      <a:pPr algn="ctr"/>
                      <a:endParaRPr lang="en-US" sz="1600" dirty="0"/>
                    </a:p>
                  </a:txBody>
                  <a:tcPr marT="0" marB="0" anchor="ctr"/>
                </a:tc>
                <a:tc>
                  <a:txBody>
                    <a:bodyPr/>
                    <a:lstStyle/>
                    <a:p>
                      <a:pPr algn="ctr"/>
                      <a:endParaRPr lang="en-US" sz="1600"/>
                    </a:p>
                  </a:txBody>
                  <a:tcPr marT="0" marB="0" anchor="ctr"/>
                </a:tc>
                <a:tc>
                  <a:txBody>
                    <a:bodyPr/>
                    <a:lstStyle/>
                    <a:p>
                      <a:pPr algn="ctr"/>
                      <a:endParaRPr lang="en-US" sz="1600" dirty="0">
                        <a:solidFill>
                          <a:schemeClr val="tx1"/>
                        </a:solidFill>
                      </a:endParaRPr>
                    </a:p>
                  </a:txBody>
                  <a:tcPr marT="0" marB="0" anchor="ctr"/>
                </a:tc>
                <a:tc>
                  <a:txBody>
                    <a:bodyPr/>
                    <a:lstStyle/>
                    <a:p>
                      <a:pPr algn="ctr"/>
                      <a:r>
                        <a:rPr lang="en-US" sz="1600" dirty="0">
                          <a:solidFill>
                            <a:schemeClr val="tx1"/>
                          </a:solidFill>
                        </a:rPr>
                        <a:t>LD</a:t>
                      </a:r>
                    </a:p>
                  </a:txBody>
                  <a:tcPr marT="0" marB="0" anchor="ctr"/>
                </a:tc>
                <a:tc>
                  <a:txBody>
                    <a:bodyPr/>
                    <a:lstStyle/>
                    <a:p>
                      <a:pPr algn="ctr"/>
                      <a:r>
                        <a:rPr lang="en-US" sz="1600" b="1" dirty="0">
                          <a:solidFill>
                            <a:srgbClr val="C00000"/>
                          </a:solidFill>
                        </a:rPr>
                        <a:t>NOP</a:t>
                      </a:r>
                    </a:p>
                  </a:txBody>
                  <a:tcPr marT="0" marB="0" anchor="ctr"/>
                </a:tc>
                <a:tc>
                  <a:txBody>
                    <a:bodyPr/>
                    <a:lstStyle/>
                    <a:p>
                      <a:pPr algn="ctr"/>
                      <a:r>
                        <a:rPr lang="en-US" sz="1600" dirty="0">
                          <a:solidFill>
                            <a:srgbClr val="C00000"/>
                          </a:solidFill>
                        </a:rPr>
                        <a:t>NOP</a:t>
                      </a:r>
                    </a:p>
                  </a:txBody>
                  <a:tcPr marT="0" marB="0" anchor="ctr"/>
                </a:tc>
                <a:extLst>
                  <a:ext uri="{0D108BD9-81ED-4DB2-BD59-A6C34878D82A}">
                    <a16:rowId xmlns:a16="http://schemas.microsoft.com/office/drawing/2014/main" val="10004"/>
                  </a:ext>
                </a:extLst>
              </a:tr>
              <a:tr h="266064">
                <a:tc>
                  <a:txBody>
                    <a:bodyPr/>
                    <a:lstStyle/>
                    <a:p>
                      <a:pPr algn="ctr"/>
                      <a:r>
                        <a:rPr lang="en-US" sz="1600" dirty="0"/>
                        <a:t>WB</a:t>
                      </a:r>
                    </a:p>
                  </a:txBody>
                  <a:tcPr marT="0" marB="0" anchor="ctr">
                    <a:lnL w="12700" cap="flat" cmpd="sng" algn="ctr">
                      <a:noFill/>
                      <a:prstDash val="solid"/>
                      <a:round/>
                      <a:headEnd type="none" w="med" len="med"/>
                      <a:tailEnd type="none" w="med" len="med"/>
                    </a:lnL>
                  </a:tcPr>
                </a:tc>
                <a:tc>
                  <a:txBody>
                    <a:bodyPr/>
                    <a:lstStyle/>
                    <a:p>
                      <a:pPr algn="ctr"/>
                      <a:endParaRPr lang="en-US" sz="1600" dirty="0"/>
                    </a:p>
                  </a:txBody>
                  <a:tcPr marT="0" marB="0" anchor="ctr"/>
                </a:tc>
                <a:tc>
                  <a:txBody>
                    <a:bodyPr/>
                    <a:lstStyle/>
                    <a:p>
                      <a:pPr algn="ctr"/>
                      <a:endParaRPr lang="en-US" sz="1600" dirty="0"/>
                    </a:p>
                  </a:txBody>
                  <a:tcPr marT="0" marB="0" anchor="ctr"/>
                </a:tc>
                <a:tc>
                  <a:txBody>
                    <a:bodyPr/>
                    <a:lstStyle/>
                    <a:p>
                      <a:pPr algn="ctr"/>
                      <a:endParaRPr lang="en-US" sz="1600" dirty="0">
                        <a:solidFill>
                          <a:schemeClr val="tx1"/>
                        </a:solidFill>
                      </a:endParaRPr>
                    </a:p>
                  </a:txBody>
                  <a:tcPr marT="0" marB="0" anchor="ctr"/>
                </a:tc>
                <a:tc>
                  <a:txBody>
                    <a:bodyPr/>
                    <a:lstStyle/>
                    <a:p>
                      <a:pPr algn="ctr"/>
                      <a:endParaRPr lang="en-US" sz="1600" i="0" dirty="0">
                        <a:solidFill>
                          <a:schemeClr val="tx1"/>
                        </a:solidFill>
                      </a:endParaRPr>
                    </a:p>
                  </a:txBody>
                  <a:tcPr marT="0" marB="0" anchor="ctr"/>
                </a:tc>
                <a:tc>
                  <a:txBody>
                    <a:bodyPr/>
                    <a:lstStyle/>
                    <a:p>
                      <a:pPr algn="ctr"/>
                      <a:r>
                        <a:rPr lang="en-US" sz="1600" b="1" dirty="0">
                          <a:solidFill>
                            <a:srgbClr val="7030A0"/>
                          </a:solidFill>
                        </a:rPr>
                        <a:t>BNE</a:t>
                      </a:r>
                    </a:p>
                  </a:txBody>
                  <a:tcPr marT="0" marB="0" anchor="ctr"/>
                </a:tc>
                <a:tc>
                  <a:txBody>
                    <a:bodyPr/>
                    <a:lstStyle/>
                    <a:p>
                      <a:pPr algn="ctr"/>
                      <a:r>
                        <a:rPr lang="en-US" sz="1600" dirty="0">
                          <a:solidFill>
                            <a:srgbClr val="C00000"/>
                          </a:solidFill>
                        </a:rPr>
                        <a:t>NOP</a:t>
                      </a:r>
                    </a:p>
                  </a:txBody>
                  <a:tcPr marT="0" marB="0" anchor="ctr"/>
                </a:tc>
                <a:extLst>
                  <a:ext uri="{0D108BD9-81ED-4DB2-BD59-A6C34878D82A}">
                    <a16:rowId xmlns:a16="http://schemas.microsoft.com/office/drawing/2014/main" val="10005"/>
                  </a:ext>
                </a:extLst>
              </a:tr>
            </a:tbl>
          </a:graphicData>
        </a:graphic>
      </p:graphicFrame>
      <p:cxnSp>
        <p:nvCxnSpPr>
          <p:cNvPr id="20" name="Straight Arrow Connector 19"/>
          <p:cNvCxnSpPr/>
          <p:nvPr/>
        </p:nvCxnSpPr>
        <p:spPr>
          <a:xfrm flipV="1">
            <a:off x="3657600" y="4857690"/>
            <a:ext cx="304800" cy="304800"/>
          </a:xfrm>
          <a:prstGeom prst="straightConnector1">
            <a:avLst/>
          </a:prstGeom>
          <a:ln>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sp>
        <p:nvSpPr>
          <p:cNvPr id="22" name="TextBox 21"/>
          <p:cNvSpPr txBox="1"/>
          <p:nvPr/>
        </p:nvSpPr>
        <p:spPr>
          <a:xfrm>
            <a:off x="1447800" y="5219580"/>
            <a:ext cx="3116559" cy="400110"/>
          </a:xfrm>
          <a:prstGeom prst="rect">
            <a:avLst/>
          </a:prstGeom>
          <a:noFill/>
        </p:spPr>
        <p:txBody>
          <a:bodyPr wrap="none" rtlCol="0">
            <a:spAutoFit/>
          </a:bodyPr>
          <a:lstStyle/>
          <a:p>
            <a:r>
              <a:rPr lang="en-US" sz="2000" dirty="0">
                <a:latin typeface="+mj-lt"/>
              </a:rPr>
              <a:t>Invalid </a:t>
            </a:r>
            <a:r>
              <a:rPr lang="en-US" sz="2000" dirty="0" err="1">
                <a:latin typeface="+mj-lt"/>
              </a:rPr>
              <a:t>opcode</a:t>
            </a:r>
            <a:r>
              <a:rPr lang="en-US" sz="2000" dirty="0">
                <a:latin typeface="+mj-lt"/>
              </a:rPr>
              <a:t> detected</a:t>
            </a:r>
          </a:p>
        </p:txBody>
      </p:sp>
      <p:cxnSp>
        <p:nvCxnSpPr>
          <p:cNvPr id="23" name="Straight Arrow Connector 22"/>
          <p:cNvCxnSpPr/>
          <p:nvPr/>
        </p:nvCxnSpPr>
        <p:spPr>
          <a:xfrm flipH="1" flipV="1">
            <a:off x="4876800" y="4781490"/>
            <a:ext cx="152400" cy="533400"/>
          </a:xfrm>
          <a:prstGeom prst="straightConnector1">
            <a:avLst/>
          </a:prstGeom>
          <a:ln>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5029200" y="5314890"/>
            <a:ext cx="2977097" cy="400110"/>
          </a:xfrm>
          <a:prstGeom prst="rect">
            <a:avLst/>
          </a:prstGeom>
          <a:noFill/>
        </p:spPr>
        <p:txBody>
          <a:bodyPr wrap="none" rtlCol="0">
            <a:spAutoFit/>
          </a:bodyPr>
          <a:lstStyle/>
          <a:p>
            <a:r>
              <a:rPr lang="en-US" sz="2000" dirty="0">
                <a:latin typeface="+mj-lt"/>
              </a:rPr>
              <a:t>Memory fault detected</a:t>
            </a:r>
          </a:p>
        </p:txBody>
      </p:sp>
      <p:sp>
        <p:nvSpPr>
          <p:cNvPr id="15" name="TextBox 14"/>
          <p:cNvSpPr txBox="1"/>
          <p:nvPr/>
        </p:nvSpPr>
        <p:spPr>
          <a:xfrm>
            <a:off x="353441" y="6076890"/>
            <a:ext cx="8643713" cy="400110"/>
          </a:xfrm>
          <a:prstGeom prst="rect">
            <a:avLst/>
          </a:prstGeom>
          <a:noFill/>
        </p:spPr>
        <p:txBody>
          <a:bodyPr wrap="none" rtlCol="0">
            <a:spAutoFit/>
          </a:bodyPr>
          <a:lstStyle/>
          <a:p>
            <a:r>
              <a:rPr lang="en-US" sz="2000" dirty="0">
                <a:latin typeface="+mj-lt"/>
              </a:rPr>
              <a:t>Works fine even if exception from latter instruction is detected first!</a:t>
            </a:r>
          </a:p>
        </p:txBody>
      </p:sp>
    </p:spTree>
    <p:extLst>
      <p:ext uri="{BB962C8B-B14F-4D97-AF65-F5344CB8AC3E}">
        <p14:creationId xmlns:p14="http://schemas.microsoft.com/office/powerpoint/2010/main" val="3179833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4" grpId="0"/>
      <p:bldP spid="15"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Asynchronous Interrupts</a:t>
            </a:r>
          </a:p>
        </p:txBody>
      </p:sp>
      <p:sp>
        <p:nvSpPr>
          <p:cNvPr id="3" name="Content Placeholder 2"/>
          <p:cNvSpPr>
            <a:spLocks noGrp="1"/>
          </p:cNvSpPr>
          <p:nvPr>
            <p:ph idx="1"/>
          </p:nvPr>
        </p:nvSpPr>
        <p:spPr>
          <a:xfrm>
            <a:off x="5105400" y="1066800"/>
            <a:ext cx="3886200" cy="5059363"/>
          </a:xfrm>
        </p:spPr>
        <p:txBody>
          <a:bodyPr/>
          <a:lstStyle/>
          <a:p>
            <a:r>
              <a:rPr lang="en-US" dirty="0"/>
              <a:t>Suppose interrupt is requested while SUB is in the IF stage (cycle 2)</a:t>
            </a:r>
            <a:endParaRPr lang="en-US" altLang="ja-JP" dirty="0"/>
          </a:p>
          <a:p>
            <a:r>
              <a:rPr lang="en-US" altLang="ja-JP" dirty="0"/>
              <a:t>To handle:</a:t>
            </a:r>
          </a:p>
          <a:p>
            <a:pPr marL="685800" lvl="1" indent="-228600">
              <a:lnSpc>
                <a:spcPct val="90000"/>
              </a:lnSpc>
              <a:spcBef>
                <a:spcPct val="25000"/>
              </a:spcBef>
            </a:pPr>
            <a:r>
              <a:rPr lang="en-US" dirty="0"/>
              <a:t>Replace SUB instruction with BNE(</a:t>
            </a:r>
            <a:r>
              <a:rPr lang="is-IS" dirty="0"/>
              <a:t>…,XP)</a:t>
            </a:r>
          </a:p>
          <a:p>
            <a:pPr marL="685800" lvl="1" indent="-228600">
              <a:lnSpc>
                <a:spcPct val="90000"/>
              </a:lnSpc>
              <a:spcBef>
                <a:spcPct val="25000"/>
              </a:spcBef>
            </a:pPr>
            <a:r>
              <a:rPr lang="is-IS" dirty="0"/>
              <a:t>Select X</a:t>
            </a:r>
            <a:r>
              <a:rPr lang="en-US" dirty="0"/>
              <a:t>a</a:t>
            </a:r>
            <a:r>
              <a:rPr lang="is-IS" dirty="0"/>
              <a:t>dr as next PC</a:t>
            </a:r>
            <a:endParaRPr lang="en-US" dirty="0"/>
          </a:p>
          <a:p>
            <a:pPr marL="685800" lvl="1" indent="-228600">
              <a:lnSpc>
                <a:spcPct val="90000"/>
              </a:lnSpc>
              <a:spcBef>
                <a:spcPct val="25000"/>
              </a:spcBef>
            </a:pPr>
            <a:r>
              <a:rPr lang="en-US" dirty="0"/>
              <a:t>Code handler to return to SUB instruction</a:t>
            </a:r>
          </a:p>
          <a:p>
            <a:pPr marL="685800" lvl="1" indent="-228600">
              <a:lnSpc>
                <a:spcPct val="90000"/>
              </a:lnSpc>
              <a:spcBef>
                <a:spcPct val="25000"/>
              </a:spcBef>
            </a:pPr>
            <a:r>
              <a:rPr lang="en-US" dirty="0"/>
              <a:t>ADD and earlier </a:t>
            </a:r>
            <a:r>
              <a:rPr lang="en-US" dirty="0" err="1"/>
              <a:t>insts</a:t>
            </a:r>
            <a:r>
              <a:rPr lang="en-US" dirty="0"/>
              <a:t>. are unaffected</a:t>
            </a:r>
          </a:p>
          <a:p>
            <a:pPr marL="457200" lvl="1" indent="0">
              <a:lnSpc>
                <a:spcPct val="90000"/>
              </a:lnSpc>
              <a:spcBef>
                <a:spcPct val="25000"/>
              </a:spcBef>
              <a:buNone/>
            </a:pPr>
            <a:endParaRPr lang="en-US" dirty="0"/>
          </a:p>
        </p:txBody>
      </p:sp>
      <p:sp>
        <p:nvSpPr>
          <p:cNvPr id="5" name="Rectangle 4"/>
          <p:cNvSpPr>
            <a:spLocks noChangeArrowheads="1"/>
          </p:cNvSpPr>
          <p:nvPr/>
        </p:nvSpPr>
        <p:spPr bwMode="auto">
          <a:xfrm>
            <a:off x="304800" y="1371600"/>
            <a:ext cx="4264025" cy="3064941"/>
          </a:xfrm>
          <a:prstGeom prst="rect">
            <a:avLst/>
          </a:prstGeom>
          <a:noFill/>
          <a:ln w="25400">
            <a:noFill/>
            <a:miter lim="800000"/>
            <a:headEnd/>
            <a:tailEnd/>
          </a:ln>
        </p:spPr>
        <p:txBody>
          <a:bodyPr lIns="90488" tIns="44450" rIns="90488" bIns="44450">
            <a:spAutoFit/>
          </a:bodyPr>
          <a:lstStyle/>
          <a:p>
            <a:pPr eaLnBrk="0" hangingPunct="0">
              <a:lnSpc>
                <a:spcPct val="110000"/>
              </a:lnSpc>
              <a:tabLst>
                <a:tab pos="914400" algn="l"/>
                <a:tab pos="1828800" algn="l"/>
              </a:tabLst>
            </a:pPr>
            <a:r>
              <a:rPr lang="en-US" sz="1600" dirty="0">
                <a:latin typeface="Consolas" pitchFamily="49" charset="0"/>
                <a:cs typeface="Consolas" pitchFamily="49" charset="0"/>
              </a:rPr>
              <a:t>// Interrupted code:</a:t>
            </a:r>
          </a:p>
          <a:p>
            <a:pPr marL="914400" lvl="1" eaLnBrk="0" hangingPunct="0">
              <a:lnSpc>
                <a:spcPct val="110000"/>
              </a:lnSpc>
              <a:tabLst>
                <a:tab pos="914400" algn="l"/>
                <a:tab pos="1828800" algn="l"/>
              </a:tabLst>
            </a:pPr>
            <a:r>
              <a:rPr lang="en-US" sz="1600" dirty="0">
                <a:latin typeface="Consolas" pitchFamily="49" charset="0"/>
                <a:cs typeface="Consolas" pitchFamily="49" charset="0"/>
              </a:rPr>
              <a:t>...</a:t>
            </a:r>
          </a:p>
          <a:p>
            <a:pPr marL="914400" lvl="1" eaLnBrk="0" hangingPunct="0">
              <a:lnSpc>
                <a:spcPct val="110000"/>
              </a:lnSpc>
              <a:tabLst>
                <a:tab pos="914400" algn="l"/>
                <a:tab pos="1828800" algn="l"/>
              </a:tabLst>
            </a:pPr>
            <a:r>
              <a:rPr lang="en-US" sz="1600" dirty="0">
                <a:latin typeface="Consolas" pitchFamily="49" charset="0"/>
                <a:cs typeface="Consolas" pitchFamily="49" charset="0"/>
              </a:rPr>
              <a:t>LD(...)</a:t>
            </a:r>
          </a:p>
          <a:p>
            <a:pPr marL="914400" lvl="1" eaLnBrk="0" hangingPunct="0">
              <a:lnSpc>
                <a:spcPct val="110000"/>
              </a:lnSpc>
              <a:tabLst>
                <a:tab pos="914400" algn="l"/>
                <a:tab pos="1828800" algn="l"/>
              </a:tabLst>
            </a:pPr>
            <a:r>
              <a:rPr lang="en-US" sz="1600" dirty="0">
                <a:latin typeface="Consolas" pitchFamily="49" charset="0"/>
                <a:cs typeface="Consolas" pitchFamily="49" charset="0"/>
              </a:rPr>
              <a:t>ADD(...)</a:t>
            </a:r>
          </a:p>
          <a:p>
            <a:pPr marL="914400" lvl="1" eaLnBrk="0" hangingPunct="0">
              <a:lnSpc>
                <a:spcPct val="110000"/>
              </a:lnSpc>
              <a:tabLst>
                <a:tab pos="914400" algn="l"/>
                <a:tab pos="1828800" algn="l"/>
              </a:tabLst>
            </a:pPr>
            <a:r>
              <a:rPr lang="en-US" sz="1600" dirty="0">
                <a:latin typeface="Consolas" pitchFamily="49" charset="0"/>
                <a:cs typeface="Consolas" pitchFamily="49" charset="0"/>
              </a:rPr>
              <a:t>SUB(...)</a:t>
            </a:r>
          </a:p>
          <a:p>
            <a:pPr marL="914400" lvl="1" eaLnBrk="0" hangingPunct="0">
              <a:lnSpc>
                <a:spcPct val="110000"/>
              </a:lnSpc>
              <a:tabLst>
                <a:tab pos="914400" algn="l"/>
                <a:tab pos="1828800" algn="l"/>
              </a:tabLst>
            </a:pPr>
            <a:r>
              <a:rPr lang="is-IS" sz="1600" dirty="0">
                <a:latin typeface="Consolas" pitchFamily="49" charset="0"/>
                <a:cs typeface="Consolas" pitchFamily="49" charset="0"/>
              </a:rPr>
              <a:t>…</a:t>
            </a:r>
            <a:endParaRPr lang="en-US" sz="1600" dirty="0">
              <a:latin typeface="Consolas" pitchFamily="49" charset="0"/>
              <a:cs typeface="Consolas" pitchFamily="49" charset="0"/>
            </a:endParaRPr>
          </a:p>
          <a:p>
            <a:pPr eaLnBrk="0" hangingPunct="0">
              <a:lnSpc>
                <a:spcPct val="110000"/>
              </a:lnSpc>
              <a:tabLst>
                <a:tab pos="914400" algn="l"/>
                <a:tab pos="1828800" algn="l"/>
              </a:tabLst>
            </a:pPr>
            <a:r>
              <a:rPr lang="en-US" sz="1600" dirty="0">
                <a:latin typeface="Consolas" pitchFamily="49" charset="0"/>
                <a:cs typeface="Consolas" pitchFamily="49" charset="0"/>
              </a:rPr>
              <a:t>// Interrupt handler:</a:t>
            </a:r>
          </a:p>
          <a:p>
            <a:pPr eaLnBrk="0" hangingPunct="0">
              <a:lnSpc>
                <a:spcPct val="110000"/>
              </a:lnSpc>
              <a:tabLst>
                <a:tab pos="914400" algn="l"/>
                <a:tab pos="1828800" algn="l"/>
              </a:tabLst>
            </a:pPr>
            <a:r>
              <a:rPr lang="en-US" sz="1600" dirty="0" err="1">
                <a:solidFill>
                  <a:srgbClr val="0070C0"/>
                </a:solidFill>
                <a:latin typeface="Consolas" pitchFamily="49" charset="0"/>
                <a:cs typeface="Consolas" pitchFamily="49" charset="0"/>
              </a:rPr>
              <a:t>XAdr</a:t>
            </a:r>
            <a:r>
              <a:rPr lang="en-US" sz="1600" dirty="0">
                <a:solidFill>
                  <a:srgbClr val="0070C0"/>
                </a:solidFill>
                <a:latin typeface="Consolas" pitchFamily="49" charset="0"/>
                <a:cs typeface="Consolas" pitchFamily="49" charset="0"/>
              </a:rPr>
              <a:t>:	OR(...)</a:t>
            </a:r>
          </a:p>
          <a:p>
            <a:pPr marL="914400" lvl="1" eaLnBrk="0" hangingPunct="0">
              <a:lnSpc>
                <a:spcPct val="110000"/>
              </a:lnSpc>
              <a:tabLst>
                <a:tab pos="914400" algn="l"/>
                <a:tab pos="1828800" algn="l"/>
              </a:tabLst>
            </a:pPr>
            <a:r>
              <a:rPr lang="en-US" sz="1600" dirty="0">
                <a:solidFill>
                  <a:srgbClr val="0070C0"/>
                </a:solidFill>
                <a:latin typeface="Consolas" pitchFamily="49" charset="0"/>
                <a:cs typeface="Consolas" pitchFamily="49" charset="0"/>
              </a:rPr>
              <a:t>...</a:t>
            </a:r>
          </a:p>
          <a:p>
            <a:pPr marL="914400" lvl="1" eaLnBrk="0" hangingPunct="0">
              <a:lnSpc>
                <a:spcPct val="110000"/>
              </a:lnSpc>
              <a:tabLst>
                <a:tab pos="914400" algn="l"/>
                <a:tab pos="1828800" algn="l"/>
              </a:tabLst>
            </a:pPr>
            <a:r>
              <a:rPr lang="en-US" sz="1600" dirty="0">
                <a:solidFill>
                  <a:srgbClr val="0070C0"/>
                </a:solidFill>
                <a:latin typeface="Consolas" pitchFamily="49" charset="0"/>
                <a:cs typeface="Consolas" pitchFamily="49" charset="0"/>
              </a:rPr>
              <a:t>SUBC(xp,4,xp)</a:t>
            </a:r>
          </a:p>
          <a:p>
            <a:pPr marL="914400" lvl="1" eaLnBrk="0" hangingPunct="0">
              <a:lnSpc>
                <a:spcPct val="110000"/>
              </a:lnSpc>
              <a:tabLst>
                <a:tab pos="914400" algn="l"/>
                <a:tab pos="1828800" algn="l"/>
              </a:tabLst>
            </a:pPr>
            <a:r>
              <a:rPr lang="en-US" sz="1600" dirty="0">
                <a:solidFill>
                  <a:srgbClr val="0070C0"/>
                </a:solidFill>
                <a:latin typeface="Consolas" pitchFamily="49" charset="0"/>
                <a:cs typeface="Consolas" pitchFamily="49" charset="0"/>
              </a:rPr>
              <a:t>JMP(</a:t>
            </a:r>
            <a:r>
              <a:rPr lang="en-US" sz="1600" dirty="0" err="1">
                <a:solidFill>
                  <a:srgbClr val="0070C0"/>
                </a:solidFill>
                <a:latin typeface="Consolas" pitchFamily="49" charset="0"/>
                <a:cs typeface="Consolas" pitchFamily="49" charset="0"/>
              </a:rPr>
              <a:t>xp</a:t>
            </a:r>
            <a:r>
              <a:rPr lang="en-US" sz="1600" dirty="0">
                <a:solidFill>
                  <a:srgbClr val="0070C0"/>
                </a:solidFill>
                <a:latin typeface="Consolas" pitchFamily="49" charset="0"/>
                <a:cs typeface="Consolas" pitchFamily="49" charset="0"/>
              </a:rPr>
              <a:t>)</a:t>
            </a:r>
          </a:p>
        </p:txBody>
      </p:sp>
      <p:sp>
        <p:nvSpPr>
          <p:cNvPr id="6" name="Line 5"/>
          <p:cNvSpPr>
            <a:spLocks noChangeShapeType="1"/>
          </p:cNvSpPr>
          <p:nvPr/>
        </p:nvSpPr>
        <p:spPr bwMode="auto">
          <a:xfrm>
            <a:off x="2209800" y="2667000"/>
            <a:ext cx="582613" cy="0"/>
          </a:xfrm>
          <a:prstGeom prst="line">
            <a:avLst/>
          </a:prstGeom>
          <a:noFill/>
          <a:ln w="25400">
            <a:solidFill>
              <a:srgbClr val="CC0000"/>
            </a:solidFill>
            <a:round/>
            <a:headEnd type="triangle" w="med" len="med"/>
            <a:tailEnd/>
          </a:ln>
        </p:spPr>
        <p:txBody>
          <a:bodyPr wrap="none" anchor="ctr"/>
          <a:lstStyle/>
          <a:p>
            <a:endParaRPr lang="en-US"/>
          </a:p>
        </p:txBody>
      </p:sp>
      <p:sp>
        <p:nvSpPr>
          <p:cNvPr id="7" name="Rectangle 6"/>
          <p:cNvSpPr>
            <a:spLocks noChangeArrowheads="1"/>
          </p:cNvSpPr>
          <p:nvPr/>
        </p:nvSpPr>
        <p:spPr bwMode="auto">
          <a:xfrm>
            <a:off x="2792413" y="2065680"/>
            <a:ext cx="1124411" cy="982320"/>
          </a:xfrm>
          <a:prstGeom prst="rect">
            <a:avLst/>
          </a:prstGeom>
          <a:noFill/>
          <a:ln w="25400">
            <a:noFill/>
            <a:miter lim="800000"/>
            <a:headEnd/>
            <a:tailEnd/>
          </a:ln>
        </p:spPr>
        <p:txBody>
          <a:bodyPr wrap="none" lIns="90488" tIns="44450" rIns="90488" bIns="44450">
            <a:spAutoFit/>
          </a:bodyPr>
          <a:lstStyle/>
          <a:p>
            <a:pPr marL="228600" indent="-228600" eaLnBrk="0" hangingPunct="0">
              <a:lnSpc>
                <a:spcPct val="90000"/>
              </a:lnSpc>
              <a:spcBef>
                <a:spcPct val="10000"/>
              </a:spcBef>
            </a:pPr>
            <a:r>
              <a:rPr lang="en-US" sz="2000" dirty="0">
                <a:solidFill>
                  <a:srgbClr val="CC0000"/>
                </a:solidFill>
                <a:latin typeface="+mn-lt"/>
              </a:rPr>
              <a:t>Interrupt</a:t>
            </a:r>
          </a:p>
          <a:p>
            <a:pPr marL="228600" indent="-228600" eaLnBrk="0" hangingPunct="0">
              <a:lnSpc>
                <a:spcPct val="90000"/>
              </a:lnSpc>
              <a:spcBef>
                <a:spcPct val="10000"/>
              </a:spcBef>
            </a:pPr>
            <a:r>
              <a:rPr lang="en-US" sz="2000" dirty="0">
                <a:solidFill>
                  <a:srgbClr val="CC0000"/>
                </a:solidFill>
                <a:latin typeface="+mn-lt"/>
              </a:rPr>
              <a:t>Taken</a:t>
            </a:r>
          </a:p>
          <a:p>
            <a:pPr marL="228600" indent="-228600" eaLnBrk="0" hangingPunct="0">
              <a:lnSpc>
                <a:spcPct val="90000"/>
              </a:lnSpc>
              <a:spcBef>
                <a:spcPct val="10000"/>
              </a:spcBef>
            </a:pPr>
            <a:r>
              <a:rPr lang="en-US" sz="2000" dirty="0">
                <a:solidFill>
                  <a:srgbClr val="CC0000"/>
                </a:solidFill>
                <a:latin typeface="+mn-lt"/>
              </a:rPr>
              <a:t>HERE</a:t>
            </a:r>
          </a:p>
        </p:txBody>
      </p:sp>
      <p:sp>
        <p:nvSpPr>
          <p:cNvPr id="8" name="TextBox 7"/>
          <p:cNvSpPr txBox="1"/>
          <p:nvPr/>
        </p:nvSpPr>
        <p:spPr>
          <a:xfrm>
            <a:off x="327842" y="973659"/>
            <a:ext cx="3369833" cy="461665"/>
          </a:xfrm>
          <a:prstGeom prst="rect">
            <a:avLst/>
          </a:prstGeom>
          <a:noFill/>
        </p:spPr>
        <p:txBody>
          <a:bodyPr wrap="none" rtlCol="0">
            <a:spAutoFit/>
          </a:bodyPr>
          <a:lstStyle/>
          <a:p>
            <a:r>
              <a:rPr lang="en-US" sz="2400" dirty="0">
                <a:latin typeface="+mj-lt"/>
              </a:rPr>
              <a:t>Interrupts are easier:</a:t>
            </a:r>
          </a:p>
        </p:txBody>
      </p:sp>
      <p:graphicFrame>
        <p:nvGraphicFramePr>
          <p:cNvPr id="9" name="Table 8"/>
          <p:cNvGraphicFramePr>
            <a:graphicFrameLocks noGrp="1"/>
          </p:cNvGraphicFramePr>
          <p:nvPr>
            <p:extLst>
              <p:ext uri="{D42A27DB-BD31-4B8C-83A1-F6EECF244321}">
                <p14:modId xmlns:p14="http://schemas.microsoft.com/office/powerpoint/2010/main" val="3961485953"/>
              </p:ext>
            </p:extLst>
          </p:nvPr>
        </p:nvGraphicFramePr>
        <p:xfrm>
          <a:off x="304800" y="4495802"/>
          <a:ext cx="5105400" cy="1981198"/>
        </p:xfrm>
        <a:graphic>
          <a:graphicData uri="http://schemas.openxmlformats.org/drawingml/2006/table">
            <a:tbl>
              <a:tblPr>
                <a:tableStyleId>{616DA210-FB5B-4158-B5E0-FEB733F419BA}</a:tableStyleId>
              </a:tblPr>
              <a:tblGrid>
                <a:gridCol w="1021080">
                  <a:extLst>
                    <a:ext uri="{9D8B030D-6E8A-4147-A177-3AD203B41FA5}">
                      <a16:colId xmlns:a16="http://schemas.microsoft.com/office/drawing/2014/main" val="20000"/>
                    </a:ext>
                  </a:extLst>
                </a:gridCol>
                <a:gridCol w="1021080">
                  <a:extLst>
                    <a:ext uri="{9D8B030D-6E8A-4147-A177-3AD203B41FA5}">
                      <a16:colId xmlns:a16="http://schemas.microsoft.com/office/drawing/2014/main" val="20001"/>
                    </a:ext>
                  </a:extLst>
                </a:gridCol>
                <a:gridCol w="1021080">
                  <a:extLst>
                    <a:ext uri="{9D8B030D-6E8A-4147-A177-3AD203B41FA5}">
                      <a16:colId xmlns:a16="http://schemas.microsoft.com/office/drawing/2014/main" val="20002"/>
                    </a:ext>
                  </a:extLst>
                </a:gridCol>
                <a:gridCol w="1021080">
                  <a:extLst>
                    <a:ext uri="{9D8B030D-6E8A-4147-A177-3AD203B41FA5}">
                      <a16:colId xmlns:a16="http://schemas.microsoft.com/office/drawing/2014/main" val="20003"/>
                    </a:ext>
                  </a:extLst>
                </a:gridCol>
                <a:gridCol w="1021080">
                  <a:extLst>
                    <a:ext uri="{9D8B030D-6E8A-4147-A177-3AD203B41FA5}">
                      <a16:colId xmlns:a16="http://schemas.microsoft.com/office/drawing/2014/main" val="20004"/>
                    </a:ext>
                  </a:extLst>
                </a:gridCol>
              </a:tblGrid>
              <a:tr h="336086">
                <a:tc>
                  <a:txBody>
                    <a:bodyPr/>
                    <a:lstStyle/>
                    <a:p>
                      <a:pPr algn="ctr"/>
                      <a:endParaRPr lang="en-US" sz="1800" dirty="0"/>
                    </a:p>
                  </a:txBody>
                  <a:tcPr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t>1</a:t>
                      </a: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t>2</a:t>
                      </a: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solidFill>
                            <a:schemeClr val="tx1"/>
                          </a:solidFill>
                        </a:rPr>
                        <a:t>3</a:t>
                      </a: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solidFill>
                            <a:schemeClr val="tx1"/>
                          </a:solidFill>
                        </a:rPr>
                        <a:t>4</a:t>
                      </a: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36086">
                <a:tc>
                  <a:txBody>
                    <a:bodyPr/>
                    <a:lstStyle/>
                    <a:p>
                      <a:pPr algn="ctr"/>
                      <a:r>
                        <a:rPr lang="en-US" sz="1800" dirty="0"/>
                        <a:t>IF</a:t>
                      </a:r>
                    </a:p>
                  </a:txBody>
                  <a:tcPr marT="0" marB="0" anchor="ct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1800" dirty="0"/>
                        <a:t>ADD</a:t>
                      </a:r>
                    </a:p>
                  </a:txBody>
                  <a:tcPr marT="0" marB="0" anchor="ctr">
                    <a:lnT w="12700" cap="flat" cmpd="sng" algn="ctr">
                      <a:solidFill>
                        <a:schemeClr val="tx1"/>
                      </a:solidFill>
                      <a:prstDash val="solid"/>
                      <a:round/>
                      <a:headEnd type="none" w="med" len="med"/>
                      <a:tailEnd type="none" w="med" len="med"/>
                    </a:lnT>
                  </a:tcPr>
                </a:tc>
                <a:tc>
                  <a:txBody>
                    <a:bodyPr/>
                    <a:lstStyle/>
                    <a:p>
                      <a:pPr algn="ctr"/>
                      <a:r>
                        <a:rPr lang="en-US" sz="1800" b="1" dirty="0">
                          <a:solidFill>
                            <a:srgbClr val="FF0000"/>
                          </a:solidFill>
                        </a:rPr>
                        <a:t>BNE</a:t>
                      </a:r>
                    </a:p>
                  </a:txBody>
                  <a:tcPr marT="0" marB="0" anchor="ctr">
                    <a:lnT w="12700" cap="flat" cmpd="sng" algn="ctr">
                      <a:solidFill>
                        <a:schemeClr val="tx1"/>
                      </a:solidFill>
                      <a:prstDash val="solid"/>
                      <a:round/>
                      <a:headEnd type="none" w="med" len="med"/>
                      <a:tailEnd type="none" w="med" len="med"/>
                    </a:lnT>
                  </a:tcPr>
                </a:tc>
                <a:tc>
                  <a:txBody>
                    <a:bodyPr/>
                    <a:lstStyle/>
                    <a:p>
                      <a:pPr algn="ctr"/>
                      <a:r>
                        <a:rPr lang="en-US" sz="1800" dirty="0">
                          <a:solidFill>
                            <a:srgbClr val="0070C0"/>
                          </a:solidFill>
                        </a:rPr>
                        <a:t>OR</a:t>
                      </a:r>
                    </a:p>
                  </a:txBody>
                  <a:tcPr marT="0" marB="0" anchor="ctr">
                    <a:lnT w="12700" cap="flat" cmpd="sng" algn="ctr">
                      <a:solidFill>
                        <a:schemeClr val="tx1"/>
                      </a:solidFill>
                      <a:prstDash val="solid"/>
                      <a:round/>
                      <a:headEnd type="none" w="med" len="med"/>
                      <a:tailEnd type="none" w="med" len="med"/>
                    </a:lnT>
                  </a:tcPr>
                </a:tc>
                <a:tc>
                  <a:txBody>
                    <a:bodyPr/>
                    <a:lstStyle/>
                    <a:p>
                      <a:pPr algn="ctr"/>
                      <a:r>
                        <a:rPr lang="en-US" sz="1800" i="0" dirty="0">
                          <a:solidFill>
                            <a:srgbClr val="0070C0"/>
                          </a:solidFill>
                        </a:rPr>
                        <a:t>…</a:t>
                      </a:r>
                    </a:p>
                  </a:txBody>
                  <a:tcPr marT="0" marB="0"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1"/>
                  </a:ext>
                </a:extLst>
              </a:tr>
              <a:tr h="336086">
                <a:tc>
                  <a:txBody>
                    <a:bodyPr/>
                    <a:lstStyle/>
                    <a:p>
                      <a:pPr algn="ctr"/>
                      <a:r>
                        <a:rPr lang="en-US" sz="1800" dirty="0"/>
                        <a:t>RF</a:t>
                      </a:r>
                    </a:p>
                  </a:txBody>
                  <a:tcPr marT="0" marB="0" anchor="ctr">
                    <a:lnL w="12700" cap="flat" cmpd="sng" algn="ctr">
                      <a:noFill/>
                      <a:prstDash val="solid"/>
                      <a:round/>
                      <a:headEnd type="none" w="med" len="med"/>
                      <a:tailEnd type="none" w="med" len="med"/>
                    </a:lnL>
                  </a:tcPr>
                </a:tc>
                <a:tc>
                  <a:txBody>
                    <a:bodyPr/>
                    <a:lstStyle/>
                    <a:p>
                      <a:pPr algn="ctr"/>
                      <a:r>
                        <a:rPr lang="en-US" sz="1800" dirty="0"/>
                        <a:t>LD</a:t>
                      </a:r>
                    </a:p>
                  </a:txBody>
                  <a:tcPr marT="0" marB="0" anchor="ctr"/>
                </a:tc>
                <a:tc>
                  <a:txBody>
                    <a:bodyPr/>
                    <a:lstStyle/>
                    <a:p>
                      <a:pPr algn="ctr"/>
                      <a:r>
                        <a:rPr lang="en-US" sz="1800" dirty="0"/>
                        <a:t>ADD</a:t>
                      </a:r>
                    </a:p>
                  </a:txBody>
                  <a:tcPr marT="0" marB="0" anchor="ctr"/>
                </a:tc>
                <a:tc>
                  <a:txBody>
                    <a:bodyPr/>
                    <a:lstStyle/>
                    <a:p>
                      <a:pPr algn="ctr"/>
                      <a:r>
                        <a:rPr lang="en-US" sz="1800" dirty="0">
                          <a:solidFill>
                            <a:srgbClr val="FF0000"/>
                          </a:solidFill>
                        </a:rPr>
                        <a:t>BNE</a:t>
                      </a:r>
                    </a:p>
                  </a:txBody>
                  <a:tcPr marT="0" marB="0" anchor="ctr"/>
                </a:tc>
                <a:tc>
                  <a:txBody>
                    <a:bodyPr/>
                    <a:lstStyle/>
                    <a:p>
                      <a:pPr algn="ctr"/>
                      <a:r>
                        <a:rPr lang="en-US" sz="1800" dirty="0">
                          <a:solidFill>
                            <a:srgbClr val="0070C0"/>
                          </a:solidFill>
                        </a:rPr>
                        <a:t>OR</a:t>
                      </a:r>
                    </a:p>
                  </a:txBody>
                  <a:tcPr marT="0" marB="0" anchor="ctr"/>
                </a:tc>
                <a:extLst>
                  <a:ext uri="{0D108BD9-81ED-4DB2-BD59-A6C34878D82A}">
                    <a16:rowId xmlns:a16="http://schemas.microsoft.com/office/drawing/2014/main" val="10002"/>
                  </a:ext>
                </a:extLst>
              </a:tr>
              <a:tr h="336086">
                <a:tc>
                  <a:txBody>
                    <a:bodyPr/>
                    <a:lstStyle/>
                    <a:p>
                      <a:pPr algn="ctr"/>
                      <a:r>
                        <a:rPr lang="en-US" sz="1800" dirty="0"/>
                        <a:t>ALU</a:t>
                      </a:r>
                    </a:p>
                  </a:txBody>
                  <a:tcPr marT="0" marB="0" anchor="ctr">
                    <a:lnL w="12700" cap="flat" cmpd="sng" algn="ctr">
                      <a:noFill/>
                      <a:prstDash val="solid"/>
                      <a:round/>
                      <a:headEnd type="none" w="med" len="med"/>
                      <a:tailEnd type="none" w="med" len="med"/>
                    </a:lnL>
                  </a:tcPr>
                </a:tc>
                <a:tc>
                  <a:txBody>
                    <a:bodyPr/>
                    <a:lstStyle/>
                    <a:p>
                      <a:pPr algn="ctr"/>
                      <a:endParaRPr lang="en-US" sz="1800" dirty="0"/>
                    </a:p>
                  </a:txBody>
                  <a:tcPr marT="0" marB="0" anchor="ctr"/>
                </a:tc>
                <a:tc>
                  <a:txBody>
                    <a:bodyPr/>
                    <a:lstStyle/>
                    <a:p>
                      <a:pPr algn="ctr"/>
                      <a:r>
                        <a:rPr lang="en-US" sz="1800" dirty="0"/>
                        <a:t>LD</a:t>
                      </a:r>
                    </a:p>
                  </a:txBody>
                  <a:tcPr marT="0" marB="0" anchor="ctr"/>
                </a:tc>
                <a:tc>
                  <a:txBody>
                    <a:bodyPr/>
                    <a:lstStyle/>
                    <a:p>
                      <a:pPr algn="ctr"/>
                      <a:r>
                        <a:rPr lang="en-US" sz="1800" dirty="0">
                          <a:solidFill>
                            <a:schemeClr val="tx1"/>
                          </a:solidFill>
                        </a:rPr>
                        <a:t>ADD</a:t>
                      </a:r>
                    </a:p>
                  </a:txBody>
                  <a:tcPr marT="0" marB="0" anchor="ctr"/>
                </a:tc>
                <a:tc>
                  <a:txBody>
                    <a:bodyPr/>
                    <a:lstStyle/>
                    <a:p>
                      <a:pPr algn="ctr"/>
                      <a:r>
                        <a:rPr lang="en-US" sz="1800" dirty="0">
                          <a:solidFill>
                            <a:srgbClr val="FF0000"/>
                          </a:solidFill>
                        </a:rPr>
                        <a:t>BNE</a:t>
                      </a:r>
                    </a:p>
                  </a:txBody>
                  <a:tcPr marT="0" marB="0" anchor="ctr"/>
                </a:tc>
                <a:extLst>
                  <a:ext uri="{0D108BD9-81ED-4DB2-BD59-A6C34878D82A}">
                    <a16:rowId xmlns:a16="http://schemas.microsoft.com/office/drawing/2014/main" val="10003"/>
                  </a:ext>
                </a:extLst>
              </a:tr>
              <a:tr h="336086">
                <a:tc>
                  <a:txBody>
                    <a:bodyPr/>
                    <a:lstStyle/>
                    <a:p>
                      <a:pPr algn="ctr"/>
                      <a:r>
                        <a:rPr lang="en-US" sz="1800" dirty="0"/>
                        <a:t>MEM</a:t>
                      </a:r>
                    </a:p>
                  </a:txBody>
                  <a:tcPr marT="0" marB="0" anchor="ctr">
                    <a:lnL w="12700" cap="flat" cmpd="sng" algn="ctr">
                      <a:noFill/>
                      <a:prstDash val="solid"/>
                      <a:round/>
                      <a:headEnd type="none" w="med" len="med"/>
                      <a:tailEnd type="none" w="med" len="med"/>
                    </a:lnL>
                  </a:tcPr>
                </a:tc>
                <a:tc>
                  <a:txBody>
                    <a:bodyPr/>
                    <a:lstStyle/>
                    <a:p>
                      <a:pPr algn="ctr"/>
                      <a:endParaRPr lang="en-US" sz="1800" dirty="0"/>
                    </a:p>
                  </a:txBody>
                  <a:tcPr marT="0" marB="0" anchor="ctr"/>
                </a:tc>
                <a:tc>
                  <a:txBody>
                    <a:bodyPr/>
                    <a:lstStyle/>
                    <a:p>
                      <a:pPr algn="ctr"/>
                      <a:endParaRPr lang="en-US" sz="1800"/>
                    </a:p>
                  </a:txBody>
                  <a:tcPr marT="0" marB="0" anchor="ctr"/>
                </a:tc>
                <a:tc>
                  <a:txBody>
                    <a:bodyPr/>
                    <a:lstStyle/>
                    <a:p>
                      <a:pPr algn="ctr"/>
                      <a:r>
                        <a:rPr lang="en-US" sz="1800" dirty="0">
                          <a:solidFill>
                            <a:schemeClr val="tx1"/>
                          </a:solidFill>
                        </a:rPr>
                        <a:t>LD</a:t>
                      </a:r>
                    </a:p>
                  </a:txBody>
                  <a:tcPr marT="0" marB="0" anchor="ctr"/>
                </a:tc>
                <a:tc>
                  <a:txBody>
                    <a:bodyPr/>
                    <a:lstStyle/>
                    <a:p>
                      <a:pPr algn="ctr"/>
                      <a:r>
                        <a:rPr lang="en-US" sz="1800" dirty="0">
                          <a:solidFill>
                            <a:schemeClr val="tx1"/>
                          </a:solidFill>
                        </a:rPr>
                        <a:t>ADD</a:t>
                      </a:r>
                    </a:p>
                  </a:txBody>
                  <a:tcPr marT="0" marB="0" anchor="ctr"/>
                </a:tc>
                <a:extLst>
                  <a:ext uri="{0D108BD9-81ED-4DB2-BD59-A6C34878D82A}">
                    <a16:rowId xmlns:a16="http://schemas.microsoft.com/office/drawing/2014/main" val="10004"/>
                  </a:ext>
                </a:extLst>
              </a:tr>
              <a:tr h="300768">
                <a:tc>
                  <a:txBody>
                    <a:bodyPr/>
                    <a:lstStyle/>
                    <a:p>
                      <a:pPr algn="ctr"/>
                      <a:r>
                        <a:rPr lang="en-US" sz="1800" dirty="0"/>
                        <a:t>WB</a:t>
                      </a:r>
                    </a:p>
                  </a:txBody>
                  <a:tcPr marT="0" marB="0" anchor="ctr">
                    <a:lnL w="12700" cap="flat" cmpd="sng" algn="ctr">
                      <a:noFill/>
                      <a:prstDash val="solid"/>
                      <a:round/>
                      <a:headEnd type="none" w="med" len="med"/>
                      <a:tailEnd type="none" w="med" len="med"/>
                    </a:lnL>
                  </a:tcPr>
                </a:tc>
                <a:tc>
                  <a:txBody>
                    <a:bodyPr/>
                    <a:lstStyle/>
                    <a:p>
                      <a:pPr algn="ctr"/>
                      <a:endParaRPr lang="en-US" sz="1800" dirty="0"/>
                    </a:p>
                  </a:txBody>
                  <a:tcPr marT="0" marB="0" anchor="ctr"/>
                </a:tc>
                <a:tc>
                  <a:txBody>
                    <a:bodyPr/>
                    <a:lstStyle/>
                    <a:p>
                      <a:pPr algn="ctr"/>
                      <a:endParaRPr lang="en-US" sz="1800" dirty="0"/>
                    </a:p>
                  </a:txBody>
                  <a:tcPr marT="0" marB="0" anchor="ctr"/>
                </a:tc>
                <a:tc>
                  <a:txBody>
                    <a:bodyPr/>
                    <a:lstStyle/>
                    <a:p>
                      <a:pPr algn="ctr"/>
                      <a:endParaRPr lang="en-US" sz="1800" dirty="0">
                        <a:solidFill>
                          <a:schemeClr val="tx1"/>
                        </a:solidFill>
                      </a:endParaRPr>
                    </a:p>
                  </a:txBody>
                  <a:tcPr marT="0" marB="0" anchor="ctr"/>
                </a:tc>
                <a:tc>
                  <a:txBody>
                    <a:bodyPr/>
                    <a:lstStyle/>
                    <a:p>
                      <a:pPr algn="ctr"/>
                      <a:r>
                        <a:rPr lang="en-US" sz="1800" i="0" dirty="0">
                          <a:solidFill>
                            <a:schemeClr val="tx1"/>
                          </a:solidFill>
                        </a:rPr>
                        <a:t>LD</a:t>
                      </a:r>
                    </a:p>
                  </a:txBody>
                  <a:tcPr marT="0" marB="0"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15804450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Exception+Interrupt</a:t>
            </a:r>
            <a:r>
              <a:rPr lang="en-US" dirty="0"/>
              <a:t> Handling Logic</a:t>
            </a:r>
          </a:p>
        </p:txBody>
      </p:sp>
      <p:sp>
        <p:nvSpPr>
          <p:cNvPr id="3" name="Content Placeholder 2"/>
          <p:cNvSpPr>
            <a:spLocks noGrp="1"/>
          </p:cNvSpPr>
          <p:nvPr>
            <p:ph idx="1"/>
          </p:nvPr>
        </p:nvSpPr>
        <p:spPr>
          <a:xfrm>
            <a:off x="4648200" y="1066800"/>
            <a:ext cx="4343400" cy="4572000"/>
          </a:xfrm>
        </p:spPr>
        <p:txBody>
          <a:bodyPr/>
          <a:lstStyle/>
          <a:p>
            <a:r>
              <a:rPr lang="en-US" dirty="0"/>
              <a:t>Same as before</a:t>
            </a:r>
          </a:p>
          <a:p>
            <a:r>
              <a:rPr lang="en-US" dirty="0" err="1"/>
              <a:t>IRSrc</a:t>
            </a:r>
            <a:r>
              <a:rPr lang="en-US" baseline="30000" dirty="0"/>
              <a:t>{IF,RF,ALU,MEM} </a:t>
            </a:r>
            <a:r>
              <a:rPr lang="en-US" dirty="0" err="1"/>
              <a:t>muxes</a:t>
            </a:r>
            <a:r>
              <a:rPr lang="en-US" dirty="0"/>
              <a:t> to inject NOP or BNE</a:t>
            </a:r>
          </a:p>
          <a:p>
            <a:pPr lvl="1"/>
            <a:r>
              <a:rPr lang="en-US" dirty="0"/>
              <a:t>NOP if preceding instruction has an exception</a:t>
            </a:r>
          </a:p>
          <a:p>
            <a:pPr lvl="1"/>
            <a:r>
              <a:rPr lang="en-US" dirty="0"/>
              <a:t>BNE if instruction in current stage has an exception</a:t>
            </a:r>
          </a:p>
          <a:p>
            <a:r>
              <a:rPr lang="en-US" dirty="0"/>
              <a:t>Use </a:t>
            </a:r>
            <a:r>
              <a:rPr lang="en-US" dirty="0" err="1"/>
              <a:t>IRSrc</a:t>
            </a:r>
            <a:r>
              <a:rPr lang="en-US" baseline="30000" dirty="0" err="1"/>
              <a:t>IF</a:t>
            </a:r>
            <a:r>
              <a:rPr lang="en-US" baseline="30000" dirty="0"/>
              <a:t>  </a:t>
            </a:r>
            <a:r>
              <a:rPr lang="en-US" dirty="0" err="1"/>
              <a:t>mux</a:t>
            </a:r>
            <a:r>
              <a:rPr lang="en-US" dirty="0"/>
              <a:t> to inject BNE on an interrupt (same as an exception in IF)</a:t>
            </a:r>
          </a:p>
          <a:p>
            <a:pPr lvl="1"/>
            <a:endParaRPr lang="en-US" dirty="0"/>
          </a:p>
        </p:txBody>
      </p:sp>
      <p:sp>
        <p:nvSpPr>
          <p:cNvPr id="4" name="Rectangle 3"/>
          <p:cNvSpPr>
            <a:spLocks noChangeArrowheads="1"/>
          </p:cNvSpPr>
          <p:nvPr/>
        </p:nvSpPr>
        <p:spPr bwMode="auto">
          <a:xfrm>
            <a:off x="2206505" y="6133711"/>
            <a:ext cx="946083" cy="299158"/>
          </a:xfrm>
          <a:prstGeom prst="rect">
            <a:avLst/>
          </a:prstGeom>
          <a:solidFill>
            <a:srgbClr val="FFFFFF"/>
          </a:solidFill>
          <a:ln w="9525">
            <a:noFill/>
            <a:miter lim="800000"/>
            <a:headEnd/>
            <a:tailEnd/>
          </a:ln>
        </p:spPr>
        <p:txBody>
          <a:bodyPr/>
          <a:lstStyle/>
          <a:p>
            <a:endParaRPr lang="en-US"/>
          </a:p>
        </p:txBody>
      </p:sp>
      <p:sp>
        <p:nvSpPr>
          <p:cNvPr id="5" name="Rectangle 5"/>
          <p:cNvSpPr>
            <a:spLocks noChangeArrowheads="1"/>
          </p:cNvSpPr>
          <p:nvPr/>
        </p:nvSpPr>
        <p:spPr bwMode="auto">
          <a:xfrm>
            <a:off x="2209475" y="6136338"/>
            <a:ext cx="940143" cy="296530"/>
          </a:xfrm>
          <a:prstGeom prst="rect">
            <a:avLst/>
          </a:prstGeom>
          <a:noFill/>
          <a:ln w="11113">
            <a:solidFill>
              <a:srgbClr val="000000"/>
            </a:solidFill>
            <a:miter lim="800000"/>
            <a:headEnd/>
            <a:tailEnd/>
          </a:ln>
        </p:spPr>
        <p:txBody>
          <a:bodyPr/>
          <a:lstStyle/>
          <a:p>
            <a:endParaRPr lang="en-US"/>
          </a:p>
        </p:txBody>
      </p:sp>
      <p:sp>
        <p:nvSpPr>
          <p:cNvPr id="6" name="Freeform 6"/>
          <p:cNvSpPr>
            <a:spLocks/>
          </p:cNvSpPr>
          <p:nvPr/>
        </p:nvSpPr>
        <p:spPr bwMode="auto">
          <a:xfrm>
            <a:off x="3310021" y="2623419"/>
            <a:ext cx="314866" cy="69617"/>
          </a:xfrm>
          <a:custGeom>
            <a:avLst/>
            <a:gdLst>
              <a:gd name="T0" fmla="*/ 0 w 252"/>
              <a:gd name="T1" fmla="*/ 0 h 63"/>
              <a:gd name="T2" fmla="*/ 2147483647 w 252"/>
              <a:gd name="T3" fmla="*/ 0 h 63"/>
              <a:gd name="T4" fmla="*/ 2147483647 w 252"/>
              <a:gd name="T5" fmla="*/ 2147483647 h 63"/>
              <a:gd name="T6" fmla="*/ 2147483647 w 252"/>
              <a:gd name="T7" fmla="*/ 2147483647 h 63"/>
              <a:gd name="T8" fmla="*/ 0 w 252"/>
              <a:gd name="T9" fmla="*/ 0 h 63"/>
              <a:gd name="T10" fmla="*/ 0 60000 65536"/>
              <a:gd name="T11" fmla="*/ 0 60000 65536"/>
              <a:gd name="T12" fmla="*/ 0 60000 65536"/>
              <a:gd name="T13" fmla="*/ 0 60000 65536"/>
              <a:gd name="T14" fmla="*/ 0 60000 65536"/>
              <a:gd name="T15" fmla="*/ 0 w 252"/>
              <a:gd name="T16" fmla="*/ 0 h 63"/>
              <a:gd name="T17" fmla="*/ 252 w 252"/>
              <a:gd name="T18" fmla="*/ 63 h 63"/>
            </a:gdLst>
            <a:ahLst/>
            <a:cxnLst>
              <a:cxn ang="T10">
                <a:pos x="T0" y="T1"/>
              </a:cxn>
              <a:cxn ang="T11">
                <a:pos x="T2" y="T3"/>
              </a:cxn>
              <a:cxn ang="T12">
                <a:pos x="T4" y="T5"/>
              </a:cxn>
              <a:cxn ang="T13">
                <a:pos x="T6" y="T7"/>
              </a:cxn>
              <a:cxn ang="T14">
                <a:pos x="T8" y="T9"/>
              </a:cxn>
            </a:cxnLst>
            <a:rect l="T15" t="T16" r="T17" b="T18"/>
            <a:pathLst>
              <a:path w="252" h="63">
                <a:moveTo>
                  <a:pt x="0" y="0"/>
                </a:moveTo>
                <a:lnTo>
                  <a:pt x="252" y="0"/>
                </a:lnTo>
                <a:lnTo>
                  <a:pt x="221" y="63"/>
                </a:lnTo>
                <a:lnTo>
                  <a:pt x="32" y="63"/>
                </a:lnTo>
                <a:lnTo>
                  <a:pt x="0" y="0"/>
                </a:lnTo>
              </a:path>
            </a:pathLst>
          </a:custGeom>
          <a:noFill/>
          <a:ln w="11113">
            <a:solidFill>
              <a:srgbClr val="000000"/>
            </a:solidFill>
            <a:round/>
            <a:headEnd/>
            <a:tailEnd/>
          </a:ln>
        </p:spPr>
        <p:txBody>
          <a:bodyPr/>
          <a:lstStyle/>
          <a:p>
            <a:endParaRPr lang="en-US"/>
          </a:p>
        </p:txBody>
      </p:sp>
      <p:sp>
        <p:nvSpPr>
          <p:cNvPr id="7" name="Rectangle 7"/>
          <p:cNvSpPr>
            <a:spLocks noChangeArrowheads="1"/>
          </p:cNvSpPr>
          <p:nvPr/>
        </p:nvSpPr>
        <p:spPr bwMode="auto">
          <a:xfrm>
            <a:off x="3743704" y="4724400"/>
            <a:ext cx="669832" cy="928556"/>
          </a:xfrm>
          <a:prstGeom prst="rect">
            <a:avLst/>
          </a:prstGeom>
          <a:solidFill>
            <a:srgbClr val="FFFFFF"/>
          </a:solidFill>
          <a:ln w="9525">
            <a:noFill/>
            <a:miter lim="800000"/>
            <a:headEnd/>
            <a:tailEnd/>
          </a:ln>
        </p:spPr>
        <p:txBody>
          <a:bodyPr/>
          <a:lstStyle/>
          <a:p>
            <a:endParaRPr lang="en-US"/>
          </a:p>
        </p:txBody>
      </p:sp>
      <p:sp>
        <p:nvSpPr>
          <p:cNvPr id="8" name="Rectangle 8"/>
          <p:cNvSpPr>
            <a:spLocks noChangeArrowheads="1"/>
          </p:cNvSpPr>
          <p:nvPr/>
        </p:nvSpPr>
        <p:spPr bwMode="auto">
          <a:xfrm>
            <a:off x="3748159" y="4800600"/>
            <a:ext cx="662407" cy="849728"/>
          </a:xfrm>
          <a:prstGeom prst="rect">
            <a:avLst/>
          </a:prstGeom>
          <a:noFill/>
          <a:ln w="11113">
            <a:solidFill>
              <a:srgbClr val="000000"/>
            </a:solidFill>
            <a:miter lim="800000"/>
            <a:headEnd/>
            <a:tailEnd/>
          </a:ln>
        </p:spPr>
        <p:txBody>
          <a:bodyPr/>
          <a:lstStyle/>
          <a:p>
            <a:endParaRPr lang="en-US"/>
          </a:p>
        </p:txBody>
      </p:sp>
      <p:sp>
        <p:nvSpPr>
          <p:cNvPr id="9" name="Freeform 9"/>
          <p:cNvSpPr>
            <a:spLocks/>
          </p:cNvSpPr>
          <p:nvPr/>
        </p:nvSpPr>
        <p:spPr bwMode="auto">
          <a:xfrm>
            <a:off x="2481270" y="4070213"/>
            <a:ext cx="1105001" cy="278470"/>
          </a:xfrm>
          <a:custGeom>
            <a:avLst/>
            <a:gdLst>
              <a:gd name="T0" fmla="*/ 0 w 882"/>
              <a:gd name="T1" fmla="*/ 0 h 251"/>
              <a:gd name="T2" fmla="*/ 2147483647 w 882"/>
              <a:gd name="T3" fmla="*/ 0 h 251"/>
              <a:gd name="T4" fmla="*/ 2147483647 w 882"/>
              <a:gd name="T5" fmla="*/ 2147483647 h 251"/>
              <a:gd name="T6" fmla="*/ 2147483647 w 882"/>
              <a:gd name="T7" fmla="*/ 0 h 251"/>
              <a:gd name="T8" fmla="*/ 2147483647 w 882"/>
              <a:gd name="T9" fmla="*/ 0 h 251"/>
              <a:gd name="T10" fmla="*/ 2147483647 w 882"/>
              <a:gd name="T11" fmla="*/ 2147483647 h 251"/>
              <a:gd name="T12" fmla="*/ 2147483647 w 882"/>
              <a:gd name="T13" fmla="*/ 2147483647 h 251"/>
              <a:gd name="T14" fmla="*/ 0 w 882"/>
              <a:gd name="T15" fmla="*/ 0 h 251"/>
              <a:gd name="T16" fmla="*/ 0 60000 65536"/>
              <a:gd name="T17" fmla="*/ 0 60000 65536"/>
              <a:gd name="T18" fmla="*/ 0 60000 65536"/>
              <a:gd name="T19" fmla="*/ 0 60000 65536"/>
              <a:gd name="T20" fmla="*/ 0 60000 65536"/>
              <a:gd name="T21" fmla="*/ 0 60000 65536"/>
              <a:gd name="T22" fmla="*/ 0 60000 65536"/>
              <a:gd name="T23" fmla="*/ 0 60000 65536"/>
              <a:gd name="T24" fmla="*/ 0 w 882"/>
              <a:gd name="T25" fmla="*/ 0 h 251"/>
              <a:gd name="T26" fmla="*/ 882 w 882"/>
              <a:gd name="T27" fmla="*/ 251 h 25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82" h="251">
                <a:moveTo>
                  <a:pt x="0" y="0"/>
                </a:moveTo>
                <a:lnTo>
                  <a:pt x="385" y="0"/>
                </a:lnTo>
                <a:lnTo>
                  <a:pt x="441" y="62"/>
                </a:lnTo>
                <a:lnTo>
                  <a:pt x="497" y="0"/>
                </a:lnTo>
                <a:lnTo>
                  <a:pt x="882" y="0"/>
                </a:lnTo>
                <a:lnTo>
                  <a:pt x="661" y="251"/>
                </a:lnTo>
                <a:lnTo>
                  <a:pt x="221" y="251"/>
                </a:lnTo>
                <a:lnTo>
                  <a:pt x="0" y="0"/>
                </a:lnTo>
                <a:close/>
              </a:path>
            </a:pathLst>
          </a:custGeom>
          <a:solidFill>
            <a:srgbClr val="FFFFFF"/>
          </a:solidFill>
          <a:ln w="9525">
            <a:noFill/>
            <a:round/>
            <a:headEnd/>
            <a:tailEnd/>
          </a:ln>
        </p:spPr>
        <p:txBody>
          <a:bodyPr/>
          <a:lstStyle/>
          <a:p>
            <a:endParaRPr lang="en-US"/>
          </a:p>
        </p:txBody>
      </p:sp>
      <p:sp>
        <p:nvSpPr>
          <p:cNvPr id="10" name="Freeform 10"/>
          <p:cNvSpPr>
            <a:spLocks/>
          </p:cNvSpPr>
          <p:nvPr/>
        </p:nvSpPr>
        <p:spPr bwMode="auto">
          <a:xfrm>
            <a:off x="2481270" y="4070213"/>
            <a:ext cx="1105001" cy="278470"/>
          </a:xfrm>
          <a:custGeom>
            <a:avLst/>
            <a:gdLst>
              <a:gd name="T0" fmla="*/ 0 w 882"/>
              <a:gd name="T1" fmla="*/ 0 h 251"/>
              <a:gd name="T2" fmla="*/ 2147483647 w 882"/>
              <a:gd name="T3" fmla="*/ 0 h 251"/>
              <a:gd name="T4" fmla="*/ 2147483647 w 882"/>
              <a:gd name="T5" fmla="*/ 2147483647 h 251"/>
              <a:gd name="T6" fmla="*/ 2147483647 w 882"/>
              <a:gd name="T7" fmla="*/ 0 h 251"/>
              <a:gd name="T8" fmla="*/ 2147483647 w 882"/>
              <a:gd name="T9" fmla="*/ 0 h 251"/>
              <a:gd name="T10" fmla="*/ 2147483647 w 882"/>
              <a:gd name="T11" fmla="*/ 2147483647 h 251"/>
              <a:gd name="T12" fmla="*/ 2147483647 w 882"/>
              <a:gd name="T13" fmla="*/ 2147483647 h 251"/>
              <a:gd name="T14" fmla="*/ 0 w 882"/>
              <a:gd name="T15" fmla="*/ 0 h 251"/>
              <a:gd name="T16" fmla="*/ 0 60000 65536"/>
              <a:gd name="T17" fmla="*/ 0 60000 65536"/>
              <a:gd name="T18" fmla="*/ 0 60000 65536"/>
              <a:gd name="T19" fmla="*/ 0 60000 65536"/>
              <a:gd name="T20" fmla="*/ 0 60000 65536"/>
              <a:gd name="T21" fmla="*/ 0 60000 65536"/>
              <a:gd name="T22" fmla="*/ 0 60000 65536"/>
              <a:gd name="T23" fmla="*/ 0 60000 65536"/>
              <a:gd name="T24" fmla="*/ 0 w 882"/>
              <a:gd name="T25" fmla="*/ 0 h 251"/>
              <a:gd name="T26" fmla="*/ 882 w 882"/>
              <a:gd name="T27" fmla="*/ 251 h 25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82" h="251">
                <a:moveTo>
                  <a:pt x="0" y="0"/>
                </a:moveTo>
                <a:lnTo>
                  <a:pt x="385" y="0"/>
                </a:lnTo>
                <a:lnTo>
                  <a:pt x="441" y="62"/>
                </a:lnTo>
                <a:lnTo>
                  <a:pt x="497" y="0"/>
                </a:lnTo>
                <a:lnTo>
                  <a:pt x="882" y="0"/>
                </a:lnTo>
                <a:lnTo>
                  <a:pt x="661" y="251"/>
                </a:lnTo>
                <a:lnTo>
                  <a:pt x="221" y="251"/>
                </a:lnTo>
                <a:lnTo>
                  <a:pt x="0" y="0"/>
                </a:lnTo>
              </a:path>
            </a:pathLst>
          </a:custGeom>
          <a:noFill/>
          <a:ln w="11113">
            <a:solidFill>
              <a:srgbClr val="000000"/>
            </a:solidFill>
            <a:round/>
            <a:headEnd/>
            <a:tailEnd/>
          </a:ln>
        </p:spPr>
        <p:txBody>
          <a:bodyPr/>
          <a:lstStyle/>
          <a:p>
            <a:endParaRPr lang="en-US"/>
          </a:p>
        </p:txBody>
      </p:sp>
      <p:sp>
        <p:nvSpPr>
          <p:cNvPr id="11" name="Rectangle 11"/>
          <p:cNvSpPr>
            <a:spLocks noChangeArrowheads="1"/>
          </p:cNvSpPr>
          <p:nvPr/>
        </p:nvSpPr>
        <p:spPr bwMode="auto">
          <a:xfrm>
            <a:off x="707922" y="1755682"/>
            <a:ext cx="157433" cy="105083"/>
          </a:xfrm>
          <a:prstGeom prst="rect">
            <a:avLst/>
          </a:prstGeom>
          <a:solidFill>
            <a:srgbClr val="FFFFFF"/>
          </a:solidFill>
          <a:ln w="9525">
            <a:noFill/>
            <a:miter lim="800000"/>
            <a:headEnd/>
            <a:tailEnd/>
          </a:ln>
        </p:spPr>
        <p:txBody>
          <a:bodyPr/>
          <a:lstStyle/>
          <a:p>
            <a:endParaRPr lang="en-US"/>
          </a:p>
        </p:txBody>
      </p:sp>
      <p:sp>
        <p:nvSpPr>
          <p:cNvPr id="12" name="Rectangle 12"/>
          <p:cNvSpPr>
            <a:spLocks noChangeArrowheads="1"/>
          </p:cNvSpPr>
          <p:nvPr/>
        </p:nvSpPr>
        <p:spPr bwMode="auto">
          <a:xfrm>
            <a:off x="712377" y="1758309"/>
            <a:ext cx="150007" cy="98516"/>
          </a:xfrm>
          <a:prstGeom prst="rect">
            <a:avLst/>
          </a:prstGeom>
          <a:noFill/>
          <a:ln w="11113">
            <a:solidFill>
              <a:srgbClr val="000000"/>
            </a:solidFill>
            <a:miter lim="800000"/>
            <a:headEnd/>
            <a:tailEnd/>
          </a:ln>
        </p:spPr>
        <p:txBody>
          <a:bodyPr/>
          <a:lstStyle/>
          <a:p>
            <a:endParaRPr lang="en-US"/>
          </a:p>
        </p:txBody>
      </p:sp>
      <p:sp>
        <p:nvSpPr>
          <p:cNvPr id="13" name="Rectangle 13"/>
          <p:cNvSpPr>
            <a:spLocks noChangeArrowheads="1"/>
          </p:cNvSpPr>
          <p:nvPr/>
        </p:nvSpPr>
        <p:spPr bwMode="auto">
          <a:xfrm>
            <a:off x="737626" y="1743861"/>
            <a:ext cx="126243" cy="112964"/>
          </a:xfrm>
          <a:prstGeom prst="rect">
            <a:avLst/>
          </a:prstGeom>
          <a:noFill/>
          <a:ln w="9525">
            <a:noFill/>
            <a:miter lim="800000"/>
            <a:headEnd/>
            <a:tailEnd/>
          </a:ln>
        </p:spPr>
        <p:txBody>
          <a:bodyPr wrap="none" lIns="0" tIns="0" rIns="0" bIns="0">
            <a:spAutoFit/>
          </a:bodyPr>
          <a:lstStyle/>
          <a:p>
            <a:pPr eaLnBrk="0" hangingPunct="0"/>
            <a:r>
              <a:rPr lang="en-US" sz="900" b="0" dirty="0">
                <a:solidFill>
                  <a:srgbClr val="000000"/>
                </a:solidFill>
              </a:rPr>
              <a:t>+4</a:t>
            </a:r>
            <a:endParaRPr lang="en-US" sz="900" b="0" dirty="0"/>
          </a:p>
        </p:txBody>
      </p:sp>
      <p:sp>
        <p:nvSpPr>
          <p:cNvPr id="14" name="Line 42"/>
          <p:cNvSpPr>
            <a:spLocks noChangeShapeType="1"/>
          </p:cNvSpPr>
          <p:nvPr/>
        </p:nvSpPr>
        <p:spPr bwMode="auto">
          <a:xfrm flipV="1">
            <a:off x="786638" y="1511364"/>
            <a:ext cx="1486" cy="244318"/>
          </a:xfrm>
          <a:prstGeom prst="line">
            <a:avLst/>
          </a:prstGeom>
          <a:noFill/>
          <a:ln w="4763">
            <a:solidFill>
              <a:srgbClr val="000000"/>
            </a:solidFill>
            <a:round/>
            <a:headEnd/>
            <a:tailEnd/>
          </a:ln>
        </p:spPr>
        <p:txBody>
          <a:bodyPr/>
          <a:lstStyle/>
          <a:p>
            <a:endParaRPr lang="en-US"/>
          </a:p>
        </p:txBody>
      </p:sp>
      <p:sp>
        <p:nvSpPr>
          <p:cNvPr id="15" name="Freeform 15"/>
          <p:cNvSpPr>
            <a:spLocks/>
          </p:cNvSpPr>
          <p:nvPr/>
        </p:nvSpPr>
        <p:spPr bwMode="auto">
          <a:xfrm>
            <a:off x="770301" y="1708395"/>
            <a:ext cx="34160" cy="47287"/>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16" name="Freeform 16"/>
          <p:cNvSpPr>
            <a:spLocks/>
          </p:cNvSpPr>
          <p:nvPr/>
        </p:nvSpPr>
        <p:spPr bwMode="auto">
          <a:xfrm>
            <a:off x="770301" y="1708395"/>
            <a:ext cx="34160" cy="47287"/>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17" name="Line 52"/>
          <p:cNvSpPr>
            <a:spLocks noChangeShapeType="1"/>
          </p:cNvSpPr>
          <p:nvPr/>
        </p:nvSpPr>
        <p:spPr bwMode="auto">
          <a:xfrm>
            <a:off x="787400" y="1949448"/>
            <a:ext cx="431800" cy="1"/>
          </a:xfrm>
          <a:prstGeom prst="line">
            <a:avLst/>
          </a:prstGeom>
          <a:noFill/>
          <a:ln w="4763">
            <a:solidFill>
              <a:srgbClr val="000000"/>
            </a:solidFill>
            <a:round/>
            <a:headEnd/>
            <a:tailEnd/>
          </a:ln>
        </p:spPr>
        <p:txBody>
          <a:bodyPr/>
          <a:lstStyle/>
          <a:p>
            <a:endParaRPr lang="en-US"/>
          </a:p>
        </p:txBody>
      </p:sp>
      <p:sp>
        <p:nvSpPr>
          <p:cNvPr id="18" name="Rectangle 18"/>
          <p:cNvSpPr>
            <a:spLocks noChangeArrowheads="1"/>
          </p:cNvSpPr>
          <p:nvPr/>
        </p:nvSpPr>
        <p:spPr bwMode="auto">
          <a:xfrm>
            <a:off x="1656974" y="1295400"/>
            <a:ext cx="623791" cy="381000"/>
          </a:xfrm>
          <a:prstGeom prst="rect">
            <a:avLst/>
          </a:prstGeom>
          <a:noFill/>
          <a:ln w="11113">
            <a:solidFill>
              <a:srgbClr val="000000"/>
            </a:solidFill>
            <a:miter lim="800000"/>
            <a:headEnd/>
            <a:tailEnd/>
          </a:ln>
        </p:spPr>
        <p:txBody>
          <a:bodyPr lIns="0" tIns="0" rIns="0" bIns="0"/>
          <a:lstStyle/>
          <a:p>
            <a:pPr algn="ctr"/>
            <a:r>
              <a:rPr lang="en-US" sz="1000" dirty="0"/>
              <a:t>Instruction Memory</a:t>
            </a:r>
          </a:p>
        </p:txBody>
      </p:sp>
      <p:sp>
        <p:nvSpPr>
          <p:cNvPr id="19" name="Rectangle 19"/>
          <p:cNvSpPr>
            <a:spLocks noChangeArrowheads="1"/>
          </p:cNvSpPr>
          <p:nvPr/>
        </p:nvSpPr>
        <p:spPr bwMode="auto">
          <a:xfrm>
            <a:off x="1676283" y="1568465"/>
            <a:ext cx="44556" cy="76185"/>
          </a:xfrm>
          <a:prstGeom prst="rect">
            <a:avLst/>
          </a:prstGeom>
          <a:noFill/>
          <a:ln w="9525">
            <a:noFill/>
            <a:miter lim="800000"/>
            <a:headEnd/>
            <a:tailEnd/>
          </a:ln>
        </p:spPr>
        <p:txBody>
          <a:bodyPr wrap="none" lIns="0" tIns="0" rIns="0" bIns="0">
            <a:spAutoFit/>
          </a:bodyPr>
          <a:lstStyle/>
          <a:p>
            <a:pPr eaLnBrk="0" hangingPunct="0"/>
            <a:r>
              <a:rPr lang="en-US" sz="600" b="0" dirty="0">
                <a:solidFill>
                  <a:srgbClr val="000000"/>
                </a:solidFill>
              </a:rPr>
              <a:t>A</a:t>
            </a:r>
            <a:endParaRPr lang="en-US" b="0" dirty="0"/>
          </a:p>
        </p:txBody>
      </p:sp>
      <p:sp>
        <p:nvSpPr>
          <p:cNvPr id="20" name="Rectangle 20"/>
          <p:cNvSpPr>
            <a:spLocks noChangeArrowheads="1"/>
          </p:cNvSpPr>
          <p:nvPr/>
        </p:nvSpPr>
        <p:spPr bwMode="auto">
          <a:xfrm>
            <a:off x="1956988" y="1587515"/>
            <a:ext cx="43072" cy="76185"/>
          </a:xfrm>
          <a:prstGeom prst="rect">
            <a:avLst/>
          </a:prstGeom>
          <a:noFill/>
          <a:ln w="9525">
            <a:noFill/>
            <a:miter lim="800000"/>
            <a:headEnd/>
            <a:tailEnd/>
          </a:ln>
        </p:spPr>
        <p:txBody>
          <a:bodyPr wrap="none" lIns="0" tIns="0" rIns="0" bIns="0">
            <a:spAutoFit/>
          </a:bodyPr>
          <a:lstStyle/>
          <a:p>
            <a:pPr eaLnBrk="0" hangingPunct="0"/>
            <a:r>
              <a:rPr lang="en-US" sz="600" b="0" dirty="0">
                <a:solidFill>
                  <a:srgbClr val="000000"/>
                </a:solidFill>
              </a:rPr>
              <a:t>D</a:t>
            </a:r>
            <a:endParaRPr lang="en-US" b="0" dirty="0"/>
          </a:p>
        </p:txBody>
      </p:sp>
      <p:sp>
        <p:nvSpPr>
          <p:cNvPr id="21" name="Line 63"/>
          <p:cNvSpPr>
            <a:spLocks noChangeShapeType="1"/>
          </p:cNvSpPr>
          <p:nvPr/>
        </p:nvSpPr>
        <p:spPr bwMode="auto">
          <a:xfrm flipH="1">
            <a:off x="786638" y="1616447"/>
            <a:ext cx="867366" cy="1314"/>
          </a:xfrm>
          <a:prstGeom prst="line">
            <a:avLst/>
          </a:prstGeom>
          <a:noFill/>
          <a:ln w="4763">
            <a:solidFill>
              <a:srgbClr val="000000"/>
            </a:solidFill>
            <a:round/>
            <a:headEnd/>
            <a:tailEnd/>
          </a:ln>
        </p:spPr>
        <p:txBody>
          <a:bodyPr/>
          <a:lstStyle/>
          <a:p>
            <a:endParaRPr lang="en-US"/>
          </a:p>
        </p:txBody>
      </p:sp>
      <p:sp>
        <p:nvSpPr>
          <p:cNvPr id="22" name="Freeform 22"/>
          <p:cNvSpPr>
            <a:spLocks/>
          </p:cNvSpPr>
          <p:nvPr/>
        </p:nvSpPr>
        <p:spPr bwMode="auto">
          <a:xfrm>
            <a:off x="1602022" y="1604156"/>
            <a:ext cx="51982" cy="30211"/>
          </a:xfrm>
          <a:custGeom>
            <a:avLst/>
            <a:gdLst>
              <a:gd name="T0" fmla="*/ 2147483647 w 41"/>
              <a:gd name="T1" fmla="*/ 2147483647 h 28"/>
              <a:gd name="T2" fmla="*/ 0 w 41"/>
              <a:gd name="T3" fmla="*/ 0 h 28"/>
              <a:gd name="T4" fmla="*/ 0 w 41"/>
              <a:gd name="T5" fmla="*/ 0 h 28"/>
              <a:gd name="T6" fmla="*/ 2147483647 w 41"/>
              <a:gd name="T7" fmla="*/ 2147483647 h 28"/>
              <a:gd name="T8" fmla="*/ 2147483647 w 41"/>
              <a:gd name="T9" fmla="*/ 2147483647 h 28"/>
              <a:gd name="T10" fmla="*/ 0 w 41"/>
              <a:gd name="T11" fmla="*/ 2147483647 h 28"/>
              <a:gd name="T12" fmla="*/ 0 w 41"/>
              <a:gd name="T13" fmla="*/ 2147483647 h 28"/>
              <a:gd name="T14" fmla="*/ 2147483647 w 41"/>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1"/>
              <a:gd name="T25" fmla="*/ 0 h 28"/>
              <a:gd name="T26" fmla="*/ 41 w 41"/>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1" h="28">
                <a:moveTo>
                  <a:pt x="41" y="14"/>
                </a:moveTo>
                <a:lnTo>
                  <a:pt x="0" y="0"/>
                </a:lnTo>
                <a:lnTo>
                  <a:pt x="21" y="14"/>
                </a:lnTo>
                <a:lnTo>
                  <a:pt x="0" y="28"/>
                </a:lnTo>
                <a:lnTo>
                  <a:pt x="41" y="14"/>
                </a:lnTo>
                <a:close/>
              </a:path>
            </a:pathLst>
          </a:custGeom>
          <a:solidFill>
            <a:srgbClr val="000000"/>
          </a:solidFill>
          <a:ln w="9525">
            <a:noFill/>
            <a:round/>
            <a:headEnd/>
            <a:tailEnd/>
          </a:ln>
        </p:spPr>
        <p:txBody>
          <a:bodyPr/>
          <a:lstStyle/>
          <a:p>
            <a:endParaRPr lang="en-US"/>
          </a:p>
        </p:txBody>
      </p:sp>
      <p:sp>
        <p:nvSpPr>
          <p:cNvPr id="23" name="Freeform 23"/>
          <p:cNvSpPr>
            <a:spLocks/>
          </p:cNvSpPr>
          <p:nvPr/>
        </p:nvSpPr>
        <p:spPr bwMode="auto">
          <a:xfrm>
            <a:off x="1602022" y="1604156"/>
            <a:ext cx="51982" cy="30211"/>
          </a:xfrm>
          <a:custGeom>
            <a:avLst/>
            <a:gdLst>
              <a:gd name="T0" fmla="*/ 2147483647 w 41"/>
              <a:gd name="T1" fmla="*/ 2147483647 h 28"/>
              <a:gd name="T2" fmla="*/ 0 w 41"/>
              <a:gd name="T3" fmla="*/ 0 h 28"/>
              <a:gd name="T4" fmla="*/ 0 w 41"/>
              <a:gd name="T5" fmla="*/ 0 h 28"/>
              <a:gd name="T6" fmla="*/ 2147483647 w 41"/>
              <a:gd name="T7" fmla="*/ 2147483647 h 28"/>
              <a:gd name="T8" fmla="*/ 2147483647 w 41"/>
              <a:gd name="T9" fmla="*/ 2147483647 h 28"/>
              <a:gd name="T10" fmla="*/ 0 w 41"/>
              <a:gd name="T11" fmla="*/ 2147483647 h 28"/>
              <a:gd name="T12" fmla="*/ 0 w 41"/>
              <a:gd name="T13" fmla="*/ 2147483647 h 28"/>
              <a:gd name="T14" fmla="*/ 2147483647 w 41"/>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1"/>
              <a:gd name="T25" fmla="*/ 0 h 28"/>
              <a:gd name="T26" fmla="*/ 41 w 41"/>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1" h="28">
                <a:moveTo>
                  <a:pt x="41" y="14"/>
                </a:moveTo>
                <a:lnTo>
                  <a:pt x="0" y="0"/>
                </a:lnTo>
                <a:lnTo>
                  <a:pt x="21" y="14"/>
                </a:lnTo>
                <a:lnTo>
                  <a:pt x="0" y="28"/>
                </a:lnTo>
                <a:lnTo>
                  <a:pt x="41" y="14"/>
                </a:lnTo>
              </a:path>
            </a:pathLst>
          </a:custGeom>
          <a:noFill/>
          <a:ln w="4763">
            <a:solidFill>
              <a:srgbClr val="000000"/>
            </a:solidFill>
            <a:round/>
            <a:headEnd/>
            <a:tailEnd/>
          </a:ln>
        </p:spPr>
        <p:txBody>
          <a:bodyPr/>
          <a:lstStyle/>
          <a:p>
            <a:endParaRPr lang="en-US"/>
          </a:p>
        </p:txBody>
      </p:sp>
      <p:sp>
        <p:nvSpPr>
          <p:cNvPr id="24" name="Rectangle 24"/>
          <p:cNvSpPr>
            <a:spLocks noChangeArrowheads="1"/>
          </p:cNvSpPr>
          <p:nvPr/>
        </p:nvSpPr>
        <p:spPr bwMode="auto">
          <a:xfrm>
            <a:off x="2475921" y="6124516"/>
            <a:ext cx="491909" cy="338554"/>
          </a:xfrm>
          <a:prstGeom prst="rect">
            <a:avLst/>
          </a:prstGeom>
          <a:noFill/>
          <a:ln w="9525">
            <a:noFill/>
            <a:miter lim="800000"/>
            <a:headEnd/>
            <a:tailEnd/>
          </a:ln>
        </p:spPr>
        <p:txBody>
          <a:bodyPr wrap="none" lIns="0" tIns="0" rIns="0" bIns="0">
            <a:spAutoFit/>
          </a:bodyPr>
          <a:lstStyle/>
          <a:p>
            <a:pPr algn="ctr" eaLnBrk="0" hangingPunct="0"/>
            <a:r>
              <a:rPr lang="en-US" sz="1100" dirty="0">
                <a:solidFill>
                  <a:srgbClr val="000000"/>
                </a:solidFill>
              </a:rPr>
              <a:t>Register</a:t>
            </a:r>
            <a:br>
              <a:rPr lang="en-US" sz="1100" dirty="0">
                <a:solidFill>
                  <a:srgbClr val="000000"/>
                </a:solidFill>
              </a:rPr>
            </a:br>
            <a:r>
              <a:rPr lang="en-US" sz="1100" dirty="0">
                <a:solidFill>
                  <a:srgbClr val="000000"/>
                </a:solidFill>
              </a:rPr>
              <a:t>File</a:t>
            </a:r>
            <a:endParaRPr lang="en-US" b="0" dirty="0"/>
          </a:p>
        </p:txBody>
      </p:sp>
      <p:sp>
        <p:nvSpPr>
          <p:cNvPr id="25" name="Rectangle 25"/>
          <p:cNvSpPr>
            <a:spLocks noChangeArrowheads="1"/>
          </p:cNvSpPr>
          <p:nvPr/>
        </p:nvSpPr>
        <p:spPr bwMode="auto">
          <a:xfrm>
            <a:off x="2325322" y="6141593"/>
            <a:ext cx="99510"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WA</a:t>
            </a:r>
            <a:endParaRPr lang="en-US" b="0"/>
          </a:p>
        </p:txBody>
      </p:sp>
      <p:sp>
        <p:nvSpPr>
          <p:cNvPr id="26" name="Rectangle 26"/>
          <p:cNvSpPr>
            <a:spLocks noChangeArrowheads="1"/>
          </p:cNvSpPr>
          <p:nvPr/>
        </p:nvSpPr>
        <p:spPr bwMode="auto">
          <a:xfrm>
            <a:off x="3010007" y="6140768"/>
            <a:ext cx="119977" cy="92333"/>
          </a:xfrm>
          <a:prstGeom prst="rect">
            <a:avLst/>
          </a:prstGeom>
          <a:noFill/>
          <a:ln w="9525">
            <a:noFill/>
            <a:miter lim="800000"/>
            <a:headEnd/>
            <a:tailEnd/>
          </a:ln>
        </p:spPr>
        <p:txBody>
          <a:bodyPr wrap="none" lIns="0" tIns="0" rIns="0" bIns="0">
            <a:spAutoFit/>
          </a:bodyPr>
          <a:lstStyle/>
          <a:p>
            <a:pPr eaLnBrk="0" hangingPunct="0"/>
            <a:r>
              <a:rPr lang="en-US" sz="600" b="0" dirty="0">
                <a:solidFill>
                  <a:srgbClr val="000000"/>
                </a:solidFill>
              </a:rPr>
              <a:t>WD</a:t>
            </a:r>
            <a:endParaRPr lang="en-US" b="0" dirty="0"/>
          </a:p>
        </p:txBody>
      </p:sp>
      <p:sp>
        <p:nvSpPr>
          <p:cNvPr id="27" name="Rectangle 27"/>
          <p:cNvSpPr>
            <a:spLocks noChangeArrowheads="1"/>
          </p:cNvSpPr>
          <p:nvPr/>
        </p:nvSpPr>
        <p:spPr bwMode="auto">
          <a:xfrm>
            <a:off x="3027830" y="6324660"/>
            <a:ext cx="115479" cy="92333"/>
          </a:xfrm>
          <a:prstGeom prst="rect">
            <a:avLst/>
          </a:prstGeom>
          <a:noFill/>
          <a:ln w="9525">
            <a:noFill/>
            <a:miter lim="800000"/>
            <a:headEnd/>
            <a:tailEnd/>
          </a:ln>
        </p:spPr>
        <p:txBody>
          <a:bodyPr wrap="none" lIns="0" tIns="0" rIns="0" bIns="0">
            <a:spAutoFit/>
          </a:bodyPr>
          <a:lstStyle/>
          <a:p>
            <a:pPr eaLnBrk="0" hangingPunct="0"/>
            <a:r>
              <a:rPr lang="en-US" sz="600" b="0" dirty="0">
                <a:solidFill>
                  <a:srgbClr val="000000"/>
                </a:solidFill>
              </a:rPr>
              <a:t>WE</a:t>
            </a:r>
            <a:endParaRPr lang="en-US" b="0" dirty="0"/>
          </a:p>
        </p:txBody>
      </p:sp>
      <p:sp>
        <p:nvSpPr>
          <p:cNvPr id="28" name="Rectangle 28"/>
          <p:cNvSpPr>
            <a:spLocks noChangeArrowheads="1"/>
          </p:cNvSpPr>
          <p:nvPr/>
        </p:nvSpPr>
        <p:spPr bwMode="auto">
          <a:xfrm>
            <a:off x="2925349" y="4151653"/>
            <a:ext cx="219812" cy="139235"/>
          </a:xfrm>
          <a:prstGeom prst="rect">
            <a:avLst/>
          </a:prstGeom>
          <a:noFill/>
          <a:ln w="9525">
            <a:noFill/>
            <a:miter lim="800000"/>
            <a:headEnd/>
            <a:tailEnd/>
          </a:ln>
        </p:spPr>
        <p:txBody>
          <a:bodyPr wrap="none" lIns="0" tIns="0" rIns="0" bIns="0">
            <a:spAutoFit/>
          </a:bodyPr>
          <a:lstStyle/>
          <a:p>
            <a:pPr eaLnBrk="0" hangingPunct="0"/>
            <a:r>
              <a:rPr lang="en-US" sz="1100">
                <a:solidFill>
                  <a:srgbClr val="000000"/>
                </a:solidFill>
              </a:rPr>
              <a:t>ALU</a:t>
            </a:r>
            <a:endParaRPr lang="en-US" b="0"/>
          </a:p>
        </p:txBody>
      </p:sp>
      <p:sp>
        <p:nvSpPr>
          <p:cNvPr id="29" name="Rectangle 29"/>
          <p:cNvSpPr>
            <a:spLocks noChangeArrowheads="1"/>
          </p:cNvSpPr>
          <p:nvPr/>
        </p:nvSpPr>
        <p:spPr bwMode="auto">
          <a:xfrm>
            <a:off x="2660981" y="4076781"/>
            <a:ext cx="44556"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A</a:t>
            </a:r>
            <a:endParaRPr lang="en-US" b="0"/>
          </a:p>
        </p:txBody>
      </p:sp>
      <p:sp>
        <p:nvSpPr>
          <p:cNvPr id="30" name="Rectangle 30"/>
          <p:cNvSpPr>
            <a:spLocks noChangeArrowheads="1"/>
          </p:cNvSpPr>
          <p:nvPr/>
        </p:nvSpPr>
        <p:spPr bwMode="auto">
          <a:xfrm>
            <a:off x="3366459" y="4072840"/>
            <a:ext cx="43071"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B</a:t>
            </a:r>
            <a:endParaRPr lang="en-US" b="0"/>
          </a:p>
        </p:txBody>
      </p:sp>
      <p:sp>
        <p:nvSpPr>
          <p:cNvPr id="31" name="Rectangle 30"/>
          <p:cNvSpPr>
            <a:spLocks noChangeArrowheads="1"/>
          </p:cNvSpPr>
          <p:nvPr/>
        </p:nvSpPr>
        <p:spPr bwMode="auto">
          <a:xfrm>
            <a:off x="2917131" y="2743200"/>
            <a:ext cx="470912" cy="330860"/>
          </a:xfrm>
          <a:prstGeom prst="rect">
            <a:avLst/>
          </a:prstGeom>
          <a:noFill/>
          <a:ln w="9525">
            <a:noFill/>
            <a:miter lim="800000"/>
            <a:headEnd/>
            <a:tailEnd/>
          </a:ln>
        </p:spPr>
        <p:txBody>
          <a:bodyPr wrap="none" lIns="0" tIns="0" rIns="0" bIns="0">
            <a:spAutoFit/>
          </a:bodyPr>
          <a:lstStyle/>
          <a:p>
            <a:pPr algn="ctr" eaLnBrk="0" hangingPunct="0"/>
            <a:r>
              <a:rPr lang="en-US" sz="1050" dirty="0">
                <a:solidFill>
                  <a:srgbClr val="000000"/>
                </a:solidFill>
              </a:rPr>
              <a:t>Register</a:t>
            </a:r>
            <a:br>
              <a:rPr lang="en-US" sz="1100" dirty="0">
                <a:solidFill>
                  <a:srgbClr val="000000"/>
                </a:solidFill>
              </a:rPr>
            </a:br>
            <a:r>
              <a:rPr lang="en-US" sz="1100" dirty="0">
                <a:solidFill>
                  <a:srgbClr val="000000"/>
                </a:solidFill>
              </a:rPr>
              <a:t>File</a:t>
            </a:r>
            <a:endParaRPr lang="en-US" b="0" dirty="0"/>
          </a:p>
        </p:txBody>
      </p:sp>
      <p:sp>
        <p:nvSpPr>
          <p:cNvPr id="32" name="Rectangle 31"/>
          <p:cNvSpPr>
            <a:spLocks noChangeArrowheads="1"/>
          </p:cNvSpPr>
          <p:nvPr/>
        </p:nvSpPr>
        <p:spPr bwMode="auto">
          <a:xfrm>
            <a:off x="2723360" y="2778416"/>
            <a:ext cx="130699"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RA1</a:t>
            </a:r>
            <a:endParaRPr lang="en-US" b="0"/>
          </a:p>
        </p:txBody>
      </p:sp>
      <p:sp>
        <p:nvSpPr>
          <p:cNvPr id="33" name="Rectangle 32"/>
          <p:cNvSpPr>
            <a:spLocks noChangeArrowheads="1"/>
          </p:cNvSpPr>
          <p:nvPr/>
        </p:nvSpPr>
        <p:spPr bwMode="auto">
          <a:xfrm>
            <a:off x="3433293" y="2778416"/>
            <a:ext cx="130699"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RA2</a:t>
            </a:r>
            <a:endParaRPr lang="en-US" b="0"/>
          </a:p>
        </p:txBody>
      </p:sp>
      <p:sp>
        <p:nvSpPr>
          <p:cNvPr id="34" name="Rectangle 33"/>
          <p:cNvSpPr>
            <a:spLocks noChangeArrowheads="1"/>
          </p:cNvSpPr>
          <p:nvPr/>
        </p:nvSpPr>
        <p:spPr bwMode="auto">
          <a:xfrm>
            <a:off x="2723360" y="2953117"/>
            <a:ext cx="129214"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RD1</a:t>
            </a:r>
            <a:endParaRPr lang="en-US" b="0"/>
          </a:p>
        </p:txBody>
      </p:sp>
      <p:sp>
        <p:nvSpPr>
          <p:cNvPr id="35" name="Rectangle 34"/>
          <p:cNvSpPr>
            <a:spLocks noChangeArrowheads="1"/>
          </p:cNvSpPr>
          <p:nvPr/>
        </p:nvSpPr>
        <p:spPr bwMode="auto">
          <a:xfrm>
            <a:off x="3433293" y="2953117"/>
            <a:ext cx="129214" cy="76185"/>
          </a:xfrm>
          <a:prstGeom prst="rect">
            <a:avLst/>
          </a:prstGeom>
          <a:noFill/>
          <a:ln w="9525">
            <a:noFill/>
            <a:miter lim="800000"/>
            <a:headEnd/>
            <a:tailEnd/>
          </a:ln>
        </p:spPr>
        <p:txBody>
          <a:bodyPr wrap="none" lIns="0" tIns="0" rIns="0" bIns="0">
            <a:spAutoFit/>
          </a:bodyPr>
          <a:lstStyle/>
          <a:p>
            <a:pPr eaLnBrk="0" hangingPunct="0"/>
            <a:r>
              <a:rPr lang="en-US" sz="600" b="0" dirty="0">
                <a:solidFill>
                  <a:srgbClr val="000000"/>
                </a:solidFill>
              </a:rPr>
              <a:t>RD2</a:t>
            </a:r>
            <a:endParaRPr lang="en-US" b="0" dirty="0"/>
          </a:p>
        </p:txBody>
      </p:sp>
      <p:sp>
        <p:nvSpPr>
          <p:cNvPr id="36" name="Rectangle 35"/>
          <p:cNvSpPr>
            <a:spLocks noChangeArrowheads="1"/>
          </p:cNvSpPr>
          <p:nvPr/>
        </p:nvSpPr>
        <p:spPr bwMode="auto">
          <a:xfrm>
            <a:off x="2081746" y="3444935"/>
            <a:ext cx="598389" cy="92333"/>
          </a:xfrm>
          <a:prstGeom prst="rect">
            <a:avLst/>
          </a:prstGeom>
          <a:noFill/>
          <a:ln w="9525">
            <a:noFill/>
            <a:miter lim="800000"/>
            <a:headEnd/>
            <a:tailEnd/>
          </a:ln>
        </p:spPr>
        <p:txBody>
          <a:bodyPr wrap="none" lIns="0" tIns="0" rIns="0" bIns="0">
            <a:spAutoFit/>
          </a:bodyPr>
          <a:lstStyle/>
          <a:p>
            <a:pPr eaLnBrk="0" hangingPunct="0"/>
            <a:r>
              <a:rPr lang="en-US" sz="600" dirty="0"/>
              <a:t>PC</a:t>
            </a:r>
            <a:r>
              <a:rPr lang="en-US" sz="600" baseline="30000" dirty="0"/>
              <a:t>RF</a:t>
            </a:r>
            <a:r>
              <a:rPr lang="en-US" sz="600" dirty="0"/>
              <a:t>+4+4*SXT(C)</a:t>
            </a:r>
            <a:endParaRPr lang="en-US" sz="2000" b="0" dirty="0"/>
          </a:p>
        </p:txBody>
      </p:sp>
      <p:sp>
        <p:nvSpPr>
          <p:cNvPr id="37" name="Rectangle 36"/>
          <p:cNvSpPr>
            <a:spLocks noChangeArrowheads="1"/>
          </p:cNvSpPr>
          <p:nvPr/>
        </p:nvSpPr>
        <p:spPr bwMode="auto">
          <a:xfrm>
            <a:off x="3890740" y="4984364"/>
            <a:ext cx="435169" cy="278470"/>
          </a:xfrm>
          <a:prstGeom prst="rect">
            <a:avLst/>
          </a:prstGeom>
          <a:noFill/>
          <a:ln w="9525">
            <a:noFill/>
            <a:miter lim="800000"/>
            <a:headEnd/>
            <a:tailEnd/>
          </a:ln>
        </p:spPr>
        <p:txBody>
          <a:bodyPr wrap="none" lIns="0" tIns="0" rIns="0" bIns="0">
            <a:spAutoFit/>
          </a:bodyPr>
          <a:lstStyle/>
          <a:p>
            <a:pPr algn="ctr" eaLnBrk="0" hangingPunct="0"/>
            <a:r>
              <a:rPr lang="en-US" sz="1100">
                <a:solidFill>
                  <a:srgbClr val="000000"/>
                </a:solidFill>
              </a:rPr>
              <a:t>Data</a:t>
            </a:r>
            <a:br>
              <a:rPr lang="en-US" sz="1100">
                <a:solidFill>
                  <a:srgbClr val="000000"/>
                </a:solidFill>
              </a:rPr>
            </a:br>
            <a:r>
              <a:rPr lang="en-US" sz="1100">
                <a:solidFill>
                  <a:srgbClr val="000000"/>
                </a:solidFill>
              </a:rPr>
              <a:t>Memory</a:t>
            </a:r>
            <a:endParaRPr lang="en-US"/>
          </a:p>
        </p:txBody>
      </p:sp>
      <p:sp>
        <p:nvSpPr>
          <p:cNvPr id="38" name="Rectangle 37"/>
          <p:cNvSpPr>
            <a:spLocks noChangeArrowheads="1"/>
          </p:cNvSpPr>
          <p:nvPr/>
        </p:nvSpPr>
        <p:spPr bwMode="auto">
          <a:xfrm>
            <a:off x="4054114" y="5564188"/>
            <a:ext cx="84658" cy="76185"/>
          </a:xfrm>
          <a:prstGeom prst="rect">
            <a:avLst/>
          </a:prstGeom>
          <a:noFill/>
          <a:ln w="9525">
            <a:noFill/>
            <a:miter lim="800000"/>
            <a:headEnd/>
            <a:tailEnd/>
          </a:ln>
        </p:spPr>
        <p:txBody>
          <a:bodyPr wrap="none" lIns="0" tIns="0" rIns="0" bIns="0">
            <a:spAutoFit/>
          </a:bodyPr>
          <a:lstStyle/>
          <a:p>
            <a:pPr eaLnBrk="0" hangingPunct="0"/>
            <a:r>
              <a:rPr lang="en-US" sz="600" b="0" dirty="0">
                <a:solidFill>
                  <a:srgbClr val="000000"/>
                </a:solidFill>
              </a:rPr>
              <a:t>RD</a:t>
            </a:r>
            <a:endParaRPr lang="en-US" b="0" dirty="0"/>
          </a:p>
        </p:txBody>
      </p:sp>
      <p:sp>
        <p:nvSpPr>
          <p:cNvPr id="39" name="Rectangle 38"/>
          <p:cNvSpPr>
            <a:spLocks noChangeArrowheads="1"/>
          </p:cNvSpPr>
          <p:nvPr/>
        </p:nvSpPr>
        <p:spPr bwMode="auto">
          <a:xfrm>
            <a:off x="2962480" y="4314531"/>
            <a:ext cx="13366"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 </a:t>
            </a:r>
            <a:endParaRPr lang="en-US" b="0"/>
          </a:p>
        </p:txBody>
      </p:sp>
      <p:sp>
        <p:nvSpPr>
          <p:cNvPr id="40" name="Rectangle 39"/>
          <p:cNvSpPr>
            <a:spLocks noChangeArrowheads="1"/>
          </p:cNvSpPr>
          <p:nvPr/>
        </p:nvSpPr>
        <p:spPr bwMode="auto">
          <a:xfrm>
            <a:off x="2974362" y="4314531"/>
            <a:ext cx="13366"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 </a:t>
            </a:r>
            <a:endParaRPr lang="en-US" b="0"/>
          </a:p>
        </p:txBody>
      </p:sp>
      <p:sp>
        <p:nvSpPr>
          <p:cNvPr id="41" name="Rectangle 40"/>
          <p:cNvSpPr>
            <a:spLocks noChangeArrowheads="1"/>
          </p:cNvSpPr>
          <p:nvPr/>
        </p:nvSpPr>
        <p:spPr bwMode="auto">
          <a:xfrm>
            <a:off x="3021889" y="4277752"/>
            <a:ext cx="40100"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Y</a:t>
            </a:r>
            <a:endParaRPr lang="en-US" b="0"/>
          </a:p>
        </p:txBody>
      </p:sp>
      <p:sp>
        <p:nvSpPr>
          <p:cNvPr id="42" name="Rectangle 41"/>
          <p:cNvSpPr>
            <a:spLocks noChangeArrowheads="1"/>
          </p:cNvSpPr>
          <p:nvPr/>
        </p:nvSpPr>
        <p:spPr bwMode="auto">
          <a:xfrm>
            <a:off x="433156" y="1425984"/>
            <a:ext cx="629732" cy="85380"/>
          </a:xfrm>
          <a:prstGeom prst="rect">
            <a:avLst/>
          </a:prstGeom>
          <a:solidFill>
            <a:srgbClr val="FFFFFF"/>
          </a:solidFill>
          <a:ln w="9525">
            <a:noFill/>
            <a:miter lim="800000"/>
            <a:headEnd/>
            <a:tailEnd/>
          </a:ln>
        </p:spPr>
        <p:txBody>
          <a:bodyPr/>
          <a:lstStyle/>
          <a:p>
            <a:endParaRPr lang="en-US"/>
          </a:p>
        </p:txBody>
      </p:sp>
      <p:sp>
        <p:nvSpPr>
          <p:cNvPr id="43" name="Rectangle 42"/>
          <p:cNvSpPr>
            <a:spLocks noChangeArrowheads="1"/>
          </p:cNvSpPr>
          <p:nvPr/>
        </p:nvSpPr>
        <p:spPr bwMode="auto">
          <a:xfrm>
            <a:off x="436126" y="1403668"/>
            <a:ext cx="622306" cy="105068"/>
          </a:xfrm>
          <a:prstGeom prst="rect">
            <a:avLst/>
          </a:prstGeom>
          <a:noFill/>
          <a:ln w="11113">
            <a:solidFill>
              <a:srgbClr val="000000"/>
            </a:solidFill>
            <a:miter lim="800000"/>
            <a:headEnd/>
            <a:tailEnd/>
          </a:ln>
        </p:spPr>
        <p:txBody>
          <a:bodyPr/>
          <a:lstStyle/>
          <a:p>
            <a:endParaRPr lang="en-US"/>
          </a:p>
        </p:txBody>
      </p:sp>
      <p:sp>
        <p:nvSpPr>
          <p:cNvPr id="44" name="Freeform 43"/>
          <p:cNvSpPr>
            <a:spLocks/>
          </p:cNvSpPr>
          <p:nvPr/>
        </p:nvSpPr>
        <p:spPr bwMode="auto">
          <a:xfrm>
            <a:off x="433156" y="1461449"/>
            <a:ext cx="60894" cy="23644"/>
          </a:xfrm>
          <a:custGeom>
            <a:avLst/>
            <a:gdLst>
              <a:gd name="T0" fmla="*/ 0 w 49"/>
              <a:gd name="T1" fmla="*/ 2147483647 h 21"/>
              <a:gd name="T2" fmla="*/ 2147483647 w 49"/>
              <a:gd name="T3" fmla="*/ 0 h 21"/>
              <a:gd name="T4" fmla="*/ 2147483647 w 49"/>
              <a:gd name="T5" fmla="*/ 2147483647 h 21"/>
              <a:gd name="T6" fmla="*/ 2147483647 w 49"/>
              <a:gd name="T7" fmla="*/ 2147483647 h 21"/>
              <a:gd name="T8" fmla="*/ 0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0" y="7"/>
                </a:moveTo>
                <a:lnTo>
                  <a:pt x="3" y="0"/>
                </a:lnTo>
                <a:lnTo>
                  <a:pt x="49" y="14"/>
                </a:lnTo>
                <a:lnTo>
                  <a:pt x="49" y="21"/>
                </a:lnTo>
                <a:lnTo>
                  <a:pt x="0" y="7"/>
                </a:lnTo>
                <a:close/>
              </a:path>
            </a:pathLst>
          </a:custGeom>
          <a:solidFill>
            <a:srgbClr val="000000"/>
          </a:solidFill>
          <a:ln w="9525">
            <a:noFill/>
            <a:round/>
            <a:headEnd/>
            <a:tailEnd/>
          </a:ln>
        </p:spPr>
        <p:txBody>
          <a:bodyPr/>
          <a:lstStyle/>
          <a:p>
            <a:endParaRPr lang="en-US"/>
          </a:p>
        </p:txBody>
      </p:sp>
      <p:sp>
        <p:nvSpPr>
          <p:cNvPr id="45" name="Freeform 44"/>
          <p:cNvSpPr>
            <a:spLocks/>
          </p:cNvSpPr>
          <p:nvPr/>
        </p:nvSpPr>
        <p:spPr bwMode="auto">
          <a:xfrm>
            <a:off x="433156" y="1477212"/>
            <a:ext cx="60894" cy="26271"/>
          </a:xfrm>
          <a:custGeom>
            <a:avLst/>
            <a:gdLst>
              <a:gd name="T0" fmla="*/ 2147483647 w 49"/>
              <a:gd name="T1" fmla="*/ 2147483647 h 24"/>
              <a:gd name="T2" fmla="*/ 0 w 49"/>
              <a:gd name="T3" fmla="*/ 2147483647 h 24"/>
              <a:gd name="T4" fmla="*/ 2147483647 w 49"/>
              <a:gd name="T5" fmla="*/ 0 h 24"/>
              <a:gd name="T6" fmla="*/ 2147483647 w 49"/>
              <a:gd name="T7" fmla="*/ 2147483647 h 24"/>
              <a:gd name="T8" fmla="*/ 2147483647 w 49"/>
              <a:gd name="T9" fmla="*/ 2147483647 h 24"/>
              <a:gd name="T10" fmla="*/ 0 60000 65536"/>
              <a:gd name="T11" fmla="*/ 0 60000 65536"/>
              <a:gd name="T12" fmla="*/ 0 60000 65536"/>
              <a:gd name="T13" fmla="*/ 0 60000 65536"/>
              <a:gd name="T14" fmla="*/ 0 60000 65536"/>
              <a:gd name="T15" fmla="*/ 0 w 49"/>
              <a:gd name="T16" fmla="*/ 0 h 24"/>
              <a:gd name="T17" fmla="*/ 49 w 49"/>
              <a:gd name="T18" fmla="*/ 24 h 24"/>
            </a:gdLst>
            <a:ahLst/>
            <a:cxnLst>
              <a:cxn ang="T10">
                <a:pos x="T0" y="T1"/>
              </a:cxn>
              <a:cxn ang="T11">
                <a:pos x="T2" y="T3"/>
              </a:cxn>
              <a:cxn ang="T12">
                <a:pos x="T4" y="T5"/>
              </a:cxn>
              <a:cxn ang="T13">
                <a:pos x="T6" y="T7"/>
              </a:cxn>
              <a:cxn ang="T14">
                <a:pos x="T8" y="T9"/>
              </a:cxn>
            </a:cxnLst>
            <a:rect l="T15" t="T16" r="T17" b="T18"/>
            <a:pathLst>
              <a:path w="49" h="24">
                <a:moveTo>
                  <a:pt x="3" y="24"/>
                </a:moveTo>
                <a:lnTo>
                  <a:pt x="0" y="17"/>
                </a:lnTo>
                <a:lnTo>
                  <a:pt x="49" y="0"/>
                </a:lnTo>
                <a:lnTo>
                  <a:pt x="49" y="7"/>
                </a:lnTo>
                <a:lnTo>
                  <a:pt x="3" y="24"/>
                </a:lnTo>
                <a:close/>
              </a:path>
            </a:pathLst>
          </a:custGeom>
          <a:solidFill>
            <a:srgbClr val="000000"/>
          </a:solidFill>
          <a:ln w="9525">
            <a:noFill/>
            <a:round/>
            <a:headEnd/>
            <a:tailEnd/>
          </a:ln>
        </p:spPr>
        <p:txBody>
          <a:bodyPr/>
          <a:lstStyle/>
          <a:p>
            <a:endParaRPr lang="en-US"/>
          </a:p>
        </p:txBody>
      </p:sp>
      <p:sp>
        <p:nvSpPr>
          <p:cNvPr id="46" name="Rectangle 45"/>
          <p:cNvSpPr>
            <a:spLocks noChangeArrowheads="1"/>
          </p:cNvSpPr>
          <p:nvPr/>
        </p:nvSpPr>
        <p:spPr bwMode="auto">
          <a:xfrm>
            <a:off x="661879" y="1388507"/>
            <a:ext cx="133476" cy="123111"/>
          </a:xfrm>
          <a:prstGeom prst="rect">
            <a:avLst/>
          </a:prstGeom>
          <a:noFill/>
          <a:ln w="9525">
            <a:noFill/>
            <a:miter lim="800000"/>
            <a:headEnd/>
            <a:tailEnd/>
          </a:ln>
        </p:spPr>
        <p:txBody>
          <a:bodyPr wrap="none" lIns="0" tIns="0" rIns="0" bIns="0">
            <a:spAutoFit/>
          </a:bodyPr>
          <a:lstStyle/>
          <a:p>
            <a:pPr eaLnBrk="0" hangingPunct="0"/>
            <a:r>
              <a:rPr lang="en-US" sz="800" b="0" dirty="0">
                <a:solidFill>
                  <a:srgbClr val="000000"/>
                </a:solidFill>
              </a:rPr>
              <a:t>PC</a:t>
            </a:r>
            <a:endParaRPr lang="en-US" sz="2400" b="0" baseline="30000" dirty="0"/>
          </a:p>
        </p:txBody>
      </p:sp>
      <p:sp>
        <p:nvSpPr>
          <p:cNvPr id="47" name="Freeform 46"/>
          <p:cNvSpPr>
            <a:spLocks/>
          </p:cNvSpPr>
          <p:nvPr/>
        </p:nvSpPr>
        <p:spPr bwMode="auto">
          <a:xfrm>
            <a:off x="2600087" y="2519649"/>
            <a:ext cx="788650" cy="107710"/>
          </a:xfrm>
          <a:custGeom>
            <a:avLst/>
            <a:gdLst>
              <a:gd name="T0" fmla="*/ 2147483647 w 629"/>
              <a:gd name="T1" fmla="*/ 2147483647 h 98"/>
              <a:gd name="T2" fmla="*/ 2147483647 w 629"/>
              <a:gd name="T3" fmla="*/ 2147483647 h 98"/>
              <a:gd name="T4" fmla="*/ 2147483647 w 629"/>
              <a:gd name="T5" fmla="*/ 0 h 98"/>
              <a:gd name="T6" fmla="*/ 0 w 629"/>
              <a:gd name="T7" fmla="*/ 0 h 98"/>
              <a:gd name="T8" fmla="*/ 0 60000 65536"/>
              <a:gd name="T9" fmla="*/ 0 60000 65536"/>
              <a:gd name="T10" fmla="*/ 0 60000 65536"/>
              <a:gd name="T11" fmla="*/ 0 60000 65536"/>
              <a:gd name="T12" fmla="*/ 0 w 629"/>
              <a:gd name="T13" fmla="*/ 0 h 98"/>
              <a:gd name="T14" fmla="*/ 629 w 629"/>
              <a:gd name="T15" fmla="*/ 98 h 98"/>
            </a:gdLst>
            <a:ahLst/>
            <a:cxnLst>
              <a:cxn ang="T8">
                <a:pos x="T0" y="T1"/>
              </a:cxn>
              <a:cxn ang="T9">
                <a:pos x="T2" y="T3"/>
              </a:cxn>
              <a:cxn ang="T10">
                <a:pos x="T4" y="T5"/>
              </a:cxn>
              <a:cxn ang="T11">
                <a:pos x="T6" y="T7"/>
              </a:cxn>
            </a:cxnLst>
            <a:rect l="T12" t="T13" r="T14" b="T15"/>
            <a:pathLst>
              <a:path w="629" h="98">
                <a:moveTo>
                  <a:pt x="629" y="98"/>
                </a:moveTo>
                <a:lnTo>
                  <a:pt x="629" y="31"/>
                </a:lnTo>
                <a:lnTo>
                  <a:pt x="598" y="0"/>
                </a:lnTo>
                <a:lnTo>
                  <a:pt x="0" y="0"/>
                </a:lnTo>
              </a:path>
            </a:pathLst>
          </a:custGeom>
          <a:noFill/>
          <a:ln w="4763">
            <a:solidFill>
              <a:srgbClr val="000000"/>
            </a:solidFill>
            <a:round/>
            <a:headEnd/>
            <a:tailEnd/>
          </a:ln>
        </p:spPr>
        <p:txBody>
          <a:bodyPr/>
          <a:lstStyle/>
          <a:p>
            <a:endParaRPr lang="en-US"/>
          </a:p>
        </p:txBody>
      </p:sp>
      <p:sp>
        <p:nvSpPr>
          <p:cNvPr id="48" name="Freeform 47"/>
          <p:cNvSpPr>
            <a:spLocks/>
          </p:cNvSpPr>
          <p:nvPr/>
        </p:nvSpPr>
        <p:spPr bwMode="auto">
          <a:xfrm>
            <a:off x="3370914" y="2581385"/>
            <a:ext cx="35645" cy="45973"/>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49" name="Freeform 48"/>
          <p:cNvSpPr>
            <a:spLocks/>
          </p:cNvSpPr>
          <p:nvPr/>
        </p:nvSpPr>
        <p:spPr bwMode="auto">
          <a:xfrm>
            <a:off x="3370914" y="2581385"/>
            <a:ext cx="35645" cy="45973"/>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50" name="Freeform 49"/>
          <p:cNvSpPr>
            <a:spLocks/>
          </p:cNvSpPr>
          <p:nvPr/>
        </p:nvSpPr>
        <p:spPr bwMode="auto">
          <a:xfrm>
            <a:off x="1968870" y="2519649"/>
            <a:ext cx="806473" cy="248259"/>
          </a:xfrm>
          <a:custGeom>
            <a:avLst/>
            <a:gdLst>
              <a:gd name="T0" fmla="*/ 2147483647 w 644"/>
              <a:gd name="T1" fmla="*/ 2147483647 h 224"/>
              <a:gd name="T2" fmla="*/ 2147483647 w 644"/>
              <a:gd name="T3" fmla="*/ 2147483647 h 224"/>
              <a:gd name="T4" fmla="*/ 2147483647 w 644"/>
              <a:gd name="T5" fmla="*/ 0 h 224"/>
              <a:gd name="T6" fmla="*/ 0 w 644"/>
              <a:gd name="T7" fmla="*/ 2147483647 h 224"/>
              <a:gd name="T8" fmla="*/ 0 w 644"/>
              <a:gd name="T9" fmla="*/ 2147483647 h 224"/>
              <a:gd name="T10" fmla="*/ 0 60000 65536"/>
              <a:gd name="T11" fmla="*/ 0 60000 65536"/>
              <a:gd name="T12" fmla="*/ 0 60000 65536"/>
              <a:gd name="T13" fmla="*/ 0 60000 65536"/>
              <a:gd name="T14" fmla="*/ 0 60000 65536"/>
              <a:gd name="T15" fmla="*/ 0 w 644"/>
              <a:gd name="T16" fmla="*/ 0 h 224"/>
              <a:gd name="T17" fmla="*/ 644 w 644"/>
              <a:gd name="T18" fmla="*/ 224 h 224"/>
            </a:gdLst>
            <a:ahLst/>
            <a:cxnLst>
              <a:cxn ang="T10">
                <a:pos x="T0" y="T1"/>
              </a:cxn>
              <a:cxn ang="T11">
                <a:pos x="T2" y="T3"/>
              </a:cxn>
              <a:cxn ang="T12">
                <a:pos x="T4" y="T5"/>
              </a:cxn>
              <a:cxn ang="T13">
                <a:pos x="T6" y="T7"/>
              </a:cxn>
              <a:cxn ang="T14">
                <a:pos x="T8" y="T9"/>
              </a:cxn>
            </a:cxnLst>
            <a:rect l="T15" t="T16" r="T17" b="T18"/>
            <a:pathLst>
              <a:path w="644" h="224">
                <a:moveTo>
                  <a:pt x="644" y="224"/>
                </a:moveTo>
                <a:lnTo>
                  <a:pt x="644" y="31"/>
                </a:lnTo>
                <a:lnTo>
                  <a:pt x="616" y="0"/>
                </a:lnTo>
                <a:lnTo>
                  <a:pt x="0" y="3"/>
                </a:lnTo>
              </a:path>
            </a:pathLst>
          </a:custGeom>
          <a:noFill/>
          <a:ln w="4763">
            <a:solidFill>
              <a:srgbClr val="000000"/>
            </a:solidFill>
            <a:round/>
            <a:headEnd/>
            <a:tailEnd/>
          </a:ln>
        </p:spPr>
        <p:txBody>
          <a:bodyPr/>
          <a:lstStyle/>
          <a:p>
            <a:endParaRPr lang="en-US"/>
          </a:p>
        </p:txBody>
      </p:sp>
      <p:sp>
        <p:nvSpPr>
          <p:cNvPr id="51" name="Freeform 50"/>
          <p:cNvSpPr>
            <a:spLocks/>
          </p:cNvSpPr>
          <p:nvPr/>
        </p:nvSpPr>
        <p:spPr bwMode="auto">
          <a:xfrm>
            <a:off x="2759005" y="2720621"/>
            <a:ext cx="38616" cy="47287"/>
          </a:xfrm>
          <a:custGeom>
            <a:avLst/>
            <a:gdLst>
              <a:gd name="T0" fmla="*/ 2147483647 w 31"/>
              <a:gd name="T1" fmla="*/ 2147483647 h 42"/>
              <a:gd name="T2" fmla="*/ 2147483647 w 31"/>
              <a:gd name="T3" fmla="*/ 0 h 42"/>
              <a:gd name="T4" fmla="*/ 2147483647 w 31"/>
              <a:gd name="T5" fmla="*/ 0 h 42"/>
              <a:gd name="T6" fmla="*/ 2147483647 w 31"/>
              <a:gd name="T7" fmla="*/ 2147483647 h 42"/>
              <a:gd name="T8" fmla="*/ 2147483647 w 31"/>
              <a:gd name="T9" fmla="*/ 2147483647 h 42"/>
              <a:gd name="T10" fmla="*/ 0 w 31"/>
              <a:gd name="T11" fmla="*/ 0 h 42"/>
              <a:gd name="T12" fmla="*/ 0 w 31"/>
              <a:gd name="T13" fmla="*/ 0 h 42"/>
              <a:gd name="T14" fmla="*/ 2147483647 w 31"/>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42"/>
              <a:gd name="T26" fmla="*/ 31 w 31"/>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42">
                <a:moveTo>
                  <a:pt x="14" y="42"/>
                </a:moveTo>
                <a:lnTo>
                  <a:pt x="31"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52" name="Freeform 51"/>
          <p:cNvSpPr>
            <a:spLocks/>
          </p:cNvSpPr>
          <p:nvPr/>
        </p:nvSpPr>
        <p:spPr bwMode="auto">
          <a:xfrm>
            <a:off x="2759005" y="2720621"/>
            <a:ext cx="38616" cy="47287"/>
          </a:xfrm>
          <a:custGeom>
            <a:avLst/>
            <a:gdLst>
              <a:gd name="T0" fmla="*/ 2147483647 w 31"/>
              <a:gd name="T1" fmla="*/ 2147483647 h 42"/>
              <a:gd name="T2" fmla="*/ 2147483647 w 31"/>
              <a:gd name="T3" fmla="*/ 0 h 42"/>
              <a:gd name="T4" fmla="*/ 2147483647 w 31"/>
              <a:gd name="T5" fmla="*/ 0 h 42"/>
              <a:gd name="T6" fmla="*/ 2147483647 w 31"/>
              <a:gd name="T7" fmla="*/ 2147483647 h 42"/>
              <a:gd name="T8" fmla="*/ 2147483647 w 31"/>
              <a:gd name="T9" fmla="*/ 2147483647 h 42"/>
              <a:gd name="T10" fmla="*/ 0 w 31"/>
              <a:gd name="T11" fmla="*/ 0 h 42"/>
              <a:gd name="T12" fmla="*/ 0 w 31"/>
              <a:gd name="T13" fmla="*/ 0 h 42"/>
              <a:gd name="T14" fmla="*/ 2147483647 w 31"/>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42"/>
              <a:gd name="T26" fmla="*/ 31 w 31"/>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42">
                <a:moveTo>
                  <a:pt x="14" y="42"/>
                </a:moveTo>
                <a:lnTo>
                  <a:pt x="31"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53" name="Rectangle 52"/>
          <p:cNvSpPr>
            <a:spLocks noChangeArrowheads="1"/>
          </p:cNvSpPr>
          <p:nvPr/>
        </p:nvSpPr>
        <p:spPr bwMode="auto">
          <a:xfrm>
            <a:off x="3709544" y="2624732"/>
            <a:ext cx="245061"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RA2SEL</a:t>
            </a:r>
            <a:endParaRPr lang="en-US" b="0"/>
          </a:p>
        </p:txBody>
      </p:sp>
      <p:sp>
        <p:nvSpPr>
          <p:cNvPr id="54" name="Line 145"/>
          <p:cNvSpPr>
            <a:spLocks noChangeShapeType="1"/>
          </p:cNvSpPr>
          <p:nvPr/>
        </p:nvSpPr>
        <p:spPr bwMode="auto">
          <a:xfrm>
            <a:off x="3613005" y="2658884"/>
            <a:ext cx="96539" cy="1314"/>
          </a:xfrm>
          <a:prstGeom prst="line">
            <a:avLst/>
          </a:prstGeom>
          <a:noFill/>
          <a:ln w="4763">
            <a:solidFill>
              <a:srgbClr val="000000"/>
            </a:solidFill>
            <a:round/>
            <a:headEnd/>
            <a:tailEnd/>
          </a:ln>
        </p:spPr>
        <p:txBody>
          <a:bodyPr/>
          <a:lstStyle/>
          <a:p>
            <a:endParaRPr lang="en-US"/>
          </a:p>
        </p:txBody>
      </p:sp>
      <p:sp>
        <p:nvSpPr>
          <p:cNvPr id="55" name="Freeform 54"/>
          <p:cNvSpPr>
            <a:spLocks/>
          </p:cNvSpPr>
          <p:nvPr/>
        </p:nvSpPr>
        <p:spPr bwMode="auto">
          <a:xfrm>
            <a:off x="3613005" y="2643121"/>
            <a:ext cx="47527" cy="31525"/>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close/>
              </a:path>
            </a:pathLst>
          </a:custGeom>
          <a:solidFill>
            <a:srgbClr val="000000"/>
          </a:solidFill>
          <a:ln w="9525">
            <a:noFill/>
            <a:round/>
            <a:headEnd/>
            <a:tailEnd/>
          </a:ln>
        </p:spPr>
        <p:txBody>
          <a:bodyPr/>
          <a:lstStyle/>
          <a:p>
            <a:endParaRPr lang="en-US"/>
          </a:p>
        </p:txBody>
      </p:sp>
      <p:sp>
        <p:nvSpPr>
          <p:cNvPr id="56" name="Freeform 55"/>
          <p:cNvSpPr>
            <a:spLocks/>
          </p:cNvSpPr>
          <p:nvPr/>
        </p:nvSpPr>
        <p:spPr bwMode="auto">
          <a:xfrm>
            <a:off x="3613005" y="2643121"/>
            <a:ext cx="47527" cy="31525"/>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path>
            </a:pathLst>
          </a:custGeom>
          <a:noFill/>
          <a:ln w="4763">
            <a:solidFill>
              <a:srgbClr val="000000"/>
            </a:solidFill>
            <a:round/>
            <a:headEnd/>
            <a:tailEnd/>
          </a:ln>
        </p:spPr>
        <p:txBody>
          <a:bodyPr/>
          <a:lstStyle/>
          <a:p>
            <a:endParaRPr lang="en-US"/>
          </a:p>
        </p:txBody>
      </p:sp>
      <p:sp>
        <p:nvSpPr>
          <p:cNvPr id="57" name="Line 148"/>
          <p:cNvSpPr>
            <a:spLocks noChangeShapeType="1"/>
          </p:cNvSpPr>
          <p:nvPr/>
        </p:nvSpPr>
        <p:spPr bwMode="auto">
          <a:xfrm>
            <a:off x="3485276" y="2693036"/>
            <a:ext cx="1485" cy="69618"/>
          </a:xfrm>
          <a:prstGeom prst="line">
            <a:avLst/>
          </a:prstGeom>
          <a:noFill/>
          <a:ln w="4763">
            <a:solidFill>
              <a:srgbClr val="000000"/>
            </a:solidFill>
            <a:round/>
            <a:headEnd/>
            <a:tailEnd/>
          </a:ln>
        </p:spPr>
        <p:txBody>
          <a:bodyPr/>
          <a:lstStyle/>
          <a:p>
            <a:endParaRPr lang="en-US"/>
          </a:p>
        </p:txBody>
      </p:sp>
      <p:sp>
        <p:nvSpPr>
          <p:cNvPr id="58" name="Freeform 57"/>
          <p:cNvSpPr>
            <a:spLocks/>
          </p:cNvSpPr>
          <p:nvPr/>
        </p:nvSpPr>
        <p:spPr bwMode="auto">
          <a:xfrm>
            <a:off x="3467454" y="2720621"/>
            <a:ext cx="40100" cy="42033"/>
          </a:xfrm>
          <a:custGeom>
            <a:avLst/>
            <a:gdLst>
              <a:gd name="T0" fmla="*/ 2147483647 w 32"/>
              <a:gd name="T1" fmla="*/ 2147483647 h 38"/>
              <a:gd name="T2" fmla="*/ 2147483647 w 32"/>
              <a:gd name="T3" fmla="*/ 0 h 38"/>
              <a:gd name="T4" fmla="*/ 2147483647 w 32"/>
              <a:gd name="T5" fmla="*/ 0 h 38"/>
              <a:gd name="T6" fmla="*/ 2147483647 w 32"/>
              <a:gd name="T7" fmla="*/ 2147483647 h 38"/>
              <a:gd name="T8" fmla="*/ 2147483647 w 32"/>
              <a:gd name="T9" fmla="*/ 2147483647 h 38"/>
              <a:gd name="T10" fmla="*/ 0 w 32"/>
              <a:gd name="T11" fmla="*/ 0 h 38"/>
              <a:gd name="T12" fmla="*/ 0 w 32"/>
              <a:gd name="T13" fmla="*/ 0 h 38"/>
              <a:gd name="T14" fmla="*/ 2147483647 w 32"/>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38"/>
              <a:gd name="T26" fmla="*/ 32 w 32"/>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38">
                <a:moveTo>
                  <a:pt x="14" y="38"/>
                </a:moveTo>
                <a:lnTo>
                  <a:pt x="32" y="0"/>
                </a:lnTo>
                <a:lnTo>
                  <a:pt x="14" y="17"/>
                </a:lnTo>
                <a:lnTo>
                  <a:pt x="0" y="0"/>
                </a:lnTo>
                <a:lnTo>
                  <a:pt x="14" y="38"/>
                </a:lnTo>
                <a:close/>
              </a:path>
            </a:pathLst>
          </a:custGeom>
          <a:solidFill>
            <a:srgbClr val="000000"/>
          </a:solidFill>
          <a:ln w="9525">
            <a:noFill/>
            <a:round/>
            <a:headEnd/>
            <a:tailEnd/>
          </a:ln>
        </p:spPr>
        <p:txBody>
          <a:bodyPr/>
          <a:lstStyle/>
          <a:p>
            <a:endParaRPr lang="en-US"/>
          </a:p>
        </p:txBody>
      </p:sp>
      <p:sp>
        <p:nvSpPr>
          <p:cNvPr id="59" name="Freeform 58"/>
          <p:cNvSpPr>
            <a:spLocks/>
          </p:cNvSpPr>
          <p:nvPr/>
        </p:nvSpPr>
        <p:spPr bwMode="auto">
          <a:xfrm>
            <a:off x="3467454" y="2720621"/>
            <a:ext cx="40100" cy="42033"/>
          </a:xfrm>
          <a:custGeom>
            <a:avLst/>
            <a:gdLst>
              <a:gd name="T0" fmla="*/ 2147483647 w 32"/>
              <a:gd name="T1" fmla="*/ 2147483647 h 38"/>
              <a:gd name="T2" fmla="*/ 2147483647 w 32"/>
              <a:gd name="T3" fmla="*/ 0 h 38"/>
              <a:gd name="T4" fmla="*/ 2147483647 w 32"/>
              <a:gd name="T5" fmla="*/ 0 h 38"/>
              <a:gd name="T6" fmla="*/ 2147483647 w 32"/>
              <a:gd name="T7" fmla="*/ 2147483647 h 38"/>
              <a:gd name="T8" fmla="*/ 2147483647 w 32"/>
              <a:gd name="T9" fmla="*/ 2147483647 h 38"/>
              <a:gd name="T10" fmla="*/ 0 w 32"/>
              <a:gd name="T11" fmla="*/ 0 h 38"/>
              <a:gd name="T12" fmla="*/ 0 w 32"/>
              <a:gd name="T13" fmla="*/ 0 h 38"/>
              <a:gd name="T14" fmla="*/ 2147483647 w 32"/>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38"/>
              <a:gd name="T26" fmla="*/ 32 w 32"/>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38">
                <a:moveTo>
                  <a:pt x="14" y="38"/>
                </a:moveTo>
                <a:lnTo>
                  <a:pt x="32" y="0"/>
                </a:lnTo>
                <a:lnTo>
                  <a:pt x="14" y="17"/>
                </a:lnTo>
                <a:lnTo>
                  <a:pt x="0" y="0"/>
                </a:lnTo>
                <a:lnTo>
                  <a:pt x="14" y="38"/>
                </a:lnTo>
              </a:path>
            </a:pathLst>
          </a:custGeom>
          <a:noFill/>
          <a:ln w="4763">
            <a:solidFill>
              <a:srgbClr val="000000"/>
            </a:solidFill>
            <a:round/>
            <a:headEnd/>
            <a:tailEnd/>
          </a:ln>
        </p:spPr>
        <p:txBody>
          <a:bodyPr/>
          <a:lstStyle/>
          <a:p>
            <a:endParaRPr lang="en-US"/>
          </a:p>
        </p:txBody>
      </p:sp>
      <p:sp>
        <p:nvSpPr>
          <p:cNvPr id="60" name="Freeform 59"/>
          <p:cNvSpPr>
            <a:spLocks/>
          </p:cNvSpPr>
          <p:nvPr/>
        </p:nvSpPr>
        <p:spPr bwMode="auto">
          <a:xfrm>
            <a:off x="2759005" y="2519649"/>
            <a:ext cx="787165" cy="107710"/>
          </a:xfrm>
          <a:custGeom>
            <a:avLst/>
            <a:gdLst>
              <a:gd name="T0" fmla="*/ 2147483647 w 629"/>
              <a:gd name="T1" fmla="*/ 2147483647 h 98"/>
              <a:gd name="T2" fmla="*/ 2147483647 w 629"/>
              <a:gd name="T3" fmla="*/ 2147483647 h 98"/>
              <a:gd name="T4" fmla="*/ 2147483647 w 629"/>
              <a:gd name="T5" fmla="*/ 0 h 98"/>
              <a:gd name="T6" fmla="*/ 0 w 629"/>
              <a:gd name="T7" fmla="*/ 0 h 98"/>
              <a:gd name="T8" fmla="*/ 0 60000 65536"/>
              <a:gd name="T9" fmla="*/ 0 60000 65536"/>
              <a:gd name="T10" fmla="*/ 0 60000 65536"/>
              <a:gd name="T11" fmla="*/ 0 60000 65536"/>
              <a:gd name="T12" fmla="*/ 0 w 629"/>
              <a:gd name="T13" fmla="*/ 0 h 98"/>
              <a:gd name="T14" fmla="*/ 629 w 629"/>
              <a:gd name="T15" fmla="*/ 98 h 98"/>
            </a:gdLst>
            <a:ahLst/>
            <a:cxnLst>
              <a:cxn ang="T8">
                <a:pos x="T0" y="T1"/>
              </a:cxn>
              <a:cxn ang="T9">
                <a:pos x="T2" y="T3"/>
              </a:cxn>
              <a:cxn ang="T10">
                <a:pos x="T4" y="T5"/>
              </a:cxn>
              <a:cxn ang="T11">
                <a:pos x="T6" y="T7"/>
              </a:cxn>
            </a:cxnLst>
            <a:rect l="T12" t="T13" r="T14" b="T15"/>
            <a:pathLst>
              <a:path w="629" h="98">
                <a:moveTo>
                  <a:pt x="629" y="98"/>
                </a:moveTo>
                <a:lnTo>
                  <a:pt x="629" y="31"/>
                </a:lnTo>
                <a:lnTo>
                  <a:pt x="598" y="0"/>
                </a:lnTo>
                <a:lnTo>
                  <a:pt x="0" y="0"/>
                </a:lnTo>
              </a:path>
            </a:pathLst>
          </a:custGeom>
          <a:noFill/>
          <a:ln w="4763">
            <a:solidFill>
              <a:srgbClr val="000000"/>
            </a:solidFill>
            <a:round/>
            <a:headEnd/>
            <a:tailEnd/>
          </a:ln>
        </p:spPr>
        <p:txBody>
          <a:bodyPr/>
          <a:lstStyle/>
          <a:p>
            <a:endParaRPr lang="en-US"/>
          </a:p>
        </p:txBody>
      </p:sp>
      <p:sp>
        <p:nvSpPr>
          <p:cNvPr id="61" name="Freeform 60"/>
          <p:cNvSpPr>
            <a:spLocks/>
          </p:cNvSpPr>
          <p:nvPr/>
        </p:nvSpPr>
        <p:spPr bwMode="auto">
          <a:xfrm>
            <a:off x="3528347" y="2581385"/>
            <a:ext cx="35645" cy="45973"/>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62" name="Freeform 61"/>
          <p:cNvSpPr>
            <a:spLocks/>
          </p:cNvSpPr>
          <p:nvPr/>
        </p:nvSpPr>
        <p:spPr bwMode="auto">
          <a:xfrm>
            <a:off x="3528347" y="2581385"/>
            <a:ext cx="35645" cy="45973"/>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63" name="Freeform 62"/>
          <p:cNvSpPr>
            <a:spLocks/>
          </p:cNvSpPr>
          <p:nvPr/>
        </p:nvSpPr>
        <p:spPr bwMode="auto">
          <a:xfrm>
            <a:off x="3127339" y="5646388"/>
            <a:ext cx="966876" cy="153685"/>
          </a:xfrm>
          <a:custGeom>
            <a:avLst/>
            <a:gdLst>
              <a:gd name="T0" fmla="*/ 0 w 772"/>
              <a:gd name="T1" fmla="*/ 2147483647 h 139"/>
              <a:gd name="T2" fmla="*/ 0 w 772"/>
              <a:gd name="T3" fmla="*/ 2147483647 h 139"/>
              <a:gd name="T4" fmla="*/ 2147483647 w 772"/>
              <a:gd name="T5" fmla="*/ 2147483647 h 139"/>
              <a:gd name="T6" fmla="*/ 2147483647 w 772"/>
              <a:gd name="T7" fmla="*/ 0 h 139"/>
              <a:gd name="T8" fmla="*/ 0 60000 65536"/>
              <a:gd name="T9" fmla="*/ 0 60000 65536"/>
              <a:gd name="T10" fmla="*/ 0 60000 65536"/>
              <a:gd name="T11" fmla="*/ 0 60000 65536"/>
              <a:gd name="T12" fmla="*/ 0 w 772"/>
              <a:gd name="T13" fmla="*/ 0 h 139"/>
              <a:gd name="T14" fmla="*/ 772 w 772"/>
              <a:gd name="T15" fmla="*/ 139 h 139"/>
            </a:gdLst>
            <a:ahLst/>
            <a:cxnLst>
              <a:cxn ang="T8">
                <a:pos x="T0" y="T1"/>
              </a:cxn>
              <a:cxn ang="T9">
                <a:pos x="T2" y="T3"/>
              </a:cxn>
              <a:cxn ang="T10">
                <a:pos x="T4" y="T5"/>
              </a:cxn>
              <a:cxn ang="T11">
                <a:pos x="T6" y="T7"/>
              </a:cxn>
            </a:cxnLst>
            <a:rect l="T12" t="T13" r="T14" b="T15"/>
            <a:pathLst>
              <a:path w="772" h="139">
                <a:moveTo>
                  <a:pt x="0" y="139"/>
                </a:moveTo>
                <a:lnTo>
                  <a:pt x="0" y="56"/>
                </a:lnTo>
                <a:lnTo>
                  <a:pt x="772" y="56"/>
                </a:lnTo>
                <a:lnTo>
                  <a:pt x="772" y="0"/>
                </a:lnTo>
              </a:path>
            </a:pathLst>
          </a:custGeom>
          <a:noFill/>
          <a:ln w="4763">
            <a:solidFill>
              <a:srgbClr val="000000"/>
            </a:solidFill>
            <a:round/>
            <a:headEnd/>
            <a:tailEnd/>
          </a:ln>
        </p:spPr>
        <p:txBody>
          <a:bodyPr/>
          <a:lstStyle/>
          <a:p>
            <a:endParaRPr lang="en-US"/>
          </a:p>
        </p:txBody>
      </p:sp>
      <p:sp>
        <p:nvSpPr>
          <p:cNvPr id="64" name="Freeform 63"/>
          <p:cNvSpPr>
            <a:spLocks/>
          </p:cNvSpPr>
          <p:nvPr/>
        </p:nvSpPr>
        <p:spPr bwMode="auto">
          <a:xfrm>
            <a:off x="3109516" y="5758039"/>
            <a:ext cx="38616" cy="42033"/>
          </a:xfrm>
          <a:custGeom>
            <a:avLst/>
            <a:gdLst>
              <a:gd name="T0" fmla="*/ 2147483647 w 31"/>
              <a:gd name="T1" fmla="*/ 2147483647 h 38"/>
              <a:gd name="T2" fmla="*/ 2147483647 w 31"/>
              <a:gd name="T3" fmla="*/ 0 h 38"/>
              <a:gd name="T4" fmla="*/ 2147483647 w 31"/>
              <a:gd name="T5" fmla="*/ 0 h 38"/>
              <a:gd name="T6" fmla="*/ 2147483647 w 31"/>
              <a:gd name="T7" fmla="*/ 2147483647 h 38"/>
              <a:gd name="T8" fmla="*/ 2147483647 w 31"/>
              <a:gd name="T9" fmla="*/ 2147483647 h 38"/>
              <a:gd name="T10" fmla="*/ 0 w 31"/>
              <a:gd name="T11" fmla="*/ 0 h 38"/>
              <a:gd name="T12" fmla="*/ 0 w 31"/>
              <a:gd name="T13" fmla="*/ 0 h 38"/>
              <a:gd name="T14" fmla="*/ 2147483647 w 31"/>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38"/>
              <a:gd name="T26" fmla="*/ 31 w 31"/>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38">
                <a:moveTo>
                  <a:pt x="14" y="38"/>
                </a:moveTo>
                <a:lnTo>
                  <a:pt x="31" y="0"/>
                </a:lnTo>
                <a:lnTo>
                  <a:pt x="14" y="17"/>
                </a:lnTo>
                <a:lnTo>
                  <a:pt x="0" y="0"/>
                </a:lnTo>
                <a:lnTo>
                  <a:pt x="14" y="38"/>
                </a:lnTo>
                <a:close/>
              </a:path>
            </a:pathLst>
          </a:custGeom>
          <a:solidFill>
            <a:srgbClr val="000000"/>
          </a:solidFill>
          <a:ln w="9525">
            <a:noFill/>
            <a:round/>
            <a:headEnd/>
            <a:tailEnd/>
          </a:ln>
        </p:spPr>
        <p:txBody>
          <a:bodyPr/>
          <a:lstStyle/>
          <a:p>
            <a:endParaRPr lang="en-US"/>
          </a:p>
        </p:txBody>
      </p:sp>
      <p:sp>
        <p:nvSpPr>
          <p:cNvPr id="65" name="Freeform 64"/>
          <p:cNvSpPr>
            <a:spLocks/>
          </p:cNvSpPr>
          <p:nvPr/>
        </p:nvSpPr>
        <p:spPr bwMode="auto">
          <a:xfrm>
            <a:off x="3109516" y="5758039"/>
            <a:ext cx="38616" cy="42033"/>
          </a:xfrm>
          <a:custGeom>
            <a:avLst/>
            <a:gdLst>
              <a:gd name="T0" fmla="*/ 2147483647 w 31"/>
              <a:gd name="T1" fmla="*/ 2147483647 h 38"/>
              <a:gd name="T2" fmla="*/ 2147483647 w 31"/>
              <a:gd name="T3" fmla="*/ 0 h 38"/>
              <a:gd name="T4" fmla="*/ 2147483647 w 31"/>
              <a:gd name="T5" fmla="*/ 0 h 38"/>
              <a:gd name="T6" fmla="*/ 2147483647 w 31"/>
              <a:gd name="T7" fmla="*/ 2147483647 h 38"/>
              <a:gd name="T8" fmla="*/ 2147483647 w 31"/>
              <a:gd name="T9" fmla="*/ 2147483647 h 38"/>
              <a:gd name="T10" fmla="*/ 0 w 31"/>
              <a:gd name="T11" fmla="*/ 0 h 38"/>
              <a:gd name="T12" fmla="*/ 0 w 31"/>
              <a:gd name="T13" fmla="*/ 0 h 38"/>
              <a:gd name="T14" fmla="*/ 2147483647 w 31"/>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38"/>
              <a:gd name="T26" fmla="*/ 31 w 31"/>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38">
                <a:moveTo>
                  <a:pt x="14" y="38"/>
                </a:moveTo>
                <a:lnTo>
                  <a:pt x="31" y="0"/>
                </a:lnTo>
                <a:lnTo>
                  <a:pt x="14" y="17"/>
                </a:lnTo>
                <a:lnTo>
                  <a:pt x="0" y="0"/>
                </a:lnTo>
                <a:lnTo>
                  <a:pt x="14" y="38"/>
                </a:lnTo>
              </a:path>
            </a:pathLst>
          </a:custGeom>
          <a:noFill/>
          <a:ln w="4763">
            <a:solidFill>
              <a:srgbClr val="000000"/>
            </a:solidFill>
            <a:round/>
            <a:headEnd/>
            <a:tailEnd/>
          </a:ln>
        </p:spPr>
        <p:txBody>
          <a:bodyPr/>
          <a:lstStyle/>
          <a:p>
            <a:endParaRPr lang="en-US"/>
          </a:p>
        </p:txBody>
      </p:sp>
      <p:sp>
        <p:nvSpPr>
          <p:cNvPr id="66" name="Line 178"/>
          <p:cNvSpPr>
            <a:spLocks noChangeShapeType="1"/>
          </p:cNvSpPr>
          <p:nvPr/>
        </p:nvSpPr>
        <p:spPr bwMode="auto">
          <a:xfrm>
            <a:off x="3743704" y="6171804"/>
            <a:ext cx="1485" cy="1314"/>
          </a:xfrm>
          <a:prstGeom prst="line">
            <a:avLst/>
          </a:prstGeom>
          <a:noFill/>
          <a:ln w="4763">
            <a:solidFill>
              <a:srgbClr val="000000"/>
            </a:solidFill>
            <a:round/>
            <a:headEnd/>
            <a:tailEnd/>
          </a:ln>
        </p:spPr>
        <p:txBody>
          <a:bodyPr/>
          <a:lstStyle/>
          <a:p>
            <a:endParaRPr lang="en-US"/>
          </a:p>
        </p:txBody>
      </p:sp>
      <p:sp>
        <p:nvSpPr>
          <p:cNvPr id="67" name="Freeform 66"/>
          <p:cNvSpPr>
            <a:spLocks noEditPoints="1"/>
          </p:cNvSpPr>
          <p:nvPr/>
        </p:nvSpPr>
        <p:spPr bwMode="auto">
          <a:xfrm>
            <a:off x="2202049" y="6318920"/>
            <a:ext cx="87627" cy="77499"/>
          </a:xfrm>
          <a:custGeom>
            <a:avLst/>
            <a:gdLst>
              <a:gd name="T0" fmla="*/ 0 w 70"/>
              <a:gd name="T1" fmla="*/ 2147483647 h 70"/>
              <a:gd name="T2" fmla="*/ 2147483647 w 70"/>
              <a:gd name="T3" fmla="*/ 0 h 70"/>
              <a:gd name="T4" fmla="*/ 2147483647 w 70"/>
              <a:gd name="T5" fmla="*/ 2147483647 h 70"/>
              <a:gd name="T6" fmla="*/ 2147483647 w 70"/>
              <a:gd name="T7" fmla="*/ 2147483647 h 70"/>
              <a:gd name="T8" fmla="*/ 0 w 70"/>
              <a:gd name="T9" fmla="*/ 2147483647 h 70"/>
              <a:gd name="T10" fmla="*/ 2147483647 w 70"/>
              <a:gd name="T11" fmla="*/ 2147483647 h 70"/>
              <a:gd name="T12" fmla="*/ 2147483647 w 70"/>
              <a:gd name="T13" fmla="*/ 2147483647 h 70"/>
              <a:gd name="T14" fmla="*/ 2147483647 w 70"/>
              <a:gd name="T15" fmla="*/ 2147483647 h 70"/>
              <a:gd name="T16" fmla="*/ 0 w 70"/>
              <a:gd name="T17" fmla="*/ 2147483647 h 70"/>
              <a:gd name="T18" fmla="*/ 2147483647 w 70"/>
              <a:gd name="T19" fmla="*/ 2147483647 h 70"/>
              <a:gd name="T20" fmla="*/ 2147483647 w 70"/>
              <a:gd name="T21" fmla="*/ 2147483647 h 70"/>
              <a:gd name="T22" fmla="*/ 2147483647 w 70"/>
              <a:gd name="T23" fmla="*/ 2147483647 h 70"/>
              <a:gd name="T24" fmla="*/ 2147483647 w 70"/>
              <a:gd name="T25" fmla="*/ 2147483647 h 70"/>
              <a:gd name="T26" fmla="*/ 2147483647 w 70"/>
              <a:gd name="T27" fmla="*/ 2147483647 h 70"/>
              <a:gd name="T28" fmla="*/ 2147483647 w 70"/>
              <a:gd name="T29" fmla="*/ 2147483647 h 70"/>
              <a:gd name="T30" fmla="*/ 2147483647 w 70"/>
              <a:gd name="T31" fmla="*/ 2147483647 h 70"/>
              <a:gd name="T32" fmla="*/ 2147483647 w 70"/>
              <a:gd name="T33" fmla="*/ 2147483647 h 70"/>
              <a:gd name="T34" fmla="*/ 2147483647 w 70"/>
              <a:gd name="T35" fmla="*/ 2147483647 h 70"/>
              <a:gd name="T36" fmla="*/ 2147483647 w 70"/>
              <a:gd name="T37" fmla="*/ 2147483647 h 70"/>
              <a:gd name="T38" fmla="*/ 2147483647 w 70"/>
              <a:gd name="T39" fmla="*/ 2147483647 h 70"/>
              <a:gd name="T40" fmla="*/ 2147483647 w 70"/>
              <a:gd name="T41" fmla="*/ 2147483647 h 70"/>
              <a:gd name="T42" fmla="*/ 2147483647 w 70"/>
              <a:gd name="T43" fmla="*/ 2147483647 h 70"/>
              <a:gd name="T44" fmla="*/ 2147483647 w 70"/>
              <a:gd name="T45" fmla="*/ 2147483647 h 70"/>
              <a:gd name="T46" fmla="*/ 2147483647 w 70"/>
              <a:gd name="T47" fmla="*/ 2147483647 h 70"/>
              <a:gd name="T48" fmla="*/ 2147483647 w 70"/>
              <a:gd name="T49" fmla="*/ 2147483647 h 70"/>
              <a:gd name="T50" fmla="*/ 2147483647 w 70"/>
              <a:gd name="T51" fmla="*/ 2147483647 h 70"/>
              <a:gd name="T52" fmla="*/ 2147483647 w 70"/>
              <a:gd name="T53" fmla="*/ 2147483647 h 70"/>
              <a:gd name="T54" fmla="*/ 2147483647 w 70"/>
              <a:gd name="T55" fmla="*/ 2147483647 h 70"/>
              <a:gd name="T56" fmla="*/ 2147483647 w 70"/>
              <a:gd name="T57" fmla="*/ 2147483647 h 7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70"/>
              <a:gd name="T88" fmla="*/ 0 h 70"/>
              <a:gd name="T89" fmla="*/ 70 w 70"/>
              <a:gd name="T90" fmla="*/ 70 h 70"/>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70" h="70">
                <a:moveTo>
                  <a:pt x="0" y="7"/>
                </a:moveTo>
                <a:lnTo>
                  <a:pt x="3" y="0"/>
                </a:lnTo>
                <a:lnTo>
                  <a:pt x="66" y="32"/>
                </a:lnTo>
                <a:lnTo>
                  <a:pt x="63" y="39"/>
                </a:lnTo>
                <a:lnTo>
                  <a:pt x="0" y="7"/>
                </a:lnTo>
                <a:close/>
                <a:moveTo>
                  <a:pt x="66" y="39"/>
                </a:moveTo>
                <a:lnTo>
                  <a:pt x="66" y="39"/>
                </a:lnTo>
                <a:lnTo>
                  <a:pt x="3" y="70"/>
                </a:lnTo>
                <a:lnTo>
                  <a:pt x="0" y="63"/>
                </a:lnTo>
                <a:lnTo>
                  <a:pt x="63" y="32"/>
                </a:lnTo>
                <a:lnTo>
                  <a:pt x="66" y="32"/>
                </a:lnTo>
                <a:lnTo>
                  <a:pt x="70" y="32"/>
                </a:lnTo>
                <a:lnTo>
                  <a:pt x="70" y="35"/>
                </a:lnTo>
                <a:lnTo>
                  <a:pt x="66" y="39"/>
                </a:lnTo>
                <a:close/>
              </a:path>
            </a:pathLst>
          </a:custGeom>
          <a:solidFill>
            <a:srgbClr val="000000"/>
          </a:solidFill>
          <a:ln w="9525">
            <a:noFill/>
            <a:round/>
            <a:headEnd/>
            <a:tailEnd/>
          </a:ln>
        </p:spPr>
        <p:txBody>
          <a:bodyPr/>
          <a:lstStyle/>
          <a:p>
            <a:endParaRPr lang="en-US"/>
          </a:p>
        </p:txBody>
      </p:sp>
      <p:sp>
        <p:nvSpPr>
          <p:cNvPr id="68" name="Freeform 67"/>
          <p:cNvSpPr>
            <a:spLocks/>
          </p:cNvSpPr>
          <p:nvPr/>
        </p:nvSpPr>
        <p:spPr bwMode="auto">
          <a:xfrm>
            <a:off x="2871882" y="5807954"/>
            <a:ext cx="314866" cy="69617"/>
          </a:xfrm>
          <a:custGeom>
            <a:avLst/>
            <a:gdLst>
              <a:gd name="T0" fmla="*/ 0 w 251"/>
              <a:gd name="T1" fmla="*/ 0 h 63"/>
              <a:gd name="T2" fmla="*/ 2147483647 w 251"/>
              <a:gd name="T3" fmla="*/ 0 h 63"/>
              <a:gd name="T4" fmla="*/ 2147483647 w 251"/>
              <a:gd name="T5" fmla="*/ 2147483647 h 63"/>
              <a:gd name="T6" fmla="*/ 2147483647 w 251"/>
              <a:gd name="T7" fmla="*/ 2147483647 h 63"/>
              <a:gd name="T8" fmla="*/ 0 w 251"/>
              <a:gd name="T9" fmla="*/ 0 h 63"/>
              <a:gd name="T10" fmla="*/ 0 60000 65536"/>
              <a:gd name="T11" fmla="*/ 0 60000 65536"/>
              <a:gd name="T12" fmla="*/ 0 60000 65536"/>
              <a:gd name="T13" fmla="*/ 0 60000 65536"/>
              <a:gd name="T14" fmla="*/ 0 60000 65536"/>
              <a:gd name="T15" fmla="*/ 0 w 251"/>
              <a:gd name="T16" fmla="*/ 0 h 63"/>
              <a:gd name="T17" fmla="*/ 251 w 251"/>
              <a:gd name="T18" fmla="*/ 63 h 63"/>
            </a:gdLst>
            <a:ahLst/>
            <a:cxnLst>
              <a:cxn ang="T10">
                <a:pos x="T0" y="T1"/>
              </a:cxn>
              <a:cxn ang="T11">
                <a:pos x="T2" y="T3"/>
              </a:cxn>
              <a:cxn ang="T12">
                <a:pos x="T4" y="T5"/>
              </a:cxn>
              <a:cxn ang="T13">
                <a:pos x="T6" y="T7"/>
              </a:cxn>
              <a:cxn ang="T14">
                <a:pos x="T8" y="T9"/>
              </a:cxn>
            </a:cxnLst>
            <a:rect l="T15" t="T16" r="T17" b="T18"/>
            <a:pathLst>
              <a:path w="251" h="63">
                <a:moveTo>
                  <a:pt x="0" y="0"/>
                </a:moveTo>
                <a:lnTo>
                  <a:pt x="251" y="0"/>
                </a:lnTo>
                <a:lnTo>
                  <a:pt x="220" y="63"/>
                </a:lnTo>
                <a:lnTo>
                  <a:pt x="31" y="63"/>
                </a:lnTo>
                <a:lnTo>
                  <a:pt x="0" y="0"/>
                </a:lnTo>
                <a:close/>
              </a:path>
            </a:pathLst>
          </a:custGeom>
          <a:solidFill>
            <a:srgbClr val="FFFFFF"/>
          </a:solidFill>
          <a:ln w="9525">
            <a:noFill/>
            <a:round/>
            <a:headEnd/>
            <a:tailEnd/>
          </a:ln>
        </p:spPr>
        <p:txBody>
          <a:bodyPr/>
          <a:lstStyle/>
          <a:p>
            <a:endParaRPr lang="en-US"/>
          </a:p>
        </p:txBody>
      </p:sp>
      <p:sp>
        <p:nvSpPr>
          <p:cNvPr id="69" name="Freeform 68"/>
          <p:cNvSpPr>
            <a:spLocks/>
          </p:cNvSpPr>
          <p:nvPr/>
        </p:nvSpPr>
        <p:spPr bwMode="auto">
          <a:xfrm>
            <a:off x="2871882" y="5807954"/>
            <a:ext cx="314866" cy="69617"/>
          </a:xfrm>
          <a:custGeom>
            <a:avLst/>
            <a:gdLst>
              <a:gd name="T0" fmla="*/ 0 w 251"/>
              <a:gd name="T1" fmla="*/ 0 h 63"/>
              <a:gd name="T2" fmla="*/ 2147483647 w 251"/>
              <a:gd name="T3" fmla="*/ 0 h 63"/>
              <a:gd name="T4" fmla="*/ 2147483647 w 251"/>
              <a:gd name="T5" fmla="*/ 2147483647 h 63"/>
              <a:gd name="T6" fmla="*/ 2147483647 w 251"/>
              <a:gd name="T7" fmla="*/ 2147483647 h 63"/>
              <a:gd name="T8" fmla="*/ 0 w 251"/>
              <a:gd name="T9" fmla="*/ 0 h 63"/>
              <a:gd name="T10" fmla="*/ 0 60000 65536"/>
              <a:gd name="T11" fmla="*/ 0 60000 65536"/>
              <a:gd name="T12" fmla="*/ 0 60000 65536"/>
              <a:gd name="T13" fmla="*/ 0 60000 65536"/>
              <a:gd name="T14" fmla="*/ 0 60000 65536"/>
              <a:gd name="T15" fmla="*/ 0 w 251"/>
              <a:gd name="T16" fmla="*/ 0 h 63"/>
              <a:gd name="T17" fmla="*/ 251 w 251"/>
              <a:gd name="T18" fmla="*/ 63 h 63"/>
            </a:gdLst>
            <a:ahLst/>
            <a:cxnLst>
              <a:cxn ang="T10">
                <a:pos x="T0" y="T1"/>
              </a:cxn>
              <a:cxn ang="T11">
                <a:pos x="T2" y="T3"/>
              </a:cxn>
              <a:cxn ang="T12">
                <a:pos x="T4" y="T5"/>
              </a:cxn>
              <a:cxn ang="T13">
                <a:pos x="T6" y="T7"/>
              </a:cxn>
              <a:cxn ang="T14">
                <a:pos x="T8" y="T9"/>
              </a:cxn>
            </a:cxnLst>
            <a:rect l="T15" t="T16" r="T17" b="T18"/>
            <a:pathLst>
              <a:path w="251" h="63">
                <a:moveTo>
                  <a:pt x="0" y="0"/>
                </a:moveTo>
                <a:lnTo>
                  <a:pt x="251" y="0"/>
                </a:lnTo>
                <a:lnTo>
                  <a:pt x="220" y="63"/>
                </a:lnTo>
                <a:lnTo>
                  <a:pt x="31" y="63"/>
                </a:lnTo>
                <a:lnTo>
                  <a:pt x="0" y="0"/>
                </a:lnTo>
              </a:path>
            </a:pathLst>
          </a:custGeom>
          <a:noFill/>
          <a:ln w="11113">
            <a:solidFill>
              <a:srgbClr val="000000"/>
            </a:solidFill>
            <a:round/>
            <a:headEnd/>
            <a:tailEnd/>
          </a:ln>
        </p:spPr>
        <p:txBody>
          <a:bodyPr/>
          <a:lstStyle/>
          <a:p>
            <a:endParaRPr lang="en-US"/>
          </a:p>
        </p:txBody>
      </p:sp>
      <p:sp>
        <p:nvSpPr>
          <p:cNvPr id="70" name="Rectangle 69"/>
          <p:cNvSpPr>
            <a:spLocks noChangeArrowheads="1"/>
          </p:cNvSpPr>
          <p:nvPr/>
        </p:nvSpPr>
        <p:spPr bwMode="auto">
          <a:xfrm>
            <a:off x="3305565" y="5835537"/>
            <a:ext cx="212386"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WDSEL</a:t>
            </a:r>
            <a:endParaRPr lang="en-US" b="0"/>
          </a:p>
        </p:txBody>
      </p:sp>
      <p:sp>
        <p:nvSpPr>
          <p:cNvPr id="71" name="Line 183"/>
          <p:cNvSpPr>
            <a:spLocks noChangeShapeType="1"/>
          </p:cNvSpPr>
          <p:nvPr/>
        </p:nvSpPr>
        <p:spPr bwMode="auto">
          <a:xfrm>
            <a:off x="3165954" y="5843419"/>
            <a:ext cx="96540" cy="0"/>
          </a:xfrm>
          <a:prstGeom prst="line">
            <a:avLst/>
          </a:prstGeom>
          <a:noFill/>
          <a:ln w="4763">
            <a:solidFill>
              <a:srgbClr val="000000"/>
            </a:solidFill>
            <a:round/>
            <a:headEnd/>
            <a:tailEnd/>
          </a:ln>
        </p:spPr>
        <p:txBody>
          <a:bodyPr/>
          <a:lstStyle/>
          <a:p>
            <a:endParaRPr lang="en-US"/>
          </a:p>
        </p:txBody>
      </p:sp>
      <p:sp>
        <p:nvSpPr>
          <p:cNvPr id="72" name="Freeform 71"/>
          <p:cNvSpPr>
            <a:spLocks/>
          </p:cNvSpPr>
          <p:nvPr/>
        </p:nvSpPr>
        <p:spPr bwMode="auto">
          <a:xfrm>
            <a:off x="3165954" y="5827656"/>
            <a:ext cx="47527" cy="30212"/>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close/>
              </a:path>
            </a:pathLst>
          </a:custGeom>
          <a:solidFill>
            <a:srgbClr val="000000"/>
          </a:solidFill>
          <a:ln w="9525">
            <a:noFill/>
            <a:round/>
            <a:headEnd/>
            <a:tailEnd/>
          </a:ln>
        </p:spPr>
        <p:txBody>
          <a:bodyPr/>
          <a:lstStyle/>
          <a:p>
            <a:endParaRPr lang="en-US"/>
          </a:p>
        </p:txBody>
      </p:sp>
      <p:sp>
        <p:nvSpPr>
          <p:cNvPr id="73" name="Freeform 72"/>
          <p:cNvSpPr>
            <a:spLocks/>
          </p:cNvSpPr>
          <p:nvPr/>
        </p:nvSpPr>
        <p:spPr bwMode="auto">
          <a:xfrm>
            <a:off x="3165954" y="5827656"/>
            <a:ext cx="47527" cy="30212"/>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path>
            </a:pathLst>
          </a:custGeom>
          <a:noFill/>
          <a:ln w="4763">
            <a:solidFill>
              <a:srgbClr val="000000"/>
            </a:solidFill>
            <a:round/>
            <a:headEnd/>
            <a:tailEnd/>
          </a:ln>
        </p:spPr>
        <p:txBody>
          <a:bodyPr/>
          <a:lstStyle/>
          <a:p>
            <a:endParaRPr lang="en-US"/>
          </a:p>
        </p:txBody>
      </p:sp>
      <p:sp>
        <p:nvSpPr>
          <p:cNvPr id="74" name="Line 187"/>
          <p:cNvSpPr>
            <a:spLocks noChangeShapeType="1"/>
          </p:cNvSpPr>
          <p:nvPr/>
        </p:nvSpPr>
        <p:spPr bwMode="auto">
          <a:xfrm flipV="1">
            <a:off x="3033771" y="5877571"/>
            <a:ext cx="1485" cy="256141"/>
          </a:xfrm>
          <a:prstGeom prst="line">
            <a:avLst/>
          </a:prstGeom>
          <a:noFill/>
          <a:ln w="4763">
            <a:solidFill>
              <a:srgbClr val="000000"/>
            </a:solidFill>
            <a:round/>
            <a:headEnd/>
            <a:tailEnd/>
          </a:ln>
        </p:spPr>
        <p:txBody>
          <a:bodyPr/>
          <a:lstStyle/>
          <a:p>
            <a:endParaRPr lang="en-US"/>
          </a:p>
        </p:txBody>
      </p:sp>
      <p:sp>
        <p:nvSpPr>
          <p:cNvPr id="75" name="Freeform 74"/>
          <p:cNvSpPr>
            <a:spLocks/>
          </p:cNvSpPr>
          <p:nvPr/>
        </p:nvSpPr>
        <p:spPr bwMode="auto">
          <a:xfrm>
            <a:off x="3015948" y="6091678"/>
            <a:ext cx="35645" cy="42033"/>
          </a:xfrm>
          <a:custGeom>
            <a:avLst/>
            <a:gdLst>
              <a:gd name="T0" fmla="*/ 2147483647 w 28"/>
              <a:gd name="T1" fmla="*/ 2147483647 h 38"/>
              <a:gd name="T2" fmla="*/ 2147483647 w 28"/>
              <a:gd name="T3" fmla="*/ 0 h 38"/>
              <a:gd name="T4" fmla="*/ 2147483647 w 28"/>
              <a:gd name="T5" fmla="*/ 0 h 38"/>
              <a:gd name="T6" fmla="*/ 2147483647 w 28"/>
              <a:gd name="T7" fmla="*/ 2147483647 h 38"/>
              <a:gd name="T8" fmla="*/ 2147483647 w 28"/>
              <a:gd name="T9" fmla="*/ 2147483647 h 38"/>
              <a:gd name="T10" fmla="*/ 0 w 28"/>
              <a:gd name="T11" fmla="*/ 0 h 38"/>
              <a:gd name="T12" fmla="*/ 0 w 28"/>
              <a:gd name="T13" fmla="*/ 0 h 38"/>
              <a:gd name="T14" fmla="*/ 2147483647 w 28"/>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8"/>
              <a:gd name="T26" fmla="*/ 28 w 28"/>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8">
                <a:moveTo>
                  <a:pt x="14" y="38"/>
                </a:moveTo>
                <a:lnTo>
                  <a:pt x="28" y="0"/>
                </a:lnTo>
                <a:lnTo>
                  <a:pt x="14" y="17"/>
                </a:lnTo>
                <a:lnTo>
                  <a:pt x="0" y="0"/>
                </a:lnTo>
                <a:lnTo>
                  <a:pt x="14" y="38"/>
                </a:lnTo>
                <a:close/>
              </a:path>
            </a:pathLst>
          </a:custGeom>
          <a:solidFill>
            <a:srgbClr val="000000"/>
          </a:solidFill>
          <a:ln w="9525">
            <a:noFill/>
            <a:round/>
            <a:headEnd/>
            <a:tailEnd/>
          </a:ln>
        </p:spPr>
        <p:txBody>
          <a:bodyPr/>
          <a:lstStyle/>
          <a:p>
            <a:endParaRPr lang="en-US"/>
          </a:p>
        </p:txBody>
      </p:sp>
      <p:sp>
        <p:nvSpPr>
          <p:cNvPr id="76" name="Freeform 75"/>
          <p:cNvSpPr>
            <a:spLocks/>
          </p:cNvSpPr>
          <p:nvPr/>
        </p:nvSpPr>
        <p:spPr bwMode="auto">
          <a:xfrm>
            <a:off x="3015948" y="6091678"/>
            <a:ext cx="35645" cy="42033"/>
          </a:xfrm>
          <a:custGeom>
            <a:avLst/>
            <a:gdLst>
              <a:gd name="T0" fmla="*/ 2147483647 w 28"/>
              <a:gd name="T1" fmla="*/ 2147483647 h 38"/>
              <a:gd name="T2" fmla="*/ 2147483647 w 28"/>
              <a:gd name="T3" fmla="*/ 0 h 38"/>
              <a:gd name="T4" fmla="*/ 2147483647 w 28"/>
              <a:gd name="T5" fmla="*/ 0 h 38"/>
              <a:gd name="T6" fmla="*/ 2147483647 w 28"/>
              <a:gd name="T7" fmla="*/ 2147483647 h 38"/>
              <a:gd name="T8" fmla="*/ 2147483647 w 28"/>
              <a:gd name="T9" fmla="*/ 2147483647 h 38"/>
              <a:gd name="T10" fmla="*/ 0 w 28"/>
              <a:gd name="T11" fmla="*/ 0 h 38"/>
              <a:gd name="T12" fmla="*/ 0 w 28"/>
              <a:gd name="T13" fmla="*/ 0 h 38"/>
              <a:gd name="T14" fmla="*/ 2147483647 w 28"/>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8"/>
              <a:gd name="T26" fmla="*/ 28 w 28"/>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8">
                <a:moveTo>
                  <a:pt x="14" y="38"/>
                </a:moveTo>
                <a:lnTo>
                  <a:pt x="28" y="0"/>
                </a:lnTo>
                <a:lnTo>
                  <a:pt x="14" y="17"/>
                </a:lnTo>
                <a:lnTo>
                  <a:pt x="0" y="0"/>
                </a:lnTo>
                <a:lnTo>
                  <a:pt x="14" y="38"/>
                </a:lnTo>
              </a:path>
            </a:pathLst>
          </a:custGeom>
          <a:noFill/>
          <a:ln w="4763">
            <a:solidFill>
              <a:srgbClr val="000000"/>
            </a:solidFill>
            <a:round/>
            <a:headEnd/>
            <a:tailEnd/>
          </a:ln>
        </p:spPr>
        <p:txBody>
          <a:bodyPr/>
          <a:lstStyle/>
          <a:p>
            <a:endParaRPr lang="en-US"/>
          </a:p>
        </p:txBody>
      </p:sp>
      <p:sp>
        <p:nvSpPr>
          <p:cNvPr id="77" name="Freeform 76"/>
          <p:cNvSpPr>
            <a:spLocks/>
          </p:cNvSpPr>
          <p:nvPr/>
        </p:nvSpPr>
        <p:spPr bwMode="auto">
          <a:xfrm>
            <a:off x="786638" y="5207665"/>
            <a:ext cx="2168416" cy="596347"/>
          </a:xfrm>
          <a:custGeom>
            <a:avLst/>
            <a:gdLst>
              <a:gd name="T0" fmla="*/ 2147483647 w 1731"/>
              <a:gd name="T1" fmla="*/ 2147483647 h 539"/>
              <a:gd name="T2" fmla="*/ 2147483647 w 1731"/>
              <a:gd name="T3" fmla="*/ 2147483647 h 539"/>
              <a:gd name="T4" fmla="*/ 0 w 1731"/>
              <a:gd name="T5" fmla="*/ 2147483647 h 539"/>
              <a:gd name="T6" fmla="*/ 0 w 1731"/>
              <a:gd name="T7" fmla="*/ 0 h 539"/>
              <a:gd name="T8" fmla="*/ 0 60000 65536"/>
              <a:gd name="T9" fmla="*/ 0 60000 65536"/>
              <a:gd name="T10" fmla="*/ 0 60000 65536"/>
              <a:gd name="T11" fmla="*/ 0 60000 65536"/>
              <a:gd name="T12" fmla="*/ 0 w 1731"/>
              <a:gd name="T13" fmla="*/ 0 h 539"/>
              <a:gd name="T14" fmla="*/ 1731 w 1731"/>
              <a:gd name="T15" fmla="*/ 539 h 539"/>
            </a:gdLst>
            <a:ahLst/>
            <a:cxnLst>
              <a:cxn ang="T8">
                <a:pos x="T0" y="T1"/>
              </a:cxn>
              <a:cxn ang="T9">
                <a:pos x="T2" y="T3"/>
              </a:cxn>
              <a:cxn ang="T10">
                <a:pos x="T4" y="T5"/>
              </a:cxn>
              <a:cxn ang="T11">
                <a:pos x="T6" y="T7"/>
              </a:cxn>
            </a:cxnLst>
            <a:rect l="T12" t="T13" r="T14" b="T15"/>
            <a:pathLst>
              <a:path w="1731" h="539">
                <a:moveTo>
                  <a:pt x="1731" y="539"/>
                </a:moveTo>
                <a:lnTo>
                  <a:pt x="1731" y="431"/>
                </a:lnTo>
                <a:lnTo>
                  <a:pt x="0" y="427"/>
                </a:lnTo>
                <a:lnTo>
                  <a:pt x="0" y="0"/>
                </a:lnTo>
              </a:path>
            </a:pathLst>
          </a:custGeom>
          <a:noFill/>
          <a:ln w="4763">
            <a:solidFill>
              <a:srgbClr val="000000"/>
            </a:solidFill>
            <a:round/>
            <a:headEnd/>
            <a:tailEnd/>
          </a:ln>
        </p:spPr>
        <p:txBody>
          <a:bodyPr/>
          <a:lstStyle/>
          <a:p>
            <a:endParaRPr lang="en-US"/>
          </a:p>
        </p:txBody>
      </p:sp>
      <p:sp>
        <p:nvSpPr>
          <p:cNvPr id="78" name="Freeform 77"/>
          <p:cNvSpPr>
            <a:spLocks/>
          </p:cNvSpPr>
          <p:nvPr/>
        </p:nvSpPr>
        <p:spPr bwMode="auto">
          <a:xfrm>
            <a:off x="2937231" y="5758039"/>
            <a:ext cx="35645" cy="45973"/>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79" name="Freeform 78"/>
          <p:cNvSpPr>
            <a:spLocks/>
          </p:cNvSpPr>
          <p:nvPr/>
        </p:nvSpPr>
        <p:spPr bwMode="auto">
          <a:xfrm>
            <a:off x="2937231" y="5758039"/>
            <a:ext cx="35645" cy="45973"/>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80" name="Freeform 79"/>
          <p:cNvSpPr>
            <a:spLocks/>
          </p:cNvSpPr>
          <p:nvPr/>
        </p:nvSpPr>
        <p:spPr bwMode="auto">
          <a:xfrm>
            <a:off x="3201600" y="3663016"/>
            <a:ext cx="310411" cy="74872"/>
          </a:xfrm>
          <a:custGeom>
            <a:avLst/>
            <a:gdLst>
              <a:gd name="T0" fmla="*/ 0 w 388"/>
              <a:gd name="T1" fmla="*/ 0 h 63"/>
              <a:gd name="T2" fmla="*/ 2147483647 w 388"/>
              <a:gd name="T3" fmla="*/ 0 h 63"/>
              <a:gd name="T4" fmla="*/ 2147483647 w 388"/>
              <a:gd name="T5" fmla="*/ 2147483647 h 63"/>
              <a:gd name="T6" fmla="*/ 2147483647 w 388"/>
              <a:gd name="T7" fmla="*/ 2147483647 h 63"/>
              <a:gd name="T8" fmla="*/ 0 w 388"/>
              <a:gd name="T9" fmla="*/ 0 h 63"/>
              <a:gd name="T10" fmla="*/ 0 60000 65536"/>
              <a:gd name="T11" fmla="*/ 0 60000 65536"/>
              <a:gd name="T12" fmla="*/ 0 60000 65536"/>
              <a:gd name="T13" fmla="*/ 0 60000 65536"/>
              <a:gd name="T14" fmla="*/ 0 60000 65536"/>
              <a:gd name="T15" fmla="*/ 0 w 388"/>
              <a:gd name="T16" fmla="*/ 0 h 63"/>
              <a:gd name="T17" fmla="*/ 388 w 388"/>
              <a:gd name="T18" fmla="*/ 63 h 63"/>
            </a:gdLst>
            <a:ahLst/>
            <a:cxnLst>
              <a:cxn ang="T10">
                <a:pos x="T0" y="T1"/>
              </a:cxn>
              <a:cxn ang="T11">
                <a:pos x="T2" y="T3"/>
              </a:cxn>
              <a:cxn ang="T12">
                <a:pos x="T4" y="T5"/>
              </a:cxn>
              <a:cxn ang="T13">
                <a:pos x="T6" y="T7"/>
              </a:cxn>
              <a:cxn ang="T14">
                <a:pos x="T8" y="T9"/>
              </a:cxn>
            </a:cxnLst>
            <a:rect l="T15" t="T16" r="T17" b="T18"/>
            <a:pathLst>
              <a:path w="388" h="63">
                <a:moveTo>
                  <a:pt x="0" y="0"/>
                </a:moveTo>
                <a:lnTo>
                  <a:pt x="388" y="0"/>
                </a:lnTo>
                <a:lnTo>
                  <a:pt x="339" y="63"/>
                </a:lnTo>
                <a:lnTo>
                  <a:pt x="49" y="63"/>
                </a:lnTo>
                <a:lnTo>
                  <a:pt x="0" y="0"/>
                </a:lnTo>
              </a:path>
            </a:pathLst>
          </a:custGeom>
          <a:noFill/>
          <a:ln w="11113">
            <a:solidFill>
              <a:srgbClr val="000000"/>
            </a:solidFill>
            <a:round/>
            <a:headEnd/>
            <a:tailEnd/>
          </a:ln>
        </p:spPr>
        <p:txBody>
          <a:bodyPr/>
          <a:lstStyle/>
          <a:p>
            <a:endParaRPr lang="en-US"/>
          </a:p>
        </p:txBody>
      </p:sp>
      <p:sp>
        <p:nvSpPr>
          <p:cNvPr id="81" name="Rectangle 80"/>
          <p:cNvSpPr>
            <a:spLocks noChangeArrowheads="1"/>
          </p:cNvSpPr>
          <p:nvPr/>
        </p:nvSpPr>
        <p:spPr bwMode="auto">
          <a:xfrm>
            <a:off x="3596667" y="3663016"/>
            <a:ext cx="158919"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BSEL</a:t>
            </a:r>
            <a:endParaRPr lang="en-US" b="0"/>
          </a:p>
        </p:txBody>
      </p:sp>
      <p:sp>
        <p:nvSpPr>
          <p:cNvPr id="82" name="Line 222"/>
          <p:cNvSpPr>
            <a:spLocks noChangeShapeType="1"/>
          </p:cNvSpPr>
          <p:nvPr/>
        </p:nvSpPr>
        <p:spPr bwMode="auto">
          <a:xfrm>
            <a:off x="3486761" y="3702422"/>
            <a:ext cx="96540" cy="0"/>
          </a:xfrm>
          <a:prstGeom prst="line">
            <a:avLst/>
          </a:prstGeom>
          <a:noFill/>
          <a:ln w="4763">
            <a:solidFill>
              <a:srgbClr val="000000"/>
            </a:solidFill>
            <a:round/>
            <a:headEnd/>
            <a:tailEnd/>
          </a:ln>
        </p:spPr>
        <p:txBody>
          <a:bodyPr/>
          <a:lstStyle/>
          <a:p>
            <a:endParaRPr lang="en-US"/>
          </a:p>
        </p:txBody>
      </p:sp>
      <p:sp>
        <p:nvSpPr>
          <p:cNvPr id="83" name="Freeform 82"/>
          <p:cNvSpPr>
            <a:spLocks/>
          </p:cNvSpPr>
          <p:nvPr/>
        </p:nvSpPr>
        <p:spPr bwMode="auto">
          <a:xfrm>
            <a:off x="3486761" y="3681405"/>
            <a:ext cx="49013" cy="35466"/>
          </a:xfrm>
          <a:custGeom>
            <a:avLst/>
            <a:gdLst>
              <a:gd name="T0" fmla="*/ 0 w 39"/>
              <a:gd name="T1" fmla="*/ 2147483647 h 32"/>
              <a:gd name="T2" fmla="*/ 2147483647 w 39"/>
              <a:gd name="T3" fmla="*/ 2147483647 h 32"/>
              <a:gd name="T4" fmla="*/ 2147483647 w 39"/>
              <a:gd name="T5" fmla="*/ 2147483647 h 32"/>
              <a:gd name="T6" fmla="*/ 2147483647 w 39"/>
              <a:gd name="T7" fmla="*/ 2147483647 h 32"/>
              <a:gd name="T8" fmla="*/ 2147483647 w 39"/>
              <a:gd name="T9" fmla="*/ 2147483647 h 32"/>
              <a:gd name="T10" fmla="*/ 2147483647 w 39"/>
              <a:gd name="T11" fmla="*/ 0 h 32"/>
              <a:gd name="T12" fmla="*/ 2147483647 w 39"/>
              <a:gd name="T13" fmla="*/ 0 h 32"/>
              <a:gd name="T14" fmla="*/ 0 w 39"/>
              <a:gd name="T15" fmla="*/ 2147483647 h 32"/>
              <a:gd name="T16" fmla="*/ 0 60000 65536"/>
              <a:gd name="T17" fmla="*/ 0 60000 65536"/>
              <a:gd name="T18" fmla="*/ 0 60000 65536"/>
              <a:gd name="T19" fmla="*/ 0 60000 65536"/>
              <a:gd name="T20" fmla="*/ 0 60000 65536"/>
              <a:gd name="T21" fmla="*/ 0 60000 65536"/>
              <a:gd name="T22" fmla="*/ 0 60000 65536"/>
              <a:gd name="T23" fmla="*/ 0 60000 65536"/>
              <a:gd name="T24" fmla="*/ 0 w 39"/>
              <a:gd name="T25" fmla="*/ 0 h 32"/>
              <a:gd name="T26" fmla="*/ 39 w 39"/>
              <a:gd name="T27" fmla="*/ 32 h 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9" h="32">
                <a:moveTo>
                  <a:pt x="0" y="18"/>
                </a:moveTo>
                <a:lnTo>
                  <a:pt x="39" y="32"/>
                </a:lnTo>
                <a:lnTo>
                  <a:pt x="18" y="18"/>
                </a:lnTo>
                <a:lnTo>
                  <a:pt x="39" y="0"/>
                </a:lnTo>
                <a:lnTo>
                  <a:pt x="0" y="18"/>
                </a:lnTo>
                <a:close/>
              </a:path>
            </a:pathLst>
          </a:custGeom>
          <a:solidFill>
            <a:srgbClr val="000000"/>
          </a:solidFill>
          <a:ln w="9525">
            <a:noFill/>
            <a:round/>
            <a:headEnd/>
            <a:tailEnd/>
          </a:ln>
        </p:spPr>
        <p:txBody>
          <a:bodyPr/>
          <a:lstStyle/>
          <a:p>
            <a:endParaRPr lang="en-US"/>
          </a:p>
        </p:txBody>
      </p:sp>
      <p:sp>
        <p:nvSpPr>
          <p:cNvPr id="84" name="Freeform 83"/>
          <p:cNvSpPr>
            <a:spLocks/>
          </p:cNvSpPr>
          <p:nvPr/>
        </p:nvSpPr>
        <p:spPr bwMode="auto">
          <a:xfrm>
            <a:off x="3486761" y="3681405"/>
            <a:ext cx="49013" cy="35466"/>
          </a:xfrm>
          <a:custGeom>
            <a:avLst/>
            <a:gdLst>
              <a:gd name="T0" fmla="*/ 0 w 39"/>
              <a:gd name="T1" fmla="*/ 2147483647 h 32"/>
              <a:gd name="T2" fmla="*/ 2147483647 w 39"/>
              <a:gd name="T3" fmla="*/ 2147483647 h 32"/>
              <a:gd name="T4" fmla="*/ 2147483647 w 39"/>
              <a:gd name="T5" fmla="*/ 2147483647 h 32"/>
              <a:gd name="T6" fmla="*/ 2147483647 w 39"/>
              <a:gd name="T7" fmla="*/ 2147483647 h 32"/>
              <a:gd name="T8" fmla="*/ 2147483647 w 39"/>
              <a:gd name="T9" fmla="*/ 2147483647 h 32"/>
              <a:gd name="T10" fmla="*/ 2147483647 w 39"/>
              <a:gd name="T11" fmla="*/ 0 h 32"/>
              <a:gd name="T12" fmla="*/ 2147483647 w 39"/>
              <a:gd name="T13" fmla="*/ 0 h 32"/>
              <a:gd name="T14" fmla="*/ 0 w 39"/>
              <a:gd name="T15" fmla="*/ 2147483647 h 32"/>
              <a:gd name="T16" fmla="*/ 0 60000 65536"/>
              <a:gd name="T17" fmla="*/ 0 60000 65536"/>
              <a:gd name="T18" fmla="*/ 0 60000 65536"/>
              <a:gd name="T19" fmla="*/ 0 60000 65536"/>
              <a:gd name="T20" fmla="*/ 0 60000 65536"/>
              <a:gd name="T21" fmla="*/ 0 60000 65536"/>
              <a:gd name="T22" fmla="*/ 0 60000 65536"/>
              <a:gd name="T23" fmla="*/ 0 60000 65536"/>
              <a:gd name="T24" fmla="*/ 0 w 39"/>
              <a:gd name="T25" fmla="*/ 0 h 32"/>
              <a:gd name="T26" fmla="*/ 39 w 39"/>
              <a:gd name="T27" fmla="*/ 32 h 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9" h="32">
                <a:moveTo>
                  <a:pt x="0" y="18"/>
                </a:moveTo>
                <a:lnTo>
                  <a:pt x="39" y="32"/>
                </a:lnTo>
                <a:lnTo>
                  <a:pt x="18" y="18"/>
                </a:lnTo>
                <a:lnTo>
                  <a:pt x="39" y="0"/>
                </a:lnTo>
                <a:lnTo>
                  <a:pt x="0" y="18"/>
                </a:lnTo>
              </a:path>
            </a:pathLst>
          </a:custGeom>
          <a:noFill/>
          <a:ln w="4763">
            <a:solidFill>
              <a:srgbClr val="000000"/>
            </a:solidFill>
            <a:round/>
            <a:headEnd/>
            <a:tailEnd/>
          </a:ln>
        </p:spPr>
        <p:txBody>
          <a:bodyPr/>
          <a:lstStyle/>
          <a:p>
            <a:endParaRPr lang="en-US"/>
          </a:p>
        </p:txBody>
      </p:sp>
      <p:sp>
        <p:nvSpPr>
          <p:cNvPr id="85" name="Line 265"/>
          <p:cNvSpPr>
            <a:spLocks noChangeShapeType="1"/>
          </p:cNvSpPr>
          <p:nvPr/>
        </p:nvSpPr>
        <p:spPr bwMode="auto">
          <a:xfrm>
            <a:off x="2721051" y="3044825"/>
            <a:ext cx="0" cy="609600"/>
          </a:xfrm>
          <a:prstGeom prst="line">
            <a:avLst/>
          </a:prstGeom>
          <a:noFill/>
          <a:ln w="4763">
            <a:solidFill>
              <a:srgbClr val="000000"/>
            </a:solidFill>
            <a:round/>
            <a:headEnd/>
            <a:tailEnd/>
          </a:ln>
        </p:spPr>
        <p:txBody>
          <a:bodyPr/>
          <a:lstStyle/>
          <a:p>
            <a:endParaRPr lang="en-US"/>
          </a:p>
        </p:txBody>
      </p:sp>
      <p:sp>
        <p:nvSpPr>
          <p:cNvPr id="86" name="Freeform 85"/>
          <p:cNvSpPr>
            <a:spLocks/>
          </p:cNvSpPr>
          <p:nvPr/>
        </p:nvSpPr>
        <p:spPr bwMode="auto">
          <a:xfrm>
            <a:off x="3452602" y="3620982"/>
            <a:ext cx="35645" cy="47287"/>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87" name="Line 271"/>
          <p:cNvSpPr>
            <a:spLocks noChangeShapeType="1"/>
          </p:cNvSpPr>
          <p:nvPr/>
        </p:nvSpPr>
        <p:spPr bwMode="auto">
          <a:xfrm flipV="1">
            <a:off x="2680288" y="3737293"/>
            <a:ext cx="1485" cy="332920"/>
          </a:xfrm>
          <a:prstGeom prst="line">
            <a:avLst/>
          </a:prstGeom>
          <a:noFill/>
          <a:ln w="4763">
            <a:solidFill>
              <a:srgbClr val="000000"/>
            </a:solidFill>
            <a:round/>
            <a:headEnd/>
            <a:tailEnd/>
          </a:ln>
        </p:spPr>
        <p:txBody>
          <a:bodyPr/>
          <a:lstStyle/>
          <a:p>
            <a:endParaRPr lang="en-US"/>
          </a:p>
        </p:txBody>
      </p:sp>
      <p:sp>
        <p:nvSpPr>
          <p:cNvPr id="88" name="Freeform 87"/>
          <p:cNvSpPr>
            <a:spLocks/>
          </p:cNvSpPr>
          <p:nvPr/>
        </p:nvSpPr>
        <p:spPr bwMode="auto">
          <a:xfrm>
            <a:off x="2662467" y="4026867"/>
            <a:ext cx="34160" cy="43346"/>
          </a:xfrm>
          <a:custGeom>
            <a:avLst/>
            <a:gdLst>
              <a:gd name="T0" fmla="*/ 2147483647 w 28"/>
              <a:gd name="T1" fmla="*/ 2147483647 h 39"/>
              <a:gd name="T2" fmla="*/ 2147483647 w 28"/>
              <a:gd name="T3" fmla="*/ 0 h 39"/>
              <a:gd name="T4" fmla="*/ 2147483647 w 28"/>
              <a:gd name="T5" fmla="*/ 0 h 39"/>
              <a:gd name="T6" fmla="*/ 2147483647 w 28"/>
              <a:gd name="T7" fmla="*/ 2147483647 h 39"/>
              <a:gd name="T8" fmla="*/ 2147483647 w 28"/>
              <a:gd name="T9" fmla="*/ 2147483647 h 39"/>
              <a:gd name="T10" fmla="*/ 0 w 28"/>
              <a:gd name="T11" fmla="*/ 0 h 39"/>
              <a:gd name="T12" fmla="*/ 0 w 28"/>
              <a:gd name="T13" fmla="*/ 0 h 39"/>
              <a:gd name="T14" fmla="*/ 2147483647 w 28"/>
              <a:gd name="T15" fmla="*/ 2147483647 h 39"/>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9"/>
              <a:gd name="T26" fmla="*/ 28 w 28"/>
              <a:gd name="T27" fmla="*/ 39 h 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9">
                <a:moveTo>
                  <a:pt x="14" y="39"/>
                </a:moveTo>
                <a:lnTo>
                  <a:pt x="28" y="0"/>
                </a:lnTo>
                <a:lnTo>
                  <a:pt x="14" y="18"/>
                </a:lnTo>
                <a:lnTo>
                  <a:pt x="0" y="0"/>
                </a:lnTo>
                <a:lnTo>
                  <a:pt x="14" y="39"/>
                </a:lnTo>
                <a:close/>
              </a:path>
            </a:pathLst>
          </a:custGeom>
          <a:solidFill>
            <a:srgbClr val="000000"/>
          </a:solidFill>
          <a:ln w="9525">
            <a:noFill/>
            <a:round/>
            <a:headEnd/>
            <a:tailEnd/>
          </a:ln>
        </p:spPr>
        <p:txBody>
          <a:bodyPr/>
          <a:lstStyle/>
          <a:p>
            <a:endParaRPr lang="en-US"/>
          </a:p>
        </p:txBody>
      </p:sp>
      <p:sp>
        <p:nvSpPr>
          <p:cNvPr id="89" name="Freeform 88"/>
          <p:cNvSpPr>
            <a:spLocks/>
          </p:cNvSpPr>
          <p:nvPr/>
        </p:nvSpPr>
        <p:spPr bwMode="auto">
          <a:xfrm>
            <a:off x="2662467" y="4026867"/>
            <a:ext cx="34160" cy="43346"/>
          </a:xfrm>
          <a:custGeom>
            <a:avLst/>
            <a:gdLst>
              <a:gd name="T0" fmla="*/ 2147483647 w 28"/>
              <a:gd name="T1" fmla="*/ 2147483647 h 39"/>
              <a:gd name="T2" fmla="*/ 2147483647 w 28"/>
              <a:gd name="T3" fmla="*/ 0 h 39"/>
              <a:gd name="T4" fmla="*/ 2147483647 w 28"/>
              <a:gd name="T5" fmla="*/ 0 h 39"/>
              <a:gd name="T6" fmla="*/ 2147483647 w 28"/>
              <a:gd name="T7" fmla="*/ 2147483647 h 39"/>
              <a:gd name="T8" fmla="*/ 2147483647 w 28"/>
              <a:gd name="T9" fmla="*/ 2147483647 h 39"/>
              <a:gd name="T10" fmla="*/ 0 w 28"/>
              <a:gd name="T11" fmla="*/ 0 h 39"/>
              <a:gd name="T12" fmla="*/ 0 w 28"/>
              <a:gd name="T13" fmla="*/ 0 h 39"/>
              <a:gd name="T14" fmla="*/ 2147483647 w 28"/>
              <a:gd name="T15" fmla="*/ 2147483647 h 39"/>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9"/>
              <a:gd name="T26" fmla="*/ 28 w 28"/>
              <a:gd name="T27" fmla="*/ 39 h 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9">
                <a:moveTo>
                  <a:pt x="14" y="39"/>
                </a:moveTo>
                <a:lnTo>
                  <a:pt x="28" y="0"/>
                </a:lnTo>
                <a:lnTo>
                  <a:pt x="14" y="18"/>
                </a:lnTo>
                <a:lnTo>
                  <a:pt x="0" y="0"/>
                </a:lnTo>
                <a:lnTo>
                  <a:pt x="14" y="39"/>
                </a:lnTo>
              </a:path>
            </a:pathLst>
          </a:custGeom>
          <a:noFill/>
          <a:ln w="4763">
            <a:solidFill>
              <a:srgbClr val="000000"/>
            </a:solidFill>
            <a:round/>
            <a:headEnd/>
            <a:tailEnd/>
          </a:ln>
        </p:spPr>
        <p:txBody>
          <a:bodyPr/>
          <a:lstStyle/>
          <a:p>
            <a:endParaRPr lang="en-US"/>
          </a:p>
        </p:txBody>
      </p:sp>
      <p:sp>
        <p:nvSpPr>
          <p:cNvPr id="90" name="Line 274"/>
          <p:cNvSpPr>
            <a:spLocks noChangeShapeType="1"/>
          </p:cNvSpPr>
          <p:nvPr/>
        </p:nvSpPr>
        <p:spPr bwMode="auto">
          <a:xfrm flipV="1">
            <a:off x="3388737" y="3740468"/>
            <a:ext cx="0" cy="329745"/>
          </a:xfrm>
          <a:prstGeom prst="line">
            <a:avLst/>
          </a:prstGeom>
          <a:noFill/>
          <a:ln w="4763">
            <a:solidFill>
              <a:srgbClr val="000000"/>
            </a:solidFill>
            <a:round/>
            <a:headEnd/>
            <a:tailEnd/>
          </a:ln>
        </p:spPr>
        <p:txBody>
          <a:bodyPr/>
          <a:lstStyle/>
          <a:p>
            <a:endParaRPr lang="en-US"/>
          </a:p>
        </p:txBody>
      </p:sp>
      <p:sp>
        <p:nvSpPr>
          <p:cNvPr id="91" name="Freeform 90"/>
          <p:cNvSpPr>
            <a:spLocks/>
          </p:cNvSpPr>
          <p:nvPr/>
        </p:nvSpPr>
        <p:spPr bwMode="auto">
          <a:xfrm>
            <a:off x="3370914" y="4026867"/>
            <a:ext cx="35645" cy="43346"/>
          </a:xfrm>
          <a:custGeom>
            <a:avLst/>
            <a:gdLst>
              <a:gd name="T0" fmla="*/ 2147483647 w 28"/>
              <a:gd name="T1" fmla="*/ 2147483647 h 39"/>
              <a:gd name="T2" fmla="*/ 2147483647 w 28"/>
              <a:gd name="T3" fmla="*/ 0 h 39"/>
              <a:gd name="T4" fmla="*/ 2147483647 w 28"/>
              <a:gd name="T5" fmla="*/ 0 h 39"/>
              <a:gd name="T6" fmla="*/ 2147483647 w 28"/>
              <a:gd name="T7" fmla="*/ 2147483647 h 39"/>
              <a:gd name="T8" fmla="*/ 2147483647 w 28"/>
              <a:gd name="T9" fmla="*/ 2147483647 h 39"/>
              <a:gd name="T10" fmla="*/ 0 w 28"/>
              <a:gd name="T11" fmla="*/ 0 h 39"/>
              <a:gd name="T12" fmla="*/ 0 w 28"/>
              <a:gd name="T13" fmla="*/ 0 h 39"/>
              <a:gd name="T14" fmla="*/ 2147483647 w 28"/>
              <a:gd name="T15" fmla="*/ 2147483647 h 39"/>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9"/>
              <a:gd name="T26" fmla="*/ 28 w 28"/>
              <a:gd name="T27" fmla="*/ 39 h 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9">
                <a:moveTo>
                  <a:pt x="14" y="39"/>
                </a:moveTo>
                <a:lnTo>
                  <a:pt x="28" y="0"/>
                </a:lnTo>
                <a:lnTo>
                  <a:pt x="14" y="18"/>
                </a:lnTo>
                <a:lnTo>
                  <a:pt x="0" y="0"/>
                </a:lnTo>
                <a:lnTo>
                  <a:pt x="14" y="39"/>
                </a:lnTo>
                <a:close/>
              </a:path>
            </a:pathLst>
          </a:custGeom>
          <a:solidFill>
            <a:srgbClr val="000000"/>
          </a:solidFill>
          <a:ln w="9525">
            <a:noFill/>
            <a:round/>
            <a:headEnd/>
            <a:tailEnd/>
          </a:ln>
        </p:spPr>
        <p:txBody>
          <a:bodyPr/>
          <a:lstStyle/>
          <a:p>
            <a:endParaRPr lang="en-US"/>
          </a:p>
        </p:txBody>
      </p:sp>
      <p:sp>
        <p:nvSpPr>
          <p:cNvPr id="92" name="Freeform 91"/>
          <p:cNvSpPr>
            <a:spLocks/>
          </p:cNvSpPr>
          <p:nvPr/>
        </p:nvSpPr>
        <p:spPr bwMode="auto">
          <a:xfrm>
            <a:off x="3370914" y="4026867"/>
            <a:ext cx="35645" cy="43346"/>
          </a:xfrm>
          <a:custGeom>
            <a:avLst/>
            <a:gdLst>
              <a:gd name="T0" fmla="*/ 2147483647 w 28"/>
              <a:gd name="T1" fmla="*/ 2147483647 h 39"/>
              <a:gd name="T2" fmla="*/ 2147483647 w 28"/>
              <a:gd name="T3" fmla="*/ 0 h 39"/>
              <a:gd name="T4" fmla="*/ 2147483647 w 28"/>
              <a:gd name="T5" fmla="*/ 0 h 39"/>
              <a:gd name="T6" fmla="*/ 2147483647 w 28"/>
              <a:gd name="T7" fmla="*/ 2147483647 h 39"/>
              <a:gd name="T8" fmla="*/ 2147483647 w 28"/>
              <a:gd name="T9" fmla="*/ 2147483647 h 39"/>
              <a:gd name="T10" fmla="*/ 0 w 28"/>
              <a:gd name="T11" fmla="*/ 0 h 39"/>
              <a:gd name="T12" fmla="*/ 0 w 28"/>
              <a:gd name="T13" fmla="*/ 0 h 39"/>
              <a:gd name="T14" fmla="*/ 2147483647 w 28"/>
              <a:gd name="T15" fmla="*/ 2147483647 h 39"/>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9"/>
              <a:gd name="T26" fmla="*/ 28 w 28"/>
              <a:gd name="T27" fmla="*/ 39 h 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9">
                <a:moveTo>
                  <a:pt x="14" y="39"/>
                </a:moveTo>
                <a:lnTo>
                  <a:pt x="28" y="0"/>
                </a:lnTo>
                <a:lnTo>
                  <a:pt x="14" y="18"/>
                </a:lnTo>
                <a:lnTo>
                  <a:pt x="0" y="0"/>
                </a:lnTo>
                <a:lnTo>
                  <a:pt x="14" y="39"/>
                </a:lnTo>
              </a:path>
            </a:pathLst>
          </a:custGeom>
          <a:noFill/>
          <a:ln w="4763">
            <a:solidFill>
              <a:srgbClr val="000000"/>
            </a:solidFill>
            <a:round/>
            <a:headEnd/>
            <a:tailEnd/>
          </a:ln>
        </p:spPr>
        <p:txBody>
          <a:bodyPr/>
          <a:lstStyle/>
          <a:p>
            <a:endParaRPr lang="en-US"/>
          </a:p>
        </p:txBody>
      </p:sp>
      <p:sp>
        <p:nvSpPr>
          <p:cNvPr id="93" name="Freeform 92"/>
          <p:cNvSpPr>
            <a:spLocks/>
          </p:cNvSpPr>
          <p:nvPr/>
        </p:nvSpPr>
        <p:spPr bwMode="auto">
          <a:xfrm>
            <a:off x="4060055" y="4754627"/>
            <a:ext cx="35645" cy="45973"/>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94" name="Freeform 93"/>
          <p:cNvSpPr>
            <a:spLocks/>
          </p:cNvSpPr>
          <p:nvPr/>
        </p:nvSpPr>
        <p:spPr bwMode="auto">
          <a:xfrm>
            <a:off x="3033771" y="4579280"/>
            <a:ext cx="709934" cy="278470"/>
          </a:xfrm>
          <a:custGeom>
            <a:avLst/>
            <a:gdLst>
              <a:gd name="T0" fmla="*/ 2147483647 w 567"/>
              <a:gd name="T1" fmla="*/ 2147483647 h 252"/>
              <a:gd name="T2" fmla="*/ 0 w 567"/>
              <a:gd name="T3" fmla="*/ 2147483647 h 252"/>
              <a:gd name="T4" fmla="*/ 0 w 567"/>
              <a:gd name="T5" fmla="*/ 0 h 252"/>
              <a:gd name="T6" fmla="*/ 0 w 567"/>
              <a:gd name="T7" fmla="*/ 0 h 252"/>
              <a:gd name="T8" fmla="*/ 0 60000 65536"/>
              <a:gd name="T9" fmla="*/ 0 60000 65536"/>
              <a:gd name="T10" fmla="*/ 0 60000 65536"/>
              <a:gd name="T11" fmla="*/ 0 60000 65536"/>
              <a:gd name="T12" fmla="*/ 0 w 567"/>
              <a:gd name="T13" fmla="*/ 0 h 252"/>
              <a:gd name="T14" fmla="*/ 567 w 567"/>
              <a:gd name="T15" fmla="*/ 252 h 252"/>
            </a:gdLst>
            <a:ahLst/>
            <a:cxnLst>
              <a:cxn ang="T8">
                <a:pos x="T0" y="T1"/>
              </a:cxn>
              <a:cxn ang="T9">
                <a:pos x="T2" y="T3"/>
              </a:cxn>
              <a:cxn ang="T10">
                <a:pos x="T4" y="T5"/>
              </a:cxn>
              <a:cxn ang="T11">
                <a:pos x="T6" y="T7"/>
              </a:cxn>
            </a:cxnLst>
            <a:rect l="T12" t="T13" r="T14" b="T15"/>
            <a:pathLst>
              <a:path w="567" h="252">
                <a:moveTo>
                  <a:pt x="567" y="252"/>
                </a:moveTo>
                <a:lnTo>
                  <a:pt x="0" y="252"/>
                </a:lnTo>
                <a:lnTo>
                  <a:pt x="0" y="0"/>
                </a:lnTo>
              </a:path>
            </a:pathLst>
          </a:custGeom>
          <a:noFill/>
          <a:ln w="4763">
            <a:solidFill>
              <a:srgbClr val="000000"/>
            </a:solidFill>
            <a:round/>
            <a:headEnd/>
            <a:tailEnd/>
          </a:ln>
        </p:spPr>
        <p:txBody>
          <a:bodyPr/>
          <a:lstStyle/>
          <a:p>
            <a:endParaRPr lang="en-US"/>
          </a:p>
        </p:txBody>
      </p:sp>
      <p:sp>
        <p:nvSpPr>
          <p:cNvPr id="95" name="Freeform 94"/>
          <p:cNvSpPr>
            <a:spLocks/>
          </p:cNvSpPr>
          <p:nvPr/>
        </p:nvSpPr>
        <p:spPr bwMode="auto">
          <a:xfrm>
            <a:off x="3691721" y="4845275"/>
            <a:ext cx="51983" cy="31525"/>
          </a:xfrm>
          <a:custGeom>
            <a:avLst/>
            <a:gdLst>
              <a:gd name="T0" fmla="*/ 2147483647 w 42"/>
              <a:gd name="T1" fmla="*/ 2147483647 h 28"/>
              <a:gd name="T2" fmla="*/ 0 w 42"/>
              <a:gd name="T3" fmla="*/ 0 h 28"/>
              <a:gd name="T4" fmla="*/ 0 w 42"/>
              <a:gd name="T5" fmla="*/ 0 h 28"/>
              <a:gd name="T6" fmla="*/ 2147483647 w 42"/>
              <a:gd name="T7" fmla="*/ 2147483647 h 28"/>
              <a:gd name="T8" fmla="*/ 2147483647 w 42"/>
              <a:gd name="T9" fmla="*/ 2147483647 h 28"/>
              <a:gd name="T10" fmla="*/ 0 w 42"/>
              <a:gd name="T11" fmla="*/ 2147483647 h 28"/>
              <a:gd name="T12" fmla="*/ 0 w 42"/>
              <a:gd name="T13" fmla="*/ 2147483647 h 28"/>
              <a:gd name="T14" fmla="*/ 2147483647 w 42"/>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28"/>
              <a:gd name="T26" fmla="*/ 42 w 42"/>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28">
                <a:moveTo>
                  <a:pt x="42" y="14"/>
                </a:moveTo>
                <a:lnTo>
                  <a:pt x="0" y="0"/>
                </a:lnTo>
                <a:lnTo>
                  <a:pt x="21" y="14"/>
                </a:lnTo>
                <a:lnTo>
                  <a:pt x="0" y="28"/>
                </a:lnTo>
                <a:lnTo>
                  <a:pt x="42" y="14"/>
                </a:lnTo>
                <a:close/>
              </a:path>
            </a:pathLst>
          </a:custGeom>
          <a:solidFill>
            <a:srgbClr val="000000"/>
          </a:solidFill>
          <a:ln w="9525">
            <a:noFill/>
            <a:round/>
            <a:headEnd/>
            <a:tailEnd/>
          </a:ln>
        </p:spPr>
        <p:txBody>
          <a:bodyPr/>
          <a:lstStyle/>
          <a:p>
            <a:endParaRPr lang="en-US"/>
          </a:p>
        </p:txBody>
      </p:sp>
      <p:sp>
        <p:nvSpPr>
          <p:cNvPr id="96" name="Freeform 95"/>
          <p:cNvSpPr>
            <a:spLocks/>
          </p:cNvSpPr>
          <p:nvPr/>
        </p:nvSpPr>
        <p:spPr bwMode="auto">
          <a:xfrm>
            <a:off x="3691721" y="4845275"/>
            <a:ext cx="51983" cy="31525"/>
          </a:xfrm>
          <a:custGeom>
            <a:avLst/>
            <a:gdLst>
              <a:gd name="T0" fmla="*/ 2147483647 w 42"/>
              <a:gd name="T1" fmla="*/ 2147483647 h 28"/>
              <a:gd name="T2" fmla="*/ 0 w 42"/>
              <a:gd name="T3" fmla="*/ 0 h 28"/>
              <a:gd name="T4" fmla="*/ 0 w 42"/>
              <a:gd name="T5" fmla="*/ 0 h 28"/>
              <a:gd name="T6" fmla="*/ 2147483647 w 42"/>
              <a:gd name="T7" fmla="*/ 2147483647 h 28"/>
              <a:gd name="T8" fmla="*/ 2147483647 w 42"/>
              <a:gd name="T9" fmla="*/ 2147483647 h 28"/>
              <a:gd name="T10" fmla="*/ 0 w 42"/>
              <a:gd name="T11" fmla="*/ 2147483647 h 28"/>
              <a:gd name="T12" fmla="*/ 0 w 42"/>
              <a:gd name="T13" fmla="*/ 2147483647 h 28"/>
              <a:gd name="T14" fmla="*/ 2147483647 w 42"/>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28"/>
              <a:gd name="T26" fmla="*/ 42 w 42"/>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28">
                <a:moveTo>
                  <a:pt x="42" y="14"/>
                </a:moveTo>
                <a:lnTo>
                  <a:pt x="0" y="0"/>
                </a:lnTo>
                <a:lnTo>
                  <a:pt x="21" y="14"/>
                </a:lnTo>
                <a:lnTo>
                  <a:pt x="0" y="28"/>
                </a:lnTo>
                <a:lnTo>
                  <a:pt x="42" y="14"/>
                </a:lnTo>
              </a:path>
            </a:pathLst>
          </a:custGeom>
          <a:noFill/>
          <a:ln w="4763">
            <a:solidFill>
              <a:srgbClr val="000000"/>
            </a:solidFill>
            <a:round/>
            <a:headEnd/>
            <a:tailEnd/>
          </a:ln>
        </p:spPr>
        <p:txBody>
          <a:bodyPr/>
          <a:lstStyle/>
          <a:p>
            <a:endParaRPr lang="en-US"/>
          </a:p>
        </p:txBody>
      </p:sp>
      <p:sp>
        <p:nvSpPr>
          <p:cNvPr id="97" name="Line 295"/>
          <p:cNvSpPr>
            <a:spLocks noChangeShapeType="1"/>
          </p:cNvSpPr>
          <p:nvPr/>
        </p:nvSpPr>
        <p:spPr bwMode="auto">
          <a:xfrm>
            <a:off x="3032201" y="4349750"/>
            <a:ext cx="84" cy="1454262"/>
          </a:xfrm>
          <a:prstGeom prst="line">
            <a:avLst/>
          </a:prstGeom>
          <a:noFill/>
          <a:ln w="4763">
            <a:solidFill>
              <a:srgbClr val="000000"/>
            </a:solidFill>
            <a:round/>
            <a:headEnd/>
            <a:tailEnd/>
          </a:ln>
        </p:spPr>
        <p:txBody>
          <a:bodyPr/>
          <a:lstStyle/>
          <a:p>
            <a:endParaRPr lang="en-US"/>
          </a:p>
        </p:txBody>
      </p:sp>
      <p:sp>
        <p:nvSpPr>
          <p:cNvPr id="98" name="Freeform 97"/>
          <p:cNvSpPr>
            <a:spLocks/>
          </p:cNvSpPr>
          <p:nvPr/>
        </p:nvSpPr>
        <p:spPr bwMode="auto">
          <a:xfrm>
            <a:off x="3015948" y="5760666"/>
            <a:ext cx="35645" cy="43346"/>
          </a:xfrm>
          <a:custGeom>
            <a:avLst/>
            <a:gdLst>
              <a:gd name="T0" fmla="*/ 2147483647 w 28"/>
              <a:gd name="T1" fmla="*/ 2147483647 h 39"/>
              <a:gd name="T2" fmla="*/ 2147483647 w 28"/>
              <a:gd name="T3" fmla="*/ 0 h 39"/>
              <a:gd name="T4" fmla="*/ 2147483647 w 28"/>
              <a:gd name="T5" fmla="*/ 0 h 39"/>
              <a:gd name="T6" fmla="*/ 2147483647 w 28"/>
              <a:gd name="T7" fmla="*/ 2147483647 h 39"/>
              <a:gd name="T8" fmla="*/ 2147483647 w 28"/>
              <a:gd name="T9" fmla="*/ 2147483647 h 39"/>
              <a:gd name="T10" fmla="*/ 0 w 28"/>
              <a:gd name="T11" fmla="*/ 0 h 39"/>
              <a:gd name="T12" fmla="*/ 0 w 28"/>
              <a:gd name="T13" fmla="*/ 0 h 39"/>
              <a:gd name="T14" fmla="*/ 2147483647 w 28"/>
              <a:gd name="T15" fmla="*/ 2147483647 h 39"/>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9"/>
              <a:gd name="T26" fmla="*/ 28 w 28"/>
              <a:gd name="T27" fmla="*/ 39 h 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9">
                <a:moveTo>
                  <a:pt x="14" y="39"/>
                </a:moveTo>
                <a:lnTo>
                  <a:pt x="28" y="0"/>
                </a:lnTo>
                <a:lnTo>
                  <a:pt x="14" y="18"/>
                </a:lnTo>
                <a:lnTo>
                  <a:pt x="0" y="0"/>
                </a:lnTo>
                <a:lnTo>
                  <a:pt x="14" y="39"/>
                </a:lnTo>
                <a:close/>
              </a:path>
            </a:pathLst>
          </a:custGeom>
          <a:solidFill>
            <a:srgbClr val="000000"/>
          </a:solidFill>
          <a:ln w="9525">
            <a:noFill/>
            <a:round/>
            <a:headEnd/>
            <a:tailEnd/>
          </a:ln>
        </p:spPr>
        <p:txBody>
          <a:bodyPr/>
          <a:lstStyle/>
          <a:p>
            <a:endParaRPr lang="en-US"/>
          </a:p>
        </p:txBody>
      </p:sp>
      <p:sp>
        <p:nvSpPr>
          <p:cNvPr id="99" name="Freeform 98"/>
          <p:cNvSpPr>
            <a:spLocks/>
          </p:cNvSpPr>
          <p:nvPr/>
        </p:nvSpPr>
        <p:spPr bwMode="auto">
          <a:xfrm>
            <a:off x="3015948" y="5760666"/>
            <a:ext cx="35645" cy="43346"/>
          </a:xfrm>
          <a:custGeom>
            <a:avLst/>
            <a:gdLst>
              <a:gd name="T0" fmla="*/ 2147483647 w 28"/>
              <a:gd name="T1" fmla="*/ 2147483647 h 39"/>
              <a:gd name="T2" fmla="*/ 2147483647 w 28"/>
              <a:gd name="T3" fmla="*/ 0 h 39"/>
              <a:gd name="T4" fmla="*/ 2147483647 w 28"/>
              <a:gd name="T5" fmla="*/ 0 h 39"/>
              <a:gd name="T6" fmla="*/ 2147483647 w 28"/>
              <a:gd name="T7" fmla="*/ 2147483647 h 39"/>
              <a:gd name="T8" fmla="*/ 2147483647 w 28"/>
              <a:gd name="T9" fmla="*/ 2147483647 h 39"/>
              <a:gd name="T10" fmla="*/ 0 w 28"/>
              <a:gd name="T11" fmla="*/ 0 h 39"/>
              <a:gd name="T12" fmla="*/ 0 w 28"/>
              <a:gd name="T13" fmla="*/ 0 h 39"/>
              <a:gd name="T14" fmla="*/ 2147483647 w 28"/>
              <a:gd name="T15" fmla="*/ 2147483647 h 39"/>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9"/>
              <a:gd name="T26" fmla="*/ 28 w 28"/>
              <a:gd name="T27" fmla="*/ 39 h 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9">
                <a:moveTo>
                  <a:pt x="14" y="39"/>
                </a:moveTo>
                <a:lnTo>
                  <a:pt x="28" y="0"/>
                </a:lnTo>
                <a:lnTo>
                  <a:pt x="14" y="18"/>
                </a:lnTo>
                <a:lnTo>
                  <a:pt x="0" y="0"/>
                </a:lnTo>
                <a:lnTo>
                  <a:pt x="14" y="39"/>
                </a:lnTo>
              </a:path>
            </a:pathLst>
          </a:custGeom>
          <a:noFill/>
          <a:ln w="4763">
            <a:solidFill>
              <a:srgbClr val="000000"/>
            </a:solidFill>
            <a:round/>
            <a:headEnd/>
            <a:tailEnd/>
          </a:ln>
        </p:spPr>
        <p:txBody>
          <a:bodyPr/>
          <a:lstStyle/>
          <a:p>
            <a:endParaRPr lang="en-US"/>
          </a:p>
        </p:txBody>
      </p:sp>
      <p:sp>
        <p:nvSpPr>
          <p:cNvPr id="100" name="Freeform 99"/>
          <p:cNvSpPr>
            <a:spLocks/>
          </p:cNvSpPr>
          <p:nvPr/>
        </p:nvSpPr>
        <p:spPr bwMode="auto">
          <a:xfrm>
            <a:off x="2359482" y="6086424"/>
            <a:ext cx="40100" cy="47287"/>
          </a:xfrm>
          <a:custGeom>
            <a:avLst/>
            <a:gdLst>
              <a:gd name="T0" fmla="*/ 2147483647 w 31"/>
              <a:gd name="T1" fmla="*/ 2147483647 h 42"/>
              <a:gd name="T2" fmla="*/ 2147483647 w 31"/>
              <a:gd name="T3" fmla="*/ 0 h 42"/>
              <a:gd name="T4" fmla="*/ 2147483647 w 31"/>
              <a:gd name="T5" fmla="*/ 0 h 42"/>
              <a:gd name="T6" fmla="*/ 2147483647 w 31"/>
              <a:gd name="T7" fmla="*/ 2147483647 h 42"/>
              <a:gd name="T8" fmla="*/ 2147483647 w 31"/>
              <a:gd name="T9" fmla="*/ 2147483647 h 42"/>
              <a:gd name="T10" fmla="*/ 0 w 31"/>
              <a:gd name="T11" fmla="*/ 0 h 42"/>
              <a:gd name="T12" fmla="*/ 0 w 31"/>
              <a:gd name="T13" fmla="*/ 0 h 42"/>
              <a:gd name="T14" fmla="*/ 2147483647 w 31"/>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42"/>
              <a:gd name="T26" fmla="*/ 31 w 31"/>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42">
                <a:moveTo>
                  <a:pt x="14" y="42"/>
                </a:moveTo>
                <a:lnTo>
                  <a:pt x="31"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101" name="Freeform 100"/>
          <p:cNvSpPr>
            <a:spLocks/>
          </p:cNvSpPr>
          <p:nvPr/>
        </p:nvSpPr>
        <p:spPr bwMode="auto">
          <a:xfrm>
            <a:off x="2359482" y="6086424"/>
            <a:ext cx="40100" cy="47287"/>
          </a:xfrm>
          <a:custGeom>
            <a:avLst/>
            <a:gdLst>
              <a:gd name="T0" fmla="*/ 2147483647 w 31"/>
              <a:gd name="T1" fmla="*/ 2147483647 h 42"/>
              <a:gd name="T2" fmla="*/ 2147483647 w 31"/>
              <a:gd name="T3" fmla="*/ 0 h 42"/>
              <a:gd name="T4" fmla="*/ 2147483647 w 31"/>
              <a:gd name="T5" fmla="*/ 0 h 42"/>
              <a:gd name="T6" fmla="*/ 2147483647 w 31"/>
              <a:gd name="T7" fmla="*/ 2147483647 h 42"/>
              <a:gd name="T8" fmla="*/ 2147483647 w 31"/>
              <a:gd name="T9" fmla="*/ 2147483647 h 42"/>
              <a:gd name="T10" fmla="*/ 0 w 31"/>
              <a:gd name="T11" fmla="*/ 0 h 42"/>
              <a:gd name="T12" fmla="*/ 0 w 31"/>
              <a:gd name="T13" fmla="*/ 0 h 42"/>
              <a:gd name="T14" fmla="*/ 2147483647 w 31"/>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42"/>
              <a:gd name="T26" fmla="*/ 31 w 31"/>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42">
                <a:moveTo>
                  <a:pt x="14" y="42"/>
                </a:moveTo>
                <a:lnTo>
                  <a:pt x="31"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102" name="Rectangle 101"/>
          <p:cNvSpPr>
            <a:spLocks noChangeArrowheads="1"/>
          </p:cNvSpPr>
          <p:nvPr/>
        </p:nvSpPr>
        <p:spPr bwMode="auto">
          <a:xfrm>
            <a:off x="2640188" y="2763967"/>
            <a:ext cx="1182232" cy="277157"/>
          </a:xfrm>
          <a:prstGeom prst="rect">
            <a:avLst/>
          </a:prstGeom>
          <a:noFill/>
          <a:ln w="4763">
            <a:solidFill>
              <a:srgbClr val="000000"/>
            </a:solidFill>
            <a:miter lim="800000"/>
            <a:headEnd/>
            <a:tailEnd/>
          </a:ln>
        </p:spPr>
        <p:txBody>
          <a:bodyPr/>
          <a:lstStyle/>
          <a:p>
            <a:endParaRPr lang="en-US"/>
          </a:p>
        </p:txBody>
      </p:sp>
      <p:sp>
        <p:nvSpPr>
          <p:cNvPr id="103" name="Line 302"/>
          <p:cNvSpPr>
            <a:spLocks noChangeShapeType="1"/>
          </p:cNvSpPr>
          <p:nvPr/>
        </p:nvSpPr>
        <p:spPr bwMode="auto">
          <a:xfrm flipH="1">
            <a:off x="2499093" y="4229152"/>
            <a:ext cx="141095" cy="1313"/>
          </a:xfrm>
          <a:prstGeom prst="line">
            <a:avLst/>
          </a:prstGeom>
          <a:noFill/>
          <a:ln w="4763">
            <a:solidFill>
              <a:srgbClr val="000000"/>
            </a:solidFill>
            <a:round/>
            <a:headEnd/>
            <a:tailEnd/>
          </a:ln>
        </p:spPr>
        <p:txBody>
          <a:bodyPr/>
          <a:lstStyle/>
          <a:p>
            <a:endParaRPr lang="en-US"/>
          </a:p>
        </p:txBody>
      </p:sp>
      <p:sp>
        <p:nvSpPr>
          <p:cNvPr id="104" name="Freeform 103"/>
          <p:cNvSpPr>
            <a:spLocks/>
          </p:cNvSpPr>
          <p:nvPr/>
        </p:nvSpPr>
        <p:spPr bwMode="auto">
          <a:xfrm>
            <a:off x="2586720" y="4213389"/>
            <a:ext cx="53468" cy="31525"/>
          </a:xfrm>
          <a:custGeom>
            <a:avLst/>
            <a:gdLst>
              <a:gd name="T0" fmla="*/ 2147483647 w 42"/>
              <a:gd name="T1" fmla="*/ 2147483647 h 28"/>
              <a:gd name="T2" fmla="*/ 0 w 42"/>
              <a:gd name="T3" fmla="*/ 0 h 28"/>
              <a:gd name="T4" fmla="*/ 0 w 42"/>
              <a:gd name="T5" fmla="*/ 0 h 28"/>
              <a:gd name="T6" fmla="*/ 2147483647 w 42"/>
              <a:gd name="T7" fmla="*/ 2147483647 h 28"/>
              <a:gd name="T8" fmla="*/ 2147483647 w 42"/>
              <a:gd name="T9" fmla="*/ 2147483647 h 28"/>
              <a:gd name="T10" fmla="*/ 0 w 42"/>
              <a:gd name="T11" fmla="*/ 2147483647 h 28"/>
              <a:gd name="T12" fmla="*/ 0 w 42"/>
              <a:gd name="T13" fmla="*/ 2147483647 h 28"/>
              <a:gd name="T14" fmla="*/ 2147483647 w 42"/>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28"/>
              <a:gd name="T26" fmla="*/ 42 w 42"/>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28">
                <a:moveTo>
                  <a:pt x="42" y="14"/>
                </a:moveTo>
                <a:lnTo>
                  <a:pt x="0" y="0"/>
                </a:lnTo>
                <a:lnTo>
                  <a:pt x="21" y="14"/>
                </a:lnTo>
                <a:lnTo>
                  <a:pt x="0" y="28"/>
                </a:lnTo>
                <a:lnTo>
                  <a:pt x="42" y="14"/>
                </a:lnTo>
                <a:close/>
              </a:path>
            </a:pathLst>
          </a:custGeom>
          <a:solidFill>
            <a:srgbClr val="000000"/>
          </a:solidFill>
          <a:ln w="9525">
            <a:noFill/>
            <a:round/>
            <a:headEnd/>
            <a:tailEnd/>
          </a:ln>
        </p:spPr>
        <p:txBody>
          <a:bodyPr/>
          <a:lstStyle/>
          <a:p>
            <a:endParaRPr lang="en-US"/>
          </a:p>
        </p:txBody>
      </p:sp>
      <p:sp>
        <p:nvSpPr>
          <p:cNvPr id="105" name="Freeform 104"/>
          <p:cNvSpPr>
            <a:spLocks/>
          </p:cNvSpPr>
          <p:nvPr/>
        </p:nvSpPr>
        <p:spPr bwMode="auto">
          <a:xfrm>
            <a:off x="2586720" y="4213389"/>
            <a:ext cx="53468" cy="31525"/>
          </a:xfrm>
          <a:custGeom>
            <a:avLst/>
            <a:gdLst>
              <a:gd name="T0" fmla="*/ 2147483647 w 42"/>
              <a:gd name="T1" fmla="*/ 2147483647 h 28"/>
              <a:gd name="T2" fmla="*/ 0 w 42"/>
              <a:gd name="T3" fmla="*/ 0 h 28"/>
              <a:gd name="T4" fmla="*/ 0 w 42"/>
              <a:gd name="T5" fmla="*/ 0 h 28"/>
              <a:gd name="T6" fmla="*/ 2147483647 w 42"/>
              <a:gd name="T7" fmla="*/ 2147483647 h 28"/>
              <a:gd name="T8" fmla="*/ 2147483647 w 42"/>
              <a:gd name="T9" fmla="*/ 2147483647 h 28"/>
              <a:gd name="T10" fmla="*/ 0 w 42"/>
              <a:gd name="T11" fmla="*/ 2147483647 h 28"/>
              <a:gd name="T12" fmla="*/ 0 w 42"/>
              <a:gd name="T13" fmla="*/ 2147483647 h 28"/>
              <a:gd name="T14" fmla="*/ 2147483647 w 42"/>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28"/>
              <a:gd name="T26" fmla="*/ 42 w 42"/>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28">
                <a:moveTo>
                  <a:pt x="42" y="14"/>
                </a:moveTo>
                <a:lnTo>
                  <a:pt x="0" y="0"/>
                </a:lnTo>
                <a:lnTo>
                  <a:pt x="21" y="14"/>
                </a:lnTo>
                <a:lnTo>
                  <a:pt x="0" y="28"/>
                </a:lnTo>
                <a:lnTo>
                  <a:pt x="42" y="14"/>
                </a:lnTo>
              </a:path>
            </a:pathLst>
          </a:custGeom>
          <a:noFill/>
          <a:ln w="4763">
            <a:solidFill>
              <a:srgbClr val="000000"/>
            </a:solidFill>
            <a:round/>
            <a:headEnd/>
            <a:tailEnd/>
          </a:ln>
        </p:spPr>
        <p:txBody>
          <a:bodyPr/>
          <a:lstStyle/>
          <a:p>
            <a:endParaRPr lang="en-US"/>
          </a:p>
        </p:txBody>
      </p:sp>
      <p:sp>
        <p:nvSpPr>
          <p:cNvPr id="106" name="Rectangle 105"/>
          <p:cNvSpPr>
            <a:spLocks noChangeArrowheads="1"/>
          </p:cNvSpPr>
          <p:nvPr/>
        </p:nvSpPr>
        <p:spPr bwMode="auto">
          <a:xfrm>
            <a:off x="2303044" y="4221271"/>
            <a:ext cx="197533"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ALUFN</a:t>
            </a:r>
            <a:endParaRPr lang="en-US" b="0"/>
          </a:p>
        </p:txBody>
      </p:sp>
      <p:sp>
        <p:nvSpPr>
          <p:cNvPr id="107" name="Line 306"/>
          <p:cNvSpPr>
            <a:spLocks noChangeShapeType="1"/>
          </p:cNvSpPr>
          <p:nvPr/>
        </p:nvSpPr>
        <p:spPr bwMode="auto">
          <a:xfrm>
            <a:off x="3165954" y="6378030"/>
            <a:ext cx="152978" cy="1313"/>
          </a:xfrm>
          <a:prstGeom prst="line">
            <a:avLst/>
          </a:prstGeom>
          <a:noFill/>
          <a:ln w="4763">
            <a:solidFill>
              <a:srgbClr val="000000"/>
            </a:solidFill>
            <a:round/>
            <a:headEnd/>
            <a:tailEnd/>
          </a:ln>
        </p:spPr>
        <p:txBody>
          <a:bodyPr/>
          <a:lstStyle/>
          <a:p>
            <a:endParaRPr lang="en-US"/>
          </a:p>
        </p:txBody>
      </p:sp>
      <p:sp>
        <p:nvSpPr>
          <p:cNvPr id="108" name="Freeform 107"/>
          <p:cNvSpPr>
            <a:spLocks/>
          </p:cNvSpPr>
          <p:nvPr/>
        </p:nvSpPr>
        <p:spPr bwMode="auto">
          <a:xfrm>
            <a:off x="3165954" y="6362267"/>
            <a:ext cx="47527" cy="31525"/>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close/>
              </a:path>
            </a:pathLst>
          </a:custGeom>
          <a:solidFill>
            <a:srgbClr val="000000"/>
          </a:solidFill>
          <a:ln w="9525">
            <a:noFill/>
            <a:round/>
            <a:headEnd/>
            <a:tailEnd/>
          </a:ln>
        </p:spPr>
        <p:txBody>
          <a:bodyPr/>
          <a:lstStyle/>
          <a:p>
            <a:endParaRPr lang="en-US"/>
          </a:p>
        </p:txBody>
      </p:sp>
      <p:sp>
        <p:nvSpPr>
          <p:cNvPr id="109" name="Freeform 108"/>
          <p:cNvSpPr>
            <a:spLocks/>
          </p:cNvSpPr>
          <p:nvPr/>
        </p:nvSpPr>
        <p:spPr bwMode="auto">
          <a:xfrm>
            <a:off x="3165954" y="6362267"/>
            <a:ext cx="47527" cy="31525"/>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path>
            </a:pathLst>
          </a:custGeom>
          <a:noFill/>
          <a:ln w="4763">
            <a:solidFill>
              <a:srgbClr val="000000"/>
            </a:solidFill>
            <a:round/>
            <a:headEnd/>
            <a:tailEnd/>
          </a:ln>
        </p:spPr>
        <p:txBody>
          <a:bodyPr/>
          <a:lstStyle/>
          <a:p>
            <a:endParaRPr lang="en-US"/>
          </a:p>
        </p:txBody>
      </p:sp>
      <p:sp>
        <p:nvSpPr>
          <p:cNvPr id="110" name="Rectangle 109"/>
          <p:cNvSpPr>
            <a:spLocks noChangeArrowheads="1"/>
          </p:cNvSpPr>
          <p:nvPr/>
        </p:nvSpPr>
        <p:spPr bwMode="auto">
          <a:xfrm>
            <a:off x="3366459" y="6354386"/>
            <a:ext cx="200504" cy="88007"/>
          </a:xfrm>
          <a:prstGeom prst="rect">
            <a:avLst/>
          </a:prstGeom>
          <a:noFill/>
          <a:ln w="9525">
            <a:noFill/>
            <a:miter lim="800000"/>
            <a:headEnd/>
            <a:tailEnd/>
          </a:ln>
        </p:spPr>
        <p:txBody>
          <a:bodyPr wrap="none" lIns="0" tIns="0" rIns="0" bIns="0">
            <a:spAutoFit/>
          </a:bodyPr>
          <a:lstStyle/>
          <a:p>
            <a:pPr eaLnBrk="0" hangingPunct="0"/>
            <a:r>
              <a:rPr lang="en-US" sz="700" b="0">
                <a:solidFill>
                  <a:srgbClr val="000000"/>
                </a:solidFill>
              </a:rPr>
              <a:t>WERF</a:t>
            </a:r>
            <a:endParaRPr lang="en-US" b="0"/>
          </a:p>
        </p:txBody>
      </p:sp>
      <p:sp>
        <p:nvSpPr>
          <p:cNvPr id="111" name="Rectangle 110"/>
          <p:cNvSpPr>
            <a:spLocks noChangeArrowheads="1"/>
          </p:cNvSpPr>
          <p:nvPr/>
        </p:nvSpPr>
        <p:spPr bwMode="auto">
          <a:xfrm>
            <a:off x="4029190" y="4800600"/>
            <a:ext cx="119977" cy="92333"/>
          </a:xfrm>
          <a:prstGeom prst="rect">
            <a:avLst/>
          </a:prstGeom>
          <a:noFill/>
          <a:ln w="9525">
            <a:noFill/>
            <a:miter lim="800000"/>
            <a:headEnd/>
            <a:tailEnd/>
          </a:ln>
        </p:spPr>
        <p:txBody>
          <a:bodyPr wrap="none" lIns="0" tIns="0" rIns="0" bIns="0">
            <a:spAutoFit/>
          </a:bodyPr>
          <a:lstStyle/>
          <a:p>
            <a:pPr eaLnBrk="0" hangingPunct="0"/>
            <a:r>
              <a:rPr lang="en-US" sz="600" b="0" dirty="0">
                <a:solidFill>
                  <a:srgbClr val="000000"/>
                </a:solidFill>
              </a:rPr>
              <a:t>WD</a:t>
            </a:r>
            <a:endParaRPr lang="en-US" b="0" dirty="0"/>
          </a:p>
        </p:txBody>
      </p:sp>
      <p:sp>
        <p:nvSpPr>
          <p:cNvPr id="112" name="Rectangle 111"/>
          <p:cNvSpPr>
            <a:spLocks noChangeArrowheads="1"/>
          </p:cNvSpPr>
          <p:nvPr/>
        </p:nvSpPr>
        <p:spPr bwMode="auto">
          <a:xfrm>
            <a:off x="3782320" y="4800615"/>
            <a:ext cx="106936" cy="76185"/>
          </a:xfrm>
          <a:prstGeom prst="rect">
            <a:avLst/>
          </a:prstGeom>
          <a:noFill/>
          <a:ln w="9525">
            <a:noFill/>
            <a:miter lim="800000"/>
            <a:headEnd/>
            <a:tailEnd/>
          </a:ln>
        </p:spPr>
        <p:txBody>
          <a:bodyPr wrap="none" lIns="0" tIns="0" rIns="0" bIns="0">
            <a:spAutoFit/>
          </a:bodyPr>
          <a:lstStyle/>
          <a:p>
            <a:pPr eaLnBrk="0" hangingPunct="0"/>
            <a:r>
              <a:rPr lang="en-US" sz="600" b="0" dirty="0" err="1">
                <a:solidFill>
                  <a:srgbClr val="000000"/>
                </a:solidFill>
              </a:rPr>
              <a:t>Adr</a:t>
            </a:r>
            <a:endParaRPr lang="en-US" b="0" dirty="0"/>
          </a:p>
        </p:txBody>
      </p:sp>
      <p:sp>
        <p:nvSpPr>
          <p:cNvPr id="113" name="Line 333"/>
          <p:cNvSpPr>
            <a:spLocks noChangeShapeType="1"/>
          </p:cNvSpPr>
          <p:nvPr/>
        </p:nvSpPr>
        <p:spPr bwMode="auto">
          <a:xfrm>
            <a:off x="4413536" y="4862350"/>
            <a:ext cx="158919" cy="0"/>
          </a:xfrm>
          <a:prstGeom prst="line">
            <a:avLst/>
          </a:prstGeom>
          <a:noFill/>
          <a:ln w="4763">
            <a:solidFill>
              <a:srgbClr val="000000"/>
            </a:solidFill>
            <a:round/>
            <a:headEnd/>
            <a:tailEnd/>
          </a:ln>
        </p:spPr>
        <p:txBody>
          <a:bodyPr/>
          <a:lstStyle/>
          <a:p>
            <a:endParaRPr lang="en-US"/>
          </a:p>
        </p:txBody>
      </p:sp>
      <p:sp>
        <p:nvSpPr>
          <p:cNvPr id="114" name="Freeform 113"/>
          <p:cNvSpPr>
            <a:spLocks/>
          </p:cNvSpPr>
          <p:nvPr/>
        </p:nvSpPr>
        <p:spPr bwMode="auto">
          <a:xfrm>
            <a:off x="4413536" y="4846588"/>
            <a:ext cx="47527" cy="30212"/>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close/>
              </a:path>
            </a:pathLst>
          </a:custGeom>
          <a:solidFill>
            <a:srgbClr val="000000"/>
          </a:solidFill>
          <a:ln w="9525">
            <a:noFill/>
            <a:round/>
            <a:headEnd/>
            <a:tailEnd/>
          </a:ln>
        </p:spPr>
        <p:txBody>
          <a:bodyPr/>
          <a:lstStyle/>
          <a:p>
            <a:endParaRPr lang="en-US"/>
          </a:p>
        </p:txBody>
      </p:sp>
      <p:sp>
        <p:nvSpPr>
          <p:cNvPr id="115" name="Freeform 114"/>
          <p:cNvSpPr>
            <a:spLocks/>
          </p:cNvSpPr>
          <p:nvPr/>
        </p:nvSpPr>
        <p:spPr bwMode="auto">
          <a:xfrm>
            <a:off x="4413536" y="4846588"/>
            <a:ext cx="47527" cy="30212"/>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path>
            </a:pathLst>
          </a:custGeom>
          <a:noFill/>
          <a:ln w="4763">
            <a:solidFill>
              <a:srgbClr val="000000"/>
            </a:solidFill>
            <a:round/>
            <a:headEnd/>
            <a:tailEnd/>
          </a:ln>
        </p:spPr>
        <p:txBody>
          <a:bodyPr/>
          <a:lstStyle/>
          <a:p>
            <a:endParaRPr lang="en-US"/>
          </a:p>
        </p:txBody>
      </p:sp>
      <p:sp>
        <p:nvSpPr>
          <p:cNvPr id="116" name="Freeform 115"/>
          <p:cNvSpPr>
            <a:spLocks noEditPoints="1"/>
          </p:cNvSpPr>
          <p:nvPr/>
        </p:nvSpPr>
        <p:spPr bwMode="auto">
          <a:xfrm>
            <a:off x="3739248" y="5110463"/>
            <a:ext cx="87628" cy="77499"/>
          </a:xfrm>
          <a:custGeom>
            <a:avLst/>
            <a:gdLst>
              <a:gd name="T0" fmla="*/ 0 w 70"/>
              <a:gd name="T1" fmla="*/ 2147483647 h 70"/>
              <a:gd name="T2" fmla="*/ 2147483647 w 70"/>
              <a:gd name="T3" fmla="*/ 0 h 70"/>
              <a:gd name="T4" fmla="*/ 2147483647 w 70"/>
              <a:gd name="T5" fmla="*/ 2147483647 h 70"/>
              <a:gd name="T6" fmla="*/ 2147483647 w 70"/>
              <a:gd name="T7" fmla="*/ 2147483647 h 70"/>
              <a:gd name="T8" fmla="*/ 0 w 70"/>
              <a:gd name="T9" fmla="*/ 2147483647 h 70"/>
              <a:gd name="T10" fmla="*/ 2147483647 w 70"/>
              <a:gd name="T11" fmla="*/ 2147483647 h 70"/>
              <a:gd name="T12" fmla="*/ 2147483647 w 70"/>
              <a:gd name="T13" fmla="*/ 2147483647 h 70"/>
              <a:gd name="T14" fmla="*/ 2147483647 w 70"/>
              <a:gd name="T15" fmla="*/ 2147483647 h 70"/>
              <a:gd name="T16" fmla="*/ 0 w 70"/>
              <a:gd name="T17" fmla="*/ 2147483647 h 70"/>
              <a:gd name="T18" fmla="*/ 2147483647 w 70"/>
              <a:gd name="T19" fmla="*/ 2147483647 h 70"/>
              <a:gd name="T20" fmla="*/ 2147483647 w 70"/>
              <a:gd name="T21" fmla="*/ 2147483647 h 70"/>
              <a:gd name="T22" fmla="*/ 2147483647 w 70"/>
              <a:gd name="T23" fmla="*/ 2147483647 h 70"/>
              <a:gd name="T24" fmla="*/ 2147483647 w 70"/>
              <a:gd name="T25" fmla="*/ 2147483647 h 70"/>
              <a:gd name="T26" fmla="*/ 2147483647 w 70"/>
              <a:gd name="T27" fmla="*/ 2147483647 h 70"/>
              <a:gd name="T28" fmla="*/ 2147483647 w 70"/>
              <a:gd name="T29" fmla="*/ 2147483647 h 70"/>
              <a:gd name="T30" fmla="*/ 2147483647 w 70"/>
              <a:gd name="T31" fmla="*/ 2147483647 h 70"/>
              <a:gd name="T32" fmla="*/ 2147483647 w 70"/>
              <a:gd name="T33" fmla="*/ 2147483647 h 70"/>
              <a:gd name="T34" fmla="*/ 2147483647 w 70"/>
              <a:gd name="T35" fmla="*/ 2147483647 h 70"/>
              <a:gd name="T36" fmla="*/ 2147483647 w 70"/>
              <a:gd name="T37" fmla="*/ 2147483647 h 70"/>
              <a:gd name="T38" fmla="*/ 2147483647 w 70"/>
              <a:gd name="T39" fmla="*/ 2147483647 h 70"/>
              <a:gd name="T40" fmla="*/ 2147483647 w 70"/>
              <a:gd name="T41" fmla="*/ 2147483647 h 70"/>
              <a:gd name="T42" fmla="*/ 2147483647 w 70"/>
              <a:gd name="T43" fmla="*/ 2147483647 h 70"/>
              <a:gd name="T44" fmla="*/ 2147483647 w 70"/>
              <a:gd name="T45" fmla="*/ 2147483647 h 70"/>
              <a:gd name="T46" fmla="*/ 2147483647 w 70"/>
              <a:gd name="T47" fmla="*/ 2147483647 h 70"/>
              <a:gd name="T48" fmla="*/ 2147483647 w 70"/>
              <a:gd name="T49" fmla="*/ 2147483647 h 70"/>
              <a:gd name="T50" fmla="*/ 2147483647 w 70"/>
              <a:gd name="T51" fmla="*/ 2147483647 h 70"/>
              <a:gd name="T52" fmla="*/ 2147483647 w 70"/>
              <a:gd name="T53" fmla="*/ 2147483647 h 70"/>
              <a:gd name="T54" fmla="*/ 2147483647 w 70"/>
              <a:gd name="T55" fmla="*/ 2147483647 h 70"/>
              <a:gd name="T56" fmla="*/ 2147483647 w 70"/>
              <a:gd name="T57" fmla="*/ 2147483647 h 7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70"/>
              <a:gd name="T88" fmla="*/ 0 h 70"/>
              <a:gd name="T89" fmla="*/ 70 w 70"/>
              <a:gd name="T90" fmla="*/ 70 h 70"/>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70" h="70">
                <a:moveTo>
                  <a:pt x="0" y="7"/>
                </a:moveTo>
                <a:lnTo>
                  <a:pt x="4" y="0"/>
                </a:lnTo>
                <a:lnTo>
                  <a:pt x="67" y="31"/>
                </a:lnTo>
                <a:lnTo>
                  <a:pt x="63" y="38"/>
                </a:lnTo>
                <a:lnTo>
                  <a:pt x="0" y="7"/>
                </a:lnTo>
                <a:close/>
                <a:moveTo>
                  <a:pt x="67" y="38"/>
                </a:moveTo>
                <a:lnTo>
                  <a:pt x="67" y="38"/>
                </a:lnTo>
                <a:lnTo>
                  <a:pt x="4" y="70"/>
                </a:lnTo>
                <a:lnTo>
                  <a:pt x="0" y="63"/>
                </a:lnTo>
                <a:lnTo>
                  <a:pt x="63" y="31"/>
                </a:lnTo>
                <a:lnTo>
                  <a:pt x="67" y="31"/>
                </a:lnTo>
                <a:lnTo>
                  <a:pt x="70" y="31"/>
                </a:lnTo>
                <a:lnTo>
                  <a:pt x="70" y="35"/>
                </a:lnTo>
                <a:lnTo>
                  <a:pt x="67" y="38"/>
                </a:lnTo>
                <a:close/>
              </a:path>
            </a:pathLst>
          </a:custGeom>
          <a:solidFill>
            <a:srgbClr val="000000"/>
          </a:solidFill>
          <a:ln w="9525">
            <a:noFill/>
            <a:round/>
            <a:headEnd/>
            <a:tailEnd/>
          </a:ln>
        </p:spPr>
        <p:txBody>
          <a:bodyPr/>
          <a:lstStyle/>
          <a:p>
            <a:endParaRPr lang="en-US"/>
          </a:p>
        </p:txBody>
      </p:sp>
      <p:sp>
        <p:nvSpPr>
          <p:cNvPr id="117" name="Freeform 116"/>
          <p:cNvSpPr>
            <a:spLocks/>
          </p:cNvSpPr>
          <p:nvPr/>
        </p:nvSpPr>
        <p:spPr bwMode="auto">
          <a:xfrm>
            <a:off x="2705537" y="3626236"/>
            <a:ext cx="35645" cy="45974"/>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118" name="Freeform 117"/>
          <p:cNvSpPr>
            <a:spLocks/>
          </p:cNvSpPr>
          <p:nvPr/>
        </p:nvSpPr>
        <p:spPr bwMode="auto">
          <a:xfrm>
            <a:off x="2705537" y="3610361"/>
            <a:ext cx="35645" cy="45974"/>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119" name="Line 397"/>
          <p:cNvSpPr>
            <a:spLocks noChangeShapeType="1"/>
          </p:cNvSpPr>
          <p:nvPr/>
        </p:nvSpPr>
        <p:spPr bwMode="auto">
          <a:xfrm>
            <a:off x="3275860" y="3556619"/>
            <a:ext cx="1486" cy="106396"/>
          </a:xfrm>
          <a:prstGeom prst="line">
            <a:avLst/>
          </a:prstGeom>
          <a:noFill/>
          <a:ln w="4763">
            <a:solidFill>
              <a:srgbClr val="000000"/>
            </a:solidFill>
            <a:round/>
            <a:headEnd/>
            <a:tailEnd/>
          </a:ln>
        </p:spPr>
        <p:txBody>
          <a:bodyPr/>
          <a:lstStyle/>
          <a:p>
            <a:endParaRPr lang="en-US"/>
          </a:p>
        </p:txBody>
      </p:sp>
      <p:sp>
        <p:nvSpPr>
          <p:cNvPr id="120" name="Freeform 119"/>
          <p:cNvSpPr>
            <a:spLocks/>
          </p:cNvSpPr>
          <p:nvPr/>
        </p:nvSpPr>
        <p:spPr bwMode="auto">
          <a:xfrm>
            <a:off x="3258038" y="3620982"/>
            <a:ext cx="40101" cy="42033"/>
          </a:xfrm>
          <a:custGeom>
            <a:avLst/>
            <a:gdLst>
              <a:gd name="T0" fmla="*/ 2147483647 w 32"/>
              <a:gd name="T1" fmla="*/ 2147483647 h 38"/>
              <a:gd name="T2" fmla="*/ 2147483647 w 32"/>
              <a:gd name="T3" fmla="*/ 0 h 38"/>
              <a:gd name="T4" fmla="*/ 2147483647 w 32"/>
              <a:gd name="T5" fmla="*/ 0 h 38"/>
              <a:gd name="T6" fmla="*/ 2147483647 w 32"/>
              <a:gd name="T7" fmla="*/ 2147483647 h 38"/>
              <a:gd name="T8" fmla="*/ 2147483647 w 32"/>
              <a:gd name="T9" fmla="*/ 2147483647 h 38"/>
              <a:gd name="T10" fmla="*/ 0 w 32"/>
              <a:gd name="T11" fmla="*/ 0 h 38"/>
              <a:gd name="T12" fmla="*/ 0 w 32"/>
              <a:gd name="T13" fmla="*/ 0 h 38"/>
              <a:gd name="T14" fmla="*/ 2147483647 w 32"/>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38"/>
              <a:gd name="T26" fmla="*/ 32 w 32"/>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38">
                <a:moveTo>
                  <a:pt x="14" y="38"/>
                </a:moveTo>
                <a:lnTo>
                  <a:pt x="32" y="0"/>
                </a:lnTo>
                <a:lnTo>
                  <a:pt x="14" y="17"/>
                </a:lnTo>
                <a:lnTo>
                  <a:pt x="0" y="0"/>
                </a:lnTo>
                <a:lnTo>
                  <a:pt x="14" y="38"/>
                </a:lnTo>
                <a:close/>
              </a:path>
            </a:pathLst>
          </a:custGeom>
          <a:solidFill>
            <a:srgbClr val="000000"/>
          </a:solidFill>
          <a:ln w="9525">
            <a:noFill/>
            <a:round/>
            <a:headEnd/>
            <a:tailEnd/>
          </a:ln>
        </p:spPr>
        <p:txBody>
          <a:bodyPr/>
          <a:lstStyle/>
          <a:p>
            <a:endParaRPr lang="en-US"/>
          </a:p>
        </p:txBody>
      </p:sp>
      <p:sp>
        <p:nvSpPr>
          <p:cNvPr id="121" name="Freeform 120"/>
          <p:cNvSpPr>
            <a:spLocks/>
          </p:cNvSpPr>
          <p:nvPr/>
        </p:nvSpPr>
        <p:spPr bwMode="auto">
          <a:xfrm>
            <a:off x="3258038" y="3620982"/>
            <a:ext cx="40101" cy="42033"/>
          </a:xfrm>
          <a:custGeom>
            <a:avLst/>
            <a:gdLst>
              <a:gd name="T0" fmla="*/ 2147483647 w 32"/>
              <a:gd name="T1" fmla="*/ 2147483647 h 38"/>
              <a:gd name="T2" fmla="*/ 2147483647 w 32"/>
              <a:gd name="T3" fmla="*/ 0 h 38"/>
              <a:gd name="T4" fmla="*/ 2147483647 w 32"/>
              <a:gd name="T5" fmla="*/ 0 h 38"/>
              <a:gd name="T6" fmla="*/ 2147483647 w 32"/>
              <a:gd name="T7" fmla="*/ 2147483647 h 38"/>
              <a:gd name="T8" fmla="*/ 2147483647 w 32"/>
              <a:gd name="T9" fmla="*/ 2147483647 h 38"/>
              <a:gd name="T10" fmla="*/ 0 w 32"/>
              <a:gd name="T11" fmla="*/ 0 h 38"/>
              <a:gd name="T12" fmla="*/ 0 w 32"/>
              <a:gd name="T13" fmla="*/ 0 h 38"/>
              <a:gd name="T14" fmla="*/ 2147483647 w 32"/>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38"/>
              <a:gd name="T26" fmla="*/ 32 w 32"/>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38">
                <a:moveTo>
                  <a:pt x="14" y="38"/>
                </a:moveTo>
                <a:lnTo>
                  <a:pt x="32" y="0"/>
                </a:lnTo>
                <a:lnTo>
                  <a:pt x="14" y="17"/>
                </a:lnTo>
                <a:lnTo>
                  <a:pt x="0" y="0"/>
                </a:lnTo>
                <a:lnTo>
                  <a:pt x="14" y="38"/>
                </a:lnTo>
              </a:path>
            </a:pathLst>
          </a:custGeom>
          <a:noFill/>
          <a:ln w="4763">
            <a:solidFill>
              <a:srgbClr val="000000"/>
            </a:solidFill>
            <a:round/>
            <a:headEnd/>
            <a:tailEnd/>
          </a:ln>
        </p:spPr>
        <p:txBody>
          <a:bodyPr/>
          <a:lstStyle/>
          <a:p>
            <a:endParaRPr lang="en-US"/>
          </a:p>
        </p:txBody>
      </p:sp>
      <p:sp>
        <p:nvSpPr>
          <p:cNvPr id="122" name="Rectangle 121"/>
          <p:cNvSpPr>
            <a:spLocks noChangeArrowheads="1"/>
          </p:cNvSpPr>
          <p:nvPr/>
        </p:nvSpPr>
        <p:spPr bwMode="auto">
          <a:xfrm>
            <a:off x="3151102" y="3461068"/>
            <a:ext cx="239955" cy="92333"/>
          </a:xfrm>
          <a:prstGeom prst="rect">
            <a:avLst/>
          </a:prstGeom>
          <a:noFill/>
          <a:ln w="9525">
            <a:noFill/>
            <a:miter lim="800000"/>
            <a:headEnd/>
            <a:tailEnd/>
          </a:ln>
        </p:spPr>
        <p:txBody>
          <a:bodyPr wrap="none" lIns="0" tIns="0" rIns="0" bIns="0">
            <a:spAutoFit/>
          </a:bodyPr>
          <a:lstStyle/>
          <a:p>
            <a:pPr eaLnBrk="0" hangingPunct="0"/>
            <a:r>
              <a:rPr lang="en-US" sz="600" b="0" dirty="0"/>
              <a:t>SXT(C)</a:t>
            </a:r>
            <a:endParaRPr lang="en-US" b="0" dirty="0"/>
          </a:p>
        </p:txBody>
      </p:sp>
      <p:sp>
        <p:nvSpPr>
          <p:cNvPr id="123" name="Rectangle 122"/>
          <p:cNvSpPr>
            <a:spLocks noChangeArrowheads="1"/>
          </p:cNvSpPr>
          <p:nvPr/>
        </p:nvSpPr>
        <p:spPr bwMode="auto">
          <a:xfrm>
            <a:off x="2901586" y="3663016"/>
            <a:ext cx="158919"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ASEL</a:t>
            </a:r>
            <a:endParaRPr lang="en-US" b="0"/>
          </a:p>
        </p:txBody>
      </p:sp>
      <p:sp>
        <p:nvSpPr>
          <p:cNvPr id="124" name="Line 408"/>
          <p:cNvSpPr>
            <a:spLocks noChangeShapeType="1"/>
          </p:cNvSpPr>
          <p:nvPr/>
        </p:nvSpPr>
        <p:spPr bwMode="auto">
          <a:xfrm>
            <a:off x="2791680" y="3702422"/>
            <a:ext cx="96540" cy="0"/>
          </a:xfrm>
          <a:prstGeom prst="line">
            <a:avLst/>
          </a:prstGeom>
          <a:noFill/>
          <a:ln w="4763">
            <a:solidFill>
              <a:srgbClr val="000000"/>
            </a:solidFill>
            <a:round/>
            <a:headEnd/>
            <a:tailEnd/>
          </a:ln>
        </p:spPr>
        <p:txBody>
          <a:bodyPr/>
          <a:lstStyle/>
          <a:p>
            <a:endParaRPr lang="en-US"/>
          </a:p>
        </p:txBody>
      </p:sp>
      <p:sp>
        <p:nvSpPr>
          <p:cNvPr id="125" name="Freeform 124"/>
          <p:cNvSpPr>
            <a:spLocks/>
          </p:cNvSpPr>
          <p:nvPr/>
        </p:nvSpPr>
        <p:spPr bwMode="auto">
          <a:xfrm>
            <a:off x="2791680" y="3681405"/>
            <a:ext cx="49013" cy="35466"/>
          </a:xfrm>
          <a:custGeom>
            <a:avLst/>
            <a:gdLst>
              <a:gd name="T0" fmla="*/ 0 w 39"/>
              <a:gd name="T1" fmla="*/ 2147483647 h 32"/>
              <a:gd name="T2" fmla="*/ 2147483647 w 39"/>
              <a:gd name="T3" fmla="*/ 2147483647 h 32"/>
              <a:gd name="T4" fmla="*/ 2147483647 w 39"/>
              <a:gd name="T5" fmla="*/ 2147483647 h 32"/>
              <a:gd name="T6" fmla="*/ 2147483647 w 39"/>
              <a:gd name="T7" fmla="*/ 2147483647 h 32"/>
              <a:gd name="T8" fmla="*/ 2147483647 w 39"/>
              <a:gd name="T9" fmla="*/ 2147483647 h 32"/>
              <a:gd name="T10" fmla="*/ 2147483647 w 39"/>
              <a:gd name="T11" fmla="*/ 0 h 32"/>
              <a:gd name="T12" fmla="*/ 2147483647 w 39"/>
              <a:gd name="T13" fmla="*/ 0 h 32"/>
              <a:gd name="T14" fmla="*/ 0 w 39"/>
              <a:gd name="T15" fmla="*/ 2147483647 h 32"/>
              <a:gd name="T16" fmla="*/ 0 60000 65536"/>
              <a:gd name="T17" fmla="*/ 0 60000 65536"/>
              <a:gd name="T18" fmla="*/ 0 60000 65536"/>
              <a:gd name="T19" fmla="*/ 0 60000 65536"/>
              <a:gd name="T20" fmla="*/ 0 60000 65536"/>
              <a:gd name="T21" fmla="*/ 0 60000 65536"/>
              <a:gd name="T22" fmla="*/ 0 60000 65536"/>
              <a:gd name="T23" fmla="*/ 0 60000 65536"/>
              <a:gd name="T24" fmla="*/ 0 w 39"/>
              <a:gd name="T25" fmla="*/ 0 h 32"/>
              <a:gd name="T26" fmla="*/ 39 w 39"/>
              <a:gd name="T27" fmla="*/ 32 h 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9" h="32">
                <a:moveTo>
                  <a:pt x="0" y="18"/>
                </a:moveTo>
                <a:lnTo>
                  <a:pt x="39" y="32"/>
                </a:lnTo>
                <a:lnTo>
                  <a:pt x="18" y="18"/>
                </a:lnTo>
                <a:lnTo>
                  <a:pt x="39" y="0"/>
                </a:lnTo>
                <a:lnTo>
                  <a:pt x="0" y="18"/>
                </a:lnTo>
                <a:close/>
              </a:path>
            </a:pathLst>
          </a:custGeom>
          <a:solidFill>
            <a:srgbClr val="000000"/>
          </a:solidFill>
          <a:ln w="9525">
            <a:noFill/>
            <a:round/>
            <a:headEnd/>
            <a:tailEnd/>
          </a:ln>
        </p:spPr>
        <p:txBody>
          <a:bodyPr/>
          <a:lstStyle/>
          <a:p>
            <a:endParaRPr lang="en-US"/>
          </a:p>
        </p:txBody>
      </p:sp>
      <p:sp>
        <p:nvSpPr>
          <p:cNvPr id="126" name="Freeform 125"/>
          <p:cNvSpPr>
            <a:spLocks/>
          </p:cNvSpPr>
          <p:nvPr/>
        </p:nvSpPr>
        <p:spPr bwMode="auto">
          <a:xfrm>
            <a:off x="2791680" y="3681405"/>
            <a:ext cx="49013" cy="35466"/>
          </a:xfrm>
          <a:custGeom>
            <a:avLst/>
            <a:gdLst>
              <a:gd name="T0" fmla="*/ 0 w 39"/>
              <a:gd name="T1" fmla="*/ 2147483647 h 32"/>
              <a:gd name="T2" fmla="*/ 2147483647 w 39"/>
              <a:gd name="T3" fmla="*/ 2147483647 h 32"/>
              <a:gd name="T4" fmla="*/ 2147483647 w 39"/>
              <a:gd name="T5" fmla="*/ 2147483647 h 32"/>
              <a:gd name="T6" fmla="*/ 2147483647 w 39"/>
              <a:gd name="T7" fmla="*/ 2147483647 h 32"/>
              <a:gd name="T8" fmla="*/ 2147483647 w 39"/>
              <a:gd name="T9" fmla="*/ 2147483647 h 32"/>
              <a:gd name="T10" fmla="*/ 2147483647 w 39"/>
              <a:gd name="T11" fmla="*/ 0 h 32"/>
              <a:gd name="T12" fmla="*/ 2147483647 w 39"/>
              <a:gd name="T13" fmla="*/ 0 h 32"/>
              <a:gd name="T14" fmla="*/ 0 w 39"/>
              <a:gd name="T15" fmla="*/ 2147483647 h 32"/>
              <a:gd name="T16" fmla="*/ 0 60000 65536"/>
              <a:gd name="T17" fmla="*/ 0 60000 65536"/>
              <a:gd name="T18" fmla="*/ 0 60000 65536"/>
              <a:gd name="T19" fmla="*/ 0 60000 65536"/>
              <a:gd name="T20" fmla="*/ 0 60000 65536"/>
              <a:gd name="T21" fmla="*/ 0 60000 65536"/>
              <a:gd name="T22" fmla="*/ 0 60000 65536"/>
              <a:gd name="T23" fmla="*/ 0 60000 65536"/>
              <a:gd name="T24" fmla="*/ 0 w 39"/>
              <a:gd name="T25" fmla="*/ 0 h 32"/>
              <a:gd name="T26" fmla="*/ 39 w 39"/>
              <a:gd name="T27" fmla="*/ 32 h 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9" h="32">
                <a:moveTo>
                  <a:pt x="0" y="18"/>
                </a:moveTo>
                <a:lnTo>
                  <a:pt x="39" y="32"/>
                </a:lnTo>
                <a:lnTo>
                  <a:pt x="18" y="18"/>
                </a:lnTo>
                <a:lnTo>
                  <a:pt x="39" y="0"/>
                </a:lnTo>
                <a:lnTo>
                  <a:pt x="0" y="18"/>
                </a:lnTo>
              </a:path>
            </a:pathLst>
          </a:custGeom>
          <a:noFill/>
          <a:ln w="4763">
            <a:solidFill>
              <a:srgbClr val="000000"/>
            </a:solidFill>
            <a:round/>
            <a:headEnd/>
            <a:tailEnd/>
          </a:ln>
        </p:spPr>
        <p:txBody>
          <a:bodyPr/>
          <a:lstStyle/>
          <a:p>
            <a:endParaRPr lang="en-US"/>
          </a:p>
        </p:txBody>
      </p:sp>
      <p:sp>
        <p:nvSpPr>
          <p:cNvPr id="127" name="Freeform 126"/>
          <p:cNvSpPr>
            <a:spLocks/>
          </p:cNvSpPr>
          <p:nvPr/>
        </p:nvSpPr>
        <p:spPr bwMode="auto">
          <a:xfrm>
            <a:off x="2539193" y="3610474"/>
            <a:ext cx="35645" cy="45974"/>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128" name="Freeform 127"/>
          <p:cNvSpPr>
            <a:spLocks/>
          </p:cNvSpPr>
          <p:nvPr/>
        </p:nvSpPr>
        <p:spPr bwMode="auto">
          <a:xfrm>
            <a:off x="2539193" y="3610474"/>
            <a:ext cx="35645" cy="45974"/>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129" name="Line 428"/>
          <p:cNvSpPr>
            <a:spLocks noChangeShapeType="1"/>
          </p:cNvSpPr>
          <p:nvPr/>
        </p:nvSpPr>
        <p:spPr bwMode="auto">
          <a:xfrm>
            <a:off x="2557016" y="3535603"/>
            <a:ext cx="1486" cy="106396"/>
          </a:xfrm>
          <a:prstGeom prst="line">
            <a:avLst/>
          </a:prstGeom>
          <a:noFill/>
          <a:ln w="4763">
            <a:solidFill>
              <a:srgbClr val="000000"/>
            </a:solidFill>
            <a:round/>
            <a:headEnd/>
            <a:tailEnd/>
          </a:ln>
        </p:spPr>
        <p:txBody>
          <a:bodyPr/>
          <a:lstStyle/>
          <a:p>
            <a:endParaRPr lang="en-US"/>
          </a:p>
        </p:txBody>
      </p:sp>
      <p:sp>
        <p:nvSpPr>
          <p:cNvPr id="130" name="Line 59"/>
          <p:cNvSpPr>
            <a:spLocks noChangeShapeType="1"/>
          </p:cNvSpPr>
          <p:nvPr/>
        </p:nvSpPr>
        <p:spPr bwMode="auto">
          <a:xfrm flipH="1">
            <a:off x="1217686" y="946150"/>
            <a:ext cx="1513" cy="1002823"/>
          </a:xfrm>
          <a:prstGeom prst="line">
            <a:avLst/>
          </a:prstGeom>
          <a:noFill/>
          <a:ln w="4763">
            <a:solidFill>
              <a:srgbClr val="000000"/>
            </a:solidFill>
            <a:round/>
            <a:headEnd/>
            <a:tailEnd/>
          </a:ln>
        </p:spPr>
        <p:txBody>
          <a:bodyPr/>
          <a:lstStyle/>
          <a:p>
            <a:endParaRPr lang="en-US"/>
          </a:p>
        </p:txBody>
      </p:sp>
      <p:sp>
        <p:nvSpPr>
          <p:cNvPr id="131" name="Line 59"/>
          <p:cNvSpPr>
            <a:spLocks noChangeShapeType="1"/>
          </p:cNvSpPr>
          <p:nvPr/>
        </p:nvSpPr>
        <p:spPr bwMode="auto">
          <a:xfrm flipH="1">
            <a:off x="784229" y="1119188"/>
            <a:ext cx="1581" cy="284480"/>
          </a:xfrm>
          <a:prstGeom prst="line">
            <a:avLst/>
          </a:prstGeom>
          <a:noFill/>
          <a:ln w="4763">
            <a:solidFill>
              <a:srgbClr val="000000"/>
            </a:solidFill>
            <a:round/>
            <a:headEnd/>
            <a:tailEnd/>
          </a:ln>
        </p:spPr>
        <p:txBody>
          <a:bodyPr/>
          <a:lstStyle/>
          <a:p>
            <a:endParaRPr lang="en-US"/>
          </a:p>
        </p:txBody>
      </p:sp>
      <p:sp>
        <p:nvSpPr>
          <p:cNvPr id="132" name="Line 59"/>
          <p:cNvSpPr>
            <a:spLocks noChangeShapeType="1"/>
          </p:cNvSpPr>
          <p:nvPr/>
        </p:nvSpPr>
        <p:spPr bwMode="auto">
          <a:xfrm>
            <a:off x="785152" y="1860868"/>
            <a:ext cx="1486" cy="3810000"/>
          </a:xfrm>
          <a:prstGeom prst="line">
            <a:avLst/>
          </a:prstGeom>
          <a:noFill/>
          <a:ln w="4763">
            <a:solidFill>
              <a:srgbClr val="000000"/>
            </a:solidFill>
            <a:round/>
            <a:headEnd/>
            <a:tailEnd/>
          </a:ln>
        </p:spPr>
        <p:txBody>
          <a:bodyPr/>
          <a:lstStyle/>
          <a:p>
            <a:endParaRPr lang="en-US"/>
          </a:p>
        </p:txBody>
      </p:sp>
      <p:sp>
        <p:nvSpPr>
          <p:cNvPr id="133" name="Line 59"/>
          <p:cNvSpPr>
            <a:spLocks noChangeShapeType="1"/>
          </p:cNvSpPr>
          <p:nvPr/>
        </p:nvSpPr>
        <p:spPr bwMode="auto">
          <a:xfrm>
            <a:off x="1968500" y="1676400"/>
            <a:ext cx="668" cy="4146868"/>
          </a:xfrm>
          <a:prstGeom prst="line">
            <a:avLst/>
          </a:prstGeom>
          <a:noFill/>
          <a:ln w="4763">
            <a:solidFill>
              <a:srgbClr val="000000"/>
            </a:solidFill>
            <a:round/>
            <a:headEnd/>
            <a:tailEnd/>
          </a:ln>
        </p:spPr>
        <p:txBody>
          <a:bodyPr/>
          <a:lstStyle/>
          <a:p>
            <a:endParaRPr lang="en-US"/>
          </a:p>
        </p:txBody>
      </p:sp>
      <p:sp>
        <p:nvSpPr>
          <p:cNvPr id="134" name="Freeform 133"/>
          <p:cNvSpPr>
            <a:spLocks/>
          </p:cNvSpPr>
          <p:nvPr/>
        </p:nvSpPr>
        <p:spPr bwMode="auto">
          <a:xfrm>
            <a:off x="1974822" y="5804244"/>
            <a:ext cx="392086" cy="323824"/>
          </a:xfrm>
          <a:custGeom>
            <a:avLst/>
            <a:gdLst>
              <a:gd name="T0" fmla="*/ 2147483647 w 326"/>
              <a:gd name="T1" fmla="*/ 2147483647 h 836"/>
              <a:gd name="T2" fmla="*/ 2147483647 w 326"/>
              <a:gd name="T3" fmla="*/ 2147483647 h 836"/>
              <a:gd name="T4" fmla="*/ 2147483647 w 326"/>
              <a:gd name="T5" fmla="*/ 2147483647 h 836"/>
              <a:gd name="T6" fmla="*/ 0 w 326"/>
              <a:gd name="T7" fmla="*/ 2147483647 h 836"/>
              <a:gd name="T8" fmla="*/ 0 w 326"/>
              <a:gd name="T9" fmla="*/ 0 h 836"/>
              <a:gd name="T10" fmla="*/ 0 w 326"/>
              <a:gd name="T11" fmla="*/ 0 h 836"/>
              <a:gd name="T12" fmla="*/ 0 60000 65536"/>
              <a:gd name="T13" fmla="*/ 0 60000 65536"/>
              <a:gd name="T14" fmla="*/ 0 60000 65536"/>
              <a:gd name="T15" fmla="*/ 0 60000 65536"/>
              <a:gd name="T16" fmla="*/ 0 60000 65536"/>
              <a:gd name="T17" fmla="*/ 0 60000 65536"/>
              <a:gd name="T18" fmla="*/ 0 w 326"/>
              <a:gd name="T19" fmla="*/ 0 h 836"/>
              <a:gd name="T20" fmla="*/ 326 w 326"/>
              <a:gd name="T21" fmla="*/ 836 h 836"/>
              <a:gd name="connsiteX0" fmla="*/ 10000 w 10000"/>
              <a:gd name="connsiteY0" fmla="*/ 10000 h 10000"/>
              <a:gd name="connsiteX1" fmla="*/ 10000 w 10000"/>
              <a:gd name="connsiteY1" fmla="*/ 8038 h 10000"/>
              <a:gd name="connsiteX2" fmla="*/ 7730 w 10000"/>
              <a:gd name="connsiteY2" fmla="*/ 7117 h 10000"/>
              <a:gd name="connsiteX3" fmla="*/ 1273 w 10000"/>
              <a:gd name="connsiteY3" fmla="*/ 7277 h 10000"/>
              <a:gd name="connsiteX4" fmla="*/ 0 w 10000"/>
              <a:gd name="connsiteY4" fmla="*/ 0 h 10000"/>
              <a:gd name="connsiteX0" fmla="*/ 8727 w 8727"/>
              <a:gd name="connsiteY0" fmla="*/ 2883 h 2883"/>
              <a:gd name="connsiteX1" fmla="*/ 8727 w 8727"/>
              <a:gd name="connsiteY1" fmla="*/ 921 h 2883"/>
              <a:gd name="connsiteX2" fmla="*/ 6457 w 8727"/>
              <a:gd name="connsiteY2" fmla="*/ 0 h 2883"/>
              <a:gd name="connsiteX3" fmla="*/ 0 w 8727"/>
              <a:gd name="connsiteY3" fmla="*/ 160 h 2883"/>
              <a:gd name="connsiteX0" fmla="*/ 10000 w 10000"/>
              <a:gd name="connsiteY0" fmla="*/ 10153 h 10153"/>
              <a:gd name="connsiteX1" fmla="*/ 10000 w 10000"/>
              <a:gd name="connsiteY1" fmla="*/ 3348 h 10153"/>
              <a:gd name="connsiteX2" fmla="*/ 7399 w 10000"/>
              <a:gd name="connsiteY2" fmla="*/ 153 h 10153"/>
              <a:gd name="connsiteX3" fmla="*/ 0 w 10000"/>
              <a:gd name="connsiteY3" fmla="*/ 0 h 10153"/>
              <a:gd name="connsiteX0" fmla="*/ 10000 w 10000"/>
              <a:gd name="connsiteY0" fmla="*/ 10000 h 10000"/>
              <a:gd name="connsiteX1" fmla="*/ 10000 w 10000"/>
              <a:gd name="connsiteY1" fmla="*/ 3195 h 10000"/>
              <a:gd name="connsiteX2" fmla="*/ 7399 w 10000"/>
              <a:gd name="connsiteY2" fmla="*/ 0 h 10000"/>
              <a:gd name="connsiteX3" fmla="*/ 0 w 10000"/>
              <a:gd name="connsiteY3" fmla="*/ 554 h 10000"/>
              <a:gd name="connsiteX0" fmla="*/ 11000 w 11000"/>
              <a:gd name="connsiteY0" fmla="*/ 10036 h 10036"/>
              <a:gd name="connsiteX1" fmla="*/ 11000 w 11000"/>
              <a:gd name="connsiteY1" fmla="*/ 3231 h 10036"/>
              <a:gd name="connsiteX2" fmla="*/ 8399 w 11000"/>
              <a:gd name="connsiteY2" fmla="*/ 36 h 10036"/>
              <a:gd name="connsiteX3" fmla="*/ 0 w 11000"/>
              <a:gd name="connsiteY3" fmla="*/ 0 h 10036"/>
            </a:gdLst>
            <a:ahLst/>
            <a:cxnLst>
              <a:cxn ang="0">
                <a:pos x="connsiteX0" y="connsiteY0"/>
              </a:cxn>
              <a:cxn ang="0">
                <a:pos x="connsiteX1" y="connsiteY1"/>
              </a:cxn>
              <a:cxn ang="0">
                <a:pos x="connsiteX2" y="connsiteY2"/>
              </a:cxn>
              <a:cxn ang="0">
                <a:pos x="connsiteX3" y="connsiteY3"/>
              </a:cxn>
            </a:cxnLst>
            <a:rect l="l" t="t" r="r" b="b"/>
            <a:pathLst>
              <a:path w="11000" h="10036">
                <a:moveTo>
                  <a:pt x="11000" y="10036"/>
                </a:moveTo>
                <a:lnTo>
                  <a:pt x="11000" y="3231"/>
                </a:lnTo>
                <a:lnTo>
                  <a:pt x="8399" y="36"/>
                </a:lnTo>
                <a:lnTo>
                  <a:pt x="0" y="0"/>
                </a:lnTo>
              </a:path>
            </a:pathLst>
          </a:custGeom>
          <a:noFill/>
          <a:ln w="4763">
            <a:solidFill>
              <a:srgbClr val="000000"/>
            </a:solidFill>
            <a:round/>
            <a:headEnd/>
            <a:tailEnd/>
          </a:ln>
        </p:spPr>
        <p:txBody>
          <a:bodyPr/>
          <a:lstStyle/>
          <a:p>
            <a:endParaRPr lang="en-US"/>
          </a:p>
        </p:txBody>
      </p:sp>
      <p:sp>
        <p:nvSpPr>
          <p:cNvPr id="135" name="Rectangle 134"/>
          <p:cNvSpPr>
            <a:spLocks noChangeArrowheads="1"/>
          </p:cNvSpPr>
          <p:nvPr/>
        </p:nvSpPr>
        <p:spPr bwMode="auto">
          <a:xfrm>
            <a:off x="4244222" y="4800600"/>
            <a:ext cx="139475" cy="92333"/>
          </a:xfrm>
          <a:prstGeom prst="rect">
            <a:avLst/>
          </a:prstGeom>
          <a:noFill/>
          <a:ln w="9525">
            <a:noFill/>
            <a:miter lim="800000"/>
            <a:headEnd/>
            <a:tailEnd/>
          </a:ln>
        </p:spPr>
        <p:txBody>
          <a:bodyPr wrap="none" lIns="0" tIns="0" rIns="0" bIns="0">
            <a:spAutoFit/>
          </a:bodyPr>
          <a:lstStyle/>
          <a:p>
            <a:pPr eaLnBrk="0" hangingPunct="0"/>
            <a:r>
              <a:rPr lang="en-US" sz="600" dirty="0">
                <a:solidFill>
                  <a:srgbClr val="000000"/>
                </a:solidFill>
              </a:rPr>
              <a:t>R/W</a:t>
            </a:r>
            <a:endParaRPr lang="en-US" b="0" dirty="0"/>
          </a:p>
        </p:txBody>
      </p:sp>
      <p:sp>
        <p:nvSpPr>
          <p:cNvPr id="136" name="Line 59"/>
          <p:cNvSpPr>
            <a:spLocks noChangeShapeType="1"/>
          </p:cNvSpPr>
          <p:nvPr/>
        </p:nvSpPr>
        <p:spPr bwMode="auto">
          <a:xfrm>
            <a:off x="4076776" y="3559174"/>
            <a:ext cx="1101" cy="1241425"/>
          </a:xfrm>
          <a:prstGeom prst="line">
            <a:avLst/>
          </a:prstGeom>
          <a:noFill/>
          <a:ln w="4763">
            <a:solidFill>
              <a:srgbClr val="000000"/>
            </a:solidFill>
            <a:round/>
            <a:headEnd/>
            <a:tailEnd/>
          </a:ln>
        </p:spPr>
        <p:txBody>
          <a:bodyPr/>
          <a:lstStyle/>
          <a:p>
            <a:endParaRPr lang="en-US"/>
          </a:p>
        </p:txBody>
      </p:sp>
      <p:sp>
        <p:nvSpPr>
          <p:cNvPr id="137" name="Line 59"/>
          <p:cNvSpPr>
            <a:spLocks noChangeShapeType="1"/>
          </p:cNvSpPr>
          <p:nvPr/>
        </p:nvSpPr>
        <p:spPr bwMode="auto">
          <a:xfrm flipH="1">
            <a:off x="3470351" y="3559175"/>
            <a:ext cx="609600" cy="0"/>
          </a:xfrm>
          <a:prstGeom prst="line">
            <a:avLst/>
          </a:prstGeom>
          <a:noFill/>
          <a:ln w="4763">
            <a:solidFill>
              <a:srgbClr val="000000"/>
            </a:solidFill>
            <a:round/>
            <a:headEnd/>
            <a:tailEnd/>
          </a:ln>
        </p:spPr>
        <p:txBody>
          <a:bodyPr/>
          <a:lstStyle/>
          <a:p>
            <a:endParaRPr lang="en-US"/>
          </a:p>
        </p:txBody>
      </p:sp>
      <p:grpSp>
        <p:nvGrpSpPr>
          <p:cNvPr id="138" name="Group 141"/>
          <p:cNvGrpSpPr/>
          <p:nvPr/>
        </p:nvGrpSpPr>
        <p:grpSpPr>
          <a:xfrm>
            <a:off x="407906" y="5289868"/>
            <a:ext cx="4240294" cy="109538"/>
            <a:chOff x="952500" y="5105400"/>
            <a:chExt cx="4532313" cy="109538"/>
          </a:xfrm>
        </p:grpSpPr>
        <p:sp>
          <p:nvSpPr>
            <p:cNvPr id="139" name="Rectangle 138"/>
            <p:cNvSpPr>
              <a:spLocks noChangeArrowheads="1"/>
            </p:cNvSpPr>
            <p:nvPr/>
          </p:nvSpPr>
          <p:spPr bwMode="auto">
            <a:xfrm>
              <a:off x="952500" y="5124450"/>
              <a:ext cx="4532313" cy="38100"/>
            </a:xfrm>
            <a:prstGeom prst="rect">
              <a:avLst/>
            </a:prstGeom>
            <a:solidFill>
              <a:srgbClr val="BBBBBB"/>
            </a:solidFill>
            <a:ln w="9525">
              <a:noFill/>
              <a:miter lim="800000"/>
              <a:headEnd/>
              <a:tailEnd/>
            </a:ln>
          </p:spPr>
          <p:txBody>
            <a:bodyPr/>
            <a:lstStyle/>
            <a:p>
              <a:endParaRPr lang="en-US"/>
            </a:p>
          </p:txBody>
        </p:sp>
        <p:sp>
          <p:nvSpPr>
            <p:cNvPr id="140" name="Rectangle 139"/>
            <p:cNvSpPr>
              <a:spLocks noChangeArrowheads="1"/>
            </p:cNvSpPr>
            <p:nvPr/>
          </p:nvSpPr>
          <p:spPr bwMode="auto">
            <a:xfrm>
              <a:off x="1060450" y="5105400"/>
              <a:ext cx="674688" cy="103188"/>
            </a:xfrm>
            <a:prstGeom prst="rect">
              <a:avLst/>
            </a:prstGeom>
            <a:solidFill>
              <a:srgbClr val="FFFFFF"/>
            </a:solidFill>
            <a:ln w="9525">
              <a:noFill/>
              <a:miter lim="800000"/>
              <a:headEnd/>
              <a:tailEnd/>
            </a:ln>
          </p:spPr>
          <p:txBody>
            <a:bodyPr/>
            <a:lstStyle/>
            <a:p>
              <a:endParaRPr lang="en-US"/>
            </a:p>
          </p:txBody>
        </p:sp>
        <p:sp>
          <p:nvSpPr>
            <p:cNvPr id="141" name="Rectangle 140"/>
            <p:cNvSpPr>
              <a:spLocks noChangeArrowheads="1"/>
            </p:cNvSpPr>
            <p:nvPr/>
          </p:nvSpPr>
          <p:spPr bwMode="auto">
            <a:xfrm>
              <a:off x="1063625" y="5110163"/>
              <a:ext cx="666750" cy="95250"/>
            </a:xfrm>
            <a:prstGeom prst="rect">
              <a:avLst/>
            </a:prstGeom>
            <a:noFill/>
            <a:ln w="11113">
              <a:solidFill>
                <a:srgbClr val="000000"/>
              </a:solidFill>
              <a:miter lim="800000"/>
              <a:headEnd/>
              <a:tailEnd/>
            </a:ln>
          </p:spPr>
          <p:txBody>
            <a:bodyPr/>
            <a:lstStyle/>
            <a:p>
              <a:endParaRPr lang="en-US"/>
            </a:p>
          </p:txBody>
        </p:sp>
        <p:sp>
          <p:nvSpPr>
            <p:cNvPr id="142" name="Freeform 141"/>
            <p:cNvSpPr>
              <a:spLocks/>
            </p:cNvSpPr>
            <p:nvPr/>
          </p:nvSpPr>
          <p:spPr bwMode="auto">
            <a:xfrm>
              <a:off x="1060450" y="5146675"/>
              <a:ext cx="65088" cy="28575"/>
            </a:xfrm>
            <a:custGeom>
              <a:avLst/>
              <a:gdLst>
                <a:gd name="T0" fmla="*/ 0 w 49"/>
                <a:gd name="T1" fmla="*/ 2147483647 h 21"/>
                <a:gd name="T2" fmla="*/ 2147483647 w 49"/>
                <a:gd name="T3" fmla="*/ 0 h 21"/>
                <a:gd name="T4" fmla="*/ 2147483647 w 49"/>
                <a:gd name="T5" fmla="*/ 2147483647 h 21"/>
                <a:gd name="T6" fmla="*/ 2147483647 w 49"/>
                <a:gd name="T7" fmla="*/ 2147483647 h 21"/>
                <a:gd name="T8" fmla="*/ 0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0" y="7"/>
                  </a:moveTo>
                  <a:lnTo>
                    <a:pt x="4" y="0"/>
                  </a:lnTo>
                  <a:lnTo>
                    <a:pt x="49" y="14"/>
                  </a:lnTo>
                  <a:lnTo>
                    <a:pt x="49" y="21"/>
                  </a:lnTo>
                  <a:lnTo>
                    <a:pt x="0" y="7"/>
                  </a:lnTo>
                  <a:close/>
                </a:path>
              </a:pathLst>
            </a:custGeom>
            <a:solidFill>
              <a:srgbClr val="000000"/>
            </a:solidFill>
            <a:ln w="9525">
              <a:noFill/>
              <a:round/>
              <a:headEnd/>
              <a:tailEnd/>
            </a:ln>
          </p:spPr>
          <p:txBody>
            <a:bodyPr/>
            <a:lstStyle/>
            <a:p>
              <a:endParaRPr lang="en-US"/>
            </a:p>
          </p:txBody>
        </p:sp>
        <p:sp>
          <p:nvSpPr>
            <p:cNvPr id="143" name="Freeform 142"/>
            <p:cNvSpPr>
              <a:spLocks/>
            </p:cNvSpPr>
            <p:nvPr/>
          </p:nvSpPr>
          <p:spPr bwMode="auto">
            <a:xfrm>
              <a:off x="1060450" y="5165725"/>
              <a:ext cx="65088" cy="33338"/>
            </a:xfrm>
            <a:custGeom>
              <a:avLst/>
              <a:gdLst>
                <a:gd name="T0" fmla="*/ 2147483647 w 49"/>
                <a:gd name="T1" fmla="*/ 2147483647 h 25"/>
                <a:gd name="T2" fmla="*/ 0 w 49"/>
                <a:gd name="T3" fmla="*/ 2147483647 h 25"/>
                <a:gd name="T4" fmla="*/ 2147483647 w 49"/>
                <a:gd name="T5" fmla="*/ 0 h 25"/>
                <a:gd name="T6" fmla="*/ 2147483647 w 49"/>
                <a:gd name="T7" fmla="*/ 2147483647 h 25"/>
                <a:gd name="T8" fmla="*/ 2147483647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4" y="25"/>
                  </a:moveTo>
                  <a:lnTo>
                    <a:pt x="0" y="18"/>
                  </a:lnTo>
                  <a:lnTo>
                    <a:pt x="49" y="0"/>
                  </a:lnTo>
                  <a:lnTo>
                    <a:pt x="49" y="7"/>
                  </a:lnTo>
                  <a:lnTo>
                    <a:pt x="4" y="25"/>
                  </a:lnTo>
                  <a:close/>
                </a:path>
              </a:pathLst>
            </a:custGeom>
            <a:solidFill>
              <a:srgbClr val="000000"/>
            </a:solidFill>
            <a:ln w="9525">
              <a:noFill/>
              <a:round/>
              <a:headEnd/>
              <a:tailEnd/>
            </a:ln>
          </p:spPr>
          <p:txBody>
            <a:bodyPr/>
            <a:lstStyle/>
            <a:p>
              <a:endParaRPr lang="en-US"/>
            </a:p>
          </p:txBody>
        </p:sp>
        <p:sp>
          <p:nvSpPr>
            <p:cNvPr id="144" name="Rectangle 143"/>
            <p:cNvSpPr>
              <a:spLocks noChangeArrowheads="1"/>
            </p:cNvSpPr>
            <p:nvPr/>
          </p:nvSpPr>
          <p:spPr bwMode="auto">
            <a:xfrm>
              <a:off x="2324100" y="5105400"/>
              <a:ext cx="674688" cy="103188"/>
            </a:xfrm>
            <a:prstGeom prst="rect">
              <a:avLst/>
            </a:prstGeom>
            <a:solidFill>
              <a:srgbClr val="FFFFFF"/>
            </a:solidFill>
            <a:ln w="9525">
              <a:noFill/>
              <a:miter lim="800000"/>
              <a:headEnd/>
              <a:tailEnd/>
            </a:ln>
          </p:spPr>
          <p:txBody>
            <a:bodyPr/>
            <a:lstStyle/>
            <a:p>
              <a:endParaRPr lang="en-US"/>
            </a:p>
          </p:txBody>
        </p:sp>
        <p:sp>
          <p:nvSpPr>
            <p:cNvPr id="145" name="Rectangle 144"/>
            <p:cNvSpPr>
              <a:spLocks noChangeArrowheads="1"/>
            </p:cNvSpPr>
            <p:nvPr/>
          </p:nvSpPr>
          <p:spPr bwMode="auto">
            <a:xfrm>
              <a:off x="2327275" y="5110163"/>
              <a:ext cx="666750" cy="95250"/>
            </a:xfrm>
            <a:prstGeom prst="rect">
              <a:avLst/>
            </a:prstGeom>
            <a:noFill/>
            <a:ln w="11113">
              <a:solidFill>
                <a:srgbClr val="000000"/>
              </a:solidFill>
              <a:miter lim="800000"/>
              <a:headEnd/>
              <a:tailEnd/>
            </a:ln>
          </p:spPr>
          <p:txBody>
            <a:bodyPr/>
            <a:lstStyle/>
            <a:p>
              <a:endParaRPr lang="en-US"/>
            </a:p>
          </p:txBody>
        </p:sp>
        <p:sp>
          <p:nvSpPr>
            <p:cNvPr id="146" name="Freeform 145"/>
            <p:cNvSpPr>
              <a:spLocks/>
            </p:cNvSpPr>
            <p:nvPr/>
          </p:nvSpPr>
          <p:spPr bwMode="auto">
            <a:xfrm>
              <a:off x="2324100" y="5146675"/>
              <a:ext cx="65088" cy="28575"/>
            </a:xfrm>
            <a:custGeom>
              <a:avLst/>
              <a:gdLst>
                <a:gd name="T0" fmla="*/ 0 w 49"/>
                <a:gd name="T1" fmla="*/ 2147483647 h 21"/>
                <a:gd name="T2" fmla="*/ 2147483647 w 49"/>
                <a:gd name="T3" fmla="*/ 0 h 21"/>
                <a:gd name="T4" fmla="*/ 2147483647 w 49"/>
                <a:gd name="T5" fmla="*/ 2147483647 h 21"/>
                <a:gd name="T6" fmla="*/ 2147483647 w 49"/>
                <a:gd name="T7" fmla="*/ 2147483647 h 21"/>
                <a:gd name="T8" fmla="*/ 0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0" y="7"/>
                  </a:moveTo>
                  <a:lnTo>
                    <a:pt x="4" y="0"/>
                  </a:lnTo>
                  <a:lnTo>
                    <a:pt x="49" y="14"/>
                  </a:lnTo>
                  <a:lnTo>
                    <a:pt x="49" y="21"/>
                  </a:lnTo>
                  <a:lnTo>
                    <a:pt x="0" y="7"/>
                  </a:lnTo>
                  <a:close/>
                </a:path>
              </a:pathLst>
            </a:custGeom>
            <a:solidFill>
              <a:srgbClr val="000000"/>
            </a:solidFill>
            <a:ln w="9525">
              <a:noFill/>
              <a:round/>
              <a:headEnd/>
              <a:tailEnd/>
            </a:ln>
          </p:spPr>
          <p:txBody>
            <a:bodyPr/>
            <a:lstStyle/>
            <a:p>
              <a:endParaRPr lang="en-US"/>
            </a:p>
          </p:txBody>
        </p:sp>
        <p:sp>
          <p:nvSpPr>
            <p:cNvPr id="147" name="Freeform 146"/>
            <p:cNvSpPr>
              <a:spLocks/>
            </p:cNvSpPr>
            <p:nvPr/>
          </p:nvSpPr>
          <p:spPr bwMode="auto">
            <a:xfrm>
              <a:off x="2324100" y="5165725"/>
              <a:ext cx="65088" cy="33338"/>
            </a:xfrm>
            <a:custGeom>
              <a:avLst/>
              <a:gdLst>
                <a:gd name="T0" fmla="*/ 2147483647 w 49"/>
                <a:gd name="T1" fmla="*/ 2147483647 h 25"/>
                <a:gd name="T2" fmla="*/ 0 w 49"/>
                <a:gd name="T3" fmla="*/ 2147483647 h 25"/>
                <a:gd name="T4" fmla="*/ 2147483647 w 49"/>
                <a:gd name="T5" fmla="*/ 0 h 25"/>
                <a:gd name="T6" fmla="*/ 2147483647 w 49"/>
                <a:gd name="T7" fmla="*/ 2147483647 h 25"/>
                <a:gd name="T8" fmla="*/ 2147483647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4" y="25"/>
                  </a:moveTo>
                  <a:lnTo>
                    <a:pt x="0" y="18"/>
                  </a:lnTo>
                  <a:lnTo>
                    <a:pt x="49" y="0"/>
                  </a:lnTo>
                  <a:lnTo>
                    <a:pt x="49" y="7"/>
                  </a:lnTo>
                  <a:lnTo>
                    <a:pt x="4" y="25"/>
                  </a:lnTo>
                  <a:close/>
                </a:path>
              </a:pathLst>
            </a:custGeom>
            <a:solidFill>
              <a:srgbClr val="000000"/>
            </a:solidFill>
            <a:ln w="9525">
              <a:noFill/>
              <a:round/>
              <a:headEnd/>
              <a:tailEnd/>
            </a:ln>
          </p:spPr>
          <p:txBody>
            <a:bodyPr/>
            <a:lstStyle/>
            <a:p>
              <a:endParaRPr lang="en-US"/>
            </a:p>
          </p:txBody>
        </p:sp>
        <p:sp>
          <p:nvSpPr>
            <p:cNvPr id="148" name="Rectangle 147"/>
            <p:cNvSpPr>
              <a:spLocks noChangeArrowheads="1"/>
            </p:cNvSpPr>
            <p:nvPr/>
          </p:nvSpPr>
          <p:spPr bwMode="auto">
            <a:xfrm>
              <a:off x="3462338" y="5105400"/>
              <a:ext cx="674687" cy="103188"/>
            </a:xfrm>
            <a:prstGeom prst="rect">
              <a:avLst/>
            </a:prstGeom>
            <a:solidFill>
              <a:srgbClr val="FFFFFF"/>
            </a:solidFill>
            <a:ln w="9525">
              <a:noFill/>
              <a:miter lim="800000"/>
              <a:headEnd/>
              <a:tailEnd/>
            </a:ln>
          </p:spPr>
          <p:txBody>
            <a:bodyPr/>
            <a:lstStyle/>
            <a:p>
              <a:endParaRPr lang="en-US"/>
            </a:p>
          </p:txBody>
        </p:sp>
        <p:sp>
          <p:nvSpPr>
            <p:cNvPr id="149" name="Rectangle 148"/>
            <p:cNvSpPr>
              <a:spLocks noChangeArrowheads="1"/>
            </p:cNvSpPr>
            <p:nvPr/>
          </p:nvSpPr>
          <p:spPr bwMode="auto">
            <a:xfrm>
              <a:off x="3465513" y="5110163"/>
              <a:ext cx="666750" cy="95250"/>
            </a:xfrm>
            <a:prstGeom prst="rect">
              <a:avLst/>
            </a:prstGeom>
            <a:noFill/>
            <a:ln w="11113">
              <a:solidFill>
                <a:srgbClr val="000000"/>
              </a:solidFill>
              <a:miter lim="800000"/>
              <a:headEnd/>
              <a:tailEnd/>
            </a:ln>
          </p:spPr>
          <p:txBody>
            <a:bodyPr/>
            <a:lstStyle/>
            <a:p>
              <a:endParaRPr lang="en-US"/>
            </a:p>
          </p:txBody>
        </p:sp>
        <p:sp>
          <p:nvSpPr>
            <p:cNvPr id="150" name="Freeform 149"/>
            <p:cNvSpPr>
              <a:spLocks/>
            </p:cNvSpPr>
            <p:nvPr/>
          </p:nvSpPr>
          <p:spPr bwMode="auto">
            <a:xfrm>
              <a:off x="3462338" y="5146675"/>
              <a:ext cx="65087" cy="28575"/>
            </a:xfrm>
            <a:custGeom>
              <a:avLst/>
              <a:gdLst>
                <a:gd name="T0" fmla="*/ 0 w 49"/>
                <a:gd name="T1" fmla="*/ 2147483647 h 21"/>
                <a:gd name="T2" fmla="*/ 2147483647 w 49"/>
                <a:gd name="T3" fmla="*/ 0 h 21"/>
                <a:gd name="T4" fmla="*/ 2147483647 w 49"/>
                <a:gd name="T5" fmla="*/ 2147483647 h 21"/>
                <a:gd name="T6" fmla="*/ 2147483647 w 49"/>
                <a:gd name="T7" fmla="*/ 2147483647 h 21"/>
                <a:gd name="T8" fmla="*/ 0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0" y="7"/>
                  </a:moveTo>
                  <a:lnTo>
                    <a:pt x="4" y="0"/>
                  </a:lnTo>
                  <a:lnTo>
                    <a:pt x="49" y="14"/>
                  </a:lnTo>
                  <a:lnTo>
                    <a:pt x="49" y="21"/>
                  </a:lnTo>
                  <a:lnTo>
                    <a:pt x="0" y="7"/>
                  </a:lnTo>
                  <a:close/>
                </a:path>
              </a:pathLst>
            </a:custGeom>
            <a:solidFill>
              <a:srgbClr val="000000"/>
            </a:solidFill>
            <a:ln w="9525">
              <a:noFill/>
              <a:round/>
              <a:headEnd/>
              <a:tailEnd/>
            </a:ln>
          </p:spPr>
          <p:txBody>
            <a:bodyPr/>
            <a:lstStyle/>
            <a:p>
              <a:endParaRPr lang="en-US"/>
            </a:p>
          </p:txBody>
        </p:sp>
        <p:sp>
          <p:nvSpPr>
            <p:cNvPr id="151" name="Freeform 150"/>
            <p:cNvSpPr>
              <a:spLocks/>
            </p:cNvSpPr>
            <p:nvPr/>
          </p:nvSpPr>
          <p:spPr bwMode="auto">
            <a:xfrm>
              <a:off x="3462338" y="5165725"/>
              <a:ext cx="65087" cy="33338"/>
            </a:xfrm>
            <a:custGeom>
              <a:avLst/>
              <a:gdLst>
                <a:gd name="T0" fmla="*/ 2147483647 w 49"/>
                <a:gd name="T1" fmla="*/ 2147483647 h 25"/>
                <a:gd name="T2" fmla="*/ 0 w 49"/>
                <a:gd name="T3" fmla="*/ 2147483647 h 25"/>
                <a:gd name="T4" fmla="*/ 2147483647 w 49"/>
                <a:gd name="T5" fmla="*/ 0 h 25"/>
                <a:gd name="T6" fmla="*/ 2147483647 w 49"/>
                <a:gd name="T7" fmla="*/ 2147483647 h 25"/>
                <a:gd name="T8" fmla="*/ 2147483647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4" y="25"/>
                  </a:moveTo>
                  <a:lnTo>
                    <a:pt x="0" y="18"/>
                  </a:lnTo>
                  <a:lnTo>
                    <a:pt x="49" y="0"/>
                  </a:lnTo>
                  <a:lnTo>
                    <a:pt x="49" y="7"/>
                  </a:lnTo>
                  <a:lnTo>
                    <a:pt x="4" y="25"/>
                  </a:lnTo>
                  <a:close/>
                </a:path>
              </a:pathLst>
            </a:custGeom>
            <a:solidFill>
              <a:srgbClr val="000000"/>
            </a:solidFill>
            <a:ln w="9525">
              <a:noFill/>
              <a:round/>
              <a:headEnd/>
              <a:tailEnd/>
            </a:ln>
          </p:spPr>
          <p:txBody>
            <a:bodyPr/>
            <a:lstStyle/>
            <a:p>
              <a:endParaRPr lang="en-US"/>
            </a:p>
          </p:txBody>
        </p:sp>
        <p:sp>
          <p:nvSpPr>
            <p:cNvPr id="152" name="Rectangle 151"/>
            <p:cNvSpPr>
              <a:spLocks noChangeArrowheads="1"/>
            </p:cNvSpPr>
            <p:nvPr/>
          </p:nvSpPr>
          <p:spPr bwMode="auto">
            <a:xfrm>
              <a:off x="3752850" y="5122863"/>
              <a:ext cx="112713"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Y</a:t>
              </a:r>
              <a:r>
                <a:rPr lang="en-US" sz="600" b="0" baseline="30000">
                  <a:solidFill>
                    <a:srgbClr val="000000"/>
                  </a:solidFill>
                </a:rPr>
                <a:t>WB</a:t>
              </a:r>
              <a:endParaRPr lang="en-US" b="0" baseline="30000"/>
            </a:p>
          </p:txBody>
        </p:sp>
        <p:sp>
          <p:nvSpPr>
            <p:cNvPr id="153" name="Rectangle 152"/>
            <p:cNvSpPr>
              <a:spLocks noChangeArrowheads="1"/>
            </p:cNvSpPr>
            <p:nvPr/>
          </p:nvSpPr>
          <p:spPr bwMode="auto">
            <a:xfrm>
              <a:off x="2600325" y="5110163"/>
              <a:ext cx="130175"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IR</a:t>
              </a:r>
              <a:r>
                <a:rPr lang="en-US" sz="600" b="0" baseline="30000">
                  <a:solidFill>
                    <a:srgbClr val="000000"/>
                  </a:solidFill>
                </a:rPr>
                <a:t>WB</a:t>
              </a:r>
              <a:endParaRPr lang="en-US" b="0" baseline="30000"/>
            </a:p>
          </p:txBody>
        </p:sp>
        <p:sp>
          <p:nvSpPr>
            <p:cNvPr id="154" name="Rectangle 153"/>
            <p:cNvSpPr>
              <a:spLocks noChangeArrowheads="1"/>
            </p:cNvSpPr>
            <p:nvPr/>
          </p:nvSpPr>
          <p:spPr bwMode="auto">
            <a:xfrm>
              <a:off x="1314450" y="5110163"/>
              <a:ext cx="152400"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PC</a:t>
              </a:r>
              <a:r>
                <a:rPr lang="en-US" sz="600" b="0" baseline="30000">
                  <a:solidFill>
                    <a:srgbClr val="000000"/>
                  </a:solidFill>
                </a:rPr>
                <a:t>WB</a:t>
              </a:r>
              <a:endParaRPr lang="en-US" b="0" baseline="30000"/>
            </a:p>
          </p:txBody>
        </p:sp>
      </p:grpSp>
      <p:sp>
        <p:nvSpPr>
          <p:cNvPr id="155" name="Rectangle 154"/>
          <p:cNvSpPr>
            <a:spLocks noChangeArrowheads="1"/>
          </p:cNvSpPr>
          <p:nvPr/>
        </p:nvSpPr>
        <p:spPr bwMode="auto">
          <a:xfrm>
            <a:off x="413848" y="6440488"/>
            <a:ext cx="4234352" cy="36512"/>
          </a:xfrm>
          <a:prstGeom prst="rect">
            <a:avLst/>
          </a:prstGeom>
          <a:solidFill>
            <a:srgbClr val="BBBBBB"/>
          </a:solidFill>
          <a:ln w="9525">
            <a:noFill/>
            <a:miter lim="800000"/>
            <a:headEnd/>
            <a:tailEnd/>
          </a:ln>
        </p:spPr>
        <p:txBody>
          <a:bodyPr/>
          <a:lstStyle/>
          <a:p>
            <a:endParaRPr lang="en-US"/>
          </a:p>
        </p:txBody>
      </p:sp>
      <p:grpSp>
        <p:nvGrpSpPr>
          <p:cNvPr id="156" name="Group 166"/>
          <p:cNvGrpSpPr/>
          <p:nvPr/>
        </p:nvGrpSpPr>
        <p:grpSpPr>
          <a:xfrm>
            <a:off x="407906" y="4495800"/>
            <a:ext cx="4240294" cy="107950"/>
            <a:chOff x="952500" y="4132263"/>
            <a:chExt cx="4532313" cy="107950"/>
          </a:xfrm>
        </p:grpSpPr>
        <p:sp>
          <p:nvSpPr>
            <p:cNvPr id="157" name="Rectangle 156"/>
            <p:cNvSpPr>
              <a:spLocks noChangeArrowheads="1"/>
            </p:cNvSpPr>
            <p:nvPr/>
          </p:nvSpPr>
          <p:spPr bwMode="auto">
            <a:xfrm>
              <a:off x="952500" y="4170363"/>
              <a:ext cx="4532313" cy="36512"/>
            </a:xfrm>
            <a:prstGeom prst="rect">
              <a:avLst/>
            </a:prstGeom>
            <a:solidFill>
              <a:srgbClr val="BBBBBB"/>
            </a:solidFill>
            <a:ln w="9525">
              <a:noFill/>
              <a:miter lim="800000"/>
              <a:headEnd/>
              <a:tailEnd/>
            </a:ln>
          </p:spPr>
          <p:txBody>
            <a:bodyPr/>
            <a:lstStyle/>
            <a:p>
              <a:endParaRPr lang="en-US"/>
            </a:p>
          </p:txBody>
        </p:sp>
        <p:sp>
          <p:nvSpPr>
            <p:cNvPr id="158" name="Rectangle 157"/>
            <p:cNvSpPr>
              <a:spLocks noChangeArrowheads="1"/>
            </p:cNvSpPr>
            <p:nvPr/>
          </p:nvSpPr>
          <p:spPr bwMode="auto">
            <a:xfrm>
              <a:off x="1060450" y="4132263"/>
              <a:ext cx="674688" cy="107950"/>
            </a:xfrm>
            <a:prstGeom prst="rect">
              <a:avLst/>
            </a:prstGeom>
            <a:solidFill>
              <a:srgbClr val="FFFFFF"/>
            </a:solidFill>
            <a:ln w="9525">
              <a:noFill/>
              <a:miter lim="800000"/>
              <a:headEnd/>
              <a:tailEnd/>
            </a:ln>
          </p:spPr>
          <p:txBody>
            <a:bodyPr/>
            <a:lstStyle/>
            <a:p>
              <a:endParaRPr lang="en-US"/>
            </a:p>
          </p:txBody>
        </p:sp>
        <p:sp>
          <p:nvSpPr>
            <p:cNvPr id="159" name="Rectangle 158"/>
            <p:cNvSpPr>
              <a:spLocks noChangeArrowheads="1"/>
            </p:cNvSpPr>
            <p:nvPr/>
          </p:nvSpPr>
          <p:spPr bwMode="auto">
            <a:xfrm>
              <a:off x="1063625" y="4137025"/>
              <a:ext cx="666750" cy="98425"/>
            </a:xfrm>
            <a:prstGeom prst="rect">
              <a:avLst/>
            </a:prstGeom>
            <a:noFill/>
            <a:ln w="11113">
              <a:solidFill>
                <a:srgbClr val="000000"/>
              </a:solidFill>
              <a:miter lim="800000"/>
              <a:headEnd/>
              <a:tailEnd/>
            </a:ln>
          </p:spPr>
          <p:txBody>
            <a:bodyPr/>
            <a:lstStyle/>
            <a:p>
              <a:endParaRPr lang="en-US"/>
            </a:p>
          </p:txBody>
        </p:sp>
        <p:sp>
          <p:nvSpPr>
            <p:cNvPr id="160" name="Freeform 159"/>
            <p:cNvSpPr>
              <a:spLocks/>
            </p:cNvSpPr>
            <p:nvPr/>
          </p:nvSpPr>
          <p:spPr bwMode="auto">
            <a:xfrm>
              <a:off x="1060450" y="4173538"/>
              <a:ext cx="65088"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4"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161" name="Freeform 160"/>
            <p:cNvSpPr>
              <a:spLocks/>
            </p:cNvSpPr>
            <p:nvPr/>
          </p:nvSpPr>
          <p:spPr bwMode="auto">
            <a:xfrm>
              <a:off x="1060450" y="4197350"/>
              <a:ext cx="65088"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4" y="21"/>
                  </a:moveTo>
                  <a:lnTo>
                    <a:pt x="0" y="14"/>
                  </a:lnTo>
                  <a:lnTo>
                    <a:pt x="49" y="0"/>
                  </a:lnTo>
                  <a:lnTo>
                    <a:pt x="49" y="7"/>
                  </a:lnTo>
                  <a:lnTo>
                    <a:pt x="4" y="21"/>
                  </a:lnTo>
                  <a:close/>
                </a:path>
              </a:pathLst>
            </a:custGeom>
            <a:solidFill>
              <a:srgbClr val="000000"/>
            </a:solidFill>
            <a:ln w="9525">
              <a:noFill/>
              <a:round/>
              <a:headEnd/>
              <a:tailEnd/>
            </a:ln>
          </p:spPr>
          <p:txBody>
            <a:bodyPr/>
            <a:lstStyle/>
            <a:p>
              <a:endParaRPr lang="en-US"/>
            </a:p>
          </p:txBody>
        </p:sp>
        <p:sp>
          <p:nvSpPr>
            <p:cNvPr id="162" name="Rectangle 161"/>
            <p:cNvSpPr>
              <a:spLocks noChangeArrowheads="1"/>
            </p:cNvSpPr>
            <p:nvPr/>
          </p:nvSpPr>
          <p:spPr bwMode="auto">
            <a:xfrm>
              <a:off x="2324100" y="4132263"/>
              <a:ext cx="674688" cy="107950"/>
            </a:xfrm>
            <a:prstGeom prst="rect">
              <a:avLst/>
            </a:prstGeom>
            <a:solidFill>
              <a:srgbClr val="FFFFFF"/>
            </a:solidFill>
            <a:ln w="9525">
              <a:noFill/>
              <a:miter lim="800000"/>
              <a:headEnd/>
              <a:tailEnd/>
            </a:ln>
          </p:spPr>
          <p:txBody>
            <a:bodyPr/>
            <a:lstStyle/>
            <a:p>
              <a:endParaRPr lang="en-US"/>
            </a:p>
          </p:txBody>
        </p:sp>
        <p:sp>
          <p:nvSpPr>
            <p:cNvPr id="163" name="Rectangle 162"/>
            <p:cNvSpPr>
              <a:spLocks noChangeArrowheads="1"/>
            </p:cNvSpPr>
            <p:nvPr/>
          </p:nvSpPr>
          <p:spPr bwMode="auto">
            <a:xfrm>
              <a:off x="2327275" y="4137025"/>
              <a:ext cx="666750" cy="98425"/>
            </a:xfrm>
            <a:prstGeom prst="rect">
              <a:avLst/>
            </a:prstGeom>
            <a:noFill/>
            <a:ln w="11113">
              <a:solidFill>
                <a:srgbClr val="000000"/>
              </a:solidFill>
              <a:miter lim="800000"/>
              <a:headEnd/>
              <a:tailEnd/>
            </a:ln>
          </p:spPr>
          <p:txBody>
            <a:bodyPr/>
            <a:lstStyle/>
            <a:p>
              <a:endParaRPr lang="en-US"/>
            </a:p>
          </p:txBody>
        </p:sp>
        <p:sp>
          <p:nvSpPr>
            <p:cNvPr id="164" name="Freeform 163"/>
            <p:cNvSpPr>
              <a:spLocks/>
            </p:cNvSpPr>
            <p:nvPr/>
          </p:nvSpPr>
          <p:spPr bwMode="auto">
            <a:xfrm>
              <a:off x="2324100" y="4173538"/>
              <a:ext cx="65088"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4"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165" name="Freeform 164"/>
            <p:cNvSpPr>
              <a:spLocks/>
            </p:cNvSpPr>
            <p:nvPr/>
          </p:nvSpPr>
          <p:spPr bwMode="auto">
            <a:xfrm>
              <a:off x="2324100" y="4197350"/>
              <a:ext cx="65088"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4" y="21"/>
                  </a:moveTo>
                  <a:lnTo>
                    <a:pt x="0" y="14"/>
                  </a:lnTo>
                  <a:lnTo>
                    <a:pt x="49" y="0"/>
                  </a:lnTo>
                  <a:lnTo>
                    <a:pt x="49" y="7"/>
                  </a:lnTo>
                  <a:lnTo>
                    <a:pt x="4" y="21"/>
                  </a:lnTo>
                  <a:close/>
                </a:path>
              </a:pathLst>
            </a:custGeom>
            <a:solidFill>
              <a:srgbClr val="000000"/>
            </a:solidFill>
            <a:ln w="9525">
              <a:noFill/>
              <a:round/>
              <a:headEnd/>
              <a:tailEnd/>
            </a:ln>
          </p:spPr>
          <p:txBody>
            <a:bodyPr/>
            <a:lstStyle/>
            <a:p>
              <a:endParaRPr lang="en-US"/>
            </a:p>
          </p:txBody>
        </p:sp>
        <p:sp>
          <p:nvSpPr>
            <p:cNvPr id="166" name="Rectangle 165"/>
            <p:cNvSpPr>
              <a:spLocks noChangeArrowheads="1"/>
            </p:cNvSpPr>
            <p:nvPr/>
          </p:nvSpPr>
          <p:spPr bwMode="auto">
            <a:xfrm>
              <a:off x="3462338" y="4132263"/>
              <a:ext cx="674687" cy="107950"/>
            </a:xfrm>
            <a:prstGeom prst="rect">
              <a:avLst/>
            </a:prstGeom>
            <a:solidFill>
              <a:srgbClr val="FFFFFF"/>
            </a:solidFill>
            <a:ln w="9525">
              <a:noFill/>
              <a:miter lim="800000"/>
              <a:headEnd/>
              <a:tailEnd/>
            </a:ln>
          </p:spPr>
          <p:txBody>
            <a:bodyPr/>
            <a:lstStyle/>
            <a:p>
              <a:endParaRPr lang="en-US"/>
            </a:p>
          </p:txBody>
        </p:sp>
        <p:sp>
          <p:nvSpPr>
            <p:cNvPr id="167" name="Rectangle 166"/>
            <p:cNvSpPr>
              <a:spLocks noChangeArrowheads="1"/>
            </p:cNvSpPr>
            <p:nvPr/>
          </p:nvSpPr>
          <p:spPr bwMode="auto">
            <a:xfrm>
              <a:off x="3465513" y="4137025"/>
              <a:ext cx="666750" cy="98425"/>
            </a:xfrm>
            <a:prstGeom prst="rect">
              <a:avLst/>
            </a:prstGeom>
            <a:noFill/>
            <a:ln w="11113">
              <a:solidFill>
                <a:srgbClr val="000000"/>
              </a:solidFill>
              <a:miter lim="800000"/>
              <a:headEnd/>
              <a:tailEnd/>
            </a:ln>
          </p:spPr>
          <p:txBody>
            <a:bodyPr/>
            <a:lstStyle/>
            <a:p>
              <a:endParaRPr lang="en-US"/>
            </a:p>
          </p:txBody>
        </p:sp>
        <p:sp>
          <p:nvSpPr>
            <p:cNvPr id="168" name="Freeform 167"/>
            <p:cNvSpPr>
              <a:spLocks/>
            </p:cNvSpPr>
            <p:nvPr/>
          </p:nvSpPr>
          <p:spPr bwMode="auto">
            <a:xfrm>
              <a:off x="3462338" y="4173538"/>
              <a:ext cx="65087"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4"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169" name="Freeform 168"/>
            <p:cNvSpPr>
              <a:spLocks/>
            </p:cNvSpPr>
            <p:nvPr/>
          </p:nvSpPr>
          <p:spPr bwMode="auto">
            <a:xfrm>
              <a:off x="3462338" y="4197350"/>
              <a:ext cx="65087"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4" y="21"/>
                  </a:moveTo>
                  <a:lnTo>
                    <a:pt x="0" y="14"/>
                  </a:lnTo>
                  <a:lnTo>
                    <a:pt x="49" y="0"/>
                  </a:lnTo>
                  <a:lnTo>
                    <a:pt x="49" y="7"/>
                  </a:lnTo>
                  <a:lnTo>
                    <a:pt x="4" y="21"/>
                  </a:lnTo>
                  <a:close/>
                </a:path>
              </a:pathLst>
            </a:custGeom>
            <a:solidFill>
              <a:srgbClr val="000000"/>
            </a:solidFill>
            <a:ln w="9525">
              <a:noFill/>
              <a:round/>
              <a:headEnd/>
              <a:tailEnd/>
            </a:ln>
          </p:spPr>
          <p:txBody>
            <a:bodyPr/>
            <a:lstStyle/>
            <a:p>
              <a:endParaRPr lang="en-US"/>
            </a:p>
          </p:txBody>
        </p:sp>
        <p:sp>
          <p:nvSpPr>
            <p:cNvPr id="170" name="Rectangle 169"/>
            <p:cNvSpPr>
              <a:spLocks noChangeArrowheads="1"/>
            </p:cNvSpPr>
            <p:nvPr/>
          </p:nvSpPr>
          <p:spPr bwMode="auto">
            <a:xfrm>
              <a:off x="3724275" y="4141788"/>
              <a:ext cx="149225"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Y</a:t>
              </a:r>
              <a:r>
                <a:rPr lang="en-US" sz="600" b="0" baseline="30000">
                  <a:solidFill>
                    <a:srgbClr val="000000"/>
                  </a:solidFill>
                </a:rPr>
                <a:t>MEM</a:t>
              </a:r>
              <a:endParaRPr lang="en-US" b="0" baseline="30000"/>
            </a:p>
          </p:txBody>
        </p:sp>
        <p:sp>
          <p:nvSpPr>
            <p:cNvPr id="171" name="Rectangle 170"/>
            <p:cNvSpPr>
              <a:spLocks noChangeArrowheads="1"/>
            </p:cNvSpPr>
            <p:nvPr/>
          </p:nvSpPr>
          <p:spPr bwMode="auto">
            <a:xfrm>
              <a:off x="4598988" y="4132263"/>
              <a:ext cx="674687" cy="107950"/>
            </a:xfrm>
            <a:prstGeom prst="rect">
              <a:avLst/>
            </a:prstGeom>
            <a:solidFill>
              <a:srgbClr val="FFFFFF"/>
            </a:solidFill>
            <a:ln w="9525">
              <a:noFill/>
              <a:miter lim="800000"/>
              <a:headEnd/>
              <a:tailEnd/>
            </a:ln>
          </p:spPr>
          <p:txBody>
            <a:bodyPr/>
            <a:lstStyle/>
            <a:p>
              <a:endParaRPr lang="en-US"/>
            </a:p>
          </p:txBody>
        </p:sp>
        <p:sp>
          <p:nvSpPr>
            <p:cNvPr id="172" name="Rectangle 171"/>
            <p:cNvSpPr>
              <a:spLocks noChangeArrowheads="1"/>
            </p:cNvSpPr>
            <p:nvPr/>
          </p:nvSpPr>
          <p:spPr bwMode="auto">
            <a:xfrm>
              <a:off x="4603750" y="4137025"/>
              <a:ext cx="666750" cy="98425"/>
            </a:xfrm>
            <a:prstGeom prst="rect">
              <a:avLst/>
            </a:prstGeom>
            <a:noFill/>
            <a:ln w="11113">
              <a:solidFill>
                <a:srgbClr val="000000"/>
              </a:solidFill>
              <a:miter lim="800000"/>
              <a:headEnd/>
              <a:tailEnd/>
            </a:ln>
          </p:spPr>
          <p:txBody>
            <a:bodyPr/>
            <a:lstStyle/>
            <a:p>
              <a:endParaRPr lang="en-US"/>
            </a:p>
          </p:txBody>
        </p:sp>
        <p:sp>
          <p:nvSpPr>
            <p:cNvPr id="173" name="Freeform 172"/>
            <p:cNvSpPr>
              <a:spLocks/>
            </p:cNvSpPr>
            <p:nvPr/>
          </p:nvSpPr>
          <p:spPr bwMode="auto">
            <a:xfrm>
              <a:off x="4598988" y="4173538"/>
              <a:ext cx="66675"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4"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174" name="Freeform 173"/>
            <p:cNvSpPr>
              <a:spLocks/>
            </p:cNvSpPr>
            <p:nvPr/>
          </p:nvSpPr>
          <p:spPr bwMode="auto">
            <a:xfrm>
              <a:off x="4598988" y="4197350"/>
              <a:ext cx="66675"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4" y="21"/>
                  </a:moveTo>
                  <a:lnTo>
                    <a:pt x="0" y="14"/>
                  </a:lnTo>
                  <a:lnTo>
                    <a:pt x="49" y="0"/>
                  </a:lnTo>
                  <a:lnTo>
                    <a:pt x="49" y="7"/>
                  </a:lnTo>
                  <a:lnTo>
                    <a:pt x="4" y="21"/>
                  </a:lnTo>
                  <a:close/>
                </a:path>
              </a:pathLst>
            </a:custGeom>
            <a:solidFill>
              <a:srgbClr val="000000"/>
            </a:solidFill>
            <a:ln w="9525">
              <a:noFill/>
              <a:round/>
              <a:headEnd/>
              <a:tailEnd/>
            </a:ln>
          </p:spPr>
          <p:txBody>
            <a:bodyPr/>
            <a:lstStyle/>
            <a:p>
              <a:endParaRPr lang="en-US"/>
            </a:p>
          </p:txBody>
        </p:sp>
        <p:sp>
          <p:nvSpPr>
            <p:cNvPr id="175" name="Rectangle 174"/>
            <p:cNvSpPr>
              <a:spLocks noChangeArrowheads="1"/>
            </p:cNvSpPr>
            <p:nvPr/>
          </p:nvSpPr>
          <p:spPr bwMode="auto">
            <a:xfrm>
              <a:off x="4867275" y="4138613"/>
              <a:ext cx="152400"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D</a:t>
              </a:r>
              <a:r>
                <a:rPr lang="en-US" sz="600" b="0" baseline="30000">
                  <a:solidFill>
                    <a:srgbClr val="000000"/>
                  </a:solidFill>
                </a:rPr>
                <a:t>MEM</a:t>
              </a:r>
              <a:endParaRPr lang="en-US" b="0" baseline="30000"/>
            </a:p>
          </p:txBody>
        </p:sp>
        <p:sp>
          <p:nvSpPr>
            <p:cNvPr id="176" name="Rectangle 175"/>
            <p:cNvSpPr>
              <a:spLocks noChangeArrowheads="1"/>
            </p:cNvSpPr>
            <p:nvPr/>
          </p:nvSpPr>
          <p:spPr bwMode="auto">
            <a:xfrm>
              <a:off x="2586038" y="4143375"/>
              <a:ext cx="165100"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IR</a:t>
              </a:r>
              <a:r>
                <a:rPr lang="en-US" sz="600" b="0" baseline="30000">
                  <a:solidFill>
                    <a:srgbClr val="000000"/>
                  </a:solidFill>
                </a:rPr>
                <a:t>MEM</a:t>
              </a:r>
              <a:endParaRPr lang="en-US" b="0" baseline="30000"/>
            </a:p>
          </p:txBody>
        </p:sp>
        <p:sp>
          <p:nvSpPr>
            <p:cNvPr id="177" name="Rectangle 176"/>
            <p:cNvSpPr>
              <a:spLocks noChangeArrowheads="1"/>
            </p:cNvSpPr>
            <p:nvPr/>
          </p:nvSpPr>
          <p:spPr bwMode="auto">
            <a:xfrm>
              <a:off x="1295400" y="4143375"/>
              <a:ext cx="188913" cy="92075"/>
            </a:xfrm>
            <a:prstGeom prst="rect">
              <a:avLst/>
            </a:prstGeom>
            <a:noFill/>
            <a:ln w="9525">
              <a:noFill/>
              <a:miter lim="800000"/>
              <a:headEnd/>
              <a:tailEnd/>
            </a:ln>
          </p:spPr>
          <p:txBody>
            <a:bodyPr wrap="none" lIns="0" tIns="0" rIns="0" bIns="0">
              <a:spAutoFit/>
            </a:bodyPr>
            <a:lstStyle/>
            <a:p>
              <a:pPr eaLnBrk="0" hangingPunct="0"/>
              <a:r>
                <a:rPr lang="en-US" sz="600" b="0" dirty="0">
                  <a:solidFill>
                    <a:srgbClr val="000000"/>
                  </a:solidFill>
                </a:rPr>
                <a:t>PC</a:t>
              </a:r>
              <a:r>
                <a:rPr lang="en-US" sz="600" b="0" baseline="30000" dirty="0">
                  <a:solidFill>
                    <a:srgbClr val="000000"/>
                  </a:solidFill>
                </a:rPr>
                <a:t>MEM</a:t>
              </a:r>
              <a:endParaRPr lang="en-US" b="0" baseline="30000" dirty="0"/>
            </a:p>
          </p:txBody>
        </p:sp>
      </p:grpSp>
      <p:grpSp>
        <p:nvGrpSpPr>
          <p:cNvPr id="178" name="Group 199"/>
          <p:cNvGrpSpPr/>
          <p:nvPr/>
        </p:nvGrpSpPr>
        <p:grpSpPr>
          <a:xfrm>
            <a:off x="407906" y="3842068"/>
            <a:ext cx="4240294" cy="107950"/>
            <a:chOff x="952500" y="3116263"/>
            <a:chExt cx="4532313" cy="107950"/>
          </a:xfrm>
        </p:grpSpPr>
        <p:sp>
          <p:nvSpPr>
            <p:cNvPr id="179" name="Rectangle 178"/>
            <p:cNvSpPr>
              <a:spLocks noChangeArrowheads="1"/>
            </p:cNvSpPr>
            <p:nvPr/>
          </p:nvSpPr>
          <p:spPr bwMode="auto">
            <a:xfrm>
              <a:off x="952500" y="3154363"/>
              <a:ext cx="4532313" cy="36512"/>
            </a:xfrm>
            <a:prstGeom prst="rect">
              <a:avLst/>
            </a:prstGeom>
            <a:solidFill>
              <a:srgbClr val="BBBBBB"/>
            </a:solidFill>
            <a:ln w="9525">
              <a:noFill/>
              <a:miter lim="800000"/>
              <a:headEnd/>
              <a:tailEnd/>
            </a:ln>
          </p:spPr>
          <p:txBody>
            <a:bodyPr/>
            <a:lstStyle/>
            <a:p>
              <a:endParaRPr lang="en-US"/>
            </a:p>
          </p:txBody>
        </p:sp>
        <p:sp>
          <p:nvSpPr>
            <p:cNvPr id="180" name="Rectangle 179"/>
            <p:cNvSpPr>
              <a:spLocks noChangeArrowheads="1"/>
            </p:cNvSpPr>
            <p:nvPr/>
          </p:nvSpPr>
          <p:spPr bwMode="auto">
            <a:xfrm>
              <a:off x="1060450" y="3116263"/>
              <a:ext cx="674688" cy="107950"/>
            </a:xfrm>
            <a:prstGeom prst="rect">
              <a:avLst/>
            </a:prstGeom>
            <a:solidFill>
              <a:srgbClr val="FFFFFF"/>
            </a:solidFill>
            <a:ln w="9525">
              <a:noFill/>
              <a:miter lim="800000"/>
              <a:headEnd/>
              <a:tailEnd/>
            </a:ln>
          </p:spPr>
          <p:txBody>
            <a:bodyPr/>
            <a:lstStyle/>
            <a:p>
              <a:endParaRPr lang="en-US"/>
            </a:p>
          </p:txBody>
        </p:sp>
        <p:sp>
          <p:nvSpPr>
            <p:cNvPr id="181" name="Rectangle 180"/>
            <p:cNvSpPr>
              <a:spLocks noChangeArrowheads="1"/>
            </p:cNvSpPr>
            <p:nvPr/>
          </p:nvSpPr>
          <p:spPr bwMode="auto">
            <a:xfrm>
              <a:off x="1063625" y="3121025"/>
              <a:ext cx="666750" cy="98425"/>
            </a:xfrm>
            <a:prstGeom prst="rect">
              <a:avLst/>
            </a:prstGeom>
            <a:noFill/>
            <a:ln w="11113">
              <a:solidFill>
                <a:srgbClr val="000000"/>
              </a:solidFill>
              <a:miter lim="800000"/>
              <a:headEnd/>
              <a:tailEnd/>
            </a:ln>
          </p:spPr>
          <p:txBody>
            <a:bodyPr/>
            <a:lstStyle/>
            <a:p>
              <a:endParaRPr lang="en-US"/>
            </a:p>
          </p:txBody>
        </p:sp>
        <p:sp>
          <p:nvSpPr>
            <p:cNvPr id="182" name="Freeform 181"/>
            <p:cNvSpPr>
              <a:spLocks/>
            </p:cNvSpPr>
            <p:nvPr/>
          </p:nvSpPr>
          <p:spPr bwMode="auto">
            <a:xfrm>
              <a:off x="1060450" y="3157538"/>
              <a:ext cx="65088"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4"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183" name="Freeform 182"/>
            <p:cNvSpPr>
              <a:spLocks/>
            </p:cNvSpPr>
            <p:nvPr/>
          </p:nvSpPr>
          <p:spPr bwMode="auto">
            <a:xfrm>
              <a:off x="1060450" y="3181350"/>
              <a:ext cx="65088"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4" y="21"/>
                  </a:moveTo>
                  <a:lnTo>
                    <a:pt x="0" y="14"/>
                  </a:lnTo>
                  <a:lnTo>
                    <a:pt x="49" y="0"/>
                  </a:lnTo>
                  <a:lnTo>
                    <a:pt x="49" y="7"/>
                  </a:lnTo>
                  <a:lnTo>
                    <a:pt x="4" y="21"/>
                  </a:lnTo>
                  <a:close/>
                </a:path>
              </a:pathLst>
            </a:custGeom>
            <a:solidFill>
              <a:srgbClr val="000000"/>
            </a:solidFill>
            <a:ln w="9525">
              <a:noFill/>
              <a:round/>
              <a:headEnd/>
              <a:tailEnd/>
            </a:ln>
          </p:spPr>
          <p:txBody>
            <a:bodyPr/>
            <a:lstStyle/>
            <a:p>
              <a:endParaRPr lang="en-US"/>
            </a:p>
          </p:txBody>
        </p:sp>
        <p:sp>
          <p:nvSpPr>
            <p:cNvPr id="184" name="Rectangle 183"/>
            <p:cNvSpPr>
              <a:spLocks noChangeArrowheads="1"/>
            </p:cNvSpPr>
            <p:nvPr/>
          </p:nvSpPr>
          <p:spPr bwMode="auto">
            <a:xfrm>
              <a:off x="2324100" y="3116263"/>
              <a:ext cx="674688" cy="107950"/>
            </a:xfrm>
            <a:prstGeom prst="rect">
              <a:avLst/>
            </a:prstGeom>
            <a:solidFill>
              <a:srgbClr val="FFFFFF"/>
            </a:solidFill>
            <a:ln w="9525">
              <a:noFill/>
              <a:miter lim="800000"/>
              <a:headEnd/>
              <a:tailEnd/>
            </a:ln>
          </p:spPr>
          <p:txBody>
            <a:bodyPr/>
            <a:lstStyle/>
            <a:p>
              <a:endParaRPr lang="en-US"/>
            </a:p>
          </p:txBody>
        </p:sp>
        <p:sp>
          <p:nvSpPr>
            <p:cNvPr id="185" name="Rectangle 184"/>
            <p:cNvSpPr>
              <a:spLocks noChangeArrowheads="1"/>
            </p:cNvSpPr>
            <p:nvPr/>
          </p:nvSpPr>
          <p:spPr bwMode="auto">
            <a:xfrm>
              <a:off x="2327275" y="3121025"/>
              <a:ext cx="666750" cy="98425"/>
            </a:xfrm>
            <a:prstGeom prst="rect">
              <a:avLst/>
            </a:prstGeom>
            <a:noFill/>
            <a:ln w="11113">
              <a:solidFill>
                <a:srgbClr val="000000"/>
              </a:solidFill>
              <a:miter lim="800000"/>
              <a:headEnd/>
              <a:tailEnd/>
            </a:ln>
          </p:spPr>
          <p:txBody>
            <a:bodyPr/>
            <a:lstStyle/>
            <a:p>
              <a:endParaRPr lang="en-US"/>
            </a:p>
          </p:txBody>
        </p:sp>
        <p:sp>
          <p:nvSpPr>
            <p:cNvPr id="186" name="Freeform 185"/>
            <p:cNvSpPr>
              <a:spLocks/>
            </p:cNvSpPr>
            <p:nvPr/>
          </p:nvSpPr>
          <p:spPr bwMode="auto">
            <a:xfrm>
              <a:off x="2324100" y="3157538"/>
              <a:ext cx="65088"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4"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187" name="Freeform 186"/>
            <p:cNvSpPr>
              <a:spLocks/>
            </p:cNvSpPr>
            <p:nvPr/>
          </p:nvSpPr>
          <p:spPr bwMode="auto">
            <a:xfrm>
              <a:off x="2324100" y="3181350"/>
              <a:ext cx="65088"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4" y="21"/>
                  </a:moveTo>
                  <a:lnTo>
                    <a:pt x="0" y="14"/>
                  </a:lnTo>
                  <a:lnTo>
                    <a:pt x="49" y="0"/>
                  </a:lnTo>
                  <a:lnTo>
                    <a:pt x="49" y="7"/>
                  </a:lnTo>
                  <a:lnTo>
                    <a:pt x="4" y="21"/>
                  </a:lnTo>
                  <a:close/>
                </a:path>
              </a:pathLst>
            </a:custGeom>
            <a:solidFill>
              <a:srgbClr val="000000"/>
            </a:solidFill>
            <a:ln w="9525">
              <a:noFill/>
              <a:round/>
              <a:headEnd/>
              <a:tailEnd/>
            </a:ln>
          </p:spPr>
          <p:txBody>
            <a:bodyPr/>
            <a:lstStyle/>
            <a:p>
              <a:endParaRPr lang="en-US"/>
            </a:p>
          </p:txBody>
        </p:sp>
        <p:sp>
          <p:nvSpPr>
            <p:cNvPr id="188" name="Rectangle 187"/>
            <p:cNvSpPr>
              <a:spLocks noChangeArrowheads="1"/>
            </p:cNvSpPr>
            <p:nvPr/>
          </p:nvSpPr>
          <p:spPr bwMode="auto">
            <a:xfrm>
              <a:off x="3841750" y="3116263"/>
              <a:ext cx="673100" cy="107950"/>
            </a:xfrm>
            <a:prstGeom prst="rect">
              <a:avLst/>
            </a:prstGeom>
            <a:solidFill>
              <a:srgbClr val="FFFFFF"/>
            </a:solidFill>
            <a:ln w="9525">
              <a:noFill/>
              <a:miter lim="800000"/>
              <a:headEnd/>
              <a:tailEnd/>
            </a:ln>
          </p:spPr>
          <p:txBody>
            <a:bodyPr/>
            <a:lstStyle/>
            <a:p>
              <a:endParaRPr lang="en-US"/>
            </a:p>
          </p:txBody>
        </p:sp>
        <p:sp>
          <p:nvSpPr>
            <p:cNvPr id="189" name="Rectangle 188"/>
            <p:cNvSpPr>
              <a:spLocks noChangeArrowheads="1"/>
            </p:cNvSpPr>
            <p:nvPr/>
          </p:nvSpPr>
          <p:spPr bwMode="auto">
            <a:xfrm>
              <a:off x="3846513" y="3121025"/>
              <a:ext cx="665162" cy="98425"/>
            </a:xfrm>
            <a:prstGeom prst="rect">
              <a:avLst/>
            </a:prstGeom>
            <a:noFill/>
            <a:ln w="11113">
              <a:solidFill>
                <a:srgbClr val="000000"/>
              </a:solidFill>
              <a:miter lim="800000"/>
              <a:headEnd/>
              <a:tailEnd/>
            </a:ln>
          </p:spPr>
          <p:txBody>
            <a:bodyPr/>
            <a:lstStyle/>
            <a:p>
              <a:endParaRPr lang="en-US"/>
            </a:p>
          </p:txBody>
        </p:sp>
        <p:sp>
          <p:nvSpPr>
            <p:cNvPr id="190" name="Freeform 189"/>
            <p:cNvSpPr>
              <a:spLocks/>
            </p:cNvSpPr>
            <p:nvPr/>
          </p:nvSpPr>
          <p:spPr bwMode="auto">
            <a:xfrm>
              <a:off x="3841750" y="3157538"/>
              <a:ext cx="65088"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3"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191" name="Freeform 190"/>
            <p:cNvSpPr>
              <a:spLocks/>
            </p:cNvSpPr>
            <p:nvPr/>
          </p:nvSpPr>
          <p:spPr bwMode="auto">
            <a:xfrm>
              <a:off x="3841750" y="3181350"/>
              <a:ext cx="65088"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3" y="21"/>
                  </a:moveTo>
                  <a:lnTo>
                    <a:pt x="0" y="14"/>
                  </a:lnTo>
                  <a:lnTo>
                    <a:pt x="49" y="0"/>
                  </a:lnTo>
                  <a:lnTo>
                    <a:pt x="49" y="7"/>
                  </a:lnTo>
                  <a:lnTo>
                    <a:pt x="3" y="21"/>
                  </a:lnTo>
                  <a:close/>
                </a:path>
              </a:pathLst>
            </a:custGeom>
            <a:solidFill>
              <a:srgbClr val="000000"/>
            </a:solidFill>
            <a:ln w="9525">
              <a:noFill/>
              <a:round/>
              <a:headEnd/>
              <a:tailEnd/>
            </a:ln>
          </p:spPr>
          <p:txBody>
            <a:bodyPr/>
            <a:lstStyle/>
            <a:p>
              <a:endParaRPr lang="en-US"/>
            </a:p>
          </p:txBody>
        </p:sp>
        <p:sp>
          <p:nvSpPr>
            <p:cNvPr id="192" name="Rectangle 191"/>
            <p:cNvSpPr>
              <a:spLocks noChangeArrowheads="1"/>
            </p:cNvSpPr>
            <p:nvPr/>
          </p:nvSpPr>
          <p:spPr bwMode="auto">
            <a:xfrm>
              <a:off x="4598988" y="3116263"/>
              <a:ext cx="674687" cy="107950"/>
            </a:xfrm>
            <a:prstGeom prst="rect">
              <a:avLst/>
            </a:prstGeom>
            <a:solidFill>
              <a:srgbClr val="FFFFFF"/>
            </a:solidFill>
            <a:ln w="9525">
              <a:noFill/>
              <a:miter lim="800000"/>
              <a:headEnd/>
              <a:tailEnd/>
            </a:ln>
          </p:spPr>
          <p:txBody>
            <a:bodyPr/>
            <a:lstStyle/>
            <a:p>
              <a:endParaRPr lang="en-US"/>
            </a:p>
          </p:txBody>
        </p:sp>
        <p:sp>
          <p:nvSpPr>
            <p:cNvPr id="193" name="Rectangle 192"/>
            <p:cNvSpPr>
              <a:spLocks noChangeArrowheads="1"/>
            </p:cNvSpPr>
            <p:nvPr/>
          </p:nvSpPr>
          <p:spPr bwMode="auto">
            <a:xfrm>
              <a:off x="4603750" y="3121025"/>
              <a:ext cx="666750" cy="98425"/>
            </a:xfrm>
            <a:prstGeom prst="rect">
              <a:avLst/>
            </a:prstGeom>
            <a:noFill/>
            <a:ln w="11113">
              <a:solidFill>
                <a:srgbClr val="000000"/>
              </a:solidFill>
              <a:miter lim="800000"/>
              <a:headEnd/>
              <a:tailEnd/>
            </a:ln>
          </p:spPr>
          <p:txBody>
            <a:bodyPr/>
            <a:lstStyle/>
            <a:p>
              <a:endParaRPr lang="en-US"/>
            </a:p>
          </p:txBody>
        </p:sp>
        <p:sp>
          <p:nvSpPr>
            <p:cNvPr id="194" name="Freeform 193"/>
            <p:cNvSpPr>
              <a:spLocks/>
            </p:cNvSpPr>
            <p:nvPr/>
          </p:nvSpPr>
          <p:spPr bwMode="auto">
            <a:xfrm>
              <a:off x="4598988" y="3157538"/>
              <a:ext cx="66675"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4"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195" name="Freeform 194"/>
            <p:cNvSpPr>
              <a:spLocks/>
            </p:cNvSpPr>
            <p:nvPr/>
          </p:nvSpPr>
          <p:spPr bwMode="auto">
            <a:xfrm>
              <a:off x="4598988" y="3181350"/>
              <a:ext cx="66675"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4" y="21"/>
                  </a:moveTo>
                  <a:lnTo>
                    <a:pt x="0" y="14"/>
                  </a:lnTo>
                  <a:lnTo>
                    <a:pt x="49" y="0"/>
                  </a:lnTo>
                  <a:lnTo>
                    <a:pt x="49" y="7"/>
                  </a:lnTo>
                  <a:lnTo>
                    <a:pt x="4" y="21"/>
                  </a:lnTo>
                  <a:close/>
                </a:path>
              </a:pathLst>
            </a:custGeom>
            <a:solidFill>
              <a:srgbClr val="000000"/>
            </a:solidFill>
            <a:ln w="9525">
              <a:noFill/>
              <a:round/>
              <a:headEnd/>
              <a:tailEnd/>
            </a:ln>
          </p:spPr>
          <p:txBody>
            <a:bodyPr/>
            <a:lstStyle/>
            <a:p>
              <a:endParaRPr lang="en-US"/>
            </a:p>
          </p:txBody>
        </p:sp>
        <p:sp>
          <p:nvSpPr>
            <p:cNvPr id="196" name="Rectangle 195"/>
            <p:cNvSpPr>
              <a:spLocks noChangeArrowheads="1"/>
            </p:cNvSpPr>
            <p:nvPr/>
          </p:nvSpPr>
          <p:spPr bwMode="auto">
            <a:xfrm>
              <a:off x="4897438" y="3124200"/>
              <a:ext cx="130175" cy="92075"/>
            </a:xfrm>
            <a:prstGeom prst="rect">
              <a:avLst/>
            </a:prstGeom>
            <a:noFill/>
            <a:ln w="9525">
              <a:noFill/>
              <a:miter lim="800000"/>
              <a:headEnd/>
              <a:tailEnd/>
            </a:ln>
          </p:spPr>
          <p:txBody>
            <a:bodyPr wrap="none" lIns="0" tIns="0" rIns="0" bIns="0">
              <a:spAutoFit/>
            </a:bodyPr>
            <a:lstStyle/>
            <a:p>
              <a:pPr eaLnBrk="0" hangingPunct="0"/>
              <a:r>
                <a:rPr lang="en-US" sz="600" b="0" dirty="0">
                  <a:solidFill>
                    <a:srgbClr val="000000"/>
                  </a:solidFill>
                </a:rPr>
                <a:t>D</a:t>
              </a:r>
              <a:r>
                <a:rPr lang="en-US" sz="600" b="0" baseline="30000" dirty="0">
                  <a:solidFill>
                    <a:srgbClr val="000000"/>
                  </a:solidFill>
                </a:rPr>
                <a:t>ALU</a:t>
              </a:r>
              <a:endParaRPr lang="en-US" b="0" baseline="30000" dirty="0"/>
            </a:p>
          </p:txBody>
        </p:sp>
        <p:sp>
          <p:nvSpPr>
            <p:cNvPr id="197" name="Rectangle 196"/>
            <p:cNvSpPr>
              <a:spLocks noChangeArrowheads="1"/>
            </p:cNvSpPr>
            <p:nvPr/>
          </p:nvSpPr>
          <p:spPr bwMode="auto">
            <a:xfrm>
              <a:off x="3082925" y="3116263"/>
              <a:ext cx="674688" cy="107950"/>
            </a:xfrm>
            <a:prstGeom prst="rect">
              <a:avLst/>
            </a:prstGeom>
            <a:solidFill>
              <a:srgbClr val="FFFFFF"/>
            </a:solidFill>
            <a:ln w="9525">
              <a:noFill/>
              <a:miter lim="800000"/>
              <a:headEnd/>
              <a:tailEnd/>
            </a:ln>
          </p:spPr>
          <p:txBody>
            <a:bodyPr/>
            <a:lstStyle/>
            <a:p>
              <a:endParaRPr lang="en-US"/>
            </a:p>
          </p:txBody>
        </p:sp>
        <p:sp>
          <p:nvSpPr>
            <p:cNvPr id="198" name="Rectangle 197"/>
            <p:cNvSpPr>
              <a:spLocks noChangeArrowheads="1"/>
            </p:cNvSpPr>
            <p:nvPr/>
          </p:nvSpPr>
          <p:spPr bwMode="auto">
            <a:xfrm>
              <a:off x="3087688" y="3121025"/>
              <a:ext cx="665162" cy="98425"/>
            </a:xfrm>
            <a:prstGeom prst="rect">
              <a:avLst/>
            </a:prstGeom>
            <a:noFill/>
            <a:ln w="11113">
              <a:solidFill>
                <a:srgbClr val="000000"/>
              </a:solidFill>
              <a:miter lim="800000"/>
              <a:headEnd/>
              <a:tailEnd/>
            </a:ln>
          </p:spPr>
          <p:txBody>
            <a:bodyPr/>
            <a:lstStyle/>
            <a:p>
              <a:endParaRPr lang="en-US"/>
            </a:p>
          </p:txBody>
        </p:sp>
        <p:sp>
          <p:nvSpPr>
            <p:cNvPr id="199" name="Freeform 198"/>
            <p:cNvSpPr>
              <a:spLocks/>
            </p:cNvSpPr>
            <p:nvPr/>
          </p:nvSpPr>
          <p:spPr bwMode="auto">
            <a:xfrm>
              <a:off x="3082925" y="3157538"/>
              <a:ext cx="65088"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4"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200" name="Freeform 199"/>
            <p:cNvSpPr>
              <a:spLocks/>
            </p:cNvSpPr>
            <p:nvPr/>
          </p:nvSpPr>
          <p:spPr bwMode="auto">
            <a:xfrm>
              <a:off x="3082925" y="3181350"/>
              <a:ext cx="65088"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4" y="21"/>
                  </a:moveTo>
                  <a:lnTo>
                    <a:pt x="0" y="14"/>
                  </a:lnTo>
                  <a:lnTo>
                    <a:pt x="49" y="0"/>
                  </a:lnTo>
                  <a:lnTo>
                    <a:pt x="49" y="7"/>
                  </a:lnTo>
                  <a:lnTo>
                    <a:pt x="4" y="21"/>
                  </a:lnTo>
                  <a:close/>
                </a:path>
              </a:pathLst>
            </a:custGeom>
            <a:solidFill>
              <a:srgbClr val="000000"/>
            </a:solidFill>
            <a:ln w="9525">
              <a:noFill/>
              <a:round/>
              <a:headEnd/>
              <a:tailEnd/>
            </a:ln>
          </p:spPr>
          <p:txBody>
            <a:bodyPr/>
            <a:lstStyle/>
            <a:p>
              <a:endParaRPr lang="en-US"/>
            </a:p>
          </p:txBody>
        </p:sp>
        <p:sp>
          <p:nvSpPr>
            <p:cNvPr id="201" name="Rectangle 200"/>
            <p:cNvSpPr>
              <a:spLocks noChangeArrowheads="1"/>
            </p:cNvSpPr>
            <p:nvPr/>
          </p:nvSpPr>
          <p:spPr bwMode="auto">
            <a:xfrm>
              <a:off x="4151313" y="3124200"/>
              <a:ext cx="46037"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B</a:t>
              </a:r>
              <a:endParaRPr lang="en-US" b="0"/>
            </a:p>
          </p:txBody>
        </p:sp>
        <p:sp>
          <p:nvSpPr>
            <p:cNvPr id="202" name="Rectangle 201"/>
            <p:cNvSpPr>
              <a:spLocks noChangeArrowheads="1"/>
            </p:cNvSpPr>
            <p:nvPr/>
          </p:nvSpPr>
          <p:spPr bwMode="auto">
            <a:xfrm>
              <a:off x="2590800" y="3124200"/>
              <a:ext cx="144463"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IR</a:t>
              </a:r>
              <a:r>
                <a:rPr lang="en-US" sz="600" b="0" baseline="30000">
                  <a:solidFill>
                    <a:srgbClr val="000000"/>
                  </a:solidFill>
                </a:rPr>
                <a:t>ALU</a:t>
              </a:r>
              <a:endParaRPr lang="en-US" b="0" baseline="30000"/>
            </a:p>
          </p:txBody>
        </p:sp>
        <p:sp>
          <p:nvSpPr>
            <p:cNvPr id="203" name="Rectangle 202"/>
            <p:cNvSpPr>
              <a:spLocks noChangeArrowheads="1"/>
            </p:cNvSpPr>
            <p:nvPr/>
          </p:nvSpPr>
          <p:spPr bwMode="auto">
            <a:xfrm>
              <a:off x="3402013" y="3119438"/>
              <a:ext cx="47625"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A</a:t>
              </a:r>
              <a:endParaRPr lang="en-US" b="0"/>
            </a:p>
          </p:txBody>
        </p:sp>
        <p:sp>
          <p:nvSpPr>
            <p:cNvPr id="204" name="Rectangle 203"/>
            <p:cNvSpPr>
              <a:spLocks noChangeArrowheads="1"/>
            </p:cNvSpPr>
            <p:nvPr/>
          </p:nvSpPr>
          <p:spPr bwMode="auto">
            <a:xfrm>
              <a:off x="1328738" y="3124200"/>
              <a:ext cx="166687"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PC</a:t>
              </a:r>
              <a:r>
                <a:rPr lang="en-US" sz="600" b="0" baseline="30000">
                  <a:solidFill>
                    <a:srgbClr val="000000"/>
                  </a:solidFill>
                </a:rPr>
                <a:t>ALU</a:t>
              </a:r>
              <a:endParaRPr lang="en-US" b="0" baseline="30000"/>
            </a:p>
          </p:txBody>
        </p:sp>
      </p:grpSp>
      <p:grpSp>
        <p:nvGrpSpPr>
          <p:cNvPr id="205" name="Group 208"/>
          <p:cNvGrpSpPr/>
          <p:nvPr/>
        </p:nvGrpSpPr>
        <p:grpSpPr>
          <a:xfrm>
            <a:off x="370777" y="2284412"/>
            <a:ext cx="4240294" cy="153988"/>
            <a:chOff x="952500" y="1682750"/>
            <a:chExt cx="4532313" cy="153988"/>
          </a:xfrm>
        </p:grpSpPr>
        <p:sp>
          <p:nvSpPr>
            <p:cNvPr id="206" name="Rectangle 205"/>
            <p:cNvSpPr>
              <a:spLocks noChangeArrowheads="1"/>
            </p:cNvSpPr>
            <p:nvPr/>
          </p:nvSpPr>
          <p:spPr bwMode="auto">
            <a:xfrm>
              <a:off x="952500" y="1725613"/>
              <a:ext cx="4532313" cy="36512"/>
            </a:xfrm>
            <a:prstGeom prst="rect">
              <a:avLst/>
            </a:prstGeom>
            <a:solidFill>
              <a:srgbClr val="BBBBBB"/>
            </a:solidFill>
            <a:ln w="9525">
              <a:noFill/>
              <a:miter lim="800000"/>
              <a:headEnd/>
              <a:tailEnd/>
            </a:ln>
          </p:spPr>
          <p:txBody>
            <a:bodyPr/>
            <a:lstStyle/>
            <a:p>
              <a:endParaRPr lang="en-US"/>
            </a:p>
          </p:txBody>
        </p:sp>
        <p:sp>
          <p:nvSpPr>
            <p:cNvPr id="207" name="Rectangle 206"/>
            <p:cNvSpPr>
              <a:spLocks noChangeArrowheads="1"/>
            </p:cNvSpPr>
            <p:nvPr/>
          </p:nvSpPr>
          <p:spPr bwMode="auto">
            <a:xfrm>
              <a:off x="1066800" y="1684338"/>
              <a:ext cx="674688" cy="101600"/>
            </a:xfrm>
            <a:prstGeom prst="rect">
              <a:avLst/>
            </a:prstGeom>
            <a:solidFill>
              <a:srgbClr val="FFFFFF"/>
            </a:solidFill>
            <a:ln w="9525">
              <a:noFill/>
              <a:miter lim="800000"/>
              <a:headEnd/>
              <a:tailEnd/>
            </a:ln>
          </p:spPr>
          <p:txBody>
            <a:bodyPr/>
            <a:lstStyle/>
            <a:p>
              <a:endParaRPr lang="en-US"/>
            </a:p>
          </p:txBody>
        </p:sp>
        <p:sp>
          <p:nvSpPr>
            <p:cNvPr id="208" name="Rectangle 207"/>
            <p:cNvSpPr>
              <a:spLocks noChangeArrowheads="1"/>
            </p:cNvSpPr>
            <p:nvPr/>
          </p:nvSpPr>
          <p:spPr bwMode="auto">
            <a:xfrm>
              <a:off x="1063625" y="1687513"/>
              <a:ext cx="666750" cy="93662"/>
            </a:xfrm>
            <a:prstGeom prst="rect">
              <a:avLst/>
            </a:prstGeom>
            <a:noFill/>
            <a:ln w="11113">
              <a:solidFill>
                <a:srgbClr val="000000"/>
              </a:solidFill>
              <a:miter lim="800000"/>
              <a:headEnd/>
              <a:tailEnd/>
            </a:ln>
          </p:spPr>
          <p:txBody>
            <a:bodyPr/>
            <a:lstStyle/>
            <a:p>
              <a:endParaRPr lang="en-US"/>
            </a:p>
          </p:txBody>
        </p:sp>
        <p:sp>
          <p:nvSpPr>
            <p:cNvPr id="209" name="Freeform 208"/>
            <p:cNvSpPr>
              <a:spLocks/>
            </p:cNvSpPr>
            <p:nvPr/>
          </p:nvSpPr>
          <p:spPr bwMode="auto">
            <a:xfrm>
              <a:off x="1060450" y="1725613"/>
              <a:ext cx="65088" cy="28575"/>
            </a:xfrm>
            <a:custGeom>
              <a:avLst/>
              <a:gdLst>
                <a:gd name="T0" fmla="*/ 0 w 49"/>
                <a:gd name="T1" fmla="*/ 2147483647 h 21"/>
                <a:gd name="T2" fmla="*/ 2147483647 w 49"/>
                <a:gd name="T3" fmla="*/ 0 h 21"/>
                <a:gd name="T4" fmla="*/ 2147483647 w 49"/>
                <a:gd name="T5" fmla="*/ 2147483647 h 21"/>
                <a:gd name="T6" fmla="*/ 2147483647 w 49"/>
                <a:gd name="T7" fmla="*/ 2147483647 h 21"/>
                <a:gd name="T8" fmla="*/ 0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0" y="7"/>
                  </a:moveTo>
                  <a:lnTo>
                    <a:pt x="4" y="0"/>
                  </a:lnTo>
                  <a:lnTo>
                    <a:pt x="49" y="14"/>
                  </a:lnTo>
                  <a:lnTo>
                    <a:pt x="49" y="21"/>
                  </a:lnTo>
                  <a:lnTo>
                    <a:pt x="0" y="7"/>
                  </a:lnTo>
                  <a:close/>
                </a:path>
              </a:pathLst>
            </a:custGeom>
            <a:solidFill>
              <a:srgbClr val="000000"/>
            </a:solidFill>
            <a:ln w="9525">
              <a:noFill/>
              <a:round/>
              <a:headEnd/>
              <a:tailEnd/>
            </a:ln>
          </p:spPr>
          <p:txBody>
            <a:bodyPr/>
            <a:lstStyle/>
            <a:p>
              <a:endParaRPr lang="en-US"/>
            </a:p>
          </p:txBody>
        </p:sp>
        <p:sp>
          <p:nvSpPr>
            <p:cNvPr id="210" name="Freeform 209"/>
            <p:cNvSpPr>
              <a:spLocks/>
            </p:cNvSpPr>
            <p:nvPr/>
          </p:nvSpPr>
          <p:spPr bwMode="auto">
            <a:xfrm>
              <a:off x="1060450" y="1744663"/>
              <a:ext cx="65088" cy="33337"/>
            </a:xfrm>
            <a:custGeom>
              <a:avLst/>
              <a:gdLst>
                <a:gd name="T0" fmla="*/ 2147483647 w 49"/>
                <a:gd name="T1" fmla="*/ 2147483647 h 25"/>
                <a:gd name="T2" fmla="*/ 0 w 49"/>
                <a:gd name="T3" fmla="*/ 2147483647 h 25"/>
                <a:gd name="T4" fmla="*/ 2147483647 w 49"/>
                <a:gd name="T5" fmla="*/ 0 h 25"/>
                <a:gd name="T6" fmla="*/ 2147483647 w 49"/>
                <a:gd name="T7" fmla="*/ 2147483647 h 25"/>
                <a:gd name="T8" fmla="*/ 2147483647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4" y="25"/>
                  </a:moveTo>
                  <a:lnTo>
                    <a:pt x="0" y="18"/>
                  </a:lnTo>
                  <a:lnTo>
                    <a:pt x="49" y="0"/>
                  </a:lnTo>
                  <a:lnTo>
                    <a:pt x="49" y="7"/>
                  </a:lnTo>
                  <a:lnTo>
                    <a:pt x="4" y="25"/>
                  </a:lnTo>
                  <a:close/>
                </a:path>
              </a:pathLst>
            </a:custGeom>
            <a:solidFill>
              <a:srgbClr val="000000"/>
            </a:solidFill>
            <a:ln w="9525">
              <a:noFill/>
              <a:round/>
              <a:headEnd/>
              <a:tailEnd/>
            </a:ln>
          </p:spPr>
          <p:txBody>
            <a:bodyPr/>
            <a:lstStyle/>
            <a:p>
              <a:endParaRPr lang="en-US"/>
            </a:p>
          </p:txBody>
        </p:sp>
        <p:sp>
          <p:nvSpPr>
            <p:cNvPr id="211" name="Rectangle 210"/>
            <p:cNvSpPr>
              <a:spLocks noChangeArrowheads="1"/>
            </p:cNvSpPr>
            <p:nvPr/>
          </p:nvSpPr>
          <p:spPr bwMode="auto">
            <a:xfrm>
              <a:off x="2324100" y="1684338"/>
              <a:ext cx="674688" cy="101600"/>
            </a:xfrm>
            <a:prstGeom prst="rect">
              <a:avLst/>
            </a:prstGeom>
            <a:solidFill>
              <a:srgbClr val="FFFFFF"/>
            </a:solidFill>
            <a:ln w="9525">
              <a:noFill/>
              <a:miter lim="800000"/>
              <a:headEnd/>
              <a:tailEnd/>
            </a:ln>
          </p:spPr>
          <p:txBody>
            <a:bodyPr/>
            <a:lstStyle/>
            <a:p>
              <a:endParaRPr lang="en-US"/>
            </a:p>
          </p:txBody>
        </p:sp>
        <p:sp>
          <p:nvSpPr>
            <p:cNvPr id="212" name="Rectangle 211"/>
            <p:cNvSpPr>
              <a:spLocks noChangeArrowheads="1"/>
            </p:cNvSpPr>
            <p:nvPr/>
          </p:nvSpPr>
          <p:spPr bwMode="auto">
            <a:xfrm>
              <a:off x="2327275" y="1687513"/>
              <a:ext cx="666750" cy="93662"/>
            </a:xfrm>
            <a:prstGeom prst="rect">
              <a:avLst/>
            </a:prstGeom>
            <a:noFill/>
            <a:ln w="11113">
              <a:solidFill>
                <a:srgbClr val="000000"/>
              </a:solidFill>
              <a:miter lim="800000"/>
              <a:headEnd/>
              <a:tailEnd/>
            </a:ln>
          </p:spPr>
          <p:txBody>
            <a:bodyPr/>
            <a:lstStyle/>
            <a:p>
              <a:endParaRPr lang="en-US"/>
            </a:p>
          </p:txBody>
        </p:sp>
        <p:sp>
          <p:nvSpPr>
            <p:cNvPr id="213" name="Freeform 212"/>
            <p:cNvSpPr>
              <a:spLocks/>
            </p:cNvSpPr>
            <p:nvPr/>
          </p:nvSpPr>
          <p:spPr bwMode="auto">
            <a:xfrm>
              <a:off x="2324100" y="1725613"/>
              <a:ext cx="65088" cy="28575"/>
            </a:xfrm>
            <a:custGeom>
              <a:avLst/>
              <a:gdLst>
                <a:gd name="T0" fmla="*/ 0 w 49"/>
                <a:gd name="T1" fmla="*/ 2147483647 h 21"/>
                <a:gd name="T2" fmla="*/ 2147483647 w 49"/>
                <a:gd name="T3" fmla="*/ 0 h 21"/>
                <a:gd name="T4" fmla="*/ 2147483647 w 49"/>
                <a:gd name="T5" fmla="*/ 2147483647 h 21"/>
                <a:gd name="T6" fmla="*/ 2147483647 w 49"/>
                <a:gd name="T7" fmla="*/ 2147483647 h 21"/>
                <a:gd name="T8" fmla="*/ 0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0" y="7"/>
                  </a:moveTo>
                  <a:lnTo>
                    <a:pt x="4" y="0"/>
                  </a:lnTo>
                  <a:lnTo>
                    <a:pt x="49" y="14"/>
                  </a:lnTo>
                  <a:lnTo>
                    <a:pt x="49" y="21"/>
                  </a:lnTo>
                  <a:lnTo>
                    <a:pt x="0" y="7"/>
                  </a:lnTo>
                  <a:close/>
                </a:path>
              </a:pathLst>
            </a:custGeom>
            <a:solidFill>
              <a:srgbClr val="000000"/>
            </a:solidFill>
            <a:ln w="9525">
              <a:noFill/>
              <a:round/>
              <a:headEnd/>
              <a:tailEnd/>
            </a:ln>
          </p:spPr>
          <p:txBody>
            <a:bodyPr/>
            <a:lstStyle/>
            <a:p>
              <a:endParaRPr lang="en-US"/>
            </a:p>
          </p:txBody>
        </p:sp>
        <p:sp>
          <p:nvSpPr>
            <p:cNvPr id="214" name="Freeform 213"/>
            <p:cNvSpPr>
              <a:spLocks/>
            </p:cNvSpPr>
            <p:nvPr/>
          </p:nvSpPr>
          <p:spPr bwMode="auto">
            <a:xfrm>
              <a:off x="2324100" y="1744663"/>
              <a:ext cx="65088" cy="33337"/>
            </a:xfrm>
            <a:custGeom>
              <a:avLst/>
              <a:gdLst>
                <a:gd name="T0" fmla="*/ 2147483647 w 49"/>
                <a:gd name="T1" fmla="*/ 2147483647 h 25"/>
                <a:gd name="T2" fmla="*/ 0 w 49"/>
                <a:gd name="T3" fmla="*/ 2147483647 h 25"/>
                <a:gd name="T4" fmla="*/ 2147483647 w 49"/>
                <a:gd name="T5" fmla="*/ 0 h 25"/>
                <a:gd name="T6" fmla="*/ 2147483647 w 49"/>
                <a:gd name="T7" fmla="*/ 2147483647 h 25"/>
                <a:gd name="T8" fmla="*/ 2147483647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4" y="25"/>
                  </a:moveTo>
                  <a:lnTo>
                    <a:pt x="0" y="18"/>
                  </a:lnTo>
                  <a:lnTo>
                    <a:pt x="49" y="0"/>
                  </a:lnTo>
                  <a:lnTo>
                    <a:pt x="49" y="7"/>
                  </a:lnTo>
                  <a:lnTo>
                    <a:pt x="4" y="25"/>
                  </a:lnTo>
                  <a:close/>
                </a:path>
              </a:pathLst>
            </a:custGeom>
            <a:solidFill>
              <a:srgbClr val="000000"/>
            </a:solidFill>
            <a:ln w="9525">
              <a:noFill/>
              <a:round/>
              <a:headEnd/>
              <a:tailEnd/>
            </a:ln>
          </p:spPr>
          <p:txBody>
            <a:bodyPr/>
            <a:lstStyle/>
            <a:p>
              <a:endParaRPr lang="en-US"/>
            </a:p>
          </p:txBody>
        </p:sp>
        <p:sp>
          <p:nvSpPr>
            <p:cNvPr id="215" name="Rectangle 214"/>
            <p:cNvSpPr>
              <a:spLocks noChangeArrowheads="1"/>
            </p:cNvSpPr>
            <p:nvPr/>
          </p:nvSpPr>
          <p:spPr bwMode="auto">
            <a:xfrm>
              <a:off x="2630488" y="1744663"/>
              <a:ext cx="14287"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 </a:t>
              </a:r>
              <a:endParaRPr lang="en-US" b="0"/>
            </a:p>
          </p:txBody>
        </p:sp>
        <p:sp>
          <p:nvSpPr>
            <p:cNvPr id="216" name="Rectangle 215"/>
            <p:cNvSpPr>
              <a:spLocks noChangeArrowheads="1"/>
            </p:cNvSpPr>
            <p:nvPr/>
          </p:nvSpPr>
          <p:spPr bwMode="auto">
            <a:xfrm>
              <a:off x="2638425" y="1744663"/>
              <a:ext cx="14288"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 </a:t>
              </a:r>
              <a:endParaRPr lang="en-US" b="0"/>
            </a:p>
          </p:txBody>
        </p:sp>
        <p:sp>
          <p:nvSpPr>
            <p:cNvPr id="217" name="Rectangle 216"/>
            <p:cNvSpPr>
              <a:spLocks noChangeArrowheads="1"/>
            </p:cNvSpPr>
            <p:nvPr/>
          </p:nvSpPr>
          <p:spPr bwMode="auto">
            <a:xfrm>
              <a:off x="2600325" y="1682750"/>
              <a:ext cx="114300"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IR</a:t>
              </a:r>
              <a:r>
                <a:rPr lang="en-US" sz="600" b="0" baseline="30000">
                  <a:solidFill>
                    <a:srgbClr val="000000"/>
                  </a:solidFill>
                </a:rPr>
                <a:t>RF</a:t>
              </a:r>
              <a:endParaRPr lang="en-US" b="0" baseline="30000"/>
            </a:p>
          </p:txBody>
        </p:sp>
        <p:sp>
          <p:nvSpPr>
            <p:cNvPr id="218" name="Rectangle 217"/>
            <p:cNvSpPr>
              <a:spLocks noChangeArrowheads="1"/>
            </p:cNvSpPr>
            <p:nvPr/>
          </p:nvSpPr>
          <p:spPr bwMode="auto">
            <a:xfrm>
              <a:off x="1328738" y="1685925"/>
              <a:ext cx="138112" cy="92075"/>
            </a:xfrm>
            <a:prstGeom prst="rect">
              <a:avLst/>
            </a:prstGeom>
            <a:noFill/>
            <a:ln w="9525">
              <a:noFill/>
              <a:miter lim="800000"/>
              <a:headEnd/>
              <a:tailEnd/>
            </a:ln>
          </p:spPr>
          <p:txBody>
            <a:bodyPr wrap="none" lIns="0" tIns="0" rIns="0" bIns="0">
              <a:spAutoFit/>
            </a:bodyPr>
            <a:lstStyle/>
            <a:p>
              <a:pPr eaLnBrk="0" hangingPunct="0"/>
              <a:r>
                <a:rPr lang="en-US" sz="600" b="0" dirty="0">
                  <a:solidFill>
                    <a:srgbClr val="000000"/>
                  </a:solidFill>
                </a:rPr>
                <a:t>PC</a:t>
              </a:r>
              <a:r>
                <a:rPr lang="en-US" sz="600" b="0" baseline="30000" dirty="0">
                  <a:solidFill>
                    <a:srgbClr val="000000"/>
                  </a:solidFill>
                </a:rPr>
                <a:t>RF</a:t>
              </a:r>
              <a:endParaRPr lang="en-US" b="0" baseline="30000" dirty="0"/>
            </a:p>
          </p:txBody>
        </p:sp>
      </p:grpSp>
      <p:sp>
        <p:nvSpPr>
          <p:cNvPr id="219" name="TextBox 218"/>
          <p:cNvSpPr txBox="1"/>
          <p:nvPr/>
        </p:nvSpPr>
        <p:spPr>
          <a:xfrm>
            <a:off x="128461" y="1632268"/>
            <a:ext cx="328739" cy="369332"/>
          </a:xfrm>
          <a:prstGeom prst="rect">
            <a:avLst/>
          </a:prstGeom>
          <a:noFill/>
        </p:spPr>
        <p:txBody>
          <a:bodyPr wrap="none" rtlCol="0">
            <a:spAutoFit/>
          </a:bodyPr>
          <a:lstStyle/>
          <a:p>
            <a:r>
              <a:rPr lang="en-US" dirty="0">
                <a:latin typeface="+mn-lt"/>
              </a:rPr>
              <a:t>IF</a:t>
            </a:r>
          </a:p>
        </p:txBody>
      </p:sp>
      <p:sp>
        <p:nvSpPr>
          <p:cNvPr id="220" name="TextBox 219"/>
          <p:cNvSpPr txBox="1"/>
          <p:nvPr/>
        </p:nvSpPr>
        <p:spPr>
          <a:xfrm>
            <a:off x="76200" y="2819400"/>
            <a:ext cx="405225" cy="369332"/>
          </a:xfrm>
          <a:prstGeom prst="rect">
            <a:avLst/>
          </a:prstGeom>
          <a:noFill/>
        </p:spPr>
        <p:txBody>
          <a:bodyPr wrap="none" rtlCol="0">
            <a:spAutoFit/>
          </a:bodyPr>
          <a:lstStyle/>
          <a:p>
            <a:r>
              <a:rPr lang="en-US" dirty="0">
                <a:latin typeface="+mn-lt"/>
              </a:rPr>
              <a:t>RF</a:t>
            </a:r>
          </a:p>
        </p:txBody>
      </p:sp>
      <p:sp>
        <p:nvSpPr>
          <p:cNvPr id="221" name="TextBox 220"/>
          <p:cNvSpPr txBox="1"/>
          <p:nvPr/>
        </p:nvSpPr>
        <p:spPr>
          <a:xfrm>
            <a:off x="33407" y="4038600"/>
            <a:ext cx="576193" cy="369332"/>
          </a:xfrm>
          <a:prstGeom prst="rect">
            <a:avLst/>
          </a:prstGeom>
          <a:noFill/>
        </p:spPr>
        <p:txBody>
          <a:bodyPr wrap="none" rtlCol="0">
            <a:spAutoFit/>
          </a:bodyPr>
          <a:lstStyle/>
          <a:p>
            <a:r>
              <a:rPr lang="en-US" dirty="0">
                <a:latin typeface="+mn-lt"/>
              </a:rPr>
              <a:t>ALU</a:t>
            </a:r>
          </a:p>
        </p:txBody>
      </p:sp>
      <p:sp>
        <p:nvSpPr>
          <p:cNvPr id="222" name="TextBox 221"/>
          <p:cNvSpPr txBox="1"/>
          <p:nvPr/>
        </p:nvSpPr>
        <p:spPr>
          <a:xfrm>
            <a:off x="0" y="4800600"/>
            <a:ext cx="616685" cy="369332"/>
          </a:xfrm>
          <a:prstGeom prst="rect">
            <a:avLst/>
          </a:prstGeom>
          <a:noFill/>
        </p:spPr>
        <p:txBody>
          <a:bodyPr wrap="none" rtlCol="0">
            <a:spAutoFit/>
          </a:bodyPr>
          <a:lstStyle/>
          <a:p>
            <a:r>
              <a:rPr lang="en-US" dirty="0">
                <a:latin typeface="+mn-lt"/>
              </a:rPr>
              <a:t>MEM</a:t>
            </a:r>
          </a:p>
        </p:txBody>
      </p:sp>
      <p:sp>
        <p:nvSpPr>
          <p:cNvPr id="223" name="TextBox 222"/>
          <p:cNvSpPr txBox="1"/>
          <p:nvPr/>
        </p:nvSpPr>
        <p:spPr>
          <a:xfrm>
            <a:off x="76200" y="5804158"/>
            <a:ext cx="519204" cy="369332"/>
          </a:xfrm>
          <a:prstGeom prst="rect">
            <a:avLst/>
          </a:prstGeom>
          <a:noFill/>
        </p:spPr>
        <p:txBody>
          <a:bodyPr wrap="none" rtlCol="0">
            <a:spAutoFit/>
          </a:bodyPr>
          <a:lstStyle/>
          <a:p>
            <a:r>
              <a:rPr lang="en-US" dirty="0">
                <a:latin typeface="+mn-lt"/>
              </a:rPr>
              <a:t>WB</a:t>
            </a:r>
          </a:p>
        </p:txBody>
      </p:sp>
      <p:sp>
        <p:nvSpPr>
          <p:cNvPr id="226" name="Line 418"/>
          <p:cNvSpPr>
            <a:spLocks noChangeShapeType="1"/>
          </p:cNvSpPr>
          <p:nvPr/>
        </p:nvSpPr>
        <p:spPr bwMode="auto">
          <a:xfrm>
            <a:off x="1594645" y="3729038"/>
            <a:ext cx="100995" cy="1587"/>
          </a:xfrm>
          <a:prstGeom prst="line">
            <a:avLst/>
          </a:prstGeom>
          <a:noFill/>
          <a:ln w="4763">
            <a:solidFill>
              <a:srgbClr val="FF0000"/>
            </a:solidFill>
            <a:round/>
            <a:headEnd/>
            <a:tailEnd/>
          </a:ln>
        </p:spPr>
        <p:txBody>
          <a:bodyPr/>
          <a:lstStyle/>
          <a:p>
            <a:endParaRPr lang="en-US">
              <a:solidFill>
                <a:srgbClr val="C00000"/>
              </a:solidFill>
            </a:endParaRPr>
          </a:p>
        </p:txBody>
      </p:sp>
      <p:sp>
        <p:nvSpPr>
          <p:cNvPr id="227" name="Freeform 419"/>
          <p:cNvSpPr>
            <a:spLocks/>
          </p:cNvSpPr>
          <p:nvPr/>
        </p:nvSpPr>
        <p:spPr bwMode="auto">
          <a:xfrm flipH="1">
            <a:off x="1677817" y="3706813"/>
            <a:ext cx="53468" cy="38100"/>
          </a:xfrm>
          <a:custGeom>
            <a:avLst/>
            <a:gdLst>
              <a:gd name="T0" fmla="*/ 0 w 42"/>
              <a:gd name="T1" fmla="*/ 2147483647 h 28"/>
              <a:gd name="T2" fmla="*/ 2147483647 w 42"/>
              <a:gd name="T3" fmla="*/ 2147483647 h 28"/>
              <a:gd name="T4" fmla="*/ 2147483647 w 42"/>
              <a:gd name="T5" fmla="*/ 2147483647 h 28"/>
              <a:gd name="T6" fmla="*/ 2147483647 w 42"/>
              <a:gd name="T7" fmla="*/ 2147483647 h 28"/>
              <a:gd name="T8" fmla="*/ 2147483647 w 42"/>
              <a:gd name="T9" fmla="*/ 2147483647 h 28"/>
              <a:gd name="T10" fmla="*/ 2147483647 w 42"/>
              <a:gd name="T11" fmla="*/ 0 h 28"/>
              <a:gd name="T12" fmla="*/ 2147483647 w 42"/>
              <a:gd name="T13" fmla="*/ 0 h 28"/>
              <a:gd name="T14" fmla="*/ 0 w 42"/>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28"/>
              <a:gd name="T26" fmla="*/ 42 w 42"/>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28">
                <a:moveTo>
                  <a:pt x="0" y="14"/>
                </a:moveTo>
                <a:lnTo>
                  <a:pt x="42" y="28"/>
                </a:lnTo>
                <a:lnTo>
                  <a:pt x="21" y="14"/>
                </a:lnTo>
                <a:lnTo>
                  <a:pt x="42" y="0"/>
                </a:lnTo>
                <a:lnTo>
                  <a:pt x="0" y="14"/>
                </a:lnTo>
                <a:close/>
              </a:path>
            </a:pathLst>
          </a:custGeom>
          <a:solidFill>
            <a:srgbClr val="000000"/>
          </a:solidFill>
          <a:ln w="9525">
            <a:solidFill>
              <a:srgbClr val="FF0000"/>
            </a:solidFill>
            <a:round/>
            <a:headEnd/>
            <a:tailEnd/>
          </a:ln>
        </p:spPr>
        <p:txBody>
          <a:bodyPr/>
          <a:lstStyle/>
          <a:p>
            <a:endParaRPr lang="en-US">
              <a:solidFill>
                <a:srgbClr val="C00000"/>
              </a:solidFill>
            </a:endParaRPr>
          </a:p>
        </p:txBody>
      </p:sp>
      <p:sp>
        <p:nvSpPr>
          <p:cNvPr id="228" name="Freeform 420"/>
          <p:cNvSpPr>
            <a:spLocks/>
          </p:cNvSpPr>
          <p:nvPr/>
        </p:nvSpPr>
        <p:spPr bwMode="auto">
          <a:xfrm flipH="1">
            <a:off x="1677817" y="3711575"/>
            <a:ext cx="53468" cy="38100"/>
          </a:xfrm>
          <a:custGeom>
            <a:avLst/>
            <a:gdLst>
              <a:gd name="T0" fmla="*/ 0 w 42"/>
              <a:gd name="T1" fmla="*/ 2147483647 h 28"/>
              <a:gd name="T2" fmla="*/ 2147483647 w 42"/>
              <a:gd name="T3" fmla="*/ 2147483647 h 28"/>
              <a:gd name="T4" fmla="*/ 2147483647 w 42"/>
              <a:gd name="T5" fmla="*/ 2147483647 h 28"/>
              <a:gd name="T6" fmla="*/ 2147483647 w 42"/>
              <a:gd name="T7" fmla="*/ 2147483647 h 28"/>
              <a:gd name="T8" fmla="*/ 2147483647 w 42"/>
              <a:gd name="T9" fmla="*/ 2147483647 h 28"/>
              <a:gd name="T10" fmla="*/ 2147483647 w 42"/>
              <a:gd name="T11" fmla="*/ 0 h 28"/>
              <a:gd name="T12" fmla="*/ 2147483647 w 42"/>
              <a:gd name="T13" fmla="*/ 0 h 28"/>
              <a:gd name="T14" fmla="*/ 0 w 42"/>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28"/>
              <a:gd name="T26" fmla="*/ 42 w 42"/>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28">
                <a:moveTo>
                  <a:pt x="0" y="14"/>
                </a:moveTo>
                <a:lnTo>
                  <a:pt x="42" y="28"/>
                </a:lnTo>
                <a:lnTo>
                  <a:pt x="21" y="14"/>
                </a:lnTo>
                <a:lnTo>
                  <a:pt x="42" y="0"/>
                </a:lnTo>
                <a:lnTo>
                  <a:pt x="0" y="14"/>
                </a:lnTo>
              </a:path>
            </a:pathLst>
          </a:custGeom>
          <a:noFill/>
          <a:ln w="4763">
            <a:solidFill>
              <a:srgbClr val="FF0000"/>
            </a:solidFill>
            <a:round/>
            <a:headEnd/>
            <a:tailEnd/>
          </a:ln>
        </p:spPr>
        <p:txBody>
          <a:bodyPr/>
          <a:lstStyle/>
          <a:p>
            <a:endParaRPr lang="en-US">
              <a:solidFill>
                <a:srgbClr val="C00000"/>
              </a:solidFill>
            </a:endParaRPr>
          </a:p>
        </p:txBody>
      </p:sp>
      <p:sp>
        <p:nvSpPr>
          <p:cNvPr id="230" name="Freeform 422"/>
          <p:cNvSpPr>
            <a:spLocks/>
          </p:cNvSpPr>
          <p:nvPr/>
        </p:nvSpPr>
        <p:spPr bwMode="auto">
          <a:xfrm flipH="1">
            <a:off x="1676399" y="3429000"/>
            <a:ext cx="215235" cy="236538"/>
          </a:xfrm>
          <a:custGeom>
            <a:avLst/>
            <a:gdLst>
              <a:gd name="T0" fmla="*/ 2147483647 w 234"/>
              <a:gd name="T1" fmla="*/ 0 h 143"/>
              <a:gd name="T2" fmla="*/ 0 w 234"/>
              <a:gd name="T3" fmla="*/ 0 h 143"/>
              <a:gd name="T4" fmla="*/ 0 w 234"/>
              <a:gd name="T5" fmla="*/ 2147483647 h 143"/>
              <a:gd name="T6" fmla="*/ 0 60000 65536"/>
              <a:gd name="T7" fmla="*/ 0 60000 65536"/>
              <a:gd name="T8" fmla="*/ 0 60000 65536"/>
              <a:gd name="T9" fmla="*/ 0 w 234"/>
              <a:gd name="T10" fmla="*/ 0 h 143"/>
              <a:gd name="T11" fmla="*/ 234 w 234"/>
              <a:gd name="T12" fmla="*/ 143 h 143"/>
            </a:gdLst>
            <a:ahLst/>
            <a:cxnLst>
              <a:cxn ang="T6">
                <a:pos x="T0" y="T1"/>
              </a:cxn>
              <a:cxn ang="T7">
                <a:pos x="T2" y="T3"/>
              </a:cxn>
              <a:cxn ang="T8">
                <a:pos x="T4" y="T5"/>
              </a:cxn>
            </a:cxnLst>
            <a:rect l="T9" t="T10" r="T11" b="T12"/>
            <a:pathLst>
              <a:path w="234" h="143">
                <a:moveTo>
                  <a:pt x="234" y="0"/>
                </a:moveTo>
                <a:lnTo>
                  <a:pt x="0" y="0"/>
                </a:lnTo>
                <a:lnTo>
                  <a:pt x="0" y="143"/>
                </a:lnTo>
              </a:path>
            </a:pathLst>
          </a:custGeom>
          <a:noFill/>
          <a:ln w="4763">
            <a:solidFill>
              <a:schemeClr val="tx1">
                <a:lumMod val="50000"/>
                <a:lumOff val="50000"/>
              </a:schemeClr>
            </a:solidFill>
            <a:round/>
            <a:headEnd/>
            <a:tailEnd/>
          </a:ln>
        </p:spPr>
        <p:txBody>
          <a:bodyPr/>
          <a:lstStyle/>
          <a:p>
            <a:endParaRPr lang="en-US"/>
          </a:p>
        </p:txBody>
      </p:sp>
      <p:sp>
        <p:nvSpPr>
          <p:cNvPr id="231" name="Freeform 423"/>
          <p:cNvSpPr>
            <a:spLocks/>
          </p:cNvSpPr>
          <p:nvPr/>
        </p:nvSpPr>
        <p:spPr bwMode="auto">
          <a:xfrm>
            <a:off x="1875298" y="3616325"/>
            <a:ext cx="38616" cy="57150"/>
          </a:xfrm>
          <a:custGeom>
            <a:avLst/>
            <a:gdLst>
              <a:gd name="T0" fmla="*/ 2147483647 w 31"/>
              <a:gd name="T1" fmla="*/ 2147483647 h 42"/>
              <a:gd name="T2" fmla="*/ 2147483647 w 31"/>
              <a:gd name="T3" fmla="*/ 0 h 42"/>
              <a:gd name="T4" fmla="*/ 2147483647 w 31"/>
              <a:gd name="T5" fmla="*/ 0 h 42"/>
              <a:gd name="T6" fmla="*/ 2147483647 w 31"/>
              <a:gd name="T7" fmla="*/ 2147483647 h 42"/>
              <a:gd name="T8" fmla="*/ 2147483647 w 31"/>
              <a:gd name="T9" fmla="*/ 2147483647 h 42"/>
              <a:gd name="T10" fmla="*/ 0 w 31"/>
              <a:gd name="T11" fmla="*/ 0 h 42"/>
              <a:gd name="T12" fmla="*/ 0 w 31"/>
              <a:gd name="T13" fmla="*/ 0 h 42"/>
              <a:gd name="T14" fmla="*/ 2147483647 w 31"/>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42"/>
              <a:gd name="T26" fmla="*/ 31 w 31"/>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42">
                <a:moveTo>
                  <a:pt x="14" y="42"/>
                </a:moveTo>
                <a:lnTo>
                  <a:pt x="31" y="0"/>
                </a:lnTo>
                <a:lnTo>
                  <a:pt x="14" y="21"/>
                </a:lnTo>
                <a:lnTo>
                  <a:pt x="0" y="0"/>
                </a:lnTo>
                <a:lnTo>
                  <a:pt x="14" y="42"/>
                </a:lnTo>
                <a:close/>
              </a:path>
            </a:pathLst>
          </a:custGeom>
          <a:solidFill>
            <a:srgbClr val="000000"/>
          </a:solidFill>
          <a:ln w="9525">
            <a:solidFill>
              <a:schemeClr val="tx1">
                <a:lumMod val="50000"/>
                <a:lumOff val="50000"/>
              </a:schemeClr>
            </a:solidFill>
            <a:round/>
            <a:headEnd/>
            <a:tailEnd/>
          </a:ln>
        </p:spPr>
        <p:txBody>
          <a:bodyPr/>
          <a:lstStyle/>
          <a:p>
            <a:endParaRPr lang="en-US"/>
          </a:p>
        </p:txBody>
      </p:sp>
      <p:sp>
        <p:nvSpPr>
          <p:cNvPr id="232" name="Freeform 424"/>
          <p:cNvSpPr>
            <a:spLocks/>
          </p:cNvSpPr>
          <p:nvPr/>
        </p:nvSpPr>
        <p:spPr bwMode="auto">
          <a:xfrm>
            <a:off x="1875298" y="3616325"/>
            <a:ext cx="38616" cy="57150"/>
          </a:xfrm>
          <a:custGeom>
            <a:avLst/>
            <a:gdLst>
              <a:gd name="T0" fmla="*/ 2147483647 w 31"/>
              <a:gd name="T1" fmla="*/ 2147483647 h 42"/>
              <a:gd name="T2" fmla="*/ 2147483647 w 31"/>
              <a:gd name="T3" fmla="*/ 0 h 42"/>
              <a:gd name="T4" fmla="*/ 2147483647 w 31"/>
              <a:gd name="T5" fmla="*/ 0 h 42"/>
              <a:gd name="T6" fmla="*/ 2147483647 w 31"/>
              <a:gd name="T7" fmla="*/ 2147483647 h 42"/>
              <a:gd name="T8" fmla="*/ 2147483647 w 31"/>
              <a:gd name="T9" fmla="*/ 2147483647 h 42"/>
              <a:gd name="T10" fmla="*/ 0 w 31"/>
              <a:gd name="T11" fmla="*/ 0 h 42"/>
              <a:gd name="T12" fmla="*/ 0 w 31"/>
              <a:gd name="T13" fmla="*/ 0 h 42"/>
              <a:gd name="T14" fmla="*/ 2147483647 w 31"/>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42"/>
              <a:gd name="T26" fmla="*/ 31 w 31"/>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42">
                <a:moveTo>
                  <a:pt x="14" y="42"/>
                </a:moveTo>
                <a:lnTo>
                  <a:pt x="31" y="0"/>
                </a:lnTo>
                <a:lnTo>
                  <a:pt x="14" y="21"/>
                </a:lnTo>
                <a:lnTo>
                  <a:pt x="0" y="0"/>
                </a:lnTo>
                <a:lnTo>
                  <a:pt x="14" y="42"/>
                </a:lnTo>
              </a:path>
            </a:pathLst>
          </a:custGeom>
          <a:noFill/>
          <a:ln w="4763">
            <a:solidFill>
              <a:schemeClr val="tx1">
                <a:lumMod val="50000"/>
                <a:lumOff val="50000"/>
              </a:schemeClr>
            </a:solidFill>
            <a:round/>
            <a:headEnd/>
            <a:tailEnd/>
          </a:ln>
        </p:spPr>
        <p:txBody>
          <a:bodyPr/>
          <a:lstStyle/>
          <a:p>
            <a:endParaRPr lang="en-US"/>
          </a:p>
        </p:txBody>
      </p:sp>
      <p:sp>
        <p:nvSpPr>
          <p:cNvPr id="233" name="Freeform 425"/>
          <p:cNvSpPr>
            <a:spLocks/>
          </p:cNvSpPr>
          <p:nvPr/>
        </p:nvSpPr>
        <p:spPr bwMode="auto">
          <a:xfrm>
            <a:off x="1949558" y="3616325"/>
            <a:ext cx="40101" cy="57150"/>
          </a:xfrm>
          <a:custGeom>
            <a:avLst/>
            <a:gdLst>
              <a:gd name="T0" fmla="*/ 2147483647 w 32"/>
              <a:gd name="T1" fmla="*/ 2147483647 h 42"/>
              <a:gd name="T2" fmla="*/ 2147483647 w 32"/>
              <a:gd name="T3" fmla="*/ 0 h 42"/>
              <a:gd name="T4" fmla="*/ 2147483647 w 32"/>
              <a:gd name="T5" fmla="*/ 0 h 42"/>
              <a:gd name="T6" fmla="*/ 2147483647 w 32"/>
              <a:gd name="T7" fmla="*/ 2147483647 h 42"/>
              <a:gd name="T8" fmla="*/ 2147483647 w 32"/>
              <a:gd name="T9" fmla="*/ 2147483647 h 42"/>
              <a:gd name="T10" fmla="*/ 0 w 32"/>
              <a:gd name="T11" fmla="*/ 0 h 42"/>
              <a:gd name="T12" fmla="*/ 0 w 32"/>
              <a:gd name="T13" fmla="*/ 0 h 42"/>
              <a:gd name="T14" fmla="*/ 2147483647 w 32"/>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42"/>
              <a:gd name="T26" fmla="*/ 32 w 32"/>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42">
                <a:moveTo>
                  <a:pt x="14" y="42"/>
                </a:moveTo>
                <a:lnTo>
                  <a:pt x="32"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234" name="Freeform 426"/>
          <p:cNvSpPr>
            <a:spLocks/>
          </p:cNvSpPr>
          <p:nvPr/>
        </p:nvSpPr>
        <p:spPr bwMode="auto">
          <a:xfrm>
            <a:off x="1949558" y="3616325"/>
            <a:ext cx="40101" cy="57150"/>
          </a:xfrm>
          <a:custGeom>
            <a:avLst/>
            <a:gdLst>
              <a:gd name="T0" fmla="*/ 2147483647 w 32"/>
              <a:gd name="T1" fmla="*/ 2147483647 h 42"/>
              <a:gd name="T2" fmla="*/ 2147483647 w 32"/>
              <a:gd name="T3" fmla="*/ 0 h 42"/>
              <a:gd name="T4" fmla="*/ 2147483647 w 32"/>
              <a:gd name="T5" fmla="*/ 0 h 42"/>
              <a:gd name="T6" fmla="*/ 2147483647 w 32"/>
              <a:gd name="T7" fmla="*/ 2147483647 h 42"/>
              <a:gd name="T8" fmla="*/ 2147483647 w 32"/>
              <a:gd name="T9" fmla="*/ 2147483647 h 42"/>
              <a:gd name="T10" fmla="*/ 0 w 32"/>
              <a:gd name="T11" fmla="*/ 0 h 42"/>
              <a:gd name="T12" fmla="*/ 0 w 32"/>
              <a:gd name="T13" fmla="*/ 0 h 42"/>
              <a:gd name="T14" fmla="*/ 2147483647 w 32"/>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42"/>
              <a:gd name="T26" fmla="*/ 32 w 32"/>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42">
                <a:moveTo>
                  <a:pt x="14" y="42"/>
                </a:moveTo>
                <a:lnTo>
                  <a:pt x="32"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235" name="Rectangle 427"/>
          <p:cNvSpPr>
            <a:spLocks noChangeArrowheads="1"/>
          </p:cNvSpPr>
          <p:nvPr/>
        </p:nvSpPr>
        <p:spPr bwMode="auto">
          <a:xfrm>
            <a:off x="1457036" y="3378428"/>
            <a:ext cx="193964" cy="107722"/>
          </a:xfrm>
          <a:prstGeom prst="rect">
            <a:avLst/>
          </a:prstGeom>
          <a:noFill/>
          <a:ln w="9525">
            <a:noFill/>
            <a:miter lim="800000"/>
            <a:headEnd/>
            <a:tailEnd/>
          </a:ln>
        </p:spPr>
        <p:txBody>
          <a:bodyPr wrap="none" lIns="0" tIns="0" rIns="0" bIns="0">
            <a:spAutoFit/>
          </a:bodyPr>
          <a:lstStyle/>
          <a:p>
            <a:pPr eaLnBrk="0" hangingPunct="0"/>
            <a:r>
              <a:rPr lang="en-US" sz="700" b="0" dirty="0"/>
              <a:t>NOP</a:t>
            </a:r>
            <a:endParaRPr lang="en-US" sz="2400" b="0" dirty="0"/>
          </a:p>
        </p:txBody>
      </p:sp>
      <p:sp>
        <p:nvSpPr>
          <p:cNvPr id="236" name="Freeform 434"/>
          <p:cNvSpPr>
            <a:spLocks/>
          </p:cNvSpPr>
          <p:nvPr/>
        </p:nvSpPr>
        <p:spPr bwMode="auto">
          <a:xfrm>
            <a:off x="1677767" y="2195512"/>
            <a:ext cx="142581" cy="76200"/>
          </a:xfrm>
          <a:custGeom>
            <a:avLst/>
            <a:gdLst>
              <a:gd name="T0" fmla="*/ 0 w 96"/>
              <a:gd name="T1" fmla="*/ 0 h 48"/>
              <a:gd name="T2" fmla="*/ 2147483647 w 96"/>
              <a:gd name="T3" fmla="*/ 0 h 48"/>
              <a:gd name="T4" fmla="*/ 2147483647 w 96"/>
              <a:gd name="T5" fmla="*/ 2147483647 h 48"/>
              <a:gd name="T6" fmla="*/ 0 60000 65536"/>
              <a:gd name="T7" fmla="*/ 0 60000 65536"/>
              <a:gd name="T8" fmla="*/ 0 60000 65536"/>
              <a:gd name="T9" fmla="*/ 0 w 96"/>
              <a:gd name="T10" fmla="*/ 0 h 48"/>
              <a:gd name="T11" fmla="*/ 96 w 96"/>
              <a:gd name="T12" fmla="*/ 48 h 48"/>
            </a:gdLst>
            <a:ahLst/>
            <a:cxnLst>
              <a:cxn ang="T6">
                <a:pos x="T0" y="T1"/>
              </a:cxn>
              <a:cxn ang="T7">
                <a:pos x="T2" y="T3"/>
              </a:cxn>
              <a:cxn ang="T8">
                <a:pos x="T4" y="T5"/>
              </a:cxn>
            </a:cxnLst>
            <a:rect l="T9" t="T10" r="T11" b="T12"/>
            <a:pathLst>
              <a:path w="96" h="48">
                <a:moveTo>
                  <a:pt x="0" y="0"/>
                </a:moveTo>
                <a:lnTo>
                  <a:pt x="96" y="0"/>
                </a:lnTo>
                <a:lnTo>
                  <a:pt x="96" y="48"/>
                </a:lnTo>
              </a:path>
            </a:pathLst>
          </a:custGeom>
          <a:noFill/>
          <a:ln w="9525">
            <a:solidFill>
              <a:schemeClr val="tx1">
                <a:lumMod val="50000"/>
                <a:lumOff val="50000"/>
              </a:schemeClr>
            </a:solidFill>
            <a:round/>
            <a:headEnd/>
            <a:tailEnd/>
          </a:ln>
        </p:spPr>
        <p:txBody>
          <a:bodyPr wrap="none" anchor="ctr"/>
          <a:lstStyle/>
          <a:p>
            <a:endParaRPr lang="en-US"/>
          </a:p>
        </p:txBody>
      </p:sp>
      <p:sp>
        <p:nvSpPr>
          <p:cNvPr id="237" name="Freeform 435"/>
          <p:cNvSpPr>
            <a:spLocks/>
          </p:cNvSpPr>
          <p:nvPr/>
        </p:nvSpPr>
        <p:spPr bwMode="auto">
          <a:xfrm>
            <a:off x="1804011" y="2228850"/>
            <a:ext cx="34160" cy="57150"/>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solidFill>
              <a:schemeClr val="tx1">
                <a:lumMod val="50000"/>
                <a:lumOff val="50000"/>
              </a:schemeClr>
            </a:solidFill>
            <a:round/>
            <a:headEnd/>
            <a:tailEnd/>
          </a:ln>
        </p:spPr>
        <p:txBody>
          <a:bodyPr/>
          <a:lstStyle/>
          <a:p>
            <a:endParaRPr lang="en-US"/>
          </a:p>
        </p:txBody>
      </p:sp>
      <p:sp>
        <p:nvSpPr>
          <p:cNvPr id="238" name="Freeform 436"/>
          <p:cNvSpPr>
            <a:spLocks/>
          </p:cNvSpPr>
          <p:nvPr/>
        </p:nvSpPr>
        <p:spPr bwMode="auto">
          <a:xfrm>
            <a:off x="1804011" y="2228850"/>
            <a:ext cx="34160" cy="57150"/>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chemeClr val="tx1">
                <a:lumMod val="50000"/>
                <a:lumOff val="50000"/>
              </a:schemeClr>
            </a:solidFill>
            <a:round/>
            <a:headEnd/>
            <a:tailEnd/>
          </a:ln>
        </p:spPr>
        <p:txBody>
          <a:bodyPr/>
          <a:lstStyle/>
          <a:p>
            <a:endParaRPr lang="en-US"/>
          </a:p>
        </p:txBody>
      </p:sp>
      <p:sp>
        <p:nvSpPr>
          <p:cNvPr id="239" name="Rectangle 437"/>
          <p:cNvSpPr>
            <a:spLocks noChangeArrowheads="1"/>
          </p:cNvSpPr>
          <p:nvPr/>
        </p:nvSpPr>
        <p:spPr bwMode="auto">
          <a:xfrm>
            <a:off x="1399052" y="2133600"/>
            <a:ext cx="272510" cy="107722"/>
          </a:xfrm>
          <a:prstGeom prst="rect">
            <a:avLst/>
          </a:prstGeom>
          <a:noFill/>
          <a:ln w="9525">
            <a:noFill/>
            <a:miter lim="800000"/>
            <a:headEnd/>
            <a:tailEnd/>
          </a:ln>
        </p:spPr>
        <p:txBody>
          <a:bodyPr wrap="none" lIns="0" tIns="0" rIns="0" bIns="0">
            <a:spAutoFit/>
          </a:bodyPr>
          <a:lstStyle/>
          <a:p>
            <a:pPr eaLnBrk="0" hangingPunct="0"/>
            <a:r>
              <a:rPr lang="en-US" sz="700" b="0" dirty="0"/>
              <a:t>STALL</a:t>
            </a:r>
            <a:endParaRPr lang="en-US" sz="2400" b="0" dirty="0"/>
          </a:p>
        </p:txBody>
      </p:sp>
      <p:sp>
        <p:nvSpPr>
          <p:cNvPr id="240" name="Freeform 434"/>
          <p:cNvSpPr>
            <a:spLocks/>
          </p:cNvSpPr>
          <p:nvPr/>
        </p:nvSpPr>
        <p:spPr bwMode="auto">
          <a:xfrm>
            <a:off x="566825" y="2195512"/>
            <a:ext cx="142581" cy="76200"/>
          </a:xfrm>
          <a:custGeom>
            <a:avLst/>
            <a:gdLst>
              <a:gd name="T0" fmla="*/ 0 w 96"/>
              <a:gd name="T1" fmla="*/ 0 h 48"/>
              <a:gd name="T2" fmla="*/ 2147483647 w 96"/>
              <a:gd name="T3" fmla="*/ 0 h 48"/>
              <a:gd name="T4" fmla="*/ 2147483647 w 96"/>
              <a:gd name="T5" fmla="*/ 2147483647 h 48"/>
              <a:gd name="T6" fmla="*/ 0 60000 65536"/>
              <a:gd name="T7" fmla="*/ 0 60000 65536"/>
              <a:gd name="T8" fmla="*/ 0 60000 65536"/>
              <a:gd name="T9" fmla="*/ 0 w 96"/>
              <a:gd name="T10" fmla="*/ 0 h 48"/>
              <a:gd name="T11" fmla="*/ 96 w 96"/>
              <a:gd name="T12" fmla="*/ 48 h 48"/>
            </a:gdLst>
            <a:ahLst/>
            <a:cxnLst>
              <a:cxn ang="T6">
                <a:pos x="T0" y="T1"/>
              </a:cxn>
              <a:cxn ang="T7">
                <a:pos x="T2" y="T3"/>
              </a:cxn>
              <a:cxn ang="T8">
                <a:pos x="T4" y="T5"/>
              </a:cxn>
            </a:cxnLst>
            <a:rect l="T9" t="T10" r="T11" b="T12"/>
            <a:pathLst>
              <a:path w="96" h="48">
                <a:moveTo>
                  <a:pt x="0" y="0"/>
                </a:moveTo>
                <a:lnTo>
                  <a:pt x="96" y="0"/>
                </a:lnTo>
                <a:lnTo>
                  <a:pt x="96" y="48"/>
                </a:lnTo>
              </a:path>
            </a:pathLst>
          </a:custGeom>
          <a:noFill/>
          <a:ln w="9525">
            <a:solidFill>
              <a:schemeClr val="tx1">
                <a:lumMod val="50000"/>
                <a:lumOff val="50000"/>
              </a:schemeClr>
            </a:solidFill>
            <a:round/>
            <a:headEnd/>
            <a:tailEnd/>
          </a:ln>
        </p:spPr>
        <p:txBody>
          <a:bodyPr wrap="none" anchor="ctr"/>
          <a:lstStyle/>
          <a:p>
            <a:endParaRPr lang="en-US"/>
          </a:p>
        </p:txBody>
      </p:sp>
      <p:sp>
        <p:nvSpPr>
          <p:cNvPr id="241" name="Freeform 435"/>
          <p:cNvSpPr>
            <a:spLocks/>
          </p:cNvSpPr>
          <p:nvPr/>
        </p:nvSpPr>
        <p:spPr bwMode="auto">
          <a:xfrm>
            <a:off x="693069" y="2228850"/>
            <a:ext cx="34160" cy="57150"/>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solidFill>
              <a:schemeClr val="tx1">
                <a:lumMod val="50000"/>
                <a:lumOff val="50000"/>
              </a:schemeClr>
            </a:solidFill>
            <a:round/>
            <a:headEnd/>
            <a:tailEnd/>
          </a:ln>
        </p:spPr>
        <p:txBody>
          <a:bodyPr/>
          <a:lstStyle/>
          <a:p>
            <a:endParaRPr lang="en-US"/>
          </a:p>
        </p:txBody>
      </p:sp>
      <p:sp>
        <p:nvSpPr>
          <p:cNvPr id="242" name="Freeform 436"/>
          <p:cNvSpPr>
            <a:spLocks/>
          </p:cNvSpPr>
          <p:nvPr/>
        </p:nvSpPr>
        <p:spPr bwMode="auto">
          <a:xfrm>
            <a:off x="693069" y="2228850"/>
            <a:ext cx="34160" cy="57150"/>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chemeClr val="tx1">
                <a:lumMod val="50000"/>
                <a:lumOff val="50000"/>
              </a:schemeClr>
            </a:solidFill>
            <a:round/>
            <a:headEnd/>
            <a:tailEnd/>
          </a:ln>
        </p:spPr>
        <p:txBody>
          <a:bodyPr/>
          <a:lstStyle/>
          <a:p>
            <a:endParaRPr lang="en-US"/>
          </a:p>
        </p:txBody>
      </p:sp>
      <p:sp>
        <p:nvSpPr>
          <p:cNvPr id="243" name="Rectangle 437"/>
          <p:cNvSpPr>
            <a:spLocks noChangeArrowheads="1"/>
          </p:cNvSpPr>
          <p:nvPr/>
        </p:nvSpPr>
        <p:spPr bwMode="auto">
          <a:xfrm>
            <a:off x="288110" y="2133600"/>
            <a:ext cx="272510" cy="107722"/>
          </a:xfrm>
          <a:prstGeom prst="rect">
            <a:avLst/>
          </a:prstGeom>
          <a:noFill/>
          <a:ln w="9525">
            <a:noFill/>
            <a:miter lim="800000"/>
            <a:headEnd/>
            <a:tailEnd/>
          </a:ln>
        </p:spPr>
        <p:txBody>
          <a:bodyPr wrap="none" lIns="0" tIns="0" rIns="0" bIns="0">
            <a:spAutoFit/>
          </a:bodyPr>
          <a:lstStyle/>
          <a:p>
            <a:pPr eaLnBrk="0" hangingPunct="0"/>
            <a:r>
              <a:rPr lang="en-US" sz="700" b="0" dirty="0"/>
              <a:t>STALL</a:t>
            </a:r>
            <a:endParaRPr lang="en-US" sz="2400" b="0" dirty="0"/>
          </a:p>
        </p:txBody>
      </p:sp>
      <p:sp>
        <p:nvSpPr>
          <p:cNvPr id="244" name="Freeform 434"/>
          <p:cNvSpPr>
            <a:spLocks/>
          </p:cNvSpPr>
          <p:nvPr/>
        </p:nvSpPr>
        <p:spPr bwMode="auto">
          <a:xfrm>
            <a:off x="578202" y="1313180"/>
            <a:ext cx="142581" cy="76200"/>
          </a:xfrm>
          <a:custGeom>
            <a:avLst/>
            <a:gdLst>
              <a:gd name="T0" fmla="*/ 0 w 96"/>
              <a:gd name="T1" fmla="*/ 0 h 48"/>
              <a:gd name="T2" fmla="*/ 2147483647 w 96"/>
              <a:gd name="T3" fmla="*/ 0 h 48"/>
              <a:gd name="T4" fmla="*/ 2147483647 w 96"/>
              <a:gd name="T5" fmla="*/ 2147483647 h 48"/>
              <a:gd name="T6" fmla="*/ 0 60000 65536"/>
              <a:gd name="T7" fmla="*/ 0 60000 65536"/>
              <a:gd name="T8" fmla="*/ 0 60000 65536"/>
              <a:gd name="T9" fmla="*/ 0 w 96"/>
              <a:gd name="T10" fmla="*/ 0 h 48"/>
              <a:gd name="T11" fmla="*/ 96 w 96"/>
              <a:gd name="T12" fmla="*/ 48 h 48"/>
            </a:gdLst>
            <a:ahLst/>
            <a:cxnLst>
              <a:cxn ang="T6">
                <a:pos x="T0" y="T1"/>
              </a:cxn>
              <a:cxn ang="T7">
                <a:pos x="T2" y="T3"/>
              </a:cxn>
              <a:cxn ang="T8">
                <a:pos x="T4" y="T5"/>
              </a:cxn>
            </a:cxnLst>
            <a:rect l="T9" t="T10" r="T11" b="T12"/>
            <a:pathLst>
              <a:path w="96" h="48">
                <a:moveTo>
                  <a:pt x="0" y="0"/>
                </a:moveTo>
                <a:lnTo>
                  <a:pt x="96" y="0"/>
                </a:lnTo>
                <a:lnTo>
                  <a:pt x="96" y="48"/>
                </a:lnTo>
              </a:path>
            </a:pathLst>
          </a:custGeom>
          <a:noFill/>
          <a:ln w="9525">
            <a:solidFill>
              <a:schemeClr val="tx1">
                <a:lumMod val="50000"/>
                <a:lumOff val="50000"/>
              </a:schemeClr>
            </a:solidFill>
            <a:round/>
            <a:headEnd/>
            <a:tailEnd/>
          </a:ln>
        </p:spPr>
        <p:txBody>
          <a:bodyPr wrap="none" anchor="ctr"/>
          <a:lstStyle/>
          <a:p>
            <a:endParaRPr lang="en-US"/>
          </a:p>
        </p:txBody>
      </p:sp>
      <p:sp>
        <p:nvSpPr>
          <p:cNvPr id="245" name="Freeform 435"/>
          <p:cNvSpPr>
            <a:spLocks/>
          </p:cNvSpPr>
          <p:nvPr/>
        </p:nvSpPr>
        <p:spPr bwMode="auto">
          <a:xfrm>
            <a:off x="704446" y="1346518"/>
            <a:ext cx="34160" cy="57150"/>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solidFill>
              <a:schemeClr val="tx1">
                <a:lumMod val="50000"/>
                <a:lumOff val="50000"/>
              </a:schemeClr>
            </a:solidFill>
            <a:round/>
            <a:headEnd/>
            <a:tailEnd/>
          </a:ln>
        </p:spPr>
        <p:txBody>
          <a:bodyPr/>
          <a:lstStyle/>
          <a:p>
            <a:endParaRPr lang="en-US"/>
          </a:p>
        </p:txBody>
      </p:sp>
      <p:sp>
        <p:nvSpPr>
          <p:cNvPr id="246" name="Freeform 436"/>
          <p:cNvSpPr>
            <a:spLocks/>
          </p:cNvSpPr>
          <p:nvPr/>
        </p:nvSpPr>
        <p:spPr bwMode="auto">
          <a:xfrm>
            <a:off x="704446" y="1346518"/>
            <a:ext cx="34160" cy="57150"/>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chemeClr val="tx1">
                <a:lumMod val="50000"/>
                <a:lumOff val="50000"/>
              </a:schemeClr>
            </a:solidFill>
            <a:round/>
            <a:headEnd/>
            <a:tailEnd/>
          </a:ln>
        </p:spPr>
        <p:txBody>
          <a:bodyPr/>
          <a:lstStyle/>
          <a:p>
            <a:endParaRPr lang="en-US"/>
          </a:p>
        </p:txBody>
      </p:sp>
      <p:sp>
        <p:nvSpPr>
          <p:cNvPr id="247" name="Rectangle 437"/>
          <p:cNvSpPr>
            <a:spLocks noChangeArrowheads="1"/>
          </p:cNvSpPr>
          <p:nvPr/>
        </p:nvSpPr>
        <p:spPr bwMode="auto">
          <a:xfrm>
            <a:off x="260890" y="1263878"/>
            <a:ext cx="272510" cy="107722"/>
          </a:xfrm>
          <a:prstGeom prst="rect">
            <a:avLst/>
          </a:prstGeom>
          <a:noFill/>
          <a:ln w="9525">
            <a:noFill/>
            <a:miter lim="800000"/>
            <a:headEnd/>
            <a:tailEnd/>
          </a:ln>
        </p:spPr>
        <p:txBody>
          <a:bodyPr wrap="none" lIns="0" tIns="0" rIns="0" bIns="0">
            <a:spAutoFit/>
          </a:bodyPr>
          <a:lstStyle/>
          <a:p>
            <a:pPr eaLnBrk="0" hangingPunct="0"/>
            <a:r>
              <a:rPr lang="en-US" sz="700" b="0" dirty="0"/>
              <a:t>STALL</a:t>
            </a:r>
            <a:endParaRPr lang="en-US" sz="2400" b="0" dirty="0"/>
          </a:p>
        </p:txBody>
      </p:sp>
      <p:sp>
        <p:nvSpPr>
          <p:cNvPr id="248" name="Freeform 247"/>
          <p:cNvSpPr>
            <a:spLocks/>
          </p:cNvSpPr>
          <p:nvPr/>
        </p:nvSpPr>
        <p:spPr bwMode="auto">
          <a:xfrm>
            <a:off x="2506518" y="3663016"/>
            <a:ext cx="310411" cy="74872"/>
          </a:xfrm>
          <a:custGeom>
            <a:avLst/>
            <a:gdLst>
              <a:gd name="T0" fmla="*/ 0 w 388"/>
              <a:gd name="T1" fmla="*/ 0 h 63"/>
              <a:gd name="T2" fmla="*/ 2147483647 w 388"/>
              <a:gd name="T3" fmla="*/ 0 h 63"/>
              <a:gd name="T4" fmla="*/ 2147483647 w 388"/>
              <a:gd name="T5" fmla="*/ 2147483647 h 63"/>
              <a:gd name="T6" fmla="*/ 2147483647 w 388"/>
              <a:gd name="T7" fmla="*/ 2147483647 h 63"/>
              <a:gd name="T8" fmla="*/ 0 w 388"/>
              <a:gd name="T9" fmla="*/ 0 h 63"/>
              <a:gd name="T10" fmla="*/ 0 60000 65536"/>
              <a:gd name="T11" fmla="*/ 0 60000 65536"/>
              <a:gd name="T12" fmla="*/ 0 60000 65536"/>
              <a:gd name="T13" fmla="*/ 0 60000 65536"/>
              <a:gd name="T14" fmla="*/ 0 60000 65536"/>
              <a:gd name="T15" fmla="*/ 0 w 388"/>
              <a:gd name="T16" fmla="*/ 0 h 63"/>
              <a:gd name="T17" fmla="*/ 388 w 388"/>
              <a:gd name="T18" fmla="*/ 63 h 63"/>
            </a:gdLst>
            <a:ahLst/>
            <a:cxnLst>
              <a:cxn ang="T10">
                <a:pos x="T0" y="T1"/>
              </a:cxn>
              <a:cxn ang="T11">
                <a:pos x="T2" y="T3"/>
              </a:cxn>
              <a:cxn ang="T12">
                <a:pos x="T4" y="T5"/>
              </a:cxn>
              <a:cxn ang="T13">
                <a:pos x="T6" y="T7"/>
              </a:cxn>
              <a:cxn ang="T14">
                <a:pos x="T8" y="T9"/>
              </a:cxn>
            </a:cxnLst>
            <a:rect l="T15" t="T16" r="T17" b="T18"/>
            <a:pathLst>
              <a:path w="388" h="63">
                <a:moveTo>
                  <a:pt x="0" y="0"/>
                </a:moveTo>
                <a:lnTo>
                  <a:pt x="388" y="0"/>
                </a:lnTo>
                <a:lnTo>
                  <a:pt x="339" y="63"/>
                </a:lnTo>
                <a:lnTo>
                  <a:pt x="49" y="63"/>
                </a:lnTo>
                <a:lnTo>
                  <a:pt x="0" y="0"/>
                </a:lnTo>
              </a:path>
            </a:pathLst>
          </a:custGeom>
          <a:noFill/>
          <a:ln w="11113">
            <a:solidFill>
              <a:srgbClr val="000000"/>
            </a:solidFill>
            <a:round/>
            <a:headEnd/>
            <a:tailEnd/>
          </a:ln>
        </p:spPr>
        <p:txBody>
          <a:bodyPr/>
          <a:lstStyle/>
          <a:p>
            <a:endParaRPr lang="en-US"/>
          </a:p>
        </p:txBody>
      </p:sp>
      <p:sp>
        <p:nvSpPr>
          <p:cNvPr id="249" name="Line 265"/>
          <p:cNvSpPr>
            <a:spLocks noChangeShapeType="1"/>
          </p:cNvSpPr>
          <p:nvPr/>
        </p:nvSpPr>
        <p:spPr bwMode="auto">
          <a:xfrm>
            <a:off x="3470351" y="3044825"/>
            <a:ext cx="0" cy="609600"/>
          </a:xfrm>
          <a:prstGeom prst="line">
            <a:avLst/>
          </a:prstGeom>
          <a:noFill/>
          <a:ln w="4763">
            <a:solidFill>
              <a:srgbClr val="000000"/>
            </a:solidFill>
            <a:round/>
            <a:headEnd/>
            <a:tailEnd/>
          </a:ln>
        </p:spPr>
        <p:txBody>
          <a:bodyPr/>
          <a:lstStyle/>
          <a:p>
            <a:endParaRPr lang="en-US"/>
          </a:p>
        </p:txBody>
      </p:sp>
      <p:sp>
        <p:nvSpPr>
          <p:cNvPr id="250" name="Rectangle 258"/>
          <p:cNvSpPr>
            <a:spLocks noChangeArrowheads="1"/>
          </p:cNvSpPr>
          <p:nvPr/>
        </p:nvSpPr>
        <p:spPr bwMode="auto">
          <a:xfrm>
            <a:off x="2330526" y="3228975"/>
            <a:ext cx="41275" cy="92075"/>
          </a:xfrm>
          <a:prstGeom prst="rect">
            <a:avLst/>
          </a:prstGeom>
          <a:noFill/>
          <a:ln w="9525">
            <a:noFill/>
            <a:miter lim="800000"/>
            <a:headEnd/>
            <a:tailEnd/>
          </a:ln>
        </p:spPr>
        <p:txBody>
          <a:bodyPr wrap="none" lIns="0" tIns="0" rIns="0" bIns="0">
            <a:spAutoFit/>
          </a:bodyPr>
          <a:lstStyle/>
          <a:p>
            <a:pPr eaLnBrk="0" hangingPunct="0"/>
            <a:r>
              <a:rPr lang="en-US" sz="600" b="0" dirty="0">
                <a:solidFill>
                  <a:srgbClr val="000000"/>
                </a:solidFill>
              </a:rPr>
              <a:t>Z</a:t>
            </a:r>
            <a:endParaRPr lang="en-US" b="0" dirty="0"/>
          </a:p>
        </p:txBody>
      </p:sp>
      <p:sp>
        <p:nvSpPr>
          <p:cNvPr id="251" name="Line 59"/>
          <p:cNvSpPr>
            <a:spLocks noChangeShapeType="1"/>
          </p:cNvSpPr>
          <p:nvPr/>
        </p:nvSpPr>
        <p:spPr bwMode="auto">
          <a:xfrm flipH="1">
            <a:off x="2432125" y="3276600"/>
            <a:ext cx="295275" cy="0"/>
          </a:xfrm>
          <a:prstGeom prst="line">
            <a:avLst/>
          </a:prstGeom>
          <a:noFill/>
          <a:ln w="4763">
            <a:solidFill>
              <a:srgbClr val="000000"/>
            </a:solidFill>
            <a:round/>
            <a:headEnd/>
            <a:tailEnd/>
          </a:ln>
        </p:spPr>
        <p:txBody>
          <a:bodyPr/>
          <a:lstStyle/>
          <a:p>
            <a:endParaRPr lang="en-US"/>
          </a:p>
        </p:txBody>
      </p:sp>
      <p:grpSp>
        <p:nvGrpSpPr>
          <p:cNvPr id="224" name="Group 579"/>
          <p:cNvGrpSpPr/>
          <p:nvPr/>
        </p:nvGrpSpPr>
        <p:grpSpPr>
          <a:xfrm rot="10800000">
            <a:off x="2408314" y="3234531"/>
            <a:ext cx="252412" cy="84137"/>
            <a:chOff x="1676400" y="3030538"/>
            <a:chExt cx="252412" cy="84137"/>
          </a:xfrm>
        </p:grpSpPr>
        <p:sp>
          <p:nvSpPr>
            <p:cNvPr id="253" name="Freeform 247"/>
            <p:cNvSpPr>
              <a:spLocks/>
            </p:cNvSpPr>
            <p:nvPr/>
          </p:nvSpPr>
          <p:spPr bwMode="auto">
            <a:xfrm>
              <a:off x="1873250" y="3049588"/>
              <a:ext cx="55562" cy="42862"/>
            </a:xfrm>
            <a:custGeom>
              <a:avLst/>
              <a:gdLst>
                <a:gd name="T0" fmla="*/ 2147483647 w 42"/>
                <a:gd name="T1" fmla="*/ 2147483647 h 32"/>
                <a:gd name="T2" fmla="*/ 0 w 42"/>
                <a:gd name="T3" fmla="*/ 0 h 32"/>
                <a:gd name="T4" fmla="*/ 0 w 42"/>
                <a:gd name="T5" fmla="*/ 0 h 32"/>
                <a:gd name="T6" fmla="*/ 2147483647 w 42"/>
                <a:gd name="T7" fmla="*/ 2147483647 h 32"/>
                <a:gd name="T8" fmla="*/ 2147483647 w 42"/>
                <a:gd name="T9" fmla="*/ 2147483647 h 32"/>
                <a:gd name="T10" fmla="*/ 0 w 42"/>
                <a:gd name="T11" fmla="*/ 2147483647 h 32"/>
                <a:gd name="T12" fmla="*/ 0 w 42"/>
                <a:gd name="T13" fmla="*/ 2147483647 h 32"/>
                <a:gd name="T14" fmla="*/ 2147483647 w 42"/>
                <a:gd name="T15" fmla="*/ 2147483647 h 32"/>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32"/>
                <a:gd name="T26" fmla="*/ 42 w 42"/>
                <a:gd name="T27" fmla="*/ 32 h 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32">
                  <a:moveTo>
                    <a:pt x="42" y="18"/>
                  </a:moveTo>
                  <a:lnTo>
                    <a:pt x="0" y="0"/>
                  </a:lnTo>
                  <a:lnTo>
                    <a:pt x="21" y="18"/>
                  </a:lnTo>
                  <a:lnTo>
                    <a:pt x="0" y="32"/>
                  </a:lnTo>
                  <a:lnTo>
                    <a:pt x="42" y="18"/>
                  </a:lnTo>
                  <a:close/>
                </a:path>
              </a:pathLst>
            </a:custGeom>
            <a:solidFill>
              <a:srgbClr val="000000"/>
            </a:solidFill>
            <a:ln w="9525">
              <a:noFill/>
              <a:round/>
              <a:headEnd/>
              <a:tailEnd/>
            </a:ln>
          </p:spPr>
          <p:txBody>
            <a:bodyPr/>
            <a:lstStyle/>
            <a:p>
              <a:endParaRPr lang="en-US"/>
            </a:p>
          </p:txBody>
        </p:sp>
        <p:sp>
          <p:nvSpPr>
            <p:cNvPr id="254" name="Freeform 248"/>
            <p:cNvSpPr>
              <a:spLocks/>
            </p:cNvSpPr>
            <p:nvPr/>
          </p:nvSpPr>
          <p:spPr bwMode="auto">
            <a:xfrm>
              <a:off x="1873250" y="3049588"/>
              <a:ext cx="55562" cy="42862"/>
            </a:xfrm>
            <a:custGeom>
              <a:avLst/>
              <a:gdLst>
                <a:gd name="T0" fmla="*/ 2147483647 w 42"/>
                <a:gd name="T1" fmla="*/ 2147483647 h 32"/>
                <a:gd name="T2" fmla="*/ 0 w 42"/>
                <a:gd name="T3" fmla="*/ 0 h 32"/>
                <a:gd name="T4" fmla="*/ 0 w 42"/>
                <a:gd name="T5" fmla="*/ 0 h 32"/>
                <a:gd name="T6" fmla="*/ 2147483647 w 42"/>
                <a:gd name="T7" fmla="*/ 2147483647 h 32"/>
                <a:gd name="T8" fmla="*/ 2147483647 w 42"/>
                <a:gd name="T9" fmla="*/ 2147483647 h 32"/>
                <a:gd name="T10" fmla="*/ 0 w 42"/>
                <a:gd name="T11" fmla="*/ 2147483647 h 32"/>
                <a:gd name="T12" fmla="*/ 0 w 42"/>
                <a:gd name="T13" fmla="*/ 2147483647 h 32"/>
                <a:gd name="T14" fmla="*/ 2147483647 w 42"/>
                <a:gd name="T15" fmla="*/ 2147483647 h 32"/>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32"/>
                <a:gd name="T26" fmla="*/ 42 w 42"/>
                <a:gd name="T27" fmla="*/ 32 h 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32">
                  <a:moveTo>
                    <a:pt x="42" y="18"/>
                  </a:moveTo>
                  <a:lnTo>
                    <a:pt x="0" y="0"/>
                  </a:lnTo>
                  <a:lnTo>
                    <a:pt x="21" y="18"/>
                  </a:lnTo>
                  <a:lnTo>
                    <a:pt x="0" y="32"/>
                  </a:lnTo>
                  <a:lnTo>
                    <a:pt x="42" y="18"/>
                  </a:lnTo>
                </a:path>
              </a:pathLst>
            </a:custGeom>
            <a:noFill/>
            <a:ln w="4763">
              <a:solidFill>
                <a:srgbClr val="000000"/>
              </a:solidFill>
              <a:round/>
              <a:headEnd/>
              <a:tailEnd/>
            </a:ln>
          </p:spPr>
          <p:txBody>
            <a:bodyPr/>
            <a:lstStyle/>
            <a:p>
              <a:endParaRPr lang="en-US"/>
            </a:p>
          </p:txBody>
        </p:sp>
        <p:sp>
          <p:nvSpPr>
            <p:cNvPr id="255" name="Freeform 250"/>
            <p:cNvSpPr>
              <a:spLocks/>
            </p:cNvSpPr>
            <p:nvPr/>
          </p:nvSpPr>
          <p:spPr bwMode="auto">
            <a:xfrm>
              <a:off x="1727200" y="3030538"/>
              <a:ext cx="107950" cy="84137"/>
            </a:xfrm>
            <a:custGeom>
              <a:avLst/>
              <a:gdLst>
                <a:gd name="T0" fmla="*/ 2147483647 w 81"/>
                <a:gd name="T1" fmla="*/ 2147483647 h 63"/>
                <a:gd name="T2" fmla="*/ 2147483647 w 81"/>
                <a:gd name="T3" fmla="*/ 2147483647 h 63"/>
                <a:gd name="T4" fmla="*/ 2147483647 w 81"/>
                <a:gd name="T5" fmla="*/ 2147483647 h 63"/>
                <a:gd name="T6" fmla="*/ 2147483647 w 81"/>
                <a:gd name="T7" fmla="*/ 2147483647 h 63"/>
                <a:gd name="T8" fmla="*/ 2147483647 w 81"/>
                <a:gd name="T9" fmla="*/ 2147483647 h 63"/>
                <a:gd name="T10" fmla="*/ 2147483647 w 81"/>
                <a:gd name="T11" fmla="*/ 2147483647 h 63"/>
                <a:gd name="T12" fmla="*/ 0 w 81"/>
                <a:gd name="T13" fmla="*/ 2147483647 h 63"/>
                <a:gd name="T14" fmla="*/ 0 w 81"/>
                <a:gd name="T15" fmla="*/ 2147483647 h 63"/>
                <a:gd name="T16" fmla="*/ 2147483647 w 81"/>
                <a:gd name="T17" fmla="*/ 2147483647 h 63"/>
                <a:gd name="T18" fmla="*/ 2147483647 w 81"/>
                <a:gd name="T19" fmla="*/ 2147483647 h 63"/>
                <a:gd name="T20" fmla="*/ 2147483647 w 81"/>
                <a:gd name="T21" fmla="*/ 2147483647 h 63"/>
                <a:gd name="T22" fmla="*/ 0 w 81"/>
                <a:gd name="T23" fmla="*/ 0 h 63"/>
                <a:gd name="T24" fmla="*/ 0 w 81"/>
                <a:gd name="T25" fmla="*/ 0 h 63"/>
                <a:gd name="T26" fmla="*/ 2147483647 w 81"/>
                <a:gd name="T27" fmla="*/ 0 h 63"/>
                <a:gd name="T28" fmla="*/ 2147483647 w 81"/>
                <a:gd name="T29" fmla="*/ 0 h 63"/>
                <a:gd name="T30" fmla="*/ 2147483647 w 81"/>
                <a:gd name="T31" fmla="*/ 2147483647 h 63"/>
                <a:gd name="T32" fmla="*/ 2147483647 w 81"/>
                <a:gd name="T33" fmla="*/ 2147483647 h 63"/>
                <a:gd name="T34" fmla="*/ 2147483647 w 81"/>
                <a:gd name="T35" fmla="*/ 2147483647 h 63"/>
                <a:gd name="T36" fmla="*/ 2147483647 w 81"/>
                <a:gd name="T37" fmla="*/ 2147483647 h 6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81"/>
                <a:gd name="T58" fmla="*/ 0 h 63"/>
                <a:gd name="T59" fmla="*/ 81 w 81"/>
                <a:gd name="T60" fmla="*/ 63 h 6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81" h="63">
                  <a:moveTo>
                    <a:pt x="81" y="32"/>
                  </a:moveTo>
                  <a:lnTo>
                    <a:pt x="67" y="42"/>
                  </a:lnTo>
                  <a:lnTo>
                    <a:pt x="53" y="53"/>
                  </a:lnTo>
                  <a:lnTo>
                    <a:pt x="42" y="56"/>
                  </a:lnTo>
                  <a:lnTo>
                    <a:pt x="32" y="60"/>
                  </a:lnTo>
                  <a:lnTo>
                    <a:pt x="18" y="60"/>
                  </a:lnTo>
                  <a:lnTo>
                    <a:pt x="0" y="63"/>
                  </a:lnTo>
                  <a:lnTo>
                    <a:pt x="11" y="46"/>
                  </a:lnTo>
                  <a:lnTo>
                    <a:pt x="14" y="32"/>
                  </a:lnTo>
                  <a:lnTo>
                    <a:pt x="11" y="14"/>
                  </a:lnTo>
                  <a:lnTo>
                    <a:pt x="0" y="0"/>
                  </a:lnTo>
                  <a:lnTo>
                    <a:pt x="18" y="0"/>
                  </a:lnTo>
                  <a:lnTo>
                    <a:pt x="32" y="0"/>
                  </a:lnTo>
                  <a:lnTo>
                    <a:pt x="42" y="4"/>
                  </a:lnTo>
                  <a:lnTo>
                    <a:pt x="53" y="7"/>
                  </a:lnTo>
                  <a:lnTo>
                    <a:pt x="67" y="18"/>
                  </a:lnTo>
                  <a:lnTo>
                    <a:pt x="81" y="32"/>
                  </a:lnTo>
                  <a:close/>
                </a:path>
              </a:pathLst>
            </a:custGeom>
            <a:solidFill>
              <a:srgbClr val="FFFFFF"/>
            </a:solidFill>
            <a:ln w="9525">
              <a:noFill/>
              <a:round/>
              <a:headEnd/>
              <a:tailEnd/>
            </a:ln>
          </p:spPr>
          <p:txBody>
            <a:bodyPr/>
            <a:lstStyle/>
            <a:p>
              <a:endParaRPr lang="en-US"/>
            </a:p>
          </p:txBody>
        </p:sp>
        <p:sp>
          <p:nvSpPr>
            <p:cNvPr id="256" name="Freeform 251"/>
            <p:cNvSpPr>
              <a:spLocks/>
            </p:cNvSpPr>
            <p:nvPr/>
          </p:nvSpPr>
          <p:spPr bwMode="auto">
            <a:xfrm>
              <a:off x="1727200" y="3030538"/>
              <a:ext cx="107950" cy="84137"/>
            </a:xfrm>
            <a:custGeom>
              <a:avLst/>
              <a:gdLst>
                <a:gd name="T0" fmla="*/ 2147483647 w 81"/>
                <a:gd name="T1" fmla="*/ 2147483647 h 63"/>
                <a:gd name="T2" fmla="*/ 2147483647 w 81"/>
                <a:gd name="T3" fmla="*/ 2147483647 h 63"/>
                <a:gd name="T4" fmla="*/ 2147483647 w 81"/>
                <a:gd name="T5" fmla="*/ 2147483647 h 63"/>
                <a:gd name="T6" fmla="*/ 2147483647 w 81"/>
                <a:gd name="T7" fmla="*/ 2147483647 h 63"/>
                <a:gd name="T8" fmla="*/ 2147483647 w 81"/>
                <a:gd name="T9" fmla="*/ 2147483647 h 63"/>
                <a:gd name="T10" fmla="*/ 2147483647 w 81"/>
                <a:gd name="T11" fmla="*/ 2147483647 h 63"/>
                <a:gd name="T12" fmla="*/ 0 w 81"/>
                <a:gd name="T13" fmla="*/ 2147483647 h 63"/>
                <a:gd name="T14" fmla="*/ 0 w 81"/>
                <a:gd name="T15" fmla="*/ 2147483647 h 63"/>
                <a:gd name="T16" fmla="*/ 2147483647 w 81"/>
                <a:gd name="T17" fmla="*/ 2147483647 h 63"/>
                <a:gd name="T18" fmla="*/ 2147483647 w 81"/>
                <a:gd name="T19" fmla="*/ 2147483647 h 63"/>
                <a:gd name="T20" fmla="*/ 2147483647 w 81"/>
                <a:gd name="T21" fmla="*/ 2147483647 h 63"/>
                <a:gd name="T22" fmla="*/ 0 w 81"/>
                <a:gd name="T23" fmla="*/ 0 h 63"/>
                <a:gd name="T24" fmla="*/ 0 w 81"/>
                <a:gd name="T25" fmla="*/ 0 h 63"/>
                <a:gd name="T26" fmla="*/ 2147483647 w 81"/>
                <a:gd name="T27" fmla="*/ 0 h 63"/>
                <a:gd name="T28" fmla="*/ 2147483647 w 81"/>
                <a:gd name="T29" fmla="*/ 0 h 63"/>
                <a:gd name="T30" fmla="*/ 2147483647 w 81"/>
                <a:gd name="T31" fmla="*/ 2147483647 h 63"/>
                <a:gd name="T32" fmla="*/ 2147483647 w 81"/>
                <a:gd name="T33" fmla="*/ 2147483647 h 63"/>
                <a:gd name="T34" fmla="*/ 2147483647 w 81"/>
                <a:gd name="T35" fmla="*/ 2147483647 h 63"/>
                <a:gd name="T36" fmla="*/ 2147483647 w 81"/>
                <a:gd name="T37" fmla="*/ 2147483647 h 6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81"/>
                <a:gd name="T58" fmla="*/ 0 h 63"/>
                <a:gd name="T59" fmla="*/ 81 w 81"/>
                <a:gd name="T60" fmla="*/ 63 h 6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81" h="63">
                  <a:moveTo>
                    <a:pt x="81" y="32"/>
                  </a:moveTo>
                  <a:lnTo>
                    <a:pt x="67" y="42"/>
                  </a:lnTo>
                  <a:lnTo>
                    <a:pt x="53" y="53"/>
                  </a:lnTo>
                  <a:lnTo>
                    <a:pt x="42" y="56"/>
                  </a:lnTo>
                  <a:lnTo>
                    <a:pt x="32" y="60"/>
                  </a:lnTo>
                  <a:lnTo>
                    <a:pt x="18" y="60"/>
                  </a:lnTo>
                  <a:lnTo>
                    <a:pt x="0" y="63"/>
                  </a:lnTo>
                  <a:lnTo>
                    <a:pt x="11" y="46"/>
                  </a:lnTo>
                  <a:lnTo>
                    <a:pt x="14" y="32"/>
                  </a:lnTo>
                  <a:lnTo>
                    <a:pt x="11" y="14"/>
                  </a:lnTo>
                  <a:lnTo>
                    <a:pt x="0" y="0"/>
                  </a:lnTo>
                  <a:lnTo>
                    <a:pt x="18" y="0"/>
                  </a:lnTo>
                  <a:lnTo>
                    <a:pt x="32" y="0"/>
                  </a:lnTo>
                  <a:lnTo>
                    <a:pt x="42" y="4"/>
                  </a:lnTo>
                  <a:lnTo>
                    <a:pt x="53" y="7"/>
                  </a:lnTo>
                  <a:lnTo>
                    <a:pt x="67" y="18"/>
                  </a:lnTo>
                  <a:lnTo>
                    <a:pt x="81" y="32"/>
                  </a:lnTo>
                </a:path>
              </a:pathLst>
            </a:custGeom>
            <a:noFill/>
            <a:ln w="4763">
              <a:solidFill>
                <a:srgbClr val="000000"/>
              </a:solidFill>
              <a:round/>
              <a:headEnd/>
              <a:tailEnd/>
            </a:ln>
          </p:spPr>
          <p:txBody>
            <a:bodyPr/>
            <a:lstStyle/>
            <a:p>
              <a:endParaRPr lang="en-US"/>
            </a:p>
          </p:txBody>
        </p:sp>
        <p:sp>
          <p:nvSpPr>
            <p:cNvPr id="257" name="Freeform 252"/>
            <p:cNvSpPr>
              <a:spLocks/>
            </p:cNvSpPr>
            <p:nvPr/>
          </p:nvSpPr>
          <p:spPr bwMode="auto">
            <a:xfrm>
              <a:off x="1835150" y="3059113"/>
              <a:ext cx="19050" cy="23812"/>
            </a:xfrm>
            <a:custGeom>
              <a:avLst/>
              <a:gdLst>
                <a:gd name="T0" fmla="*/ 2147483647 w 14"/>
                <a:gd name="T1" fmla="*/ 2147483647 h 18"/>
                <a:gd name="T2" fmla="*/ 2147483647 w 14"/>
                <a:gd name="T3" fmla="*/ 2147483647 h 18"/>
                <a:gd name="T4" fmla="*/ 2147483647 w 14"/>
                <a:gd name="T5" fmla="*/ 2147483647 h 18"/>
                <a:gd name="T6" fmla="*/ 2147483647 w 14"/>
                <a:gd name="T7" fmla="*/ 2147483647 h 18"/>
                <a:gd name="T8" fmla="*/ 2147483647 w 14"/>
                <a:gd name="T9" fmla="*/ 2147483647 h 18"/>
                <a:gd name="T10" fmla="*/ 0 w 14"/>
                <a:gd name="T11" fmla="*/ 2147483647 h 18"/>
                <a:gd name="T12" fmla="*/ 0 w 14"/>
                <a:gd name="T13" fmla="*/ 2147483647 h 18"/>
                <a:gd name="T14" fmla="*/ 2147483647 w 14"/>
                <a:gd name="T15" fmla="*/ 2147483647 h 18"/>
                <a:gd name="T16" fmla="*/ 2147483647 w 14"/>
                <a:gd name="T17" fmla="*/ 0 h 18"/>
                <a:gd name="T18" fmla="*/ 2147483647 w 14"/>
                <a:gd name="T19" fmla="*/ 0 h 18"/>
                <a:gd name="T20" fmla="*/ 2147483647 w 14"/>
                <a:gd name="T21" fmla="*/ 2147483647 h 18"/>
                <a:gd name="T22" fmla="*/ 2147483647 w 14"/>
                <a:gd name="T23" fmla="*/ 2147483647 h 1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4"/>
                <a:gd name="T37" fmla="*/ 0 h 18"/>
                <a:gd name="T38" fmla="*/ 14 w 14"/>
                <a:gd name="T39" fmla="*/ 18 h 1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4" h="18">
                  <a:moveTo>
                    <a:pt x="14" y="11"/>
                  </a:moveTo>
                  <a:lnTo>
                    <a:pt x="14" y="14"/>
                  </a:lnTo>
                  <a:lnTo>
                    <a:pt x="7" y="18"/>
                  </a:lnTo>
                  <a:lnTo>
                    <a:pt x="3" y="14"/>
                  </a:lnTo>
                  <a:lnTo>
                    <a:pt x="0" y="11"/>
                  </a:lnTo>
                  <a:lnTo>
                    <a:pt x="3" y="4"/>
                  </a:lnTo>
                  <a:lnTo>
                    <a:pt x="7" y="0"/>
                  </a:lnTo>
                  <a:lnTo>
                    <a:pt x="14" y="4"/>
                  </a:lnTo>
                  <a:lnTo>
                    <a:pt x="14" y="11"/>
                  </a:lnTo>
                  <a:close/>
                </a:path>
              </a:pathLst>
            </a:custGeom>
            <a:solidFill>
              <a:srgbClr val="FFFFFF"/>
            </a:solidFill>
            <a:ln w="9525">
              <a:noFill/>
              <a:round/>
              <a:headEnd/>
              <a:tailEnd/>
            </a:ln>
          </p:spPr>
          <p:txBody>
            <a:bodyPr/>
            <a:lstStyle/>
            <a:p>
              <a:endParaRPr lang="en-US"/>
            </a:p>
          </p:txBody>
        </p:sp>
        <p:sp>
          <p:nvSpPr>
            <p:cNvPr id="258" name="Freeform 253"/>
            <p:cNvSpPr>
              <a:spLocks/>
            </p:cNvSpPr>
            <p:nvPr/>
          </p:nvSpPr>
          <p:spPr bwMode="auto">
            <a:xfrm>
              <a:off x="1835150" y="3059113"/>
              <a:ext cx="19050" cy="23812"/>
            </a:xfrm>
            <a:custGeom>
              <a:avLst/>
              <a:gdLst>
                <a:gd name="T0" fmla="*/ 2147483647 w 14"/>
                <a:gd name="T1" fmla="*/ 2147483647 h 18"/>
                <a:gd name="T2" fmla="*/ 2147483647 w 14"/>
                <a:gd name="T3" fmla="*/ 2147483647 h 18"/>
                <a:gd name="T4" fmla="*/ 2147483647 w 14"/>
                <a:gd name="T5" fmla="*/ 2147483647 h 18"/>
                <a:gd name="T6" fmla="*/ 2147483647 w 14"/>
                <a:gd name="T7" fmla="*/ 2147483647 h 18"/>
                <a:gd name="T8" fmla="*/ 2147483647 w 14"/>
                <a:gd name="T9" fmla="*/ 2147483647 h 18"/>
                <a:gd name="T10" fmla="*/ 0 w 14"/>
                <a:gd name="T11" fmla="*/ 2147483647 h 18"/>
                <a:gd name="T12" fmla="*/ 0 w 14"/>
                <a:gd name="T13" fmla="*/ 2147483647 h 18"/>
                <a:gd name="T14" fmla="*/ 2147483647 w 14"/>
                <a:gd name="T15" fmla="*/ 2147483647 h 18"/>
                <a:gd name="T16" fmla="*/ 2147483647 w 14"/>
                <a:gd name="T17" fmla="*/ 0 h 18"/>
                <a:gd name="T18" fmla="*/ 2147483647 w 14"/>
                <a:gd name="T19" fmla="*/ 0 h 18"/>
                <a:gd name="T20" fmla="*/ 2147483647 w 14"/>
                <a:gd name="T21" fmla="*/ 2147483647 h 18"/>
                <a:gd name="T22" fmla="*/ 2147483647 w 14"/>
                <a:gd name="T23" fmla="*/ 2147483647 h 1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4"/>
                <a:gd name="T37" fmla="*/ 0 h 18"/>
                <a:gd name="T38" fmla="*/ 14 w 14"/>
                <a:gd name="T39" fmla="*/ 18 h 1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4" h="18">
                  <a:moveTo>
                    <a:pt x="14" y="11"/>
                  </a:moveTo>
                  <a:lnTo>
                    <a:pt x="14" y="14"/>
                  </a:lnTo>
                  <a:lnTo>
                    <a:pt x="7" y="18"/>
                  </a:lnTo>
                  <a:lnTo>
                    <a:pt x="3" y="14"/>
                  </a:lnTo>
                  <a:lnTo>
                    <a:pt x="0" y="11"/>
                  </a:lnTo>
                  <a:lnTo>
                    <a:pt x="3" y="4"/>
                  </a:lnTo>
                  <a:lnTo>
                    <a:pt x="7" y="0"/>
                  </a:lnTo>
                  <a:lnTo>
                    <a:pt x="14" y="4"/>
                  </a:lnTo>
                  <a:lnTo>
                    <a:pt x="14" y="11"/>
                  </a:lnTo>
                </a:path>
              </a:pathLst>
            </a:custGeom>
            <a:noFill/>
            <a:ln w="4763">
              <a:solidFill>
                <a:srgbClr val="000000"/>
              </a:solidFill>
              <a:round/>
              <a:headEnd/>
              <a:tailEnd/>
            </a:ln>
          </p:spPr>
          <p:txBody>
            <a:bodyPr/>
            <a:lstStyle/>
            <a:p>
              <a:endParaRPr lang="en-US"/>
            </a:p>
          </p:txBody>
        </p:sp>
        <p:sp>
          <p:nvSpPr>
            <p:cNvPr id="259" name="Line 257"/>
            <p:cNvSpPr>
              <a:spLocks noChangeShapeType="1"/>
            </p:cNvSpPr>
            <p:nvPr/>
          </p:nvSpPr>
          <p:spPr bwMode="auto">
            <a:xfrm flipV="1">
              <a:off x="1676400" y="3049588"/>
              <a:ext cx="41275" cy="42862"/>
            </a:xfrm>
            <a:prstGeom prst="line">
              <a:avLst/>
            </a:prstGeom>
            <a:noFill/>
            <a:ln w="4763">
              <a:solidFill>
                <a:srgbClr val="000000"/>
              </a:solidFill>
              <a:round/>
              <a:headEnd/>
              <a:tailEnd/>
            </a:ln>
          </p:spPr>
          <p:txBody>
            <a:bodyPr/>
            <a:lstStyle/>
            <a:p>
              <a:endParaRPr lang="en-US"/>
            </a:p>
          </p:txBody>
        </p:sp>
      </p:grpSp>
      <p:sp>
        <p:nvSpPr>
          <p:cNvPr id="260" name="Line 59"/>
          <p:cNvSpPr>
            <a:spLocks noChangeShapeType="1"/>
          </p:cNvSpPr>
          <p:nvPr/>
        </p:nvSpPr>
        <p:spPr bwMode="auto">
          <a:xfrm flipH="1">
            <a:off x="2727400" y="3276600"/>
            <a:ext cx="85725" cy="0"/>
          </a:xfrm>
          <a:prstGeom prst="line">
            <a:avLst/>
          </a:prstGeom>
          <a:noFill/>
          <a:ln w="4763">
            <a:solidFill>
              <a:srgbClr val="000000"/>
            </a:solidFill>
            <a:round/>
            <a:headEnd/>
            <a:tailEnd/>
          </a:ln>
        </p:spPr>
        <p:txBody>
          <a:bodyPr/>
          <a:lstStyle/>
          <a:p>
            <a:endParaRPr lang="en-US"/>
          </a:p>
        </p:txBody>
      </p:sp>
      <p:sp>
        <p:nvSpPr>
          <p:cNvPr id="261" name="Freeform 260"/>
          <p:cNvSpPr>
            <a:spLocks/>
          </p:cNvSpPr>
          <p:nvPr/>
        </p:nvSpPr>
        <p:spPr bwMode="auto">
          <a:xfrm>
            <a:off x="2775026" y="3260725"/>
            <a:ext cx="53468" cy="31525"/>
          </a:xfrm>
          <a:custGeom>
            <a:avLst/>
            <a:gdLst>
              <a:gd name="T0" fmla="*/ 2147483647 w 42"/>
              <a:gd name="T1" fmla="*/ 2147483647 h 28"/>
              <a:gd name="T2" fmla="*/ 0 w 42"/>
              <a:gd name="T3" fmla="*/ 0 h 28"/>
              <a:gd name="T4" fmla="*/ 0 w 42"/>
              <a:gd name="T5" fmla="*/ 0 h 28"/>
              <a:gd name="T6" fmla="*/ 2147483647 w 42"/>
              <a:gd name="T7" fmla="*/ 2147483647 h 28"/>
              <a:gd name="T8" fmla="*/ 2147483647 w 42"/>
              <a:gd name="T9" fmla="*/ 2147483647 h 28"/>
              <a:gd name="T10" fmla="*/ 0 w 42"/>
              <a:gd name="T11" fmla="*/ 2147483647 h 28"/>
              <a:gd name="T12" fmla="*/ 0 w 42"/>
              <a:gd name="T13" fmla="*/ 2147483647 h 28"/>
              <a:gd name="T14" fmla="*/ 2147483647 w 42"/>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28"/>
              <a:gd name="T26" fmla="*/ 42 w 42"/>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28">
                <a:moveTo>
                  <a:pt x="42" y="14"/>
                </a:moveTo>
                <a:lnTo>
                  <a:pt x="0" y="0"/>
                </a:lnTo>
                <a:lnTo>
                  <a:pt x="21" y="14"/>
                </a:lnTo>
                <a:lnTo>
                  <a:pt x="0" y="28"/>
                </a:lnTo>
                <a:lnTo>
                  <a:pt x="42" y="14"/>
                </a:lnTo>
              </a:path>
            </a:pathLst>
          </a:custGeom>
          <a:noFill/>
          <a:ln w="4763">
            <a:solidFill>
              <a:srgbClr val="000000"/>
            </a:solidFill>
            <a:round/>
            <a:headEnd/>
            <a:tailEnd/>
          </a:ln>
        </p:spPr>
        <p:txBody>
          <a:bodyPr/>
          <a:lstStyle/>
          <a:p>
            <a:endParaRPr lang="en-US"/>
          </a:p>
        </p:txBody>
      </p:sp>
      <p:sp>
        <p:nvSpPr>
          <p:cNvPr id="262" name="Rectangle 258"/>
          <p:cNvSpPr>
            <a:spLocks noChangeArrowheads="1"/>
          </p:cNvSpPr>
          <p:nvPr/>
        </p:nvSpPr>
        <p:spPr bwMode="auto">
          <a:xfrm>
            <a:off x="2867101" y="3225800"/>
            <a:ext cx="84960" cy="92333"/>
          </a:xfrm>
          <a:prstGeom prst="rect">
            <a:avLst/>
          </a:prstGeom>
          <a:noFill/>
          <a:ln w="9525">
            <a:noFill/>
            <a:miter lim="800000"/>
            <a:headEnd/>
            <a:tailEnd/>
          </a:ln>
        </p:spPr>
        <p:txBody>
          <a:bodyPr wrap="none" lIns="0" tIns="0" rIns="0" bIns="0">
            <a:spAutoFit/>
          </a:bodyPr>
          <a:lstStyle/>
          <a:p>
            <a:pPr eaLnBrk="0" hangingPunct="0"/>
            <a:r>
              <a:rPr lang="en-US" sz="600" b="0" dirty="0">
                <a:solidFill>
                  <a:srgbClr val="000000"/>
                </a:solidFill>
              </a:rPr>
              <a:t>JT</a:t>
            </a:r>
            <a:endParaRPr lang="en-US" b="0" dirty="0"/>
          </a:p>
        </p:txBody>
      </p:sp>
      <p:sp>
        <p:nvSpPr>
          <p:cNvPr id="263" name="Freeform 50"/>
          <p:cNvSpPr>
            <a:spLocks/>
          </p:cNvSpPr>
          <p:nvPr/>
        </p:nvSpPr>
        <p:spPr bwMode="auto">
          <a:xfrm>
            <a:off x="1060526" y="982666"/>
            <a:ext cx="38100" cy="55563"/>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noFill/>
            <a:round/>
            <a:headEnd/>
            <a:tailEnd/>
          </a:ln>
        </p:spPr>
        <p:txBody>
          <a:bodyPr/>
          <a:lstStyle/>
          <a:p>
            <a:endParaRPr lang="en-US" sz="2000"/>
          </a:p>
        </p:txBody>
      </p:sp>
      <p:sp>
        <p:nvSpPr>
          <p:cNvPr id="264" name="Freeform 51"/>
          <p:cNvSpPr>
            <a:spLocks/>
          </p:cNvSpPr>
          <p:nvPr/>
        </p:nvSpPr>
        <p:spPr bwMode="auto">
          <a:xfrm>
            <a:off x="1060526" y="982666"/>
            <a:ext cx="38100" cy="55563"/>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000000"/>
            </a:solidFill>
            <a:round/>
            <a:headEnd/>
            <a:tailEnd/>
          </a:ln>
        </p:spPr>
        <p:txBody>
          <a:bodyPr/>
          <a:lstStyle/>
          <a:p>
            <a:endParaRPr lang="en-US" sz="2000"/>
          </a:p>
        </p:txBody>
      </p:sp>
      <p:sp>
        <p:nvSpPr>
          <p:cNvPr id="265" name="Rectangle 66"/>
          <p:cNvSpPr>
            <a:spLocks noChangeArrowheads="1"/>
          </p:cNvSpPr>
          <p:nvPr/>
        </p:nvSpPr>
        <p:spPr bwMode="auto">
          <a:xfrm>
            <a:off x="28578" y="1028704"/>
            <a:ext cx="291747" cy="107722"/>
          </a:xfrm>
          <a:prstGeom prst="rect">
            <a:avLst/>
          </a:prstGeom>
          <a:noFill/>
          <a:ln w="9525">
            <a:noFill/>
            <a:miter lim="800000"/>
            <a:headEnd/>
            <a:tailEnd/>
          </a:ln>
        </p:spPr>
        <p:txBody>
          <a:bodyPr wrap="none" lIns="0" tIns="0" rIns="0" bIns="0">
            <a:spAutoFit/>
          </a:bodyPr>
          <a:lstStyle/>
          <a:p>
            <a:pPr eaLnBrk="0" hangingPunct="0"/>
            <a:r>
              <a:rPr lang="en-US" sz="700" b="0" dirty="0">
                <a:solidFill>
                  <a:srgbClr val="000000"/>
                </a:solidFill>
              </a:rPr>
              <a:t>PCSEL</a:t>
            </a:r>
            <a:endParaRPr lang="en-US" sz="2000" b="0" dirty="0"/>
          </a:p>
        </p:txBody>
      </p:sp>
      <p:sp>
        <p:nvSpPr>
          <p:cNvPr id="266" name="Line 67"/>
          <p:cNvSpPr>
            <a:spLocks noChangeShapeType="1"/>
          </p:cNvSpPr>
          <p:nvPr/>
        </p:nvSpPr>
        <p:spPr bwMode="auto">
          <a:xfrm flipH="1">
            <a:off x="335039" y="1076329"/>
            <a:ext cx="109537" cy="1587"/>
          </a:xfrm>
          <a:prstGeom prst="line">
            <a:avLst/>
          </a:prstGeom>
          <a:noFill/>
          <a:ln w="4763">
            <a:solidFill>
              <a:srgbClr val="000000"/>
            </a:solidFill>
            <a:round/>
            <a:headEnd/>
            <a:tailEnd/>
          </a:ln>
        </p:spPr>
        <p:txBody>
          <a:bodyPr/>
          <a:lstStyle/>
          <a:p>
            <a:endParaRPr lang="en-US" sz="2000"/>
          </a:p>
        </p:txBody>
      </p:sp>
      <p:sp>
        <p:nvSpPr>
          <p:cNvPr id="267" name="Freeform 68"/>
          <p:cNvSpPr>
            <a:spLocks/>
          </p:cNvSpPr>
          <p:nvPr/>
        </p:nvSpPr>
        <p:spPr bwMode="auto">
          <a:xfrm>
            <a:off x="387426" y="1057279"/>
            <a:ext cx="57150" cy="38100"/>
          </a:xfrm>
          <a:custGeom>
            <a:avLst/>
            <a:gdLst>
              <a:gd name="T0" fmla="*/ 2147483647 w 42"/>
              <a:gd name="T1" fmla="*/ 2147483647 h 28"/>
              <a:gd name="T2" fmla="*/ 0 w 42"/>
              <a:gd name="T3" fmla="*/ 0 h 28"/>
              <a:gd name="T4" fmla="*/ 0 w 42"/>
              <a:gd name="T5" fmla="*/ 0 h 28"/>
              <a:gd name="T6" fmla="*/ 2147483647 w 42"/>
              <a:gd name="T7" fmla="*/ 2147483647 h 28"/>
              <a:gd name="T8" fmla="*/ 2147483647 w 42"/>
              <a:gd name="T9" fmla="*/ 2147483647 h 28"/>
              <a:gd name="T10" fmla="*/ 0 w 42"/>
              <a:gd name="T11" fmla="*/ 2147483647 h 28"/>
              <a:gd name="T12" fmla="*/ 0 w 42"/>
              <a:gd name="T13" fmla="*/ 2147483647 h 28"/>
              <a:gd name="T14" fmla="*/ 2147483647 w 42"/>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28"/>
              <a:gd name="T26" fmla="*/ 42 w 42"/>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28">
                <a:moveTo>
                  <a:pt x="42" y="14"/>
                </a:moveTo>
                <a:lnTo>
                  <a:pt x="0" y="0"/>
                </a:lnTo>
                <a:lnTo>
                  <a:pt x="21" y="14"/>
                </a:lnTo>
                <a:lnTo>
                  <a:pt x="0" y="28"/>
                </a:lnTo>
                <a:lnTo>
                  <a:pt x="42" y="14"/>
                </a:lnTo>
                <a:close/>
              </a:path>
            </a:pathLst>
          </a:custGeom>
          <a:solidFill>
            <a:srgbClr val="000000"/>
          </a:solidFill>
          <a:ln w="9525">
            <a:noFill/>
            <a:round/>
            <a:headEnd/>
            <a:tailEnd/>
          </a:ln>
        </p:spPr>
        <p:txBody>
          <a:bodyPr/>
          <a:lstStyle/>
          <a:p>
            <a:endParaRPr lang="en-US" sz="2000"/>
          </a:p>
        </p:txBody>
      </p:sp>
      <p:sp>
        <p:nvSpPr>
          <p:cNvPr id="268" name="Freeform 69"/>
          <p:cNvSpPr>
            <a:spLocks/>
          </p:cNvSpPr>
          <p:nvPr/>
        </p:nvSpPr>
        <p:spPr bwMode="auto">
          <a:xfrm>
            <a:off x="387426" y="1057279"/>
            <a:ext cx="57150" cy="38100"/>
          </a:xfrm>
          <a:custGeom>
            <a:avLst/>
            <a:gdLst>
              <a:gd name="T0" fmla="*/ 2147483647 w 42"/>
              <a:gd name="T1" fmla="*/ 2147483647 h 28"/>
              <a:gd name="T2" fmla="*/ 0 w 42"/>
              <a:gd name="T3" fmla="*/ 0 h 28"/>
              <a:gd name="T4" fmla="*/ 0 w 42"/>
              <a:gd name="T5" fmla="*/ 0 h 28"/>
              <a:gd name="T6" fmla="*/ 2147483647 w 42"/>
              <a:gd name="T7" fmla="*/ 2147483647 h 28"/>
              <a:gd name="T8" fmla="*/ 2147483647 w 42"/>
              <a:gd name="T9" fmla="*/ 2147483647 h 28"/>
              <a:gd name="T10" fmla="*/ 0 w 42"/>
              <a:gd name="T11" fmla="*/ 2147483647 h 28"/>
              <a:gd name="T12" fmla="*/ 0 w 42"/>
              <a:gd name="T13" fmla="*/ 2147483647 h 28"/>
              <a:gd name="T14" fmla="*/ 2147483647 w 42"/>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28"/>
              <a:gd name="T26" fmla="*/ 42 w 42"/>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28">
                <a:moveTo>
                  <a:pt x="42" y="14"/>
                </a:moveTo>
                <a:lnTo>
                  <a:pt x="0" y="0"/>
                </a:lnTo>
                <a:lnTo>
                  <a:pt x="21" y="14"/>
                </a:lnTo>
                <a:lnTo>
                  <a:pt x="0" y="28"/>
                </a:lnTo>
                <a:lnTo>
                  <a:pt x="42" y="14"/>
                </a:lnTo>
              </a:path>
            </a:pathLst>
          </a:custGeom>
          <a:noFill/>
          <a:ln w="4763">
            <a:solidFill>
              <a:srgbClr val="000000"/>
            </a:solidFill>
            <a:round/>
            <a:headEnd/>
            <a:tailEnd/>
          </a:ln>
        </p:spPr>
        <p:txBody>
          <a:bodyPr/>
          <a:lstStyle/>
          <a:p>
            <a:endParaRPr lang="en-US" sz="2000"/>
          </a:p>
        </p:txBody>
      </p:sp>
      <p:sp>
        <p:nvSpPr>
          <p:cNvPr id="269" name="Line 73"/>
          <p:cNvSpPr>
            <a:spLocks noChangeShapeType="1"/>
          </p:cNvSpPr>
          <p:nvPr/>
        </p:nvSpPr>
        <p:spPr bwMode="auto">
          <a:xfrm flipV="1">
            <a:off x="781126" y="908054"/>
            <a:ext cx="1588" cy="125412"/>
          </a:xfrm>
          <a:prstGeom prst="line">
            <a:avLst/>
          </a:prstGeom>
          <a:noFill/>
          <a:ln w="4763">
            <a:solidFill>
              <a:srgbClr val="000000"/>
            </a:solidFill>
            <a:round/>
            <a:headEnd/>
            <a:tailEnd/>
          </a:ln>
        </p:spPr>
        <p:txBody>
          <a:bodyPr/>
          <a:lstStyle/>
          <a:p>
            <a:endParaRPr lang="en-US" sz="2000"/>
          </a:p>
        </p:txBody>
      </p:sp>
      <p:sp>
        <p:nvSpPr>
          <p:cNvPr id="270" name="Freeform 74"/>
          <p:cNvSpPr>
            <a:spLocks/>
          </p:cNvSpPr>
          <p:nvPr/>
        </p:nvSpPr>
        <p:spPr bwMode="auto">
          <a:xfrm>
            <a:off x="762076" y="976316"/>
            <a:ext cx="38100" cy="57150"/>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noFill/>
            <a:round/>
            <a:headEnd/>
            <a:tailEnd/>
          </a:ln>
        </p:spPr>
        <p:txBody>
          <a:bodyPr/>
          <a:lstStyle/>
          <a:p>
            <a:endParaRPr lang="en-US" sz="2000"/>
          </a:p>
        </p:txBody>
      </p:sp>
      <p:sp>
        <p:nvSpPr>
          <p:cNvPr id="271" name="Freeform 75"/>
          <p:cNvSpPr>
            <a:spLocks/>
          </p:cNvSpPr>
          <p:nvPr/>
        </p:nvSpPr>
        <p:spPr bwMode="auto">
          <a:xfrm>
            <a:off x="762076" y="976316"/>
            <a:ext cx="38100" cy="57150"/>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000000"/>
            </a:solidFill>
            <a:round/>
            <a:headEnd/>
            <a:tailEnd/>
          </a:ln>
        </p:spPr>
        <p:txBody>
          <a:bodyPr/>
          <a:lstStyle/>
          <a:p>
            <a:endParaRPr lang="en-US" sz="2000"/>
          </a:p>
        </p:txBody>
      </p:sp>
      <p:sp>
        <p:nvSpPr>
          <p:cNvPr id="272" name="Rectangle 76"/>
          <p:cNvSpPr>
            <a:spLocks noChangeArrowheads="1"/>
          </p:cNvSpPr>
          <p:nvPr/>
        </p:nvSpPr>
        <p:spPr bwMode="auto">
          <a:xfrm>
            <a:off x="738264" y="812802"/>
            <a:ext cx="99386" cy="107722"/>
          </a:xfrm>
          <a:prstGeom prst="rect">
            <a:avLst/>
          </a:prstGeom>
          <a:noFill/>
          <a:ln w="9525">
            <a:noFill/>
            <a:miter lim="800000"/>
            <a:headEnd/>
            <a:tailEnd/>
          </a:ln>
        </p:spPr>
        <p:txBody>
          <a:bodyPr wrap="none" lIns="0" tIns="0" rIns="0" bIns="0">
            <a:spAutoFit/>
          </a:bodyPr>
          <a:lstStyle/>
          <a:p>
            <a:pPr eaLnBrk="0" hangingPunct="0"/>
            <a:r>
              <a:rPr lang="en-US" sz="700" b="0" dirty="0">
                <a:solidFill>
                  <a:srgbClr val="000000"/>
                </a:solidFill>
              </a:rPr>
              <a:t>JT</a:t>
            </a:r>
            <a:endParaRPr lang="en-US" sz="2000" b="0" dirty="0"/>
          </a:p>
        </p:txBody>
      </p:sp>
      <p:sp>
        <p:nvSpPr>
          <p:cNvPr id="273" name="Freeform 109"/>
          <p:cNvSpPr>
            <a:spLocks/>
          </p:cNvSpPr>
          <p:nvPr/>
        </p:nvSpPr>
        <p:spPr bwMode="auto">
          <a:xfrm>
            <a:off x="420764" y="1033466"/>
            <a:ext cx="715962" cy="84138"/>
          </a:xfrm>
          <a:custGeom>
            <a:avLst/>
            <a:gdLst>
              <a:gd name="T0" fmla="*/ 0 w 535"/>
              <a:gd name="T1" fmla="*/ 0 h 63"/>
              <a:gd name="T2" fmla="*/ 2147483647 w 535"/>
              <a:gd name="T3" fmla="*/ 0 h 63"/>
              <a:gd name="T4" fmla="*/ 2147483647 w 535"/>
              <a:gd name="T5" fmla="*/ 2147483647 h 63"/>
              <a:gd name="T6" fmla="*/ 2147483647 w 535"/>
              <a:gd name="T7" fmla="*/ 2147483647 h 63"/>
              <a:gd name="T8" fmla="*/ 0 w 535"/>
              <a:gd name="T9" fmla="*/ 0 h 63"/>
              <a:gd name="T10" fmla="*/ 0 60000 65536"/>
              <a:gd name="T11" fmla="*/ 0 60000 65536"/>
              <a:gd name="T12" fmla="*/ 0 60000 65536"/>
              <a:gd name="T13" fmla="*/ 0 60000 65536"/>
              <a:gd name="T14" fmla="*/ 0 60000 65536"/>
              <a:gd name="T15" fmla="*/ 0 w 535"/>
              <a:gd name="T16" fmla="*/ 0 h 63"/>
              <a:gd name="T17" fmla="*/ 535 w 535"/>
              <a:gd name="T18" fmla="*/ 63 h 63"/>
            </a:gdLst>
            <a:ahLst/>
            <a:cxnLst>
              <a:cxn ang="T10">
                <a:pos x="T0" y="T1"/>
              </a:cxn>
              <a:cxn ang="T11">
                <a:pos x="T2" y="T3"/>
              </a:cxn>
              <a:cxn ang="T12">
                <a:pos x="T4" y="T5"/>
              </a:cxn>
              <a:cxn ang="T13">
                <a:pos x="T6" y="T7"/>
              </a:cxn>
              <a:cxn ang="T14">
                <a:pos x="T8" y="T9"/>
              </a:cxn>
            </a:cxnLst>
            <a:rect l="T15" t="T16" r="T17" b="T18"/>
            <a:pathLst>
              <a:path w="535" h="63">
                <a:moveTo>
                  <a:pt x="0" y="0"/>
                </a:moveTo>
                <a:lnTo>
                  <a:pt x="535" y="0"/>
                </a:lnTo>
                <a:lnTo>
                  <a:pt x="504" y="63"/>
                </a:lnTo>
                <a:lnTo>
                  <a:pt x="32" y="63"/>
                </a:lnTo>
                <a:lnTo>
                  <a:pt x="0" y="0"/>
                </a:lnTo>
              </a:path>
            </a:pathLst>
          </a:custGeom>
          <a:noFill/>
          <a:ln w="11113">
            <a:solidFill>
              <a:srgbClr val="000000"/>
            </a:solidFill>
            <a:round/>
            <a:headEnd/>
            <a:tailEnd/>
          </a:ln>
        </p:spPr>
        <p:txBody>
          <a:bodyPr/>
          <a:lstStyle/>
          <a:p>
            <a:endParaRPr lang="en-US" sz="2000"/>
          </a:p>
        </p:txBody>
      </p:sp>
      <p:sp>
        <p:nvSpPr>
          <p:cNvPr id="274" name="Freeform 111"/>
          <p:cNvSpPr>
            <a:spLocks/>
          </p:cNvSpPr>
          <p:nvPr/>
        </p:nvSpPr>
        <p:spPr bwMode="auto">
          <a:xfrm>
            <a:off x="466801" y="976316"/>
            <a:ext cx="38100" cy="57150"/>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noFill/>
            <a:round/>
            <a:headEnd/>
            <a:tailEnd/>
          </a:ln>
        </p:spPr>
        <p:txBody>
          <a:bodyPr/>
          <a:lstStyle/>
          <a:p>
            <a:endParaRPr lang="en-US" sz="2000"/>
          </a:p>
        </p:txBody>
      </p:sp>
      <p:sp>
        <p:nvSpPr>
          <p:cNvPr id="275" name="Freeform 112"/>
          <p:cNvSpPr>
            <a:spLocks/>
          </p:cNvSpPr>
          <p:nvPr/>
        </p:nvSpPr>
        <p:spPr bwMode="auto">
          <a:xfrm>
            <a:off x="466801" y="976316"/>
            <a:ext cx="38100" cy="57150"/>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000000"/>
            </a:solidFill>
            <a:round/>
            <a:headEnd/>
            <a:tailEnd/>
          </a:ln>
        </p:spPr>
        <p:txBody>
          <a:bodyPr/>
          <a:lstStyle/>
          <a:p>
            <a:endParaRPr lang="en-US" sz="2000"/>
          </a:p>
        </p:txBody>
      </p:sp>
      <p:sp>
        <p:nvSpPr>
          <p:cNvPr id="276" name="Freeform 114"/>
          <p:cNvSpPr>
            <a:spLocks/>
          </p:cNvSpPr>
          <p:nvPr/>
        </p:nvSpPr>
        <p:spPr bwMode="auto">
          <a:xfrm>
            <a:off x="612851" y="976316"/>
            <a:ext cx="41275" cy="57150"/>
          </a:xfrm>
          <a:custGeom>
            <a:avLst/>
            <a:gdLst>
              <a:gd name="T0" fmla="*/ 2147483647 w 31"/>
              <a:gd name="T1" fmla="*/ 2147483647 h 42"/>
              <a:gd name="T2" fmla="*/ 2147483647 w 31"/>
              <a:gd name="T3" fmla="*/ 0 h 42"/>
              <a:gd name="T4" fmla="*/ 2147483647 w 31"/>
              <a:gd name="T5" fmla="*/ 0 h 42"/>
              <a:gd name="T6" fmla="*/ 2147483647 w 31"/>
              <a:gd name="T7" fmla="*/ 2147483647 h 42"/>
              <a:gd name="T8" fmla="*/ 2147483647 w 31"/>
              <a:gd name="T9" fmla="*/ 2147483647 h 42"/>
              <a:gd name="T10" fmla="*/ 0 w 31"/>
              <a:gd name="T11" fmla="*/ 0 h 42"/>
              <a:gd name="T12" fmla="*/ 0 w 31"/>
              <a:gd name="T13" fmla="*/ 0 h 42"/>
              <a:gd name="T14" fmla="*/ 2147483647 w 31"/>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42"/>
              <a:gd name="T26" fmla="*/ 31 w 31"/>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42">
                <a:moveTo>
                  <a:pt x="14" y="42"/>
                </a:moveTo>
                <a:lnTo>
                  <a:pt x="31" y="0"/>
                </a:lnTo>
                <a:lnTo>
                  <a:pt x="14" y="21"/>
                </a:lnTo>
                <a:lnTo>
                  <a:pt x="0" y="0"/>
                </a:lnTo>
                <a:lnTo>
                  <a:pt x="14" y="42"/>
                </a:lnTo>
                <a:close/>
              </a:path>
            </a:pathLst>
          </a:custGeom>
          <a:solidFill>
            <a:srgbClr val="000000"/>
          </a:solidFill>
          <a:ln w="9525">
            <a:noFill/>
            <a:round/>
            <a:headEnd/>
            <a:tailEnd/>
          </a:ln>
        </p:spPr>
        <p:txBody>
          <a:bodyPr/>
          <a:lstStyle/>
          <a:p>
            <a:endParaRPr lang="en-US" sz="2000"/>
          </a:p>
        </p:txBody>
      </p:sp>
      <p:sp>
        <p:nvSpPr>
          <p:cNvPr id="277" name="Freeform 115"/>
          <p:cNvSpPr>
            <a:spLocks/>
          </p:cNvSpPr>
          <p:nvPr/>
        </p:nvSpPr>
        <p:spPr bwMode="auto">
          <a:xfrm>
            <a:off x="612851" y="976316"/>
            <a:ext cx="41275" cy="57150"/>
          </a:xfrm>
          <a:custGeom>
            <a:avLst/>
            <a:gdLst>
              <a:gd name="T0" fmla="*/ 2147483647 w 31"/>
              <a:gd name="T1" fmla="*/ 2147483647 h 42"/>
              <a:gd name="T2" fmla="*/ 2147483647 w 31"/>
              <a:gd name="T3" fmla="*/ 0 h 42"/>
              <a:gd name="T4" fmla="*/ 2147483647 w 31"/>
              <a:gd name="T5" fmla="*/ 0 h 42"/>
              <a:gd name="T6" fmla="*/ 2147483647 w 31"/>
              <a:gd name="T7" fmla="*/ 2147483647 h 42"/>
              <a:gd name="T8" fmla="*/ 2147483647 w 31"/>
              <a:gd name="T9" fmla="*/ 2147483647 h 42"/>
              <a:gd name="T10" fmla="*/ 0 w 31"/>
              <a:gd name="T11" fmla="*/ 0 h 42"/>
              <a:gd name="T12" fmla="*/ 0 w 31"/>
              <a:gd name="T13" fmla="*/ 0 h 42"/>
              <a:gd name="T14" fmla="*/ 2147483647 w 31"/>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42"/>
              <a:gd name="T26" fmla="*/ 31 w 31"/>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42">
                <a:moveTo>
                  <a:pt x="14" y="42"/>
                </a:moveTo>
                <a:lnTo>
                  <a:pt x="31" y="0"/>
                </a:lnTo>
                <a:lnTo>
                  <a:pt x="14" y="21"/>
                </a:lnTo>
                <a:lnTo>
                  <a:pt x="0" y="0"/>
                </a:lnTo>
                <a:lnTo>
                  <a:pt x="14" y="42"/>
                </a:lnTo>
              </a:path>
            </a:pathLst>
          </a:custGeom>
          <a:noFill/>
          <a:ln w="4763">
            <a:solidFill>
              <a:schemeClr val="tx1"/>
            </a:solidFill>
            <a:round/>
            <a:headEnd/>
            <a:tailEnd/>
          </a:ln>
        </p:spPr>
        <p:txBody>
          <a:bodyPr/>
          <a:lstStyle/>
          <a:p>
            <a:endParaRPr lang="en-US" sz="2000"/>
          </a:p>
        </p:txBody>
      </p:sp>
      <p:sp>
        <p:nvSpPr>
          <p:cNvPr id="278" name="Freeform 173"/>
          <p:cNvSpPr>
            <a:spLocks/>
          </p:cNvSpPr>
          <p:nvPr/>
        </p:nvSpPr>
        <p:spPr bwMode="auto">
          <a:xfrm>
            <a:off x="906539" y="976316"/>
            <a:ext cx="42862" cy="57150"/>
          </a:xfrm>
          <a:custGeom>
            <a:avLst/>
            <a:gdLst>
              <a:gd name="T0" fmla="*/ 2147483647 w 31"/>
              <a:gd name="T1" fmla="*/ 2147483647 h 42"/>
              <a:gd name="T2" fmla="*/ 2147483647 w 31"/>
              <a:gd name="T3" fmla="*/ 0 h 42"/>
              <a:gd name="T4" fmla="*/ 2147483647 w 31"/>
              <a:gd name="T5" fmla="*/ 0 h 42"/>
              <a:gd name="T6" fmla="*/ 2147483647 w 31"/>
              <a:gd name="T7" fmla="*/ 2147483647 h 42"/>
              <a:gd name="T8" fmla="*/ 2147483647 w 31"/>
              <a:gd name="T9" fmla="*/ 2147483647 h 42"/>
              <a:gd name="T10" fmla="*/ 0 w 31"/>
              <a:gd name="T11" fmla="*/ 0 h 42"/>
              <a:gd name="T12" fmla="*/ 0 w 31"/>
              <a:gd name="T13" fmla="*/ 0 h 42"/>
              <a:gd name="T14" fmla="*/ 2147483647 w 31"/>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42"/>
              <a:gd name="T26" fmla="*/ 31 w 31"/>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42">
                <a:moveTo>
                  <a:pt x="14" y="42"/>
                </a:moveTo>
                <a:lnTo>
                  <a:pt x="31" y="0"/>
                </a:lnTo>
                <a:lnTo>
                  <a:pt x="14" y="21"/>
                </a:lnTo>
                <a:lnTo>
                  <a:pt x="0" y="0"/>
                </a:lnTo>
                <a:lnTo>
                  <a:pt x="14" y="42"/>
                </a:lnTo>
                <a:close/>
              </a:path>
            </a:pathLst>
          </a:custGeom>
          <a:solidFill>
            <a:srgbClr val="000000"/>
          </a:solidFill>
          <a:ln w="9525">
            <a:noFill/>
            <a:round/>
            <a:headEnd/>
            <a:tailEnd/>
          </a:ln>
        </p:spPr>
        <p:txBody>
          <a:bodyPr/>
          <a:lstStyle/>
          <a:p>
            <a:endParaRPr lang="en-US" sz="2000"/>
          </a:p>
        </p:txBody>
      </p:sp>
      <p:sp>
        <p:nvSpPr>
          <p:cNvPr id="279" name="Freeform 174"/>
          <p:cNvSpPr>
            <a:spLocks/>
          </p:cNvSpPr>
          <p:nvPr/>
        </p:nvSpPr>
        <p:spPr bwMode="auto">
          <a:xfrm>
            <a:off x="906539" y="976316"/>
            <a:ext cx="42862" cy="57150"/>
          </a:xfrm>
          <a:custGeom>
            <a:avLst/>
            <a:gdLst>
              <a:gd name="T0" fmla="*/ 2147483647 w 31"/>
              <a:gd name="T1" fmla="*/ 2147483647 h 42"/>
              <a:gd name="T2" fmla="*/ 2147483647 w 31"/>
              <a:gd name="T3" fmla="*/ 0 h 42"/>
              <a:gd name="T4" fmla="*/ 2147483647 w 31"/>
              <a:gd name="T5" fmla="*/ 0 h 42"/>
              <a:gd name="T6" fmla="*/ 2147483647 w 31"/>
              <a:gd name="T7" fmla="*/ 2147483647 h 42"/>
              <a:gd name="T8" fmla="*/ 2147483647 w 31"/>
              <a:gd name="T9" fmla="*/ 2147483647 h 42"/>
              <a:gd name="T10" fmla="*/ 0 w 31"/>
              <a:gd name="T11" fmla="*/ 0 h 42"/>
              <a:gd name="T12" fmla="*/ 0 w 31"/>
              <a:gd name="T13" fmla="*/ 0 h 42"/>
              <a:gd name="T14" fmla="*/ 2147483647 w 31"/>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42"/>
              <a:gd name="T26" fmla="*/ 31 w 31"/>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42">
                <a:moveTo>
                  <a:pt x="14" y="42"/>
                </a:moveTo>
                <a:lnTo>
                  <a:pt x="31" y="0"/>
                </a:lnTo>
                <a:lnTo>
                  <a:pt x="14" y="21"/>
                </a:lnTo>
                <a:lnTo>
                  <a:pt x="0" y="0"/>
                </a:lnTo>
                <a:lnTo>
                  <a:pt x="14" y="42"/>
                </a:lnTo>
              </a:path>
            </a:pathLst>
          </a:custGeom>
          <a:noFill/>
          <a:ln w="4763">
            <a:solidFill>
              <a:srgbClr val="000000"/>
            </a:solidFill>
            <a:round/>
            <a:headEnd/>
            <a:tailEnd/>
          </a:ln>
        </p:spPr>
        <p:txBody>
          <a:bodyPr/>
          <a:lstStyle/>
          <a:p>
            <a:endParaRPr lang="en-US" sz="2000"/>
          </a:p>
        </p:txBody>
      </p:sp>
      <p:sp>
        <p:nvSpPr>
          <p:cNvPr id="280" name="Line 59"/>
          <p:cNvSpPr>
            <a:spLocks noChangeShapeType="1"/>
          </p:cNvSpPr>
          <p:nvPr/>
        </p:nvSpPr>
        <p:spPr bwMode="auto">
          <a:xfrm flipV="1">
            <a:off x="1083469" y="946150"/>
            <a:ext cx="135731" cy="1587"/>
          </a:xfrm>
          <a:prstGeom prst="line">
            <a:avLst/>
          </a:prstGeom>
          <a:noFill/>
          <a:ln w="4763">
            <a:solidFill>
              <a:srgbClr val="000000"/>
            </a:solidFill>
            <a:round/>
            <a:headEnd/>
            <a:tailEnd/>
          </a:ln>
        </p:spPr>
        <p:txBody>
          <a:bodyPr/>
          <a:lstStyle/>
          <a:p>
            <a:endParaRPr lang="en-US"/>
          </a:p>
        </p:txBody>
      </p:sp>
      <p:sp>
        <p:nvSpPr>
          <p:cNvPr id="281" name="Line 73"/>
          <p:cNvSpPr>
            <a:spLocks noChangeShapeType="1"/>
          </p:cNvSpPr>
          <p:nvPr/>
        </p:nvSpPr>
        <p:spPr bwMode="auto">
          <a:xfrm flipV="1">
            <a:off x="1081089" y="947741"/>
            <a:ext cx="1588" cy="76200"/>
          </a:xfrm>
          <a:prstGeom prst="line">
            <a:avLst/>
          </a:prstGeom>
          <a:noFill/>
          <a:ln w="4763">
            <a:solidFill>
              <a:srgbClr val="000000"/>
            </a:solidFill>
            <a:round/>
            <a:headEnd/>
            <a:tailEnd/>
          </a:ln>
        </p:spPr>
        <p:txBody>
          <a:bodyPr/>
          <a:lstStyle/>
          <a:p>
            <a:endParaRPr lang="en-US" sz="2000"/>
          </a:p>
        </p:txBody>
      </p:sp>
      <p:sp>
        <p:nvSpPr>
          <p:cNvPr id="282" name="Freeform 414"/>
          <p:cNvSpPr>
            <a:spLocks/>
          </p:cNvSpPr>
          <p:nvPr/>
        </p:nvSpPr>
        <p:spPr bwMode="auto">
          <a:xfrm>
            <a:off x="1911412" y="2022703"/>
            <a:ext cx="316352" cy="84137"/>
          </a:xfrm>
          <a:custGeom>
            <a:avLst/>
            <a:gdLst>
              <a:gd name="T0" fmla="*/ 0 w 252"/>
              <a:gd name="T1" fmla="*/ 0 h 63"/>
              <a:gd name="T2" fmla="*/ 2147483647 w 252"/>
              <a:gd name="T3" fmla="*/ 0 h 63"/>
              <a:gd name="T4" fmla="*/ 2147483647 w 252"/>
              <a:gd name="T5" fmla="*/ 2147483647 h 63"/>
              <a:gd name="T6" fmla="*/ 2147483647 w 252"/>
              <a:gd name="T7" fmla="*/ 2147483647 h 63"/>
              <a:gd name="T8" fmla="*/ 0 w 252"/>
              <a:gd name="T9" fmla="*/ 0 h 63"/>
              <a:gd name="T10" fmla="*/ 0 60000 65536"/>
              <a:gd name="T11" fmla="*/ 0 60000 65536"/>
              <a:gd name="T12" fmla="*/ 0 60000 65536"/>
              <a:gd name="T13" fmla="*/ 0 60000 65536"/>
              <a:gd name="T14" fmla="*/ 0 60000 65536"/>
              <a:gd name="T15" fmla="*/ 0 w 252"/>
              <a:gd name="T16" fmla="*/ 0 h 63"/>
              <a:gd name="T17" fmla="*/ 252 w 252"/>
              <a:gd name="T18" fmla="*/ 63 h 63"/>
            </a:gdLst>
            <a:ahLst/>
            <a:cxnLst>
              <a:cxn ang="T10">
                <a:pos x="T0" y="T1"/>
              </a:cxn>
              <a:cxn ang="T11">
                <a:pos x="T2" y="T3"/>
              </a:cxn>
              <a:cxn ang="T12">
                <a:pos x="T4" y="T5"/>
              </a:cxn>
              <a:cxn ang="T13">
                <a:pos x="T6" y="T7"/>
              </a:cxn>
              <a:cxn ang="T14">
                <a:pos x="T8" y="T9"/>
              </a:cxn>
            </a:cxnLst>
            <a:rect l="T15" t="T16" r="T17" b="T18"/>
            <a:pathLst>
              <a:path w="252" h="63">
                <a:moveTo>
                  <a:pt x="0" y="0"/>
                </a:moveTo>
                <a:lnTo>
                  <a:pt x="252" y="0"/>
                </a:lnTo>
                <a:lnTo>
                  <a:pt x="221" y="63"/>
                </a:lnTo>
                <a:lnTo>
                  <a:pt x="32" y="63"/>
                </a:lnTo>
                <a:lnTo>
                  <a:pt x="0" y="0"/>
                </a:lnTo>
                <a:close/>
              </a:path>
            </a:pathLst>
          </a:custGeom>
          <a:solidFill>
            <a:srgbClr val="92D050"/>
          </a:solidFill>
          <a:ln w="9525">
            <a:noFill/>
            <a:round/>
            <a:headEnd/>
            <a:tailEnd/>
          </a:ln>
        </p:spPr>
        <p:txBody>
          <a:bodyPr/>
          <a:lstStyle/>
          <a:p>
            <a:endParaRPr lang="en-US"/>
          </a:p>
        </p:txBody>
      </p:sp>
      <p:sp>
        <p:nvSpPr>
          <p:cNvPr id="283" name="Freeform 415"/>
          <p:cNvSpPr>
            <a:spLocks/>
          </p:cNvSpPr>
          <p:nvPr/>
        </p:nvSpPr>
        <p:spPr bwMode="auto">
          <a:xfrm>
            <a:off x="1907480" y="2022703"/>
            <a:ext cx="316352" cy="84137"/>
          </a:xfrm>
          <a:custGeom>
            <a:avLst/>
            <a:gdLst>
              <a:gd name="T0" fmla="*/ 0 w 252"/>
              <a:gd name="T1" fmla="*/ 0 h 63"/>
              <a:gd name="T2" fmla="*/ 2147483647 w 252"/>
              <a:gd name="T3" fmla="*/ 0 h 63"/>
              <a:gd name="T4" fmla="*/ 2147483647 w 252"/>
              <a:gd name="T5" fmla="*/ 2147483647 h 63"/>
              <a:gd name="T6" fmla="*/ 2147483647 w 252"/>
              <a:gd name="T7" fmla="*/ 2147483647 h 63"/>
              <a:gd name="T8" fmla="*/ 0 w 252"/>
              <a:gd name="T9" fmla="*/ 0 h 63"/>
              <a:gd name="T10" fmla="*/ 0 60000 65536"/>
              <a:gd name="T11" fmla="*/ 0 60000 65536"/>
              <a:gd name="T12" fmla="*/ 0 60000 65536"/>
              <a:gd name="T13" fmla="*/ 0 60000 65536"/>
              <a:gd name="T14" fmla="*/ 0 60000 65536"/>
              <a:gd name="T15" fmla="*/ 0 w 252"/>
              <a:gd name="T16" fmla="*/ 0 h 63"/>
              <a:gd name="T17" fmla="*/ 252 w 252"/>
              <a:gd name="T18" fmla="*/ 63 h 63"/>
            </a:gdLst>
            <a:ahLst/>
            <a:cxnLst>
              <a:cxn ang="T10">
                <a:pos x="T0" y="T1"/>
              </a:cxn>
              <a:cxn ang="T11">
                <a:pos x="T2" y="T3"/>
              </a:cxn>
              <a:cxn ang="T12">
                <a:pos x="T4" y="T5"/>
              </a:cxn>
              <a:cxn ang="T13">
                <a:pos x="T6" y="T7"/>
              </a:cxn>
              <a:cxn ang="T14">
                <a:pos x="T8" y="T9"/>
              </a:cxn>
            </a:cxnLst>
            <a:rect l="T15" t="T16" r="T17" b="T18"/>
            <a:pathLst>
              <a:path w="252" h="63">
                <a:moveTo>
                  <a:pt x="0" y="0"/>
                </a:moveTo>
                <a:lnTo>
                  <a:pt x="252" y="0"/>
                </a:lnTo>
                <a:lnTo>
                  <a:pt x="221" y="63"/>
                </a:lnTo>
                <a:lnTo>
                  <a:pt x="32" y="63"/>
                </a:lnTo>
                <a:lnTo>
                  <a:pt x="0" y="0"/>
                </a:lnTo>
              </a:path>
            </a:pathLst>
          </a:custGeom>
          <a:noFill/>
          <a:ln w="11113">
            <a:solidFill>
              <a:srgbClr val="000000"/>
            </a:solidFill>
            <a:round/>
            <a:headEnd/>
            <a:tailEnd/>
          </a:ln>
        </p:spPr>
        <p:txBody>
          <a:bodyPr/>
          <a:lstStyle/>
          <a:p>
            <a:endParaRPr lang="en-US"/>
          </a:p>
        </p:txBody>
      </p:sp>
      <p:sp>
        <p:nvSpPr>
          <p:cNvPr id="284" name="Line 418"/>
          <p:cNvSpPr>
            <a:spLocks noChangeShapeType="1"/>
          </p:cNvSpPr>
          <p:nvPr/>
        </p:nvSpPr>
        <p:spPr bwMode="auto">
          <a:xfrm>
            <a:off x="2239072" y="2056358"/>
            <a:ext cx="100995" cy="1587"/>
          </a:xfrm>
          <a:prstGeom prst="line">
            <a:avLst/>
          </a:prstGeom>
          <a:noFill/>
          <a:ln w="4763">
            <a:solidFill>
              <a:srgbClr val="FF0000"/>
            </a:solidFill>
            <a:round/>
            <a:headEnd/>
            <a:tailEnd/>
          </a:ln>
        </p:spPr>
        <p:txBody>
          <a:bodyPr/>
          <a:lstStyle/>
          <a:p>
            <a:endParaRPr lang="en-US">
              <a:solidFill>
                <a:srgbClr val="C00000"/>
              </a:solidFill>
            </a:endParaRPr>
          </a:p>
        </p:txBody>
      </p:sp>
      <p:grpSp>
        <p:nvGrpSpPr>
          <p:cNvPr id="225" name="Group 623"/>
          <p:cNvGrpSpPr/>
          <p:nvPr/>
        </p:nvGrpSpPr>
        <p:grpSpPr>
          <a:xfrm flipH="1">
            <a:off x="2212260" y="2037309"/>
            <a:ext cx="72532" cy="45719"/>
            <a:chOff x="1702800" y="2044928"/>
            <a:chExt cx="53468" cy="38100"/>
          </a:xfrm>
        </p:grpSpPr>
        <p:sp>
          <p:nvSpPr>
            <p:cNvPr id="286" name="Freeform 419"/>
            <p:cNvSpPr>
              <a:spLocks/>
            </p:cNvSpPr>
            <p:nvPr/>
          </p:nvSpPr>
          <p:spPr bwMode="auto">
            <a:xfrm flipH="1">
              <a:off x="1702800" y="2044928"/>
              <a:ext cx="53468" cy="38100"/>
            </a:xfrm>
            <a:custGeom>
              <a:avLst/>
              <a:gdLst>
                <a:gd name="T0" fmla="*/ 0 w 42"/>
                <a:gd name="T1" fmla="*/ 2147483647 h 28"/>
                <a:gd name="T2" fmla="*/ 2147483647 w 42"/>
                <a:gd name="T3" fmla="*/ 2147483647 h 28"/>
                <a:gd name="T4" fmla="*/ 2147483647 w 42"/>
                <a:gd name="T5" fmla="*/ 2147483647 h 28"/>
                <a:gd name="T6" fmla="*/ 2147483647 w 42"/>
                <a:gd name="T7" fmla="*/ 2147483647 h 28"/>
                <a:gd name="T8" fmla="*/ 2147483647 w 42"/>
                <a:gd name="T9" fmla="*/ 2147483647 h 28"/>
                <a:gd name="T10" fmla="*/ 2147483647 w 42"/>
                <a:gd name="T11" fmla="*/ 0 h 28"/>
                <a:gd name="T12" fmla="*/ 2147483647 w 42"/>
                <a:gd name="T13" fmla="*/ 0 h 28"/>
                <a:gd name="T14" fmla="*/ 0 w 42"/>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28"/>
                <a:gd name="T26" fmla="*/ 42 w 42"/>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28">
                  <a:moveTo>
                    <a:pt x="0" y="14"/>
                  </a:moveTo>
                  <a:lnTo>
                    <a:pt x="42" y="28"/>
                  </a:lnTo>
                  <a:lnTo>
                    <a:pt x="21" y="14"/>
                  </a:lnTo>
                  <a:lnTo>
                    <a:pt x="42" y="0"/>
                  </a:lnTo>
                  <a:lnTo>
                    <a:pt x="0" y="14"/>
                  </a:lnTo>
                  <a:close/>
                </a:path>
              </a:pathLst>
            </a:custGeom>
            <a:solidFill>
              <a:srgbClr val="000000"/>
            </a:solidFill>
            <a:ln w="9525">
              <a:solidFill>
                <a:srgbClr val="FF0000"/>
              </a:solidFill>
              <a:round/>
              <a:headEnd/>
              <a:tailEnd/>
            </a:ln>
          </p:spPr>
          <p:txBody>
            <a:bodyPr/>
            <a:lstStyle/>
            <a:p>
              <a:endParaRPr lang="en-US">
                <a:solidFill>
                  <a:srgbClr val="C00000"/>
                </a:solidFill>
              </a:endParaRPr>
            </a:p>
          </p:txBody>
        </p:sp>
        <p:sp>
          <p:nvSpPr>
            <p:cNvPr id="287" name="Freeform 420"/>
            <p:cNvSpPr>
              <a:spLocks/>
            </p:cNvSpPr>
            <p:nvPr/>
          </p:nvSpPr>
          <p:spPr bwMode="auto">
            <a:xfrm flipH="1">
              <a:off x="1702800" y="2044928"/>
              <a:ext cx="53468" cy="38100"/>
            </a:xfrm>
            <a:custGeom>
              <a:avLst/>
              <a:gdLst>
                <a:gd name="T0" fmla="*/ 0 w 42"/>
                <a:gd name="T1" fmla="*/ 2147483647 h 28"/>
                <a:gd name="T2" fmla="*/ 2147483647 w 42"/>
                <a:gd name="T3" fmla="*/ 2147483647 h 28"/>
                <a:gd name="T4" fmla="*/ 2147483647 w 42"/>
                <a:gd name="T5" fmla="*/ 2147483647 h 28"/>
                <a:gd name="T6" fmla="*/ 2147483647 w 42"/>
                <a:gd name="T7" fmla="*/ 2147483647 h 28"/>
                <a:gd name="T8" fmla="*/ 2147483647 w 42"/>
                <a:gd name="T9" fmla="*/ 2147483647 h 28"/>
                <a:gd name="T10" fmla="*/ 2147483647 w 42"/>
                <a:gd name="T11" fmla="*/ 0 h 28"/>
                <a:gd name="T12" fmla="*/ 2147483647 w 42"/>
                <a:gd name="T13" fmla="*/ 0 h 28"/>
                <a:gd name="T14" fmla="*/ 0 w 42"/>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28"/>
                <a:gd name="T26" fmla="*/ 42 w 42"/>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28">
                  <a:moveTo>
                    <a:pt x="0" y="14"/>
                  </a:moveTo>
                  <a:lnTo>
                    <a:pt x="42" y="28"/>
                  </a:lnTo>
                  <a:lnTo>
                    <a:pt x="21" y="14"/>
                  </a:lnTo>
                  <a:lnTo>
                    <a:pt x="42" y="0"/>
                  </a:lnTo>
                  <a:lnTo>
                    <a:pt x="0" y="14"/>
                  </a:lnTo>
                </a:path>
              </a:pathLst>
            </a:custGeom>
            <a:noFill/>
            <a:ln w="4763">
              <a:solidFill>
                <a:srgbClr val="FF0000"/>
              </a:solidFill>
              <a:round/>
              <a:headEnd/>
              <a:tailEnd/>
            </a:ln>
          </p:spPr>
          <p:txBody>
            <a:bodyPr/>
            <a:lstStyle/>
            <a:p>
              <a:endParaRPr lang="en-US">
                <a:solidFill>
                  <a:srgbClr val="C00000"/>
                </a:solidFill>
              </a:endParaRPr>
            </a:p>
          </p:txBody>
        </p:sp>
      </p:grpSp>
      <p:sp>
        <p:nvSpPr>
          <p:cNvPr id="288" name="Rectangle 421"/>
          <p:cNvSpPr>
            <a:spLocks noChangeArrowheads="1"/>
          </p:cNvSpPr>
          <p:nvPr/>
        </p:nvSpPr>
        <p:spPr bwMode="auto">
          <a:xfrm>
            <a:off x="2412981" y="2006828"/>
            <a:ext cx="302544" cy="107722"/>
          </a:xfrm>
          <a:prstGeom prst="rect">
            <a:avLst/>
          </a:prstGeom>
          <a:noFill/>
          <a:ln w="9525">
            <a:noFill/>
            <a:miter lim="800000"/>
            <a:headEnd/>
            <a:tailEnd/>
          </a:ln>
        </p:spPr>
        <p:txBody>
          <a:bodyPr wrap="none" lIns="0" tIns="0" rIns="0" bIns="0">
            <a:spAutoFit/>
          </a:bodyPr>
          <a:lstStyle/>
          <a:p>
            <a:pPr eaLnBrk="0" hangingPunct="0"/>
            <a:r>
              <a:rPr lang="en-US" sz="700" b="0" dirty="0" err="1">
                <a:solidFill>
                  <a:srgbClr val="FF0000"/>
                </a:solidFill>
              </a:rPr>
              <a:t>IRSrc</a:t>
            </a:r>
            <a:r>
              <a:rPr lang="en-US" sz="700" b="0" dirty="0">
                <a:solidFill>
                  <a:srgbClr val="FF0000"/>
                </a:solidFill>
              </a:rPr>
              <a:t> </a:t>
            </a:r>
            <a:r>
              <a:rPr lang="en-US" sz="700" baseline="30000" dirty="0">
                <a:solidFill>
                  <a:srgbClr val="FF0000"/>
                </a:solidFill>
              </a:rPr>
              <a:t>I</a:t>
            </a:r>
            <a:r>
              <a:rPr lang="en-US" sz="700" b="0" baseline="30000" dirty="0">
                <a:solidFill>
                  <a:srgbClr val="FF0000"/>
                </a:solidFill>
              </a:rPr>
              <a:t>F</a:t>
            </a:r>
            <a:endParaRPr lang="en-US" sz="2000" b="0" baseline="30000" dirty="0">
              <a:solidFill>
                <a:srgbClr val="FF0000"/>
              </a:solidFill>
            </a:endParaRPr>
          </a:p>
        </p:txBody>
      </p:sp>
      <p:sp>
        <p:nvSpPr>
          <p:cNvPr id="289" name="Freeform 422"/>
          <p:cNvSpPr>
            <a:spLocks/>
          </p:cNvSpPr>
          <p:nvPr/>
        </p:nvSpPr>
        <p:spPr bwMode="auto">
          <a:xfrm>
            <a:off x="2057400" y="1752600"/>
            <a:ext cx="163007" cy="239713"/>
          </a:xfrm>
          <a:custGeom>
            <a:avLst/>
            <a:gdLst>
              <a:gd name="T0" fmla="*/ 2147483647 w 234"/>
              <a:gd name="T1" fmla="*/ 0 h 143"/>
              <a:gd name="T2" fmla="*/ 0 w 234"/>
              <a:gd name="T3" fmla="*/ 0 h 143"/>
              <a:gd name="T4" fmla="*/ 0 w 234"/>
              <a:gd name="T5" fmla="*/ 2147483647 h 143"/>
              <a:gd name="T6" fmla="*/ 0 60000 65536"/>
              <a:gd name="T7" fmla="*/ 0 60000 65536"/>
              <a:gd name="T8" fmla="*/ 0 60000 65536"/>
              <a:gd name="T9" fmla="*/ 0 w 234"/>
              <a:gd name="T10" fmla="*/ 0 h 143"/>
              <a:gd name="T11" fmla="*/ 234 w 234"/>
              <a:gd name="T12" fmla="*/ 143 h 143"/>
            </a:gdLst>
            <a:ahLst/>
            <a:cxnLst>
              <a:cxn ang="T6">
                <a:pos x="T0" y="T1"/>
              </a:cxn>
              <a:cxn ang="T7">
                <a:pos x="T2" y="T3"/>
              </a:cxn>
              <a:cxn ang="T8">
                <a:pos x="T4" y="T5"/>
              </a:cxn>
            </a:cxnLst>
            <a:rect l="T9" t="T10" r="T11" b="T12"/>
            <a:pathLst>
              <a:path w="234" h="143">
                <a:moveTo>
                  <a:pt x="234" y="0"/>
                </a:moveTo>
                <a:lnTo>
                  <a:pt x="0" y="0"/>
                </a:lnTo>
                <a:lnTo>
                  <a:pt x="0" y="143"/>
                </a:lnTo>
              </a:path>
            </a:pathLst>
          </a:custGeom>
          <a:noFill/>
          <a:ln w="4763">
            <a:solidFill>
              <a:schemeClr val="tx1"/>
            </a:solidFill>
            <a:round/>
            <a:headEnd/>
            <a:tailEnd/>
          </a:ln>
        </p:spPr>
        <p:txBody>
          <a:bodyPr/>
          <a:lstStyle/>
          <a:p>
            <a:endParaRPr lang="en-US"/>
          </a:p>
        </p:txBody>
      </p:sp>
      <p:sp>
        <p:nvSpPr>
          <p:cNvPr id="291" name="Freeform 424"/>
          <p:cNvSpPr>
            <a:spLocks/>
          </p:cNvSpPr>
          <p:nvPr/>
        </p:nvSpPr>
        <p:spPr bwMode="auto">
          <a:xfrm>
            <a:off x="1951143" y="1960790"/>
            <a:ext cx="38616" cy="57150"/>
          </a:xfrm>
          <a:custGeom>
            <a:avLst/>
            <a:gdLst>
              <a:gd name="T0" fmla="*/ 2147483647 w 31"/>
              <a:gd name="T1" fmla="*/ 2147483647 h 42"/>
              <a:gd name="T2" fmla="*/ 2147483647 w 31"/>
              <a:gd name="T3" fmla="*/ 0 h 42"/>
              <a:gd name="T4" fmla="*/ 2147483647 w 31"/>
              <a:gd name="T5" fmla="*/ 0 h 42"/>
              <a:gd name="T6" fmla="*/ 2147483647 w 31"/>
              <a:gd name="T7" fmla="*/ 2147483647 h 42"/>
              <a:gd name="T8" fmla="*/ 2147483647 w 31"/>
              <a:gd name="T9" fmla="*/ 2147483647 h 42"/>
              <a:gd name="T10" fmla="*/ 0 w 31"/>
              <a:gd name="T11" fmla="*/ 0 h 42"/>
              <a:gd name="T12" fmla="*/ 0 w 31"/>
              <a:gd name="T13" fmla="*/ 0 h 42"/>
              <a:gd name="T14" fmla="*/ 2147483647 w 31"/>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42"/>
              <a:gd name="T26" fmla="*/ 31 w 31"/>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42">
                <a:moveTo>
                  <a:pt x="14" y="42"/>
                </a:moveTo>
                <a:lnTo>
                  <a:pt x="31" y="0"/>
                </a:lnTo>
                <a:lnTo>
                  <a:pt x="14" y="21"/>
                </a:lnTo>
                <a:lnTo>
                  <a:pt x="0" y="0"/>
                </a:lnTo>
                <a:lnTo>
                  <a:pt x="14" y="42"/>
                </a:lnTo>
              </a:path>
            </a:pathLst>
          </a:custGeom>
          <a:noFill/>
          <a:ln w="4763">
            <a:solidFill>
              <a:schemeClr val="tx1"/>
            </a:solidFill>
            <a:round/>
            <a:headEnd/>
            <a:tailEnd/>
          </a:ln>
        </p:spPr>
        <p:txBody>
          <a:bodyPr/>
          <a:lstStyle/>
          <a:p>
            <a:endParaRPr lang="en-US"/>
          </a:p>
        </p:txBody>
      </p:sp>
      <p:sp>
        <p:nvSpPr>
          <p:cNvPr id="292" name="Freeform 425"/>
          <p:cNvSpPr>
            <a:spLocks/>
          </p:cNvSpPr>
          <p:nvPr/>
        </p:nvSpPr>
        <p:spPr bwMode="auto">
          <a:xfrm>
            <a:off x="2034928" y="1970315"/>
            <a:ext cx="40101" cy="57150"/>
          </a:xfrm>
          <a:custGeom>
            <a:avLst/>
            <a:gdLst>
              <a:gd name="T0" fmla="*/ 2147483647 w 32"/>
              <a:gd name="T1" fmla="*/ 2147483647 h 42"/>
              <a:gd name="T2" fmla="*/ 2147483647 w 32"/>
              <a:gd name="T3" fmla="*/ 0 h 42"/>
              <a:gd name="T4" fmla="*/ 2147483647 w 32"/>
              <a:gd name="T5" fmla="*/ 0 h 42"/>
              <a:gd name="T6" fmla="*/ 2147483647 w 32"/>
              <a:gd name="T7" fmla="*/ 2147483647 h 42"/>
              <a:gd name="T8" fmla="*/ 2147483647 w 32"/>
              <a:gd name="T9" fmla="*/ 2147483647 h 42"/>
              <a:gd name="T10" fmla="*/ 0 w 32"/>
              <a:gd name="T11" fmla="*/ 0 h 42"/>
              <a:gd name="T12" fmla="*/ 0 w 32"/>
              <a:gd name="T13" fmla="*/ 0 h 42"/>
              <a:gd name="T14" fmla="*/ 2147483647 w 32"/>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42"/>
              <a:gd name="T26" fmla="*/ 32 w 32"/>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42">
                <a:moveTo>
                  <a:pt x="14" y="42"/>
                </a:moveTo>
                <a:lnTo>
                  <a:pt x="32"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293" name="Freeform 426"/>
          <p:cNvSpPr>
            <a:spLocks/>
          </p:cNvSpPr>
          <p:nvPr/>
        </p:nvSpPr>
        <p:spPr bwMode="auto">
          <a:xfrm>
            <a:off x="2034928" y="1967140"/>
            <a:ext cx="40101" cy="57150"/>
          </a:xfrm>
          <a:custGeom>
            <a:avLst/>
            <a:gdLst>
              <a:gd name="T0" fmla="*/ 2147483647 w 32"/>
              <a:gd name="T1" fmla="*/ 2147483647 h 42"/>
              <a:gd name="T2" fmla="*/ 2147483647 w 32"/>
              <a:gd name="T3" fmla="*/ 0 h 42"/>
              <a:gd name="T4" fmla="*/ 2147483647 w 32"/>
              <a:gd name="T5" fmla="*/ 0 h 42"/>
              <a:gd name="T6" fmla="*/ 2147483647 w 32"/>
              <a:gd name="T7" fmla="*/ 2147483647 h 42"/>
              <a:gd name="T8" fmla="*/ 2147483647 w 32"/>
              <a:gd name="T9" fmla="*/ 2147483647 h 42"/>
              <a:gd name="T10" fmla="*/ 0 w 32"/>
              <a:gd name="T11" fmla="*/ 0 h 42"/>
              <a:gd name="T12" fmla="*/ 0 w 32"/>
              <a:gd name="T13" fmla="*/ 0 h 42"/>
              <a:gd name="T14" fmla="*/ 2147483647 w 32"/>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42"/>
              <a:gd name="T26" fmla="*/ 32 w 32"/>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42">
                <a:moveTo>
                  <a:pt x="14" y="42"/>
                </a:moveTo>
                <a:lnTo>
                  <a:pt x="32"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294" name="Rectangle 427"/>
          <p:cNvSpPr>
            <a:spLocks noChangeArrowheads="1"/>
          </p:cNvSpPr>
          <p:nvPr/>
        </p:nvSpPr>
        <p:spPr bwMode="auto">
          <a:xfrm>
            <a:off x="2247900" y="1692275"/>
            <a:ext cx="193964" cy="107722"/>
          </a:xfrm>
          <a:prstGeom prst="rect">
            <a:avLst/>
          </a:prstGeom>
          <a:noFill/>
          <a:ln w="9525">
            <a:noFill/>
            <a:miter lim="800000"/>
            <a:headEnd/>
            <a:tailEnd/>
          </a:ln>
        </p:spPr>
        <p:txBody>
          <a:bodyPr wrap="none" lIns="0" tIns="0" rIns="0" bIns="0">
            <a:spAutoFit/>
          </a:bodyPr>
          <a:lstStyle/>
          <a:p>
            <a:pPr eaLnBrk="0" hangingPunct="0"/>
            <a:r>
              <a:rPr lang="en-US" sz="700" b="0" dirty="0"/>
              <a:t>NOP</a:t>
            </a:r>
            <a:endParaRPr lang="en-US" sz="2400" b="0" dirty="0"/>
          </a:p>
        </p:txBody>
      </p:sp>
      <p:sp>
        <p:nvSpPr>
          <p:cNvPr id="295" name="Line 59"/>
          <p:cNvSpPr>
            <a:spLocks noChangeShapeType="1"/>
          </p:cNvSpPr>
          <p:nvPr/>
        </p:nvSpPr>
        <p:spPr bwMode="auto">
          <a:xfrm flipH="1">
            <a:off x="1295400" y="838200"/>
            <a:ext cx="0" cy="1828800"/>
          </a:xfrm>
          <a:prstGeom prst="line">
            <a:avLst/>
          </a:prstGeom>
          <a:noFill/>
          <a:ln w="4763">
            <a:solidFill>
              <a:srgbClr val="000000"/>
            </a:solidFill>
            <a:round/>
            <a:headEnd/>
            <a:tailEnd/>
          </a:ln>
        </p:spPr>
        <p:txBody>
          <a:bodyPr/>
          <a:lstStyle/>
          <a:p>
            <a:endParaRPr lang="en-US"/>
          </a:p>
        </p:txBody>
      </p:sp>
      <p:sp>
        <p:nvSpPr>
          <p:cNvPr id="296" name="Line 59"/>
          <p:cNvSpPr>
            <a:spLocks noChangeShapeType="1"/>
          </p:cNvSpPr>
          <p:nvPr/>
        </p:nvSpPr>
        <p:spPr bwMode="auto">
          <a:xfrm flipV="1">
            <a:off x="930275" y="838200"/>
            <a:ext cx="364332" cy="0"/>
          </a:xfrm>
          <a:prstGeom prst="line">
            <a:avLst/>
          </a:prstGeom>
          <a:noFill/>
          <a:ln w="4763">
            <a:solidFill>
              <a:srgbClr val="000000"/>
            </a:solidFill>
            <a:round/>
            <a:headEnd/>
            <a:tailEnd/>
          </a:ln>
        </p:spPr>
        <p:txBody>
          <a:bodyPr/>
          <a:lstStyle/>
          <a:p>
            <a:endParaRPr lang="en-US"/>
          </a:p>
        </p:txBody>
      </p:sp>
      <p:sp>
        <p:nvSpPr>
          <p:cNvPr id="297" name="Line 73"/>
          <p:cNvSpPr>
            <a:spLocks noChangeShapeType="1"/>
          </p:cNvSpPr>
          <p:nvPr/>
        </p:nvSpPr>
        <p:spPr bwMode="auto">
          <a:xfrm flipV="1">
            <a:off x="927098" y="838200"/>
            <a:ext cx="1" cy="190500"/>
          </a:xfrm>
          <a:prstGeom prst="line">
            <a:avLst/>
          </a:prstGeom>
          <a:noFill/>
          <a:ln w="4763">
            <a:solidFill>
              <a:srgbClr val="000000"/>
            </a:solidFill>
            <a:round/>
            <a:headEnd/>
            <a:tailEnd/>
          </a:ln>
        </p:spPr>
        <p:txBody>
          <a:bodyPr/>
          <a:lstStyle/>
          <a:p>
            <a:endParaRPr lang="en-US" sz="2000"/>
          </a:p>
        </p:txBody>
      </p:sp>
      <p:sp>
        <p:nvSpPr>
          <p:cNvPr id="298" name="Rectangle 12"/>
          <p:cNvSpPr>
            <a:spLocks noChangeArrowheads="1"/>
          </p:cNvSpPr>
          <p:nvPr/>
        </p:nvSpPr>
        <p:spPr bwMode="auto">
          <a:xfrm>
            <a:off x="1181100" y="2667000"/>
            <a:ext cx="228600" cy="228600"/>
          </a:xfrm>
          <a:prstGeom prst="rect">
            <a:avLst/>
          </a:prstGeom>
          <a:noFill/>
          <a:ln w="11113">
            <a:solidFill>
              <a:srgbClr val="000000"/>
            </a:solidFill>
            <a:miter lim="800000"/>
            <a:headEnd/>
            <a:tailEnd/>
          </a:ln>
        </p:spPr>
        <p:txBody>
          <a:bodyPr lIns="0" tIns="0" rIns="0" bIns="0" anchor="ctr" anchorCtr="0"/>
          <a:lstStyle/>
          <a:p>
            <a:pPr algn="ctr"/>
            <a:r>
              <a:rPr lang="en-US" dirty="0"/>
              <a:t>+</a:t>
            </a:r>
          </a:p>
        </p:txBody>
      </p:sp>
      <p:sp>
        <p:nvSpPr>
          <p:cNvPr id="299" name="Line 59"/>
          <p:cNvSpPr>
            <a:spLocks noChangeShapeType="1"/>
          </p:cNvSpPr>
          <p:nvPr/>
        </p:nvSpPr>
        <p:spPr bwMode="auto">
          <a:xfrm flipV="1">
            <a:off x="778668" y="3048000"/>
            <a:ext cx="440532" cy="0"/>
          </a:xfrm>
          <a:prstGeom prst="line">
            <a:avLst/>
          </a:prstGeom>
          <a:noFill/>
          <a:ln w="4763">
            <a:solidFill>
              <a:srgbClr val="000000"/>
            </a:solidFill>
            <a:round/>
            <a:headEnd/>
            <a:tailEnd/>
          </a:ln>
        </p:spPr>
        <p:txBody>
          <a:bodyPr/>
          <a:lstStyle/>
          <a:p>
            <a:endParaRPr lang="en-US"/>
          </a:p>
        </p:txBody>
      </p:sp>
      <p:sp>
        <p:nvSpPr>
          <p:cNvPr id="300" name="Line 59"/>
          <p:cNvSpPr>
            <a:spLocks noChangeShapeType="1"/>
          </p:cNvSpPr>
          <p:nvPr/>
        </p:nvSpPr>
        <p:spPr bwMode="auto">
          <a:xfrm flipV="1">
            <a:off x="1371600" y="3048000"/>
            <a:ext cx="609600" cy="0"/>
          </a:xfrm>
          <a:prstGeom prst="line">
            <a:avLst/>
          </a:prstGeom>
          <a:noFill/>
          <a:ln w="4763">
            <a:solidFill>
              <a:srgbClr val="000000"/>
            </a:solidFill>
            <a:round/>
            <a:headEnd/>
            <a:tailEnd/>
          </a:ln>
        </p:spPr>
        <p:txBody>
          <a:bodyPr/>
          <a:lstStyle/>
          <a:p>
            <a:endParaRPr lang="en-US"/>
          </a:p>
        </p:txBody>
      </p:sp>
      <p:sp>
        <p:nvSpPr>
          <p:cNvPr id="301" name="Line 73"/>
          <p:cNvSpPr>
            <a:spLocks noChangeShapeType="1"/>
          </p:cNvSpPr>
          <p:nvPr/>
        </p:nvSpPr>
        <p:spPr bwMode="auto">
          <a:xfrm flipV="1">
            <a:off x="1219200" y="2895600"/>
            <a:ext cx="0" cy="152400"/>
          </a:xfrm>
          <a:prstGeom prst="line">
            <a:avLst/>
          </a:prstGeom>
          <a:noFill/>
          <a:ln w="4763">
            <a:solidFill>
              <a:srgbClr val="000000"/>
            </a:solidFill>
            <a:round/>
            <a:headEnd/>
            <a:tailEnd/>
          </a:ln>
        </p:spPr>
        <p:txBody>
          <a:bodyPr/>
          <a:lstStyle/>
          <a:p>
            <a:endParaRPr lang="en-US" sz="2000"/>
          </a:p>
        </p:txBody>
      </p:sp>
      <p:sp>
        <p:nvSpPr>
          <p:cNvPr id="302" name="Line 73"/>
          <p:cNvSpPr>
            <a:spLocks noChangeShapeType="1"/>
          </p:cNvSpPr>
          <p:nvPr/>
        </p:nvSpPr>
        <p:spPr bwMode="auto">
          <a:xfrm flipV="1">
            <a:off x="1371600" y="2895600"/>
            <a:ext cx="0" cy="152400"/>
          </a:xfrm>
          <a:prstGeom prst="line">
            <a:avLst/>
          </a:prstGeom>
          <a:noFill/>
          <a:ln w="4763">
            <a:solidFill>
              <a:srgbClr val="000000"/>
            </a:solidFill>
            <a:round/>
            <a:headEnd/>
            <a:tailEnd/>
          </a:ln>
        </p:spPr>
        <p:txBody>
          <a:bodyPr/>
          <a:lstStyle/>
          <a:p>
            <a:endParaRPr lang="en-US" sz="2000"/>
          </a:p>
        </p:txBody>
      </p:sp>
      <p:sp>
        <p:nvSpPr>
          <p:cNvPr id="303" name="Rectangle 429"/>
          <p:cNvSpPr>
            <a:spLocks noChangeArrowheads="1"/>
          </p:cNvSpPr>
          <p:nvPr/>
        </p:nvSpPr>
        <p:spPr bwMode="auto">
          <a:xfrm>
            <a:off x="1311121" y="2560320"/>
            <a:ext cx="639599" cy="92333"/>
          </a:xfrm>
          <a:prstGeom prst="rect">
            <a:avLst/>
          </a:prstGeom>
          <a:noFill/>
          <a:ln w="9525">
            <a:noFill/>
            <a:miter lim="800000"/>
            <a:headEnd/>
            <a:tailEnd/>
          </a:ln>
        </p:spPr>
        <p:txBody>
          <a:bodyPr wrap="none" lIns="0" tIns="0" rIns="0" bIns="0">
            <a:spAutoFit/>
          </a:bodyPr>
          <a:lstStyle/>
          <a:p>
            <a:pPr eaLnBrk="0" hangingPunct="0"/>
            <a:r>
              <a:rPr lang="en-US" sz="600" dirty="0">
                <a:solidFill>
                  <a:srgbClr val="000000"/>
                </a:solidFill>
              </a:rPr>
              <a:t>PC</a:t>
            </a:r>
            <a:r>
              <a:rPr lang="en-US" sz="600" baseline="30000" dirty="0">
                <a:solidFill>
                  <a:srgbClr val="000000"/>
                </a:solidFill>
              </a:rPr>
              <a:t>RF</a:t>
            </a:r>
            <a:r>
              <a:rPr lang="en-US" sz="600" dirty="0">
                <a:solidFill>
                  <a:srgbClr val="000000"/>
                </a:solidFill>
              </a:rPr>
              <a:t>+4+4*SXT(C)</a:t>
            </a:r>
            <a:endParaRPr lang="en-US" sz="2000" b="0" dirty="0"/>
          </a:p>
        </p:txBody>
      </p:sp>
      <p:sp>
        <p:nvSpPr>
          <p:cNvPr id="304" name="Rectangle 77"/>
          <p:cNvSpPr>
            <a:spLocks noChangeArrowheads="1"/>
          </p:cNvSpPr>
          <p:nvPr/>
        </p:nvSpPr>
        <p:spPr bwMode="auto">
          <a:xfrm>
            <a:off x="304800" y="717778"/>
            <a:ext cx="198772" cy="107722"/>
          </a:xfrm>
          <a:prstGeom prst="rect">
            <a:avLst/>
          </a:prstGeom>
          <a:noFill/>
          <a:ln w="9525">
            <a:noFill/>
            <a:miter lim="800000"/>
            <a:headEnd/>
            <a:tailEnd/>
          </a:ln>
        </p:spPr>
        <p:txBody>
          <a:bodyPr wrap="none" lIns="0" tIns="0" rIns="0" bIns="0">
            <a:spAutoFit/>
          </a:bodyPr>
          <a:lstStyle/>
          <a:p>
            <a:pPr eaLnBrk="0" hangingPunct="0"/>
            <a:r>
              <a:rPr lang="en-US" sz="700" b="0" dirty="0" err="1">
                <a:solidFill>
                  <a:srgbClr val="000000"/>
                </a:solidFill>
              </a:rPr>
              <a:t>XAdr</a:t>
            </a:r>
            <a:endParaRPr lang="en-US" sz="2400" b="0" dirty="0"/>
          </a:p>
        </p:txBody>
      </p:sp>
      <p:sp>
        <p:nvSpPr>
          <p:cNvPr id="305" name="Rectangle 77"/>
          <p:cNvSpPr>
            <a:spLocks noChangeArrowheads="1"/>
          </p:cNvSpPr>
          <p:nvPr/>
        </p:nvSpPr>
        <p:spPr bwMode="auto">
          <a:xfrm>
            <a:off x="533400" y="609600"/>
            <a:ext cx="184346" cy="107722"/>
          </a:xfrm>
          <a:prstGeom prst="rect">
            <a:avLst/>
          </a:prstGeom>
          <a:noFill/>
          <a:ln w="9525">
            <a:noFill/>
            <a:miter lim="800000"/>
            <a:headEnd/>
            <a:tailEnd/>
          </a:ln>
        </p:spPr>
        <p:txBody>
          <a:bodyPr wrap="none" lIns="0" tIns="0" rIns="0" bIns="0">
            <a:spAutoFit/>
          </a:bodyPr>
          <a:lstStyle/>
          <a:p>
            <a:pPr eaLnBrk="0" hangingPunct="0"/>
            <a:r>
              <a:rPr lang="en-US" sz="700" b="0" dirty="0" err="1">
                <a:solidFill>
                  <a:srgbClr val="000000"/>
                </a:solidFill>
              </a:rPr>
              <a:t>IllOp</a:t>
            </a:r>
            <a:endParaRPr lang="en-US" sz="2400" b="0" dirty="0"/>
          </a:p>
        </p:txBody>
      </p:sp>
      <p:sp>
        <p:nvSpPr>
          <p:cNvPr id="306" name="Line 73"/>
          <p:cNvSpPr>
            <a:spLocks noChangeShapeType="1"/>
          </p:cNvSpPr>
          <p:nvPr/>
        </p:nvSpPr>
        <p:spPr bwMode="auto">
          <a:xfrm flipV="1">
            <a:off x="635001" y="742950"/>
            <a:ext cx="0" cy="273050"/>
          </a:xfrm>
          <a:prstGeom prst="line">
            <a:avLst/>
          </a:prstGeom>
          <a:noFill/>
          <a:ln w="4763">
            <a:solidFill>
              <a:srgbClr val="000000"/>
            </a:solidFill>
            <a:round/>
            <a:headEnd/>
            <a:tailEnd/>
          </a:ln>
        </p:spPr>
        <p:txBody>
          <a:bodyPr/>
          <a:lstStyle/>
          <a:p>
            <a:endParaRPr lang="en-US" sz="2000"/>
          </a:p>
        </p:txBody>
      </p:sp>
      <p:sp>
        <p:nvSpPr>
          <p:cNvPr id="307" name="Line 73"/>
          <p:cNvSpPr>
            <a:spLocks noChangeShapeType="1"/>
          </p:cNvSpPr>
          <p:nvPr/>
        </p:nvSpPr>
        <p:spPr bwMode="auto">
          <a:xfrm flipV="1">
            <a:off x="488949" y="838200"/>
            <a:ext cx="1" cy="190500"/>
          </a:xfrm>
          <a:prstGeom prst="line">
            <a:avLst/>
          </a:prstGeom>
          <a:noFill/>
          <a:ln w="4763">
            <a:solidFill>
              <a:srgbClr val="000000"/>
            </a:solidFill>
            <a:round/>
            <a:headEnd/>
            <a:tailEnd/>
          </a:ln>
        </p:spPr>
        <p:txBody>
          <a:bodyPr/>
          <a:lstStyle/>
          <a:p>
            <a:endParaRPr lang="en-US" sz="2000"/>
          </a:p>
        </p:txBody>
      </p:sp>
      <p:sp>
        <p:nvSpPr>
          <p:cNvPr id="308" name="Freeform 426"/>
          <p:cNvSpPr>
            <a:spLocks/>
          </p:cNvSpPr>
          <p:nvPr/>
        </p:nvSpPr>
        <p:spPr bwMode="auto">
          <a:xfrm>
            <a:off x="2133600" y="1968500"/>
            <a:ext cx="40101" cy="57150"/>
          </a:xfrm>
          <a:custGeom>
            <a:avLst/>
            <a:gdLst>
              <a:gd name="T0" fmla="*/ 2147483647 w 32"/>
              <a:gd name="T1" fmla="*/ 2147483647 h 42"/>
              <a:gd name="T2" fmla="*/ 2147483647 w 32"/>
              <a:gd name="T3" fmla="*/ 0 h 42"/>
              <a:gd name="T4" fmla="*/ 2147483647 w 32"/>
              <a:gd name="T5" fmla="*/ 0 h 42"/>
              <a:gd name="T6" fmla="*/ 2147483647 w 32"/>
              <a:gd name="T7" fmla="*/ 2147483647 h 42"/>
              <a:gd name="T8" fmla="*/ 2147483647 w 32"/>
              <a:gd name="T9" fmla="*/ 2147483647 h 42"/>
              <a:gd name="T10" fmla="*/ 0 w 32"/>
              <a:gd name="T11" fmla="*/ 0 h 42"/>
              <a:gd name="T12" fmla="*/ 0 w 32"/>
              <a:gd name="T13" fmla="*/ 0 h 42"/>
              <a:gd name="T14" fmla="*/ 2147483647 w 32"/>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42"/>
              <a:gd name="T26" fmla="*/ 32 w 32"/>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42">
                <a:moveTo>
                  <a:pt x="14" y="42"/>
                </a:moveTo>
                <a:lnTo>
                  <a:pt x="32" y="0"/>
                </a:lnTo>
                <a:lnTo>
                  <a:pt x="14" y="21"/>
                </a:lnTo>
                <a:lnTo>
                  <a:pt x="0" y="0"/>
                </a:lnTo>
                <a:lnTo>
                  <a:pt x="14" y="42"/>
                </a:lnTo>
              </a:path>
            </a:pathLst>
          </a:custGeom>
          <a:noFill/>
          <a:ln w="4763">
            <a:solidFill>
              <a:srgbClr val="C00000"/>
            </a:solidFill>
            <a:round/>
            <a:headEnd/>
            <a:tailEnd/>
          </a:ln>
        </p:spPr>
        <p:txBody>
          <a:bodyPr/>
          <a:lstStyle/>
          <a:p>
            <a:endParaRPr lang="en-US"/>
          </a:p>
        </p:txBody>
      </p:sp>
      <p:sp>
        <p:nvSpPr>
          <p:cNvPr id="309" name="Freeform 422"/>
          <p:cNvSpPr>
            <a:spLocks/>
          </p:cNvSpPr>
          <p:nvPr/>
        </p:nvSpPr>
        <p:spPr bwMode="auto">
          <a:xfrm>
            <a:off x="2155825" y="1860550"/>
            <a:ext cx="163007" cy="147638"/>
          </a:xfrm>
          <a:custGeom>
            <a:avLst/>
            <a:gdLst>
              <a:gd name="T0" fmla="*/ 2147483647 w 234"/>
              <a:gd name="T1" fmla="*/ 0 h 143"/>
              <a:gd name="T2" fmla="*/ 0 w 234"/>
              <a:gd name="T3" fmla="*/ 0 h 143"/>
              <a:gd name="T4" fmla="*/ 0 w 234"/>
              <a:gd name="T5" fmla="*/ 2147483647 h 143"/>
              <a:gd name="T6" fmla="*/ 0 60000 65536"/>
              <a:gd name="T7" fmla="*/ 0 60000 65536"/>
              <a:gd name="T8" fmla="*/ 0 60000 65536"/>
              <a:gd name="T9" fmla="*/ 0 w 234"/>
              <a:gd name="T10" fmla="*/ 0 h 143"/>
              <a:gd name="T11" fmla="*/ 234 w 234"/>
              <a:gd name="T12" fmla="*/ 143 h 143"/>
            </a:gdLst>
            <a:ahLst/>
            <a:cxnLst>
              <a:cxn ang="T6">
                <a:pos x="T0" y="T1"/>
              </a:cxn>
              <a:cxn ang="T7">
                <a:pos x="T2" y="T3"/>
              </a:cxn>
              <a:cxn ang="T8">
                <a:pos x="T4" y="T5"/>
              </a:cxn>
            </a:cxnLst>
            <a:rect l="T9" t="T10" r="T11" b="T12"/>
            <a:pathLst>
              <a:path w="234" h="143">
                <a:moveTo>
                  <a:pt x="234" y="0"/>
                </a:moveTo>
                <a:lnTo>
                  <a:pt x="0" y="0"/>
                </a:lnTo>
                <a:lnTo>
                  <a:pt x="0" y="143"/>
                </a:lnTo>
              </a:path>
            </a:pathLst>
          </a:custGeom>
          <a:noFill/>
          <a:ln w="4763">
            <a:solidFill>
              <a:srgbClr val="C00000"/>
            </a:solidFill>
            <a:round/>
            <a:headEnd/>
            <a:tailEnd/>
          </a:ln>
        </p:spPr>
        <p:txBody>
          <a:bodyPr/>
          <a:lstStyle/>
          <a:p>
            <a:endParaRPr lang="en-US"/>
          </a:p>
        </p:txBody>
      </p:sp>
      <p:sp>
        <p:nvSpPr>
          <p:cNvPr id="310" name="Rectangle 427"/>
          <p:cNvSpPr>
            <a:spLocks noChangeArrowheads="1"/>
          </p:cNvSpPr>
          <p:nvPr/>
        </p:nvSpPr>
        <p:spPr bwMode="auto">
          <a:xfrm>
            <a:off x="2346325" y="1806803"/>
            <a:ext cx="626775" cy="107722"/>
          </a:xfrm>
          <a:prstGeom prst="rect">
            <a:avLst/>
          </a:prstGeom>
          <a:noFill/>
          <a:ln w="9525">
            <a:noFill/>
            <a:miter lim="800000"/>
            <a:headEnd/>
            <a:tailEnd/>
          </a:ln>
        </p:spPr>
        <p:txBody>
          <a:bodyPr wrap="none" lIns="0" tIns="0" rIns="0" bIns="0">
            <a:spAutoFit/>
          </a:bodyPr>
          <a:lstStyle/>
          <a:p>
            <a:pPr eaLnBrk="0" hangingPunct="0"/>
            <a:r>
              <a:rPr lang="en-US" sz="700" b="0" dirty="0">
                <a:solidFill>
                  <a:srgbClr val="C00000"/>
                </a:solidFill>
              </a:rPr>
              <a:t>BNE(R31,0,XP)</a:t>
            </a:r>
            <a:endParaRPr lang="en-US" sz="2400" b="0" dirty="0">
              <a:solidFill>
                <a:srgbClr val="C00000"/>
              </a:solidFill>
            </a:endParaRPr>
          </a:p>
        </p:txBody>
      </p:sp>
      <p:sp>
        <p:nvSpPr>
          <p:cNvPr id="311" name="Freeform 414"/>
          <p:cNvSpPr>
            <a:spLocks/>
          </p:cNvSpPr>
          <p:nvPr/>
        </p:nvSpPr>
        <p:spPr bwMode="auto">
          <a:xfrm>
            <a:off x="1718432" y="3681413"/>
            <a:ext cx="316352" cy="84137"/>
          </a:xfrm>
          <a:custGeom>
            <a:avLst/>
            <a:gdLst>
              <a:gd name="T0" fmla="*/ 0 w 252"/>
              <a:gd name="T1" fmla="*/ 0 h 63"/>
              <a:gd name="T2" fmla="*/ 2147483647 w 252"/>
              <a:gd name="T3" fmla="*/ 0 h 63"/>
              <a:gd name="T4" fmla="*/ 2147483647 w 252"/>
              <a:gd name="T5" fmla="*/ 2147483647 h 63"/>
              <a:gd name="T6" fmla="*/ 2147483647 w 252"/>
              <a:gd name="T7" fmla="*/ 2147483647 h 63"/>
              <a:gd name="T8" fmla="*/ 0 w 252"/>
              <a:gd name="T9" fmla="*/ 0 h 63"/>
              <a:gd name="T10" fmla="*/ 0 60000 65536"/>
              <a:gd name="T11" fmla="*/ 0 60000 65536"/>
              <a:gd name="T12" fmla="*/ 0 60000 65536"/>
              <a:gd name="T13" fmla="*/ 0 60000 65536"/>
              <a:gd name="T14" fmla="*/ 0 60000 65536"/>
              <a:gd name="T15" fmla="*/ 0 w 252"/>
              <a:gd name="T16" fmla="*/ 0 h 63"/>
              <a:gd name="T17" fmla="*/ 252 w 252"/>
              <a:gd name="T18" fmla="*/ 63 h 63"/>
            </a:gdLst>
            <a:ahLst/>
            <a:cxnLst>
              <a:cxn ang="T10">
                <a:pos x="T0" y="T1"/>
              </a:cxn>
              <a:cxn ang="T11">
                <a:pos x="T2" y="T3"/>
              </a:cxn>
              <a:cxn ang="T12">
                <a:pos x="T4" y="T5"/>
              </a:cxn>
              <a:cxn ang="T13">
                <a:pos x="T6" y="T7"/>
              </a:cxn>
              <a:cxn ang="T14">
                <a:pos x="T8" y="T9"/>
              </a:cxn>
            </a:cxnLst>
            <a:rect l="T15" t="T16" r="T17" b="T18"/>
            <a:pathLst>
              <a:path w="252" h="63">
                <a:moveTo>
                  <a:pt x="0" y="0"/>
                </a:moveTo>
                <a:lnTo>
                  <a:pt x="252" y="0"/>
                </a:lnTo>
                <a:lnTo>
                  <a:pt x="221" y="63"/>
                </a:lnTo>
                <a:lnTo>
                  <a:pt x="32" y="63"/>
                </a:lnTo>
                <a:lnTo>
                  <a:pt x="0" y="0"/>
                </a:lnTo>
                <a:close/>
              </a:path>
            </a:pathLst>
          </a:custGeom>
          <a:solidFill>
            <a:srgbClr val="92D050"/>
          </a:solidFill>
          <a:ln w="9525">
            <a:noFill/>
            <a:round/>
            <a:headEnd/>
            <a:tailEnd/>
          </a:ln>
        </p:spPr>
        <p:txBody>
          <a:bodyPr/>
          <a:lstStyle/>
          <a:p>
            <a:endParaRPr lang="en-US"/>
          </a:p>
        </p:txBody>
      </p:sp>
      <p:sp>
        <p:nvSpPr>
          <p:cNvPr id="312" name="Freeform 415"/>
          <p:cNvSpPr>
            <a:spLocks/>
          </p:cNvSpPr>
          <p:nvPr/>
        </p:nvSpPr>
        <p:spPr bwMode="auto">
          <a:xfrm>
            <a:off x="1714500" y="3681413"/>
            <a:ext cx="316352" cy="84137"/>
          </a:xfrm>
          <a:custGeom>
            <a:avLst/>
            <a:gdLst>
              <a:gd name="T0" fmla="*/ 0 w 252"/>
              <a:gd name="T1" fmla="*/ 0 h 63"/>
              <a:gd name="T2" fmla="*/ 2147483647 w 252"/>
              <a:gd name="T3" fmla="*/ 0 h 63"/>
              <a:gd name="T4" fmla="*/ 2147483647 w 252"/>
              <a:gd name="T5" fmla="*/ 2147483647 h 63"/>
              <a:gd name="T6" fmla="*/ 2147483647 w 252"/>
              <a:gd name="T7" fmla="*/ 2147483647 h 63"/>
              <a:gd name="T8" fmla="*/ 0 w 252"/>
              <a:gd name="T9" fmla="*/ 0 h 63"/>
              <a:gd name="T10" fmla="*/ 0 60000 65536"/>
              <a:gd name="T11" fmla="*/ 0 60000 65536"/>
              <a:gd name="T12" fmla="*/ 0 60000 65536"/>
              <a:gd name="T13" fmla="*/ 0 60000 65536"/>
              <a:gd name="T14" fmla="*/ 0 60000 65536"/>
              <a:gd name="T15" fmla="*/ 0 w 252"/>
              <a:gd name="T16" fmla="*/ 0 h 63"/>
              <a:gd name="T17" fmla="*/ 252 w 252"/>
              <a:gd name="T18" fmla="*/ 63 h 63"/>
            </a:gdLst>
            <a:ahLst/>
            <a:cxnLst>
              <a:cxn ang="T10">
                <a:pos x="T0" y="T1"/>
              </a:cxn>
              <a:cxn ang="T11">
                <a:pos x="T2" y="T3"/>
              </a:cxn>
              <a:cxn ang="T12">
                <a:pos x="T4" y="T5"/>
              </a:cxn>
              <a:cxn ang="T13">
                <a:pos x="T6" y="T7"/>
              </a:cxn>
              <a:cxn ang="T14">
                <a:pos x="T8" y="T9"/>
              </a:cxn>
            </a:cxnLst>
            <a:rect l="T15" t="T16" r="T17" b="T18"/>
            <a:pathLst>
              <a:path w="252" h="63">
                <a:moveTo>
                  <a:pt x="0" y="0"/>
                </a:moveTo>
                <a:lnTo>
                  <a:pt x="252" y="0"/>
                </a:lnTo>
                <a:lnTo>
                  <a:pt x="221" y="63"/>
                </a:lnTo>
                <a:lnTo>
                  <a:pt x="32" y="63"/>
                </a:lnTo>
                <a:lnTo>
                  <a:pt x="0" y="0"/>
                </a:lnTo>
              </a:path>
            </a:pathLst>
          </a:custGeom>
          <a:noFill/>
          <a:ln w="11113">
            <a:solidFill>
              <a:srgbClr val="000000"/>
            </a:solidFill>
            <a:round/>
            <a:headEnd/>
            <a:tailEnd/>
          </a:ln>
        </p:spPr>
        <p:txBody>
          <a:bodyPr/>
          <a:lstStyle/>
          <a:p>
            <a:endParaRPr lang="en-US"/>
          </a:p>
        </p:txBody>
      </p:sp>
      <p:sp>
        <p:nvSpPr>
          <p:cNvPr id="315" name="Freeform 426"/>
          <p:cNvSpPr>
            <a:spLocks/>
          </p:cNvSpPr>
          <p:nvPr/>
        </p:nvSpPr>
        <p:spPr bwMode="auto">
          <a:xfrm>
            <a:off x="1788699" y="3622675"/>
            <a:ext cx="40101" cy="57150"/>
          </a:xfrm>
          <a:custGeom>
            <a:avLst/>
            <a:gdLst>
              <a:gd name="T0" fmla="*/ 2147483647 w 32"/>
              <a:gd name="T1" fmla="*/ 2147483647 h 42"/>
              <a:gd name="T2" fmla="*/ 2147483647 w 32"/>
              <a:gd name="T3" fmla="*/ 0 h 42"/>
              <a:gd name="T4" fmla="*/ 2147483647 w 32"/>
              <a:gd name="T5" fmla="*/ 0 h 42"/>
              <a:gd name="T6" fmla="*/ 2147483647 w 32"/>
              <a:gd name="T7" fmla="*/ 2147483647 h 42"/>
              <a:gd name="T8" fmla="*/ 2147483647 w 32"/>
              <a:gd name="T9" fmla="*/ 2147483647 h 42"/>
              <a:gd name="T10" fmla="*/ 0 w 32"/>
              <a:gd name="T11" fmla="*/ 0 h 42"/>
              <a:gd name="T12" fmla="*/ 0 w 32"/>
              <a:gd name="T13" fmla="*/ 0 h 42"/>
              <a:gd name="T14" fmla="*/ 2147483647 w 32"/>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42"/>
              <a:gd name="T26" fmla="*/ 32 w 32"/>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42">
                <a:moveTo>
                  <a:pt x="14" y="42"/>
                </a:moveTo>
                <a:lnTo>
                  <a:pt x="32" y="0"/>
                </a:lnTo>
                <a:lnTo>
                  <a:pt x="14" y="21"/>
                </a:lnTo>
                <a:lnTo>
                  <a:pt x="0" y="0"/>
                </a:lnTo>
                <a:lnTo>
                  <a:pt x="14" y="42"/>
                </a:lnTo>
              </a:path>
            </a:pathLst>
          </a:custGeom>
          <a:noFill/>
          <a:ln w="4763">
            <a:solidFill>
              <a:srgbClr val="C00000"/>
            </a:solidFill>
            <a:round/>
            <a:headEnd/>
            <a:tailEnd/>
          </a:ln>
        </p:spPr>
        <p:txBody>
          <a:bodyPr/>
          <a:lstStyle/>
          <a:p>
            <a:endParaRPr lang="en-US"/>
          </a:p>
        </p:txBody>
      </p:sp>
      <p:sp>
        <p:nvSpPr>
          <p:cNvPr id="316" name="Freeform 422"/>
          <p:cNvSpPr>
            <a:spLocks/>
          </p:cNvSpPr>
          <p:nvPr/>
        </p:nvSpPr>
        <p:spPr bwMode="auto">
          <a:xfrm flipH="1">
            <a:off x="1600200" y="3546474"/>
            <a:ext cx="206372" cy="118835"/>
          </a:xfrm>
          <a:custGeom>
            <a:avLst/>
            <a:gdLst>
              <a:gd name="T0" fmla="*/ 2147483647 w 234"/>
              <a:gd name="T1" fmla="*/ 0 h 143"/>
              <a:gd name="T2" fmla="*/ 0 w 234"/>
              <a:gd name="T3" fmla="*/ 0 h 143"/>
              <a:gd name="T4" fmla="*/ 0 w 234"/>
              <a:gd name="T5" fmla="*/ 2147483647 h 143"/>
              <a:gd name="T6" fmla="*/ 0 60000 65536"/>
              <a:gd name="T7" fmla="*/ 0 60000 65536"/>
              <a:gd name="T8" fmla="*/ 0 60000 65536"/>
              <a:gd name="T9" fmla="*/ 0 w 234"/>
              <a:gd name="T10" fmla="*/ 0 h 143"/>
              <a:gd name="T11" fmla="*/ 234 w 234"/>
              <a:gd name="T12" fmla="*/ 143 h 143"/>
            </a:gdLst>
            <a:ahLst/>
            <a:cxnLst>
              <a:cxn ang="T6">
                <a:pos x="T0" y="T1"/>
              </a:cxn>
              <a:cxn ang="T7">
                <a:pos x="T2" y="T3"/>
              </a:cxn>
              <a:cxn ang="T8">
                <a:pos x="T4" y="T5"/>
              </a:cxn>
            </a:cxnLst>
            <a:rect l="T9" t="T10" r="T11" b="T12"/>
            <a:pathLst>
              <a:path w="234" h="143">
                <a:moveTo>
                  <a:pt x="234" y="0"/>
                </a:moveTo>
                <a:lnTo>
                  <a:pt x="0" y="0"/>
                </a:lnTo>
                <a:lnTo>
                  <a:pt x="0" y="143"/>
                </a:lnTo>
              </a:path>
            </a:pathLst>
          </a:custGeom>
          <a:noFill/>
          <a:ln w="4763">
            <a:solidFill>
              <a:srgbClr val="C00000"/>
            </a:solidFill>
            <a:round/>
            <a:headEnd/>
            <a:tailEnd/>
          </a:ln>
        </p:spPr>
        <p:txBody>
          <a:bodyPr/>
          <a:lstStyle/>
          <a:p>
            <a:endParaRPr lang="en-US"/>
          </a:p>
        </p:txBody>
      </p:sp>
      <p:sp>
        <p:nvSpPr>
          <p:cNvPr id="317" name="Rectangle 427"/>
          <p:cNvSpPr>
            <a:spLocks noChangeArrowheads="1"/>
          </p:cNvSpPr>
          <p:nvPr/>
        </p:nvSpPr>
        <p:spPr bwMode="auto">
          <a:xfrm>
            <a:off x="949325" y="3498850"/>
            <a:ext cx="626775" cy="107722"/>
          </a:xfrm>
          <a:prstGeom prst="rect">
            <a:avLst/>
          </a:prstGeom>
          <a:noFill/>
          <a:ln w="9525">
            <a:noFill/>
            <a:miter lim="800000"/>
            <a:headEnd/>
            <a:tailEnd/>
          </a:ln>
        </p:spPr>
        <p:txBody>
          <a:bodyPr wrap="none" lIns="0" tIns="0" rIns="0" bIns="0">
            <a:spAutoFit/>
          </a:bodyPr>
          <a:lstStyle/>
          <a:p>
            <a:pPr eaLnBrk="0" hangingPunct="0"/>
            <a:r>
              <a:rPr lang="en-US" sz="700" b="0" dirty="0">
                <a:solidFill>
                  <a:srgbClr val="C00000"/>
                </a:solidFill>
              </a:rPr>
              <a:t>BNE(R31,0,XP)</a:t>
            </a:r>
            <a:endParaRPr lang="en-US" sz="2400" b="0" dirty="0">
              <a:solidFill>
                <a:srgbClr val="C00000"/>
              </a:solidFill>
            </a:endParaRPr>
          </a:p>
        </p:txBody>
      </p:sp>
      <p:sp>
        <p:nvSpPr>
          <p:cNvPr id="318" name="Rectangle 421"/>
          <p:cNvSpPr>
            <a:spLocks noChangeArrowheads="1"/>
          </p:cNvSpPr>
          <p:nvPr/>
        </p:nvSpPr>
        <p:spPr bwMode="auto">
          <a:xfrm>
            <a:off x="1219200" y="3657600"/>
            <a:ext cx="304194" cy="107722"/>
          </a:xfrm>
          <a:prstGeom prst="rect">
            <a:avLst/>
          </a:prstGeom>
          <a:noFill/>
          <a:ln w="9525">
            <a:noFill/>
            <a:miter lim="800000"/>
            <a:headEnd/>
            <a:tailEnd/>
          </a:ln>
        </p:spPr>
        <p:txBody>
          <a:bodyPr wrap="none" lIns="0" tIns="0" rIns="0" bIns="0">
            <a:spAutoFit/>
          </a:bodyPr>
          <a:lstStyle/>
          <a:p>
            <a:pPr eaLnBrk="0" hangingPunct="0"/>
            <a:r>
              <a:rPr lang="en-US" sz="700" b="0" dirty="0" err="1">
                <a:solidFill>
                  <a:srgbClr val="FF0000"/>
                </a:solidFill>
              </a:rPr>
              <a:t>IRSrc</a:t>
            </a:r>
            <a:r>
              <a:rPr lang="en-US" sz="700" baseline="30000" dirty="0" err="1">
                <a:solidFill>
                  <a:srgbClr val="FF0000"/>
                </a:solidFill>
              </a:rPr>
              <a:t>RF</a:t>
            </a:r>
            <a:endParaRPr lang="en-US" sz="2000" b="0" baseline="30000" dirty="0">
              <a:solidFill>
                <a:srgbClr val="FF0000"/>
              </a:solidFill>
            </a:endParaRPr>
          </a:p>
        </p:txBody>
      </p:sp>
      <p:grpSp>
        <p:nvGrpSpPr>
          <p:cNvPr id="229" name="Group 333"/>
          <p:cNvGrpSpPr/>
          <p:nvPr/>
        </p:nvGrpSpPr>
        <p:grpSpPr>
          <a:xfrm>
            <a:off x="949716" y="4032478"/>
            <a:ext cx="1085459" cy="387122"/>
            <a:chOff x="949716" y="4032478"/>
            <a:chExt cx="1085459" cy="387122"/>
          </a:xfrm>
        </p:grpSpPr>
        <p:sp>
          <p:nvSpPr>
            <p:cNvPr id="319" name="Line 418"/>
            <p:cNvSpPr>
              <a:spLocks noChangeShapeType="1"/>
            </p:cNvSpPr>
            <p:nvPr/>
          </p:nvSpPr>
          <p:spPr bwMode="auto">
            <a:xfrm>
              <a:off x="1595036" y="4383088"/>
              <a:ext cx="100995" cy="1587"/>
            </a:xfrm>
            <a:prstGeom prst="line">
              <a:avLst/>
            </a:prstGeom>
            <a:noFill/>
            <a:ln w="4763">
              <a:solidFill>
                <a:srgbClr val="FF0000"/>
              </a:solidFill>
              <a:round/>
              <a:headEnd/>
              <a:tailEnd/>
            </a:ln>
          </p:spPr>
          <p:txBody>
            <a:bodyPr/>
            <a:lstStyle/>
            <a:p>
              <a:endParaRPr lang="en-US">
                <a:solidFill>
                  <a:srgbClr val="C00000"/>
                </a:solidFill>
              </a:endParaRPr>
            </a:p>
          </p:txBody>
        </p:sp>
        <p:sp>
          <p:nvSpPr>
            <p:cNvPr id="320" name="Freeform 419"/>
            <p:cNvSpPr>
              <a:spLocks/>
            </p:cNvSpPr>
            <p:nvPr/>
          </p:nvSpPr>
          <p:spPr bwMode="auto">
            <a:xfrm flipH="1">
              <a:off x="1678208" y="4360863"/>
              <a:ext cx="53468" cy="38100"/>
            </a:xfrm>
            <a:custGeom>
              <a:avLst/>
              <a:gdLst>
                <a:gd name="T0" fmla="*/ 0 w 42"/>
                <a:gd name="T1" fmla="*/ 2147483647 h 28"/>
                <a:gd name="T2" fmla="*/ 2147483647 w 42"/>
                <a:gd name="T3" fmla="*/ 2147483647 h 28"/>
                <a:gd name="T4" fmla="*/ 2147483647 w 42"/>
                <a:gd name="T5" fmla="*/ 2147483647 h 28"/>
                <a:gd name="T6" fmla="*/ 2147483647 w 42"/>
                <a:gd name="T7" fmla="*/ 2147483647 h 28"/>
                <a:gd name="T8" fmla="*/ 2147483647 w 42"/>
                <a:gd name="T9" fmla="*/ 2147483647 h 28"/>
                <a:gd name="T10" fmla="*/ 2147483647 w 42"/>
                <a:gd name="T11" fmla="*/ 0 h 28"/>
                <a:gd name="T12" fmla="*/ 2147483647 w 42"/>
                <a:gd name="T13" fmla="*/ 0 h 28"/>
                <a:gd name="T14" fmla="*/ 0 w 42"/>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28"/>
                <a:gd name="T26" fmla="*/ 42 w 42"/>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28">
                  <a:moveTo>
                    <a:pt x="0" y="14"/>
                  </a:moveTo>
                  <a:lnTo>
                    <a:pt x="42" y="28"/>
                  </a:lnTo>
                  <a:lnTo>
                    <a:pt x="21" y="14"/>
                  </a:lnTo>
                  <a:lnTo>
                    <a:pt x="42" y="0"/>
                  </a:lnTo>
                  <a:lnTo>
                    <a:pt x="0" y="14"/>
                  </a:lnTo>
                  <a:close/>
                </a:path>
              </a:pathLst>
            </a:custGeom>
            <a:solidFill>
              <a:srgbClr val="000000"/>
            </a:solidFill>
            <a:ln w="9525">
              <a:solidFill>
                <a:srgbClr val="FF0000"/>
              </a:solidFill>
              <a:round/>
              <a:headEnd/>
              <a:tailEnd/>
            </a:ln>
          </p:spPr>
          <p:txBody>
            <a:bodyPr/>
            <a:lstStyle/>
            <a:p>
              <a:endParaRPr lang="en-US">
                <a:solidFill>
                  <a:srgbClr val="C00000"/>
                </a:solidFill>
              </a:endParaRPr>
            </a:p>
          </p:txBody>
        </p:sp>
        <p:sp>
          <p:nvSpPr>
            <p:cNvPr id="321" name="Freeform 420"/>
            <p:cNvSpPr>
              <a:spLocks/>
            </p:cNvSpPr>
            <p:nvPr/>
          </p:nvSpPr>
          <p:spPr bwMode="auto">
            <a:xfrm flipH="1">
              <a:off x="1678208" y="4365625"/>
              <a:ext cx="53468" cy="38100"/>
            </a:xfrm>
            <a:custGeom>
              <a:avLst/>
              <a:gdLst>
                <a:gd name="T0" fmla="*/ 0 w 42"/>
                <a:gd name="T1" fmla="*/ 2147483647 h 28"/>
                <a:gd name="T2" fmla="*/ 2147483647 w 42"/>
                <a:gd name="T3" fmla="*/ 2147483647 h 28"/>
                <a:gd name="T4" fmla="*/ 2147483647 w 42"/>
                <a:gd name="T5" fmla="*/ 2147483647 h 28"/>
                <a:gd name="T6" fmla="*/ 2147483647 w 42"/>
                <a:gd name="T7" fmla="*/ 2147483647 h 28"/>
                <a:gd name="T8" fmla="*/ 2147483647 w 42"/>
                <a:gd name="T9" fmla="*/ 2147483647 h 28"/>
                <a:gd name="T10" fmla="*/ 2147483647 w 42"/>
                <a:gd name="T11" fmla="*/ 0 h 28"/>
                <a:gd name="T12" fmla="*/ 2147483647 w 42"/>
                <a:gd name="T13" fmla="*/ 0 h 28"/>
                <a:gd name="T14" fmla="*/ 0 w 42"/>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28"/>
                <a:gd name="T26" fmla="*/ 42 w 42"/>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28">
                  <a:moveTo>
                    <a:pt x="0" y="14"/>
                  </a:moveTo>
                  <a:lnTo>
                    <a:pt x="42" y="28"/>
                  </a:lnTo>
                  <a:lnTo>
                    <a:pt x="21" y="14"/>
                  </a:lnTo>
                  <a:lnTo>
                    <a:pt x="42" y="0"/>
                  </a:lnTo>
                  <a:lnTo>
                    <a:pt x="0" y="14"/>
                  </a:lnTo>
                </a:path>
              </a:pathLst>
            </a:custGeom>
            <a:noFill/>
            <a:ln w="4763">
              <a:solidFill>
                <a:srgbClr val="FF0000"/>
              </a:solidFill>
              <a:round/>
              <a:headEnd/>
              <a:tailEnd/>
            </a:ln>
          </p:spPr>
          <p:txBody>
            <a:bodyPr/>
            <a:lstStyle/>
            <a:p>
              <a:endParaRPr lang="en-US">
                <a:solidFill>
                  <a:srgbClr val="C00000"/>
                </a:solidFill>
              </a:endParaRPr>
            </a:p>
          </p:txBody>
        </p:sp>
        <p:sp>
          <p:nvSpPr>
            <p:cNvPr id="322" name="Freeform 422"/>
            <p:cNvSpPr>
              <a:spLocks/>
            </p:cNvSpPr>
            <p:nvPr/>
          </p:nvSpPr>
          <p:spPr bwMode="auto">
            <a:xfrm flipH="1">
              <a:off x="1676790" y="4083050"/>
              <a:ext cx="215235" cy="236538"/>
            </a:xfrm>
            <a:custGeom>
              <a:avLst/>
              <a:gdLst>
                <a:gd name="T0" fmla="*/ 2147483647 w 234"/>
                <a:gd name="T1" fmla="*/ 0 h 143"/>
                <a:gd name="T2" fmla="*/ 0 w 234"/>
                <a:gd name="T3" fmla="*/ 0 h 143"/>
                <a:gd name="T4" fmla="*/ 0 w 234"/>
                <a:gd name="T5" fmla="*/ 2147483647 h 143"/>
                <a:gd name="T6" fmla="*/ 0 60000 65536"/>
                <a:gd name="T7" fmla="*/ 0 60000 65536"/>
                <a:gd name="T8" fmla="*/ 0 60000 65536"/>
                <a:gd name="T9" fmla="*/ 0 w 234"/>
                <a:gd name="T10" fmla="*/ 0 h 143"/>
                <a:gd name="T11" fmla="*/ 234 w 234"/>
                <a:gd name="T12" fmla="*/ 143 h 143"/>
              </a:gdLst>
              <a:ahLst/>
              <a:cxnLst>
                <a:cxn ang="T6">
                  <a:pos x="T0" y="T1"/>
                </a:cxn>
                <a:cxn ang="T7">
                  <a:pos x="T2" y="T3"/>
                </a:cxn>
                <a:cxn ang="T8">
                  <a:pos x="T4" y="T5"/>
                </a:cxn>
              </a:cxnLst>
              <a:rect l="T9" t="T10" r="T11" b="T12"/>
              <a:pathLst>
                <a:path w="234" h="143">
                  <a:moveTo>
                    <a:pt x="234" y="0"/>
                  </a:moveTo>
                  <a:lnTo>
                    <a:pt x="0" y="0"/>
                  </a:lnTo>
                  <a:lnTo>
                    <a:pt x="0" y="143"/>
                  </a:lnTo>
                </a:path>
              </a:pathLst>
            </a:custGeom>
            <a:noFill/>
            <a:ln w="4763">
              <a:solidFill>
                <a:schemeClr val="tx1">
                  <a:lumMod val="50000"/>
                  <a:lumOff val="50000"/>
                </a:schemeClr>
              </a:solidFill>
              <a:round/>
              <a:headEnd/>
              <a:tailEnd/>
            </a:ln>
          </p:spPr>
          <p:txBody>
            <a:bodyPr/>
            <a:lstStyle/>
            <a:p>
              <a:endParaRPr lang="en-US"/>
            </a:p>
          </p:txBody>
        </p:sp>
        <p:sp>
          <p:nvSpPr>
            <p:cNvPr id="323" name="Freeform 423"/>
            <p:cNvSpPr>
              <a:spLocks/>
            </p:cNvSpPr>
            <p:nvPr/>
          </p:nvSpPr>
          <p:spPr bwMode="auto">
            <a:xfrm>
              <a:off x="1875689" y="4270375"/>
              <a:ext cx="38616" cy="57150"/>
            </a:xfrm>
            <a:custGeom>
              <a:avLst/>
              <a:gdLst>
                <a:gd name="T0" fmla="*/ 2147483647 w 31"/>
                <a:gd name="T1" fmla="*/ 2147483647 h 42"/>
                <a:gd name="T2" fmla="*/ 2147483647 w 31"/>
                <a:gd name="T3" fmla="*/ 0 h 42"/>
                <a:gd name="T4" fmla="*/ 2147483647 w 31"/>
                <a:gd name="T5" fmla="*/ 0 h 42"/>
                <a:gd name="T6" fmla="*/ 2147483647 w 31"/>
                <a:gd name="T7" fmla="*/ 2147483647 h 42"/>
                <a:gd name="T8" fmla="*/ 2147483647 w 31"/>
                <a:gd name="T9" fmla="*/ 2147483647 h 42"/>
                <a:gd name="T10" fmla="*/ 0 w 31"/>
                <a:gd name="T11" fmla="*/ 0 h 42"/>
                <a:gd name="T12" fmla="*/ 0 w 31"/>
                <a:gd name="T13" fmla="*/ 0 h 42"/>
                <a:gd name="T14" fmla="*/ 2147483647 w 31"/>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42"/>
                <a:gd name="T26" fmla="*/ 31 w 31"/>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42">
                  <a:moveTo>
                    <a:pt x="14" y="42"/>
                  </a:moveTo>
                  <a:lnTo>
                    <a:pt x="31" y="0"/>
                  </a:lnTo>
                  <a:lnTo>
                    <a:pt x="14" y="21"/>
                  </a:lnTo>
                  <a:lnTo>
                    <a:pt x="0" y="0"/>
                  </a:lnTo>
                  <a:lnTo>
                    <a:pt x="14" y="42"/>
                  </a:lnTo>
                  <a:close/>
                </a:path>
              </a:pathLst>
            </a:custGeom>
            <a:solidFill>
              <a:srgbClr val="000000"/>
            </a:solidFill>
            <a:ln w="9525">
              <a:solidFill>
                <a:schemeClr val="tx1">
                  <a:lumMod val="50000"/>
                  <a:lumOff val="50000"/>
                </a:schemeClr>
              </a:solidFill>
              <a:round/>
              <a:headEnd/>
              <a:tailEnd/>
            </a:ln>
          </p:spPr>
          <p:txBody>
            <a:bodyPr/>
            <a:lstStyle/>
            <a:p>
              <a:endParaRPr lang="en-US"/>
            </a:p>
          </p:txBody>
        </p:sp>
        <p:sp>
          <p:nvSpPr>
            <p:cNvPr id="324" name="Freeform 424"/>
            <p:cNvSpPr>
              <a:spLocks/>
            </p:cNvSpPr>
            <p:nvPr/>
          </p:nvSpPr>
          <p:spPr bwMode="auto">
            <a:xfrm>
              <a:off x="1875689" y="4270375"/>
              <a:ext cx="38616" cy="57150"/>
            </a:xfrm>
            <a:custGeom>
              <a:avLst/>
              <a:gdLst>
                <a:gd name="T0" fmla="*/ 2147483647 w 31"/>
                <a:gd name="T1" fmla="*/ 2147483647 h 42"/>
                <a:gd name="T2" fmla="*/ 2147483647 w 31"/>
                <a:gd name="T3" fmla="*/ 0 h 42"/>
                <a:gd name="T4" fmla="*/ 2147483647 w 31"/>
                <a:gd name="T5" fmla="*/ 0 h 42"/>
                <a:gd name="T6" fmla="*/ 2147483647 w 31"/>
                <a:gd name="T7" fmla="*/ 2147483647 h 42"/>
                <a:gd name="T8" fmla="*/ 2147483647 w 31"/>
                <a:gd name="T9" fmla="*/ 2147483647 h 42"/>
                <a:gd name="T10" fmla="*/ 0 w 31"/>
                <a:gd name="T11" fmla="*/ 0 h 42"/>
                <a:gd name="T12" fmla="*/ 0 w 31"/>
                <a:gd name="T13" fmla="*/ 0 h 42"/>
                <a:gd name="T14" fmla="*/ 2147483647 w 31"/>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42"/>
                <a:gd name="T26" fmla="*/ 31 w 31"/>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42">
                  <a:moveTo>
                    <a:pt x="14" y="42"/>
                  </a:moveTo>
                  <a:lnTo>
                    <a:pt x="31" y="0"/>
                  </a:lnTo>
                  <a:lnTo>
                    <a:pt x="14" y="21"/>
                  </a:lnTo>
                  <a:lnTo>
                    <a:pt x="0" y="0"/>
                  </a:lnTo>
                  <a:lnTo>
                    <a:pt x="14" y="42"/>
                  </a:lnTo>
                </a:path>
              </a:pathLst>
            </a:custGeom>
            <a:noFill/>
            <a:ln w="4763">
              <a:solidFill>
                <a:schemeClr val="tx1">
                  <a:lumMod val="50000"/>
                  <a:lumOff val="50000"/>
                </a:schemeClr>
              </a:solidFill>
              <a:round/>
              <a:headEnd/>
              <a:tailEnd/>
            </a:ln>
          </p:spPr>
          <p:txBody>
            <a:bodyPr/>
            <a:lstStyle/>
            <a:p>
              <a:endParaRPr lang="en-US"/>
            </a:p>
          </p:txBody>
        </p:sp>
        <p:sp>
          <p:nvSpPr>
            <p:cNvPr id="325" name="Freeform 425"/>
            <p:cNvSpPr>
              <a:spLocks/>
            </p:cNvSpPr>
            <p:nvPr/>
          </p:nvSpPr>
          <p:spPr bwMode="auto">
            <a:xfrm>
              <a:off x="1949949" y="4270375"/>
              <a:ext cx="40101" cy="57150"/>
            </a:xfrm>
            <a:custGeom>
              <a:avLst/>
              <a:gdLst>
                <a:gd name="T0" fmla="*/ 2147483647 w 32"/>
                <a:gd name="T1" fmla="*/ 2147483647 h 42"/>
                <a:gd name="T2" fmla="*/ 2147483647 w 32"/>
                <a:gd name="T3" fmla="*/ 0 h 42"/>
                <a:gd name="T4" fmla="*/ 2147483647 w 32"/>
                <a:gd name="T5" fmla="*/ 0 h 42"/>
                <a:gd name="T6" fmla="*/ 2147483647 w 32"/>
                <a:gd name="T7" fmla="*/ 2147483647 h 42"/>
                <a:gd name="T8" fmla="*/ 2147483647 w 32"/>
                <a:gd name="T9" fmla="*/ 2147483647 h 42"/>
                <a:gd name="T10" fmla="*/ 0 w 32"/>
                <a:gd name="T11" fmla="*/ 0 h 42"/>
                <a:gd name="T12" fmla="*/ 0 w 32"/>
                <a:gd name="T13" fmla="*/ 0 h 42"/>
                <a:gd name="T14" fmla="*/ 2147483647 w 32"/>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42"/>
                <a:gd name="T26" fmla="*/ 32 w 32"/>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42">
                  <a:moveTo>
                    <a:pt x="14" y="42"/>
                  </a:moveTo>
                  <a:lnTo>
                    <a:pt x="32"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326" name="Freeform 426"/>
            <p:cNvSpPr>
              <a:spLocks/>
            </p:cNvSpPr>
            <p:nvPr/>
          </p:nvSpPr>
          <p:spPr bwMode="auto">
            <a:xfrm>
              <a:off x="1949949" y="4270375"/>
              <a:ext cx="40101" cy="57150"/>
            </a:xfrm>
            <a:custGeom>
              <a:avLst/>
              <a:gdLst>
                <a:gd name="T0" fmla="*/ 2147483647 w 32"/>
                <a:gd name="T1" fmla="*/ 2147483647 h 42"/>
                <a:gd name="T2" fmla="*/ 2147483647 w 32"/>
                <a:gd name="T3" fmla="*/ 0 h 42"/>
                <a:gd name="T4" fmla="*/ 2147483647 w 32"/>
                <a:gd name="T5" fmla="*/ 0 h 42"/>
                <a:gd name="T6" fmla="*/ 2147483647 w 32"/>
                <a:gd name="T7" fmla="*/ 2147483647 h 42"/>
                <a:gd name="T8" fmla="*/ 2147483647 w 32"/>
                <a:gd name="T9" fmla="*/ 2147483647 h 42"/>
                <a:gd name="T10" fmla="*/ 0 w 32"/>
                <a:gd name="T11" fmla="*/ 0 h 42"/>
                <a:gd name="T12" fmla="*/ 0 w 32"/>
                <a:gd name="T13" fmla="*/ 0 h 42"/>
                <a:gd name="T14" fmla="*/ 2147483647 w 32"/>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42"/>
                <a:gd name="T26" fmla="*/ 32 w 32"/>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42">
                  <a:moveTo>
                    <a:pt x="14" y="42"/>
                  </a:moveTo>
                  <a:lnTo>
                    <a:pt x="32"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327" name="Rectangle 427"/>
            <p:cNvSpPr>
              <a:spLocks noChangeArrowheads="1"/>
            </p:cNvSpPr>
            <p:nvPr/>
          </p:nvSpPr>
          <p:spPr bwMode="auto">
            <a:xfrm>
              <a:off x="1457427" y="4032478"/>
              <a:ext cx="193964" cy="107722"/>
            </a:xfrm>
            <a:prstGeom prst="rect">
              <a:avLst/>
            </a:prstGeom>
            <a:noFill/>
            <a:ln w="9525">
              <a:noFill/>
              <a:miter lim="800000"/>
              <a:headEnd/>
              <a:tailEnd/>
            </a:ln>
          </p:spPr>
          <p:txBody>
            <a:bodyPr wrap="none" lIns="0" tIns="0" rIns="0" bIns="0">
              <a:spAutoFit/>
            </a:bodyPr>
            <a:lstStyle/>
            <a:p>
              <a:pPr eaLnBrk="0" hangingPunct="0"/>
              <a:r>
                <a:rPr lang="en-US" sz="700" b="0" dirty="0"/>
                <a:t>NOP</a:t>
              </a:r>
              <a:endParaRPr lang="en-US" sz="2400" b="0" dirty="0"/>
            </a:p>
          </p:txBody>
        </p:sp>
        <p:sp>
          <p:nvSpPr>
            <p:cNvPr id="328" name="Freeform 414"/>
            <p:cNvSpPr>
              <a:spLocks/>
            </p:cNvSpPr>
            <p:nvPr/>
          </p:nvSpPr>
          <p:spPr bwMode="auto">
            <a:xfrm>
              <a:off x="1718823" y="4335463"/>
              <a:ext cx="316352" cy="84137"/>
            </a:xfrm>
            <a:custGeom>
              <a:avLst/>
              <a:gdLst>
                <a:gd name="T0" fmla="*/ 0 w 252"/>
                <a:gd name="T1" fmla="*/ 0 h 63"/>
                <a:gd name="T2" fmla="*/ 2147483647 w 252"/>
                <a:gd name="T3" fmla="*/ 0 h 63"/>
                <a:gd name="T4" fmla="*/ 2147483647 w 252"/>
                <a:gd name="T5" fmla="*/ 2147483647 h 63"/>
                <a:gd name="T6" fmla="*/ 2147483647 w 252"/>
                <a:gd name="T7" fmla="*/ 2147483647 h 63"/>
                <a:gd name="T8" fmla="*/ 0 w 252"/>
                <a:gd name="T9" fmla="*/ 0 h 63"/>
                <a:gd name="T10" fmla="*/ 0 60000 65536"/>
                <a:gd name="T11" fmla="*/ 0 60000 65536"/>
                <a:gd name="T12" fmla="*/ 0 60000 65536"/>
                <a:gd name="T13" fmla="*/ 0 60000 65536"/>
                <a:gd name="T14" fmla="*/ 0 60000 65536"/>
                <a:gd name="T15" fmla="*/ 0 w 252"/>
                <a:gd name="T16" fmla="*/ 0 h 63"/>
                <a:gd name="T17" fmla="*/ 252 w 252"/>
                <a:gd name="T18" fmla="*/ 63 h 63"/>
              </a:gdLst>
              <a:ahLst/>
              <a:cxnLst>
                <a:cxn ang="T10">
                  <a:pos x="T0" y="T1"/>
                </a:cxn>
                <a:cxn ang="T11">
                  <a:pos x="T2" y="T3"/>
                </a:cxn>
                <a:cxn ang="T12">
                  <a:pos x="T4" y="T5"/>
                </a:cxn>
                <a:cxn ang="T13">
                  <a:pos x="T6" y="T7"/>
                </a:cxn>
                <a:cxn ang="T14">
                  <a:pos x="T8" y="T9"/>
                </a:cxn>
              </a:cxnLst>
              <a:rect l="T15" t="T16" r="T17" b="T18"/>
              <a:pathLst>
                <a:path w="252" h="63">
                  <a:moveTo>
                    <a:pt x="0" y="0"/>
                  </a:moveTo>
                  <a:lnTo>
                    <a:pt x="252" y="0"/>
                  </a:lnTo>
                  <a:lnTo>
                    <a:pt x="221" y="63"/>
                  </a:lnTo>
                  <a:lnTo>
                    <a:pt x="32" y="63"/>
                  </a:lnTo>
                  <a:lnTo>
                    <a:pt x="0" y="0"/>
                  </a:lnTo>
                  <a:close/>
                </a:path>
              </a:pathLst>
            </a:custGeom>
            <a:solidFill>
              <a:srgbClr val="92D050"/>
            </a:solidFill>
            <a:ln w="9525">
              <a:noFill/>
              <a:round/>
              <a:headEnd/>
              <a:tailEnd/>
            </a:ln>
          </p:spPr>
          <p:txBody>
            <a:bodyPr/>
            <a:lstStyle/>
            <a:p>
              <a:endParaRPr lang="en-US"/>
            </a:p>
          </p:txBody>
        </p:sp>
        <p:sp>
          <p:nvSpPr>
            <p:cNvPr id="329" name="Freeform 415"/>
            <p:cNvSpPr>
              <a:spLocks/>
            </p:cNvSpPr>
            <p:nvPr/>
          </p:nvSpPr>
          <p:spPr bwMode="auto">
            <a:xfrm>
              <a:off x="1714891" y="4335463"/>
              <a:ext cx="316352" cy="84137"/>
            </a:xfrm>
            <a:custGeom>
              <a:avLst/>
              <a:gdLst>
                <a:gd name="T0" fmla="*/ 0 w 252"/>
                <a:gd name="T1" fmla="*/ 0 h 63"/>
                <a:gd name="T2" fmla="*/ 2147483647 w 252"/>
                <a:gd name="T3" fmla="*/ 0 h 63"/>
                <a:gd name="T4" fmla="*/ 2147483647 w 252"/>
                <a:gd name="T5" fmla="*/ 2147483647 h 63"/>
                <a:gd name="T6" fmla="*/ 2147483647 w 252"/>
                <a:gd name="T7" fmla="*/ 2147483647 h 63"/>
                <a:gd name="T8" fmla="*/ 0 w 252"/>
                <a:gd name="T9" fmla="*/ 0 h 63"/>
                <a:gd name="T10" fmla="*/ 0 60000 65536"/>
                <a:gd name="T11" fmla="*/ 0 60000 65536"/>
                <a:gd name="T12" fmla="*/ 0 60000 65536"/>
                <a:gd name="T13" fmla="*/ 0 60000 65536"/>
                <a:gd name="T14" fmla="*/ 0 60000 65536"/>
                <a:gd name="T15" fmla="*/ 0 w 252"/>
                <a:gd name="T16" fmla="*/ 0 h 63"/>
                <a:gd name="T17" fmla="*/ 252 w 252"/>
                <a:gd name="T18" fmla="*/ 63 h 63"/>
              </a:gdLst>
              <a:ahLst/>
              <a:cxnLst>
                <a:cxn ang="T10">
                  <a:pos x="T0" y="T1"/>
                </a:cxn>
                <a:cxn ang="T11">
                  <a:pos x="T2" y="T3"/>
                </a:cxn>
                <a:cxn ang="T12">
                  <a:pos x="T4" y="T5"/>
                </a:cxn>
                <a:cxn ang="T13">
                  <a:pos x="T6" y="T7"/>
                </a:cxn>
                <a:cxn ang="T14">
                  <a:pos x="T8" y="T9"/>
                </a:cxn>
              </a:cxnLst>
              <a:rect l="T15" t="T16" r="T17" b="T18"/>
              <a:pathLst>
                <a:path w="252" h="63">
                  <a:moveTo>
                    <a:pt x="0" y="0"/>
                  </a:moveTo>
                  <a:lnTo>
                    <a:pt x="252" y="0"/>
                  </a:lnTo>
                  <a:lnTo>
                    <a:pt x="221" y="63"/>
                  </a:lnTo>
                  <a:lnTo>
                    <a:pt x="32" y="63"/>
                  </a:lnTo>
                  <a:lnTo>
                    <a:pt x="0" y="0"/>
                  </a:lnTo>
                </a:path>
              </a:pathLst>
            </a:custGeom>
            <a:noFill/>
            <a:ln w="11113">
              <a:solidFill>
                <a:srgbClr val="000000"/>
              </a:solidFill>
              <a:round/>
              <a:headEnd/>
              <a:tailEnd/>
            </a:ln>
          </p:spPr>
          <p:txBody>
            <a:bodyPr/>
            <a:lstStyle/>
            <a:p>
              <a:endParaRPr lang="en-US"/>
            </a:p>
          </p:txBody>
        </p:sp>
        <p:sp>
          <p:nvSpPr>
            <p:cNvPr id="330" name="Freeform 426"/>
            <p:cNvSpPr>
              <a:spLocks/>
            </p:cNvSpPr>
            <p:nvPr/>
          </p:nvSpPr>
          <p:spPr bwMode="auto">
            <a:xfrm>
              <a:off x="1789090" y="4276725"/>
              <a:ext cx="40101" cy="57150"/>
            </a:xfrm>
            <a:custGeom>
              <a:avLst/>
              <a:gdLst>
                <a:gd name="T0" fmla="*/ 2147483647 w 32"/>
                <a:gd name="T1" fmla="*/ 2147483647 h 42"/>
                <a:gd name="T2" fmla="*/ 2147483647 w 32"/>
                <a:gd name="T3" fmla="*/ 0 h 42"/>
                <a:gd name="T4" fmla="*/ 2147483647 w 32"/>
                <a:gd name="T5" fmla="*/ 0 h 42"/>
                <a:gd name="T6" fmla="*/ 2147483647 w 32"/>
                <a:gd name="T7" fmla="*/ 2147483647 h 42"/>
                <a:gd name="T8" fmla="*/ 2147483647 w 32"/>
                <a:gd name="T9" fmla="*/ 2147483647 h 42"/>
                <a:gd name="T10" fmla="*/ 0 w 32"/>
                <a:gd name="T11" fmla="*/ 0 h 42"/>
                <a:gd name="T12" fmla="*/ 0 w 32"/>
                <a:gd name="T13" fmla="*/ 0 h 42"/>
                <a:gd name="T14" fmla="*/ 2147483647 w 32"/>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42"/>
                <a:gd name="T26" fmla="*/ 32 w 32"/>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42">
                  <a:moveTo>
                    <a:pt x="14" y="42"/>
                  </a:moveTo>
                  <a:lnTo>
                    <a:pt x="32" y="0"/>
                  </a:lnTo>
                  <a:lnTo>
                    <a:pt x="14" y="21"/>
                  </a:lnTo>
                  <a:lnTo>
                    <a:pt x="0" y="0"/>
                  </a:lnTo>
                  <a:lnTo>
                    <a:pt x="14" y="42"/>
                  </a:lnTo>
                </a:path>
              </a:pathLst>
            </a:custGeom>
            <a:noFill/>
            <a:ln w="4763">
              <a:solidFill>
                <a:srgbClr val="C00000"/>
              </a:solidFill>
              <a:round/>
              <a:headEnd/>
              <a:tailEnd/>
            </a:ln>
          </p:spPr>
          <p:txBody>
            <a:bodyPr/>
            <a:lstStyle/>
            <a:p>
              <a:endParaRPr lang="en-US"/>
            </a:p>
          </p:txBody>
        </p:sp>
        <p:sp>
          <p:nvSpPr>
            <p:cNvPr id="331" name="Freeform 422"/>
            <p:cNvSpPr>
              <a:spLocks/>
            </p:cNvSpPr>
            <p:nvPr/>
          </p:nvSpPr>
          <p:spPr bwMode="auto">
            <a:xfrm flipH="1">
              <a:off x="1600591" y="4200524"/>
              <a:ext cx="206372" cy="118835"/>
            </a:xfrm>
            <a:custGeom>
              <a:avLst/>
              <a:gdLst>
                <a:gd name="T0" fmla="*/ 2147483647 w 234"/>
                <a:gd name="T1" fmla="*/ 0 h 143"/>
                <a:gd name="T2" fmla="*/ 0 w 234"/>
                <a:gd name="T3" fmla="*/ 0 h 143"/>
                <a:gd name="T4" fmla="*/ 0 w 234"/>
                <a:gd name="T5" fmla="*/ 2147483647 h 143"/>
                <a:gd name="T6" fmla="*/ 0 60000 65536"/>
                <a:gd name="T7" fmla="*/ 0 60000 65536"/>
                <a:gd name="T8" fmla="*/ 0 60000 65536"/>
                <a:gd name="T9" fmla="*/ 0 w 234"/>
                <a:gd name="T10" fmla="*/ 0 h 143"/>
                <a:gd name="T11" fmla="*/ 234 w 234"/>
                <a:gd name="T12" fmla="*/ 143 h 143"/>
              </a:gdLst>
              <a:ahLst/>
              <a:cxnLst>
                <a:cxn ang="T6">
                  <a:pos x="T0" y="T1"/>
                </a:cxn>
                <a:cxn ang="T7">
                  <a:pos x="T2" y="T3"/>
                </a:cxn>
                <a:cxn ang="T8">
                  <a:pos x="T4" y="T5"/>
                </a:cxn>
              </a:cxnLst>
              <a:rect l="T9" t="T10" r="T11" b="T12"/>
              <a:pathLst>
                <a:path w="234" h="143">
                  <a:moveTo>
                    <a:pt x="234" y="0"/>
                  </a:moveTo>
                  <a:lnTo>
                    <a:pt x="0" y="0"/>
                  </a:lnTo>
                  <a:lnTo>
                    <a:pt x="0" y="143"/>
                  </a:lnTo>
                </a:path>
              </a:pathLst>
            </a:custGeom>
            <a:noFill/>
            <a:ln w="4763">
              <a:solidFill>
                <a:srgbClr val="C00000"/>
              </a:solidFill>
              <a:round/>
              <a:headEnd/>
              <a:tailEnd/>
            </a:ln>
          </p:spPr>
          <p:txBody>
            <a:bodyPr/>
            <a:lstStyle/>
            <a:p>
              <a:endParaRPr lang="en-US"/>
            </a:p>
          </p:txBody>
        </p:sp>
        <p:sp>
          <p:nvSpPr>
            <p:cNvPr id="332" name="Rectangle 427"/>
            <p:cNvSpPr>
              <a:spLocks noChangeArrowheads="1"/>
            </p:cNvSpPr>
            <p:nvPr/>
          </p:nvSpPr>
          <p:spPr bwMode="auto">
            <a:xfrm>
              <a:off x="949716" y="4152900"/>
              <a:ext cx="626775" cy="107722"/>
            </a:xfrm>
            <a:prstGeom prst="rect">
              <a:avLst/>
            </a:prstGeom>
            <a:noFill/>
            <a:ln w="9525">
              <a:noFill/>
              <a:miter lim="800000"/>
              <a:headEnd/>
              <a:tailEnd/>
            </a:ln>
          </p:spPr>
          <p:txBody>
            <a:bodyPr wrap="none" lIns="0" tIns="0" rIns="0" bIns="0">
              <a:spAutoFit/>
            </a:bodyPr>
            <a:lstStyle/>
            <a:p>
              <a:pPr eaLnBrk="0" hangingPunct="0"/>
              <a:r>
                <a:rPr lang="en-US" sz="700" b="0" dirty="0">
                  <a:solidFill>
                    <a:srgbClr val="C00000"/>
                  </a:solidFill>
                </a:rPr>
                <a:t>BNE(R31,0,XP)</a:t>
              </a:r>
              <a:endParaRPr lang="en-US" sz="2400" b="0" dirty="0">
                <a:solidFill>
                  <a:srgbClr val="C00000"/>
                </a:solidFill>
              </a:endParaRPr>
            </a:p>
          </p:txBody>
        </p:sp>
        <p:sp>
          <p:nvSpPr>
            <p:cNvPr id="333" name="Rectangle 421"/>
            <p:cNvSpPr>
              <a:spLocks noChangeArrowheads="1"/>
            </p:cNvSpPr>
            <p:nvPr/>
          </p:nvSpPr>
          <p:spPr bwMode="auto">
            <a:xfrm>
              <a:off x="1219591" y="4311650"/>
              <a:ext cx="340838" cy="107722"/>
            </a:xfrm>
            <a:prstGeom prst="rect">
              <a:avLst/>
            </a:prstGeom>
            <a:noFill/>
            <a:ln w="9525">
              <a:noFill/>
              <a:miter lim="800000"/>
              <a:headEnd/>
              <a:tailEnd/>
            </a:ln>
          </p:spPr>
          <p:txBody>
            <a:bodyPr wrap="none" lIns="0" tIns="0" rIns="0" bIns="0">
              <a:spAutoFit/>
            </a:bodyPr>
            <a:lstStyle/>
            <a:p>
              <a:pPr eaLnBrk="0" hangingPunct="0"/>
              <a:r>
                <a:rPr lang="en-US" sz="700" b="0" dirty="0" err="1">
                  <a:solidFill>
                    <a:srgbClr val="FF0000"/>
                  </a:solidFill>
                </a:rPr>
                <a:t>IRSrc</a:t>
              </a:r>
              <a:r>
                <a:rPr lang="en-US" sz="700" baseline="30000" dirty="0" err="1">
                  <a:solidFill>
                    <a:srgbClr val="FF0000"/>
                  </a:solidFill>
                </a:rPr>
                <a:t>ALU</a:t>
              </a:r>
              <a:endParaRPr lang="en-US" sz="2000" b="0" baseline="30000" dirty="0">
                <a:solidFill>
                  <a:srgbClr val="FF0000"/>
                </a:solidFill>
              </a:endParaRPr>
            </a:p>
          </p:txBody>
        </p:sp>
      </p:grpSp>
      <p:grpSp>
        <p:nvGrpSpPr>
          <p:cNvPr id="252" name="Group 334"/>
          <p:cNvGrpSpPr/>
          <p:nvPr/>
        </p:nvGrpSpPr>
        <p:grpSpPr>
          <a:xfrm>
            <a:off x="949716" y="4800600"/>
            <a:ext cx="1085459" cy="387122"/>
            <a:chOff x="949716" y="4032478"/>
            <a:chExt cx="1085459" cy="387122"/>
          </a:xfrm>
        </p:grpSpPr>
        <p:sp>
          <p:nvSpPr>
            <p:cNvPr id="336" name="Line 418"/>
            <p:cNvSpPr>
              <a:spLocks noChangeShapeType="1"/>
            </p:cNvSpPr>
            <p:nvPr/>
          </p:nvSpPr>
          <p:spPr bwMode="auto">
            <a:xfrm>
              <a:off x="1595036" y="4383088"/>
              <a:ext cx="100995" cy="1587"/>
            </a:xfrm>
            <a:prstGeom prst="line">
              <a:avLst/>
            </a:prstGeom>
            <a:noFill/>
            <a:ln w="4763">
              <a:solidFill>
                <a:srgbClr val="FF0000"/>
              </a:solidFill>
              <a:round/>
              <a:headEnd/>
              <a:tailEnd/>
            </a:ln>
          </p:spPr>
          <p:txBody>
            <a:bodyPr/>
            <a:lstStyle/>
            <a:p>
              <a:endParaRPr lang="en-US">
                <a:solidFill>
                  <a:srgbClr val="C00000"/>
                </a:solidFill>
              </a:endParaRPr>
            </a:p>
          </p:txBody>
        </p:sp>
        <p:sp>
          <p:nvSpPr>
            <p:cNvPr id="337" name="Freeform 419"/>
            <p:cNvSpPr>
              <a:spLocks/>
            </p:cNvSpPr>
            <p:nvPr/>
          </p:nvSpPr>
          <p:spPr bwMode="auto">
            <a:xfrm flipH="1">
              <a:off x="1678208" y="4360863"/>
              <a:ext cx="53468" cy="38100"/>
            </a:xfrm>
            <a:custGeom>
              <a:avLst/>
              <a:gdLst>
                <a:gd name="T0" fmla="*/ 0 w 42"/>
                <a:gd name="T1" fmla="*/ 2147483647 h 28"/>
                <a:gd name="T2" fmla="*/ 2147483647 w 42"/>
                <a:gd name="T3" fmla="*/ 2147483647 h 28"/>
                <a:gd name="T4" fmla="*/ 2147483647 w 42"/>
                <a:gd name="T5" fmla="*/ 2147483647 h 28"/>
                <a:gd name="T6" fmla="*/ 2147483647 w 42"/>
                <a:gd name="T7" fmla="*/ 2147483647 h 28"/>
                <a:gd name="T8" fmla="*/ 2147483647 w 42"/>
                <a:gd name="T9" fmla="*/ 2147483647 h 28"/>
                <a:gd name="T10" fmla="*/ 2147483647 w 42"/>
                <a:gd name="T11" fmla="*/ 0 h 28"/>
                <a:gd name="T12" fmla="*/ 2147483647 w 42"/>
                <a:gd name="T13" fmla="*/ 0 h 28"/>
                <a:gd name="T14" fmla="*/ 0 w 42"/>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28"/>
                <a:gd name="T26" fmla="*/ 42 w 42"/>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28">
                  <a:moveTo>
                    <a:pt x="0" y="14"/>
                  </a:moveTo>
                  <a:lnTo>
                    <a:pt x="42" y="28"/>
                  </a:lnTo>
                  <a:lnTo>
                    <a:pt x="21" y="14"/>
                  </a:lnTo>
                  <a:lnTo>
                    <a:pt x="42" y="0"/>
                  </a:lnTo>
                  <a:lnTo>
                    <a:pt x="0" y="14"/>
                  </a:lnTo>
                  <a:close/>
                </a:path>
              </a:pathLst>
            </a:custGeom>
            <a:solidFill>
              <a:srgbClr val="000000"/>
            </a:solidFill>
            <a:ln w="9525">
              <a:solidFill>
                <a:srgbClr val="FF0000"/>
              </a:solidFill>
              <a:round/>
              <a:headEnd/>
              <a:tailEnd/>
            </a:ln>
          </p:spPr>
          <p:txBody>
            <a:bodyPr/>
            <a:lstStyle/>
            <a:p>
              <a:endParaRPr lang="en-US">
                <a:solidFill>
                  <a:srgbClr val="C00000"/>
                </a:solidFill>
              </a:endParaRPr>
            </a:p>
          </p:txBody>
        </p:sp>
        <p:sp>
          <p:nvSpPr>
            <p:cNvPr id="338" name="Freeform 420"/>
            <p:cNvSpPr>
              <a:spLocks/>
            </p:cNvSpPr>
            <p:nvPr/>
          </p:nvSpPr>
          <p:spPr bwMode="auto">
            <a:xfrm flipH="1">
              <a:off x="1678208" y="4365625"/>
              <a:ext cx="53468" cy="38100"/>
            </a:xfrm>
            <a:custGeom>
              <a:avLst/>
              <a:gdLst>
                <a:gd name="T0" fmla="*/ 0 w 42"/>
                <a:gd name="T1" fmla="*/ 2147483647 h 28"/>
                <a:gd name="T2" fmla="*/ 2147483647 w 42"/>
                <a:gd name="T3" fmla="*/ 2147483647 h 28"/>
                <a:gd name="T4" fmla="*/ 2147483647 w 42"/>
                <a:gd name="T5" fmla="*/ 2147483647 h 28"/>
                <a:gd name="T6" fmla="*/ 2147483647 w 42"/>
                <a:gd name="T7" fmla="*/ 2147483647 h 28"/>
                <a:gd name="T8" fmla="*/ 2147483647 w 42"/>
                <a:gd name="T9" fmla="*/ 2147483647 h 28"/>
                <a:gd name="T10" fmla="*/ 2147483647 w 42"/>
                <a:gd name="T11" fmla="*/ 0 h 28"/>
                <a:gd name="T12" fmla="*/ 2147483647 w 42"/>
                <a:gd name="T13" fmla="*/ 0 h 28"/>
                <a:gd name="T14" fmla="*/ 0 w 42"/>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28"/>
                <a:gd name="T26" fmla="*/ 42 w 42"/>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28">
                  <a:moveTo>
                    <a:pt x="0" y="14"/>
                  </a:moveTo>
                  <a:lnTo>
                    <a:pt x="42" y="28"/>
                  </a:lnTo>
                  <a:lnTo>
                    <a:pt x="21" y="14"/>
                  </a:lnTo>
                  <a:lnTo>
                    <a:pt x="42" y="0"/>
                  </a:lnTo>
                  <a:lnTo>
                    <a:pt x="0" y="14"/>
                  </a:lnTo>
                </a:path>
              </a:pathLst>
            </a:custGeom>
            <a:noFill/>
            <a:ln w="4763">
              <a:solidFill>
                <a:srgbClr val="FF0000"/>
              </a:solidFill>
              <a:round/>
              <a:headEnd/>
              <a:tailEnd/>
            </a:ln>
          </p:spPr>
          <p:txBody>
            <a:bodyPr/>
            <a:lstStyle/>
            <a:p>
              <a:endParaRPr lang="en-US">
                <a:solidFill>
                  <a:srgbClr val="C00000"/>
                </a:solidFill>
              </a:endParaRPr>
            </a:p>
          </p:txBody>
        </p:sp>
        <p:sp>
          <p:nvSpPr>
            <p:cNvPr id="339" name="Freeform 422"/>
            <p:cNvSpPr>
              <a:spLocks/>
            </p:cNvSpPr>
            <p:nvPr/>
          </p:nvSpPr>
          <p:spPr bwMode="auto">
            <a:xfrm flipH="1">
              <a:off x="1676790" y="4083050"/>
              <a:ext cx="215235" cy="236538"/>
            </a:xfrm>
            <a:custGeom>
              <a:avLst/>
              <a:gdLst>
                <a:gd name="T0" fmla="*/ 2147483647 w 234"/>
                <a:gd name="T1" fmla="*/ 0 h 143"/>
                <a:gd name="T2" fmla="*/ 0 w 234"/>
                <a:gd name="T3" fmla="*/ 0 h 143"/>
                <a:gd name="T4" fmla="*/ 0 w 234"/>
                <a:gd name="T5" fmla="*/ 2147483647 h 143"/>
                <a:gd name="T6" fmla="*/ 0 60000 65536"/>
                <a:gd name="T7" fmla="*/ 0 60000 65536"/>
                <a:gd name="T8" fmla="*/ 0 60000 65536"/>
                <a:gd name="T9" fmla="*/ 0 w 234"/>
                <a:gd name="T10" fmla="*/ 0 h 143"/>
                <a:gd name="T11" fmla="*/ 234 w 234"/>
                <a:gd name="T12" fmla="*/ 143 h 143"/>
              </a:gdLst>
              <a:ahLst/>
              <a:cxnLst>
                <a:cxn ang="T6">
                  <a:pos x="T0" y="T1"/>
                </a:cxn>
                <a:cxn ang="T7">
                  <a:pos x="T2" y="T3"/>
                </a:cxn>
                <a:cxn ang="T8">
                  <a:pos x="T4" y="T5"/>
                </a:cxn>
              </a:cxnLst>
              <a:rect l="T9" t="T10" r="T11" b="T12"/>
              <a:pathLst>
                <a:path w="234" h="143">
                  <a:moveTo>
                    <a:pt x="234" y="0"/>
                  </a:moveTo>
                  <a:lnTo>
                    <a:pt x="0" y="0"/>
                  </a:lnTo>
                  <a:lnTo>
                    <a:pt x="0" y="143"/>
                  </a:lnTo>
                </a:path>
              </a:pathLst>
            </a:custGeom>
            <a:noFill/>
            <a:ln w="4763">
              <a:solidFill>
                <a:schemeClr val="tx1">
                  <a:lumMod val="50000"/>
                  <a:lumOff val="50000"/>
                </a:schemeClr>
              </a:solidFill>
              <a:round/>
              <a:headEnd/>
              <a:tailEnd/>
            </a:ln>
          </p:spPr>
          <p:txBody>
            <a:bodyPr/>
            <a:lstStyle/>
            <a:p>
              <a:endParaRPr lang="en-US"/>
            </a:p>
          </p:txBody>
        </p:sp>
        <p:sp>
          <p:nvSpPr>
            <p:cNvPr id="340" name="Freeform 423"/>
            <p:cNvSpPr>
              <a:spLocks/>
            </p:cNvSpPr>
            <p:nvPr/>
          </p:nvSpPr>
          <p:spPr bwMode="auto">
            <a:xfrm>
              <a:off x="1875689" y="4270375"/>
              <a:ext cx="38616" cy="57150"/>
            </a:xfrm>
            <a:custGeom>
              <a:avLst/>
              <a:gdLst>
                <a:gd name="T0" fmla="*/ 2147483647 w 31"/>
                <a:gd name="T1" fmla="*/ 2147483647 h 42"/>
                <a:gd name="T2" fmla="*/ 2147483647 w 31"/>
                <a:gd name="T3" fmla="*/ 0 h 42"/>
                <a:gd name="T4" fmla="*/ 2147483647 w 31"/>
                <a:gd name="T5" fmla="*/ 0 h 42"/>
                <a:gd name="T6" fmla="*/ 2147483647 w 31"/>
                <a:gd name="T7" fmla="*/ 2147483647 h 42"/>
                <a:gd name="T8" fmla="*/ 2147483647 w 31"/>
                <a:gd name="T9" fmla="*/ 2147483647 h 42"/>
                <a:gd name="T10" fmla="*/ 0 w 31"/>
                <a:gd name="T11" fmla="*/ 0 h 42"/>
                <a:gd name="T12" fmla="*/ 0 w 31"/>
                <a:gd name="T13" fmla="*/ 0 h 42"/>
                <a:gd name="T14" fmla="*/ 2147483647 w 31"/>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42"/>
                <a:gd name="T26" fmla="*/ 31 w 31"/>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42">
                  <a:moveTo>
                    <a:pt x="14" y="42"/>
                  </a:moveTo>
                  <a:lnTo>
                    <a:pt x="31" y="0"/>
                  </a:lnTo>
                  <a:lnTo>
                    <a:pt x="14" y="21"/>
                  </a:lnTo>
                  <a:lnTo>
                    <a:pt x="0" y="0"/>
                  </a:lnTo>
                  <a:lnTo>
                    <a:pt x="14" y="42"/>
                  </a:lnTo>
                  <a:close/>
                </a:path>
              </a:pathLst>
            </a:custGeom>
            <a:solidFill>
              <a:srgbClr val="000000"/>
            </a:solidFill>
            <a:ln w="9525">
              <a:solidFill>
                <a:schemeClr val="tx1">
                  <a:lumMod val="50000"/>
                  <a:lumOff val="50000"/>
                </a:schemeClr>
              </a:solidFill>
              <a:round/>
              <a:headEnd/>
              <a:tailEnd/>
            </a:ln>
          </p:spPr>
          <p:txBody>
            <a:bodyPr/>
            <a:lstStyle/>
            <a:p>
              <a:endParaRPr lang="en-US"/>
            </a:p>
          </p:txBody>
        </p:sp>
        <p:sp>
          <p:nvSpPr>
            <p:cNvPr id="341" name="Freeform 424"/>
            <p:cNvSpPr>
              <a:spLocks/>
            </p:cNvSpPr>
            <p:nvPr/>
          </p:nvSpPr>
          <p:spPr bwMode="auto">
            <a:xfrm>
              <a:off x="1875689" y="4270375"/>
              <a:ext cx="38616" cy="57150"/>
            </a:xfrm>
            <a:custGeom>
              <a:avLst/>
              <a:gdLst>
                <a:gd name="T0" fmla="*/ 2147483647 w 31"/>
                <a:gd name="T1" fmla="*/ 2147483647 h 42"/>
                <a:gd name="T2" fmla="*/ 2147483647 w 31"/>
                <a:gd name="T3" fmla="*/ 0 h 42"/>
                <a:gd name="T4" fmla="*/ 2147483647 w 31"/>
                <a:gd name="T5" fmla="*/ 0 h 42"/>
                <a:gd name="T6" fmla="*/ 2147483647 w 31"/>
                <a:gd name="T7" fmla="*/ 2147483647 h 42"/>
                <a:gd name="T8" fmla="*/ 2147483647 w 31"/>
                <a:gd name="T9" fmla="*/ 2147483647 h 42"/>
                <a:gd name="T10" fmla="*/ 0 w 31"/>
                <a:gd name="T11" fmla="*/ 0 h 42"/>
                <a:gd name="T12" fmla="*/ 0 w 31"/>
                <a:gd name="T13" fmla="*/ 0 h 42"/>
                <a:gd name="T14" fmla="*/ 2147483647 w 31"/>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42"/>
                <a:gd name="T26" fmla="*/ 31 w 31"/>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42">
                  <a:moveTo>
                    <a:pt x="14" y="42"/>
                  </a:moveTo>
                  <a:lnTo>
                    <a:pt x="31" y="0"/>
                  </a:lnTo>
                  <a:lnTo>
                    <a:pt x="14" y="21"/>
                  </a:lnTo>
                  <a:lnTo>
                    <a:pt x="0" y="0"/>
                  </a:lnTo>
                  <a:lnTo>
                    <a:pt x="14" y="42"/>
                  </a:lnTo>
                </a:path>
              </a:pathLst>
            </a:custGeom>
            <a:noFill/>
            <a:ln w="4763">
              <a:solidFill>
                <a:schemeClr val="tx1">
                  <a:lumMod val="50000"/>
                  <a:lumOff val="50000"/>
                </a:schemeClr>
              </a:solidFill>
              <a:round/>
              <a:headEnd/>
              <a:tailEnd/>
            </a:ln>
          </p:spPr>
          <p:txBody>
            <a:bodyPr/>
            <a:lstStyle/>
            <a:p>
              <a:endParaRPr lang="en-US"/>
            </a:p>
          </p:txBody>
        </p:sp>
        <p:sp>
          <p:nvSpPr>
            <p:cNvPr id="342" name="Freeform 425"/>
            <p:cNvSpPr>
              <a:spLocks/>
            </p:cNvSpPr>
            <p:nvPr/>
          </p:nvSpPr>
          <p:spPr bwMode="auto">
            <a:xfrm>
              <a:off x="1949949" y="4270375"/>
              <a:ext cx="40101" cy="57150"/>
            </a:xfrm>
            <a:custGeom>
              <a:avLst/>
              <a:gdLst>
                <a:gd name="T0" fmla="*/ 2147483647 w 32"/>
                <a:gd name="T1" fmla="*/ 2147483647 h 42"/>
                <a:gd name="T2" fmla="*/ 2147483647 w 32"/>
                <a:gd name="T3" fmla="*/ 0 h 42"/>
                <a:gd name="T4" fmla="*/ 2147483647 w 32"/>
                <a:gd name="T5" fmla="*/ 0 h 42"/>
                <a:gd name="T6" fmla="*/ 2147483647 w 32"/>
                <a:gd name="T7" fmla="*/ 2147483647 h 42"/>
                <a:gd name="T8" fmla="*/ 2147483647 w 32"/>
                <a:gd name="T9" fmla="*/ 2147483647 h 42"/>
                <a:gd name="T10" fmla="*/ 0 w 32"/>
                <a:gd name="T11" fmla="*/ 0 h 42"/>
                <a:gd name="T12" fmla="*/ 0 w 32"/>
                <a:gd name="T13" fmla="*/ 0 h 42"/>
                <a:gd name="T14" fmla="*/ 2147483647 w 32"/>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42"/>
                <a:gd name="T26" fmla="*/ 32 w 32"/>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42">
                  <a:moveTo>
                    <a:pt x="14" y="42"/>
                  </a:moveTo>
                  <a:lnTo>
                    <a:pt x="32"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343" name="Freeform 426"/>
            <p:cNvSpPr>
              <a:spLocks/>
            </p:cNvSpPr>
            <p:nvPr/>
          </p:nvSpPr>
          <p:spPr bwMode="auto">
            <a:xfrm>
              <a:off x="1949949" y="4270375"/>
              <a:ext cx="40101" cy="57150"/>
            </a:xfrm>
            <a:custGeom>
              <a:avLst/>
              <a:gdLst>
                <a:gd name="T0" fmla="*/ 2147483647 w 32"/>
                <a:gd name="T1" fmla="*/ 2147483647 h 42"/>
                <a:gd name="T2" fmla="*/ 2147483647 w 32"/>
                <a:gd name="T3" fmla="*/ 0 h 42"/>
                <a:gd name="T4" fmla="*/ 2147483647 w 32"/>
                <a:gd name="T5" fmla="*/ 0 h 42"/>
                <a:gd name="T6" fmla="*/ 2147483647 w 32"/>
                <a:gd name="T7" fmla="*/ 2147483647 h 42"/>
                <a:gd name="T8" fmla="*/ 2147483647 w 32"/>
                <a:gd name="T9" fmla="*/ 2147483647 h 42"/>
                <a:gd name="T10" fmla="*/ 0 w 32"/>
                <a:gd name="T11" fmla="*/ 0 h 42"/>
                <a:gd name="T12" fmla="*/ 0 w 32"/>
                <a:gd name="T13" fmla="*/ 0 h 42"/>
                <a:gd name="T14" fmla="*/ 2147483647 w 32"/>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42"/>
                <a:gd name="T26" fmla="*/ 32 w 32"/>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42">
                  <a:moveTo>
                    <a:pt x="14" y="42"/>
                  </a:moveTo>
                  <a:lnTo>
                    <a:pt x="32"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344" name="Rectangle 427"/>
            <p:cNvSpPr>
              <a:spLocks noChangeArrowheads="1"/>
            </p:cNvSpPr>
            <p:nvPr/>
          </p:nvSpPr>
          <p:spPr bwMode="auto">
            <a:xfrm>
              <a:off x="1457427" y="4032478"/>
              <a:ext cx="193964" cy="107722"/>
            </a:xfrm>
            <a:prstGeom prst="rect">
              <a:avLst/>
            </a:prstGeom>
            <a:noFill/>
            <a:ln w="9525">
              <a:noFill/>
              <a:miter lim="800000"/>
              <a:headEnd/>
              <a:tailEnd/>
            </a:ln>
          </p:spPr>
          <p:txBody>
            <a:bodyPr wrap="none" lIns="0" tIns="0" rIns="0" bIns="0">
              <a:spAutoFit/>
            </a:bodyPr>
            <a:lstStyle/>
            <a:p>
              <a:pPr eaLnBrk="0" hangingPunct="0"/>
              <a:r>
                <a:rPr lang="en-US" sz="700" b="0" dirty="0"/>
                <a:t>NOP</a:t>
              </a:r>
              <a:endParaRPr lang="en-US" sz="2400" b="0" dirty="0"/>
            </a:p>
          </p:txBody>
        </p:sp>
        <p:sp>
          <p:nvSpPr>
            <p:cNvPr id="345" name="Freeform 414"/>
            <p:cNvSpPr>
              <a:spLocks/>
            </p:cNvSpPr>
            <p:nvPr/>
          </p:nvSpPr>
          <p:spPr bwMode="auto">
            <a:xfrm>
              <a:off x="1718823" y="4335463"/>
              <a:ext cx="316352" cy="84137"/>
            </a:xfrm>
            <a:custGeom>
              <a:avLst/>
              <a:gdLst>
                <a:gd name="T0" fmla="*/ 0 w 252"/>
                <a:gd name="T1" fmla="*/ 0 h 63"/>
                <a:gd name="T2" fmla="*/ 2147483647 w 252"/>
                <a:gd name="T3" fmla="*/ 0 h 63"/>
                <a:gd name="T4" fmla="*/ 2147483647 w 252"/>
                <a:gd name="T5" fmla="*/ 2147483647 h 63"/>
                <a:gd name="T6" fmla="*/ 2147483647 w 252"/>
                <a:gd name="T7" fmla="*/ 2147483647 h 63"/>
                <a:gd name="T8" fmla="*/ 0 w 252"/>
                <a:gd name="T9" fmla="*/ 0 h 63"/>
                <a:gd name="T10" fmla="*/ 0 60000 65536"/>
                <a:gd name="T11" fmla="*/ 0 60000 65536"/>
                <a:gd name="T12" fmla="*/ 0 60000 65536"/>
                <a:gd name="T13" fmla="*/ 0 60000 65536"/>
                <a:gd name="T14" fmla="*/ 0 60000 65536"/>
                <a:gd name="T15" fmla="*/ 0 w 252"/>
                <a:gd name="T16" fmla="*/ 0 h 63"/>
                <a:gd name="T17" fmla="*/ 252 w 252"/>
                <a:gd name="T18" fmla="*/ 63 h 63"/>
              </a:gdLst>
              <a:ahLst/>
              <a:cxnLst>
                <a:cxn ang="T10">
                  <a:pos x="T0" y="T1"/>
                </a:cxn>
                <a:cxn ang="T11">
                  <a:pos x="T2" y="T3"/>
                </a:cxn>
                <a:cxn ang="T12">
                  <a:pos x="T4" y="T5"/>
                </a:cxn>
                <a:cxn ang="T13">
                  <a:pos x="T6" y="T7"/>
                </a:cxn>
                <a:cxn ang="T14">
                  <a:pos x="T8" y="T9"/>
                </a:cxn>
              </a:cxnLst>
              <a:rect l="T15" t="T16" r="T17" b="T18"/>
              <a:pathLst>
                <a:path w="252" h="63">
                  <a:moveTo>
                    <a:pt x="0" y="0"/>
                  </a:moveTo>
                  <a:lnTo>
                    <a:pt x="252" y="0"/>
                  </a:lnTo>
                  <a:lnTo>
                    <a:pt x="221" y="63"/>
                  </a:lnTo>
                  <a:lnTo>
                    <a:pt x="32" y="63"/>
                  </a:lnTo>
                  <a:lnTo>
                    <a:pt x="0" y="0"/>
                  </a:lnTo>
                  <a:close/>
                </a:path>
              </a:pathLst>
            </a:custGeom>
            <a:solidFill>
              <a:srgbClr val="92D050"/>
            </a:solidFill>
            <a:ln w="9525">
              <a:noFill/>
              <a:round/>
              <a:headEnd/>
              <a:tailEnd/>
            </a:ln>
          </p:spPr>
          <p:txBody>
            <a:bodyPr/>
            <a:lstStyle/>
            <a:p>
              <a:endParaRPr lang="en-US"/>
            </a:p>
          </p:txBody>
        </p:sp>
        <p:sp>
          <p:nvSpPr>
            <p:cNvPr id="346" name="Freeform 415"/>
            <p:cNvSpPr>
              <a:spLocks/>
            </p:cNvSpPr>
            <p:nvPr/>
          </p:nvSpPr>
          <p:spPr bwMode="auto">
            <a:xfrm>
              <a:off x="1714891" y="4335463"/>
              <a:ext cx="316352" cy="84137"/>
            </a:xfrm>
            <a:custGeom>
              <a:avLst/>
              <a:gdLst>
                <a:gd name="T0" fmla="*/ 0 w 252"/>
                <a:gd name="T1" fmla="*/ 0 h 63"/>
                <a:gd name="T2" fmla="*/ 2147483647 w 252"/>
                <a:gd name="T3" fmla="*/ 0 h 63"/>
                <a:gd name="T4" fmla="*/ 2147483647 w 252"/>
                <a:gd name="T5" fmla="*/ 2147483647 h 63"/>
                <a:gd name="T6" fmla="*/ 2147483647 w 252"/>
                <a:gd name="T7" fmla="*/ 2147483647 h 63"/>
                <a:gd name="T8" fmla="*/ 0 w 252"/>
                <a:gd name="T9" fmla="*/ 0 h 63"/>
                <a:gd name="T10" fmla="*/ 0 60000 65536"/>
                <a:gd name="T11" fmla="*/ 0 60000 65536"/>
                <a:gd name="T12" fmla="*/ 0 60000 65536"/>
                <a:gd name="T13" fmla="*/ 0 60000 65536"/>
                <a:gd name="T14" fmla="*/ 0 60000 65536"/>
                <a:gd name="T15" fmla="*/ 0 w 252"/>
                <a:gd name="T16" fmla="*/ 0 h 63"/>
                <a:gd name="T17" fmla="*/ 252 w 252"/>
                <a:gd name="T18" fmla="*/ 63 h 63"/>
              </a:gdLst>
              <a:ahLst/>
              <a:cxnLst>
                <a:cxn ang="T10">
                  <a:pos x="T0" y="T1"/>
                </a:cxn>
                <a:cxn ang="T11">
                  <a:pos x="T2" y="T3"/>
                </a:cxn>
                <a:cxn ang="T12">
                  <a:pos x="T4" y="T5"/>
                </a:cxn>
                <a:cxn ang="T13">
                  <a:pos x="T6" y="T7"/>
                </a:cxn>
                <a:cxn ang="T14">
                  <a:pos x="T8" y="T9"/>
                </a:cxn>
              </a:cxnLst>
              <a:rect l="T15" t="T16" r="T17" b="T18"/>
              <a:pathLst>
                <a:path w="252" h="63">
                  <a:moveTo>
                    <a:pt x="0" y="0"/>
                  </a:moveTo>
                  <a:lnTo>
                    <a:pt x="252" y="0"/>
                  </a:lnTo>
                  <a:lnTo>
                    <a:pt x="221" y="63"/>
                  </a:lnTo>
                  <a:lnTo>
                    <a:pt x="32" y="63"/>
                  </a:lnTo>
                  <a:lnTo>
                    <a:pt x="0" y="0"/>
                  </a:lnTo>
                </a:path>
              </a:pathLst>
            </a:custGeom>
            <a:noFill/>
            <a:ln w="11113">
              <a:solidFill>
                <a:srgbClr val="000000"/>
              </a:solidFill>
              <a:round/>
              <a:headEnd/>
              <a:tailEnd/>
            </a:ln>
          </p:spPr>
          <p:txBody>
            <a:bodyPr/>
            <a:lstStyle/>
            <a:p>
              <a:endParaRPr lang="en-US"/>
            </a:p>
          </p:txBody>
        </p:sp>
        <p:sp>
          <p:nvSpPr>
            <p:cNvPr id="347" name="Freeform 426"/>
            <p:cNvSpPr>
              <a:spLocks/>
            </p:cNvSpPr>
            <p:nvPr/>
          </p:nvSpPr>
          <p:spPr bwMode="auto">
            <a:xfrm>
              <a:off x="1789090" y="4276725"/>
              <a:ext cx="40101" cy="57150"/>
            </a:xfrm>
            <a:custGeom>
              <a:avLst/>
              <a:gdLst>
                <a:gd name="T0" fmla="*/ 2147483647 w 32"/>
                <a:gd name="T1" fmla="*/ 2147483647 h 42"/>
                <a:gd name="T2" fmla="*/ 2147483647 w 32"/>
                <a:gd name="T3" fmla="*/ 0 h 42"/>
                <a:gd name="T4" fmla="*/ 2147483647 w 32"/>
                <a:gd name="T5" fmla="*/ 0 h 42"/>
                <a:gd name="T6" fmla="*/ 2147483647 w 32"/>
                <a:gd name="T7" fmla="*/ 2147483647 h 42"/>
                <a:gd name="T8" fmla="*/ 2147483647 w 32"/>
                <a:gd name="T9" fmla="*/ 2147483647 h 42"/>
                <a:gd name="T10" fmla="*/ 0 w 32"/>
                <a:gd name="T11" fmla="*/ 0 h 42"/>
                <a:gd name="T12" fmla="*/ 0 w 32"/>
                <a:gd name="T13" fmla="*/ 0 h 42"/>
                <a:gd name="T14" fmla="*/ 2147483647 w 32"/>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42"/>
                <a:gd name="T26" fmla="*/ 32 w 32"/>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42">
                  <a:moveTo>
                    <a:pt x="14" y="42"/>
                  </a:moveTo>
                  <a:lnTo>
                    <a:pt x="32" y="0"/>
                  </a:lnTo>
                  <a:lnTo>
                    <a:pt x="14" y="21"/>
                  </a:lnTo>
                  <a:lnTo>
                    <a:pt x="0" y="0"/>
                  </a:lnTo>
                  <a:lnTo>
                    <a:pt x="14" y="42"/>
                  </a:lnTo>
                </a:path>
              </a:pathLst>
            </a:custGeom>
            <a:noFill/>
            <a:ln w="4763">
              <a:solidFill>
                <a:srgbClr val="C00000"/>
              </a:solidFill>
              <a:round/>
              <a:headEnd/>
              <a:tailEnd/>
            </a:ln>
          </p:spPr>
          <p:txBody>
            <a:bodyPr/>
            <a:lstStyle/>
            <a:p>
              <a:endParaRPr lang="en-US"/>
            </a:p>
          </p:txBody>
        </p:sp>
        <p:sp>
          <p:nvSpPr>
            <p:cNvPr id="348" name="Freeform 422"/>
            <p:cNvSpPr>
              <a:spLocks/>
            </p:cNvSpPr>
            <p:nvPr/>
          </p:nvSpPr>
          <p:spPr bwMode="auto">
            <a:xfrm flipH="1">
              <a:off x="1600591" y="4200524"/>
              <a:ext cx="206372" cy="118835"/>
            </a:xfrm>
            <a:custGeom>
              <a:avLst/>
              <a:gdLst>
                <a:gd name="T0" fmla="*/ 2147483647 w 234"/>
                <a:gd name="T1" fmla="*/ 0 h 143"/>
                <a:gd name="T2" fmla="*/ 0 w 234"/>
                <a:gd name="T3" fmla="*/ 0 h 143"/>
                <a:gd name="T4" fmla="*/ 0 w 234"/>
                <a:gd name="T5" fmla="*/ 2147483647 h 143"/>
                <a:gd name="T6" fmla="*/ 0 60000 65536"/>
                <a:gd name="T7" fmla="*/ 0 60000 65536"/>
                <a:gd name="T8" fmla="*/ 0 60000 65536"/>
                <a:gd name="T9" fmla="*/ 0 w 234"/>
                <a:gd name="T10" fmla="*/ 0 h 143"/>
                <a:gd name="T11" fmla="*/ 234 w 234"/>
                <a:gd name="T12" fmla="*/ 143 h 143"/>
              </a:gdLst>
              <a:ahLst/>
              <a:cxnLst>
                <a:cxn ang="T6">
                  <a:pos x="T0" y="T1"/>
                </a:cxn>
                <a:cxn ang="T7">
                  <a:pos x="T2" y="T3"/>
                </a:cxn>
                <a:cxn ang="T8">
                  <a:pos x="T4" y="T5"/>
                </a:cxn>
              </a:cxnLst>
              <a:rect l="T9" t="T10" r="T11" b="T12"/>
              <a:pathLst>
                <a:path w="234" h="143">
                  <a:moveTo>
                    <a:pt x="234" y="0"/>
                  </a:moveTo>
                  <a:lnTo>
                    <a:pt x="0" y="0"/>
                  </a:lnTo>
                  <a:lnTo>
                    <a:pt x="0" y="143"/>
                  </a:lnTo>
                </a:path>
              </a:pathLst>
            </a:custGeom>
            <a:noFill/>
            <a:ln w="4763">
              <a:solidFill>
                <a:srgbClr val="C00000"/>
              </a:solidFill>
              <a:round/>
              <a:headEnd/>
              <a:tailEnd/>
            </a:ln>
          </p:spPr>
          <p:txBody>
            <a:bodyPr/>
            <a:lstStyle/>
            <a:p>
              <a:endParaRPr lang="en-US"/>
            </a:p>
          </p:txBody>
        </p:sp>
        <p:sp>
          <p:nvSpPr>
            <p:cNvPr id="349" name="Rectangle 427"/>
            <p:cNvSpPr>
              <a:spLocks noChangeArrowheads="1"/>
            </p:cNvSpPr>
            <p:nvPr/>
          </p:nvSpPr>
          <p:spPr bwMode="auto">
            <a:xfrm>
              <a:off x="949716" y="4152900"/>
              <a:ext cx="626775" cy="107722"/>
            </a:xfrm>
            <a:prstGeom prst="rect">
              <a:avLst/>
            </a:prstGeom>
            <a:noFill/>
            <a:ln w="9525">
              <a:noFill/>
              <a:miter lim="800000"/>
              <a:headEnd/>
              <a:tailEnd/>
            </a:ln>
          </p:spPr>
          <p:txBody>
            <a:bodyPr wrap="none" lIns="0" tIns="0" rIns="0" bIns="0">
              <a:spAutoFit/>
            </a:bodyPr>
            <a:lstStyle/>
            <a:p>
              <a:pPr eaLnBrk="0" hangingPunct="0"/>
              <a:r>
                <a:rPr lang="en-US" sz="700" b="0" dirty="0">
                  <a:solidFill>
                    <a:srgbClr val="C00000"/>
                  </a:solidFill>
                </a:rPr>
                <a:t>BNE(R31,0,XP)</a:t>
              </a:r>
              <a:endParaRPr lang="en-US" sz="2400" b="0" dirty="0">
                <a:solidFill>
                  <a:srgbClr val="C00000"/>
                </a:solidFill>
              </a:endParaRPr>
            </a:p>
          </p:txBody>
        </p:sp>
        <p:sp>
          <p:nvSpPr>
            <p:cNvPr id="350" name="Rectangle 421"/>
            <p:cNvSpPr>
              <a:spLocks noChangeArrowheads="1"/>
            </p:cNvSpPr>
            <p:nvPr/>
          </p:nvSpPr>
          <p:spPr bwMode="auto">
            <a:xfrm>
              <a:off x="1219591" y="4311650"/>
              <a:ext cx="364040" cy="107722"/>
            </a:xfrm>
            <a:prstGeom prst="rect">
              <a:avLst/>
            </a:prstGeom>
            <a:noFill/>
            <a:ln w="9525">
              <a:noFill/>
              <a:miter lim="800000"/>
              <a:headEnd/>
              <a:tailEnd/>
            </a:ln>
          </p:spPr>
          <p:txBody>
            <a:bodyPr wrap="none" lIns="0" tIns="0" rIns="0" bIns="0">
              <a:spAutoFit/>
            </a:bodyPr>
            <a:lstStyle/>
            <a:p>
              <a:pPr eaLnBrk="0" hangingPunct="0"/>
              <a:r>
                <a:rPr lang="en-US" sz="700" b="0" dirty="0" err="1">
                  <a:solidFill>
                    <a:srgbClr val="FF0000"/>
                  </a:solidFill>
                </a:rPr>
                <a:t>IRSrc</a:t>
              </a:r>
              <a:r>
                <a:rPr lang="en-US" sz="700" baseline="30000" dirty="0" err="1">
                  <a:solidFill>
                    <a:srgbClr val="FF0000"/>
                  </a:solidFill>
                </a:rPr>
                <a:t>MEM</a:t>
              </a:r>
              <a:endParaRPr lang="en-US" sz="2000" b="0" baseline="30000" dirty="0">
                <a:solidFill>
                  <a:srgbClr val="FF0000"/>
                </a:solidFill>
              </a:endParaRPr>
            </a:p>
          </p:txBody>
        </p:sp>
      </p:grpSp>
    </p:spTree>
    <p:extLst>
      <p:ext uri="{BB962C8B-B14F-4D97-AF65-F5344CB8AC3E}">
        <p14:creationId xmlns:p14="http://schemas.microsoft.com/office/powerpoint/2010/main" val="193905247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 name="Title 344"/>
          <p:cNvSpPr>
            <a:spLocks noGrp="1"/>
          </p:cNvSpPr>
          <p:nvPr>
            <p:ph type="title"/>
          </p:nvPr>
        </p:nvSpPr>
        <p:spPr/>
        <p:txBody>
          <a:bodyPr/>
          <a:lstStyle/>
          <a:p>
            <a:r>
              <a:rPr lang="en-US" dirty="0"/>
              <a:t>5-Stage Beta: Final Version</a:t>
            </a:r>
          </a:p>
        </p:txBody>
      </p:sp>
      <p:sp>
        <p:nvSpPr>
          <p:cNvPr id="346" name="Content Placeholder 345"/>
          <p:cNvSpPr>
            <a:spLocks noGrp="1"/>
          </p:cNvSpPr>
          <p:nvPr>
            <p:ph idx="1"/>
          </p:nvPr>
        </p:nvSpPr>
        <p:spPr>
          <a:xfrm>
            <a:off x="4648200" y="914400"/>
            <a:ext cx="4495800" cy="5486400"/>
          </a:xfrm>
        </p:spPr>
        <p:txBody>
          <a:bodyPr/>
          <a:lstStyle/>
          <a:p>
            <a:r>
              <a:rPr lang="en-US" dirty="0"/>
              <a:t>Data hazards:</a:t>
            </a:r>
          </a:p>
          <a:p>
            <a:pPr lvl="1"/>
            <a:r>
              <a:rPr lang="en-US" dirty="0"/>
              <a:t>Stall IF and RF (STALL=1 + </a:t>
            </a:r>
            <a:r>
              <a:rPr lang="en-US" dirty="0" err="1"/>
              <a:t>IRSrc</a:t>
            </a:r>
            <a:r>
              <a:rPr lang="en-US" baseline="30000" dirty="0" err="1"/>
              <a:t>RF</a:t>
            </a:r>
            <a:r>
              <a:rPr lang="en-US" dirty="0"/>
              <a:t>=NOP)</a:t>
            </a:r>
          </a:p>
          <a:p>
            <a:pPr lvl="1"/>
            <a:r>
              <a:rPr lang="en-US" dirty="0"/>
              <a:t>Bypass</a:t>
            </a:r>
          </a:p>
          <a:p>
            <a:r>
              <a:rPr lang="en-US" dirty="0"/>
              <a:t>Control hazards: Speculate PC+4 and</a:t>
            </a:r>
          </a:p>
          <a:p>
            <a:pPr lvl="1"/>
            <a:r>
              <a:rPr lang="en-US" dirty="0"/>
              <a:t>JMP or taken branch in RF,</a:t>
            </a:r>
          </a:p>
          <a:p>
            <a:pPr lvl="2"/>
            <a:r>
              <a:rPr lang="en-US" dirty="0" err="1"/>
              <a:t>IRSrc</a:t>
            </a:r>
            <a:r>
              <a:rPr lang="en-US" baseline="30000" dirty="0" err="1"/>
              <a:t>IF</a:t>
            </a:r>
            <a:r>
              <a:rPr lang="en-US" dirty="0"/>
              <a:t>=NOP</a:t>
            </a:r>
          </a:p>
          <a:p>
            <a:pPr lvl="2"/>
            <a:r>
              <a:rPr lang="en-US" dirty="0"/>
              <a:t>PCSEL </a:t>
            </a:r>
            <a:r>
              <a:rPr lang="en-US" dirty="0">
                <a:sym typeface="Wingdings" pitchFamily="2" charset="2"/>
              </a:rPr>
              <a:t> JT/branch target</a:t>
            </a:r>
            <a:endParaRPr lang="en-US" dirty="0"/>
          </a:p>
          <a:p>
            <a:pPr lvl="1"/>
            <a:r>
              <a:rPr lang="en-US" dirty="0"/>
              <a:t>If exception at stage </a:t>
            </a:r>
            <a:r>
              <a:rPr lang="en-US" dirty="0" err="1"/>
              <a:t>X</a:t>
            </a:r>
            <a:endParaRPr lang="en-US" dirty="0"/>
          </a:p>
          <a:p>
            <a:pPr lvl="2"/>
            <a:r>
              <a:rPr lang="en-US" dirty="0" err="1"/>
              <a:t>IRSrc</a:t>
            </a:r>
            <a:r>
              <a:rPr lang="en-US" baseline="30000" dirty="0" err="1"/>
              <a:t>X</a:t>
            </a:r>
            <a:r>
              <a:rPr lang="en-US" dirty="0"/>
              <a:t>=BNE</a:t>
            </a:r>
          </a:p>
          <a:p>
            <a:pPr lvl="2"/>
            <a:r>
              <a:rPr lang="en-US" dirty="0"/>
              <a:t>Previous </a:t>
            </a:r>
            <a:r>
              <a:rPr lang="en-US" dirty="0" err="1"/>
              <a:t>IRSrc</a:t>
            </a:r>
            <a:r>
              <a:rPr lang="en-US" baseline="30000" dirty="0" err="1"/>
              <a:t>X</a:t>
            </a:r>
            <a:r>
              <a:rPr lang="en-US" dirty="0"/>
              <a:t>=NOP</a:t>
            </a:r>
          </a:p>
          <a:p>
            <a:pPr lvl="2"/>
            <a:r>
              <a:rPr lang="en-US" dirty="0"/>
              <a:t>PCSEL </a:t>
            </a:r>
            <a:r>
              <a:rPr lang="en-US" dirty="0">
                <a:sym typeface="Wingdings" pitchFamily="2" charset="2"/>
              </a:rPr>
              <a:t> </a:t>
            </a:r>
            <a:r>
              <a:rPr lang="en-US" dirty="0" err="1">
                <a:sym typeface="Wingdings" pitchFamily="2" charset="2"/>
              </a:rPr>
              <a:t>XAdr</a:t>
            </a:r>
            <a:r>
              <a:rPr lang="en-US" dirty="0">
                <a:sym typeface="Wingdings" pitchFamily="2" charset="2"/>
              </a:rPr>
              <a:t> or </a:t>
            </a:r>
            <a:r>
              <a:rPr lang="en-US" dirty="0" err="1">
                <a:sym typeface="Wingdings" pitchFamily="2" charset="2"/>
              </a:rPr>
              <a:t>IllOp</a:t>
            </a:r>
            <a:endParaRPr lang="en-US" dirty="0">
              <a:sym typeface="Wingdings" pitchFamily="2" charset="2"/>
            </a:endParaRPr>
          </a:p>
          <a:p>
            <a:pPr lvl="1"/>
            <a:r>
              <a:rPr lang="en-US" dirty="0">
                <a:sym typeface="Wingdings" pitchFamily="2" charset="2"/>
              </a:rPr>
              <a:t>If interrupt</a:t>
            </a:r>
          </a:p>
          <a:p>
            <a:pPr lvl="2"/>
            <a:r>
              <a:rPr lang="en-US" dirty="0" err="1"/>
              <a:t>IRSrc</a:t>
            </a:r>
            <a:r>
              <a:rPr lang="en-US" baseline="30000" dirty="0" err="1"/>
              <a:t>IF</a:t>
            </a:r>
            <a:r>
              <a:rPr lang="en-US" dirty="0"/>
              <a:t>=BNE</a:t>
            </a:r>
          </a:p>
          <a:p>
            <a:pPr lvl="2"/>
            <a:r>
              <a:rPr lang="en-US" dirty="0"/>
              <a:t>PCSEL </a:t>
            </a:r>
            <a:r>
              <a:rPr lang="en-US" dirty="0">
                <a:sym typeface="Wingdings" pitchFamily="2" charset="2"/>
              </a:rPr>
              <a:t> </a:t>
            </a:r>
            <a:r>
              <a:rPr lang="en-US" dirty="0" err="1">
                <a:sym typeface="Wingdings" pitchFamily="2" charset="2"/>
              </a:rPr>
              <a:t>XAdr</a:t>
            </a:r>
            <a:endParaRPr lang="en-US" dirty="0"/>
          </a:p>
          <a:p>
            <a:pPr lvl="2"/>
            <a:endParaRPr lang="en-US" dirty="0"/>
          </a:p>
          <a:p>
            <a:pPr lvl="1"/>
            <a:endParaRPr lang="en-US" dirty="0"/>
          </a:p>
          <a:p>
            <a:pPr lvl="2"/>
            <a:endParaRPr lang="en-US" dirty="0"/>
          </a:p>
        </p:txBody>
      </p:sp>
      <p:sp>
        <p:nvSpPr>
          <p:cNvPr id="4" name="Rectangle 3"/>
          <p:cNvSpPr>
            <a:spLocks noChangeArrowheads="1"/>
          </p:cNvSpPr>
          <p:nvPr/>
        </p:nvSpPr>
        <p:spPr bwMode="auto">
          <a:xfrm>
            <a:off x="2206505" y="6133711"/>
            <a:ext cx="946083" cy="299158"/>
          </a:xfrm>
          <a:prstGeom prst="rect">
            <a:avLst/>
          </a:prstGeom>
          <a:solidFill>
            <a:srgbClr val="FFFFFF"/>
          </a:solidFill>
          <a:ln w="9525">
            <a:noFill/>
            <a:miter lim="800000"/>
            <a:headEnd/>
            <a:tailEnd/>
          </a:ln>
        </p:spPr>
        <p:txBody>
          <a:bodyPr/>
          <a:lstStyle/>
          <a:p>
            <a:endParaRPr lang="en-US"/>
          </a:p>
        </p:txBody>
      </p:sp>
      <p:sp>
        <p:nvSpPr>
          <p:cNvPr id="5" name="Rectangle 5"/>
          <p:cNvSpPr>
            <a:spLocks noChangeArrowheads="1"/>
          </p:cNvSpPr>
          <p:nvPr/>
        </p:nvSpPr>
        <p:spPr bwMode="auto">
          <a:xfrm>
            <a:off x="2209475" y="6136338"/>
            <a:ext cx="940143" cy="296530"/>
          </a:xfrm>
          <a:prstGeom prst="rect">
            <a:avLst/>
          </a:prstGeom>
          <a:noFill/>
          <a:ln w="11113">
            <a:solidFill>
              <a:srgbClr val="000000"/>
            </a:solidFill>
            <a:miter lim="800000"/>
            <a:headEnd/>
            <a:tailEnd/>
          </a:ln>
        </p:spPr>
        <p:txBody>
          <a:bodyPr/>
          <a:lstStyle/>
          <a:p>
            <a:endParaRPr lang="en-US"/>
          </a:p>
        </p:txBody>
      </p:sp>
      <p:sp>
        <p:nvSpPr>
          <p:cNvPr id="6" name="Freeform 6"/>
          <p:cNvSpPr>
            <a:spLocks/>
          </p:cNvSpPr>
          <p:nvPr/>
        </p:nvSpPr>
        <p:spPr bwMode="auto">
          <a:xfrm>
            <a:off x="3310021" y="2623419"/>
            <a:ext cx="314866" cy="69617"/>
          </a:xfrm>
          <a:custGeom>
            <a:avLst/>
            <a:gdLst>
              <a:gd name="T0" fmla="*/ 0 w 252"/>
              <a:gd name="T1" fmla="*/ 0 h 63"/>
              <a:gd name="T2" fmla="*/ 2147483647 w 252"/>
              <a:gd name="T3" fmla="*/ 0 h 63"/>
              <a:gd name="T4" fmla="*/ 2147483647 w 252"/>
              <a:gd name="T5" fmla="*/ 2147483647 h 63"/>
              <a:gd name="T6" fmla="*/ 2147483647 w 252"/>
              <a:gd name="T7" fmla="*/ 2147483647 h 63"/>
              <a:gd name="T8" fmla="*/ 0 w 252"/>
              <a:gd name="T9" fmla="*/ 0 h 63"/>
              <a:gd name="T10" fmla="*/ 0 60000 65536"/>
              <a:gd name="T11" fmla="*/ 0 60000 65536"/>
              <a:gd name="T12" fmla="*/ 0 60000 65536"/>
              <a:gd name="T13" fmla="*/ 0 60000 65536"/>
              <a:gd name="T14" fmla="*/ 0 60000 65536"/>
              <a:gd name="T15" fmla="*/ 0 w 252"/>
              <a:gd name="T16" fmla="*/ 0 h 63"/>
              <a:gd name="T17" fmla="*/ 252 w 252"/>
              <a:gd name="T18" fmla="*/ 63 h 63"/>
            </a:gdLst>
            <a:ahLst/>
            <a:cxnLst>
              <a:cxn ang="T10">
                <a:pos x="T0" y="T1"/>
              </a:cxn>
              <a:cxn ang="T11">
                <a:pos x="T2" y="T3"/>
              </a:cxn>
              <a:cxn ang="T12">
                <a:pos x="T4" y="T5"/>
              </a:cxn>
              <a:cxn ang="T13">
                <a:pos x="T6" y="T7"/>
              </a:cxn>
              <a:cxn ang="T14">
                <a:pos x="T8" y="T9"/>
              </a:cxn>
            </a:cxnLst>
            <a:rect l="T15" t="T16" r="T17" b="T18"/>
            <a:pathLst>
              <a:path w="252" h="63">
                <a:moveTo>
                  <a:pt x="0" y="0"/>
                </a:moveTo>
                <a:lnTo>
                  <a:pt x="252" y="0"/>
                </a:lnTo>
                <a:lnTo>
                  <a:pt x="221" y="63"/>
                </a:lnTo>
                <a:lnTo>
                  <a:pt x="32" y="63"/>
                </a:lnTo>
                <a:lnTo>
                  <a:pt x="0" y="0"/>
                </a:lnTo>
              </a:path>
            </a:pathLst>
          </a:custGeom>
          <a:noFill/>
          <a:ln w="11113">
            <a:solidFill>
              <a:srgbClr val="000000"/>
            </a:solidFill>
            <a:round/>
            <a:headEnd/>
            <a:tailEnd/>
          </a:ln>
        </p:spPr>
        <p:txBody>
          <a:bodyPr/>
          <a:lstStyle/>
          <a:p>
            <a:endParaRPr lang="en-US"/>
          </a:p>
        </p:txBody>
      </p:sp>
      <p:sp>
        <p:nvSpPr>
          <p:cNvPr id="7" name="Rectangle 7"/>
          <p:cNvSpPr>
            <a:spLocks noChangeArrowheads="1"/>
          </p:cNvSpPr>
          <p:nvPr/>
        </p:nvSpPr>
        <p:spPr bwMode="auto">
          <a:xfrm>
            <a:off x="3743704" y="4724400"/>
            <a:ext cx="669832" cy="928556"/>
          </a:xfrm>
          <a:prstGeom prst="rect">
            <a:avLst/>
          </a:prstGeom>
          <a:solidFill>
            <a:srgbClr val="FFFFFF"/>
          </a:solidFill>
          <a:ln w="9525">
            <a:noFill/>
            <a:miter lim="800000"/>
            <a:headEnd/>
            <a:tailEnd/>
          </a:ln>
        </p:spPr>
        <p:txBody>
          <a:bodyPr/>
          <a:lstStyle/>
          <a:p>
            <a:endParaRPr lang="en-US"/>
          </a:p>
        </p:txBody>
      </p:sp>
      <p:sp>
        <p:nvSpPr>
          <p:cNvPr id="8" name="Rectangle 8"/>
          <p:cNvSpPr>
            <a:spLocks noChangeArrowheads="1"/>
          </p:cNvSpPr>
          <p:nvPr/>
        </p:nvSpPr>
        <p:spPr bwMode="auto">
          <a:xfrm>
            <a:off x="3748159" y="4800600"/>
            <a:ext cx="662407" cy="849728"/>
          </a:xfrm>
          <a:prstGeom prst="rect">
            <a:avLst/>
          </a:prstGeom>
          <a:noFill/>
          <a:ln w="11113">
            <a:solidFill>
              <a:srgbClr val="000000"/>
            </a:solidFill>
            <a:miter lim="800000"/>
            <a:headEnd/>
            <a:tailEnd/>
          </a:ln>
        </p:spPr>
        <p:txBody>
          <a:bodyPr/>
          <a:lstStyle/>
          <a:p>
            <a:endParaRPr lang="en-US"/>
          </a:p>
        </p:txBody>
      </p:sp>
      <p:sp>
        <p:nvSpPr>
          <p:cNvPr id="9" name="Freeform 9"/>
          <p:cNvSpPr>
            <a:spLocks/>
          </p:cNvSpPr>
          <p:nvPr/>
        </p:nvSpPr>
        <p:spPr bwMode="auto">
          <a:xfrm>
            <a:off x="2481270" y="4070213"/>
            <a:ext cx="1105001" cy="278470"/>
          </a:xfrm>
          <a:custGeom>
            <a:avLst/>
            <a:gdLst>
              <a:gd name="T0" fmla="*/ 0 w 882"/>
              <a:gd name="T1" fmla="*/ 0 h 251"/>
              <a:gd name="T2" fmla="*/ 2147483647 w 882"/>
              <a:gd name="T3" fmla="*/ 0 h 251"/>
              <a:gd name="T4" fmla="*/ 2147483647 w 882"/>
              <a:gd name="T5" fmla="*/ 2147483647 h 251"/>
              <a:gd name="T6" fmla="*/ 2147483647 w 882"/>
              <a:gd name="T7" fmla="*/ 0 h 251"/>
              <a:gd name="T8" fmla="*/ 2147483647 w 882"/>
              <a:gd name="T9" fmla="*/ 0 h 251"/>
              <a:gd name="T10" fmla="*/ 2147483647 w 882"/>
              <a:gd name="T11" fmla="*/ 2147483647 h 251"/>
              <a:gd name="T12" fmla="*/ 2147483647 w 882"/>
              <a:gd name="T13" fmla="*/ 2147483647 h 251"/>
              <a:gd name="T14" fmla="*/ 0 w 882"/>
              <a:gd name="T15" fmla="*/ 0 h 251"/>
              <a:gd name="T16" fmla="*/ 0 60000 65536"/>
              <a:gd name="T17" fmla="*/ 0 60000 65536"/>
              <a:gd name="T18" fmla="*/ 0 60000 65536"/>
              <a:gd name="T19" fmla="*/ 0 60000 65536"/>
              <a:gd name="T20" fmla="*/ 0 60000 65536"/>
              <a:gd name="T21" fmla="*/ 0 60000 65536"/>
              <a:gd name="T22" fmla="*/ 0 60000 65536"/>
              <a:gd name="T23" fmla="*/ 0 60000 65536"/>
              <a:gd name="T24" fmla="*/ 0 w 882"/>
              <a:gd name="T25" fmla="*/ 0 h 251"/>
              <a:gd name="T26" fmla="*/ 882 w 882"/>
              <a:gd name="T27" fmla="*/ 251 h 25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82" h="251">
                <a:moveTo>
                  <a:pt x="0" y="0"/>
                </a:moveTo>
                <a:lnTo>
                  <a:pt x="385" y="0"/>
                </a:lnTo>
                <a:lnTo>
                  <a:pt x="441" y="62"/>
                </a:lnTo>
                <a:lnTo>
                  <a:pt x="497" y="0"/>
                </a:lnTo>
                <a:lnTo>
                  <a:pt x="882" y="0"/>
                </a:lnTo>
                <a:lnTo>
                  <a:pt x="661" y="251"/>
                </a:lnTo>
                <a:lnTo>
                  <a:pt x="221" y="251"/>
                </a:lnTo>
                <a:lnTo>
                  <a:pt x="0" y="0"/>
                </a:lnTo>
                <a:close/>
              </a:path>
            </a:pathLst>
          </a:custGeom>
          <a:solidFill>
            <a:srgbClr val="FFFFFF"/>
          </a:solidFill>
          <a:ln w="9525">
            <a:noFill/>
            <a:round/>
            <a:headEnd/>
            <a:tailEnd/>
          </a:ln>
        </p:spPr>
        <p:txBody>
          <a:bodyPr/>
          <a:lstStyle/>
          <a:p>
            <a:endParaRPr lang="en-US"/>
          </a:p>
        </p:txBody>
      </p:sp>
      <p:sp>
        <p:nvSpPr>
          <p:cNvPr id="10" name="Freeform 10"/>
          <p:cNvSpPr>
            <a:spLocks/>
          </p:cNvSpPr>
          <p:nvPr/>
        </p:nvSpPr>
        <p:spPr bwMode="auto">
          <a:xfrm>
            <a:off x="2481270" y="4070213"/>
            <a:ext cx="1105001" cy="278470"/>
          </a:xfrm>
          <a:custGeom>
            <a:avLst/>
            <a:gdLst>
              <a:gd name="T0" fmla="*/ 0 w 882"/>
              <a:gd name="T1" fmla="*/ 0 h 251"/>
              <a:gd name="T2" fmla="*/ 2147483647 w 882"/>
              <a:gd name="T3" fmla="*/ 0 h 251"/>
              <a:gd name="T4" fmla="*/ 2147483647 w 882"/>
              <a:gd name="T5" fmla="*/ 2147483647 h 251"/>
              <a:gd name="T6" fmla="*/ 2147483647 w 882"/>
              <a:gd name="T7" fmla="*/ 0 h 251"/>
              <a:gd name="T8" fmla="*/ 2147483647 w 882"/>
              <a:gd name="T9" fmla="*/ 0 h 251"/>
              <a:gd name="T10" fmla="*/ 2147483647 w 882"/>
              <a:gd name="T11" fmla="*/ 2147483647 h 251"/>
              <a:gd name="T12" fmla="*/ 2147483647 w 882"/>
              <a:gd name="T13" fmla="*/ 2147483647 h 251"/>
              <a:gd name="T14" fmla="*/ 0 w 882"/>
              <a:gd name="T15" fmla="*/ 0 h 251"/>
              <a:gd name="T16" fmla="*/ 0 60000 65536"/>
              <a:gd name="T17" fmla="*/ 0 60000 65536"/>
              <a:gd name="T18" fmla="*/ 0 60000 65536"/>
              <a:gd name="T19" fmla="*/ 0 60000 65536"/>
              <a:gd name="T20" fmla="*/ 0 60000 65536"/>
              <a:gd name="T21" fmla="*/ 0 60000 65536"/>
              <a:gd name="T22" fmla="*/ 0 60000 65536"/>
              <a:gd name="T23" fmla="*/ 0 60000 65536"/>
              <a:gd name="T24" fmla="*/ 0 w 882"/>
              <a:gd name="T25" fmla="*/ 0 h 251"/>
              <a:gd name="T26" fmla="*/ 882 w 882"/>
              <a:gd name="T27" fmla="*/ 251 h 25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82" h="251">
                <a:moveTo>
                  <a:pt x="0" y="0"/>
                </a:moveTo>
                <a:lnTo>
                  <a:pt x="385" y="0"/>
                </a:lnTo>
                <a:lnTo>
                  <a:pt x="441" y="62"/>
                </a:lnTo>
                <a:lnTo>
                  <a:pt x="497" y="0"/>
                </a:lnTo>
                <a:lnTo>
                  <a:pt x="882" y="0"/>
                </a:lnTo>
                <a:lnTo>
                  <a:pt x="661" y="251"/>
                </a:lnTo>
                <a:lnTo>
                  <a:pt x="221" y="251"/>
                </a:lnTo>
                <a:lnTo>
                  <a:pt x="0" y="0"/>
                </a:lnTo>
              </a:path>
            </a:pathLst>
          </a:custGeom>
          <a:noFill/>
          <a:ln w="11113">
            <a:solidFill>
              <a:srgbClr val="000000"/>
            </a:solidFill>
            <a:round/>
            <a:headEnd/>
            <a:tailEnd/>
          </a:ln>
        </p:spPr>
        <p:txBody>
          <a:bodyPr/>
          <a:lstStyle/>
          <a:p>
            <a:endParaRPr lang="en-US"/>
          </a:p>
        </p:txBody>
      </p:sp>
      <p:sp>
        <p:nvSpPr>
          <p:cNvPr id="11" name="Rectangle 11"/>
          <p:cNvSpPr>
            <a:spLocks noChangeArrowheads="1"/>
          </p:cNvSpPr>
          <p:nvPr/>
        </p:nvSpPr>
        <p:spPr bwMode="auto">
          <a:xfrm>
            <a:off x="707922" y="1755682"/>
            <a:ext cx="157433" cy="105083"/>
          </a:xfrm>
          <a:prstGeom prst="rect">
            <a:avLst/>
          </a:prstGeom>
          <a:solidFill>
            <a:srgbClr val="FFFFFF"/>
          </a:solidFill>
          <a:ln w="9525">
            <a:noFill/>
            <a:miter lim="800000"/>
            <a:headEnd/>
            <a:tailEnd/>
          </a:ln>
        </p:spPr>
        <p:txBody>
          <a:bodyPr/>
          <a:lstStyle/>
          <a:p>
            <a:endParaRPr lang="en-US"/>
          </a:p>
        </p:txBody>
      </p:sp>
      <p:sp>
        <p:nvSpPr>
          <p:cNvPr id="12" name="Rectangle 12"/>
          <p:cNvSpPr>
            <a:spLocks noChangeArrowheads="1"/>
          </p:cNvSpPr>
          <p:nvPr/>
        </p:nvSpPr>
        <p:spPr bwMode="auto">
          <a:xfrm>
            <a:off x="712377" y="1758309"/>
            <a:ext cx="150007" cy="98516"/>
          </a:xfrm>
          <a:prstGeom prst="rect">
            <a:avLst/>
          </a:prstGeom>
          <a:noFill/>
          <a:ln w="11113">
            <a:solidFill>
              <a:srgbClr val="000000"/>
            </a:solidFill>
            <a:miter lim="800000"/>
            <a:headEnd/>
            <a:tailEnd/>
          </a:ln>
        </p:spPr>
        <p:txBody>
          <a:bodyPr/>
          <a:lstStyle/>
          <a:p>
            <a:endParaRPr lang="en-US"/>
          </a:p>
        </p:txBody>
      </p:sp>
      <p:sp>
        <p:nvSpPr>
          <p:cNvPr id="13" name="Rectangle 13"/>
          <p:cNvSpPr>
            <a:spLocks noChangeArrowheads="1"/>
          </p:cNvSpPr>
          <p:nvPr/>
        </p:nvSpPr>
        <p:spPr bwMode="auto">
          <a:xfrm>
            <a:off x="737626" y="1743861"/>
            <a:ext cx="126243" cy="112964"/>
          </a:xfrm>
          <a:prstGeom prst="rect">
            <a:avLst/>
          </a:prstGeom>
          <a:noFill/>
          <a:ln w="9525">
            <a:noFill/>
            <a:miter lim="800000"/>
            <a:headEnd/>
            <a:tailEnd/>
          </a:ln>
        </p:spPr>
        <p:txBody>
          <a:bodyPr wrap="none" lIns="0" tIns="0" rIns="0" bIns="0">
            <a:spAutoFit/>
          </a:bodyPr>
          <a:lstStyle/>
          <a:p>
            <a:pPr eaLnBrk="0" hangingPunct="0"/>
            <a:r>
              <a:rPr lang="en-US" sz="900" b="0" dirty="0">
                <a:solidFill>
                  <a:srgbClr val="000000"/>
                </a:solidFill>
              </a:rPr>
              <a:t>+4</a:t>
            </a:r>
            <a:endParaRPr lang="en-US" sz="900" b="0" dirty="0"/>
          </a:p>
        </p:txBody>
      </p:sp>
      <p:sp>
        <p:nvSpPr>
          <p:cNvPr id="14" name="Line 42"/>
          <p:cNvSpPr>
            <a:spLocks noChangeShapeType="1"/>
          </p:cNvSpPr>
          <p:nvPr/>
        </p:nvSpPr>
        <p:spPr bwMode="auto">
          <a:xfrm flipV="1">
            <a:off x="786638" y="1511364"/>
            <a:ext cx="1486" cy="244318"/>
          </a:xfrm>
          <a:prstGeom prst="line">
            <a:avLst/>
          </a:prstGeom>
          <a:noFill/>
          <a:ln w="4763">
            <a:solidFill>
              <a:srgbClr val="000000"/>
            </a:solidFill>
            <a:round/>
            <a:headEnd/>
            <a:tailEnd/>
          </a:ln>
        </p:spPr>
        <p:txBody>
          <a:bodyPr/>
          <a:lstStyle/>
          <a:p>
            <a:endParaRPr lang="en-US"/>
          </a:p>
        </p:txBody>
      </p:sp>
      <p:sp>
        <p:nvSpPr>
          <p:cNvPr id="15" name="Freeform 15"/>
          <p:cNvSpPr>
            <a:spLocks/>
          </p:cNvSpPr>
          <p:nvPr/>
        </p:nvSpPr>
        <p:spPr bwMode="auto">
          <a:xfrm>
            <a:off x="770301" y="1708395"/>
            <a:ext cx="34160" cy="47287"/>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16" name="Freeform 16"/>
          <p:cNvSpPr>
            <a:spLocks/>
          </p:cNvSpPr>
          <p:nvPr/>
        </p:nvSpPr>
        <p:spPr bwMode="auto">
          <a:xfrm>
            <a:off x="770301" y="1708395"/>
            <a:ext cx="34160" cy="47287"/>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17" name="Line 52"/>
          <p:cNvSpPr>
            <a:spLocks noChangeShapeType="1"/>
          </p:cNvSpPr>
          <p:nvPr/>
        </p:nvSpPr>
        <p:spPr bwMode="auto">
          <a:xfrm>
            <a:off x="787400" y="1949448"/>
            <a:ext cx="431800" cy="1"/>
          </a:xfrm>
          <a:prstGeom prst="line">
            <a:avLst/>
          </a:prstGeom>
          <a:noFill/>
          <a:ln w="4763">
            <a:solidFill>
              <a:srgbClr val="000000"/>
            </a:solidFill>
            <a:round/>
            <a:headEnd/>
            <a:tailEnd/>
          </a:ln>
        </p:spPr>
        <p:txBody>
          <a:bodyPr/>
          <a:lstStyle/>
          <a:p>
            <a:endParaRPr lang="en-US"/>
          </a:p>
        </p:txBody>
      </p:sp>
      <p:sp>
        <p:nvSpPr>
          <p:cNvPr id="18" name="Rectangle 18"/>
          <p:cNvSpPr>
            <a:spLocks noChangeArrowheads="1"/>
          </p:cNvSpPr>
          <p:nvPr/>
        </p:nvSpPr>
        <p:spPr bwMode="auto">
          <a:xfrm>
            <a:off x="1656974" y="1295400"/>
            <a:ext cx="623791" cy="381000"/>
          </a:xfrm>
          <a:prstGeom prst="rect">
            <a:avLst/>
          </a:prstGeom>
          <a:noFill/>
          <a:ln w="11113">
            <a:solidFill>
              <a:srgbClr val="000000"/>
            </a:solidFill>
            <a:miter lim="800000"/>
            <a:headEnd/>
            <a:tailEnd/>
          </a:ln>
        </p:spPr>
        <p:txBody>
          <a:bodyPr lIns="0" tIns="0" rIns="0" bIns="0"/>
          <a:lstStyle/>
          <a:p>
            <a:pPr algn="ctr"/>
            <a:r>
              <a:rPr lang="en-US" sz="1000" dirty="0"/>
              <a:t>Instruction Memory</a:t>
            </a:r>
          </a:p>
        </p:txBody>
      </p:sp>
      <p:sp>
        <p:nvSpPr>
          <p:cNvPr id="19" name="Rectangle 19"/>
          <p:cNvSpPr>
            <a:spLocks noChangeArrowheads="1"/>
          </p:cNvSpPr>
          <p:nvPr/>
        </p:nvSpPr>
        <p:spPr bwMode="auto">
          <a:xfrm>
            <a:off x="1676283" y="1568465"/>
            <a:ext cx="44556" cy="76185"/>
          </a:xfrm>
          <a:prstGeom prst="rect">
            <a:avLst/>
          </a:prstGeom>
          <a:noFill/>
          <a:ln w="9525">
            <a:noFill/>
            <a:miter lim="800000"/>
            <a:headEnd/>
            <a:tailEnd/>
          </a:ln>
        </p:spPr>
        <p:txBody>
          <a:bodyPr wrap="none" lIns="0" tIns="0" rIns="0" bIns="0">
            <a:spAutoFit/>
          </a:bodyPr>
          <a:lstStyle/>
          <a:p>
            <a:pPr eaLnBrk="0" hangingPunct="0"/>
            <a:r>
              <a:rPr lang="en-US" sz="600" b="0" dirty="0">
                <a:solidFill>
                  <a:srgbClr val="000000"/>
                </a:solidFill>
              </a:rPr>
              <a:t>A</a:t>
            </a:r>
            <a:endParaRPr lang="en-US" b="0" dirty="0"/>
          </a:p>
        </p:txBody>
      </p:sp>
      <p:sp>
        <p:nvSpPr>
          <p:cNvPr id="20" name="Rectangle 20"/>
          <p:cNvSpPr>
            <a:spLocks noChangeArrowheads="1"/>
          </p:cNvSpPr>
          <p:nvPr/>
        </p:nvSpPr>
        <p:spPr bwMode="auto">
          <a:xfrm>
            <a:off x="1956988" y="1587515"/>
            <a:ext cx="43072" cy="76185"/>
          </a:xfrm>
          <a:prstGeom prst="rect">
            <a:avLst/>
          </a:prstGeom>
          <a:noFill/>
          <a:ln w="9525">
            <a:noFill/>
            <a:miter lim="800000"/>
            <a:headEnd/>
            <a:tailEnd/>
          </a:ln>
        </p:spPr>
        <p:txBody>
          <a:bodyPr wrap="none" lIns="0" tIns="0" rIns="0" bIns="0">
            <a:spAutoFit/>
          </a:bodyPr>
          <a:lstStyle/>
          <a:p>
            <a:pPr eaLnBrk="0" hangingPunct="0"/>
            <a:r>
              <a:rPr lang="en-US" sz="600" b="0" dirty="0">
                <a:solidFill>
                  <a:srgbClr val="000000"/>
                </a:solidFill>
              </a:rPr>
              <a:t>D</a:t>
            </a:r>
            <a:endParaRPr lang="en-US" b="0" dirty="0"/>
          </a:p>
        </p:txBody>
      </p:sp>
      <p:sp>
        <p:nvSpPr>
          <p:cNvPr id="21" name="Line 63"/>
          <p:cNvSpPr>
            <a:spLocks noChangeShapeType="1"/>
          </p:cNvSpPr>
          <p:nvPr/>
        </p:nvSpPr>
        <p:spPr bwMode="auto">
          <a:xfrm flipH="1">
            <a:off x="786638" y="1616447"/>
            <a:ext cx="867366" cy="1314"/>
          </a:xfrm>
          <a:prstGeom prst="line">
            <a:avLst/>
          </a:prstGeom>
          <a:noFill/>
          <a:ln w="4763">
            <a:solidFill>
              <a:srgbClr val="000000"/>
            </a:solidFill>
            <a:round/>
            <a:headEnd/>
            <a:tailEnd/>
          </a:ln>
        </p:spPr>
        <p:txBody>
          <a:bodyPr/>
          <a:lstStyle/>
          <a:p>
            <a:endParaRPr lang="en-US"/>
          </a:p>
        </p:txBody>
      </p:sp>
      <p:sp>
        <p:nvSpPr>
          <p:cNvPr id="22" name="Freeform 22"/>
          <p:cNvSpPr>
            <a:spLocks/>
          </p:cNvSpPr>
          <p:nvPr/>
        </p:nvSpPr>
        <p:spPr bwMode="auto">
          <a:xfrm>
            <a:off x="1602022" y="1604156"/>
            <a:ext cx="51982" cy="30211"/>
          </a:xfrm>
          <a:custGeom>
            <a:avLst/>
            <a:gdLst>
              <a:gd name="T0" fmla="*/ 2147483647 w 41"/>
              <a:gd name="T1" fmla="*/ 2147483647 h 28"/>
              <a:gd name="T2" fmla="*/ 0 w 41"/>
              <a:gd name="T3" fmla="*/ 0 h 28"/>
              <a:gd name="T4" fmla="*/ 0 w 41"/>
              <a:gd name="T5" fmla="*/ 0 h 28"/>
              <a:gd name="T6" fmla="*/ 2147483647 w 41"/>
              <a:gd name="T7" fmla="*/ 2147483647 h 28"/>
              <a:gd name="T8" fmla="*/ 2147483647 w 41"/>
              <a:gd name="T9" fmla="*/ 2147483647 h 28"/>
              <a:gd name="T10" fmla="*/ 0 w 41"/>
              <a:gd name="T11" fmla="*/ 2147483647 h 28"/>
              <a:gd name="T12" fmla="*/ 0 w 41"/>
              <a:gd name="T13" fmla="*/ 2147483647 h 28"/>
              <a:gd name="T14" fmla="*/ 2147483647 w 41"/>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1"/>
              <a:gd name="T25" fmla="*/ 0 h 28"/>
              <a:gd name="T26" fmla="*/ 41 w 41"/>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1" h="28">
                <a:moveTo>
                  <a:pt x="41" y="14"/>
                </a:moveTo>
                <a:lnTo>
                  <a:pt x="0" y="0"/>
                </a:lnTo>
                <a:lnTo>
                  <a:pt x="21" y="14"/>
                </a:lnTo>
                <a:lnTo>
                  <a:pt x="0" y="28"/>
                </a:lnTo>
                <a:lnTo>
                  <a:pt x="41" y="14"/>
                </a:lnTo>
                <a:close/>
              </a:path>
            </a:pathLst>
          </a:custGeom>
          <a:solidFill>
            <a:srgbClr val="000000"/>
          </a:solidFill>
          <a:ln w="9525">
            <a:noFill/>
            <a:round/>
            <a:headEnd/>
            <a:tailEnd/>
          </a:ln>
        </p:spPr>
        <p:txBody>
          <a:bodyPr/>
          <a:lstStyle/>
          <a:p>
            <a:endParaRPr lang="en-US"/>
          </a:p>
        </p:txBody>
      </p:sp>
      <p:sp>
        <p:nvSpPr>
          <p:cNvPr id="23" name="Freeform 23"/>
          <p:cNvSpPr>
            <a:spLocks/>
          </p:cNvSpPr>
          <p:nvPr/>
        </p:nvSpPr>
        <p:spPr bwMode="auto">
          <a:xfrm>
            <a:off x="1602022" y="1604156"/>
            <a:ext cx="51982" cy="30211"/>
          </a:xfrm>
          <a:custGeom>
            <a:avLst/>
            <a:gdLst>
              <a:gd name="T0" fmla="*/ 2147483647 w 41"/>
              <a:gd name="T1" fmla="*/ 2147483647 h 28"/>
              <a:gd name="T2" fmla="*/ 0 w 41"/>
              <a:gd name="T3" fmla="*/ 0 h 28"/>
              <a:gd name="T4" fmla="*/ 0 w 41"/>
              <a:gd name="T5" fmla="*/ 0 h 28"/>
              <a:gd name="T6" fmla="*/ 2147483647 w 41"/>
              <a:gd name="T7" fmla="*/ 2147483647 h 28"/>
              <a:gd name="T8" fmla="*/ 2147483647 w 41"/>
              <a:gd name="T9" fmla="*/ 2147483647 h 28"/>
              <a:gd name="T10" fmla="*/ 0 w 41"/>
              <a:gd name="T11" fmla="*/ 2147483647 h 28"/>
              <a:gd name="T12" fmla="*/ 0 w 41"/>
              <a:gd name="T13" fmla="*/ 2147483647 h 28"/>
              <a:gd name="T14" fmla="*/ 2147483647 w 41"/>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1"/>
              <a:gd name="T25" fmla="*/ 0 h 28"/>
              <a:gd name="T26" fmla="*/ 41 w 41"/>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1" h="28">
                <a:moveTo>
                  <a:pt x="41" y="14"/>
                </a:moveTo>
                <a:lnTo>
                  <a:pt x="0" y="0"/>
                </a:lnTo>
                <a:lnTo>
                  <a:pt x="21" y="14"/>
                </a:lnTo>
                <a:lnTo>
                  <a:pt x="0" y="28"/>
                </a:lnTo>
                <a:lnTo>
                  <a:pt x="41" y="14"/>
                </a:lnTo>
              </a:path>
            </a:pathLst>
          </a:custGeom>
          <a:noFill/>
          <a:ln w="4763">
            <a:solidFill>
              <a:srgbClr val="000000"/>
            </a:solidFill>
            <a:round/>
            <a:headEnd/>
            <a:tailEnd/>
          </a:ln>
        </p:spPr>
        <p:txBody>
          <a:bodyPr/>
          <a:lstStyle/>
          <a:p>
            <a:endParaRPr lang="en-US"/>
          </a:p>
        </p:txBody>
      </p:sp>
      <p:sp>
        <p:nvSpPr>
          <p:cNvPr id="24" name="Rectangle 24"/>
          <p:cNvSpPr>
            <a:spLocks noChangeArrowheads="1"/>
          </p:cNvSpPr>
          <p:nvPr/>
        </p:nvSpPr>
        <p:spPr bwMode="auto">
          <a:xfrm>
            <a:off x="2475921" y="6124516"/>
            <a:ext cx="491909" cy="338554"/>
          </a:xfrm>
          <a:prstGeom prst="rect">
            <a:avLst/>
          </a:prstGeom>
          <a:noFill/>
          <a:ln w="9525">
            <a:noFill/>
            <a:miter lim="800000"/>
            <a:headEnd/>
            <a:tailEnd/>
          </a:ln>
        </p:spPr>
        <p:txBody>
          <a:bodyPr wrap="none" lIns="0" tIns="0" rIns="0" bIns="0">
            <a:spAutoFit/>
          </a:bodyPr>
          <a:lstStyle/>
          <a:p>
            <a:pPr algn="ctr" eaLnBrk="0" hangingPunct="0"/>
            <a:r>
              <a:rPr lang="en-US" sz="1100" dirty="0">
                <a:solidFill>
                  <a:srgbClr val="000000"/>
                </a:solidFill>
              </a:rPr>
              <a:t>Register</a:t>
            </a:r>
            <a:br>
              <a:rPr lang="en-US" sz="1100" dirty="0">
                <a:solidFill>
                  <a:srgbClr val="000000"/>
                </a:solidFill>
              </a:rPr>
            </a:br>
            <a:r>
              <a:rPr lang="en-US" sz="1100" dirty="0">
                <a:solidFill>
                  <a:srgbClr val="000000"/>
                </a:solidFill>
              </a:rPr>
              <a:t>File</a:t>
            </a:r>
            <a:endParaRPr lang="en-US" b="0" dirty="0"/>
          </a:p>
        </p:txBody>
      </p:sp>
      <p:sp>
        <p:nvSpPr>
          <p:cNvPr id="25" name="Rectangle 25"/>
          <p:cNvSpPr>
            <a:spLocks noChangeArrowheads="1"/>
          </p:cNvSpPr>
          <p:nvPr/>
        </p:nvSpPr>
        <p:spPr bwMode="auto">
          <a:xfrm>
            <a:off x="2325322" y="6141593"/>
            <a:ext cx="99510"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WA</a:t>
            </a:r>
            <a:endParaRPr lang="en-US" b="0"/>
          </a:p>
        </p:txBody>
      </p:sp>
      <p:sp>
        <p:nvSpPr>
          <p:cNvPr id="26" name="Rectangle 26"/>
          <p:cNvSpPr>
            <a:spLocks noChangeArrowheads="1"/>
          </p:cNvSpPr>
          <p:nvPr/>
        </p:nvSpPr>
        <p:spPr bwMode="auto">
          <a:xfrm>
            <a:off x="3010007" y="6140768"/>
            <a:ext cx="119977" cy="92333"/>
          </a:xfrm>
          <a:prstGeom prst="rect">
            <a:avLst/>
          </a:prstGeom>
          <a:noFill/>
          <a:ln w="9525">
            <a:noFill/>
            <a:miter lim="800000"/>
            <a:headEnd/>
            <a:tailEnd/>
          </a:ln>
        </p:spPr>
        <p:txBody>
          <a:bodyPr wrap="none" lIns="0" tIns="0" rIns="0" bIns="0">
            <a:spAutoFit/>
          </a:bodyPr>
          <a:lstStyle/>
          <a:p>
            <a:pPr eaLnBrk="0" hangingPunct="0"/>
            <a:r>
              <a:rPr lang="en-US" sz="600" b="0" dirty="0">
                <a:solidFill>
                  <a:srgbClr val="000000"/>
                </a:solidFill>
              </a:rPr>
              <a:t>WD</a:t>
            </a:r>
            <a:endParaRPr lang="en-US" b="0" dirty="0"/>
          </a:p>
        </p:txBody>
      </p:sp>
      <p:sp>
        <p:nvSpPr>
          <p:cNvPr id="27" name="Rectangle 27"/>
          <p:cNvSpPr>
            <a:spLocks noChangeArrowheads="1"/>
          </p:cNvSpPr>
          <p:nvPr/>
        </p:nvSpPr>
        <p:spPr bwMode="auto">
          <a:xfrm>
            <a:off x="3027830" y="6324660"/>
            <a:ext cx="115479" cy="92333"/>
          </a:xfrm>
          <a:prstGeom prst="rect">
            <a:avLst/>
          </a:prstGeom>
          <a:noFill/>
          <a:ln w="9525">
            <a:noFill/>
            <a:miter lim="800000"/>
            <a:headEnd/>
            <a:tailEnd/>
          </a:ln>
        </p:spPr>
        <p:txBody>
          <a:bodyPr wrap="none" lIns="0" tIns="0" rIns="0" bIns="0">
            <a:spAutoFit/>
          </a:bodyPr>
          <a:lstStyle/>
          <a:p>
            <a:pPr eaLnBrk="0" hangingPunct="0"/>
            <a:r>
              <a:rPr lang="en-US" sz="600" b="0" dirty="0">
                <a:solidFill>
                  <a:srgbClr val="000000"/>
                </a:solidFill>
              </a:rPr>
              <a:t>WE</a:t>
            </a:r>
            <a:endParaRPr lang="en-US" b="0" dirty="0"/>
          </a:p>
        </p:txBody>
      </p:sp>
      <p:sp>
        <p:nvSpPr>
          <p:cNvPr id="28" name="Rectangle 28"/>
          <p:cNvSpPr>
            <a:spLocks noChangeArrowheads="1"/>
          </p:cNvSpPr>
          <p:nvPr/>
        </p:nvSpPr>
        <p:spPr bwMode="auto">
          <a:xfrm>
            <a:off x="2925349" y="4151653"/>
            <a:ext cx="219812" cy="139235"/>
          </a:xfrm>
          <a:prstGeom prst="rect">
            <a:avLst/>
          </a:prstGeom>
          <a:noFill/>
          <a:ln w="9525">
            <a:noFill/>
            <a:miter lim="800000"/>
            <a:headEnd/>
            <a:tailEnd/>
          </a:ln>
        </p:spPr>
        <p:txBody>
          <a:bodyPr wrap="none" lIns="0" tIns="0" rIns="0" bIns="0">
            <a:spAutoFit/>
          </a:bodyPr>
          <a:lstStyle/>
          <a:p>
            <a:pPr eaLnBrk="0" hangingPunct="0"/>
            <a:r>
              <a:rPr lang="en-US" sz="1100">
                <a:solidFill>
                  <a:srgbClr val="000000"/>
                </a:solidFill>
              </a:rPr>
              <a:t>ALU</a:t>
            </a:r>
            <a:endParaRPr lang="en-US" b="0"/>
          </a:p>
        </p:txBody>
      </p:sp>
      <p:sp>
        <p:nvSpPr>
          <p:cNvPr id="29" name="Rectangle 29"/>
          <p:cNvSpPr>
            <a:spLocks noChangeArrowheads="1"/>
          </p:cNvSpPr>
          <p:nvPr/>
        </p:nvSpPr>
        <p:spPr bwMode="auto">
          <a:xfrm>
            <a:off x="2660981" y="4076781"/>
            <a:ext cx="44556"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A</a:t>
            </a:r>
            <a:endParaRPr lang="en-US" b="0"/>
          </a:p>
        </p:txBody>
      </p:sp>
      <p:sp>
        <p:nvSpPr>
          <p:cNvPr id="30" name="Rectangle 30"/>
          <p:cNvSpPr>
            <a:spLocks noChangeArrowheads="1"/>
          </p:cNvSpPr>
          <p:nvPr/>
        </p:nvSpPr>
        <p:spPr bwMode="auto">
          <a:xfrm>
            <a:off x="3366459" y="4072840"/>
            <a:ext cx="43071"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B</a:t>
            </a:r>
            <a:endParaRPr lang="en-US" b="0"/>
          </a:p>
        </p:txBody>
      </p:sp>
      <p:sp>
        <p:nvSpPr>
          <p:cNvPr id="31" name="Rectangle 30"/>
          <p:cNvSpPr>
            <a:spLocks noChangeArrowheads="1"/>
          </p:cNvSpPr>
          <p:nvPr/>
        </p:nvSpPr>
        <p:spPr bwMode="auto">
          <a:xfrm>
            <a:off x="2917131" y="2743200"/>
            <a:ext cx="470912" cy="330860"/>
          </a:xfrm>
          <a:prstGeom prst="rect">
            <a:avLst/>
          </a:prstGeom>
          <a:noFill/>
          <a:ln w="9525">
            <a:noFill/>
            <a:miter lim="800000"/>
            <a:headEnd/>
            <a:tailEnd/>
          </a:ln>
        </p:spPr>
        <p:txBody>
          <a:bodyPr wrap="none" lIns="0" tIns="0" rIns="0" bIns="0">
            <a:spAutoFit/>
          </a:bodyPr>
          <a:lstStyle/>
          <a:p>
            <a:pPr algn="ctr" eaLnBrk="0" hangingPunct="0"/>
            <a:r>
              <a:rPr lang="en-US" sz="1050" dirty="0">
                <a:solidFill>
                  <a:srgbClr val="000000"/>
                </a:solidFill>
              </a:rPr>
              <a:t>Register</a:t>
            </a:r>
            <a:br>
              <a:rPr lang="en-US" sz="1100" dirty="0">
                <a:solidFill>
                  <a:srgbClr val="000000"/>
                </a:solidFill>
              </a:rPr>
            </a:br>
            <a:r>
              <a:rPr lang="en-US" sz="1100" dirty="0">
                <a:solidFill>
                  <a:srgbClr val="000000"/>
                </a:solidFill>
              </a:rPr>
              <a:t>File</a:t>
            </a:r>
            <a:endParaRPr lang="en-US" b="0" dirty="0"/>
          </a:p>
        </p:txBody>
      </p:sp>
      <p:sp>
        <p:nvSpPr>
          <p:cNvPr id="32" name="Rectangle 31"/>
          <p:cNvSpPr>
            <a:spLocks noChangeArrowheads="1"/>
          </p:cNvSpPr>
          <p:nvPr/>
        </p:nvSpPr>
        <p:spPr bwMode="auto">
          <a:xfrm>
            <a:off x="2723360" y="2778416"/>
            <a:ext cx="130699"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RA1</a:t>
            </a:r>
            <a:endParaRPr lang="en-US" b="0"/>
          </a:p>
        </p:txBody>
      </p:sp>
      <p:sp>
        <p:nvSpPr>
          <p:cNvPr id="33" name="Rectangle 32"/>
          <p:cNvSpPr>
            <a:spLocks noChangeArrowheads="1"/>
          </p:cNvSpPr>
          <p:nvPr/>
        </p:nvSpPr>
        <p:spPr bwMode="auto">
          <a:xfrm>
            <a:off x="3433293" y="2778416"/>
            <a:ext cx="130699"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RA2</a:t>
            </a:r>
            <a:endParaRPr lang="en-US" b="0"/>
          </a:p>
        </p:txBody>
      </p:sp>
      <p:sp>
        <p:nvSpPr>
          <p:cNvPr id="34" name="Rectangle 33"/>
          <p:cNvSpPr>
            <a:spLocks noChangeArrowheads="1"/>
          </p:cNvSpPr>
          <p:nvPr/>
        </p:nvSpPr>
        <p:spPr bwMode="auto">
          <a:xfrm>
            <a:off x="2723360" y="2953117"/>
            <a:ext cx="129214"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RD1</a:t>
            </a:r>
            <a:endParaRPr lang="en-US" b="0"/>
          </a:p>
        </p:txBody>
      </p:sp>
      <p:sp>
        <p:nvSpPr>
          <p:cNvPr id="35" name="Rectangle 34"/>
          <p:cNvSpPr>
            <a:spLocks noChangeArrowheads="1"/>
          </p:cNvSpPr>
          <p:nvPr/>
        </p:nvSpPr>
        <p:spPr bwMode="auto">
          <a:xfrm>
            <a:off x="3433293" y="2953117"/>
            <a:ext cx="129214" cy="76185"/>
          </a:xfrm>
          <a:prstGeom prst="rect">
            <a:avLst/>
          </a:prstGeom>
          <a:noFill/>
          <a:ln w="9525">
            <a:noFill/>
            <a:miter lim="800000"/>
            <a:headEnd/>
            <a:tailEnd/>
          </a:ln>
        </p:spPr>
        <p:txBody>
          <a:bodyPr wrap="none" lIns="0" tIns="0" rIns="0" bIns="0">
            <a:spAutoFit/>
          </a:bodyPr>
          <a:lstStyle/>
          <a:p>
            <a:pPr eaLnBrk="0" hangingPunct="0"/>
            <a:r>
              <a:rPr lang="en-US" sz="600" b="0" dirty="0">
                <a:solidFill>
                  <a:srgbClr val="000000"/>
                </a:solidFill>
              </a:rPr>
              <a:t>RD2</a:t>
            </a:r>
            <a:endParaRPr lang="en-US" b="0" dirty="0"/>
          </a:p>
        </p:txBody>
      </p:sp>
      <p:sp>
        <p:nvSpPr>
          <p:cNvPr id="36" name="Rectangle 35"/>
          <p:cNvSpPr>
            <a:spLocks noChangeArrowheads="1"/>
          </p:cNvSpPr>
          <p:nvPr/>
        </p:nvSpPr>
        <p:spPr bwMode="auto">
          <a:xfrm>
            <a:off x="2081746" y="3444935"/>
            <a:ext cx="598389" cy="92333"/>
          </a:xfrm>
          <a:prstGeom prst="rect">
            <a:avLst/>
          </a:prstGeom>
          <a:noFill/>
          <a:ln w="9525">
            <a:noFill/>
            <a:miter lim="800000"/>
            <a:headEnd/>
            <a:tailEnd/>
          </a:ln>
        </p:spPr>
        <p:txBody>
          <a:bodyPr wrap="none" lIns="0" tIns="0" rIns="0" bIns="0">
            <a:spAutoFit/>
          </a:bodyPr>
          <a:lstStyle/>
          <a:p>
            <a:pPr eaLnBrk="0" hangingPunct="0"/>
            <a:r>
              <a:rPr lang="en-US" sz="600" dirty="0"/>
              <a:t>PC</a:t>
            </a:r>
            <a:r>
              <a:rPr lang="en-US" sz="600" baseline="30000" dirty="0"/>
              <a:t>RF</a:t>
            </a:r>
            <a:r>
              <a:rPr lang="en-US" sz="600" dirty="0"/>
              <a:t>+4+4*SXT(C)</a:t>
            </a:r>
            <a:endParaRPr lang="en-US" sz="2000" b="0" dirty="0"/>
          </a:p>
        </p:txBody>
      </p:sp>
      <p:sp>
        <p:nvSpPr>
          <p:cNvPr id="37" name="Rectangle 36"/>
          <p:cNvSpPr>
            <a:spLocks noChangeArrowheads="1"/>
          </p:cNvSpPr>
          <p:nvPr/>
        </p:nvSpPr>
        <p:spPr bwMode="auto">
          <a:xfrm>
            <a:off x="3890740" y="4984364"/>
            <a:ext cx="435169" cy="278470"/>
          </a:xfrm>
          <a:prstGeom prst="rect">
            <a:avLst/>
          </a:prstGeom>
          <a:noFill/>
          <a:ln w="9525">
            <a:noFill/>
            <a:miter lim="800000"/>
            <a:headEnd/>
            <a:tailEnd/>
          </a:ln>
        </p:spPr>
        <p:txBody>
          <a:bodyPr wrap="none" lIns="0" tIns="0" rIns="0" bIns="0">
            <a:spAutoFit/>
          </a:bodyPr>
          <a:lstStyle/>
          <a:p>
            <a:pPr algn="ctr" eaLnBrk="0" hangingPunct="0"/>
            <a:r>
              <a:rPr lang="en-US" sz="1100">
                <a:solidFill>
                  <a:srgbClr val="000000"/>
                </a:solidFill>
              </a:rPr>
              <a:t>Data</a:t>
            </a:r>
            <a:br>
              <a:rPr lang="en-US" sz="1100">
                <a:solidFill>
                  <a:srgbClr val="000000"/>
                </a:solidFill>
              </a:rPr>
            </a:br>
            <a:r>
              <a:rPr lang="en-US" sz="1100">
                <a:solidFill>
                  <a:srgbClr val="000000"/>
                </a:solidFill>
              </a:rPr>
              <a:t>Memory</a:t>
            </a:r>
            <a:endParaRPr lang="en-US"/>
          </a:p>
        </p:txBody>
      </p:sp>
      <p:sp>
        <p:nvSpPr>
          <p:cNvPr id="38" name="Rectangle 37"/>
          <p:cNvSpPr>
            <a:spLocks noChangeArrowheads="1"/>
          </p:cNvSpPr>
          <p:nvPr/>
        </p:nvSpPr>
        <p:spPr bwMode="auto">
          <a:xfrm>
            <a:off x="4054114" y="5564188"/>
            <a:ext cx="84658" cy="76185"/>
          </a:xfrm>
          <a:prstGeom prst="rect">
            <a:avLst/>
          </a:prstGeom>
          <a:noFill/>
          <a:ln w="9525">
            <a:noFill/>
            <a:miter lim="800000"/>
            <a:headEnd/>
            <a:tailEnd/>
          </a:ln>
        </p:spPr>
        <p:txBody>
          <a:bodyPr wrap="none" lIns="0" tIns="0" rIns="0" bIns="0">
            <a:spAutoFit/>
          </a:bodyPr>
          <a:lstStyle/>
          <a:p>
            <a:pPr eaLnBrk="0" hangingPunct="0"/>
            <a:r>
              <a:rPr lang="en-US" sz="600" b="0" dirty="0">
                <a:solidFill>
                  <a:srgbClr val="000000"/>
                </a:solidFill>
              </a:rPr>
              <a:t>RD</a:t>
            </a:r>
            <a:endParaRPr lang="en-US" b="0" dirty="0"/>
          </a:p>
        </p:txBody>
      </p:sp>
      <p:sp>
        <p:nvSpPr>
          <p:cNvPr id="39" name="Rectangle 38"/>
          <p:cNvSpPr>
            <a:spLocks noChangeArrowheads="1"/>
          </p:cNvSpPr>
          <p:nvPr/>
        </p:nvSpPr>
        <p:spPr bwMode="auto">
          <a:xfrm>
            <a:off x="2962480" y="4314531"/>
            <a:ext cx="13366"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 </a:t>
            </a:r>
            <a:endParaRPr lang="en-US" b="0"/>
          </a:p>
        </p:txBody>
      </p:sp>
      <p:sp>
        <p:nvSpPr>
          <p:cNvPr id="40" name="Rectangle 39"/>
          <p:cNvSpPr>
            <a:spLocks noChangeArrowheads="1"/>
          </p:cNvSpPr>
          <p:nvPr/>
        </p:nvSpPr>
        <p:spPr bwMode="auto">
          <a:xfrm>
            <a:off x="2974362" y="4314531"/>
            <a:ext cx="13366"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 </a:t>
            </a:r>
            <a:endParaRPr lang="en-US" b="0"/>
          </a:p>
        </p:txBody>
      </p:sp>
      <p:sp>
        <p:nvSpPr>
          <p:cNvPr id="41" name="Rectangle 40"/>
          <p:cNvSpPr>
            <a:spLocks noChangeArrowheads="1"/>
          </p:cNvSpPr>
          <p:nvPr/>
        </p:nvSpPr>
        <p:spPr bwMode="auto">
          <a:xfrm>
            <a:off x="3021889" y="4277752"/>
            <a:ext cx="40100"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Y</a:t>
            </a:r>
            <a:endParaRPr lang="en-US" b="0"/>
          </a:p>
        </p:txBody>
      </p:sp>
      <p:sp>
        <p:nvSpPr>
          <p:cNvPr id="42" name="Rectangle 41"/>
          <p:cNvSpPr>
            <a:spLocks noChangeArrowheads="1"/>
          </p:cNvSpPr>
          <p:nvPr/>
        </p:nvSpPr>
        <p:spPr bwMode="auto">
          <a:xfrm>
            <a:off x="433156" y="1425984"/>
            <a:ext cx="629732" cy="85380"/>
          </a:xfrm>
          <a:prstGeom prst="rect">
            <a:avLst/>
          </a:prstGeom>
          <a:solidFill>
            <a:srgbClr val="FFFFFF"/>
          </a:solidFill>
          <a:ln w="9525">
            <a:noFill/>
            <a:miter lim="800000"/>
            <a:headEnd/>
            <a:tailEnd/>
          </a:ln>
        </p:spPr>
        <p:txBody>
          <a:bodyPr/>
          <a:lstStyle/>
          <a:p>
            <a:endParaRPr lang="en-US"/>
          </a:p>
        </p:txBody>
      </p:sp>
      <p:sp>
        <p:nvSpPr>
          <p:cNvPr id="43" name="Rectangle 42"/>
          <p:cNvSpPr>
            <a:spLocks noChangeArrowheads="1"/>
          </p:cNvSpPr>
          <p:nvPr/>
        </p:nvSpPr>
        <p:spPr bwMode="auto">
          <a:xfrm>
            <a:off x="436126" y="1403668"/>
            <a:ext cx="622306" cy="105068"/>
          </a:xfrm>
          <a:prstGeom prst="rect">
            <a:avLst/>
          </a:prstGeom>
          <a:noFill/>
          <a:ln w="11113">
            <a:solidFill>
              <a:srgbClr val="000000"/>
            </a:solidFill>
            <a:miter lim="800000"/>
            <a:headEnd/>
            <a:tailEnd/>
          </a:ln>
        </p:spPr>
        <p:txBody>
          <a:bodyPr/>
          <a:lstStyle/>
          <a:p>
            <a:endParaRPr lang="en-US"/>
          </a:p>
        </p:txBody>
      </p:sp>
      <p:sp>
        <p:nvSpPr>
          <p:cNvPr id="44" name="Freeform 43"/>
          <p:cNvSpPr>
            <a:spLocks/>
          </p:cNvSpPr>
          <p:nvPr/>
        </p:nvSpPr>
        <p:spPr bwMode="auto">
          <a:xfrm>
            <a:off x="433156" y="1461449"/>
            <a:ext cx="60894" cy="23644"/>
          </a:xfrm>
          <a:custGeom>
            <a:avLst/>
            <a:gdLst>
              <a:gd name="T0" fmla="*/ 0 w 49"/>
              <a:gd name="T1" fmla="*/ 2147483647 h 21"/>
              <a:gd name="T2" fmla="*/ 2147483647 w 49"/>
              <a:gd name="T3" fmla="*/ 0 h 21"/>
              <a:gd name="T4" fmla="*/ 2147483647 w 49"/>
              <a:gd name="T5" fmla="*/ 2147483647 h 21"/>
              <a:gd name="T6" fmla="*/ 2147483647 w 49"/>
              <a:gd name="T7" fmla="*/ 2147483647 h 21"/>
              <a:gd name="T8" fmla="*/ 0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0" y="7"/>
                </a:moveTo>
                <a:lnTo>
                  <a:pt x="3" y="0"/>
                </a:lnTo>
                <a:lnTo>
                  <a:pt x="49" y="14"/>
                </a:lnTo>
                <a:lnTo>
                  <a:pt x="49" y="21"/>
                </a:lnTo>
                <a:lnTo>
                  <a:pt x="0" y="7"/>
                </a:lnTo>
                <a:close/>
              </a:path>
            </a:pathLst>
          </a:custGeom>
          <a:solidFill>
            <a:srgbClr val="000000"/>
          </a:solidFill>
          <a:ln w="9525">
            <a:noFill/>
            <a:round/>
            <a:headEnd/>
            <a:tailEnd/>
          </a:ln>
        </p:spPr>
        <p:txBody>
          <a:bodyPr/>
          <a:lstStyle/>
          <a:p>
            <a:endParaRPr lang="en-US"/>
          </a:p>
        </p:txBody>
      </p:sp>
      <p:sp>
        <p:nvSpPr>
          <p:cNvPr id="45" name="Freeform 44"/>
          <p:cNvSpPr>
            <a:spLocks/>
          </p:cNvSpPr>
          <p:nvPr/>
        </p:nvSpPr>
        <p:spPr bwMode="auto">
          <a:xfrm>
            <a:off x="433156" y="1477212"/>
            <a:ext cx="60894" cy="26271"/>
          </a:xfrm>
          <a:custGeom>
            <a:avLst/>
            <a:gdLst>
              <a:gd name="T0" fmla="*/ 2147483647 w 49"/>
              <a:gd name="T1" fmla="*/ 2147483647 h 24"/>
              <a:gd name="T2" fmla="*/ 0 w 49"/>
              <a:gd name="T3" fmla="*/ 2147483647 h 24"/>
              <a:gd name="T4" fmla="*/ 2147483647 w 49"/>
              <a:gd name="T5" fmla="*/ 0 h 24"/>
              <a:gd name="T6" fmla="*/ 2147483647 w 49"/>
              <a:gd name="T7" fmla="*/ 2147483647 h 24"/>
              <a:gd name="T8" fmla="*/ 2147483647 w 49"/>
              <a:gd name="T9" fmla="*/ 2147483647 h 24"/>
              <a:gd name="T10" fmla="*/ 0 60000 65536"/>
              <a:gd name="T11" fmla="*/ 0 60000 65536"/>
              <a:gd name="T12" fmla="*/ 0 60000 65536"/>
              <a:gd name="T13" fmla="*/ 0 60000 65536"/>
              <a:gd name="T14" fmla="*/ 0 60000 65536"/>
              <a:gd name="T15" fmla="*/ 0 w 49"/>
              <a:gd name="T16" fmla="*/ 0 h 24"/>
              <a:gd name="T17" fmla="*/ 49 w 49"/>
              <a:gd name="T18" fmla="*/ 24 h 24"/>
            </a:gdLst>
            <a:ahLst/>
            <a:cxnLst>
              <a:cxn ang="T10">
                <a:pos x="T0" y="T1"/>
              </a:cxn>
              <a:cxn ang="T11">
                <a:pos x="T2" y="T3"/>
              </a:cxn>
              <a:cxn ang="T12">
                <a:pos x="T4" y="T5"/>
              </a:cxn>
              <a:cxn ang="T13">
                <a:pos x="T6" y="T7"/>
              </a:cxn>
              <a:cxn ang="T14">
                <a:pos x="T8" y="T9"/>
              </a:cxn>
            </a:cxnLst>
            <a:rect l="T15" t="T16" r="T17" b="T18"/>
            <a:pathLst>
              <a:path w="49" h="24">
                <a:moveTo>
                  <a:pt x="3" y="24"/>
                </a:moveTo>
                <a:lnTo>
                  <a:pt x="0" y="17"/>
                </a:lnTo>
                <a:lnTo>
                  <a:pt x="49" y="0"/>
                </a:lnTo>
                <a:lnTo>
                  <a:pt x="49" y="7"/>
                </a:lnTo>
                <a:lnTo>
                  <a:pt x="3" y="24"/>
                </a:lnTo>
                <a:close/>
              </a:path>
            </a:pathLst>
          </a:custGeom>
          <a:solidFill>
            <a:srgbClr val="000000"/>
          </a:solidFill>
          <a:ln w="9525">
            <a:noFill/>
            <a:round/>
            <a:headEnd/>
            <a:tailEnd/>
          </a:ln>
        </p:spPr>
        <p:txBody>
          <a:bodyPr/>
          <a:lstStyle/>
          <a:p>
            <a:endParaRPr lang="en-US"/>
          </a:p>
        </p:txBody>
      </p:sp>
      <p:sp>
        <p:nvSpPr>
          <p:cNvPr id="46" name="Rectangle 45"/>
          <p:cNvSpPr>
            <a:spLocks noChangeArrowheads="1"/>
          </p:cNvSpPr>
          <p:nvPr/>
        </p:nvSpPr>
        <p:spPr bwMode="auto">
          <a:xfrm>
            <a:off x="661879" y="1388507"/>
            <a:ext cx="133476" cy="123111"/>
          </a:xfrm>
          <a:prstGeom prst="rect">
            <a:avLst/>
          </a:prstGeom>
          <a:noFill/>
          <a:ln w="9525">
            <a:noFill/>
            <a:miter lim="800000"/>
            <a:headEnd/>
            <a:tailEnd/>
          </a:ln>
        </p:spPr>
        <p:txBody>
          <a:bodyPr wrap="none" lIns="0" tIns="0" rIns="0" bIns="0">
            <a:spAutoFit/>
          </a:bodyPr>
          <a:lstStyle/>
          <a:p>
            <a:pPr eaLnBrk="0" hangingPunct="0"/>
            <a:r>
              <a:rPr lang="en-US" sz="800" b="0" dirty="0">
                <a:solidFill>
                  <a:srgbClr val="000000"/>
                </a:solidFill>
              </a:rPr>
              <a:t>PC</a:t>
            </a:r>
            <a:endParaRPr lang="en-US" sz="2400" b="0" baseline="30000" dirty="0"/>
          </a:p>
        </p:txBody>
      </p:sp>
      <p:sp>
        <p:nvSpPr>
          <p:cNvPr id="47" name="Freeform 46"/>
          <p:cNvSpPr>
            <a:spLocks/>
          </p:cNvSpPr>
          <p:nvPr/>
        </p:nvSpPr>
        <p:spPr bwMode="auto">
          <a:xfrm>
            <a:off x="2600087" y="2519649"/>
            <a:ext cx="788650" cy="107710"/>
          </a:xfrm>
          <a:custGeom>
            <a:avLst/>
            <a:gdLst>
              <a:gd name="T0" fmla="*/ 2147483647 w 629"/>
              <a:gd name="T1" fmla="*/ 2147483647 h 98"/>
              <a:gd name="T2" fmla="*/ 2147483647 w 629"/>
              <a:gd name="T3" fmla="*/ 2147483647 h 98"/>
              <a:gd name="T4" fmla="*/ 2147483647 w 629"/>
              <a:gd name="T5" fmla="*/ 0 h 98"/>
              <a:gd name="T6" fmla="*/ 0 w 629"/>
              <a:gd name="T7" fmla="*/ 0 h 98"/>
              <a:gd name="T8" fmla="*/ 0 60000 65536"/>
              <a:gd name="T9" fmla="*/ 0 60000 65536"/>
              <a:gd name="T10" fmla="*/ 0 60000 65536"/>
              <a:gd name="T11" fmla="*/ 0 60000 65536"/>
              <a:gd name="T12" fmla="*/ 0 w 629"/>
              <a:gd name="T13" fmla="*/ 0 h 98"/>
              <a:gd name="T14" fmla="*/ 629 w 629"/>
              <a:gd name="T15" fmla="*/ 98 h 98"/>
            </a:gdLst>
            <a:ahLst/>
            <a:cxnLst>
              <a:cxn ang="T8">
                <a:pos x="T0" y="T1"/>
              </a:cxn>
              <a:cxn ang="T9">
                <a:pos x="T2" y="T3"/>
              </a:cxn>
              <a:cxn ang="T10">
                <a:pos x="T4" y="T5"/>
              </a:cxn>
              <a:cxn ang="T11">
                <a:pos x="T6" y="T7"/>
              </a:cxn>
            </a:cxnLst>
            <a:rect l="T12" t="T13" r="T14" b="T15"/>
            <a:pathLst>
              <a:path w="629" h="98">
                <a:moveTo>
                  <a:pt x="629" y="98"/>
                </a:moveTo>
                <a:lnTo>
                  <a:pt x="629" y="31"/>
                </a:lnTo>
                <a:lnTo>
                  <a:pt x="598" y="0"/>
                </a:lnTo>
                <a:lnTo>
                  <a:pt x="0" y="0"/>
                </a:lnTo>
              </a:path>
            </a:pathLst>
          </a:custGeom>
          <a:noFill/>
          <a:ln w="4763">
            <a:solidFill>
              <a:srgbClr val="000000"/>
            </a:solidFill>
            <a:round/>
            <a:headEnd/>
            <a:tailEnd/>
          </a:ln>
        </p:spPr>
        <p:txBody>
          <a:bodyPr/>
          <a:lstStyle/>
          <a:p>
            <a:endParaRPr lang="en-US"/>
          </a:p>
        </p:txBody>
      </p:sp>
      <p:sp>
        <p:nvSpPr>
          <p:cNvPr id="48" name="Freeform 47"/>
          <p:cNvSpPr>
            <a:spLocks/>
          </p:cNvSpPr>
          <p:nvPr/>
        </p:nvSpPr>
        <p:spPr bwMode="auto">
          <a:xfrm>
            <a:off x="3370914" y="2581385"/>
            <a:ext cx="35645" cy="45973"/>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49" name="Freeform 48"/>
          <p:cNvSpPr>
            <a:spLocks/>
          </p:cNvSpPr>
          <p:nvPr/>
        </p:nvSpPr>
        <p:spPr bwMode="auto">
          <a:xfrm>
            <a:off x="3370914" y="2581385"/>
            <a:ext cx="35645" cy="45973"/>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50" name="Freeform 49"/>
          <p:cNvSpPr>
            <a:spLocks/>
          </p:cNvSpPr>
          <p:nvPr/>
        </p:nvSpPr>
        <p:spPr bwMode="auto">
          <a:xfrm>
            <a:off x="1968870" y="2519649"/>
            <a:ext cx="806473" cy="248259"/>
          </a:xfrm>
          <a:custGeom>
            <a:avLst/>
            <a:gdLst>
              <a:gd name="T0" fmla="*/ 2147483647 w 644"/>
              <a:gd name="T1" fmla="*/ 2147483647 h 224"/>
              <a:gd name="T2" fmla="*/ 2147483647 w 644"/>
              <a:gd name="T3" fmla="*/ 2147483647 h 224"/>
              <a:gd name="T4" fmla="*/ 2147483647 w 644"/>
              <a:gd name="T5" fmla="*/ 0 h 224"/>
              <a:gd name="T6" fmla="*/ 0 w 644"/>
              <a:gd name="T7" fmla="*/ 2147483647 h 224"/>
              <a:gd name="T8" fmla="*/ 0 w 644"/>
              <a:gd name="T9" fmla="*/ 2147483647 h 224"/>
              <a:gd name="T10" fmla="*/ 0 60000 65536"/>
              <a:gd name="T11" fmla="*/ 0 60000 65536"/>
              <a:gd name="T12" fmla="*/ 0 60000 65536"/>
              <a:gd name="T13" fmla="*/ 0 60000 65536"/>
              <a:gd name="T14" fmla="*/ 0 60000 65536"/>
              <a:gd name="T15" fmla="*/ 0 w 644"/>
              <a:gd name="T16" fmla="*/ 0 h 224"/>
              <a:gd name="T17" fmla="*/ 644 w 644"/>
              <a:gd name="T18" fmla="*/ 224 h 224"/>
            </a:gdLst>
            <a:ahLst/>
            <a:cxnLst>
              <a:cxn ang="T10">
                <a:pos x="T0" y="T1"/>
              </a:cxn>
              <a:cxn ang="T11">
                <a:pos x="T2" y="T3"/>
              </a:cxn>
              <a:cxn ang="T12">
                <a:pos x="T4" y="T5"/>
              </a:cxn>
              <a:cxn ang="T13">
                <a:pos x="T6" y="T7"/>
              </a:cxn>
              <a:cxn ang="T14">
                <a:pos x="T8" y="T9"/>
              </a:cxn>
            </a:cxnLst>
            <a:rect l="T15" t="T16" r="T17" b="T18"/>
            <a:pathLst>
              <a:path w="644" h="224">
                <a:moveTo>
                  <a:pt x="644" y="224"/>
                </a:moveTo>
                <a:lnTo>
                  <a:pt x="644" y="31"/>
                </a:lnTo>
                <a:lnTo>
                  <a:pt x="616" y="0"/>
                </a:lnTo>
                <a:lnTo>
                  <a:pt x="0" y="3"/>
                </a:lnTo>
              </a:path>
            </a:pathLst>
          </a:custGeom>
          <a:noFill/>
          <a:ln w="4763">
            <a:solidFill>
              <a:srgbClr val="000000"/>
            </a:solidFill>
            <a:round/>
            <a:headEnd/>
            <a:tailEnd/>
          </a:ln>
        </p:spPr>
        <p:txBody>
          <a:bodyPr/>
          <a:lstStyle/>
          <a:p>
            <a:endParaRPr lang="en-US"/>
          </a:p>
        </p:txBody>
      </p:sp>
      <p:sp>
        <p:nvSpPr>
          <p:cNvPr id="51" name="Freeform 50"/>
          <p:cNvSpPr>
            <a:spLocks/>
          </p:cNvSpPr>
          <p:nvPr/>
        </p:nvSpPr>
        <p:spPr bwMode="auto">
          <a:xfrm>
            <a:off x="2759005" y="2720621"/>
            <a:ext cx="38616" cy="47287"/>
          </a:xfrm>
          <a:custGeom>
            <a:avLst/>
            <a:gdLst>
              <a:gd name="T0" fmla="*/ 2147483647 w 31"/>
              <a:gd name="T1" fmla="*/ 2147483647 h 42"/>
              <a:gd name="T2" fmla="*/ 2147483647 w 31"/>
              <a:gd name="T3" fmla="*/ 0 h 42"/>
              <a:gd name="T4" fmla="*/ 2147483647 w 31"/>
              <a:gd name="T5" fmla="*/ 0 h 42"/>
              <a:gd name="T6" fmla="*/ 2147483647 w 31"/>
              <a:gd name="T7" fmla="*/ 2147483647 h 42"/>
              <a:gd name="T8" fmla="*/ 2147483647 w 31"/>
              <a:gd name="T9" fmla="*/ 2147483647 h 42"/>
              <a:gd name="T10" fmla="*/ 0 w 31"/>
              <a:gd name="T11" fmla="*/ 0 h 42"/>
              <a:gd name="T12" fmla="*/ 0 w 31"/>
              <a:gd name="T13" fmla="*/ 0 h 42"/>
              <a:gd name="T14" fmla="*/ 2147483647 w 31"/>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42"/>
              <a:gd name="T26" fmla="*/ 31 w 31"/>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42">
                <a:moveTo>
                  <a:pt x="14" y="42"/>
                </a:moveTo>
                <a:lnTo>
                  <a:pt x="31"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52" name="Freeform 51"/>
          <p:cNvSpPr>
            <a:spLocks/>
          </p:cNvSpPr>
          <p:nvPr/>
        </p:nvSpPr>
        <p:spPr bwMode="auto">
          <a:xfrm>
            <a:off x="2759005" y="2720621"/>
            <a:ext cx="38616" cy="47287"/>
          </a:xfrm>
          <a:custGeom>
            <a:avLst/>
            <a:gdLst>
              <a:gd name="T0" fmla="*/ 2147483647 w 31"/>
              <a:gd name="T1" fmla="*/ 2147483647 h 42"/>
              <a:gd name="T2" fmla="*/ 2147483647 w 31"/>
              <a:gd name="T3" fmla="*/ 0 h 42"/>
              <a:gd name="T4" fmla="*/ 2147483647 w 31"/>
              <a:gd name="T5" fmla="*/ 0 h 42"/>
              <a:gd name="T6" fmla="*/ 2147483647 w 31"/>
              <a:gd name="T7" fmla="*/ 2147483647 h 42"/>
              <a:gd name="T8" fmla="*/ 2147483647 w 31"/>
              <a:gd name="T9" fmla="*/ 2147483647 h 42"/>
              <a:gd name="T10" fmla="*/ 0 w 31"/>
              <a:gd name="T11" fmla="*/ 0 h 42"/>
              <a:gd name="T12" fmla="*/ 0 w 31"/>
              <a:gd name="T13" fmla="*/ 0 h 42"/>
              <a:gd name="T14" fmla="*/ 2147483647 w 31"/>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42"/>
              <a:gd name="T26" fmla="*/ 31 w 31"/>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42">
                <a:moveTo>
                  <a:pt x="14" y="42"/>
                </a:moveTo>
                <a:lnTo>
                  <a:pt x="31"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53" name="Rectangle 52"/>
          <p:cNvSpPr>
            <a:spLocks noChangeArrowheads="1"/>
          </p:cNvSpPr>
          <p:nvPr/>
        </p:nvSpPr>
        <p:spPr bwMode="auto">
          <a:xfrm>
            <a:off x="3709544" y="2624732"/>
            <a:ext cx="245061"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RA2SEL</a:t>
            </a:r>
            <a:endParaRPr lang="en-US" b="0"/>
          </a:p>
        </p:txBody>
      </p:sp>
      <p:sp>
        <p:nvSpPr>
          <p:cNvPr id="54" name="Line 145"/>
          <p:cNvSpPr>
            <a:spLocks noChangeShapeType="1"/>
          </p:cNvSpPr>
          <p:nvPr/>
        </p:nvSpPr>
        <p:spPr bwMode="auto">
          <a:xfrm>
            <a:off x="3613005" y="2658884"/>
            <a:ext cx="96539" cy="1314"/>
          </a:xfrm>
          <a:prstGeom prst="line">
            <a:avLst/>
          </a:prstGeom>
          <a:noFill/>
          <a:ln w="4763">
            <a:solidFill>
              <a:srgbClr val="000000"/>
            </a:solidFill>
            <a:round/>
            <a:headEnd/>
            <a:tailEnd/>
          </a:ln>
        </p:spPr>
        <p:txBody>
          <a:bodyPr/>
          <a:lstStyle/>
          <a:p>
            <a:endParaRPr lang="en-US"/>
          </a:p>
        </p:txBody>
      </p:sp>
      <p:sp>
        <p:nvSpPr>
          <p:cNvPr id="55" name="Freeform 54"/>
          <p:cNvSpPr>
            <a:spLocks/>
          </p:cNvSpPr>
          <p:nvPr/>
        </p:nvSpPr>
        <p:spPr bwMode="auto">
          <a:xfrm>
            <a:off x="3613005" y="2643121"/>
            <a:ext cx="47527" cy="31525"/>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close/>
              </a:path>
            </a:pathLst>
          </a:custGeom>
          <a:solidFill>
            <a:srgbClr val="000000"/>
          </a:solidFill>
          <a:ln w="9525">
            <a:noFill/>
            <a:round/>
            <a:headEnd/>
            <a:tailEnd/>
          </a:ln>
        </p:spPr>
        <p:txBody>
          <a:bodyPr/>
          <a:lstStyle/>
          <a:p>
            <a:endParaRPr lang="en-US"/>
          </a:p>
        </p:txBody>
      </p:sp>
      <p:sp>
        <p:nvSpPr>
          <p:cNvPr id="56" name="Freeform 55"/>
          <p:cNvSpPr>
            <a:spLocks/>
          </p:cNvSpPr>
          <p:nvPr/>
        </p:nvSpPr>
        <p:spPr bwMode="auto">
          <a:xfrm>
            <a:off x="3613005" y="2643121"/>
            <a:ext cx="47527" cy="31525"/>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path>
            </a:pathLst>
          </a:custGeom>
          <a:noFill/>
          <a:ln w="4763">
            <a:solidFill>
              <a:srgbClr val="000000"/>
            </a:solidFill>
            <a:round/>
            <a:headEnd/>
            <a:tailEnd/>
          </a:ln>
        </p:spPr>
        <p:txBody>
          <a:bodyPr/>
          <a:lstStyle/>
          <a:p>
            <a:endParaRPr lang="en-US"/>
          </a:p>
        </p:txBody>
      </p:sp>
      <p:sp>
        <p:nvSpPr>
          <p:cNvPr id="57" name="Line 148"/>
          <p:cNvSpPr>
            <a:spLocks noChangeShapeType="1"/>
          </p:cNvSpPr>
          <p:nvPr/>
        </p:nvSpPr>
        <p:spPr bwMode="auto">
          <a:xfrm>
            <a:off x="3485276" y="2693036"/>
            <a:ext cx="1485" cy="69618"/>
          </a:xfrm>
          <a:prstGeom prst="line">
            <a:avLst/>
          </a:prstGeom>
          <a:noFill/>
          <a:ln w="4763">
            <a:solidFill>
              <a:srgbClr val="000000"/>
            </a:solidFill>
            <a:round/>
            <a:headEnd/>
            <a:tailEnd/>
          </a:ln>
        </p:spPr>
        <p:txBody>
          <a:bodyPr/>
          <a:lstStyle/>
          <a:p>
            <a:endParaRPr lang="en-US"/>
          </a:p>
        </p:txBody>
      </p:sp>
      <p:sp>
        <p:nvSpPr>
          <p:cNvPr id="58" name="Freeform 57"/>
          <p:cNvSpPr>
            <a:spLocks/>
          </p:cNvSpPr>
          <p:nvPr/>
        </p:nvSpPr>
        <p:spPr bwMode="auto">
          <a:xfrm>
            <a:off x="3467454" y="2720621"/>
            <a:ext cx="40100" cy="42033"/>
          </a:xfrm>
          <a:custGeom>
            <a:avLst/>
            <a:gdLst>
              <a:gd name="T0" fmla="*/ 2147483647 w 32"/>
              <a:gd name="T1" fmla="*/ 2147483647 h 38"/>
              <a:gd name="T2" fmla="*/ 2147483647 w 32"/>
              <a:gd name="T3" fmla="*/ 0 h 38"/>
              <a:gd name="T4" fmla="*/ 2147483647 w 32"/>
              <a:gd name="T5" fmla="*/ 0 h 38"/>
              <a:gd name="T6" fmla="*/ 2147483647 w 32"/>
              <a:gd name="T7" fmla="*/ 2147483647 h 38"/>
              <a:gd name="T8" fmla="*/ 2147483647 w 32"/>
              <a:gd name="T9" fmla="*/ 2147483647 h 38"/>
              <a:gd name="T10" fmla="*/ 0 w 32"/>
              <a:gd name="T11" fmla="*/ 0 h 38"/>
              <a:gd name="T12" fmla="*/ 0 w 32"/>
              <a:gd name="T13" fmla="*/ 0 h 38"/>
              <a:gd name="T14" fmla="*/ 2147483647 w 32"/>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38"/>
              <a:gd name="T26" fmla="*/ 32 w 32"/>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38">
                <a:moveTo>
                  <a:pt x="14" y="38"/>
                </a:moveTo>
                <a:lnTo>
                  <a:pt x="32" y="0"/>
                </a:lnTo>
                <a:lnTo>
                  <a:pt x="14" y="17"/>
                </a:lnTo>
                <a:lnTo>
                  <a:pt x="0" y="0"/>
                </a:lnTo>
                <a:lnTo>
                  <a:pt x="14" y="38"/>
                </a:lnTo>
                <a:close/>
              </a:path>
            </a:pathLst>
          </a:custGeom>
          <a:solidFill>
            <a:srgbClr val="000000"/>
          </a:solidFill>
          <a:ln w="9525">
            <a:noFill/>
            <a:round/>
            <a:headEnd/>
            <a:tailEnd/>
          </a:ln>
        </p:spPr>
        <p:txBody>
          <a:bodyPr/>
          <a:lstStyle/>
          <a:p>
            <a:endParaRPr lang="en-US"/>
          </a:p>
        </p:txBody>
      </p:sp>
      <p:sp>
        <p:nvSpPr>
          <p:cNvPr id="59" name="Freeform 58"/>
          <p:cNvSpPr>
            <a:spLocks/>
          </p:cNvSpPr>
          <p:nvPr/>
        </p:nvSpPr>
        <p:spPr bwMode="auto">
          <a:xfrm>
            <a:off x="3467454" y="2720621"/>
            <a:ext cx="40100" cy="42033"/>
          </a:xfrm>
          <a:custGeom>
            <a:avLst/>
            <a:gdLst>
              <a:gd name="T0" fmla="*/ 2147483647 w 32"/>
              <a:gd name="T1" fmla="*/ 2147483647 h 38"/>
              <a:gd name="T2" fmla="*/ 2147483647 w 32"/>
              <a:gd name="T3" fmla="*/ 0 h 38"/>
              <a:gd name="T4" fmla="*/ 2147483647 w 32"/>
              <a:gd name="T5" fmla="*/ 0 h 38"/>
              <a:gd name="T6" fmla="*/ 2147483647 w 32"/>
              <a:gd name="T7" fmla="*/ 2147483647 h 38"/>
              <a:gd name="T8" fmla="*/ 2147483647 w 32"/>
              <a:gd name="T9" fmla="*/ 2147483647 h 38"/>
              <a:gd name="T10" fmla="*/ 0 w 32"/>
              <a:gd name="T11" fmla="*/ 0 h 38"/>
              <a:gd name="T12" fmla="*/ 0 w 32"/>
              <a:gd name="T13" fmla="*/ 0 h 38"/>
              <a:gd name="T14" fmla="*/ 2147483647 w 32"/>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38"/>
              <a:gd name="T26" fmla="*/ 32 w 32"/>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38">
                <a:moveTo>
                  <a:pt x="14" y="38"/>
                </a:moveTo>
                <a:lnTo>
                  <a:pt x="32" y="0"/>
                </a:lnTo>
                <a:lnTo>
                  <a:pt x="14" y="17"/>
                </a:lnTo>
                <a:lnTo>
                  <a:pt x="0" y="0"/>
                </a:lnTo>
                <a:lnTo>
                  <a:pt x="14" y="38"/>
                </a:lnTo>
              </a:path>
            </a:pathLst>
          </a:custGeom>
          <a:noFill/>
          <a:ln w="4763">
            <a:solidFill>
              <a:srgbClr val="000000"/>
            </a:solidFill>
            <a:round/>
            <a:headEnd/>
            <a:tailEnd/>
          </a:ln>
        </p:spPr>
        <p:txBody>
          <a:bodyPr/>
          <a:lstStyle/>
          <a:p>
            <a:endParaRPr lang="en-US"/>
          </a:p>
        </p:txBody>
      </p:sp>
      <p:sp>
        <p:nvSpPr>
          <p:cNvPr id="60" name="Freeform 59"/>
          <p:cNvSpPr>
            <a:spLocks/>
          </p:cNvSpPr>
          <p:nvPr/>
        </p:nvSpPr>
        <p:spPr bwMode="auto">
          <a:xfrm>
            <a:off x="2759005" y="2519649"/>
            <a:ext cx="787165" cy="107710"/>
          </a:xfrm>
          <a:custGeom>
            <a:avLst/>
            <a:gdLst>
              <a:gd name="T0" fmla="*/ 2147483647 w 629"/>
              <a:gd name="T1" fmla="*/ 2147483647 h 98"/>
              <a:gd name="T2" fmla="*/ 2147483647 w 629"/>
              <a:gd name="T3" fmla="*/ 2147483647 h 98"/>
              <a:gd name="T4" fmla="*/ 2147483647 w 629"/>
              <a:gd name="T5" fmla="*/ 0 h 98"/>
              <a:gd name="T6" fmla="*/ 0 w 629"/>
              <a:gd name="T7" fmla="*/ 0 h 98"/>
              <a:gd name="T8" fmla="*/ 0 60000 65536"/>
              <a:gd name="T9" fmla="*/ 0 60000 65536"/>
              <a:gd name="T10" fmla="*/ 0 60000 65536"/>
              <a:gd name="T11" fmla="*/ 0 60000 65536"/>
              <a:gd name="T12" fmla="*/ 0 w 629"/>
              <a:gd name="T13" fmla="*/ 0 h 98"/>
              <a:gd name="T14" fmla="*/ 629 w 629"/>
              <a:gd name="T15" fmla="*/ 98 h 98"/>
            </a:gdLst>
            <a:ahLst/>
            <a:cxnLst>
              <a:cxn ang="T8">
                <a:pos x="T0" y="T1"/>
              </a:cxn>
              <a:cxn ang="T9">
                <a:pos x="T2" y="T3"/>
              </a:cxn>
              <a:cxn ang="T10">
                <a:pos x="T4" y="T5"/>
              </a:cxn>
              <a:cxn ang="T11">
                <a:pos x="T6" y="T7"/>
              </a:cxn>
            </a:cxnLst>
            <a:rect l="T12" t="T13" r="T14" b="T15"/>
            <a:pathLst>
              <a:path w="629" h="98">
                <a:moveTo>
                  <a:pt x="629" y="98"/>
                </a:moveTo>
                <a:lnTo>
                  <a:pt x="629" y="31"/>
                </a:lnTo>
                <a:lnTo>
                  <a:pt x="598" y="0"/>
                </a:lnTo>
                <a:lnTo>
                  <a:pt x="0" y="0"/>
                </a:lnTo>
              </a:path>
            </a:pathLst>
          </a:custGeom>
          <a:noFill/>
          <a:ln w="4763">
            <a:solidFill>
              <a:srgbClr val="000000"/>
            </a:solidFill>
            <a:round/>
            <a:headEnd/>
            <a:tailEnd/>
          </a:ln>
        </p:spPr>
        <p:txBody>
          <a:bodyPr/>
          <a:lstStyle/>
          <a:p>
            <a:endParaRPr lang="en-US"/>
          </a:p>
        </p:txBody>
      </p:sp>
      <p:sp>
        <p:nvSpPr>
          <p:cNvPr id="61" name="Freeform 60"/>
          <p:cNvSpPr>
            <a:spLocks/>
          </p:cNvSpPr>
          <p:nvPr/>
        </p:nvSpPr>
        <p:spPr bwMode="auto">
          <a:xfrm>
            <a:off x="3528347" y="2581385"/>
            <a:ext cx="35645" cy="45973"/>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62" name="Freeform 61"/>
          <p:cNvSpPr>
            <a:spLocks/>
          </p:cNvSpPr>
          <p:nvPr/>
        </p:nvSpPr>
        <p:spPr bwMode="auto">
          <a:xfrm>
            <a:off x="3528347" y="2581385"/>
            <a:ext cx="35645" cy="45973"/>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63" name="Freeform 62"/>
          <p:cNvSpPr>
            <a:spLocks/>
          </p:cNvSpPr>
          <p:nvPr/>
        </p:nvSpPr>
        <p:spPr bwMode="auto">
          <a:xfrm>
            <a:off x="3127339" y="5646388"/>
            <a:ext cx="966876" cy="153685"/>
          </a:xfrm>
          <a:custGeom>
            <a:avLst/>
            <a:gdLst>
              <a:gd name="T0" fmla="*/ 0 w 772"/>
              <a:gd name="T1" fmla="*/ 2147483647 h 139"/>
              <a:gd name="T2" fmla="*/ 0 w 772"/>
              <a:gd name="T3" fmla="*/ 2147483647 h 139"/>
              <a:gd name="T4" fmla="*/ 2147483647 w 772"/>
              <a:gd name="T5" fmla="*/ 2147483647 h 139"/>
              <a:gd name="T6" fmla="*/ 2147483647 w 772"/>
              <a:gd name="T7" fmla="*/ 0 h 139"/>
              <a:gd name="T8" fmla="*/ 0 60000 65536"/>
              <a:gd name="T9" fmla="*/ 0 60000 65536"/>
              <a:gd name="T10" fmla="*/ 0 60000 65536"/>
              <a:gd name="T11" fmla="*/ 0 60000 65536"/>
              <a:gd name="T12" fmla="*/ 0 w 772"/>
              <a:gd name="T13" fmla="*/ 0 h 139"/>
              <a:gd name="T14" fmla="*/ 772 w 772"/>
              <a:gd name="T15" fmla="*/ 139 h 139"/>
            </a:gdLst>
            <a:ahLst/>
            <a:cxnLst>
              <a:cxn ang="T8">
                <a:pos x="T0" y="T1"/>
              </a:cxn>
              <a:cxn ang="T9">
                <a:pos x="T2" y="T3"/>
              </a:cxn>
              <a:cxn ang="T10">
                <a:pos x="T4" y="T5"/>
              </a:cxn>
              <a:cxn ang="T11">
                <a:pos x="T6" y="T7"/>
              </a:cxn>
            </a:cxnLst>
            <a:rect l="T12" t="T13" r="T14" b="T15"/>
            <a:pathLst>
              <a:path w="772" h="139">
                <a:moveTo>
                  <a:pt x="0" y="139"/>
                </a:moveTo>
                <a:lnTo>
                  <a:pt x="0" y="56"/>
                </a:lnTo>
                <a:lnTo>
                  <a:pt x="772" y="56"/>
                </a:lnTo>
                <a:lnTo>
                  <a:pt x="772" y="0"/>
                </a:lnTo>
              </a:path>
            </a:pathLst>
          </a:custGeom>
          <a:noFill/>
          <a:ln w="4763">
            <a:solidFill>
              <a:srgbClr val="000000"/>
            </a:solidFill>
            <a:round/>
            <a:headEnd/>
            <a:tailEnd/>
          </a:ln>
        </p:spPr>
        <p:txBody>
          <a:bodyPr/>
          <a:lstStyle/>
          <a:p>
            <a:endParaRPr lang="en-US"/>
          </a:p>
        </p:txBody>
      </p:sp>
      <p:sp>
        <p:nvSpPr>
          <p:cNvPr id="64" name="Freeform 63"/>
          <p:cNvSpPr>
            <a:spLocks/>
          </p:cNvSpPr>
          <p:nvPr/>
        </p:nvSpPr>
        <p:spPr bwMode="auto">
          <a:xfrm>
            <a:off x="3109516" y="5758039"/>
            <a:ext cx="38616" cy="42033"/>
          </a:xfrm>
          <a:custGeom>
            <a:avLst/>
            <a:gdLst>
              <a:gd name="T0" fmla="*/ 2147483647 w 31"/>
              <a:gd name="T1" fmla="*/ 2147483647 h 38"/>
              <a:gd name="T2" fmla="*/ 2147483647 w 31"/>
              <a:gd name="T3" fmla="*/ 0 h 38"/>
              <a:gd name="T4" fmla="*/ 2147483647 w 31"/>
              <a:gd name="T5" fmla="*/ 0 h 38"/>
              <a:gd name="T6" fmla="*/ 2147483647 w 31"/>
              <a:gd name="T7" fmla="*/ 2147483647 h 38"/>
              <a:gd name="T8" fmla="*/ 2147483647 w 31"/>
              <a:gd name="T9" fmla="*/ 2147483647 h 38"/>
              <a:gd name="T10" fmla="*/ 0 w 31"/>
              <a:gd name="T11" fmla="*/ 0 h 38"/>
              <a:gd name="T12" fmla="*/ 0 w 31"/>
              <a:gd name="T13" fmla="*/ 0 h 38"/>
              <a:gd name="T14" fmla="*/ 2147483647 w 31"/>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38"/>
              <a:gd name="T26" fmla="*/ 31 w 31"/>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38">
                <a:moveTo>
                  <a:pt x="14" y="38"/>
                </a:moveTo>
                <a:lnTo>
                  <a:pt x="31" y="0"/>
                </a:lnTo>
                <a:lnTo>
                  <a:pt x="14" y="17"/>
                </a:lnTo>
                <a:lnTo>
                  <a:pt x="0" y="0"/>
                </a:lnTo>
                <a:lnTo>
                  <a:pt x="14" y="38"/>
                </a:lnTo>
                <a:close/>
              </a:path>
            </a:pathLst>
          </a:custGeom>
          <a:solidFill>
            <a:srgbClr val="000000"/>
          </a:solidFill>
          <a:ln w="9525">
            <a:noFill/>
            <a:round/>
            <a:headEnd/>
            <a:tailEnd/>
          </a:ln>
        </p:spPr>
        <p:txBody>
          <a:bodyPr/>
          <a:lstStyle/>
          <a:p>
            <a:endParaRPr lang="en-US"/>
          </a:p>
        </p:txBody>
      </p:sp>
      <p:sp>
        <p:nvSpPr>
          <p:cNvPr id="65" name="Freeform 64"/>
          <p:cNvSpPr>
            <a:spLocks/>
          </p:cNvSpPr>
          <p:nvPr/>
        </p:nvSpPr>
        <p:spPr bwMode="auto">
          <a:xfrm>
            <a:off x="3109516" y="5758039"/>
            <a:ext cx="38616" cy="42033"/>
          </a:xfrm>
          <a:custGeom>
            <a:avLst/>
            <a:gdLst>
              <a:gd name="T0" fmla="*/ 2147483647 w 31"/>
              <a:gd name="T1" fmla="*/ 2147483647 h 38"/>
              <a:gd name="T2" fmla="*/ 2147483647 w 31"/>
              <a:gd name="T3" fmla="*/ 0 h 38"/>
              <a:gd name="T4" fmla="*/ 2147483647 w 31"/>
              <a:gd name="T5" fmla="*/ 0 h 38"/>
              <a:gd name="T6" fmla="*/ 2147483647 w 31"/>
              <a:gd name="T7" fmla="*/ 2147483647 h 38"/>
              <a:gd name="T8" fmla="*/ 2147483647 w 31"/>
              <a:gd name="T9" fmla="*/ 2147483647 h 38"/>
              <a:gd name="T10" fmla="*/ 0 w 31"/>
              <a:gd name="T11" fmla="*/ 0 h 38"/>
              <a:gd name="T12" fmla="*/ 0 w 31"/>
              <a:gd name="T13" fmla="*/ 0 h 38"/>
              <a:gd name="T14" fmla="*/ 2147483647 w 31"/>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38"/>
              <a:gd name="T26" fmla="*/ 31 w 31"/>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38">
                <a:moveTo>
                  <a:pt x="14" y="38"/>
                </a:moveTo>
                <a:lnTo>
                  <a:pt x="31" y="0"/>
                </a:lnTo>
                <a:lnTo>
                  <a:pt x="14" y="17"/>
                </a:lnTo>
                <a:lnTo>
                  <a:pt x="0" y="0"/>
                </a:lnTo>
                <a:lnTo>
                  <a:pt x="14" y="38"/>
                </a:lnTo>
              </a:path>
            </a:pathLst>
          </a:custGeom>
          <a:noFill/>
          <a:ln w="4763">
            <a:solidFill>
              <a:srgbClr val="000000"/>
            </a:solidFill>
            <a:round/>
            <a:headEnd/>
            <a:tailEnd/>
          </a:ln>
        </p:spPr>
        <p:txBody>
          <a:bodyPr/>
          <a:lstStyle/>
          <a:p>
            <a:endParaRPr lang="en-US"/>
          </a:p>
        </p:txBody>
      </p:sp>
      <p:sp>
        <p:nvSpPr>
          <p:cNvPr id="66" name="Line 178"/>
          <p:cNvSpPr>
            <a:spLocks noChangeShapeType="1"/>
          </p:cNvSpPr>
          <p:nvPr/>
        </p:nvSpPr>
        <p:spPr bwMode="auto">
          <a:xfrm>
            <a:off x="3743704" y="6171804"/>
            <a:ext cx="1485" cy="1314"/>
          </a:xfrm>
          <a:prstGeom prst="line">
            <a:avLst/>
          </a:prstGeom>
          <a:noFill/>
          <a:ln w="4763">
            <a:solidFill>
              <a:srgbClr val="000000"/>
            </a:solidFill>
            <a:round/>
            <a:headEnd/>
            <a:tailEnd/>
          </a:ln>
        </p:spPr>
        <p:txBody>
          <a:bodyPr/>
          <a:lstStyle/>
          <a:p>
            <a:endParaRPr lang="en-US"/>
          </a:p>
        </p:txBody>
      </p:sp>
      <p:sp>
        <p:nvSpPr>
          <p:cNvPr id="67" name="Freeform 66"/>
          <p:cNvSpPr>
            <a:spLocks noEditPoints="1"/>
          </p:cNvSpPr>
          <p:nvPr/>
        </p:nvSpPr>
        <p:spPr bwMode="auto">
          <a:xfrm>
            <a:off x="2202049" y="6318920"/>
            <a:ext cx="87627" cy="77499"/>
          </a:xfrm>
          <a:custGeom>
            <a:avLst/>
            <a:gdLst>
              <a:gd name="T0" fmla="*/ 0 w 70"/>
              <a:gd name="T1" fmla="*/ 2147483647 h 70"/>
              <a:gd name="T2" fmla="*/ 2147483647 w 70"/>
              <a:gd name="T3" fmla="*/ 0 h 70"/>
              <a:gd name="T4" fmla="*/ 2147483647 w 70"/>
              <a:gd name="T5" fmla="*/ 2147483647 h 70"/>
              <a:gd name="T6" fmla="*/ 2147483647 w 70"/>
              <a:gd name="T7" fmla="*/ 2147483647 h 70"/>
              <a:gd name="T8" fmla="*/ 0 w 70"/>
              <a:gd name="T9" fmla="*/ 2147483647 h 70"/>
              <a:gd name="T10" fmla="*/ 2147483647 w 70"/>
              <a:gd name="T11" fmla="*/ 2147483647 h 70"/>
              <a:gd name="T12" fmla="*/ 2147483647 w 70"/>
              <a:gd name="T13" fmla="*/ 2147483647 h 70"/>
              <a:gd name="T14" fmla="*/ 2147483647 w 70"/>
              <a:gd name="T15" fmla="*/ 2147483647 h 70"/>
              <a:gd name="T16" fmla="*/ 0 w 70"/>
              <a:gd name="T17" fmla="*/ 2147483647 h 70"/>
              <a:gd name="T18" fmla="*/ 2147483647 w 70"/>
              <a:gd name="T19" fmla="*/ 2147483647 h 70"/>
              <a:gd name="T20" fmla="*/ 2147483647 w 70"/>
              <a:gd name="T21" fmla="*/ 2147483647 h 70"/>
              <a:gd name="T22" fmla="*/ 2147483647 w 70"/>
              <a:gd name="T23" fmla="*/ 2147483647 h 70"/>
              <a:gd name="T24" fmla="*/ 2147483647 w 70"/>
              <a:gd name="T25" fmla="*/ 2147483647 h 70"/>
              <a:gd name="T26" fmla="*/ 2147483647 w 70"/>
              <a:gd name="T27" fmla="*/ 2147483647 h 70"/>
              <a:gd name="T28" fmla="*/ 2147483647 w 70"/>
              <a:gd name="T29" fmla="*/ 2147483647 h 70"/>
              <a:gd name="T30" fmla="*/ 2147483647 w 70"/>
              <a:gd name="T31" fmla="*/ 2147483647 h 70"/>
              <a:gd name="T32" fmla="*/ 2147483647 w 70"/>
              <a:gd name="T33" fmla="*/ 2147483647 h 70"/>
              <a:gd name="T34" fmla="*/ 2147483647 w 70"/>
              <a:gd name="T35" fmla="*/ 2147483647 h 70"/>
              <a:gd name="T36" fmla="*/ 2147483647 w 70"/>
              <a:gd name="T37" fmla="*/ 2147483647 h 70"/>
              <a:gd name="T38" fmla="*/ 2147483647 w 70"/>
              <a:gd name="T39" fmla="*/ 2147483647 h 70"/>
              <a:gd name="T40" fmla="*/ 2147483647 w 70"/>
              <a:gd name="T41" fmla="*/ 2147483647 h 70"/>
              <a:gd name="T42" fmla="*/ 2147483647 w 70"/>
              <a:gd name="T43" fmla="*/ 2147483647 h 70"/>
              <a:gd name="T44" fmla="*/ 2147483647 w 70"/>
              <a:gd name="T45" fmla="*/ 2147483647 h 70"/>
              <a:gd name="T46" fmla="*/ 2147483647 w 70"/>
              <a:gd name="T47" fmla="*/ 2147483647 h 70"/>
              <a:gd name="T48" fmla="*/ 2147483647 w 70"/>
              <a:gd name="T49" fmla="*/ 2147483647 h 70"/>
              <a:gd name="T50" fmla="*/ 2147483647 w 70"/>
              <a:gd name="T51" fmla="*/ 2147483647 h 70"/>
              <a:gd name="T52" fmla="*/ 2147483647 w 70"/>
              <a:gd name="T53" fmla="*/ 2147483647 h 70"/>
              <a:gd name="T54" fmla="*/ 2147483647 w 70"/>
              <a:gd name="T55" fmla="*/ 2147483647 h 70"/>
              <a:gd name="T56" fmla="*/ 2147483647 w 70"/>
              <a:gd name="T57" fmla="*/ 2147483647 h 7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70"/>
              <a:gd name="T88" fmla="*/ 0 h 70"/>
              <a:gd name="T89" fmla="*/ 70 w 70"/>
              <a:gd name="T90" fmla="*/ 70 h 70"/>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70" h="70">
                <a:moveTo>
                  <a:pt x="0" y="7"/>
                </a:moveTo>
                <a:lnTo>
                  <a:pt x="3" y="0"/>
                </a:lnTo>
                <a:lnTo>
                  <a:pt x="66" y="32"/>
                </a:lnTo>
                <a:lnTo>
                  <a:pt x="63" y="39"/>
                </a:lnTo>
                <a:lnTo>
                  <a:pt x="0" y="7"/>
                </a:lnTo>
                <a:close/>
                <a:moveTo>
                  <a:pt x="66" y="39"/>
                </a:moveTo>
                <a:lnTo>
                  <a:pt x="66" y="39"/>
                </a:lnTo>
                <a:lnTo>
                  <a:pt x="3" y="70"/>
                </a:lnTo>
                <a:lnTo>
                  <a:pt x="0" y="63"/>
                </a:lnTo>
                <a:lnTo>
                  <a:pt x="63" y="32"/>
                </a:lnTo>
                <a:lnTo>
                  <a:pt x="66" y="32"/>
                </a:lnTo>
                <a:lnTo>
                  <a:pt x="70" y="32"/>
                </a:lnTo>
                <a:lnTo>
                  <a:pt x="70" y="35"/>
                </a:lnTo>
                <a:lnTo>
                  <a:pt x="66" y="39"/>
                </a:lnTo>
                <a:close/>
              </a:path>
            </a:pathLst>
          </a:custGeom>
          <a:solidFill>
            <a:srgbClr val="000000"/>
          </a:solidFill>
          <a:ln w="9525">
            <a:noFill/>
            <a:round/>
            <a:headEnd/>
            <a:tailEnd/>
          </a:ln>
        </p:spPr>
        <p:txBody>
          <a:bodyPr/>
          <a:lstStyle/>
          <a:p>
            <a:endParaRPr lang="en-US"/>
          </a:p>
        </p:txBody>
      </p:sp>
      <p:sp>
        <p:nvSpPr>
          <p:cNvPr id="68" name="Freeform 67"/>
          <p:cNvSpPr>
            <a:spLocks/>
          </p:cNvSpPr>
          <p:nvPr/>
        </p:nvSpPr>
        <p:spPr bwMode="auto">
          <a:xfrm>
            <a:off x="2871882" y="5807954"/>
            <a:ext cx="314866" cy="69617"/>
          </a:xfrm>
          <a:custGeom>
            <a:avLst/>
            <a:gdLst>
              <a:gd name="T0" fmla="*/ 0 w 251"/>
              <a:gd name="T1" fmla="*/ 0 h 63"/>
              <a:gd name="T2" fmla="*/ 2147483647 w 251"/>
              <a:gd name="T3" fmla="*/ 0 h 63"/>
              <a:gd name="T4" fmla="*/ 2147483647 w 251"/>
              <a:gd name="T5" fmla="*/ 2147483647 h 63"/>
              <a:gd name="T6" fmla="*/ 2147483647 w 251"/>
              <a:gd name="T7" fmla="*/ 2147483647 h 63"/>
              <a:gd name="T8" fmla="*/ 0 w 251"/>
              <a:gd name="T9" fmla="*/ 0 h 63"/>
              <a:gd name="T10" fmla="*/ 0 60000 65536"/>
              <a:gd name="T11" fmla="*/ 0 60000 65536"/>
              <a:gd name="T12" fmla="*/ 0 60000 65536"/>
              <a:gd name="T13" fmla="*/ 0 60000 65536"/>
              <a:gd name="T14" fmla="*/ 0 60000 65536"/>
              <a:gd name="T15" fmla="*/ 0 w 251"/>
              <a:gd name="T16" fmla="*/ 0 h 63"/>
              <a:gd name="T17" fmla="*/ 251 w 251"/>
              <a:gd name="T18" fmla="*/ 63 h 63"/>
            </a:gdLst>
            <a:ahLst/>
            <a:cxnLst>
              <a:cxn ang="T10">
                <a:pos x="T0" y="T1"/>
              </a:cxn>
              <a:cxn ang="T11">
                <a:pos x="T2" y="T3"/>
              </a:cxn>
              <a:cxn ang="T12">
                <a:pos x="T4" y="T5"/>
              </a:cxn>
              <a:cxn ang="T13">
                <a:pos x="T6" y="T7"/>
              </a:cxn>
              <a:cxn ang="T14">
                <a:pos x="T8" y="T9"/>
              </a:cxn>
            </a:cxnLst>
            <a:rect l="T15" t="T16" r="T17" b="T18"/>
            <a:pathLst>
              <a:path w="251" h="63">
                <a:moveTo>
                  <a:pt x="0" y="0"/>
                </a:moveTo>
                <a:lnTo>
                  <a:pt x="251" y="0"/>
                </a:lnTo>
                <a:lnTo>
                  <a:pt x="220" y="63"/>
                </a:lnTo>
                <a:lnTo>
                  <a:pt x="31" y="63"/>
                </a:lnTo>
                <a:lnTo>
                  <a:pt x="0" y="0"/>
                </a:lnTo>
                <a:close/>
              </a:path>
            </a:pathLst>
          </a:custGeom>
          <a:solidFill>
            <a:srgbClr val="FFFFFF"/>
          </a:solidFill>
          <a:ln w="9525">
            <a:noFill/>
            <a:round/>
            <a:headEnd/>
            <a:tailEnd/>
          </a:ln>
        </p:spPr>
        <p:txBody>
          <a:bodyPr/>
          <a:lstStyle/>
          <a:p>
            <a:endParaRPr lang="en-US"/>
          </a:p>
        </p:txBody>
      </p:sp>
      <p:sp>
        <p:nvSpPr>
          <p:cNvPr id="69" name="Freeform 68"/>
          <p:cNvSpPr>
            <a:spLocks/>
          </p:cNvSpPr>
          <p:nvPr/>
        </p:nvSpPr>
        <p:spPr bwMode="auto">
          <a:xfrm>
            <a:off x="2871882" y="5807954"/>
            <a:ext cx="314866" cy="69617"/>
          </a:xfrm>
          <a:custGeom>
            <a:avLst/>
            <a:gdLst>
              <a:gd name="T0" fmla="*/ 0 w 251"/>
              <a:gd name="T1" fmla="*/ 0 h 63"/>
              <a:gd name="T2" fmla="*/ 2147483647 w 251"/>
              <a:gd name="T3" fmla="*/ 0 h 63"/>
              <a:gd name="T4" fmla="*/ 2147483647 w 251"/>
              <a:gd name="T5" fmla="*/ 2147483647 h 63"/>
              <a:gd name="T6" fmla="*/ 2147483647 w 251"/>
              <a:gd name="T7" fmla="*/ 2147483647 h 63"/>
              <a:gd name="T8" fmla="*/ 0 w 251"/>
              <a:gd name="T9" fmla="*/ 0 h 63"/>
              <a:gd name="T10" fmla="*/ 0 60000 65536"/>
              <a:gd name="T11" fmla="*/ 0 60000 65536"/>
              <a:gd name="T12" fmla="*/ 0 60000 65536"/>
              <a:gd name="T13" fmla="*/ 0 60000 65536"/>
              <a:gd name="T14" fmla="*/ 0 60000 65536"/>
              <a:gd name="T15" fmla="*/ 0 w 251"/>
              <a:gd name="T16" fmla="*/ 0 h 63"/>
              <a:gd name="T17" fmla="*/ 251 w 251"/>
              <a:gd name="T18" fmla="*/ 63 h 63"/>
            </a:gdLst>
            <a:ahLst/>
            <a:cxnLst>
              <a:cxn ang="T10">
                <a:pos x="T0" y="T1"/>
              </a:cxn>
              <a:cxn ang="T11">
                <a:pos x="T2" y="T3"/>
              </a:cxn>
              <a:cxn ang="T12">
                <a:pos x="T4" y="T5"/>
              </a:cxn>
              <a:cxn ang="T13">
                <a:pos x="T6" y="T7"/>
              </a:cxn>
              <a:cxn ang="T14">
                <a:pos x="T8" y="T9"/>
              </a:cxn>
            </a:cxnLst>
            <a:rect l="T15" t="T16" r="T17" b="T18"/>
            <a:pathLst>
              <a:path w="251" h="63">
                <a:moveTo>
                  <a:pt x="0" y="0"/>
                </a:moveTo>
                <a:lnTo>
                  <a:pt x="251" y="0"/>
                </a:lnTo>
                <a:lnTo>
                  <a:pt x="220" y="63"/>
                </a:lnTo>
                <a:lnTo>
                  <a:pt x="31" y="63"/>
                </a:lnTo>
                <a:lnTo>
                  <a:pt x="0" y="0"/>
                </a:lnTo>
              </a:path>
            </a:pathLst>
          </a:custGeom>
          <a:noFill/>
          <a:ln w="11113">
            <a:solidFill>
              <a:srgbClr val="000000"/>
            </a:solidFill>
            <a:round/>
            <a:headEnd/>
            <a:tailEnd/>
          </a:ln>
        </p:spPr>
        <p:txBody>
          <a:bodyPr/>
          <a:lstStyle/>
          <a:p>
            <a:endParaRPr lang="en-US"/>
          </a:p>
        </p:txBody>
      </p:sp>
      <p:sp>
        <p:nvSpPr>
          <p:cNvPr id="70" name="Rectangle 69"/>
          <p:cNvSpPr>
            <a:spLocks noChangeArrowheads="1"/>
          </p:cNvSpPr>
          <p:nvPr/>
        </p:nvSpPr>
        <p:spPr bwMode="auto">
          <a:xfrm>
            <a:off x="3305565" y="5835537"/>
            <a:ext cx="212386"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WDSEL</a:t>
            </a:r>
            <a:endParaRPr lang="en-US" b="0"/>
          </a:p>
        </p:txBody>
      </p:sp>
      <p:sp>
        <p:nvSpPr>
          <p:cNvPr id="71" name="Line 183"/>
          <p:cNvSpPr>
            <a:spLocks noChangeShapeType="1"/>
          </p:cNvSpPr>
          <p:nvPr/>
        </p:nvSpPr>
        <p:spPr bwMode="auto">
          <a:xfrm>
            <a:off x="3165954" y="5843419"/>
            <a:ext cx="96540" cy="0"/>
          </a:xfrm>
          <a:prstGeom prst="line">
            <a:avLst/>
          </a:prstGeom>
          <a:noFill/>
          <a:ln w="4763">
            <a:solidFill>
              <a:srgbClr val="000000"/>
            </a:solidFill>
            <a:round/>
            <a:headEnd/>
            <a:tailEnd/>
          </a:ln>
        </p:spPr>
        <p:txBody>
          <a:bodyPr/>
          <a:lstStyle/>
          <a:p>
            <a:endParaRPr lang="en-US"/>
          </a:p>
        </p:txBody>
      </p:sp>
      <p:sp>
        <p:nvSpPr>
          <p:cNvPr id="72" name="Freeform 71"/>
          <p:cNvSpPr>
            <a:spLocks/>
          </p:cNvSpPr>
          <p:nvPr/>
        </p:nvSpPr>
        <p:spPr bwMode="auto">
          <a:xfrm>
            <a:off x="3165954" y="5827656"/>
            <a:ext cx="47527" cy="30212"/>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close/>
              </a:path>
            </a:pathLst>
          </a:custGeom>
          <a:solidFill>
            <a:srgbClr val="000000"/>
          </a:solidFill>
          <a:ln w="9525">
            <a:noFill/>
            <a:round/>
            <a:headEnd/>
            <a:tailEnd/>
          </a:ln>
        </p:spPr>
        <p:txBody>
          <a:bodyPr/>
          <a:lstStyle/>
          <a:p>
            <a:endParaRPr lang="en-US"/>
          </a:p>
        </p:txBody>
      </p:sp>
      <p:sp>
        <p:nvSpPr>
          <p:cNvPr id="73" name="Freeform 72"/>
          <p:cNvSpPr>
            <a:spLocks/>
          </p:cNvSpPr>
          <p:nvPr/>
        </p:nvSpPr>
        <p:spPr bwMode="auto">
          <a:xfrm>
            <a:off x="3165954" y="5827656"/>
            <a:ext cx="47527" cy="30212"/>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path>
            </a:pathLst>
          </a:custGeom>
          <a:noFill/>
          <a:ln w="4763">
            <a:solidFill>
              <a:srgbClr val="000000"/>
            </a:solidFill>
            <a:round/>
            <a:headEnd/>
            <a:tailEnd/>
          </a:ln>
        </p:spPr>
        <p:txBody>
          <a:bodyPr/>
          <a:lstStyle/>
          <a:p>
            <a:endParaRPr lang="en-US"/>
          </a:p>
        </p:txBody>
      </p:sp>
      <p:sp>
        <p:nvSpPr>
          <p:cNvPr id="74" name="Line 187"/>
          <p:cNvSpPr>
            <a:spLocks noChangeShapeType="1"/>
          </p:cNvSpPr>
          <p:nvPr/>
        </p:nvSpPr>
        <p:spPr bwMode="auto">
          <a:xfrm flipV="1">
            <a:off x="3033771" y="5877571"/>
            <a:ext cx="1485" cy="256141"/>
          </a:xfrm>
          <a:prstGeom prst="line">
            <a:avLst/>
          </a:prstGeom>
          <a:noFill/>
          <a:ln w="4763">
            <a:solidFill>
              <a:srgbClr val="000000"/>
            </a:solidFill>
            <a:round/>
            <a:headEnd/>
            <a:tailEnd/>
          </a:ln>
        </p:spPr>
        <p:txBody>
          <a:bodyPr/>
          <a:lstStyle/>
          <a:p>
            <a:endParaRPr lang="en-US"/>
          </a:p>
        </p:txBody>
      </p:sp>
      <p:sp>
        <p:nvSpPr>
          <p:cNvPr id="75" name="Freeform 74"/>
          <p:cNvSpPr>
            <a:spLocks/>
          </p:cNvSpPr>
          <p:nvPr/>
        </p:nvSpPr>
        <p:spPr bwMode="auto">
          <a:xfrm>
            <a:off x="3015948" y="6091678"/>
            <a:ext cx="35645" cy="42033"/>
          </a:xfrm>
          <a:custGeom>
            <a:avLst/>
            <a:gdLst>
              <a:gd name="T0" fmla="*/ 2147483647 w 28"/>
              <a:gd name="T1" fmla="*/ 2147483647 h 38"/>
              <a:gd name="T2" fmla="*/ 2147483647 w 28"/>
              <a:gd name="T3" fmla="*/ 0 h 38"/>
              <a:gd name="T4" fmla="*/ 2147483647 w 28"/>
              <a:gd name="T5" fmla="*/ 0 h 38"/>
              <a:gd name="T6" fmla="*/ 2147483647 w 28"/>
              <a:gd name="T7" fmla="*/ 2147483647 h 38"/>
              <a:gd name="T8" fmla="*/ 2147483647 w 28"/>
              <a:gd name="T9" fmla="*/ 2147483647 h 38"/>
              <a:gd name="T10" fmla="*/ 0 w 28"/>
              <a:gd name="T11" fmla="*/ 0 h 38"/>
              <a:gd name="T12" fmla="*/ 0 w 28"/>
              <a:gd name="T13" fmla="*/ 0 h 38"/>
              <a:gd name="T14" fmla="*/ 2147483647 w 28"/>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8"/>
              <a:gd name="T26" fmla="*/ 28 w 28"/>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8">
                <a:moveTo>
                  <a:pt x="14" y="38"/>
                </a:moveTo>
                <a:lnTo>
                  <a:pt x="28" y="0"/>
                </a:lnTo>
                <a:lnTo>
                  <a:pt x="14" y="17"/>
                </a:lnTo>
                <a:lnTo>
                  <a:pt x="0" y="0"/>
                </a:lnTo>
                <a:lnTo>
                  <a:pt x="14" y="38"/>
                </a:lnTo>
                <a:close/>
              </a:path>
            </a:pathLst>
          </a:custGeom>
          <a:solidFill>
            <a:srgbClr val="000000"/>
          </a:solidFill>
          <a:ln w="9525">
            <a:noFill/>
            <a:round/>
            <a:headEnd/>
            <a:tailEnd/>
          </a:ln>
        </p:spPr>
        <p:txBody>
          <a:bodyPr/>
          <a:lstStyle/>
          <a:p>
            <a:endParaRPr lang="en-US"/>
          </a:p>
        </p:txBody>
      </p:sp>
      <p:sp>
        <p:nvSpPr>
          <p:cNvPr id="76" name="Freeform 75"/>
          <p:cNvSpPr>
            <a:spLocks/>
          </p:cNvSpPr>
          <p:nvPr/>
        </p:nvSpPr>
        <p:spPr bwMode="auto">
          <a:xfrm>
            <a:off x="3015948" y="6091678"/>
            <a:ext cx="35645" cy="42033"/>
          </a:xfrm>
          <a:custGeom>
            <a:avLst/>
            <a:gdLst>
              <a:gd name="T0" fmla="*/ 2147483647 w 28"/>
              <a:gd name="T1" fmla="*/ 2147483647 h 38"/>
              <a:gd name="T2" fmla="*/ 2147483647 w 28"/>
              <a:gd name="T3" fmla="*/ 0 h 38"/>
              <a:gd name="T4" fmla="*/ 2147483647 w 28"/>
              <a:gd name="T5" fmla="*/ 0 h 38"/>
              <a:gd name="T6" fmla="*/ 2147483647 w 28"/>
              <a:gd name="T7" fmla="*/ 2147483647 h 38"/>
              <a:gd name="T8" fmla="*/ 2147483647 w 28"/>
              <a:gd name="T9" fmla="*/ 2147483647 h 38"/>
              <a:gd name="T10" fmla="*/ 0 w 28"/>
              <a:gd name="T11" fmla="*/ 0 h 38"/>
              <a:gd name="T12" fmla="*/ 0 w 28"/>
              <a:gd name="T13" fmla="*/ 0 h 38"/>
              <a:gd name="T14" fmla="*/ 2147483647 w 28"/>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8"/>
              <a:gd name="T26" fmla="*/ 28 w 28"/>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8">
                <a:moveTo>
                  <a:pt x="14" y="38"/>
                </a:moveTo>
                <a:lnTo>
                  <a:pt x="28" y="0"/>
                </a:lnTo>
                <a:lnTo>
                  <a:pt x="14" y="17"/>
                </a:lnTo>
                <a:lnTo>
                  <a:pt x="0" y="0"/>
                </a:lnTo>
                <a:lnTo>
                  <a:pt x="14" y="38"/>
                </a:lnTo>
              </a:path>
            </a:pathLst>
          </a:custGeom>
          <a:noFill/>
          <a:ln w="4763">
            <a:solidFill>
              <a:srgbClr val="000000"/>
            </a:solidFill>
            <a:round/>
            <a:headEnd/>
            <a:tailEnd/>
          </a:ln>
        </p:spPr>
        <p:txBody>
          <a:bodyPr/>
          <a:lstStyle/>
          <a:p>
            <a:endParaRPr lang="en-US"/>
          </a:p>
        </p:txBody>
      </p:sp>
      <p:sp>
        <p:nvSpPr>
          <p:cNvPr id="77" name="Freeform 76"/>
          <p:cNvSpPr>
            <a:spLocks/>
          </p:cNvSpPr>
          <p:nvPr/>
        </p:nvSpPr>
        <p:spPr bwMode="auto">
          <a:xfrm>
            <a:off x="786638" y="5207665"/>
            <a:ext cx="2168416" cy="596347"/>
          </a:xfrm>
          <a:custGeom>
            <a:avLst/>
            <a:gdLst>
              <a:gd name="T0" fmla="*/ 2147483647 w 1731"/>
              <a:gd name="T1" fmla="*/ 2147483647 h 539"/>
              <a:gd name="T2" fmla="*/ 2147483647 w 1731"/>
              <a:gd name="T3" fmla="*/ 2147483647 h 539"/>
              <a:gd name="T4" fmla="*/ 0 w 1731"/>
              <a:gd name="T5" fmla="*/ 2147483647 h 539"/>
              <a:gd name="T6" fmla="*/ 0 w 1731"/>
              <a:gd name="T7" fmla="*/ 0 h 539"/>
              <a:gd name="T8" fmla="*/ 0 60000 65536"/>
              <a:gd name="T9" fmla="*/ 0 60000 65536"/>
              <a:gd name="T10" fmla="*/ 0 60000 65536"/>
              <a:gd name="T11" fmla="*/ 0 60000 65536"/>
              <a:gd name="T12" fmla="*/ 0 w 1731"/>
              <a:gd name="T13" fmla="*/ 0 h 539"/>
              <a:gd name="T14" fmla="*/ 1731 w 1731"/>
              <a:gd name="T15" fmla="*/ 539 h 539"/>
            </a:gdLst>
            <a:ahLst/>
            <a:cxnLst>
              <a:cxn ang="T8">
                <a:pos x="T0" y="T1"/>
              </a:cxn>
              <a:cxn ang="T9">
                <a:pos x="T2" y="T3"/>
              </a:cxn>
              <a:cxn ang="T10">
                <a:pos x="T4" y="T5"/>
              </a:cxn>
              <a:cxn ang="T11">
                <a:pos x="T6" y="T7"/>
              </a:cxn>
            </a:cxnLst>
            <a:rect l="T12" t="T13" r="T14" b="T15"/>
            <a:pathLst>
              <a:path w="1731" h="539">
                <a:moveTo>
                  <a:pt x="1731" y="539"/>
                </a:moveTo>
                <a:lnTo>
                  <a:pt x="1731" y="431"/>
                </a:lnTo>
                <a:lnTo>
                  <a:pt x="0" y="427"/>
                </a:lnTo>
                <a:lnTo>
                  <a:pt x="0" y="0"/>
                </a:lnTo>
              </a:path>
            </a:pathLst>
          </a:custGeom>
          <a:noFill/>
          <a:ln w="4763">
            <a:solidFill>
              <a:srgbClr val="000000"/>
            </a:solidFill>
            <a:round/>
            <a:headEnd/>
            <a:tailEnd/>
          </a:ln>
        </p:spPr>
        <p:txBody>
          <a:bodyPr/>
          <a:lstStyle/>
          <a:p>
            <a:endParaRPr lang="en-US"/>
          </a:p>
        </p:txBody>
      </p:sp>
      <p:sp>
        <p:nvSpPr>
          <p:cNvPr id="78" name="Freeform 77"/>
          <p:cNvSpPr>
            <a:spLocks/>
          </p:cNvSpPr>
          <p:nvPr/>
        </p:nvSpPr>
        <p:spPr bwMode="auto">
          <a:xfrm>
            <a:off x="2937231" y="5758039"/>
            <a:ext cx="35645" cy="45973"/>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79" name="Freeform 78"/>
          <p:cNvSpPr>
            <a:spLocks/>
          </p:cNvSpPr>
          <p:nvPr/>
        </p:nvSpPr>
        <p:spPr bwMode="auto">
          <a:xfrm>
            <a:off x="2937231" y="5758039"/>
            <a:ext cx="35645" cy="45973"/>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80" name="Freeform 79"/>
          <p:cNvSpPr>
            <a:spLocks/>
          </p:cNvSpPr>
          <p:nvPr/>
        </p:nvSpPr>
        <p:spPr bwMode="auto">
          <a:xfrm>
            <a:off x="3201600" y="3663016"/>
            <a:ext cx="310411" cy="74872"/>
          </a:xfrm>
          <a:custGeom>
            <a:avLst/>
            <a:gdLst>
              <a:gd name="T0" fmla="*/ 0 w 388"/>
              <a:gd name="T1" fmla="*/ 0 h 63"/>
              <a:gd name="T2" fmla="*/ 2147483647 w 388"/>
              <a:gd name="T3" fmla="*/ 0 h 63"/>
              <a:gd name="T4" fmla="*/ 2147483647 w 388"/>
              <a:gd name="T5" fmla="*/ 2147483647 h 63"/>
              <a:gd name="T6" fmla="*/ 2147483647 w 388"/>
              <a:gd name="T7" fmla="*/ 2147483647 h 63"/>
              <a:gd name="T8" fmla="*/ 0 w 388"/>
              <a:gd name="T9" fmla="*/ 0 h 63"/>
              <a:gd name="T10" fmla="*/ 0 60000 65536"/>
              <a:gd name="T11" fmla="*/ 0 60000 65536"/>
              <a:gd name="T12" fmla="*/ 0 60000 65536"/>
              <a:gd name="T13" fmla="*/ 0 60000 65536"/>
              <a:gd name="T14" fmla="*/ 0 60000 65536"/>
              <a:gd name="T15" fmla="*/ 0 w 388"/>
              <a:gd name="T16" fmla="*/ 0 h 63"/>
              <a:gd name="T17" fmla="*/ 388 w 388"/>
              <a:gd name="T18" fmla="*/ 63 h 63"/>
            </a:gdLst>
            <a:ahLst/>
            <a:cxnLst>
              <a:cxn ang="T10">
                <a:pos x="T0" y="T1"/>
              </a:cxn>
              <a:cxn ang="T11">
                <a:pos x="T2" y="T3"/>
              </a:cxn>
              <a:cxn ang="T12">
                <a:pos x="T4" y="T5"/>
              </a:cxn>
              <a:cxn ang="T13">
                <a:pos x="T6" y="T7"/>
              </a:cxn>
              <a:cxn ang="T14">
                <a:pos x="T8" y="T9"/>
              </a:cxn>
            </a:cxnLst>
            <a:rect l="T15" t="T16" r="T17" b="T18"/>
            <a:pathLst>
              <a:path w="388" h="63">
                <a:moveTo>
                  <a:pt x="0" y="0"/>
                </a:moveTo>
                <a:lnTo>
                  <a:pt x="388" y="0"/>
                </a:lnTo>
                <a:lnTo>
                  <a:pt x="339" y="63"/>
                </a:lnTo>
                <a:lnTo>
                  <a:pt x="49" y="63"/>
                </a:lnTo>
                <a:lnTo>
                  <a:pt x="0" y="0"/>
                </a:lnTo>
              </a:path>
            </a:pathLst>
          </a:custGeom>
          <a:noFill/>
          <a:ln w="11113">
            <a:solidFill>
              <a:srgbClr val="000000"/>
            </a:solidFill>
            <a:round/>
            <a:headEnd/>
            <a:tailEnd/>
          </a:ln>
        </p:spPr>
        <p:txBody>
          <a:bodyPr/>
          <a:lstStyle/>
          <a:p>
            <a:endParaRPr lang="en-US"/>
          </a:p>
        </p:txBody>
      </p:sp>
      <p:sp>
        <p:nvSpPr>
          <p:cNvPr id="81" name="Rectangle 80"/>
          <p:cNvSpPr>
            <a:spLocks noChangeArrowheads="1"/>
          </p:cNvSpPr>
          <p:nvPr/>
        </p:nvSpPr>
        <p:spPr bwMode="auto">
          <a:xfrm>
            <a:off x="3596667" y="3663016"/>
            <a:ext cx="158919"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BSEL</a:t>
            </a:r>
            <a:endParaRPr lang="en-US" b="0"/>
          </a:p>
        </p:txBody>
      </p:sp>
      <p:sp>
        <p:nvSpPr>
          <p:cNvPr id="82" name="Line 222"/>
          <p:cNvSpPr>
            <a:spLocks noChangeShapeType="1"/>
          </p:cNvSpPr>
          <p:nvPr/>
        </p:nvSpPr>
        <p:spPr bwMode="auto">
          <a:xfrm>
            <a:off x="3486761" y="3702422"/>
            <a:ext cx="96540" cy="0"/>
          </a:xfrm>
          <a:prstGeom prst="line">
            <a:avLst/>
          </a:prstGeom>
          <a:noFill/>
          <a:ln w="4763">
            <a:solidFill>
              <a:srgbClr val="000000"/>
            </a:solidFill>
            <a:round/>
            <a:headEnd/>
            <a:tailEnd/>
          </a:ln>
        </p:spPr>
        <p:txBody>
          <a:bodyPr/>
          <a:lstStyle/>
          <a:p>
            <a:endParaRPr lang="en-US"/>
          </a:p>
        </p:txBody>
      </p:sp>
      <p:sp>
        <p:nvSpPr>
          <p:cNvPr id="83" name="Freeform 82"/>
          <p:cNvSpPr>
            <a:spLocks/>
          </p:cNvSpPr>
          <p:nvPr/>
        </p:nvSpPr>
        <p:spPr bwMode="auto">
          <a:xfrm>
            <a:off x="3486761" y="3681405"/>
            <a:ext cx="49013" cy="35466"/>
          </a:xfrm>
          <a:custGeom>
            <a:avLst/>
            <a:gdLst>
              <a:gd name="T0" fmla="*/ 0 w 39"/>
              <a:gd name="T1" fmla="*/ 2147483647 h 32"/>
              <a:gd name="T2" fmla="*/ 2147483647 w 39"/>
              <a:gd name="T3" fmla="*/ 2147483647 h 32"/>
              <a:gd name="T4" fmla="*/ 2147483647 w 39"/>
              <a:gd name="T5" fmla="*/ 2147483647 h 32"/>
              <a:gd name="T6" fmla="*/ 2147483647 w 39"/>
              <a:gd name="T7" fmla="*/ 2147483647 h 32"/>
              <a:gd name="T8" fmla="*/ 2147483647 w 39"/>
              <a:gd name="T9" fmla="*/ 2147483647 h 32"/>
              <a:gd name="T10" fmla="*/ 2147483647 w 39"/>
              <a:gd name="T11" fmla="*/ 0 h 32"/>
              <a:gd name="T12" fmla="*/ 2147483647 w 39"/>
              <a:gd name="T13" fmla="*/ 0 h 32"/>
              <a:gd name="T14" fmla="*/ 0 w 39"/>
              <a:gd name="T15" fmla="*/ 2147483647 h 32"/>
              <a:gd name="T16" fmla="*/ 0 60000 65536"/>
              <a:gd name="T17" fmla="*/ 0 60000 65536"/>
              <a:gd name="T18" fmla="*/ 0 60000 65536"/>
              <a:gd name="T19" fmla="*/ 0 60000 65536"/>
              <a:gd name="T20" fmla="*/ 0 60000 65536"/>
              <a:gd name="T21" fmla="*/ 0 60000 65536"/>
              <a:gd name="T22" fmla="*/ 0 60000 65536"/>
              <a:gd name="T23" fmla="*/ 0 60000 65536"/>
              <a:gd name="T24" fmla="*/ 0 w 39"/>
              <a:gd name="T25" fmla="*/ 0 h 32"/>
              <a:gd name="T26" fmla="*/ 39 w 39"/>
              <a:gd name="T27" fmla="*/ 32 h 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9" h="32">
                <a:moveTo>
                  <a:pt x="0" y="18"/>
                </a:moveTo>
                <a:lnTo>
                  <a:pt x="39" y="32"/>
                </a:lnTo>
                <a:lnTo>
                  <a:pt x="18" y="18"/>
                </a:lnTo>
                <a:lnTo>
                  <a:pt x="39" y="0"/>
                </a:lnTo>
                <a:lnTo>
                  <a:pt x="0" y="18"/>
                </a:lnTo>
                <a:close/>
              </a:path>
            </a:pathLst>
          </a:custGeom>
          <a:solidFill>
            <a:srgbClr val="000000"/>
          </a:solidFill>
          <a:ln w="9525">
            <a:noFill/>
            <a:round/>
            <a:headEnd/>
            <a:tailEnd/>
          </a:ln>
        </p:spPr>
        <p:txBody>
          <a:bodyPr/>
          <a:lstStyle/>
          <a:p>
            <a:endParaRPr lang="en-US"/>
          </a:p>
        </p:txBody>
      </p:sp>
      <p:sp>
        <p:nvSpPr>
          <p:cNvPr id="84" name="Freeform 83"/>
          <p:cNvSpPr>
            <a:spLocks/>
          </p:cNvSpPr>
          <p:nvPr/>
        </p:nvSpPr>
        <p:spPr bwMode="auto">
          <a:xfrm>
            <a:off x="3486761" y="3681405"/>
            <a:ext cx="49013" cy="35466"/>
          </a:xfrm>
          <a:custGeom>
            <a:avLst/>
            <a:gdLst>
              <a:gd name="T0" fmla="*/ 0 w 39"/>
              <a:gd name="T1" fmla="*/ 2147483647 h 32"/>
              <a:gd name="T2" fmla="*/ 2147483647 w 39"/>
              <a:gd name="T3" fmla="*/ 2147483647 h 32"/>
              <a:gd name="T4" fmla="*/ 2147483647 w 39"/>
              <a:gd name="T5" fmla="*/ 2147483647 h 32"/>
              <a:gd name="T6" fmla="*/ 2147483647 w 39"/>
              <a:gd name="T7" fmla="*/ 2147483647 h 32"/>
              <a:gd name="T8" fmla="*/ 2147483647 w 39"/>
              <a:gd name="T9" fmla="*/ 2147483647 h 32"/>
              <a:gd name="T10" fmla="*/ 2147483647 w 39"/>
              <a:gd name="T11" fmla="*/ 0 h 32"/>
              <a:gd name="T12" fmla="*/ 2147483647 w 39"/>
              <a:gd name="T13" fmla="*/ 0 h 32"/>
              <a:gd name="T14" fmla="*/ 0 w 39"/>
              <a:gd name="T15" fmla="*/ 2147483647 h 32"/>
              <a:gd name="T16" fmla="*/ 0 60000 65536"/>
              <a:gd name="T17" fmla="*/ 0 60000 65536"/>
              <a:gd name="T18" fmla="*/ 0 60000 65536"/>
              <a:gd name="T19" fmla="*/ 0 60000 65536"/>
              <a:gd name="T20" fmla="*/ 0 60000 65536"/>
              <a:gd name="T21" fmla="*/ 0 60000 65536"/>
              <a:gd name="T22" fmla="*/ 0 60000 65536"/>
              <a:gd name="T23" fmla="*/ 0 60000 65536"/>
              <a:gd name="T24" fmla="*/ 0 w 39"/>
              <a:gd name="T25" fmla="*/ 0 h 32"/>
              <a:gd name="T26" fmla="*/ 39 w 39"/>
              <a:gd name="T27" fmla="*/ 32 h 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9" h="32">
                <a:moveTo>
                  <a:pt x="0" y="18"/>
                </a:moveTo>
                <a:lnTo>
                  <a:pt x="39" y="32"/>
                </a:lnTo>
                <a:lnTo>
                  <a:pt x="18" y="18"/>
                </a:lnTo>
                <a:lnTo>
                  <a:pt x="39" y="0"/>
                </a:lnTo>
                <a:lnTo>
                  <a:pt x="0" y="18"/>
                </a:lnTo>
              </a:path>
            </a:pathLst>
          </a:custGeom>
          <a:noFill/>
          <a:ln w="4763">
            <a:solidFill>
              <a:srgbClr val="000000"/>
            </a:solidFill>
            <a:round/>
            <a:headEnd/>
            <a:tailEnd/>
          </a:ln>
        </p:spPr>
        <p:txBody>
          <a:bodyPr/>
          <a:lstStyle/>
          <a:p>
            <a:endParaRPr lang="en-US"/>
          </a:p>
        </p:txBody>
      </p:sp>
      <p:sp>
        <p:nvSpPr>
          <p:cNvPr id="85" name="Line 265"/>
          <p:cNvSpPr>
            <a:spLocks noChangeShapeType="1"/>
          </p:cNvSpPr>
          <p:nvPr/>
        </p:nvSpPr>
        <p:spPr bwMode="auto">
          <a:xfrm>
            <a:off x="2721051" y="3044825"/>
            <a:ext cx="0" cy="609600"/>
          </a:xfrm>
          <a:prstGeom prst="line">
            <a:avLst/>
          </a:prstGeom>
          <a:noFill/>
          <a:ln w="4763">
            <a:solidFill>
              <a:srgbClr val="000000"/>
            </a:solidFill>
            <a:round/>
            <a:headEnd/>
            <a:tailEnd/>
          </a:ln>
        </p:spPr>
        <p:txBody>
          <a:bodyPr/>
          <a:lstStyle/>
          <a:p>
            <a:endParaRPr lang="en-US"/>
          </a:p>
        </p:txBody>
      </p:sp>
      <p:sp>
        <p:nvSpPr>
          <p:cNvPr id="86" name="Freeform 85"/>
          <p:cNvSpPr>
            <a:spLocks/>
          </p:cNvSpPr>
          <p:nvPr/>
        </p:nvSpPr>
        <p:spPr bwMode="auto">
          <a:xfrm>
            <a:off x="3452602" y="3620982"/>
            <a:ext cx="35645" cy="47287"/>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87" name="Line 271"/>
          <p:cNvSpPr>
            <a:spLocks noChangeShapeType="1"/>
          </p:cNvSpPr>
          <p:nvPr/>
        </p:nvSpPr>
        <p:spPr bwMode="auto">
          <a:xfrm flipV="1">
            <a:off x="2680288" y="3737293"/>
            <a:ext cx="1485" cy="332920"/>
          </a:xfrm>
          <a:prstGeom prst="line">
            <a:avLst/>
          </a:prstGeom>
          <a:noFill/>
          <a:ln w="4763">
            <a:solidFill>
              <a:srgbClr val="000000"/>
            </a:solidFill>
            <a:round/>
            <a:headEnd/>
            <a:tailEnd/>
          </a:ln>
        </p:spPr>
        <p:txBody>
          <a:bodyPr/>
          <a:lstStyle/>
          <a:p>
            <a:endParaRPr lang="en-US"/>
          </a:p>
        </p:txBody>
      </p:sp>
      <p:sp>
        <p:nvSpPr>
          <p:cNvPr id="88" name="Freeform 87"/>
          <p:cNvSpPr>
            <a:spLocks/>
          </p:cNvSpPr>
          <p:nvPr/>
        </p:nvSpPr>
        <p:spPr bwMode="auto">
          <a:xfrm>
            <a:off x="2662467" y="4026867"/>
            <a:ext cx="34160" cy="43346"/>
          </a:xfrm>
          <a:custGeom>
            <a:avLst/>
            <a:gdLst>
              <a:gd name="T0" fmla="*/ 2147483647 w 28"/>
              <a:gd name="T1" fmla="*/ 2147483647 h 39"/>
              <a:gd name="T2" fmla="*/ 2147483647 w 28"/>
              <a:gd name="T3" fmla="*/ 0 h 39"/>
              <a:gd name="T4" fmla="*/ 2147483647 w 28"/>
              <a:gd name="T5" fmla="*/ 0 h 39"/>
              <a:gd name="T6" fmla="*/ 2147483647 w 28"/>
              <a:gd name="T7" fmla="*/ 2147483647 h 39"/>
              <a:gd name="T8" fmla="*/ 2147483647 w 28"/>
              <a:gd name="T9" fmla="*/ 2147483647 h 39"/>
              <a:gd name="T10" fmla="*/ 0 w 28"/>
              <a:gd name="T11" fmla="*/ 0 h 39"/>
              <a:gd name="T12" fmla="*/ 0 w 28"/>
              <a:gd name="T13" fmla="*/ 0 h 39"/>
              <a:gd name="T14" fmla="*/ 2147483647 w 28"/>
              <a:gd name="T15" fmla="*/ 2147483647 h 39"/>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9"/>
              <a:gd name="T26" fmla="*/ 28 w 28"/>
              <a:gd name="T27" fmla="*/ 39 h 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9">
                <a:moveTo>
                  <a:pt x="14" y="39"/>
                </a:moveTo>
                <a:lnTo>
                  <a:pt x="28" y="0"/>
                </a:lnTo>
                <a:lnTo>
                  <a:pt x="14" y="18"/>
                </a:lnTo>
                <a:lnTo>
                  <a:pt x="0" y="0"/>
                </a:lnTo>
                <a:lnTo>
                  <a:pt x="14" y="39"/>
                </a:lnTo>
                <a:close/>
              </a:path>
            </a:pathLst>
          </a:custGeom>
          <a:solidFill>
            <a:srgbClr val="000000"/>
          </a:solidFill>
          <a:ln w="9525">
            <a:noFill/>
            <a:round/>
            <a:headEnd/>
            <a:tailEnd/>
          </a:ln>
        </p:spPr>
        <p:txBody>
          <a:bodyPr/>
          <a:lstStyle/>
          <a:p>
            <a:endParaRPr lang="en-US"/>
          </a:p>
        </p:txBody>
      </p:sp>
      <p:sp>
        <p:nvSpPr>
          <p:cNvPr id="89" name="Freeform 88"/>
          <p:cNvSpPr>
            <a:spLocks/>
          </p:cNvSpPr>
          <p:nvPr/>
        </p:nvSpPr>
        <p:spPr bwMode="auto">
          <a:xfrm>
            <a:off x="2662467" y="4026867"/>
            <a:ext cx="34160" cy="43346"/>
          </a:xfrm>
          <a:custGeom>
            <a:avLst/>
            <a:gdLst>
              <a:gd name="T0" fmla="*/ 2147483647 w 28"/>
              <a:gd name="T1" fmla="*/ 2147483647 h 39"/>
              <a:gd name="T2" fmla="*/ 2147483647 w 28"/>
              <a:gd name="T3" fmla="*/ 0 h 39"/>
              <a:gd name="T4" fmla="*/ 2147483647 w 28"/>
              <a:gd name="T5" fmla="*/ 0 h 39"/>
              <a:gd name="T6" fmla="*/ 2147483647 w 28"/>
              <a:gd name="T7" fmla="*/ 2147483647 h 39"/>
              <a:gd name="T8" fmla="*/ 2147483647 w 28"/>
              <a:gd name="T9" fmla="*/ 2147483647 h 39"/>
              <a:gd name="T10" fmla="*/ 0 w 28"/>
              <a:gd name="T11" fmla="*/ 0 h 39"/>
              <a:gd name="T12" fmla="*/ 0 w 28"/>
              <a:gd name="T13" fmla="*/ 0 h 39"/>
              <a:gd name="T14" fmla="*/ 2147483647 w 28"/>
              <a:gd name="T15" fmla="*/ 2147483647 h 39"/>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9"/>
              <a:gd name="T26" fmla="*/ 28 w 28"/>
              <a:gd name="T27" fmla="*/ 39 h 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9">
                <a:moveTo>
                  <a:pt x="14" y="39"/>
                </a:moveTo>
                <a:lnTo>
                  <a:pt x="28" y="0"/>
                </a:lnTo>
                <a:lnTo>
                  <a:pt x="14" y="18"/>
                </a:lnTo>
                <a:lnTo>
                  <a:pt x="0" y="0"/>
                </a:lnTo>
                <a:lnTo>
                  <a:pt x="14" y="39"/>
                </a:lnTo>
              </a:path>
            </a:pathLst>
          </a:custGeom>
          <a:noFill/>
          <a:ln w="4763">
            <a:solidFill>
              <a:srgbClr val="000000"/>
            </a:solidFill>
            <a:round/>
            <a:headEnd/>
            <a:tailEnd/>
          </a:ln>
        </p:spPr>
        <p:txBody>
          <a:bodyPr/>
          <a:lstStyle/>
          <a:p>
            <a:endParaRPr lang="en-US"/>
          </a:p>
        </p:txBody>
      </p:sp>
      <p:sp>
        <p:nvSpPr>
          <p:cNvPr id="90" name="Line 274"/>
          <p:cNvSpPr>
            <a:spLocks noChangeShapeType="1"/>
          </p:cNvSpPr>
          <p:nvPr/>
        </p:nvSpPr>
        <p:spPr bwMode="auto">
          <a:xfrm flipV="1">
            <a:off x="3388737" y="3740468"/>
            <a:ext cx="0" cy="329745"/>
          </a:xfrm>
          <a:prstGeom prst="line">
            <a:avLst/>
          </a:prstGeom>
          <a:noFill/>
          <a:ln w="4763">
            <a:solidFill>
              <a:srgbClr val="000000"/>
            </a:solidFill>
            <a:round/>
            <a:headEnd/>
            <a:tailEnd/>
          </a:ln>
        </p:spPr>
        <p:txBody>
          <a:bodyPr/>
          <a:lstStyle/>
          <a:p>
            <a:endParaRPr lang="en-US"/>
          </a:p>
        </p:txBody>
      </p:sp>
      <p:sp>
        <p:nvSpPr>
          <p:cNvPr id="91" name="Freeform 90"/>
          <p:cNvSpPr>
            <a:spLocks/>
          </p:cNvSpPr>
          <p:nvPr/>
        </p:nvSpPr>
        <p:spPr bwMode="auto">
          <a:xfrm>
            <a:off x="3370914" y="4026867"/>
            <a:ext cx="35645" cy="43346"/>
          </a:xfrm>
          <a:custGeom>
            <a:avLst/>
            <a:gdLst>
              <a:gd name="T0" fmla="*/ 2147483647 w 28"/>
              <a:gd name="T1" fmla="*/ 2147483647 h 39"/>
              <a:gd name="T2" fmla="*/ 2147483647 w 28"/>
              <a:gd name="T3" fmla="*/ 0 h 39"/>
              <a:gd name="T4" fmla="*/ 2147483647 w 28"/>
              <a:gd name="T5" fmla="*/ 0 h 39"/>
              <a:gd name="T6" fmla="*/ 2147483647 w 28"/>
              <a:gd name="T7" fmla="*/ 2147483647 h 39"/>
              <a:gd name="T8" fmla="*/ 2147483647 w 28"/>
              <a:gd name="T9" fmla="*/ 2147483647 h 39"/>
              <a:gd name="T10" fmla="*/ 0 w 28"/>
              <a:gd name="T11" fmla="*/ 0 h 39"/>
              <a:gd name="T12" fmla="*/ 0 w 28"/>
              <a:gd name="T13" fmla="*/ 0 h 39"/>
              <a:gd name="T14" fmla="*/ 2147483647 w 28"/>
              <a:gd name="T15" fmla="*/ 2147483647 h 39"/>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9"/>
              <a:gd name="T26" fmla="*/ 28 w 28"/>
              <a:gd name="T27" fmla="*/ 39 h 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9">
                <a:moveTo>
                  <a:pt x="14" y="39"/>
                </a:moveTo>
                <a:lnTo>
                  <a:pt x="28" y="0"/>
                </a:lnTo>
                <a:lnTo>
                  <a:pt x="14" y="18"/>
                </a:lnTo>
                <a:lnTo>
                  <a:pt x="0" y="0"/>
                </a:lnTo>
                <a:lnTo>
                  <a:pt x="14" y="39"/>
                </a:lnTo>
                <a:close/>
              </a:path>
            </a:pathLst>
          </a:custGeom>
          <a:solidFill>
            <a:srgbClr val="000000"/>
          </a:solidFill>
          <a:ln w="9525">
            <a:noFill/>
            <a:round/>
            <a:headEnd/>
            <a:tailEnd/>
          </a:ln>
        </p:spPr>
        <p:txBody>
          <a:bodyPr/>
          <a:lstStyle/>
          <a:p>
            <a:endParaRPr lang="en-US"/>
          </a:p>
        </p:txBody>
      </p:sp>
      <p:sp>
        <p:nvSpPr>
          <p:cNvPr id="92" name="Freeform 91"/>
          <p:cNvSpPr>
            <a:spLocks/>
          </p:cNvSpPr>
          <p:nvPr/>
        </p:nvSpPr>
        <p:spPr bwMode="auto">
          <a:xfrm>
            <a:off x="3370914" y="4026867"/>
            <a:ext cx="35645" cy="43346"/>
          </a:xfrm>
          <a:custGeom>
            <a:avLst/>
            <a:gdLst>
              <a:gd name="T0" fmla="*/ 2147483647 w 28"/>
              <a:gd name="T1" fmla="*/ 2147483647 h 39"/>
              <a:gd name="T2" fmla="*/ 2147483647 w 28"/>
              <a:gd name="T3" fmla="*/ 0 h 39"/>
              <a:gd name="T4" fmla="*/ 2147483647 w 28"/>
              <a:gd name="T5" fmla="*/ 0 h 39"/>
              <a:gd name="T6" fmla="*/ 2147483647 w 28"/>
              <a:gd name="T7" fmla="*/ 2147483647 h 39"/>
              <a:gd name="T8" fmla="*/ 2147483647 w 28"/>
              <a:gd name="T9" fmla="*/ 2147483647 h 39"/>
              <a:gd name="T10" fmla="*/ 0 w 28"/>
              <a:gd name="T11" fmla="*/ 0 h 39"/>
              <a:gd name="T12" fmla="*/ 0 w 28"/>
              <a:gd name="T13" fmla="*/ 0 h 39"/>
              <a:gd name="T14" fmla="*/ 2147483647 w 28"/>
              <a:gd name="T15" fmla="*/ 2147483647 h 39"/>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9"/>
              <a:gd name="T26" fmla="*/ 28 w 28"/>
              <a:gd name="T27" fmla="*/ 39 h 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9">
                <a:moveTo>
                  <a:pt x="14" y="39"/>
                </a:moveTo>
                <a:lnTo>
                  <a:pt x="28" y="0"/>
                </a:lnTo>
                <a:lnTo>
                  <a:pt x="14" y="18"/>
                </a:lnTo>
                <a:lnTo>
                  <a:pt x="0" y="0"/>
                </a:lnTo>
                <a:lnTo>
                  <a:pt x="14" y="39"/>
                </a:lnTo>
              </a:path>
            </a:pathLst>
          </a:custGeom>
          <a:noFill/>
          <a:ln w="4763">
            <a:solidFill>
              <a:srgbClr val="000000"/>
            </a:solidFill>
            <a:round/>
            <a:headEnd/>
            <a:tailEnd/>
          </a:ln>
        </p:spPr>
        <p:txBody>
          <a:bodyPr/>
          <a:lstStyle/>
          <a:p>
            <a:endParaRPr lang="en-US"/>
          </a:p>
        </p:txBody>
      </p:sp>
      <p:sp>
        <p:nvSpPr>
          <p:cNvPr id="93" name="Freeform 92"/>
          <p:cNvSpPr>
            <a:spLocks/>
          </p:cNvSpPr>
          <p:nvPr/>
        </p:nvSpPr>
        <p:spPr bwMode="auto">
          <a:xfrm>
            <a:off x="4060055" y="4754627"/>
            <a:ext cx="35645" cy="45973"/>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94" name="Freeform 93"/>
          <p:cNvSpPr>
            <a:spLocks/>
          </p:cNvSpPr>
          <p:nvPr/>
        </p:nvSpPr>
        <p:spPr bwMode="auto">
          <a:xfrm>
            <a:off x="3033771" y="4579280"/>
            <a:ext cx="709934" cy="278470"/>
          </a:xfrm>
          <a:custGeom>
            <a:avLst/>
            <a:gdLst>
              <a:gd name="T0" fmla="*/ 2147483647 w 567"/>
              <a:gd name="T1" fmla="*/ 2147483647 h 252"/>
              <a:gd name="T2" fmla="*/ 0 w 567"/>
              <a:gd name="T3" fmla="*/ 2147483647 h 252"/>
              <a:gd name="T4" fmla="*/ 0 w 567"/>
              <a:gd name="T5" fmla="*/ 0 h 252"/>
              <a:gd name="T6" fmla="*/ 0 w 567"/>
              <a:gd name="T7" fmla="*/ 0 h 252"/>
              <a:gd name="T8" fmla="*/ 0 60000 65536"/>
              <a:gd name="T9" fmla="*/ 0 60000 65536"/>
              <a:gd name="T10" fmla="*/ 0 60000 65536"/>
              <a:gd name="T11" fmla="*/ 0 60000 65536"/>
              <a:gd name="T12" fmla="*/ 0 w 567"/>
              <a:gd name="T13" fmla="*/ 0 h 252"/>
              <a:gd name="T14" fmla="*/ 567 w 567"/>
              <a:gd name="T15" fmla="*/ 252 h 252"/>
            </a:gdLst>
            <a:ahLst/>
            <a:cxnLst>
              <a:cxn ang="T8">
                <a:pos x="T0" y="T1"/>
              </a:cxn>
              <a:cxn ang="T9">
                <a:pos x="T2" y="T3"/>
              </a:cxn>
              <a:cxn ang="T10">
                <a:pos x="T4" y="T5"/>
              </a:cxn>
              <a:cxn ang="T11">
                <a:pos x="T6" y="T7"/>
              </a:cxn>
            </a:cxnLst>
            <a:rect l="T12" t="T13" r="T14" b="T15"/>
            <a:pathLst>
              <a:path w="567" h="252">
                <a:moveTo>
                  <a:pt x="567" y="252"/>
                </a:moveTo>
                <a:lnTo>
                  <a:pt x="0" y="252"/>
                </a:lnTo>
                <a:lnTo>
                  <a:pt x="0" y="0"/>
                </a:lnTo>
              </a:path>
            </a:pathLst>
          </a:custGeom>
          <a:noFill/>
          <a:ln w="4763">
            <a:solidFill>
              <a:srgbClr val="000000"/>
            </a:solidFill>
            <a:round/>
            <a:headEnd/>
            <a:tailEnd/>
          </a:ln>
        </p:spPr>
        <p:txBody>
          <a:bodyPr/>
          <a:lstStyle/>
          <a:p>
            <a:endParaRPr lang="en-US"/>
          </a:p>
        </p:txBody>
      </p:sp>
      <p:sp>
        <p:nvSpPr>
          <p:cNvPr id="95" name="Freeform 94"/>
          <p:cNvSpPr>
            <a:spLocks/>
          </p:cNvSpPr>
          <p:nvPr/>
        </p:nvSpPr>
        <p:spPr bwMode="auto">
          <a:xfrm>
            <a:off x="3691721" y="4845275"/>
            <a:ext cx="51983" cy="31525"/>
          </a:xfrm>
          <a:custGeom>
            <a:avLst/>
            <a:gdLst>
              <a:gd name="T0" fmla="*/ 2147483647 w 42"/>
              <a:gd name="T1" fmla="*/ 2147483647 h 28"/>
              <a:gd name="T2" fmla="*/ 0 w 42"/>
              <a:gd name="T3" fmla="*/ 0 h 28"/>
              <a:gd name="T4" fmla="*/ 0 w 42"/>
              <a:gd name="T5" fmla="*/ 0 h 28"/>
              <a:gd name="T6" fmla="*/ 2147483647 w 42"/>
              <a:gd name="T7" fmla="*/ 2147483647 h 28"/>
              <a:gd name="T8" fmla="*/ 2147483647 w 42"/>
              <a:gd name="T9" fmla="*/ 2147483647 h 28"/>
              <a:gd name="T10" fmla="*/ 0 w 42"/>
              <a:gd name="T11" fmla="*/ 2147483647 h 28"/>
              <a:gd name="T12" fmla="*/ 0 w 42"/>
              <a:gd name="T13" fmla="*/ 2147483647 h 28"/>
              <a:gd name="T14" fmla="*/ 2147483647 w 42"/>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28"/>
              <a:gd name="T26" fmla="*/ 42 w 42"/>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28">
                <a:moveTo>
                  <a:pt x="42" y="14"/>
                </a:moveTo>
                <a:lnTo>
                  <a:pt x="0" y="0"/>
                </a:lnTo>
                <a:lnTo>
                  <a:pt x="21" y="14"/>
                </a:lnTo>
                <a:lnTo>
                  <a:pt x="0" y="28"/>
                </a:lnTo>
                <a:lnTo>
                  <a:pt x="42" y="14"/>
                </a:lnTo>
                <a:close/>
              </a:path>
            </a:pathLst>
          </a:custGeom>
          <a:solidFill>
            <a:srgbClr val="000000"/>
          </a:solidFill>
          <a:ln w="9525">
            <a:noFill/>
            <a:round/>
            <a:headEnd/>
            <a:tailEnd/>
          </a:ln>
        </p:spPr>
        <p:txBody>
          <a:bodyPr/>
          <a:lstStyle/>
          <a:p>
            <a:endParaRPr lang="en-US"/>
          </a:p>
        </p:txBody>
      </p:sp>
      <p:sp>
        <p:nvSpPr>
          <p:cNvPr id="96" name="Freeform 95"/>
          <p:cNvSpPr>
            <a:spLocks/>
          </p:cNvSpPr>
          <p:nvPr/>
        </p:nvSpPr>
        <p:spPr bwMode="auto">
          <a:xfrm>
            <a:off x="3691721" y="4845275"/>
            <a:ext cx="51983" cy="31525"/>
          </a:xfrm>
          <a:custGeom>
            <a:avLst/>
            <a:gdLst>
              <a:gd name="T0" fmla="*/ 2147483647 w 42"/>
              <a:gd name="T1" fmla="*/ 2147483647 h 28"/>
              <a:gd name="T2" fmla="*/ 0 w 42"/>
              <a:gd name="T3" fmla="*/ 0 h 28"/>
              <a:gd name="T4" fmla="*/ 0 w 42"/>
              <a:gd name="T5" fmla="*/ 0 h 28"/>
              <a:gd name="T6" fmla="*/ 2147483647 w 42"/>
              <a:gd name="T7" fmla="*/ 2147483647 h 28"/>
              <a:gd name="T8" fmla="*/ 2147483647 w 42"/>
              <a:gd name="T9" fmla="*/ 2147483647 h 28"/>
              <a:gd name="T10" fmla="*/ 0 w 42"/>
              <a:gd name="T11" fmla="*/ 2147483647 h 28"/>
              <a:gd name="T12" fmla="*/ 0 w 42"/>
              <a:gd name="T13" fmla="*/ 2147483647 h 28"/>
              <a:gd name="T14" fmla="*/ 2147483647 w 42"/>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28"/>
              <a:gd name="T26" fmla="*/ 42 w 42"/>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28">
                <a:moveTo>
                  <a:pt x="42" y="14"/>
                </a:moveTo>
                <a:lnTo>
                  <a:pt x="0" y="0"/>
                </a:lnTo>
                <a:lnTo>
                  <a:pt x="21" y="14"/>
                </a:lnTo>
                <a:lnTo>
                  <a:pt x="0" y="28"/>
                </a:lnTo>
                <a:lnTo>
                  <a:pt x="42" y="14"/>
                </a:lnTo>
              </a:path>
            </a:pathLst>
          </a:custGeom>
          <a:noFill/>
          <a:ln w="4763">
            <a:solidFill>
              <a:srgbClr val="000000"/>
            </a:solidFill>
            <a:round/>
            <a:headEnd/>
            <a:tailEnd/>
          </a:ln>
        </p:spPr>
        <p:txBody>
          <a:bodyPr/>
          <a:lstStyle/>
          <a:p>
            <a:endParaRPr lang="en-US"/>
          </a:p>
        </p:txBody>
      </p:sp>
      <p:sp>
        <p:nvSpPr>
          <p:cNvPr id="97" name="Line 295"/>
          <p:cNvSpPr>
            <a:spLocks noChangeShapeType="1"/>
          </p:cNvSpPr>
          <p:nvPr/>
        </p:nvSpPr>
        <p:spPr bwMode="auto">
          <a:xfrm>
            <a:off x="3032201" y="4349750"/>
            <a:ext cx="84" cy="1454262"/>
          </a:xfrm>
          <a:prstGeom prst="line">
            <a:avLst/>
          </a:prstGeom>
          <a:noFill/>
          <a:ln w="4763">
            <a:solidFill>
              <a:srgbClr val="000000"/>
            </a:solidFill>
            <a:round/>
            <a:headEnd/>
            <a:tailEnd/>
          </a:ln>
        </p:spPr>
        <p:txBody>
          <a:bodyPr/>
          <a:lstStyle/>
          <a:p>
            <a:endParaRPr lang="en-US"/>
          </a:p>
        </p:txBody>
      </p:sp>
      <p:sp>
        <p:nvSpPr>
          <p:cNvPr id="98" name="Freeform 97"/>
          <p:cNvSpPr>
            <a:spLocks/>
          </p:cNvSpPr>
          <p:nvPr/>
        </p:nvSpPr>
        <p:spPr bwMode="auto">
          <a:xfrm>
            <a:off x="3015948" y="5760666"/>
            <a:ext cx="35645" cy="43346"/>
          </a:xfrm>
          <a:custGeom>
            <a:avLst/>
            <a:gdLst>
              <a:gd name="T0" fmla="*/ 2147483647 w 28"/>
              <a:gd name="T1" fmla="*/ 2147483647 h 39"/>
              <a:gd name="T2" fmla="*/ 2147483647 w 28"/>
              <a:gd name="T3" fmla="*/ 0 h 39"/>
              <a:gd name="T4" fmla="*/ 2147483647 w 28"/>
              <a:gd name="T5" fmla="*/ 0 h 39"/>
              <a:gd name="T6" fmla="*/ 2147483647 w 28"/>
              <a:gd name="T7" fmla="*/ 2147483647 h 39"/>
              <a:gd name="T8" fmla="*/ 2147483647 w 28"/>
              <a:gd name="T9" fmla="*/ 2147483647 h 39"/>
              <a:gd name="T10" fmla="*/ 0 w 28"/>
              <a:gd name="T11" fmla="*/ 0 h 39"/>
              <a:gd name="T12" fmla="*/ 0 w 28"/>
              <a:gd name="T13" fmla="*/ 0 h 39"/>
              <a:gd name="T14" fmla="*/ 2147483647 w 28"/>
              <a:gd name="T15" fmla="*/ 2147483647 h 39"/>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9"/>
              <a:gd name="T26" fmla="*/ 28 w 28"/>
              <a:gd name="T27" fmla="*/ 39 h 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9">
                <a:moveTo>
                  <a:pt x="14" y="39"/>
                </a:moveTo>
                <a:lnTo>
                  <a:pt x="28" y="0"/>
                </a:lnTo>
                <a:lnTo>
                  <a:pt x="14" y="18"/>
                </a:lnTo>
                <a:lnTo>
                  <a:pt x="0" y="0"/>
                </a:lnTo>
                <a:lnTo>
                  <a:pt x="14" y="39"/>
                </a:lnTo>
                <a:close/>
              </a:path>
            </a:pathLst>
          </a:custGeom>
          <a:solidFill>
            <a:srgbClr val="000000"/>
          </a:solidFill>
          <a:ln w="9525">
            <a:noFill/>
            <a:round/>
            <a:headEnd/>
            <a:tailEnd/>
          </a:ln>
        </p:spPr>
        <p:txBody>
          <a:bodyPr/>
          <a:lstStyle/>
          <a:p>
            <a:endParaRPr lang="en-US"/>
          </a:p>
        </p:txBody>
      </p:sp>
      <p:sp>
        <p:nvSpPr>
          <p:cNvPr id="99" name="Freeform 98"/>
          <p:cNvSpPr>
            <a:spLocks/>
          </p:cNvSpPr>
          <p:nvPr/>
        </p:nvSpPr>
        <p:spPr bwMode="auto">
          <a:xfrm>
            <a:off x="3015948" y="5760666"/>
            <a:ext cx="35645" cy="43346"/>
          </a:xfrm>
          <a:custGeom>
            <a:avLst/>
            <a:gdLst>
              <a:gd name="T0" fmla="*/ 2147483647 w 28"/>
              <a:gd name="T1" fmla="*/ 2147483647 h 39"/>
              <a:gd name="T2" fmla="*/ 2147483647 w 28"/>
              <a:gd name="T3" fmla="*/ 0 h 39"/>
              <a:gd name="T4" fmla="*/ 2147483647 w 28"/>
              <a:gd name="T5" fmla="*/ 0 h 39"/>
              <a:gd name="T6" fmla="*/ 2147483647 w 28"/>
              <a:gd name="T7" fmla="*/ 2147483647 h 39"/>
              <a:gd name="T8" fmla="*/ 2147483647 w 28"/>
              <a:gd name="T9" fmla="*/ 2147483647 h 39"/>
              <a:gd name="T10" fmla="*/ 0 w 28"/>
              <a:gd name="T11" fmla="*/ 0 h 39"/>
              <a:gd name="T12" fmla="*/ 0 w 28"/>
              <a:gd name="T13" fmla="*/ 0 h 39"/>
              <a:gd name="T14" fmla="*/ 2147483647 w 28"/>
              <a:gd name="T15" fmla="*/ 2147483647 h 39"/>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9"/>
              <a:gd name="T26" fmla="*/ 28 w 28"/>
              <a:gd name="T27" fmla="*/ 39 h 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9">
                <a:moveTo>
                  <a:pt x="14" y="39"/>
                </a:moveTo>
                <a:lnTo>
                  <a:pt x="28" y="0"/>
                </a:lnTo>
                <a:lnTo>
                  <a:pt x="14" y="18"/>
                </a:lnTo>
                <a:lnTo>
                  <a:pt x="0" y="0"/>
                </a:lnTo>
                <a:lnTo>
                  <a:pt x="14" y="39"/>
                </a:lnTo>
              </a:path>
            </a:pathLst>
          </a:custGeom>
          <a:noFill/>
          <a:ln w="4763">
            <a:solidFill>
              <a:srgbClr val="000000"/>
            </a:solidFill>
            <a:round/>
            <a:headEnd/>
            <a:tailEnd/>
          </a:ln>
        </p:spPr>
        <p:txBody>
          <a:bodyPr/>
          <a:lstStyle/>
          <a:p>
            <a:endParaRPr lang="en-US"/>
          </a:p>
        </p:txBody>
      </p:sp>
      <p:sp>
        <p:nvSpPr>
          <p:cNvPr id="100" name="Freeform 99"/>
          <p:cNvSpPr>
            <a:spLocks/>
          </p:cNvSpPr>
          <p:nvPr/>
        </p:nvSpPr>
        <p:spPr bwMode="auto">
          <a:xfrm>
            <a:off x="2359482" y="6086424"/>
            <a:ext cx="40100" cy="47287"/>
          </a:xfrm>
          <a:custGeom>
            <a:avLst/>
            <a:gdLst>
              <a:gd name="T0" fmla="*/ 2147483647 w 31"/>
              <a:gd name="T1" fmla="*/ 2147483647 h 42"/>
              <a:gd name="T2" fmla="*/ 2147483647 w 31"/>
              <a:gd name="T3" fmla="*/ 0 h 42"/>
              <a:gd name="T4" fmla="*/ 2147483647 w 31"/>
              <a:gd name="T5" fmla="*/ 0 h 42"/>
              <a:gd name="T6" fmla="*/ 2147483647 w 31"/>
              <a:gd name="T7" fmla="*/ 2147483647 h 42"/>
              <a:gd name="T8" fmla="*/ 2147483647 w 31"/>
              <a:gd name="T9" fmla="*/ 2147483647 h 42"/>
              <a:gd name="T10" fmla="*/ 0 w 31"/>
              <a:gd name="T11" fmla="*/ 0 h 42"/>
              <a:gd name="T12" fmla="*/ 0 w 31"/>
              <a:gd name="T13" fmla="*/ 0 h 42"/>
              <a:gd name="T14" fmla="*/ 2147483647 w 31"/>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42"/>
              <a:gd name="T26" fmla="*/ 31 w 31"/>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42">
                <a:moveTo>
                  <a:pt x="14" y="42"/>
                </a:moveTo>
                <a:lnTo>
                  <a:pt x="31"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101" name="Freeform 100"/>
          <p:cNvSpPr>
            <a:spLocks/>
          </p:cNvSpPr>
          <p:nvPr/>
        </p:nvSpPr>
        <p:spPr bwMode="auto">
          <a:xfrm>
            <a:off x="2359482" y="6086424"/>
            <a:ext cx="40100" cy="47287"/>
          </a:xfrm>
          <a:custGeom>
            <a:avLst/>
            <a:gdLst>
              <a:gd name="T0" fmla="*/ 2147483647 w 31"/>
              <a:gd name="T1" fmla="*/ 2147483647 h 42"/>
              <a:gd name="T2" fmla="*/ 2147483647 w 31"/>
              <a:gd name="T3" fmla="*/ 0 h 42"/>
              <a:gd name="T4" fmla="*/ 2147483647 w 31"/>
              <a:gd name="T5" fmla="*/ 0 h 42"/>
              <a:gd name="T6" fmla="*/ 2147483647 w 31"/>
              <a:gd name="T7" fmla="*/ 2147483647 h 42"/>
              <a:gd name="T8" fmla="*/ 2147483647 w 31"/>
              <a:gd name="T9" fmla="*/ 2147483647 h 42"/>
              <a:gd name="T10" fmla="*/ 0 w 31"/>
              <a:gd name="T11" fmla="*/ 0 h 42"/>
              <a:gd name="T12" fmla="*/ 0 w 31"/>
              <a:gd name="T13" fmla="*/ 0 h 42"/>
              <a:gd name="T14" fmla="*/ 2147483647 w 31"/>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42"/>
              <a:gd name="T26" fmla="*/ 31 w 31"/>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42">
                <a:moveTo>
                  <a:pt x="14" y="42"/>
                </a:moveTo>
                <a:lnTo>
                  <a:pt x="31"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102" name="Rectangle 101"/>
          <p:cNvSpPr>
            <a:spLocks noChangeArrowheads="1"/>
          </p:cNvSpPr>
          <p:nvPr/>
        </p:nvSpPr>
        <p:spPr bwMode="auto">
          <a:xfrm>
            <a:off x="2640188" y="2763967"/>
            <a:ext cx="1182232" cy="277157"/>
          </a:xfrm>
          <a:prstGeom prst="rect">
            <a:avLst/>
          </a:prstGeom>
          <a:noFill/>
          <a:ln w="4763">
            <a:solidFill>
              <a:srgbClr val="000000"/>
            </a:solidFill>
            <a:miter lim="800000"/>
            <a:headEnd/>
            <a:tailEnd/>
          </a:ln>
        </p:spPr>
        <p:txBody>
          <a:bodyPr/>
          <a:lstStyle/>
          <a:p>
            <a:endParaRPr lang="en-US"/>
          </a:p>
        </p:txBody>
      </p:sp>
      <p:sp>
        <p:nvSpPr>
          <p:cNvPr id="103" name="Line 302"/>
          <p:cNvSpPr>
            <a:spLocks noChangeShapeType="1"/>
          </p:cNvSpPr>
          <p:nvPr/>
        </p:nvSpPr>
        <p:spPr bwMode="auto">
          <a:xfrm flipH="1">
            <a:off x="2499093" y="4229152"/>
            <a:ext cx="141095" cy="1313"/>
          </a:xfrm>
          <a:prstGeom prst="line">
            <a:avLst/>
          </a:prstGeom>
          <a:noFill/>
          <a:ln w="4763">
            <a:solidFill>
              <a:srgbClr val="000000"/>
            </a:solidFill>
            <a:round/>
            <a:headEnd/>
            <a:tailEnd/>
          </a:ln>
        </p:spPr>
        <p:txBody>
          <a:bodyPr/>
          <a:lstStyle/>
          <a:p>
            <a:endParaRPr lang="en-US"/>
          </a:p>
        </p:txBody>
      </p:sp>
      <p:sp>
        <p:nvSpPr>
          <p:cNvPr id="104" name="Freeform 103"/>
          <p:cNvSpPr>
            <a:spLocks/>
          </p:cNvSpPr>
          <p:nvPr/>
        </p:nvSpPr>
        <p:spPr bwMode="auto">
          <a:xfrm>
            <a:off x="2586720" y="4213389"/>
            <a:ext cx="53468" cy="31525"/>
          </a:xfrm>
          <a:custGeom>
            <a:avLst/>
            <a:gdLst>
              <a:gd name="T0" fmla="*/ 2147483647 w 42"/>
              <a:gd name="T1" fmla="*/ 2147483647 h 28"/>
              <a:gd name="T2" fmla="*/ 0 w 42"/>
              <a:gd name="T3" fmla="*/ 0 h 28"/>
              <a:gd name="T4" fmla="*/ 0 w 42"/>
              <a:gd name="T5" fmla="*/ 0 h 28"/>
              <a:gd name="T6" fmla="*/ 2147483647 w 42"/>
              <a:gd name="T7" fmla="*/ 2147483647 h 28"/>
              <a:gd name="T8" fmla="*/ 2147483647 w 42"/>
              <a:gd name="T9" fmla="*/ 2147483647 h 28"/>
              <a:gd name="T10" fmla="*/ 0 w 42"/>
              <a:gd name="T11" fmla="*/ 2147483647 h 28"/>
              <a:gd name="T12" fmla="*/ 0 w 42"/>
              <a:gd name="T13" fmla="*/ 2147483647 h 28"/>
              <a:gd name="T14" fmla="*/ 2147483647 w 42"/>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28"/>
              <a:gd name="T26" fmla="*/ 42 w 42"/>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28">
                <a:moveTo>
                  <a:pt x="42" y="14"/>
                </a:moveTo>
                <a:lnTo>
                  <a:pt x="0" y="0"/>
                </a:lnTo>
                <a:lnTo>
                  <a:pt x="21" y="14"/>
                </a:lnTo>
                <a:lnTo>
                  <a:pt x="0" y="28"/>
                </a:lnTo>
                <a:lnTo>
                  <a:pt x="42" y="14"/>
                </a:lnTo>
                <a:close/>
              </a:path>
            </a:pathLst>
          </a:custGeom>
          <a:solidFill>
            <a:srgbClr val="000000"/>
          </a:solidFill>
          <a:ln w="9525">
            <a:noFill/>
            <a:round/>
            <a:headEnd/>
            <a:tailEnd/>
          </a:ln>
        </p:spPr>
        <p:txBody>
          <a:bodyPr/>
          <a:lstStyle/>
          <a:p>
            <a:endParaRPr lang="en-US"/>
          </a:p>
        </p:txBody>
      </p:sp>
      <p:sp>
        <p:nvSpPr>
          <p:cNvPr id="105" name="Freeform 104"/>
          <p:cNvSpPr>
            <a:spLocks/>
          </p:cNvSpPr>
          <p:nvPr/>
        </p:nvSpPr>
        <p:spPr bwMode="auto">
          <a:xfrm>
            <a:off x="2586720" y="4213389"/>
            <a:ext cx="53468" cy="31525"/>
          </a:xfrm>
          <a:custGeom>
            <a:avLst/>
            <a:gdLst>
              <a:gd name="T0" fmla="*/ 2147483647 w 42"/>
              <a:gd name="T1" fmla="*/ 2147483647 h 28"/>
              <a:gd name="T2" fmla="*/ 0 w 42"/>
              <a:gd name="T3" fmla="*/ 0 h 28"/>
              <a:gd name="T4" fmla="*/ 0 w 42"/>
              <a:gd name="T5" fmla="*/ 0 h 28"/>
              <a:gd name="T6" fmla="*/ 2147483647 w 42"/>
              <a:gd name="T7" fmla="*/ 2147483647 h 28"/>
              <a:gd name="T8" fmla="*/ 2147483647 w 42"/>
              <a:gd name="T9" fmla="*/ 2147483647 h 28"/>
              <a:gd name="T10" fmla="*/ 0 w 42"/>
              <a:gd name="T11" fmla="*/ 2147483647 h 28"/>
              <a:gd name="T12" fmla="*/ 0 w 42"/>
              <a:gd name="T13" fmla="*/ 2147483647 h 28"/>
              <a:gd name="T14" fmla="*/ 2147483647 w 42"/>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28"/>
              <a:gd name="T26" fmla="*/ 42 w 42"/>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28">
                <a:moveTo>
                  <a:pt x="42" y="14"/>
                </a:moveTo>
                <a:lnTo>
                  <a:pt x="0" y="0"/>
                </a:lnTo>
                <a:lnTo>
                  <a:pt x="21" y="14"/>
                </a:lnTo>
                <a:lnTo>
                  <a:pt x="0" y="28"/>
                </a:lnTo>
                <a:lnTo>
                  <a:pt x="42" y="14"/>
                </a:lnTo>
              </a:path>
            </a:pathLst>
          </a:custGeom>
          <a:noFill/>
          <a:ln w="4763">
            <a:solidFill>
              <a:srgbClr val="000000"/>
            </a:solidFill>
            <a:round/>
            <a:headEnd/>
            <a:tailEnd/>
          </a:ln>
        </p:spPr>
        <p:txBody>
          <a:bodyPr/>
          <a:lstStyle/>
          <a:p>
            <a:endParaRPr lang="en-US"/>
          </a:p>
        </p:txBody>
      </p:sp>
      <p:sp>
        <p:nvSpPr>
          <p:cNvPr id="106" name="Rectangle 105"/>
          <p:cNvSpPr>
            <a:spLocks noChangeArrowheads="1"/>
          </p:cNvSpPr>
          <p:nvPr/>
        </p:nvSpPr>
        <p:spPr bwMode="auto">
          <a:xfrm>
            <a:off x="2303044" y="4221271"/>
            <a:ext cx="197533"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ALUFN</a:t>
            </a:r>
            <a:endParaRPr lang="en-US" b="0"/>
          </a:p>
        </p:txBody>
      </p:sp>
      <p:sp>
        <p:nvSpPr>
          <p:cNvPr id="107" name="Line 306"/>
          <p:cNvSpPr>
            <a:spLocks noChangeShapeType="1"/>
          </p:cNvSpPr>
          <p:nvPr/>
        </p:nvSpPr>
        <p:spPr bwMode="auto">
          <a:xfrm>
            <a:off x="3165954" y="6378030"/>
            <a:ext cx="152978" cy="1313"/>
          </a:xfrm>
          <a:prstGeom prst="line">
            <a:avLst/>
          </a:prstGeom>
          <a:noFill/>
          <a:ln w="4763">
            <a:solidFill>
              <a:srgbClr val="000000"/>
            </a:solidFill>
            <a:round/>
            <a:headEnd/>
            <a:tailEnd/>
          </a:ln>
        </p:spPr>
        <p:txBody>
          <a:bodyPr/>
          <a:lstStyle/>
          <a:p>
            <a:endParaRPr lang="en-US"/>
          </a:p>
        </p:txBody>
      </p:sp>
      <p:sp>
        <p:nvSpPr>
          <p:cNvPr id="108" name="Freeform 107"/>
          <p:cNvSpPr>
            <a:spLocks/>
          </p:cNvSpPr>
          <p:nvPr/>
        </p:nvSpPr>
        <p:spPr bwMode="auto">
          <a:xfrm>
            <a:off x="3165954" y="6362267"/>
            <a:ext cx="47527" cy="31525"/>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close/>
              </a:path>
            </a:pathLst>
          </a:custGeom>
          <a:solidFill>
            <a:srgbClr val="000000"/>
          </a:solidFill>
          <a:ln w="9525">
            <a:noFill/>
            <a:round/>
            <a:headEnd/>
            <a:tailEnd/>
          </a:ln>
        </p:spPr>
        <p:txBody>
          <a:bodyPr/>
          <a:lstStyle/>
          <a:p>
            <a:endParaRPr lang="en-US"/>
          </a:p>
        </p:txBody>
      </p:sp>
      <p:sp>
        <p:nvSpPr>
          <p:cNvPr id="109" name="Freeform 108"/>
          <p:cNvSpPr>
            <a:spLocks/>
          </p:cNvSpPr>
          <p:nvPr/>
        </p:nvSpPr>
        <p:spPr bwMode="auto">
          <a:xfrm>
            <a:off x="3165954" y="6362267"/>
            <a:ext cx="47527" cy="31525"/>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path>
            </a:pathLst>
          </a:custGeom>
          <a:noFill/>
          <a:ln w="4763">
            <a:solidFill>
              <a:srgbClr val="000000"/>
            </a:solidFill>
            <a:round/>
            <a:headEnd/>
            <a:tailEnd/>
          </a:ln>
        </p:spPr>
        <p:txBody>
          <a:bodyPr/>
          <a:lstStyle/>
          <a:p>
            <a:endParaRPr lang="en-US"/>
          </a:p>
        </p:txBody>
      </p:sp>
      <p:sp>
        <p:nvSpPr>
          <p:cNvPr id="110" name="Rectangle 109"/>
          <p:cNvSpPr>
            <a:spLocks noChangeArrowheads="1"/>
          </p:cNvSpPr>
          <p:nvPr/>
        </p:nvSpPr>
        <p:spPr bwMode="auto">
          <a:xfrm>
            <a:off x="3366459" y="6354386"/>
            <a:ext cx="200504" cy="88007"/>
          </a:xfrm>
          <a:prstGeom prst="rect">
            <a:avLst/>
          </a:prstGeom>
          <a:noFill/>
          <a:ln w="9525">
            <a:noFill/>
            <a:miter lim="800000"/>
            <a:headEnd/>
            <a:tailEnd/>
          </a:ln>
        </p:spPr>
        <p:txBody>
          <a:bodyPr wrap="none" lIns="0" tIns="0" rIns="0" bIns="0">
            <a:spAutoFit/>
          </a:bodyPr>
          <a:lstStyle/>
          <a:p>
            <a:pPr eaLnBrk="0" hangingPunct="0"/>
            <a:r>
              <a:rPr lang="en-US" sz="700" b="0">
                <a:solidFill>
                  <a:srgbClr val="000000"/>
                </a:solidFill>
              </a:rPr>
              <a:t>WERF</a:t>
            </a:r>
            <a:endParaRPr lang="en-US" b="0"/>
          </a:p>
        </p:txBody>
      </p:sp>
      <p:sp>
        <p:nvSpPr>
          <p:cNvPr id="111" name="Rectangle 110"/>
          <p:cNvSpPr>
            <a:spLocks noChangeArrowheads="1"/>
          </p:cNvSpPr>
          <p:nvPr/>
        </p:nvSpPr>
        <p:spPr bwMode="auto">
          <a:xfrm>
            <a:off x="4029190" y="4800600"/>
            <a:ext cx="119977" cy="92333"/>
          </a:xfrm>
          <a:prstGeom prst="rect">
            <a:avLst/>
          </a:prstGeom>
          <a:noFill/>
          <a:ln w="9525">
            <a:noFill/>
            <a:miter lim="800000"/>
            <a:headEnd/>
            <a:tailEnd/>
          </a:ln>
        </p:spPr>
        <p:txBody>
          <a:bodyPr wrap="none" lIns="0" tIns="0" rIns="0" bIns="0">
            <a:spAutoFit/>
          </a:bodyPr>
          <a:lstStyle/>
          <a:p>
            <a:pPr eaLnBrk="0" hangingPunct="0"/>
            <a:r>
              <a:rPr lang="en-US" sz="600" b="0" dirty="0">
                <a:solidFill>
                  <a:srgbClr val="000000"/>
                </a:solidFill>
              </a:rPr>
              <a:t>WD</a:t>
            </a:r>
            <a:endParaRPr lang="en-US" b="0" dirty="0"/>
          </a:p>
        </p:txBody>
      </p:sp>
      <p:sp>
        <p:nvSpPr>
          <p:cNvPr id="112" name="Rectangle 111"/>
          <p:cNvSpPr>
            <a:spLocks noChangeArrowheads="1"/>
          </p:cNvSpPr>
          <p:nvPr/>
        </p:nvSpPr>
        <p:spPr bwMode="auto">
          <a:xfrm>
            <a:off x="3782320" y="4800615"/>
            <a:ext cx="106936" cy="76185"/>
          </a:xfrm>
          <a:prstGeom prst="rect">
            <a:avLst/>
          </a:prstGeom>
          <a:noFill/>
          <a:ln w="9525">
            <a:noFill/>
            <a:miter lim="800000"/>
            <a:headEnd/>
            <a:tailEnd/>
          </a:ln>
        </p:spPr>
        <p:txBody>
          <a:bodyPr wrap="none" lIns="0" tIns="0" rIns="0" bIns="0">
            <a:spAutoFit/>
          </a:bodyPr>
          <a:lstStyle/>
          <a:p>
            <a:pPr eaLnBrk="0" hangingPunct="0"/>
            <a:r>
              <a:rPr lang="en-US" sz="600" b="0" dirty="0" err="1">
                <a:solidFill>
                  <a:srgbClr val="000000"/>
                </a:solidFill>
              </a:rPr>
              <a:t>Adr</a:t>
            </a:r>
            <a:endParaRPr lang="en-US" b="0" dirty="0"/>
          </a:p>
        </p:txBody>
      </p:sp>
      <p:sp>
        <p:nvSpPr>
          <p:cNvPr id="113" name="Line 333"/>
          <p:cNvSpPr>
            <a:spLocks noChangeShapeType="1"/>
          </p:cNvSpPr>
          <p:nvPr/>
        </p:nvSpPr>
        <p:spPr bwMode="auto">
          <a:xfrm>
            <a:off x="4413536" y="4862350"/>
            <a:ext cx="158919" cy="0"/>
          </a:xfrm>
          <a:prstGeom prst="line">
            <a:avLst/>
          </a:prstGeom>
          <a:noFill/>
          <a:ln w="4763">
            <a:solidFill>
              <a:srgbClr val="000000"/>
            </a:solidFill>
            <a:round/>
            <a:headEnd/>
            <a:tailEnd/>
          </a:ln>
        </p:spPr>
        <p:txBody>
          <a:bodyPr/>
          <a:lstStyle/>
          <a:p>
            <a:endParaRPr lang="en-US"/>
          </a:p>
        </p:txBody>
      </p:sp>
      <p:sp>
        <p:nvSpPr>
          <p:cNvPr id="114" name="Freeform 113"/>
          <p:cNvSpPr>
            <a:spLocks/>
          </p:cNvSpPr>
          <p:nvPr/>
        </p:nvSpPr>
        <p:spPr bwMode="auto">
          <a:xfrm>
            <a:off x="4413536" y="4846588"/>
            <a:ext cx="47527" cy="30212"/>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close/>
              </a:path>
            </a:pathLst>
          </a:custGeom>
          <a:solidFill>
            <a:srgbClr val="000000"/>
          </a:solidFill>
          <a:ln w="9525">
            <a:noFill/>
            <a:round/>
            <a:headEnd/>
            <a:tailEnd/>
          </a:ln>
        </p:spPr>
        <p:txBody>
          <a:bodyPr/>
          <a:lstStyle/>
          <a:p>
            <a:endParaRPr lang="en-US"/>
          </a:p>
        </p:txBody>
      </p:sp>
      <p:sp>
        <p:nvSpPr>
          <p:cNvPr id="115" name="Freeform 114"/>
          <p:cNvSpPr>
            <a:spLocks/>
          </p:cNvSpPr>
          <p:nvPr/>
        </p:nvSpPr>
        <p:spPr bwMode="auto">
          <a:xfrm>
            <a:off x="4413536" y="4846588"/>
            <a:ext cx="47527" cy="30212"/>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path>
            </a:pathLst>
          </a:custGeom>
          <a:noFill/>
          <a:ln w="4763">
            <a:solidFill>
              <a:srgbClr val="000000"/>
            </a:solidFill>
            <a:round/>
            <a:headEnd/>
            <a:tailEnd/>
          </a:ln>
        </p:spPr>
        <p:txBody>
          <a:bodyPr/>
          <a:lstStyle/>
          <a:p>
            <a:endParaRPr lang="en-US"/>
          </a:p>
        </p:txBody>
      </p:sp>
      <p:sp>
        <p:nvSpPr>
          <p:cNvPr id="116" name="Freeform 115"/>
          <p:cNvSpPr>
            <a:spLocks noEditPoints="1"/>
          </p:cNvSpPr>
          <p:nvPr/>
        </p:nvSpPr>
        <p:spPr bwMode="auto">
          <a:xfrm>
            <a:off x="3739248" y="5110463"/>
            <a:ext cx="87628" cy="77499"/>
          </a:xfrm>
          <a:custGeom>
            <a:avLst/>
            <a:gdLst>
              <a:gd name="T0" fmla="*/ 0 w 70"/>
              <a:gd name="T1" fmla="*/ 2147483647 h 70"/>
              <a:gd name="T2" fmla="*/ 2147483647 w 70"/>
              <a:gd name="T3" fmla="*/ 0 h 70"/>
              <a:gd name="T4" fmla="*/ 2147483647 w 70"/>
              <a:gd name="T5" fmla="*/ 2147483647 h 70"/>
              <a:gd name="T6" fmla="*/ 2147483647 w 70"/>
              <a:gd name="T7" fmla="*/ 2147483647 h 70"/>
              <a:gd name="T8" fmla="*/ 0 w 70"/>
              <a:gd name="T9" fmla="*/ 2147483647 h 70"/>
              <a:gd name="T10" fmla="*/ 2147483647 w 70"/>
              <a:gd name="T11" fmla="*/ 2147483647 h 70"/>
              <a:gd name="T12" fmla="*/ 2147483647 w 70"/>
              <a:gd name="T13" fmla="*/ 2147483647 h 70"/>
              <a:gd name="T14" fmla="*/ 2147483647 w 70"/>
              <a:gd name="T15" fmla="*/ 2147483647 h 70"/>
              <a:gd name="T16" fmla="*/ 0 w 70"/>
              <a:gd name="T17" fmla="*/ 2147483647 h 70"/>
              <a:gd name="T18" fmla="*/ 2147483647 w 70"/>
              <a:gd name="T19" fmla="*/ 2147483647 h 70"/>
              <a:gd name="T20" fmla="*/ 2147483647 w 70"/>
              <a:gd name="T21" fmla="*/ 2147483647 h 70"/>
              <a:gd name="T22" fmla="*/ 2147483647 w 70"/>
              <a:gd name="T23" fmla="*/ 2147483647 h 70"/>
              <a:gd name="T24" fmla="*/ 2147483647 w 70"/>
              <a:gd name="T25" fmla="*/ 2147483647 h 70"/>
              <a:gd name="T26" fmla="*/ 2147483647 w 70"/>
              <a:gd name="T27" fmla="*/ 2147483647 h 70"/>
              <a:gd name="T28" fmla="*/ 2147483647 w 70"/>
              <a:gd name="T29" fmla="*/ 2147483647 h 70"/>
              <a:gd name="T30" fmla="*/ 2147483647 w 70"/>
              <a:gd name="T31" fmla="*/ 2147483647 h 70"/>
              <a:gd name="T32" fmla="*/ 2147483647 w 70"/>
              <a:gd name="T33" fmla="*/ 2147483647 h 70"/>
              <a:gd name="T34" fmla="*/ 2147483647 w 70"/>
              <a:gd name="T35" fmla="*/ 2147483647 h 70"/>
              <a:gd name="T36" fmla="*/ 2147483647 w 70"/>
              <a:gd name="T37" fmla="*/ 2147483647 h 70"/>
              <a:gd name="T38" fmla="*/ 2147483647 w 70"/>
              <a:gd name="T39" fmla="*/ 2147483647 h 70"/>
              <a:gd name="T40" fmla="*/ 2147483647 w 70"/>
              <a:gd name="T41" fmla="*/ 2147483647 h 70"/>
              <a:gd name="T42" fmla="*/ 2147483647 w 70"/>
              <a:gd name="T43" fmla="*/ 2147483647 h 70"/>
              <a:gd name="T44" fmla="*/ 2147483647 w 70"/>
              <a:gd name="T45" fmla="*/ 2147483647 h 70"/>
              <a:gd name="T46" fmla="*/ 2147483647 w 70"/>
              <a:gd name="T47" fmla="*/ 2147483647 h 70"/>
              <a:gd name="T48" fmla="*/ 2147483647 w 70"/>
              <a:gd name="T49" fmla="*/ 2147483647 h 70"/>
              <a:gd name="T50" fmla="*/ 2147483647 w 70"/>
              <a:gd name="T51" fmla="*/ 2147483647 h 70"/>
              <a:gd name="T52" fmla="*/ 2147483647 w 70"/>
              <a:gd name="T53" fmla="*/ 2147483647 h 70"/>
              <a:gd name="T54" fmla="*/ 2147483647 w 70"/>
              <a:gd name="T55" fmla="*/ 2147483647 h 70"/>
              <a:gd name="T56" fmla="*/ 2147483647 w 70"/>
              <a:gd name="T57" fmla="*/ 2147483647 h 7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70"/>
              <a:gd name="T88" fmla="*/ 0 h 70"/>
              <a:gd name="T89" fmla="*/ 70 w 70"/>
              <a:gd name="T90" fmla="*/ 70 h 70"/>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70" h="70">
                <a:moveTo>
                  <a:pt x="0" y="7"/>
                </a:moveTo>
                <a:lnTo>
                  <a:pt x="4" y="0"/>
                </a:lnTo>
                <a:lnTo>
                  <a:pt x="67" y="31"/>
                </a:lnTo>
                <a:lnTo>
                  <a:pt x="63" y="38"/>
                </a:lnTo>
                <a:lnTo>
                  <a:pt x="0" y="7"/>
                </a:lnTo>
                <a:close/>
                <a:moveTo>
                  <a:pt x="67" y="38"/>
                </a:moveTo>
                <a:lnTo>
                  <a:pt x="67" y="38"/>
                </a:lnTo>
                <a:lnTo>
                  <a:pt x="4" y="70"/>
                </a:lnTo>
                <a:lnTo>
                  <a:pt x="0" y="63"/>
                </a:lnTo>
                <a:lnTo>
                  <a:pt x="63" y="31"/>
                </a:lnTo>
                <a:lnTo>
                  <a:pt x="67" y="31"/>
                </a:lnTo>
                <a:lnTo>
                  <a:pt x="70" y="31"/>
                </a:lnTo>
                <a:lnTo>
                  <a:pt x="70" y="35"/>
                </a:lnTo>
                <a:lnTo>
                  <a:pt x="67" y="38"/>
                </a:lnTo>
                <a:close/>
              </a:path>
            </a:pathLst>
          </a:custGeom>
          <a:solidFill>
            <a:srgbClr val="000000"/>
          </a:solidFill>
          <a:ln w="9525">
            <a:noFill/>
            <a:round/>
            <a:headEnd/>
            <a:tailEnd/>
          </a:ln>
        </p:spPr>
        <p:txBody>
          <a:bodyPr/>
          <a:lstStyle/>
          <a:p>
            <a:endParaRPr lang="en-US"/>
          </a:p>
        </p:txBody>
      </p:sp>
      <p:sp>
        <p:nvSpPr>
          <p:cNvPr id="117" name="Freeform 116"/>
          <p:cNvSpPr>
            <a:spLocks/>
          </p:cNvSpPr>
          <p:nvPr/>
        </p:nvSpPr>
        <p:spPr bwMode="auto">
          <a:xfrm>
            <a:off x="2705537" y="3626236"/>
            <a:ext cx="35645" cy="45974"/>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118" name="Freeform 117"/>
          <p:cNvSpPr>
            <a:spLocks/>
          </p:cNvSpPr>
          <p:nvPr/>
        </p:nvSpPr>
        <p:spPr bwMode="auto">
          <a:xfrm>
            <a:off x="2705537" y="3610361"/>
            <a:ext cx="35645" cy="45974"/>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119" name="Line 397"/>
          <p:cNvSpPr>
            <a:spLocks noChangeShapeType="1"/>
          </p:cNvSpPr>
          <p:nvPr/>
        </p:nvSpPr>
        <p:spPr bwMode="auto">
          <a:xfrm>
            <a:off x="3275860" y="3556619"/>
            <a:ext cx="1486" cy="106396"/>
          </a:xfrm>
          <a:prstGeom prst="line">
            <a:avLst/>
          </a:prstGeom>
          <a:noFill/>
          <a:ln w="4763">
            <a:solidFill>
              <a:srgbClr val="000000"/>
            </a:solidFill>
            <a:round/>
            <a:headEnd/>
            <a:tailEnd/>
          </a:ln>
        </p:spPr>
        <p:txBody>
          <a:bodyPr/>
          <a:lstStyle/>
          <a:p>
            <a:endParaRPr lang="en-US"/>
          </a:p>
        </p:txBody>
      </p:sp>
      <p:sp>
        <p:nvSpPr>
          <p:cNvPr id="120" name="Freeform 119"/>
          <p:cNvSpPr>
            <a:spLocks/>
          </p:cNvSpPr>
          <p:nvPr/>
        </p:nvSpPr>
        <p:spPr bwMode="auto">
          <a:xfrm>
            <a:off x="3258038" y="3620982"/>
            <a:ext cx="40101" cy="42033"/>
          </a:xfrm>
          <a:custGeom>
            <a:avLst/>
            <a:gdLst>
              <a:gd name="T0" fmla="*/ 2147483647 w 32"/>
              <a:gd name="T1" fmla="*/ 2147483647 h 38"/>
              <a:gd name="T2" fmla="*/ 2147483647 w 32"/>
              <a:gd name="T3" fmla="*/ 0 h 38"/>
              <a:gd name="T4" fmla="*/ 2147483647 w 32"/>
              <a:gd name="T5" fmla="*/ 0 h 38"/>
              <a:gd name="T6" fmla="*/ 2147483647 w 32"/>
              <a:gd name="T7" fmla="*/ 2147483647 h 38"/>
              <a:gd name="T8" fmla="*/ 2147483647 w 32"/>
              <a:gd name="T9" fmla="*/ 2147483647 h 38"/>
              <a:gd name="T10" fmla="*/ 0 w 32"/>
              <a:gd name="T11" fmla="*/ 0 h 38"/>
              <a:gd name="T12" fmla="*/ 0 w 32"/>
              <a:gd name="T13" fmla="*/ 0 h 38"/>
              <a:gd name="T14" fmla="*/ 2147483647 w 32"/>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38"/>
              <a:gd name="T26" fmla="*/ 32 w 32"/>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38">
                <a:moveTo>
                  <a:pt x="14" y="38"/>
                </a:moveTo>
                <a:lnTo>
                  <a:pt x="32" y="0"/>
                </a:lnTo>
                <a:lnTo>
                  <a:pt x="14" y="17"/>
                </a:lnTo>
                <a:lnTo>
                  <a:pt x="0" y="0"/>
                </a:lnTo>
                <a:lnTo>
                  <a:pt x="14" y="38"/>
                </a:lnTo>
                <a:close/>
              </a:path>
            </a:pathLst>
          </a:custGeom>
          <a:solidFill>
            <a:srgbClr val="000000"/>
          </a:solidFill>
          <a:ln w="9525">
            <a:noFill/>
            <a:round/>
            <a:headEnd/>
            <a:tailEnd/>
          </a:ln>
        </p:spPr>
        <p:txBody>
          <a:bodyPr/>
          <a:lstStyle/>
          <a:p>
            <a:endParaRPr lang="en-US"/>
          </a:p>
        </p:txBody>
      </p:sp>
      <p:sp>
        <p:nvSpPr>
          <p:cNvPr id="121" name="Freeform 120"/>
          <p:cNvSpPr>
            <a:spLocks/>
          </p:cNvSpPr>
          <p:nvPr/>
        </p:nvSpPr>
        <p:spPr bwMode="auto">
          <a:xfrm>
            <a:off x="3258038" y="3620982"/>
            <a:ext cx="40101" cy="42033"/>
          </a:xfrm>
          <a:custGeom>
            <a:avLst/>
            <a:gdLst>
              <a:gd name="T0" fmla="*/ 2147483647 w 32"/>
              <a:gd name="T1" fmla="*/ 2147483647 h 38"/>
              <a:gd name="T2" fmla="*/ 2147483647 w 32"/>
              <a:gd name="T3" fmla="*/ 0 h 38"/>
              <a:gd name="T4" fmla="*/ 2147483647 w 32"/>
              <a:gd name="T5" fmla="*/ 0 h 38"/>
              <a:gd name="T6" fmla="*/ 2147483647 w 32"/>
              <a:gd name="T7" fmla="*/ 2147483647 h 38"/>
              <a:gd name="T8" fmla="*/ 2147483647 w 32"/>
              <a:gd name="T9" fmla="*/ 2147483647 h 38"/>
              <a:gd name="T10" fmla="*/ 0 w 32"/>
              <a:gd name="T11" fmla="*/ 0 h 38"/>
              <a:gd name="T12" fmla="*/ 0 w 32"/>
              <a:gd name="T13" fmla="*/ 0 h 38"/>
              <a:gd name="T14" fmla="*/ 2147483647 w 32"/>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38"/>
              <a:gd name="T26" fmla="*/ 32 w 32"/>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38">
                <a:moveTo>
                  <a:pt x="14" y="38"/>
                </a:moveTo>
                <a:lnTo>
                  <a:pt x="32" y="0"/>
                </a:lnTo>
                <a:lnTo>
                  <a:pt x="14" y="17"/>
                </a:lnTo>
                <a:lnTo>
                  <a:pt x="0" y="0"/>
                </a:lnTo>
                <a:lnTo>
                  <a:pt x="14" y="38"/>
                </a:lnTo>
              </a:path>
            </a:pathLst>
          </a:custGeom>
          <a:noFill/>
          <a:ln w="4763">
            <a:solidFill>
              <a:srgbClr val="000000"/>
            </a:solidFill>
            <a:round/>
            <a:headEnd/>
            <a:tailEnd/>
          </a:ln>
        </p:spPr>
        <p:txBody>
          <a:bodyPr/>
          <a:lstStyle/>
          <a:p>
            <a:endParaRPr lang="en-US"/>
          </a:p>
        </p:txBody>
      </p:sp>
      <p:sp>
        <p:nvSpPr>
          <p:cNvPr id="122" name="Rectangle 121"/>
          <p:cNvSpPr>
            <a:spLocks noChangeArrowheads="1"/>
          </p:cNvSpPr>
          <p:nvPr/>
        </p:nvSpPr>
        <p:spPr bwMode="auto">
          <a:xfrm>
            <a:off x="3151102" y="3461068"/>
            <a:ext cx="239955" cy="92333"/>
          </a:xfrm>
          <a:prstGeom prst="rect">
            <a:avLst/>
          </a:prstGeom>
          <a:noFill/>
          <a:ln w="9525">
            <a:noFill/>
            <a:miter lim="800000"/>
            <a:headEnd/>
            <a:tailEnd/>
          </a:ln>
        </p:spPr>
        <p:txBody>
          <a:bodyPr wrap="none" lIns="0" tIns="0" rIns="0" bIns="0">
            <a:spAutoFit/>
          </a:bodyPr>
          <a:lstStyle/>
          <a:p>
            <a:pPr eaLnBrk="0" hangingPunct="0"/>
            <a:r>
              <a:rPr lang="en-US" sz="600" b="0" dirty="0"/>
              <a:t>SXT(C)</a:t>
            </a:r>
            <a:endParaRPr lang="en-US" b="0" dirty="0"/>
          </a:p>
        </p:txBody>
      </p:sp>
      <p:sp>
        <p:nvSpPr>
          <p:cNvPr id="123" name="Rectangle 122"/>
          <p:cNvSpPr>
            <a:spLocks noChangeArrowheads="1"/>
          </p:cNvSpPr>
          <p:nvPr/>
        </p:nvSpPr>
        <p:spPr bwMode="auto">
          <a:xfrm>
            <a:off x="2901586" y="3663016"/>
            <a:ext cx="158919"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ASEL</a:t>
            </a:r>
            <a:endParaRPr lang="en-US" b="0"/>
          </a:p>
        </p:txBody>
      </p:sp>
      <p:sp>
        <p:nvSpPr>
          <p:cNvPr id="124" name="Line 408"/>
          <p:cNvSpPr>
            <a:spLocks noChangeShapeType="1"/>
          </p:cNvSpPr>
          <p:nvPr/>
        </p:nvSpPr>
        <p:spPr bwMode="auto">
          <a:xfrm>
            <a:off x="2791680" y="3702422"/>
            <a:ext cx="96540" cy="0"/>
          </a:xfrm>
          <a:prstGeom prst="line">
            <a:avLst/>
          </a:prstGeom>
          <a:noFill/>
          <a:ln w="4763">
            <a:solidFill>
              <a:srgbClr val="000000"/>
            </a:solidFill>
            <a:round/>
            <a:headEnd/>
            <a:tailEnd/>
          </a:ln>
        </p:spPr>
        <p:txBody>
          <a:bodyPr/>
          <a:lstStyle/>
          <a:p>
            <a:endParaRPr lang="en-US"/>
          </a:p>
        </p:txBody>
      </p:sp>
      <p:sp>
        <p:nvSpPr>
          <p:cNvPr id="125" name="Freeform 124"/>
          <p:cNvSpPr>
            <a:spLocks/>
          </p:cNvSpPr>
          <p:nvPr/>
        </p:nvSpPr>
        <p:spPr bwMode="auto">
          <a:xfrm>
            <a:off x="2791680" y="3681405"/>
            <a:ext cx="49013" cy="35466"/>
          </a:xfrm>
          <a:custGeom>
            <a:avLst/>
            <a:gdLst>
              <a:gd name="T0" fmla="*/ 0 w 39"/>
              <a:gd name="T1" fmla="*/ 2147483647 h 32"/>
              <a:gd name="T2" fmla="*/ 2147483647 w 39"/>
              <a:gd name="T3" fmla="*/ 2147483647 h 32"/>
              <a:gd name="T4" fmla="*/ 2147483647 w 39"/>
              <a:gd name="T5" fmla="*/ 2147483647 h 32"/>
              <a:gd name="T6" fmla="*/ 2147483647 w 39"/>
              <a:gd name="T7" fmla="*/ 2147483647 h 32"/>
              <a:gd name="T8" fmla="*/ 2147483647 w 39"/>
              <a:gd name="T9" fmla="*/ 2147483647 h 32"/>
              <a:gd name="T10" fmla="*/ 2147483647 w 39"/>
              <a:gd name="T11" fmla="*/ 0 h 32"/>
              <a:gd name="T12" fmla="*/ 2147483647 w 39"/>
              <a:gd name="T13" fmla="*/ 0 h 32"/>
              <a:gd name="T14" fmla="*/ 0 w 39"/>
              <a:gd name="T15" fmla="*/ 2147483647 h 32"/>
              <a:gd name="T16" fmla="*/ 0 60000 65536"/>
              <a:gd name="T17" fmla="*/ 0 60000 65536"/>
              <a:gd name="T18" fmla="*/ 0 60000 65536"/>
              <a:gd name="T19" fmla="*/ 0 60000 65536"/>
              <a:gd name="T20" fmla="*/ 0 60000 65536"/>
              <a:gd name="T21" fmla="*/ 0 60000 65536"/>
              <a:gd name="T22" fmla="*/ 0 60000 65536"/>
              <a:gd name="T23" fmla="*/ 0 60000 65536"/>
              <a:gd name="T24" fmla="*/ 0 w 39"/>
              <a:gd name="T25" fmla="*/ 0 h 32"/>
              <a:gd name="T26" fmla="*/ 39 w 39"/>
              <a:gd name="T27" fmla="*/ 32 h 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9" h="32">
                <a:moveTo>
                  <a:pt x="0" y="18"/>
                </a:moveTo>
                <a:lnTo>
                  <a:pt x="39" y="32"/>
                </a:lnTo>
                <a:lnTo>
                  <a:pt x="18" y="18"/>
                </a:lnTo>
                <a:lnTo>
                  <a:pt x="39" y="0"/>
                </a:lnTo>
                <a:lnTo>
                  <a:pt x="0" y="18"/>
                </a:lnTo>
                <a:close/>
              </a:path>
            </a:pathLst>
          </a:custGeom>
          <a:solidFill>
            <a:srgbClr val="000000"/>
          </a:solidFill>
          <a:ln w="9525">
            <a:noFill/>
            <a:round/>
            <a:headEnd/>
            <a:tailEnd/>
          </a:ln>
        </p:spPr>
        <p:txBody>
          <a:bodyPr/>
          <a:lstStyle/>
          <a:p>
            <a:endParaRPr lang="en-US"/>
          </a:p>
        </p:txBody>
      </p:sp>
      <p:sp>
        <p:nvSpPr>
          <p:cNvPr id="126" name="Freeform 125"/>
          <p:cNvSpPr>
            <a:spLocks/>
          </p:cNvSpPr>
          <p:nvPr/>
        </p:nvSpPr>
        <p:spPr bwMode="auto">
          <a:xfrm>
            <a:off x="2791680" y="3681405"/>
            <a:ext cx="49013" cy="35466"/>
          </a:xfrm>
          <a:custGeom>
            <a:avLst/>
            <a:gdLst>
              <a:gd name="T0" fmla="*/ 0 w 39"/>
              <a:gd name="T1" fmla="*/ 2147483647 h 32"/>
              <a:gd name="T2" fmla="*/ 2147483647 w 39"/>
              <a:gd name="T3" fmla="*/ 2147483647 h 32"/>
              <a:gd name="T4" fmla="*/ 2147483647 w 39"/>
              <a:gd name="T5" fmla="*/ 2147483647 h 32"/>
              <a:gd name="T6" fmla="*/ 2147483647 w 39"/>
              <a:gd name="T7" fmla="*/ 2147483647 h 32"/>
              <a:gd name="T8" fmla="*/ 2147483647 w 39"/>
              <a:gd name="T9" fmla="*/ 2147483647 h 32"/>
              <a:gd name="T10" fmla="*/ 2147483647 w 39"/>
              <a:gd name="T11" fmla="*/ 0 h 32"/>
              <a:gd name="T12" fmla="*/ 2147483647 w 39"/>
              <a:gd name="T13" fmla="*/ 0 h 32"/>
              <a:gd name="T14" fmla="*/ 0 w 39"/>
              <a:gd name="T15" fmla="*/ 2147483647 h 32"/>
              <a:gd name="T16" fmla="*/ 0 60000 65536"/>
              <a:gd name="T17" fmla="*/ 0 60000 65536"/>
              <a:gd name="T18" fmla="*/ 0 60000 65536"/>
              <a:gd name="T19" fmla="*/ 0 60000 65536"/>
              <a:gd name="T20" fmla="*/ 0 60000 65536"/>
              <a:gd name="T21" fmla="*/ 0 60000 65536"/>
              <a:gd name="T22" fmla="*/ 0 60000 65536"/>
              <a:gd name="T23" fmla="*/ 0 60000 65536"/>
              <a:gd name="T24" fmla="*/ 0 w 39"/>
              <a:gd name="T25" fmla="*/ 0 h 32"/>
              <a:gd name="T26" fmla="*/ 39 w 39"/>
              <a:gd name="T27" fmla="*/ 32 h 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9" h="32">
                <a:moveTo>
                  <a:pt x="0" y="18"/>
                </a:moveTo>
                <a:lnTo>
                  <a:pt x="39" y="32"/>
                </a:lnTo>
                <a:lnTo>
                  <a:pt x="18" y="18"/>
                </a:lnTo>
                <a:lnTo>
                  <a:pt x="39" y="0"/>
                </a:lnTo>
                <a:lnTo>
                  <a:pt x="0" y="18"/>
                </a:lnTo>
              </a:path>
            </a:pathLst>
          </a:custGeom>
          <a:noFill/>
          <a:ln w="4763">
            <a:solidFill>
              <a:srgbClr val="000000"/>
            </a:solidFill>
            <a:round/>
            <a:headEnd/>
            <a:tailEnd/>
          </a:ln>
        </p:spPr>
        <p:txBody>
          <a:bodyPr/>
          <a:lstStyle/>
          <a:p>
            <a:endParaRPr lang="en-US"/>
          </a:p>
        </p:txBody>
      </p:sp>
      <p:sp>
        <p:nvSpPr>
          <p:cNvPr id="127" name="Freeform 126"/>
          <p:cNvSpPr>
            <a:spLocks/>
          </p:cNvSpPr>
          <p:nvPr/>
        </p:nvSpPr>
        <p:spPr bwMode="auto">
          <a:xfrm>
            <a:off x="2539193" y="3610474"/>
            <a:ext cx="35645" cy="45974"/>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128" name="Freeform 127"/>
          <p:cNvSpPr>
            <a:spLocks/>
          </p:cNvSpPr>
          <p:nvPr/>
        </p:nvSpPr>
        <p:spPr bwMode="auto">
          <a:xfrm>
            <a:off x="2539193" y="3610474"/>
            <a:ext cx="35645" cy="45974"/>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129" name="Line 428"/>
          <p:cNvSpPr>
            <a:spLocks noChangeShapeType="1"/>
          </p:cNvSpPr>
          <p:nvPr/>
        </p:nvSpPr>
        <p:spPr bwMode="auto">
          <a:xfrm>
            <a:off x="2557016" y="3535603"/>
            <a:ext cx="1486" cy="106396"/>
          </a:xfrm>
          <a:prstGeom prst="line">
            <a:avLst/>
          </a:prstGeom>
          <a:noFill/>
          <a:ln w="4763">
            <a:solidFill>
              <a:srgbClr val="000000"/>
            </a:solidFill>
            <a:round/>
            <a:headEnd/>
            <a:tailEnd/>
          </a:ln>
        </p:spPr>
        <p:txBody>
          <a:bodyPr/>
          <a:lstStyle/>
          <a:p>
            <a:endParaRPr lang="en-US"/>
          </a:p>
        </p:txBody>
      </p:sp>
      <p:sp>
        <p:nvSpPr>
          <p:cNvPr id="130" name="Line 59"/>
          <p:cNvSpPr>
            <a:spLocks noChangeShapeType="1"/>
          </p:cNvSpPr>
          <p:nvPr/>
        </p:nvSpPr>
        <p:spPr bwMode="auto">
          <a:xfrm flipH="1">
            <a:off x="1217686" y="946150"/>
            <a:ext cx="1513" cy="1002823"/>
          </a:xfrm>
          <a:prstGeom prst="line">
            <a:avLst/>
          </a:prstGeom>
          <a:noFill/>
          <a:ln w="4763">
            <a:solidFill>
              <a:srgbClr val="000000"/>
            </a:solidFill>
            <a:round/>
            <a:headEnd/>
            <a:tailEnd/>
          </a:ln>
        </p:spPr>
        <p:txBody>
          <a:bodyPr/>
          <a:lstStyle/>
          <a:p>
            <a:endParaRPr lang="en-US"/>
          </a:p>
        </p:txBody>
      </p:sp>
      <p:sp>
        <p:nvSpPr>
          <p:cNvPr id="131" name="Line 59"/>
          <p:cNvSpPr>
            <a:spLocks noChangeShapeType="1"/>
          </p:cNvSpPr>
          <p:nvPr/>
        </p:nvSpPr>
        <p:spPr bwMode="auto">
          <a:xfrm flipH="1">
            <a:off x="784229" y="1119188"/>
            <a:ext cx="1581" cy="284480"/>
          </a:xfrm>
          <a:prstGeom prst="line">
            <a:avLst/>
          </a:prstGeom>
          <a:noFill/>
          <a:ln w="4763">
            <a:solidFill>
              <a:srgbClr val="000000"/>
            </a:solidFill>
            <a:round/>
            <a:headEnd/>
            <a:tailEnd/>
          </a:ln>
        </p:spPr>
        <p:txBody>
          <a:bodyPr/>
          <a:lstStyle/>
          <a:p>
            <a:endParaRPr lang="en-US"/>
          </a:p>
        </p:txBody>
      </p:sp>
      <p:sp>
        <p:nvSpPr>
          <p:cNvPr id="132" name="Line 59"/>
          <p:cNvSpPr>
            <a:spLocks noChangeShapeType="1"/>
          </p:cNvSpPr>
          <p:nvPr/>
        </p:nvSpPr>
        <p:spPr bwMode="auto">
          <a:xfrm>
            <a:off x="785152" y="1860868"/>
            <a:ext cx="1486" cy="3810000"/>
          </a:xfrm>
          <a:prstGeom prst="line">
            <a:avLst/>
          </a:prstGeom>
          <a:noFill/>
          <a:ln w="4763">
            <a:solidFill>
              <a:srgbClr val="000000"/>
            </a:solidFill>
            <a:round/>
            <a:headEnd/>
            <a:tailEnd/>
          </a:ln>
        </p:spPr>
        <p:txBody>
          <a:bodyPr/>
          <a:lstStyle/>
          <a:p>
            <a:endParaRPr lang="en-US"/>
          </a:p>
        </p:txBody>
      </p:sp>
      <p:sp>
        <p:nvSpPr>
          <p:cNvPr id="133" name="Line 59"/>
          <p:cNvSpPr>
            <a:spLocks noChangeShapeType="1"/>
          </p:cNvSpPr>
          <p:nvPr/>
        </p:nvSpPr>
        <p:spPr bwMode="auto">
          <a:xfrm>
            <a:off x="1968500" y="1676400"/>
            <a:ext cx="668" cy="4146868"/>
          </a:xfrm>
          <a:prstGeom prst="line">
            <a:avLst/>
          </a:prstGeom>
          <a:noFill/>
          <a:ln w="4763">
            <a:solidFill>
              <a:srgbClr val="000000"/>
            </a:solidFill>
            <a:round/>
            <a:headEnd/>
            <a:tailEnd/>
          </a:ln>
        </p:spPr>
        <p:txBody>
          <a:bodyPr/>
          <a:lstStyle/>
          <a:p>
            <a:endParaRPr lang="en-US"/>
          </a:p>
        </p:txBody>
      </p:sp>
      <p:sp>
        <p:nvSpPr>
          <p:cNvPr id="134" name="Freeform 133"/>
          <p:cNvSpPr>
            <a:spLocks/>
          </p:cNvSpPr>
          <p:nvPr/>
        </p:nvSpPr>
        <p:spPr bwMode="auto">
          <a:xfrm>
            <a:off x="1974822" y="5804244"/>
            <a:ext cx="392086" cy="323824"/>
          </a:xfrm>
          <a:custGeom>
            <a:avLst/>
            <a:gdLst>
              <a:gd name="T0" fmla="*/ 2147483647 w 326"/>
              <a:gd name="T1" fmla="*/ 2147483647 h 836"/>
              <a:gd name="T2" fmla="*/ 2147483647 w 326"/>
              <a:gd name="T3" fmla="*/ 2147483647 h 836"/>
              <a:gd name="T4" fmla="*/ 2147483647 w 326"/>
              <a:gd name="T5" fmla="*/ 2147483647 h 836"/>
              <a:gd name="T6" fmla="*/ 0 w 326"/>
              <a:gd name="T7" fmla="*/ 2147483647 h 836"/>
              <a:gd name="T8" fmla="*/ 0 w 326"/>
              <a:gd name="T9" fmla="*/ 0 h 836"/>
              <a:gd name="T10" fmla="*/ 0 w 326"/>
              <a:gd name="T11" fmla="*/ 0 h 836"/>
              <a:gd name="T12" fmla="*/ 0 60000 65536"/>
              <a:gd name="T13" fmla="*/ 0 60000 65536"/>
              <a:gd name="T14" fmla="*/ 0 60000 65536"/>
              <a:gd name="T15" fmla="*/ 0 60000 65536"/>
              <a:gd name="T16" fmla="*/ 0 60000 65536"/>
              <a:gd name="T17" fmla="*/ 0 60000 65536"/>
              <a:gd name="T18" fmla="*/ 0 w 326"/>
              <a:gd name="T19" fmla="*/ 0 h 836"/>
              <a:gd name="T20" fmla="*/ 326 w 326"/>
              <a:gd name="T21" fmla="*/ 836 h 836"/>
              <a:gd name="connsiteX0" fmla="*/ 10000 w 10000"/>
              <a:gd name="connsiteY0" fmla="*/ 10000 h 10000"/>
              <a:gd name="connsiteX1" fmla="*/ 10000 w 10000"/>
              <a:gd name="connsiteY1" fmla="*/ 8038 h 10000"/>
              <a:gd name="connsiteX2" fmla="*/ 7730 w 10000"/>
              <a:gd name="connsiteY2" fmla="*/ 7117 h 10000"/>
              <a:gd name="connsiteX3" fmla="*/ 1273 w 10000"/>
              <a:gd name="connsiteY3" fmla="*/ 7277 h 10000"/>
              <a:gd name="connsiteX4" fmla="*/ 0 w 10000"/>
              <a:gd name="connsiteY4" fmla="*/ 0 h 10000"/>
              <a:gd name="connsiteX0" fmla="*/ 8727 w 8727"/>
              <a:gd name="connsiteY0" fmla="*/ 2883 h 2883"/>
              <a:gd name="connsiteX1" fmla="*/ 8727 w 8727"/>
              <a:gd name="connsiteY1" fmla="*/ 921 h 2883"/>
              <a:gd name="connsiteX2" fmla="*/ 6457 w 8727"/>
              <a:gd name="connsiteY2" fmla="*/ 0 h 2883"/>
              <a:gd name="connsiteX3" fmla="*/ 0 w 8727"/>
              <a:gd name="connsiteY3" fmla="*/ 160 h 2883"/>
              <a:gd name="connsiteX0" fmla="*/ 10000 w 10000"/>
              <a:gd name="connsiteY0" fmla="*/ 10153 h 10153"/>
              <a:gd name="connsiteX1" fmla="*/ 10000 w 10000"/>
              <a:gd name="connsiteY1" fmla="*/ 3348 h 10153"/>
              <a:gd name="connsiteX2" fmla="*/ 7399 w 10000"/>
              <a:gd name="connsiteY2" fmla="*/ 153 h 10153"/>
              <a:gd name="connsiteX3" fmla="*/ 0 w 10000"/>
              <a:gd name="connsiteY3" fmla="*/ 0 h 10153"/>
              <a:gd name="connsiteX0" fmla="*/ 10000 w 10000"/>
              <a:gd name="connsiteY0" fmla="*/ 10000 h 10000"/>
              <a:gd name="connsiteX1" fmla="*/ 10000 w 10000"/>
              <a:gd name="connsiteY1" fmla="*/ 3195 h 10000"/>
              <a:gd name="connsiteX2" fmla="*/ 7399 w 10000"/>
              <a:gd name="connsiteY2" fmla="*/ 0 h 10000"/>
              <a:gd name="connsiteX3" fmla="*/ 0 w 10000"/>
              <a:gd name="connsiteY3" fmla="*/ 554 h 10000"/>
              <a:gd name="connsiteX0" fmla="*/ 11000 w 11000"/>
              <a:gd name="connsiteY0" fmla="*/ 10036 h 10036"/>
              <a:gd name="connsiteX1" fmla="*/ 11000 w 11000"/>
              <a:gd name="connsiteY1" fmla="*/ 3231 h 10036"/>
              <a:gd name="connsiteX2" fmla="*/ 8399 w 11000"/>
              <a:gd name="connsiteY2" fmla="*/ 36 h 10036"/>
              <a:gd name="connsiteX3" fmla="*/ 0 w 11000"/>
              <a:gd name="connsiteY3" fmla="*/ 0 h 10036"/>
            </a:gdLst>
            <a:ahLst/>
            <a:cxnLst>
              <a:cxn ang="0">
                <a:pos x="connsiteX0" y="connsiteY0"/>
              </a:cxn>
              <a:cxn ang="0">
                <a:pos x="connsiteX1" y="connsiteY1"/>
              </a:cxn>
              <a:cxn ang="0">
                <a:pos x="connsiteX2" y="connsiteY2"/>
              </a:cxn>
              <a:cxn ang="0">
                <a:pos x="connsiteX3" y="connsiteY3"/>
              </a:cxn>
            </a:cxnLst>
            <a:rect l="l" t="t" r="r" b="b"/>
            <a:pathLst>
              <a:path w="11000" h="10036">
                <a:moveTo>
                  <a:pt x="11000" y="10036"/>
                </a:moveTo>
                <a:lnTo>
                  <a:pt x="11000" y="3231"/>
                </a:lnTo>
                <a:lnTo>
                  <a:pt x="8399" y="36"/>
                </a:lnTo>
                <a:lnTo>
                  <a:pt x="0" y="0"/>
                </a:lnTo>
              </a:path>
            </a:pathLst>
          </a:custGeom>
          <a:noFill/>
          <a:ln w="4763">
            <a:solidFill>
              <a:srgbClr val="000000"/>
            </a:solidFill>
            <a:round/>
            <a:headEnd/>
            <a:tailEnd/>
          </a:ln>
        </p:spPr>
        <p:txBody>
          <a:bodyPr/>
          <a:lstStyle/>
          <a:p>
            <a:endParaRPr lang="en-US"/>
          </a:p>
        </p:txBody>
      </p:sp>
      <p:sp>
        <p:nvSpPr>
          <p:cNvPr id="135" name="Rectangle 134"/>
          <p:cNvSpPr>
            <a:spLocks noChangeArrowheads="1"/>
          </p:cNvSpPr>
          <p:nvPr/>
        </p:nvSpPr>
        <p:spPr bwMode="auto">
          <a:xfrm>
            <a:off x="4244222" y="4800600"/>
            <a:ext cx="139475" cy="92333"/>
          </a:xfrm>
          <a:prstGeom prst="rect">
            <a:avLst/>
          </a:prstGeom>
          <a:noFill/>
          <a:ln w="9525">
            <a:noFill/>
            <a:miter lim="800000"/>
            <a:headEnd/>
            <a:tailEnd/>
          </a:ln>
        </p:spPr>
        <p:txBody>
          <a:bodyPr wrap="none" lIns="0" tIns="0" rIns="0" bIns="0">
            <a:spAutoFit/>
          </a:bodyPr>
          <a:lstStyle/>
          <a:p>
            <a:pPr eaLnBrk="0" hangingPunct="0"/>
            <a:r>
              <a:rPr lang="en-US" sz="600" dirty="0">
                <a:solidFill>
                  <a:srgbClr val="000000"/>
                </a:solidFill>
              </a:rPr>
              <a:t>R/W</a:t>
            </a:r>
            <a:endParaRPr lang="en-US" b="0" dirty="0"/>
          </a:p>
        </p:txBody>
      </p:sp>
      <p:sp>
        <p:nvSpPr>
          <p:cNvPr id="136" name="Line 59"/>
          <p:cNvSpPr>
            <a:spLocks noChangeShapeType="1"/>
          </p:cNvSpPr>
          <p:nvPr/>
        </p:nvSpPr>
        <p:spPr bwMode="auto">
          <a:xfrm>
            <a:off x="4076776" y="3559174"/>
            <a:ext cx="1101" cy="1241425"/>
          </a:xfrm>
          <a:prstGeom prst="line">
            <a:avLst/>
          </a:prstGeom>
          <a:noFill/>
          <a:ln w="4763">
            <a:solidFill>
              <a:srgbClr val="000000"/>
            </a:solidFill>
            <a:round/>
            <a:headEnd/>
            <a:tailEnd/>
          </a:ln>
        </p:spPr>
        <p:txBody>
          <a:bodyPr/>
          <a:lstStyle/>
          <a:p>
            <a:endParaRPr lang="en-US"/>
          </a:p>
        </p:txBody>
      </p:sp>
      <p:sp>
        <p:nvSpPr>
          <p:cNvPr id="137" name="Line 59"/>
          <p:cNvSpPr>
            <a:spLocks noChangeShapeType="1"/>
          </p:cNvSpPr>
          <p:nvPr/>
        </p:nvSpPr>
        <p:spPr bwMode="auto">
          <a:xfrm flipH="1">
            <a:off x="3470351" y="3559175"/>
            <a:ext cx="609600" cy="0"/>
          </a:xfrm>
          <a:prstGeom prst="line">
            <a:avLst/>
          </a:prstGeom>
          <a:noFill/>
          <a:ln w="4763">
            <a:solidFill>
              <a:srgbClr val="000000"/>
            </a:solidFill>
            <a:round/>
            <a:headEnd/>
            <a:tailEnd/>
          </a:ln>
        </p:spPr>
        <p:txBody>
          <a:bodyPr/>
          <a:lstStyle/>
          <a:p>
            <a:endParaRPr lang="en-US"/>
          </a:p>
        </p:txBody>
      </p:sp>
      <p:grpSp>
        <p:nvGrpSpPr>
          <p:cNvPr id="138" name="Group 141"/>
          <p:cNvGrpSpPr/>
          <p:nvPr/>
        </p:nvGrpSpPr>
        <p:grpSpPr>
          <a:xfrm>
            <a:off x="407906" y="5289868"/>
            <a:ext cx="4240294" cy="109538"/>
            <a:chOff x="952500" y="5105400"/>
            <a:chExt cx="4532313" cy="109538"/>
          </a:xfrm>
        </p:grpSpPr>
        <p:sp>
          <p:nvSpPr>
            <p:cNvPr id="139" name="Rectangle 138"/>
            <p:cNvSpPr>
              <a:spLocks noChangeArrowheads="1"/>
            </p:cNvSpPr>
            <p:nvPr/>
          </p:nvSpPr>
          <p:spPr bwMode="auto">
            <a:xfrm>
              <a:off x="952500" y="5124450"/>
              <a:ext cx="4532313" cy="38100"/>
            </a:xfrm>
            <a:prstGeom prst="rect">
              <a:avLst/>
            </a:prstGeom>
            <a:solidFill>
              <a:srgbClr val="BBBBBB"/>
            </a:solidFill>
            <a:ln w="9525">
              <a:noFill/>
              <a:miter lim="800000"/>
              <a:headEnd/>
              <a:tailEnd/>
            </a:ln>
          </p:spPr>
          <p:txBody>
            <a:bodyPr/>
            <a:lstStyle/>
            <a:p>
              <a:endParaRPr lang="en-US"/>
            </a:p>
          </p:txBody>
        </p:sp>
        <p:sp>
          <p:nvSpPr>
            <p:cNvPr id="140" name="Rectangle 139"/>
            <p:cNvSpPr>
              <a:spLocks noChangeArrowheads="1"/>
            </p:cNvSpPr>
            <p:nvPr/>
          </p:nvSpPr>
          <p:spPr bwMode="auto">
            <a:xfrm>
              <a:off x="1060450" y="5105400"/>
              <a:ext cx="674688" cy="103188"/>
            </a:xfrm>
            <a:prstGeom prst="rect">
              <a:avLst/>
            </a:prstGeom>
            <a:solidFill>
              <a:srgbClr val="FFFFFF"/>
            </a:solidFill>
            <a:ln w="9525">
              <a:noFill/>
              <a:miter lim="800000"/>
              <a:headEnd/>
              <a:tailEnd/>
            </a:ln>
          </p:spPr>
          <p:txBody>
            <a:bodyPr/>
            <a:lstStyle/>
            <a:p>
              <a:endParaRPr lang="en-US"/>
            </a:p>
          </p:txBody>
        </p:sp>
        <p:sp>
          <p:nvSpPr>
            <p:cNvPr id="141" name="Rectangle 140"/>
            <p:cNvSpPr>
              <a:spLocks noChangeArrowheads="1"/>
            </p:cNvSpPr>
            <p:nvPr/>
          </p:nvSpPr>
          <p:spPr bwMode="auto">
            <a:xfrm>
              <a:off x="1063625" y="5110163"/>
              <a:ext cx="666750" cy="95250"/>
            </a:xfrm>
            <a:prstGeom prst="rect">
              <a:avLst/>
            </a:prstGeom>
            <a:noFill/>
            <a:ln w="11113">
              <a:solidFill>
                <a:srgbClr val="000000"/>
              </a:solidFill>
              <a:miter lim="800000"/>
              <a:headEnd/>
              <a:tailEnd/>
            </a:ln>
          </p:spPr>
          <p:txBody>
            <a:bodyPr/>
            <a:lstStyle/>
            <a:p>
              <a:endParaRPr lang="en-US"/>
            </a:p>
          </p:txBody>
        </p:sp>
        <p:sp>
          <p:nvSpPr>
            <p:cNvPr id="142" name="Freeform 141"/>
            <p:cNvSpPr>
              <a:spLocks/>
            </p:cNvSpPr>
            <p:nvPr/>
          </p:nvSpPr>
          <p:spPr bwMode="auto">
            <a:xfrm>
              <a:off x="1060450" y="5146675"/>
              <a:ext cx="65088" cy="28575"/>
            </a:xfrm>
            <a:custGeom>
              <a:avLst/>
              <a:gdLst>
                <a:gd name="T0" fmla="*/ 0 w 49"/>
                <a:gd name="T1" fmla="*/ 2147483647 h 21"/>
                <a:gd name="T2" fmla="*/ 2147483647 w 49"/>
                <a:gd name="T3" fmla="*/ 0 h 21"/>
                <a:gd name="T4" fmla="*/ 2147483647 w 49"/>
                <a:gd name="T5" fmla="*/ 2147483647 h 21"/>
                <a:gd name="T6" fmla="*/ 2147483647 w 49"/>
                <a:gd name="T7" fmla="*/ 2147483647 h 21"/>
                <a:gd name="T8" fmla="*/ 0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0" y="7"/>
                  </a:moveTo>
                  <a:lnTo>
                    <a:pt x="4" y="0"/>
                  </a:lnTo>
                  <a:lnTo>
                    <a:pt x="49" y="14"/>
                  </a:lnTo>
                  <a:lnTo>
                    <a:pt x="49" y="21"/>
                  </a:lnTo>
                  <a:lnTo>
                    <a:pt x="0" y="7"/>
                  </a:lnTo>
                  <a:close/>
                </a:path>
              </a:pathLst>
            </a:custGeom>
            <a:solidFill>
              <a:srgbClr val="000000"/>
            </a:solidFill>
            <a:ln w="9525">
              <a:noFill/>
              <a:round/>
              <a:headEnd/>
              <a:tailEnd/>
            </a:ln>
          </p:spPr>
          <p:txBody>
            <a:bodyPr/>
            <a:lstStyle/>
            <a:p>
              <a:endParaRPr lang="en-US"/>
            </a:p>
          </p:txBody>
        </p:sp>
        <p:sp>
          <p:nvSpPr>
            <p:cNvPr id="143" name="Freeform 142"/>
            <p:cNvSpPr>
              <a:spLocks/>
            </p:cNvSpPr>
            <p:nvPr/>
          </p:nvSpPr>
          <p:spPr bwMode="auto">
            <a:xfrm>
              <a:off x="1060450" y="5165725"/>
              <a:ext cx="65088" cy="33338"/>
            </a:xfrm>
            <a:custGeom>
              <a:avLst/>
              <a:gdLst>
                <a:gd name="T0" fmla="*/ 2147483647 w 49"/>
                <a:gd name="T1" fmla="*/ 2147483647 h 25"/>
                <a:gd name="T2" fmla="*/ 0 w 49"/>
                <a:gd name="T3" fmla="*/ 2147483647 h 25"/>
                <a:gd name="T4" fmla="*/ 2147483647 w 49"/>
                <a:gd name="T5" fmla="*/ 0 h 25"/>
                <a:gd name="T6" fmla="*/ 2147483647 w 49"/>
                <a:gd name="T7" fmla="*/ 2147483647 h 25"/>
                <a:gd name="T8" fmla="*/ 2147483647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4" y="25"/>
                  </a:moveTo>
                  <a:lnTo>
                    <a:pt x="0" y="18"/>
                  </a:lnTo>
                  <a:lnTo>
                    <a:pt x="49" y="0"/>
                  </a:lnTo>
                  <a:lnTo>
                    <a:pt x="49" y="7"/>
                  </a:lnTo>
                  <a:lnTo>
                    <a:pt x="4" y="25"/>
                  </a:lnTo>
                  <a:close/>
                </a:path>
              </a:pathLst>
            </a:custGeom>
            <a:solidFill>
              <a:srgbClr val="000000"/>
            </a:solidFill>
            <a:ln w="9525">
              <a:noFill/>
              <a:round/>
              <a:headEnd/>
              <a:tailEnd/>
            </a:ln>
          </p:spPr>
          <p:txBody>
            <a:bodyPr/>
            <a:lstStyle/>
            <a:p>
              <a:endParaRPr lang="en-US"/>
            </a:p>
          </p:txBody>
        </p:sp>
        <p:sp>
          <p:nvSpPr>
            <p:cNvPr id="144" name="Rectangle 143"/>
            <p:cNvSpPr>
              <a:spLocks noChangeArrowheads="1"/>
            </p:cNvSpPr>
            <p:nvPr/>
          </p:nvSpPr>
          <p:spPr bwMode="auto">
            <a:xfrm>
              <a:off x="2324100" y="5105400"/>
              <a:ext cx="674688" cy="103188"/>
            </a:xfrm>
            <a:prstGeom prst="rect">
              <a:avLst/>
            </a:prstGeom>
            <a:solidFill>
              <a:srgbClr val="FFFFFF"/>
            </a:solidFill>
            <a:ln w="9525">
              <a:noFill/>
              <a:miter lim="800000"/>
              <a:headEnd/>
              <a:tailEnd/>
            </a:ln>
          </p:spPr>
          <p:txBody>
            <a:bodyPr/>
            <a:lstStyle/>
            <a:p>
              <a:endParaRPr lang="en-US"/>
            </a:p>
          </p:txBody>
        </p:sp>
        <p:sp>
          <p:nvSpPr>
            <p:cNvPr id="145" name="Rectangle 144"/>
            <p:cNvSpPr>
              <a:spLocks noChangeArrowheads="1"/>
            </p:cNvSpPr>
            <p:nvPr/>
          </p:nvSpPr>
          <p:spPr bwMode="auto">
            <a:xfrm>
              <a:off x="2327275" y="5110163"/>
              <a:ext cx="666750" cy="95250"/>
            </a:xfrm>
            <a:prstGeom prst="rect">
              <a:avLst/>
            </a:prstGeom>
            <a:noFill/>
            <a:ln w="11113">
              <a:solidFill>
                <a:srgbClr val="000000"/>
              </a:solidFill>
              <a:miter lim="800000"/>
              <a:headEnd/>
              <a:tailEnd/>
            </a:ln>
          </p:spPr>
          <p:txBody>
            <a:bodyPr/>
            <a:lstStyle/>
            <a:p>
              <a:endParaRPr lang="en-US"/>
            </a:p>
          </p:txBody>
        </p:sp>
        <p:sp>
          <p:nvSpPr>
            <p:cNvPr id="146" name="Freeform 145"/>
            <p:cNvSpPr>
              <a:spLocks/>
            </p:cNvSpPr>
            <p:nvPr/>
          </p:nvSpPr>
          <p:spPr bwMode="auto">
            <a:xfrm>
              <a:off x="2324100" y="5146675"/>
              <a:ext cx="65088" cy="28575"/>
            </a:xfrm>
            <a:custGeom>
              <a:avLst/>
              <a:gdLst>
                <a:gd name="T0" fmla="*/ 0 w 49"/>
                <a:gd name="T1" fmla="*/ 2147483647 h 21"/>
                <a:gd name="T2" fmla="*/ 2147483647 w 49"/>
                <a:gd name="T3" fmla="*/ 0 h 21"/>
                <a:gd name="T4" fmla="*/ 2147483647 w 49"/>
                <a:gd name="T5" fmla="*/ 2147483647 h 21"/>
                <a:gd name="T6" fmla="*/ 2147483647 w 49"/>
                <a:gd name="T7" fmla="*/ 2147483647 h 21"/>
                <a:gd name="T8" fmla="*/ 0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0" y="7"/>
                  </a:moveTo>
                  <a:lnTo>
                    <a:pt x="4" y="0"/>
                  </a:lnTo>
                  <a:lnTo>
                    <a:pt x="49" y="14"/>
                  </a:lnTo>
                  <a:lnTo>
                    <a:pt x="49" y="21"/>
                  </a:lnTo>
                  <a:lnTo>
                    <a:pt x="0" y="7"/>
                  </a:lnTo>
                  <a:close/>
                </a:path>
              </a:pathLst>
            </a:custGeom>
            <a:solidFill>
              <a:srgbClr val="000000"/>
            </a:solidFill>
            <a:ln w="9525">
              <a:noFill/>
              <a:round/>
              <a:headEnd/>
              <a:tailEnd/>
            </a:ln>
          </p:spPr>
          <p:txBody>
            <a:bodyPr/>
            <a:lstStyle/>
            <a:p>
              <a:endParaRPr lang="en-US"/>
            </a:p>
          </p:txBody>
        </p:sp>
        <p:sp>
          <p:nvSpPr>
            <p:cNvPr id="147" name="Freeform 146"/>
            <p:cNvSpPr>
              <a:spLocks/>
            </p:cNvSpPr>
            <p:nvPr/>
          </p:nvSpPr>
          <p:spPr bwMode="auto">
            <a:xfrm>
              <a:off x="2324100" y="5165725"/>
              <a:ext cx="65088" cy="33338"/>
            </a:xfrm>
            <a:custGeom>
              <a:avLst/>
              <a:gdLst>
                <a:gd name="T0" fmla="*/ 2147483647 w 49"/>
                <a:gd name="T1" fmla="*/ 2147483647 h 25"/>
                <a:gd name="T2" fmla="*/ 0 w 49"/>
                <a:gd name="T3" fmla="*/ 2147483647 h 25"/>
                <a:gd name="T4" fmla="*/ 2147483647 w 49"/>
                <a:gd name="T5" fmla="*/ 0 h 25"/>
                <a:gd name="T6" fmla="*/ 2147483647 w 49"/>
                <a:gd name="T7" fmla="*/ 2147483647 h 25"/>
                <a:gd name="T8" fmla="*/ 2147483647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4" y="25"/>
                  </a:moveTo>
                  <a:lnTo>
                    <a:pt x="0" y="18"/>
                  </a:lnTo>
                  <a:lnTo>
                    <a:pt x="49" y="0"/>
                  </a:lnTo>
                  <a:lnTo>
                    <a:pt x="49" y="7"/>
                  </a:lnTo>
                  <a:lnTo>
                    <a:pt x="4" y="25"/>
                  </a:lnTo>
                  <a:close/>
                </a:path>
              </a:pathLst>
            </a:custGeom>
            <a:solidFill>
              <a:srgbClr val="000000"/>
            </a:solidFill>
            <a:ln w="9525">
              <a:noFill/>
              <a:round/>
              <a:headEnd/>
              <a:tailEnd/>
            </a:ln>
          </p:spPr>
          <p:txBody>
            <a:bodyPr/>
            <a:lstStyle/>
            <a:p>
              <a:endParaRPr lang="en-US"/>
            </a:p>
          </p:txBody>
        </p:sp>
        <p:sp>
          <p:nvSpPr>
            <p:cNvPr id="148" name="Rectangle 147"/>
            <p:cNvSpPr>
              <a:spLocks noChangeArrowheads="1"/>
            </p:cNvSpPr>
            <p:nvPr/>
          </p:nvSpPr>
          <p:spPr bwMode="auto">
            <a:xfrm>
              <a:off x="3462338" y="5105400"/>
              <a:ext cx="674687" cy="103188"/>
            </a:xfrm>
            <a:prstGeom prst="rect">
              <a:avLst/>
            </a:prstGeom>
            <a:solidFill>
              <a:srgbClr val="FFFFFF"/>
            </a:solidFill>
            <a:ln w="9525">
              <a:noFill/>
              <a:miter lim="800000"/>
              <a:headEnd/>
              <a:tailEnd/>
            </a:ln>
          </p:spPr>
          <p:txBody>
            <a:bodyPr/>
            <a:lstStyle/>
            <a:p>
              <a:endParaRPr lang="en-US"/>
            </a:p>
          </p:txBody>
        </p:sp>
        <p:sp>
          <p:nvSpPr>
            <p:cNvPr id="149" name="Rectangle 148"/>
            <p:cNvSpPr>
              <a:spLocks noChangeArrowheads="1"/>
            </p:cNvSpPr>
            <p:nvPr/>
          </p:nvSpPr>
          <p:spPr bwMode="auto">
            <a:xfrm>
              <a:off x="3465513" y="5110163"/>
              <a:ext cx="666750" cy="95250"/>
            </a:xfrm>
            <a:prstGeom prst="rect">
              <a:avLst/>
            </a:prstGeom>
            <a:noFill/>
            <a:ln w="11113">
              <a:solidFill>
                <a:srgbClr val="000000"/>
              </a:solidFill>
              <a:miter lim="800000"/>
              <a:headEnd/>
              <a:tailEnd/>
            </a:ln>
          </p:spPr>
          <p:txBody>
            <a:bodyPr/>
            <a:lstStyle/>
            <a:p>
              <a:endParaRPr lang="en-US"/>
            </a:p>
          </p:txBody>
        </p:sp>
        <p:sp>
          <p:nvSpPr>
            <p:cNvPr id="150" name="Freeform 149"/>
            <p:cNvSpPr>
              <a:spLocks/>
            </p:cNvSpPr>
            <p:nvPr/>
          </p:nvSpPr>
          <p:spPr bwMode="auto">
            <a:xfrm>
              <a:off x="3462338" y="5146675"/>
              <a:ext cx="65087" cy="28575"/>
            </a:xfrm>
            <a:custGeom>
              <a:avLst/>
              <a:gdLst>
                <a:gd name="T0" fmla="*/ 0 w 49"/>
                <a:gd name="T1" fmla="*/ 2147483647 h 21"/>
                <a:gd name="T2" fmla="*/ 2147483647 w 49"/>
                <a:gd name="T3" fmla="*/ 0 h 21"/>
                <a:gd name="T4" fmla="*/ 2147483647 w 49"/>
                <a:gd name="T5" fmla="*/ 2147483647 h 21"/>
                <a:gd name="T6" fmla="*/ 2147483647 w 49"/>
                <a:gd name="T7" fmla="*/ 2147483647 h 21"/>
                <a:gd name="T8" fmla="*/ 0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0" y="7"/>
                  </a:moveTo>
                  <a:lnTo>
                    <a:pt x="4" y="0"/>
                  </a:lnTo>
                  <a:lnTo>
                    <a:pt x="49" y="14"/>
                  </a:lnTo>
                  <a:lnTo>
                    <a:pt x="49" y="21"/>
                  </a:lnTo>
                  <a:lnTo>
                    <a:pt x="0" y="7"/>
                  </a:lnTo>
                  <a:close/>
                </a:path>
              </a:pathLst>
            </a:custGeom>
            <a:solidFill>
              <a:srgbClr val="000000"/>
            </a:solidFill>
            <a:ln w="9525">
              <a:noFill/>
              <a:round/>
              <a:headEnd/>
              <a:tailEnd/>
            </a:ln>
          </p:spPr>
          <p:txBody>
            <a:bodyPr/>
            <a:lstStyle/>
            <a:p>
              <a:endParaRPr lang="en-US"/>
            </a:p>
          </p:txBody>
        </p:sp>
        <p:sp>
          <p:nvSpPr>
            <p:cNvPr id="151" name="Freeform 150"/>
            <p:cNvSpPr>
              <a:spLocks/>
            </p:cNvSpPr>
            <p:nvPr/>
          </p:nvSpPr>
          <p:spPr bwMode="auto">
            <a:xfrm>
              <a:off x="3462338" y="5165725"/>
              <a:ext cx="65087" cy="33338"/>
            </a:xfrm>
            <a:custGeom>
              <a:avLst/>
              <a:gdLst>
                <a:gd name="T0" fmla="*/ 2147483647 w 49"/>
                <a:gd name="T1" fmla="*/ 2147483647 h 25"/>
                <a:gd name="T2" fmla="*/ 0 w 49"/>
                <a:gd name="T3" fmla="*/ 2147483647 h 25"/>
                <a:gd name="T4" fmla="*/ 2147483647 w 49"/>
                <a:gd name="T5" fmla="*/ 0 h 25"/>
                <a:gd name="T6" fmla="*/ 2147483647 w 49"/>
                <a:gd name="T7" fmla="*/ 2147483647 h 25"/>
                <a:gd name="T8" fmla="*/ 2147483647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4" y="25"/>
                  </a:moveTo>
                  <a:lnTo>
                    <a:pt x="0" y="18"/>
                  </a:lnTo>
                  <a:lnTo>
                    <a:pt x="49" y="0"/>
                  </a:lnTo>
                  <a:lnTo>
                    <a:pt x="49" y="7"/>
                  </a:lnTo>
                  <a:lnTo>
                    <a:pt x="4" y="25"/>
                  </a:lnTo>
                  <a:close/>
                </a:path>
              </a:pathLst>
            </a:custGeom>
            <a:solidFill>
              <a:srgbClr val="000000"/>
            </a:solidFill>
            <a:ln w="9525">
              <a:noFill/>
              <a:round/>
              <a:headEnd/>
              <a:tailEnd/>
            </a:ln>
          </p:spPr>
          <p:txBody>
            <a:bodyPr/>
            <a:lstStyle/>
            <a:p>
              <a:endParaRPr lang="en-US"/>
            </a:p>
          </p:txBody>
        </p:sp>
        <p:sp>
          <p:nvSpPr>
            <p:cNvPr id="152" name="Rectangle 151"/>
            <p:cNvSpPr>
              <a:spLocks noChangeArrowheads="1"/>
            </p:cNvSpPr>
            <p:nvPr/>
          </p:nvSpPr>
          <p:spPr bwMode="auto">
            <a:xfrm>
              <a:off x="3752850" y="5122863"/>
              <a:ext cx="112713"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Y</a:t>
              </a:r>
              <a:r>
                <a:rPr lang="en-US" sz="600" b="0" baseline="30000">
                  <a:solidFill>
                    <a:srgbClr val="000000"/>
                  </a:solidFill>
                </a:rPr>
                <a:t>WB</a:t>
              </a:r>
              <a:endParaRPr lang="en-US" b="0" baseline="30000"/>
            </a:p>
          </p:txBody>
        </p:sp>
        <p:sp>
          <p:nvSpPr>
            <p:cNvPr id="153" name="Rectangle 152"/>
            <p:cNvSpPr>
              <a:spLocks noChangeArrowheads="1"/>
            </p:cNvSpPr>
            <p:nvPr/>
          </p:nvSpPr>
          <p:spPr bwMode="auto">
            <a:xfrm>
              <a:off x="2600325" y="5110163"/>
              <a:ext cx="130175"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IR</a:t>
              </a:r>
              <a:r>
                <a:rPr lang="en-US" sz="600" b="0" baseline="30000">
                  <a:solidFill>
                    <a:srgbClr val="000000"/>
                  </a:solidFill>
                </a:rPr>
                <a:t>WB</a:t>
              </a:r>
              <a:endParaRPr lang="en-US" b="0" baseline="30000"/>
            </a:p>
          </p:txBody>
        </p:sp>
        <p:sp>
          <p:nvSpPr>
            <p:cNvPr id="154" name="Rectangle 153"/>
            <p:cNvSpPr>
              <a:spLocks noChangeArrowheads="1"/>
            </p:cNvSpPr>
            <p:nvPr/>
          </p:nvSpPr>
          <p:spPr bwMode="auto">
            <a:xfrm>
              <a:off x="1314450" y="5110163"/>
              <a:ext cx="152400"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PC</a:t>
              </a:r>
              <a:r>
                <a:rPr lang="en-US" sz="600" b="0" baseline="30000">
                  <a:solidFill>
                    <a:srgbClr val="000000"/>
                  </a:solidFill>
                </a:rPr>
                <a:t>WB</a:t>
              </a:r>
              <a:endParaRPr lang="en-US" b="0" baseline="30000"/>
            </a:p>
          </p:txBody>
        </p:sp>
      </p:grpSp>
      <p:sp>
        <p:nvSpPr>
          <p:cNvPr id="155" name="Rectangle 154"/>
          <p:cNvSpPr>
            <a:spLocks noChangeArrowheads="1"/>
          </p:cNvSpPr>
          <p:nvPr/>
        </p:nvSpPr>
        <p:spPr bwMode="auto">
          <a:xfrm>
            <a:off x="413848" y="6440488"/>
            <a:ext cx="4234352" cy="36512"/>
          </a:xfrm>
          <a:prstGeom prst="rect">
            <a:avLst/>
          </a:prstGeom>
          <a:solidFill>
            <a:srgbClr val="BBBBBB"/>
          </a:solidFill>
          <a:ln w="9525">
            <a:noFill/>
            <a:miter lim="800000"/>
            <a:headEnd/>
            <a:tailEnd/>
          </a:ln>
        </p:spPr>
        <p:txBody>
          <a:bodyPr/>
          <a:lstStyle/>
          <a:p>
            <a:endParaRPr lang="en-US"/>
          </a:p>
        </p:txBody>
      </p:sp>
      <p:grpSp>
        <p:nvGrpSpPr>
          <p:cNvPr id="156" name="Group 166"/>
          <p:cNvGrpSpPr/>
          <p:nvPr/>
        </p:nvGrpSpPr>
        <p:grpSpPr>
          <a:xfrm>
            <a:off x="407906" y="4495800"/>
            <a:ext cx="4240294" cy="107950"/>
            <a:chOff x="952500" y="4132263"/>
            <a:chExt cx="4532313" cy="107950"/>
          </a:xfrm>
        </p:grpSpPr>
        <p:sp>
          <p:nvSpPr>
            <p:cNvPr id="157" name="Rectangle 156"/>
            <p:cNvSpPr>
              <a:spLocks noChangeArrowheads="1"/>
            </p:cNvSpPr>
            <p:nvPr/>
          </p:nvSpPr>
          <p:spPr bwMode="auto">
            <a:xfrm>
              <a:off x="952500" y="4170363"/>
              <a:ext cx="4532313" cy="36512"/>
            </a:xfrm>
            <a:prstGeom prst="rect">
              <a:avLst/>
            </a:prstGeom>
            <a:solidFill>
              <a:srgbClr val="BBBBBB"/>
            </a:solidFill>
            <a:ln w="9525">
              <a:noFill/>
              <a:miter lim="800000"/>
              <a:headEnd/>
              <a:tailEnd/>
            </a:ln>
          </p:spPr>
          <p:txBody>
            <a:bodyPr/>
            <a:lstStyle/>
            <a:p>
              <a:endParaRPr lang="en-US"/>
            </a:p>
          </p:txBody>
        </p:sp>
        <p:sp>
          <p:nvSpPr>
            <p:cNvPr id="158" name="Rectangle 157"/>
            <p:cNvSpPr>
              <a:spLocks noChangeArrowheads="1"/>
            </p:cNvSpPr>
            <p:nvPr/>
          </p:nvSpPr>
          <p:spPr bwMode="auto">
            <a:xfrm>
              <a:off x="1060450" y="4132263"/>
              <a:ext cx="674688" cy="107950"/>
            </a:xfrm>
            <a:prstGeom prst="rect">
              <a:avLst/>
            </a:prstGeom>
            <a:solidFill>
              <a:srgbClr val="FFFFFF"/>
            </a:solidFill>
            <a:ln w="9525">
              <a:noFill/>
              <a:miter lim="800000"/>
              <a:headEnd/>
              <a:tailEnd/>
            </a:ln>
          </p:spPr>
          <p:txBody>
            <a:bodyPr/>
            <a:lstStyle/>
            <a:p>
              <a:endParaRPr lang="en-US"/>
            </a:p>
          </p:txBody>
        </p:sp>
        <p:sp>
          <p:nvSpPr>
            <p:cNvPr id="159" name="Rectangle 158"/>
            <p:cNvSpPr>
              <a:spLocks noChangeArrowheads="1"/>
            </p:cNvSpPr>
            <p:nvPr/>
          </p:nvSpPr>
          <p:spPr bwMode="auto">
            <a:xfrm>
              <a:off x="1063625" y="4137025"/>
              <a:ext cx="666750" cy="98425"/>
            </a:xfrm>
            <a:prstGeom prst="rect">
              <a:avLst/>
            </a:prstGeom>
            <a:noFill/>
            <a:ln w="11113">
              <a:solidFill>
                <a:srgbClr val="000000"/>
              </a:solidFill>
              <a:miter lim="800000"/>
              <a:headEnd/>
              <a:tailEnd/>
            </a:ln>
          </p:spPr>
          <p:txBody>
            <a:bodyPr/>
            <a:lstStyle/>
            <a:p>
              <a:endParaRPr lang="en-US"/>
            </a:p>
          </p:txBody>
        </p:sp>
        <p:sp>
          <p:nvSpPr>
            <p:cNvPr id="160" name="Freeform 159"/>
            <p:cNvSpPr>
              <a:spLocks/>
            </p:cNvSpPr>
            <p:nvPr/>
          </p:nvSpPr>
          <p:spPr bwMode="auto">
            <a:xfrm>
              <a:off x="1060450" y="4173538"/>
              <a:ext cx="65088"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4"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161" name="Freeform 160"/>
            <p:cNvSpPr>
              <a:spLocks/>
            </p:cNvSpPr>
            <p:nvPr/>
          </p:nvSpPr>
          <p:spPr bwMode="auto">
            <a:xfrm>
              <a:off x="1060450" y="4197350"/>
              <a:ext cx="65088"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4" y="21"/>
                  </a:moveTo>
                  <a:lnTo>
                    <a:pt x="0" y="14"/>
                  </a:lnTo>
                  <a:lnTo>
                    <a:pt x="49" y="0"/>
                  </a:lnTo>
                  <a:lnTo>
                    <a:pt x="49" y="7"/>
                  </a:lnTo>
                  <a:lnTo>
                    <a:pt x="4" y="21"/>
                  </a:lnTo>
                  <a:close/>
                </a:path>
              </a:pathLst>
            </a:custGeom>
            <a:solidFill>
              <a:srgbClr val="000000"/>
            </a:solidFill>
            <a:ln w="9525">
              <a:noFill/>
              <a:round/>
              <a:headEnd/>
              <a:tailEnd/>
            </a:ln>
          </p:spPr>
          <p:txBody>
            <a:bodyPr/>
            <a:lstStyle/>
            <a:p>
              <a:endParaRPr lang="en-US"/>
            </a:p>
          </p:txBody>
        </p:sp>
        <p:sp>
          <p:nvSpPr>
            <p:cNvPr id="162" name="Rectangle 161"/>
            <p:cNvSpPr>
              <a:spLocks noChangeArrowheads="1"/>
            </p:cNvSpPr>
            <p:nvPr/>
          </p:nvSpPr>
          <p:spPr bwMode="auto">
            <a:xfrm>
              <a:off x="2324100" y="4132263"/>
              <a:ext cx="674688" cy="107950"/>
            </a:xfrm>
            <a:prstGeom prst="rect">
              <a:avLst/>
            </a:prstGeom>
            <a:solidFill>
              <a:srgbClr val="FFFFFF"/>
            </a:solidFill>
            <a:ln w="9525">
              <a:noFill/>
              <a:miter lim="800000"/>
              <a:headEnd/>
              <a:tailEnd/>
            </a:ln>
          </p:spPr>
          <p:txBody>
            <a:bodyPr/>
            <a:lstStyle/>
            <a:p>
              <a:endParaRPr lang="en-US"/>
            </a:p>
          </p:txBody>
        </p:sp>
        <p:sp>
          <p:nvSpPr>
            <p:cNvPr id="163" name="Rectangle 162"/>
            <p:cNvSpPr>
              <a:spLocks noChangeArrowheads="1"/>
            </p:cNvSpPr>
            <p:nvPr/>
          </p:nvSpPr>
          <p:spPr bwMode="auto">
            <a:xfrm>
              <a:off x="2327275" y="4137025"/>
              <a:ext cx="666750" cy="98425"/>
            </a:xfrm>
            <a:prstGeom prst="rect">
              <a:avLst/>
            </a:prstGeom>
            <a:noFill/>
            <a:ln w="11113">
              <a:solidFill>
                <a:srgbClr val="000000"/>
              </a:solidFill>
              <a:miter lim="800000"/>
              <a:headEnd/>
              <a:tailEnd/>
            </a:ln>
          </p:spPr>
          <p:txBody>
            <a:bodyPr/>
            <a:lstStyle/>
            <a:p>
              <a:endParaRPr lang="en-US"/>
            </a:p>
          </p:txBody>
        </p:sp>
        <p:sp>
          <p:nvSpPr>
            <p:cNvPr id="164" name="Freeform 163"/>
            <p:cNvSpPr>
              <a:spLocks/>
            </p:cNvSpPr>
            <p:nvPr/>
          </p:nvSpPr>
          <p:spPr bwMode="auto">
            <a:xfrm>
              <a:off x="2324100" y="4173538"/>
              <a:ext cx="65088"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4"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165" name="Freeform 164"/>
            <p:cNvSpPr>
              <a:spLocks/>
            </p:cNvSpPr>
            <p:nvPr/>
          </p:nvSpPr>
          <p:spPr bwMode="auto">
            <a:xfrm>
              <a:off x="2324100" y="4197350"/>
              <a:ext cx="65088"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4" y="21"/>
                  </a:moveTo>
                  <a:lnTo>
                    <a:pt x="0" y="14"/>
                  </a:lnTo>
                  <a:lnTo>
                    <a:pt x="49" y="0"/>
                  </a:lnTo>
                  <a:lnTo>
                    <a:pt x="49" y="7"/>
                  </a:lnTo>
                  <a:lnTo>
                    <a:pt x="4" y="21"/>
                  </a:lnTo>
                  <a:close/>
                </a:path>
              </a:pathLst>
            </a:custGeom>
            <a:solidFill>
              <a:srgbClr val="000000"/>
            </a:solidFill>
            <a:ln w="9525">
              <a:noFill/>
              <a:round/>
              <a:headEnd/>
              <a:tailEnd/>
            </a:ln>
          </p:spPr>
          <p:txBody>
            <a:bodyPr/>
            <a:lstStyle/>
            <a:p>
              <a:endParaRPr lang="en-US"/>
            </a:p>
          </p:txBody>
        </p:sp>
        <p:sp>
          <p:nvSpPr>
            <p:cNvPr id="166" name="Rectangle 165"/>
            <p:cNvSpPr>
              <a:spLocks noChangeArrowheads="1"/>
            </p:cNvSpPr>
            <p:nvPr/>
          </p:nvSpPr>
          <p:spPr bwMode="auto">
            <a:xfrm>
              <a:off x="3462338" y="4132263"/>
              <a:ext cx="674687" cy="107950"/>
            </a:xfrm>
            <a:prstGeom prst="rect">
              <a:avLst/>
            </a:prstGeom>
            <a:solidFill>
              <a:srgbClr val="FFFFFF"/>
            </a:solidFill>
            <a:ln w="9525">
              <a:noFill/>
              <a:miter lim="800000"/>
              <a:headEnd/>
              <a:tailEnd/>
            </a:ln>
          </p:spPr>
          <p:txBody>
            <a:bodyPr/>
            <a:lstStyle/>
            <a:p>
              <a:endParaRPr lang="en-US"/>
            </a:p>
          </p:txBody>
        </p:sp>
        <p:sp>
          <p:nvSpPr>
            <p:cNvPr id="167" name="Rectangle 166"/>
            <p:cNvSpPr>
              <a:spLocks noChangeArrowheads="1"/>
            </p:cNvSpPr>
            <p:nvPr/>
          </p:nvSpPr>
          <p:spPr bwMode="auto">
            <a:xfrm>
              <a:off x="3465513" y="4137025"/>
              <a:ext cx="666750" cy="98425"/>
            </a:xfrm>
            <a:prstGeom prst="rect">
              <a:avLst/>
            </a:prstGeom>
            <a:noFill/>
            <a:ln w="11113">
              <a:solidFill>
                <a:srgbClr val="000000"/>
              </a:solidFill>
              <a:miter lim="800000"/>
              <a:headEnd/>
              <a:tailEnd/>
            </a:ln>
          </p:spPr>
          <p:txBody>
            <a:bodyPr/>
            <a:lstStyle/>
            <a:p>
              <a:endParaRPr lang="en-US"/>
            </a:p>
          </p:txBody>
        </p:sp>
        <p:sp>
          <p:nvSpPr>
            <p:cNvPr id="168" name="Freeform 167"/>
            <p:cNvSpPr>
              <a:spLocks/>
            </p:cNvSpPr>
            <p:nvPr/>
          </p:nvSpPr>
          <p:spPr bwMode="auto">
            <a:xfrm>
              <a:off x="3462338" y="4173538"/>
              <a:ext cx="65087"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4"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169" name="Freeform 168"/>
            <p:cNvSpPr>
              <a:spLocks/>
            </p:cNvSpPr>
            <p:nvPr/>
          </p:nvSpPr>
          <p:spPr bwMode="auto">
            <a:xfrm>
              <a:off x="3462338" y="4197350"/>
              <a:ext cx="65087"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4" y="21"/>
                  </a:moveTo>
                  <a:lnTo>
                    <a:pt x="0" y="14"/>
                  </a:lnTo>
                  <a:lnTo>
                    <a:pt x="49" y="0"/>
                  </a:lnTo>
                  <a:lnTo>
                    <a:pt x="49" y="7"/>
                  </a:lnTo>
                  <a:lnTo>
                    <a:pt x="4" y="21"/>
                  </a:lnTo>
                  <a:close/>
                </a:path>
              </a:pathLst>
            </a:custGeom>
            <a:solidFill>
              <a:srgbClr val="000000"/>
            </a:solidFill>
            <a:ln w="9525">
              <a:noFill/>
              <a:round/>
              <a:headEnd/>
              <a:tailEnd/>
            </a:ln>
          </p:spPr>
          <p:txBody>
            <a:bodyPr/>
            <a:lstStyle/>
            <a:p>
              <a:endParaRPr lang="en-US"/>
            </a:p>
          </p:txBody>
        </p:sp>
        <p:sp>
          <p:nvSpPr>
            <p:cNvPr id="170" name="Rectangle 169"/>
            <p:cNvSpPr>
              <a:spLocks noChangeArrowheads="1"/>
            </p:cNvSpPr>
            <p:nvPr/>
          </p:nvSpPr>
          <p:spPr bwMode="auto">
            <a:xfrm>
              <a:off x="3724275" y="4141788"/>
              <a:ext cx="149225"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Y</a:t>
              </a:r>
              <a:r>
                <a:rPr lang="en-US" sz="600" b="0" baseline="30000">
                  <a:solidFill>
                    <a:srgbClr val="000000"/>
                  </a:solidFill>
                </a:rPr>
                <a:t>MEM</a:t>
              </a:r>
              <a:endParaRPr lang="en-US" b="0" baseline="30000"/>
            </a:p>
          </p:txBody>
        </p:sp>
        <p:sp>
          <p:nvSpPr>
            <p:cNvPr id="171" name="Rectangle 170"/>
            <p:cNvSpPr>
              <a:spLocks noChangeArrowheads="1"/>
            </p:cNvSpPr>
            <p:nvPr/>
          </p:nvSpPr>
          <p:spPr bwMode="auto">
            <a:xfrm>
              <a:off x="4598988" y="4132263"/>
              <a:ext cx="674687" cy="107950"/>
            </a:xfrm>
            <a:prstGeom prst="rect">
              <a:avLst/>
            </a:prstGeom>
            <a:solidFill>
              <a:srgbClr val="FFFFFF"/>
            </a:solidFill>
            <a:ln w="9525">
              <a:noFill/>
              <a:miter lim="800000"/>
              <a:headEnd/>
              <a:tailEnd/>
            </a:ln>
          </p:spPr>
          <p:txBody>
            <a:bodyPr/>
            <a:lstStyle/>
            <a:p>
              <a:endParaRPr lang="en-US"/>
            </a:p>
          </p:txBody>
        </p:sp>
        <p:sp>
          <p:nvSpPr>
            <p:cNvPr id="172" name="Rectangle 171"/>
            <p:cNvSpPr>
              <a:spLocks noChangeArrowheads="1"/>
            </p:cNvSpPr>
            <p:nvPr/>
          </p:nvSpPr>
          <p:spPr bwMode="auto">
            <a:xfrm>
              <a:off x="4603750" y="4137025"/>
              <a:ext cx="666750" cy="98425"/>
            </a:xfrm>
            <a:prstGeom prst="rect">
              <a:avLst/>
            </a:prstGeom>
            <a:noFill/>
            <a:ln w="11113">
              <a:solidFill>
                <a:srgbClr val="000000"/>
              </a:solidFill>
              <a:miter lim="800000"/>
              <a:headEnd/>
              <a:tailEnd/>
            </a:ln>
          </p:spPr>
          <p:txBody>
            <a:bodyPr/>
            <a:lstStyle/>
            <a:p>
              <a:endParaRPr lang="en-US"/>
            </a:p>
          </p:txBody>
        </p:sp>
        <p:sp>
          <p:nvSpPr>
            <p:cNvPr id="173" name="Freeform 172"/>
            <p:cNvSpPr>
              <a:spLocks/>
            </p:cNvSpPr>
            <p:nvPr/>
          </p:nvSpPr>
          <p:spPr bwMode="auto">
            <a:xfrm>
              <a:off x="4598988" y="4173538"/>
              <a:ext cx="66675"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4"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174" name="Freeform 173"/>
            <p:cNvSpPr>
              <a:spLocks/>
            </p:cNvSpPr>
            <p:nvPr/>
          </p:nvSpPr>
          <p:spPr bwMode="auto">
            <a:xfrm>
              <a:off x="4598988" y="4197350"/>
              <a:ext cx="66675"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4" y="21"/>
                  </a:moveTo>
                  <a:lnTo>
                    <a:pt x="0" y="14"/>
                  </a:lnTo>
                  <a:lnTo>
                    <a:pt x="49" y="0"/>
                  </a:lnTo>
                  <a:lnTo>
                    <a:pt x="49" y="7"/>
                  </a:lnTo>
                  <a:lnTo>
                    <a:pt x="4" y="21"/>
                  </a:lnTo>
                  <a:close/>
                </a:path>
              </a:pathLst>
            </a:custGeom>
            <a:solidFill>
              <a:srgbClr val="000000"/>
            </a:solidFill>
            <a:ln w="9525">
              <a:noFill/>
              <a:round/>
              <a:headEnd/>
              <a:tailEnd/>
            </a:ln>
          </p:spPr>
          <p:txBody>
            <a:bodyPr/>
            <a:lstStyle/>
            <a:p>
              <a:endParaRPr lang="en-US"/>
            </a:p>
          </p:txBody>
        </p:sp>
        <p:sp>
          <p:nvSpPr>
            <p:cNvPr id="175" name="Rectangle 174"/>
            <p:cNvSpPr>
              <a:spLocks noChangeArrowheads="1"/>
            </p:cNvSpPr>
            <p:nvPr/>
          </p:nvSpPr>
          <p:spPr bwMode="auto">
            <a:xfrm>
              <a:off x="4867275" y="4138613"/>
              <a:ext cx="152400"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D</a:t>
              </a:r>
              <a:r>
                <a:rPr lang="en-US" sz="600" b="0" baseline="30000">
                  <a:solidFill>
                    <a:srgbClr val="000000"/>
                  </a:solidFill>
                </a:rPr>
                <a:t>MEM</a:t>
              </a:r>
              <a:endParaRPr lang="en-US" b="0" baseline="30000"/>
            </a:p>
          </p:txBody>
        </p:sp>
        <p:sp>
          <p:nvSpPr>
            <p:cNvPr id="176" name="Rectangle 175"/>
            <p:cNvSpPr>
              <a:spLocks noChangeArrowheads="1"/>
            </p:cNvSpPr>
            <p:nvPr/>
          </p:nvSpPr>
          <p:spPr bwMode="auto">
            <a:xfrm>
              <a:off x="2586038" y="4143375"/>
              <a:ext cx="165100"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IR</a:t>
              </a:r>
              <a:r>
                <a:rPr lang="en-US" sz="600" b="0" baseline="30000">
                  <a:solidFill>
                    <a:srgbClr val="000000"/>
                  </a:solidFill>
                </a:rPr>
                <a:t>MEM</a:t>
              </a:r>
              <a:endParaRPr lang="en-US" b="0" baseline="30000"/>
            </a:p>
          </p:txBody>
        </p:sp>
        <p:sp>
          <p:nvSpPr>
            <p:cNvPr id="177" name="Rectangle 176"/>
            <p:cNvSpPr>
              <a:spLocks noChangeArrowheads="1"/>
            </p:cNvSpPr>
            <p:nvPr/>
          </p:nvSpPr>
          <p:spPr bwMode="auto">
            <a:xfrm>
              <a:off x="1295400" y="4143375"/>
              <a:ext cx="188913" cy="92075"/>
            </a:xfrm>
            <a:prstGeom prst="rect">
              <a:avLst/>
            </a:prstGeom>
            <a:noFill/>
            <a:ln w="9525">
              <a:noFill/>
              <a:miter lim="800000"/>
              <a:headEnd/>
              <a:tailEnd/>
            </a:ln>
          </p:spPr>
          <p:txBody>
            <a:bodyPr wrap="none" lIns="0" tIns="0" rIns="0" bIns="0">
              <a:spAutoFit/>
            </a:bodyPr>
            <a:lstStyle/>
            <a:p>
              <a:pPr eaLnBrk="0" hangingPunct="0"/>
              <a:r>
                <a:rPr lang="en-US" sz="600" b="0" dirty="0">
                  <a:solidFill>
                    <a:srgbClr val="000000"/>
                  </a:solidFill>
                </a:rPr>
                <a:t>PC</a:t>
              </a:r>
              <a:r>
                <a:rPr lang="en-US" sz="600" b="0" baseline="30000" dirty="0">
                  <a:solidFill>
                    <a:srgbClr val="000000"/>
                  </a:solidFill>
                </a:rPr>
                <a:t>MEM</a:t>
              </a:r>
              <a:endParaRPr lang="en-US" b="0" baseline="30000" dirty="0"/>
            </a:p>
          </p:txBody>
        </p:sp>
      </p:grpSp>
      <p:grpSp>
        <p:nvGrpSpPr>
          <p:cNvPr id="178" name="Group 199"/>
          <p:cNvGrpSpPr/>
          <p:nvPr/>
        </p:nvGrpSpPr>
        <p:grpSpPr>
          <a:xfrm>
            <a:off x="407906" y="3842068"/>
            <a:ext cx="4240294" cy="107950"/>
            <a:chOff x="952500" y="3116263"/>
            <a:chExt cx="4532313" cy="107950"/>
          </a:xfrm>
        </p:grpSpPr>
        <p:sp>
          <p:nvSpPr>
            <p:cNvPr id="179" name="Rectangle 178"/>
            <p:cNvSpPr>
              <a:spLocks noChangeArrowheads="1"/>
            </p:cNvSpPr>
            <p:nvPr/>
          </p:nvSpPr>
          <p:spPr bwMode="auto">
            <a:xfrm>
              <a:off x="952500" y="3154363"/>
              <a:ext cx="4532313" cy="36512"/>
            </a:xfrm>
            <a:prstGeom prst="rect">
              <a:avLst/>
            </a:prstGeom>
            <a:solidFill>
              <a:srgbClr val="BBBBBB"/>
            </a:solidFill>
            <a:ln w="9525">
              <a:noFill/>
              <a:miter lim="800000"/>
              <a:headEnd/>
              <a:tailEnd/>
            </a:ln>
          </p:spPr>
          <p:txBody>
            <a:bodyPr/>
            <a:lstStyle/>
            <a:p>
              <a:endParaRPr lang="en-US"/>
            </a:p>
          </p:txBody>
        </p:sp>
        <p:sp>
          <p:nvSpPr>
            <p:cNvPr id="180" name="Rectangle 179"/>
            <p:cNvSpPr>
              <a:spLocks noChangeArrowheads="1"/>
            </p:cNvSpPr>
            <p:nvPr/>
          </p:nvSpPr>
          <p:spPr bwMode="auto">
            <a:xfrm>
              <a:off x="1060450" y="3116263"/>
              <a:ext cx="674688" cy="107950"/>
            </a:xfrm>
            <a:prstGeom prst="rect">
              <a:avLst/>
            </a:prstGeom>
            <a:solidFill>
              <a:srgbClr val="FFFFFF"/>
            </a:solidFill>
            <a:ln w="9525">
              <a:noFill/>
              <a:miter lim="800000"/>
              <a:headEnd/>
              <a:tailEnd/>
            </a:ln>
          </p:spPr>
          <p:txBody>
            <a:bodyPr/>
            <a:lstStyle/>
            <a:p>
              <a:endParaRPr lang="en-US"/>
            </a:p>
          </p:txBody>
        </p:sp>
        <p:sp>
          <p:nvSpPr>
            <p:cNvPr id="181" name="Rectangle 180"/>
            <p:cNvSpPr>
              <a:spLocks noChangeArrowheads="1"/>
            </p:cNvSpPr>
            <p:nvPr/>
          </p:nvSpPr>
          <p:spPr bwMode="auto">
            <a:xfrm>
              <a:off x="1063625" y="3121025"/>
              <a:ext cx="666750" cy="98425"/>
            </a:xfrm>
            <a:prstGeom prst="rect">
              <a:avLst/>
            </a:prstGeom>
            <a:noFill/>
            <a:ln w="11113">
              <a:solidFill>
                <a:srgbClr val="000000"/>
              </a:solidFill>
              <a:miter lim="800000"/>
              <a:headEnd/>
              <a:tailEnd/>
            </a:ln>
          </p:spPr>
          <p:txBody>
            <a:bodyPr/>
            <a:lstStyle/>
            <a:p>
              <a:endParaRPr lang="en-US"/>
            </a:p>
          </p:txBody>
        </p:sp>
        <p:sp>
          <p:nvSpPr>
            <p:cNvPr id="182" name="Freeform 181"/>
            <p:cNvSpPr>
              <a:spLocks/>
            </p:cNvSpPr>
            <p:nvPr/>
          </p:nvSpPr>
          <p:spPr bwMode="auto">
            <a:xfrm>
              <a:off x="1060450" y="3157538"/>
              <a:ext cx="65088"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4"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183" name="Freeform 182"/>
            <p:cNvSpPr>
              <a:spLocks/>
            </p:cNvSpPr>
            <p:nvPr/>
          </p:nvSpPr>
          <p:spPr bwMode="auto">
            <a:xfrm>
              <a:off x="1060450" y="3181350"/>
              <a:ext cx="65088"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4" y="21"/>
                  </a:moveTo>
                  <a:lnTo>
                    <a:pt x="0" y="14"/>
                  </a:lnTo>
                  <a:lnTo>
                    <a:pt x="49" y="0"/>
                  </a:lnTo>
                  <a:lnTo>
                    <a:pt x="49" y="7"/>
                  </a:lnTo>
                  <a:lnTo>
                    <a:pt x="4" y="21"/>
                  </a:lnTo>
                  <a:close/>
                </a:path>
              </a:pathLst>
            </a:custGeom>
            <a:solidFill>
              <a:srgbClr val="000000"/>
            </a:solidFill>
            <a:ln w="9525">
              <a:noFill/>
              <a:round/>
              <a:headEnd/>
              <a:tailEnd/>
            </a:ln>
          </p:spPr>
          <p:txBody>
            <a:bodyPr/>
            <a:lstStyle/>
            <a:p>
              <a:endParaRPr lang="en-US"/>
            </a:p>
          </p:txBody>
        </p:sp>
        <p:sp>
          <p:nvSpPr>
            <p:cNvPr id="184" name="Rectangle 183"/>
            <p:cNvSpPr>
              <a:spLocks noChangeArrowheads="1"/>
            </p:cNvSpPr>
            <p:nvPr/>
          </p:nvSpPr>
          <p:spPr bwMode="auto">
            <a:xfrm>
              <a:off x="2324100" y="3116263"/>
              <a:ext cx="674688" cy="107950"/>
            </a:xfrm>
            <a:prstGeom prst="rect">
              <a:avLst/>
            </a:prstGeom>
            <a:solidFill>
              <a:srgbClr val="FFFFFF"/>
            </a:solidFill>
            <a:ln w="9525">
              <a:noFill/>
              <a:miter lim="800000"/>
              <a:headEnd/>
              <a:tailEnd/>
            </a:ln>
          </p:spPr>
          <p:txBody>
            <a:bodyPr/>
            <a:lstStyle/>
            <a:p>
              <a:endParaRPr lang="en-US"/>
            </a:p>
          </p:txBody>
        </p:sp>
        <p:sp>
          <p:nvSpPr>
            <p:cNvPr id="185" name="Rectangle 184"/>
            <p:cNvSpPr>
              <a:spLocks noChangeArrowheads="1"/>
            </p:cNvSpPr>
            <p:nvPr/>
          </p:nvSpPr>
          <p:spPr bwMode="auto">
            <a:xfrm>
              <a:off x="2327275" y="3121025"/>
              <a:ext cx="666750" cy="98425"/>
            </a:xfrm>
            <a:prstGeom prst="rect">
              <a:avLst/>
            </a:prstGeom>
            <a:noFill/>
            <a:ln w="11113">
              <a:solidFill>
                <a:srgbClr val="000000"/>
              </a:solidFill>
              <a:miter lim="800000"/>
              <a:headEnd/>
              <a:tailEnd/>
            </a:ln>
          </p:spPr>
          <p:txBody>
            <a:bodyPr/>
            <a:lstStyle/>
            <a:p>
              <a:endParaRPr lang="en-US"/>
            </a:p>
          </p:txBody>
        </p:sp>
        <p:sp>
          <p:nvSpPr>
            <p:cNvPr id="186" name="Freeform 185"/>
            <p:cNvSpPr>
              <a:spLocks/>
            </p:cNvSpPr>
            <p:nvPr/>
          </p:nvSpPr>
          <p:spPr bwMode="auto">
            <a:xfrm>
              <a:off x="2324100" y="3157538"/>
              <a:ext cx="65088"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4"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187" name="Freeform 186"/>
            <p:cNvSpPr>
              <a:spLocks/>
            </p:cNvSpPr>
            <p:nvPr/>
          </p:nvSpPr>
          <p:spPr bwMode="auto">
            <a:xfrm>
              <a:off x="2324100" y="3181350"/>
              <a:ext cx="65088"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4" y="21"/>
                  </a:moveTo>
                  <a:lnTo>
                    <a:pt x="0" y="14"/>
                  </a:lnTo>
                  <a:lnTo>
                    <a:pt x="49" y="0"/>
                  </a:lnTo>
                  <a:lnTo>
                    <a:pt x="49" y="7"/>
                  </a:lnTo>
                  <a:lnTo>
                    <a:pt x="4" y="21"/>
                  </a:lnTo>
                  <a:close/>
                </a:path>
              </a:pathLst>
            </a:custGeom>
            <a:solidFill>
              <a:srgbClr val="000000"/>
            </a:solidFill>
            <a:ln w="9525">
              <a:noFill/>
              <a:round/>
              <a:headEnd/>
              <a:tailEnd/>
            </a:ln>
          </p:spPr>
          <p:txBody>
            <a:bodyPr/>
            <a:lstStyle/>
            <a:p>
              <a:endParaRPr lang="en-US"/>
            </a:p>
          </p:txBody>
        </p:sp>
        <p:sp>
          <p:nvSpPr>
            <p:cNvPr id="188" name="Rectangle 187"/>
            <p:cNvSpPr>
              <a:spLocks noChangeArrowheads="1"/>
            </p:cNvSpPr>
            <p:nvPr/>
          </p:nvSpPr>
          <p:spPr bwMode="auto">
            <a:xfrm>
              <a:off x="3841750" y="3116263"/>
              <a:ext cx="673100" cy="107950"/>
            </a:xfrm>
            <a:prstGeom prst="rect">
              <a:avLst/>
            </a:prstGeom>
            <a:solidFill>
              <a:srgbClr val="FFFFFF"/>
            </a:solidFill>
            <a:ln w="9525">
              <a:noFill/>
              <a:miter lim="800000"/>
              <a:headEnd/>
              <a:tailEnd/>
            </a:ln>
          </p:spPr>
          <p:txBody>
            <a:bodyPr/>
            <a:lstStyle/>
            <a:p>
              <a:endParaRPr lang="en-US"/>
            </a:p>
          </p:txBody>
        </p:sp>
        <p:sp>
          <p:nvSpPr>
            <p:cNvPr id="189" name="Rectangle 188"/>
            <p:cNvSpPr>
              <a:spLocks noChangeArrowheads="1"/>
            </p:cNvSpPr>
            <p:nvPr/>
          </p:nvSpPr>
          <p:spPr bwMode="auto">
            <a:xfrm>
              <a:off x="3846513" y="3121025"/>
              <a:ext cx="665162" cy="98425"/>
            </a:xfrm>
            <a:prstGeom prst="rect">
              <a:avLst/>
            </a:prstGeom>
            <a:noFill/>
            <a:ln w="11113">
              <a:solidFill>
                <a:srgbClr val="000000"/>
              </a:solidFill>
              <a:miter lim="800000"/>
              <a:headEnd/>
              <a:tailEnd/>
            </a:ln>
          </p:spPr>
          <p:txBody>
            <a:bodyPr/>
            <a:lstStyle/>
            <a:p>
              <a:endParaRPr lang="en-US"/>
            </a:p>
          </p:txBody>
        </p:sp>
        <p:sp>
          <p:nvSpPr>
            <p:cNvPr id="190" name="Freeform 189"/>
            <p:cNvSpPr>
              <a:spLocks/>
            </p:cNvSpPr>
            <p:nvPr/>
          </p:nvSpPr>
          <p:spPr bwMode="auto">
            <a:xfrm>
              <a:off x="3841750" y="3157538"/>
              <a:ext cx="65088"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3"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191" name="Freeform 190"/>
            <p:cNvSpPr>
              <a:spLocks/>
            </p:cNvSpPr>
            <p:nvPr/>
          </p:nvSpPr>
          <p:spPr bwMode="auto">
            <a:xfrm>
              <a:off x="3841750" y="3181350"/>
              <a:ext cx="65088"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3" y="21"/>
                  </a:moveTo>
                  <a:lnTo>
                    <a:pt x="0" y="14"/>
                  </a:lnTo>
                  <a:lnTo>
                    <a:pt x="49" y="0"/>
                  </a:lnTo>
                  <a:lnTo>
                    <a:pt x="49" y="7"/>
                  </a:lnTo>
                  <a:lnTo>
                    <a:pt x="3" y="21"/>
                  </a:lnTo>
                  <a:close/>
                </a:path>
              </a:pathLst>
            </a:custGeom>
            <a:solidFill>
              <a:srgbClr val="000000"/>
            </a:solidFill>
            <a:ln w="9525">
              <a:noFill/>
              <a:round/>
              <a:headEnd/>
              <a:tailEnd/>
            </a:ln>
          </p:spPr>
          <p:txBody>
            <a:bodyPr/>
            <a:lstStyle/>
            <a:p>
              <a:endParaRPr lang="en-US"/>
            </a:p>
          </p:txBody>
        </p:sp>
        <p:sp>
          <p:nvSpPr>
            <p:cNvPr id="192" name="Rectangle 191"/>
            <p:cNvSpPr>
              <a:spLocks noChangeArrowheads="1"/>
            </p:cNvSpPr>
            <p:nvPr/>
          </p:nvSpPr>
          <p:spPr bwMode="auto">
            <a:xfrm>
              <a:off x="4598988" y="3116263"/>
              <a:ext cx="674687" cy="107950"/>
            </a:xfrm>
            <a:prstGeom prst="rect">
              <a:avLst/>
            </a:prstGeom>
            <a:solidFill>
              <a:srgbClr val="FFFFFF"/>
            </a:solidFill>
            <a:ln w="9525">
              <a:noFill/>
              <a:miter lim="800000"/>
              <a:headEnd/>
              <a:tailEnd/>
            </a:ln>
          </p:spPr>
          <p:txBody>
            <a:bodyPr/>
            <a:lstStyle/>
            <a:p>
              <a:endParaRPr lang="en-US"/>
            </a:p>
          </p:txBody>
        </p:sp>
        <p:sp>
          <p:nvSpPr>
            <p:cNvPr id="193" name="Rectangle 192"/>
            <p:cNvSpPr>
              <a:spLocks noChangeArrowheads="1"/>
            </p:cNvSpPr>
            <p:nvPr/>
          </p:nvSpPr>
          <p:spPr bwMode="auto">
            <a:xfrm>
              <a:off x="4603750" y="3121025"/>
              <a:ext cx="666750" cy="98425"/>
            </a:xfrm>
            <a:prstGeom prst="rect">
              <a:avLst/>
            </a:prstGeom>
            <a:noFill/>
            <a:ln w="11113">
              <a:solidFill>
                <a:srgbClr val="000000"/>
              </a:solidFill>
              <a:miter lim="800000"/>
              <a:headEnd/>
              <a:tailEnd/>
            </a:ln>
          </p:spPr>
          <p:txBody>
            <a:bodyPr/>
            <a:lstStyle/>
            <a:p>
              <a:endParaRPr lang="en-US"/>
            </a:p>
          </p:txBody>
        </p:sp>
        <p:sp>
          <p:nvSpPr>
            <p:cNvPr id="194" name="Freeform 193"/>
            <p:cNvSpPr>
              <a:spLocks/>
            </p:cNvSpPr>
            <p:nvPr/>
          </p:nvSpPr>
          <p:spPr bwMode="auto">
            <a:xfrm>
              <a:off x="4598988" y="3157538"/>
              <a:ext cx="66675"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4"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195" name="Freeform 194"/>
            <p:cNvSpPr>
              <a:spLocks/>
            </p:cNvSpPr>
            <p:nvPr/>
          </p:nvSpPr>
          <p:spPr bwMode="auto">
            <a:xfrm>
              <a:off x="4598988" y="3181350"/>
              <a:ext cx="66675"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4" y="21"/>
                  </a:moveTo>
                  <a:lnTo>
                    <a:pt x="0" y="14"/>
                  </a:lnTo>
                  <a:lnTo>
                    <a:pt x="49" y="0"/>
                  </a:lnTo>
                  <a:lnTo>
                    <a:pt x="49" y="7"/>
                  </a:lnTo>
                  <a:lnTo>
                    <a:pt x="4" y="21"/>
                  </a:lnTo>
                  <a:close/>
                </a:path>
              </a:pathLst>
            </a:custGeom>
            <a:solidFill>
              <a:srgbClr val="000000"/>
            </a:solidFill>
            <a:ln w="9525">
              <a:noFill/>
              <a:round/>
              <a:headEnd/>
              <a:tailEnd/>
            </a:ln>
          </p:spPr>
          <p:txBody>
            <a:bodyPr/>
            <a:lstStyle/>
            <a:p>
              <a:endParaRPr lang="en-US"/>
            </a:p>
          </p:txBody>
        </p:sp>
        <p:sp>
          <p:nvSpPr>
            <p:cNvPr id="196" name="Rectangle 195"/>
            <p:cNvSpPr>
              <a:spLocks noChangeArrowheads="1"/>
            </p:cNvSpPr>
            <p:nvPr/>
          </p:nvSpPr>
          <p:spPr bwMode="auto">
            <a:xfrm>
              <a:off x="4897438" y="3124200"/>
              <a:ext cx="130175" cy="92075"/>
            </a:xfrm>
            <a:prstGeom prst="rect">
              <a:avLst/>
            </a:prstGeom>
            <a:noFill/>
            <a:ln w="9525">
              <a:noFill/>
              <a:miter lim="800000"/>
              <a:headEnd/>
              <a:tailEnd/>
            </a:ln>
          </p:spPr>
          <p:txBody>
            <a:bodyPr wrap="none" lIns="0" tIns="0" rIns="0" bIns="0">
              <a:spAutoFit/>
            </a:bodyPr>
            <a:lstStyle/>
            <a:p>
              <a:pPr eaLnBrk="0" hangingPunct="0"/>
              <a:r>
                <a:rPr lang="en-US" sz="600" b="0" dirty="0">
                  <a:solidFill>
                    <a:srgbClr val="000000"/>
                  </a:solidFill>
                </a:rPr>
                <a:t>D</a:t>
              </a:r>
              <a:r>
                <a:rPr lang="en-US" sz="600" b="0" baseline="30000" dirty="0">
                  <a:solidFill>
                    <a:srgbClr val="000000"/>
                  </a:solidFill>
                </a:rPr>
                <a:t>ALU</a:t>
              </a:r>
              <a:endParaRPr lang="en-US" b="0" baseline="30000" dirty="0"/>
            </a:p>
          </p:txBody>
        </p:sp>
        <p:sp>
          <p:nvSpPr>
            <p:cNvPr id="197" name="Rectangle 196"/>
            <p:cNvSpPr>
              <a:spLocks noChangeArrowheads="1"/>
            </p:cNvSpPr>
            <p:nvPr/>
          </p:nvSpPr>
          <p:spPr bwMode="auto">
            <a:xfrm>
              <a:off x="3082925" y="3116263"/>
              <a:ext cx="674688" cy="107950"/>
            </a:xfrm>
            <a:prstGeom prst="rect">
              <a:avLst/>
            </a:prstGeom>
            <a:solidFill>
              <a:srgbClr val="FFFFFF"/>
            </a:solidFill>
            <a:ln w="9525">
              <a:noFill/>
              <a:miter lim="800000"/>
              <a:headEnd/>
              <a:tailEnd/>
            </a:ln>
          </p:spPr>
          <p:txBody>
            <a:bodyPr/>
            <a:lstStyle/>
            <a:p>
              <a:endParaRPr lang="en-US"/>
            </a:p>
          </p:txBody>
        </p:sp>
        <p:sp>
          <p:nvSpPr>
            <p:cNvPr id="198" name="Rectangle 197"/>
            <p:cNvSpPr>
              <a:spLocks noChangeArrowheads="1"/>
            </p:cNvSpPr>
            <p:nvPr/>
          </p:nvSpPr>
          <p:spPr bwMode="auto">
            <a:xfrm>
              <a:off x="3087688" y="3121025"/>
              <a:ext cx="665162" cy="98425"/>
            </a:xfrm>
            <a:prstGeom prst="rect">
              <a:avLst/>
            </a:prstGeom>
            <a:noFill/>
            <a:ln w="11113">
              <a:solidFill>
                <a:srgbClr val="000000"/>
              </a:solidFill>
              <a:miter lim="800000"/>
              <a:headEnd/>
              <a:tailEnd/>
            </a:ln>
          </p:spPr>
          <p:txBody>
            <a:bodyPr/>
            <a:lstStyle/>
            <a:p>
              <a:endParaRPr lang="en-US"/>
            </a:p>
          </p:txBody>
        </p:sp>
        <p:sp>
          <p:nvSpPr>
            <p:cNvPr id="199" name="Freeform 198"/>
            <p:cNvSpPr>
              <a:spLocks/>
            </p:cNvSpPr>
            <p:nvPr/>
          </p:nvSpPr>
          <p:spPr bwMode="auto">
            <a:xfrm>
              <a:off x="3082925" y="3157538"/>
              <a:ext cx="65088"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4"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200" name="Freeform 199"/>
            <p:cNvSpPr>
              <a:spLocks/>
            </p:cNvSpPr>
            <p:nvPr/>
          </p:nvSpPr>
          <p:spPr bwMode="auto">
            <a:xfrm>
              <a:off x="3082925" y="3181350"/>
              <a:ext cx="65088"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4" y="21"/>
                  </a:moveTo>
                  <a:lnTo>
                    <a:pt x="0" y="14"/>
                  </a:lnTo>
                  <a:lnTo>
                    <a:pt x="49" y="0"/>
                  </a:lnTo>
                  <a:lnTo>
                    <a:pt x="49" y="7"/>
                  </a:lnTo>
                  <a:lnTo>
                    <a:pt x="4" y="21"/>
                  </a:lnTo>
                  <a:close/>
                </a:path>
              </a:pathLst>
            </a:custGeom>
            <a:solidFill>
              <a:srgbClr val="000000"/>
            </a:solidFill>
            <a:ln w="9525">
              <a:noFill/>
              <a:round/>
              <a:headEnd/>
              <a:tailEnd/>
            </a:ln>
          </p:spPr>
          <p:txBody>
            <a:bodyPr/>
            <a:lstStyle/>
            <a:p>
              <a:endParaRPr lang="en-US"/>
            </a:p>
          </p:txBody>
        </p:sp>
        <p:sp>
          <p:nvSpPr>
            <p:cNvPr id="201" name="Rectangle 200"/>
            <p:cNvSpPr>
              <a:spLocks noChangeArrowheads="1"/>
            </p:cNvSpPr>
            <p:nvPr/>
          </p:nvSpPr>
          <p:spPr bwMode="auto">
            <a:xfrm>
              <a:off x="4151313" y="3124200"/>
              <a:ext cx="46037"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B</a:t>
              </a:r>
              <a:endParaRPr lang="en-US" b="0"/>
            </a:p>
          </p:txBody>
        </p:sp>
        <p:sp>
          <p:nvSpPr>
            <p:cNvPr id="202" name="Rectangle 201"/>
            <p:cNvSpPr>
              <a:spLocks noChangeArrowheads="1"/>
            </p:cNvSpPr>
            <p:nvPr/>
          </p:nvSpPr>
          <p:spPr bwMode="auto">
            <a:xfrm>
              <a:off x="2590800" y="3124200"/>
              <a:ext cx="144463"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IR</a:t>
              </a:r>
              <a:r>
                <a:rPr lang="en-US" sz="600" b="0" baseline="30000">
                  <a:solidFill>
                    <a:srgbClr val="000000"/>
                  </a:solidFill>
                </a:rPr>
                <a:t>ALU</a:t>
              </a:r>
              <a:endParaRPr lang="en-US" b="0" baseline="30000"/>
            </a:p>
          </p:txBody>
        </p:sp>
        <p:sp>
          <p:nvSpPr>
            <p:cNvPr id="203" name="Rectangle 202"/>
            <p:cNvSpPr>
              <a:spLocks noChangeArrowheads="1"/>
            </p:cNvSpPr>
            <p:nvPr/>
          </p:nvSpPr>
          <p:spPr bwMode="auto">
            <a:xfrm>
              <a:off x="3402013" y="3119438"/>
              <a:ext cx="47625"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A</a:t>
              </a:r>
              <a:endParaRPr lang="en-US" b="0"/>
            </a:p>
          </p:txBody>
        </p:sp>
        <p:sp>
          <p:nvSpPr>
            <p:cNvPr id="204" name="Rectangle 203"/>
            <p:cNvSpPr>
              <a:spLocks noChangeArrowheads="1"/>
            </p:cNvSpPr>
            <p:nvPr/>
          </p:nvSpPr>
          <p:spPr bwMode="auto">
            <a:xfrm>
              <a:off x="1328738" y="3124200"/>
              <a:ext cx="166687"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PC</a:t>
              </a:r>
              <a:r>
                <a:rPr lang="en-US" sz="600" b="0" baseline="30000">
                  <a:solidFill>
                    <a:srgbClr val="000000"/>
                  </a:solidFill>
                </a:rPr>
                <a:t>ALU</a:t>
              </a:r>
              <a:endParaRPr lang="en-US" b="0" baseline="30000"/>
            </a:p>
          </p:txBody>
        </p:sp>
      </p:grpSp>
      <p:grpSp>
        <p:nvGrpSpPr>
          <p:cNvPr id="205" name="Group 208"/>
          <p:cNvGrpSpPr/>
          <p:nvPr/>
        </p:nvGrpSpPr>
        <p:grpSpPr>
          <a:xfrm>
            <a:off x="370777" y="2284412"/>
            <a:ext cx="4240294" cy="153988"/>
            <a:chOff x="952500" y="1682750"/>
            <a:chExt cx="4532313" cy="153988"/>
          </a:xfrm>
        </p:grpSpPr>
        <p:sp>
          <p:nvSpPr>
            <p:cNvPr id="206" name="Rectangle 205"/>
            <p:cNvSpPr>
              <a:spLocks noChangeArrowheads="1"/>
            </p:cNvSpPr>
            <p:nvPr/>
          </p:nvSpPr>
          <p:spPr bwMode="auto">
            <a:xfrm>
              <a:off x="952500" y="1725613"/>
              <a:ext cx="4532313" cy="36512"/>
            </a:xfrm>
            <a:prstGeom prst="rect">
              <a:avLst/>
            </a:prstGeom>
            <a:solidFill>
              <a:srgbClr val="BBBBBB"/>
            </a:solidFill>
            <a:ln w="9525">
              <a:noFill/>
              <a:miter lim="800000"/>
              <a:headEnd/>
              <a:tailEnd/>
            </a:ln>
          </p:spPr>
          <p:txBody>
            <a:bodyPr/>
            <a:lstStyle/>
            <a:p>
              <a:endParaRPr lang="en-US"/>
            </a:p>
          </p:txBody>
        </p:sp>
        <p:sp>
          <p:nvSpPr>
            <p:cNvPr id="207" name="Rectangle 206"/>
            <p:cNvSpPr>
              <a:spLocks noChangeArrowheads="1"/>
            </p:cNvSpPr>
            <p:nvPr/>
          </p:nvSpPr>
          <p:spPr bwMode="auto">
            <a:xfrm>
              <a:off x="1066800" y="1684338"/>
              <a:ext cx="674688" cy="101600"/>
            </a:xfrm>
            <a:prstGeom prst="rect">
              <a:avLst/>
            </a:prstGeom>
            <a:solidFill>
              <a:srgbClr val="FFFFFF"/>
            </a:solidFill>
            <a:ln w="9525">
              <a:noFill/>
              <a:miter lim="800000"/>
              <a:headEnd/>
              <a:tailEnd/>
            </a:ln>
          </p:spPr>
          <p:txBody>
            <a:bodyPr/>
            <a:lstStyle/>
            <a:p>
              <a:endParaRPr lang="en-US"/>
            </a:p>
          </p:txBody>
        </p:sp>
        <p:sp>
          <p:nvSpPr>
            <p:cNvPr id="208" name="Rectangle 207"/>
            <p:cNvSpPr>
              <a:spLocks noChangeArrowheads="1"/>
            </p:cNvSpPr>
            <p:nvPr/>
          </p:nvSpPr>
          <p:spPr bwMode="auto">
            <a:xfrm>
              <a:off x="1063625" y="1687513"/>
              <a:ext cx="666750" cy="93662"/>
            </a:xfrm>
            <a:prstGeom prst="rect">
              <a:avLst/>
            </a:prstGeom>
            <a:noFill/>
            <a:ln w="11113">
              <a:solidFill>
                <a:srgbClr val="000000"/>
              </a:solidFill>
              <a:miter lim="800000"/>
              <a:headEnd/>
              <a:tailEnd/>
            </a:ln>
          </p:spPr>
          <p:txBody>
            <a:bodyPr/>
            <a:lstStyle/>
            <a:p>
              <a:endParaRPr lang="en-US"/>
            </a:p>
          </p:txBody>
        </p:sp>
        <p:sp>
          <p:nvSpPr>
            <p:cNvPr id="209" name="Freeform 208"/>
            <p:cNvSpPr>
              <a:spLocks/>
            </p:cNvSpPr>
            <p:nvPr/>
          </p:nvSpPr>
          <p:spPr bwMode="auto">
            <a:xfrm>
              <a:off x="1060450" y="1725613"/>
              <a:ext cx="65088" cy="28575"/>
            </a:xfrm>
            <a:custGeom>
              <a:avLst/>
              <a:gdLst>
                <a:gd name="T0" fmla="*/ 0 w 49"/>
                <a:gd name="T1" fmla="*/ 2147483647 h 21"/>
                <a:gd name="T2" fmla="*/ 2147483647 w 49"/>
                <a:gd name="T3" fmla="*/ 0 h 21"/>
                <a:gd name="T4" fmla="*/ 2147483647 w 49"/>
                <a:gd name="T5" fmla="*/ 2147483647 h 21"/>
                <a:gd name="T6" fmla="*/ 2147483647 w 49"/>
                <a:gd name="T7" fmla="*/ 2147483647 h 21"/>
                <a:gd name="T8" fmla="*/ 0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0" y="7"/>
                  </a:moveTo>
                  <a:lnTo>
                    <a:pt x="4" y="0"/>
                  </a:lnTo>
                  <a:lnTo>
                    <a:pt x="49" y="14"/>
                  </a:lnTo>
                  <a:lnTo>
                    <a:pt x="49" y="21"/>
                  </a:lnTo>
                  <a:lnTo>
                    <a:pt x="0" y="7"/>
                  </a:lnTo>
                  <a:close/>
                </a:path>
              </a:pathLst>
            </a:custGeom>
            <a:solidFill>
              <a:srgbClr val="000000"/>
            </a:solidFill>
            <a:ln w="9525">
              <a:noFill/>
              <a:round/>
              <a:headEnd/>
              <a:tailEnd/>
            </a:ln>
          </p:spPr>
          <p:txBody>
            <a:bodyPr/>
            <a:lstStyle/>
            <a:p>
              <a:endParaRPr lang="en-US"/>
            </a:p>
          </p:txBody>
        </p:sp>
        <p:sp>
          <p:nvSpPr>
            <p:cNvPr id="210" name="Freeform 209"/>
            <p:cNvSpPr>
              <a:spLocks/>
            </p:cNvSpPr>
            <p:nvPr/>
          </p:nvSpPr>
          <p:spPr bwMode="auto">
            <a:xfrm>
              <a:off x="1060450" y="1744663"/>
              <a:ext cx="65088" cy="33337"/>
            </a:xfrm>
            <a:custGeom>
              <a:avLst/>
              <a:gdLst>
                <a:gd name="T0" fmla="*/ 2147483647 w 49"/>
                <a:gd name="T1" fmla="*/ 2147483647 h 25"/>
                <a:gd name="T2" fmla="*/ 0 w 49"/>
                <a:gd name="T3" fmla="*/ 2147483647 h 25"/>
                <a:gd name="T4" fmla="*/ 2147483647 w 49"/>
                <a:gd name="T5" fmla="*/ 0 h 25"/>
                <a:gd name="T6" fmla="*/ 2147483647 w 49"/>
                <a:gd name="T7" fmla="*/ 2147483647 h 25"/>
                <a:gd name="T8" fmla="*/ 2147483647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4" y="25"/>
                  </a:moveTo>
                  <a:lnTo>
                    <a:pt x="0" y="18"/>
                  </a:lnTo>
                  <a:lnTo>
                    <a:pt x="49" y="0"/>
                  </a:lnTo>
                  <a:lnTo>
                    <a:pt x="49" y="7"/>
                  </a:lnTo>
                  <a:lnTo>
                    <a:pt x="4" y="25"/>
                  </a:lnTo>
                  <a:close/>
                </a:path>
              </a:pathLst>
            </a:custGeom>
            <a:solidFill>
              <a:srgbClr val="000000"/>
            </a:solidFill>
            <a:ln w="9525">
              <a:noFill/>
              <a:round/>
              <a:headEnd/>
              <a:tailEnd/>
            </a:ln>
          </p:spPr>
          <p:txBody>
            <a:bodyPr/>
            <a:lstStyle/>
            <a:p>
              <a:endParaRPr lang="en-US"/>
            </a:p>
          </p:txBody>
        </p:sp>
        <p:sp>
          <p:nvSpPr>
            <p:cNvPr id="211" name="Rectangle 210"/>
            <p:cNvSpPr>
              <a:spLocks noChangeArrowheads="1"/>
            </p:cNvSpPr>
            <p:nvPr/>
          </p:nvSpPr>
          <p:spPr bwMode="auto">
            <a:xfrm>
              <a:off x="2324100" y="1684338"/>
              <a:ext cx="674688" cy="101600"/>
            </a:xfrm>
            <a:prstGeom prst="rect">
              <a:avLst/>
            </a:prstGeom>
            <a:solidFill>
              <a:srgbClr val="FFFFFF"/>
            </a:solidFill>
            <a:ln w="9525">
              <a:noFill/>
              <a:miter lim="800000"/>
              <a:headEnd/>
              <a:tailEnd/>
            </a:ln>
          </p:spPr>
          <p:txBody>
            <a:bodyPr/>
            <a:lstStyle/>
            <a:p>
              <a:endParaRPr lang="en-US"/>
            </a:p>
          </p:txBody>
        </p:sp>
        <p:sp>
          <p:nvSpPr>
            <p:cNvPr id="212" name="Rectangle 211"/>
            <p:cNvSpPr>
              <a:spLocks noChangeArrowheads="1"/>
            </p:cNvSpPr>
            <p:nvPr/>
          </p:nvSpPr>
          <p:spPr bwMode="auto">
            <a:xfrm>
              <a:off x="2327275" y="1687513"/>
              <a:ext cx="666750" cy="93662"/>
            </a:xfrm>
            <a:prstGeom prst="rect">
              <a:avLst/>
            </a:prstGeom>
            <a:noFill/>
            <a:ln w="11113">
              <a:solidFill>
                <a:srgbClr val="000000"/>
              </a:solidFill>
              <a:miter lim="800000"/>
              <a:headEnd/>
              <a:tailEnd/>
            </a:ln>
          </p:spPr>
          <p:txBody>
            <a:bodyPr/>
            <a:lstStyle/>
            <a:p>
              <a:endParaRPr lang="en-US"/>
            </a:p>
          </p:txBody>
        </p:sp>
        <p:sp>
          <p:nvSpPr>
            <p:cNvPr id="213" name="Freeform 212"/>
            <p:cNvSpPr>
              <a:spLocks/>
            </p:cNvSpPr>
            <p:nvPr/>
          </p:nvSpPr>
          <p:spPr bwMode="auto">
            <a:xfrm>
              <a:off x="2324100" y="1725613"/>
              <a:ext cx="65088" cy="28575"/>
            </a:xfrm>
            <a:custGeom>
              <a:avLst/>
              <a:gdLst>
                <a:gd name="T0" fmla="*/ 0 w 49"/>
                <a:gd name="T1" fmla="*/ 2147483647 h 21"/>
                <a:gd name="T2" fmla="*/ 2147483647 w 49"/>
                <a:gd name="T3" fmla="*/ 0 h 21"/>
                <a:gd name="T4" fmla="*/ 2147483647 w 49"/>
                <a:gd name="T5" fmla="*/ 2147483647 h 21"/>
                <a:gd name="T6" fmla="*/ 2147483647 w 49"/>
                <a:gd name="T7" fmla="*/ 2147483647 h 21"/>
                <a:gd name="T8" fmla="*/ 0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0" y="7"/>
                  </a:moveTo>
                  <a:lnTo>
                    <a:pt x="4" y="0"/>
                  </a:lnTo>
                  <a:lnTo>
                    <a:pt x="49" y="14"/>
                  </a:lnTo>
                  <a:lnTo>
                    <a:pt x="49" y="21"/>
                  </a:lnTo>
                  <a:lnTo>
                    <a:pt x="0" y="7"/>
                  </a:lnTo>
                  <a:close/>
                </a:path>
              </a:pathLst>
            </a:custGeom>
            <a:solidFill>
              <a:srgbClr val="000000"/>
            </a:solidFill>
            <a:ln w="9525">
              <a:noFill/>
              <a:round/>
              <a:headEnd/>
              <a:tailEnd/>
            </a:ln>
          </p:spPr>
          <p:txBody>
            <a:bodyPr/>
            <a:lstStyle/>
            <a:p>
              <a:endParaRPr lang="en-US"/>
            </a:p>
          </p:txBody>
        </p:sp>
        <p:sp>
          <p:nvSpPr>
            <p:cNvPr id="214" name="Freeform 213"/>
            <p:cNvSpPr>
              <a:spLocks/>
            </p:cNvSpPr>
            <p:nvPr/>
          </p:nvSpPr>
          <p:spPr bwMode="auto">
            <a:xfrm>
              <a:off x="2324100" y="1744663"/>
              <a:ext cx="65088" cy="33337"/>
            </a:xfrm>
            <a:custGeom>
              <a:avLst/>
              <a:gdLst>
                <a:gd name="T0" fmla="*/ 2147483647 w 49"/>
                <a:gd name="T1" fmla="*/ 2147483647 h 25"/>
                <a:gd name="T2" fmla="*/ 0 w 49"/>
                <a:gd name="T3" fmla="*/ 2147483647 h 25"/>
                <a:gd name="T4" fmla="*/ 2147483647 w 49"/>
                <a:gd name="T5" fmla="*/ 0 h 25"/>
                <a:gd name="T6" fmla="*/ 2147483647 w 49"/>
                <a:gd name="T7" fmla="*/ 2147483647 h 25"/>
                <a:gd name="T8" fmla="*/ 2147483647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4" y="25"/>
                  </a:moveTo>
                  <a:lnTo>
                    <a:pt x="0" y="18"/>
                  </a:lnTo>
                  <a:lnTo>
                    <a:pt x="49" y="0"/>
                  </a:lnTo>
                  <a:lnTo>
                    <a:pt x="49" y="7"/>
                  </a:lnTo>
                  <a:lnTo>
                    <a:pt x="4" y="25"/>
                  </a:lnTo>
                  <a:close/>
                </a:path>
              </a:pathLst>
            </a:custGeom>
            <a:solidFill>
              <a:srgbClr val="000000"/>
            </a:solidFill>
            <a:ln w="9525">
              <a:noFill/>
              <a:round/>
              <a:headEnd/>
              <a:tailEnd/>
            </a:ln>
          </p:spPr>
          <p:txBody>
            <a:bodyPr/>
            <a:lstStyle/>
            <a:p>
              <a:endParaRPr lang="en-US"/>
            </a:p>
          </p:txBody>
        </p:sp>
        <p:sp>
          <p:nvSpPr>
            <p:cNvPr id="215" name="Rectangle 214"/>
            <p:cNvSpPr>
              <a:spLocks noChangeArrowheads="1"/>
            </p:cNvSpPr>
            <p:nvPr/>
          </p:nvSpPr>
          <p:spPr bwMode="auto">
            <a:xfrm>
              <a:off x="2630488" y="1744663"/>
              <a:ext cx="14287"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 </a:t>
              </a:r>
              <a:endParaRPr lang="en-US" b="0"/>
            </a:p>
          </p:txBody>
        </p:sp>
        <p:sp>
          <p:nvSpPr>
            <p:cNvPr id="216" name="Rectangle 215"/>
            <p:cNvSpPr>
              <a:spLocks noChangeArrowheads="1"/>
            </p:cNvSpPr>
            <p:nvPr/>
          </p:nvSpPr>
          <p:spPr bwMode="auto">
            <a:xfrm>
              <a:off x="2638425" y="1744663"/>
              <a:ext cx="14288"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 </a:t>
              </a:r>
              <a:endParaRPr lang="en-US" b="0"/>
            </a:p>
          </p:txBody>
        </p:sp>
        <p:sp>
          <p:nvSpPr>
            <p:cNvPr id="217" name="Rectangle 216"/>
            <p:cNvSpPr>
              <a:spLocks noChangeArrowheads="1"/>
            </p:cNvSpPr>
            <p:nvPr/>
          </p:nvSpPr>
          <p:spPr bwMode="auto">
            <a:xfrm>
              <a:off x="2600325" y="1682750"/>
              <a:ext cx="114300"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IR</a:t>
              </a:r>
              <a:r>
                <a:rPr lang="en-US" sz="600" b="0" baseline="30000">
                  <a:solidFill>
                    <a:srgbClr val="000000"/>
                  </a:solidFill>
                </a:rPr>
                <a:t>RF</a:t>
              </a:r>
              <a:endParaRPr lang="en-US" b="0" baseline="30000"/>
            </a:p>
          </p:txBody>
        </p:sp>
        <p:sp>
          <p:nvSpPr>
            <p:cNvPr id="218" name="Rectangle 217"/>
            <p:cNvSpPr>
              <a:spLocks noChangeArrowheads="1"/>
            </p:cNvSpPr>
            <p:nvPr/>
          </p:nvSpPr>
          <p:spPr bwMode="auto">
            <a:xfrm>
              <a:off x="1328738" y="1685925"/>
              <a:ext cx="138112" cy="92075"/>
            </a:xfrm>
            <a:prstGeom prst="rect">
              <a:avLst/>
            </a:prstGeom>
            <a:noFill/>
            <a:ln w="9525">
              <a:noFill/>
              <a:miter lim="800000"/>
              <a:headEnd/>
              <a:tailEnd/>
            </a:ln>
          </p:spPr>
          <p:txBody>
            <a:bodyPr wrap="none" lIns="0" tIns="0" rIns="0" bIns="0">
              <a:spAutoFit/>
            </a:bodyPr>
            <a:lstStyle/>
            <a:p>
              <a:pPr eaLnBrk="0" hangingPunct="0"/>
              <a:r>
                <a:rPr lang="en-US" sz="600" b="0" dirty="0">
                  <a:solidFill>
                    <a:srgbClr val="000000"/>
                  </a:solidFill>
                </a:rPr>
                <a:t>PC</a:t>
              </a:r>
              <a:r>
                <a:rPr lang="en-US" sz="600" b="0" baseline="30000" dirty="0">
                  <a:solidFill>
                    <a:srgbClr val="000000"/>
                  </a:solidFill>
                </a:rPr>
                <a:t>RF</a:t>
              </a:r>
              <a:endParaRPr lang="en-US" b="0" baseline="30000" dirty="0"/>
            </a:p>
          </p:txBody>
        </p:sp>
      </p:grpSp>
      <p:sp>
        <p:nvSpPr>
          <p:cNvPr id="219" name="TextBox 218"/>
          <p:cNvSpPr txBox="1"/>
          <p:nvPr/>
        </p:nvSpPr>
        <p:spPr>
          <a:xfrm>
            <a:off x="128461" y="1632268"/>
            <a:ext cx="328739" cy="369332"/>
          </a:xfrm>
          <a:prstGeom prst="rect">
            <a:avLst/>
          </a:prstGeom>
          <a:noFill/>
        </p:spPr>
        <p:txBody>
          <a:bodyPr wrap="none" rtlCol="0">
            <a:spAutoFit/>
          </a:bodyPr>
          <a:lstStyle/>
          <a:p>
            <a:r>
              <a:rPr lang="en-US" dirty="0">
                <a:latin typeface="+mn-lt"/>
              </a:rPr>
              <a:t>IF</a:t>
            </a:r>
          </a:p>
        </p:txBody>
      </p:sp>
      <p:sp>
        <p:nvSpPr>
          <p:cNvPr id="220" name="TextBox 219"/>
          <p:cNvSpPr txBox="1"/>
          <p:nvPr/>
        </p:nvSpPr>
        <p:spPr>
          <a:xfrm>
            <a:off x="76200" y="2819400"/>
            <a:ext cx="405225" cy="369332"/>
          </a:xfrm>
          <a:prstGeom prst="rect">
            <a:avLst/>
          </a:prstGeom>
          <a:noFill/>
        </p:spPr>
        <p:txBody>
          <a:bodyPr wrap="none" rtlCol="0">
            <a:spAutoFit/>
          </a:bodyPr>
          <a:lstStyle/>
          <a:p>
            <a:r>
              <a:rPr lang="en-US" dirty="0">
                <a:latin typeface="+mn-lt"/>
              </a:rPr>
              <a:t>RF</a:t>
            </a:r>
          </a:p>
        </p:txBody>
      </p:sp>
      <p:sp>
        <p:nvSpPr>
          <p:cNvPr id="221" name="TextBox 220"/>
          <p:cNvSpPr txBox="1"/>
          <p:nvPr/>
        </p:nvSpPr>
        <p:spPr>
          <a:xfrm>
            <a:off x="33407" y="4038600"/>
            <a:ext cx="576193" cy="369332"/>
          </a:xfrm>
          <a:prstGeom prst="rect">
            <a:avLst/>
          </a:prstGeom>
          <a:noFill/>
        </p:spPr>
        <p:txBody>
          <a:bodyPr wrap="none" rtlCol="0">
            <a:spAutoFit/>
          </a:bodyPr>
          <a:lstStyle/>
          <a:p>
            <a:r>
              <a:rPr lang="en-US" dirty="0">
                <a:latin typeface="+mn-lt"/>
              </a:rPr>
              <a:t>ALU</a:t>
            </a:r>
          </a:p>
        </p:txBody>
      </p:sp>
      <p:sp>
        <p:nvSpPr>
          <p:cNvPr id="222" name="TextBox 221"/>
          <p:cNvSpPr txBox="1"/>
          <p:nvPr/>
        </p:nvSpPr>
        <p:spPr>
          <a:xfrm>
            <a:off x="0" y="4800600"/>
            <a:ext cx="616685" cy="369332"/>
          </a:xfrm>
          <a:prstGeom prst="rect">
            <a:avLst/>
          </a:prstGeom>
          <a:noFill/>
        </p:spPr>
        <p:txBody>
          <a:bodyPr wrap="none" rtlCol="0">
            <a:spAutoFit/>
          </a:bodyPr>
          <a:lstStyle/>
          <a:p>
            <a:r>
              <a:rPr lang="en-US" dirty="0">
                <a:latin typeface="+mn-lt"/>
              </a:rPr>
              <a:t>MEM</a:t>
            </a:r>
          </a:p>
        </p:txBody>
      </p:sp>
      <p:sp>
        <p:nvSpPr>
          <p:cNvPr id="223" name="TextBox 222"/>
          <p:cNvSpPr txBox="1"/>
          <p:nvPr/>
        </p:nvSpPr>
        <p:spPr>
          <a:xfrm>
            <a:off x="76200" y="5804158"/>
            <a:ext cx="519204" cy="369332"/>
          </a:xfrm>
          <a:prstGeom prst="rect">
            <a:avLst/>
          </a:prstGeom>
          <a:noFill/>
        </p:spPr>
        <p:txBody>
          <a:bodyPr wrap="none" rtlCol="0">
            <a:spAutoFit/>
          </a:bodyPr>
          <a:lstStyle/>
          <a:p>
            <a:r>
              <a:rPr lang="en-US" dirty="0">
                <a:latin typeface="+mn-lt"/>
              </a:rPr>
              <a:t>WB</a:t>
            </a:r>
          </a:p>
        </p:txBody>
      </p:sp>
      <p:sp>
        <p:nvSpPr>
          <p:cNvPr id="224" name="Line 418"/>
          <p:cNvSpPr>
            <a:spLocks noChangeShapeType="1"/>
          </p:cNvSpPr>
          <p:nvPr/>
        </p:nvSpPr>
        <p:spPr bwMode="auto">
          <a:xfrm>
            <a:off x="1594645" y="3729038"/>
            <a:ext cx="100995" cy="1587"/>
          </a:xfrm>
          <a:prstGeom prst="line">
            <a:avLst/>
          </a:prstGeom>
          <a:noFill/>
          <a:ln w="4763">
            <a:solidFill>
              <a:srgbClr val="FF0000"/>
            </a:solidFill>
            <a:round/>
            <a:headEnd/>
            <a:tailEnd/>
          </a:ln>
        </p:spPr>
        <p:txBody>
          <a:bodyPr/>
          <a:lstStyle/>
          <a:p>
            <a:endParaRPr lang="en-US">
              <a:solidFill>
                <a:srgbClr val="C00000"/>
              </a:solidFill>
            </a:endParaRPr>
          </a:p>
        </p:txBody>
      </p:sp>
      <p:sp>
        <p:nvSpPr>
          <p:cNvPr id="225" name="Freeform 419"/>
          <p:cNvSpPr>
            <a:spLocks/>
          </p:cNvSpPr>
          <p:nvPr/>
        </p:nvSpPr>
        <p:spPr bwMode="auto">
          <a:xfrm flipH="1">
            <a:off x="1677817" y="3706813"/>
            <a:ext cx="53468" cy="38100"/>
          </a:xfrm>
          <a:custGeom>
            <a:avLst/>
            <a:gdLst>
              <a:gd name="T0" fmla="*/ 0 w 42"/>
              <a:gd name="T1" fmla="*/ 2147483647 h 28"/>
              <a:gd name="T2" fmla="*/ 2147483647 w 42"/>
              <a:gd name="T3" fmla="*/ 2147483647 h 28"/>
              <a:gd name="T4" fmla="*/ 2147483647 w 42"/>
              <a:gd name="T5" fmla="*/ 2147483647 h 28"/>
              <a:gd name="T6" fmla="*/ 2147483647 w 42"/>
              <a:gd name="T7" fmla="*/ 2147483647 h 28"/>
              <a:gd name="T8" fmla="*/ 2147483647 w 42"/>
              <a:gd name="T9" fmla="*/ 2147483647 h 28"/>
              <a:gd name="T10" fmla="*/ 2147483647 w 42"/>
              <a:gd name="T11" fmla="*/ 0 h 28"/>
              <a:gd name="T12" fmla="*/ 2147483647 w 42"/>
              <a:gd name="T13" fmla="*/ 0 h 28"/>
              <a:gd name="T14" fmla="*/ 0 w 42"/>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28"/>
              <a:gd name="T26" fmla="*/ 42 w 42"/>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28">
                <a:moveTo>
                  <a:pt x="0" y="14"/>
                </a:moveTo>
                <a:lnTo>
                  <a:pt x="42" y="28"/>
                </a:lnTo>
                <a:lnTo>
                  <a:pt x="21" y="14"/>
                </a:lnTo>
                <a:lnTo>
                  <a:pt x="42" y="0"/>
                </a:lnTo>
                <a:lnTo>
                  <a:pt x="0" y="14"/>
                </a:lnTo>
                <a:close/>
              </a:path>
            </a:pathLst>
          </a:custGeom>
          <a:solidFill>
            <a:srgbClr val="000000"/>
          </a:solidFill>
          <a:ln w="9525">
            <a:solidFill>
              <a:srgbClr val="FF0000"/>
            </a:solidFill>
            <a:round/>
            <a:headEnd/>
            <a:tailEnd/>
          </a:ln>
        </p:spPr>
        <p:txBody>
          <a:bodyPr/>
          <a:lstStyle/>
          <a:p>
            <a:endParaRPr lang="en-US">
              <a:solidFill>
                <a:srgbClr val="C00000"/>
              </a:solidFill>
            </a:endParaRPr>
          </a:p>
        </p:txBody>
      </p:sp>
      <p:sp>
        <p:nvSpPr>
          <p:cNvPr id="226" name="Freeform 420"/>
          <p:cNvSpPr>
            <a:spLocks/>
          </p:cNvSpPr>
          <p:nvPr/>
        </p:nvSpPr>
        <p:spPr bwMode="auto">
          <a:xfrm flipH="1">
            <a:off x="1677817" y="3711575"/>
            <a:ext cx="53468" cy="38100"/>
          </a:xfrm>
          <a:custGeom>
            <a:avLst/>
            <a:gdLst>
              <a:gd name="T0" fmla="*/ 0 w 42"/>
              <a:gd name="T1" fmla="*/ 2147483647 h 28"/>
              <a:gd name="T2" fmla="*/ 2147483647 w 42"/>
              <a:gd name="T3" fmla="*/ 2147483647 h 28"/>
              <a:gd name="T4" fmla="*/ 2147483647 w 42"/>
              <a:gd name="T5" fmla="*/ 2147483647 h 28"/>
              <a:gd name="T6" fmla="*/ 2147483647 w 42"/>
              <a:gd name="T7" fmla="*/ 2147483647 h 28"/>
              <a:gd name="T8" fmla="*/ 2147483647 w 42"/>
              <a:gd name="T9" fmla="*/ 2147483647 h 28"/>
              <a:gd name="T10" fmla="*/ 2147483647 w 42"/>
              <a:gd name="T11" fmla="*/ 0 h 28"/>
              <a:gd name="T12" fmla="*/ 2147483647 w 42"/>
              <a:gd name="T13" fmla="*/ 0 h 28"/>
              <a:gd name="T14" fmla="*/ 0 w 42"/>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28"/>
              <a:gd name="T26" fmla="*/ 42 w 42"/>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28">
                <a:moveTo>
                  <a:pt x="0" y="14"/>
                </a:moveTo>
                <a:lnTo>
                  <a:pt x="42" y="28"/>
                </a:lnTo>
                <a:lnTo>
                  <a:pt x="21" y="14"/>
                </a:lnTo>
                <a:lnTo>
                  <a:pt x="42" y="0"/>
                </a:lnTo>
                <a:lnTo>
                  <a:pt x="0" y="14"/>
                </a:lnTo>
              </a:path>
            </a:pathLst>
          </a:custGeom>
          <a:noFill/>
          <a:ln w="4763">
            <a:solidFill>
              <a:srgbClr val="FF0000"/>
            </a:solidFill>
            <a:round/>
            <a:headEnd/>
            <a:tailEnd/>
          </a:ln>
        </p:spPr>
        <p:txBody>
          <a:bodyPr/>
          <a:lstStyle/>
          <a:p>
            <a:endParaRPr lang="en-US">
              <a:solidFill>
                <a:srgbClr val="C00000"/>
              </a:solidFill>
            </a:endParaRPr>
          </a:p>
        </p:txBody>
      </p:sp>
      <p:sp>
        <p:nvSpPr>
          <p:cNvPr id="227" name="Freeform 422"/>
          <p:cNvSpPr>
            <a:spLocks/>
          </p:cNvSpPr>
          <p:nvPr/>
        </p:nvSpPr>
        <p:spPr bwMode="auto">
          <a:xfrm flipH="1">
            <a:off x="1676399" y="3429000"/>
            <a:ext cx="215235" cy="236538"/>
          </a:xfrm>
          <a:custGeom>
            <a:avLst/>
            <a:gdLst>
              <a:gd name="T0" fmla="*/ 2147483647 w 234"/>
              <a:gd name="T1" fmla="*/ 0 h 143"/>
              <a:gd name="T2" fmla="*/ 0 w 234"/>
              <a:gd name="T3" fmla="*/ 0 h 143"/>
              <a:gd name="T4" fmla="*/ 0 w 234"/>
              <a:gd name="T5" fmla="*/ 2147483647 h 143"/>
              <a:gd name="T6" fmla="*/ 0 60000 65536"/>
              <a:gd name="T7" fmla="*/ 0 60000 65536"/>
              <a:gd name="T8" fmla="*/ 0 60000 65536"/>
              <a:gd name="T9" fmla="*/ 0 w 234"/>
              <a:gd name="T10" fmla="*/ 0 h 143"/>
              <a:gd name="T11" fmla="*/ 234 w 234"/>
              <a:gd name="T12" fmla="*/ 143 h 143"/>
            </a:gdLst>
            <a:ahLst/>
            <a:cxnLst>
              <a:cxn ang="T6">
                <a:pos x="T0" y="T1"/>
              </a:cxn>
              <a:cxn ang="T7">
                <a:pos x="T2" y="T3"/>
              </a:cxn>
              <a:cxn ang="T8">
                <a:pos x="T4" y="T5"/>
              </a:cxn>
            </a:cxnLst>
            <a:rect l="T9" t="T10" r="T11" b="T12"/>
            <a:pathLst>
              <a:path w="234" h="143">
                <a:moveTo>
                  <a:pt x="234" y="0"/>
                </a:moveTo>
                <a:lnTo>
                  <a:pt x="0" y="0"/>
                </a:lnTo>
                <a:lnTo>
                  <a:pt x="0" y="143"/>
                </a:lnTo>
              </a:path>
            </a:pathLst>
          </a:custGeom>
          <a:noFill/>
          <a:ln w="4763">
            <a:solidFill>
              <a:schemeClr val="tx1">
                <a:lumMod val="50000"/>
                <a:lumOff val="50000"/>
              </a:schemeClr>
            </a:solidFill>
            <a:round/>
            <a:headEnd/>
            <a:tailEnd/>
          </a:ln>
        </p:spPr>
        <p:txBody>
          <a:bodyPr/>
          <a:lstStyle/>
          <a:p>
            <a:endParaRPr lang="en-US"/>
          </a:p>
        </p:txBody>
      </p:sp>
      <p:sp>
        <p:nvSpPr>
          <p:cNvPr id="228" name="Freeform 423"/>
          <p:cNvSpPr>
            <a:spLocks/>
          </p:cNvSpPr>
          <p:nvPr/>
        </p:nvSpPr>
        <p:spPr bwMode="auto">
          <a:xfrm>
            <a:off x="1875298" y="3616325"/>
            <a:ext cx="38616" cy="57150"/>
          </a:xfrm>
          <a:custGeom>
            <a:avLst/>
            <a:gdLst>
              <a:gd name="T0" fmla="*/ 2147483647 w 31"/>
              <a:gd name="T1" fmla="*/ 2147483647 h 42"/>
              <a:gd name="T2" fmla="*/ 2147483647 w 31"/>
              <a:gd name="T3" fmla="*/ 0 h 42"/>
              <a:gd name="T4" fmla="*/ 2147483647 w 31"/>
              <a:gd name="T5" fmla="*/ 0 h 42"/>
              <a:gd name="T6" fmla="*/ 2147483647 w 31"/>
              <a:gd name="T7" fmla="*/ 2147483647 h 42"/>
              <a:gd name="T8" fmla="*/ 2147483647 w 31"/>
              <a:gd name="T9" fmla="*/ 2147483647 h 42"/>
              <a:gd name="T10" fmla="*/ 0 w 31"/>
              <a:gd name="T11" fmla="*/ 0 h 42"/>
              <a:gd name="T12" fmla="*/ 0 w 31"/>
              <a:gd name="T13" fmla="*/ 0 h 42"/>
              <a:gd name="T14" fmla="*/ 2147483647 w 31"/>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42"/>
              <a:gd name="T26" fmla="*/ 31 w 31"/>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42">
                <a:moveTo>
                  <a:pt x="14" y="42"/>
                </a:moveTo>
                <a:lnTo>
                  <a:pt x="31" y="0"/>
                </a:lnTo>
                <a:lnTo>
                  <a:pt x="14" y="21"/>
                </a:lnTo>
                <a:lnTo>
                  <a:pt x="0" y="0"/>
                </a:lnTo>
                <a:lnTo>
                  <a:pt x="14" y="42"/>
                </a:lnTo>
                <a:close/>
              </a:path>
            </a:pathLst>
          </a:custGeom>
          <a:solidFill>
            <a:srgbClr val="000000"/>
          </a:solidFill>
          <a:ln w="9525">
            <a:solidFill>
              <a:schemeClr val="tx1">
                <a:lumMod val="50000"/>
                <a:lumOff val="50000"/>
              </a:schemeClr>
            </a:solidFill>
            <a:round/>
            <a:headEnd/>
            <a:tailEnd/>
          </a:ln>
        </p:spPr>
        <p:txBody>
          <a:bodyPr/>
          <a:lstStyle/>
          <a:p>
            <a:endParaRPr lang="en-US"/>
          </a:p>
        </p:txBody>
      </p:sp>
      <p:sp>
        <p:nvSpPr>
          <p:cNvPr id="229" name="Freeform 424"/>
          <p:cNvSpPr>
            <a:spLocks/>
          </p:cNvSpPr>
          <p:nvPr/>
        </p:nvSpPr>
        <p:spPr bwMode="auto">
          <a:xfrm>
            <a:off x="1875298" y="3616325"/>
            <a:ext cx="38616" cy="57150"/>
          </a:xfrm>
          <a:custGeom>
            <a:avLst/>
            <a:gdLst>
              <a:gd name="T0" fmla="*/ 2147483647 w 31"/>
              <a:gd name="T1" fmla="*/ 2147483647 h 42"/>
              <a:gd name="T2" fmla="*/ 2147483647 w 31"/>
              <a:gd name="T3" fmla="*/ 0 h 42"/>
              <a:gd name="T4" fmla="*/ 2147483647 w 31"/>
              <a:gd name="T5" fmla="*/ 0 h 42"/>
              <a:gd name="T6" fmla="*/ 2147483647 w 31"/>
              <a:gd name="T7" fmla="*/ 2147483647 h 42"/>
              <a:gd name="T8" fmla="*/ 2147483647 w 31"/>
              <a:gd name="T9" fmla="*/ 2147483647 h 42"/>
              <a:gd name="T10" fmla="*/ 0 w 31"/>
              <a:gd name="T11" fmla="*/ 0 h 42"/>
              <a:gd name="T12" fmla="*/ 0 w 31"/>
              <a:gd name="T13" fmla="*/ 0 h 42"/>
              <a:gd name="T14" fmla="*/ 2147483647 w 31"/>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42"/>
              <a:gd name="T26" fmla="*/ 31 w 31"/>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42">
                <a:moveTo>
                  <a:pt x="14" y="42"/>
                </a:moveTo>
                <a:lnTo>
                  <a:pt x="31" y="0"/>
                </a:lnTo>
                <a:lnTo>
                  <a:pt x="14" y="21"/>
                </a:lnTo>
                <a:lnTo>
                  <a:pt x="0" y="0"/>
                </a:lnTo>
                <a:lnTo>
                  <a:pt x="14" y="42"/>
                </a:lnTo>
              </a:path>
            </a:pathLst>
          </a:custGeom>
          <a:noFill/>
          <a:ln w="4763">
            <a:solidFill>
              <a:schemeClr val="tx1">
                <a:lumMod val="50000"/>
                <a:lumOff val="50000"/>
              </a:schemeClr>
            </a:solidFill>
            <a:round/>
            <a:headEnd/>
            <a:tailEnd/>
          </a:ln>
        </p:spPr>
        <p:txBody>
          <a:bodyPr/>
          <a:lstStyle/>
          <a:p>
            <a:endParaRPr lang="en-US"/>
          </a:p>
        </p:txBody>
      </p:sp>
      <p:sp>
        <p:nvSpPr>
          <p:cNvPr id="230" name="Freeform 425"/>
          <p:cNvSpPr>
            <a:spLocks/>
          </p:cNvSpPr>
          <p:nvPr/>
        </p:nvSpPr>
        <p:spPr bwMode="auto">
          <a:xfrm>
            <a:off x="1949558" y="3616325"/>
            <a:ext cx="40101" cy="57150"/>
          </a:xfrm>
          <a:custGeom>
            <a:avLst/>
            <a:gdLst>
              <a:gd name="T0" fmla="*/ 2147483647 w 32"/>
              <a:gd name="T1" fmla="*/ 2147483647 h 42"/>
              <a:gd name="T2" fmla="*/ 2147483647 w 32"/>
              <a:gd name="T3" fmla="*/ 0 h 42"/>
              <a:gd name="T4" fmla="*/ 2147483647 w 32"/>
              <a:gd name="T5" fmla="*/ 0 h 42"/>
              <a:gd name="T6" fmla="*/ 2147483647 w 32"/>
              <a:gd name="T7" fmla="*/ 2147483647 h 42"/>
              <a:gd name="T8" fmla="*/ 2147483647 w 32"/>
              <a:gd name="T9" fmla="*/ 2147483647 h 42"/>
              <a:gd name="T10" fmla="*/ 0 w 32"/>
              <a:gd name="T11" fmla="*/ 0 h 42"/>
              <a:gd name="T12" fmla="*/ 0 w 32"/>
              <a:gd name="T13" fmla="*/ 0 h 42"/>
              <a:gd name="T14" fmla="*/ 2147483647 w 32"/>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42"/>
              <a:gd name="T26" fmla="*/ 32 w 32"/>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42">
                <a:moveTo>
                  <a:pt x="14" y="42"/>
                </a:moveTo>
                <a:lnTo>
                  <a:pt x="32"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231" name="Freeform 426"/>
          <p:cNvSpPr>
            <a:spLocks/>
          </p:cNvSpPr>
          <p:nvPr/>
        </p:nvSpPr>
        <p:spPr bwMode="auto">
          <a:xfrm>
            <a:off x="1949558" y="3616325"/>
            <a:ext cx="40101" cy="57150"/>
          </a:xfrm>
          <a:custGeom>
            <a:avLst/>
            <a:gdLst>
              <a:gd name="T0" fmla="*/ 2147483647 w 32"/>
              <a:gd name="T1" fmla="*/ 2147483647 h 42"/>
              <a:gd name="T2" fmla="*/ 2147483647 w 32"/>
              <a:gd name="T3" fmla="*/ 0 h 42"/>
              <a:gd name="T4" fmla="*/ 2147483647 w 32"/>
              <a:gd name="T5" fmla="*/ 0 h 42"/>
              <a:gd name="T6" fmla="*/ 2147483647 w 32"/>
              <a:gd name="T7" fmla="*/ 2147483647 h 42"/>
              <a:gd name="T8" fmla="*/ 2147483647 w 32"/>
              <a:gd name="T9" fmla="*/ 2147483647 h 42"/>
              <a:gd name="T10" fmla="*/ 0 w 32"/>
              <a:gd name="T11" fmla="*/ 0 h 42"/>
              <a:gd name="T12" fmla="*/ 0 w 32"/>
              <a:gd name="T13" fmla="*/ 0 h 42"/>
              <a:gd name="T14" fmla="*/ 2147483647 w 32"/>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42"/>
              <a:gd name="T26" fmla="*/ 32 w 32"/>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42">
                <a:moveTo>
                  <a:pt x="14" y="42"/>
                </a:moveTo>
                <a:lnTo>
                  <a:pt x="32"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232" name="Rectangle 427"/>
          <p:cNvSpPr>
            <a:spLocks noChangeArrowheads="1"/>
          </p:cNvSpPr>
          <p:nvPr/>
        </p:nvSpPr>
        <p:spPr bwMode="auto">
          <a:xfrm>
            <a:off x="1457036" y="3378428"/>
            <a:ext cx="193964" cy="107722"/>
          </a:xfrm>
          <a:prstGeom prst="rect">
            <a:avLst/>
          </a:prstGeom>
          <a:noFill/>
          <a:ln w="9525">
            <a:noFill/>
            <a:miter lim="800000"/>
            <a:headEnd/>
            <a:tailEnd/>
          </a:ln>
        </p:spPr>
        <p:txBody>
          <a:bodyPr wrap="none" lIns="0" tIns="0" rIns="0" bIns="0">
            <a:spAutoFit/>
          </a:bodyPr>
          <a:lstStyle/>
          <a:p>
            <a:pPr eaLnBrk="0" hangingPunct="0"/>
            <a:r>
              <a:rPr lang="en-US" sz="700" b="0" dirty="0"/>
              <a:t>NOP</a:t>
            </a:r>
            <a:endParaRPr lang="en-US" sz="2400" b="0" dirty="0"/>
          </a:p>
        </p:txBody>
      </p:sp>
      <p:sp>
        <p:nvSpPr>
          <p:cNvPr id="233" name="Freeform 434"/>
          <p:cNvSpPr>
            <a:spLocks/>
          </p:cNvSpPr>
          <p:nvPr/>
        </p:nvSpPr>
        <p:spPr bwMode="auto">
          <a:xfrm>
            <a:off x="1677767" y="2195512"/>
            <a:ext cx="142581" cy="76200"/>
          </a:xfrm>
          <a:custGeom>
            <a:avLst/>
            <a:gdLst>
              <a:gd name="T0" fmla="*/ 0 w 96"/>
              <a:gd name="T1" fmla="*/ 0 h 48"/>
              <a:gd name="T2" fmla="*/ 2147483647 w 96"/>
              <a:gd name="T3" fmla="*/ 0 h 48"/>
              <a:gd name="T4" fmla="*/ 2147483647 w 96"/>
              <a:gd name="T5" fmla="*/ 2147483647 h 48"/>
              <a:gd name="T6" fmla="*/ 0 60000 65536"/>
              <a:gd name="T7" fmla="*/ 0 60000 65536"/>
              <a:gd name="T8" fmla="*/ 0 60000 65536"/>
              <a:gd name="T9" fmla="*/ 0 w 96"/>
              <a:gd name="T10" fmla="*/ 0 h 48"/>
              <a:gd name="T11" fmla="*/ 96 w 96"/>
              <a:gd name="T12" fmla="*/ 48 h 48"/>
            </a:gdLst>
            <a:ahLst/>
            <a:cxnLst>
              <a:cxn ang="T6">
                <a:pos x="T0" y="T1"/>
              </a:cxn>
              <a:cxn ang="T7">
                <a:pos x="T2" y="T3"/>
              </a:cxn>
              <a:cxn ang="T8">
                <a:pos x="T4" y="T5"/>
              </a:cxn>
            </a:cxnLst>
            <a:rect l="T9" t="T10" r="T11" b="T12"/>
            <a:pathLst>
              <a:path w="96" h="48">
                <a:moveTo>
                  <a:pt x="0" y="0"/>
                </a:moveTo>
                <a:lnTo>
                  <a:pt x="96" y="0"/>
                </a:lnTo>
                <a:lnTo>
                  <a:pt x="96" y="48"/>
                </a:lnTo>
              </a:path>
            </a:pathLst>
          </a:custGeom>
          <a:noFill/>
          <a:ln w="9525">
            <a:solidFill>
              <a:schemeClr val="tx1">
                <a:lumMod val="50000"/>
                <a:lumOff val="50000"/>
              </a:schemeClr>
            </a:solidFill>
            <a:round/>
            <a:headEnd/>
            <a:tailEnd/>
          </a:ln>
        </p:spPr>
        <p:txBody>
          <a:bodyPr wrap="none" anchor="ctr"/>
          <a:lstStyle/>
          <a:p>
            <a:endParaRPr lang="en-US"/>
          </a:p>
        </p:txBody>
      </p:sp>
      <p:sp>
        <p:nvSpPr>
          <p:cNvPr id="234" name="Freeform 435"/>
          <p:cNvSpPr>
            <a:spLocks/>
          </p:cNvSpPr>
          <p:nvPr/>
        </p:nvSpPr>
        <p:spPr bwMode="auto">
          <a:xfrm>
            <a:off x="1804011" y="2228850"/>
            <a:ext cx="34160" cy="57150"/>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solidFill>
              <a:schemeClr val="tx1">
                <a:lumMod val="50000"/>
                <a:lumOff val="50000"/>
              </a:schemeClr>
            </a:solidFill>
            <a:round/>
            <a:headEnd/>
            <a:tailEnd/>
          </a:ln>
        </p:spPr>
        <p:txBody>
          <a:bodyPr/>
          <a:lstStyle/>
          <a:p>
            <a:endParaRPr lang="en-US"/>
          </a:p>
        </p:txBody>
      </p:sp>
      <p:sp>
        <p:nvSpPr>
          <p:cNvPr id="235" name="Freeform 436"/>
          <p:cNvSpPr>
            <a:spLocks/>
          </p:cNvSpPr>
          <p:nvPr/>
        </p:nvSpPr>
        <p:spPr bwMode="auto">
          <a:xfrm>
            <a:off x="1804011" y="2228850"/>
            <a:ext cx="34160" cy="57150"/>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chemeClr val="tx1">
                <a:lumMod val="50000"/>
                <a:lumOff val="50000"/>
              </a:schemeClr>
            </a:solidFill>
            <a:round/>
            <a:headEnd/>
            <a:tailEnd/>
          </a:ln>
        </p:spPr>
        <p:txBody>
          <a:bodyPr/>
          <a:lstStyle/>
          <a:p>
            <a:endParaRPr lang="en-US"/>
          </a:p>
        </p:txBody>
      </p:sp>
      <p:sp>
        <p:nvSpPr>
          <p:cNvPr id="236" name="Rectangle 437"/>
          <p:cNvSpPr>
            <a:spLocks noChangeArrowheads="1"/>
          </p:cNvSpPr>
          <p:nvPr/>
        </p:nvSpPr>
        <p:spPr bwMode="auto">
          <a:xfrm>
            <a:off x="1399052" y="2133600"/>
            <a:ext cx="272510" cy="107722"/>
          </a:xfrm>
          <a:prstGeom prst="rect">
            <a:avLst/>
          </a:prstGeom>
          <a:noFill/>
          <a:ln w="9525">
            <a:noFill/>
            <a:miter lim="800000"/>
            <a:headEnd/>
            <a:tailEnd/>
          </a:ln>
        </p:spPr>
        <p:txBody>
          <a:bodyPr wrap="none" lIns="0" tIns="0" rIns="0" bIns="0">
            <a:spAutoFit/>
          </a:bodyPr>
          <a:lstStyle/>
          <a:p>
            <a:pPr eaLnBrk="0" hangingPunct="0"/>
            <a:r>
              <a:rPr lang="en-US" sz="700" b="0" dirty="0">
                <a:solidFill>
                  <a:schemeClr val="accent2">
                    <a:lumMod val="75000"/>
                  </a:schemeClr>
                </a:solidFill>
              </a:rPr>
              <a:t>STALL</a:t>
            </a:r>
            <a:endParaRPr lang="en-US" sz="2400" b="0" dirty="0">
              <a:solidFill>
                <a:schemeClr val="accent2">
                  <a:lumMod val="75000"/>
                </a:schemeClr>
              </a:solidFill>
            </a:endParaRPr>
          </a:p>
        </p:txBody>
      </p:sp>
      <p:sp>
        <p:nvSpPr>
          <p:cNvPr id="237" name="Freeform 434"/>
          <p:cNvSpPr>
            <a:spLocks/>
          </p:cNvSpPr>
          <p:nvPr/>
        </p:nvSpPr>
        <p:spPr bwMode="auto">
          <a:xfrm>
            <a:off x="566825" y="2195512"/>
            <a:ext cx="142581" cy="76200"/>
          </a:xfrm>
          <a:custGeom>
            <a:avLst/>
            <a:gdLst>
              <a:gd name="T0" fmla="*/ 0 w 96"/>
              <a:gd name="T1" fmla="*/ 0 h 48"/>
              <a:gd name="T2" fmla="*/ 2147483647 w 96"/>
              <a:gd name="T3" fmla="*/ 0 h 48"/>
              <a:gd name="T4" fmla="*/ 2147483647 w 96"/>
              <a:gd name="T5" fmla="*/ 2147483647 h 48"/>
              <a:gd name="T6" fmla="*/ 0 60000 65536"/>
              <a:gd name="T7" fmla="*/ 0 60000 65536"/>
              <a:gd name="T8" fmla="*/ 0 60000 65536"/>
              <a:gd name="T9" fmla="*/ 0 w 96"/>
              <a:gd name="T10" fmla="*/ 0 h 48"/>
              <a:gd name="T11" fmla="*/ 96 w 96"/>
              <a:gd name="T12" fmla="*/ 48 h 48"/>
            </a:gdLst>
            <a:ahLst/>
            <a:cxnLst>
              <a:cxn ang="T6">
                <a:pos x="T0" y="T1"/>
              </a:cxn>
              <a:cxn ang="T7">
                <a:pos x="T2" y="T3"/>
              </a:cxn>
              <a:cxn ang="T8">
                <a:pos x="T4" y="T5"/>
              </a:cxn>
            </a:cxnLst>
            <a:rect l="T9" t="T10" r="T11" b="T12"/>
            <a:pathLst>
              <a:path w="96" h="48">
                <a:moveTo>
                  <a:pt x="0" y="0"/>
                </a:moveTo>
                <a:lnTo>
                  <a:pt x="96" y="0"/>
                </a:lnTo>
                <a:lnTo>
                  <a:pt x="96" y="48"/>
                </a:lnTo>
              </a:path>
            </a:pathLst>
          </a:custGeom>
          <a:noFill/>
          <a:ln w="9525">
            <a:solidFill>
              <a:schemeClr val="tx1">
                <a:lumMod val="50000"/>
                <a:lumOff val="50000"/>
              </a:schemeClr>
            </a:solidFill>
            <a:round/>
            <a:headEnd/>
            <a:tailEnd/>
          </a:ln>
        </p:spPr>
        <p:txBody>
          <a:bodyPr wrap="none" anchor="ctr"/>
          <a:lstStyle/>
          <a:p>
            <a:endParaRPr lang="en-US"/>
          </a:p>
        </p:txBody>
      </p:sp>
      <p:sp>
        <p:nvSpPr>
          <p:cNvPr id="238" name="Freeform 435"/>
          <p:cNvSpPr>
            <a:spLocks/>
          </p:cNvSpPr>
          <p:nvPr/>
        </p:nvSpPr>
        <p:spPr bwMode="auto">
          <a:xfrm>
            <a:off x="693069" y="2228850"/>
            <a:ext cx="34160" cy="57150"/>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solidFill>
              <a:schemeClr val="tx1">
                <a:lumMod val="50000"/>
                <a:lumOff val="50000"/>
              </a:schemeClr>
            </a:solidFill>
            <a:round/>
            <a:headEnd/>
            <a:tailEnd/>
          </a:ln>
        </p:spPr>
        <p:txBody>
          <a:bodyPr/>
          <a:lstStyle/>
          <a:p>
            <a:endParaRPr lang="en-US"/>
          </a:p>
        </p:txBody>
      </p:sp>
      <p:sp>
        <p:nvSpPr>
          <p:cNvPr id="239" name="Freeform 436"/>
          <p:cNvSpPr>
            <a:spLocks/>
          </p:cNvSpPr>
          <p:nvPr/>
        </p:nvSpPr>
        <p:spPr bwMode="auto">
          <a:xfrm>
            <a:off x="693069" y="2228850"/>
            <a:ext cx="34160" cy="57150"/>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chemeClr val="tx1">
                <a:lumMod val="50000"/>
                <a:lumOff val="50000"/>
              </a:schemeClr>
            </a:solidFill>
            <a:round/>
            <a:headEnd/>
            <a:tailEnd/>
          </a:ln>
        </p:spPr>
        <p:txBody>
          <a:bodyPr/>
          <a:lstStyle/>
          <a:p>
            <a:endParaRPr lang="en-US"/>
          </a:p>
        </p:txBody>
      </p:sp>
      <p:sp>
        <p:nvSpPr>
          <p:cNvPr id="240" name="Rectangle 437"/>
          <p:cNvSpPr>
            <a:spLocks noChangeArrowheads="1"/>
          </p:cNvSpPr>
          <p:nvPr/>
        </p:nvSpPr>
        <p:spPr bwMode="auto">
          <a:xfrm>
            <a:off x="288110" y="2133600"/>
            <a:ext cx="272510" cy="107722"/>
          </a:xfrm>
          <a:prstGeom prst="rect">
            <a:avLst/>
          </a:prstGeom>
          <a:noFill/>
          <a:ln w="9525">
            <a:noFill/>
            <a:miter lim="800000"/>
            <a:headEnd/>
            <a:tailEnd/>
          </a:ln>
        </p:spPr>
        <p:txBody>
          <a:bodyPr wrap="none" lIns="0" tIns="0" rIns="0" bIns="0">
            <a:spAutoFit/>
          </a:bodyPr>
          <a:lstStyle/>
          <a:p>
            <a:pPr eaLnBrk="0" hangingPunct="0"/>
            <a:r>
              <a:rPr lang="en-US" sz="700" b="0" dirty="0">
                <a:solidFill>
                  <a:schemeClr val="accent2">
                    <a:lumMod val="75000"/>
                  </a:schemeClr>
                </a:solidFill>
              </a:rPr>
              <a:t>STALL</a:t>
            </a:r>
            <a:endParaRPr lang="en-US" sz="2400" b="0" dirty="0">
              <a:solidFill>
                <a:schemeClr val="accent2">
                  <a:lumMod val="75000"/>
                </a:schemeClr>
              </a:solidFill>
            </a:endParaRPr>
          </a:p>
        </p:txBody>
      </p:sp>
      <p:sp>
        <p:nvSpPr>
          <p:cNvPr id="241" name="Freeform 434"/>
          <p:cNvSpPr>
            <a:spLocks/>
          </p:cNvSpPr>
          <p:nvPr/>
        </p:nvSpPr>
        <p:spPr bwMode="auto">
          <a:xfrm>
            <a:off x="578202" y="1313180"/>
            <a:ext cx="142581" cy="76200"/>
          </a:xfrm>
          <a:custGeom>
            <a:avLst/>
            <a:gdLst>
              <a:gd name="T0" fmla="*/ 0 w 96"/>
              <a:gd name="T1" fmla="*/ 0 h 48"/>
              <a:gd name="T2" fmla="*/ 2147483647 w 96"/>
              <a:gd name="T3" fmla="*/ 0 h 48"/>
              <a:gd name="T4" fmla="*/ 2147483647 w 96"/>
              <a:gd name="T5" fmla="*/ 2147483647 h 48"/>
              <a:gd name="T6" fmla="*/ 0 60000 65536"/>
              <a:gd name="T7" fmla="*/ 0 60000 65536"/>
              <a:gd name="T8" fmla="*/ 0 60000 65536"/>
              <a:gd name="T9" fmla="*/ 0 w 96"/>
              <a:gd name="T10" fmla="*/ 0 h 48"/>
              <a:gd name="T11" fmla="*/ 96 w 96"/>
              <a:gd name="T12" fmla="*/ 48 h 48"/>
            </a:gdLst>
            <a:ahLst/>
            <a:cxnLst>
              <a:cxn ang="T6">
                <a:pos x="T0" y="T1"/>
              </a:cxn>
              <a:cxn ang="T7">
                <a:pos x="T2" y="T3"/>
              </a:cxn>
              <a:cxn ang="T8">
                <a:pos x="T4" y="T5"/>
              </a:cxn>
            </a:cxnLst>
            <a:rect l="T9" t="T10" r="T11" b="T12"/>
            <a:pathLst>
              <a:path w="96" h="48">
                <a:moveTo>
                  <a:pt x="0" y="0"/>
                </a:moveTo>
                <a:lnTo>
                  <a:pt x="96" y="0"/>
                </a:lnTo>
                <a:lnTo>
                  <a:pt x="96" y="48"/>
                </a:lnTo>
              </a:path>
            </a:pathLst>
          </a:custGeom>
          <a:noFill/>
          <a:ln w="9525">
            <a:solidFill>
              <a:schemeClr val="tx1">
                <a:lumMod val="50000"/>
                <a:lumOff val="50000"/>
              </a:schemeClr>
            </a:solidFill>
            <a:round/>
            <a:headEnd/>
            <a:tailEnd/>
          </a:ln>
        </p:spPr>
        <p:txBody>
          <a:bodyPr wrap="none" anchor="ctr"/>
          <a:lstStyle/>
          <a:p>
            <a:endParaRPr lang="en-US"/>
          </a:p>
        </p:txBody>
      </p:sp>
      <p:sp>
        <p:nvSpPr>
          <p:cNvPr id="242" name="Freeform 435"/>
          <p:cNvSpPr>
            <a:spLocks/>
          </p:cNvSpPr>
          <p:nvPr/>
        </p:nvSpPr>
        <p:spPr bwMode="auto">
          <a:xfrm>
            <a:off x="704446" y="1346518"/>
            <a:ext cx="34160" cy="57150"/>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solidFill>
              <a:schemeClr val="tx1">
                <a:lumMod val="50000"/>
                <a:lumOff val="50000"/>
              </a:schemeClr>
            </a:solidFill>
            <a:round/>
            <a:headEnd/>
            <a:tailEnd/>
          </a:ln>
        </p:spPr>
        <p:txBody>
          <a:bodyPr/>
          <a:lstStyle/>
          <a:p>
            <a:endParaRPr lang="en-US"/>
          </a:p>
        </p:txBody>
      </p:sp>
      <p:sp>
        <p:nvSpPr>
          <p:cNvPr id="243" name="Freeform 436"/>
          <p:cNvSpPr>
            <a:spLocks/>
          </p:cNvSpPr>
          <p:nvPr/>
        </p:nvSpPr>
        <p:spPr bwMode="auto">
          <a:xfrm>
            <a:off x="704446" y="1346518"/>
            <a:ext cx="34160" cy="57150"/>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chemeClr val="tx1">
                <a:lumMod val="50000"/>
                <a:lumOff val="50000"/>
              </a:schemeClr>
            </a:solidFill>
            <a:round/>
            <a:headEnd/>
            <a:tailEnd/>
          </a:ln>
        </p:spPr>
        <p:txBody>
          <a:bodyPr/>
          <a:lstStyle/>
          <a:p>
            <a:endParaRPr lang="en-US"/>
          </a:p>
        </p:txBody>
      </p:sp>
      <p:sp>
        <p:nvSpPr>
          <p:cNvPr id="244" name="Rectangle 437"/>
          <p:cNvSpPr>
            <a:spLocks noChangeArrowheads="1"/>
          </p:cNvSpPr>
          <p:nvPr/>
        </p:nvSpPr>
        <p:spPr bwMode="auto">
          <a:xfrm>
            <a:off x="260890" y="1263878"/>
            <a:ext cx="272510" cy="107722"/>
          </a:xfrm>
          <a:prstGeom prst="rect">
            <a:avLst/>
          </a:prstGeom>
          <a:noFill/>
          <a:ln w="9525">
            <a:noFill/>
            <a:miter lim="800000"/>
            <a:headEnd/>
            <a:tailEnd/>
          </a:ln>
        </p:spPr>
        <p:txBody>
          <a:bodyPr wrap="none" lIns="0" tIns="0" rIns="0" bIns="0">
            <a:spAutoFit/>
          </a:bodyPr>
          <a:lstStyle/>
          <a:p>
            <a:pPr eaLnBrk="0" hangingPunct="0"/>
            <a:r>
              <a:rPr lang="en-US" sz="700" b="0" dirty="0">
                <a:solidFill>
                  <a:schemeClr val="accent2">
                    <a:lumMod val="75000"/>
                  </a:schemeClr>
                </a:solidFill>
              </a:rPr>
              <a:t>STALL</a:t>
            </a:r>
            <a:endParaRPr lang="en-US" sz="2400" b="0" dirty="0">
              <a:solidFill>
                <a:schemeClr val="accent2">
                  <a:lumMod val="75000"/>
                </a:schemeClr>
              </a:solidFill>
            </a:endParaRPr>
          </a:p>
        </p:txBody>
      </p:sp>
      <p:sp>
        <p:nvSpPr>
          <p:cNvPr id="245" name="Freeform 244"/>
          <p:cNvSpPr>
            <a:spLocks/>
          </p:cNvSpPr>
          <p:nvPr/>
        </p:nvSpPr>
        <p:spPr bwMode="auto">
          <a:xfrm>
            <a:off x="2506518" y="3663016"/>
            <a:ext cx="310411" cy="74872"/>
          </a:xfrm>
          <a:custGeom>
            <a:avLst/>
            <a:gdLst>
              <a:gd name="T0" fmla="*/ 0 w 388"/>
              <a:gd name="T1" fmla="*/ 0 h 63"/>
              <a:gd name="T2" fmla="*/ 2147483647 w 388"/>
              <a:gd name="T3" fmla="*/ 0 h 63"/>
              <a:gd name="T4" fmla="*/ 2147483647 w 388"/>
              <a:gd name="T5" fmla="*/ 2147483647 h 63"/>
              <a:gd name="T6" fmla="*/ 2147483647 w 388"/>
              <a:gd name="T7" fmla="*/ 2147483647 h 63"/>
              <a:gd name="T8" fmla="*/ 0 w 388"/>
              <a:gd name="T9" fmla="*/ 0 h 63"/>
              <a:gd name="T10" fmla="*/ 0 60000 65536"/>
              <a:gd name="T11" fmla="*/ 0 60000 65536"/>
              <a:gd name="T12" fmla="*/ 0 60000 65536"/>
              <a:gd name="T13" fmla="*/ 0 60000 65536"/>
              <a:gd name="T14" fmla="*/ 0 60000 65536"/>
              <a:gd name="T15" fmla="*/ 0 w 388"/>
              <a:gd name="T16" fmla="*/ 0 h 63"/>
              <a:gd name="T17" fmla="*/ 388 w 388"/>
              <a:gd name="T18" fmla="*/ 63 h 63"/>
            </a:gdLst>
            <a:ahLst/>
            <a:cxnLst>
              <a:cxn ang="T10">
                <a:pos x="T0" y="T1"/>
              </a:cxn>
              <a:cxn ang="T11">
                <a:pos x="T2" y="T3"/>
              </a:cxn>
              <a:cxn ang="T12">
                <a:pos x="T4" y="T5"/>
              </a:cxn>
              <a:cxn ang="T13">
                <a:pos x="T6" y="T7"/>
              </a:cxn>
              <a:cxn ang="T14">
                <a:pos x="T8" y="T9"/>
              </a:cxn>
            </a:cxnLst>
            <a:rect l="T15" t="T16" r="T17" b="T18"/>
            <a:pathLst>
              <a:path w="388" h="63">
                <a:moveTo>
                  <a:pt x="0" y="0"/>
                </a:moveTo>
                <a:lnTo>
                  <a:pt x="388" y="0"/>
                </a:lnTo>
                <a:lnTo>
                  <a:pt x="339" y="63"/>
                </a:lnTo>
                <a:lnTo>
                  <a:pt x="49" y="63"/>
                </a:lnTo>
                <a:lnTo>
                  <a:pt x="0" y="0"/>
                </a:lnTo>
              </a:path>
            </a:pathLst>
          </a:custGeom>
          <a:noFill/>
          <a:ln w="11113">
            <a:solidFill>
              <a:srgbClr val="000000"/>
            </a:solidFill>
            <a:round/>
            <a:headEnd/>
            <a:tailEnd/>
          </a:ln>
        </p:spPr>
        <p:txBody>
          <a:bodyPr/>
          <a:lstStyle/>
          <a:p>
            <a:endParaRPr lang="en-US"/>
          </a:p>
        </p:txBody>
      </p:sp>
      <p:sp>
        <p:nvSpPr>
          <p:cNvPr id="246" name="Line 265"/>
          <p:cNvSpPr>
            <a:spLocks noChangeShapeType="1"/>
          </p:cNvSpPr>
          <p:nvPr/>
        </p:nvSpPr>
        <p:spPr bwMode="auto">
          <a:xfrm>
            <a:off x="3470351" y="3044825"/>
            <a:ext cx="0" cy="609600"/>
          </a:xfrm>
          <a:prstGeom prst="line">
            <a:avLst/>
          </a:prstGeom>
          <a:noFill/>
          <a:ln w="4763">
            <a:solidFill>
              <a:srgbClr val="000000"/>
            </a:solidFill>
            <a:round/>
            <a:headEnd/>
            <a:tailEnd/>
          </a:ln>
        </p:spPr>
        <p:txBody>
          <a:bodyPr/>
          <a:lstStyle/>
          <a:p>
            <a:endParaRPr lang="en-US"/>
          </a:p>
        </p:txBody>
      </p:sp>
      <p:sp>
        <p:nvSpPr>
          <p:cNvPr id="247" name="Rectangle 258"/>
          <p:cNvSpPr>
            <a:spLocks noChangeArrowheads="1"/>
          </p:cNvSpPr>
          <p:nvPr/>
        </p:nvSpPr>
        <p:spPr bwMode="auto">
          <a:xfrm>
            <a:off x="2330526" y="3279775"/>
            <a:ext cx="41275" cy="92075"/>
          </a:xfrm>
          <a:prstGeom prst="rect">
            <a:avLst/>
          </a:prstGeom>
          <a:noFill/>
          <a:ln w="9525">
            <a:noFill/>
            <a:miter lim="800000"/>
            <a:headEnd/>
            <a:tailEnd/>
          </a:ln>
        </p:spPr>
        <p:txBody>
          <a:bodyPr wrap="none" lIns="0" tIns="0" rIns="0" bIns="0">
            <a:spAutoFit/>
          </a:bodyPr>
          <a:lstStyle/>
          <a:p>
            <a:pPr eaLnBrk="0" hangingPunct="0"/>
            <a:r>
              <a:rPr lang="en-US" sz="600" b="0" dirty="0">
                <a:solidFill>
                  <a:srgbClr val="000000"/>
                </a:solidFill>
              </a:rPr>
              <a:t>Z</a:t>
            </a:r>
            <a:endParaRPr lang="en-US" b="0" dirty="0"/>
          </a:p>
        </p:txBody>
      </p:sp>
      <p:sp>
        <p:nvSpPr>
          <p:cNvPr id="248" name="Line 59"/>
          <p:cNvSpPr>
            <a:spLocks noChangeShapeType="1"/>
          </p:cNvSpPr>
          <p:nvPr/>
        </p:nvSpPr>
        <p:spPr bwMode="auto">
          <a:xfrm flipH="1">
            <a:off x="2432125" y="3327400"/>
            <a:ext cx="295275" cy="0"/>
          </a:xfrm>
          <a:prstGeom prst="line">
            <a:avLst/>
          </a:prstGeom>
          <a:noFill/>
          <a:ln w="4763">
            <a:solidFill>
              <a:srgbClr val="000000"/>
            </a:solidFill>
            <a:round/>
            <a:headEnd/>
            <a:tailEnd/>
          </a:ln>
        </p:spPr>
        <p:txBody>
          <a:bodyPr/>
          <a:lstStyle/>
          <a:p>
            <a:endParaRPr lang="en-US"/>
          </a:p>
        </p:txBody>
      </p:sp>
      <p:grpSp>
        <p:nvGrpSpPr>
          <p:cNvPr id="249" name="Group 579"/>
          <p:cNvGrpSpPr/>
          <p:nvPr/>
        </p:nvGrpSpPr>
        <p:grpSpPr>
          <a:xfrm rot="10800000">
            <a:off x="2408314" y="3285331"/>
            <a:ext cx="252412" cy="84137"/>
            <a:chOff x="1676400" y="3030538"/>
            <a:chExt cx="252412" cy="84137"/>
          </a:xfrm>
        </p:grpSpPr>
        <p:sp>
          <p:nvSpPr>
            <p:cNvPr id="250" name="Freeform 247"/>
            <p:cNvSpPr>
              <a:spLocks/>
            </p:cNvSpPr>
            <p:nvPr/>
          </p:nvSpPr>
          <p:spPr bwMode="auto">
            <a:xfrm>
              <a:off x="1873250" y="3049588"/>
              <a:ext cx="55562" cy="42862"/>
            </a:xfrm>
            <a:custGeom>
              <a:avLst/>
              <a:gdLst>
                <a:gd name="T0" fmla="*/ 2147483647 w 42"/>
                <a:gd name="T1" fmla="*/ 2147483647 h 32"/>
                <a:gd name="T2" fmla="*/ 0 w 42"/>
                <a:gd name="T3" fmla="*/ 0 h 32"/>
                <a:gd name="T4" fmla="*/ 0 w 42"/>
                <a:gd name="T5" fmla="*/ 0 h 32"/>
                <a:gd name="T6" fmla="*/ 2147483647 w 42"/>
                <a:gd name="T7" fmla="*/ 2147483647 h 32"/>
                <a:gd name="T8" fmla="*/ 2147483647 w 42"/>
                <a:gd name="T9" fmla="*/ 2147483647 h 32"/>
                <a:gd name="T10" fmla="*/ 0 w 42"/>
                <a:gd name="T11" fmla="*/ 2147483647 h 32"/>
                <a:gd name="T12" fmla="*/ 0 w 42"/>
                <a:gd name="T13" fmla="*/ 2147483647 h 32"/>
                <a:gd name="T14" fmla="*/ 2147483647 w 42"/>
                <a:gd name="T15" fmla="*/ 2147483647 h 32"/>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32"/>
                <a:gd name="T26" fmla="*/ 42 w 42"/>
                <a:gd name="T27" fmla="*/ 32 h 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32">
                  <a:moveTo>
                    <a:pt x="42" y="18"/>
                  </a:moveTo>
                  <a:lnTo>
                    <a:pt x="0" y="0"/>
                  </a:lnTo>
                  <a:lnTo>
                    <a:pt x="21" y="18"/>
                  </a:lnTo>
                  <a:lnTo>
                    <a:pt x="0" y="32"/>
                  </a:lnTo>
                  <a:lnTo>
                    <a:pt x="42" y="18"/>
                  </a:lnTo>
                  <a:close/>
                </a:path>
              </a:pathLst>
            </a:custGeom>
            <a:solidFill>
              <a:srgbClr val="000000"/>
            </a:solidFill>
            <a:ln w="9525">
              <a:noFill/>
              <a:round/>
              <a:headEnd/>
              <a:tailEnd/>
            </a:ln>
          </p:spPr>
          <p:txBody>
            <a:bodyPr/>
            <a:lstStyle/>
            <a:p>
              <a:endParaRPr lang="en-US"/>
            </a:p>
          </p:txBody>
        </p:sp>
        <p:sp>
          <p:nvSpPr>
            <p:cNvPr id="251" name="Freeform 248"/>
            <p:cNvSpPr>
              <a:spLocks/>
            </p:cNvSpPr>
            <p:nvPr/>
          </p:nvSpPr>
          <p:spPr bwMode="auto">
            <a:xfrm>
              <a:off x="1873250" y="3049588"/>
              <a:ext cx="55562" cy="42862"/>
            </a:xfrm>
            <a:custGeom>
              <a:avLst/>
              <a:gdLst>
                <a:gd name="T0" fmla="*/ 2147483647 w 42"/>
                <a:gd name="T1" fmla="*/ 2147483647 h 32"/>
                <a:gd name="T2" fmla="*/ 0 w 42"/>
                <a:gd name="T3" fmla="*/ 0 h 32"/>
                <a:gd name="T4" fmla="*/ 0 w 42"/>
                <a:gd name="T5" fmla="*/ 0 h 32"/>
                <a:gd name="T6" fmla="*/ 2147483647 w 42"/>
                <a:gd name="T7" fmla="*/ 2147483647 h 32"/>
                <a:gd name="T8" fmla="*/ 2147483647 w 42"/>
                <a:gd name="T9" fmla="*/ 2147483647 h 32"/>
                <a:gd name="T10" fmla="*/ 0 w 42"/>
                <a:gd name="T11" fmla="*/ 2147483647 h 32"/>
                <a:gd name="T12" fmla="*/ 0 w 42"/>
                <a:gd name="T13" fmla="*/ 2147483647 h 32"/>
                <a:gd name="T14" fmla="*/ 2147483647 w 42"/>
                <a:gd name="T15" fmla="*/ 2147483647 h 32"/>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32"/>
                <a:gd name="T26" fmla="*/ 42 w 42"/>
                <a:gd name="T27" fmla="*/ 32 h 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32">
                  <a:moveTo>
                    <a:pt x="42" y="18"/>
                  </a:moveTo>
                  <a:lnTo>
                    <a:pt x="0" y="0"/>
                  </a:lnTo>
                  <a:lnTo>
                    <a:pt x="21" y="18"/>
                  </a:lnTo>
                  <a:lnTo>
                    <a:pt x="0" y="32"/>
                  </a:lnTo>
                  <a:lnTo>
                    <a:pt x="42" y="18"/>
                  </a:lnTo>
                </a:path>
              </a:pathLst>
            </a:custGeom>
            <a:noFill/>
            <a:ln w="4763">
              <a:solidFill>
                <a:srgbClr val="000000"/>
              </a:solidFill>
              <a:round/>
              <a:headEnd/>
              <a:tailEnd/>
            </a:ln>
          </p:spPr>
          <p:txBody>
            <a:bodyPr/>
            <a:lstStyle/>
            <a:p>
              <a:endParaRPr lang="en-US"/>
            </a:p>
          </p:txBody>
        </p:sp>
        <p:sp>
          <p:nvSpPr>
            <p:cNvPr id="252" name="Freeform 250"/>
            <p:cNvSpPr>
              <a:spLocks/>
            </p:cNvSpPr>
            <p:nvPr/>
          </p:nvSpPr>
          <p:spPr bwMode="auto">
            <a:xfrm>
              <a:off x="1727200" y="3030538"/>
              <a:ext cx="107950" cy="84137"/>
            </a:xfrm>
            <a:custGeom>
              <a:avLst/>
              <a:gdLst>
                <a:gd name="T0" fmla="*/ 2147483647 w 81"/>
                <a:gd name="T1" fmla="*/ 2147483647 h 63"/>
                <a:gd name="T2" fmla="*/ 2147483647 w 81"/>
                <a:gd name="T3" fmla="*/ 2147483647 h 63"/>
                <a:gd name="T4" fmla="*/ 2147483647 w 81"/>
                <a:gd name="T5" fmla="*/ 2147483647 h 63"/>
                <a:gd name="T6" fmla="*/ 2147483647 w 81"/>
                <a:gd name="T7" fmla="*/ 2147483647 h 63"/>
                <a:gd name="T8" fmla="*/ 2147483647 w 81"/>
                <a:gd name="T9" fmla="*/ 2147483647 h 63"/>
                <a:gd name="T10" fmla="*/ 2147483647 w 81"/>
                <a:gd name="T11" fmla="*/ 2147483647 h 63"/>
                <a:gd name="T12" fmla="*/ 0 w 81"/>
                <a:gd name="T13" fmla="*/ 2147483647 h 63"/>
                <a:gd name="T14" fmla="*/ 0 w 81"/>
                <a:gd name="T15" fmla="*/ 2147483647 h 63"/>
                <a:gd name="T16" fmla="*/ 2147483647 w 81"/>
                <a:gd name="T17" fmla="*/ 2147483647 h 63"/>
                <a:gd name="T18" fmla="*/ 2147483647 w 81"/>
                <a:gd name="T19" fmla="*/ 2147483647 h 63"/>
                <a:gd name="T20" fmla="*/ 2147483647 w 81"/>
                <a:gd name="T21" fmla="*/ 2147483647 h 63"/>
                <a:gd name="T22" fmla="*/ 0 w 81"/>
                <a:gd name="T23" fmla="*/ 0 h 63"/>
                <a:gd name="T24" fmla="*/ 0 w 81"/>
                <a:gd name="T25" fmla="*/ 0 h 63"/>
                <a:gd name="T26" fmla="*/ 2147483647 w 81"/>
                <a:gd name="T27" fmla="*/ 0 h 63"/>
                <a:gd name="T28" fmla="*/ 2147483647 w 81"/>
                <a:gd name="T29" fmla="*/ 0 h 63"/>
                <a:gd name="T30" fmla="*/ 2147483647 w 81"/>
                <a:gd name="T31" fmla="*/ 2147483647 h 63"/>
                <a:gd name="T32" fmla="*/ 2147483647 w 81"/>
                <a:gd name="T33" fmla="*/ 2147483647 h 63"/>
                <a:gd name="T34" fmla="*/ 2147483647 w 81"/>
                <a:gd name="T35" fmla="*/ 2147483647 h 63"/>
                <a:gd name="T36" fmla="*/ 2147483647 w 81"/>
                <a:gd name="T37" fmla="*/ 2147483647 h 6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81"/>
                <a:gd name="T58" fmla="*/ 0 h 63"/>
                <a:gd name="T59" fmla="*/ 81 w 81"/>
                <a:gd name="T60" fmla="*/ 63 h 6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81" h="63">
                  <a:moveTo>
                    <a:pt x="81" y="32"/>
                  </a:moveTo>
                  <a:lnTo>
                    <a:pt x="67" y="42"/>
                  </a:lnTo>
                  <a:lnTo>
                    <a:pt x="53" y="53"/>
                  </a:lnTo>
                  <a:lnTo>
                    <a:pt x="42" y="56"/>
                  </a:lnTo>
                  <a:lnTo>
                    <a:pt x="32" y="60"/>
                  </a:lnTo>
                  <a:lnTo>
                    <a:pt x="18" y="60"/>
                  </a:lnTo>
                  <a:lnTo>
                    <a:pt x="0" y="63"/>
                  </a:lnTo>
                  <a:lnTo>
                    <a:pt x="11" y="46"/>
                  </a:lnTo>
                  <a:lnTo>
                    <a:pt x="14" y="32"/>
                  </a:lnTo>
                  <a:lnTo>
                    <a:pt x="11" y="14"/>
                  </a:lnTo>
                  <a:lnTo>
                    <a:pt x="0" y="0"/>
                  </a:lnTo>
                  <a:lnTo>
                    <a:pt x="18" y="0"/>
                  </a:lnTo>
                  <a:lnTo>
                    <a:pt x="32" y="0"/>
                  </a:lnTo>
                  <a:lnTo>
                    <a:pt x="42" y="4"/>
                  </a:lnTo>
                  <a:lnTo>
                    <a:pt x="53" y="7"/>
                  </a:lnTo>
                  <a:lnTo>
                    <a:pt x="67" y="18"/>
                  </a:lnTo>
                  <a:lnTo>
                    <a:pt x="81" y="32"/>
                  </a:lnTo>
                  <a:close/>
                </a:path>
              </a:pathLst>
            </a:custGeom>
            <a:solidFill>
              <a:srgbClr val="FFFFFF"/>
            </a:solidFill>
            <a:ln w="9525">
              <a:noFill/>
              <a:round/>
              <a:headEnd/>
              <a:tailEnd/>
            </a:ln>
          </p:spPr>
          <p:txBody>
            <a:bodyPr/>
            <a:lstStyle/>
            <a:p>
              <a:endParaRPr lang="en-US"/>
            </a:p>
          </p:txBody>
        </p:sp>
        <p:sp>
          <p:nvSpPr>
            <p:cNvPr id="253" name="Freeform 251"/>
            <p:cNvSpPr>
              <a:spLocks/>
            </p:cNvSpPr>
            <p:nvPr/>
          </p:nvSpPr>
          <p:spPr bwMode="auto">
            <a:xfrm>
              <a:off x="1727200" y="3030538"/>
              <a:ext cx="107950" cy="84137"/>
            </a:xfrm>
            <a:custGeom>
              <a:avLst/>
              <a:gdLst>
                <a:gd name="T0" fmla="*/ 2147483647 w 81"/>
                <a:gd name="T1" fmla="*/ 2147483647 h 63"/>
                <a:gd name="T2" fmla="*/ 2147483647 w 81"/>
                <a:gd name="T3" fmla="*/ 2147483647 h 63"/>
                <a:gd name="T4" fmla="*/ 2147483647 w 81"/>
                <a:gd name="T5" fmla="*/ 2147483647 h 63"/>
                <a:gd name="T6" fmla="*/ 2147483647 w 81"/>
                <a:gd name="T7" fmla="*/ 2147483647 h 63"/>
                <a:gd name="T8" fmla="*/ 2147483647 w 81"/>
                <a:gd name="T9" fmla="*/ 2147483647 h 63"/>
                <a:gd name="T10" fmla="*/ 2147483647 w 81"/>
                <a:gd name="T11" fmla="*/ 2147483647 h 63"/>
                <a:gd name="T12" fmla="*/ 0 w 81"/>
                <a:gd name="T13" fmla="*/ 2147483647 h 63"/>
                <a:gd name="T14" fmla="*/ 0 w 81"/>
                <a:gd name="T15" fmla="*/ 2147483647 h 63"/>
                <a:gd name="T16" fmla="*/ 2147483647 w 81"/>
                <a:gd name="T17" fmla="*/ 2147483647 h 63"/>
                <a:gd name="T18" fmla="*/ 2147483647 w 81"/>
                <a:gd name="T19" fmla="*/ 2147483647 h 63"/>
                <a:gd name="T20" fmla="*/ 2147483647 w 81"/>
                <a:gd name="T21" fmla="*/ 2147483647 h 63"/>
                <a:gd name="T22" fmla="*/ 0 w 81"/>
                <a:gd name="T23" fmla="*/ 0 h 63"/>
                <a:gd name="T24" fmla="*/ 0 w 81"/>
                <a:gd name="T25" fmla="*/ 0 h 63"/>
                <a:gd name="T26" fmla="*/ 2147483647 w 81"/>
                <a:gd name="T27" fmla="*/ 0 h 63"/>
                <a:gd name="T28" fmla="*/ 2147483647 w 81"/>
                <a:gd name="T29" fmla="*/ 0 h 63"/>
                <a:gd name="T30" fmla="*/ 2147483647 w 81"/>
                <a:gd name="T31" fmla="*/ 2147483647 h 63"/>
                <a:gd name="T32" fmla="*/ 2147483647 w 81"/>
                <a:gd name="T33" fmla="*/ 2147483647 h 63"/>
                <a:gd name="T34" fmla="*/ 2147483647 w 81"/>
                <a:gd name="T35" fmla="*/ 2147483647 h 63"/>
                <a:gd name="T36" fmla="*/ 2147483647 w 81"/>
                <a:gd name="T37" fmla="*/ 2147483647 h 6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81"/>
                <a:gd name="T58" fmla="*/ 0 h 63"/>
                <a:gd name="T59" fmla="*/ 81 w 81"/>
                <a:gd name="T60" fmla="*/ 63 h 6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81" h="63">
                  <a:moveTo>
                    <a:pt x="81" y="32"/>
                  </a:moveTo>
                  <a:lnTo>
                    <a:pt x="67" y="42"/>
                  </a:lnTo>
                  <a:lnTo>
                    <a:pt x="53" y="53"/>
                  </a:lnTo>
                  <a:lnTo>
                    <a:pt x="42" y="56"/>
                  </a:lnTo>
                  <a:lnTo>
                    <a:pt x="32" y="60"/>
                  </a:lnTo>
                  <a:lnTo>
                    <a:pt x="18" y="60"/>
                  </a:lnTo>
                  <a:lnTo>
                    <a:pt x="0" y="63"/>
                  </a:lnTo>
                  <a:lnTo>
                    <a:pt x="11" y="46"/>
                  </a:lnTo>
                  <a:lnTo>
                    <a:pt x="14" y="32"/>
                  </a:lnTo>
                  <a:lnTo>
                    <a:pt x="11" y="14"/>
                  </a:lnTo>
                  <a:lnTo>
                    <a:pt x="0" y="0"/>
                  </a:lnTo>
                  <a:lnTo>
                    <a:pt x="18" y="0"/>
                  </a:lnTo>
                  <a:lnTo>
                    <a:pt x="32" y="0"/>
                  </a:lnTo>
                  <a:lnTo>
                    <a:pt x="42" y="4"/>
                  </a:lnTo>
                  <a:lnTo>
                    <a:pt x="53" y="7"/>
                  </a:lnTo>
                  <a:lnTo>
                    <a:pt x="67" y="18"/>
                  </a:lnTo>
                  <a:lnTo>
                    <a:pt x="81" y="32"/>
                  </a:lnTo>
                </a:path>
              </a:pathLst>
            </a:custGeom>
            <a:noFill/>
            <a:ln w="4763">
              <a:solidFill>
                <a:srgbClr val="000000"/>
              </a:solidFill>
              <a:round/>
              <a:headEnd/>
              <a:tailEnd/>
            </a:ln>
          </p:spPr>
          <p:txBody>
            <a:bodyPr/>
            <a:lstStyle/>
            <a:p>
              <a:endParaRPr lang="en-US"/>
            </a:p>
          </p:txBody>
        </p:sp>
        <p:sp>
          <p:nvSpPr>
            <p:cNvPr id="254" name="Freeform 252"/>
            <p:cNvSpPr>
              <a:spLocks/>
            </p:cNvSpPr>
            <p:nvPr/>
          </p:nvSpPr>
          <p:spPr bwMode="auto">
            <a:xfrm>
              <a:off x="1835150" y="3059113"/>
              <a:ext cx="19050" cy="23812"/>
            </a:xfrm>
            <a:custGeom>
              <a:avLst/>
              <a:gdLst>
                <a:gd name="T0" fmla="*/ 2147483647 w 14"/>
                <a:gd name="T1" fmla="*/ 2147483647 h 18"/>
                <a:gd name="T2" fmla="*/ 2147483647 w 14"/>
                <a:gd name="T3" fmla="*/ 2147483647 h 18"/>
                <a:gd name="T4" fmla="*/ 2147483647 w 14"/>
                <a:gd name="T5" fmla="*/ 2147483647 h 18"/>
                <a:gd name="T6" fmla="*/ 2147483647 w 14"/>
                <a:gd name="T7" fmla="*/ 2147483647 h 18"/>
                <a:gd name="T8" fmla="*/ 2147483647 w 14"/>
                <a:gd name="T9" fmla="*/ 2147483647 h 18"/>
                <a:gd name="T10" fmla="*/ 0 w 14"/>
                <a:gd name="T11" fmla="*/ 2147483647 h 18"/>
                <a:gd name="T12" fmla="*/ 0 w 14"/>
                <a:gd name="T13" fmla="*/ 2147483647 h 18"/>
                <a:gd name="T14" fmla="*/ 2147483647 w 14"/>
                <a:gd name="T15" fmla="*/ 2147483647 h 18"/>
                <a:gd name="T16" fmla="*/ 2147483647 w 14"/>
                <a:gd name="T17" fmla="*/ 0 h 18"/>
                <a:gd name="T18" fmla="*/ 2147483647 w 14"/>
                <a:gd name="T19" fmla="*/ 0 h 18"/>
                <a:gd name="T20" fmla="*/ 2147483647 w 14"/>
                <a:gd name="T21" fmla="*/ 2147483647 h 18"/>
                <a:gd name="T22" fmla="*/ 2147483647 w 14"/>
                <a:gd name="T23" fmla="*/ 2147483647 h 1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4"/>
                <a:gd name="T37" fmla="*/ 0 h 18"/>
                <a:gd name="T38" fmla="*/ 14 w 14"/>
                <a:gd name="T39" fmla="*/ 18 h 1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4" h="18">
                  <a:moveTo>
                    <a:pt x="14" y="11"/>
                  </a:moveTo>
                  <a:lnTo>
                    <a:pt x="14" y="14"/>
                  </a:lnTo>
                  <a:lnTo>
                    <a:pt x="7" y="18"/>
                  </a:lnTo>
                  <a:lnTo>
                    <a:pt x="3" y="14"/>
                  </a:lnTo>
                  <a:lnTo>
                    <a:pt x="0" y="11"/>
                  </a:lnTo>
                  <a:lnTo>
                    <a:pt x="3" y="4"/>
                  </a:lnTo>
                  <a:lnTo>
                    <a:pt x="7" y="0"/>
                  </a:lnTo>
                  <a:lnTo>
                    <a:pt x="14" y="4"/>
                  </a:lnTo>
                  <a:lnTo>
                    <a:pt x="14" y="11"/>
                  </a:lnTo>
                  <a:close/>
                </a:path>
              </a:pathLst>
            </a:custGeom>
            <a:solidFill>
              <a:srgbClr val="FFFFFF"/>
            </a:solidFill>
            <a:ln w="9525">
              <a:noFill/>
              <a:round/>
              <a:headEnd/>
              <a:tailEnd/>
            </a:ln>
          </p:spPr>
          <p:txBody>
            <a:bodyPr/>
            <a:lstStyle/>
            <a:p>
              <a:endParaRPr lang="en-US"/>
            </a:p>
          </p:txBody>
        </p:sp>
        <p:sp>
          <p:nvSpPr>
            <p:cNvPr id="255" name="Freeform 253"/>
            <p:cNvSpPr>
              <a:spLocks/>
            </p:cNvSpPr>
            <p:nvPr/>
          </p:nvSpPr>
          <p:spPr bwMode="auto">
            <a:xfrm>
              <a:off x="1835150" y="3059113"/>
              <a:ext cx="19050" cy="23812"/>
            </a:xfrm>
            <a:custGeom>
              <a:avLst/>
              <a:gdLst>
                <a:gd name="T0" fmla="*/ 2147483647 w 14"/>
                <a:gd name="T1" fmla="*/ 2147483647 h 18"/>
                <a:gd name="T2" fmla="*/ 2147483647 w 14"/>
                <a:gd name="T3" fmla="*/ 2147483647 h 18"/>
                <a:gd name="T4" fmla="*/ 2147483647 w 14"/>
                <a:gd name="T5" fmla="*/ 2147483647 h 18"/>
                <a:gd name="T6" fmla="*/ 2147483647 w 14"/>
                <a:gd name="T7" fmla="*/ 2147483647 h 18"/>
                <a:gd name="T8" fmla="*/ 2147483647 w 14"/>
                <a:gd name="T9" fmla="*/ 2147483647 h 18"/>
                <a:gd name="T10" fmla="*/ 0 w 14"/>
                <a:gd name="T11" fmla="*/ 2147483647 h 18"/>
                <a:gd name="T12" fmla="*/ 0 w 14"/>
                <a:gd name="T13" fmla="*/ 2147483647 h 18"/>
                <a:gd name="T14" fmla="*/ 2147483647 w 14"/>
                <a:gd name="T15" fmla="*/ 2147483647 h 18"/>
                <a:gd name="T16" fmla="*/ 2147483647 w 14"/>
                <a:gd name="T17" fmla="*/ 0 h 18"/>
                <a:gd name="T18" fmla="*/ 2147483647 w 14"/>
                <a:gd name="T19" fmla="*/ 0 h 18"/>
                <a:gd name="T20" fmla="*/ 2147483647 w 14"/>
                <a:gd name="T21" fmla="*/ 2147483647 h 18"/>
                <a:gd name="T22" fmla="*/ 2147483647 w 14"/>
                <a:gd name="T23" fmla="*/ 2147483647 h 1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4"/>
                <a:gd name="T37" fmla="*/ 0 h 18"/>
                <a:gd name="T38" fmla="*/ 14 w 14"/>
                <a:gd name="T39" fmla="*/ 18 h 1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4" h="18">
                  <a:moveTo>
                    <a:pt x="14" y="11"/>
                  </a:moveTo>
                  <a:lnTo>
                    <a:pt x="14" y="14"/>
                  </a:lnTo>
                  <a:lnTo>
                    <a:pt x="7" y="18"/>
                  </a:lnTo>
                  <a:lnTo>
                    <a:pt x="3" y="14"/>
                  </a:lnTo>
                  <a:lnTo>
                    <a:pt x="0" y="11"/>
                  </a:lnTo>
                  <a:lnTo>
                    <a:pt x="3" y="4"/>
                  </a:lnTo>
                  <a:lnTo>
                    <a:pt x="7" y="0"/>
                  </a:lnTo>
                  <a:lnTo>
                    <a:pt x="14" y="4"/>
                  </a:lnTo>
                  <a:lnTo>
                    <a:pt x="14" y="11"/>
                  </a:lnTo>
                </a:path>
              </a:pathLst>
            </a:custGeom>
            <a:noFill/>
            <a:ln w="4763">
              <a:solidFill>
                <a:srgbClr val="000000"/>
              </a:solidFill>
              <a:round/>
              <a:headEnd/>
              <a:tailEnd/>
            </a:ln>
          </p:spPr>
          <p:txBody>
            <a:bodyPr/>
            <a:lstStyle/>
            <a:p>
              <a:endParaRPr lang="en-US"/>
            </a:p>
          </p:txBody>
        </p:sp>
        <p:sp>
          <p:nvSpPr>
            <p:cNvPr id="256" name="Line 257"/>
            <p:cNvSpPr>
              <a:spLocks noChangeShapeType="1"/>
            </p:cNvSpPr>
            <p:nvPr/>
          </p:nvSpPr>
          <p:spPr bwMode="auto">
            <a:xfrm flipV="1">
              <a:off x="1676400" y="3049588"/>
              <a:ext cx="41275" cy="42862"/>
            </a:xfrm>
            <a:prstGeom prst="line">
              <a:avLst/>
            </a:prstGeom>
            <a:noFill/>
            <a:ln w="4763">
              <a:solidFill>
                <a:srgbClr val="000000"/>
              </a:solidFill>
              <a:round/>
              <a:headEnd/>
              <a:tailEnd/>
            </a:ln>
          </p:spPr>
          <p:txBody>
            <a:bodyPr/>
            <a:lstStyle/>
            <a:p>
              <a:endParaRPr lang="en-US"/>
            </a:p>
          </p:txBody>
        </p:sp>
      </p:grpSp>
      <p:sp>
        <p:nvSpPr>
          <p:cNvPr id="257" name="Line 59"/>
          <p:cNvSpPr>
            <a:spLocks noChangeShapeType="1"/>
          </p:cNvSpPr>
          <p:nvPr/>
        </p:nvSpPr>
        <p:spPr bwMode="auto">
          <a:xfrm flipH="1">
            <a:off x="2727400" y="3327400"/>
            <a:ext cx="85725" cy="0"/>
          </a:xfrm>
          <a:prstGeom prst="line">
            <a:avLst/>
          </a:prstGeom>
          <a:noFill/>
          <a:ln w="4763">
            <a:solidFill>
              <a:srgbClr val="000000"/>
            </a:solidFill>
            <a:round/>
            <a:headEnd/>
            <a:tailEnd/>
          </a:ln>
        </p:spPr>
        <p:txBody>
          <a:bodyPr/>
          <a:lstStyle/>
          <a:p>
            <a:endParaRPr lang="en-US"/>
          </a:p>
        </p:txBody>
      </p:sp>
      <p:sp>
        <p:nvSpPr>
          <p:cNvPr id="258" name="Freeform 257"/>
          <p:cNvSpPr>
            <a:spLocks/>
          </p:cNvSpPr>
          <p:nvPr/>
        </p:nvSpPr>
        <p:spPr bwMode="auto">
          <a:xfrm>
            <a:off x="2775026" y="3311525"/>
            <a:ext cx="53468" cy="31525"/>
          </a:xfrm>
          <a:custGeom>
            <a:avLst/>
            <a:gdLst>
              <a:gd name="T0" fmla="*/ 2147483647 w 42"/>
              <a:gd name="T1" fmla="*/ 2147483647 h 28"/>
              <a:gd name="T2" fmla="*/ 0 w 42"/>
              <a:gd name="T3" fmla="*/ 0 h 28"/>
              <a:gd name="T4" fmla="*/ 0 w 42"/>
              <a:gd name="T5" fmla="*/ 0 h 28"/>
              <a:gd name="T6" fmla="*/ 2147483647 w 42"/>
              <a:gd name="T7" fmla="*/ 2147483647 h 28"/>
              <a:gd name="T8" fmla="*/ 2147483647 w 42"/>
              <a:gd name="T9" fmla="*/ 2147483647 h 28"/>
              <a:gd name="T10" fmla="*/ 0 w 42"/>
              <a:gd name="T11" fmla="*/ 2147483647 h 28"/>
              <a:gd name="T12" fmla="*/ 0 w 42"/>
              <a:gd name="T13" fmla="*/ 2147483647 h 28"/>
              <a:gd name="T14" fmla="*/ 2147483647 w 42"/>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28"/>
              <a:gd name="T26" fmla="*/ 42 w 42"/>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28">
                <a:moveTo>
                  <a:pt x="42" y="14"/>
                </a:moveTo>
                <a:lnTo>
                  <a:pt x="0" y="0"/>
                </a:lnTo>
                <a:lnTo>
                  <a:pt x="21" y="14"/>
                </a:lnTo>
                <a:lnTo>
                  <a:pt x="0" y="28"/>
                </a:lnTo>
                <a:lnTo>
                  <a:pt x="42" y="14"/>
                </a:lnTo>
              </a:path>
            </a:pathLst>
          </a:custGeom>
          <a:noFill/>
          <a:ln w="4763">
            <a:solidFill>
              <a:srgbClr val="000000"/>
            </a:solidFill>
            <a:round/>
            <a:headEnd/>
            <a:tailEnd/>
          </a:ln>
        </p:spPr>
        <p:txBody>
          <a:bodyPr/>
          <a:lstStyle/>
          <a:p>
            <a:endParaRPr lang="en-US"/>
          </a:p>
        </p:txBody>
      </p:sp>
      <p:sp>
        <p:nvSpPr>
          <p:cNvPr id="259" name="Rectangle 258"/>
          <p:cNvSpPr>
            <a:spLocks noChangeArrowheads="1"/>
          </p:cNvSpPr>
          <p:nvPr/>
        </p:nvSpPr>
        <p:spPr bwMode="auto">
          <a:xfrm>
            <a:off x="2867101" y="3276600"/>
            <a:ext cx="84960" cy="92333"/>
          </a:xfrm>
          <a:prstGeom prst="rect">
            <a:avLst/>
          </a:prstGeom>
          <a:noFill/>
          <a:ln w="9525">
            <a:noFill/>
            <a:miter lim="800000"/>
            <a:headEnd/>
            <a:tailEnd/>
          </a:ln>
        </p:spPr>
        <p:txBody>
          <a:bodyPr wrap="none" lIns="0" tIns="0" rIns="0" bIns="0">
            <a:spAutoFit/>
          </a:bodyPr>
          <a:lstStyle/>
          <a:p>
            <a:pPr eaLnBrk="0" hangingPunct="0"/>
            <a:r>
              <a:rPr lang="en-US" sz="600" b="0" dirty="0">
                <a:solidFill>
                  <a:srgbClr val="000000"/>
                </a:solidFill>
              </a:rPr>
              <a:t>JT</a:t>
            </a:r>
            <a:endParaRPr lang="en-US" b="0" dirty="0"/>
          </a:p>
        </p:txBody>
      </p:sp>
      <p:sp>
        <p:nvSpPr>
          <p:cNvPr id="260" name="Freeform 50"/>
          <p:cNvSpPr>
            <a:spLocks/>
          </p:cNvSpPr>
          <p:nvPr/>
        </p:nvSpPr>
        <p:spPr bwMode="auto">
          <a:xfrm>
            <a:off x="1060526" y="982666"/>
            <a:ext cx="38100" cy="55563"/>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noFill/>
            <a:round/>
            <a:headEnd/>
            <a:tailEnd/>
          </a:ln>
        </p:spPr>
        <p:txBody>
          <a:bodyPr/>
          <a:lstStyle/>
          <a:p>
            <a:endParaRPr lang="en-US" sz="2000"/>
          </a:p>
        </p:txBody>
      </p:sp>
      <p:sp>
        <p:nvSpPr>
          <p:cNvPr id="261" name="Freeform 51"/>
          <p:cNvSpPr>
            <a:spLocks/>
          </p:cNvSpPr>
          <p:nvPr/>
        </p:nvSpPr>
        <p:spPr bwMode="auto">
          <a:xfrm>
            <a:off x="1060526" y="982666"/>
            <a:ext cx="38100" cy="55563"/>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000000"/>
            </a:solidFill>
            <a:round/>
            <a:headEnd/>
            <a:tailEnd/>
          </a:ln>
        </p:spPr>
        <p:txBody>
          <a:bodyPr/>
          <a:lstStyle/>
          <a:p>
            <a:endParaRPr lang="en-US" sz="2000"/>
          </a:p>
        </p:txBody>
      </p:sp>
      <p:sp>
        <p:nvSpPr>
          <p:cNvPr id="262" name="Rectangle 66"/>
          <p:cNvSpPr>
            <a:spLocks noChangeArrowheads="1"/>
          </p:cNvSpPr>
          <p:nvPr/>
        </p:nvSpPr>
        <p:spPr bwMode="auto">
          <a:xfrm>
            <a:off x="28578" y="1028704"/>
            <a:ext cx="291747" cy="107722"/>
          </a:xfrm>
          <a:prstGeom prst="rect">
            <a:avLst/>
          </a:prstGeom>
          <a:noFill/>
          <a:ln w="9525">
            <a:noFill/>
            <a:miter lim="800000"/>
            <a:headEnd/>
            <a:tailEnd/>
          </a:ln>
        </p:spPr>
        <p:txBody>
          <a:bodyPr wrap="none" lIns="0" tIns="0" rIns="0" bIns="0">
            <a:spAutoFit/>
          </a:bodyPr>
          <a:lstStyle/>
          <a:p>
            <a:pPr eaLnBrk="0" hangingPunct="0"/>
            <a:r>
              <a:rPr lang="en-US" sz="700" b="0" dirty="0">
                <a:solidFill>
                  <a:srgbClr val="000000"/>
                </a:solidFill>
              </a:rPr>
              <a:t>PCSEL</a:t>
            </a:r>
            <a:endParaRPr lang="en-US" sz="2000" b="0" dirty="0"/>
          </a:p>
        </p:txBody>
      </p:sp>
      <p:sp>
        <p:nvSpPr>
          <p:cNvPr id="263" name="Line 67"/>
          <p:cNvSpPr>
            <a:spLocks noChangeShapeType="1"/>
          </p:cNvSpPr>
          <p:nvPr/>
        </p:nvSpPr>
        <p:spPr bwMode="auto">
          <a:xfrm flipH="1">
            <a:off x="335039" y="1076329"/>
            <a:ext cx="109537" cy="1587"/>
          </a:xfrm>
          <a:prstGeom prst="line">
            <a:avLst/>
          </a:prstGeom>
          <a:noFill/>
          <a:ln w="4763">
            <a:solidFill>
              <a:srgbClr val="000000"/>
            </a:solidFill>
            <a:round/>
            <a:headEnd/>
            <a:tailEnd/>
          </a:ln>
        </p:spPr>
        <p:txBody>
          <a:bodyPr/>
          <a:lstStyle/>
          <a:p>
            <a:endParaRPr lang="en-US" sz="2000"/>
          </a:p>
        </p:txBody>
      </p:sp>
      <p:sp>
        <p:nvSpPr>
          <p:cNvPr id="264" name="Freeform 68"/>
          <p:cNvSpPr>
            <a:spLocks/>
          </p:cNvSpPr>
          <p:nvPr/>
        </p:nvSpPr>
        <p:spPr bwMode="auto">
          <a:xfrm>
            <a:off x="387426" y="1057279"/>
            <a:ext cx="57150" cy="38100"/>
          </a:xfrm>
          <a:custGeom>
            <a:avLst/>
            <a:gdLst>
              <a:gd name="T0" fmla="*/ 2147483647 w 42"/>
              <a:gd name="T1" fmla="*/ 2147483647 h 28"/>
              <a:gd name="T2" fmla="*/ 0 w 42"/>
              <a:gd name="T3" fmla="*/ 0 h 28"/>
              <a:gd name="T4" fmla="*/ 0 w 42"/>
              <a:gd name="T5" fmla="*/ 0 h 28"/>
              <a:gd name="T6" fmla="*/ 2147483647 w 42"/>
              <a:gd name="T7" fmla="*/ 2147483647 h 28"/>
              <a:gd name="T8" fmla="*/ 2147483647 w 42"/>
              <a:gd name="T9" fmla="*/ 2147483647 h 28"/>
              <a:gd name="T10" fmla="*/ 0 w 42"/>
              <a:gd name="T11" fmla="*/ 2147483647 h 28"/>
              <a:gd name="T12" fmla="*/ 0 w 42"/>
              <a:gd name="T13" fmla="*/ 2147483647 h 28"/>
              <a:gd name="T14" fmla="*/ 2147483647 w 42"/>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28"/>
              <a:gd name="T26" fmla="*/ 42 w 42"/>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28">
                <a:moveTo>
                  <a:pt x="42" y="14"/>
                </a:moveTo>
                <a:lnTo>
                  <a:pt x="0" y="0"/>
                </a:lnTo>
                <a:lnTo>
                  <a:pt x="21" y="14"/>
                </a:lnTo>
                <a:lnTo>
                  <a:pt x="0" y="28"/>
                </a:lnTo>
                <a:lnTo>
                  <a:pt x="42" y="14"/>
                </a:lnTo>
                <a:close/>
              </a:path>
            </a:pathLst>
          </a:custGeom>
          <a:solidFill>
            <a:srgbClr val="000000"/>
          </a:solidFill>
          <a:ln w="9525">
            <a:noFill/>
            <a:round/>
            <a:headEnd/>
            <a:tailEnd/>
          </a:ln>
        </p:spPr>
        <p:txBody>
          <a:bodyPr/>
          <a:lstStyle/>
          <a:p>
            <a:endParaRPr lang="en-US" sz="2000"/>
          </a:p>
        </p:txBody>
      </p:sp>
      <p:sp>
        <p:nvSpPr>
          <p:cNvPr id="265" name="Freeform 69"/>
          <p:cNvSpPr>
            <a:spLocks/>
          </p:cNvSpPr>
          <p:nvPr/>
        </p:nvSpPr>
        <p:spPr bwMode="auto">
          <a:xfrm>
            <a:off x="387426" y="1057279"/>
            <a:ext cx="57150" cy="38100"/>
          </a:xfrm>
          <a:custGeom>
            <a:avLst/>
            <a:gdLst>
              <a:gd name="T0" fmla="*/ 2147483647 w 42"/>
              <a:gd name="T1" fmla="*/ 2147483647 h 28"/>
              <a:gd name="T2" fmla="*/ 0 w 42"/>
              <a:gd name="T3" fmla="*/ 0 h 28"/>
              <a:gd name="T4" fmla="*/ 0 w 42"/>
              <a:gd name="T5" fmla="*/ 0 h 28"/>
              <a:gd name="T6" fmla="*/ 2147483647 w 42"/>
              <a:gd name="T7" fmla="*/ 2147483647 h 28"/>
              <a:gd name="T8" fmla="*/ 2147483647 w 42"/>
              <a:gd name="T9" fmla="*/ 2147483647 h 28"/>
              <a:gd name="T10" fmla="*/ 0 w 42"/>
              <a:gd name="T11" fmla="*/ 2147483647 h 28"/>
              <a:gd name="T12" fmla="*/ 0 w 42"/>
              <a:gd name="T13" fmla="*/ 2147483647 h 28"/>
              <a:gd name="T14" fmla="*/ 2147483647 w 42"/>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28"/>
              <a:gd name="T26" fmla="*/ 42 w 42"/>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28">
                <a:moveTo>
                  <a:pt x="42" y="14"/>
                </a:moveTo>
                <a:lnTo>
                  <a:pt x="0" y="0"/>
                </a:lnTo>
                <a:lnTo>
                  <a:pt x="21" y="14"/>
                </a:lnTo>
                <a:lnTo>
                  <a:pt x="0" y="28"/>
                </a:lnTo>
                <a:lnTo>
                  <a:pt x="42" y="14"/>
                </a:lnTo>
              </a:path>
            </a:pathLst>
          </a:custGeom>
          <a:noFill/>
          <a:ln w="4763">
            <a:solidFill>
              <a:srgbClr val="000000"/>
            </a:solidFill>
            <a:round/>
            <a:headEnd/>
            <a:tailEnd/>
          </a:ln>
        </p:spPr>
        <p:txBody>
          <a:bodyPr/>
          <a:lstStyle/>
          <a:p>
            <a:endParaRPr lang="en-US" sz="2000"/>
          </a:p>
        </p:txBody>
      </p:sp>
      <p:sp>
        <p:nvSpPr>
          <p:cNvPr id="266" name="Line 73"/>
          <p:cNvSpPr>
            <a:spLocks noChangeShapeType="1"/>
          </p:cNvSpPr>
          <p:nvPr/>
        </p:nvSpPr>
        <p:spPr bwMode="auto">
          <a:xfrm flipV="1">
            <a:off x="781126" y="908054"/>
            <a:ext cx="1588" cy="125412"/>
          </a:xfrm>
          <a:prstGeom prst="line">
            <a:avLst/>
          </a:prstGeom>
          <a:noFill/>
          <a:ln w="4763">
            <a:solidFill>
              <a:srgbClr val="000000"/>
            </a:solidFill>
            <a:round/>
            <a:headEnd/>
            <a:tailEnd/>
          </a:ln>
        </p:spPr>
        <p:txBody>
          <a:bodyPr/>
          <a:lstStyle/>
          <a:p>
            <a:endParaRPr lang="en-US" sz="2000"/>
          </a:p>
        </p:txBody>
      </p:sp>
      <p:sp>
        <p:nvSpPr>
          <p:cNvPr id="267" name="Freeform 74"/>
          <p:cNvSpPr>
            <a:spLocks/>
          </p:cNvSpPr>
          <p:nvPr/>
        </p:nvSpPr>
        <p:spPr bwMode="auto">
          <a:xfrm>
            <a:off x="762076" y="976316"/>
            <a:ext cx="38100" cy="57150"/>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noFill/>
            <a:round/>
            <a:headEnd/>
            <a:tailEnd/>
          </a:ln>
        </p:spPr>
        <p:txBody>
          <a:bodyPr/>
          <a:lstStyle/>
          <a:p>
            <a:endParaRPr lang="en-US" sz="2000"/>
          </a:p>
        </p:txBody>
      </p:sp>
      <p:sp>
        <p:nvSpPr>
          <p:cNvPr id="268" name="Freeform 75"/>
          <p:cNvSpPr>
            <a:spLocks/>
          </p:cNvSpPr>
          <p:nvPr/>
        </p:nvSpPr>
        <p:spPr bwMode="auto">
          <a:xfrm>
            <a:off x="762076" y="976316"/>
            <a:ext cx="38100" cy="57150"/>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000000"/>
            </a:solidFill>
            <a:round/>
            <a:headEnd/>
            <a:tailEnd/>
          </a:ln>
        </p:spPr>
        <p:txBody>
          <a:bodyPr/>
          <a:lstStyle/>
          <a:p>
            <a:endParaRPr lang="en-US" sz="2000"/>
          </a:p>
        </p:txBody>
      </p:sp>
      <p:sp>
        <p:nvSpPr>
          <p:cNvPr id="269" name="Rectangle 76"/>
          <p:cNvSpPr>
            <a:spLocks noChangeArrowheads="1"/>
          </p:cNvSpPr>
          <p:nvPr/>
        </p:nvSpPr>
        <p:spPr bwMode="auto">
          <a:xfrm>
            <a:off x="738264" y="812802"/>
            <a:ext cx="99386" cy="107722"/>
          </a:xfrm>
          <a:prstGeom prst="rect">
            <a:avLst/>
          </a:prstGeom>
          <a:noFill/>
          <a:ln w="9525">
            <a:noFill/>
            <a:miter lim="800000"/>
            <a:headEnd/>
            <a:tailEnd/>
          </a:ln>
        </p:spPr>
        <p:txBody>
          <a:bodyPr wrap="none" lIns="0" tIns="0" rIns="0" bIns="0">
            <a:spAutoFit/>
          </a:bodyPr>
          <a:lstStyle/>
          <a:p>
            <a:pPr eaLnBrk="0" hangingPunct="0"/>
            <a:r>
              <a:rPr lang="en-US" sz="700" b="0" dirty="0">
                <a:solidFill>
                  <a:srgbClr val="000000"/>
                </a:solidFill>
              </a:rPr>
              <a:t>JT</a:t>
            </a:r>
            <a:endParaRPr lang="en-US" sz="2000" b="0" dirty="0"/>
          </a:p>
        </p:txBody>
      </p:sp>
      <p:sp>
        <p:nvSpPr>
          <p:cNvPr id="270" name="Freeform 109"/>
          <p:cNvSpPr>
            <a:spLocks/>
          </p:cNvSpPr>
          <p:nvPr/>
        </p:nvSpPr>
        <p:spPr bwMode="auto">
          <a:xfrm>
            <a:off x="420764" y="1033466"/>
            <a:ext cx="715962" cy="84138"/>
          </a:xfrm>
          <a:custGeom>
            <a:avLst/>
            <a:gdLst>
              <a:gd name="T0" fmla="*/ 0 w 535"/>
              <a:gd name="T1" fmla="*/ 0 h 63"/>
              <a:gd name="T2" fmla="*/ 2147483647 w 535"/>
              <a:gd name="T3" fmla="*/ 0 h 63"/>
              <a:gd name="T4" fmla="*/ 2147483647 w 535"/>
              <a:gd name="T5" fmla="*/ 2147483647 h 63"/>
              <a:gd name="T6" fmla="*/ 2147483647 w 535"/>
              <a:gd name="T7" fmla="*/ 2147483647 h 63"/>
              <a:gd name="T8" fmla="*/ 0 w 535"/>
              <a:gd name="T9" fmla="*/ 0 h 63"/>
              <a:gd name="T10" fmla="*/ 0 60000 65536"/>
              <a:gd name="T11" fmla="*/ 0 60000 65536"/>
              <a:gd name="T12" fmla="*/ 0 60000 65536"/>
              <a:gd name="T13" fmla="*/ 0 60000 65536"/>
              <a:gd name="T14" fmla="*/ 0 60000 65536"/>
              <a:gd name="T15" fmla="*/ 0 w 535"/>
              <a:gd name="T16" fmla="*/ 0 h 63"/>
              <a:gd name="T17" fmla="*/ 535 w 535"/>
              <a:gd name="T18" fmla="*/ 63 h 63"/>
            </a:gdLst>
            <a:ahLst/>
            <a:cxnLst>
              <a:cxn ang="T10">
                <a:pos x="T0" y="T1"/>
              </a:cxn>
              <a:cxn ang="T11">
                <a:pos x="T2" y="T3"/>
              </a:cxn>
              <a:cxn ang="T12">
                <a:pos x="T4" y="T5"/>
              </a:cxn>
              <a:cxn ang="T13">
                <a:pos x="T6" y="T7"/>
              </a:cxn>
              <a:cxn ang="T14">
                <a:pos x="T8" y="T9"/>
              </a:cxn>
            </a:cxnLst>
            <a:rect l="T15" t="T16" r="T17" b="T18"/>
            <a:pathLst>
              <a:path w="535" h="63">
                <a:moveTo>
                  <a:pt x="0" y="0"/>
                </a:moveTo>
                <a:lnTo>
                  <a:pt x="535" y="0"/>
                </a:lnTo>
                <a:lnTo>
                  <a:pt x="504" y="63"/>
                </a:lnTo>
                <a:lnTo>
                  <a:pt x="32" y="63"/>
                </a:lnTo>
                <a:lnTo>
                  <a:pt x="0" y="0"/>
                </a:lnTo>
              </a:path>
            </a:pathLst>
          </a:custGeom>
          <a:noFill/>
          <a:ln w="11113">
            <a:solidFill>
              <a:srgbClr val="000000"/>
            </a:solidFill>
            <a:round/>
            <a:headEnd/>
            <a:tailEnd/>
          </a:ln>
        </p:spPr>
        <p:txBody>
          <a:bodyPr/>
          <a:lstStyle/>
          <a:p>
            <a:endParaRPr lang="en-US" sz="2000"/>
          </a:p>
        </p:txBody>
      </p:sp>
      <p:sp>
        <p:nvSpPr>
          <p:cNvPr id="271" name="Freeform 111"/>
          <p:cNvSpPr>
            <a:spLocks/>
          </p:cNvSpPr>
          <p:nvPr/>
        </p:nvSpPr>
        <p:spPr bwMode="auto">
          <a:xfrm>
            <a:off x="466801" y="976316"/>
            <a:ext cx="38100" cy="57150"/>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noFill/>
            <a:round/>
            <a:headEnd/>
            <a:tailEnd/>
          </a:ln>
        </p:spPr>
        <p:txBody>
          <a:bodyPr/>
          <a:lstStyle/>
          <a:p>
            <a:endParaRPr lang="en-US" sz="2000"/>
          </a:p>
        </p:txBody>
      </p:sp>
      <p:sp>
        <p:nvSpPr>
          <p:cNvPr id="272" name="Freeform 112"/>
          <p:cNvSpPr>
            <a:spLocks/>
          </p:cNvSpPr>
          <p:nvPr/>
        </p:nvSpPr>
        <p:spPr bwMode="auto">
          <a:xfrm>
            <a:off x="466801" y="976316"/>
            <a:ext cx="38100" cy="57150"/>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000000"/>
            </a:solidFill>
            <a:round/>
            <a:headEnd/>
            <a:tailEnd/>
          </a:ln>
        </p:spPr>
        <p:txBody>
          <a:bodyPr/>
          <a:lstStyle/>
          <a:p>
            <a:endParaRPr lang="en-US" sz="2000"/>
          </a:p>
        </p:txBody>
      </p:sp>
      <p:sp>
        <p:nvSpPr>
          <p:cNvPr id="273" name="Freeform 114"/>
          <p:cNvSpPr>
            <a:spLocks/>
          </p:cNvSpPr>
          <p:nvPr/>
        </p:nvSpPr>
        <p:spPr bwMode="auto">
          <a:xfrm>
            <a:off x="612851" y="976316"/>
            <a:ext cx="41275" cy="57150"/>
          </a:xfrm>
          <a:custGeom>
            <a:avLst/>
            <a:gdLst>
              <a:gd name="T0" fmla="*/ 2147483647 w 31"/>
              <a:gd name="T1" fmla="*/ 2147483647 h 42"/>
              <a:gd name="T2" fmla="*/ 2147483647 w 31"/>
              <a:gd name="T3" fmla="*/ 0 h 42"/>
              <a:gd name="T4" fmla="*/ 2147483647 w 31"/>
              <a:gd name="T5" fmla="*/ 0 h 42"/>
              <a:gd name="T6" fmla="*/ 2147483647 w 31"/>
              <a:gd name="T7" fmla="*/ 2147483647 h 42"/>
              <a:gd name="T8" fmla="*/ 2147483647 w 31"/>
              <a:gd name="T9" fmla="*/ 2147483647 h 42"/>
              <a:gd name="T10" fmla="*/ 0 w 31"/>
              <a:gd name="T11" fmla="*/ 0 h 42"/>
              <a:gd name="T12" fmla="*/ 0 w 31"/>
              <a:gd name="T13" fmla="*/ 0 h 42"/>
              <a:gd name="T14" fmla="*/ 2147483647 w 31"/>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42"/>
              <a:gd name="T26" fmla="*/ 31 w 31"/>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42">
                <a:moveTo>
                  <a:pt x="14" y="42"/>
                </a:moveTo>
                <a:lnTo>
                  <a:pt x="31" y="0"/>
                </a:lnTo>
                <a:lnTo>
                  <a:pt x="14" y="21"/>
                </a:lnTo>
                <a:lnTo>
                  <a:pt x="0" y="0"/>
                </a:lnTo>
                <a:lnTo>
                  <a:pt x="14" y="42"/>
                </a:lnTo>
                <a:close/>
              </a:path>
            </a:pathLst>
          </a:custGeom>
          <a:solidFill>
            <a:srgbClr val="000000"/>
          </a:solidFill>
          <a:ln w="9525">
            <a:noFill/>
            <a:round/>
            <a:headEnd/>
            <a:tailEnd/>
          </a:ln>
        </p:spPr>
        <p:txBody>
          <a:bodyPr/>
          <a:lstStyle/>
          <a:p>
            <a:endParaRPr lang="en-US" sz="2000"/>
          </a:p>
        </p:txBody>
      </p:sp>
      <p:sp>
        <p:nvSpPr>
          <p:cNvPr id="274" name="Freeform 115"/>
          <p:cNvSpPr>
            <a:spLocks/>
          </p:cNvSpPr>
          <p:nvPr/>
        </p:nvSpPr>
        <p:spPr bwMode="auto">
          <a:xfrm>
            <a:off x="612851" y="976316"/>
            <a:ext cx="41275" cy="57150"/>
          </a:xfrm>
          <a:custGeom>
            <a:avLst/>
            <a:gdLst>
              <a:gd name="T0" fmla="*/ 2147483647 w 31"/>
              <a:gd name="T1" fmla="*/ 2147483647 h 42"/>
              <a:gd name="T2" fmla="*/ 2147483647 w 31"/>
              <a:gd name="T3" fmla="*/ 0 h 42"/>
              <a:gd name="T4" fmla="*/ 2147483647 w 31"/>
              <a:gd name="T5" fmla="*/ 0 h 42"/>
              <a:gd name="T6" fmla="*/ 2147483647 w 31"/>
              <a:gd name="T7" fmla="*/ 2147483647 h 42"/>
              <a:gd name="T8" fmla="*/ 2147483647 w 31"/>
              <a:gd name="T9" fmla="*/ 2147483647 h 42"/>
              <a:gd name="T10" fmla="*/ 0 w 31"/>
              <a:gd name="T11" fmla="*/ 0 h 42"/>
              <a:gd name="T12" fmla="*/ 0 w 31"/>
              <a:gd name="T13" fmla="*/ 0 h 42"/>
              <a:gd name="T14" fmla="*/ 2147483647 w 31"/>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42"/>
              <a:gd name="T26" fmla="*/ 31 w 31"/>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42">
                <a:moveTo>
                  <a:pt x="14" y="42"/>
                </a:moveTo>
                <a:lnTo>
                  <a:pt x="31" y="0"/>
                </a:lnTo>
                <a:lnTo>
                  <a:pt x="14" y="21"/>
                </a:lnTo>
                <a:lnTo>
                  <a:pt x="0" y="0"/>
                </a:lnTo>
                <a:lnTo>
                  <a:pt x="14" y="42"/>
                </a:lnTo>
              </a:path>
            </a:pathLst>
          </a:custGeom>
          <a:noFill/>
          <a:ln w="4763">
            <a:solidFill>
              <a:schemeClr val="tx1"/>
            </a:solidFill>
            <a:round/>
            <a:headEnd/>
            <a:tailEnd/>
          </a:ln>
        </p:spPr>
        <p:txBody>
          <a:bodyPr/>
          <a:lstStyle/>
          <a:p>
            <a:endParaRPr lang="en-US" sz="2000"/>
          </a:p>
        </p:txBody>
      </p:sp>
      <p:sp>
        <p:nvSpPr>
          <p:cNvPr id="275" name="Freeform 173"/>
          <p:cNvSpPr>
            <a:spLocks/>
          </p:cNvSpPr>
          <p:nvPr/>
        </p:nvSpPr>
        <p:spPr bwMode="auto">
          <a:xfrm>
            <a:off x="906539" y="976316"/>
            <a:ext cx="42862" cy="57150"/>
          </a:xfrm>
          <a:custGeom>
            <a:avLst/>
            <a:gdLst>
              <a:gd name="T0" fmla="*/ 2147483647 w 31"/>
              <a:gd name="T1" fmla="*/ 2147483647 h 42"/>
              <a:gd name="T2" fmla="*/ 2147483647 w 31"/>
              <a:gd name="T3" fmla="*/ 0 h 42"/>
              <a:gd name="T4" fmla="*/ 2147483647 w 31"/>
              <a:gd name="T5" fmla="*/ 0 h 42"/>
              <a:gd name="T6" fmla="*/ 2147483647 w 31"/>
              <a:gd name="T7" fmla="*/ 2147483647 h 42"/>
              <a:gd name="T8" fmla="*/ 2147483647 w 31"/>
              <a:gd name="T9" fmla="*/ 2147483647 h 42"/>
              <a:gd name="T10" fmla="*/ 0 w 31"/>
              <a:gd name="T11" fmla="*/ 0 h 42"/>
              <a:gd name="T12" fmla="*/ 0 w 31"/>
              <a:gd name="T13" fmla="*/ 0 h 42"/>
              <a:gd name="T14" fmla="*/ 2147483647 w 31"/>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42"/>
              <a:gd name="T26" fmla="*/ 31 w 31"/>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42">
                <a:moveTo>
                  <a:pt x="14" y="42"/>
                </a:moveTo>
                <a:lnTo>
                  <a:pt x="31" y="0"/>
                </a:lnTo>
                <a:lnTo>
                  <a:pt x="14" y="21"/>
                </a:lnTo>
                <a:lnTo>
                  <a:pt x="0" y="0"/>
                </a:lnTo>
                <a:lnTo>
                  <a:pt x="14" y="42"/>
                </a:lnTo>
                <a:close/>
              </a:path>
            </a:pathLst>
          </a:custGeom>
          <a:solidFill>
            <a:srgbClr val="000000"/>
          </a:solidFill>
          <a:ln w="9525">
            <a:noFill/>
            <a:round/>
            <a:headEnd/>
            <a:tailEnd/>
          </a:ln>
        </p:spPr>
        <p:txBody>
          <a:bodyPr/>
          <a:lstStyle/>
          <a:p>
            <a:endParaRPr lang="en-US" sz="2000"/>
          </a:p>
        </p:txBody>
      </p:sp>
      <p:sp>
        <p:nvSpPr>
          <p:cNvPr id="276" name="Freeform 174"/>
          <p:cNvSpPr>
            <a:spLocks/>
          </p:cNvSpPr>
          <p:nvPr/>
        </p:nvSpPr>
        <p:spPr bwMode="auto">
          <a:xfrm>
            <a:off x="906539" y="976316"/>
            <a:ext cx="42862" cy="57150"/>
          </a:xfrm>
          <a:custGeom>
            <a:avLst/>
            <a:gdLst>
              <a:gd name="T0" fmla="*/ 2147483647 w 31"/>
              <a:gd name="T1" fmla="*/ 2147483647 h 42"/>
              <a:gd name="T2" fmla="*/ 2147483647 w 31"/>
              <a:gd name="T3" fmla="*/ 0 h 42"/>
              <a:gd name="T4" fmla="*/ 2147483647 w 31"/>
              <a:gd name="T5" fmla="*/ 0 h 42"/>
              <a:gd name="T6" fmla="*/ 2147483647 w 31"/>
              <a:gd name="T7" fmla="*/ 2147483647 h 42"/>
              <a:gd name="T8" fmla="*/ 2147483647 w 31"/>
              <a:gd name="T9" fmla="*/ 2147483647 h 42"/>
              <a:gd name="T10" fmla="*/ 0 w 31"/>
              <a:gd name="T11" fmla="*/ 0 h 42"/>
              <a:gd name="T12" fmla="*/ 0 w 31"/>
              <a:gd name="T13" fmla="*/ 0 h 42"/>
              <a:gd name="T14" fmla="*/ 2147483647 w 31"/>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42"/>
              <a:gd name="T26" fmla="*/ 31 w 31"/>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42">
                <a:moveTo>
                  <a:pt x="14" y="42"/>
                </a:moveTo>
                <a:lnTo>
                  <a:pt x="31" y="0"/>
                </a:lnTo>
                <a:lnTo>
                  <a:pt x="14" y="21"/>
                </a:lnTo>
                <a:lnTo>
                  <a:pt x="0" y="0"/>
                </a:lnTo>
                <a:lnTo>
                  <a:pt x="14" y="42"/>
                </a:lnTo>
              </a:path>
            </a:pathLst>
          </a:custGeom>
          <a:noFill/>
          <a:ln w="4763">
            <a:solidFill>
              <a:srgbClr val="000000"/>
            </a:solidFill>
            <a:round/>
            <a:headEnd/>
            <a:tailEnd/>
          </a:ln>
        </p:spPr>
        <p:txBody>
          <a:bodyPr/>
          <a:lstStyle/>
          <a:p>
            <a:endParaRPr lang="en-US" sz="2000"/>
          </a:p>
        </p:txBody>
      </p:sp>
      <p:sp>
        <p:nvSpPr>
          <p:cNvPr id="277" name="Line 59"/>
          <p:cNvSpPr>
            <a:spLocks noChangeShapeType="1"/>
          </p:cNvSpPr>
          <p:nvPr/>
        </p:nvSpPr>
        <p:spPr bwMode="auto">
          <a:xfrm flipV="1">
            <a:off x="1083469" y="946150"/>
            <a:ext cx="135731" cy="1587"/>
          </a:xfrm>
          <a:prstGeom prst="line">
            <a:avLst/>
          </a:prstGeom>
          <a:noFill/>
          <a:ln w="4763">
            <a:solidFill>
              <a:srgbClr val="000000"/>
            </a:solidFill>
            <a:round/>
            <a:headEnd/>
            <a:tailEnd/>
          </a:ln>
        </p:spPr>
        <p:txBody>
          <a:bodyPr/>
          <a:lstStyle/>
          <a:p>
            <a:endParaRPr lang="en-US"/>
          </a:p>
        </p:txBody>
      </p:sp>
      <p:sp>
        <p:nvSpPr>
          <p:cNvPr id="278" name="Line 73"/>
          <p:cNvSpPr>
            <a:spLocks noChangeShapeType="1"/>
          </p:cNvSpPr>
          <p:nvPr/>
        </p:nvSpPr>
        <p:spPr bwMode="auto">
          <a:xfrm flipV="1">
            <a:off x="1081089" y="947741"/>
            <a:ext cx="1588" cy="76200"/>
          </a:xfrm>
          <a:prstGeom prst="line">
            <a:avLst/>
          </a:prstGeom>
          <a:noFill/>
          <a:ln w="4763">
            <a:solidFill>
              <a:srgbClr val="000000"/>
            </a:solidFill>
            <a:round/>
            <a:headEnd/>
            <a:tailEnd/>
          </a:ln>
        </p:spPr>
        <p:txBody>
          <a:bodyPr/>
          <a:lstStyle/>
          <a:p>
            <a:endParaRPr lang="en-US" sz="2000"/>
          </a:p>
        </p:txBody>
      </p:sp>
      <p:sp>
        <p:nvSpPr>
          <p:cNvPr id="279" name="Freeform 414"/>
          <p:cNvSpPr>
            <a:spLocks/>
          </p:cNvSpPr>
          <p:nvPr/>
        </p:nvSpPr>
        <p:spPr bwMode="auto">
          <a:xfrm>
            <a:off x="1911412" y="2022703"/>
            <a:ext cx="316352" cy="84137"/>
          </a:xfrm>
          <a:custGeom>
            <a:avLst/>
            <a:gdLst>
              <a:gd name="T0" fmla="*/ 0 w 252"/>
              <a:gd name="T1" fmla="*/ 0 h 63"/>
              <a:gd name="T2" fmla="*/ 2147483647 w 252"/>
              <a:gd name="T3" fmla="*/ 0 h 63"/>
              <a:gd name="T4" fmla="*/ 2147483647 w 252"/>
              <a:gd name="T5" fmla="*/ 2147483647 h 63"/>
              <a:gd name="T6" fmla="*/ 2147483647 w 252"/>
              <a:gd name="T7" fmla="*/ 2147483647 h 63"/>
              <a:gd name="T8" fmla="*/ 0 w 252"/>
              <a:gd name="T9" fmla="*/ 0 h 63"/>
              <a:gd name="T10" fmla="*/ 0 60000 65536"/>
              <a:gd name="T11" fmla="*/ 0 60000 65536"/>
              <a:gd name="T12" fmla="*/ 0 60000 65536"/>
              <a:gd name="T13" fmla="*/ 0 60000 65536"/>
              <a:gd name="T14" fmla="*/ 0 60000 65536"/>
              <a:gd name="T15" fmla="*/ 0 w 252"/>
              <a:gd name="T16" fmla="*/ 0 h 63"/>
              <a:gd name="T17" fmla="*/ 252 w 252"/>
              <a:gd name="T18" fmla="*/ 63 h 63"/>
            </a:gdLst>
            <a:ahLst/>
            <a:cxnLst>
              <a:cxn ang="T10">
                <a:pos x="T0" y="T1"/>
              </a:cxn>
              <a:cxn ang="T11">
                <a:pos x="T2" y="T3"/>
              </a:cxn>
              <a:cxn ang="T12">
                <a:pos x="T4" y="T5"/>
              </a:cxn>
              <a:cxn ang="T13">
                <a:pos x="T6" y="T7"/>
              </a:cxn>
              <a:cxn ang="T14">
                <a:pos x="T8" y="T9"/>
              </a:cxn>
            </a:cxnLst>
            <a:rect l="T15" t="T16" r="T17" b="T18"/>
            <a:pathLst>
              <a:path w="252" h="63">
                <a:moveTo>
                  <a:pt x="0" y="0"/>
                </a:moveTo>
                <a:lnTo>
                  <a:pt x="252" y="0"/>
                </a:lnTo>
                <a:lnTo>
                  <a:pt x="221" y="63"/>
                </a:lnTo>
                <a:lnTo>
                  <a:pt x="32" y="63"/>
                </a:lnTo>
                <a:lnTo>
                  <a:pt x="0" y="0"/>
                </a:lnTo>
                <a:close/>
              </a:path>
            </a:pathLst>
          </a:custGeom>
          <a:solidFill>
            <a:srgbClr val="92D050"/>
          </a:solidFill>
          <a:ln w="9525">
            <a:noFill/>
            <a:round/>
            <a:headEnd/>
            <a:tailEnd/>
          </a:ln>
        </p:spPr>
        <p:txBody>
          <a:bodyPr/>
          <a:lstStyle/>
          <a:p>
            <a:endParaRPr lang="en-US"/>
          </a:p>
        </p:txBody>
      </p:sp>
      <p:sp>
        <p:nvSpPr>
          <p:cNvPr id="280" name="Freeform 415"/>
          <p:cNvSpPr>
            <a:spLocks/>
          </p:cNvSpPr>
          <p:nvPr/>
        </p:nvSpPr>
        <p:spPr bwMode="auto">
          <a:xfrm>
            <a:off x="1907480" y="2022703"/>
            <a:ext cx="316352" cy="84137"/>
          </a:xfrm>
          <a:custGeom>
            <a:avLst/>
            <a:gdLst>
              <a:gd name="T0" fmla="*/ 0 w 252"/>
              <a:gd name="T1" fmla="*/ 0 h 63"/>
              <a:gd name="T2" fmla="*/ 2147483647 w 252"/>
              <a:gd name="T3" fmla="*/ 0 h 63"/>
              <a:gd name="T4" fmla="*/ 2147483647 w 252"/>
              <a:gd name="T5" fmla="*/ 2147483647 h 63"/>
              <a:gd name="T6" fmla="*/ 2147483647 w 252"/>
              <a:gd name="T7" fmla="*/ 2147483647 h 63"/>
              <a:gd name="T8" fmla="*/ 0 w 252"/>
              <a:gd name="T9" fmla="*/ 0 h 63"/>
              <a:gd name="T10" fmla="*/ 0 60000 65536"/>
              <a:gd name="T11" fmla="*/ 0 60000 65536"/>
              <a:gd name="T12" fmla="*/ 0 60000 65536"/>
              <a:gd name="T13" fmla="*/ 0 60000 65536"/>
              <a:gd name="T14" fmla="*/ 0 60000 65536"/>
              <a:gd name="T15" fmla="*/ 0 w 252"/>
              <a:gd name="T16" fmla="*/ 0 h 63"/>
              <a:gd name="T17" fmla="*/ 252 w 252"/>
              <a:gd name="T18" fmla="*/ 63 h 63"/>
            </a:gdLst>
            <a:ahLst/>
            <a:cxnLst>
              <a:cxn ang="T10">
                <a:pos x="T0" y="T1"/>
              </a:cxn>
              <a:cxn ang="T11">
                <a:pos x="T2" y="T3"/>
              </a:cxn>
              <a:cxn ang="T12">
                <a:pos x="T4" y="T5"/>
              </a:cxn>
              <a:cxn ang="T13">
                <a:pos x="T6" y="T7"/>
              </a:cxn>
              <a:cxn ang="T14">
                <a:pos x="T8" y="T9"/>
              </a:cxn>
            </a:cxnLst>
            <a:rect l="T15" t="T16" r="T17" b="T18"/>
            <a:pathLst>
              <a:path w="252" h="63">
                <a:moveTo>
                  <a:pt x="0" y="0"/>
                </a:moveTo>
                <a:lnTo>
                  <a:pt x="252" y="0"/>
                </a:lnTo>
                <a:lnTo>
                  <a:pt x="221" y="63"/>
                </a:lnTo>
                <a:lnTo>
                  <a:pt x="32" y="63"/>
                </a:lnTo>
                <a:lnTo>
                  <a:pt x="0" y="0"/>
                </a:lnTo>
              </a:path>
            </a:pathLst>
          </a:custGeom>
          <a:noFill/>
          <a:ln w="11113">
            <a:solidFill>
              <a:srgbClr val="000000"/>
            </a:solidFill>
            <a:round/>
            <a:headEnd/>
            <a:tailEnd/>
          </a:ln>
        </p:spPr>
        <p:txBody>
          <a:bodyPr/>
          <a:lstStyle/>
          <a:p>
            <a:endParaRPr lang="en-US"/>
          </a:p>
        </p:txBody>
      </p:sp>
      <p:sp>
        <p:nvSpPr>
          <p:cNvPr id="281" name="Line 418"/>
          <p:cNvSpPr>
            <a:spLocks noChangeShapeType="1"/>
          </p:cNvSpPr>
          <p:nvPr/>
        </p:nvSpPr>
        <p:spPr bwMode="auto">
          <a:xfrm>
            <a:off x="2239072" y="2056358"/>
            <a:ext cx="100995" cy="1587"/>
          </a:xfrm>
          <a:prstGeom prst="line">
            <a:avLst/>
          </a:prstGeom>
          <a:noFill/>
          <a:ln w="4763">
            <a:solidFill>
              <a:srgbClr val="FF0000"/>
            </a:solidFill>
            <a:round/>
            <a:headEnd/>
            <a:tailEnd/>
          </a:ln>
        </p:spPr>
        <p:txBody>
          <a:bodyPr/>
          <a:lstStyle/>
          <a:p>
            <a:endParaRPr lang="en-US">
              <a:solidFill>
                <a:srgbClr val="C00000"/>
              </a:solidFill>
            </a:endParaRPr>
          </a:p>
        </p:txBody>
      </p:sp>
      <p:grpSp>
        <p:nvGrpSpPr>
          <p:cNvPr id="282" name="Group 623"/>
          <p:cNvGrpSpPr/>
          <p:nvPr/>
        </p:nvGrpSpPr>
        <p:grpSpPr>
          <a:xfrm flipH="1">
            <a:off x="2212260" y="2037309"/>
            <a:ext cx="72532" cy="45719"/>
            <a:chOff x="1702800" y="2044928"/>
            <a:chExt cx="53468" cy="38100"/>
          </a:xfrm>
        </p:grpSpPr>
        <p:sp>
          <p:nvSpPr>
            <p:cNvPr id="283" name="Freeform 419"/>
            <p:cNvSpPr>
              <a:spLocks/>
            </p:cNvSpPr>
            <p:nvPr/>
          </p:nvSpPr>
          <p:spPr bwMode="auto">
            <a:xfrm flipH="1">
              <a:off x="1702800" y="2044928"/>
              <a:ext cx="53468" cy="38100"/>
            </a:xfrm>
            <a:custGeom>
              <a:avLst/>
              <a:gdLst>
                <a:gd name="T0" fmla="*/ 0 w 42"/>
                <a:gd name="T1" fmla="*/ 2147483647 h 28"/>
                <a:gd name="T2" fmla="*/ 2147483647 w 42"/>
                <a:gd name="T3" fmla="*/ 2147483647 h 28"/>
                <a:gd name="T4" fmla="*/ 2147483647 w 42"/>
                <a:gd name="T5" fmla="*/ 2147483647 h 28"/>
                <a:gd name="T6" fmla="*/ 2147483647 w 42"/>
                <a:gd name="T7" fmla="*/ 2147483647 h 28"/>
                <a:gd name="T8" fmla="*/ 2147483647 w 42"/>
                <a:gd name="T9" fmla="*/ 2147483647 h 28"/>
                <a:gd name="T10" fmla="*/ 2147483647 w 42"/>
                <a:gd name="T11" fmla="*/ 0 h 28"/>
                <a:gd name="T12" fmla="*/ 2147483647 w 42"/>
                <a:gd name="T13" fmla="*/ 0 h 28"/>
                <a:gd name="T14" fmla="*/ 0 w 42"/>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28"/>
                <a:gd name="T26" fmla="*/ 42 w 42"/>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28">
                  <a:moveTo>
                    <a:pt x="0" y="14"/>
                  </a:moveTo>
                  <a:lnTo>
                    <a:pt x="42" y="28"/>
                  </a:lnTo>
                  <a:lnTo>
                    <a:pt x="21" y="14"/>
                  </a:lnTo>
                  <a:lnTo>
                    <a:pt x="42" y="0"/>
                  </a:lnTo>
                  <a:lnTo>
                    <a:pt x="0" y="14"/>
                  </a:lnTo>
                  <a:close/>
                </a:path>
              </a:pathLst>
            </a:custGeom>
            <a:solidFill>
              <a:srgbClr val="000000"/>
            </a:solidFill>
            <a:ln w="9525">
              <a:solidFill>
                <a:srgbClr val="FF0000"/>
              </a:solidFill>
              <a:round/>
              <a:headEnd/>
              <a:tailEnd/>
            </a:ln>
          </p:spPr>
          <p:txBody>
            <a:bodyPr/>
            <a:lstStyle/>
            <a:p>
              <a:endParaRPr lang="en-US">
                <a:solidFill>
                  <a:srgbClr val="C00000"/>
                </a:solidFill>
              </a:endParaRPr>
            </a:p>
          </p:txBody>
        </p:sp>
        <p:sp>
          <p:nvSpPr>
            <p:cNvPr id="284" name="Freeform 420"/>
            <p:cNvSpPr>
              <a:spLocks/>
            </p:cNvSpPr>
            <p:nvPr/>
          </p:nvSpPr>
          <p:spPr bwMode="auto">
            <a:xfrm flipH="1">
              <a:off x="1702800" y="2044928"/>
              <a:ext cx="53468" cy="38100"/>
            </a:xfrm>
            <a:custGeom>
              <a:avLst/>
              <a:gdLst>
                <a:gd name="T0" fmla="*/ 0 w 42"/>
                <a:gd name="T1" fmla="*/ 2147483647 h 28"/>
                <a:gd name="T2" fmla="*/ 2147483647 w 42"/>
                <a:gd name="T3" fmla="*/ 2147483647 h 28"/>
                <a:gd name="T4" fmla="*/ 2147483647 w 42"/>
                <a:gd name="T5" fmla="*/ 2147483647 h 28"/>
                <a:gd name="T6" fmla="*/ 2147483647 w 42"/>
                <a:gd name="T7" fmla="*/ 2147483647 h 28"/>
                <a:gd name="T8" fmla="*/ 2147483647 w 42"/>
                <a:gd name="T9" fmla="*/ 2147483647 h 28"/>
                <a:gd name="T10" fmla="*/ 2147483647 w 42"/>
                <a:gd name="T11" fmla="*/ 0 h 28"/>
                <a:gd name="T12" fmla="*/ 2147483647 w 42"/>
                <a:gd name="T13" fmla="*/ 0 h 28"/>
                <a:gd name="T14" fmla="*/ 0 w 42"/>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28"/>
                <a:gd name="T26" fmla="*/ 42 w 42"/>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28">
                  <a:moveTo>
                    <a:pt x="0" y="14"/>
                  </a:moveTo>
                  <a:lnTo>
                    <a:pt x="42" y="28"/>
                  </a:lnTo>
                  <a:lnTo>
                    <a:pt x="21" y="14"/>
                  </a:lnTo>
                  <a:lnTo>
                    <a:pt x="42" y="0"/>
                  </a:lnTo>
                  <a:lnTo>
                    <a:pt x="0" y="14"/>
                  </a:lnTo>
                </a:path>
              </a:pathLst>
            </a:custGeom>
            <a:noFill/>
            <a:ln w="4763">
              <a:solidFill>
                <a:srgbClr val="FF0000"/>
              </a:solidFill>
              <a:round/>
              <a:headEnd/>
              <a:tailEnd/>
            </a:ln>
          </p:spPr>
          <p:txBody>
            <a:bodyPr/>
            <a:lstStyle/>
            <a:p>
              <a:endParaRPr lang="en-US">
                <a:solidFill>
                  <a:srgbClr val="C00000"/>
                </a:solidFill>
              </a:endParaRPr>
            </a:p>
          </p:txBody>
        </p:sp>
      </p:grpSp>
      <p:sp>
        <p:nvSpPr>
          <p:cNvPr id="285" name="Rectangle 421"/>
          <p:cNvSpPr>
            <a:spLocks noChangeArrowheads="1"/>
          </p:cNvSpPr>
          <p:nvPr/>
        </p:nvSpPr>
        <p:spPr bwMode="auto">
          <a:xfrm>
            <a:off x="2412981" y="2006828"/>
            <a:ext cx="302544" cy="107722"/>
          </a:xfrm>
          <a:prstGeom prst="rect">
            <a:avLst/>
          </a:prstGeom>
          <a:noFill/>
          <a:ln w="9525">
            <a:noFill/>
            <a:miter lim="800000"/>
            <a:headEnd/>
            <a:tailEnd/>
          </a:ln>
        </p:spPr>
        <p:txBody>
          <a:bodyPr wrap="none" lIns="0" tIns="0" rIns="0" bIns="0">
            <a:spAutoFit/>
          </a:bodyPr>
          <a:lstStyle/>
          <a:p>
            <a:pPr eaLnBrk="0" hangingPunct="0"/>
            <a:r>
              <a:rPr lang="en-US" sz="700" b="0" dirty="0" err="1">
                <a:solidFill>
                  <a:srgbClr val="FF0000"/>
                </a:solidFill>
              </a:rPr>
              <a:t>IRSrc</a:t>
            </a:r>
            <a:r>
              <a:rPr lang="en-US" sz="700" b="0" dirty="0">
                <a:solidFill>
                  <a:srgbClr val="FF0000"/>
                </a:solidFill>
              </a:rPr>
              <a:t> </a:t>
            </a:r>
            <a:r>
              <a:rPr lang="en-US" sz="700" baseline="30000" dirty="0">
                <a:solidFill>
                  <a:srgbClr val="FF0000"/>
                </a:solidFill>
              </a:rPr>
              <a:t>I</a:t>
            </a:r>
            <a:r>
              <a:rPr lang="en-US" sz="700" b="0" baseline="30000" dirty="0">
                <a:solidFill>
                  <a:srgbClr val="FF0000"/>
                </a:solidFill>
              </a:rPr>
              <a:t>F</a:t>
            </a:r>
            <a:endParaRPr lang="en-US" sz="2000" b="0" baseline="30000" dirty="0">
              <a:solidFill>
                <a:srgbClr val="FF0000"/>
              </a:solidFill>
            </a:endParaRPr>
          </a:p>
        </p:txBody>
      </p:sp>
      <p:sp>
        <p:nvSpPr>
          <p:cNvPr id="286" name="Freeform 422"/>
          <p:cNvSpPr>
            <a:spLocks/>
          </p:cNvSpPr>
          <p:nvPr/>
        </p:nvSpPr>
        <p:spPr bwMode="auto">
          <a:xfrm>
            <a:off x="2057400" y="1752600"/>
            <a:ext cx="163007" cy="239713"/>
          </a:xfrm>
          <a:custGeom>
            <a:avLst/>
            <a:gdLst>
              <a:gd name="T0" fmla="*/ 2147483647 w 234"/>
              <a:gd name="T1" fmla="*/ 0 h 143"/>
              <a:gd name="T2" fmla="*/ 0 w 234"/>
              <a:gd name="T3" fmla="*/ 0 h 143"/>
              <a:gd name="T4" fmla="*/ 0 w 234"/>
              <a:gd name="T5" fmla="*/ 2147483647 h 143"/>
              <a:gd name="T6" fmla="*/ 0 60000 65536"/>
              <a:gd name="T7" fmla="*/ 0 60000 65536"/>
              <a:gd name="T8" fmla="*/ 0 60000 65536"/>
              <a:gd name="T9" fmla="*/ 0 w 234"/>
              <a:gd name="T10" fmla="*/ 0 h 143"/>
              <a:gd name="T11" fmla="*/ 234 w 234"/>
              <a:gd name="T12" fmla="*/ 143 h 143"/>
            </a:gdLst>
            <a:ahLst/>
            <a:cxnLst>
              <a:cxn ang="T6">
                <a:pos x="T0" y="T1"/>
              </a:cxn>
              <a:cxn ang="T7">
                <a:pos x="T2" y="T3"/>
              </a:cxn>
              <a:cxn ang="T8">
                <a:pos x="T4" y="T5"/>
              </a:cxn>
            </a:cxnLst>
            <a:rect l="T9" t="T10" r="T11" b="T12"/>
            <a:pathLst>
              <a:path w="234" h="143">
                <a:moveTo>
                  <a:pt x="234" y="0"/>
                </a:moveTo>
                <a:lnTo>
                  <a:pt x="0" y="0"/>
                </a:lnTo>
                <a:lnTo>
                  <a:pt x="0" y="143"/>
                </a:lnTo>
              </a:path>
            </a:pathLst>
          </a:custGeom>
          <a:noFill/>
          <a:ln w="4763">
            <a:solidFill>
              <a:schemeClr val="tx1"/>
            </a:solidFill>
            <a:round/>
            <a:headEnd/>
            <a:tailEnd/>
          </a:ln>
        </p:spPr>
        <p:txBody>
          <a:bodyPr/>
          <a:lstStyle/>
          <a:p>
            <a:endParaRPr lang="en-US"/>
          </a:p>
        </p:txBody>
      </p:sp>
      <p:sp>
        <p:nvSpPr>
          <p:cNvPr id="287" name="Freeform 424"/>
          <p:cNvSpPr>
            <a:spLocks/>
          </p:cNvSpPr>
          <p:nvPr/>
        </p:nvSpPr>
        <p:spPr bwMode="auto">
          <a:xfrm>
            <a:off x="1951143" y="1960790"/>
            <a:ext cx="38616" cy="57150"/>
          </a:xfrm>
          <a:custGeom>
            <a:avLst/>
            <a:gdLst>
              <a:gd name="T0" fmla="*/ 2147483647 w 31"/>
              <a:gd name="T1" fmla="*/ 2147483647 h 42"/>
              <a:gd name="T2" fmla="*/ 2147483647 w 31"/>
              <a:gd name="T3" fmla="*/ 0 h 42"/>
              <a:gd name="T4" fmla="*/ 2147483647 w 31"/>
              <a:gd name="T5" fmla="*/ 0 h 42"/>
              <a:gd name="T6" fmla="*/ 2147483647 w 31"/>
              <a:gd name="T7" fmla="*/ 2147483647 h 42"/>
              <a:gd name="T8" fmla="*/ 2147483647 w 31"/>
              <a:gd name="T9" fmla="*/ 2147483647 h 42"/>
              <a:gd name="T10" fmla="*/ 0 w 31"/>
              <a:gd name="T11" fmla="*/ 0 h 42"/>
              <a:gd name="T12" fmla="*/ 0 w 31"/>
              <a:gd name="T13" fmla="*/ 0 h 42"/>
              <a:gd name="T14" fmla="*/ 2147483647 w 31"/>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42"/>
              <a:gd name="T26" fmla="*/ 31 w 31"/>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42">
                <a:moveTo>
                  <a:pt x="14" y="42"/>
                </a:moveTo>
                <a:lnTo>
                  <a:pt x="31" y="0"/>
                </a:lnTo>
                <a:lnTo>
                  <a:pt x="14" y="21"/>
                </a:lnTo>
                <a:lnTo>
                  <a:pt x="0" y="0"/>
                </a:lnTo>
                <a:lnTo>
                  <a:pt x="14" y="42"/>
                </a:lnTo>
              </a:path>
            </a:pathLst>
          </a:custGeom>
          <a:noFill/>
          <a:ln w="4763">
            <a:solidFill>
              <a:schemeClr val="tx1"/>
            </a:solidFill>
            <a:round/>
            <a:headEnd/>
            <a:tailEnd/>
          </a:ln>
        </p:spPr>
        <p:txBody>
          <a:bodyPr/>
          <a:lstStyle/>
          <a:p>
            <a:endParaRPr lang="en-US"/>
          </a:p>
        </p:txBody>
      </p:sp>
      <p:sp>
        <p:nvSpPr>
          <p:cNvPr id="288" name="Freeform 425"/>
          <p:cNvSpPr>
            <a:spLocks/>
          </p:cNvSpPr>
          <p:nvPr/>
        </p:nvSpPr>
        <p:spPr bwMode="auto">
          <a:xfrm>
            <a:off x="2034928" y="1970315"/>
            <a:ext cx="40101" cy="57150"/>
          </a:xfrm>
          <a:custGeom>
            <a:avLst/>
            <a:gdLst>
              <a:gd name="T0" fmla="*/ 2147483647 w 32"/>
              <a:gd name="T1" fmla="*/ 2147483647 h 42"/>
              <a:gd name="T2" fmla="*/ 2147483647 w 32"/>
              <a:gd name="T3" fmla="*/ 0 h 42"/>
              <a:gd name="T4" fmla="*/ 2147483647 w 32"/>
              <a:gd name="T5" fmla="*/ 0 h 42"/>
              <a:gd name="T6" fmla="*/ 2147483647 w 32"/>
              <a:gd name="T7" fmla="*/ 2147483647 h 42"/>
              <a:gd name="T8" fmla="*/ 2147483647 w 32"/>
              <a:gd name="T9" fmla="*/ 2147483647 h 42"/>
              <a:gd name="T10" fmla="*/ 0 w 32"/>
              <a:gd name="T11" fmla="*/ 0 h 42"/>
              <a:gd name="T12" fmla="*/ 0 w 32"/>
              <a:gd name="T13" fmla="*/ 0 h 42"/>
              <a:gd name="T14" fmla="*/ 2147483647 w 32"/>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42"/>
              <a:gd name="T26" fmla="*/ 32 w 32"/>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42">
                <a:moveTo>
                  <a:pt x="14" y="42"/>
                </a:moveTo>
                <a:lnTo>
                  <a:pt x="32"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289" name="Freeform 426"/>
          <p:cNvSpPr>
            <a:spLocks/>
          </p:cNvSpPr>
          <p:nvPr/>
        </p:nvSpPr>
        <p:spPr bwMode="auto">
          <a:xfrm>
            <a:off x="2034928" y="1967140"/>
            <a:ext cx="40101" cy="57150"/>
          </a:xfrm>
          <a:custGeom>
            <a:avLst/>
            <a:gdLst>
              <a:gd name="T0" fmla="*/ 2147483647 w 32"/>
              <a:gd name="T1" fmla="*/ 2147483647 h 42"/>
              <a:gd name="T2" fmla="*/ 2147483647 w 32"/>
              <a:gd name="T3" fmla="*/ 0 h 42"/>
              <a:gd name="T4" fmla="*/ 2147483647 w 32"/>
              <a:gd name="T5" fmla="*/ 0 h 42"/>
              <a:gd name="T6" fmla="*/ 2147483647 w 32"/>
              <a:gd name="T7" fmla="*/ 2147483647 h 42"/>
              <a:gd name="T8" fmla="*/ 2147483647 w 32"/>
              <a:gd name="T9" fmla="*/ 2147483647 h 42"/>
              <a:gd name="T10" fmla="*/ 0 w 32"/>
              <a:gd name="T11" fmla="*/ 0 h 42"/>
              <a:gd name="T12" fmla="*/ 0 w 32"/>
              <a:gd name="T13" fmla="*/ 0 h 42"/>
              <a:gd name="T14" fmla="*/ 2147483647 w 32"/>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42"/>
              <a:gd name="T26" fmla="*/ 32 w 32"/>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42">
                <a:moveTo>
                  <a:pt x="14" y="42"/>
                </a:moveTo>
                <a:lnTo>
                  <a:pt x="32"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290" name="Rectangle 427"/>
          <p:cNvSpPr>
            <a:spLocks noChangeArrowheads="1"/>
          </p:cNvSpPr>
          <p:nvPr/>
        </p:nvSpPr>
        <p:spPr bwMode="auto">
          <a:xfrm>
            <a:off x="2247900" y="1692275"/>
            <a:ext cx="193964" cy="107722"/>
          </a:xfrm>
          <a:prstGeom prst="rect">
            <a:avLst/>
          </a:prstGeom>
          <a:noFill/>
          <a:ln w="9525">
            <a:noFill/>
            <a:miter lim="800000"/>
            <a:headEnd/>
            <a:tailEnd/>
          </a:ln>
        </p:spPr>
        <p:txBody>
          <a:bodyPr wrap="none" lIns="0" tIns="0" rIns="0" bIns="0">
            <a:spAutoFit/>
          </a:bodyPr>
          <a:lstStyle/>
          <a:p>
            <a:pPr eaLnBrk="0" hangingPunct="0"/>
            <a:r>
              <a:rPr lang="en-US" sz="700" b="0" dirty="0"/>
              <a:t>NOP</a:t>
            </a:r>
            <a:endParaRPr lang="en-US" sz="2400" b="0" dirty="0"/>
          </a:p>
        </p:txBody>
      </p:sp>
      <p:sp>
        <p:nvSpPr>
          <p:cNvPr id="291" name="Line 59"/>
          <p:cNvSpPr>
            <a:spLocks noChangeShapeType="1"/>
          </p:cNvSpPr>
          <p:nvPr/>
        </p:nvSpPr>
        <p:spPr bwMode="auto">
          <a:xfrm flipH="1">
            <a:off x="1295400" y="838200"/>
            <a:ext cx="0" cy="1828800"/>
          </a:xfrm>
          <a:prstGeom prst="line">
            <a:avLst/>
          </a:prstGeom>
          <a:noFill/>
          <a:ln w="4763">
            <a:solidFill>
              <a:srgbClr val="000000"/>
            </a:solidFill>
            <a:round/>
            <a:headEnd/>
            <a:tailEnd/>
          </a:ln>
        </p:spPr>
        <p:txBody>
          <a:bodyPr/>
          <a:lstStyle/>
          <a:p>
            <a:endParaRPr lang="en-US"/>
          </a:p>
        </p:txBody>
      </p:sp>
      <p:sp>
        <p:nvSpPr>
          <p:cNvPr id="292" name="Line 59"/>
          <p:cNvSpPr>
            <a:spLocks noChangeShapeType="1"/>
          </p:cNvSpPr>
          <p:nvPr/>
        </p:nvSpPr>
        <p:spPr bwMode="auto">
          <a:xfrm flipV="1">
            <a:off x="930275" y="838200"/>
            <a:ext cx="364332" cy="0"/>
          </a:xfrm>
          <a:prstGeom prst="line">
            <a:avLst/>
          </a:prstGeom>
          <a:noFill/>
          <a:ln w="4763">
            <a:solidFill>
              <a:srgbClr val="000000"/>
            </a:solidFill>
            <a:round/>
            <a:headEnd/>
            <a:tailEnd/>
          </a:ln>
        </p:spPr>
        <p:txBody>
          <a:bodyPr/>
          <a:lstStyle/>
          <a:p>
            <a:endParaRPr lang="en-US"/>
          </a:p>
        </p:txBody>
      </p:sp>
      <p:sp>
        <p:nvSpPr>
          <p:cNvPr id="293" name="Line 73"/>
          <p:cNvSpPr>
            <a:spLocks noChangeShapeType="1"/>
          </p:cNvSpPr>
          <p:nvPr/>
        </p:nvSpPr>
        <p:spPr bwMode="auto">
          <a:xfrm flipV="1">
            <a:off x="927098" y="838200"/>
            <a:ext cx="1" cy="190500"/>
          </a:xfrm>
          <a:prstGeom prst="line">
            <a:avLst/>
          </a:prstGeom>
          <a:noFill/>
          <a:ln w="4763">
            <a:solidFill>
              <a:srgbClr val="000000"/>
            </a:solidFill>
            <a:round/>
            <a:headEnd/>
            <a:tailEnd/>
          </a:ln>
        </p:spPr>
        <p:txBody>
          <a:bodyPr/>
          <a:lstStyle/>
          <a:p>
            <a:endParaRPr lang="en-US" sz="2000"/>
          </a:p>
        </p:txBody>
      </p:sp>
      <p:sp>
        <p:nvSpPr>
          <p:cNvPr id="294" name="Rectangle 12"/>
          <p:cNvSpPr>
            <a:spLocks noChangeArrowheads="1"/>
          </p:cNvSpPr>
          <p:nvPr/>
        </p:nvSpPr>
        <p:spPr bwMode="auto">
          <a:xfrm>
            <a:off x="1181100" y="2667000"/>
            <a:ext cx="228600" cy="228600"/>
          </a:xfrm>
          <a:prstGeom prst="rect">
            <a:avLst/>
          </a:prstGeom>
          <a:noFill/>
          <a:ln w="11113">
            <a:solidFill>
              <a:srgbClr val="000000"/>
            </a:solidFill>
            <a:miter lim="800000"/>
            <a:headEnd/>
            <a:tailEnd/>
          </a:ln>
        </p:spPr>
        <p:txBody>
          <a:bodyPr lIns="0" tIns="0" rIns="0" bIns="0" anchor="ctr" anchorCtr="0"/>
          <a:lstStyle/>
          <a:p>
            <a:pPr algn="ctr"/>
            <a:r>
              <a:rPr lang="en-US" dirty="0"/>
              <a:t>+</a:t>
            </a:r>
          </a:p>
        </p:txBody>
      </p:sp>
      <p:sp>
        <p:nvSpPr>
          <p:cNvPr id="295" name="Line 59"/>
          <p:cNvSpPr>
            <a:spLocks noChangeShapeType="1"/>
          </p:cNvSpPr>
          <p:nvPr/>
        </p:nvSpPr>
        <p:spPr bwMode="auto">
          <a:xfrm flipV="1">
            <a:off x="778668" y="3048000"/>
            <a:ext cx="440532" cy="0"/>
          </a:xfrm>
          <a:prstGeom prst="line">
            <a:avLst/>
          </a:prstGeom>
          <a:noFill/>
          <a:ln w="4763">
            <a:solidFill>
              <a:srgbClr val="000000"/>
            </a:solidFill>
            <a:round/>
            <a:headEnd/>
            <a:tailEnd/>
          </a:ln>
        </p:spPr>
        <p:txBody>
          <a:bodyPr/>
          <a:lstStyle/>
          <a:p>
            <a:endParaRPr lang="en-US"/>
          </a:p>
        </p:txBody>
      </p:sp>
      <p:sp>
        <p:nvSpPr>
          <p:cNvPr id="296" name="Line 59"/>
          <p:cNvSpPr>
            <a:spLocks noChangeShapeType="1"/>
          </p:cNvSpPr>
          <p:nvPr/>
        </p:nvSpPr>
        <p:spPr bwMode="auto">
          <a:xfrm flipV="1">
            <a:off x="1371600" y="3048000"/>
            <a:ext cx="609600" cy="0"/>
          </a:xfrm>
          <a:prstGeom prst="line">
            <a:avLst/>
          </a:prstGeom>
          <a:noFill/>
          <a:ln w="4763">
            <a:solidFill>
              <a:srgbClr val="000000"/>
            </a:solidFill>
            <a:round/>
            <a:headEnd/>
            <a:tailEnd/>
          </a:ln>
        </p:spPr>
        <p:txBody>
          <a:bodyPr/>
          <a:lstStyle/>
          <a:p>
            <a:endParaRPr lang="en-US"/>
          </a:p>
        </p:txBody>
      </p:sp>
      <p:sp>
        <p:nvSpPr>
          <p:cNvPr id="297" name="Line 73"/>
          <p:cNvSpPr>
            <a:spLocks noChangeShapeType="1"/>
          </p:cNvSpPr>
          <p:nvPr/>
        </p:nvSpPr>
        <p:spPr bwMode="auto">
          <a:xfrm flipV="1">
            <a:off x="1219200" y="2895600"/>
            <a:ext cx="0" cy="152400"/>
          </a:xfrm>
          <a:prstGeom prst="line">
            <a:avLst/>
          </a:prstGeom>
          <a:noFill/>
          <a:ln w="4763">
            <a:solidFill>
              <a:srgbClr val="000000"/>
            </a:solidFill>
            <a:round/>
            <a:headEnd/>
            <a:tailEnd/>
          </a:ln>
        </p:spPr>
        <p:txBody>
          <a:bodyPr/>
          <a:lstStyle/>
          <a:p>
            <a:endParaRPr lang="en-US" sz="2000"/>
          </a:p>
        </p:txBody>
      </p:sp>
      <p:sp>
        <p:nvSpPr>
          <p:cNvPr id="298" name="Line 73"/>
          <p:cNvSpPr>
            <a:spLocks noChangeShapeType="1"/>
          </p:cNvSpPr>
          <p:nvPr/>
        </p:nvSpPr>
        <p:spPr bwMode="auto">
          <a:xfrm flipV="1">
            <a:off x="1371600" y="2895600"/>
            <a:ext cx="0" cy="152400"/>
          </a:xfrm>
          <a:prstGeom prst="line">
            <a:avLst/>
          </a:prstGeom>
          <a:noFill/>
          <a:ln w="4763">
            <a:solidFill>
              <a:srgbClr val="000000"/>
            </a:solidFill>
            <a:round/>
            <a:headEnd/>
            <a:tailEnd/>
          </a:ln>
        </p:spPr>
        <p:txBody>
          <a:bodyPr/>
          <a:lstStyle/>
          <a:p>
            <a:endParaRPr lang="en-US" sz="2000"/>
          </a:p>
        </p:txBody>
      </p:sp>
      <p:sp>
        <p:nvSpPr>
          <p:cNvPr id="299" name="Rectangle 429"/>
          <p:cNvSpPr>
            <a:spLocks noChangeArrowheads="1"/>
          </p:cNvSpPr>
          <p:nvPr/>
        </p:nvSpPr>
        <p:spPr bwMode="auto">
          <a:xfrm>
            <a:off x="1311121" y="2560320"/>
            <a:ext cx="639599" cy="92333"/>
          </a:xfrm>
          <a:prstGeom prst="rect">
            <a:avLst/>
          </a:prstGeom>
          <a:noFill/>
          <a:ln w="9525">
            <a:noFill/>
            <a:miter lim="800000"/>
            <a:headEnd/>
            <a:tailEnd/>
          </a:ln>
        </p:spPr>
        <p:txBody>
          <a:bodyPr wrap="none" lIns="0" tIns="0" rIns="0" bIns="0">
            <a:spAutoFit/>
          </a:bodyPr>
          <a:lstStyle/>
          <a:p>
            <a:pPr eaLnBrk="0" hangingPunct="0"/>
            <a:r>
              <a:rPr lang="en-US" sz="600" dirty="0">
                <a:solidFill>
                  <a:srgbClr val="000000"/>
                </a:solidFill>
              </a:rPr>
              <a:t>PC</a:t>
            </a:r>
            <a:r>
              <a:rPr lang="en-US" sz="600" baseline="30000" dirty="0">
                <a:solidFill>
                  <a:srgbClr val="000000"/>
                </a:solidFill>
              </a:rPr>
              <a:t>RF</a:t>
            </a:r>
            <a:r>
              <a:rPr lang="en-US" sz="600" dirty="0">
                <a:solidFill>
                  <a:srgbClr val="000000"/>
                </a:solidFill>
              </a:rPr>
              <a:t>+4+4*SXT(C)</a:t>
            </a:r>
            <a:endParaRPr lang="en-US" sz="2000" b="0" dirty="0"/>
          </a:p>
        </p:txBody>
      </p:sp>
      <p:sp>
        <p:nvSpPr>
          <p:cNvPr id="300" name="Rectangle 77"/>
          <p:cNvSpPr>
            <a:spLocks noChangeArrowheads="1"/>
          </p:cNvSpPr>
          <p:nvPr/>
        </p:nvSpPr>
        <p:spPr bwMode="auto">
          <a:xfrm>
            <a:off x="304800" y="717778"/>
            <a:ext cx="198772" cy="107722"/>
          </a:xfrm>
          <a:prstGeom prst="rect">
            <a:avLst/>
          </a:prstGeom>
          <a:noFill/>
          <a:ln w="9525">
            <a:noFill/>
            <a:miter lim="800000"/>
            <a:headEnd/>
            <a:tailEnd/>
          </a:ln>
        </p:spPr>
        <p:txBody>
          <a:bodyPr wrap="none" lIns="0" tIns="0" rIns="0" bIns="0">
            <a:spAutoFit/>
          </a:bodyPr>
          <a:lstStyle/>
          <a:p>
            <a:pPr eaLnBrk="0" hangingPunct="0"/>
            <a:r>
              <a:rPr lang="en-US" sz="700" b="0" dirty="0" err="1">
                <a:solidFill>
                  <a:srgbClr val="000000"/>
                </a:solidFill>
              </a:rPr>
              <a:t>XAdr</a:t>
            </a:r>
            <a:endParaRPr lang="en-US" sz="2400" b="0" dirty="0"/>
          </a:p>
        </p:txBody>
      </p:sp>
      <p:sp>
        <p:nvSpPr>
          <p:cNvPr id="301" name="Rectangle 77"/>
          <p:cNvSpPr>
            <a:spLocks noChangeArrowheads="1"/>
          </p:cNvSpPr>
          <p:nvPr/>
        </p:nvSpPr>
        <p:spPr bwMode="auto">
          <a:xfrm>
            <a:off x="533400" y="609600"/>
            <a:ext cx="184346" cy="107722"/>
          </a:xfrm>
          <a:prstGeom prst="rect">
            <a:avLst/>
          </a:prstGeom>
          <a:noFill/>
          <a:ln w="9525">
            <a:noFill/>
            <a:miter lim="800000"/>
            <a:headEnd/>
            <a:tailEnd/>
          </a:ln>
        </p:spPr>
        <p:txBody>
          <a:bodyPr wrap="none" lIns="0" tIns="0" rIns="0" bIns="0">
            <a:spAutoFit/>
          </a:bodyPr>
          <a:lstStyle/>
          <a:p>
            <a:pPr eaLnBrk="0" hangingPunct="0"/>
            <a:r>
              <a:rPr lang="en-US" sz="700" b="0" dirty="0" err="1">
                <a:solidFill>
                  <a:srgbClr val="000000"/>
                </a:solidFill>
              </a:rPr>
              <a:t>IllOp</a:t>
            </a:r>
            <a:endParaRPr lang="en-US" sz="2400" b="0" dirty="0"/>
          </a:p>
        </p:txBody>
      </p:sp>
      <p:sp>
        <p:nvSpPr>
          <p:cNvPr id="302" name="Line 73"/>
          <p:cNvSpPr>
            <a:spLocks noChangeShapeType="1"/>
          </p:cNvSpPr>
          <p:nvPr/>
        </p:nvSpPr>
        <p:spPr bwMode="auto">
          <a:xfrm flipV="1">
            <a:off x="635001" y="742950"/>
            <a:ext cx="0" cy="273050"/>
          </a:xfrm>
          <a:prstGeom prst="line">
            <a:avLst/>
          </a:prstGeom>
          <a:noFill/>
          <a:ln w="4763">
            <a:solidFill>
              <a:srgbClr val="000000"/>
            </a:solidFill>
            <a:round/>
            <a:headEnd/>
            <a:tailEnd/>
          </a:ln>
        </p:spPr>
        <p:txBody>
          <a:bodyPr/>
          <a:lstStyle/>
          <a:p>
            <a:endParaRPr lang="en-US" sz="2000"/>
          </a:p>
        </p:txBody>
      </p:sp>
      <p:sp>
        <p:nvSpPr>
          <p:cNvPr id="303" name="Line 73"/>
          <p:cNvSpPr>
            <a:spLocks noChangeShapeType="1"/>
          </p:cNvSpPr>
          <p:nvPr/>
        </p:nvSpPr>
        <p:spPr bwMode="auto">
          <a:xfrm flipV="1">
            <a:off x="488949" y="838200"/>
            <a:ext cx="1" cy="190500"/>
          </a:xfrm>
          <a:prstGeom prst="line">
            <a:avLst/>
          </a:prstGeom>
          <a:noFill/>
          <a:ln w="4763">
            <a:solidFill>
              <a:srgbClr val="000000"/>
            </a:solidFill>
            <a:round/>
            <a:headEnd/>
            <a:tailEnd/>
          </a:ln>
        </p:spPr>
        <p:txBody>
          <a:bodyPr/>
          <a:lstStyle/>
          <a:p>
            <a:endParaRPr lang="en-US" sz="2000"/>
          </a:p>
        </p:txBody>
      </p:sp>
      <p:sp>
        <p:nvSpPr>
          <p:cNvPr id="304" name="Freeform 426"/>
          <p:cNvSpPr>
            <a:spLocks/>
          </p:cNvSpPr>
          <p:nvPr/>
        </p:nvSpPr>
        <p:spPr bwMode="auto">
          <a:xfrm>
            <a:off x="2133600" y="1968500"/>
            <a:ext cx="40101" cy="57150"/>
          </a:xfrm>
          <a:custGeom>
            <a:avLst/>
            <a:gdLst>
              <a:gd name="T0" fmla="*/ 2147483647 w 32"/>
              <a:gd name="T1" fmla="*/ 2147483647 h 42"/>
              <a:gd name="T2" fmla="*/ 2147483647 w 32"/>
              <a:gd name="T3" fmla="*/ 0 h 42"/>
              <a:gd name="T4" fmla="*/ 2147483647 w 32"/>
              <a:gd name="T5" fmla="*/ 0 h 42"/>
              <a:gd name="T6" fmla="*/ 2147483647 w 32"/>
              <a:gd name="T7" fmla="*/ 2147483647 h 42"/>
              <a:gd name="T8" fmla="*/ 2147483647 w 32"/>
              <a:gd name="T9" fmla="*/ 2147483647 h 42"/>
              <a:gd name="T10" fmla="*/ 0 w 32"/>
              <a:gd name="T11" fmla="*/ 0 h 42"/>
              <a:gd name="T12" fmla="*/ 0 w 32"/>
              <a:gd name="T13" fmla="*/ 0 h 42"/>
              <a:gd name="T14" fmla="*/ 2147483647 w 32"/>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42"/>
              <a:gd name="T26" fmla="*/ 32 w 32"/>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42">
                <a:moveTo>
                  <a:pt x="14" y="42"/>
                </a:moveTo>
                <a:lnTo>
                  <a:pt x="32" y="0"/>
                </a:lnTo>
                <a:lnTo>
                  <a:pt x="14" y="21"/>
                </a:lnTo>
                <a:lnTo>
                  <a:pt x="0" y="0"/>
                </a:lnTo>
                <a:lnTo>
                  <a:pt x="14" y="42"/>
                </a:lnTo>
              </a:path>
            </a:pathLst>
          </a:custGeom>
          <a:noFill/>
          <a:ln w="4763">
            <a:solidFill>
              <a:srgbClr val="C00000"/>
            </a:solidFill>
            <a:round/>
            <a:headEnd/>
            <a:tailEnd/>
          </a:ln>
        </p:spPr>
        <p:txBody>
          <a:bodyPr/>
          <a:lstStyle/>
          <a:p>
            <a:endParaRPr lang="en-US"/>
          </a:p>
        </p:txBody>
      </p:sp>
      <p:sp>
        <p:nvSpPr>
          <p:cNvPr id="305" name="Freeform 422"/>
          <p:cNvSpPr>
            <a:spLocks/>
          </p:cNvSpPr>
          <p:nvPr/>
        </p:nvSpPr>
        <p:spPr bwMode="auto">
          <a:xfrm>
            <a:off x="2155825" y="1860550"/>
            <a:ext cx="163007" cy="147638"/>
          </a:xfrm>
          <a:custGeom>
            <a:avLst/>
            <a:gdLst>
              <a:gd name="T0" fmla="*/ 2147483647 w 234"/>
              <a:gd name="T1" fmla="*/ 0 h 143"/>
              <a:gd name="T2" fmla="*/ 0 w 234"/>
              <a:gd name="T3" fmla="*/ 0 h 143"/>
              <a:gd name="T4" fmla="*/ 0 w 234"/>
              <a:gd name="T5" fmla="*/ 2147483647 h 143"/>
              <a:gd name="T6" fmla="*/ 0 60000 65536"/>
              <a:gd name="T7" fmla="*/ 0 60000 65536"/>
              <a:gd name="T8" fmla="*/ 0 60000 65536"/>
              <a:gd name="T9" fmla="*/ 0 w 234"/>
              <a:gd name="T10" fmla="*/ 0 h 143"/>
              <a:gd name="T11" fmla="*/ 234 w 234"/>
              <a:gd name="T12" fmla="*/ 143 h 143"/>
            </a:gdLst>
            <a:ahLst/>
            <a:cxnLst>
              <a:cxn ang="T6">
                <a:pos x="T0" y="T1"/>
              </a:cxn>
              <a:cxn ang="T7">
                <a:pos x="T2" y="T3"/>
              </a:cxn>
              <a:cxn ang="T8">
                <a:pos x="T4" y="T5"/>
              </a:cxn>
            </a:cxnLst>
            <a:rect l="T9" t="T10" r="T11" b="T12"/>
            <a:pathLst>
              <a:path w="234" h="143">
                <a:moveTo>
                  <a:pt x="234" y="0"/>
                </a:moveTo>
                <a:lnTo>
                  <a:pt x="0" y="0"/>
                </a:lnTo>
                <a:lnTo>
                  <a:pt x="0" y="143"/>
                </a:lnTo>
              </a:path>
            </a:pathLst>
          </a:custGeom>
          <a:noFill/>
          <a:ln w="4763">
            <a:solidFill>
              <a:srgbClr val="C00000"/>
            </a:solidFill>
            <a:round/>
            <a:headEnd/>
            <a:tailEnd/>
          </a:ln>
        </p:spPr>
        <p:txBody>
          <a:bodyPr/>
          <a:lstStyle/>
          <a:p>
            <a:endParaRPr lang="en-US"/>
          </a:p>
        </p:txBody>
      </p:sp>
      <p:sp>
        <p:nvSpPr>
          <p:cNvPr id="306" name="Rectangle 427"/>
          <p:cNvSpPr>
            <a:spLocks noChangeArrowheads="1"/>
          </p:cNvSpPr>
          <p:nvPr/>
        </p:nvSpPr>
        <p:spPr bwMode="auto">
          <a:xfrm>
            <a:off x="2346325" y="1806803"/>
            <a:ext cx="626775" cy="107722"/>
          </a:xfrm>
          <a:prstGeom prst="rect">
            <a:avLst/>
          </a:prstGeom>
          <a:noFill/>
          <a:ln w="9525">
            <a:noFill/>
            <a:miter lim="800000"/>
            <a:headEnd/>
            <a:tailEnd/>
          </a:ln>
        </p:spPr>
        <p:txBody>
          <a:bodyPr wrap="none" lIns="0" tIns="0" rIns="0" bIns="0">
            <a:spAutoFit/>
          </a:bodyPr>
          <a:lstStyle/>
          <a:p>
            <a:pPr eaLnBrk="0" hangingPunct="0"/>
            <a:r>
              <a:rPr lang="en-US" sz="700" b="0" dirty="0">
                <a:solidFill>
                  <a:srgbClr val="C00000"/>
                </a:solidFill>
              </a:rPr>
              <a:t>BNE(R31,0,XP)</a:t>
            </a:r>
            <a:endParaRPr lang="en-US" sz="2400" b="0" dirty="0">
              <a:solidFill>
                <a:srgbClr val="C00000"/>
              </a:solidFill>
            </a:endParaRPr>
          </a:p>
        </p:txBody>
      </p:sp>
      <p:sp>
        <p:nvSpPr>
          <p:cNvPr id="307" name="Freeform 414"/>
          <p:cNvSpPr>
            <a:spLocks/>
          </p:cNvSpPr>
          <p:nvPr/>
        </p:nvSpPr>
        <p:spPr bwMode="auto">
          <a:xfrm>
            <a:off x="1718432" y="3681413"/>
            <a:ext cx="316352" cy="84137"/>
          </a:xfrm>
          <a:custGeom>
            <a:avLst/>
            <a:gdLst>
              <a:gd name="T0" fmla="*/ 0 w 252"/>
              <a:gd name="T1" fmla="*/ 0 h 63"/>
              <a:gd name="T2" fmla="*/ 2147483647 w 252"/>
              <a:gd name="T3" fmla="*/ 0 h 63"/>
              <a:gd name="T4" fmla="*/ 2147483647 w 252"/>
              <a:gd name="T5" fmla="*/ 2147483647 h 63"/>
              <a:gd name="T6" fmla="*/ 2147483647 w 252"/>
              <a:gd name="T7" fmla="*/ 2147483647 h 63"/>
              <a:gd name="T8" fmla="*/ 0 w 252"/>
              <a:gd name="T9" fmla="*/ 0 h 63"/>
              <a:gd name="T10" fmla="*/ 0 60000 65536"/>
              <a:gd name="T11" fmla="*/ 0 60000 65536"/>
              <a:gd name="T12" fmla="*/ 0 60000 65536"/>
              <a:gd name="T13" fmla="*/ 0 60000 65536"/>
              <a:gd name="T14" fmla="*/ 0 60000 65536"/>
              <a:gd name="T15" fmla="*/ 0 w 252"/>
              <a:gd name="T16" fmla="*/ 0 h 63"/>
              <a:gd name="T17" fmla="*/ 252 w 252"/>
              <a:gd name="T18" fmla="*/ 63 h 63"/>
            </a:gdLst>
            <a:ahLst/>
            <a:cxnLst>
              <a:cxn ang="T10">
                <a:pos x="T0" y="T1"/>
              </a:cxn>
              <a:cxn ang="T11">
                <a:pos x="T2" y="T3"/>
              </a:cxn>
              <a:cxn ang="T12">
                <a:pos x="T4" y="T5"/>
              </a:cxn>
              <a:cxn ang="T13">
                <a:pos x="T6" y="T7"/>
              </a:cxn>
              <a:cxn ang="T14">
                <a:pos x="T8" y="T9"/>
              </a:cxn>
            </a:cxnLst>
            <a:rect l="T15" t="T16" r="T17" b="T18"/>
            <a:pathLst>
              <a:path w="252" h="63">
                <a:moveTo>
                  <a:pt x="0" y="0"/>
                </a:moveTo>
                <a:lnTo>
                  <a:pt x="252" y="0"/>
                </a:lnTo>
                <a:lnTo>
                  <a:pt x="221" y="63"/>
                </a:lnTo>
                <a:lnTo>
                  <a:pt x="32" y="63"/>
                </a:lnTo>
                <a:lnTo>
                  <a:pt x="0" y="0"/>
                </a:lnTo>
                <a:close/>
              </a:path>
            </a:pathLst>
          </a:custGeom>
          <a:solidFill>
            <a:srgbClr val="92D050"/>
          </a:solidFill>
          <a:ln w="9525">
            <a:noFill/>
            <a:round/>
            <a:headEnd/>
            <a:tailEnd/>
          </a:ln>
        </p:spPr>
        <p:txBody>
          <a:bodyPr/>
          <a:lstStyle/>
          <a:p>
            <a:endParaRPr lang="en-US"/>
          </a:p>
        </p:txBody>
      </p:sp>
      <p:sp>
        <p:nvSpPr>
          <p:cNvPr id="308" name="Freeform 415"/>
          <p:cNvSpPr>
            <a:spLocks/>
          </p:cNvSpPr>
          <p:nvPr/>
        </p:nvSpPr>
        <p:spPr bwMode="auto">
          <a:xfrm>
            <a:off x="1714500" y="3681413"/>
            <a:ext cx="316352" cy="84137"/>
          </a:xfrm>
          <a:custGeom>
            <a:avLst/>
            <a:gdLst>
              <a:gd name="T0" fmla="*/ 0 w 252"/>
              <a:gd name="T1" fmla="*/ 0 h 63"/>
              <a:gd name="T2" fmla="*/ 2147483647 w 252"/>
              <a:gd name="T3" fmla="*/ 0 h 63"/>
              <a:gd name="T4" fmla="*/ 2147483647 w 252"/>
              <a:gd name="T5" fmla="*/ 2147483647 h 63"/>
              <a:gd name="T6" fmla="*/ 2147483647 w 252"/>
              <a:gd name="T7" fmla="*/ 2147483647 h 63"/>
              <a:gd name="T8" fmla="*/ 0 w 252"/>
              <a:gd name="T9" fmla="*/ 0 h 63"/>
              <a:gd name="T10" fmla="*/ 0 60000 65536"/>
              <a:gd name="T11" fmla="*/ 0 60000 65536"/>
              <a:gd name="T12" fmla="*/ 0 60000 65536"/>
              <a:gd name="T13" fmla="*/ 0 60000 65536"/>
              <a:gd name="T14" fmla="*/ 0 60000 65536"/>
              <a:gd name="T15" fmla="*/ 0 w 252"/>
              <a:gd name="T16" fmla="*/ 0 h 63"/>
              <a:gd name="T17" fmla="*/ 252 w 252"/>
              <a:gd name="T18" fmla="*/ 63 h 63"/>
            </a:gdLst>
            <a:ahLst/>
            <a:cxnLst>
              <a:cxn ang="T10">
                <a:pos x="T0" y="T1"/>
              </a:cxn>
              <a:cxn ang="T11">
                <a:pos x="T2" y="T3"/>
              </a:cxn>
              <a:cxn ang="T12">
                <a:pos x="T4" y="T5"/>
              </a:cxn>
              <a:cxn ang="T13">
                <a:pos x="T6" y="T7"/>
              </a:cxn>
              <a:cxn ang="T14">
                <a:pos x="T8" y="T9"/>
              </a:cxn>
            </a:cxnLst>
            <a:rect l="T15" t="T16" r="T17" b="T18"/>
            <a:pathLst>
              <a:path w="252" h="63">
                <a:moveTo>
                  <a:pt x="0" y="0"/>
                </a:moveTo>
                <a:lnTo>
                  <a:pt x="252" y="0"/>
                </a:lnTo>
                <a:lnTo>
                  <a:pt x="221" y="63"/>
                </a:lnTo>
                <a:lnTo>
                  <a:pt x="32" y="63"/>
                </a:lnTo>
                <a:lnTo>
                  <a:pt x="0" y="0"/>
                </a:lnTo>
              </a:path>
            </a:pathLst>
          </a:custGeom>
          <a:noFill/>
          <a:ln w="11113">
            <a:solidFill>
              <a:srgbClr val="000000"/>
            </a:solidFill>
            <a:round/>
            <a:headEnd/>
            <a:tailEnd/>
          </a:ln>
        </p:spPr>
        <p:txBody>
          <a:bodyPr/>
          <a:lstStyle/>
          <a:p>
            <a:endParaRPr lang="en-US"/>
          </a:p>
        </p:txBody>
      </p:sp>
      <p:sp>
        <p:nvSpPr>
          <p:cNvPr id="309" name="Freeform 426"/>
          <p:cNvSpPr>
            <a:spLocks/>
          </p:cNvSpPr>
          <p:nvPr/>
        </p:nvSpPr>
        <p:spPr bwMode="auto">
          <a:xfrm>
            <a:off x="1788699" y="3622675"/>
            <a:ext cx="40101" cy="57150"/>
          </a:xfrm>
          <a:custGeom>
            <a:avLst/>
            <a:gdLst>
              <a:gd name="T0" fmla="*/ 2147483647 w 32"/>
              <a:gd name="T1" fmla="*/ 2147483647 h 42"/>
              <a:gd name="T2" fmla="*/ 2147483647 w 32"/>
              <a:gd name="T3" fmla="*/ 0 h 42"/>
              <a:gd name="T4" fmla="*/ 2147483647 w 32"/>
              <a:gd name="T5" fmla="*/ 0 h 42"/>
              <a:gd name="T6" fmla="*/ 2147483647 w 32"/>
              <a:gd name="T7" fmla="*/ 2147483647 h 42"/>
              <a:gd name="T8" fmla="*/ 2147483647 w 32"/>
              <a:gd name="T9" fmla="*/ 2147483647 h 42"/>
              <a:gd name="T10" fmla="*/ 0 w 32"/>
              <a:gd name="T11" fmla="*/ 0 h 42"/>
              <a:gd name="T12" fmla="*/ 0 w 32"/>
              <a:gd name="T13" fmla="*/ 0 h 42"/>
              <a:gd name="T14" fmla="*/ 2147483647 w 32"/>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42"/>
              <a:gd name="T26" fmla="*/ 32 w 32"/>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42">
                <a:moveTo>
                  <a:pt x="14" y="42"/>
                </a:moveTo>
                <a:lnTo>
                  <a:pt x="32" y="0"/>
                </a:lnTo>
                <a:lnTo>
                  <a:pt x="14" y="21"/>
                </a:lnTo>
                <a:lnTo>
                  <a:pt x="0" y="0"/>
                </a:lnTo>
                <a:lnTo>
                  <a:pt x="14" y="42"/>
                </a:lnTo>
              </a:path>
            </a:pathLst>
          </a:custGeom>
          <a:noFill/>
          <a:ln w="4763">
            <a:solidFill>
              <a:srgbClr val="C00000"/>
            </a:solidFill>
            <a:round/>
            <a:headEnd/>
            <a:tailEnd/>
          </a:ln>
        </p:spPr>
        <p:txBody>
          <a:bodyPr/>
          <a:lstStyle/>
          <a:p>
            <a:endParaRPr lang="en-US"/>
          </a:p>
        </p:txBody>
      </p:sp>
      <p:sp>
        <p:nvSpPr>
          <p:cNvPr id="310" name="Freeform 422"/>
          <p:cNvSpPr>
            <a:spLocks/>
          </p:cNvSpPr>
          <p:nvPr/>
        </p:nvSpPr>
        <p:spPr bwMode="auto">
          <a:xfrm flipH="1">
            <a:off x="1600200" y="3546474"/>
            <a:ext cx="206372" cy="118835"/>
          </a:xfrm>
          <a:custGeom>
            <a:avLst/>
            <a:gdLst>
              <a:gd name="T0" fmla="*/ 2147483647 w 234"/>
              <a:gd name="T1" fmla="*/ 0 h 143"/>
              <a:gd name="T2" fmla="*/ 0 w 234"/>
              <a:gd name="T3" fmla="*/ 0 h 143"/>
              <a:gd name="T4" fmla="*/ 0 w 234"/>
              <a:gd name="T5" fmla="*/ 2147483647 h 143"/>
              <a:gd name="T6" fmla="*/ 0 60000 65536"/>
              <a:gd name="T7" fmla="*/ 0 60000 65536"/>
              <a:gd name="T8" fmla="*/ 0 60000 65536"/>
              <a:gd name="T9" fmla="*/ 0 w 234"/>
              <a:gd name="T10" fmla="*/ 0 h 143"/>
              <a:gd name="T11" fmla="*/ 234 w 234"/>
              <a:gd name="T12" fmla="*/ 143 h 143"/>
            </a:gdLst>
            <a:ahLst/>
            <a:cxnLst>
              <a:cxn ang="T6">
                <a:pos x="T0" y="T1"/>
              </a:cxn>
              <a:cxn ang="T7">
                <a:pos x="T2" y="T3"/>
              </a:cxn>
              <a:cxn ang="T8">
                <a:pos x="T4" y="T5"/>
              </a:cxn>
            </a:cxnLst>
            <a:rect l="T9" t="T10" r="T11" b="T12"/>
            <a:pathLst>
              <a:path w="234" h="143">
                <a:moveTo>
                  <a:pt x="234" y="0"/>
                </a:moveTo>
                <a:lnTo>
                  <a:pt x="0" y="0"/>
                </a:lnTo>
                <a:lnTo>
                  <a:pt x="0" y="143"/>
                </a:lnTo>
              </a:path>
            </a:pathLst>
          </a:custGeom>
          <a:noFill/>
          <a:ln w="4763">
            <a:solidFill>
              <a:srgbClr val="C00000"/>
            </a:solidFill>
            <a:round/>
            <a:headEnd/>
            <a:tailEnd/>
          </a:ln>
        </p:spPr>
        <p:txBody>
          <a:bodyPr/>
          <a:lstStyle/>
          <a:p>
            <a:endParaRPr lang="en-US"/>
          </a:p>
        </p:txBody>
      </p:sp>
      <p:sp>
        <p:nvSpPr>
          <p:cNvPr id="311" name="Rectangle 427"/>
          <p:cNvSpPr>
            <a:spLocks noChangeArrowheads="1"/>
          </p:cNvSpPr>
          <p:nvPr/>
        </p:nvSpPr>
        <p:spPr bwMode="auto">
          <a:xfrm>
            <a:off x="949325" y="3498850"/>
            <a:ext cx="626775" cy="107722"/>
          </a:xfrm>
          <a:prstGeom prst="rect">
            <a:avLst/>
          </a:prstGeom>
          <a:noFill/>
          <a:ln w="9525">
            <a:noFill/>
            <a:miter lim="800000"/>
            <a:headEnd/>
            <a:tailEnd/>
          </a:ln>
        </p:spPr>
        <p:txBody>
          <a:bodyPr wrap="none" lIns="0" tIns="0" rIns="0" bIns="0">
            <a:spAutoFit/>
          </a:bodyPr>
          <a:lstStyle/>
          <a:p>
            <a:pPr eaLnBrk="0" hangingPunct="0"/>
            <a:r>
              <a:rPr lang="en-US" sz="700" b="0" dirty="0">
                <a:solidFill>
                  <a:srgbClr val="C00000"/>
                </a:solidFill>
              </a:rPr>
              <a:t>BNE(R31,0,XP)</a:t>
            </a:r>
            <a:endParaRPr lang="en-US" sz="2400" b="0" dirty="0">
              <a:solidFill>
                <a:srgbClr val="C00000"/>
              </a:solidFill>
            </a:endParaRPr>
          </a:p>
        </p:txBody>
      </p:sp>
      <p:sp>
        <p:nvSpPr>
          <p:cNvPr id="312" name="Rectangle 421"/>
          <p:cNvSpPr>
            <a:spLocks noChangeArrowheads="1"/>
          </p:cNvSpPr>
          <p:nvPr/>
        </p:nvSpPr>
        <p:spPr bwMode="auto">
          <a:xfrm>
            <a:off x="1219200" y="3657600"/>
            <a:ext cx="304194" cy="107722"/>
          </a:xfrm>
          <a:prstGeom prst="rect">
            <a:avLst/>
          </a:prstGeom>
          <a:noFill/>
          <a:ln w="9525">
            <a:noFill/>
            <a:miter lim="800000"/>
            <a:headEnd/>
            <a:tailEnd/>
          </a:ln>
        </p:spPr>
        <p:txBody>
          <a:bodyPr wrap="none" lIns="0" tIns="0" rIns="0" bIns="0">
            <a:spAutoFit/>
          </a:bodyPr>
          <a:lstStyle/>
          <a:p>
            <a:pPr eaLnBrk="0" hangingPunct="0"/>
            <a:r>
              <a:rPr lang="en-US" sz="700" b="0" dirty="0" err="1">
                <a:solidFill>
                  <a:srgbClr val="FF0000"/>
                </a:solidFill>
              </a:rPr>
              <a:t>IRSrc</a:t>
            </a:r>
            <a:r>
              <a:rPr lang="en-US" sz="700" baseline="30000" dirty="0" err="1">
                <a:solidFill>
                  <a:srgbClr val="FF0000"/>
                </a:solidFill>
              </a:rPr>
              <a:t>RF</a:t>
            </a:r>
            <a:endParaRPr lang="en-US" sz="2000" b="0" baseline="30000" dirty="0">
              <a:solidFill>
                <a:srgbClr val="FF0000"/>
              </a:solidFill>
            </a:endParaRPr>
          </a:p>
        </p:txBody>
      </p:sp>
      <p:grpSp>
        <p:nvGrpSpPr>
          <p:cNvPr id="313" name="Group 333"/>
          <p:cNvGrpSpPr/>
          <p:nvPr/>
        </p:nvGrpSpPr>
        <p:grpSpPr>
          <a:xfrm>
            <a:off x="949716" y="4032478"/>
            <a:ext cx="1085459" cy="387122"/>
            <a:chOff x="949716" y="4032478"/>
            <a:chExt cx="1085459" cy="387122"/>
          </a:xfrm>
        </p:grpSpPr>
        <p:sp>
          <p:nvSpPr>
            <p:cNvPr id="314" name="Line 418"/>
            <p:cNvSpPr>
              <a:spLocks noChangeShapeType="1"/>
            </p:cNvSpPr>
            <p:nvPr/>
          </p:nvSpPr>
          <p:spPr bwMode="auto">
            <a:xfrm>
              <a:off x="1595036" y="4383088"/>
              <a:ext cx="100995" cy="1587"/>
            </a:xfrm>
            <a:prstGeom prst="line">
              <a:avLst/>
            </a:prstGeom>
            <a:noFill/>
            <a:ln w="4763">
              <a:solidFill>
                <a:srgbClr val="FF0000"/>
              </a:solidFill>
              <a:round/>
              <a:headEnd/>
              <a:tailEnd/>
            </a:ln>
          </p:spPr>
          <p:txBody>
            <a:bodyPr/>
            <a:lstStyle/>
            <a:p>
              <a:endParaRPr lang="en-US">
                <a:solidFill>
                  <a:srgbClr val="C00000"/>
                </a:solidFill>
              </a:endParaRPr>
            </a:p>
          </p:txBody>
        </p:sp>
        <p:sp>
          <p:nvSpPr>
            <p:cNvPr id="315" name="Freeform 419"/>
            <p:cNvSpPr>
              <a:spLocks/>
            </p:cNvSpPr>
            <p:nvPr/>
          </p:nvSpPr>
          <p:spPr bwMode="auto">
            <a:xfrm flipH="1">
              <a:off x="1678208" y="4360863"/>
              <a:ext cx="53468" cy="38100"/>
            </a:xfrm>
            <a:custGeom>
              <a:avLst/>
              <a:gdLst>
                <a:gd name="T0" fmla="*/ 0 w 42"/>
                <a:gd name="T1" fmla="*/ 2147483647 h 28"/>
                <a:gd name="T2" fmla="*/ 2147483647 w 42"/>
                <a:gd name="T3" fmla="*/ 2147483647 h 28"/>
                <a:gd name="T4" fmla="*/ 2147483647 w 42"/>
                <a:gd name="T5" fmla="*/ 2147483647 h 28"/>
                <a:gd name="T6" fmla="*/ 2147483647 w 42"/>
                <a:gd name="T7" fmla="*/ 2147483647 h 28"/>
                <a:gd name="T8" fmla="*/ 2147483647 w 42"/>
                <a:gd name="T9" fmla="*/ 2147483647 h 28"/>
                <a:gd name="T10" fmla="*/ 2147483647 w 42"/>
                <a:gd name="T11" fmla="*/ 0 h 28"/>
                <a:gd name="T12" fmla="*/ 2147483647 w 42"/>
                <a:gd name="T13" fmla="*/ 0 h 28"/>
                <a:gd name="T14" fmla="*/ 0 w 42"/>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28"/>
                <a:gd name="T26" fmla="*/ 42 w 42"/>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28">
                  <a:moveTo>
                    <a:pt x="0" y="14"/>
                  </a:moveTo>
                  <a:lnTo>
                    <a:pt x="42" y="28"/>
                  </a:lnTo>
                  <a:lnTo>
                    <a:pt x="21" y="14"/>
                  </a:lnTo>
                  <a:lnTo>
                    <a:pt x="42" y="0"/>
                  </a:lnTo>
                  <a:lnTo>
                    <a:pt x="0" y="14"/>
                  </a:lnTo>
                  <a:close/>
                </a:path>
              </a:pathLst>
            </a:custGeom>
            <a:solidFill>
              <a:srgbClr val="000000"/>
            </a:solidFill>
            <a:ln w="9525">
              <a:solidFill>
                <a:srgbClr val="FF0000"/>
              </a:solidFill>
              <a:round/>
              <a:headEnd/>
              <a:tailEnd/>
            </a:ln>
          </p:spPr>
          <p:txBody>
            <a:bodyPr/>
            <a:lstStyle/>
            <a:p>
              <a:endParaRPr lang="en-US">
                <a:solidFill>
                  <a:srgbClr val="C00000"/>
                </a:solidFill>
              </a:endParaRPr>
            </a:p>
          </p:txBody>
        </p:sp>
        <p:sp>
          <p:nvSpPr>
            <p:cNvPr id="316" name="Freeform 420"/>
            <p:cNvSpPr>
              <a:spLocks/>
            </p:cNvSpPr>
            <p:nvPr/>
          </p:nvSpPr>
          <p:spPr bwMode="auto">
            <a:xfrm flipH="1">
              <a:off x="1678208" y="4365625"/>
              <a:ext cx="53468" cy="38100"/>
            </a:xfrm>
            <a:custGeom>
              <a:avLst/>
              <a:gdLst>
                <a:gd name="T0" fmla="*/ 0 w 42"/>
                <a:gd name="T1" fmla="*/ 2147483647 h 28"/>
                <a:gd name="T2" fmla="*/ 2147483647 w 42"/>
                <a:gd name="T3" fmla="*/ 2147483647 h 28"/>
                <a:gd name="T4" fmla="*/ 2147483647 w 42"/>
                <a:gd name="T5" fmla="*/ 2147483647 h 28"/>
                <a:gd name="T6" fmla="*/ 2147483647 w 42"/>
                <a:gd name="T7" fmla="*/ 2147483647 h 28"/>
                <a:gd name="T8" fmla="*/ 2147483647 w 42"/>
                <a:gd name="T9" fmla="*/ 2147483647 h 28"/>
                <a:gd name="T10" fmla="*/ 2147483647 w 42"/>
                <a:gd name="T11" fmla="*/ 0 h 28"/>
                <a:gd name="T12" fmla="*/ 2147483647 w 42"/>
                <a:gd name="T13" fmla="*/ 0 h 28"/>
                <a:gd name="T14" fmla="*/ 0 w 42"/>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28"/>
                <a:gd name="T26" fmla="*/ 42 w 42"/>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28">
                  <a:moveTo>
                    <a:pt x="0" y="14"/>
                  </a:moveTo>
                  <a:lnTo>
                    <a:pt x="42" y="28"/>
                  </a:lnTo>
                  <a:lnTo>
                    <a:pt x="21" y="14"/>
                  </a:lnTo>
                  <a:lnTo>
                    <a:pt x="42" y="0"/>
                  </a:lnTo>
                  <a:lnTo>
                    <a:pt x="0" y="14"/>
                  </a:lnTo>
                </a:path>
              </a:pathLst>
            </a:custGeom>
            <a:noFill/>
            <a:ln w="4763">
              <a:solidFill>
                <a:srgbClr val="FF0000"/>
              </a:solidFill>
              <a:round/>
              <a:headEnd/>
              <a:tailEnd/>
            </a:ln>
          </p:spPr>
          <p:txBody>
            <a:bodyPr/>
            <a:lstStyle/>
            <a:p>
              <a:endParaRPr lang="en-US">
                <a:solidFill>
                  <a:srgbClr val="C00000"/>
                </a:solidFill>
              </a:endParaRPr>
            </a:p>
          </p:txBody>
        </p:sp>
        <p:sp>
          <p:nvSpPr>
            <p:cNvPr id="317" name="Freeform 422"/>
            <p:cNvSpPr>
              <a:spLocks/>
            </p:cNvSpPr>
            <p:nvPr/>
          </p:nvSpPr>
          <p:spPr bwMode="auto">
            <a:xfrm flipH="1">
              <a:off x="1676790" y="4083050"/>
              <a:ext cx="215235" cy="236538"/>
            </a:xfrm>
            <a:custGeom>
              <a:avLst/>
              <a:gdLst>
                <a:gd name="T0" fmla="*/ 2147483647 w 234"/>
                <a:gd name="T1" fmla="*/ 0 h 143"/>
                <a:gd name="T2" fmla="*/ 0 w 234"/>
                <a:gd name="T3" fmla="*/ 0 h 143"/>
                <a:gd name="T4" fmla="*/ 0 w 234"/>
                <a:gd name="T5" fmla="*/ 2147483647 h 143"/>
                <a:gd name="T6" fmla="*/ 0 60000 65536"/>
                <a:gd name="T7" fmla="*/ 0 60000 65536"/>
                <a:gd name="T8" fmla="*/ 0 60000 65536"/>
                <a:gd name="T9" fmla="*/ 0 w 234"/>
                <a:gd name="T10" fmla="*/ 0 h 143"/>
                <a:gd name="T11" fmla="*/ 234 w 234"/>
                <a:gd name="T12" fmla="*/ 143 h 143"/>
              </a:gdLst>
              <a:ahLst/>
              <a:cxnLst>
                <a:cxn ang="T6">
                  <a:pos x="T0" y="T1"/>
                </a:cxn>
                <a:cxn ang="T7">
                  <a:pos x="T2" y="T3"/>
                </a:cxn>
                <a:cxn ang="T8">
                  <a:pos x="T4" y="T5"/>
                </a:cxn>
              </a:cxnLst>
              <a:rect l="T9" t="T10" r="T11" b="T12"/>
              <a:pathLst>
                <a:path w="234" h="143">
                  <a:moveTo>
                    <a:pt x="234" y="0"/>
                  </a:moveTo>
                  <a:lnTo>
                    <a:pt x="0" y="0"/>
                  </a:lnTo>
                  <a:lnTo>
                    <a:pt x="0" y="143"/>
                  </a:lnTo>
                </a:path>
              </a:pathLst>
            </a:custGeom>
            <a:noFill/>
            <a:ln w="4763">
              <a:solidFill>
                <a:schemeClr val="tx1">
                  <a:lumMod val="50000"/>
                  <a:lumOff val="50000"/>
                </a:schemeClr>
              </a:solidFill>
              <a:round/>
              <a:headEnd/>
              <a:tailEnd/>
            </a:ln>
          </p:spPr>
          <p:txBody>
            <a:bodyPr/>
            <a:lstStyle/>
            <a:p>
              <a:endParaRPr lang="en-US"/>
            </a:p>
          </p:txBody>
        </p:sp>
        <p:sp>
          <p:nvSpPr>
            <p:cNvPr id="318" name="Freeform 423"/>
            <p:cNvSpPr>
              <a:spLocks/>
            </p:cNvSpPr>
            <p:nvPr/>
          </p:nvSpPr>
          <p:spPr bwMode="auto">
            <a:xfrm>
              <a:off x="1875689" y="4270375"/>
              <a:ext cx="38616" cy="57150"/>
            </a:xfrm>
            <a:custGeom>
              <a:avLst/>
              <a:gdLst>
                <a:gd name="T0" fmla="*/ 2147483647 w 31"/>
                <a:gd name="T1" fmla="*/ 2147483647 h 42"/>
                <a:gd name="T2" fmla="*/ 2147483647 w 31"/>
                <a:gd name="T3" fmla="*/ 0 h 42"/>
                <a:gd name="T4" fmla="*/ 2147483647 w 31"/>
                <a:gd name="T5" fmla="*/ 0 h 42"/>
                <a:gd name="T6" fmla="*/ 2147483647 w 31"/>
                <a:gd name="T7" fmla="*/ 2147483647 h 42"/>
                <a:gd name="T8" fmla="*/ 2147483647 w 31"/>
                <a:gd name="T9" fmla="*/ 2147483647 h 42"/>
                <a:gd name="T10" fmla="*/ 0 w 31"/>
                <a:gd name="T11" fmla="*/ 0 h 42"/>
                <a:gd name="T12" fmla="*/ 0 w 31"/>
                <a:gd name="T13" fmla="*/ 0 h 42"/>
                <a:gd name="T14" fmla="*/ 2147483647 w 31"/>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42"/>
                <a:gd name="T26" fmla="*/ 31 w 31"/>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42">
                  <a:moveTo>
                    <a:pt x="14" y="42"/>
                  </a:moveTo>
                  <a:lnTo>
                    <a:pt x="31" y="0"/>
                  </a:lnTo>
                  <a:lnTo>
                    <a:pt x="14" y="21"/>
                  </a:lnTo>
                  <a:lnTo>
                    <a:pt x="0" y="0"/>
                  </a:lnTo>
                  <a:lnTo>
                    <a:pt x="14" y="42"/>
                  </a:lnTo>
                  <a:close/>
                </a:path>
              </a:pathLst>
            </a:custGeom>
            <a:solidFill>
              <a:srgbClr val="000000"/>
            </a:solidFill>
            <a:ln w="9525">
              <a:solidFill>
                <a:schemeClr val="tx1">
                  <a:lumMod val="50000"/>
                  <a:lumOff val="50000"/>
                </a:schemeClr>
              </a:solidFill>
              <a:round/>
              <a:headEnd/>
              <a:tailEnd/>
            </a:ln>
          </p:spPr>
          <p:txBody>
            <a:bodyPr/>
            <a:lstStyle/>
            <a:p>
              <a:endParaRPr lang="en-US"/>
            </a:p>
          </p:txBody>
        </p:sp>
        <p:sp>
          <p:nvSpPr>
            <p:cNvPr id="319" name="Freeform 424"/>
            <p:cNvSpPr>
              <a:spLocks/>
            </p:cNvSpPr>
            <p:nvPr/>
          </p:nvSpPr>
          <p:spPr bwMode="auto">
            <a:xfrm>
              <a:off x="1875689" y="4270375"/>
              <a:ext cx="38616" cy="57150"/>
            </a:xfrm>
            <a:custGeom>
              <a:avLst/>
              <a:gdLst>
                <a:gd name="T0" fmla="*/ 2147483647 w 31"/>
                <a:gd name="T1" fmla="*/ 2147483647 h 42"/>
                <a:gd name="T2" fmla="*/ 2147483647 w 31"/>
                <a:gd name="T3" fmla="*/ 0 h 42"/>
                <a:gd name="T4" fmla="*/ 2147483647 w 31"/>
                <a:gd name="T5" fmla="*/ 0 h 42"/>
                <a:gd name="T6" fmla="*/ 2147483647 w 31"/>
                <a:gd name="T7" fmla="*/ 2147483647 h 42"/>
                <a:gd name="T8" fmla="*/ 2147483647 w 31"/>
                <a:gd name="T9" fmla="*/ 2147483647 h 42"/>
                <a:gd name="T10" fmla="*/ 0 w 31"/>
                <a:gd name="T11" fmla="*/ 0 h 42"/>
                <a:gd name="T12" fmla="*/ 0 w 31"/>
                <a:gd name="T13" fmla="*/ 0 h 42"/>
                <a:gd name="T14" fmla="*/ 2147483647 w 31"/>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42"/>
                <a:gd name="T26" fmla="*/ 31 w 31"/>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42">
                  <a:moveTo>
                    <a:pt x="14" y="42"/>
                  </a:moveTo>
                  <a:lnTo>
                    <a:pt x="31" y="0"/>
                  </a:lnTo>
                  <a:lnTo>
                    <a:pt x="14" y="21"/>
                  </a:lnTo>
                  <a:lnTo>
                    <a:pt x="0" y="0"/>
                  </a:lnTo>
                  <a:lnTo>
                    <a:pt x="14" y="42"/>
                  </a:lnTo>
                </a:path>
              </a:pathLst>
            </a:custGeom>
            <a:noFill/>
            <a:ln w="4763">
              <a:solidFill>
                <a:schemeClr val="tx1">
                  <a:lumMod val="50000"/>
                  <a:lumOff val="50000"/>
                </a:schemeClr>
              </a:solidFill>
              <a:round/>
              <a:headEnd/>
              <a:tailEnd/>
            </a:ln>
          </p:spPr>
          <p:txBody>
            <a:bodyPr/>
            <a:lstStyle/>
            <a:p>
              <a:endParaRPr lang="en-US"/>
            </a:p>
          </p:txBody>
        </p:sp>
        <p:sp>
          <p:nvSpPr>
            <p:cNvPr id="320" name="Freeform 425"/>
            <p:cNvSpPr>
              <a:spLocks/>
            </p:cNvSpPr>
            <p:nvPr/>
          </p:nvSpPr>
          <p:spPr bwMode="auto">
            <a:xfrm>
              <a:off x="1949949" y="4270375"/>
              <a:ext cx="40101" cy="57150"/>
            </a:xfrm>
            <a:custGeom>
              <a:avLst/>
              <a:gdLst>
                <a:gd name="T0" fmla="*/ 2147483647 w 32"/>
                <a:gd name="T1" fmla="*/ 2147483647 h 42"/>
                <a:gd name="T2" fmla="*/ 2147483647 w 32"/>
                <a:gd name="T3" fmla="*/ 0 h 42"/>
                <a:gd name="T4" fmla="*/ 2147483647 w 32"/>
                <a:gd name="T5" fmla="*/ 0 h 42"/>
                <a:gd name="T6" fmla="*/ 2147483647 w 32"/>
                <a:gd name="T7" fmla="*/ 2147483647 h 42"/>
                <a:gd name="T8" fmla="*/ 2147483647 w 32"/>
                <a:gd name="T9" fmla="*/ 2147483647 h 42"/>
                <a:gd name="T10" fmla="*/ 0 w 32"/>
                <a:gd name="T11" fmla="*/ 0 h 42"/>
                <a:gd name="T12" fmla="*/ 0 w 32"/>
                <a:gd name="T13" fmla="*/ 0 h 42"/>
                <a:gd name="T14" fmla="*/ 2147483647 w 32"/>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42"/>
                <a:gd name="T26" fmla="*/ 32 w 32"/>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42">
                  <a:moveTo>
                    <a:pt x="14" y="42"/>
                  </a:moveTo>
                  <a:lnTo>
                    <a:pt x="32"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321" name="Freeform 426"/>
            <p:cNvSpPr>
              <a:spLocks/>
            </p:cNvSpPr>
            <p:nvPr/>
          </p:nvSpPr>
          <p:spPr bwMode="auto">
            <a:xfrm>
              <a:off x="1949949" y="4270375"/>
              <a:ext cx="40101" cy="57150"/>
            </a:xfrm>
            <a:custGeom>
              <a:avLst/>
              <a:gdLst>
                <a:gd name="T0" fmla="*/ 2147483647 w 32"/>
                <a:gd name="T1" fmla="*/ 2147483647 h 42"/>
                <a:gd name="T2" fmla="*/ 2147483647 w 32"/>
                <a:gd name="T3" fmla="*/ 0 h 42"/>
                <a:gd name="T4" fmla="*/ 2147483647 w 32"/>
                <a:gd name="T5" fmla="*/ 0 h 42"/>
                <a:gd name="T6" fmla="*/ 2147483647 w 32"/>
                <a:gd name="T7" fmla="*/ 2147483647 h 42"/>
                <a:gd name="T8" fmla="*/ 2147483647 w 32"/>
                <a:gd name="T9" fmla="*/ 2147483647 h 42"/>
                <a:gd name="T10" fmla="*/ 0 w 32"/>
                <a:gd name="T11" fmla="*/ 0 h 42"/>
                <a:gd name="T12" fmla="*/ 0 w 32"/>
                <a:gd name="T13" fmla="*/ 0 h 42"/>
                <a:gd name="T14" fmla="*/ 2147483647 w 32"/>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42"/>
                <a:gd name="T26" fmla="*/ 32 w 32"/>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42">
                  <a:moveTo>
                    <a:pt x="14" y="42"/>
                  </a:moveTo>
                  <a:lnTo>
                    <a:pt x="32"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322" name="Rectangle 427"/>
            <p:cNvSpPr>
              <a:spLocks noChangeArrowheads="1"/>
            </p:cNvSpPr>
            <p:nvPr/>
          </p:nvSpPr>
          <p:spPr bwMode="auto">
            <a:xfrm>
              <a:off x="1457427" y="4032478"/>
              <a:ext cx="193964" cy="107722"/>
            </a:xfrm>
            <a:prstGeom prst="rect">
              <a:avLst/>
            </a:prstGeom>
            <a:noFill/>
            <a:ln w="9525">
              <a:noFill/>
              <a:miter lim="800000"/>
              <a:headEnd/>
              <a:tailEnd/>
            </a:ln>
          </p:spPr>
          <p:txBody>
            <a:bodyPr wrap="none" lIns="0" tIns="0" rIns="0" bIns="0">
              <a:spAutoFit/>
            </a:bodyPr>
            <a:lstStyle/>
            <a:p>
              <a:pPr eaLnBrk="0" hangingPunct="0"/>
              <a:r>
                <a:rPr lang="en-US" sz="700" b="0" dirty="0"/>
                <a:t>NOP</a:t>
              </a:r>
              <a:endParaRPr lang="en-US" sz="2400" b="0" dirty="0"/>
            </a:p>
          </p:txBody>
        </p:sp>
        <p:sp>
          <p:nvSpPr>
            <p:cNvPr id="323" name="Freeform 414"/>
            <p:cNvSpPr>
              <a:spLocks/>
            </p:cNvSpPr>
            <p:nvPr/>
          </p:nvSpPr>
          <p:spPr bwMode="auto">
            <a:xfrm>
              <a:off x="1718823" y="4335463"/>
              <a:ext cx="316352" cy="84137"/>
            </a:xfrm>
            <a:custGeom>
              <a:avLst/>
              <a:gdLst>
                <a:gd name="T0" fmla="*/ 0 w 252"/>
                <a:gd name="T1" fmla="*/ 0 h 63"/>
                <a:gd name="T2" fmla="*/ 2147483647 w 252"/>
                <a:gd name="T3" fmla="*/ 0 h 63"/>
                <a:gd name="T4" fmla="*/ 2147483647 w 252"/>
                <a:gd name="T5" fmla="*/ 2147483647 h 63"/>
                <a:gd name="T6" fmla="*/ 2147483647 w 252"/>
                <a:gd name="T7" fmla="*/ 2147483647 h 63"/>
                <a:gd name="T8" fmla="*/ 0 w 252"/>
                <a:gd name="T9" fmla="*/ 0 h 63"/>
                <a:gd name="T10" fmla="*/ 0 60000 65536"/>
                <a:gd name="T11" fmla="*/ 0 60000 65536"/>
                <a:gd name="T12" fmla="*/ 0 60000 65536"/>
                <a:gd name="T13" fmla="*/ 0 60000 65536"/>
                <a:gd name="T14" fmla="*/ 0 60000 65536"/>
                <a:gd name="T15" fmla="*/ 0 w 252"/>
                <a:gd name="T16" fmla="*/ 0 h 63"/>
                <a:gd name="T17" fmla="*/ 252 w 252"/>
                <a:gd name="T18" fmla="*/ 63 h 63"/>
              </a:gdLst>
              <a:ahLst/>
              <a:cxnLst>
                <a:cxn ang="T10">
                  <a:pos x="T0" y="T1"/>
                </a:cxn>
                <a:cxn ang="T11">
                  <a:pos x="T2" y="T3"/>
                </a:cxn>
                <a:cxn ang="T12">
                  <a:pos x="T4" y="T5"/>
                </a:cxn>
                <a:cxn ang="T13">
                  <a:pos x="T6" y="T7"/>
                </a:cxn>
                <a:cxn ang="T14">
                  <a:pos x="T8" y="T9"/>
                </a:cxn>
              </a:cxnLst>
              <a:rect l="T15" t="T16" r="T17" b="T18"/>
              <a:pathLst>
                <a:path w="252" h="63">
                  <a:moveTo>
                    <a:pt x="0" y="0"/>
                  </a:moveTo>
                  <a:lnTo>
                    <a:pt x="252" y="0"/>
                  </a:lnTo>
                  <a:lnTo>
                    <a:pt x="221" y="63"/>
                  </a:lnTo>
                  <a:lnTo>
                    <a:pt x="32" y="63"/>
                  </a:lnTo>
                  <a:lnTo>
                    <a:pt x="0" y="0"/>
                  </a:lnTo>
                  <a:close/>
                </a:path>
              </a:pathLst>
            </a:custGeom>
            <a:solidFill>
              <a:srgbClr val="92D050"/>
            </a:solidFill>
            <a:ln w="9525">
              <a:noFill/>
              <a:round/>
              <a:headEnd/>
              <a:tailEnd/>
            </a:ln>
          </p:spPr>
          <p:txBody>
            <a:bodyPr/>
            <a:lstStyle/>
            <a:p>
              <a:endParaRPr lang="en-US"/>
            </a:p>
          </p:txBody>
        </p:sp>
        <p:sp>
          <p:nvSpPr>
            <p:cNvPr id="324" name="Freeform 415"/>
            <p:cNvSpPr>
              <a:spLocks/>
            </p:cNvSpPr>
            <p:nvPr/>
          </p:nvSpPr>
          <p:spPr bwMode="auto">
            <a:xfrm>
              <a:off x="1714891" y="4335463"/>
              <a:ext cx="316352" cy="84137"/>
            </a:xfrm>
            <a:custGeom>
              <a:avLst/>
              <a:gdLst>
                <a:gd name="T0" fmla="*/ 0 w 252"/>
                <a:gd name="T1" fmla="*/ 0 h 63"/>
                <a:gd name="T2" fmla="*/ 2147483647 w 252"/>
                <a:gd name="T3" fmla="*/ 0 h 63"/>
                <a:gd name="T4" fmla="*/ 2147483647 w 252"/>
                <a:gd name="T5" fmla="*/ 2147483647 h 63"/>
                <a:gd name="T6" fmla="*/ 2147483647 w 252"/>
                <a:gd name="T7" fmla="*/ 2147483647 h 63"/>
                <a:gd name="T8" fmla="*/ 0 w 252"/>
                <a:gd name="T9" fmla="*/ 0 h 63"/>
                <a:gd name="T10" fmla="*/ 0 60000 65536"/>
                <a:gd name="T11" fmla="*/ 0 60000 65536"/>
                <a:gd name="T12" fmla="*/ 0 60000 65536"/>
                <a:gd name="T13" fmla="*/ 0 60000 65536"/>
                <a:gd name="T14" fmla="*/ 0 60000 65536"/>
                <a:gd name="T15" fmla="*/ 0 w 252"/>
                <a:gd name="T16" fmla="*/ 0 h 63"/>
                <a:gd name="T17" fmla="*/ 252 w 252"/>
                <a:gd name="T18" fmla="*/ 63 h 63"/>
              </a:gdLst>
              <a:ahLst/>
              <a:cxnLst>
                <a:cxn ang="T10">
                  <a:pos x="T0" y="T1"/>
                </a:cxn>
                <a:cxn ang="T11">
                  <a:pos x="T2" y="T3"/>
                </a:cxn>
                <a:cxn ang="T12">
                  <a:pos x="T4" y="T5"/>
                </a:cxn>
                <a:cxn ang="T13">
                  <a:pos x="T6" y="T7"/>
                </a:cxn>
                <a:cxn ang="T14">
                  <a:pos x="T8" y="T9"/>
                </a:cxn>
              </a:cxnLst>
              <a:rect l="T15" t="T16" r="T17" b="T18"/>
              <a:pathLst>
                <a:path w="252" h="63">
                  <a:moveTo>
                    <a:pt x="0" y="0"/>
                  </a:moveTo>
                  <a:lnTo>
                    <a:pt x="252" y="0"/>
                  </a:lnTo>
                  <a:lnTo>
                    <a:pt x="221" y="63"/>
                  </a:lnTo>
                  <a:lnTo>
                    <a:pt x="32" y="63"/>
                  </a:lnTo>
                  <a:lnTo>
                    <a:pt x="0" y="0"/>
                  </a:lnTo>
                </a:path>
              </a:pathLst>
            </a:custGeom>
            <a:noFill/>
            <a:ln w="11113">
              <a:solidFill>
                <a:srgbClr val="000000"/>
              </a:solidFill>
              <a:round/>
              <a:headEnd/>
              <a:tailEnd/>
            </a:ln>
          </p:spPr>
          <p:txBody>
            <a:bodyPr/>
            <a:lstStyle/>
            <a:p>
              <a:endParaRPr lang="en-US"/>
            </a:p>
          </p:txBody>
        </p:sp>
        <p:sp>
          <p:nvSpPr>
            <p:cNvPr id="325" name="Freeform 426"/>
            <p:cNvSpPr>
              <a:spLocks/>
            </p:cNvSpPr>
            <p:nvPr/>
          </p:nvSpPr>
          <p:spPr bwMode="auto">
            <a:xfrm>
              <a:off x="1789090" y="4276725"/>
              <a:ext cx="40101" cy="57150"/>
            </a:xfrm>
            <a:custGeom>
              <a:avLst/>
              <a:gdLst>
                <a:gd name="T0" fmla="*/ 2147483647 w 32"/>
                <a:gd name="T1" fmla="*/ 2147483647 h 42"/>
                <a:gd name="T2" fmla="*/ 2147483647 w 32"/>
                <a:gd name="T3" fmla="*/ 0 h 42"/>
                <a:gd name="T4" fmla="*/ 2147483647 w 32"/>
                <a:gd name="T5" fmla="*/ 0 h 42"/>
                <a:gd name="T6" fmla="*/ 2147483647 w 32"/>
                <a:gd name="T7" fmla="*/ 2147483647 h 42"/>
                <a:gd name="T8" fmla="*/ 2147483647 w 32"/>
                <a:gd name="T9" fmla="*/ 2147483647 h 42"/>
                <a:gd name="T10" fmla="*/ 0 w 32"/>
                <a:gd name="T11" fmla="*/ 0 h 42"/>
                <a:gd name="T12" fmla="*/ 0 w 32"/>
                <a:gd name="T13" fmla="*/ 0 h 42"/>
                <a:gd name="T14" fmla="*/ 2147483647 w 32"/>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42"/>
                <a:gd name="T26" fmla="*/ 32 w 32"/>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42">
                  <a:moveTo>
                    <a:pt x="14" y="42"/>
                  </a:moveTo>
                  <a:lnTo>
                    <a:pt x="32" y="0"/>
                  </a:lnTo>
                  <a:lnTo>
                    <a:pt x="14" y="21"/>
                  </a:lnTo>
                  <a:lnTo>
                    <a:pt x="0" y="0"/>
                  </a:lnTo>
                  <a:lnTo>
                    <a:pt x="14" y="42"/>
                  </a:lnTo>
                </a:path>
              </a:pathLst>
            </a:custGeom>
            <a:noFill/>
            <a:ln w="4763">
              <a:solidFill>
                <a:srgbClr val="C00000"/>
              </a:solidFill>
              <a:round/>
              <a:headEnd/>
              <a:tailEnd/>
            </a:ln>
          </p:spPr>
          <p:txBody>
            <a:bodyPr/>
            <a:lstStyle/>
            <a:p>
              <a:endParaRPr lang="en-US"/>
            </a:p>
          </p:txBody>
        </p:sp>
        <p:sp>
          <p:nvSpPr>
            <p:cNvPr id="326" name="Freeform 422"/>
            <p:cNvSpPr>
              <a:spLocks/>
            </p:cNvSpPr>
            <p:nvPr/>
          </p:nvSpPr>
          <p:spPr bwMode="auto">
            <a:xfrm flipH="1">
              <a:off x="1600591" y="4200524"/>
              <a:ext cx="206372" cy="118835"/>
            </a:xfrm>
            <a:custGeom>
              <a:avLst/>
              <a:gdLst>
                <a:gd name="T0" fmla="*/ 2147483647 w 234"/>
                <a:gd name="T1" fmla="*/ 0 h 143"/>
                <a:gd name="T2" fmla="*/ 0 w 234"/>
                <a:gd name="T3" fmla="*/ 0 h 143"/>
                <a:gd name="T4" fmla="*/ 0 w 234"/>
                <a:gd name="T5" fmla="*/ 2147483647 h 143"/>
                <a:gd name="T6" fmla="*/ 0 60000 65536"/>
                <a:gd name="T7" fmla="*/ 0 60000 65536"/>
                <a:gd name="T8" fmla="*/ 0 60000 65536"/>
                <a:gd name="T9" fmla="*/ 0 w 234"/>
                <a:gd name="T10" fmla="*/ 0 h 143"/>
                <a:gd name="T11" fmla="*/ 234 w 234"/>
                <a:gd name="T12" fmla="*/ 143 h 143"/>
              </a:gdLst>
              <a:ahLst/>
              <a:cxnLst>
                <a:cxn ang="T6">
                  <a:pos x="T0" y="T1"/>
                </a:cxn>
                <a:cxn ang="T7">
                  <a:pos x="T2" y="T3"/>
                </a:cxn>
                <a:cxn ang="T8">
                  <a:pos x="T4" y="T5"/>
                </a:cxn>
              </a:cxnLst>
              <a:rect l="T9" t="T10" r="T11" b="T12"/>
              <a:pathLst>
                <a:path w="234" h="143">
                  <a:moveTo>
                    <a:pt x="234" y="0"/>
                  </a:moveTo>
                  <a:lnTo>
                    <a:pt x="0" y="0"/>
                  </a:lnTo>
                  <a:lnTo>
                    <a:pt x="0" y="143"/>
                  </a:lnTo>
                </a:path>
              </a:pathLst>
            </a:custGeom>
            <a:noFill/>
            <a:ln w="4763">
              <a:solidFill>
                <a:srgbClr val="C00000"/>
              </a:solidFill>
              <a:round/>
              <a:headEnd/>
              <a:tailEnd/>
            </a:ln>
          </p:spPr>
          <p:txBody>
            <a:bodyPr/>
            <a:lstStyle/>
            <a:p>
              <a:endParaRPr lang="en-US"/>
            </a:p>
          </p:txBody>
        </p:sp>
        <p:sp>
          <p:nvSpPr>
            <p:cNvPr id="327" name="Rectangle 427"/>
            <p:cNvSpPr>
              <a:spLocks noChangeArrowheads="1"/>
            </p:cNvSpPr>
            <p:nvPr/>
          </p:nvSpPr>
          <p:spPr bwMode="auto">
            <a:xfrm>
              <a:off x="949716" y="4152900"/>
              <a:ext cx="626775" cy="107722"/>
            </a:xfrm>
            <a:prstGeom prst="rect">
              <a:avLst/>
            </a:prstGeom>
            <a:noFill/>
            <a:ln w="9525">
              <a:noFill/>
              <a:miter lim="800000"/>
              <a:headEnd/>
              <a:tailEnd/>
            </a:ln>
          </p:spPr>
          <p:txBody>
            <a:bodyPr wrap="none" lIns="0" tIns="0" rIns="0" bIns="0">
              <a:spAutoFit/>
            </a:bodyPr>
            <a:lstStyle/>
            <a:p>
              <a:pPr eaLnBrk="0" hangingPunct="0"/>
              <a:r>
                <a:rPr lang="en-US" sz="700" b="0" dirty="0">
                  <a:solidFill>
                    <a:srgbClr val="C00000"/>
                  </a:solidFill>
                </a:rPr>
                <a:t>BNE(R31,0,XP)</a:t>
              </a:r>
              <a:endParaRPr lang="en-US" sz="2400" b="0" dirty="0">
                <a:solidFill>
                  <a:srgbClr val="C00000"/>
                </a:solidFill>
              </a:endParaRPr>
            </a:p>
          </p:txBody>
        </p:sp>
        <p:sp>
          <p:nvSpPr>
            <p:cNvPr id="328" name="Rectangle 421"/>
            <p:cNvSpPr>
              <a:spLocks noChangeArrowheads="1"/>
            </p:cNvSpPr>
            <p:nvPr/>
          </p:nvSpPr>
          <p:spPr bwMode="auto">
            <a:xfrm>
              <a:off x="1219591" y="4311650"/>
              <a:ext cx="340838" cy="107722"/>
            </a:xfrm>
            <a:prstGeom prst="rect">
              <a:avLst/>
            </a:prstGeom>
            <a:noFill/>
            <a:ln w="9525">
              <a:noFill/>
              <a:miter lim="800000"/>
              <a:headEnd/>
              <a:tailEnd/>
            </a:ln>
          </p:spPr>
          <p:txBody>
            <a:bodyPr wrap="none" lIns="0" tIns="0" rIns="0" bIns="0">
              <a:spAutoFit/>
            </a:bodyPr>
            <a:lstStyle/>
            <a:p>
              <a:pPr eaLnBrk="0" hangingPunct="0"/>
              <a:r>
                <a:rPr lang="en-US" sz="700" b="0" dirty="0" err="1">
                  <a:solidFill>
                    <a:srgbClr val="FF0000"/>
                  </a:solidFill>
                </a:rPr>
                <a:t>IRSrc</a:t>
              </a:r>
              <a:r>
                <a:rPr lang="en-US" sz="700" baseline="30000" dirty="0" err="1">
                  <a:solidFill>
                    <a:srgbClr val="FF0000"/>
                  </a:solidFill>
                </a:rPr>
                <a:t>ALU</a:t>
              </a:r>
              <a:endParaRPr lang="en-US" sz="2000" b="0" baseline="30000" dirty="0">
                <a:solidFill>
                  <a:srgbClr val="FF0000"/>
                </a:solidFill>
              </a:endParaRPr>
            </a:p>
          </p:txBody>
        </p:sp>
      </p:grpSp>
      <p:grpSp>
        <p:nvGrpSpPr>
          <p:cNvPr id="329" name="Group 334"/>
          <p:cNvGrpSpPr/>
          <p:nvPr/>
        </p:nvGrpSpPr>
        <p:grpSpPr>
          <a:xfrm>
            <a:off x="949716" y="4800600"/>
            <a:ext cx="1085459" cy="387122"/>
            <a:chOff x="949716" y="4032478"/>
            <a:chExt cx="1085459" cy="387122"/>
          </a:xfrm>
        </p:grpSpPr>
        <p:sp>
          <p:nvSpPr>
            <p:cNvPr id="330" name="Line 418"/>
            <p:cNvSpPr>
              <a:spLocks noChangeShapeType="1"/>
            </p:cNvSpPr>
            <p:nvPr/>
          </p:nvSpPr>
          <p:spPr bwMode="auto">
            <a:xfrm>
              <a:off x="1595036" y="4383088"/>
              <a:ext cx="100995" cy="1587"/>
            </a:xfrm>
            <a:prstGeom prst="line">
              <a:avLst/>
            </a:prstGeom>
            <a:noFill/>
            <a:ln w="4763">
              <a:solidFill>
                <a:srgbClr val="FF0000"/>
              </a:solidFill>
              <a:round/>
              <a:headEnd/>
              <a:tailEnd/>
            </a:ln>
          </p:spPr>
          <p:txBody>
            <a:bodyPr/>
            <a:lstStyle/>
            <a:p>
              <a:endParaRPr lang="en-US">
                <a:solidFill>
                  <a:srgbClr val="C00000"/>
                </a:solidFill>
              </a:endParaRPr>
            </a:p>
          </p:txBody>
        </p:sp>
        <p:sp>
          <p:nvSpPr>
            <p:cNvPr id="331" name="Freeform 419"/>
            <p:cNvSpPr>
              <a:spLocks/>
            </p:cNvSpPr>
            <p:nvPr/>
          </p:nvSpPr>
          <p:spPr bwMode="auto">
            <a:xfrm flipH="1">
              <a:off x="1678208" y="4360863"/>
              <a:ext cx="53468" cy="38100"/>
            </a:xfrm>
            <a:custGeom>
              <a:avLst/>
              <a:gdLst>
                <a:gd name="T0" fmla="*/ 0 w 42"/>
                <a:gd name="T1" fmla="*/ 2147483647 h 28"/>
                <a:gd name="T2" fmla="*/ 2147483647 w 42"/>
                <a:gd name="T3" fmla="*/ 2147483647 h 28"/>
                <a:gd name="T4" fmla="*/ 2147483647 w 42"/>
                <a:gd name="T5" fmla="*/ 2147483647 h 28"/>
                <a:gd name="T6" fmla="*/ 2147483647 w 42"/>
                <a:gd name="T7" fmla="*/ 2147483647 h 28"/>
                <a:gd name="T8" fmla="*/ 2147483647 w 42"/>
                <a:gd name="T9" fmla="*/ 2147483647 h 28"/>
                <a:gd name="T10" fmla="*/ 2147483647 w 42"/>
                <a:gd name="T11" fmla="*/ 0 h 28"/>
                <a:gd name="T12" fmla="*/ 2147483647 w 42"/>
                <a:gd name="T13" fmla="*/ 0 h 28"/>
                <a:gd name="T14" fmla="*/ 0 w 42"/>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28"/>
                <a:gd name="T26" fmla="*/ 42 w 42"/>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28">
                  <a:moveTo>
                    <a:pt x="0" y="14"/>
                  </a:moveTo>
                  <a:lnTo>
                    <a:pt x="42" y="28"/>
                  </a:lnTo>
                  <a:lnTo>
                    <a:pt x="21" y="14"/>
                  </a:lnTo>
                  <a:lnTo>
                    <a:pt x="42" y="0"/>
                  </a:lnTo>
                  <a:lnTo>
                    <a:pt x="0" y="14"/>
                  </a:lnTo>
                  <a:close/>
                </a:path>
              </a:pathLst>
            </a:custGeom>
            <a:solidFill>
              <a:srgbClr val="000000"/>
            </a:solidFill>
            <a:ln w="9525">
              <a:solidFill>
                <a:srgbClr val="FF0000"/>
              </a:solidFill>
              <a:round/>
              <a:headEnd/>
              <a:tailEnd/>
            </a:ln>
          </p:spPr>
          <p:txBody>
            <a:bodyPr/>
            <a:lstStyle/>
            <a:p>
              <a:endParaRPr lang="en-US">
                <a:solidFill>
                  <a:srgbClr val="C00000"/>
                </a:solidFill>
              </a:endParaRPr>
            </a:p>
          </p:txBody>
        </p:sp>
        <p:sp>
          <p:nvSpPr>
            <p:cNvPr id="332" name="Freeform 420"/>
            <p:cNvSpPr>
              <a:spLocks/>
            </p:cNvSpPr>
            <p:nvPr/>
          </p:nvSpPr>
          <p:spPr bwMode="auto">
            <a:xfrm flipH="1">
              <a:off x="1678208" y="4365625"/>
              <a:ext cx="53468" cy="38100"/>
            </a:xfrm>
            <a:custGeom>
              <a:avLst/>
              <a:gdLst>
                <a:gd name="T0" fmla="*/ 0 w 42"/>
                <a:gd name="T1" fmla="*/ 2147483647 h 28"/>
                <a:gd name="T2" fmla="*/ 2147483647 w 42"/>
                <a:gd name="T3" fmla="*/ 2147483647 h 28"/>
                <a:gd name="T4" fmla="*/ 2147483647 w 42"/>
                <a:gd name="T5" fmla="*/ 2147483647 h 28"/>
                <a:gd name="T6" fmla="*/ 2147483647 w 42"/>
                <a:gd name="T7" fmla="*/ 2147483647 h 28"/>
                <a:gd name="T8" fmla="*/ 2147483647 w 42"/>
                <a:gd name="T9" fmla="*/ 2147483647 h 28"/>
                <a:gd name="T10" fmla="*/ 2147483647 w 42"/>
                <a:gd name="T11" fmla="*/ 0 h 28"/>
                <a:gd name="T12" fmla="*/ 2147483647 w 42"/>
                <a:gd name="T13" fmla="*/ 0 h 28"/>
                <a:gd name="T14" fmla="*/ 0 w 42"/>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28"/>
                <a:gd name="T26" fmla="*/ 42 w 42"/>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28">
                  <a:moveTo>
                    <a:pt x="0" y="14"/>
                  </a:moveTo>
                  <a:lnTo>
                    <a:pt x="42" y="28"/>
                  </a:lnTo>
                  <a:lnTo>
                    <a:pt x="21" y="14"/>
                  </a:lnTo>
                  <a:lnTo>
                    <a:pt x="42" y="0"/>
                  </a:lnTo>
                  <a:lnTo>
                    <a:pt x="0" y="14"/>
                  </a:lnTo>
                </a:path>
              </a:pathLst>
            </a:custGeom>
            <a:noFill/>
            <a:ln w="4763">
              <a:solidFill>
                <a:srgbClr val="FF0000"/>
              </a:solidFill>
              <a:round/>
              <a:headEnd/>
              <a:tailEnd/>
            </a:ln>
          </p:spPr>
          <p:txBody>
            <a:bodyPr/>
            <a:lstStyle/>
            <a:p>
              <a:endParaRPr lang="en-US">
                <a:solidFill>
                  <a:srgbClr val="C00000"/>
                </a:solidFill>
              </a:endParaRPr>
            </a:p>
          </p:txBody>
        </p:sp>
        <p:sp>
          <p:nvSpPr>
            <p:cNvPr id="333" name="Freeform 422"/>
            <p:cNvSpPr>
              <a:spLocks/>
            </p:cNvSpPr>
            <p:nvPr/>
          </p:nvSpPr>
          <p:spPr bwMode="auto">
            <a:xfrm flipH="1">
              <a:off x="1676790" y="4083050"/>
              <a:ext cx="215235" cy="236538"/>
            </a:xfrm>
            <a:custGeom>
              <a:avLst/>
              <a:gdLst>
                <a:gd name="T0" fmla="*/ 2147483647 w 234"/>
                <a:gd name="T1" fmla="*/ 0 h 143"/>
                <a:gd name="T2" fmla="*/ 0 w 234"/>
                <a:gd name="T3" fmla="*/ 0 h 143"/>
                <a:gd name="T4" fmla="*/ 0 w 234"/>
                <a:gd name="T5" fmla="*/ 2147483647 h 143"/>
                <a:gd name="T6" fmla="*/ 0 60000 65536"/>
                <a:gd name="T7" fmla="*/ 0 60000 65536"/>
                <a:gd name="T8" fmla="*/ 0 60000 65536"/>
                <a:gd name="T9" fmla="*/ 0 w 234"/>
                <a:gd name="T10" fmla="*/ 0 h 143"/>
                <a:gd name="T11" fmla="*/ 234 w 234"/>
                <a:gd name="T12" fmla="*/ 143 h 143"/>
              </a:gdLst>
              <a:ahLst/>
              <a:cxnLst>
                <a:cxn ang="T6">
                  <a:pos x="T0" y="T1"/>
                </a:cxn>
                <a:cxn ang="T7">
                  <a:pos x="T2" y="T3"/>
                </a:cxn>
                <a:cxn ang="T8">
                  <a:pos x="T4" y="T5"/>
                </a:cxn>
              </a:cxnLst>
              <a:rect l="T9" t="T10" r="T11" b="T12"/>
              <a:pathLst>
                <a:path w="234" h="143">
                  <a:moveTo>
                    <a:pt x="234" y="0"/>
                  </a:moveTo>
                  <a:lnTo>
                    <a:pt x="0" y="0"/>
                  </a:lnTo>
                  <a:lnTo>
                    <a:pt x="0" y="143"/>
                  </a:lnTo>
                </a:path>
              </a:pathLst>
            </a:custGeom>
            <a:noFill/>
            <a:ln w="4763">
              <a:solidFill>
                <a:schemeClr val="tx1">
                  <a:lumMod val="50000"/>
                  <a:lumOff val="50000"/>
                </a:schemeClr>
              </a:solidFill>
              <a:round/>
              <a:headEnd/>
              <a:tailEnd/>
            </a:ln>
          </p:spPr>
          <p:txBody>
            <a:bodyPr/>
            <a:lstStyle/>
            <a:p>
              <a:endParaRPr lang="en-US"/>
            </a:p>
          </p:txBody>
        </p:sp>
        <p:sp>
          <p:nvSpPr>
            <p:cNvPr id="334" name="Freeform 423"/>
            <p:cNvSpPr>
              <a:spLocks/>
            </p:cNvSpPr>
            <p:nvPr/>
          </p:nvSpPr>
          <p:spPr bwMode="auto">
            <a:xfrm>
              <a:off x="1875689" y="4270375"/>
              <a:ext cx="38616" cy="57150"/>
            </a:xfrm>
            <a:custGeom>
              <a:avLst/>
              <a:gdLst>
                <a:gd name="T0" fmla="*/ 2147483647 w 31"/>
                <a:gd name="T1" fmla="*/ 2147483647 h 42"/>
                <a:gd name="T2" fmla="*/ 2147483647 w 31"/>
                <a:gd name="T3" fmla="*/ 0 h 42"/>
                <a:gd name="T4" fmla="*/ 2147483647 w 31"/>
                <a:gd name="T5" fmla="*/ 0 h 42"/>
                <a:gd name="T6" fmla="*/ 2147483647 w 31"/>
                <a:gd name="T7" fmla="*/ 2147483647 h 42"/>
                <a:gd name="T8" fmla="*/ 2147483647 w 31"/>
                <a:gd name="T9" fmla="*/ 2147483647 h 42"/>
                <a:gd name="T10" fmla="*/ 0 w 31"/>
                <a:gd name="T11" fmla="*/ 0 h 42"/>
                <a:gd name="T12" fmla="*/ 0 w 31"/>
                <a:gd name="T13" fmla="*/ 0 h 42"/>
                <a:gd name="T14" fmla="*/ 2147483647 w 31"/>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42"/>
                <a:gd name="T26" fmla="*/ 31 w 31"/>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42">
                  <a:moveTo>
                    <a:pt x="14" y="42"/>
                  </a:moveTo>
                  <a:lnTo>
                    <a:pt x="31" y="0"/>
                  </a:lnTo>
                  <a:lnTo>
                    <a:pt x="14" y="21"/>
                  </a:lnTo>
                  <a:lnTo>
                    <a:pt x="0" y="0"/>
                  </a:lnTo>
                  <a:lnTo>
                    <a:pt x="14" y="42"/>
                  </a:lnTo>
                  <a:close/>
                </a:path>
              </a:pathLst>
            </a:custGeom>
            <a:solidFill>
              <a:srgbClr val="000000"/>
            </a:solidFill>
            <a:ln w="9525">
              <a:solidFill>
                <a:schemeClr val="tx1">
                  <a:lumMod val="50000"/>
                  <a:lumOff val="50000"/>
                </a:schemeClr>
              </a:solidFill>
              <a:round/>
              <a:headEnd/>
              <a:tailEnd/>
            </a:ln>
          </p:spPr>
          <p:txBody>
            <a:bodyPr/>
            <a:lstStyle/>
            <a:p>
              <a:endParaRPr lang="en-US"/>
            </a:p>
          </p:txBody>
        </p:sp>
        <p:sp>
          <p:nvSpPr>
            <p:cNvPr id="335" name="Freeform 424"/>
            <p:cNvSpPr>
              <a:spLocks/>
            </p:cNvSpPr>
            <p:nvPr/>
          </p:nvSpPr>
          <p:spPr bwMode="auto">
            <a:xfrm>
              <a:off x="1875689" y="4270375"/>
              <a:ext cx="38616" cy="57150"/>
            </a:xfrm>
            <a:custGeom>
              <a:avLst/>
              <a:gdLst>
                <a:gd name="T0" fmla="*/ 2147483647 w 31"/>
                <a:gd name="T1" fmla="*/ 2147483647 h 42"/>
                <a:gd name="T2" fmla="*/ 2147483647 w 31"/>
                <a:gd name="T3" fmla="*/ 0 h 42"/>
                <a:gd name="T4" fmla="*/ 2147483647 w 31"/>
                <a:gd name="T5" fmla="*/ 0 h 42"/>
                <a:gd name="T6" fmla="*/ 2147483647 w 31"/>
                <a:gd name="T7" fmla="*/ 2147483647 h 42"/>
                <a:gd name="T8" fmla="*/ 2147483647 w 31"/>
                <a:gd name="T9" fmla="*/ 2147483647 h 42"/>
                <a:gd name="T10" fmla="*/ 0 w 31"/>
                <a:gd name="T11" fmla="*/ 0 h 42"/>
                <a:gd name="T12" fmla="*/ 0 w 31"/>
                <a:gd name="T13" fmla="*/ 0 h 42"/>
                <a:gd name="T14" fmla="*/ 2147483647 w 31"/>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42"/>
                <a:gd name="T26" fmla="*/ 31 w 31"/>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42">
                  <a:moveTo>
                    <a:pt x="14" y="42"/>
                  </a:moveTo>
                  <a:lnTo>
                    <a:pt x="31" y="0"/>
                  </a:lnTo>
                  <a:lnTo>
                    <a:pt x="14" y="21"/>
                  </a:lnTo>
                  <a:lnTo>
                    <a:pt x="0" y="0"/>
                  </a:lnTo>
                  <a:lnTo>
                    <a:pt x="14" y="42"/>
                  </a:lnTo>
                </a:path>
              </a:pathLst>
            </a:custGeom>
            <a:noFill/>
            <a:ln w="4763">
              <a:solidFill>
                <a:schemeClr val="tx1">
                  <a:lumMod val="50000"/>
                  <a:lumOff val="50000"/>
                </a:schemeClr>
              </a:solidFill>
              <a:round/>
              <a:headEnd/>
              <a:tailEnd/>
            </a:ln>
          </p:spPr>
          <p:txBody>
            <a:bodyPr/>
            <a:lstStyle/>
            <a:p>
              <a:endParaRPr lang="en-US"/>
            </a:p>
          </p:txBody>
        </p:sp>
        <p:sp>
          <p:nvSpPr>
            <p:cNvPr id="336" name="Freeform 425"/>
            <p:cNvSpPr>
              <a:spLocks/>
            </p:cNvSpPr>
            <p:nvPr/>
          </p:nvSpPr>
          <p:spPr bwMode="auto">
            <a:xfrm>
              <a:off x="1949949" y="4270375"/>
              <a:ext cx="40101" cy="57150"/>
            </a:xfrm>
            <a:custGeom>
              <a:avLst/>
              <a:gdLst>
                <a:gd name="T0" fmla="*/ 2147483647 w 32"/>
                <a:gd name="T1" fmla="*/ 2147483647 h 42"/>
                <a:gd name="T2" fmla="*/ 2147483647 w 32"/>
                <a:gd name="T3" fmla="*/ 0 h 42"/>
                <a:gd name="T4" fmla="*/ 2147483647 w 32"/>
                <a:gd name="T5" fmla="*/ 0 h 42"/>
                <a:gd name="T6" fmla="*/ 2147483647 w 32"/>
                <a:gd name="T7" fmla="*/ 2147483647 h 42"/>
                <a:gd name="T8" fmla="*/ 2147483647 w 32"/>
                <a:gd name="T9" fmla="*/ 2147483647 h 42"/>
                <a:gd name="T10" fmla="*/ 0 w 32"/>
                <a:gd name="T11" fmla="*/ 0 h 42"/>
                <a:gd name="T12" fmla="*/ 0 w 32"/>
                <a:gd name="T13" fmla="*/ 0 h 42"/>
                <a:gd name="T14" fmla="*/ 2147483647 w 32"/>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42"/>
                <a:gd name="T26" fmla="*/ 32 w 32"/>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42">
                  <a:moveTo>
                    <a:pt x="14" y="42"/>
                  </a:moveTo>
                  <a:lnTo>
                    <a:pt x="32"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337" name="Freeform 426"/>
            <p:cNvSpPr>
              <a:spLocks/>
            </p:cNvSpPr>
            <p:nvPr/>
          </p:nvSpPr>
          <p:spPr bwMode="auto">
            <a:xfrm>
              <a:off x="1949949" y="4270375"/>
              <a:ext cx="40101" cy="57150"/>
            </a:xfrm>
            <a:custGeom>
              <a:avLst/>
              <a:gdLst>
                <a:gd name="T0" fmla="*/ 2147483647 w 32"/>
                <a:gd name="T1" fmla="*/ 2147483647 h 42"/>
                <a:gd name="T2" fmla="*/ 2147483647 w 32"/>
                <a:gd name="T3" fmla="*/ 0 h 42"/>
                <a:gd name="T4" fmla="*/ 2147483647 w 32"/>
                <a:gd name="T5" fmla="*/ 0 h 42"/>
                <a:gd name="T6" fmla="*/ 2147483647 w 32"/>
                <a:gd name="T7" fmla="*/ 2147483647 h 42"/>
                <a:gd name="T8" fmla="*/ 2147483647 w 32"/>
                <a:gd name="T9" fmla="*/ 2147483647 h 42"/>
                <a:gd name="T10" fmla="*/ 0 w 32"/>
                <a:gd name="T11" fmla="*/ 0 h 42"/>
                <a:gd name="T12" fmla="*/ 0 w 32"/>
                <a:gd name="T13" fmla="*/ 0 h 42"/>
                <a:gd name="T14" fmla="*/ 2147483647 w 32"/>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42"/>
                <a:gd name="T26" fmla="*/ 32 w 32"/>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42">
                  <a:moveTo>
                    <a:pt x="14" y="42"/>
                  </a:moveTo>
                  <a:lnTo>
                    <a:pt x="32"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338" name="Rectangle 427"/>
            <p:cNvSpPr>
              <a:spLocks noChangeArrowheads="1"/>
            </p:cNvSpPr>
            <p:nvPr/>
          </p:nvSpPr>
          <p:spPr bwMode="auto">
            <a:xfrm>
              <a:off x="1457427" y="4032478"/>
              <a:ext cx="193964" cy="107722"/>
            </a:xfrm>
            <a:prstGeom prst="rect">
              <a:avLst/>
            </a:prstGeom>
            <a:noFill/>
            <a:ln w="9525">
              <a:noFill/>
              <a:miter lim="800000"/>
              <a:headEnd/>
              <a:tailEnd/>
            </a:ln>
          </p:spPr>
          <p:txBody>
            <a:bodyPr wrap="none" lIns="0" tIns="0" rIns="0" bIns="0">
              <a:spAutoFit/>
            </a:bodyPr>
            <a:lstStyle/>
            <a:p>
              <a:pPr eaLnBrk="0" hangingPunct="0"/>
              <a:r>
                <a:rPr lang="en-US" sz="700" b="0" dirty="0"/>
                <a:t>NOP</a:t>
              </a:r>
              <a:endParaRPr lang="en-US" sz="2400" b="0" dirty="0"/>
            </a:p>
          </p:txBody>
        </p:sp>
        <p:sp>
          <p:nvSpPr>
            <p:cNvPr id="339" name="Freeform 414"/>
            <p:cNvSpPr>
              <a:spLocks/>
            </p:cNvSpPr>
            <p:nvPr/>
          </p:nvSpPr>
          <p:spPr bwMode="auto">
            <a:xfrm>
              <a:off x="1718823" y="4335463"/>
              <a:ext cx="316352" cy="84137"/>
            </a:xfrm>
            <a:custGeom>
              <a:avLst/>
              <a:gdLst>
                <a:gd name="T0" fmla="*/ 0 w 252"/>
                <a:gd name="T1" fmla="*/ 0 h 63"/>
                <a:gd name="T2" fmla="*/ 2147483647 w 252"/>
                <a:gd name="T3" fmla="*/ 0 h 63"/>
                <a:gd name="T4" fmla="*/ 2147483647 w 252"/>
                <a:gd name="T5" fmla="*/ 2147483647 h 63"/>
                <a:gd name="T6" fmla="*/ 2147483647 w 252"/>
                <a:gd name="T7" fmla="*/ 2147483647 h 63"/>
                <a:gd name="T8" fmla="*/ 0 w 252"/>
                <a:gd name="T9" fmla="*/ 0 h 63"/>
                <a:gd name="T10" fmla="*/ 0 60000 65536"/>
                <a:gd name="T11" fmla="*/ 0 60000 65536"/>
                <a:gd name="T12" fmla="*/ 0 60000 65536"/>
                <a:gd name="T13" fmla="*/ 0 60000 65536"/>
                <a:gd name="T14" fmla="*/ 0 60000 65536"/>
                <a:gd name="T15" fmla="*/ 0 w 252"/>
                <a:gd name="T16" fmla="*/ 0 h 63"/>
                <a:gd name="T17" fmla="*/ 252 w 252"/>
                <a:gd name="T18" fmla="*/ 63 h 63"/>
              </a:gdLst>
              <a:ahLst/>
              <a:cxnLst>
                <a:cxn ang="T10">
                  <a:pos x="T0" y="T1"/>
                </a:cxn>
                <a:cxn ang="T11">
                  <a:pos x="T2" y="T3"/>
                </a:cxn>
                <a:cxn ang="T12">
                  <a:pos x="T4" y="T5"/>
                </a:cxn>
                <a:cxn ang="T13">
                  <a:pos x="T6" y="T7"/>
                </a:cxn>
                <a:cxn ang="T14">
                  <a:pos x="T8" y="T9"/>
                </a:cxn>
              </a:cxnLst>
              <a:rect l="T15" t="T16" r="T17" b="T18"/>
              <a:pathLst>
                <a:path w="252" h="63">
                  <a:moveTo>
                    <a:pt x="0" y="0"/>
                  </a:moveTo>
                  <a:lnTo>
                    <a:pt x="252" y="0"/>
                  </a:lnTo>
                  <a:lnTo>
                    <a:pt x="221" y="63"/>
                  </a:lnTo>
                  <a:lnTo>
                    <a:pt x="32" y="63"/>
                  </a:lnTo>
                  <a:lnTo>
                    <a:pt x="0" y="0"/>
                  </a:lnTo>
                  <a:close/>
                </a:path>
              </a:pathLst>
            </a:custGeom>
            <a:solidFill>
              <a:srgbClr val="92D050"/>
            </a:solidFill>
            <a:ln w="9525">
              <a:noFill/>
              <a:round/>
              <a:headEnd/>
              <a:tailEnd/>
            </a:ln>
          </p:spPr>
          <p:txBody>
            <a:bodyPr/>
            <a:lstStyle/>
            <a:p>
              <a:endParaRPr lang="en-US"/>
            </a:p>
          </p:txBody>
        </p:sp>
        <p:sp>
          <p:nvSpPr>
            <p:cNvPr id="340" name="Freeform 415"/>
            <p:cNvSpPr>
              <a:spLocks/>
            </p:cNvSpPr>
            <p:nvPr/>
          </p:nvSpPr>
          <p:spPr bwMode="auto">
            <a:xfrm>
              <a:off x="1714891" y="4335463"/>
              <a:ext cx="316352" cy="84137"/>
            </a:xfrm>
            <a:custGeom>
              <a:avLst/>
              <a:gdLst>
                <a:gd name="T0" fmla="*/ 0 w 252"/>
                <a:gd name="T1" fmla="*/ 0 h 63"/>
                <a:gd name="T2" fmla="*/ 2147483647 w 252"/>
                <a:gd name="T3" fmla="*/ 0 h 63"/>
                <a:gd name="T4" fmla="*/ 2147483647 w 252"/>
                <a:gd name="T5" fmla="*/ 2147483647 h 63"/>
                <a:gd name="T6" fmla="*/ 2147483647 w 252"/>
                <a:gd name="T7" fmla="*/ 2147483647 h 63"/>
                <a:gd name="T8" fmla="*/ 0 w 252"/>
                <a:gd name="T9" fmla="*/ 0 h 63"/>
                <a:gd name="T10" fmla="*/ 0 60000 65536"/>
                <a:gd name="T11" fmla="*/ 0 60000 65536"/>
                <a:gd name="T12" fmla="*/ 0 60000 65536"/>
                <a:gd name="T13" fmla="*/ 0 60000 65536"/>
                <a:gd name="T14" fmla="*/ 0 60000 65536"/>
                <a:gd name="T15" fmla="*/ 0 w 252"/>
                <a:gd name="T16" fmla="*/ 0 h 63"/>
                <a:gd name="T17" fmla="*/ 252 w 252"/>
                <a:gd name="T18" fmla="*/ 63 h 63"/>
              </a:gdLst>
              <a:ahLst/>
              <a:cxnLst>
                <a:cxn ang="T10">
                  <a:pos x="T0" y="T1"/>
                </a:cxn>
                <a:cxn ang="T11">
                  <a:pos x="T2" y="T3"/>
                </a:cxn>
                <a:cxn ang="T12">
                  <a:pos x="T4" y="T5"/>
                </a:cxn>
                <a:cxn ang="T13">
                  <a:pos x="T6" y="T7"/>
                </a:cxn>
                <a:cxn ang="T14">
                  <a:pos x="T8" y="T9"/>
                </a:cxn>
              </a:cxnLst>
              <a:rect l="T15" t="T16" r="T17" b="T18"/>
              <a:pathLst>
                <a:path w="252" h="63">
                  <a:moveTo>
                    <a:pt x="0" y="0"/>
                  </a:moveTo>
                  <a:lnTo>
                    <a:pt x="252" y="0"/>
                  </a:lnTo>
                  <a:lnTo>
                    <a:pt x="221" y="63"/>
                  </a:lnTo>
                  <a:lnTo>
                    <a:pt x="32" y="63"/>
                  </a:lnTo>
                  <a:lnTo>
                    <a:pt x="0" y="0"/>
                  </a:lnTo>
                </a:path>
              </a:pathLst>
            </a:custGeom>
            <a:noFill/>
            <a:ln w="11113">
              <a:solidFill>
                <a:srgbClr val="000000"/>
              </a:solidFill>
              <a:round/>
              <a:headEnd/>
              <a:tailEnd/>
            </a:ln>
          </p:spPr>
          <p:txBody>
            <a:bodyPr/>
            <a:lstStyle/>
            <a:p>
              <a:endParaRPr lang="en-US"/>
            </a:p>
          </p:txBody>
        </p:sp>
        <p:sp>
          <p:nvSpPr>
            <p:cNvPr id="341" name="Freeform 426"/>
            <p:cNvSpPr>
              <a:spLocks/>
            </p:cNvSpPr>
            <p:nvPr/>
          </p:nvSpPr>
          <p:spPr bwMode="auto">
            <a:xfrm>
              <a:off x="1789090" y="4276725"/>
              <a:ext cx="40101" cy="57150"/>
            </a:xfrm>
            <a:custGeom>
              <a:avLst/>
              <a:gdLst>
                <a:gd name="T0" fmla="*/ 2147483647 w 32"/>
                <a:gd name="T1" fmla="*/ 2147483647 h 42"/>
                <a:gd name="T2" fmla="*/ 2147483647 w 32"/>
                <a:gd name="T3" fmla="*/ 0 h 42"/>
                <a:gd name="T4" fmla="*/ 2147483647 w 32"/>
                <a:gd name="T5" fmla="*/ 0 h 42"/>
                <a:gd name="T6" fmla="*/ 2147483647 w 32"/>
                <a:gd name="T7" fmla="*/ 2147483647 h 42"/>
                <a:gd name="T8" fmla="*/ 2147483647 w 32"/>
                <a:gd name="T9" fmla="*/ 2147483647 h 42"/>
                <a:gd name="T10" fmla="*/ 0 w 32"/>
                <a:gd name="T11" fmla="*/ 0 h 42"/>
                <a:gd name="T12" fmla="*/ 0 w 32"/>
                <a:gd name="T13" fmla="*/ 0 h 42"/>
                <a:gd name="T14" fmla="*/ 2147483647 w 32"/>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42"/>
                <a:gd name="T26" fmla="*/ 32 w 32"/>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42">
                  <a:moveTo>
                    <a:pt x="14" y="42"/>
                  </a:moveTo>
                  <a:lnTo>
                    <a:pt x="32" y="0"/>
                  </a:lnTo>
                  <a:lnTo>
                    <a:pt x="14" y="21"/>
                  </a:lnTo>
                  <a:lnTo>
                    <a:pt x="0" y="0"/>
                  </a:lnTo>
                  <a:lnTo>
                    <a:pt x="14" y="42"/>
                  </a:lnTo>
                </a:path>
              </a:pathLst>
            </a:custGeom>
            <a:noFill/>
            <a:ln w="4763">
              <a:solidFill>
                <a:srgbClr val="C00000"/>
              </a:solidFill>
              <a:round/>
              <a:headEnd/>
              <a:tailEnd/>
            </a:ln>
          </p:spPr>
          <p:txBody>
            <a:bodyPr/>
            <a:lstStyle/>
            <a:p>
              <a:endParaRPr lang="en-US"/>
            </a:p>
          </p:txBody>
        </p:sp>
        <p:sp>
          <p:nvSpPr>
            <p:cNvPr id="342" name="Freeform 422"/>
            <p:cNvSpPr>
              <a:spLocks/>
            </p:cNvSpPr>
            <p:nvPr/>
          </p:nvSpPr>
          <p:spPr bwMode="auto">
            <a:xfrm flipH="1">
              <a:off x="1600591" y="4200524"/>
              <a:ext cx="206372" cy="118835"/>
            </a:xfrm>
            <a:custGeom>
              <a:avLst/>
              <a:gdLst>
                <a:gd name="T0" fmla="*/ 2147483647 w 234"/>
                <a:gd name="T1" fmla="*/ 0 h 143"/>
                <a:gd name="T2" fmla="*/ 0 w 234"/>
                <a:gd name="T3" fmla="*/ 0 h 143"/>
                <a:gd name="T4" fmla="*/ 0 w 234"/>
                <a:gd name="T5" fmla="*/ 2147483647 h 143"/>
                <a:gd name="T6" fmla="*/ 0 60000 65536"/>
                <a:gd name="T7" fmla="*/ 0 60000 65536"/>
                <a:gd name="T8" fmla="*/ 0 60000 65536"/>
                <a:gd name="T9" fmla="*/ 0 w 234"/>
                <a:gd name="T10" fmla="*/ 0 h 143"/>
                <a:gd name="T11" fmla="*/ 234 w 234"/>
                <a:gd name="T12" fmla="*/ 143 h 143"/>
              </a:gdLst>
              <a:ahLst/>
              <a:cxnLst>
                <a:cxn ang="T6">
                  <a:pos x="T0" y="T1"/>
                </a:cxn>
                <a:cxn ang="T7">
                  <a:pos x="T2" y="T3"/>
                </a:cxn>
                <a:cxn ang="T8">
                  <a:pos x="T4" y="T5"/>
                </a:cxn>
              </a:cxnLst>
              <a:rect l="T9" t="T10" r="T11" b="T12"/>
              <a:pathLst>
                <a:path w="234" h="143">
                  <a:moveTo>
                    <a:pt x="234" y="0"/>
                  </a:moveTo>
                  <a:lnTo>
                    <a:pt x="0" y="0"/>
                  </a:lnTo>
                  <a:lnTo>
                    <a:pt x="0" y="143"/>
                  </a:lnTo>
                </a:path>
              </a:pathLst>
            </a:custGeom>
            <a:noFill/>
            <a:ln w="4763">
              <a:solidFill>
                <a:srgbClr val="C00000"/>
              </a:solidFill>
              <a:round/>
              <a:headEnd/>
              <a:tailEnd/>
            </a:ln>
          </p:spPr>
          <p:txBody>
            <a:bodyPr/>
            <a:lstStyle/>
            <a:p>
              <a:endParaRPr lang="en-US"/>
            </a:p>
          </p:txBody>
        </p:sp>
        <p:sp>
          <p:nvSpPr>
            <p:cNvPr id="343" name="Rectangle 427"/>
            <p:cNvSpPr>
              <a:spLocks noChangeArrowheads="1"/>
            </p:cNvSpPr>
            <p:nvPr/>
          </p:nvSpPr>
          <p:spPr bwMode="auto">
            <a:xfrm>
              <a:off x="949716" y="4152900"/>
              <a:ext cx="626775" cy="107722"/>
            </a:xfrm>
            <a:prstGeom prst="rect">
              <a:avLst/>
            </a:prstGeom>
            <a:noFill/>
            <a:ln w="9525">
              <a:noFill/>
              <a:miter lim="800000"/>
              <a:headEnd/>
              <a:tailEnd/>
            </a:ln>
          </p:spPr>
          <p:txBody>
            <a:bodyPr wrap="none" lIns="0" tIns="0" rIns="0" bIns="0">
              <a:spAutoFit/>
            </a:bodyPr>
            <a:lstStyle/>
            <a:p>
              <a:pPr eaLnBrk="0" hangingPunct="0"/>
              <a:r>
                <a:rPr lang="en-US" sz="700" b="0" dirty="0">
                  <a:solidFill>
                    <a:srgbClr val="C00000"/>
                  </a:solidFill>
                </a:rPr>
                <a:t>BNE(R31,0,XP)</a:t>
              </a:r>
              <a:endParaRPr lang="en-US" sz="2400" b="0" dirty="0">
                <a:solidFill>
                  <a:srgbClr val="C00000"/>
                </a:solidFill>
              </a:endParaRPr>
            </a:p>
          </p:txBody>
        </p:sp>
        <p:sp>
          <p:nvSpPr>
            <p:cNvPr id="344" name="Rectangle 421"/>
            <p:cNvSpPr>
              <a:spLocks noChangeArrowheads="1"/>
            </p:cNvSpPr>
            <p:nvPr/>
          </p:nvSpPr>
          <p:spPr bwMode="auto">
            <a:xfrm>
              <a:off x="1219591" y="4311650"/>
              <a:ext cx="364040" cy="107722"/>
            </a:xfrm>
            <a:prstGeom prst="rect">
              <a:avLst/>
            </a:prstGeom>
            <a:noFill/>
            <a:ln w="9525">
              <a:noFill/>
              <a:miter lim="800000"/>
              <a:headEnd/>
              <a:tailEnd/>
            </a:ln>
          </p:spPr>
          <p:txBody>
            <a:bodyPr wrap="none" lIns="0" tIns="0" rIns="0" bIns="0">
              <a:spAutoFit/>
            </a:bodyPr>
            <a:lstStyle/>
            <a:p>
              <a:pPr eaLnBrk="0" hangingPunct="0"/>
              <a:r>
                <a:rPr lang="en-US" sz="700" b="0" dirty="0" err="1">
                  <a:solidFill>
                    <a:srgbClr val="FF0000"/>
                  </a:solidFill>
                </a:rPr>
                <a:t>IRSrc</a:t>
              </a:r>
              <a:r>
                <a:rPr lang="en-US" sz="700" baseline="30000" dirty="0" err="1">
                  <a:solidFill>
                    <a:srgbClr val="FF0000"/>
                  </a:solidFill>
                </a:rPr>
                <a:t>MEM</a:t>
              </a:r>
              <a:endParaRPr lang="en-US" sz="2000" b="0" baseline="30000" dirty="0">
                <a:solidFill>
                  <a:srgbClr val="FF0000"/>
                </a:solidFill>
              </a:endParaRPr>
            </a:p>
          </p:txBody>
        </p:sp>
      </p:grpSp>
      <p:sp>
        <p:nvSpPr>
          <p:cNvPr id="347" name="Freeform 376"/>
          <p:cNvSpPr>
            <a:spLocks/>
          </p:cNvSpPr>
          <p:nvPr/>
        </p:nvSpPr>
        <p:spPr bwMode="auto">
          <a:xfrm>
            <a:off x="3352800" y="3159124"/>
            <a:ext cx="519113" cy="84138"/>
          </a:xfrm>
          <a:custGeom>
            <a:avLst/>
            <a:gdLst>
              <a:gd name="T0" fmla="*/ 0 w 388"/>
              <a:gd name="T1" fmla="*/ 0 h 63"/>
              <a:gd name="T2" fmla="*/ 2147483647 w 388"/>
              <a:gd name="T3" fmla="*/ 0 h 63"/>
              <a:gd name="T4" fmla="*/ 2147483647 w 388"/>
              <a:gd name="T5" fmla="*/ 2147483647 h 63"/>
              <a:gd name="T6" fmla="*/ 2147483647 w 388"/>
              <a:gd name="T7" fmla="*/ 2147483647 h 63"/>
              <a:gd name="T8" fmla="*/ 0 w 388"/>
              <a:gd name="T9" fmla="*/ 0 h 63"/>
              <a:gd name="T10" fmla="*/ 0 60000 65536"/>
              <a:gd name="T11" fmla="*/ 0 60000 65536"/>
              <a:gd name="T12" fmla="*/ 0 60000 65536"/>
              <a:gd name="T13" fmla="*/ 0 60000 65536"/>
              <a:gd name="T14" fmla="*/ 0 60000 65536"/>
              <a:gd name="T15" fmla="*/ 0 w 388"/>
              <a:gd name="T16" fmla="*/ 0 h 63"/>
              <a:gd name="T17" fmla="*/ 388 w 388"/>
              <a:gd name="T18" fmla="*/ 63 h 63"/>
            </a:gdLst>
            <a:ahLst/>
            <a:cxnLst>
              <a:cxn ang="T10">
                <a:pos x="T0" y="T1"/>
              </a:cxn>
              <a:cxn ang="T11">
                <a:pos x="T2" y="T3"/>
              </a:cxn>
              <a:cxn ang="T12">
                <a:pos x="T4" y="T5"/>
              </a:cxn>
              <a:cxn ang="T13">
                <a:pos x="T6" y="T7"/>
              </a:cxn>
              <a:cxn ang="T14">
                <a:pos x="T8" y="T9"/>
              </a:cxn>
            </a:cxnLst>
            <a:rect l="T15" t="T16" r="T17" b="T18"/>
            <a:pathLst>
              <a:path w="388" h="63">
                <a:moveTo>
                  <a:pt x="0" y="0"/>
                </a:moveTo>
                <a:lnTo>
                  <a:pt x="388" y="0"/>
                </a:lnTo>
                <a:lnTo>
                  <a:pt x="339" y="63"/>
                </a:lnTo>
                <a:lnTo>
                  <a:pt x="49" y="63"/>
                </a:lnTo>
                <a:lnTo>
                  <a:pt x="0" y="0"/>
                </a:lnTo>
              </a:path>
            </a:pathLst>
          </a:custGeom>
          <a:solidFill>
            <a:schemeClr val="accent1">
              <a:lumMod val="40000"/>
              <a:lumOff val="60000"/>
            </a:schemeClr>
          </a:solidFill>
          <a:ln w="11113">
            <a:solidFill>
              <a:srgbClr val="000000"/>
            </a:solidFill>
            <a:round/>
            <a:headEnd/>
            <a:tailEnd/>
          </a:ln>
        </p:spPr>
        <p:txBody>
          <a:bodyPr/>
          <a:lstStyle/>
          <a:p>
            <a:endParaRPr lang="en-US"/>
          </a:p>
        </p:txBody>
      </p:sp>
      <p:sp>
        <p:nvSpPr>
          <p:cNvPr id="348" name="Freeform 376"/>
          <p:cNvSpPr>
            <a:spLocks/>
          </p:cNvSpPr>
          <p:nvPr/>
        </p:nvSpPr>
        <p:spPr bwMode="auto">
          <a:xfrm>
            <a:off x="2590800" y="3163887"/>
            <a:ext cx="519113" cy="84138"/>
          </a:xfrm>
          <a:custGeom>
            <a:avLst/>
            <a:gdLst>
              <a:gd name="T0" fmla="*/ 0 w 388"/>
              <a:gd name="T1" fmla="*/ 0 h 63"/>
              <a:gd name="T2" fmla="*/ 2147483647 w 388"/>
              <a:gd name="T3" fmla="*/ 0 h 63"/>
              <a:gd name="T4" fmla="*/ 2147483647 w 388"/>
              <a:gd name="T5" fmla="*/ 2147483647 h 63"/>
              <a:gd name="T6" fmla="*/ 2147483647 w 388"/>
              <a:gd name="T7" fmla="*/ 2147483647 h 63"/>
              <a:gd name="T8" fmla="*/ 0 w 388"/>
              <a:gd name="T9" fmla="*/ 0 h 63"/>
              <a:gd name="T10" fmla="*/ 0 60000 65536"/>
              <a:gd name="T11" fmla="*/ 0 60000 65536"/>
              <a:gd name="T12" fmla="*/ 0 60000 65536"/>
              <a:gd name="T13" fmla="*/ 0 60000 65536"/>
              <a:gd name="T14" fmla="*/ 0 60000 65536"/>
              <a:gd name="T15" fmla="*/ 0 w 388"/>
              <a:gd name="T16" fmla="*/ 0 h 63"/>
              <a:gd name="T17" fmla="*/ 388 w 388"/>
              <a:gd name="T18" fmla="*/ 63 h 63"/>
            </a:gdLst>
            <a:ahLst/>
            <a:cxnLst>
              <a:cxn ang="T10">
                <a:pos x="T0" y="T1"/>
              </a:cxn>
              <a:cxn ang="T11">
                <a:pos x="T2" y="T3"/>
              </a:cxn>
              <a:cxn ang="T12">
                <a:pos x="T4" y="T5"/>
              </a:cxn>
              <a:cxn ang="T13">
                <a:pos x="T6" y="T7"/>
              </a:cxn>
              <a:cxn ang="T14">
                <a:pos x="T8" y="T9"/>
              </a:cxn>
            </a:cxnLst>
            <a:rect l="T15" t="T16" r="T17" b="T18"/>
            <a:pathLst>
              <a:path w="388" h="63">
                <a:moveTo>
                  <a:pt x="0" y="0"/>
                </a:moveTo>
                <a:lnTo>
                  <a:pt x="388" y="0"/>
                </a:lnTo>
                <a:lnTo>
                  <a:pt x="339" y="63"/>
                </a:lnTo>
                <a:lnTo>
                  <a:pt x="49" y="63"/>
                </a:lnTo>
                <a:lnTo>
                  <a:pt x="0" y="0"/>
                </a:lnTo>
              </a:path>
            </a:pathLst>
          </a:custGeom>
          <a:solidFill>
            <a:schemeClr val="accent1">
              <a:lumMod val="40000"/>
              <a:lumOff val="60000"/>
            </a:schemeClr>
          </a:solidFill>
          <a:ln w="11113">
            <a:solidFill>
              <a:srgbClr val="000000"/>
            </a:solidFill>
            <a:round/>
            <a:headEnd/>
            <a:tailEnd/>
          </a:ln>
        </p:spPr>
        <p:txBody>
          <a:bodyPr/>
          <a:lstStyle/>
          <a:p>
            <a:endParaRPr lang="en-US"/>
          </a:p>
        </p:txBody>
      </p:sp>
      <p:grpSp>
        <p:nvGrpSpPr>
          <p:cNvPr id="349" name="Group 273"/>
          <p:cNvGrpSpPr/>
          <p:nvPr/>
        </p:nvGrpSpPr>
        <p:grpSpPr>
          <a:xfrm>
            <a:off x="3620296" y="3054352"/>
            <a:ext cx="723104" cy="96839"/>
            <a:chOff x="4308475" y="2500311"/>
            <a:chExt cx="723104" cy="96839"/>
          </a:xfrm>
        </p:grpSpPr>
        <p:sp>
          <p:nvSpPr>
            <p:cNvPr id="350" name="Line 211"/>
            <p:cNvSpPr>
              <a:spLocks noChangeShapeType="1"/>
            </p:cNvSpPr>
            <p:nvPr/>
          </p:nvSpPr>
          <p:spPr bwMode="auto">
            <a:xfrm>
              <a:off x="4327525" y="2503488"/>
              <a:ext cx="1588" cy="88900"/>
            </a:xfrm>
            <a:prstGeom prst="line">
              <a:avLst/>
            </a:prstGeom>
            <a:noFill/>
            <a:ln w="4763">
              <a:solidFill>
                <a:srgbClr val="0070C0"/>
              </a:solidFill>
              <a:round/>
              <a:headEnd/>
              <a:tailEnd/>
            </a:ln>
          </p:spPr>
          <p:txBody>
            <a:bodyPr/>
            <a:lstStyle/>
            <a:p>
              <a:endParaRPr lang="en-US"/>
            </a:p>
          </p:txBody>
        </p:sp>
        <p:sp>
          <p:nvSpPr>
            <p:cNvPr id="351" name="Freeform 212"/>
            <p:cNvSpPr>
              <a:spLocks/>
            </p:cNvSpPr>
            <p:nvPr/>
          </p:nvSpPr>
          <p:spPr bwMode="auto">
            <a:xfrm>
              <a:off x="4308475" y="2541588"/>
              <a:ext cx="38100" cy="50800"/>
            </a:xfrm>
            <a:custGeom>
              <a:avLst/>
              <a:gdLst>
                <a:gd name="T0" fmla="*/ 2147483647 w 28"/>
                <a:gd name="T1" fmla="*/ 2147483647 h 38"/>
                <a:gd name="T2" fmla="*/ 2147483647 w 28"/>
                <a:gd name="T3" fmla="*/ 0 h 38"/>
                <a:gd name="T4" fmla="*/ 2147483647 w 28"/>
                <a:gd name="T5" fmla="*/ 0 h 38"/>
                <a:gd name="T6" fmla="*/ 2147483647 w 28"/>
                <a:gd name="T7" fmla="*/ 2147483647 h 38"/>
                <a:gd name="T8" fmla="*/ 2147483647 w 28"/>
                <a:gd name="T9" fmla="*/ 2147483647 h 38"/>
                <a:gd name="T10" fmla="*/ 0 w 28"/>
                <a:gd name="T11" fmla="*/ 0 h 38"/>
                <a:gd name="T12" fmla="*/ 0 w 28"/>
                <a:gd name="T13" fmla="*/ 0 h 38"/>
                <a:gd name="T14" fmla="*/ 2147483647 w 28"/>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8"/>
                <a:gd name="T26" fmla="*/ 28 w 28"/>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8">
                  <a:moveTo>
                    <a:pt x="14" y="38"/>
                  </a:moveTo>
                  <a:lnTo>
                    <a:pt x="28" y="0"/>
                  </a:lnTo>
                  <a:lnTo>
                    <a:pt x="14" y="17"/>
                  </a:lnTo>
                  <a:lnTo>
                    <a:pt x="0" y="0"/>
                  </a:lnTo>
                  <a:lnTo>
                    <a:pt x="14" y="38"/>
                  </a:lnTo>
                  <a:close/>
                </a:path>
              </a:pathLst>
            </a:custGeom>
            <a:solidFill>
              <a:srgbClr val="000000"/>
            </a:solidFill>
            <a:ln w="9525">
              <a:solidFill>
                <a:srgbClr val="0070C0"/>
              </a:solidFill>
              <a:round/>
              <a:headEnd/>
              <a:tailEnd/>
            </a:ln>
          </p:spPr>
          <p:txBody>
            <a:bodyPr/>
            <a:lstStyle/>
            <a:p>
              <a:endParaRPr lang="en-US"/>
            </a:p>
          </p:txBody>
        </p:sp>
        <p:sp>
          <p:nvSpPr>
            <p:cNvPr id="352" name="Freeform 213"/>
            <p:cNvSpPr>
              <a:spLocks/>
            </p:cNvSpPr>
            <p:nvPr/>
          </p:nvSpPr>
          <p:spPr bwMode="auto">
            <a:xfrm>
              <a:off x="4308475" y="2541588"/>
              <a:ext cx="38100" cy="50800"/>
            </a:xfrm>
            <a:custGeom>
              <a:avLst/>
              <a:gdLst>
                <a:gd name="T0" fmla="*/ 2147483647 w 28"/>
                <a:gd name="T1" fmla="*/ 2147483647 h 38"/>
                <a:gd name="T2" fmla="*/ 2147483647 w 28"/>
                <a:gd name="T3" fmla="*/ 0 h 38"/>
                <a:gd name="T4" fmla="*/ 2147483647 w 28"/>
                <a:gd name="T5" fmla="*/ 0 h 38"/>
                <a:gd name="T6" fmla="*/ 2147483647 w 28"/>
                <a:gd name="T7" fmla="*/ 2147483647 h 38"/>
                <a:gd name="T8" fmla="*/ 2147483647 w 28"/>
                <a:gd name="T9" fmla="*/ 2147483647 h 38"/>
                <a:gd name="T10" fmla="*/ 0 w 28"/>
                <a:gd name="T11" fmla="*/ 0 h 38"/>
                <a:gd name="T12" fmla="*/ 0 w 28"/>
                <a:gd name="T13" fmla="*/ 0 h 38"/>
                <a:gd name="T14" fmla="*/ 2147483647 w 28"/>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8"/>
                <a:gd name="T26" fmla="*/ 28 w 28"/>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8">
                  <a:moveTo>
                    <a:pt x="14" y="38"/>
                  </a:moveTo>
                  <a:lnTo>
                    <a:pt x="28" y="0"/>
                  </a:lnTo>
                  <a:lnTo>
                    <a:pt x="14" y="17"/>
                  </a:lnTo>
                  <a:lnTo>
                    <a:pt x="0" y="0"/>
                  </a:lnTo>
                  <a:lnTo>
                    <a:pt x="14" y="38"/>
                  </a:lnTo>
                </a:path>
              </a:pathLst>
            </a:custGeom>
            <a:noFill/>
            <a:ln w="4763">
              <a:solidFill>
                <a:srgbClr val="0070C0"/>
              </a:solidFill>
              <a:round/>
              <a:headEnd/>
              <a:tailEnd/>
            </a:ln>
          </p:spPr>
          <p:txBody>
            <a:bodyPr/>
            <a:lstStyle/>
            <a:p>
              <a:endParaRPr lang="en-US"/>
            </a:p>
          </p:txBody>
        </p:sp>
        <p:sp>
          <p:nvSpPr>
            <p:cNvPr id="353" name="Line 214"/>
            <p:cNvSpPr>
              <a:spLocks noChangeShapeType="1"/>
            </p:cNvSpPr>
            <p:nvPr/>
          </p:nvSpPr>
          <p:spPr bwMode="auto">
            <a:xfrm>
              <a:off x="4375150" y="2508250"/>
              <a:ext cx="1588" cy="84138"/>
            </a:xfrm>
            <a:prstGeom prst="line">
              <a:avLst/>
            </a:prstGeom>
            <a:noFill/>
            <a:ln w="4763">
              <a:solidFill>
                <a:srgbClr val="0070C0"/>
              </a:solidFill>
              <a:round/>
              <a:headEnd/>
              <a:tailEnd/>
            </a:ln>
          </p:spPr>
          <p:txBody>
            <a:bodyPr/>
            <a:lstStyle/>
            <a:p>
              <a:endParaRPr lang="en-US"/>
            </a:p>
          </p:txBody>
        </p:sp>
        <p:sp>
          <p:nvSpPr>
            <p:cNvPr id="354" name="Freeform 215"/>
            <p:cNvSpPr>
              <a:spLocks/>
            </p:cNvSpPr>
            <p:nvPr/>
          </p:nvSpPr>
          <p:spPr bwMode="auto">
            <a:xfrm>
              <a:off x="4356100" y="2541588"/>
              <a:ext cx="41275" cy="50800"/>
            </a:xfrm>
            <a:custGeom>
              <a:avLst/>
              <a:gdLst>
                <a:gd name="T0" fmla="*/ 2147483647 w 31"/>
                <a:gd name="T1" fmla="*/ 2147483647 h 38"/>
                <a:gd name="T2" fmla="*/ 2147483647 w 31"/>
                <a:gd name="T3" fmla="*/ 0 h 38"/>
                <a:gd name="T4" fmla="*/ 2147483647 w 31"/>
                <a:gd name="T5" fmla="*/ 0 h 38"/>
                <a:gd name="T6" fmla="*/ 2147483647 w 31"/>
                <a:gd name="T7" fmla="*/ 2147483647 h 38"/>
                <a:gd name="T8" fmla="*/ 2147483647 w 31"/>
                <a:gd name="T9" fmla="*/ 2147483647 h 38"/>
                <a:gd name="T10" fmla="*/ 0 w 31"/>
                <a:gd name="T11" fmla="*/ 0 h 38"/>
                <a:gd name="T12" fmla="*/ 0 w 31"/>
                <a:gd name="T13" fmla="*/ 0 h 38"/>
                <a:gd name="T14" fmla="*/ 2147483647 w 31"/>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38"/>
                <a:gd name="T26" fmla="*/ 31 w 31"/>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38">
                  <a:moveTo>
                    <a:pt x="14" y="38"/>
                  </a:moveTo>
                  <a:lnTo>
                    <a:pt x="31" y="0"/>
                  </a:lnTo>
                  <a:lnTo>
                    <a:pt x="14" y="21"/>
                  </a:lnTo>
                  <a:lnTo>
                    <a:pt x="0" y="0"/>
                  </a:lnTo>
                  <a:lnTo>
                    <a:pt x="14" y="38"/>
                  </a:lnTo>
                  <a:close/>
                </a:path>
              </a:pathLst>
            </a:custGeom>
            <a:solidFill>
              <a:srgbClr val="000000"/>
            </a:solidFill>
            <a:ln w="9525">
              <a:solidFill>
                <a:srgbClr val="0070C0"/>
              </a:solidFill>
              <a:round/>
              <a:headEnd/>
              <a:tailEnd/>
            </a:ln>
          </p:spPr>
          <p:txBody>
            <a:bodyPr/>
            <a:lstStyle/>
            <a:p>
              <a:endParaRPr lang="en-US"/>
            </a:p>
          </p:txBody>
        </p:sp>
        <p:sp>
          <p:nvSpPr>
            <p:cNvPr id="355" name="Freeform 216"/>
            <p:cNvSpPr>
              <a:spLocks/>
            </p:cNvSpPr>
            <p:nvPr/>
          </p:nvSpPr>
          <p:spPr bwMode="auto">
            <a:xfrm>
              <a:off x="4356100" y="2541588"/>
              <a:ext cx="41275" cy="50800"/>
            </a:xfrm>
            <a:custGeom>
              <a:avLst/>
              <a:gdLst>
                <a:gd name="T0" fmla="*/ 2147483647 w 31"/>
                <a:gd name="T1" fmla="*/ 2147483647 h 38"/>
                <a:gd name="T2" fmla="*/ 2147483647 w 31"/>
                <a:gd name="T3" fmla="*/ 0 h 38"/>
                <a:gd name="T4" fmla="*/ 2147483647 w 31"/>
                <a:gd name="T5" fmla="*/ 0 h 38"/>
                <a:gd name="T6" fmla="*/ 2147483647 w 31"/>
                <a:gd name="T7" fmla="*/ 2147483647 h 38"/>
                <a:gd name="T8" fmla="*/ 2147483647 w 31"/>
                <a:gd name="T9" fmla="*/ 2147483647 h 38"/>
                <a:gd name="T10" fmla="*/ 0 w 31"/>
                <a:gd name="T11" fmla="*/ 0 h 38"/>
                <a:gd name="T12" fmla="*/ 0 w 31"/>
                <a:gd name="T13" fmla="*/ 0 h 38"/>
                <a:gd name="T14" fmla="*/ 2147483647 w 31"/>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38"/>
                <a:gd name="T26" fmla="*/ 31 w 31"/>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38">
                  <a:moveTo>
                    <a:pt x="14" y="38"/>
                  </a:moveTo>
                  <a:lnTo>
                    <a:pt x="31" y="0"/>
                  </a:lnTo>
                  <a:lnTo>
                    <a:pt x="14" y="21"/>
                  </a:lnTo>
                  <a:lnTo>
                    <a:pt x="0" y="0"/>
                  </a:lnTo>
                  <a:lnTo>
                    <a:pt x="14" y="38"/>
                  </a:lnTo>
                </a:path>
              </a:pathLst>
            </a:custGeom>
            <a:noFill/>
            <a:ln w="4763">
              <a:solidFill>
                <a:srgbClr val="0070C0"/>
              </a:solidFill>
              <a:round/>
              <a:headEnd/>
              <a:tailEnd/>
            </a:ln>
          </p:spPr>
          <p:txBody>
            <a:bodyPr/>
            <a:lstStyle/>
            <a:p>
              <a:endParaRPr lang="en-US"/>
            </a:p>
          </p:txBody>
        </p:sp>
        <p:sp>
          <p:nvSpPr>
            <p:cNvPr id="356" name="Line 217"/>
            <p:cNvSpPr>
              <a:spLocks noChangeShapeType="1"/>
            </p:cNvSpPr>
            <p:nvPr/>
          </p:nvSpPr>
          <p:spPr bwMode="auto">
            <a:xfrm>
              <a:off x="4552950" y="2508250"/>
              <a:ext cx="1588" cy="88900"/>
            </a:xfrm>
            <a:prstGeom prst="line">
              <a:avLst/>
            </a:prstGeom>
            <a:noFill/>
            <a:ln w="4763">
              <a:solidFill>
                <a:srgbClr val="0070C0"/>
              </a:solidFill>
              <a:round/>
              <a:headEnd/>
              <a:tailEnd/>
            </a:ln>
          </p:spPr>
          <p:txBody>
            <a:bodyPr/>
            <a:lstStyle/>
            <a:p>
              <a:endParaRPr lang="en-US"/>
            </a:p>
          </p:txBody>
        </p:sp>
        <p:sp>
          <p:nvSpPr>
            <p:cNvPr id="357" name="Freeform 218"/>
            <p:cNvSpPr>
              <a:spLocks/>
            </p:cNvSpPr>
            <p:nvPr/>
          </p:nvSpPr>
          <p:spPr bwMode="auto">
            <a:xfrm>
              <a:off x="4533900" y="2541588"/>
              <a:ext cx="41275" cy="55562"/>
            </a:xfrm>
            <a:custGeom>
              <a:avLst/>
              <a:gdLst>
                <a:gd name="T0" fmla="*/ 2147483647 w 31"/>
                <a:gd name="T1" fmla="*/ 2147483647 h 42"/>
                <a:gd name="T2" fmla="*/ 2147483647 w 31"/>
                <a:gd name="T3" fmla="*/ 0 h 42"/>
                <a:gd name="T4" fmla="*/ 2147483647 w 31"/>
                <a:gd name="T5" fmla="*/ 0 h 42"/>
                <a:gd name="T6" fmla="*/ 2147483647 w 31"/>
                <a:gd name="T7" fmla="*/ 2147483647 h 42"/>
                <a:gd name="T8" fmla="*/ 2147483647 w 31"/>
                <a:gd name="T9" fmla="*/ 2147483647 h 42"/>
                <a:gd name="T10" fmla="*/ 0 w 31"/>
                <a:gd name="T11" fmla="*/ 0 h 42"/>
                <a:gd name="T12" fmla="*/ 0 w 31"/>
                <a:gd name="T13" fmla="*/ 0 h 42"/>
                <a:gd name="T14" fmla="*/ 2147483647 w 31"/>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42"/>
                <a:gd name="T26" fmla="*/ 31 w 31"/>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42">
                  <a:moveTo>
                    <a:pt x="14" y="42"/>
                  </a:moveTo>
                  <a:lnTo>
                    <a:pt x="31" y="0"/>
                  </a:lnTo>
                  <a:lnTo>
                    <a:pt x="14" y="21"/>
                  </a:lnTo>
                  <a:lnTo>
                    <a:pt x="0" y="0"/>
                  </a:lnTo>
                  <a:lnTo>
                    <a:pt x="14" y="42"/>
                  </a:lnTo>
                  <a:close/>
                </a:path>
              </a:pathLst>
            </a:custGeom>
            <a:solidFill>
              <a:srgbClr val="000000"/>
            </a:solidFill>
            <a:ln w="9525">
              <a:solidFill>
                <a:srgbClr val="0070C0"/>
              </a:solidFill>
              <a:round/>
              <a:headEnd/>
              <a:tailEnd/>
            </a:ln>
          </p:spPr>
          <p:txBody>
            <a:bodyPr/>
            <a:lstStyle/>
            <a:p>
              <a:endParaRPr lang="en-US"/>
            </a:p>
          </p:txBody>
        </p:sp>
        <p:sp>
          <p:nvSpPr>
            <p:cNvPr id="358" name="Freeform 219"/>
            <p:cNvSpPr>
              <a:spLocks/>
            </p:cNvSpPr>
            <p:nvPr/>
          </p:nvSpPr>
          <p:spPr bwMode="auto">
            <a:xfrm>
              <a:off x="4533900" y="2541588"/>
              <a:ext cx="41275" cy="55562"/>
            </a:xfrm>
            <a:custGeom>
              <a:avLst/>
              <a:gdLst>
                <a:gd name="T0" fmla="*/ 2147483647 w 31"/>
                <a:gd name="T1" fmla="*/ 2147483647 h 42"/>
                <a:gd name="T2" fmla="*/ 2147483647 w 31"/>
                <a:gd name="T3" fmla="*/ 0 h 42"/>
                <a:gd name="T4" fmla="*/ 2147483647 w 31"/>
                <a:gd name="T5" fmla="*/ 0 h 42"/>
                <a:gd name="T6" fmla="*/ 2147483647 w 31"/>
                <a:gd name="T7" fmla="*/ 2147483647 h 42"/>
                <a:gd name="T8" fmla="*/ 2147483647 w 31"/>
                <a:gd name="T9" fmla="*/ 2147483647 h 42"/>
                <a:gd name="T10" fmla="*/ 0 w 31"/>
                <a:gd name="T11" fmla="*/ 0 h 42"/>
                <a:gd name="T12" fmla="*/ 0 w 31"/>
                <a:gd name="T13" fmla="*/ 0 h 42"/>
                <a:gd name="T14" fmla="*/ 2147483647 w 31"/>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42"/>
                <a:gd name="T26" fmla="*/ 31 w 31"/>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42">
                  <a:moveTo>
                    <a:pt x="14" y="42"/>
                  </a:moveTo>
                  <a:lnTo>
                    <a:pt x="31" y="0"/>
                  </a:lnTo>
                  <a:lnTo>
                    <a:pt x="14" y="21"/>
                  </a:lnTo>
                  <a:lnTo>
                    <a:pt x="0" y="0"/>
                  </a:lnTo>
                  <a:lnTo>
                    <a:pt x="14" y="42"/>
                  </a:lnTo>
                </a:path>
              </a:pathLst>
            </a:custGeom>
            <a:noFill/>
            <a:ln w="4763">
              <a:solidFill>
                <a:srgbClr val="0070C0"/>
              </a:solidFill>
              <a:round/>
              <a:headEnd/>
              <a:tailEnd/>
            </a:ln>
          </p:spPr>
          <p:txBody>
            <a:bodyPr/>
            <a:lstStyle/>
            <a:p>
              <a:endParaRPr lang="en-US"/>
            </a:p>
          </p:txBody>
        </p:sp>
        <p:sp>
          <p:nvSpPr>
            <p:cNvPr id="359" name="Freeform 220"/>
            <p:cNvSpPr>
              <a:spLocks/>
            </p:cNvSpPr>
            <p:nvPr/>
          </p:nvSpPr>
          <p:spPr bwMode="auto">
            <a:xfrm>
              <a:off x="4435475" y="2535238"/>
              <a:ext cx="9525" cy="9525"/>
            </a:xfrm>
            <a:custGeom>
              <a:avLst/>
              <a:gdLst>
                <a:gd name="T0" fmla="*/ 2147483647 w 7"/>
                <a:gd name="T1" fmla="*/ 2147483647 h 7"/>
                <a:gd name="T2" fmla="*/ 2147483647 w 7"/>
                <a:gd name="T3" fmla="*/ 2147483647 h 7"/>
                <a:gd name="T4" fmla="*/ 2147483647 w 7"/>
                <a:gd name="T5" fmla="*/ 2147483647 h 7"/>
                <a:gd name="T6" fmla="*/ 2147483647 w 7"/>
                <a:gd name="T7" fmla="*/ 2147483647 h 7"/>
                <a:gd name="T8" fmla="*/ 0 w 7"/>
                <a:gd name="T9" fmla="*/ 2147483647 h 7"/>
                <a:gd name="T10" fmla="*/ 0 w 7"/>
                <a:gd name="T11" fmla="*/ 2147483647 h 7"/>
                <a:gd name="T12" fmla="*/ 0 w 7"/>
                <a:gd name="T13" fmla="*/ 2147483647 h 7"/>
                <a:gd name="T14" fmla="*/ 0 w 7"/>
                <a:gd name="T15" fmla="*/ 2147483647 h 7"/>
                <a:gd name="T16" fmla="*/ 2147483647 w 7"/>
                <a:gd name="T17" fmla="*/ 0 h 7"/>
                <a:gd name="T18" fmla="*/ 2147483647 w 7"/>
                <a:gd name="T19" fmla="*/ 0 h 7"/>
                <a:gd name="T20" fmla="*/ 2147483647 w 7"/>
                <a:gd name="T21" fmla="*/ 2147483647 h 7"/>
                <a:gd name="T22" fmla="*/ 2147483647 w 7"/>
                <a:gd name="T23" fmla="*/ 2147483647 h 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
                <a:gd name="T37" fmla="*/ 0 h 7"/>
                <a:gd name="T38" fmla="*/ 7 w 7"/>
                <a:gd name="T39" fmla="*/ 7 h 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 h="7">
                  <a:moveTo>
                    <a:pt x="7" y="4"/>
                  </a:moveTo>
                  <a:lnTo>
                    <a:pt x="7" y="7"/>
                  </a:lnTo>
                  <a:lnTo>
                    <a:pt x="4" y="7"/>
                  </a:lnTo>
                  <a:lnTo>
                    <a:pt x="0" y="7"/>
                  </a:lnTo>
                  <a:lnTo>
                    <a:pt x="0" y="4"/>
                  </a:lnTo>
                  <a:lnTo>
                    <a:pt x="4" y="0"/>
                  </a:lnTo>
                  <a:lnTo>
                    <a:pt x="7" y="4"/>
                  </a:lnTo>
                </a:path>
              </a:pathLst>
            </a:custGeom>
            <a:noFill/>
            <a:ln w="4763">
              <a:solidFill>
                <a:srgbClr val="0070C0"/>
              </a:solidFill>
              <a:round/>
              <a:headEnd/>
              <a:tailEnd/>
            </a:ln>
          </p:spPr>
          <p:txBody>
            <a:bodyPr/>
            <a:lstStyle/>
            <a:p>
              <a:endParaRPr lang="en-US"/>
            </a:p>
          </p:txBody>
        </p:sp>
        <p:sp>
          <p:nvSpPr>
            <p:cNvPr id="360" name="Freeform 221"/>
            <p:cNvSpPr>
              <a:spLocks/>
            </p:cNvSpPr>
            <p:nvPr/>
          </p:nvSpPr>
          <p:spPr bwMode="auto">
            <a:xfrm>
              <a:off x="4462463" y="2535238"/>
              <a:ext cx="15875" cy="9525"/>
            </a:xfrm>
            <a:custGeom>
              <a:avLst/>
              <a:gdLst>
                <a:gd name="T0" fmla="*/ 2147483647 w 11"/>
                <a:gd name="T1" fmla="*/ 2147483647 h 7"/>
                <a:gd name="T2" fmla="*/ 2147483647 w 11"/>
                <a:gd name="T3" fmla="*/ 2147483647 h 7"/>
                <a:gd name="T4" fmla="*/ 2147483647 w 11"/>
                <a:gd name="T5" fmla="*/ 2147483647 h 7"/>
                <a:gd name="T6" fmla="*/ 2147483647 w 11"/>
                <a:gd name="T7" fmla="*/ 2147483647 h 7"/>
                <a:gd name="T8" fmla="*/ 2147483647 w 11"/>
                <a:gd name="T9" fmla="*/ 2147483647 h 7"/>
                <a:gd name="T10" fmla="*/ 0 w 11"/>
                <a:gd name="T11" fmla="*/ 2147483647 h 7"/>
                <a:gd name="T12" fmla="*/ 0 w 11"/>
                <a:gd name="T13" fmla="*/ 2147483647 h 7"/>
                <a:gd name="T14" fmla="*/ 2147483647 w 11"/>
                <a:gd name="T15" fmla="*/ 2147483647 h 7"/>
                <a:gd name="T16" fmla="*/ 2147483647 w 11"/>
                <a:gd name="T17" fmla="*/ 0 h 7"/>
                <a:gd name="T18" fmla="*/ 2147483647 w 11"/>
                <a:gd name="T19" fmla="*/ 0 h 7"/>
                <a:gd name="T20" fmla="*/ 2147483647 w 11"/>
                <a:gd name="T21" fmla="*/ 2147483647 h 7"/>
                <a:gd name="T22" fmla="*/ 2147483647 w 11"/>
                <a:gd name="T23" fmla="*/ 2147483647 h 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1"/>
                <a:gd name="T37" fmla="*/ 0 h 7"/>
                <a:gd name="T38" fmla="*/ 11 w 11"/>
                <a:gd name="T39" fmla="*/ 7 h 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1" h="7">
                  <a:moveTo>
                    <a:pt x="11" y="4"/>
                  </a:moveTo>
                  <a:lnTo>
                    <a:pt x="7" y="7"/>
                  </a:lnTo>
                  <a:lnTo>
                    <a:pt x="4" y="7"/>
                  </a:lnTo>
                  <a:lnTo>
                    <a:pt x="0" y="4"/>
                  </a:lnTo>
                  <a:lnTo>
                    <a:pt x="4" y="4"/>
                  </a:lnTo>
                  <a:lnTo>
                    <a:pt x="7" y="0"/>
                  </a:lnTo>
                  <a:lnTo>
                    <a:pt x="7" y="4"/>
                  </a:lnTo>
                  <a:lnTo>
                    <a:pt x="11" y="4"/>
                  </a:lnTo>
                </a:path>
              </a:pathLst>
            </a:custGeom>
            <a:noFill/>
            <a:ln w="4763">
              <a:solidFill>
                <a:srgbClr val="0070C0"/>
              </a:solidFill>
              <a:round/>
              <a:headEnd/>
              <a:tailEnd/>
            </a:ln>
          </p:spPr>
          <p:txBody>
            <a:bodyPr/>
            <a:lstStyle/>
            <a:p>
              <a:endParaRPr lang="en-US"/>
            </a:p>
          </p:txBody>
        </p:sp>
        <p:sp>
          <p:nvSpPr>
            <p:cNvPr id="361" name="Freeform 222"/>
            <p:cNvSpPr>
              <a:spLocks/>
            </p:cNvSpPr>
            <p:nvPr/>
          </p:nvSpPr>
          <p:spPr bwMode="auto">
            <a:xfrm>
              <a:off x="4495800" y="2535238"/>
              <a:ext cx="9525" cy="9525"/>
            </a:xfrm>
            <a:custGeom>
              <a:avLst/>
              <a:gdLst>
                <a:gd name="T0" fmla="*/ 2147483647 w 7"/>
                <a:gd name="T1" fmla="*/ 2147483647 h 7"/>
                <a:gd name="T2" fmla="*/ 2147483647 w 7"/>
                <a:gd name="T3" fmla="*/ 2147483647 h 7"/>
                <a:gd name="T4" fmla="*/ 2147483647 w 7"/>
                <a:gd name="T5" fmla="*/ 2147483647 h 7"/>
                <a:gd name="T6" fmla="*/ 2147483647 w 7"/>
                <a:gd name="T7" fmla="*/ 2147483647 h 7"/>
                <a:gd name="T8" fmla="*/ 0 w 7"/>
                <a:gd name="T9" fmla="*/ 2147483647 h 7"/>
                <a:gd name="T10" fmla="*/ 0 w 7"/>
                <a:gd name="T11" fmla="*/ 2147483647 h 7"/>
                <a:gd name="T12" fmla="*/ 0 w 7"/>
                <a:gd name="T13" fmla="*/ 2147483647 h 7"/>
                <a:gd name="T14" fmla="*/ 0 w 7"/>
                <a:gd name="T15" fmla="*/ 2147483647 h 7"/>
                <a:gd name="T16" fmla="*/ 2147483647 w 7"/>
                <a:gd name="T17" fmla="*/ 0 h 7"/>
                <a:gd name="T18" fmla="*/ 2147483647 w 7"/>
                <a:gd name="T19" fmla="*/ 0 h 7"/>
                <a:gd name="T20" fmla="*/ 2147483647 w 7"/>
                <a:gd name="T21" fmla="*/ 2147483647 h 7"/>
                <a:gd name="T22" fmla="*/ 2147483647 w 7"/>
                <a:gd name="T23" fmla="*/ 2147483647 h 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
                <a:gd name="T37" fmla="*/ 0 h 7"/>
                <a:gd name="T38" fmla="*/ 7 w 7"/>
                <a:gd name="T39" fmla="*/ 7 h 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 h="7">
                  <a:moveTo>
                    <a:pt x="7" y="4"/>
                  </a:moveTo>
                  <a:lnTo>
                    <a:pt x="7" y="7"/>
                  </a:lnTo>
                  <a:lnTo>
                    <a:pt x="3" y="7"/>
                  </a:lnTo>
                  <a:lnTo>
                    <a:pt x="0" y="7"/>
                  </a:lnTo>
                  <a:lnTo>
                    <a:pt x="0" y="4"/>
                  </a:lnTo>
                  <a:lnTo>
                    <a:pt x="3" y="0"/>
                  </a:lnTo>
                  <a:lnTo>
                    <a:pt x="7" y="4"/>
                  </a:lnTo>
                </a:path>
              </a:pathLst>
            </a:custGeom>
            <a:noFill/>
            <a:ln w="4763">
              <a:solidFill>
                <a:srgbClr val="0070C0"/>
              </a:solidFill>
              <a:round/>
              <a:headEnd/>
              <a:tailEnd/>
            </a:ln>
          </p:spPr>
          <p:txBody>
            <a:bodyPr/>
            <a:lstStyle/>
            <a:p>
              <a:endParaRPr lang="en-US"/>
            </a:p>
          </p:txBody>
        </p:sp>
        <p:sp>
          <p:nvSpPr>
            <p:cNvPr id="362" name="Rectangle 380"/>
            <p:cNvSpPr>
              <a:spLocks noChangeArrowheads="1"/>
            </p:cNvSpPr>
            <p:nvPr/>
          </p:nvSpPr>
          <p:spPr bwMode="auto">
            <a:xfrm>
              <a:off x="4621210" y="2500311"/>
              <a:ext cx="410369" cy="92333"/>
            </a:xfrm>
            <a:prstGeom prst="rect">
              <a:avLst/>
            </a:prstGeom>
            <a:noFill/>
            <a:ln w="9525">
              <a:noFill/>
              <a:miter lim="800000"/>
              <a:headEnd/>
              <a:tailEnd/>
            </a:ln>
          </p:spPr>
          <p:txBody>
            <a:bodyPr wrap="none" lIns="0" tIns="0" rIns="0" bIns="0">
              <a:spAutoFit/>
            </a:bodyPr>
            <a:lstStyle/>
            <a:p>
              <a:pPr eaLnBrk="0" hangingPunct="0"/>
              <a:r>
                <a:rPr lang="en-US" sz="600" b="0" dirty="0">
                  <a:solidFill>
                    <a:srgbClr val="0070C0"/>
                  </a:solidFill>
                </a:rPr>
                <a:t>BYPASSES</a:t>
              </a:r>
              <a:endParaRPr lang="en-US" sz="2000" b="0" dirty="0">
                <a:solidFill>
                  <a:srgbClr val="0070C0"/>
                </a:solidFill>
              </a:endParaRPr>
            </a:p>
          </p:txBody>
        </p:sp>
      </p:grpSp>
      <p:grpSp>
        <p:nvGrpSpPr>
          <p:cNvPr id="363" name="Group 274"/>
          <p:cNvGrpSpPr/>
          <p:nvPr/>
        </p:nvGrpSpPr>
        <p:grpSpPr>
          <a:xfrm>
            <a:off x="2776541" y="3055677"/>
            <a:ext cx="704052" cy="101602"/>
            <a:chOff x="4308475" y="2495548"/>
            <a:chExt cx="704052" cy="101602"/>
          </a:xfrm>
        </p:grpSpPr>
        <p:sp>
          <p:nvSpPr>
            <p:cNvPr id="364" name="Line 211"/>
            <p:cNvSpPr>
              <a:spLocks noChangeShapeType="1"/>
            </p:cNvSpPr>
            <p:nvPr/>
          </p:nvSpPr>
          <p:spPr bwMode="auto">
            <a:xfrm>
              <a:off x="4327525" y="2503488"/>
              <a:ext cx="1588" cy="88900"/>
            </a:xfrm>
            <a:prstGeom prst="line">
              <a:avLst/>
            </a:prstGeom>
            <a:noFill/>
            <a:ln w="4763">
              <a:solidFill>
                <a:srgbClr val="0070C0"/>
              </a:solidFill>
              <a:round/>
              <a:headEnd/>
              <a:tailEnd/>
            </a:ln>
          </p:spPr>
          <p:txBody>
            <a:bodyPr/>
            <a:lstStyle/>
            <a:p>
              <a:endParaRPr lang="en-US"/>
            </a:p>
          </p:txBody>
        </p:sp>
        <p:sp>
          <p:nvSpPr>
            <p:cNvPr id="365" name="Freeform 212"/>
            <p:cNvSpPr>
              <a:spLocks/>
            </p:cNvSpPr>
            <p:nvPr/>
          </p:nvSpPr>
          <p:spPr bwMode="auto">
            <a:xfrm>
              <a:off x="4308475" y="2541588"/>
              <a:ext cx="38100" cy="50800"/>
            </a:xfrm>
            <a:custGeom>
              <a:avLst/>
              <a:gdLst>
                <a:gd name="T0" fmla="*/ 2147483647 w 28"/>
                <a:gd name="T1" fmla="*/ 2147483647 h 38"/>
                <a:gd name="T2" fmla="*/ 2147483647 w 28"/>
                <a:gd name="T3" fmla="*/ 0 h 38"/>
                <a:gd name="T4" fmla="*/ 2147483647 w 28"/>
                <a:gd name="T5" fmla="*/ 0 h 38"/>
                <a:gd name="T6" fmla="*/ 2147483647 w 28"/>
                <a:gd name="T7" fmla="*/ 2147483647 h 38"/>
                <a:gd name="T8" fmla="*/ 2147483647 w 28"/>
                <a:gd name="T9" fmla="*/ 2147483647 h 38"/>
                <a:gd name="T10" fmla="*/ 0 w 28"/>
                <a:gd name="T11" fmla="*/ 0 h 38"/>
                <a:gd name="T12" fmla="*/ 0 w 28"/>
                <a:gd name="T13" fmla="*/ 0 h 38"/>
                <a:gd name="T14" fmla="*/ 2147483647 w 28"/>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8"/>
                <a:gd name="T26" fmla="*/ 28 w 28"/>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8">
                  <a:moveTo>
                    <a:pt x="14" y="38"/>
                  </a:moveTo>
                  <a:lnTo>
                    <a:pt x="28" y="0"/>
                  </a:lnTo>
                  <a:lnTo>
                    <a:pt x="14" y="17"/>
                  </a:lnTo>
                  <a:lnTo>
                    <a:pt x="0" y="0"/>
                  </a:lnTo>
                  <a:lnTo>
                    <a:pt x="14" y="38"/>
                  </a:lnTo>
                  <a:close/>
                </a:path>
              </a:pathLst>
            </a:custGeom>
            <a:solidFill>
              <a:srgbClr val="000000"/>
            </a:solidFill>
            <a:ln w="9525">
              <a:solidFill>
                <a:srgbClr val="0070C0"/>
              </a:solidFill>
              <a:round/>
              <a:headEnd/>
              <a:tailEnd/>
            </a:ln>
          </p:spPr>
          <p:txBody>
            <a:bodyPr/>
            <a:lstStyle/>
            <a:p>
              <a:endParaRPr lang="en-US"/>
            </a:p>
          </p:txBody>
        </p:sp>
        <p:sp>
          <p:nvSpPr>
            <p:cNvPr id="366" name="Freeform 213"/>
            <p:cNvSpPr>
              <a:spLocks/>
            </p:cNvSpPr>
            <p:nvPr/>
          </p:nvSpPr>
          <p:spPr bwMode="auto">
            <a:xfrm>
              <a:off x="4308475" y="2541588"/>
              <a:ext cx="38100" cy="50800"/>
            </a:xfrm>
            <a:custGeom>
              <a:avLst/>
              <a:gdLst>
                <a:gd name="T0" fmla="*/ 2147483647 w 28"/>
                <a:gd name="T1" fmla="*/ 2147483647 h 38"/>
                <a:gd name="T2" fmla="*/ 2147483647 w 28"/>
                <a:gd name="T3" fmla="*/ 0 h 38"/>
                <a:gd name="T4" fmla="*/ 2147483647 w 28"/>
                <a:gd name="T5" fmla="*/ 0 h 38"/>
                <a:gd name="T6" fmla="*/ 2147483647 w 28"/>
                <a:gd name="T7" fmla="*/ 2147483647 h 38"/>
                <a:gd name="T8" fmla="*/ 2147483647 w 28"/>
                <a:gd name="T9" fmla="*/ 2147483647 h 38"/>
                <a:gd name="T10" fmla="*/ 0 w 28"/>
                <a:gd name="T11" fmla="*/ 0 h 38"/>
                <a:gd name="T12" fmla="*/ 0 w 28"/>
                <a:gd name="T13" fmla="*/ 0 h 38"/>
                <a:gd name="T14" fmla="*/ 2147483647 w 28"/>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8"/>
                <a:gd name="T26" fmla="*/ 28 w 28"/>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8">
                  <a:moveTo>
                    <a:pt x="14" y="38"/>
                  </a:moveTo>
                  <a:lnTo>
                    <a:pt x="28" y="0"/>
                  </a:lnTo>
                  <a:lnTo>
                    <a:pt x="14" y="17"/>
                  </a:lnTo>
                  <a:lnTo>
                    <a:pt x="0" y="0"/>
                  </a:lnTo>
                  <a:lnTo>
                    <a:pt x="14" y="38"/>
                  </a:lnTo>
                </a:path>
              </a:pathLst>
            </a:custGeom>
            <a:noFill/>
            <a:ln w="4763">
              <a:solidFill>
                <a:srgbClr val="0070C0"/>
              </a:solidFill>
              <a:round/>
              <a:headEnd/>
              <a:tailEnd/>
            </a:ln>
          </p:spPr>
          <p:txBody>
            <a:bodyPr/>
            <a:lstStyle/>
            <a:p>
              <a:endParaRPr lang="en-US"/>
            </a:p>
          </p:txBody>
        </p:sp>
        <p:sp>
          <p:nvSpPr>
            <p:cNvPr id="367" name="Line 214"/>
            <p:cNvSpPr>
              <a:spLocks noChangeShapeType="1"/>
            </p:cNvSpPr>
            <p:nvPr/>
          </p:nvSpPr>
          <p:spPr bwMode="auto">
            <a:xfrm>
              <a:off x="4375150" y="2508250"/>
              <a:ext cx="1588" cy="84138"/>
            </a:xfrm>
            <a:prstGeom prst="line">
              <a:avLst/>
            </a:prstGeom>
            <a:noFill/>
            <a:ln w="4763">
              <a:solidFill>
                <a:srgbClr val="0070C0"/>
              </a:solidFill>
              <a:round/>
              <a:headEnd/>
              <a:tailEnd/>
            </a:ln>
          </p:spPr>
          <p:txBody>
            <a:bodyPr/>
            <a:lstStyle/>
            <a:p>
              <a:endParaRPr lang="en-US"/>
            </a:p>
          </p:txBody>
        </p:sp>
        <p:sp>
          <p:nvSpPr>
            <p:cNvPr id="368" name="Freeform 215"/>
            <p:cNvSpPr>
              <a:spLocks/>
            </p:cNvSpPr>
            <p:nvPr/>
          </p:nvSpPr>
          <p:spPr bwMode="auto">
            <a:xfrm>
              <a:off x="4356100" y="2541588"/>
              <a:ext cx="41275" cy="50800"/>
            </a:xfrm>
            <a:custGeom>
              <a:avLst/>
              <a:gdLst>
                <a:gd name="T0" fmla="*/ 2147483647 w 31"/>
                <a:gd name="T1" fmla="*/ 2147483647 h 38"/>
                <a:gd name="T2" fmla="*/ 2147483647 w 31"/>
                <a:gd name="T3" fmla="*/ 0 h 38"/>
                <a:gd name="T4" fmla="*/ 2147483647 w 31"/>
                <a:gd name="T5" fmla="*/ 0 h 38"/>
                <a:gd name="T6" fmla="*/ 2147483647 w 31"/>
                <a:gd name="T7" fmla="*/ 2147483647 h 38"/>
                <a:gd name="T8" fmla="*/ 2147483647 w 31"/>
                <a:gd name="T9" fmla="*/ 2147483647 h 38"/>
                <a:gd name="T10" fmla="*/ 0 w 31"/>
                <a:gd name="T11" fmla="*/ 0 h 38"/>
                <a:gd name="T12" fmla="*/ 0 w 31"/>
                <a:gd name="T13" fmla="*/ 0 h 38"/>
                <a:gd name="T14" fmla="*/ 2147483647 w 31"/>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38"/>
                <a:gd name="T26" fmla="*/ 31 w 31"/>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38">
                  <a:moveTo>
                    <a:pt x="14" y="38"/>
                  </a:moveTo>
                  <a:lnTo>
                    <a:pt x="31" y="0"/>
                  </a:lnTo>
                  <a:lnTo>
                    <a:pt x="14" y="21"/>
                  </a:lnTo>
                  <a:lnTo>
                    <a:pt x="0" y="0"/>
                  </a:lnTo>
                  <a:lnTo>
                    <a:pt x="14" y="38"/>
                  </a:lnTo>
                  <a:close/>
                </a:path>
              </a:pathLst>
            </a:custGeom>
            <a:solidFill>
              <a:srgbClr val="000000"/>
            </a:solidFill>
            <a:ln w="9525">
              <a:solidFill>
                <a:srgbClr val="0070C0"/>
              </a:solidFill>
              <a:round/>
              <a:headEnd/>
              <a:tailEnd/>
            </a:ln>
          </p:spPr>
          <p:txBody>
            <a:bodyPr/>
            <a:lstStyle/>
            <a:p>
              <a:endParaRPr lang="en-US"/>
            </a:p>
          </p:txBody>
        </p:sp>
        <p:sp>
          <p:nvSpPr>
            <p:cNvPr id="369" name="Freeform 216"/>
            <p:cNvSpPr>
              <a:spLocks/>
            </p:cNvSpPr>
            <p:nvPr/>
          </p:nvSpPr>
          <p:spPr bwMode="auto">
            <a:xfrm>
              <a:off x="4356100" y="2541588"/>
              <a:ext cx="41275" cy="50800"/>
            </a:xfrm>
            <a:custGeom>
              <a:avLst/>
              <a:gdLst>
                <a:gd name="T0" fmla="*/ 2147483647 w 31"/>
                <a:gd name="T1" fmla="*/ 2147483647 h 38"/>
                <a:gd name="T2" fmla="*/ 2147483647 w 31"/>
                <a:gd name="T3" fmla="*/ 0 h 38"/>
                <a:gd name="T4" fmla="*/ 2147483647 w 31"/>
                <a:gd name="T5" fmla="*/ 0 h 38"/>
                <a:gd name="T6" fmla="*/ 2147483647 w 31"/>
                <a:gd name="T7" fmla="*/ 2147483647 h 38"/>
                <a:gd name="T8" fmla="*/ 2147483647 w 31"/>
                <a:gd name="T9" fmla="*/ 2147483647 h 38"/>
                <a:gd name="T10" fmla="*/ 0 w 31"/>
                <a:gd name="T11" fmla="*/ 0 h 38"/>
                <a:gd name="T12" fmla="*/ 0 w 31"/>
                <a:gd name="T13" fmla="*/ 0 h 38"/>
                <a:gd name="T14" fmla="*/ 2147483647 w 31"/>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38"/>
                <a:gd name="T26" fmla="*/ 31 w 31"/>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38">
                  <a:moveTo>
                    <a:pt x="14" y="38"/>
                  </a:moveTo>
                  <a:lnTo>
                    <a:pt x="31" y="0"/>
                  </a:lnTo>
                  <a:lnTo>
                    <a:pt x="14" y="21"/>
                  </a:lnTo>
                  <a:lnTo>
                    <a:pt x="0" y="0"/>
                  </a:lnTo>
                  <a:lnTo>
                    <a:pt x="14" y="38"/>
                  </a:lnTo>
                </a:path>
              </a:pathLst>
            </a:custGeom>
            <a:noFill/>
            <a:ln w="4763">
              <a:solidFill>
                <a:srgbClr val="0070C0"/>
              </a:solidFill>
              <a:round/>
              <a:headEnd/>
              <a:tailEnd/>
            </a:ln>
          </p:spPr>
          <p:txBody>
            <a:bodyPr/>
            <a:lstStyle/>
            <a:p>
              <a:endParaRPr lang="en-US"/>
            </a:p>
          </p:txBody>
        </p:sp>
        <p:sp>
          <p:nvSpPr>
            <p:cNvPr id="370" name="Line 217"/>
            <p:cNvSpPr>
              <a:spLocks noChangeShapeType="1"/>
            </p:cNvSpPr>
            <p:nvPr/>
          </p:nvSpPr>
          <p:spPr bwMode="auto">
            <a:xfrm>
              <a:off x="4552950" y="2508250"/>
              <a:ext cx="1588" cy="88900"/>
            </a:xfrm>
            <a:prstGeom prst="line">
              <a:avLst/>
            </a:prstGeom>
            <a:noFill/>
            <a:ln w="4763">
              <a:solidFill>
                <a:srgbClr val="0070C0"/>
              </a:solidFill>
              <a:round/>
              <a:headEnd/>
              <a:tailEnd/>
            </a:ln>
          </p:spPr>
          <p:txBody>
            <a:bodyPr/>
            <a:lstStyle/>
            <a:p>
              <a:endParaRPr lang="en-US"/>
            </a:p>
          </p:txBody>
        </p:sp>
        <p:sp>
          <p:nvSpPr>
            <p:cNvPr id="371" name="Freeform 218"/>
            <p:cNvSpPr>
              <a:spLocks/>
            </p:cNvSpPr>
            <p:nvPr/>
          </p:nvSpPr>
          <p:spPr bwMode="auto">
            <a:xfrm>
              <a:off x="4533900" y="2541588"/>
              <a:ext cx="41275" cy="55562"/>
            </a:xfrm>
            <a:custGeom>
              <a:avLst/>
              <a:gdLst>
                <a:gd name="T0" fmla="*/ 2147483647 w 31"/>
                <a:gd name="T1" fmla="*/ 2147483647 h 42"/>
                <a:gd name="T2" fmla="*/ 2147483647 w 31"/>
                <a:gd name="T3" fmla="*/ 0 h 42"/>
                <a:gd name="T4" fmla="*/ 2147483647 w 31"/>
                <a:gd name="T5" fmla="*/ 0 h 42"/>
                <a:gd name="T6" fmla="*/ 2147483647 w 31"/>
                <a:gd name="T7" fmla="*/ 2147483647 h 42"/>
                <a:gd name="T8" fmla="*/ 2147483647 w 31"/>
                <a:gd name="T9" fmla="*/ 2147483647 h 42"/>
                <a:gd name="T10" fmla="*/ 0 w 31"/>
                <a:gd name="T11" fmla="*/ 0 h 42"/>
                <a:gd name="T12" fmla="*/ 0 w 31"/>
                <a:gd name="T13" fmla="*/ 0 h 42"/>
                <a:gd name="T14" fmla="*/ 2147483647 w 31"/>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42"/>
                <a:gd name="T26" fmla="*/ 31 w 31"/>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42">
                  <a:moveTo>
                    <a:pt x="14" y="42"/>
                  </a:moveTo>
                  <a:lnTo>
                    <a:pt x="31" y="0"/>
                  </a:lnTo>
                  <a:lnTo>
                    <a:pt x="14" y="21"/>
                  </a:lnTo>
                  <a:lnTo>
                    <a:pt x="0" y="0"/>
                  </a:lnTo>
                  <a:lnTo>
                    <a:pt x="14" y="42"/>
                  </a:lnTo>
                  <a:close/>
                </a:path>
              </a:pathLst>
            </a:custGeom>
            <a:solidFill>
              <a:srgbClr val="000000"/>
            </a:solidFill>
            <a:ln w="9525">
              <a:solidFill>
                <a:srgbClr val="0070C0"/>
              </a:solidFill>
              <a:round/>
              <a:headEnd/>
              <a:tailEnd/>
            </a:ln>
          </p:spPr>
          <p:txBody>
            <a:bodyPr/>
            <a:lstStyle/>
            <a:p>
              <a:endParaRPr lang="en-US"/>
            </a:p>
          </p:txBody>
        </p:sp>
        <p:sp>
          <p:nvSpPr>
            <p:cNvPr id="372" name="Freeform 219"/>
            <p:cNvSpPr>
              <a:spLocks/>
            </p:cNvSpPr>
            <p:nvPr/>
          </p:nvSpPr>
          <p:spPr bwMode="auto">
            <a:xfrm>
              <a:off x="4533900" y="2541588"/>
              <a:ext cx="41275" cy="55562"/>
            </a:xfrm>
            <a:custGeom>
              <a:avLst/>
              <a:gdLst>
                <a:gd name="T0" fmla="*/ 2147483647 w 31"/>
                <a:gd name="T1" fmla="*/ 2147483647 h 42"/>
                <a:gd name="T2" fmla="*/ 2147483647 w 31"/>
                <a:gd name="T3" fmla="*/ 0 h 42"/>
                <a:gd name="T4" fmla="*/ 2147483647 w 31"/>
                <a:gd name="T5" fmla="*/ 0 h 42"/>
                <a:gd name="T6" fmla="*/ 2147483647 w 31"/>
                <a:gd name="T7" fmla="*/ 2147483647 h 42"/>
                <a:gd name="T8" fmla="*/ 2147483647 w 31"/>
                <a:gd name="T9" fmla="*/ 2147483647 h 42"/>
                <a:gd name="T10" fmla="*/ 0 w 31"/>
                <a:gd name="T11" fmla="*/ 0 h 42"/>
                <a:gd name="T12" fmla="*/ 0 w 31"/>
                <a:gd name="T13" fmla="*/ 0 h 42"/>
                <a:gd name="T14" fmla="*/ 2147483647 w 31"/>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42"/>
                <a:gd name="T26" fmla="*/ 31 w 31"/>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42">
                  <a:moveTo>
                    <a:pt x="14" y="42"/>
                  </a:moveTo>
                  <a:lnTo>
                    <a:pt x="31" y="0"/>
                  </a:lnTo>
                  <a:lnTo>
                    <a:pt x="14" y="21"/>
                  </a:lnTo>
                  <a:lnTo>
                    <a:pt x="0" y="0"/>
                  </a:lnTo>
                  <a:lnTo>
                    <a:pt x="14" y="42"/>
                  </a:lnTo>
                </a:path>
              </a:pathLst>
            </a:custGeom>
            <a:noFill/>
            <a:ln w="4763">
              <a:solidFill>
                <a:srgbClr val="0070C0"/>
              </a:solidFill>
              <a:round/>
              <a:headEnd/>
              <a:tailEnd/>
            </a:ln>
          </p:spPr>
          <p:txBody>
            <a:bodyPr/>
            <a:lstStyle/>
            <a:p>
              <a:endParaRPr lang="en-US"/>
            </a:p>
          </p:txBody>
        </p:sp>
        <p:sp>
          <p:nvSpPr>
            <p:cNvPr id="373" name="Freeform 220"/>
            <p:cNvSpPr>
              <a:spLocks/>
            </p:cNvSpPr>
            <p:nvPr/>
          </p:nvSpPr>
          <p:spPr bwMode="auto">
            <a:xfrm>
              <a:off x="4435475" y="2535238"/>
              <a:ext cx="9525" cy="9525"/>
            </a:xfrm>
            <a:custGeom>
              <a:avLst/>
              <a:gdLst>
                <a:gd name="T0" fmla="*/ 2147483647 w 7"/>
                <a:gd name="T1" fmla="*/ 2147483647 h 7"/>
                <a:gd name="T2" fmla="*/ 2147483647 w 7"/>
                <a:gd name="T3" fmla="*/ 2147483647 h 7"/>
                <a:gd name="T4" fmla="*/ 2147483647 w 7"/>
                <a:gd name="T5" fmla="*/ 2147483647 h 7"/>
                <a:gd name="T6" fmla="*/ 2147483647 w 7"/>
                <a:gd name="T7" fmla="*/ 2147483647 h 7"/>
                <a:gd name="T8" fmla="*/ 0 w 7"/>
                <a:gd name="T9" fmla="*/ 2147483647 h 7"/>
                <a:gd name="T10" fmla="*/ 0 w 7"/>
                <a:gd name="T11" fmla="*/ 2147483647 h 7"/>
                <a:gd name="T12" fmla="*/ 0 w 7"/>
                <a:gd name="T13" fmla="*/ 2147483647 h 7"/>
                <a:gd name="T14" fmla="*/ 0 w 7"/>
                <a:gd name="T15" fmla="*/ 2147483647 h 7"/>
                <a:gd name="T16" fmla="*/ 2147483647 w 7"/>
                <a:gd name="T17" fmla="*/ 0 h 7"/>
                <a:gd name="T18" fmla="*/ 2147483647 w 7"/>
                <a:gd name="T19" fmla="*/ 0 h 7"/>
                <a:gd name="T20" fmla="*/ 2147483647 w 7"/>
                <a:gd name="T21" fmla="*/ 2147483647 h 7"/>
                <a:gd name="T22" fmla="*/ 2147483647 w 7"/>
                <a:gd name="T23" fmla="*/ 2147483647 h 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
                <a:gd name="T37" fmla="*/ 0 h 7"/>
                <a:gd name="T38" fmla="*/ 7 w 7"/>
                <a:gd name="T39" fmla="*/ 7 h 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 h="7">
                  <a:moveTo>
                    <a:pt x="7" y="4"/>
                  </a:moveTo>
                  <a:lnTo>
                    <a:pt x="7" y="7"/>
                  </a:lnTo>
                  <a:lnTo>
                    <a:pt x="4" y="7"/>
                  </a:lnTo>
                  <a:lnTo>
                    <a:pt x="0" y="7"/>
                  </a:lnTo>
                  <a:lnTo>
                    <a:pt x="0" y="4"/>
                  </a:lnTo>
                  <a:lnTo>
                    <a:pt x="4" y="0"/>
                  </a:lnTo>
                  <a:lnTo>
                    <a:pt x="7" y="4"/>
                  </a:lnTo>
                </a:path>
              </a:pathLst>
            </a:custGeom>
            <a:noFill/>
            <a:ln w="4763">
              <a:solidFill>
                <a:srgbClr val="0070C0"/>
              </a:solidFill>
              <a:round/>
              <a:headEnd/>
              <a:tailEnd/>
            </a:ln>
          </p:spPr>
          <p:txBody>
            <a:bodyPr/>
            <a:lstStyle/>
            <a:p>
              <a:endParaRPr lang="en-US"/>
            </a:p>
          </p:txBody>
        </p:sp>
        <p:sp>
          <p:nvSpPr>
            <p:cNvPr id="374" name="Freeform 221"/>
            <p:cNvSpPr>
              <a:spLocks/>
            </p:cNvSpPr>
            <p:nvPr/>
          </p:nvSpPr>
          <p:spPr bwMode="auto">
            <a:xfrm>
              <a:off x="4462463" y="2535238"/>
              <a:ext cx="15875" cy="9525"/>
            </a:xfrm>
            <a:custGeom>
              <a:avLst/>
              <a:gdLst>
                <a:gd name="T0" fmla="*/ 2147483647 w 11"/>
                <a:gd name="T1" fmla="*/ 2147483647 h 7"/>
                <a:gd name="T2" fmla="*/ 2147483647 w 11"/>
                <a:gd name="T3" fmla="*/ 2147483647 h 7"/>
                <a:gd name="T4" fmla="*/ 2147483647 w 11"/>
                <a:gd name="T5" fmla="*/ 2147483647 h 7"/>
                <a:gd name="T6" fmla="*/ 2147483647 w 11"/>
                <a:gd name="T7" fmla="*/ 2147483647 h 7"/>
                <a:gd name="T8" fmla="*/ 2147483647 w 11"/>
                <a:gd name="T9" fmla="*/ 2147483647 h 7"/>
                <a:gd name="T10" fmla="*/ 0 w 11"/>
                <a:gd name="T11" fmla="*/ 2147483647 h 7"/>
                <a:gd name="T12" fmla="*/ 0 w 11"/>
                <a:gd name="T13" fmla="*/ 2147483647 h 7"/>
                <a:gd name="T14" fmla="*/ 2147483647 w 11"/>
                <a:gd name="T15" fmla="*/ 2147483647 h 7"/>
                <a:gd name="T16" fmla="*/ 2147483647 w 11"/>
                <a:gd name="T17" fmla="*/ 0 h 7"/>
                <a:gd name="T18" fmla="*/ 2147483647 w 11"/>
                <a:gd name="T19" fmla="*/ 0 h 7"/>
                <a:gd name="T20" fmla="*/ 2147483647 w 11"/>
                <a:gd name="T21" fmla="*/ 2147483647 h 7"/>
                <a:gd name="T22" fmla="*/ 2147483647 w 11"/>
                <a:gd name="T23" fmla="*/ 2147483647 h 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1"/>
                <a:gd name="T37" fmla="*/ 0 h 7"/>
                <a:gd name="T38" fmla="*/ 11 w 11"/>
                <a:gd name="T39" fmla="*/ 7 h 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1" h="7">
                  <a:moveTo>
                    <a:pt x="11" y="4"/>
                  </a:moveTo>
                  <a:lnTo>
                    <a:pt x="7" y="7"/>
                  </a:lnTo>
                  <a:lnTo>
                    <a:pt x="4" y="7"/>
                  </a:lnTo>
                  <a:lnTo>
                    <a:pt x="0" y="4"/>
                  </a:lnTo>
                  <a:lnTo>
                    <a:pt x="4" y="4"/>
                  </a:lnTo>
                  <a:lnTo>
                    <a:pt x="7" y="0"/>
                  </a:lnTo>
                  <a:lnTo>
                    <a:pt x="7" y="4"/>
                  </a:lnTo>
                  <a:lnTo>
                    <a:pt x="11" y="4"/>
                  </a:lnTo>
                </a:path>
              </a:pathLst>
            </a:custGeom>
            <a:noFill/>
            <a:ln w="4763">
              <a:solidFill>
                <a:srgbClr val="0070C0"/>
              </a:solidFill>
              <a:round/>
              <a:headEnd/>
              <a:tailEnd/>
            </a:ln>
          </p:spPr>
          <p:txBody>
            <a:bodyPr/>
            <a:lstStyle/>
            <a:p>
              <a:endParaRPr lang="en-US"/>
            </a:p>
          </p:txBody>
        </p:sp>
        <p:sp>
          <p:nvSpPr>
            <p:cNvPr id="375" name="Freeform 222"/>
            <p:cNvSpPr>
              <a:spLocks/>
            </p:cNvSpPr>
            <p:nvPr/>
          </p:nvSpPr>
          <p:spPr bwMode="auto">
            <a:xfrm>
              <a:off x="4495800" y="2535238"/>
              <a:ext cx="9525" cy="9525"/>
            </a:xfrm>
            <a:custGeom>
              <a:avLst/>
              <a:gdLst>
                <a:gd name="T0" fmla="*/ 2147483647 w 7"/>
                <a:gd name="T1" fmla="*/ 2147483647 h 7"/>
                <a:gd name="T2" fmla="*/ 2147483647 w 7"/>
                <a:gd name="T3" fmla="*/ 2147483647 h 7"/>
                <a:gd name="T4" fmla="*/ 2147483647 w 7"/>
                <a:gd name="T5" fmla="*/ 2147483647 h 7"/>
                <a:gd name="T6" fmla="*/ 2147483647 w 7"/>
                <a:gd name="T7" fmla="*/ 2147483647 h 7"/>
                <a:gd name="T8" fmla="*/ 0 w 7"/>
                <a:gd name="T9" fmla="*/ 2147483647 h 7"/>
                <a:gd name="T10" fmla="*/ 0 w 7"/>
                <a:gd name="T11" fmla="*/ 2147483647 h 7"/>
                <a:gd name="T12" fmla="*/ 0 w 7"/>
                <a:gd name="T13" fmla="*/ 2147483647 h 7"/>
                <a:gd name="T14" fmla="*/ 0 w 7"/>
                <a:gd name="T15" fmla="*/ 2147483647 h 7"/>
                <a:gd name="T16" fmla="*/ 2147483647 w 7"/>
                <a:gd name="T17" fmla="*/ 0 h 7"/>
                <a:gd name="T18" fmla="*/ 2147483647 w 7"/>
                <a:gd name="T19" fmla="*/ 0 h 7"/>
                <a:gd name="T20" fmla="*/ 2147483647 w 7"/>
                <a:gd name="T21" fmla="*/ 2147483647 h 7"/>
                <a:gd name="T22" fmla="*/ 2147483647 w 7"/>
                <a:gd name="T23" fmla="*/ 2147483647 h 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
                <a:gd name="T37" fmla="*/ 0 h 7"/>
                <a:gd name="T38" fmla="*/ 7 w 7"/>
                <a:gd name="T39" fmla="*/ 7 h 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 h="7">
                  <a:moveTo>
                    <a:pt x="7" y="4"/>
                  </a:moveTo>
                  <a:lnTo>
                    <a:pt x="7" y="7"/>
                  </a:lnTo>
                  <a:lnTo>
                    <a:pt x="3" y="7"/>
                  </a:lnTo>
                  <a:lnTo>
                    <a:pt x="0" y="7"/>
                  </a:lnTo>
                  <a:lnTo>
                    <a:pt x="0" y="4"/>
                  </a:lnTo>
                  <a:lnTo>
                    <a:pt x="3" y="0"/>
                  </a:lnTo>
                  <a:lnTo>
                    <a:pt x="7" y="4"/>
                  </a:lnTo>
                </a:path>
              </a:pathLst>
            </a:custGeom>
            <a:noFill/>
            <a:ln w="4763">
              <a:solidFill>
                <a:srgbClr val="0070C0"/>
              </a:solidFill>
              <a:round/>
              <a:headEnd/>
              <a:tailEnd/>
            </a:ln>
          </p:spPr>
          <p:txBody>
            <a:bodyPr/>
            <a:lstStyle/>
            <a:p>
              <a:endParaRPr lang="en-US"/>
            </a:p>
          </p:txBody>
        </p:sp>
        <p:sp>
          <p:nvSpPr>
            <p:cNvPr id="376" name="Rectangle 380"/>
            <p:cNvSpPr>
              <a:spLocks noChangeArrowheads="1"/>
            </p:cNvSpPr>
            <p:nvPr/>
          </p:nvSpPr>
          <p:spPr bwMode="auto">
            <a:xfrm>
              <a:off x="4602158" y="2495548"/>
              <a:ext cx="410369" cy="92333"/>
            </a:xfrm>
            <a:prstGeom prst="rect">
              <a:avLst/>
            </a:prstGeom>
            <a:noFill/>
            <a:ln w="9525">
              <a:noFill/>
              <a:miter lim="800000"/>
              <a:headEnd/>
              <a:tailEnd/>
            </a:ln>
          </p:spPr>
          <p:txBody>
            <a:bodyPr wrap="none" lIns="0" tIns="0" rIns="0" bIns="0">
              <a:spAutoFit/>
            </a:bodyPr>
            <a:lstStyle/>
            <a:p>
              <a:pPr eaLnBrk="0" hangingPunct="0"/>
              <a:r>
                <a:rPr lang="en-US" sz="600" b="0" dirty="0">
                  <a:solidFill>
                    <a:srgbClr val="0070C0"/>
                  </a:solidFill>
                </a:rPr>
                <a:t>BYPASSES</a:t>
              </a:r>
              <a:endParaRPr lang="en-US" sz="2000" b="0" dirty="0">
                <a:solidFill>
                  <a:srgbClr val="0070C0"/>
                </a:solidFill>
              </a:endParaRPr>
            </a:p>
          </p:txBody>
        </p:sp>
      </p:grpSp>
      <p:grpSp>
        <p:nvGrpSpPr>
          <p:cNvPr id="382" name="Group 381"/>
          <p:cNvGrpSpPr/>
          <p:nvPr/>
        </p:nvGrpSpPr>
        <p:grpSpPr>
          <a:xfrm>
            <a:off x="795337" y="4645025"/>
            <a:ext cx="615761" cy="92333"/>
            <a:chOff x="1023937" y="4645025"/>
            <a:chExt cx="615761" cy="92333"/>
          </a:xfrm>
        </p:grpSpPr>
        <p:grpSp>
          <p:nvGrpSpPr>
            <p:cNvPr id="377" name="Group 228"/>
            <p:cNvGrpSpPr>
              <a:grpSpLocks/>
            </p:cNvGrpSpPr>
            <p:nvPr/>
          </p:nvGrpSpPr>
          <p:grpSpPr bwMode="auto">
            <a:xfrm>
              <a:off x="1023937" y="4670425"/>
              <a:ext cx="120650" cy="36512"/>
              <a:chOff x="813" y="3572"/>
              <a:chExt cx="90" cy="28"/>
            </a:xfrm>
          </p:grpSpPr>
          <p:sp>
            <p:nvSpPr>
              <p:cNvPr id="378" name="Line 229"/>
              <p:cNvSpPr>
                <a:spLocks noChangeShapeType="1"/>
              </p:cNvSpPr>
              <p:nvPr/>
            </p:nvSpPr>
            <p:spPr bwMode="auto">
              <a:xfrm>
                <a:off x="813" y="3586"/>
                <a:ext cx="90" cy="1"/>
              </a:xfrm>
              <a:prstGeom prst="line">
                <a:avLst/>
              </a:prstGeom>
              <a:noFill/>
              <a:ln w="4763">
                <a:solidFill>
                  <a:srgbClr val="0070C0"/>
                </a:solidFill>
                <a:round/>
                <a:headEnd/>
                <a:tailEnd/>
              </a:ln>
            </p:spPr>
            <p:txBody>
              <a:bodyPr/>
              <a:lstStyle/>
              <a:p>
                <a:endParaRPr lang="en-US"/>
              </a:p>
            </p:txBody>
          </p:sp>
          <p:sp>
            <p:nvSpPr>
              <p:cNvPr id="379" name="Freeform 230"/>
              <p:cNvSpPr>
                <a:spLocks/>
              </p:cNvSpPr>
              <p:nvPr/>
            </p:nvSpPr>
            <p:spPr bwMode="auto">
              <a:xfrm>
                <a:off x="865" y="3572"/>
                <a:ext cx="38" cy="28"/>
              </a:xfrm>
              <a:custGeom>
                <a:avLst/>
                <a:gdLst>
                  <a:gd name="T0" fmla="*/ 38 w 38"/>
                  <a:gd name="T1" fmla="*/ 14 h 28"/>
                  <a:gd name="T2" fmla="*/ 0 w 38"/>
                  <a:gd name="T3" fmla="*/ 0 h 28"/>
                  <a:gd name="T4" fmla="*/ 0 w 38"/>
                  <a:gd name="T5" fmla="*/ 0 h 28"/>
                  <a:gd name="T6" fmla="*/ 21 w 38"/>
                  <a:gd name="T7" fmla="*/ 14 h 28"/>
                  <a:gd name="T8" fmla="*/ 21 w 38"/>
                  <a:gd name="T9" fmla="*/ 14 h 28"/>
                  <a:gd name="T10" fmla="*/ 0 w 38"/>
                  <a:gd name="T11" fmla="*/ 28 h 28"/>
                  <a:gd name="T12" fmla="*/ 0 w 38"/>
                  <a:gd name="T13" fmla="*/ 28 h 28"/>
                  <a:gd name="T14" fmla="*/ 38 w 38"/>
                  <a:gd name="T15" fmla="*/ 14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38" y="14"/>
                    </a:moveTo>
                    <a:lnTo>
                      <a:pt x="0" y="0"/>
                    </a:lnTo>
                    <a:lnTo>
                      <a:pt x="21" y="14"/>
                    </a:lnTo>
                    <a:lnTo>
                      <a:pt x="0" y="28"/>
                    </a:lnTo>
                    <a:lnTo>
                      <a:pt x="38" y="14"/>
                    </a:lnTo>
                    <a:close/>
                  </a:path>
                </a:pathLst>
              </a:custGeom>
              <a:solidFill>
                <a:srgbClr val="000000"/>
              </a:solidFill>
              <a:ln w="9525">
                <a:solidFill>
                  <a:srgbClr val="0070C0"/>
                </a:solidFill>
                <a:round/>
                <a:headEnd/>
                <a:tailEnd/>
              </a:ln>
            </p:spPr>
            <p:txBody>
              <a:bodyPr/>
              <a:lstStyle/>
              <a:p>
                <a:endParaRPr lang="en-US"/>
              </a:p>
            </p:txBody>
          </p:sp>
          <p:sp>
            <p:nvSpPr>
              <p:cNvPr id="380" name="Freeform 231"/>
              <p:cNvSpPr>
                <a:spLocks/>
              </p:cNvSpPr>
              <p:nvPr/>
            </p:nvSpPr>
            <p:spPr bwMode="auto">
              <a:xfrm>
                <a:off x="865" y="3572"/>
                <a:ext cx="38" cy="28"/>
              </a:xfrm>
              <a:custGeom>
                <a:avLst/>
                <a:gdLst>
                  <a:gd name="T0" fmla="*/ 38 w 38"/>
                  <a:gd name="T1" fmla="*/ 14 h 28"/>
                  <a:gd name="T2" fmla="*/ 0 w 38"/>
                  <a:gd name="T3" fmla="*/ 0 h 28"/>
                  <a:gd name="T4" fmla="*/ 0 w 38"/>
                  <a:gd name="T5" fmla="*/ 0 h 28"/>
                  <a:gd name="T6" fmla="*/ 21 w 38"/>
                  <a:gd name="T7" fmla="*/ 14 h 28"/>
                  <a:gd name="T8" fmla="*/ 21 w 38"/>
                  <a:gd name="T9" fmla="*/ 14 h 28"/>
                  <a:gd name="T10" fmla="*/ 0 w 38"/>
                  <a:gd name="T11" fmla="*/ 28 h 28"/>
                  <a:gd name="T12" fmla="*/ 0 w 38"/>
                  <a:gd name="T13" fmla="*/ 28 h 28"/>
                  <a:gd name="T14" fmla="*/ 38 w 38"/>
                  <a:gd name="T15" fmla="*/ 14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38" y="14"/>
                    </a:moveTo>
                    <a:lnTo>
                      <a:pt x="0" y="0"/>
                    </a:lnTo>
                    <a:lnTo>
                      <a:pt x="21" y="14"/>
                    </a:lnTo>
                    <a:lnTo>
                      <a:pt x="0" y="28"/>
                    </a:lnTo>
                    <a:lnTo>
                      <a:pt x="38" y="14"/>
                    </a:lnTo>
                  </a:path>
                </a:pathLst>
              </a:custGeom>
              <a:noFill/>
              <a:ln w="4763">
                <a:solidFill>
                  <a:srgbClr val="0070C0"/>
                </a:solidFill>
                <a:round/>
                <a:headEnd/>
                <a:tailEnd/>
              </a:ln>
            </p:spPr>
            <p:txBody>
              <a:bodyPr/>
              <a:lstStyle/>
              <a:p>
                <a:endParaRPr lang="en-US"/>
              </a:p>
            </p:txBody>
          </p:sp>
        </p:grpSp>
        <p:sp>
          <p:nvSpPr>
            <p:cNvPr id="381" name="Rectangle 448"/>
            <p:cNvSpPr>
              <a:spLocks noChangeArrowheads="1"/>
            </p:cNvSpPr>
            <p:nvPr/>
          </p:nvSpPr>
          <p:spPr bwMode="auto">
            <a:xfrm>
              <a:off x="1166812" y="4645025"/>
              <a:ext cx="472886" cy="92333"/>
            </a:xfrm>
            <a:prstGeom prst="rect">
              <a:avLst/>
            </a:prstGeom>
            <a:noFill/>
            <a:ln w="9525">
              <a:noFill/>
              <a:miter lim="800000"/>
              <a:headEnd/>
              <a:tailEnd/>
            </a:ln>
          </p:spPr>
          <p:txBody>
            <a:bodyPr wrap="none" lIns="0" tIns="0" rIns="0" bIns="0">
              <a:spAutoFit/>
            </a:bodyPr>
            <a:lstStyle/>
            <a:p>
              <a:pPr eaLnBrk="0" hangingPunct="0"/>
              <a:r>
                <a:rPr lang="en-US" sz="600" b="0" dirty="0">
                  <a:solidFill>
                    <a:srgbClr val="0070C0"/>
                  </a:solidFill>
                </a:rPr>
                <a:t>A, B BYPASS</a:t>
              </a:r>
              <a:endParaRPr lang="en-US" sz="2400" b="0" dirty="0">
                <a:solidFill>
                  <a:srgbClr val="0070C0"/>
                </a:solidFill>
              </a:endParaRPr>
            </a:p>
          </p:txBody>
        </p:sp>
      </p:grpSp>
      <p:grpSp>
        <p:nvGrpSpPr>
          <p:cNvPr id="383" name="Group 382"/>
          <p:cNvGrpSpPr/>
          <p:nvPr/>
        </p:nvGrpSpPr>
        <p:grpSpPr>
          <a:xfrm>
            <a:off x="3041839" y="5105400"/>
            <a:ext cx="615761" cy="92333"/>
            <a:chOff x="1023937" y="4645025"/>
            <a:chExt cx="615761" cy="92333"/>
          </a:xfrm>
        </p:grpSpPr>
        <p:grpSp>
          <p:nvGrpSpPr>
            <p:cNvPr id="384" name="Group 228"/>
            <p:cNvGrpSpPr>
              <a:grpSpLocks/>
            </p:cNvGrpSpPr>
            <p:nvPr/>
          </p:nvGrpSpPr>
          <p:grpSpPr bwMode="auto">
            <a:xfrm>
              <a:off x="1023937" y="4670425"/>
              <a:ext cx="120650" cy="36512"/>
              <a:chOff x="813" y="3572"/>
              <a:chExt cx="90" cy="28"/>
            </a:xfrm>
          </p:grpSpPr>
          <p:sp>
            <p:nvSpPr>
              <p:cNvPr id="386" name="Line 229"/>
              <p:cNvSpPr>
                <a:spLocks noChangeShapeType="1"/>
              </p:cNvSpPr>
              <p:nvPr/>
            </p:nvSpPr>
            <p:spPr bwMode="auto">
              <a:xfrm>
                <a:off x="813" y="3586"/>
                <a:ext cx="90" cy="1"/>
              </a:xfrm>
              <a:prstGeom prst="line">
                <a:avLst/>
              </a:prstGeom>
              <a:noFill/>
              <a:ln w="4763">
                <a:solidFill>
                  <a:srgbClr val="0070C0"/>
                </a:solidFill>
                <a:round/>
                <a:headEnd/>
                <a:tailEnd/>
              </a:ln>
            </p:spPr>
            <p:txBody>
              <a:bodyPr/>
              <a:lstStyle/>
              <a:p>
                <a:endParaRPr lang="en-US"/>
              </a:p>
            </p:txBody>
          </p:sp>
          <p:sp>
            <p:nvSpPr>
              <p:cNvPr id="387" name="Freeform 230"/>
              <p:cNvSpPr>
                <a:spLocks/>
              </p:cNvSpPr>
              <p:nvPr/>
            </p:nvSpPr>
            <p:spPr bwMode="auto">
              <a:xfrm>
                <a:off x="865" y="3572"/>
                <a:ext cx="38" cy="28"/>
              </a:xfrm>
              <a:custGeom>
                <a:avLst/>
                <a:gdLst>
                  <a:gd name="T0" fmla="*/ 38 w 38"/>
                  <a:gd name="T1" fmla="*/ 14 h 28"/>
                  <a:gd name="T2" fmla="*/ 0 w 38"/>
                  <a:gd name="T3" fmla="*/ 0 h 28"/>
                  <a:gd name="T4" fmla="*/ 0 w 38"/>
                  <a:gd name="T5" fmla="*/ 0 h 28"/>
                  <a:gd name="T6" fmla="*/ 21 w 38"/>
                  <a:gd name="T7" fmla="*/ 14 h 28"/>
                  <a:gd name="T8" fmla="*/ 21 w 38"/>
                  <a:gd name="T9" fmla="*/ 14 h 28"/>
                  <a:gd name="T10" fmla="*/ 0 w 38"/>
                  <a:gd name="T11" fmla="*/ 28 h 28"/>
                  <a:gd name="T12" fmla="*/ 0 w 38"/>
                  <a:gd name="T13" fmla="*/ 28 h 28"/>
                  <a:gd name="T14" fmla="*/ 38 w 38"/>
                  <a:gd name="T15" fmla="*/ 14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38" y="14"/>
                    </a:moveTo>
                    <a:lnTo>
                      <a:pt x="0" y="0"/>
                    </a:lnTo>
                    <a:lnTo>
                      <a:pt x="21" y="14"/>
                    </a:lnTo>
                    <a:lnTo>
                      <a:pt x="0" y="28"/>
                    </a:lnTo>
                    <a:lnTo>
                      <a:pt x="38" y="14"/>
                    </a:lnTo>
                    <a:close/>
                  </a:path>
                </a:pathLst>
              </a:custGeom>
              <a:solidFill>
                <a:srgbClr val="000000"/>
              </a:solidFill>
              <a:ln w="9525">
                <a:solidFill>
                  <a:srgbClr val="0070C0"/>
                </a:solidFill>
                <a:round/>
                <a:headEnd/>
                <a:tailEnd/>
              </a:ln>
            </p:spPr>
            <p:txBody>
              <a:bodyPr/>
              <a:lstStyle/>
              <a:p>
                <a:endParaRPr lang="en-US"/>
              </a:p>
            </p:txBody>
          </p:sp>
          <p:sp>
            <p:nvSpPr>
              <p:cNvPr id="388" name="Freeform 231"/>
              <p:cNvSpPr>
                <a:spLocks/>
              </p:cNvSpPr>
              <p:nvPr/>
            </p:nvSpPr>
            <p:spPr bwMode="auto">
              <a:xfrm>
                <a:off x="865" y="3572"/>
                <a:ext cx="38" cy="28"/>
              </a:xfrm>
              <a:custGeom>
                <a:avLst/>
                <a:gdLst>
                  <a:gd name="T0" fmla="*/ 38 w 38"/>
                  <a:gd name="T1" fmla="*/ 14 h 28"/>
                  <a:gd name="T2" fmla="*/ 0 w 38"/>
                  <a:gd name="T3" fmla="*/ 0 h 28"/>
                  <a:gd name="T4" fmla="*/ 0 w 38"/>
                  <a:gd name="T5" fmla="*/ 0 h 28"/>
                  <a:gd name="T6" fmla="*/ 21 w 38"/>
                  <a:gd name="T7" fmla="*/ 14 h 28"/>
                  <a:gd name="T8" fmla="*/ 21 w 38"/>
                  <a:gd name="T9" fmla="*/ 14 h 28"/>
                  <a:gd name="T10" fmla="*/ 0 w 38"/>
                  <a:gd name="T11" fmla="*/ 28 h 28"/>
                  <a:gd name="T12" fmla="*/ 0 w 38"/>
                  <a:gd name="T13" fmla="*/ 28 h 28"/>
                  <a:gd name="T14" fmla="*/ 38 w 38"/>
                  <a:gd name="T15" fmla="*/ 14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38" y="14"/>
                    </a:moveTo>
                    <a:lnTo>
                      <a:pt x="0" y="0"/>
                    </a:lnTo>
                    <a:lnTo>
                      <a:pt x="21" y="14"/>
                    </a:lnTo>
                    <a:lnTo>
                      <a:pt x="0" y="28"/>
                    </a:lnTo>
                    <a:lnTo>
                      <a:pt x="38" y="14"/>
                    </a:lnTo>
                  </a:path>
                </a:pathLst>
              </a:custGeom>
              <a:noFill/>
              <a:ln w="4763">
                <a:solidFill>
                  <a:srgbClr val="0070C0"/>
                </a:solidFill>
                <a:round/>
                <a:headEnd/>
                <a:tailEnd/>
              </a:ln>
            </p:spPr>
            <p:txBody>
              <a:bodyPr/>
              <a:lstStyle/>
              <a:p>
                <a:endParaRPr lang="en-US"/>
              </a:p>
            </p:txBody>
          </p:sp>
        </p:grpSp>
        <p:sp>
          <p:nvSpPr>
            <p:cNvPr id="385" name="Rectangle 448"/>
            <p:cNvSpPr>
              <a:spLocks noChangeArrowheads="1"/>
            </p:cNvSpPr>
            <p:nvPr/>
          </p:nvSpPr>
          <p:spPr bwMode="auto">
            <a:xfrm>
              <a:off x="1166812" y="4645025"/>
              <a:ext cx="472886" cy="92333"/>
            </a:xfrm>
            <a:prstGeom prst="rect">
              <a:avLst/>
            </a:prstGeom>
            <a:noFill/>
            <a:ln w="9525">
              <a:noFill/>
              <a:miter lim="800000"/>
              <a:headEnd/>
              <a:tailEnd/>
            </a:ln>
          </p:spPr>
          <p:txBody>
            <a:bodyPr wrap="none" lIns="0" tIns="0" rIns="0" bIns="0">
              <a:spAutoFit/>
            </a:bodyPr>
            <a:lstStyle/>
            <a:p>
              <a:pPr eaLnBrk="0" hangingPunct="0"/>
              <a:r>
                <a:rPr lang="en-US" sz="600" b="0" dirty="0">
                  <a:solidFill>
                    <a:srgbClr val="0070C0"/>
                  </a:solidFill>
                </a:rPr>
                <a:t>A, B BYPASS</a:t>
              </a:r>
              <a:endParaRPr lang="en-US" sz="2400" b="0" dirty="0">
                <a:solidFill>
                  <a:srgbClr val="0070C0"/>
                </a:solidFill>
              </a:endParaRPr>
            </a:p>
          </p:txBody>
        </p:sp>
      </p:grpSp>
      <p:grpSp>
        <p:nvGrpSpPr>
          <p:cNvPr id="389" name="Group 388"/>
          <p:cNvGrpSpPr/>
          <p:nvPr/>
        </p:nvGrpSpPr>
        <p:grpSpPr>
          <a:xfrm>
            <a:off x="793939" y="3962400"/>
            <a:ext cx="615761" cy="92333"/>
            <a:chOff x="1023937" y="4645025"/>
            <a:chExt cx="615761" cy="92333"/>
          </a:xfrm>
        </p:grpSpPr>
        <p:grpSp>
          <p:nvGrpSpPr>
            <p:cNvPr id="390" name="Group 228"/>
            <p:cNvGrpSpPr>
              <a:grpSpLocks/>
            </p:cNvGrpSpPr>
            <p:nvPr/>
          </p:nvGrpSpPr>
          <p:grpSpPr bwMode="auto">
            <a:xfrm>
              <a:off x="1023937" y="4670425"/>
              <a:ext cx="120650" cy="36512"/>
              <a:chOff x="813" y="3572"/>
              <a:chExt cx="90" cy="28"/>
            </a:xfrm>
          </p:grpSpPr>
          <p:sp>
            <p:nvSpPr>
              <p:cNvPr id="392" name="Line 229"/>
              <p:cNvSpPr>
                <a:spLocks noChangeShapeType="1"/>
              </p:cNvSpPr>
              <p:nvPr/>
            </p:nvSpPr>
            <p:spPr bwMode="auto">
              <a:xfrm>
                <a:off x="813" y="3586"/>
                <a:ext cx="90" cy="1"/>
              </a:xfrm>
              <a:prstGeom prst="line">
                <a:avLst/>
              </a:prstGeom>
              <a:noFill/>
              <a:ln w="4763">
                <a:solidFill>
                  <a:srgbClr val="0070C0"/>
                </a:solidFill>
                <a:round/>
                <a:headEnd/>
                <a:tailEnd/>
              </a:ln>
            </p:spPr>
            <p:txBody>
              <a:bodyPr/>
              <a:lstStyle/>
              <a:p>
                <a:endParaRPr lang="en-US"/>
              </a:p>
            </p:txBody>
          </p:sp>
          <p:sp>
            <p:nvSpPr>
              <p:cNvPr id="393" name="Freeform 230"/>
              <p:cNvSpPr>
                <a:spLocks/>
              </p:cNvSpPr>
              <p:nvPr/>
            </p:nvSpPr>
            <p:spPr bwMode="auto">
              <a:xfrm>
                <a:off x="865" y="3572"/>
                <a:ext cx="38" cy="28"/>
              </a:xfrm>
              <a:custGeom>
                <a:avLst/>
                <a:gdLst>
                  <a:gd name="T0" fmla="*/ 38 w 38"/>
                  <a:gd name="T1" fmla="*/ 14 h 28"/>
                  <a:gd name="T2" fmla="*/ 0 w 38"/>
                  <a:gd name="T3" fmla="*/ 0 h 28"/>
                  <a:gd name="T4" fmla="*/ 0 w 38"/>
                  <a:gd name="T5" fmla="*/ 0 h 28"/>
                  <a:gd name="T6" fmla="*/ 21 w 38"/>
                  <a:gd name="T7" fmla="*/ 14 h 28"/>
                  <a:gd name="T8" fmla="*/ 21 w 38"/>
                  <a:gd name="T9" fmla="*/ 14 h 28"/>
                  <a:gd name="T10" fmla="*/ 0 w 38"/>
                  <a:gd name="T11" fmla="*/ 28 h 28"/>
                  <a:gd name="T12" fmla="*/ 0 w 38"/>
                  <a:gd name="T13" fmla="*/ 28 h 28"/>
                  <a:gd name="T14" fmla="*/ 38 w 38"/>
                  <a:gd name="T15" fmla="*/ 14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38" y="14"/>
                    </a:moveTo>
                    <a:lnTo>
                      <a:pt x="0" y="0"/>
                    </a:lnTo>
                    <a:lnTo>
                      <a:pt x="21" y="14"/>
                    </a:lnTo>
                    <a:lnTo>
                      <a:pt x="0" y="28"/>
                    </a:lnTo>
                    <a:lnTo>
                      <a:pt x="38" y="14"/>
                    </a:lnTo>
                    <a:close/>
                  </a:path>
                </a:pathLst>
              </a:custGeom>
              <a:solidFill>
                <a:srgbClr val="000000"/>
              </a:solidFill>
              <a:ln w="9525">
                <a:solidFill>
                  <a:srgbClr val="0070C0"/>
                </a:solidFill>
                <a:round/>
                <a:headEnd/>
                <a:tailEnd/>
              </a:ln>
            </p:spPr>
            <p:txBody>
              <a:bodyPr/>
              <a:lstStyle/>
              <a:p>
                <a:endParaRPr lang="en-US"/>
              </a:p>
            </p:txBody>
          </p:sp>
          <p:sp>
            <p:nvSpPr>
              <p:cNvPr id="394" name="Freeform 231"/>
              <p:cNvSpPr>
                <a:spLocks/>
              </p:cNvSpPr>
              <p:nvPr/>
            </p:nvSpPr>
            <p:spPr bwMode="auto">
              <a:xfrm>
                <a:off x="865" y="3572"/>
                <a:ext cx="38" cy="28"/>
              </a:xfrm>
              <a:custGeom>
                <a:avLst/>
                <a:gdLst>
                  <a:gd name="T0" fmla="*/ 38 w 38"/>
                  <a:gd name="T1" fmla="*/ 14 h 28"/>
                  <a:gd name="T2" fmla="*/ 0 w 38"/>
                  <a:gd name="T3" fmla="*/ 0 h 28"/>
                  <a:gd name="T4" fmla="*/ 0 w 38"/>
                  <a:gd name="T5" fmla="*/ 0 h 28"/>
                  <a:gd name="T6" fmla="*/ 21 w 38"/>
                  <a:gd name="T7" fmla="*/ 14 h 28"/>
                  <a:gd name="T8" fmla="*/ 21 w 38"/>
                  <a:gd name="T9" fmla="*/ 14 h 28"/>
                  <a:gd name="T10" fmla="*/ 0 w 38"/>
                  <a:gd name="T11" fmla="*/ 28 h 28"/>
                  <a:gd name="T12" fmla="*/ 0 w 38"/>
                  <a:gd name="T13" fmla="*/ 28 h 28"/>
                  <a:gd name="T14" fmla="*/ 38 w 38"/>
                  <a:gd name="T15" fmla="*/ 14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38" y="14"/>
                    </a:moveTo>
                    <a:lnTo>
                      <a:pt x="0" y="0"/>
                    </a:lnTo>
                    <a:lnTo>
                      <a:pt x="21" y="14"/>
                    </a:lnTo>
                    <a:lnTo>
                      <a:pt x="0" y="28"/>
                    </a:lnTo>
                    <a:lnTo>
                      <a:pt x="38" y="14"/>
                    </a:lnTo>
                  </a:path>
                </a:pathLst>
              </a:custGeom>
              <a:noFill/>
              <a:ln w="4763">
                <a:solidFill>
                  <a:srgbClr val="0070C0"/>
                </a:solidFill>
                <a:round/>
                <a:headEnd/>
                <a:tailEnd/>
              </a:ln>
            </p:spPr>
            <p:txBody>
              <a:bodyPr/>
              <a:lstStyle/>
              <a:p>
                <a:endParaRPr lang="en-US"/>
              </a:p>
            </p:txBody>
          </p:sp>
        </p:grpSp>
        <p:sp>
          <p:nvSpPr>
            <p:cNvPr id="391" name="Rectangle 448"/>
            <p:cNvSpPr>
              <a:spLocks noChangeArrowheads="1"/>
            </p:cNvSpPr>
            <p:nvPr/>
          </p:nvSpPr>
          <p:spPr bwMode="auto">
            <a:xfrm>
              <a:off x="1166812" y="4645025"/>
              <a:ext cx="472886" cy="92333"/>
            </a:xfrm>
            <a:prstGeom prst="rect">
              <a:avLst/>
            </a:prstGeom>
            <a:noFill/>
            <a:ln w="9525">
              <a:noFill/>
              <a:miter lim="800000"/>
              <a:headEnd/>
              <a:tailEnd/>
            </a:ln>
          </p:spPr>
          <p:txBody>
            <a:bodyPr wrap="none" lIns="0" tIns="0" rIns="0" bIns="0">
              <a:spAutoFit/>
            </a:bodyPr>
            <a:lstStyle/>
            <a:p>
              <a:pPr eaLnBrk="0" hangingPunct="0"/>
              <a:r>
                <a:rPr lang="en-US" sz="600" b="0" dirty="0">
                  <a:solidFill>
                    <a:srgbClr val="0070C0"/>
                  </a:solidFill>
                </a:rPr>
                <a:t>A, B BYPASS</a:t>
              </a:r>
              <a:endParaRPr lang="en-US" sz="2400" b="0" dirty="0">
                <a:solidFill>
                  <a:srgbClr val="0070C0"/>
                </a:solidFill>
              </a:endParaRPr>
            </a:p>
          </p:txBody>
        </p:sp>
      </p:grpSp>
      <p:grpSp>
        <p:nvGrpSpPr>
          <p:cNvPr id="395" name="Group 394"/>
          <p:cNvGrpSpPr/>
          <p:nvPr/>
        </p:nvGrpSpPr>
        <p:grpSpPr>
          <a:xfrm>
            <a:off x="3041650" y="4368800"/>
            <a:ext cx="615761" cy="92333"/>
            <a:chOff x="1023937" y="4645025"/>
            <a:chExt cx="615761" cy="92333"/>
          </a:xfrm>
        </p:grpSpPr>
        <p:grpSp>
          <p:nvGrpSpPr>
            <p:cNvPr id="396" name="Group 228"/>
            <p:cNvGrpSpPr>
              <a:grpSpLocks/>
            </p:cNvGrpSpPr>
            <p:nvPr/>
          </p:nvGrpSpPr>
          <p:grpSpPr bwMode="auto">
            <a:xfrm>
              <a:off x="1023937" y="4670425"/>
              <a:ext cx="120650" cy="36512"/>
              <a:chOff x="813" y="3572"/>
              <a:chExt cx="90" cy="28"/>
            </a:xfrm>
          </p:grpSpPr>
          <p:sp>
            <p:nvSpPr>
              <p:cNvPr id="398" name="Line 229"/>
              <p:cNvSpPr>
                <a:spLocks noChangeShapeType="1"/>
              </p:cNvSpPr>
              <p:nvPr/>
            </p:nvSpPr>
            <p:spPr bwMode="auto">
              <a:xfrm>
                <a:off x="813" y="3586"/>
                <a:ext cx="90" cy="1"/>
              </a:xfrm>
              <a:prstGeom prst="line">
                <a:avLst/>
              </a:prstGeom>
              <a:noFill/>
              <a:ln w="4763">
                <a:solidFill>
                  <a:srgbClr val="0070C0"/>
                </a:solidFill>
                <a:round/>
                <a:headEnd/>
                <a:tailEnd/>
              </a:ln>
            </p:spPr>
            <p:txBody>
              <a:bodyPr/>
              <a:lstStyle/>
              <a:p>
                <a:endParaRPr lang="en-US"/>
              </a:p>
            </p:txBody>
          </p:sp>
          <p:sp>
            <p:nvSpPr>
              <p:cNvPr id="399" name="Freeform 230"/>
              <p:cNvSpPr>
                <a:spLocks/>
              </p:cNvSpPr>
              <p:nvPr/>
            </p:nvSpPr>
            <p:spPr bwMode="auto">
              <a:xfrm>
                <a:off x="865" y="3572"/>
                <a:ext cx="38" cy="28"/>
              </a:xfrm>
              <a:custGeom>
                <a:avLst/>
                <a:gdLst>
                  <a:gd name="T0" fmla="*/ 38 w 38"/>
                  <a:gd name="T1" fmla="*/ 14 h 28"/>
                  <a:gd name="T2" fmla="*/ 0 w 38"/>
                  <a:gd name="T3" fmla="*/ 0 h 28"/>
                  <a:gd name="T4" fmla="*/ 0 w 38"/>
                  <a:gd name="T5" fmla="*/ 0 h 28"/>
                  <a:gd name="T6" fmla="*/ 21 w 38"/>
                  <a:gd name="T7" fmla="*/ 14 h 28"/>
                  <a:gd name="T8" fmla="*/ 21 w 38"/>
                  <a:gd name="T9" fmla="*/ 14 h 28"/>
                  <a:gd name="T10" fmla="*/ 0 w 38"/>
                  <a:gd name="T11" fmla="*/ 28 h 28"/>
                  <a:gd name="T12" fmla="*/ 0 w 38"/>
                  <a:gd name="T13" fmla="*/ 28 h 28"/>
                  <a:gd name="T14" fmla="*/ 38 w 38"/>
                  <a:gd name="T15" fmla="*/ 14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38" y="14"/>
                    </a:moveTo>
                    <a:lnTo>
                      <a:pt x="0" y="0"/>
                    </a:lnTo>
                    <a:lnTo>
                      <a:pt x="21" y="14"/>
                    </a:lnTo>
                    <a:lnTo>
                      <a:pt x="0" y="28"/>
                    </a:lnTo>
                    <a:lnTo>
                      <a:pt x="38" y="14"/>
                    </a:lnTo>
                    <a:close/>
                  </a:path>
                </a:pathLst>
              </a:custGeom>
              <a:solidFill>
                <a:srgbClr val="000000"/>
              </a:solidFill>
              <a:ln w="9525">
                <a:solidFill>
                  <a:srgbClr val="0070C0"/>
                </a:solidFill>
                <a:round/>
                <a:headEnd/>
                <a:tailEnd/>
              </a:ln>
            </p:spPr>
            <p:txBody>
              <a:bodyPr/>
              <a:lstStyle/>
              <a:p>
                <a:endParaRPr lang="en-US"/>
              </a:p>
            </p:txBody>
          </p:sp>
          <p:sp>
            <p:nvSpPr>
              <p:cNvPr id="400" name="Freeform 231"/>
              <p:cNvSpPr>
                <a:spLocks/>
              </p:cNvSpPr>
              <p:nvPr/>
            </p:nvSpPr>
            <p:spPr bwMode="auto">
              <a:xfrm>
                <a:off x="865" y="3572"/>
                <a:ext cx="38" cy="28"/>
              </a:xfrm>
              <a:custGeom>
                <a:avLst/>
                <a:gdLst>
                  <a:gd name="T0" fmla="*/ 38 w 38"/>
                  <a:gd name="T1" fmla="*/ 14 h 28"/>
                  <a:gd name="T2" fmla="*/ 0 w 38"/>
                  <a:gd name="T3" fmla="*/ 0 h 28"/>
                  <a:gd name="T4" fmla="*/ 0 w 38"/>
                  <a:gd name="T5" fmla="*/ 0 h 28"/>
                  <a:gd name="T6" fmla="*/ 21 w 38"/>
                  <a:gd name="T7" fmla="*/ 14 h 28"/>
                  <a:gd name="T8" fmla="*/ 21 w 38"/>
                  <a:gd name="T9" fmla="*/ 14 h 28"/>
                  <a:gd name="T10" fmla="*/ 0 w 38"/>
                  <a:gd name="T11" fmla="*/ 28 h 28"/>
                  <a:gd name="T12" fmla="*/ 0 w 38"/>
                  <a:gd name="T13" fmla="*/ 28 h 28"/>
                  <a:gd name="T14" fmla="*/ 38 w 38"/>
                  <a:gd name="T15" fmla="*/ 14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38" y="14"/>
                    </a:moveTo>
                    <a:lnTo>
                      <a:pt x="0" y="0"/>
                    </a:lnTo>
                    <a:lnTo>
                      <a:pt x="21" y="14"/>
                    </a:lnTo>
                    <a:lnTo>
                      <a:pt x="0" y="28"/>
                    </a:lnTo>
                    <a:lnTo>
                      <a:pt x="38" y="14"/>
                    </a:lnTo>
                  </a:path>
                </a:pathLst>
              </a:custGeom>
              <a:noFill/>
              <a:ln w="4763">
                <a:solidFill>
                  <a:srgbClr val="0070C0"/>
                </a:solidFill>
                <a:round/>
                <a:headEnd/>
                <a:tailEnd/>
              </a:ln>
            </p:spPr>
            <p:txBody>
              <a:bodyPr/>
              <a:lstStyle/>
              <a:p>
                <a:endParaRPr lang="en-US"/>
              </a:p>
            </p:txBody>
          </p:sp>
        </p:grpSp>
        <p:sp>
          <p:nvSpPr>
            <p:cNvPr id="397" name="Rectangle 448"/>
            <p:cNvSpPr>
              <a:spLocks noChangeArrowheads="1"/>
            </p:cNvSpPr>
            <p:nvPr/>
          </p:nvSpPr>
          <p:spPr bwMode="auto">
            <a:xfrm>
              <a:off x="1166812" y="4645025"/>
              <a:ext cx="472886" cy="92333"/>
            </a:xfrm>
            <a:prstGeom prst="rect">
              <a:avLst/>
            </a:prstGeom>
            <a:noFill/>
            <a:ln w="9525">
              <a:noFill/>
              <a:miter lim="800000"/>
              <a:headEnd/>
              <a:tailEnd/>
            </a:ln>
          </p:spPr>
          <p:txBody>
            <a:bodyPr wrap="none" lIns="0" tIns="0" rIns="0" bIns="0">
              <a:spAutoFit/>
            </a:bodyPr>
            <a:lstStyle/>
            <a:p>
              <a:pPr eaLnBrk="0" hangingPunct="0"/>
              <a:r>
                <a:rPr lang="en-US" sz="600" b="0" dirty="0">
                  <a:solidFill>
                    <a:srgbClr val="0070C0"/>
                  </a:solidFill>
                </a:rPr>
                <a:t>A, B BYPASS</a:t>
              </a:r>
              <a:endParaRPr lang="en-US" sz="2400" b="0" dirty="0">
                <a:solidFill>
                  <a:srgbClr val="0070C0"/>
                </a:solidFill>
              </a:endParaRPr>
            </a:p>
          </p:txBody>
        </p:sp>
      </p:grpSp>
      <p:grpSp>
        <p:nvGrpSpPr>
          <p:cNvPr id="401" name="Group 400"/>
          <p:cNvGrpSpPr/>
          <p:nvPr/>
        </p:nvGrpSpPr>
        <p:grpSpPr>
          <a:xfrm>
            <a:off x="3041839" y="6003667"/>
            <a:ext cx="615761" cy="92333"/>
            <a:chOff x="1023937" y="4645025"/>
            <a:chExt cx="615761" cy="92333"/>
          </a:xfrm>
        </p:grpSpPr>
        <p:grpSp>
          <p:nvGrpSpPr>
            <p:cNvPr id="402" name="Group 228"/>
            <p:cNvGrpSpPr>
              <a:grpSpLocks/>
            </p:cNvGrpSpPr>
            <p:nvPr/>
          </p:nvGrpSpPr>
          <p:grpSpPr bwMode="auto">
            <a:xfrm>
              <a:off x="1023937" y="4670425"/>
              <a:ext cx="120650" cy="36512"/>
              <a:chOff x="813" y="3572"/>
              <a:chExt cx="90" cy="28"/>
            </a:xfrm>
          </p:grpSpPr>
          <p:sp>
            <p:nvSpPr>
              <p:cNvPr id="404" name="Line 229"/>
              <p:cNvSpPr>
                <a:spLocks noChangeShapeType="1"/>
              </p:cNvSpPr>
              <p:nvPr/>
            </p:nvSpPr>
            <p:spPr bwMode="auto">
              <a:xfrm>
                <a:off x="813" y="3586"/>
                <a:ext cx="90" cy="1"/>
              </a:xfrm>
              <a:prstGeom prst="line">
                <a:avLst/>
              </a:prstGeom>
              <a:noFill/>
              <a:ln w="4763">
                <a:solidFill>
                  <a:srgbClr val="0070C0"/>
                </a:solidFill>
                <a:round/>
                <a:headEnd/>
                <a:tailEnd/>
              </a:ln>
            </p:spPr>
            <p:txBody>
              <a:bodyPr/>
              <a:lstStyle/>
              <a:p>
                <a:endParaRPr lang="en-US"/>
              </a:p>
            </p:txBody>
          </p:sp>
          <p:sp>
            <p:nvSpPr>
              <p:cNvPr id="405" name="Freeform 230"/>
              <p:cNvSpPr>
                <a:spLocks/>
              </p:cNvSpPr>
              <p:nvPr/>
            </p:nvSpPr>
            <p:spPr bwMode="auto">
              <a:xfrm>
                <a:off x="865" y="3572"/>
                <a:ext cx="38" cy="28"/>
              </a:xfrm>
              <a:custGeom>
                <a:avLst/>
                <a:gdLst>
                  <a:gd name="T0" fmla="*/ 38 w 38"/>
                  <a:gd name="T1" fmla="*/ 14 h 28"/>
                  <a:gd name="T2" fmla="*/ 0 w 38"/>
                  <a:gd name="T3" fmla="*/ 0 h 28"/>
                  <a:gd name="T4" fmla="*/ 0 w 38"/>
                  <a:gd name="T5" fmla="*/ 0 h 28"/>
                  <a:gd name="T6" fmla="*/ 21 w 38"/>
                  <a:gd name="T7" fmla="*/ 14 h 28"/>
                  <a:gd name="T8" fmla="*/ 21 w 38"/>
                  <a:gd name="T9" fmla="*/ 14 h 28"/>
                  <a:gd name="T10" fmla="*/ 0 w 38"/>
                  <a:gd name="T11" fmla="*/ 28 h 28"/>
                  <a:gd name="T12" fmla="*/ 0 w 38"/>
                  <a:gd name="T13" fmla="*/ 28 h 28"/>
                  <a:gd name="T14" fmla="*/ 38 w 38"/>
                  <a:gd name="T15" fmla="*/ 14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38" y="14"/>
                    </a:moveTo>
                    <a:lnTo>
                      <a:pt x="0" y="0"/>
                    </a:lnTo>
                    <a:lnTo>
                      <a:pt x="21" y="14"/>
                    </a:lnTo>
                    <a:lnTo>
                      <a:pt x="0" y="28"/>
                    </a:lnTo>
                    <a:lnTo>
                      <a:pt x="38" y="14"/>
                    </a:lnTo>
                    <a:close/>
                  </a:path>
                </a:pathLst>
              </a:custGeom>
              <a:solidFill>
                <a:srgbClr val="000000"/>
              </a:solidFill>
              <a:ln w="9525">
                <a:solidFill>
                  <a:srgbClr val="0070C0"/>
                </a:solidFill>
                <a:round/>
                <a:headEnd/>
                <a:tailEnd/>
              </a:ln>
            </p:spPr>
            <p:txBody>
              <a:bodyPr/>
              <a:lstStyle/>
              <a:p>
                <a:endParaRPr lang="en-US"/>
              </a:p>
            </p:txBody>
          </p:sp>
          <p:sp>
            <p:nvSpPr>
              <p:cNvPr id="406" name="Freeform 231"/>
              <p:cNvSpPr>
                <a:spLocks/>
              </p:cNvSpPr>
              <p:nvPr/>
            </p:nvSpPr>
            <p:spPr bwMode="auto">
              <a:xfrm>
                <a:off x="865" y="3572"/>
                <a:ext cx="38" cy="28"/>
              </a:xfrm>
              <a:custGeom>
                <a:avLst/>
                <a:gdLst>
                  <a:gd name="T0" fmla="*/ 38 w 38"/>
                  <a:gd name="T1" fmla="*/ 14 h 28"/>
                  <a:gd name="T2" fmla="*/ 0 w 38"/>
                  <a:gd name="T3" fmla="*/ 0 h 28"/>
                  <a:gd name="T4" fmla="*/ 0 w 38"/>
                  <a:gd name="T5" fmla="*/ 0 h 28"/>
                  <a:gd name="T6" fmla="*/ 21 w 38"/>
                  <a:gd name="T7" fmla="*/ 14 h 28"/>
                  <a:gd name="T8" fmla="*/ 21 w 38"/>
                  <a:gd name="T9" fmla="*/ 14 h 28"/>
                  <a:gd name="T10" fmla="*/ 0 w 38"/>
                  <a:gd name="T11" fmla="*/ 28 h 28"/>
                  <a:gd name="T12" fmla="*/ 0 w 38"/>
                  <a:gd name="T13" fmla="*/ 28 h 28"/>
                  <a:gd name="T14" fmla="*/ 38 w 38"/>
                  <a:gd name="T15" fmla="*/ 14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38" y="14"/>
                    </a:moveTo>
                    <a:lnTo>
                      <a:pt x="0" y="0"/>
                    </a:lnTo>
                    <a:lnTo>
                      <a:pt x="21" y="14"/>
                    </a:lnTo>
                    <a:lnTo>
                      <a:pt x="0" y="28"/>
                    </a:lnTo>
                    <a:lnTo>
                      <a:pt x="38" y="14"/>
                    </a:lnTo>
                  </a:path>
                </a:pathLst>
              </a:custGeom>
              <a:noFill/>
              <a:ln w="4763">
                <a:solidFill>
                  <a:srgbClr val="0070C0"/>
                </a:solidFill>
                <a:round/>
                <a:headEnd/>
                <a:tailEnd/>
              </a:ln>
            </p:spPr>
            <p:txBody>
              <a:bodyPr/>
              <a:lstStyle/>
              <a:p>
                <a:endParaRPr lang="en-US"/>
              </a:p>
            </p:txBody>
          </p:sp>
        </p:grpSp>
        <p:sp>
          <p:nvSpPr>
            <p:cNvPr id="403" name="Rectangle 448"/>
            <p:cNvSpPr>
              <a:spLocks noChangeArrowheads="1"/>
            </p:cNvSpPr>
            <p:nvPr/>
          </p:nvSpPr>
          <p:spPr bwMode="auto">
            <a:xfrm>
              <a:off x="1166812" y="4645025"/>
              <a:ext cx="472886" cy="92333"/>
            </a:xfrm>
            <a:prstGeom prst="rect">
              <a:avLst/>
            </a:prstGeom>
            <a:noFill/>
            <a:ln w="9525">
              <a:noFill/>
              <a:miter lim="800000"/>
              <a:headEnd/>
              <a:tailEnd/>
            </a:ln>
          </p:spPr>
          <p:txBody>
            <a:bodyPr wrap="none" lIns="0" tIns="0" rIns="0" bIns="0">
              <a:spAutoFit/>
            </a:bodyPr>
            <a:lstStyle/>
            <a:p>
              <a:pPr eaLnBrk="0" hangingPunct="0"/>
              <a:r>
                <a:rPr lang="en-US" sz="600" b="0" dirty="0">
                  <a:solidFill>
                    <a:srgbClr val="0070C0"/>
                  </a:solidFill>
                </a:rPr>
                <a:t>A, B BYPASS</a:t>
              </a:r>
              <a:endParaRPr lang="en-US" sz="2400" b="0" dirty="0">
                <a:solidFill>
                  <a:srgbClr val="0070C0"/>
                </a:solidFill>
              </a:endParaRPr>
            </a:p>
          </p:txBody>
        </p:sp>
      </p:grpSp>
    </p:spTree>
    <p:extLst>
      <p:ext uri="{BB962C8B-B14F-4D97-AF65-F5344CB8AC3E}">
        <p14:creationId xmlns:p14="http://schemas.microsoft.com/office/powerpoint/2010/main" val="2317302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6">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46">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46">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46">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46">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46">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46">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46">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46">
                                            <p:txEl>
                                              <p:pRg st="11" end="1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46">
                                            <p:txEl>
                                              <p:pRg st="12" end="1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46">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Reminder: Resolving Hazards</a:t>
            </a:r>
          </a:p>
        </p:txBody>
      </p:sp>
      <p:sp>
        <p:nvSpPr>
          <p:cNvPr id="3" name="Content Placeholder 2"/>
          <p:cNvSpPr>
            <a:spLocks noGrp="1"/>
          </p:cNvSpPr>
          <p:nvPr>
            <p:ph idx="1"/>
          </p:nvPr>
        </p:nvSpPr>
        <p:spPr/>
        <p:txBody>
          <a:bodyPr/>
          <a:lstStyle/>
          <a:p>
            <a:r>
              <a:rPr lang="en-US" dirty="0"/>
              <a:t>Strategy 1: Stall. Wait for the result to be available by freezing earlier pipeline stages</a:t>
            </a:r>
          </a:p>
          <a:p>
            <a:endParaRPr lang="en-US" dirty="0"/>
          </a:p>
          <a:p>
            <a:r>
              <a:rPr lang="en-US" dirty="0"/>
              <a:t>Strategy 2: Bypass. Route data to the earlier pipeline stage as soon as it is calculated</a:t>
            </a:r>
          </a:p>
          <a:p>
            <a:pPr>
              <a:buNone/>
            </a:pPr>
            <a:endParaRPr lang="en-US" dirty="0"/>
          </a:p>
          <a:p>
            <a:r>
              <a:rPr lang="en-US" dirty="0"/>
              <a:t>Strategy 3: Speculate</a:t>
            </a:r>
          </a:p>
          <a:p>
            <a:pPr lvl="1"/>
            <a:r>
              <a:rPr lang="en-US" dirty="0"/>
              <a:t>Guess a value and continue executing anyway</a:t>
            </a:r>
          </a:p>
          <a:p>
            <a:pPr lvl="1"/>
            <a:r>
              <a:rPr lang="en-US" dirty="0"/>
              <a:t>When actual value is available, two cases</a:t>
            </a:r>
          </a:p>
          <a:p>
            <a:pPr lvl="2"/>
            <a:r>
              <a:rPr lang="en-US" dirty="0"/>
              <a:t>Guessed correctly </a:t>
            </a:r>
            <a:r>
              <a:rPr lang="en-US" dirty="0">
                <a:sym typeface="Wingdings" pitchFamily="2" charset="2"/>
              </a:rPr>
              <a:t> do nothing</a:t>
            </a:r>
          </a:p>
          <a:p>
            <a:pPr lvl="2"/>
            <a:r>
              <a:rPr lang="en-US" dirty="0">
                <a:sym typeface="Wingdings" pitchFamily="2" charset="2"/>
              </a:rPr>
              <a:t>Guessed incorrectly  kill &amp; restart with correct value</a:t>
            </a:r>
            <a:endParaRPr lang="en-US" dirty="0"/>
          </a:p>
        </p:txBody>
      </p:sp>
    </p:spTree>
    <p:extLst>
      <p:ext uri="{BB962C8B-B14F-4D97-AF65-F5344CB8AC3E}">
        <p14:creationId xmlns:p14="http://schemas.microsoft.com/office/powerpoint/2010/main" val="6341270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isn’t this a 20-minute lecture?</a:t>
            </a:r>
          </a:p>
        </p:txBody>
      </p:sp>
      <p:sp>
        <p:nvSpPr>
          <p:cNvPr id="3" name="Content Placeholder 2"/>
          <p:cNvSpPr>
            <a:spLocks noGrp="1"/>
          </p:cNvSpPr>
          <p:nvPr>
            <p:ph idx="1"/>
          </p:nvPr>
        </p:nvSpPr>
        <p:spPr>
          <a:xfrm>
            <a:off x="228600" y="3627437"/>
            <a:ext cx="8229600" cy="2620963"/>
          </a:xfrm>
        </p:spPr>
        <p:txBody>
          <a:bodyPr/>
          <a:lstStyle/>
          <a:p>
            <a:r>
              <a:rPr lang="en-US" dirty="0"/>
              <a:t>Beta has state: PC,</a:t>
            </a:r>
            <a:br>
              <a:rPr lang="en-US" dirty="0"/>
            </a:br>
            <a:r>
              <a:rPr lang="en-US" dirty="0"/>
              <a:t>Register file, Memories</a:t>
            </a:r>
          </a:p>
          <a:p>
            <a:r>
              <a:rPr lang="en-US" dirty="0"/>
              <a:t>There are dependencies we cannot break!</a:t>
            </a:r>
          </a:p>
          <a:p>
            <a:pPr lvl="1"/>
            <a:r>
              <a:rPr lang="en-US" dirty="0"/>
              <a:t>To compute the next PC</a:t>
            </a:r>
          </a:p>
          <a:p>
            <a:pPr lvl="1"/>
            <a:r>
              <a:rPr lang="en-US" dirty="0"/>
              <a:t>To write result into the register file</a:t>
            </a:r>
          </a:p>
          <a:p>
            <a:r>
              <a:rPr lang="en-US" dirty="0"/>
              <a:t>We’ll be addressing these issues as we examine the operation of our execution pipeline.</a:t>
            </a:r>
          </a:p>
        </p:txBody>
      </p:sp>
      <p:grpSp>
        <p:nvGrpSpPr>
          <p:cNvPr id="4" name="Group 3"/>
          <p:cNvGrpSpPr/>
          <p:nvPr/>
        </p:nvGrpSpPr>
        <p:grpSpPr>
          <a:xfrm>
            <a:off x="4495800" y="1219200"/>
            <a:ext cx="4343400" cy="3200400"/>
            <a:chOff x="914400" y="990600"/>
            <a:chExt cx="6545263" cy="5424488"/>
          </a:xfrm>
        </p:grpSpPr>
        <p:sp>
          <p:nvSpPr>
            <p:cNvPr id="5" name="Line 3"/>
            <p:cNvSpPr>
              <a:spLocks noChangeShapeType="1"/>
            </p:cNvSpPr>
            <p:nvPr/>
          </p:nvSpPr>
          <p:spPr bwMode="auto">
            <a:xfrm>
              <a:off x="3065463" y="2854325"/>
              <a:ext cx="141287" cy="1588"/>
            </a:xfrm>
            <a:prstGeom prst="line">
              <a:avLst/>
            </a:prstGeom>
            <a:noFill/>
            <a:ln w="6350">
              <a:solidFill>
                <a:srgbClr val="000000"/>
              </a:solidFill>
              <a:round/>
              <a:headEnd/>
              <a:tailEnd/>
            </a:ln>
          </p:spPr>
          <p:txBody>
            <a:bodyPr/>
            <a:lstStyle/>
            <a:p>
              <a:endParaRPr lang="en-US" sz="1200"/>
            </a:p>
          </p:txBody>
        </p:sp>
        <p:sp>
          <p:nvSpPr>
            <p:cNvPr id="6" name="Line 4"/>
            <p:cNvSpPr>
              <a:spLocks noChangeShapeType="1"/>
            </p:cNvSpPr>
            <p:nvPr/>
          </p:nvSpPr>
          <p:spPr bwMode="auto">
            <a:xfrm flipV="1">
              <a:off x="3203575" y="2679700"/>
              <a:ext cx="1588" cy="177800"/>
            </a:xfrm>
            <a:prstGeom prst="line">
              <a:avLst/>
            </a:prstGeom>
            <a:noFill/>
            <a:ln w="6350">
              <a:solidFill>
                <a:srgbClr val="000000"/>
              </a:solidFill>
              <a:round/>
              <a:headEnd/>
              <a:tailEnd/>
            </a:ln>
          </p:spPr>
          <p:txBody>
            <a:bodyPr/>
            <a:lstStyle/>
            <a:p>
              <a:endParaRPr lang="en-US" sz="1200"/>
            </a:p>
          </p:txBody>
        </p:sp>
        <p:sp>
          <p:nvSpPr>
            <p:cNvPr id="7" name="Line 5"/>
            <p:cNvSpPr>
              <a:spLocks noChangeShapeType="1"/>
            </p:cNvSpPr>
            <p:nvPr/>
          </p:nvSpPr>
          <p:spPr bwMode="auto">
            <a:xfrm flipH="1">
              <a:off x="1835150" y="2681288"/>
              <a:ext cx="1371600" cy="3175"/>
            </a:xfrm>
            <a:prstGeom prst="line">
              <a:avLst/>
            </a:prstGeom>
            <a:noFill/>
            <a:ln w="6350">
              <a:solidFill>
                <a:srgbClr val="000000"/>
              </a:solidFill>
              <a:round/>
              <a:headEnd/>
              <a:tailEnd/>
            </a:ln>
          </p:spPr>
          <p:txBody>
            <a:bodyPr/>
            <a:lstStyle/>
            <a:p>
              <a:endParaRPr lang="en-US" sz="1200"/>
            </a:p>
          </p:txBody>
        </p:sp>
        <p:sp>
          <p:nvSpPr>
            <p:cNvPr id="8" name="Freeform 7"/>
            <p:cNvSpPr>
              <a:spLocks/>
            </p:cNvSpPr>
            <p:nvPr/>
          </p:nvSpPr>
          <p:spPr bwMode="auto">
            <a:xfrm>
              <a:off x="3032125" y="2827338"/>
              <a:ext cx="71438" cy="52387"/>
            </a:xfrm>
            <a:custGeom>
              <a:avLst/>
              <a:gdLst>
                <a:gd name="T0" fmla="*/ 0 w 90"/>
                <a:gd name="T1" fmla="*/ 2147483647 h 66"/>
                <a:gd name="T2" fmla="*/ 2147483647 w 90"/>
                <a:gd name="T3" fmla="*/ 0 h 66"/>
                <a:gd name="T4" fmla="*/ 2147483647 w 90"/>
                <a:gd name="T5" fmla="*/ 2147483647 h 66"/>
                <a:gd name="T6" fmla="*/ 2147483647 w 90"/>
                <a:gd name="T7" fmla="*/ 2147483647 h 66"/>
                <a:gd name="T8" fmla="*/ 0 w 90"/>
                <a:gd name="T9" fmla="*/ 2147483647 h 66"/>
                <a:gd name="T10" fmla="*/ 0 60000 65536"/>
                <a:gd name="T11" fmla="*/ 0 60000 65536"/>
                <a:gd name="T12" fmla="*/ 0 60000 65536"/>
                <a:gd name="T13" fmla="*/ 0 60000 65536"/>
                <a:gd name="T14" fmla="*/ 0 60000 65536"/>
                <a:gd name="T15" fmla="*/ 0 w 90"/>
                <a:gd name="T16" fmla="*/ 0 h 66"/>
                <a:gd name="T17" fmla="*/ 90 w 90"/>
                <a:gd name="T18" fmla="*/ 66 h 66"/>
              </a:gdLst>
              <a:ahLst/>
              <a:cxnLst>
                <a:cxn ang="T10">
                  <a:pos x="T0" y="T1"/>
                </a:cxn>
                <a:cxn ang="T11">
                  <a:pos x="T2" y="T3"/>
                </a:cxn>
                <a:cxn ang="T12">
                  <a:pos x="T4" y="T5"/>
                </a:cxn>
                <a:cxn ang="T13">
                  <a:pos x="T6" y="T7"/>
                </a:cxn>
                <a:cxn ang="T14">
                  <a:pos x="T8" y="T9"/>
                </a:cxn>
              </a:cxnLst>
              <a:rect l="T15" t="T16" r="T17" b="T18"/>
              <a:pathLst>
                <a:path w="90" h="66">
                  <a:moveTo>
                    <a:pt x="0" y="34"/>
                  </a:moveTo>
                  <a:lnTo>
                    <a:pt x="90" y="0"/>
                  </a:lnTo>
                  <a:lnTo>
                    <a:pt x="44" y="34"/>
                  </a:lnTo>
                  <a:lnTo>
                    <a:pt x="90" y="66"/>
                  </a:lnTo>
                  <a:lnTo>
                    <a:pt x="0" y="34"/>
                  </a:lnTo>
                  <a:close/>
                </a:path>
              </a:pathLst>
            </a:custGeom>
            <a:solidFill>
              <a:srgbClr val="000000"/>
            </a:solidFill>
            <a:ln w="9525">
              <a:noFill/>
              <a:round/>
              <a:headEnd/>
              <a:tailEnd/>
            </a:ln>
          </p:spPr>
          <p:txBody>
            <a:bodyPr/>
            <a:lstStyle/>
            <a:p>
              <a:endParaRPr lang="en-US" sz="1200"/>
            </a:p>
          </p:txBody>
        </p:sp>
        <p:sp>
          <p:nvSpPr>
            <p:cNvPr id="9" name="Line 8"/>
            <p:cNvSpPr>
              <a:spLocks noChangeShapeType="1"/>
            </p:cNvSpPr>
            <p:nvPr/>
          </p:nvSpPr>
          <p:spPr bwMode="auto">
            <a:xfrm flipV="1">
              <a:off x="1981200" y="1023938"/>
              <a:ext cx="1588" cy="311150"/>
            </a:xfrm>
            <a:prstGeom prst="line">
              <a:avLst/>
            </a:prstGeom>
            <a:noFill/>
            <a:ln w="6350">
              <a:solidFill>
                <a:srgbClr val="000000"/>
              </a:solidFill>
              <a:round/>
              <a:headEnd/>
              <a:tailEnd/>
            </a:ln>
          </p:spPr>
          <p:txBody>
            <a:bodyPr/>
            <a:lstStyle/>
            <a:p>
              <a:endParaRPr lang="en-US" sz="1200"/>
            </a:p>
          </p:txBody>
        </p:sp>
        <p:sp>
          <p:nvSpPr>
            <p:cNvPr id="10" name="Line 9"/>
            <p:cNvSpPr>
              <a:spLocks noChangeShapeType="1"/>
            </p:cNvSpPr>
            <p:nvPr/>
          </p:nvSpPr>
          <p:spPr bwMode="auto">
            <a:xfrm>
              <a:off x="1978025" y="1027113"/>
              <a:ext cx="566738" cy="1587"/>
            </a:xfrm>
            <a:prstGeom prst="line">
              <a:avLst/>
            </a:prstGeom>
            <a:noFill/>
            <a:ln w="6350">
              <a:solidFill>
                <a:srgbClr val="000000"/>
              </a:solidFill>
              <a:round/>
              <a:headEnd/>
              <a:tailEnd/>
            </a:ln>
          </p:spPr>
          <p:txBody>
            <a:bodyPr/>
            <a:lstStyle/>
            <a:p>
              <a:endParaRPr lang="en-US" sz="1200"/>
            </a:p>
          </p:txBody>
        </p:sp>
        <p:sp>
          <p:nvSpPr>
            <p:cNvPr id="11" name="Line 10"/>
            <p:cNvSpPr>
              <a:spLocks noChangeShapeType="1"/>
            </p:cNvSpPr>
            <p:nvPr/>
          </p:nvSpPr>
          <p:spPr bwMode="auto">
            <a:xfrm>
              <a:off x="2540000" y="1023938"/>
              <a:ext cx="6350" cy="2684462"/>
            </a:xfrm>
            <a:prstGeom prst="line">
              <a:avLst/>
            </a:prstGeom>
            <a:noFill/>
            <a:ln w="6350">
              <a:solidFill>
                <a:srgbClr val="000000"/>
              </a:solidFill>
              <a:round/>
              <a:headEnd/>
              <a:tailEnd/>
            </a:ln>
          </p:spPr>
          <p:txBody>
            <a:bodyPr/>
            <a:lstStyle/>
            <a:p>
              <a:endParaRPr lang="en-US" sz="1200"/>
            </a:p>
          </p:txBody>
        </p:sp>
        <p:sp>
          <p:nvSpPr>
            <p:cNvPr id="12" name="Freeform 11"/>
            <p:cNvSpPr>
              <a:spLocks/>
            </p:cNvSpPr>
            <p:nvPr/>
          </p:nvSpPr>
          <p:spPr bwMode="auto">
            <a:xfrm>
              <a:off x="1954213" y="1295400"/>
              <a:ext cx="52387" cy="73025"/>
            </a:xfrm>
            <a:custGeom>
              <a:avLst/>
              <a:gdLst>
                <a:gd name="T0" fmla="*/ 2147483647 w 66"/>
                <a:gd name="T1" fmla="*/ 2147483647 h 92"/>
                <a:gd name="T2" fmla="*/ 0 w 66"/>
                <a:gd name="T3" fmla="*/ 0 h 92"/>
                <a:gd name="T4" fmla="*/ 2147483647 w 66"/>
                <a:gd name="T5" fmla="*/ 2147483647 h 92"/>
                <a:gd name="T6" fmla="*/ 2147483647 w 66"/>
                <a:gd name="T7" fmla="*/ 0 h 92"/>
                <a:gd name="T8" fmla="*/ 2147483647 w 66"/>
                <a:gd name="T9" fmla="*/ 2147483647 h 92"/>
                <a:gd name="T10" fmla="*/ 0 60000 65536"/>
                <a:gd name="T11" fmla="*/ 0 60000 65536"/>
                <a:gd name="T12" fmla="*/ 0 60000 65536"/>
                <a:gd name="T13" fmla="*/ 0 60000 65536"/>
                <a:gd name="T14" fmla="*/ 0 60000 65536"/>
                <a:gd name="T15" fmla="*/ 0 w 66"/>
                <a:gd name="T16" fmla="*/ 0 h 92"/>
                <a:gd name="T17" fmla="*/ 66 w 66"/>
                <a:gd name="T18" fmla="*/ 92 h 92"/>
              </a:gdLst>
              <a:ahLst/>
              <a:cxnLst>
                <a:cxn ang="T10">
                  <a:pos x="T0" y="T1"/>
                </a:cxn>
                <a:cxn ang="T11">
                  <a:pos x="T2" y="T3"/>
                </a:cxn>
                <a:cxn ang="T12">
                  <a:pos x="T4" y="T5"/>
                </a:cxn>
                <a:cxn ang="T13">
                  <a:pos x="T6" y="T7"/>
                </a:cxn>
                <a:cxn ang="T14">
                  <a:pos x="T8" y="T9"/>
                </a:cxn>
              </a:cxnLst>
              <a:rect l="T15" t="T16" r="T17" b="T18"/>
              <a:pathLst>
                <a:path w="66" h="92">
                  <a:moveTo>
                    <a:pt x="34" y="92"/>
                  </a:moveTo>
                  <a:lnTo>
                    <a:pt x="0" y="0"/>
                  </a:lnTo>
                  <a:lnTo>
                    <a:pt x="34" y="46"/>
                  </a:lnTo>
                  <a:lnTo>
                    <a:pt x="66" y="0"/>
                  </a:lnTo>
                  <a:lnTo>
                    <a:pt x="34" y="92"/>
                  </a:lnTo>
                  <a:close/>
                </a:path>
              </a:pathLst>
            </a:custGeom>
            <a:solidFill>
              <a:srgbClr val="000000"/>
            </a:solidFill>
            <a:ln w="9525">
              <a:noFill/>
              <a:round/>
              <a:headEnd/>
              <a:tailEnd/>
            </a:ln>
          </p:spPr>
          <p:txBody>
            <a:bodyPr/>
            <a:lstStyle/>
            <a:p>
              <a:endParaRPr lang="en-US" sz="1200"/>
            </a:p>
          </p:txBody>
        </p:sp>
        <p:sp>
          <p:nvSpPr>
            <p:cNvPr id="13" name="Line 12"/>
            <p:cNvSpPr>
              <a:spLocks noChangeShapeType="1"/>
            </p:cNvSpPr>
            <p:nvPr/>
          </p:nvSpPr>
          <p:spPr bwMode="auto">
            <a:xfrm flipV="1">
              <a:off x="4460875" y="3703638"/>
              <a:ext cx="3175" cy="225425"/>
            </a:xfrm>
            <a:prstGeom prst="line">
              <a:avLst/>
            </a:prstGeom>
            <a:noFill/>
            <a:ln w="6350">
              <a:solidFill>
                <a:srgbClr val="000000"/>
              </a:solidFill>
              <a:round/>
              <a:headEnd/>
              <a:tailEnd/>
            </a:ln>
          </p:spPr>
          <p:txBody>
            <a:bodyPr/>
            <a:lstStyle/>
            <a:p>
              <a:endParaRPr lang="en-US" sz="1200"/>
            </a:p>
          </p:txBody>
        </p:sp>
        <p:sp>
          <p:nvSpPr>
            <p:cNvPr id="14" name="Line 13"/>
            <p:cNvSpPr>
              <a:spLocks noChangeShapeType="1"/>
            </p:cNvSpPr>
            <p:nvPr/>
          </p:nvSpPr>
          <p:spPr bwMode="auto">
            <a:xfrm flipH="1">
              <a:off x="2547938" y="3706813"/>
              <a:ext cx="1920875" cy="1587"/>
            </a:xfrm>
            <a:prstGeom prst="line">
              <a:avLst/>
            </a:prstGeom>
            <a:noFill/>
            <a:ln w="6350">
              <a:solidFill>
                <a:srgbClr val="000000"/>
              </a:solidFill>
              <a:round/>
              <a:headEnd/>
              <a:tailEnd/>
            </a:ln>
          </p:spPr>
          <p:txBody>
            <a:bodyPr/>
            <a:lstStyle/>
            <a:p>
              <a:endParaRPr lang="en-US" sz="1200"/>
            </a:p>
          </p:txBody>
        </p:sp>
        <p:sp>
          <p:nvSpPr>
            <p:cNvPr id="15" name="Freeform 14"/>
            <p:cNvSpPr>
              <a:spLocks/>
            </p:cNvSpPr>
            <p:nvPr/>
          </p:nvSpPr>
          <p:spPr bwMode="auto">
            <a:xfrm>
              <a:off x="4437063" y="3887788"/>
              <a:ext cx="52387" cy="74612"/>
            </a:xfrm>
            <a:custGeom>
              <a:avLst/>
              <a:gdLst>
                <a:gd name="T0" fmla="*/ 2147483647 w 66"/>
                <a:gd name="T1" fmla="*/ 2147483647 h 94"/>
                <a:gd name="T2" fmla="*/ 0 w 66"/>
                <a:gd name="T3" fmla="*/ 0 h 94"/>
                <a:gd name="T4" fmla="*/ 2147483647 w 66"/>
                <a:gd name="T5" fmla="*/ 2147483647 h 94"/>
                <a:gd name="T6" fmla="*/ 2147483647 w 66"/>
                <a:gd name="T7" fmla="*/ 2147483647 h 94"/>
                <a:gd name="T8" fmla="*/ 2147483647 w 66"/>
                <a:gd name="T9" fmla="*/ 2147483647 h 94"/>
                <a:gd name="T10" fmla="*/ 0 60000 65536"/>
                <a:gd name="T11" fmla="*/ 0 60000 65536"/>
                <a:gd name="T12" fmla="*/ 0 60000 65536"/>
                <a:gd name="T13" fmla="*/ 0 60000 65536"/>
                <a:gd name="T14" fmla="*/ 0 60000 65536"/>
                <a:gd name="T15" fmla="*/ 0 w 66"/>
                <a:gd name="T16" fmla="*/ 0 h 94"/>
                <a:gd name="T17" fmla="*/ 66 w 66"/>
                <a:gd name="T18" fmla="*/ 94 h 94"/>
              </a:gdLst>
              <a:ahLst/>
              <a:cxnLst>
                <a:cxn ang="T10">
                  <a:pos x="T0" y="T1"/>
                </a:cxn>
                <a:cxn ang="T11">
                  <a:pos x="T2" y="T3"/>
                </a:cxn>
                <a:cxn ang="T12">
                  <a:pos x="T4" y="T5"/>
                </a:cxn>
                <a:cxn ang="T13">
                  <a:pos x="T6" y="T7"/>
                </a:cxn>
                <a:cxn ang="T14">
                  <a:pos x="T8" y="T9"/>
                </a:cxn>
              </a:cxnLst>
              <a:rect l="T15" t="T16" r="T17" b="T18"/>
              <a:pathLst>
                <a:path w="66" h="94">
                  <a:moveTo>
                    <a:pt x="32" y="94"/>
                  </a:moveTo>
                  <a:lnTo>
                    <a:pt x="0" y="0"/>
                  </a:lnTo>
                  <a:lnTo>
                    <a:pt x="32" y="48"/>
                  </a:lnTo>
                  <a:lnTo>
                    <a:pt x="66" y="2"/>
                  </a:lnTo>
                  <a:lnTo>
                    <a:pt x="32" y="94"/>
                  </a:lnTo>
                  <a:close/>
                </a:path>
              </a:pathLst>
            </a:custGeom>
            <a:solidFill>
              <a:srgbClr val="000000"/>
            </a:solidFill>
            <a:ln w="9525">
              <a:noFill/>
              <a:round/>
              <a:headEnd/>
              <a:tailEnd/>
            </a:ln>
          </p:spPr>
          <p:txBody>
            <a:bodyPr/>
            <a:lstStyle/>
            <a:p>
              <a:endParaRPr lang="en-US" sz="1200"/>
            </a:p>
          </p:txBody>
        </p:sp>
        <p:sp>
          <p:nvSpPr>
            <p:cNvPr id="16" name="Rectangle 15"/>
            <p:cNvSpPr>
              <a:spLocks noChangeArrowheads="1"/>
            </p:cNvSpPr>
            <p:nvPr/>
          </p:nvSpPr>
          <p:spPr bwMode="auto">
            <a:xfrm>
              <a:off x="2667001" y="3582988"/>
              <a:ext cx="876954" cy="156499"/>
            </a:xfrm>
            <a:prstGeom prst="rect">
              <a:avLst/>
            </a:prstGeom>
            <a:noFill/>
            <a:ln w="9525">
              <a:noFill/>
              <a:miter lim="800000"/>
              <a:headEnd/>
              <a:tailEnd/>
            </a:ln>
          </p:spPr>
          <p:txBody>
            <a:bodyPr wrap="none" lIns="0" tIns="0" rIns="0" bIns="0">
              <a:spAutoFit/>
            </a:bodyPr>
            <a:lstStyle/>
            <a:p>
              <a:pPr algn="l" eaLnBrk="0" hangingPunct="0"/>
              <a:r>
                <a:rPr lang="en-US" sz="600">
                  <a:solidFill>
                    <a:srgbClr val="000000"/>
                  </a:solidFill>
                  <a:latin typeface="AvantGarde" pitchFamily="34" charset="0"/>
                </a:rPr>
                <a:t>PC+4+4*SXT(C)</a:t>
              </a:r>
              <a:endParaRPr lang="en-US" sz="600">
                <a:latin typeface="AvantGarde" pitchFamily="34" charset="0"/>
              </a:endParaRPr>
            </a:p>
          </p:txBody>
        </p:sp>
        <p:sp>
          <p:nvSpPr>
            <p:cNvPr id="17" name="Freeform 16"/>
            <p:cNvSpPr>
              <a:spLocks/>
            </p:cNvSpPr>
            <p:nvPr/>
          </p:nvSpPr>
          <p:spPr bwMode="auto">
            <a:xfrm>
              <a:off x="4549775" y="4573588"/>
              <a:ext cx="50800" cy="73025"/>
            </a:xfrm>
            <a:custGeom>
              <a:avLst/>
              <a:gdLst>
                <a:gd name="T0" fmla="*/ 2147483647 w 66"/>
                <a:gd name="T1" fmla="*/ 2147483647 h 92"/>
                <a:gd name="T2" fmla="*/ 0 w 66"/>
                <a:gd name="T3" fmla="*/ 0 h 92"/>
                <a:gd name="T4" fmla="*/ 2147483647 w 66"/>
                <a:gd name="T5" fmla="*/ 2147483647 h 92"/>
                <a:gd name="T6" fmla="*/ 2147483647 w 66"/>
                <a:gd name="T7" fmla="*/ 0 h 92"/>
                <a:gd name="T8" fmla="*/ 2147483647 w 66"/>
                <a:gd name="T9" fmla="*/ 2147483647 h 92"/>
                <a:gd name="T10" fmla="*/ 0 60000 65536"/>
                <a:gd name="T11" fmla="*/ 0 60000 65536"/>
                <a:gd name="T12" fmla="*/ 0 60000 65536"/>
                <a:gd name="T13" fmla="*/ 0 60000 65536"/>
                <a:gd name="T14" fmla="*/ 0 60000 65536"/>
                <a:gd name="T15" fmla="*/ 0 w 66"/>
                <a:gd name="T16" fmla="*/ 0 h 92"/>
                <a:gd name="T17" fmla="*/ 66 w 66"/>
                <a:gd name="T18" fmla="*/ 92 h 92"/>
              </a:gdLst>
              <a:ahLst/>
              <a:cxnLst>
                <a:cxn ang="T10">
                  <a:pos x="T0" y="T1"/>
                </a:cxn>
                <a:cxn ang="T11">
                  <a:pos x="T2" y="T3"/>
                </a:cxn>
                <a:cxn ang="T12">
                  <a:pos x="T4" y="T5"/>
                </a:cxn>
                <a:cxn ang="T13">
                  <a:pos x="T6" y="T7"/>
                </a:cxn>
                <a:cxn ang="T14">
                  <a:pos x="T8" y="T9"/>
                </a:cxn>
              </a:cxnLst>
              <a:rect l="T15" t="T16" r="T17" b="T18"/>
              <a:pathLst>
                <a:path w="66" h="92">
                  <a:moveTo>
                    <a:pt x="34" y="92"/>
                  </a:moveTo>
                  <a:lnTo>
                    <a:pt x="0" y="0"/>
                  </a:lnTo>
                  <a:lnTo>
                    <a:pt x="34" y="46"/>
                  </a:lnTo>
                  <a:lnTo>
                    <a:pt x="66" y="0"/>
                  </a:lnTo>
                  <a:lnTo>
                    <a:pt x="34" y="92"/>
                  </a:lnTo>
                  <a:close/>
                </a:path>
              </a:pathLst>
            </a:custGeom>
            <a:solidFill>
              <a:srgbClr val="000000"/>
            </a:solidFill>
            <a:ln w="9525">
              <a:noFill/>
              <a:round/>
              <a:headEnd/>
              <a:tailEnd/>
            </a:ln>
          </p:spPr>
          <p:txBody>
            <a:bodyPr/>
            <a:lstStyle/>
            <a:p>
              <a:endParaRPr lang="en-US" sz="1200"/>
            </a:p>
          </p:txBody>
        </p:sp>
        <p:sp>
          <p:nvSpPr>
            <p:cNvPr id="18" name="Line 17"/>
            <p:cNvSpPr>
              <a:spLocks noChangeShapeType="1"/>
            </p:cNvSpPr>
            <p:nvPr/>
          </p:nvSpPr>
          <p:spPr bwMode="auto">
            <a:xfrm flipV="1">
              <a:off x="4576763" y="4073525"/>
              <a:ext cx="1587" cy="539750"/>
            </a:xfrm>
            <a:prstGeom prst="line">
              <a:avLst/>
            </a:prstGeom>
            <a:noFill/>
            <a:ln w="6350">
              <a:solidFill>
                <a:srgbClr val="000000"/>
              </a:solidFill>
              <a:round/>
              <a:headEnd/>
              <a:tailEnd/>
            </a:ln>
          </p:spPr>
          <p:txBody>
            <a:bodyPr/>
            <a:lstStyle/>
            <a:p>
              <a:endParaRPr lang="en-US" sz="1200"/>
            </a:p>
          </p:txBody>
        </p:sp>
        <p:sp>
          <p:nvSpPr>
            <p:cNvPr id="19" name="Freeform 19"/>
            <p:cNvSpPr>
              <a:spLocks/>
            </p:cNvSpPr>
            <p:nvPr/>
          </p:nvSpPr>
          <p:spPr bwMode="auto">
            <a:xfrm>
              <a:off x="4341813" y="3956050"/>
              <a:ext cx="455612" cy="114300"/>
            </a:xfrm>
            <a:custGeom>
              <a:avLst/>
              <a:gdLst>
                <a:gd name="T0" fmla="*/ 0 w 574"/>
                <a:gd name="T1" fmla="*/ 0 h 144"/>
                <a:gd name="T2" fmla="*/ 2147483647 w 574"/>
                <a:gd name="T3" fmla="*/ 0 h 144"/>
                <a:gd name="T4" fmla="*/ 2147483647 w 574"/>
                <a:gd name="T5" fmla="*/ 2147483647 h 144"/>
                <a:gd name="T6" fmla="*/ 2147483647 w 574"/>
                <a:gd name="T7" fmla="*/ 2147483647 h 144"/>
                <a:gd name="T8" fmla="*/ 0 w 574"/>
                <a:gd name="T9" fmla="*/ 0 h 144"/>
                <a:gd name="T10" fmla="*/ 0 60000 65536"/>
                <a:gd name="T11" fmla="*/ 0 60000 65536"/>
                <a:gd name="T12" fmla="*/ 0 60000 65536"/>
                <a:gd name="T13" fmla="*/ 0 60000 65536"/>
                <a:gd name="T14" fmla="*/ 0 60000 65536"/>
                <a:gd name="T15" fmla="*/ 0 w 574"/>
                <a:gd name="T16" fmla="*/ 0 h 144"/>
                <a:gd name="T17" fmla="*/ 574 w 574"/>
                <a:gd name="T18" fmla="*/ 144 h 144"/>
              </a:gdLst>
              <a:ahLst/>
              <a:cxnLst>
                <a:cxn ang="T10">
                  <a:pos x="T0" y="T1"/>
                </a:cxn>
                <a:cxn ang="T11">
                  <a:pos x="T2" y="T3"/>
                </a:cxn>
                <a:cxn ang="T12">
                  <a:pos x="T4" y="T5"/>
                </a:cxn>
                <a:cxn ang="T13">
                  <a:pos x="T6" y="T7"/>
                </a:cxn>
                <a:cxn ang="T14">
                  <a:pos x="T8" y="T9"/>
                </a:cxn>
              </a:cxnLst>
              <a:rect l="T15" t="T16" r="T17" b="T18"/>
              <a:pathLst>
                <a:path w="574" h="144">
                  <a:moveTo>
                    <a:pt x="0" y="0"/>
                  </a:moveTo>
                  <a:lnTo>
                    <a:pt x="574" y="0"/>
                  </a:lnTo>
                  <a:lnTo>
                    <a:pt x="503" y="144"/>
                  </a:lnTo>
                  <a:lnTo>
                    <a:pt x="71" y="144"/>
                  </a:lnTo>
                  <a:lnTo>
                    <a:pt x="0" y="0"/>
                  </a:lnTo>
                  <a:close/>
                </a:path>
              </a:pathLst>
            </a:custGeom>
            <a:solidFill>
              <a:srgbClr val="FFFFFF"/>
            </a:solidFill>
            <a:ln w="9525">
              <a:noFill/>
              <a:round/>
              <a:headEnd/>
              <a:tailEnd/>
            </a:ln>
          </p:spPr>
          <p:txBody>
            <a:bodyPr/>
            <a:lstStyle/>
            <a:p>
              <a:endParaRPr lang="en-US" sz="1200"/>
            </a:p>
          </p:txBody>
        </p:sp>
        <p:sp>
          <p:nvSpPr>
            <p:cNvPr id="20" name="Freeform 20"/>
            <p:cNvSpPr>
              <a:spLocks/>
            </p:cNvSpPr>
            <p:nvPr/>
          </p:nvSpPr>
          <p:spPr bwMode="auto">
            <a:xfrm>
              <a:off x="4348163" y="3962400"/>
              <a:ext cx="455612" cy="114300"/>
            </a:xfrm>
            <a:custGeom>
              <a:avLst/>
              <a:gdLst>
                <a:gd name="T0" fmla="*/ 0 w 574"/>
                <a:gd name="T1" fmla="*/ 0 h 144"/>
                <a:gd name="T2" fmla="*/ 2147483647 w 574"/>
                <a:gd name="T3" fmla="*/ 0 h 144"/>
                <a:gd name="T4" fmla="*/ 2147483647 w 574"/>
                <a:gd name="T5" fmla="*/ 2147483647 h 144"/>
                <a:gd name="T6" fmla="*/ 2147483647 w 574"/>
                <a:gd name="T7" fmla="*/ 2147483647 h 144"/>
                <a:gd name="T8" fmla="*/ 0 w 574"/>
                <a:gd name="T9" fmla="*/ 0 h 144"/>
                <a:gd name="T10" fmla="*/ 0 60000 65536"/>
                <a:gd name="T11" fmla="*/ 0 60000 65536"/>
                <a:gd name="T12" fmla="*/ 0 60000 65536"/>
                <a:gd name="T13" fmla="*/ 0 60000 65536"/>
                <a:gd name="T14" fmla="*/ 0 60000 65536"/>
                <a:gd name="T15" fmla="*/ 0 w 574"/>
                <a:gd name="T16" fmla="*/ 0 h 144"/>
                <a:gd name="T17" fmla="*/ 574 w 574"/>
                <a:gd name="T18" fmla="*/ 144 h 144"/>
              </a:gdLst>
              <a:ahLst/>
              <a:cxnLst>
                <a:cxn ang="T10">
                  <a:pos x="T0" y="T1"/>
                </a:cxn>
                <a:cxn ang="T11">
                  <a:pos x="T2" y="T3"/>
                </a:cxn>
                <a:cxn ang="T12">
                  <a:pos x="T4" y="T5"/>
                </a:cxn>
                <a:cxn ang="T13">
                  <a:pos x="T6" y="T7"/>
                </a:cxn>
                <a:cxn ang="T14">
                  <a:pos x="T8" y="T9"/>
                </a:cxn>
              </a:cxnLst>
              <a:rect l="T15" t="T16" r="T17" b="T18"/>
              <a:pathLst>
                <a:path w="574" h="144">
                  <a:moveTo>
                    <a:pt x="0" y="0"/>
                  </a:moveTo>
                  <a:lnTo>
                    <a:pt x="574" y="0"/>
                  </a:lnTo>
                  <a:lnTo>
                    <a:pt x="503" y="144"/>
                  </a:lnTo>
                  <a:lnTo>
                    <a:pt x="71" y="144"/>
                  </a:lnTo>
                  <a:lnTo>
                    <a:pt x="0" y="0"/>
                  </a:lnTo>
                  <a:close/>
                </a:path>
              </a:pathLst>
            </a:custGeom>
            <a:solidFill>
              <a:srgbClr val="CCFFFF"/>
            </a:solidFill>
            <a:ln w="12700">
              <a:solidFill>
                <a:srgbClr val="000000"/>
              </a:solidFill>
              <a:round/>
              <a:headEnd/>
              <a:tailEnd/>
            </a:ln>
          </p:spPr>
          <p:txBody>
            <a:bodyPr/>
            <a:lstStyle/>
            <a:p>
              <a:endParaRPr lang="en-US" sz="1200"/>
            </a:p>
          </p:txBody>
        </p:sp>
        <p:sp>
          <p:nvSpPr>
            <p:cNvPr id="21" name="Rectangle 21"/>
            <p:cNvSpPr>
              <a:spLocks noChangeArrowheads="1"/>
            </p:cNvSpPr>
            <p:nvPr/>
          </p:nvSpPr>
          <p:spPr bwMode="auto">
            <a:xfrm>
              <a:off x="3940175" y="3978275"/>
              <a:ext cx="199533" cy="104332"/>
            </a:xfrm>
            <a:prstGeom prst="rect">
              <a:avLst/>
            </a:prstGeom>
            <a:noFill/>
            <a:ln w="9525">
              <a:noFill/>
              <a:miter lim="800000"/>
              <a:headEnd/>
              <a:tailEnd/>
            </a:ln>
          </p:spPr>
          <p:txBody>
            <a:bodyPr wrap="none" lIns="0" tIns="0" rIns="0" bIns="0">
              <a:spAutoFit/>
            </a:bodyPr>
            <a:lstStyle/>
            <a:p>
              <a:pPr algn="l" eaLnBrk="0" hangingPunct="0"/>
              <a:r>
                <a:rPr lang="en-US" sz="400">
                  <a:solidFill>
                    <a:srgbClr val="000000"/>
                  </a:solidFill>
                  <a:latin typeface="Helvetica" pitchFamily="-84" charset="0"/>
                </a:rPr>
                <a:t>ASEL</a:t>
              </a:r>
              <a:endParaRPr lang="en-US" sz="1200"/>
            </a:p>
          </p:txBody>
        </p:sp>
        <p:sp>
          <p:nvSpPr>
            <p:cNvPr id="22" name="Freeform 22"/>
            <p:cNvSpPr>
              <a:spLocks/>
            </p:cNvSpPr>
            <p:nvPr/>
          </p:nvSpPr>
          <p:spPr bwMode="auto">
            <a:xfrm>
              <a:off x="4303713" y="3992563"/>
              <a:ext cx="73025" cy="52387"/>
            </a:xfrm>
            <a:custGeom>
              <a:avLst/>
              <a:gdLst>
                <a:gd name="T0" fmla="*/ 2147483647 w 91"/>
                <a:gd name="T1" fmla="*/ 2147483647 h 66"/>
                <a:gd name="T2" fmla="*/ 0 w 91"/>
                <a:gd name="T3" fmla="*/ 2147483647 h 66"/>
                <a:gd name="T4" fmla="*/ 2147483647 w 91"/>
                <a:gd name="T5" fmla="*/ 2147483647 h 66"/>
                <a:gd name="T6" fmla="*/ 0 w 91"/>
                <a:gd name="T7" fmla="*/ 0 h 66"/>
                <a:gd name="T8" fmla="*/ 2147483647 w 91"/>
                <a:gd name="T9" fmla="*/ 2147483647 h 66"/>
                <a:gd name="T10" fmla="*/ 0 60000 65536"/>
                <a:gd name="T11" fmla="*/ 0 60000 65536"/>
                <a:gd name="T12" fmla="*/ 0 60000 65536"/>
                <a:gd name="T13" fmla="*/ 0 60000 65536"/>
                <a:gd name="T14" fmla="*/ 0 60000 65536"/>
                <a:gd name="T15" fmla="*/ 0 w 91"/>
                <a:gd name="T16" fmla="*/ 0 h 66"/>
                <a:gd name="T17" fmla="*/ 91 w 91"/>
                <a:gd name="T18" fmla="*/ 66 h 66"/>
              </a:gdLst>
              <a:ahLst/>
              <a:cxnLst>
                <a:cxn ang="T10">
                  <a:pos x="T0" y="T1"/>
                </a:cxn>
                <a:cxn ang="T11">
                  <a:pos x="T2" y="T3"/>
                </a:cxn>
                <a:cxn ang="T12">
                  <a:pos x="T4" y="T5"/>
                </a:cxn>
                <a:cxn ang="T13">
                  <a:pos x="T6" y="T7"/>
                </a:cxn>
                <a:cxn ang="T14">
                  <a:pos x="T8" y="T9"/>
                </a:cxn>
              </a:cxnLst>
              <a:rect l="T15" t="T16" r="T17" b="T18"/>
              <a:pathLst>
                <a:path w="91" h="66">
                  <a:moveTo>
                    <a:pt x="91" y="34"/>
                  </a:moveTo>
                  <a:lnTo>
                    <a:pt x="0" y="66"/>
                  </a:lnTo>
                  <a:lnTo>
                    <a:pt x="46" y="34"/>
                  </a:lnTo>
                  <a:lnTo>
                    <a:pt x="0" y="0"/>
                  </a:lnTo>
                  <a:lnTo>
                    <a:pt x="91" y="34"/>
                  </a:lnTo>
                  <a:close/>
                </a:path>
              </a:pathLst>
            </a:custGeom>
            <a:solidFill>
              <a:srgbClr val="000000"/>
            </a:solidFill>
            <a:ln w="9525">
              <a:noFill/>
              <a:round/>
              <a:headEnd/>
              <a:tailEnd/>
            </a:ln>
          </p:spPr>
          <p:txBody>
            <a:bodyPr/>
            <a:lstStyle/>
            <a:p>
              <a:endParaRPr lang="en-US" sz="1200"/>
            </a:p>
          </p:txBody>
        </p:sp>
        <p:sp>
          <p:nvSpPr>
            <p:cNvPr id="23" name="Line 23"/>
            <p:cNvSpPr>
              <a:spLocks noChangeShapeType="1"/>
            </p:cNvSpPr>
            <p:nvPr/>
          </p:nvSpPr>
          <p:spPr bwMode="auto">
            <a:xfrm flipH="1">
              <a:off x="4230688" y="4019550"/>
              <a:ext cx="112712" cy="1588"/>
            </a:xfrm>
            <a:prstGeom prst="line">
              <a:avLst/>
            </a:prstGeom>
            <a:noFill/>
            <a:ln w="6350">
              <a:solidFill>
                <a:srgbClr val="000000"/>
              </a:solidFill>
              <a:round/>
              <a:headEnd/>
              <a:tailEnd/>
            </a:ln>
          </p:spPr>
          <p:txBody>
            <a:bodyPr/>
            <a:lstStyle/>
            <a:p>
              <a:endParaRPr lang="en-US" sz="1200"/>
            </a:p>
          </p:txBody>
        </p:sp>
        <p:grpSp>
          <p:nvGrpSpPr>
            <p:cNvPr id="24" name="Group 24"/>
            <p:cNvGrpSpPr>
              <a:grpSpLocks/>
            </p:cNvGrpSpPr>
            <p:nvPr/>
          </p:nvGrpSpPr>
          <p:grpSpPr bwMode="auto">
            <a:xfrm>
              <a:off x="4435483" y="3983061"/>
              <a:ext cx="258763" cy="77788"/>
              <a:chOff x="2936" y="2281"/>
              <a:chExt cx="163" cy="49"/>
            </a:xfrm>
          </p:grpSpPr>
          <p:sp>
            <p:nvSpPr>
              <p:cNvPr id="300" name="Rectangle 25"/>
              <p:cNvSpPr>
                <a:spLocks noChangeArrowheads="1"/>
              </p:cNvSpPr>
              <p:nvPr/>
            </p:nvSpPr>
            <p:spPr bwMode="auto">
              <a:xfrm>
                <a:off x="3079" y="2281"/>
                <a:ext cx="20" cy="49"/>
              </a:xfrm>
              <a:prstGeom prst="rect">
                <a:avLst/>
              </a:prstGeom>
              <a:noFill/>
              <a:ln w="9525">
                <a:noFill/>
                <a:miter lim="800000"/>
                <a:headEnd/>
                <a:tailEnd/>
              </a:ln>
            </p:spPr>
            <p:txBody>
              <a:bodyPr wrap="none" lIns="0" tIns="0" rIns="0" bIns="0">
                <a:spAutoFit/>
              </a:bodyPr>
              <a:lstStyle/>
              <a:p>
                <a:pPr algn="l" eaLnBrk="0" hangingPunct="0"/>
                <a:r>
                  <a:rPr lang="en-US" sz="300">
                    <a:solidFill>
                      <a:srgbClr val="000000"/>
                    </a:solidFill>
                    <a:latin typeface="Helvetica" pitchFamily="-84" charset="0"/>
                  </a:rPr>
                  <a:t>0</a:t>
                </a:r>
                <a:endParaRPr lang="en-US" sz="1200"/>
              </a:p>
            </p:txBody>
          </p:sp>
          <p:sp>
            <p:nvSpPr>
              <p:cNvPr id="301" name="Rectangle 26"/>
              <p:cNvSpPr>
                <a:spLocks noChangeArrowheads="1"/>
              </p:cNvSpPr>
              <p:nvPr/>
            </p:nvSpPr>
            <p:spPr bwMode="auto">
              <a:xfrm>
                <a:off x="2936" y="2281"/>
                <a:ext cx="20" cy="49"/>
              </a:xfrm>
              <a:prstGeom prst="rect">
                <a:avLst/>
              </a:prstGeom>
              <a:noFill/>
              <a:ln w="9525">
                <a:noFill/>
                <a:miter lim="800000"/>
                <a:headEnd/>
                <a:tailEnd/>
              </a:ln>
            </p:spPr>
            <p:txBody>
              <a:bodyPr wrap="none" lIns="0" tIns="0" rIns="0" bIns="0">
                <a:spAutoFit/>
              </a:bodyPr>
              <a:lstStyle/>
              <a:p>
                <a:pPr algn="l" eaLnBrk="0" hangingPunct="0"/>
                <a:r>
                  <a:rPr lang="en-US" sz="300">
                    <a:solidFill>
                      <a:srgbClr val="000000"/>
                    </a:solidFill>
                    <a:latin typeface="Helvetica" pitchFamily="-84" charset="0"/>
                  </a:rPr>
                  <a:t>1</a:t>
                </a:r>
                <a:endParaRPr lang="en-US" sz="1200"/>
              </a:p>
            </p:txBody>
          </p:sp>
        </p:grpSp>
        <p:grpSp>
          <p:nvGrpSpPr>
            <p:cNvPr id="25" name="Group 27"/>
            <p:cNvGrpSpPr>
              <a:grpSpLocks/>
            </p:cNvGrpSpPr>
            <p:nvPr/>
          </p:nvGrpSpPr>
          <p:grpSpPr bwMode="auto">
            <a:xfrm>
              <a:off x="6088069" y="4818071"/>
              <a:ext cx="969963" cy="569913"/>
              <a:chOff x="3977" y="2807"/>
              <a:chExt cx="611" cy="359"/>
            </a:xfrm>
          </p:grpSpPr>
          <p:sp>
            <p:nvSpPr>
              <p:cNvPr id="297" name="Rectangle 28"/>
              <p:cNvSpPr>
                <a:spLocks noChangeArrowheads="1"/>
              </p:cNvSpPr>
              <p:nvPr/>
            </p:nvSpPr>
            <p:spPr bwMode="auto">
              <a:xfrm>
                <a:off x="3977" y="2807"/>
                <a:ext cx="611" cy="359"/>
              </a:xfrm>
              <a:prstGeom prst="rect">
                <a:avLst/>
              </a:prstGeom>
              <a:solidFill>
                <a:schemeClr val="accent2">
                  <a:lumMod val="60000"/>
                  <a:lumOff val="40000"/>
                </a:schemeClr>
              </a:solidFill>
              <a:ln w="6350">
                <a:solidFill>
                  <a:srgbClr val="000000"/>
                </a:solidFill>
                <a:miter lim="800000"/>
                <a:headEnd/>
                <a:tailEnd/>
              </a:ln>
            </p:spPr>
            <p:txBody>
              <a:bodyPr/>
              <a:lstStyle/>
              <a:p>
                <a:endParaRPr lang="en-US" sz="1200"/>
              </a:p>
            </p:txBody>
          </p:sp>
          <p:sp>
            <p:nvSpPr>
              <p:cNvPr id="298" name="Rectangle 29"/>
              <p:cNvSpPr>
                <a:spLocks noChangeArrowheads="1"/>
              </p:cNvSpPr>
              <p:nvPr/>
            </p:nvSpPr>
            <p:spPr bwMode="auto">
              <a:xfrm>
                <a:off x="4014" y="2944"/>
                <a:ext cx="523" cy="115"/>
              </a:xfrm>
              <a:prstGeom prst="rect">
                <a:avLst/>
              </a:prstGeom>
              <a:solidFill>
                <a:schemeClr val="accent2">
                  <a:lumMod val="60000"/>
                  <a:lumOff val="40000"/>
                </a:schemeClr>
              </a:solidFill>
              <a:ln w="9525">
                <a:noFill/>
                <a:miter lim="800000"/>
                <a:headEnd/>
                <a:tailEnd/>
              </a:ln>
            </p:spPr>
            <p:txBody>
              <a:bodyPr wrap="none" lIns="0" tIns="0" rIns="0" bIns="0">
                <a:spAutoFit/>
              </a:bodyPr>
              <a:lstStyle/>
              <a:p>
                <a:pPr algn="l" eaLnBrk="0" hangingPunct="0"/>
                <a:r>
                  <a:rPr lang="en-US" sz="700" dirty="0">
                    <a:solidFill>
                      <a:srgbClr val="000000"/>
                    </a:solidFill>
                    <a:latin typeface="AvantGarde" pitchFamily="34" charset="0"/>
                  </a:rPr>
                  <a:t>Data Memory</a:t>
                </a:r>
                <a:endParaRPr lang="en-US" sz="700" dirty="0">
                  <a:latin typeface="AvantGarde" pitchFamily="34" charset="0"/>
                </a:endParaRPr>
              </a:p>
            </p:txBody>
          </p:sp>
          <p:sp>
            <p:nvSpPr>
              <p:cNvPr id="299" name="Rectangle 30"/>
              <p:cNvSpPr>
                <a:spLocks noChangeArrowheads="1"/>
              </p:cNvSpPr>
              <p:nvPr/>
            </p:nvSpPr>
            <p:spPr bwMode="auto">
              <a:xfrm>
                <a:off x="4265" y="3093"/>
                <a:ext cx="71" cy="66"/>
              </a:xfrm>
              <a:prstGeom prst="rect">
                <a:avLst/>
              </a:prstGeom>
              <a:solidFill>
                <a:srgbClr val="CCFFFF"/>
              </a:solidFill>
              <a:ln w="9525">
                <a:noFill/>
                <a:miter lim="800000"/>
                <a:headEnd/>
                <a:tailEnd/>
              </a:ln>
            </p:spPr>
            <p:txBody>
              <a:bodyPr wrap="none" lIns="0" tIns="0" rIns="0" bIns="0">
                <a:spAutoFit/>
              </a:bodyPr>
              <a:lstStyle/>
              <a:p>
                <a:pPr algn="l" eaLnBrk="0" hangingPunct="0"/>
                <a:r>
                  <a:rPr lang="en-US" sz="400" dirty="0">
                    <a:solidFill>
                      <a:srgbClr val="000000"/>
                    </a:solidFill>
                  </a:rPr>
                  <a:t>RD</a:t>
                </a:r>
                <a:endParaRPr lang="en-US" sz="1200" dirty="0"/>
              </a:p>
            </p:txBody>
          </p:sp>
        </p:grpSp>
        <p:sp>
          <p:nvSpPr>
            <p:cNvPr id="26" name="Rectangle 31"/>
            <p:cNvSpPr>
              <a:spLocks noChangeArrowheads="1"/>
            </p:cNvSpPr>
            <p:nvPr/>
          </p:nvSpPr>
          <p:spPr bwMode="auto">
            <a:xfrm>
              <a:off x="6545264" y="4824413"/>
              <a:ext cx="130559" cy="104332"/>
            </a:xfrm>
            <a:prstGeom prst="rect">
              <a:avLst/>
            </a:prstGeom>
            <a:noFill/>
            <a:ln w="9525">
              <a:noFill/>
              <a:miter lim="800000"/>
              <a:headEnd/>
              <a:tailEnd/>
            </a:ln>
          </p:spPr>
          <p:txBody>
            <a:bodyPr wrap="none" lIns="0" tIns="0" rIns="0" bIns="0">
              <a:spAutoFit/>
            </a:bodyPr>
            <a:lstStyle/>
            <a:p>
              <a:pPr algn="l" eaLnBrk="0" hangingPunct="0"/>
              <a:r>
                <a:rPr lang="en-US" sz="400">
                  <a:solidFill>
                    <a:srgbClr val="000000"/>
                  </a:solidFill>
                </a:rPr>
                <a:t>WD</a:t>
              </a:r>
              <a:endParaRPr lang="en-US" sz="1200"/>
            </a:p>
          </p:txBody>
        </p:sp>
        <p:sp>
          <p:nvSpPr>
            <p:cNvPr id="27" name="Rectangle 32"/>
            <p:cNvSpPr>
              <a:spLocks noChangeArrowheads="1"/>
            </p:cNvSpPr>
            <p:nvPr/>
          </p:nvSpPr>
          <p:spPr bwMode="auto">
            <a:xfrm>
              <a:off x="6118225" y="5241925"/>
              <a:ext cx="123168" cy="104332"/>
            </a:xfrm>
            <a:prstGeom prst="rect">
              <a:avLst/>
            </a:prstGeom>
            <a:noFill/>
            <a:ln w="9525">
              <a:noFill/>
              <a:miter lim="800000"/>
              <a:headEnd/>
              <a:tailEnd/>
            </a:ln>
          </p:spPr>
          <p:txBody>
            <a:bodyPr wrap="none" lIns="0" tIns="0" rIns="0" bIns="0">
              <a:spAutoFit/>
            </a:bodyPr>
            <a:lstStyle/>
            <a:p>
              <a:pPr algn="l" eaLnBrk="0" hangingPunct="0"/>
              <a:r>
                <a:rPr lang="en-US" sz="400">
                  <a:solidFill>
                    <a:srgbClr val="000000"/>
                  </a:solidFill>
                </a:rPr>
                <a:t>Adr</a:t>
              </a:r>
              <a:endParaRPr lang="en-US" sz="1200"/>
            </a:p>
          </p:txBody>
        </p:sp>
        <p:grpSp>
          <p:nvGrpSpPr>
            <p:cNvPr id="28" name="Group 33"/>
            <p:cNvGrpSpPr>
              <a:grpSpLocks/>
            </p:cNvGrpSpPr>
            <p:nvPr/>
          </p:nvGrpSpPr>
          <p:grpSpPr bwMode="auto">
            <a:xfrm>
              <a:off x="6851649" y="4843527"/>
              <a:ext cx="160338" cy="104776"/>
              <a:chOff x="4458" y="2823"/>
              <a:chExt cx="101" cy="66"/>
            </a:xfrm>
          </p:grpSpPr>
          <p:sp>
            <p:nvSpPr>
              <p:cNvPr id="295" name="Rectangle 34"/>
              <p:cNvSpPr>
                <a:spLocks noChangeArrowheads="1"/>
              </p:cNvSpPr>
              <p:nvPr/>
            </p:nvSpPr>
            <p:spPr bwMode="auto">
              <a:xfrm>
                <a:off x="4463" y="2823"/>
                <a:ext cx="96" cy="66"/>
              </a:xfrm>
              <a:prstGeom prst="rect">
                <a:avLst/>
              </a:prstGeom>
              <a:noFill/>
              <a:ln w="9525">
                <a:noFill/>
                <a:miter lim="800000"/>
                <a:headEnd/>
                <a:tailEnd/>
              </a:ln>
            </p:spPr>
            <p:txBody>
              <a:bodyPr wrap="none" lIns="0" tIns="0" rIns="0" bIns="0">
                <a:spAutoFit/>
              </a:bodyPr>
              <a:lstStyle/>
              <a:p>
                <a:pPr algn="l" eaLnBrk="0" hangingPunct="0"/>
                <a:r>
                  <a:rPr lang="en-US" sz="400">
                    <a:solidFill>
                      <a:srgbClr val="000000"/>
                    </a:solidFill>
                  </a:rPr>
                  <a:t>R/W</a:t>
                </a:r>
                <a:endParaRPr lang="en-US" sz="1200"/>
              </a:p>
            </p:txBody>
          </p:sp>
          <p:sp>
            <p:nvSpPr>
              <p:cNvPr id="296" name="Line 35"/>
              <p:cNvSpPr>
                <a:spLocks noChangeShapeType="1"/>
              </p:cNvSpPr>
              <p:nvPr/>
            </p:nvSpPr>
            <p:spPr bwMode="auto">
              <a:xfrm>
                <a:off x="4458" y="2825"/>
                <a:ext cx="44" cy="1"/>
              </a:xfrm>
              <a:prstGeom prst="line">
                <a:avLst/>
              </a:prstGeom>
              <a:noFill/>
              <a:ln w="12700">
                <a:solidFill>
                  <a:srgbClr val="000000"/>
                </a:solidFill>
                <a:round/>
                <a:headEnd/>
                <a:tailEnd/>
              </a:ln>
            </p:spPr>
            <p:txBody>
              <a:bodyPr/>
              <a:lstStyle/>
              <a:p>
                <a:endParaRPr lang="en-US" sz="1200"/>
              </a:p>
            </p:txBody>
          </p:sp>
        </p:grpSp>
        <p:sp>
          <p:nvSpPr>
            <p:cNvPr id="29" name="Freeform 36"/>
            <p:cNvSpPr>
              <a:spLocks/>
            </p:cNvSpPr>
            <p:nvPr/>
          </p:nvSpPr>
          <p:spPr bwMode="auto">
            <a:xfrm>
              <a:off x="7058025" y="4848225"/>
              <a:ext cx="69850" cy="52388"/>
            </a:xfrm>
            <a:custGeom>
              <a:avLst/>
              <a:gdLst>
                <a:gd name="T0" fmla="*/ 0 w 90"/>
                <a:gd name="T1" fmla="*/ 2147483647 h 66"/>
                <a:gd name="T2" fmla="*/ 2147483647 w 90"/>
                <a:gd name="T3" fmla="*/ 0 h 66"/>
                <a:gd name="T4" fmla="*/ 2147483647 w 90"/>
                <a:gd name="T5" fmla="*/ 2147483647 h 66"/>
                <a:gd name="T6" fmla="*/ 2147483647 w 90"/>
                <a:gd name="T7" fmla="*/ 2147483647 h 66"/>
                <a:gd name="T8" fmla="*/ 0 w 90"/>
                <a:gd name="T9" fmla="*/ 2147483647 h 66"/>
                <a:gd name="T10" fmla="*/ 0 60000 65536"/>
                <a:gd name="T11" fmla="*/ 0 60000 65536"/>
                <a:gd name="T12" fmla="*/ 0 60000 65536"/>
                <a:gd name="T13" fmla="*/ 0 60000 65536"/>
                <a:gd name="T14" fmla="*/ 0 60000 65536"/>
                <a:gd name="T15" fmla="*/ 0 w 90"/>
                <a:gd name="T16" fmla="*/ 0 h 66"/>
                <a:gd name="T17" fmla="*/ 90 w 90"/>
                <a:gd name="T18" fmla="*/ 66 h 66"/>
              </a:gdLst>
              <a:ahLst/>
              <a:cxnLst>
                <a:cxn ang="T10">
                  <a:pos x="T0" y="T1"/>
                </a:cxn>
                <a:cxn ang="T11">
                  <a:pos x="T2" y="T3"/>
                </a:cxn>
                <a:cxn ang="T12">
                  <a:pos x="T4" y="T5"/>
                </a:cxn>
                <a:cxn ang="T13">
                  <a:pos x="T6" y="T7"/>
                </a:cxn>
                <a:cxn ang="T14">
                  <a:pos x="T8" y="T9"/>
                </a:cxn>
              </a:cxnLst>
              <a:rect l="T15" t="T16" r="T17" b="T18"/>
              <a:pathLst>
                <a:path w="90" h="66">
                  <a:moveTo>
                    <a:pt x="0" y="34"/>
                  </a:moveTo>
                  <a:lnTo>
                    <a:pt x="90" y="0"/>
                  </a:lnTo>
                  <a:lnTo>
                    <a:pt x="44" y="34"/>
                  </a:lnTo>
                  <a:lnTo>
                    <a:pt x="90" y="66"/>
                  </a:lnTo>
                  <a:lnTo>
                    <a:pt x="0" y="34"/>
                  </a:lnTo>
                  <a:close/>
                </a:path>
              </a:pathLst>
            </a:custGeom>
            <a:solidFill>
              <a:srgbClr val="000000"/>
            </a:solidFill>
            <a:ln w="9525">
              <a:noFill/>
              <a:round/>
              <a:headEnd/>
              <a:tailEnd/>
            </a:ln>
          </p:spPr>
          <p:txBody>
            <a:bodyPr/>
            <a:lstStyle/>
            <a:p>
              <a:endParaRPr lang="en-US" sz="1200"/>
            </a:p>
          </p:txBody>
        </p:sp>
        <p:sp>
          <p:nvSpPr>
            <p:cNvPr id="30" name="Line 37"/>
            <p:cNvSpPr>
              <a:spLocks noChangeShapeType="1"/>
            </p:cNvSpPr>
            <p:nvPr/>
          </p:nvSpPr>
          <p:spPr bwMode="auto">
            <a:xfrm>
              <a:off x="7089775" y="4875213"/>
              <a:ext cx="141288" cy="1587"/>
            </a:xfrm>
            <a:prstGeom prst="line">
              <a:avLst/>
            </a:prstGeom>
            <a:noFill/>
            <a:ln w="6350">
              <a:solidFill>
                <a:srgbClr val="000000"/>
              </a:solidFill>
              <a:round/>
              <a:headEnd/>
              <a:tailEnd/>
            </a:ln>
          </p:spPr>
          <p:txBody>
            <a:bodyPr/>
            <a:lstStyle/>
            <a:p>
              <a:endParaRPr lang="en-US" sz="1200"/>
            </a:p>
          </p:txBody>
        </p:sp>
        <p:sp>
          <p:nvSpPr>
            <p:cNvPr id="31" name="Freeform 39"/>
            <p:cNvSpPr>
              <a:spLocks/>
            </p:cNvSpPr>
            <p:nvPr/>
          </p:nvSpPr>
          <p:spPr bwMode="auto">
            <a:xfrm>
              <a:off x="4826000" y="6043613"/>
              <a:ext cx="455613" cy="112712"/>
            </a:xfrm>
            <a:custGeom>
              <a:avLst/>
              <a:gdLst>
                <a:gd name="T0" fmla="*/ 0 w 573"/>
                <a:gd name="T1" fmla="*/ 0 h 144"/>
                <a:gd name="T2" fmla="*/ 2147483647 w 573"/>
                <a:gd name="T3" fmla="*/ 0 h 144"/>
                <a:gd name="T4" fmla="*/ 2147483647 w 573"/>
                <a:gd name="T5" fmla="*/ 2147483647 h 144"/>
                <a:gd name="T6" fmla="*/ 2147483647 w 573"/>
                <a:gd name="T7" fmla="*/ 2147483647 h 144"/>
                <a:gd name="T8" fmla="*/ 0 w 573"/>
                <a:gd name="T9" fmla="*/ 0 h 144"/>
                <a:gd name="T10" fmla="*/ 0 60000 65536"/>
                <a:gd name="T11" fmla="*/ 0 60000 65536"/>
                <a:gd name="T12" fmla="*/ 0 60000 65536"/>
                <a:gd name="T13" fmla="*/ 0 60000 65536"/>
                <a:gd name="T14" fmla="*/ 0 60000 65536"/>
                <a:gd name="T15" fmla="*/ 0 w 573"/>
                <a:gd name="T16" fmla="*/ 0 h 144"/>
                <a:gd name="T17" fmla="*/ 573 w 573"/>
                <a:gd name="T18" fmla="*/ 144 h 144"/>
              </a:gdLst>
              <a:ahLst/>
              <a:cxnLst>
                <a:cxn ang="T10">
                  <a:pos x="T0" y="T1"/>
                </a:cxn>
                <a:cxn ang="T11">
                  <a:pos x="T2" y="T3"/>
                </a:cxn>
                <a:cxn ang="T12">
                  <a:pos x="T4" y="T5"/>
                </a:cxn>
                <a:cxn ang="T13">
                  <a:pos x="T6" y="T7"/>
                </a:cxn>
                <a:cxn ang="T14">
                  <a:pos x="T8" y="T9"/>
                </a:cxn>
              </a:cxnLst>
              <a:rect l="T15" t="T16" r="T17" b="T18"/>
              <a:pathLst>
                <a:path w="573" h="144">
                  <a:moveTo>
                    <a:pt x="0" y="0"/>
                  </a:moveTo>
                  <a:lnTo>
                    <a:pt x="573" y="0"/>
                  </a:lnTo>
                  <a:lnTo>
                    <a:pt x="503" y="144"/>
                  </a:lnTo>
                  <a:lnTo>
                    <a:pt x="72" y="144"/>
                  </a:lnTo>
                  <a:lnTo>
                    <a:pt x="0" y="0"/>
                  </a:lnTo>
                  <a:close/>
                </a:path>
              </a:pathLst>
            </a:custGeom>
            <a:solidFill>
              <a:srgbClr val="FFFFFF"/>
            </a:solidFill>
            <a:ln w="9525">
              <a:noFill/>
              <a:round/>
              <a:headEnd/>
              <a:tailEnd/>
            </a:ln>
          </p:spPr>
          <p:txBody>
            <a:bodyPr/>
            <a:lstStyle/>
            <a:p>
              <a:endParaRPr lang="en-US" sz="1200"/>
            </a:p>
          </p:txBody>
        </p:sp>
        <p:sp>
          <p:nvSpPr>
            <p:cNvPr id="32" name="Freeform 40"/>
            <p:cNvSpPr>
              <a:spLocks/>
            </p:cNvSpPr>
            <p:nvPr/>
          </p:nvSpPr>
          <p:spPr bwMode="auto">
            <a:xfrm>
              <a:off x="4832350" y="6049963"/>
              <a:ext cx="455613" cy="112712"/>
            </a:xfrm>
            <a:custGeom>
              <a:avLst/>
              <a:gdLst>
                <a:gd name="T0" fmla="*/ 0 w 573"/>
                <a:gd name="T1" fmla="*/ 0 h 144"/>
                <a:gd name="T2" fmla="*/ 2147483647 w 573"/>
                <a:gd name="T3" fmla="*/ 0 h 144"/>
                <a:gd name="T4" fmla="*/ 2147483647 w 573"/>
                <a:gd name="T5" fmla="*/ 2147483647 h 144"/>
                <a:gd name="T6" fmla="*/ 2147483647 w 573"/>
                <a:gd name="T7" fmla="*/ 2147483647 h 144"/>
                <a:gd name="T8" fmla="*/ 0 w 573"/>
                <a:gd name="T9" fmla="*/ 0 h 144"/>
                <a:gd name="T10" fmla="*/ 0 60000 65536"/>
                <a:gd name="T11" fmla="*/ 0 60000 65536"/>
                <a:gd name="T12" fmla="*/ 0 60000 65536"/>
                <a:gd name="T13" fmla="*/ 0 60000 65536"/>
                <a:gd name="T14" fmla="*/ 0 60000 65536"/>
                <a:gd name="T15" fmla="*/ 0 w 573"/>
                <a:gd name="T16" fmla="*/ 0 h 144"/>
                <a:gd name="T17" fmla="*/ 573 w 573"/>
                <a:gd name="T18" fmla="*/ 144 h 144"/>
              </a:gdLst>
              <a:ahLst/>
              <a:cxnLst>
                <a:cxn ang="T10">
                  <a:pos x="T0" y="T1"/>
                </a:cxn>
                <a:cxn ang="T11">
                  <a:pos x="T2" y="T3"/>
                </a:cxn>
                <a:cxn ang="T12">
                  <a:pos x="T4" y="T5"/>
                </a:cxn>
                <a:cxn ang="T13">
                  <a:pos x="T6" y="T7"/>
                </a:cxn>
                <a:cxn ang="T14">
                  <a:pos x="T8" y="T9"/>
                </a:cxn>
              </a:cxnLst>
              <a:rect l="T15" t="T16" r="T17" b="T18"/>
              <a:pathLst>
                <a:path w="573" h="144">
                  <a:moveTo>
                    <a:pt x="0" y="0"/>
                  </a:moveTo>
                  <a:lnTo>
                    <a:pt x="573" y="0"/>
                  </a:lnTo>
                  <a:lnTo>
                    <a:pt x="503" y="144"/>
                  </a:lnTo>
                  <a:lnTo>
                    <a:pt x="72" y="144"/>
                  </a:lnTo>
                  <a:lnTo>
                    <a:pt x="0" y="0"/>
                  </a:lnTo>
                  <a:close/>
                </a:path>
              </a:pathLst>
            </a:custGeom>
            <a:solidFill>
              <a:srgbClr val="CCFFFF"/>
            </a:solidFill>
            <a:ln w="12700">
              <a:solidFill>
                <a:srgbClr val="000000"/>
              </a:solidFill>
              <a:round/>
              <a:headEnd/>
              <a:tailEnd/>
            </a:ln>
          </p:spPr>
          <p:txBody>
            <a:bodyPr/>
            <a:lstStyle/>
            <a:p>
              <a:endParaRPr lang="en-US" sz="1200"/>
            </a:p>
          </p:txBody>
        </p:sp>
        <p:sp>
          <p:nvSpPr>
            <p:cNvPr id="33" name="Rectangle 41"/>
            <p:cNvSpPr>
              <a:spLocks noChangeArrowheads="1"/>
            </p:cNvSpPr>
            <p:nvPr/>
          </p:nvSpPr>
          <p:spPr bwMode="auto">
            <a:xfrm>
              <a:off x="5419725" y="6064251"/>
              <a:ext cx="73901" cy="104332"/>
            </a:xfrm>
            <a:prstGeom prst="rect">
              <a:avLst/>
            </a:prstGeom>
            <a:noFill/>
            <a:ln w="9525">
              <a:noFill/>
              <a:miter lim="800000"/>
              <a:headEnd/>
              <a:tailEnd/>
            </a:ln>
          </p:spPr>
          <p:txBody>
            <a:bodyPr wrap="none" lIns="0" tIns="0" rIns="0" bIns="0">
              <a:spAutoFit/>
            </a:bodyPr>
            <a:lstStyle/>
            <a:p>
              <a:pPr algn="l" eaLnBrk="0" hangingPunct="0"/>
              <a:r>
                <a:rPr lang="en-US" sz="400">
                  <a:solidFill>
                    <a:srgbClr val="000000"/>
                  </a:solidFill>
                  <a:latin typeface="Helvetica" pitchFamily="-84" charset="0"/>
                </a:rPr>
                <a:t>W</a:t>
              </a:r>
              <a:endParaRPr lang="en-US" sz="1200"/>
            </a:p>
          </p:txBody>
        </p:sp>
        <p:sp>
          <p:nvSpPr>
            <p:cNvPr id="34" name="Rectangle 42"/>
            <p:cNvSpPr>
              <a:spLocks noChangeArrowheads="1"/>
            </p:cNvSpPr>
            <p:nvPr/>
          </p:nvSpPr>
          <p:spPr bwMode="auto">
            <a:xfrm>
              <a:off x="5500688" y="6064251"/>
              <a:ext cx="56659" cy="104332"/>
            </a:xfrm>
            <a:prstGeom prst="rect">
              <a:avLst/>
            </a:prstGeom>
            <a:noFill/>
            <a:ln w="9525">
              <a:noFill/>
              <a:miter lim="800000"/>
              <a:headEnd/>
              <a:tailEnd/>
            </a:ln>
          </p:spPr>
          <p:txBody>
            <a:bodyPr wrap="none" lIns="0" tIns="0" rIns="0" bIns="0">
              <a:spAutoFit/>
            </a:bodyPr>
            <a:lstStyle/>
            <a:p>
              <a:pPr algn="l" eaLnBrk="0" hangingPunct="0"/>
              <a:r>
                <a:rPr lang="en-US" sz="400">
                  <a:solidFill>
                    <a:srgbClr val="000000"/>
                  </a:solidFill>
                  <a:latin typeface="Helvetica" pitchFamily="-84" charset="0"/>
                </a:rPr>
                <a:t>D</a:t>
              </a:r>
              <a:endParaRPr lang="en-US" sz="1200"/>
            </a:p>
          </p:txBody>
        </p:sp>
        <p:sp>
          <p:nvSpPr>
            <p:cNvPr id="35" name="Rectangle 43"/>
            <p:cNvSpPr>
              <a:spLocks noChangeArrowheads="1"/>
            </p:cNvSpPr>
            <p:nvPr/>
          </p:nvSpPr>
          <p:spPr bwMode="auto">
            <a:xfrm>
              <a:off x="5564188" y="6064251"/>
              <a:ext cx="51732" cy="104332"/>
            </a:xfrm>
            <a:prstGeom prst="rect">
              <a:avLst/>
            </a:prstGeom>
            <a:noFill/>
            <a:ln w="9525">
              <a:noFill/>
              <a:miter lim="800000"/>
              <a:headEnd/>
              <a:tailEnd/>
            </a:ln>
          </p:spPr>
          <p:txBody>
            <a:bodyPr wrap="none" lIns="0" tIns="0" rIns="0" bIns="0">
              <a:spAutoFit/>
            </a:bodyPr>
            <a:lstStyle/>
            <a:p>
              <a:pPr algn="l" eaLnBrk="0" hangingPunct="0"/>
              <a:r>
                <a:rPr lang="en-US" sz="400">
                  <a:solidFill>
                    <a:srgbClr val="000000"/>
                  </a:solidFill>
                  <a:latin typeface="Helvetica" pitchFamily="-84" charset="0"/>
                </a:rPr>
                <a:t>S</a:t>
              </a:r>
              <a:endParaRPr lang="en-US" sz="1200"/>
            </a:p>
          </p:txBody>
        </p:sp>
        <p:sp>
          <p:nvSpPr>
            <p:cNvPr id="36" name="Rectangle 44"/>
            <p:cNvSpPr>
              <a:spLocks noChangeArrowheads="1"/>
            </p:cNvSpPr>
            <p:nvPr/>
          </p:nvSpPr>
          <p:spPr bwMode="auto">
            <a:xfrm>
              <a:off x="5622926" y="6064251"/>
              <a:ext cx="51732" cy="104332"/>
            </a:xfrm>
            <a:prstGeom prst="rect">
              <a:avLst/>
            </a:prstGeom>
            <a:noFill/>
            <a:ln w="9525">
              <a:noFill/>
              <a:miter lim="800000"/>
              <a:headEnd/>
              <a:tailEnd/>
            </a:ln>
          </p:spPr>
          <p:txBody>
            <a:bodyPr wrap="none" lIns="0" tIns="0" rIns="0" bIns="0">
              <a:spAutoFit/>
            </a:bodyPr>
            <a:lstStyle/>
            <a:p>
              <a:pPr algn="l" eaLnBrk="0" hangingPunct="0"/>
              <a:r>
                <a:rPr lang="en-US" sz="400">
                  <a:solidFill>
                    <a:srgbClr val="000000"/>
                  </a:solidFill>
                  <a:latin typeface="Helvetica" pitchFamily="-84" charset="0"/>
                </a:rPr>
                <a:t>E</a:t>
              </a:r>
              <a:endParaRPr lang="en-US" sz="1200"/>
            </a:p>
          </p:txBody>
        </p:sp>
        <p:sp>
          <p:nvSpPr>
            <p:cNvPr id="37" name="Rectangle 45"/>
            <p:cNvSpPr>
              <a:spLocks noChangeArrowheads="1"/>
            </p:cNvSpPr>
            <p:nvPr/>
          </p:nvSpPr>
          <p:spPr bwMode="auto">
            <a:xfrm>
              <a:off x="5681664" y="6064251"/>
              <a:ext cx="44340" cy="104332"/>
            </a:xfrm>
            <a:prstGeom prst="rect">
              <a:avLst/>
            </a:prstGeom>
            <a:noFill/>
            <a:ln w="9525">
              <a:noFill/>
              <a:miter lim="800000"/>
              <a:headEnd/>
              <a:tailEnd/>
            </a:ln>
          </p:spPr>
          <p:txBody>
            <a:bodyPr wrap="none" lIns="0" tIns="0" rIns="0" bIns="0">
              <a:spAutoFit/>
            </a:bodyPr>
            <a:lstStyle/>
            <a:p>
              <a:pPr algn="l" eaLnBrk="0" hangingPunct="0"/>
              <a:r>
                <a:rPr lang="en-US" sz="400">
                  <a:solidFill>
                    <a:srgbClr val="000000"/>
                  </a:solidFill>
                  <a:latin typeface="Helvetica" pitchFamily="-84" charset="0"/>
                </a:rPr>
                <a:t>L</a:t>
              </a:r>
              <a:endParaRPr lang="en-US" sz="1200"/>
            </a:p>
          </p:txBody>
        </p:sp>
        <p:sp>
          <p:nvSpPr>
            <p:cNvPr id="38" name="Freeform 46"/>
            <p:cNvSpPr>
              <a:spLocks/>
            </p:cNvSpPr>
            <p:nvPr/>
          </p:nvSpPr>
          <p:spPr bwMode="auto">
            <a:xfrm>
              <a:off x="5253038" y="6080125"/>
              <a:ext cx="73025" cy="52388"/>
            </a:xfrm>
            <a:custGeom>
              <a:avLst/>
              <a:gdLst>
                <a:gd name="T0" fmla="*/ 0 w 92"/>
                <a:gd name="T1" fmla="*/ 2147483647 h 66"/>
                <a:gd name="T2" fmla="*/ 2147483647 w 92"/>
                <a:gd name="T3" fmla="*/ 0 h 66"/>
                <a:gd name="T4" fmla="*/ 2147483647 w 92"/>
                <a:gd name="T5" fmla="*/ 2147483647 h 66"/>
                <a:gd name="T6" fmla="*/ 2147483647 w 92"/>
                <a:gd name="T7" fmla="*/ 2147483647 h 66"/>
                <a:gd name="T8" fmla="*/ 0 w 92"/>
                <a:gd name="T9" fmla="*/ 2147483647 h 66"/>
                <a:gd name="T10" fmla="*/ 0 60000 65536"/>
                <a:gd name="T11" fmla="*/ 0 60000 65536"/>
                <a:gd name="T12" fmla="*/ 0 60000 65536"/>
                <a:gd name="T13" fmla="*/ 0 60000 65536"/>
                <a:gd name="T14" fmla="*/ 0 60000 65536"/>
                <a:gd name="T15" fmla="*/ 0 w 92"/>
                <a:gd name="T16" fmla="*/ 0 h 66"/>
                <a:gd name="T17" fmla="*/ 92 w 92"/>
                <a:gd name="T18" fmla="*/ 66 h 66"/>
              </a:gdLst>
              <a:ahLst/>
              <a:cxnLst>
                <a:cxn ang="T10">
                  <a:pos x="T0" y="T1"/>
                </a:cxn>
                <a:cxn ang="T11">
                  <a:pos x="T2" y="T3"/>
                </a:cxn>
                <a:cxn ang="T12">
                  <a:pos x="T4" y="T5"/>
                </a:cxn>
                <a:cxn ang="T13">
                  <a:pos x="T6" y="T7"/>
                </a:cxn>
                <a:cxn ang="T14">
                  <a:pos x="T8" y="T9"/>
                </a:cxn>
              </a:cxnLst>
              <a:rect l="T15" t="T16" r="T17" b="T18"/>
              <a:pathLst>
                <a:path w="92" h="66">
                  <a:moveTo>
                    <a:pt x="0" y="34"/>
                  </a:moveTo>
                  <a:lnTo>
                    <a:pt x="92" y="0"/>
                  </a:lnTo>
                  <a:lnTo>
                    <a:pt x="46" y="34"/>
                  </a:lnTo>
                  <a:lnTo>
                    <a:pt x="92" y="66"/>
                  </a:lnTo>
                  <a:lnTo>
                    <a:pt x="0" y="34"/>
                  </a:lnTo>
                  <a:close/>
                </a:path>
              </a:pathLst>
            </a:custGeom>
            <a:solidFill>
              <a:srgbClr val="000000"/>
            </a:solidFill>
            <a:ln w="9525">
              <a:noFill/>
              <a:round/>
              <a:headEnd/>
              <a:tailEnd/>
            </a:ln>
          </p:spPr>
          <p:txBody>
            <a:bodyPr/>
            <a:lstStyle/>
            <a:p>
              <a:endParaRPr lang="en-US" sz="1200"/>
            </a:p>
          </p:txBody>
        </p:sp>
        <p:sp>
          <p:nvSpPr>
            <p:cNvPr id="39" name="Line 47"/>
            <p:cNvSpPr>
              <a:spLocks noChangeShapeType="1"/>
            </p:cNvSpPr>
            <p:nvPr/>
          </p:nvSpPr>
          <p:spPr bwMode="auto">
            <a:xfrm>
              <a:off x="5286375" y="6107113"/>
              <a:ext cx="112713" cy="1587"/>
            </a:xfrm>
            <a:prstGeom prst="line">
              <a:avLst/>
            </a:prstGeom>
            <a:noFill/>
            <a:ln w="6350">
              <a:solidFill>
                <a:srgbClr val="000000"/>
              </a:solidFill>
              <a:round/>
              <a:headEnd/>
              <a:tailEnd/>
            </a:ln>
          </p:spPr>
          <p:txBody>
            <a:bodyPr/>
            <a:lstStyle/>
            <a:p>
              <a:endParaRPr lang="en-US" sz="1200"/>
            </a:p>
          </p:txBody>
        </p:sp>
        <p:sp>
          <p:nvSpPr>
            <p:cNvPr id="40" name="Rectangle 48"/>
            <p:cNvSpPr>
              <a:spLocks noChangeArrowheads="1"/>
            </p:cNvSpPr>
            <p:nvPr/>
          </p:nvSpPr>
          <p:spPr bwMode="auto">
            <a:xfrm>
              <a:off x="4916488" y="6054725"/>
              <a:ext cx="32025" cy="78249"/>
            </a:xfrm>
            <a:prstGeom prst="rect">
              <a:avLst/>
            </a:prstGeom>
            <a:noFill/>
            <a:ln w="9525">
              <a:noFill/>
              <a:miter lim="800000"/>
              <a:headEnd/>
              <a:tailEnd/>
            </a:ln>
          </p:spPr>
          <p:txBody>
            <a:bodyPr wrap="none" lIns="0" tIns="0" rIns="0" bIns="0">
              <a:spAutoFit/>
            </a:bodyPr>
            <a:lstStyle/>
            <a:p>
              <a:pPr algn="l" eaLnBrk="0" hangingPunct="0"/>
              <a:r>
                <a:rPr lang="en-US" sz="300">
                  <a:solidFill>
                    <a:srgbClr val="000000"/>
                  </a:solidFill>
                  <a:latin typeface="Helvetica" pitchFamily="-84" charset="0"/>
                </a:rPr>
                <a:t>0</a:t>
              </a:r>
              <a:endParaRPr lang="en-US" sz="1200"/>
            </a:p>
          </p:txBody>
        </p:sp>
        <p:sp>
          <p:nvSpPr>
            <p:cNvPr id="41" name="Rectangle 49"/>
            <p:cNvSpPr>
              <a:spLocks noChangeArrowheads="1"/>
            </p:cNvSpPr>
            <p:nvPr/>
          </p:nvSpPr>
          <p:spPr bwMode="auto">
            <a:xfrm>
              <a:off x="4956175" y="6054725"/>
              <a:ext cx="17245" cy="78249"/>
            </a:xfrm>
            <a:prstGeom prst="rect">
              <a:avLst/>
            </a:prstGeom>
            <a:noFill/>
            <a:ln w="9525">
              <a:noFill/>
              <a:miter lim="800000"/>
              <a:headEnd/>
              <a:tailEnd/>
            </a:ln>
          </p:spPr>
          <p:txBody>
            <a:bodyPr wrap="none" lIns="0" tIns="0" rIns="0" bIns="0">
              <a:spAutoFit/>
            </a:bodyPr>
            <a:lstStyle/>
            <a:p>
              <a:pPr algn="l" eaLnBrk="0" hangingPunct="0"/>
              <a:r>
                <a:rPr lang="en-US" sz="300">
                  <a:solidFill>
                    <a:srgbClr val="000000"/>
                  </a:solidFill>
                  <a:latin typeface="Helvetica" pitchFamily="-84" charset="0"/>
                </a:rPr>
                <a:t> </a:t>
              </a:r>
              <a:endParaRPr lang="en-US" sz="1200"/>
            </a:p>
          </p:txBody>
        </p:sp>
        <p:sp>
          <p:nvSpPr>
            <p:cNvPr id="42" name="Rectangle 50"/>
            <p:cNvSpPr>
              <a:spLocks noChangeArrowheads="1"/>
            </p:cNvSpPr>
            <p:nvPr/>
          </p:nvSpPr>
          <p:spPr bwMode="auto">
            <a:xfrm>
              <a:off x="4976813" y="6054725"/>
              <a:ext cx="17245" cy="78249"/>
            </a:xfrm>
            <a:prstGeom prst="rect">
              <a:avLst/>
            </a:prstGeom>
            <a:noFill/>
            <a:ln w="9525">
              <a:noFill/>
              <a:miter lim="800000"/>
              <a:headEnd/>
              <a:tailEnd/>
            </a:ln>
          </p:spPr>
          <p:txBody>
            <a:bodyPr wrap="none" lIns="0" tIns="0" rIns="0" bIns="0">
              <a:spAutoFit/>
            </a:bodyPr>
            <a:lstStyle/>
            <a:p>
              <a:pPr algn="l" eaLnBrk="0" hangingPunct="0"/>
              <a:r>
                <a:rPr lang="en-US" sz="300">
                  <a:solidFill>
                    <a:srgbClr val="000000"/>
                  </a:solidFill>
                  <a:latin typeface="Helvetica" pitchFamily="-84" charset="0"/>
                </a:rPr>
                <a:t> </a:t>
              </a:r>
              <a:endParaRPr lang="en-US" sz="1200"/>
            </a:p>
          </p:txBody>
        </p:sp>
        <p:sp>
          <p:nvSpPr>
            <p:cNvPr id="43" name="Rectangle 51"/>
            <p:cNvSpPr>
              <a:spLocks noChangeArrowheads="1"/>
            </p:cNvSpPr>
            <p:nvPr/>
          </p:nvSpPr>
          <p:spPr bwMode="auto">
            <a:xfrm>
              <a:off x="4997450" y="6054725"/>
              <a:ext cx="17245" cy="78249"/>
            </a:xfrm>
            <a:prstGeom prst="rect">
              <a:avLst/>
            </a:prstGeom>
            <a:noFill/>
            <a:ln w="9525">
              <a:noFill/>
              <a:miter lim="800000"/>
              <a:headEnd/>
              <a:tailEnd/>
            </a:ln>
          </p:spPr>
          <p:txBody>
            <a:bodyPr wrap="none" lIns="0" tIns="0" rIns="0" bIns="0">
              <a:spAutoFit/>
            </a:bodyPr>
            <a:lstStyle/>
            <a:p>
              <a:pPr algn="l" eaLnBrk="0" hangingPunct="0"/>
              <a:r>
                <a:rPr lang="en-US" sz="300">
                  <a:solidFill>
                    <a:srgbClr val="000000"/>
                  </a:solidFill>
                  <a:latin typeface="Helvetica" pitchFamily="-84" charset="0"/>
                </a:rPr>
                <a:t> </a:t>
              </a:r>
              <a:endParaRPr lang="en-US" sz="1200"/>
            </a:p>
          </p:txBody>
        </p:sp>
        <p:sp>
          <p:nvSpPr>
            <p:cNvPr id="44" name="Rectangle 52"/>
            <p:cNvSpPr>
              <a:spLocks noChangeArrowheads="1"/>
            </p:cNvSpPr>
            <p:nvPr/>
          </p:nvSpPr>
          <p:spPr bwMode="auto">
            <a:xfrm>
              <a:off x="5018088" y="6054725"/>
              <a:ext cx="17245" cy="78249"/>
            </a:xfrm>
            <a:prstGeom prst="rect">
              <a:avLst/>
            </a:prstGeom>
            <a:noFill/>
            <a:ln w="9525">
              <a:noFill/>
              <a:miter lim="800000"/>
              <a:headEnd/>
              <a:tailEnd/>
            </a:ln>
          </p:spPr>
          <p:txBody>
            <a:bodyPr wrap="none" lIns="0" tIns="0" rIns="0" bIns="0">
              <a:spAutoFit/>
            </a:bodyPr>
            <a:lstStyle/>
            <a:p>
              <a:pPr algn="l" eaLnBrk="0" hangingPunct="0"/>
              <a:r>
                <a:rPr lang="en-US" sz="300">
                  <a:solidFill>
                    <a:srgbClr val="000000"/>
                  </a:solidFill>
                  <a:latin typeface="Helvetica" pitchFamily="-84" charset="0"/>
                </a:rPr>
                <a:t> </a:t>
              </a:r>
              <a:endParaRPr lang="en-US" sz="1200"/>
            </a:p>
          </p:txBody>
        </p:sp>
        <p:sp>
          <p:nvSpPr>
            <p:cNvPr id="45" name="Rectangle 53"/>
            <p:cNvSpPr>
              <a:spLocks noChangeArrowheads="1"/>
            </p:cNvSpPr>
            <p:nvPr/>
          </p:nvSpPr>
          <p:spPr bwMode="auto">
            <a:xfrm>
              <a:off x="5038724" y="6054725"/>
              <a:ext cx="32025" cy="78249"/>
            </a:xfrm>
            <a:prstGeom prst="rect">
              <a:avLst/>
            </a:prstGeom>
            <a:noFill/>
            <a:ln w="9525">
              <a:noFill/>
              <a:miter lim="800000"/>
              <a:headEnd/>
              <a:tailEnd/>
            </a:ln>
          </p:spPr>
          <p:txBody>
            <a:bodyPr wrap="none" lIns="0" tIns="0" rIns="0" bIns="0">
              <a:spAutoFit/>
            </a:bodyPr>
            <a:lstStyle/>
            <a:p>
              <a:pPr algn="l" eaLnBrk="0" hangingPunct="0"/>
              <a:r>
                <a:rPr lang="en-US" sz="300">
                  <a:solidFill>
                    <a:srgbClr val="000000"/>
                  </a:solidFill>
                  <a:latin typeface="Helvetica" pitchFamily="-84" charset="0"/>
                </a:rPr>
                <a:t>1</a:t>
              </a:r>
              <a:endParaRPr lang="en-US" sz="1200"/>
            </a:p>
          </p:txBody>
        </p:sp>
        <p:sp>
          <p:nvSpPr>
            <p:cNvPr id="46" name="Rectangle 54"/>
            <p:cNvSpPr>
              <a:spLocks noChangeArrowheads="1"/>
            </p:cNvSpPr>
            <p:nvPr/>
          </p:nvSpPr>
          <p:spPr bwMode="auto">
            <a:xfrm>
              <a:off x="5078413" y="6054725"/>
              <a:ext cx="17245" cy="78249"/>
            </a:xfrm>
            <a:prstGeom prst="rect">
              <a:avLst/>
            </a:prstGeom>
            <a:noFill/>
            <a:ln w="9525">
              <a:noFill/>
              <a:miter lim="800000"/>
              <a:headEnd/>
              <a:tailEnd/>
            </a:ln>
          </p:spPr>
          <p:txBody>
            <a:bodyPr wrap="none" lIns="0" tIns="0" rIns="0" bIns="0">
              <a:spAutoFit/>
            </a:bodyPr>
            <a:lstStyle/>
            <a:p>
              <a:pPr algn="l" eaLnBrk="0" hangingPunct="0"/>
              <a:r>
                <a:rPr lang="en-US" sz="300">
                  <a:solidFill>
                    <a:srgbClr val="000000"/>
                  </a:solidFill>
                  <a:latin typeface="Helvetica" pitchFamily="-84" charset="0"/>
                </a:rPr>
                <a:t> </a:t>
              </a:r>
              <a:endParaRPr lang="en-US" sz="1200"/>
            </a:p>
          </p:txBody>
        </p:sp>
        <p:sp>
          <p:nvSpPr>
            <p:cNvPr id="47" name="Rectangle 55"/>
            <p:cNvSpPr>
              <a:spLocks noChangeArrowheads="1"/>
            </p:cNvSpPr>
            <p:nvPr/>
          </p:nvSpPr>
          <p:spPr bwMode="auto">
            <a:xfrm>
              <a:off x="5099050" y="6054725"/>
              <a:ext cx="17245" cy="78249"/>
            </a:xfrm>
            <a:prstGeom prst="rect">
              <a:avLst/>
            </a:prstGeom>
            <a:noFill/>
            <a:ln w="9525">
              <a:noFill/>
              <a:miter lim="800000"/>
              <a:headEnd/>
              <a:tailEnd/>
            </a:ln>
          </p:spPr>
          <p:txBody>
            <a:bodyPr wrap="none" lIns="0" tIns="0" rIns="0" bIns="0">
              <a:spAutoFit/>
            </a:bodyPr>
            <a:lstStyle/>
            <a:p>
              <a:pPr algn="l" eaLnBrk="0" hangingPunct="0"/>
              <a:r>
                <a:rPr lang="en-US" sz="300">
                  <a:solidFill>
                    <a:srgbClr val="000000"/>
                  </a:solidFill>
                  <a:latin typeface="Helvetica" pitchFamily="-84" charset="0"/>
                </a:rPr>
                <a:t> </a:t>
              </a:r>
              <a:endParaRPr lang="en-US" sz="1200"/>
            </a:p>
          </p:txBody>
        </p:sp>
        <p:sp>
          <p:nvSpPr>
            <p:cNvPr id="48" name="Rectangle 56"/>
            <p:cNvSpPr>
              <a:spLocks noChangeArrowheads="1"/>
            </p:cNvSpPr>
            <p:nvPr/>
          </p:nvSpPr>
          <p:spPr bwMode="auto">
            <a:xfrm>
              <a:off x="5119688" y="6054725"/>
              <a:ext cx="17245" cy="78249"/>
            </a:xfrm>
            <a:prstGeom prst="rect">
              <a:avLst/>
            </a:prstGeom>
            <a:noFill/>
            <a:ln w="9525">
              <a:noFill/>
              <a:miter lim="800000"/>
              <a:headEnd/>
              <a:tailEnd/>
            </a:ln>
          </p:spPr>
          <p:txBody>
            <a:bodyPr wrap="none" lIns="0" tIns="0" rIns="0" bIns="0">
              <a:spAutoFit/>
            </a:bodyPr>
            <a:lstStyle/>
            <a:p>
              <a:pPr algn="l" eaLnBrk="0" hangingPunct="0"/>
              <a:r>
                <a:rPr lang="en-US" sz="300">
                  <a:solidFill>
                    <a:srgbClr val="000000"/>
                  </a:solidFill>
                  <a:latin typeface="Helvetica" pitchFamily="-84" charset="0"/>
                </a:rPr>
                <a:t> </a:t>
              </a:r>
              <a:endParaRPr lang="en-US" sz="1200"/>
            </a:p>
          </p:txBody>
        </p:sp>
        <p:sp>
          <p:nvSpPr>
            <p:cNvPr id="49" name="Rectangle 57"/>
            <p:cNvSpPr>
              <a:spLocks noChangeArrowheads="1"/>
            </p:cNvSpPr>
            <p:nvPr/>
          </p:nvSpPr>
          <p:spPr bwMode="auto">
            <a:xfrm>
              <a:off x="5140326" y="6054725"/>
              <a:ext cx="17245" cy="78249"/>
            </a:xfrm>
            <a:prstGeom prst="rect">
              <a:avLst/>
            </a:prstGeom>
            <a:noFill/>
            <a:ln w="9525">
              <a:noFill/>
              <a:miter lim="800000"/>
              <a:headEnd/>
              <a:tailEnd/>
            </a:ln>
          </p:spPr>
          <p:txBody>
            <a:bodyPr wrap="none" lIns="0" tIns="0" rIns="0" bIns="0">
              <a:spAutoFit/>
            </a:bodyPr>
            <a:lstStyle/>
            <a:p>
              <a:pPr algn="l" eaLnBrk="0" hangingPunct="0"/>
              <a:r>
                <a:rPr lang="en-US" sz="300">
                  <a:solidFill>
                    <a:srgbClr val="000000"/>
                  </a:solidFill>
                  <a:latin typeface="Helvetica" pitchFamily="-84" charset="0"/>
                </a:rPr>
                <a:t> </a:t>
              </a:r>
              <a:endParaRPr lang="en-US" sz="1200"/>
            </a:p>
          </p:txBody>
        </p:sp>
        <p:sp>
          <p:nvSpPr>
            <p:cNvPr id="50" name="Rectangle 58"/>
            <p:cNvSpPr>
              <a:spLocks noChangeArrowheads="1"/>
            </p:cNvSpPr>
            <p:nvPr/>
          </p:nvSpPr>
          <p:spPr bwMode="auto">
            <a:xfrm>
              <a:off x="5160962" y="6054725"/>
              <a:ext cx="32025" cy="78249"/>
            </a:xfrm>
            <a:prstGeom prst="rect">
              <a:avLst/>
            </a:prstGeom>
            <a:noFill/>
            <a:ln w="9525">
              <a:noFill/>
              <a:miter lim="800000"/>
              <a:headEnd/>
              <a:tailEnd/>
            </a:ln>
          </p:spPr>
          <p:txBody>
            <a:bodyPr wrap="none" lIns="0" tIns="0" rIns="0" bIns="0">
              <a:spAutoFit/>
            </a:bodyPr>
            <a:lstStyle/>
            <a:p>
              <a:pPr algn="l" eaLnBrk="0" hangingPunct="0"/>
              <a:r>
                <a:rPr lang="en-US" sz="300">
                  <a:solidFill>
                    <a:srgbClr val="000000"/>
                  </a:solidFill>
                  <a:latin typeface="Helvetica" pitchFamily="-84" charset="0"/>
                </a:rPr>
                <a:t>2</a:t>
              </a:r>
              <a:endParaRPr lang="en-US" sz="1200"/>
            </a:p>
          </p:txBody>
        </p:sp>
        <p:sp>
          <p:nvSpPr>
            <p:cNvPr id="51" name="Line 59"/>
            <p:cNvSpPr>
              <a:spLocks noChangeShapeType="1"/>
            </p:cNvSpPr>
            <p:nvPr/>
          </p:nvSpPr>
          <p:spPr bwMode="auto">
            <a:xfrm>
              <a:off x="6116638" y="6413500"/>
              <a:ext cx="1587" cy="1588"/>
            </a:xfrm>
            <a:prstGeom prst="line">
              <a:avLst/>
            </a:prstGeom>
            <a:noFill/>
            <a:ln w="6350">
              <a:solidFill>
                <a:srgbClr val="000000"/>
              </a:solidFill>
              <a:round/>
              <a:headEnd/>
              <a:tailEnd/>
            </a:ln>
          </p:spPr>
          <p:txBody>
            <a:bodyPr/>
            <a:lstStyle/>
            <a:p>
              <a:endParaRPr lang="en-US" sz="1200"/>
            </a:p>
          </p:txBody>
        </p:sp>
        <p:sp>
          <p:nvSpPr>
            <p:cNvPr id="52" name="Rectangle 60"/>
            <p:cNvSpPr>
              <a:spLocks noChangeArrowheads="1"/>
            </p:cNvSpPr>
            <p:nvPr/>
          </p:nvSpPr>
          <p:spPr bwMode="auto">
            <a:xfrm>
              <a:off x="4633913" y="3128963"/>
              <a:ext cx="125632" cy="104332"/>
            </a:xfrm>
            <a:prstGeom prst="rect">
              <a:avLst/>
            </a:prstGeom>
            <a:noFill/>
            <a:ln w="9525">
              <a:noFill/>
              <a:miter lim="800000"/>
              <a:headEnd/>
              <a:tailEnd/>
            </a:ln>
          </p:spPr>
          <p:txBody>
            <a:bodyPr wrap="none" lIns="0" tIns="0" rIns="0" bIns="0">
              <a:spAutoFit/>
            </a:bodyPr>
            <a:lstStyle/>
            <a:p>
              <a:pPr algn="l" eaLnBrk="0" hangingPunct="0"/>
              <a:r>
                <a:rPr lang="en-US" sz="400">
                  <a:solidFill>
                    <a:srgbClr val="000000"/>
                  </a:solidFill>
                  <a:latin typeface="AvantGarde" pitchFamily="34" charset="0"/>
                </a:rPr>
                <a:t>WA</a:t>
              </a:r>
              <a:endParaRPr lang="en-US" sz="1200"/>
            </a:p>
          </p:txBody>
        </p:sp>
        <p:sp>
          <p:nvSpPr>
            <p:cNvPr id="53" name="Rectangle 61"/>
            <p:cNvSpPr>
              <a:spLocks noChangeArrowheads="1"/>
            </p:cNvSpPr>
            <p:nvPr/>
          </p:nvSpPr>
          <p:spPr bwMode="auto">
            <a:xfrm>
              <a:off x="3581400" y="3124200"/>
              <a:ext cx="645399" cy="156499"/>
            </a:xfrm>
            <a:prstGeom prst="rect">
              <a:avLst/>
            </a:prstGeom>
            <a:noFill/>
            <a:ln w="9525">
              <a:noFill/>
              <a:miter lim="800000"/>
              <a:headEnd/>
              <a:tailEnd/>
            </a:ln>
          </p:spPr>
          <p:txBody>
            <a:bodyPr wrap="none" lIns="0" tIns="0" rIns="0" bIns="0">
              <a:spAutoFit/>
            </a:bodyPr>
            <a:lstStyle/>
            <a:p>
              <a:pPr algn="l" eaLnBrk="0" hangingPunct="0"/>
              <a:r>
                <a:rPr lang="en-US" sz="600">
                  <a:solidFill>
                    <a:srgbClr val="000000"/>
                  </a:solidFill>
                  <a:latin typeface="AvantGarde" pitchFamily="34" charset="0"/>
                </a:rPr>
                <a:t>Rc: &lt;25:21&gt;</a:t>
              </a:r>
              <a:endParaRPr lang="en-US" sz="600"/>
            </a:p>
          </p:txBody>
        </p:sp>
        <p:sp>
          <p:nvSpPr>
            <p:cNvPr id="54" name="Line 62"/>
            <p:cNvSpPr>
              <a:spLocks noChangeShapeType="1"/>
            </p:cNvSpPr>
            <p:nvPr/>
          </p:nvSpPr>
          <p:spPr bwMode="auto">
            <a:xfrm>
              <a:off x="3546475" y="3217863"/>
              <a:ext cx="63500" cy="63500"/>
            </a:xfrm>
            <a:prstGeom prst="line">
              <a:avLst/>
            </a:prstGeom>
            <a:noFill/>
            <a:ln w="7938">
              <a:solidFill>
                <a:srgbClr val="000000"/>
              </a:solidFill>
              <a:round/>
              <a:headEnd/>
              <a:tailEnd/>
            </a:ln>
          </p:spPr>
          <p:txBody>
            <a:bodyPr/>
            <a:lstStyle/>
            <a:p>
              <a:endParaRPr lang="en-US" sz="1200"/>
            </a:p>
          </p:txBody>
        </p:sp>
        <p:sp>
          <p:nvSpPr>
            <p:cNvPr id="55" name="Line 63"/>
            <p:cNvSpPr>
              <a:spLocks noChangeShapeType="1"/>
            </p:cNvSpPr>
            <p:nvPr/>
          </p:nvSpPr>
          <p:spPr bwMode="auto">
            <a:xfrm>
              <a:off x="3603625" y="3278188"/>
              <a:ext cx="565150" cy="1587"/>
            </a:xfrm>
            <a:prstGeom prst="line">
              <a:avLst/>
            </a:prstGeom>
            <a:noFill/>
            <a:ln w="6350">
              <a:solidFill>
                <a:srgbClr val="000000"/>
              </a:solidFill>
              <a:round/>
              <a:headEnd/>
              <a:tailEnd/>
            </a:ln>
          </p:spPr>
          <p:txBody>
            <a:bodyPr/>
            <a:lstStyle/>
            <a:p>
              <a:endParaRPr lang="en-US" sz="1200"/>
            </a:p>
          </p:txBody>
        </p:sp>
        <p:sp>
          <p:nvSpPr>
            <p:cNvPr id="56" name="Freeform 64"/>
            <p:cNvSpPr>
              <a:spLocks/>
            </p:cNvSpPr>
            <p:nvPr/>
          </p:nvSpPr>
          <p:spPr bwMode="auto">
            <a:xfrm>
              <a:off x="4129088" y="3251200"/>
              <a:ext cx="73025" cy="52388"/>
            </a:xfrm>
            <a:custGeom>
              <a:avLst/>
              <a:gdLst>
                <a:gd name="T0" fmla="*/ 2147483647 w 92"/>
                <a:gd name="T1" fmla="*/ 2147483647 h 65"/>
                <a:gd name="T2" fmla="*/ 0 w 92"/>
                <a:gd name="T3" fmla="*/ 2147483647 h 65"/>
                <a:gd name="T4" fmla="*/ 2147483647 w 92"/>
                <a:gd name="T5" fmla="*/ 2147483647 h 65"/>
                <a:gd name="T6" fmla="*/ 0 w 92"/>
                <a:gd name="T7" fmla="*/ 0 h 65"/>
                <a:gd name="T8" fmla="*/ 2147483647 w 92"/>
                <a:gd name="T9" fmla="*/ 2147483647 h 65"/>
                <a:gd name="T10" fmla="*/ 0 60000 65536"/>
                <a:gd name="T11" fmla="*/ 0 60000 65536"/>
                <a:gd name="T12" fmla="*/ 0 60000 65536"/>
                <a:gd name="T13" fmla="*/ 0 60000 65536"/>
                <a:gd name="T14" fmla="*/ 0 60000 65536"/>
                <a:gd name="T15" fmla="*/ 0 w 92"/>
                <a:gd name="T16" fmla="*/ 0 h 65"/>
                <a:gd name="T17" fmla="*/ 92 w 92"/>
                <a:gd name="T18" fmla="*/ 65 h 65"/>
              </a:gdLst>
              <a:ahLst/>
              <a:cxnLst>
                <a:cxn ang="T10">
                  <a:pos x="T0" y="T1"/>
                </a:cxn>
                <a:cxn ang="T11">
                  <a:pos x="T2" y="T3"/>
                </a:cxn>
                <a:cxn ang="T12">
                  <a:pos x="T4" y="T5"/>
                </a:cxn>
                <a:cxn ang="T13">
                  <a:pos x="T6" y="T7"/>
                </a:cxn>
                <a:cxn ang="T14">
                  <a:pos x="T8" y="T9"/>
                </a:cxn>
              </a:cxnLst>
              <a:rect l="T15" t="T16" r="T17" b="T18"/>
              <a:pathLst>
                <a:path w="92" h="65">
                  <a:moveTo>
                    <a:pt x="92" y="33"/>
                  </a:moveTo>
                  <a:lnTo>
                    <a:pt x="0" y="65"/>
                  </a:lnTo>
                  <a:lnTo>
                    <a:pt x="46" y="33"/>
                  </a:lnTo>
                  <a:lnTo>
                    <a:pt x="0" y="0"/>
                  </a:lnTo>
                  <a:lnTo>
                    <a:pt x="92" y="33"/>
                  </a:lnTo>
                  <a:close/>
                </a:path>
              </a:pathLst>
            </a:custGeom>
            <a:solidFill>
              <a:srgbClr val="000000"/>
            </a:solidFill>
            <a:ln w="9525">
              <a:solidFill>
                <a:schemeClr val="tx1"/>
              </a:solidFill>
              <a:round/>
              <a:headEnd/>
              <a:tailEnd/>
            </a:ln>
          </p:spPr>
          <p:txBody>
            <a:bodyPr/>
            <a:lstStyle/>
            <a:p>
              <a:endParaRPr lang="en-US" sz="1200"/>
            </a:p>
          </p:txBody>
        </p:sp>
        <p:sp>
          <p:nvSpPr>
            <p:cNvPr id="57" name="Freeform 65"/>
            <p:cNvSpPr>
              <a:spLocks/>
            </p:cNvSpPr>
            <p:nvPr/>
          </p:nvSpPr>
          <p:spPr bwMode="auto">
            <a:xfrm>
              <a:off x="4202113" y="3022600"/>
              <a:ext cx="114300" cy="312738"/>
            </a:xfrm>
            <a:custGeom>
              <a:avLst/>
              <a:gdLst>
                <a:gd name="T0" fmla="*/ 0 w 144"/>
                <a:gd name="T1" fmla="*/ 0 h 395"/>
                <a:gd name="T2" fmla="*/ 0 w 144"/>
                <a:gd name="T3" fmla="*/ 2147483647 h 395"/>
                <a:gd name="T4" fmla="*/ 2147483647 w 144"/>
                <a:gd name="T5" fmla="*/ 2147483647 h 395"/>
                <a:gd name="T6" fmla="*/ 2147483647 w 144"/>
                <a:gd name="T7" fmla="*/ 2147483647 h 395"/>
                <a:gd name="T8" fmla="*/ 0 w 144"/>
                <a:gd name="T9" fmla="*/ 0 h 395"/>
                <a:gd name="T10" fmla="*/ 0 60000 65536"/>
                <a:gd name="T11" fmla="*/ 0 60000 65536"/>
                <a:gd name="T12" fmla="*/ 0 60000 65536"/>
                <a:gd name="T13" fmla="*/ 0 60000 65536"/>
                <a:gd name="T14" fmla="*/ 0 60000 65536"/>
                <a:gd name="T15" fmla="*/ 0 w 144"/>
                <a:gd name="T16" fmla="*/ 0 h 395"/>
                <a:gd name="T17" fmla="*/ 144 w 144"/>
                <a:gd name="T18" fmla="*/ 395 h 395"/>
              </a:gdLst>
              <a:ahLst/>
              <a:cxnLst>
                <a:cxn ang="T10">
                  <a:pos x="T0" y="T1"/>
                </a:cxn>
                <a:cxn ang="T11">
                  <a:pos x="T2" y="T3"/>
                </a:cxn>
                <a:cxn ang="T12">
                  <a:pos x="T4" y="T5"/>
                </a:cxn>
                <a:cxn ang="T13">
                  <a:pos x="T6" y="T7"/>
                </a:cxn>
                <a:cxn ang="T14">
                  <a:pos x="T8" y="T9"/>
                </a:cxn>
              </a:cxnLst>
              <a:rect l="T15" t="T16" r="T17" b="T18"/>
              <a:pathLst>
                <a:path w="144" h="395">
                  <a:moveTo>
                    <a:pt x="0" y="0"/>
                  </a:moveTo>
                  <a:lnTo>
                    <a:pt x="0" y="395"/>
                  </a:lnTo>
                  <a:lnTo>
                    <a:pt x="144" y="323"/>
                  </a:lnTo>
                  <a:lnTo>
                    <a:pt x="144" y="72"/>
                  </a:lnTo>
                  <a:lnTo>
                    <a:pt x="0" y="0"/>
                  </a:lnTo>
                  <a:close/>
                </a:path>
              </a:pathLst>
            </a:custGeom>
            <a:solidFill>
              <a:srgbClr val="CCFFFF"/>
            </a:solidFill>
            <a:ln w="12700">
              <a:solidFill>
                <a:schemeClr val="tx1"/>
              </a:solidFill>
              <a:round/>
              <a:headEnd/>
              <a:tailEnd/>
            </a:ln>
          </p:spPr>
          <p:txBody>
            <a:bodyPr/>
            <a:lstStyle/>
            <a:p>
              <a:endParaRPr lang="en-US" sz="1200"/>
            </a:p>
          </p:txBody>
        </p:sp>
        <p:sp>
          <p:nvSpPr>
            <p:cNvPr id="58" name="Rectangle 66"/>
            <p:cNvSpPr>
              <a:spLocks noChangeArrowheads="1"/>
            </p:cNvSpPr>
            <p:nvPr/>
          </p:nvSpPr>
          <p:spPr bwMode="auto">
            <a:xfrm>
              <a:off x="4232275" y="3213099"/>
              <a:ext cx="32025" cy="78249"/>
            </a:xfrm>
            <a:prstGeom prst="rect">
              <a:avLst/>
            </a:prstGeom>
            <a:noFill/>
            <a:ln w="9525">
              <a:noFill/>
              <a:miter lim="800000"/>
              <a:headEnd/>
              <a:tailEnd/>
            </a:ln>
          </p:spPr>
          <p:txBody>
            <a:bodyPr wrap="none" lIns="0" tIns="0" rIns="0" bIns="0">
              <a:spAutoFit/>
            </a:bodyPr>
            <a:lstStyle/>
            <a:p>
              <a:pPr algn="l" eaLnBrk="0" hangingPunct="0"/>
              <a:r>
                <a:rPr lang="en-US" sz="300">
                  <a:latin typeface="AvantGarde" pitchFamily="34" charset="0"/>
                </a:rPr>
                <a:t>0</a:t>
              </a:r>
              <a:endParaRPr lang="en-US" sz="1200"/>
            </a:p>
          </p:txBody>
        </p:sp>
        <p:sp>
          <p:nvSpPr>
            <p:cNvPr id="59" name="Rectangle 67"/>
            <p:cNvSpPr>
              <a:spLocks noChangeArrowheads="1"/>
            </p:cNvSpPr>
            <p:nvPr/>
          </p:nvSpPr>
          <p:spPr bwMode="auto">
            <a:xfrm>
              <a:off x="4232275" y="3070224"/>
              <a:ext cx="32025" cy="78249"/>
            </a:xfrm>
            <a:prstGeom prst="rect">
              <a:avLst/>
            </a:prstGeom>
            <a:noFill/>
            <a:ln w="9525">
              <a:noFill/>
              <a:miter lim="800000"/>
              <a:headEnd/>
              <a:tailEnd/>
            </a:ln>
          </p:spPr>
          <p:txBody>
            <a:bodyPr wrap="none" lIns="0" tIns="0" rIns="0" bIns="0">
              <a:spAutoFit/>
            </a:bodyPr>
            <a:lstStyle/>
            <a:p>
              <a:pPr algn="l" eaLnBrk="0" hangingPunct="0"/>
              <a:r>
                <a:rPr lang="en-US" sz="300">
                  <a:latin typeface="AvantGarde" pitchFamily="34" charset="0"/>
                </a:rPr>
                <a:t>1</a:t>
              </a:r>
              <a:endParaRPr lang="en-US" sz="1200"/>
            </a:p>
          </p:txBody>
        </p:sp>
        <p:sp>
          <p:nvSpPr>
            <p:cNvPr id="60" name="Rectangle 68"/>
            <p:cNvSpPr>
              <a:spLocks noChangeArrowheads="1"/>
            </p:cNvSpPr>
            <p:nvPr/>
          </p:nvSpPr>
          <p:spPr bwMode="auto">
            <a:xfrm>
              <a:off x="3917949" y="3041649"/>
              <a:ext cx="78827" cy="78249"/>
            </a:xfrm>
            <a:prstGeom prst="rect">
              <a:avLst/>
            </a:prstGeom>
            <a:noFill/>
            <a:ln w="9525">
              <a:noFill/>
              <a:miter lim="800000"/>
              <a:headEnd/>
              <a:tailEnd/>
            </a:ln>
          </p:spPr>
          <p:txBody>
            <a:bodyPr wrap="none" lIns="0" tIns="0" rIns="0" bIns="0">
              <a:spAutoFit/>
            </a:bodyPr>
            <a:lstStyle/>
            <a:p>
              <a:pPr algn="l" eaLnBrk="0" hangingPunct="0"/>
              <a:r>
                <a:rPr lang="en-US" sz="300">
                  <a:latin typeface="AvantGarde" pitchFamily="34" charset="0"/>
                </a:rPr>
                <a:t>XP</a:t>
              </a:r>
              <a:endParaRPr lang="en-US" sz="1200"/>
            </a:p>
          </p:txBody>
        </p:sp>
        <p:sp>
          <p:nvSpPr>
            <p:cNvPr id="61" name="Freeform 69"/>
            <p:cNvSpPr>
              <a:spLocks/>
            </p:cNvSpPr>
            <p:nvPr/>
          </p:nvSpPr>
          <p:spPr bwMode="auto">
            <a:xfrm>
              <a:off x="4129088" y="3052763"/>
              <a:ext cx="73025" cy="50800"/>
            </a:xfrm>
            <a:custGeom>
              <a:avLst/>
              <a:gdLst>
                <a:gd name="T0" fmla="*/ 2147483647 w 92"/>
                <a:gd name="T1" fmla="*/ 2147483647 h 66"/>
                <a:gd name="T2" fmla="*/ 0 w 92"/>
                <a:gd name="T3" fmla="*/ 2147483647 h 66"/>
                <a:gd name="T4" fmla="*/ 2147483647 w 92"/>
                <a:gd name="T5" fmla="*/ 2147483647 h 66"/>
                <a:gd name="T6" fmla="*/ 0 w 92"/>
                <a:gd name="T7" fmla="*/ 0 h 66"/>
                <a:gd name="T8" fmla="*/ 2147483647 w 92"/>
                <a:gd name="T9" fmla="*/ 2147483647 h 66"/>
                <a:gd name="T10" fmla="*/ 0 60000 65536"/>
                <a:gd name="T11" fmla="*/ 0 60000 65536"/>
                <a:gd name="T12" fmla="*/ 0 60000 65536"/>
                <a:gd name="T13" fmla="*/ 0 60000 65536"/>
                <a:gd name="T14" fmla="*/ 0 60000 65536"/>
                <a:gd name="T15" fmla="*/ 0 w 92"/>
                <a:gd name="T16" fmla="*/ 0 h 66"/>
                <a:gd name="T17" fmla="*/ 92 w 92"/>
                <a:gd name="T18" fmla="*/ 66 h 66"/>
              </a:gdLst>
              <a:ahLst/>
              <a:cxnLst>
                <a:cxn ang="T10">
                  <a:pos x="T0" y="T1"/>
                </a:cxn>
                <a:cxn ang="T11">
                  <a:pos x="T2" y="T3"/>
                </a:cxn>
                <a:cxn ang="T12">
                  <a:pos x="T4" y="T5"/>
                </a:cxn>
                <a:cxn ang="T13">
                  <a:pos x="T6" y="T7"/>
                </a:cxn>
                <a:cxn ang="T14">
                  <a:pos x="T8" y="T9"/>
                </a:cxn>
              </a:cxnLst>
              <a:rect l="T15" t="T16" r="T17" b="T18"/>
              <a:pathLst>
                <a:path w="92" h="66">
                  <a:moveTo>
                    <a:pt x="92" y="34"/>
                  </a:moveTo>
                  <a:lnTo>
                    <a:pt x="0" y="66"/>
                  </a:lnTo>
                  <a:lnTo>
                    <a:pt x="46" y="34"/>
                  </a:lnTo>
                  <a:lnTo>
                    <a:pt x="0" y="0"/>
                  </a:lnTo>
                  <a:lnTo>
                    <a:pt x="92" y="34"/>
                  </a:lnTo>
                  <a:close/>
                </a:path>
              </a:pathLst>
            </a:custGeom>
            <a:solidFill>
              <a:srgbClr val="000000"/>
            </a:solidFill>
            <a:ln w="9525">
              <a:solidFill>
                <a:schemeClr val="tx1"/>
              </a:solidFill>
              <a:round/>
              <a:headEnd/>
              <a:tailEnd/>
            </a:ln>
          </p:spPr>
          <p:txBody>
            <a:bodyPr/>
            <a:lstStyle/>
            <a:p>
              <a:endParaRPr lang="en-US" sz="1200"/>
            </a:p>
          </p:txBody>
        </p:sp>
        <p:sp>
          <p:nvSpPr>
            <p:cNvPr id="62" name="Freeform 70"/>
            <p:cNvSpPr>
              <a:spLocks/>
            </p:cNvSpPr>
            <p:nvPr/>
          </p:nvSpPr>
          <p:spPr bwMode="auto">
            <a:xfrm>
              <a:off x="5062538" y="5970588"/>
              <a:ext cx="52387" cy="73025"/>
            </a:xfrm>
            <a:custGeom>
              <a:avLst/>
              <a:gdLst>
                <a:gd name="T0" fmla="*/ 2147483647 w 66"/>
                <a:gd name="T1" fmla="*/ 2147483647 h 91"/>
                <a:gd name="T2" fmla="*/ 0 w 66"/>
                <a:gd name="T3" fmla="*/ 0 h 91"/>
                <a:gd name="T4" fmla="*/ 2147483647 w 66"/>
                <a:gd name="T5" fmla="*/ 2147483647 h 91"/>
                <a:gd name="T6" fmla="*/ 2147483647 w 66"/>
                <a:gd name="T7" fmla="*/ 0 h 91"/>
                <a:gd name="T8" fmla="*/ 2147483647 w 66"/>
                <a:gd name="T9" fmla="*/ 2147483647 h 91"/>
                <a:gd name="T10" fmla="*/ 0 60000 65536"/>
                <a:gd name="T11" fmla="*/ 0 60000 65536"/>
                <a:gd name="T12" fmla="*/ 0 60000 65536"/>
                <a:gd name="T13" fmla="*/ 0 60000 65536"/>
                <a:gd name="T14" fmla="*/ 0 60000 65536"/>
                <a:gd name="T15" fmla="*/ 0 w 66"/>
                <a:gd name="T16" fmla="*/ 0 h 91"/>
                <a:gd name="T17" fmla="*/ 66 w 66"/>
                <a:gd name="T18" fmla="*/ 91 h 91"/>
              </a:gdLst>
              <a:ahLst/>
              <a:cxnLst>
                <a:cxn ang="T10">
                  <a:pos x="T0" y="T1"/>
                </a:cxn>
                <a:cxn ang="T11">
                  <a:pos x="T2" y="T3"/>
                </a:cxn>
                <a:cxn ang="T12">
                  <a:pos x="T4" y="T5"/>
                </a:cxn>
                <a:cxn ang="T13">
                  <a:pos x="T6" y="T7"/>
                </a:cxn>
                <a:cxn ang="T14">
                  <a:pos x="T8" y="T9"/>
                </a:cxn>
              </a:cxnLst>
              <a:rect l="T15" t="T16" r="T17" b="T18"/>
              <a:pathLst>
                <a:path w="66" h="91">
                  <a:moveTo>
                    <a:pt x="34" y="91"/>
                  </a:moveTo>
                  <a:lnTo>
                    <a:pt x="0" y="0"/>
                  </a:lnTo>
                  <a:lnTo>
                    <a:pt x="34" y="45"/>
                  </a:lnTo>
                  <a:lnTo>
                    <a:pt x="66" y="0"/>
                  </a:lnTo>
                  <a:lnTo>
                    <a:pt x="34" y="91"/>
                  </a:lnTo>
                  <a:close/>
                </a:path>
              </a:pathLst>
            </a:custGeom>
            <a:solidFill>
              <a:srgbClr val="000000"/>
            </a:solidFill>
            <a:ln w="9525">
              <a:noFill/>
              <a:round/>
              <a:headEnd/>
              <a:tailEnd/>
            </a:ln>
          </p:spPr>
          <p:txBody>
            <a:bodyPr/>
            <a:lstStyle/>
            <a:p>
              <a:endParaRPr lang="en-US" sz="1200"/>
            </a:p>
          </p:txBody>
        </p:sp>
        <p:sp>
          <p:nvSpPr>
            <p:cNvPr id="63" name="Line 71"/>
            <p:cNvSpPr>
              <a:spLocks noChangeShapeType="1"/>
            </p:cNvSpPr>
            <p:nvPr/>
          </p:nvSpPr>
          <p:spPr bwMode="auto">
            <a:xfrm>
              <a:off x="5089525" y="4833938"/>
              <a:ext cx="1588" cy="1176337"/>
            </a:xfrm>
            <a:prstGeom prst="line">
              <a:avLst/>
            </a:prstGeom>
            <a:noFill/>
            <a:ln w="6350">
              <a:solidFill>
                <a:srgbClr val="000000"/>
              </a:solidFill>
              <a:round/>
              <a:headEnd/>
              <a:tailEnd/>
            </a:ln>
          </p:spPr>
          <p:txBody>
            <a:bodyPr/>
            <a:lstStyle/>
            <a:p>
              <a:endParaRPr lang="en-US" sz="1200"/>
            </a:p>
          </p:txBody>
        </p:sp>
        <p:sp>
          <p:nvSpPr>
            <p:cNvPr id="64" name="Line 72"/>
            <p:cNvSpPr>
              <a:spLocks noChangeShapeType="1"/>
            </p:cNvSpPr>
            <p:nvPr/>
          </p:nvSpPr>
          <p:spPr bwMode="auto">
            <a:xfrm flipH="1">
              <a:off x="5086350" y="5273675"/>
              <a:ext cx="968375" cy="1588"/>
            </a:xfrm>
            <a:prstGeom prst="line">
              <a:avLst/>
            </a:prstGeom>
            <a:noFill/>
            <a:ln w="6350">
              <a:solidFill>
                <a:srgbClr val="000000"/>
              </a:solidFill>
              <a:round/>
              <a:headEnd/>
              <a:tailEnd/>
            </a:ln>
          </p:spPr>
          <p:txBody>
            <a:bodyPr/>
            <a:lstStyle/>
            <a:p>
              <a:endParaRPr lang="en-US" sz="1200"/>
            </a:p>
          </p:txBody>
        </p:sp>
        <p:sp>
          <p:nvSpPr>
            <p:cNvPr id="65" name="Line 73"/>
            <p:cNvSpPr>
              <a:spLocks noChangeShapeType="1"/>
            </p:cNvSpPr>
            <p:nvPr/>
          </p:nvSpPr>
          <p:spPr bwMode="auto">
            <a:xfrm flipV="1">
              <a:off x="5089525" y="4814888"/>
              <a:ext cx="1588" cy="461962"/>
            </a:xfrm>
            <a:prstGeom prst="line">
              <a:avLst/>
            </a:prstGeom>
            <a:noFill/>
            <a:ln w="6350">
              <a:solidFill>
                <a:srgbClr val="000000"/>
              </a:solidFill>
              <a:round/>
              <a:headEnd/>
              <a:tailEnd/>
            </a:ln>
          </p:spPr>
          <p:txBody>
            <a:bodyPr/>
            <a:lstStyle/>
            <a:p>
              <a:endParaRPr lang="en-US" sz="1200"/>
            </a:p>
          </p:txBody>
        </p:sp>
        <p:sp>
          <p:nvSpPr>
            <p:cNvPr id="66" name="Line 74"/>
            <p:cNvSpPr>
              <a:spLocks noChangeShapeType="1"/>
            </p:cNvSpPr>
            <p:nvPr/>
          </p:nvSpPr>
          <p:spPr bwMode="auto">
            <a:xfrm>
              <a:off x="5089525" y="4818063"/>
              <a:ext cx="1588" cy="1587"/>
            </a:xfrm>
            <a:prstGeom prst="line">
              <a:avLst/>
            </a:prstGeom>
            <a:noFill/>
            <a:ln w="6350">
              <a:solidFill>
                <a:srgbClr val="000000"/>
              </a:solidFill>
              <a:round/>
              <a:headEnd/>
              <a:tailEnd/>
            </a:ln>
          </p:spPr>
          <p:txBody>
            <a:bodyPr/>
            <a:lstStyle/>
            <a:p>
              <a:endParaRPr lang="en-US" sz="1200"/>
            </a:p>
          </p:txBody>
        </p:sp>
        <p:sp>
          <p:nvSpPr>
            <p:cNvPr id="67" name="Freeform 75"/>
            <p:cNvSpPr>
              <a:spLocks/>
            </p:cNvSpPr>
            <p:nvPr/>
          </p:nvSpPr>
          <p:spPr bwMode="auto">
            <a:xfrm>
              <a:off x="6015038" y="5246688"/>
              <a:ext cx="73025" cy="52387"/>
            </a:xfrm>
            <a:custGeom>
              <a:avLst/>
              <a:gdLst>
                <a:gd name="T0" fmla="*/ 2147483647 w 91"/>
                <a:gd name="T1" fmla="*/ 2147483647 h 66"/>
                <a:gd name="T2" fmla="*/ 0 w 91"/>
                <a:gd name="T3" fmla="*/ 2147483647 h 66"/>
                <a:gd name="T4" fmla="*/ 2147483647 w 91"/>
                <a:gd name="T5" fmla="*/ 2147483647 h 66"/>
                <a:gd name="T6" fmla="*/ 0 w 91"/>
                <a:gd name="T7" fmla="*/ 0 h 66"/>
                <a:gd name="T8" fmla="*/ 2147483647 w 91"/>
                <a:gd name="T9" fmla="*/ 2147483647 h 66"/>
                <a:gd name="T10" fmla="*/ 0 60000 65536"/>
                <a:gd name="T11" fmla="*/ 0 60000 65536"/>
                <a:gd name="T12" fmla="*/ 0 60000 65536"/>
                <a:gd name="T13" fmla="*/ 0 60000 65536"/>
                <a:gd name="T14" fmla="*/ 0 60000 65536"/>
                <a:gd name="T15" fmla="*/ 0 w 91"/>
                <a:gd name="T16" fmla="*/ 0 h 66"/>
                <a:gd name="T17" fmla="*/ 91 w 91"/>
                <a:gd name="T18" fmla="*/ 66 h 66"/>
              </a:gdLst>
              <a:ahLst/>
              <a:cxnLst>
                <a:cxn ang="T10">
                  <a:pos x="T0" y="T1"/>
                </a:cxn>
                <a:cxn ang="T11">
                  <a:pos x="T2" y="T3"/>
                </a:cxn>
                <a:cxn ang="T12">
                  <a:pos x="T4" y="T5"/>
                </a:cxn>
                <a:cxn ang="T13">
                  <a:pos x="T6" y="T7"/>
                </a:cxn>
                <a:cxn ang="T14">
                  <a:pos x="T8" y="T9"/>
                </a:cxn>
              </a:cxnLst>
              <a:rect l="T15" t="T16" r="T17" b="T18"/>
              <a:pathLst>
                <a:path w="91" h="66">
                  <a:moveTo>
                    <a:pt x="91" y="34"/>
                  </a:moveTo>
                  <a:lnTo>
                    <a:pt x="0" y="66"/>
                  </a:lnTo>
                  <a:lnTo>
                    <a:pt x="45" y="34"/>
                  </a:lnTo>
                  <a:lnTo>
                    <a:pt x="0" y="0"/>
                  </a:lnTo>
                  <a:lnTo>
                    <a:pt x="91" y="34"/>
                  </a:lnTo>
                  <a:close/>
                </a:path>
              </a:pathLst>
            </a:custGeom>
            <a:solidFill>
              <a:srgbClr val="000000"/>
            </a:solidFill>
            <a:ln w="9525">
              <a:noFill/>
              <a:round/>
              <a:headEnd/>
              <a:tailEnd/>
            </a:ln>
          </p:spPr>
          <p:txBody>
            <a:bodyPr/>
            <a:lstStyle/>
            <a:p>
              <a:endParaRPr lang="en-US" sz="1200"/>
            </a:p>
          </p:txBody>
        </p:sp>
        <p:sp>
          <p:nvSpPr>
            <p:cNvPr id="68" name="Freeform 76"/>
            <p:cNvSpPr>
              <a:spLocks/>
            </p:cNvSpPr>
            <p:nvPr/>
          </p:nvSpPr>
          <p:spPr bwMode="auto">
            <a:xfrm>
              <a:off x="1811338" y="1609725"/>
              <a:ext cx="52387" cy="73025"/>
            </a:xfrm>
            <a:custGeom>
              <a:avLst/>
              <a:gdLst>
                <a:gd name="T0" fmla="*/ 2147483647 w 66"/>
                <a:gd name="T1" fmla="*/ 2147483647 h 92"/>
                <a:gd name="T2" fmla="*/ 0 w 66"/>
                <a:gd name="T3" fmla="*/ 0 h 92"/>
                <a:gd name="T4" fmla="*/ 2147483647 w 66"/>
                <a:gd name="T5" fmla="*/ 2147483647 h 92"/>
                <a:gd name="T6" fmla="*/ 2147483647 w 66"/>
                <a:gd name="T7" fmla="*/ 0 h 92"/>
                <a:gd name="T8" fmla="*/ 2147483647 w 66"/>
                <a:gd name="T9" fmla="*/ 2147483647 h 92"/>
                <a:gd name="T10" fmla="*/ 0 60000 65536"/>
                <a:gd name="T11" fmla="*/ 0 60000 65536"/>
                <a:gd name="T12" fmla="*/ 0 60000 65536"/>
                <a:gd name="T13" fmla="*/ 0 60000 65536"/>
                <a:gd name="T14" fmla="*/ 0 60000 65536"/>
                <a:gd name="T15" fmla="*/ 0 w 66"/>
                <a:gd name="T16" fmla="*/ 0 h 92"/>
                <a:gd name="T17" fmla="*/ 66 w 66"/>
                <a:gd name="T18" fmla="*/ 92 h 92"/>
              </a:gdLst>
              <a:ahLst/>
              <a:cxnLst>
                <a:cxn ang="T10">
                  <a:pos x="T0" y="T1"/>
                </a:cxn>
                <a:cxn ang="T11">
                  <a:pos x="T2" y="T3"/>
                </a:cxn>
                <a:cxn ang="T12">
                  <a:pos x="T4" y="T5"/>
                </a:cxn>
                <a:cxn ang="T13">
                  <a:pos x="T6" y="T7"/>
                </a:cxn>
                <a:cxn ang="T14">
                  <a:pos x="T8" y="T9"/>
                </a:cxn>
              </a:cxnLst>
              <a:rect l="T15" t="T16" r="T17" b="T18"/>
              <a:pathLst>
                <a:path w="66" h="92">
                  <a:moveTo>
                    <a:pt x="34" y="92"/>
                  </a:moveTo>
                  <a:lnTo>
                    <a:pt x="0" y="0"/>
                  </a:lnTo>
                  <a:lnTo>
                    <a:pt x="34" y="46"/>
                  </a:lnTo>
                  <a:lnTo>
                    <a:pt x="66" y="0"/>
                  </a:lnTo>
                  <a:lnTo>
                    <a:pt x="34" y="92"/>
                  </a:lnTo>
                  <a:close/>
                </a:path>
              </a:pathLst>
            </a:custGeom>
            <a:solidFill>
              <a:srgbClr val="000000"/>
            </a:solidFill>
            <a:ln w="9525">
              <a:noFill/>
              <a:round/>
              <a:headEnd/>
              <a:tailEnd/>
            </a:ln>
          </p:spPr>
          <p:txBody>
            <a:bodyPr/>
            <a:lstStyle/>
            <a:p>
              <a:endParaRPr lang="en-US" sz="1200"/>
            </a:p>
          </p:txBody>
        </p:sp>
        <p:sp>
          <p:nvSpPr>
            <p:cNvPr id="69" name="Line 77"/>
            <p:cNvSpPr>
              <a:spLocks noChangeShapeType="1"/>
            </p:cNvSpPr>
            <p:nvPr/>
          </p:nvSpPr>
          <p:spPr bwMode="auto">
            <a:xfrm flipV="1">
              <a:off x="1838325" y="1479550"/>
              <a:ext cx="1588" cy="169863"/>
            </a:xfrm>
            <a:prstGeom prst="line">
              <a:avLst/>
            </a:prstGeom>
            <a:noFill/>
            <a:ln w="6350">
              <a:solidFill>
                <a:srgbClr val="000000"/>
              </a:solidFill>
              <a:round/>
              <a:headEnd/>
              <a:tailEnd/>
            </a:ln>
          </p:spPr>
          <p:txBody>
            <a:bodyPr/>
            <a:lstStyle/>
            <a:p>
              <a:endParaRPr lang="en-US" sz="1200"/>
            </a:p>
          </p:txBody>
        </p:sp>
        <p:grpSp>
          <p:nvGrpSpPr>
            <p:cNvPr id="70" name="Group 78"/>
            <p:cNvGrpSpPr>
              <a:grpSpLocks/>
            </p:cNvGrpSpPr>
            <p:nvPr/>
          </p:nvGrpSpPr>
          <p:grpSpPr bwMode="auto">
            <a:xfrm>
              <a:off x="1377950" y="1685925"/>
              <a:ext cx="915988" cy="142875"/>
              <a:chOff x="1010" y="834"/>
              <a:chExt cx="577" cy="90"/>
            </a:xfrm>
          </p:grpSpPr>
          <p:sp>
            <p:nvSpPr>
              <p:cNvPr id="291" name="Rectangle 79"/>
              <p:cNvSpPr>
                <a:spLocks noChangeArrowheads="1"/>
              </p:cNvSpPr>
              <p:nvPr/>
            </p:nvSpPr>
            <p:spPr bwMode="auto">
              <a:xfrm>
                <a:off x="1012" y="834"/>
                <a:ext cx="575" cy="90"/>
              </a:xfrm>
              <a:prstGeom prst="rect">
                <a:avLst/>
              </a:prstGeom>
              <a:solidFill>
                <a:srgbClr val="CCFFFF"/>
              </a:solidFill>
              <a:ln w="12700">
                <a:solidFill>
                  <a:srgbClr val="000000"/>
                </a:solidFill>
                <a:miter lim="800000"/>
                <a:headEnd/>
                <a:tailEnd/>
              </a:ln>
            </p:spPr>
            <p:txBody>
              <a:bodyPr/>
              <a:lstStyle/>
              <a:p>
                <a:endParaRPr lang="en-US" sz="1200"/>
              </a:p>
            </p:txBody>
          </p:sp>
          <p:grpSp>
            <p:nvGrpSpPr>
              <p:cNvPr id="292" name="Group 80"/>
              <p:cNvGrpSpPr>
                <a:grpSpLocks/>
              </p:cNvGrpSpPr>
              <p:nvPr/>
            </p:nvGrpSpPr>
            <p:grpSpPr bwMode="auto">
              <a:xfrm>
                <a:off x="1010" y="872"/>
                <a:ext cx="62" cy="40"/>
                <a:chOff x="1010" y="872"/>
                <a:chExt cx="62" cy="40"/>
              </a:xfrm>
            </p:grpSpPr>
            <p:sp>
              <p:nvSpPr>
                <p:cNvPr id="293" name="Line 81"/>
                <p:cNvSpPr>
                  <a:spLocks noChangeShapeType="1"/>
                </p:cNvSpPr>
                <p:nvPr/>
              </p:nvSpPr>
              <p:spPr bwMode="auto">
                <a:xfrm>
                  <a:off x="1010" y="872"/>
                  <a:ext cx="62" cy="20"/>
                </a:xfrm>
                <a:prstGeom prst="line">
                  <a:avLst/>
                </a:prstGeom>
                <a:noFill/>
                <a:ln w="15875">
                  <a:solidFill>
                    <a:srgbClr val="000000"/>
                  </a:solidFill>
                  <a:round/>
                  <a:headEnd/>
                  <a:tailEnd/>
                </a:ln>
              </p:spPr>
              <p:txBody>
                <a:bodyPr/>
                <a:lstStyle/>
                <a:p>
                  <a:endParaRPr lang="en-US" sz="1200"/>
                </a:p>
              </p:txBody>
            </p:sp>
            <p:sp>
              <p:nvSpPr>
                <p:cNvPr id="294" name="Line 82"/>
                <p:cNvSpPr>
                  <a:spLocks noChangeShapeType="1"/>
                </p:cNvSpPr>
                <p:nvPr/>
              </p:nvSpPr>
              <p:spPr bwMode="auto">
                <a:xfrm flipV="1">
                  <a:off x="1010" y="892"/>
                  <a:ext cx="62" cy="20"/>
                </a:xfrm>
                <a:prstGeom prst="line">
                  <a:avLst/>
                </a:prstGeom>
                <a:noFill/>
                <a:ln w="15875">
                  <a:solidFill>
                    <a:srgbClr val="000000"/>
                  </a:solidFill>
                  <a:round/>
                  <a:headEnd/>
                  <a:tailEnd/>
                </a:ln>
              </p:spPr>
              <p:txBody>
                <a:bodyPr/>
                <a:lstStyle/>
                <a:p>
                  <a:endParaRPr lang="en-US" sz="1200"/>
                </a:p>
              </p:txBody>
            </p:sp>
          </p:grpSp>
        </p:grpSp>
        <p:sp>
          <p:nvSpPr>
            <p:cNvPr id="71" name="Rectangle 83"/>
            <p:cNvSpPr>
              <a:spLocks noChangeArrowheads="1"/>
            </p:cNvSpPr>
            <p:nvPr/>
          </p:nvSpPr>
          <p:spPr bwMode="auto">
            <a:xfrm>
              <a:off x="1754187" y="1730375"/>
              <a:ext cx="44340" cy="104332"/>
            </a:xfrm>
            <a:prstGeom prst="rect">
              <a:avLst/>
            </a:prstGeom>
            <a:noFill/>
            <a:ln w="9525">
              <a:noFill/>
              <a:miter lim="800000"/>
              <a:headEnd/>
              <a:tailEnd/>
            </a:ln>
          </p:spPr>
          <p:txBody>
            <a:bodyPr wrap="none" lIns="0" tIns="0" rIns="0" bIns="0">
              <a:spAutoFit/>
            </a:bodyPr>
            <a:lstStyle/>
            <a:p>
              <a:pPr algn="l" eaLnBrk="0" hangingPunct="0"/>
              <a:r>
                <a:rPr lang="en-US" sz="400">
                  <a:solidFill>
                    <a:srgbClr val="000000"/>
                  </a:solidFill>
                  <a:latin typeface="AvantGarde" pitchFamily="34" charset="0"/>
                </a:rPr>
                <a:t>  </a:t>
              </a:r>
              <a:endParaRPr lang="en-US" sz="1200"/>
            </a:p>
          </p:txBody>
        </p:sp>
        <p:sp>
          <p:nvSpPr>
            <p:cNvPr id="72" name="Rectangle 84"/>
            <p:cNvSpPr>
              <a:spLocks noChangeArrowheads="1"/>
            </p:cNvSpPr>
            <p:nvPr/>
          </p:nvSpPr>
          <p:spPr bwMode="auto">
            <a:xfrm>
              <a:off x="1797049" y="1704975"/>
              <a:ext cx="108387" cy="104332"/>
            </a:xfrm>
            <a:prstGeom prst="rect">
              <a:avLst/>
            </a:prstGeom>
            <a:noFill/>
            <a:ln w="9525">
              <a:noFill/>
              <a:miter lim="800000"/>
              <a:headEnd/>
              <a:tailEnd/>
            </a:ln>
          </p:spPr>
          <p:txBody>
            <a:bodyPr wrap="none" lIns="0" tIns="0" rIns="0" bIns="0">
              <a:spAutoFit/>
            </a:bodyPr>
            <a:lstStyle/>
            <a:p>
              <a:pPr algn="l" eaLnBrk="0" hangingPunct="0"/>
              <a:r>
                <a:rPr lang="en-US" sz="400">
                  <a:solidFill>
                    <a:srgbClr val="000000"/>
                  </a:solidFill>
                  <a:latin typeface="AvantGarde" pitchFamily="34" charset="0"/>
                </a:rPr>
                <a:t>PC</a:t>
              </a:r>
              <a:endParaRPr lang="en-US" sz="1200"/>
            </a:p>
          </p:txBody>
        </p:sp>
        <p:sp>
          <p:nvSpPr>
            <p:cNvPr id="73" name="Freeform 85"/>
            <p:cNvSpPr>
              <a:spLocks/>
            </p:cNvSpPr>
            <p:nvPr/>
          </p:nvSpPr>
          <p:spPr bwMode="auto">
            <a:xfrm>
              <a:off x="1754188" y="1295400"/>
              <a:ext cx="52387" cy="73025"/>
            </a:xfrm>
            <a:custGeom>
              <a:avLst/>
              <a:gdLst>
                <a:gd name="T0" fmla="*/ 2147483647 w 66"/>
                <a:gd name="T1" fmla="*/ 2147483647 h 92"/>
                <a:gd name="T2" fmla="*/ 0 w 66"/>
                <a:gd name="T3" fmla="*/ 0 h 92"/>
                <a:gd name="T4" fmla="*/ 2147483647 w 66"/>
                <a:gd name="T5" fmla="*/ 2147483647 h 92"/>
                <a:gd name="T6" fmla="*/ 2147483647 w 66"/>
                <a:gd name="T7" fmla="*/ 0 h 92"/>
                <a:gd name="T8" fmla="*/ 2147483647 w 66"/>
                <a:gd name="T9" fmla="*/ 2147483647 h 92"/>
                <a:gd name="T10" fmla="*/ 0 60000 65536"/>
                <a:gd name="T11" fmla="*/ 0 60000 65536"/>
                <a:gd name="T12" fmla="*/ 0 60000 65536"/>
                <a:gd name="T13" fmla="*/ 0 60000 65536"/>
                <a:gd name="T14" fmla="*/ 0 60000 65536"/>
                <a:gd name="T15" fmla="*/ 0 w 66"/>
                <a:gd name="T16" fmla="*/ 0 h 92"/>
                <a:gd name="T17" fmla="*/ 66 w 66"/>
                <a:gd name="T18" fmla="*/ 92 h 92"/>
              </a:gdLst>
              <a:ahLst/>
              <a:cxnLst>
                <a:cxn ang="T10">
                  <a:pos x="T0" y="T1"/>
                </a:cxn>
                <a:cxn ang="T11">
                  <a:pos x="T2" y="T3"/>
                </a:cxn>
                <a:cxn ang="T12">
                  <a:pos x="T4" y="T5"/>
                </a:cxn>
                <a:cxn ang="T13">
                  <a:pos x="T6" y="T7"/>
                </a:cxn>
                <a:cxn ang="T14">
                  <a:pos x="T8" y="T9"/>
                </a:cxn>
              </a:cxnLst>
              <a:rect l="T15" t="T16" r="T17" b="T18"/>
              <a:pathLst>
                <a:path w="66" h="92">
                  <a:moveTo>
                    <a:pt x="34" y="92"/>
                  </a:moveTo>
                  <a:lnTo>
                    <a:pt x="0" y="0"/>
                  </a:lnTo>
                  <a:lnTo>
                    <a:pt x="34" y="46"/>
                  </a:lnTo>
                  <a:lnTo>
                    <a:pt x="66" y="0"/>
                  </a:lnTo>
                  <a:lnTo>
                    <a:pt x="34" y="92"/>
                  </a:lnTo>
                  <a:close/>
                </a:path>
              </a:pathLst>
            </a:custGeom>
            <a:solidFill>
              <a:srgbClr val="000000"/>
            </a:solidFill>
            <a:ln w="9525">
              <a:noFill/>
              <a:round/>
              <a:headEnd/>
              <a:tailEnd/>
            </a:ln>
          </p:spPr>
          <p:txBody>
            <a:bodyPr/>
            <a:lstStyle/>
            <a:p>
              <a:endParaRPr lang="en-US" sz="1200"/>
            </a:p>
          </p:txBody>
        </p:sp>
        <p:sp>
          <p:nvSpPr>
            <p:cNvPr id="74" name="Line 86"/>
            <p:cNvSpPr>
              <a:spLocks noChangeShapeType="1"/>
            </p:cNvSpPr>
            <p:nvPr/>
          </p:nvSpPr>
          <p:spPr bwMode="auto">
            <a:xfrm flipV="1">
              <a:off x="1781175" y="1195388"/>
              <a:ext cx="1588" cy="139700"/>
            </a:xfrm>
            <a:prstGeom prst="line">
              <a:avLst/>
            </a:prstGeom>
            <a:noFill/>
            <a:ln w="6350">
              <a:solidFill>
                <a:srgbClr val="000000"/>
              </a:solidFill>
              <a:round/>
              <a:headEnd/>
              <a:tailEnd/>
            </a:ln>
          </p:spPr>
          <p:txBody>
            <a:bodyPr/>
            <a:lstStyle/>
            <a:p>
              <a:endParaRPr lang="en-US" sz="1200"/>
            </a:p>
          </p:txBody>
        </p:sp>
        <p:sp>
          <p:nvSpPr>
            <p:cNvPr id="75" name="Rectangle 87"/>
            <p:cNvSpPr>
              <a:spLocks noChangeArrowheads="1"/>
            </p:cNvSpPr>
            <p:nvPr/>
          </p:nvSpPr>
          <p:spPr bwMode="auto">
            <a:xfrm>
              <a:off x="1725614" y="1090613"/>
              <a:ext cx="88681" cy="104332"/>
            </a:xfrm>
            <a:prstGeom prst="rect">
              <a:avLst/>
            </a:prstGeom>
            <a:noFill/>
            <a:ln w="9525">
              <a:noFill/>
              <a:miter lim="800000"/>
              <a:headEnd/>
              <a:tailEnd/>
            </a:ln>
          </p:spPr>
          <p:txBody>
            <a:bodyPr wrap="none" lIns="0" tIns="0" rIns="0" bIns="0">
              <a:spAutoFit/>
            </a:bodyPr>
            <a:lstStyle/>
            <a:p>
              <a:pPr algn="l" eaLnBrk="0" hangingPunct="0"/>
              <a:r>
                <a:rPr lang="en-US" sz="400">
                  <a:solidFill>
                    <a:srgbClr val="000000"/>
                  </a:solidFill>
                  <a:latin typeface="AvantGarde" pitchFamily="34" charset="0"/>
                </a:rPr>
                <a:t>JT</a:t>
              </a:r>
              <a:endParaRPr lang="en-US" sz="1200"/>
            </a:p>
          </p:txBody>
        </p:sp>
        <p:grpSp>
          <p:nvGrpSpPr>
            <p:cNvPr id="76" name="Group 88"/>
            <p:cNvGrpSpPr>
              <a:grpSpLocks/>
            </p:cNvGrpSpPr>
            <p:nvPr/>
          </p:nvGrpSpPr>
          <p:grpSpPr bwMode="auto">
            <a:xfrm>
              <a:off x="1724029" y="2214568"/>
              <a:ext cx="255588" cy="260350"/>
              <a:chOff x="1228" y="1167"/>
              <a:chExt cx="161" cy="164"/>
            </a:xfrm>
          </p:grpSpPr>
          <p:sp>
            <p:nvSpPr>
              <p:cNvPr id="289" name="Rectangle 89"/>
              <p:cNvSpPr>
                <a:spLocks noChangeArrowheads="1"/>
              </p:cNvSpPr>
              <p:nvPr/>
            </p:nvSpPr>
            <p:spPr bwMode="auto">
              <a:xfrm>
                <a:off x="1228" y="1173"/>
                <a:ext cx="144" cy="108"/>
              </a:xfrm>
              <a:prstGeom prst="rect">
                <a:avLst/>
              </a:prstGeom>
              <a:solidFill>
                <a:srgbClr val="CCFFFF"/>
              </a:solidFill>
              <a:ln w="12700">
                <a:solidFill>
                  <a:srgbClr val="000000"/>
                </a:solidFill>
                <a:miter lim="800000"/>
                <a:headEnd/>
                <a:tailEnd/>
              </a:ln>
            </p:spPr>
            <p:txBody>
              <a:bodyPr/>
              <a:lstStyle/>
              <a:p>
                <a:endParaRPr lang="en-US" sz="1200"/>
              </a:p>
            </p:txBody>
          </p:sp>
          <p:sp>
            <p:nvSpPr>
              <p:cNvPr id="290" name="Rectangle 90"/>
              <p:cNvSpPr>
                <a:spLocks noChangeArrowheads="1"/>
              </p:cNvSpPr>
              <p:nvPr/>
            </p:nvSpPr>
            <p:spPr bwMode="auto">
              <a:xfrm>
                <a:off x="1248" y="1167"/>
                <a:ext cx="141" cy="164"/>
              </a:xfrm>
              <a:prstGeom prst="rect">
                <a:avLst/>
              </a:prstGeom>
              <a:noFill/>
              <a:ln w="9525">
                <a:noFill/>
                <a:miter lim="800000"/>
                <a:headEnd/>
                <a:tailEnd/>
              </a:ln>
            </p:spPr>
            <p:txBody>
              <a:bodyPr wrap="none" lIns="0" tIns="0" rIns="0" bIns="0">
                <a:spAutoFit/>
              </a:bodyPr>
              <a:lstStyle/>
              <a:p>
                <a:pPr algn="l" eaLnBrk="0" hangingPunct="0"/>
                <a:r>
                  <a:rPr lang="en-US" sz="1000">
                    <a:solidFill>
                      <a:srgbClr val="000000"/>
                    </a:solidFill>
                    <a:latin typeface="Helvetica" pitchFamily="-84" charset="0"/>
                  </a:rPr>
                  <a:t>+4</a:t>
                </a:r>
                <a:endParaRPr lang="en-US" sz="1200"/>
              </a:p>
            </p:txBody>
          </p:sp>
        </p:grpSp>
        <p:sp>
          <p:nvSpPr>
            <p:cNvPr id="77" name="Freeform 91"/>
            <p:cNvSpPr>
              <a:spLocks/>
            </p:cNvSpPr>
            <p:nvPr/>
          </p:nvSpPr>
          <p:spPr bwMode="auto">
            <a:xfrm>
              <a:off x="1811338" y="2151063"/>
              <a:ext cx="52387" cy="73025"/>
            </a:xfrm>
            <a:custGeom>
              <a:avLst/>
              <a:gdLst>
                <a:gd name="T0" fmla="*/ 2147483647 w 66"/>
                <a:gd name="T1" fmla="*/ 2147483647 h 92"/>
                <a:gd name="T2" fmla="*/ 0 w 66"/>
                <a:gd name="T3" fmla="*/ 0 h 92"/>
                <a:gd name="T4" fmla="*/ 2147483647 w 66"/>
                <a:gd name="T5" fmla="*/ 2147483647 h 92"/>
                <a:gd name="T6" fmla="*/ 2147483647 w 66"/>
                <a:gd name="T7" fmla="*/ 0 h 92"/>
                <a:gd name="T8" fmla="*/ 2147483647 w 66"/>
                <a:gd name="T9" fmla="*/ 2147483647 h 92"/>
                <a:gd name="T10" fmla="*/ 0 60000 65536"/>
                <a:gd name="T11" fmla="*/ 0 60000 65536"/>
                <a:gd name="T12" fmla="*/ 0 60000 65536"/>
                <a:gd name="T13" fmla="*/ 0 60000 65536"/>
                <a:gd name="T14" fmla="*/ 0 60000 65536"/>
                <a:gd name="T15" fmla="*/ 0 w 66"/>
                <a:gd name="T16" fmla="*/ 0 h 92"/>
                <a:gd name="T17" fmla="*/ 66 w 66"/>
                <a:gd name="T18" fmla="*/ 92 h 92"/>
              </a:gdLst>
              <a:ahLst/>
              <a:cxnLst>
                <a:cxn ang="T10">
                  <a:pos x="T0" y="T1"/>
                </a:cxn>
                <a:cxn ang="T11">
                  <a:pos x="T2" y="T3"/>
                </a:cxn>
                <a:cxn ang="T12">
                  <a:pos x="T4" y="T5"/>
                </a:cxn>
                <a:cxn ang="T13">
                  <a:pos x="T6" y="T7"/>
                </a:cxn>
                <a:cxn ang="T14">
                  <a:pos x="T8" y="T9"/>
                </a:cxn>
              </a:cxnLst>
              <a:rect l="T15" t="T16" r="T17" b="T18"/>
              <a:pathLst>
                <a:path w="66" h="92">
                  <a:moveTo>
                    <a:pt x="34" y="92"/>
                  </a:moveTo>
                  <a:lnTo>
                    <a:pt x="0" y="0"/>
                  </a:lnTo>
                  <a:lnTo>
                    <a:pt x="34" y="46"/>
                  </a:lnTo>
                  <a:lnTo>
                    <a:pt x="66" y="0"/>
                  </a:lnTo>
                  <a:lnTo>
                    <a:pt x="34" y="92"/>
                  </a:lnTo>
                  <a:close/>
                </a:path>
              </a:pathLst>
            </a:custGeom>
            <a:solidFill>
              <a:srgbClr val="000000"/>
            </a:solidFill>
            <a:ln w="9525">
              <a:noFill/>
              <a:round/>
              <a:headEnd/>
              <a:tailEnd/>
            </a:ln>
          </p:spPr>
          <p:txBody>
            <a:bodyPr/>
            <a:lstStyle/>
            <a:p>
              <a:endParaRPr lang="en-US" sz="1200"/>
            </a:p>
          </p:txBody>
        </p:sp>
        <p:sp>
          <p:nvSpPr>
            <p:cNvPr id="78" name="Line 92"/>
            <p:cNvSpPr>
              <a:spLocks noChangeShapeType="1"/>
            </p:cNvSpPr>
            <p:nvPr/>
          </p:nvSpPr>
          <p:spPr bwMode="auto">
            <a:xfrm flipV="1">
              <a:off x="1838325" y="1822450"/>
              <a:ext cx="1588" cy="368300"/>
            </a:xfrm>
            <a:prstGeom prst="line">
              <a:avLst/>
            </a:prstGeom>
            <a:noFill/>
            <a:ln w="6350">
              <a:solidFill>
                <a:srgbClr val="000000"/>
              </a:solidFill>
              <a:round/>
              <a:headEnd/>
              <a:tailEnd/>
            </a:ln>
          </p:spPr>
          <p:txBody>
            <a:bodyPr/>
            <a:lstStyle/>
            <a:p>
              <a:endParaRPr lang="en-US" sz="1200"/>
            </a:p>
          </p:txBody>
        </p:sp>
        <p:sp>
          <p:nvSpPr>
            <p:cNvPr id="79" name="Line 93"/>
            <p:cNvSpPr>
              <a:spLocks noChangeShapeType="1"/>
            </p:cNvSpPr>
            <p:nvPr/>
          </p:nvSpPr>
          <p:spPr bwMode="auto">
            <a:xfrm flipV="1">
              <a:off x="1838325" y="2392363"/>
              <a:ext cx="1588" cy="119062"/>
            </a:xfrm>
            <a:prstGeom prst="line">
              <a:avLst/>
            </a:prstGeom>
            <a:noFill/>
            <a:ln w="6350">
              <a:solidFill>
                <a:srgbClr val="000000"/>
              </a:solidFill>
              <a:round/>
              <a:headEnd/>
              <a:tailEnd/>
            </a:ln>
          </p:spPr>
          <p:txBody>
            <a:bodyPr/>
            <a:lstStyle/>
            <a:p>
              <a:endParaRPr lang="en-US" sz="1200"/>
            </a:p>
          </p:txBody>
        </p:sp>
        <p:sp>
          <p:nvSpPr>
            <p:cNvPr id="80" name="Line 94"/>
            <p:cNvSpPr>
              <a:spLocks noChangeShapeType="1"/>
            </p:cNvSpPr>
            <p:nvPr/>
          </p:nvSpPr>
          <p:spPr bwMode="auto">
            <a:xfrm flipV="1">
              <a:off x="2179638" y="1195388"/>
              <a:ext cx="1587" cy="139700"/>
            </a:xfrm>
            <a:prstGeom prst="line">
              <a:avLst/>
            </a:prstGeom>
            <a:noFill/>
            <a:ln w="6350">
              <a:solidFill>
                <a:srgbClr val="000000"/>
              </a:solidFill>
              <a:round/>
              <a:headEnd/>
              <a:tailEnd/>
            </a:ln>
          </p:spPr>
          <p:txBody>
            <a:bodyPr/>
            <a:lstStyle/>
            <a:p>
              <a:endParaRPr lang="en-US" sz="1200"/>
            </a:p>
          </p:txBody>
        </p:sp>
        <p:sp>
          <p:nvSpPr>
            <p:cNvPr id="81" name="Line 95"/>
            <p:cNvSpPr>
              <a:spLocks noChangeShapeType="1"/>
            </p:cNvSpPr>
            <p:nvPr/>
          </p:nvSpPr>
          <p:spPr bwMode="auto">
            <a:xfrm>
              <a:off x="2176463" y="1198563"/>
              <a:ext cx="234950" cy="1587"/>
            </a:xfrm>
            <a:prstGeom prst="line">
              <a:avLst/>
            </a:prstGeom>
            <a:noFill/>
            <a:ln w="6350">
              <a:solidFill>
                <a:srgbClr val="000000"/>
              </a:solidFill>
              <a:round/>
              <a:headEnd/>
              <a:tailEnd/>
            </a:ln>
          </p:spPr>
          <p:txBody>
            <a:bodyPr/>
            <a:lstStyle/>
            <a:p>
              <a:endParaRPr lang="en-US" sz="1200"/>
            </a:p>
          </p:txBody>
        </p:sp>
        <p:sp>
          <p:nvSpPr>
            <p:cNvPr id="82" name="Line 96"/>
            <p:cNvSpPr>
              <a:spLocks noChangeShapeType="1"/>
            </p:cNvSpPr>
            <p:nvPr/>
          </p:nvSpPr>
          <p:spPr bwMode="auto">
            <a:xfrm>
              <a:off x="2408238" y="1195388"/>
              <a:ext cx="1587" cy="1260475"/>
            </a:xfrm>
            <a:prstGeom prst="line">
              <a:avLst/>
            </a:prstGeom>
            <a:noFill/>
            <a:ln w="6350">
              <a:solidFill>
                <a:srgbClr val="000000"/>
              </a:solidFill>
              <a:round/>
              <a:headEnd/>
              <a:tailEnd/>
            </a:ln>
          </p:spPr>
          <p:txBody>
            <a:bodyPr/>
            <a:lstStyle/>
            <a:p>
              <a:endParaRPr lang="en-US" sz="1200"/>
            </a:p>
          </p:txBody>
        </p:sp>
        <p:sp>
          <p:nvSpPr>
            <p:cNvPr id="83" name="Freeform 97"/>
            <p:cNvSpPr>
              <a:spLocks/>
            </p:cNvSpPr>
            <p:nvPr/>
          </p:nvSpPr>
          <p:spPr bwMode="auto">
            <a:xfrm>
              <a:off x="2152650" y="1295400"/>
              <a:ext cx="52388" cy="73025"/>
            </a:xfrm>
            <a:custGeom>
              <a:avLst/>
              <a:gdLst>
                <a:gd name="T0" fmla="*/ 2147483647 w 66"/>
                <a:gd name="T1" fmla="*/ 2147483647 h 92"/>
                <a:gd name="T2" fmla="*/ 0 w 66"/>
                <a:gd name="T3" fmla="*/ 0 h 92"/>
                <a:gd name="T4" fmla="*/ 2147483647 w 66"/>
                <a:gd name="T5" fmla="*/ 2147483647 h 92"/>
                <a:gd name="T6" fmla="*/ 2147483647 w 66"/>
                <a:gd name="T7" fmla="*/ 0 h 92"/>
                <a:gd name="T8" fmla="*/ 2147483647 w 66"/>
                <a:gd name="T9" fmla="*/ 2147483647 h 92"/>
                <a:gd name="T10" fmla="*/ 0 60000 65536"/>
                <a:gd name="T11" fmla="*/ 0 60000 65536"/>
                <a:gd name="T12" fmla="*/ 0 60000 65536"/>
                <a:gd name="T13" fmla="*/ 0 60000 65536"/>
                <a:gd name="T14" fmla="*/ 0 60000 65536"/>
                <a:gd name="T15" fmla="*/ 0 w 66"/>
                <a:gd name="T16" fmla="*/ 0 h 92"/>
                <a:gd name="T17" fmla="*/ 66 w 66"/>
                <a:gd name="T18" fmla="*/ 92 h 92"/>
              </a:gdLst>
              <a:ahLst/>
              <a:cxnLst>
                <a:cxn ang="T10">
                  <a:pos x="T0" y="T1"/>
                </a:cxn>
                <a:cxn ang="T11">
                  <a:pos x="T2" y="T3"/>
                </a:cxn>
                <a:cxn ang="T12">
                  <a:pos x="T4" y="T5"/>
                </a:cxn>
                <a:cxn ang="T13">
                  <a:pos x="T6" y="T7"/>
                </a:cxn>
                <a:cxn ang="T14">
                  <a:pos x="T8" y="T9"/>
                </a:cxn>
              </a:cxnLst>
              <a:rect l="T15" t="T16" r="T17" b="T18"/>
              <a:pathLst>
                <a:path w="66" h="92">
                  <a:moveTo>
                    <a:pt x="34" y="92"/>
                  </a:moveTo>
                  <a:lnTo>
                    <a:pt x="0" y="0"/>
                  </a:lnTo>
                  <a:lnTo>
                    <a:pt x="34" y="46"/>
                  </a:lnTo>
                  <a:lnTo>
                    <a:pt x="66" y="0"/>
                  </a:lnTo>
                  <a:lnTo>
                    <a:pt x="34" y="92"/>
                  </a:lnTo>
                  <a:close/>
                </a:path>
              </a:pathLst>
            </a:custGeom>
            <a:solidFill>
              <a:srgbClr val="000000"/>
            </a:solidFill>
            <a:ln w="9525">
              <a:noFill/>
              <a:round/>
              <a:headEnd/>
              <a:tailEnd/>
            </a:ln>
          </p:spPr>
          <p:txBody>
            <a:bodyPr/>
            <a:lstStyle/>
            <a:p>
              <a:endParaRPr lang="en-US" sz="1200"/>
            </a:p>
          </p:txBody>
        </p:sp>
        <p:sp>
          <p:nvSpPr>
            <p:cNvPr id="84" name="Line 98"/>
            <p:cNvSpPr>
              <a:spLocks noChangeShapeType="1"/>
            </p:cNvSpPr>
            <p:nvPr/>
          </p:nvSpPr>
          <p:spPr bwMode="auto">
            <a:xfrm flipH="1">
              <a:off x="1835150" y="2452688"/>
              <a:ext cx="576263" cy="1587"/>
            </a:xfrm>
            <a:prstGeom prst="line">
              <a:avLst/>
            </a:prstGeom>
            <a:noFill/>
            <a:ln w="6350">
              <a:solidFill>
                <a:srgbClr val="000000"/>
              </a:solidFill>
              <a:round/>
              <a:headEnd/>
              <a:tailEnd/>
            </a:ln>
          </p:spPr>
          <p:txBody>
            <a:bodyPr/>
            <a:lstStyle/>
            <a:p>
              <a:endParaRPr lang="en-US" sz="1200"/>
            </a:p>
          </p:txBody>
        </p:sp>
        <p:grpSp>
          <p:nvGrpSpPr>
            <p:cNvPr id="85" name="Group 99"/>
            <p:cNvGrpSpPr>
              <a:grpSpLocks/>
            </p:cNvGrpSpPr>
            <p:nvPr/>
          </p:nvGrpSpPr>
          <p:grpSpPr bwMode="auto">
            <a:xfrm>
              <a:off x="3092450" y="1889125"/>
              <a:ext cx="912813" cy="455613"/>
              <a:chOff x="2090" y="958"/>
              <a:chExt cx="575" cy="287"/>
            </a:xfrm>
          </p:grpSpPr>
          <p:sp>
            <p:nvSpPr>
              <p:cNvPr id="284" name="Rectangle 100"/>
              <p:cNvSpPr>
                <a:spLocks noChangeArrowheads="1"/>
              </p:cNvSpPr>
              <p:nvPr/>
            </p:nvSpPr>
            <p:spPr bwMode="auto">
              <a:xfrm>
                <a:off x="2090" y="958"/>
                <a:ext cx="575" cy="287"/>
              </a:xfrm>
              <a:prstGeom prst="rect">
                <a:avLst/>
              </a:prstGeom>
              <a:solidFill>
                <a:schemeClr val="accent2">
                  <a:lumMod val="60000"/>
                  <a:lumOff val="40000"/>
                </a:schemeClr>
              </a:solidFill>
              <a:ln w="12700">
                <a:solidFill>
                  <a:srgbClr val="000000"/>
                </a:solidFill>
                <a:miter lim="800000"/>
                <a:headEnd/>
                <a:tailEnd/>
              </a:ln>
            </p:spPr>
            <p:txBody>
              <a:bodyPr/>
              <a:lstStyle/>
              <a:p>
                <a:endParaRPr lang="en-US" sz="1200"/>
              </a:p>
            </p:txBody>
          </p:sp>
          <p:sp>
            <p:nvSpPr>
              <p:cNvPr id="285" name="Rectangle 101"/>
              <p:cNvSpPr>
                <a:spLocks noChangeArrowheads="1"/>
              </p:cNvSpPr>
              <p:nvPr/>
            </p:nvSpPr>
            <p:spPr bwMode="auto">
              <a:xfrm>
                <a:off x="2267" y="962"/>
                <a:ext cx="383" cy="99"/>
              </a:xfrm>
              <a:prstGeom prst="rect">
                <a:avLst/>
              </a:prstGeom>
              <a:noFill/>
              <a:ln w="9525">
                <a:noFill/>
                <a:miter lim="800000"/>
                <a:headEnd/>
                <a:tailEnd/>
              </a:ln>
            </p:spPr>
            <p:txBody>
              <a:bodyPr wrap="none" lIns="0" tIns="0" rIns="0" bIns="0">
                <a:spAutoFit/>
              </a:bodyPr>
              <a:lstStyle/>
              <a:p>
                <a:pPr algn="l" eaLnBrk="0" hangingPunct="0"/>
                <a:r>
                  <a:rPr lang="en-US" sz="600" b="1">
                    <a:solidFill>
                      <a:srgbClr val="000000"/>
                    </a:solidFill>
                    <a:latin typeface="Helvetica" pitchFamily="-84" charset="0"/>
                  </a:rPr>
                  <a:t>Instruction</a:t>
                </a:r>
                <a:endParaRPr lang="en-US" sz="1200"/>
              </a:p>
            </p:txBody>
          </p:sp>
          <p:sp>
            <p:nvSpPr>
              <p:cNvPr id="286" name="Rectangle 102"/>
              <p:cNvSpPr>
                <a:spLocks noChangeArrowheads="1"/>
              </p:cNvSpPr>
              <p:nvPr/>
            </p:nvSpPr>
            <p:spPr bwMode="auto">
              <a:xfrm>
                <a:off x="2315" y="1034"/>
                <a:ext cx="287" cy="99"/>
              </a:xfrm>
              <a:prstGeom prst="rect">
                <a:avLst/>
              </a:prstGeom>
              <a:noFill/>
              <a:ln w="9525">
                <a:noFill/>
                <a:miter lim="800000"/>
                <a:headEnd/>
                <a:tailEnd/>
              </a:ln>
            </p:spPr>
            <p:txBody>
              <a:bodyPr wrap="none" lIns="0" tIns="0" rIns="0" bIns="0">
                <a:spAutoFit/>
              </a:bodyPr>
              <a:lstStyle/>
              <a:p>
                <a:pPr algn="l" eaLnBrk="0" hangingPunct="0"/>
                <a:r>
                  <a:rPr lang="en-US" sz="600" b="1">
                    <a:solidFill>
                      <a:srgbClr val="000000"/>
                    </a:solidFill>
                    <a:latin typeface="Helvetica" pitchFamily="-84" charset="0"/>
                  </a:rPr>
                  <a:t>Memory</a:t>
                </a:r>
                <a:endParaRPr lang="en-US" sz="1200"/>
              </a:p>
            </p:txBody>
          </p:sp>
          <p:sp>
            <p:nvSpPr>
              <p:cNvPr id="287" name="Rectangle 103"/>
              <p:cNvSpPr>
                <a:spLocks noChangeArrowheads="1"/>
              </p:cNvSpPr>
              <p:nvPr/>
            </p:nvSpPr>
            <p:spPr bwMode="auto">
              <a:xfrm>
                <a:off x="2108" y="991"/>
                <a:ext cx="33" cy="66"/>
              </a:xfrm>
              <a:prstGeom prst="rect">
                <a:avLst/>
              </a:prstGeom>
              <a:noFill/>
              <a:ln w="9525">
                <a:noFill/>
                <a:miter lim="800000"/>
                <a:headEnd/>
                <a:tailEnd/>
              </a:ln>
            </p:spPr>
            <p:txBody>
              <a:bodyPr wrap="none" lIns="0" tIns="0" rIns="0" bIns="0">
                <a:spAutoFit/>
              </a:bodyPr>
              <a:lstStyle/>
              <a:p>
                <a:pPr algn="l" eaLnBrk="0" hangingPunct="0"/>
                <a:r>
                  <a:rPr lang="en-US" sz="400">
                    <a:solidFill>
                      <a:srgbClr val="000000"/>
                    </a:solidFill>
                    <a:latin typeface="Helvetica" pitchFamily="-84" charset="0"/>
                  </a:rPr>
                  <a:t>A</a:t>
                </a:r>
                <a:endParaRPr lang="en-US" sz="1200"/>
              </a:p>
            </p:txBody>
          </p:sp>
          <p:sp>
            <p:nvSpPr>
              <p:cNvPr id="288" name="Rectangle 104"/>
              <p:cNvSpPr>
                <a:spLocks noChangeArrowheads="1"/>
              </p:cNvSpPr>
              <p:nvPr/>
            </p:nvSpPr>
            <p:spPr bwMode="auto">
              <a:xfrm>
                <a:off x="2358" y="1163"/>
                <a:ext cx="36" cy="66"/>
              </a:xfrm>
              <a:prstGeom prst="rect">
                <a:avLst/>
              </a:prstGeom>
              <a:noFill/>
              <a:ln w="9525">
                <a:noFill/>
                <a:miter lim="800000"/>
                <a:headEnd/>
                <a:tailEnd/>
              </a:ln>
            </p:spPr>
            <p:txBody>
              <a:bodyPr wrap="none" lIns="0" tIns="0" rIns="0" bIns="0">
                <a:spAutoFit/>
              </a:bodyPr>
              <a:lstStyle/>
              <a:p>
                <a:pPr algn="l" eaLnBrk="0" hangingPunct="0"/>
                <a:r>
                  <a:rPr lang="en-US" sz="400">
                    <a:solidFill>
                      <a:srgbClr val="000000"/>
                    </a:solidFill>
                    <a:latin typeface="Helvetica" pitchFamily="-84" charset="0"/>
                  </a:rPr>
                  <a:t>D</a:t>
                </a:r>
                <a:endParaRPr lang="en-US" sz="1200"/>
              </a:p>
            </p:txBody>
          </p:sp>
        </p:grpSp>
        <p:sp>
          <p:nvSpPr>
            <p:cNvPr id="86" name="Freeform 105"/>
            <p:cNvSpPr>
              <a:spLocks/>
            </p:cNvSpPr>
            <p:nvPr/>
          </p:nvSpPr>
          <p:spPr bwMode="auto">
            <a:xfrm>
              <a:off x="1811338" y="4830763"/>
              <a:ext cx="52387" cy="73025"/>
            </a:xfrm>
            <a:custGeom>
              <a:avLst/>
              <a:gdLst>
                <a:gd name="T0" fmla="*/ 2147483647 w 66"/>
                <a:gd name="T1" fmla="*/ 2147483647 h 92"/>
                <a:gd name="T2" fmla="*/ 0 w 66"/>
                <a:gd name="T3" fmla="*/ 0 h 92"/>
                <a:gd name="T4" fmla="*/ 2147483647 w 66"/>
                <a:gd name="T5" fmla="*/ 2147483647 h 92"/>
                <a:gd name="T6" fmla="*/ 2147483647 w 66"/>
                <a:gd name="T7" fmla="*/ 0 h 92"/>
                <a:gd name="T8" fmla="*/ 2147483647 w 66"/>
                <a:gd name="T9" fmla="*/ 2147483647 h 92"/>
                <a:gd name="T10" fmla="*/ 0 60000 65536"/>
                <a:gd name="T11" fmla="*/ 0 60000 65536"/>
                <a:gd name="T12" fmla="*/ 0 60000 65536"/>
                <a:gd name="T13" fmla="*/ 0 60000 65536"/>
                <a:gd name="T14" fmla="*/ 0 60000 65536"/>
                <a:gd name="T15" fmla="*/ 0 w 66"/>
                <a:gd name="T16" fmla="*/ 0 h 92"/>
                <a:gd name="T17" fmla="*/ 66 w 66"/>
                <a:gd name="T18" fmla="*/ 92 h 92"/>
              </a:gdLst>
              <a:ahLst/>
              <a:cxnLst>
                <a:cxn ang="T10">
                  <a:pos x="T0" y="T1"/>
                </a:cxn>
                <a:cxn ang="T11">
                  <a:pos x="T2" y="T3"/>
                </a:cxn>
                <a:cxn ang="T12">
                  <a:pos x="T4" y="T5"/>
                </a:cxn>
                <a:cxn ang="T13">
                  <a:pos x="T6" y="T7"/>
                </a:cxn>
                <a:cxn ang="T14">
                  <a:pos x="T8" y="T9"/>
                </a:cxn>
              </a:cxnLst>
              <a:rect l="T15" t="T16" r="T17" b="T18"/>
              <a:pathLst>
                <a:path w="66" h="92">
                  <a:moveTo>
                    <a:pt x="34" y="92"/>
                  </a:moveTo>
                  <a:lnTo>
                    <a:pt x="0" y="0"/>
                  </a:lnTo>
                  <a:lnTo>
                    <a:pt x="34" y="46"/>
                  </a:lnTo>
                  <a:lnTo>
                    <a:pt x="66" y="0"/>
                  </a:lnTo>
                  <a:lnTo>
                    <a:pt x="34" y="92"/>
                  </a:lnTo>
                  <a:close/>
                </a:path>
              </a:pathLst>
            </a:custGeom>
            <a:solidFill>
              <a:srgbClr val="000000"/>
            </a:solidFill>
            <a:ln w="9525">
              <a:noFill/>
              <a:round/>
              <a:headEnd/>
              <a:tailEnd/>
            </a:ln>
          </p:spPr>
          <p:txBody>
            <a:bodyPr/>
            <a:lstStyle/>
            <a:p>
              <a:endParaRPr lang="en-US" sz="1200"/>
            </a:p>
          </p:txBody>
        </p:sp>
        <p:sp>
          <p:nvSpPr>
            <p:cNvPr id="87" name="Line 106"/>
            <p:cNvSpPr>
              <a:spLocks noChangeShapeType="1"/>
            </p:cNvSpPr>
            <p:nvPr/>
          </p:nvSpPr>
          <p:spPr bwMode="auto">
            <a:xfrm>
              <a:off x="1838325" y="4025900"/>
              <a:ext cx="1588" cy="844550"/>
            </a:xfrm>
            <a:prstGeom prst="line">
              <a:avLst/>
            </a:prstGeom>
            <a:noFill/>
            <a:ln w="6350">
              <a:solidFill>
                <a:srgbClr val="000000"/>
              </a:solidFill>
              <a:round/>
              <a:headEnd/>
              <a:tailEnd/>
            </a:ln>
          </p:spPr>
          <p:txBody>
            <a:bodyPr/>
            <a:lstStyle/>
            <a:p>
              <a:endParaRPr lang="en-US" sz="1200"/>
            </a:p>
          </p:txBody>
        </p:sp>
        <p:sp>
          <p:nvSpPr>
            <p:cNvPr id="88" name="Line 107"/>
            <p:cNvSpPr>
              <a:spLocks noChangeShapeType="1"/>
            </p:cNvSpPr>
            <p:nvPr/>
          </p:nvSpPr>
          <p:spPr bwMode="auto">
            <a:xfrm flipV="1">
              <a:off x="1838325" y="2478088"/>
              <a:ext cx="1588" cy="1658937"/>
            </a:xfrm>
            <a:prstGeom prst="line">
              <a:avLst/>
            </a:prstGeom>
            <a:noFill/>
            <a:ln w="6350">
              <a:solidFill>
                <a:srgbClr val="000000"/>
              </a:solidFill>
              <a:round/>
              <a:headEnd/>
              <a:tailEnd/>
            </a:ln>
          </p:spPr>
          <p:txBody>
            <a:bodyPr/>
            <a:lstStyle/>
            <a:p>
              <a:endParaRPr lang="en-US" sz="1200"/>
            </a:p>
          </p:txBody>
        </p:sp>
        <p:sp>
          <p:nvSpPr>
            <p:cNvPr id="89" name="Line 108"/>
            <p:cNvSpPr>
              <a:spLocks noChangeShapeType="1"/>
            </p:cNvSpPr>
            <p:nvPr/>
          </p:nvSpPr>
          <p:spPr bwMode="auto">
            <a:xfrm flipV="1">
              <a:off x="5602288" y="2590800"/>
              <a:ext cx="1587" cy="87313"/>
            </a:xfrm>
            <a:prstGeom prst="line">
              <a:avLst/>
            </a:prstGeom>
            <a:noFill/>
            <a:ln w="6350">
              <a:solidFill>
                <a:srgbClr val="000000"/>
              </a:solidFill>
              <a:round/>
              <a:headEnd/>
              <a:tailEnd/>
            </a:ln>
          </p:spPr>
          <p:txBody>
            <a:bodyPr/>
            <a:lstStyle/>
            <a:p>
              <a:endParaRPr lang="en-US" sz="1200"/>
            </a:p>
          </p:txBody>
        </p:sp>
        <p:sp>
          <p:nvSpPr>
            <p:cNvPr id="90" name="Line 109"/>
            <p:cNvSpPr>
              <a:spLocks noChangeShapeType="1"/>
            </p:cNvSpPr>
            <p:nvPr/>
          </p:nvSpPr>
          <p:spPr bwMode="auto">
            <a:xfrm flipH="1" flipV="1">
              <a:off x="5541963" y="2536825"/>
              <a:ext cx="61912" cy="60325"/>
            </a:xfrm>
            <a:prstGeom prst="line">
              <a:avLst/>
            </a:prstGeom>
            <a:noFill/>
            <a:ln w="7938">
              <a:solidFill>
                <a:srgbClr val="000000"/>
              </a:solidFill>
              <a:round/>
              <a:headEnd/>
              <a:tailEnd/>
            </a:ln>
          </p:spPr>
          <p:txBody>
            <a:bodyPr/>
            <a:lstStyle/>
            <a:p>
              <a:endParaRPr lang="en-US" sz="1200"/>
            </a:p>
          </p:txBody>
        </p:sp>
        <p:sp>
          <p:nvSpPr>
            <p:cNvPr id="91" name="Line 110"/>
            <p:cNvSpPr>
              <a:spLocks noChangeShapeType="1"/>
            </p:cNvSpPr>
            <p:nvPr/>
          </p:nvSpPr>
          <p:spPr bwMode="auto">
            <a:xfrm flipH="1">
              <a:off x="4459288" y="2536825"/>
              <a:ext cx="1089025" cy="1588"/>
            </a:xfrm>
            <a:prstGeom prst="line">
              <a:avLst/>
            </a:prstGeom>
            <a:noFill/>
            <a:ln w="6350">
              <a:solidFill>
                <a:srgbClr val="000000"/>
              </a:solidFill>
              <a:round/>
              <a:headEnd/>
              <a:tailEnd/>
            </a:ln>
          </p:spPr>
          <p:txBody>
            <a:bodyPr/>
            <a:lstStyle/>
            <a:p>
              <a:endParaRPr lang="en-US" sz="1200"/>
            </a:p>
          </p:txBody>
        </p:sp>
        <p:sp>
          <p:nvSpPr>
            <p:cNvPr id="92" name="Freeform 111"/>
            <p:cNvSpPr>
              <a:spLocks/>
            </p:cNvSpPr>
            <p:nvPr/>
          </p:nvSpPr>
          <p:spPr bwMode="auto">
            <a:xfrm>
              <a:off x="5575300" y="2638425"/>
              <a:ext cx="52388" cy="73025"/>
            </a:xfrm>
            <a:custGeom>
              <a:avLst/>
              <a:gdLst>
                <a:gd name="T0" fmla="*/ 2147483647 w 65"/>
                <a:gd name="T1" fmla="*/ 2147483647 h 91"/>
                <a:gd name="T2" fmla="*/ 0 w 65"/>
                <a:gd name="T3" fmla="*/ 0 h 91"/>
                <a:gd name="T4" fmla="*/ 2147483647 w 65"/>
                <a:gd name="T5" fmla="*/ 2147483647 h 91"/>
                <a:gd name="T6" fmla="*/ 2147483647 w 65"/>
                <a:gd name="T7" fmla="*/ 0 h 91"/>
                <a:gd name="T8" fmla="*/ 2147483647 w 65"/>
                <a:gd name="T9" fmla="*/ 2147483647 h 91"/>
                <a:gd name="T10" fmla="*/ 0 60000 65536"/>
                <a:gd name="T11" fmla="*/ 0 60000 65536"/>
                <a:gd name="T12" fmla="*/ 0 60000 65536"/>
                <a:gd name="T13" fmla="*/ 0 60000 65536"/>
                <a:gd name="T14" fmla="*/ 0 60000 65536"/>
                <a:gd name="T15" fmla="*/ 0 w 65"/>
                <a:gd name="T16" fmla="*/ 0 h 91"/>
                <a:gd name="T17" fmla="*/ 65 w 65"/>
                <a:gd name="T18" fmla="*/ 91 h 91"/>
              </a:gdLst>
              <a:ahLst/>
              <a:cxnLst>
                <a:cxn ang="T10">
                  <a:pos x="T0" y="T1"/>
                </a:cxn>
                <a:cxn ang="T11">
                  <a:pos x="T2" y="T3"/>
                </a:cxn>
                <a:cxn ang="T12">
                  <a:pos x="T4" y="T5"/>
                </a:cxn>
                <a:cxn ang="T13">
                  <a:pos x="T6" y="T7"/>
                </a:cxn>
                <a:cxn ang="T14">
                  <a:pos x="T8" y="T9"/>
                </a:cxn>
              </a:cxnLst>
              <a:rect l="T15" t="T16" r="T17" b="T18"/>
              <a:pathLst>
                <a:path w="65" h="91">
                  <a:moveTo>
                    <a:pt x="34" y="91"/>
                  </a:moveTo>
                  <a:lnTo>
                    <a:pt x="0" y="0"/>
                  </a:lnTo>
                  <a:lnTo>
                    <a:pt x="34" y="45"/>
                  </a:lnTo>
                  <a:lnTo>
                    <a:pt x="65" y="0"/>
                  </a:lnTo>
                  <a:lnTo>
                    <a:pt x="34" y="91"/>
                  </a:lnTo>
                  <a:close/>
                </a:path>
              </a:pathLst>
            </a:custGeom>
            <a:solidFill>
              <a:srgbClr val="000000"/>
            </a:solidFill>
            <a:ln w="9525">
              <a:noFill/>
              <a:round/>
              <a:headEnd/>
              <a:tailEnd/>
            </a:ln>
          </p:spPr>
          <p:txBody>
            <a:bodyPr/>
            <a:lstStyle/>
            <a:p>
              <a:endParaRPr lang="en-US" sz="1200"/>
            </a:p>
          </p:txBody>
        </p:sp>
        <p:sp>
          <p:nvSpPr>
            <p:cNvPr id="93" name="Rectangle 112"/>
            <p:cNvSpPr>
              <a:spLocks noChangeArrowheads="1"/>
            </p:cNvSpPr>
            <p:nvPr/>
          </p:nvSpPr>
          <p:spPr bwMode="auto">
            <a:xfrm>
              <a:off x="4953001" y="2559051"/>
              <a:ext cx="652789" cy="156499"/>
            </a:xfrm>
            <a:prstGeom prst="rect">
              <a:avLst/>
            </a:prstGeom>
            <a:noFill/>
            <a:ln w="9525">
              <a:noFill/>
              <a:miter lim="800000"/>
              <a:headEnd/>
              <a:tailEnd/>
            </a:ln>
          </p:spPr>
          <p:txBody>
            <a:bodyPr wrap="none" lIns="0" tIns="0" rIns="0" bIns="0">
              <a:spAutoFit/>
            </a:bodyPr>
            <a:lstStyle/>
            <a:p>
              <a:pPr algn="l" eaLnBrk="0" hangingPunct="0"/>
              <a:r>
                <a:rPr lang="en-US" sz="600">
                  <a:solidFill>
                    <a:srgbClr val="000000"/>
                  </a:solidFill>
                  <a:latin typeface="AvantGarde" pitchFamily="34" charset="0"/>
                </a:rPr>
                <a:t>Rb: &lt;15:11&gt;</a:t>
              </a:r>
              <a:endParaRPr lang="en-US" sz="600"/>
            </a:p>
          </p:txBody>
        </p:sp>
        <p:sp>
          <p:nvSpPr>
            <p:cNvPr id="94" name="Line 113"/>
            <p:cNvSpPr>
              <a:spLocks noChangeShapeType="1"/>
            </p:cNvSpPr>
            <p:nvPr/>
          </p:nvSpPr>
          <p:spPr bwMode="auto">
            <a:xfrm flipV="1">
              <a:off x="4718050" y="2590800"/>
              <a:ext cx="1588" cy="315913"/>
            </a:xfrm>
            <a:prstGeom prst="line">
              <a:avLst/>
            </a:prstGeom>
            <a:noFill/>
            <a:ln w="6350">
              <a:solidFill>
                <a:srgbClr val="000000"/>
              </a:solidFill>
              <a:round/>
              <a:headEnd/>
              <a:tailEnd/>
            </a:ln>
          </p:spPr>
          <p:txBody>
            <a:bodyPr/>
            <a:lstStyle/>
            <a:p>
              <a:endParaRPr lang="en-US" sz="1200"/>
            </a:p>
          </p:txBody>
        </p:sp>
        <p:sp>
          <p:nvSpPr>
            <p:cNvPr id="95" name="Line 114"/>
            <p:cNvSpPr>
              <a:spLocks noChangeShapeType="1"/>
            </p:cNvSpPr>
            <p:nvPr/>
          </p:nvSpPr>
          <p:spPr bwMode="auto">
            <a:xfrm flipH="1" flipV="1">
              <a:off x="4660900" y="2535238"/>
              <a:ext cx="60325" cy="61912"/>
            </a:xfrm>
            <a:prstGeom prst="line">
              <a:avLst/>
            </a:prstGeom>
            <a:noFill/>
            <a:ln w="7938">
              <a:solidFill>
                <a:srgbClr val="000000"/>
              </a:solidFill>
              <a:round/>
              <a:headEnd/>
              <a:tailEnd/>
            </a:ln>
          </p:spPr>
          <p:txBody>
            <a:bodyPr/>
            <a:lstStyle/>
            <a:p>
              <a:endParaRPr lang="en-US" sz="1200"/>
            </a:p>
          </p:txBody>
        </p:sp>
        <p:sp>
          <p:nvSpPr>
            <p:cNvPr id="96" name="Line 115"/>
            <p:cNvSpPr>
              <a:spLocks noChangeShapeType="1"/>
            </p:cNvSpPr>
            <p:nvPr/>
          </p:nvSpPr>
          <p:spPr bwMode="auto">
            <a:xfrm flipH="1">
              <a:off x="3546475" y="2535238"/>
              <a:ext cx="1120775" cy="3175"/>
            </a:xfrm>
            <a:prstGeom prst="line">
              <a:avLst/>
            </a:prstGeom>
            <a:noFill/>
            <a:ln w="6350">
              <a:solidFill>
                <a:srgbClr val="000000"/>
              </a:solidFill>
              <a:round/>
              <a:headEnd/>
              <a:tailEnd/>
            </a:ln>
          </p:spPr>
          <p:txBody>
            <a:bodyPr/>
            <a:lstStyle/>
            <a:p>
              <a:endParaRPr lang="en-US" sz="1200"/>
            </a:p>
          </p:txBody>
        </p:sp>
        <p:sp>
          <p:nvSpPr>
            <p:cNvPr id="97" name="Line 116"/>
            <p:cNvSpPr>
              <a:spLocks noChangeShapeType="1"/>
            </p:cNvSpPr>
            <p:nvPr/>
          </p:nvSpPr>
          <p:spPr bwMode="auto">
            <a:xfrm>
              <a:off x="3549650" y="2540000"/>
              <a:ext cx="1588" cy="1588"/>
            </a:xfrm>
            <a:prstGeom prst="line">
              <a:avLst/>
            </a:prstGeom>
            <a:noFill/>
            <a:ln w="6350">
              <a:solidFill>
                <a:srgbClr val="000000"/>
              </a:solidFill>
              <a:round/>
              <a:headEnd/>
              <a:tailEnd/>
            </a:ln>
          </p:spPr>
          <p:txBody>
            <a:bodyPr/>
            <a:lstStyle/>
            <a:p>
              <a:endParaRPr lang="en-US" sz="1200"/>
            </a:p>
          </p:txBody>
        </p:sp>
        <p:sp>
          <p:nvSpPr>
            <p:cNvPr id="98" name="Freeform 117"/>
            <p:cNvSpPr>
              <a:spLocks/>
            </p:cNvSpPr>
            <p:nvPr/>
          </p:nvSpPr>
          <p:spPr bwMode="auto">
            <a:xfrm>
              <a:off x="4691063" y="2867025"/>
              <a:ext cx="52387" cy="73025"/>
            </a:xfrm>
            <a:custGeom>
              <a:avLst/>
              <a:gdLst>
                <a:gd name="T0" fmla="*/ 2147483647 w 66"/>
                <a:gd name="T1" fmla="*/ 2147483647 h 92"/>
                <a:gd name="T2" fmla="*/ 0 w 66"/>
                <a:gd name="T3" fmla="*/ 0 h 92"/>
                <a:gd name="T4" fmla="*/ 2147483647 w 66"/>
                <a:gd name="T5" fmla="*/ 2147483647 h 92"/>
                <a:gd name="T6" fmla="*/ 2147483647 w 66"/>
                <a:gd name="T7" fmla="*/ 0 h 92"/>
                <a:gd name="T8" fmla="*/ 2147483647 w 66"/>
                <a:gd name="T9" fmla="*/ 2147483647 h 92"/>
                <a:gd name="T10" fmla="*/ 0 60000 65536"/>
                <a:gd name="T11" fmla="*/ 0 60000 65536"/>
                <a:gd name="T12" fmla="*/ 0 60000 65536"/>
                <a:gd name="T13" fmla="*/ 0 60000 65536"/>
                <a:gd name="T14" fmla="*/ 0 60000 65536"/>
                <a:gd name="T15" fmla="*/ 0 w 66"/>
                <a:gd name="T16" fmla="*/ 0 h 92"/>
                <a:gd name="T17" fmla="*/ 66 w 66"/>
                <a:gd name="T18" fmla="*/ 92 h 92"/>
              </a:gdLst>
              <a:ahLst/>
              <a:cxnLst>
                <a:cxn ang="T10">
                  <a:pos x="T0" y="T1"/>
                </a:cxn>
                <a:cxn ang="T11">
                  <a:pos x="T2" y="T3"/>
                </a:cxn>
                <a:cxn ang="T12">
                  <a:pos x="T4" y="T5"/>
                </a:cxn>
                <a:cxn ang="T13">
                  <a:pos x="T6" y="T7"/>
                </a:cxn>
                <a:cxn ang="T14">
                  <a:pos x="T8" y="T9"/>
                </a:cxn>
              </a:cxnLst>
              <a:rect l="T15" t="T16" r="T17" b="T18"/>
              <a:pathLst>
                <a:path w="66" h="92">
                  <a:moveTo>
                    <a:pt x="34" y="92"/>
                  </a:moveTo>
                  <a:lnTo>
                    <a:pt x="0" y="0"/>
                  </a:lnTo>
                  <a:lnTo>
                    <a:pt x="34" y="46"/>
                  </a:lnTo>
                  <a:lnTo>
                    <a:pt x="66" y="0"/>
                  </a:lnTo>
                  <a:lnTo>
                    <a:pt x="34" y="92"/>
                  </a:lnTo>
                  <a:close/>
                </a:path>
              </a:pathLst>
            </a:custGeom>
            <a:solidFill>
              <a:srgbClr val="000000"/>
            </a:solidFill>
            <a:ln w="9525">
              <a:noFill/>
              <a:round/>
              <a:headEnd/>
              <a:tailEnd/>
            </a:ln>
          </p:spPr>
          <p:txBody>
            <a:bodyPr/>
            <a:lstStyle/>
            <a:p>
              <a:endParaRPr lang="en-US" sz="1200"/>
            </a:p>
          </p:txBody>
        </p:sp>
        <p:sp>
          <p:nvSpPr>
            <p:cNvPr id="99" name="Rectangle 118"/>
            <p:cNvSpPr>
              <a:spLocks noChangeArrowheads="1"/>
            </p:cNvSpPr>
            <p:nvPr/>
          </p:nvSpPr>
          <p:spPr bwMode="auto">
            <a:xfrm>
              <a:off x="4038600" y="2559051"/>
              <a:ext cx="652789" cy="156499"/>
            </a:xfrm>
            <a:prstGeom prst="rect">
              <a:avLst/>
            </a:prstGeom>
            <a:noFill/>
            <a:ln w="9525">
              <a:noFill/>
              <a:miter lim="800000"/>
              <a:headEnd/>
              <a:tailEnd/>
            </a:ln>
          </p:spPr>
          <p:txBody>
            <a:bodyPr wrap="none" lIns="0" tIns="0" rIns="0" bIns="0">
              <a:spAutoFit/>
            </a:bodyPr>
            <a:lstStyle/>
            <a:p>
              <a:pPr algn="l" eaLnBrk="0" hangingPunct="0"/>
              <a:r>
                <a:rPr lang="en-US" sz="600">
                  <a:solidFill>
                    <a:srgbClr val="000000"/>
                  </a:solidFill>
                  <a:latin typeface="AvantGarde" pitchFamily="34" charset="0"/>
                </a:rPr>
                <a:t>Ra: &lt;20:16&gt;</a:t>
              </a:r>
              <a:endParaRPr lang="en-US" sz="600"/>
            </a:p>
          </p:txBody>
        </p:sp>
        <p:sp>
          <p:nvSpPr>
            <p:cNvPr id="100" name="Freeform 119"/>
            <p:cNvSpPr>
              <a:spLocks/>
            </p:cNvSpPr>
            <p:nvPr/>
          </p:nvSpPr>
          <p:spPr bwMode="auto">
            <a:xfrm>
              <a:off x="5481638" y="2701925"/>
              <a:ext cx="457200" cy="114300"/>
            </a:xfrm>
            <a:custGeom>
              <a:avLst/>
              <a:gdLst>
                <a:gd name="T0" fmla="*/ 0 w 575"/>
                <a:gd name="T1" fmla="*/ 0 h 144"/>
                <a:gd name="T2" fmla="*/ 2147483647 w 575"/>
                <a:gd name="T3" fmla="*/ 0 h 144"/>
                <a:gd name="T4" fmla="*/ 2147483647 w 575"/>
                <a:gd name="T5" fmla="*/ 2147483647 h 144"/>
                <a:gd name="T6" fmla="*/ 2147483647 w 575"/>
                <a:gd name="T7" fmla="*/ 2147483647 h 144"/>
                <a:gd name="T8" fmla="*/ 0 w 575"/>
                <a:gd name="T9" fmla="*/ 0 h 144"/>
                <a:gd name="T10" fmla="*/ 0 60000 65536"/>
                <a:gd name="T11" fmla="*/ 0 60000 65536"/>
                <a:gd name="T12" fmla="*/ 0 60000 65536"/>
                <a:gd name="T13" fmla="*/ 0 60000 65536"/>
                <a:gd name="T14" fmla="*/ 0 60000 65536"/>
                <a:gd name="T15" fmla="*/ 0 w 575"/>
                <a:gd name="T16" fmla="*/ 0 h 144"/>
                <a:gd name="T17" fmla="*/ 575 w 575"/>
                <a:gd name="T18" fmla="*/ 144 h 144"/>
              </a:gdLst>
              <a:ahLst/>
              <a:cxnLst>
                <a:cxn ang="T10">
                  <a:pos x="T0" y="T1"/>
                </a:cxn>
                <a:cxn ang="T11">
                  <a:pos x="T2" y="T3"/>
                </a:cxn>
                <a:cxn ang="T12">
                  <a:pos x="T4" y="T5"/>
                </a:cxn>
                <a:cxn ang="T13">
                  <a:pos x="T6" y="T7"/>
                </a:cxn>
                <a:cxn ang="T14">
                  <a:pos x="T8" y="T9"/>
                </a:cxn>
              </a:cxnLst>
              <a:rect l="T15" t="T16" r="T17" b="T18"/>
              <a:pathLst>
                <a:path w="575" h="144">
                  <a:moveTo>
                    <a:pt x="0" y="0"/>
                  </a:moveTo>
                  <a:lnTo>
                    <a:pt x="575" y="0"/>
                  </a:lnTo>
                  <a:lnTo>
                    <a:pt x="503" y="144"/>
                  </a:lnTo>
                  <a:lnTo>
                    <a:pt x="72" y="144"/>
                  </a:lnTo>
                  <a:lnTo>
                    <a:pt x="0" y="0"/>
                  </a:lnTo>
                  <a:close/>
                </a:path>
              </a:pathLst>
            </a:custGeom>
            <a:solidFill>
              <a:srgbClr val="FFFFFF"/>
            </a:solidFill>
            <a:ln w="9525">
              <a:noFill/>
              <a:round/>
              <a:headEnd/>
              <a:tailEnd/>
            </a:ln>
          </p:spPr>
          <p:txBody>
            <a:bodyPr/>
            <a:lstStyle/>
            <a:p>
              <a:endParaRPr lang="en-US" sz="1200"/>
            </a:p>
          </p:txBody>
        </p:sp>
        <p:sp>
          <p:nvSpPr>
            <p:cNvPr id="101" name="Freeform 120"/>
            <p:cNvSpPr>
              <a:spLocks/>
            </p:cNvSpPr>
            <p:nvPr/>
          </p:nvSpPr>
          <p:spPr bwMode="auto">
            <a:xfrm>
              <a:off x="5487988" y="2708275"/>
              <a:ext cx="457200" cy="114300"/>
            </a:xfrm>
            <a:custGeom>
              <a:avLst/>
              <a:gdLst>
                <a:gd name="T0" fmla="*/ 0 w 575"/>
                <a:gd name="T1" fmla="*/ 0 h 144"/>
                <a:gd name="T2" fmla="*/ 2147483647 w 575"/>
                <a:gd name="T3" fmla="*/ 0 h 144"/>
                <a:gd name="T4" fmla="*/ 2147483647 w 575"/>
                <a:gd name="T5" fmla="*/ 2147483647 h 144"/>
                <a:gd name="T6" fmla="*/ 2147483647 w 575"/>
                <a:gd name="T7" fmla="*/ 2147483647 h 144"/>
                <a:gd name="T8" fmla="*/ 0 w 575"/>
                <a:gd name="T9" fmla="*/ 0 h 144"/>
                <a:gd name="T10" fmla="*/ 0 60000 65536"/>
                <a:gd name="T11" fmla="*/ 0 60000 65536"/>
                <a:gd name="T12" fmla="*/ 0 60000 65536"/>
                <a:gd name="T13" fmla="*/ 0 60000 65536"/>
                <a:gd name="T14" fmla="*/ 0 60000 65536"/>
                <a:gd name="T15" fmla="*/ 0 w 575"/>
                <a:gd name="T16" fmla="*/ 0 h 144"/>
                <a:gd name="T17" fmla="*/ 575 w 575"/>
                <a:gd name="T18" fmla="*/ 144 h 144"/>
              </a:gdLst>
              <a:ahLst/>
              <a:cxnLst>
                <a:cxn ang="T10">
                  <a:pos x="T0" y="T1"/>
                </a:cxn>
                <a:cxn ang="T11">
                  <a:pos x="T2" y="T3"/>
                </a:cxn>
                <a:cxn ang="T12">
                  <a:pos x="T4" y="T5"/>
                </a:cxn>
                <a:cxn ang="T13">
                  <a:pos x="T6" y="T7"/>
                </a:cxn>
                <a:cxn ang="T14">
                  <a:pos x="T8" y="T9"/>
                </a:cxn>
              </a:cxnLst>
              <a:rect l="T15" t="T16" r="T17" b="T18"/>
              <a:pathLst>
                <a:path w="575" h="144">
                  <a:moveTo>
                    <a:pt x="0" y="0"/>
                  </a:moveTo>
                  <a:lnTo>
                    <a:pt x="575" y="0"/>
                  </a:lnTo>
                  <a:lnTo>
                    <a:pt x="503" y="144"/>
                  </a:lnTo>
                  <a:lnTo>
                    <a:pt x="72" y="144"/>
                  </a:lnTo>
                  <a:lnTo>
                    <a:pt x="0" y="0"/>
                  </a:lnTo>
                  <a:close/>
                </a:path>
              </a:pathLst>
            </a:custGeom>
            <a:solidFill>
              <a:srgbClr val="CCFFFF"/>
            </a:solidFill>
            <a:ln w="12700">
              <a:solidFill>
                <a:srgbClr val="000000"/>
              </a:solidFill>
              <a:round/>
              <a:headEnd/>
              <a:tailEnd/>
            </a:ln>
          </p:spPr>
          <p:txBody>
            <a:bodyPr/>
            <a:lstStyle/>
            <a:p>
              <a:endParaRPr lang="en-US" sz="1200"/>
            </a:p>
          </p:txBody>
        </p:sp>
        <p:grpSp>
          <p:nvGrpSpPr>
            <p:cNvPr id="102" name="Group 121"/>
            <p:cNvGrpSpPr>
              <a:grpSpLocks/>
            </p:cNvGrpSpPr>
            <p:nvPr/>
          </p:nvGrpSpPr>
          <p:grpSpPr bwMode="auto">
            <a:xfrm>
              <a:off x="5926138" y="2724160"/>
              <a:ext cx="434975" cy="104776"/>
              <a:chOff x="3875" y="1488"/>
              <a:chExt cx="274" cy="66"/>
            </a:xfrm>
          </p:grpSpPr>
          <p:sp>
            <p:nvSpPr>
              <p:cNvPr id="281" name="Rectangle 122"/>
              <p:cNvSpPr>
                <a:spLocks noChangeArrowheads="1"/>
              </p:cNvSpPr>
              <p:nvPr/>
            </p:nvSpPr>
            <p:spPr bwMode="auto">
              <a:xfrm>
                <a:off x="3960" y="1488"/>
                <a:ext cx="189" cy="66"/>
              </a:xfrm>
              <a:prstGeom prst="rect">
                <a:avLst/>
              </a:prstGeom>
              <a:noFill/>
              <a:ln w="9525">
                <a:noFill/>
                <a:miter lim="800000"/>
                <a:headEnd/>
                <a:tailEnd/>
              </a:ln>
            </p:spPr>
            <p:txBody>
              <a:bodyPr wrap="none" lIns="0" tIns="0" rIns="0" bIns="0">
                <a:spAutoFit/>
              </a:bodyPr>
              <a:lstStyle/>
              <a:p>
                <a:pPr algn="l" eaLnBrk="0" hangingPunct="0"/>
                <a:r>
                  <a:rPr lang="en-US" sz="400">
                    <a:solidFill>
                      <a:srgbClr val="000000"/>
                    </a:solidFill>
                    <a:latin typeface="Helvetica" pitchFamily="-84" charset="0"/>
                  </a:rPr>
                  <a:t>RA2SEL</a:t>
                </a:r>
                <a:endParaRPr lang="en-US" sz="1200"/>
              </a:p>
            </p:txBody>
          </p:sp>
          <p:sp>
            <p:nvSpPr>
              <p:cNvPr id="282" name="Freeform 123"/>
              <p:cNvSpPr>
                <a:spLocks/>
              </p:cNvSpPr>
              <p:nvPr/>
            </p:nvSpPr>
            <p:spPr bwMode="auto">
              <a:xfrm>
                <a:off x="3875" y="1497"/>
                <a:ext cx="45" cy="33"/>
              </a:xfrm>
              <a:custGeom>
                <a:avLst/>
                <a:gdLst>
                  <a:gd name="T0" fmla="*/ 0 w 90"/>
                  <a:gd name="T1" fmla="*/ 1 h 66"/>
                  <a:gd name="T2" fmla="*/ 1 w 90"/>
                  <a:gd name="T3" fmla="*/ 0 h 66"/>
                  <a:gd name="T4" fmla="*/ 1 w 90"/>
                  <a:gd name="T5" fmla="*/ 1 h 66"/>
                  <a:gd name="T6" fmla="*/ 1 w 90"/>
                  <a:gd name="T7" fmla="*/ 1 h 66"/>
                  <a:gd name="T8" fmla="*/ 0 w 90"/>
                  <a:gd name="T9" fmla="*/ 1 h 66"/>
                  <a:gd name="T10" fmla="*/ 0 60000 65536"/>
                  <a:gd name="T11" fmla="*/ 0 60000 65536"/>
                  <a:gd name="T12" fmla="*/ 0 60000 65536"/>
                  <a:gd name="T13" fmla="*/ 0 60000 65536"/>
                  <a:gd name="T14" fmla="*/ 0 60000 65536"/>
                  <a:gd name="T15" fmla="*/ 0 w 90"/>
                  <a:gd name="T16" fmla="*/ 0 h 66"/>
                  <a:gd name="T17" fmla="*/ 90 w 90"/>
                  <a:gd name="T18" fmla="*/ 66 h 66"/>
                </a:gdLst>
                <a:ahLst/>
                <a:cxnLst>
                  <a:cxn ang="T10">
                    <a:pos x="T0" y="T1"/>
                  </a:cxn>
                  <a:cxn ang="T11">
                    <a:pos x="T2" y="T3"/>
                  </a:cxn>
                  <a:cxn ang="T12">
                    <a:pos x="T4" y="T5"/>
                  </a:cxn>
                  <a:cxn ang="T13">
                    <a:pos x="T6" y="T7"/>
                  </a:cxn>
                  <a:cxn ang="T14">
                    <a:pos x="T8" y="T9"/>
                  </a:cxn>
                </a:cxnLst>
                <a:rect l="T15" t="T16" r="T17" b="T18"/>
                <a:pathLst>
                  <a:path w="90" h="66">
                    <a:moveTo>
                      <a:pt x="0" y="34"/>
                    </a:moveTo>
                    <a:lnTo>
                      <a:pt x="90" y="0"/>
                    </a:lnTo>
                    <a:lnTo>
                      <a:pt x="44" y="34"/>
                    </a:lnTo>
                    <a:lnTo>
                      <a:pt x="90" y="66"/>
                    </a:lnTo>
                    <a:lnTo>
                      <a:pt x="0" y="34"/>
                    </a:lnTo>
                    <a:close/>
                  </a:path>
                </a:pathLst>
              </a:custGeom>
              <a:solidFill>
                <a:srgbClr val="000000"/>
              </a:solidFill>
              <a:ln w="9525">
                <a:noFill/>
                <a:round/>
                <a:headEnd/>
                <a:tailEnd/>
              </a:ln>
            </p:spPr>
            <p:txBody>
              <a:bodyPr/>
              <a:lstStyle/>
              <a:p>
                <a:endParaRPr lang="en-US" sz="1200"/>
              </a:p>
            </p:txBody>
          </p:sp>
          <p:sp>
            <p:nvSpPr>
              <p:cNvPr id="283" name="Line 124"/>
              <p:cNvSpPr>
                <a:spLocks noChangeShapeType="1"/>
              </p:cNvSpPr>
              <p:nvPr/>
            </p:nvSpPr>
            <p:spPr bwMode="auto">
              <a:xfrm>
                <a:off x="3896" y="1514"/>
                <a:ext cx="71" cy="1"/>
              </a:xfrm>
              <a:prstGeom prst="line">
                <a:avLst/>
              </a:prstGeom>
              <a:noFill/>
              <a:ln w="6350">
                <a:solidFill>
                  <a:srgbClr val="000000"/>
                </a:solidFill>
                <a:round/>
                <a:headEnd/>
                <a:tailEnd/>
              </a:ln>
            </p:spPr>
            <p:txBody>
              <a:bodyPr/>
              <a:lstStyle/>
              <a:p>
                <a:endParaRPr lang="en-US" sz="1200"/>
              </a:p>
            </p:txBody>
          </p:sp>
        </p:grpSp>
        <p:sp>
          <p:nvSpPr>
            <p:cNvPr id="103" name="Freeform 125"/>
            <p:cNvSpPr>
              <a:spLocks/>
            </p:cNvSpPr>
            <p:nvPr/>
          </p:nvSpPr>
          <p:spPr bwMode="auto">
            <a:xfrm>
              <a:off x="5718175" y="2863850"/>
              <a:ext cx="52388" cy="73025"/>
            </a:xfrm>
            <a:custGeom>
              <a:avLst/>
              <a:gdLst>
                <a:gd name="T0" fmla="*/ 2147483647 w 66"/>
                <a:gd name="T1" fmla="*/ 2147483647 h 92"/>
                <a:gd name="T2" fmla="*/ 0 w 66"/>
                <a:gd name="T3" fmla="*/ 0 h 92"/>
                <a:gd name="T4" fmla="*/ 2147483647 w 66"/>
                <a:gd name="T5" fmla="*/ 2147483647 h 92"/>
                <a:gd name="T6" fmla="*/ 2147483647 w 66"/>
                <a:gd name="T7" fmla="*/ 0 h 92"/>
                <a:gd name="T8" fmla="*/ 2147483647 w 66"/>
                <a:gd name="T9" fmla="*/ 2147483647 h 92"/>
                <a:gd name="T10" fmla="*/ 0 60000 65536"/>
                <a:gd name="T11" fmla="*/ 0 60000 65536"/>
                <a:gd name="T12" fmla="*/ 0 60000 65536"/>
                <a:gd name="T13" fmla="*/ 0 60000 65536"/>
                <a:gd name="T14" fmla="*/ 0 60000 65536"/>
                <a:gd name="T15" fmla="*/ 0 w 66"/>
                <a:gd name="T16" fmla="*/ 0 h 92"/>
                <a:gd name="T17" fmla="*/ 66 w 66"/>
                <a:gd name="T18" fmla="*/ 92 h 92"/>
              </a:gdLst>
              <a:ahLst/>
              <a:cxnLst>
                <a:cxn ang="T10">
                  <a:pos x="T0" y="T1"/>
                </a:cxn>
                <a:cxn ang="T11">
                  <a:pos x="T2" y="T3"/>
                </a:cxn>
                <a:cxn ang="T12">
                  <a:pos x="T4" y="T5"/>
                </a:cxn>
                <a:cxn ang="T13">
                  <a:pos x="T6" y="T7"/>
                </a:cxn>
                <a:cxn ang="T14">
                  <a:pos x="T8" y="T9"/>
                </a:cxn>
              </a:cxnLst>
              <a:rect l="T15" t="T16" r="T17" b="T18"/>
              <a:pathLst>
                <a:path w="66" h="92">
                  <a:moveTo>
                    <a:pt x="34" y="92"/>
                  </a:moveTo>
                  <a:lnTo>
                    <a:pt x="0" y="0"/>
                  </a:lnTo>
                  <a:lnTo>
                    <a:pt x="34" y="46"/>
                  </a:lnTo>
                  <a:lnTo>
                    <a:pt x="66" y="0"/>
                  </a:lnTo>
                  <a:lnTo>
                    <a:pt x="34" y="92"/>
                  </a:lnTo>
                  <a:close/>
                </a:path>
              </a:pathLst>
            </a:custGeom>
            <a:solidFill>
              <a:srgbClr val="000000"/>
            </a:solidFill>
            <a:ln w="9525">
              <a:noFill/>
              <a:round/>
              <a:headEnd/>
              <a:tailEnd/>
            </a:ln>
          </p:spPr>
          <p:txBody>
            <a:bodyPr/>
            <a:lstStyle/>
            <a:p>
              <a:endParaRPr lang="en-US" sz="1200"/>
            </a:p>
          </p:txBody>
        </p:sp>
        <p:sp>
          <p:nvSpPr>
            <p:cNvPr id="104" name="Line 126"/>
            <p:cNvSpPr>
              <a:spLocks noChangeShapeType="1"/>
            </p:cNvSpPr>
            <p:nvPr/>
          </p:nvSpPr>
          <p:spPr bwMode="auto">
            <a:xfrm>
              <a:off x="5745163" y="2819400"/>
              <a:ext cx="1587" cy="84138"/>
            </a:xfrm>
            <a:prstGeom prst="line">
              <a:avLst/>
            </a:prstGeom>
            <a:noFill/>
            <a:ln w="6350">
              <a:solidFill>
                <a:srgbClr val="000000"/>
              </a:solidFill>
              <a:round/>
              <a:headEnd/>
              <a:tailEnd/>
            </a:ln>
          </p:spPr>
          <p:txBody>
            <a:bodyPr/>
            <a:lstStyle/>
            <a:p>
              <a:endParaRPr lang="en-US" sz="1200"/>
            </a:p>
          </p:txBody>
        </p:sp>
        <p:sp>
          <p:nvSpPr>
            <p:cNvPr id="105" name="Line 127"/>
            <p:cNvSpPr>
              <a:spLocks noChangeShapeType="1"/>
            </p:cNvSpPr>
            <p:nvPr/>
          </p:nvSpPr>
          <p:spPr bwMode="auto">
            <a:xfrm flipV="1">
              <a:off x="5830888" y="2590800"/>
              <a:ext cx="1587" cy="87313"/>
            </a:xfrm>
            <a:prstGeom prst="line">
              <a:avLst/>
            </a:prstGeom>
            <a:noFill/>
            <a:ln w="6350">
              <a:solidFill>
                <a:srgbClr val="000000"/>
              </a:solidFill>
              <a:round/>
              <a:headEnd/>
              <a:tailEnd/>
            </a:ln>
          </p:spPr>
          <p:txBody>
            <a:bodyPr/>
            <a:lstStyle/>
            <a:p>
              <a:endParaRPr lang="en-US" sz="1200"/>
            </a:p>
          </p:txBody>
        </p:sp>
        <p:sp>
          <p:nvSpPr>
            <p:cNvPr id="106" name="Line 128"/>
            <p:cNvSpPr>
              <a:spLocks noChangeShapeType="1"/>
            </p:cNvSpPr>
            <p:nvPr/>
          </p:nvSpPr>
          <p:spPr bwMode="auto">
            <a:xfrm flipH="1" flipV="1">
              <a:off x="5770563" y="2536825"/>
              <a:ext cx="61912" cy="60325"/>
            </a:xfrm>
            <a:prstGeom prst="line">
              <a:avLst/>
            </a:prstGeom>
            <a:noFill/>
            <a:ln w="7938">
              <a:solidFill>
                <a:srgbClr val="000000"/>
              </a:solidFill>
              <a:round/>
              <a:headEnd/>
              <a:tailEnd/>
            </a:ln>
          </p:spPr>
          <p:txBody>
            <a:bodyPr/>
            <a:lstStyle/>
            <a:p>
              <a:endParaRPr lang="en-US" sz="1200"/>
            </a:p>
          </p:txBody>
        </p:sp>
        <p:sp>
          <p:nvSpPr>
            <p:cNvPr id="107" name="Line 129"/>
            <p:cNvSpPr>
              <a:spLocks noChangeShapeType="1"/>
            </p:cNvSpPr>
            <p:nvPr/>
          </p:nvSpPr>
          <p:spPr bwMode="auto">
            <a:xfrm flipH="1">
              <a:off x="4686300" y="2536825"/>
              <a:ext cx="1090613" cy="1588"/>
            </a:xfrm>
            <a:prstGeom prst="line">
              <a:avLst/>
            </a:prstGeom>
            <a:noFill/>
            <a:ln w="6350">
              <a:solidFill>
                <a:srgbClr val="000000"/>
              </a:solidFill>
              <a:round/>
              <a:headEnd/>
              <a:tailEnd/>
            </a:ln>
          </p:spPr>
          <p:txBody>
            <a:bodyPr/>
            <a:lstStyle/>
            <a:p>
              <a:endParaRPr lang="en-US" sz="1200"/>
            </a:p>
          </p:txBody>
        </p:sp>
        <p:sp>
          <p:nvSpPr>
            <p:cNvPr id="108" name="Freeform 130"/>
            <p:cNvSpPr>
              <a:spLocks/>
            </p:cNvSpPr>
            <p:nvPr/>
          </p:nvSpPr>
          <p:spPr bwMode="auto">
            <a:xfrm>
              <a:off x="5803900" y="2638425"/>
              <a:ext cx="52388" cy="73025"/>
            </a:xfrm>
            <a:custGeom>
              <a:avLst/>
              <a:gdLst>
                <a:gd name="T0" fmla="*/ 2147483647 w 66"/>
                <a:gd name="T1" fmla="*/ 2147483647 h 91"/>
                <a:gd name="T2" fmla="*/ 0 w 66"/>
                <a:gd name="T3" fmla="*/ 0 h 91"/>
                <a:gd name="T4" fmla="*/ 2147483647 w 66"/>
                <a:gd name="T5" fmla="*/ 2147483647 h 91"/>
                <a:gd name="T6" fmla="*/ 2147483647 w 66"/>
                <a:gd name="T7" fmla="*/ 0 h 91"/>
                <a:gd name="T8" fmla="*/ 2147483647 w 66"/>
                <a:gd name="T9" fmla="*/ 2147483647 h 91"/>
                <a:gd name="T10" fmla="*/ 0 60000 65536"/>
                <a:gd name="T11" fmla="*/ 0 60000 65536"/>
                <a:gd name="T12" fmla="*/ 0 60000 65536"/>
                <a:gd name="T13" fmla="*/ 0 60000 65536"/>
                <a:gd name="T14" fmla="*/ 0 60000 65536"/>
                <a:gd name="T15" fmla="*/ 0 w 66"/>
                <a:gd name="T16" fmla="*/ 0 h 91"/>
                <a:gd name="T17" fmla="*/ 66 w 66"/>
                <a:gd name="T18" fmla="*/ 91 h 91"/>
              </a:gdLst>
              <a:ahLst/>
              <a:cxnLst>
                <a:cxn ang="T10">
                  <a:pos x="T0" y="T1"/>
                </a:cxn>
                <a:cxn ang="T11">
                  <a:pos x="T2" y="T3"/>
                </a:cxn>
                <a:cxn ang="T12">
                  <a:pos x="T4" y="T5"/>
                </a:cxn>
                <a:cxn ang="T13">
                  <a:pos x="T6" y="T7"/>
                </a:cxn>
                <a:cxn ang="T14">
                  <a:pos x="T8" y="T9"/>
                </a:cxn>
              </a:cxnLst>
              <a:rect l="T15" t="T16" r="T17" b="T18"/>
              <a:pathLst>
                <a:path w="66" h="91">
                  <a:moveTo>
                    <a:pt x="34" y="91"/>
                  </a:moveTo>
                  <a:lnTo>
                    <a:pt x="0" y="0"/>
                  </a:lnTo>
                  <a:lnTo>
                    <a:pt x="34" y="45"/>
                  </a:lnTo>
                  <a:lnTo>
                    <a:pt x="66" y="0"/>
                  </a:lnTo>
                  <a:lnTo>
                    <a:pt x="34" y="91"/>
                  </a:lnTo>
                  <a:close/>
                </a:path>
              </a:pathLst>
            </a:custGeom>
            <a:solidFill>
              <a:srgbClr val="000000"/>
            </a:solidFill>
            <a:ln w="9525">
              <a:noFill/>
              <a:round/>
              <a:headEnd/>
              <a:tailEnd/>
            </a:ln>
          </p:spPr>
          <p:txBody>
            <a:bodyPr/>
            <a:lstStyle/>
            <a:p>
              <a:endParaRPr lang="en-US" sz="1200"/>
            </a:p>
          </p:txBody>
        </p:sp>
        <p:sp>
          <p:nvSpPr>
            <p:cNvPr id="109" name="Rectangle 131"/>
            <p:cNvSpPr>
              <a:spLocks noChangeArrowheads="1"/>
            </p:cNvSpPr>
            <p:nvPr/>
          </p:nvSpPr>
          <p:spPr bwMode="auto">
            <a:xfrm>
              <a:off x="5867400" y="2530476"/>
              <a:ext cx="645399" cy="156499"/>
            </a:xfrm>
            <a:prstGeom prst="rect">
              <a:avLst/>
            </a:prstGeom>
            <a:noFill/>
            <a:ln w="9525">
              <a:noFill/>
              <a:miter lim="800000"/>
              <a:headEnd/>
              <a:tailEnd/>
            </a:ln>
          </p:spPr>
          <p:txBody>
            <a:bodyPr wrap="none" lIns="0" tIns="0" rIns="0" bIns="0">
              <a:spAutoFit/>
            </a:bodyPr>
            <a:lstStyle/>
            <a:p>
              <a:pPr algn="l" eaLnBrk="0" hangingPunct="0"/>
              <a:r>
                <a:rPr lang="en-US" sz="600">
                  <a:solidFill>
                    <a:srgbClr val="000000"/>
                  </a:solidFill>
                  <a:latin typeface="AvantGarde" pitchFamily="34" charset="0"/>
                </a:rPr>
                <a:t>Rc: &lt;25:21&gt;</a:t>
              </a:r>
              <a:endParaRPr lang="en-US" sz="600"/>
            </a:p>
          </p:txBody>
        </p:sp>
        <p:sp>
          <p:nvSpPr>
            <p:cNvPr id="110" name="Rectangle 133"/>
            <p:cNvSpPr>
              <a:spLocks noChangeArrowheads="1"/>
            </p:cNvSpPr>
            <p:nvPr/>
          </p:nvSpPr>
          <p:spPr bwMode="auto">
            <a:xfrm>
              <a:off x="2795588" y="2765425"/>
              <a:ext cx="227012" cy="228600"/>
            </a:xfrm>
            <a:prstGeom prst="rect">
              <a:avLst/>
            </a:prstGeom>
            <a:solidFill>
              <a:srgbClr val="CCFFFF"/>
            </a:solidFill>
            <a:ln w="6350">
              <a:solidFill>
                <a:srgbClr val="000000"/>
              </a:solidFill>
              <a:miter lim="800000"/>
              <a:headEnd/>
              <a:tailEnd/>
            </a:ln>
          </p:spPr>
          <p:txBody>
            <a:bodyPr/>
            <a:lstStyle/>
            <a:p>
              <a:endParaRPr lang="en-US" sz="1200"/>
            </a:p>
          </p:txBody>
        </p:sp>
        <p:sp>
          <p:nvSpPr>
            <p:cNvPr id="111" name="Rectangle 134"/>
            <p:cNvSpPr>
              <a:spLocks noChangeArrowheads="1"/>
            </p:cNvSpPr>
            <p:nvPr/>
          </p:nvSpPr>
          <p:spPr bwMode="auto">
            <a:xfrm>
              <a:off x="2854324" y="2738438"/>
              <a:ext cx="137948" cy="312998"/>
            </a:xfrm>
            <a:prstGeom prst="rect">
              <a:avLst/>
            </a:prstGeom>
            <a:noFill/>
            <a:ln w="9525">
              <a:noFill/>
              <a:miter lim="800000"/>
              <a:headEnd/>
              <a:tailEnd/>
            </a:ln>
          </p:spPr>
          <p:txBody>
            <a:bodyPr wrap="none" lIns="0" tIns="0" rIns="0" bIns="0">
              <a:spAutoFit/>
            </a:bodyPr>
            <a:lstStyle/>
            <a:p>
              <a:pPr algn="l" eaLnBrk="0" hangingPunct="0"/>
              <a:r>
                <a:rPr lang="en-US" sz="1200">
                  <a:solidFill>
                    <a:srgbClr val="000000"/>
                  </a:solidFill>
                  <a:latin typeface="AvantGarde" pitchFamily="34" charset="0"/>
                </a:rPr>
                <a:t>+</a:t>
              </a:r>
              <a:endParaRPr lang="en-US" sz="1200"/>
            </a:p>
          </p:txBody>
        </p:sp>
        <p:sp>
          <p:nvSpPr>
            <p:cNvPr id="112" name="Line 135"/>
            <p:cNvSpPr>
              <a:spLocks noChangeShapeType="1"/>
            </p:cNvSpPr>
            <p:nvPr/>
          </p:nvSpPr>
          <p:spPr bwMode="auto">
            <a:xfrm>
              <a:off x="3065463" y="2936875"/>
              <a:ext cx="423862" cy="1588"/>
            </a:xfrm>
            <a:prstGeom prst="line">
              <a:avLst/>
            </a:prstGeom>
            <a:noFill/>
            <a:ln w="6350">
              <a:solidFill>
                <a:srgbClr val="000000"/>
              </a:solidFill>
              <a:round/>
              <a:headEnd/>
              <a:tailEnd/>
            </a:ln>
          </p:spPr>
          <p:txBody>
            <a:bodyPr/>
            <a:lstStyle/>
            <a:p>
              <a:endParaRPr lang="en-US" sz="1200"/>
            </a:p>
          </p:txBody>
        </p:sp>
        <p:sp>
          <p:nvSpPr>
            <p:cNvPr id="113" name="Line 136"/>
            <p:cNvSpPr>
              <a:spLocks noChangeShapeType="1"/>
            </p:cNvSpPr>
            <p:nvPr/>
          </p:nvSpPr>
          <p:spPr bwMode="auto">
            <a:xfrm flipV="1">
              <a:off x="3482975" y="2876550"/>
              <a:ext cx="63500" cy="63500"/>
            </a:xfrm>
            <a:prstGeom prst="line">
              <a:avLst/>
            </a:prstGeom>
            <a:noFill/>
            <a:ln w="7938">
              <a:solidFill>
                <a:srgbClr val="000000"/>
              </a:solidFill>
              <a:round/>
              <a:headEnd/>
              <a:tailEnd/>
            </a:ln>
          </p:spPr>
          <p:txBody>
            <a:bodyPr/>
            <a:lstStyle/>
            <a:p>
              <a:endParaRPr lang="en-US" sz="1200"/>
            </a:p>
          </p:txBody>
        </p:sp>
        <p:sp>
          <p:nvSpPr>
            <p:cNvPr id="114" name="Freeform 137"/>
            <p:cNvSpPr>
              <a:spLocks/>
            </p:cNvSpPr>
            <p:nvPr/>
          </p:nvSpPr>
          <p:spPr bwMode="auto">
            <a:xfrm>
              <a:off x="3032125" y="2909888"/>
              <a:ext cx="71438" cy="52387"/>
            </a:xfrm>
            <a:custGeom>
              <a:avLst/>
              <a:gdLst>
                <a:gd name="T0" fmla="*/ 0 w 90"/>
                <a:gd name="T1" fmla="*/ 2147483647 h 65"/>
                <a:gd name="T2" fmla="*/ 2147483647 w 90"/>
                <a:gd name="T3" fmla="*/ 0 h 65"/>
                <a:gd name="T4" fmla="*/ 2147483647 w 90"/>
                <a:gd name="T5" fmla="*/ 2147483647 h 65"/>
                <a:gd name="T6" fmla="*/ 2147483647 w 90"/>
                <a:gd name="T7" fmla="*/ 2147483647 h 65"/>
                <a:gd name="T8" fmla="*/ 0 w 90"/>
                <a:gd name="T9" fmla="*/ 2147483647 h 65"/>
                <a:gd name="T10" fmla="*/ 0 60000 65536"/>
                <a:gd name="T11" fmla="*/ 0 60000 65536"/>
                <a:gd name="T12" fmla="*/ 0 60000 65536"/>
                <a:gd name="T13" fmla="*/ 0 60000 65536"/>
                <a:gd name="T14" fmla="*/ 0 60000 65536"/>
                <a:gd name="T15" fmla="*/ 0 w 90"/>
                <a:gd name="T16" fmla="*/ 0 h 65"/>
                <a:gd name="T17" fmla="*/ 90 w 90"/>
                <a:gd name="T18" fmla="*/ 65 h 65"/>
              </a:gdLst>
              <a:ahLst/>
              <a:cxnLst>
                <a:cxn ang="T10">
                  <a:pos x="T0" y="T1"/>
                </a:cxn>
                <a:cxn ang="T11">
                  <a:pos x="T2" y="T3"/>
                </a:cxn>
                <a:cxn ang="T12">
                  <a:pos x="T4" y="T5"/>
                </a:cxn>
                <a:cxn ang="T13">
                  <a:pos x="T6" y="T7"/>
                </a:cxn>
                <a:cxn ang="T14">
                  <a:pos x="T8" y="T9"/>
                </a:cxn>
              </a:cxnLst>
              <a:rect l="T15" t="T16" r="T17" b="T18"/>
              <a:pathLst>
                <a:path w="90" h="65">
                  <a:moveTo>
                    <a:pt x="0" y="34"/>
                  </a:moveTo>
                  <a:lnTo>
                    <a:pt x="90" y="0"/>
                  </a:lnTo>
                  <a:lnTo>
                    <a:pt x="44" y="34"/>
                  </a:lnTo>
                  <a:lnTo>
                    <a:pt x="90" y="65"/>
                  </a:lnTo>
                  <a:lnTo>
                    <a:pt x="0" y="34"/>
                  </a:lnTo>
                  <a:close/>
                </a:path>
              </a:pathLst>
            </a:custGeom>
            <a:solidFill>
              <a:srgbClr val="000000"/>
            </a:solidFill>
            <a:ln w="9525">
              <a:noFill/>
              <a:round/>
              <a:headEnd/>
              <a:tailEnd/>
            </a:ln>
          </p:spPr>
          <p:txBody>
            <a:bodyPr/>
            <a:lstStyle/>
            <a:p>
              <a:endParaRPr lang="en-US" sz="1200"/>
            </a:p>
          </p:txBody>
        </p:sp>
        <p:sp>
          <p:nvSpPr>
            <p:cNvPr id="115" name="Freeform 138"/>
            <p:cNvSpPr>
              <a:spLocks/>
            </p:cNvSpPr>
            <p:nvPr/>
          </p:nvSpPr>
          <p:spPr bwMode="auto">
            <a:xfrm>
              <a:off x="2538413" y="2852738"/>
              <a:ext cx="71437" cy="52387"/>
            </a:xfrm>
            <a:custGeom>
              <a:avLst/>
              <a:gdLst>
                <a:gd name="T0" fmla="*/ 0 w 90"/>
                <a:gd name="T1" fmla="*/ 2147483647 h 66"/>
                <a:gd name="T2" fmla="*/ 2147483647 w 90"/>
                <a:gd name="T3" fmla="*/ 0 h 66"/>
                <a:gd name="T4" fmla="*/ 2147483647 w 90"/>
                <a:gd name="T5" fmla="*/ 2147483647 h 66"/>
                <a:gd name="T6" fmla="*/ 2147483647 w 90"/>
                <a:gd name="T7" fmla="*/ 2147483647 h 66"/>
                <a:gd name="T8" fmla="*/ 0 w 90"/>
                <a:gd name="T9" fmla="*/ 2147483647 h 66"/>
                <a:gd name="T10" fmla="*/ 0 60000 65536"/>
                <a:gd name="T11" fmla="*/ 0 60000 65536"/>
                <a:gd name="T12" fmla="*/ 0 60000 65536"/>
                <a:gd name="T13" fmla="*/ 0 60000 65536"/>
                <a:gd name="T14" fmla="*/ 0 60000 65536"/>
                <a:gd name="T15" fmla="*/ 0 w 90"/>
                <a:gd name="T16" fmla="*/ 0 h 66"/>
                <a:gd name="T17" fmla="*/ 90 w 90"/>
                <a:gd name="T18" fmla="*/ 66 h 66"/>
              </a:gdLst>
              <a:ahLst/>
              <a:cxnLst>
                <a:cxn ang="T10">
                  <a:pos x="T0" y="T1"/>
                </a:cxn>
                <a:cxn ang="T11">
                  <a:pos x="T2" y="T3"/>
                </a:cxn>
                <a:cxn ang="T12">
                  <a:pos x="T4" y="T5"/>
                </a:cxn>
                <a:cxn ang="T13">
                  <a:pos x="T6" y="T7"/>
                </a:cxn>
                <a:cxn ang="T14">
                  <a:pos x="T8" y="T9"/>
                </a:cxn>
              </a:cxnLst>
              <a:rect l="T15" t="T16" r="T17" b="T18"/>
              <a:pathLst>
                <a:path w="90" h="66">
                  <a:moveTo>
                    <a:pt x="0" y="34"/>
                  </a:moveTo>
                  <a:lnTo>
                    <a:pt x="90" y="0"/>
                  </a:lnTo>
                  <a:lnTo>
                    <a:pt x="44" y="34"/>
                  </a:lnTo>
                  <a:lnTo>
                    <a:pt x="90" y="66"/>
                  </a:lnTo>
                  <a:lnTo>
                    <a:pt x="0" y="34"/>
                  </a:lnTo>
                  <a:close/>
                </a:path>
              </a:pathLst>
            </a:custGeom>
            <a:solidFill>
              <a:srgbClr val="000000"/>
            </a:solidFill>
            <a:ln w="9525">
              <a:noFill/>
              <a:round/>
              <a:headEnd/>
              <a:tailEnd/>
            </a:ln>
          </p:spPr>
          <p:txBody>
            <a:bodyPr/>
            <a:lstStyle/>
            <a:p>
              <a:endParaRPr lang="en-US" sz="1200"/>
            </a:p>
          </p:txBody>
        </p:sp>
        <p:sp>
          <p:nvSpPr>
            <p:cNvPr id="116" name="Line 139"/>
            <p:cNvSpPr>
              <a:spLocks noChangeShapeType="1"/>
            </p:cNvSpPr>
            <p:nvPr/>
          </p:nvSpPr>
          <p:spPr bwMode="auto">
            <a:xfrm flipH="1">
              <a:off x="2571750" y="2879725"/>
              <a:ext cx="227013" cy="1588"/>
            </a:xfrm>
            <a:prstGeom prst="line">
              <a:avLst/>
            </a:prstGeom>
            <a:noFill/>
            <a:ln w="6350">
              <a:solidFill>
                <a:srgbClr val="000000"/>
              </a:solidFill>
              <a:round/>
              <a:headEnd/>
              <a:tailEnd/>
            </a:ln>
          </p:spPr>
          <p:txBody>
            <a:bodyPr/>
            <a:lstStyle/>
            <a:p>
              <a:endParaRPr lang="en-US" sz="1200"/>
            </a:p>
          </p:txBody>
        </p:sp>
        <p:sp>
          <p:nvSpPr>
            <p:cNvPr id="117" name="Rectangle 140"/>
            <p:cNvSpPr>
              <a:spLocks noChangeArrowheads="1"/>
            </p:cNvSpPr>
            <p:nvPr/>
          </p:nvSpPr>
          <p:spPr bwMode="auto">
            <a:xfrm>
              <a:off x="4519613" y="2936875"/>
              <a:ext cx="1711325" cy="455613"/>
            </a:xfrm>
            <a:prstGeom prst="rect">
              <a:avLst/>
            </a:prstGeom>
            <a:solidFill>
              <a:schemeClr val="accent2">
                <a:lumMod val="60000"/>
                <a:lumOff val="40000"/>
              </a:schemeClr>
            </a:solidFill>
            <a:ln w="6350">
              <a:solidFill>
                <a:srgbClr val="000000"/>
              </a:solidFill>
              <a:miter lim="800000"/>
              <a:headEnd/>
              <a:tailEnd/>
            </a:ln>
          </p:spPr>
          <p:txBody>
            <a:bodyPr/>
            <a:lstStyle/>
            <a:p>
              <a:endParaRPr lang="en-US" sz="1200"/>
            </a:p>
          </p:txBody>
        </p:sp>
        <p:sp>
          <p:nvSpPr>
            <p:cNvPr id="118" name="Rectangle 141"/>
            <p:cNvSpPr>
              <a:spLocks noChangeArrowheads="1"/>
            </p:cNvSpPr>
            <p:nvPr/>
          </p:nvSpPr>
          <p:spPr bwMode="auto">
            <a:xfrm>
              <a:off x="4976813" y="2978150"/>
              <a:ext cx="785810" cy="260831"/>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latin typeface="AvantGarde" pitchFamily="34" charset="0"/>
                </a:rPr>
                <a:t>Register</a:t>
              </a:r>
              <a:endParaRPr lang="en-US" sz="1200"/>
            </a:p>
          </p:txBody>
        </p:sp>
        <p:sp>
          <p:nvSpPr>
            <p:cNvPr id="119" name="Rectangle 142"/>
            <p:cNvSpPr>
              <a:spLocks noChangeArrowheads="1"/>
            </p:cNvSpPr>
            <p:nvPr/>
          </p:nvSpPr>
          <p:spPr bwMode="auto">
            <a:xfrm>
              <a:off x="5138738" y="3143249"/>
              <a:ext cx="337481" cy="260831"/>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latin typeface="AvantGarde" pitchFamily="34" charset="0"/>
                </a:rPr>
                <a:t>File</a:t>
              </a:r>
              <a:endParaRPr lang="en-US" sz="1200"/>
            </a:p>
          </p:txBody>
        </p:sp>
        <p:sp>
          <p:nvSpPr>
            <p:cNvPr id="120" name="Rectangle 143"/>
            <p:cNvSpPr>
              <a:spLocks noChangeArrowheads="1"/>
            </p:cNvSpPr>
            <p:nvPr/>
          </p:nvSpPr>
          <p:spPr bwMode="auto">
            <a:xfrm>
              <a:off x="4633913" y="2987676"/>
              <a:ext cx="152728" cy="104332"/>
            </a:xfrm>
            <a:prstGeom prst="rect">
              <a:avLst/>
            </a:prstGeom>
            <a:noFill/>
            <a:ln w="9525">
              <a:noFill/>
              <a:miter lim="800000"/>
              <a:headEnd/>
              <a:tailEnd/>
            </a:ln>
          </p:spPr>
          <p:txBody>
            <a:bodyPr wrap="none" lIns="0" tIns="0" rIns="0" bIns="0">
              <a:spAutoFit/>
            </a:bodyPr>
            <a:lstStyle/>
            <a:p>
              <a:pPr algn="l" eaLnBrk="0" hangingPunct="0"/>
              <a:r>
                <a:rPr lang="en-US" sz="400">
                  <a:solidFill>
                    <a:srgbClr val="000000"/>
                  </a:solidFill>
                  <a:latin typeface="AvantGarde" pitchFamily="34" charset="0"/>
                </a:rPr>
                <a:t>RA1</a:t>
              </a:r>
              <a:endParaRPr lang="en-US" sz="1200"/>
            </a:p>
          </p:txBody>
        </p:sp>
        <p:sp>
          <p:nvSpPr>
            <p:cNvPr id="121" name="Rectangle 144"/>
            <p:cNvSpPr>
              <a:spLocks noChangeArrowheads="1"/>
            </p:cNvSpPr>
            <p:nvPr/>
          </p:nvSpPr>
          <p:spPr bwMode="auto">
            <a:xfrm>
              <a:off x="5661025" y="2987676"/>
              <a:ext cx="152728" cy="104332"/>
            </a:xfrm>
            <a:prstGeom prst="rect">
              <a:avLst/>
            </a:prstGeom>
            <a:noFill/>
            <a:ln w="9525">
              <a:noFill/>
              <a:miter lim="800000"/>
              <a:headEnd/>
              <a:tailEnd/>
            </a:ln>
          </p:spPr>
          <p:txBody>
            <a:bodyPr wrap="none" lIns="0" tIns="0" rIns="0" bIns="0">
              <a:spAutoFit/>
            </a:bodyPr>
            <a:lstStyle/>
            <a:p>
              <a:pPr algn="l" eaLnBrk="0" hangingPunct="0"/>
              <a:r>
                <a:rPr lang="en-US" sz="400">
                  <a:solidFill>
                    <a:srgbClr val="000000"/>
                  </a:solidFill>
                  <a:latin typeface="AvantGarde" pitchFamily="34" charset="0"/>
                </a:rPr>
                <a:t>RA2</a:t>
              </a:r>
              <a:endParaRPr lang="en-US" sz="1200"/>
            </a:p>
          </p:txBody>
        </p:sp>
        <p:sp>
          <p:nvSpPr>
            <p:cNvPr id="122" name="Rectangle 145"/>
            <p:cNvSpPr>
              <a:spLocks noChangeArrowheads="1"/>
            </p:cNvSpPr>
            <p:nvPr/>
          </p:nvSpPr>
          <p:spPr bwMode="auto">
            <a:xfrm>
              <a:off x="4633913" y="3271838"/>
              <a:ext cx="157654" cy="104332"/>
            </a:xfrm>
            <a:prstGeom prst="rect">
              <a:avLst/>
            </a:prstGeom>
            <a:noFill/>
            <a:ln w="9525">
              <a:noFill/>
              <a:miter lim="800000"/>
              <a:headEnd/>
              <a:tailEnd/>
            </a:ln>
          </p:spPr>
          <p:txBody>
            <a:bodyPr wrap="none" lIns="0" tIns="0" rIns="0" bIns="0">
              <a:spAutoFit/>
            </a:bodyPr>
            <a:lstStyle/>
            <a:p>
              <a:pPr algn="l" eaLnBrk="0" hangingPunct="0"/>
              <a:r>
                <a:rPr lang="en-US" sz="400">
                  <a:solidFill>
                    <a:srgbClr val="000000"/>
                  </a:solidFill>
                  <a:latin typeface="AvantGarde" pitchFamily="34" charset="0"/>
                </a:rPr>
                <a:t>RD1</a:t>
              </a:r>
              <a:endParaRPr lang="en-US" sz="1200"/>
            </a:p>
          </p:txBody>
        </p:sp>
        <p:sp>
          <p:nvSpPr>
            <p:cNvPr id="123" name="Rectangle 146"/>
            <p:cNvSpPr>
              <a:spLocks noChangeArrowheads="1"/>
            </p:cNvSpPr>
            <p:nvPr/>
          </p:nvSpPr>
          <p:spPr bwMode="auto">
            <a:xfrm>
              <a:off x="5661025" y="3271838"/>
              <a:ext cx="157654" cy="104332"/>
            </a:xfrm>
            <a:prstGeom prst="rect">
              <a:avLst/>
            </a:prstGeom>
            <a:noFill/>
            <a:ln w="9525">
              <a:noFill/>
              <a:miter lim="800000"/>
              <a:headEnd/>
              <a:tailEnd/>
            </a:ln>
          </p:spPr>
          <p:txBody>
            <a:bodyPr wrap="none" lIns="0" tIns="0" rIns="0" bIns="0">
              <a:spAutoFit/>
            </a:bodyPr>
            <a:lstStyle/>
            <a:p>
              <a:pPr algn="l" eaLnBrk="0" hangingPunct="0"/>
              <a:r>
                <a:rPr lang="en-US" sz="400">
                  <a:solidFill>
                    <a:srgbClr val="000000"/>
                  </a:solidFill>
                  <a:latin typeface="AvantGarde" pitchFamily="34" charset="0"/>
                </a:rPr>
                <a:t>RD2</a:t>
              </a:r>
              <a:endParaRPr lang="en-US" sz="1200"/>
            </a:p>
          </p:txBody>
        </p:sp>
        <p:sp>
          <p:nvSpPr>
            <p:cNvPr id="124" name="Freeform 147"/>
            <p:cNvSpPr>
              <a:spLocks/>
            </p:cNvSpPr>
            <p:nvPr/>
          </p:nvSpPr>
          <p:spPr bwMode="auto">
            <a:xfrm>
              <a:off x="5368925" y="3956050"/>
              <a:ext cx="455613" cy="114300"/>
            </a:xfrm>
            <a:custGeom>
              <a:avLst/>
              <a:gdLst>
                <a:gd name="T0" fmla="*/ 0 w 575"/>
                <a:gd name="T1" fmla="*/ 0 h 144"/>
                <a:gd name="T2" fmla="*/ 2147483647 w 575"/>
                <a:gd name="T3" fmla="*/ 0 h 144"/>
                <a:gd name="T4" fmla="*/ 2147483647 w 575"/>
                <a:gd name="T5" fmla="*/ 2147483647 h 144"/>
                <a:gd name="T6" fmla="*/ 2147483647 w 575"/>
                <a:gd name="T7" fmla="*/ 2147483647 h 144"/>
                <a:gd name="T8" fmla="*/ 0 w 575"/>
                <a:gd name="T9" fmla="*/ 0 h 144"/>
                <a:gd name="T10" fmla="*/ 0 60000 65536"/>
                <a:gd name="T11" fmla="*/ 0 60000 65536"/>
                <a:gd name="T12" fmla="*/ 0 60000 65536"/>
                <a:gd name="T13" fmla="*/ 0 60000 65536"/>
                <a:gd name="T14" fmla="*/ 0 60000 65536"/>
                <a:gd name="T15" fmla="*/ 0 w 575"/>
                <a:gd name="T16" fmla="*/ 0 h 144"/>
                <a:gd name="T17" fmla="*/ 575 w 575"/>
                <a:gd name="T18" fmla="*/ 144 h 144"/>
              </a:gdLst>
              <a:ahLst/>
              <a:cxnLst>
                <a:cxn ang="T10">
                  <a:pos x="T0" y="T1"/>
                </a:cxn>
                <a:cxn ang="T11">
                  <a:pos x="T2" y="T3"/>
                </a:cxn>
                <a:cxn ang="T12">
                  <a:pos x="T4" y="T5"/>
                </a:cxn>
                <a:cxn ang="T13">
                  <a:pos x="T6" y="T7"/>
                </a:cxn>
                <a:cxn ang="T14">
                  <a:pos x="T8" y="T9"/>
                </a:cxn>
              </a:cxnLst>
              <a:rect l="T15" t="T16" r="T17" b="T18"/>
              <a:pathLst>
                <a:path w="575" h="144">
                  <a:moveTo>
                    <a:pt x="0" y="0"/>
                  </a:moveTo>
                  <a:lnTo>
                    <a:pt x="575" y="0"/>
                  </a:lnTo>
                  <a:lnTo>
                    <a:pt x="503" y="144"/>
                  </a:lnTo>
                  <a:lnTo>
                    <a:pt x="72" y="144"/>
                  </a:lnTo>
                  <a:lnTo>
                    <a:pt x="0" y="0"/>
                  </a:lnTo>
                  <a:close/>
                </a:path>
              </a:pathLst>
            </a:custGeom>
            <a:solidFill>
              <a:srgbClr val="FFFFFF"/>
            </a:solidFill>
            <a:ln w="9525">
              <a:noFill/>
              <a:round/>
              <a:headEnd/>
              <a:tailEnd/>
            </a:ln>
          </p:spPr>
          <p:txBody>
            <a:bodyPr/>
            <a:lstStyle/>
            <a:p>
              <a:endParaRPr lang="en-US" sz="1200"/>
            </a:p>
          </p:txBody>
        </p:sp>
        <p:sp>
          <p:nvSpPr>
            <p:cNvPr id="125" name="Freeform 148"/>
            <p:cNvSpPr>
              <a:spLocks/>
            </p:cNvSpPr>
            <p:nvPr/>
          </p:nvSpPr>
          <p:spPr bwMode="auto">
            <a:xfrm>
              <a:off x="5375275" y="3962400"/>
              <a:ext cx="455613" cy="114300"/>
            </a:xfrm>
            <a:custGeom>
              <a:avLst/>
              <a:gdLst>
                <a:gd name="T0" fmla="*/ 0 w 575"/>
                <a:gd name="T1" fmla="*/ 0 h 144"/>
                <a:gd name="T2" fmla="*/ 2147483647 w 575"/>
                <a:gd name="T3" fmla="*/ 0 h 144"/>
                <a:gd name="T4" fmla="*/ 2147483647 w 575"/>
                <a:gd name="T5" fmla="*/ 2147483647 h 144"/>
                <a:gd name="T6" fmla="*/ 2147483647 w 575"/>
                <a:gd name="T7" fmla="*/ 2147483647 h 144"/>
                <a:gd name="T8" fmla="*/ 0 w 575"/>
                <a:gd name="T9" fmla="*/ 0 h 144"/>
                <a:gd name="T10" fmla="*/ 0 60000 65536"/>
                <a:gd name="T11" fmla="*/ 0 60000 65536"/>
                <a:gd name="T12" fmla="*/ 0 60000 65536"/>
                <a:gd name="T13" fmla="*/ 0 60000 65536"/>
                <a:gd name="T14" fmla="*/ 0 60000 65536"/>
                <a:gd name="T15" fmla="*/ 0 w 575"/>
                <a:gd name="T16" fmla="*/ 0 h 144"/>
                <a:gd name="T17" fmla="*/ 575 w 575"/>
                <a:gd name="T18" fmla="*/ 144 h 144"/>
              </a:gdLst>
              <a:ahLst/>
              <a:cxnLst>
                <a:cxn ang="T10">
                  <a:pos x="T0" y="T1"/>
                </a:cxn>
                <a:cxn ang="T11">
                  <a:pos x="T2" y="T3"/>
                </a:cxn>
                <a:cxn ang="T12">
                  <a:pos x="T4" y="T5"/>
                </a:cxn>
                <a:cxn ang="T13">
                  <a:pos x="T6" y="T7"/>
                </a:cxn>
                <a:cxn ang="T14">
                  <a:pos x="T8" y="T9"/>
                </a:cxn>
              </a:cxnLst>
              <a:rect l="T15" t="T16" r="T17" b="T18"/>
              <a:pathLst>
                <a:path w="575" h="144">
                  <a:moveTo>
                    <a:pt x="0" y="0"/>
                  </a:moveTo>
                  <a:lnTo>
                    <a:pt x="575" y="0"/>
                  </a:lnTo>
                  <a:lnTo>
                    <a:pt x="503" y="144"/>
                  </a:lnTo>
                  <a:lnTo>
                    <a:pt x="72" y="144"/>
                  </a:lnTo>
                  <a:lnTo>
                    <a:pt x="0" y="0"/>
                  </a:lnTo>
                  <a:close/>
                </a:path>
              </a:pathLst>
            </a:custGeom>
            <a:solidFill>
              <a:srgbClr val="CCFFFF"/>
            </a:solidFill>
            <a:ln w="12700">
              <a:solidFill>
                <a:srgbClr val="000000"/>
              </a:solidFill>
              <a:round/>
              <a:headEnd/>
              <a:tailEnd/>
            </a:ln>
          </p:spPr>
          <p:txBody>
            <a:bodyPr/>
            <a:lstStyle/>
            <a:p>
              <a:endParaRPr lang="en-US" sz="1200"/>
            </a:p>
          </p:txBody>
        </p:sp>
        <p:grpSp>
          <p:nvGrpSpPr>
            <p:cNvPr id="126" name="Group 149"/>
            <p:cNvGrpSpPr>
              <a:grpSpLocks/>
            </p:cNvGrpSpPr>
            <p:nvPr/>
          </p:nvGrpSpPr>
          <p:grpSpPr bwMode="auto">
            <a:xfrm>
              <a:off x="5811846" y="3978292"/>
              <a:ext cx="373063" cy="104776"/>
              <a:chOff x="3803" y="2278"/>
              <a:chExt cx="235" cy="66"/>
            </a:xfrm>
          </p:grpSpPr>
          <p:sp>
            <p:nvSpPr>
              <p:cNvPr id="278" name="Rectangle 150"/>
              <p:cNvSpPr>
                <a:spLocks noChangeArrowheads="1"/>
              </p:cNvSpPr>
              <p:nvPr/>
            </p:nvSpPr>
            <p:spPr bwMode="auto">
              <a:xfrm>
                <a:off x="3912" y="2278"/>
                <a:ext cx="126" cy="66"/>
              </a:xfrm>
              <a:prstGeom prst="rect">
                <a:avLst/>
              </a:prstGeom>
              <a:noFill/>
              <a:ln w="9525">
                <a:noFill/>
                <a:miter lim="800000"/>
                <a:headEnd/>
                <a:tailEnd/>
              </a:ln>
            </p:spPr>
            <p:txBody>
              <a:bodyPr wrap="none" lIns="0" tIns="0" rIns="0" bIns="0">
                <a:spAutoFit/>
              </a:bodyPr>
              <a:lstStyle/>
              <a:p>
                <a:pPr algn="l" eaLnBrk="0" hangingPunct="0"/>
                <a:r>
                  <a:rPr lang="en-US" sz="400">
                    <a:solidFill>
                      <a:srgbClr val="000000"/>
                    </a:solidFill>
                    <a:latin typeface="Helvetica" pitchFamily="-84" charset="0"/>
                  </a:rPr>
                  <a:t>BSEL</a:t>
                </a:r>
                <a:endParaRPr lang="en-US" sz="1200"/>
              </a:p>
            </p:txBody>
          </p:sp>
          <p:sp>
            <p:nvSpPr>
              <p:cNvPr id="279" name="Freeform 151"/>
              <p:cNvSpPr>
                <a:spLocks/>
              </p:cNvSpPr>
              <p:nvPr/>
            </p:nvSpPr>
            <p:spPr bwMode="auto">
              <a:xfrm>
                <a:off x="3803" y="2287"/>
                <a:ext cx="45" cy="33"/>
              </a:xfrm>
              <a:custGeom>
                <a:avLst/>
                <a:gdLst>
                  <a:gd name="T0" fmla="*/ 0 w 90"/>
                  <a:gd name="T1" fmla="*/ 1 h 66"/>
                  <a:gd name="T2" fmla="*/ 1 w 90"/>
                  <a:gd name="T3" fmla="*/ 0 h 66"/>
                  <a:gd name="T4" fmla="*/ 1 w 90"/>
                  <a:gd name="T5" fmla="*/ 1 h 66"/>
                  <a:gd name="T6" fmla="*/ 1 w 90"/>
                  <a:gd name="T7" fmla="*/ 1 h 66"/>
                  <a:gd name="T8" fmla="*/ 0 w 90"/>
                  <a:gd name="T9" fmla="*/ 1 h 66"/>
                  <a:gd name="T10" fmla="*/ 0 60000 65536"/>
                  <a:gd name="T11" fmla="*/ 0 60000 65536"/>
                  <a:gd name="T12" fmla="*/ 0 60000 65536"/>
                  <a:gd name="T13" fmla="*/ 0 60000 65536"/>
                  <a:gd name="T14" fmla="*/ 0 60000 65536"/>
                  <a:gd name="T15" fmla="*/ 0 w 90"/>
                  <a:gd name="T16" fmla="*/ 0 h 66"/>
                  <a:gd name="T17" fmla="*/ 90 w 90"/>
                  <a:gd name="T18" fmla="*/ 66 h 66"/>
                </a:gdLst>
                <a:ahLst/>
                <a:cxnLst>
                  <a:cxn ang="T10">
                    <a:pos x="T0" y="T1"/>
                  </a:cxn>
                  <a:cxn ang="T11">
                    <a:pos x="T2" y="T3"/>
                  </a:cxn>
                  <a:cxn ang="T12">
                    <a:pos x="T4" y="T5"/>
                  </a:cxn>
                  <a:cxn ang="T13">
                    <a:pos x="T6" y="T7"/>
                  </a:cxn>
                  <a:cxn ang="T14">
                    <a:pos x="T8" y="T9"/>
                  </a:cxn>
                </a:cxnLst>
                <a:rect l="T15" t="T16" r="T17" b="T18"/>
                <a:pathLst>
                  <a:path w="90" h="66">
                    <a:moveTo>
                      <a:pt x="0" y="34"/>
                    </a:moveTo>
                    <a:lnTo>
                      <a:pt x="90" y="0"/>
                    </a:lnTo>
                    <a:lnTo>
                      <a:pt x="44" y="34"/>
                    </a:lnTo>
                    <a:lnTo>
                      <a:pt x="90" y="66"/>
                    </a:lnTo>
                    <a:lnTo>
                      <a:pt x="0" y="34"/>
                    </a:lnTo>
                    <a:close/>
                  </a:path>
                </a:pathLst>
              </a:custGeom>
              <a:solidFill>
                <a:srgbClr val="000000"/>
              </a:solidFill>
              <a:ln w="9525">
                <a:noFill/>
                <a:round/>
                <a:headEnd/>
                <a:tailEnd/>
              </a:ln>
            </p:spPr>
            <p:txBody>
              <a:bodyPr/>
              <a:lstStyle/>
              <a:p>
                <a:endParaRPr lang="en-US" sz="1200"/>
              </a:p>
            </p:txBody>
          </p:sp>
          <p:sp>
            <p:nvSpPr>
              <p:cNvPr id="280" name="Line 152"/>
              <p:cNvSpPr>
                <a:spLocks noChangeShapeType="1"/>
              </p:cNvSpPr>
              <p:nvPr/>
            </p:nvSpPr>
            <p:spPr bwMode="auto">
              <a:xfrm>
                <a:off x="3824" y="2304"/>
                <a:ext cx="71" cy="1"/>
              </a:xfrm>
              <a:prstGeom prst="line">
                <a:avLst/>
              </a:prstGeom>
              <a:noFill/>
              <a:ln w="6350">
                <a:solidFill>
                  <a:srgbClr val="000000"/>
                </a:solidFill>
                <a:round/>
                <a:headEnd/>
                <a:tailEnd/>
              </a:ln>
            </p:spPr>
            <p:txBody>
              <a:bodyPr/>
              <a:lstStyle/>
              <a:p>
                <a:endParaRPr lang="en-US" sz="1200"/>
              </a:p>
            </p:txBody>
          </p:sp>
        </p:grpSp>
        <p:grpSp>
          <p:nvGrpSpPr>
            <p:cNvPr id="127" name="Group 153"/>
            <p:cNvGrpSpPr>
              <a:grpSpLocks/>
            </p:cNvGrpSpPr>
            <p:nvPr/>
          </p:nvGrpSpPr>
          <p:grpSpPr bwMode="auto">
            <a:xfrm>
              <a:off x="5461012" y="3983061"/>
              <a:ext cx="260351" cy="77788"/>
              <a:chOff x="3582" y="2281"/>
              <a:chExt cx="164" cy="49"/>
            </a:xfrm>
          </p:grpSpPr>
          <p:sp>
            <p:nvSpPr>
              <p:cNvPr id="276" name="Rectangle 154"/>
              <p:cNvSpPr>
                <a:spLocks noChangeArrowheads="1"/>
              </p:cNvSpPr>
              <p:nvPr/>
            </p:nvSpPr>
            <p:spPr bwMode="auto">
              <a:xfrm>
                <a:off x="3726" y="2281"/>
                <a:ext cx="20" cy="49"/>
              </a:xfrm>
              <a:prstGeom prst="rect">
                <a:avLst/>
              </a:prstGeom>
              <a:noFill/>
              <a:ln w="9525">
                <a:noFill/>
                <a:miter lim="800000"/>
                <a:headEnd/>
                <a:tailEnd/>
              </a:ln>
            </p:spPr>
            <p:txBody>
              <a:bodyPr wrap="none" lIns="0" tIns="0" rIns="0" bIns="0">
                <a:spAutoFit/>
              </a:bodyPr>
              <a:lstStyle/>
              <a:p>
                <a:pPr algn="l" eaLnBrk="0" hangingPunct="0"/>
                <a:r>
                  <a:rPr lang="en-US" sz="300">
                    <a:solidFill>
                      <a:srgbClr val="000000"/>
                    </a:solidFill>
                    <a:latin typeface="Helvetica" pitchFamily="-84" charset="0"/>
                  </a:rPr>
                  <a:t>0</a:t>
                </a:r>
                <a:endParaRPr lang="en-US" sz="1200"/>
              </a:p>
            </p:txBody>
          </p:sp>
          <p:sp>
            <p:nvSpPr>
              <p:cNvPr id="277" name="Rectangle 155"/>
              <p:cNvSpPr>
                <a:spLocks noChangeArrowheads="1"/>
              </p:cNvSpPr>
              <p:nvPr/>
            </p:nvSpPr>
            <p:spPr bwMode="auto">
              <a:xfrm>
                <a:off x="3582" y="2281"/>
                <a:ext cx="20" cy="49"/>
              </a:xfrm>
              <a:prstGeom prst="rect">
                <a:avLst/>
              </a:prstGeom>
              <a:noFill/>
              <a:ln w="9525">
                <a:noFill/>
                <a:miter lim="800000"/>
                <a:headEnd/>
                <a:tailEnd/>
              </a:ln>
            </p:spPr>
            <p:txBody>
              <a:bodyPr wrap="none" lIns="0" tIns="0" rIns="0" bIns="0">
                <a:spAutoFit/>
              </a:bodyPr>
              <a:lstStyle/>
              <a:p>
                <a:pPr algn="l" eaLnBrk="0" hangingPunct="0"/>
                <a:r>
                  <a:rPr lang="en-US" sz="300">
                    <a:solidFill>
                      <a:srgbClr val="000000"/>
                    </a:solidFill>
                    <a:latin typeface="Helvetica" pitchFamily="-84" charset="0"/>
                  </a:rPr>
                  <a:t>1</a:t>
                </a:r>
                <a:endParaRPr lang="en-US" sz="1200"/>
              </a:p>
            </p:txBody>
          </p:sp>
        </p:grpSp>
        <p:sp>
          <p:nvSpPr>
            <p:cNvPr id="128" name="Rectangle 156"/>
            <p:cNvSpPr>
              <a:spLocks noChangeArrowheads="1"/>
            </p:cNvSpPr>
            <p:nvPr/>
          </p:nvSpPr>
          <p:spPr bwMode="auto">
            <a:xfrm>
              <a:off x="3665538" y="3505200"/>
              <a:ext cx="906462" cy="156499"/>
            </a:xfrm>
            <a:prstGeom prst="rect">
              <a:avLst/>
            </a:prstGeom>
            <a:noFill/>
            <a:ln w="9525">
              <a:noFill/>
              <a:miter lim="800000"/>
              <a:headEnd/>
              <a:tailEnd/>
            </a:ln>
          </p:spPr>
          <p:txBody>
            <a:bodyPr lIns="0" tIns="0" rIns="0" bIns="0">
              <a:spAutoFit/>
            </a:bodyPr>
            <a:lstStyle/>
            <a:p>
              <a:pPr algn="l" eaLnBrk="0" hangingPunct="0"/>
              <a:r>
                <a:rPr lang="en-US" sz="600">
                  <a:solidFill>
                    <a:srgbClr val="000000"/>
                  </a:solidFill>
                  <a:latin typeface="AvantGarde" pitchFamily="34" charset="0"/>
                </a:rPr>
                <a:t>C: SXT(&lt;15:0&gt;)</a:t>
              </a:r>
              <a:endParaRPr lang="en-US" sz="600"/>
            </a:p>
          </p:txBody>
        </p:sp>
        <p:sp>
          <p:nvSpPr>
            <p:cNvPr id="129" name="Line 157"/>
            <p:cNvSpPr>
              <a:spLocks noChangeShapeType="1"/>
            </p:cNvSpPr>
            <p:nvPr/>
          </p:nvSpPr>
          <p:spPr bwMode="auto">
            <a:xfrm>
              <a:off x="3549650" y="3532188"/>
              <a:ext cx="88900" cy="88900"/>
            </a:xfrm>
            <a:prstGeom prst="line">
              <a:avLst/>
            </a:prstGeom>
            <a:noFill/>
            <a:ln w="7938">
              <a:solidFill>
                <a:srgbClr val="000000"/>
              </a:solidFill>
              <a:round/>
              <a:headEnd/>
              <a:tailEnd/>
            </a:ln>
          </p:spPr>
          <p:txBody>
            <a:bodyPr/>
            <a:lstStyle/>
            <a:p>
              <a:endParaRPr lang="en-US" sz="1200"/>
            </a:p>
          </p:txBody>
        </p:sp>
        <p:sp>
          <p:nvSpPr>
            <p:cNvPr id="130" name="Line 158"/>
            <p:cNvSpPr>
              <a:spLocks noChangeShapeType="1"/>
            </p:cNvSpPr>
            <p:nvPr/>
          </p:nvSpPr>
          <p:spPr bwMode="auto">
            <a:xfrm>
              <a:off x="3632200" y="3617913"/>
              <a:ext cx="1830388" cy="1587"/>
            </a:xfrm>
            <a:prstGeom prst="line">
              <a:avLst/>
            </a:prstGeom>
            <a:noFill/>
            <a:ln w="6350">
              <a:solidFill>
                <a:srgbClr val="000000"/>
              </a:solidFill>
              <a:round/>
              <a:headEnd/>
              <a:tailEnd/>
            </a:ln>
          </p:spPr>
          <p:txBody>
            <a:bodyPr/>
            <a:lstStyle/>
            <a:p>
              <a:endParaRPr lang="en-US" sz="1200"/>
            </a:p>
          </p:txBody>
        </p:sp>
        <p:sp>
          <p:nvSpPr>
            <p:cNvPr id="131" name="Line 159"/>
            <p:cNvSpPr>
              <a:spLocks noChangeShapeType="1"/>
            </p:cNvSpPr>
            <p:nvPr/>
          </p:nvSpPr>
          <p:spPr bwMode="auto">
            <a:xfrm>
              <a:off x="5459413" y="3614738"/>
              <a:ext cx="1587" cy="317500"/>
            </a:xfrm>
            <a:prstGeom prst="line">
              <a:avLst/>
            </a:prstGeom>
            <a:noFill/>
            <a:ln w="6350">
              <a:solidFill>
                <a:srgbClr val="000000"/>
              </a:solidFill>
              <a:round/>
              <a:headEnd/>
              <a:tailEnd/>
            </a:ln>
          </p:spPr>
          <p:txBody>
            <a:bodyPr/>
            <a:lstStyle/>
            <a:p>
              <a:endParaRPr lang="en-US" sz="1200"/>
            </a:p>
          </p:txBody>
        </p:sp>
        <p:sp>
          <p:nvSpPr>
            <p:cNvPr id="132" name="Freeform 160"/>
            <p:cNvSpPr>
              <a:spLocks/>
            </p:cNvSpPr>
            <p:nvPr/>
          </p:nvSpPr>
          <p:spPr bwMode="auto">
            <a:xfrm>
              <a:off x="5432425" y="3892550"/>
              <a:ext cx="52388" cy="73025"/>
            </a:xfrm>
            <a:custGeom>
              <a:avLst/>
              <a:gdLst>
                <a:gd name="T0" fmla="*/ 2147483647 w 66"/>
                <a:gd name="T1" fmla="*/ 2147483647 h 92"/>
                <a:gd name="T2" fmla="*/ 0 w 66"/>
                <a:gd name="T3" fmla="*/ 0 h 92"/>
                <a:gd name="T4" fmla="*/ 2147483647 w 66"/>
                <a:gd name="T5" fmla="*/ 2147483647 h 92"/>
                <a:gd name="T6" fmla="*/ 2147483647 w 66"/>
                <a:gd name="T7" fmla="*/ 0 h 92"/>
                <a:gd name="T8" fmla="*/ 2147483647 w 66"/>
                <a:gd name="T9" fmla="*/ 2147483647 h 92"/>
                <a:gd name="T10" fmla="*/ 0 60000 65536"/>
                <a:gd name="T11" fmla="*/ 0 60000 65536"/>
                <a:gd name="T12" fmla="*/ 0 60000 65536"/>
                <a:gd name="T13" fmla="*/ 0 60000 65536"/>
                <a:gd name="T14" fmla="*/ 0 60000 65536"/>
                <a:gd name="T15" fmla="*/ 0 w 66"/>
                <a:gd name="T16" fmla="*/ 0 h 92"/>
                <a:gd name="T17" fmla="*/ 66 w 66"/>
                <a:gd name="T18" fmla="*/ 92 h 92"/>
              </a:gdLst>
              <a:ahLst/>
              <a:cxnLst>
                <a:cxn ang="T10">
                  <a:pos x="T0" y="T1"/>
                </a:cxn>
                <a:cxn ang="T11">
                  <a:pos x="T2" y="T3"/>
                </a:cxn>
                <a:cxn ang="T12">
                  <a:pos x="T4" y="T5"/>
                </a:cxn>
                <a:cxn ang="T13">
                  <a:pos x="T6" y="T7"/>
                </a:cxn>
                <a:cxn ang="T14">
                  <a:pos x="T8" y="T9"/>
                </a:cxn>
              </a:cxnLst>
              <a:rect l="T15" t="T16" r="T17" b="T18"/>
              <a:pathLst>
                <a:path w="66" h="92">
                  <a:moveTo>
                    <a:pt x="34" y="92"/>
                  </a:moveTo>
                  <a:lnTo>
                    <a:pt x="0" y="0"/>
                  </a:lnTo>
                  <a:lnTo>
                    <a:pt x="34" y="46"/>
                  </a:lnTo>
                  <a:lnTo>
                    <a:pt x="66" y="0"/>
                  </a:lnTo>
                  <a:lnTo>
                    <a:pt x="34" y="92"/>
                  </a:lnTo>
                  <a:close/>
                </a:path>
              </a:pathLst>
            </a:custGeom>
            <a:solidFill>
              <a:srgbClr val="000000"/>
            </a:solidFill>
            <a:ln w="9525">
              <a:noFill/>
              <a:round/>
              <a:headEnd/>
              <a:tailEnd/>
            </a:ln>
          </p:spPr>
          <p:txBody>
            <a:bodyPr/>
            <a:lstStyle/>
            <a:p>
              <a:endParaRPr lang="en-US" sz="1200"/>
            </a:p>
          </p:txBody>
        </p:sp>
        <p:sp>
          <p:nvSpPr>
            <p:cNvPr id="133" name="Freeform 161"/>
            <p:cNvSpPr>
              <a:spLocks/>
            </p:cNvSpPr>
            <p:nvPr/>
          </p:nvSpPr>
          <p:spPr bwMode="auto">
            <a:xfrm>
              <a:off x="5575300" y="4573588"/>
              <a:ext cx="52388" cy="73025"/>
            </a:xfrm>
            <a:custGeom>
              <a:avLst/>
              <a:gdLst>
                <a:gd name="T0" fmla="*/ 2147483647 w 65"/>
                <a:gd name="T1" fmla="*/ 2147483647 h 92"/>
                <a:gd name="T2" fmla="*/ 0 w 65"/>
                <a:gd name="T3" fmla="*/ 0 h 92"/>
                <a:gd name="T4" fmla="*/ 2147483647 w 65"/>
                <a:gd name="T5" fmla="*/ 2147483647 h 92"/>
                <a:gd name="T6" fmla="*/ 2147483647 w 65"/>
                <a:gd name="T7" fmla="*/ 0 h 92"/>
                <a:gd name="T8" fmla="*/ 2147483647 w 65"/>
                <a:gd name="T9" fmla="*/ 2147483647 h 92"/>
                <a:gd name="T10" fmla="*/ 0 60000 65536"/>
                <a:gd name="T11" fmla="*/ 0 60000 65536"/>
                <a:gd name="T12" fmla="*/ 0 60000 65536"/>
                <a:gd name="T13" fmla="*/ 0 60000 65536"/>
                <a:gd name="T14" fmla="*/ 0 60000 65536"/>
                <a:gd name="T15" fmla="*/ 0 w 65"/>
                <a:gd name="T16" fmla="*/ 0 h 92"/>
                <a:gd name="T17" fmla="*/ 65 w 65"/>
                <a:gd name="T18" fmla="*/ 92 h 92"/>
              </a:gdLst>
              <a:ahLst/>
              <a:cxnLst>
                <a:cxn ang="T10">
                  <a:pos x="T0" y="T1"/>
                </a:cxn>
                <a:cxn ang="T11">
                  <a:pos x="T2" y="T3"/>
                </a:cxn>
                <a:cxn ang="T12">
                  <a:pos x="T4" y="T5"/>
                </a:cxn>
                <a:cxn ang="T13">
                  <a:pos x="T6" y="T7"/>
                </a:cxn>
                <a:cxn ang="T14">
                  <a:pos x="T8" y="T9"/>
                </a:cxn>
              </a:cxnLst>
              <a:rect l="T15" t="T16" r="T17" b="T18"/>
              <a:pathLst>
                <a:path w="65" h="92">
                  <a:moveTo>
                    <a:pt x="34" y="92"/>
                  </a:moveTo>
                  <a:lnTo>
                    <a:pt x="0" y="0"/>
                  </a:lnTo>
                  <a:lnTo>
                    <a:pt x="34" y="46"/>
                  </a:lnTo>
                  <a:lnTo>
                    <a:pt x="65" y="0"/>
                  </a:lnTo>
                  <a:lnTo>
                    <a:pt x="34" y="92"/>
                  </a:lnTo>
                  <a:close/>
                </a:path>
              </a:pathLst>
            </a:custGeom>
            <a:solidFill>
              <a:srgbClr val="000000"/>
            </a:solidFill>
            <a:ln w="9525">
              <a:noFill/>
              <a:round/>
              <a:headEnd/>
              <a:tailEnd/>
            </a:ln>
          </p:spPr>
          <p:txBody>
            <a:bodyPr/>
            <a:lstStyle/>
            <a:p>
              <a:endParaRPr lang="en-US" sz="1200"/>
            </a:p>
          </p:txBody>
        </p:sp>
        <p:sp>
          <p:nvSpPr>
            <p:cNvPr id="134" name="Line 162"/>
            <p:cNvSpPr>
              <a:spLocks noChangeShapeType="1"/>
            </p:cNvSpPr>
            <p:nvPr/>
          </p:nvSpPr>
          <p:spPr bwMode="auto">
            <a:xfrm flipV="1">
              <a:off x="5602288" y="4073525"/>
              <a:ext cx="1587" cy="539750"/>
            </a:xfrm>
            <a:prstGeom prst="line">
              <a:avLst/>
            </a:prstGeom>
            <a:noFill/>
            <a:ln w="6350">
              <a:solidFill>
                <a:srgbClr val="000000"/>
              </a:solidFill>
              <a:round/>
              <a:headEnd/>
              <a:tailEnd/>
            </a:ln>
          </p:spPr>
          <p:txBody>
            <a:bodyPr/>
            <a:lstStyle/>
            <a:p>
              <a:endParaRPr lang="en-US" sz="1200"/>
            </a:p>
          </p:txBody>
        </p:sp>
        <p:sp>
          <p:nvSpPr>
            <p:cNvPr id="135" name="Freeform 163"/>
            <p:cNvSpPr>
              <a:spLocks/>
            </p:cNvSpPr>
            <p:nvPr/>
          </p:nvSpPr>
          <p:spPr bwMode="auto">
            <a:xfrm>
              <a:off x="5689600" y="3889375"/>
              <a:ext cx="52388" cy="73025"/>
            </a:xfrm>
            <a:custGeom>
              <a:avLst/>
              <a:gdLst>
                <a:gd name="T0" fmla="*/ 2147483647 w 66"/>
                <a:gd name="T1" fmla="*/ 2147483647 h 92"/>
                <a:gd name="T2" fmla="*/ 0 w 66"/>
                <a:gd name="T3" fmla="*/ 0 h 92"/>
                <a:gd name="T4" fmla="*/ 2147483647 w 66"/>
                <a:gd name="T5" fmla="*/ 2147483647 h 92"/>
                <a:gd name="T6" fmla="*/ 2147483647 w 66"/>
                <a:gd name="T7" fmla="*/ 0 h 92"/>
                <a:gd name="T8" fmla="*/ 2147483647 w 66"/>
                <a:gd name="T9" fmla="*/ 2147483647 h 92"/>
                <a:gd name="T10" fmla="*/ 0 60000 65536"/>
                <a:gd name="T11" fmla="*/ 0 60000 65536"/>
                <a:gd name="T12" fmla="*/ 0 60000 65536"/>
                <a:gd name="T13" fmla="*/ 0 60000 65536"/>
                <a:gd name="T14" fmla="*/ 0 60000 65536"/>
                <a:gd name="T15" fmla="*/ 0 w 66"/>
                <a:gd name="T16" fmla="*/ 0 h 92"/>
                <a:gd name="T17" fmla="*/ 66 w 66"/>
                <a:gd name="T18" fmla="*/ 92 h 92"/>
              </a:gdLst>
              <a:ahLst/>
              <a:cxnLst>
                <a:cxn ang="T10">
                  <a:pos x="T0" y="T1"/>
                </a:cxn>
                <a:cxn ang="T11">
                  <a:pos x="T2" y="T3"/>
                </a:cxn>
                <a:cxn ang="T12">
                  <a:pos x="T4" y="T5"/>
                </a:cxn>
                <a:cxn ang="T13">
                  <a:pos x="T6" y="T7"/>
                </a:cxn>
                <a:cxn ang="T14">
                  <a:pos x="T8" y="T9"/>
                </a:cxn>
              </a:cxnLst>
              <a:rect l="T15" t="T16" r="T17" b="T18"/>
              <a:pathLst>
                <a:path w="66" h="92">
                  <a:moveTo>
                    <a:pt x="34" y="92"/>
                  </a:moveTo>
                  <a:lnTo>
                    <a:pt x="0" y="0"/>
                  </a:lnTo>
                  <a:lnTo>
                    <a:pt x="34" y="46"/>
                  </a:lnTo>
                  <a:lnTo>
                    <a:pt x="66" y="0"/>
                  </a:lnTo>
                  <a:lnTo>
                    <a:pt x="34" y="92"/>
                  </a:lnTo>
                  <a:close/>
                </a:path>
              </a:pathLst>
            </a:custGeom>
            <a:solidFill>
              <a:srgbClr val="000000"/>
            </a:solidFill>
            <a:ln w="9525">
              <a:noFill/>
              <a:round/>
              <a:headEnd/>
              <a:tailEnd/>
            </a:ln>
          </p:spPr>
          <p:txBody>
            <a:bodyPr/>
            <a:lstStyle/>
            <a:p>
              <a:endParaRPr lang="en-US" sz="1200"/>
            </a:p>
          </p:txBody>
        </p:sp>
        <p:sp>
          <p:nvSpPr>
            <p:cNvPr id="136" name="Line 164"/>
            <p:cNvSpPr>
              <a:spLocks noChangeShapeType="1"/>
            </p:cNvSpPr>
            <p:nvPr/>
          </p:nvSpPr>
          <p:spPr bwMode="auto">
            <a:xfrm flipV="1">
              <a:off x="5716588" y="3389313"/>
              <a:ext cx="1587" cy="539750"/>
            </a:xfrm>
            <a:prstGeom prst="line">
              <a:avLst/>
            </a:prstGeom>
            <a:noFill/>
            <a:ln w="6350">
              <a:solidFill>
                <a:srgbClr val="000000"/>
              </a:solidFill>
              <a:round/>
              <a:headEnd/>
              <a:tailEnd/>
            </a:ln>
          </p:spPr>
          <p:txBody>
            <a:bodyPr/>
            <a:lstStyle/>
            <a:p>
              <a:endParaRPr lang="en-US" sz="1200"/>
            </a:p>
          </p:txBody>
        </p:sp>
        <p:grpSp>
          <p:nvGrpSpPr>
            <p:cNvPr id="137" name="Group 309"/>
            <p:cNvGrpSpPr>
              <a:grpSpLocks/>
            </p:cNvGrpSpPr>
            <p:nvPr/>
          </p:nvGrpSpPr>
          <p:grpSpPr bwMode="auto">
            <a:xfrm>
              <a:off x="3978275" y="3389313"/>
              <a:ext cx="711200" cy="114300"/>
              <a:chOff x="2506" y="2135"/>
              <a:chExt cx="448" cy="72"/>
            </a:xfrm>
          </p:grpSpPr>
          <p:sp>
            <p:nvSpPr>
              <p:cNvPr id="265" name="Line 166"/>
              <p:cNvSpPr>
                <a:spLocks noChangeShapeType="1"/>
              </p:cNvSpPr>
              <p:nvPr/>
            </p:nvSpPr>
            <p:spPr bwMode="auto">
              <a:xfrm>
                <a:off x="2578" y="2173"/>
                <a:ext cx="107" cy="1"/>
              </a:xfrm>
              <a:prstGeom prst="line">
                <a:avLst/>
              </a:prstGeom>
              <a:noFill/>
              <a:ln w="6350">
                <a:solidFill>
                  <a:srgbClr val="000000"/>
                </a:solidFill>
                <a:round/>
                <a:headEnd/>
                <a:tailEnd/>
              </a:ln>
            </p:spPr>
            <p:txBody>
              <a:bodyPr/>
              <a:lstStyle/>
              <a:p>
                <a:endParaRPr lang="en-US" sz="1200"/>
              </a:p>
            </p:txBody>
          </p:sp>
          <p:sp>
            <p:nvSpPr>
              <p:cNvPr id="266" name="Freeform 169"/>
              <p:cNvSpPr>
                <a:spLocks/>
              </p:cNvSpPr>
              <p:nvPr/>
            </p:nvSpPr>
            <p:spPr bwMode="auto">
              <a:xfrm>
                <a:off x="2557" y="2156"/>
                <a:ext cx="45" cy="33"/>
              </a:xfrm>
              <a:custGeom>
                <a:avLst/>
                <a:gdLst>
                  <a:gd name="T0" fmla="*/ 0 w 90"/>
                  <a:gd name="T1" fmla="*/ 1 h 66"/>
                  <a:gd name="T2" fmla="*/ 1 w 90"/>
                  <a:gd name="T3" fmla="*/ 0 h 66"/>
                  <a:gd name="T4" fmla="*/ 1 w 90"/>
                  <a:gd name="T5" fmla="*/ 1 h 66"/>
                  <a:gd name="T6" fmla="*/ 1 w 90"/>
                  <a:gd name="T7" fmla="*/ 1 h 66"/>
                  <a:gd name="T8" fmla="*/ 0 w 90"/>
                  <a:gd name="T9" fmla="*/ 1 h 66"/>
                  <a:gd name="T10" fmla="*/ 0 60000 65536"/>
                  <a:gd name="T11" fmla="*/ 0 60000 65536"/>
                  <a:gd name="T12" fmla="*/ 0 60000 65536"/>
                  <a:gd name="T13" fmla="*/ 0 60000 65536"/>
                  <a:gd name="T14" fmla="*/ 0 60000 65536"/>
                  <a:gd name="T15" fmla="*/ 0 w 90"/>
                  <a:gd name="T16" fmla="*/ 0 h 66"/>
                  <a:gd name="T17" fmla="*/ 90 w 90"/>
                  <a:gd name="T18" fmla="*/ 66 h 66"/>
                </a:gdLst>
                <a:ahLst/>
                <a:cxnLst>
                  <a:cxn ang="T10">
                    <a:pos x="T0" y="T1"/>
                  </a:cxn>
                  <a:cxn ang="T11">
                    <a:pos x="T2" y="T3"/>
                  </a:cxn>
                  <a:cxn ang="T12">
                    <a:pos x="T4" y="T5"/>
                  </a:cxn>
                  <a:cxn ang="T13">
                    <a:pos x="T6" y="T7"/>
                  </a:cxn>
                  <a:cxn ang="T14">
                    <a:pos x="T8" y="T9"/>
                  </a:cxn>
                </a:cxnLst>
                <a:rect l="T15" t="T16" r="T17" b="T18"/>
                <a:pathLst>
                  <a:path w="90" h="66">
                    <a:moveTo>
                      <a:pt x="0" y="34"/>
                    </a:moveTo>
                    <a:lnTo>
                      <a:pt x="90" y="0"/>
                    </a:lnTo>
                    <a:lnTo>
                      <a:pt x="44" y="34"/>
                    </a:lnTo>
                    <a:lnTo>
                      <a:pt x="90" y="66"/>
                    </a:lnTo>
                    <a:lnTo>
                      <a:pt x="0" y="34"/>
                    </a:lnTo>
                    <a:close/>
                  </a:path>
                </a:pathLst>
              </a:custGeom>
              <a:solidFill>
                <a:srgbClr val="000000"/>
              </a:solidFill>
              <a:ln w="9525">
                <a:noFill/>
                <a:round/>
                <a:headEnd/>
                <a:tailEnd/>
              </a:ln>
            </p:spPr>
            <p:txBody>
              <a:bodyPr/>
              <a:lstStyle/>
              <a:p>
                <a:endParaRPr lang="en-US" sz="1200"/>
              </a:p>
            </p:txBody>
          </p:sp>
          <p:sp>
            <p:nvSpPr>
              <p:cNvPr id="267" name="Line 170"/>
              <p:cNvSpPr>
                <a:spLocks noChangeShapeType="1"/>
              </p:cNvSpPr>
              <p:nvPr/>
            </p:nvSpPr>
            <p:spPr bwMode="auto">
              <a:xfrm>
                <a:off x="2753" y="2173"/>
                <a:ext cx="201" cy="1"/>
              </a:xfrm>
              <a:prstGeom prst="line">
                <a:avLst/>
              </a:prstGeom>
              <a:noFill/>
              <a:ln w="6350">
                <a:solidFill>
                  <a:srgbClr val="000000"/>
                </a:solidFill>
                <a:round/>
                <a:headEnd/>
                <a:tailEnd/>
              </a:ln>
            </p:spPr>
            <p:txBody>
              <a:bodyPr/>
              <a:lstStyle/>
              <a:p>
                <a:endParaRPr lang="en-US" sz="1200"/>
              </a:p>
            </p:txBody>
          </p:sp>
          <p:grpSp>
            <p:nvGrpSpPr>
              <p:cNvPr id="268" name="Group 308"/>
              <p:cNvGrpSpPr>
                <a:grpSpLocks/>
              </p:cNvGrpSpPr>
              <p:nvPr/>
            </p:nvGrpSpPr>
            <p:grpSpPr bwMode="auto">
              <a:xfrm>
                <a:off x="2664" y="2135"/>
                <a:ext cx="125" cy="72"/>
                <a:chOff x="2664" y="2135"/>
                <a:chExt cx="125" cy="72"/>
              </a:xfrm>
            </p:grpSpPr>
            <p:sp>
              <p:nvSpPr>
                <p:cNvPr id="271" name="Line 167"/>
                <p:cNvSpPr>
                  <a:spLocks noChangeShapeType="1"/>
                </p:cNvSpPr>
                <p:nvPr/>
              </p:nvSpPr>
              <p:spPr bwMode="auto">
                <a:xfrm>
                  <a:off x="2681" y="2173"/>
                  <a:ext cx="22" cy="1"/>
                </a:xfrm>
                <a:prstGeom prst="line">
                  <a:avLst/>
                </a:prstGeom>
                <a:noFill/>
                <a:ln w="6350">
                  <a:solidFill>
                    <a:srgbClr val="000000"/>
                  </a:solidFill>
                  <a:round/>
                  <a:headEnd/>
                  <a:tailEnd/>
                </a:ln>
              </p:spPr>
              <p:txBody>
                <a:bodyPr/>
                <a:lstStyle/>
                <a:p>
                  <a:endParaRPr lang="en-US" sz="1200"/>
                </a:p>
              </p:txBody>
            </p:sp>
            <p:sp>
              <p:nvSpPr>
                <p:cNvPr id="272" name="Line 168"/>
                <p:cNvSpPr>
                  <a:spLocks noChangeShapeType="1"/>
                </p:cNvSpPr>
                <p:nvPr/>
              </p:nvSpPr>
              <p:spPr bwMode="auto">
                <a:xfrm>
                  <a:off x="2701" y="2173"/>
                  <a:ext cx="1" cy="1"/>
                </a:xfrm>
                <a:prstGeom prst="line">
                  <a:avLst/>
                </a:prstGeom>
                <a:noFill/>
                <a:ln w="6350">
                  <a:solidFill>
                    <a:srgbClr val="000000"/>
                  </a:solidFill>
                  <a:round/>
                  <a:headEnd/>
                  <a:tailEnd/>
                </a:ln>
              </p:spPr>
              <p:txBody>
                <a:bodyPr/>
                <a:lstStyle/>
                <a:p>
                  <a:endParaRPr lang="en-US" sz="1200"/>
                </a:p>
              </p:txBody>
            </p:sp>
            <p:sp>
              <p:nvSpPr>
                <p:cNvPr id="273" name="Freeform 171"/>
                <p:cNvSpPr>
                  <a:spLocks/>
                </p:cNvSpPr>
                <p:nvPr/>
              </p:nvSpPr>
              <p:spPr bwMode="auto">
                <a:xfrm>
                  <a:off x="2699" y="2135"/>
                  <a:ext cx="90" cy="72"/>
                </a:xfrm>
                <a:custGeom>
                  <a:avLst/>
                  <a:gdLst>
                    <a:gd name="T0" fmla="*/ 0 w 179"/>
                    <a:gd name="T1" fmla="*/ 1 h 144"/>
                    <a:gd name="T2" fmla="*/ 1 w 179"/>
                    <a:gd name="T3" fmla="*/ 1 h 144"/>
                    <a:gd name="T4" fmla="*/ 1 w 179"/>
                    <a:gd name="T5" fmla="*/ 1 h 144"/>
                    <a:gd name="T6" fmla="*/ 1 w 179"/>
                    <a:gd name="T7" fmla="*/ 1 h 144"/>
                    <a:gd name="T8" fmla="*/ 1 w 179"/>
                    <a:gd name="T9" fmla="*/ 1 h 144"/>
                    <a:gd name="T10" fmla="*/ 1 w 179"/>
                    <a:gd name="T11" fmla="*/ 1 h 144"/>
                    <a:gd name="T12" fmla="*/ 1 w 179"/>
                    <a:gd name="T13" fmla="*/ 1 h 144"/>
                    <a:gd name="T14" fmla="*/ 1 w 179"/>
                    <a:gd name="T15" fmla="*/ 1 h 144"/>
                    <a:gd name="T16" fmla="*/ 1 w 179"/>
                    <a:gd name="T17" fmla="*/ 1 h 144"/>
                    <a:gd name="T18" fmla="*/ 1 w 179"/>
                    <a:gd name="T19" fmla="*/ 0 h 144"/>
                    <a:gd name="T20" fmla="*/ 1 w 179"/>
                    <a:gd name="T21" fmla="*/ 0 h 144"/>
                    <a:gd name="T22" fmla="*/ 1 w 179"/>
                    <a:gd name="T23" fmla="*/ 1 h 144"/>
                    <a:gd name="T24" fmla="*/ 1 w 179"/>
                    <a:gd name="T25" fmla="*/ 1 h 144"/>
                    <a:gd name="T26" fmla="*/ 1 w 179"/>
                    <a:gd name="T27" fmla="*/ 1 h 144"/>
                    <a:gd name="T28" fmla="*/ 1 w 179"/>
                    <a:gd name="T29" fmla="*/ 1 h 144"/>
                    <a:gd name="T30" fmla="*/ 1 w 179"/>
                    <a:gd name="T31" fmla="*/ 1 h 144"/>
                    <a:gd name="T32" fmla="*/ 1 w 179"/>
                    <a:gd name="T33" fmla="*/ 1 h 144"/>
                    <a:gd name="T34" fmla="*/ 1 w 179"/>
                    <a:gd name="T35" fmla="*/ 1 h 144"/>
                    <a:gd name="T36" fmla="*/ 1 w 179"/>
                    <a:gd name="T37" fmla="*/ 1 h 144"/>
                    <a:gd name="T38" fmla="*/ 1 w 179"/>
                    <a:gd name="T39" fmla="*/ 1 h 144"/>
                    <a:gd name="T40" fmla="*/ 1 w 179"/>
                    <a:gd name="T41" fmla="*/ 1 h 144"/>
                    <a:gd name="T42" fmla="*/ 1 w 179"/>
                    <a:gd name="T43" fmla="*/ 1 h 144"/>
                    <a:gd name="T44" fmla="*/ 1 w 179"/>
                    <a:gd name="T45" fmla="*/ 1 h 144"/>
                    <a:gd name="T46" fmla="*/ 1 w 179"/>
                    <a:gd name="T47" fmla="*/ 1 h 144"/>
                    <a:gd name="T48" fmla="*/ 1 w 179"/>
                    <a:gd name="T49" fmla="*/ 1 h 144"/>
                    <a:gd name="T50" fmla="*/ 1 w 179"/>
                    <a:gd name="T51" fmla="*/ 1 h 144"/>
                    <a:gd name="T52" fmla="*/ 1 w 179"/>
                    <a:gd name="T53" fmla="*/ 1 h 144"/>
                    <a:gd name="T54" fmla="*/ 1 w 179"/>
                    <a:gd name="T55" fmla="*/ 1 h 144"/>
                    <a:gd name="T56" fmla="*/ 0 w 179"/>
                    <a:gd name="T57" fmla="*/ 1 h 14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79"/>
                    <a:gd name="T88" fmla="*/ 0 h 144"/>
                    <a:gd name="T89" fmla="*/ 179 w 179"/>
                    <a:gd name="T90" fmla="*/ 144 h 144"/>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79" h="144">
                      <a:moveTo>
                        <a:pt x="0" y="72"/>
                      </a:moveTo>
                      <a:lnTo>
                        <a:pt x="16" y="58"/>
                      </a:lnTo>
                      <a:lnTo>
                        <a:pt x="32" y="46"/>
                      </a:lnTo>
                      <a:lnTo>
                        <a:pt x="48" y="34"/>
                      </a:lnTo>
                      <a:lnTo>
                        <a:pt x="66" y="22"/>
                      </a:lnTo>
                      <a:lnTo>
                        <a:pt x="88" y="14"/>
                      </a:lnTo>
                      <a:lnTo>
                        <a:pt x="111" y="6"/>
                      </a:lnTo>
                      <a:lnTo>
                        <a:pt x="127" y="4"/>
                      </a:lnTo>
                      <a:lnTo>
                        <a:pt x="143" y="2"/>
                      </a:lnTo>
                      <a:lnTo>
                        <a:pt x="159" y="0"/>
                      </a:lnTo>
                      <a:lnTo>
                        <a:pt x="179" y="0"/>
                      </a:lnTo>
                      <a:lnTo>
                        <a:pt x="167" y="16"/>
                      </a:lnTo>
                      <a:lnTo>
                        <a:pt x="159" y="32"/>
                      </a:lnTo>
                      <a:lnTo>
                        <a:pt x="153" y="52"/>
                      </a:lnTo>
                      <a:lnTo>
                        <a:pt x="153" y="72"/>
                      </a:lnTo>
                      <a:lnTo>
                        <a:pt x="153" y="92"/>
                      </a:lnTo>
                      <a:lnTo>
                        <a:pt x="159" y="112"/>
                      </a:lnTo>
                      <a:lnTo>
                        <a:pt x="167" y="128"/>
                      </a:lnTo>
                      <a:lnTo>
                        <a:pt x="179" y="144"/>
                      </a:lnTo>
                      <a:lnTo>
                        <a:pt x="159" y="144"/>
                      </a:lnTo>
                      <a:lnTo>
                        <a:pt x="143" y="142"/>
                      </a:lnTo>
                      <a:lnTo>
                        <a:pt x="127" y="140"/>
                      </a:lnTo>
                      <a:lnTo>
                        <a:pt x="111" y="138"/>
                      </a:lnTo>
                      <a:lnTo>
                        <a:pt x="88" y="130"/>
                      </a:lnTo>
                      <a:lnTo>
                        <a:pt x="66" y="122"/>
                      </a:lnTo>
                      <a:lnTo>
                        <a:pt x="48" y="110"/>
                      </a:lnTo>
                      <a:lnTo>
                        <a:pt x="32" y="98"/>
                      </a:lnTo>
                      <a:lnTo>
                        <a:pt x="16" y="86"/>
                      </a:lnTo>
                      <a:lnTo>
                        <a:pt x="0" y="72"/>
                      </a:lnTo>
                      <a:close/>
                    </a:path>
                  </a:pathLst>
                </a:custGeom>
                <a:solidFill>
                  <a:srgbClr val="CCFFFF"/>
                </a:solidFill>
                <a:ln w="6350">
                  <a:solidFill>
                    <a:srgbClr val="000000"/>
                  </a:solidFill>
                  <a:round/>
                  <a:headEnd/>
                  <a:tailEnd/>
                </a:ln>
              </p:spPr>
              <p:txBody>
                <a:bodyPr/>
                <a:lstStyle/>
                <a:p>
                  <a:endParaRPr lang="en-US" sz="1200"/>
                </a:p>
              </p:txBody>
            </p:sp>
            <p:sp>
              <p:nvSpPr>
                <p:cNvPr id="274" name="Line 172"/>
                <p:cNvSpPr>
                  <a:spLocks noChangeShapeType="1"/>
                </p:cNvSpPr>
                <p:nvPr/>
              </p:nvSpPr>
              <p:spPr bwMode="auto">
                <a:xfrm>
                  <a:off x="2664" y="2173"/>
                  <a:ext cx="20" cy="1"/>
                </a:xfrm>
                <a:prstGeom prst="line">
                  <a:avLst/>
                </a:prstGeom>
                <a:noFill/>
                <a:ln w="3175">
                  <a:solidFill>
                    <a:srgbClr val="000000"/>
                  </a:solidFill>
                  <a:round/>
                  <a:headEnd/>
                  <a:tailEnd/>
                </a:ln>
              </p:spPr>
              <p:txBody>
                <a:bodyPr/>
                <a:lstStyle/>
                <a:p>
                  <a:endParaRPr lang="en-US" sz="1200"/>
                </a:p>
              </p:txBody>
            </p:sp>
            <p:sp>
              <p:nvSpPr>
                <p:cNvPr id="275" name="Oval 173"/>
                <p:cNvSpPr>
                  <a:spLocks noChangeArrowheads="1"/>
                </p:cNvSpPr>
                <p:nvPr/>
              </p:nvSpPr>
              <p:spPr bwMode="auto">
                <a:xfrm>
                  <a:off x="2683" y="2164"/>
                  <a:ext cx="18" cy="18"/>
                </a:xfrm>
                <a:prstGeom prst="ellipse">
                  <a:avLst/>
                </a:prstGeom>
                <a:solidFill>
                  <a:srgbClr val="CCFFFF"/>
                </a:solidFill>
                <a:ln w="6350">
                  <a:solidFill>
                    <a:srgbClr val="000000"/>
                  </a:solidFill>
                  <a:round/>
                  <a:headEnd/>
                  <a:tailEnd/>
                </a:ln>
              </p:spPr>
              <p:txBody>
                <a:bodyPr/>
                <a:lstStyle/>
                <a:p>
                  <a:endParaRPr lang="en-US" sz="1200"/>
                </a:p>
              </p:txBody>
            </p:sp>
          </p:grpSp>
          <p:sp>
            <p:nvSpPr>
              <p:cNvPr id="269" name="Line 174"/>
              <p:cNvSpPr>
                <a:spLocks noChangeShapeType="1"/>
              </p:cNvSpPr>
              <p:nvPr/>
            </p:nvSpPr>
            <p:spPr bwMode="auto">
              <a:xfrm flipH="1">
                <a:off x="2857" y="2154"/>
                <a:ext cx="39" cy="39"/>
              </a:xfrm>
              <a:prstGeom prst="line">
                <a:avLst/>
              </a:prstGeom>
              <a:noFill/>
              <a:ln w="7938">
                <a:solidFill>
                  <a:srgbClr val="000000"/>
                </a:solidFill>
                <a:round/>
                <a:headEnd/>
                <a:tailEnd/>
              </a:ln>
            </p:spPr>
            <p:txBody>
              <a:bodyPr/>
              <a:lstStyle/>
              <a:p>
                <a:endParaRPr lang="en-US" sz="1200"/>
              </a:p>
            </p:txBody>
          </p:sp>
          <p:sp>
            <p:nvSpPr>
              <p:cNvPr id="270" name="Rectangle 175"/>
              <p:cNvSpPr>
                <a:spLocks noChangeArrowheads="1"/>
              </p:cNvSpPr>
              <p:nvPr/>
            </p:nvSpPr>
            <p:spPr bwMode="auto">
              <a:xfrm>
                <a:off x="2506" y="2139"/>
                <a:ext cx="31" cy="66"/>
              </a:xfrm>
              <a:prstGeom prst="rect">
                <a:avLst/>
              </a:prstGeom>
              <a:noFill/>
              <a:ln w="9525">
                <a:noFill/>
                <a:miter lim="800000"/>
                <a:headEnd/>
                <a:tailEnd/>
              </a:ln>
            </p:spPr>
            <p:txBody>
              <a:bodyPr wrap="none" lIns="0" tIns="0" rIns="0" bIns="0">
                <a:spAutoFit/>
              </a:bodyPr>
              <a:lstStyle/>
              <a:p>
                <a:pPr algn="l" eaLnBrk="0" hangingPunct="0"/>
                <a:r>
                  <a:rPr lang="en-US" sz="400">
                    <a:solidFill>
                      <a:srgbClr val="000000"/>
                    </a:solidFill>
                    <a:latin typeface="AvantGarde" pitchFamily="34" charset="0"/>
                  </a:rPr>
                  <a:t>Z</a:t>
                </a:r>
                <a:endParaRPr lang="en-US" sz="1200"/>
              </a:p>
            </p:txBody>
          </p:sp>
        </p:grpSp>
        <p:sp>
          <p:nvSpPr>
            <p:cNvPr id="138" name="Line 176"/>
            <p:cNvSpPr>
              <a:spLocks noChangeShapeType="1"/>
            </p:cNvSpPr>
            <p:nvPr/>
          </p:nvSpPr>
          <p:spPr bwMode="auto">
            <a:xfrm flipV="1">
              <a:off x="6626225" y="3730625"/>
              <a:ext cx="1588" cy="1050925"/>
            </a:xfrm>
            <a:prstGeom prst="line">
              <a:avLst/>
            </a:prstGeom>
            <a:noFill/>
            <a:ln w="6350">
              <a:solidFill>
                <a:srgbClr val="000000"/>
              </a:solidFill>
              <a:round/>
              <a:headEnd/>
              <a:tailEnd/>
            </a:ln>
          </p:spPr>
          <p:txBody>
            <a:bodyPr/>
            <a:lstStyle/>
            <a:p>
              <a:endParaRPr lang="en-US" sz="1200"/>
            </a:p>
          </p:txBody>
        </p:sp>
        <p:sp>
          <p:nvSpPr>
            <p:cNvPr id="139" name="Line 177"/>
            <p:cNvSpPr>
              <a:spLocks noChangeShapeType="1"/>
            </p:cNvSpPr>
            <p:nvPr/>
          </p:nvSpPr>
          <p:spPr bwMode="auto">
            <a:xfrm flipH="1">
              <a:off x="5713413" y="3733800"/>
              <a:ext cx="915987" cy="1588"/>
            </a:xfrm>
            <a:prstGeom prst="line">
              <a:avLst/>
            </a:prstGeom>
            <a:noFill/>
            <a:ln w="6350">
              <a:solidFill>
                <a:srgbClr val="000000"/>
              </a:solidFill>
              <a:round/>
              <a:headEnd/>
              <a:tailEnd/>
            </a:ln>
          </p:spPr>
          <p:txBody>
            <a:bodyPr/>
            <a:lstStyle/>
            <a:p>
              <a:endParaRPr lang="en-US" sz="1200"/>
            </a:p>
          </p:txBody>
        </p:sp>
        <p:sp>
          <p:nvSpPr>
            <p:cNvPr id="140" name="Freeform 178"/>
            <p:cNvSpPr>
              <a:spLocks/>
            </p:cNvSpPr>
            <p:nvPr/>
          </p:nvSpPr>
          <p:spPr bwMode="auto">
            <a:xfrm>
              <a:off x="6599238" y="4741863"/>
              <a:ext cx="52387" cy="73025"/>
            </a:xfrm>
            <a:custGeom>
              <a:avLst/>
              <a:gdLst>
                <a:gd name="T0" fmla="*/ 2147483647 w 66"/>
                <a:gd name="T1" fmla="*/ 2147483647 h 91"/>
                <a:gd name="T2" fmla="*/ 0 w 66"/>
                <a:gd name="T3" fmla="*/ 0 h 91"/>
                <a:gd name="T4" fmla="*/ 2147483647 w 66"/>
                <a:gd name="T5" fmla="*/ 2147483647 h 91"/>
                <a:gd name="T6" fmla="*/ 2147483647 w 66"/>
                <a:gd name="T7" fmla="*/ 0 h 91"/>
                <a:gd name="T8" fmla="*/ 2147483647 w 66"/>
                <a:gd name="T9" fmla="*/ 2147483647 h 91"/>
                <a:gd name="T10" fmla="*/ 0 60000 65536"/>
                <a:gd name="T11" fmla="*/ 0 60000 65536"/>
                <a:gd name="T12" fmla="*/ 0 60000 65536"/>
                <a:gd name="T13" fmla="*/ 0 60000 65536"/>
                <a:gd name="T14" fmla="*/ 0 60000 65536"/>
                <a:gd name="T15" fmla="*/ 0 w 66"/>
                <a:gd name="T16" fmla="*/ 0 h 91"/>
                <a:gd name="T17" fmla="*/ 66 w 66"/>
                <a:gd name="T18" fmla="*/ 91 h 91"/>
              </a:gdLst>
              <a:ahLst/>
              <a:cxnLst>
                <a:cxn ang="T10">
                  <a:pos x="T0" y="T1"/>
                </a:cxn>
                <a:cxn ang="T11">
                  <a:pos x="T2" y="T3"/>
                </a:cxn>
                <a:cxn ang="T12">
                  <a:pos x="T4" y="T5"/>
                </a:cxn>
                <a:cxn ang="T13">
                  <a:pos x="T6" y="T7"/>
                </a:cxn>
                <a:cxn ang="T14">
                  <a:pos x="T8" y="T9"/>
                </a:cxn>
              </a:cxnLst>
              <a:rect l="T15" t="T16" r="T17" b="T18"/>
              <a:pathLst>
                <a:path w="66" h="91">
                  <a:moveTo>
                    <a:pt x="34" y="91"/>
                  </a:moveTo>
                  <a:lnTo>
                    <a:pt x="0" y="0"/>
                  </a:lnTo>
                  <a:lnTo>
                    <a:pt x="34" y="45"/>
                  </a:lnTo>
                  <a:lnTo>
                    <a:pt x="66" y="0"/>
                  </a:lnTo>
                  <a:lnTo>
                    <a:pt x="34" y="91"/>
                  </a:lnTo>
                  <a:close/>
                </a:path>
              </a:pathLst>
            </a:custGeom>
            <a:solidFill>
              <a:srgbClr val="000000"/>
            </a:solidFill>
            <a:ln w="9525">
              <a:noFill/>
              <a:round/>
              <a:headEnd/>
              <a:tailEnd/>
            </a:ln>
          </p:spPr>
          <p:txBody>
            <a:bodyPr/>
            <a:lstStyle/>
            <a:p>
              <a:endParaRPr lang="en-US" sz="1200"/>
            </a:p>
          </p:txBody>
        </p:sp>
        <p:sp>
          <p:nvSpPr>
            <p:cNvPr id="141" name="Freeform 179"/>
            <p:cNvSpPr>
              <a:spLocks/>
            </p:cNvSpPr>
            <p:nvPr/>
          </p:nvSpPr>
          <p:spPr bwMode="auto">
            <a:xfrm>
              <a:off x="4284663" y="4640263"/>
              <a:ext cx="1597025" cy="455612"/>
            </a:xfrm>
            <a:custGeom>
              <a:avLst/>
              <a:gdLst>
                <a:gd name="T0" fmla="*/ 0 w 2012"/>
                <a:gd name="T1" fmla="*/ 0 h 574"/>
                <a:gd name="T2" fmla="*/ 2147483647 w 2012"/>
                <a:gd name="T3" fmla="*/ 0 h 574"/>
                <a:gd name="T4" fmla="*/ 2147483647 w 2012"/>
                <a:gd name="T5" fmla="*/ 2147483647 h 574"/>
                <a:gd name="T6" fmla="*/ 2147483647 w 2012"/>
                <a:gd name="T7" fmla="*/ 0 h 574"/>
                <a:gd name="T8" fmla="*/ 2147483647 w 2012"/>
                <a:gd name="T9" fmla="*/ 0 h 574"/>
                <a:gd name="T10" fmla="*/ 2147483647 w 2012"/>
                <a:gd name="T11" fmla="*/ 2147483647 h 574"/>
                <a:gd name="T12" fmla="*/ 2147483647 w 2012"/>
                <a:gd name="T13" fmla="*/ 2147483647 h 574"/>
                <a:gd name="T14" fmla="*/ 0 w 2012"/>
                <a:gd name="T15" fmla="*/ 0 h 574"/>
                <a:gd name="T16" fmla="*/ 0 60000 65536"/>
                <a:gd name="T17" fmla="*/ 0 60000 65536"/>
                <a:gd name="T18" fmla="*/ 0 60000 65536"/>
                <a:gd name="T19" fmla="*/ 0 60000 65536"/>
                <a:gd name="T20" fmla="*/ 0 60000 65536"/>
                <a:gd name="T21" fmla="*/ 0 60000 65536"/>
                <a:gd name="T22" fmla="*/ 0 60000 65536"/>
                <a:gd name="T23" fmla="*/ 0 60000 65536"/>
                <a:gd name="T24" fmla="*/ 0 w 2012"/>
                <a:gd name="T25" fmla="*/ 0 h 574"/>
                <a:gd name="T26" fmla="*/ 2012 w 2012"/>
                <a:gd name="T27" fmla="*/ 574 h 57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012" h="574">
                  <a:moveTo>
                    <a:pt x="0" y="0"/>
                  </a:moveTo>
                  <a:lnTo>
                    <a:pt x="880" y="0"/>
                  </a:lnTo>
                  <a:lnTo>
                    <a:pt x="1006" y="144"/>
                  </a:lnTo>
                  <a:lnTo>
                    <a:pt x="1132" y="0"/>
                  </a:lnTo>
                  <a:lnTo>
                    <a:pt x="2012" y="0"/>
                  </a:lnTo>
                  <a:lnTo>
                    <a:pt x="1509" y="574"/>
                  </a:lnTo>
                  <a:lnTo>
                    <a:pt x="503" y="574"/>
                  </a:lnTo>
                  <a:lnTo>
                    <a:pt x="0" y="0"/>
                  </a:lnTo>
                  <a:close/>
                </a:path>
              </a:pathLst>
            </a:custGeom>
            <a:solidFill>
              <a:srgbClr val="FFFFFF"/>
            </a:solidFill>
            <a:ln w="9525">
              <a:noFill/>
              <a:round/>
              <a:headEnd/>
              <a:tailEnd/>
            </a:ln>
          </p:spPr>
          <p:txBody>
            <a:bodyPr/>
            <a:lstStyle/>
            <a:p>
              <a:endParaRPr lang="en-US" sz="1200"/>
            </a:p>
          </p:txBody>
        </p:sp>
        <p:sp>
          <p:nvSpPr>
            <p:cNvPr id="142" name="Freeform 180"/>
            <p:cNvSpPr>
              <a:spLocks/>
            </p:cNvSpPr>
            <p:nvPr/>
          </p:nvSpPr>
          <p:spPr bwMode="auto">
            <a:xfrm>
              <a:off x="4291013" y="4646613"/>
              <a:ext cx="1597025" cy="455612"/>
            </a:xfrm>
            <a:custGeom>
              <a:avLst/>
              <a:gdLst>
                <a:gd name="T0" fmla="*/ 0 w 2012"/>
                <a:gd name="T1" fmla="*/ 0 h 574"/>
                <a:gd name="T2" fmla="*/ 2147483647 w 2012"/>
                <a:gd name="T3" fmla="*/ 0 h 574"/>
                <a:gd name="T4" fmla="*/ 2147483647 w 2012"/>
                <a:gd name="T5" fmla="*/ 2147483647 h 574"/>
                <a:gd name="T6" fmla="*/ 2147483647 w 2012"/>
                <a:gd name="T7" fmla="*/ 0 h 574"/>
                <a:gd name="T8" fmla="*/ 2147483647 w 2012"/>
                <a:gd name="T9" fmla="*/ 0 h 574"/>
                <a:gd name="T10" fmla="*/ 2147483647 w 2012"/>
                <a:gd name="T11" fmla="*/ 2147483647 h 574"/>
                <a:gd name="T12" fmla="*/ 2147483647 w 2012"/>
                <a:gd name="T13" fmla="*/ 2147483647 h 574"/>
                <a:gd name="T14" fmla="*/ 0 w 2012"/>
                <a:gd name="T15" fmla="*/ 0 h 574"/>
                <a:gd name="T16" fmla="*/ 0 60000 65536"/>
                <a:gd name="T17" fmla="*/ 0 60000 65536"/>
                <a:gd name="T18" fmla="*/ 0 60000 65536"/>
                <a:gd name="T19" fmla="*/ 0 60000 65536"/>
                <a:gd name="T20" fmla="*/ 0 60000 65536"/>
                <a:gd name="T21" fmla="*/ 0 60000 65536"/>
                <a:gd name="T22" fmla="*/ 0 60000 65536"/>
                <a:gd name="T23" fmla="*/ 0 60000 65536"/>
                <a:gd name="T24" fmla="*/ 0 w 2012"/>
                <a:gd name="T25" fmla="*/ 0 h 574"/>
                <a:gd name="T26" fmla="*/ 2012 w 2012"/>
                <a:gd name="T27" fmla="*/ 574 h 57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012" h="574">
                  <a:moveTo>
                    <a:pt x="0" y="0"/>
                  </a:moveTo>
                  <a:lnTo>
                    <a:pt x="880" y="0"/>
                  </a:lnTo>
                  <a:lnTo>
                    <a:pt x="1006" y="144"/>
                  </a:lnTo>
                  <a:lnTo>
                    <a:pt x="1132" y="0"/>
                  </a:lnTo>
                  <a:lnTo>
                    <a:pt x="2012" y="0"/>
                  </a:lnTo>
                  <a:lnTo>
                    <a:pt x="1509" y="574"/>
                  </a:lnTo>
                  <a:lnTo>
                    <a:pt x="503" y="574"/>
                  </a:lnTo>
                  <a:lnTo>
                    <a:pt x="0" y="0"/>
                  </a:lnTo>
                  <a:close/>
                </a:path>
              </a:pathLst>
            </a:custGeom>
            <a:solidFill>
              <a:schemeClr val="accent2">
                <a:lumMod val="60000"/>
                <a:lumOff val="40000"/>
              </a:schemeClr>
            </a:solidFill>
            <a:ln w="12700">
              <a:solidFill>
                <a:srgbClr val="000000"/>
              </a:solidFill>
              <a:round/>
              <a:headEnd/>
              <a:tailEnd/>
            </a:ln>
          </p:spPr>
          <p:txBody>
            <a:bodyPr/>
            <a:lstStyle/>
            <a:p>
              <a:endParaRPr lang="en-US" sz="1200"/>
            </a:p>
          </p:txBody>
        </p:sp>
        <p:sp>
          <p:nvSpPr>
            <p:cNvPr id="143" name="Rectangle 181"/>
            <p:cNvSpPr>
              <a:spLocks noChangeArrowheads="1"/>
            </p:cNvSpPr>
            <p:nvPr/>
          </p:nvSpPr>
          <p:spPr bwMode="auto">
            <a:xfrm>
              <a:off x="4902200" y="4781550"/>
              <a:ext cx="406454" cy="260831"/>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latin typeface="Helvetica" pitchFamily="-84" charset="0"/>
                </a:rPr>
                <a:t>ALU</a:t>
              </a:r>
              <a:endParaRPr lang="en-US" sz="1200"/>
            </a:p>
          </p:txBody>
        </p:sp>
        <p:sp>
          <p:nvSpPr>
            <p:cNvPr id="144" name="Rectangle 182"/>
            <p:cNvSpPr>
              <a:spLocks noChangeArrowheads="1"/>
            </p:cNvSpPr>
            <p:nvPr/>
          </p:nvSpPr>
          <p:spPr bwMode="auto">
            <a:xfrm>
              <a:off x="4578350" y="4691062"/>
              <a:ext cx="51732" cy="104332"/>
            </a:xfrm>
            <a:prstGeom prst="rect">
              <a:avLst/>
            </a:prstGeom>
            <a:noFill/>
            <a:ln w="9525">
              <a:noFill/>
              <a:miter lim="800000"/>
              <a:headEnd/>
              <a:tailEnd/>
            </a:ln>
          </p:spPr>
          <p:txBody>
            <a:bodyPr wrap="none" lIns="0" tIns="0" rIns="0" bIns="0">
              <a:spAutoFit/>
            </a:bodyPr>
            <a:lstStyle/>
            <a:p>
              <a:pPr algn="l" eaLnBrk="0" hangingPunct="0"/>
              <a:r>
                <a:rPr lang="en-US" sz="400">
                  <a:solidFill>
                    <a:srgbClr val="000000"/>
                  </a:solidFill>
                  <a:latin typeface="Helvetica" pitchFamily="-84" charset="0"/>
                </a:rPr>
                <a:t>A</a:t>
              </a:r>
              <a:endParaRPr lang="en-US" sz="1200"/>
            </a:p>
          </p:txBody>
        </p:sp>
        <p:sp>
          <p:nvSpPr>
            <p:cNvPr id="145" name="Rectangle 183"/>
            <p:cNvSpPr>
              <a:spLocks noChangeArrowheads="1"/>
            </p:cNvSpPr>
            <p:nvPr/>
          </p:nvSpPr>
          <p:spPr bwMode="auto">
            <a:xfrm>
              <a:off x="5548314" y="4691062"/>
              <a:ext cx="51732" cy="104332"/>
            </a:xfrm>
            <a:prstGeom prst="rect">
              <a:avLst/>
            </a:prstGeom>
            <a:noFill/>
            <a:ln w="9525">
              <a:noFill/>
              <a:miter lim="800000"/>
              <a:headEnd/>
              <a:tailEnd/>
            </a:ln>
          </p:spPr>
          <p:txBody>
            <a:bodyPr wrap="none" lIns="0" tIns="0" rIns="0" bIns="0">
              <a:spAutoFit/>
            </a:bodyPr>
            <a:lstStyle/>
            <a:p>
              <a:pPr algn="l" eaLnBrk="0" hangingPunct="0"/>
              <a:r>
                <a:rPr lang="en-US" sz="400">
                  <a:solidFill>
                    <a:srgbClr val="000000"/>
                  </a:solidFill>
                  <a:latin typeface="Helvetica" pitchFamily="-84" charset="0"/>
                </a:rPr>
                <a:t>B</a:t>
              </a:r>
              <a:endParaRPr lang="en-US" sz="1200"/>
            </a:p>
          </p:txBody>
        </p:sp>
        <p:sp>
          <p:nvSpPr>
            <p:cNvPr id="146" name="Rectangle 184"/>
            <p:cNvSpPr>
              <a:spLocks noChangeArrowheads="1"/>
            </p:cNvSpPr>
            <p:nvPr/>
          </p:nvSpPr>
          <p:spPr bwMode="auto">
            <a:xfrm>
              <a:off x="4881563" y="3455988"/>
              <a:ext cx="88681" cy="104332"/>
            </a:xfrm>
            <a:prstGeom prst="rect">
              <a:avLst/>
            </a:prstGeom>
            <a:noFill/>
            <a:ln w="9525">
              <a:noFill/>
              <a:miter lim="800000"/>
              <a:headEnd/>
              <a:tailEnd/>
            </a:ln>
          </p:spPr>
          <p:txBody>
            <a:bodyPr wrap="none" lIns="0" tIns="0" rIns="0" bIns="0">
              <a:spAutoFit/>
            </a:bodyPr>
            <a:lstStyle/>
            <a:p>
              <a:pPr algn="l" eaLnBrk="0" hangingPunct="0"/>
              <a:r>
                <a:rPr lang="en-US" sz="400">
                  <a:solidFill>
                    <a:srgbClr val="000000"/>
                  </a:solidFill>
                  <a:latin typeface="AvantGarde" pitchFamily="34" charset="0"/>
                </a:rPr>
                <a:t>JT</a:t>
              </a:r>
              <a:endParaRPr lang="en-US" sz="1200"/>
            </a:p>
          </p:txBody>
        </p:sp>
        <p:sp>
          <p:nvSpPr>
            <p:cNvPr id="147" name="Freeform 185"/>
            <p:cNvSpPr>
              <a:spLocks/>
            </p:cNvSpPr>
            <p:nvPr/>
          </p:nvSpPr>
          <p:spPr bwMode="auto">
            <a:xfrm>
              <a:off x="4778375" y="3479800"/>
              <a:ext cx="73025" cy="52388"/>
            </a:xfrm>
            <a:custGeom>
              <a:avLst/>
              <a:gdLst>
                <a:gd name="T0" fmla="*/ 2147483647 w 91"/>
                <a:gd name="T1" fmla="*/ 2147483647 h 66"/>
                <a:gd name="T2" fmla="*/ 0 w 91"/>
                <a:gd name="T3" fmla="*/ 2147483647 h 66"/>
                <a:gd name="T4" fmla="*/ 2147483647 w 91"/>
                <a:gd name="T5" fmla="*/ 2147483647 h 66"/>
                <a:gd name="T6" fmla="*/ 0 w 91"/>
                <a:gd name="T7" fmla="*/ 0 h 66"/>
                <a:gd name="T8" fmla="*/ 2147483647 w 91"/>
                <a:gd name="T9" fmla="*/ 2147483647 h 66"/>
                <a:gd name="T10" fmla="*/ 0 60000 65536"/>
                <a:gd name="T11" fmla="*/ 0 60000 65536"/>
                <a:gd name="T12" fmla="*/ 0 60000 65536"/>
                <a:gd name="T13" fmla="*/ 0 60000 65536"/>
                <a:gd name="T14" fmla="*/ 0 60000 65536"/>
                <a:gd name="T15" fmla="*/ 0 w 91"/>
                <a:gd name="T16" fmla="*/ 0 h 66"/>
                <a:gd name="T17" fmla="*/ 91 w 91"/>
                <a:gd name="T18" fmla="*/ 66 h 66"/>
              </a:gdLst>
              <a:ahLst/>
              <a:cxnLst>
                <a:cxn ang="T10">
                  <a:pos x="T0" y="T1"/>
                </a:cxn>
                <a:cxn ang="T11">
                  <a:pos x="T2" y="T3"/>
                </a:cxn>
                <a:cxn ang="T12">
                  <a:pos x="T4" y="T5"/>
                </a:cxn>
                <a:cxn ang="T13">
                  <a:pos x="T6" y="T7"/>
                </a:cxn>
                <a:cxn ang="T14">
                  <a:pos x="T8" y="T9"/>
                </a:cxn>
              </a:cxnLst>
              <a:rect l="T15" t="T16" r="T17" b="T18"/>
              <a:pathLst>
                <a:path w="91" h="66">
                  <a:moveTo>
                    <a:pt x="91" y="34"/>
                  </a:moveTo>
                  <a:lnTo>
                    <a:pt x="0" y="66"/>
                  </a:lnTo>
                  <a:lnTo>
                    <a:pt x="45" y="34"/>
                  </a:lnTo>
                  <a:lnTo>
                    <a:pt x="0" y="0"/>
                  </a:lnTo>
                  <a:lnTo>
                    <a:pt x="91" y="34"/>
                  </a:lnTo>
                  <a:close/>
                </a:path>
              </a:pathLst>
            </a:custGeom>
            <a:solidFill>
              <a:srgbClr val="000000"/>
            </a:solidFill>
            <a:ln w="9525">
              <a:noFill/>
              <a:round/>
              <a:headEnd/>
              <a:tailEnd/>
            </a:ln>
          </p:spPr>
          <p:txBody>
            <a:bodyPr/>
            <a:lstStyle/>
            <a:p>
              <a:endParaRPr lang="en-US" sz="1200"/>
            </a:p>
          </p:txBody>
        </p:sp>
        <p:sp>
          <p:nvSpPr>
            <p:cNvPr id="148" name="Line 186"/>
            <p:cNvSpPr>
              <a:spLocks noChangeShapeType="1"/>
            </p:cNvSpPr>
            <p:nvPr/>
          </p:nvSpPr>
          <p:spPr bwMode="auto">
            <a:xfrm flipH="1">
              <a:off x="4695825" y="3506788"/>
              <a:ext cx="122238" cy="1587"/>
            </a:xfrm>
            <a:prstGeom prst="line">
              <a:avLst/>
            </a:prstGeom>
            <a:noFill/>
            <a:ln w="6350">
              <a:solidFill>
                <a:srgbClr val="000000"/>
              </a:solidFill>
              <a:round/>
              <a:headEnd/>
              <a:tailEnd/>
            </a:ln>
          </p:spPr>
          <p:txBody>
            <a:bodyPr/>
            <a:lstStyle/>
            <a:p>
              <a:endParaRPr lang="en-US" sz="1200"/>
            </a:p>
          </p:txBody>
        </p:sp>
        <p:sp>
          <p:nvSpPr>
            <p:cNvPr id="149" name="Freeform 188"/>
            <p:cNvSpPr>
              <a:spLocks/>
            </p:cNvSpPr>
            <p:nvPr/>
          </p:nvSpPr>
          <p:spPr bwMode="auto">
            <a:xfrm>
              <a:off x="3522663" y="3975100"/>
              <a:ext cx="52387" cy="73025"/>
            </a:xfrm>
            <a:custGeom>
              <a:avLst/>
              <a:gdLst>
                <a:gd name="T0" fmla="*/ 2147483647 w 65"/>
                <a:gd name="T1" fmla="*/ 2147483647 h 92"/>
                <a:gd name="T2" fmla="*/ 0 w 65"/>
                <a:gd name="T3" fmla="*/ 0 h 92"/>
                <a:gd name="T4" fmla="*/ 2147483647 w 65"/>
                <a:gd name="T5" fmla="*/ 2147483647 h 92"/>
                <a:gd name="T6" fmla="*/ 2147483647 w 65"/>
                <a:gd name="T7" fmla="*/ 0 h 92"/>
                <a:gd name="T8" fmla="*/ 2147483647 w 65"/>
                <a:gd name="T9" fmla="*/ 2147483647 h 92"/>
                <a:gd name="T10" fmla="*/ 0 60000 65536"/>
                <a:gd name="T11" fmla="*/ 0 60000 65536"/>
                <a:gd name="T12" fmla="*/ 0 60000 65536"/>
                <a:gd name="T13" fmla="*/ 0 60000 65536"/>
                <a:gd name="T14" fmla="*/ 0 60000 65536"/>
                <a:gd name="T15" fmla="*/ 0 w 65"/>
                <a:gd name="T16" fmla="*/ 0 h 92"/>
                <a:gd name="T17" fmla="*/ 65 w 65"/>
                <a:gd name="T18" fmla="*/ 92 h 92"/>
              </a:gdLst>
              <a:ahLst/>
              <a:cxnLst>
                <a:cxn ang="T10">
                  <a:pos x="T0" y="T1"/>
                </a:cxn>
                <a:cxn ang="T11">
                  <a:pos x="T2" y="T3"/>
                </a:cxn>
                <a:cxn ang="T12">
                  <a:pos x="T4" y="T5"/>
                </a:cxn>
                <a:cxn ang="T13">
                  <a:pos x="T6" y="T7"/>
                </a:cxn>
                <a:cxn ang="T14">
                  <a:pos x="T8" y="T9"/>
                </a:cxn>
              </a:cxnLst>
              <a:rect l="T15" t="T16" r="T17" b="T18"/>
              <a:pathLst>
                <a:path w="65" h="92">
                  <a:moveTo>
                    <a:pt x="33" y="92"/>
                  </a:moveTo>
                  <a:lnTo>
                    <a:pt x="0" y="0"/>
                  </a:lnTo>
                  <a:lnTo>
                    <a:pt x="33" y="46"/>
                  </a:lnTo>
                  <a:lnTo>
                    <a:pt x="65" y="0"/>
                  </a:lnTo>
                  <a:lnTo>
                    <a:pt x="33" y="92"/>
                  </a:lnTo>
                  <a:close/>
                </a:path>
              </a:pathLst>
            </a:custGeom>
            <a:solidFill>
              <a:srgbClr val="000000"/>
            </a:solidFill>
            <a:ln w="9525">
              <a:noFill/>
              <a:round/>
              <a:headEnd/>
              <a:tailEnd/>
            </a:ln>
          </p:spPr>
          <p:txBody>
            <a:bodyPr/>
            <a:lstStyle/>
            <a:p>
              <a:endParaRPr lang="en-US" sz="1200"/>
            </a:p>
          </p:txBody>
        </p:sp>
        <p:sp>
          <p:nvSpPr>
            <p:cNvPr id="150" name="Line 189"/>
            <p:cNvSpPr>
              <a:spLocks noChangeShapeType="1"/>
            </p:cNvSpPr>
            <p:nvPr/>
          </p:nvSpPr>
          <p:spPr bwMode="auto">
            <a:xfrm flipV="1">
              <a:off x="3549650" y="2335213"/>
              <a:ext cx="1588" cy="1679575"/>
            </a:xfrm>
            <a:prstGeom prst="line">
              <a:avLst/>
            </a:prstGeom>
            <a:noFill/>
            <a:ln w="6350">
              <a:solidFill>
                <a:srgbClr val="000000"/>
              </a:solidFill>
              <a:round/>
              <a:headEnd/>
              <a:tailEnd/>
            </a:ln>
          </p:spPr>
          <p:txBody>
            <a:bodyPr/>
            <a:lstStyle/>
            <a:p>
              <a:endParaRPr lang="en-US" sz="1200"/>
            </a:p>
          </p:txBody>
        </p:sp>
        <p:sp>
          <p:nvSpPr>
            <p:cNvPr id="151" name="Rectangle 190"/>
            <p:cNvSpPr>
              <a:spLocks noChangeArrowheads="1"/>
            </p:cNvSpPr>
            <p:nvPr/>
          </p:nvSpPr>
          <p:spPr bwMode="auto">
            <a:xfrm>
              <a:off x="4549775" y="3128963"/>
              <a:ext cx="125632" cy="104332"/>
            </a:xfrm>
            <a:prstGeom prst="rect">
              <a:avLst/>
            </a:prstGeom>
            <a:noFill/>
            <a:ln w="9525">
              <a:noFill/>
              <a:miter lim="800000"/>
              <a:headEnd/>
              <a:tailEnd/>
            </a:ln>
          </p:spPr>
          <p:txBody>
            <a:bodyPr wrap="none" lIns="0" tIns="0" rIns="0" bIns="0">
              <a:spAutoFit/>
            </a:bodyPr>
            <a:lstStyle/>
            <a:p>
              <a:pPr algn="l" eaLnBrk="0" hangingPunct="0"/>
              <a:r>
                <a:rPr lang="en-US" sz="400">
                  <a:solidFill>
                    <a:srgbClr val="000000"/>
                  </a:solidFill>
                  <a:latin typeface="AvantGarde" pitchFamily="34" charset="0"/>
                </a:rPr>
                <a:t>WA</a:t>
              </a:r>
              <a:endParaRPr lang="en-US" sz="1200"/>
            </a:p>
          </p:txBody>
        </p:sp>
        <p:sp>
          <p:nvSpPr>
            <p:cNvPr id="152" name="Rectangle 191"/>
            <p:cNvSpPr>
              <a:spLocks noChangeArrowheads="1"/>
            </p:cNvSpPr>
            <p:nvPr/>
          </p:nvSpPr>
          <p:spPr bwMode="auto">
            <a:xfrm>
              <a:off x="6061075" y="3100388"/>
              <a:ext cx="130559" cy="104332"/>
            </a:xfrm>
            <a:prstGeom prst="rect">
              <a:avLst/>
            </a:prstGeom>
            <a:noFill/>
            <a:ln w="9525">
              <a:noFill/>
              <a:miter lim="800000"/>
              <a:headEnd/>
              <a:tailEnd/>
            </a:ln>
          </p:spPr>
          <p:txBody>
            <a:bodyPr wrap="none" lIns="0" tIns="0" rIns="0" bIns="0">
              <a:spAutoFit/>
            </a:bodyPr>
            <a:lstStyle/>
            <a:p>
              <a:pPr algn="l" eaLnBrk="0" hangingPunct="0"/>
              <a:r>
                <a:rPr lang="en-US" sz="400">
                  <a:solidFill>
                    <a:srgbClr val="000000"/>
                  </a:solidFill>
                  <a:latin typeface="AvantGarde" pitchFamily="34" charset="0"/>
                </a:rPr>
                <a:t>WD</a:t>
              </a:r>
              <a:endParaRPr lang="en-US" sz="1200"/>
            </a:p>
          </p:txBody>
        </p:sp>
        <p:sp>
          <p:nvSpPr>
            <p:cNvPr id="153" name="Rectangle 192"/>
            <p:cNvSpPr>
              <a:spLocks noChangeArrowheads="1"/>
            </p:cNvSpPr>
            <p:nvPr/>
          </p:nvSpPr>
          <p:spPr bwMode="auto">
            <a:xfrm>
              <a:off x="6061075" y="3271838"/>
              <a:ext cx="125632" cy="104332"/>
            </a:xfrm>
            <a:prstGeom prst="rect">
              <a:avLst/>
            </a:prstGeom>
            <a:noFill/>
            <a:ln w="9525">
              <a:noFill/>
              <a:miter lim="800000"/>
              <a:headEnd/>
              <a:tailEnd/>
            </a:ln>
          </p:spPr>
          <p:txBody>
            <a:bodyPr wrap="none" lIns="0" tIns="0" rIns="0" bIns="0">
              <a:spAutoFit/>
            </a:bodyPr>
            <a:lstStyle/>
            <a:p>
              <a:pPr algn="l" eaLnBrk="0" hangingPunct="0"/>
              <a:r>
                <a:rPr lang="en-US" sz="400">
                  <a:solidFill>
                    <a:srgbClr val="000000"/>
                  </a:solidFill>
                  <a:latin typeface="AvantGarde" pitchFamily="34" charset="0"/>
                </a:rPr>
                <a:t>WE</a:t>
              </a:r>
              <a:endParaRPr lang="en-US" sz="1200"/>
            </a:p>
          </p:txBody>
        </p:sp>
        <p:sp>
          <p:nvSpPr>
            <p:cNvPr id="154" name="Line 193"/>
            <p:cNvSpPr>
              <a:spLocks noChangeShapeType="1"/>
            </p:cNvSpPr>
            <p:nvPr/>
          </p:nvSpPr>
          <p:spPr bwMode="auto">
            <a:xfrm>
              <a:off x="6264275" y="3136900"/>
              <a:ext cx="1195388" cy="1588"/>
            </a:xfrm>
            <a:prstGeom prst="line">
              <a:avLst/>
            </a:prstGeom>
            <a:noFill/>
            <a:ln w="6350">
              <a:solidFill>
                <a:srgbClr val="000000"/>
              </a:solidFill>
              <a:round/>
              <a:headEnd/>
              <a:tailEnd/>
            </a:ln>
          </p:spPr>
          <p:txBody>
            <a:bodyPr/>
            <a:lstStyle/>
            <a:p>
              <a:endParaRPr lang="en-US" sz="1200"/>
            </a:p>
          </p:txBody>
        </p:sp>
        <p:sp>
          <p:nvSpPr>
            <p:cNvPr id="155" name="Line 194"/>
            <p:cNvSpPr>
              <a:spLocks noChangeShapeType="1"/>
            </p:cNvSpPr>
            <p:nvPr/>
          </p:nvSpPr>
          <p:spPr bwMode="auto">
            <a:xfrm>
              <a:off x="7456488" y="3136900"/>
              <a:ext cx="1587" cy="3219450"/>
            </a:xfrm>
            <a:prstGeom prst="line">
              <a:avLst/>
            </a:prstGeom>
            <a:noFill/>
            <a:ln w="6350">
              <a:solidFill>
                <a:srgbClr val="000000"/>
              </a:solidFill>
              <a:round/>
              <a:headEnd/>
              <a:tailEnd/>
            </a:ln>
          </p:spPr>
          <p:txBody>
            <a:bodyPr/>
            <a:lstStyle/>
            <a:p>
              <a:endParaRPr lang="en-US" sz="1200"/>
            </a:p>
          </p:txBody>
        </p:sp>
        <p:sp>
          <p:nvSpPr>
            <p:cNvPr id="156" name="Line 195"/>
            <p:cNvSpPr>
              <a:spLocks noChangeShapeType="1"/>
            </p:cNvSpPr>
            <p:nvPr/>
          </p:nvSpPr>
          <p:spPr bwMode="auto">
            <a:xfrm flipH="1">
              <a:off x="5083175" y="6351588"/>
              <a:ext cx="2376488" cy="3175"/>
            </a:xfrm>
            <a:prstGeom prst="line">
              <a:avLst/>
            </a:prstGeom>
            <a:noFill/>
            <a:ln w="6350">
              <a:solidFill>
                <a:srgbClr val="000000"/>
              </a:solidFill>
              <a:round/>
              <a:headEnd/>
              <a:tailEnd/>
            </a:ln>
          </p:spPr>
          <p:txBody>
            <a:bodyPr/>
            <a:lstStyle/>
            <a:p>
              <a:endParaRPr lang="en-US" sz="1200"/>
            </a:p>
          </p:txBody>
        </p:sp>
        <p:sp>
          <p:nvSpPr>
            <p:cNvPr id="157" name="Line 196"/>
            <p:cNvSpPr>
              <a:spLocks noChangeShapeType="1"/>
            </p:cNvSpPr>
            <p:nvPr/>
          </p:nvSpPr>
          <p:spPr bwMode="auto">
            <a:xfrm flipV="1">
              <a:off x="5084763" y="6156325"/>
              <a:ext cx="6350" cy="203200"/>
            </a:xfrm>
            <a:prstGeom prst="line">
              <a:avLst/>
            </a:prstGeom>
            <a:noFill/>
            <a:ln w="6350">
              <a:solidFill>
                <a:srgbClr val="000000"/>
              </a:solidFill>
              <a:round/>
              <a:headEnd/>
              <a:tailEnd/>
            </a:ln>
          </p:spPr>
          <p:txBody>
            <a:bodyPr/>
            <a:lstStyle/>
            <a:p>
              <a:endParaRPr lang="en-US" sz="1200"/>
            </a:p>
          </p:txBody>
        </p:sp>
        <p:sp>
          <p:nvSpPr>
            <p:cNvPr id="158" name="Freeform 197"/>
            <p:cNvSpPr>
              <a:spLocks/>
            </p:cNvSpPr>
            <p:nvPr/>
          </p:nvSpPr>
          <p:spPr bwMode="auto">
            <a:xfrm>
              <a:off x="6232525" y="3111500"/>
              <a:ext cx="69850" cy="53975"/>
            </a:xfrm>
            <a:custGeom>
              <a:avLst/>
              <a:gdLst>
                <a:gd name="T0" fmla="*/ 0 w 90"/>
                <a:gd name="T1" fmla="*/ 2147483647 h 68"/>
                <a:gd name="T2" fmla="*/ 2147483647 w 90"/>
                <a:gd name="T3" fmla="*/ 0 h 68"/>
                <a:gd name="T4" fmla="*/ 2147483647 w 90"/>
                <a:gd name="T5" fmla="*/ 2147483647 h 68"/>
                <a:gd name="T6" fmla="*/ 2147483647 w 90"/>
                <a:gd name="T7" fmla="*/ 2147483647 h 68"/>
                <a:gd name="T8" fmla="*/ 0 w 90"/>
                <a:gd name="T9" fmla="*/ 2147483647 h 68"/>
                <a:gd name="T10" fmla="*/ 0 60000 65536"/>
                <a:gd name="T11" fmla="*/ 0 60000 65536"/>
                <a:gd name="T12" fmla="*/ 0 60000 65536"/>
                <a:gd name="T13" fmla="*/ 0 60000 65536"/>
                <a:gd name="T14" fmla="*/ 0 60000 65536"/>
                <a:gd name="T15" fmla="*/ 0 w 90"/>
                <a:gd name="T16" fmla="*/ 0 h 68"/>
                <a:gd name="T17" fmla="*/ 90 w 90"/>
                <a:gd name="T18" fmla="*/ 68 h 68"/>
              </a:gdLst>
              <a:ahLst/>
              <a:cxnLst>
                <a:cxn ang="T10">
                  <a:pos x="T0" y="T1"/>
                </a:cxn>
                <a:cxn ang="T11">
                  <a:pos x="T2" y="T3"/>
                </a:cxn>
                <a:cxn ang="T12">
                  <a:pos x="T4" y="T5"/>
                </a:cxn>
                <a:cxn ang="T13">
                  <a:pos x="T6" y="T7"/>
                </a:cxn>
                <a:cxn ang="T14">
                  <a:pos x="T8" y="T9"/>
                </a:cxn>
              </a:cxnLst>
              <a:rect l="T15" t="T16" r="T17" b="T18"/>
              <a:pathLst>
                <a:path w="90" h="68">
                  <a:moveTo>
                    <a:pt x="0" y="34"/>
                  </a:moveTo>
                  <a:lnTo>
                    <a:pt x="90" y="0"/>
                  </a:lnTo>
                  <a:lnTo>
                    <a:pt x="44" y="34"/>
                  </a:lnTo>
                  <a:lnTo>
                    <a:pt x="90" y="68"/>
                  </a:lnTo>
                  <a:lnTo>
                    <a:pt x="0" y="34"/>
                  </a:lnTo>
                  <a:close/>
                </a:path>
              </a:pathLst>
            </a:custGeom>
            <a:solidFill>
              <a:srgbClr val="000000"/>
            </a:solidFill>
            <a:ln w="9525">
              <a:noFill/>
              <a:round/>
              <a:headEnd/>
              <a:tailEnd/>
            </a:ln>
          </p:spPr>
          <p:txBody>
            <a:bodyPr/>
            <a:lstStyle/>
            <a:p>
              <a:endParaRPr lang="en-US" sz="1200"/>
            </a:p>
          </p:txBody>
        </p:sp>
        <p:sp>
          <p:nvSpPr>
            <p:cNvPr id="159" name="Freeform 200"/>
            <p:cNvSpPr>
              <a:spLocks/>
            </p:cNvSpPr>
            <p:nvPr/>
          </p:nvSpPr>
          <p:spPr bwMode="auto">
            <a:xfrm>
              <a:off x="3019425" y="1968500"/>
              <a:ext cx="73025" cy="52388"/>
            </a:xfrm>
            <a:custGeom>
              <a:avLst/>
              <a:gdLst>
                <a:gd name="T0" fmla="*/ 2147483647 w 92"/>
                <a:gd name="T1" fmla="*/ 2147483647 h 66"/>
                <a:gd name="T2" fmla="*/ 0 w 92"/>
                <a:gd name="T3" fmla="*/ 2147483647 h 66"/>
                <a:gd name="T4" fmla="*/ 2147483647 w 92"/>
                <a:gd name="T5" fmla="*/ 2147483647 h 66"/>
                <a:gd name="T6" fmla="*/ 0 w 92"/>
                <a:gd name="T7" fmla="*/ 0 h 66"/>
                <a:gd name="T8" fmla="*/ 2147483647 w 92"/>
                <a:gd name="T9" fmla="*/ 2147483647 h 66"/>
                <a:gd name="T10" fmla="*/ 0 60000 65536"/>
                <a:gd name="T11" fmla="*/ 0 60000 65536"/>
                <a:gd name="T12" fmla="*/ 0 60000 65536"/>
                <a:gd name="T13" fmla="*/ 0 60000 65536"/>
                <a:gd name="T14" fmla="*/ 0 60000 65536"/>
                <a:gd name="T15" fmla="*/ 0 w 92"/>
                <a:gd name="T16" fmla="*/ 0 h 66"/>
                <a:gd name="T17" fmla="*/ 92 w 92"/>
                <a:gd name="T18" fmla="*/ 66 h 66"/>
              </a:gdLst>
              <a:ahLst/>
              <a:cxnLst>
                <a:cxn ang="T10">
                  <a:pos x="T0" y="T1"/>
                </a:cxn>
                <a:cxn ang="T11">
                  <a:pos x="T2" y="T3"/>
                </a:cxn>
                <a:cxn ang="T12">
                  <a:pos x="T4" y="T5"/>
                </a:cxn>
                <a:cxn ang="T13">
                  <a:pos x="T6" y="T7"/>
                </a:cxn>
                <a:cxn ang="T14">
                  <a:pos x="T8" y="T9"/>
                </a:cxn>
              </a:cxnLst>
              <a:rect l="T15" t="T16" r="T17" b="T18"/>
              <a:pathLst>
                <a:path w="92" h="66">
                  <a:moveTo>
                    <a:pt x="92" y="34"/>
                  </a:moveTo>
                  <a:lnTo>
                    <a:pt x="0" y="66"/>
                  </a:lnTo>
                  <a:lnTo>
                    <a:pt x="46" y="34"/>
                  </a:lnTo>
                  <a:lnTo>
                    <a:pt x="0" y="0"/>
                  </a:lnTo>
                  <a:lnTo>
                    <a:pt x="92" y="34"/>
                  </a:lnTo>
                  <a:close/>
                </a:path>
              </a:pathLst>
            </a:custGeom>
            <a:solidFill>
              <a:srgbClr val="000000"/>
            </a:solidFill>
            <a:ln w="9525">
              <a:noFill/>
              <a:round/>
              <a:headEnd/>
              <a:tailEnd/>
            </a:ln>
          </p:spPr>
          <p:txBody>
            <a:bodyPr/>
            <a:lstStyle/>
            <a:p>
              <a:endParaRPr lang="en-US" sz="1200"/>
            </a:p>
          </p:txBody>
        </p:sp>
        <p:sp>
          <p:nvSpPr>
            <p:cNvPr id="160" name="Line 201"/>
            <p:cNvSpPr>
              <a:spLocks noChangeShapeType="1"/>
            </p:cNvSpPr>
            <p:nvPr/>
          </p:nvSpPr>
          <p:spPr bwMode="auto">
            <a:xfrm flipH="1">
              <a:off x="1835150" y="1995488"/>
              <a:ext cx="1223963" cy="1587"/>
            </a:xfrm>
            <a:prstGeom prst="line">
              <a:avLst/>
            </a:prstGeom>
            <a:noFill/>
            <a:ln w="6350">
              <a:solidFill>
                <a:srgbClr val="000000"/>
              </a:solidFill>
              <a:round/>
              <a:headEnd/>
              <a:tailEnd/>
            </a:ln>
          </p:spPr>
          <p:txBody>
            <a:bodyPr/>
            <a:lstStyle/>
            <a:p>
              <a:endParaRPr lang="en-US" sz="1200"/>
            </a:p>
          </p:txBody>
        </p:sp>
        <p:sp>
          <p:nvSpPr>
            <p:cNvPr id="161" name="Line 202"/>
            <p:cNvSpPr>
              <a:spLocks noChangeShapeType="1"/>
            </p:cNvSpPr>
            <p:nvPr/>
          </p:nvSpPr>
          <p:spPr bwMode="auto">
            <a:xfrm flipV="1">
              <a:off x="4948238" y="5867400"/>
              <a:ext cx="3175" cy="142875"/>
            </a:xfrm>
            <a:prstGeom prst="line">
              <a:avLst/>
            </a:prstGeom>
            <a:noFill/>
            <a:ln w="6350">
              <a:solidFill>
                <a:srgbClr val="000000"/>
              </a:solidFill>
              <a:round/>
              <a:headEnd/>
              <a:tailEnd/>
            </a:ln>
          </p:spPr>
          <p:txBody>
            <a:bodyPr/>
            <a:lstStyle/>
            <a:p>
              <a:endParaRPr lang="en-US" sz="1200"/>
            </a:p>
          </p:txBody>
        </p:sp>
        <p:sp>
          <p:nvSpPr>
            <p:cNvPr id="162" name="Line 203"/>
            <p:cNvSpPr>
              <a:spLocks noChangeShapeType="1"/>
            </p:cNvSpPr>
            <p:nvPr/>
          </p:nvSpPr>
          <p:spPr bwMode="auto">
            <a:xfrm flipH="1">
              <a:off x="1838325" y="5868988"/>
              <a:ext cx="3117850" cy="4762"/>
            </a:xfrm>
            <a:prstGeom prst="line">
              <a:avLst/>
            </a:prstGeom>
            <a:noFill/>
            <a:ln w="6350">
              <a:solidFill>
                <a:srgbClr val="000000"/>
              </a:solidFill>
              <a:round/>
              <a:headEnd/>
              <a:tailEnd/>
            </a:ln>
          </p:spPr>
          <p:txBody>
            <a:bodyPr/>
            <a:lstStyle/>
            <a:p>
              <a:endParaRPr lang="en-US" sz="1200"/>
            </a:p>
          </p:txBody>
        </p:sp>
        <p:sp>
          <p:nvSpPr>
            <p:cNvPr id="163" name="Line 204"/>
            <p:cNvSpPr>
              <a:spLocks noChangeShapeType="1"/>
            </p:cNvSpPr>
            <p:nvPr/>
          </p:nvSpPr>
          <p:spPr bwMode="auto">
            <a:xfrm flipH="1" flipV="1">
              <a:off x="1839913" y="4833938"/>
              <a:ext cx="3175" cy="1044575"/>
            </a:xfrm>
            <a:prstGeom prst="line">
              <a:avLst/>
            </a:prstGeom>
            <a:noFill/>
            <a:ln w="6350">
              <a:solidFill>
                <a:srgbClr val="000000"/>
              </a:solidFill>
              <a:round/>
              <a:headEnd/>
              <a:tailEnd/>
            </a:ln>
          </p:spPr>
          <p:txBody>
            <a:bodyPr/>
            <a:lstStyle/>
            <a:p>
              <a:endParaRPr lang="en-US" sz="1200"/>
            </a:p>
          </p:txBody>
        </p:sp>
        <p:sp>
          <p:nvSpPr>
            <p:cNvPr id="164" name="Freeform 205"/>
            <p:cNvSpPr>
              <a:spLocks/>
            </p:cNvSpPr>
            <p:nvPr/>
          </p:nvSpPr>
          <p:spPr bwMode="auto">
            <a:xfrm>
              <a:off x="4924425" y="5969000"/>
              <a:ext cx="52388" cy="74613"/>
            </a:xfrm>
            <a:custGeom>
              <a:avLst/>
              <a:gdLst>
                <a:gd name="T0" fmla="*/ 2147483647 w 66"/>
                <a:gd name="T1" fmla="*/ 2147483647 h 93"/>
                <a:gd name="T2" fmla="*/ 0 w 66"/>
                <a:gd name="T3" fmla="*/ 0 h 93"/>
                <a:gd name="T4" fmla="*/ 2147483647 w 66"/>
                <a:gd name="T5" fmla="*/ 2147483647 h 93"/>
                <a:gd name="T6" fmla="*/ 2147483647 w 66"/>
                <a:gd name="T7" fmla="*/ 2147483647 h 93"/>
                <a:gd name="T8" fmla="*/ 2147483647 w 66"/>
                <a:gd name="T9" fmla="*/ 2147483647 h 93"/>
                <a:gd name="T10" fmla="*/ 0 60000 65536"/>
                <a:gd name="T11" fmla="*/ 0 60000 65536"/>
                <a:gd name="T12" fmla="*/ 0 60000 65536"/>
                <a:gd name="T13" fmla="*/ 0 60000 65536"/>
                <a:gd name="T14" fmla="*/ 0 60000 65536"/>
                <a:gd name="T15" fmla="*/ 0 w 66"/>
                <a:gd name="T16" fmla="*/ 0 h 93"/>
                <a:gd name="T17" fmla="*/ 66 w 66"/>
                <a:gd name="T18" fmla="*/ 93 h 93"/>
              </a:gdLst>
              <a:ahLst/>
              <a:cxnLst>
                <a:cxn ang="T10">
                  <a:pos x="T0" y="T1"/>
                </a:cxn>
                <a:cxn ang="T11">
                  <a:pos x="T2" y="T3"/>
                </a:cxn>
                <a:cxn ang="T12">
                  <a:pos x="T4" y="T5"/>
                </a:cxn>
                <a:cxn ang="T13">
                  <a:pos x="T6" y="T7"/>
                </a:cxn>
                <a:cxn ang="T14">
                  <a:pos x="T8" y="T9"/>
                </a:cxn>
              </a:cxnLst>
              <a:rect l="T15" t="T16" r="T17" b="T18"/>
              <a:pathLst>
                <a:path w="66" h="93">
                  <a:moveTo>
                    <a:pt x="32" y="93"/>
                  </a:moveTo>
                  <a:lnTo>
                    <a:pt x="0" y="0"/>
                  </a:lnTo>
                  <a:lnTo>
                    <a:pt x="32" y="47"/>
                  </a:lnTo>
                  <a:lnTo>
                    <a:pt x="66" y="2"/>
                  </a:lnTo>
                  <a:lnTo>
                    <a:pt x="32" y="93"/>
                  </a:lnTo>
                  <a:close/>
                </a:path>
              </a:pathLst>
            </a:custGeom>
            <a:solidFill>
              <a:srgbClr val="000000"/>
            </a:solidFill>
            <a:ln w="9525">
              <a:noFill/>
              <a:round/>
              <a:headEnd/>
              <a:tailEnd/>
            </a:ln>
          </p:spPr>
          <p:txBody>
            <a:bodyPr/>
            <a:lstStyle/>
            <a:p>
              <a:endParaRPr lang="en-US" sz="1200"/>
            </a:p>
          </p:txBody>
        </p:sp>
        <p:grpSp>
          <p:nvGrpSpPr>
            <p:cNvPr id="165" name="Group 206"/>
            <p:cNvGrpSpPr>
              <a:grpSpLocks/>
            </p:cNvGrpSpPr>
            <p:nvPr/>
          </p:nvGrpSpPr>
          <p:grpSpPr bwMode="auto">
            <a:xfrm>
              <a:off x="3978275" y="4860947"/>
              <a:ext cx="512763" cy="104776"/>
              <a:chOff x="2648" y="2834"/>
              <a:chExt cx="323" cy="66"/>
            </a:xfrm>
          </p:grpSpPr>
          <p:sp>
            <p:nvSpPr>
              <p:cNvPr id="262" name="Freeform 207"/>
              <p:cNvSpPr>
                <a:spLocks/>
              </p:cNvSpPr>
              <p:nvPr/>
            </p:nvSpPr>
            <p:spPr bwMode="auto">
              <a:xfrm>
                <a:off x="2925" y="2844"/>
                <a:ext cx="46" cy="32"/>
              </a:xfrm>
              <a:custGeom>
                <a:avLst/>
                <a:gdLst>
                  <a:gd name="T0" fmla="*/ 1 w 92"/>
                  <a:gd name="T1" fmla="*/ 0 h 66"/>
                  <a:gd name="T2" fmla="*/ 0 w 92"/>
                  <a:gd name="T3" fmla="*/ 0 h 66"/>
                  <a:gd name="T4" fmla="*/ 1 w 92"/>
                  <a:gd name="T5" fmla="*/ 0 h 66"/>
                  <a:gd name="T6" fmla="*/ 0 w 92"/>
                  <a:gd name="T7" fmla="*/ 0 h 66"/>
                  <a:gd name="T8" fmla="*/ 1 w 92"/>
                  <a:gd name="T9" fmla="*/ 0 h 66"/>
                  <a:gd name="T10" fmla="*/ 0 60000 65536"/>
                  <a:gd name="T11" fmla="*/ 0 60000 65536"/>
                  <a:gd name="T12" fmla="*/ 0 60000 65536"/>
                  <a:gd name="T13" fmla="*/ 0 60000 65536"/>
                  <a:gd name="T14" fmla="*/ 0 60000 65536"/>
                  <a:gd name="T15" fmla="*/ 0 w 92"/>
                  <a:gd name="T16" fmla="*/ 0 h 66"/>
                  <a:gd name="T17" fmla="*/ 92 w 92"/>
                  <a:gd name="T18" fmla="*/ 66 h 66"/>
                </a:gdLst>
                <a:ahLst/>
                <a:cxnLst>
                  <a:cxn ang="T10">
                    <a:pos x="T0" y="T1"/>
                  </a:cxn>
                  <a:cxn ang="T11">
                    <a:pos x="T2" y="T3"/>
                  </a:cxn>
                  <a:cxn ang="T12">
                    <a:pos x="T4" y="T5"/>
                  </a:cxn>
                  <a:cxn ang="T13">
                    <a:pos x="T6" y="T7"/>
                  </a:cxn>
                  <a:cxn ang="T14">
                    <a:pos x="T8" y="T9"/>
                  </a:cxn>
                </a:cxnLst>
                <a:rect l="T15" t="T16" r="T17" b="T18"/>
                <a:pathLst>
                  <a:path w="92" h="66">
                    <a:moveTo>
                      <a:pt x="92" y="34"/>
                    </a:moveTo>
                    <a:lnTo>
                      <a:pt x="0" y="66"/>
                    </a:lnTo>
                    <a:lnTo>
                      <a:pt x="46" y="34"/>
                    </a:lnTo>
                    <a:lnTo>
                      <a:pt x="0" y="0"/>
                    </a:lnTo>
                    <a:lnTo>
                      <a:pt x="92" y="34"/>
                    </a:lnTo>
                    <a:close/>
                  </a:path>
                </a:pathLst>
              </a:custGeom>
              <a:solidFill>
                <a:srgbClr val="000000"/>
              </a:solidFill>
              <a:ln w="9525">
                <a:noFill/>
                <a:round/>
                <a:headEnd/>
                <a:tailEnd/>
              </a:ln>
            </p:spPr>
            <p:txBody>
              <a:bodyPr/>
              <a:lstStyle/>
              <a:p>
                <a:endParaRPr lang="en-US" sz="1200"/>
              </a:p>
            </p:txBody>
          </p:sp>
          <p:sp>
            <p:nvSpPr>
              <p:cNvPr id="263" name="Line 208"/>
              <p:cNvSpPr>
                <a:spLocks noChangeShapeType="1"/>
              </p:cNvSpPr>
              <p:nvPr/>
            </p:nvSpPr>
            <p:spPr bwMode="auto">
              <a:xfrm flipH="1">
                <a:off x="2843" y="2861"/>
                <a:ext cx="107" cy="1"/>
              </a:xfrm>
              <a:prstGeom prst="line">
                <a:avLst/>
              </a:prstGeom>
              <a:noFill/>
              <a:ln w="6350">
                <a:solidFill>
                  <a:srgbClr val="000000"/>
                </a:solidFill>
                <a:round/>
                <a:headEnd/>
                <a:tailEnd/>
              </a:ln>
            </p:spPr>
            <p:txBody>
              <a:bodyPr/>
              <a:lstStyle/>
              <a:p>
                <a:endParaRPr lang="en-US" sz="1200"/>
              </a:p>
            </p:txBody>
          </p:sp>
          <p:sp>
            <p:nvSpPr>
              <p:cNvPr id="264" name="Rectangle 209"/>
              <p:cNvSpPr>
                <a:spLocks noChangeArrowheads="1"/>
              </p:cNvSpPr>
              <p:nvPr/>
            </p:nvSpPr>
            <p:spPr bwMode="auto">
              <a:xfrm>
                <a:off x="2648" y="2834"/>
                <a:ext cx="163" cy="66"/>
              </a:xfrm>
              <a:prstGeom prst="rect">
                <a:avLst/>
              </a:prstGeom>
              <a:noFill/>
              <a:ln w="9525">
                <a:noFill/>
                <a:miter lim="800000"/>
                <a:headEnd/>
                <a:tailEnd/>
              </a:ln>
            </p:spPr>
            <p:txBody>
              <a:bodyPr wrap="none" lIns="0" tIns="0" rIns="0" bIns="0">
                <a:spAutoFit/>
              </a:bodyPr>
              <a:lstStyle/>
              <a:p>
                <a:pPr algn="l" eaLnBrk="0" hangingPunct="0"/>
                <a:r>
                  <a:rPr lang="en-US" sz="400">
                    <a:solidFill>
                      <a:srgbClr val="000000"/>
                    </a:solidFill>
                    <a:latin typeface="Helvetica" pitchFamily="-84" charset="0"/>
                  </a:rPr>
                  <a:t>ALUFN</a:t>
                </a:r>
                <a:endParaRPr lang="en-US" sz="1200"/>
              </a:p>
            </p:txBody>
          </p:sp>
        </p:grpSp>
        <p:grpSp>
          <p:nvGrpSpPr>
            <p:cNvPr id="166" name="Group 210"/>
            <p:cNvGrpSpPr>
              <a:grpSpLocks/>
            </p:cNvGrpSpPr>
            <p:nvPr/>
          </p:nvGrpSpPr>
          <p:grpSpPr bwMode="auto">
            <a:xfrm>
              <a:off x="2436816" y="4048124"/>
              <a:ext cx="1284288" cy="284163"/>
              <a:chOff x="1677" y="2322"/>
              <a:chExt cx="809" cy="179"/>
            </a:xfrm>
          </p:grpSpPr>
          <p:sp>
            <p:nvSpPr>
              <p:cNvPr id="260" name="Rectangle 211"/>
              <p:cNvSpPr>
                <a:spLocks noChangeArrowheads="1"/>
              </p:cNvSpPr>
              <p:nvPr/>
            </p:nvSpPr>
            <p:spPr bwMode="auto">
              <a:xfrm>
                <a:off x="1677" y="2322"/>
                <a:ext cx="809" cy="179"/>
              </a:xfrm>
              <a:prstGeom prst="rect">
                <a:avLst/>
              </a:prstGeom>
              <a:solidFill>
                <a:srgbClr val="CCFFFF"/>
              </a:solidFill>
              <a:ln w="6350">
                <a:solidFill>
                  <a:srgbClr val="000000"/>
                </a:solidFill>
                <a:miter lim="800000"/>
                <a:headEnd/>
                <a:tailEnd/>
              </a:ln>
            </p:spPr>
            <p:txBody>
              <a:bodyPr/>
              <a:lstStyle/>
              <a:p>
                <a:endParaRPr lang="en-US" sz="1200"/>
              </a:p>
            </p:txBody>
          </p:sp>
          <p:sp>
            <p:nvSpPr>
              <p:cNvPr id="261" name="Rectangle 212"/>
              <p:cNvSpPr>
                <a:spLocks noChangeArrowheads="1"/>
              </p:cNvSpPr>
              <p:nvPr/>
            </p:nvSpPr>
            <p:spPr bwMode="auto">
              <a:xfrm>
                <a:off x="1744" y="2351"/>
                <a:ext cx="667" cy="129"/>
              </a:xfrm>
              <a:prstGeom prst="rect">
                <a:avLst/>
              </a:prstGeom>
              <a:solidFill>
                <a:srgbClr val="CCFFFF"/>
              </a:solidFill>
              <a:ln w="9525">
                <a:noFill/>
                <a:miter lim="800000"/>
                <a:headEnd/>
                <a:tailEnd/>
              </a:ln>
            </p:spPr>
            <p:txBody>
              <a:bodyPr wrap="none" lIns="0" tIns="0" rIns="0" bIns="0">
                <a:spAutoFit/>
              </a:bodyPr>
              <a:lstStyle/>
              <a:p>
                <a:pPr algn="l" eaLnBrk="0" hangingPunct="0"/>
                <a:r>
                  <a:rPr lang="en-US" sz="900" b="1" dirty="0">
                    <a:solidFill>
                      <a:srgbClr val="000000"/>
                    </a:solidFill>
                    <a:latin typeface="AvantGarde" pitchFamily="34" charset="0"/>
                  </a:rPr>
                  <a:t>Control Logic</a:t>
                </a:r>
                <a:endParaRPr lang="en-US" sz="1100" dirty="0"/>
              </a:p>
            </p:txBody>
          </p:sp>
        </p:grpSp>
        <p:grpSp>
          <p:nvGrpSpPr>
            <p:cNvPr id="167" name="Group 213"/>
            <p:cNvGrpSpPr>
              <a:grpSpLocks/>
            </p:cNvGrpSpPr>
            <p:nvPr/>
          </p:nvGrpSpPr>
          <p:grpSpPr bwMode="auto">
            <a:xfrm>
              <a:off x="3179788" y="3773488"/>
              <a:ext cx="71438" cy="274637"/>
              <a:chOff x="2145" y="2149"/>
              <a:chExt cx="45" cy="173"/>
            </a:xfrm>
          </p:grpSpPr>
          <p:sp>
            <p:nvSpPr>
              <p:cNvPr id="257" name="Freeform 214"/>
              <p:cNvSpPr>
                <a:spLocks/>
              </p:cNvSpPr>
              <p:nvPr/>
            </p:nvSpPr>
            <p:spPr bwMode="auto">
              <a:xfrm>
                <a:off x="2153" y="2276"/>
                <a:ext cx="33" cy="46"/>
              </a:xfrm>
              <a:custGeom>
                <a:avLst/>
                <a:gdLst>
                  <a:gd name="T0" fmla="*/ 1 w 66"/>
                  <a:gd name="T1" fmla="*/ 1 h 92"/>
                  <a:gd name="T2" fmla="*/ 0 w 66"/>
                  <a:gd name="T3" fmla="*/ 0 h 92"/>
                  <a:gd name="T4" fmla="*/ 1 w 66"/>
                  <a:gd name="T5" fmla="*/ 1 h 92"/>
                  <a:gd name="T6" fmla="*/ 1 w 66"/>
                  <a:gd name="T7" fmla="*/ 0 h 92"/>
                  <a:gd name="T8" fmla="*/ 1 w 66"/>
                  <a:gd name="T9" fmla="*/ 1 h 92"/>
                  <a:gd name="T10" fmla="*/ 0 60000 65536"/>
                  <a:gd name="T11" fmla="*/ 0 60000 65536"/>
                  <a:gd name="T12" fmla="*/ 0 60000 65536"/>
                  <a:gd name="T13" fmla="*/ 0 60000 65536"/>
                  <a:gd name="T14" fmla="*/ 0 60000 65536"/>
                  <a:gd name="T15" fmla="*/ 0 w 66"/>
                  <a:gd name="T16" fmla="*/ 0 h 92"/>
                  <a:gd name="T17" fmla="*/ 66 w 66"/>
                  <a:gd name="T18" fmla="*/ 92 h 92"/>
                </a:gdLst>
                <a:ahLst/>
                <a:cxnLst>
                  <a:cxn ang="T10">
                    <a:pos x="T0" y="T1"/>
                  </a:cxn>
                  <a:cxn ang="T11">
                    <a:pos x="T2" y="T3"/>
                  </a:cxn>
                  <a:cxn ang="T12">
                    <a:pos x="T4" y="T5"/>
                  </a:cxn>
                  <a:cxn ang="T13">
                    <a:pos x="T6" y="T7"/>
                  </a:cxn>
                  <a:cxn ang="T14">
                    <a:pos x="T8" y="T9"/>
                  </a:cxn>
                </a:cxnLst>
                <a:rect l="T15" t="T16" r="T17" b="T18"/>
                <a:pathLst>
                  <a:path w="66" h="92">
                    <a:moveTo>
                      <a:pt x="34" y="92"/>
                    </a:moveTo>
                    <a:lnTo>
                      <a:pt x="0" y="0"/>
                    </a:lnTo>
                    <a:lnTo>
                      <a:pt x="34" y="46"/>
                    </a:lnTo>
                    <a:lnTo>
                      <a:pt x="66" y="0"/>
                    </a:lnTo>
                    <a:lnTo>
                      <a:pt x="34" y="92"/>
                    </a:lnTo>
                    <a:close/>
                  </a:path>
                </a:pathLst>
              </a:custGeom>
              <a:solidFill>
                <a:srgbClr val="000000"/>
              </a:solidFill>
              <a:ln w="9525">
                <a:noFill/>
                <a:round/>
                <a:headEnd/>
                <a:tailEnd/>
              </a:ln>
            </p:spPr>
            <p:txBody>
              <a:bodyPr/>
              <a:lstStyle/>
              <a:p>
                <a:endParaRPr lang="en-US" sz="1200"/>
              </a:p>
            </p:txBody>
          </p:sp>
          <p:sp>
            <p:nvSpPr>
              <p:cNvPr id="258" name="Line 215"/>
              <p:cNvSpPr>
                <a:spLocks noChangeShapeType="1"/>
              </p:cNvSpPr>
              <p:nvPr/>
            </p:nvSpPr>
            <p:spPr bwMode="auto">
              <a:xfrm>
                <a:off x="2170" y="2230"/>
                <a:ext cx="1" cy="71"/>
              </a:xfrm>
              <a:prstGeom prst="line">
                <a:avLst/>
              </a:prstGeom>
              <a:noFill/>
              <a:ln w="6350">
                <a:solidFill>
                  <a:srgbClr val="000000"/>
                </a:solidFill>
                <a:round/>
                <a:headEnd/>
                <a:tailEnd/>
              </a:ln>
            </p:spPr>
            <p:txBody>
              <a:bodyPr/>
              <a:lstStyle/>
              <a:p>
                <a:endParaRPr lang="en-US" sz="1200"/>
              </a:p>
            </p:txBody>
          </p:sp>
          <p:sp>
            <p:nvSpPr>
              <p:cNvPr id="259" name="Rectangle 216"/>
              <p:cNvSpPr>
                <a:spLocks noChangeArrowheads="1"/>
              </p:cNvSpPr>
              <p:nvPr/>
            </p:nvSpPr>
            <p:spPr bwMode="auto">
              <a:xfrm>
                <a:off x="2145" y="2149"/>
                <a:ext cx="45" cy="99"/>
              </a:xfrm>
              <a:prstGeom prst="rect">
                <a:avLst/>
              </a:prstGeom>
              <a:noFill/>
              <a:ln w="9525">
                <a:noFill/>
                <a:miter lim="800000"/>
                <a:headEnd/>
                <a:tailEnd/>
              </a:ln>
            </p:spPr>
            <p:txBody>
              <a:bodyPr wrap="none" lIns="0" tIns="0" rIns="0" bIns="0">
                <a:spAutoFit/>
              </a:bodyPr>
              <a:lstStyle/>
              <a:p>
                <a:pPr algn="l" eaLnBrk="0" hangingPunct="0"/>
                <a:r>
                  <a:rPr lang="en-US" sz="600">
                    <a:solidFill>
                      <a:srgbClr val="000000"/>
                    </a:solidFill>
                    <a:latin typeface="AvantGarde" pitchFamily="34" charset="0"/>
                  </a:rPr>
                  <a:t>Z</a:t>
                </a:r>
                <a:endParaRPr lang="en-US" sz="1200"/>
              </a:p>
            </p:txBody>
          </p:sp>
        </p:grpSp>
        <p:sp>
          <p:nvSpPr>
            <p:cNvPr id="168" name="Line 217"/>
            <p:cNvSpPr>
              <a:spLocks noChangeShapeType="1"/>
            </p:cNvSpPr>
            <p:nvPr/>
          </p:nvSpPr>
          <p:spPr bwMode="auto">
            <a:xfrm>
              <a:off x="2890838" y="4500563"/>
              <a:ext cx="61912" cy="61912"/>
            </a:xfrm>
            <a:prstGeom prst="line">
              <a:avLst/>
            </a:prstGeom>
            <a:noFill/>
            <a:ln w="7938">
              <a:solidFill>
                <a:srgbClr val="000000"/>
              </a:solidFill>
              <a:round/>
              <a:headEnd/>
              <a:tailEnd/>
            </a:ln>
          </p:spPr>
          <p:txBody>
            <a:bodyPr/>
            <a:lstStyle/>
            <a:p>
              <a:endParaRPr lang="en-US" sz="1200"/>
            </a:p>
          </p:txBody>
        </p:sp>
        <p:sp>
          <p:nvSpPr>
            <p:cNvPr id="169" name="Line 218"/>
            <p:cNvSpPr>
              <a:spLocks noChangeShapeType="1"/>
            </p:cNvSpPr>
            <p:nvPr/>
          </p:nvSpPr>
          <p:spPr bwMode="auto">
            <a:xfrm>
              <a:off x="2946400" y="4560888"/>
              <a:ext cx="141288" cy="1587"/>
            </a:xfrm>
            <a:prstGeom prst="line">
              <a:avLst/>
            </a:prstGeom>
            <a:noFill/>
            <a:ln w="6350">
              <a:solidFill>
                <a:srgbClr val="000000"/>
              </a:solidFill>
              <a:round/>
              <a:headEnd/>
              <a:tailEnd/>
            </a:ln>
          </p:spPr>
          <p:txBody>
            <a:bodyPr/>
            <a:lstStyle/>
            <a:p>
              <a:endParaRPr lang="en-US" sz="1200"/>
            </a:p>
          </p:txBody>
        </p:sp>
        <p:sp>
          <p:nvSpPr>
            <p:cNvPr id="170" name="Freeform 219"/>
            <p:cNvSpPr>
              <a:spLocks/>
            </p:cNvSpPr>
            <p:nvPr/>
          </p:nvSpPr>
          <p:spPr bwMode="auto">
            <a:xfrm>
              <a:off x="3048000" y="4533900"/>
              <a:ext cx="73025" cy="52388"/>
            </a:xfrm>
            <a:custGeom>
              <a:avLst/>
              <a:gdLst>
                <a:gd name="T0" fmla="*/ 2147483647 w 92"/>
                <a:gd name="T1" fmla="*/ 2147483647 h 66"/>
                <a:gd name="T2" fmla="*/ 0 w 92"/>
                <a:gd name="T3" fmla="*/ 2147483647 h 66"/>
                <a:gd name="T4" fmla="*/ 2147483647 w 92"/>
                <a:gd name="T5" fmla="*/ 2147483647 h 66"/>
                <a:gd name="T6" fmla="*/ 0 w 92"/>
                <a:gd name="T7" fmla="*/ 0 h 66"/>
                <a:gd name="T8" fmla="*/ 2147483647 w 92"/>
                <a:gd name="T9" fmla="*/ 2147483647 h 66"/>
                <a:gd name="T10" fmla="*/ 0 60000 65536"/>
                <a:gd name="T11" fmla="*/ 0 60000 65536"/>
                <a:gd name="T12" fmla="*/ 0 60000 65536"/>
                <a:gd name="T13" fmla="*/ 0 60000 65536"/>
                <a:gd name="T14" fmla="*/ 0 60000 65536"/>
                <a:gd name="T15" fmla="*/ 0 w 92"/>
                <a:gd name="T16" fmla="*/ 0 h 66"/>
                <a:gd name="T17" fmla="*/ 92 w 92"/>
                <a:gd name="T18" fmla="*/ 66 h 66"/>
              </a:gdLst>
              <a:ahLst/>
              <a:cxnLst>
                <a:cxn ang="T10">
                  <a:pos x="T0" y="T1"/>
                </a:cxn>
                <a:cxn ang="T11">
                  <a:pos x="T2" y="T3"/>
                </a:cxn>
                <a:cxn ang="T12">
                  <a:pos x="T4" y="T5"/>
                </a:cxn>
                <a:cxn ang="T13">
                  <a:pos x="T6" y="T7"/>
                </a:cxn>
                <a:cxn ang="T14">
                  <a:pos x="T8" y="T9"/>
                </a:cxn>
              </a:cxnLst>
              <a:rect l="T15" t="T16" r="T17" b="T18"/>
              <a:pathLst>
                <a:path w="92" h="66">
                  <a:moveTo>
                    <a:pt x="92" y="34"/>
                  </a:moveTo>
                  <a:lnTo>
                    <a:pt x="0" y="66"/>
                  </a:lnTo>
                  <a:lnTo>
                    <a:pt x="46" y="34"/>
                  </a:lnTo>
                  <a:lnTo>
                    <a:pt x="0" y="0"/>
                  </a:lnTo>
                  <a:lnTo>
                    <a:pt x="92" y="34"/>
                  </a:lnTo>
                  <a:close/>
                </a:path>
              </a:pathLst>
            </a:custGeom>
            <a:solidFill>
              <a:srgbClr val="000000"/>
            </a:solidFill>
            <a:ln w="9525">
              <a:noFill/>
              <a:round/>
              <a:headEnd/>
              <a:tailEnd/>
            </a:ln>
          </p:spPr>
          <p:txBody>
            <a:bodyPr/>
            <a:lstStyle/>
            <a:p>
              <a:endParaRPr lang="en-US" sz="1200"/>
            </a:p>
          </p:txBody>
        </p:sp>
        <p:sp>
          <p:nvSpPr>
            <p:cNvPr id="171" name="Line 220"/>
            <p:cNvSpPr>
              <a:spLocks noChangeShapeType="1"/>
            </p:cNvSpPr>
            <p:nvPr/>
          </p:nvSpPr>
          <p:spPr bwMode="auto">
            <a:xfrm>
              <a:off x="2890838" y="4643438"/>
              <a:ext cx="61912" cy="61912"/>
            </a:xfrm>
            <a:prstGeom prst="line">
              <a:avLst/>
            </a:prstGeom>
            <a:noFill/>
            <a:ln w="7938">
              <a:solidFill>
                <a:srgbClr val="000000"/>
              </a:solidFill>
              <a:round/>
              <a:headEnd/>
              <a:tailEnd/>
            </a:ln>
          </p:spPr>
          <p:txBody>
            <a:bodyPr/>
            <a:lstStyle/>
            <a:p>
              <a:endParaRPr lang="en-US" sz="1200"/>
            </a:p>
          </p:txBody>
        </p:sp>
        <p:sp>
          <p:nvSpPr>
            <p:cNvPr id="172" name="Line 221"/>
            <p:cNvSpPr>
              <a:spLocks noChangeShapeType="1"/>
            </p:cNvSpPr>
            <p:nvPr/>
          </p:nvSpPr>
          <p:spPr bwMode="auto">
            <a:xfrm>
              <a:off x="2946400" y="4703763"/>
              <a:ext cx="141288" cy="1587"/>
            </a:xfrm>
            <a:prstGeom prst="line">
              <a:avLst/>
            </a:prstGeom>
            <a:noFill/>
            <a:ln w="6350">
              <a:solidFill>
                <a:srgbClr val="000000"/>
              </a:solidFill>
              <a:round/>
              <a:headEnd/>
              <a:tailEnd/>
            </a:ln>
          </p:spPr>
          <p:txBody>
            <a:bodyPr/>
            <a:lstStyle/>
            <a:p>
              <a:endParaRPr lang="en-US" sz="1200"/>
            </a:p>
          </p:txBody>
        </p:sp>
        <p:sp>
          <p:nvSpPr>
            <p:cNvPr id="173" name="Freeform 222"/>
            <p:cNvSpPr>
              <a:spLocks/>
            </p:cNvSpPr>
            <p:nvPr/>
          </p:nvSpPr>
          <p:spPr bwMode="auto">
            <a:xfrm>
              <a:off x="3048000" y="4676775"/>
              <a:ext cx="73025" cy="52388"/>
            </a:xfrm>
            <a:custGeom>
              <a:avLst/>
              <a:gdLst>
                <a:gd name="T0" fmla="*/ 2147483647 w 92"/>
                <a:gd name="T1" fmla="*/ 2147483647 h 66"/>
                <a:gd name="T2" fmla="*/ 0 w 92"/>
                <a:gd name="T3" fmla="*/ 2147483647 h 66"/>
                <a:gd name="T4" fmla="*/ 2147483647 w 92"/>
                <a:gd name="T5" fmla="*/ 2147483647 h 66"/>
                <a:gd name="T6" fmla="*/ 0 w 92"/>
                <a:gd name="T7" fmla="*/ 0 h 66"/>
                <a:gd name="T8" fmla="*/ 2147483647 w 92"/>
                <a:gd name="T9" fmla="*/ 2147483647 h 66"/>
                <a:gd name="T10" fmla="*/ 0 60000 65536"/>
                <a:gd name="T11" fmla="*/ 0 60000 65536"/>
                <a:gd name="T12" fmla="*/ 0 60000 65536"/>
                <a:gd name="T13" fmla="*/ 0 60000 65536"/>
                <a:gd name="T14" fmla="*/ 0 60000 65536"/>
                <a:gd name="T15" fmla="*/ 0 w 92"/>
                <a:gd name="T16" fmla="*/ 0 h 66"/>
                <a:gd name="T17" fmla="*/ 92 w 92"/>
                <a:gd name="T18" fmla="*/ 66 h 66"/>
              </a:gdLst>
              <a:ahLst/>
              <a:cxnLst>
                <a:cxn ang="T10">
                  <a:pos x="T0" y="T1"/>
                </a:cxn>
                <a:cxn ang="T11">
                  <a:pos x="T2" y="T3"/>
                </a:cxn>
                <a:cxn ang="T12">
                  <a:pos x="T4" y="T5"/>
                </a:cxn>
                <a:cxn ang="T13">
                  <a:pos x="T6" y="T7"/>
                </a:cxn>
                <a:cxn ang="T14">
                  <a:pos x="T8" y="T9"/>
                </a:cxn>
              </a:cxnLst>
              <a:rect l="T15" t="T16" r="T17" b="T18"/>
              <a:pathLst>
                <a:path w="92" h="66">
                  <a:moveTo>
                    <a:pt x="92" y="34"/>
                  </a:moveTo>
                  <a:lnTo>
                    <a:pt x="0" y="66"/>
                  </a:lnTo>
                  <a:lnTo>
                    <a:pt x="46" y="34"/>
                  </a:lnTo>
                  <a:lnTo>
                    <a:pt x="0" y="0"/>
                  </a:lnTo>
                  <a:lnTo>
                    <a:pt x="92" y="34"/>
                  </a:lnTo>
                  <a:close/>
                </a:path>
              </a:pathLst>
            </a:custGeom>
            <a:solidFill>
              <a:srgbClr val="000000"/>
            </a:solidFill>
            <a:ln w="9525">
              <a:noFill/>
              <a:round/>
              <a:headEnd/>
              <a:tailEnd/>
            </a:ln>
          </p:spPr>
          <p:txBody>
            <a:bodyPr/>
            <a:lstStyle/>
            <a:p>
              <a:endParaRPr lang="en-US" sz="1200"/>
            </a:p>
          </p:txBody>
        </p:sp>
        <p:grpSp>
          <p:nvGrpSpPr>
            <p:cNvPr id="174" name="Group 223"/>
            <p:cNvGrpSpPr>
              <a:grpSpLocks/>
            </p:cNvGrpSpPr>
            <p:nvPr/>
          </p:nvGrpSpPr>
          <p:grpSpPr bwMode="auto">
            <a:xfrm>
              <a:off x="2890841" y="4772039"/>
              <a:ext cx="563563" cy="157163"/>
              <a:chOff x="1963" y="2778"/>
              <a:chExt cx="355" cy="99"/>
            </a:xfrm>
          </p:grpSpPr>
          <p:sp>
            <p:nvSpPr>
              <p:cNvPr id="253" name="Line 224"/>
              <p:cNvSpPr>
                <a:spLocks noChangeShapeType="1"/>
              </p:cNvSpPr>
              <p:nvPr/>
            </p:nvSpPr>
            <p:spPr bwMode="auto">
              <a:xfrm>
                <a:off x="1963" y="2787"/>
                <a:ext cx="39" cy="39"/>
              </a:xfrm>
              <a:prstGeom prst="line">
                <a:avLst/>
              </a:prstGeom>
              <a:noFill/>
              <a:ln w="7938">
                <a:solidFill>
                  <a:srgbClr val="000000"/>
                </a:solidFill>
                <a:round/>
                <a:headEnd/>
                <a:tailEnd/>
              </a:ln>
            </p:spPr>
            <p:txBody>
              <a:bodyPr/>
              <a:lstStyle/>
              <a:p>
                <a:endParaRPr lang="en-US" sz="1200"/>
              </a:p>
            </p:txBody>
          </p:sp>
          <p:sp>
            <p:nvSpPr>
              <p:cNvPr id="254" name="Line 225"/>
              <p:cNvSpPr>
                <a:spLocks noChangeShapeType="1"/>
              </p:cNvSpPr>
              <p:nvPr/>
            </p:nvSpPr>
            <p:spPr bwMode="auto">
              <a:xfrm>
                <a:off x="1998" y="2825"/>
                <a:ext cx="89" cy="1"/>
              </a:xfrm>
              <a:prstGeom prst="line">
                <a:avLst/>
              </a:prstGeom>
              <a:noFill/>
              <a:ln w="6350">
                <a:solidFill>
                  <a:srgbClr val="000000"/>
                </a:solidFill>
                <a:round/>
                <a:headEnd/>
                <a:tailEnd/>
              </a:ln>
            </p:spPr>
            <p:txBody>
              <a:bodyPr/>
              <a:lstStyle/>
              <a:p>
                <a:endParaRPr lang="en-US" sz="1200"/>
              </a:p>
            </p:txBody>
          </p:sp>
          <p:sp>
            <p:nvSpPr>
              <p:cNvPr id="255" name="Freeform 226"/>
              <p:cNvSpPr>
                <a:spLocks/>
              </p:cNvSpPr>
              <p:nvPr/>
            </p:nvSpPr>
            <p:spPr bwMode="auto">
              <a:xfrm>
                <a:off x="2062" y="2808"/>
                <a:ext cx="46" cy="33"/>
              </a:xfrm>
              <a:custGeom>
                <a:avLst/>
                <a:gdLst>
                  <a:gd name="T0" fmla="*/ 1 w 92"/>
                  <a:gd name="T1" fmla="*/ 1 h 66"/>
                  <a:gd name="T2" fmla="*/ 0 w 92"/>
                  <a:gd name="T3" fmla="*/ 1 h 66"/>
                  <a:gd name="T4" fmla="*/ 1 w 92"/>
                  <a:gd name="T5" fmla="*/ 1 h 66"/>
                  <a:gd name="T6" fmla="*/ 0 w 92"/>
                  <a:gd name="T7" fmla="*/ 0 h 66"/>
                  <a:gd name="T8" fmla="*/ 1 w 92"/>
                  <a:gd name="T9" fmla="*/ 1 h 66"/>
                  <a:gd name="T10" fmla="*/ 0 60000 65536"/>
                  <a:gd name="T11" fmla="*/ 0 60000 65536"/>
                  <a:gd name="T12" fmla="*/ 0 60000 65536"/>
                  <a:gd name="T13" fmla="*/ 0 60000 65536"/>
                  <a:gd name="T14" fmla="*/ 0 60000 65536"/>
                  <a:gd name="T15" fmla="*/ 0 w 92"/>
                  <a:gd name="T16" fmla="*/ 0 h 66"/>
                  <a:gd name="T17" fmla="*/ 92 w 92"/>
                  <a:gd name="T18" fmla="*/ 66 h 66"/>
                </a:gdLst>
                <a:ahLst/>
                <a:cxnLst>
                  <a:cxn ang="T10">
                    <a:pos x="T0" y="T1"/>
                  </a:cxn>
                  <a:cxn ang="T11">
                    <a:pos x="T2" y="T3"/>
                  </a:cxn>
                  <a:cxn ang="T12">
                    <a:pos x="T4" y="T5"/>
                  </a:cxn>
                  <a:cxn ang="T13">
                    <a:pos x="T6" y="T7"/>
                  </a:cxn>
                  <a:cxn ang="T14">
                    <a:pos x="T8" y="T9"/>
                  </a:cxn>
                </a:cxnLst>
                <a:rect l="T15" t="T16" r="T17" b="T18"/>
                <a:pathLst>
                  <a:path w="92" h="66">
                    <a:moveTo>
                      <a:pt x="92" y="34"/>
                    </a:moveTo>
                    <a:lnTo>
                      <a:pt x="0" y="66"/>
                    </a:lnTo>
                    <a:lnTo>
                      <a:pt x="46" y="34"/>
                    </a:lnTo>
                    <a:lnTo>
                      <a:pt x="0" y="0"/>
                    </a:lnTo>
                    <a:lnTo>
                      <a:pt x="92" y="34"/>
                    </a:lnTo>
                    <a:close/>
                  </a:path>
                </a:pathLst>
              </a:custGeom>
              <a:solidFill>
                <a:srgbClr val="000000"/>
              </a:solidFill>
              <a:ln w="9525">
                <a:noFill/>
                <a:round/>
                <a:headEnd/>
                <a:tailEnd/>
              </a:ln>
            </p:spPr>
            <p:txBody>
              <a:bodyPr/>
              <a:lstStyle/>
              <a:p>
                <a:endParaRPr lang="en-US" sz="1200"/>
              </a:p>
            </p:txBody>
          </p:sp>
          <p:sp>
            <p:nvSpPr>
              <p:cNvPr id="256" name="Rectangle 227"/>
              <p:cNvSpPr>
                <a:spLocks noChangeArrowheads="1"/>
              </p:cNvSpPr>
              <p:nvPr/>
            </p:nvSpPr>
            <p:spPr bwMode="auto">
              <a:xfrm>
                <a:off x="2127" y="2778"/>
                <a:ext cx="191" cy="99"/>
              </a:xfrm>
              <a:prstGeom prst="rect">
                <a:avLst/>
              </a:prstGeom>
              <a:noFill/>
              <a:ln w="9525">
                <a:noFill/>
                <a:miter lim="800000"/>
                <a:headEnd/>
                <a:tailEnd/>
              </a:ln>
            </p:spPr>
            <p:txBody>
              <a:bodyPr wrap="none" lIns="0" tIns="0" rIns="0" bIns="0">
                <a:spAutoFit/>
              </a:bodyPr>
              <a:lstStyle/>
              <a:p>
                <a:pPr algn="l" eaLnBrk="0" hangingPunct="0"/>
                <a:r>
                  <a:rPr lang="en-US" sz="600">
                    <a:solidFill>
                      <a:srgbClr val="000000"/>
                    </a:solidFill>
                    <a:latin typeface="AvantGarde" pitchFamily="34" charset="0"/>
                  </a:rPr>
                  <a:t>ASEL</a:t>
                </a:r>
                <a:endParaRPr lang="en-US" sz="1200"/>
              </a:p>
            </p:txBody>
          </p:sp>
        </p:grpSp>
        <p:grpSp>
          <p:nvGrpSpPr>
            <p:cNvPr id="175" name="Group 228"/>
            <p:cNvGrpSpPr>
              <a:grpSpLocks/>
            </p:cNvGrpSpPr>
            <p:nvPr/>
          </p:nvGrpSpPr>
          <p:grpSpPr bwMode="auto">
            <a:xfrm>
              <a:off x="2890841" y="4929201"/>
              <a:ext cx="563563" cy="169863"/>
              <a:chOff x="1963" y="2877"/>
              <a:chExt cx="355" cy="107"/>
            </a:xfrm>
          </p:grpSpPr>
          <p:sp>
            <p:nvSpPr>
              <p:cNvPr id="249" name="Line 229"/>
              <p:cNvSpPr>
                <a:spLocks noChangeShapeType="1"/>
              </p:cNvSpPr>
              <p:nvPr/>
            </p:nvSpPr>
            <p:spPr bwMode="auto">
              <a:xfrm>
                <a:off x="1963" y="2877"/>
                <a:ext cx="39" cy="39"/>
              </a:xfrm>
              <a:prstGeom prst="line">
                <a:avLst/>
              </a:prstGeom>
              <a:noFill/>
              <a:ln w="7938">
                <a:solidFill>
                  <a:srgbClr val="000000"/>
                </a:solidFill>
                <a:round/>
                <a:headEnd/>
                <a:tailEnd/>
              </a:ln>
            </p:spPr>
            <p:txBody>
              <a:bodyPr/>
              <a:lstStyle/>
              <a:p>
                <a:endParaRPr lang="en-US" sz="1200"/>
              </a:p>
            </p:txBody>
          </p:sp>
          <p:sp>
            <p:nvSpPr>
              <p:cNvPr id="250" name="Line 230"/>
              <p:cNvSpPr>
                <a:spLocks noChangeShapeType="1"/>
              </p:cNvSpPr>
              <p:nvPr/>
            </p:nvSpPr>
            <p:spPr bwMode="auto">
              <a:xfrm>
                <a:off x="1998" y="2914"/>
                <a:ext cx="89" cy="1"/>
              </a:xfrm>
              <a:prstGeom prst="line">
                <a:avLst/>
              </a:prstGeom>
              <a:noFill/>
              <a:ln w="6350">
                <a:solidFill>
                  <a:srgbClr val="000000"/>
                </a:solidFill>
                <a:round/>
                <a:headEnd/>
                <a:tailEnd/>
              </a:ln>
            </p:spPr>
            <p:txBody>
              <a:bodyPr/>
              <a:lstStyle/>
              <a:p>
                <a:endParaRPr lang="en-US" sz="1200"/>
              </a:p>
            </p:txBody>
          </p:sp>
          <p:sp>
            <p:nvSpPr>
              <p:cNvPr id="251" name="Freeform 231"/>
              <p:cNvSpPr>
                <a:spLocks/>
              </p:cNvSpPr>
              <p:nvPr/>
            </p:nvSpPr>
            <p:spPr bwMode="auto">
              <a:xfrm>
                <a:off x="2062" y="2897"/>
                <a:ext cx="46" cy="33"/>
              </a:xfrm>
              <a:custGeom>
                <a:avLst/>
                <a:gdLst>
                  <a:gd name="T0" fmla="*/ 1 w 92"/>
                  <a:gd name="T1" fmla="*/ 1 h 66"/>
                  <a:gd name="T2" fmla="*/ 0 w 92"/>
                  <a:gd name="T3" fmla="*/ 1 h 66"/>
                  <a:gd name="T4" fmla="*/ 1 w 92"/>
                  <a:gd name="T5" fmla="*/ 1 h 66"/>
                  <a:gd name="T6" fmla="*/ 0 w 92"/>
                  <a:gd name="T7" fmla="*/ 0 h 66"/>
                  <a:gd name="T8" fmla="*/ 1 w 92"/>
                  <a:gd name="T9" fmla="*/ 1 h 66"/>
                  <a:gd name="T10" fmla="*/ 0 60000 65536"/>
                  <a:gd name="T11" fmla="*/ 0 60000 65536"/>
                  <a:gd name="T12" fmla="*/ 0 60000 65536"/>
                  <a:gd name="T13" fmla="*/ 0 60000 65536"/>
                  <a:gd name="T14" fmla="*/ 0 60000 65536"/>
                  <a:gd name="T15" fmla="*/ 0 w 92"/>
                  <a:gd name="T16" fmla="*/ 0 h 66"/>
                  <a:gd name="T17" fmla="*/ 92 w 92"/>
                  <a:gd name="T18" fmla="*/ 66 h 66"/>
                </a:gdLst>
                <a:ahLst/>
                <a:cxnLst>
                  <a:cxn ang="T10">
                    <a:pos x="T0" y="T1"/>
                  </a:cxn>
                  <a:cxn ang="T11">
                    <a:pos x="T2" y="T3"/>
                  </a:cxn>
                  <a:cxn ang="T12">
                    <a:pos x="T4" y="T5"/>
                  </a:cxn>
                  <a:cxn ang="T13">
                    <a:pos x="T6" y="T7"/>
                  </a:cxn>
                  <a:cxn ang="T14">
                    <a:pos x="T8" y="T9"/>
                  </a:cxn>
                </a:cxnLst>
                <a:rect l="T15" t="T16" r="T17" b="T18"/>
                <a:pathLst>
                  <a:path w="92" h="66">
                    <a:moveTo>
                      <a:pt x="92" y="34"/>
                    </a:moveTo>
                    <a:lnTo>
                      <a:pt x="0" y="66"/>
                    </a:lnTo>
                    <a:lnTo>
                      <a:pt x="46" y="34"/>
                    </a:lnTo>
                    <a:lnTo>
                      <a:pt x="0" y="0"/>
                    </a:lnTo>
                    <a:lnTo>
                      <a:pt x="92" y="34"/>
                    </a:lnTo>
                    <a:close/>
                  </a:path>
                </a:pathLst>
              </a:custGeom>
              <a:solidFill>
                <a:srgbClr val="000000"/>
              </a:solidFill>
              <a:ln w="9525">
                <a:noFill/>
                <a:round/>
                <a:headEnd/>
                <a:tailEnd/>
              </a:ln>
            </p:spPr>
            <p:txBody>
              <a:bodyPr/>
              <a:lstStyle/>
              <a:p>
                <a:endParaRPr lang="en-US" sz="1200"/>
              </a:p>
            </p:txBody>
          </p:sp>
          <p:sp>
            <p:nvSpPr>
              <p:cNvPr id="252" name="Rectangle 232"/>
              <p:cNvSpPr>
                <a:spLocks noChangeArrowheads="1"/>
              </p:cNvSpPr>
              <p:nvPr/>
            </p:nvSpPr>
            <p:spPr bwMode="auto">
              <a:xfrm>
                <a:off x="2127" y="2885"/>
                <a:ext cx="191" cy="99"/>
              </a:xfrm>
              <a:prstGeom prst="rect">
                <a:avLst/>
              </a:prstGeom>
              <a:noFill/>
              <a:ln w="9525">
                <a:noFill/>
                <a:miter lim="800000"/>
                <a:headEnd/>
                <a:tailEnd/>
              </a:ln>
            </p:spPr>
            <p:txBody>
              <a:bodyPr wrap="none" lIns="0" tIns="0" rIns="0" bIns="0">
                <a:spAutoFit/>
              </a:bodyPr>
              <a:lstStyle/>
              <a:p>
                <a:pPr algn="l" eaLnBrk="0" hangingPunct="0"/>
                <a:r>
                  <a:rPr lang="en-US" sz="600">
                    <a:solidFill>
                      <a:srgbClr val="000000"/>
                    </a:solidFill>
                    <a:latin typeface="AvantGarde" pitchFamily="34" charset="0"/>
                  </a:rPr>
                  <a:t>BSEL</a:t>
                </a:r>
                <a:endParaRPr lang="en-US" sz="1200"/>
              </a:p>
            </p:txBody>
          </p:sp>
        </p:grpSp>
        <p:sp>
          <p:nvSpPr>
            <p:cNvPr id="176" name="Line 233"/>
            <p:cNvSpPr>
              <a:spLocks noChangeShapeType="1"/>
            </p:cNvSpPr>
            <p:nvPr/>
          </p:nvSpPr>
          <p:spPr bwMode="auto">
            <a:xfrm>
              <a:off x="2890838" y="5070475"/>
              <a:ext cx="61912" cy="61913"/>
            </a:xfrm>
            <a:prstGeom prst="line">
              <a:avLst/>
            </a:prstGeom>
            <a:noFill/>
            <a:ln w="7938">
              <a:solidFill>
                <a:srgbClr val="000000"/>
              </a:solidFill>
              <a:round/>
              <a:headEnd/>
              <a:tailEnd/>
            </a:ln>
          </p:spPr>
          <p:txBody>
            <a:bodyPr/>
            <a:lstStyle/>
            <a:p>
              <a:endParaRPr lang="en-US" sz="1200"/>
            </a:p>
          </p:txBody>
        </p:sp>
        <p:sp>
          <p:nvSpPr>
            <p:cNvPr id="177" name="Line 234"/>
            <p:cNvSpPr>
              <a:spLocks noChangeShapeType="1"/>
            </p:cNvSpPr>
            <p:nvPr/>
          </p:nvSpPr>
          <p:spPr bwMode="auto">
            <a:xfrm>
              <a:off x="2946400" y="5130800"/>
              <a:ext cx="141288" cy="1588"/>
            </a:xfrm>
            <a:prstGeom prst="line">
              <a:avLst/>
            </a:prstGeom>
            <a:noFill/>
            <a:ln w="6350">
              <a:solidFill>
                <a:srgbClr val="000000"/>
              </a:solidFill>
              <a:round/>
              <a:headEnd/>
              <a:tailEnd/>
            </a:ln>
          </p:spPr>
          <p:txBody>
            <a:bodyPr/>
            <a:lstStyle/>
            <a:p>
              <a:endParaRPr lang="en-US" sz="1200"/>
            </a:p>
          </p:txBody>
        </p:sp>
        <p:sp>
          <p:nvSpPr>
            <p:cNvPr id="178" name="Freeform 235"/>
            <p:cNvSpPr>
              <a:spLocks/>
            </p:cNvSpPr>
            <p:nvPr/>
          </p:nvSpPr>
          <p:spPr bwMode="auto">
            <a:xfrm>
              <a:off x="3048000" y="5103813"/>
              <a:ext cx="73025" cy="52387"/>
            </a:xfrm>
            <a:custGeom>
              <a:avLst/>
              <a:gdLst>
                <a:gd name="T0" fmla="*/ 2147483647 w 92"/>
                <a:gd name="T1" fmla="*/ 2147483647 h 66"/>
                <a:gd name="T2" fmla="*/ 0 w 92"/>
                <a:gd name="T3" fmla="*/ 2147483647 h 66"/>
                <a:gd name="T4" fmla="*/ 2147483647 w 92"/>
                <a:gd name="T5" fmla="*/ 2147483647 h 66"/>
                <a:gd name="T6" fmla="*/ 0 w 92"/>
                <a:gd name="T7" fmla="*/ 0 h 66"/>
                <a:gd name="T8" fmla="*/ 2147483647 w 92"/>
                <a:gd name="T9" fmla="*/ 2147483647 h 66"/>
                <a:gd name="T10" fmla="*/ 0 60000 65536"/>
                <a:gd name="T11" fmla="*/ 0 60000 65536"/>
                <a:gd name="T12" fmla="*/ 0 60000 65536"/>
                <a:gd name="T13" fmla="*/ 0 60000 65536"/>
                <a:gd name="T14" fmla="*/ 0 60000 65536"/>
                <a:gd name="T15" fmla="*/ 0 w 92"/>
                <a:gd name="T16" fmla="*/ 0 h 66"/>
                <a:gd name="T17" fmla="*/ 92 w 92"/>
                <a:gd name="T18" fmla="*/ 66 h 66"/>
              </a:gdLst>
              <a:ahLst/>
              <a:cxnLst>
                <a:cxn ang="T10">
                  <a:pos x="T0" y="T1"/>
                </a:cxn>
                <a:cxn ang="T11">
                  <a:pos x="T2" y="T3"/>
                </a:cxn>
                <a:cxn ang="T12">
                  <a:pos x="T4" y="T5"/>
                </a:cxn>
                <a:cxn ang="T13">
                  <a:pos x="T6" y="T7"/>
                </a:cxn>
                <a:cxn ang="T14">
                  <a:pos x="T8" y="T9"/>
                </a:cxn>
              </a:cxnLst>
              <a:rect l="T15" t="T16" r="T17" b="T18"/>
              <a:pathLst>
                <a:path w="92" h="66">
                  <a:moveTo>
                    <a:pt x="92" y="34"/>
                  </a:moveTo>
                  <a:lnTo>
                    <a:pt x="0" y="66"/>
                  </a:lnTo>
                  <a:lnTo>
                    <a:pt x="46" y="34"/>
                  </a:lnTo>
                  <a:lnTo>
                    <a:pt x="0" y="0"/>
                  </a:lnTo>
                  <a:lnTo>
                    <a:pt x="92" y="34"/>
                  </a:lnTo>
                  <a:close/>
                </a:path>
              </a:pathLst>
            </a:custGeom>
            <a:solidFill>
              <a:srgbClr val="000000"/>
            </a:solidFill>
            <a:ln w="9525">
              <a:noFill/>
              <a:round/>
              <a:headEnd/>
              <a:tailEnd/>
            </a:ln>
          </p:spPr>
          <p:txBody>
            <a:bodyPr/>
            <a:lstStyle/>
            <a:p>
              <a:endParaRPr lang="en-US" sz="1200"/>
            </a:p>
          </p:txBody>
        </p:sp>
        <p:sp>
          <p:nvSpPr>
            <p:cNvPr id="179" name="Line 236"/>
            <p:cNvSpPr>
              <a:spLocks noChangeShapeType="1"/>
            </p:cNvSpPr>
            <p:nvPr/>
          </p:nvSpPr>
          <p:spPr bwMode="auto">
            <a:xfrm>
              <a:off x="2890838" y="5213350"/>
              <a:ext cx="61912" cy="61913"/>
            </a:xfrm>
            <a:prstGeom prst="line">
              <a:avLst/>
            </a:prstGeom>
            <a:noFill/>
            <a:ln w="7938">
              <a:solidFill>
                <a:srgbClr val="000000"/>
              </a:solidFill>
              <a:round/>
              <a:headEnd/>
              <a:tailEnd/>
            </a:ln>
          </p:spPr>
          <p:txBody>
            <a:bodyPr/>
            <a:lstStyle/>
            <a:p>
              <a:endParaRPr lang="en-US" sz="1200"/>
            </a:p>
          </p:txBody>
        </p:sp>
        <p:sp>
          <p:nvSpPr>
            <p:cNvPr id="180" name="Line 237"/>
            <p:cNvSpPr>
              <a:spLocks noChangeShapeType="1"/>
            </p:cNvSpPr>
            <p:nvPr/>
          </p:nvSpPr>
          <p:spPr bwMode="auto">
            <a:xfrm>
              <a:off x="2946400" y="5273675"/>
              <a:ext cx="141288" cy="1588"/>
            </a:xfrm>
            <a:prstGeom prst="line">
              <a:avLst/>
            </a:prstGeom>
            <a:noFill/>
            <a:ln w="6350">
              <a:solidFill>
                <a:srgbClr val="000000"/>
              </a:solidFill>
              <a:round/>
              <a:headEnd/>
              <a:tailEnd/>
            </a:ln>
          </p:spPr>
          <p:txBody>
            <a:bodyPr/>
            <a:lstStyle/>
            <a:p>
              <a:endParaRPr lang="en-US" sz="1200"/>
            </a:p>
          </p:txBody>
        </p:sp>
        <p:sp>
          <p:nvSpPr>
            <p:cNvPr id="181" name="Freeform 238"/>
            <p:cNvSpPr>
              <a:spLocks/>
            </p:cNvSpPr>
            <p:nvPr/>
          </p:nvSpPr>
          <p:spPr bwMode="auto">
            <a:xfrm>
              <a:off x="3048000" y="5246688"/>
              <a:ext cx="73025" cy="52387"/>
            </a:xfrm>
            <a:custGeom>
              <a:avLst/>
              <a:gdLst>
                <a:gd name="T0" fmla="*/ 2147483647 w 92"/>
                <a:gd name="T1" fmla="*/ 2147483647 h 66"/>
                <a:gd name="T2" fmla="*/ 0 w 92"/>
                <a:gd name="T3" fmla="*/ 2147483647 h 66"/>
                <a:gd name="T4" fmla="*/ 2147483647 w 92"/>
                <a:gd name="T5" fmla="*/ 2147483647 h 66"/>
                <a:gd name="T6" fmla="*/ 0 w 92"/>
                <a:gd name="T7" fmla="*/ 0 h 66"/>
                <a:gd name="T8" fmla="*/ 2147483647 w 92"/>
                <a:gd name="T9" fmla="*/ 2147483647 h 66"/>
                <a:gd name="T10" fmla="*/ 0 60000 65536"/>
                <a:gd name="T11" fmla="*/ 0 60000 65536"/>
                <a:gd name="T12" fmla="*/ 0 60000 65536"/>
                <a:gd name="T13" fmla="*/ 0 60000 65536"/>
                <a:gd name="T14" fmla="*/ 0 60000 65536"/>
                <a:gd name="T15" fmla="*/ 0 w 92"/>
                <a:gd name="T16" fmla="*/ 0 h 66"/>
                <a:gd name="T17" fmla="*/ 92 w 92"/>
                <a:gd name="T18" fmla="*/ 66 h 66"/>
              </a:gdLst>
              <a:ahLst/>
              <a:cxnLst>
                <a:cxn ang="T10">
                  <a:pos x="T0" y="T1"/>
                </a:cxn>
                <a:cxn ang="T11">
                  <a:pos x="T2" y="T3"/>
                </a:cxn>
                <a:cxn ang="T12">
                  <a:pos x="T4" y="T5"/>
                </a:cxn>
                <a:cxn ang="T13">
                  <a:pos x="T6" y="T7"/>
                </a:cxn>
                <a:cxn ang="T14">
                  <a:pos x="T8" y="T9"/>
                </a:cxn>
              </a:cxnLst>
              <a:rect l="T15" t="T16" r="T17" b="T18"/>
              <a:pathLst>
                <a:path w="92" h="66">
                  <a:moveTo>
                    <a:pt x="92" y="34"/>
                  </a:moveTo>
                  <a:lnTo>
                    <a:pt x="0" y="66"/>
                  </a:lnTo>
                  <a:lnTo>
                    <a:pt x="46" y="34"/>
                  </a:lnTo>
                  <a:lnTo>
                    <a:pt x="0" y="0"/>
                  </a:lnTo>
                  <a:lnTo>
                    <a:pt x="92" y="34"/>
                  </a:lnTo>
                  <a:close/>
                </a:path>
              </a:pathLst>
            </a:custGeom>
            <a:solidFill>
              <a:srgbClr val="000000"/>
            </a:solidFill>
            <a:ln w="9525">
              <a:noFill/>
              <a:round/>
              <a:headEnd/>
              <a:tailEnd/>
            </a:ln>
          </p:spPr>
          <p:txBody>
            <a:bodyPr/>
            <a:lstStyle/>
            <a:p>
              <a:endParaRPr lang="en-US" sz="1200"/>
            </a:p>
          </p:txBody>
        </p:sp>
        <p:sp>
          <p:nvSpPr>
            <p:cNvPr id="182" name="Line 239"/>
            <p:cNvSpPr>
              <a:spLocks noChangeShapeType="1"/>
            </p:cNvSpPr>
            <p:nvPr/>
          </p:nvSpPr>
          <p:spPr bwMode="auto">
            <a:xfrm>
              <a:off x="2890838" y="5356225"/>
              <a:ext cx="61912" cy="61913"/>
            </a:xfrm>
            <a:prstGeom prst="line">
              <a:avLst/>
            </a:prstGeom>
            <a:noFill/>
            <a:ln w="7938">
              <a:solidFill>
                <a:srgbClr val="000000"/>
              </a:solidFill>
              <a:round/>
              <a:headEnd/>
              <a:tailEnd/>
            </a:ln>
          </p:spPr>
          <p:txBody>
            <a:bodyPr/>
            <a:lstStyle/>
            <a:p>
              <a:endParaRPr lang="en-US" sz="1200"/>
            </a:p>
          </p:txBody>
        </p:sp>
        <p:sp>
          <p:nvSpPr>
            <p:cNvPr id="183" name="Line 240"/>
            <p:cNvSpPr>
              <a:spLocks noChangeShapeType="1"/>
            </p:cNvSpPr>
            <p:nvPr/>
          </p:nvSpPr>
          <p:spPr bwMode="auto">
            <a:xfrm>
              <a:off x="2946400" y="5416550"/>
              <a:ext cx="141288" cy="1588"/>
            </a:xfrm>
            <a:prstGeom prst="line">
              <a:avLst/>
            </a:prstGeom>
            <a:noFill/>
            <a:ln w="6350">
              <a:solidFill>
                <a:srgbClr val="000000"/>
              </a:solidFill>
              <a:round/>
              <a:headEnd/>
              <a:tailEnd/>
            </a:ln>
          </p:spPr>
          <p:txBody>
            <a:bodyPr/>
            <a:lstStyle/>
            <a:p>
              <a:endParaRPr lang="en-US" sz="1200"/>
            </a:p>
          </p:txBody>
        </p:sp>
        <p:sp>
          <p:nvSpPr>
            <p:cNvPr id="184" name="Freeform 241"/>
            <p:cNvSpPr>
              <a:spLocks/>
            </p:cNvSpPr>
            <p:nvPr/>
          </p:nvSpPr>
          <p:spPr bwMode="auto">
            <a:xfrm>
              <a:off x="3048000" y="5389563"/>
              <a:ext cx="73025" cy="52387"/>
            </a:xfrm>
            <a:custGeom>
              <a:avLst/>
              <a:gdLst>
                <a:gd name="T0" fmla="*/ 2147483647 w 92"/>
                <a:gd name="T1" fmla="*/ 2147483647 h 66"/>
                <a:gd name="T2" fmla="*/ 0 w 92"/>
                <a:gd name="T3" fmla="*/ 2147483647 h 66"/>
                <a:gd name="T4" fmla="*/ 2147483647 w 92"/>
                <a:gd name="T5" fmla="*/ 2147483647 h 66"/>
                <a:gd name="T6" fmla="*/ 0 w 92"/>
                <a:gd name="T7" fmla="*/ 0 h 66"/>
                <a:gd name="T8" fmla="*/ 2147483647 w 92"/>
                <a:gd name="T9" fmla="*/ 2147483647 h 66"/>
                <a:gd name="T10" fmla="*/ 0 60000 65536"/>
                <a:gd name="T11" fmla="*/ 0 60000 65536"/>
                <a:gd name="T12" fmla="*/ 0 60000 65536"/>
                <a:gd name="T13" fmla="*/ 0 60000 65536"/>
                <a:gd name="T14" fmla="*/ 0 60000 65536"/>
                <a:gd name="T15" fmla="*/ 0 w 92"/>
                <a:gd name="T16" fmla="*/ 0 h 66"/>
                <a:gd name="T17" fmla="*/ 92 w 92"/>
                <a:gd name="T18" fmla="*/ 66 h 66"/>
              </a:gdLst>
              <a:ahLst/>
              <a:cxnLst>
                <a:cxn ang="T10">
                  <a:pos x="T0" y="T1"/>
                </a:cxn>
                <a:cxn ang="T11">
                  <a:pos x="T2" y="T3"/>
                </a:cxn>
                <a:cxn ang="T12">
                  <a:pos x="T4" y="T5"/>
                </a:cxn>
                <a:cxn ang="T13">
                  <a:pos x="T6" y="T7"/>
                </a:cxn>
                <a:cxn ang="T14">
                  <a:pos x="T8" y="T9"/>
                </a:cxn>
              </a:cxnLst>
              <a:rect l="T15" t="T16" r="T17" b="T18"/>
              <a:pathLst>
                <a:path w="92" h="66">
                  <a:moveTo>
                    <a:pt x="92" y="34"/>
                  </a:moveTo>
                  <a:lnTo>
                    <a:pt x="0" y="66"/>
                  </a:lnTo>
                  <a:lnTo>
                    <a:pt x="46" y="34"/>
                  </a:lnTo>
                  <a:lnTo>
                    <a:pt x="0" y="0"/>
                  </a:lnTo>
                  <a:lnTo>
                    <a:pt x="92" y="34"/>
                  </a:lnTo>
                  <a:close/>
                </a:path>
              </a:pathLst>
            </a:custGeom>
            <a:solidFill>
              <a:srgbClr val="000000"/>
            </a:solidFill>
            <a:ln w="9525">
              <a:noFill/>
              <a:round/>
              <a:headEnd/>
              <a:tailEnd/>
            </a:ln>
          </p:spPr>
          <p:txBody>
            <a:bodyPr/>
            <a:lstStyle/>
            <a:p>
              <a:endParaRPr lang="en-US" sz="1200"/>
            </a:p>
          </p:txBody>
        </p:sp>
        <p:sp>
          <p:nvSpPr>
            <p:cNvPr id="185" name="Rectangle 242"/>
            <p:cNvSpPr>
              <a:spLocks noChangeArrowheads="1"/>
            </p:cNvSpPr>
            <p:nvPr/>
          </p:nvSpPr>
          <p:spPr bwMode="auto">
            <a:xfrm>
              <a:off x="3151188" y="4486274"/>
              <a:ext cx="389209" cy="156499"/>
            </a:xfrm>
            <a:prstGeom prst="rect">
              <a:avLst/>
            </a:prstGeom>
            <a:noFill/>
            <a:ln w="9525">
              <a:noFill/>
              <a:miter lim="800000"/>
              <a:headEnd/>
              <a:tailEnd/>
            </a:ln>
          </p:spPr>
          <p:txBody>
            <a:bodyPr wrap="none" lIns="0" tIns="0" rIns="0" bIns="0">
              <a:spAutoFit/>
            </a:bodyPr>
            <a:lstStyle/>
            <a:p>
              <a:pPr algn="l" eaLnBrk="0" hangingPunct="0"/>
              <a:r>
                <a:rPr lang="en-US" sz="600">
                  <a:solidFill>
                    <a:srgbClr val="000000"/>
                  </a:solidFill>
                  <a:latin typeface="AvantGarde" pitchFamily="34" charset="0"/>
                </a:rPr>
                <a:t>PCSEL</a:t>
              </a:r>
              <a:endParaRPr lang="en-US" sz="1200"/>
            </a:p>
          </p:txBody>
        </p:sp>
        <p:sp>
          <p:nvSpPr>
            <p:cNvPr id="186" name="Rectangle 243"/>
            <p:cNvSpPr>
              <a:spLocks noChangeArrowheads="1"/>
            </p:cNvSpPr>
            <p:nvPr/>
          </p:nvSpPr>
          <p:spPr bwMode="auto">
            <a:xfrm>
              <a:off x="3151188" y="4629149"/>
              <a:ext cx="455721" cy="156499"/>
            </a:xfrm>
            <a:prstGeom prst="rect">
              <a:avLst/>
            </a:prstGeom>
            <a:noFill/>
            <a:ln w="9525">
              <a:noFill/>
              <a:miter lim="800000"/>
              <a:headEnd/>
              <a:tailEnd/>
            </a:ln>
          </p:spPr>
          <p:txBody>
            <a:bodyPr wrap="none" lIns="0" tIns="0" rIns="0" bIns="0">
              <a:spAutoFit/>
            </a:bodyPr>
            <a:lstStyle/>
            <a:p>
              <a:pPr algn="l" eaLnBrk="0" hangingPunct="0"/>
              <a:r>
                <a:rPr lang="en-US" sz="600">
                  <a:solidFill>
                    <a:srgbClr val="000000"/>
                  </a:solidFill>
                  <a:latin typeface="AvantGarde" pitchFamily="34" charset="0"/>
                </a:rPr>
                <a:t>RA2SEL</a:t>
              </a:r>
              <a:endParaRPr lang="en-US" sz="1200"/>
            </a:p>
          </p:txBody>
        </p:sp>
        <p:sp>
          <p:nvSpPr>
            <p:cNvPr id="187" name="Rectangle 244"/>
            <p:cNvSpPr>
              <a:spLocks noChangeArrowheads="1"/>
            </p:cNvSpPr>
            <p:nvPr/>
          </p:nvSpPr>
          <p:spPr bwMode="auto">
            <a:xfrm>
              <a:off x="3151188" y="5056188"/>
              <a:ext cx="421234" cy="156499"/>
            </a:xfrm>
            <a:prstGeom prst="rect">
              <a:avLst/>
            </a:prstGeom>
            <a:noFill/>
            <a:ln w="9525">
              <a:noFill/>
              <a:miter lim="800000"/>
              <a:headEnd/>
              <a:tailEnd/>
            </a:ln>
          </p:spPr>
          <p:txBody>
            <a:bodyPr wrap="none" lIns="0" tIns="0" rIns="0" bIns="0">
              <a:spAutoFit/>
            </a:bodyPr>
            <a:lstStyle/>
            <a:p>
              <a:pPr algn="l" eaLnBrk="0" hangingPunct="0"/>
              <a:r>
                <a:rPr lang="en-US" sz="600">
                  <a:solidFill>
                    <a:srgbClr val="000000"/>
                  </a:solidFill>
                  <a:latin typeface="AvantGarde" pitchFamily="34" charset="0"/>
                </a:rPr>
                <a:t>WDSEL</a:t>
              </a:r>
              <a:endParaRPr lang="en-US" sz="1200"/>
            </a:p>
          </p:txBody>
        </p:sp>
        <p:sp>
          <p:nvSpPr>
            <p:cNvPr id="188" name="Rectangle 245"/>
            <p:cNvSpPr>
              <a:spLocks noChangeArrowheads="1"/>
            </p:cNvSpPr>
            <p:nvPr/>
          </p:nvSpPr>
          <p:spPr bwMode="auto">
            <a:xfrm>
              <a:off x="3151188" y="5199063"/>
              <a:ext cx="389209" cy="156499"/>
            </a:xfrm>
            <a:prstGeom prst="rect">
              <a:avLst/>
            </a:prstGeom>
            <a:noFill/>
            <a:ln w="9525">
              <a:noFill/>
              <a:miter lim="800000"/>
              <a:headEnd/>
              <a:tailEnd/>
            </a:ln>
          </p:spPr>
          <p:txBody>
            <a:bodyPr wrap="none" lIns="0" tIns="0" rIns="0" bIns="0">
              <a:spAutoFit/>
            </a:bodyPr>
            <a:lstStyle/>
            <a:p>
              <a:pPr algn="l" eaLnBrk="0" hangingPunct="0"/>
              <a:r>
                <a:rPr lang="en-US" sz="600">
                  <a:solidFill>
                    <a:srgbClr val="000000"/>
                  </a:solidFill>
                  <a:latin typeface="AvantGarde" pitchFamily="34" charset="0"/>
                </a:rPr>
                <a:t>ALUFN</a:t>
              </a:r>
              <a:endParaRPr lang="en-US" sz="1200"/>
            </a:p>
          </p:txBody>
        </p:sp>
        <p:sp>
          <p:nvSpPr>
            <p:cNvPr id="189" name="Rectangle 246"/>
            <p:cNvSpPr>
              <a:spLocks noChangeArrowheads="1"/>
            </p:cNvSpPr>
            <p:nvPr/>
          </p:nvSpPr>
          <p:spPr bwMode="auto">
            <a:xfrm>
              <a:off x="3151188" y="5316538"/>
              <a:ext cx="150266" cy="156499"/>
            </a:xfrm>
            <a:prstGeom prst="rect">
              <a:avLst/>
            </a:prstGeom>
            <a:noFill/>
            <a:ln w="9525">
              <a:noFill/>
              <a:miter lim="800000"/>
              <a:headEnd/>
              <a:tailEnd/>
            </a:ln>
          </p:spPr>
          <p:txBody>
            <a:bodyPr wrap="none" lIns="0" tIns="0" rIns="0" bIns="0">
              <a:spAutoFit/>
            </a:bodyPr>
            <a:lstStyle/>
            <a:p>
              <a:pPr algn="l" eaLnBrk="0" hangingPunct="0"/>
              <a:r>
                <a:rPr lang="en-US" sz="600">
                  <a:solidFill>
                    <a:srgbClr val="000000"/>
                  </a:solidFill>
                  <a:latin typeface="AvantGarde" pitchFamily="34" charset="0"/>
                </a:rPr>
                <a:t>Wr</a:t>
              </a:r>
              <a:endParaRPr lang="en-US" sz="1200"/>
            </a:p>
          </p:txBody>
        </p:sp>
        <p:sp>
          <p:nvSpPr>
            <p:cNvPr id="190" name="Line 247"/>
            <p:cNvSpPr>
              <a:spLocks noChangeShapeType="1"/>
            </p:cNvSpPr>
            <p:nvPr/>
          </p:nvSpPr>
          <p:spPr bwMode="auto">
            <a:xfrm>
              <a:off x="2894013" y="4329113"/>
              <a:ext cx="1587" cy="1346200"/>
            </a:xfrm>
            <a:prstGeom prst="line">
              <a:avLst/>
            </a:prstGeom>
            <a:noFill/>
            <a:ln w="6350">
              <a:solidFill>
                <a:srgbClr val="000000"/>
              </a:solidFill>
              <a:round/>
              <a:headEnd/>
              <a:tailEnd/>
            </a:ln>
          </p:spPr>
          <p:txBody>
            <a:bodyPr/>
            <a:lstStyle/>
            <a:p>
              <a:endParaRPr lang="en-US" sz="1200"/>
            </a:p>
          </p:txBody>
        </p:sp>
        <p:sp>
          <p:nvSpPr>
            <p:cNvPr id="191" name="Line 248"/>
            <p:cNvSpPr>
              <a:spLocks noChangeShapeType="1"/>
            </p:cNvSpPr>
            <p:nvPr/>
          </p:nvSpPr>
          <p:spPr bwMode="auto">
            <a:xfrm>
              <a:off x="6600825" y="5387975"/>
              <a:ext cx="1588" cy="258763"/>
            </a:xfrm>
            <a:prstGeom prst="line">
              <a:avLst/>
            </a:prstGeom>
            <a:noFill/>
            <a:ln w="6350">
              <a:solidFill>
                <a:srgbClr val="000000"/>
              </a:solidFill>
              <a:round/>
              <a:headEnd/>
              <a:tailEnd/>
            </a:ln>
          </p:spPr>
          <p:txBody>
            <a:bodyPr/>
            <a:lstStyle/>
            <a:p>
              <a:endParaRPr lang="en-US" sz="1200"/>
            </a:p>
          </p:txBody>
        </p:sp>
        <p:sp>
          <p:nvSpPr>
            <p:cNvPr id="192" name="Line 249"/>
            <p:cNvSpPr>
              <a:spLocks noChangeShapeType="1"/>
            </p:cNvSpPr>
            <p:nvPr/>
          </p:nvSpPr>
          <p:spPr bwMode="auto">
            <a:xfrm flipH="1">
              <a:off x="5197475" y="5643563"/>
              <a:ext cx="1406525" cy="1587"/>
            </a:xfrm>
            <a:prstGeom prst="line">
              <a:avLst/>
            </a:prstGeom>
            <a:noFill/>
            <a:ln w="6350">
              <a:solidFill>
                <a:srgbClr val="000000"/>
              </a:solidFill>
              <a:round/>
              <a:headEnd/>
              <a:tailEnd/>
            </a:ln>
          </p:spPr>
          <p:txBody>
            <a:bodyPr/>
            <a:lstStyle/>
            <a:p>
              <a:endParaRPr lang="en-US" sz="1200"/>
            </a:p>
          </p:txBody>
        </p:sp>
        <p:sp>
          <p:nvSpPr>
            <p:cNvPr id="193" name="Line 250"/>
            <p:cNvSpPr>
              <a:spLocks noChangeShapeType="1"/>
            </p:cNvSpPr>
            <p:nvPr/>
          </p:nvSpPr>
          <p:spPr bwMode="auto">
            <a:xfrm>
              <a:off x="5200650" y="5640388"/>
              <a:ext cx="1588" cy="369887"/>
            </a:xfrm>
            <a:prstGeom prst="line">
              <a:avLst/>
            </a:prstGeom>
            <a:noFill/>
            <a:ln w="6350">
              <a:solidFill>
                <a:srgbClr val="000000"/>
              </a:solidFill>
              <a:round/>
              <a:headEnd/>
              <a:tailEnd/>
            </a:ln>
          </p:spPr>
          <p:txBody>
            <a:bodyPr/>
            <a:lstStyle/>
            <a:p>
              <a:endParaRPr lang="en-US" sz="1200"/>
            </a:p>
          </p:txBody>
        </p:sp>
        <p:sp>
          <p:nvSpPr>
            <p:cNvPr id="194" name="Freeform 251"/>
            <p:cNvSpPr>
              <a:spLocks/>
            </p:cNvSpPr>
            <p:nvPr/>
          </p:nvSpPr>
          <p:spPr bwMode="auto">
            <a:xfrm>
              <a:off x="5173663" y="5970588"/>
              <a:ext cx="52387" cy="73025"/>
            </a:xfrm>
            <a:custGeom>
              <a:avLst/>
              <a:gdLst>
                <a:gd name="T0" fmla="*/ 2147483647 w 65"/>
                <a:gd name="T1" fmla="*/ 2147483647 h 91"/>
                <a:gd name="T2" fmla="*/ 0 w 65"/>
                <a:gd name="T3" fmla="*/ 0 h 91"/>
                <a:gd name="T4" fmla="*/ 2147483647 w 65"/>
                <a:gd name="T5" fmla="*/ 2147483647 h 91"/>
                <a:gd name="T6" fmla="*/ 2147483647 w 65"/>
                <a:gd name="T7" fmla="*/ 0 h 91"/>
                <a:gd name="T8" fmla="*/ 2147483647 w 65"/>
                <a:gd name="T9" fmla="*/ 2147483647 h 91"/>
                <a:gd name="T10" fmla="*/ 0 60000 65536"/>
                <a:gd name="T11" fmla="*/ 0 60000 65536"/>
                <a:gd name="T12" fmla="*/ 0 60000 65536"/>
                <a:gd name="T13" fmla="*/ 0 60000 65536"/>
                <a:gd name="T14" fmla="*/ 0 60000 65536"/>
                <a:gd name="T15" fmla="*/ 0 w 65"/>
                <a:gd name="T16" fmla="*/ 0 h 91"/>
                <a:gd name="T17" fmla="*/ 65 w 65"/>
                <a:gd name="T18" fmla="*/ 91 h 91"/>
              </a:gdLst>
              <a:ahLst/>
              <a:cxnLst>
                <a:cxn ang="T10">
                  <a:pos x="T0" y="T1"/>
                </a:cxn>
                <a:cxn ang="T11">
                  <a:pos x="T2" y="T3"/>
                </a:cxn>
                <a:cxn ang="T12">
                  <a:pos x="T4" y="T5"/>
                </a:cxn>
                <a:cxn ang="T13">
                  <a:pos x="T6" y="T7"/>
                </a:cxn>
                <a:cxn ang="T14">
                  <a:pos x="T8" y="T9"/>
                </a:cxn>
              </a:cxnLst>
              <a:rect l="T15" t="T16" r="T17" b="T18"/>
              <a:pathLst>
                <a:path w="65" h="91">
                  <a:moveTo>
                    <a:pt x="34" y="91"/>
                  </a:moveTo>
                  <a:lnTo>
                    <a:pt x="0" y="0"/>
                  </a:lnTo>
                  <a:lnTo>
                    <a:pt x="34" y="45"/>
                  </a:lnTo>
                  <a:lnTo>
                    <a:pt x="65" y="0"/>
                  </a:lnTo>
                  <a:lnTo>
                    <a:pt x="34" y="91"/>
                  </a:lnTo>
                  <a:close/>
                </a:path>
              </a:pathLst>
            </a:custGeom>
            <a:solidFill>
              <a:srgbClr val="000000"/>
            </a:solidFill>
            <a:ln w="9525">
              <a:noFill/>
              <a:round/>
              <a:headEnd/>
              <a:tailEnd/>
            </a:ln>
          </p:spPr>
          <p:txBody>
            <a:bodyPr/>
            <a:lstStyle/>
            <a:p>
              <a:endParaRPr lang="en-US" sz="1200"/>
            </a:p>
          </p:txBody>
        </p:sp>
        <p:sp>
          <p:nvSpPr>
            <p:cNvPr id="195" name="Rectangle 253"/>
            <p:cNvSpPr>
              <a:spLocks noChangeArrowheads="1"/>
            </p:cNvSpPr>
            <p:nvPr/>
          </p:nvSpPr>
          <p:spPr bwMode="auto">
            <a:xfrm>
              <a:off x="4435476" y="5715000"/>
              <a:ext cx="300529" cy="156499"/>
            </a:xfrm>
            <a:prstGeom prst="rect">
              <a:avLst/>
            </a:prstGeom>
            <a:noFill/>
            <a:ln w="9525">
              <a:noFill/>
              <a:miter lim="800000"/>
              <a:headEnd/>
              <a:tailEnd/>
            </a:ln>
          </p:spPr>
          <p:txBody>
            <a:bodyPr wrap="none" lIns="0" tIns="0" rIns="0" bIns="0">
              <a:spAutoFit/>
            </a:bodyPr>
            <a:lstStyle/>
            <a:p>
              <a:pPr algn="l" eaLnBrk="0" hangingPunct="0"/>
              <a:r>
                <a:rPr lang="en-US" sz="600">
                  <a:solidFill>
                    <a:srgbClr val="000000"/>
                  </a:solidFill>
                  <a:latin typeface="AvantGarde" pitchFamily="34" charset="0"/>
                </a:rPr>
                <a:t>PC+4</a:t>
              </a:r>
              <a:endParaRPr lang="en-US" sz="600">
                <a:latin typeface="AvantGarde" pitchFamily="34" charset="0"/>
              </a:endParaRPr>
            </a:p>
          </p:txBody>
        </p:sp>
        <p:sp>
          <p:nvSpPr>
            <p:cNvPr id="196" name="Rectangle 254"/>
            <p:cNvSpPr>
              <a:spLocks noChangeArrowheads="1"/>
            </p:cNvSpPr>
            <p:nvPr/>
          </p:nvSpPr>
          <p:spPr bwMode="auto">
            <a:xfrm>
              <a:off x="5575300" y="2713038"/>
              <a:ext cx="32025" cy="78249"/>
            </a:xfrm>
            <a:prstGeom prst="rect">
              <a:avLst/>
            </a:prstGeom>
            <a:noFill/>
            <a:ln w="9525">
              <a:noFill/>
              <a:miter lim="800000"/>
              <a:headEnd/>
              <a:tailEnd/>
            </a:ln>
          </p:spPr>
          <p:txBody>
            <a:bodyPr wrap="none" lIns="0" tIns="0" rIns="0" bIns="0">
              <a:spAutoFit/>
            </a:bodyPr>
            <a:lstStyle/>
            <a:p>
              <a:pPr algn="l" eaLnBrk="0" hangingPunct="0"/>
              <a:r>
                <a:rPr lang="en-US" sz="300">
                  <a:solidFill>
                    <a:srgbClr val="000000"/>
                  </a:solidFill>
                  <a:latin typeface="AvantGarde" pitchFamily="34" charset="0"/>
                </a:rPr>
                <a:t>0</a:t>
              </a:r>
              <a:endParaRPr lang="en-US" sz="1200"/>
            </a:p>
          </p:txBody>
        </p:sp>
        <p:sp>
          <p:nvSpPr>
            <p:cNvPr id="197" name="Rectangle 255"/>
            <p:cNvSpPr>
              <a:spLocks noChangeArrowheads="1"/>
            </p:cNvSpPr>
            <p:nvPr/>
          </p:nvSpPr>
          <p:spPr bwMode="auto">
            <a:xfrm>
              <a:off x="5803900" y="2713038"/>
              <a:ext cx="32025" cy="78249"/>
            </a:xfrm>
            <a:prstGeom prst="rect">
              <a:avLst/>
            </a:prstGeom>
            <a:noFill/>
            <a:ln w="9525">
              <a:noFill/>
              <a:miter lim="800000"/>
              <a:headEnd/>
              <a:tailEnd/>
            </a:ln>
          </p:spPr>
          <p:txBody>
            <a:bodyPr wrap="none" lIns="0" tIns="0" rIns="0" bIns="0">
              <a:spAutoFit/>
            </a:bodyPr>
            <a:lstStyle/>
            <a:p>
              <a:pPr algn="l" eaLnBrk="0" hangingPunct="0"/>
              <a:r>
                <a:rPr lang="en-US" sz="300">
                  <a:solidFill>
                    <a:srgbClr val="000000"/>
                  </a:solidFill>
                  <a:latin typeface="AvantGarde" pitchFamily="34" charset="0"/>
                </a:rPr>
                <a:t>1</a:t>
              </a:r>
              <a:endParaRPr lang="en-US" sz="1200"/>
            </a:p>
          </p:txBody>
        </p:sp>
        <p:sp>
          <p:nvSpPr>
            <p:cNvPr id="198" name="Rectangle 256"/>
            <p:cNvSpPr>
              <a:spLocks noChangeArrowheads="1"/>
            </p:cNvSpPr>
            <p:nvPr/>
          </p:nvSpPr>
          <p:spPr bwMode="auto">
            <a:xfrm>
              <a:off x="7229476" y="4800599"/>
              <a:ext cx="150266" cy="156499"/>
            </a:xfrm>
            <a:prstGeom prst="rect">
              <a:avLst/>
            </a:prstGeom>
            <a:noFill/>
            <a:ln w="9525">
              <a:noFill/>
              <a:miter lim="800000"/>
              <a:headEnd/>
              <a:tailEnd/>
            </a:ln>
          </p:spPr>
          <p:txBody>
            <a:bodyPr wrap="none" lIns="0" tIns="0" rIns="0" bIns="0">
              <a:spAutoFit/>
            </a:bodyPr>
            <a:lstStyle/>
            <a:p>
              <a:pPr algn="l" eaLnBrk="0" hangingPunct="0"/>
              <a:r>
                <a:rPr lang="en-US" sz="600">
                  <a:solidFill>
                    <a:srgbClr val="000000"/>
                  </a:solidFill>
                  <a:latin typeface="AvantGarde" pitchFamily="34" charset="0"/>
                </a:rPr>
                <a:t>Wr</a:t>
              </a:r>
              <a:endParaRPr lang="en-US" sz="1200"/>
            </a:p>
          </p:txBody>
        </p:sp>
        <p:grpSp>
          <p:nvGrpSpPr>
            <p:cNvPr id="199" name="Group 257"/>
            <p:cNvGrpSpPr>
              <a:grpSpLocks/>
            </p:cNvGrpSpPr>
            <p:nvPr/>
          </p:nvGrpSpPr>
          <p:grpSpPr bwMode="auto">
            <a:xfrm>
              <a:off x="1295400" y="1368425"/>
              <a:ext cx="969963" cy="114300"/>
              <a:chOff x="958" y="634"/>
              <a:chExt cx="611" cy="72"/>
            </a:xfrm>
          </p:grpSpPr>
          <p:sp>
            <p:nvSpPr>
              <p:cNvPr id="243" name="Freeform 258"/>
              <p:cNvSpPr>
                <a:spLocks/>
              </p:cNvSpPr>
              <p:nvPr/>
            </p:nvSpPr>
            <p:spPr bwMode="auto">
              <a:xfrm>
                <a:off x="958" y="634"/>
                <a:ext cx="611" cy="72"/>
              </a:xfrm>
              <a:custGeom>
                <a:avLst/>
                <a:gdLst>
                  <a:gd name="T0" fmla="*/ 0 w 1222"/>
                  <a:gd name="T1" fmla="*/ 0 h 143"/>
                  <a:gd name="T2" fmla="*/ 1 w 1222"/>
                  <a:gd name="T3" fmla="*/ 0 h 143"/>
                  <a:gd name="T4" fmla="*/ 1 w 1222"/>
                  <a:gd name="T5" fmla="*/ 1 h 143"/>
                  <a:gd name="T6" fmla="*/ 1 w 1222"/>
                  <a:gd name="T7" fmla="*/ 1 h 143"/>
                  <a:gd name="T8" fmla="*/ 0 w 1222"/>
                  <a:gd name="T9" fmla="*/ 0 h 143"/>
                  <a:gd name="T10" fmla="*/ 0 60000 65536"/>
                  <a:gd name="T11" fmla="*/ 0 60000 65536"/>
                  <a:gd name="T12" fmla="*/ 0 60000 65536"/>
                  <a:gd name="T13" fmla="*/ 0 60000 65536"/>
                  <a:gd name="T14" fmla="*/ 0 60000 65536"/>
                  <a:gd name="T15" fmla="*/ 0 w 1222"/>
                  <a:gd name="T16" fmla="*/ 0 h 143"/>
                  <a:gd name="T17" fmla="*/ 1222 w 1222"/>
                  <a:gd name="T18" fmla="*/ 143 h 143"/>
                </a:gdLst>
                <a:ahLst/>
                <a:cxnLst>
                  <a:cxn ang="T10">
                    <a:pos x="T0" y="T1"/>
                  </a:cxn>
                  <a:cxn ang="T11">
                    <a:pos x="T2" y="T3"/>
                  </a:cxn>
                  <a:cxn ang="T12">
                    <a:pos x="T4" y="T5"/>
                  </a:cxn>
                  <a:cxn ang="T13">
                    <a:pos x="T6" y="T7"/>
                  </a:cxn>
                  <a:cxn ang="T14">
                    <a:pos x="T8" y="T9"/>
                  </a:cxn>
                </a:cxnLst>
                <a:rect l="T15" t="T16" r="T17" b="T18"/>
                <a:pathLst>
                  <a:path w="1222" h="143">
                    <a:moveTo>
                      <a:pt x="0" y="0"/>
                    </a:moveTo>
                    <a:lnTo>
                      <a:pt x="1222" y="0"/>
                    </a:lnTo>
                    <a:lnTo>
                      <a:pt x="1150" y="143"/>
                    </a:lnTo>
                    <a:lnTo>
                      <a:pt x="72" y="143"/>
                    </a:lnTo>
                    <a:lnTo>
                      <a:pt x="0" y="0"/>
                    </a:lnTo>
                    <a:close/>
                  </a:path>
                </a:pathLst>
              </a:custGeom>
              <a:solidFill>
                <a:srgbClr val="CCFFFF"/>
              </a:solidFill>
              <a:ln w="12700">
                <a:solidFill>
                  <a:srgbClr val="000000"/>
                </a:solidFill>
                <a:round/>
                <a:headEnd/>
                <a:tailEnd/>
              </a:ln>
            </p:spPr>
            <p:txBody>
              <a:bodyPr/>
              <a:lstStyle/>
              <a:p>
                <a:endParaRPr lang="en-US" sz="1200"/>
              </a:p>
            </p:txBody>
          </p:sp>
          <p:sp>
            <p:nvSpPr>
              <p:cNvPr id="244" name="Rectangle 259"/>
              <p:cNvSpPr>
                <a:spLocks noChangeArrowheads="1"/>
              </p:cNvSpPr>
              <p:nvPr/>
            </p:nvSpPr>
            <p:spPr bwMode="auto">
              <a:xfrm>
                <a:off x="1498" y="643"/>
                <a:ext cx="20" cy="49"/>
              </a:xfrm>
              <a:prstGeom prst="rect">
                <a:avLst/>
              </a:prstGeom>
              <a:solidFill>
                <a:srgbClr val="CCFFFF"/>
              </a:solidFill>
              <a:ln w="9525">
                <a:noFill/>
                <a:miter lim="800000"/>
                <a:headEnd/>
                <a:tailEnd/>
              </a:ln>
            </p:spPr>
            <p:txBody>
              <a:bodyPr wrap="none" lIns="0" tIns="0" rIns="0" bIns="0">
                <a:spAutoFit/>
              </a:bodyPr>
              <a:lstStyle/>
              <a:p>
                <a:pPr algn="l" eaLnBrk="0" hangingPunct="0"/>
                <a:r>
                  <a:rPr lang="en-US" sz="300">
                    <a:solidFill>
                      <a:srgbClr val="000000"/>
                    </a:solidFill>
                    <a:latin typeface="AvantGarde" pitchFamily="34" charset="0"/>
                  </a:rPr>
                  <a:t>0</a:t>
                </a:r>
                <a:endParaRPr lang="en-US" sz="1200"/>
              </a:p>
            </p:txBody>
          </p:sp>
          <p:sp>
            <p:nvSpPr>
              <p:cNvPr id="245" name="Rectangle 260"/>
              <p:cNvSpPr>
                <a:spLocks noChangeArrowheads="1"/>
              </p:cNvSpPr>
              <p:nvPr/>
            </p:nvSpPr>
            <p:spPr bwMode="auto">
              <a:xfrm>
                <a:off x="1381" y="643"/>
                <a:ext cx="20" cy="49"/>
              </a:xfrm>
              <a:prstGeom prst="rect">
                <a:avLst/>
              </a:prstGeom>
              <a:solidFill>
                <a:srgbClr val="CCFFFF"/>
              </a:solidFill>
              <a:ln w="9525">
                <a:noFill/>
                <a:miter lim="800000"/>
                <a:headEnd/>
                <a:tailEnd/>
              </a:ln>
            </p:spPr>
            <p:txBody>
              <a:bodyPr wrap="none" lIns="0" tIns="0" rIns="0" bIns="0">
                <a:spAutoFit/>
              </a:bodyPr>
              <a:lstStyle/>
              <a:p>
                <a:pPr algn="l" eaLnBrk="0" hangingPunct="0"/>
                <a:r>
                  <a:rPr lang="en-US" sz="300">
                    <a:solidFill>
                      <a:srgbClr val="000000"/>
                    </a:solidFill>
                    <a:latin typeface="AvantGarde" pitchFamily="34" charset="0"/>
                  </a:rPr>
                  <a:t>1</a:t>
                </a:r>
                <a:endParaRPr lang="en-US" sz="1200"/>
              </a:p>
            </p:txBody>
          </p:sp>
          <p:sp>
            <p:nvSpPr>
              <p:cNvPr id="246" name="Rectangle 261"/>
              <p:cNvSpPr>
                <a:spLocks noChangeArrowheads="1"/>
              </p:cNvSpPr>
              <p:nvPr/>
            </p:nvSpPr>
            <p:spPr bwMode="auto">
              <a:xfrm>
                <a:off x="1248" y="643"/>
                <a:ext cx="20" cy="49"/>
              </a:xfrm>
              <a:prstGeom prst="rect">
                <a:avLst/>
              </a:prstGeom>
              <a:solidFill>
                <a:srgbClr val="CCFFFF"/>
              </a:solidFill>
              <a:ln w="9525">
                <a:noFill/>
                <a:miter lim="800000"/>
                <a:headEnd/>
                <a:tailEnd/>
              </a:ln>
            </p:spPr>
            <p:txBody>
              <a:bodyPr wrap="none" lIns="0" tIns="0" rIns="0" bIns="0">
                <a:spAutoFit/>
              </a:bodyPr>
              <a:lstStyle/>
              <a:p>
                <a:pPr algn="l" eaLnBrk="0" hangingPunct="0"/>
                <a:r>
                  <a:rPr lang="en-US" sz="300">
                    <a:solidFill>
                      <a:srgbClr val="000000"/>
                    </a:solidFill>
                    <a:latin typeface="AvantGarde" pitchFamily="34" charset="0"/>
                  </a:rPr>
                  <a:t>2</a:t>
                </a:r>
                <a:endParaRPr lang="en-US" sz="1200"/>
              </a:p>
            </p:txBody>
          </p:sp>
          <p:sp>
            <p:nvSpPr>
              <p:cNvPr id="247" name="Rectangle 262"/>
              <p:cNvSpPr>
                <a:spLocks noChangeArrowheads="1"/>
              </p:cNvSpPr>
              <p:nvPr/>
            </p:nvSpPr>
            <p:spPr bwMode="auto">
              <a:xfrm>
                <a:off x="1120" y="647"/>
                <a:ext cx="20" cy="49"/>
              </a:xfrm>
              <a:prstGeom prst="rect">
                <a:avLst/>
              </a:prstGeom>
              <a:solidFill>
                <a:srgbClr val="CCFFFF"/>
              </a:solidFill>
              <a:ln w="9525">
                <a:noFill/>
                <a:miter lim="800000"/>
                <a:headEnd/>
                <a:tailEnd/>
              </a:ln>
            </p:spPr>
            <p:txBody>
              <a:bodyPr wrap="none" lIns="0" tIns="0" rIns="0" bIns="0">
                <a:spAutoFit/>
              </a:bodyPr>
              <a:lstStyle/>
              <a:p>
                <a:pPr algn="l" eaLnBrk="0" hangingPunct="0"/>
                <a:r>
                  <a:rPr lang="en-US" sz="300">
                    <a:solidFill>
                      <a:srgbClr val="000000"/>
                    </a:solidFill>
                    <a:latin typeface="AvantGarde" pitchFamily="34" charset="0"/>
                  </a:rPr>
                  <a:t>3</a:t>
                </a:r>
                <a:endParaRPr lang="en-US" sz="1200"/>
              </a:p>
            </p:txBody>
          </p:sp>
          <p:sp>
            <p:nvSpPr>
              <p:cNvPr id="248" name="Rectangle 263"/>
              <p:cNvSpPr>
                <a:spLocks noChangeArrowheads="1"/>
              </p:cNvSpPr>
              <p:nvPr/>
            </p:nvSpPr>
            <p:spPr bwMode="auto">
              <a:xfrm>
                <a:off x="995" y="647"/>
                <a:ext cx="20" cy="49"/>
              </a:xfrm>
              <a:prstGeom prst="rect">
                <a:avLst/>
              </a:prstGeom>
              <a:solidFill>
                <a:srgbClr val="CCFFFF"/>
              </a:solidFill>
              <a:ln w="9525">
                <a:noFill/>
                <a:miter lim="800000"/>
                <a:headEnd/>
                <a:tailEnd/>
              </a:ln>
            </p:spPr>
            <p:txBody>
              <a:bodyPr wrap="none" lIns="0" tIns="0" rIns="0" bIns="0">
                <a:spAutoFit/>
              </a:bodyPr>
              <a:lstStyle/>
              <a:p>
                <a:pPr algn="l" eaLnBrk="0" hangingPunct="0"/>
                <a:r>
                  <a:rPr lang="en-US" sz="300">
                    <a:solidFill>
                      <a:srgbClr val="000000"/>
                    </a:solidFill>
                    <a:latin typeface="AvantGarde" pitchFamily="34" charset="0"/>
                  </a:rPr>
                  <a:t>4</a:t>
                </a:r>
                <a:endParaRPr lang="en-US" sz="1200"/>
              </a:p>
            </p:txBody>
          </p:sp>
        </p:grpSp>
        <p:sp>
          <p:nvSpPr>
            <p:cNvPr id="200" name="Rectangle 264"/>
            <p:cNvSpPr>
              <a:spLocks noChangeArrowheads="1"/>
            </p:cNvSpPr>
            <p:nvPr/>
          </p:nvSpPr>
          <p:spPr bwMode="auto">
            <a:xfrm>
              <a:off x="1296988" y="1076325"/>
              <a:ext cx="130559" cy="78249"/>
            </a:xfrm>
            <a:prstGeom prst="rect">
              <a:avLst/>
            </a:prstGeom>
            <a:noFill/>
            <a:ln w="9525">
              <a:noFill/>
              <a:miter lim="800000"/>
              <a:headEnd/>
              <a:tailEnd/>
            </a:ln>
          </p:spPr>
          <p:txBody>
            <a:bodyPr wrap="none" lIns="0" tIns="0" rIns="0" bIns="0">
              <a:spAutoFit/>
            </a:bodyPr>
            <a:lstStyle/>
            <a:p>
              <a:pPr algn="l" eaLnBrk="0" hangingPunct="0"/>
              <a:r>
                <a:rPr lang="en-US" sz="300" dirty="0" err="1">
                  <a:latin typeface="AvantGarde" pitchFamily="34" charset="0"/>
                </a:rPr>
                <a:t>XAdr</a:t>
              </a:r>
              <a:endParaRPr lang="en-US" sz="1200" dirty="0"/>
            </a:p>
          </p:txBody>
        </p:sp>
        <p:sp>
          <p:nvSpPr>
            <p:cNvPr id="201" name="Rectangle 265"/>
            <p:cNvSpPr>
              <a:spLocks noChangeArrowheads="1"/>
            </p:cNvSpPr>
            <p:nvPr/>
          </p:nvSpPr>
          <p:spPr bwMode="auto">
            <a:xfrm>
              <a:off x="1525587" y="990600"/>
              <a:ext cx="81292" cy="78249"/>
            </a:xfrm>
            <a:prstGeom prst="rect">
              <a:avLst/>
            </a:prstGeom>
            <a:noFill/>
            <a:ln w="9525">
              <a:noFill/>
              <a:miter lim="800000"/>
              <a:headEnd/>
              <a:tailEnd/>
            </a:ln>
          </p:spPr>
          <p:txBody>
            <a:bodyPr wrap="none" lIns="0" tIns="0" rIns="0" bIns="0">
              <a:spAutoFit/>
            </a:bodyPr>
            <a:lstStyle/>
            <a:p>
              <a:pPr algn="l" eaLnBrk="0" hangingPunct="0"/>
              <a:r>
                <a:rPr lang="en-US" sz="300">
                  <a:latin typeface="AvantGarde" pitchFamily="34" charset="0"/>
                </a:rPr>
                <a:t>ILL</a:t>
              </a:r>
              <a:endParaRPr lang="en-US" sz="1200"/>
            </a:p>
          </p:txBody>
        </p:sp>
        <p:sp>
          <p:nvSpPr>
            <p:cNvPr id="202" name="Rectangle 266"/>
            <p:cNvSpPr>
              <a:spLocks noChangeArrowheads="1"/>
            </p:cNvSpPr>
            <p:nvPr/>
          </p:nvSpPr>
          <p:spPr bwMode="auto">
            <a:xfrm>
              <a:off x="1525587" y="1073150"/>
              <a:ext cx="86219" cy="78249"/>
            </a:xfrm>
            <a:prstGeom prst="rect">
              <a:avLst/>
            </a:prstGeom>
            <a:noFill/>
            <a:ln w="9525">
              <a:noFill/>
              <a:miter lim="800000"/>
              <a:headEnd/>
              <a:tailEnd/>
            </a:ln>
          </p:spPr>
          <p:txBody>
            <a:bodyPr wrap="none" lIns="0" tIns="0" rIns="0" bIns="0">
              <a:spAutoFit/>
            </a:bodyPr>
            <a:lstStyle/>
            <a:p>
              <a:pPr algn="l" eaLnBrk="0" hangingPunct="0"/>
              <a:r>
                <a:rPr lang="en-US" sz="300">
                  <a:latin typeface="AvantGarde" pitchFamily="34" charset="0"/>
                </a:rPr>
                <a:t>OP</a:t>
              </a:r>
              <a:endParaRPr lang="en-US" sz="1200"/>
            </a:p>
          </p:txBody>
        </p:sp>
        <p:sp>
          <p:nvSpPr>
            <p:cNvPr id="203" name="Freeform 267"/>
            <p:cNvSpPr>
              <a:spLocks/>
            </p:cNvSpPr>
            <p:nvPr/>
          </p:nvSpPr>
          <p:spPr bwMode="auto">
            <a:xfrm>
              <a:off x="1354138" y="1295400"/>
              <a:ext cx="52387" cy="73025"/>
            </a:xfrm>
            <a:custGeom>
              <a:avLst/>
              <a:gdLst>
                <a:gd name="T0" fmla="*/ 2147483647 w 66"/>
                <a:gd name="T1" fmla="*/ 2147483647 h 92"/>
                <a:gd name="T2" fmla="*/ 0 w 66"/>
                <a:gd name="T3" fmla="*/ 0 h 92"/>
                <a:gd name="T4" fmla="*/ 2147483647 w 66"/>
                <a:gd name="T5" fmla="*/ 2147483647 h 92"/>
                <a:gd name="T6" fmla="*/ 2147483647 w 66"/>
                <a:gd name="T7" fmla="*/ 0 h 92"/>
                <a:gd name="T8" fmla="*/ 2147483647 w 66"/>
                <a:gd name="T9" fmla="*/ 2147483647 h 92"/>
                <a:gd name="T10" fmla="*/ 0 60000 65536"/>
                <a:gd name="T11" fmla="*/ 0 60000 65536"/>
                <a:gd name="T12" fmla="*/ 0 60000 65536"/>
                <a:gd name="T13" fmla="*/ 0 60000 65536"/>
                <a:gd name="T14" fmla="*/ 0 60000 65536"/>
                <a:gd name="T15" fmla="*/ 0 w 66"/>
                <a:gd name="T16" fmla="*/ 0 h 92"/>
                <a:gd name="T17" fmla="*/ 66 w 66"/>
                <a:gd name="T18" fmla="*/ 92 h 92"/>
              </a:gdLst>
              <a:ahLst/>
              <a:cxnLst>
                <a:cxn ang="T10">
                  <a:pos x="T0" y="T1"/>
                </a:cxn>
                <a:cxn ang="T11">
                  <a:pos x="T2" y="T3"/>
                </a:cxn>
                <a:cxn ang="T12">
                  <a:pos x="T4" y="T5"/>
                </a:cxn>
                <a:cxn ang="T13">
                  <a:pos x="T6" y="T7"/>
                </a:cxn>
                <a:cxn ang="T14">
                  <a:pos x="T8" y="T9"/>
                </a:cxn>
              </a:cxnLst>
              <a:rect l="T15" t="T16" r="T17" b="T18"/>
              <a:pathLst>
                <a:path w="66" h="92">
                  <a:moveTo>
                    <a:pt x="34" y="92"/>
                  </a:moveTo>
                  <a:lnTo>
                    <a:pt x="0" y="0"/>
                  </a:lnTo>
                  <a:lnTo>
                    <a:pt x="34" y="46"/>
                  </a:lnTo>
                  <a:lnTo>
                    <a:pt x="66" y="0"/>
                  </a:lnTo>
                  <a:lnTo>
                    <a:pt x="34" y="92"/>
                  </a:lnTo>
                  <a:close/>
                </a:path>
              </a:pathLst>
            </a:custGeom>
            <a:solidFill>
              <a:srgbClr val="FF0000"/>
            </a:solidFill>
            <a:ln w="9525">
              <a:solidFill>
                <a:schemeClr val="tx1"/>
              </a:solidFill>
              <a:round/>
              <a:headEnd/>
              <a:tailEnd/>
            </a:ln>
          </p:spPr>
          <p:txBody>
            <a:bodyPr/>
            <a:lstStyle/>
            <a:p>
              <a:endParaRPr lang="en-US" sz="1200"/>
            </a:p>
          </p:txBody>
        </p:sp>
        <p:sp>
          <p:nvSpPr>
            <p:cNvPr id="204" name="Line 268"/>
            <p:cNvSpPr>
              <a:spLocks noChangeShapeType="1"/>
            </p:cNvSpPr>
            <p:nvPr/>
          </p:nvSpPr>
          <p:spPr bwMode="auto">
            <a:xfrm>
              <a:off x="1381125" y="1166813"/>
              <a:ext cx="1588" cy="168275"/>
            </a:xfrm>
            <a:prstGeom prst="line">
              <a:avLst/>
            </a:prstGeom>
            <a:noFill/>
            <a:ln w="6350">
              <a:solidFill>
                <a:schemeClr val="tx1"/>
              </a:solidFill>
              <a:round/>
              <a:headEnd/>
              <a:tailEnd/>
            </a:ln>
          </p:spPr>
          <p:txBody>
            <a:bodyPr/>
            <a:lstStyle/>
            <a:p>
              <a:endParaRPr lang="en-US" sz="1200"/>
            </a:p>
          </p:txBody>
        </p:sp>
        <p:sp>
          <p:nvSpPr>
            <p:cNvPr id="205" name="Freeform 269"/>
            <p:cNvSpPr>
              <a:spLocks/>
            </p:cNvSpPr>
            <p:nvPr/>
          </p:nvSpPr>
          <p:spPr bwMode="auto">
            <a:xfrm>
              <a:off x="1554163" y="1295400"/>
              <a:ext cx="52387" cy="73025"/>
            </a:xfrm>
            <a:custGeom>
              <a:avLst/>
              <a:gdLst>
                <a:gd name="T0" fmla="*/ 2147483647 w 66"/>
                <a:gd name="T1" fmla="*/ 2147483647 h 92"/>
                <a:gd name="T2" fmla="*/ 0 w 66"/>
                <a:gd name="T3" fmla="*/ 0 h 92"/>
                <a:gd name="T4" fmla="*/ 2147483647 w 66"/>
                <a:gd name="T5" fmla="*/ 2147483647 h 92"/>
                <a:gd name="T6" fmla="*/ 2147483647 w 66"/>
                <a:gd name="T7" fmla="*/ 0 h 92"/>
                <a:gd name="T8" fmla="*/ 2147483647 w 66"/>
                <a:gd name="T9" fmla="*/ 2147483647 h 92"/>
                <a:gd name="T10" fmla="*/ 0 60000 65536"/>
                <a:gd name="T11" fmla="*/ 0 60000 65536"/>
                <a:gd name="T12" fmla="*/ 0 60000 65536"/>
                <a:gd name="T13" fmla="*/ 0 60000 65536"/>
                <a:gd name="T14" fmla="*/ 0 60000 65536"/>
                <a:gd name="T15" fmla="*/ 0 w 66"/>
                <a:gd name="T16" fmla="*/ 0 h 92"/>
                <a:gd name="T17" fmla="*/ 66 w 66"/>
                <a:gd name="T18" fmla="*/ 92 h 92"/>
              </a:gdLst>
              <a:ahLst/>
              <a:cxnLst>
                <a:cxn ang="T10">
                  <a:pos x="T0" y="T1"/>
                </a:cxn>
                <a:cxn ang="T11">
                  <a:pos x="T2" y="T3"/>
                </a:cxn>
                <a:cxn ang="T12">
                  <a:pos x="T4" y="T5"/>
                </a:cxn>
                <a:cxn ang="T13">
                  <a:pos x="T6" y="T7"/>
                </a:cxn>
                <a:cxn ang="T14">
                  <a:pos x="T8" y="T9"/>
                </a:cxn>
              </a:cxnLst>
              <a:rect l="T15" t="T16" r="T17" b="T18"/>
              <a:pathLst>
                <a:path w="66" h="92">
                  <a:moveTo>
                    <a:pt x="34" y="92"/>
                  </a:moveTo>
                  <a:lnTo>
                    <a:pt x="0" y="0"/>
                  </a:lnTo>
                  <a:lnTo>
                    <a:pt x="34" y="46"/>
                  </a:lnTo>
                  <a:lnTo>
                    <a:pt x="66" y="0"/>
                  </a:lnTo>
                  <a:lnTo>
                    <a:pt x="34" y="92"/>
                  </a:lnTo>
                  <a:close/>
                </a:path>
              </a:pathLst>
            </a:custGeom>
            <a:solidFill>
              <a:srgbClr val="FF0000"/>
            </a:solidFill>
            <a:ln w="9525">
              <a:solidFill>
                <a:schemeClr val="tx1"/>
              </a:solidFill>
              <a:round/>
              <a:headEnd/>
              <a:tailEnd/>
            </a:ln>
          </p:spPr>
          <p:txBody>
            <a:bodyPr/>
            <a:lstStyle/>
            <a:p>
              <a:endParaRPr lang="en-US" sz="1200"/>
            </a:p>
          </p:txBody>
        </p:sp>
        <p:sp>
          <p:nvSpPr>
            <p:cNvPr id="206" name="Line 270"/>
            <p:cNvSpPr>
              <a:spLocks noChangeShapeType="1"/>
            </p:cNvSpPr>
            <p:nvPr/>
          </p:nvSpPr>
          <p:spPr bwMode="auto">
            <a:xfrm>
              <a:off x="1581150" y="1166813"/>
              <a:ext cx="1588" cy="168275"/>
            </a:xfrm>
            <a:prstGeom prst="line">
              <a:avLst/>
            </a:prstGeom>
            <a:noFill/>
            <a:ln w="6350">
              <a:solidFill>
                <a:schemeClr val="tx1"/>
              </a:solidFill>
              <a:round/>
              <a:headEnd/>
              <a:tailEnd/>
            </a:ln>
          </p:spPr>
          <p:txBody>
            <a:bodyPr/>
            <a:lstStyle/>
            <a:p>
              <a:endParaRPr lang="en-US" sz="1200"/>
            </a:p>
          </p:txBody>
        </p:sp>
        <p:sp>
          <p:nvSpPr>
            <p:cNvPr id="207" name="Freeform 271"/>
            <p:cNvSpPr>
              <a:spLocks/>
            </p:cNvSpPr>
            <p:nvPr/>
          </p:nvSpPr>
          <p:spPr bwMode="auto">
            <a:xfrm>
              <a:off x="4446588" y="3165475"/>
              <a:ext cx="73025" cy="52388"/>
            </a:xfrm>
            <a:custGeom>
              <a:avLst/>
              <a:gdLst>
                <a:gd name="T0" fmla="*/ 2147483647 w 92"/>
                <a:gd name="T1" fmla="*/ 2147483647 h 66"/>
                <a:gd name="T2" fmla="*/ 0 w 92"/>
                <a:gd name="T3" fmla="*/ 2147483647 h 66"/>
                <a:gd name="T4" fmla="*/ 2147483647 w 92"/>
                <a:gd name="T5" fmla="*/ 2147483647 h 66"/>
                <a:gd name="T6" fmla="*/ 0 w 92"/>
                <a:gd name="T7" fmla="*/ 0 h 66"/>
                <a:gd name="T8" fmla="*/ 2147483647 w 92"/>
                <a:gd name="T9" fmla="*/ 2147483647 h 66"/>
                <a:gd name="T10" fmla="*/ 0 60000 65536"/>
                <a:gd name="T11" fmla="*/ 0 60000 65536"/>
                <a:gd name="T12" fmla="*/ 0 60000 65536"/>
                <a:gd name="T13" fmla="*/ 0 60000 65536"/>
                <a:gd name="T14" fmla="*/ 0 60000 65536"/>
                <a:gd name="T15" fmla="*/ 0 w 92"/>
                <a:gd name="T16" fmla="*/ 0 h 66"/>
                <a:gd name="T17" fmla="*/ 92 w 92"/>
                <a:gd name="T18" fmla="*/ 66 h 66"/>
              </a:gdLst>
              <a:ahLst/>
              <a:cxnLst>
                <a:cxn ang="T10">
                  <a:pos x="T0" y="T1"/>
                </a:cxn>
                <a:cxn ang="T11">
                  <a:pos x="T2" y="T3"/>
                </a:cxn>
                <a:cxn ang="T12">
                  <a:pos x="T4" y="T5"/>
                </a:cxn>
                <a:cxn ang="T13">
                  <a:pos x="T6" y="T7"/>
                </a:cxn>
                <a:cxn ang="T14">
                  <a:pos x="T8" y="T9"/>
                </a:cxn>
              </a:cxnLst>
              <a:rect l="T15" t="T16" r="T17" b="T18"/>
              <a:pathLst>
                <a:path w="92" h="66">
                  <a:moveTo>
                    <a:pt x="92" y="34"/>
                  </a:moveTo>
                  <a:lnTo>
                    <a:pt x="0" y="66"/>
                  </a:lnTo>
                  <a:lnTo>
                    <a:pt x="46" y="34"/>
                  </a:lnTo>
                  <a:lnTo>
                    <a:pt x="0" y="0"/>
                  </a:lnTo>
                  <a:lnTo>
                    <a:pt x="92" y="34"/>
                  </a:lnTo>
                  <a:close/>
                </a:path>
              </a:pathLst>
            </a:custGeom>
            <a:solidFill>
              <a:srgbClr val="000000"/>
            </a:solidFill>
            <a:ln w="9525">
              <a:noFill/>
              <a:round/>
              <a:headEnd/>
              <a:tailEnd/>
            </a:ln>
          </p:spPr>
          <p:txBody>
            <a:bodyPr/>
            <a:lstStyle/>
            <a:p>
              <a:endParaRPr lang="en-US" sz="1200"/>
            </a:p>
          </p:txBody>
        </p:sp>
        <p:sp>
          <p:nvSpPr>
            <p:cNvPr id="208" name="Line 272"/>
            <p:cNvSpPr>
              <a:spLocks noChangeShapeType="1"/>
            </p:cNvSpPr>
            <p:nvPr/>
          </p:nvSpPr>
          <p:spPr bwMode="auto">
            <a:xfrm>
              <a:off x="4316413" y="3192463"/>
              <a:ext cx="169862" cy="1587"/>
            </a:xfrm>
            <a:prstGeom prst="line">
              <a:avLst/>
            </a:prstGeom>
            <a:noFill/>
            <a:ln w="6350">
              <a:solidFill>
                <a:schemeClr val="bg2"/>
              </a:solidFill>
              <a:round/>
              <a:headEnd/>
              <a:tailEnd/>
            </a:ln>
          </p:spPr>
          <p:txBody>
            <a:bodyPr/>
            <a:lstStyle/>
            <a:p>
              <a:endParaRPr lang="en-US" sz="1200"/>
            </a:p>
          </p:txBody>
        </p:sp>
        <p:sp>
          <p:nvSpPr>
            <p:cNvPr id="209" name="Freeform 273"/>
            <p:cNvSpPr>
              <a:spLocks/>
            </p:cNvSpPr>
            <p:nvPr/>
          </p:nvSpPr>
          <p:spPr bwMode="auto">
            <a:xfrm>
              <a:off x="4235450" y="2978150"/>
              <a:ext cx="52388" cy="73025"/>
            </a:xfrm>
            <a:custGeom>
              <a:avLst/>
              <a:gdLst>
                <a:gd name="T0" fmla="*/ 2147483647 w 66"/>
                <a:gd name="T1" fmla="*/ 2147483647 h 92"/>
                <a:gd name="T2" fmla="*/ 0 w 66"/>
                <a:gd name="T3" fmla="*/ 0 h 92"/>
                <a:gd name="T4" fmla="*/ 2147483647 w 66"/>
                <a:gd name="T5" fmla="*/ 2147483647 h 92"/>
                <a:gd name="T6" fmla="*/ 2147483647 w 66"/>
                <a:gd name="T7" fmla="*/ 0 h 92"/>
                <a:gd name="T8" fmla="*/ 2147483647 w 66"/>
                <a:gd name="T9" fmla="*/ 2147483647 h 92"/>
                <a:gd name="T10" fmla="*/ 0 60000 65536"/>
                <a:gd name="T11" fmla="*/ 0 60000 65536"/>
                <a:gd name="T12" fmla="*/ 0 60000 65536"/>
                <a:gd name="T13" fmla="*/ 0 60000 65536"/>
                <a:gd name="T14" fmla="*/ 0 60000 65536"/>
                <a:gd name="T15" fmla="*/ 0 w 66"/>
                <a:gd name="T16" fmla="*/ 0 h 92"/>
                <a:gd name="T17" fmla="*/ 66 w 66"/>
                <a:gd name="T18" fmla="*/ 92 h 92"/>
              </a:gdLst>
              <a:ahLst/>
              <a:cxnLst>
                <a:cxn ang="T10">
                  <a:pos x="T0" y="T1"/>
                </a:cxn>
                <a:cxn ang="T11">
                  <a:pos x="T2" y="T3"/>
                </a:cxn>
                <a:cxn ang="T12">
                  <a:pos x="T4" y="T5"/>
                </a:cxn>
                <a:cxn ang="T13">
                  <a:pos x="T6" y="T7"/>
                </a:cxn>
                <a:cxn ang="T14">
                  <a:pos x="T8" y="T9"/>
                </a:cxn>
              </a:cxnLst>
              <a:rect l="T15" t="T16" r="T17" b="T18"/>
              <a:pathLst>
                <a:path w="66" h="92">
                  <a:moveTo>
                    <a:pt x="34" y="92"/>
                  </a:moveTo>
                  <a:lnTo>
                    <a:pt x="0" y="0"/>
                  </a:lnTo>
                  <a:lnTo>
                    <a:pt x="34" y="46"/>
                  </a:lnTo>
                  <a:lnTo>
                    <a:pt x="66" y="0"/>
                  </a:lnTo>
                  <a:lnTo>
                    <a:pt x="34" y="92"/>
                  </a:lnTo>
                  <a:close/>
                </a:path>
              </a:pathLst>
            </a:custGeom>
            <a:solidFill>
              <a:schemeClr val="tx1"/>
            </a:solidFill>
            <a:ln w="9525">
              <a:solidFill>
                <a:schemeClr val="tx1"/>
              </a:solidFill>
              <a:round/>
              <a:headEnd/>
              <a:tailEnd/>
            </a:ln>
          </p:spPr>
          <p:txBody>
            <a:bodyPr/>
            <a:lstStyle/>
            <a:p>
              <a:endParaRPr lang="en-US" sz="1200"/>
            </a:p>
          </p:txBody>
        </p:sp>
        <p:sp>
          <p:nvSpPr>
            <p:cNvPr id="210" name="Line 274"/>
            <p:cNvSpPr>
              <a:spLocks noChangeShapeType="1"/>
            </p:cNvSpPr>
            <p:nvPr/>
          </p:nvSpPr>
          <p:spPr bwMode="auto">
            <a:xfrm flipV="1">
              <a:off x="4262438" y="2905125"/>
              <a:ext cx="1587" cy="112713"/>
            </a:xfrm>
            <a:prstGeom prst="line">
              <a:avLst/>
            </a:prstGeom>
            <a:noFill/>
            <a:ln w="6350">
              <a:solidFill>
                <a:schemeClr val="tx1"/>
              </a:solidFill>
              <a:round/>
              <a:headEnd/>
              <a:tailEnd/>
            </a:ln>
          </p:spPr>
          <p:txBody>
            <a:bodyPr/>
            <a:lstStyle/>
            <a:p>
              <a:endParaRPr lang="en-US" sz="1200"/>
            </a:p>
          </p:txBody>
        </p:sp>
        <p:sp>
          <p:nvSpPr>
            <p:cNvPr id="211" name="Rectangle 275"/>
            <p:cNvSpPr>
              <a:spLocks noChangeArrowheads="1"/>
            </p:cNvSpPr>
            <p:nvPr/>
          </p:nvSpPr>
          <p:spPr bwMode="auto">
            <a:xfrm>
              <a:off x="4149725" y="2820988"/>
              <a:ext cx="206921" cy="78249"/>
            </a:xfrm>
            <a:prstGeom prst="rect">
              <a:avLst/>
            </a:prstGeom>
            <a:noFill/>
            <a:ln w="9525">
              <a:noFill/>
              <a:miter lim="800000"/>
              <a:headEnd/>
              <a:tailEnd/>
            </a:ln>
          </p:spPr>
          <p:txBody>
            <a:bodyPr wrap="none" lIns="0" tIns="0" rIns="0" bIns="0">
              <a:spAutoFit/>
            </a:bodyPr>
            <a:lstStyle/>
            <a:p>
              <a:pPr algn="l" eaLnBrk="0" hangingPunct="0"/>
              <a:r>
                <a:rPr lang="en-US" sz="300">
                  <a:latin typeface="AvantGarde" pitchFamily="34" charset="0"/>
                </a:rPr>
                <a:t>WASEL</a:t>
              </a:r>
              <a:endParaRPr lang="en-US" sz="1200"/>
            </a:p>
          </p:txBody>
        </p:sp>
        <p:sp>
          <p:nvSpPr>
            <p:cNvPr id="212" name="Line 276"/>
            <p:cNvSpPr>
              <a:spLocks noChangeShapeType="1"/>
            </p:cNvSpPr>
            <p:nvPr/>
          </p:nvSpPr>
          <p:spPr bwMode="auto">
            <a:xfrm>
              <a:off x="2890838" y="5668963"/>
              <a:ext cx="61912" cy="61912"/>
            </a:xfrm>
            <a:prstGeom prst="line">
              <a:avLst/>
            </a:prstGeom>
            <a:noFill/>
            <a:ln w="7938">
              <a:solidFill>
                <a:schemeClr val="tx1"/>
              </a:solidFill>
              <a:round/>
              <a:headEnd/>
              <a:tailEnd/>
            </a:ln>
          </p:spPr>
          <p:txBody>
            <a:bodyPr/>
            <a:lstStyle/>
            <a:p>
              <a:endParaRPr lang="en-US" sz="1200"/>
            </a:p>
          </p:txBody>
        </p:sp>
        <p:sp>
          <p:nvSpPr>
            <p:cNvPr id="213" name="Line 277"/>
            <p:cNvSpPr>
              <a:spLocks noChangeShapeType="1"/>
            </p:cNvSpPr>
            <p:nvPr/>
          </p:nvSpPr>
          <p:spPr bwMode="auto">
            <a:xfrm>
              <a:off x="2946400" y="5729288"/>
              <a:ext cx="141288" cy="1587"/>
            </a:xfrm>
            <a:prstGeom prst="line">
              <a:avLst/>
            </a:prstGeom>
            <a:noFill/>
            <a:ln w="6350">
              <a:solidFill>
                <a:schemeClr val="tx1"/>
              </a:solidFill>
              <a:round/>
              <a:headEnd/>
              <a:tailEnd/>
            </a:ln>
          </p:spPr>
          <p:txBody>
            <a:bodyPr/>
            <a:lstStyle/>
            <a:p>
              <a:endParaRPr lang="en-US" sz="1200"/>
            </a:p>
          </p:txBody>
        </p:sp>
        <p:sp>
          <p:nvSpPr>
            <p:cNvPr id="214" name="Freeform 278"/>
            <p:cNvSpPr>
              <a:spLocks/>
            </p:cNvSpPr>
            <p:nvPr/>
          </p:nvSpPr>
          <p:spPr bwMode="auto">
            <a:xfrm>
              <a:off x="3048000" y="5702300"/>
              <a:ext cx="73025" cy="52388"/>
            </a:xfrm>
            <a:custGeom>
              <a:avLst/>
              <a:gdLst>
                <a:gd name="T0" fmla="*/ 2147483647 w 92"/>
                <a:gd name="T1" fmla="*/ 2147483647 h 66"/>
                <a:gd name="T2" fmla="*/ 0 w 92"/>
                <a:gd name="T3" fmla="*/ 2147483647 h 66"/>
                <a:gd name="T4" fmla="*/ 2147483647 w 92"/>
                <a:gd name="T5" fmla="*/ 2147483647 h 66"/>
                <a:gd name="T6" fmla="*/ 0 w 92"/>
                <a:gd name="T7" fmla="*/ 0 h 66"/>
                <a:gd name="T8" fmla="*/ 2147483647 w 92"/>
                <a:gd name="T9" fmla="*/ 2147483647 h 66"/>
                <a:gd name="T10" fmla="*/ 0 60000 65536"/>
                <a:gd name="T11" fmla="*/ 0 60000 65536"/>
                <a:gd name="T12" fmla="*/ 0 60000 65536"/>
                <a:gd name="T13" fmla="*/ 0 60000 65536"/>
                <a:gd name="T14" fmla="*/ 0 60000 65536"/>
                <a:gd name="T15" fmla="*/ 0 w 92"/>
                <a:gd name="T16" fmla="*/ 0 h 66"/>
                <a:gd name="T17" fmla="*/ 92 w 92"/>
                <a:gd name="T18" fmla="*/ 66 h 66"/>
              </a:gdLst>
              <a:ahLst/>
              <a:cxnLst>
                <a:cxn ang="T10">
                  <a:pos x="T0" y="T1"/>
                </a:cxn>
                <a:cxn ang="T11">
                  <a:pos x="T2" y="T3"/>
                </a:cxn>
                <a:cxn ang="T12">
                  <a:pos x="T4" y="T5"/>
                </a:cxn>
                <a:cxn ang="T13">
                  <a:pos x="T6" y="T7"/>
                </a:cxn>
                <a:cxn ang="T14">
                  <a:pos x="T8" y="T9"/>
                </a:cxn>
              </a:cxnLst>
              <a:rect l="T15" t="T16" r="T17" b="T18"/>
              <a:pathLst>
                <a:path w="92" h="66">
                  <a:moveTo>
                    <a:pt x="92" y="34"/>
                  </a:moveTo>
                  <a:lnTo>
                    <a:pt x="0" y="66"/>
                  </a:lnTo>
                  <a:lnTo>
                    <a:pt x="46" y="34"/>
                  </a:lnTo>
                  <a:lnTo>
                    <a:pt x="0" y="0"/>
                  </a:lnTo>
                  <a:lnTo>
                    <a:pt x="92" y="34"/>
                  </a:lnTo>
                  <a:close/>
                </a:path>
              </a:pathLst>
            </a:custGeom>
            <a:solidFill>
              <a:srgbClr val="FF0000"/>
            </a:solidFill>
            <a:ln w="9525">
              <a:solidFill>
                <a:schemeClr val="tx1"/>
              </a:solidFill>
              <a:round/>
              <a:headEnd/>
              <a:tailEnd/>
            </a:ln>
          </p:spPr>
          <p:txBody>
            <a:bodyPr/>
            <a:lstStyle/>
            <a:p>
              <a:endParaRPr lang="en-US" sz="1200"/>
            </a:p>
          </p:txBody>
        </p:sp>
        <p:sp>
          <p:nvSpPr>
            <p:cNvPr id="215" name="Rectangle 279"/>
            <p:cNvSpPr>
              <a:spLocks noChangeArrowheads="1"/>
            </p:cNvSpPr>
            <p:nvPr/>
          </p:nvSpPr>
          <p:spPr bwMode="auto">
            <a:xfrm>
              <a:off x="3151188" y="5657850"/>
              <a:ext cx="413843" cy="156499"/>
            </a:xfrm>
            <a:prstGeom prst="rect">
              <a:avLst/>
            </a:prstGeom>
            <a:noFill/>
            <a:ln w="9525">
              <a:noFill/>
              <a:miter lim="800000"/>
              <a:headEnd/>
              <a:tailEnd/>
            </a:ln>
          </p:spPr>
          <p:txBody>
            <a:bodyPr wrap="none" lIns="0" tIns="0" rIns="0" bIns="0">
              <a:spAutoFit/>
            </a:bodyPr>
            <a:lstStyle/>
            <a:p>
              <a:pPr algn="l" eaLnBrk="0" hangingPunct="0"/>
              <a:r>
                <a:rPr lang="en-US" sz="600">
                  <a:latin typeface="AvantGarde" pitchFamily="34" charset="0"/>
                </a:rPr>
                <a:t>WASEL</a:t>
              </a:r>
              <a:endParaRPr lang="en-US" sz="1200"/>
            </a:p>
          </p:txBody>
        </p:sp>
        <p:sp>
          <p:nvSpPr>
            <p:cNvPr id="216" name="Freeform 280"/>
            <p:cNvSpPr>
              <a:spLocks/>
            </p:cNvSpPr>
            <p:nvPr/>
          </p:nvSpPr>
          <p:spPr bwMode="auto">
            <a:xfrm>
              <a:off x="2822575" y="3975100"/>
              <a:ext cx="52388" cy="73025"/>
            </a:xfrm>
            <a:custGeom>
              <a:avLst/>
              <a:gdLst>
                <a:gd name="T0" fmla="*/ 2147483647 w 66"/>
                <a:gd name="T1" fmla="*/ 2147483647 h 92"/>
                <a:gd name="T2" fmla="*/ 0 w 66"/>
                <a:gd name="T3" fmla="*/ 0 h 92"/>
                <a:gd name="T4" fmla="*/ 2147483647 w 66"/>
                <a:gd name="T5" fmla="*/ 2147483647 h 92"/>
                <a:gd name="T6" fmla="*/ 2147483647 w 66"/>
                <a:gd name="T7" fmla="*/ 0 h 92"/>
                <a:gd name="T8" fmla="*/ 2147483647 w 66"/>
                <a:gd name="T9" fmla="*/ 2147483647 h 92"/>
                <a:gd name="T10" fmla="*/ 0 60000 65536"/>
                <a:gd name="T11" fmla="*/ 0 60000 65536"/>
                <a:gd name="T12" fmla="*/ 0 60000 65536"/>
                <a:gd name="T13" fmla="*/ 0 60000 65536"/>
                <a:gd name="T14" fmla="*/ 0 60000 65536"/>
                <a:gd name="T15" fmla="*/ 0 w 66"/>
                <a:gd name="T16" fmla="*/ 0 h 92"/>
                <a:gd name="T17" fmla="*/ 66 w 66"/>
                <a:gd name="T18" fmla="*/ 92 h 92"/>
              </a:gdLst>
              <a:ahLst/>
              <a:cxnLst>
                <a:cxn ang="T10">
                  <a:pos x="T0" y="T1"/>
                </a:cxn>
                <a:cxn ang="T11">
                  <a:pos x="T2" y="T3"/>
                </a:cxn>
                <a:cxn ang="T12">
                  <a:pos x="T4" y="T5"/>
                </a:cxn>
                <a:cxn ang="T13">
                  <a:pos x="T6" y="T7"/>
                </a:cxn>
                <a:cxn ang="T14">
                  <a:pos x="T8" y="T9"/>
                </a:cxn>
              </a:cxnLst>
              <a:rect l="T15" t="T16" r="T17" b="T18"/>
              <a:pathLst>
                <a:path w="66" h="92">
                  <a:moveTo>
                    <a:pt x="34" y="92"/>
                  </a:moveTo>
                  <a:lnTo>
                    <a:pt x="0" y="0"/>
                  </a:lnTo>
                  <a:lnTo>
                    <a:pt x="34" y="46"/>
                  </a:lnTo>
                  <a:lnTo>
                    <a:pt x="66" y="0"/>
                  </a:lnTo>
                  <a:lnTo>
                    <a:pt x="34" y="92"/>
                  </a:lnTo>
                  <a:close/>
                </a:path>
              </a:pathLst>
            </a:custGeom>
            <a:solidFill>
              <a:srgbClr val="FF0000"/>
            </a:solidFill>
            <a:ln w="9525">
              <a:solidFill>
                <a:schemeClr val="tx1"/>
              </a:solidFill>
              <a:round/>
              <a:headEnd/>
              <a:tailEnd/>
            </a:ln>
          </p:spPr>
          <p:txBody>
            <a:bodyPr/>
            <a:lstStyle/>
            <a:p>
              <a:endParaRPr lang="en-US" sz="1200"/>
            </a:p>
          </p:txBody>
        </p:sp>
        <p:sp>
          <p:nvSpPr>
            <p:cNvPr id="217" name="Line 281"/>
            <p:cNvSpPr>
              <a:spLocks noChangeShapeType="1"/>
            </p:cNvSpPr>
            <p:nvPr/>
          </p:nvSpPr>
          <p:spPr bwMode="auto">
            <a:xfrm>
              <a:off x="2849563" y="3902075"/>
              <a:ext cx="1587" cy="112713"/>
            </a:xfrm>
            <a:prstGeom prst="line">
              <a:avLst/>
            </a:prstGeom>
            <a:noFill/>
            <a:ln w="6350">
              <a:solidFill>
                <a:schemeClr val="tx1"/>
              </a:solidFill>
              <a:round/>
              <a:headEnd/>
              <a:tailEnd/>
            </a:ln>
          </p:spPr>
          <p:txBody>
            <a:bodyPr/>
            <a:lstStyle/>
            <a:p>
              <a:endParaRPr lang="en-US" sz="1200"/>
            </a:p>
          </p:txBody>
        </p:sp>
        <p:sp>
          <p:nvSpPr>
            <p:cNvPr id="218" name="Rectangle 282"/>
            <p:cNvSpPr>
              <a:spLocks noChangeArrowheads="1"/>
            </p:cNvSpPr>
            <p:nvPr/>
          </p:nvSpPr>
          <p:spPr bwMode="auto">
            <a:xfrm>
              <a:off x="2781300" y="3773487"/>
              <a:ext cx="209386" cy="156499"/>
            </a:xfrm>
            <a:prstGeom prst="rect">
              <a:avLst/>
            </a:prstGeom>
            <a:noFill/>
            <a:ln w="9525">
              <a:noFill/>
              <a:miter lim="800000"/>
              <a:headEnd/>
              <a:tailEnd/>
            </a:ln>
          </p:spPr>
          <p:txBody>
            <a:bodyPr wrap="none" lIns="0" tIns="0" rIns="0" bIns="0">
              <a:spAutoFit/>
            </a:bodyPr>
            <a:lstStyle/>
            <a:p>
              <a:pPr algn="l" eaLnBrk="0" hangingPunct="0"/>
              <a:r>
                <a:rPr lang="en-US" sz="600">
                  <a:latin typeface="AvantGarde" pitchFamily="34" charset="0"/>
                </a:rPr>
                <a:t>IRQ</a:t>
              </a:r>
              <a:endParaRPr lang="en-US" sz="1200"/>
            </a:p>
          </p:txBody>
        </p:sp>
        <p:sp>
          <p:nvSpPr>
            <p:cNvPr id="219" name="Freeform 283"/>
            <p:cNvSpPr>
              <a:spLocks/>
            </p:cNvSpPr>
            <p:nvPr/>
          </p:nvSpPr>
          <p:spPr bwMode="auto">
            <a:xfrm>
              <a:off x="4662488" y="3889375"/>
              <a:ext cx="52387" cy="73025"/>
            </a:xfrm>
            <a:custGeom>
              <a:avLst/>
              <a:gdLst>
                <a:gd name="T0" fmla="*/ 2147483647 w 66"/>
                <a:gd name="T1" fmla="*/ 2147483647 h 92"/>
                <a:gd name="T2" fmla="*/ 0 w 66"/>
                <a:gd name="T3" fmla="*/ 0 h 92"/>
                <a:gd name="T4" fmla="*/ 2147483647 w 66"/>
                <a:gd name="T5" fmla="*/ 2147483647 h 92"/>
                <a:gd name="T6" fmla="*/ 2147483647 w 66"/>
                <a:gd name="T7" fmla="*/ 0 h 92"/>
                <a:gd name="T8" fmla="*/ 2147483647 w 66"/>
                <a:gd name="T9" fmla="*/ 2147483647 h 92"/>
                <a:gd name="T10" fmla="*/ 0 60000 65536"/>
                <a:gd name="T11" fmla="*/ 0 60000 65536"/>
                <a:gd name="T12" fmla="*/ 0 60000 65536"/>
                <a:gd name="T13" fmla="*/ 0 60000 65536"/>
                <a:gd name="T14" fmla="*/ 0 60000 65536"/>
                <a:gd name="T15" fmla="*/ 0 w 66"/>
                <a:gd name="T16" fmla="*/ 0 h 92"/>
                <a:gd name="T17" fmla="*/ 66 w 66"/>
                <a:gd name="T18" fmla="*/ 92 h 92"/>
              </a:gdLst>
              <a:ahLst/>
              <a:cxnLst>
                <a:cxn ang="T10">
                  <a:pos x="T0" y="T1"/>
                </a:cxn>
                <a:cxn ang="T11">
                  <a:pos x="T2" y="T3"/>
                </a:cxn>
                <a:cxn ang="T12">
                  <a:pos x="T4" y="T5"/>
                </a:cxn>
                <a:cxn ang="T13">
                  <a:pos x="T6" y="T7"/>
                </a:cxn>
                <a:cxn ang="T14">
                  <a:pos x="T8" y="T9"/>
                </a:cxn>
              </a:cxnLst>
              <a:rect l="T15" t="T16" r="T17" b="T18"/>
              <a:pathLst>
                <a:path w="66" h="92">
                  <a:moveTo>
                    <a:pt x="34" y="92"/>
                  </a:moveTo>
                  <a:lnTo>
                    <a:pt x="0" y="0"/>
                  </a:lnTo>
                  <a:lnTo>
                    <a:pt x="34" y="46"/>
                  </a:lnTo>
                  <a:lnTo>
                    <a:pt x="66" y="0"/>
                  </a:lnTo>
                  <a:lnTo>
                    <a:pt x="34" y="92"/>
                  </a:lnTo>
                  <a:close/>
                </a:path>
              </a:pathLst>
            </a:custGeom>
            <a:solidFill>
              <a:srgbClr val="000000"/>
            </a:solidFill>
            <a:ln w="9525">
              <a:noFill/>
              <a:round/>
              <a:headEnd/>
              <a:tailEnd/>
            </a:ln>
          </p:spPr>
          <p:txBody>
            <a:bodyPr/>
            <a:lstStyle/>
            <a:p>
              <a:endParaRPr lang="en-US" sz="1200"/>
            </a:p>
          </p:txBody>
        </p:sp>
        <p:sp>
          <p:nvSpPr>
            <p:cNvPr id="220" name="Line 284"/>
            <p:cNvSpPr>
              <a:spLocks noChangeShapeType="1"/>
            </p:cNvSpPr>
            <p:nvPr/>
          </p:nvSpPr>
          <p:spPr bwMode="auto">
            <a:xfrm flipV="1">
              <a:off x="4689475" y="3389313"/>
              <a:ext cx="1588" cy="539750"/>
            </a:xfrm>
            <a:prstGeom prst="line">
              <a:avLst/>
            </a:prstGeom>
            <a:noFill/>
            <a:ln w="6350">
              <a:solidFill>
                <a:srgbClr val="000000"/>
              </a:solidFill>
              <a:round/>
              <a:headEnd/>
              <a:tailEnd/>
            </a:ln>
          </p:spPr>
          <p:txBody>
            <a:bodyPr/>
            <a:lstStyle/>
            <a:p>
              <a:endParaRPr lang="en-US" sz="1200"/>
            </a:p>
          </p:txBody>
        </p:sp>
        <p:sp>
          <p:nvSpPr>
            <p:cNvPr id="221" name="Line 285"/>
            <p:cNvSpPr>
              <a:spLocks noChangeShapeType="1"/>
            </p:cNvSpPr>
            <p:nvPr/>
          </p:nvSpPr>
          <p:spPr bwMode="auto">
            <a:xfrm>
              <a:off x="4516438" y="3276600"/>
              <a:ext cx="80962" cy="38100"/>
            </a:xfrm>
            <a:prstGeom prst="line">
              <a:avLst/>
            </a:prstGeom>
            <a:noFill/>
            <a:ln w="7938">
              <a:solidFill>
                <a:srgbClr val="000000"/>
              </a:solidFill>
              <a:round/>
              <a:headEnd/>
              <a:tailEnd/>
            </a:ln>
          </p:spPr>
          <p:txBody>
            <a:bodyPr/>
            <a:lstStyle/>
            <a:p>
              <a:endParaRPr lang="en-US" sz="1200"/>
            </a:p>
          </p:txBody>
        </p:sp>
        <p:sp>
          <p:nvSpPr>
            <p:cNvPr id="222" name="Line 286"/>
            <p:cNvSpPr>
              <a:spLocks noChangeShapeType="1"/>
            </p:cNvSpPr>
            <p:nvPr/>
          </p:nvSpPr>
          <p:spPr bwMode="auto">
            <a:xfrm flipH="1">
              <a:off x="4519613" y="3311525"/>
              <a:ext cx="77787" cy="60325"/>
            </a:xfrm>
            <a:prstGeom prst="line">
              <a:avLst/>
            </a:prstGeom>
            <a:noFill/>
            <a:ln w="7938">
              <a:solidFill>
                <a:srgbClr val="000000"/>
              </a:solidFill>
              <a:round/>
              <a:headEnd/>
              <a:tailEnd/>
            </a:ln>
          </p:spPr>
          <p:txBody>
            <a:bodyPr/>
            <a:lstStyle/>
            <a:p>
              <a:endParaRPr lang="en-US" sz="1200"/>
            </a:p>
          </p:txBody>
        </p:sp>
        <p:grpSp>
          <p:nvGrpSpPr>
            <p:cNvPr id="223" name="Group 288"/>
            <p:cNvGrpSpPr>
              <a:grpSpLocks/>
            </p:cNvGrpSpPr>
            <p:nvPr/>
          </p:nvGrpSpPr>
          <p:grpSpPr bwMode="auto">
            <a:xfrm>
              <a:off x="6238881" y="3265529"/>
              <a:ext cx="504826" cy="104776"/>
              <a:chOff x="4072" y="1829"/>
              <a:chExt cx="318" cy="66"/>
            </a:xfrm>
          </p:grpSpPr>
          <p:sp>
            <p:nvSpPr>
              <p:cNvPr id="237" name="Freeform 289"/>
              <p:cNvSpPr>
                <a:spLocks/>
              </p:cNvSpPr>
              <p:nvPr/>
            </p:nvSpPr>
            <p:spPr bwMode="auto">
              <a:xfrm>
                <a:off x="4072" y="1842"/>
                <a:ext cx="45" cy="33"/>
              </a:xfrm>
              <a:custGeom>
                <a:avLst/>
                <a:gdLst>
                  <a:gd name="T0" fmla="*/ 0 w 90"/>
                  <a:gd name="T1" fmla="*/ 1 h 66"/>
                  <a:gd name="T2" fmla="*/ 1 w 90"/>
                  <a:gd name="T3" fmla="*/ 0 h 66"/>
                  <a:gd name="T4" fmla="*/ 1 w 90"/>
                  <a:gd name="T5" fmla="*/ 1 h 66"/>
                  <a:gd name="T6" fmla="*/ 1 w 90"/>
                  <a:gd name="T7" fmla="*/ 1 h 66"/>
                  <a:gd name="T8" fmla="*/ 0 w 90"/>
                  <a:gd name="T9" fmla="*/ 1 h 66"/>
                  <a:gd name="T10" fmla="*/ 0 60000 65536"/>
                  <a:gd name="T11" fmla="*/ 0 60000 65536"/>
                  <a:gd name="T12" fmla="*/ 0 60000 65536"/>
                  <a:gd name="T13" fmla="*/ 0 60000 65536"/>
                  <a:gd name="T14" fmla="*/ 0 60000 65536"/>
                  <a:gd name="T15" fmla="*/ 0 w 90"/>
                  <a:gd name="T16" fmla="*/ 0 h 66"/>
                  <a:gd name="T17" fmla="*/ 90 w 90"/>
                  <a:gd name="T18" fmla="*/ 66 h 66"/>
                </a:gdLst>
                <a:ahLst/>
                <a:cxnLst>
                  <a:cxn ang="T10">
                    <a:pos x="T0" y="T1"/>
                  </a:cxn>
                  <a:cxn ang="T11">
                    <a:pos x="T2" y="T3"/>
                  </a:cxn>
                  <a:cxn ang="T12">
                    <a:pos x="T4" y="T5"/>
                  </a:cxn>
                  <a:cxn ang="T13">
                    <a:pos x="T6" y="T7"/>
                  </a:cxn>
                  <a:cxn ang="T14">
                    <a:pos x="T8" y="T9"/>
                  </a:cxn>
                </a:cxnLst>
                <a:rect l="T15" t="T16" r="T17" b="T18"/>
                <a:pathLst>
                  <a:path w="90" h="66">
                    <a:moveTo>
                      <a:pt x="0" y="34"/>
                    </a:moveTo>
                    <a:lnTo>
                      <a:pt x="90" y="0"/>
                    </a:lnTo>
                    <a:lnTo>
                      <a:pt x="44" y="34"/>
                    </a:lnTo>
                    <a:lnTo>
                      <a:pt x="90" y="66"/>
                    </a:lnTo>
                    <a:lnTo>
                      <a:pt x="0" y="34"/>
                    </a:lnTo>
                    <a:close/>
                  </a:path>
                </a:pathLst>
              </a:custGeom>
              <a:solidFill>
                <a:srgbClr val="000000"/>
              </a:solidFill>
              <a:ln w="9525">
                <a:noFill/>
                <a:round/>
                <a:headEnd/>
                <a:tailEnd/>
              </a:ln>
            </p:spPr>
            <p:txBody>
              <a:bodyPr/>
              <a:lstStyle/>
              <a:p>
                <a:endParaRPr lang="en-US" sz="1200"/>
              </a:p>
            </p:txBody>
          </p:sp>
          <p:sp>
            <p:nvSpPr>
              <p:cNvPr id="238" name="Line 290"/>
              <p:cNvSpPr>
                <a:spLocks noChangeShapeType="1"/>
              </p:cNvSpPr>
              <p:nvPr/>
            </p:nvSpPr>
            <p:spPr bwMode="auto">
              <a:xfrm>
                <a:off x="4093" y="1859"/>
                <a:ext cx="122" cy="1"/>
              </a:xfrm>
              <a:prstGeom prst="line">
                <a:avLst/>
              </a:prstGeom>
              <a:noFill/>
              <a:ln w="6350">
                <a:solidFill>
                  <a:srgbClr val="000000"/>
                </a:solidFill>
                <a:round/>
                <a:headEnd/>
                <a:tailEnd/>
              </a:ln>
            </p:spPr>
            <p:txBody>
              <a:bodyPr/>
              <a:lstStyle/>
              <a:p>
                <a:endParaRPr lang="en-US" sz="1200"/>
              </a:p>
            </p:txBody>
          </p:sp>
          <p:sp>
            <p:nvSpPr>
              <p:cNvPr id="239" name="Rectangle 291"/>
              <p:cNvSpPr>
                <a:spLocks noChangeArrowheads="1"/>
              </p:cNvSpPr>
              <p:nvPr/>
            </p:nvSpPr>
            <p:spPr bwMode="auto">
              <a:xfrm>
                <a:off x="4236" y="1829"/>
                <a:ext cx="47" cy="66"/>
              </a:xfrm>
              <a:prstGeom prst="rect">
                <a:avLst/>
              </a:prstGeom>
              <a:noFill/>
              <a:ln w="9525">
                <a:noFill/>
                <a:miter lim="800000"/>
                <a:headEnd/>
                <a:tailEnd/>
              </a:ln>
            </p:spPr>
            <p:txBody>
              <a:bodyPr wrap="none" lIns="0" tIns="0" rIns="0" bIns="0">
                <a:spAutoFit/>
              </a:bodyPr>
              <a:lstStyle/>
              <a:p>
                <a:pPr algn="l" eaLnBrk="0" hangingPunct="0"/>
                <a:r>
                  <a:rPr lang="en-US" sz="400">
                    <a:solidFill>
                      <a:srgbClr val="000000"/>
                    </a:solidFill>
                    <a:latin typeface="Helvetica" pitchFamily="-84" charset="0"/>
                  </a:rPr>
                  <a:t>W</a:t>
                </a:r>
                <a:endParaRPr lang="en-US" sz="1200"/>
              </a:p>
            </p:txBody>
          </p:sp>
          <p:sp>
            <p:nvSpPr>
              <p:cNvPr id="240" name="Rectangle 292"/>
              <p:cNvSpPr>
                <a:spLocks noChangeArrowheads="1"/>
              </p:cNvSpPr>
              <p:nvPr/>
            </p:nvSpPr>
            <p:spPr bwMode="auto">
              <a:xfrm>
                <a:off x="4286" y="1829"/>
                <a:ext cx="33" cy="66"/>
              </a:xfrm>
              <a:prstGeom prst="rect">
                <a:avLst/>
              </a:prstGeom>
              <a:noFill/>
              <a:ln w="9525">
                <a:noFill/>
                <a:miter lim="800000"/>
                <a:headEnd/>
                <a:tailEnd/>
              </a:ln>
            </p:spPr>
            <p:txBody>
              <a:bodyPr wrap="none" lIns="0" tIns="0" rIns="0" bIns="0">
                <a:spAutoFit/>
              </a:bodyPr>
              <a:lstStyle/>
              <a:p>
                <a:pPr algn="l" eaLnBrk="0" hangingPunct="0"/>
                <a:r>
                  <a:rPr lang="en-US" sz="400">
                    <a:solidFill>
                      <a:srgbClr val="000000"/>
                    </a:solidFill>
                    <a:latin typeface="Helvetica" pitchFamily="-84" charset="0"/>
                  </a:rPr>
                  <a:t>E</a:t>
                </a:r>
                <a:endParaRPr lang="en-US" sz="1200"/>
              </a:p>
            </p:txBody>
          </p:sp>
          <p:sp>
            <p:nvSpPr>
              <p:cNvPr id="241" name="Rectangle 293"/>
              <p:cNvSpPr>
                <a:spLocks noChangeArrowheads="1"/>
              </p:cNvSpPr>
              <p:nvPr/>
            </p:nvSpPr>
            <p:spPr bwMode="auto">
              <a:xfrm>
                <a:off x="4321" y="1829"/>
                <a:ext cx="36" cy="66"/>
              </a:xfrm>
              <a:prstGeom prst="rect">
                <a:avLst/>
              </a:prstGeom>
              <a:noFill/>
              <a:ln w="9525">
                <a:noFill/>
                <a:miter lim="800000"/>
                <a:headEnd/>
                <a:tailEnd/>
              </a:ln>
            </p:spPr>
            <p:txBody>
              <a:bodyPr wrap="none" lIns="0" tIns="0" rIns="0" bIns="0">
                <a:spAutoFit/>
              </a:bodyPr>
              <a:lstStyle/>
              <a:p>
                <a:pPr algn="l" eaLnBrk="0" hangingPunct="0"/>
                <a:r>
                  <a:rPr lang="en-US" sz="400">
                    <a:solidFill>
                      <a:srgbClr val="000000"/>
                    </a:solidFill>
                    <a:latin typeface="Helvetica" pitchFamily="-84" charset="0"/>
                  </a:rPr>
                  <a:t>R</a:t>
                </a:r>
                <a:endParaRPr lang="en-US" sz="1200"/>
              </a:p>
            </p:txBody>
          </p:sp>
          <p:sp>
            <p:nvSpPr>
              <p:cNvPr id="242" name="Rectangle 294"/>
              <p:cNvSpPr>
                <a:spLocks noChangeArrowheads="1"/>
              </p:cNvSpPr>
              <p:nvPr/>
            </p:nvSpPr>
            <p:spPr bwMode="auto">
              <a:xfrm>
                <a:off x="4359" y="1829"/>
                <a:ext cx="31" cy="66"/>
              </a:xfrm>
              <a:prstGeom prst="rect">
                <a:avLst/>
              </a:prstGeom>
              <a:noFill/>
              <a:ln w="9525">
                <a:noFill/>
                <a:miter lim="800000"/>
                <a:headEnd/>
                <a:tailEnd/>
              </a:ln>
            </p:spPr>
            <p:txBody>
              <a:bodyPr wrap="none" lIns="0" tIns="0" rIns="0" bIns="0">
                <a:spAutoFit/>
              </a:bodyPr>
              <a:lstStyle/>
              <a:p>
                <a:pPr algn="l" eaLnBrk="0" hangingPunct="0"/>
                <a:r>
                  <a:rPr lang="en-US" sz="400">
                    <a:solidFill>
                      <a:srgbClr val="000000"/>
                    </a:solidFill>
                    <a:latin typeface="Helvetica" pitchFamily="-84" charset="0"/>
                  </a:rPr>
                  <a:t>F</a:t>
                </a:r>
                <a:endParaRPr lang="en-US" sz="1200"/>
              </a:p>
            </p:txBody>
          </p:sp>
        </p:grpSp>
        <p:grpSp>
          <p:nvGrpSpPr>
            <p:cNvPr id="224" name="Group 295"/>
            <p:cNvGrpSpPr>
              <a:grpSpLocks/>
            </p:cNvGrpSpPr>
            <p:nvPr/>
          </p:nvGrpSpPr>
          <p:grpSpPr bwMode="auto">
            <a:xfrm>
              <a:off x="2890841" y="5483241"/>
              <a:ext cx="608013" cy="157163"/>
              <a:chOff x="1963" y="3226"/>
              <a:chExt cx="383" cy="99"/>
            </a:xfrm>
          </p:grpSpPr>
          <p:sp>
            <p:nvSpPr>
              <p:cNvPr id="233" name="Line 296"/>
              <p:cNvSpPr>
                <a:spLocks noChangeShapeType="1"/>
              </p:cNvSpPr>
              <p:nvPr/>
            </p:nvSpPr>
            <p:spPr bwMode="auto">
              <a:xfrm>
                <a:off x="1963" y="3236"/>
                <a:ext cx="39" cy="39"/>
              </a:xfrm>
              <a:prstGeom prst="line">
                <a:avLst/>
              </a:prstGeom>
              <a:noFill/>
              <a:ln w="7938">
                <a:solidFill>
                  <a:srgbClr val="000000"/>
                </a:solidFill>
                <a:round/>
                <a:headEnd/>
                <a:tailEnd/>
              </a:ln>
            </p:spPr>
            <p:txBody>
              <a:bodyPr/>
              <a:lstStyle/>
              <a:p>
                <a:endParaRPr lang="en-US" sz="1200"/>
              </a:p>
            </p:txBody>
          </p:sp>
          <p:sp>
            <p:nvSpPr>
              <p:cNvPr id="234" name="Line 297"/>
              <p:cNvSpPr>
                <a:spLocks noChangeShapeType="1"/>
              </p:cNvSpPr>
              <p:nvPr/>
            </p:nvSpPr>
            <p:spPr bwMode="auto">
              <a:xfrm>
                <a:off x="1998" y="3273"/>
                <a:ext cx="89" cy="1"/>
              </a:xfrm>
              <a:prstGeom prst="line">
                <a:avLst/>
              </a:prstGeom>
              <a:noFill/>
              <a:ln w="6350">
                <a:solidFill>
                  <a:srgbClr val="000000"/>
                </a:solidFill>
                <a:round/>
                <a:headEnd/>
                <a:tailEnd/>
              </a:ln>
            </p:spPr>
            <p:txBody>
              <a:bodyPr/>
              <a:lstStyle/>
              <a:p>
                <a:endParaRPr lang="en-US" sz="1200"/>
              </a:p>
            </p:txBody>
          </p:sp>
          <p:sp>
            <p:nvSpPr>
              <p:cNvPr id="235" name="Freeform 298"/>
              <p:cNvSpPr>
                <a:spLocks/>
              </p:cNvSpPr>
              <p:nvPr/>
            </p:nvSpPr>
            <p:spPr bwMode="auto">
              <a:xfrm>
                <a:off x="2062" y="3257"/>
                <a:ext cx="46" cy="32"/>
              </a:xfrm>
              <a:custGeom>
                <a:avLst/>
                <a:gdLst>
                  <a:gd name="T0" fmla="*/ 1 w 92"/>
                  <a:gd name="T1" fmla="*/ 0 h 66"/>
                  <a:gd name="T2" fmla="*/ 0 w 92"/>
                  <a:gd name="T3" fmla="*/ 0 h 66"/>
                  <a:gd name="T4" fmla="*/ 1 w 92"/>
                  <a:gd name="T5" fmla="*/ 0 h 66"/>
                  <a:gd name="T6" fmla="*/ 0 w 92"/>
                  <a:gd name="T7" fmla="*/ 0 h 66"/>
                  <a:gd name="T8" fmla="*/ 1 w 92"/>
                  <a:gd name="T9" fmla="*/ 0 h 66"/>
                  <a:gd name="T10" fmla="*/ 0 60000 65536"/>
                  <a:gd name="T11" fmla="*/ 0 60000 65536"/>
                  <a:gd name="T12" fmla="*/ 0 60000 65536"/>
                  <a:gd name="T13" fmla="*/ 0 60000 65536"/>
                  <a:gd name="T14" fmla="*/ 0 60000 65536"/>
                  <a:gd name="T15" fmla="*/ 0 w 92"/>
                  <a:gd name="T16" fmla="*/ 0 h 66"/>
                  <a:gd name="T17" fmla="*/ 92 w 92"/>
                  <a:gd name="T18" fmla="*/ 66 h 66"/>
                </a:gdLst>
                <a:ahLst/>
                <a:cxnLst>
                  <a:cxn ang="T10">
                    <a:pos x="T0" y="T1"/>
                  </a:cxn>
                  <a:cxn ang="T11">
                    <a:pos x="T2" y="T3"/>
                  </a:cxn>
                  <a:cxn ang="T12">
                    <a:pos x="T4" y="T5"/>
                  </a:cxn>
                  <a:cxn ang="T13">
                    <a:pos x="T6" y="T7"/>
                  </a:cxn>
                  <a:cxn ang="T14">
                    <a:pos x="T8" y="T9"/>
                  </a:cxn>
                </a:cxnLst>
                <a:rect l="T15" t="T16" r="T17" b="T18"/>
                <a:pathLst>
                  <a:path w="92" h="66">
                    <a:moveTo>
                      <a:pt x="92" y="34"/>
                    </a:moveTo>
                    <a:lnTo>
                      <a:pt x="0" y="66"/>
                    </a:lnTo>
                    <a:lnTo>
                      <a:pt x="46" y="34"/>
                    </a:lnTo>
                    <a:lnTo>
                      <a:pt x="0" y="0"/>
                    </a:lnTo>
                    <a:lnTo>
                      <a:pt x="92" y="34"/>
                    </a:lnTo>
                    <a:close/>
                  </a:path>
                </a:pathLst>
              </a:custGeom>
              <a:solidFill>
                <a:srgbClr val="000000"/>
              </a:solidFill>
              <a:ln w="9525">
                <a:noFill/>
                <a:round/>
                <a:headEnd/>
                <a:tailEnd/>
              </a:ln>
            </p:spPr>
            <p:txBody>
              <a:bodyPr/>
              <a:lstStyle/>
              <a:p>
                <a:endParaRPr lang="en-US" sz="1200"/>
              </a:p>
            </p:txBody>
          </p:sp>
          <p:sp>
            <p:nvSpPr>
              <p:cNvPr id="236" name="Rectangle 299"/>
              <p:cNvSpPr>
                <a:spLocks noChangeArrowheads="1"/>
              </p:cNvSpPr>
              <p:nvPr/>
            </p:nvSpPr>
            <p:spPr bwMode="auto">
              <a:xfrm>
                <a:off x="2127" y="3226"/>
                <a:ext cx="219" cy="99"/>
              </a:xfrm>
              <a:prstGeom prst="rect">
                <a:avLst/>
              </a:prstGeom>
              <a:noFill/>
              <a:ln w="9525">
                <a:noFill/>
                <a:miter lim="800000"/>
                <a:headEnd/>
                <a:tailEnd/>
              </a:ln>
            </p:spPr>
            <p:txBody>
              <a:bodyPr wrap="none" lIns="0" tIns="0" rIns="0" bIns="0">
                <a:spAutoFit/>
              </a:bodyPr>
              <a:lstStyle/>
              <a:p>
                <a:pPr algn="l" eaLnBrk="0" hangingPunct="0"/>
                <a:r>
                  <a:rPr lang="en-US" sz="600">
                    <a:solidFill>
                      <a:srgbClr val="000000"/>
                    </a:solidFill>
                    <a:latin typeface="AvantGarde" pitchFamily="34" charset="0"/>
                  </a:rPr>
                  <a:t>WERF</a:t>
                </a:r>
                <a:endParaRPr lang="en-US" sz="1200"/>
              </a:p>
            </p:txBody>
          </p:sp>
        </p:grpSp>
        <p:grpSp>
          <p:nvGrpSpPr>
            <p:cNvPr id="225" name="Group 300"/>
            <p:cNvGrpSpPr>
              <a:grpSpLocks/>
            </p:cNvGrpSpPr>
            <p:nvPr/>
          </p:nvGrpSpPr>
          <p:grpSpPr bwMode="auto">
            <a:xfrm>
              <a:off x="2151076" y="1676400"/>
              <a:ext cx="93663" cy="155575"/>
              <a:chOff x="1497" y="828"/>
              <a:chExt cx="59" cy="98"/>
            </a:xfrm>
          </p:grpSpPr>
          <p:sp>
            <p:nvSpPr>
              <p:cNvPr id="231" name="Line 301"/>
              <p:cNvSpPr>
                <a:spLocks noChangeShapeType="1"/>
              </p:cNvSpPr>
              <p:nvPr/>
            </p:nvSpPr>
            <p:spPr bwMode="auto">
              <a:xfrm>
                <a:off x="1497" y="828"/>
                <a:ext cx="1" cy="98"/>
              </a:xfrm>
              <a:prstGeom prst="line">
                <a:avLst/>
              </a:prstGeom>
              <a:noFill/>
              <a:ln w="12700">
                <a:solidFill>
                  <a:srgbClr val="000000"/>
                </a:solidFill>
                <a:round/>
                <a:headEnd/>
                <a:tailEnd/>
              </a:ln>
            </p:spPr>
            <p:txBody>
              <a:bodyPr/>
              <a:lstStyle/>
              <a:p>
                <a:endParaRPr lang="en-US" sz="1200"/>
              </a:p>
            </p:txBody>
          </p:sp>
          <p:sp>
            <p:nvSpPr>
              <p:cNvPr id="232" name="Rectangle 302"/>
              <p:cNvSpPr>
                <a:spLocks noChangeArrowheads="1"/>
              </p:cNvSpPr>
              <p:nvPr/>
            </p:nvSpPr>
            <p:spPr bwMode="auto">
              <a:xfrm>
                <a:off x="1516" y="853"/>
                <a:ext cx="40" cy="49"/>
              </a:xfrm>
              <a:prstGeom prst="rect">
                <a:avLst/>
              </a:prstGeom>
              <a:noFill/>
              <a:ln w="9525">
                <a:noFill/>
                <a:miter lim="800000"/>
                <a:headEnd/>
                <a:tailEnd/>
              </a:ln>
            </p:spPr>
            <p:txBody>
              <a:bodyPr wrap="none" lIns="0" tIns="0" rIns="0" bIns="0">
                <a:spAutoFit/>
              </a:bodyPr>
              <a:lstStyle/>
              <a:p>
                <a:pPr algn="l" eaLnBrk="0" hangingPunct="0"/>
                <a:r>
                  <a:rPr lang="en-US" sz="300">
                    <a:solidFill>
                      <a:srgbClr val="000000"/>
                    </a:solidFill>
                    <a:latin typeface="AvantGarde" pitchFamily="34" charset="0"/>
                  </a:rPr>
                  <a:t>00</a:t>
                </a:r>
                <a:endParaRPr lang="en-US" sz="1200"/>
              </a:p>
            </p:txBody>
          </p:sp>
        </p:grpSp>
        <p:sp>
          <p:nvSpPr>
            <p:cNvPr id="226" name="Line 303"/>
            <p:cNvSpPr>
              <a:spLocks noChangeShapeType="1"/>
            </p:cNvSpPr>
            <p:nvPr/>
          </p:nvSpPr>
          <p:spPr bwMode="auto">
            <a:xfrm>
              <a:off x="4037013" y="3074988"/>
              <a:ext cx="157162" cy="1587"/>
            </a:xfrm>
            <a:prstGeom prst="line">
              <a:avLst/>
            </a:prstGeom>
            <a:noFill/>
            <a:ln w="6350">
              <a:solidFill>
                <a:schemeClr val="tx1"/>
              </a:solidFill>
              <a:round/>
              <a:headEnd/>
              <a:tailEnd/>
            </a:ln>
          </p:spPr>
          <p:txBody>
            <a:bodyPr/>
            <a:lstStyle/>
            <a:p>
              <a:endParaRPr lang="en-US" sz="1200"/>
            </a:p>
          </p:txBody>
        </p:sp>
        <p:grpSp>
          <p:nvGrpSpPr>
            <p:cNvPr id="227" name="Group 304"/>
            <p:cNvGrpSpPr>
              <a:grpSpLocks/>
            </p:cNvGrpSpPr>
            <p:nvPr/>
          </p:nvGrpSpPr>
          <p:grpSpPr bwMode="auto">
            <a:xfrm>
              <a:off x="914400" y="1384305"/>
              <a:ext cx="454025" cy="104776"/>
              <a:chOff x="690" y="644"/>
              <a:chExt cx="286" cy="66"/>
            </a:xfrm>
          </p:grpSpPr>
          <p:sp>
            <p:nvSpPr>
              <p:cNvPr id="228" name="Rectangle 305"/>
              <p:cNvSpPr>
                <a:spLocks noChangeArrowheads="1"/>
              </p:cNvSpPr>
              <p:nvPr/>
            </p:nvSpPr>
            <p:spPr bwMode="auto">
              <a:xfrm>
                <a:off x="690" y="644"/>
                <a:ext cx="161" cy="66"/>
              </a:xfrm>
              <a:prstGeom prst="rect">
                <a:avLst/>
              </a:prstGeom>
              <a:noFill/>
              <a:ln w="9525">
                <a:noFill/>
                <a:miter lim="800000"/>
                <a:headEnd/>
                <a:tailEnd/>
              </a:ln>
            </p:spPr>
            <p:txBody>
              <a:bodyPr wrap="none" lIns="0" tIns="0" rIns="0" bIns="0">
                <a:spAutoFit/>
              </a:bodyPr>
              <a:lstStyle/>
              <a:p>
                <a:pPr algn="l" eaLnBrk="0" hangingPunct="0"/>
                <a:r>
                  <a:rPr lang="en-US" sz="400">
                    <a:solidFill>
                      <a:srgbClr val="000000"/>
                    </a:solidFill>
                    <a:latin typeface="Helvetica" pitchFamily="-84" charset="0"/>
                  </a:rPr>
                  <a:t>PCSEL</a:t>
                </a:r>
                <a:endParaRPr lang="en-US" sz="1200"/>
              </a:p>
            </p:txBody>
          </p:sp>
          <p:sp>
            <p:nvSpPr>
              <p:cNvPr id="229" name="Freeform 306"/>
              <p:cNvSpPr>
                <a:spLocks/>
              </p:cNvSpPr>
              <p:nvPr/>
            </p:nvSpPr>
            <p:spPr bwMode="auto">
              <a:xfrm>
                <a:off x="931" y="653"/>
                <a:ext cx="45" cy="33"/>
              </a:xfrm>
              <a:custGeom>
                <a:avLst/>
                <a:gdLst>
                  <a:gd name="T0" fmla="*/ 0 w 92"/>
                  <a:gd name="T1" fmla="*/ 1 h 65"/>
                  <a:gd name="T2" fmla="*/ 0 w 92"/>
                  <a:gd name="T3" fmla="*/ 1 h 65"/>
                  <a:gd name="T4" fmla="*/ 0 w 92"/>
                  <a:gd name="T5" fmla="*/ 1 h 65"/>
                  <a:gd name="T6" fmla="*/ 0 w 92"/>
                  <a:gd name="T7" fmla="*/ 0 h 65"/>
                  <a:gd name="T8" fmla="*/ 0 w 92"/>
                  <a:gd name="T9" fmla="*/ 1 h 65"/>
                  <a:gd name="T10" fmla="*/ 0 60000 65536"/>
                  <a:gd name="T11" fmla="*/ 0 60000 65536"/>
                  <a:gd name="T12" fmla="*/ 0 60000 65536"/>
                  <a:gd name="T13" fmla="*/ 0 60000 65536"/>
                  <a:gd name="T14" fmla="*/ 0 60000 65536"/>
                  <a:gd name="T15" fmla="*/ 0 w 92"/>
                  <a:gd name="T16" fmla="*/ 0 h 65"/>
                  <a:gd name="T17" fmla="*/ 92 w 92"/>
                  <a:gd name="T18" fmla="*/ 65 h 65"/>
                </a:gdLst>
                <a:ahLst/>
                <a:cxnLst>
                  <a:cxn ang="T10">
                    <a:pos x="T0" y="T1"/>
                  </a:cxn>
                  <a:cxn ang="T11">
                    <a:pos x="T2" y="T3"/>
                  </a:cxn>
                  <a:cxn ang="T12">
                    <a:pos x="T4" y="T5"/>
                  </a:cxn>
                  <a:cxn ang="T13">
                    <a:pos x="T6" y="T7"/>
                  </a:cxn>
                  <a:cxn ang="T14">
                    <a:pos x="T8" y="T9"/>
                  </a:cxn>
                </a:cxnLst>
                <a:rect l="T15" t="T16" r="T17" b="T18"/>
                <a:pathLst>
                  <a:path w="92" h="65">
                    <a:moveTo>
                      <a:pt x="92" y="34"/>
                    </a:moveTo>
                    <a:lnTo>
                      <a:pt x="0" y="65"/>
                    </a:lnTo>
                    <a:lnTo>
                      <a:pt x="46" y="34"/>
                    </a:lnTo>
                    <a:lnTo>
                      <a:pt x="0" y="0"/>
                    </a:lnTo>
                    <a:lnTo>
                      <a:pt x="92" y="34"/>
                    </a:lnTo>
                    <a:close/>
                  </a:path>
                </a:pathLst>
              </a:custGeom>
              <a:solidFill>
                <a:srgbClr val="000000"/>
              </a:solidFill>
              <a:ln w="9525">
                <a:noFill/>
                <a:round/>
                <a:headEnd/>
                <a:tailEnd/>
              </a:ln>
            </p:spPr>
            <p:txBody>
              <a:bodyPr/>
              <a:lstStyle/>
              <a:p>
                <a:endParaRPr lang="en-US" sz="1200"/>
              </a:p>
            </p:txBody>
          </p:sp>
          <p:sp>
            <p:nvSpPr>
              <p:cNvPr id="230" name="Line 307"/>
              <p:cNvSpPr>
                <a:spLocks noChangeShapeType="1"/>
              </p:cNvSpPr>
              <p:nvPr/>
            </p:nvSpPr>
            <p:spPr bwMode="auto">
              <a:xfrm flipH="1">
                <a:off x="885" y="670"/>
                <a:ext cx="70" cy="1"/>
              </a:xfrm>
              <a:prstGeom prst="line">
                <a:avLst/>
              </a:prstGeom>
              <a:noFill/>
              <a:ln w="6350">
                <a:solidFill>
                  <a:srgbClr val="000000"/>
                </a:solidFill>
                <a:round/>
                <a:headEnd/>
                <a:tailEnd/>
              </a:ln>
            </p:spPr>
            <p:txBody>
              <a:bodyPr/>
              <a:lstStyle/>
              <a:p>
                <a:endParaRPr lang="en-US" sz="1200"/>
              </a:p>
            </p:txBody>
          </p:sp>
        </p:grpSp>
      </p:grpSp>
      <p:grpSp>
        <p:nvGrpSpPr>
          <p:cNvPr id="321" name="Group 320"/>
          <p:cNvGrpSpPr/>
          <p:nvPr/>
        </p:nvGrpSpPr>
        <p:grpSpPr>
          <a:xfrm>
            <a:off x="4572000" y="1600200"/>
            <a:ext cx="4419600" cy="3124200"/>
            <a:chOff x="1447800" y="1905000"/>
            <a:chExt cx="2895600" cy="1600200"/>
          </a:xfrm>
        </p:grpSpPr>
        <p:grpSp>
          <p:nvGrpSpPr>
            <p:cNvPr id="313" name="Group 18"/>
            <p:cNvGrpSpPr>
              <a:grpSpLocks/>
            </p:cNvGrpSpPr>
            <p:nvPr/>
          </p:nvGrpSpPr>
          <p:grpSpPr bwMode="auto">
            <a:xfrm>
              <a:off x="1447800" y="1905000"/>
              <a:ext cx="2895600" cy="152400"/>
              <a:chOff x="3744" y="1248"/>
              <a:chExt cx="1824" cy="96"/>
            </a:xfrm>
          </p:grpSpPr>
          <p:sp>
            <p:nvSpPr>
              <p:cNvPr id="314" name="Oval 11"/>
              <p:cNvSpPr>
                <a:spLocks noChangeArrowheads="1"/>
              </p:cNvSpPr>
              <p:nvPr/>
            </p:nvSpPr>
            <p:spPr bwMode="auto">
              <a:xfrm>
                <a:off x="3744" y="1296"/>
                <a:ext cx="48" cy="48"/>
              </a:xfrm>
              <a:prstGeom prst="ellipse">
                <a:avLst/>
              </a:prstGeom>
              <a:solidFill>
                <a:srgbClr val="FF3300"/>
              </a:solidFill>
              <a:ln w="12700">
                <a:solidFill>
                  <a:srgbClr val="FF3300"/>
                </a:solidFill>
                <a:round/>
                <a:headEnd/>
                <a:tailEnd/>
              </a:ln>
            </p:spPr>
            <p:txBody>
              <a:bodyPr wrap="none" anchor="ctr">
                <a:spAutoFit/>
              </a:bodyPr>
              <a:lstStyle/>
              <a:p>
                <a:endParaRPr lang="en-US"/>
              </a:p>
            </p:txBody>
          </p:sp>
          <p:sp>
            <p:nvSpPr>
              <p:cNvPr id="315" name="Oval 12"/>
              <p:cNvSpPr>
                <a:spLocks noChangeArrowheads="1"/>
              </p:cNvSpPr>
              <p:nvPr/>
            </p:nvSpPr>
            <p:spPr bwMode="auto">
              <a:xfrm>
                <a:off x="5520" y="1248"/>
                <a:ext cx="48" cy="48"/>
              </a:xfrm>
              <a:prstGeom prst="ellipse">
                <a:avLst/>
              </a:prstGeom>
              <a:solidFill>
                <a:srgbClr val="FF3300"/>
              </a:solidFill>
              <a:ln w="12700">
                <a:solidFill>
                  <a:srgbClr val="FF3300"/>
                </a:solidFill>
                <a:round/>
                <a:headEnd/>
                <a:tailEnd/>
              </a:ln>
            </p:spPr>
            <p:txBody>
              <a:bodyPr wrap="none" anchor="ctr">
                <a:spAutoFit/>
              </a:bodyPr>
              <a:lstStyle/>
              <a:p>
                <a:endParaRPr lang="en-US"/>
              </a:p>
            </p:txBody>
          </p:sp>
        </p:grpSp>
        <p:sp>
          <p:nvSpPr>
            <p:cNvPr id="316" name="Freeform 13"/>
            <p:cNvSpPr>
              <a:spLocks/>
            </p:cNvSpPr>
            <p:nvPr/>
          </p:nvSpPr>
          <p:spPr bwMode="auto">
            <a:xfrm>
              <a:off x="1476375" y="1981199"/>
              <a:ext cx="2833688" cy="218742"/>
            </a:xfrm>
            <a:custGeom>
              <a:avLst/>
              <a:gdLst>
                <a:gd name="T0" fmla="*/ 0 w 1785"/>
                <a:gd name="T1" fmla="*/ 2147483647 h 162"/>
                <a:gd name="T2" fmla="*/ 2147483647 w 1785"/>
                <a:gd name="T3" fmla="*/ 2147483647 h 162"/>
                <a:gd name="T4" fmla="*/ 2147483647 w 1785"/>
                <a:gd name="T5" fmla="*/ 2147483647 h 162"/>
                <a:gd name="T6" fmla="*/ 2147483647 w 1785"/>
                <a:gd name="T7" fmla="*/ 2147483647 h 162"/>
                <a:gd name="T8" fmla="*/ 2147483647 w 1785"/>
                <a:gd name="T9" fmla="*/ 2147483647 h 162"/>
                <a:gd name="T10" fmla="*/ 2147483647 w 1785"/>
                <a:gd name="T11" fmla="*/ 0 h 162"/>
                <a:gd name="T12" fmla="*/ 0 60000 65536"/>
                <a:gd name="T13" fmla="*/ 0 60000 65536"/>
                <a:gd name="T14" fmla="*/ 0 60000 65536"/>
                <a:gd name="T15" fmla="*/ 0 60000 65536"/>
                <a:gd name="T16" fmla="*/ 0 60000 65536"/>
                <a:gd name="T17" fmla="*/ 0 60000 65536"/>
                <a:gd name="T18" fmla="*/ 0 w 1785"/>
                <a:gd name="T19" fmla="*/ 0 h 162"/>
                <a:gd name="T20" fmla="*/ 1785 w 1785"/>
                <a:gd name="T21" fmla="*/ 162 h 162"/>
                <a:gd name="connsiteX0" fmla="*/ 0 w 10000"/>
                <a:gd name="connsiteY0" fmla="*/ 2593 h 8210"/>
                <a:gd name="connsiteX1" fmla="*/ 1513 w 10000"/>
                <a:gd name="connsiteY1" fmla="*/ 7037 h 8210"/>
                <a:gd name="connsiteX2" fmla="*/ 2894 w 10000"/>
                <a:gd name="connsiteY2" fmla="*/ 7660 h 8210"/>
                <a:gd name="connsiteX3" fmla="*/ 4739 w 10000"/>
                <a:gd name="connsiteY3" fmla="*/ 7037 h 8210"/>
                <a:gd name="connsiteX4" fmla="*/ 7429 w 10000"/>
                <a:gd name="connsiteY4" fmla="*/ 7037 h 8210"/>
                <a:gd name="connsiteX5" fmla="*/ 10000 w 10000"/>
                <a:gd name="connsiteY5" fmla="*/ 0 h 8210"/>
                <a:gd name="connsiteX0" fmla="*/ 0 w 10000"/>
                <a:gd name="connsiteY0" fmla="*/ 3158 h 10360"/>
                <a:gd name="connsiteX1" fmla="*/ 1132 w 10000"/>
                <a:gd name="connsiteY1" fmla="*/ 9331 h 10360"/>
                <a:gd name="connsiteX2" fmla="*/ 2894 w 10000"/>
                <a:gd name="connsiteY2" fmla="*/ 9330 h 10360"/>
                <a:gd name="connsiteX3" fmla="*/ 4739 w 10000"/>
                <a:gd name="connsiteY3" fmla="*/ 8571 h 10360"/>
                <a:gd name="connsiteX4" fmla="*/ 7429 w 10000"/>
                <a:gd name="connsiteY4" fmla="*/ 8571 h 10360"/>
                <a:gd name="connsiteX5" fmla="*/ 10000 w 10000"/>
                <a:gd name="connsiteY5" fmla="*/ 0 h 10360"/>
                <a:gd name="connsiteX0" fmla="*/ 0 w 10000"/>
                <a:gd name="connsiteY0" fmla="*/ 3158 h 10360"/>
                <a:gd name="connsiteX1" fmla="*/ 1132 w 10000"/>
                <a:gd name="connsiteY1" fmla="*/ 9331 h 10360"/>
                <a:gd name="connsiteX2" fmla="*/ 2894 w 10000"/>
                <a:gd name="connsiteY2" fmla="*/ 9330 h 10360"/>
                <a:gd name="connsiteX3" fmla="*/ 4739 w 10000"/>
                <a:gd name="connsiteY3" fmla="*/ 8571 h 10360"/>
                <a:gd name="connsiteX4" fmla="*/ 7475 w 10000"/>
                <a:gd name="connsiteY4" fmla="*/ 3785 h 10360"/>
                <a:gd name="connsiteX5" fmla="*/ 10000 w 10000"/>
                <a:gd name="connsiteY5" fmla="*/ 0 h 10360"/>
                <a:gd name="connsiteX0" fmla="*/ 0 w 10000"/>
                <a:gd name="connsiteY0" fmla="*/ 3158 h 10360"/>
                <a:gd name="connsiteX1" fmla="*/ 1132 w 10000"/>
                <a:gd name="connsiteY1" fmla="*/ 9331 h 10360"/>
                <a:gd name="connsiteX2" fmla="*/ 2894 w 10000"/>
                <a:gd name="connsiteY2" fmla="*/ 9330 h 10360"/>
                <a:gd name="connsiteX3" fmla="*/ 4832 w 10000"/>
                <a:gd name="connsiteY3" fmla="*/ 7482 h 10360"/>
                <a:gd name="connsiteX4" fmla="*/ 7475 w 10000"/>
                <a:gd name="connsiteY4" fmla="*/ 3785 h 10360"/>
                <a:gd name="connsiteX5" fmla="*/ 10000 w 10000"/>
                <a:gd name="connsiteY5" fmla="*/ 0 h 10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10360">
                  <a:moveTo>
                    <a:pt x="0" y="3158"/>
                  </a:moveTo>
                  <a:cubicBezTo>
                    <a:pt x="252" y="4060"/>
                    <a:pt x="650" y="8303"/>
                    <a:pt x="1132" y="9331"/>
                  </a:cubicBezTo>
                  <a:cubicBezTo>
                    <a:pt x="1614" y="10360"/>
                    <a:pt x="2277" y="9638"/>
                    <a:pt x="2894" y="9330"/>
                  </a:cubicBezTo>
                  <a:cubicBezTo>
                    <a:pt x="3511" y="9022"/>
                    <a:pt x="4069" y="8406"/>
                    <a:pt x="4832" y="7482"/>
                  </a:cubicBezTo>
                  <a:cubicBezTo>
                    <a:pt x="5595" y="6558"/>
                    <a:pt x="6614" y="5032"/>
                    <a:pt x="7475" y="3785"/>
                  </a:cubicBezTo>
                  <a:cubicBezTo>
                    <a:pt x="8336" y="2538"/>
                    <a:pt x="9468" y="1804"/>
                    <a:pt x="10000" y="0"/>
                  </a:cubicBezTo>
                </a:path>
              </a:pathLst>
            </a:custGeom>
            <a:noFill/>
            <a:ln w="12700">
              <a:solidFill>
                <a:srgbClr val="FF3300"/>
              </a:solidFill>
              <a:round/>
              <a:headEnd/>
              <a:tailEnd/>
            </a:ln>
          </p:spPr>
          <p:txBody>
            <a:bodyPr>
              <a:spAutoFit/>
            </a:bodyPr>
            <a:lstStyle/>
            <a:p>
              <a:endParaRPr lang="en-US"/>
            </a:p>
          </p:txBody>
        </p:sp>
        <p:sp>
          <p:nvSpPr>
            <p:cNvPr id="317" name="Freeform 14"/>
            <p:cNvSpPr>
              <a:spLocks/>
            </p:cNvSpPr>
            <p:nvPr/>
          </p:nvSpPr>
          <p:spPr bwMode="auto">
            <a:xfrm>
              <a:off x="1476375" y="1971675"/>
              <a:ext cx="2833688" cy="765175"/>
            </a:xfrm>
            <a:custGeom>
              <a:avLst/>
              <a:gdLst>
                <a:gd name="T0" fmla="*/ 0 w 1785"/>
                <a:gd name="T1" fmla="*/ 2147483647 h 482"/>
                <a:gd name="T2" fmla="*/ 2147483647 w 1785"/>
                <a:gd name="T3" fmla="*/ 2147483647 h 482"/>
                <a:gd name="T4" fmla="*/ 2147483647 w 1785"/>
                <a:gd name="T5" fmla="*/ 2147483647 h 482"/>
                <a:gd name="T6" fmla="*/ 2147483647 w 1785"/>
                <a:gd name="T7" fmla="*/ 2147483647 h 482"/>
                <a:gd name="T8" fmla="*/ 2147483647 w 1785"/>
                <a:gd name="T9" fmla="*/ 2147483647 h 482"/>
                <a:gd name="T10" fmla="*/ 2147483647 w 1785"/>
                <a:gd name="T11" fmla="*/ 0 h 482"/>
                <a:gd name="T12" fmla="*/ 0 60000 65536"/>
                <a:gd name="T13" fmla="*/ 0 60000 65536"/>
                <a:gd name="T14" fmla="*/ 0 60000 65536"/>
                <a:gd name="T15" fmla="*/ 0 60000 65536"/>
                <a:gd name="T16" fmla="*/ 0 60000 65536"/>
                <a:gd name="T17" fmla="*/ 0 60000 65536"/>
                <a:gd name="T18" fmla="*/ 0 w 1785"/>
                <a:gd name="T19" fmla="*/ 0 h 482"/>
                <a:gd name="T20" fmla="*/ 1785 w 1785"/>
                <a:gd name="T21" fmla="*/ 482 h 482"/>
              </a:gdLst>
              <a:ahLst/>
              <a:cxnLst>
                <a:cxn ang="T12">
                  <a:pos x="T0" y="T1"/>
                </a:cxn>
                <a:cxn ang="T13">
                  <a:pos x="T2" y="T3"/>
                </a:cxn>
                <a:cxn ang="T14">
                  <a:pos x="T4" y="T5"/>
                </a:cxn>
                <a:cxn ang="T15">
                  <a:pos x="T6" y="T7"/>
                </a:cxn>
                <a:cxn ang="T16">
                  <a:pos x="T8" y="T9"/>
                </a:cxn>
                <a:cxn ang="T17">
                  <a:pos x="T10" y="T11"/>
                </a:cxn>
              </a:cxnLst>
              <a:rect l="T18" t="T19" r="T20" b="T21"/>
              <a:pathLst>
                <a:path w="1785" h="482">
                  <a:moveTo>
                    <a:pt x="0" y="54"/>
                  </a:moveTo>
                  <a:cubicBezTo>
                    <a:pt x="37" y="105"/>
                    <a:pt x="145" y="301"/>
                    <a:pt x="222" y="360"/>
                  </a:cubicBezTo>
                  <a:cubicBezTo>
                    <a:pt x="299" y="419"/>
                    <a:pt x="361" y="397"/>
                    <a:pt x="462" y="408"/>
                  </a:cubicBezTo>
                  <a:cubicBezTo>
                    <a:pt x="563" y="419"/>
                    <a:pt x="653" y="426"/>
                    <a:pt x="828" y="426"/>
                  </a:cubicBezTo>
                  <a:cubicBezTo>
                    <a:pt x="1003" y="426"/>
                    <a:pt x="1353" y="482"/>
                    <a:pt x="1512" y="411"/>
                  </a:cubicBezTo>
                  <a:cubicBezTo>
                    <a:pt x="1671" y="340"/>
                    <a:pt x="1728" y="85"/>
                    <a:pt x="1785" y="0"/>
                  </a:cubicBezTo>
                </a:path>
              </a:pathLst>
            </a:custGeom>
            <a:noFill/>
            <a:ln w="12700">
              <a:solidFill>
                <a:srgbClr val="FF3300"/>
              </a:solidFill>
              <a:round/>
              <a:headEnd/>
              <a:tailEnd/>
            </a:ln>
          </p:spPr>
          <p:txBody>
            <a:bodyPr>
              <a:spAutoFit/>
            </a:bodyPr>
            <a:lstStyle/>
            <a:p>
              <a:endParaRPr lang="en-US"/>
            </a:p>
          </p:txBody>
        </p:sp>
        <p:sp>
          <p:nvSpPr>
            <p:cNvPr id="318" name="Freeform 15"/>
            <p:cNvSpPr>
              <a:spLocks/>
            </p:cNvSpPr>
            <p:nvPr/>
          </p:nvSpPr>
          <p:spPr bwMode="auto">
            <a:xfrm>
              <a:off x="1490663" y="1995488"/>
              <a:ext cx="2833687" cy="1509712"/>
            </a:xfrm>
            <a:custGeom>
              <a:avLst/>
              <a:gdLst>
                <a:gd name="T0" fmla="*/ 0 w 1785"/>
                <a:gd name="T1" fmla="*/ 2147483647 h 951"/>
                <a:gd name="T2" fmla="*/ 2147483647 w 1785"/>
                <a:gd name="T3" fmla="*/ 2147483647 h 951"/>
                <a:gd name="T4" fmla="*/ 2147483647 w 1785"/>
                <a:gd name="T5" fmla="*/ 2147483647 h 951"/>
                <a:gd name="T6" fmla="*/ 2147483647 w 1785"/>
                <a:gd name="T7" fmla="*/ 2147483647 h 951"/>
                <a:gd name="T8" fmla="*/ 2147483647 w 1785"/>
                <a:gd name="T9" fmla="*/ 2147483647 h 951"/>
                <a:gd name="T10" fmla="*/ 2147483647 w 1785"/>
                <a:gd name="T11" fmla="*/ 0 h 951"/>
                <a:gd name="T12" fmla="*/ 0 60000 65536"/>
                <a:gd name="T13" fmla="*/ 0 60000 65536"/>
                <a:gd name="T14" fmla="*/ 0 60000 65536"/>
                <a:gd name="T15" fmla="*/ 0 60000 65536"/>
                <a:gd name="T16" fmla="*/ 0 60000 65536"/>
                <a:gd name="T17" fmla="*/ 0 60000 65536"/>
                <a:gd name="T18" fmla="*/ 0 w 1785"/>
                <a:gd name="T19" fmla="*/ 0 h 951"/>
                <a:gd name="T20" fmla="*/ 1785 w 1785"/>
                <a:gd name="T21" fmla="*/ 951 h 951"/>
              </a:gdLst>
              <a:ahLst/>
              <a:cxnLst>
                <a:cxn ang="T12">
                  <a:pos x="T0" y="T1"/>
                </a:cxn>
                <a:cxn ang="T13">
                  <a:pos x="T2" y="T3"/>
                </a:cxn>
                <a:cxn ang="T14">
                  <a:pos x="T4" y="T5"/>
                </a:cxn>
                <a:cxn ang="T15">
                  <a:pos x="T6" y="T7"/>
                </a:cxn>
                <a:cxn ang="T16">
                  <a:pos x="T8" y="T9"/>
                </a:cxn>
                <a:cxn ang="T17">
                  <a:pos x="T10" y="T11"/>
                </a:cxn>
              </a:cxnLst>
              <a:rect l="T18" t="T19" r="T20" b="T21"/>
              <a:pathLst>
                <a:path w="1785" h="951">
                  <a:moveTo>
                    <a:pt x="0" y="39"/>
                  </a:moveTo>
                  <a:cubicBezTo>
                    <a:pt x="37" y="128"/>
                    <a:pt x="154" y="450"/>
                    <a:pt x="225" y="576"/>
                  </a:cubicBezTo>
                  <a:cubicBezTo>
                    <a:pt x="296" y="702"/>
                    <a:pt x="310" y="747"/>
                    <a:pt x="426" y="798"/>
                  </a:cubicBezTo>
                  <a:cubicBezTo>
                    <a:pt x="542" y="849"/>
                    <a:pt x="726" y="884"/>
                    <a:pt x="921" y="885"/>
                  </a:cubicBezTo>
                  <a:cubicBezTo>
                    <a:pt x="1116" y="886"/>
                    <a:pt x="1452" y="951"/>
                    <a:pt x="1596" y="804"/>
                  </a:cubicBezTo>
                  <a:cubicBezTo>
                    <a:pt x="1740" y="657"/>
                    <a:pt x="1746" y="167"/>
                    <a:pt x="1785" y="0"/>
                  </a:cubicBezTo>
                </a:path>
              </a:pathLst>
            </a:custGeom>
            <a:noFill/>
            <a:ln w="12700">
              <a:solidFill>
                <a:srgbClr val="FF3300"/>
              </a:solidFill>
              <a:round/>
              <a:headEnd/>
              <a:tailEnd/>
            </a:ln>
          </p:spPr>
          <p:txBody>
            <a:bodyPr>
              <a:spAutoFit/>
            </a:bodyPr>
            <a:lstStyle/>
            <a:p>
              <a:endParaRPr lang="en-US"/>
            </a:p>
          </p:txBody>
        </p:sp>
        <p:sp>
          <p:nvSpPr>
            <p:cNvPr id="319" name="Freeform 16"/>
            <p:cNvSpPr>
              <a:spLocks/>
            </p:cNvSpPr>
            <p:nvPr/>
          </p:nvSpPr>
          <p:spPr bwMode="auto">
            <a:xfrm>
              <a:off x="1481138" y="1971675"/>
              <a:ext cx="2833687" cy="1112838"/>
            </a:xfrm>
            <a:custGeom>
              <a:avLst/>
              <a:gdLst>
                <a:gd name="T0" fmla="*/ 0 w 1785"/>
                <a:gd name="T1" fmla="*/ 2147483647 h 701"/>
                <a:gd name="T2" fmla="*/ 2147483647 w 1785"/>
                <a:gd name="T3" fmla="*/ 2147483647 h 701"/>
                <a:gd name="T4" fmla="*/ 2147483647 w 1785"/>
                <a:gd name="T5" fmla="*/ 2147483647 h 701"/>
                <a:gd name="T6" fmla="*/ 2147483647 w 1785"/>
                <a:gd name="T7" fmla="*/ 2147483647 h 701"/>
                <a:gd name="T8" fmla="*/ 2147483647 w 1785"/>
                <a:gd name="T9" fmla="*/ 2147483647 h 701"/>
                <a:gd name="T10" fmla="*/ 2147483647 w 1785"/>
                <a:gd name="T11" fmla="*/ 2147483647 h 701"/>
                <a:gd name="T12" fmla="*/ 2147483647 w 1785"/>
                <a:gd name="T13" fmla="*/ 2147483647 h 701"/>
                <a:gd name="T14" fmla="*/ 2147483647 w 1785"/>
                <a:gd name="T15" fmla="*/ 0 h 701"/>
                <a:gd name="T16" fmla="*/ 0 60000 65536"/>
                <a:gd name="T17" fmla="*/ 0 60000 65536"/>
                <a:gd name="T18" fmla="*/ 0 60000 65536"/>
                <a:gd name="T19" fmla="*/ 0 60000 65536"/>
                <a:gd name="T20" fmla="*/ 0 60000 65536"/>
                <a:gd name="T21" fmla="*/ 0 60000 65536"/>
                <a:gd name="T22" fmla="*/ 0 60000 65536"/>
                <a:gd name="T23" fmla="*/ 0 60000 65536"/>
                <a:gd name="T24" fmla="*/ 0 w 1785"/>
                <a:gd name="T25" fmla="*/ 0 h 701"/>
                <a:gd name="T26" fmla="*/ 1785 w 1785"/>
                <a:gd name="T27" fmla="*/ 701 h 70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85" h="701">
                  <a:moveTo>
                    <a:pt x="0" y="51"/>
                  </a:moveTo>
                  <a:cubicBezTo>
                    <a:pt x="37" y="122"/>
                    <a:pt x="122" y="375"/>
                    <a:pt x="216" y="474"/>
                  </a:cubicBezTo>
                  <a:cubicBezTo>
                    <a:pt x="310" y="573"/>
                    <a:pt x="413" y="610"/>
                    <a:pt x="564" y="648"/>
                  </a:cubicBezTo>
                  <a:cubicBezTo>
                    <a:pt x="715" y="686"/>
                    <a:pt x="1001" y="701"/>
                    <a:pt x="1125" y="699"/>
                  </a:cubicBezTo>
                  <a:cubicBezTo>
                    <a:pt x="1249" y="697"/>
                    <a:pt x="1269" y="659"/>
                    <a:pt x="1311" y="633"/>
                  </a:cubicBezTo>
                  <a:cubicBezTo>
                    <a:pt x="1353" y="607"/>
                    <a:pt x="1318" y="590"/>
                    <a:pt x="1380" y="540"/>
                  </a:cubicBezTo>
                  <a:cubicBezTo>
                    <a:pt x="1442" y="490"/>
                    <a:pt x="1616" y="426"/>
                    <a:pt x="1683" y="336"/>
                  </a:cubicBezTo>
                  <a:cubicBezTo>
                    <a:pt x="1750" y="246"/>
                    <a:pt x="1764" y="70"/>
                    <a:pt x="1785" y="0"/>
                  </a:cubicBezTo>
                </a:path>
              </a:pathLst>
            </a:custGeom>
            <a:noFill/>
            <a:ln w="12700">
              <a:solidFill>
                <a:srgbClr val="FF3300"/>
              </a:solidFill>
              <a:round/>
              <a:headEnd/>
              <a:tailEnd/>
            </a:ln>
          </p:spPr>
          <p:txBody>
            <a:bodyPr>
              <a:spAutoFit/>
            </a:bodyPr>
            <a:lstStyle/>
            <a:p>
              <a:endParaRPr lang="en-US"/>
            </a:p>
          </p:txBody>
        </p:sp>
        <p:sp>
          <p:nvSpPr>
            <p:cNvPr id="320" name="Freeform 17"/>
            <p:cNvSpPr>
              <a:spLocks/>
            </p:cNvSpPr>
            <p:nvPr/>
          </p:nvSpPr>
          <p:spPr bwMode="auto">
            <a:xfrm>
              <a:off x="1481138" y="1962151"/>
              <a:ext cx="2828925" cy="1293341"/>
            </a:xfrm>
            <a:custGeom>
              <a:avLst/>
              <a:gdLst>
                <a:gd name="T0" fmla="*/ 0 w 1782"/>
                <a:gd name="T1" fmla="*/ 2147483647 h 378"/>
                <a:gd name="T2" fmla="*/ 2147483647 w 1782"/>
                <a:gd name="T3" fmla="*/ 2147483647 h 378"/>
                <a:gd name="T4" fmla="*/ 2147483647 w 1782"/>
                <a:gd name="T5" fmla="*/ 2147483647 h 378"/>
                <a:gd name="T6" fmla="*/ 2147483647 w 1782"/>
                <a:gd name="T7" fmla="*/ 2147483647 h 378"/>
                <a:gd name="T8" fmla="*/ 2147483647 w 1782"/>
                <a:gd name="T9" fmla="*/ 2147483647 h 378"/>
                <a:gd name="T10" fmla="*/ 2147483647 w 1782"/>
                <a:gd name="T11" fmla="*/ 0 h 378"/>
                <a:gd name="T12" fmla="*/ 0 60000 65536"/>
                <a:gd name="T13" fmla="*/ 0 60000 65536"/>
                <a:gd name="T14" fmla="*/ 0 60000 65536"/>
                <a:gd name="T15" fmla="*/ 0 60000 65536"/>
                <a:gd name="T16" fmla="*/ 0 60000 65536"/>
                <a:gd name="T17" fmla="*/ 0 60000 65536"/>
                <a:gd name="T18" fmla="*/ 0 w 1782"/>
                <a:gd name="T19" fmla="*/ 0 h 378"/>
                <a:gd name="T20" fmla="*/ 1782 w 1782"/>
                <a:gd name="T21" fmla="*/ 378 h 378"/>
                <a:gd name="connsiteX0" fmla="*/ 0 w 10000"/>
                <a:gd name="connsiteY0" fmla="*/ 1905 h 21622"/>
                <a:gd name="connsiteX1" fmla="*/ 2353 w 10000"/>
                <a:gd name="connsiteY1" fmla="*/ 20511 h 21622"/>
                <a:gd name="connsiteX2" fmla="*/ 3519 w 10000"/>
                <a:gd name="connsiteY2" fmla="*/ 8492 h 21622"/>
                <a:gd name="connsiteX3" fmla="*/ 6532 w 10000"/>
                <a:gd name="connsiteY3" fmla="*/ 9048 h 21622"/>
                <a:gd name="connsiteX4" fmla="*/ 8350 w 10000"/>
                <a:gd name="connsiteY4" fmla="*/ 8492 h 21622"/>
                <a:gd name="connsiteX5" fmla="*/ 10000 w 10000"/>
                <a:gd name="connsiteY5" fmla="*/ 0 h 21622"/>
                <a:gd name="connsiteX0" fmla="*/ 0 w 10000"/>
                <a:gd name="connsiteY0" fmla="*/ 1905 h 23178"/>
                <a:gd name="connsiteX1" fmla="*/ 2353 w 10000"/>
                <a:gd name="connsiteY1" fmla="*/ 20511 h 23178"/>
                <a:gd name="connsiteX2" fmla="*/ 8177 w 10000"/>
                <a:gd name="connsiteY2" fmla="*/ 17909 h 23178"/>
                <a:gd name="connsiteX3" fmla="*/ 6532 w 10000"/>
                <a:gd name="connsiteY3" fmla="*/ 9048 h 23178"/>
                <a:gd name="connsiteX4" fmla="*/ 8350 w 10000"/>
                <a:gd name="connsiteY4" fmla="*/ 8492 h 23178"/>
                <a:gd name="connsiteX5" fmla="*/ 10000 w 10000"/>
                <a:gd name="connsiteY5" fmla="*/ 0 h 23178"/>
                <a:gd name="connsiteX0" fmla="*/ 0 w 10000"/>
                <a:gd name="connsiteY0" fmla="*/ 1905 h 23178"/>
                <a:gd name="connsiteX1" fmla="*/ 2353 w 10000"/>
                <a:gd name="connsiteY1" fmla="*/ 20511 h 23178"/>
                <a:gd name="connsiteX2" fmla="*/ 8177 w 10000"/>
                <a:gd name="connsiteY2" fmla="*/ 17909 h 23178"/>
                <a:gd name="connsiteX3" fmla="*/ 9412 w 10000"/>
                <a:gd name="connsiteY3" fmla="*/ 13357 h 23178"/>
                <a:gd name="connsiteX4" fmla="*/ 8350 w 10000"/>
                <a:gd name="connsiteY4" fmla="*/ 8492 h 23178"/>
                <a:gd name="connsiteX5" fmla="*/ 10000 w 10000"/>
                <a:gd name="connsiteY5" fmla="*/ 0 h 23178"/>
                <a:gd name="connsiteX0" fmla="*/ 0 w 10000"/>
                <a:gd name="connsiteY0" fmla="*/ 1905 h 23178"/>
                <a:gd name="connsiteX1" fmla="*/ 2353 w 10000"/>
                <a:gd name="connsiteY1" fmla="*/ 20511 h 23178"/>
                <a:gd name="connsiteX2" fmla="*/ 8177 w 10000"/>
                <a:gd name="connsiteY2" fmla="*/ 17909 h 23178"/>
                <a:gd name="connsiteX3" fmla="*/ 9412 w 10000"/>
                <a:gd name="connsiteY3" fmla="*/ 13357 h 23178"/>
                <a:gd name="connsiteX4" fmla="*/ 9588 w 10000"/>
                <a:gd name="connsiteY4" fmla="*/ 10755 h 23178"/>
                <a:gd name="connsiteX5" fmla="*/ 10000 w 10000"/>
                <a:gd name="connsiteY5" fmla="*/ 0 h 23178"/>
                <a:gd name="connsiteX0" fmla="*/ 0 w 10000"/>
                <a:gd name="connsiteY0" fmla="*/ 1905 h 23287"/>
                <a:gd name="connsiteX1" fmla="*/ 2353 w 10000"/>
                <a:gd name="connsiteY1" fmla="*/ 20511 h 23287"/>
                <a:gd name="connsiteX2" fmla="*/ 8353 w 10000"/>
                <a:gd name="connsiteY2" fmla="*/ 18560 h 23287"/>
                <a:gd name="connsiteX3" fmla="*/ 9412 w 10000"/>
                <a:gd name="connsiteY3" fmla="*/ 13357 h 23287"/>
                <a:gd name="connsiteX4" fmla="*/ 9588 w 10000"/>
                <a:gd name="connsiteY4" fmla="*/ 10755 h 23287"/>
                <a:gd name="connsiteX5" fmla="*/ 10000 w 10000"/>
                <a:gd name="connsiteY5" fmla="*/ 0 h 23287"/>
                <a:gd name="connsiteX0" fmla="*/ 0 w 10000"/>
                <a:gd name="connsiteY0" fmla="*/ 1905 h 23287"/>
                <a:gd name="connsiteX1" fmla="*/ 2353 w 10000"/>
                <a:gd name="connsiteY1" fmla="*/ 20511 h 23287"/>
                <a:gd name="connsiteX2" fmla="*/ 8353 w 10000"/>
                <a:gd name="connsiteY2" fmla="*/ 18560 h 23287"/>
                <a:gd name="connsiteX3" fmla="*/ 9412 w 10000"/>
                <a:gd name="connsiteY3" fmla="*/ 15958 h 23287"/>
                <a:gd name="connsiteX4" fmla="*/ 9588 w 10000"/>
                <a:gd name="connsiteY4" fmla="*/ 10755 h 23287"/>
                <a:gd name="connsiteX5" fmla="*/ 10000 w 10000"/>
                <a:gd name="connsiteY5" fmla="*/ 0 h 23287"/>
                <a:gd name="connsiteX0" fmla="*/ 0 w 10000"/>
                <a:gd name="connsiteY0" fmla="*/ 1905 h 21336"/>
                <a:gd name="connsiteX1" fmla="*/ 2176 w 10000"/>
                <a:gd name="connsiteY1" fmla="*/ 18560 h 21336"/>
                <a:gd name="connsiteX2" fmla="*/ 8353 w 10000"/>
                <a:gd name="connsiteY2" fmla="*/ 18560 h 21336"/>
                <a:gd name="connsiteX3" fmla="*/ 9412 w 10000"/>
                <a:gd name="connsiteY3" fmla="*/ 15958 h 21336"/>
                <a:gd name="connsiteX4" fmla="*/ 9588 w 10000"/>
                <a:gd name="connsiteY4" fmla="*/ 10755 h 21336"/>
                <a:gd name="connsiteX5" fmla="*/ 10000 w 10000"/>
                <a:gd name="connsiteY5" fmla="*/ 0 h 21336"/>
                <a:gd name="connsiteX0" fmla="*/ 0 w 10000"/>
                <a:gd name="connsiteY0" fmla="*/ 1905 h 21553"/>
                <a:gd name="connsiteX1" fmla="*/ 2176 w 10000"/>
                <a:gd name="connsiteY1" fmla="*/ 18560 h 21553"/>
                <a:gd name="connsiteX2" fmla="*/ 8177 w 10000"/>
                <a:gd name="connsiteY2" fmla="*/ 19861 h 21553"/>
                <a:gd name="connsiteX3" fmla="*/ 9412 w 10000"/>
                <a:gd name="connsiteY3" fmla="*/ 15958 h 21553"/>
                <a:gd name="connsiteX4" fmla="*/ 9588 w 10000"/>
                <a:gd name="connsiteY4" fmla="*/ 10755 h 21553"/>
                <a:gd name="connsiteX5" fmla="*/ 10000 w 10000"/>
                <a:gd name="connsiteY5" fmla="*/ 0 h 21553"/>
                <a:gd name="connsiteX0" fmla="*/ 0 w 10000"/>
                <a:gd name="connsiteY0" fmla="*/ 1905 h 21553"/>
                <a:gd name="connsiteX1" fmla="*/ 2176 w 10000"/>
                <a:gd name="connsiteY1" fmla="*/ 18560 h 21553"/>
                <a:gd name="connsiteX2" fmla="*/ 8177 w 10000"/>
                <a:gd name="connsiteY2" fmla="*/ 19861 h 21553"/>
                <a:gd name="connsiteX3" fmla="*/ 9412 w 10000"/>
                <a:gd name="connsiteY3" fmla="*/ 15958 h 21553"/>
                <a:gd name="connsiteX4" fmla="*/ 9588 w 10000"/>
                <a:gd name="connsiteY4" fmla="*/ 10755 h 21553"/>
                <a:gd name="connsiteX5" fmla="*/ 10000 w 10000"/>
                <a:gd name="connsiteY5" fmla="*/ 0 h 21553"/>
                <a:gd name="connsiteX0" fmla="*/ 0 w 10000"/>
                <a:gd name="connsiteY0" fmla="*/ 1905 h 21553"/>
                <a:gd name="connsiteX1" fmla="*/ 2176 w 10000"/>
                <a:gd name="connsiteY1" fmla="*/ 18560 h 21553"/>
                <a:gd name="connsiteX2" fmla="*/ 8177 w 10000"/>
                <a:gd name="connsiteY2" fmla="*/ 19861 h 21553"/>
                <a:gd name="connsiteX3" fmla="*/ 9412 w 10000"/>
                <a:gd name="connsiteY3" fmla="*/ 15958 h 21553"/>
                <a:gd name="connsiteX4" fmla="*/ 9588 w 10000"/>
                <a:gd name="connsiteY4" fmla="*/ 10755 h 21553"/>
                <a:gd name="connsiteX5" fmla="*/ 10000 w 10000"/>
                <a:gd name="connsiteY5" fmla="*/ 0 h 21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21553">
                  <a:moveTo>
                    <a:pt x="0" y="1905"/>
                  </a:moveTo>
                  <a:cubicBezTo>
                    <a:pt x="314" y="2989"/>
                    <a:pt x="813" y="15567"/>
                    <a:pt x="2176" y="18560"/>
                  </a:cubicBezTo>
                  <a:cubicBezTo>
                    <a:pt x="3539" y="21553"/>
                    <a:pt x="6971" y="20295"/>
                    <a:pt x="8177" y="19861"/>
                  </a:cubicBezTo>
                  <a:cubicBezTo>
                    <a:pt x="9383" y="19427"/>
                    <a:pt x="9177" y="17476"/>
                    <a:pt x="9412" y="15958"/>
                  </a:cubicBezTo>
                  <a:cubicBezTo>
                    <a:pt x="9618" y="11490"/>
                    <a:pt x="9490" y="13415"/>
                    <a:pt x="9588" y="10755"/>
                  </a:cubicBezTo>
                  <a:cubicBezTo>
                    <a:pt x="9686" y="8095"/>
                    <a:pt x="9658" y="1772"/>
                    <a:pt x="10000" y="0"/>
                  </a:cubicBezTo>
                </a:path>
              </a:pathLst>
            </a:custGeom>
            <a:noFill/>
            <a:ln w="12700">
              <a:solidFill>
                <a:srgbClr val="FF3300"/>
              </a:solidFill>
              <a:round/>
              <a:headEnd/>
              <a:tailEnd/>
            </a:ln>
          </p:spPr>
          <p:txBody>
            <a:bodyPr>
              <a:spAutoFit/>
            </a:bodyPr>
            <a:lstStyle/>
            <a:p>
              <a:endParaRPr lang="en-US"/>
            </a:p>
          </p:txBody>
        </p:sp>
      </p:grpSp>
      <p:sp>
        <p:nvSpPr>
          <p:cNvPr id="322" name="TextBox 321"/>
          <p:cNvSpPr txBox="1"/>
          <p:nvPr/>
        </p:nvSpPr>
        <p:spPr>
          <a:xfrm>
            <a:off x="304800" y="1466671"/>
            <a:ext cx="3930884" cy="1200329"/>
          </a:xfrm>
          <a:prstGeom prst="rect">
            <a:avLst/>
          </a:prstGeom>
          <a:noFill/>
        </p:spPr>
        <p:txBody>
          <a:bodyPr wrap="none" rtlCol="0">
            <a:spAutoFit/>
          </a:bodyPr>
          <a:lstStyle/>
          <a:p>
            <a:pPr algn="ctr"/>
            <a:r>
              <a:rPr lang="en-US" sz="2400" dirty="0">
                <a:latin typeface="+mj-lt"/>
              </a:rPr>
              <a:t>We know how to pipeline</a:t>
            </a:r>
            <a:br>
              <a:rPr lang="en-US" sz="2400" dirty="0">
                <a:latin typeface="+mj-lt"/>
              </a:rPr>
            </a:br>
            <a:r>
              <a:rPr lang="en-US" sz="2400" dirty="0">
                <a:latin typeface="+mj-lt"/>
              </a:rPr>
              <a:t>combinational circuits,</a:t>
            </a:r>
            <a:br>
              <a:rPr lang="en-US" sz="2400" dirty="0">
                <a:latin typeface="+mj-lt"/>
              </a:rPr>
            </a:br>
            <a:r>
              <a:rPr lang="en-US" sz="2400" dirty="0">
                <a:latin typeface="+mj-lt"/>
              </a:rPr>
              <a:t>what’s the big deal?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Pipeline Hazards</a:t>
            </a:r>
          </a:p>
        </p:txBody>
      </p:sp>
      <p:sp>
        <p:nvSpPr>
          <p:cNvPr id="3" name="Content Placeholder 2"/>
          <p:cNvSpPr>
            <a:spLocks noGrp="1"/>
          </p:cNvSpPr>
          <p:nvPr>
            <p:ph idx="1"/>
          </p:nvPr>
        </p:nvSpPr>
        <p:spPr/>
        <p:txBody>
          <a:bodyPr/>
          <a:lstStyle/>
          <a:p>
            <a:r>
              <a:rPr lang="en-US" dirty="0"/>
              <a:t>Pipelining tries to overlap the execution of multiple instructions, but an instruction may depend on something produced by an earlier instruction</a:t>
            </a:r>
          </a:p>
          <a:p>
            <a:pPr lvl="1"/>
            <a:r>
              <a:rPr lang="en-US" dirty="0"/>
              <a:t>A data value </a:t>
            </a:r>
            <a:r>
              <a:rPr lang="en-US" dirty="0">
                <a:sym typeface="Wingdings" pitchFamily="2" charset="2"/>
              </a:rPr>
              <a:t> Data hazard</a:t>
            </a:r>
          </a:p>
          <a:p>
            <a:pPr lvl="1"/>
            <a:r>
              <a:rPr lang="en-US" dirty="0">
                <a:sym typeface="Wingdings" pitchFamily="2" charset="2"/>
              </a:rPr>
              <a:t>The program counter  Control hazard</a:t>
            </a:r>
            <a:br>
              <a:rPr lang="en-US" dirty="0">
                <a:sym typeface="Wingdings" pitchFamily="2" charset="2"/>
              </a:rPr>
            </a:br>
            <a:r>
              <a:rPr lang="en-US" dirty="0">
                <a:sym typeface="Wingdings" pitchFamily="2" charset="2"/>
              </a:rPr>
              <a:t>(branches, jumps, exceptions)</a:t>
            </a:r>
          </a:p>
          <a:p>
            <a:pPr lvl="1">
              <a:buNone/>
            </a:pPr>
            <a:endParaRPr lang="en-US" dirty="0"/>
          </a:p>
          <a:p>
            <a:r>
              <a:rPr lang="en-US" dirty="0"/>
              <a:t>Plan of attack:</a:t>
            </a:r>
          </a:p>
          <a:p>
            <a:pPr marL="914400" lvl="1" indent="-457200">
              <a:buFont typeface="+mj-lt"/>
              <a:buAutoNum type="arabicPeriod"/>
            </a:pPr>
            <a:r>
              <a:rPr lang="en-US" dirty="0"/>
              <a:t>Design a 5-stage pipeline that works with sequences of independent instructions</a:t>
            </a:r>
          </a:p>
          <a:p>
            <a:pPr marL="914400" lvl="1" indent="-457200">
              <a:buFont typeface="+mj-lt"/>
              <a:buAutoNum type="arabicPeriod"/>
            </a:pPr>
            <a:r>
              <a:rPr lang="en-US" dirty="0"/>
              <a:t>Handle data hazards</a:t>
            </a:r>
          </a:p>
          <a:p>
            <a:pPr marL="914400" lvl="1" indent="-457200">
              <a:buFont typeface="+mj-lt"/>
              <a:buAutoNum type="arabicPeriod"/>
            </a:pPr>
            <a:r>
              <a:rPr lang="en-US" dirty="0"/>
              <a:t>Handle control hazards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Simplified </a:t>
            </a:r>
            <a:r>
              <a:rPr lang="en-US" dirty="0" err="1"/>
              <a:t>Unpipelined</a:t>
            </a:r>
            <a:r>
              <a:rPr lang="en-US" dirty="0"/>
              <a:t> Beta </a:t>
            </a:r>
            <a:r>
              <a:rPr lang="en-US" dirty="0" err="1"/>
              <a:t>Datapath</a:t>
            </a:r>
            <a:endParaRPr lang="en-US" dirty="0"/>
          </a:p>
        </p:txBody>
      </p:sp>
      <p:sp>
        <p:nvSpPr>
          <p:cNvPr id="501" name="Content Placeholder 500"/>
          <p:cNvSpPr>
            <a:spLocks noGrp="1"/>
          </p:cNvSpPr>
          <p:nvPr>
            <p:ph idx="1"/>
          </p:nvPr>
        </p:nvSpPr>
        <p:spPr>
          <a:xfrm>
            <a:off x="5105400" y="1066800"/>
            <a:ext cx="3810000" cy="5059363"/>
          </a:xfrm>
        </p:spPr>
        <p:txBody>
          <a:bodyPr/>
          <a:lstStyle/>
          <a:p>
            <a:r>
              <a:rPr lang="en-US" dirty="0" err="1"/>
              <a:t>NextPC</a:t>
            </a:r>
            <a:r>
              <a:rPr lang="en-US" dirty="0"/>
              <a:t> = PC+4 (we’ll worry about control hazards later)</a:t>
            </a:r>
          </a:p>
          <a:p>
            <a:r>
              <a:rPr lang="en-US" dirty="0"/>
              <a:t>Same register file appears twice in the diagram</a:t>
            </a:r>
          </a:p>
          <a:p>
            <a:pPr lvl="1"/>
            <a:r>
              <a:rPr lang="en-US" dirty="0"/>
              <a:t>Top: reads</a:t>
            </a:r>
          </a:p>
          <a:p>
            <a:pPr lvl="1"/>
            <a:r>
              <a:rPr lang="en-US" dirty="0"/>
              <a:t>Bottom: writes</a:t>
            </a:r>
          </a:p>
        </p:txBody>
      </p:sp>
      <p:grpSp>
        <p:nvGrpSpPr>
          <p:cNvPr id="502" name="Group 501"/>
          <p:cNvGrpSpPr/>
          <p:nvPr/>
        </p:nvGrpSpPr>
        <p:grpSpPr>
          <a:xfrm>
            <a:off x="217967" y="1066800"/>
            <a:ext cx="4424363" cy="5211802"/>
            <a:chOff x="447675" y="1066800"/>
            <a:chExt cx="4424363" cy="5211802"/>
          </a:xfrm>
        </p:grpSpPr>
        <p:sp>
          <p:nvSpPr>
            <p:cNvPr id="5" name="Rectangle 4"/>
            <p:cNvSpPr>
              <a:spLocks noChangeArrowheads="1"/>
            </p:cNvSpPr>
            <p:nvPr/>
          </p:nvSpPr>
          <p:spPr bwMode="auto">
            <a:xfrm>
              <a:off x="2343150" y="5949243"/>
              <a:ext cx="1011238" cy="299158"/>
            </a:xfrm>
            <a:prstGeom prst="rect">
              <a:avLst/>
            </a:prstGeom>
            <a:solidFill>
              <a:srgbClr val="FFFFFF"/>
            </a:solidFill>
            <a:ln w="9525">
              <a:noFill/>
              <a:miter lim="800000"/>
              <a:headEnd/>
              <a:tailEnd/>
            </a:ln>
          </p:spPr>
          <p:txBody>
            <a:bodyPr/>
            <a:lstStyle/>
            <a:p>
              <a:endParaRPr lang="en-US"/>
            </a:p>
          </p:txBody>
        </p:sp>
        <p:sp>
          <p:nvSpPr>
            <p:cNvPr id="6" name="Rectangle 5"/>
            <p:cNvSpPr>
              <a:spLocks noChangeArrowheads="1"/>
            </p:cNvSpPr>
            <p:nvPr/>
          </p:nvSpPr>
          <p:spPr bwMode="auto">
            <a:xfrm>
              <a:off x="2346325" y="5951870"/>
              <a:ext cx="1004888" cy="296530"/>
            </a:xfrm>
            <a:prstGeom prst="rect">
              <a:avLst/>
            </a:prstGeom>
            <a:noFill/>
            <a:ln w="11113">
              <a:solidFill>
                <a:srgbClr val="000000"/>
              </a:solidFill>
              <a:miter lim="800000"/>
              <a:headEnd/>
              <a:tailEnd/>
            </a:ln>
          </p:spPr>
          <p:txBody>
            <a:bodyPr/>
            <a:lstStyle/>
            <a:p>
              <a:endParaRPr lang="en-US"/>
            </a:p>
          </p:txBody>
        </p:sp>
        <p:sp>
          <p:nvSpPr>
            <p:cNvPr id="7" name="Freeform 6"/>
            <p:cNvSpPr>
              <a:spLocks/>
            </p:cNvSpPr>
            <p:nvPr/>
          </p:nvSpPr>
          <p:spPr bwMode="auto">
            <a:xfrm>
              <a:off x="3522663" y="2318619"/>
              <a:ext cx="336550" cy="69617"/>
            </a:xfrm>
            <a:custGeom>
              <a:avLst/>
              <a:gdLst>
                <a:gd name="T0" fmla="*/ 0 w 252"/>
                <a:gd name="T1" fmla="*/ 0 h 63"/>
                <a:gd name="T2" fmla="*/ 2147483647 w 252"/>
                <a:gd name="T3" fmla="*/ 0 h 63"/>
                <a:gd name="T4" fmla="*/ 2147483647 w 252"/>
                <a:gd name="T5" fmla="*/ 2147483647 h 63"/>
                <a:gd name="T6" fmla="*/ 2147483647 w 252"/>
                <a:gd name="T7" fmla="*/ 2147483647 h 63"/>
                <a:gd name="T8" fmla="*/ 0 w 252"/>
                <a:gd name="T9" fmla="*/ 0 h 63"/>
                <a:gd name="T10" fmla="*/ 0 60000 65536"/>
                <a:gd name="T11" fmla="*/ 0 60000 65536"/>
                <a:gd name="T12" fmla="*/ 0 60000 65536"/>
                <a:gd name="T13" fmla="*/ 0 60000 65536"/>
                <a:gd name="T14" fmla="*/ 0 60000 65536"/>
                <a:gd name="T15" fmla="*/ 0 w 252"/>
                <a:gd name="T16" fmla="*/ 0 h 63"/>
                <a:gd name="T17" fmla="*/ 252 w 252"/>
                <a:gd name="T18" fmla="*/ 63 h 63"/>
              </a:gdLst>
              <a:ahLst/>
              <a:cxnLst>
                <a:cxn ang="T10">
                  <a:pos x="T0" y="T1"/>
                </a:cxn>
                <a:cxn ang="T11">
                  <a:pos x="T2" y="T3"/>
                </a:cxn>
                <a:cxn ang="T12">
                  <a:pos x="T4" y="T5"/>
                </a:cxn>
                <a:cxn ang="T13">
                  <a:pos x="T6" y="T7"/>
                </a:cxn>
                <a:cxn ang="T14">
                  <a:pos x="T8" y="T9"/>
                </a:cxn>
              </a:cxnLst>
              <a:rect l="T15" t="T16" r="T17" b="T18"/>
              <a:pathLst>
                <a:path w="252" h="63">
                  <a:moveTo>
                    <a:pt x="0" y="0"/>
                  </a:moveTo>
                  <a:lnTo>
                    <a:pt x="252" y="0"/>
                  </a:lnTo>
                  <a:lnTo>
                    <a:pt x="221" y="63"/>
                  </a:lnTo>
                  <a:lnTo>
                    <a:pt x="32" y="63"/>
                  </a:lnTo>
                  <a:lnTo>
                    <a:pt x="0" y="0"/>
                  </a:lnTo>
                </a:path>
              </a:pathLst>
            </a:custGeom>
            <a:noFill/>
            <a:ln w="11113">
              <a:solidFill>
                <a:srgbClr val="000000"/>
              </a:solidFill>
              <a:round/>
              <a:headEnd/>
              <a:tailEnd/>
            </a:ln>
          </p:spPr>
          <p:txBody>
            <a:bodyPr/>
            <a:lstStyle/>
            <a:p>
              <a:endParaRPr lang="en-US"/>
            </a:p>
          </p:txBody>
        </p:sp>
        <p:sp>
          <p:nvSpPr>
            <p:cNvPr id="22" name="Rectangle 21"/>
            <p:cNvSpPr>
              <a:spLocks noChangeArrowheads="1"/>
            </p:cNvSpPr>
            <p:nvPr/>
          </p:nvSpPr>
          <p:spPr bwMode="auto">
            <a:xfrm>
              <a:off x="3986213" y="4411088"/>
              <a:ext cx="715962" cy="1057400"/>
            </a:xfrm>
            <a:prstGeom prst="rect">
              <a:avLst/>
            </a:prstGeom>
            <a:solidFill>
              <a:srgbClr val="FFFFFF"/>
            </a:solidFill>
            <a:ln w="9525">
              <a:noFill/>
              <a:miter lim="800000"/>
              <a:headEnd/>
              <a:tailEnd/>
            </a:ln>
          </p:spPr>
          <p:txBody>
            <a:bodyPr/>
            <a:lstStyle/>
            <a:p>
              <a:endParaRPr lang="en-US"/>
            </a:p>
          </p:txBody>
        </p:sp>
        <p:sp>
          <p:nvSpPr>
            <p:cNvPr id="23" name="Rectangle 22"/>
            <p:cNvSpPr>
              <a:spLocks noChangeArrowheads="1"/>
            </p:cNvSpPr>
            <p:nvPr/>
          </p:nvSpPr>
          <p:spPr bwMode="auto">
            <a:xfrm>
              <a:off x="3990975" y="4415029"/>
              <a:ext cx="708025" cy="1050832"/>
            </a:xfrm>
            <a:prstGeom prst="rect">
              <a:avLst/>
            </a:prstGeom>
            <a:noFill/>
            <a:ln w="11113">
              <a:solidFill>
                <a:srgbClr val="000000"/>
              </a:solidFill>
              <a:miter lim="800000"/>
              <a:headEnd/>
              <a:tailEnd/>
            </a:ln>
          </p:spPr>
          <p:txBody>
            <a:bodyPr/>
            <a:lstStyle/>
            <a:p>
              <a:endParaRPr lang="en-US"/>
            </a:p>
          </p:txBody>
        </p:sp>
        <p:sp>
          <p:nvSpPr>
            <p:cNvPr id="36" name="Freeform 35"/>
            <p:cNvSpPr>
              <a:spLocks/>
            </p:cNvSpPr>
            <p:nvPr/>
          </p:nvSpPr>
          <p:spPr bwMode="auto">
            <a:xfrm>
              <a:off x="2636838" y="3504745"/>
              <a:ext cx="1181100" cy="278470"/>
            </a:xfrm>
            <a:custGeom>
              <a:avLst/>
              <a:gdLst>
                <a:gd name="T0" fmla="*/ 0 w 882"/>
                <a:gd name="T1" fmla="*/ 0 h 251"/>
                <a:gd name="T2" fmla="*/ 2147483647 w 882"/>
                <a:gd name="T3" fmla="*/ 0 h 251"/>
                <a:gd name="T4" fmla="*/ 2147483647 w 882"/>
                <a:gd name="T5" fmla="*/ 2147483647 h 251"/>
                <a:gd name="T6" fmla="*/ 2147483647 w 882"/>
                <a:gd name="T7" fmla="*/ 0 h 251"/>
                <a:gd name="T8" fmla="*/ 2147483647 w 882"/>
                <a:gd name="T9" fmla="*/ 0 h 251"/>
                <a:gd name="T10" fmla="*/ 2147483647 w 882"/>
                <a:gd name="T11" fmla="*/ 2147483647 h 251"/>
                <a:gd name="T12" fmla="*/ 2147483647 w 882"/>
                <a:gd name="T13" fmla="*/ 2147483647 h 251"/>
                <a:gd name="T14" fmla="*/ 0 w 882"/>
                <a:gd name="T15" fmla="*/ 0 h 251"/>
                <a:gd name="T16" fmla="*/ 0 60000 65536"/>
                <a:gd name="T17" fmla="*/ 0 60000 65536"/>
                <a:gd name="T18" fmla="*/ 0 60000 65536"/>
                <a:gd name="T19" fmla="*/ 0 60000 65536"/>
                <a:gd name="T20" fmla="*/ 0 60000 65536"/>
                <a:gd name="T21" fmla="*/ 0 60000 65536"/>
                <a:gd name="T22" fmla="*/ 0 60000 65536"/>
                <a:gd name="T23" fmla="*/ 0 60000 65536"/>
                <a:gd name="T24" fmla="*/ 0 w 882"/>
                <a:gd name="T25" fmla="*/ 0 h 251"/>
                <a:gd name="T26" fmla="*/ 882 w 882"/>
                <a:gd name="T27" fmla="*/ 251 h 25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82" h="251">
                  <a:moveTo>
                    <a:pt x="0" y="0"/>
                  </a:moveTo>
                  <a:lnTo>
                    <a:pt x="385" y="0"/>
                  </a:lnTo>
                  <a:lnTo>
                    <a:pt x="441" y="62"/>
                  </a:lnTo>
                  <a:lnTo>
                    <a:pt x="497" y="0"/>
                  </a:lnTo>
                  <a:lnTo>
                    <a:pt x="882" y="0"/>
                  </a:lnTo>
                  <a:lnTo>
                    <a:pt x="661" y="251"/>
                  </a:lnTo>
                  <a:lnTo>
                    <a:pt x="221" y="251"/>
                  </a:lnTo>
                  <a:lnTo>
                    <a:pt x="0" y="0"/>
                  </a:lnTo>
                  <a:close/>
                </a:path>
              </a:pathLst>
            </a:custGeom>
            <a:solidFill>
              <a:srgbClr val="FFFFFF"/>
            </a:solidFill>
            <a:ln w="9525">
              <a:noFill/>
              <a:round/>
              <a:headEnd/>
              <a:tailEnd/>
            </a:ln>
          </p:spPr>
          <p:txBody>
            <a:bodyPr/>
            <a:lstStyle/>
            <a:p>
              <a:endParaRPr lang="en-US"/>
            </a:p>
          </p:txBody>
        </p:sp>
        <p:sp>
          <p:nvSpPr>
            <p:cNvPr id="37" name="Freeform 36"/>
            <p:cNvSpPr>
              <a:spLocks/>
            </p:cNvSpPr>
            <p:nvPr/>
          </p:nvSpPr>
          <p:spPr bwMode="auto">
            <a:xfrm>
              <a:off x="2636838" y="3504745"/>
              <a:ext cx="1181100" cy="278470"/>
            </a:xfrm>
            <a:custGeom>
              <a:avLst/>
              <a:gdLst>
                <a:gd name="T0" fmla="*/ 0 w 882"/>
                <a:gd name="T1" fmla="*/ 0 h 251"/>
                <a:gd name="T2" fmla="*/ 2147483647 w 882"/>
                <a:gd name="T3" fmla="*/ 0 h 251"/>
                <a:gd name="T4" fmla="*/ 2147483647 w 882"/>
                <a:gd name="T5" fmla="*/ 2147483647 h 251"/>
                <a:gd name="T6" fmla="*/ 2147483647 w 882"/>
                <a:gd name="T7" fmla="*/ 0 h 251"/>
                <a:gd name="T8" fmla="*/ 2147483647 w 882"/>
                <a:gd name="T9" fmla="*/ 0 h 251"/>
                <a:gd name="T10" fmla="*/ 2147483647 w 882"/>
                <a:gd name="T11" fmla="*/ 2147483647 h 251"/>
                <a:gd name="T12" fmla="*/ 2147483647 w 882"/>
                <a:gd name="T13" fmla="*/ 2147483647 h 251"/>
                <a:gd name="T14" fmla="*/ 0 w 882"/>
                <a:gd name="T15" fmla="*/ 0 h 251"/>
                <a:gd name="T16" fmla="*/ 0 60000 65536"/>
                <a:gd name="T17" fmla="*/ 0 60000 65536"/>
                <a:gd name="T18" fmla="*/ 0 60000 65536"/>
                <a:gd name="T19" fmla="*/ 0 60000 65536"/>
                <a:gd name="T20" fmla="*/ 0 60000 65536"/>
                <a:gd name="T21" fmla="*/ 0 60000 65536"/>
                <a:gd name="T22" fmla="*/ 0 60000 65536"/>
                <a:gd name="T23" fmla="*/ 0 60000 65536"/>
                <a:gd name="T24" fmla="*/ 0 w 882"/>
                <a:gd name="T25" fmla="*/ 0 h 251"/>
                <a:gd name="T26" fmla="*/ 882 w 882"/>
                <a:gd name="T27" fmla="*/ 251 h 25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82" h="251">
                  <a:moveTo>
                    <a:pt x="0" y="0"/>
                  </a:moveTo>
                  <a:lnTo>
                    <a:pt x="385" y="0"/>
                  </a:lnTo>
                  <a:lnTo>
                    <a:pt x="441" y="62"/>
                  </a:lnTo>
                  <a:lnTo>
                    <a:pt x="497" y="0"/>
                  </a:lnTo>
                  <a:lnTo>
                    <a:pt x="882" y="0"/>
                  </a:lnTo>
                  <a:lnTo>
                    <a:pt x="661" y="251"/>
                  </a:lnTo>
                  <a:lnTo>
                    <a:pt x="221" y="251"/>
                  </a:lnTo>
                  <a:lnTo>
                    <a:pt x="0" y="0"/>
                  </a:lnTo>
                </a:path>
              </a:pathLst>
            </a:custGeom>
            <a:noFill/>
            <a:ln w="11113">
              <a:solidFill>
                <a:srgbClr val="000000"/>
              </a:solidFill>
              <a:round/>
              <a:headEnd/>
              <a:tailEnd/>
            </a:ln>
          </p:spPr>
          <p:txBody>
            <a:bodyPr/>
            <a:lstStyle/>
            <a:p>
              <a:endParaRPr lang="en-US"/>
            </a:p>
          </p:txBody>
        </p:sp>
        <p:sp>
          <p:nvSpPr>
            <p:cNvPr id="40" name="Rectangle 39"/>
            <p:cNvSpPr>
              <a:spLocks noChangeArrowheads="1"/>
            </p:cNvSpPr>
            <p:nvPr/>
          </p:nvSpPr>
          <p:spPr bwMode="auto">
            <a:xfrm>
              <a:off x="741363" y="1571214"/>
              <a:ext cx="168275" cy="105083"/>
            </a:xfrm>
            <a:prstGeom prst="rect">
              <a:avLst/>
            </a:prstGeom>
            <a:solidFill>
              <a:srgbClr val="FFFFFF"/>
            </a:solidFill>
            <a:ln w="9525">
              <a:noFill/>
              <a:miter lim="800000"/>
              <a:headEnd/>
              <a:tailEnd/>
            </a:ln>
          </p:spPr>
          <p:txBody>
            <a:bodyPr/>
            <a:lstStyle/>
            <a:p>
              <a:endParaRPr lang="en-US"/>
            </a:p>
          </p:txBody>
        </p:sp>
        <p:sp>
          <p:nvSpPr>
            <p:cNvPr id="41" name="Rectangle 40"/>
            <p:cNvSpPr>
              <a:spLocks noChangeArrowheads="1"/>
            </p:cNvSpPr>
            <p:nvPr/>
          </p:nvSpPr>
          <p:spPr bwMode="auto">
            <a:xfrm>
              <a:off x="746125" y="1573841"/>
              <a:ext cx="160338" cy="98516"/>
            </a:xfrm>
            <a:prstGeom prst="rect">
              <a:avLst/>
            </a:prstGeom>
            <a:noFill/>
            <a:ln w="11113">
              <a:solidFill>
                <a:srgbClr val="000000"/>
              </a:solidFill>
              <a:miter lim="800000"/>
              <a:headEnd/>
              <a:tailEnd/>
            </a:ln>
          </p:spPr>
          <p:txBody>
            <a:bodyPr/>
            <a:lstStyle/>
            <a:p>
              <a:endParaRPr lang="en-US"/>
            </a:p>
          </p:txBody>
        </p:sp>
        <p:sp>
          <p:nvSpPr>
            <p:cNvPr id="42" name="Rectangle 41"/>
            <p:cNvSpPr>
              <a:spLocks noChangeArrowheads="1"/>
            </p:cNvSpPr>
            <p:nvPr/>
          </p:nvSpPr>
          <p:spPr bwMode="auto">
            <a:xfrm>
              <a:off x="773113" y="1559393"/>
              <a:ext cx="134937" cy="112964"/>
            </a:xfrm>
            <a:prstGeom prst="rect">
              <a:avLst/>
            </a:prstGeom>
            <a:noFill/>
            <a:ln w="9525">
              <a:noFill/>
              <a:miter lim="800000"/>
              <a:headEnd/>
              <a:tailEnd/>
            </a:ln>
          </p:spPr>
          <p:txBody>
            <a:bodyPr wrap="none" lIns="0" tIns="0" rIns="0" bIns="0">
              <a:spAutoFit/>
            </a:bodyPr>
            <a:lstStyle/>
            <a:p>
              <a:pPr eaLnBrk="0" hangingPunct="0"/>
              <a:r>
                <a:rPr lang="en-US" sz="900" b="0">
                  <a:solidFill>
                    <a:srgbClr val="000000"/>
                  </a:solidFill>
                </a:rPr>
                <a:t>+4</a:t>
              </a:r>
              <a:endParaRPr lang="en-US" sz="900" b="0"/>
            </a:p>
          </p:txBody>
        </p:sp>
        <p:sp>
          <p:nvSpPr>
            <p:cNvPr id="43" name="Line 42"/>
            <p:cNvSpPr>
              <a:spLocks noChangeShapeType="1"/>
            </p:cNvSpPr>
            <p:nvPr/>
          </p:nvSpPr>
          <p:spPr bwMode="auto">
            <a:xfrm flipV="1">
              <a:off x="825500" y="1326896"/>
              <a:ext cx="1588" cy="244318"/>
            </a:xfrm>
            <a:prstGeom prst="line">
              <a:avLst/>
            </a:prstGeom>
            <a:noFill/>
            <a:ln w="4763">
              <a:solidFill>
                <a:srgbClr val="000000"/>
              </a:solidFill>
              <a:round/>
              <a:headEnd/>
              <a:tailEnd/>
            </a:ln>
          </p:spPr>
          <p:txBody>
            <a:bodyPr/>
            <a:lstStyle/>
            <a:p>
              <a:endParaRPr lang="en-US"/>
            </a:p>
          </p:txBody>
        </p:sp>
        <p:sp>
          <p:nvSpPr>
            <p:cNvPr id="44" name="Freeform 43"/>
            <p:cNvSpPr>
              <a:spLocks/>
            </p:cNvSpPr>
            <p:nvPr/>
          </p:nvSpPr>
          <p:spPr bwMode="auto">
            <a:xfrm>
              <a:off x="808038" y="1523927"/>
              <a:ext cx="36512" cy="47287"/>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45" name="Freeform 44"/>
            <p:cNvSpPr>
              <a:spLocks/>
            </p:cNvSpPr>
            <p:nvPr/>
          </p:nvSpPr>
          <p:spPr bwMode="auto">
            <a:xfrm>
              <a:off x="808038" y="1523927"/>
              <a:ext cx="36512" cy="47287"/>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53" name="Line 52"/>
            <p:cNvSpPr>
              <a:spLocks noChangeShapeType="1"/>
            </p:cNvSpPr>
            <p:nvPr/>
          </p:nvSpPr>
          <p:spPr bwMode="auto">
            <a:xfrm>
              <a:off x="825500" y="1751286"/>
              <a:ext cx="469900" cy="1314"/>
            </a:xfrm>
            <a:prstGeom prst="line">
              <a:avLst/>
            </a:prstGeom>
            <a:noFill/>
            <a:ln w="4763">
              <a:solidFill>
                <a:srgbClr val="000000"/>
              </a:solidFill>
              <a:round/>
              <a:headEnd/>
              <a:tailEnd/>
            </a:ln>
          </p:spPr>
          <p:txBody>
            <a:bodyPr/>
            <a:lstStyle/>
            <a:p>
              <a:endParaRPr lang="en-US"/>
            </a:p>
          </p:txBody>
        </p:sp>
        <p:sp>
          <p:nvSpPr>
            <p:cNvPr id="55" name="Rectangle 54"/>
            <p:cNvSpPr>
              <a:spLocks noChangeArrowheads="1"/>
            </p:cNvSpPr>
            <p:nvPr/>
          </p:nvSpPr>
          <p:spPr bwMode="auto">
            <a:xfrm>
              <a:off x="1755775" y="1295400"/>
              <a:ext cx="666750" cy="381000"/>
            </a:xfrm>
            <a:prstGeom prst="rect">
              <a:avLst/>
            </a:prstGeom>
            <a:noFill/>
            <a:ln w="11113">
              <a:solidFill>
                <a:srgbClr val="000000"/>
              </a:solidFill>
              <a:miter lim="800000"/>
              <a:headEnd/>
              <a:tailEnd/>
            </a:ln>
          </p:spPr>
          <p:txBody>
            <a:bodyPr lIns="0" tIns="0" rIns="0" bIns="0"/>
            <a:lstStyle/>
            <a:p>
              <a:pPr algn="ctr"/>
              <a:r>
                <a:rPr lang="en-US" sz="1000" dirty="0"/>
                <a:t>Instruction Memory</a:t>
              </a:r>
            </a:p>
          </p:txBody>
        </p:sp>
        <p:sp>
          <p:nvSpPr>
            <p:cNvPr id="58" name="Rectangle 57"/>
            <p:cNvSpPr>
              <a:spLocks noChangeArrowheads="1"/>
            </p:cNvSpPr>
            <p:nvPr/>
          </p:nvSpPr>
          <p:spPr bwMode="auto">
            <a:xfrm>
              <a:off x="1776413" y="1413589"/>
              <a:ext cx="47625"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A</a:t>
              </a:r>
              <a:endParaRPr lang="en-US" b="0"/>
            </a:p>
          </p:txBody>
        </p:sp>
        <p:sp>
          <p:nvSpPr>
            <p:cNvPr id="59" name="Rectangle 58"/>
            <p:cNvSpPr>
              <a:spLocks noChangeArrowheads="1"/>
            </p:cNvSpPr>
            <p:nvPr/>
          </p:nvSpPr>
          <p:spPr bwMode="auto">
            <a:xfrm>
              <a:off x="2076450" y="1579095"/>
              <a:ext cx="46038" cy="76185"/>
            </a:xfrm>
            <a:prstGeom prst="rect">
              <a:avLst/>
            </a:prstGeom>
            <a:noFill/>
            <a:ln w="9525">
              <a:noFill/>
              <a:miter lim="800000"/>
              <a:headEnd/>
              <a:tailEnd/>
            </a:ln>
          </p:spPr>
          <p:txBody>
            <a:bodyPr wrap="none" lIns="0" tIns="0" rIns="0" bIns="0">
              <a:spAutoFit/>
            </a:bodyPr>
            <a:lstStyle/>
            <a:p>
              <a:pPr eaLnBrk="0" hangingPunct="0"/>
              <a:r>
                <a:rPr lang="en-US" sz="600" b="0" dirty="0">
                  <a:solidFill>
                    <a:srgbClr val="000000"/>
                  </a:solidFill>
                </a:rPr>
                <a:t>D</a:t>
              </a:r>
              <a:endParaRPr lang="en-US" b="0" dirty="0"/>
            </a:p>
          </p:txBody>
        </p:sp>
        <p:sp>
          <p:nvSpPr>
            <p:cNvPr id="64" name="Line 63"/>
            <p:cNvSpPr>
              <a:spLocks noChangeShapeType="1"/>
            </p:cNvSpPr>
            <p:nvPr/>
          </p:nvSpPr>
          <p:spPr bwMode="auto">
            <a:xfrm flipH="1">
              <a:off x="825500" y="1431979"/>
              <a:ext cx="927100" cy="1314"/>
            </a:xfrm>
            <a:prstGeom prst="line">
              <a:avLst/>
            </a:prstGeom>
            <a:noFill/>
            <a:ln w="4763">
              <a:solidFill>
                <a:srgbClr val="000000"/>
              </a:solidFill>
              <a:round/>
              <a:headEnd/>
              <a:tailEnd/>
            </a:ln>
          </p:spPr>
          <p:txBody>
            <a:bodyPr/>
            <a:lstStyle/>
            <a:p>
              <a:endParaRPr lang="en-US"/>
            </a:p>
          </p:txBody>
        </p:sp>
        <p:sp>
          <p:nvSpPr>
            <p:cNvPr id="65" name="Freeform 64"/>
            <p:cNvSpPr>
              <a:spLocks/>
            </p:cNvSpPr>
            <p:nvPr/>
          </p:nvSpPr>
          <p:spPr bwMode="auto">
            <a:xfrm>
              <a:off x="1697038" y="1417530"/>
              <a:ext cx="55562" cy="30211"/>
            </a:xfrm>
            <a:custGeom>
              <a:avLst/>
              <a:gdLst>
                <a:gd name="T0" fmla="*/ 2147483647 w 41"/>
                <a:gd name="T1" fmla="*/ 2147483647 h 28"/>
                <a:gd name="T2" fmla="*/ 0 w 41"/>
                <a:gd name="T3" fmla="*/ 0 h 28"/>
                <a:gd name="T4" fmla="*/ 0 w 41"/>
                <a:gd name="T5" fmla="*/ 0 h 28"/>
                <a:gd name="T6" fmla="*/ 2147483647 w 41"/>
                <a:gd name="T7" fmla="*/ 2147483647 h 28"/>
                <a:gd name="T8" fmla="*/ 2147483647 w 41"/>
                <a:gd name="T9" fmla="*/ 2147483647 h 28"/>
                <a:gd name="T10" fmla="*/ 0 w 41"/>
                <a:gd name="T11" fmla="*/ 2147483647 h 28"/>
                <a:gd name="T12" fmla="*/ 0 w 41"/>
                <a:gd name="T13" fmla="*/ 2147483647 h 28"/>
                <a:gd name="T14" fmla="*/ 2147483647 w 41"/>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1"/>
                <a:gd name="T25" fmla="*/ 0 h 28"/>
                <a:gd name="T26" fmla="*/ 41 w 41"/>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1" h="28">
                  <a:moveTo>
                    <a:pt x="41" y="14"/>
                  </a:moveTo>
                  <a:lnTo>
                    <a:pt x="0" y="0"/>
                  </a:lnTo>
                  <a:lnTo>
                    <a:pt x="21" y="14"/>
                  </a:lnTo>
                  <a:lnTo>
                    <a:pt x="0" y="28"/>
                  </a:lnTo>
                  <a:lnTo>
                    <a:pt x="41" y="14"/>
                  </a:lnTo>
                  <a:close/>
                </a:path>
              </a:pathLst>
            </a:custGeom>
            <a:solidFill>
              <a:srgbClr val="000000"/>
            </a:solidFill>
            <a:ln w="9525">
              <a:noFill/>
              <a:round/>
              <a:headEnd/>
              <a:tailEnd/>
            </a:ln>
          </p:spPr>
          <p:txBody>
            <a:bodyPr/>
            <a:lstStyle/>
            <a:p>
              <a:endParaRPr lang="en-US"/>
            </a:p>
          </p:txBody>
        </p:sp>
        <p:sp>
          <p:nvSpPr>
            <p:cNvPr id="66" name="Freeform 65"/>
            <p:cNvSpPr>
              <a:spLocks/>
            </p:cNvSpPr>
            <p:nvPr/>
          </p:nvSpPr>
          <p:spPr bwMode="auto">
            <a:xfrm>
              <a:off x="1697038" y="1417530"/>
              <a:ext cx="55562" cy="30211"/>
            </a:xfrm>
            <a:custGeom>
              <a:avLst/>
              <a:gdLst>
                <a:gd name="T0" fmla="*/ 2147483647 w 41"/>
                <a:gd name="T1" fmla="*/ 2147483647 h 28"/>
                <a:gd name="T2" fmla="*/ 0 w 41"/>
                <a:gd name="T3" fmla="*/ 0 h 28"/>
                <a:gd name="T4" fmla="*/ 0 w 41"/>
                <a:gd name="T5" fmla="*/ 0 h 28"/>
                <a:gd name="T6" fmla="*/ 2147483647 w 41"/>
                <a:gd name="T7" fmla="*/ 2147483647 h 28"/>
                <a:gd name="T8" fmla="*/ 2147483647 w 41"/>
                <a:gd name="T9" fmla="*/ 2147483647 h 28"/>
                <a:gd name="T10" fmla="*/ 0 w 41"/>
                <a:gd name="T11" fmla="*/ 2147483647 h 28"/>
                <a:gd name="T12" fmla="*/ 0 w 41"/>
                <a:gd name="T13" fmla="*/ 2147483647 h 28"/>
                <a:gd name="T14" fmla="*/ 2147483647 w 41"/>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1"/>
                <a:gd name="T25" fmla="*/ 0 h 28"/>
                <a:gd name="T26" fmla="*/ 41 w 41"/>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1" h="28">
                  <a:moveTo>
                    <a:pt x="41" y="14"/>
                  </a:moveTo>
                  <a:lnTo>
                    <a:pt x="0" y="0"/>
                  </a:lnTo>
                  <a:lnTo>
                    <a:pt x="21" y="14"/>
                  </a:lnTo>
                  <a:lnTo>
                    <a:pt x="0" y="28"/>
                  </a:lnTo>
                  <a:lnTo>
                    <a:pt x="41" y="14"/>
                  </a:lnTo>
                </a:path>
              </a:pathLst>
            </a:custGeom>
            <a:noFill/>
            <a:ln w="4763">
              <a:solidFill>
                <a:srgbClr val="000000"/>
              </a:solidFill>
              <a:round/>
              <a:headEnd/>
              <a:tailEnd/>
            </a:ln>
          </p:spPr>
          <p:txBody>
            <a:bodyPr/>
            <a:lstStyle/>
            <a:p>
              <a:endParaRPr lang="en-US"/>
            </a:p>
          </p:txBody>
        </p:sp>
        <p:sp>
          <p:nvSpPr>
            <p:cNvPr id="84" name="Rectangle 83"/>
            <p:cNvSpPr>
              <a:spLocks noChangeArrowheads="1"/>
            </p:cNvSpPr>
            <p:nvPr/>
          </p:nvSpPr>
          <p:spPr bwMode="auto">
            <a:xfrm>
              <a:off x="2631121" y="5940048"/>
              <a:ext cx="525786" cy="338554"/>
            </a:xfrm>
            <a:prstGeom prst="rect">
              <a:avLst/>
            </a:prstGeom>
            <a:noFill/>
            <a:ln w="9525">
              <a:noFill/>
              <a:miter lim="800000"/>
              <a:headEnd/>
              <a:tailEnd/>
            </a:ln>
          </p:spPr>
          <p:txBody>
            <a:bodyPr wrap="none" lIns="0" tIns="0" rIns="0" bIns="0">
              <a:spAutoFit/>
            </a:bodyPr>
            <a:lstStyle/>
            <a:p>
              <a:pPr algn="ctr" eaLnBrk="0" hangingPunct="0"/>
              <a:r>
                <a:rPr lang="en-US" sz="1100" dirty="0">
                  <a:solidFill>
                    <a:srgbClr val="000000"/>
                  </a:solidFill>
                </a:rPr>
                <a:t>Register</a:t>
              </a:r>
              <a:br>
                <a:rPr lang="en-US" sz="1100" dirty="0">
                  <a:solidFill>
                    <a:srgbClr val="000000"/>
                  </a:solidFill>
                </a:rPr>
              </a:br>
              <a:r>
                <a:rPr lang="en-US" sz="1100" dirty="0">
                  <a:solidFill>
                    <a:srgbClr val="000000"/>
                  </a:solidFill>
                </a:rPr>
                <a:t>File</a:t>
              </a:r>
              <a:endParaRPr lang="en-US" b="0" dirty="0"/>
            </a:p>
          </p:txBody>
        </p:sp>
        <p:sp>
          <p:nvSpPr>
            <p:cNvPr id="85" name="Rectangle 84"/>
            <p:cNvSpPr>
              <a:spLocks noChangeArrowheads="1"/>
            </p:cNvSpPr>
            <p:nvPr/>
          </p:nvSpPr>
          <p:spPr bwMode="auto">
            <a:xfrm>
              <a:off x="2470150" y="5957125"/>
              <a:ext cx="106363"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WA</a:t>
              </a:r>
              <a:endParaRPr lang="en-US" b="0"/>
            </a:p>
          </p:txBody>
        </p:sp>
        <p:sp>
          <p:nvSpPr>
            <p:cNvPr id="87" name="Rectangle 86"/>
            <p:cNvSpPr>
              <a:spLocks noChangeArrowheads="1"/>
            </p:cNvSpPr>
            <p:nvPr/>
          </p:nvSpPr>
          <p:spPr bwMode="auto">
            <a:xfrm>
              <a:off x="3201988" y="5956300"/>
              <a:ext cx="128240" cy="92333"/>
            </a:xfrm>
            <a:prstGeom prst="rect">
              <a:avLst/>
            </a:prstGeom>
            <a:noFill/>
            <a:ln w="9525">
              <a:noFill/>
              <a:miter lim="800000"/>
              <a:headEnd/>
              <a:tailEnd/>
            </a:ln>
          </p:spPr>
          <p:txBody>
            <a:bodyPr wrap="none" lIns="0" tIns="0" rIns="0" bIns="0">
              <a:spAutoFit/>
            </a:bodyPr>
            <a:lstStyle/>
            <a:p>
              <a:pPr eaLnBrk="0" hangingPunct="0"/>
              <a:r>
                <a:rPr lang="en-US" sz="600" b="0" dirty="0">
                  <a:solidFill>
                    <a:srgbClr val="000000"/>
                  </a:solidFill>
                </a:rPr>
                <a:t>WD</a:t>
              </a:r>
              <a:endParaRPr lang="en-US" b="0" dirty="0"/>
            </a:p>
          </p:txBody>
        </p:sp>
        <p:sp>
          <p:nvSpPr>
            <p:cNvPr id="88" name="Rectangle 87"/>
            <p:cNvSpPr>
              <a:spLocks noChangeArrowheads="1"/>
            </p:cNvSpPr>
            <p:nvPr/>
          </p:nvSpPr>
          <p:spPr bwMode="auto">
            <a:xfrm>
              <a:off x="3221038" y="6140192"/>
              <a:ext cx="123432" cy="92333"/>
            </a:xfrm>
            <a:prstGeom prst="rect">
              <a:avLst/>
            </a:prstGeom>
            <a:noFill/>
            <a:ln w="9525">
              <a:noFill/>
              <a:miter lim="800000"/>
              <a:headEnd/>
              <a:tailEnd/>
            </a:ln>
          </p:spPr>
          <p:txBody>
            <a:bodyPr wrap="none" lIns="0" tIns="0" rIns="0" bIns="0">
              <a:spAutoFit/>
            </a:bodyPr>
            <a:lstStyle/>
            <a:p>
              <a:pPr eaLnBrk="0" hangingPunct="0"/>
              <a:r>
                <a:rPr lang="en-US" sz="600" b="0" dirty="0">
                  <a:solidFill>
                    <a:srgbClr val="000000"/>
                  </a:solidFill>
                </a:rPr>
                <a:t>WE</a:t>
              </a:r>
              <a:endParaRPr lang="en-US" b="0" dirty="0"/>
            </a:p>
          </p:txBody>
        </p:sp>
        <p:sp>
          <p:nvSpPr>
            <p:cNvPr id="91" name="Rectangle 90"/>
            <p:cNvSpPr>
              <a:spLocks noChangeArrowheads="1"/>
            </p:cNvSpPr>
            <p:nvPr/>
          </p:nvSpPr>
          <p:spPr bwMode="auto">
            <a:xfrm>
              <a:off x="3111500" y="3586185"/>
              <a:ext cx="234950" cy="139235"/>
            </a:xfrm>
            <a:prstGeom prst="rect">
              <a:avLst/>
            </a:prstGeom>
            <a:noFill/>
            <a:ln w="9525">
              <a:noFill/>
              <a:miter lim="800000"/>
              <a:headEnd/>
              <a:tailEnd/>
            </a:ln>
          </p:spPr>
          <p:txBody>
            <a:bodyPr wrap="none" lIns="0" tIns="0" rIns="0" bIns="0">
              <a:spAutoFit/>
            </a:bodyPr>
            <a:lstStyle/>
            <a:p>
              <a:pPr eaLnBrk="0" hangingPunct="0"/>
              <a:r>
                <a:rPr lang="en-US" sz="1100">
                  <a:solidFill>
                    <a:srgbClr val="000000"/>
                  </a:solidFill>
                </a:rPr>
                <a:t>ALU</a:t>
              </a:r>
              <a:endParaRPr lang="en-US" b="0"/>
            </a:p>
          </p:txBody>
        </p:sp>
        <p:sp>
          <p:nvSpPr>
            <p:cNvPr id="92" name="Rectangle 91"/>
            <p:cNvSpPr>
              <a:spLocks noChangeArrowheads="1"/>
            </p:cNvSpPr>
            <p:nvPr/>
          </p:nvSpPr>
          <p:spPr bwMode="auto">
            <a:xfrm>
              <a:off x="2828925" y="3511313"/>
              <a:ext cx="47625"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A</a:t>
              </a:r>
              <a:endParaRPr lang="en-US" b="0"/>
            </a:p>
          </p:txBody>
        </p:sp>
        <p:sp>
          <p:nvSpPr>
            <p:cNvPr id="93" name="Rectangle 92"/>
            <p:cNvSpPr>
              <a:spLocks noChangeArrowheads="1"/>
            </p:cNvSpPr>
            <p:nvPr/>
          </p:nvSpPr>
          <p:spPr bwMode="auto">
            <a:xfrm>
              <a:off x="3582988" y="3507372"/>
              <a:ext cx="46037"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B</a:t>
              </a:r>
              <a:endParaRPr lang="en-US" b="0"/>
            </a:p>
          </p:txBody>
        </p:sp>
        <p:sp>
          <p:nvSpPr>
            <p:cNvPr id="99" name="Rectangle 98"/>
            <p:cNvSpPr>
              <a:spLocks noChangeArrowheads="1"/>
            </p:cNvSpPr>
            <p:nvPr/>
          </p:nvSpPr>
          <p:spPr bwMode="auto">
            <a:xfrm>
              <a:off x="3102716" y="2438400"/>
              <a:ext cx="503343" cy="330860"/>
            </a:xfrm>
            <a:prstGeom prst="rect">
              <a:avLst/>
            </a:prstGeom>
            <a:noFill/>
            <a:ln w="9525">
              <a:noFill/>
              <a:miter lim="800000"/>
              <a:headEnd/>
              <a:tailEnd/>
            </a:ln>
          </p:spPr>
          <p:txBody>
            <a:bodyPr wrap="none" lIns="0" tIns="0" rIns="0" bIns="0">
              <a:spAutoFit/>
            </a:bodyPr>
            <a:lstStyle/>
            <a:p>
              <a:pPr algn="ctr" eaLnBrk="0" hangingPunct="0"/>
              <a:r>
                <a:rPr lang="en-US" sz="1050" dirty="0">
                  <a:solidFill>
                    <a:srgbClr val="000000"/>
                  </a:solidFill>
                </a:rPr>
                <a:t>Register</a:t>
              </a:r>
              <a:br>
                <a:rPr lang="en-US" sz="1100" dirty="0">
                  <a:solidFill>
                    <a:srgbClr val="000000"/>
                  </a:solidFill>
                </a:rPr>
              </a:br>
              <a:r>
                <a:rPr lang="en-US" sz="1100" dirty="0">
                  <a:solidFill>
                    <a:srgbClr val="000000"/>
                  </a:solidFill>
                </a:rPr>
                <a:t>File</a:t>
              </a:r>
              <a:endParaRPr lang="en-US" b="0" dirty="0"/>
            </a:p>
          </p:txBody>
        </p:sp>
        <p:sp>
          <p:nvSpPr>
            <p:cNvPr id="100" name="Rectangle 99"/>
            <p:cNvSpPr>
              <a:spLocks noChangeArrowheads="1"/>
            </p:cNvSpPr>
            <p:nvPr/>
          </p:nvSpPr>
          <p:spPr bwMode="auto">
            <a:xfrm>
              <a:off x="2895600" y="2473616"/>
              <a:ext cx="139700"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RA1</a:t>
              </a:r>
              <a:endParaRPr lang="en-US" b="0"/>
            </a:p>
          </p:txBody>
        </p:sp>
        <p:sp>
          <p:nvSpPr>
            <p:cNvPr id="101" name="Rectangle 100"/>
            <p:cNvSpPr>
              <a:spLocks noChangeArrowheads="1"/>
            </p:cNvSpPr>
            <p:nvPr/>
          </p:nvSpPr>
          <p:spPr bwMode="auto">
            <a:xfrm>
              <a:off x="3654425" y="2473616"/>
              <a:ext cx="139700"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RA2</a:t>
              </a:r>
              <a:endParaRPr lang="en-US" b="0"/>
            </a:p>
          </p:txBody>
        </p:sp>
        <p:sp>
          <p:nvSpPr>
            <p:cNvPr id="102" name="Rectangle 101"/>
            <p:cNvSpPr>
              <a:spLocks noChangeArrowheads="1"/>
            </p:cNvSpPr>
            <p:nvPr/>
          </p:nvSpPr>
          <p:spPr bwMode="auto">
            <a:xfrm>
              <a:off x="2895600" y="2648317"/>
              <a:ext cx="138113"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RD1</a:t>
              </a:r>
              <a:endParaRPr lang="en-US" b="0"/>
            </a:p>
          </p:txBody>
        </p:sp>
        <p:sp>
          <p:nvSpPr>
            <p:cNvPr id="103" name="Rectangle 102"/>
            <p:cNvSpPr>
              <a:spLocks noChangeArrowheads="1"/>
            </p:cNvSpPr>
            <p:nvPr/>
          </p:nvSpPr>
          <p:spPr bwMode="auto">
            <a:xfrm>
              <a:off x="3654425" y="2648317"/>
              <a:ext cx="138113"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RD2</a:t>
              </a:r>
              <a:endParaRPr lang="en-US" b="0"/>
            </a:p>
          </p:txBody>
        </p:sp>
        <p:sp>
          <p:nvSpPr>
            <p:cNvPr id="104" name="Rectangle 103"/>
            <p:cNvSpPr>
              <a:spLocks noChangeArrowheads="1"/>
            </p:cNvSpPr>
            <p:nvPr/>
          </p:nvSpPr>
          <p:spPr bwMode="auto">
            <a:xfrm>
              <a:off x="2209800" y="2879467"/>
              <a:ext cx="570669" cy="92333"/>
            </a:xfrm>
            <a:prstGeom prst="rect">
              <a:avLst/>
            </a:prstGeom>
            <a:noFill/>
            <a:ln w="9525">
              <a:noFill/>
              <a:miter lim="800000"/>
              <a:headEnd/>
              <a:tailEnd/>
            </a:ln>
          </p:spPr>
          <p:txBody>
            <a:bodyPr wrap="none" lIns="0" tIns="0" rIns="0" bIns="0">
              <a:spAutoFit/>
            </a:bodyPr>
            <a:lstStyle/>
            <a:p>
              <a:pPr eaLnBrk="0" hangingPunct="0"/>
              <a:r>
                <a:rPr lang="en-US" sz="600" dirty="0">
                  <a:solidFill>
                    <a:srgbClr val="000000"/>
                  </a:solidFill>
                </a:rPr>
                <a:t>PC+4+4*SXT(C)</a:t>
              </a:r>
              <a:endParaRPr lang="en-US" sz="2000" b="0" dirty="0"/>
            </a:p>
          </p:txBody>
        </p:sp>
        <p:sp>
          <p:nvSpPr>
            <p:cNvPr id="105" name="Rectangle 104"/>
            <p:cNvSpPr>
              <a:spLocks noChangeArrowheads="1"/>
            </p:cNvSpPr>
            <p:nvPr/>
          </p:nvSpPr>
          <p:spPr bwMode="auto">
            <a:xfrm>
              <a:off x="4143375" y="4799896"/>
              <a:ext cx="465138" cy="278470"/>
            </a:xfrm>
            <a:prstGeom prst="rect">
              <a:avLst/>
            </a:prstGeom>
            <a:noFill/>
            <a:ln w="9525">
              <a:noFill/>
              <a:miter lim="800000"/>
              <a:headEnd/>
              <a:tailEnd/>
            </a:ln>
          </p:spPr>
          <p:txBody>
            <a:bodyPr wrap="none" lIns="0" tIns="0" rIns="0" bIns="0">
              <a:spAutoFit/>
            </a:bodyPr>
            <a:lstStyle/>
            <a:p>
              <a:pPr algn="ctr" eaLnBrk="0" hangingPunct="0"/>
              <a:r>
                <a:rPr lang="en-US" sz="1100">
                  <a:solidFill>
                    <a:srgbClr val="000000"/>
                  </a:solidFill>
                </a:rPr>
                <a:t>Data</a:t>
              </a:r>
              <a:br>
                <a:rPr lang="en-US" sz="1100">
                  <a:solidFill>
                    <a:srgbClr val="000000"/>
                  </a:solidFill>
                </a:rPr>
              </a:br>
              <a:r>
                <a:rPr lang="en-US" sz="1100">
                  <a:solidFill>
                    <a:srgbClr val="000000"/>
                  </a:solidFill>
                </a:rPr>
                <a:t>Memory</a:t>
              </a:r>
              <a:endParaRPr lang="en-US"/>
            </a:p>
          </p:txBody>
        </p:sp>
        <p:sp>
          <p:nvSpPr>
            <p:cNvPr id="106" name="Rectangle 105"/>
            <p:cNvSpPr>
              <a:spLocks noChangeArrowheads="1"/>
            </p:cNvSpPr>
            <p:nvPr/>
          </p:nvSpPr>
          <p:spPr bwMode="auto">
            <a:xfrm>
              <a:off x="4318000" y="5379720"/>
              <a:ext cx="90488" cy="76185"/>
            </a:xfrm>
            <a:prstGeom prst="rect">
              <a:avLst/>
            </a:prstGeom>
            <a:noFill/>
            <a:ln w="9525">
              <a:noFill/>
              <a:miter lim="800000"/>
              <a:headEnd/>
              <a:tailEnd/>
            </a:ln>
          </p:spPr>
          <p:txBody>
            <a:bodyPr wrap="none" lIns="0" tIns="0" rIns="0" bIns="0">
              <a:spAutoFit/>
            </a:bodyPr>
            <a:lstStyle/>
            <a:p>
              <a:pPr eaLnBrk="0" hangingPunct="0"/>
              <a:r>
                <a:rPr lang="en-US" sz="600" b="0" dirty="0">
                  <a:solidFill>
                    <a:srgbClr val="000000"/>
                  </a:solidFill>
                </a:rPr>
                <a:t>RD</a:t>
              </a:r>
              <a:endParaRPr lang="en-US" b="0" dirty="0"/>
            </a:p>
          </p:txBody>
        </p:sp>
        <p:sp>
          <p:nvSpPr>
            <p:cNvPr id="107" name="Rectangle 106"/>
            <p:cNvSpPr>
              <a:spLocks noChangeArrowheads="1"/>
            </p:cNvSpPr>
            <p:nvPr/>
          </p:nvSpPr>
          <p:spPr bwMode="auto">
            <a:xfrm>
              <a:off x="3151188" y="3749063"/>
              <a:ext cx="14287"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 </a:t>
              </a:r>
              <a:endParaRPr lang="en-US" b="0"/>
            </a:p>
          </p:txBody>
        </p:sp>
        <p:sp>
          <p:nvSpPr>
            <p:cNvPr id="108" name="Rectangle 107"/>
            <p:cNvSpPr>
              <a:spLocks noChangeArrowheads="1"/>
            </p:cNvSpPr>
            <p:nvPr/>
          </p:nvSpPr>
          <p:spPr bwMode="auto">
            <a:xfrm>
              <a:off x="3163888" y="3749063"/>
              <a:ext cx="14287"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 </a:t>
              </a:r>
              <a:endParaRPr lang="en-US" b="0"/>
            </a:p>
          </p:txBody>
        </p:sp>
        <p:sp>
          <p:nvSpPr>
            <p:cNvPr id="109" name="Rectangle 108"/>
            <p:cNvSpPr>
              <a:spLocks noChangeArrowheads="1"/>
            </p:cNvSpPr>
            <p:nvPr/>
          </p:nvSpPr>
          <p:spPr bwMode="auto">
            <a:xfrm>
              <a:off x="3214688" y="3712284"/>
              <a:ext cx="42862"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Y</a:t>
              </a:r>
              <a:endParaRPr lang="en-US" b="0"/>
            </a:p>
          </p:txBody>
        </p:sp>
        <p:sp>
          <p:nvSpPr>
            <p:cNvPr id="117" name="Rectangle 116"/>
            <p:cNvSpPr>
              <a:spLocks noChangeArrowheads="1"/>
            </p:cNvSpPr>
            <p:nvPr/>
          </p:nvSpPr>
          <p:spPr bwMode="auto">
            <a:xfrm>
              <a:off x="447675" y="1241516"/>
              <a:ext cx="673100" cy="85380"/>
            </a:xfrm>
            <a:prstGeom prst="rect">
              <a:avLst/>
            </a:prstGeom>
            <a:solidFill>
              <a:srgbClr val="FFFFFF"/>
            </a:solidFill>
            <a:ln w="9525">
              <a:noFill/>
              <a:miter lim="800000"/>
              <a:headEnd/>
              <a:tailEnd/>
            </a:ln>
          </p:spPr>
          <p:txBody>
            <a:bodyPr/>
            <a:lstStyle/>
            <a:p>
              <a:endParaRPr lang="en-US"/>
            </a:p>
          </p:txBody>
        </p:sp>
        <p:sp>
          <p:nvSpPr>
            <p:cNvPr id="118" name="Rectangle 117"/>
            <p:cNvSpPr>
              <a:spLocks noChangeArrowheads="1"/>
            </p:cNvSpPr>
            <p:nvPr/>
          </p:nvSpPr>
          <p:spPr bwMode="auto">
            <a:xfrm>
              <a:off x="450850" y="1219200"/>
              <a:ext cx="665163" cy="105068"/>
            </a:xfrm>
            <a:prstGeom prst="rect">
              <a:avLst/>
            </a:prstGeom>
            <a:noFill/>
            <a:ln w="11113">
              <a:solidFill>
                <a:srgbClr val="000000"/>
              </a:solidFill>
              <a:miter lim="800000"/>
              <a:headEnd/>
              <a:tailEnd/>
            </a:ln>
          </p:spPr>
          <p:txBody>
            <a:bodyPr/>
            <a:lstStyle/>
            <a:p>
              <a:endParaRPr lang="en-US"/>
            </a:p>
          </p:txBody>
        </p:sp>
        <p:sp>
          <p:nvSpPr>
            <p:cNvPr id="119" name="Freeform 118"/>
            <p:cNvSpPr>
              <a:spLocks/>
            </p:cNvSpPr>
            <p:nvPr/>
          </p:nvSpPr>
          <p:spPr bwMode="auto">
            <a:xfrm>
              <a:off x="447675" y="1276981"/>
              <a:ext cx="65088" cy="23644"/>
            </a:xfrm>
            <a:custGeom>
              <a:avLst/>
              <a:gdLst>
                <a:gd name="T0" fmla="*/ 0 w 49"/>
                <a:gd name="T1" fmla="*/ 2147483647 h 21"/>
                <a:gd name="T2" fmla="*/ 2147483647 w 49"/>
                <a:gd name="T3" fmla="*/ 0 h 21"/>
                <a:gd name="T4" fmla="*/ 2147483647 w 49"/>
                <a:gd name="T5" fmla="*/ 2147483647 h 21"/>
                <a:gd name="T6" fmla="*/ 2147483647 w 49"/>
                <a:gd name="T7" fmla="*/ 2147483647 h 21"/>
                <a:gd name="T8" fmla="*/ 0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0" y="7"/>
                  </a:moveTo>
                  <a:lnTo>
                    <a:pt x="3" y="0"/>
                  </a:lnTo>
                  <a:lnTo>
                    <a:pt x="49" y="14"/>
                  </a:lnTo>
                  <a:lnTo>
                    <a:pt x="49" y="21"/>
                  </a:lnTo>
                  <a:lnTo>
                    <a:pt x="0" y="7"/>
                  </a:lnTo>
                  <a:close/>
                </a:path>
              </a:pathLst>
            </a:custGeom>
            <a:solidFill>
              <a:srgbClr val="000000"/>
            </a:solidFill>
            <a:ln w="9525">
              <a:noFill/>
              <a:round/>
              <a:headEnd/>
              <a:tailEnd/>
            </a:ln>
          </p:spPr>
          <p:txBody>
            <a:bodyPr/>
            <a:lstStyle/>
            <a:p>
              <a:endParaRPr lang="en-US"/>
            </a:p>
          </p:txBody>
        </p:sp>
        <p:sp>
          <p:nvSpPr>
            <p:cNvPr id="120" name="Freeform 119"/>
            <p:cNvSpPr>
              <a:spLocks/>
            </p:cNvSpPr>
            <p:nvPr/>
          </p:nvSpPr>
          <p:spPr bwMode="auto">
            <a:xfrm>
              <a:off x="447675" y="1292744"/>
              <a:ext cx="65088" cy="26271"/>
            </a:xfrm>
            <a:custGeom>
              <a:avLst/>
              <a:gdLst>
                <a:gd name="T0" fmla="*/ 2147483647 w 49"/>
                <a:gd name="T1" fmla="*/ 2147483647 h 24"/>
                <a:gd name="T2" fmla="*/ 0 w 49"/>
                <a:gd name="T3" fmla="*/ 2147483647 h 24"/>
                <a:gd name="T4" fmla="*/ 2147483647 w 49"/>
                <a:gd name="T5" fmla="*/ 0 h 24"/>
                <a:gd name="T6" fmla="*/ 2147483647 w 49"/>
                <a:gd name="T7" fmla="*/ 2147483647 h 24"/>
                <a:gd name="T8" fmla="*/ 2147483647 w 49"/>
                <a:gd name="T9" fmla="*/ 2147483647 h 24"/>
                <a:gd name="T10" fmla="*/ 0 60000 65536"/>
                <a:gd name="T11" fmla="*/ 0 60000 65536"/>
                <a:gd name="T12" fmla="*/ 0 60000 65536"/>
                <a:gd name="T13" fmla="*/ 0 60000 65536"/>
                <a:gd name="T14" fmla="*/ 0 60000 65536"/>
                <a:gd name="T15" fmla="*/ 0 w 49"/>
                <a:gd name="T16" fmla="*/ 0 h 24"/>
                <a:gd name="T17" fmla="*/ 49 w 49"/>
                <a:gd name="T18" fmla="*/ 24 h 24"/>
              </a:gdLst>
              <a:ahLst/>
              <a:cxnLst>
                <a:cxn ang="T10">
                  <a:pos x="T0" y="T1"/>
                </a:cxn>
                <a:cxn ang="T11">
                  <a:pos x="T2" y="T3"/>
                </a:cxn>
                <a:cxn ang="T12">
                  <a:pos x="T4" y="T5"/>
                </a:cxn>
                <a:cxn ang="T13">
                  <a:pos x="T6" y="T7"/>
                </a:cxn>
                <a:cxn ang="T14">
                  <a:pos x="T8" y="T9"/>
                </a:cxn>
              </a:cxnLst>
              <a:rect l="T15" t="T16" r="T17" b="T18"/>
              <a:pathLst>
                <a:path w="49" h="24">
                  <a:moveTo>
                    <a:pt x="3" y="24"/>
                  </a:moveTo>
                  <a:lnTo>
                    <a:pt x="0" y="17"/>
                  </a:lnTo>
                  <a:lnTo>
                    <a:pt x="49" y="0"/>
                  </a:lnTo>
                  <a:lnTo>
                    <a:pt x="49" y="7"/>
                  </a:lnTo>
                  <a:lnTo>
                    <a:pt x="3" y="24"/>
                  </a:lnTo>
                  <a:close/>
                </a:path>
              </a:pathLst>
            </a:custGeom>
            <a:solidFill>
              <a:srgbClr val="000000"/>
            </a:solidFill>
            <a:ln w="9525">
              <a:noFill/>
              <a:round/>
              <a:headEnd/>
              <a:tailEnd/>
            </a:ln>
          </p:spPr>
          <p:txBody>
            <a:bodyPr/>
            <a:lstStyle/>
            <a:p>
              <a:endParaRPr lang="en-US"/>
            </a:p>
          </p:txBody>
        </p:sp>
        <p:sp>
          <p:nvSpPr>
            <p:cNvPr id="121" name="Rectangle 120"/>
            <p:cNvSpPr>
              <a:spLocks noChangeArrowheads="1"/>
            </p:cNvSpPr>
            <p:nvPr/>
          </p:nvSpPr>
          <p:spPr bwMode="auto">
            <a:xfrm>
              <a:off x="692150" y="1204039"/>
              <a:ext cx="142668" cy="123111"/>
            </a:xfrm>
            <a:prstGeom prst="rect">
              <a:avLst/>
            </a:prstGeom>
            <a:noFill/>
            <a:ln w="9525">
              <a:noFill/>
              <a:miter lim="800000"/>
              <a:headEnd/>
              <a:tailEnd/>
            </a:ln>
          </p:spPr>
          <p:txBody>
            <a:bodyPr wrap="none" lIns="0" tIns="0" rIns="0" bIns="0">
              <a:spAutoFit/>
            </a:bodyPr>
            <a:lstStyle/>
            <a:p>
              <a:pPr eaLnBrk="0" hangingPunct="0"/>
              <a:r>
                <a:rPr lang="en-US" sz="800" b="0" dirty="0">
                  <a:solidFill>
                    <a:srgbClr val="000000"/>
                  </a:solidFill>
                </a:rPr>
                <a:t>PC</a:t>
              </a:r>
              <a:endParaRPr lang="en-US" sz="2400" b="0" baseline="30000" dirty="0"/>
            </a:p>
          </p:txBody>
        </p:sp>
        <p:sp>
          <p:nvSpPr>
            <p:cNvPr id="139" name="Freeform 138"/>
            <p:cNvSpPr>
              <a:spLocks/>
            </p:cNvSpPr>
            <p:nvPr/>
          </p:nvSpPr>
          <p:spPr bwMode="auto">
            <a:xfrm>
              <a:off x="2763838" y="2214849"/>
              <a:ext cx="842962" cy="107710"/>
            </a:xfrm>
            <a:custGeom>
              <a:avLst/>
              <a:gdLst>
                <a:gd name="T0" fmla="*/ 2147483647 w 629"/>
                <a:gd name="T1" fmla="*/ 2147483647 h 98"/>
                <a:gd name="T2" fmla="*/ 2147483647 w 629"/>
                <a:gd name="T3" fmla="*/ 2147483647 h 98"/>
                <a:gd name="T4" fmla="*/ 2147483647 w 629"/>
                <a:gd name="T5" fmla="*/ 0 h 98"/>
                <a:gd name="T6" fmla="*/ 0 w 629"/>
                <a:gd name="T7" fmla="*/ 0 h 98"/>
                <a:gd name="T8" fmla="*/ 0 60000 65536"/>
                <a:gd name="T9" fmla="*/ 0 60000 65536"/>
                <a:gd name="T10" fmla="*/ 0 60000 65536"/>
                <a:gd name="T11" fmla="*/ 0 60000 65536"/>
                <a:gd name="T12" fmla="*/ 0 w 629"/>
                <a:gd name="T13" fmla="*/ 0 h 98"/>
                <a:gd name="T14" fmla="*/ 629 w 629"/>
                <a:gd name="T15" fmla="*/ 98 h 98"/>
              </a:gdLst>
              <a:ahLst/>
              <a:cxnLst>
                <a:cxn ang="T8">
                  <a:pos x="T0" y="T1"/>
                </a:cxn>
                <a:cxn ang="T9">
                  <a:pos x="T2" y="T3"/>
                </a:cxn>
                <a:cxn ang="T10">
                  <a:pos x="T4" y="T5"/>
                </a:cxn>
                <a:cxn ang="T11">
                  <a:pos x="T6" y="T7"/>
                </a:cxn>
              </a:cxnLst>
              <a:rect l="T12" t="T13" r="T14" b="T15"/>
              <a:pathLst>
                <a:path w="629" h="98">
                  <a:moveTo>
                    <a:pt x="629" y="98"/>
                  </a:moveTo>
                  <a:lnTo>
                    <a:pt x="629" y="31"/>
                  </a:lnTo>
                  <a:lnTo>
                    <a:pt x="598" y="0"/>
                  </a:lnTo>
                  <a:lnTo>
                    <a:pt x="0" y="0"/>
                  </a:lnTo>
                </a:path>
              </a:pathLst>
            </a:custGeom>
            <a:noFill/>
            <a:ln w="4763">
              <a:solidFill>
                <a:srgbClr val="000000"/>
              </a:solidFill>
              <a:round/>
              <a:headEnd/>
              <a:tailEnd/>
            </a:ln>
          </p:spPr>
          <p:txBody>
            <a:bodyPr/>
            <a:lstStyle/>
            <a:p>
              <a:endParaRPr lang="en-US"/>
            </a:p>
          </p:txBody>
        </p:sp>
        <p:sp>
          <p:nvSpPr>
            <p:cNvPr id="140" name="Freeform 139"/>
            <p:cNvSpPr>
              <a:spLocks/>
            </p:cNvSpPr>
            <p:nvPr/>
          </p:nvSpPr>
          <p:spPr bwMode="auto">
            <a:xfrm>
              <a:off x="3587750" y="2276585"/>
              <a:ext cx="38100" cy="45973"/>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141" name="Freeform 140"/>
            <p:cNvSpPr>
              <a:spLocks/>
            </p:cNvSpPr>
            <p:nvPr/>
          </p:nvSpPr>
          <p:spPr bwMode="auto">
            <a:xfrm>
              <a:off x="3587750" y="2276585"/>
              <a:ext cx="38100" cy="45973"/>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142" name="Freeform 141"/>
            <p:cNvSpPr>
              <a:spLocks/>
            </p:cNvSpPr>
            <p:nvPr/>
          </p:nvSpPr>
          <p:spPr bwMode="auto">
            <a:xfrm>
              <a:off x="2089150" y="2214849"/>
              <a:ext cx="862013" cy="248259"/>
            </a:xfrm>
            <a:custGeom>
              <a:avLst/>
              <a:gdLst>
                <a:gd name="T0" fmla="*/ 2147483647 w 644"/>
                <a:gd name="T1" fmla="*/ 2147483647 h 224"/>
                <a:gd name="T2" fmla="*/ 2147483647 w 644"/>
                <a:gd name="T3" fmla="*/ 2147483647 h 224"/>
                <a:gd name="T4" fmla="*/ 2147483647 w 644"/>
                <a:gd name="T5" fmla="*/ 0 h 224"/>
                <a:gd name="T6" fmla="*/ 0 w 644"/>
                <a:gd name="T7" fmla="*/ 2147483647 h 224"/>
                <a:gd name="T8" fmla="*/ 0 w 644"/>
                <a:gd name="T9" fmla="*/ 2147483647 h 224"/>
                <a:gd name="T10" fmla="*/ 0 60000 65536"/>
                <a:gd name="T11" fmla="*/ 0 60000 65536"/>
                <a:gd name="T12" fmla="*/ 0 60000 65536"/>
                <a:gd name="T13" fmla="*/ 0 60000 65536"/>
                <a:gd name="T14" fmla="*/ 0 60000 65536"/>
                <a:gd name="T15" fmla="*/ 0 w 644"/>
                <a:gd name="T16" fmla="*/ 0 h 224"/>
                <a:gd name="T17" fmla="*/ 644 w 644"/>
                <a:gd name="T18" fmla="*/ 224 h 224"/>
              </a:gdLst>
              <a:ahLst/>
              <a:cxnLst>
                <a:cxn ang="T10">
                  <a:pos x="T0" y="T1"/>
                </a:cxn>
                <a:cxn ang="T11">
                  <a:pos x="T2" y="T3"/>
                </a:cxn>
                <a:cxn ang="T12">
                  <a:pos x="T4" y="T5"/>
                </a:cxn>
                <a:cxn ang="T13">
                  <a:pos x="T6" y="T7"/>
                </a:cxn>
                <a:cxn ang="T14">
                  <a:pos x="T8" y="T9"/>
                </a:cxn>
              </a:cxnLst>
              <a:rect l="T15" t="T16" r="T17" b="T18"/>
              <a:pathLst>
                <a:path w="644" h="224">
                  <a:moveTo>
                    <a:pt x="644" y="224"/>
                  </a:moveTo>
                  <a:lnTo>
                    <a:pt x="644" y="31"/>
                  </a:lnTo>
                  <a:lnTo>
                    <a:pt x="616" y="0"/>
                  </a:lnTo>
                  <a:lnTo>
                    <a:pt x="0" y="3"/>
                  </a:lnTo>
                </a:path>
              </a:pathLst>
            </a:custGeom>
            <a:noFill/>
            <a:ln w="4763">
              <a:solidFill>
                <a:srgbClr val="000000"/>
              </a:solidFill>
              <a:round/>
              <a:headEnd/>
              <a:tailEnd/>
            </a:ln>
          </p:spPr>
          <p:txBody>
            <a:bodyPr/>
            <a:lstStyle/>
            <a:p>
              <a:endParaRPr lang="en-US"/>
            </a:p>
          </p:txBody>
        </p:sp>
        <p:sp>
          <p:nvSpPr>
            <p:cNvPr id="143" name="Freeform 142"/>
            <p:cNvSpPr>
              <a:spLocks/>
            </p:cNvSpPr>
            <p:nvPr/>
          </p:nvSpPr>
          <p:spPr bwMode="auto">
            <a:xfrm>
              <a:off x="2933700" y="2415821"/>
              <a:ext cx="41275" cy="47287"/>
            </a:xfrm>
            <a:custGeom>
              <a:avLst/>
              <a:gdLst>
                <a:gd name="T0" fmla="*/ 2147483647 w 31"/>
                <a:gd name="T1" fmla="*/ 2147483647 h 42"/>
                <a:gd name="T2" fmla="*/ 2147483647 w 31"/>
                <a:gd name="T3" fmla="*/ 0 h 42"/>
                <a:gd name="T4" fmla="*/ 2147483647 w 31"/>
                <a:gd name="T5" fmla="*/ 0 h 42"/>
                <a:gd name="T6" fmla="*/ 2147483647 w 31"/>
                <a:gd name="T7" fmla="*/ 2147483647 h 42"/>
                <a:gd name="T8" fmla="*/ 2147483647 w 31"/>
                <a:gd name="T9" fmla="*/ 2147483647 h 42"/>
                <a:gd name="T10" fmla="*/ 0 w 31"/>
                <a:gd name="T11" fmla="*/ 0 h 42"/>
                <a:gd name="T12" fmla="*/ 0 w 31"/>
                <a:gd name="T13" fmla="*/ 0 h 42"/>
                <a:gd name="T14" fmla="*/ 2147483647 w 31"/>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42"/>
                <a:gd name="T26" fmla="*/ 31 w 31"/>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42">
                  <a:moveTo>
                    <a:pt x="14" y="42"/>
                  </a:moveTo>
                  <a:lnTo>
                    <a:pt x="31"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144" name="Freeform 143"/>
            <p:cNvSpPr>
              <a:spLocks/>
            </p:cNvSpPr>
            <p:nvPr/>
          </p:nvSpPr>
          <p:spPr bwMode="auto">
            <a:xfrm>
              <a:off x="2933700" y="2415821"/>
              <a:ext cx="41275" cy="47287"/>
            </a:xfrm>
            <a:custGeom>
              <a:avLst/>
              <a:gdLst>
                <a:gd name="T0" fmla="*/ 2147483647 w 31"/>
                <a:gd name="T1" fmla="*/ 2147483647 h 42"/>
                <a:gd name="T2" fmla="*/ 2147483647 w 31"/>
                <a:gd name="T3" fmla="*/ 0 h 42"/>
                <a:gd name="T4" fmla="*/ 2147483647 w 31"/>
                <a:gd name="T5" fmla="*/ 0 h 42"/>
                <a:gd name="T6" fmla="*/ 2147483647 w 31"/>
                <a:gd name="T7" fmla="*/ 2147483647 h 42"/>
                <a:gd name="T8" fmla="*/ 2147483647 w 31"/>
                <a:gd name="T9" fmla="*/ 2147483647 h 42"/>
                <a:gd name="T10" fmla="*/ 0 w 31"/>
                <a:gd name="T11" fmla="*/ 0 h 42"/>
                <a:gd name="T12" fmla="*/ 0 w 31"/>
                <a:gd name="T13" fmla="*/ 0 h 42"/>
                <a:gd name="T14" fmla="*/ 2147483647 w 31"/>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42"/>
                <a:gd name="T26" fmla="*/ 31 w 31"/>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42">
                  <a:moveTo>
                    <a:pt x="14" y="42"/>
                  </a:moveTo>
                  <a:lnTo>
                    <a:pt x="31"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145" name="Rectangle 144"/>
            <p:cNvSpPr>
              <a:spLocks noChangeArrowheads="1"/>
            </p:cNvSpPr>
            <p:nvPr/>
          </p:nvSpPr>
          <p:spPr bwMode="auto">
            <a:xfrm>
              <a:off x="3949700" y="2319932"/>
              <a:ext cx="261938"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RA2SEL</a:t>
              </a:r>
              <a:endParaRPr lang="en-US" b="0"/>
            </a:p>
          </p:txBody>
        </p:sp>
        <p:sp>
          <p:nvSpPr>
            <p:cNvPr id="146" name="Line 145"/>
            <p:cNvSpPr>
              <a:spLocks noChangeShapeType="1"/>
            </p:cNvSpPr>
            <p:nvPr/>
          </p:nvSpPr>
          <p:spPr bwMode="auto">
            <a:xfrm>
              <a:off x="3846513" y="2354084"/>
              <a:ext cx="103187" cy="1314"/>
            </a:xfrm>
            <a:prstGeom prst="line">
              <a:avLst/>
            </a:prstGeom>
            <a:noFill/>
            <a:ln w="4763">
              <a:solidFill>
                <a:srgbClr val="000000"/>
              </a:solidFill>
              <a:round/>
              <a:headEnd/>
              <a:tailEnd/>
            </a:ln>
          </p:spPr>
          <p:txBody>
            <a:bodyPr/>
            <a:lstStyle/>
            <a:p>
              <a:endParaRPr lang="en-US"/>
            </a:p>
          </p:txBody>
        </p:sp>
        <p:sp>
          <p:nvSpPr>
            <p:cNvPr id="147" name="Freeform 146"/>
            <p:cNvSpPr>
              <a:spLocks/>
            </p:cNvSpPr>
            <p:nvPr/>
          </p:nvSpPr>
          <p:spPr bwMode="auto">
            <a:xfrm>
              <a:off x="3846513" y="2338321"/>
              <a:ext cx="50800" cy="31525"/>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close/>
                </a:path>
              </a:pathLst>
            </a:custGeom>
            <a:solidFill>
              <a:srgbClr val="000000"/>
            </a:solidFill>
            <a:ln w="9525">
              <a:noFill/>
              <a:round/>
              <a:headEnd/>
              <a:tailEnd/>
            </a:ln>
          </p:spPr>
          <p:txBody>
            <a:bodyPr/>
            <a:lstStyle/>
            <a:p>
              <a:endParaRPr lang="en-US"/>
            </a:p>
          </p:txBody>
        </p:sp>
        <p:sp>
          <p:nvSpPr>
            <p:cNvPr id="148" name="Freeform 147"/>
            <p:cNvSpPr>
              <a:spLocks/>
            </p:cNvSpPr>
            <p:nvPr/>
          </p:nvSpPr>
          <p:spPr bwMode="auto">
            <a:xfrm>
              <a:off x="3846513" y="2338321"/>
              <a:ext cx="50800" cy="31525"/>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path>
              </a:pathLst>
            </a:custGeom>
            <a:noFill/>
            <a:ln w="4763">
              <a:solidFill>
                <a:srgbClr val="000000"/>
              </a:solidFill>
              <a:round/>
              <a:headEnd/>
              <a:tailEnd/>
            </a:ln>
          </p:spPr>
          <p:txBody>
            <a:bodyPr/>
            <a:lstStyle/>
            <a:p>
              <a:endParaRPr lang="en-US"/>
            </a:p>
          </p:txBody>
        </p:sp>
        <p:sp>
          <p:nvSpPr>
            <p:cNvPr id="149" name="Line 148"/>
            <p:cNvSpPr>
              <a:spLocks noChangeShapeType="1"/>
            </p:cNvSpPr>
            <p:nvPr/>
          </p:nvSpPr>
          <p:spPr bwMode="auto">
            <a:xfrm>
              <a:off x="3709988" y="2388236"/>
              <a:ext cx="1587" cy="69618"/>
            </a:xfrm>
            <a:prstGeom prst="line">
              <a:avLst/>
            </a:prstGeom>
            <a:noFill/>
            <a:ln w="4763">
              <a:solidFill>
                <a:srgbClr val="000000"/>
              </a:solidFill>
              <a:round/>
              <a:headEnd/>
              <a:tailEnd/>
            </a:ln>
          </p:spPr>
          <p:txBody>
            <a:bodyPr/>
            <a:lstStyle/>
            <a:p>
              <a:endParaRPr lang="en-US"/>
            </a:p>
          </p:txBody>
        </p:sp>
        <p:sp>
          <p:nvSpPr>
            <p:cNvPr id="150" name="Freeform 149"/>
            <p:cNvSpPr>
              <a:spLocks/>
            </p:cNvSpPr>
            <p:nvPr/>
          </p:nvSpPr>
          <p:spPr bwMode="auto">
            <a:xfrm>
              <a:off x="3690938" y="2415821"/>
              <a:ext cx="42862" cy="42033"/>
            </a:xfrm>
            <a:custGeom>
              <a:avLst/>
              <a:gdLst>
                <a:gd name="T0" fmla="*/ 2147483647 w 32"/>
                <a:gd name="T1" fmla="*/ 2147483647 h 38"/>
                <a:gd name="T2" fmla="*/ 2147483647 w 32"/>
                <a:gd name="T3" fmla="*/ 0 h 38"/>
                <a:gd name="T4" fmla="*/ 2147483647 w 32"/>
                <a:gd name="T5" fmla="*/ 0 h 38"/>
                <a:gd name="T6" fmla="*/ 2147483647 w 32"/>
                <a:gd name="T7" fmla="*/ 2147483647 h 38"/>
                <a:gd name="T8" fmla="*/ 2147483647 w 32"/>
                <a:gd name="T9" fmla="*/ 2147483647 h 38"/>
                <a:gd name="T10" fmla="*/ 0 w 32"/>
                <a:gd name="T11" fmla="*/ 0 h 38"/>
                <a:gd name="T12" fmla="*/ 0 w 32"/>
                <a:gd name="T13" fmla="*/ 0 h 38"/>
                <a:gd name="T14" fmla="*/ 2147483647 w 32"/>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38"/>
                <a:gd name="T26" fmla="*/ 32 w 32"/>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38">
                  <a:moveTo>
                    <a:pt x="14" y="38"/>
                  </a:moveTo>
                  <a:lnTo>
                    <a:pt x="32" y="0"/>
                  </a:lnTo>
                  <a:lnTo>
                    <a:pt x="14" y="17"/>
                  </a:lnTo>
                  <a:lnTo>
                    <a:pt x="0" y="0"/>
                  </a:lnTo>
                  <a:lnTo>
                    <a:pt x="14" y="38"/>
                  </a:lnTo>
                  <a:close/>
                </a:path>
              </a:pathLst>
            </a:custGeom>
            <a:solidFill>
              <a:srgbClr val="000000"/>
            </a:solidFill>
            <a:ln w="9525">
              <a:noFill/>
              <a:round/>
              <a:headEnd/>
              <a:tailEnd/>
            </a:ln>
          </p:spPr>
          <p:txBody>
            <a:bodyPr/>
            <a:lstStyle/>
            <a:p>
              <a:endParaRPr lang="en-US"/>
            </a:p>
          </p:txBody>
        </p:sp>
        <p:sp>
          <p:nvSpPr>
            <p:cNvPr id="151" name="Freeform 150"/>
            <p:cNvSpPr>
              <a:spLocks/>
            </p:cNvSpPr>
            <p:nvPr/>
          </p:nvSpPr>
          <p:spPr bwMode="auto">
            <a:xfrm>
              <a:off x="3690938" y="2415821"/>
              <a:ext cx="42862" cy="42033"/>
            </a:xfrm>
            <a:custGeom>
              <a:avLst/>
              <a:gdLst>
                <a:gd name="T0" fmla="*/ 2147483647 w 32"/>
                <a:gd name="T1" fmla="*/ 2147483647 h 38"/>
                <a:gd name="T2" fmla="*/ 2147483647 w 32"/>
                <a:gd name="T3" fmla="*/ 0 h 38"/>
                <a:gd name="T4" fmla="*/ 2147483647 w 32"/>
                <a:gd name="T5" fmla="*/ 0 h 38"/>
                <a:gd name="T6" fmla="*/ 2147483647 w 32"/>
                <a:gd name="T7" fmla="*/ 2147483647 h 38"/>
                <a:gd name="T8" fmla="*/ 2147483647 w 32"/>
                <a:gd name="T9" fmla="*/ 2147483647 h 38"/>
                <a:gd name="T10" fmla="*/ 0 w 32"/>
                <a:gd name="T11" fmla="*/ 0 h 38"/>
                <a:gd name="T12" fmla="*/ 0 w 32"/>
                <a:gd name="T13" fmla="*/ 0 h 38"/>
                <a:gd name="T14" fmla="*/ 2147483647 w 32"/>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38"/>
                <a:gd name="T26" fmla="*/ 32 w 32"/>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38">
                  <a:moveTo>
                    <a:pt x="14" y="38"/>
                  </a:moveTo>
                  <a:lnTo>
                    <a:pt x="32" y="0"/>
                  </a:lnTo>
                  <a:lnTo>
                    <a:pt x="14" y="17"/>
                  </a:lnTo>
                  <a:lnTo>
                    <a:pt x="0" y="0"/>
                  </a:lnTo>
                  <a:lnTo>
                    <a:pt x="14" y="38"/>
                  </a:lnTo>
                </a:path>
              </a:pathLst>
            </a:custGeom>
            <a:noFill/>
            <a:ln w="4763">
              <a:solidFill>
                <a:srgbClr val="000000"/>
              </a:solidFill>
              <a:round/>
              <a:headEnd/>
              <a:tailEnd/>
            </a:ln>
          </p:spPr>
          <p:txBody>
            <a:bodyPr/>
            <a:lstStyle/>
            <a:p>
              <a:endParaRPr lang="en-US"/>
            </a:p>
          </p:txBody>
        </p:sp>
        <p:sp>
          <p:nvSpPr>
            <p:cNvPr id="152" name="Freeform 151"/>
            <p:cNvSpPr>
              <a:spLocks/>
            </p:cNvSpPr>
            <p:nvPr/>
          </p:nvSpPr>
          <p:spPr bwMode="auto">
            <a:xfrm>
              <a:off x="2933700" y="2214849"/>
              <a:ext cx="841375" cy="107710"/>
            </a:xfrm>
            <a:custGeom>
              <a:avLst/>
              <a:gdLst>
                <a:gd name="T0" fmla="*/ 2147483647 w 629"/>
                <a:gd name="T1" fmla="*/ 2147483647 h 98"/>
                <a:gd name="T2" fmla="*/ 2147483647 w 629"/>
                <a:gd name="T3" fmla="*/ 2147483647 h 98"/>
                <a:gd name="T4" fmla="*/ 2147483647 w 629"/>
                <a:gd name="T5" fmla="*/ 0 h 98"/>
                <a:gd name="T6" fmla="*/ 0 w 629"/>
                <a:gd name="T7" fmla="*/ 0 h 98"/>
                <a:gd name="T8" fmla="*/ 0 60000 65536"/>
                <a:gd name="T9" fmla="*/ 0 60000 65536"/>
                <a:gd name="T10" fmla="*/ 0 60000 65536"/>
                <a:gd name="T11" fmla="*/ 0 60000 65536"/>
                <a:gd name="T12" fmla="*/ 0 w 629"/>
                <a:gd name="T13" fmla="*/ 0 h 98"/>
                <a:gd name="T14" fmla="*/ 629 w 629"/>
                <a:gd name="T15" fmla="*/ 98 h 98"/>
              </a:gdLst>
              <a:ahLst/>
              <a:cxnLst>
                <a:cxn ang="T8">
                  <a:pos x="T0" y="T1"/>
                </a:cxn>
                <a:cxn ang="T9">
                  <a:pos x="T2" y="T3"/>
                </a:cxn>
                <a:cxn ang="T10">
                  <a:pos x="T4" y="T5"/>
                </a:cxn>
                <a:cxn ang="T11">
                  <a:pos x="T6" y="T7"/>
                </a:cxn>
              </a:cxnLst>
              <a:rect l="T12" t="T13" r="T14" b="T15"/>
              <a:pathLst>
                <a:path w="629" h="98">
                  <a:moveTo>
                    <a:pt x="629" y="98"/>
                  </a:moveTo>
                  <a:lnTo>
                    <a:pt x="629" y="31"/>
                  </a:lnTo>
                  <a:lnTo>
                    <a:pt x="598" y="0"/>
                  </a:lnTo>
                  <a:lnTo>
                    <a:pt x="0" y="0"/>
                  </a:lnTo>
                </a:path>
              </a:pathLst>
            </a:custGeom>
            <a:noFill/>
            <a:ln w="4763">
              <a:solidFill>
                <a:srgbClr val="000000"/>
              </a:solidFill>
              <a:round/>
              <a:headEnd/>
              <a:tailEnd/>
            </a:ln>
          </p:spPr>
          <p:txBody>
            <a:bodyPr/>
            <a:lstStyle/>
            <a:p>
              <a:endParaRPr lang="en-US"/>
            </a:p>
          </p:txBody>
        </p:sp>
        <p:sp>
          <p:nvSpPr>
            <p:cNvPr id="153" name="Freeform 152"/>
            <p:cNvSpPr>
              <a:spLocks/>
            </p:cNvSpPr>
            <p:nvPr/>
          </p:nvSpPr>
          <p:spPr bwMode="auto">
            <a:xfrm>
              <a:off x="3756025" y="2276585"/>
              <a:ext cx="38100" cy="45973"/>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154" name="Freeform 153"/>
            <p:cNvSpPr>
              <a:spLocks/>
            </p:cNvSpPr>
            <p:nvPr/>
          </p:nvSpPr>
          <p:spPr bwMode="auto">
            <a:xfrm>
              <a:off x="3756025" y="2276585"/>
              <a:ext cx="38100" cy="45973"/>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176" name="Freeform 175"/>
            <p:cNvSpPr>
              <a:spLocks/>
            </p:cNvSpPr>
            <p:nvPr/>
          </p:nvSpPr>
          <p:spPr bwMode="auto">
            <a:xfrm>
              <a:off x="3327400" y="5461920"/>
              <a:ext cx="1033463" cy="153685"/>
            </a:xfrm>
            <a:custGeom>
              <a:avLst/>
              <a:gdLst>
                <a:gd name="T0" fmla="*/ 0 w 772"/>
                <a:gd name="T1" fmla="*/ 2147483647 h 139"/>
                <a:gd name="T2" fmla="*/ 0 w 772"/>
                <a:gd name="T3" fmla="*/ 2147483647 h 139"/>
                <a:gd name="T4" fmla="*/ 2147483647 w 772"/>
                <a:gd name="T5" fmla="*/ 2147483647 h 139"/>
                <a:gd name="T6" fmla="*/ 2147483647 w 772"/>
                <a:gd name="T7" fmla="*/ 0 h 139"/>
                <a:gd name="T8" fmla="*/ 0 60000 65536"/>
                <a:gd name="T9" fmla="*/ 0 60000 65536"/>
                <a:gd name="T10" fmla="*/ 0 60000 65536"/>
                <a:gd name="T11" fmla="*/ 0 60000 65536"/>
                <a:gd name="T12" fmla="*/ 0 w 772"/>
                <a:gd name="T13" fmla="*/ 0 h 139"/>
                <a:gd name="T14" fmla="*/ 772 w 772"/>
                <a:gd name="T15" fmla="*/ 139 h 139"/>
              </a:gdLst>
              <a:ahLst/>
              <a:cxnLst>
                <a:cxn ang="T8">
                  <a:pos x="T0" y="T1"/>
                </a:cxn>
                <a:cxn ang="T9">
                  <a:pos x="T2" y="T3"/>
                </a:cxn>
                <a:cxn ang="T10">
                  <a:pos x="T4" y="T5"/>
                </a:cxn>
                <a:cxn ang="T11">
                  <a:pos x="T6" y="T7"/>
                </a:cxn>
              </a:cxnLst>
              <a:rect l="T12" t="T13" r="T14" b="T15"/>
              <a:pathLst>
                <a:path w="772" h="139">
                  <a:moveTo>
                    <a:pt x="0" y="139"/>
                  </a:moveTo>
                  <a:lnTo>
                    <a:pt x="0" y="56"/>
                  </a:lnTo>
                  <a:lnTo>
                    <a:pt x="772" y="56"/>
                  </a:lnTo>
                  <a:lnTo>
                    <a:pt x="772" y="0"/>
                  </a:lnTo>
                </a:path>
              </a:pathLst>
            </a:custGeom>
            <a:noFill/>
            <a:ln w="4763">
              <a:solidFill>
                <a:srgbClr val="000000"/>
              </a:solidFill>
              <a:round/>
              <a:headEnd/>
              <a:tailEnd/>
            </a:ln>
          </p:spPr>
          <p:txBody>
            <a:bodyPr/>
            <a:lstStyle/>
            <a:p>
              <a:endParaRPr lang="en-US"/>
            </a:p>
          </p:txBody>
        </p:sp>
        <p:sp>
          <p:nvSpPr>
            <p:cNvPr id="177" name="Freeform 176"/>
            <p:cNvSpPr>
              <a:spLocks/>
            </p:cNvSpPr>
            <p:nvPr/>
          </p:nvSpPr>
          <p:spPr bwMode="auto">
            <a:xfrm>
              <a:off x="3308350" y="5573571"/>
              <a:ext cx="41275" cy="42033"/>
            </a:xfrm>
            <a:custGeom>
              <a:avLst/>
              <a:gdLst>
                <a:gd name="T0" fmla="*/ 2147483647 w 31"/>
                <a:gd name="T1" fmla="*/ 2147483647 h 38"/>
                <a:gd name="T2" fmla="*/ 2147483647 w 31"/>
                <a:gd name="T3" fmla="*/ 0 h 38"/>
                <a:gd name="T4" fmla="*/ 2147483647 w 31"/>
                <a:gd name="T5" fmla="*/ 0 h 38"/>
                <a:gd name="T6" fmla="*/ 2147483647 w 31"/>
                <a:gd name="T7" fmla="*/ 2147483647 h 38"/>
                <a:gd name="T8" fmla="*/ 2147483647 w 31"/>
                <a:gd name="T9" fmla="*/ 2147483647 h 38"/>
                <a:gd name="T10" fmla="*/ 0 w 31"/>
                <a:gd name="T11" fmla="*/ 0 h 38"/>
                <a:gd name="T12" fmla="*/ 0 w 31"/>
                <a:gd name="T13" fmla="*/ 0 h 38"/>
                <a:gd name="T14" fmla="*/ 2147483647 w 31"/>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38"/>
                <a:gd name="T26" fmla="*/ 31 w 31"/>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38">
                  <a:moveTo>
                    <a:pt x="14" y="38"/>
                  </a:moveTo>
                  <a:lnTo>
                    <a:pt x="31" y="0"/>
                  </a:lnTo>
                  <a:lnTo>
                    <a:pt x="14" y="17"/>
                  </a:lnTo>
                  <a:lnTo>
                    <a:pt x="0" y="0"/>
                  </a:lnTo>
                  <a:lnTo>
                    <a:pt x="14" y="38"/>
                  </a:lnTo>
                  <a:close/>
                </a:path>
              </a:pathLst>
            </a:custGeom>
            <a:solidFill>
              <a:srgbClr val="000000"/>
            </a:solidFill>
            <a:ln w="9525">
              <a:noFill/>
              <a:round/>
              <a:headEnd/>
              <a:tailEnd/>
            </a:ln>
          </p:spPr>
          <p:txBody>
            <a:bodyPr/>
            <a:lstStyle/>
            <a:p>
              <a:endParaRPr lang="en-US"/>
            </a:p>
          </p:txBody>
        </p:sp>
        <p:sp>
          <p:nvSpPr>
            <p:cNvPr id="178" name="Freeform 177"/>
            <p:cNvSpPr>
              <a:spLocks/>
            </p:cNvSpPr>
            <p:nvPr/>
          </p:nvSpPr>
          <p:spPr bwMode="auto">
            <a:xfrm>
              <a:off x="3308350" y="5573571"/>
              <a:ext cx="41275" cy="42033"/>
            </a:xfrm>
            <a:custGeom>
              <a:avLst/>
              <a:gdLst>
                <a:gd name="T0" fmla="*/ 2147483647 w 31"/>
                <a:gd name="T1" fmla="*/ 2147483647 h 38"/>
                <a:gd name="T2" fmla="*/ 2147483647 w 31"/>
                <a:gd name="T3" fmla="*/ 0 h 38"/>
                <a:gd name="T4" fmla="*/ 2147483647 w 31"/>
                <a:gd name="T5" fmla="*/ 0 h 38"/>
                <a:gd name="T6" fmla="*/ 2147483647 w 31"/>
                <a:gd name="T7" fmla="*/ 2147483647 h 38"/>
                <a:gd name="T8" fmla="*/ 2147483647 w 31"/>
                <a:gd name="T9" fmla="*/ 2147483647 h 38"/>
                <a:gd name="T10" fmla="*/ 0 w 31"/>
                <a:gd name="T11" fmla="*/ 0 h 38"/>
                <a:gd name="T12" fmla="*/ 0 w 31"/>
                <a:gd name="T13" fmla="*/ 0 h 38"/>
                <a:gd name="T14" fmla="*/ 2147483647 w 31"/>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38"/>
                <a:gd name="T26" fmla="*/ 31 w 31"/>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38">
                  <a:moveTo>
                    <a:pt x="14" y="38"/>
                  </a:moveTo>
                  <a:lnTo>
                    <a:pt x="31" y="0"/>
                  </a:lnTo>
                  <a:lnTo>
                    <a:pt x="14" y="17"/>
                  </a:lnTo>
                  <a:lnTo>
                    <a:pt x="0" y="0"/>
                  </a:lnTo>
                  <a:lnTo>
                    <a:pt x="14" y="38"/>
                  </a:lnTo>
                </a:path>
              </a:pathLst>
            </a:custGeom>
            <a:noFill/>
            <a:ln w="4763">
              <a:solidFill>
                <a:srgbClr val="000000"/>
              </a:solidFill>
              <a:round/>
              <a:headEnd/>
              <a:tailEnd/>
            </a:ln>
          </p:spPr>
          <p:txBody>
            <a:bodyPr/>
            <a:lstStyle/>
            <a:p>
              <a:endParaRPr lang="en-US"/>
            </a:p>
          </p:txBody>
        </p:sp>
        <p:sp>
          <p:nvSpPr>
            <p:cNvPr id="179" name="Line 178"/>
            <p:cNvSpPr>
              <a:spLocks noChangeShapeType="1"/>
            </p:cNvSpPr>
            <p:nvPr/>
          </p:nvSpPr>
          <p:spPr bwMode="auto">
            <a:xfrm>
              <a:off x="3986213" y="5987336"/>
              <a:ext cx="1587" cy="1314"/>
            </a:xfrm>
            <a:prstGeom prst="line">
              <a:avLst/>
            </a:prstGeom>
            <a:noFill/>
            <a:ln w="4763">
              <a:solidFill>
                <a:srgbClr val="000000"/>
              </a:solidFill>
              <a:round/>
              <a:headEnd/>
              <a:tailEnd/>
            </a:ln>
          </p:spPr>
          <p:txBody>
            <a:bodyPr/>
            <a:lstStyle/>
            <a:p>
              <a:endParaRPr lang="en-US"/>
            </a:p>
          </p:txBody>
        </p:sp>
        <p:sp>
          <p:nvSpPr>
            <p:cNvPr id="180" name="Freeform 179"/>
            <p:cNvSpPr>
              <a:spLocks noEditPoints="1"/>
            </p:cNvSpPr>
            <p:nvPr/>
          </p:nvSpPr>
          <p:spPr bwMode="auto">
            <a:xfrm>
              <a:off x="2338388" y="6134452"/>
              <a:ext cx="93662" cy="77499"/>
            </a:xfrm>
            <a:custGeom>
              <a:avLst/>
              <a:gdLst>
                <a:gd name="T0" fmla="*/ 0 w 70"/>
                <a:gd name="T1" fmla="*/ 2147483647 h 70"/>
                <a:gd name="T2" fmla="*/ 2147483647 w 70"/>
                <a:gd name="T3" fmla="*/ 0 h 70"/>
                <a:gd name="T4" fmla="*/ 2147483647 w 70"/>
                <a:gd name="T5" fmla="*/ 2147483647 h 70"/>
                <a:gd name="T6" fmla="*/ 2147483647 w 70"/>
                <a:gd name="T7" fmla="*/ 2147483647 h 70"/>
                <a:gd name="T8" fmla="*/ 0 w 70"/>
                <a:gd name="T9" fmla="*/ 2147483647 h 70"/>
                <a:gd name="T10" fmla="*/ 2147483647 w 70"/>
                <a:gd name="T11" fmla="*/ 2147483647 h 70"/>
                <a:gd name="T12" fmla="*/ 2147483647 w 70"/>
                <a:gd name="T13" fmla="*/ 2147483647 h 70"/>
                <a:gd name="T14" fmla="*/ 2147483647 w 70"/>
                <a:gd name="T15" fmla="*/ 2147483647 h 70"/>
                <a:gd name="T16" fmla="*/ 0 w 70"/>
                <a:gd name="T17" fmla="*/ 2147483647 h 70"/>
                <a:gd name="T18" fmla="*/ 2147483647 w 70"/>
                <a:gd name="T19" fmla="*/ 2147483647 h 70"/>
                <a:gd name="T20" fmla="*/ 2147483647 w 70"/>
                <a:gd name="T21" fmla="*/ 2147483647 h 70"/>
                <a:gd name="T22" fmla="*/ 2147483647 w 70"/>
                <a:gd name="T23" fmla="*/ 2147483647 h 70"/>
                <a:gd name="T24" fmla="*/ 2147483647 w 70"/>
                <a:gd name="T25" fmla="*/ 2147483647 h 70"/>
                <a:gd name="T26" fmla="*/ 2147483647 w 70"/>
                <a:gd name="T27" fmla="*/ 2147483647 h 70"/>
                <a:gd name="T28" fmla="*/ 2147483647 w 70"/>
                <a:gd name="T29" fmla="*/ 2147483647 h 70"/>
                <a:gd name="T30" fmla="*/ 2147483647 w 70"/>
                <a:gd name="T31" fmla="*/ 2147483647 h 70"/>
                <a:gd name="T32" fmla="*/ 2147483647 w 70"/>
                <a:gd name="T33" fmla="*/ 2147483647 h 70"/>
                <a:gd name="T34" fmla="*/ 2147483647 w 70"/>
                <a:gd name="T35" fmla="*/ 2147483647 h 70"/>
                <a:gd name="T36" fmla="*/ 2147483647 w 70"/>
                <a:gd name="T37" fmla="*/ 2147483647 h 70"/>
                <a:gd name="T38" fmla="*/ 2147483647 w 70"/>
                <a:gd name="T39" fmla="*/ 2147483647 h 70"/>
                <a:gd name="T40" fmla="*/ 2147483647 w 70"/>
                <a:gd name="T41" fmla="*/ 2147483647 h 70"/>
                <a:gd name="T42" fmla="*/ 2147483647 w 70"/>
                <a:gd name="T43" fmla="*/ 2147483647 h 70"/>
                <a:gd name="T44" fmla="*/ 2147483647 w 70"/>
                <a:gd name="T45" fmla="*/ 2147483647 h 70"/>
                <a:gd name="T46" fmla="*/ 2147483647 w 70"/>
                <a:gd name="T47" fmla="*/ 2147483647 h 70"/>
                <a:gd name="T48" fmla="*/ 2147483647 w 70"/>
                <a:gd name="T49" fmla="*/ 2147483647 h 70"/>
                <a:gd name="T50" fmla="*/ 2147483647 w 70"/>
                <a:gd name="T51" fmla="*/ 2147483647 h 70"/>
                <a:gd name="T52" fmla="*/ 2147483647 w 70"/>
                <a:gd name="T53" fmla="*/ 2147483647 h 70"/>
                <a:gd name="T54" fmla="*/ 2147483647 w 70"/>
                <a:gd name="T55" fmla="*/ 2147483647 h 70"/>
                <a:gd name="T56" fmla="*/ 2147483647 w 70"/>
                <a:gd name="T57" fmla="*/ 2147483647 h 7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70"/>
                <a:gd name="T88" fmla="*/ 0 h 70"/>
                <a:gd name="T89" fmla="*/ 70 w 70"/>
                <a:gd name="T90" fmla="*/ 70 h 70"/>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70" h="70">
                  <a:moveTo>
                    <a:pt x="0" y="7"/>
                  </a:moveTo>
                  <a:lnTo>
                    <a:pt x="3" y="0"/>
                  </a:lnTo>
                  <a:lnTo>
                    <a:pt x="66" y="32"/>
                  </a:lnTo>
                  <a:lnTo>
                    <a:pt x="63" y="39"/>
                  </a:lnTo>
                  <a:lnTo>
                    <a:pt x="0" y="7"/>
                  </a:lnTo>
                  <a:close/>
                  <a:moveTo>
                    <a:pt x="66" y="39"/>
                  </a:moveTo>
                  <a:lnTo>
                    <a:pt x="66" y="39"/>
                  </a:lnTo>
                  <a:lnTo>
                    <a:pt x="3" y="70"/>
                  </a:lnTo>
                  <a:lnTo>
                    <a:pt x="0" y="63"/>
                  </a:lnTo>
                  <a:lnTo>
                    <a:pt x="63" y="32"/>
                  </a:lnTo>
                  <a:lnTo>
                    <a:pt x="66" y="32"/>
                  </a:lnTo>
                  <a:lnTo>
                    <a:pt x="70" y="32"/>
                  </a:lnTo>
                  <a:lnTo>
                    <a:pt x="70" y="35"/>
                  </a:lnTo>
                  <a:lnTo>
                    <a:pt x="66" y="39"/>
                  </a:lnTo>
                  <a:close/>
                </a:path>
              </a:pathLst>
            </a:custGeom>
            <a:solidFill>
              <a:srgbClr val="000000"/>
            </a:solidFill>
            <a:ln w="9525">
              <a:noFill/>
              <a:round/>
              <a:headEnd/>
              <a:tailEnd/>
            </a:ln>
          </p:spPr>
          <p:txBody>
            <a:bodyPr/>
            <a:lstStyle/>
            <a:p>
              <a:endParaRPr lang="en-US"/>
            </a:p>
          </p:txBody>
        </p:sp>
        <p:sp>
          <p:nvSpPr>
            <p:cNvPr id="181" name="Freeform 180"/>
            <p:cNvSpPr>
              <a:spLocks/>
            </p:cNvSpPr>
            <p:nvPr/>
          </p:nvSpPr>
          <p:spPr bwMode="auto">
            <a:xfrm>
              <a:off x="3054350" y="5623486"/>
              <a:ext cx="336550" cy="69617"/>
            </a:xfrm>
            <a:custGeom>
              <a:avLst/>
              <a:gdLst>
                <a:gd name="T0" fmla="*/ 0 w 251"/>
                <a:gd name="T1" fmla="*/ 0 h 63"/>
                <a:gd name="T2" fmla="*/ 2147483647 w 251"/>
                <a:gd name="T3" fmla="*/ 0 h 63"/>
                <a:gd name="T4" fmla="*/ 2147483647 w 251"/>
                <a:gd name="T5" fmla="*/ 2147483647 h 63"/>
                <a:gd name="T6" fmla="*/ 2147483647 w 251"/>
                <a:gd name="T7" fmla="*/ 2147483647 h 63"/>
                <a:gd name="T8" fmla="*/ 0 w 251"/>
                <a:gd name="T9" fmla="*/ 0 h 63"/>
                <a:gd name="T10" fmla="*/ 0 60000 65536"/>
                <a:gd name="T11" fmla="*/ 0 60000 65536"/>
                <a:gd name="T12" fmla="*/ 0 60000 65536"/>
                <a:gd name="T13" fmla="*/ 0 60000 65536"/>
                <a:gd name="T14" fmla="*/ 0 60000 65536"/>
                <a:gd name="T15" fmla="*/ 0 w 251"/>
                <a:gd name="T16" fmla="*/ 0 h 63"/>
                <a:gd name="T17" fmla="*/ 251 w 251"/>
                <a:gd name="T18" fmla="*/ 63 h 63"/>
              </a:gdLst>
              <a:ahLst/>
              <a:cxnLst>
                <a:cxn ang="T10">
                  <a:pos x="T0" y="T1"/>
                </a:cxn>
                <a:cxn ang="T11">
                  <a:pos x="T2" y="T3"/>
                </a:cxn>
                <a:cxn ang="T12">
                  <a:pos x="T4" y="T5"/>
                </a:cxn>
                <a:cxn ang="T13">
                  <a:pos x="T6" y="T7"/>
                </a:cxn>
                <a:cxn ang="T14">
                  <a:pos x="T8" y="T9"/>
                </a:cxn>
              </a:cxnLst>
              <a:rect l="T15" t="T16" r="T17" b="T18"/>
              <a:pathLst>
                <a:path w="251" h="63">
                  <a:moveTo>
                    <a:pt x="0" y="0"/>
                  </a:moveTo>
                  <a:lnTo>
                    <a:pt x="251" y="0"/>
                  </a:lnTo>
                  <a:lnTo>
                    <a:pt x="220" y="63"/>
                  </a:lnTo>
                  <a:lnTo>
                    <a:pt x="31" y="63"/>
                  </a:lnTo>
                  <a:lnTo>
                    <a:pt x="0" y="0"/>
                  </a:lnTo>
                  <a:close/>
                </a:path>
              </a:pathLst>
            </a:custGeom>
            <a:solidFill>
              <a:srgbClr val="FFFFFF"/>
            </a:solidFill>
            <a:ln w="9525">
              <a:noFill/>
              <a:round/>
              <a:headEnd/>
              <a:tailEnd/>
            </a:ln>
          </p:spPr>
          <p:txBody>
            <a:bodyPr/>
            <a:lstStyle/>
            <a:p>
              <a:endParaRPr lang="en-US"/>
            </a:p>
          </p:txBody>
        </p:sp>
        <p:sp>
          <p:nvSpPr>
            <p:cNvPr id="182" name="Freeform 181"/>
            <p:cNvSpPr>
              <a:spLocks/>
            </p:cNvSpPr>
            <p:nvPr/>
          </p:nvSpPr>
          <p:spPr bwMode="auto">
            <a:xfrm>
              <a:off x="3054350" y="5623486"/>
              <a:ext cx="336550" cy="69617"/>
            </a:xfrm>
            <a:custGeom>
              <a:avLst/>
              <a:gdLst>
                <a:gd name="T0" fmla="*/ 0 w 251"/>
                <a:gd name="T1" fmla="*/ 0 h 63"/>
                <a:gd name="T2" fmla="*/ 2147483647 w 251"/>
                <a:gd name="T3" fmla="*/ 0 h 63"/>
                <a:gd name="T4" fmla="*/ 2147483647 w 251"/>
                <a:gd name="T5" fmla="*/ 2147483647 h 63"/>
                <a:gd name="T6" fmla="*/ 2147483647 w 251"/>
                <a:gd name="T7" fmla="*/ 2147483647 h 63"/>
                <a:gd name="T8" fmla="*/ 0 w 251"/>
                <a:gd name="T9" fmla="*/ 0 h 63"/>
                <a:gd name="T10" fmla="*/ 0 60000 65536"/>
                <a:gd name="T11" fmla="*/ 0 60000 65536"/>
                <a:gd name="T12" fmla="*/ 0 60000 65536"/>
                <a:gd name="T13" fmla="*/ 0 60000 65536"/>
                <a:gd name="T14" fmla="*/ 0 60000 65536"/>
                <a:gd name="T15" fmla="*/ 0 w 251"/>
                <a:gd name="T16" fmla="*/ 0 h 63"/>
                <a:gd name="T17" fmla="*/ 251 w 251"/>
                <a:gd name="T18" fmla="*/ 63 h 63"/>
              </a:gdLst>
              <a:ahLst/>
              <a:cxnLst>
                <a:cxn ang="T10">
                  <a:pos x="T0" y="T1"/>
                </a:cxn>
                <a:cxn ang="T11">
                  <a:pos x="T2" y="T3"/>
                </a:cxn>
                <a:cxn ang="T12">
                  <a:pos x="T4" y="T5"/>
                </a:cxn>
                <a:cxn ang="T13">
                  <a:pos x="T6" y="T7"/>
                </a:cxn>
                <a:cxn ang="T14">
                  <a:pos x="T8" y="T9"/>
                </a:cxn>
              </a:cxnLst>
              <a:rect l="T15" t="T16" r="T17" b="T18"/>
              <a:pathLst>
                <a:path w="251" h="63">
                  <a:moveTo>
                    <a:pt x="0" y="0"/>
                  </a:moveTo>
                  <a:lnTo>
                    <a:pt x="251" y="0"/>
                  </a:lnTo>
                  <a:lnTo>
                    <a:pt x="220" y="63"/>
                  </a:lnTo>
                  <a:lnTo>
                    <a:pt x="31" y="63"/>
                  </a:lnTo>
                  <a:lnTo>
                    <a:pt x="0" y="0"/>
                  </a:lnTo>
                </a:path>
              </a:pathLst>
            </a:custGeom>
            <a:noFill/>
            <a:ln w="11113">
              <a:solidFill>
                <a:srgbClr val="000000"/>
              </a:solidFill>
              <a:round/>
              <a:headEnd/>
              <a:tailEnd/>
            </a:ln>
          </p:spPr>
          <p:txBody>
            <a:bodyPr/>
            <a:lstStyle/>
            <a:p>
              <a:endParaRPr lang="en-US"/>
            </a:p>
          </p:txBody>
        </p:sp>
        <p:sp>
          <p:nvSpPr>
            <p:cNvPr id="183" name="Rectangle 182"/>
            <p:cNvSpPr>
              <a:spLocks noChangeArrowheads="1"/>
            </p:cNvSpPr>
            <p:nvPr/>
          </p:nvSpPr>
          <p:spPr bwMode="auto">
            <a:xfrm>
              <a:off x="3517900" y="5651069"/>
              <a:ext cx="227013"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WDSEL</a:t>
              </a:r>
              <a:endParaRPr lang="en-US" b="0"/>
            </a:p>
          </p:txBody>
        </p:sp>
        <p:sp>
          <p:nvSpPr>
            <p:cNvPr id="184" name="Line 183"/>
            <p:cNvSpPr>
              <a:spLocks noChangeShapeType="1"/>
            </p:cNvSpPr>
            <p:nvPr/>
          </p:nvSpPr>
          <p:spPr bwMode="auto">
            <a:xfrm>
              <a:off x="3368675" y="5658951"/>
              <a:ext cx="103188" cy="0"/>
            </a:xfrm>
            <a:prstGeom prst="line">
              <a:avLst/>
            </a:prstGeom>
            <a:noFill/>
            <a:ln w="4763">
              <a:solidFill>
                <a:srgbClr val="000000"/>
              </a:solidFill>
              <a:round/>
              <a:headEnd/>
              <a:tailEnd/>
            </a:ln>
          </p:spPr>
          <p:txBody>
            <a:bodyPr/>
            <a:lstStyle/>
            <a:p>
              <a:endParaRPr lang="en-US"/>
            </a:p>
          </p:txBody>
        </p:sp>
        <p:sp>
          <p:nvSpPr>
            <p:cNvPr id="185" name="Freeform 184"/>
            <p:cNvSpPr>
              <a:spLocks/>
            </p:cNvSpPr>
            <p:nvPr/>
          </p:nvSpPr>
          <p:spPr bwMode="auto">
            <a:xfrm>
              <a:off x="3368675" y="5643188"/>
              <a:ext cx="50800" cy="30212"/>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close/>
                </a:path>
              </a:pathLst>
            </a:custGeom>
            <a:solidFill>
              <a:srgbClr val="000000"/>
            </a:solidFill>
            <a:ln w="9525">
              <a:noFill/>
              <a:round/>
              <a:headEnd/>
              <a:tailEnd/>
            </a:ln>
          </p:spPr>
          <p:txBody>
            <a:bodyPr/>
            <a:lstStyle/>
            <a:p>
              <a:endParaRPr lang="en-US"/>
            </a:p>
          </p:txBody>
        </p:sp>
        <p:sp>
          <p:nvSpPr>
            <p:cNvPr id="186" name="Freeform 185"/>
            <p:cNvSpPr>
              <a:spLocks/>
            </p:cNvSpPr>
            <p:nvPr/>
          </p:nvSpPr>
          <p:spPr bwMode="auto">
            <a:xfrm>
              <a:off x="3368675" y="5643188"/>
              <a:ext cx="50800" cy="30212"/>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path>
              </a:pathLst>
            </a:custGeom>
            <a:noFill/>
            <a:ln w="4763">
              <a:solidFill>
                <a:srgbClr val="000000"/>
              </a:solidFill>
              <a:round/>
              <a:headEnd/>
              <a:tailEnd/>
            </a:ln>
          </p:spPr>
          <p:txBody>
            <a:bodyPr/>
            <a:lstStyle/>
            <a:p>
              <a:endParaRPr lang="en-US"/>
            </a:p>
          </p:txBody>
        </p:sp>
        <p:sp>
          <p:nvSpPr>
            <p:cNvPr id="188" name="Line 187"/>
            <p:cNvSpPr>
              <a:spLocks noChangeShapeType="1"/>
            </p:cNvSpPr>
            <p:nvPr/>
          </p:nvSpPr>
          <p:spPr bwMode="auto">
            <a:xfrm flipV="1">
              <a:off x="3227388" y="5693103"/>
              <a:ext cx="1587" cy="256141"/>
            </a:xfrm>
            <a:prstGeom prst="line">
              <a:avLst/>
            </a:prstGeom>
            <a:noFill/>
            <a:ln w="4763">
              <a:solidFill>
                <a:srgbClr val="000000"/>
              </a:solidFill>
              <a:round/>
              <a:headEnd/>
              <a:tailEnd/>
            </a:ln>
          </p:spPr>
          <p:txBody>
            <a:bodyPr/>
            <a:lstStyle/>
            <a:p>
              <a:endParaRPr lang="en-US"/>
            </a:p>
          </p:txBody>
        </p:sp>
        <p:sp>
          <p:nvSpPr>
            <p:cNvPr id="189" name="Freeform 188"/>
            <p:cNvSpPr>
              <a:spLocks/>
            </p:cNvSpPr>
            <p:nvPr/>
          </p:nvSpPr>
          <p:spPr bwMode="auto">
            <a:xfrm>
              <a:off x="3208338" y="5907210"/>
              <a:ext cx="38100" cy="42033"/>
            </a:xfrm>
            <a:custGeom>
              <a:avLst/>
              <a:gdLst>
                <a:gd name="T0" fmla="*/ 2147483647 w 28"/>
                <a:gd name="T1" fmla="*/ 2147483647 h 38"/>
                <a:gd name="T2" fmla="*/ 2147483647 w 28"/>
                <a:gd name="T3" fmla="*/ 0 h 38"/>
                <a:gd name="T4" fmla="*/ 2147483647 w 28"/>
                <a:gd name="T5" fmla="*/ 0 h 38"/>
                <a:gd name="T6" fmla="*/ 2147483647 w 28"/>
                <a:gd name="T7" fmla="*/ 2147483647 h 38"/>
                <a:gd name="T8" fmla="*/ 2147483647 w 28"/>
                <a:gd name="T9" fmla="*/ 2147483647 h 38"/>
                <a:gd name="T10" fmla="*/ 0 w 28"/>
                <a:gd name="T11" fmla="*/ 0 h 38"/>
                <a:gd name="T12" fmla="*/ 0 w 28"/>
                <a:gd name="T13" fmla="*/ 0 h 38"/>
                <a:gd name="T14" fmla="*/ 2147483647 w 28"/>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8"/>
                <a:gd name="T26" fmla="*/ 28 w 28"/>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8">
                  <a:moveTo>
                    <a:pt x="14" y="38"/>
                  </a:moveTo>
                  <a:lnTo>
                    <a:pt x="28" y="0"/>
                  </a:lnTo>
                  <a:lnTo>
                    <a:pt x="14" y="17"/>
                  </a:lnTo>
                  <a:lnTo>
                    <a:pt x="0" y="0"/>
                  </a:lnTo>
                  <a:lnTo>
                    <a:pt x="14" y="38"/>
                  </a:lnTo>
                  <a:close/>
                </a:path>
              </a:pathLst>
            </a:custGeom>
            <a:solidFill>
              <a:srgbClr val="000000"/>
            </a:solidFill>
            <a:ln w="9525">
              <a:noFill/>
              <a:round/>
              <a:headEnd/>
              <a:tailEnd/>
            </a:ln>
          </p:spPr>
          <p:txBody>
            <a:bodyPr/>
            <a:lstStyle/>
            <a:p>
              <a:endParaRPr lang="en-US"/>
            </a:p>
          </p:txBody>
        </p:sp>
        <p:sp>
          <p:nvSpPr>
            <p:cNvPr id="190" name="Freeform 189"/>
            <p:cNvSpPr>
              <a:spLocks/>
            </p:cNvSpPr>
            <p:nvPr/>
          </p:nvSpPr>
          <p:spPr bwMode="auto">
            <a:xfrm>
              <a:off x="3208338" y="5907210"/>
              <a:ext cx="38100" cy="42033"/>
            </a:xfrm>
            <a:custGeom>
              <a:avLst/>
              <a:gdLst>
                <a:gd name="T0" fmla="*/ 2147483647 w 28"/>
                <a:gd name="T1" fmla="*/ 2147483647 h 38"/>
                <a:gd name="T2" fmla="*/ 2147483647 w 28"/>
                <a:gd name="T3" fmla="*/ 0 h 38"/>
                <a:gd name="T4" fmla="*/ 2147483647 w 28"/>
                <a:gd name="T5" fmla="*/ 0 h 38"/>
                <a:gd name="T6" fmla="*/ 2147483647 w 28"/>
                <a:gd name="T7" fmla="*/ 2147483647 h 38"/>
                <a:gd name="T8" fmla="*/ 2147483647 w 28"/>
                <a:gd name="T9" fmla="*/ 2147483647 h 38"/>
                <a:gd name="T10" fmla="*/ 0 w 28"/>
                <a:gd name="T11" fmla="*/ 0 h 38"/>
                <a:gd name="T12" fmla="*/ 0 w 28"/>
                <a:gd name="T13" fmla="*/ 0 h 38"/>
                <a:gd name="T14" fmla="*/ 2147483647 w 28"/>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8"/>
                <a:gd name="T26" fmla="*/ 28 w 28"/>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8">
                  <a:moveTo>
                    <a:pt x="14" y="38"/>
                  </a:moveTo>
                  <a:lnTo>
                    <a:pt x="28" y="0"/>
                  </a:lnTo>
                  <a:lnTo>
                    <a:pt x="14" y="17"/>
                  </a:lnTo>
                  <a:lnTo>
                    <a:pt x="0" y="0"/>
                  </a:lnTo>
                  <a:lnTo>
                    <a:pt x="14" y="38"/>
                  </a:lnTo>
                </a:path>
              </a:pathLst>
            </a:custGeom>
            <a:noFill/>
            <a:ln w="4763">
              <a:solidFill>
                <a:srgbClr val="000000"/>
              </a:solidFill>
              <a:round/>
              <a:headEnd/>
              <a:tailEnd/>
            </a:ln>
          </p:spPr>
          <p:txBody>
            <a:bodyPr/>
            <a:lstStyle/>
            <a:p>
              <a:endParaRPr lang="en-US"/>
            </a:p>
          </p:txBody>
        </p:sp>
        <p:sp>
          <p:nvSpPr>
            <p:cNvPr id="194" name="Freeform 193"/>
            <p:cNvSpPr>
              <a:spLocks/>
            </p:cNvSpPr>
            <p:nvPr/>
          </p:nvSpPr>
          <p:spPr bwMode="auto">
            <a:xfrm>
              <a:off x="825500" y="5023197"/>
              <a:ext cx="2317750" cy="596347"/>
            </a:xfrm>
            <a:custGeom>
              <a:avLst/>
              <a:gdLst>
                <a:gd name="T0" fmla="*/ 2147483647 w 1731"/>
                <a:gd name="T1" fmla="*/ 2147483647 h 539"/>
                <a:gd name="T2" fmla="*/ 2147483647 w 1731"/>
                <a:gd name="T3" fmla="*/ 2147483647 h 539"/>
                <a:gd name="T4" fmla="*/ 0 w 1731"/>
                <a:gd name="T5" fmla="*/ 2147483647 h 539"/>
                <a:gd name="T6" fmla="*/ 0 w 1731"/>
                <a:gd name="T7" fmla="*/ 0 h 539"/>
                <a:gd name="T8" fmla="*/ 0 60000 65536"/>
                <a:gd name="T9" fmla="*/ 0 60000 65536"/>
                <a:gd name="T10" fmla="*/ 0 60000 65536"/>
                <a:gd name="T11" fmla="*/ 0 60000 65536"/>
                <a:gd name="T12" fmla="*/ 0 w 1731"/>
                <a:gd name="T13" fmla="*/ 0 h 539"/>
                <a:gd name="T14" fmla="*/ 1731 w 1731"/>
                <a:gd name="T15" fmla="*/ 539 h 539"/>
              </a:gdLst>
              <a:ahLst/>
              <a:cxnLst>
                <a:cxn ang="T8">
                  <a:pos x="T0" y="T1"/>
                </a:cxn>
                <a:cxn ang="T9">
                  <a:pos x="T2" y="T3"/>
                </a:cxn>
                <a:cxn ang="T10">
                  <a:pos x="T4" y="T5"/>
                </a:cxn>
                <a:cxn ang="T11">
                  <a:pos x="T6" y="T7"/>
                </a:cxn>
              </a:cxnLst>
              <a:rect l="T12" t="T13" r="T14" b="T15"/>
              <a:pathLst>
                <a:path w="1731" h="539">
                  <a:moveTo>
                    <a:pt x="1731" y="539"/>
                  </a:moveTo>
                  <a:lnTo>
                    <a:pt x="1731" y="431"/>
                  </a:lnTo>
                  <a:lnTo>
                    <a:pt x="0" y="427"/>
                  </a:lnTo>
                  <a:lnTo>
                    <a:pt x="0" y="0"/>
                  </a:lnTo>
                </a:path>
              </a:pathLst>
            </a:custGeom>
            <a:noFill/>
            <a:ln w="4763">
              <a:solidFill>
                <a:srgbClr val="000000"/>
              </a:solidFill>
              <a:round/>
              <a:headEnd/>
              <a:tailEnd/>
            </a:ln>
          </p:spPr>
          <p:txBody>
            <a:bodyPr/>
            <a:lstStyle/>
            <a:p>
              <a:endParaRPr lang="en-US"/>
            </a:p>
          </p:txBody>
        </p:sp>
        <p:sp>
          <p:nvSpPr>
            <p:cNvPr id="195" name="Freeform 194"/>
            <p:cNvSpPr>
              <a:spLocks/>
            </p:cNvSpPr>
            <p:nvPr/>
          </p:nvSpPr>
          <p:spPr bwMode="auto">
            <a:xfrm>
              <a:off x="3124200" y="5573571"/>
              <a:ext cx="38100" cy="45973"/>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196" name="Freeform 195"/>
            <p:cNvSpPr>
              <a:spLocks/>
            </p:cNvSpPr>
            <p:nvPr/>
          </p:nvSpPr>
          <p:spPr bwMode="auto">
            <a:xfrm>
              <a:off x="3124200" y="5573571"/>
              <a:ext cx="38100" cy="45973"/>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207" name="Freeform 206"/>
            <p:cNvSpPr>
              <a:spLocks/>
            </p:cNvSpPr>
            <p:nvPr/>
          </p:nvSpPr>
          <p:spPr bwMode="auto">
            <a:xfrm>
              <a:off x="3406775" y="3097548"/>
              <a:ext cx="331788" cy="74872"/>
            </a:xfrm>
            <a:custGeom>
              <a:avLst/>
              <a:gdLst>
                <a:gd name="T0" fmla="*/ 0 w 388"/>
                <a:gd name="T1" fmla="*/ 0 h 63"/>
                <a:gd name="T2" fmla="*/ 2147483647 w 388"/>
                <a:gd name="T3" fmla="*/ 0 h 63"/>
                <a:gd name="T4" fmla="*/ 2147483647 w 388"/>
                <a:gd name="T5" fmla="*/ 2147483647 h 63"/>
                <a:gd name="T6" fmla="*/ 2147483647 w 388"/>
                <a:gd name="T7" fmla="*/ 2147483647 h 63"/>
                <a:gd name="T8" fmla="*/ 0 w 388"/>
                <a:gd name="T9" fmla="*/ 0 h 63"/>
                <a:gd name="T10" fmla="*/ 0 60000 65536"/>
                <a:gd name="T11" fmla="*/ 0 60000 65536"/>
                <a:gd name="T12" fmla="*/ 0 60000 65536"/>
                <a:gd name="T13" fmla="*/ 0 60000 65536"/>
                <a:gd name="T14" fmla="*/ 0 60000 65536"/>
                <a:gd name="T15" fmla="*/ 0 w 388"/>
                <a:gd name="T16" fmla="*/ 0 h 63"/>
                <a:gd name="T17" fmla="*/ 388 w 388"/>
                <a:gd name="T18" fmla="*/ 63 h 63"/>
              </a:gdLst>
              <a:ahLst/>
              <a:cxnLst>
                <a:cxn ang="T10">
                  <a:pos x="T0" y="T1"/>
                </a:cxn>
                <a:cxn ang="T11">
                  <a:pos x="T2" y="T3"/>
                </a:cxn>
                <a:cxn ang="T12">
                  <a:pos x="T4" y="T5"/>
                </a:cxn>
                <a:cxn ang="T13">
                  <a:pos x="T6" y="T7"/>
                </a:cxn>
                <a:cxn ang="T14">
                  <a:pos x="T8" y="T9"/>
                </a:cxn>
              </a:cxnLst>
              <a:rect l="T15" t="T16" r="T17" b="T18"/>
              <a:pathLst>
                <a:path w="388" h="63">
                  <a:moveTo>
                    <a:pt x="0" y="0"/>
                  </a:moveTo>
                  <a:lnTo>
                    <a:pt x="388" y="0"/>
                  </a:lnTo>
                  <a:lnTo>
                    <a:pt x="339" y="63"/>
                  </a:lnTo>
                  <a:lnTo>
                    <a:pt x="49" y="63"/>
                  </a:lnTo>
                  <a:lnTo>
                    <a:pt x="0" y="0"/>
                  </a:lnTo>
                </a:path>
              </a:pathLst>
            </a:custGeom>
            <a:noFill/>
            <a:ln w="11113">
              <a:solidFill>
                <a:srgbClr val="000000"/>
              </a:solidFill>
              <a:round/>
              <a:headEnd/>
              <a:tailEnd/>
            </a:ln>
          </p:spPr>
          <p:txBody>
            <a:bodyPr/>
            <a:lstStyle/>
            <a:p>
              <a:endParaRPr lang="en-US"/>
            </a:p>
          </p:txBody>
        </p:sp>
        <p:sp>
          <p:nvSpPr>
            <p:cNvPr id="222" name="Rectangle 221"/>
            <p:cNvSpPr>
              <a:spLocks noChangeArrowheads="1"/>
            </p:cNvSpPr>
            <p:nvPr/>
          </p:nvSpPr>
          <p:spPr bwMode="auto">
            <a:xfrm>
              <a:off x="3829050" y="3097548"/>
              <a:ext cx="169863"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BSEL</a:t>
              </a:r>
              <a:endParaRPr lang="en-US" b="0"/>
            </a:p>
          </p:txBody>
        </p:sp>
        <p:sp>
          <p:nvSpPr>
            <p:cNvPr id="223" name="Line 222"/>
            <p:cNvSpPr>
              <a:spLocks noChangeShapeType="1"/>
            </p:cNvSpPr>
            <p:nvPr/>
          </p:nvSpPr>
          <p:spPr bwMode="auto">
            <a:xfrm>
              <a:off x="3711575" y="3136954"/>
              <a:ext cx="103188" cy="0"/>
            </a:xfrm>
            <a:prstGeom prst="line">
              <a:avLst/>
            </a:prstGeom>
            <a:noFill/>
            <a:ln w="4763">
              <a:solidFill>
                <a:srgbClr val="000000"/>
              </a:solidFill>
              <a:round/>
              <a:headEnd/>
              <a:tailEnd/>
            </a:ln>
          </p:spPr>
          <p:txBody>
            <a:bodyPr/>
            <a:lstStyle/>
            <a:p>
              <a:endParaRPr lang="en-US"/>
            </a:p>
          </p:txBody>
        </p:sp>
        <p:sp>
          <p:nvSpPr>
            <p:cNvPr id="224" name="Freeform 223"/>
            <p:cNvSpPr>
              <a:spLocks/>
            </p:cNvSpPr>
            <p:nvPr/>
          </p:nvSpPr>
          <p:spPr bwMode="auto">
            <a:xfrm>
              <a:off x="3711575" y="3115937"/>
              <a:ext cx="52388" cy="35466"/>
            </a:xfrm>
            <a:custGeom>
              <a:avLst/>
              <a:gdLst>
                <a:gd name="T0" fmla="*/ 0 w 39"/>
                <a:gd name="T1" fmla="*/ 2147483647 h 32"/>
                <a:gd name="T2" fmla="*/ 2147483647 w 39"/>
                <a:gd name="T3" fmla="*/ 2147483647 h 32"/>
                <a:gd name="T4" fmla="*/ 2147483647 w 39"/>
                <a:gd name="T5" fmla="*/ 2147483647 h 32"/>
                <a:gd name="T6" fmla="*/ 2147483647 w 39"/>
                <a:gd name="T7" fmla="*/ 2147483647 h 32"/>
                <a:gd name="T8" fmla="*/ 2147483647 w 39"/>
                <a:gd name="T9" fmla="*/ 2147483647 h 32"/>
                <a:gd name="T10" fmla="*/ 2147483647 w 39"/>
                <a:gd name="T11" fmla="*/ 0 h 32"/>
                <a:gd name="T12" fmla="*/ 2147483647 w 39"/>
                <a:gd name="T13" fmla="*/ 0 h 32"/>
                <a:gd name="T14" fmla="*/ 0 w 39"/>
                <a:gd name="T15" fmla="*/ 2147483647 h 32"/>
                <a:gd name="T16" fmla="*/ 0 60000 65536"/>
                <a:gd name="T17" fmla="*/ 0 60000 65536"/>
                <a:gd name="T18" fmla="*/ 0 60000 65536"/>
                <a:gd name="T19" fmla="*/ 0 60000 65536"/>
                <a:gd name="T20" fmla="*/ 0 60000 65536"/>
                <a:gd name="T21" fmla="*/ 0 60000 65536"/>
                <a:gd name="T22" fmla="*/ 0 60000 65536"/>
                <a:gd name="T23" fmla="*/ 0 60000 65536"/>
                <a:gd name="T24" fmla="*/ 0 w 39"/>
                <a:gd name="T25" fmla="*/ 0 h 32"/>
                <a:gd name="T26" fmla="*/ 39 w 39"/>
                <a:gd name="T27" fmla="*/ 32 h 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9" h="32">
                  <a:moveTo>
                    <a:pt x="0" y="18"/>
                  </a:moveTo>
                  <a:lnTo>
                    <a:pt x="39" y="32"/>
                  </a:lnTo>
                  <a:lnTo>
                    <a:pt x="18" y="18"/>
                  </a:lnTo>
                  <a:lnTo>
                    <a:pt x="39" y="0"/>
                  </a:lnTo>
                  <a:lnTo>
                    <a:pt x="0" y="18"/>
                  </a:lnTo>
                  <a:close/>
                </a:path>
              </a:pathLst>
            </a:custGeom>
            <a:solidFill>
              <a:srgbClr val="000000"/>
            </a:solidFill>
            <a:ln w="9525">
              <a:noFill/>
              <a:round/>
              <a:headEnd/>
              <a:tailEnd/>
            </a:ln>
          </p:spPr>
          <p:txBody>
            <a:bodyPr/>
            <a:lstStyle/>
            <a:p>
              <a:endParaRPr lang="en-US"/>
            </a:p>
          </p:txBody>
        </p:sp>
        <p:sp>
          <p:nvSpPr>
            <p:cNvPr id="225" name="Freeform 224"/>
            <p:cNvSpPr>
              <a:spLocks/>
            </p:cNvSpPr>
            <p:nvPr/>
          </p:nvSpPr>
          <p:spPr bwMode="auto">
            <a:xfrm>
              <a:off x="3711575" y="3115937"/>
              <a:ext cx="52388" cy="35466"/>
            </a:xfrm>
            <a:custGeom>
              <a:avLst/>
              <a:gdLst>
                <a:gd name="T0" fmla="*/ 0 w 39"/>
                <a:gd name="T1" fmla="*/ 2147483647 h 32"/>
                <a:gd name="T2" fmla="*/ 2147483647 w 39"/>
                <a:gd name="T3" fmla="*/ 2147483647 h 32"/>
                <a:gd name="T4" fmla="*/ 2147483647 w 39"/>
                <a:gd name="T5" fmla="*/ 2147483647 h 32"/>
                <a:gd name="T6" fmla="*/ 2147483647 w 39"/>
                <a:gd name="T7" fmla="*/ 2147483647 h 32"/>
                <a:gd name="T8" fmla="*/ 2147483647 w 39"/>
                <a:gd name="T9" fmla="*/ 2147483647 h 32"/>
                <a:gd name="T10" fmla="*/ 2147483647 w 39"/>
                <a:gd name="T11" fmla="*/ 0 h 32"/>
                <a:gd name="T12" fmla="*/ 2147483647 w 39"/>
                <a:gd name="T13" fmla="*/ 0 h 32"/>
                <a:gd name="T14" fmla="*/ 0 w 39"/>
                <a:gd name="T15" fmla="*/ 2147483647 h 32"/>
                <a:gd name="T16" fmla="*/ 0 60000 65536"/>
                <a:gd name="T17" fmla="*/ 0 60000 65536"/>
                <a:gd name="T18" fmla="*/ 0 60000 65536"/>
                <a:gd name="T19" fmla="*/ 0 60000 65536"/>
                <a:gd name="T20" fmla="*/ 0 60000 65536"/>
                <a:gd name="T21" fmla="*/ 0 60000 65536"/>
                <a:gd name="T22" fmla="*/ 0 60000 65536"/>
                <a:gd name="T23" fmla="*/ 0 60000 65536"/>
                <a:gd name="T24" fmla="*/ 0 w 39"/>
                <a:gd name="T25" fmla="*/ 0 h 32"/>
                <a:gd name="T26" fmla="*/ 39 w 39"/>
                <a:gd name="T27" fmla="*/ 32 h 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9" h="32">
                  <a:moveTo>
                    <a:pt x="0" y="18"/>
                  </a:moveTo>
                  <a:lnTo>
                    <a:pt x="39" y="32"/>
                  </a:lnTo>
                  <a:lnTo>
                    <a:pt x="18" y="18"/>
                  </a:lnTo>
                  <a:lnTo>
                    <a:pt x="39" y="0"/>
                  </a:lnTo>
                  <a:lnTo>
                    <a:pt x="0" y="18"/>
                  </a:lnTo>
                </a:path>
              </a:pathLst>
            </a:custGeom>
            <a:noFill/>
            <a:ln w="4763">
              <a:solidFill>
                <a:srgbClr val="000000"/>
              </a:solidFill>
              <a:round/>
              <a:headEnd/>
              <a:tailEnd/>
            </a:ln>
          </p:spPr>
          <p:txBody>
            <a:bodyPr/>
            <a:lstStyle/>
            <a:p>
              <a:endParaRPr lang="en-US"/>
            </a:p>
          </p:txBody>
        </p:sp>
        <p:sp>
          <p:nvSpPr>
            <p:cNvPr id="266" name="Line 265"/>
            <p:cNvSpPr>
              <a:spLocks noChangeShapeType="1"/>
            </p:cNvSpPr>
            <p:nvPr/>
          </p:nvSpPr>
          <p:spPr bwMode="auto">
            <a:xfrm flipH="1">
              <a:off x="3692523" y="2719248"/>
              <a:ext cx="3176" cy="373046"/>
            </a:xfrm>
            <a:prstGeom prst="line">
              <a:avLst/>
            </a:prstGeom>
            <a:noFill/>
            <a:ln w="4763">
              <a:solidFill>
                <a:srgbClr val="000000"/>
              </a:solidFill>
              <a:round/>
              <a:headEnd/>
              <a:tailEnd/>
            </a:ln>
          </p:spPr>
          <p:txBody>
            <a:bodyPr/>
            <a:lstStyle/>
            <a:p>
              <a:endParaRPr lang="en-US"/>
            </a:p>
          </p:txBody>
        </p:sp>
        <p:sp>
          <p:nvSpPr>
            <p:cNvPr id="267" name="Freeform 266"/>
            <p:cNvSpPr>
              <a:spLocks/>
            </p:cNvSpPr>
            <p:nvPr/>
          </p:nvSpPr>
          <p:spPr bwMode="auto">
            <a:xfrm>
              <a:off x="3675063" y="3055514"/>
              <a:ext cx="38100" cy="47287"/>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272" name="Line 271"/>
            <p:cNvSpPr>
              <a:spLocks noChangeShapeType="1"/>
            </p:cNvSpPr>
            <p:nvPr/>
          </p:nvSpPr>
          <p:spPr bwMode="auto">
            <a:xfrm flipV="1">
              <a:off x="2849562" y="3171825"/>
              <a:ext cx="1587" cy="332920"/>
            </a:xfrm>
            <a:prstGeom prst="line">
              <a:avLst/>
            </a:prstGeom>
            <a:noFill/>
            <a:ln w="4763">
              <a:solidFill>
                <a:srgbClr val="000000"/>
              </a:solidFill>
              <a:round/>
              <a:headEnd/>
              <a:tailEnd/>
            </a:ln>
          </p:spPr>
          <p:txBody>
            <a:bodyPr/>
            <a:lstStyle/>
            <a:p>
              <a:endParaRPr lang="en-US"/>
            </a:p>
          </p:txBody>
        </p:sp>
        <p:sp>
          <p:nvSpPr>
            <p:cNvPr id="273" name="Freeform 272"/>
            <p:cNvSpPr>
              <a:spLocks/>
            </p:cNvSpPr>
            <p:nvPr/>
          </p:nvSpPr>
          <p:spPr bwMode="auto">
            <a:xfrm>
              <a:off x="2830513" y="3461399"/>
              <a:ext cx="36512" cy="43346"/>
            </a:xfrm>
            <a:custGeom>
              <a:avLst/>
              <a:gdLst>
                <a:gd name="T0" fmla="*/ 2147483647 w 28"/>
                <a:gd name="T1" fmla="*/ 2147483647 h 39"/>
                <a:gd name="T2" fmla="*/ 2147483647 w 28"/>
                <a:gd name="T3" fmla="*/ 0 h 39"/>
                <a:gd name="T4" fmla="*/ 2147483647 w 28"/>
                <a:gd name="T5" fmla="*/ 0 h 39"/>
                <a:gd name="T6" fmla="*/ 2147483647 w 28"/>
                <a:gd name="T7" fmla="*/ 2147483647 h 39"/>
                <a:gd name="T8" fmla="*/ 2147483647 w 28"/>
                <a:gd name="T9" fmla="*/ 2147483647 h 39"/>
                <a:gd name="T10" fmla="*/ 0 w 28"/>
                <a:gd name="T11" fmla="*/ 0 h 39"/>
                <a:gd name="T12" fmla="*/ 0 w 28"/>
                <a:gd name="T13" fmla="*/ 0 h 39"/>
                <a:gd name="T14" fmla="*/ 2147483647 w 28"/>
                <a:gd name="T15" fmla="*/ 2147483647 h 39"/>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9"/>
                <a:gd name="T26" fmla="*/ 28 w 28"/>
                <a:gd name="T27" fmla="*/ 39 h 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9">
                  <a:moveTo>
                    <a:pt x="14" y="39"/>
                  </a:moveTo>
                  <a:lnTo>
                    <a:pt x="28" y="0"/>
                  </a:lnTo>
                  <a:lnTo>
                    <a:pt x="14" y="18"/>
                  </a:lnTo>
                  <a:lnTo>
                    <a:pt x="0" y="0"/>
                  </a:lnTo>
                  <a:lnTo>
                    <a:pt x="14" y="39"/>
                  </a:lnTo>
                  <a:close/>
                </a:path>
              </a:pathLst>
            </a:custGeom>
            <a:solidFill>
              <a:srgbClr val="000000"/>
            </a:solidFill>
            <a:ln w="9525">
              <a:noFill/>
              <a:round/>
              <a:headEnd/>
              <a:tailEnd/>
            </a:ln>
          </p:spPr>
          <p:txBody>
            <a:bodyPr/>
            <a:lstStyle/>
            <a:p>
              <a:endParaRPr lang="en-US"/>
            </a:p>
          </p:txBody>
        </p:sp>
        <p:sp>
          <p:nvSpPr>
            <p:cNvPr id="274" name="Freeform 273"/>
            <p:cNvSpPr>
              <a:spLocks/>
            </p:cNvSpPr>
            <p:nvPr/>
          </p:nvSpPr>
          <p:spPr bwMode="auto">
            <a:xfrm>
              <a:off x="2830513" y="3461399"/>
              <a:ext cx="36512" cy="43346"/>
            </a:xfrm>
            <a:custGeom>
              <a:avLst/>
              <a:gdLst>
                <a:gd name="T0" fmla="*/ 2147483647 w 28"/>
                <a:gd name="T1" fmla="*/ 2147483647 h 39"/>
                <a:gd name="T2" fmla="*/ 2147483647 w 28"/>
                <a:gd name="T3" fmla="*/ 0 h 39"/>
                <a:gd name="T4" fmla="*/ 2147483647 w 28"/>
                <a:gd name="T5" fmla="*/ 0 h 39"/>
                <a:gd name="T6" fmla="*/ 2147483647 w 28"/>
                <a:gd name="T7" fmla="*/ 2147483647 h 39"/>
                <a:gd name="T8" fmla="*/ 2147483647 w 28"/>
                <a:gd name="T9" fmla="*/ 2147483647 h 39"/>
                <a:gd name="T10" fmla="*/ 0 w 28"/>
                <a:gd name="T11" fmla="*/ 0 h 39"/>
                <a:gd name="T12" fmla="*/ 0 w 28"/>
                <a:gd name="T13" fmla="*/ 0 h 39"/>
                <a:gd name="T14" fmla="*/ 2147483647 w 28"/>
                <a:gd name="T15" fmla="*/ 2147483647 h 39"/>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9"/>
                <a:gd name="T26" fmla="*/ 28 w 28"/>
                <a:gd name="T27" fmla="*/ 39 h 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9">
                  <a:moveTo>
                    <a:pt x="14" y="39"/>
                  </a:moveTo>
                  <a:lnTo>
                    <a:pt x="28" y="0"/>
                  </a:lnTo>
                  <a:lnTo>
                    <a:pt x="14" y="18"/>
                  </a:lnTo>
                  <a:lnTo>
                    <a:pt x="0" y="0"/>
                  </a:lnTo>
                  <a:lnTo>
                    <a:pt x="14" y="39"/>
                  </a:lnTo>
                </a:path>
              </a:pathLst>
            </a:custGeom>
            <a:noFill/>
            <a:ln w="4763">
              <a:solidFill>
                <a:srgbClr val="000000"/>
              </a:solidFill>
              <a:round/>
              <a:headEnd/>
              <a:tailEnd/>
            </a:ln>
          </p:spPr>
          <p:txBody>
            <a:bodyPr/>
            <a:lstStyle/>
            <a:p>
              <a:endParaRPr lang="en-US"/>
            </a:p>
          </p:txBody>
        </p:sp>
        <p:sp>
          <p:nvSpPr>
            <p:cNvPr id="275" name="Line 274"/>
            <p:cNvSpPr>
              <a:spLocks noChangeShapeType="1"/>
            </p:cNvSpPr>
            <p:nvPr/>
          </p:nvSpPr>
          <p:spPr bwMode="auto">
            <a:xfrm flipV="1">
              <a:off x="3606800" y="3175000"/>
              <a:ext cx="0" cy="329745"/>
            </a:xfrm>
            <a:prstGeom prst="line">
              <a:avLst/>
            </a:prstGeom>
            <a:noFill/>
            <a:ln w="4763">
              <a:solidFill>
                <a:srgbClr val="000000"/>
              </a:solidFill>
              <a:round/>
              <a:headEnd/>
              <a:tailEnd/>
            </a:ln>
          </p:spPr>
          <p:txBody>
            <a:bodyPr/>
            <a:lstStyle/>
            <a:p>
              <a:endParaRPr lang="en-US"/>
            </a:p>
          </p:txBody>
        </p:sp>
        <p:sp>
          <p:nvSpPr>
            <p:cNvPr id="276" name="Freeform 275"/>
            <p:cNvSpPr>
              <a:spLocks/>
            </p:cNvSpPr>
            <p:nvPr/>
          </p:nvSpPr>
          <p:spPr bwMode="auto">
            <a:xfrm>
              <a:off x="3587750" y="3461399"/>
              <a:ext cx="38100" cy="43346"/>
            </a:xfrm>
            <a:custGeom>
              <a:avLst/>
              <a:gdLst>
                <a:gd name="T0" fmla="*/ 2147483647 w 28"/>
                <a:gd name="T1" fmla="*/ 2147483647 h 39"/>
                <a:gd name="T2" fmla="*/ 2147483647 w 28"/>
                <a:gd name="T3" fmla="*/ 0 h 39"/>
                <a:gd name="T4" fmla="*/ 2147483647 w 28"/>
                <a:gd name="T5" fmla="*/ 0 h 39"/>
                <a:gd name="T6" fmla="*/ 2147483647 w 28"/>
                <a:gd name="T7" fmla="*/ 2147483647 h 39"/>
                <a:gd name="T8" fmla="*/ 2147483647 w 28"/>
                <a:gd name="T9" fmla="*/ 2147483647 h 39"/>
                <a:gd name="T10" fmla="*/ 0 w 28"/>
                <a:gd name="T11" fmla="*/ 0 h 39"/>
                <a:gd name="T12" fmla="*/ 0 w 28"/>
                <a:gd name="T13" fmla="*/ 0 h 39"/>
                <a:gd name="T14" fmla="*/ 2147483647 w 28"/>
                <a:gd name="T15" fmla="*/ 2147483647 h 39"/>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9"/>
                <a:gd name="T26" fmla="*/ 28 w 28"/>
                <a:gd name="T27" fmla="*/ 39 h 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9">
                  <a:moveTo>
                    <a:pt x="14" y="39"/>
                  </a:moveTo>
                  <a:lnTo>
                    <a:pt x="28" y="0"/>
                  </a:lnTo>
                  <a:lnTo>
                    <a:pt x="14" y="18"/>
                  </a:lnTo>
                  <a:lnTo>
                    <a:pt x="0" y="0"/>
                  </a:lnTo>
                  <a:lnTo>
                    <a:pt x="14" y="39"/>
                  </a:lnTo>
                  <a:close/>
                </a:path>
              </a:pathLst>
            </a:custGeom>
            <a:solidFill>
              <a:srgbClr val="000000"/>
            </a:solidFill>
            <a:ln w="9525">
              <a:noFill/>
              <a:round/>
              <a:headEnd/>
              <a:tailEnd/>
            </a:ln>
          </p:spPr>
          <p:txBody>
            <a:bodyPr/>
            <a:lstStyle/>
            <a:p>
              <a:endParaRPr lang="en-US"/>
            </a:p>
          </p:txBody>
        </p:sp>
        <p:sp>
          <p:nvSpPr>
            <p:cNvPr id="277" name="Freeform 276"/>
            <p:cNvSpPr>
              <a:spLocks/>
            </p:cNvSpPr>
            <p:nvPr/>
          </p:nvSpPr>
          <p:spPr bwMode="auto">
            <a:xfrm>
              <a:off x="3587750" y="3461399"/>
              <a:ext cx="38100" cy="43346"/>
            </a:xfrm>
            <a:custGeom>
              <a:avLst/>
              <a:gdLst>
                <a:gd name="T0" fmla="*/ 2147483647 w 28"/>
                <a:gd name="T1" fmla="*/ 2147483647 h 39"/>
                <a:gd name="T2" fmla="*/ 2147483647 w 28"/>
                <a:gd name="T3" fmla="*/ 0 h 39"/>
                <a:gd name="T4" fmla="*/ 2147483647 w 28"/>
                <a:gd name="T5" fmla="*/ 0 h 39"/>
                <a:gd name="T6" fmla="*/ 2147483647 w 28"/>
                <a:gd name="T7" fmla="*/ 2147483647 h 39"/>
                <a:gd name="T8" fmla="*/ 2147483647 w 28"/>
                <a:gd name="T9" fmla="*/ 2147483647 h 39"/>
                <a:gd name="T10" fmla="*/ 0 w 28"/>
                <a:gd name="T11" fmla="*/ 0 h 39"/>
                <a:gd name="T12" fmla="*/ 0 w 28"/>
                <a:gd name="T13" fmla="*/ 0 h 39"/>
                <a:gd name="T14" fmla="*/ 2147483647 w 28"/>
                <a:gd name="T15" fmla="*/ 2147483647 h 39"/>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9"/>
                <a:gd name="T26" fmla="*/ 28 w 28"/>
                <a:gd name="T27" fmla="*/ 39 h 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9">
                  <a:moveTo>
                    <a:pt x="14" y="39"/>
                  </a:moveTo>
                  <a:lnTo>
                    <a:pt x="28" y="0"/>
                  </a:lnTo>
                  <a:lnTo>
                    <a:pt x="14" y="18"/>
                  </a:lnTo>
                  <a:lnTo>
                    <a:pt x="0" y="0"/>
                  </a:lnTo>
                  <a:lnTo>
                    <a:pt x="14" y="39"/>
                  </a:lnTo>
                </a:path>
              </a:pathLst>
            </a:custGeom>
            <a:noFill/>
            <a:ln w="4763">
              <a:solidFill>
                <a:srgbClr val="000000"/>
              </a:solidFill>
              <a:round/>
              <a:headEnd/>
              <a:tailEnd/>
            </a:ln>
          </p:spPr>
          <p:txBody>
            <a:bodyPr/>
            <a:lstStyle/>
            <a:p>
              <a:endParaRPr lang="en-US"/>
            </a:p>
          </p:txBody>
        </p:sp>
        <p:sp>
          <p:nvSpPr>
            <p:cNvPr id="282" name="Freeform 281"/>
            <p:cNvSpPr>
              <a:spLocks/>
            </p:cNvSpPr>
            <p:nvPr/>
          </p:nvSpPr>
          <p:spPr bwMode="auto">
            <a:xfrm>
              <a:off x="4324350" y="4369820"/>
              <a:ext cx="38100" cy="45973"/>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283" name="Freeform 282"/>
            <p:cNvSpPr>
              <a:spLocks/>
            </p:cNvSpPr>
            <p:nvPr/>
          </p:nvSpPr>
          <p:spPr bwMode="auto">
            <a:xfrm>
              <a:off x="3227388" y="4210116"/>
              <a:ext cx="758825" cy="278470"/>
            </a:xfrm>
            <a:custGeom>
              <a:avLst/>
              <a:gdLst>
                <a:gd name="T0" fmla="*/ 2147483647 w 567"/>
                <a:gd name="T1" fmla="*/ 2147483647 h 252"/>
                <a:gd name="T2" fmla="*/ 0 w 567"/>
                <a:gd name="T3" fmla="*/ 2147483647 h 252"/>
                <a:gd name="T4" fmla="*/ 0 w 567"/>
                <a:gd name="T5" fmla="*/ 0 h 252"/>
                <a:gd name="T6" fmla="*/ 0 w 567"/>
                <a:gd name="T7" fmla="*/ 0 h 252"/>
                <a:gd name="T8" fmla="*/ 0 60000 65536"/>
                <a:gd name="T9" fmla="*/ 0 60000 65536"/>
                <a:gd name="T10" fmla="*/ 0 60000 65536"/>
                <a:gd name="T11" fmla="*/ 0 60000 65536"/>
                <a:gd name="T12" fmla="*/ 0 w 567"/>
                <a:gd name="T13" fmla="*/ 0 h 252"/>
                <a:gd name="T14" fmla="*/ 567 w 567"/>
                <a:gd name="T15" fmla="*/ 252 h 252"/>
              </a:gdLst>
              <a:ahLst/>
              <a:cxnLst>
                <a:cxn ang="T8">
                  <a:pos x="T0" y="T1"/>
                </a:cxn>
                <a:cxn ang="T9">
                  <a:pos x="T2" y="T3"/>
                </a:cxn>
                <a:cxn ang="T10">
                  <a:pos x="T4" y="T5"/>
                </a:cxn>
                <a:cxn ang="T11">
                  <a:pos x="T6" y="T7"/>
                </a:cxn>
              </a:cxnLst>
              <a:rect l="T12" t="T13" r="T14" b="T15"/>
              <a:pathLst>
                <a:path w="567" h="252">
                  <a:moveTo>
                    <a:pt x="567" y="252"/>
                  </a:moveTo>
                  <a:lnTo>
                    <a:pt x="0" y="252"/>
                  </a:lnTo>
                  <a:lnTo>
                    <a:pt x="0" y="0"/>
                  </a:lnTo>
                </a:path>
              </a:pathLst>
            </a:custGeom>
            <a:noFill/>
            <a:ln w="4763">
              <a:solidFill>
                <a:srgbClr val="000000"/>
              </a:solidFill>
              <a:round/>
              <a:headEnd/>
              <a:tailEnd/>
            </a:ln>
          </p:spPr>
          <p:txBody>
            <a:bodyPr/>
            <a:lstStyle/>
            <a:p>
              <a:endParaRPr lang="en-US"/>
            </a:p>
          </p:txBody>
        </p:sp>
        <p:sp>
          <p:nvSpPr>
            <p:cNvPr id="284" name="Freeform 283"/>
            <p:cNvSpPr>
              <a:spLocks/>
            </p:cNvSpPr>
            <p:nvPr/>
          </p:nvSpPr>
          <p:spPr bwMode="auto">
            <a:xfrm>
              <a:off x="3930650" y="4472824"/>
              <a:ext cx="55563" cy="31525"/>
            </a:xfrm>
            <a:custGeom>
              <a:avLst/>
              <a:gdLst>
                <a:gd name="T0" fmla="*/ 2147483647 w 42"/>
                <a:gd name="T1" fmla="*/ 2147483647 h 28"/>
                <a:gd name="T2" fmla="*/ 0 w 42"/>
                <a:gd name="T3" fmla="*/ 0 h 28"/>
                <a:gd name="T4" fmla="*/ 0 w 42"/>
                <a:gd name="T5" fmla="*/ 0 h 28"/>
                <a:gd name="T6" fmla="*/ 2147483647 w 42"/>
                <a:gd name="T7" fmla="*/ 2147483647 h 28"/>
                <a:gd name="T8" fmla="*/ 2147483647 w 42"/>
                <a:gd name="T9" fmla="*/ 2147483647 h 28"/>
                <a:gd name="T10" fmla="*/ 0 w 42"/>
                <a:gd name="T11" fmla="*/ 2147483647 h 28"/>
                <a:gd name="T12" fmla="*/ 0 w 42"/>
                <a:gd name="T13" fmla="*/ 2147483647 h 28"/>
                <a:gd name="T14" fmla="*/ 2147483647 w 42"/>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28"/>
                <a:gd name="T26" fmla="*/ 42 w 42"/>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28">
                  <a:moveTo>
                    <a:pt x="42" y="14"/>
                  </a:moveTo>
                  <a:lnTo>
                    <a:pt x="0" y="0"/>
                  </a:lnTo>
                  <a:lnTo>
                    <a:pt x="21" y="14"/>
                  </a:lnTo>
                  <a:lnTo>
                    <a:pt x="0" y="28"/>
                  </a:lnTo>
                  <a:lnTo>
                    <a:pt x="42" y="14"/>
                  </a:lnTo>
                  <a:close/>
                </a:path>
              </a:pathLst>
            </a:custGeom>
            <a:solidFill>
              <a:srgbClr val="000000"/>
            </a:solidFill>
            <a:ln w="9525">
              <a:noFill/>
              <a:round/>
              <a:headEnd/>
              <a:tailEnd/>
            </a:ln>
          </p:spPr>
          <p:txBody>
            <a:bodyPr/>
            <a:lstStyle/>
            <a:p>
              <a:endParaRPr lang="en-US"/>
            </a:p>
          </p:txBody>
        </p:sp>
        <p:sp>
          <p:nvSpPr>
            <p:cNvPr id="285" name="Freeform 284"/>
            <p:cNvSpPr>
              <a:spLocks/>
            </p:cNvSpPr>
            <p:nvPr/>
          </p:nvSpPr>
          <p:spPr bwMode="auto">
            <a:xfrm>
              <a:off x="3930650" y="4472824"/>
              <a:ext cx="55563" cy="31525"/>
            </a:xfrm>
            <a:custGeom>
              <a:avLst/>
              <a:gdLst>
                <a:gd name="T0" fmla="*/ 2147483647 w 42"/>
                <a:gd name="T1" fmla="*/ 2147483647 h 28"/>
                <a:gd name="T2" fmla="*/ 0 w 42"/>
                <a:gd name="T3" fmla="*/ 0 h 28"/>
                <a:gd name="T4" fmla="*/ 0 w 42"/>
                <a:gd name="T5" fmla="*/ 0 h 28"/>
                <a:gd name="T6" fmla="*/ 2147483647 w 42"/>
                <a:gd name="T7" fmla="*/ 2147483647 h 28"/>
                <a:gd name="T8" fmla="*/ 2147483647 w 42"/>
                <a:gd name="T9" fmla="*/ 2147483647 h 28"/>
                <a:gd name="T10" fmla="*/ 0 w 42"/>
                <a:gd name="T11" fmla="*/ 2147483647 h 28"/>
                <a:gd name="T12" fmla="*/ 0 w 42"/>
                <a:gd name="T13" fmla="*/ 2147483647 h 28"/>
                <a:gd name="T14" fmla="*/ 2147483647 w 42"/>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28"/>
                <a:gd name="T26" fmla="*/ 42 w 42"/>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28">
                  <a:moveTo>
                    <a:pt x="42" y="14"/>
                  </a:moveTo>
                  <a:lnTo>
                    <a:pt x="0" y="0"/>
                  </a:lnTo>
                  <a:lnTo>
                    <a:pt x="21" y="14"/>
                  </a:lnTo>
                  <a:lnTo>
                    <a:pt x="0" y="28"/>
                  </a:lnTo>
                  <a:lnTo>
                    <a:pt x="42" y="14"/>
                  </a:lnTo>
                </a:path>
              </a:pathLst>
            </a:custGeom>
            <a:noFill/>
            <a:ln w="4763">
              <a:solidFill>
                <a:srgbClr val="000000"/>
              </a:solidFill>
              <a:round/>
              <a:headEnd/>
              <a:tailEnd/>
            </a:ln>
          </p:spPr>
          <p:txBody>
            <a:bodyPr/>
            <a:lstStyle/>
            <a:p>
              <a:endParaRPr lang="en-US"/>
            </a:p>
          </p:txBody>
        </p:sp>
        <p:sp>
          <p:nvSpPr>
            <p:cNvPr id="296" name="Line 295"/>
            <p:cNvSpPr>
              <a:spLocks noChangeShapeType="1"/>
            </p:cNvSpPr>
            <p:nvPr/>
          </p:nvSpPr>
          <p:spPr bwMode="auto">
            <a:xfrm>
              <a:off x="3225800" y="3781425"/>
              <a:ext cx="0" cy="1838119"/>
            </a:xfrm>
            <a:prstGeom prst="line">
              <a:avLst/>
            </a:prstGeom>
            <a:noFill/>
            <a:ln w="4763">
              <a:solidFill>
                <a:srgbClr val="000000"/>
              </a:solidFill>
              <a:round/>
              <a:headEnd/>
              <a:tailEnd/>
            </a:ln>
          </p:spPr>
          <p:txBody>
            <a:bodyPr/>
            <a:lstStyle/>
            <a:p>
              <a:endParaRPr lang="en-US"/>
            </a:p>
          </p:txBody>
        </p:sp>
        <p:sp>
          <p:nvSpPr>
            <p:cNvPr id="297" name="Freeform 296"/>
            <p:cNvSpPr>
              <a:spLocks/>
            </p:cNvSpPr>
            <p:nvPr/>
          </p:nvSpPr>
          <p:spPr bwMode="auto">
            <a:xfrm>
              <a:off x="3208338" y="5576198"/>
              <a:ext cx="38100" cy="43346"/>
            </a:xfrm>
            <a:custGeom>
              <a:avLst/>
              <a:gdLst>
                <a:gd name="T0" fmla="*/ 2147483647 w 28"/>
                <a:gd name="T1" fmla="*/ 2147483647 h 39"/>
                <a:gd name="T2" fmla="*/ 2147483647 w 28"/>
                <a:gd name="T3" fmla="*/ 0 h 39"/>
                <a:gd name="T4" fmla="*/ 2147483647 w 28"/>
                <a:gd name="T5" fmla="*/ 0 h 39"/>
                <a:gd name="T6" fmla="*/ 2147483647 w 28"/>
                <a:gd name="T7" fmla="*/ 2147483647 h 39"/>
                <a:gd name="T8" fmla="*/ 2147483647 w 28"/>
                <a:gd name="T9" fmla="*/ 2147483647 h 39"/>
                <a:gd name="T10" fmla="*/ 0 w 28"/>
                <a:gd name="T11" fmla="*/ 0 h 39"/>
                <a:gd name="T12" fmla="*/ 0 w 28"/>
                <a:gd name="T13" fmla="*/ 0 h 39"/>
                <a:gd name="T14" fmla="*/ 2147483647 w 28"/>
                <a:gd name="T15" fmla="*/ 2147483647 h 39"/>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9"/>
                <a:gd name="T26" fmla="*/ 28 w 28"/>
                <a:gd name="T27" fmla="*/ 39 h 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9">
                  <a:moveTo>
                    <a:pt x="14" y="39"/>
                  </a:moveTo>
                  <a:lnTo>
                    <a:pt x="28" y="0"/>
                  </a:lnTo>
                  <a:lnTo>
                    <a:pt x="14" y="18"/>
                  </a:lnTo>
                  <a:lnTo>
                    <a:pt x="0" y="0"/>
                  </a:lnTo>
                  <a:lnTo>
                    <a:pt x="14" y="39"/>
                  </a:lnTo>
                  <a:close/>
                </a:path>
              </a:pathLst>
            </a:custGeom>
            <a:solidFill>
              <a:srgbClr val="000000"/>
            </a:solidFill>
            <a:ln w="9525">
              <a:noFill/>
              <a:round/>
              <a:headEnd/>
              <a:tailEnd/>
            </a:ln>
          </p:spPr>
          <p:txBody>
            <a:bodyPr/>
            <a:lstStyle/>
            <a:p>
              <a:endParaRPr lang="en-US"/>
            </a:p>
          </p:txBody>
        </p:sp>
        <p:sp>
          <p:nvSpPr>
            <p:cNvPr id="298" name="Freeform 297"/>
            <p:cNvSpPr>
              <a:spLocks/>
            </p:cNvSpPr>
            <p:nvPr/>
          </p:nvSpPr>
          <p:spPr bwMode="auto">
            <a:xfrm>
              <a:off x="3208338" y="5576198"/>
              <a:ext cx="38100" cy="43346"/>
            </a:xfrm>
            <a:custGeom>
              <a:avLst/>
              <a:gdLst>
                <a:gd name="T0" fmla="*/ 2147483647 w 28"/>
                <a:gd name="T1" fmla="*/ 2147483647 h 39"/>
                <a:gd name="T2" fmla="*/ 2147483647 w 28"/>
                <a:gd name="T3" fmla="*/ 0 h 39"/>
                <a:gd name="T4" fmla="*/ 2147483647 w 28"/>
                <a:gd name="T5" fmla="*/ 0 h 39"/>
                <a:gd name="T6" fmla="*/ 2147483647 w 28"/>
                <a:gd name="T7" fmla="*/ 2147483647 h 39"/>
                <a:gd name="T8" fmla="*/ 2147483647 w 28"/>
                <a:gd name="T9" fmla="*/ 2147483647 h 39"/>
                <a:gd name="T10" fmla="*/ 0 w 28"/>
                <a:gd name="T11" fmla="*/ 0 h 39"/>
                <a:gd name="T12" fmla="*/ 0 w 28"/>
                <a:gd name="T13" fmla="*/ 0 h 39"/>
                <a:gd name="T14" fmla="*/ 2147483647 w 28"/>
                <a:gd name="T15" fmla="*/ 2147483647 h 39"/>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9"/>
                <a:gd name="T26" fmla="*/ 28 w 28"/>
                <a:gd name="T27" fmla="*/ 39 h 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9">
                  <a:moveTo>
                    <a:pt x="14" y="39"/>
                  </a:moveTo>
                  <a:lnTo>
                    <a:pt x="28" y="0"/>
                  </a:lnTo>
                  <a:lnTo>
                    <a:pt x="14" y="18"/>
                  </a:lnTo>
                  <a:lnTo>
                    <a:pt x="0" y="0"/>
                  </a:lnTo>
                  <a:lnTo>
                    <a:pt x="14" y="39"/>
                  </a:lnTo>
                </a:path>
              </a:pathLst>
            </a:custGeom>
            <a:noFill/>
            <a:ln w="4763">
              <a:solidFill>
                <a:srgbClr val="000000"/>
              </a:solidFill>
              <a:round/>
              <a:headEnd/>
              <a:tailEnd/>
            </a:ln>
          </p:spPr>
          <p:txBody>
            <a:bodyPr/>
            <a:lstStyle/>
            <a:p>
              <a:endParaRPr lang="en-US"/>
            </a:p>
          </p:txBody>
        </p:sp>
        <p:sp>
          <p:nvSpPr>
            <p:cNvPr id="300" name="Freeform 299"/>
            <p:cNvSpPr>
              <a:spLocks/>
            </p:cNvSpPr>
            <p:nvPr/>
          </p:nvSpPr>
          <p:spPr bwMode="auto">
            <a:xfrm>
              <a:off x="2506663" y="5901956"/>
              <a:ext cx="42862" cy="47287"/>
            </a:xfrm>
            <a:custGeom>
              <a:avLst/>
              <a:gdLst>
                <a:gd name="T0" fmla="*/ 2147483647 w 31"/>
                <a:gd name="T1" fmla="*/ 2147483647 h 42"/>
                <a:gd name="T2" fmla="*/ 2147483647 w 31"/>
                <a:gd name="T3" fmla="*/ 0 h 42"/>
                <a:gd name="T4" fmla="*/ 2147483647 w 31"/>
                <a:gd name="T5" fmla="*/ 0 h 42"/>
                <a:gd name="T6" fmla="*/ 2147483647 w 31"/>
                <a:gd name="T7" fmla="*/ 2147483647 h 42"/>
                <a:gd name="T8" fmla="*/ 2147483647 w 31"/>
                <a:gd name="T9" fmla="*/ 2147483647 h 42"/>
                <a:gd name="T10" fmla="*/ 0 w 31"/>
                <a:gd name="T11" fmla="*/ 0 h 42"/>
                <a:gd name="T12" fmla="*/ 0 w 31"/>
                <a:gd name="T13" fmla="*/ 0 h 42"/>
                <a:gd name="T14" fmla="*/ 2147483647 w 31"/>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42"/>
                <a:gd name="T26" fmla="*/ 31 w 31"/>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42">
                  <a:moveTo>
                    <a:pt x="14" y="42"/>
                  </a:moveTo>
                  <a:lnTo>
                    <a:pt x="31"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301" name="Freeform 300"/>
            <p:cNvSpPr>
              <a:spLocks/>
            </p:cNvSpPr>
            <p:nvPr/>
          </p:nvSpPr>
          <p:spPr bwMode="auto">
            <a:xfrm>
              <a:off x="2506663" y="5901956"/>
              <a:ext cx="42862" cy="47287"/>
            </a:xfrm>
            <a:custGeom>
              <a:avLst/>
              <a:gdLst>
                <a:gd name="T0" fmla="*/ 2147483647 w 31"/>
                <a:gd name="T1" fmla="*/ 2147483647 h 42"/>
                <a:gd name="T2" fmla="*/ 2147483647 w 31"/>
                <a:gd name="T3" fmla="*/ 0 h 42"/>
                <a:gd name="T4" fmla="*/ 2147483647 w 31"/>
                <a:gd name="T5" fmla="*/ 0 h 42"/>
                <a:gd name="T6" fmla="*/ 2147483647 w 31"/>
                <a:gd name="T7" fmla="*/ 2147483647 h 42"/>
                <a:gd name="T8" fmla="*/ 2147483647 w 31"/>
                <a:gd name="T9" fmla="*/ 2147483647 h 42"/>
                <a:gd name="T10" fmla="*/ 0 w 31"/>
                <a:gd name="T11" fmla="*/ 0 h 42"/>
                <a:gd name="T12" fmla="*/ 0 w 31"/>
                <a:gd name="T13" fmla="*/ 0 h 42"/>
                <a:gd name="T14" fmla="*/ 2147483647 w 31"/>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42"/>
                <a:gd name="T26" fmla="*/ 31 w 31"/>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42">
                  <a:moveTo>
                    <a:pt x="14" y="42"/>
                  </a:moveTo>
                  <a:lnTo>
                    <a:pt x="31"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302" name="Rectangle 301"/>
            <p:cNvSpPr>
              <a:spLocks noChangeArrowheads="1"/>
            </p:cNvSpPr>
            <p:nvPr/>
          </p:nvSpPr>
          <p:spPr bwMode="auto">
            <a:xfrm>
              <a:off x="2806700" y="2459167"/>
              <a:ext cx="1263650" cy="277157"/>
            </a:xfrm>
            <a:prstGeom prst="rect">
              <a:avLst/>
            </a:prstGeom>
            <a:noFill/>
            <a:ln w="4763">
              <a:solidFill>
                <a:srgbClr val="000000"/>
              </a:solidFill>
              <a:miter lim="800000"/>
              <a:headEnd/>
              <a:tailEnd/>
            </a:ln>
          </p:spPr>
          <p:txBody>
            <a:bodyPr/>
            <a:lstStyle/>
            <a:p>
              <a:endParaRPr lang="en-US"/>
            </a:p>
          </p:txBody>
        </p:sp>
        <p:sp>
          <p:nvSpPr>
            <p:cNvPr id="303" name="Line 302"/>
            <p:cNvSpPr>
              <a:spLocks noChangeShapeType="1"/>
            </p:cNvSpPr>
            <p:nvPr/>
          </p:nvSpPr>
          <p:spPr bwMode="auto">
            <a:xfrm flipH="1">
              <a:off x="2655888" y="3663684"/>
              <a:ext cx="150812" cy="1313"/>
            </a:xfrm>
            <a:prstGeom prst="line">
              <a:avLst/>
            </a:prstGeom>
            <a:noFill/>
            <a:ln w="4763">
              <a:solidFill>
                <a:srgbClr val="000000"/>
              </a:solidFill>
              <a:round/>
              <a:headEnd/>
              <a:tailEnd/>
            </a:ln>
          </p:spPr>
          <p:txBody>
            <a:bodyPr/>
            <a:lstStyle/>
            <a:p>
              <a:endParaRPr lang="en-US"/>
            </a:p>
          </p:txBody>
        </p:sp>
        <p:sp>
          <p:nvSpPr>
            <p:cNvPr id="304" name="Freeform 303"/>
            <p:cNvSpPr>
              <a:spLocks/>
            </p:cNvSpPr>
            <p:nvPr/>
          </p:nvSpPr>
          <p:spPr bwMode="auto">
            <a:xfrm>
              <a:off x="2749550" y="3647921"/>
              <a:ext cx="57150" cy="31525"/>
            </a:xfrm>
            <a:custGeom>
              <a:avLst/>
              <a:gdLst>
                <a:gd name="T0" fmla="*/ 2147483647 w 42"/>
                <a:gd name="T1" fmla="*/ 2147483647 h 28"/>
                <a:gd name="T2" fmla="*/ 0 w 42"/>
                <a:gd name="T3" fmla="*/ 0 h 28"/>
                <a:gd name="T4" fmla="*/ 0 w 42"/>
                <a:gd name="T5" fmla="*/ 0 h 28"/>
                <a:gd name="T6" fmla="*/ 2147483647 w 42"/>
                <a:gd name="T7" fmla="*/ 2147483647 h 28"/>
                <a:gd name="T8" fmla="*/ 2147483647 w 42"/>
                <a:gd name="T9" fmla="*/ 2147483647 h 28"/>
                <a:gd name="T10" fmla="*/ 0 w 42"/>
                <a:gd name="T11" fmla="*/ 2147483647 h 28"/>
                <a:gd name="T12" fmla="*/ 0 w 42"/>
                <a:gd name="T13" fmla="*/ 2147483647 h 28"/>
                <a:gd name="T14" fmla="*/ 2147483647 w 42"/>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28"/>
                <a:gd name="T26" fmla="*/ 42 w 42"/>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28">
                  <a:moveTo>
                    <a:pt x="42" y="14"/>
                  </a:moveTo>
                  <a:lnTo>
                    <a:pt x="0" y="0"/>
                  </a:lnTo>
                  <a:lnTo>
                    <a:pt x="21" y="14"/>
                  </a:lnTo>
                  <a:lnTo>
                    <a:pt x="0" y="28"/>
                  </a:lnTo>
                  <a:lnTo>
                    <a:pt x="42" y="14"/>
                  </a:lnTo>
                  <a:close/>
                </a:path>
              </a:pathLst>
            </a:custGeom>
            <a:solidFill>
              <a:srgbClr val="000000"/>
            </a:solidFill>
            <a:ln w="9525">
              <a:noFill/>
              <a:round/>
              <a:headEnd/>
              <a:tailEnd/>
            </a:ln>
          </p:spPr>
          <p:txBody>
            <a:bodyPr/>
            <a:lstStyle/>
            <a:p>
              <a:endParaRPr lang="en-US"/>
            </a:p>
          </p:txBody>
        </p:sp>
        <p:sp>
          <p:nvSpPr>
            <p:cNvPr id="305" name="Freeform 304"/>
            <p:cNvSpPr>
              <a:spLocks/>
            </p:cNvSpPr>
            <p:nvPr/>
          </p:nvSpPr>
          <p:spPr bwMode="auto">
            <a:xfrm>
              <a:off x="2749550" y="3647921"/>
              <a:ext cx="57150" cy="31525"/>
            </a:xfrm>
            <a:custGeom>
              <a:avLst/>
              <a:gdLst>
                <a:gd name="T0" fmla="*/ 2147483647 w 42"/>
                <a:gd name="T1" fmla="*/ 2147483647 h 28"/>
                <a:gd name="T2" fmla="*/ 0 w 42"/>
                <a:gd name="T3" fmla="*/ 0 h 28"/>
                <a:gd name="T4" fmla="*/ 0 w 42"/>
                <a:gd name="T5" fmla="*/ 0 h 28"/>
                <a:gd name="T6" fmla="*/ 2147483647 w 42"/>
                <a:gd name="T7" fmla="*/ 2147483647 h 28"/>
                <a:gd name="T8" fmla="*/ 2147483647 w 42"/>
                <a:gd name="T9" fmla="*/ 2147483647 h 28"/>
                <a:gd name="T10" fmla="*/ 0 w 42"/>
                <a:gd name="T11" fmla="*/ 2147483647 h 28"/>
                <a:gd name="T12" fmla="*/ 0 w 42"/>
                <a:gd name="T13" fmla="*/ 2147483647 h 28"/>
                <a:gd name="T14" fmla="*/ 2147483647 w 42"/>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28"/>
                <a:gd name="T26" fmla="*/ 42 w 42"/>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28">
                  <a:moveTo>
                    <a:pt x="42" y="14"/>
                  </a:moveTo>
                  <a:lnTo>
                    <a:pt x="0" y="0"/>
                  </a:lnTo>
                  <a:lnTo>
                    <a:pt x="21" y="14"/>
                  </a:lnTo>
                  <a:lnTo>
                    <a:pt x="0" y="28"/>
                  </a:lnTo>
                  <a:lnTo>
                    <a:pt x="42" y="14"/>
                  </a:lnTo>
                </a:path>
              </a:pathLst>
            </a:custGeom>
            <a:noFill/>
            <a:ln w="4763">
              <a:solidFill>
                <a:srgbClr val="000000"/>
              </a:solidFill>
              <a:round/>
              <a:headEnd/>
              <a:tailEnd/>
            </a:ln>
          </p:spPr>
          <p:txBody>
            <a:bodyPr/>
            <a:lstStyle/>
            <a:p>
              <a:endParaRPr lang="en-US"/>
            </a:p>
          </p:txBody>
        </p:sp>
        <p:sp>
          <p:nvSpPr>
            <p:cNvPr id="306" name="Rectangle 305"/>
            <p:cNvSpPr>
              <a:spLocks noChangeArrowheads="1"/>
            </p:cNvSpPr>
            <p:nvPr/>
          </p:nvSpPr>
          <p:spPr bwMode="auto">
            <a:xfrm>
              <a:off x="2446338" y="3655803"/>
              <a:ext cx="211137"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ALUFN</a:t>
              </a:r>
              <a:endParaRPr lang="en-US" b="0"/>
            </a:p>
          </p:txBody>
        </p:sp>
        <p:sp>
          <p:nvSpPr>
            <p:cNvPr id="307" name="Line 306"/>
            <p:cNvSpPr>
              <a:spLocks noChangeShapeType="1"/>
            </p:cNvSpPr>
            <p:nvPr/>
          </p:nvSpPr>
          <p:spPr bwMode="auto">
            <a:xfrm>
              <a:off x="3368675" y="6193562"/>
              <a:ext cx="163513" cy="1313"/>
            </a:xfrm>
            <a:prstGeom prst="line">
              <a:avLst/>
            </a:prstGeom>
            <a:noFill/>
            <a:ln w="4763">
              <a:solidFill>
                <a:srgbClr val="000000"/>
              </a:solidFill>
              <a:round/>
              <a:headEnd/>
              <a:tailEnd/>
            </a:ln>
          </p:spPr>
          <p:txBody>
            <a:bodyPr/>
            <a:lstStyle/>
            <a:p>
              <a:endParaRPr lang="en-US"/>
            </a:p>
          </p:txBody>
        </p:sp>
        <p:sp>
          <p:nvSpPr>
            <p:cNvPr id="308" name="Freeform 307"/>
            <p:cNvSpPr>
              <a:spLocks/>
            </p:cNvSpPr>
            <p:nvPr/>
          </p:nvSpPr>
          <p:spPr bwMode="auto">
            <a:xfrm>
              <a:off x="3368675" y="6177799"/>
              <a:ext cx="50800" cy="31525"/>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close/>
                </a:path>
              </a:pathLst>
            </a:custGeom>
            <a:solidFill>
              <a:srgbClr val="000000"/>
            </a:solidFill>
            <a:ln w="9525">
              <a:noFill/>
              <a:round/>
              <a:headEnd/>
              <a:tailEnd/>
            </a:ln>
          </p:spPr>
          <p:txBody>
            <a:bodyPr/>
            <a:lstStyle/>
            <a:p>
              <a:endParaRPr lang="en-US"/>
            </a:p>
          </p:txBody>
        </p:sp>
        <p:sp>
          <p:nvSpPr>
            <p:cNvPr id="309" name="Freeform 308"/>
            <p:cNvSpPr>
              <a:spLocks/>
            </p:cNvSpPr>
            <p:nvPr/>
          </p:nvSpPr>
          <p:spPr bwMode="auto">
            <a:xfrm>
              <a:off x="3368675" y="6177799"/>
              <a:ext cx="50800" cy="31525"/>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path>
              </a:pathLst>
            </a:custGeom>
            <a:noFill/>
            <a:ln w="4763">
              <a:solidFill>
                <a:srgbClr val="000000"/>
              </a:solidFill>
              <a:round/>
              <a:headEnd/>
              <a:tailEnd/>
            </a:ln>
          </p:spPr>
          <p:txBody>
            <a:bodyPr/>
            <a:lstStyle/>
            <a:p>
              <a:endParaRPr lang="en-US"/>
            </a:p>
          </p:txBody>
        </p:sp>
        <p:sp>
          <p:nvSpPr>
            <p:cNvPr id="310" name="Rectangle 309"/>
            <p:cNvSpPr>
              <a:spLocks noChangeArrowheads="1"/>
            </p:cNvSpPr>
            <p:nvPr/>
          </p:nvSpPr>
          <p:spPr bwMode="auto">
            <a:xfrm>
              <a:off x="3582988" y="6169918"/>
              <a:ext cx="214312" cy="88007"/>
            </a:xfrm>
            <a:prstGeom prst="rect">
              <a:avLst/>
            </a:prstGeom>
            <a:noFill/>
            <a:ln w="9525">
              <a:noFill/>
              <a:miter lim="800000"/>
              <a:headEnd/>
              <a:tailEnd/>
            </a:ln>
          </p:spPr>
          <p:txBody>
            <a:bodyPr wrap="none" lIns="0" tIns="0" rIns="0" bIns="0">
              <a:spAutoFit/>
            </a:bodyPr>
            <a:lstStyle/>
            <a:p>
              <a:pPr eaLnBrk="0" hangingPunct="0"/>
              <a:r>
                <a:rPr lang="en-US" sz="700" b="0">
                  <a:solidFill>
                    <a:srgbClr val="000000"/>
                  </a:solidFill>
                </a:rPr>
                <a:t>WERF</a:t>
              </a:r>
              <a:endParaRPr lang="en-US" b="0"/>
            </a:p>
          </p:txBody>
        </p:sp>
        <p:sp>
          <p:nvSpPr>
            <p:cNvPr id="330" name="Rectangle 329"/>
            <p:cNvSpPr>
              <a:spLocks noChangeArrowheads="1"/>
            </p:cNvSpPr>
            <p:nvPr/>
          </p:nvSpPr>
          <p:spPr bwMode="auto">
            <a:xfrm>
              <a:off x="4291360" y="4458375"/>
              <a:ext cx="128240" cy="92333"/>
            </a:xfrm>
            <a:prstGeom prst="rect">
              <a:avLst/>
            </a:prstGeom>
            <a:noFill/>
            <a:ln w="9525">
              <a:noFill/>
              <a:miter lim="800000"/>
              <a:headEnd/>
              <a:tailEnd/>
            </a:ln>
          </p:spPr>
          <p:txBody>
            <a:bodyPr wrap="none" lIns="0" tIns="0" rIns="0" bIns="0">
              <a:spAutoFit/>
            </a:bodyPr>
            <a:lstStyle/>
            <a:p>
              <a:pPr eaLnBrk="0" hangingPunct="0"/>
              <a:r>
                <a:rPr lang="en-US" sz="600" b="0" dirty="0">
                  <a:solidFill>
                    <a:srgbClr val="000000"/>
                  </a:solidFill>
                </a:rPr>
                <a:t>WD</a:t>
              </a:r>
              <a:endParaRPr lang="en-US" b="0" dirty="0"/>
            </a:p>
          </p:txBody>
        </p:sp>
        <p:sp>
          <p:nvSpPr>
            <p:cNvPr id="331" name="Rectangle 330"/>
            <p:cNvSpPr>
              <a:spLocks noChangeArrowheads="1"/>
            </p:cNvSpPr>
            <p:nvPr/>
          </p:nvSpPr>
          <p:spPr bwMode="auto">
            <a:xfrm>
              <a:off x="4027488" y="4458375"/>
              <a:ext cx="114300"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Adr</a:t>
              </a:r>
              <a:endParaRPr lang="en-US" b="0"/>
            </a:p>
          </p:txBody>
        </p:sp>
        <p:sp>
          <p:nvSpPr>
            <p:cNvPr id="334" name="Line 333"/>
            <p:cNvSpPr>
              <a:spLocks noChangeShapeType="1"/>
            </p:cNvSpPr>
            <p:nvPr/>
          </p:nvSpPr>
          <p:spPr bwMode="auto">
            <a:xfrm>
              <a:off x="4702175" y="4458375"/>
              <a:ext cx="169863" cy="0"/>
            </a:xfrm>
            <a:prstGeom prst="line">
              <a:avLst/>
            </a:prstGeom>
            <a:noFill/>
            <a:ln w="4763">
              <a:solidFill>
                <a:srgbClr val="000000"/>
              </a:solidFill>
              <a:round/>
              <a:headEnd/>
              <a:tailEnd/>
            </a:ln>
          </p:spPr>
          <p:txBody>
            <a:bodyPr/>
            <a:lstStyle/>
            <a:p>
              <a:endParaRPr lang="en-US"/>
            </a:p>
          </p:txBody>
        </p:sp>
        <p:sp>
          <p:nvSpPr>
            <p:cNvPr id="335" name="Freeform 334"/>
            <p:cNvSpPr>
              <a:spLocks/>
            </p:cNvSpPr>
            <p:nvPr/>
          </p:nvSpPr>
          <p:spPr bwMode="auto">
            <a:xfrm>
              <a:off x="4702175" y="4442613"/>
              <a:ext cx="50800" cy="30212"/>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close/>
                </a:path>
              </a:pathLst>
            </a:custGeom>
            <a:solidFill>
              <a:srgbClr val="000000"/>
            </a:solidFill>
            <a:ln w="9525">
              <a:noFill/>
              <a:round/>
              <a:headEnd/>
              <a:tailEnd/>
            </a:ln>
          </p:spPr>
          <p:txBody>
            <a:bodyPr/>
            <a:lstStyle/>
            <a:p>
              <a:endParaRPr lang="en-US"/>
            </a:p>
          </p:txBody>
        </p:sp>
        <p:sp>
          <p:nvSpPr>
            <p:cNvPr id="336" name="Freeform 335"/>
            <p:cNvSpPr>
              <a:spLocks/>
            </p:cNvSpPr>
            <p:nvPr/>
          </p:nvSpPr>
          <p:spPr bwMode="auto">
            <a:xfrm>
              <a:off x="4702175" y="4442613"/>
              <a:ext cx="50800" cy="30212"/>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path>
              </a:pathLst>
            </a:custGeom>
            <a:noFill/>
            <a:ln w="4763">
              <a:solidFill>
                <a:srgbClr val="000000"/>
              </a:solidFill>
              <a:round/>
              <a:headEnd/>
              <a:tailEnd/>
            </a:ln>
          </p:spPr>
          <p:txBody>
            <a:bodyPr/>
            <a:lstStyle/>
            <a:p>
              <a:endParaRPr lang="en-US"/>
            </a:p>
          </p:txBody>
        </p:sp>
        <p:sp>
          <p:nvSpPr>
            <p:cNvPr id="362" name="Freeform 361"/>
            <p:cNvSpPr>
              <a:spLocks/>
            </p:cNvSpPr>
            <p:nvPr/>
          </p:nvSpPr>
          <p:spPr bwMode="auto">
            <a:xfrm>
              <a:off x="2876550" y="3060768"/>
              <a:ext cx="38100" cy="45974"/>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363" name="Freeform 362"/>
            <p:cNvSpPr>
              <a:spLocks/>
            </p:cNvSpPr>
            <p:nvPr/>
          </p:nvSpPr>
          <p:spPr bwMode="auto">
            <a:xfrm>
              <a:off x="2876550" y="3060768"/>
              <a:ext cx="38100" cy="45974"/>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398" name="Line 397"/>
            <p:cNvSpPr>
              <a:spLocks noChangeShapeType="1"/>
            </p:cNvSpPr>
            <p:nvPr/>
          </p:nvSpPr>
          <p:spPr bwMode="auto">
            <a:xfrm>
              <a:off x="3486150" y="2991151"/>
              <a:ext cx="1588" cy="106396"/>
            </a:xfrm>
            <a:prstGeom prst="line">
              <a:avLst/>
            </a:prstGeom>
            <a:noFill/>
            <a:ln w="4763">
              <a:solidFill>
                <a:srgbClr val="000000"/>
              </a:solidFill>
              <a:round/>
              <a:headEnd/>
              <a:tailEnd/>
            </a:ln>
          </p:spPr>
          <p:txBody>
            <a:bodyPr/>
            <a:lstStyle/>
            <a:p>
              <a:endParaRPr lang="en-US"/>
            </a:p>
          </p:txBody>
        </p:sp>
        <p:sp>
          <p:nvSpPr>
            <p:cNvPr id="399" name="Freeform 398"/>
            <p:cNvSpPr>
              <a:spLocks/>
            </p:cNvSpPr>
            <p:nvPr/>
          </p:nvSpPr>
          <p:spPr bwMode="auto">
            <a:xfrm>
              <a:off x="3467100" y="3055514"/>
              <a:ext cx="42863" cy="42033"/>
            </a:xfrm>
            <a:custGeom>
              <a:avLst/>
              <a:gdLst>
                <a:gd name="T0" fmla="*/ 2147483647 w 32"/>
                <a:gd name="T1" fmla="*/ 2147483647 h 38"/>
                <a:gd name="T2" fmla="*/ 2147483647 w 32"/>
                <a:gd name="T3" fmla="*/ 0 h 38"/>
                <a:gd name="T4" fmla="*/ 2147483647 w 32"/>
                <a:gd name="T5" fmla="*/ 0 h 38"/>
                <a:gd name="T6" fmla="*/ 2147483647 w 32"/>
                <a:gd name="T7" fmla="*/ 2147483647 h 38"/>
                <a:gd name="T8" fmla="*/ 2147483647 w 32"/>
                <a:gd name="T9" fmla="*/ 2147483647 h 38"/>
                <a:gd name="T10" fmla="*/ 0 w 32"/>
                <a:gd name="T11" fmla="*/ 0 h 38"/>
                <a:gd name="T12" fmla="*/ 0 w 32"/>
                <a:gd name="T13" fmla="*/ 0 h 38"/>
                <a:gd name="T14" fmla="*/ 2147483647 w 32"/>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38"/>
                <a:gd name="T26" fmla="*/ 32 w 32"/>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38">
                  <a:moveTo>
                    <a:pt x="14" y="38"/>
                  </a:moveTo>
                  <a:lnTo>
                    <a:pt x="32" y="0"/>
                  </a:lnTo>
                  <a:lnTo>
                    <a:pt x="14" y="17"/>
                  </a:lnTo>
                  <a:lnTo>
                    <a:pt x="0" y="0"/>
                  </a:lnTo>
                  <a:lnTo>
                    <a:pt x="14" y="38"/>
                  </a:lnTo>
                  <a:close/>
                </a:path>
              </a:pathLst>
            </a:custGeom>
            <a:solidFill>
              <a:srgbClr val="000000"/>
            </a:solidFill>
            <a:ln w="9525">
              <a:noFill/>
              <a:round/>
              <a:headEnd/>
              <a:tailEnd/>
            </a:ln>
          </p:spPr>
          <p:txBody>
            <a:bodyPr/>
            <a:lstStyle/>
            <a:p>
              <a:endParaRPr lang="en-US"/>
            </a:p>
          </p:txBody>
        </p:sp>
        <p:sp>
          <p:nvSpPr>
            <p:cNvPr id="400" name="Freeform 399"/>
            <p:cNvSpPr>
              <a:spLocks/>
            </p:cNvSpPr>
            <p:nvPr/>
          </p:nvSpPr>
          <p:spPr bwMode="auto">
            <a:xfrm>
              <a:off x="3467100" y="3055514"/>
              <a:ext cx="42863" cy="42033"/>
            </a:xfrm>
            <a:custGeom>
              <a:avLst/>
              <a:gdLst>
                <a:gd name="T0" fmla="*/ 2147483647 w 32"/>
                <a:gd name="T1" fmla="*/ 2147483647 h 38"/>
                <a:gd name="T2" fmla="*/ 2147483647 w 32"/>
                <a:gd name="T3" fmla="*/ 0 h 38"/>
                <a:gd name="T4" fmla="*/ 2147483647 w 32"/>
                <a:gd name="T5" fmla="*/ 0 h 38"/>
                <a:gd name="T6" fmla="*/ 2147483647 w 32"/>
                <a:gd name="T7" fmla="*/ 2147483647 h 38"/>
                <a:gd name="T8" fmla="*/ 2147483647 w 32"/>
                <a:gd name="T9" fmla="*/ 2147483647 h 38"/>
                <a:gd name="T10" fmla="*/ 0 w 32"/>
                <a:gd name="T11" fmla="*/ 0 h 38"/>
                <a:gd name="T12" fmla="*/ 0 w 32"/>
                <a:gd name="T13" fmla="*/ 0 h 38"/>
                <a:gd name="T14" fmla="*/ 2147483647 w 32"/>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38"/>
                <a:gd name="T26" fmla="*/ 32 w 32"/>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38">
                  <a:moveTo>
                    <a:pt x="14" y="38"/>
                  </a:moveTo>
                  <a:lnTo>
                    <a:pt x="32" y="0"/>
                  </a:lnTo>
                  <a:lnTo>
                    <a:pt x="14" y="17"/>
                  </a:lnTo>
                  <a:lnTo>
                    <a:pt x="0" y="0"/>
                  </a:lnTo>
                  <a:lnTo>
                    <a:pt x="14" y="38"/>
                  </a:lnTo>
                </a:path>
              </a:pathLst>
            </a:custGeom>
            <a:noFill/>
            <a:ln w="4763">
              <a:solidFill>
                <a:srgbClr val="000000"/>
              </a:solidFill>
              <a:round/>
              <a:headEnd/>
              <a:tailEnd/>
            </a:ln>
          </p:spPr>
          <p:txBody>
            <a:bodyPr/>
            <a:lstStyle/>
            <a:p>
              <a:endParaRPr lang="en-US"/>
            </a:p>
          </p:txBody>
        </p:sp>
        <p:sp>
          <p:nvSpPr>
            <p:cNvPr id="401" name="Rectangle 400"/>
            <p:cNvSpPr>
              <a:spLocks noChangeArrowheads="1"/>
            </p:cNvSpPr>
            <p:nvPr/>
          </p:nvSpPr>
          <p:spPr bwMode="auto">
            <a:xfrm>
              <a:off x="3352800" y="2895600"/>
              <a:ext cx="211138" cy="76185"/>
            </a:xfrm>
            <a:prstGeom prst="rect">
              <a:avLst/>
            </a:prstGeom>
            <a:noFill/>
            <a:ln w="9525">
              <a:noFill/>
              <a:miter lim="800000"/>
              <a:headEnd/>
              <a:tailEnd/>
            </a:ln>
          </p:spPr>
          <p:txBody>
            <a:bodyPr wrap="none" lIns="0" tIns="0" rIns="0" bIns="0">
              <a:spAutoFit/>
            </a:bodyPr>
            <a:lstStyle/>
            <a:p>
              <a:pPr eaLnBrk="0" hangingPunct="0"/>
              <a:r>
                <a:rPr lang="en-US" sz="600" b="0" dirty="0">
                  <a:solidFill>
                    <a:srgbClr val="000000"/>
                  </a:solidFill>
                </a:rPr>
                <a:t>SXT(C)</a:t>
              </a:r>
              <a:endParaRPr lang="en-US" b="0" dirty="0"/>
            </a:p>
          </p:txBody>
        </p:sp>
        <p:sp>
          <p:nvSpPr>
            <p:cNvPr id="405" name="Freeform 404"/>
            <p:cNvSpPr>
              <a:spLocks/>
            </p:cNvSpPr>
            <p:nvPr/>
          </p:nvSpPr>
          <p:spPr bwMode="auto">
            <a:xfrm>
              <a:off x="2663825" y="3097548"/>
              <a:ext cx="331788" cy="74872"/>
            </a:xfrm>
            <a:custGeom>
              <a:avLst/>
              <a:gdLst>
                <a:gd name="T0" fmla="*/ 0 w 388"/>
                <a:gd name="T1" fmla="*/ 0 h 63"/>
                <a:gd name="T2" fmla="*/ 2147483647 w 388"/>
                <a:gd name="T3" fmla="*/ 0 h 63"/>
                <a:gd name="T4" fmla="*/ 2147483647 w 388"/>
                <a:gd name="T5" fmla="*/ 2147483647 h 63"/>
                <a:gd name="T6" fmla="*/ 2147483647 w 388"/>
                <a:gd name="T7" fmla="*/ 2147483647 h 63"/>
                <a:gd name="T8" fmla="*/ 0 w 388"/>
                <a:gd name="T9" fmla="*/ 0 h 63"/>
                <a:gd name="T10" fmla="*/ 0 60000 65536"/>
                <a:gd name="T11" fmla="*/ 0 60000 65536"/>
                <a:gd name="T12" fmla="*/ 0 60000 65536"/>
                <a:gd name="T13" fmla="*/ 0 60000 65536"/>
                <a:gd name="T14" fmla="*/ 0 60000 65536"/>
                <a:gd name="T15" fmla="*/ 0 w 388"/>
                <a:gd name="T16" fmla="*/ 0 h 63"/>
                <a:gd name="T17" fmla="*/ 388 w 388"/>
                <a:gd name="T18" fmla="*/ 63 h 63"/>
              </a:gdLst>
              <a:ahLst/>
              <a:cxnLst>
                <a:cxn ang="T10">
                  <a:pos x="T0" y="T1"/>
                </a:cxn>
                <a:cxn ang="T11">
                  <a:pos x="T2" y="T3"/>
                </a:cxn>
                <a:cxn ang="T12">
                  <a:pos x="T4" y="T5"/>
                </a:cxn>
                <a:cxn ang="T13">
                  <a:pos x="T6" y="T7"/>
                </a:cxn>
                <a:cxn ang="T14">
                  <a:pos x="T8" y="T9"/>
                </a:cxn>
              </a:cxnLst>
              <a:rect l="T15" t="T16" r="T17" b="T18"/>
              <a:pathLst>
                <a:path w="388" h="63">
                  <a:moveTo>
                    <a:pt x="0" y="0"/>
                  </a:moveTo>
                  <a:lnTo>
                    <a:pt x="388" y="0"/>
                  </a:lnTo>
                  <a:lnTo>
                    <a:pt x="339" y="63"/>
                  </a:lnTo>
                  <a:lnTo>
                    <a:pt x="49" y="63"/>
                  </a:lnTo>
                  <a:lnTo>
                    <a:pt x="0" y="0"/>
                  </a:lnTo>
                </a:path>
              </a:pathLst>
            </a:custGeom>
            <a:noFill/>
            <a:ln w="11113">
              <a:solidFill>
                <a:srgbClr val="000000"/>
              </a:solidFill>
              <a:round/>
              <a:headEnd/>
              <a:tailEnd/>
            </a:ln>
          </p:spPr>
          <p:txBody>
            <a:bodyPr/>
            <a:lstStyle/>
            <a:p>
              <a:endParaRPr lang="en-US"/>
            </a:p>
          </p:txBody>
        </p:sp>
        <p:sp>
          <p:nvSpPr>
            <p:cNvPr id="408" name="Rectangle 407"/>
            <p:cNvSpPr>
              <a:spLocks noChangeArrowheads="1"/>
            </p:cNvSpPr>
            <p:nvPr/>
          </p:nvSpPr>
          <p:spPr bwMode="auto">
            <a:xfrm>
              <a:off x="3086100" y="3097548"/>
              <a:ext cx="169863"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ASEL</a:t>
              </a:r>
              <a:endParaRPr lang="en-US" b="0"/>
            </a:p>
          </p:txBody>
        </p:sp>
        <p:sp>
          <p:nvSpPr>
            <p:cNvPr id="409" name="Line 408"/>
            <p:cNvSpPr>
              <a:spLocks noChangeShapeType="1"/>
            </p:cNvSpPr>
            <p:nvPr/>
          </p:nvSpPr>
          <p:spPr bwMode="auto">
            <a:xfrm>
              <a:off x="2968625" y="3136954"/>
              <a:ext cx="103188" cy="0"/>
            </a:xfrm>
            <a:prstGeom prst="line">
              <a:avLst/>
            </a:prstGeom>
            <a:noFill/>
            <a:ln w="4763">
              <a:solidFill>
                <a:srgbClr val="000000"/>
              </a:solidFill>
              <a:round/>
              <a:headEnd/>
              <a:tailEnd/>
            </a:ln>
          </p:spPr>
          <p:txBody>
            <a:bodyPr/>
            <a:lstStyle/>
            <a:p>
              <a:endParaRPr lang="en-US"/>
            </a:p>
          </p:txBody>
        </p:sp>
        <p:sp>
          <p:nvSpPr>
            <p:cNvPr id="410" name="Freeform 409"/>
            <p:cNvSpPr>
              <a:spLocks/>
            </p:cNvSpPr>
            <p:nvPr/>
          </p:nvSpPr>
          <p:spPr bwMode="auto">
            <a:xfrm>
              <a:off x="2968625" y="3115937"/>
              <a:ext cx="52388" cy="35466"/>
            </a:xfrm>
            <a:custGeom>
              <a:avLst/>
              <a:gdLst>
                <a:gd name="T0" fmla="*/ 0 w 39"/>
                <a:gd name="T1" fmla="*/ 2147483647 h 32"/>
                <a:gd name="T2" fmla="*/ 2147483647 w 39"/>
                <a:gd name="T3" fmla="*/ 2147483647 h 32"/>
                <a:gd name="T4" fmla="*/ 2147483647 w 39"/>
                <a:gd name="T5" fmla="*/ 2147483647 h 32"/>
                <a:gd name="T6" fmla="*/ 2147483647 w 39"/>
                <a:gd name="T7" fmla="*/ 2147483647 h 32"/>
                <a:gd name="T8" fmla="*/ 2147483647 w 39"/>
                <a:gd name="T9" fmla="*/ 2147483647 h 32"/>
                <a:gd name="T10" fmla="*/ 2147483647 w 39"/>
                <a:gd name="T11" fmla="*/ 0 h 32"/>
                <a:gd name="T12" fmla="*/ 2147483647 w 39"/>
                <a:gd name="T13" fmla="*/ 0 h 32"/>
                <a:gd name="T14" fmla="*/ 0 w 39"/>
                <a:gd name="T15" fmla="*/ 2147483647 h 32"/>
                <a:gd name="T16" fmla="*/ 0 60000 65536"/>
                <a:gd name="T17" fmla="*/ 0 60000 65536"/>
                <a:gd name="T18" fmla="*/ 0 60000 65536"/>
                <a:gd name="T19" fmla="*/ 0 60000 65536"/>
                <a:gd name="T20" fmla="*/ 0 60000 65536"/>
                <a:gd name="T21" fmla="*/ 0 60000 65536"/>
                <a:gd name="T22" fmla="*/ 0 60000 65536"/>
                <a:gd name="T23" fmla="*/ 0 60000 65536"/>
                <a:gd name="T24" fmla="*/ 0 w 39"/>
                <a:gd name="T25" fmla="*/ 0 h 32"/>
                <a:gd name="T26" fmla="*/ 39 w 39"/>
                <a:gd name="T27" fmla="*/ 32 h 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9" h="32">
                  <a:moveTo>
                    <a:pt x="0" y="18"/>
                  </a:moveTo>
                  <a:lnTo>
                    <a:pt x="39" y="32"/>
                  </a:lnTo>
                  <a:lnTo>
                    <a:pt x="18" y="18"/>
                  </a:lnTo>
                  <a:lnTo>
                    <a:pt x="39" y="0"/>
                  </a:lnTo>
                  <a:lnTo>
                    <a:pt x="0" y="18"/>
                  </a:lnTo>
                  <a:close/>
                </a:path>
              </a:pathLst>
            </a:custGeom>
            <a:solidFill>
              <a:srgbClr val="000000"/>
            </a:solidFill>
            <a:ln w="9525">
              <a:noFill/>
              <a:round/>
              <a:headEnd/>
              <a:tailEnd/>
            </a:ln>
          </p:spPr>
          <p:txBody>
            <a:bodyPr/>
            <a:lstStyle/>
            <a:p>
              <a:endParaRPr lang="en-US"/>
            </a:p>
          </p:txBody>
        </p:sp>
        <p:sp>
          <p:nvSpPr>
            <p:cNvPr id="411" name="Freeform 410"/>
            <p:cNvSpPr>
              <a:spLocks/>
            </p:cNvSpPr>
            <p:nvPr/>
          </p:nvSpPr>
          <p:spPr bwMode="auto">
            <a:xfrm>
              <a:off x="2968625" y="3115937"/>
              <a:ext cx="52388" cy="35466"/>
            </a:xfrm>
            <a:custGeom>
              <a:avLst/>
              <a:gdLst>
                <a:gd name="T0" fmla="*/ 0 w 39"/>
                <a:gd name="T1" fmla="*/ 2147483647 h 32"/>
                <a:gd name="T2" fmla="*/ 2147483647 w 39"/>
                <a:gd name="T3" fmla="*/ 2147483647 h 32"/>
                <a:gd name="T4" fmla="*/ 2147483647 w 39"/>
                <a:gd name="T5" fmla="*/ 2147483647 h 32"/>
                <a:gd name="T6" fmla="*/ 2147483647 w 39"/>
                <a:gd name="T7" fmla="*/ 2147483647 h 32"/>
                <a:gd name="T8" fmla="*/ 2147483647 w 39"/>
                <a:gd name="T9" fmla="*/ 2147483647 h 32"/>
                <a:gd name="T10" fmla="*/ 2147483647 w 39"/>
                <a:gd name="T11" fmla="*/ 0 h 32"/>
                <a:gd name="T12" fmla="*/ 2147483647 w 39"/>
                <a:gd name="T13" fmla="*/ 0 h 32"/>
                <a:gd name="T14" fmla="*/ 0 w 39"/>
                <a:gd name="T15" fmla="*/ 2147483647 h 32"/>
                <a:gd name="T16" fmla="*/ 0 60000 65536"/>
                <a:gd name="T17" fmla="*/ 0 60000 65536"/>
                <a:gd name="T18" fmla="*/ 0 60000 65536"/>
                <a:gd name="T19" fmla="*/ 0 60000 65536"/>
                <a:gd name="T20" fmla="*/ 0 60000 65536"/>
                <a:gd name="T21" fmla="*/ 0 60000 65536"/>
                <a:gd name="T22" fmla="*/ 0 60000 65536"/>
                <a:gd name="T23" fmla="*/ 0 60000 65536"/>
                <a:gd name="T24" fmla="*/ 0 w 39"/>
                <a:gd name="T25" fmla="*/ 0 h 32"/>
                <a:gd name="T26" fmla="*/ 39 w 39"/>
                <a:gd name="T27" fmla="*/ 32 h 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9" h="32">
                  <a:moveTo>
                    <a:pt x="0" y="18"/>
                  </a:moveTo>
                  <a:lnTo>
                    <a:pt x="39" y="32"/>
                  </a:lnTo>
                  <a:lnTo>
                    <a:pt x="18" y="18"/>
                  </a:lnTo>
                  <a:lnTo>
                    <a:pt x="39" y="0"/>
                  </a:lnTo>
                  <a:lnTo>
                    <a:pt x="0" y="18"/>
                  </a:lnTo>
                </a:path>
              </a:pathLst>
            </a:custGeom>
            <a:noFill/>
            <a:ln w="4763">
              <a:solidFill>
                <a:srgbClr val="000000"/>
              </a:solidFill>
              <a:round/>
              <a:headEnd/>
              <a:tailEnd/>
            </a:ln>
          </p:spPr>
          <p:txBody>
            <a:bodyPr/>
            <a:lstStyle/>
            <a:p>
              <a:endParaRPr lang="en-US"/>
            </a:p>
          </p:txBody>
        </p:sp>
        <p:sp>
          <p:nvSpPr>
            <p:cNvPr id="412" name="Line 411"/>
            <p:cNvSpPr>
              <a:spLocks noChangeShapeType="1"/>
            </p:cNvSpPr>
            <p:nvPr/>
          </p:nvSpPr>
          <p:spPr bwMode="auto">
            <a:xfrm flipH="1">
              <a:off x="2895600" y="2738952"/>
              <a:ext cx="4763" cy="350715"/>
            </a:xfrm>
            <a:prstGeom prst="line">
              <a:avLst/>
            </a:prstGeom>
            <a:noFill/>
            <a:ln w="4763">
              <a:solidFill>
                <a:srgbClr val="000000"/>
              </a:solidFill>
              <a:round/>
              <a:headEnd/>
              <a:tailEnd/>
            </a:ln>
          </p:spPr>
          <p:txBody>
            <a:bodyPr/>
            <a:lstStyle/>
            <a:p>
              <a:endParaRPr lang="en-US"/>
            </a:p>
          </p:txBody>
        </p:sp>
        <p:sp>
          <p:nvSpPr>
            <p:cNvPr id="413" name="Freeform 412"/>
            <p:cNvSpPr>
              <a:spLocks/>
            </p:cNvSpPr>
            <p:nvPr/>
          </p:nvSpPr>
          <p:spPr bwMode="auto">
            <a:xfrm>
              <a:off x="2698750" y="3045006"/>
              <a:ext cx="38100" cy="45974"/>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414" name="Freeform 413"/>
            <p:cNvSpPr>
              <a:spLocks/>
            </p:cNvSpPr>
            <p:nvPr/>
          </p:nvSpPr>
          <p:spPr bwMode="auto">
            <a:xfrm>
              <a:off x="2698750" y="3045006"/>
              <a:ext cx="38100" cy="45974"/>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429" name="Line 428"/>
            <p:cNvSpPr>
              <a:spLocks noChangeShapeType="1"/>
            </p:cNvSpPr>
            <p:nvPr/>
          </p:nvSpPr>
          <p:spPr bwMode="auto">
            <a:xfrm>
              <a:off x="2717800" y="2970135"/>
              <a:ext cx="1588" cy="106396"/>
            </a:xfrm>
            <a:prstGeom prst="line">
              <a:avLst/>
            </a:prstGeom>
            <a:noFill/>
            <a:ln w="4763">
              <a:solidFill>
                <a:srgbClr val="000000"/>
              </a:solidFill>
              <a:round/>
              <a:headEnd/>
              <a:tailEnd/>
            </a:ln>
          </p:spPr>
          <p:txBody>
            <a:bodyPr/>
            <a:lstStyle/>
            <a:p>
              <a:endParaRPr lang="en-US"/>
            </a:p>
          </p:txBody>
        </p:sp>
        <p:sp>
          <p:nvSpPr>
            <p:cNvPr id="492" name="Line 59"/>
            <p:cNvSpPr>
              <a:spLocks noChangeShapeType="1"/>
            </p:cNvSpPr>
            <p:nvPr/>
          </p:nvSpPr>
          <p:spPr bwMode="auto">
            <a:xfrm flipH="1">
              <a:off x="1295400" y="1066800"/>
              <a:ext cx="0" cy="685800"/>
            </a:xfrm>
            <a:prstGeom prst="line">
              <a:avLst/>
            </a:prstGeom>
            <a:noFill/>
            <a:ln w="4763">
              <a:solidFill>
                <a:srgbClr val="000000"/>
              </a:solidFill>
              <a:round/>
              <a:headEnd/>
              <a:tailEnd/>
            </a:ln>
          </p:spPr>
          <p:txBody>
            <a:bodyPr/>
            <a:lstStyle/>
            <a:p>
              <a:endParaRPr lang="en-US"/>
            </a:p>
          </p:txBody>
        </p:sp>
        <p:sp>
          <p:nvSpPr>
            <p:cNvPr id="493" name="Line 59"/>
            <p:cNvSpPr>
              <a:spLocks noChangeShapeType="1"/>
            </p:cNvSpPr>
            <p:nvPr/>
          </p:nvSpPr>
          <p:spPr bwMode="auto">
            <a:xfrm flipH="1">
              <a:off x="838200" y="1066800"/>
              <a:ext cx="457200" cy="0"/>
            </a:xfrm>
            <a:prstGeom prst="line">
              <a:avLst/>
            </a:prstGeom>
            <a:noFill/>
            <a:ln w="4763">
              <a:solidFill>
                <a:srgbClr val="000000"/>
              </a:solidFill>
              <a:round/>
              <a:headEnd/>
              <a:tailEnd/>
            </a:ln>
          </p:spPr>
          <p:txBody>
            <a:bodyPr/>
            <a:lstStyle/>
            <a:p>
              <a:endParaRPr lang="en-US"/>
            </a:p>
          </p:txBody>
        </p:sp>
        <p:sp>
          <p:nvSpPr>
            <p:cNvPr id="494" name="Line 59"/>
            <p:cNvSpPr>
              <a:spLocks noChangeShapeType="1"/>
            </p:cNvSpPr>
            <p:nvPr/>
          </p:nvSpPr>
          <p:spPr bwMode="auto">
            <a:xfrm flipH="1">
              <a:off x="838200" y="1066800"/>
              <a:ext cx="0" cy="152400"/>
            </a:xfrm>
            <a:prstGeom prst="line">
              <a:avLst/>
            </a:prstGeom>
            <a:noFill/>
            <a:ln w="4763">
              <a:solidFill>
                <a:srgbClr val="000000"/>
              </a:solidFill>
              <a:round/>
              <a:headEnd/>
              <a:tailEnd/>
            </a:ln>
          </p:spPr>
          <p:txBody>
            <a:bodyPr/>
            <a:lstStyle/>
            <a:p>
              <a:endParaRPr lang="en-US"/>
            </a:p>
          </p:txBody>
        </p:sp>
        <p:sp>
          <p:nvSpPr>
            <p:cNvPr id="495" name="Line 59"/>
            <p:cNvSpPr>
              <a:spLocks noChangeShapeType="1"/>
            </p:cNvSpPr>
            <p:nvPr/>
          </p:nvSpPr>
          <p:spPr bwMode="auto">
            <a:xfrm>
              <a:off x="823912" y="1676400"/>
              <a:ext cx="1588" cy="3810000"/>
            </a:xfrm>
            <a:prstGeom prst="line">
              <a:avLst/>
            </a:prstGeom>
            <a:noFill/>
            <a:ln w="4763">
              <a:solidFill>
                <a:srgbClr val="000000"/>
              </a:solidFill>
              <a:round/>
              <a:headEnd/>
              <a:tailEnd/>
            </a:ln>
          </p:spPr>
          <p:txBody>
            <a:bodyPr/>
            <a:lstStyle/>
            <a:p>
              <a:endParaRPr lang="en-US"/>
            </a:p>
          </p:txBody>
        </p:sp>
        <p:sp>
          <p:nvSpPr>
            <p:cNvPr id="496" name="Line 59"/>
            <p:cNvSpPr>
              <a:spLocks noChangeShapeType="1"/>
            </p:cNvSpPr>
            <p:nvPr/>
          </p:nvSpPr>
          <p:spPr bwMode="auto">
            <a:xfrm>
              <a:off x="2087880" y="1676400"/>
              <a:ext cx="1588" cy="3962400"/>
            </a:xfrm>
            <a:prstGeom prst="line">
              <a:avLst/>
            </a:prstGeom>
            <a:noFill/>
            <a:ln w="4763">
              <a:solidFill>
                <a:srgbClr val="000000"/>
              </a:solidFill>
              <a:round/>
              <a:headEnd/>
              <a:tailEnd/>
            </a:ln>
          </p:spPr>
          <p:txBody>
            <a:bodyPr/>
            <a:lstStyle/>
            <a:p>
              <a:endParaRPr lang="en-US"/>
            </a:p>
          </p:txBody>
        </p:sp>
        <p:sp>
          <p:nvSpPr>
            <p:cNvPr id="497" name="Freeform 496"/>
            <p:cNvSpPr>
              <a:spLocks/>
            </p:cNvSpPr>
            <p:nvPr/>
          </p:nvSpPr>
          <p:spPr bwMode="auto">
            <a:xfrm>
              <a:off x="2095512" y="5619776"/>
              <a:ext cx="419088" cy="323824"/>
            </a:xfrm>
            <a:custGeom>
              <a:avLst/>
              <a:gdLst>
                <a:gd name="T0" fmla="*/ 2147483647 w 326"/>
                <a:gd name="T1" fmla="*/ 2147483647 h 836"/>
                <a:gd name="T2" fmla="*/ 2147483647 w 326"/>
                <a:gd name="T3" fmla="*/ 2147483647 h 836"/>
                <a:gd name="T4" fmla="*/ 2147483647 w 326"/>
                <a:gd name="T5" fmla="*/ 2147483647 h 836"/>
                <a:gd name="T6" fmla="*/ 0 w 326"/>
                <a:gd name="T7" fmla="*/ 2147483647 h 836"/>
                <a:gd name="T8" fmla="*/ 0 w 326"/>
                <a:gd name="T9" fmla="*/ 0 h 836"/>
                <a:gd name="T10" fmla="*/ 0 w 326"/>
                <a:gd name="T11" fmla="*/ 0 h 836"/>
                <a:gd name="T12" fmla="*/ 0 60000 65536"/>
                <a:gd name="T13" fmla="*/ 0 60000 65536"/>
                <a:gd name="T14" fmla="*/ 0 60000 65536"/>
                <a:gd name="T15" fmla="*/ 0 60000 65536"/>
                <a:gd name="T16" fmla="*/ 0 60000 65536"/>
                <a:gd name="T17" fmla="*/ 0 60000 65536"/>
                <a:gd name="T18" fmla="*/ 0 w 326"/>
                <a:gd name="T19" fmla="*/ 0 h 836"/>
                <a:gd name="T20" fmla="*/ 326 w 326"/>
                <a:gd name="T21" fmla="*/ 836 h 836"/>
                <a:gd name="connsiteX0" fmla="*/ 10000 w 10000"/>
                <a:gd name="connsiteY0" fmla="*/ 10000 h 10000"/>
                <a:gd name="connsiteX1" fmla="*/ 10000 w 10000"/>
                <a:gd name="connsiteY1" fmla="*/ 8038 h 10000"/>
                <a:gd name="connsiteX2" fmla="*/ 7730 w 10000"/>
                <a:gd name="connsiteY2" fmla="*/ 7117 h 10000"/>
                <a:gd name="connsiteX3" fmla="*/ 1273 w 10000"/>
                <a:gd name="connsiteY3" fmla="*/ 7277 h 10000"/>
                <a:gd name="connsiteX4" fmla="*/ 0 w 10000"/>
                <a:gd name="connsiteY4" fmla="*/ 0 h 10000"/>
                <a:gd name="connsiteX0" fmla="*/ 8727 w 8727"/>
                <a:gd name="connsiteY0" fmla="*/ 2883 h 2883"/>
                <a:gd name="connsiteX1" fmla="*/ 8727 w 8727"/>
                <a:gd name="connsiteY1" fmla="*/ 921 h 2883"/>
                <a:gd name="connsiteX2" fmla="*/ 6457 w 8727"/>
                <a:gd name="connsiteY2" fmla="*/ 0 h 2883"/>
                <a:gd name="connsiteX3" fmla="*/ 0 w 8727"/>
                <a:gd name="connsiteY3" fmla="*/ 160 h 2883"/>
                <a:gd name="connsiteX0" fmla="*/ 10000 w 10000"/>
                <a:gd name="connsiteY0" fmla="*/ 10153 h 10153"/>
                <a:gd name="connsiteX1" fmla="*/ 10000 w 10000"/>
                <a:gd name="connsiteY1" fmla="*/ 3348 h 10153"/>
                <a:gd name="connsiteX2" fmla="*/ 7399 w 10000"/>
                <a:gd name="connsiteY2" fmla="*/ 153 h 10153"/>
                <a:gd name="connsiteX3" fmla="*/ 0 w 10000"/>
                <a:gd name="connsiteY3" fmla="*/ 0 h 10153"/>
                <a:gd name="connsiteX0" fmla="*/ 10000 w 10000"/>
                <a:gd name="connsiteY0" fmla="*/ 10000 h 10000"/>
                <a:gd name="connsiteX1" fmla="*/ 10000 w 10000"/>
                <a:gd name="connsiteY1" fmla="*/ 3195 h 10000"/>
                <a:gd name="connsiteX2" fmla="*/ 7399 w 10000"/>
                <a:gd name="connsiteY2" fmla="*/ 0 h 10000"/>
                <a:gd name="connsiteX3" fmla="*/ 0 w 10000"/>
                <a:gd name="connsiteY3" fmla="*/ 554 h 10000"/>
                <a:gd name="connsiteX0" fmla="*/ 11000 w 11000"/>
                <a:gd name="connsiteY0" fmla="*/ 10036 h 10036"/>
                <a:gd name="connsiteX1" fmla="*/ 11000 w 11000"/>
                <a:gd name="connsiteY1" fmla="*/ 3231 h 10036"/>
                <a:gd name="connsiteX2" fmla="*/ 8399 w 11000"/>
                <a:gd name="connsiteY2" fmla="*/ 36 h 10036"/>
                <a:gd name="connsiteX3" fmla="*/ 0 w 11000"/>
                <a:gd name="connsiteY3" fmla="*/ 0 h 10036"/>
              </a:gdLst>
              <a:ahLst/>
              <a:cxnLst>
                <a:cxn ang="0">
                  <a:pos x="connsiteX0" y="connsiteY0"/>
                </a:cxn>
                <a:cxn ang="0">
                  <a:pos x="connsiteX1" y="connsiteY1"/>
                </a:cxn>
                <a:cxn ang="0">
                  <a:pos x="connsiteX2" y="connsiteY2"/>
                </a:cxn>
                <a:cxn ang="0">
                  <a:pos x="connsiteX3" y="connsiteY3"/>
                </a:cxn>
              </a:cxnLst>
              <a:rect l="l" t="t" r="r" b="b"/>
              <a:pathLst>
                <a:path w="11000" h="10036">
                  <a:moveTo>
                    <a:pt x="11000" y="10036"/>
                  </a:moveTo>
                  <a:lnTo>
                    <a:pt x="11000" y="3231"/>
                  </a:lnTo>
                  <a:lnTo>
                    <a:pt x="8399" y="36"/>
                  </a:lnTo>
                  <a:lnTo>
                    <a:pt x="0" y="0"/>
                  </a:lnTo>
                </a:path>
              </a:pathLst>
            </a:custGeom>
            <a:noFill/>
            <a:ln w="4763">
              <a:solidFill>
                <a:srgbClr val="000000"/>
              </a:solidFill>
              <a:round/>
              <a:headEnd/>
              <a:tailEnd/>
            </a:ln>
          </p:spPr>
          <p:txBody>
            <a:bodyPr/>
            <a:lstStyle/>
            <a:p>
              <a:endParaRPr lang="en-US"/>
            </a:p>
          </p:txBody>
        </p:sp>
        <p:sp>
          <p:nvSpPr>
            <p:cNvPr id="498" name="Rectangle 497"/>
            <p:cNvSpPr>
              <a:spLocks noChangeArrowheads="1"/>
            </p:cNvSpPr>
            <p:nvPr/>
          </p:nvSpPr>
          <p:spPr bwMode="auto">
            <a:xfrm>
              <a:off x="4521200" y="4454267"/>
              <a:ext cx="149080" cy="92333"/>
            </a:xfrm>
            <a:prstGeom prst="rect">
              <a:avLst/>
            </a:prstGeom>
            <a:noFill/>
            <a:ln w="9525">
              <a:noFill/>
              <a:miter lim="800000"/>
              <a:headEnd/>
              <a:tailEnd/>
            </a:ln>
          </p:spPr>
          <p:txBody>
            <a:bodyPr wrap="none" lIns="0" tIns="0" rIns="0" bIns="0">
              <a:spAutoFit/>
            </a:bodyPr>
            <a:lstStyle/>
            <a:p>
              <a:pPr eaLnBrk="0" hangingPunct="0"/>
              <a:r>
                <a:rPr lang="en-US" sz="600" dirty="0">
                  <a:solidFill>
                    <a:srgbClr val="000000"/>
                  </a:solidFill>
                </a:rPr>
                <a:t>R/W</a:t>
              </a:r>
              <a:endParaRPr lang="en-US" b="0" dirty="0"/>
            </a:p>
          </p:txBody>
        </p:sp>
        <p:sp>
          <p:nvSpPr>
            <p:cNvPr id="499" name="Line 59"/>
            <p:cNvSpPr>
              <a:spLocks noChangeShapeType="1"/>
            </p:cNvSpPr>
            <p:nvPr/>
          </p:nvSpPr>
          <p:spPr bwMode="auto">
            <a:xfrm>
              <a:off x="4343400" y="2971800"/>
              <a:ext cx="0" cy="1447800"/>
            </a:xfrm>
            <a:prstGeom prst="line">
              <a:avLst/>
            </a:prstGeom>
            <a:noFill/>
            <a:ln w="4763">
              <a:solidFill>
                <a:srgbClr val="000000"/>
              </a:solidFill>
              <a:round/>
              <a:headEnd/>
              <a:tailEnd/>
            </a:ln>
          </p:spPr>
          <p:txBody>
            <a:bodyPr/>
            <a:lstStyle/>
            <a:p>
              <a:endParaRPr lang="en-US"/>
            </a:p>
          </p:txBody>
        </p:sp>
        <p:sp>
          <p:nvSpPr>
            <p:cNvPr id="500" name="Line 59"/>
            <p:cNvSpPr>
              <a:spLocks noChangeShapeType="1"/>
            </p:cNvSpPr>
            <p:nvPr/>
          </p:nvSpPr>
          <p:spPr bwMode="auto">
            <a:xfrm flipH="1">
              <a:off x="3714750" y="2971800"/>
              <a:ext cx="628650" cy="0"/>
            </a:xfrm>
            <a:prstGeom prst="line">
              <a:avLst/>
            </a:prstGeom>
            <a:noFill/>
            <a:ln w="4763">
              <a:solidFill>
                <a:srgbClr val="000000"/>
              </a:solidFill>
              <a:round/>
              <a:headEnd/>
              <a:tailEnd/>
            </a:ln>
          </p:spPr>
          <p:txBody>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0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0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0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Rectangle 165"/>
          <p:cNvSpPr>
            <a:spLocks noChangeArrowheads="1"/>
          </p:cNvSpPr>
          <p:nvPr/>
        </p:nvSpPr>
        <p:spPr bwMode="auto">
          <a:xfrm>
            <a:off x="198438" y="6266822"/>
            <a:ext cx="4525962" cy="36512"/>
          </a:xfrm>
          <a:prstGeom prst="rect">
            <a:avLst/>
          </a:prstGeom>
          <a:solidFill>
            <a:srgbClr val="BBBBBB"/>
          </a:solidFill>
          <a:ln w="9525">
            <a:noFill/>
            <a:miter lim="800000"/>
            <a:headEnd/>
            <a:tailEnd/>
          </a:ln>
        </p:spPr>
        <p:txBody>
          <a:bodyPr/>
          <a:lstStyle/>
          <a:p>
            <a:endParaRPr lang="en-US"/>
          </a:p>
        </p:txBody>
      </p:sp>
      <p:sp>
        <p:nvSpPr>
          <p:cNvPr id="2" name="Title 1"/>
          <p:cNvSpPr>
            <a:spLocks noGrp="1"/>
          </p:cNvSpPr>
          <p:nvPr>
            <p:ph type="title"/>
          </p:nvPr>
        </p:nvSpPr>
        <p:spPr/>
        <p:txBody>
          <a:bodyPr/>
          <a:lstStyle/>
          <a:p>
            <a:r>
              <a:rPr lang="en-US" dirty="0"/>
              <a:t>5-Stage Pipelined </a:t>
            </a:r>
            <a:r>
              <a:rPr lang="en-US" dirty="0" err="1"/>
              <a:t>Datapath</a:t>
            </a:r>
            <a:endParaRPr lang="en-US" dirty="0"/>
          </a:p>
        </p:txBody>
      </p:sp>
      <p:sp>
        <p:nvSpPr>
          <p:cNvPr id="239" name="Content Placeholder 238"/>
          <p:cNvSpPr>
            <a:spLocks noGrp="1"/>
          </p:cNvSpPr>
          <p:nvPr>
            <p:ph idx="1"/>
          </p:nvPr>
        </p:nvSpPr>
        <p:spPr>
          <a:xfrm>
            <a:off x="4876800" y="1066800"/>
            <a:ext cx="3810000" cy="5059363"/>
          </a:xfrm>
        </p:spPr>
        <p:txBody>
          <a:bodyPr/>
          <a:lstStyle/>
          <a:p>
            <a:r>
              <a:rPr lang="en-US" sz="2000" dirty="0"/>
              <a:t>Pipeline registers separate different stages:</a:t>
            </a:r>
          </a:p>
          <a:p>
            <a:pPr lvl="1"/>
            <a:r>
              <a:rPr lang="en-US" sz="1600" dirty="0"/>
              <a:t>IF – instruction fetch</a:t>
            </a:r>
          </a:p>
          <a:p>
            <a:pPr lvl="1"/>
            <a:r>
              <a:rPr lang="en-US" sz="1600" dirty="0"/>
              <a:t>RF – register file access</a:t>
            </a:r>
          </a:p>
          <a:p>
            <a:pPr lvl="1"/>
            <a:r>
              <a:rPr lang="en-US" sz="1600" dirty="0"/>
              <a:t>ALU – compute result</a:t>
            </a:r>
          </a:p>
          <a:p>
            <a:pPr lvl="1"/>
            <a:r>
              <a:rPr lang="en-US" sz="1600" dirty="0"/>
              <a:t>MEM – memory access</a:t>
            </a:r>
          </a:p>
          <a:p>
            <a:pPr lvl="1"/>
            <a:r>
              <a:rPr lang="en-US" sz="1600" dirty="0"/>
              <a:t>WB – write back to reg. file</a:t>
            </a:r>
          </a:p>
          <a:p>
            <a:r>
              <a:rPr lang="en-US" sz="2000" dirty="0"/>
              <a:t>Each stage services one instruction per cycle</a:t>
            </a:r>
          </a:p>
          <a:p>
            <a:r>
              <a:rPr lang="en-US" sz="2000" dirty="0"/>
              <a:t>Data memory reads are now pipelined, not combinational</a:t>
            </a:r>
          </a:p>
          <a:p>
            <a:pPr lvl="1"/>
            <a:r>
              <a:rPr lang="en-US" sz="1800" dirty="0"/>
              <a:t>Data read appears in RD the next cycle</a:t>
            </a:r>
          </a:p>
        </p:txBody>
      </p:sp>
      <p:grpSp>
        <p:nvGrpSpPr>
          <p:cNvPr id="3" name="Group 3"/>
          <p:cNvGrpSpPr/>
          <p:nvPr/>
        </p:nvGrpSpPr>
        <p:grpSpPr>
          <a:xfrm>
            <a:off x="219075" y="1066800"/>
            <a:ext cx="4424363" cy="5211802"/>
            <a:chOff x="447675" y="1066800"/>
            <a:chExt cx="4424363" cy="5211802"/>
          </a:xfrm>
        </p:grpSpPr>
        <p:sp>
          <p:nvSpPr>
            <p:cNvPr id="5" name="Rectangle 4"/>
            <p:cNvSpPr>
              <a:spLocks noChangeArrowheads="1"/>
            </p:cNvSpPr>
            <p:nvPr/>
          </p:nvSpPr>
          <p:spPr bwMode="auto">
            <a:xfrm>
              <a:off x="2343150" y="5949243"/>
              <a:ext cx="1011238" cy="299158"/>
            </a:xfrm>
            <a:prstGeom prst="rect">
              <a:avLst/>
            </a:prstGeom>
            <a:solidFill>
              <a:srgbClr val="FFFFFF"/>
            </a:solidFill>
            <a:ln w="9525">
              <a:noFill/>
              <a:miter lim="800000"/>
              <a:headEnd/>
              <a:tailEnd/>
            </a:ln>
          </p:spPr>
          <p:txBody>
            <a:bodyPr/>
            <a:lstStyle/>
            <a:p>
              <a:endParaRPr lang="en-US"/>
            </a:p>
          </p:txBody>
        </p:sp>
        <p:sp>
          <p:nvSpPr>
            <p:cNvPr id="6" name="Rectangle 5"/>
            <p:cNvSpPr>
              <a:spLocks noChangeArrowheads="1"/>
            </p:cNvSpPr>
            <p:nvPr/>
          </p:nvSpPr>
          <p:spPr bwMode="auto">
            <a:xfrm>
              <a:off x="2346325" y="5951870"/>
              <a:ext cx="1004888" cy="296530"/>
            </a:xfrm>
            <a:prstGeom prst="rect">
              <a:avLst/>
            </a:prstGeom>
            <a:noFill/>
            <a:ln w="11113">
              <a:solidFill>
                <a:srgbClr val="000000"/>
              </a:solidFill>
              <a:miter lim="800000"/>
              <a:headEnd/>
              <a:tailEnd/>
            </a:ln>
          </p:spPr>
          <p:txBody>
            <a:bodyPr/>
            <a:lstStyle/>
            <a:p>
              <a:endParaRPr lang="en-US"/>
            </a:p>
          </p:txBody>
        </p:sp>
        <p:sp>
          <p:nvSpPr>
            <p:cNvPr id="7" name="Freeform 6"/>
            <p:cNvSpPr>
              <a:spLocks/>
            </p:cNvSpPr>
            <p:nvPr/>
          </p:nvSpPr>
          <p:spPr bwMode="auto">
            <a:xfrm>
              <a:off x="3522663" y="2318619"/>
              <a:ext cx="336550" cy="69617"/>
            </a:xfrm>
            <a:custGeom>
              <a:avLst/>
              <a:gdLst>
                <a:gd name="T0" fmla="*/ 0 w 252"/>
                <a:gd name="T1" fmla="*/ 0 h 63"/>
                <a:gd name="T2" fmla="*/ 2147483647 w 252"/>
                <a:gd name="T3" fmla="*/ 0 h 63"/>
                <a:gd name="T4" fmla="*/ 2147483647 w 252"/>
                <a:gd name="T5" fmla="*/ 2147483647 h 63"/>
                <a:gd name="T6" fmla="*/ 2147483647 w 252"/>
                <a:gd name="T7" fmla="*/ 2147483647 h 63"/>
                <a:gd name="T8" fmla="*/ 0 w 252"/>
                <a:gd name="T9" fmla="*/ 0 h 63"/>
                <a:gd name="T10" fmla="*/ 0 60000 65536"/>
                <a:gd name="T11" fmla="*/ 0 60000 65536"/>
                <a:gd name="T12" fmla="*/ 0 60000 65536"/>
                <a:gd name="T13" fmla="*/ 0 60000 65536"/>
                <a:gd name="T14" fmla="*/ 0 60000 65536"/>
                <a:gd name="T15" fmla="*/ 0 w 252"/>
                <a:gd name="T16" fmla="*/ 0 h 63"/>
                <a:gd name="T17" fmla="*/ 252 w 252"/>
                <a:gd name="T18" fmla="*/ 63 h 63"/>
              </a:gdLst>
              <a:ahLst/>
              <a:cxnLst>
                <a:cxn ang="T10">
                  <a:pos x="T0" y="T1"/>
                </a:cxn>
                <a:cxn ang="T11">
                  <a:pos x="T2" y="T3"/>
                </a:cxn>
                <a:cxn ang="T12">
                  <a:pos x="T4" y="T5"/>
                </a:cxn>
                <a:cxn ang="T13">
                  <a:pos x="T6" y="T7"/>
                </a:cxn>
                <a:cxn ang="T14">
                  <a:pos x="T8" y="T9"/>
                </a:cxn>
              </a:cxnLst>
              <a:rect l="T15" t="T16" r="T17" b="T18"/>
              <a:pathLst>
                <a:path w="252" h="63">
                  <a:moveTo>
                    <a:pt x="0" y="0"/>
                  </a:moveTo>
                  <a:lnTo>
                    <a:pt x="252" y="0"/>
                  </a:lnTo>
                  <a:lnTo>
                    <a:pt x="221" y="63"/>
                  </a:lnTo>
                  <a:lnTo>
                    <a:pt x="32" y="63"/>
                  </a:lnTo>
                  <a:lnTo>
                    <a:pt x="0" y="0"/>
                  </a:lnTo>
                </a:path>
              </a:pathLst>
            </a:custGeom>
            <a:noFill/>
            <a:ln w="11113">
              <a:solidFill>
                <a:srgbClr val="000000"/>
              </a:solidFill>
              <a:round/>
              <a:headEnd/>
              <a:tailEnd/>
            </a:ln>
          </p:spPr>
          <p:txBody>
            <a:bodyPr/>
            <a:lstStyle/>
            <a:p>
              <a:endParaRPr lang="en-US"/>
            </a:p>
          </p:txBody>
        </p:sp>
        <p:sp>
          <p:nvSpPr>
            <p:cNvPr id="8" name="Rectangle 7"/>
            <p:cNvSpPr>
              <a:spLocks noChangeArrowheads="1"/>
            </p:cNvSpPr>
            <p:nvPr/>
          </p:nvSpPr>
          <p:spPr bwMode="auto">
            <a:xfrm>
              <a:off x="3986213" y="4411088"/>
              <a:ext cx="715962" cy="1057400"/>
            </a:xfrm>
            <a:prstGeom prst="rect">
              <a:avLst/>
            </a:prstGeom>
            <a:solidFill>
              <a:srgbClr val="FFFFFF"/>
            </a:solidFill>
            <a:ln w="9525">
              <a:noFill/>
              <a:miter lim="800000"/>
              <a:headEnd/>
              <a:tailEnd/>
            </a:ln>
          </p:spPr>
          <p:txBody>
            <a:bodyPr/>
            <a:lstStyle/>
            <a:p>
              <a:endParaRPr lang="en-US"/>
            </a:p>
          </p:txBody>
        </p:sp>
        <p:sp>
          <p:nvSpPr>
            <p:cNvPr id="9" name="Rectangle 8"/>
            <p:cNvSpPr>
              <a:spLocks noChangeArrowheads="1"/>
            </p:cNvSpPr>
            <p:nvPr/>
          </p:nvSpPr>
          <p:spPr bwMode="auto">
            <a:xfrm>
              <a:off x="3990975" y="4415029"/>
              <a:ext cx="708025" cy="1050832"/>
            </a:xfrm>
            <a:prstGeom prst="rect">
              <a:avLst/>
            </a:prstGeom>
            <a:noFill/>
            <a:ln w="11113">
              <a:solidFill>
                <a:srgbClr val="000000"/>
              </a:solidFill>
              <a:miter lim="800000"/>
              <a:headEnd/>
              <a:tailEnd/>
            </a:ln>
          </p:spPr>
          <p:txBody>
            <a:bodyPr/>
            <a:lstStyle/>
            <a:p>
              <a:endParaRPr lang="en-US"/>
            </a:p>
          </p:txBody>
        </p:sp>
        <p:sp>
          <p:nvSpPr>
            <p:cNvPr id="10" name="Freeform 9"/>
            <p:cNvSpPr>
              <a:spLocks/>
            </p:cNvSpPr>
            <p:nvPr/>
          </p:nvSpPr>
          <p:spPr bwMode="auto">
            <a:xfrm>
              <a:off x="2636838" y="3504745"/>
              <a:ext cx="1181100" cy="278470"/>
            </a:xfrm>
            <a:custGeom>
              <a:avLst/>
              <a:gdLst>
                <a:gd name="T0" fmla="*/ 0 w 882"/>
                <a:gd name="T1" fmla="*/ 0 h 251"/>
                <a:gd name="T2" fmla="*/ 2147483647 w 882"/>
                <a:gd name="T3" fmla="*/ 0 h 251"/>
                <a:gd name="T4" fmla="*/ 2147483647 w 882"/>
                <a:gd name="T5" fmla="*/ 2147483647 h 251"/>
                <a:gd name="T6" fmla="*/ 2147483647 w 882"/>
                <a:gd name="T7" fmla="*/ 0 h 251"/>
                <a:gd name="T8" fmla="*/ 2147483647 w 882"/>
                <a:gd name="T9" fmla="*/ 0 h 251"/>
                <a:gd name="T10" fmla="*/ 2147483647 w 882"/>
                <a:gd name="T11" fmla="*/ 2147483647 h 251"/>
                <a:gd name="T12" fmla="*/ 2147483647 w 882"/>
                <a:gd name="T13" fmla="*/ 2147483647 h 251"/>
                <a:gd name="T14" fmla="*/ 0 w 882"/>
                <a:gd name="T15" fmla="*/ 0 h 251"/>
                <a:gd name="T16" fmla="*/ 0 60000 65536"/>
                <a:gd name="T17" fmla="*/ 0 60000 65536"/>
                <a:gd name="T18" fmla="*/ 0 60000 65536"/>
                <a:gd name="T19" fmla="*/ 0 60000 65536"/>
                <a:gd name="T20" fmla="*/ 0 60000 65536"/>
                <a:gd name="T21" fmla="*/ 0 60000 65536"/>
                <a:gd name="T22" fmla="*/ 0 60000 65536"/>
                <a:gd name="T23" fmla="*/ 0 60000 65536"/>
                <a:gd name="T24" fmla="*/ 0 w 882"/>
                <a:gd name="T25" fmla="*/ 0 h 251"/>
                <a:gd name="T26" fmla="*/ 882 w 882"/>
                <a:gd name="T27" fmla="*/ 251 h 25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82" h="251">
                  <a:moveTo>
                    <a:pt x="0" y="0"/>
                  </a:moveTo>
                  <a:lnTo>
                    <a:pt x="385" y="0"/>
                  </a:lnTo>
                  <a:lnTo>
                    <a:pt x="441" y="62"/>
                  </a:lnTo>
                  <a:lnTo>
                    <a:pt x="497" y="0"/>
                  </a:lnTo>
                  <a:lnTo>
                    <a:pt x="882" y="0"/>
                  </a:lnTo>
                  <a:lnTo>
                    <a:pt x="661" y="251"/>
                  </a:lnTo>
                  <a:lnTo>
                    <a:pt x="221" y="251"/>
                  </a:lnTo>
                  <a:lnTo>
                    <a:pt x="0" y="0"/>
                  </a:lnTo>
                  <a:close/>
                </a:path>
              </a:pathLst>
            </a:custGeom>
            <a:solidFill>
              <a:srgbClr val="FFFFFF"/>
            </a:solidFill>
            <a:ln w="9525">
              <a:noFill/>
              <a:round/>
              <a:headEnd/>
              <a:tailEnd/>
            </a:ln>
          </p:spPr>
          <p:txBody>
            <a:bodyPr/>
            <a:lstStyle/>
            <a:p>
              <a:endParaRPr lang="en-US"/>
            </a:p>
          </p:txBody>
        </p:sp>
        <p:sp>
          <p:nvSpPr>
            <p:cNvPr id="11" name="Freeform 10"/>
            <p:cNvSpPr>
              <a:spLocks/>
            </p:cNvSpPr>
            <p:nvPr/>
          </p:nvSpPr>
          <p:spPr bwMode="auto">
            <a:xfrm>
              <a:off x="2636838" y="3504745"/>
              <a:ext cx="1181100" cy="278470"/>
            </a:xfrm>
            <a:custGeom>
              <a:avLst/>
              <a:gdLst>
                <a:gd name="T0" fmla="*/ 0 w 882"/>
                <a:gd name="T1" fmla="*/ 0 h 251"/>
                <a:gd name="T2" fmla="*/ 2147483647 w 882"/>
                <a:gd name="T3" fmla="*/ 0 h 251"/>
                <a:gd name="T4" fmla="*/ 2147483647 w 882"/>
                <a:gd name="T5" fmla="*/ 2147483647 h 251"/>
                <a:gd name="T6" fmla="*/ 2147483647 w 882"/>
                <a:gd name="T7" fmla="*/ 0 h 251"/>
                <a:gd name="T8" fmla="*/ 2147483647 w 882"/>
                <a:gd name="T9" fmla="*/ 0 h 251"/>
                <a:gd name="T10" fmla="*/ 2147483647 w 882"/>
                <a:gd name="T11" fmla="*/ 2147483647 h 251"/>
                <a:gd name="T12" fmla="*/ 2147483647 w 882"/>
                <a:gd name="T13" fmla="*/ 2147483647 h 251"/>
                <a:gd name="T14" fmla="*/ 0 w 882"/>
                <a:gd name="T15" fmla="*/ 0 h 251"/>
                <a:gd name="T16" fmla="*/ 0 60000 65536"/>
                <a:gd name="T17" fmla="*/ 0 60000 65536"/>
                <a:gd name="T18" fmla="*/ 0 60000 65536"/>
                <a:gd name="T19" fmla="*/ 0 60000 65536"/>
                <a:gd name="T20" fmla="*/ 0 60000 65536"/>
                <a:gd name="T21" fmla="*/ 0 60000 65536"/>
                <a:gd name="T22" fmla="*/ 0 60000 65536"/>
                <a:gd name="T23" fmla="*/ 0 60000 65536"/>
                <a:gd name="T24" fmla="*/ 0 w 882"/>
                <a:gd name="T25" fmla="*/ 0 h 251"/>
                <a:gd name="T26" fmla="*/ 882 w 882"/>
                <a:gd name="T27" fmla="*/ 251 h 25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82" h="251">
                  <a:moveTo>
                    <a:pt x="0" y="0"/>
                  </a:moveTo>
                  <a:lnTo>
                    <a:pt x="385" y="0"/>
                  </a:lnTo>
                  <a:lnTo>
                    <a:pt x="441" y="62"/>
                  </a:lnTo>
                  <a:lnTo>
                    <a:pt x="497" y="0"/>
                  </a:lnTo>
                  <a:lnTo>
                    <a:pt x="882" y="0"/>
                  </a:lnTo>
                  <a:lnTo>
                    <a:pt x="661" y="251"/>
                  </a:lnTo>
                  <a:lnTo>
                    <a:pt x="221" y="251"/>
                  </a:lnTo>
                  <a:lnTo>
                    <a:pt x="0" y="0"/>
                  </a:lnTo>
                </a:path>
              </a:pathLst>
            </a:custGeom>
            <a:noFill/>
            <a:ln w="11113">
              <a:solidFill>
                <a:srgbClr val="000000"/>
              </a:solidFill>
              <a:round/>
              <a:headEnd/>
              <a:tailEnd/>
            </a:ln>
          </p:spPr>
          <p:txBody>
            <a:bodyPr/>
            <a:lstStyle/>
            <a:p>
              <a:endParaRPr lang="en-US"/>
            </a:p>
          </p:txBody>
        </p:sp>
        <p:sp>
          <p:nvSpPr>
            <p:cNvPr id="12" name="Rectangle 11"/>
            <p:cNvSpPr>
              <a:spLocks noChangeArrowheads="1"/>
            </p:cNvSpPr>
            <p:nvPr/>
          </p:nvSpPr>
          <p:spPr bwMode="auto">
            <a:xfrm>
              <a:off x="741363" y="1571214"/>
              <a:ext cx="168275" cy="105083"/>
            </a:xfrm>
            <a:prstGeom prst="rect">
              <a:avLst/>
            </a:prstGeom>
            <a:solidFill>
              <a:srgbClr val="FFFFFF"/>
            </a:solidFill>
            <a:ln w="9525">
              <a:noFill/>
              <a:miter lim="800000"/>
              <a:headEnd/>
              <a:tailEnd/>
            </a:ln>
          </p:spPr>
          <p:txBody>
            <a:bodyPr/>
            <a:lstStyle/>
            <a:p>
              <a:endParaRPr lang="en-US"/>
            </a:p>
          </p:txBody>
        </p:sp>
        <p:sp>
          <p:nvSpPr>
            <p:cNvPr id="13" name="Rectangle 12"/>
            <p:cNvSpPr>
              <a:spLocks noChangeArrowheads="1"/>
            </p:cNvSpPr>
            <p:nvPr/>
          </p:nvSpPr>
          <p:spPr bwMode="auto">
            <a:xfrm>
              <a:off x="746125" y="1573841"/>
              <a:ext cx="160338" cy="98516"/>
            </a:xfrm>
            <a:prstGeom prst="rect">
              <a:avLst/>
            </a:prstGeom>
            <a:noFill/>
            <a:ln w="11113">
              <a:solidFill>
                <a:srgbClr val="000000"/>
              </a:solidFill>
              <a:miter lim="800000"/>
              <a:headEnd/>
              <a:tailEnd/>
            </a:ln>
          </p:spPr>
          <p:txBody>
            <a:bodyPr/>
            <a:lstStyle/>
            <a:p>
              <a:endParaRPr lang="en-US"/>
            </a:p>
          </p:txBody>
        </p:sp>
        <p:sp>
          <p:nvSpPr>
            <p:cNvPr id="14" name="Rectangle 13"/>
            <p:cNvSpPr>
              <a:spLocks noChangeArrowheads="1"/>
            </p:cNvSpPr>
            <p:nvPr/>
          </p:nvSpPr>
          <p:spPr bwMode="auto">
            <a:xfrm>
              <a:off x="773113" y="1559393"/>
              <a:ext cx="134937" cy="112964"/>
            </a:xfrm>
            <a:prstGeom prst="rect">
              <a:avLst/>
            </a:prstGeom>
            <a:noFill/>
            <a:ln w="9525">
              <a:noFill/>
              <a:miter lim="800000"/>
              <a:headEnd/>
              <a:tailEnd/>
            </a:ln>
          </p:spPr>
          <p:txBody>
            <a:bodyPr wrap="none" lIns="0" tIns="0" rIns="0" bIns="0">
              <a:spAutoFit/>
            </a:bodyPr>
            <a:lstStyle/>
            <a:p>
              <a:pPr eaLnBrk="0" hangingPunct="0"/>
              <a:r>
                <a:rPr lang="en-US" sz="900" b="0">
                  <a:solidFill>
                    <a:srgbClr val="000000"/>
                  </a:solidFill>
                </a:rPr>
                <a:t>+4</a:t>
              </a:r>
              <a:endParaRPr lang="en-US" sz="900" b="0"/>
            </a:p>
          </p:txBody>
        </p:sp>
        <p:sp>
          <p:nvSpPr>
            <p:cNvPr id="15" name="Line 42"/>
            <p:cNvSpPr>
              <a:spLocks noChangeShapeType="1"/>
            </p:cNvSpPr>
            <p:nvPr/>
          </p:nvSpPr>
          <p:spPr bwMode="auto">
            <a:xfrm flipV="1">
              <a:off x="825500" y="1326896"/>
              <a:ext cx="1588" cy="244318"/>
            </a:xfrm>
            <a:prstGeom prst="line">
              <a:avLst/>
            </a:prstGeom>
            <a:noFill/>
            <a:ln w="4763">
              <a:solidFill>
                <a:srgbClr val="000000"/>
              </a:solidFill>
              <a:round/>
              <a:headEnd/>
              <a:tailEnd/>
            </a:ln>
          </p:spPr>
          <p:txBody>
            <a:bodyPr/>
            <a:lstStyle/>
            <a:p>
              <a:endParaRPr lang="en-US"/>
            </a:p>
          </p:txBody>
        </p:sp>
        <p:sp>
          <p:nvSpPr>
            <p:cNvPr id="16" name="Freeform 15"/>
            <p:cNvSpPr>
              <a:spLocks/>
            </p:cNvSpPr>
            <p:nvPr/>
          </p:nvSpPr>
          <p:spPr bwMode="auto">
            <a:xfrm>
              <a:off x="808038" y="1523927"/>
              <a:ext cx="36512" cy="47287"/>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17" name="Freeform 16"/>
            <p:cNvSpPr>
              <a:spLocks/>
            </p:cNvSpPr>
            <p:nvPr/>
          </p:nvSpPr>
          <p:spPr bwMode="auto">
            <a:xfrm>
              <a:off x="808038" y="1523927"/>
              <a:ext cx="36512" cy="47287"/>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18" name="Line 52"/>
            <p:cNvSpPr>
              <a:spLocks noChangeShapeType="1"/>
            </p:cNvSpPr>
            <p:nvPr/>
          </p:nvSpPr>
          <p:spPr bwMode="auto">
            <a:xfrm>
              <a:off x="825500" y="1751286"/>
              <a:ext cx="469900" cy="1314"/>
            </a:xfrm>
            <a:prstGeom prst="line">
              <a:avLst/>
            </a:prstGeom>
            <a:noFill/>
            <a:ln w="4763">
              <a:solidFill>
                <a:srgbClr val="000000"/>
              </a:solidFill>
              <a:round/>
              <a:headEnd/>
              <a:tailEnd/>
            </a:ln>
          </p:spPr>
          <p:txBody>
            <a:bodyPr/>
            <a:lstStyle/>
            <a:p>
              <a:endParaRPr lang="en-US"/>
            </a:p>
          </p:txBody>
        </p:sp>
        <p:sp>
          <p:nvSpPr>
            <p:cNvPr id="19" name="Rectangle 18"/>
            <p:cNvSpPr>
              <a:spLocks noChangeArrowheads="1"/>
            </p:cNvSpPr>
            <p:nvPr/>
          </p:nvSpPr>
          <p:spPr bwMode="auto">
            <a:xfrm>
              <a:off x="1755775" y="1295400"/>
              <a:ext cx="666750" cy="381000"/>
            </a:xfrm>
            <a:prstGeom prst="rect">
              <a:avLst/>
            </a:prstGeom>
            <a:noFill/>
            <a:ln w="11113">
              <a:solidFill>
                <a:srgbClr val="000000"/>
              </a:solidFill>
              <a:miter lim="800000"/>
              <a:headEnd/>
              <a:tailEnd/>
            </a:ln>
          </p:spPr>
          <p:txBody>
            <a:bodyPr lIns="0" tIns="0" rIns="0" bIns="0"/>
            <a:lstStyle/>
            <a:p>
              <a:pPr algn="ctr"/>
              <a:r>
                <a:rPr lang="en-US" sz="1000" dirty="0"/>
                <a:t>Instruction Memory</a:t>
              </a:r>
            </a:p>
          </p:txBody>
        </p:sp>
        <p:sp>
          <p:nvSpPr>
            <p:cNvPr id="20" name="Rectangle 19"/>
            <p:cNvSpPr>
              <a:spLocks noChangeArrowheads="1"/>
            </p:cNvSpPr>
            <p:nvPr/>
          </p:nvSpPr>
          <p:spPr bwMode="auto">
            <a:xfrm>
              <a:off x="1776413" y="1413589"/>
              <a:ext cx="47625"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A</a:t>
              </a:r>
              <a:endParaRPr lang="en-US" b="0"/>
            </a:p>
          </p:txBody>
        </p:sp>
        <p:sp>
          <p:nvSpPr>
            <p:cNvPr id="21" name="Rectangle 20"/>
            <p:cNvSpPr>
              <a:spLocks noChangeArrowheads="1"/>
            </p:cNvSpPr>
            <p:nvPr/>
          </p:nvSpPr>
          <p:spPr bwMode="auto">
            <a:xfrm>
              <a:off x="2076450" y="1579095"/>
              <a:ext cx="46038" cy="76185"/>
            </a:xfrm>
            <a:prstGeom prst="rect">
              <a:avLst/>
            </a:prstGeom>
            <a:noFill/>
            <a:ln w="9525">
              <a:noFill/>
              <a:miter lim="800000"/>
              <a:headEnd/>
              <a:tailEnd/>
            </a:ln>
          </p:spPr>
          <p:txBody>
            <a:bodyPr wrap="none" lIns="0" tIns="0" rIns="0" bIns="0">
              <a:spAutoFit/>
            </a:bodyPr>
            <a:lstStyle/>
            <a:p>
              <a:pPr eaLnBrk="0" hangingPunct="0"/>
              <a:r>
                <a:rPr lang="en-US" sz="600" b="0" dirty="0">
                  <a:solidFill>
                    <a:srgbClr val="000000"/>
                  </a:solidFill>
                </a:rPr>
                <a:t>D</a:t>
              </a:r>
              <a:endParaRPr lang="en-US" b="0" dirty="0"/>
            </a:p>
          </p:txBody>
        </p:sp>
        <p:sp>
          <p:nvSpPr>
            <p:cNvPr id="22" name="Line 63"/>
            <p:cNvSpPr>
              <a:spLocks noChangeShapeType="1"/>
            </p:cNvSpPr>
            <p:nvPr/>
          </p:nvSpPr>
          <p:spPr bwMode="auto">
            <a:xfrm flipH="1">
              <a:off x="825500" y="1431979"/>
              <a:ext cx="927100" cy="1314"/>
            </a:xfrm>
            <a:prstGeom prst="line">
              <a:avLst/>
            </a:prstGeom>
            <a:noFill/>
            <a:ln w="4763">
              <a:solidFill>
                <a:srgbClr val="000000"/>
              </a:solidFill>
              <a:round/>
              <a:headEnd/>
              <a:tailEnd/>
            </a:ln>
          </p:spPr>
          <p:txBody>
            <a:bodyPr/>
            <a:lstStyle/>
            <a:p>
              <a:endParaRPr lang="en-US"/>
            </a:p>
          </p:txBody>
        </p:sp>
        <p:sp>
          <p:nvSpPr>
            <p:cNvPr id="23" name="Freeform 22"/>
            <p:cNvSpPr>
              <a:spLocks/>
            </p:cNvSpPr>
            <p:nvPr/>
          </p:nvSpPr>
          <p:spPr bwMode="auto">
            <a:xfrm>
              <a:off x="1697038" y="1417530"/>
              <a:ext cx="55562" cy="30211"/>
            </a:xfrm>
            <a:custGeom>
              <a:avLst/>
              <a:gdLst>
                <a:gd name="T0" fmla="*/ 2147483647 w 41"/>
                <a:gd name="T1" fmla="*/ 2147483647 h 28"/>
                <a:gd name="T2" fmla="*/ 0 w 41"/>
                <a:gd name="T3" fmla="*/ 0 h 28"/>
                <a:gd name="T4" fmla="*/ 0 w 41"/>
                <a:gd name="T5" fmla="*/ 0 h 28"/>
                <a:gd name="T6" fmla="*/ 2147483647 w 41"/>
                <a:gd name="T7" fmla="*/ 2147483647 h 28"/>
                <a:gd name="T8" fmla="*/ 2147483647 w 41"/>
                <a:gd name="T9" fmla="*/ 2147483647 h 28"/>
                <a:gd name="T10" fmla="*/ 0 w 41"/>
                <a:gd name="T11" fmla="*/ 2147483647 h 28"/>
                <a:gd name="T12" fmla="*/ 0 w 41"/>
                <a:gd name="T13" fmla="*/ 2147483647 h 28"/>
                <a:gd name="T14" fmla="*/ 2147483647 w 41"/>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1"/>
                <a:gd name="T25" fmla="*/ 0 h 28"/>
                <a:gd name="T26" fmla="*/ 41 w 41"/>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1" h="28">
                  <a:moveTo>
                    <a:pt x="41" y="14"/>
                  </a:moveTo>
                  <a:lnTo>
                    <a:pt x="0" y="0"/>
                  </a:lnTo>
                  <a:lnTo>
                    <a:pt x="21" y="14"/>
                  </a:lnTo>
                  <a:lnTo>
                    <a:pt x="0" y="28"/>
                  </a:lnTo>
                  <a:lnTo>
                    <a:pt x="41" y="14"/>
                  </a:lnTo>
                  <a:close/>
                </a:path>
              </a:pathLst>
            </a:custGeom>
            <a:solidFill>
              <a:srgbClr val="000000"/>
            </a:solidFill>
            <a:ln w="9525">
              <a:noFill/>
              <a:round/>
              <a:headEnd/>
              <a:tailEnd/>
            </a:ln>
          </p:spPr>
          <p:txBody>
            <a:bodyPr/>
            <a:lstStyle/>
            <a:p>
              <a:endParaRPr lang="en-US"/>
            </a:p>
          </p:txBody>
        </p:sp>
        <p:sp>
          <p:nvSpPr>
            <p:cNvPr id="24" name="Freeform 23"/>
            <p:cNvSpPr>
              <a:spLocks/>
            </p:cNvSpPr>
            <p:nvPr/>
          </p:nvSpPr>
          <p:spPr bwMode="auto">
            <a:xfrm>
              <a:off x="1697038" y="1417530"/>
              <a:ext cx="55562" cy="30211"/>
            </a:xfrm>
            <a:custGeom>
              <a:avLst/>
              <a:gdLst>
                <a:gd name="T0" fmla="*/ 2147483647 w 41"/>
                <a:gd name="T1" fmla="*/ 2147483647 h 28"/>
                <a:gd name="T2" fmla="*/ 0 w 41"/>
                <a:gd name="T3" fmla="*/ 0 h 28"/>
                <a:gd name="T4" fmla="*/ 0 w 41"/>
                <a:gd name="T5" fmla="*/ 0 h 28"/>
                <a:gd name="T6" fmla="*/ 2147483647 w 41"/>
                <a:gd name="T7" fmla="*/ 2147483647 h 28"/>
                <a:gd name="T8" fmla="*/ 2147483647 w 41"/>
                <a:gd name="T9" fmla="*/ 2147483647 h 28"/>
                <a:gd name="T10" fmla="*/ 0 w 41"/>
                <a:gd name="T11" fmla="*/ 2147483647 h 28"/>
                <a:gd name="T12" fmla="*/ 0 w 41"/>
                <a:gd name="T13" fmla="*/ 2147483647 h 28"/>
                <a:gd name="T14" fmla="*/ 2147483647 w 41"/>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1"/>
                <a:gd name="T25" fmla="*/ 0 h 28"/>
                <a:gd name="T26" fmla="*/ 41 w 41"/>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1" h="28">
                  <a:moveTo>
                    <a:pt x="41" y="14"/>
                  </a:moveTo>
                  <a:lnTo>
                    <a:pt x="0" y="0"/>
                  </a:lnTo>
                  <a:lnTo>
                    <a:pt x="21" y="14"/>
                  </a:lnTo>
                  <a:lnTo>
                    <a:pt x="0" y="28"/>
                  </a:lnTo>
                  <a:lnTo>
                    <a:pt x="41" y="14"/>
                  </a:lnTo>
                </a:path>
              </a:pathLst>
            </a:custGeom>
            <a:noFill/>
            <a:ln w="4763">
              <a:solidFill>
                <a:srgbClr val="000000"/>
              </a:solidFill>
              <a:round/>
              <a:headEnd/>
              <a:tailEnd/>
            </a:ln>
          </p:spPr>
          <p:txBody>
            <a:bodyPr/>
            <a:lstStyle/>
            <a:p>
              <a:endParaRPr lang="en-US"/>
            </a:p>
          </p:txBody>
        </p:sp>
        <p:sp>
          <p:nvSpPr>
            <p:cNvPr id="25" name="Rectangle 24"/>
            <p:cNvSpPr>
              <a:spLocks noChangeArrowheads="1"/>
            </p:cNvSpPr>
            <p:nvPr/>
          </p:nvSpPr>
          <p:spPr bwMode="auto">
            <a:xfrm>
              <a:off x="2631121" y="5940048"/>
              <a:ext cx="525786" cy="338554"/>
            </a:xfrm>
            <a:prstGeom prst="rect">
              <a:avLst/>
            </a:prstGeom>
            <a:noFill/>
            <a:ln w="9525">
              <a:noFill/>
              <a:miter lim="800000"/>
              <a:headEnd/>
              <a:tailEnd/>
            </a:ln>
          </p:spPr>
          <p:txBody>
            <a:bodyPr wrap="none" lIns="0" tIns="0" rIns="0" bIns="0">
              <a:spAutoFit/>
            </a:bodyPr>
            <a:lstStyle/>
            <a:p>
              <a:pPr algn="ctr" eaLnBrk="0" hangingPunct="0"/>
              <a:r>
                <a:rPr lang="en-US" sz="1100" dirty="0">
                  <a:solidFill>
                    <a:srgbClr val="000000"/>
                  </a:solidFill>
                </a:rPr>
                <a:t>Register</a:t>
              </a:r>
              <a:br>
                <a:rPr lang="en-US" sz="1100" dirty="0">
                  <a:solidFill>
                    <a:srgbClr val="000000"/>
                  </a:solidFill>
                </a:rPr>
              </a:br>
              <a:r>
                <a:rPr lang="en-US" sz="1100" dirty="0">
                  <a:solidFill>
                    <a:srgbClr val="000000"/>
                  </a:solidFill>
                </a:rPr>
                <a:t>File</a:t>
              </a:r>
              <a:endParaRPr lang="en-US" b="0" dirty="0"/>
            </a:p>
          </p:txBody>
        </p:sp>
        <p:sp>
          <p:nvSpPr>
            <p:cNvPr id="26" name="Rectangle 25"/>
            <p:cNvSpPr>
              <a:spLocks noChangeArrowheads="1"/>
            </p:cNvSpPr>
            <p:nvPr/>
          </p:nvSpPr>
          <p:spPr bwMode="auto">
            <a:xfrm>
              <a:off x="2470150" y="5957125"/>
              <a:ext cx="106363"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WA</a:t>
              </a:r>
              <a:endParaRPr lang="en-US" b="0"/>
            </a:p>
          </p:txBody>
        </p:sp>
        <p:sp>
          <p:nvSpPr>
            <p:cNvPr id="27" name="Rectangle 26"/>
            <p:cNvSpPr>
              <a:spLocks noChangeArrowheads="1"/>
            </p:cNvSpPr>
            <p:nvPr/>
          </p:nvSpPr>
          <p:spPr bwMode="auto">
            <a:xfrm>
              <a:off x="3201988" y="5956300"/>
              <a:ext cx="128240" cy="92333"/>
            </a:xfrm>
            <a:prstGeom prst="rect">
              <a:avLst/>
            </a:prstGeom>
            <a:noFill/>
            <a:ln w="9525">
              <a:noFill/>
              <a:miter lim="800000"/>
              <a:headEnd/>
              <a:tailEnd/>
            </a:ln>
          </p:spPr>
          <p:txBody>
            <a:bodyPr wrap="none" lIns="0" tIns="0" rIns="0" bIns="0">
              <a:spAutoFit/>
            </a:bodyPr>
            <a:lstStyle/>
            <a:p>
              <a:pPr eaLnBrk="0" hangingPunct="0"/>
              <a:r>
                <a:rPr lang="en-US" sz="600" b="0" dirty="0">
                  <a:solidFill>
                    <a:srgbClr val="000000"/>
                  </a:solidFill>
                </a:rPr>
                <a:t>WD</a:t>
              </a:r>
              <a:endParaRPr lang="en-US" b="0" dirty="0"/>
            </a:p>
          </p:txBody>
        </p:sp>
        <p:sp>
          <p:nvSpPr>
            <p:cNvPr id="28" name="Rectangle 27"/>
            <p:cNvSpPr>
              <a:spLocks noChangeArrowheads="1"/>
            </p:cNvSpPr>
            <p:nvPr/>
          </p:nvSpPr>
          <p:spPr bwMode="auto">
            <a:xfrm>
              <a:off x="3221038" y="6140192"/>
              <a:ext cx="123432" cy="92333"/>
            </a:xfrm>
            <a:prstGeom prst="rect">
              <a:avLst/>
            </a:prstGeom>
            <a:noFill/>
            <a:ln w="9525">
              <a:noFill/>
              <a:miter lim="800000"/>
              <a:headEnd/>
              <a:tailEnd/>
            </a:ln>
          </p:spPr>
          <p:txBody>
            <a:bodyPr wrap="none" lIns="0" tIns="0" rIns="0" bIns="0">
              <a:spAutoFit/>
            </a:bodyPr>
            <a:lstStyle/>
            <a:p>
              <a:pPr eaLnBrk="0" hangingPunct="0"/>
              <a:r>
                <a:rPr lang="en-US" sz="600" b="0" dirty="0">
                  <a:solidFill>
                    <a:srgbClr val="000000"/>
                  </a:solidFill>
                </a:rPr>
                <a:t>WE</a:t>
              </a:r>
              <a:endParaRPr lang="en-US" b="0" dirty="0"/>
            </a:p>
          </p:txBody>
        </p:sp>
        <p:sp>
          <p:nvSpPr>
            <p:cNvPr id="29" name="Rectangle 28"/>
            <p:cNvSpPr>
              <a:spLocks noChangeArrowheads="1"/>
            </p:cNvSpPr>
            <p:nvPr/>
          </p:nvSpPr>
          <p:spPr bwMode="auto">
            <a:xfrm>
              <a:off x="3111500" y="3586185"/>
              <a:ext cx="234950" cy="139235"/>
            </a:xfrm>
            <a:prstGeom prst="rect">
              <a:avLst/>
            </a:prstGeom>
            <a:noFill/>
            <a:ln w="9525">
              <a:noFill/>
              <a:miter lim="800000"/>
              <a:headEnd/>
              <a:tailEnd/>
            </a:ln>
          </p:spPr>
          <p:txBody>
            <a:bodyPr wrap="none" lIns="0" tIns="0" rIns="0" bIns="0">
              <a:spAutoFit/>
            </a:bodyPr>
            <a:lstStyle/>
            <a:p>
              <a:pPr eaLnBrk="0" hangingPunct="0"/>
              <a:r>
                <a:rPr lang="en-US" sz="1100">
                  <a:solidFill>
                    <a:srgbClr val="000000"/>
                  </a:solidFill>
                </a:rPr>
                <a:t>ALU</a:t>
              </a:r>
              <a:endParaRPr lang="en-US" b="0"/>
            </a:p>
          </p:txBody>
        </p:sp>
        <p:sp>
          <p:nvSpPr>
            <p:cNvPr id="30" name="Rectangle 29"/>
            <p:cNvSpPr>
              <a:spLocks noChangeArrowheads="1"/>
            </p:cNvSpPr>
            <p:nvPr/>
          </p:nvSpPr>
          <p:spPr bwMode="auto">
            <a:xfrm>
              <a:off x="2828925" y="3511313"/>
              <a:ext cx="47625"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A</a:t>
              </a:r>
              <a:endParaRPr lang="en-US" b="0"/>
            </a:p>
          </p:txBody>
        </p:sp>
        <p:sp>
          <p:nvSpPr>
            <p:cNvPr id="31" name="Rectangle 30"/>
            <p:cNvSpPr>
              <a:spLocks noChangeArrowheads="1"/>
            </p:cNvSpPr>
            <p:nvPr/>
          </p:nvSpPr>
          <p:spPr bwMode="auto">
            <a:xfrm>
              <a:off x="3582988" y="3507372"/>
              <a:ext cx="46037"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B</a:t>
              </a:r>
              <a:endParaRPr lang="en-US" b="0"/>
            </a:p>
          </p:txBody>
        </p:sp>
        <p:sp>
          <p:nvSpPr>
            <p:cNvPr id="32" name="Rectangle 31"/>
            <p:cNvSpPr>
              <a:spLocks noChangeArrowheads="1"/>
            </p:cNvSpPr>
            <p:nvPr/>
          </p:nvSpPr>
          <p:spPr bwMode="auto">
            <a:xfrm>
              <a:off x="3102716" y="2438400"/>
              <a:ext cx="503343" cy="330860"/>
            </a:xfrm>
            <a:prstGeom prst="rect">
              <a:avLst/>
            </a:prstGeom>
            <a:noFill/>
            <a:ln w="9525">
              <a:noFill/>
              <a:miter lim="800000"/>
              <a:headEnd/>
              <a:tailEnd/>
            </a:ln>
          </p:spPr>
          <p:txBody>
            <a:bodyPr wrap="none" lIns="0" tIns="0" rIns="0" bIns="0">
              <a:spAutoFit/>
            </a:bodyPr>
            <a:lstStyle/>
            <a:p>
              <a:pPr algn="ctr" eaLnBrk="0" hangingPunct="0"/>
              <a:r>
                <a:rPr lang="en-US" sz="1050" dirty="0">
                  <a:solidFill>
                    <a:srgbClr val="000000"/>
                  </a:solidFill>
                </a:rPr>
                <a:t>Register</a:t>
              </a:r>
              <a:br>
                <a:rPr lang="en-US" sz="1100" dirty="0">
                  <a:solidFill>
                    <a:srgbClr val="000000"/>
                  </a:solidFill>
                </a:rPr>
              </a:br>
              <a:r>
                <a:rPr lang="en-US" sz="1100" dirty="0">
                  <a:solidFill>
                    <a:srgbClr val="000000"/>
                  </a:solidFill>
                </a:rPr>
                <a:t>File</a:t>
              </a:r>
              <a:endParaRPr lang="en-US" b="0" dirty="0"/>
            </a:p>
          </p:txBody>
        </p:sp>
        <p:sp>
          <p:nvSpPr>
            <p:cNvPr id="33" name="Rectangle 32"/>
            <p:cNvSpPr>
              <a:spLocks noChangeArrowheads="1"/>
            </p:cNvSpPr>
            <p:nvPr/>
          </p:nvSpPr>
          <p:spPr bwMode="auto">
            <a:xfrm>
              <a:off x="2895600" y="2473616"/>
              <a:ext cx="139700"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RA1</a:t>
              </a:r>
              <a:endParaRPr lang="en-US" b="0"/>
            </a:p>
          </p:txBody>
        </p:sp>
        <p:sp>
          <p:nvSpPr>
            <p:cNvPr id="34" name="Rectangle 33"/>
            <p:cNvSpPr>
              <a:spLocks noChangeArrowheads="1"/>
            </p:cNvSpPr>
            <p:nvPr/>
          </p:nvSpPr>
          <p:spPr bwMode="auto">
            <a:xfrm>
              <a:off x="3654425" y="2473616"/>
              <a:ext cx="139700"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RA2</a:t>
              </a:r>
              <a:endParaRPr lang="en-US" b="0"/>
            </a:p>
          </p:txBody>
        </p:sp>
        <p:sp>
          <p:nvSpPr>
            <p:cNvPr id="35" name="Rectangle 34"/>
            <p:cNvSpPr>
              <a:spLocks noChangeArrowheads="1"/>
            </p:cNvSpPr>
            <p:nvPr/>
          </p:nvSpPr>
          <p:spPr bwMode="auto">
            <a:xfrm>
              <a:off x="2895600" y="2648317"/>
              <a:ext cx="138113"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RD1</a:t>
              </a:r>
              <a:endParaRPr lang="en-US" b="0"/>
            </a:p>
          </p:txBody>
        </p:sp>
        <p:sp>
          <p:nvSpPr>
            <p:cNvPr id="36" name="Rectangle 35"/>
            <p:cNvSpPr>
              <a:spLocks noChangeArrowheads="1"/>
            </p:cNvSpPr>
            <p:nvPr/>
          </p:nvSpPr>
          <p:spPr bwMode="auto">
            <a:xfrm>
              <a:off x="3654425" y="2648317"/>
              <a:ext cx="138113"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RD2</a:t>
              </a:r>
              <a:endParaRPr lang="en-US" b="0"/>
            </a:p>
          </p:txBody>
        </p:sp>
        <p:sp>
          <p:nvSpPr>
            <p:cNvPr id="37" name="Rectangle 36"/>
            <p:cNvSpPr>
              <a:spLocks noChangeArrowheads="1"/>
            </p:cNvSpPr>
            <p:nvPr/>
          </p:nvSpPr>
          <p:spPr bwMode="auto">
            <a:xfrm>
              <a:off x="2209800" y="2879467"/>
              <a:ext cx="639599" cy="92333"/>
            </a:xfrm>
            <a:prstGeom prst="rect">
              <a:avLst/>
            </a:prstGeom>
            <a:noFill/>
            <a:ln w="9525">
              <a:noFill/>
              <a:miter lim="800000"/>
              <a:headEnd/>
              <a:tailEnd/>
            </a:ln>
          </p:spPr>
          <p:txBody>
            <a:bodyPr wrap="none" lIns="0" tIns="0" rIns="0" bIns="0">
              <a:spAutoFit/>
            </a:bodyPr>
            <a:lstStyle/>
            <a:p>
              <a:pPr eaLnBrk="0" hangingPunct="0"/>
              <a:r>
                <a:rPr lang="en-US" sz="600" dirty="0">
                  <a:solidFill>
                    <a:srgbClr val="C00000"/>
                  </a:solidFill>
                </a:rPr>
                <a:t>PC</a:t>
              </a:r>
              <a:r>
                <a:rPr lang="en-US" sz="600" baseline="30000" dirty="0">
                  <a:solidFill>
                    <a:srgbClr val="C00000"/>
                  </a:solidFill>
                </a:rPr>
                <a:t>RF</a:t>
              </a:r>
              <a:r>
                <a:rPr lang="en-US" sz="600" dirty="0">
                  <a:solidFill>
                    <a:srgbClr val="000000"/>
                  </a:solidFill>
                </a:rPr>
                <a:t>+4+4*SXT(</a:t>
              </a:r>
              <a:r>
                <a:rPr lang="en-US" sz="600" dirty="0">
                  <a:solidFill>
                    <a:srgbClr val="C00000"/>
                  </a:solidFill>
                </a:rPr>
                <a:t>C</a:t>
              </a:r>
              <a:r>
                <a:rPr lang="en-US" sz="600" dirty="0">
                  <a:solidFill>
                    <a:srgbClr val="000000"/>
                  </a:solidFill>
                </a:rPr>
                <a:t>)</a:t>
              </a:r>
              <a:endParaRPr lang="en-US" sz="2000" b="0" dirty="0"/>
            </a:p>
          </p:txBody>
        </p:sp>
        <p:sp>
          <p:nvSpPr>
            <p:cNvPr id="38" name="Rectangle 37"/>
            <p:cNvSpPr>
              <a:spLocks noChangeArrowheads="1"/>
            </p:cNvSpPr>
            <p:nvPr/>
          </p:nvSpPr>
          <p:spPr bwMode="auto">
            <a:xfrm>
              <a:off x="4143375" y="4799896"/>
              <a:ext cx="465138" cy="278470"/>
            </a:xfrm>
            <a:prstGeom prst="rect">
              <a:avLst/>
            </a:prstGeom>
            <a:noFill/>
            <a:ln w="9525">
              <a:noFill/>
              <a:miter lim="800000"/>
              <a:headEnd/>
              <a:tailEnd/>
            </a:ln>
          </p:spPr>
          <p:txBody>
            <a:bodyPr wrap="none" lIns="0" tIns="0" rIns="0" bIns="0">
              <a:spAutoFit/>
            </a:bodyPr>
            <a:lstStyle/>
            <a:p>
              <a:pPr algn="ctr" eaLnBrk="0" hangingPunct="0"/>
              <a:r>
                <a:rPr lang="en-US" sz="1100">
                  <a:solidFill>
                    <a:srgbClr val="000000"/>
                  </a:solidFill>
                </a:rPr>
                <a:t>Data</a:t>
              </a:r>
              <a:br>
                <a:rPr lang="en-US" sz="1100">
                  <a:solidFill>
                    <a:srgbClr val="000000"/>
                  </a:solidFill>
                </a:rPr>
              </a:br>
              <a:r>
                <a:rPr lang="en-US" sz="1100">
                  <a:solidFill>
                    <a:srgbClr val="000000"/>
                  </a:solidFill>
                </a:rPr>
                <a:t>Memory</a:t>
              </a:r>
              <a:endParaRPr lang="en-US"/>
            </a:p>
          </p:txBody>
        </p:sp>
        <p:sp>
          <p:nvSpPr>
            <p:cNvPr id="39" name="Rectangle 38"/>
            <p:cNvSpPr>
              <a:spLocks noChangeArrowheads="1"/>
            </p:cNvSpPr>
            <p:nvPr/>
          </p:nvSpPr>
          <p:spPr bwMode="auto">
            <a:xfrm>
              <a:off x="4318000" y="5379720"/>
              <a:ext cx="90488" cy="76185"/>
            </a:xfrm>
            <a:prstGeom prst="rect">
              <a:avLst/>
            </a:prstGeom>
            <a:noFill/>
            <a:ln w="9525">
              <a:noFill/>
              <a:miter lim="800000"/>
              <a:headEnd/>
              <a:tailEnd/>
            </a:ln>
          </p:spPr>
          <p:txBody>
            <a:bodyPr wrap="none" lIns="0" tIns="0" rIns="0" bIns="0">
              <a:spAutoFit/>
            </a:bodyPr>
            <a:lstStyle/>
            <a:p>
              <a:pPr eaLnBrk="0" hangingPunct="0"/>
              <a:r>
                <a:rPr lang="en-US" sz="600" b="0" dirty="0">
                  <a:solidFill>
                    <a:srgbClr val="000000"/>
                  </a:solidFill>
                </a:rPr>
                <a:t>RD</a:t>
              </a:r>
              <a:endParaRPr lang="en-US" b="0" dirty="0"/>
            </a:p>
          </p:txBody>
        </p:sp>
        <p:sp>
          <p:nvSpPr>
            <p:cNvPr id="40" name="Rectangle 39"/>
            <p:cNvSpPr>
              <a:spLocks noChangeArrowheads="1"/>
            </p:cNvSpPr>
            <p:nvPr/>
          </p:nvSpPr>
          <p:spPr bwMode="auto">
            <a:xfrm>
              <a:off x="3151188" y="3749063"/>
              <a:ext cx="14287"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 </a:t>
              </a:r>
              <a:endParaRPr lang="en-US" b="0"/>
            </a:p>
          </p:txBody>
        </p:sp>
        <p:sp>
          <p:nvSpPr>
            <p:cNvPr id="41" name="Rectangle 40"/>
            <p:cNvSpPr>
              <a:spLocks noChangeArrowheads="1"/>
            </p:cNvSpPr>
            <p:nvPr/>
          </p:nvSpPr>
          <p:spPr bwMode="auto">
            <a:xfrm>
              <a:off x="3163888" y="3749063"/>
              <a:ext cx="14287"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 </a:t>
              </a:r>
              <a:endParaRPr lang="en-US" b="0"/>
            </a:p>
          </p:txBody>
        </p:sp>
        <p:sp>
          <p:nvSpPr>
            <p:cNvPr id="42" name="Rectangle 41"/>
            <p:cNvSpPr>
              <a:spLocks noChangeArrowheads="1"/>
            </p:cNvSpPr>
            <p:nvPr/>
          </p:nvSpPr>
          <p:spPr bwMode="auto">
            <a:xfrm>
              <a:off x="3214688" y="3712284"/>
              <a:ext cx="42862"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Y</a:t>
              </a:r>
              <a:endParaRPr lang="en-US" b="0"/>
            </a:p>
          </p:txBody>
        </p:sp>
        <p:sp>
          <p:nvSpPr>
            <p:cNvPr id="43" name="Rectangle 42"/>
            <p:cNvSpPr>
              <a:spLocks noChangeArrowheads="1"/>
            </p:cNvSpPr>
            <p:nvPr/>
          </p:nvSpPr>
          <p:spPr bwMode="auto">
            <a:xfrm>
              <a:off x="447675" y="1241516"/>
              <a:ext cx="673100" cy="85380"/>
            </a:xfrm>
            <a:prstGeom prst="rect">
              <a:avLst/>
            </a:prstGeom>
            <a:solidFill>
              <a:srgbClr val="FFFFFF"/>
            </a:solidFill>
            <a:ln w="9525">
              <a:noFill/>
              <a:miter lim="800000"/>
              <a:headEnd/>
              <a:tailEnd/>
            </a:ln>
          </p:spPr>
          <p:txBody>
            <a:bodyPr/>
            <a:lstStyle/>
            <a:p>
              <a:endParaRPr lang="en-US"/>
            </a:p>
          </p:txBody>
        </p:sp>
        <p:sp>
          <p:nvSpPr>
            <p:cNvPr id="44" name="Rectangle 43"/>
            <p:cNvSpPr>
              <a:spLocks noChangeArrowheads="1"/>
            </p:cNvSpPr>
            <p:nvPr/>
          </p:nvSpPr>
          <p:spPr bwMode="auto">
            <a:xfrm>
              <a:off x="450850" y="1219200"/>
              <a:ext cx="665163" cy="105068"/>
            </a:xfrm>
            <a:prstGeom prst="rect">
              <a:avLst/>
            </a:prstGeom>
            <a:noFill/>
            <a:ln w="11113">
              <a:solidFill>
                <a:srgbClr val="000000"/>
              </a:solidFill>
              <a:miter lim="800000"/>
              <a:headEnd/>
              <a:tailEnd/>
            </a:ln>
          </p:spPr>
          <p:txBody>
            <a:bodyPr/>
            <a:lstStyle/>
            <a:p>
              <a:endParaRPr lang="en-US"/>
            </a:p>
          </p:txBody>
        </p:sp>
        <p:sp>
          <p:nvSpPr>
            <p:cNvPr id="45" name="Freeform 44"/>
            <p:cNvSpPr>
              <a:spLocks/>
            </p:cNvSpPr>
            <p:nvPr/>
          </p:nvSpPr>
          <p:spPr bwMode="auto">
            <a:xfrm>
              <a:off x="447675" y="1276981"/>
              <a:ext cx="65088" cy="23644"/>
            </a:xfrm>
            <a:custGeom>
              <a:avLst/>
              <a:gdLst>
                <a:gd name="T0" fmla="*/ 0 w 49"/>
                <a:gd name="T1" fmla="*/ 2147483647 h 21"/>
                <a:gd name="T2" fmla="*/ 2147483647 w 49"/>
                <a:gd name="T3" fmla="*/ 0 h 21"/>
                <a:gd name="T4" fmla="*/ 2147483647 w 49"/>
                <a:gd name="T5" fmla="*/ 2147483647 h 21"/>
                <a:gd name="T6" fmla="*/ 2147483647 w 49"/>
                <a:gd name="T7" fmla="*/ 2147483647 h 21"/>
                <a:gd name="T8" fmla="*/ 0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0" y="7"/>
                  </a:moveTo>
                  <a:lnTo>
                    <a:pt x="3" y="0"/>
                  </a:lnTo>
                  <a:lnTo>
                    <a:pt x="49" y="14"/>
                  </a:lnTo>
                  <a:lnTo>
                    <a:pt x="49" y="21"/>
                  </a:lnTo>
                  <a:lnTo>
                    <a:pt x="0" y="7"/>
                  </a:lnTo>
                  <a:close/>
                </a:path>
              </a:pathLst>
            </a:custGeom>
            <a:solidFill>
              <a:srgbClr val="000000"/>
            </a:solidFill>
            <a:ln w="9525">
              <a:noFill/>
              <a:round/>
              <a:headEnd/>
              <a:tailEnd/>
            </a:ln>
          </p:spPr>
          <p:txBody>
            <a:bodyPr/>
            <a:lstStyle/>
            <a:p>
              <a:endParaRPr lang="en-US"/>
            </a:p>
          </p:txBody>
        </p:sp>
        <p:sp>
          <p:nvSpPr>
            <p:cNvPr id="46" name="Freeform 45"/>
            <p:cNvSpPr>
              <a:spLocks/>
            </p:cNvSpPr>
            <p:nvPr/>
          </p:nvSpPr>
          <p:spPr bwMode="auto">
            <a:xfrm>
              <a:off x="447675" y="1292744"/>
              <a:ext cx="65088" cy="26271"/>
            </a:xfrm>
            <a:custGeom>
              <a:avLst/>
              <a:gdLst>
                <a:gd name="T0" fmla="*/ 2147483647 w 49"/>
                <a:gd name="T1" fmla="*/ 2147483647 h 24"/>
                <a:gd name="T2" fmla="*/ 0 w 49"/>
                <a:gd name="T3" fmla="*/ 2147483647 h 24"/>
                <a:gd name="T4" fmla="*/ 2147483647 w 49"/>
                <a:gd name="T5" fmla="*/ 0 h 24"/>
                <a:gd name="T6" fmla="*/ 2147483647 w 49"/>
                <a:gd name="T7" fmla="*/ 2147483647 h 24"/>
                <a:gd name="T8" fmla="*/ 2147483647 w 49"/>
                <a:gd name="T9" fmla="*/ 2147483647 h 24"/>
                <a:gd name="T10" fmla="*/ 0 60000 65536"/>
                <a:gd name="T11" fmla="*/ 0 60000 65536"/>
                <a:gd name="T12" fmla="*/ 0 60000 65536"/>
                <a:gd name="T13" fmla="*/ 0 60000 65536"/>
                <a:gd name="T14" fmla="*/ 0 60000 65536"/>
                <a:gd name="T15" fmla="*/ 0 w 49"/>
                <a:gd name="T16" fmla="*/ 0 h 24"/>
                <a:gd name="T17" fmla="*/ 49 w 49"/>
                <a:gd name="T18" fmla="*/ 24 h 24"/>
              </a:gdLst>
              <a:ahLst/>
              <a:cxnLst>
                <a:cxn ang="T10">
                  <a:pos x="T0" y="T1"/>
                </a:cxn>
                <a:cxn ang="T11">
                  <a:pos x="T2" y="T3"/>
                </a:cxn>
                <a:cxn ang="T12">
                  <a:pos x="T4" y="T5"/>
                </a:cxn>
                <a:cxn ang="T13">
                  <a:pos x="T6" y="T7"/>
                </a:cxn>
                <a:cxn ang="T14">
                  <a:pos x="T8" y="T9"/>
                </a:cxn>
              </a:cxnLst>
              <a:rect l="T15" t="T16" r="T17" b="T18"/>
              <a:pathLst>
                <a:path w="49" h="24">
                  <a:moveTo>
                    <a:pt x="3" y="24"/>
                  </a:moveTo>
                  <a:lnTo>
                    <a:pt x="0" y="17"/>
                  </a:lnTo>
                  <a:lnTo>
                    <a:pt x="49" y="0"/>
                  </a:lnTo>
                  <a:lnTo>
                    <a:pt x="49" y="7"/>
                  </a:lnTo>
                  <a:lnTo>
                    <a:pt x="3" y="24"/>
                  </a:lnTo>
                  <a:close/>
                </a:path>
              </a:pathLst>
            </a:custGeom>
            <a:solidFill>
              <a:srgbClr val="000000"/>
            </a:solidFill>
            <a:ln w="9525">
              <a:noFill/>
              <a:round/>
              <a:headEnd/>
              <a:tailEnd/>
            </a:ln>
          </p:spPr>
          <p:txBody>
            <a:bodyPr/>
            <a:lstStyle/>
            <a:p>
              <a:endParaRPr lang="en-US"/>
            </a:p>
          </p:txBody>
        </p:sp>
        <p:sp>
          <p:nvSpPr>
            <p:cNvPr id="47" name="Rectangle 46"/>
            <p:cNvSpPr>
              <a:spLocks noChangeArrowheads="1"/>
            </p:cNvSpPr>
            <p:nvPr/>
          </p:nvSpPr>
          <p:spPr bwMode="auto">
            <a:xfrm>
              <a:off x="692150" y="1204039"/>
              <a:ext cx="142668" cy="123111"/>
            </a:xfrm>
            <a:prstGeom prst="rect">
              <a:avLst/>
            </a:prstGeom>
            <a:noFill/>
            <a:ln w="9525">
              <a:noFill/>
              <a:miter lim="800000"/>
              <a:headEnd/>
              <a:tailEnd/>
            </a:ln>
          </p:spPr>
          <p:txBody>
            <a:bodyPr wrap="none" lIns="0" tIns="0" rIns="0" bIns="0">
              <a:spAutoFit/>
            </a:bodyPr>
            <a:lstStyle/>
            <a:p>
              <a:pPr eaLnBrk="0" hangingPunct="0"/>
              <a:r>
                <a:rPr lang="en-US" sz="800" b="0" dirty="0">
                  <a:solidFill>
                    <a:srgbClr val="000000"/>
                  </a:solidFill>
                </a:rPr>
                <a:t>PC</a:t>
              </a:r>
              <a:endParaRPr lang="en-US" sz="2400" b="0" baseline="30000" dirty="0"/>
            </a:p>
          </p:txBody>
        </p:sp>
        <p:sp>
          <p:nvSpPr>
            <p:cNvPr id="48" name="Freeform 47"/>
            <p:cNvSpPr>
              <a:spLocks/>
            </p:cNvSpPr>
            <p:nvPr/>
          </p:nvSpPr>
          <p:spPr bwMode="auto">
            <a:xfrm>
              <a:off x="2763838" y="2214849"/>
              <a:ext cx="842962" cy="107710"/>
            </a:xfrm>
            <a:custGeom>
              <a:avLst/>
              <a:gdLst>
                <a:gd name="T0" fmla="*/ 2147483647 w 629"/>
                <a:gd name="T1" fmla="*/ 2147483647 h 98"/>
                <a:gd name="T2" fmla="*/ 2147483647 w 629"/>
                <a:gd name="T3" fmla="*/ 2147483647 h 98"/>
                <a:gd name="T4" fmla="*/ 2147483647 w 629"/>
                <a:gd name="T5" fmla="*/ 0 h 98"/>
                <a:gd name="T6" fmla="*/ 0 w 629"/>
                <a:gd name="T7" fmla="*/ 0 h 98"/>
                <a:gd name="T8" fmla="*/ 0 60000 65536"/>
                <a:gd name="T9" fmla="*/ 0 60000 65536"/>
                <a:gd name="T10" fmla="*/ 0 60000 65536"/>
                <a:gd name="T11" fmla="*/ 0 60000 65536"/>
                <a:gd name="T12" fmla="*/ 0 w 629"/>
                <a:gd name="T13" fmla="*/ 0 h 98"/>
                <a:gd name="T14" fmla="*/ 629 w 629"/>
                <a:gd name="T15" fmla="*/ 98 h 98"/>
              </a:gdLst>
              <a:ahLst/>
              <a:cxnLst>
                <a:cxn ang="T8">
                  <a:pos x="T0" y="T1"/>
                </a:cxn>
                <a:cxn ang="T9">
                  <a:pos x="T2" y="T3"/>
                </a:cxn>
                <a:cxn ang="T10">
                  <a:pos x="T4" y="T5"/>
                </a:cxn>
                <a:cxn ang="T11">
                  <a:pos x="T6" y="T7"/>
                </a:cxn>
              </a:cxnLst>
              <a:rect l="T12" t="T13" r="T14" b="T15"/>
              <a:pathLst>
                <a:path w="629" h="98">
                  <a:moveTo>
                    <a:pt x="629" y="98"/>
                  </a:moveTo>
                  <a:lnTo>
                    <a:pt x="629" y="31"/>
                  </a:lnTo>
                  <a:lnTo>
                    <a:pt x="598" y="0"/>
                  </a:lnTo>
                  <a:lnTo>
                    <a:pt x="0" y="0"/>
                  </a:lnTo>
                </a:path>
              </a:pathLst>
            </a:custGeom>
            <a:noFill/>
            <a:ln w="4763">
              <a:solidFill>
                <a:srgbClr val="000000"/>
              </a:solidFill>
              <a:round/>
              <a:headEnd/>
              <a:tailEnd/>
            </a:ln>
          </p:spPr>
          <p:txBody>
            <a:bodyPr/>
            <a:lstStyle/>
            <a:p>
              <a:endParaRPr lang="en-US"/>
            </a:p>
          </p:txBody>
        </p:sp>
        <p:sp>
          <p:nvSpPr>
            <p:cNvPr id="49" name="Freeform 48"/>
            <p:cNvSpPr>
              <a:spLocks/>
            </p:cNvSpPr>
            <p:nvPr/>
          </p:nvSpPr>
          <p:spPr bwMode="auto">
            <a:xfrm>
              <a:off x="3587750" y="2276585"/>
              <a:ext cx="38100" cy="45973"/>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50" name="Freeform 49"/>
            <p:cNvSpPr>
              <a:spLocks/>
            </p:cNvSpPr>
            <p:nvPr/>
          </p:nvSpPr>
          <p:spPr bwMode="auto">
            <a:xfrm>
              <a:off x="3587750" y="2276585"/>
              <a:ext cx="38100" cy="45973"/>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51" name="Freeform 50"/>
            <p:cNvSpPr>
              <a:spLocks/>
            </p:cNvSpPr>
            <p:nvPr/>
          </p:nvSpPr>
          <p:spPr bwMode="auto">
            <a:xfrm>
              <a:off x="2089150" y="2214849"/>
              <a:ext cx="862013" cy="248259"/>
            </a:xfrm>
            <a:custGeom>
              <a:avLst/>
              <a:gdLst>
                <a:gd name="T0" fmla="*/ 2147483647 w 644"/>
                <a:gd name="T1" fmla="*/ 2147483647 h 224"/>
                <a:gd name="T2" fmla="*/ 2147483647 w 644"/>
                <a:gd name="T3" fmla="*/ 2147483647 h 224"/>
                <a:gd name="T4" fmla="*/ 2147483647 w 644"/>
                <a:gd name="T5" fmla="*/ 0 h 224"/>
                <a:gd name="T6" fmla="*/ 0 w 644"/>
                <a:gd name="T7" fmla="*/ 2147483647 h 224"/>
                <a:gd name="T8" fmla="*/ 0 w 644"/>
                <a:gd name="T9" fmla="*/ 2147483647 h 224"/>
                <a:gd name="T10" fmla="*/ 0 60000 65536"/>
                <a:gd name="T11" fmla="*/ 0 60000 65536"/>
                <a:gd name="T12" fmla="*/ 0 60000 65536"/>
                <a:gd name="T13" fmla="*/ 0 60000 65536"/>
                <a:gd name="T14" fmla="*/ 0 60000 65536"/>
                <a:gd name="T15" fmla="*/ 0 w 644"/>
                <a:gd name="T16" fmla="*/ 0 h 224"/>
                <a:gd name="T17" fmla="*/ 644 w 644"/>
                <a:gd name="T18" fmla="*/ 224 h 224"/>
              </a:gdLst>
              <a:ahLst/>
              <a:cxnLst>
                <a:cxn ang="T10">
                  <a:pos x="T0" y="T1"/>
                </a:cxn>
                <a:cxn ang="T11">
                  <a:pos x="T2" y="T3"/>
                </a:cxn>
                <a:cxn ang="T12">
                  <a:pos x="T4" y="T5"/>
                </a:cxn>
                <a:cxn ang="T13">
                  <a:pos x="T6" y="T7"/>
                </a:cxn>
                <a:cxn ang="T14">
                  <a:pos x="T8" y="T9"/>
                </a:cxn>
              </a:cxnLst>
              <a:rect l="T15" t="T16" r="T17" b="T18"/>
              <a:pathLst>
                <a:path w="644" h="224">
                  <a:moveTo>
                    <a:pt x="644" y="224"/>
                  </a:moveTo>
                  <a:lnTo>
                    <a:pt x="644" y="31"/>
                  </a:lnTo>
                  <a:lnTo>
                    <a:pt x="616" y="0"/>
                  </a:lnTo>
                  <a:lnTo>
                    <a:pt x="0" y="3"/>
                  </a:lnTo>
                </a:path>
              </a:pathLst>
            </a:custGeom>
            <a:noFill/>
            <a:ln w="4763">
              <a:solidFill>
                <a:srgbClr val="000000"/>
              </a:solidFill>
              <a:round/>
              <a:headEnd/>
              <a:tailEnd/>
            </a:ln>
          </p:spPr>
          <p:txBody>
            <a:bodyPr/>
            <a:lstStyle/>
            <a:p>
              <a:endParaRPr lang="en-US"/>
            </a:p>
          </p:txBody>
        </p:sp>
        <p:sp>
          <p:nvSpPr>
            <p:cNvPr id="52" name="Freeform 51"/>
            <p:cNvSpPr>
              <a:spLocks/>
            </p:cNvSpPr>
            <p:nvPr/>
          </p:nvSpPr>
          <p:spPr bwMode="auto">
            <a:xfrm>
              <a:off x="2933700" y="2415821"/>
              <a:ext cx="41275" cy="47287"/>
            </a:xfrm>
            <a:custGeom>
              <a:avLst/>
              <a:gdLst>
                <a:gd name="T0" fmla="*/ 2147483647 w 31"/>
                <a:gd name="T1" fmla="*/ 2147483647 h 42"/>
                <a:gd name="T2" fmla="*/ 2147483647 w 31"/>
                <a:gd name="T3" fmla="*/ 0 h 42"/>
                <a:gd name="T4" fmla="*/ 2147483647 w 31"/>
                <a:gd name="T5" fmla="*/ 0 h 42"/>
                <a:gd name="T6" fmla="*/ 2147483647 w 31"/>
                <a:gd name="T7" fmla="*/ 2147483647 h 42"/>
                <a:gd name="T8" fmla="*/ 2147483647 w 31"/>
                <a:gd name="T9" fmla="*/ 2147483647 h 42"/>
                <a:gd name="T10" fmla="*/ 0 w 31"/>
                <a:gd name="T11" fmla="*/ 0 h 42"/>
                <a:gd name="T12" fmla="*/ 0 w 31"/>
                <a:gd name="T13" fmla="*/ 0 h 42"/>
                <a:gd name="T14" fmla="*/ 2147483647 w 31"/>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42"/>
                <a:gd name="T26" fmla="*/ 31 w 31"/>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42">
                  <a:moveTo>
                    <a:pt x="14" y="42"/>
                  </a:moveTo>
                  <a:lnTo>
                    <a:pt x="31"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53" name="Freeform 52"/>
            <p:cNvSpPr>
              <a:spLocks/>
            </p:cNvSpPr>
            <p:nvPr/>
          </p:nvSpPr>
          <p:spPr bwMode="auto">
            <a:xfrm>
              <a:off x="2933700" y="2415821"/>
              <a:ext cx="41275" cy="47287"/>
            </a:xfrm>
            <a:custGeom>
              <a:avLst/>
              <a:gdLst>
                <a:gd name="T0" fmla="*/ 2147483647 w 31"/>
                <a:gd name="T1" fmla="*/ 2147483647 h 42"/>
                <a:gd name="T2" fmla="*/ 2147483647 w 31"/>
                <a:gd name="T3" fmla="*/ 0 h 42"/>
                <a:gd name="T4" fmla="*/ 2147483647 w 31"/>
                <a:gd name="T5" fmla="*/ 0 h 42"/>
                <a:gd name="T6" fmla="*/ 2147483647 w 31"/>
                <a:gd name="T7" fmla="*/ 2147483647 h 42"/>
                <a:gd name="T8" fmla="*/ 2147483647 w 31"/>
                <a:gd name="T9" fmla="*/ 2147483647 h 42"/>
                <a:gd name="T10" fmla="*/ 0 w 31"/>
                <a:gd name="T11" fmla="*/ 0 h 42"/>
                <a:gd name="T12" fmla="*/ 0 w 31"/>
                <a:gd name="T13" fmla="*/ 0 h 42"/>
                <a:gd name="T14" fmla="*/ 2147483647 w 31"/>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42"/>
                <a:gd name="T26" fmla="*/ 31 w 31"/>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42">
                  <a:moveTo>
                    <a:pt x="14" y="42"/>
                  </a:moveTo>
                  <a:lnTo>
                    <a:pt x="31"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54" name="Rectangle 53"/>
            <p:cNvSpPr>
              <a:spLocks noChangeArrowheads="1"/>
            </p:cNvSpPr>
            <p:nvPr/>
          </p:nvSpPr>
          <p:spPr bwMode="auto">
            <a:xfrm>
              <a:off x="3949700" y="2319932"/>
              <a:ext cx="261938"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RA2SEL</a:t>
              </a:r>
              <a:endParaRPr lang="en-US" b="0"/>
            </a:p>
          </p:txBody>
        </p:sp>
        <p:sp>
          <p:nvSpPr>
            <p:cNvPr id="55" name="Line 145"/>
            <p:cNvSpPr>
              <a:spLocks noChangeShapeType="1"/>
            </p:cNvSpPr>
            <p:nvPr/>
          </p:nvSpPr>
          <p:spPr bwMode="auto">
            <a:xfrm>
              <a:off x="3846513" y="2354084"/>
              <a:ext cx="103187" cy="1314"/>
            </a:xfrm>
            <a:prstGeom prst="line">
              <a:avLst/>
            </a:prstGeom>
            <a:noFill/>
            <a:ln w="4763">
              <a:solidFill>
                <a:srgbClr val="000000"/>
              </a:solidFill>
              <a:round/>
              <a:headEnd/>
              <a:tailEnd/>
            </a:ln>
          </p:spPr>
          <p:txBody>
            <a:bodyPr/>
            <a:lstStyle/>
            <a:p>
              <a:endParaRPr lang="en-US"/>
            </a:p>
          </p:txBody>
        </p:sp>
        <p:sp>
          <p:nvSpPr>
            <p:cNvPr id="56" name="Freeform 55"/>
            <p:cNvSpPr>
              <a:spLocks/>
            </p:cNvSpPr>
            <p:nvPr/>
          </p:nvSpPr>
          <p:spPr bwMode="auto">
            <a:xfrm>
              <a:off x="3846513" y="2338321"/>
              <a:ext cx="50800" cy="31525"/>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close/>
                </a:path>
              </a:pathLst>
            </a:custGeom>
            <a:solidFill>
              <a:srgbClr val="000000"/>
            </a:solidFill>
            <a:ln w="9525">
              <a:noFill/>
              <a:round/>
              <a:headEnd/>
              <a:tailEnd/>
            </a:ln>
          </p:spPr>
          <p:txBody>
            <a:bodyPr/>
            <a:lstStyle/>
            <a:p>
              <a:endParaRPr lang="en-US"/>
            </a:p>
          </p:txBody>
        </p:sp>
        <p:sp>
          <p:nvSpPr>
            <p:cNvPr id="57" name="Freeform 56"/>
            <p:cNvSpPr>
              <a:spLocks/>
            </p:cNvSpPr>
            <p:nvPr/>
          </p:nvSpPr>
          <p:spPr bwMode="auto">
            <a:xfrm>
              <a:off x="3846513" y="2338321"/>
              <a:ext cx="50800" cy="31525"/>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path>
              </a:pathLst>
            </a:custGeom>
            <a:noFill/>
            <a:ln w="4763">
              <a:solidFill>
                <a:srgbClr val="000000"/>
              </a:solidFill>
              <a:round/>
              <a:headEnd/>
              <a:tailEnd/>
            </a:ln>
          </p:spPr>
          <p:txBody>
            <a:bodyPr/>
            <a:lstStyle/>
            <a:p>
              <a:endParaRPr lang="en-US"/>
            </a:p>
          </p:txBody>
        </p:sp>
        <p:sp>
          <p:nvSpPr>
            <p:cNvPr id="58" name="Line 148"/>
            <p:cNvSpPr>
              <a:spLocks noChangeShapeType="1"/>
            </p:cNvSpPr>
            <p:nvPr/>
          </p:nvSpPr>
          <p:spPr bwMode="auto">
            <a:xfrm>
              <a:off x="3709988" y="2388236"/>
              <a:ext cx="1587" cy="69618"/>
            </a:xfrm>
            <a:prstGeom prst="line">
              <a:avLst/>
            </a:prstGeom>
            <a:noFill/>
            <a:ln w="4763">
              <a:solidFill>
                <a:srgbClr val="000000"/>
              </a:solidFill>
              <a:round/>
              <a:headEnd/>
              <a:tailEnd/>
            </a:ln>
          </p:spPr>
          <p:txBody>
            <a:bodyPr/>
            <a:lstStyle/>
            <a:p>
              <a:endParaRPr lang="en-US"/>
            </a:p>
          </p:txBody>
        </p:sp>
        <p:sp>
          <p:nvSpPr>
            <p:cNvPr id="59" name="Freeform 58"/>
            <p:cNvSpPr>
              <a:spLocks/>
            </p:cNvSpPr>
            <p:nvPr/>
          </p:nvSpPr>
          <p:spPr bwMode="auto">
            <a:xfrm>
              <a:off x="3690938" y="2415821"/>
              <a:ext cx="42862" cy="42033"/>
            </a:xfrm>
            <a:custGeom>
              <a:avLst/>
              <a:gdLst>
                <a:gd name="T0" fmla="*/ 2147483647 w 32"/>
                <a:gd name="T1" fmla="*/ 2147483647 h 38"/>
                <a:gd name="T2" fmla="*/ 2147483647 w 32"/>
                <a:gd name="T3" fmla="*/ 0 h 38"/>
                <a:gd name="T4" fmla="*/ 2147483647 w 32"/>
                <a:gd name="T5" fmla="*/ 0 h 38"/>
                <a:gd name="T6" fmla="*/ 2147483647 w 32"/>
                <a:gd name="T7" fmla="*/ 2147483647 h 38"/>
                <a:gd name="T8" fmla="*/ 2147483647 w 32"/>
                <a:gd name="T9" fmla="*/ 2147483647 h 38"/>
                <a:gd name="T10" fmla="*/ 0 w 32"/>
                <a:gd name="T11" fmla="*/ 0 h 38"/>
                <a:gd name="T12" fmla="*/ 0 w 32"/>
                <a:gd name="T13" fmla="*/ 0 h 38"/>
                <a:gd name="T14" fmla="*/ 2147483647 w 32"/>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38"/>
                <a:gd name="T26" fmla="*/ 32 w 32"/>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38">
                  <a:moveTo>
                    <a:pt x="14" y="38"/>
                  </a:moveTo>
                  <a:lnTo>
                    <a:pt x="32" y="0"/>
                  </a:lnTo>
                  <a:lnTo>
                    <a:pt x="14" y="17"/>
                  </a:lnTo>
                  <a:lnTo>
                    <a:pt x="0" y="0"/>
                  </a:lnTo>
                  <a:lnTo>
                    <a:pt x="14" y="38"/>
                  </a:lnTo>
                  <a:close/>
                </a:path>
              </a:pathLst>
            </a:custGeom>
            <a:solidFill>
              <a:srgbClr val="000000"/>
            </a:solidFill>
            <a:ln w="9525">
              <a:noFill/>
              <a:round/>
              <a:headEnd/>
              <a:tailEnd/>
            </a:ln>
          </p:spPr>
          <p:txBody>
            <a:bodyPr/>
            <a:lstStyle/>
            <a:p>
              <a:endParaRPr lang="en-US"/>
            </a:p>
          </p:txBody>
        </p:sp>
        <p:sp>
          <p:nvSpPr>
            <p:cNvPr id="60" name="Freeform 59"/>
            <p:cNvSpPr>
              <a:spLocks/>
            </p:cNvSpPr>
            <p:nvPr/>
          </p:nvSpPr>
          <p:spPr bwMode="auto">
            <a:xfrm>
              <a:off x="3690938" y="2415821"/>
              <a:ext cx="42862" cy="42033"/>
            </a:xfrm>
            <a:custGeom>
              <a:avLst/>
              <a:gdLst>
                <a:gd name="T0" fmla="*/ 2147483647 w 32"/>
                <a:gd name="T1" fmla="*/ 2147483647 h 38"/>
                <a:gd name="T2" fmla="*/ 2147483647 w 32"/>
                <a:gd name="T3" fmla="*/ 0 h 38"/>
                <a:gd name="T4" fmla="*/ 2147483647 w 32"/>
                <a:gd name="T5" fmla="*/ 0 h 38"/>
                <a:gd name="T6" fmla="*/ 2147483647 w 32"/>
                <a:gd name="T7" fmla="*/ 2147483647 h 38"/>
                <a:gd name="T8" fmla="*/ 2147483647 w 32"/>
                <a:gd name="T9" fmla="*/ 2147483647 h 38"/>
                <a:gd name="T10" fmla="*/ 0 w 32"/>
                <a:gd name="T11" fmla="*/ 0 h 38"/>
                <a:gd name="T12" fmla="*/ 0 w 32"/>
                <a:gd name="T13" fmla="*/ 0 h 38"/>
                <a:gd name="T14" fmla="*/ 2147483647 w 32"/>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38"/>
                <a:gd name="T26" fmla="*/ 32 w 32"/>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38">
                  <a:moveTo>
                    <a:pt x="14" y="38"/>
                  </a:moveTo>
                  <a:lnTo>
                    <a:pt x="32" y="0"/>
                  </a:lnTo>
                  <a:lnTo>
                    <a:pt x="14" y="17"/>
                  </a:lnTo>
                  <a:lnTo>
                    <a:pt x="0" y="0"/>
                  </a:lnTo>
                  <a:lnTo>
                    <a:pt x="14" y="38"/>
                  </a:lnTo>
                </a:path>
              </a:pathLst>
            </a:custGeom>
            <a:noFill/>
            <a:ln w="4763">
              <a:solidFill>
                <a:srgbClr val="000000"/>
              </a:solidFill>
              <a:round/>
              <a:headEnd/>
              <a:tailEnd/>
            </a:ln>
          </p:spPr>
          <p:txBody>
            <a:bodyPr/>
            <a:lstStyle/>
            <a:p>
              <a:endParaRPr lang="en-US"/>
            </a:p>
          </p:txBody>
        </p:sp>
        <p:sp>
          <p:nvSpPr>
            <p:cNvPr id="61" name="Freeform 60"/>
            <p:cNvSpPr>
              <a:spLocks/>
            </p:cNvSpPr>
            <p:nvPr/>
          </p:nvSpPr>
          <p:spPr bwMode="auto">
            <a:xfrm>
              <a:off x="2933700" y="2214849"/>
              <a:ext cx="841375" cy="107710"/>
            </a:xfrm>
            <a:custGeom>
              <a:avLst/>
              <a:gdLst>
                <a:gd name="T0" fmla="*/ 2147483647 w 629"/>
                <a:gd name="T1" fmla="*/ 2147483647 h 98"/>
                <a:gd name="T2" fmla="*/ 2147483647 w 629"/>
                <a:gd name="T3" fmla="*/ 2147483647 h 98"/>
                <a:gd name="T4" fmla="*/ 2147483647 w 629"/>
                <a:gd name="T5" fmla="*/ 0 h 98"/>
                <a:gd name="T6" fmla="*/ 0 w 629"/>
                <a:gd name="T7" fmla="*/ 0 h 98"/>
                <a:gd name="T8" fmla="*/ 0 60000 65536"/>
                <a:gd name="T9" fmla="*/ 0 60000 65536"/>
                <a:gd name="T10" fmla="*/ 0 60000 65536"/>
                <a:gd name="T11" fmla="*/ 0 60000 65536"/>
                <a:gd name="T12" fmla="*/ 0 w 629"/>
                <a:gd name="T13" fmla="*/ 0 h 98"/>
                <a:gd name="T14" fmla="*/ 629 w 629"/>
                <a:gd name="T15" fmla="*/ 98 h 98"/>
              </a:gdLst>
              <a:ahLst/>
              <a:cxnLst>
                <a:cxn ang="T8">
                  <a:pos x="T0" y="T1"/>
                </a:cxn>
                <a:cxn ang="T9">
                  <a:pos x="T2" y="T3"/>
                </a:cxn>
                <a:cxn ang="T10">
                  <a:pos x="T4" y="T5"/>
                </a:cxn>
                <a:cxn ang="T11">
                  <a:pos x="T6" y="T7"/>
                </a:cxn>
              </a:cxnLst>
              <a:rect l="T12" t="T13" r="T14" b="T15"/>
              <a:pathLst>
                <a:path w="629" h="98">
                  <a:moveTo>
                    <a:pt x="629" y="98"/>
                  </a:moveTo>
                  <a:lnTo>
                    <a:pt x="629" y="31"/>
                  </a:lnTo>
                  <a:lnTo>
                    <a:pt x="598" y="0"/>
                  </a:lnTo>
                  <a:lnTo>
                    <a:pt x="0" y="0"/>
                  </a:lnTo>
                </a:path>
              </a:pathLst>
            </a:custGeom>
            <a:noFill/>
            <a:ln w="4763">
              <a:solidFill>
                <a:srgbClr val="000000"/>
              </a:solidFill>
              <a:round/>
              <a:headEnd/>
              <a:tailEnd/>
            </a:ln>
          </p:spPr>
          <p:txBody>
            <a:bodyPr/>
            <a:lstStyle/>
            <a:p>
              <a:endParaRPr lang="en-US"/>
            </a:p>
          </p:txBody>
        </p:sp>
        <p:sp>
          <p:nvSpPr>
            <p:cNvPr id="62" name="Freeform 61"/>
            <p:cNvSpPr>
              <a:spLocks/>
            </p:cNvSpPr>
            <p:nvPr/>
          </p:nvSpPr>
          <p:spPr bwMode="auto">
            <a:xfrm>
              <a:off x="3756025" y="2276585"/>
              <a:ext cx="38100" cy="45973"/>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63" name="Freeform 62"/>
            <p:cNvSpPr>
              <a:spLocks/>
            </p:cNvSpPr>
            <p:nvPr/>
          </p:nvSpPr>
          <p:spPr bwMode="auto">
            <a:xfrm>
              <a:off x="3756025" y="2276585"/>
              <a:ext cx="38100" cy="45973"/>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64" name="Freeform 63"/>
            <p:cNvSpPr>
              <a:spLocks/>
            </p:cNvSpPr>
            <p:nvPr/>
          </p:nvSpPr>
          <p:spPr bwMode="auto">
            <a:xfrm>
              <a:off x="3327400" y="5461920"/>
              <a:ext cx="1033463" cy="153685"/>
            </a:xfrm>
            <a:custGeom>
              <a:avLst/>
              <a:gdLst>
                <a:gd name="T0" fmla="*/ 0 w 772"/>
                <a:gd name="T1" fmla="*/ 2147483647 h 139"/>
                <a:gd name="T2" fmla="*/ 0 w 772"/>
                <a:gd name="T3" fmla="*/ 2147483647 h 139"/>
                <a:gd name="T4" fmla="*/ 2147483647 w 772"/>
                <a:gd name="T5" fmla="*/ 2147483647 h 139"/>
                <a:gd name="T6" fmla="*/ 2147483647 w 772"/>
                <a:gd name="T7" fmla="*/ 0 h 139"/>
                <a:gd name="T8" fmla="*/ 0 60000 65536"/>
                <a:gd name="T9" fmla="*/ 0 60000 65536"/>
                <a:gd name="T10" fmla="*/ 0 60000 65536"/>
                <a:gd name="T11" fmla="*/ 0 60000 65536"/>
                <a:gd name="T12" fmla="*/ 0 w 772"/>
                <a:gd name="T13" fmla="*/ 0 h 139"/>
                <a:gd name="T14" fmla="*/ 772 w 772"/>
                <a:gd name="T15" fmla="*/ 139 h 139"/>
              </a:gdLst>
              <a:ahLst/>
              <a:cxnLst>
                <a:cxn ang="T8">
                  <a:pos x="T0" y="T1"/>
                </a:cxn>
                <a:cxn ang="T9">
                  <a:pos x="T2" y="T3"/>
                </a:cxn>
                <a:cxn ang="T10">
                  <a:pos x="T4" y="T5"/>
                </a:cxn>
                <a:cxn ang="T11">
                  <a:pos x="T6" y="T7"/>
                </a:cxn>
              </a:cxnLst>
              <a:rect l="T12" t="T13" r="T14" b="T15"/>
              <a:pathLst>
                <a:path w="772" h="139">
                  <a:moveTo>
                    <a:pt x="0" y="139"/>
                  </a:moveTo>
                  <a:lnTo>
                    <a:pt x="0" y="56"/>
                  </a:lnTo>
                  <a:lnTo>
                    <a:pt x="772" y="56"/>
                  </a:lnTo>
                  <a:lnTo>
                    <a:pt x="772" y="0"/>
                  </a:lnTo>
                </a:path>
              </a:pathLst>
            </a:custGeom>
            <a:noFill/>
            <a:ln w="4763">
              <a:solidFill>
                <a:srgbClr val="000000"/>
              </a:solidFill>
              <a:round/>
              <a:headEnd/>
              <a:tailEnd/>
            </a:ln>
          </p:spPr>
          <p:txBody>
            <a:bodyPr/>
            <a:lstStyle/>
            <a:p>
              <a:endParaRPr lang="en-US"/>
            </a:p>
          </p:txBody>
        </p:sp>
        <p:sp>
          <p:nvSpPr>
            <p:cNvPr id="65" name="Freeform 64"/>
            <p:cNvSpPr>
              <a:spLocks/>
            </p:cNvSpPr>
            <p:nvPr/>
          </p:nvSpPr>
          <p:spPr bwMode="auto">
            <a:xfrm>
              <a:off x="3308350" y="5573571"/>
              <a:ext cx="41275" cy="42033"/>
            </a:xfrm>
            <a:custGeom>
              <a:avLst/>
              <a:gdLst>
                <a:gd name="T0" fmla="*/ 2147483647 w 31"/>
                <a:gd name="T1" fmla="*/ 2147483647 h 38"/>
                <a:gd name="T2" fmla="*/ 2147483647 w 31"/>
                <a:gd name="T3" fmla="*/ 0 h 38"/>
                <a:gd name="T4" fmla="*/ 2147483647 w 31"/>
                <a:gd name="T5" fmla="*/ 0 h 38"/>
                <a:gd name="T6" fmla="*/ 2147483647 w 31"/>
                <a:gd name="T7" fmla="*/ 2147483647 h 38"/>
                <a:gd name="T8" fmla="*/ 2147483647 w 31"/>
                <a:gd name="T9" fmla="*/ 2147483647 h 38"/>
                <a:gd name="T10" fmla="*/ 0 w 31"/>
                <a:gd name="T11" fmla="*/ 0 h 38"/>
                <a:gd name="T12" fmla="*/ 0 w 31"/>
                <a:gd name="T13" fmla="*/ 0 h 38"/>
                <a:gd name="T14" fmla="*/ 2147483647 w 31"/>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38"/>
                <a:gd name="T26" fmla="*/ 31 w 31"/>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38">
                  <a:moveTo>
                    <a:pt x="14" y="38"/>
                  </a:moveTo>
                  <a:lnTo>
                    <a:pt x="31" y="0"/>
                  </a:lnTo>
                  <a:lnTo>
                    <a:pt x="14" y="17"/>
                  </a:lnTo>
                  <a:lnTo>
                    <a:pt x="0" y="0"/>
                  </a:lnTo>
                  <a:lnTo>
                    <a:pt x="14" y="38"/>
                  </a:lnTo>
                  <a:close/>
                </a:path>
              </a:pathLst>
            </a:custGeom>
            <a:solidFill>
              <a:srgbClr val="000000"/>
            </a:solidFill>
            <a:ln w="9525">
              <a:noFill/>
              <a:round/>
              <a:headEnd/>
              <a:tailEnd/>
            </a:ln>
          </p:spPr>
          <p:txBody>
            <a:bodyPr/>
            <a:lstStyle/>
            <a:p>
              <a:endParaRPr lang="en-US"/>
            </a:p>
          </p:txBody>
        </p:sp>
        <p:sp>
          <p:nvSpPr>
            <p:cNvPr id="66" name="Freeform 65"/>
            <p:cNvSpPr>
              <a:spLocks/>
            </p:cNvSpPr>
            <p:nvPr/>
          </p:nvSpPr>
          <p:spPr bwMode="auto">
            <a:xfrm>
              <a:off x="3308350" y="5573571"/>
              <a:ext cx="41275" cy="42033"/>
            </a:xfrm>
            <a:custGeom>
              <a:avLst/>
              <a:gdLst>
                <a:gd name="T0" fmla="*/ 2147483647 w 31"/>
                <a:gd name="T1" fmla="*/ 2147483647 h 38"/>
                <a:gd name="T2" fmla="*/ 2147483647 w 31"/>
                <a:gd name="T3" fmla="*/ 0 h 38"/>
                <a:gd name="T4" fmla="*/ 2147483647 w 31"/>
                <a:gd name="T5" fmla="*/ 0 h 38"/>
                <a:gd name="T6" fmla="*/ 2147483647 w 31"/>
                <a:gd name="T7" fmla="*/ 2147483647 h 38"/>
                <a:gd name="T8" fmla="*/ 2147483647 w 31"/>
                <a:gd name="T9" fmla="*/ 2147483647 h 38"/>
                <a:gd name="T10" fmla="*/ 0 w 31"/>
                <a:gd name="T11" fmla="*/ 0 h 38"/>
                <a:gd name="T12" fmla="*/ 0 w 31"/>
                <a:gd name="T13" fmla="*/ 0 h 38"/>
                <a:gd name="T14" fmla="*/ 2147483647 w 31"/>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38"/>
                <a:gd name="T26" fmla="*/ 31 w 31"/>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38">
                  <a:moveTo>
                    <a:pt x="14" y="38"/>
                  </a:moveTo>
                  <a:lnTo>
                    <a:pt x="31" y="0"/>
                  </a:lnTo>
                  <a:lnTo>
                    <a:pt x="14" y="17"/>
                  </a:lnTo>
                  <a:lnTo>
                    <a:pt x="0" y="0"/>
                  </a:lnTo>
                  <a:lnTo>
                    <a:pt x="14" y="38"/>
                  </a:lnTo>
                </a:path>
              </a:pathLst>
            </a:custGeom>
            <a:noFill/>
            <a:ln w="4763">
              <a:solidFill>
                <a:srgbClr val="000000"/>
              </a:solidFill>
              <a:round/>
              <a:headEnd/>
              <a:tailEnd/>
            </a:ln>
          </p:spPr>
          <p:txBody>
            <a:bodyPr/>
            <a:lstStyle/>
            <a:p>
              <a:endParaRPr lang="en-US"/>
            </a:p>
          </p:txBody>
        </p:sp>
        <p:sp>
          <p:nvSpPr>
            <p:cNvPr id="67" name="Line 178"/>
            <p:cNvSpPr>
              <a:spLocks noChangeShapeType="1"/>
            </p:cNvSpPr>
            <p:nvPr/>
          </p:nvSpPr>
          <p:spPr bwMode="auto">
            <a:xfrm>
              <a:off x="3986213" y="5987336"/>
              <a:ext cx="1587" cy="1314"/>
            </a:xfrm>
            <a:prstGeom prst="line">
              <a:avLst/>
            </a:prstGeom>
            <a:noFill/>
            <a:ln w="4763">
              <a:solidFill>
                <a:srgbClr val="000000"/>
              </a:solidFill>
              <a:round/>
              <a:headEnd/>
              <a:tailEnd/>
            </a:ln>
          </p:spPr>
          <p:txBody>
            <a:bodyPr/>
            <a:lstStyle/>
            <a:p>
              <a:endParaRPr lang="en-US"/>
            </a:p>
          </p:txBody>
        </p:sp>
        <p:sp>
          <p:nvSpPr>
            <p:cNvPr id="68" name="Freeform 67"/>
            <p:cNvSpPr>
              <a:spLocks noEditPoints="1"/>
            </p:cNvSpPr>
            <p:nvPr/>
          </p:nvSpPr>
          <p:spPr bwMode="auto">
            <a:xfrm>
              <a:off x="2338388" y="6134452"/>
              <a:ext cx="93662" cy="77499"/>
            </a:xfrm>
            <a:custGeom>
              <a:avLst/>
              <a:gdLst>
                <a:gd name="T0" fmla="*/ 0 w 70"/>
                <a:gd name="T1" fmla="*/ 2147483647 h 70"/>
                <a:gd name="T2" fmla="*/ 2147483647 w 70"/>
                <a:gd name="T3" fmla="*/ 0 h 70"/>
                <a:gd name="T4" fmla="*/ 2147483647 w 70"/>
                <a:gd name="T5" fmla="*/ 2147483647 h 70"/>
                <a:gd name="T6" fmla="*/ 2147483647 w 70"/>
                <a:gd name="T7" fmla="*/ 2147483647 h 70"/>
                <a:gd name="T8" fmla="*/ 0 w 70"/>
                <a:gd name="T9" fmla="*/ 2147483647 h 70"/>
                <a:gd name="T10" fmla="*/ 2147483647 w 70"/>
                <a:gd name="T11" fmla="*/ 2147483647 h 70"/>
                <a:gd name="T12" fmla="*/ 2147483647 w 70"/>
                <a:gd name="T13" fmla="*/ 2147483647 h 70"/>
                <a:gd name="T14" fmla="*/ 2147483647 w 70"/>
                <a:gd name="T15" fmla="*/ 2147483647 h 70"/>
                <a:gd name="T16" fmla="*/ 0 w 70"/>
                <a:gd name="T17" fmla="*/ 2147483647 h 70"/>
                <a:gd name="T18" fmla="*/ 2147483647 w 70"/>
                <a:gd name="T19" fmla="*/ 2147483647 h 70"/>
                <a:gd name="T20" fmla="*/ 2147483647 w 70"/>
                <a:gd name="T21" fmla="*/ 2147483647 h 70"/>
                <a:gd name="T22" fmla="*/ 2147483647 w 70"/>
                <a:gd name="T23" fmla="*/ 2147483647 h 70"/>
                <a:gd name="T24" fmla="*/ 2147483647 w 70"/>
                <a:gd name="T25" fmla="*/ 2147483647 h 70"/>
                <a:gd name="T26" fmla="*/ 2147483647 w 70"/>
                <a:gd name="T27" fmla="*/ 2147483647 h 70"/>
                <a:gd name="T28" fmla="*/ 2147483647 w 70"/>
                <a:gd name="T29" fmla="*/ 2147483647 h 70"/>
                <a:gd name="T30" fmla="*/ 2147483647 w 70"/>
                <a:gd name="T31" fmla="*/ 2147483647 h 70"/>
                <a:gd name="T32" fmla="*/ 2147483647 w 70"/>
                <a:gd name="T33" fmla="*/ 2147483647 h 70"/>
                <a:gd name="T34" fmla="*/ 2147483647 w 70"/>
                <a:gd name="T35" fmla="*/ 2147483647 h 70"/>
                <a:gd name="T36" fmla="*/ 2147483647 w 70"/>
                <a:gd name="T37" fmla="*/ 2147483647 h 70"/>
                <a:gd name="T38" fmla="*/ 2147483647 w 70"/>
                <a:gd name="T39" fmla="*/ 2147483647 h 70"/>
                <a:gd name="T40" fmla="*/ 2147483647 w 70"/>
                <a:gd name="T41" fmla="*/ 2147483647 h 70"/>
                <a:gd name="T42" fmla="*/ 2147483647 w 70"/>
                <a:gd name="T43" fmla="*/ 2147483647 h 70"/>
                <a:gd name="T44" fmla="*/ 2147483647 w 70"/>
                <a:gd name="T45" fmla="*/ 2147483647 h 70"/>
                <a:gd name="T46" fmla="*/ 2147483647 w 70"/>
                <a:gd name="T47" fmla="*/ 2147483647 h 70"/>
                <a:gd name="T48" fmla="*/ 2147483647 w 70"/>
                <a:gd name="T49" fmla="*/ 2147483647 h 70"/>
                <a:gd name="T50" fmla="*/ 2147483647 w 70"/>
                <a:gd name="T51" fmla="*/ 2147483647 h 70"/>
                <a:gd name="T52" fmla="*/ 2147483647 w 70"/>
                <a:gd name="T53" fmla="*/ 2147483647 h 70"/>
                <a:gd name="T54" fmla="*/ 2147483647 w 70"/>
                <a:gd name="T55" fmla="*/ 2147483647 h 70"/>
                <a:gd name="T56" fmla="*/ 2147483647 w 70"/>
                <a:gd name="T57" fmla="*/ 2147483647 h 7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70"/>
                <a:gd name="T88" fmla="*/ 0 h 70"/>
                <a:gd name="T89" fmla="*/ 70 w 70"/>
                <a:gd name="T90" fmla="*/ 70 h 70"/>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70" h="70">
                  <a:moveTo>
                    <a:pt x="0" y="7"/>
                  </a:moveTo>
                  <a:lnTo>
                    <a:pt x="3" y="0"/>
                  </a:lnTo>
                  <a:lnTo>
                    <a:pt x="66" y="32"/>
                  </a:lnTo>
                  <a:lnTo>
                    <a:pt x="63" y="39"/>
                  </a:lnTo>
                  <a:lnTo>
                    <a:pt x="0" y="7"/>
                  </a:lnTo>
                  <a:close/>
                  <a:moveTo>
                    <a:pt x="66" y="39"/>
                  </a:moveTo>
                  <a:lnTo>
                    <a:pt x="66" y="39"/>
                  </a:lnTo>
                  <a:lnTo>
                    <a:pt x="3" y="70"/>
                  </a:lnTo>
                  <a:lnTo>
                    <a:pt x="0" y="63"/>
                  </a:lnTo>
                  <a:lnTo>
                    <a:pt x="63" y="32"/>
                  </a:lnTo>
                  <a:lnTo>
                    <a:pt x="66" y="32"/>
                  </a:lnTo>
                  <a:lnTo>
                    <a:pt x="70" y="32"/>
                  </a:lnTo>
                  <a:lnTo>
                    <a:pt x="70" y="35"/>
                  </a:lnTo>
                  <a:lnTo>
                    <a:pt x="66" y="39"/>
                  </a:lnTo>
                  <a:close/>
                </a:path>
              </a:pathLst>
            </a:custGeom>
            <a:solidFill>
              <a:srgbClr val="000000"/>
            </a:solidFill>
            <a:ln w="9525">
              <a:noFill/>
              <a:round/>
              <a:headEnd/>
              <a:tailEnd/>
            </a:ln>
          </p:spPr>
          <p:txBody>
            <a:bodyPr/>
            <a:lstStyle/>
            <a:p>
              <a:endParaRPr lang="en-US"/>
            </a:p>
          </p:txBody>
        </p:sp>
        <p:sp>
          <p:nvSpPr>
            <p:cNvPr id="69" name="Freeform 68"/>
            <p:cNvSpPr>
              <a:spLocks/>
            </p:cNvSpPr>
            <p:nvPr/>
          </p:nvSpPr>
          <p:spPr bwMode="auto">
            <a:xfrm>
              <a:off x="3054350" y="5623486"/>
              <a:ext cx="336550" cy="69617"/>
            </a:xfrm>
            <a:custGeom>
              <a:avLst/>
              <a:gdLst>
                <a:gd name="T0" fmla="*/ 0 w 251"/>
                <a:gd name="T1" fmla="*/ 0 h 63"/>
                <a:gd name="T2" fmla="*/ 2147483647 w 251"/>
                <a:gd name="T3" fmla="*/ 0 h 63"/>
                <a:gd name="T4" fmla="*/ 2147483647 w 251"/>
                <a:gd name="T5" fmla="*/ 2147483647 h 63"/>
                <a:gd name="T6" fmla="*/ 2147483647 w 251"/>
                <a:gd name="T7" fmla="*/ 2147483647 h 63"/>
                <a:gd name="T8" fmla="*/ 0 w 251"/>
                <a:gd name="T9" fmla="*/ 0 h 63"/>
                <a:gd name="T10" fmla="*/ 0 60000 65536"/>
                <a:gd name="T11" fmla="*/ 0 60000 65536"/>
                <a:gd name="T12" fmla="*/ 0 60000 65536"/>
                <a:gd name="T13" fmla="*/ 0 60000 65536"/>
                <a:gd name="T14" fmla="*/ 0 60000 65536"/>
                <a:gd name="T15" fmla="*/ 0 w 251"/>
                <a:gd name="T16" fmla="*/ 0 h 63"/>
                <a:gd name="T17" fmla="*/ 251 w 251"/>
                <a:gd name="T18" fmla="*/ 63 h 63"/>
              </a:gdLst>
              <a:ahLst/>
              <a:cxnLst>
                <a:cxn ang="T10">
                  <a:pos x="T0" y="T1"/>
                </a:cxn>
                <a:cxn ang="T11">
                  <a:pos x="T2" y="T3"/>
                </a:cxn>
                <a:cxn ang="T12">
                  <a:pos x="T4" y="T5"/>
                </a:cxn>
                <a:cxn ang="T13">
                  <a:pos x="T6" y="T7"/>
                </a:cxn>
                <a:cxn ang="T14">
                  <a:pos x="T8" y="T9"/>
                </a:cxn>
              </a:cxnLst>
              <a:rect l="T15" t="T16" r="T17" b="T18"/>
              <a:pathLst>
                <a:path w="251" h="63">
                  <a:moveTo>
                    <a:pt x="0" y="0"/>
                  </a:moveTo>
                  <a:lnTo>
                    <a:pt x="251" y="0"/>
                  </a:lnTo>
                  <a:lnTo>
                    <a:pt x="220" y="63"/>
                  </a:lnTo>
                  <a:lnTo>
                    <a:pt x="31" y="63"/>
                  </a:lnTo>
                  <a:lnTo>
                    <a:pt x="0" y="0"/>
                  </a:lnTo>
                  <a:close/>
                </a:path>
              </a:pathLst>
            </a:custGeom>
            <a:solidFill>
              <a:srgbClr val="FFFFFF"/>
            </a:solidFill>
            <a:ln w="9525">
              <a:noFill/>
              <a:round/>
              <a:headEnd/>
              <a:tailEnd/>
            </a:ln>
          </p:spPr>
          <p:txBody>
            <a:bodyPr/>
            <a:lstStyle/>
            <a:p>
              <a:endParaRPr lang="en-US"/>
            </a:p>
          </p:txBody>
        </p:sp>
        <p:sp>
          <p:nvSpPr>
            <p:cNvPr id="70" name="Freeform 69"/>
            <p:cNvSpPr>
              <a:spLocks/>
            </p:cNvSpPr>
            <p:nvPr/>
          </p:nvSpPr>
          <p:spPr bwMode="auto">
            <a:xfrm>
              <a:off x="3054350" y="5623486"/>
              <a:ext cx="336550" cy="69617"/>
            </a:xfrm>
            <a:custGeom>
              <a:avLst/>
              <a:gdLst>
                <a:gd name="T0" fmla="*/ 0 w 251"/>
                <a:gd name="T1" fmla="*/ 0 h 63"/>
                <a:gd name="T2" fmla="*/ 2147483647 w 251"/>
                <a:gd name="T3" fmla="*/ 0 h 63"/>
                <a:gd name="T4" fmla="*/ 2147483647 w 251"/>
                <a:gd name="T5" fmla="*/ 2147483647 h 63"/>
                <a:gd name="T6" fmla="*/ 2147483647 w 251"/>
                <a:gd name="T7" fmla="*/ 2147483647 h 63"/>
                <a:gd name="T8" fmla="*/ 0 w 251"/>
                <a:gd name="T9" fmla="*/ 0 h 63"/>
                <a:gd name="T10" fmla="*/ 0 60000 65536"/>
                <a:gd name="T11" fmla="*/ 0 60000 65536"/>
                <a:gd name="T12" fmla="*/ 0 60000 65536"/>
                <a:gd name="T13" fmla="*/ 0 60000 65536"/>
                <a:gd name="T14" fmla="*/ 0 60000 65536"/>
                <a:gd name="T15" fmla="*/ 0 w 251"/>
                <a:gd name="T16" fmla="*/ 0 h 63"/>
                <a:gd name="T17" fmla="*/ 251 w 251"/>
                <a:gd name="T18" fmla="*/ 63 h 63"/>
              </a:gdLst>
              <a:ahLst/>
              <a:cxnLst>
                <a:cxn ang="T10">
                  <a:pos x="T0" y="T1"/>
                </a:cxn>
                <a:cxn ang="T11">
                  <a:pos x="T2" y="T3"/>
                </a:cxn>
                <a:cxn ang="T12">
                  <a:pos x="T4" y="T5"/>
                </a:cxn>
                <a:cxn ang="T13">
                  <a:pos x="T6" y="T7"/>
                </a:cxn>
                <a:cxn ang="T14">
                  <a:pos x="T8" y="T9"/>
                </a:cxn>
              </a:cxnLst>
              <a:rect l="T15" t="T16" r="T17" b="T18"/>
              <a:pathLst>
                <a:path w="251" h="63">
                  <a:moveTo>
                    <a:pt x="0" y="0"/>
                  </a:moveTo>
                  <a:lnTo>
                    <a:pt x="251" y="0"/>
                  </a:lnTo>
                  <a:lnTo>
                    <a:pt x="220" y="63"/>
                  </a:lnTo>
                  <a:lnTo>
                    <a:pt x="31" y="63"/>
                  </a:lnTo>
                  <a:lnTo>
                    <a:pt x="0" y="0"/>
                  </a:lnTo>
                </a:path>
              </a:pathLst>
            </a:custGeom>
            <a:noFill/>
            <a:ln w="11113">
              <a:solidFill>
                <a:srgbClr val="000000"/>
              </a:solidFill>
              <a:round/>
              <a:headEnd/>
              <a:tailEnd/>
            </a:ln>
          </p:spPr>
          <p:txBody>
            <a:bodyPr/>
            <a:lstStyle/>
            <a:p>
              <a:endParaRPr lang="en-US"/>
            </a:p>
          </p:txBody>
        </p:sp>
        <p:sp>
          <p:nvSpPr>
            <p:cNvPr id="71" name="Rectangle 70"/>
            <p:cNvSpPr>
              <a:spLocks noChangeArrowheads="1"/>
            </p:cNvSpPr>
            <p:nvPr/>
          </p:nvSpPr>
          <p:spPr bwMode="auto">
            <a:xfrm>
              <a:off x="3517900" y="5651069"/>
              <a:ext cx="227013"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WDSEL</a:t>
              </a:r>
              <a:endParaRPr lang="en-US" b="0"/>
            </a:p>
          </p:txBody>
        </p:sp>
        <p:sp>
          <p:nvSpPr>
            <p:cNvPr id="72" name="Line 183"/>
            <p:cNvSpPr>
              <a:spLocks noChangeShapeType="1"/>
            </p:cNvSpPr>
            <p:nvPr/>
          </p:nvSpPr>
          <p:spPr bwMode="auto">
            <a:xfrm>
              <a:off x="3368675" y="5658951"/>
              <a:ext cx="103188" cy="0"/>
            </a:xfrm>
            <a:prstGeom prst="line">
              <a:avLst/>
            </a:prstGeom>
            <a:noFill/>
            <a:ln w="4763">
              <a:solidFill>
                <a:srgbClr val="000000"/>
              </a:solidFill>
              <a:round/>
              <a:headEnd/>
              <a:tailEnd/>
            </a:ln>
          </p:spPr>
          <p:txBody>
            <a:bodyPr/>
            <a:lstStyle/>
            <a:p>
              <a:endParaRPr lang="en-US"/>
            </a:p>
          </p:txBody>
        </p:sp>
        <p:sp>
          <p:nvSpPr>
            <p:cNvPr id="73" name="Freeform 72"/>
            <p:cNvSpPr>
              <a:spLocks/>
            </p:cNvSpPr>
            <p:nvPr/>
          </p:nvSpPr>
          <p:spPr bwMode="auto">
            <a:xfrm>
              <a:off x="3368675" y="5643188"/>
              <a:ext cx="50800" cy="30212"/>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close/>
                </a:path>
              </a:pathLst>
            </a:custGeom>
            <a:solidFill>
              <a:srgbClr val="000000"/>
            </a:solidFill>
            <a:ln w="9525">
              <a:noFill/>
              <a:round/>
              <a:headEnd/>
              <a:tailEnd/>
            </a:ln>
          </p:spPr>
          <p:txBody>
            <a:bodyPr/>
            <a:lstStyle/>
            <a:p>
              <a:endParaRPr lang="en-US"/>
            </a:p>
          </p:txBody>
        </p:sp>
        <p:sp>
          <p:nvSpPr>
            <p:cNvPr id="74" name="Freeform 73"/>
            <p:cNvSpPr>
              <a:spLocks/>
            </p:cNvSpPr>
            <p:nvPr/>
          </p:nvSpPr>
          <p:spPr bwMode="auto">
            <a:xfrm>
              <a:off x="3368675" y="5643188"/>
              <a:ext cx="50800" cy="30212"/>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path>
              </a:pathLst>
            </a:custGeom>
            <a:noFill/>
            <a:ln w="4763">
              <a:solidFill>
                <a:srgbClr val="000000"/>
              </a:solidFill>
              <a:round/>
              <a:headEnd/>
              <a:tailEnd/>
            </a:ln>
          </p:spPr>
          <p:txBody>
            <a:bodyPr/>
            <a:lstStyle/>
            <a:p>
              <a:endParaRPr lang="en-US"/>
            </a:p>
          </p:txBody>
        </p:sp>
        <p:sp>
          <p:nvSpPr>
            <p:cNvPr id="75" name="Line 187"/>
            <p:cNvSpPr>
              <a:spLocks noChangeShapeType="1"/>
            </p:cNvSpPr>
            <p:nvPr/>
          </p:nvSpPr>
          <p:spPr bwMode="auto">
            <a:xfrm flipV="1">
              <a:off x="3227388" y="5693103"/>
              <a:ext cx="1587" cy="256141"/>
            </a:xfrm>
            <a:prstGeom prst="line">
              <a:avLst/>
            </a:prstGeom>
            <a:noFill/>
            <a:ln w="4763">
              <a:solidFill>
                <a:srgbClr val="000000"/>
              </a:solidFill>
              <a:round/>
              <a:headEnd/>
              <a:tailEnd/>
            </a:ln>
          </p:spPr>
          <p:txBody>
            <a:bodyPr/>
            <a:lstStyle/>
            <a:p>
              <a:endParaRPr lang="en-US"/>
            </a:p>
          </p:txBody>
        </p:sp>
        <p:sp>
          <p:nvSpPr>
            <p:cNvPr id="76" name="Freeform 75"/>
            <p:cNvSpPr>
              <a:spLocks/>
            </p:cNvSpPr>
            <p:nvPr/>
          </p:nvSpPr>
          <p:spPr bwMode="auto">
            <a:xfrm>
              <a:off x="3208338" y="5907210"/>
              <a:ext cx="38100" cy="42033"/>
            </a:xfrm>
            <a:custGeom>
              <a:avLst/>
              <a:gdLst>
                <a:gd name="T0" fmla="*/ 2147483647 w 28"/>
                <a:gd name="T1" fmla="*/ 2147483647 h 38"/>
                <a:gd name="T2" fmla="*/ 2147483647 w 28"/>
                <a:gd name="T3" fmla="*/ 0 h 38"/>
                <a:gd name="T4" fmla="*/ 2147483647 w 28"/>
                <a:gd name="T5" fmla="*/ 0 h 38"/>
                <a:gd name="T6" fmla="*/ 2147483647 w 28"/>
                <a:gd name="T7" fmla="*/ 2147483647 h 38"/>
                <a:gd name="T8" fmla="*/ 2147483647 w 28"/>
                <a:gd name="T9" fmla="*/ 2147483647 h 38"/>
                <a:gd name="T10" fmla="*/ 0 w 28"/>
                <a:gd name="T11" fmla="*/ 0 h 38"/>
                <a:gd name="T12" fmla="*/ 0 w 28"/>
                <a:gd name="T13" fmla="*/ 0 h 38"/>
                <a:gd name="T14" fmla="*/ 2147483647 w 28"/>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8"/>
                <a:gd name="T26" fmla="*/ 28 w 28"/>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8">
                  <a:moveTo>
                    <a:pt x="14" y="38"/>
                  </a:moveTo>
                  <a:lnTo>
                    <a:pt x="28" y="0"/>
                  </a:lnTo>
                  <a:lnTo>
                    <a:pt x="14" y="17"/>
                  </a:lnTo>
                  <a:lnTo>
                    <a:pt x="0" y="0"/>
                  </a:lnTo>
                  <a:lnTo>
                    <a:pt x="14" y="38"/>
                  </a:lnTo>
                  <a:close/>
                </a:path>
              </a:pathLst>
            </a:custGeom>
            <a:solidFill>
              <a:srgbClr val="000000"/>
            </a:solidFill>
            <a:ln w="9525">
              <a:noFill/>
              <a:round/>
              <a:headEnd/>
              <a:tailEnd/>
            </a:ln>
          </p:spPr>
          <p:txBody>
            <a:bodyPr/>
            <a:lstStyle/>
            <a:p>
              <a:endParaRPr lang="en-US"/>
            </a:p>
          </p:txBody>
        </p:sp>
        <p:sp>
          <p:nvSpPr>
            <p:cNvPr id="77" name="Freeform 76"/>
            <p:cNvSpPr>
              <a:spLocks/>
            </p:cNvSpPr>
            <p:nvPr/>
          </p:nvSpPr>
          <p:spPr bwMode="auto">
            <a:xfrm>
              <a:off x="3208338" y="5907210"/>
              <a:ext cx="38100" cy="42033"/>
            </a:xfrm>
            <a:custGeom>
              <a:avLst/>
              <a:gdLst>
                <a:gd name="T0" fmla="*/ 2147483647 w 28"/>
                <a:gd name="T1" fmla="*/ 2147483647 h 38"/>
                <a:gd name="T2" fmla="*/ 2147483647 w 28"/>
                <a:gd name="T3" fmla="*/ 0 h 38"/>
                <a:gd name="T4" fmla="*/ 2147483647 w 28"/>
                <a:gd name="T5" fmla="*/ 0 h 38"/>
                <a:gd name="T6" fmla="*/ 2147483647 w 28"/>
                <a:gd name="T7" fmla="*/ 2147483647 h 38"/>
                <a:gd name="T8" fmla="*/ 2147483647 w 28"/>
                <a:gd name="T9" fmla="*/ 2147483647 h 38"/>
                <a:gd name="T10" fmla="*/ 0 w 28"/>
                <a:gd name="T11" fmla="*/ 0 h 38"/>
                <a:gd name="T12" fmla="*/ 0 w 28"/>
                <a:gd name="T13" fmla="*/ 0 h 38"/>
                <a:gd name="T14" fmla="*/ 2147483647 w 28"/>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8"/>
                <a:gd name="T26" fmla="*/ 28 w 28"/>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8">
                  <a:moveTo>
                    <a:pt x="14" y="38"/>
                  </a:moveTo>
                  <a:lnTo>
                    <a:pt x="28" y="0"/>
                  </a:lnTo>
                  <a:lnTo>
                    <a:pt x="14" y="17"/>
                  </a:lnTo>
                  <a:lnTo>
                    <a:pt x="0" y="0"/>
                  </a:lnTo>
                  <a:lnTo>
                    <a:pt x="14" y="38"/>
                  </a:lnTo>
                </a:path>
              </a:pathLst>
            </a:custGeom>
            <a:noFill/>
            <a:ln w="4763">
              <a:solidFill>
                <a:srgbClr val="000000"/>
              </a:solidFill>
              <a:round/>
              <a:headEnd/>
              <a:tailEnd/>
            </a:ln>
          </p:spPr>
          <p:txBody>
            <a:bodyPr/>
            <a:lstStyle/>
            <a:p>
              <a:endParaRPr lang="en-US"/>
            </a:p>
          </p:txBody>
        </p:sp>
        <p:sp>
          <p:nvSpPr>
            <p:cNvPr id="78" name="Freeform 77"/>
            <p:cNvSpPr>
              <a:spLocks/>
            </p:cNvSpPr>
            <p:nvPr/>
          </p:nvSpPr>
          <p:spPr bwMode="auto">
            <a:xfrm>
              <a:off x="825500" y="5023197"/>
              <a:ext cx="2317750" cy="596347"/>
            </a:xfrm>
            <a:custGeom>
              <a:avLst/>
              <a:gdLst>
                <a:gd name="T0" fmla="*/ 2147483647 w 1731"/>
                <a:gd name="T1" fmla="*/ 2147483647 h 539"/>
                <a:gd name="T2" fmla="*/ 2147483647 w 1731"/>
                <a:gd name="T3" fmla="*/ 2147483647 h 539"/>
                <a:gd name="T4" fmla="*/ 0 w 1731"/>
                <a:gd name="T5" fmla="*/ 2147483647 h 539"/>
                <a:gd name="T6" fmla="*/ 0 w 1731"/>
                <a:gd name="T7" fmla="*/ 0 h 539"/>
                <a:gd name="T8" fmla="*/ 0 60000 65536"/>
                <a:gd name="T9" fmla="*/ 0 60000 65536"/>
                <a:gd name="T10" fmla="*/ 0 60000 65536"/>
                <a:gd name="T11" fmla="*/ 0 60000 65536"/>
                <a:gd name="T12" fmla="*/ 0 w 1731"/>
                <a:gd name="T13" fmla="*/ 0 h 539"/>
                <a:gd name="T14" fmla="*/ 1731 w 1731"/>
                <a:gd name="T15" fmla="*/ 539 h 539"/>
              </a:gdLst>
              <a:ahLst/>
              <a:cxnLst>
                <a:cxn ang="T8">
                  <a:pos x="T0" y="T1"/>
                </a:cxn>
                <a:cxn ang="T9">
                  <a:pos x="T2" y="T3"/>
                </a:cxn>
                <a:cxn ang="T10">
                  <a:pos x="T4" y="T5"/>
                </a:cxn>
                <a:cxn ang="T11">
                  <a:pos x="T6" y="T7"/>
                </a:cxn>
              </a:cxnLst>
              <a:rect l="T12" t="T13" r="T14" b="T15"/>
              <a:pathLst>
                <a:path w="1731" h="539">
                  <a:moveTo>
                    <a:pt x="1731" y="539"/>
                  </a:moveTo>
                  <a:lnTo>
                    <a:pt x="1731" y="431"/>
                  </a:lnTo>
                  <a:lnTo>
                    <a:pt x="0" y="427"/>
                  </a:lnTo>
                  <a:lnTo>
                    <a:pt x="0" y="0"/>
                  </a:lnTo>
                </a:path>
              </a:pathLst>
            </a:custGeom>
            <a:noFill/>
            <a:ln w="4763">
              <a:solidFill>
                <a:srgbClr val="000000"/>
              </a:solidFill>
              <a:round/>
              <a:headEnd/>
              <a:tailEnd/>
            </a:ln>
          </p:spPr>
          <p:txBody>
            <a:bodyPr/>
            <a:lstStyle/>
            <a:p>
              <a:endParaRPr lang="en-US"/>
            </a:p>
          </p:txBody>
        </p:sp>
        <p:sp>
          <p:nvSpPr>
            <p:cNvPr id="79" name="Freeform 78"/>
            <p:cNvSpPr>
              <a:spLocks/>
            </p:cNvSpPr>
            <p:nvPr/>
          </p:nvSpPr>
          <p:spPr bwMode="auto">
            <a:xfrm>
              <a:off x="3124200" y="5573571"/>
              <a:ext cx="38100" cy="45973"/>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80" name="Freeform 79"/>
            <p:cNvSpPr>
              <a:spLocks/>
            </p:cNvSpPr>
            <p:nvPr/>
          </p:nvSpPr>
          <p:spPr bwMode="auto">
            <a:xfrm>
              <a:off x="3124200" y="5573571"/>
              <a:ext cx="38100" cy="45973"/>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81" name="Freeform 80"/>
            <p:cNvSpPr>
              <a:spLocks/>
            </p:cNvSpPr>
            <p:nvPr/>
          </p:nvSpPr>
          <p:spPr bwMode="auto">
            <a:xfrm>
              <a:off x="3406775" y="3097548"/>
              <a:ext cx="331788" cy="74872"/>
            </a:xfrm>
            <a:custGeom>
              <a:avLst/>
              <a:gdLst>
                <a:gd name="T0" fmla="*/ 0 w 388"/>
                <a:gd name="T1" fmla="*/ 0 h 63"/>
                <a:gd name="T2" fmla="*/ 2147483647 w 388"/>
                <a:gd name="T3" fmla="*/ 0 h 63"/>
                <a:gd name="T4" fmla="*/ 2147483647 w 388"/>
                <a:gd name="T5" fmla="*/ 2147483647 h 63"/>
                <a:gd name="T6" fmla="*/ 2147483647 w 388"/>
                <a:gd name="T7" fmla="*/ 2147483647 h 63"/>
                <a:gd name="T8" fmla="*/ 0 w 388"/>
                <a:gd name="T9" fmla="*/ 0 h 63"/>
                <a:gd name="T10" fmla="*/ 0 60000 65536"/>
                <a:gd name="T11" fmla="*/ 0 60000 65536"/>
                <a:gd name="T12" fmla="*/ 0 60000 65536"/>
                <a:gd name="T13" fmla="*/ 0 60000 65536"/>
                <a:gd name="T14" fmla="*/ 0 60000 65536"/>
                <a:gd name="T15" fmla="*/ 0 w 388"/>
                <a:gd name="T16" fmla="*/ 0 h 63"/>
                <a:gd name="T17" fmla="*/ 388 w 388"/>
                <a:gd name="T18" fmla="*/ 63 h 63"/>
              </a:gdLst>
              <a:ahLst/>
              <a:cxnLst>
                <a:cxn ang="T10">
                  <a:pos x="T0" y="T1"/>
                </a:cxn>
                <a:cxn ang="T11">
                  <a:pos x="T2" y="T3"/>
                </a:cxn>
                <a:cxn ang="T12">
                  <a:pos x="T4" y="T5"/>
                </a:cxn>
                <a:cxn ang="T13">
                  <a:pos x="T6" y="T7"/>
                </a:cxn>
                <a:cxn ang="T14">
                  <a:pos x="T8" y="T9"/>
                </a:cxn>
              </a:cxnLst>
              <a:rect l="T15" t="T16" r="T17" b="T18"/>
              <a:pathLst>
                <a:path w="388" h="63">
                  <a:moveTo>
                    <a:pt x="0" y="0"/>
                  </a:moveTo>
                  <a:lnTo>
                    <a:pt x="388" y="0"/>
                  </a:lnTo>
                  <a:lnTo>
                    <a:pt x="339" y="63"/>
                  </a:lnTo>
                  <a:lnTo>
                    <a:pt x="49" y="63"/>
                  </a:lnTo>
                  <a:lnTo>
                    <a:pt x="0" y="0"/>
                  </a:lnTo>
                </a:path>
              </a:pathLst>
            </a:custGeom>
            <a:noFill/>
            <a:ln w="11113">
              <a:solidFill>
                <a:srgbClr val="000000"/>
              </a:solidFill>
              <a:round/>
              <a:headEnd/>
              <a:tailEnd/>
            </a:ln>
          </p:spPr>
          <p:txBody>
            <a:bodyPr/>
            <a:lstStyle/>
            <a:p>
              <a:endParaRPr lang="en-US"/>
            </a:p>
          </p:txBody>
        </p:sp>
        <p:sp>
          <p:nvSpPr>
            <p:cNvPr id="82" name="Rectangle 81"/>
            <p:cNvSpPr>
              <a:spLocks noChangeArrowheads="1"/>
            </p:cNvSpPr>
            <p:nvPr/>
          </p:nvSpPr>
          <p:spPr bwMode="auto">
            <a:xfrm>
              <a:off x="3829050" y="3097548"/>
              <a:ext cx="169863"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BSEL</a:t>
              </a:r>
              <a:endParaRPr lang="en-US" b="0"/>
            </a:p>
          </p:txBody>
        </p:sp>
        <p:sp>
          <p:nvSpPr>
            <p:cNvPr id="83" name="Line 222"/>
            <p:cNvSpPr>
              <a:spLocks noChangeShapeType="1"/>
            </p:cNvSpPr>
            <p:nvPr/>
          </p:nvSpPr>
          <p:spPr bwMode="auto">
            <a:xfrm>
              <a:off x="3711575" y="3136954"/>
              <a:ext cx="103188" cy="0"/>
            </a:xfrm>
            <a:prstGeom prst="line">
              <a:avLst/>
            </a:prstGeom>
            <a:noFill/>
            <a:ln w="4763">
              <a:solidFill>
                <a:srgbClr val="000000"/>
              </a:solidFill>
              <a:round/>
              <a:headEnd/>
              <a:tailEnd/>
            </a:ln>
          </p:spPr>
          <p:txBody>
            <a:bodyPr/>
            <a:lstStyle/>
            <a:p>
              <a:endParaRPr lang="en-US"/>
            </a:p>
          </p:txBody>
        </p:sp>
        <p:sp>
          <p:nvSpPr>
            <p:cNvPr id="84" name="Freeform 83"/>
            <p:cNvSpPr>
              <a:spLocks/>
            </p:cNvSpPr>
            <p:nvPr/>
          </p:nvSpPr>
          <p:spPr bwMode="auto">
            <a:xfrm>
              <a:off x="3711575" y="3115937"/>
              <a:ext cx="52388" cy="35466"/>
            </a:xfrm>
            <a:custGeom>
              <a:avLst/>
              <a:gdLst>
                <a:gd name="T0" fmla="*/ 0 w 39"/>
                <a:gd name="T1" fmla="*/ 2147483647 h 32"/>
                <a:gd name="T2" fmla="*/ 2147483647 w 39"/>
                <a:gd name="T3" fmla="*/ 2147483647 h 32"/>
                <a:gd name="T4" fmla="*/ 2147483647 w 39"/>
                <a:gd name="T5" fmla="*/ 2147483647 h 32"/>
                <a:gd name="T6" fmla="*/ 2147483647 w 39"/>
                <a:gd name="T7" fmla="*/ 2147483647 h 32"/>
                <a:gd name="T8" fmla="*/ 2147483647 w 39"/>
                <a:gd name="T9" fmla="*/ 2147483647 h 32"/>
                <a:gd name="T10" fmla="*/ 2147483647 w 39"/>
                <a:gd name="T11" fmla="*/ 0 h 32"/>
                <a:gd name="T12" fmla="*/ 2147483647 w 39"/>
                <a:gd name="T13" fmla="*/ 0 h 32"/>
                <a:gd name="T14" fmla="*/ 0 w 39"/>
                <a:gd name="T15" fmla="*/ 2147483647 h 32"/>
                <a:gd name="T16" fmla="*/ 0 60000 65536"/>
                <a:gd name="T17" fmla="*/ 0 60000 65536"/>
                <a:gd name="T18" fmla="*/ 0 60000 65536"/>
                <a:gd name="T19" fmla="*/ 0 60000 65536"/>
                <a:gd name="T20" fmla="*/ 0 60000 65536"/>
                <a:gd name="T21" fmla="*/ 0 60000 65536"/>
                <a:gd name="T22" fmla="*/ 0 60000 65536"/>
                <a:gd name="T23" fmla="*/ 0 60000 65536"/>
                <a:gd name="T24" fmla="*/ 0 w 39"/>
                <a:gd name="T25" fmla="*/ 0 h 32"/>
                <a:gd name="T26" fmla="*/ 39 w 39"/>
                <a:gd name="T27" fmla="*/ 32 h 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9" h="32">
                  <a:moveTo>
                    <a:pt x="0" y="18"/>
                  </a:moveTo>
                  <a:lnTo>
                    <a:pt x="39" y="32"/>
                  </a:lnTo>
                  <a:lnTo>
                    <a:pt x="18" y="18"/>
                  </a:lnTo>
                  <a:lnTo>
                    <a:pt x="39" y="0"/>
                  </a:lnTo>
                  <a:lnTo>
                    <a:pt x="0" y="18"/>
                  </a:lnTo>
                  <a:close/>
                </a:path>
              </a:pathLst>
            </a:custGeom>
            <a:solidFill>
              <a:srgbClr val="000000"/>
            </a:solidFill>
            <a:ln w="9525">
              <a:noFill/>
              <a:round/>
              <a:headEnd/>
              <a:tailEnd/>
            </a:ln>
          </p:spPr>
          <p:txBody>
            <a:bodyPr/>
            <a:lstStyle/>
            <a:p>
              <a:endParaRPr lang="en-US"/>
            </a:p>
          </p:txBody>
        </p:sp>
        <p:sp>
          <p:nvSpPr>
            <p:cNvPr id="85" name="Freeform 84"/>
            <p:cNvSpPr>
              <a:spLocks/>
            </p:cNvSpPr>
            <p:nvPr/>
          </p:nvSpPr>
          <p:spPr bwMode="auto">
            <a:xfrm>
              <a:off x="3711575" y="3115937"/>
              <a:ext cx="52388" cy="35466"/>
            </a:xfrm>
            <a:custGeom>
              <a:avLst/>
              <a:gdLst>
                <a:gd name="T0" fmla="*/ 0 w 39"/>
                <a:gd name="T1" fmla="*/ 2147483647 h 32"/>
                <a:gd name="T2" fmla="*/ 2147483647 w 39"/>
                <a:gd name="T3" fmla="*/ 2147483647 h 32"/>
                <a:gd name="T4" fmla="*/ 2147483647 w 39"/>
                <a:gd name="T5" fmla="*/ 2147483647 h 32"/>
                <a:gd name="T6" fmla="*/ 2147483647 w 39"/>
                <a:gd name="T7" fmla="*/ 2147483647 h 32"/>
                <a:gd name="T8" fmla="*/ 2147483647 w 39"/>
                <a:gd name="T9" fmla="*/ 2147483647 h 32"/>
                <a:gd name="T10" fmla="*/ 2147483647 w 39"/>
                <a:gd name="T11" fmla="*/ 0 h 32"/>
                <a:gd name="T12" fmla="*/ 2147483647 w 39"/>
                <a:gd name="T13" fmla="*/ 0 h 32"/>
                <a:gd name="T14" fmla="*/ 0 w 39"/>
                <a:gd name="T15" fmla="*/ 2147483647 h 32"/>
                <a:gd name="T16" fmla="*/ 0 60000 65536"/>
                <a:gd name="T17" fmla="*/ 0 60000 65536"/>
                <a:gd name="T18" fmla="*/ 0 60000 65536"/>
                <a:gd name="T19" fmla="*/ 0 60000 65536"/>
                <a:gd name="T20" fmla="*/ 0 60000 65536"/>
                <a:gd name="T21" fmla="*/ 0 60000 65536"/>
                <a:gd name="T22" fmla="*/ 0 60000 65536"/>
                <a:gd name="T23" fmla="*/ 0 60000 65536"/>
                <a:gd name="T24" fmla="*/ 0 w 39"/>
                <a:gd name="T25" fmla="*/ 0 h 32"/>
                <a:gd name="T26" fmla="*/ 39 w 39"/>
                <a:gd name="T27" fmla="*/ 32 h 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9" h="32">
                  <a:moveTo>
                    <a:pt x="0" y="18"/>
                  </a:moveTo>
                  <a:lnTo>
                    <a:pt x="39" y="32"/>
                  </a:lnTo>
                  <a:lnTo>
                    <a:pt x="18" y="18"/>
                  </a:lnTo>
                  <a:lnTo>
                    <a:pt x="39" y="0"/>
                  </a:lnTo>
                  <a:lnTo>
                    <a:pt x="0" y="18"/>
                  </a:lnTo>
                </a:path>
              </a:pathLst>
            </a:custGeom>
            <a:noFill/>
            <a:ln w="4763">
              <a:solidFill>
                <a:srgbClr val="000000"/>
              </a:solidFill>
              <a:round/>
              <a:headEnd/>
              <a:tailEnd/>
            </a:ln>
          </p:spPr>
          <p:txBody>
            <a:bodyPr/>
            <a:lstStyle/>
            <a:p>
              <a:endParaRPr lang="en-US"/>
            </a:p>
          </p:txBody>
        </p:sp>
        <p:sp>
          <p:nvSpPr>
            <p:cNvPr id="86" name="Line 265"/>
            <p:cNvSpPr>
              <a:spLocks noChangeShapeType="1"/>
            </p:cNvSpPr>
            <p:nvPr/>
          </p:nvSpPr>
          <p:spPr bwMode="auto">
            <a:xfrm flipH="1">
              <a:off x="3692523" y="2719248"/>
              <a:ext cx="3176" cy="373046"/>
            </a:xfrm>
            <a:prstGeom prst="line">
              <a:avLst/>
            </a:prstGeom>
            <a:noFill/>
            <a:ln w="4763">
              <a:solidFill>
                <a:srgbClr val="000000"/>
              </a:solidFill>
              <a:round/>
              <a:headEnd/>
              <a:tailEnd/>
            </a:ln>
          </p:spPr>
          <p:txBody>
            <a:bodyPr/>
            <a:lstStyle/>
            <a:p>
              <a:endParaRPr lang="en-US"/>
            </a:p>
          </p:txBody>
        </p:sp>
        <p:sp>
          <p:nvSpPr>
            <p:cNvPr id="87" name="Freeform 86"/>
            <p:cNvSpPr>
              <a:spLocks/>
            </p:cNvSpPr>
            <p:nvPr/>
          </p:nvSpPr>
          <p:spPr bwMode="auto">
            <a:xfrm>
              <a:off x="3675063" y="3055514"/>
              <a:ext cx="38100" cy="47287"/>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88" name="Line 271"/>
            <p:cNvSpPr>
              <a:spLocks noChangeShapeType="1"/>
            </p:cNvSpPr>
            <p:nvPr/>
          </p:nvSpPr>
          <p:spPr bwMode="auto">
            <a:xfrm flipV="1">
              <a:off x="2849562" y="3171825"/>
              <a:ext cx="1587" cy="332920"/>
            </a:xfrm>
            <a:prstGeom prst="line">
              <a:avLst/>
            </a:prstGeom>
            <a:noFill/>
            <a:ln w="4763">
              <a:solidFill>
                <a:srgbClr val="000000"/>
              </a:solidFill>
              <a:round/>
              <a:headEnd/>
              <a:tailEnd/>
            </a:ln>
          </p:spPr>
          <p:txBody>
            <a:bodyPr/>
            <a:lstStyle/>
            <a:p>
              <a:endParaRPr lang="en-US"/>
            </a:p>
          </p:txBody>
        </p:sp>
        <p:sp>
          <p:nvSpPr>
            <p:cNvPr id="89" name="Freeform 88"/>
            <p:cNvSpPr>
              <a:spLocks/>
            </p:cNvSpPr>
            <p:nvPr/>
          </p:nvSpPr>
          <p:spPr bwMode="auto">
            <a:xfrm>
              <a:off x="2830513" y="3461399"/>
              <a:ext cx="36512" cy="43346"/>
            </a:xfrm>
            <a:custGeom>
              <a:avLst/>
              <a:gdLst>
                <a:gd name="T0" fmla="*/ 2147483647 w 28"/>
                <a:gd name="T1" fmla="*/ 2147483647 h 39"/>
                <a:gd name="T2" fmla="*/ 2147483647 w 28"/>
                <a:gd name="T3" fmla="*/ 0 h 39"/>
                <a:gd name="T4" fmla="*/ 2147483647 w 28"/>
                <a:gd name="T5" fmla="*/ 0 h 39"/>
                <a:gd name="T6" fmla="*/ 2147483647 w 28"/>
                <a:gd name="T7" fmla="*/ 2147483647 h 39"/>
                <a:gd name="T8" fmla="*/ 2147483647 w 28"/>
                <a:gd name="T9" fmla="*/ 2147483647 h 39"/>
                <a:gd name="T10" fmla="*/ 0 w 28"/>
                <a:gd name="T11" fmla="*/ 0 h 39"/>
                <a:gd name="T12" fmla="*/ 0 w 28"/>
                <a:gd name="T13" fmla="*/ 0 h 39"/>
                <a:gd name="T14" fmla="*/ 2147483647 w 28"/>
                <a:gd name="T15" fmla="*/ 2147483647 h 39"/>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9"/>
                <a:gd name="T26" fmla="*/ 28 w 28"/>
                <a:gd name="T27" fmla="*/ 39 h 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9">
                  <a:moveTo>
                    <a:pt x="14" y="39"/>
                  </a:moveTo>
                  <a:lnTo>
                    <a:pt x="28" y="0"/>
                  </a:lnTo>
                  <a:lnTo>
                    <a:pt x="14" y="18"/>
                  </a:lnTo>
                  <a:lnTo>
                    <a:pt x="0" y="0"/>
                  </a:lnTo>
                  <a:lnTo>
                    <a:pt x="14" y="39"/>
                  </a:lnTo>
                  <a:close/>
                </a:path>
              </a:pathLst>
            </a:custGeom>
            <a:solidFill>
              <a:srgbClr val="000000"/>
            </a:solidFill>
            <a:ln w="9525">
              <a:noFill/>
              <a:round/>
              <a:headEnd/>
              <a:tailEnd/>
            </a:ln>
          </p:spPr>
          <p:txBody>
            <a:bodyPr/>
            <a:lstStyle/>
            <a:p>
              <a:endParaRPr lang="en-US"/>
            </a:p>
          </p:txBody>
        </p:sp>
        <p:sp>
          <p:nvSpPr>
            <p:cNvPr id="90" name="Freeform 89"/>
            <p:cNvSpPr>
              <a:spLocks/>
            </p:cNvSpPr>
            <p:nvPr/>
          </p:nvSpPr>
          <p:spPr bwMode="auto">
            <a:xfrm>
              <a:off x="2830513" y="3461399"/>
              <a:ext cx="36512" cy="43346"/>
            </a:xfrm>
            <a:custGeom>
              <a:avLst/>
              <a:gdLst>
                <a:gd name="T0" fmla="*/ 2147483647 w 28"/>
                <a:gd name="T1" fmla="*/ 2147483647 h 39"/>
                <a:gd name="T2" fmla="*/ 2147483647 w 28"/>
                <a:gd name="T3" fmla="*/ 0 h 39"/>
                <a:gd name="T4" fmla="*/ 2147483647 w 28"/>
                <a:gd name="T5" fmla="*/ 0 h 39"/>
                <a:gd name="T6" fmla="*/ 2147483647 w 28"/>
                <a:gd name="T7" fmla="*/ 2147483647 h 39"/>
                <a:gd name="T8" fmla="*/ 2147483647 w 28"/>
                <a:gd name="T9" fmla="*/ 2147483647 h 39"/>
                <a:gd name="T10" fmla="*/ 0 w 28"/>
                <a:gd name="T11" fmla="*/ 0 h 39"/>
                <a:gd name="T12" fmla="*/ 0 w 28"/>
                <a:gd name="T13" fmla="*/ 0 h 39"/>
                <a:gd name="T14" fmla="*/ 2147483647 w 28"/>
                <a:gd name="T15" fmla="*/ 2147483647 h 39"/>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9"/>
                <a:gd name="T26" fmla="*/ 28 w 28"/>
                <a:gd name="T27" fmla="*/ 39 h 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9">
                  <a:moveTo>
                    <a:pt x="14" y="39"/>
                  </a:moveTo>
                  <a:lnTo>
                    <a:pt x="28" y="0"/>
                  </a:lnTo>
                  <a:lnTo>
                    <a:pt x="14" y="18"/>
                  </a:lnTo>
                  <a:lnTo>
                    <a:pt x="0" y="0"/>
                  </a:lnTo>
                  <a:lnTo>
                    <a:pt x="14" y="39"/>
                  </a:lnTo>
                </a:path>
              </a:pathLst>
            </a:custGeom>
            <a:noFill/>
            <a:ln w="4763">
              <a:solidFill>
                <a:srgbClr val="000000"/>
              </a:solidFill>
              <a:round/>
              <a:headEnd/>
              <a:tailEnd/>
            </a:ln>
          </p:spPr>
          <p:txBody>
            <a:bodyPr/>
            <a:lstStyle/>
            <a:p>
              <a:endParaRPr lang="en-US"/>
            </a:p>
          </p:txBody>
        </p:sp>
        <p:sp>
          <p:nvSpPr>
            <p:cNvPr id="91" name="Line 274"/>
            <p:cNvSpPr>
              <a:spLocks noChangeShapeType="1"/>
            </p:cNvSpPr>
            <p:nvPr/>
          </p:nvSpPr>
          <p:spPr bwMode="auto">
            <a:xfrm flipV="1">
              <a:off x="3606800" y="3175000"/>
              <a:ext cx="0" cy="329745"/>
            </a:xfrm>
            <a:prstGeom prst="line">
              <a:avLst/>
            </a:prstGeom>
            <a:noFill/>
            <a:ln w="4763">
              <a:solidFill>
                <a:srgbClr val="000000"/>
              </a:solidFill>
              <a:round/>
              <a:headEnd/>
              <a:tailEnd/>
            </a:ln>
          </p:spPr>
          <p:txBody>
            <a:bodyPr/>
            <a:lstStyle/>
            <a:p>
              <a:endParaRPr lang="en-US"/>
            </a:p>
          </p:txBody>
        </p:sp>
        <p:sp>
          <p:nvSpPr>
            <p:cNvPr id="92" name="Freeform 91"/>
            <p:cNvSpPr>
              <a:spLocks/>
            </p:cNvSpPr>
            <p:nvPr/>
          </p:nvSpPr>
          <p:spPr bwMode="auto">
            <a:xfrm>
              <a:off x="3587750" y="3461399"/>
              <a:ext cx="38100" cy="43346"/>
            </a:xfrm>
            <a:custGeom>
              <a:avLst/>
              <a:gdLst>
                <a:gd name="T0" fmla="*/ 2147483647 w 28"/>
                <a:gd name="T1" fmla="*/ 2147483647 h 39"/>
                <a:gd name="T2" fmla="*/ 2147483647 w 28"/>
                <a:gd name="T3" fmla="*/ 0 h 39"/>
                <a:gd name="T4" fmla="*/ 2147483647 w 28"/>
                <a:gd name="T5" fmla="*/ 0 h 39"/>
                <a:gd name="T6" fmla="*/ 2147483647 w 28"/>
                <a:gd name="T7" fmla="*/ 2147483647 h 39"/>
                <a:gd name="T8" fmla="*/ 2147483647 w 28"/>
                <a:gd name="T9" fmla="*/ 2147483647 h 39"/>
                <a:gd name="T10" fmla="*/ 0 w 28"/>
                <a:gd name="T11" fmla="*/ 0 h 39"/>
                <a:gd name="T12" fmla="*/ 0 w 28"/>
                <a:gd name="T13" fmla="*/ 0 h 39"/>
                <a:gd name="T14" fmla="*/ 2147483647 w 28"/>
                <a:gd name="T15" fmla="*/ 2147483647 h 39"/>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9"/>
                <a:gd name="T26" fmla="*/ 28 w 28"/>
                <a:gd name="T27" fmla="*/ 39 h 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9">
                  <a:moveTo>
                    <a:pt x="14" y="39"/>
                  </a:moveTo>
                  <a:lnTo>
                    <a:pt x="28" y="0"/>
                  </a:lnTo>
                  <a:lnTo>
                    <a:pt x="14" y="18"/>
                  </a:lnTo>
                  <a:lnTo>
                    <a:pt x="0" y="0"/>
                  </a:lnTo>
                  <a:lnTo>
                    <a:pt x="14" y="39"/>
                  </a:lnTo>
                  <a:close/>
                </a:path>
              </a:pathLst>
            </a:custGeom>
            <a:solidFill>
              <a:srgbClr val="000000"/>
            </a:solidFill>
            <a:ln w="9525">
              <a:noFill/>
              <a:round/>
              <a:headEnd/>
              <a:tailEnd/>
            </a:ln>
          </p:spPr>
          <p:txBody>
            <a:bodyPr/>
            <a:lstStyle/>
            <a:p>
              <a:endParaRPr lang="en-US"/>
            </a:p>
          </p:txBody>
        </p:sp>
        <p:sp>
          <p:nvSpPr>
            <p:cNvPr id="93" name="Freeform 92"/>
            <p:cNvSpPr>
              <a:spLocks/>
            </p:cNvSpPr>
            <p:nvPr/>
          </p:nvSpPr>
          <p:spPr bwMode="auto">
            <a:xfrm>
              <a:off x="3587750" y="3461399"/>
              <a:ext cx="38100" cy="43346"/>
            </a:xfrm>
            <a:custGeom>
              <a:avLst/>
              <a:gdLst>
                <a:gd name="T0" fmla="*/ 2147483647 w 28"/>
                <a:gd name="T1" fmla="*/ 2147483647 h 39"/>
                <a:gd name="T2" fmla="*/ 2147483647 w 28"/>
                <a:gd name="T3" fmla="*/ 0 h 39"/>
                <a:gd name="T4" fmla="*/ 2147483647 w 28"/>
                <a:gd name="T5" fmla="*/ 0 h 39"/>
                <a:gd name="T6" fmla="*/ 2147483647 w 28"/>
                <a:gd name="T7" fmla="*/ 2147483647 h 39"/>
                <a:gd name="T8" fmla="*/ 2147483647 w 28"/>
                <a:gd name="T9" fmla="*/ 2147483647 h 39"/>
                <a:gd name="T10" fmla="*/ 0 w 28"/>
                <a:gd name="T11" fmla="*/ 0 h 39"/>
                <a:gd name="T12" fmla="*/ 0 w 28"/>
                <a:gd name="T13" fmla="*/ 0 h 39"/>
                <a:gd name="T14" fmla="*/ 2147483647 w 28"/>
                <a:gd name="T15" fmla="*/ 2147483647 h 39"/>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9"/>
                <a:gd name="T26" fmla="*/ 28 w 28"/>
                <a:gd name="T27" fmla="*/ 39 h 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9">
                  <a:moveTo>
                    <a:pt x="14" y="39"/>
                  </a:moveTo>
                  <a:lnTo>
                    <a:pt x="28" y="0"/>
                  </a:lnTo>
                  <a:lnTo>
                    <a:pt x="14" y="18"/>
                  </a:lnTo>
                  <a:lnTo>
                    <a:pt x="0" y="0"/>
                  </a:lnTo>
                  <a:lnTo>
                    <a:pt x="14" y="39"/>
                  </a:lnTo>
                </a:path>
              </a:pathLst>
            </a:custGeom>
            <a:noFill/>
            <a:ln w="4763">
              <a:solidFill>
                <a:srgbClr val="000000"/>
              </a:solidFill>
              <a:round/>
              <a:headEnd/>
              <a:tailEnd/>
            </a:ln>
          </p:spPr>
          <p:txBody>
            <a:bodyPr/>
            <a:lstStyle/>
            <a:p>
              <a:endParaRPr lang="en-US"/>
            </a:p>
          </p:txBody>
        </p:sp>
        <p:sp>
          <p:nvSpPr>
            <p:cNvPr id="94" name="Freeform 93"/>
            <p:cNvSpPr>
              <a:spLocks/>
            </p:cNvSpPr>
            <p:nvPr/>
          </p:nvSpPr>
          <p:spPr bwMode="auto">
            <a:xfrm>
              <a:off x="4324350" y="4369820"/>
              <a:ext cx="38100" cy="45973"/>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95" name="Freeform 94"/>
            <p:cNvSpPr>
              <a:spLocks/>
            </p:cNvSpPr>
            <p:nvPr/>
          </p:nvSpPr>
          <p:spPr bwMode="auto">
            <a:xfrm>
              <a:off x="3227388" y="4210116"/>
              <a:ext cx="758825" cy="278470"/>
            </a:xfrm>
            <a:custGeom>
              <a:avLst/>
              <a:gdLst>
                <a:gd name="T0" fmla="*/ 2147483647 w 567"/>
                <a:gd name="T1" fmla="*/ 2147483647 h 252"/>
                <a:gd name="T2" fmla="*/ 0 w 567"/>
                <a:gd name="T3" fmla="*/ 2147483647 h 252"/>
                <a:gd name="T4" fmla="*/ 0 w 567"/>
                <a:gd name="T5" fmla="*/ 0 h 252"/>
                <a:gd name="T6" fmla="*/ 0 w 567"/>
                <a:gd name="T7" fmla="*/ 0 h 252"/>
                <a:gd name="T8" fmla="*/ 0 60000 65536"/>
                <a:gd name="T9" fmla="*/ 0 60000 65536"/>
                <a:gd name="T10" fmla="*/ 0 60000 65536"/>
                <a:gd name="T11" fmla="*/ 0 60000 65536"/>
                <a:gd name="T12" fmla="*/ 0 w 567"/>
                <a:gd name="T13" fmla="*/ 0 h 252"/>
                <a:gd name="T14" fmla="*/ 567 w 567"/>
                <a:gd name="T15" fmla="*/ 252 h 252"/>
              </a:gdLst>
              <a:ahLst/>
              <a:cxnLst>
                <a:cxn ang="T8">
                  <a:pos x="T0" y="T1"/>
                </a:cxn>
                <a:cxn ang="T9">
                  <a:pos x="T2" y="T3"/>
                </a:cxn>
                <a:cxn ang="T10">
                  <a:pos x="T4" y="T5"/>
                </a:cxn>
                <a:cxn ang="T11">
                  <a:pos x="T6" y="T7"/>
                </a:cxn>
              </a:cxnLst>
              <a:rect l="T12" t="T13" r="T14" b="T15"/>
              <a:pathLst>
                <a:path w="567" h="252">
                  <a:moveTo>
                    <a:pt x="567" y="252"/>
                  </a:moveTo>
                  <a:lnTo>
                    <a:pt x="0" y="252"/>
                  </a:lnTo>
                  <a:lnTo>
                    <a:pt x="0" y="0"/>
                  </a:lnTo>
                </a:path>
              </a:pathLst>
            </a:custGeom>
            <a:noFill/>
            <a:ln w="4763">
              <a:solidFill>
                <a:srgbClr val="000000"/>
              </a:solidFill>
              <a:round/>
              <a:headEnd/>
              <a:tailEnd/>
            </a:ln>
          </p:spPr>
          <p:txBody>
            <a:bodyPr/>
            <a:lstStyle/>
            <a:p>
              <a:endParaRPr lang="en-US"/>
            </a:p>
          </p:txBody>
        </p:sp>
        <p:sp>
          <p:nvSpPr>
            <p:cNvPr id="96" name="Freeform 95"/>
            <p:cNvSpPr>
              <a:spLocks/>
            </p:cNvSpPr>
            <p:nvPr/>
          </p:nvSpPr>
          <p:spPr bwMode="auto">
            <a:xfrm>
              <a:off x="3930650" y="4472824"/>
              <a:ext cx="55563" cy="31525"/>
            </a:xfrm>
            <a:custGeom>
              <a:avLst/>
              <a:gdLst>
                <a:gd name="T0" fmla="*/ 2147483647 w 42"/>
                <a:gd name="T1" fmla="*/ 2147483647 h 28"/>
                <a:gd name="T2" fmla="*/ 0 w 42"/>
                <a:gd name="T3" fmla="*/ 0 h 28"/>
                <a:gd name="T4" fmla="*/ 0 w 42"/>
                <a:gd name="T5" fmla="*/ 0 h 28"/>
                <a:gd name="T6" fmla="*/ 2147483647 w 42"/>
                <a:gd name="T7" fmla="*/ 2147483647 h 28"/>
                <a:gd name="T8" fmla="*/ 2147483647 w 42"/>
                <a:gd name="T9" fmla="*/ 2147483647 h 28"/>
                <a:gd name="T10" fmla="*/ 0 w 42"/>
                <a:gd name="T11" fmla="*/ 2147483647 h 28"/>
                <a:gd name="T12" fmla="*/ 0 w 42"/>
                <a:gd name="T13" fmla="*/ 2147483647 h 28"/>
                <a:gd name="T14" fmla="*/ 2147483647 w 42"/>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28"/>
                <a:gd name="T26" fmla="*/ 42 w 42"/>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28">
                  <a:moveTo>
                    <a:pt x="42" y="14"/>
                  </a:moveTo>
                  <a:lnTo>
                    <a:pt x="0" y="0"/>
                  </a:lnTo>
                  <a:lnTo>
                    <a:pt x="21" y="14"/>
                  </a:lnTo>
                  <a:lnTo>
                    <a:pt x="0" y="28"/>
                  </a:lnTo>
                  <a:lnTo>
                    <a:pt x="42" y="14"/>
                  </a:lnTo>
                  <a:close/>
                </a:path>
              </a:pathLst>
            </a:custGeom>
            <a:solidFill>
              <a:srgbClr val="000000"/>
            </a:solidFill>
            <a:ln w="9525">
              <a:noFill/>
              <a:round/>
              <a:headEnd/>
              <a:tailEnd/>
            </a:ln>
          </p:spPr>
          <p:txBody>
            <a:bodyPr/>
            <a:lstStyle/>
            <a:p>
              <a:endParaRPr lang="en-US"/>
            </a:p>
          </p:txBody>
        </p:sp>
        <p:sp>
          <p:nvSpPr>
            <p:cNvPr id="97" name="Freeform 96"/>
            <p:cNvSpPr>
              <a:spLocks/>
            </p:cNvSpPr>
            <p:nvPr/>
          </p:nvSpPr>
          <p:spPr bwMode="auto">
            <a:xfrm>
              <a:off x="3930650" y="4472824"/>
              <a:ext cx="55563" cy="31525"/>
            </a:xfrm>
            <a:custGeom>
              <a:avLst/>
              <a:gdLst>
                <a:gd name="T0" fmla="*/ 2147483647 w 42"/>
                <a:gd name="T1" fmla="*/ 2147483647 h 28"/>
                <a:gd name="T2" fmla="*/ 0 w 42"/>
                <a:gd name="T3" fmla="*/ 0 h 28"/>
                <a:gd name="T4" fmla="*/ 0 w 42"/>
                <a:gd name="T5" fmla="*/ 0 h 28"/>
                <a:gd name="T6" fmla="*/ 2147483647 w 42"/>
                <a:gd name="T7" fmla="*/ 2147483647 h 28"/>
                <a:gd name="T8" fmla="*/ 2147483647 w 42"/>
                <a:gd name="T9" fmla="*/ 2147483647 h 28"/>
                <a:gd name="T10" fmla="*/ 0 w 42"/>
                <a:gd name="T11" fmla="*/ 2147483647 h 28"/>
                <a:gd name="T12" fmla="*/ 0 w 42"/>
                <a:gd name="T13" fmla="*/ 2147483647 h 28"/>
                <a:gd name="T14" fmla="*/ 2147483647 w 42"/>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28"/>
                <a:gd name="T26" fmla="*/ 42 w 42"/>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28">
                  <a:moveTo>
                    <a:pt x="42" y="14"/>
                  </a:moveTo>
                  <a:lnTo>
                    <a:pt x="0" y="0"/>
                  </a:lnTo>
                  <a:lnTo>
                    <a:pt x="21" y="14"/>
                  </a:lnTo>
                  <a:lnTo>
                    <a:pt x="0" y="28"/>
                  </a:lnTo>
                  <a:lnTo>
                    <a:pt x="42" y="14"/>
                  </a:lnTo>
                </a:path>
              </a:pathLst>
            </a:custGeom>
            <a:noFill/>
            <a:ln w="4763">
              <a:solidFill>
                <a:srgbClr val="000000"/>
              </a:solidFill>
              <a:round/>
              <a:headEnd/>
              <a:tailEnd/>
            </a:ln>
          </p:spPr>
          <p:txBody>
            <a:bodyPr/>
            <a:lstStyle/>
            <a:p>
              <a:endParaRPr lang="en-US"/>
            </a:p>
          </p:txBody>
        </p:sp>
        <p:sp>
          <p:nvSpPr>
            <p:cNvPr id="98" name="Line 295"/>
            <p:cNvSpPr>
              <a:spLocks noChangeShapeType="1"/>
            </p:cNvSpPr>
            <p:nvPr/>
          </p:nvSpPr>
          <p:spPr bwMode="auto">
            <a:xfrm>
              <a:off x="3225800" y="3781425"/>
              <a:ext cx="0" cy="1838119"/>
            </a:xfrm>
            <a:prstGeom prst="line">
              <a:avLst/>
            </a:prstGeom>
            <a:noFill/>
            <a:ln w="4763">
              <a:solidFill>
                <a:srgbClr val="000000"/>
              </a:solidFill>
              <a:round/>
              <a:headEnd/>
              <a:tailEnd/>
            </a:ln>
          </p:spPr>
          <p:txBody>
            <a:bodyPr/>
            <a:lstStyle/>
            <a:p>
              <a:endParaRPr lang="en-US"/>
            </a:p>
          </p:txBody>
        </p:sp>
        <p:sp>
          <p:nvSpPr>
            <p:cNvPr id="99" name="Freeform 98"/>
            <p:cNvSpPr>
              <a:spLocks/>
            </p:cNvSpPr>
            <p:nvPr/>
          </p:nvSpPr>
          <p:spPr bwMode="auto">
            <a:xfrm>
              <a:off x="3208338" y="5576198"/>
              <a:ext cx="38100" cy="43346"/>
            </a:xfrm>
            <a:custGeom>
              <a:avLst/>
              <a:gdLst>
                <a:gd name="T0" fmla="*/ 2147483647 w 28"/>
                <a:gd name="T1" fmla="*/ 2147483647 h 39"/>
                <a:gd name="T2" fmla="*/ 2147483647 w 28"/>
                <a:gd name="T3" fmla="*/ 0 h 39"/>
                <a:gd name="T4" fmla="*/ 2147483647 w 28"/>
                <a:gd name="T5" fmla="*/ 0 h 39"/>
                <a:gd name="T6" fmla="*/ 2147483647 w 28"/>
                <a:gd name="T7" fmla="*/ 2147483647 h 39"/>
                <a:gd name="T8" fmla="*/ 2147483647 w 28"/>
                <a:gd name="T9" fmla="*/ 2147483647 h 39"/>
                <a:gd name="T10" fmla="*/ 0 w 28"/>
                <a:gd name="T11" fmla="*/ 0 h 39"/>
                <a:gd name="T12" fmla="*/ 0 w 28"/>
                <a:gd name="T13" fmla="*/ 0 h 39"/>
                <a:gd name="T14" fmla="*/ 2147483647 w 28"/>
                <a:gd name="T15" fmla="*/ 2147483647 h 39"/>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9"/>
                <a:gd name="T26" fmla="*/ 28 w 28"/>
                <a:gd name="T27" fmla="*/ 39 h 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9">
                  <a:moveTo>
                    <a:pt x="14" y="39"/>
                  </a:moveTo>
                  <a:lnTo>
                    <a:pt x="28" y="0"/>
                  </a:lnTo>
                  <a:lnTo>
                    <a:pt x="14" y="18"/>
                  </a:lnTo>
                  <a:lnTo>
                    <a:pt x="0" y="0"/>
                  </a:lnTo>
                  <a:lnTo>
                    <a:pt x="14" y="39"/>
                  </a:lnTo>
                  <a:close/>
                </a:path>
              </a:pathLst>
            </a:custGeom>
            <a:solidFill>
              <a:srgbClr val="000000"/>
            </a:solidFill>
            <a:ln w="9525">
              <a:noFill/>
              <a:round/>
              <a:headEnd/>
              <a:tailEnd/>
            </a:ln>
          </p:spPr>
          <p:txBody>
            <a:bodyPr/>
            <a:lstStyle/>
            <a:p>
              <a:endParaRPr lang="en-US"/>
            </a:p>
          </p:txBody>
        </p:sp>
        <p:sp>
          <p:nvSpPr>
            <p:cNvPr id="100" name="Freeform 99"/>
            <p:cNvSpPr>
              <a:spLocks/>
            </p:cNvSpPr>
            <p:nvPr/>
          </p:nvSpPr>
          <p:spPr bwMode="auto">
            <a:xfrm>
              <a:off x="3208338" y="5576198"/>
              <a:ext cx="38100" cy="43346"/>
            </a:xfrm>
            <a:custGeom>
              <a:avLst/>
              <a:gdLst>
                <a:gd name="T0" fmla="*/ 2147483647 w 28"/>
                <a:gd name="T1" fmla="*/ 2147483647 h 39"/>
                <a:gd name="T2" fmla="*/ 2147483647 w 28"/>
                <a:gd name="T3" fmla="*/ 0 h 39"/>
                <a:gd name="T4" fmla="*/ 2147483647 w 28"/>
                <a:gd name="T5" fmla="*/ 0 h 39"/>
                <a:gd name="T6" fmla="*/ 2147483647 w 28"/>
                <a:gd name="T7" fmla="*/ 2147483647 h 39"/>
                <a:gd name="T8" fmla="*/ 2147483647 w 28"/>
                <a:gd name="T9" fmla="*/ 2147483647 h 39"/>
                <a:gd name="T10" fmla="*/ 0 w 28"/>
                <a:gd name="T11" fmla="*/ 0 h 39"/>
                <a:gd name="T12" fmla="*/ 0 w 28"/>
                <a:gd name="T13" fmla="*/ 0 h 39"/>
                <a:gd name="T14" fmla="*/ 2147483647 w 28"/>
                <a:gd name="T15" fmla="*/ 2147483647 h 39"/>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9"/>
                <a:gd name="T26" fmla="*/ 28 w 28"/>
                <a:gd name="T27" fmla="*/ 39 h 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9">
                  <a:moveTo>
                    <a:pt x="14" y="39"/>
                  </a:moveTo>
                  <a:lnTo>
                    <a:pt x="28" y="0"/>
                  </a:lnTo>
                  <a:lnTo>
                    <a:pt x="14" y="18"/>
                  </a:lnTo>
                  <a:lnTo>
                    <a:pt x="0" y="0"/>
                  </a:lnTo>
                  <a:lnTo>
                    <a:pt x="14" y="39"/>
                  </a:lnTo>
                </a:path>
              </a:pathLst>
            </a:custGeom>
            <a:noFill/>
            <a:ln w="4763">
              <a:solidFill>
                <a:srgbClr val="000000"/>
              </a:solidFill>
              <a:round/>
              <a:headEnd/>
              <a:tailEnd/>
            </a:ln>
          </p:spPr>
          <p:txBody>
            <a:bodyPr/>
            <a:lstStyle/>
            <a:p>
              <a:endParaRPr lang="en-US"/>
            </a:p>
          </p:txBody>
        </p:sp>
        <p:sp>
          <p:nvSpPr>
            <p:cNvPr id="101" name="Freeform 100"/>
            <p:cNvSpPr>
              <a:spLocks/>
            </p:cNvSpPr>
            <p:nvPr/>
          </p:nvSpPr>
          <p:spPr bwMode="auto">
            <a:xfrm>
              <a:off x="2506663" y="5901956"/>
              <a:ext cx="42862" cy="47287"/>
            </a:xfrm>
            <a:custGeom>
              <a:avLst/>
              <a:gdLst>
                <a:gd name="T0" fmla="*/ 2147483647 w 31"/>
                <a:gd name="T1" fmla="*/ 2147483647 h 42"/>
                <a:gd name="T2" fmla="*/ 2147483647 w 31"/>
                <a:gd name="T3" fmla="*/ 0 h 42"/>
                <a:gd name="T4" fmla="*/ 2147483647 w 31"/>
                <a:gd name="T5" fmla="*/ 0 h 42"/>
                <a:gd name="T6" fmla="*/ 2147483647 w 31"/>
                <a:gd name="T7" fmla="*/ 2147483647 h 42"/>
                <a:gd name="T8" fmla="*/ 2147483647 w 31"/>
                <a:gd name="T9" fmla="*/ 2147483647 h 42"/>
                <a:gd name="T10" fmla="*/ 0 w 31"/>
                <a:gd name="T11" fmla="*/ 0 h 42"/>
                <a:gd name="T12" fmla="*/ 0 w 31"/>
                <a:gd name="T13" fmla="*/ 0 h 42"/>
                <a:gd name="T14" fmla="*/ 2147483647 w 31"/>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42"/>
                <a:gd name="T26" fmla="*/ 31 w 31"/>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42">
                  <a:moveTo>
                    <a:pt x="14" y="42"/>
                  </a:moveTo>
                  <a:lnTo>
                    <a:pt x="31"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102" name="Freeform 101"/>
            <p:cNvSpPr>
              <a:spLocks/>
            </p:cNvSpPr>
            <p:nvPr/>
          </p:nvSpPr>
          <p:spPr bwMode="auto">
            <a:xfrm>
              <a:off x="2506663" y="5901956"/>
              <a:ext cx="42862" cy="47287"/>
            </a:xfrm>
            <a:custGeom>
              <a:avLst/>
              <a:gdLst>
                <a:gd name="T0" fmla="*/ 2147483647 w 31"/>
                <a:gd name="T1" fmla="*/ 2147483647 h 42"/>
                <a:gd name="T2" fmla="*/ 2147483647 w 31"/>
                <a:gd name="T3" fmla="*/ 0 h 42"/>
                <a:gd name="T4" fmla="*/ 2147483647 w 31"/>
                <a:gd name="T5" fmla="*/ 0 h 42"/>
                <a:gd name="T6" fmla="*/ 2147483647 w 31"/>
                <a:gd name="T7" fmla="*/ 2147483647 h 42"/>
                <a:gd name="T8" fmla="*/ 2147483647 w 31"/>
                <a:gd name="T9" fmla="*/ 2147483647 h 42"/>
                <a:gd name="T10" fmla="*/ 0 w 31"/>
                <a:gd name="T11" fmla="*/ 0 h 42"/>
                <a:gd name="T12" fmla="*/ 0 w 31"/>
                <a:gd name="T13" fmla="*/ 0 h 42"/>
                <a:gd name="T14" fmla="*/ 2147483647 w 31"/>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42"/>
                <a:gd name="T26" fmla="*/ 31 w 31"/>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42">
                  <a:moveTo>
                    <a:pt x="14" y="42"/>
                  </a:moveTo>
                  <a:lnTo>
                    <a:pt x="31"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103" name="Rectangle 102"/>
            <p:cNvSpPr>
              <a:spLocks noChangeArrowheads="1"/>
            </p:cNvSpPr>
            <p:nvPr/>
          </p:nvSpPr>
          <p:spPr bwMode="auto">
            <a:xfrm>
              <a:off x="2806700" y="2459167"/>
              <a:ext cx="1263650" cy="277157"/>
            </a:xfrm>
            <a:prstGeom prst="rect">
              <a:avLst/>
            </a:prstGeom>
            <a:noFill/>
            <a:ln w="4763">
              <a:solidFill>
                <a:srgbClr val="000000"/>
              </a:solidFill>
              <a:miter lim="800000"/>
              <a:headEnd/>
              <a:tailEnd/>
            </a:ln>
          </p:spPr>
          <p:txBody>
            <a:bodyPr/>
            <a:lstStyle/>
            <a:p>
              <a:endParaRPr lang="en-US"/>
            </a:p>
          </p:txBody>
        </p:sp>
        <p:sp>
          <p:nvSpPr>
            <p:cNvPr id="104" name="Line 302"/>
            <p:cNvSpPr>
              <a:spLocks noChangeShapeType="1"/>
            </p:cNvSpPr>
            <p:nvPr/>
          </p:nvSpPr>
          <p:spPr bwMode="auto">
            <a:xfrm flipH="1">
              <a:off x="2655888" y="3663684"/>
              <a:ext cx="150812" cy="1313"/>
            </a:xfrm>
            <a:prstGeom prst="line">
              <a:avLst/>
            </a:prstGeom>
            <a:noFill/>
            <a:ln w="4763">
              <a:solidFill>
                <a:srgbClr val="000000"/>
              </a:solidFill>
              <a:round/>
              <a:headEnd/>
              <a:tailEnd/>
            </a:ln>
          </p:spPr>
          <p:txBody>
            <a:bodyPr/>
            <a:lstStyle/>
            <a:p>
              <a:endParaRPr lang="en-US"/>
            </a:p>
          </p:txBody>
        </p:sp>
        <p:sp>
          <p:nvSpPr>
            <p:cNvPr id="105" name="Freeform 104"/>
            <p:cNvSpPr>
              <a:spLocks/>
            </p:cNvSpPr>
            <p:nvPr/>
          </p:nvSpPr>
          <p:spPr bwMode="auto">
            <a:xfrm>
              <a:off x="2749550" y="3647921"/>
              <a:ext cx="57150" cy="31525"/>
            </a:xfrm>
            <a:custGeom>
              <a:avLst/>
              <a:gdLst>
                <a:gd name="T0" fmla="*/ 2147483647 w 42"/>
                <a:gd name="T1" fmla="*/ 2147483647 h 28"/>
                <a:gd name="T2" fmla="*/ 0 w 42"/>
                <a:gd name="T3" fmla="*/ 0 h 28"/>
                <a:gd name="T4" fmla="*/ 0 w 42"/>
                <a:gd name="T5" fmla="*/ 0 h 28"/>
                <a:gd name="T6" fmla="*/ 2147483647 w 42"/>
                <a:gd name="T7" fmla="*/ 2147483647 h 28"/>
                <a:gd name="T8" fmla="*/ 2147483647 w 42"/>
                <a:gd name="T9" fmla="*/ 2147483647 h 28"/>
                <a:gd name="T10" fmla="*/ 0 w 42"/>
                <a:gd name="T11" fmla="*/ 2147483647 h 28"/>
                <a:gd name="T12" fmla="*/ 0 w 42"/>
                <a:gd name="T13" fmla="*/ 2147483647 h 28"/>
                <a:gd name="T14" fmla="*/ 2147483647 w 42"/>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28"/>
                <a:gd name="T26" fmla="*/ 42 w 42"/>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28">
                  <a:moveTo>
                    <a:pt x="42" y="14"/>
                  </a:moveTo>
                  <a:lnTo>
                    <a:pt x="0" y="0"/>
                  </a:lnTo>
                  <a:lnTo>
                    <a:pt x="21" y="14"/>
                  </a:lnTo>
                  <a:lnTo>
                    <a:pt x="0" y="28"/>
                  </a:lnTo>
                  <a:lnTo>
                    <a:pt x="42" y="14"/>
                  </a:lnTo>
                  <a:close/>
                </a:path>
              </a:pathLst>
            </a:custGeom>
            <a:solidFill>
              <a:srgbClr val="000000"/>
            </a:solidFill>
            <a:ln w="9525">
              <a:noFill/>
              <a:round/>
              <a:headEnd/>
              <a:tailEnd/>
            </a:ln>
          </p:spPr>
          <p:txBody>
            <a:bodyPr/>
            <a:lstStyle/>
            <a:p>
              <a:endParaRPr lang="en-US"/>
            </a:p>
          </p:txBody>
        </p:sp>
        <p:sp>
          <p:nvSpPr>
            <p:cNvPr id="106" name="Freeform 105"/>
            <p:cNvSpPr>
              <a:spLocks/>
            </p:cNvSpPr>
            <p:nvPr/>
          </p:nvSpPr>
          <p:spPr bwMode="auto">
            <a:xfrm>
              <a:off x="2749550" y="3647921"/>
              <a:ext cx="57150" cy="31525"/>
            </a:xfrm>
            <a:custGeom>
              <a:avLst/>
              <a:gdLst>
                <a:gd name="T0" fmla="*/ 2147483647 w 42"/>
                <a:gd name="T1" fmla="*/ 2147483647 h 28"/>
                <a:gd name="T2" fmla="*/ 0 w 42"/>
                <a:gd name="T3" fmla="*/ 0 h 28"/>
                <a:gd name="T4" fmla="*/ 0 w 42"/>
                <a:gd name="T5" fmla="*/ 0 h 28"/>
                <a:gd name="T6" fmla="*/ 2147483647 w 42"/>
                <a:gd name="T7" fmla="*/ 2147483647 h 28"/>
                <a:gd name="T8" fmla="*/ 2147483647 w 42"/>
                <a:gd name="T9" fmla="*/ 2147483647 h 28"/>
                <a:gd name="T10" fmla="*/ 0 w 42"/>
                <a:gd name="T11" fmla="*/ 2147483647 h 28"/>
                <a:gd name="T12" fmla="*/ 0 w 42"/>
                <a:gd name="T13" fmla="*/ 2147483647 h 28"/>
                <a:gd name="T14" fmla="*/ 2147483647 w 42"/>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28"/>
                <a:gd name="T26" fmla="*/ 42 w 42"/>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28">
                  <a:moveTo>
                    <a:pt x="42" y="14"/>
                  </a:moveTo>
                  <a:lnTo>
                    <a:pt x="0" y="0"/>
                  </a:lnTo>
                  <a:lnTo>
                    <a:pt x="21" y="14"/>
                  </a:lnTo>
                  <a:lnTo>
                    <a:pt x="0" y="28"/>
                  </a:lnTo>
                  <a:lnTo>
                    <a:pt x="42" y="14"/>
                  </a:lnTo>
                </a:path>
              </a:pathLst>
            </a:custGeom>
            <a:noFill/>
            <a:ln w="4763">
              <a:solidFill>
                <a:srgbClr val="000000"/>
              </a:solidFill>
              <a:round/>
              <a:headEnd/>
              <a:tailEnd/>
            </a:ln>
          </p:spPr>
          <p:txBody>
            <a:bodyPr/>
            <a:lstStyle/>
            <a:p>
              <a:endParaRPr lang="en-US"/>
            </a:p>
          </p:txBody>
        </p:sp>
        <p:sp>
          <p:nvSpPr>
            <p:cNvPr id="107" name="Rectangle 106"/>
            <p:cNvSpPr>
              <a:spLocks noChangeArrowheads="1"/>
            </p:cNvSpPr>
            <p:nvPr/>
          </p:nvSpPr>
          <p:spPr bwMode="auto">
            <a:xfrm>
              <a:off x="2446338" y="3655803"/>
              <a:ext cx="211137"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ALUFN</a:t>
              </a:r>
              <a:endParaRPr lang="en-US" b="0"/>
            </a:p>
          </p:txBody>
        </p:sp>
        <p:sp>
          <p:nvSpPr>
            <p:cNvPr id="108" name="Line 306"/>
            <p:cNvSpPr>
              <a:spLocks noChangeShapeType="1"/>
            </p:cNvSpPr>
            <p:nvPr/>
          </p:nvSpPr>
          <p:spPr bwMode="auto">
            <a:xfrm>
              <a:off x="3368675" y="6193562"/>
              <a:ext cx="163513" cy="1313"/>
            </a:xfrm>
            <a:prstGeom prst="line">
              <a:avLst/>
            </a:prstGeom>
            <a:noFill/>
            <a:ln w="4763">
              <a:solidFill>
                <a:srgbClr val="000000"/>
              </a:solidFill>
              <a:round/>
              <a:headEnd/>
              <a:tailEnd/>
            </a:ln>
          </p:spPr>
          <p:txBody>
            <a:bodyPr/>
            <a:lstStyle/>
            <a:p>
              <a:endParaRPr lang="en-US"/>
            </a:p>
          </p:txBody>
        </p:sp>
        <p:sp>
          <p:nvSpPr>
            <p:cNvPr id="109" name="Freeform 108"/>
            <p:cNvSpPr>
              <a:spLocks/>
            </p:cNvSpPr>
            <p:nvPr/>
          </p:nvSpPr>
          <p:spPr bwMode="auto">
            <a:xfrm>
              <a:off x="3368675" y="6177799"/>
              <a:ext cx="50800" cy="31525"/>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close/>
                </a:path>
              </a:pathLst>
            </a:custGeom>
            <a:solidFill>
              <a:srgbClr val="000000"/>
            </a:solidFill>
            <a:ln w="9525">
              <a:noFill/>
              <a:round/>
              <a:headEnd/>
              <a:tailEnd/>
            </a:ln>
          </p:spPr>
          <p:txBody>
            <a:bodyPr/>
            <a:lstStyle/>
            <a:p>
              <a:endParaRPr lang="en-US"/>
            </a:p>
          </p:txBody>
        </p:sp>
        <p:sp>
          <p:nvSpPr>
            <p:cNvPr id="110" name="Freeform 109"/>
            <p:cNvSpPr>
              <a:spLocks/>
            </p:cNvSpPr>
            <p:nvPr/>
          </p:nvSpPr>
          <p:spPr bwMode="auto">
            <a:xfrm>
              <a:off x="3368675" y="6177799"/>
              <a:ext cx="50800" cy="31525"/>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path>
              </a:pathLst>
            </a:custGeom>
            <a:noFill/>
            <a:ln w="4763">
              <a:solidFill>
                <a:srgbClr val="000000"/>
              </a:solidFill>
              <a:round/>
              <a:headEnd/>
              <a:tailEnd/>
            </a:ln>
          </p:spPr>
          <p:txBody>
            <a:bodyPr/>
            <a:lstStyle/>
            <a:p>
              <a:endParaRPr lang="en-US"/>
            </a:p>
          </p:txBody>
        </p:sp>
        <p:sp>
          <p:nvSpPr>
            <p:cNvPr id="111" name="Rectangle 110"/>
            <p:cNvSpPr>
              <a:spLocks noChangeArrowheads="1"/>
            </p:cNvSpPr>
            <p:nvPr/>
          </p:nvSpPr>
          <p:spPr bwMode="auto">
            <a:xfrm>
              <a:off x="3582988" y="6169918"/>
              <a:ext cx="214312" cy="88007"/>
            </a:xfrm>
            <a:prstGeom prst="rect">
              <a:avLst/>
            </a:prstGeom>
            <a:noFill/>
            <a:ln w="9525">
              <a:noFill/>
              <a:miter lim="800000"/>
              <a:headEnd/>
              <a:tailEnd/>
            </a:ln>
          </p:spPr>
          <p:txBody>
            <a:bodyPr wrap="none" lIns="0" tIns="0" rIns="0" bIns="0">
              <a:spAutoFit/>
            </a:bodyPr>
            <a:lstStyle/>
            <a:p>
              <a:pPr eaLnBrk="0" hangingPunct="0"/>
              <a:r>
                <a:rPr lang="en-US" sz="700" b="0">
                  <a:solidFill>
                    <a:srgbClr val="000000"/>
                  </a:solidFill>
                </a:rPr>
                <a:t>WERF</a:t>
              </a:r>
              <a:endParaRPr lang="en-US" b="0"/>
            </a:p>
          </p:txBody>
        </p:sp>
        <p:sp>
          <p:nvSpPr>
            <p:cNvPr id="112" name="Rectangle 111"/>
            <p:cNvSpPr>
              <a:spLocks noChangeArrowheads="1"/>
            </p:cNvSpPr>
            <p:nvPr/>
          </p:nvSpPr>
          <p:spPr bwMode="auto">
            <a:xfrm>
              <a:off x="4291360" y="4458375"/>
              <a:ext cx="128240" cy="92333"/>
            </a:xfrm>
            <a:prstGeom prst="rect">
              <a:avLst/>
            </a:prstGeom>
            <a:noFill/>
            <a:ln w="9525">
              <a:noFill/>
              <a:miter lim="800000"/>
              <a:headEnd/>
              <a:tailEnd/>
            </a:ln>
          </p:spPr>
          <p:txBody>
            <a:bodyPr wrap="none" lIns="0" tIns="0" rIns="0" bIns="0">
              <a:spAutoFit/>
            </a:bodyPr>
            <a:lstStyle/>
            <a:p>
              <a:pPr eaLnBrk="0" hangingPunct="0"/>
              <a:r>
                <a:rPr lang="en-US" sz="600" b="0" dirty="0">
                  <a:solidFill>
                    <a:srgbClr val="000000"/>
                  </a:solidFill>
                </a:rPr>
                <a:t>WD</a:t>
              </a:r>
              <a:endParaRPr lang="en-US" b="0" dirty="0"/>
            </a:p>
          </p:txBody>
        </p:sp>
        <p:sp>
          <p:nvSpPr>
            <p:cNvPr id="113" name="Rectangle 112"/>
            <p:cNvSpPr>
              <a:spLocks noChangeArrowheads="1"/>
            </p:cNvSpPr>
            <p:nvPr/>
          </p:nvSpPr>
          <p:spPr bwMode="auto">
            <a:xfrm>
              <a:off x="4027488" y="4458375"/>
              <a:ext cx="114300"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Adr</a:t>
              </a:r>
              <a:endParaRPr lang="en-US" b="0"/>
            </a:p>
          </p:txBody>
        </p:sp>
        <p:sp>
          <p:nvSpPr>
            <p:cNvPr id="114" name="Line 333"/>
            <p:cNvSpPr>
              <a:spLocks noChangeShapeType="1"/>
            </p:cNvSpPr>
            <p:nvPr/>
          </p:nvSpPr>
          <p:spPr bwMode="auto">
            <a:xfrm>
              <a:off x="4702175" y="4458375"/>
              <a:ext cx="169863" cy="0"/>
            </a:xfrm>
            <a:prstGeom prst="line">
              <a:avLst/>
            </a:prstGeom>
            <a:noFill/>
            <a:ln w="4763">
              <a:solidFill>
                <a:srgbClr val="000000"/>
              </a:solidFill>
              <a:round/>
              <a:headEnd/>
              <a:tailEnd/>
            </a:ln>
          </p:spPr>
          <p:txBody>
            <a:bodyPr/>
            <a:lstStyle/>
            <a:p>
              <a:endParaRPr lang="en-US"/>
            </a:p>
          </p:txBody>
        </p:sp>
        <p:sp>
          <p:nvSpPr>
            <p:cNvPr id="115" name="Freeform 114"/>
            <p:cNvSpPr>
              <a:spLocks/>
            </p:cNvSpPr>
            <p:nvPr/>
          </p:nvSpPr>
          <p:spPr bwMode="auto">
            <a:xfrm>
              <a:off x="4702175" y="4442613"/>
              <a:ext cx="50800" cy="30212"/>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close/>
                </a:path>
              </a:pathLst>
            </a:custGeom>
            <a:solidFill>
              <a:srgbClr val="000000"/>
            </a:solidFill>
            <a:ln w="9525">
              <a:noFill/>
              <a:round/>
              <a:headEnd/>
              <a:tailEnd/>
            </a:ln>
          </p:spPr>
          <p:txBody>
            <a:bodyPr/>
            <a:lstStyle/>
            <a:p>
              <a:endParaRPr lang="en-US"/>
            </a:p>
          </p:txBody>
        </p:sp>
        <p:sp>
          <p:nvSpPr>
            <p:cNvPr id="116" name="Freeform 115"/>
            <p:cNvSpPr>
              <a:spLocks/>
            </p:cNvSpPr>
            <p:nvPr/>
          </p:nvSpPr>
          <p:spPr bwMode="auto">
            <a:xfrm>
              <a:off x="4702175" y="4442613"/>
              <a:ext cx="50800" cy="30212"/>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path>
              </a:pathLst>
            </a:custGeom>
            <a:noFill/>
            <a:ln w="4763">
              <a:solidFill>
                <a:srgbClr val="000000"/>
              </a:solidFill>
              <a:round/>
              <a:headEnd/>
              <a:tailEnd/>
            </a:ln>
          </p:spPr>
          <p:txBody>
            <a:bodyPr/>
            <a:lstStyle/>
            <a:p>
              <a:endParaRPr lang="en-US"/>
            </a:p>
          </p:txBody>
        </p:sp>
        <p:sp>
          <p:nvSpPr>
            <p:cNvPr id="117" name="Freeform 116"/>
            <p:cNvSpPr>
              <a:spLocks noEditPoints="1"/>
            </p:cNvSpPr>
            <p:nvPr/>
          </p:nvSpPr>
          <p:spPr bwMode="auto">
            <a:xfrm>
              <a:off x="3981450" y="4925995"/>
              <a:ext cx="93663" cy="77499"/>
            </a:xfrm>
            <a:custGeom>
              <a:avLst/>
              <a:gdLst>
                <a:gd name="T0" fmla="*/ 0 w 70"/>
                <a:gd name="T1" fmla="*/ 2147483647 h 70"/>
                <a:gd name="T2" fmla="*/ 2147483647 w 70"/>
                <a:gd name="T3" fmla="*/ 0 h 70"/>
                <a:gd name="T4" fmla="*/ 2147483647 w 70"/>
                <a:gd name="T5" fmla="*/ 2147483647 h 70"/>
                <a:gd name="T6" fmla="*/ 2147483647 w 70"/>
                <a:gd name="T7" fmla="*/ 2147483647 h 70"/>
                <a:gd name="T8" fmla="*/ 0 w 70"/>
                <a:gd name="T9" fmla="*/ 2147483647 h 70"/>
                <a:gd name="T10" fmla="*/ 2147483647 w 70"/>
                <a:gd name="T11" fmla="*/ 2147483647 h 70"/>
                <a:gd name="T12" fmla="*/ 2147483647 w 70"/>
                <a:gd name="T13" fmla="*/ 2147483647 h 70"/>
                <a:gd name="T14" fmla="*/ 2147483647 w 70"/>
                <a:gd name="T15" fmla="*/ 2147483647 h 70"/>
                <a:gd name="T16" fmla="*/ 0 w 70"/>
                <a:gd name="T17" fmla="*/ 2147483647 h 70"/>
                <a:gd name="T18" fmla="*/ 2147483647 w 70"/>
                <a:gd name="T19" fmla="*/ 2147483647 h 70"/>
                <a:gd name="T20" fmla="*/ 2147483647 w 70"/>
                <a:gd name="T21" fmla="*/ 2147483647 h 70"/>
                <a:gd name="T22" fmla="*/ 2147483647 w 70"/>
                <a:gd name="T23" fmla="*/ 2147483647 h 70"/>
                <a:gd name="T24" fmla="*/ 2147483647 w 70"/>
                <a:gd name="T25" fmla="*/ 2147483647 h 70"/>
                <a:gd name="T26" fmla="*/ 2147483647 w 70"/>
                <a:gd name="T27" fmla="*/ 2147483647 h 70"/>
                <a:gd name="T28" fmla="*/ 2147483647 w 70"/>
                <a:gd name="T29" fmla="*/ 2147483647 h 70"/>
                <a:gd name="T30" fmla="*/ 2147483647 w 70"/>
                <a:gd name="T31" fmla="*/ 2147483647 h 70"/>
                <a:gd name="T32" fmla="*/ 2147483647 w 70"/>
                <a:gd name="T33" fmla="*/ 2147483647 h 70"/>
                <a:gd name="T34" fmla="*/ 2147483647 w 70"/>
                <a:gd name="T35" fmla="*/ 2147483647 h 70"/>
                <a:gd name="T36" fmla="*/ 2147483647 w 70"/>
                <a:gd name="T37" fmla="*/ 2147483647 h 70"/>
                <a:gd name="T38" fmla="*/ 2147483647 w 70"/>
                <a:gd name="T39" fmla="*/ 2147483647 h 70"/>
                <a:gd name="T40" fmla="*/ 2147483647 w 70"/>
                <a:gd name="T41" fmla="*/ 2147483647 h 70"/>
                <a:gd name="T42" fmla="*/ 2147483647 w 70"/>
                <a:gd name="T43" fmla="*/ 2147483647 h 70"/>
                <a:gd name="T44" fmla="*/ 2147483647 w 70"/>
                <a:gd name="T45" fmla="*/ 2147483647 h 70"/>
                <a:gd name="T46" fmla="*/ 2147483647 w 70"/>
                <a:gd name="T47" fmla="*/ 2147483647 h 70"/>
                <a:gd name="T48" fmla="*/ 2147483647 w 70"/>
                <a:gd name="T49" fmla="*/ 2147483647 h 70"/>
                <a:gd name="T50" fmla="*/ 2147483647 w 70"/>
                <a:gd name="T51" fmla="*/ 2147483647 h 70"/>
                <a:gd name="T52" fmla="*/ 2147483647 w 70"/>
                <a:gd name="T53" fmla="*/ 2147483647 h 70"/>
                <a:gd name="T54" fmla="*/ 2147483647 w 70"/>
                <a:gd name="T55" fmla="*/ 2147483647 h 70"/>
                <a:gd name="T56" fmla="*/ 2147483647 w 70"/>
                <a:gd name="T57" fmla="*/ 2147483647 h 7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70"/>
                <a:gd name="T88" fmla="*/ 0 h 70"/>
                <a:gd name="T89" fmla="*/ 70 w 70"/>
                <a:gd name="T90" fmla="*/ 70 h 70"/>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70" h="70">
                  <a:moveTo>
                    <a:pt x="0" y="7"/>
                  </a:moveTo>
                  <a:lnTo>
                    <a:pt x="4" y="0"/>
                  </a:lnTo>
                  <a:lnTo>
                    <a:pt x="67" y="31"/>
                  </a:lnTo>
                  <a:lnTo>
                    <a:pt x="63" y="38"/>
                  </a:lnTo>
                  <a:lnTo>
                    <a:pt x="0" y="7"/>
                  </a:lnTo>
                  <a:close/>
                  <a:moveTo>
                    <a:pt x="67" y="38"/>
                  </a:moveTo>
                  <a:lnTo>
                    <a:pt x="67" y="38"/>
                  </a:lnTo>
                  <a:lnTo>
                    <a:pt x="4" y="70"/>
                  </a:lnTo>
                  <a:lnTo>
                    <a:pt x="0" y="63"/>
                  </a:lnTo>
                  <a:lnTo>
                    <a:pt x="63" y="31"/>
                  </a:lnTo>
                  <a:lnTo>
                    <a:pt x="67" y="31"/>
                  </a:lnTo>
                  <a:lnTo>
                    <a:pt x="70" y="31"/>
                  </a:lnTo>
                  <a:lnTo>
                    <a:pt x="70" y="35"/>
                  </a:lnTo>
                  <a:lnTo>
                    <a:pt x="67" y="38"/>
                  </a:lnTo>
                  <a:close/>
                </a:path>
              </a:pathLst>
            </a:custGeom>
            <a:solidFill>
              <a:srgbClr val="000000"/>
            </a:solidFill>
            <a:ln w="9525">
              <a:noFill/>
              <a:round/>
              <a:headEnd/>
              <a:tailEnd/>
            </a:ln>
          </p:spPr>
          <p:txBody>
            <a:bodyPr/>
            <a:lstStyle/>
            <a:p>
              <a:endParaRPr lang="en-US"/>
            </a:p>
          </p:txBody>
        </p:sp>
        <p:sp>
          <p:nvSpPr>
            <p:cNvPr id="118" name="Freeform 117"/>
            <p:cNvSpPr>
              <a:spLocks/>
            </p:cNvSpPr>
            <p:nvPr/>
          </p:nvSpPr>
          <p:spPr bwMode="auto">
            <a:xfrm>
              <a:off x="2876550" y="3060768"/>
              <a:ext cx="38100" cy="45974"/>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119" name="Freeform 118"/>
            <p:cNvSpPr>
              <a:spLocks/>
            </p:cNvSpPr>
            <p:nvPr/>
          </p:nvSpPr>
          <p:spPr bwMode="auto">
            <a:xfrm>
              <a:off x="2876550" y="3060768"/>
              <a:ext cx="38100" cy="45974"/>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120" name="Line 397"/>
            <p:cNvSpPr>
              <a:spLocks noChangeShapeType="1"/>
            </p:cNvSpPr>
            <p:nvPr/>
          </p:nvSpPr>
          <p:spPr bwMode="auto">
            <a:xfrm>
              <a:off x="3486150" y="2991151"/>
              <a:ext cx="1588" cy="106396"/>
            </a:xfrm>
            <a:prstGeom prst="line">
              <a:avLst/>
            </a:prstGeom>
            <a:noFill/>
            <a:ln w="4763">
              <a:solidFill>
                <a:srgbClr val="000000"/>
              </a:solidFill>
              <a:round/>
              <a:headEnd/>
              <a:tailEnd/>
            </a:ln>
          </p:spPr>
          <p:txBody>
            <a:bodyPr/>
            <a:lstStyle/>
            <a:p>
              <a:endParaRPr lang="en-US"/>
            </a:p>
          </p:txBody>
        </p:sp>
        <p:sp>
          <p:nvSpPr>
            <p:cNvPr id="121" name="Freeform 120"/>
            <p:cNvSpPr>
              <a:spLocks/>
            </p:cNvSpPr>
            <p:nvPr/>
          </p:nvSpPr>
          <p:spPr bwMode="auto">
            <a:xfrm>
              <a:off x="3467100" y="3055514"/>
              <a:ext cx="42863" cy="42033"/>
            </a:xfrm>
            <a:custGeom>
              <a:avLst/>
              <a:gdLst>
                <a:gd name="T0" fmla="*/ 2147483647 w 32"/>
                <a:gd name="T1" fmla="*/ 2147483647 h 38"/>
                <a:gd name="T2" fmla="*/ 2147483647 w 32"/>
                <a:gd name="T3" fmla="*/ 0 h 38"/>
                <a:gd name="T4" fmla="*/ 2147483647 w 32"/>
                <a:gd name="T5" fmla="*/ 0 h 38"/>
                <a:gd name="T6" fmla="*/ 2147483647 w 32"/>
                <a:gd name="T7" fmla="*/ 2147483647 h 38"/>
                <a:gd name="T8" fmla="*/ 2147483647 w 32"/>
                <a:gd name="T9" fmla="*/ 2147483647 h 38"/>
                <a:gd name="T10" fmla="*/ 0 w 32"/>
                <a:gd name="T11" fmla="*/ 0 h 38"/>
                <a:gd name="T12" fmla="*/ 0 w 32"/>
                <a:gd name="T13" fmla="*/ 0 h 38"/>
                <a:gd name="T14" fmla="*/ 2147483647 w 32"/>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38"/>
                <a:gd name="T26" fmla="*/ 32 w 32"/>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38">
                  <a:moveTo>
                    <a:pt x="14" y="38"/>
                  </a:moveTo>
                  <a:lnTo>
                    <a:pt x="32" y="0"/>
                  </a:lnTo>
                  <a:lnTo>
                    <a:pt x="14" y="17"/>
                  </a:lnTo>
                  <a:lnTo>
                    <a:pt x="0" y="0"/>
                  </a:lnTo>
                  <a:lnTo>
                    <a:pt x="14" y="38"/>
                  </a:lnTo>
                  <a:close/>
                </a:path>
              </a:pathLst>
            </a:custGeom>
            <a:solidFill>
              <a:srgbClr val="000000"/>
            </a:solidFill>
            <a:ln w="9525">
              <a:noFill/>
              <a:round/>
              <a:headEnd/>
              <a:tailEnd/>
            </a:ln>
          </p:spPr>
          <p:txBody>
            <a:bodyPr/>
            <a:lstStyle/>
            <a:p>
              <a:endParaRPr lang="en-US"/>
            </a:p>
          </p:txBody>
        </p:sp>
        <p:sp>
          <p:nvSpPr>
            <p:cNvPr id="122" name="Freeform 121"/>
            <p:cNvSpPr>
              <a:spLocks/>
            </p:cNvSpPr>
            <p:nvPr/>
          </p:nvSpPr>
          <p:spPr bwMode="auto">
            <a:xfrm>
              <a:off x="3467100" y="3055514"/>
              <a:ext cx="42863" cy="42033"/>
            </a:xfrm>
            <a:custGeom>
              <a:avLst/>
              <a:gdLst>
                <a:gd name="T0" fmla="*/ 2147483647 w 32"/>
                <a:gd name="T1" fmla="*/ 2147483647 h 38"/>
                <a:gd name="T2" fmla="*/ 2147483647 w 32"/>
                <a:gd name="T3" fmla="*/ 0 h 38"/>
                <a:gd name="T4" fmla="*/ 2147483647 w 32"/>
                <a:gd name="T5" fmla="*/ 0 h 38"/>
                <a:gd name="T6" fmla="*/ 2147483647 w 32"/>
                <a:gd name="T7" fmla="*/ 2147483647 h 38"/>
                <a:gd name="T8" fmla="*/ 2147483647 w 32"/>
                <a:gd name="T9" fmla="*/ 2147483647 h 38"/>
                <a:gd name="T10" fmla="*/ 0 w 32"/>
                <a:gd name="T11" fmla="*/ 0 h 38"/>
                <a:gd name="T12" fmla="*/ 0 w 32"/>
                <a:gd name="T13" fmla="*/ 0 h 38"/>
                <a:gd name="T14" fmla="*/ 2147483647 w 32"/>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38"/>
                <a:gd name="T26" fmla="*/ 32 w 32"/>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38">
                  <a:moveTo>
                    <a:pt x="14" y="38"/>
                  </a:moveTo>
                  <a:lnTo>
                    <a:pt x="32" y="0"/>
                  </a:lnTo>
                  <a:lnTo>
                    <a:pt x="14" y="17"/>
                  </a:lnTo>
                  <a:lnTo>
                    <a:pt x="0" y="0"/>
                  </a:lnTo>
                  <a:lnTo>
                    <a:pt x="14" y="38"/>
                  </a:lnTo>
                </a:path>
              </a:pathLst>
            </a:custGeom>
            <a:noFill/>
            <a:ln w="4763">
              <a:solidFill>
                <a:srgbClr val="000000"/>
              </a:solidFill>
              <a:round/>
              <a:headEnd/>
              <a:tailEnd/>
            </a:ln>
          </p:spPr>
          <p:txBody>
            <a:bodyPr/>
            <a:lstStyle/>
            <a:p>
              <a:endParaRPr lang="en-US"/>
            </a:p>
          </p:txBody>
        </p:sp>
        <p:sp>
          <p:nvSpPr>
            <p:cNvPr id="123" name="Rectangle 122"/>
            <p:cNvSpPr>
              <a:spLocks noChangeArrowheads="1"/>
            </p:cNvSpPr>
            <p:nvPr/>
          </p:nvSpPr>
          <p:spPr bwMode="auto">
            <a:xfrm>
              <a:off x="3352800" y="2895600"/>
              <a:ext cx="256480" cy="92333"/>
            </a:xfrm>
            <a:prstGeom prst="rect">
              <a:avLst/>
            </a:prstGeom>
            <a:noFill/>
            <a:ln w="9525">
              <a:noFill/>
              <a:miter lim="800000"/>
              <a:headEnd/>
              <a:tailEnd/>
            </a:ln>
          </p:spPr>
          <p:txBody>
            <a:bodyPr wrap="none" lIns="0" tIns="0" rIns="0" bIns="0">
              <a:spAutoFit/>
            </a:bodyPr>
            <a:lstStyle/>
            <a:p>
              <a:pPr eaLnBrk="0" hangingPunct="0"/>
              <a:r>
                <a:rPr lang="en-US" sz="600" b="0" dirty="0">
                  <a:solidFill>
                    <a:srgbClr val="000000"/>
                  </a:solidFill>
                </a:rPr>
                <a:t>SXT(</a:t>
              </a:r>
              <a:r>
                <a:rPr lang="en-US" sz="600" b="0" dirty="0">
                  <a:solidFill>
                    <a:srgbClr val="C00000"/>
                  </a:solidFill>
                </a:rPr>
                <a:t>C</a:t>
              </a:r>
              <a:r>
                <a:rPr lang="en-US" sz="600" b="0" dirty="0">
                  <a:solidFill>
                    <a:srgbClr val="000000"/>
                  </a:solidFill>
                </a:rPr>
                <a:t>)</a:t>
              </a:r>
              <a:endParaRPr lang="en-US" b="0" dirty="0"/>
            </a:p>
          </p:txBody>
        </p:sp>
        <p:sp>
          <p:nvSpPr>
            <p:cNvPr id="124" name="Freeform 123"/>
            <p:cNvSpPr>
              <a:spLocks/>
            </p:cNvSpPr>
            <p:nvPr/>
          </p:nvSpPr>
          <p:spPr bwMode="auto">
            <a:xfrm>
              <a:off x="2663825" y="3097548"/>
              <a:ext cx="331788" cy="74872"/>
            </a:xfrm>
            <a:custGeom>
              <a:avLst/>
              <a:gdLst>
                <a:gd name="T0" fmla="*/ 0 w 388"/>
                <a:gd name="T1" fmla="*/ 0 h 63"/>
                <a:gd name="T2" fmla="*/ 2147483647 w 388"/>
                <a:gd name="T3" fmla="*/ 0 h 63"/>
                <a:gd name="T4" fmla="*/ 2147483647 w 388"/>
                <a:gd name="T5" fmla="*/ 2147483647 h 63"/>
                <a:gd name="T6" fmla="*/ 2147483647 w 388"/>
                <a:gd name="T7" fmla="*/ 2147483647 h 63"/>
                <a:gd name="T8" fmla="*/ 0 w 388"/>
                <a:gd name="T9" fmla="*/ 0 h 63"/>
                <a:gd name="T10" fmla="*/ 0 60000 65536"/>
                <a:gd name="T11" fmla="*/ 0 60000 65536"/>
                <a:gd name="T12" fmla="*/ 0 60000 65536"/>
                <a:gd name="T13" fmla="*/ 0 60000 65536"/>
                <a:gd name="T14" fmla="*/ 0 60000 65536"/>
                <a:gd name="T15" fmla="*/ 0 w 388"/>
                <a:gd name="T16" fmla="*/ 0 h 63"/>
                <a:gd name="T17" fmla="*/ 388 w 388"/>
                <a:gd name="T18" fmla="*/ 63 h 63"/>
              </a:gdLst>
              <a:ahLst/>
              <a:cxnLst>
                <a:cxn ang="T10">
                  <a:pos x="T0" y="T1"/>
                </a:cxn>
                <a:cxn ang="T11">
                  <a:pos x="T2" y="T3"/>
                </a:cxn>
                <a:cxn ang="T12">
                  <a:pos x="T4" y="T5"/>
                </a:cxn>
                <a:cxn ang="T13">
                  <a:pos x="T6" y="T7"/>
                </a:cxn>
                <a:cxn ang="T14">
                  <a:pos x="T8" y="T9"/>
                </a:cxn>
              </a:cxnLst>
              <a:rect l="T15" t="T16" r="T17" b="T18"/>
              <a:pathLst>
                <a:path w="388" h="63">
                  <a:moveTo>
                    <a:pt x="0" y="0"/>
                  </a:moveTo>
                  <a:lnTo>
                    <a:pt x="388" y="0"/>
                  </a:lnTo>
                  <a:lnTo>
                    <a:pt x="339" y="63"/>
                  </a:lnTo>
                  <a:lnTo>
                    <a:pt x="49" y="63"/>
                  </a:lnTo>
                  <a:lnTo>
                    <a:pt x="0" y="0"/>
                  </a:lnTo>
                </a:path>
              </a:pathLst>
            </a:custGeom>
            <a:noFill/>
            <a:ln w="11113">
              <a:solidFill>
                <a:srgbClr val="000000"/>
              </a:solidFill>
              <a:round/>
              <a:headEnd/>
              <a:tailEnd/>
            </a:ln>
          </p:spPr>
          <p:txBody>
            <a:bodyPr/>
            <a:lstStyle/>
            <a:p>
              <a:endParaRPr lang="en-US"/>
            </a:p>
          </p:txBody>
        </p:sp>
        <p:sp>
          <p:nvSpPr>
            <p:cNvPr id="125" name="Rectangle 124"/>
            <p:cNvSpPr>
              <a:spLocks noChangeArrowheads="1"/>
            </p:cNvSpPr>
            <p:nvPr/>
          </p:nvSpPr>
          <p:spPr bwMode="auto">
            <a:xfrm>
              <a:off x="3086100" y="3097548"/>
              <a:ext cx="169863"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ASEL</a:t>
              </a:r>
              <a:endParaRPr lang="en-US" b="0"/>
            </a:p>
          </p:txBody>
        </p:sp>
        <p:sp>
          <p:nvSpPr>
            <p:cNvPr id="126" name="Line 408"/>
            <p:cNvSpPr>
              <a:spLocks noChangeShapeType="1"/>
            </p:cNvSpPr>
            <p:nvPr/>
          </p:nvSpPr>
          <p:spPr bwMode="auto">
            <a:xfrm>
              <a:off x="2968625" y="3136954"/>
              <a:ext cx="103188" cy="0"/>
            </a:xfrm>
            <a:prstGeom prst="line">
              <a:avLst/>
            </a:prstGeom>
            <a:noFill/>
            <a:ln w="4763">
              <a:solidFill>
                <a:srgbClr val="000000"/>
              </a:solidFill>
              <a:round/>
              <a:headEnd/>
              <a:tailEnd/>
            </a:ln>
          </p:spPr>
          <p:txBody>
            <a:bodyPr/>
            <a:lstStyle/>
            <a:p>
              <a:endParaRPr lang="en-US"/>
            </a:p>
          </p:txBody>
        </p:sp>
        <p:sp>
          <p:nvSpPr>
            <p:cNvPr id="127" name="Freeform 126"/>
            <p:cNvSpPr>
              <a:spLocks/>
            </p:cNvSpPr>
            <p:nvPr/>
          </p:nvSpPr>
          <p:spPr bwMode="auto">
            <a:xfrm>
              <a:off x="2968625" y="3115937"/>
              <a:ext cx="52388" cy="35466"/>
            </a:xfrm>
            <a:custGeom>
              <a:avLst/>
              <a:gdLst>
                <a:gd name="T0" fmla="*/ 0 w 39"/>
                <a:gd name="T1" fmla="*/ 2147483647 h 32"/>
                <a:gd name="T2" fmla="*/ 2147483647 w 39"/>
                <a:gd name="T3" fmla="*/ 2147483647 h 32"/>
                <a:gd name="T4" fmla="*/ 2147483647 w 39"/>
                <a:gd name="T5" fmla="*/ 2147483647 h 32"/>
                <a:gd name="T6" fmla="*/ 2147483647 w 39"/>
                <a:gd name="T7" fmla="*/ 2147483647 h 32"/>
                <a:gd name="T8" fmla="*/ 2147483647 w 39"/>
                <a:gd name="T9" fmla="*/ 2147483647 h 32"/>
                <a:gd name="T10" fmla="*/ 2147483647 w 39"/>
                <a:gd name="T11" fmla="*/ 0 h 32"/>
                <a:gd name="T12" fmla="*/ 2147483647 w 39"/>
                <a:gd name="T13" fmla="*/ 0 h 32"/>
                <a:gd name="T14" fmla="*/ 0 w 39"/>
                <a:gd name="T15" fmla="*/ 2147483647 h 32"/>
                <a:gd name="T16" fmla="*/ 0 60000 65536"/>
                <a:gd name="T17" fmla="*/ 0 60000 65536"/>
                <a:gd name="T18" fmla="*/ 0 60000 65536"/>
                <a:gd name="T19" fmla="*/ 0 60000 65536"/>
                <a:gd name="T20" fmla="*/ 0 60000 65536"/>
                <a:gd name="T21" fmla="*/ 0 60000 65536"/>
                <a:gd name="T22" fmla="*/ 0 60000 65536"/>
                <a:gd name="T23" fmla="*/ 0 60000 65536"/>
                <a:gd name="T24" fmla="*/ 0 w 39"/>
                <a:gd name="T25" fmla="*/ 0 h 32"/>
                <a:gd name="T26" fmla="*/ 39 w 39"/>
                <a:gd name="T27" fmla="*/ 32 h 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9" h="32">
                  <a:moveTo>
                    <a:pt x="0" y="18"/>
                  </a:moveTo>
                  <a:lnTo>
                    <a:pt x="39" y="32"/>
                  </a:lnTo>
                  <a:lnTo>
                    <a:pt x="18" y="18"/>
                  </a:lnTo>
                  <a:lnTo>
                    <a:pt x="39" y="0"/>
                  </a:lnTo>
                  <a:lnTo>
                    <a:pt x="0" y="18"/>
                  </a:lnTo>
                  <a:close/>
                </a:path>
              </a:pathLst>
            </a:custGeom>
            <a:solidFill>
              <a:srgbClr val="000000"/>
            </a:solidFill>
            <a:ln w="9525">
              <a:noFill/>
              <a:round/>
              <a:headEnd/>
              <a:tailEnd/>
            </a:ln>
          </p:spPr>
          <p:txBody>
            <a:bodyPr/>
            <a:lstStyle/>
            <a:p>
              <a:endParaRPr lang="en-US"/>
            </a:p>
          </p:txBody>
        </p:sp>
        <p:sp>
          <p:nvSpPr>
            <p:cNvPr id="128" name="Freeform 127"/>
            <p:cNvSpPr>
              <a:spLocks/>
            </p:cNvSpPr>
            <p:nvPr/>
          </p:nvSpPr>
          <p:spPr bwMode="auto">
            <a:xfrm>
              <a:off x="2968625" y="3115937"/>
              <a:ext cx="52388" cy="35466"/>
            </a:xfrm>
            <a:custGeom>
              <a:avLst/>
              <a:gdLst>
                <a:gd name="T0" fmla="*/ 0 w 39"/>
                <a:gd name="T1" fmla="*/ 2147483647 h 32"/>
                <a:gd name="T2" fmla="*/ 2147483647 w 39"/>
                <a:gd name="T3" fmla="*/ 2147483647 h 32"/>
                <a:gd name="T4" fmla="*/ 2147483647 w 39"/>
                <a:gd name="T5" fmla="*/ 2147483647 h 32"/>
                <a:gd name="T6" fmla="*/ 2147483647 w 39"/>
                <a:gd name="T7" fmla="*/ 2147483647 h 32"/>
                <a:gd name="T8" fmla="*/ 2147483647 w 39"/>
                <a:gd name="T9" fmla="*/ 2147483647 h 32"/>
                <a:gd name="T10" fmla="*/ 2147483647 w 39"/>
                <a:gd name="T11" fmla="*/ 0 h 32"/>
                <a:gd name="T12" fmla="*/ 2147483647 w 39"/>
                <a:gd name="T13" fmla="*/ 0 h 32"/>
                <a:gd name="T14" fmla="*/ 0 w 39"/>
                <a:gd name="T15" fmla="*/ 2147483647 h 32"/>
                <a:gd name="T16" fmla="*/ 0 60000 65536"/>
                <a:gd name="T17" fmla="*/ 0 60000 65536"/>
                <a:gd name="T18" fmla="*/ 0 60000 65536"/>
                <a:gd name="T19" fmla="*/ 0 60000 65536"/>
                <a:gd name="T20" fmla="*/ 0 60000 65536"/>
                <a:gd name="T21" fmla="*/ 0 60000 65536"/>
                <a:gd name="T22" fmla="*/ 0 60000 65536"/>
                <a:gd name="T23" fmla="*/ 0 60000 65536"/>
                <a:gd name="T24" fmla="*/ 0 w 39"/>
                <a:gd name="T25" fmla="*/ 0 h 32"/>
                <a:gd name="T26" fmla="*/ 39 w 39"/>
                <a:gd name="T27" fmla="*/ 32 h 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9" h="32">
                  <a:moveTo>
                    <a:pt x="0" y="18"/>
                  </a:moveTo>
                  <a:lnTo>
                    <a:pt x="39" y="32"/>
                  </a:lnTo>
                  <a:lnTo>
                    <a:pt x="18" y="18"/>
                  </a:lnTo>
                  <a:lnTo>
                    <a:pt x="39" y="0"/>
                  </a:lnTo>
                  <a:lnTo>
                    <a:pt x="0" y="18"/>
                  </a:lnTo>
                </a:path>
              </a:pathLst>
            </a:custGeom>
            <a:noFill/>
            <a:ln w="4763">
              <a:solidFill>
                <a:srgbClr val="000000"/>
              </a:solidFill>
              <a:round/>
              <a:headEnd/>
              <a:tailEnd/>
            </a:ln>
          </p:spPr>
          <p:txBody>
            <a:bodyPr/>
            <a:lstStyle/>
            <a:p>
              <a:endParaRPr lang="en-US"/>
            </a:p>
          </p:txBody>
        </p:sp>
        <p:sp>
          <p:nvSpPr>
            <p:cNvPr id="129" name="Line 411"/>
            <p:cNvSpPr>
              <a:spLocks noChangeShapeType="1"/>
            </p:cNvSpPr>
            <p:nvPr/>
          </p:nvSpPr>
          <p:spPr bwMode="auto">
            <a:xfrm flipH="1">
              <a:off x="2895600" y="2738952"/>
              <a:ext cx="4763" cy="350715"/>
            </a:xfrm>
            <a:prstGeom prst="line">
              <a:avLst/>
            </a:prstGeom>
            <a:noFill/>
            <a:ln w="4763">
              <a:solidFill>
                <a:srgbClr val="000000"/>
              </a:solidFill>
              <a:round/>
              <a:headEnd/>
              <a:tailEnd/>
            </a:ln>
          </p:spPr>
          <p:txBody>
            <a:bodyPr/>
            <a:lstStyle/>
            <a:p>
              <a:endParaRPr lang="en-US"/>
            </a:p>
          </p:txBody>
        </p:sp>
        <p:sp>
          <p:nvSpPr>
            <p:cNvPr id="130" name="Freeform 129"/>
            <p:cNvSpPr>
              <a:spLocks/>
            </p:cNvSpPr>
            <p:nvPr/>
          </p:nvSpPr>
          <p:spPr bwMode="auto">
            <a:xfrm>
              <a:off x="2698750" y="3045006"/>
              <a:ext cx="38100" cy="45974"/>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131" name="Freeform 130"/>
            <p:cNvSpPr>
              <a:spLocks/>
            </p:cNvSpPr>
            <p:nvPr/>
          </p:nvSpPr>
          <p:spPr bwMode="auto">
            <a:xfrm>
              <a:off x="2698750" y="3045006"/>
              <a:ext cx="38100" cy="45974"/>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132" name="Line 428"/>
            <p:cNvSpPr>
              <a:spLocks noChangeShapeType="1"/>
            </p:cNvSpPr>
            <p:nvPr/>
          </p:nvSpPr>
          <p:spPr bwMode="auto">
            <a:xfrm>
              <a:off x="2717800" y="2970135"/>
              <a:ext cx="1588" cy="106396"/>
            </a:xfrm>
            <a:prstGeom prst="line">
              <a:avLst/>
            </a:prstGeom>
            <a:noFill/>
            <a:ln w="4763">
              <a:solidFill>
                <a:srgbClr val="000000"/>
              </a:solidFill>
              <a:round/>
              <a:headEnd/>
              <a:tailEnd/>
            </a:ln>
          </p:spPr>
          <p:txBody>
            <a:bodyPr/>
            <a:lstStyle/>
            <a:p>
              <a:endParaRPr lang="en-US"/>
            </a:p>
          </p:txBody>
        </p:sp>
        <p:sp>
          <p:nvSpPr>
            <p:cNvPr id="133" name="Line 59"/>
            <p:cNvSpPr>
              <a:spLocks noChangeShapeType="1"/>
            </p:cNvSpPr>
            <p:nvPr/>
          </p:nvSpPr>
          <p:spPr bwMode="auto">
            <a:xfrm flipH="1">
              <a:off x="1295400" y="1066800"/>
              <a:ext cx="0" cy="685800"/>
            </a:xfrm>
            <a:prstGeom prst="line">
              <a:avLst/>
            </a:prstGeom>
            <a:noFill/>
            <a:ln w="4763">
              <a:solidFill>
                <a:srgbClr val="000000"/>
              </a:solidFill>
              <a:round/>
              <a:headEnd/>
              <a:tailEnd/>
            </a:ln>
          </p:spPr>
          <p:txBody>
            <a:bodyPr/>
            <a:lstStyle/>
            <a:p>
              <a:endParaRPr lang="en-US"/>
            </a:p>
          </p:txBody>
        </p:sp>
        <p:sp>
          <p:nvSpPr>
            <p:cNvPr id="134" name="Line 59"/>
            <p:cNvSpPr>
              <a:spLocks noChangeShapeType="1"/>
            </p:cNvSpPr>
            <p:nvPr/>
          </p:nvSpPr>
          <p:spPr bwMode="auto">
            <a:xfrm flipH="1">
              <a:off x="838200" y="1066800"/>
              <a:ext cx="457200" cy="0"/>
            </a:xfrm>
            <a:prstGeom prst="line">
              <a:avLst/>
            </a:prstGeom>
            <a:noFill/>
            <a:ln w="4763">
              <a:solidFill>
                <a:srgbClr val="000000"/>
              </a:solidFill>
              <a:round/>
              <a:headEnd/>
              <a:tailEnd/>
            </a:ln>
          </p:spPr>
          <p:txBody>
            <a:bodyPr/>
            <a:lstStyle/>
            <a:p>
              <a:endParaRPr lang="en-US"/>
            </a:p>
          </p:txBody>
        </p:sp>
        <p:sp>
          <p:nvSpPr>
            <p:cNvPr id="135" name="Line 59"/>
            <p:cNvSpPr>
              <a:spLocks noChangeShapeType="1"/>
            </p:cNvSpPr>
            <p:nvPr/>
          </p:nvSpPr>
          <p:spPr bwMode="auto">
            <a:xfrm flipH="1">
              <a:off x="838200" y="1066800"/>
              <a:ext cx="0" cy="152400"/>
            </a:xfrm>
            <a:prstGeom prst="line">
              <a:avLst/>
            </a:prstGeom>
            <a:noFill/>
            <a:ln w="4763">
              <a:solidFill>
                <a:srgbClr val="000000"/>
              </a:solidFill>
              <a:round/>
              <a:headEnd/>
              <a:tailEnd/>
            </a:ln>
          </p:spPr>
          <p:txBody>
            <a:bodyPr/>
            <a:lstStyle/>
            <a:p>
              <a:endParaRPr lang="en-US"/>
            </a:p>
          </p:txBody>
        </p:sp>
        <p:sp>
          <p:nvSpPr>
            <p:cNvPr id="136" name="Line 59"/>
            <p:cNvSpPr>
              <a:spLocks noChangeShapeType="1"/>
            </p:cNvSpPr>
            <p:nvPr/>
          </p:nvSpPr>
          <p:spPr bwMode="auto">
            <a:xfrm>
              <a:off x="823912" y="1676400"/>
              <a:ext cx="1588" cy="3810000"/>
            </a:xfrm>
            <a:prstGeom prst="line">
              <a:avLst/>
            </a:prstGeom>
            <a:noFill/>
            <a:ln w="4763">
              <a:solidFill>
                <a:srgbClr val="000000"/>
              </a:solidFill>
              <a:round/>
              <a:headEnd/>
              <a:tailEnd/>
            </a:ln>
          </p:spPr>
          <p:txBody>
            <a:bodyPr/>
            <a:lstStyle/>
            <a:p>
              <a:endParaRPr lang="en-US"/>
            </a:p>
          </p:txBody>
        </p:sp>
        <p:sp>
          <p:nvSpPr>
            <p:cNvPr id="137" name="Line 59"/>
            <p:cNvSpPr>
              <a:spLocks noChangeShapeType="1"/>
            </p:cNvSpPr>
            <p:nvPr/>
          </p:nvSpPr>
          <p:spPr bwMode="auto">
            <a:xfrm>
              <a:off x="2087880" y="1676400"/>
              <a:ext cx="1588" cy="3962400"/>
            </a:xfrm>
            <a:prstGeom prst="line">
              <a:avLst/>
            </a:prstGeom>
            <a:noFill/>
            <a:ln w="4763">
              <a:solidFill>
                <a:srgbClr val="000000"/>
              </a:solidFill>
              <a:round/>
              <a:headEnd/>
              <a:tailEnd/>
            </a:ln>
          </p:spPr>
          <p:txBody>
            <a:bodyPr/>
            <a:lstStyle/>
            <a:p>
              <a:endParaRPr lang="en-US"/>
            </a:p>
          </p:txBody>
        </p:sp>
        <p:sp>
          <p:nvSpPr>
            <p:cNvPr id="138" name="Freeform 137"/>
            <p:cNvSpPr>
              <a:spLocks/>
            </p:cNvSpPr>
            <p:nvPr/>
          </p:nvSpPr>
          <p:spPr bwMode="auto">
            <a:xfrm>
              <a:off x="2095512" y="5619776"/>
              <a:ext cx="419088" cy="323824"/>
            </a:xfrm>
            <a:custGeom>
              <a:avLst/>
              <a:gdLst>
                <a:gd name="T0" fmla="*/ 2147483647 w 326"/>
                <a:gd name="T1" fmla="*/ 2147483647 h 836"/>
                <a:gd name="T2" fmla="*/ 2147483647 w 326"/>
                <a:gd name="T3" fmla="*/ 2147483647 h 836"/>
                <a:gd name="T4" fmla="*/ 2147483647 w 326"/>
                <a:gd name="T5" fmla="*/ 2147483647 h 836"/>
                <a:gd name="T6" fmla="*/ 0 w 326"/>
                <a:gd name="T7" fmla="*/ 2147483647 h 836"/>
                <a:gd name="T8" fmla="*/ 0 w 326"/>
                <a:gd name="T9" fmla="*/ 0 h 836"/>
                <a:gd name="T10" fmla="*/ 0 w 326"/>
                <a:gd name="T11" fmla="*/ 0 h 836"/>
                <a:gd name="T12" fmla="*/ 0 60000 65536"/>
                <a:gd name="T13" fmla="*/ 0 60000 65536"/>
                <a:gd name="T14" fmla="*/ 0 60000 65536"/>
                <a:gd name="T15" fmla="*/ 0 60000 65536"/>
                <a:gd name="T16" fmla="*/ 0 60000 65536"/>
                <a:gd name="T17" fmla="*/ 0 60000 65536"/>
                <a:gd name="T18" fmla="*/ 0 w 326"/>
                <a:gd name="T19" fmla="*/ 0 h 836"/>
                <a:gd name="T20" fmla="*/ 326 w 326"/>
                <a:gd name="T21" fmla="*/ 836 h 836"/>
                <a:gd name="connsiteX0" fmla="*/ 10000 w 10000"/>
                <a:gd name="connsiteY0" fmla="*/ 10000 h 10000"/>
                <a:gd name="connsiteX1" fmla="*/ 10000 w 10000"/>
                <a:gd name="connsiteY1" fmla="*/ 8038 h 10000"/>
                <a:gd name="connsiteX2" fmla="*/ 7730 w 10000"/>
                <a:gd name="connsiteY2" fmla="*/ 7117 h 10000"/>
                <a:gd name="connsiteX3" fmla="*/ 1273 w 10000"/>
                <a:gd name="connsiteY3" fmla="*/ 7277 h 10000"/>
                <a:gd name="connsiteX4" fmla="*/ 0 w 10000"/>
                <a:gd name="connsiteY4" fmla="*/ 0 h 10000"/>
                <a:gd name="connsiteX0" fmla="*/ 8727 w 8727"/>
                <a:gd name="connsiteY0" fmla="*/ 2883 h 2883"/>
                <a:gd name="connsiteX1" fmla="*/ 8727 w 8727"/>
                <a:gd name="connsiteY1" fmla="*/ 921 h 2883"/>
                <a:gd name="connsiteX2" fmla="*/ 6457 w 8727"/>
                <a:gd name="connsiteY2" fmla="*/ 0 h 2883"/>
                <a:gd name="connsiteX3" fmla="*/ 0 w 8727"/>
                <a:gd name="connsiteY3" fmla="*/ 160 h 2883"/>
                <a:gd name="connsiteX0" fmla="*/ 10000 w 10000"/>
                <a:gd name="connsiteY0" fmla="*/ 10153 h 10153"/>
                <a:gd name="connsiteX1" fmla="*/ 10000 w 10000"/>
                <a:gd name="connsiteY1" fmla="*/ 3348 h 10153"/>
                <a:gd name="connsiteX2" fmla="*/ 7399 w 10000"/>
                <a:gd name="connsiteY2" fmla="*/ 153 h 10153"/>
                <a:gd name="connsiteX3" fmla="*/ 0 w 10000"/>
                <a:gd name="connsiteY3" fmla="*/ 0 h 10153"/>
                <a:gd name="connsiteX0" fmla="*/ 10000 w 10000"/>
                <a:gd name="connsiteY0" fmla="*/ 10000 h 10000"/>
                <a:gd name="connsiteX1" fmla="*/ 10000 w 10000"/>
                <a:gd name="connsiteY1" fmla="*/ 3195 h 10000"/>
                <a:gd name="connsiteX2" fmla="*/ 7399 w 10000"/>
                <a:gd name="connsiteY2" fmla="*/ 0 h 10000"/>
                <a:gd name="connsiteX3" fmla="*/ 0 w 10000"/>
                <a:gd name="connsiteY3" fmla="*/ 554 h 10000"/>
                <a:gd name="connsiteX0" fmla="*/ 11000 w 11000"/>
                <a:gd name="connsiteY0" fmla="*/ 10036 h 10036"/>
                <a:gd name="connsiteX1" fmla="*/ 11000 w 11000"/>
                <a:gd name="connsiteY1" fmla="*/ 3231 h 10036"/>
                <a:gd name="connsiteX2" fmla="*/ 8399 w 11000"/>
                <a:gd name="connsiteY2" fmla="*/ 36 h 10036"/>
                <a:gd name="connsiteX3" fmla="*/ 0 w 11000"/>
                <a:gd name="connsiteY3" fmla="*/ 0 h 10036"/>
              </a:gdLst>
              <a:ahLst/>
              <a:cxnLst>
                <a:cxn ang="0">
                  <a:pos x="connsiteX0" y="connsiteY0"/>
                </a:cxn>
                <a:cxn ang="0">
                  <a:pos x="connsiteX1" y="connsiteY1"/>
                </a:cxn>
                <a:cxn ang="0">
                  <a:pos x="connsiteX2" y="connsiteY2"/>
                </a:cxn>
                <a:cxn ang="0">
                  <a:pos x="connsiteX3" y="connsiteY3"/>
                </a:cxn>
              </a:cxnLst>
              <a:rect l="l" t="t" r="r" b="b"/>
              <a:pathLst>
                <a:path w="11000" h="10036">
                  <a:moveTo>
                    <a:pt x="11000" y="10036"/>
                  </a:moveTo>
                  <a:lnTo>
                    <a:pt x="11000" y="3231"/>
                  </a:lnTo>
                  <a:lnTo>
                    <a:pt x="8399" y="36"/>
                  </a:lnTo>
                  <a:lnTo>
                    <a:pt x="0" y="0"/>
                  </a:lnTo>
                </a:path>
              </a:pathLst>
            </a:custGeom>
            <a:noFill/>
            <a:ln w="4763">
              <a:solidFill>
                <a:srgbClr val="000000"/>
              </a:solidFill>
              <a:round/>
              <a:headEnd/>
              <a:tailEnd/>
            </a:ln>
          </p:spPr>
          <p:txBody>
            <a:bodyPr/>
            <a:lstStyle/>
            <a:p>
              <a:endParaRPr lang="en-US"/>
            </a:p>
          </p:txBody>
        </p:sp>
        <p:sp>
          <p:nvSpPr>
            <p:cNvPr id="139" name="Rectangle 138"/>
            <p:cNvSpPr>
              <a:spLocks noChangeArrowheads="1"/>
            </p:cNvSpPr>
            <p:nvPr/>
          </p:nvSpPr>
          <p:spPr bwMode="auto">
            <a:xfrm>
              <a:off x="4521200" y="4454267"/>
              <a:ext cx="149080" cy="92333"/>
            </a:xfrm>
            <a:prstGeom prst="rect">
              <a:avLst/>
            </a:prstGeom>
            <a:noFill/>
            <a:ln w="9525">
              <a:noFill/>
              <a:miter lim="800000"/>
              <a:headEnd/>
              <a:tailEnd/>
            </a:ln>
          </p:spPr>
          <p:txBody>
            <a:bodyPr wrap="none" lIns="0" tIns="0" rIns="0" bIns="0">
              <a:spAutoFit/>
            </a:bodyPr>
            <a:lstStyle/>
            <a:p>
              <a:pPr eaLnBrk="0" hangingPunct="0"/>
              <a:r>
                <a:rPr lang="en-US" sz="600" dirty="0">
                  <a:solidFill>
                    <a:srgbClr val="000000"/>
                  </a:solidFill>
                </a:rPr>
                <a:t>R/W</a:t>
              </a:r>
              <a:endParaRPr lang="en-US" b="0" dirty="0"/>
            </a:p>
          </p:txBody>
        </p:sp>
        <p:sp>
          <p:nvSpPr>
            <p:cNvPr id="140" name="Line 59"/>
            <p:cNvSpPr>
              <a:spLocks noChangeShapeType="1"/>
            </p:cNvSpPr>
            <p:nvPr/>
          </p:nvSpPr>
          <p:spPr bwMode="auto">
            <a:xfrm>
              <a:off x="4343400" y="2971800"/>
              <a:ext cx="0" cy="1447800"/>
            </a:xfrm>
            <a:prstGeom prst="line">
              <a:avLst/>
            </a:prstGeom>
            <a:noFill/>
            <a:ln w="4763">
              <a:solidFill>
                <a:srgbClr val="000000"/>
              </a:solidFill>
              <a:round/>
              <a:headEnd/>
              <a:tailEnd/>
            </a:ln>
          </p:spPr>
          <p:txBody>
            <a:bodyPr/>
            <a:lstStyle/>
            <a:p>
              <a:endParaRPr lang="en-US"/>
            </a:p>
          </p:txBody>
        </p:sp>
        <p:sp>
          <p:nvSpPr>
            <p:cNvPr id="141" name="Line 59"/>
            <p:cNvSpPr>
              <a:spLocks noChangeShapeType="1"/>
            </p:cNvSpPr>
            <p:nvPr/>
          </p:nvSpPr>
          <p:spPr bwMode="auto">
            <a:xfrm flipH="1">
              <a:off x="3714750" y="2971800"/>
              <a:ext cx="628650" cy="0"/>
            </a:xfrm>
            <a:prstGeom prst="line">
              <a:avLst/>
            </a:prstGeom>
            <a:noFill/>
            <a:ln w="4763">
              <a:solidFill>
                <a:srgbClr val="000000"/>
              </a:solidFill>
              <a:round/>
              <a:headEnd/>
              <a:tailEnd/>
            </a:ln>
          </p:spPr>
          <p:txBody>
            <a:bodyPr/>
            <a:lstStyle/>
            <a:p>
              <a:endParaRPr lang="en-US"/>
            </a:p>
          </p:txBody>
        </p:sp>
      </p:grpSp>
      <p:grpSp>
        <p:nvGrpSpPr>
          <p:cNvPr id="4" name="Group 141"/>
          <p:cNvGrpSpPr/>
          <p:nvPr/>
        </p:nvGrpSpPr>
        <p:grpSpPr>
          <a:xfrm>
            <a:off x="192087" y="5105400"/>
            <a:ext cx="4532313" cy="109538"/>
            <a:chOff x="952500" y="5105400"/>
            <a:chExt cx="4532313" cy="109538"/>
          </a:xfrm>
        </p:grpSpPr>
        <p:sp>
          <p:nvSpPr>
            <p:cNvPr id="143" name="Rectangle 142"/>
            <p:cNvSpPr>
              <a:spLocks noChangeArrowheads="1"/>
            </p:cNvSpPr>
            <p:nvPr/>
          </p:nvSpPr>
          <p:spPr bwMode="auto">
            <a:xfrm>
              <a:off x="952500" y="5124450"/>
              <a:ext cx="4532313" cy="38100"/>
            </a:xfrm>
            <a:prstGeom prst="rect">
              <a:avLst/>
            </a:prstGeom>
            <a:solidFill>
              <a:srgbClr val="BBBBBB"/>
            </a:solidFill>
            <a:ln w="9525">
              <a:noFill/>
              <a:miter lim="800000"/>
              <a:headEnd/>
              <a:tailEnd/>
            </a:ln>
          </p:spPr>
          <p:txBody>
            <a:bodyPr/>
            <a:lstStyle/>
            <a:p>
              <a:endParaRPr lang="en-US"/>
            </a:p>
          </p:txBody>
        </p:sp>
        <p:sp>
          <p:nvSpPr>
            <p:cNvPr id="144" name="Rectangle 143"/>
            <p:cNvSpPr>
              <a:spLocks noChangeArrowheads="1"/>
            </p:cNvSpPr>
            <p:nvPr/>
          </p:nvSpPr>
          <p:spPr bwMode="auto">
            <a:xfrm>
              <a:off x="1060450" y="5105400"/>
              <a:ext cx="674688" cy="103188"/>
            </a:xfrm>
            <a:prstGeom prst="rect">
              <a:avLst/>
            </a:prstGeom>
            <a:solidFill>
              <a:srgbClr val="FFFFFF"/>
            </a:solidFill>
            <a:ln w="9525">
              <a:noFill/>
              <a:miter lim="800000"/>
              <a:headEnd/>
              <a:tailEnd/>
            </a:ln>
          </p:spPr>
          <p:txBody>
            <a:bodyPr/>
            <a:lstStyle/>
            <a:p>
              <a:endParaRPr lang="en-US"/>
            </a:p>
          </p:txBody>
        </p:sp>
        <p:sp>
          <p:nvSpPr>
            <p:cNvPr id="145" name="Rectangle 144"/>
            <p:cNvSpPr>
              <a:spLocks noChangeArrowheads="1"/>
            </p:cNvSpPr>
            <p:nvPr/>
          </p:nvSpPr>
          <p:spPr bwMode="auto">
            <a:xfrm>
              <a:off x="1063625" y="5110163"/>
              <a:ext cx="666750" cy="95250"/>
            </a:xfrm>
            <a:prstGeom prst="rect">
              <a:avLst/>
            </a:prstGeom>
            <a:noFill/>
            <a:ln w="11113">
              <a:solidFill>
                <a:srgbClr val="000000"/>
              </a:solidFill>
              <a:miter lim="800000"/>
              <a:headEnd/>
              <a:tailEnd/>
            </a:ln>
          </p:spPr>
          <p:txBody>
            <a:bodyPr/>
            <a:lstStyle/>
            <a:p>
              <a:endParaRPr lang="en-US"/>
            </a:p>
          </p:txBody>
        </p:sp>
        <p:sp>
          <p:nvSpPr>
            <p:cNvPr id="146" name="Freeform 145"/>
            <p:cNvSpPr>
              <a:spLocks/>
            </p:cNvSpPr>
            <p:nvPr/>
          </p:nvSpPr>
          <p:spPr bwMode="auto">
            <a:xfrm>
              <a:off x="1060450" y="5146675"/>
              <a:ext cx="65088" cy="28575"/>
            </a:xfrm>
            <a:custGeom>
              <a:avLst/>
              <a:gdLst>
                <a:gd name="T0" fmla="*/ 0 w 49"/>
                <a:gd name="T1" fmla="*/ 2147483647 h 21"/>
                <a:gd name="T2" fmla="*/ 2147483647 w 49"/>
                <a:gd name="T3" fmla="*/ 0 h 21"/>
                <a:gd name="T4" fmla="*/ 2147483647 w 49"/>
                <a:gd name="T5" fmla="*/ 2147483647 h 21"/>
                <a:gd name="T6" fmla="*/ 2147483647 w 49"/>
                <a:gd name="T7" fmla="*/ 2147483647 h 21"/>
                <a:gd name="T8" fmla="*/ 0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0" y="7"/>
                  </a:moveTo>
                  <a:lnTo>
                    <a:pt x="4" y="0"/>
                  </a:lnTo>
                  <a:lnTo>
                    <a:pt x="49" y="14"/>
                  </a:lnTo>
                  <a:lnTo>
                    <a:pt x="49" y="21"/>
                  </a:lnTo>
                  <a:lnTo>
                    <a:pt x="0" y="7"/>
                  </a:lnTo>
                  <a:close/>
                </a:path>
              </a:pathLst>
            </a:custGeom>
            <a:solidFill>
              <a:srgbClr val="000000"/>
            </a:solidFill>
            <a:ln w="9525">
              <a:noFill/>
              <a:round/>
              <a:headEnd/>
              <a:tailEnd/>
            </a:ln>
          </p:spPr>
          <p:txBody>
            <a:bodyPr/>
            <a:lstStyle/>
            <a:p>
              <a:endParaRPr lang="en-US"/>
            </a:p>
          </p:txBody>
        </p:sp>
        <p:sp>
          <p:nvSpPr>
            <p:cNvPr id="147" name="Freeform 146"/>
            <p:cNvSpPr>
              <a:spLocks/>
            </p:cNvSpPr>
            <p:nvPr/>
          </p:nvSpPr>
          <p:spPr bwMode="auto">
            <a:xfrm>
              <a:off x="1060450" y="5165725"/>
              <a:ext cx="65088" cy="33338"/>
            </a:xfrm>
            <a:custGeom>
              <a:avLst/>
              <a:gdLst>
                <a:gd name="T0" fmla="*/ 2147483647 w 49"/>
                <a:gd name="T1" fmla="*/ 2147483647 h 25"/>
                <a:gd name="T2" fmla="*/ 0 w 49"/>
                <a:gd name="T3" fmla="*/ 2147483647 h 25"/>
                <a:gd name="T4" fmla="*/ 2147483647 w 49"/>
                <a:gd name="T5" fmla="*/ 0 h 25"/>
                <a:gd name="T6" fmla="*/ 2147483647 w 49"/>
                <a:gd name="T7" fmla="*/ 2147483647 h 25"/>
                <a:gd name="T8" fmla="*/ 2147483647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4" y="25"/>
                  </a:moveTo>
                  <a:lnTo>
                    <a:pt x="0" y="18"/>
                  </a:lnTo>
                  <a:lnTo>
                    <a:pt x="49" y="0"/>
                  </a:lnTo>
                  <a:lnTo>
                    <a:pt x="49" y="7"/>
                  </a:lnTo>
                  <a:lnTo>
                    <a:pt x="4" y="25"/>
                  </a:lnTo>
                  <a:close/>
                </a:path>
              </a:pathLst>
            </a:custGeom>
            <a:solidFill>
              <a:srgbClr val="000000"/>
            </a:solidFill>
            <a:ln w="9525">
              <a:noFill/>
              <a:round/>
              <a:headEnd/>
              <a:tailEnd/>
            </a:ln>
          </p:spPr>
          <p:txBody>
            <a:bodyPr/>
            <a:lstStyle/>
            <a:p>
              <a:endParaRPr lang="en-US"/>
            </a:p>
          </p:txBody>
        </p:sp>
        <p:sp>
          <p:nvSpPr>
            <p:cNvPr id="148" name="Rectangle 147"/>
            <p:cNvSpPr>
              <a:spLocks noChangeArrowheads="1"/>
            </p:cNvSpPr>
            <p:nvPr/>
          </p:nvSpPr>
          <p:spPr bwMode="auto">
            <a:xfrm>
              <a:off x="2324100" y="5105400"/>
              <a:ext cx="674688" cy="103188"/>
            </a:xfrm>
            <a:prstGeom prst="rect">
              <a:avLst/>
            </a:prstGeom>
            <a:solidFill>
              <a:srgbClr val="FFFFFF"/>
            </a:solidFill>
            <a:ln w="9525">
              <a:noFill/>
              <a:miter lim="800000"/>
              <a:headEnd/>
              <a:tailEnd/>
            </a:ln>
          </p:spPr>
          <p:txBody>
            <a:bodyPr/>
            <a:lstStyle/>
            <a:p>
              <a:endParaRPr lang="en-US"/>
            </a:p>
          </p:txBody>
        </p:sp>
        <p:sp>
          <p:nvSpPr>
            <p:cNvPr id="149" name="Rectangle 148"/>
            <p:cNvSpPr>
              <a:spLocks noChangeArrowheads="1"/>
            </p:cNvSpPr>
            <p:nvPr/>
          </p:nvSpPr>
          <p:spPr bwMode="auto">
            <a:xfrm>
              <a:off x="2327275" y="5110163"/>
              <a:ext cx="666750" cy="95250"/>
            </a:xfrm>
            <a:prstGeom prst="rect">
              <a:avLst/>
            </a:prstGeom>
            <a:noFill/>
            <a:ln w="11113">
              <a:solidFill>
                <a:srgbClr val="000000"/>
              </a:solidFill>
              <a:miter lim="800000"/>
              <a:headEnd/>
              <a:tailEnd/>
            </a:ln>
          </p:spPr>
          <p:txBody>
            <a:bodyPr/>
            <a:lstStyle/>
            <a:p>
              <a:endParaRPr lang="en-US"/>
            </a:p>
          </p:txBody>
        </p:sp>
        <p:sp>
          <p:nvSpPr>
            <p:cNvPr id="150" name="Freeform 149"/>
            <p:cNvSpPr>
              <a:spLocks/>
            </p:cNvSpPr>
            <p:nvPr/>
          </p:nvSpPr>
          <p:spPr bwMode="auto">
            <a:xfrm>
              <a:off x="2324100" y="5146675"/>
              <a:ext cx="65088" cy="28575"/>
            </a:xfrm>
            <a:custGeom>
              <a:avLst/>
              <a:gdLst>
                <a:gd name="T0" fmla="*/ 0 w 49"/>
                <a:gd name="T1" fmla="*/ 2147483647 h 21"/>
                <a:gd name="T2" fmla="*/ 2147483647 w 49"/>
                <a:gd name="T3" fmla="*/ 0 h 21"/>
                <a:gd name="T4" fmla="*/ 2147483647 w 49"/>
                <a:gd name="T5" fmla="*/ 2147483647 h 21"/>
                <a:gd name="T6" fmla="*/ 2147483647 w 49"/>
                <a:gd name="T7" fmla="*/ 2147483647 h 21"/>
                <a:gd name="T8" fmla="*/ 0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0" y="7"/>
                  </a:moveTo>
                  <a:lnTo>
                    <a:pt x="4" y="0"/>
                  </a:lnTo>
                  <a:lnTo>
                    <a:pt x="49" y="14"/>
                  </a:lnTo>
                  <a:lnTo>
                    <a:pt x="49" y="21"/>
                  </a:lnTo>
                  <a:lnTo>
                    <a:pt x="0" y="7"/>
                  </a:lnTo>
                  <a:close/>
                </a:path>
              </a:pathLst>
            </a:custGeom>
            <a:solidFill>
              <a:srgbClr val="000000"/>
            </a:solidFill>
            <a:ln w="9525">
              <a:noFill/>
              <a:round/>
              <a:headEnd/>
              <a:tailEnd/>
            </a:ln>
          </p:spPr>
          <p:txBody>
            <a:bodyPr/>
            <a:lstStyle/>
            <a:p>
              <a:endParaRPr lang="en-US"/>
            </a:p>
          </p:txBody>
        </p:sp>
        <p:sp>
          <p:nvSpPr>
            <p:cNvPr id="151" name="Freeform 150"/>
            <p:cNvSpPr>
              <a:spLocks/>
            </p:cNvSpPr>
            <p:nvPr/>
          </p:nvSpPr>
          <p:spPr bwMode="auto">
            <a:xfrm>
              <a:off x="2324100" y="5165725"/>
              <a:ext cx="65088" cy="33338"/>
            </a:xfrm>
            <a:custGeom>
              <a:avLst/>
              <a:gdLst>
                <a:gd name="T0" fmla="*/ 2147483647 w 49"/>
                <a:gd name="T1" fmla="*/ 2147483647 h 25"/>
                <a:gd name="T2" fmla="*/ 0 w 49"/>
                <a:gd name="T3" fmla="*/ 2147483647 h 25"/>
                <a:gd name="T4" fmla="*/ 2147483647 w 49"/>
                <a:gd name="T5" fmla="*/ 0 h 25"/>
                <a:gd name="T6" fmla="*/ 2147483647 w 49"/>
                <a:gd name="T7" fmla="*/ 2147483647 h 25"/>
                <a:gd name="T8" fmla="*/ 2147483647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4" y="25"/>
                  </a:moveTo>
                  <a:lnTo>
                    <a:pt x="0" y="18"/>
                  </a:lnTo>
                  <a:lnTo>
                    <a:pt x="49" y="0"/>
                  </a:lnTo>
                  <a:lnTo>
                    <a:pt x="49" y="7"/>
                  </a:lnTo>
                  <a:lnTo>
                    <a:pt x="4" y="25"/>
                  </a:lnTo>
                  <a:close/>
                </a:path>
              </a:pathLst>
            </a:custGeom>
            <a:solidFill>
              <a:srgbClr val="000000"/>
            </a:solidFill>
            <a:ln w="9525">
              <a:noFill/>
              <a:round/>
              <a:headEnd/>
              <a:tailEnd/>
            </a:ln>
          </p:spPr>
          <p:txBody>
            <a:bodyPr/>
            <a:lstStyle/>
            <a:p>
              <a:endParaRPr lang="en-US"/>
            </a:p>
          </p:txBody>
        </p:sp>
        <p:sp>
          <p:nvSpPr>
            <p:cNvPr id="152" name="Rectangle 151"/>
            <p:cNvSpPr>
              <a:spLocks noChangeArrowheads="1"/>
            </p:cNvSpPr>
            <p:nvPr/>
          </p:nvSpPr>
          <p:spPr bwMode="auto">
            <a:xfrm>
              <a:off x="3462338" y="5105400"/>
              <a:ext cx="674687" cy="103188"/>
            </a:xfrm>
            <a:prstGeom prst="rect">
              <a:avLst/>
            </a:prstGeom>
            <a:solidFill>
              <a:srgbClr val="FFFFFF"/>
            </a:solidFill>
            <a:ln w="9525">
              <a:noFill/>
              <a:miter lim="800000"/>
              <a:headEnd/>
              <a:tailEnd/>
            </a:ln>
          </p:spPr>
          <p:txBody>
            <a:bodyPr/>
            <a:lstStyle/>
            <a:p>
              <a:endParaRPr lang="en-US"/>
            </a:p>
          </p:txBody>
        </p:sp>
        <p:sp>
          <p:nvSpPr>
            <p:cNvPr id="153" name="Rectangle 152"/>
            <p:cNvSpPr>
              <a:spLocks noChangeArrowheads="1"/>
            </p:cNvSpPr>
            <p:nvPr/>
          </p:nvSpPr>
          <p:spPr bwMode="auto">
            <a:xfrm>
              <a:off x="3465513" y="5110163"/>
              <a:ext cx="666750" cy="95250"/>
            </a:xfrm>
            <a:prstGeom prst="rect">
              <a:avLst/>
            </a:prstGeom>
            <a:noFill/>
            <a:ln w="11113">
              <a:solidFill>
                <a:srgbClr val="000000"/>
              </a:solidFill>
              <a:miter lim="800000"/>
              <a:headEnd/>
              <a:tailEnd/>
            </a:ln>
          </p:spPr>
          <p:txBody>
            <a:bodyPr/>
            <a:lstStyle/>
            <a:p>
              <a:endParaRPr lang="en-US"/>
            </a:p>
          </p:txBody>
        </p:sp>
        <p:sp>
          <p:nvSpPr>
            <p:cNvPr id="154" name="Freeform 153"/>
            <p:cNvSpPr>
              <a:spLocks/>
            </p:cNvSpPr>
            <p:nvPr/>
          </p:nvSpPr>
          <p:spPr bwMode="auto">
            <a:xfrm>
              <a:off x="3462338" y="5146675"/>
              <a:ext cx="65087" cy="28575"/>
            </a:xfrm>
            <a:custGeom>
              <a:avLst/>
              <a:gdLst>
                <a:gd name="T0" fmla="*/ 0 w 49"/>
                <a:gd name="T1" fmla="*/ 2147483647 h 21"/>
                <a:gd name="T2" fmla="*/ 2147483647 w 49"/>
                <a:gd name="T3" fmla="*/ 0 h 21"/>
                <a:gd name="T4" fmla="*/ 2147483647 w 49"/>
                <a:gd name="T5" fmla="*/ 2147483647 h 21"/>
                <a:gd name="T6" fmla="*/ 2147483647 w 49"/>
                <a:gd name="T7" fmla="*/ 2147483647 h 21"/>
                <a:gd name="T8" fmla="*/ 0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0" y="7"/>
                  </a:moveTo>
                  <a:lnTo>
                    <a:pt x="4" y="0"/>
                  </a:lnTo>
                  <a:lnTo>
                    <a:pt x="49" y="14"/>
                  </a:lnTo>
                  <a:lnTo>
                    <a:pt x="49" y="21"/>
                  </a:lnTo>
                  <a:lnTo>
                    <a:pt x="0" y="7"/>
                  </a:lnTo>
                  <a:close/>
                </a:path>
              </a:pathLst>
            </a:custGeom>
            <a:solidFill>
              <a:srgbClr val="000000"/>
            </a:solidFill>
            <a:ln w="9525">
              <a:noFill/>
              <a:round/>
              <a:headEnd/>
              <a:tailEnd/>
            </a:ln>
          </p:spPr>
          <p:txBody>
            <a:bodyPr/>
            <a:lstStyle/>
            <a:p>
              <a:endParaRPr lang="en-US"/>
            </a:p>
          </p:txBody>
        </p:sp>
        <p:sp>
          <p:nvSpPr>
            <p:cNvPr id="155" name="Freeform 154"/>
            <p:cNvSpPr>
              <a:spLocks/>
            </p:cNvSpPr>
            <p:nvPr/>
          </p:nvSpPr>
          <p:spPr bwMode="auto">
            <a:xfrm>
              <a:off x="3462338" y="5165725"/>
              <a:ext cx="65087" cy="33338"/>
            </a:xfrm>
            <a:custGeom>
              <a:avLst/>
              <a:gdLst>
                <a:gd name="T0" fmla="*/ 2147483647 w 49"/>
                <a:gd name="T1" fmla="*/ 2147483647 h 25"/>
                <a:gd name="T2" fmla="*/ 0 w 49"/>
                <a:gd name="T3" fmla="*/ 2147483647 h 25"/>
                <a:gd name="T4" fmla="*/ 2147483647 w 49"/>
                <a:gd name="T5" fmla="*/ 0 h 25"/>
                <a:gd name="T6" fmla="*/ 2147483647 w 49"/>
                <a:gd name="T7" fmla="*/ 2147483647 h 25"/>
                <a:gd name="T8" fmla="*/ 2147483647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4" y="25"/>
                  </a:moveTo>
                  <a:lnTo>
                    <a:pt x="0" y="18"/>
                  </a:lnTo>
                  <a:lnTo>
                    <a:pt x="49" y="0"/>
                  </a:lnTo>
                  <a:lnTo>
                    <a:pt x="49" y="7"/>
                  </a:lnTo>
                  <a:lnTo>
                    <a:pt x="4" y="25"/>
                  </a:lnTo>
                  <a:close/>
                </a:path>
              </a:pathLst>
            </a:custGeom>
            <a:solidFill>
              <a:srgbClr val="000000"/>
            </a:solidFill>
            <a:ln w="9525">
              <a:noFill/>
              <a:round/>
              <a:headEnd/>
              <a:tailEnd/>
            </a:ln>
          </p:spPr>
          <p:txBody>
            <a:bodyPr/>
            <a:lstStyle/>
            <a:p>
              <a:endParaRPr lang="en-US"/>
            </a:p>
          </p:txBody>
        </p:sp>
        <p:sp>
          <p:nvSpPr>
            <p:cNvPr id="163" name="Rectangle 162"/>
            <p:cNvSpPr>
              <a:spLocks noChangeArrowheads="1"/>
            </p:cNvSpPr>
            <p:nvPr/>
          </p:nvSpPr>
          <p:spPr bwMode="auto">
            <a:xfrm>
              <a:off x="3752850" y="5122863"/>
              <a:ext cx="112713"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Y</a:t>
              </a:r>
              <a:r>
                <a:rPr lang="en-US" sz="600" b="0" baseline="30000">
                  <a:solidFill>
                    <a:srgbClr val="000000"/>
                  </a:solidFill>
                </a:rPr>
                <a:t>WB</a:t>
              </a:r>
              <a:endParaRPr lang="en-US" b="0" baseline="30000"/>
            </a:p>
          </p:txBody>
        </p:sp>
        <p:sp>
          <p:nvSpPr>
            <p:cNvPr id="164" name="Rectangle 163"/>
            <p:cNvSpPr>
              <a:spLocks noChangeArrowheads="1"/>
            </p:cNvSpPr>
            <p:nvPr/>
          </p:nvSpPr>
          <p:spPr bwMode="auto">
            <a:xfrm>
              <a:off x="2600325" y="5110163"/>
              <a:ext cx="130175"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IR</a:t>
              </a:r>
              <a:r>
                <a:rPr lang="en-US" sz="600" b="0" baseline="30000">
                  <a:solidFill>
                    <a:srgbClr val="000000"/>
                  </a:solidFill>
                </a:rPr>
                <a:t>WB</a:t>
              </a:r>
              <a:endParaRPr lang="en-US" b="0" baseline="30000"/>
            </a:p>
          </p:txBody>
        </p:sp>
        <p:sp>
          <p:nvSpPr>
            <p:cNvPr id="165" name="Rectangle 164"/>
            <p:cNvSpPr>
              <a:spLocks noChangeArrowheads="1"/>
            </p:cNvSpPr>
            <p:nvPr/>
          </p:nvSpPr>
          <p:spPr bwMode="auto">
            <a:xfrm>
              <a:off x="1314450" y="5110163"/>
              <a:ext cx="152400"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PC</a:t>
              </a:r>
              <a:r>
                <a:rPr lang="en-US" sz="600" b="0" baseline="30000">
                  <a:solidFill>
                    <a:srgbClr val="000000"/>
                  </a:solidFill>
                </a:rPr>
                <a:t>WB</a:t>
              </a:r>
              <a:endParaRPr lang="en-US" b="0" baseline="30000"/>
            </a:p>
          </p:txBody>
        </p:sp>
      </p:grpSp>
      <p:grpSp>
        <p:nvGrpSpPr>
          <p:cNvPr id="235" name="Group 166"/>
          <p:cNvGrpSpPr/>
          <p:nvPr/>
        </p:nvGrpSpPr>
        <p:grpSpPr>
          <a:xfrm>
            <a:off x="192087" y="4038600"/>
            <a:ext cx="4532313" cy="107950"/>
            <a:chOff x="952500" y="4132263"/>
            <a:chExt cx="4532313" cy="107950"/>
          </a:xfrm>
        </p:grpSpPr>
        <p:sp>
          <p:nvSpPr>
            <p:cNvPr id="168" name="Rectangle 167"/>
            <p:cNvSpPr>
              <a:spLocks noChangeArrowheads="1"/>
            </p:cNvSpPr>
            <p:nvPr/>
          </p:nvSpPr>
          <p:spPr bwMode="auto">
            <a:xfrm>
              <a:off x="952500" y="4170363"/>
              <a:ext cx="4532313" cy="36512"/>
            </a:xfrm>
            <a:prstGeom prst="rect">
              <a:avLst/>
            </a:prstGeom>
            <a:solidFill>
              <a:srgbClr val="BBBBBB"/>
            </a:solidFill>
            <a:ln w="9525">
              <a:noFill/>
              <a:miter lim="800000"/>
              <a:headEnd/>
              <a:tailEnd/>
            </a:ln>
          </p:spPr>
          <p:txBody>
            <a:bodyPr/>
            <a:lstStyle/>
            <a:p>
              <a:endParaRPr lang="en-US"/>
            </a:p>
          </p:txBody>
        </p:sp>
        <p:sp>
          <p:nvSpPr>
            <p:cNvPr id="169" name="Rectangle 168"/>
            <p:cNvSpPr>
              <a:spLocks noChangeArrowheads="1"/>
            </p:cNvSpPr>
            <p:nvPr/>
          </p:nvSpPr>
          <p:spPr bwMode="auto">
            <a:xfrm>
              <a:off x="1060450" y="4132263"/>
              <a:ext cx="674688" cy="107950"/>
            </a:xfrm>
            <a:prstGeom prst="rect">
              <a:avLst/>
            </a:prstGeom>
            <a:solidFill>
              <a:srgbClr val="FFFFFF"/>
            </a:solidFill>
            <a:ln w="9525">
              <a:noFill/>
              <a:miter lim="800000"/>
              <a:headEnd/>
              <a:tailEnd/>
            </a:ln>
          </p:spPr>
          <p:txBody>
            <a:bodyPr/>
            <a:lstStyle/>
            <a:p>
              <a:endParaRPr lang="en-US"/>
            </a:p>
          </p:txBody>
        </p:sp>
        <p:sp>
          <p:nvSpPr>
            <p:cNvPr id="170" name="Rectangle 169"/>
            <p:cNvSpPr>
              <a:spLocks noChangeArrowheads="1"/>
            </p:cNvSpPr>
            <p:nvPr/>
          </p:nvSpPr>
          <p:spPr bwMode="auto">
            <a:xfrm>
              <a:off x="1063625" y="4137025"/>
              <a:ext cx="666750" cy="98425"/>
            </a:xfrm>
            <a:prstGeom prst="rect">
              <a:avLst/>
            </a:prstGeom>
            <a:noFill/>
            <a:ln w="11113">
              <a:solidFill>
                <a:srgbClr val="000000"/>
              </a:solidFill>
              <a:miter lim="800000"/>
              <a:headEnd/>
              <a:tailEnd/>
            </a:ln>
          </p:spPr>
          <p:txBody>
            <a:bodyPr/>
            <a:lstStyle/>
            <a:p>
              <a:endParaRPr lang="en-US"/>
            </a:p>
          </p:txBody>
        </p:sp>
        <p:sp>
          <p:nvSpPr>
            <p:cNvPr id="171" name="Freeform 170"/>
            <p:cNvSpPr>
              <a:spLocks/>
            </p:cNvSpPr>
            <p:nvPr/>
          </p:nvSpPr>
          <p:spPr bwMode="auto">
            <a:xfrm>
              <a:off x="1060450" y="4173538"/>
              <a:ext cx="65088"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4"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172" name="Freeform 171"/>
            <p:cNvSpPr>
              <a:spLocks/>
            </p:cNvSpPr>
            <p:nvPr/>
          </p:nvSpPr>
          <p:spPr bwMode="auto">
            <a:xfrm>
              <a:off x="1060450" y="4197350"/>
              <a:ext cx="65088"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4" y="21"/>
                  </a:moveTo>
                  <a:lnTo>
                    <a:pt x="0" y="14"/>
                  </a:lnTo>
                  <a:lnTo>
                    <a:pt x="49" y="0"/>
                  </a:lnTo>
                  <a:lnTo>
                    <a:pt x="49" y="7"/>
                  </a:lnTo>
                  <a:lnTo>
                    <a:pt x="4" y="21"/>
                  </a:lnTo>
                  <a:close/>
                </a:path>
              </a:pathLst>
            </a:custGeom>
            <a:solidFill>
              <a:srgbClr val="000000"/>
            </a:solidFill>
            <a:ln w="9525">
              <a:noFill/>
              <a:round/>
              <a:headEnd/>
              <a:tailEnd/>
            </a:ln>
          </p:spPr>
          <p:txBody>
            <a:bodyPr/>
            <a:lstStyle/>
            <a:p>
              <a:endParaRPr lang="en-US"/>
            </a:p>
          </p:txBody>
        </p:sp>
        <p:sp>
          <p:nvSpPr>
            <p:cNvPr id="173" name="Rectangle 172"/>
            <p:cNvSpPr>
              <a:spLocks noChangeArrowheads="1"/>
            </p:cNvSpPr>
            <p:nvPr/>
          </p:nvSpPr>
          <p:spPr bwMode="auto">
            <a:xfrm>
              <a:off x="2324100" y="4132263"/>
              <a:ext cx="674688" cy="107950"/>
            </a:xfrm>
            <a:prstGeom prst="rect">
              <a:avLst/>
            </a:prstGeom>
            <a:solidFill>
              <a:srgbClr val="FFFFFF"/>
            </a:solidFill>
            <a:ln w="9525">
              <a:noFill/>
              <a:miter lim="800000"/>
              <a:headEnd/>
              <a:tailEnd/>
            </a:ln>
          </p:spPr>
          <p:txBody>
            <a:bodyPr/>
            <a:lstStyle/>
            <a:p>
              <a:endParaRPr lang="en-US"/>
            </a:p>
          </p:txBody>
        </p:sp>
        <p:sp>
          <p:nvSpPr>
            <p:cNvPr id="174" name="Rectangle 173"/>
            <p:cNvSpPr>
              <a:spLocks noChangeArrowheads="1"/>
            </p:cNvSpPr>
            <p:nvPr/>
          </p:nvSpPr>
          <p:spPr bwMode="auto">
            <a:xfrm>
              <a:off x="2327275" y="4137025"/>
              <a:ext cx="666750" cy="98425"/>
            </a:xfrm>
            <a:prstGeom prst="rect">
              <a:avLst/>
            </a:prstGeom>
            <a:noFill/>
            <a:ln w="11113">
              <a:solidFill>
                <a:srgbClr val="000000"/>
              </a:solidFill>
              <a:miter lim="800000"/>
              <a:headEnd/>
              <a:tailEnd/>
            </a:ln>
          </p:spPr>
          <p:txBody>
            <a:bodyPr/>
            <a:lstStyle/>
            <a:p>
              <a:endParaRPr lang="en-US"/>
            </a:p>
          </p:txBody>
        </p:sp>
        <p:sp>
          <p:nvSpPr>
            <p:cNvPr id="175" name="Freeform 174"/>
            <p:cNvSpPr>
              <a:spLocks/>
            </p:cNvSpPr>
            <p:nvPr/>
          </p:nvSpPr>
          <p:spPr bwMode="auto">
            <a:xfrm>
              <a:off x="2324100" y="4173538"/>
              <a:ext cx="65088"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4"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176" name="Freeform 175"/>
            <p:cNvSpPr>
              <a:spLocks/>
            </p:cNvSpPr>
            <p:nvPr/>
          </p:nvSpPr>
          <p:spPr bwMode="auto">
            <a:xfrm>
              <a:off x="2324100" y="4197350"/>
              <a:ext cx="65088"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4" y="21"/>
                  </a:moveTo>
                  <a:lnTo>
                    <a:pt x="0" y="14"/>
                  </a:lnTo>
                  <a:lnTo>
                    <a:pt x="49" y="0"/>
                  </a:lnTo>
                  <a:lnTo>
                    <a:pt x="49" y="7"/>
                  </a:lnTo>
                  <a:lnTo>
                    <a:pt x="4" y="21"/>
                  </a:lnTo>
                  <a:close/>
                </a:path>
              </a:pathLst>
            </a:custGeom>
            <a:solidFill>
              <a:srgbClr val="000000"/>
            </a:solidFill>
            <a:ln w="9525">
              <a:noFill/>
              <a:round/>
              <a:headEnd/>
              <a:tailEnd/>
            </a:ln>
          </p:spPr>
          <p:txBody>
            <a:bodyPr/>
            <a:lstStyle/>
            <a:p>
              <a:endParaRPr lang="en-US"/>
            </a:p>
          </p:txBody>
        </p:sp>
        <p:sp>
          <p:nvSpPr>
            <p:cNvPr id="177" name="Rectangle 176"/>
            <p:cNvSpPr>
              <a:spLocks noChangeArrowheads="1"/>
            </p:cNvSpPr>
            <p:nvPr/>
          </p:nvSpPr>
          <p:spPr bwMode="auto">
            <a:xfrm>
              <a:off x="3462338" y="4132263"/>
              <a:ext cx="674687" cy="107950"/>
            </a:xfrm>
            <a:prstGeom prst="rect">
              <a:avLst/>
            </a:prstGeom>
            <a:solidFill>
              <a:srgbClr val="FFFFFF"/>
            </a:solidFill>
            <a:ln w="9525">
              <a:noFill/>
              <a:miter lim="800000"/>
              <a:headEnd/>
              <a:tailEnd/>
            </a:ln>
          </p:spPr>
          <p:txBody>
            <a:bodyPr/>
            <a:lstStyle/>
            <a:p>
              <a:endParaRPr lang="en-US"/>
            </a:p>
          </p:txBody>
        </p:sp>
        <p:sp>
          <p:nvSpPr>
            <p:cNvPr id="178" name="Rectangle 177"/>
            <p:cNvSpPr>
              <a:spLocks noChangeArrowheads="1"/>
            </p:cNvSpPr>
            <p:nvPr/>
          </p:nvSpPr>
          <p:spPr bwMode="auto">
            <a:xfrm>
              <a:off x="3465513" y="4137025"/>
              <a:ext cx="666750" cy="98425"/>
            </a:xfrm>
            <a:prstGeom prst="rect">
              <a:avLst/>
            </a:prstGeom>
            <a:noFill/>
            <a:ln w="11113">
              <a:solidFill>
                <a:srgbClr val="000000"/>
              </a:solidFill>
              <a:miter lim="800000"/>
              <a:headEnd/>
              <a:tailEnd/>
            </a:ln>
          </p:spPr>
          <p:txBody>
            <a:bodyPr/>
            <a:lstStyle/>
            <a:p>
              <a:endParaRPr lang="en-US"/>
            </a:p>
          </p:txBody>
        </p:sp>
        <p:sp>
          <p:nvSpPr>
            <p:cNvPr id="179" name="Freeform 178"/>
            <p:cNvSpPr>
              <a:spLocks/>
            </p:cNvSpPr>
            <p:nvPr/>
          </p:nvSpPr>
          <p:spPr bwMode="auto">
            <a:xfrm>
              <a:off x="3462338" y="4173538"/>
              <a:ext cx="65087"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4"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180" name="Freeform 179"/>
            <p:cNvSpPr>
              <a:spLocks/>
            </p:cNvSpPr>
            <p:nvPr/>
          </p:nvSpPr>
          <p:spPr bwMode="auto">
            <a:xfrm>
              <a:off x="3462338" y="4197350"/>
              <a:ext cx="65087"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4" y="21"/>
                  </a:moveTo>
                  <a:lnTo>
                    <a:pt x="0" y="14"/>
                  </a:lnTo>
                  <a:lnTo>
                    <a:pt x="49" y="0"/>
                  </a:lnTo>
                  <a:lnTo>
                    <a:pt x="49" y="7"/>
                  </a:lnTo>
                  <a:lnTo>
                    <a:pt x="4" y="21"/>
                  </a:lnTo>
                  <a:close/>
                </a:path>
              </a:pathLst>
            </a:custGeom>
            <a:solidFill>
              <a:srgbClr val="000000"/>
            </a:solidFill>
            <a:ln w="9525">
              <a:noFill/>
              <a:round/>
              <a:headEnd/>
              <a:tailEnd/>
            </a:ln>
          </p:spPr>
          <p:txBody>
            <a:bodyPr/>
            <a:lstStyle/>
            <a:p>
              <a:endParaRPr lang="en-US"/>
            </a:p>
          </p:txBody>
        </p:sp>
        <p:sp>
          <p:nvSpPr>
            <p:cNvPr id="181" name="Rectangle 180"/>
            <p:cNvSpPr>
              <a:spLocks noChangeArrowheads="1"/>
            </p:cNvSpPr>
            <p:nvPr/>
          </p:nvSpPr>
          <p:spPr bwMode="auto">
            <a:xfrm>
              <a:off x="3724275" y="4141788"/>
              <a:ext cx="149225"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Y</a:t>
              </a:r>
              <a:r>
                <a:rPr lang="en-US" sz="600" b="0" baseline="30000">
                  <a:solidFill>
                    <a:srgbClr val="000000"/>
                  </a:solidFill>
                </a:rPr>
                <a:t>MEM</a:t>
              </a:r>
              <a:endParaRPr lang="en-US" b="0" baseline="30000"/>
            </a:p>
          </p:txBody>
        </p:sp>
        <p:sp>
          <p:nvSpPr>
            <p:cNvPr id="185" name="Rectangle 184"/>
            <p:cNvSpPr>
              <a:spLocks noChangeArrowheads="1"/>
            </p:cNvSpPr>
            <p:nvPr/>
          </p:nvSpPr>
          <p:spPr bwMode="auto">
            <a:xfrm>
              <a:off x="4598988" y="4132263"/>
              <a:ext cx="674687" cy="107950"/>
            </a:xfrm>
            <a:prstGeom prst="rect">
              <a:avLst/>
            </a:prstGeom>
            <a:solidFill>
              <a:srgbClr val="FFFFFF"/>
            </a:solidFill>
            <a:ln w="9525">
              <a:noFill/>
              <a:miter lim="800000"/>
              <a:headEnd/>
              <a:tailEnd/>
            </a:ln>
          </p:spPr>
          <p:txBody>
            <a:bodyPr/>
            <a:lstStyle/>
            <a:p>
              <a:endParaRPr lang="en-US"/>
            </a:p>
          </p:txBody>
        </p:sp>
        <p:sp>
          <p:nvSpPr>
            <p:cNvPr id="186" name="Rectangle 185"/>
            <p:cNvSpPr>
              <a:spLocks noChangeArrowheads="1"/>
            </p:cNvSpPr>
            <p:nvPr/>
          </p:nvSpPr>
          <p:spPr bwMode="auto">
            <a:xfrm>
              <a:off x="4603750" y="4137025"/>
              <a:ext cx="666750" cy="98425"/>
            </a:xfrm>
            <a:prstGeom prst="rect">
              <a:avLst/>
            </a:prstGeom>
            <a:noFill/>
            <a:ln w="11113">
              <a:solidFill>
                <a:srgbClr val="000000"/>
              </a:solidFill>
              <a:miter lim="800000"/>
              <a:headEnd/>
              <a:tailEnd/>
            </a:ln>
          </p:spPr>
          <p:txBody>
            <a:bodyPr/>
            <a:lstStyle/>
            <a:p>
              <a:endParaRPr lang="en-US"/>
            </a:p>
          </p:txBody>
        </p:sp>
        <p:sp>
          <p:nvSpPr>
            <p:cNvPr id="187" name="Freeform 186"/>
            <p:cNvSpPr>
              <a:spLocks/>
            </p:cNvSpPr>
            <p:nvPr/>
          </p:nvSpPr>
          <p:spPr bwMode="auto">
            <a:xfrm>
              <a:off x="4598988" y="4173538"/>
              <a:ext cx="66675"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4"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188" name="Freeform 187"/>
            <p:cNvSpPr>
              <a:spLocks/>
            </p:cNvSpPr>
            <p:nvPr/>
          </p:nvSpPr>
          <p:spPr bwMode="auto">
            <a:xfrm>
              <a:off x="4598988" y="4197350"/>
              <a:ext cx="66675"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4" y="21"/>
                  </a:moveTo>
                  <a:lnTo>
                    <a:pt x="0" y="14"/>
                  </a:lnTo>
                  <a:lnTo>
                    <a:pt x="49" y="0"/>
                  </a:lnTo>
                  <a:lnTo>
                    <a:pt x="49" y="7"/>
                  </a:lnTo>
                  <a:lnTo>
                    <a:pt x="4" y="21"/>
                  </a:lnTo>
                  <a:close/>
                </a:path>
              </a:pathLst>
            </a:custGeom>
            <a:solidFill>
              <a:srgbClr val="000000"/>
            </a:solidFill>
            <a:ln w="9525">
              <a:noFill/>
              <a:round/>
              <a:headEnd/>
              <a:tailEnd/>
            </a:ln>
          </p:spPr>
          <p:txBody>
            <a:bodyPr/>
            <a:lstStyle/>
            <a:p>
              <a:endParaRPr lang="en-US"/>
            </a:p>
          </p:txBody>
        </p:sp>
        <p:sp>
          <p:nvSpPr>
            <p:cNvPr id="197" name="Rectangle 196"/>
            <p:cNvSpPr>
              <a:spLocks noChangeArrowheads="1"/>
            </p:cNvSpPr>
            <p:nvPr/>
          </p:nvSpPr>
          <p:spPr bwMode="auto">
            <a:xfrm>
              <a:off x="4867275" y="4138613"/>
              <a:ext cx="152400"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D</a:t>
              </a:r>
              <a:r>
                <a:rPr lang="en-US" sz="600" b="0" baseline="30000">
                  <a:solidFill>
                    <a:srgbClr val="000000"/>
                  </a:solidFill>
                </a:rPr>
                <a:t>MEM</a:t>
              </a:r>
              <a:endParaRPr lang="en-US" b="0" baseline="30000"/>
            </a:p>
          </p:txBody>
        </p:sp>
        <p:sp>
          <p:nvSpPr>
            <p:cNvPr id="198" name="Rectangle 197"/>
            <p:cNvSpPr>
              <a:spLocks noChangeArrowheads="1"/>
            </p:cNvSpPr>
            <p:nvPr/>
          </p:nvSpPr>
          <p:spPr bwMode="auto">
            <a:xfrm>
              <a:off x="2586038" y="4143375"/>
              <a:ext cx="165100"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IR</a:t>
              </a:r>
              <a:r>
                <a:rPr lang="en-US" sz="600" b="0" baseline="30000">
                  <a:solidFill>
                    <a:srgbClr val="000000"/>
                  </a:solidFill>
                </a:rPr>
                <a:t>MEM</a:t>
              </a:r>
              <a:endParaRPr lang="en-US" b="0" baseline="30000"/>
            </a:p>
          </p:txBody>
        </p:sp>
        <p:sp>
          <p:nvSpPr>
            <p:cNvPr id="199" name="Rectangle 198"/>
            <p:cNvSpPr>
              <a:spLocks noChangeArrowheads="1"/>
            </p:cNvSpPr>
            <p:nvPr/>
          </p:nvSpPr>
          <p:spPr bwMode="auto">
            <a:xfrm>
              <a:off x="1295400" y="4143375"/>
              <a:ext cx="188913" cy="92075"/>
            </a:xfrm>
            <a:prstGeom prst="rect">
              <a:avLst/>
            </a:prstGeom>
            <a:noFill/>
            <a:ln w="9525">
              <a:noFill/>
              <a:miter lim="800000"/>
              <a:headEnd/>
              <a:tailEnd/>
            </a:ln>
          </p:spPr>
          <p:txBody>
            <a:bodyPr wrap="none" lIns="0" tIns="0" rIns="0" bIns="0">
              <a:spAutoFit/>
            </a:bodyPr>
            <a:lstStyle/>
            <a:p>
              <a:pPr eaLnBrk="0" hangingPunct="0"/>
              <a:r>
                <a:rPr lang="en-US" sz="600" b="0" dirty="0">
                  <a:solidFill>
                    <a:srgbClr val="000000"/>
                  </a:solidFill>
                </a:rPr>
                <a:t>PC</a:t>
              </a:r>
              <a:r>
                <a:rPr lang="en-US" sz="600" b="0" baseline="30000" dirty="0">
                  <a:solidFill>
                    <a:srgbClr val="000000"/>
                  </a:solidFill>
                </a:rPr>
                <a:t>MEM</a:t>
              </a:r>
              <a:endParaRPr lang="en-US" b="0" baseline="30000" dirty="0"/>
            </a:p>
          </p:txBody>
        </p:sp>
      </p:grpSp>
      <p:grpSp>
        <p:nvGrpSpPr>
          <p:cNvPr id="236" name="Group 199"/>
          <p:cNvGrpSpPr/>
          <p:nvPr/>
        </p:nvGrpSpPr>
        <p:grpSpPr>
          <a:xfrm>
            <a:off x="192087" y="3276600"/>
            <a:ext cx="4532313" cy="107950"/>
            <a:chOff x="952500" y="3116263"/>
            <a:chExt cx="4532313" cy="107950"/>
          </a:xfrm>
        </p:grpSpPr>
        <p:sp>
          <p:nvSpPr>
            <p:cNvPr id="201" name="Rectangle 200"/>
            <p:cNvSpPr>
              <a:spLocks noChangeArrowheads="1"/>
            </p:cNvSpPr>
            <p:nvPr/>
          </p:nvSpPr>
          <p:spPr bwMode="auto">
            <a:xfrm>
              <a:off x="952500" y="3154363"/>
              <a:ext cx="4532313" cy="36512"/>
            </a:xfrm>
            <a:prstGeom prst="rect">
              <a:avLst/>
            </a:prstGeom>
            <a:solidFill>
              <a:srgbClr val="BBBBBB"/>
            </a:solidFill>
            <a:ln w="9525">
              <a:noFill/>
              <a:miter lim="800000"/>
              <a:headEnd/>
              <a:tailEnd/>
            </a:ln>
          </p:spPr>
          <p:txBody>
            <a:bodyPr/>
            <a:lstStyle/>
            <a:p>
              <a:endParaRPr lang="en-US"/>
            </a:p>
          </p:txBody>
        </p:sp>
        <p:sp>
          <p:nvSpPr>
            <p:cNvPr id="210" name="Rectangle 209"/>
            <p:cNvSpPr>
              <a:spLocks noChangeArrowheads="1"/>
            </p:cNvSpPr>
            <p:nvPr/>
          </p:nvSpPr>
          <p:spPr bwMode="auto">
            <a:xfrm>
              <a:off x="1060450" y="3116263"/>
              <a:ext cx="674688" cy="107950"/>
            </a:xfrm>
            <a:prstGeom prst="rect">
              <a:avLst/>
            </a:prstGeom>
            <a:solidFill>
              <a:srgbClr val="FFFFFF"/>
            </a:solidFill>
            <a:ln w="9525">
              <a:noFill/>
              <a:miter lim="800000"/>
              <a:headEnd/>
              <a:tailEnd/>
            </a:ln>
          </p:spPr>
          <p:txBody>
            <a:bodyPr/>
            <a:lstStyle/>
            <a:p>
              <a:endParaRPr lang="en-US"/>
            </a:p>
          </p:txBody>
        </p:sp>
        <p:sp>
          <p:nvSpPr>
            <p:cNvPr id="211" name="Rectangle 210"/>
            <p:cNvSpPr>
              <a:spLocks noChangeArrowheads="1"/>
            </p:cNvSpPr>
            <p:nvPr/>
          </p:nvSpPr>
          <p:spPr bwMode="auto">
            <a:xfrm>
              <a:off x="1063625" y="3121025"/>
              <a:ext cx="666750" cy="98425"/>
            </a:xfrm>
            <a:prstGeom prst="rect">
              <a:avLst/>
            </a:prstGeom>
            <a:noFill/>
            <a:ln w="11113">
              <a:solidFill>
                <a:srgbClr val="000000"/>
              </a:solidFill>
              <a:miter lim="800000"/>
              <a:headEnd/>
              <a:tailEnd/>
            </a:ln>
          </p:spPr>
          <p:txBody>
            <a:bodyPr/>
            <a:lstStyle/>
            <a:p>
              <a:endParaRPr lang="en-US"/>
            </a:p>
          </p:txBody>
        </p:sp>
        <p:sp>
          <p:nvSpPr>
            <p:cNvPr id="212" name="Freeform 211"/>
            <p:cNvSpPr>
              <a:spLocks/>
            </p:cNvSpPr>
            <p:nvPr/>
          </p:nvSpPr>
          <p:spPr bwMode="auto">
            <a:xfrm>
              <a:off x="1060450" y="3157538"/>
              <a:ext cx="65088"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4"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213" name="Freeform 212"/>
            <p:cNvSpPr>
              <a:spLocks/>
            </p:cNvSpPr>
            <p:nvPr/>
          </p:nvSpPr>
          <p:spPr bwMode="auto">
            <a:xfrm>
              <a:off x="1060450" y="3181350"/>
              <a:ext cx="65088"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4" y="21"/>
                  </a:moveTo>
                  <a:lnTo>
                    <a:pt x="0" y="14"/>
                  </a:lnTo>
                  <a:lnTo>
                    <a:pt x="49" y="0"/>
                  </a:lnTo>
                  <a:lnTo>
                    <a:pt x="49" y="7"/>
                  </a:lnTo>
                  <a:lnTo>
                    <a:pt x="4" y="21"/>
                  </a:lnTo>
                  <a:close/>
                </a:path>
              </a:pathLst>
            </a:custGeom>
            <a:solidFill>
              <a:srgbClr val="000000"/>
            </a:solidFill>
            <a:ln w="9525">
              <a:noFill/>
              <a:round/>
              <a:headEnd/>
              <a:tailEnd/>
            </a:ln>
          </p:spPr>
          <p:txBody>
            <a:bodyPr/>
            <a:lstStyle/>
            <a:p>
              <a:endParaRPr lang="en-US"/>
            </a:p>
          </p:txBody>
        </p:sp>
        <p:sp>
          <p:nvSpPr>
            <p:cNvPr id="214" name="Rectangle 213"/>
            <p:cNvSpPr>
              <a:spLocks noChangeArrowheads="1"/>
            </p:cNvSpPr>
            <p:nvPr/>
          </p:nvSpPr>
          <p:spPr bwMode="auto">
            <a:xfrm>
              <a:off x="2324100" y="3116263"/>
              <a:ext cx="674688" cy="107950"/>
            </a:xfrm>
            <a:prstGeom prst="rect">
              <a:avLst/>
            </a:prstGeom>
            <a:solidFill>
              <a:srgbClr val="FFFFFF"/>
            </a:solidFill>
            <a:ln w="9525">
              <a:noFill/>
              <a:miter lim="800000"/>
              <a:headEnd/>
              <a:tailEnd/>
            </a:ln>
          </p:spPr>
          <p:txBody>
            <a:bodyPr/>
            <a:lstStyle/>
            <a:p>
              <a:endParaRPr lang="en-US"/>
            </a:p>
          </p:txBody>
        </p:sp>
        <p:sp>
          <p:nvSpPr>
            <p:cNvPr id="215" name="Rectangle 214"/>
            <p:cNvSpPr>
              <a:spLocks noChangeArrowheads="1"/>
            </p:cNvSpPr>
            <p:nvPr/>
          </p:nvSpPr>
          <p:spPr bwMode="auto">
            <a:xfrm>
              <a:off x="2327275" y="3121025"/>
              <a:ext cx="666750" cy="98425"/>
            </a:xfrm>
            <a:prstGeom prst="rect">
              <a:avLst/>
            </a:prstGeom>
            <a:noFill/>
            <a:ln w="11113">
              <a:solidFill>
                <a:srgbClr val="000000"/>
              </a:solidFill>
              <a:miter lim="800000"/>
              <a:headEnd/>
              <a:tailEnd/>
            </a:ln>
          </p:spPr>
          <p:txBody>
            <a:bodyPr/>
            <a:lstStyle/>
            <a:p>
              <a:endParaRPr lang="en-US"/>
            </a:p>
          </p:txBody>
        </p:sp>
        <p:sp>
          <p:nvSpPr>
            <p:cNvPr id="216" name="Freeform 215"/>
            <p:cNvSpPr>
              <a:spLocks/>
            </p:cNvSpPr>
            <p:nvPr/>
          </p:nvSpPr>
          <p:spPr bwMode="auto">
            <a:xfrm>
              <a:off x="2324100" y="3157538"/>
              <a:ext cx="65088"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4"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217" name="Freeform 216"/>
            <p:cNvSpPr>
              <a:spLocks/>
            </p:cNvSpPr>
            <p:nvPr/>
          </p:nvSpPr>
          <p:spPr bwMode="auto">
            <a:xfrm>
              <a:off x="2324100" y="3181350"/>
              <a:ext cx="65088"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4" y="21"/>
                  </a:moveTo>
                  <a:lnTo>
                    <a:pt x="0" y="14"/>
                  </a:lnTo>
                  <a:lnTo>
                    <a:pt x="49" y="0"/>
                  </a:lnTo>
                  <a:lnTo>
                    <a:pt x="49" y="7"/>
                  </a:lnTo>
                  <a:lnTo>
                    <a:pt x="4" y="21"/>
                  </a:lnTo>
                  <a:close/>
                </a:path>
              </a:pathLst>
            </a:custGeom>
            <a:solidFill>
              <a:srgbClr val="000000"/>
            </a:solidFill>
            <a:ln w="9525">
              <a:noFill/>
              <a:round/>
              <a:headEnd/>
              <a:tailEnd/>
            </a:ln>
          </p:spPr>
          <p:txBody>
            <a:bodyPr/>
            <a:lstStyle/>
            <a:p>
              <a:endParaRPr lang="en-US"/>
            </a:p>
          </p:txBody>
        </p:sp>
        <p:sp>
          <p:nvSpPr>
            <p:cNvPr id="218" name="Rectangle 217"/>
            <p:cNvSpPr>
              <a:spLocks noChangeArrowheads="1"/>
            </p:cNvSpPr>
            <p:nvPr/>
          </p:nvSpPr>
          <p:spPr bwMode="auto">
            <a:xfrm>
              <a:off x="3841750" y="3116263"/>
              <a:ext cx="673100" cy="107950"/>
            </a:xfrm>
            <a:prstGeom prst="rect">
              <a:avLst/>
            </a:prstGeom>
            <a:solidFill>
              <a:srgbClr val="FFFFFF"/>
            </a:solidFill>
            <a:ln w="9525">
              <a:noFill/>
              <a:miter lim="800000"/>
              <a:headEnd/>
              <a:tailEnd/>
            </a:ln>
          </p:spPr>
          <p:txBody>
            <a:bodyPr/>
            <a:lstStyle/>
            <a:p>
              <a:endParaRPr lang="en-US"/>
            </a:p>
          </p:txBody>
        </p:sp>
        <p:sp>
          <p:nvSpPr>
            <p:cNvPr id="219" name="Rectangle 218"/>
            <p:cNvSpPr>
              <a:spLocks noChangeArrowheads="1"/>
            </p:cNvSpPr>
            <p:nvPr/>
          </p:nvSpPr>
          <p:spPr bwMode="auto">
            <a:xfrm>
              <a:off x="3846513" y="3121025"/>
              <a:ext cx="665162" cy="98425"/>
            </a:xfrm>
            <a:prstGeom prst="rect">
              <a:avLst/>
            </a:prstGeom>
            <a:noFill/>
            <a:ln w="11113">
              <a:solidFill>
                <a:srgbClr val="000000"/>
              </a:solidFill>
              <a:miter lim="800000"/>
              <a:headEnd/>
              <a:tailEnd/>
            </a:ln>
          </p:spPr>
          <p:txBody>
            <a:bodyPr/>
            <a:lstStyle/>
            <a:p>
              <a:endParaRPr lang="en-US"/>
            </a:p>
          </p:txBody>
        </p:sp>
        <p:sp>
          <p:nvSpPr>
            <p:cNvPr id="220" name="Freeform 219"/>
            <p:cNvSpPr>
              <a:spLocks/>
            </p:cNvSpPr>
            <p:nvPr/>
          </p:nvSpPr>
          <p:spPr bwMode="auto">
            <a:xfrm>
              <a:off x="3841750" y="3157538"/>
              <a:ext cx="65088"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3"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221" name="Freeform 220"/>
            <p:cNvSpPr>
              <a:spLocks/>
            </p:cNvSpPr>
            <p:nvPr/>
          </p:nvSpPr>
          <p:spPr bwMode="auto">
            <a:xfrm>
              <a:off x="3841750" y="3181350"/>
              <a:ext cx="65088"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3" y="21"/>
                  </a:moveTo>
                  <a:lnTo>
                    <a:pt x="0" y="14"/>
                  </a:lnTo>
                  <a:lnTo>
                    <a:pt x="49" y="0"/>
                  </a:lnTo>
                  <a:lnTo>
                    <a:pt x="49" y="7"/>
                  </a:lnTo>
                  <a:lnTo>
                    <a:pt x="3" y="21"/>
                  </a:lnTo>
                  <a:close/>
                </a:path>
              </a:pathLst>
            </a:custGeom>
            <a:solidFill>
              <a:srgbClr val="000000"/>
            </a:solidFill>
            <a:ln w="9525">
              <a:noFill/>
              <a:round/>
              <a:headEnd/>
              <a:tailEnd/>
            </a:ln>
          </p:spPr>
          <p:txBody>
            <a:bodyPr/>
            <a:lstStyle/>
            <a:p>
              <a:endParaRPr lang="en-US"/>
            </a:p>
          </p:txBody>
        </p:sp>
        <p:sp>
          <p:nvSpPr>
            <p:cNvPr id="222" name="Rectangle 221"/>
            <p:cNvSpPr>
              <a:spLocks noChangeArrowheads="1"/>
            </p:cNvSpPr>
            <p:nvPr/>
          </p:nvSpPr>
          <p:spPr bwMode="auto">
            <a:xfrm>
              <a:off x="4598988" y="3116263"/>
              <a:ext cx="674687" cy="107950"/>
            </a:xfrm>
            <a:prstGeom prst="rect">
              <a:avLst/>
            </a:prstGeom>
            <a:solidFill>
              <a:srgbClr val="FFFFFF"/>
            </a:solidFill>
            <a:ln w="9525">
              <a:noFill/>
              <a:miter lim="800000"/>
              <a:headEnd/>
              <a:tailEnd/>
            </a:ln>
          </p:spPr>
          <p:txBody>
            <a:bodyPr/>
            <a:lstStyle/>
            <a:p>
              <a:endParaRPr lang="en-US"/>
            </a:p>
          </p:txBody>
        </p:sp>
        <p:sp>
          <p:nvSpPr>
            <p:cNvPr id="223" name="Rectangle 222"/>
            <p:cNvSpPr>
              <a:spLocks noChangeArrowheads="1"/>
            </p:cNvSpPr>
            <p:nvPr/>
          </p:nvSpPr>
          <p:spPr bwMode="auto">
            <a:xfrm>
              <a:off x="4603750" y="3121025"/>
              <a:ext cx="666750" cy="98425"/>
            </a:xfrm>
            <a:prstGeom prst="rect">
              <a:avLst/>
            </a:prstGeom>
            <a:noFill/>
            <a:ln w="11113">
              <a:solidFill>
                <a:srgbClr val="000000"/>
              </a:solidFill>
              <a:miter lim="800000"/>
              <a:headEnd/>
              <a:tailEnd/>
            </a:ln>
          </p:spPr>
          <p:txBody>
            <a:bodyPr/>
            <a:lstStyle/>
            <a:p>
              <a:endParaRPr lang="en-US"/>
            </a:p>
          </p:txBody>
        </p:sp>
        <p:sp>
          <p:nvSpPr>
            <p:cNvPr id="224" name="Freeform 223"/>
            <p:cNvSpPr>
              <a:spLocks/>
            </p:cNvSpPr>
            <p:nvPr/>
          </p:nvSpPr>
          <p:spPr bwMode="auto">
            <a:xfrm>
              <a:off x="4598988" y="3157538"/>
              <a:ext cx="66675"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4"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225" name="Freeform 224"/>
            <p:cNvSpPr>
              <a:spLocks/>
            </p:cNvSpPr>
            <p:nvPr/>
          </p:nvSpPr>
          <p:spPr bwMode="auto">
            <a:xfrm>
              <a:off x="4598988" y="3181350"/>
              <a:ext cx="66675"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4" y="21"/>
                  </a:moveTo>
                  <a:lnTo>
                    <a:pt x="0" y="14"/>
                  </a:lnTo>
                  <a:lnTo>
                    <a:pt x="49" y="0"/>
                  </a:lnTo>
                  <a:lnTo>
                    <a:pt x="49" y="7"/>
                  </a:lnTo>
                  <a:lnTo>
                    <a:pt x="4" y="21"/>
                  </a:lnTo>
                  <a:close/>
                </a:path>
              </a:pathLst>
            </a:custGeom>
            <a:solidFill>
              <a:srgbClr val="000000"/>
            </a:solidFill>
            <a:ln w="9525">
              <a:noFill/>
              <a:round/>
              <a:headEnd/>
              <a:tailEnd/>
            </a:ln>
          </p:spPr>
          <p:txBody>
            <a:bodyPr/>
            <a:lstStyle/>
            <a:p>
              <a:endParaRPr lang="en-US"/>
            </a:p>
          </p:txBody>
        </p:sp>
        <p:sp>
          <p:nvSpPr>
            <p:cNvPr id="226" name="Rectangle 225"/>
            <p:cNvSpPr>
              <a:spLocks noChangeArrowheads="1"/>
            </p:cNvSpPr>
            <p:nvPr/>
          </p:nvSpPr>
          <p:spPr bwMode="auto">
            <a:xfrm>
              <a:off x="4897438" y="3124200"/>
              <a:ext cx="130175"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D</a:t>
              </a:r>
              <a:r>
                <a:rPr lang="en-US" sz="600" b="0" baseline="30000">
                  <a:solidFill>
                    <a:srgbClr val="000000"/>
                  </a:solidFill>
                </a:rPr>
                <a:t>ALU</a:t>
              </a:r>
              <a:endParaRPr lang="en-US" b="0" baseline="30000"/>
            </a:p>
          </p:txBody>
        </p:sp>
        <p:sp>
          <p:nvSpPr>
            <p:cNvPr id="227" name="Rectangle 226"/>
            <p:cNvSpPr>
              <a:spLocks noChangeArrowheads="1"/>
            </p:cNvSpPr>
            <p:nvPr/>
          </p:nvSpPr>
          <p:spPr bwMode="auto">
            <a:xfrm>
              <a:off x="3082925" y="3116263"/>
              <a:ext cx="674688" cy="107950"/>
            </a:xfrm>
            <a:prstGeom prst="rect">
              <a:avLst/>
            </a:prstGeom>
            <a:solidFill>
              <a:srgbClr val="FFFFFF"/>
            </a:solidFill>
            <a:ln w="9525">
              <a:noFill/>
              <a:miter lim="800000"/>
              <a:headEnd/>
              <a:tailEnd/>
            </a:ln>
          </p:spPr>
          <p:txBody>
            <a:bodyPr/>
            <a:lstStyle/>
            <a:p>
              <a:endParaRPr lang="en-US"/>
            </a:p>
          </p:txBody>
        </p:sp>
        <p:sp>
          <p:nvSpPr>
            <p:cNvPr id="228" name="Rectangle 227"/>
            <p:cNvSpPr>
              <a:spLocks noChangeArrowheads="1"/>
            </p:cNvSpPr>
            <p:nvPr/>
          </p:nvSpPr>
          <p:spPr bwMode="auto">
            <a:xfrm>
              <a:off x="3087688" y="3121025"/>
              <a:ext cx="665162" cy="98425"/>
            </a:xfrm>
            <a:prstGeom prst="rect">
              <a:avLst/>
            </a:prstGeom>
            <a:noFill/>
            <a:ln w="11113">
              <a:solidFill>
                <a:srgbClr val="000000"/>
              </a:solidFill>
              <a:miter lim="800000"/>
              <a:headEnd/>
              <a:tailEnd/>
            </a:ln>
          </p:spPr>
          <p:txBody>
            <a:bodyPr/>
            <a:lstStyle/>
            <a:p>
              <a:endParaRPr lang="en-US"/>
            </a:p>
          </p:txBody>
        </p:sp>
        <p:sp>
          <p:nvSpPr>
            <p:cNvPr id="229" name="Freeform 228"/>
            <p:cNvSpPr>
              <a:spLocks/>
            </p:cNvSpPr>
            <p:nvPr/>
          </p:nvSpPr>
          <p:spPr bwMode="auto">
            <a:xfrm>
              <a:off x="3082925" y="3157538"/>
              <a:ext cx="65088"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4"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230" name="Freeform 229"/>
            <p:cNvSpPr>
              <a:spLocks/>
            </p:cNvSpPr>
            <p:nvPr/>
          </p:nvSpPr>
          <p:spPr bwMode="auto">
            <a:xfrm>
              <a:off x="3082925" y="3181350"/>
              <a:ext cx="65088"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4" y="21"/>
                  </a:moveTo>
                  <a:lnTo>
                    <a:pt x="0" y="14"/>
                  </a:lnTo>
                  <a:lnTo>
                    <a:pt x="49" y="0"/>
                  </a:lnTo>
                  <a:lnTo>
                    <a:pt x="49" y="7"/>
                  </a:lnTo>
                  <a:lnTo>
                    <a:pt x="4" y="21"/>
                  </a:lnTo>
                  <a:close/>
                </a:path>
              </a:pathLst>
            </a:custGeom>
            <a:solidFill>
              <a:srgbClr val="000000"/>
            </a:solidFill>
            <a:ln w="9525">
              <a:noFill/>
              <a:round/>
              <a:headEnd/>
              <a:tailEnd/>
            </a:ln>
          </p:spPr>
          <p:txBody>
            <a:bodyPr/>
            <a:lstStyle/>
            <a:p>
              <a:endParaRPr lang="en-US"/>
            </a:p>
          </p:txBody>
        </p:sp>
        <p:sp>
          <p:nvSpPr>
            <p:cNvPr id="231" name="Rectangle 230"/>
            <p:cNvSpPr>
              <a:spLocks noChangeArrowheads="1"/>
            </p:cNvSpPr>
            <p:nvPr/>
          </p:nvSpPr>
          <p:spPr bwMode="auto">
            <a:xfrm>
              <a:off x="4151313" y="3124200"/>
              <a:ext cx="46037"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B</a:t>
              </a:r>
              <a:endParaRPr lang="en-US" b="0"/>
            </a:p>
          </p:txBody>
        </p:sp>
        <p:sp>
          <p:nvSpPr>
            <p:cNvPr id="232" name="Rectangle 231"/>
            <p:cNvSpPr>
              <a:spLocks noChangeArrowheads="1"/>
            </p:cNvSpPr>
            <p:nvPr/>
          </p:nvSpPr>
          <p:spPr bwMode="auto">
            <a:xfrm>
              <a:off x="2590800" y="3124200"/>
              <a:ext cx="144463"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IR</a:t>
              </a:r>
              <a:r>
                <a:rPr lang="en-US" sz="600" b="0" baseline="30000">
                  <a:solidFill>
                    <a:srgbClr val="000000"/>
                  </a:solidFill>
                </a:rPr>
                <a:t>ALU</a:t>
              </a:r>
              <a:endParaRPr lang="en-US" b="0" baseline="30000"/>
            </a:p>
          </p:txBody>
        </p:sp>
        <p:sp>
          <p:nvSpPr>
            <p:cNvPr id="233" name="Rectangle 232"/>
            <p:cNvSpPr>
              <a:spLocks noChangeArrowheads="1"/>
            </p:cNvSpPr>
            <p:nvPr/>
          </p:nvSpPr>
          <p:spPr bwMode="auto">
            <a:xfrm>
              <a:off x="3402013" y="3119438"/>
              <a:ext cx="47625"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A</a:t>
              </a:r>
              <a:endParaRPr lang="en-US" b="0"/>
            </a:p>
          </p:txBody>
        </p:sp>
        <p:sp>
          <p:nvSpPr>
            <p:cNvPr id="234" name="Rectangle 233"/>
            <p:cNvSpPr>
              <a:spLocks noChangeArrowheads="1"/>
            </p:cNvSpPr>
            <p:nvPr/>
          </p:nvSpPr>
          <p:spPr bwMode="auto">
            <a:xfrm>
              <a:off x="1328738" y="3124200"/>
              <a:ext cx="166687"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PC</a:t>
              </a:r>
              <a:r>
                <a:rPr lang="en-US" sz="600" b="0" baseline="30000">
                  <a:solidFill>
                    <a:srgbClr val="000000"/>
                  </a:solidFill>
                </a:rPr>
                <a:t>ALU</a:t>
              </a:r>
              <a:endParaRPr lang="en-US" b="0" baseline="30000"/>
            </a:p>
          </p:txBody>
        </p:sp>
      </p:grpSp>
      <p:grpSp>
        <p:nvGrpSpPr>
          <p:cNvPr id="237" name="Group 236"/>
          <p:cNvGrpSpPr/>
          <p:nvPr/>
        </p:nvGrpSpPr>
        <p:grpSpPr>
          <a:xfrm>
            <a:off x="152400" y="1979612"/>
            <a:ext cx="4532313" cy="153988"/>
            <a:chOff x="952500" y="1682750"/>
            <a:chExt cx="4532313" cy="153988"/>
          </a:xfrm>
        </p:grpSpPr>
        <p:sp>
          <p:nvSpPr>
            <p:cNvPr id="238" name="Rectangle 237"/>
            <p:cNvSpPr>
              <a:spLocks noChangeArrowheads="1"/>
            </p:cNvSpPr>
            <p:nvPr/>
          </p:nvSpPr>
          <p:spPr bwMode="auto">
            <a:xfrm>
              <a:off x="952500" y="1725613"/>
              <a:ext cx="4532313" cy="36512"/>
            </a:xfrm>
            <a:prstGeom prst="rect">
              <a:avLst/>
            </a:prstGeom>
            <a:solidFill>
              <a:srgbClr val="BBBBBB"/>
            </a:solidFill>
            <a:ln w="9525">
              <a:noFill/>
              <a:miter lim="800000"/>
              <a:headEnd/>
              <a:tailEnd/>
            </a:ln>
          </p:spPr>
          <p:txBody>
            <a:bodyPr/>
            <a:lstStyle/>
            <a:p>
              <a:endParaRPr lang="en-US"/>
            </a:p>
          </p:txBody>
        </p:sp>
        <p:sp>
          <p:nvSpPr>
            <p:cNvPr id="243" name="Rectangle 242"/>
            <p:cNvSpPr>
              <a:spLocks noChangeArrowheads="1"/>
            </p:cNvSpPr>
            <p:nvPr/>
          </p:nvSpPr>
          <p:spPr bwMode="auto">
            <a:xfrm>
              <a:off x="1066800" y="1684338"/>
              <a:ext cx="674688" cy="101600"/>
            </a:xfrm>
            <a:prstGeom prst="rect">
              <a:avLst/>
            </a:prstGeom>
            <a:solidFill>
              <a:srgbClr val="FFFFFF"/>
            </a:solidFill>
            <a:ln w="9525">
              <a:noFill/>
              <a:miter lim="800000"/>
              <a:headEnd/>
              <a:tailEnd/>
            </a:ln>
          </p:spPr>
          <p:txBody>
            <a:bodyPr/>
            <a:lstStyle/>
            <a:p>
              <a:endParaRPr lang="en-US"/>
            </a:p>
          </p:txBody>
        </p:sp>
        <p:sp>
          <p:nvSpPr>
            <p:cNvPr id="244" name="Rectangle 243"/>
            <p:cNvSpPr>
              <a:spLocks noChangeArrowheads="1"/>
            </p:cNvSpPr>
            <p:nvPr/>
          </p:nvSpPr>
          <p:spPr bwMode="auto">
            <a:xfrm>
              <a:off x="1063625" y="1687513"/>
              <a:ext cx="666750" cy="93662"/>
            </a:xfrm>
            <a:prstGeom prst="rect">
              <a:avLst/>
            </a:prstGeom>
            <a:noFill/>
            <a:ln w="11113">
              <a:solidFill>
                <a:srgbClr val="000000"/>
              </a:solidFill>
              <a:miter lim="800000"/>
              <a:headEnd/>
              <a:tailEnd/>
            </a:ln>
          </p:spPr>
          <p:txBody>
            <a:bodyPr/>
            <a:lstStyle/>
            <a:p>
              <a:endParaRPr lang="en-US"/>
            </a:p>
          </p:txBody>
        </p:sp>
        <p:sp>
          <p:nvSpPr>
            <p:cNvPr id="245" name="Freeform 244"/>
            <p:cNvSpPr>
              <a:spLocks/>
            </p:cNvSpPr>
            <p:nvPr/>
          </p:nvSpPr>
          <p:spPr bwMode="auto">
            <a:xfrm>
              <a:off x="1060450" y="1725613"/>
              <a:ext cx="65088" cy="28575"/>
            </a:xfrm>
            <a:custGeom>
              <a:avLst/>
              <a:gdLst>
                <a:gd name="T0" fmla="*/ 0 w 49"/>
                <a:gd name="T1" fmla="*/ 2147483647 h 21"/>
                <a:gd name="T2" fmla="*/ 2147483647 w 49"/>
                <a:gd name="T3" fmla="*/ 0 h 21"/>
                <a:gd name="T4" fmla="*/ 2147483647 w 49"/>
                <a:gd name="T5" fmla="*/ 2147483647 h 21"/>
                <a:gd name="T6" fmla="*/ 2147483647 w 49"/>
                <a:gd name="T7" fmla="*/ 2147483647 h 21"/>
                <a:gd name="T8" fmla="*/ 0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0" y="7"/>
                  </a:moveTo>
                  <a:lnTo>
                    <a:pt x="4" y="0"/>
                  </a:lnTo>
                  <a:lnTo>
                    <a:pt x="49" y="14"/>
                  </a:lnTo>
                  <a:lnTo>
                    <a:pt x="49" y="21"/>
                  </a:lnTo>
                  <a:lnTo>
                    <a:pt x="0" y="7"/>
                  </a:lnTo>
                  <a:close/>
                </a:path>
              </a:pathLst>
            </a:custGeom>
            <a:solidFill>
              <a:srgbClr val="000000"/>
            </a:solidFill>
            <a:ln w="9525">
              <a:noFill/>
              <a:round/>
              <a:headEnd/>
              <a:tailEnd/>
            </a:ln>
          </p:spPr>
          <p:txBody>
            <a:bodyPr/>
            <a:lstStyle/>
            <a:p>
              <a:endParaRPr lang="en-US"/>
            </a:p>
          </p:txBody>
        </p:sp>
        <p:sp>
          <p:nvSpPr>
            <p:cNvPr id="246" name="Freeform 245"/>
            <p:cNvSpPr>
              <a:spLocks/>
            </p:cNvSpPr>
            <p:nvPr/>
          </p:nvSpPr>
          <p:spPr bwMode="auto">
            <a:xfrm>
              <a:off x="1060450" y="1744663"/>
              <a:ext cx="65088" cy="33337"/>
            </a:xfrm>
            <a:custGeom>
              <a:avLst/>
              <a:gdLst>
                <a:gd name="T0" fmla="*/ 2147483647 w 49"/>
                <a:gd name="T1" fmla="*/ 2147483647 h 25"/>
                <a:gd name="T2" fmla="*/ 0 w 49"/>
                <a:gd name="T3" fmla="*/ 2147483647 h 25"/>
                <a:gd name="T4" fmla="*/ 2147483647 w 49"/>
                <a:gd name="T5" fmla="*/ 0 h 25"/>
                <a:gd name="T6" fmla="*/ 2147483647 w 49"/>
                <a:gd name="T7" fmla="*/ 2147483647 h 25"/>
                <a:gd name="T8" fmla="*/ 2147483647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4" y="25"/>
                  </a:moveTo>
                  <a:lnTo>
                    <a:pt x="0" y="18"/>
                  </a:lnTo>
                  <a:lnTo>
                    <a:pt x="49" y="0"/>
                  </a:lnTo>
                  <a:lnTo>
                    <a:pt x="49" y="7"/>
                  </a:lnTo>
                  <a:lnTo>
                    <a:pt x="4" y="25"/>
                  </a:lnTo>
                  <a:close/>
                </a:path>
              </a:pathLst>
            </a:custGeom>
            <a:solidFill>
              <a:srgbClr val="000000"/>
            </a:solidFill>
            <a:ln w="9525">
              <a:noFill/>
              <a:round/>
              <a:headEnd/>
              <a:tailEnd/>
            </a:ln>
          </p:spPr>
          <p:txBody>
            <a:bodyPr/>
            <a:lstStyle/>
            <a:p>
              <a:endParaRPr lang="en-US"/>
            </a:p>
          </p:txBody>
        </p:sp>
        <p:sp>
          <p:nvSpPr>
            <p:cNvPr id="247" name="Rectangle 246"/>
            <p:cNvSpPr>
              <a:spLocks noChangeArrowheads="1"/>
            </p:cNvSpPr>
            <p:nvPr/>
          </p:nvSpPr>
          <p:spPr bwMode="auto">
            <a:xfrm>
              <a:off x="2324100" y="1684338"/>
              <a:ext cx="674688" cy="101600"/>
            </a:xfrm>
            <a:prstGeom prst="rect">
              <a:avLst/>
            </a:prstGeom>
            <a:solidFill>
              <a:srgbClr val="FFFFFF"/>
            </a:solidFill>
            <a:ln w="9525">
              <a:noFill/>
              <a:miter lim="800000"/>
              <a:headEnd/>
              <a:tailEnd/>
            </a:ln>
          </p:spPr>
          <p:txBody>
            <a:bodyPr/>
            <a:lstStyle/>
            <a:p>
              <a:endParaRPr lang="en-US"/>
            </a:p>
          </p:txBody>
        </p:sp>
        <p:sp>
          <p:nvSpPr>
            <p:cNvPr id="248" name="Rectangle 247"/>
            <p:cNvSpPr>
              <a:spLocks noChangeArrowheads="1"/>
            </p:cNvSpPr>
            <p:nvPr/>
          </p:nvSpPr>
          <p:spPr bwMode="auto">
            <a:xfrm>
              <a:off x="2327275" y="1687513"/>
              <a:ext cx="666750" cy="93662"/>
            </a:xfrm>
            <a:prstGeom prst="rect">
              <a:avLst/>
            </a:prstGeom>
            <a:noFill/>
            <a:ln w="11113">
              <a:solidFill>
                <a:srgbClr val="000000"/>
              </a:solidFill>
              <a:miter lim="800000"/>
              <a:headEnd/>
              <a:tailEnd/>
            </a:ln>
          </p:spPr>
          <p:txBody>
            <a:bodyPr/>
            <a:lstStyle/>
            <a:p>
              <a:endParaRPr lang="en-US"/>
            </a:p>
          </p:txBody>
        </p:sp>
        <p:sp>
          <p:nvSpPr>
            <p:cNvPr id="249" name="Freeform 248"/>
            <p:cNvSpPr>
              <a:spLocks/>
            </p:cNvSpPr>
            <p:nvPr/>
          </p:nvSpPr>
          <p:spPr bwMode="auto">
            <a:xfrm>
              <a:off x="2324100" y="1725613"/>
              <a:ext cx="65088" cy="28575"/>
            </a:xfrm>
            <a:custGeom>
              <a:avLst/>
              <a:gdLst>
                <a:gd name="T0" fmla="*/ 0 w 49"/>
                <a:gd name="T1" fmla="*/ 2147483647 h 21"/>
                <a:gd name="T2" fmla="*/ 2147483647 w 49"/>
                <a:gd name="T3" fmla="*/ 0 h 21"/>
                <a:gd name="T4" fmla="*/ 2147483647 w 49"/>
                <a:gd name="T5" fmla="*/ 2147483647 h 21"/>
                <a:gd name="T6" fmla="*/ 2147483647 w 49"/>
                <a:gd name="T7" fmla="*/ 2147483647 h 21"/>
                <a:gd name="T8" fmla="*/ 0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0" y="7"/>
                  </a:moveTo>
                  <a:lnTo>
                    <a:pt x="4" y="0"/>
                  </a:lnTo>
                  <a:lnTo>
                    <a:pt x="49" y="14"/>
                  </a:lnTo>
                  <a:lnTo>
                    <a:pt x="49" y="21"/>
                  </a:lnTo>
                  <a:lnTo>
                    <a:pt x="0" y="7"/>
                  </a:lnTo>
                  <a:close/>
                </a:path>
              </a:pathLst>
            </a:custGeom>
            <a:solidFill>
              <a:srgbClr val="000000"/>
            </a:solidFill>
            <a:ln w="9525">
              <a:noFill/>
              <a:round/>
              <a:headEnd/>
              <a:tailEnd/>
            </a:ln>
          </p:spPr>
          <p:txBody>
            <a:bodyPr/>
            <a:lstStyle/>
            <a:p>
              <a:endParaRPr lang="en-US"/>
            </a:p>
          </p:txBody>
        </p:sp>
        <p:sp>
          <p:nvSpPr>
            <p:cNvPr id="250" name="Freeform 249"/>
            <p:cNvSpPr>
              <a:spLocks/>
            </p:cNvSpPr>
            <p:nvPr/>
          </p:nvSpPr>
          <p:spPr bwMode="auto">
            <a:xfrm>
              <a:off x="2324100" y="1744663"/>
              <a:ext cx="65088" cy="33337"/>
            </a:xfrm>
            <a:custGeom>
              <a:avLst/>
              <a:gdLst>
                <a:gd name="T0" fmla="*/ 2147483647 w 49"/>
                <a:gd name="T1" fmla="*/ 2147483647 h 25"/>
                <a:gd name="T2" fmla="*/ 0 w 49"/>
                <a:gd name="T3" fmla="*/ 2147483647 h 25"/>
                <a:gd name="T4" fmla="*/ 2147483647 w 49"/>
                <a:gd name="T5" fmla="*/ 0 h 25"/>
                <a:gd name="T6" fmla="*/ 2147483647 w 49"/>
                <a:gd name="T7" fmla="*/ 2147483647 h 25"/>
                <a:gd name="T8" fmla="*/ 2147483647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4" y="25"/>
                  </a:moveTo>
                  <a:lnTo>
                    <a:pt x="0" y="18"/>
                  </a:lnTo>
                  <a:lnTo>
                    <a:pt x="49" y="0"/>
                  </a:lnTo>
                  <a:lnTo>
                    <a:pt x="49" y="7"/>
                  </a:lnTo>
                  <a:lnTo>
                    <a:pt x="4" y="25"/>
                  </a:lnTo>
                  <a:close/>
                </a:path>
              </a:pathLst>
            </a:custGeom>
            <a:solidFill>
              <a:srgbClr val="000000"/>
            </a:solidFill>
            <a:ln w="9525">
              <a:noFill/>
              <a:round/>
              <a:headEnd/>
              <a:tailEnd/>
            </a:ln>
          </p:spPr>
          <p:txBody>
            <a:bodyPr/>
            <a:lstStyle/>
            <a:p>
              <a:endParaRPr lang="en-US"/>
            </a:p>
          </p:txBody>
        </p:sp>
        <p:sp>
          <p:nvSpPr>
            <p:cNvPr id="251" name="Rectangle 250"/>
            <p:cNvSpPr>
              <a:spLocks noChangeArrowheads="1"/>
            </p:cNvSpPr>
            <p:nvPr/>
          </p:nvSpPr>
          <p:spPr bwMode="auto">
            <a:xfrm>
              <a:off x="2630488" y="1744663"/>
              <a:ext cx="14287"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 </a:t>
              </a:r>
              <a:endParaRPr lang="en-US" b="0"/>
            </a:p>
          </p:txBody>
        </p:sp>
        <p:sp>
          <p:nvSpPr>
            <p:cNvPr id="252" name="Rectangle 251"/>
            <p:cNvSpPr>
              <a:spLocks noChangeArrowheads="1"/>
            </p:cNvSpPr>
            <p:nvPr/>
          </p:nvSpPr>
          <p:spPr bwMode="auto">
            <a:xfrm>
              <a:off x="2638425" y="1744663"/>
              <a:ext cx="14288"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 </a:t>
              </a:r>
              <a:endParaRPr lang="en-US" b="0"/>
            </a:p>
          </p:txBody>
        </p:sp>
        <p:sp>
          <p:nvSpPr>
            <p:cNvPr id="253" name="Rectangle 252"/>
            <p:cNvSpPr>
              <a:spLocks noChangeArrowheads="1"/>
            </p:cNvSpPr>
            <p:nvPr/>
          </p:nvSpPr>
          <p:spPr bwMode="auto">
            <a:xfrm>
              <a:off x="2600325" y="1682750"/>
              <a:ext cx="114300"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IR</a:t>
              </a:r>
              <a:r>
                <a:rPr lang="en-US" sz="600" b="0" baseline="30000">
                  <a:solidFill>
                    <a:srgbClr val="000000"/>
                  </a:solidFill>
                </a:rPr>
                <a:t>RF</a:t>
              </a:r>
              <a:endParaRPr lang="en-US" b="0" baseline="30000"/>
            </a:p>
          </p:txBody>
        </p:sp>
        <p:sp>
          <p:nvSpPr>
            <p:cNvPr id="254" name="Rectangle 253"/>
            <p:cNvSpPr>
              <a:spLocks noChangeArrowheads="1"/>
            </p:cNvSpPr>
            <p:nvPr/>
          </p:nvSpPr>
          <p:spPr bwMode="auto">
            <a:xfrm>
              <a:off x="1328738" y="1685925"/>
              <a:ext cx="138112"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PC</a:t>
              </a:r>
              <a:r>
                <a:rPr lang="en-US" sz="600" b="0" baseline="30000">
                  <a:solidFill>
                    <a:srgbClr val="000000"/>
                  </a:solidFill>
                </a:rPr>
                <a:t>RF</a:t>
              </a:r>
              <a:endParaRPr lang="en-US" b="0" baseline="30000"/>
            </a:p>
          </p:txBody>
        </p:sp>
      </p:grpSp>
      <p:sp>
        <p:nvSpPr>
          <p:cNvPr id="240" name="TextBox 239"/>
          <p:cNvSpPr txBox="1"/>
          <p:nvPr/>
        </p:nvSpPr>
        <p:spPr>
          <a:xfrm>
            <a:off x="182022" y="1535668"/>
            <a:ext cx="351378" cy="369332"/>
          </a:xfrm>
          <a:prstGeom prst="rect">
            <a:avLst/>
          </a:prstGeom>
          <a:noFill/>
        </p:spPr>
        <p:txBody>
          <a:bodyPr wrap="none" rtlCol="0">
            <a:spAutoFit/>
          </a:bodyPr>
          <a:lstStyle/>
          <a:p>
            <a:r>
              <a:rPr lang="en-US" dirty="0">
                <a:solidFill>
                  <a:srgbClr val="FF0000"/>
                </a:solidFill>
                <a:latin typeface="+mn-lt"/>
              </a:rPr>
              <a:t>IF</a:t>
            </a:r>
          </a:p>
        </p:txBody>
      </p:sp>
      <p:sp>
        <p:nvSpPr>
          <p:cNvPr id="241" name="TextBox 240"/>
          <p:cNvSpPr txBox="1"/>
          <p:nvPr/>
        </p:nvSpPr>
        <p:spPr>
          <a:xfrm>
            <a:off x="152400" y="2514600"/>
            <a:ext cx="433132" cy="369332"/>
          </a:xfrm>
          <a:prstGeom prst="rect">
            <a:avLst/>
          </a:prstGeom>
          <a:noFill/>
        </p:spPr>
        <p:txBody>
          <a:bodyPr wrap="none" rtlCol="0">
            <a:spAutoFit/>
          </a:bodyPr>
          <a:lstStyle/>
          <a:p>
            <a:r>
              <a:rPr lang="en-US" dirty="0">
                <a:solidFill>
                  <a:srgbClr val="FF0000"/>
                </a:solidFill>
                <a:latin typeface="+mn-lt"/>
              </a:rPr>
              <a:t>RF</a:t>
            </a:r>
          </a:p>
        </p:txBody>
      </p:sp>
      <p:sp>
        <p:nvSpPr>
          <p:cNvPr id="242" name="TextBox 241"/>
          <p:cNvSpPr txBox="1"/>
          <p:nvPr/>
        </p:nvSpPr>
        <p:spPr>
          <a:xfrm>
            <a:off x="-6274" y="3486090"/>
            <a:ext cx="615874" cy="369332"/>
          </a:xfrm>
          <a:prstGeom prst="rect">
            <a:avLst/>
          </a:prstGeom>
          <a:noFill/>
        </p:spPr>
        <p:txBody>
          <a:bodyPr wrap="none" rtlCol="0">
            <a:spAutoFit/>
          </a:bodyPr>
          <a:lstStyle/>
          <a:p>
            <a:r>
              <a:rPr lang="en-US" dirty="0">
                <a:solidFill>
                  <a:srgbClr val="FF0000"/>
                </a:solidFill>
                <a:latin typeface="+mn-lt"/>
              </a:rPr>
              <a:t>ALU</a:t>
            </a:r>
          </a:p>
        </p:txBody>
      </p:sp>
      <p:sp>
        <p:nvSpPr>
          <p:cNvPr id="260" name="TextBox 259"/>
          <p:cNvSpPr txBox="1"/>
          <p:nvPr/>
        </p:nvSpPr>
        <p:spPr>
          <a:xfrm>
            <a:off x="-2095" y="4400490"/>
            <a:ext cx="659155" cy="369332"/>
          </a:xfrm>
          <a:prstGeom prst="rect">
            <a:avLst/>
          </a:prstGeom>
          <a:noFill/>
        </p:spPr>
        <p:txBody>
          <a:bodyPr wrap="none" rtlCol="0">
            <a:spAutoFit/>
          </a:bodyPr>
          <a:lstStyle/>
          <a:p>
            <a:r>
              <a:rPr lang="en-US" dirty="0">
                <a:solidFill>
                  <a:srgbClr val="FF0000"/>
                </a:solidFill>
                <a:latin typeface="+mn-lt"/>
              </a:rPr>
              <a:t>MEM</a:t>
            </a:r>
          </a:p>
        </p:txBody>
      </p:sp>
      <p:sp>
        <p:nvSpPr>
          <p:cNvPr id="261" name="TextBox 260"/>
          <p:cNvSpPr txBox="1"/>
          <p:nvPr/>
        </p:nvSpPr>
        <p:spPr>
          <a:xfrm>
            <a:off x="54640" y="5619690"/>
            <a:ext cx="554960" cy="369332"/>
          </a:xfrm>
          <a:prstGeom prst="rect">
            <a:avLst/>
          </a:prstGeom>
          <a:noFill/>
        </p:spPr>
        <p:txBody>
          <a:bodyPr wrap="none" rtlCol="0">
            <a:spAutoFit/>
          </a:bodyPr>
          <a:lstStyle/>
          <a:p>
            <a:r>
              <a:rPr lang="en-US" dirty="0">
                <a:solidFill>
                  <a:srgbClr val="FF0000"/>
                </a:solidFill>
                <a:latin typeface="+mn-lt"/>
              </a:rPr>
              <a:t>WB</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3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3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3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39">
                                            <p:txEl>
                                              <p:pRg st="7" end="7"/>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3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9" grpId="0" build="p" bldLvl="2"/>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Rectangle 165"/>
          <p:cNvSpPr>
            <a:spLocks noChangeArrowheads="1"/>
          </p:cNvSpPr>
          <p:nvPr/>
        </p:nvSpPr>
        <p:spPr bwMode="auto">
          <a:xfrm>
            <a:off x="198438" y="6266822"/>
            <a:ext cx="4525962" cy="36512"/>
          </a:xfrm>
          <a:prstGeom prst="rect">
            <a:avLst/>
          </a:prstGeom>
          <a:solidFill>
            <a:srgbClr val="BBBBBB"/>
          </a:solidFill>
          <a:ln w="9525">
            <a:noFill/>
            <a:miter lim="800000"/>
            <a:headEnd/>
            <a:tailEnd/>
          </a:ln>
        </p:spPr>
        <p:txBody>
          <a:bodyPr/>
          <a:lstStyle/>
          <a:p>
            <a:endParaRPr lang="en-US"/>
          </a:p>
        </p:txBody>
      </p:sp>
      <p:sp>
        <p:nvSpPr>
          <p:cNvPr id="2" name="Title 1"/>
          <p:cNvSpPr>
            <a:spLocks noGrp="1"/>
          </p:cNvSpPr>
          <p:nvPr>
            <p:ph type="title"/>
          </p:nvPr>
        </p:nvSpPr>
        <p:spPr/>
        <p:txBody>
          <a:bodyPr/>
          <a:lstStyle/>
          <a:p>
            <a:r>
              <a:rPr lang="en-US" dirty="0"/>
              <a:t>Pipelined Control</a:t>
            </a:r>
          </a:p>
        </p:txBody>
      </p:sp>
      <p:sp>
        <p:nvSpPr>
          <p:cNvPr id="239" name="Content Placeholder 238"/>
          <p:cNvSpPr>
            <a:spLocks noGrp="1"/>
          </p:cNvSpPr>
          <p:nvPr>
            <p:ph idx="1"/>
          </p:nvPr>
        </p:nvSpPr>
        <p:spPr>
          <a:xfrm>
            <a:off x="4876800" y="1066800"/>
            <a:ext cx="4038600" cy="5059363"/>
          </a:xfrm>
        </p:spPr>
        <p:txBody>
          <a:bodyPr/>
          <a:lstStyle/>
          <a:p>
            <a:r>
              <a:rPr lang="en-US" dirty="0"/>
              <a:t>Instruction contents propagated through the pipeline in Instruction Registers (IR</a:t>
            </a:r>
            <a:r>
              <a:rPr lang="en-US" baseline="30000" dirty="0"/>
              <a:t>RF</a:t>
            </a:r>
            <a:r>
              <a:rPr lang="en-US" dirty="0"/>
              <a:t>, IR</a:t>
            </a:r>
            <a:r>
              <a:rPr lang="en-US" baseline="30000" dirty="0"/>
              <a:t>ALU</a:t>
            </a:r>
            <a:r>
              <a:rPr lang="en-US" dirty="0"/>
              <a:t>, …)</a:t>
            </a:r>
          </a:p>
          <a:p>
            <a:pPr lvl="4"/>
            <a:endParaRPr lang="en-US" dirty="0"/>
          </a:p>
          <a:p>
            <a:r>
              <a:rPr lang="en-US" dirty="0"/>
              <a:t>Control signals for each stage generated from corresponding IR</a:t>
            </a:r>
          </a:p>
          <a:p>
            <a:pPr lvl="1"/>
            <a:r>
              <a:rPr lang="en-US" dirty="0"/>
              <a:t>e.g. ASEL uses IR</a:t>
            </a:r>
            <a:r>
              <a:rPr lang="en-US" baseline="30000" dirty="0"/>
              <a:t>RF </a:t>
            </a:r>
            <a:r>
              <a:rPr lang="en-US" dirty="0" err="1"/>
              <a:t>opcode</a:t>
            </a:r>
            <a:r>
              <a:rPr lang="en-US" dirty="0"/>
              <a:t>, WERF uses IR</a:t>
            </a:r>
            <a:r>
              <a:rPr lang="en-US" baseline="30000" dirty="0"/>
              <a:t>WB</a:t>
            </a:r>
            <a:r>
              <a:rPr lang="en-US" dirty="0"/>
              <a:t>, etc</a:t>
            </a:r>
          </a:p>
          <a:p>
            <a:r>
              <a:rPr lang="en-US" dirty="0"/>
              <a:t>Pipeline hazards will require new control signals </a:t>
            </a:r>
            <a:endParaRPr lang="en-US" baseline="30000" dirty="0"/>
          </a:p>
        </p:txBody>
      </p:sp>
      <p:grpSp>
        <p:nvGrpSpPr>
          <p:cNvPr id="3" name="Group 3"/>
          <p:cNvGrpSpPr/>
          <p:nvPr/>
        </p:nvGrpSpPr>
        <p:grpSpPr>
          <a:xfrm>
            <a:off x="219075" y="1066800"/>
            <a:ext cx="4424363" cy="5211802"/>
            <a:chOff x="447675" y="1066800"/>
            <a:chExt cx="4424363" cy="5211802"/>
          </a:xfrm>
        </p:grpSpPr>
        <p:sp>
          <p:nvSpPr>
            <p:cNvPr id="5" name="Rectangle 4"/>
            <p:cNvSpPr>
              <a:spLocks noChangeArrowheads="1"/>
            </p:cNvSpPr>
            <p:nvPr/>
          </p:nvSpPr>
          <p:spPr bwMode="auto">
            <a:xfrm>
              <a:off x="2343150" y="5949243"/>
              <a:ext cx="1011238" cy="299158"/>
            </a:xfrm>
            <a:prstGeom prst="rect">
              <a:avLst/>
            </a:prstGeom>
            <a:solidFill>
              <a:srgbClr val="FFFFFF"/>
            </a:solidFill>
            <a:ln w="9525">
              <a:noFill/>
              <a:miter lim="800000"/>
              <a:headEnd/>
              <a:tailEnd/>
            </a:ln>
          </p:spPr>
          <p:txBody>
            <a:bodyPr/>
            <a:lstStyle/>
            <a:p>
              <a:endParaRPr lang="en-US"/>
            </a:p>
          </p:txBody>
        </p:sp>
        <p:sp>
          <p:nvSpPr>
            <p:cNvPr id="6" name="Rectangle 5"/>
            <p:cNvSpPr>
              <a:spLocks noChangeArrowheads="1"/>
            </p:cNvSpPr>
            <p:nvPr/>
          </p:nvSpPr>
          <p:spPr bwMode="auto">
            <a:xfrm>
              <a:off x="2346325" y="5951870"/>
              <a:ext cx="1004888" cy="296530"/>
            </a:xfrm>
            <a:prstGeom prst="rect">
              <a:avLst/>
            </a:prstGeom>
            <a:noFill/>
            <a:ln w="11113">
              <a:solidFill>
                <a:srgbClr val="000000"/>
              </a:solidFill>
              <a:miter lim="800000"/>
              <a:headEnd/>
              <a:tailEnd/>
            </a:ln>
          </p:spPr>
          <p:txBody>
            <a:bodyPr/>
            <a:lstStyle/>
            <a:p>
              <a:endParaRPr lang="en-US"/>
            </a:p>
          </p:txBody>
        </p:sp>
        <p:sp>
          <p:nvSpPr>
            <p:cNvPr id="7" name="Freeform 6"/>
            <p:cNvSpPr>
              <a:spLocks/>
            </p:cNvSpPr>
            <p:nvPr/>
          </p:nvSpPr>
          <p:spPr bwMode="auto">
            <a:xfrm>
              <a:off x="3522663" y="2318619"/>
              <a:ext cx="336550" cy="69617"/>
            </a:xfrm>
            <a:custGeom>
              <a:avLst/>
              <a:gdLst>
                <a:gd name="T0" fmla="*/ 0 w 252"/>
                <a:gd name="T1" fmla="*/ 0 h 63"/>
                <a:gd name="T2" fmla="*/ 2147483647 w 252"/>
                <a:gd name="T3" fmla="*/ 0 h 63"/>
                <a:gd name="T4" fmla="*/ 2147483647 w 252"/>
                <a:gd name="T5" fmla="*/ 2147483647 h 63"/>
                <a:gd name="T6" fmla="*/ 2147483647 w 252"/>
                <a:gd name="T7" fmla="*/ 2147483647 h 63"/>
                <a:gd name="T8" fmla="*/ 0 w 252"/>
                <a:gd name="T9" fmla="*/ 0 h 63"/>
                <a:gd name="T10" fmla="*/ 0 60000 65536"/>
                <a:gd name="T11" fmla="*/ 0 60000 65536"/>
                <a:gd name="T12" fmla="*/ 0 60000 65536"/>
                <a:gd name="T13" fmla="*/ 0 60000 65536"/>
                <a:gd name="T14" fmla="*/ 0 60000 65536"/>
                <a:gd name="T15" fmla="*/ 0 w 252"/>
                <a:gd name="T16" fmla="*/ 0 h 63"/>
                <a:gd name="T17" fmla="*/ 252 w 252"/>
                <a:gd name="T18" fmla="*/ 63 h 63"/>
              </a:gdLst>
              <a:ahLst/>
              <a:cxnLst>
                <a:cxn ang="T10">
                  <a:pos x="T0" y="T1"/>
                </a:cxn>
                <a:cxn ang="T11">
                  <a:pos x="T2" y="T3"/>
                </a:cxn>
                <a:cxn ang="T12">
                  <a:pos x="T4" y="T5"/>
                </a:cxn>
                <a:cxn ang="T13">
                  <a:pos x="T6" y="T7"/>
                </a:cxn>
                <a:cxn ang="T14">
                  <a:pos x="T8" y="T9"/>
                </a:cxn>
              </a:cxnLst>
              <a:rect l="T15" t="T16" r="T17" b="T18"/>
              <a:pathLst>
                <a:path w="252" h="63">
                  <a:moveTo>
                    <a:pt x="0" y="0"/>
                  </a:moveTo>
                  <a:lnTo>
                    <a:pt x="252" y="0"/>
                  </a:lnTo>
                  <a:lnTo>
                    <a:pt x="221" y="63"/>
                  </a:lnTo>
                  <a:lnTo>
                    <a:pt x="32" y="63"/>
                  </a:lnTo>
                  <a:lnTo>
                    <a:pt x="0" y="0"/>
                  </a:lnTo>
                </a:path>
              </a:pathLst>
            </a:custGeom>
            <a:noFill/>
            <a:ln w="11113">
              <a:solidFill>
                <a:srgbClr val="000000"/>
              </a:solidFill>
              <a:round/>
              <a:headEnd/>
              <a:tailEnd/>
            </a:ln>
          </p:spPr>
          <p:txBody>
            <a:bodyPr/>
            <a:lstStyle/>
            <a:p>
              <a:endParaRPr lang="en-US"/>
            </a:p>
          </p:txBody>
        </p:sp>
        <p:sp>
          <p:nvSpPr>
            <p:cNvPr id="8" name="Rectangle 7"/>
            <p:cNvSpPr>
              <a:spLocks noChangeArrowheads="1"/>
            </p:cNvSpPr>
            <p:nvPr/>
          </p:nvSpPr>
          <p:spPr bwMode="auto">
            <a:xfrm>
              <a:off x="3986213" y="4411088"/>
              <a:ext cx="715962" cy="1057400"/>
            </a:xfrm>
            <a:prstGeom prst="rect">
              <a:avLst/>
            </a:prstGeom>
            <a:solidFill>
              <a:srgbClr val="FFFFFF"/>
            </a:solidFill>
            <a:ln w="9525">
              <a:noFill/>
              <a:miter lim="800000"/>
              <a:headEnd/>
              <a:tailEnd/>
            </a:ln>
          </p:spPr>
          <p:txBody>
            <a:bodyPr/>
            <a:lstStyle/>
            <a:p>
              <a:endParaRPr lang="en-US"/>
            </a:p>
          </p:txBody>
        </p:sp>
        <p:sp>
          <p:nvSpPr>
            <p:cNvPr id="9" name="Rectangle 8"/>
            <p:cNvSpPr>
              <a:spLocks noChangeArrowheads="1"/>
            </p:cNvSpPr>
            <p:nvPr/>
          </p:nvSpPr>
          <p:spPr bwMode="auto">
            <a:xfrm>
              <a:off x="3990975" y="4415029"/>
              <a:ext cx="708025" cy="1050832"/>
            </a:xfrm>
            <a:prstGeom prst="rect">
              <a:avLst/>
            </a:prstGeom>
            <a:noFill/>
            <a:ln w="11113">
              <a:solidFill>
                <a:srgbClr val="000000"/>
              </a:solidFill>
              <a:miter lim="800000"/>
              <a:headEnd/>
              <a:tailEnd/>
            </a:ln>
          </p:spPr>
          <p:txBody>
            <a:bodyPr/>
            <a:lstStyle/>
            <a:p>
              <a:endParaRPr lang="en-US"/>
            </a:p>
          </p:txBody>
        </p:sp>
        <p:sp>
          <p:nvSpPr>
            <p:cNvPr id="10" name="Freeform 9"/>
            <p:cNvSpPr>
              <a:spLocks/>
            </p:cNvSpPr>
            <p:nvPr/>
          </p:nvSpPr>
          <p:spPr bwMode="auto">
            <a:xfrm>
              <a:off x="2636838" y="3504745"/>
              <a:ext cx="1181100" cy="278470"/>
            </a:xfrm>
            <a:custGeom>
              <a:avLst/>
              <a:gdLst>
                <a:gd name="T0" fmla="*/ 0 w 882"/>
                <a:gd name="T1" fmla="*/ 0 h 251"/>
                <a:gd name="T2" fmla="*/ 2147483647 w 882"/>
                <a:gd name="T3" fmla="*/ 0 h 251"/>
                <a:gd name="T4" fmla="*/ 2147483647 w 882"/>
                <a:gd name="T5" fmla="*/ 2147483647 h 251"/>
                <a:gd name="T6" fmla="*/ 2147483647 w 882"/>
                <a:gd name="T7" fmla="*/ 0 h 251"/>
                <a:gd name="T8" fmla="*/ 2147483647 w 882"/>
                <a:gd name="T9" fmla="*/ 0 h 251"/>
                <a:gd name="T10" fmla="*/ 2147483647 w 882"/>
                <a:gd name="T11" fmla="*/ 2147483647 h 251"/>
                <a:gd name="T12" fmla="*/ 2147483647 w 882"/>
                <a:gd name="T13" fmla="*/ 2147483647 h 251"/>
                <a:gd name="T14" fmla="*/ 0 w 882"/>
                <a:gd name="T15" fmla="*/ 0 h 251"/>
                <a:gd name="T16" fmla="*/ 0 60000 65536"/>
                <a:gd name="T17" fmla="*/ 0 60000 65536"/>
                <a:gd name="T18" fmla="*/ 0 60000 65536"/>
                <a:gd name="T19" fmla="*/ 0 60000 65536"/>
                <a:gd name="T20" fmla="*/ 0 60000 65536"/>
                <a:gd name="T21" fmla="*/ 0 60000 65536"/>
                <a:gd name="T22" fmla="*/ 0 60000 65536"/>
                <a:gd name="T23" fmla="*/ 0 60000 65536"/>
                <a:gd name="T24" fmla="*/ 0 w 882"/>
                <a:gd name="T25" fmla="*/ 0 h 251"/>
                <a:gd name="T26" fmla="*/ 882 w 882"/>
                <a:gd name="T27" fmla="*/ 251 h 25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82" h="251">
                  <a:moveTo>
                    <a:pt x="0" y="0"/>
                  </a:moveTo>
                  <a:lnTo>
                    <a:pt x="385" y="0"/>
                  </a:lnTo>
                  <a:lnTo>
                    <a:pt x="441" y="62"/>
                  </a:lnTo>
                  <a:lnTo>
                    <a:pt x="497" y="0"/>
                  </a:lnTo>
                  <a:lnTo>
                    <a:pt x="882" y="0"/>
                  </a:lnTo>
                  <a:lnTo>
                    <a:pt x="661" y="251"/>
                  </a:lnTo>
                  <a:lnTo>
                    <a:pt x="221" y="251"/>
                  </a:lnTo>
                  <a:lnTo>
                    <a:pt x="0" y="0"/>
                  </a:lnTo>
                  <a:close/>
                </a:path>
              </a:pathLst>
            </a:custGeom>
            <a:solidFill>
              <a:srgbClr val="FFFFFF"/>
            </a:solidFill>
            <a:ln w="9525">
              <a:noFill/>
              <a:round/>
              <a:headEnd/>
              <a:tailEnd/>
            </a:ln>
          </p:spPr>
          <p:txBody>
            <a:bodyPr/>
            <a:lstStyle/>
            <a:p>
              <a:endParaRPr lang="en-US"/>
            </a:p>
          </p:txBody>
        </p:sp>
        <p:sp>
          <p:nvSpPr>
            <p:cNvPr id="11" name="Freeform 10"/>
            <p:cNvSpPr>
              <a:spLocks/>
            </p:cNvSpPr>
            <p:nvPr/>
          </p:nvSpPr>
          <p:spPr bwMode="auto">
            <a:xfrm>
              <a:off x="2636838" y="3504745"/>
              <a:ext cx="1181100" cy="278470"/>
            </a:xfrm>
            <a:custGeom>
              <a:avLst/>
              <a:gdLst>
                <a:gd name="T0" fmla="*/ 0 w 882"/>
                <a:gd name="T1" fmla="*/ 0 h 251"/>
                <a:gd name="T2" fmla="*/ 2147483647 w 882"/>
                <a:gd name="T3" fmla="*/ 0 h 251"/>
                <a:gd name="T4" fmla="*/ 2147483647 w 882"/>
                <a:gd name="T5" fmla="*/ 2147483647 h 251"/>
                <a:gd name="T6" fmla="*/ 2147483647 w 882"/>
                <a:gd name="T7" fmla="*/ 0 h 251"/>
                <a:gd name="T8" fmla="*/ 2147483647 w 882"/>
                <a:gd name="T9" fmla="*/ 0 h 251"/>
                <a:gd name="T10" fmla="*/ 2147483647 w 882"/>
                <a:gd name="T11" fmla="*/ 2147483647 h 251"/>
                <a:gd name="T12" fmla="*/ 2147483647 w 882"/>
                <a:gd name="T13" fmla="*/ 2147483647 h 251"/>
                <a:gd name="T14" fmla="*/ 0 w 882"/>
                <a:gd name="T15" fmla="*/ 0 h 251"/>
                <a:gd name="T16" fmla="*/ 0 60000 65536"/>
                <a:gd name="T17" fmla="*/ 0 60000 65536"/>
                <a:gd name="T18" fmla="*/ 0 60000 65536"/>
                <a:gd name="T19" fmla="*/ 0 60000 65536"/>
                <a:gd name="T20" fmla="*/ 0 60000 65536"/>
                <a:gd name="T21" fmla="*/ 0 60000 65536"/>
                <a:gd name="T22" fmla="*/ 0 60000 65536"/>
                <a:gd name="T23" fmla="*/ 0 60000 65536"/>
                <a:gd name="T24" fmla="*/ 0 w 882"/>
                <a:gd name="T25" fmla="*/ 0 h 251"/>
                <a:gd name="T26" fmla="*/ 882 w 882"/>
                <a:gd name="T27" fmla="*/ 251 h 25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82" h="251">
                  <a:moveTo>
                    <a:pt x="0" y="0"/>
                  </a:moveTo>
                  <a:lnTo>
                    <a:pt x="385" y="0"/>
                  </a:lnTo>
                  <a:lnTo>
                    <a:pt x="441" y="62"/>
                  </a:lnTo>
                  <a:lnTo>
                    <a:pt x="497" y="0"/>
                  </a:lnTo>
                  <a:lnTo>
                    <a:pt x="882" y="0"/>
                  </a:lnTo>
                  <a:lnTo>
                    <a:pt x="661" y="251"/>
                  </a:lnTo>
                  <a:lnTo>
                    <a:pt x="221" y="251"/>
                  </a:lnTo>
                  <a:lnTo>
                    <a:pt x="0" y="0"/>
                  </a:lnTo>
                </a:path>
              </a:pathLst>
            </a:custGeom>
            <a:noFill/>
            <a:ln w="11113">
              <a:solidFill>
                <a:srgbClr val="000000"/>
              </a:solidFill>
              <a:round/>
              <a:headEnd/>
              <a:tailEnd/>
            </a:ln>
          </p:spPr>
          <p:txBody>
            <a:bodyPr/>
            <a:lstStyle/>
            <a:p>
              <a:endParaRPr lang="en-US"/>
            </a:p>
          </p:txBody>
        </p:sp>
        <p:sp>
          <p:nvSpPr>
            <p:cNvPr id="12" name="Rectangle 11"/>
            <p:cNvSpPr>
              <a:spLocks noChangeArrowheads="1"/>
            </p:cNvSpPr>
            <p:nvPr/>
          </p:nvSpPr>
          <p:spPr bwMode="auto">
            <a:xfrm>
              <a:off x="741363" y="1571214"/>
              <a:ext cx="168275" cy="105083"/>
            </a:xfrm>
            <a:prstGeom prst="rect">
              <a:avLst/>
            </a:prstGeom>
            <a:solidFill>
              <a:srgbClr val="FFFFFF"/>
            </a:solidFill>
            <a:ln w="9525">
              <a:noFill/>
              <a:miter lim="800000"/>
              <a:headEnd/>
              <a:tailEnd/>
            </a:ln>
          </p:spPr>
          <p:txBody>
            <a:bodyPr/>
            <a:lstStyle/>
            <a:p>
              <a:endParaRPr lang="en-US"/>
            </a:p>
          </p:txBody>
        </p:sp>
        <p:sp>
          <p:nvSpPr>
            <p:cNvPr id="13" name="Rectangle 12"/>
            <p:cNvSpPr>
              <a:spLocks noChangeArrowheads="1"/>
            </p:cNvSpPr>
            <p:nvPr/>
          </p:nvSpPr>
          <p:spPr bwMode="auto">
            <a:xfrm>
              <a:off x="746125" y="1573841"/>
              <a:ext cx="160338" cy="98516"/>
            </a:xfrm>
            <a:prstGeom prst="rect">
              <a:avLst/>
            </a:prstGeom>
            <a:noFill/>
            <a:ln w="11113">
              <a:solidFill>
                <a:srgbClr val="000000"/>
              </a:solidFill>
              <a:miter lim="800000"/>
              <a:headEnd/>
              <a:tailEnd/>
            </a:ln>
          </p:spPr>
          <p:txBody>
            <a:bodyPr/>
            <a:lstStyle/>
            <a:p>
              <a:endParaRPr lang="en-US"/>
            </a:p>
          </p:txBody>
        </p:sp>
        <p:sp>
          <p:nvSpPr>
            <p:cNvPr id="14" name="Rectangle 13"/>
            <p:cNvSpPr>
              <a:spLocks noChangeArrowheads="1"/>
            </p:cNvSpPr>
            <p:nvPr/>
          </p:nvSpPr>
          <p:spPr bwMode="auto">
            <a:xfrm>
              <a:off x="773113" y="1559393"/>
              <a:ext cx="134937" cy="112964"/>
            </a:xfrm>
            <a:prstGeom prst="rect">
              <a:avLst/>
            </a:prstGeom>
            <a:noFill/>
            <a:ln w="9525">
              <a:noFill/>
              <a:miter lim="800000"/>
              <a:headEnd/>
              <a:tailEnd/>
            </a:ln>
          </p:spPr>
          <p:txBody>
            <a:bodyPr wrap="none" lIns="0" tIns="0" rIns="0" bIns="0">
              <a:spAutoFit/>
            </a:bodyPr>
            <a:lstStyle/>
            <a:p>
              <a:pPr eaLnBrk="0" hangingPunct="0"/>
              <a:r>
                <a:rPr lang="en-US" sz="900" b="0">
                  <a:solidFill>
                    <a:srgbClr val="000000"/>
                  </a:solidFill>
                </a:rPr>
                <a:t>+4</a:t>
              </a:r>
              <a:endParaRPr lang="en-US" sz="900" b="0"/>
            </a:p>
          </p:txBody>
        </p:sp>
        <p:sp>
          <p:nvSpPr>
            <p:cNvPr id="15" name="Line 42"/>
            <p:cNvSpPr>
              <a:spLocks noChangeShapeType="1"/>
            </p:cNvSpPr>
            <p:nvPr/>
          </p:nvSpPr>
          <p:spPr bwMode="auto">
            <a:xfrm flipV="1">
              <a:off x="825500" y="1326896"/>
              <a:ext cx="1588" cy="244318"/>
            </a:xfrm>
            <a:prstGeom prst="line">
              <a:avLst/>
            </a:prstGeom>
            <a:noFill/>
            <a:ln w="4763">
              <a:solidFill>
                <a:srgbClr val="000000"/>
              </a:solidFill>
              <a:round/>
              <a:headEnd/>
              <a:tailEnd/>
            </a:ln>
          </p:spPr>
          <p:txBody>
            <a:bodyPr/>
            <a:lstStyle/>
            <a:p>
              <a:endParaRPr lang="en-US"/>
            </a:p>
          </p:txBody>
        </p:sp>
        <p:sp>
          <p:nvSpPr>
            <p:cNvPr id="16" name="Freeform 15"/>
            <p:cNvSpPr>
              <a:spLocks/>
            </p:cNvSpPr>
            <p:nvPr/>
          </p:nvSpPr>
          <p:spPr bwMode="auto">
            <a:xfrm>
              <a:off x="808038" y="1523927"/>
              <a:ext cx="36512" cy="47287"/>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17" name="Freeform 16"/>
            <p:cNvSpPr>
              <a:spLocks/>
            </p:cNvSpPr>
            <p:nvPr/>
          </p:nvSpPr>
          <p:spPr bwMode="auto">
            <a:xfrm>
              <a:off x="808038" y="1523927"/>
              <a:ext cx="36512" cy="47287"/>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18" name="Line 52"/>
            <p:cNvSpPr>
              <a:spLocks noChangeShapeType="1"/>
            </p:cNvSpPr>
            <p:nvPr/>
          </p:nvSpPr>
          <p:spPr bwMode="auto">
            <a:xfrm>
              <a:off x="825500" y="1751286"/>
              <a:ext cx="469900" cy="1314"/>
            </a:xfrm>
            <a:prstGeom prst="line">
              <a:avLst/>
            </a:prstGeom>
            <a:noFill/>
            <a:ln w="4763">
              <a:solidFill>
                <a:srgbClr val="000000"/>
              </a:solidFill>
              <a:round/>
              <a:headEnd/>
              <a:tailEnd/>
            </a:ln>
          </p:spPr>
          <p:txBody>
            <a:bodyPr/>
            <a:lstStyle/>
            <a:p>
              <a:endParaRPr lang="en-US"/>
            </a:p>
          </p:txBody>
        </p:sp>
        <p:sp>
          <p:nvSpPr>
            <p:cNvPr id="19" name="Rectangle 18"/>
            <p:cNvSpPr>
              <a:spLocks noChangeArrowheads="1"/>
            </p:cNvSpPr>
            <p:nvPr/>
          </p:nvSpPr>
          <p:spPr bwMode="auto">
            <a:xfrm>
              <a:off x="1755775" y="1295400"/>
              <a:ext cx="666750" cy="381000"/>
            </a:xfrm>
            <a:prstGeom prst="rect">
              <a:avLst/>
            </a:prstGeom>
            <a:noFill/>
            <a:ln w="11113">
              <a:solidFill>
                <a:srgbClr val="000000"/>
              </a:solidFill>
              <a:miter lim="800000"/>
              <a:headEnd/>
              <a:tailEnd/>
            </a:ln>
          </p:spPr>
          <p:txBody>
            <a:bodyPr lIns="0" tIns="0" rIns="0" bIns="0"/>
            <a:lstStyle/>
            <a:p>
              <a:pPr algn="ctr"/>
              <a:r>
                <a:rPr lang="en-US" sz="1000" dirty="0"/>
                <a:t>Instruction Memory</a:t>
              </a:r>
            </a:p>
          </p:txBody>
        </p:sp>
        <p:sp>
          <p:nvSpPr>
            <p:cNvPr id="20" name="Rectangle 19"/>
            <p:cNvSpPr>
              <a:spLocks noChangeArrowheads="1"/>
            </p:cNvSpPr>
            <p:nvPr/>
          </p:nvSpPr>
          <p:spPr bwMode="auto">
            <a:xfrm>
              <a:off x="1776413" y="1413589"/>
              <a:ext cx="47625"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A</a:t>
              </a:r>
              <a:endParaRPr lang="en-US" b="0"/>
            </a:p>
          </p:txBody>
        </p:sp>
        <p:sp>
          <p:nvSpPr>
            <p:cNvPr id="21" name="Rectangle 20"/>
            <p:cNvSpPr>
              <a:spLocks noChangeArrowheads="1"/>
            </p:cNvSpPr>
            <p:nvPr/>
          </p:nvSpPr>
          <p:spPr bwMode="auto">
            <a:xfrm>
              <a:off x="2076450" y="1579095"/>
              <a:ext cx="46038" cy="76185"/>
            </a:xfrm>
            <a:prstGeom prst="rect">
              <a:avLst/>
            </a:prstGeom>
            <a:noFill/>
            <a:ln w="9525">
              <a:noFill/>
              <a:miter lim="800000"/>
              <a:headEnd/>
              <a:tailEnd/>
            </a:ln>
          </p:spPr>
          <p:txBody>
            <a:bodyPr wrap="none" lIns="0" tIns="0" rIns="0" bIns="0">
              <a:spAutoFit/>
            </a:bodyPr>
            <a:lstStyle/>
            <a:p>
              <a:pPr eaLnBrk="0" hangingPunct="0"/>
              <a:r>
                <a:rPr lang="en-US" sz="600" b="0" dirty="0">
                  <a:solidFill>
                    <a:srgbClr val="000000"/>
                  </a:solidFill>
                </a:rPr>
                <a:t>D</a:t>
              </a:r>
              <a:endParaRPr lang="en-US" b="0" dirty="0"/>
            </a:p>
          </p:txBody>
        </p:sp>
        <p:sp>
          <p:nvSpPr>
            <p:cNvPr id="22" name="Line 63"/>
            <p:cNvSpPr>
              <a:spLocks noChangeShapeType="1"/>
            </p:cNvSpPr>
            <p:nvPr/>
          </p:nvSpPr>
          <p:spPr bwMode="auto">
            <a:xfrm flipH="1">
              <a:off x="825500" y="1431979"/>
              <a:ext cx="927100" cy="1314"/>
            </a:xfrm>
            <a:prstGeom prst="line">
              <a:avLst/>
            </a:prstGeom>
            <a:noFill/>
            <a:ln w="4763">
              <a:solidFill>
                <a:srgbClr val="000000"/>
              </a:solidFill>
              <a:round/>
              <a:headEnd/>
              <a:tailEnd/>
            </a:ln>
          </p:spPr>
          <p:txBody>
            <a:bodyPr/>
            <a:lstStyle/>
            <a:p>
              <a:endParaRPr lang="en-US"/>
            </a:p>
          </p:txBody>
        </p:sp>
        <p:sp>
          <p:nvSpPr>
            <p:cNvPr id="23" name="Freeform 22"/>
            <p:cNvSpPr>
              <a:spLocks/>
            </p:cNvSpPr>
            <p:nvPr/>
          </p:nvSpPr>
          <p:spPr bwMode="auto">
            <a:xfrm>
              <a:off x="1697038" y="1417530"/>
              <a:ext cx="55562" cy="30211"/>
            </a:xfrm>
            <a:custGeom>
              <a:avLst/>
              <a:gdLst>
                <a:gd name="T0" fmla="*/ 2147483647 w 41"/>
                <a:gd name="T1" fmla="*/ 2147483647 h 28"/>
                <a:gd name="T2" fmla="*/ 0 w 41"/>
                <a:gd name="T3" fmla="*/ 0 h 28"/>
                <a:gd name="T4" fmla="*/ 0 w 41"/>
                <a:gd name="T5" fmla="*/ 0 h 28"/>
                <a:gd name="T6" fmla="*/ 2147483647 w 41"/>
                <a:gd name="T7" fmla="*/ 2147483647 h 28"/>
                <a:gd name="T8" fmla="*/ 2147483647 w 41"/>
                <a:gd name="T9" fmla="*/ 2147483647 h 28"/>
                <a:gd name="T10" fmla="*/ 0 w 41"/>
                <a:gd name="T11" fmla="*/ 2147483647 h 28"/>
                <a:gd name="T12" fmla="*/ 0 w 41"/>
                <a:gd name="T13" fmla="*/ 2147483647 h 28"/>
                <a:gd name="T14" fmla="*/ 2147483647 w 41"/>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1"/>
                <a:gd name="T25" fmla="*/ 0 h 28"/>
                <a:gd name="T26" fmla="*/ 41 w 41"/>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1" h="28">
                  <a:moveTo>
                    <a:pt x="41" y="14"/>
                  </a:moveTo>
                  <a:lnTo>
                    <a:pt x="0" y="0"/>
                  </a:lnTo>
                  <a:lnTo>
                    <a:pt x="21" y="14"/>
                  </a:lnTo>
                  <a:lnTo>
                    <a:pt x="0" y="28"/>
                  </a:lnTo>
                  <a:lnTo>
                    <a:pt x="41" y="14"/>
                  </a:lnTo>
                  <a:close/>
                </a:path>
              </a:pathLst>
            </a:custGeom>
            <a:solidFill>
              <a:srgbClr val="000000"/>
            </a:solidFill>
            <a:ln w="9525">
              <a:noFill/>
              <a:round/>
              <a:headEnd/>
              <a:tailEnd/>
            </a:ln>
          </p:spPr>
          <p:txBody>
            <a:bodyPr/>
            <a:lstStyle/>
            <a:p>
              <a:endParaRPr lang="en-US"/>
            </a:p>
          </p:txBody>
        </p:sp>
        <p:sp>
          <p:nvSpPr>
            <p:cNvPr id="24" name="Freeform 23"/>
            <p:cNvSpPr>
              <a:spLocks/>
            </p:cNvSpPr>
            <p:nvPr/>
          </p:nvSpPr>
          <p:spPr bwMode="auto">
            <a:xfrm>
              <a:off x="1697038" y="1417530"/>
              <a:ext cx="55562" cy="30211"/>
            </a:xfrm>
            <a:custGeom>
              <a:avLst/>
              <a:gdLst>
                <a:gd name="T0" fmla="*/ 2147483647 w 41"/>
                <a:gd name="T1" fmla="*/ 2147483647 h 28"/>
                <a:gd name="T2" fmla="*/ 0 w 41"/>
                <a:gd name="T3" fmla="*/ 0 h 28"/>
                <a:gd name="T4" fmla="*/ 0 w 41"/>
                <a:gd name="T5" fmla="*/ 0 h 28"/>
                <a:gd name="T6" fmla="*/ 2147483647 w 41"/>
                <a:gd name="T7" fmla="*/ 2147483647 h 28"/>
                <a:gd name="T8" fmla="*/ 2147483647 w 41"/>
                <a:gd name="T9" fmla="*/ 2147483647 h 28"/>
                <a:gd name="T10" fmla="*/ 0 w 41"/>
                <a:gd name="T11" fmla="*/ 2147483647 h 28"/>
                <a:gd name="T12" fmla="*/ 0 w 41"/>
                <a:gd name="T13" fmla="*/ 2147483647 h 28"/>
                <a:gd name="T14" fmla="*/ 2147483647 w 41"/>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1"/>
                <a:gd name="T25" fmla="*/ 0 h 28"/>
                <a:gd name="T26" fmla="*/ 41 w 41"/>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1" h="28">
                  <a:moveTo>
                    <a:pt x="41" y="14"/>
                  </a:moveTo>
                  <a:lnTo>
                    <a:pt x="0" y="0"/>
                  </a:lnTo>
                  <a:lnTo>
                    <a:pt x="21" y="14"/>
                  </a:lnTo>
                  <a:lnTo>
                    <a:pt x="0" y="28"/>
                  </a:lnTo>
                  <a:lnTo>
                    <a:pt x="41" y="14"/>
                  </a:lnTo>
                </a:path>
              </a:pathLst>
            </a:custGeom>
            <a:noFill/>
            <a:ln w="4763">
              <a:solidFill>
                <a:srgbClr val="000000"/>
              </a:solidFill>
              <a:round/>
              <a:headEnd/>
              <a:tailEnd/>
            </a:ln>
          </p:spPr>
          <p:txBody>
            <a:bodyPr/>
            <a:lstStyle/>
            <a:p>
              <a:endParaRPr lang="en-US"/>
            </a:p>
          </p:txBody>
        </p:sp>
        <p:sp>
          <p:nvSpPr>
            <p:cNvPr id="25" name="Rectangle 24"/>
            <p:cNvSpPr>
              <a:spLocks noChangeArrowheads="1"/>
            </p:cNvSpPr>
            <p:nvPr/>
          </p:nvSpPr>
          <p:spPr bwMode="auto">
            <a:xfrm>
              <a:off x="2631121" y="5940048"/>
              <a:ext cx="525786" cy="338554"/>
            </a:xfrm>
            <a:prstGeom prst="rect">
              <a:avLst/>
            </a:prstGeom>
            <a:noFill/>
            <a:ln w="9525">
              <a:noFill/>
              <a:miter lim="800000"/>
              <a:headEnd/>
              <a:tailEnd/>
            </a:ln>
          </p:spPr>
          <p:txBody>
            <a:bodyPr wrap="none" lIns="0" tIns="0" rIns="0" bIns="0">
              <a:spAutoFit/>
            </a:bodyPr>
            <a:lstStyle/>
            <a:p>
              <a:pPr algn="ctr" eaLnBrk="0" hangingPunct="0"/>
              <a:r>
                <a:rPr lang="en-US" sz="1100" dirty="0">
                  <a:solidFill>
                    <a:srgbClr val="000000"/>
                  </a:solidFill>
                </a:rPr>
                <a:t>Register</a:t>
              </a:r>
              <a:br>
                <a:rPr lang="en-US" sz="1100" dirty="0">
                  <a:solidFill>
                    <a:srgbClr val="000000"/>
                  </a:solidFill>
                </a:rPr>
              </a:br>
              <a:r>
                <a:rPr lang="en-US" sz="1100" dirty="0">
                  <a:solidFill>
                    <a:srgbClr val="000000"/>
                  </a:solidFill>
                </a:rPr>
                <a:t>File</a:t>
              </a:r>
              <a:endParaRPr lang="en-US" b="0" dirty="0"/>
            </a:p>
          </p:txBody>
        </p:sp>
        <p:sp>
          <p:nvSpPr>
            <p:cNvPr id="26" name="Rectangle 25"/>
            <p:cNvSpPr>
              <a:spLocks noChangeArrowheads="1"/>
            </p:cNvSpPr>
            <p:nvPr/>
          </p:nvSpPr>
          <p:spPr bwMode="auto">
            <a:xfrm>
              <a:off x="2470150" y="5957125"/>
              <a:ext cx="106363"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WA</a:t>
              </a:r>
              <a:endParaRPr lang="en-US" b="0"/>
            </a:p>
          </p:txBody>
        </p:sp>
        <p:sp>
          <p:nvSpPr>
            <p:cNvPr id="27" name="Rectangle 26"/>
            <p:cNvSpPr>
              <a:spLocks noChangeArrowheads="1"/>
            </p:cNvSpPr>
            <p:nvPr/>
          </p:nvSpPr>
          <p:spPr bwMode="auto">
            <a:xfrm>
              <a:off x="3201988" y="5956300"/>
              <a:ext cx="128240" cy="92333"/>
            </a:xfrm>
            <a:prstGeom prst="rect">
              <a:avLst/>
            </a:prstGeom>
            <a:noFill/>
            <a:ln w="9525">
              <a:noFill/>
              <a:miter lim="800000"/>
              <a:headEnd/>
              <a:tailEnd/>
            </a:ln>
          </p:spPr>
          <p:txBody>
            <a:bodyPr wrap="none" lIns="0" tIns="0" rIns="0" bIns="0">
              <a:spAutoFit/>
            </a:bodyPr>
            <a:lstStyle/>
            <a:p>
              <a:pPr eaLnBrk="0" hangingPunct="0"/>
              <a:r>
                <a:rPr lang="en-US" sz="600" b="0" dirty="0">
                  <a:solidFill>
                    <a:srgbClr val="000000"/>
                  </a:solidFill>
                </a:rPr>
                <a:t>WD</a:t>
              </a:r>
              <a:endParaRPr lang="en-US" b="0" dirty="0"/>
            </a:p>
          </p:txBody>
        </p:sp>
        <p:sp>
          <p:nvSpPr>
            <p:cNvPr id="28" name="Rectangle 27"/>
            <p:cNvSpPr>
              <a:spLocks noChangeArrowheads="1"/>
            </p:cNvSpPr>
            <p:nvPr/>
          </p:nvSpPr>
          <p:spPr bwMode="auto">
            <a:xfrm>
              <a:off x="3221038" y="6140192"/>
              <a:ext cx="123432" cy="92333"/>
            </a:xfrm>
            <a:prstGeom prst="rect">
              <a:avLst/>
            </a:prstGeom>
            <a:noFill/>
            <a:ln w="9525">
              <a:noFill/>
              <a:miter lim="800000"/>
              <a:headEnd/>
              <a:tailEnd/>
            </a:ln>
          </p:spPr>
          <p:txBody>
            <a:bodyPr wrap="none" lIns="0" tIns="0" rIns="0" bIns="0">
              <a:spAutoFit/>
            </a:bodyPr>
            <a:lstStyle/>
            <a:p>
              <a:pPr eaLnBrk="0" hangingPunct="0"/>
              <a:r>
                <a:rPr lang="en-US" sz="600" b="0" dirty="0">
                  <a:solidFill>
                    <a:srgbClr val="000000"/>
                  </a:solidFill>
                </a:rPr>
                <a:t>WE</a:t>
              </a:r>
              <a:endParaRPr lang="en-US" b="0" dirty="0"/>
            </a:p>
          </p:txBody>
        </p:sp>
        <p:sp>
          <p:nvSpPr>
            <p:cNvPr id="29" name="Rectangle 28"/>
            <p:cNvSpPr>
              <a:spLocks noChangeArrowheads="1"/>
            </p:cNvSpPr>
            <p:nvPr/>
          </p:nvSpPr>
          <p:spPr bwMode="auto">
            <a:xfrm>
              <a:off x="3111500" y="3586185"/>
              <a:ext cx="234950" cy="139235"/>
            </a:xfrm>
            <a:prstGeom prst="rect">
              <a:avLst/>
            </a:prstGeom>
            <a:noFill/>
            <a:ln w="9525">
              <a:noFill/>
              <a:miter lim="800000"/>
              <a:headEnd/>
              <a:tailEnd/>
            </a:ln>
          </p:spPr>
          <p:txBody>
            <a:bodyPr wrap="none" lIns="0" tIns="0" rIns="0" bIns="0">
              <a:spAutoFit/>
            </a:bodyPr>
            <a:lstStyle/>
            <a:p>
              <a:pPr eaLnBrk="0" hangingPunct="0"/>
              <a:r>
                <a:rPr lang="en-US" sz="1100">
                  <a:solidFill>
                    <a:srgbClr val="000000"/>
                  </a:solidFill>
                </a:rPr>
                <a:t>ALU</a:t>
              </a:r>
              <a:endParaRPr lang="en-US" b="0"/>
            </a:p>
          </p:txBody>
        </p:sp>
        <p:sp>
          <p:nvSpPr>
            <p:cNvPr id="30" name="Rectangle 29"/>
            <p:cNvSpPr>
              <a:spLocks noChangeArrowheads="1"/>
            </p:cNvSpPr>
            <p:nvPr/>
          </p:nvSpPr>
          <p:spPr bwMode="auto">
            <a:xfrm>
              <a:off x="2828925" y="3511313"/>
              <a:ext cx="47625"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A</a:t>
              </a:r>
              <a:endParaRPr lang="en-US" b="0"/>
            </a:p>
          </p:txBody>
        </p:sp>
        <p:sp>
          <p:nvSpPr>
            <p:cNvPr id="31" name="Rectangle 30"/>
            <p:cNvSpPr>
              <a:spLocks noChangeArrowheads="1"/>
            </p:cNvSpPr>
            <p:nvPr/>
          </p:nvSpPr>
          <p:spPr bwMode="auto">
            <a:xfrm>
              <a:off x="3582988" y="3507372"/>
              <a:ext cx="46037"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B</a:t>
              </a:r>
              <a:endParaRPr lang="en-US" b="0"/>
            </a:p>
          </p:txBody>
        </p:sp>
        <p:sp>
          <p:nvSpPr>
            <p:cNvPr id="32" name="Rectangle 31"/>
            <p:cNvSpPr>
              <a:spLocks noChangeArrowheads="1"/>
            </p:cNvSpPr>
            <p:nvPr/>
          </p:nvSpPr>
          <p:spPr bwMode="auto">
            <a:xfrm>
              <a:off x="3102716" y="2438400"/>
              <a:ext cx="503343" cy="330860"/>
            </a:xfrm>
            <a:prstGeom prst="rect">
              <a:avLst/>
            </a:prstGeom>
            <a:noFill/>
            <a:ln w="9525">
              <a:noFill/>
              <a:miter lim="800000"/>
              <a:headEnd/>
              <a:tailEnd/>
            </a:ln>
          </p:spPr>
          <p:txBody>
            <a:bodyPr wrap="none" lIns="0" tIns="0" rIns="0" bIns="0">
              <a:spAutoFit/>
            </a:bodyPr>
            <a:lstStyle/>
            <a:p>
              <a:pPr algn="ctr" eaLnBrk="0" hangingPunct="0"/>
              <a:r>
                <a:rPr lang="en-US" sz="1050" dirty="0">
                  <a:solidFill>
                    <a:srgbClr val="000000"/>
                  </a:solidFill>
                </a:rPr>
                <a:t>Register</a:t>
              </a:r>
              <a:br>
                <a:rPr lang="en-US" sz="1100" dirty="0">
                  <a:solidFill>
                    <a:srgbClr val="000000"/>
                  </a:solidFill>
                </a:rPr>
              </a:br>
              <a:r>
                <a:rPr lang="en-US" sz="1100" dirty="0">
                  <a:solidFill>
                    <a:srgbClr val="000000"/>
                  </a:solidFill>
                </a:rPr>
                <a:t>File</a:t>
              </a:r>
              <a:endParaRPr lang="en-US" b="0" dirty="0"/>
            </a:p>
          </p:txBody>
        </p:sp>
        <p:sp>
          <p:nvSpPr>
            <p:cNvPr id="33" name="Rectangle 32"/>
            <p:cNvSpPr>
              <a:spLocks noChangeArrowheads="1"/>
            </p:cNvSpPr>
            <p:nvPr/>
          </p:nvSpPr>
          <p:spPr bwMode="auto">
            <a:xfrm>
              <a:off x="2895600" y="2473616"/>
              <a:ext cx="139700"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RA1</a:t>
              </a:r>
              <a:endParaRPr lang="en-US" b="0"/>
            </a:p>
          </p:txBody>
        </p:sp>
        <p:sp>
          <p:nvSpPr>
            <p:cNvPr id="34" name="Rectangle 33"/>
            <p:cNvSpPr>
              <a:spLocks noChangeArrowheads="1"/>
            </p:cNvSpPr>
            <p:nvPr/>
          </p:nvSpPr>
          <p:spPr bwMode="auto">
            <a:xfrm>
              <a:off x="3654425" y="2473616"/>
              <a:ext cx="139700"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RA2</a:t>
              </a:r>
              <a:endParaRPr lang="en-US" b="0"/>
            </a:p>
          </p:txBody>
        </p:sp>
        <p:sp>
          <p:nvSpPr>
            <p:cNvPr id="35" name="Rectangle 34"/>
            <p:cNvSpPr>
              <a:spLocks noChangeArrowheads="1"/>
            </p:cNvSpPr>
            <p:nvPr/>
          </p:nvSpPr>
          <p:spPr bwMode="auto">
            <a:xfrm>
              <a:off x="2895600" y="2648317"/>
              <a:ext cx="138113"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RD1</a:t>
              </a:r>
              <a:endParaRPr lang="en-US" b="0"/>
            </a:p>
          </p:txBody>
        </p:sp>
        <p:sp>
          <p:nvSpPr>
            <p:cNvPr id="36" name="Rectangle 35"/>
            <p:cNvSpPr>
              <a:spLocks noChangeArrowheads="1"/>
            </p:cNvSpPr>
            <p:nvPr/>
          </p:nvSpPr>
          <p:spPr bwMode="auto">
            <a:xfrm>
              <a:off x="3654425" y="2648317"/>
              <a:ext cx="138113"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RD2</a:t>
              </a:r>
              <a:endParaRPr lang="en-US" b="0"/>
            </a:p>
          </p:txBody>
        </p:sp>
        <p:sp>
          <p:nvSpPr>
            <p:cNvPr id="37" name="Rectangle 36"/>
            <p:cNvSpPr>
              <a:spLocks noChangeArrowheads="1"/>
            </p:cNvSpPr>
            <p:nvPr/>
          </p:nvSpPr>
          <p:spPr bwMode="auto">
            <a:xfrm>
              <a:off x="2209800" y="2879467"/>
              <a:ext cx="639599" cy="92333"/>
            </a:xfrm>
            <a:prstGeom prst="rect">
              <a:avLst/>
            </a:prstGeom>
            <a:noFill/>
            <a:ln w="9525">
              <a:noFill/>
              <a:miter lim="800000"/>
              <a:headEnd/>
              <a:tailEnd/>
            </a:ln>
          </p:spPr>
          <p:txBody>
            <a:bodyPr wrap="none" lIns="0" tIns="0" rIns="0" bIns="0">
              <a:spAutoFit/>
            </a:bodyPr>
            <a:lstStyle/>
            <a:p>
              <a:pPr eaLnBrk="0" hangingPunct="0"/>
              <a:r>
                <a:rPr lang="en-US" sz="600" dirty="0">
                  <a:solidFill>
                    <a:srgbClr val="C00000"/>
                  </a:solidFill>
                </a:rPr>
                <a:t>PC</a:t>
              </a:r>
              <a:r>
                <a:rPr lang="en-US" sz="600" baseline="30000" dirty="0">
                  <a:solidFill>
                    <a:srgbClr val="C00000"/>
                  </a:solidFill>
                </a:rPr>
                <a:t>RF</a:t>
              </a:r>
              <a:r>
                <a:rPr lang="en-US" sz="600" dirty="0">
                  <a:solidFill>
                    <a:srgbClr val="000000"/>
                  </a:solidFill>
                </a:rPr>
                <a:t>+4+4*SXT(</a:t>
              </a:r>
              <a:r>
                <a:rPr lang="en-US" sz="600" dirty="0">
                  <a:solidFill>
                    <a:srgbClr val="C00000"/>
                  </a:solidFill>
                </a:rPr>
                <a:t>C</a:t>
              </a:r>
              <a:r>
                <a:rPr lang="en-US" sz="600" dirty="0">
                  <a:solidFill>
                    <a:srgbClr val="000000"/>
                  </a:solidFill>
                </a:rPr>
                <a:t>)</a:t>
              </a:r>
              <a:endParaRPr lang="en-US" sz="2000" b="0" dirty="0"/>
            </a:p>
          </p:txBody>
        </p:sp>
        <p:sp>
          <p:nvSpPr>
            <p:cNvPr id="38" name="Rectangle 37"/>
            <p:cNvSpPr>
              <a:spLocks noChangeArrowheads="1"/>
            </p:cNvSpPr>
            <p:nvPr/>
          </p:nvSpPr>
          <p:spPr bwMode="auto">
            <a:xfrm>
              <a:off x="4143375" y="4799896"/>
              <a:ext cx="465138" cy="278470"/>
            </a:xfrm>
            <a:prstGeom prst="rect">
              <a:avLst/>
            </a:prstGeom>
            <a:noFill/>
            <a:ln w="9525">
              <a:noFill/>
              <a:miter lim="800000"/>
              <a:headEnd/>
              <a:tailEnd/>
            </a:ln>
          </p:spPr>
          <p:txBody>
            <a:bodyPr wrap="none" lIns="0" tIns="0" rIns="0" bIns="0">
              <a:spAutoFit/>
            </a:bodyPr>
            <a:lstStyle/>
            <a:p>
              <a:pPr algn="ctr" eaLnBrk="0" hangingPunct="0"/>
              <a:r>
                <a:rPr lang="en-US" sz="1100">
                  <a:solidFill>
                    <a:srgbClr val="000000"/>
                  </a:solidFill>
                </a:rPr>
                <a:t>Data</a:t>
              </a:r>
              <a:br>
                <a:rPr lang="en-US" sz="1100">
                  <a:solidFill>
                    <a:srgbClr val="000000"/>
                  </a:solidFill>
                </a:rPr>
              </a:br>
              <a:r>
                <a:rPr lang="en-US" sz="1100">
                  <a:solidFill>
                    <a:srgbClr val="000000"/>
                  </a:solidFill>
                </a:rPr>
                <a:t>Memory</a:t>
              </a:r>
              <a:endParaRPr lang="en-US"/>
            </a:p>
          </p:txBody>
        </p:sp>
        <p:sp>
          <p:nvSpPr>
            <p:cNvPr id="39" name="Rectangle 38"/>
            <p:cNvSpPr>
              <a:spLocks noChangeArrowheads="1"/>
            </p:cNvSpPr>
            <p:nvPr/>
          </p:nvSpPr>
          <p:spPr bwMode="auto">
            <a:xfrm>
              <a:off x="4318000" y="5379720"/>
              <a:ext cx="90488" cy="76185"/>
            </a:xfrm>
            <a:prstGeom prst="rect">
              <a:avLst/>
            </a:prstGeom>
            <a:noFill/>
            <a:ln w="9525">
              <a:noFill/>
              <a:miter lim="800000"/>
              <a:headEnd/>
              <a:tailEnd/>
            </a:ln>
          </p:spPr>
          <p:txBody>
            <a:bodyPr wrap="none" lIns="0" tIns="0" rIns="0" bIns="0">
              <a:spAutoFit/>
            </a:bodyPr>
            <a:lstStyle/>
            <a:p>
              <a:pPr eaLnBrk="0" hangingPunct="0"/>
              <a:r>
                <a:rPr lang="en-US" sz="600" b="0" dirty="0">
                  <a:solidFill>
                    <a:srgbClr val="000000"/>
                  </a:solidFill>
                </a:rPr>
                <a:t>RD</a:t>
              </a:r>
              <a:endParaRPr lang="en-US" b="0" dirty="0"/>
            </a:p>
          </p:txBody>
        </p:sp>
        <p:sp>
          <p:nvSpPr>
            <p:cNvPr id="40" name="Rectangle 39"/>
            <p:cNvSpPr>
              <a:spLocks noChangeArrowheads="1"/>
            </p:cNvSpPr>
            <p:nvPr/>
          </p:nvSpPr>
          <p:spPr bwMode="auto">
            <a:xfrm>
              <a:off x="3151188" y="3749063"/>
              <a:ext cx="14287"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 </a:t>
              </a:r>
              <a:endParaRPr lang="en-US" b="0"/>
            </a:p>
          </p:txBody>
        </p:sp>
        <p:sp>
          <p:nvSpPr>
            <p:cNvPr id="41" name="Rectangle 40"/>
            <p:cNvSpPr>
              <a:spLocks noChangeArrowheads="1"/>
            </p:cNvSpPr>
            <p:nvPr/>
          </p:nvSpPr>
          <p:spPr bwMode="auto">
            <a:xfrm>
              <a:off x="3163888" y="3749063"/>
              <a:ext cx="14287"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 </a:t>
              </a:r>
              <a:endParaRPr lang="en-US" b="0"/>
            </a:p>
          </p:txBody>
        </p:sp>
        <p:sp>
          <p:nvSpPr>
            <p:cNvPr id="42" name="Rectangle 41"/>
            <p:cNvSpPr>
              <a:spLocks noChangeArrowheads="1"/>
            </p:cNvSpPr>
            <p:nvPr/>
          </p:nvSpPr>
          <p:spPr bwMode="auto">
            <a:xfrm>
              <a:off x="3214688" y="3712284"/>
              <a:ext cx="42862"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Y</a:t>
              </a:r>
              <a:endParaRPr lang="en-US" b="0"/>
            </a:p>
          </p:txBody>
        </p:sp>
        <p:sp>
          <p:nvSpPr>
            <p:cNvPr id="43" name="Rectangle 42"/>
            <p:cNvSpPr>
              <a:spLocks noChangeArrowheads="1"/>
            </p:cNvSpPr>
            <p:nvPr/>
          </p:nvSpPr>
          <p:spPr bwMode="auto">
            <a:xfrm>
              <a:off x="447675" y="1241516"/>
              <a:ext cx="673100" cy="85380"/>
            </a:xfrm>
            <a:prstGeom prst="rect">
              <a:avLst/>
            </a:prstGeom>
            <a:solidFill>
              <a:srgbClr val="FFFFFF"/>
            </a:solidFill>
            <a:ln w="9525">
              <a:noFill/>
              <a:miter lim="800000"/>
              <a:headEnd/>
              <a:tailEnd/>
            </a:ln>
          </p:spPr>
          <p:txBody>
            <a:bodyPr/>
            <a:lstStyle/>
            <a:p>
              <a:endParaRPr lang="en-US"/>
            </a:p>
          </p:txBody>
        </p:sp>
        <p:sp>
          <p:nvSpPr>
            <p:cNvPr id="44" name="Rectangle 43"/>
            <p:cNvSpPr>
              <a:spLocks noChangeArrowheads="1"/>
            </p:cNvSpPr>
            <p:nvPr/>
          </p:nvSpPr>
          <p:spPr bwMode="auto">
            <a:xfrm>
              <a:off x="450850" y="1219200"/>
              <a:ext cx="665163" cy="105068"/>
            </a:xfrm>
            <a:prstGeom prst="rect">
              <a:avLst/>
            </a:prstGeom>
            <a:noFill/>
            <a:ln w="11113">
              <a:solidFill>
                <a:srgbClr val="000000"/>
              </a:solidFill>
              <a:miter lim="800000"/>
              <a:headEnd/>
              <a:tailEnd/>
            </a:ln>
          </p:spPr>
          <p:txBody>
            <a:bodyPr/>
            <a:lstStyle/>
            <a:p>
              <a:endParaRPr lang="en-US"/>
            </a:p>
          </p:txBody>
        </p:sp>
        <p:sp>
          <p:nvSpPr>
            <p:cNvPr id="45" name="Freeform 44"/>
            <p:cNvSpPr>
              <a:spLocks/>
            </p:cNvSpPr>
            <p:nvPr/>
          </p:nvSpPr>
          <p:spPr bwMode="auto">
            <a:xfrm>
              <a:off x="447675" y="1276981"/>
              <a:ext cx="65088" cy="23644"/>
            </a:xfrm>
            <a:custGeom>
              <a:avLst/>
              <a:gdLst>
                <a:gd name="T0" fmla="*/ 0 w 49"/>
                <a:gd name="T1" fmla="*/ 2147483647 h 21"/>
                <a:gd name="T2" fmla="*/ 2147483647 w 49"/>
                <a:gd name="T3" fmla="*/ 0 h 21"/>
                <a:gd name="T4" fmla="*/ 2147483647 w 49"/>
                <a:gd name="T5" fmla="*/ 2147483647 h 21"/>
                <a:gd name="T6" fmla="*/ 2147483647 w 49"/>
                <a:gd name="T7" fmla="*/ 2147483647 h 21"/>
                <a:gd name="T8" fmla="*/ 0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0" y="7"/>
                  </a:moveTo>
                  <a:lnTo>
                    <a:pt x="3" y="0"/>
                  </a:lnTo>
                  <a:lnTo>
                    <a:pt x="49" y="14"/>
                  </a:lnTo>
                  <a:lnTo>
                    <a:pt x="49" y="21"/>
                  </a:lnTo>
                  <a:lnTo>
                    <a:pt x="0" y="7"/>
                  </a:lnTo>
                  <a:close/>
                </a:path>
              </a:pathLst>
            </a:custGeom>
            <a:solidFill>
              <a:srgbClr val="000000"/>
            </a:solidFill>
            <a:ln w="9525">
              <a:noFill/>
              <a:round/>
              <a:headEnd/>
              <a:tailEnd/>
            </a:ln>
          </p:spPr>
          <p:txBody>
            <a:bodyPr/>
            <a:lstStyle/>
            <a:p>
              <a:endParaRPr lang="en-US"/>
            </a:p>
          </p:txBody>
        </p:sp>
        <p:sp>
          <p:nvSpPr>
            <p:cNvPr id="46" name="Freeform 45"/>
            <p:cNvSpPr>
              <a:spLocks/>
            </p:cNvSpPr>
            <p:nvPr/>
          </p:nvSpPr>
          <p:spPr bwMode="auto">
            <a:xfrm>
              <a:off x="447675" y="1292744"/>
              <a:ext cx="65088" cy="26271"/>
            </a:xfrm>
            <a:custGeom>
              <a:avLst/>
              <a:gdLst>
                <a:gd name="T0" fmla="*/ 2147483647 w 49"/>
                <a:gd name="T1" fmla="*/ 2147483647 h 24"/>
                <a:gd name="T2" fmla="*/ 0 w 49"/>
                <a:gd name="T3" fmla="*/ 2147483647 h 24"/>
                <a:gd name="T4" fmla="*/ 2147483647 w 49"/>
                <a:gd name="T5" fmla="*/ 0 h 24"/>
                <a:gd name="T6" fmla="*/ 2147483647 w 49"/>
                <a:gd name="T7" fmla="*/ 2147483647 h 24"/>
                <a:gd name="T8" fmla="*/ 2147483647 w 49"/>
                <a:gd name="T9" fmla="*/ 2147483647 h 24"/>
                <a:gd name="T10" fmla="*/ 0 60000 65536"/>
                <a:gd name="T11" fmla="*/ 0 60000 65536"/>
                <a:gd name="T12" fmla="*/ 0 60000 65536"/>
                <a:gd name="T13" fmla="*/ 0 60000 65536"/>
                <a:gd name="T14" fmla="*/ 0 60000 65536"/>
                <a:gd name="T15" fmla="*/ 0 w 49"/>
                <a:gd name="T16" fmla="*/ 0 h 24"/>
                <a:gd name="T17" fmla="*/ 49 w 49"/>
                <a:gd name="T18" fmla="*/ 24 h 24"/>
              </a:gdLst>
              <a:ahLst/>
              <a:cxnLst>
                <a:cxn ang="T10">
                  <a:pos x="T0" y="T1"/>
                </a:cxn>
                <a:cxn ang="T11">
                  <a:pos x="T2" y="T3"/>
                </a:cxn>
                <a:cxn ang="T12">
                  <a:pos x="T4" y="T5"/>
                </a:cxn>
                <a:cxn ang="T13">
                  <a:pos x="T6" y="T7"/>
                </a:cxn>
                <a:cxn ang="T14">
                  <a:pos x="T8" y="T9"/>
                </a:cxn>
              </a:cxnLst>
              <a:rect l="T15" t="T16" r="T17" b="T18"/>
              <a:pathLst>
                <a:path w="49" h="24">
                  <a:moveTo>
                    <a:pt x="3" y="24"/>
                  </a:moveTo>
                  <a:lnTo>
                    <a:pt x="0" y="17"/>
                  </a:lnTo>
                  <a:lnTo>
                    <a:pt x="49" y="0"/>
                  </a:lnTo>
                  <a:lnTo>
                    <a:pt x="49" y="7"/>
                  </a:lnTo>
                  <a:lnTo>
                    <a:pt x="3" y="24"/>
                  </a:lnTo>
                  <a:close/>
                </a:path>
              </a:pathLst>
            </a:custGeom>
            <a:solidFill>
              <a:srgbClr val="000000"/>
            </a:solidFill>
            <a:ln w="9525">
              <a:noFill/>
              <a:round/>
              <a:headEnd/>
              <a:tailEnd/>
            </a:ln>
          </p:spPr>
          <p:txBody>
            <a:bodyPr/>
            <a:lstStyle/>
            <a:p>
              <a:endParaRPr lang="en-US"/>
            </a:p>
          </p:txBody>
        </p:sp>
        <p:sp>
          <p:nvSpPr>
            <p:cNvPr id="47" name="Rectangle 46"/>
            <p:cNvSpPr>
              <a:spLocks noChangeArrowheads="1"/>
            </p:cNvSpPr>
            <p:nvPr/>
          </p:nvSpPr>
          <p:spPr bwMode="auto">
            <a:xfrm>
              <a:off x="692150" y="1204039"/>
              <a:ext cx="142668" cy="123111"/>
            </a:xfrm>
            <a:prstGeom prst="rect">
              <a:avLst/>
            </a:prstGeom>
            <a:noFill/>
            <a:ln w="9525">
              <a:noFill/>
              <a:miter lim="800000"/>
              <a:headEnd/>
              <a:tailEnd/>
            </a:ln>
          </p:spPr>
          <p:txBody>
            <a:bodyPr wrap="none" lIns="0" tIns="0" rIns="0" bIns="0">
              <a:spAutoFit/>
            </a:bodyPr>
            <a:lstStyle/>
            <a:p>
              <a:pPr eaLnBrk="0" hangingPunct="0"/>
              <a:r>
                <a:rPr lang="en-US" sz="800" b="0" dirty="0">
                  <a:solidFill>
                    <a:srgbClr val="000000"/>
                  </a:solidFill>
                </a:rPr>
                <a:t>PC</a:t>
              </a:r>
              <a:endParaRPr lang="en-US" sz="2400" b="0" baseline="30000" dirty="0"/>
            </a:p>
          </p:txBody>
        </p:sp>
        <p:sp>
          <p:nvSpPr>
            <p:cNvPr id="48" name="Freeform 47"/>
            <p:cNvSpPr>
              <a:spLocks/>
            </p:cNvSpPr>
            <p:nvPr/>
          </p:nvSpPr>
          <p:spPr bwMode="auto">
            <a:xfrm>
              <a:off x="2763838" y="2214849"/>
              <a:ext cx="842962" cy="107710"/>
            </a:xfrm>
            <a:custGeom>
              <a:avLst/>
              <a:gdLst>
                <a:gd name="T0" fmla="*/ 2147483647 w 629"/>
                <a:gd name="T1" fmla="*/ 2147483647 h 98"/>
                <a:gd name="T2" fmla="*/ 2147483647 w 629"/>
                <a:gd name="T3" fmla="*/ 2147483647 h 98"/>
                <a:gd name="T4" fmla="*/ 2147483647 w 629"/>
                <a:gd name="T5" fmla="*/ 0 h 98"/>
                <a:gd name="T6" fmla="*/ 0 w 629"/>
                <a:gd name="T7" fmla="*/ 0 h 98"/>
                <a:gd name="T8" fmla="*/ 0 60000 65536"/>
                <a:gd name="T9" fmla="*/ 0 60000 65536"/>
                <a:gd name="T10" fmla="*/ 0 60000 65536"/>
                <a:gd name="T11" fmla="*/ 0 60000 65536"/>
                <a:gd name="T12" fmla="*/ 0 w 629"/>
                <a:gd name="T13" fmla="*/ 0 h 98"/>
                <a:gd name="T14" fmla="*/ 629 w 629"/>
                <a:gd name="T15" fmla="*/ 98 h 98"/>
              </a:gdLst>
              <a:ahLst/>
              <a:cxnLst>
                <a:cxn ang="T8">
                  <a:pos x="T0" y="T1"/>
                </a:cxn>
                <a:cxn ang="T9">
                  <a:pos x="T2" y="T3"/>
                </a:cxn>
                <a:cxn ang="T10">
                  <a:pos x="T4" y="T5"/>
                </a:cxn>
                <a:cxn ang="T11">
                  <a:pos x="T6" y="T7"/>
                </a:cxn>
              </a:cxnLst>
              <a:rect l="T12" t="T13" r="T14" b="T15"/>
              <a:pathLst>
                <a:path w="629" h="98">
                  <a:moveTo>
                    <a:pt x="629" y="98"/>
                  </a:moveTo>
                  <a:lnTo>
                    <a:pt x="629" y="31"/>
                  </a:lnTo>
                  <a:lnTo>
                    <a:pt x="598" y="0"/>
                  </a:lnTo>
                  <a:lnTo>
                    <a:pt x="0" y="0"/>
                  </a:lnTo>
                </a:path>
              </a:pathLst>
            </a:custGeom>
            <a:noFill/>
            <a:ln w="4763">
              <a:solidFill>
                <a:srgbClr val="000000"/>
              </a:solidFill>
              <a:round/>
              <a:headEnd/>
              <a:tailEnd/>
            </a:ln>
          </p:spPr>
          <p:txBody>
            <a:bodyPr/>
            <a:lstStyle/>
            <a:p>
              <a:endParaRPr lang="en-US"/>
            </a:p>
          </p:txBody>
        </p:sp>
        <p:sp>
          <p:nvSpPr>
            <p:cNvPr id="49" name="Freeform 48"/>
            <p:cNvSpPr>
              <a:spLocks/>
            </p:cNvSpPr>
            <p:nvPr/>
          </p:nvSpPr>
          <p:spPr bwMode="auto">
            <a:xfrm>
              <a:off x="3587750" y="2276585"/>
              <a:ext cx="38100" cy="45973"/>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50" name="Freeform 49"/>
            <p:cNvSpPr>
              <a:spLocks/>
            </p:cNvSpPr>
            <p:nvPr/>
          </p:nvSpPr>
          <p:spPr bwMode="auto">
            <a:xfrm>
              <a:off x="3587750" y="2276585"/>
              <a:ext cx="38100" cy="45973"/>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51" name="Freeform 50"/>
            <p:cNvSpPr>
              <a:spLocks/>
            </p:cNvSpPr>
            <p:nvPr/>
          </p:nvSpPr>
          <p:spPr bwMode="auto">
            <a:xfrm>
              <a:off x="2089150" y="2214849"/>
              <a:ext cx="862013" cy="248259"/>
            </a:xfrm>
            <a:custGeom>
              <a:avLst/>
              <a:gdLst>
                <a:gd name="T0" fmla="*/ 2147483647 w 644"/>
                <a:gd name="T1" fmla="*/ 2147483647 h 224"/>
                <a:gd name="T2" fmla="*/ 2147483647 w 644"/>
                <a:gd name="T3" fmla="*/ 2147483647 h 224"/>
                <a:gd name="T4" fmla="*/ 2147483647 w 644"/>
                <a:gd name="T5" fmla="*/ 0 h 224"/>
                <a:gd name="T6" fmla="*/ 0 w 644"/>
                <a:gd name="T7" fmla="*/ 2147483647 h 224"/>
                <a:gd name="T8" fmla="*/ 0 w 644"/>
                <a:gd name="T9" fmla="*/ 2147483647 h 224"/>
                <a:gd name="T10" fmla="*/ 0 60000 65536"/>
                <a:gd name="T11" fmla="*/ 0 60000 65536"/>
                <a:gd name="T12" fmla="*/ 0 60000 65536"/>
                <a:gd name="T13" fmla="*/ 0 60000 65536"/>
                <a:gd name="T14" fmla="*/ 0 60000 65536"/>
                <a:gd name="T15" fmla="*/ 0 w 644"/>
                <a:gd name="T16" fmla="*/ 0 h 224"/>
                <a:gd name="T17" fmla="*/ 644 w 644"/>
                <a:gd name="T18" fmla="*/ 224 h 224"/>
              </a:gdLst>
              <a:ahLst/>
              <a:cxnLst>
                <a:cxn ang="T10">
                  <a:pos x="T0" y="T1"/>
                </a:cxn>
                <a:cxn ang="T11">
                  <a:pos x="T2" y="T3"/>
                </a:cxn>
                <a:cxn ang="T12">
                  <a:pos x="T4" y="T5"/>
                </a:cxn>
                <a:cxn ang="T13">
                  <a:pos x="T6" y="T7"/>
                </a:cxn>
                <a:cxn ang="T14">
                  <a:pos x="T8" y="T9"/>
                </a:cxn>
              </a:cxnLst>
              <a:rect l="T15" t="T16" r="T17" b="T18"/>
              <a:pathLst>
                <a:path w="644" h="224">
                  <a:moveTo>
                    <a:pt x="644" y="224"/>
                  </a:moveTo>
                  <a:lnTo>
                    <a:pt x="644" y="31"/>
                  </a:lnTo>
                  <a:lnTo>
                    <a:pt x="616" y="0"/>
                  </a:lnTo>
                  <a:lnTo>
                    <a:pt x="0" y="3"/>
                  </a:lnTo>
                </a:path>
              </a:pathLst>
            </a:custGeom>
            <a:noFill/>
            <a:ln w="4763">
              <a:solidFill>
                <a:srgbClr val="000000"/>
              </a:solidFill>
              <a:round/>
              <a:headEnd/>
              <a:tailEnd/>
            </a:ln>
          </p:spPr>
          <p:txBody>
            <a:bodyPr/>
            <a:lstStyle/>
            <a:p>
              <a:endParaRPr lang="en-US"/>
            </a:p>
          </p:txBody>
        </p:sp>
        <p:sp>
          <p:nvSpPr>
            <p:cNvPr id="52" name="Freeform 51"/>
            <p:cNvSpPr>
              <a:spLocks/>
            </p:cNvSpPr>
            <p:nvPr/>
          </p:nvSpPr>
          <p:spPr bwMode="auto">
            <a:xfrm>
              <a:off x="2933700" y="2415821"/>
              <a:ext cx="41275" cy="47287"/>
            </a:xfrm>
            <a:custGeom>
              <a:avLst/>
              <a:gdLst>
                <a:gd name="T0" fmla="*/ 2147483647 w 31"/>
                <a:gd name="T1" fmla="*/ 2147483647 h 42"/>
                <a:gd name="T2" fmla="*/ 2147483647 w 31"/>
                <a:gd name="T3" fmla="*/ 0 h 42"/>
                <a:gd name="T4" fmla="*/ 2147483647 w 31"/>
                <a:gd name="T5" fmla="*/ 0 h 42"/>
                <a:gd name="T6" fmla="*/ 2147483647 w 31"/>
                <a:gd name="T7" fmla="*/ 2147483647 h 42"/>
                <a:gd name="T8" fmla="*/ 2147483647 w 31"/>
                <a:gd name="T9" fmla="*/ 2147483647 h 42"/>
                <a:gd name="T10" fmla="*/ 0 w 31"/>
                <a:gd name="T11" fmla="*/ 0 h 42"/>
                <a:gd name="T12" fmla="*/ 0 w 31"/>
                <a:gd name="T13" fmla="*/ 0 h 42"/>
                <a:gd name="T14" fmla="*/ 2147483647 w 31"/>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42"/>
                <a:gd name="T26" fmla="*/ 31 w 31"/>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42">
                  <a:moveTo>
                    <a:pt x="14" y="42"/>
                  </a:moveTo>
                  <a:lnTo>
                    <a:pt x="31"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53" name="Freeform 52"/>
            <p:cNvSpPr>
              <a:spLocks/>
            </p:cNvSpPr>
            <p:nvPr/>
          </p:nvSpPr>
          <p:spPr bwMode="auto">
            <a:xfrm>
              <a:off x="2933700" y="2415821"/>
              <a:ext cx="41275" cy="47287"/>
            </a:xfrm>
            <a:custGeom>
              <a:avLst/>
              <a:gdLst>
                <a:gd name="T0" fmla="*/ 2147483647 w 31"/>
                <a:gd name="T1" fmla="*/ 2147483647 h 42"/>
                <a:gd name="T2" fmla="*/ 2147483647 w 31"/>
                <a:gd name="T3" fmla="*/ 0 h 42"/>
                <a:gd name="T4" fmla="*/ 2147483647 w 31"/>
                <a:gd name="T5" fmla="*/ 0 h 42"/>
                <a:gd name="T6" fmla="*/ 2147483647 w 31"/>
                <a:gd name="T7" fmla="*/ 2147483647 h 42"/>
                <a:gd name="T8" fmla="*/ 2147483647 w 31"/>
                <a:gd name="T9" fmla="*/ 2147483647 h 42"/>
                <a:gd name="T10" fmla="*/ 0 w 31"/>
                <a:gd name="T11" fmla="*/ 0 h 42"/>
                <a:gd name="T12" fmla="*/ 0 w 31"/>
                <a:gd name="T13" fmla="*/ 0 h 42"/>
                <a:gd name="T14" fmla="*/ 2147483647 w 31"/>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42"/>
                <a:gd name="T26" fmla="*/ 31 w 31"/>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42">
                  <a:moveTo>
                    <a:pt x="14" y="42"/>
                  </a:moveTo>
                  <a:lnTo>
                    <a:pt x="31"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54" name="Rectangle 53"/>
            <p:cNvSpPr>
              <a:spLocks noChangeArrowheads="1"/>
            </p:cNvSpPr>
            <p:nvPr/>
          </p:nvSpPr>
          <p:spPr bwMode="auto">
            <a:xfrm>
              <a:off x="3949700" y="2319932"/>
              <a:ext cx="261938"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RA2SEL</a:t>
              </a:r>
              <a:endParaRPr lang="en-US" b="0"/>
            </a:p>
          </p:txBody>
        </p:sp>
        <p:sp>
          <p:nvSpPr>
            <p:cNvPr id="55" name="Line 145"/>
            <p:cNvSpPr>
              <a:spLocks noChangeShapeType="1"/>
            </p:cNvSpPr>
            <p:nvPr/>
          </p:nvSpPr>
          <p:spPr bwMode="auto">
            <a:xfrm>
              <a:off x="3846513" y="2354084"/>
              <a:ext cx="103187" cy="1314"/>
            </a:xfrm>
            <a:prstGeom prst="line">
              <a:avLst/>
            </a:prstGeom>
            <a:noFill/>
            <a:ln w="4763">
              <a:solidFill>
                <a:srgbClr val="000000"/>
              </a:solidFill>
              <a:round/>
              <a:headEnd/>
              <a:tailEnd/>
            </a:ln>
          </p:spPr>
          <p:txBody>
            <a:bodyPr/>
            <a:lstStyle/>
            <a:p>
              <a:endParaRPr lang="en-US"/>
            </a:p>
          </p:txBody>
        </p:sp>
        <p:sp>
          <p:nvSpPr>
            <p:cNvPr id="56" name="Freeform 55"/>
            <p:cNvSpPr>
              <a:spLocks/>
            </p:cNvSpPr>
            <p:nvPr/>
          </p:nvSpPr>
          <p:spPr bwMode="auto">
            <a:xfrm>
              <a:off x="3846513" y="2338321"/>
              <a:ext cx="50800" cy="31525"/>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close/>
                </a:path>
              </a:pathLst>
            </a:custGeom>
            <a:solidFill>
              <a:srgbClr val="000000"/>
            </a:solidFill>
            <a:ln w="9525">
              <a:noFill/>
              <a:round/>
              <a:headEnd/>
              <a:tailEnd/>
            </a:ln>
          </p:spPr>
          <p:txBody>
            <a:bodyPr/>
            <a:lstStyle/>
            <a:p>
              <a:endParaRPr lang="en-US"/>
            </a:p>
          </p:txBody>
        </p:sp>
        <p:sp>
          <p:nvSpPr>
            <p:cNvPr id="57" name="Freeform 56"/>
            <p:cNvSpPr>
              <a:spLocks/>
            </p:cNvSpPr>
            <p:nvPr/>
          </p:nvSpPr>
          <p:spPr bwMode="auto">
            <a:xfrm>
              <a:off x="3846513" y="2338321"/>
              <a:ext cx="50800" cy="31525"/>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path>
              </a:pathLst>
            </a:custGeom>
            <a:noFill/>
            <a:ln w="4763">
              <a:solidFill>
                <a:srgbClr val="000000"/>
              </a:solidFill>
              <a:round/>
              <a:headEnd/>
              <a:tailEnd/>
            </a:ln>
          </p:spPr>
          <p:txBody>
            <a:bodyPr/>
            <a:lstStyle/>
            <a:p>
              <a:endParaRPr lang="en-US"/>
            </a:p>
          </p:txBody>
        </p:sp>
        <p:sp>
          <p:nvSpPr>
            <p:cNvPr id="58" name="Line 148"/>
            <p:cNvSpPr>
              <a:spLocks noChangeShapeType="1"/>
            </p:cNvSpPr>
            <p:nvPr/>
          </p:nvSpPr>
          <p:spPr bwMode="auto">
            <a:xfrm>
              <a:off x="3709988" y="2388236"/>
              <a:ext cx="1587" cy="69618"/>
            </a:xfrm>
            <a:prstGeom prst="line">
              <a:avLst/>
            </a:prstGeom>
            <a:noFill/>
            <a:ln w="4763">
              <a:solidFill>
                <a:srgbClr val="000000"/>
              </a:solidFill>
              <a:round/>
              <a:headEnd/>
              <a:tailEnd/>
            </a:ln>
          </p:spPr>
          <p:txBody>
            <a:bodyPr/>
            <a:lstStyle/>
            <a:p>
              <a:endParaRPr lang="en-US"/>
            </a:p>
          </p:txBody>
        </p:sp>
        <p:sp>
          <p:nvSpPr>
            <p:cNvPr id="59" name="Freeform 58"/>
            <p:cNvSpPr>
              <a:spLocks/>
            </p:cNvSpPr>
            <p:nvPr/>
          </p:nvSpPr>
          <p:spPr bwMode="auto">
            <a:xfrm>
              <a:off x="3690938" y="2415821"/>
              <a:ext cx="42862" cy="42033"/>
            </a:xfrm>
            <a:custGeom>
              <a:avLst/>
              <a:gdLst>
                <a:gd name="T0" fmla="*/ 2147483647 w 32"/>
                <a:gd name="T1" fmla="*/ 2147483647 h 38"/>
                <a:gd name="T2" fmla="*/ 2147483647 w 32"/>
                <a:gd name="T3" fmla="*/ 0 h 38"/>
                <a:gd name="T4" fmla="*/ 2147483647 w 32"/>
                <a:gd name="T5" fmla="*/ 0 h 38"/>
                <a:gd name="T6" fmla="*/ 2147483647 w 32"/>
                <a:gd name="T7" fmla="*/ 2147483647 h 38"/>
                <a:gd name="T8" fmla="*/ 2147483647 w 32"/>
                <a:gd name="T9" fmla="*/ 2147483647 h 38"/>
                <a:gd name="T10" fmla="*/ 0 w 32"/>
                <a:gd name="T11" fmla="*/ 0 h 38"/>
                <a:gd name="T12" fmla="*/ 0 w 32"/>
                <a:gd name="T13" fmla="*/ 0 h 38"/>
                <a:gd name="T14" fmla="*/ 2147483647 w 32"/>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38"/>
                <a:gd name="T26" fmla="*/ 32 w 32"/>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38">
                  <a:moveTo>
                    <a:pt x="14" y="38"/>
                  </a:moveTo>
                  <a:lnTo>
                    <a:pt x="32" y="0"/>
                  </a:lnTo>
                  <a:lnTo>
                    <a:pt x="14" y="17"/>
                  </a:lnTo>
                  <a:lnTo>
                    <a:pt x="0" y="0"/>
                  </a:lnTo>
                  <a:lnTo>
                    <a:pt x="14" y="38"/>
                  </a:lnTo>
                  <a:close/>
                </a:path>
              </a:pathLst>
            </a:custGeom>
            <a:solidFill>
              <a:srgbClr val="000000"/>
            </a:solidFill>
            <a:ln w="9525">
              <a:noFill/>
              <a:round/>
              <a:headEnd/>
              <a:tailEnd/>
            </a:ln>
          </p:spPr>
          <p:txBody>
            <a:bodyPr/>
            <a:lstStyle/>
            <a:p>
              <a:endParaRPr lang="en-US"/>
            </a:p>
          </p:txBody>
        </p:sp>
        <p:sp>
          <p:nvSpPr>
            <p:cNvPr id="60" name="Freeform 59"/>
            <p:cNvSpPr>
              <a:spLocks/>
            </p:cNvSpPr>
            <p:nvPr/>
          </p:nvSpPr>
          <p:spPr bwMode="auto">
            <a:xfrm>
              <a:off x="3690938" y="2415821"/>
              <a:ext cx="42862" cy="42033"/>
            </a:xfrm>
            <a:custGeom>
              <a:avLst/>
              <a:gdLst>
                <a:gd name="T0" fmla="*/ 2147483647 w 32"/>
                <a:gd name="T1" fmla="*/ 2147483647 h 38"/>
                <a:gd name="T2" fmla="*/ 2147483647 w 32"/>
                <a:gd name="T3" fmla="*/ 0 h 38"/>
                <a:gd name="T4" fmla="*/ 2147483647 w 32"/>
                <a:gd name="T5" fmla="*/ 0 h 38"/>
                <a:gd name="T6" fmla="*/ 2147483647 w 32"/>
                <a:gd name="T7" fmla="*/ 2147483647 h 38"/>
                <a:gd name="T8" fmla="*/ 2147483647 w 32"/>
                <a:gd name="T9" fmla="*/ 2147483647 h 38"/>
                <a:gd name="T10" fmla="*/ 0 w 32"/>
                <a:gd name="T11" fmla="*/ 0 h 38"/>
                <a:gd name="T12" fmla="*/ 0 w 32"/>
                <a:gd name="T13" fmla="*/ 0 h 38"/>
                <a:gd name="T14" fmla="*/ 2147483647 w 32"/>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38"/>
                <a:gd name="T26" fmla="*/ 32 w 32"/>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38">
                  <a:moveTo>
                    <a:pt x="14" y="38"/>
                  </a:moveTo>
                  <a:lnTo>
                    <a:pt x="32" y="0"/>
                  </a:lnTo>
                  <a:lnTo>
                    <a:pt x="14" y="17"/>
                  </a:lnTo>
                  <a:lnTo>
                    <a:pt x="0" y="0"/>
                  </a:lnTo>
                  <a:lnTo>
                    <a:pt x="14" y="38"/>
                  </a:lnTo>
                </a:path>
              </a:pathLst>
            </a:custGeom>
            <a:noFill/>
            <a:ln w="4763">
              <a:solidFill>
                <a:srgbClr val="000000"/>
              </a:solidFill>
              <a:round/>
              <a:headEnd/>
              <a:tailEnd/>
            </a:ln>
          </p:spPr>
          <p:txBody>
            <a:bodyPr/>
            <a:lstStyle/>
            <a:p>
              <a:endParaRPr lang="en-US"/>
            </a:p>
          </p:txBody>
        </p:sp>
        <p:sp>
          <p:nvSpPr>
            <p:cNvPr id="61" name="Freeform 60"/>
            <p:cNvSpPr>
              <a:spLocks/>
            </p:cNvSpPr>
            <p:nvPr/>
          </p:nvSpPr>
          <p:spPr bwMode="auto">
            <a:xfrm>
              <a:off x="2933700" y="2214849"/>
              <a:ext cx="841375" cy="107710"/>
            </a:xfrm>
            <a:custGeom>
              <a:avLst/>
              <a:gdLst>
                <a:gd name="T0" fmla="*/ 2147483647 w 629"/>
                <a:gd name="T1" fmla="*/ 2147483647 h 98"/>
                <a:gd name="T2" fmla="*/ 2147483647 w 629"/>
                <a:gd name="T3" fmla="*/ 2147483647 h 98"/>
                <a:gd name="T4" fmla="*/ 2147483647 w 629"/>
                <a:gd name="T5" fmla="*/ 0 h 98"/>
                <a:gd name="T6" fmla="*/ 0 w 629"/>
                <a:gd name="T7" fmla="*/ 0 h 98"/>
                <a:gd name="T8" fmla="*/ 0 60000 65536"/>
                <a:gd name="T9" fmla="*/ 0 60000 65536"/>
                <a:gd name="T10" fmla="*/ 0 60000 65536"/>
                <a:gd name="T11" fmla="*/ 0 60000 65536"/>
                <a:gd name="T12" fmla="*/ 0 w 629"/>
                <a:gd name="T13" fmla="*/ 0 h 98"/>
                <a:gd name="T14" fmla="*/ 629 w 629"/>
                <a:gd name="T15" fmla="*/ 98 h 98"/>
              </a:gdLst>
              <a:ahLst/>
              <a:cxnLst>
                <a:cxn ang="T8">
                  <a:pos x="T0" y="T1"/>
                </a:cxn>
                <a:cxn ang="T9">
                  <a:pos x="T2" y="T3"/>
                </a:cxn>
                <a:cxn ang="T10">
                  <a:pos x="T4" y="T5"/>
                </a:cxn>
                <a:cxn ang="T11">
                  <a:pos x="T6" y="T7"/>
                </a:cxn>
              </a:cxnLst>
              <a:rect l="T12" t="T13" r="T14" b="T15"/>
              <a:pathLst>
                <a:path w="629" h="98">
                  <a:moveTo>
                    <a:pt x="629" y="98"/>
                  </a:moveTo>
                  <a:lnTo>
                    <a:pt x="629" y="31"/>
                  </a:lnTo>
                  <a:lnTo>
                    <a:pt x="598" y="0"/>
                  </a:lnTo>
                  <a:lnTo>
                    <a:pt x="0" y="0"/>
                  </a:lnTo>
                </a:path>
              </a:pathLst>
            </a:custGeom>
            <a:noFill/>
            <a:ln w="4763">
              <a:solidFill>
                <a:srgbClr val="000000"/>
              </a:solidFill>
              <a:round/>
              <a:headEnd/>
              <a:tailEnd/>
            </a:ln>
          </p:spPr>
          <p:txBody>
            <a:bodyPr/>
            <a:lstStyle/>
            <a:p>
              <a:endParaRPr lang="en-US"/>
            </a:p>
          </p:txBody>
        </p:sp>
        <p:sp>
          <p:nvSpPr>
            <p:cNvPr id="62" name="Freeform 61"/>
            <p:cNvSpPr>
              <a:spLocks/>
            </p:cNvSpPr>
            <p:nvPr/>
          </p:nvSpPr>
          <p:spPr bwMode="auto">
            <a:xfrm>
              <a:off x="3756025" y="2276585"/>
              <a:ext cx="38100" cy="45973"/>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63" name="Freeform 62"/>
            <p:cNvSpPr>
              <a:spLocks/>
            </p:cNvSpPr>
            <p:nvPr/>
          </p:nvSpPr>
          <p:spPr bwMode="auto">
            <a:xfrm>
              <a:off x="3756025" y="2276585"/>
              <a:ext cx="38100" cy="45973"/>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64" name="Freeform 63"/>
            <p:cNvSpPr>
              <a:spLocks/>
            </p:cNvSpPr>
            <p:nvPr/>
          </p:nvSpPr>
          <p:spPr bwMode="auto">
            <a:xfrm>
              <a:off x="3327400" y="5461920"/>
              <a:ext cx="1033463" cy="153685"/>
            </a:xfrm>
            <a:custGeom>
              <a:avLst/>
              <a:gdLst>
                <a:gd name="T0" fmla="*/ 0 w 772"/>
                <a:gd name="T1" fmla="*/ 2147483647 h 139"/>
                <a:gd name="T2" fmla="*/ 0 w 772"/>
                <a:gd name="T3" fmla="*/ 2147483647 h 139"/>
                <a:gd name="T4" fmla="*/ 2147483647 w 772"/>
                <a:gd name="T5" fmla="*/ 2147483647 h 139"/>
                <a:gd name="T6" fmla="*/ 2147483647 w 772"/>
                <a:gd name="T7" fmla="*/ 0 h 139"/>
                <a:gd name="T8" fmla="*/ 0 60000 65536"/>
                <a:gd name="T9" fmla="*/ 0 60000 65536"/>
                <a:gd name="T10" fmla="*/ 0 60000 65536"/>
                <a:gd name="T11" fmla="*/ 0 60000 65536"/>
                <a:gd name="T12" fmla="*/ 0 w 772"/>
                <a:gd name="T13" fmla="*/ 0 h 139"/>
                <a:gd name="T14" fmla="*/ 772 w 772"/>
                <a:gd name="T15" fmla="*/ 139 h 139"/>
              </a:gdLst>
              <a:ahLst/>
              <a:cxnLst>
                <a:cxn ang="T8">
                  <a:pos x="T0" y="T1"/>
                </a:cxn>
                <a:cxn ang="T9">
                  <a:pos x="T2" y="T3"/>
                </a:cxn>
                <a:cxn ang="T10">
                  <a:pos x="T4" y="T5"/>
                </a:cxn>
                <a:cxn ang="T11">
                  <a:pos x="T6" y="T7"/>
                </a:cxn>
              </a:cxnLst>
              <a:rect l="T12" t="T13" r="T14" b="T15"/>
              <a:pathLst>
                <a:path w="772" h="139">
                  <a:moveTo>
                    <a:pt x="0" y="139"/>
                  </a:moveTo>
                  <a:lnTo>
                    <a:pt x="0" y="56"/>
                  </a:lnTo>
                  <a:lnTo>
                    <a:pt x="772" y="56"/>
                  </a:lnTo>
                  <a:lnTo>
                    <a:pt x="772" y="0"/>
                  </a:lnTo>
                </a:path>
              </a:pathLst>
            </a:custGeom>
            <a:noFill/>
            <a:ln w="4763">
              <a:solidFill>
                <a:srgbClr val="000000"/>
              </a:solidFill>
              <a:round/>
              <a:headEnd/>
              <a:tailEnd/>
            </a:ln>
          </p:spPr>
          <p:txBody>
            <a:bodyPr/>
            <a:lstStyle/>
            <a:p>
              <a:endParaRPr lang="en-US"/>
            </a:p>
          </p:txBody>
        </p:sp>
        <p:sp>
          <p:nvSpPr>
            <p:cNvPr id="65" name="Freeform 64"/>
            <p:cNvSpPr>
              <a:spLocks/>
            </p:cNvSpPr>
            <p:nvPr/>
          </p:nvSpPr>
          <p:spPr bwMode="auto">
            <a:xfrm>
              <a:off x="3308350" y="5573571"/>
              <a:ext cx="41275" cy="42033"/>
            </a:xfrm>
            <a:custGeom>
              <a:avLst/>
              <a:gdLst>
                <a:gd name="T0" fmla="*/ 2147483647 w 31"/>
                <a:gd name="T1" fmla="*/ 2147483647 h 38"/>
                <a:gd name="T2" fmla="*/ 2147483647 w 31"/>
                <a:gd name="T3" fmla="*/ 0 h 38"/>
                <a:gd name="T4" fmla="*/ 2147483647 w 31"/>
                <a:gd name="T5" fmla="*/ 0 h 38"/>
                <a:gd name="T6" fmla="*/ 2147483647 w 31"/>
                <a:gd name="T7" fmla="*/ 2147483647 h 38"/>
                <a:gd name="T8" fmla="*/ 2147483647 w 31"/>
                <a:gd name="T9" fmla="*/ 2147483647 h 38"/>
                <a:gd name="T10" fmla="*/ 0 w 31"/>
                <a:gd name="T11" fmla="*/ 0 h 38"/>
                <a:gd name="T12" fmla="*/ 0 w 31"/>
                <a:gd name="T13" fmla="*/ 0 h 38"/>
                <a:gd name="T14" fmla="*/ 2147483647 w 31"/>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38"/>
                <a:gd name="T26" fmla="*/ 31 w 31"/>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38">
                  <a:moveTo>
                    <a:pt x="14" y="38"/>
                  </a:moveTo>
                  <a:lnTo>
                    <a:pt x="31" y="0"/>
                  </a:lnTo>
                  <a:lnTo>
                    <a:pt x="14" y="17"/>
                  </a:lnTo>
                  <a:lnTo>
                    <a:pt x="0" y="0"/>
                  </a:lnTo>
                  <a:lnTo>
                    <a:pt x="14" y="38"/>
                  </a:lnTo>
                  <a:close/>
                </a:path>
              </a:pathLst>
            </a:custGeom>
            <a:solidFill>
              <a:srgbClr val="000000"/>
            </a:solidFill>
            <a:ln w="9525">
              <a:noFill/>
              <a:round/>
              <a:headEnd/>
              <a:tailEnd/>
            </a:ln>
          </p:spPr>
          <p:txBody>
            <a:bodyPr/>
            <a:lstStyle/>
            <a:p>
              <a:endParaRPr lang="en-US"/>
            </a:p>
          </p:txBody>
        </p:sp>
        <p:sp>
          <p:nvSpPr>
            <p:cNvPr id="66" name="Freeform 65"/>
            <p:cNvSpPr>
              <a:spLocks/>
            </p:cNvSpPr>
            <p:nvPr/>
          </p:nvSpPr>
          <p:spPr bwMode="auto">
            <a:xfrm>
              <a:off x="3308350" y="5573571"/>
              <a:ext cx="41275" cy="42033"/>
            </a:xfrm>
            <a:custGeom>
              <a:avLst/>
              <a:gdLst>
                <a:gd name="T0" fmla="*/ 2147483647 w 31"/>
                <a:gd name="T1" fmla="*/ 2147483647 h 38"/>
                <a:gd name="T2" fmla="*/ 2147483647 w 31"/>
                <a:gd name="T3" fmla="*/ 0 h 38"/>
                <a:gd name="T4" fmla="*/ 2147483647 w 31"/>
                <a:gd name="T5" fmla="*/ 0 h 38"/>
                <a:gd name="T6" fmla="*/ 2147483647 w 31"/>
                <a:gd name="T7" fmla="*/ 2147483647 h 38"/>
                <a:gd name="T8" fmla="*/ 2147483647 w 31"/>
                <a:gd name="T9" fmla="*/ 2147483647 h 38"/>
                <a:gd name="T10" fmla="*/ 0 w 31"/>
                <a:gd name="T11" fmla="*/ 0 h 38"/>
                <a:gd name="T12" fmla="*/ 0 w 31"/>
                <a:gd name="T13" fmla="*/ 0 h 38"/>
                <a:gd name="T14" fmla="*/ 2147483647 w 31"/>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38"/>
                <a:gd name="T26" fmla="*/ 31 w 31"/>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38">
                  <a:moveTo>
                    <a:pt x="14" y="38"/>
                  </a:moveTo>
                  <a:lnTo>
                    <a:pt x="31" y="0"/>
                  </a:lnTo>
                  <a:lnTo>
                    <a:pt x="14" y="17"/>
                  </a:lnTo>
                  <a:lnTo>
                    <a:pt x="0" y="0"/>
                  </a:lnTo>
                  <a:lnTo>
                    <a:pt x="14" y="38"/>
                  </a:lnTo>
                </a:path>
              </a:pathLst>
            </a:custGeom>
            <a:noFill/>
            <a:ln w="4763">
              <a:solidFill>
                <a:srgbClr val="000000"/>
              </a:solidFill>
              <a:round/>
              <a:headEnd/>
              <a:tailEnd/>
            </a:ln>
          </p:spPr>
          <p:txBody>
            <a:bodyPr/>
            <a:lstStyle/>
            <a:p>
              <a:endParaRPr lang="en-US"/>
            </a:p>
          </p:txBody>
        </p:sp>
        <p:sp>
          <p:nvSpPr>
            <p:cNvPr id="67" name="Line 178"/>
            <p:cNvSpPr>
              <a:spLocks noChangeShapeType="1"/>
            </p:cNvSpPr>
            <p:nvPr/>
          </p:nvSpPr>
          <p:spPr bwMode="auto">
            <a:xfrm>
              <a:off x="3986213" y="5987336"/>
              <a:ext cx="1587" cy="1314"/>
            </a:xfrm>
            <a:prstGeom prst="line">
              <a:avLst/>
            </a:prstGeom>
            <a:noFill/>
            <a:ln w="4763">
              <a:solidFill>
                <a:srgbClr val="000000"/>
              </a:solidFill>
              <a:round/>
              <a:headEnd/>
              <a:tailEnd/>
            </a:ln>
          </p:spPr>
          <p:txBody>
            <a:bodyPr/>
            <a:lstStyle/>
            <a:p>
              <a:endParaRPr lang="en-US"/>
            </a:p>
          </p:txBody>
        </p:sp>
        <p:sp>
          <p:nvSpPr>
            <p:cNvPr id="68" name="Freeform 67"/>
            <p:cNvSpPr>
              <a:spLocks noEditPoints="1"/>
            </p:cNvSpPr>
            <p:nvPr/>
          </p:nvSpPr>
          <p:spPr bwMode="auto">
            <a:xfrm>
              <a:off x="2338388" y="6134452"/>
              <a:ext cx="93662" cy="77499"/>
            </a:xfrm>
            <a:custGeom>
              <a:avLst/>
              <a:gdLst>
                <a:gd name="T0" fmla="*/ 0 w 70"/>
                <a:gd name="T1" fmla="*/ 2147483647 h 70"/>
                <a:gd name="T2" fmla="*/ 2147483647 w 70"/>
                <a:gd name="T3" fmla="*/ 0 h 70"/>
                <a:gd name="T4" fmla="*/ 2147483647 w 70"/>
                <a:gd name="T5" fmla="*/ 2147483647 h 70"/>
                <a:gd name="T6" fmla="*/ 2147483647 w 70"/>
                <a:gd name="T7" fmla="*/ 2147483647 h 70"/>
                <a:gd name="T8" fmla="*/ 0 w 70"/>
                <a:gd name="T9" fmla="*/ 2147483647 h 70"/>
                <a:gd name="T10" fmla="*/ 2147483647 w 70"/>
                <a:gd name="T11" fmla="*/ 2147483647 h 70"/>
                <a:gd name="T12" fmla="*/ 2147483647 w 70"/>
                <a:gd name="T13" fmla="*/ 2147483647 h 70"/>
                <a:gd name="T14" fmla="*/ 2147483647 w 70"/>
                <a:gd name="T15" fmla="*/ 2147483647 h 70"/>
                <a:gd name="T16" fmla="*/ 0 w 70"/>
                <a:gd name="T17" fmla="*/ 2147483647 h 70"/>
                <a:gd name="T18" fmla="*/ 2147483647 w 70"/>
                <a:gd name="T19" fmla="*/ 2147483647 h 70"/>
                <a:gd name="T20" fmla="*/ 2147483647 w 70"/>
                <a:gd name="T21" fmla="*/ 2147483647 h 70"/>
                <a:gd name="T22" fmla="*/ 2147483647 w 70"/>
                <a:gd name="T23" fmla="*/ 2147483647 h 70"/>
                <a:gd name="T24" fmla="*/ 2147483647 w 70"/>
                <a:gd name="T25" fmla="*/ 2147483647 h 70"/>
                <a:gd name="T26" fmla="*/ 2147483647 w 70"/>
                <a:gd name="T27" fmla="*/ 2147483647 h 70"/>
                <a:gd name="T28" fmla="*/ 2147483647 w 70"/>
                <a:gd name="T29" fmla="*/ 2147483647 h 70"/>
                <a:gd name="T30" fmla="*/ 2147483647 w 70"/>
                <a:gd name="T31" fmla="*/ 2147483647 h 70"/>
                <a:gd name="T32" fmla="*/ 2147483647 w 70"/>
                <a:gd name="T33" fmla="*/ 2147483647 h 70"/>
                <a:gd name="T34" fmla="*/ 2147483647 w 70"/>
                <a:gd name="T35" fmla="*/ 2147483647 h 70"/>
                <a:gd name="T36" fmla="*/ 2147483647 w 70"/>
                <a:gd name="T37" fmla="*/ 2147483647 h 70"/>
                <a:gd name="T38" fmla="*/ 2147483647 w 70"/>
                <a:gd name="T39" fmla="*/ 2147483647 h 70"/>
                <a:gd name="T40" fmla="*/ 2147483647 w 70"/>
                <a:gd name="T41" fmla="*/ 2147483647 h 70"/>
                <a:gd name="T42" fmla="*/ 2147483647 w 70"/>
                <a:gd name="T43" fmla="*/ 2147483647 h 70"/>
                <a:gd name="T44" fmla="*/ 2147483647 w 70"/>
                <a:gd name="T45" fmla="*/ 2147483647 h 70"/>
                <a:gd name="T46" fmla="*/ 2147483647 w 70"/>
                <a:gd name="T47" fmla="*/ 2147483647 h 70"/>
                <a:gd name="T48" fmla="*/ 2147483647 w 70"/>
                <a:gd name="T49" fmla="*/ 2147483647 h 70"/>
                <a:gd name="T50" fmla="*/ 2147483647 w 70"/>
                <a:gd name="T51" fmla="*/ 2147483647 h 70"/>
                <a:gd name="T52" fmla="*/ 2147483647 w 70"/>
                <a:gd name="T53" fmla="*/ 2147483647 h 70"/>
                <a:gd name="T54" fmla="*/ 2147483647 w 70"/>
                <a:gd name="T55" fmla="*/ 2147483647 h 70"/>
                <a:gd name="T56" fmla="*/ 2147483647 w 70"/>
                <a:gd name="T57" fmla="*/ 2147483647 h 7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70"/>
                <a:gd name="T88" fmla="*/ 0 h 70"/>
                <a:gd name="T89" fmla="*/ 70 w 70"/>
                <a:gd name="T90" fmla="*/ 70 h 70"/>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70" h="70">
                  <a:moveTo>
                    <a:pt x="0" y="7"/>
                  </a:moveTo>
                  <a:lnTo>
                    <a:pt x="3" y="0"/>
                  </a:lnTo>
                  <a:lnTo>
                    <a:pt x="66" y="32"/>
                  </a:lnTo>
                  <a:lnTo>
                    <a:pt x="63" y="39"/>
                  </a:lnTo>
                  <a:lnTo>
                    <a:pt x="0" y="7"/>
                  </a:lnTo>
                  <a:close/>
                  <a:moveTo>
                    <a:pt x="66" y="39"/>
                  </a:moveTo>
                  <a:lnTo>
                    <a:pt x="66" y="39"/>
                  </a:lnTo>
                  <a:lnTo>
                    <a:pt x="3" y="70"/>
                  </a:lnTo>
                  <a:lnTo>
                    <a:pt x="0" y="63"/>
                  </a:lnTo>
                  <a:lnTo>
                    <a:pt x="63" y="32"/>
                  </a:lnTo>
                  <a:lnTo>
                    <a:pt x="66" y="32"/>
                  </a:lnTo>
                  <a:lnTo>
                    <a:pt x="70" y="32"/>
                  </a:lnTo>
                  <a:lnTo>
                    <a:pt x="70" y="35"/>
                  </a:lnTo>
                  <a:lnTo>
                    <a:pt x="66" y="39"/>
                  </a:lnTo>
                  <a:close/>
                </a:path>
              </a:pathLst>
            </a:custGeom>
            <a:solidFill>
              <a:srgbClr val="000000"/>
            </a:solidFill>
            <a:ln w="9525">
              <a:noFill/>
              <a:round/>
              <a:headEnd/>
              <a:tailEnd/>
            </a:ln>
          </p:spPr>
          <p:txBody>
            <a:bodyPr/>
            <a:lstStyle/>
            <a:p>
              <a:endParaRPr lang="en-US"/>
            </a:p>
          </p:txBody>
        </p:sp>
        <p:sp>
          <p:nvSpPr>
            <p:cNvPr id="69" name="Freeform 68"/>
            <p:cNvSpPr>
              <a:spLocks/>
            </p:cNvSpPr>
            <p:nvPr/>
          </p:nvSpPr>
          <p:spPr bwMode="auto">
            <a:xfrm>
              <a:off x="3054350" y="5623486"/>
              <a:ext cx="336550" cy="69617"/>
            </a:xfrm>
            <a:custGeom>
              <a:avLst/>
              <a:gdLst>
                <a:gd name="T0" fmla="*/ 0 w 251"/>
                <a:gd name="T1" fmla="*/ 0 h 63"/>
                <a:gd name="T2" fmla="*/ 2147483647 w 251"/>
                <a:gd name="T3" fmla="*/ 0 h 63"/>
                <a:gd name="T4" fmla="*/ 2147483647 w 251"/>
                <a:gd name="T5" fmla="*/ 2147483647 h 63"/>
                <a:gd name="T6" fmla="*/ 2147483647 w 251"/>
                <a:gd name="T7" fmla="*/ 2147483647 h 63"/>
                <a:gd name="T8" fmla="*/ 0 w 251"/>
                <a:gd name="T9" fmla="*/ 0 h 63"/>
                <a:gd name="T10" fmla="*/ 0 60000 65536"/>
                <a:gd name="T11" fmla="*/ 0 60000 65536"/>
                <a:gd name="T12" fmla="*/ 0 60000 65536"/>
                <a:gd name="T13" fmla="*/ 0 60000 65536"/>
                <a:gd name="T14" fmla="*/ 0 60000 65536"/>
                <a:gd name="T15" fmla="*/ 0 w 251"/>
                <a:gd name="T16" fmla="*/ 0 h 63"/>
                <a:gd name="T17" fmla="*/ 251 w 251"/>
                <a:gd name="T18" fmla="*/ 63 h 63"/>
              </a:gdLst>
              <a:ahLst/>
              <a:cxnLst>
                <a:cxn ang="T10">
                  <a:pos x="T0" y="T1"/>
                </a:cxn>
                <a:cxn ang="T11">
                  <a:pos x="T2" y="T3"/>
                </a:cxn>
                <a:cxn ang="T12">
                  <a:pos x="T4" y="T5"/>
                </a:cxn>
                <a:cxn ang="T13">
                  <a:pos x="T6" y="T7"/>
                </a:cxn>
                <a:cxn ang="T14">
                  <a:pos x="T8" y="T9"/>
                </a:cxn>
              </a:cxnLst>
              <a:rect l="T15" t="T16" r="T17" b="T18"/>
              <a:pathLst>
                <a:path w="251" h="63">
                  <a:moveTo>
                    <a:pt x="0" y="0"/>
                  </a:moveTo>
                  <a:lnTo>
                    <a:pt x="251" y="0"/>
                  </a:lnTo>
                  <a:lnTo>
                    <a:pt x="220" y="63"/>
                  </a:lnTo>
                  <a:lnTo>
                    <a:pt x="31" y="63"/>
                  </a:lnTo>
                  <a:lnTo>
                    <a:pt x="0" y="0"/>
                  </a:lnTo>
                  <a:close/>
                </a:path>
              </a:pathLst>
            </a:custGeom>
            <a:solidFill>
              <a:srgbClr val="FFFFFF"/>
            </a:solidFill>
            <a:ln w="9525">
              <a:noFill/>
              <a:round/>
              <a:headEnd/>
              <a:tailEnd/>
            </a:ln>
          </p:spPr>
          <p:txBody>
            <a:bodyPr/>
            <a:lstStyle/>
            <a:p>
              <a:endParaRPr lang="en-US"/>
            </a:p>
          </p:txBody>
        </p:sp>
        <p:sp>
          <p:nvSpPr>
            <p:cNvPr id="70" name="Freeform 69"/>
            <p:cNvSpPr>
              <a:spLocks/>
            </p:cNvSpPr>
            <p:nvPr/>
          </p:nvSpPr>
          <p:spPr bwMode="auto">
            <a:xfrm>
              <a:off x="3054350" y="5623486"/>
              <a:ext cx="336550" cy="69617"/>
            </a:xfrm>
            <a:custGeom>
              <a:avLst/>
              <a:gdLst>
                <a:gd name="T0" fmla="*/ 0 w 251"/>
                <a:gd name="T1" fmla="*/ 0 h 63"/>
                <a:gd name="T2" fmla="*/ 2147483647 w 251"/>
                <a:gd name="T3" fmla="*/ 0 h 63"/>
                <a:gd name="T4" fmla="*/ 2147483647 w 251"/>
                <a:gd name="T5" fmla="*/ 2147483647 h 63"/>
                <a:gd name="T6" fmla="*/ 2147483647 w 251"/>
                <a:gd name="T7" fmla="*/ 2147483647 h 63"/>
                <a:gd name="T8" fmla="*/ 0 w 251"/>
                <a:gd name="T9" fmla="*/ 0 h 63"/>
                <a:gd name="T10" fmla="*/ 0 60000 65536"/>
                <a:gd name="T11" fmla="*/ 0 60000 65536"/>
                <a:gd name="T12" fmla="*/ 0 60000 65536"/>
                <a:gd name="T13" fmla="*/ 0 60000 65536"/>
                <a:gd name="T14" fmla="*/ 0 60000 65536"/>
                <a:gd name="T15" fmla="*/ 0 w 251"/>
                <a:gd name="T16" fmla="*/ 0 h 63"/>
                <a:gd name="T17" fmla="*/ 251 w 251"/>
                <a:gd name="T18" fmla="*/ 63 h 63"/>
              </a:gdLst>
              <a:ahLst/>
              <a:cxnLst>
                <a:cxn ang="T10">
                  <a:pos x="T0" y="T1"/>
                </a:cxn>
                <a:cxn ang="T11">
                  <a:pos x="T2" y="T3"/>
                </a:cxn>
                <a:cxn ang="T12">
                  <a:pos x="T4" y="T5"/>
                </a:cxn>
                <a:cxn ang="T13">
                  <a:pos x="T6" y="T7"/>
                </a:cxn>
                <a:cxn ang="T14">
                  <a:pos x="T8" y="T9"/>
                </a:cxn>
              </a:cxnLst>
              <a:rect l="T15" t="T16" r="T17" b="T18"/>
              <a:pathLst>
                <a:path w="251" h="63">
                  <a:moveTo>
                    <a:pt x="0" y="0"/>
                  </a:moveTo>
                  <a:lnTo>
                    <a:pt x="251" y="0"/>
                  </a:lnTo>
                  <a:lnTo>
                    <a:pt x="220" y="63"/>
                  </a:lnTo>
                  <a:lnTo>
                    <a:pt x="31" y="63"/>
                  </a:lnTo>
                  <a:lnTo>
                    <a:pt x="0" y="0"/>
                  </a:lnTo>
                </a:path>
              </a:pathLst>
            </a:custGeom>
            <a:noFill/>
            <a:ln w="11113">
              <a:solidFill>
                <a:srgbClr val="000000"/>
              </a:solidFill>
              <a:round/>
              <a:headEnd/>
              <a:tailEnd/>
            </a:ln>
          </p:spPr>
          <p:txBody>
            <a:bodyPr/>
            <a:lstStyle/>
            <a:p>
              <a:endParaRPr lang="en-US"/>
            </a:p>
          </p:txBody>
        </p:sp>
        <p:sp>
          <p:nvSpPr>
            <p:cNvPr id="71" name="Rectangle 70"/>
            <p:cNvSpPr>
              <a:spLocks noChangeArrowheads="1"/>
            </p:cNvSpPr>
            <p:nvPr/>
          </p:nvSpPr>
          <p:spPr bwMode="auto">
            <a:xfrm>
              <a:off x="3517900" y="5651069"/>
              <a:ext cx="227013"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WDSEL</a:t>
              </a:r>
              <a:endParaRPr lang="en-US" b="0"/>
            </a:p>
          </p:txBody>
        </p:sp>
        <p:sp>
          <p:nvSpPr>
            <p:cNvPr id="72" name="Line 183"/>
            <p:cNvSpPr>
              <a:spLocks noChangeShapeType="1"/>
            </p:cNvSpPr>
            <p:nvPr/>
          </p:nvSpPr>
          <p:spPr bwMode="auto">
            <a:xfrm>
              <a:off x="3368675" y="5658951"/>
              <a:ext cx="103188" cy="0"/>
            </a:xfrm>
            <a:prstGeom prst="line">
              <a:avLst/>
            </a:prstGeom>
            <a:noFill/>
            <a:ln w="4763">
              <a:solidFill>
                <a:srgbClr val="000000"/>
              </a:solidFill>
              <a:round/>
              <a:headEnd/>
              <a:tailEnd/>
            </a:ln>
          </p:spPr>
          <p:txBody>
            <a:bodyPr/>
            <a:lstStyle/>
            <a:p>
              <a:endParaRPr lang="en-US"/>
            </a:p>
          </p:txBody>
        </p:sp>
        <p:sp>
          <p:nvSpPr>
            <p:cNvPr id="73" name="Freeform 72"/>
            <p:cNvSpPr>
              <a:spLocks/>
            </p:cNvSpPr>
            <p:nvPr/>
          </p:nvSpPr>
          <p:spPr bwMode="auto">
            <a:xfrm>
              <a:off x="3368675" y="5643188"/>
              <a:ext cx="50800" cy="30212"/>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close/>
                </a:path>
              </a:pathLst>
            </a:custGeom>
            <a:solidFill>
              <a:srgbClr val="000000"/>
            </a:solidFill>
            <a:ln w="9525">
              <a:noFill/>
              <a:round/>
              <a:headEnd/>
              <a:tailEnd/>
            </a:ln>
          </p:spPr>
          <p:txBody>
            <a:bodyPr/>
            <a:lstStyle/>
            <a:p>
              <a:endParaRPr lang="en-US"/>
            </a:p>
          </p:txBody>
        </p:sp>
        <p:sp>
          <p:nvSpPr>
            <p:cNvPr id="74" name="Freeform 73"/>
            <p:cNvSpPr>
              <a:spLocks/>
            </p:cNvSpPr>
            <p:nvPr/>
          </p:nvSpPr>
          <p:spPr bwMode="auto">
            <a:xfrm>
              <a:off x="3368675" y="5643188"/>
              <a:ext cx="50800" cy="30212"/>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path>
              </a:pathLst>
            </a:custGeom>
            <a:noFill/>
            <a:ln w="4763">
              <a:solidFill>
                <a:srgbClr val="000000"/>
              </a:solidFill>
              <a:round/>
              <a:headEnd/>
              <a:tailEnd/>
            </a:ln>
          </p:spPr>
          <p:txBody>
            <a:bodyPr/>
            <a:lstStyle/>
            <a:p>
              <a:endParaRPr lang="en-US"/>
            </a:p>
          </p:txBody>
        </p:sp>
        <p:sp>
          <p:nvSpPr>
            <p:cNvPr id="75" name="Line 187"/>
            <p:cNvSpPr>
              <a:spLocks noChangeShapeType="1"/>
            </p:cNvSpPr>
            <p:nvPr/>
          </p:nvSpPr>
          <p:spPr bwMode="auto">
            <a:xfrm flipV="1">
              <a:off x="3227388" y="5693103"/>
              <a:ext cx="1587" cy="256141"/>
            </a:xfrm>
            <a:prstGeom prst="line">
              <a:avLst/>
            </a:prstGeom>
            <a:noFill/>
            <a:ln w="4763">
              <a:solidFill>
                <a:srgbClr val="000000"/>
              </a:solidFill>
              <a:round/>
              <a:headEnd/>
              <a:tailEnd/>
            </a:ln>
          </p:spPr>
          <p:txBody>
            <a:bodyPr/>
            <a:lstStyle/>
            <a:p>
              <a:endParaRPr lang="en-US"/>
            </a:p>
          </p:txBody>
        </p:sp>
        <p:sp>
          <p:nvSpPr>
            <p:cNvPr id="76" name="Freeform 75"/>
            <p:cNvSpPr>
              <a:spLocks/>
            </p:cNvSpPr>
            <p:nvPr/>
          </p:nvSpPr>
          <p:spPr bwMode="auto">
            <a:xfrm>
              <a:off x="3208338" y="5907210"/>
              <a:ext cx="38100" cy="42033"/>
            </a:xfrm>
            <a:custGeom>
              <a:avLst/>
              <a:gdLst>
                <a:gd name="T0" fmla="*/ 2147483647 w 28"/>
                <a:gd name="T1" fmla="*/ 2147483647 h 38"/>
                <a:gd name="T2" fmla="*/ 2147483647 w 28"/>
                <a:gd name="T3" fmla="*/ 0 h 38"/>
                <a:gd name="T4" fmla="*/ 2147483647 w 28"/>
                <a:gd name="T5" fmla="*/ 0 h 38"/>
                <a:gd name="T6" fmla="*/ 2147483647 w 28"/>
                <a:gd name="T7" fmla="*/ 2147483647 h 38"/>
                <a:gd name="T8" fmla="*/ 2147483647 w 28"/>
                <a:gd name="T9" fmla="*/ 2147483647 h 38"/>
                <a:gd name="T10" fmla="*/ 0 w 28"/>
                <a:gd name="T11" fmla="*/ 0 h 38"/>
                <a:gd name="T12" fmla="*/ 0 w 28"/>
                <a:gd name="T13" fmla="*/ 0 h 38"/>
                <a:gd name="T14" fmla="*/ 2147483647 w 28"/>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8"/>
                <a:gd name="T26" fmla="*/ 28 w 28"/>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8">
                  <a:moveTo>
                    <a:pt x="14" y="38"/>
                  </a:moveTo>
                  <a:lnTo>
                    <a:pt x="28" y="0"/>
                  </a:lnTo>
                  <a:lnTo>
                    <a:pt x="14" y="17"/>
                  </a:lnTo>
                  <a:lnTo>
                    <a:pt x="0" y="0"/>
                  </a:lnTo>
                  <a:lnTo>
                    <a:pt x="14" y="38"/>
                  </a:lnTo>
                  <a:close/>
                </a:path>
              </a:pathLst>
            </a:custGeom>
            <a:solidFill>
              <a:srgbClr val="000000"/>
            </a:solidFill>
            <a:ln w="9525">
              <a:noFill/>
              <a:round/>
              <a:headEnd/>
              <a:tailEnd/>
            </a:ln>
          </p:spPr>
          <p:txBody>
            <a:bodyPr/>
            <a:lstStyle/>
            <a:p>
              <a:endParaRPr lang="en-US"/>
            </a:p>
          </p:txBody>
        </p:sp>
        <p:sp>
          <p:nvSpPr>
            <p:cNvPr id="77" name="Freeform 76"/>
            <p:cNvSpPr>
              <a:spLocks/>
            </p:cNvSpPr>
            <p:nvPr/>
          </p:nvSpPr>
          <p:spPr bwMode="auto">
            <a:xfrm>
              <a:off x="3208338" y="5907210"/>
              <a:ext cx="38100" cy="42033"/>
            </a:xfrm>
            <a:custGeom>
              <a:avLst/>
              <a:gdLst>
                <a:gd name="T0" fmla="*/ 2147483647 w 28"/>
                <a:gd name="T1" fmla="*/ 2147483647 h 38"/>
                <a:gd name="T2" fmla="*/ 2147483647 w 28"/>
                <a:gd name="T3" fmla="*/ 0 h 38"/>
                <a:gd name="T4" fmla="*/ 2147483647 w 28"/>
                <a:gd name="T5" fmla="*/ 0 h 38"/>
                <a:gd name="T6" fmla="*/ 2147483647 w 28"/>
                <a:gd name="T7" fmla="*/ 2147483647 h 38"/>
                <a:gd name="T8" fmla="*/ 2147483647 w 28"/>
                <a:gd name="T9" fmla="*/ 2147483647 h 38"/>
                <a:gd name="T10" fmla="*/ 0 w 28"/>
                <a:gd name="T11" fmla="*/ 0 h 38"/>
                <a:gd name="T12" fmla="*/ 0 w 28"/>
                <a:gd name="T13" fmla="*/ 0 h 38"/>
                <a:gd name="T14" fmla="*/ 2147483647 w 28"/>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8"/>
                <a:gd name="T26" fmla="*/ 28 w 28"/>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8">
                  <a:moveTo>
                    <a:pt x="14" y="38"/>
                  </a:moveTo>
                  <a:lnTo>
                    <a:pt x="28" y="0"/>
                  </a:lnTo>
                  <a:lnTo>
                    <a:pt x="14" y="17"/>
                  </a:lnTo>
                  <a:lnTo>
                    <a:pt x="0" y="0"/>
                  </a:lnTo>
                  <a:lnTo>
                    <a:pt x="14" y="38"/>
                  </a:lnTo>
                </a:path>
              </a:pathLst>
            </a:custGeom>
            <a:noFill/>
            <a:ln w="4763">
              <a:solidFill>
                <a:srgbClr val="000000"/>
              </a:solidFill>
              <a:round/>
              <a:headEnd/>
              <a:tailEnd/>
            </a:ln>
          </p:spPr>
          <p:txBody>
            <a:bodyPr/>
            <a:lstStyle/>
            <a:p>
              <a:endParaRPr lang="en-US"/>
            </a:p>
          </p:txBody>
        </p:sp>
        <p:sp>
          <p:nvSpPr>
            <p:cNvPr id="78" name="Freeform 77"/>
            <p:cNvSpPr>
              <a:spLocks/>
            </p:cNvSpPr>
            <p:nvPr/>
          </p:nvSpPr>
          <p:spPr bwMode="auto">
            <a:xfrm>
              <a:off x="825500" y="5023197"/>
              <a:ext cx="2317750" cy="596347"/>
            </a:xfrm>
            <a:custGeom>
              <a:avLst/>
              <a:gdLst>
                <a:gd name="T0" fmla="*/ 2147483647 w 1731"/>
                <a:gd name="T1" fmla="*/ 2147483647 h 539"/>
                <a:gd name="T2" fmla="*/ 2147483647 w 1731"/>
                <a:gd name="T3" fmla="*/ 2147483647 h 539"/>
                <a:gd name="T4" fmla="*/ 0 w 1731"/>
                <a:gd name="T5" fmla="*/ 2147483647 h 539"/>
                <a:gd name="T6" fmla="*/ 0 w 1731"/>
                <a:gd name="T7" fmla="*/ 0 h 539"/>
                <a:gd name="T8" fmla="*/ 0 60000 65536"/>
                <a:gd name="T9" fmla="*/ 0 60000 65536"/>
                <a:gd name="T10" fmla="*/ 0 60000 65536"/>
                <a:gd name="T11" fmla="*/ 0 60000 65536"/>
                <a:gd name="T12" fmla="*/ 0 w 1731"/>
                <a:gd name="T13" fmla="*/ 0 h 539"/>
                <a:gd name="T14" fmla="*/ 1731 w 1731"/>
                <a:gd name="T15" fmla="*/ 539 h 539"/>
              </a:gdLst>
              <a:ahLst/>
              <a:cxnLst>
                <a:cxn ang="T8">
                  <a:pos x="T0" y="T1"/>
                </a:cxn>
                <a:cxn ang="T9">
                  <a:pos x="T2" y="T3"/>
                </a:cxn>
                <a:cxn ang="T10">
                  <a:pos x="T4" y="T5"/>
                </a:cxn>
                <a:cxn ang="T11">
                  <a:pos x="T6" y="T7"/>
                </a:cxn>
              </a:cxnLst>
              <a:rect l="T12" t="T13" r="T14" b="T15"/>
              <a:pathLst>
                <a:path w="1731" h="539">
                  <a:moveTo>
                    <a:pt x="1731" y="539"/>
                  </a:moveTo>
                  <a:lnTo>
                    <a:pt x="1731" y="431"/>
                  </a:lnTo>
                  <a:lnTo>
                    <a:pt x="0" y="427"/>
                  </a:lnTo>
                  <a:lnTo>
                    <a:pt x="0" y="0"/>
                  </a:lnTo>
                </a:path>
              </a:pathLst>
            </a:custGeom>
            <a:noFill/>
            <a:ln w="4763">
              <a:solidFill>
                <a:srgbClr val="000000"/>
              </a:solidFill>
              <a:round/>
              <a:headEnd/>
              <a:tailEnd/>
            </a:ln>
          </p:spPr>
          <p:txBody>
            <a:bodyPr/>
            <a:lstStyle/>
            <a:p>
              <a:endParaRPr lang="en-US"/>
            </a:p>
          </p:txBody>
        </p:sp>
        <p:sp>
          <p:nvSpPr>
            <p:cNvPr id="79" name="Freeform 78"/>
            <p:cNvSpPr>
              <a:spLocks/>
            </p:cNvSpPr>
            <p:nvPr/>
          </p:nvSpPr>
          <p:spPr bwMode="auto">
            <a:xfrm>
              <a:off x="3124200" y="5573571"/>
              <a:ext cx="38100" cy="45973"/>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80" name="Freeform 79"/>
            <p:cNvSpPr>
              <a:spLocks/>
            </p:cNvSpPr>
            <p:nvPr/>
          </p:nvSpPr>
          <p:spPr bwMode="auto">
            <a:xfrm>
              <a:off x="3124200" y="5573571"/>
              <a:ext cx="38100" cy="45973"/>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81" name="Freeform 80"/>
            <p:cNvSpPr>
              <a:spLocks/>
            </p:cNvSpPr>
            <p:nvPr/>
          </p:nvSpPr>
          <p:spPr bwMode="auto">
            <a:xfrm>
              <a:off x="3406775" y="3097548"/>
              <a:ext cx="331788" cy="74872"/>
            </a:xfrm>
            <a:custGeom>
              <a:avLst/>
              <a:gdLst>
                <a:gd name="T0" fmla="*/ 0 w 388"/>
                <a:gd name="T1" fmla="*/ 0 h 63"/>
                <a:gd name="T2" fmla="*/ 2147483647 w 388"/>
                <a:gd name="T3" fmla="*/ 0 h 63"/>
                <a:gd name="T4" fmla="*/ 2147483647 w 388"/>
                <a:gd name="T5" fmla="*/ 2147483647 h 63"/>
                <a:gd name="T6" fmla="*/ 2147483647 w 388"/>
                <a:gd name="T7" fmla="*/ 2147483647 h 63"/>
                <a:gd name="T8" fmla="*/ 0 w 388"/>
                <a:gd name="T9" fmla="*/ 0 h 63"/>
                <a:gd name="T10" fmla="*/ 0 60000 65536"/>
                <a:gd name="T11" fmla="*/ 0 60000 65536"/>
                <a:gd name="T12" fmla="*/ 0 60000 65536"/>
                <a:gd name="T13" fmla="*/ 0 60000 65536"/>
                <a:gd name="T14" fmla="*/ 0 60000 65536"/>
                <a:gd name="T15" fmla="*/ 0 w 388"/>
                <a:gd name="T16" fmla="*/ 0 h 63"/>
                <a:gd name="T17" fmla="*/ 388 w 388"/>
                <a:gd name="T18" fmla="*/ 63 h 63"/>
              </a:gdLst>
              <a:ahLst/>
              <a:cxnLst>
                <a:cxn ang="T10">
                  <a:pos x="T0" y="T1"/>
                </a:cxn>
                <a:cxn ang="T11">
                  <a:pos x="T2" y="T3"/>
                </a:cxn>
                <a:cxn ang="T12">
                  <a:pos x="T4" y="T5"/>
                </a:cxn>
                <a:cxn ang="T13">
                  <a:pos x="T6" y="T7"/>
                </a:cxn>
                <a:cxn ang="T14">
                  <a:pos x="T8" y="T9"/>
                </a:cxn>
              </a:cxnLst>
              <a:rect l="T15" t="T16" r="T17" b="T18"/>
              <a:pathLst>
                <a:path w="388" h="63">
                  <a:moveTo>
                    <a:pt x="0" y="0"/>
                  </a:moveTo>
                  <a:lnTo>
                    <a:pt x="388" y="0"/>
                  </a:lnTo>
                  <a:lnTo>
                    <a:pt x="339" y="63"/>
                  </a:lnTo>
                  <a:lnTo>
                    <a:pt x="49" y="63"/>
                  </a:lnTo>
                  <a:lnTo>
                    <a:pt x="0" y="0"/>
                  </a:lnTo>
                </a:path>
              </a:pathLst>
            </a:custGeom>
            <a:noFill/>
            <a:ln w="11113">
              <a:solidFill>
                <a:srgbClr val="000000"/>
              </a:solidFill>
              <a:round/>
              <a:headEnd/>
              <a:tailEnd/>
            </a:ln>
          </p:spPr>
          <p:txBody>
            <a:bodyPr/>
            <a:lstStyle/>
            <a:p>
              <a:endParaRPr lang="en-US"/>
            </a:p>
          </p:txBody>
        </p:sp>
        <p:sp>
          <p:nvSpPr>
            <p:cNvPr id="82" name="Rectangle 81"/>
            <p:cNvSpPr>
              <a:spLocks noChangeArrowheads="1"/>
            </p:cNvSpPr>
            <p:nvPr/>
          </p:nvSpPr>
          <p:spPr bwMode="auto">
            <a:xfrm>
              <a:off x="3829050" y="3097548"/>
              <a:ext cx="169863"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BSEL</a:t>
              </a:r>
              <a:endParaRPr lang="en-US" b="0"/>
            </a:p>
          </p:txBody>
        </p:sp>
        <p:sp>
          <p:nvSpPr>
            <p:cNvPr id="83" name="Line 222"/>
            <p:cNvSpPr>
              <a:spLocks noChangeShapeType="1"/>
            </p:cNvSpPr>
            <p:nvPr/>
          </p:nvSpPr>
          <p:spPr bwMode="auto">
            <a:xfrm>
              <a:off x="3711575" y="3136954"/>
              <a:ext cx="103188" cy="0"/>
            </a:xfrm>
            <a:prstGeom prst="line">
              <a:avLst/>
            </a:prstGeom>
            <a:noFill/>
            <a:ln w="4763">
              <a:solidFill>
                <a:srgbClr val="000000"/>
              </a:solidFill>
              <a:round/>
              <a:headEnd/>
              <a:tailEnd/>
            </a:ln>
          </p:spPr>
          <p:txBody>
            <a:bodyPr/>
            <a:lstStyle/>
            <a:p>
              <a:endParaRPr lang="en-US"/>
            </a:p>
          </p:txBody>
        </p:sp>
        <p:sp>
          <p:nvSpPr>
            <p:cNvPr id="84" name="Freeform 83"/>
            <p:cNvSpPr>
              <a:spLocks/>
            </p:cNvSpPr>
            <p:nvPr/>
          </p:nvSpPr>
          <p:spPr bwMode="auto">
            <a:xfrm>
              <a:off x="3711575" y="3115937"/>
              <a:ext cx="52388" cy="35466"/>
            </a:xfrm>
            <a:custGeom>
              <a:avLst/>
              <a:gdLst>
                <a:gd name="T0" fmla="*/ 0 w 39"/>
                <a:gd name="T1" fmla="*/ 2147483647 h 32"/>
                <a:gd name="T2" fmla="*/ 2147483647 w 39"/>
                <a:gd name="T3" fmla="*/ 2147483647 h 32"/>
                <a:gd name="T4" fmla="*/ 2147483647 w 39"/>
                <a:gd name="T5" fmla="*/ 2147483647 h 32"/>
                <a:gd name="T6" fmla="*/ 2147483647 w 39"/>
                <a:gd name="T7" fmla="*/ 2147483647 h 32"/>
                <a:gd name="T8" fmla="*/ 2147483647 w 39"/>
                <a:gd name="T9" fmla="*/ 2147483647 h 32"/>
                <a:gd name="T10" fmla="*/ 2147483647 w 39"/>
                <a:gd name="T11" fmla="*/ 0 h 32"/>
                <a:gd name="T12" fmla="*/ 2147483647 w 39"/>
                <a:gd name="T13" fmla="*/ 0 h 32"/>
                <a:gd name="T14" fmla="*/ 0 w 39"/>
                <a:gd name="T15" fmla="*/ 2147483647 h 32"/>
                <a:gd name="T16" fmla="*/ 0 60000 65536"/>
                <a:gd name="T17" fmla="*/ 0 60000 65536"/>
                <a:gd name="T18" fmla="*/ 0 60000 65536"/>
                <a:gd name="T19" fmla="*/ 0 60000 65536"/>
                <a:gd name="T20" fmla="*/ 0 60000 65536"/>
                <a:gd name="T21" fmla="*/ 0 60000 65536"/>
                <a:gd name="T22" fmla="*/ 0 60000 65536"/>
                <a:gd name="T23" fmla="*/ 0 60000 65536"/>
                <a:gd name="T24" fmla="*/ 0 w 39"/>
                <a:gd name="T25" fmla="*/ 0 h 32"/>
                <a:gd name="T26" fmla="*/ 39 w 39"/>
                <a:gd name="T27" fmla="*/ 32 h 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9" h="32">
                  <a:moveTo>
                    <a:pt x="0" y="18"/>
                  </a:moveTo>
                  <a:lnTo>
                    <a:pt x="39" y="32"/>
                  </a:lnTo>
                  <a:lnTo>
                    <a:pt x="18" y="18"/>
                  </a:lnTo>
                  <a:lnTo>
                    <a:pt x="39" y="0"/>
                  </a:lnTo>
                  <a:lnTo>
                    <a:pt x="0" y="18"/>
                  </a:lnTo>
                  <a:close/>
                </a:path>
              </a:pathLst>
            </a:custGeom>
            <a:solidFill>
              <a:srgbClr val="000000"/>
            </a:solidFill>
            <a:ln w="9525">
              <a:noFill/>
              <a:round/>
              <a:headEnd/>
              <a:tailEnd/>
            </a:ln>
          </p:spPr>
          <p:txBody>
            <a:bodyPr/>
            <a:lstStyle/>
            <a:p>
              <a:endParaRPr lang="en-US"/>
            </a:p>
          </p:txBody>
        </p:sp>
        <p:sp>
          <p:nvSpPr>
            <p:cNvPr id="85" name="Freeform 84"/>
            <p:cNvSpPr>
              <a:spLocks/>
            </p:cNvSpPr>
            <p:nvPr/>
          </p:nvSpPr>
          <p:spPr bwMode="auto">
            <a:xfrm>
              <a:off x="3711575" y="3115937"/>
              <a:ext cx="52388" cy="35466"/>
            </a:xfrm>
            <a:custGeom>
              <a:avLst/>
              <a:gdLst>
                <a:gd name="T0" fmla="*/ 0 w 39"/>
                <a:gd name="T1" fmla="*/ 2147483647 h 32"/>
                <a:gd name="T2" fmla="*/ 2147483647 w 39"/>
                <a:gd name="T3" fmla="*/ 2147483647 h 32"/>
                <a:gd name="T4" fmla="*/ 2147483647 w 39"/>
                <a:gd name="T5" fmla="*/ 2147483647 h 32"/>
                <a:gd name="T6" fmla="*/ 2147483647 w 39"/>
                <a:gd name="T7" fmla="*/ 2147483647 h 32"/>
                <a:gd name="T8" fmla="*/ 2147483647 w 39"/>
                <a:gd name="T9" fmla="*/ 2147483647 h 32"/>
                <a:gd name="T10" fmla="*/ 2147483647 w 39"/>
                <a:gd name="T11" fmla="*/ 0 h 32"/>
                <a:gd name="T12" fmla="*/ 2147483647 w 39"/>
                <a:gd name="T13" fmla="*/ 0 h 32"/>
                <a:gd name="T14" fmla="*/ 0 w 39"/>
                <a:gd name="T15" fmla="*/ 2147483647 h 32"/>
                <a:gd name="T16" fmla="*/ 0 60000 65536"/>
                <a:gd name="T17" fmla="*/ 0 60000 65536"/>
                <a:gd name="T18" fmla="*/ 0 60000 65536"/>
                <a:gd name="T19" fmla="*/ 0 60000 65536"/>
                <a:gd name="T20" fmla="*/ 0 60000 65536"/>
                <a:gd name="T21" fmla="*/ 0 60000 65536"/>
                <a:gd name="T22" fmla="*/ 0 60000 65536"/>
                <a:gd name="T23" fmla="*/ 0 60000 65536"/>
                <a:gd name="T24" fmla="*/ 0 w 39"/>
                <a:gd name="T25" fmla="*/ 0 h 32"/>
                <a:gd name="T26" fmla="*/ 39 w 39"/>
                <a:gd name="T27" fmla="*/ 32 h 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9" h="32">
                  <a:moveTo>
                    <a:pt x="0" y="18"/>
                  </a:moveTo>
                  <a:lnTo>
                    <a:pt x="39" y="32"/>
                  </a:lnTo>
                  <a:lnTo>
                    <a:pt x="18" y="18"/>
                  </a:lnTo>
                  <a:lnTo>
                    <a:pt x="39" y="0"/>
                  </a:lnTo>
                  <a:lnTo>
                    <a:pt x="0" y="18"/>
                  </a:lnTo>
                </a:path>
              </a:pathLst>
            </a:custGeom>
            <a:noFill/>
            <a:ln w="4763">
              <a:solidFill>
                <a:srgbClr val="000000"/>
              </a:solidFill>
              <a:round/>
              <a:headEnd/>
              <a:tailEnd/>
            </a:ln>
          </p:spPr>
          <p:txBody>
            <a:bodyPr/>
            <a:lstStyle/>
            <a:p>
              <a:endParaRPr lang="en-US"/>
            </a:p>
          </p:txBody>
        </p:sp>
        <p:sp>
          <p:nvSpPr>
            <p:cNvPr id="86" name="Line 265"/>
            <p:cNvSpPr>
              <a:spLocks noChangeShapeType="1"/>
            </p:cNvSpPr>
            <p:nvPr/>
          </p:nvSpPr>
          <p:spPr bwMode="auto">
            <a:xfrm flipH="1">
              <a:off x="3692523" y="2719248"/>
              <a:ext cx="3176" cy="373046"/>
            </a:xfrm>
            <a:prstGeom prst="line">
              <a:avLst/>
            </a:prstGeom>
            <a:noFill/>
            <a:ln w="4763">
              <a:solidFill>
                <a:srgbClr val="000000"/>
              </a:solidFill>
              <a:round/>
              <a:headEnd/>
              <a:tailEnd/>
            </a:ln>
          </p:spPr>
          <p:txBody>
            <a:bodyPr/>
            <a:lstStyle/>
            <a:p>
              <a:endParaRPr lang="en-US"/>
            </a:p>
          </p:txBody>
        </p:sp>
        <p:sp>
          <p:nvSpPr>
            <p:cNvPr id="87" name="Freeform 86"/>
            <p:cNvSpPr>
              <a:spLocks/>
            </p:cNvSpPr>
            <p:nvPr/>
          </p:nvSpPr>
          <p:spPr bwMode="auto">
            <a:xfrm>
              <a:off x="3675063" y="3055514"/>
              <a:ext cx="38100" cy="47287"/>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88" name="Line 271"/>
            <p:cNvSpPr>
              <a:spLocks noChangeShapeType="1"/>
            </p:cNvSpPr>
            <p:nvPr/>
          </p:nvSpPr>
          <p:spPr bwMode="auto">
            <a:xfrm flipV="1">
              <a:off x="2849562" y="3171825"/>
              <a:ext cx="1587" cy="332920"/>
            </a:xfrm>
            <a:prstGeom prst="line">
              <a:avLst/>
            </a:prstGeom>
            <a:noFill/>
            <a:ln w="4763">
              <a:solidFill>
                <a:srgbClr val="000000"/>
              </a:solidFill>
              <a:round/>
              <a:headEnd/>
              <a:tailEnd/>
            </a:ln>
          </p:spPr>
          <p:txBody>
            <a:bodyPr/>
            <a:lstStyle/>
            <a:p>
              <a:endParaRPr lang="en-US"/>
            </a:p>
          </p:txBody>
        </p:sp>
        <p:sp>
          <p:nvSpPr>
            <p:cNvPr id="89" name="Freeform 88"/>
            <p:cNvSpPr>
              <a:spLocks/>
            </p:cNvSpPr>
            <p:nvPr/>
          </p:nvSpPr>
          <p:spPr bwMode="auto">
            <a:xfrm>
              <a:off x="2830513" y="3461399"/>
              <a:ext cx="36512" cy="43346"/>
            </a:xfrm>
            <a:custGeom>
              <a:avLst/>
              <a:gdLst>
                <a:gd name="T0" fmla="*/ 2147483647 w 28"/>
                <a:gd name="T1" fmla="*/ 2147483647 h 39"/>
                <a:gd name="T2" fmla="*/ 2147483647 w 28"/>
                <a:gd name="T3" fmla="*/ 0 h 39"/>
                <a:gd name="T4" fmla="*/ 2147483647 w 28"/>
                <a:gd name="T5" fmla="*/ 0 h 39"/>
                <a:gd name="T6" fmla="*/ 2147483647 w 28"/>
                <a:gd name="T7" fmla="*/ 2147483647 h 39"/>
                <a:gd name="T8" fmla="*/ 2147483647 w 28"/>
                <a:gd name="T9" fmla="*/ 2147483647 h 39"/>
                <a:gd name="T10" fmla="*/ 0 w 28"/>
                <a:gd name="T11" fmla="*/ 0 h 39"/>
                <a:gd name="T12" fmla="*/ 0 w 28"/>
                <a:gd name="T13" fmla="*/ 0 h 39"/>
                <a:gd name="T14" fmla="*/ 2147483647 w 28"/>
                <a:gd name="T15" fmla="*/ 2147483647 h 39"/>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9"/>
                <a:gd name="T26" fmla="*/ 28 w 28"/>
                <a:gd name="T27" fmla="*/ 39 h 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9">
                  <a:moveTo>
                    <a:pt x="14" y="39"/>
                  </a:moveTo>
                  <a:lnTo>
                    <a:pt x="28" y="0"/>
                  </a:lnTo>
                  <a:lnTo>
                    <a:pt x="14" y="18"/>
                  </a:lnTo>
                  <a:lnTo>
                    <a:pt x="0" y="0"/>
                  </a:lnTo>
                  <a:lnTo>
                    <a:pt x="14" y="39"/>
                  </a:lnTo>
                  <a:close/>
                </a:path>
              </a:pathLst>
            </a:custGeom>
            <a:solidFill>
              <a:srgbClr val="000000"/>
            </a:solidFill>
            <a:ln w="9525">
              <a:noFill/>
              <a:round/>
              <a:headEnd/>
              <a:tailEnd/>
            </a:ln>
          </p:spPr>
          <p:txBody>
            <a:bodyPr/>
            <a:lstStyle/>
            <a:p>
              <a:endParaRPr lang="en-US"/>
            </a:p>
          </p:txBody>
        </p:sp>
        <p:sp>
          <p:nvSpPr>
            <p:cNvPr id="90" name="Freeform 89"/>
            <p:cNvSpPr>
              <a:spLocks/>
            </p:cNvSpPr>
            <p:nvPr/>
          </p:nvSpPr>
          <p:spPr bwMode="auto">
            <a:xfrm>
              <a:off x="2830513" y="3461399"/>
              <a:ext cx="36512" cy="43346"/>
            </a:xfrm>
            <a:custGeom>
              <a:avLst/>
              <a:gdLst>
                <a:gd name="T0" fmla="*/ 2147483647 w 28"/>
                <a:gd name="T1" fmla="*/ 2147483647 h 39"/>
                <a:gd name="T2" fmla="*/ 2147483647 w 28"/>
                <a:gd name="T3" fmla="*/ 0 h 39"/>
                <a:gd name="T4" fmla="*/ 2147483647 w 28"/>
                <a:gd name="T5" fmla="*/ 0 h 39"/>
                <a:gd name="T6" fmla="*/ 2147483647 w 28"/>
                <a:gd name="T7" fmla="*/ 2147483647 h 39"/>
                <a:gd name="T8" fmla="*/ 2147483647 w 28"/>
                <a:gd name="T9" fmla="*/ 2147483647 h 39"/>
                <a:gd name="T10" fmla="*/ 0 w 28"/>
                <a:gd name="T11" fmla="*/ 0 h 39"/>
                <a:gd name="T12" fmla="*/ 0 w 28"/>
                <a:gd name="T13" fmla="*/ 0 h 39"/>
                <a:gd name="T14" fmla="*/ 2147483647 w 28"/>
                <a:gd name="T15" fmla="*/ 2147483647 h 39"/>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9"/>
                <a:gd name="T26" fmla="*/ 28 w 28"/>
                <a:gd name="T27" fmla="*/ 39 h 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9">
                  <a:moveTo>
                    <a:pt x="14" y="39"/>
                  </a:moveTo>
                  <a:lnTo>
                    <a:pt x="28" y="0"/>
                  </a:lnTo>
                  <a:lnTo>
                    <a:pt x="14" y="18"/>
                  </a:lnTo>
                  <a:lnTo>
                    <a:pt x="0" y="0"/>
                  </a:lnTo>
                  <a:lnTo>
                    <a:pt x="14" y="39"/>
                  </a:lnTo>
                </a:path>
              </a:pathLst>
            </a:custGeom>
            <a:noFill/>
            <a:ln w="4763">
              <a:solidFill>
                <a:srgbClr val="000000"/>
              </a:solidFill>
              <a:round/>
              <a:headEnd/>
              <a:tailEnd/>
            </a:ln>
          </p:spPr>
          <p:txBody>
            <a:bodyPr/>
            <a:lstStyle/>
            <a:p>
              <a:endParaRPr lang="en-US"/>
            </a:p>
          </p:txBody>
        </p:sp>
        <p:sp>
          <p:nvSpPr>
            <p:cNvPr id="91" name="Line 274"/>
            <p:cNvSpPr>
              <a:spLocks noChangeShapeType="1"/>
            </p:cNvSpPr>
            <p:nvPr/>
          </p:nvSpPr>
          <p:spPr bwMode="auto">
            <a:xfrm flipV="1">
              <a:off x="3606800" y="3175000"/>
              <a:ext cx="0" cy="329745"/>
            </a:xfrm>
            <a:prstGeom prst="line">
              <a:avLst/>
            </a:prstGeom>
            <a:noFill/>
            <a:ln w="4763">
              <a:solidFill>
                <a:srgbClr val="000000"/>
              </a:solidFill>
              <a:round/>
              <a:headEnd/>
              <a:tailEnd/>
            </a:ln>
          </p:spPr>
          <p:txBody>
            <a:bodyPr/>
            <a:lstStyle/>
            <a:p>
              <a:endParaRPr lang="en-US"/>
            </a:p>
          </p:txBody>
        </p:sp>
        <p:sp>
          <p:nvSpPr>
            <p:cNvPr id="92" name="Freeform 91"/>
            <p:cNvSpPr>
              <a:spLocks/>
            </p:cNvSpPr>
            <p:nvPr/>
          </p:nvSpPr>
          <p:spPr bwMode="auto">
            <a:xfrm>
              <a:off x="3587750" y="3461399"/>
              <a:ext cx="38100" cy="43346"/>
            </a:xfrm>
            <a:custGeom>
              <a:avLst/>
              <a:gdLst>
                <a:gd name="T0" fmla="*/ 2147483647 w 28"/>
                <a:gd name="T1" fmla="*/ 2147483647 h 39"/>
                <a:gd name="T2" fmla="*/ 2147483647 w 28"/>
                <a:gd name="T3" fmla="*/ 0 h 39"/>
                <a:gd name="T4" fmla="*/ 2147483647 w 28"/>
                <a:gd name="T5" fmla="*/ 0 h 39"/>
                <a:gd name="T6" fmla="*/ 2147483647 w 28"/>
                <a:gd name="T7" fmla="*/ 2147483647 h 39"/>
                <a:gd name="T8" fmla="*/ 2147483647 w 28"/>
                <a:gd name="T9" fmla="*/ 2147483647 h 39"/>
                <a:gd name="T10" fmla="*/ 0 w 28"/>
                <a:gd name="T11" fmla="*/ 0 h 39"/>
                <a:gd name="T12" fmla="*/ 0 w 28"/>
                <a:gd name="T13" fmla="*/ 0 h 39"/>
                <a:gd name="T14" fmla="*/ 2147483647 w 28"/>
                <a:gd name="T15" fmla="*/ 2147483647 h 39"/>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9"/>
                <a:gd name="T26" fmla="*/ 28 w 28"/>
                <a:gd name="T27" fmla="*/ 39 h 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9">
                  <a:moveTo>
                    <a:pt x="14" y="39"/>
                  </a:moveTo>
                  <a:lnTo>
                    <a:pt x="28" y="0"/>
                  </a:lnTo>
                  <a:lnTo>
                    <a:pt x="14" y="18"/>
                  </a:lnTo>
                  <a:lnTo>
                    <a:pt x="0" y="0"/>
                  </a:lnTo>
                  <a:lnTo>
                    <a:pt x="14" y="39"/>
                  </a:lnTo>
                  <a:close/>
                </a:path>
              </a:pathLst>
            </a:custGeom>
            <a:solidFill>
              <a:srgbClr val="000000"/>
            </a:solidFill>
            <a:ln w="9525">
              <a:noFill/>
              <a:round/>
              <a:headEnd/>
              <a:tailEnd/>
            </a:ln>
          </p:spPr>
          <p:txBody>
            <a:bodyPr/>
            <a:lstStyle/>
            <a:p>
              <a:endParaRPr lang="en-US"/>
            </a:p>
          </p:txBody>
        </p:sp>
        <p:sp>
          <p:nvSpPr>
            <p:cNvPr id="93" name="Freeform 92"/>
            <p:cNvSpPr>
              <a:spLocks/>
            </p:cNvSpPr>
            <p:nvPr/>
          </p:nvSpPr>
          <p:spPr bwMode="auto">
            <a:xfrm>
              <a:off x="3587750" y="3461399"/>
              <a:ext cx="38100" cy="43346"/>
            </a:xfrm>
            <a:custGeom>
              <a:avLst/>
              <a:gdLst>
                <a:gd name="T0" fmla="*/ 2147483647 w 28"/>
                <a:gd name="T1" fmla="*/ 2147483647 h 39"/>
                <a:gd name="T2" fmla="*/ 2147483647 w 28"/>
                <a:gd name="T3" fmla="*/ 0 h 39"/>
                <a:gd name="T4" fmla="*/ 2147483647 w 28"/>
                <a:gd name="T5" fmla="*/ 0 h 39"/>
                <a:gd name="T6" fmla="*/ 2147483647 w 28"/>
                <a:gd name="T7" fmla="*/ 2147483647 h 39"/>
                <a:gd name="T8" fmla="*/ 2147483647 w 28"/>
                <a:gd name="T9" fmla="*/ 2147483647 h 39"/>
                <a:gd name="T10" fmla="*/ 0 w 28"/>
                <a:gd name="T11" fmla="*/ 0 h 39"/>
                <a:gd name="T12" fmla="*/ 0 w 28"/>
                <a:gd name="T13" fmla="*/ 0 h 39"/>
                <a:gd name="T14" fmla="*/ 2147483647 w 28"/>
                <a:gd name="T15" fmla="*/ 2147483647 h 39"/>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9"/>
                <a:gd name="T26" fmla="*/ 28 w 28"/>
                <a:gd name="T27" fmla="*/ 39 h 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9">
                  <a:moveTo>
                    <a:pt x="14" y="39"/>
                  </a:moveTo>
                  <a:lnTo>
                    <a:pt x="28" y="0"/>
                  </a:lnTo>
                  <a:lnTo>
                    <a:pt x="14" y="18"/>
                  </a:lnTo>
                  <a:lnTo>
                    <a:pt x="0" y="0"/>
                  </a:lnTo>
                  <a:lnTo>
                    <a:pt x="14" y="39"/>
                  </a:lnTo>
                </a:path>
              </a:pathLst>
            </a:custGeom>
            <a:noFill/>
            <a:ln w="4763">
              <a:solidFill>
                <a:srgbClr val="000000"/>
              </a:solidFill>
              <a:round/>
              <a:headEnd/>
              <a:tailEnd/>
            </a:ln>
          </p:spPr>
          <p:txBody>
            <a:bodyPr/>
            <a:lstStyle/>
            <a:p>
              <a:endParaRPr lang="en-US"/>
            </a:p>
          </p:txBody>
        </p:sp>
        <p:sp>
          <p:nvSpPr>
            <p:cNvPr id="94" name="Freeform 93"/>
            <p:cNvSpPr>
              <a:spLocks/>
            </p:cNvSpPr>
            <p:nvPr/>
          </p:nvSpPr>
          <p:spPr bwMode="auto">
            <a:xfrm>
              <a:off x="4324350" y="4369820"/>
              <a:ext cx="38100" cy="45973"/>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95" name="Freeform 94"/>
            <p:cNvSpPr>
              <a:spLocks/>
            </p:cNvSpPr>
            <p:nvPr/>
          </p:nvSpPr>
          <p:spPr bwMode="auto">
            <a:xfrm>
              <a:off x="3227388" y="4210116"/>
              <a:ext cx="758825" cy="278470"/>
            </a:xfrm>
            <a:custGeom>
              <a:avLst/>
              <a:gdLst>
                <a:gd name="T0" fmla="*/ 2147483647 w 567"/>
                <a:gd name="T1" fmla="*/ 2147483647 h 252"/>
                <a:gd name="T2" fmla="*/ 0 w 567"/>
                <a:gd name="T3" fmla="*/ 2147483647 h 252"/>
                <a:gd name="T4" fmla="*/ 0 w 567"/>
                <a:gd name="T5" fmla="*/ 0 h 252"/>
                <a:gd name="T6" fmla="*/ 0 w 567"/>
                <a:gd name="T7" fmla="*/ 0 h 252"/>
                <a:gd name="T8" fmla="*/ 0 60000 65536"/>
                <a:gd name="T9" fmla="*/ 0 60000 65536"/>
                <a:gd name="T10" fmla="*/ 0 60000 65536"/>
                <a:gd name="T11" fmla="*/ 0 60000 65536"/>
                <a:gd name="T12" fmla="*/ 0 w 567"/>
                <a:gd name="T13" fmla="*/ 0 h 252"/>
                <a:gd name="T14" fmla="*/ 567 w 567"/>
                <a:gd name="T15" fmla="*/ 252 h 252"/>
              </a:gdLst>
              <a:ahLst/>
              <a:cxnLst>
                <a:cxn ang="T8">
                  <a:pos x="T0" y="T1"/>
                </a:cxn>
                <a:cxn ang="T9">
                  <a:pos x="T2" y="T3"/>
                </a:cxn>
                <a:cxn ang="T10">
                  <a:pos x="T4" y="T5"/>
                </a:cxn>
                <a:cxn ang="T11">
                  <a:pos x="T6" y="T7"/>
                </a:cxn>
              </a:cxnLst>
              <a:rect l="T12" t="T13" r="T14" b="T15"/>
              <a:pathLst>
                <a:path w="567" h="252">
                  <a:moveTo>
                    <a:pt x="567" y="252"/>
                  </a:moveTo>
                  <a:lnTo>
                    <a:pt x="0" y="252"/>
                  </a:lnTo>
                  <a:lnTo>
                    <a:pt x="0" y="0"/>
                  </a:lnTo>
                </a:path>
              </a:pathLst>
            </a:custGeom>
            <a:noFill/>
            <a:ln w="4763">
              <a:solidFill>
                <a:srgbClr val="000000"/>
              </a:solidFill>
              <a:round/>
              <a:headEnd/>
              <a:tailEnd/>
            </a:ln>
          </p:spPr>
          <p:txBody>
            <a:bodyPr/>
            <a:lstStyle/>
            <a:p>
              <a:endParaRPr lang="en-US"/>
            </a:p>
          </p:txBody>
        </p:sp>
        <p:sp>
          <p:nvSpPr>
            <p:cNvPr id="96" name="Freeform 95"/>
            <p:cNvSpPr>
              <a:spLocks/>
            </p:cNvSpPr>
            <p:nvPr/>
          </p:nvSpPr>
          <p:spPr bwMode="auto">
            <a:xfrm>
              <a:off x="3930650" y="4472824"/>
              <a:ext cx="55563" cy="31525"/>
            </a:xfrm>
            <a:custGeom>
              <a:avLst/>
              <a:gdLst>
                <a:gd name="T0" fmla="*/ 2147483647 w 42"/>
                <a:gd name="T1" fmla="*/ 2147483647 h 28"/>
                <a:gd name="T2" fmla="*/ 0 w 42"/>
                <a:gd name="T3" fmla="*/ 0 h 28"/>
                <a:gd name="T4" fmla="*/ 0 w 42"/>
                <a:gd name="T5" fmla="*/ 0 h 28"/>
                <a:gd name="T6" fmla="*/ 2147483647 w 42"/>
                <a:gd name="T7" fmla="*/ 2147483647 h 28"/>
                <a:gd name="T8" fmla="*/ 2147483647 w 42"/>
                <a:gd name="T9" fmla="*/ 2147483647 h 28"/>
                <a:gd name="T10" fmla="*/ 0 w 42"/>
                <a:gd name="T11" fmla="*/ 2147483647 h 28"/>
                <a:gd name="T12" fmla="*/ 0 w 42"/>
                <a:gd name="T13" fmla="*/ 2147483647 h 28"/>
                <a:gd name="T14" fmla="*/ 2147483647 w 42"/>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28"/>
                <a:gd name="T26" fmla="*/ 42 w 42"/>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28">
                  <a:moveTo>
                    <a:pt x="42" y="14"/>
                  </a:moveTo>
                  <a:lnTo>
                    <a:pt x="0" y="0"/>
                  </a:lnTo>
                  <a:lnTo>
                    <a:pt x="21" y="14"/>
                  </a:lnTo>
                  <a:lnTo>
                    <a:pt x="0" y="28"/>
                  </a:lnTo>
                  <a:lnTo>
                    <a:pt x="42" y="14"/>
                  </a:lnTo>
                  <a:close/>
                </a:path>
              </a:pathLst>
            </a:custGeom>
            <a:solidFill>
              <a:srgbClr val="000000"/>
            </a:solidFill>
            <a:ln w="9525">
              <a:noFill/>
              <a:round/>
              <a:headEnd/>
              <a:tailEnd/>
            </a:ln>
          </p:spPr>
          <p:txBody>
            <a:bodyPr/>
            <a:lstStyle/>
            <a:p>
              <a:endParaRPr lang="en-US"/>
            </a:p>
          </p:txBody>
        </p:sp>
        <p:sp>
          <p:nvSpPr>
            <p:cNvPr id="97" name="Freeform 96"/>
            <p:cNvSpPr>
              <a:spLocks/>
            </p:cNvSpPr>
            <p:nvPr/>
          </p:nvSpPr>
          <p:spPr bwMode="auto">
            <a:xfrm>
              <a:off x="3930650" y="4472824"/>
              <a:ext cx="55563" cy="31525"/>
            </a:xfrm>
            <a:custGeom>
              <a:avLst/>
              <a:gdLst>
                <a:gd name="T0" fmla="*/ 2147483647 w 42"/>
                <a:gd name="T1" fmla="*/ 2147483647 h 28"/>
                <a:gd name="T2" fmla="*/ 0 w 42"/>
                <a:gd name="T3" fmla="*/ 0 h 28"/>
                <a:gd name="T4" fmla="*/ 0 w 42"/>
                <a:gd name="T5" fmla="*/ 0 h 28"/>
                <a:gd name="T6" fmla="*/ 2147483647 w 42"/>
                <a:gd name="T7" fmla="*/ 2147483647 h 28"/>
                <a:gd name="T8" fmla="*/ 2147483647 w 42"/>
                <a:gd name="T9" fmla="*/ 2147483647 h 28"/>
                <a:gd name="T10" fmla="*/ 0 w 42"/>
                <a:gd name="T11" fmla="*/ 2147483647 h 28"/>
                <a:gd name="T12" fmla="*/ 0 w 42"/>
                <a:gd name="T13" fmla="*/ 2147483647 h 28"/>
                <a:gd name="T14" fmla="*/ 2147483647 w 42"/>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28"/>
                <a:gd name="T26" fmla="*/ 42 w 42"/>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28">
                  <a:moveTo>
                    <a:pt x="42" y="14"/>
                  </a:moveTo>
                  <a:lnTo>
                    <a:pt x="0" y="0"/>
                  </a:lnTo>
                  <a:lnTo>
                    <a:pt x="21" y="14"/>
                  </a:lnTo>
                  <a:lnTo>
                    <a:pt x="0" y="28"/>
                  </a:lnTo>
                  <a:lnTo>
                    <a:pt x="42" y="14"/>
                  </a:lnTo>
                </a:path>
              </a:pathLst>
            </a:custGeom>
            <a:noFill/>
            <a:ln w="4763">
              <a:solidFill>
                <a:srgbClr val="000000"/>
              </a:solidFill>
              <a:round/>
              <a:headEnd/>
              <a:tailEnd/>
            </a:ln>
          </p:spPr>
          <p:txBody>
            <a:bodyPr/>
            <a:lstStyle/>
            <a:p>
              <a:endParaRPr lang="en-US"/>
            </a:p>
          </p:txBody>
        </p:sp>
        <p:sp>
          <p:nvSpPr>
            <p:cNvPr id="98" name="Line 295"/>
            <p:cNvSpPr>
              <a:spLocks noChangeShapeType="1"/>
            </p:cNvSpPr>
            <p:nvPr/>
          </p:nvSpPr>
          <p:spPr bwMode="auto">
            <a:xfrm>
              <a:off x="3225800" y="3781425"/>
              <a:ext cx="0" cy="1838119"/>
            </a:xfrm>
            <a:prstGeom prst="line">
              <a:avLst/>
            </a:prstGeom>
            <a:noFill/>
            <a:ln w="4763">
              <a:solidFill>
                <a:srgbClr val="000000"/>
              </a:solidFill>
              <a:round/>
              <a:headEnd/>
              <a:tailEnd/>
            </a:ln>
          </p:spPr>
          <p:txBody>
            <a:bodyPr/>
            <a:lstStyle/>
            <a:p>
              <a:endParaRPr lang="en-US"/>
            </a:p>
          </p:txBody>
        </p:sp>
        <p:sp>
          <p:nvSpPr>
            <p:cNvPr id="99" name="Freeform 98"/>
            <p:cNvSpPr>
              <a:spLocks/>
            </p:cNvSpPr>
            <p:nvPr/>
          </p:nvSpPr>
          <p:spPr bwMode="auto">
            <a:xfrm>
              <a:off x="3208338" y="5576198"/>
              <a:ext cx="38100" cy="43346"/>
            </a:xfrm>
            <a:custGeom>
              <a:avLst/>
              <a:gdLst>
                <a:gd name="T0" fmla="*/ 2147483647 w 28"/>
                <a:gd name="T1" fmla="*/ 2147483647 h 39"/>
                <a:gd name="T2" fmla="*/ 2147483647 w 28"/>
                <a:gd name="T3" fmla="*/ 0 h 39"/>
                <a:gd name="T4" fmla="*/ 2147483647 w 28"/>
                <a:gd name="T5" fmla="*/ 0 h 39"/>
                <a:gd name="T6" fmla="*/ 2147483647 w 28"/>
                <a:gd name="T7" fmla="*/ 2147483647 h 39"/>
                <a:gd name="T8" fmla="*/ 2147483647 w 28"/>
                <a:gd name="T9" fmla="*/ 2147483647 h 39"/>
                <a:gd name="T10" fmla="*/ 0 w 28"/>
                <a:gd name="T11" fmla="*/ 0 h 39"/>
                <a:gd name="T12" fmla="*/ 0 w 28"/>
                <a:gd name="T13" fmla="*/ 0 h 39"/>
                <a:gd name="T14" fmla="*/ 2147483647 w 28"/>
                <a:gd name="T15" fmla="*/ 2147483647 h 39"/>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9"/>
                <a:gd name="T26" fmla="*/ 28 w 28"/>
                <a:gd name="T27" fmla="*/ 39 h 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9">
                  <a:moveTo>
                    <a:pt x="14" y="39"/>
                  </a:moveTo>
                  <a:lnTo>
                    <a:pt x="28" y="0"/>
                  </a:lnTo>
                  <a:lnTo>
                    <a:pt x="14" y="18"/>
                  </a:lnTo>
                  <a:lnTo>
                    <a:pt x="0" y="0"/>
                  </a:lnTo>
                  <a:lnTo>
                    <a:pt x="14" y="39"/>
                  </a:lnTo>
                  <a:close/>
                </a:path>
              </a:pathLst>
            </a:custGeom>
            <a:solidFill>
              <a:srgbClr val="000000"/>
            </a:solidFill>
            <a:ln w="9525">
              <a:noFill/>
              <a:round/>
              <a:headEnd/>
              <a:tailEnd/>
            </a:ln>
          </p:spPr>
          <p:txBody>
            <a:bodyPr/>
            <a:lstStyle/>
            <a:p>
              <a:endParaRPr lang="en-US"/>
            </a:p>
          </p:txBody>
        </p:sp>
        <p:sp>
          <p:nvSpPr>
            <p:cNvPr id="100" name="Freeform 99"/>
            <p:cNvSpPr>
              <a:spLocks/>
            </p:cNvSpPr>
            <p:nvPr/>
          </p:nvSpPr>
          <p:spPr bwMode="auto">
            <a:xfrm>
              <a:off x="3208338" y="5576198"/>
              <a:ext cx="38100" cy="43346"/>
            </a:xfrm>
            <a:custGeom>
              <a:avLst/>
              <a:gdLst>
                <a:gd name="T0" fmla="*/ 2147483647 w 28"/>
                <a:gd name="T1" fmla="*/ 2147483647 h 39"/>
                <a:gd name="T2" fmla="*/ 2147483647 w 28"/>
                <a:gd name="T3" fmla="*/ 0 h 39"/>
                <a:gd name="T4" fmla="*/ 2147483647 w 28"/>
                <a:gd name="T5" fmla="*/ 0 h 39"/>
                <a:gd name="T6" fmla="*/ 2147483647 w 28"/>
                <a:gd name="T7" fmla="*/ 2147483647 h 39"/>
                <a:gd name="T8" fmla="*/ 2147483647 w 28"/>
                <a:gd name="T9" fmla="*/ 2147483647 h 39"/>
                <a:gd name="T10" fmla="*/ 0 w 28"/>
                <a:gd name="T11" fmla="*/ 0 h 39"/>
                <a:gd name="T12" fmla="*/ 0 w 28"/>
                <a:gd name="T13" fmla="*/ 0 h 39"/>
                <a:gd name="T14" fmla="*/ 2147483647 w 28"/>
                <a:gd name="T15" fmla="*/ 2147483647 h 39"/>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9"/>
                <a:gd name="T26" fmla="*/ 28 w 28"/>
                <a:gd name="T27" fmla="*/ 39 h 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9">
                  <a:moveTo>
                    <a:pt x="14" y="39"/>
                  </a:moveTo>
                  <a:lnTo>
                    <a:pt x="28" y="0"/>
                  </a:lnTo>
                  <a:lnTo>
                    <a:pt x="14" y="18"/>
                  </a:lnTo>
                  <a:lnTo>
                    <a:pt x="0" y="0"/>
                  </a:lnTo>
                  <a:lnTo>
                    <a:pt x="14" y="39"/>
                  </a:lnTo>
                </a:path>
              </a:pathLst>
            </a:custGeom>
            <a:noFill/>
            <a:ln w="4763">
              <a:solidFill>
                <a:srgbClr val="000000"/>
              </a:solidFill>
              <a:round/>
              <a:headEnd/>
              <a:tailEnd/>
            </a:ln>
          </p:spPr>
          <p:txBody>
            <a:bodyPr/>
            <a:lstStyle/>
            <a:p>
              <a:endParaRPr lang="en-US"/>
            </a:p>
          </p:txBody>
        </p:sp>
        <p:sp>
          <p:nvSpPr>
            <p:cNvPr id="101" name="Freeform 100"/>
            <p:cNvSpPr>
              <a:spLocks/>
            </p:cNvSpPr>
            <p:nvPr/>
          </p:nvSpPr>
          <p:spPr bwMode="auto">
            <a:xfrm>
              <a:off x="2506663" y="5901956"/>
              <a:ext cx="42862" cy="47287"/>
            </a:xfrm>
            <a:custGeom>
              <a:avLst/>
              <a:gdLst>
                <a:gd name="T0" fmla="*/ 2147483647 w 31"/>
                <a:gd name="T1" fmla="*/ 2147483647 h 42"/>
                <a:gd name="T2" fmla="*/ 2147483647 w 31"/>
                <a:gd name="T3" fmla="*/ 0 h 42"/>
                <a:gd name="T4" fmla="*/ 2147483647 w 31"/>
                <a:gd name="T5" fmla="*/ 0 h 42"/>
                <a:gd name="T6" fmla="*/ 2147483647 w 31"/>
                <a:gd name="T7" fmla="*/ 2147483647 h 42"/>
                <a:gd name="T8" fmla="*/ 2147483647 w 31"/>
                <a:gd name="T9" fmla="*/ 2147483647 h 42"/>
                <a:gd name="T10" fmla="*/ 0 w 31"/>
                <a:gd name="T11" fmla="*/ 0 h 42"/>
                <a:gd name="T12" fmla="*/ 0 w 31"/>
                <a:gd name="T13" fmla="*/ 0 h 42"/>
                <a:gd name="T14" fmla="*/ 2147483647 w 31"/>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42"/>
                <a:gd name="T26" fmla="*/ 31 w 31"/>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42">
                  <a:moveTo>
                    <a:pt x="14" y="42"/>
                  </a:moveTo>
                  <a:lnTo>
                    <a:pt x="31"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102" name="Freeform 101"/>
            <p:cNvSpPr>
              <a:spLocks/>
            </p:cNvSpPr>
            <p:nvPr/>
          </p:nvSpPr>
          <p:spPr bwMode="auto">
            <a:xfrm>
              <a:off x="2506663" y="5901956"/>
              <a:ext cx="42862" cy="47287"/>
            </a:xfrm>
            <a:custGeom>
              <a:avLst/>
              <a:gdLst>
                <a:gd name="T0" fmla="*/ 2147483647 w 31"/>
                <a:gd name="T1" fmla="*/ 2147483647 h 42"/>
                <a:gd name="T2" fmla="*/ 2147483647 w 31"/>
                <a:gd name="T3" fmla="*/ 0 h 42"/>
                <a:gd name="T4" fmla="*/ 2147483647 w 31"/>
                <a:gd name="T5" fmla="*/ 0 h 42"/>
                <a:gd name="T6" fmla="*/ 2147483647 w 31"/>
                <a:gd name="T7" fmla="*/ 2147483647 h 42"/>
                <a:gd name="T8" fmla="*/ 2147483647 w 31"/>
                <a:gd name="T9" fmla="*/ 2147483647 h 42"/>
                <a:gd name="T10" fmla="*/ 0 w 31"/>
                <a:gd name="T11" fmla="*/ 0 h 42"/>
                <a:gd name="T12" fmla="*/ 0 w 31"/>
                <a:gd name="T13" fmla="*/ 0 h 42"/>
                <a:gd name="T14" fmla="*/ 2147483647 w 31"/>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42"/>
                <a:gd name="T26" fmla="*/ 31 w 31"/>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42">
                  <a:moveTo>
                    <a:pt x="14" y="42"/>
                  </a:moveTo>
                  <a:lnTo>
                    <a:pt x="31"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103" name="Rectangle 102"/>
            <p:cNvSpPr>
              <a:spLocks noChangeArrowheads="1"/>
            </p:cNvSpPr>
            <p:nvPr/>
          </p:nvSpPr>
          <p:spPr bwMode="auto">
            <a:xfrm>
              <a:off x="2806700" y="2459167"/>
              <a:ext cx="1263650" cy="277157"/>
            </a:xfrm>
            <a:prstGeom prst="rect">
              <a:avLst/>
            </a:prstGeom>
            <a:noFill/>
            <a:ln w="4763">
              <a:solidFill>
                <a:srgbClr val="000000"/>
              </a:solidFill>
              <a:miter lim="800000"/>
              <a:headEnd/>
              <a:tailEnd/>
            </a:ln>
          </p:spPr>
          <p:txBody>
            <a:bodyPr/>
            <a:lstStyle/>
            <a:p>
              <a:endParaRPr lang="en-US"/>
            </a:p>
          </p:txBody>
        </p:sp>
        <p:sp>
          <p:nvSpPr>
            <p:cNvPr id="104" name="Line 302"/>
            <p:cNvSpPr>
              <a:spLocks noChangeShapeType="1"/>
            </p:cNvSpPr>
            <p:nvPr/>
          </p:nvSpPr>
          <p:spPr bwMode="auto">
            <a:xfrm flipH="1">
              <a:off x="2655888" y="3663684"/>
              <a:ext cx="150812" cy="1313"/>
            </a:xfrm>
            <a:prstGeom prst="line">
              <a:avLst/>
            </a:prstGeom>
            <a:noFill/>
            <a:ln w="4763">
              <a:solidFill>
                <a:srgbClr val="000000"/>
              </a:solidFill>
              <a:round/>
              <a:headEnd/>
              <a:tailEnd/>
            </a:ln>
          </p:spPr>
          <p:txBody>
            <a:bodyPr/>
            <a:lstStyle/>
            <a:p>
              <a:endParaRPr lang="en-US"/>
            </a:p>
          </p:txBody>
        </p:sp>
        <p:sp>
          <p:nvSpPr>
            <p:cNvPr id="105" name="Freeform 104"/>
            <p:cNvSpPr>
              <a:spLocks/>
            </p:cNvSpPr>
            <p:nvPr/>
          </p:nvSpPr>
          <p:spPr bwMode="auto">
            <a:xfrm>
              <a:off x="2749550" y="3647921"/>
              <a:ext cx="57150" cy="31525"/>
            </a:xfrm>
            <a:custGeom>
              <a:avLst/>
              <a:gdLst>
                <a:gd name="T0" fmla="*/ 2147483647 w 42"/>
                <a:gd name="T1" fmla="*/ 2147483647 h 28"/>
                <a:gd name="T2" fmla="*/ 0 w 42"/>
                <a:gd name="T3" fmla="*/ 0 h 28"/>
                <a:gd name="T4" fmla="*/ 0 w 42"/>
                <a:gd name="T5" fmla="*/ 0 h 28"/>
                <a:gd name="T6" fmla="*/ 2147483647 w 42"/>
                <a:gd name="T7" fmla="*/ 2147483647 h 28"/>
                <a:gd name="T8" fmla="*/ 2147483647 w 42"/>
                <a:gd name="T9" fmla="*/ 2147483647 h 28"/>
                <a:gd name="T10" fmla="*/ 0 w 42"/>
                <a:gd name="T11" fmla="*/ 2147483647 h 28"/>
                <a:gd name="T12" fmla="*/ 0 w 42"/>
                <a:gd name="T13" fmla="*/ 2147483647 h 28"/>
                <a:gd name="T14" fmla="*/ 2147483647 w 42"/>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28"/>
                <a:gd name="T26" fmla="*/ 42 w 42"/>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28">
                  <a:moveTo>
                    <a:pt x="42" y="14"/>
                  </a:moveTo>
                  <a:lnTo>
                    <a:pt x="0" y="0"/>
                  </a:lnTo>
                  <a:lnTo>
                    <a:pt x="21" y="14"/>
                  </a:lnTo>
                  <a:lnTo>
                    <a:pt x="0" y="28"/>
                  </a:lnTo>
                  <a:lnTo>
                    <a:pt x="42" y="14"/>
                  </a:lnTo>
                  <a:close/>
                </a:path>
              </a:pathLst>
            </a:custGeom>
            <a:solidFill>
              <a:srgbClr val="000000"/>
            </a:solidFill>
            <a:ln w="9525">
              <a:noFill/>
              <a:round/>
              <a:headEnd/>
              <a:tailEnd/>
            </a:ln>
          </p:spPr>
          <p:txBody>
            <a:bodyPr/>
            <a:lstStyle/>
            <a:p>
              <a:endParaRPr lang="en-US"/>
            </a:p>
          </p:txBody>
        </p:sp>
        <p:sp>
          <p:nvSpPr>
            <p:cNvPr id="106" name="Freeform 105"/>
            <p:cNvSpPr>
              <a:spLocks/>
            </p:cNvSpPr>
            <p:nvPr/>
          </p:nvSpPr>
          <p:spPr bwMode="auto">
            <a:xfrm>
              <a:off x="2749550" y="3647921"/>
              <a:ext cx="57150" cy="31525"/>
            </a:xfrm>
            <a:custGeom>
              <a:avLst/>
              <a:gdLst>
                <a:gd name="T0" fmla="*/ 2147483647 w 42"/>
                <a:gd name="T1" fmla="*/ 2147483647 h 28"/>
                <a:gd name="T2" fmla="*/ 0 w 42"/>
                <a:gd name="T3" fmla="*/ 0 h 28"/>
                <a:gd name="T4" fmla="*/ 0 w 42"/>
                <a:gd name="T5" fmla="*/ 0 h 28"/>
                <a:gd name="T6" fmla="*/ 2147483647 w 42"/>
                <a:gd name="T7" fmla="*/ 2147483647 h 28"/>
                <a:gd name="T8" fmla="*/ 2147483647 w 42"/>
                <a:gd name="T9" fmla="*/ 2147483647 h 28"/>
                <a:gd name="T10" fmla="*/ 0 w 42"/>
                <a:gd name="T11" fmla="*/ 2147483647 h 28"/>
                <a:gd name="T12" fmla="*/ 0 w 42"/>
                <a:gd name="T13" fmla="*/ 2147483647 h 28"/>
                <a:gd name="T14" fmla="*/ 2147483647 w 42"/>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28"/>
                <a:gd name="T26" fmla="*/ 42 w 42"/>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28">
                  <a:moveTo>
                    <a:pt x="42" y="14"/>
                  </a:moveTo>
                  <a:lnTo>
                    <a:pt x="0" y="0"/>
                  </a:lnTo>
                  <a:lnTo>
                    <a:pt x="21" y="14"/>
                  </a:lnTo>
                  <a:lnTo>
                    <a:pt x="0" y="28"/>
                  </a:lnTo>
                  <a:lnTo>
                    <a:pt x="42" y="14"/>
                  </a:lnTo>
                </a:path>
              </a:pathLst>
            </a:custGeom>
            <a:noFill/>
            <a:ln w="4763">
              <a:solidFill>
                <a:srgbClr val="000000"/>
              </a:solidFill>
              <a:round/>
              <a:headEnd/>
              <a:tailEnd/>
            </a:ln>
          </p:spPr>
          <p:txBody>
            <a:bodyPr/>
            <a:lstStyle/>
            <a:p>
              <a:endParaRPr lang="en-US"/>
            </a:p>
          </p:txBody>
        </p:sp>
        <p:sp>
          <p:nvSpPr>
            <p:cNvPr id="107" name="Rectangle 106"/>
            <p:cNvSpPr>
              <a:spLocks noChangeArrowheads="1"/>
            </p:cNvSpPr>
            <p:nvPr/>
          </p:nvSpPr>
          <p:spPr bwMode="auto">
            <a:xfrm>
              <a:off x="2446338" y="3655803"/>
              <a:ext cx="211137"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ALUFN</a:t>
              </a:r>
              <a:endParaRPr lang="en-US" b="0"/>
            </a:p>
          </p:txBody>
        </p:sp>
        <p:sp>
          <p:nvSpPr>
            <p:cNvPr id="108" name="Line 306"/>
            <p:cNvSpPr>
              <a:spLocks noChangeShapeType="1"/>
            </p:cNvSpPr>
            <p:nvPr/>
          </p:nvSpPr>
          <p:spPr bwMode="auto">
            <a:xfrm>
              <a:off x="3368675" y="6193562"/>
              <a:ext cx="163513" cy="1313"/>
            </a:xfrm>
            <a:prstGeom prst="line">
              <a:avLst/>
            </a:prstGeom>
            <a:noFill/>
            <a:ln w="4763">
              <a:solidFill>
                <a:srgbClr val="000000"/>
              </a:solidFill>
              <a:round/>
              <a:headEnd/>
              <a:tailEnd/>
            </a:ln>
          </p:spPr>
          <p:txBody>
            <a:bodyPr/>
            <a:lstStyle/>
            <a:p>
              <a:endParaRPr lang="en-US"/>
            </a:p>
          </p:txBody>
        </p:sp>
        <p:sp>
          <p:nvSpPr>
            <p:cNvPr id="109" name="Freeform 108"/>
            <p:cNvSpPr>
              <a:spLocks/>
            </p:cNvSpPr>
            <p:nvPr/>
          </p:nvSpPr>
          <p:spPr bwMode="auto">
            <a:xfrm>
              <a:off x="3368675" y="6177799"/>
              <a:ext cx="50800" cy="31525"/>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close/>
                </a:path>
              </a:pathLst>
            </a:custGeom>
            <a:solidFill>
              <a:srgbClr val="000000"/>
            </a:solidFill>
            <a:ln w="9525">
              <a:noFill/>
              <a:round/>
              <a:headEnd/>
              <a:tailEnd/>
            </a:ln>
          </p:spPr>
          <p:txBody>
            <a:bodyPr/>
            <a:lstStyle/>
            <a:p>
              <a:endParaRPr lang="en-US"/>
            </a:p>
          </p:txBody>
        </p:sp>
        <p:sp>
          <p:nvSpPr>
            <p:cNvPr id="110" name="Freeform 109"/>
            <p:cNvSpPr>
              <a:spLocks/>
            </p:cNvSpPr>
            <p:nvPr/>
          </p:nvSpPr>
          <p:spPr bwMode="auto">
            <a:xfrm>
              <a:off x="3368675" y="6177799"/>
              <a:ext cx="50800" cy="31525"/>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path>
              </a:pathLst>
            </a:custGeom>
            <a:noFill/>
            <a:ln w="4763">
              <a:solidFill>
                <a:srgbClr val="000000"/>
              </a:solidFill>
              <a:round/>
              <a:headEnd/>
              <a:tailEnd/>
            </a:ln>
          </p:spPr>
          <p:txBody>
            <a:bodyPr/>
            <a:lstStyle/>
            <a:p>
              <a:endParaRPr lang="en-US"/>
            </a:p>
          </p:txBody>
        </p:sp>
        <p:sp>
          <p:nvSpPr>
            <p:cNvPr id="111" name="Rectangle 110"/>
            <p:cNvSpPr>
              <a:spLocks noChangeArrowheads="1"/>
            </p:cNvSpPr>
            <p:nvPr/>
          </p:nvSpPr>
          <p:spPr bwMode="auto">
            <a:xfrm>
              <a:off x="3582988" y="6169918"/>
              <a:ext cx="214312" cy="88007"/>
            </a:xfrm>
            <a:prstGeom prst="rect">
              <a:avLst/>
            </a:prstGeom>
            <a:noFill/>
            <a:ln w="9525">
              <a:noFill/>
              <a:miter lim="800000"/>
              <a:headEnd/>
              <a:tailEnd/>
            </a:ln>
          </p:spPr>
          <p:txBody>
            <a:bodyPr wrap="none" lIns="0" tIns="0" rIns="0" bIns="0">
              <a:spAutoFit/>
            </a:bodyPr>
            <a:lstStyle/>
            <a:p>
              <a:pPr eaLnBrk="0" hangingPunct="0"/>
              <a:r>
                <a:rPr lang="en-US" sz="700" b="0">
                  <a:solidFill>
                    <a:srgbClr val="000000"/>
                  </a:solidFill>
                </a:rPr>
                <a:t>WERF</a:t>
              </a:r>
              <a:endParaRPr lang="en-US" b="0"/>
            </a:p>
          </p:txBody>
        </p:sp>
        <p:sp>
          <p:nvSpPr>
            <p:cNvPr id="112" name="Rectangle 111"/>
            <p:cNvSpPr>
              <a:spLocks noChangeArrowheads="1"/>
            </p:cNvSpPr>
            <p:nvPr/>
          </p:nvSpPr>
          <p:spPr bwMode="auto">
            <a:xfrm>
              <a:off x="4291360" y="4458375"/>
              <a:ext cx="128240" cy="92333"/>
            </a:xfrm>
            <a:prstGeom prst="rect">
              <a:avLst/>
            </a:prstGeom>
            <a:noFill/>
            <a:ln w="9525">
              <a:noFill/>
              <a:miter lim="800000"/>
              <a:headEnd/>
              <a:tailEnd/>
            </a:ln>
          </p:spPr>
          <p:txBody>
            <a:bodyPr wrap="none" lIns="0" tIns="0" rIns="0" bIns="0">
              <a:spAutoFit/>
            </a:bodyPr>
            <a:lstStyle/>
            <a:p>
              <a:pPr eaLnBrk="0" hangingPunct="0"/>
              <a:r>
                <a:rPr lang="en-US" sz="600" b="0" dirty="0">
                  <a:solidFill>
                    <a:srgbClr val="000000"/>
                  </a:solidFill>
                </a:rPr>
                <a:t>WD</a:t>
              </a:r>
              <a:endParaRPr lang="en-US" b="0" dirty="0"/>
            </a:p>
          </p:txBody>
        </p:sp>
        <p:sp>
          <p:nvSpPr>
            <p:cNvPr id="113" name="Rectangle 112"/>
            <p:cNvSpPr>
              <a:spLocks noChangeArrowheads="1"/>
            </p:cNvSpPr>
            <p:nvPr/>
          </p:nvSpPr>
          <p:spPr bwMode="auto">
            <a:xfrm>
              <a:off x="4027488" y="4458375"/>
              <a:ext cx="114300"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Adr</a:t>
              </a:r>
              <a:endParaRPr lang="en-US" b="0"/>
            </a:p>
          </p:txBody>
        </p:sp>
        <p:sp>
          <p:nvSpPr>
            <p:cNvPr id="114" name="Line 333"/>
            <p:cNvSpPr>
              <a:spLocks noChangeShapeType="1"/>
            </p:cNvSpPr>
            <p:nvPr/>
          </p:nvSpPr>
          <p:spPr bwMode="auto">
            <a:xfrm>
              <a:off x="4702175" y="4458375"/>
              <a:ext cx="169863" cy="0"/>
            </a:xfrm>
            <a:prstGeom prst="line">
              <a:avLst/>
            </a:prstGeom>
            <a:noFill/>
            <a:ln w="4763">
              <a:solidFill>
                <a:srgbClr val="000000"/>
              </a:solidFill>
              <a:round/>
              <a:headEnd/>
              <a:tailEnd/>
            </a:ln>
          </p:spPr>
          <p:txBody>
            <a:bodyPr/>
            <a:lstStyle/>
            <a:p>
              <a:endParaRPr lang="en-US"/>
            </a:p>
          </p:txBody>
        </p:sp>
        <p:sp>
          <p:nvSpPr>
            <p:cNvPr id="115" name="Freeform 114"/>
            <p:cNvSpPr>
              <a:spLocks/>
            </p:cNvSpPr>
            <p:nvPr/>
          </p:nvSpPr>
          <p:spPr bwMode="auto">
            <a:xfrm>
              <a:off x="4702175" y="4442613"/>
              <a:ext cx="50800" cy="30212"/>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close/>
                </a:path>
              </a:pathLst>
            </a:custGeom>
            <a:solidFill>
              <a:srgbClr val="000000"/>
            </a:solidFill>
            <a:ln w="9525">
              <a:noFill/>
              <a:round/>
              <a:headEnd/>
              <a:tailEnd/>
            </a:ln>
          </p:spPr>
          <p:txBody>
            <a:bodyPr/>
            <a:lstStyle/>
            <a:p>
              <a:endParaRPr lang="en-US"/>
            </a:p>
          </p:txBody>
        </p:sp>
        <p:sp>
          <p:nvSpPr>
            <p:cNvPr id="116" name="Freeform 115"/>
            <p:cNvSpPr>
              <a:spLocks/>
            </p:cNvSpPr>
            <p:nvPr/>
          </p:nvSpPr>
          <p:spPr bwMode="auto">
            <a:xfrm>
              <a:off x="4702175" y="4442613"/>
              <a:ext cx="50800" cy="30212"/>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path>
              </a:pathLst>
            </a:custGeom>
            <a:noFill/>
            <a:ln w="4763">
              <a:solidFill>
                <a:srgbClr val="000000"/>
              </a:solidFill>
              <a:round/>
              <a:headEnd/>
              <a:tailEnd/>
            </a:ln>
          </p:spPr>
          <p:txBody>
            <a:bodyPr/>
            <a:lstStyle/>
            <a:p>
              <a:endParaRPr lang="en-US"/>
            </a:p>
          </p:txBody>
        </p:sp>
        <p:sp>
          <p:nvSpPr>
            <p:cNvPr id="117" name="Freeform 116"/>
            <p:cNvSpPr>
              <a:spLocks noEditPoints="1"/>
            </p:cNvSpPr>
            <p:nvPr/>
          </p:nvSpPr>
          <p:spPr bwMode="auto">
            <a:xfrm>
              <a:off x="3981450" y="4925995"/>
              <a:ext cx="93663" cy="77499"/>
            </a:xfrm>
            <a:custGeom>
              <a:avLst/>
              <a:gdLst>
                <a:gd name="T0" fmla="*/ 0 w 70"/>
                <a:gd name="T1" fmla="*/ 2147483647 h 70"/>
                <a:gd name="T2" fmla="*/ 2147483647 w 70"/>
                <a:gd name="T3" fmla="*/ 0 h 70"/>
                <a:gd name="T4" fmla="*/ 2147483647 w 70"/>
                <a:gd name="T5" fmla="*/ 2147483647 h 70"/>
                <a:gd name="T6" fmla="*/ 2147483647 w 70"/>
                <a:gd name="T7" fmla="*/ 2147483647 h 70"/>
                <a:gd name="T8" fmla="*/ 0 w 70"/>
                <a:gd name="T9" fmla="*/ 2147483647 h 70"/>
                <a:gd name="T10" fmla="*/ 2147483647 w 70"/>
                <a:gd name="T11" fmla="*/ 2147483647 h 70"/>
                <a:gd name="T12" fmla="*/ 2147483647 w 70"/>
                <a:gd name="T13" fmla="*/ 2147483647 h 70"/>
                <a:gd name="T14" fmla="*/ 2147483647 w 70"/>
                <a:gd name="T15" fmla="*/ 2147483647 h 70"/>
                <a:gd name="T16" fmla="*/ 0 w 70"/>
                <a:gd name="T17" fmla="*/ 2147483647 h 70"/>
                <a:gd name="T18" fmla="*/ 2147483647 w 70"/>
                <a:gd name="T19" fmla="*/ 2147483647 h 70"/>
                <a:gd name="T20" fmla="*/ 2147483647 w 70"/>
                <a:gd name="T21" fmla="*/ 2147483647 h 70"/>
                <a:gd name="T22" fmla="*/ 2147483647 w 70"/>
                <a:gd name="T23" fmla="*/ 2147483647 h 70"/>
                <a:gd name="T24" fmla="*/ 2147483647 w 70"/>
                <a:gd name="T25" fmla="*/ 2147483647 h 70"/>
                <a:gd name="T26" fmla="*/ 2147483647 w 70"/>
                <a:gd name="T27" fmla="*/ 2147483647 h 70"/>
                <a:gd name="T28" fmla="*/ 2147483647 w 70"/>
                <a:gd name="T29" fmla="*/ 2147483647 h 70"/>
                <a:gd name="T30" fmla="*/ 2147483647 w 70"/>
                <a:gd name="T31" fmla="*/ 2147483647 h 70"/>
                <a:gd name="T32" fmla="*/ 2147483647 w 70"/>
                <a:gd name="T33" fmla="*/ 2147483647 h 70"/>
                <a:gd name="T34" fmla="*/ 2147483647 w 70"/>
                <a:gd name="T35" fmla="*/ 2147483647 h 70"/>
                <a:gd name="T36" fmla="*/ 2147483647 w 70"/>
                <a:gd name="T37" fmla="*/ 2147483647 h 70"/>
                <a:gd name="T38" fmla="*/ 2147483647 w 70"/>
                <a:gd name="T39" fmla="*/ 2147483647 h 70"/>
                <a:gd name="T40" fmla="*/ 2147483647 w 70"/>
                <a:gd name="T41" fmla="*/ 2147483647 h 70"/>
                <a:gd name="T42" fmla="*/ 2147483647 w 70"/>
                <a:gd name="T43" fmla="*/ 2147483647 h 70"/>
                <a:gd name="T44" fmla="*/ 2147483647 w 70"/>
                <a:gd name="T45" fmla="*/ 2147483647 h 70"/>
                <a:gd name="T46" fmla="*/ 2147483647 w 70"/>
                <a:gd name="T47" fmla="*/ 2147483647 h 70"/>
                <a:gd name="T48" fmla="*/ 2147483647 w 70"/>
                <a:gd name="T49" fmla="*/ 2147483647 h 70"/>
                <a:gd name="T50" fmla="*/ 2147483647 w 70"/>
                <a:gd name="T51" fmla="*/ 2147483647 h 70"/>
                <a:gd name="T52" fmla="*/ 2147483647 w 70"/>
                <a:gd name="T53" fmla="*/ 2147483647 h 70"/>
                <a:gd name="T54" fmla="*/ 2147483647 w 70"/>
                <a:gd name="T55" fmla="*/ 2147483647 h 70"/>
                <a:gd name="T56" fmla="*/ 2147483647 w 70"/>
                <a:gd name="T57" fmla="*/ 2147483647 h 7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70"/>
                <a:gd name="T88" fmla="*/ 0 h 70"/>
                <a:gd name="T89" fmla="*/ 70 w 70"/>
                <a:gd name="T90" fmla="*/ 70 h 70"/>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70" h="70">
                  <a:moveTo>
                    <a:pt x="0" y="7"/>
                  </a:moveTo>
                  <a:lnTo>
                    <a:pt x="4" y="0"/>
                  </a:lnTo>
                  <a:lnTo>
                    <a:pt x="67" y="31"/>
                  </a:lnTo>
                  <a:lnTo>
                    <a:pt x="63" y="38"/>
                  </a:lnTo>
                  <a:lnTo>
                    <a:pt x="0" y="7"/>
                  </a:lnTo>
                  <a:close/>
                  <a:moveTo>
                    <a:pt x="67" y="38"/>
                  </a:moveTo>
                  <a:lnTo>
                    <a:pt x="67" y="38"/>
                  </a:lnTo>
                  <a:lnTo>
                    <a:pt x="4" y="70"/>
                  </a:lnTo>
                  <a:lnTo>
                    <a:pt x="0" y="63"/>
                  </a:lnTo>
                  <a:lnTo>
                    <a:pt x="63" y="31"/>
                  </a:lnTo>
                  <a:lnTo>
                    <a:pt x="67" y="31"/>
                  </a:lnTo>
                  <a:lnTo>
                    <a:pt x="70" y="31"/>
                  </a:lnTo>
                  <a:lnTo>
                    <a:pt x="70" y="35"/>
                  </a:lnTo>
                  <a:lnTo>
                    <a:pt x="67" y="38"/>
                  </a:lnTo>
                  <a:close/>
                </a:path>
              </a:pathLst>
            </a:custGeom>
            <a:solidFill>
              <a:srgbClr val="000000"/>
            </a:solidFill>
            <a:ln w="9525">
              <a:noFill/>
              <a:round/>
              <a:headEnd/>
              <a:tailEnd/>
            </a:ln>
          </p:spPr>
          <p:txBody>
            <a:bodyPr/>
            <a:lstStyle/>
            <a:p>
              <a:endParaRPr lang="en-US"/>
            </a:p>
          </p:txBody>
        </p:sp>
        <p:sp>
          <p:nvSpPr>
            <p:cNvPr id="118" name="Freeform 117"/>
            <p:cNvSpPr>
              <a:spLocks/>
            </p:cNvSpPr>
            <p:nvPr/>
          </p:nvSpPr>
          <p:spPr bwMode="auto">
            <a:xfrm>
              <a:off x="2876550" y="3060768"/>
              <a:ext cx="38100" cy="45974"/>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119" name="Freeform 118"/>
            <p:cNvSpPr>
              <a:spLocks/>
            </p:cNvSpPr>
            <p:nvPr/>
          </p:nvSpPr>
          <p:spPr bwMode="auto">
            <a:xfrm>
              <a:off x="2876550" y="3060768"/>
              <a:ext cx="38100" cy="45974"/>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120" name="Line 397"/>
            <p:cNvSpPr>
              <a:spLocks noChangeShapeType="1"/>
            </p:cNvSpPr>
            <p:nvPr/>
          </p:nvSpPr>
          <p:spPr bwMode="auto">
            <a:xfrm>
              <a:off x="3486150" y="2991151"/>
              <a:ext cx="1588" cy="106396"/>
            </a:xfrm>
            <a:prstGeom prst="line">
              <a:avLst/>
            </a:prstGeom>
            <a:noFill/>
            <a:ln w="4763">
              <a:solidFill>
                <a:srgbClr val="000000"/>
              </a:solidFill>
              <a:round/>
              <a:headEnd/>
              <a:tailEnd/>
            </a:ln>
          </p:spPr>
          <p:txBody>
            <a:bodyPr/>
            <a:lstStyle/>
            <a:p>
              <a:endParaRPr lang="en-US"/>
            </a:p>
          </p:txBody>
        </p:sp>
        <p:sp>
          <p:nvSpPr>
            <p:cNvPr id="121" name="Freeform 120"/>
            <p:cNvSpPr>
              <a:spLocks/>
            </p:cNvSpPr>
            <p:nvPr/>
          </p:nvSpPr>
          <p:spPr bwMode="auto">
            <a:xfrm>
              <a:off x="3467100" y="3055514"/>
              <a:ext cx="42863" cy="42033"/>
            </a:xfrm>
            <a:custGeom>
              <a:avLst/>
              <a:gdLst>
                <a:gd name="T0" fmla="*/ 2147483647 w 32"/>
                <a:gd name="T1" fmla="*/ 2147483647 h 38"/>
                <a:gd name="T2" fmla="*/ 2147483647 w 32"/>
                <a:gd name="T3" fmla="*/ 0 h 38"/>
                <a:gd name="T4" fmla="*/ 2147483647 w 32"/>
                <a:gd name="T5" fmla="*/ 0 h 38"/>
                <a:gd name="T6" fmla="*/ 2147483647 w 32"/>
                <a:gd name="T7" fmla="*/ 2147483647 h 38"/>
                <a:gd name="T8" fmla="*/ 2147483647 w 32"/>
                <a:gd name="T9" fmla="*/ 2147483647 h 38"/>
                <a:gd name="T10" fmla="*/ 0 w 32"/>
                <a:gd name="T11" fmla="*/ 0 h 38"/>
                <a:gd name="T12" fmla="*/ 0 w 32"/>
                <a:gd name="T13" fmla="*/ 0 h 38"/>
                <a:gd name="T14" fmla="*/ 2147483647 w 32"/>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38"/>
                <a:gd name="T26" fmla="*/ 32 w 32"/>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38">
                  <a:moveTo>
                    <a:pt x="14" y="38"/>
                  </a:moveTo>
                  <a:lnTo>
                    <a:pt x="32" y="0"/>
                  </a:lnTo>
                  <a:lnTo>
                    <a:pt x="14" y="17"/>
                  </a:lnTo>
                  <a:lnTo>
                    <a:pt x="0" y="0"/>
                  </a:lnTo>
                  <a:lnTo>
                    <a:pt x="14" y="38"/>
                  </a:lnTo>
                  <a:close/>
                </a:path>
              </a:pathLst>
            </a:custGeom>
            <a:solidFill>
              <a:srgbClr val="000000"/>
            </a:solidFill>
            <a:ln w="9525">
              <a:noFill/>
              <a:round/>
              <a:headEnd/>
              <a:tailEnd/>
            </a:ln>
          </p:spPr>
          <p:txBody>
            <a:bodyPr/>
            <a:lstStyle/>
            <a:p>
              <a:endParaRPr lang="en-US"/>
            </a:p>
          </p:txBody>
        </p:sp>
        <p:sp>
          <p:nvSpPr>
            <p:cNvPr id="122" name="Freeform 121"/>
            <p:cNvSpPr>
              <a:spLocks/>
            </p:cNvSpPr>
            <p:nvPr/>
          </p:nvSpPr>
          <p:spPr bwMode="auto">
            <a:xfrm>
              <a:off x="3467100" y="3055514"/>
              <a:ext cx="42863" cy="42033"/>
            </a:xfrm>
            <a:custGeom>
              <a:avLst/>
              <a:gdLst>
                <a:gd name="T0" fmla="*/ 2147483647 w 32"/>
                <a:gd name="T1" fmla="*/ 2147483647 h 38"/>
                <a:gd name="T2" fmla="*/ 2147483647 w 32"/>
                <a:gd name="T3" fmla="*/ 0 h 38"/>
                <a:gd name="T4" fmla="*/ 2147483647 w 32"/>
                <a:gd name="T5" fmla="*/ 0 h 38"/>
                <a:gd name="T6" fmla="*/ 2147483647 w 32"/>
                <a:gd name="T7" fmla="*/ 2147483647 h 38"/>
                <a:gd name="T8" fmla="*/ 2147483647 w 32"/>
                <a:gd name="T9" fmla="*/ 2147483647 h 38"/>
                <a:gd name="T10" fmla="*/ 0 w 32"/>
                <a:gd name="T11" fmla="*/ 0 h 38"/>
                <a:gd name="T12" fmla="*/ 0 w 32"/>
                <a:gd name="T13" fmla="*/ 0 h 38"/>
                <a:gd name="T14" fmla="*/ 2147483647 w 32"/>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38"/>
                <a:gd name="T26" fmla="*/ 32 w 32"/>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38">
                  <a:moveTo>
                    <a:pt x="14" y="38"/>
                  </a:moveTo>
                  <a:lnTo>
                    <a:pt x="32" y="0"/>
                  </a:lnTo>
                  <a:lnTo>
                    <a:pt x="14" y="17"/>
                  </a:lnTo>
                  <a:lnTo>
                    <a:pt x="0" y="0"/>
                  </a:lnTo>
                  <a:lnTo>
                    <a:pt x="14" y="38"/>
                  </a:lnTo>
                </a:path>
              </a:pathLst>
            </a:custGeom>
            <a:noFill/>
            <a:ln w="4763">
              <a:solidFill>
                <a:srgbClr val="000000"/>
              </a:solidFill>
              <a:round/>
              <a:headEnd/>
              <a:tailEnd/>
            </a:ln>
          </p:spPr>
          <p:txBody>
            <a:bodyPr/>
            <a:lstStyle/>
            <a:p>
              <a:endParaRPr lang="en-US"/>
            </a:p>
          </p:txBody>
        </p:sp>
        <p:sp>
          <p:nvSpPr>
            <p:cNvPr id="123" name="Rectangle 122"/>
            <p:cNvSpPr>
              <a:spLocks noChangeArrowheads="1"/>
            </p:cNvSpPr>
            <p:nvPr/>
          </p:nvSpPr>
          <p:spPr bwMode="auto">
            <a:xfrm>
              <a:off x="3352800" y="2895600"/>
              <a:ext cx="256480" cy="92333"/>
            </a:xfrm>
            <a:prstGeom prst="rect">
              <a:avLst/>
            </a:prstGeom>
            <a:noFill/>
            <a:ln w="9525">
              <a:noFill/>
              <a:miter lim="800000"/>
              <a:headEnd/>
              <a:tailEnd/>
            </a:ln>
          </p:spPr>
          <p:txBody>
            <a:bodyPr wrap="none" lIns="0" tIns="0" rIns="0" bIns="0">
              <a:spAutoFit/>
            </a:bodyPr>
            <a:lstStyle/>
            <a:p>
              <a:pPr eaLnBrk="0" hangingPunct="0"/>
              <a:r>
                <a:rPr lang="en-US" sz="600" b="0" dirty="0">
                  <a:solidFill>
                    <a:srgbClr val="000000"/>
                  </a:solidFill>
                </a:rPr>
                <a:t>SXT(</a:t>
              </a:r>
              <a:r>
                <a:rPr lang="en-US" sz="600" b="0" dirty="0">
                  <a:solidFill>
                    <a:srgbClr val="C00000"/>
                  </a:solidFill>
                </a:rPr>
                <a:t>C</a:t>
              </a:r>
              <a:r>
                <a:rPr lang="en-US" sz="600" b="0" dirty="0">
                  <a:solidFill>
                    <a:srgbClr val="000000"/>
                  </a:solidFill>
                </a:rPr>
                <a:t>)</a:t>
              </a:r>
              <a:endParaRPr lang="en-US" b="0" dirty="0"/>
            </a:p>
          </p:txBody>
        </p:sp>
        <p:sp>
          <p:nvSpPr>
            <p:cNvPr id="124" name="Freeform 123"/>
            <p:cNvSpPr>
              <a:spLocks/>
            </p:cNvSpPr>
            <p:nvPr/>
          </p:nvSpPr>
          <p:spPr bwMode="auto">
            <a:xfrm>
              <a:off x="2663825" y="3097548"/>
              <a:ext cx="331788" cy="74872"/>
            </a:xfrm>
            <a:custGeom>
              <a:avLst/>
              <a:gdLst>
                <a:gd name="T0" fmla="*/ 0 w 388"/>
                <a:gd name="T1" fmla="*/ 0 h 63"/>
                <a:gd name="T2" fmla="*/ 2147483647 w 388"/>
                <a:gd name="T3" fmla="*/ 0 h 63"/>
                <a:gd name="T4" fmla="*/ 2147483647 w 388"/>
                <a:gd name="T5" fmla="*/ 2147483647 h 63"/>
                <a:gd name="T6" fmla="*/ 2147483647 w 388"/>
                <a:gd name="T7" fmla="*/ 2147483647 h 63"/>
                <a:gd name="T8" fmla="*/ 0 w 388"/>
                <a:gd name="T9" fmla="*/ 0 h 63"/>
                <a:gd name="T10" fmla="*/ 0 60000 65536"/>
                <a:gd name="T11" fmla="*/ 0 60000 65536"/>
                <a:gd name="T12" fmla="*/ 0 60000 65536"/>
                <a:gd name="T13" fmla="*/ 0 60000 65536"/>
                <a:gd name="T14" fmla="*/ 0 60000 65536"/>
                <a:gd name="T15" fmla="*/ 0 w 388"/>
                <a:gd name="T16" fmla="*/ 0 h 63"/>
                <a:gd name="T17" fmla="*/ 388 w 388"/>
                <a:gd name="T18" fmla="*/ 63 h 63"/>
              </a:gdLst>
              <a:ahLst/>
              <a:cxnLst>
                <a:cxn ang="T10">
                  <a:pos x="T0" y="T1"/>
                </a:cxn>
                <a:cxn ang="T11">
                  <a:pos x="T2" y="T3"/>
                </a:cxn>
                <a:cxn ang="T12">
                  <a:pos x="T4" y="T5"/>
                </a:cxn>
                <a:cxn ang="T13">
                  <a:pos x="T6" y="T7"/>
                </a:cxn>
                <a:cxn ang="T14">
                  <a:pos x="T8" y="T9"/>
                </a:cxn>
              </a:cxnLst>
              <a:rect l="T15" t="T16" r="T17" b="T18"/>
              <a:pathLst>
                <a:path w="388" h="63">
                  <a:moveTo>
                    <a:pt x="0" y="0"/>
                  </a:moveTo>
                  <a:lnTo>
                    <a:pt x="388" y="0"/>
                  </a:lnTo>
                  <a:lnTo>
                    <a:pt x="339" y="63"/>
                  </a:lnTo>
                  <a:lnTo>
                    <a:pt x="49" y="63"/>
                  </a:lnTo>
                  <a:lnTo>
                    <a:pt x="0" y="0"/>
                  </a:lnTo>
                </a:path>
              </a:pathLst>
            </a:custGeom>
            <a:noFill/>
            <a:ln w="11113">
              <a:solidFill>
                <a:srgbClr val="000000"/>
              </a:solidFill>
              <a:round/>
              <a:headEnd/>
              <a:tailEnd/>
            </a:ln>
          </p:spPr>
          <p:txBody>
            <a:bodyPr/>
            <a:lstStyle/>
            <a:p>
              <a:endParaRPr lang="en-US"/>
            </a:p>
          </p:txBody>
        </p:sp>
        <p:sp>
          <p:nvSpPr>
            <p:cNvPr id="125" name="Rectangle 124"/>
            <p:cNvSpPr>
              <a:spLocks noChangeArrowheads="1"/>
            </p:cNvSpPr>
            <p:nvPr/>
          </p:nvSpPr>
          <p:spPr bwMode="auto">
            <a:xfrm>
              <a:off x="3086100" y="3097548"/>
              <a:ext cx="169863"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ASEL</a:t>
              </a:r>
              <a:endParaRPr lang="en-US" b="0"/>
            </a:p>
          </p:txBody>
        </p:sp>
        <p:sp>
          <p:nvSpPr>
            <p:cNvPr id="126" name="Line 408"/>
            <p:cNvSpPr>
              <a:spLocks noChangeShapeType="1"/>
            </p:cNvSpPr>
            <p:nvPr/>
          </p:nvSpPr>
          <p:spPr bwMode="auto">
            <a:xfrm>
              <a:off x="2968625" y="3136954"/>
              <a:ext cx="103188" cy="0"/>
            </a:xfrm>
            <a:prstGeom prst="line">
              <a:avLst/>
            </a:prstGeom>
            <a:noFill/>
            <a:ln w="4763">
              <a:solidFill>
                <a:srgbClr val="000000"/>
              </a:solidFill>
              <a:round/>
              <a:headEnd/>
              <a:tailEnd/>
            </a:ln>
          </p:spPr>
          <p:txBody>
            <a:bodyPr/>
            <a:lstStyle/>
            <a:p>
              <a:endParaRPr lang="en-US"/>
            </a:p>
          </p:txBody>
        </p:sp>
        <p:sp>
          <p:nvSpPr>
            <p:cNvPr id="127" name="Freeform 126"/>
            <p:cNvSpPr>
              <a:spLocks/>
            </p:cNvSpPr>
            <p:nvPr/>
          </p:nvSpPr>
          <p:spPr bwMode="auto">
            <a:xfrm>
              <a:off x="2968625" y="3115937"/>
              <a:ext cx="52388" cy="35466"/>
            </a:xfrm>
            <a:custGeom>
              <a:avLst/>
              <a:gdLst>
                <a:gd name="T0" fmla="*/ 0 w 39"/>
                <a:gd name="T1" fmla="*/ 2147483647 h 32"/>
                <a:gd name="T2" fmla="*/ 2147483647 w 39"/>
                <a:gd name="T3" fmla="*/ 2147483647 h 32"/>
                <a:gd name="T4" fmla="*/ 2147483647 w 39"/>
                <a:gd name="T5" fmla="*/ 2147483647 h 32"/>
                <a:gd name="T6" fmla="*/ 2147483647 w 39"/>
                <a:gd name="T7" fmla="*/ 2147483647 h 32"/>
                <a:gd name="T8" fmla="*/ 2147483647 w 39"/>
                <a:gd name="T9" fmla="*/ 2147483647 h 32"/>
                <a:gd name="T10" fmla="*/ 2147483647 w 39"/>
                <a:gd name="T11" fmla="*/ 0 h 32"/>
                <a:gd name="T12" fmla="*/ 2147483647 w 39"/>
                <a:gd name="T13" fmla="*/ 0 h 32"/>
                <a:gd name="T14" fmla="*/ 0 w 39"/>
                <a:gd name="T15" fmla="*/ 2147483647 h 32"/>
                <a:gd name="T16" fmla="*/ 0 60000 65536"/>
                <a:gd name="T17" fmla="*/ 0 60000 65536"/>
                <a:gd name="T18" fmla="*/ 0 60000 65536"/>
                <a:gd name="T19" fmla="*/ 0 60000 65536"/>
                <a:gd name="T20" fmla="*/ 0 60000 65536"/>
                <a:gd name="T21" fmla="*/ 0 60000 65536"/>
                <a:gd name="T22" fmla="*/ 0 60000 65536"/>
                <a:gd name="T23" fmla="*/ 0 60000 65536"/>
                <a:gd name="T24" fmla="*/ 0 w 39"/>
                <a:gd name="T25" fmla="*/ 0 h 32"/>
                <a:gd name="T26" fmla="*/ 39 w 39"/>
                <a:gd name="T27" fmla="*/ 32 h 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9" h="32">
                  <a:moveTo>
                    <a:pt x="0" y="18"/>
                  </a:moveTo>
                  <a:lnTo>
                    <a:pt x="39" y="32"/>
                  </a:lnTo>
                  <a:lnTo>
                    <a:pt x="18" y="18"/>
                  </a:lnTo>
                  <a:lnTo>
                    <a:pt x="39" y="0"/>
                  </a:lnTo>
                  <a:lnTo>
                    <a:pt x="0" y="18"/>
                  </a:lnTo>
                  <a:close/>
                </a:path>
              </a:pathLst>
            </a:custGeom>
            <a:solidFill>
              <a:srgbClr val="000000"/>
            </a:solidFill>
            <a:ln w="9525">
              <a:noFill/>
              <a:round/>
              <a:headEnd/>
              <a:tailEnd/>
            </a:ln>
          </p:spPr>
          <p:txBody>
            <a:bodyPr/>
            <a:lstStyle/>
            <a:p>
              <a:endParaRPr lang="en-US"/>
            </a:p>
          </p:txBody>
        </p:sp>
        <p:sp>
          <p:nvSpPr>
            <p:cNvPr id="128" name="Freeform 127"/>
            <p:cNvSpPr>
              <a:spLocks/>
            </p:cNvSpPr>
            <p:nvPr/>
          </p:nvSpPr>
          <p:spPr bwMode="auto">
            <a:xfrm>
              <a:off x="2968625" y="3115937"/>
              <a:ext cx="52388" cy="35466"/>
            </a:xfrm>
            <a:custGeom>
              <a:avLst/>
              <a:gdLst>
                <a:gd name="T0" fmla="*/ 0 w 39"/>
                <a:gd name="T1" fmla="*/ 2147483647 h 32"/>
                <a:gd name="T2" fmla="*/ 2147483647 w 39"/>
                <a:gd name="T3" fmla="*/ 2147483647 h 32"/>
                <a:gd name="T4" fmla="*/ 2147483647 w 39"/>
                <a:gd name="T5" fmla="*/ 2147483647 h 32"/>
                <a:gd name="T6" fmla="*/ 2147483647 w 39"/>
                <a:gd name="T7" fmla="*/ 2147483647 h 32"/>
                <a:gd name="T8" fmla="*/ 2147483647 w 39"/>
                <a:gd name="T9" fmla="*/ 2147483647 h 32"/>
                <a:gd name="T10" fmla="*/ 2147483647 w 39"/>
                <a:gd name="T11" fmla="*/ 0 h 32"/>
                <a:gd name="T12" fmla="*/ 2147483647 w 39"/>
                <a:gd name="T13" fmla="*/ 0 h 32"/>
                <a:gd name="T14" fmla="*/ 0 w 39"/>
                <a:gd name="T15" fmla="*/ 2147483647 h 32"/>
                <a:gd name="T16" fmla="*/ 0 60000 65536"/>
                <a:gd name="T17" fmla="*/ 0 60000 65536"/>
                <a:gd name="T18" fmla="*/ 0 60000 65536"/>
                <a:gd name="T19" fmla="*/ 0 60000 65536"/>
                <a:gd name="T20" fmla="*/ 0 60000 65536"/>
                <a:gd name="T21" fmla="*/ 0 60000 65536"/>
                <a:gd name="T22" fmla="*/ 0 60000 65536"/>
                <a:gd name="T23" fmla="*/ 0 60000 65536"/>
                <a:gd name="T24" fmla="*/ 0 w 39"/>
                <a:gd name="T25" fmla="*/ 0 h 32"/>
                <a:gd name="T26" fmla="*/ 39 w 39"/>
                <a:gd name="T27" fmla="*/ 32 h 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9" h="32">
                  <a:moveTo>
                    <a:pt x="0" y="18"/>
                  </a:moveTo>
                  <a:lnTo>
                    <a:pt x="39" y="32"/>
                  </a:lnTo>
                  <a:lnTo>
                    <a:pt x="18" y="18"/>
                  </a:lnTo>
                  <a:lnTo>
                    <a:pt x="39" y="0"/>
                  </a:lnTo>
                  <a:lnTo>
                    <a:pt x="0" y="18"/>
                  </a:lnTo>
                </a:path>
              </a:pathLst>
            </a:custGeom>
            <a:noFill/>
            <a:ln w="4763">
              <a:solidFill>
                <a:srgbClr val="000000"/>
              </a:solidFill>
              <a:round/>
              <a:headEnd/>
              <a:tailEnd/>
            </a:ln>
          </p:spPr>
          <p:txBody>
            <a:bodyPr/>
            <a:lstStyle/>
            <a:p>
              <a:endParaRPr lang="en-US"/>
            </a:p>
          </p:txBody>
        </p:sp>
        <p:sp>
          <p:nvSpPr>
            <p:cNvPr id="129" name="Line 411"/>
            <p:cNvSpPr>
              <a:spLocks noChangeShapeType="1"/>
            </p:cNvSpPr>
            <p:nvPr/>
          </p:nvSpPr>
          <p:spPr bwMode="auto">
            <a:xfrm flipH="1">
              <a:off x="2895600" y="2738952"/>
              <a:ext cx="4763" cy="350715"/>
            </a:xfrm>
            <a:prstGeom prst="line">
              <a:avLst/>
            </a:prstGeom>
            <a:noFill/>
            <a:ln w="4763">
              <a:solidFill>
                <a:srgbClr val="000000"/>
              </a:solidFill>
              <a:round/>
              <a:headEnd/>
              <a:tailEnd/>
            </a:ln>
          </p:spPr>
          <p:txBody>
            <a:bodyPr/>
            <a:lstStyle/>
            <a:p>
              <a:endParaRPr lang="en-US"/>
            </a:p>
          </p:txBody>
        </p:sp>
        <p:sp>
          <p:nvSpPr>
            <p:cNvPr id="130" name="Freeform 129"/>
            <p:cNvSpPr>
              <a:spLocks/>
            </p:cNvSpPr>
            <p:nvPr/>
          </p:nvSpPr>
          <p:spPr bwMode="auto">
            <a:xfrm>
              <a:off x="2698750" y="3045006"/>
              <a:ext cx="38100" cy="45974"/>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131" name="Freeform 130"/>
            <p:cNvSpPr>
              <a:spLocks/>
            </p:cNvSpPr>
            <p:nvPr/>
          </p:nvSpPr>
          <p:spPr bwMode="auto">
            <a:xfrm>
              <a:off x="2698750" y="3045006"/>
              <a:ext cx="38100" cy="45974"/>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132" name="Line 428"/>
            <p:cNvSpPr>
              <a:spLocks noChangeShapeType="1"/>
            </p:cNvSpPr>
            <p:nvPr/>
          </p:nvSpPr>
          <p:spPr bwMode="auto">
            <a:xfrm>
              <a:off x="2717800" y="2970135"/>
              <a:ext cx="1588" cy="106396"/>
            </a:xfrm>
            <a:prstGeom prst="line">
              <a:avLst/>
            </a:prstGeom>
            <a:noFill/>
            <a:ln w="4763">
              <a:solidFill>
                <a:srgbClr val="000000"/>
              </a:solidFill>
              <a:round/>
              <a:headEnd/>
              <a:tailEnd/>
            </a:ln>
          </p:spPr>
          <p:txBody>
            <a:bodyPr/>
            <a:lstStyle/>
            <a:p>
              <a:endParaRPr lang="en-US"/>
            </a:p>
          </p:txBody>
        </p:sp>
        <p:sp>
          <p:nvSpPr>
            <p:cNvPr id="133" name="Line 59"/>
            <p:cNvSpPr>
              <a:spLocks noChangeShapeType="1"/>
            </p:cNvSpPr>
            <p:nvPr/>
          </p:nvSpPr>
          <p:spPr bwMode="auto">
            <a:xfrm flipH="1">
              <a:off x="1295400" y="1066800"/>
              <a:ext cx="0" cy="685800"/>
            </a:xfrm>
            <a:prstGeom prst="line">
              <a:avLst/>
            </a:prstGeom>
            <a:noFill/>
            <a:ln w="4763">
              <a:solidFill>
                <a:srgbClr val="000000"/>
              </a:solidFill>
              <a:round/>
              <a:headEnd/>
              <a:tailEnd/>
            </a:ln>
          </p:spPr>
          <p:txBody>
            <a:bodyPr/>
            <a:lstStyle/>
            <a:p>
              <a:endParaRPr lang="en-US"/>
            </a:p>
          </p:txBody>
        </p:sp>
        <p:sp>
          <p:nvSpPr>
            <p:cNvPr id="134" name="Line 59"/>
            <p:cNvSpPr>
              <a:spLocks noChangeShapeType="1"/>
            </p:cNvSpPr>
            <p:nvPr/>
          </p:nvSpPr>
          <p:spPr bwMode="auto">
            <a:xfrm flipH="1">
              <a:off x="838200" y="1066800"/>
              <a:ext cx="457200" cy="0"/>
            </a:xfrm>
            <a:prstGeom prst="line">
              <a:avLst/>
            </a:prstGeom>
            <a:noFill/>
            <a:ln w="4763">
              <a:solidFill>
                <a:srgbClr val="000000"/>
              </a:solidFill>
              <a:round/>
              <a:headEnd/>
              <a:tailEnd/>
            </a:ln>
          </p:spPr>
          <p:txBody>
            <a:bodyPr/>
            <a:lstStyle/>
            <a:p>
              <a:endParaRPr lang="en-US"/>
            </a:p>
          </p:txBody>
        </p:sp>
        <p:sp>
          <p:nvSpPr>
            <p:cNvPr id="135" name="Line 59"/>
            <p:cNvSpPr>
              <a:spLocks noChangeShapeType="1"/>
            </p:cNvSpPr>
            <p:nvPr/>
          </p:nvSpPr>
          <p:spPr bwMode="auto">
            <a:xfrm flipH="1">
              <a:off x="838200" y="1066800"/>
              <a:ext cx="0" cy="152400"/>
            </a:xfrm>
            <a:prstGeom prst="line">
              <a:avLst/>
            </a:prstGeom>
            <a:noFill/>
            <a:ln w="4763">
              <a:solidFill>
                <a:srgbClr val="000000"/>
              </a:solidFill>
              <a:round/>
              <a:headEnd/>
              <a:tailEnd/>
            </a:ln>
          </p:spPr>
          <p:txBody>
            <a:bodyPr/>
            <a:lstStyle/>
            <a:p>
              <a:endParaRPr lang="en-US"/>
            </a:p>
          </p:txBody>
        </p:sp>
        <p:sp>
          <p:nvSpPr>
            <p:cNvPr id="136" name="Line 59"/>
            <p:cNvSpPr>
              <a:spLocks noChangeShapeType="1"/>
            </p:cNvSpPr>
            <p:nvPr/>
          </p:nvSpPr>
          <p:spPr bwMode="auto">
            <a:xfrm>
              <a:off x="823912" y="1676400"/>
              <a:ext cx="1588" cy="3810000"/>
            </a:xfrm>
            <a:prstGeom prst="line">
              <a:avLst/>
            </a:prstGeom>
            <a:noFill/>
            <a:ln w="4763">
              <a:solidFill>
                <a:srgbClr val="000000"/>
              </a:solidFill>
              <a:round/>
              <a:headEnd/>
              <a:tailEnd/>
            </a:ln>
          </p:spPr>
          <p:txBody>
            <a:bodyPr/>
            <a:lstStyle/>
            <a:p>
              <a:endParaRPr lang="en-US"/>
            </a:p>
          </p:txBody>
        </p:sp>
        <p:sp>
          <p:nvSpPr>
            <p:cNvPr id="137" name="Line 59"/>
            <p:cNvSpPr>
              <a:spLocks noChangeShapeType="1"/>
            </p:cNvSpPr>
            <p:nvPr/>
          </p:nvSpPr>
          <p:spPr bwMode="auto">
            <a:xfrm>
              <a:off x="2087880" y="1676400"/>
              <a:ext cx="1588" cy="3962400"/>
            </a:xfrm>
            <a:prstGeom prst="line">
              <a:avLst/>
            </a:prstGeom>
            <a:noFill/>
            <a:ln w="4763">
              <a:solidFill>
                <a:srgbClr val="000000"/>
              </a:solidFill>
              <a:round/>
              <a:headEnd/>
              <a:tailEnd/>
            </a:ln>
          </p:spPr>
          <p:txBody>
            <a:bodyPr/>
            <a:lstStyle/>
            <a:p>
              <a:endParaRPr lang="en-US"/>
            </a:p>
          </p:txBody>
        </p:sp>
        <p:sp>
          <p:nvSpPr>
            <p:cNvPr id="138" name="Freeform 137"/>
            <p:cNvSpPr>
              <a:spLocks/>
            </p:cNvSpPr>
            <p:nvPr/>
          </p:nvSpPr>
          <p:spPr bwMode="auto">
            <a:xfrm>
              <a:off x="2095512" y="5619776"/>
              <a:ext cx="419088" cy="323824"/>
            </a:xfrm>
            <a:custGeom>
              <a:avLst/>
              <a:gdLst>
                <a:gd name="T0" fmla="*/ 2147483647 w 326"/>
                <a:gd name="T1" fmla="*/ 2147483647 h 836"/>
                <a:gd name="T2" fmla="*/ 2147483647 w 326"/>
                <a:gd name="T3" fmla="*/ 2147483647 h 836"/>
                <a:gd name="T4" fmla="*/ 2147483647 w 326"/>
                <a:gd name="T5" fmla="*/ 2147483647 h 836"/>
                <a:gd name="T6" fmla="*/ 0 w 326"/>
                <a:gd name="T7" fmla="*/ 2147483647 h 836"/>
                <a:gd name="T8" fmla="*/ 0 w 326"/>
                <a:gd name="T9" fmla="*/ 0 h 836"/>
                <a:gd name="T10" fmla="*/ 0 w 326"/>
                <a:gd name="T11" fmla="*/ 0 h 836"/>
                <a:gd name="T12" fmla="*/ 0 60000 65536"/>
                <a:gd name="T13" fmla="*/ 0 60000 65536"/>
                <a:gd name="T14" fmla="*/ 0 60000 65536"/>
                <a:gd name="T15" fmla="*/ 0 60000 65536"/>
                <a:gd name="T16" fmla="*/ 0 60000 65536"/>
                <a:gd name="T17" fmla="*/ 0 60000 65536"/>
                <a:gd name="T18" fmla="*/ 0 w 326"/>
                <a:gd name="T19" fmla="*/ 0 h 836"/>
                <a:gd name="T20" fmla="*/ 326 w 326"/>
                <a:gd name="T21" fmla="*/ 836 h 836"/>
                <a:gd name="connsiteX0" fmla="*/ 10000 w 10000"/>
                <a:gd name="connsiteY0" fmla="*/ 10000 h 10000"/>
                <a:gd name="connsiteX1" fmla="*/ 10000 w 10000"/>
                <a:gd name="connsiteY1" fmla="*/ 8038 h 10000"/>
                <a:gd name="connsiteX2" fmla="*/ 7730 w 10000"/>
                <a:gd name="connsiteY2" fmla="*/ 7117 h 10000"/>
                <a:gd name="connsiteX3" fmla="*/ 1273 w 10000"/>
                <a:gd name="connsiteY3" fmla="*/ 7277 h 10000"/>
                <a:gd name="connsiteX4" fmla="*/ 0 w 10000"/>
                <a:gd name="connsiteY4" fmla="*/ 0 h 10000"/>
                <a:gd name="connsiteX0" fmla="*/ 8727 w 8727"/>
                <a:gd name="connsiteY0" fmla="*/ 2883 h 2883"/>
                <a:gd name="connsiteX1" fmla="*/ 8727 w 8727"/>
                <a:gd name="connsiteY1" fmla="*/ 921 h 2883"/>
                <a:gd name="connsiteX2" fmla="*/ 6457 w 8727"/>
                <a:gd name="connsiteY2" fmla="*/ 0 h 2883"/>
                <a:gd name="connsiteX3" fmla="*/ 0 w 8727"/>
                <a:gd name="connsiteY3" fmla="*/ 160 h 2883"/>
                <a:gd name="connsiteX0" fmla="*/ 10000 w 10000"/>
                <a:gd name="connsiteY0" fmla="*/ 10153 h 10153"/>
                <a:gd name="connsiteX1" fmla="*/ 10000 w 10000"/>
                <a:gd name="connsiteY1" fmla="*/ 3348 h 10153"/>
                <a:gd name="connsiteX2" fmla="*/ 7399 w 10000"/>
                <a:gd name="connsiteY2" fmla="*/ 153 h 10153"/>
                <a:gd name="connsiteX3" fmla="*/ 0 w 10000"/>
                <a:gd name="connsiteY3" fmla="*/ 0 h 10153"/>
                <a:gd name="connsiteX0" fmla="*/ 10000 w 10000"/>
                <a:gd name="connsiteY0" fmla="*/ 10000 h 10000"/>
                <a:gd name="connsiteX1" fmla="*/ 10000 w 10000"/>
                <a:gd name="connsiteY1" fmla="*/ 3195 h 10000"/>
                <a:gd name="connsiteX2" fmla="*/ 7399 w 10000"/>
                <a:gd name="connsiteY2" fmla="*/ 0 h 10000"/>
                <a:gd name="connsiteX3" fmla="*/ 0 w 10000"/>
                <a:gd name="connsiteY3" fmla="*/ 554 h 10000"/>
                <a:gd name="connsiteX0" fmla="*/ 11000 w 11000"/>
                <a:gd name="connsiteY0" fmla="*/ 10036 h 10036"/>
                <a:gd name="connsiteX1" fmla="*/ 11000 w 11000"/>
                <a:gd name="connsiteY1" fmla="*/ 3231 h 10036"/>
                <a:gd name="connsiteX2" fmla="*/ 8399 w 11000"/>
                <a:gd name="connsiteY2" fmla="*/ 36 h 10036"/>
                <a:gd name="connsiteX3" fmla="*/ 0 w 11000"/>
                <a:gd name="connsiteY3" fmla="*/ 0 h 10036"/>
              </a:gdLst>
              <a:ahLst/>
              <a:cxnLst>
                <a:cxn ang="0">
                  <a:pos x="connsiteX0" y="connsiteY0"/>
                </a:cxn>
                <a:cxn ang="0">
                  <a:pos x="connsiteX1" y="connsiteY1"/>
                </a:cxn>
                <a:cxn ang="0">
                  <a:pos x="connsiteX2" y="connsiteY2"/>
                </a:cxn>
                <a:cxn ang="0">
                  <a:pos x="connsiteX3" y="connsiteY3"/>
                </a:cxn>
              </a:cxnLst>
              <a:rect l="l" t="t" r="r" b="b"/>
              <a:pathLst>
                <a:path w="11000" h="10036">
                  <a:moveTo>
                    <a:pt x="11000" y="10036"/>
                  </a:moveTo>
                  <a:lnTo>
                    <a:pt x="11000" y="3231"/>
                  </a:lnTo>
                  <a:lnTo>
                    <a:pt x="8399" y="36"/>
                  </a:lnTo>
                  <a:lnTo>
                    <a:pt x="0" y="0"/>
                  </a:lnTo>
                </a:path>
              </a:pathLst>
            </a:custGeom>
            <a:noFill/>
            <a:ln w="4763">
              <a:solidFill>
                <a:srgbClr val="000000"/>
              </a:solidFill>
              <a:round/>
              <a:headEnd/>
              <a:tailEnd/>
            </a:ln>
          </p:spPr>
          <p:txBody>
            <a:bodyPr/>
            <a:lstStyle/>
            <a:p>
              <a:endParaRPr lang="en-US"/>
            </a:p>
          </p:txBody>
        </p:sp>
        <p:sp>
          <p:nvSpPr>
            <p:cNvPr id="139" name="Rectangle 138"/>
            <p:cNvSpPr>
              <a:spLocks noChangeArrowheads="1"/>
            </p:cNvSpPr>
            <p:nvPr/>
          </p:nvSpPr>
          <p:spPr bwMode="auto">
            <a:xfrm>
              <a:off x="4521200" y="4454267"/>
              <a:ext cx="149080" cy="92333"/>
            </a:xfrm>
            <a:prstGeom prst="rect">
              <a:avLst/>
            </a:prstGeom>
            <a:noFill/>
            <a:ln w="9525">
              <a:noFill/>
              <a:miter lim="800000"/>
              <a:headEnd/>
              <a:tailEnd/>
            </a:ln>
          </p:spPr>
          <p:txBody>
            <a:bodyPr wrap="none" lIns="0" tIns="0" rIns="0" bIns="0">
              <a:spAutoFit/>
            </a:bodyPr>
            <a:lstStyle/>
            <a:p>
              <a:pPr eaLnBrk="0" hangingPunct="0"/>
              <a:r>
                <a:rPr lang="en-US" sz="600" dirty="0">
                  <a:solidFill>
                    <a:srgbClr val="000000"/>
                  </a:solidFill>
                </a:rPr>
                <a:t>R/W</a:t>
              </a:r>
              <a:endParaRPr lang="en-US" b="0" dirty="0"/>
            </a:p>
          </p:txBody>
        </p:sp>
        <p:sp>
          <p:nvSpPr>
            <p:cNvPr id="140" name="Line 59"/>
            <p:cNvSpPr>
              <a:spLocks noChangeShapeType="1"/>
            </p:cNvSpPr>
            <p:nvPr/>
          </p:nvSpPr>
          <p:spPr bwMode="auto">
            <a:xfrm>
              <a:off x="4343400" y="2971800"/>
              <a:ext cx="0" cy="1447800"/>
            </a:xfrm>
            <a:prstGeom prst="line">
              <a:avLst/>
            </a:prstGeom>
            <a:noFill/>
            <a:ln w="4763">
              <a:solidFill>
                <a:srgbClr val="000000"/>
              </a:solidFill>
              <a:round/>
              <a:headEnd/>
              <a:tailEnd/>
            </a:ln>
          </p:spPr>
          <p:txBody>
            <a:bodyPr/>
            <a:lstStyle/>
            <a:p>
              <a:endParaRPr lang="en-US"/>
            </a:p>
          </p:txBody>
        </p:sp>
        <p:sp>
          <p:nvSpPr>
            <p:cNvPr id="141" name="Line 59"/>
            <p:cNvSpPr>
              <a:spLocks noChangeShapeType="1"/>
            </p:cNvSpPr>
            <p:nvPr/>
          </p:nvSpPr>
          <p:spPr bwMode="auto">
            <a:xfrm flipH="1">
              <a:off x="3714750" y="2971800"/>
              <a:ext cx="628650" cy="0"/>
            </a:xfrm>
            <a:prstGeom prst="line">
              <a:avLst/>
            </a:prstGeom>
            <a:noFill/>
            <a:ln w="4763">
              <a:solidFill>
                <a:srgbClr val="000000"/>
              </a:solidFill>
              <a:round/>
              <a:headEnd/>
              <a:tailEnd/>
            </a:ln>
          </p:spPr>
          <p:txBody>
            <a:bodyPr/>
            <a:lstStyle/>
            <a:p>
              <a:endParaRPr lang="en-US"/>
            </a:p>
          </p:txBody>
        </p:sp>
      </p:grpSp>
      <p:grpSp>
        <p:nvGrpSpPr>
          <p:cNvPr id="4" name="Group 141"/>
          <p:cNvGrpSpPr/>
          <p:nvPr/>
        </p:nvGrpSpPr>
        <p:grpSpPr>
          <a:xfrm>
            <a:off x="192087" y="5105400"/>
            <a:ext cx="4532313" cy="109538"/>
            <a:chOff x="952500" y="5105400"/>
            <a:chExt cx="4532313" cy="109538"/>
          </a:xfrm>
        </p:grpSpPr>
        <p:sp>
          <p:nvSpPr>
            <p:cNvPr id="143" name="Rectangle 142"/>
            <p:cNvSpPr>
              <a:spLocks noChangeArrowheads="1"/>
            </p:cNvSpPr>
            <p:nvPr/>
          </p:nvSpPr>
          <p:spPr bwMode="auto">
            <a:xfrm>
              <a:off x="952500" y="5124450"/>
              <a:ext cx="4532313" cy="38100"/>
            </a:xfrm>
            <a:prstGeom prst="rect">
              <a:avLst/>
            </a:prstGeom>
            <a:solidFill>
              <a:srgbClr val="BBBBBB"/>
            </a:solidFill>
            <a:ln w="9525">
              <a:noFill/>
              <a:miter lim="800000"/>
              <a:headEnd/>
              <a:tailEnd/>
            </a:ln>
          </p:spPr>
          <p:txBody>
            <a:bodyPr/>
            <a:lstStyle/>
            <a:p>
              <a:endParaRPr lang="en-US"/>
            </a:p>
          </p:txBody>
        </p:sp>
        <p:sp>
          <p:nvSpPr>
            <p:cNvPr id="144" name="Rectangle 143"/>
            <p:cNvSpPr>
              <a:spLocks noChangeArrowheads="1"/>
            </p:cNvSpPr>
            <p:nvPr/>
          </p:nvSpPr>
          <p:spPr bwMode="auto">
            <a:xfrm>
              <a:off x="1060450" y="5105400"/>
              <a:ext cx="674688" cy="103188"/>
            </a:xfrm>
            <a:prstGeom prst="rect">
              <a:avLst/>
            </a:prstGeom>
            <a:solidFill>
              <a:srgbClr val="FFFFFF"/>
            </a:solidFill>
            <a:ln w="9525">
              <a:noFill/>
              <a:miter lim="800000"/>
              <a:headEnd/>
              <a:tailEnd/>
            </a:ln>
          </p:spPr>
          <p:txBody>
            <a:bodyPr/>
            <a:lstStyle/>
            <a:p>
              <a:endParaRPr lang="en-US"/>
            </a:p>
          </p:txBody>
        </p:sp>
        <p:sp>
          <p:nvSpPr>
            <p:cNvPr id="145" name="Rectangle 144"/>
            <p:cNvSpPr>
              <a:spLocks noChangeArrowheads="1"/>
            </p:cNvSpPr>
            <p:nvPr/>
          </p:nvSpPr>
          <p:spPr bwMode="auto">
            <a:xfrm>
              <a:off x="1063625" y="5110163"/>
              <a:ext cx="666750" cy="95250"/>
            </a:xfrm>
            <a:prstGeom prst="rect">
              <a:avLst/>
            </a:prstGeom>
            <a:noFill/>
            <a:ln w="11113">
              <a:solidFill>
                <a:srgbClr val="000000"/>
              </a:solidFill>
              <a:miter lim="800000"/>
              <a:headEnd/>
              <a:tailEnd/>
            </a:ln>
          </p:spPr>
          <p:txBody>
            <a:bodyPr/>
            <a:lstStyle/>
            <a:p>
              <a:endParaRPr lang="en-US"/>
            </a:p>
          </p:txBody>
        </p:sp>
        <p:sp>
          <p:nvSpPr>
            <p:cNvPr id="146" name="Freeform 145"/>
            <p:cNvSpPr>
              <a:spLocks/>
            </p:cNvSpPr>
            <p:nvPr/>
          </p:nvSpPr>
          <p:spPr bwMode="auto">
            <a:xfrm>
              <a:off x="1060450" y="5146675"/>
              <a:ext cx="65088" cy="28575"/>
            </a:xfrm>
            <a:custGeom>
              <a:avLst/>
              <a:gdLst>
                <a:gd name="T0" fmla="*/ 0 w 49"/>
                <a:gd name="T1" fmla="*/ 2147483647 h 21"/>
                <a:gd name="T2" fmla="*/ 2147483647 w 49"/>
                <a:gd name="T3" fmla="*/ 0 h 21"/>
                <a:gd name="T4" fmla="*/ 2147483647 w 49"/>
                <a:gd name="T5" fmla="*/ 2147483647 h 21"/>
                <a:gd name="T6" fmla="*/ 2147483647 w 49"/>
                <a:gd name="T7" fmla="*/ 2147483647 h 21"/>
                <a:gd name="T8" fmla="*/ 0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0" y="7"/>
                  </a:moveTo>
                  <a:lnTo>
                    <a:pt x="4" y="0"/>
                  </a:lnTo>
                  <a:lnTo>
                    <a:pt x="49" y="14"/>
                  </a:lnTo>
                  <a:lnTo>
                    <a:pt x="49" y="21"/>
                  </a:lnTo>
                  <a:lnTo>
                    <a:pt x="0" y="7"/>
                  </a:lnTo>
                  <a:close/>
                </a:path>
              </a:pathLst>
            </a:custGeom>
            <a:solidFill>
              <a:srgbClr val="000000"/>
            </a:solidFill>
            <a:ln w="9525">
              <a:noFill/>
              <a:round/>
              <a:headEnd/>
              <a:tailEnd/>
            </a:ln>
          </p:spPr>
          <p:txBody>
            <a:bodyPr/>
            <a:lstStyle/>
            <a:p>
              <a:endParaRPr lang="en-US"/>
            </a:p>
          </p:txBody>
        </p:sp>
        <p:sp>
          <p:nvSpPr>
            <p:cNvPr id="147" name="Freeform 146"/>
            <p:cNvSpPr>
              <a:spLocks/>
            </p:cNvSpPr>
            <p:nvPr/>
          </p:nvSpPr>
          <p:spPr bwMode="auto">
            <a:xfrm>
              <a:off x="1060450" y="5165725"/>
              <a:ext cx="65088" cy="33338"/>
            </a:xfrm>
            <a:custGeom>
              <a:avLst/>
              <a:gdLst>
                <a:gd name="T0" fmla="*/ 2147483647 w 49"/>
                <a:gd name="T1" fmla="*/ 2147483647 h 25"/>
                <a:gd name="T2" fmla="*/ 0 w 49"/>
                <a:gd name="T3" fmla="*/ 2147483647 h 25"/>
                <a:gd name="T4" fmla="*/ 2147483647 w 49"/>
                <a:gd name="T5" fmla="*/ 0 h 25"/>
                <a:gd name="T6" fmla="*/ 2147483647 w 49"/>
                <a:gd name="T7" fmla="*/ 2147483647 h 25"/>
                <a:gd name="T8" fmla="*/ 2147483647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4" y="25"/>
                  </a:moveTo>
                  <a:lnTo>
                    <a:pt x="0" y="18"/>
                  </a:lnTo>
                  <a:lnTo>
                    <a:pt x="49" y="0"/>
                  </a:lnTo>
                  <a:lnTo>
                    <a:pt x="49" y="7"/>
                  </a:lnTo>
                  <a:lnTo>
                    <a:pt x="4" y="25"/>
                  </a:lnTo>
                  <a:close/>
                </a:path>
              </a:pathLst>
            </a:custGeom>
            <a:solidFill>
              <a:srgbClr val="000000"/>
            </a:solidFill>
            <a:ln w="9525">
              <a:noFill/>
              <a:round/>
              <a:headEnd/>
              <a:tailEnd/>
            </a:ln>
          </p:spPr>
          <p:txBody>
            <a:bodyPr/>
            <a:lstStyle/>
            <a:p>
              <a:endParaRPr lang="en-US"/>
            </a:p>
          </p:txBody>
        </p:sp>
        <p:sp>
          <p:nvSpPr>
            <p:cNvPr id="148" name="Rectangle 147"/>
            <p:cNvSpPr>
              <a:spLocks noChangeArrowheads="1"/>
            </p:cNvSpPr>
            <p:nvPr/>
          </p:nvSpPr>
          <p:spPr bwMode="auto">
            <a:xfrm>
              <a:off x="2324100" y="5105400"/>
              <a:ext cx="674688" cy="103188"/>
            </a:xfrm>
            <a:prstGeom prst="rect">
              <a:avLst/>
            </a:prstGeom>
            <a:solidFill>
              <a:srgbClr val="FFFFFF"/>
            </a:solidFill>
            <a:ln w="9525">
              <a:noFill/>
              <a:miter lim="800000"/>
              <a:headEnd/>
              <a:tailEnd/>
            </a:ln>
          </p:spPr>
          <p:txBody>
            <a:bodyPr/>
            <a:lstStyle/>
            <a:p>
              <a:endParaRPr lang="en-US"/>
            </a:p>
          </p:txBody>
        </p:sp>
        <p:sp>
          <p:nvSpPr>
            <p:cNvPr id="149" name="Rectangle 148"/>
            <p:cNvSpPr>
              <a:spLocks noChangeArrowheads="1"/>
            </p:cNvSpPr>
            <p:nvPr/>
          </p:nvSpPr>
          <p:spPr bwMode="auto">
            <a:xfrm>
              <a:off x="2327275" y="5110163"/>
              <a:ext cx="666750" cy="95250"/>
            </a:xfrm>
            <a:prstGeom prst="rect">
              <a:avLst/>
            </a:prstGeom>
            <a:solidFill>
              <a:srgbClr val="FFFF00"/>
            </a:solidFill>
            <a:ln w="11113">
              <a:solidFill>
                <a:srgbClr val="000000"/>
              </a:solidFill>
              <a:miter lim="800000"/>
              <a:headEnd/>
              <a:tailEnd/>
            </a:ln>
          </p:spPr>
          <p:txBody>
            <a:bodyPr/>
            <a:lstStyle/>
            <a:p>
              <a:endParaRPr lang="en-US"/>
            </a:p>
          </p:txBody>
        </p:sp>
        <p:sp>
          <p:nvSpPr>
            <p:cNvPr id="150" name="Freeform 149"/>
            <p:cNvSpPr>
              <a:spLocks/>
            </p:cNvSpPr>
            <p:nvPr/>
          </p:nvSpPr>
          <p:spPr bwMode="auto">
            <a:xfrm>
              <a:off x="2324100" y="5146675"/>
              <a:ext cx="65088" cy="28575"/>
            </a:xfrm>
            <a:custGeom>
              <a:avLst/>
              <a:gdLst>
                <a:gd name="T0" fmla="*/ 0 w 49"/>
                <a:gd name="T1" fmla="*/ 2147483647 h 21"/>
                <a:gd name="T2" fmla="*/ 2147483647 w 49"/>
                <a:gd name="T3" fmla="*/ 0 h 21"/>
                <a:gd name="T4" fmla="*/ 2147483647 w 49"/>
                <a:gd name="T5" fmla="*/ 2147483647 h 21"/>
                <a:gd name="T6" fmla="*/ 2147483647 w 49"/>
                <a:gd name="T7" fmla="*/ 2147483647 h 21"/>
                <a:gd name="T8" fmla="*/ 0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0" y="7"/>
                  </a:moveTo>
                  <a:lnTo>
                    <a:pt x="4" y="0"/>
                  </a:lnTo>
                  <a:lnTo>
                    <a:pt x="49" y="14"/>
                  </a:lnTo>
                  <a:lnTo>
                    <a:pt x="49" y="21"/>
                  </a:lnTo>
                  <a:lnTo>
                    <a:pt x="0" y="7"/>
                  </a:lnTo>
                  <a:close/>
                </a:path>
              </a:pathLst>
            </a:custGeom>
            <a:solidFill>
              <a:srgbClr val="000000"/>
            </a:solidFill>
            <a:ln w="9525">
              <a:noFill/>
              <a:round/>
              <a:headEnd/>
              <a:tailEnd/>
            </a:ln>
          </p:spPr>
          <p:txBody>
            <a:bodyPr/>
            <a:lstStyle/>
            <a:p>
              <a:endParaRPr lang="en-US"/>
            </a:p>
          </p:txBody>
        </p:sp>
        <p:sp>
          <p:nvSpPr>
            <p:cNvPr id="151" name="Freeform 150"/>
            <p:cNvSpPr>
              <a:spLocks/>
            </p:cNvSpPr>
            <p:nvPr/>
          </p:nvSpPr>
          <p:spPr bwMode="auto">
            <a:xfrm>
              <a:off x="2324100" y="5165725"/>
              <a:ext cx="65088" cy="33338"/>
            </a:xfrm>
            <a:custGeom>
              <a:avLst/>
              <a:gdLst>
                <a:gd name="T0" fmla="*/ 2147483647 w 49"/>
                <a:gd name="T1" fmla="*/ 2147483647 h 25"/>
                <a:gd name="T2" fmla="*/ 0 w 49"/>
                <a:gd name="T3" fmla="*/ 2147483647 h 25"/>
                <a:gd name="T4" fmla="*/ 2147483647 w 49"/>
                <a:gd name="T5" fmla="*/ 0 h 25"/>
                <a:gd name="T6" fmla="*/ 2147483647 w 49"/>
                <a:gd name="T7" fmla="*/ 2147483647 h 25"/>
                <a:gd name="T8" fmla="*/ 2147483647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4" y="25"/>
                  </a:moveTo>
                  <a:lnTo>
                    <a:pt x="0" y="18"/>
                  </a:lnTo>
                  <a:lnTo>
                    <a:pt x="49" y="0"/>
                  </a:lnTo>
                  <a:lnTo>
                    <a:pt x="49" y="7"/>
                  </a:lnTo>
                  <a:lnTo>
                    <a:pt x="4" y="25"/>
                  </a:lnTo>
                  <a:close/>
                </a:path>
              </a:pathLst>
            </a:custGeom>
            <a:solidFill>
              <a:srgbClr val="000000"/>
            </a:solidFill>
            <a:ln w="9525">
              <a:noFill/>
              <a:round/>
              <a:headEnd/>
              <a:tailEnd/>
            </a:ln>
          </p:spPr>
          <p:txBody>
            <a:bodyPr/>
            <a:lstStyle/>
            <a:p>
              <a:endParaRPr lang="en-US"/>
            </a:p>
          </p:txBody>
        </p:sp>
        <p:sp>
          <p:nvSpPr>
            <p:cNvPr id="152" name="Rectangle 151"/>
            <p:cNvSpPr>
              <a:spLocks noChangeArrowheads="1"/>
            </p:cNvSpPr>
            <p:nvPr/>
          </p:nvSpPr>
          <p:spPr bwMode="auto">
            <a:xfrm>
              <a:off x="3462338" y="5105400"/>
              <a:ext cx="674687" cy="103188"/>
            </a:xfrm>
            <a:prstGeom prst="rect">
              <a:avLst/>
            </a:prstGeom>
            <a:solidFill>
              <a:srgbClr val="FFFFFF"/>
            </a:solidFill>
            <a:ln w="9525">
              <a:noFill/>
              <a:miter lim="800000"/>
              <a:headEnd/>
              <a:tailEnd/>
            </a:ln>
          </p:spPr>
          <p:txBody>
            <a:bodyPr/>
            <a:lstStyle/>
            <a:p>
              <a:endParaRPr lang="en-US"/>
            </a:p>
          </p:txBody>
        </p:sp>
        <p:sp>
          <p:nvSpPr>
            <p:cNvPr id="153" name="Rectangle 152"/>
            <p:cNvSpPr>
              <a:spLocks noChangeArrowheads="1"/>
            </p:cNvSpPr>
            <p:nvPr/>
          </p:nvSpPr>
          <p:spPr bwMode="auto">
            <a:xfrm>
              <a:off x="3465513" y="5110163"/>
              <a:ext cx="666750" cy="95250"/>
            </a:xfrm>
            <a:prstGeom prst="rect">
              <a:avLst/>
            </a:prstGeom>
            <a:noFill/>
            <a:ln w="11113">
              <a:solidFill>
                <a:srgbClr val="000000"/>
              </a:solidFill>
              <a:miter lim="800000"/>
              <a:headEnd/>
              <a:tailEnd/>
            </a:ln>
          </p:spPr>
          <p:txBody>
            <a:bodyPr/>
            <a:lstStyle/>
            <a:p>
              <a:endParaRPr lang="en-US"/>
            </a:p>
          </p:txBody>
        </p:sp>
        <p:sp>
          <p:nvSpPr>
            <p:cNvPr id="154" name="Freeform 153"/>
            <p:cNvSpPr>
              <a:spLocks/>
            </p:cNvSpPr>
            <p:nvPr/>
          </p:nvSpPr>
          <p:spPr bwMode="auto">
            <a:xfrm>
              <a:off x="3462338" y="5146675"/>
              <a:ext cx="65087" cy="28575"/>
            </a:xfrm>
            <a:custGeom>
              <a:avLst/>
              <a:gdLst>
                <a:gd name="T0" fmla="*/ 0 w 49"/>
                <a:gd name="T1" fmla="*/ 2147483647 h 21"/>
                <a:gd name="T2" fmla="*/ 2147483647 w 49"/>
                <a:gd name="T3" fmla="*/ 0 h 21"/>
                <a:gd name="T4" fmla="*/ 2147483647 w 49"/>
                <a:gd name="T5" fmla="*/ 2147483647 h 21"/>
                <a:gd name="T6" fmla="*/ 2147483647 w 49"/>
                <a:gd name="T7" fmla="*/ 2147483647 h 21"/>
                <a:gd name="T8" fmla="*/ 0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0" y="7"/>
                  </a:moveTo>
                  <a:lnTo>
                    <a:pt x="4" y="0"/>
                  </a:lnTo>
                  <a:lnTo>
                    <a:pt x="49" y="14"/>
                  </a:lnTo>
                  <a:lnTo>
                    <a:pt x="49" y="21"/>
                  </a:lnTo>
                  <a:lnTo>
                    <a:pt x="0" y="7"/>
                  </a:lnTo>
                  <a:close/>
                </a:path>
              </a:pathLst>
            </a:custGeom>
            <a:solidFill>
              <a:srgbClr val="000000"/>
            </a:solidFill>
            <a:ln w="9525">
              <a:noFill/>
              <a:round/>
              <a:headEnd/>
              <a:tailEnd/>
            </a:ln>
          </p:spPr>
          <p:txBody>
            <a:bodyPr/>
            <a:lstStyle/>
            <a:p>
              <a:endParaRPr lang="en-US"/>
            </a:p>
          </p:txBody>
        </p:sp>
        <p:sp>
          <p:nvSpPr>
            <p:cNvPr id="155" name="Freeform 154"/>
            <p:cNvSpPr>
              <a:spLocks/>
            </p:cNvSpPr>
            <p:nvPr/>
          </p:nvSpPr>
          <p:spPr bwMode="auto">
            <a:xfrm>
              <a:off x="3462338" y="5165725"/>
              <a:ext cx="65087" cy="33338"/>
            </a:xfrm>
            <a:custGeom>
              <a:avLst/>
              <a:gdLst>
                <a:gd name="T0" fmla="*/ 2147483647 w 49"/>
                <a:gd name="T1" fmla="*/ 2147483647 h 25"/>
                <a:gd name="T2" fmla="*/ 0 w 49"/>
                <a:gd name="T3" fmla="*/ 2147483647 h 25"/>
                <a:gd name="T4" fmla="*/ 2147483647 w 49"/>
                <a:gd name="T5" fmla="*/ 0 h 25"/>
                <a:gd name="T6" fmla="*/ 2147483647 w 49"/>
                <a:gd name="T7" fmla="*/ 2147483647 h 25"/>
                <a:gd name="T8" fmla="*/ 2147483647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4" y="25"/>
                  </a:moveTo>
                  <a:lnTo>
                    <a:pt x="0" y="18"/>
                  </a:lnTo>
                  <a:lnTo>
                    <a:pt x="49" y="0"/>
                  </a:lnTo>
                  <a:lnTo>
                    <a:pt x="49" y="7"/>
                  </a:lnTo>
                  <a:lnTo>
                    <a:pt x="4" y="25"/>
                  </a:lnTo>
                  <a:close/>
                </a:path>
              </a:pathLst>
            </a:custGeom>
            <a:solidFill>
              <a:srgbClr val="000000"/>
            </a:solidFill>
            <a:ln w="9525">
              <a:noFill/>
              <a:round/>
              <a:headEnd/>
              <a:tailEnd/>
            </a:ln>
          </p:spPr>
          <p:txBody>
            <a:bodyPr/>
            <a:lstStyle/>
            <a:p>
              <a:endParaRPr lang="en-US"/>
            </a:p>
          </p:txBody>
        </p:sp>
        <p:sp>
          <p:nvSpPr>
            <p:cNvPr id="163" name="Rectangle 162"/>
            <p:cNvSpPr>
              <a:spLocks noChangeArrowheads="1"/>
            </p:cNvSpPr>
            <p:nvPr/>
          </p:nvSpPr>
          <p:spPr bwMode="auto">
            <a:xfrm>
              <a:off x="3752850" y="5122863"/>
              <a:ext cx="112713"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Y</a:t>
              </a:r>
              <a:r>
                <a:rPr lang="en-US" sz="600" b="0" baseline="30000">
                  <a:solidFill>
                    <a:srgbClr val="000000"/>
                  </a:solidFill>
                </a:rPr>
                <a:t>WB</a:t>
              </a:r>
              <a:endParaRPr lang="en-US" b="0" baseline="30000"/>
            </a:p>
          </p:txBody>
        </p:sp>
        <p:sp>
          <p:nvSpPr>
            <p:cNvPr id="164" name="Rectangle 163"/>
            <p:cNvSpPr>
              <a:spLocks noChangeArrowheads="1"/>
            </p:cNvSpPr>
            <p:nvPr/>
          </p:nvSpPr>
          <p:spPr bwMode="auto">
            <a:xfrm>
              <a:off x="2600325" y="5110163"/>
              <a:ext cx="130175"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IR</a:t>
              </a:r>
              <a:r>
                <a:rPr lang="en-US" sz="600" b="0" baseline="30000">
                  <a:solidFill>
                    <a:srgbClr val="000000"/>
                  </a:solidFill>
                </a:rPr>
                <a:t>WB</a:t>
              </a:r>
              <a:endParaRPr lang="en-US" b="0" baseline="30000"/>
            </a:p>
          </p:txBody>
        </p:sp>
        <p:sp>
          <p:nvSpPr>
            <p:cNvPr id="165" name="Rectangle 164"/>
            <p:cNvSpPr>
              <a:spLocks noChangeArrowheads="1"/>
            </p:cNvSpPr>
            <p:nvPr/>
          </p:nvSpPr>
          <p:spPr bwMode="auto">
            <a:xfrm>
              <a:off x="1314450" y="5110163"/>
              <a:ext cx="152400"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PC</a:t>
              </a:r>
              <a:r>
                <a:rPr lang="en-US" sz="600" b="0" baseline="30000">
                  <a:solidFill>
                    <a:srgbClr val="000000"/>
                  </a:solidFill>
                </a:rPr>
                <a:t>WB</a:t>
              </a:r>
              <a:endParaRPr lang="en-US" b="0" baseline="30000"/>
            </a:p>
          </p:txBody>
        </p:sp>
      </p:grpSp>
      <p:grpSp>
        <p:nvGrpSpPr>
          <p:cNvPr id="235" name="Group 166"/>
          <p:cNvGrpSpPr/>
          <p:nvPr/>
        </p:nvGrpSpPr>
        <p:grpSpPr>
          <a:xfrm>
            <a:off x="192087" y="4038600"/>
            <a:ext cx="4532313" cy="107950"/>
            <a:chOff x="952500" y="4132263"/>
            <a:chExt cx="4532313" cy="107950"/>
          </a:xfrm>
        </p:grpSpPr>
        <p:sp>
          <p:nvSpPr>
            <p:cNvPr id="168" name="Rectangle 167"/>
            <p:cNvSpPr>
              <a:spLocks noChangeArrowheads="1"/>
            </p:cNvSpPr>
            <p:nvPr/>
          </p:nvSpPr>
          <p:spPr bwMode="auto">
            <a:xfrm>
              <a:off x="952500" y="4170363"/>
              <a:ext cx="4532313" cy="36512"/>
            </a:xfrm>
            <a:prstGeom prst="rect">
              <a:avLst/>
            </a:prstGeom>
            <a:solidFill>
              <a:srgbClr val="BBBBBB"/>
            </a:solidFill>
            <a:ln w="9525">
              <a:noFill/>
              <a:miter lim="800000"/>
              <a:headEnd/>
              <a:tailEnd/>
            </a:ln>
          </p:spPr>
          <p:txBody>
            <a:bodyPr/>
            <a:lstStyle/>
            <a:p>
              <a:endParaRPr lang="en-US"/>
            </a:p>
          </p:txBody>
        </p:sp>
        <p:sp>
          <p:nvSpPr>
            <p:cNvPr id="169" name="Rectangle 168"/>
            <p:cNvSpPr>
              <a:spLocks noChangeArrowheads="1"/>
            </p:cNvSpPr>
            <p:nvPr/>
          </p:nvSpPr>
          <p:spPr bwMode="auto">
            <a:xfrm>
              <a:off x="1060450" y="4132263"/>
              <a:ext cx="674688" cy="107950"/>
            </a:xfrm>
            <a:prstGeom prst="rect">
              <a:avLst/>
            </a:prstGeom>
            <a:solidFill>
              <a:srgbClr val="FFFFFF"/>
            </a:solidFill>
            <a:ln w="9525">
              <a:noFill/>
              <a:miter lim="800000"/>
              <a:headEnd/>
              <a:tailEnd/>
            </a:ln>
          </p:spPr>
          <p:txBody>
            <a:bodyPr/>
            <a:lstStyle/>
            <a:p>
              <a:endParaRPr lang="en-US"/>
            </a:p>
          </p:txBody>
        </p:sp>
        <p:sp>
          <p:nvSpPr>
            <p:cNvPr id="170" name="Rectangle 169"/>
            <p:cNvSpPr>
              <a:spLocks noChangeArrowheads="1"/>
            </p:cNvSpPr>
            <p:nvPr/>
          </p:nvSpPr>
          <p:spPr bwMode="auto">
            <a:xfrm>
              <a:off x="1063625" y="4137025"/>
              <a:ext cx="666750" cy="98425"/>
            </a:xfrm>
            <a:prstGeom prst="rect">
              <a:avLst/>
            </a:prstGeom>
            <a:noFill/>
            <a:ln w="11113">
              <a:solidFill>
                <a:srgbClr val="000000"/>
              </a:solidFill>
              <a:miter lim="800000"/>
              <a:headEnd/>
              <a:tailEnd/>
            </a:ln>
          </p:spPr>
          <p:txBody>
            <a:bodyPr/>
            <a:lstStyle/>
            <a:p>
              <a:endParaRPr lang="en-US"/>
            </a:p>
          </p:txBody>
        </p:sp>
        <p:sp>
          <p:nvSpPr>
            <p:cNvPr id="171" name="Freeform 170"/>
            <p:cNvSpPr>
              <a:spLocks/>
            </p:cNvSpPr>
            <p:nvPr/>
          </p:nvSpPr>
          <p:spPr bwMode="auto">
            <a:xfrm>
              <a:off x="1060450" y="4173538"/>
              <a:ext cx="65088"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4"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172" name="Freeform 171"/>
            <p:cNvSpPr>
              <a:spLocks/>
            </p:cNvSpPr>
            <p:nvPr/>
          </p:nvSpPr>
          <p:spPr bwMode="auto">
            <a:xfrm>
              <a:off x="1060450" y="4197350"/>
              <a:ext cx="65088"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4" y="21"/>
                  </a:moveTo>
                  <a:lnTo>
                    <a:pt x="0" y="14"/>
                  </a:lnTo>
                  <a:lnTo>
                    <a:pt x="49" y="0"/>
                  </a:lnTo>
                  <a:lnTo>
                    <a:pt x="49" y="7"/>
                  </a:lnTo>
                  <a:lnTo>
                    <a:pt x="4" y="21"/>
                  </a:lnTo>
                  <a:close/>
                </a:path>
              </a:pathLst>
            </a:custGeom>
            <a:solidFill>
              <a:srgbClr val="000000"/>
            </a:solidFill>
            <a:ln w="9525">
              <a:noFill/>
              <a:round/>
              <a:headEnd/>
              <a:tailEnd/>
            </a:ln>
          </p:spPr>
          <p:txBody>
            <a:bodyPr/>
            <a:lstStyle/>
            <a:p>
              <a:endParaRPr lang="en-US"/>
            </a:p>
          </p:txBody>
        </p:sp>
        <p:sp>
          <p:nvSpPr>
            <p:cNvPr id="173" name="Rectangle 172"/>
            <p:cNvSpPr>
              <a:spLocks noChangeArrowheads="1"/>
            </p:cNvSpPr>
            <p:nvPr/>
          </p:nvSpPr>
          <p:spPr bwMode="auto">
            <a:xfrm>
              <a:off x="2324100" y="4132263"/>
              <a:ext cx="674688" cy="107950"/>
            </a:xfrm>
            <a:prstGeom prst="rect">
              <a:avLst/>
            </a:prstGeom>
            <a:solidFill>
              <a:srgbClr val="FFFF00"/>
            </a:solidFill>
            <a:ln w="9525">
              <a:noFill/>
              <a:miter lim="800000"/>
              <a:headEnd/>
              <a:tailEnd/>
            </a:ln>
          </p:spPr>
          <p:txBody>
            <a:bodyPr/>
            <a:lstStyle/>
            <a:p>
              <a:endParaRPr lang="en-US"/>
            </a:p>
          </p:txBody>
        </p:sp>
        <p:sp>
          <p:nvSpPr>
            <p:cNvPr id="174" name="Rectangle 173"/>
            <p:cNvSpPr>
              <a:spLocks noChangeArrowheads="1"/>
            </p:cNvSpPr>
            <p:nvPr/>
          </p:nvSpPr>
          <p:spPr bwMode="auto">
            <a:xfrm>
              <a:off x="2327275" y="4137025"/>
              <a:ext cx="666750" cy="98425"/>
            </a:xfrm>
            <a:prstGeom prst="rect">
              <a:avLst/>
            </a:prstGeom>
            <a:noFill/>
            <a:ln w="11113">
              <a:solidFill>
                <a:srgbClr val="000000"/>
              </a:solidFill>
              <a:miter lim="800000"/>
              <a:headEnd/>
              <a:tailEnd/>
            </a:ln>
          </p:spPr>
          <p:txBody>
            <a:bodyPr/>
            <a:lstStyle/>
            <a:p>
              <a:endParaRPr lang="en-US"/>
            </a:p>
          </p:txBody>
        </p:sp>
        <p:sp>
          <p:nvSpPr>
            <p:cNvPr id="175" name="Freeform 174"/>
            <p:cNvSpPr>
              <a:spLocks/>
            </p:cNvSpPr>
            <p:nvPr/>
          </p:nvSpPr>
          <p:spPr bwMode="auto">
            <a:xfrm>
              <a:off x="2324100" y="4173538"/>
              <a:ext cx="65088"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4"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176" name="Freeform 175"/>
            <p:cNvSpPr>
              <a:spLocks/>
            </p:cNvSpPr>
            <p:nvPr/>
          </p:nvSpPr>
          <p:spPr bwMode="auto">
            <a:xfrm>
              <a:off x="2324100" y="4197350"/>
              <a:ext cx="65088"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4" y="21"/>
                  </a:moveTo>
                  <a:lnTo>
                    <a:pt x="0" y="14"/>
                  </a:lnTo>
                  <a:lnTo>
                    <a:pt x="49" y="0"/>
                  </a:lnTo>
                  <a:lnTo>
                    <a:pt x="49" y="7"/>
                  </a:lnTo>
                  <a:lnTo>
                    <a:pt x="4" y="21"/>
                  </a:lnTo>
                  <a:close/>
                </a:path>
              </a:pathLst>
            </a:custGeom>
            <a:solidFill>
              <a:srgbClr val="000000"/>
            </a:solidFill>
            <a:ln w="9525">
              <a:noFill/>
              <a:round/>
              <a:headEnd/>
              <a:tailEnd/>
            </a:ln>
          </p:spPr>
          <p:txBody>
            <a:bodyPr/>
            <a:lstStyle/>
            <a:p>
              <a:endParaRPr lang="en-US"/>
            </a:p>
          </p:txBody>
        </p:sp>
        <p:sp>
          <p:nvSpPr>
            <p:cNvPr id="177" name="Rectangle 176"/>
            <p:cNvSpPr>
              <a:spLocks noChangeArrowheads="1"/>
            </p:cNvSpPr>
            <p:nvPr/>
          </p:nvSpPr>
          <p:spPr bwMode="auto">
            <a:xfrm>
              <a:off x="3462338" y="4132263"/>
              <a:ext cx="674687" cy="107950"/>
            </a:xfrm>
            <a:prstGeom prst="rect">
              <a:avLst/>
            </a:prstGeom>
            <a:solidFill>
              <a:srgbClr val="FFFFFF"/>
            </a:solidFill>
            <a:ln w="9525">
              <a:noFill/>
              <a:miter lim="800000"/>
              <a:headEnd/>
              <a:tailEnd/>
            </a:ln>
          </p:spPr>
          <p:txBody>
            <a:bodyPr/>
            <a:lstStyle/>
            <a:p>
              <a:endParaRPr lang="en-US"/>
            </a:p>
          </p:txBody>
        </p:sp>
        <p:sp>
          <p:nvSpPr>
            <p:cNvPr id="178" name="Rectangle 177"/>
            <p:cNvSpPr>
              <a:spLocks noChangeArrowheads="1"/>
            </p:cNvSpPr>
            <p:nvPr/>
          </p:nvSpPr>
          <p:spPr bwMode="auto">
            <a:xfrm>
              <a:off x="3465513" y="4137025"/>
              <a:ext cx="666750" cy="98425"/>
            </a:xfrm>
            <a:prstGeom prst="rect">
              <a:avLst/>
            </a:prstGeom>
            <a:noFill/>
            <a:ln w="11113">
              <a:solidFill>
                <a:srgbClr val="000000"/>
              </a:solidFill>
              <a:miter lim="800000"/>
              <a:headEnd/>
              <a:tailEnd/>
            </a:ln>
          </p:spPr>
          <p:txBody>
            <a:bodyPr/>
            <a:lstStyle/>
            <a:p>
              <a:endParaRPr lang="en-US"/>
            </a:p>
          </p:txBody>
        </p:sp>
        <p:sp>
          <p:nvSpPr>
            <p:cNvPr id="179" name="Freeform 178"/>
            <p:cNvSpPr>
              <a:spLocks/>
            </p:cNvSpPr>
            <p:nvPr/>
          </p:nvSpPr>
          <p:spPr bwMode="auto">
            <a:xfrm>
              <a:off x="3462338" y="4173538"/>
              <a:ext cx="65087"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4"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180" name="Freeform 179"/>
            <p:cNvSpPr>
              <a:spLocks/>
            </p:cNvSpPr>
            <p:nvPr/>
          </p:nvSpPr>
          <p:spPr bwMode="auto">
            <a:xfrm>
              <a:off x="3462338" y="4197350"/>
              <a:ext cx="65087"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4" y="21"/>
                  </a:moveTo>
                  <a:lnTo>
                    <a:pt x="0" y="14"/>
                  </a:lnTo>
                  <a:lnTo>
                    <a:pt x="49" y="0"/>
                  </a:lnTo>
                  <a:lnTo>
                    <a:pt x="49" y="7"/>
                  </a:lnTo>
                  <a:lnTo>
                    <a:pt x="4" y="21"/>
                  </a:lnTo>
                  <a:close/>
                </a:path>
              </a:pathLst>
            </a:custGeom>
            <a:solidFill>
              <a:srgbClr val="000000"/>
            </a:solidFill>
            <a:ln w="9525">
              <a:noFill/>
              <a:round/>
              <a:headEnd/>
              <a:tailEnd/>
            </a:ln>
          </p:spPr>
          <p:txBody>
            <a:bodyPr/>
            <a:lstStyle/>
            <a:p>
              <a:endParaRPr lang="en-US"/>
            </a:p>
          </p:txBody>
        </p:sp>
        <p:sp>
          <p:nvSpPr>
            <p:cNvPr id="181" name="Rectangle 180"/>
            <p:cNvSpPr>
              <a:spLocks noChangeArrowheads="1"/>
            </p:cNvSpPr>
            <p:nvPr/>
          </p:nvSpPr>
          <p:spPr bwMode="auto">
            <a:xfrm>
              <a:off x="3724275" y="4141788"/>
              <a:ext cx="149225"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Y</a:t>
              </a:r>
              <a:r>
                <a:rPr lang="en-US" sz="600" b="0" baseline="30000">
                  <a:solidFill>
                    <a:srgbClr val="000000"/>
                  </a:solidFill>
                </a:rPr>
                <a:t>MEM</a:t>
              </a:r>
              <a:endParaRPr lang="en-US" b="0" baseline="30000"/>
            </a:p>
          </p:txBody>
        </p:sp>
        <p:sp>
          <p:nvSpPr>
            <p:cNvPr id="185" name="Rectangle 184"/>
            <p:cNvSpPr>
              <a:spLocks noChangeArrowheads="1"/>
            </p:cNvSpPr>
            <p:nvPr/>
          </p:nvSpPr>
          <p:spPr bwMode="auto">
            <a:xfrm>
              <a:off x="4598988" y="4132263"/>
              <a:ext cx="674687" cy="107950"/>
            </a:xfrm>
            <a:prstGeom prst="rect">
              <a:avLst/>
            </a:prstGeom>
            <a:solidFill>
              <a:srgbClr val="FFFFFF"/>
            </a:solidFill>
            <a:ln w="9525">
              <a:noFill/>
              <a:miter lim="800000"/>
              <a:headEnd/>
              <a:tailEnd/>
            </a:ln>
          </p:spPr>
          <p:txBody>
            <a:bodyPr/>
            <a:lstStyle/>
            <a:p>
              <a:endParaRPr lang="en-US"/>
            </a:p>
          </p:txBody>
        </p:sp>
        <p:sp>
          <p:nvSpPr>
            <p:cNvPr id="186" name="Rectangle 185"/>
            <p:cNvSpPr>
              <a:spLocks noChangeArrowheads="1"/>
            </p:cNvSpPr>
            <p:nvPr/>
          </p:nvSpPr>
          <p:spPr bwMode="auto">
            <a:xfrm>
              <a:off x="4603750" y="4137025"/>
              <a:ext cx="666750" cy="98425"/>
            </a:xfrm>
            <a:prstGeom prst="rect">
              <a:avLst/>
            </a:prstGeom>
            <a:noFill/>
            <a:ln w="11113">
              <a:solidFill>
                <a:srgbClr val="000000"/>
              </a:solidFill>
              <a:miter lim="800000"/>
              <a:headEnd/>
              <a:tailEnd/>
            </a:ln>
          </p:spPr>
          <p:txBody>
            <a:bodyPr/>
            <a:lstStyle/>
            <a:p>
              <a:endParaRPr lang="en-US"/>
            </a:p>
          </p:txBody>
        </p:sp>
        <p:sp>
          <p:nvSpPr>
            <p:cNvPr id="187" name="Freeform 186"/>
            <p:cNvSpPr>
              <a:spLocks/>
            </p:cNvSpPr>
            <p:nvPr/>
          </p:nvSpPr>
          <p:spPr bwMode="auto">
            <a:xfrm>
              <a:off x="4598988" y="4173538"/>
              <a:ext cx="66675"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4"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188" name="Freeform 187"/>
            <p:cNvSpPr>
              <a:spLocks/>
            </p:cNvSpPr>
            <p:nvPr/>
          </p:nvSpPr>
          <p:spPr bwMode="auto">
            <a:xfrm>
              <a:off x="4598988" y="4197350"/>
              <a:ext cx="66675"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4" y="21"/>
                  </a:moveTo>
                  <a:lnTo>
                    <a:pt x="0" y="14"/>
                  </a:lnTo>
                  <a:lnTo>
                    <a:pt x="49" y="0"/>
                  </a:lnTo>
                  <a:lnTo>
                    <a:pt x="49" y="7"/>
                  </a:lnTo>
                  <a:lnTo>
                    <a:pt x="4" y="21"/>
                  </a:lnTo>
                  <a:close/>
                </a:path>
              </a:pathLst>
            </a:custGeom>
            <a:solidFill>
              <a:srgbClr val="000000"/>
            </a:solidFill>
            <a:ln w="9525">
              <a:noFill/>
              <a:round/>
              <a:headEnd/>
              <a:tailEnd/>
            </a:ln>
          </p:spPr>
          <p:txBody>
            <a:bodyPr/>
            <a:lstStyle/>
            <a:p>
              <a:endParaRPr lang="en-US"/>
            </a:p>
          </p:txBody>
        </p:sp>
        <p:sp>
          <p:nvSpPr>
            <p:cNvPr id="197" name="Rectangle 196"/>
            <p:cNvSpPr>
              <a:spLocks noChangeArrowheads="1"/>
            </p:cNvSpPr>
            <p:nvPr/>
          </p:nvSpPr>
          <p:spPr bwMode="auto">
            <a:xfrm>
              <a:off x="4867275" y="4138613"/>
              <a:ext cx="152400"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D</a:t>
              </a:r>
              <a:r>
                <a:rPr lang="en-US" sz="600" b="0" baseline="30000">
                  <a:solidFill>
                    <a:srgbClr val="000000"/>
                  </a:solidFill>
                </a:rPr>
                <a:t>MEM</a:t>
              </a:r>
              <a:endParaRPr lang="en-US" b="0" baseline="30000"/>
            </a:p>
          </p:txBody>
        </p:sp>
        <p:sp>
          <p:nvSpPr>
            <p:cNvPr id="198" name="Rectangle 197"/>
            <p:cNvSpPr>
              <a:spLocks noChangeArrowheads="1"/>
            </p:cNvSpPr>
            <p:nvPr/>
          </p:nvSpPr>
          <p:spPr bwMode="auto">
            <a:xfrm>
              <a:off x="2586038" y="4143375"/>
              <a:ext cx="165100"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IR</a:t>
              </a:r>
              <a:r>
                <a:rPr lang="en-US" sz="600" b="0" baseline="30000">
                  <a:solidFill>
                    <a:srgbClr val="000000"/>
                  </a:solidFill>
                </a:rPr>
                <a:t>MEM</a:t>
              </a:r>
              <a:endParaRPr lang="en-US" b="0" baseline="30000"/>
            </a:p>
          </p:txBody>
        </p:sp>
        <p:sp>
          <p:nvSpPr>
            <p:cNvPr id="199" name="Rectangle 198"/>
            <p:cNvSpPr>
              <a:spLocks noChangeArrowheads="1"/>
            </p:cNvSpPr>
            <p:nvPr/>
          </p:nvSpPr>
          <p:spPr bwMode="auto">
            <a:xfrm>
              <a:off x="1295400" y="4143375"/>
              <a:ext cx="188913" cy="92075"/>
            </a:xfrm>
            <a:prstGeom prst="rect">
              <a:avLst/>
            </a:prstGeom>
            <a:noFill/>
            <a:ln w="9525">
              <a:noFill/>
              <a:miter lim="800000"/>
              <a:headEnd/>
              <a:tailEnd/>
            </a:ln>
          </p:spPr>
          <p:txBody>
            <a:bodyPr wrap="none" lIns="0" tIns="0" rIns="0" bIns="0">
              <a:spAutoFit/>
            </a:bodyPr>
            <a:lstStyle/>
            <a:p>
              <a:pPr eaLnBrk="0" hangingPunct="0"/>
              <a:r>
                <a:rPr lang="en-US" sz="600" b="0" dirty="0">
                  <a:solidFill>
                    <a:srgbClr val="000000"/>
                  </a:solidFill>
                </a:rPr>
                <a:t>PC</a:t>
              </a:r>
              <a:r>
                <a:rPr lang="en-US" sz="600" b="0" baseline="30000" dirty="0">
                  <a:solidFill>
                    <a:srgbClr val="000000"/>
                  </a:solidFill>
                </a:rPr>
                <a:t>MEM</a:t>
              </a:r>
              <a:endParaRPr lang="en-US" b="0" baseline="30000" dirty="0"/>
            </a:p>
          </p:txBody>
        </p:sp>
      </p:grpSp>
      <p:grpSp>
        <p:nvGrpSpPr>
          <p:cNvPr id="236" name="Group 199"/>
          <p:cNvGrpSpPr/>
          <p:nvPr/>
        </p:nvGrpSpPr>
        <p:grpSpPr>
          <a:xfrm>
            <a:off x="192087" y="3276600"/>
            <a:ext cx="4532313" cy="107950"/>
            <a:chOff x="952500" y="3116263"/>
            <a:chExt cx="4532313" cy="107950"/>
          </a:xfrm>
        </p:grpSpPr>
        <p:sp>
          <p:nvSpPr>
            <p:cNvPr id="201" name="Rectangle 200"/>
            <p:cNvSpPr>
              <a:spLocks noChangeArrowheads="1"/>
            </p:cNvSpPr>
            <p:nvPr/>
          </p:nvSpPr>
          <p:spPr bwMode="auto">
            <a:xfrm>
              <a:off x="952500" y="3154363"/>
              <a:ext cx="4532313" cy="36512"/>
            </a:xfrm>
            <a:prstGeom prst="rect">
              <a:avLst/>
            </a:prstGeom>
            <a:solidFill>
              <a:srgbClr val="BBBBBB"/>
            </a:solidFill>
            <a:ln w="9525">
              <a:noFill/>
              <a:miter lim="800000"/>
              <a:headEnd/>
              <a:tailEnd/>
            </a:ln>
          </p:spPr>
          <p:txBody>
            <a:bodyPr/>
            <a:lstStyle/>
            <a:p>
              <a:endParaRPr lang="en-US"/>
            </a:p>
          </p:txBody>
        </p:sp>
        <p:sp>
          <p:nvSpPr>
            <p:cNvPr id="210" name="Rectangle 209"/>
            <p:cNvSpPr>
              <a:spLocks noChangeArrowheads="1"/>
            </p:cNvSpPr>
            <p:nvPr/>
          </p:nvSpPr>
          <p:spPr bwMode="auto">
            <a:xfrm>
              <a:off x="1060450" y="3116263"/>
              <a:ext cx="674688" cy="107950"/>
            </a:xfrm>
            <a:prstGeom prst="rect">
              <a:avLst/>
            </a:prstGeom>
            <a:solidFill>
              <a:srgbClr val="FFFFFF"/>
            </a:solidFill>
            <a:ln w="9525">
              <a:noFill/>
              <a:miter lim="800000"/>
              <a:headEnd/>
              <a:tailEnd/>
            </a:ln>
          </p:spPr>
          <p:txBody>
            <a:bodyPr/>
            <a:lstStyle/>
            <a:p>
              <a:endParaRPr lang="en-US"/>
            </a:p>
          </p:txBody>
        </p:sp>
        <p:sp>
          <p:nvSpPr>
            <p:cNvPr id="211" name="Rectangle 210"/>
            <p:cNvSpPr>
              <a:spLocks noChangeArrowheads="1"/>
            </p:cNvSpPr>
            <p:nvPr/>
          </p:nvSpPr>
          <p:spPr bwMode="auto">
            <a:xfrm>
              <a:off x="1063625" y="3121025"/>
              <a:ext cx="666750" cy="98425"/>
            </a:xfrm>
            <a:prstGeom prst="rect">
              <a:avLst/>
            </a:prstGeom>
            <a:noFill/>
            <a:ln w="11113">
              <a:solidFill>
                <a:srgbClr val="000000"/>
              </a:solidFill>
              <a:miter lim="800000"/>
              <a:headEnd/>
              <a:tailEnd/>
            </a:ln>
          </p:spPr>
          <p:txBody>
            <a:bodyPr/>
            <a:lstStyle/>
            <a:p>
              <a:endParaRPr lang="en-US"/>
            </a:p>
          </p:txBody>
        </p:sp>
        <p:sp>
          <p:nvSpPr>
            <p:cNvPr id="212" name="Freeform 211"/>
            <p:cNvSpPr>
              <a:spLocks/>
            </p:cNvSpPr>
            <p:nvPr/>
          </p:nvSpPr>
          <p:spPr bwMode="auto">
            <a:xfrm>
              <a:off x="1060450" y="3157538"/>
              <a:ext cx="65088"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4"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213" name="Freeform 212"/>
            <p:cNvSpPr>
              <a:spLocks/>
            </p:cNvSpPr>
            <p:nvPr/>
          </p:nvSpPr>
          <p:spPr bwMode="auto">
            <a:xfrm>
              <a:off x="1060450" y="3181350"/>
              <a:ext cx="65088"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4" y="21"/>
                  </a:moveTo>
                  <a:lnTo>
                    <a:pt x="0" y="14"/>
                  </a:lnTo>
                  <a:lnTo>
                    <a:pt x="49" y="0"/>
                  </a:lnTo>
                  <a:lnTo>
                    <a:pt x="49" y="7"/>
                  </a:lnTo>
                  <a:lnTo>
                    <a:pt x="4" y="21"/>
                  </a:lnTo>
                  <a:close/>
                </a:path>
              </a:pathLst>
            </a:custGeom>
            <a:solidFill>
              <a:srgbClr val="000000"/>
            </a:solidFill>
            <a:ln w="9525">
              <a:noFill/>
              <a:round/>
              <a:headEnd/>
              <a:tailEnd/>
            </a:ln>
          </p:spPr>
          <p:txBody>
            <a:bodyPr/>
            <a:lstStyle/>
            <a:p>
              <a:endParaRPr lang="en-US"/>
            </a:p>
          </p:txBody>
        </p:sp>
        <p:sp>
          <p:nvSpPr>
            <p:cNvPr id="214" name="Rectangle 213"/>
            <p:cNvSpPr>
              <a:spLocks noChangeArrowheads="1"/>
            </p:cNvSpPr>
            <p:nvPr/>
          </p:nvSpPr>
          <p:spPr bwMode="auto">
            <a:xfrm>
              <a:off x="2324100" y="3116263"/>
              <a:ext cx="674688" cy="107950"/>
            </a:xfrm>
            <a:prstGeom prst="rect">
              <a:avLst/>
            </a:prstGeom>
            <a:solidFill>
              <a:srgbClr val="FFFFFF"/>
            </a:solidFill>
            <a:ln w="9525">
              <a:noFill/>
              <a:miter lim="800000"/>
              <a:headEnd/>
              <a:tailEnd/>
            </a:ln>
          </p:spPr>
          <p:txBody>
            <a:bodyPr/>
            <a:lstStyle/>
            <a:p>
              <a:endParaRPr lang="en-US"/>
            </a:p>
          </p:txBody>
        </p:sp>
        <p:sp>
          <p:nvSpPr>
            <p:cNvPr id="215" name="Rectangle 214"/>
            <p:cNvSpPr>
              <a:spLocks noChangeArrowheads="1"/>
            </p:cNvSpPr>
            <p:nvPr/>
          </p:nvSpPr>
          <p:spPr bwMode="auto">
            <a:xfrm>
              <a:off x="2327275" y="3121025"/>
              <a:ext cx="666750" cy="98425"/>
            </a:xfrm>
            <a:prstGeom prst="rect">
              <a:avLst/>
            </a:prstGeom>
            <a:solidFill>
              <a:srgbClr val="FFFF00"/>
            </a:solidFill>
            <a:ln w="11113">
              <a:solidFill>
                <a:srgbClr val="000000"/>
              </a:solidFill>
              <a:miter lim="800000"/>
              <a:headEnd/>
              <a:tailEnd/>
            </a:ln>
          </p:spPr>
          <p:txBody>
            <a:bodyPr/>
            <a:lstStyle/>
            <a:p>
              <a:endParaRPr lang="en-US"/>
            </a:p>
          </p:txBody>
        </p:sp>
        <p:sp>
          <p:nvSpPr>
            <p:cNvPr id="216" name="Freeform 215"/>
            <p:cNvSpPr>
              <a:spLocks/>
            </p:cNvSpPr>
            <p:nvPr/>
          </p:nvSpPr>
          <p:spPr bwMode="auto">
            <a:xfrm>
              <a:off x="2324100" y="3157538"/>
              <a:ext cx="65088"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4"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217" name="Freeform 216"/>
            <p:cNvSpPr>
              <a:spLocks/>
            </p:cNvSpPr>
            <p:nvPr/>
          </p:nvSpPr>
          <p:spPr bwMode="auto">
            <a:xfrm>
              <a:off x="2324100" y="3181350"/>
              <a:ext cx="65088"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4" y="21"/>
                  </a:moveTo>
                  <a:lnTo>
                    <a:pt x="0" y="14"/>
                  </a:lnTo>
                  <a:lnTo>
                    <a:pt x="49" y="0"/>
                  </a:lnTo>
                  <a:lnTo>
                    <a:pt x="49" y="7"/>
                  </a:lnTo>
                  <a:lnTo>
                    <a:pt x="4" y="21"/>
                  </a:lnTo>
                  <a:close/>
                </a:path>
              </a:pathLst>
            </a:custGeom>
            <a:solidFill>
              <a:srgbClr val="000000"/>
            </a:solidFill>
            <a:ln w="9525">
              <a:noFill/>
              <a:round/>
              <a:headEnd/>
              <a:tailEnd/>
            </a:ln>
          </p:spPr>
          <p:txBody>
            <a:bodyPr/>
            <a:lstStyle/>
            <a:p>
              <a:endParaRPr lang="en-US"/>
            </a:p>
          </p:txBody>
        </p:sp>
        <p:sp>
          <p:nvSpPr>
            <p:cNvPr id="218" name="Rectangle 217"/>
            <p:cNvSpPr>
              <a:spLocks noChangeArrowheads="1"/>
            </p:cNvSpPr>
            <p:nvPr/>
          </p:nvSpPr>
          <p:spPr bwMode="auto">
            <a:xfrm>
              <a:off x="3841750" y="3116263"/>
              <a:ext cx="673100" cy="107950"/>
            </a:xfrm>
            <a:prstGeom prst="rect">
              <a:avLst/>
            </a:prstGeom>
            <a:solidFill>
              <a:srgbClr val="FFFFFF"/>
            </a:solidFill>
            <a:ln w="9525">
              <a:noFill/>
              <a:miter lim="800000"/>
              <a:headEnd/>
              <a:tailEnd/>
            </a:ln>
          </p:spPr>
          <p:txBody>
            <a:bodyPr/>
            <a:lstStyle/>
            <a:p>
              <a:endParaRPr lang="en-US"/>
            </a:p>
          </p:txBody>
        </p:sp>
        <p:sp>
          <p:nvSpPr>
            <p:cNvPr id="219" name="Rectangle 218"/>
            <p:cNvSpPr>
              <a:spLocks noChangeArrowheads="1"/>
            </p:cNvSpPr>
            <p:nvPr/>
          </p:nvSpPr>
          <p:spPr bwMode="auto">
            <a:xfrm>
              <a:off x="3846513" y="3121025"/>
              <a:ext cx="665162" cy="98425"/>
            </a:xfrm>
            <a:prstGeom prst="rect">
              <a:avLst/>
            </a:prstGeom>
            <a:noFill/>
            <a:ln w="11113">
              <a:solidFill>
                <a:srgbClr val="000000"/>
              </a:solidFill>
              <a:miter lim="800000"/>
              <a:headEnd/>
              <a:tailEnd/>
            </a:ln>
          </p:spPr>
          <p:txBody>
            <a:bodyPr/>
            <a:lstStyle/>
            <a:p>
              <a:endParaRPr lang="en-US"/>
            </a:p>
          </p:txBody>
        </p:sp>
        <p:sp>
          <p:nvSpPr>
            <p:cNvPr id="220" name="Freeform 219"/>
            <p:cNvSpPr>
              <a:spLocks/>
            </p:cNvSpPr>
            <p:nvPr/>
          </p:nvSpPr>
          <p:spPr bwMode="auto">
            <a:xfrm>
              <a:off x="3841750" y="3157538"/>
              <a:ext cx="65088"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3"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221" name="Freeform 220"/>
            <p:cNvSpPr>
              <a:spLocks/>
            </p:cNvSpPr>
            <p:nvPr/>
          </p:nvSpPr>
          <p:spPr bwMode="auto">
            <a:xfrm>
              <a:off x="3841750" y="3181350"/>
              <a:ext cx="65088"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3" y="21"/>
                  </a:moveTo>
                  <a:lnTo>
                    <a:pt x="0" y="14"/>
                  </a:lnTo>
                  <a:lnTo>
                    <a:pt x="49" y="0"/>
                  </a:lnTo>
                  <a:lnTo>
                    <a:pt x="49" y="7"/>
                  </a:lnTo>
                  <a:lnTo>
                    <a:pt x="3" y="21"/>
                  </a:lnTo>
                  <a:close/>
                </a:path>
              </a:pathLst>
            </a:custGeom>
            <a:solidFill>
              <a:srgbClr val="000000"/>
            </a:solidFill>
            <a:ln w="9525">
              <a:noFill/>
              <a:round/>
              <a:headEnd/>
              <a:tailEnd/>
            </a:ln>
          </p:spPr>
          <p:txBody>
            <a:bodyPr/>
            <a:lstStyle/>
            <a:p>
              <a:endParaRPr lang="en-US"/>
            </a:p>
          </p:txBody>
        </p:sp>
        <p:sp>
          <p:nvSpPr>
            <p:cNvPr id="222" name="Rectangle 221"/>
            <p:cNvSpPr>
              <a:spLocks noChangeArrowheads="1"/>
            </p:cNvSpPr>
            <p:nvPr/>
          </p:nvSpPr>
          <p:spPr bwMode="auto">
            <a:xfrm>
              <a:off x="4598988" y="3116263"/>
              <a:ext cx="674687" cy="107950"/>
            </a:xfrm>
            <a:prstGeom prst="rect">
              <a:avLst/>
            </a:prstGeom>
            <a:solidFill>
              <a:srgbClr val="FFFFFF"/>
            </a:solidFill>
            <a:ln w="9525">
              <a:noFill/>
              <a:miter lim="800000"/>
              <a:headEnd/>
              <a:tailEnd/>
            </a:ln>
          </p:spPr>
          <p:txBody>
            <a:bodyPr/>
            <a:lstStyle/>
            <a:p>
              <a:endParaRPr lang="en-US"/>
            </a:p>
          </p:txBody>
        </p:sp>
        <p:sp>
          <p:nvSpPr>
            <p:cNvPr id="223" name="Rectangle 222"/>
            <p:cNvSpPr>
              <a:spLocks noChangeArrowheads="1"/>
            </p:cNvSpPr>
            <p:nvPr/>
          </p:nvSpPr>
          <p:spPr bwMode="auto">
            <a:xfrm>
              <a:off x="4603750" y="3121025"/>
              <a:ext cx="666750" cy="98425"/>
            </a:xfrm>
            <a:prstGeom prst="rect">
              <a:avLst/>
            </a:prstGeom>
            <a:noFill/>
            <a:ln w="11113">
              <a:solidFill>
                <a:srgbClr val="000000"/>
              </a:solidFill>
              <a:miter lim="800000"/>
              <a:headEnd/>
              <a:tailEnd/>
            </a:ln>
          </p:spPr>
          <p:txBody>
            <a:bodyPr/>
            <a:lstStyle/>
            <a:p>
              <a:endParaRPr lang="en-US"/>
            </a:p>
          </p:txBody>
        </p:sp>
        <p:sp>
          <p:nvSpPr>
            <p:cNvPr id="224" name="Freeform 223"/>
            <p:cNvSpPr>
              <a:spLocks/>
            </p:cNvSpPr>
            <p:nvPr/>
          </p:nvSpPr>
          <p:spPr bwMode="auto">
            <a:xfrm>
              <a:off x="4598988" y="3157538"/>
              <a:ext cx="66675"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4"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225" name="Freeform 224"/>
            <p:cNvSpPr>
              <a:spLocks/>
            </p:cNvSpPr>
            <p:nvPr/>
          </p:nvSpPr>
          <p:spPr bwMode="auto">
            <a:xfrm>
              <a:off x="4598988" y="3181350"/>
              <a:ext cx="66675"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4" y="21"/>
                  </a:moveTo>
                  <a:lnTo>
                    <a:pt x="0" y="14"/>
                  </a:lnTo>
                  <a:lnTo>
                    <a:pt x="49" y="0"/>
                  </a:lnTo>
                  <a:lnTo>
                    <a:pt x="49" y="7"/>
                  </a:lnTo>
                  <a:lnTo>
                    <a:pt x="4" y="21"/>
                  </a:lnTo>
                  <a:close/>
                </a:path>
              </a:pathLst>
            </a:custGeom>
            <a:solidFill>
              <a:srgbClr val="000000"/>
            </a:solidFill>
            <a:ln w="9525">
              <a:noFill/>
              <a:round/>
              <a:headEnd/>
              <a:tailEnd/>
            </a:ln>
          </p:spPr>
          <p:txBody>
            <a:bodyPr/>
            <a:lstStyle/>
            <a:p>
              <a:endParaRPr lang="en-US"/>
            </a:p>
          </p:txBody>
        </p:sp>
        <p:sp>
          <p:nvSpPr>
            <p:cNvPr id="226" name="Rectangle 225"/>
            <p:cNvSpPr>
              <a:spLocks noChangeArrowheads="1"/>
            </p:cNvSpPr>
            <p:nvPr/>
          </p:nvSpPr>
          <p:spPr bwMode="auto">
            <a:xfrm>
              <a:off x="4897438" y="3124200"/>
              <a:ext cx="130175"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D</a:t>
              </a:r>
              <a:r>
                <a:rPr lang="en-US" sz="600" b="0" baseline="30000">
                  <a:solidFill>
                    <a:srgbClr val="000000"/>
                  </a:solidFill>
                </a:rPr>
                <a:t>ALU</a:t>
              </a:r>
              <a:endParaRPr lang="en-US" b="0" baseline="30000"/>
            </a:p>
          </p:txBody>
        </p:sp>
        <p:sp>
          <p:nvSpPr>
            <p:cNvPr id="227" name="Rectangle 226"/>
            <p:cNvSpPr>
              <a:spLocks noChangeArrowheads="1"/>
            </p:cNvSpPr>
            <p:nvPr/>
          </p:nvSpPr>
          <p:spPr bwMode="auto">
            <a:xfrm>
              <a:off x="3082925" y="3116263"/>
              <a:ext cx="674688" cy="107950"/>
            </a:xfrm>
            <a:prstGeom prst="rect">
              <a:avLst/>
            </a:prstGeom>
            <a:solidFill>
              <a:srgbClr val="FFFFFF"/>
            </a:solidFill>
            <a:ln w="9525">
              <a:noFill/>
              <a:miter lim="800000"/>
              <a:headEnd/>
              <a:tailEnd/>
            </a:ln>
          </p:spPr>
          <p:txBody>
            <a:bodyPr/>
            <a:lstStyle/>
            <a:p>
              <a:endParaRPr lang="en-US"/>
            </a:p>
          </p:txBody>
        </p:sp>
        <p:sp>
          <p:nvSpPr>
            <p:cNvPr id="228" name="Rectangle 227"/>
            <p:cNvSpPr>
              <a:spLocks noChangeArrowheads="1"/>
            </p:cNvSpPr>
            <p:nvPr/>
          </p:nvSpPr>
          <p:spPr bwMode="auto">
            <a:xfrm>
              <a:off x="3087688" y="3121025"/>
              <a:ext cx="665162" cy="98425"/>
            </a:xfrm>
            <a:prstGeom prst="rect">
              <a:avLst/>
            </a:prstGeom>
            <a:noFill/>
            <a:ln w="11113">
              <a:solidFill>
                <a:srgbClr val="000000"/>
              </a:solidFill>
              <a:miter lim="800000"/>
              <a:headEnd/>
              <a:tailEnd/>
            </a:ln>
          </p:spPr>
          <p:txBody>
            <a:bodyPr/>
            <a:lstStyle/>
            <a:p>
              <a:endParaRPr lang="en-US"/>
            </a:p>
          </p:txBody>
        </p:sp>
        <p:sp>
          <p:nvSpPr>
            <p:cNvPr id="229" name="Freeform 228"/>
            <p:cNvSpPr>
              <a:spLocks/>
            </p:cNvSpPr>
            <p:nvPr/>
          </p:nvSpPr>
          <p:spPr bwMode="auto">
            <a:xfrm>
              <a:off x="3082925" y="3157538"/>
              <a:ext cx="65088"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4"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230" name="Freeform 229"/>
            <p:cNvSpPr>
              <a:spLocks/>
            </p:cNvSpPr>
            <p:nvPr/>
          </p:nvSpPr>
          <p:spPr bwMode="auto">
            <a:xfrm>
              <a:off x="3082925" y="3181350"/>
              <a:ext cx="65088"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4" y="21"/>
                  </a:moveTo>
                  <a:lnTo>
                    <a:pt x="0" y="14"/>
                  </a:lnTo>
                  <a:lnTo>
                    <a:pt x="49" y="0"/>
                  </a:lnTo>
                  <a:lnTo>
                    <a:pt x="49" y="7"/>
                  </a:lnTo>
                  <a:lnTo>
                    <a:pt x="4" y="21"/>
                  </a:lnTo>
                  <a:close/>
                </a:path>
              </a:pathLst>
            </a:custGeom>
            <a:solidFill>
              <a:srgbClr val="000000"/>
            </a:solidFill>
            <a:ln w="9525">
              <a:noFill/>
              <a:round/>
              <a:headEnd/>
              <a:tailEnd/>
            </a:ln>
          </p:spPr>
          <p:txBody>
            <a:bodyPr/>
            <a:lstStyle/>
            <a:p>
              <a:endParaRPr lang="en-US"/>
            </a:p>
          </p:txBody>
        </p:sp>
        <p:sp>
          <p:nvSpPr>
            <p:cNvPr id="231" name="Rectangle 230"/>
            <p:cNvSpPr>
              <a:spLocks noChangeArrowheads="1"/>
            </p:cNvSpPr>
            <p:nvPr/>
          </p:nvSpPr>
          <p:spPr bwMode="auto">
            <a:xfrm>
              <a:off x="4151313" y="3124200"/>
              <a:ext cx="46037"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B</a:t>
              </a:r>
              <a:endParaRPr lang="en-US" b="0"/>
            </a:p>
          </p:txBody>
        </p:sp>
        <p:sp>
          <p:nvSpPr>
            <p:cNvPr id="232" name="Rectangle 231"/>
            <p:cNvSpPr>
              <a:spLocks noChangeArrowheads="1"/>
            </p:cNvSpPr>
            <p:nvPr/>
          </p:nvSpPr>
          <p:spPr bwMode="auto">
            <a:xfrm>
              <a:off x="2590800" y="3124200"/>
              <a:ext cx="144463"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IR</a:t>
              </a:r>
              <a:r>
                <a:rPr lang="en-US" sz="600" b="0" baseline="30000">
                  <a:solidFill>
                    <a:srgbClr val="000000"/>
                  </a:solidFill>
                </a:rPr>
                <a:t>ALU</a:t>
              </a:r>
              <a:endParaRPr lang="en-US" b="0" baseline="30000"/>
            </a:p>
          </p:txBody>
        </p:sp>
        <p:sp>
          <p:nvSpPr>
            <p:cNvPr id="233" name="Rectangle 232"/>
            <p:cNvSpPr>
              <a:spLocks noChangeArrowheads="1"/>
            </p:cNvSpPr>
            <p:nvPr/>
          </p:nvSpPr>
          <p:spPr bwMode="auto">
            <a:xfrm>
              <a:off x="3402013" y="3119438"/>
              <a:ext cx="47625"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A</a:t>
              </a:r>
              <a:endParaRPr lang="en-US" b="0"/>
            </a:p>
          </p:txBody>
        </p:sp>
        <p:sp>
          <p:nvSpPr>
            <p:cNvPr id="234" name="Rectangle 233"/>
            <p:cNvSpPr>
              <a:spLocks noChangeArrowheads="1"/>
            </p:cNvSpPr>
            <p:nvPr/>
          </p:nvSpPr>
          <p:spPr bwMode="auto">
            <a:xfrm>
              <a:off x="1328738" y="3124200"/>
              <a:ext cx="166687"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PC</a:t>
              </a:r>
              <a:r>
                <a:rPr lang="en-US" sz="600" b="0" baseline="30000">
                  <a:solidFill>
                    <a:srgbClr val="000000"/>
                  </a:solidFill>
                </a:rPr>
                <a:t>ALU</a:t>
              </a:r>
              <a:endParaRPr lang="en-US" b="0" baseline="30000"/>
            </a:p>
          </p:txBody>
        </p:sp>
      </p:grpSp>
      <p:grpSp>
        <p:nvGrpSpPr>
          <p:cNvPr id="237" name="Group 236"/>
          <p:cNvGrpSpPr/>
          <p:nvPr/>
        </p:nvGrpSpPr>
        <p:grpSpPr>
          <a:xfrm>
            <a:off x="152400" y="1979612"/>
            <a:ext cx="4532313" cy="153988"/>
            <a:chOff x="952500" y="1682750"/>
            <a:chExt cx="4532313" cy="153988"/>
          </a:xfrm>
        </p:grpSpPr>
        <p:sp>
          <p:nvSpPr>
            <p:cNvPr id="238" name="Rectangle 237"/>
            <p:cNvSpPr>
              <a:spLocks noChangeArrowheads="1"/>
            </p:cNvSpPr>
            <p:nvPr/>
          </p:nvSpPr>
          <p:spPr bwMode="auto">
            <a:xfrm>
              <a:off x="952500" y="1725613"/>
              <a:ext cx="4532313" cy="36512"/>
            </a:xfrm>
            <a:prstGeom prst="rect">
              <a:avLst/>
            </a:prstGeom>
            <a:solidFill>
              <a:srgbClr val="BBBBBB"/>
            </a:solidFill>
            <a:ln w="9525">
              <a:noFill/>
              <a:miter lim="800000"/>
              <a:headEnd/>
              <a:tailEnd/>
            </a:ln>
          </p:spPr>
          <p:txBody>
            <a:bodyPr/>
            <a:lstStyle/>
            <a:p>
              <a:endParaRPr lang="en-US"/>
            </a:p>
          </p:txBody>
        </p:sp>
        <p:sp>
          <p:nvSpPr>
            <p:cNvPr id="243" name="Rectangle 242"/>
            <p:cNvSpPr>
              <a:spLocks noChangeArrowheads="1"/>
            </p:cNvSpPr>
            <p:nvPr/>
          </p:nvSpPr>
          <p:spPr bwMode="auto">
            <a:xfrm>
              <a:off x="1066800" y="1684338"/>
              <a:ext cx="674688" cy="101600"/>
            </a:xfrm>
            <a:prstGeom prst="rect">
              <a:avLst/>
            </a:prstGeom>
            <a:solidFill>
              <a:srgbClr val="FFFFFF"/>
            </a:solidFill>
            <a:ln w="9525">
              <a:noFill/>
              <a:miter lim="800000"/>
              <a:headEnd/>
              <a:tailEnd/>
            </a:ln>
          </p:spPr>
          <p:txBody>
            <a:bodyPr/>
            <a:lstStyle/>
            <a:p>
              <a:endParaRPr lang="en-US"/>
            </a:p>
          </p:txBody>
        </p:sp>
        <p:sp>
          <p:nvSpPr>
            <p:cNvPr id="244" name="Rectangle 243"/>
            <p:cNvSpPr>
              <a:spLocks noChangeArrowheads="1"/>
            </p:cNvSpPr>
            <p:nvPr/>
          </p:nvSpPr>
          <p:spPr bwMode="auto">
            <a:xfrm>
              <a:off x="1063625" y="1687513"/>
              <a:ext cx="666750" cy="93662"/>
            </a:xfrm>
            <a:prstGeom prst="rect">
              <a:avLst/>
            </a:prstGeom>
            <a:noFill/>
            <a:ln w="11113">
              <a:solidFill>
                <a:srgbClr val="000000"/>
              </a:solidFill>
              <a:miter lim="800000"/>
              <a:headEnd/>
              <a:tailEnd/>
            </a:ln>
          </p:spPr>
          <p:txBody>
            <a:bodyPr/>
            <a:lstStyle/>
            <a:p>
              <a:endParaRPr lang="en-US"/>
            </a:p>
          </p:txBody>
        </p:sp>
        <p:sp>
          <p:nvSpPr>
            <p:cNvPr id="245" name="Freeform 244"/>
            <p:cNvSpPr>
              <a:spLocks/>
            </p:cNvSpPr>
            <p:nvPr/>
          </p:nvSpPr>
          <p:spPr bwMode="auto">
            <a:xfrm>
              <a:off x="1060450" y="1725613"/>
              <a:ext cx="65088" cy="28575"/>
            </a:xfrm>
            <a:custGeom>
              <a:avLst/>
              <a:gdLst>
                <a:gd name="T0" fmla="*/ 0 w 49"/>
                <a:gd name="T1" fmla="*/ 2147483647 h 21"/>
                <a:gd name="T2" fmla="*/ 2147483647 w 49"/>
                <a:gd name="T3" fmla="*/ 0 h 21"/>
                <a:gd name="T4" fmla="*/ 2147483647 w 49"/>
                <a:gd name="T5" fmla="*/ 2147483647 h 21"/>
                <a:gd name="T6" fmla="*/ 2147483647 w 49"/>
                <a:gd name="T7" fmla="*/ 2147483647 h 21"/>
                <a:gd name="T8" fmla="*/ 0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0" y="7"/>
                  </a:moveTo>
                  <a:lnTo>
                    <a:pt x="4" y="0"/>
                  </a:lnTo>
                  <a:lnTo>
                    <a:pt x="49" y="14"/>
                  </a:lnTo>
                  <a:lnTo>
                    <a:pt x="49" y="21"/>
                  </a:lnTo>
                  <a:lnTo>
                    <a:pt x="0" y="7"/>
                  </a:lnTo>
                  <a:close/>
                </a:path>
              </a:pathLst>
            </a:custGeom>
            <a:solidFill>
              <a:srgbClr val="000000"/>
            </a:solidFill>
            <a:ln w="9525">
              <a:noFill/>
              <a:round/>
              <a:headEnd/>
              <a:tailEnd/>
            </a:ln>
          </p:spPr>
          <p:txBody>
            <a:bodyPr/>
            <a:lstStyle/>
            <a:p>
              <a:endParaRPr lang="en-US"/>
            </a:p>
          </p:txBody>
        </p:sp>
        <p:sp>
          <p:nvSpPr>
            <p:cNvPr id="246" name="Freeform 245"/>
            <p:cNvSpPr>
              <a:spLocks/>
            </p:cNvSpPr>
            <p:nvPr/>
          </p:nvSpPr>
          <p:spPr bwMode="auto">
            <a:xfrm>
              <a:off x="1060450" y="1744663"/>
              <a:ext cx="65088" cy="33337"/>
            </a:xfrm>
            <a:custGeom>
              <a:avLst/>
              <a:gdLst>
                <a:gd name="T0" fmla="*/ 2147483647 w 49"/>
                <a:gd name="T1" fmla="*/ 2147483647 h 25"/>
                <a:gd name="T2" fmla="*/ 0 w 49"/>
                <a:gd name="T3" fmla="*/ 2147483647 h 25"/>
                <a:gd name="T4" fmla="*/ 2147483647 w 49"/>
                <a:gd name="T5" fmla="*/ 0 h 25"/>
                <a:gd name="T6" fmla="*/ 2147483647 w 49"/>
                <a:gd name="T7" fmla="*/ 2147483647 h 25"/>
                <a:gd name="T8" fmla="*/ 2147483647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4" y="25"/>
                  </a:moveTo>
                  <a:lnTo>
                    <a:pt x="0" y="18"/>
                  </a:lnTo>
                  <a:lnTo>
                    <a:pt x="49" y="0"/>
                  </a:lnTo>
                  <a:lnTo>
                    <a:pt x="49" y="7"/>
                  </a:lnTo>
                  <a:lnTo>
                    <a:pt x="4" y="25"/>
                  </a:lnTo>
                  <a:close/>
                </a:path>
              </a:pathLst>
            </a:custGeom>
            <a:solidFill>
              <a:srgbClr val="000000"/>
            </a:solidFill>
            <a:ln w="9525">
              <a:noFill/>
              <a:round/>
              <a:headEnd/>
              <a:tailEnd/>
            </a:ln>
          </p:spPr>
          <p:txBody>
            <a:bodyPr/>
            <a:lstStyle/>
            <a:p>
              <a:endParaRPr lang="en-US"/>
            </a:p>
          </p:txBody>
        </p:sp>
        <p:sp>
          <p:nvSpPr>
            <p:cNvPr id="247" name="Rectangle 246"/>
            <p:cNvSpPr>
              <a:spLocks noChangeArrowheads="1"/>
            </p:cNvSpPr>
            <p:nvPr/>
          </p:nvSpPr>
          <p:spPr bwMode="auto">
            <a:xfrm>
              <a:off x="2324100" y="1684338"/>
              <a:ext cx="674688" cy="101600"/>
            </a:xfrm>
            <a:prstGeom prst="rect">
              <a:avLst/>
            </a:prstGeom>
            <a:solidFill>
              <a:srgbClr val="FFFFFF"/>
            </a:solidFill>
            <a:ln w="9525">
              <a:noFill/>
              <a:miter lim="800000"/>
              <a:headEnd/>
              <a:tailEnd/>
            </a:ln>
          </p:spPr>
          <p:txBody>
            <a:bodyPr/>
            <a:lstStyle/>
            <a:p>
              <a:endParaRPr lang="en-US"/>
            </a:p>
          </p:txBody>
        </p:sp>
        <p:sp>
          <p:nvSpPr>
            <p:cNvPr id="248" name="Rectangle 247"/>
            <p:cNvSpPr>
              <a:spLocks noChangeArrowheads="1"/>
            </p:cNvSpPr>
            <p:nvPr/>
          </p:nvSpPr>
          <p:spPr bwMode="auto">
            <a:xfrm>
              <a:off x="2327275" y="1687513"/>
              <a:ext cx="666750" cy="93662"/>
            </a:xfrm>
            <a:prstGeom prst="rect">
              <a:avLst/>
            </a:prstGeom>
            <a:solidFill>
              <a:srgbClr val="FFFF00"/>
            </a:solidFill>
            <a:ln w="11113">
              <a:solidFill>
                <a:srgbClr val="000000"/>
              </a:solidFill>
              <a:miter lim="800000"/>
              <a:headEnd/>
              <a:tailEnd/>
            </a:ln>
          </p:spPr>
          <p:txBody>
            <a:bodyPr/>
            <a:lstStyle/>
            <a:p>
              <a:endParaRPr lang="en-US"/>
            </a:p>
          </p:txBody>
        </p:sp>
        <p:sp>
          <p:nvSpPr>
            <p:cNvPr id="249" name="Freeform 248"/>
            <p:cNvSpPr>
              <a:spLocks/>
            </p:cNvSpPr>
            <p:nvPr/>
          </p:nvSpPr>
          <p:spPr bwMode="auto">
            <a:xfrm>
              <a:off x="2324100" y="1725613"/>
              <a:ext cx="65088" cy="28575"/>
            </a:xfrm>
            <a:custGeom>
              <a:avLst/>
              <a:gdLst>
                <a:gd name="T0" fmla="*/ 0 w 49"/>
                <a:gd name="T1" fmla="*/ 2147483647 h 21"/>
                <a:gd name="T2" fmla="*/ 2147483647 w 49"/>
                <a:gd name="T3" fmla="*/ 0 h 21"/>
                <a:gd name="T4" fmla="*/ 2147483647 w 49"/>
                <a:gd name="T5" fmla="*/ 2147483647 h 21"/>
                <a:gd name="T6" fmla="*/ 2147483647 w 49"/>
                <a:gd name="T7" fmla="*/ 2147483647 h 21"/>
                <a:gd name="T8" fmla="*/ 0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0" y="7"/>
                  </a:moveTo>
                  <a:lnTo>
                    <a:pt x="4" y="0"/>
                  </a:lnTo>
                  <a:lnTo>
                    <a:pt x="49" y="14"/>
                  </a:lnTo>
                  <a:lnTo>
                    <a:pt x="49" y="21"/>
                  </a:lnTo>
                  <a:lnTo>
                    <a:pt x="0" y="7"/>
                  </a:lnTo>
                  <a:close/>
                </a:path>
              </a:pathLst>
            </a:custGeom>
            <a:solidFill>
              <a:srgbClr val="000000"/>
            </a:solidFill>
            <a:ln w="9525">
              <a:noFill/>
              <a:round/>
              <a:headEnd/>
              <a:tailEnd/>
            </a:ln>
          </p:spPr>
          <p:txBody>
            <a:bodyPr/>
            <a:lstStyle/>
            <a:p>
              <a:endParaRPr lang="en-US"/>
            </a:p>
          </p:txBody>
        </p:sp>
        <p:sp>
          <p:nvSpPr>
            <p:cNvPr id="250" name="Freeform 249"/>
            <p:cNvSpPr>
              <a:spLocks/>
            </p:cNvSpPr>
            <p:nvPr/>
          </p:nvSpPr>
          <p:spPr bwMode="auto">
            <a:xfrm>
              <a:off x="2324100" y="1744663"/>
              <a:ext cx="65088" cy="33337"/>
            </a:xfrm>
            <a:custGeom>
              <a:avLst/>
              <a:gdLst>
                <a:gd name="T0" fmla="*/ 2147483647 w 49"/>
                <a:gd name="T1" fmla="*/ 2147483647 h 25"/>
                <a:gd name="T2" fmla="*/ 0 w 49"/>
                <a:gd name="T3" fmla="*/ 2147483647 h 25"/>
                <a:gd name="T4" fmla="*/ 2147483647 w 49"/>
                <a:gd name="T5" fmla="*/ 0 h 25"/>
                <a:gd name="T6" fmla="*/ 2147483647 w 49"/>
                <a:gd name="T7" fmla="*/ 2147483647 h 25"/>
                <a:gd name="T8" fmla="*/ 2147483647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4" y="25"/>
                  </a:moveTo>
                  <a:lnTo>
                    <a:pt x="0" y="18"/>
                  </a:lnTo>
                  <a:lnTo>
                    <a:pt x="49" y="0"/>
                  </a:lnTo>
                  <a:lnTo>
                    <a:pt x="49" y="7"/>
                  </a:lnTo>
                  <a:lnTo>
                    <a:pt x="4" y="25"/>
                  </a:lnTo>
                  <a:close/>
                </a:path>
              </a:pathLst>
            </a:custGeom>
            <a:solidFill>
              <a:srgbClr val="000000"/>
            </a:solidFill>
            <a:ln w="9525">
              <a:noFill/>
              <a:round/>
              <a:headEnd/>
              <a:tailEnd/>
            </a:ln>
          </p:spPr>
          <p:txBody>
            <a:bodyPr/>
            <a:lstStyle/>
            <a:p>
              <a:endParaRPr lang="en-US"/>
            </a:p>
          </p:txBody>
        </p:sp>
        <p:sp>
          <p:nvSpPr>
            <p:cNvPr id="251" name="Rectangle 250"/>
            <p:cNvSpPr>
              <a:spLocks noChangeArrowheads="1"/>
            </p:cNvSpPr>
            <p:nvPr/>
          </p:nvSpPr>
          <p:spPr bwMode="auto">
            <a:xfrm>
              <a:off x="2630488" y="1744663"/>
              <a:ext cx="14287"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 </a:t>
              </a:r>
              <a:endParaRPr lang="en-US" b="0"/>
            </a:p>
          </p:txBody>
        </p:sp>
        <p:sp>
          <p:nvSpPr>
            <p:cNvPr id="252" name="Rectangle 251"/>
            <p:cNvSpPr>
              <a:spLocks noChangeArrowheads="1"/>
            </p:cNvSpPr>
            <p:nvPr/>
          </p:nvSpPr>
          <p:spPr bwMode="auto">
            <a:xfrm>
              <a:off x="2638425" y="1744663"/>
              <a:ext cx="14288"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 </a:t>
              </a:r>
              <a:endParaRPr lang="en-US" b="0"/>
            </a:p>
          </p:txBody>
        </p:sp>
        <p:sp>
          <p:nvSpPr>
            <p:cNvPr id="253" name="Rectangle 252"/>
            <p:cNvSpPr>
              <a:spLocks noChangeArrowheads="1"/>
            </p:cNvSpPr>
            <p:nvPr/>
          </p:nvSpPr>
          <p:spPr bwMode="auto">
            <a:xfrm>
              <a:off x="2600325" y="1682750"/>
              <a:ext cx="114300"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IR</a:t>
              </a:r>
              <a:r>
                <a:rPr lang="en-US" sz="600" b="0" baseline="30000">
                  <a:solidFill>
                    <a:srgbClr val="000000"/>
                  </a:solidFill>
                </a:rPr>
                <a:t>RF</a:t>
              </a:r>
              <a:endParaRPr lang="en-US" b="0" baseline="30000"/>
            </a:p>
          </p:txBody>
        </p:sp>
        <p:sp>
          <p:nvSpPr>
            <p:cNvPr id="254" name="Rectangle 253"/>
            <p:cNvSpPr>
              <a:spLocks noChangeArrowheads="1"/>
            </p:cNvSpPr>
            <p:nvPr/>
          </p:nvSpPr>
          <p:spPr bwMode="auto">
            <a:xfrm>
              <a:off x="1328738" y="1685925"/>
              <a:ext cx="138112"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PC</a:t>
              </a:r>
              <a:r>
                <a:rPr lang="en-US" sz="600" b="0" baseline="30000">
                  <a:solidFill>
                    <a:srgbClr val="000000"/>
                  </a:solidFill>
                </a:rPr>
                <a:t>RF</a:t>
              </a:r>
              <a:endParaRPr lang="en-US" b="0" baseline="30000"/>
            </a:p>
          </p:txBody>
        </p:sp>
      </p:grpSp>
      <p:sp>
        <p:nvSpPr>
          <p:cNvPr id="240" name="TextBox 239"/>
          <p:cNvSpPr txBox="1"/>
          <p:nvPr/>
        </p:nvSpPr>
        <p:spPr>
          <a:xfrm>
            <a:off x="182022" y="1535668"/>
            <a:ext cx="351378" cy="369332"/>
          </a:xfrm>
          <a:prstGeom prst="rect">
            <a:avLst/>
          </a:prstGeom>
          <a:noFill/>
        </p:spPr>
        <p:txBody>
          <a:bodyPr wrap="none" rtlCol="0">
            <a:spAutoFit/>
          </a:bodyPr>
          <a:lstStyle/>
          <a:p>
            <a:r>
              <a:rPr lang="en-US" dirty="0">
                <a:latin typeface="+mn-lt"/>
              </a:rPr>
              <a:t>IF</a:t>
            </a:r>
          </a:p>
        </p:txBody>
      </p:sp>
      <p:sp>
        <p:nvSpPr>
          <p:cNvPr id="241" name="TextBox 240"/>
          <p:cNvSpPr txBox="1"/>
          <p:nvPr/>
        </p:nvSpPr>
        <p:spPr>
          <a:xfrm>
            <a:off x="152400" y="2514600"/>
            <a:ext cx="433132" cy="369332"/>
          </a:xfrm>
          <a:prstGeom prst="rect">
            <a:avLst/>
          </a:prstGeom>
          <a:noFill/>
        </p:spPr>
        <p:txBody>
          <a:bodyPr wrap="none" rtlCol="0">
            <a:spAutoFit/>
          </a:bodyPr>
          <a:lstStyle/>
          <a:p>
            <a:r>
              <a:rPr lang="en-US" dirty="0">
                <a:latin typeface="+mn-lt"/>
              </a:rPr>
              <a:t>RF</a:t>
            </a:r>
          </a:p>
        </p:txBody>
      </p:sp>
      <p:sp>
        <p:nvSpPr>
          <p:cNvPr id="242" name="TextBox 241"/>
          <p:cNvSpPr txBox="1"/>
          <p:nvPr/>
        </p:nvSpPr>
        <p:spPr>
          <a:xfrm>
            <a:off x="-6274" y="3486090"/>
            <a:ext cx="615874" cy="369332"/>
          </a:xfrm>
          <a:prstGeom prst="rect">
            <a:avLst/>
          </a:prstGeom>
          <a:noFill/>
        </p:spPr>
        <p:txBody>
          <a:bodyPr wrap="none" rtlCol="0">
            <a:spAutoFit/>
          </a:bodyPr>
          <a:lstStyle/>
          <a:p>
            <a:r>
              <a:rPr lang="en-US" dirty="0">
                <a:latin typeface="+mn-lt"/>
              </a:rPr>
              <a:t>ALU</a:t>
            </a:r>
          </a:p>
        </p:txBody>
      </p:sp>
      <p:sp>
        <p:nvSpPr>
          <p:cNvPr id="260" name="TextBox 259"/>
          <p:cNvSpPr txBox="1"/>
          <p:nvPr/>
        </p:nvSpPr>
        <p:spPr>
          <a:xfrm>
            <a:off x="-2095" y="4400490"/>
            <a:ext cx="659155" cy="369332"/>
          </a:xfrm>
          <a:prstGeom prst="rect">
            <a:avLst/>
          </a:prstGeom>
          <a:noFill/>
        </p:spPr>
        <p:txBody>
          <a:bodyPr wrap="none" rtlCol="0">
            <a:spAutoFit/>
          </a:bodyPr>
          <a:lstStyle/>
          <a:p>
            <a:r>
              <a:rPr lang="en-US" dirty="0">
                <a:latin typeface="+mn-lt"/>
              </a:rPr>
              <a:t>MEM</a:t>
            </a:r>
          </a:p>
        </p:txBody>
      </p:sp>
      <p:sp>
        <p:nvSpPr>
          <p:cNvPr id="261" name="TextBox 260"/>
          <p:cNvSpPr txBox="1"/>
          <p:nvPr/>
        </p:nvSpPr>
        <p:spPr>
          <a:xfrm>
            <a:off x="54640" y="5619690"/>
            <a:ext cx="554960" cy="369332"/>
          </a:xfrm>
          <a:prstGeom prst="rect">
            <a:avLst/>
          </a:prstGeom>
          <a:noFill/>
        </p:spPr>
        <p:txBody>
          <a:bodyPr wrap="none" rtlCol="0">
            <a:spAutoFit/>
          </a:bodyPr>
          <a:lstStyle/>
          <a:p>
            <a:r>
              <a:rPr lang="en-US" dirty="0">
                <a:latin typeface="+mn-lt"/>
              </a:rPr>
              <a:t>WB</a:t>
            </a:r>
          </a:p>
        </p:txBody>
      </p:sp>
      <p:grpSp>
        <p:nvGrpSpPr>
          <p:cNvPr id="266" name="Group 265"/>
          <p:cNvGrpSpPr/>
          <p:nvPr/>
        </p:nvGrpSpPr>
        <p:grpSpPr>
          <a:xfrm>
            <a:off x="1066800" y="2133600"/>
            <a:ext cx="748179" cy="4006081"/>
            <a:chOff x="1066800" y="2133600"/>
            <a:chExt cx="748179" cy="4006081"/>
          </a:xfrm>
        </p:grpSpPr>
        <p:cxnSp>
          <p:nvCxnSpPr>
            <p:cNvPr id="256" name="Straight Arrow Connector 255"/>
            <p:cNvCxnSpPr/>
            <p:nvPr/>
          </p:nvCxnSpPr>
          <p:spPr>
            <a:xfrm flipH="1">
              <a:off x="1447800" y="2133600"/>
              <a:ext cx="152400" cy="304800"/>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257" name="TextBox 256"/>
            <p:cNvSpPr txBox="1"/>
            <p:nvPr/>
          </p:nvSpPr>
          <p:spPr>
            <a:xfrm>
              <a:off x="1066800" y="2438400"/>
              <a:ext cx="708945" cy="738664"/>
            </a:xfrm>
            <a:prstGeom prst="rect">
              <a:avLst/>
            </a:prstGeom>
            <a:noFill/>
          </p:spPr>
          <p:txBody>
            <a:bodyPr wrap="none" rtlCol="0">
              <a:spAutoFit/>
            </a:bodyPr>
            <a:lstStyle/>
            <a:p>
              <a:r>
                <a:rPr lang="en-US" sz="1050" dirty="0">
                  <a:solidFill>
                    <a:srgbClr val="FF0000"/>
                  </a:solidFill>
                  <a:latin typeface="Arial"/>
                  <a:cs typeface="Arial"/>
                </a:rPr>
                <a:t>RA2SEL</a:t>
              </a:r>
            </a:p>
            <a:p>
              <a:r>
                <a:rPr lang="en-US" sz="1050" dirty="0">
                  <a:solidFill>
                    <a:srgbClr val="FF0000"/>
                  </a:solidFill>
                  <a:latin typeface="Arial"/>
                  <a:cs typeface="Arial"/>
                </a:rPr>
                <a:t>ASEL</a:t>
              </a:r>
            </a:p>
            <a:p>
              <a:r>
                <a:rPr lang="en-US" sz="1050" dirty="0">
                  <a:solidFill>
                    <a:srgbClr val="FF0000"/>
                  </a:solidFill>
                  <a:latin typeface="Arial"/>
                  <a:cs typeface="Arial"/>
                </a:rPr>
                <a:t>BSEL</a:t>
              </a:r>
            </a:p>
            <a:p>
              <a:r>
                <a:rPr lang="en-US" sz="1050" dirty="0">
                  <a:solidFill>
                    <a:srgbClr val="FF0000"/>
                  </a:solidFill>
                  <a:latin typeface="Arial"/>
                  <a:cs typeface="Arial"/>
                </a:rPr>
                <a:t>SXT(C)</a:t>
              </a:r>
            </a:p>
          </p:txBody>
        </p:sp>
        <p:cxnSp>
          <p:nvCxnSpPr>
            <p:cNvPr id="258" name="Straight Arrow Connector 257"/>
            <p:cNvCxnSpPr/>
            <p:nvPr/>
          </p:nvCxnSpPr>
          <p:spPr>
            <a:xfrm flipH="1">
              <a:off x="1524000" y="3403684"/>
              <a:ext cx="152400" cy="304800"/>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259" name="TextBox 258"/>
            <p:cNvSpPr txBox="1"/>
            <p:nvPr/>
          </p:nvSpPr>
          <p:spPr>
            <a:xfrm>
              <a:off x="1143000" y="3708484"/>
              <a:ext cx="638923" cy="253916"/>
            </a:xfrm>
            <a:prstGeom prst="rect">
              <a:avLst/>
            </a:prstGeom>
            <a:noFill/>
          </p:spPr>
          <p:txBody>
            <a:bodyPr wrap="none" rtlCol="0">
              <a:spAutoFit/>
            </a:bodyPr>
            <a:lstStyle/>
            <a:p>
              <a:r>
                <a:rPr lang="en-US" sz="1050" dirty="0">
                  <a:solidFill>
                    <a:srgbClr val="FF0000"/>
                  </a:solidFill>
                  <a:latin typeface="Arial"/>
                  <a:cs typeface="Arial"/>
                </a:rPr>
                <a:t>ALUFN</a:t>
              </a:r>
            </a:p>
          </p:txBody>
        </p:sp>
        <p:cxnSp>
          <p:nvCxnSpPr>
            <p:cNvPr id="262" name="Straight Arrow Connector 261"/>
            <p:cNvCxnSpPr/>
            <p:nvPr/>
          </p:nvCxnSpPr>
          <p:spPr>
            <a:xfrm flipH="1">
              <a:off x="1524000" y="4191000"/>
              <a:ext cx="152400" cy="304800"/>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263" name="TextBox 262"/>
            <p:cNvSpPr txBox="1"/>
            <p:nvPr/>
          </p:nvSpPr>
          <p:spPr>
            <a:xfrm>
              <a:off x="1143000" y="4495800"/>
              <a:ext cx="521165" cy="415498"/>
            </a:xfrm>
            <a:prstGeom prst="rect">
              <a:avLst/>
            </a:prstGeom>
            <a:noFill/>
          </p:spPr>
          <p:txBody>
            <a:bodyPr wrap="none" rtlCol="0">
              <a:spAutoFit/>
            </a:bodyPr>
            <a:lstStyle/>
            <a:p>
              <a:r>
                <a:rPr lang="en-US" sz="1050" dirty="0">
                  <a:solidFill>
                    <a:srgbClr val="FF0000"/>
                  </a:solidFill>
                  <a:latin typeface="Arial"/>
                  <a:cs typeface="Arial"/>
                </a:rPr>
                <a:t>MOE</a:t>
              </a:r>
            </a:p>
            <a:p>
              <a:r>
                <a:rPr lang="en-US" sz="1050" dirty="0">
                  <a:solidFill>
                    <a:srgbClr val="FF0000"/>
                  </a:solidFill>
                  <a:latin typeface="Arial"/>
                  <a:cs typeface="Arial"/>
                </a:rPr>
                <a:t>MWR</a:t>
              </a:r>
            </a:p>
          </p:txBody>
        </p:sp>
        <p:cxnSp>
          <p:nvCxnSpPr>
            <p:cNvPr id="264" name="Straight Arrow Connector 263"/>
            <p:cNvCxnSpPr/>
            <p:nvPr/>
          </p:nvCxnSpPr>
          <p:spPr>
            <a:xfrm flipH="1">
              <a:off x="1524000" y="5257800"/>
              <a:ext cx="152400" cy="304800"/>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265" name="TextBox 264"/>
            <p:cNvSpPr txBox="1"/>
            <p:nvPr/>
          </p:nvSpPr>
          <p:spPr>
            <a:xfrm>
              <a:off x="1143000" y="5562600"/>
              <a:ext cx="671979" cy="577081"/>
            </a:xfrm>
            <a:prstGeom prst="rect">
              <a:avLst/>
            </a:prstGeom>
            <a:noFill/>
          </p:spPr>
          <p:txBody>
            <a:bodyPr wrap="none" rtlCol="0">
              <a:spAutoFit/>
            </a:bodyPr>
            <a:lstStyle/>
            <a:p>
              <a:r>
                <a:rPr lang="en-US" sz="1050" dirty="0">
                  <a:solidFill>
                    <a:srgbClr val="FF0000"/>
                  </a:solidFill>
                  <a:latin typeface="Arial"/>
                  <a:cs typeface="Arial"/>
                </a:rPr>
                <a:t>WDSEL</a:t>
              </a:r>
            </a:p>
            <a:p>
              <a:r>
                <a:rPr lang="en-US" sz="1050" dirty="0">
                  <a:solidFill>
                    <a:srgbClr val="FF0000"/>
                  </a:solidFill>
                  <a:latin typeface="Arial"/>
                  <a:cs typeface="Arial"/>
                </a:rPr>
                <a:t>WERF</a:t>
              </a:r>
            </a:p>
            <a:p>
              <a:r>
                <a:rPr lang="en-US" sz="1050" dirty="0">
                  <a:solidFill>
                    <a:srgbClr val="FF0000"/>
                  </a:solidFill>
                  <a:latin typeface="Arial"/>
                  <a:cs typeface="Arial"/>
                </a:rPr>
                <a:t>WASEL</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9">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266"/>
                                        </p:tgtEl>
                                        <p:attrNameLst>
                                          <p:attrName>style.visibility</p:attrName>
                                        </p:attrNameLst>
                                      </p:cBhvr>
                                      <p:to>
                                        <p:strVal val="visible"/>
                                      </p:to>
                                    </p:set>
                                    <p:animEffect transition="in" filter="dissolve">
                                      <p:cBhvr>
                                        <p:cTn id="13" dur="500"/>
                                        <p:tgtEl>
                                          <p:spTgt spid="266"/>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23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rigin">
      <a:majorFont>
        <a:latin typeface="Bookman Old Style"/>
        <a:ea typeface=""/>
        <a:cs typeface=""/>
        <a:font script="Grek" typeface="Cambria"/>
        <a:font script="Cyrl" typeface="Cambria"/>
        <a:font script="Jpan" typeface="ＭＳ 明朝"/>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chemeClr val="tx1"/>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solidFill>
            <a:srgbClr val="000000"/>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sz="2000" dirty="0">
            <a:latin typeface="+mj-lt"/>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18287</TotalTime>
  <Words>5936</Words>
  <Application>Microsoft Macintosh PowerPoint</Application>
  <PresentationFormat>On-screen Show (4:3)</PresentationFormat>
  <Paragraphs>2438</Paragraphs>
  <Slides>49</Slides>
  <Notes>49</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49</vt:i4>
      </vt:variant>
    </vt:vector>
  </HeadingPairs>
  <TitlesOfParts>
    <vt:vector size="61" baseType="lpstr">
      <vt:lpstr>Arial</vt:lpstr>
      <vt:lpstr>AvantGarde</vt:lpstr>
      <vt:lpstr>Bookman Old Style</vt:lpstr>
      <vt:lpstr>Calibri</vt:lpstr>
      <vt:lpstr>Comic Sans MS</vt:lpstr>
      <vt:lpstr>Consolas</vt:lpstr>
      <vt:lpstr>Gill Sans MT</vt:lpstr>
      <vt:lpstr>Helvetica</vt:lpstr>
      <vt:lpstr>Tekton</vt:lpstr>
      <vt:lpstr>Trebuchet MS</vt:lpstr>
      <vt:lpstr>Office Theme</vt:lpstr>
      <vt:lpstr>Equation</vt:lpstr>
      <vt:lpstr>Pipelining the Beta</vt:lpstr>
      <vt:lpstr>Reminder: Single-Cycle Beta</vt:lpstr>
      <vt:lpstr>Single-Cycle Beta Performance</vt:lpstr>
      <vt:lpstr>Pipelined Implementation</vt:lpstr>
      <vt:lpstr>Why isn’t this a 20-minute lecture?</vt:lpstr>
      <vt:lpstr>Pipeline Hazards</vt:lpstr>
      <vt:lpstr>Simplified Unpipelined Beta Datapath</vt:lpstr>
      <vt:lpstr>5-Stage Pipelined Datapath</vt:lpstr>
      <vt:lpstr>Pipelined Control</vt:lpstr>
      <vt:lpstr>Pipelined Execution Example</vt:lpstr>
      <vt:lpstr>Example: Cycle 1</vt:lpstr>
      <vt:lpstr>Example: Cycle 2</vt:lpstr>
      <vt:lpstr>Example: Cycle 3</vt:lpstr>
      <vt:lpstr>Example: Cycle 4</vt:lpstr>
      <vt:lpstr>Example: Cycle 5</vt:lpstr>
      <vt:lpstr>Pipeline Diagrams</vt:lpstr>
      <vt:lpstr>Data Hazards</vt:lpstr>
      <vt:lpstr>Resolving Hazards</vt:lpstr>
      <vt:lpstr>Resolving Data Hazards (1)</vt:lpstr>
      <vt:lpstr>Stall Logic</vt:lpstr>
      <vt:lpstr>Resolving Data Hazards (2)</vt:lpstr>
      <vt:lpstr>Bypass Logic</vt:lpstr>
      <vt:lpstr>Fully Bypassed Pipeline</vt:lpstr>
      <vt:lpstr>Load-To-Use Stalls</vt:lpstr>
      <vt:lpstr>Summary: Pipelining with Data Hazards</vt:lpstr>
      <vt:lpstr>Compilers Can Help</vt:lpstr>
      <vt:lpstr>Or take the lazy route…</vt:lpstr>
      <vt:lpstr>Control Hazards</vt:lpstr>
      <vt:lpstr>Control Hazards</vt:lpstr>
      <vt:lpstr>Resolving Control Hazards</vt:lpstr>
      <vt:lpstr>Resolving Control Hazards With Stalls</vt:lpstr>
      <vt:lpstr>Stall Logic For Control Hazards</vt:lpstr>
      <vt:lpstr>ISA Issue: Simple vs Complex Branches</vt:lpstr>
      <vt:lpstr>Resolving Hazards</vt:lpstr>
      <vt:lpstr>Resolving Hazards with Speculation</vt:lpstr>
      <vt:lpstr>Resolving Hazards with Speculation</vt:lpstr>
      <vt:lpstr>Speculation Logic For Control Hazards</vt:lpstr>
      <vt:lpstr>Branch Prediction</vt:lpstr>
      <vt:lpstr>Branch Delay Slots</vt:lpstr>
      <vt:lpstr>Branch Delay Slots</vt:lpstr>
      <vt:lpstr>Exceptions</vt:lpstr>
      <vt:lpstr>When Can Exceptions Happen?</vt:lpstr>
      <vt:lpstr>Resolving Exceptions</vt:lpstr>
      <vt:lpstr>Exception Handling Logic</vt:lpstr>
      <vt:lpstr>Multiple Exceptions?</vt:lpstr>
      <vt:lpstr>Asynchronous Interrupts</vt:lpstr>
      <vt:lpstr>Exception+Interrupt Handling Logic</vt:lpstr>
      <vt:lpstr>5-Stage Beta: Final Version</vt:lpstr>
      <vt:lpstr>Reminder: Resolving Hazards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Chris Terman</dc:creator>
  <cp:lastModifiedBy>Christopher J Terman</cp:lastModifiedBy>
  <cp:revision>464</cp:revision>
  <cp:lastPrinted>2016-05-23T00:43:38Z</cp:lastPrinted>
  <dcterms:created xsi:type="dcterms:W3CDTF">2010-02-03T13:36:01Z</dcterms:created>
  <dcterms:modified xsi:type="dcterms:W3CDTF">2022-12-10T16:22:09Z</dcterms:modified>
</cp:coreProperties>
</file>