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03" r:id="rId2"/>
    <p:sldId id="404" r:id="rId3"/>
    <p:sldId id="400" r:id="rId4"/>
    <p:sldId id="399" r:id="rId5"/>
    <p:sldId id="402" r:id="rId6"/>
    <p:sldId id="401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6FF"/>
    <a:srgbClr val="CCFDCC"/>
    <a:srgbClr val="8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72"/>
    <p:restoredTop sz="99451" autoAdjust="0"/>
  </p:normalViewPr>
  <p:slideViewPr>
    <p:cSldViewPr showGuides="1">
      <p:cViewPr varScale="1">
        <p:scale>
          <a:sx n="124" d="100"/>
          <a:sy n="124" d="100"/>
        </p:scale>
        <p:origin x="1248" y="168"/>
      </p:cViewPr>
      <p:guideLst>
        <p:guide orient="horz" pos="18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12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54A267-6D32-4402-B19A-C2E2B0D7E352}" type="datetime1">
              <a:rPr lang="en-US"/>
              <a:pPr/>
              <a:t>10/1/20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A58CF1-A972-43D7-A5A4-4B7A32A89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40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10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152525"/>
            <a:ext cx="4611687" cy="3459163"/>
          </a:xfrm>
        </p:spPr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4391025"/>
            <a:ext cx="5054600" cy="41703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07" tIns="43653" rIns="87307" bIns="43653">
            <a:spAutoFit/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98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170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2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E09AD6F9-13D0-41FB-BE7B-D9E4D2F0E92B}" type="datetime1">
              <a:rPr lang="en-US" smtClean="0"/>
              <a:pPr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3ABDCC7-8E6C-4D65-8E13-250E4C7E8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7AF488D-4D69-45D4-96A3-1C5661330254}" type="datetime1">
              <a:rPr lang="en-US" smtClean="0"/>
              <a:pPr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ECDE780-3EEE-4681-8152-7A22B1EBED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30783285-9ED5-41A0-A7C6-D92511BA15FA}" type="datetime1">
              <a:rPr lang="en-US" smtClean="0"/>
              <a:pPr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5AB5B35-796A-4C53-9C25-1DC3BA6AED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6275" y="16002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1600200"/>
            <a:ext cx="38100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924300"/>
            <a:ext cx="38100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399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803D500-87BB-4950-91D6-CAE90ADA5A7C}" type="datetime1">
              <a:rPr lang="en-US" smtClean="0"/>
              <a:pPr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58188F51-784A-432A-8BFF-69D9703D5D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BF533223-0B88-40C3-8839-7D06D2423A38}" type="datetime1">
              <a:rPr lang="en-US" smtClean="0"/>
              <a:pPr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D7773A8A-8331-49E8-8E91-4E357E0E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C1C52B-29C4-4F13-A058-4E92FD64E08C}" type="datetime1">
              <a:rPr lang="en-US" smtClean="0"/>
              <a:pPr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C70AB70-6B64-42BE-A642-BCBFB93076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F248663-A60D-448A-8FC0-03CA8A99F1EA}" type="datetime1">
              <a:rPr lang="en-US" smtClean="0"/>
              <a:pPr/>
              <a:t>10/1/20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CF24245-5AA8-49FB-9392-A5293BF80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D45F553-873C-4099-BC24-D40961381BAE}" type="datetime1">
              <a:rPr lang="en-US" smtClean="0"/>
              <a:pPr/>
              <a:t>10/1/20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83606CC-0F9E-4D49-B855-A314DCB8ABF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FDE9422-1655-4D93-BF44-07740897DB75}" type="datetime1">
              <a:rPr lang="en-US" smtClean="0"/>
              <a:pPr/>
              <a:t>10/1/20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D6FBADB-F8BC-426F-A8C8-694765DF3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A32EA0-F3C9-4DD5-8B2D-AC3F456587CE}" type="datetime1">
              <a:rPr lang="en-US" smtClean="0"/>
              <a:pPr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807BAF5-1CBF-4668-A895-99BB675482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12DBC1D-DE4C-42ED-8A40-DA5274C15AFB}" type="datetime1">
              <a:rPr lang="en-US" smtClean="0"/>
              <a:pPr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D6C1D2A-B35A-43BA-A2D3-62ADD6D52B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  <p:sldLayoutId id="214748448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From Atoms to Amazon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79463" y="6153150"/>
            <a:ext cx="987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  <a:cs typeface="Bookman Old Style" charset="0"/>
              </a:rPr>
              <a:t>Atoms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79463" y="5867400"/>
            <a:ext cx="1349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  <a:cs typeface="Bookman Old Style" charset="0"/>
              </a:rPr>
              <a:t>Materials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79463" y="5257800"/>
            <a:ext cx="1133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  <a:cs typeface="Bookman Old Style" charset="0"/>
              </a:rPr>
              <a:t>Devices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79463" y="4648200"/>
            <a:ext cx="2084387" cy="4000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  <a:cs typeface="Bookman Old Style" charset="0"/>
              </a:rPr>
              <a:t>Digital Circuits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79463" y="4038600"/>
            <a:ext cx="2513012" cy="4000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  <a:cs typeface="Bookman Old Style" charset="0"/>
              </a:rPr>
              <a:t>FSMs + Datapaths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79463" y="3733800"/>
            <a:ext cx="3744912" cy="4000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  <a:cs typeface="Bookman Old Style" charset="0"/>
              </a:rPr>
              <a:t>Programmable architectures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79463" y="2209800"/>
            <a:ext cx="2420937" cy="4000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  <a:cs typeface="Bookman Old Style" charset="0"/>
              </a:rPr>
              <a:t>Operating System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79463" y="1295400"/>
            <a:ext cx="3890962" cy="4000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  <a:cs typeface="Bookman Old Style" charset="0"/>
              </a:rPr>
              <a:t>Parallelism &amp; communication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79463" y="3124200"/>
            <a:ext cx="3748087" cy="4000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  <a:cs typeface="Bookman Old Style" charset="0"/>
              </a:rPr>
              <a:t>Data and Control structures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79463" y="2819400"/>
            <a:ext cx="3817937" cy="4000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  <a:cs typeface="Bookman Old Style" charset="0"/>
              </a:rPr>
              <a:t>Interpretation &amp; Compilation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79463" y="1905000"/>
            <a:ext cx="2133600" cy="4000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  <a:cs typeface="Bookman Old Style" charset="0"/>
              </a:rPr>
              <a:t>Virtual Memory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38200" y="990600"/>
            <a:ext cx="7820025" cy="5127625"/>
            <a:chOff x="838200" y="990600"/>
            <a:chExt cx="7820025" cy="5127625"/>
          </a:xfrm>
        </p:grpSpPr>
        <p:sp>
          <p:nvSpPr>
            <p:cNvPr id="16416" name="TextBox 22"/>
            <p:cNvSpPr txBox="1">
              <a:spLocks noChangeArrowheads="1"/>
            </p:cNvSpPr>
            <p:nvPr/>
          </p:nvSpPr>
          <p:spPr bwMode="auto">
            <a:xfrm>
              <a:off x="5138456" y="5410200"/>
              <a:ext cx="2811744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i="1">
                  <a:solidFill>
                    <a:srgbClr val="FF0000"/>
                  </a:solidFill>
                  <a:latin typeface="Bookman Old Style" charset="0"/>
                  <a:cs typeface="Bookman Old Style" charset="0"/>
                </a:rPr>
                <a:t>Insulator, conductor,</a:t>
              </a:r>
            </a:p>
            <a:p>
              <a:pPr eaLnBrk="1" hangingPunct="1"/>
              <a:r>
                <a:rPr lang="en-US" sz="2000" i="1">
                  <a:solidFill>
                    <a:srgbClr val="FF0000"/>
                  </a:solidFill>
                  <a:latin typeface="Bookman Old Style" charset="0"/>
                  <a:cs typeface="Bookman Old Style" charset="0"/>
                </a:rPr>
                <a:t>semiconductor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38200" y="5772150"/>
              <a:ext cx="3962400" cy="19050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14" name="TextBox 23"/>
            <p:cNvSpPr txBox="1">
              <a:spLocks noChangeArrowheads="1"/>
            </p:cNvSpPr>
            <p:nvPr/>
          </p:nvSpPr>
          <p:spPr bwMode="auto">
            <a:xfrm>
              <a:off x="5139079" y="4933950"/>
              <a:ext cx="3519146" cy="40005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i="1">
                  <a:solidFill>
                    <a:srgbClr val="FF0000"/>
                  </a:solidFill>
                  <a:latin typeface="Bookman Old Style" charset="0"/>
                  <a:cs typeface="Bookman Old Style" charset="0"/>
                </a:rPr>
                <a:t>Lumped component model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838200" y="5181600"/>
              <a:ext cx="3962400" cy="0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12" name="TextBox 25"/>
            <p:cNvSpPr txBox="1">
              <a:spLocks noChangeArrowheads="1"/>
            </p:cNvSpPr>
            <p:nvPr/>
          </p:nvSpPr>
          <p:spPr bwMode="auto">
            <a:xfrm>
              <a:off x="5138640" y="3409950"/>
              <a:ext cx="3354485" cy="40005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i="1">
                  <a:solidFill>
                    <a:srgbClr val="FF0000"/>
                  </a:solidFill>
                  <a:latin typeface="Bookman Old Style" charset="0"/>
                  <a:cs typeface="Bookman Old Style" charset="0"/>
                </a:rPr>
                <a:t>Instruction set + memory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38200" y="3657600"/>
              <a:ext cx="3962400" cy="0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>
              <a:off x="838200" y="2743200"/>
              <a:ext cx="3962400" cy="0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11" name="TextBox 35"/>
            <p:cNvSpPr txBox="1">
              <a:spLocks noChangeArrowheads="1"/>
            </p:cNvSpPr>
            <p:nvPr/>
          </p:nvSpPr>
          <p:spPr bwMode="auto">
            <a:xfrm>
              <a:off x="5138696" y="2514600"/>
              <a:ext cx="3213142" cy="40005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i="1">
                  <a:solidFill>
                    <a:srgbClr val="FF0000"/>
                  </a:solidFill>
                  <a:latin typeface="Bookman Old Style" charset="0"/>
                  <a:cs typeface="Bookman Old Style" charset="0"/>
                </a:rPr>
                <a:t>Programming languages</a:t>
              </a:r>
            </a:p>
          </p:txBody>
        </p:sp>
        <p:sp>
          <p:nvSpPr>
            <p:cNvPr id="16408" name="TextBox 9"/>
            <p:cNvSpPr txBox="1">
              <a:spLocks noChangeArrowheads="1"/>
            </p:cNvSpPr>
            <p:nvPr/>
          </p:nvSpPr>
          <p:spPr bwMode="auto">
            <a:xfrm>
              <a:off x="5138792" y="1600200"/>
              <a:ext cx="2328808" cy="40005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i="1">
                  <a:solidFill>
                    <a:srgbClr val="FF0000"/>
                  </a:solidFill>
                  <a:latin typeface="Bookman Old Style" charset="0"/>
                  <a:cs typeface="Bookman Old Style" charset="0"/>
                </a:rPr>
                <a:t>Virtual Machines</a:t>
              </a: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838200" y="1828800"/>
              <a:ext cx="3962400" cy="0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06" name="TextBox 13"/>
            <p:cNvSpPr txBox="1">
              <a:spLocks noChangeArrowheads="1"/>
            </p:cNvSpPr>
            <p:nvPr/>
          </p:nvSpPr>
          <p:spPr bwMode="auto">
            <a:xfrm>
              <a:off x="5138212" y="990600"/>
              <a:ext cx="901209" cy="40011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i="1" dirty="0">
                  <a:solidFill>
                    <a:srgbClr val="FF0000"/>
                  </a:solidFill>
                  <a:latin typeface="Bookman Old Style" charset="0"/>
                  <a:cs typeface="Bookman Old Style" charset="0"/>
                </a:rPr>
                <a:t>Cloud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>
              <a:off x="838200" y="1219200"/>
              <a:ext cx="3962400" cy="0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04" name="TextBox 24"/>
            <p:cNvSpPr txBox="1">
              <a:spLocks noChangeArrowheads="1"/>
            </p:cNvSpPr>
            <p:nvPr/>
          </p:nvSpPr>
          <p:spPr bwMode="auto">
            <a:xfrm>
              <a:off x="5138442" y="4400550"/>
              <a:ext cx="2259308" cy="40005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i="1">
                  <a:solidFill>
                    <a:srgbClr val="FF0000"/>
                  </a:solidFill>
                  <a:latin typeface="Bookman Old Style" charset="0"/>
                  <a:cs typeface="Bookman Old Style" charset="0"/>
                </a:rPr>
                <a:t>Bits, Logic gates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838200" y="4572000"/>
              <a:ext cx="3962400" cy="0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Left Brace 1"/>
          <p:cNvSpPr/>
          <p:nvPr/>
        </p:nvSpPr>
        <p:spPr>
          <a:xfrm>
            <a:off x="533400" y="1447800"/>
            <a:ext cx="152400" cy="36576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41845" y="3029551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j-lt"/>
              </a:rPr>
              <a:t>6.004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600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The Power of Engineering Abstractions</a:t>
            </a:r>
          </a:p>
        </p:txBody>
      </p:sp>
      <p:sp>
        <p:nvSpPr>
          <p:cNvPr id="17410" name="TextBox 22"/>
          <p:cNvSpPr txBox="1">
            <a:spLocks noChangeArrowheads="1"/>
          </p:cNvSpPr>
          <p:nvPr/>
        </p:nvSpPr>
        <p:spPr bwMode="auto">
          <a:xfrm>
            <a:off x="5138738" y="5410200"/>
            <a:ext cx="2811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FF0000"/>
                </a:solidFill>
                <a:latin typeface="Bookman Old Style" charset="0"/>
                <a:cs typeface="Bookman Old Style" charset="0"/>
              </a:rPr>
              <a:t>Insulator, conductor,</a:t>
            </a:r>
          </a:p>
          <a:p>
            <a:pPr eaLnBrk="1" hangingPunct="1"/>
            <a:r>
              <a:rPr lang="en-US" sz="2000" i="1">
                <a:solidFill>
                  <a:srgbClr val="FF0000"/>
                </a:solidFill>
                <a:latin typeface="Bookman Old Style" charset="0"/>
                <a:cs typeface="Bookman Old Style" charset="0"/>
              </a:rPr>
              <a:t>semiconductor</a:t>
            </a:r>
          </a:p>
        </p:txBody>
      </p:sp>
      <p:sp>
        <p:nvSpPr>
          <p:cNvPr id="17411" name="TextBox 23"/>
          <p:cNvSpPr txBox="1">
            <a:spLocks noChangeArrowheads="1"/>
          </p:cNvSpPr>
          <p:nvPr/>
        </p:nvSpPr>
        <p:spPr bwMode="auto">
          <a:xfrm>
            <a:off x="5138738" y="4933950"/>
            <a:ext cx="3519487" cy="4000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FF0000"/>
                </a:solidFill>
                <a:latin typeface="Bookman Old Style" charset="0"/>
                <a:cs typeface="Bookman Old Style" charset="0"/>
              </a:rPr>
              <a:t>Lumped component model</a:t>
            </a:r>
          </a:p>
        </p:txBody>
      </p:sp>
      <p:sp>
        <p:nvSpPr>
          <p:cNvPr id="17412" name="TextBox 25"/>
          <p:cNvSpPr txBox="1">
            <a:spLocks noChangeArrowheads="1"/>
          </p:cNvSpPr>
          <p:nvPr/>
        </p:nvSpPr>
        <p:spPr bwMode="auto">
          <a:xfrm>
            <a:off x="5138738" y="3409950"/>
            <a:ext cx="3354387" cy="4000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FF0000"/>
                </a:solidFill>
                <a:latin typeface="Bookman Old Style" charset="0"/>
                <a:cs typeface="Bookman Old Style" charset="0"/>
              </a:rPr>
              <a:t>Instruction set + memory</a:t>
            </a:r>
          </a:p>
        </p:txBody>
      </p:sp>
      <p:sp>
        <p:nvSpPr>
          <p:cNvPr id="17413" name="TextBox 35"/>
          <p:cNvSpPr txBox="1">
            <a:spLocks noChangeArrowheads="1"/>
          </p:cNvSpPr>
          <p:nvPr/>
        </p:nvSpPr>
        <p:spPr bwMode="auto">
          <a:xfrm>
            <a:off x="5138738" y="2514600"/>
            <a:ext cx="3213100" cy="4000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FF0000"/>
                </a:solidFill>
                <a:latin typeface="Bookman Old Style" charset="0"/>
                <a:cs typeface="Bookman Old Style" charset="0"/>
              </a:rPr>
              <a:t>Programming languages</a:t>
            </a:r>
          </a:p>
        </p:txBody>
      </p:sp>
      <p:sp>
        <p:nvSpPr>
          <p:cNvPr id="17414" name="TextBox 9"/>
          <p:cNvSpPr txBox="1">
            <a:spLocks noChangeArrowheads="1"/>
          </p:cNvSpPr>
          <p:nvPr/>
        </p:nvSpPr>
        <p:spPr bwMode="auto">
          <a:xfrm>
            <a:off x="5138738" y="1600200"/>
            <a:ext cx="2328862" cy="4000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FF0000"/>
                </a:solidFill>
                <a:latin typeface="Bookman Old Style" charset="0"/>
                <a:cs typeface="Bookman Old Style" charset="0"/>
              </a:rPr>
              <a:t>Virtual Machines</a:t>
            </a:r>
          </a:p>
        </p:txBody>
      </p:sp>
      <p:sp>
        <p:nvSpPr>
          <p:cNvPr id="17415" name="TextBox 13"/>
          <p:cNvSpPr txBox="1">
            <a:spLocks noChangeArrowheads="1"/>
          </p:cNvSpPr>
          <p:nvPr/>
        </p:nvSpPr>
        <p:spPr bwMode="auto">
          <a:xfrm>
            <a:off x="5138738" y="990600"/>
            <a:ext cx="971550" cy="4000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FF0000"/>
                </a:solidFill>
                <a:latin typeface="Bookman Old Style" charset="0"/>
                <a:cs typeface="Bookman Old Style" charset="0"/>
              </a:rPr>
              <a:t>Cloud</a:t>
            </a:r>
          </a:p>
        </p:txBody>
      </p:sp>
      <p:sp>
        <p:nvSpPr>
          <p:cNvPr id="17416" name="TextBox 24"/>
          <p:cNvSpPr txBox="1">
            <a:spLocks noChangeArrowheads="1"/>
          </p:cNvSpPr>
          <p:nvPr/>
        </p:nvSpPr>
        <p:spPr bwMode="auto">
          <a:xfrm>
            <a:off x="5138738" y="4400550"/>
            <a:ext cx="2259012" cy="4000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FF0000"/>
                </a:solidFill>
                <a:latin typeface="Bookman Old Style" charset="0"/>
                <a:cs typeface="Bookman Old Style" charset="0"/>
              </a:rPr>
              <a:t>Bits, Logic gates</a:t>
            </a:r>
          </a:p>
        </p:txBody>
      </p:sp>
      <p:sp>
        <p:nvSpPr>
          <p:cNvPr id="17417" name="TextBox 35"/>
          <p:cNvSpPr txBox="1">
            <a:spLocks noChangeArrowheads="1"/>
          </p:cNvSpPr>
          <p:nvPr/>
        </p:nvSpPr>
        <p:spPr bwMode="auto">
          <a:xfrm>
            <a:off x="304800" y="1066800"/>
            <a:ext cx="3962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  <a:cs typeface="Bookman Old Style" charset="0"/>
              </a:rPr>
              <a:t>Good abstractions allow us to reason about behavior while shielding us from the details of the implementation.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04800" y="2667000"/>
            <a:ext cx="3962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  <a:cs typeface="Bookman Old Style" charset="0"/>
              </a:rPr>
              <a:t>Corollary: implementation technologies can evolve while preserving the engineering investment at higher levels.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800" y="4267200"/>
            <a:ext cx="3962400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Bookman Old Style"/>
                <a:cs typeface="Bookman Old Style"/>
              </a:rPr>
              <a:t>Leads to hierarchical design:</a:t>
            </a:r>
          </a:p>
          <a:p>
            <a:pPr marL="342900" indent="-225425">
              <a:buFont typeface="Arial"/>
              <a:buChar char="•"/>
              <a:defRPr/>
            </a:pPr>
            <a:r>
              <a:rPr lang="en-US" sz="2000" dirty="0">
                <a:latin typeface="Bookman Old Style"/>
                <a:cs typeface="Bookman Old Style"/>
              </a:rPr>
              <a:t>Limited complexity at each level ⇒ shorten design time, easier to verify</a:t>
            </a:r>
          </a:p>
          <a:p>
            <a:pPr marL="342900" indent="-225425">
              <a:buFont typeface="Arial"/>
              <a:buChar char="•"/>
              <a:defRPr/>
            </a:pPr>
            <a:r>
              <a:rPr lang="en-US" sz="2000" dirty="0">
                <a:latin typeface="Bookman Old Style"/>
                <a:cs typeface="Bookman Old Style"/>
              </a:rPr>
              <a:t>Reusable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52622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6.004: The Big Lesson</a:t>
            </a:r>
          </a:p>
        </p:txBody>
      </p:sp>
      <p:sp>
        <p:nvSpPr>
          <p:cNvPr id="1104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47863"/>
            <a:ext cx="5173663" cy="20256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i="1" dirty="0"/>
              <a:t>Engineering Abstractions:</a:t>
            </a:r>
          </a:p>
          <a:p>
            <a:pPr marL="400050" lvl="1" indent="-288925" eaLnBrk="1" hangingPunct="1"/>
            <a:r>
              <a:rPr lang="en-US" altLang="en-US" dirty="0"/>
              <a:t>Understanding of their technical underpinnings</a:t>
            </a:r>
          </a:p>
          <a:p>
            <a:pPr marL="400050" lvl="1" indent="-288925" eaLnBrk="1" hangingPunct="1"/>
            <a:r>
              <a:rPr lang="en-US" altLang="en-US" dirty="0"/>
              <a:t>Respect for their value</a:t>
            </a:r>
          </a:p>
          <a:p>
            <a:pPr marL="400050" lvl="1" indent="-288925" eaLnBrk="1" hangingPunct="1"/>
            <a:r>
              <a:rPr lang="en-US" altLang="en-US" dirty="0"/>
              <a:t>Techniques for using them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1104900" name="Rectangle 4"/>
          <p:cNvSpPr>
            <a:spLocks noChangeArrowheads="1"/>
          </p:cNvSpPr>
          <p:nvPr/>
        </p:nvSpPr>
        <p:spPr bwMode="auto">
          <a:xfrm>
            <a:off x="522288" y="3933825"/>
            <a:ext cx="5345112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9pPr>
          </a:lstStyle>
          <a:p>
            <a:pPr marL="176213" indent="-176213" eaLnBrk="1" hangingPunct="1">
              <a:spcBef>
                <a:spcPct val="20000"/>
              </a:spcBef>
            </a:pPr>
            <a:r>
              <a:rPr lang="en-US" altLang="en-US" b="0" dirty="0">
                <a:latin typeface="+mj-lt"/>
              </a:rPr>
              <a:t>But, most importantly:</a:t>
            </a:r>
            <a:br>
              <a:rPr lang="en-US" altLang="en-US" b="0" dirty="0">
                <a:latin typeface="+mj-lt"/>
              </a:rPr>
            </a:br>
            <a:r>
              <a:rPr lang="en-US" altLang="en-US" sz="2000" b="0" dirty="0">
                <a:latin typeface="+mj-lt"/>
              </a:rPr>
              <a:t>The self assurance to discard them, in favor of new abstractions!</a:t>
            </a:r>
          </a:p>
        </p:txBody>
      </p:sp>
      <p:sp>
        <p:nvSpPr>
          <p:cNvPr id="1104901" name="Rectangle 5"/>
          <p:cNvSpPr>
            <a:spLocks noChangeArrowheads="1"/>
          </p:cNvSpPr>
          <p:nvPr/>
        </p:nvSpPr>
        <p:spPr bwMode="auto">
          <a:xfrm>
            <a:off x="533400" y="5273675"/>
            <a:ext cx="5167796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0" dirty="0">
                <a:latin typeface="+mj-lt"/>
              </a:rPr>
              <a:t>Good </a:t>
            </a:r>
            <a:r>
              <a:rPr lang="en-US" altLang="en-US" b="0">
                <a:latin typeface="+mj-lt"/>
              </a:rPr>
              <a:t>engineers </a:t>
            </a:r>
            <a:r>
              <a:rPr lang="en-US" altLang="en-US" b="0" i="1">
                <a:latin typeface="+mj-lt"/>
              </a:rPr>
              <a:t>use</a:t>
            </a:r>
            <a:r>
              <a:rPr lang="en-US" altLang="en-US" b="0">
                <a:latin typeface="+mj-lt"/>
              </a:rPr>
              <a:t> abstractions</a:t>
            </a:r>
            <a:r>
              <a:rPr lang="en-US" altLang="en-US" b="0" dirty="0">
                <a:latin typeface="+mj-lt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dirty="0">
                <a:latin typeface="+mj-lt"/>
              </a:rPr>
              <a:t>GREAT engineers </a:t>
            </a:r>
            <a:r>
              <a:rPr lang="en-US" altLang="en-US" b="0" i="1" dirty="0">
                <a:latin typeface="+mj-lt"/>
              </a:rPr>
              <a:t>create</a:t>
            </a:r>
            <a:r>
              <a:rPr lang="en-US" altLang="en-US" b="0" dirty="0">
                <a:latin typeface="+mj-lt"/>
              </a:rPr>
              <a:t> them!</a:t>
            </a: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457201" y="949325"/>
            <a:ext cx="489585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9pPr>
          </a:lstStyle>
          <a:p>
            <a:pPr marL="7938" indent="0" eaLnBrk="1" hangingPunct="1">
              <a:spcBef>
                <a:spcPct val="20000"/>
              </a:spcBef>
            </a:pPr>
            <a:r>
              <a:rPr lang="en-US" altLang="en-US" sz="2000" b="0" dirty="0">
                <a:latin typeface="+mj-lt"/>
              </a:rPr>
              <a:t>You’</a:t>
            </a:r>
            <a:r>
              <a:rPr lang="en-US" altLang="ja-JP" sz="2000" b="0" dirty="0">
                <a:latin typeface="+mj-lt"/>
              </a:rPr>
              <a:t>ve built, debugged, understood a complex computer from FETs to OS… what have you learned?</a:t>
            </a:r>
            <a:endParaRPr lang="en-US" altLang="en-US" sz="2000" b="0" dirty="0">
              <a:latin typeface="+mj-lt"/>
            </a:endParaRPr>
          </a:p>
        </p:txBody>
      </p:sp>
      <p:pic>
        <p:nvPicPr>
          <p:cNvPr id="1104903" name="Picture 7" descr="fet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708025"/>
            <a:ext cx="16891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4904" name="Picture 8" descr="ga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2003425"/>
            <a:ext cx="18510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480175" y="2765425"/>
            <a:ext cx="1660525" cy="685800"/>
            <a:chOff x="634" y="2880"/>
            <a:chExt cx="1008" cy="747"/>
          </a:xfrm>
        </p:grpSpPr>
        <p:sp>
          <p:nvSpPr>
            <p:cNvPr id="44433" name="Rectangle 10"/>
            <p:cNvSpPr>
              <a:spLocks noChangeArrowheads="1"/>
            </p:cNvSpPr>
            <p:nvPr/>
          </p:nvSpPr>
          <p:spPr bwMode="auto">
            <a:xfrm>
              <a:off x="933" y="2880"/>
              <a:ext cx="41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434" name="Rectangle 11"/>
            <p:cNvSpPr>
              <a:spLocks noChangeArrowheads="1"/>
            </p:cNvSpPr>
            <p:nvPr/>
          </p:nvSpPr>
          <p:spPr bwMode="auto">
            <a:xfrm>
              <a:off x="1082" y="3365"/>
              <a:ext cx="113" cy="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435" name="AutoShape 12"/>
            <p:cNvSpPr>
              <a:spLocks noChangeArrowheads="1"/>
            </p:cNvSpPr>
            <p:nvPr/>
          </p:nvSpPr>
          <p:spPr bwMode="auto">
            <a:xfrm>
              <a:off x="1120" y="3552"/>
              <a:ext cx="37" cy="7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436" name="Freeform 13"/>
            <p:cNvSpPr>
              <a:spLocks/>
            </p:cNvSpPr>
            <p:nvPr/>
          </p:nvSpPr>
          <p:spPr bwMode="auto">
            <a:xfrm>
              <a:off x="1195" y="3140"/>
              <a:ext cx="298" cy="336"/>
            </a:xfrm>
            <a:custGeom>
              <a:avLst/>
              <a:gdLst>
                <a:gd name="T0" fmla="*/ 2 w 384"/>
                <a:gd name="T1" fmla="*/ 0 h 432"/>
                <a:gd name="T2" fmla="*/ 2 w 384"/>
                <a:gd name="T3" fmla="*/ 0 h 432"/>
                <a:gd name="T4" fmla="*/ 2 w 384"/>
                <a:gd name="T5" fmla="*/ 2 h 432"/>
                <a:gd name="T6" fmla="*/ 0 w 384"/>
                <a:gd name="T7" fmla="*/ 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432"/>
                <a:gd name="T14" fmla="*/ 384 w 384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432">
                  <a:moveTo>
                    <a:pt x="192" y="0"/>
                  </a:moveTo>
                  <a:lnTo>
                    <a:pt x="384" y="0"/>
                  </a:lnTo>
                  <a:lnTo>
                    <a:pt x="384" y="432"/>
                  </a:lnTo>
                  <a:lnTo>
                    <a:pt x="0" y="4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437" name="Freeform 14"/>
            <p:cNvSpPr>
              <a:spLocks/>
            </p:cNvSpPr>
            <p:nvPr/>
          </p:nvSpPr>
          <p:spPr bwMode="auto">
            <a:xfrm flipH="1">
              <a:off x="784" y="3140"/>
              <a:ext cx="298" cy="336"/>
            </a:xfrm>
            <a:custGeom>
              <a:avLst/>
              <a:gdLst>
                <a:gd name="T0" fmla="*/ 2 w 384"/>
                <a:gd name="T1" fmla="*/ 0 h 432"/>
                <a:gd name="T2" fmla="*/ 2 w 384"/>
                <a:gd name="T3" fmla="*/ 0 h 432"/>
                <a:gd name="T4" fmla="*/ 2 w 384"/>
                <a:gd name="T5" fmla="*/ 2 h 432"/>
                <a:gd name="T6" fmla="*/ 0 w 384"/>
                <a:gd name="T7" fmla="*/ 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432"/>
                <a:gd name="T14" fmla="*/ 384 w 384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432">
                  <a:moveTo>
                    <a:pt x="192" y="0"/>
                  </a:moveTo>
                  <a:lnTo>
                    <a:pt x="384" y="0"/>
                  </a:lnTo>
                  <a:lnTo>
                    <a:pt x="384" y="432"/>
                  </a:lnTo>
                  <a:lnTo>
                    <a:pt x="0" y="4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438" name="Line 15"/>
            <p:cNvSpPr>
              <a:spLocks noChangeShapeType="1"/>
            </p:cNvSpPr>
            <p:nvPr/>
          </p:nvSpPr>
          <p:spPr bwMode="auto">
            <a:xfrm>
              <a:off x="634" y="2992"/>
              <a:ext cx="2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439" name="Line 16"/>
            <p:cNvSpPr>
              <a:spLocks noChangeShapeType="1"/>
            </p:cNvSpPr>
            <p:nvPr/>
          </p:nvSpPr>
          <p:spPr bwMode="auto">
            <a:xfrm>
              <a:off x="1343" y="2992"/>
              <a:ext cx="2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480175" y="3603625"/>
            <a:ext cx="1600200" cy="1400175"/>
            <a:chOff x="1086" y="392"/>
            <a:chExt cx="4151" cy="3417"/>
          </a:xfrm>
        </p:grpSpPr>
        <p:sp>
          <p:nvSpPr>
            <p:cNvPr id="44121" name="Line 18"/>
            <p:cNvSpPr>
              <a:spLocks noChangeShapeType="1"/>
            </p:cNvSpPr>
            <p:nvPr/>
          </p:nvSpPr>
          <p:spPr bwMode="auto">
            <a:xfrm>
              <a:off x="2469" y="1566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2" name="Line 19"/>
            <p:cNvSpPr>
              <a:spLocks noChangeShapeType="1"/>
            </p:cNvSpPr>
            <p:nvPr/>
          </p:nvSpPr>
          <p:spPr bwMode="auto">
            <a:xfrm flipV="1">
              <a:off x="2556" y="1456"/>
              <a:ext cx="1" cy="11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3" name="Line 20"/>
            <p:cNvSpPr>
              <a:spLocks noChangeShapeType="1"/>
            </p:cNvSpPr>
            <p:nvPr/>
          </p:nvSpPr>
          <p:spPr bwMode="auto">
            <a:xfrm flipH="1">
              <a:off x="1694" y="1457"/>
              <a:ext cx="864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4" name="Freeform 21"/>
            <p:cNvSpPr>
              <a:spLocks/>
            </p:cNvSpPr>
            <p:nvPr/>
          </p:nvSpPr>
          <p:spPr bwMode="auto">
            <a:xfrm>
              <a:off x="2448" y="1549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5" name="Line 22"/>
            <p:cNvSpPr>
              <a:spLocks noChangeShapeType="1"/>
            </p:cNvSpPr>
            <p:nvPr/>
          </p:nvSpPr>
          <p:spPr bwMode="auto">
            <a:xfrm>
              <a:off x="2141" y="1404"/>
              <a:ext cx="1" cy="104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6" name="Line 23"/>
            <p:cNvSpPr>
              <a:spLocks noChangeShapeType="1"/>
            </p:cNvSpPr>
            <p:nvPr/>
          </p:nvSpPr>
          <p:spPr bwMode="auto">
            <a:xfrm flipV="1">
              <a:off x="1786" y="413"/>
              <a:ext cx="1" cy="1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7" name="Line 24"/>
            <p:cNvSpPr>
              <a:spLocks noChangeShapeType="1"/>
            </p:cNvSpPr>
            <p:nvPr/>
          </p:nvSpPr>
          <p:spPr bwMode="auto">
            <a:xfrm>
              <a:off x="1784" y="415"/>
              <a:ext cx="35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8" name="Line 25"/>
            <p:cNvSpPr>
              <a:spLocks noChangeShapeType="1"/>
            </p:cNvSpPr>
            <p:nvPr/>
          </p:nvSpPr>
          <p:spPr bwMode="auto">
            <a:xfrm>
              <a:off x="2138" y="413"/>
              <a:ext cx="4" cy="169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9" name="Freeform 26"/>
            <p:cNvSpPr>
              <a:spLocks/>
            </p:cNvSpPr>
            <p:nvPr/>
          </p:nvSpPr>
          <p:spPr bwMode="auto">
            <a:xfrm>
              <a:off x="1769" y="584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0" name="Line 27"/>
            <p:cNvSpPr>
              <a:spLocks noChangeShapeType="1"/>
            </p:cNvSpPr>
            <p:nvPr/>
          </p:nvSpPr>
          <p:spPr bwMode="auto">
            <a:xfrm flipV="1">
              <a:off x="3348" y="2101"/>
              <a:ext cx="2" cy="1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1" name="Line 28"/>
            <p:cNvSpPr>
              <a:spLocks noChangeShapeType="1"/>
            </p:cNvSpPr>
            <p:nvPr/>
          </p:nvSpPr>
          <p:spPr bwMode="auto">
            <a:xfrm flipH="1">
              <a:off x="2143" y="2103"/>
              <a:ext cx="121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2" name="Freeform 29"/>
            <p:cNvSpPr>
              <a:spLocks/>
            </p:cNvSpPr>
            <p:nvPr/>
          </p:nvSpPr>
          <p:spPr bwMode="auto">
            <a:xfrm>
              <a:off x="3333" y="2217"/>
              <a:ext cx="33" cy="47"/>
            </a:xfrm>
            <a:custGeom>
              <a:avLst/>
              <a:gdLst>
                <a:gd name="T0" fmla="*/ 1 w 66"/>
                <a:gd name="T1" fmla="*/ 1 h 94"/>
                <a:gd name="T2" fmla="*/ 0 w 66"/>
                <a:gd name="T3" fmla="*/ 0 h 94"/>
                <a:gd name="T4" fmla="*/ 1 w 66"/>
                <a:gd name="T5" fmla="*/ 1 h 94"/>
                <a:gd name="T6" fmla="*/ 1 w 66"/>
                <a:gd name="T7" fmla="*/ 1 h 94"/>
                <a:gd name="T8" fmla="*/ 1 w 66"/>
                <a:gd name="T9" fmla="*/ 1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"/>
                <a:gd name="T17" fmla="*/ 66 w 6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">
                  <a:moveTo>
                    <a:pt x="32" y="94"/>
                  </a:moveTo>
                  <a:lnTo>
                    <a:pt x="0" y="0"/>
                  </a:lnTo>
                  <a:lnTo>
                    <a:pt x="32" y="48"/>
                  </a:lnTo>
                  <a:lnTo>
                    <a:pt x="66" y="2"/>
                  </a:lnTo>
                  <a:lnTo>
                    <a:pt x="32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3" name="Rectangle 30"/>
            <p:cNvSpPr>
              <a:spLocks noChangeArrowheads="1"/>
            </p:cNvSpPr>
            <p:nvPr/>
          </p:nvSpPr>
          <p:spPr bwMode="auto">
            <a:xfrm>
              <a:off x="2223" y="2027"/>
              <a:ext cx="168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>
                  <a:solidFill>
                    <a:srgbClr val="000000"/>
                  </a:solidFill>
                </a:rPr>
                <a:t>&lt;PC&gt;+4+C*4</a:t>
              </a:r>
              <a:endParaRPr lang="en-US" altLang="en-US" sz="100" b="0"/>
            </a:p>
          </p:txBody>
        </p:sp>
        <p:sp>
          <p:nvSpPr>
            <p:cNvPr id="44134" name="Freeform 31"/>
            <p:cNvSpPr>
              <a:spLocks/>
            </p:cNvSpPr>
            <p:nvPr/>
          </p:nvSpPr>
          <p:spPr bwMode="auto">
            <a:xfrm>
              <a:off x="3404" y="2649"/>
              <a:ext cx="32" cy="46"/>
            </a:xfrm>
            <a:custGeom>
              <a:avLst/>
              <a:gdLst>
                <a:gd name="T0" fmla="*/ 0 w 66"/>
                <a:gd name="T1" fmla="*/ 1 h 92"/>
                <a:gd name="T2" fmla="*/ 0 w 66"/>
                <a:gd name="T3" fmla="*/ 0 h 92"/>
                <a:gd name="T4" fmla="*/ 0 w 66"/>
                <a:gd name="T5" fmla="*/ 1 h 92"/>
                <a:gd name="T6" fmla="*/ 0 w 66"/>
                <a:gd name="T7" fmla="*/ 0 h 92"/>
                <a:gd name="T8" fmla="*/ 0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5" name="Line 32"/>
            <p:cNvSpPr>
              <a:spLocks noChangeShapeType="1"/>
            </p:cNvSpPr>
            <p:nvPr/>
          </p:nvSpPr>
          <p:spPr bwMode="auto">
            <a:xfrm flipV="1">
              <a:off x="3421" y="2334"/>
              <a:ext cx="1" cy="3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136" name="Group 33"/>
            <p:cNvGrpSpPr>
              <a:grpSpLocks/>
            </p:cNvGrpSpPr>
            <p:nvPr/>
          </p:nvGrpSpPr>
          <p:grpSpPr bwMode="auto">
            <a:xfrm>
              <a:off x="3021" y="2260"/>
              <a:ext cx="543" cy="76"/>
              <a:chOff x="3021" y="2260"/>
              <a:chExt cx="543" cy="76"/>
            </a:xfrm>
          </p:grpSpPr>
          <p:sp>
            <p:nvSpPr>
              <p:cNvPr id="44425" name="Freeform 34"/>
              <p:cNvSpPr>
                <a:spLocks/>
              </p:cNvSpPr>
              <p:nvPr/>
            </p:nvSpPr>
            <p:spPr bwMode="auto">
              <a:xfrm>
                <a:off x="3273" y="2260"/>
                <a:ext cx="287" cy="72"/>
              </a:xfrm>
              <a:custGeom>
                <a:avLst/>
                <a:gdLst>
                  <a:gd name="T0" fmla="*/ 0 w 574"/>
                  <a:gd name="T1" fmla="*/ 0 h 144"/>
                  <a:gd name="T2" fmla="*/ 1 w 574"/>
                  <a:gd name="T3" fmla="*/ 0 h 144"/>
                  <a:gd name="T4" fmla="*/ 1 w 574"/>
                  <a:gd name="T5" fmla="*/ 1 h 144"/>
                  <a:gd name="T6" fmla="*/ 1 w 574"/>
                  <a:gd name="T7" fmla="*/ 1 h 144"/>
                  <a:gd name="T8" fmla="*/ 0 w 574"/>
                  <a:gd name="T9" fmla="*/ 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4"/>
                  <a:gd name="T16" fmla="*/ 0 h 144"/>
                  <a:gd name="T17" fmla="*/ 574 w 574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4" h="144">
                    <a:moveTo>
                      <a:pt x="0" y="0"/>
                    </a:moveTo>
                    <a:lnTo>
                      <a:pt x="574" y="0"/>
                    </a:lnTo>
                    <a:lnTo>
                      <a:pt x="503" y="144"/>
                    </a:lnTo>
                    <a:lnTo>
                      <a:pt x="71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26" name="Freeform 35"/>
              <p:cNvSpPr>
                <a:spLocks/>
              </p:cNvSpPr>
              <p:nvPr/>
            </p:nvSpPr>
            <p:spPr bwMode="auto">
              <a:xfrm>
                <a:off x="3277" y="2264"/>
                <a:ext cx="287" cy="72"/>
              </a:xfrm>
              <a:custGeom>
                <a:avLst/>
                <a:gdLst>
                  <a:gd name="T0" fmla="*/ 0 w 574"/>
                  <a:gd name="T1" fmla="*/ 0 h 144"/>
                  <a:gd name="T2" fmla="*/ 1 w 574"/>
                  <a:gd name="T3" fmla="*/ 0 h 144"/>
                  <a:gd name="T4" fmla="*/ 1 w 574"/>
                  <a:gd name="T5" fmla="*/ 1 h 144"/>
                  <a:gd name="T6" fmla="*/ 1 w 574"/>
                  <a:gd name="T7" fmla="*/ 1 h 144"/>
                  <a:gd name="T8" fmla="*/ 0 w 574"/>
                  <a:gd name="T9" fmla="*/ 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4"/>
                  <a:gd name="T16" fmla="*/ 0 h 144"/>
                  <a:gd name="T17" fmla="*/ 574 w 574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4" h="144">
                    <a:moveTo>
                      <a:pt x="0" y="0"/>
                    </a:moveTo>
                    <a:lnTo>
                      <a:pt x="574" y="0"/>
                    </a:lnTo>
                    <a:lnTo>
                      <a:pt x="503" y="144"/>
                    </a:lnTo>
                    <a:lnTo>
                      <a:pt x="71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27" name="Rectangle 36"/>
              <p:cNvSpPr>
                <a:spLocks noChangeArrowheads="1"/>
              </p:cNvSpPr>
              <p:nvPr/>
            </p:nvSpPr>
            <p:spPr bwMode="auto">
              <a:xfrm>
                <a:off x="3021" y="2267"/>
                <a:ext cx="79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ASEL</a:t>
                </a:r>
                <a:endParaRPr lang="en-US" altLang="en-US" sz="100" b="0"/>
              </a:p>
            </p:txBody>
          </p:sp>
          <p:sp>
            <p:nvSpPr>
              <p:cNvPr id="44428" name="Freeform 37"/>
              <p:cNvSpPr>
                <a:spLocks/>
              </p:cNvSpPr>
              <p:nvPr/>
            </p:nvSpPr>
            <p:spPr bwMode="auto">
              <a:xfrm>
                <a:off x="3249" y="2283"/>
                <a:ext cx="46" cy="33"/>
              </a:xfrm>
              <a:custGeom>
                <a:avLst/>
                <a:gdLst>
                  <a:gd name="T0" fmla="*/ 1 w 91"/>
                  <a:gd name="T1" fmla="*/ 1 h 66"/>
                  <a:gd name="T2" fmla="*/ 0 w 91"/>
                  <a:gd name="T3" fmla="*/ 1 h 66"/>
                  <a:gd name="T4" fmla="*/ 1 w 91"/>
                  <a:gd name="T5" fmla="*/ 1 h 66"/>
                  <a:gd name="T6" fmla="*/ 0 w 91"/>
                  <a:gd name="T7" fmla="*/ 0 h 66"/>
                  <a:gd name="T8" fmla="*/ 1 w 91"/>
                  <a:gd name="T9" fmla="*/ 1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66"/>
                  <a:gd name="T17" fmla="*/ 91 w 91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66">
                    <a:moveTo>
                      <a:pt x="91" y="34"/>
                    </a:moveTo>
                    <a:lnTo>
                      <a:pt x="0" y="66"/>
                    </a:lnTo>
                    <a:lnTo>
                      <a:pt x="46" y="34"/>
                    </a:lnTo>
                    <a:lnTo>
                      <a:pt x="0" y="0"/>
                    </a:lnTo>
                    <a:lnTo>
                      <a:pt x="91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29" name="Line 38"/>
              <p:cNvSpPr>
                <a:spLocks noChangeShapeType="1"/>
              </p:cNvSpPr>
              <p:nvPr/>
            </p:nvSpPr>
            <p:spPr bwMode="auto">
              <a:xfrm flipH="1">
                <a:off x="3203" y="2300"/>
                <a:ext cx="7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430" name="Group 39"/>
              <p:cNvGrpSpPr>
                <a:grpSpLocks/>
              </p:cNvGrpSpPr>
              <p:nvPr/>
            </p:nvGrpSpPr>
            <p:grpSpPr bwMode="auto">
              <a:xfrm>
                <a:off x="3330" y="2275"/>
                <a:ext cx="161" cy="39"/>
                <a:chOff x="3330" y="2275"/>
                <a:chExt cx="161" cy="39"/>
              </a:xfrm>
            </p:grpSpPr>
            <p:sp>
              <p:nvSpPr>
                <p:cNvPr id="44431" name="Rectangle 40"/>
                <p:cNvSpPr>
                  <a:spLocks noChangeArrowheads="1"/>
                </p:cNvSpPr>
                <p:nvPr/>
              </p:nvSpPr>
              <p:spPr bwMode="auto">
                <a:xfrm>
                  <a:off x="3474" y="2275"/>
                  <a:ext cx="17" cy="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00" b="0">
                      <a:solidFill>
                        <a:srgbClr val="000000"/>
                      </a:solidFill>
                    </a:rPr>
                    <a:t>0</a:t>
                  </a:r>
                  <a:endParaRPr lang="en-US" altLang="en-US" sz="100" b="0"/>
                </a:p>
              </p:txBody>
            </p:sp>
            <p:sp>
              <p:nvSpPr>
                <p:cNvPr id="44432" name="Rectangle 41"/>
                <p:cNvSpPr>
                  <a:spLocks noChangeArrowheads="1"/>
                </p:cNvSpPr>
                <p:nvPr/>
              </p:nvSpPr>
              <p:spPr bwMode="auto">
                <a:xfrm>
                  <a:off x="3330" y="2275"/>
                  <a:ext cx="21" cy="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00" b="0">
                      <a:solidFill>
                        <a:srgbClr val="000000"/>
                      </a:solidFill>
                    </a:rPr>
                    <a:t>1</a:t>
                  </a:r>
                  <a:endParaRPr lang="en-US" altLang="en-US" sz="100" b="0"/>
                </a:p>
              </p:txBody>
            </p:sp>
          </p:grpSp>
        </p:grpSp>
        <p:grpSp>
          <p:nvGrpSpPr>
            <p:cNvPr id="44137" name="Group 42"/>
            <p:cNvGrpSpPr>
              <a:grpSpLocks/>
            </p:cNvGrpSpPr>
            <p:nvPr/>
          </p:nvGrpSpPr>
          <p:grpSpPr bwMode="auto">
            <a:xfrm>
              <a:off x="4373" y="2803"/>
              <a:ext cx="611" cy="359"/>
              <a:chOff x="4373" y="2803"/>
              <a:chExt cx="611" cy="359"/>
            </a:xfrm>
          </p:grpSpPr>
          <p:sp>
            <p:nvSpPr>
              <p:cNvPr id="44422" name="Rectangle 43"/>
              <p:cNvSpPr>
                <a:spLocks noChangeArrowheads="1"/>
              </p:cNvSpPr>
              <p:nvPr/>
            </p:nvSpPr>
            <p:spPr bwMode="auto">
              <a:xfrm>
                <a:off x="4373" y="2803"/>
                <a:ext cx="611" cy="359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423" name="Rectangle 44"/>
              <p:cNvSpPr>
                <a:spLocks noChangeArrowheads="1"/>
              </p:cNvSpPr>
              <p:nvPr/>
            </p:nvSpPr>
            <p:spPr bwMode="auto">
              <a:xfrm>
                <a:off x="4409" y="2937"/>
                <a:ext cx="186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Data Memory</a:t>
                </a:r>
                <a:endParaRPr lang="en-US" altLang="en-US" sz="100" b="0"/>
              </a:p>
            </p:txBody>
          </p:sp>
          <p:sp>
            <p:nvSpPr>
              <p:cNvPr id="44424" name="Rectangle 45"/>
              <p:cNvSpPr>
                <a:spLocks noChangeArrowheads="1"/>
              </p:cNvSpPr>
              <p:nvPr/>
            </p:nvSpPr>
            <p:spPr bwMode="auto">
              <a:xfrm>
                <a:off x="4656" y="3092"/>
                <a:ext cx="42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RD</a:t>
                </a:r>
                <a:endParaRPr lang="en-US" altLang="en-US" sz="100" b="0"/>
              </a:p>
            </p:txBody>
          </p:sp>
        </p:grpSp>
        <p:sp>
          <p:nvSpPr>
            <p:cNvPr id="44138" name="Rectangle 46"/>
            <p:cNvSpPr>
              <a:spLocks noChangeArrowheads="1"/>
            </p:cNvSpPr>
            <p:nvPr/>
          </p:nvSpPr>
          <p:spPr bwMode="auto">
            <a:xfrm>
              <a:off x="4665" y="2806"/>
              <a:ext cx="45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WD</a:t>
              </a:r>
              <a:endParaRPr lang="en-US" altLang="en-US" sz="100" b="0"/>
            </a:p>
          </p:txBody>
        </p:sp>
        <p:sp>
          <p:nvSpPr>
            <p:cNvPr id="44139" name="Rectangle 47"/>
            <p:cNvSpPr>
              <a:spLocks noChangeArrowheads="1"/>
            </p:cNvSpPr>
            <p:nvPr/>
          </p:nvSpPr>
          <p:spPr bwMode="auto">
            <a:xfrm>
              <a:off x="4397" y="3069"/>
              <a:ext cx="49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Adr</a:t>
              </a:r>
              <a:endParaRPr lang="en-US" altLang="en-US" sz="100" b="0"/>
            </a:p>
          </p:txBody>
        </p:sp>
        <p:grpSp>
          <p:nvGrpSpPr>
            <p:cNvPr id="44140" name="Group 48"/>
            <p:cNvGrpSpPr>
              <a:grpSpLocks/>
            </p:cNvGrpSpPr>
            <p:nvPr/>
          </p:nvGrpSpPr>
          <p:grpSpPr bwMode="auto">
            <a:xfrm>
              <a:off x="4854" y="2813"/>
              <a:ext cx="62" cy="39"/>
              <a:chOff x="4854" y="2813"/>
              <a:chExt cx="62" cy="39"/>
            </a:xfrm>
          </p:grpSpPr>
          <p:sp>
            <p:nvSpPr>
              <p:cNvPr id="44420" name="Rectangle 49"/>
              <p:cNvSpPr>
                <a:spLocks noChangeArrowheads="1"/>
              </p:cNvSpPr>
              <p:nvPr/>
            </p:nvSpPr>
            <p:spPr bwMode="auto">
              <a:xfrm>
                <a:off x="4858" y="2813"/>
                <a:ext cx="58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R/W</a:t>
                </a:r>
                <a:endParaRPr lang="en-US" altLang="en-US" sz="100" b="0"/>
              </a:p>
            </p:txBody>
          </p:sp>
          <p:sp>
            <p:nvSpPr>
              <p:cNvPr id="44421" name="Line 50"/>
              <p:cNvSpPr>
                <a:spLocks noChangeShapeType="1"/>
              </p:cNvSpPr>
              <p:nvPr/>
            </p:nvSpPr>
            <p:spPr bwMode="auto">
              <a:xfrm>
                <a:off x="4854" y="2821"/>
                <a:ext cx="4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141" name="Freeform 51"/>
            <p:cNvSpPr>
              <a:spLocks/>
            </p:cNvSpPr>
            <p:nvPr/>
          </p:nvSpPr>
          <p:spPr bwMode="auto">
            <a:xfrm>
              <a:off x="4984" y="2822"/>
              <a:ext cx="44" cy="33"/>
            </a:xfrm>
            <a:custGeom>
              <a:avLst/>
              <a:gdLst>
                <a:gd name="T0" fmla="*/ 0 w 90"/>
                <a:gd name="T1" fmla="*/ 1 h 66"/>
                <a:gd name="T2" fmla="*/ 0 w 90"/>
                <a:gd name="T3" fmla="*/ 0 h 66"/>
                <a:gd name="T4" fmla="*/ 0 w 90"/>
                <a:gd name="T5" fmla="*/ 1 h 66"/>
                <a:gd name="T6" fmla="*/ 0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2" name="Line 52"/>
            <p:cNvSpPr>
              <a:spLocks noChangeShapeType="1"/>
            </p:cNvSpPr>
            <p:nvPr/>
          </p:nvSpPr>
          <p:spPr bwMode="auto">
            <a:xfrm>
              <a:off x="5004" y="2839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143" name="Group 53"/>
            <p:cNvGrpSpPr>
              <a:grpSpLocks/>
            </p:cNvGrpSpPr>
            <p:nvPr/>
          </p:nvGrpSpPr>
          <p:grpSpPr bwMode="auto">
            <a:xfrm>
              <a:off x="3578" y="3573"/>
              <a:ext cx="564" cy="77"/>
              <a:chOff x="3578" y="3573"/>
              <a:chExt cx="564" cy="77"/>
            </a:xfrm>
          </p:grpSpPr>
          <p:sp>
            <p:nvSpPr>
              <p:cNvPr id="44400" name="Freeform 54"/>
              <p:cNvSpPr>
                <a:spLocks/>
              </p:cNvSpPr>
              <p:nvPr/>
            </p:nvSpPr>
            <p:spPr bwMode="auto">
              <a:xfrm>
                <a:off x="3578" y="3575"/>
                <a:ext cx="287" cy="71"/>
              </a:xfrm>
              <a:custGeom>
                <a:avLst/>
                <a:gdLst>
                  <a:gd name="T0" fmla="*/ 0 w 573"/>
                  <a:gd name="T1" fmla="*/ 0 h 144"/>
                  <a:gd name="T2" fmla="*/ 1 w 573"/>
                  <a:gd name="T3" fmla="*/ 0 h 144"/>
                  <a:gd name="T4" fmla="*/ 1 w 573"/>
                  <a:gd name="T5" fmla="*/ 0 h 144"/>
                  <a:gd name="T6" fmla="*/ 1 w 573"/>
                  <a:gd name="T7" fmla="*/ 0 h 144"/>
                  <a:gd name="T8" fmla="*/ 0 w 573"/>
                  <a:gd name="T9" fmla="*/ 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3"/>
                  <a:gd name="T16" fmla="*/ 0 h 144"/>
                  <a:gd name="T17" fmla="*/ 573 w 5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3" h="144">
                    <a:moveTo>
                      <a:pt x="0" y="0"/>
                    </a:moveTo>
                    <a:lnTo>
                      <a:pt x="573" y="0"/>
                    </a:lnTo>
                    <a:lnTo>
                      <a:pt x="503" y="144"/>
                    </a:lnTo>
                    <a:lnTo>
                      <a:pt x="72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01" name="Freeform 55"/>
              <p:cNvSpPr>
                <a:spLocks/>
              </p:cNvSpPr>
              <p:nvPr/>
            </p:nvSpPr>
            <p:spPr bwMode="auto">
              <a:xfrm>
                <a:off x="3582" y="3579"/>
                <a:ext cx="287" cy="71"/>
              </a:xfrm>
              <a:custGeom>
                <a:avLst/>
                <a:gdLst>
                  <a:gd name="T0" fmla="*/ 0 w 573"/>
                  <a:gd name="T1" fmla="*/ 0 h 144"/>
                  <a:gd name="T2" fmla="*/ 1 w 573"/>
                  <a:gd name="T3" fmla="*/ 0 h 144"/>
                  <a:gd name="T4" fmla="*/ 1 w 573"/>
                  <a:gd name="T5" fmla="*/ 0 h 144"/>
                  <a:gd name="T6" fmla="*/ 1 w 573"/>
                  <a:gd name="T7" fmla="*/ 0 h 144"/>
                  <a:gd name="T8" fmla="*/ 0 w 573"/>
                  <a:gd name="T9" fmla="*/ 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3"/>
                  <a:gd name="T16" fmla="*/ 0 h 144"/>
                  <a:gd name="T17" fmla="*/ 573 w 5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3" h="144">
                    <a:moveTo>
                      <a:pt x="0" y="0"/>
                    </a:moveTo>
                    <a:lnTo>
                      <a:pt x="573" y="0"/>
                    </a:lnTo>
                    <a:lnTo>
                      <a:pt x="503" y="144"/>
                    </a:lnTo>
                    <a:lnTo>
                      <a:pt x="72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02" name="Rectangle 56"/>
              <p:cNvSpPr>
                <a:spLocks noChangeArrowheads="1"/>
              </p:cNvSpPr>
              <p:nvPr/>
            </p:nvSpPr>
            <p:spPr bwMode="auto">
              <a:xfrm>
                <a:off x="3949" y="3581"/>
                <a:ext cx="24" cy="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W</a:t>
                </a:r>
                <a:endParaRPr lang="en-US" altLang="en-US" sz="100" b="0"/>
              </a:p>
            </p:txBody>
          </p:sp>
          <p:sp>
            <p:nvSpPr>
              <p:cNvPr id="44403" name="Rectangle 57"/>
              <p:cNvSpPr>
                <a:spLocks noChangeArrowheads="1"/>
              </p:cNvSpPr>
              <p:nvPr/>
            </p:nvSpPr>
            <p:spPr bwMode="auto">
              <a:xfrm>
                <a:off x="4002" y="3580"/>
                <a:ext cx="24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D</a:t>
                </a:r>
                <a:endParaRPr lang="en-US" altLang="en-US" sz="100" b="0"/>
              </a:p>
            </p:txBody>
          </p:sp>
          <p:sp>
            <p:nvSpPr>
              <p:cNvPr id="44404" name="Rectangle 58"/>
              <p:cNvSpPr>
                <a:spLocks noChangeArrowheads="1"/>
              </p:cNvSpPr>
              <p:nvPr/>
            </p:nvSpPr>
            <p:spPr bwMode="auto">
              <a:xfrm>
                <a:off x="4039" y="3580"/>
                <a:ext cx="20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S</a:t>
                </a:r>
                <a:endParaRPr lang="en-US" altLang="en-US" sz="100" b="0"/>
              </a:p>
            </p:txBody>
          </p:sp>
          <p:sp>
            <p:nvSpPr>
              <p:cNvPr id="44405" name="Rectangle 59"/>
              <p:cNvSpPr>
                <a:spLocks noChangeArrowheads="1"/>
              </p:cNvSpPr>
              <p:nvPr/>
            </p:nvSpPr>
            <p:spPr bwMode="auto">
              <a:xfrm>
                <a:off x="4080" y="3580"/>
                <a:ext cx="20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E</a:t>
                </a:r>
                <a:endParaRPr lang="en-US" altLang="en-US" sz="100" b="0"/>
              </a:p>
            </p:txBody>
          </p:sp>
          <p:sp>
            <p:nvSpPr>
              <p:cNvPr id="44406" name="Rectangle 60"/>
              <p:cNvSpPr>
                <a:spLocks noChangeArrowheads="1"/>
              </p:cNvSpPr>
              <p:nvPr/>
            </p:nvSpPr>
            <p:spPr bwMode="auto">
              <a:xfrm>
                <a:off x="4125" y="3592"/>
                <a:ext cx="17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L</a:t>
                </a:r>
                <a:endParaRPr lang="en-US" altLang="en-US" sz="100" b="0"/>
              </a:p>
            </p:txBody>
          </p:sp>
          <p:sp>
            <p:nvSpPr>
              <p:cNvPr id="44407" name="Freeform 61"/>
              <p:cNvSpPr>
                <a:spLocks/>
              </p:cNvSpPr>
              <p:nvPr/>
            </p:nvSpPr>
            <p:spPr bwMode="auto">
              <a:xfrm>
                <a:off x="3847" y="3598"/>
                <a:ext cx="46" cy="33"/>
              </a:xfrm>
              <a:custGeom>
                <a:avLst/>
                <a:gdLst>
                  <a:gd name="T0" fmla="*/ 0 w 92"/>
                  <a:gd name="T1" fmla="*/ 1 h 66"/>
                  <a:gd name="T2" fmla="*/ 1 w 92"/>
                  <a:gd name="T3" fmla="*/ 0 h 66"/>
                  <a:gd name="T4" fmla="*/ 1 w 92"/>
                  <a:gd name="T5" fmla="*/ 1 h 66"/>
                  <a:gd name="T6" fmla="*/ 1 w 92"/>
                  <a:gd name="T7" fmla="*/ 1 h 66"/>
                  <a:gd name="T8" fmla="*/ 0 w 92"/>
                  <a:gd name="T9" fmla="*/ 1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"/>
                  <a:gd name="T16" fmla="*/ 0 h 66"/>
                  <a:gd name="T17" fmla="*/ 92 w 92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" h="66">
                    <a:moveTo>
                      <a:pt x="0" y="34"/>
                    </a:moveTo>
                    <a:lnTo>
                      <a:pt x="92" y="0"/>
                    </a:lnTo>
                    <a:lnTo>
                      <a:pt x="46" y="34"/>
                    </a:lnTo>
                    <a:lnTo>
                      <a:pt x="92" y="66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08" name="Line 62"/>
              <p:cNvSpPr>
                <a:spLocks noChangeShapeType="1"/>
              </p:cNvSpPr>
              <p:nvPr/>
            </p:nvSpPr>
            <p:spPr bwMode="auto">
              <a:xfrm>
                <a:off x="3868" y="3615"/>
                <a:ext cx="7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09" name="Rectangle 63"/>
              <p:cNvSpPr>
                <a:spLocks noChangeArrowheads="1"/>
              </p:cNvSpPr>
              <p:nvPr/>
            </p:nvSpPr>
            <p:spPr bwMode="auto">
              <a:xfrm>
                <a:off x="3639" y="3577"/>
                <a:ext cx="17" cy="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0</a:t>
                </a:r>
                <a:endParaRPr lang="en-US" altLang="en-US" sz="100" b="0"/>
              </a:p>
            </p:txBody>
          </p:sp>
          <p:sp>
            <p:nvSpPr>
              <p:cNvPr id="44410" name="Rectangle 64"/>
              <p:cNvSpPr>
                <a:spLocks noChangeArrowheads="1"/>
              </p:cNvSpPr>
              <p:nvPr/>
            </p:nvSpPr>
            <p:spPr bwMode="auto">
              <a:xfrm>
                <a:off x="3660" y="3577"/>
                <a:ext cx="8" cy="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 </a:t>
                </a:r>
                <a:endParaRPr lang="en-US" altLang="en-US" sz="100" b="0"/>
              </a:p>
            </p:txBody>
          </p:sp>
          <p:sp>
            <p:nvSpPr>
              <p:cNvPr id="44411" name="Rectangle 65"/>
              <p:cNvSpPr>
                <a:spLocks noChangeArrowheads="1"/>
              </p:cNvSpPr>
              <p:nvPr/>
            </p:nvSpPr>
            <p:spPr bwMode="auto">
              <a:xfrm>
                <a:off x="3672" y="3577"/>
                <a:ext cx="8" cy="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 </a:t>
                </a:r>
                <a:endParaRPr lang="en-US" altLang="en-US" sz="100" b="0"/>
              </a:p>
            </p:txBody>
          </p:sp>
          <p:sp>
            <p:nvSpPr>
              <p:cNvPr id="44412" name="Rectangle 66"/>
              <p:cNvSpPr>
                <a:spLocks noChangeArrowheads="1"/>
              </p:cNvSpPr>
              <p:nvPr/>
            </p:nvSpPr>
            <p:spPr bwMode="auto">
              <a:xfrm>
                <a:off x="3689" y="3577"/>
                <a:ext cx="8" cy="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 </a:t>
                </a:r>
                <a:endParaRPr lang="en-US" altLang="en-US" sz="100" b="0"/>
              </a:p>
            </p:txBody>
          </p:sp>
          <p:sp>
            <p:nvSpPr>
              <p:cNvPr id="44413" name="Rectangle 67"/>
              <p:cNvSpPr>
                <a:spLocks noChangeArrowheads="1"/>
              </p:cNvSpPr>
              <p:nvPr/>
            </p:nvSpPr>
            <p:spPr bwMode="auto">
              <a:xfrm>
                <a:off x="3697" y="3577"/>
                <a:ext cx="8" cy="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 </a:t>
                </a:r>
                <a:endParaRPr lang="en-US" altLang="en-US" sz="100" b="0"/>
              </a:p>
            </p:txBody>
          </p:sp>
          <p:sp>
            <p:nvSpPr>
              <p:cNvPr id="44414" name="Rectangle 68"/>
              <p:cNvSpPr>
                <a:spLocks noChangeArrowheads="1"/>
              </p:cNvSpPr>
              <p:nvPr/>
            </p:nvSpPr>
            <p:spPr bwMode="auto">
              <a:xfrm>
                <a:off x="3714" y="3577"/>
                <a:ext cx="20" cy="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1</a:t>
                </a:r>
                <a:endParaRPr lang="en-US" altLang="en-US" sz="100" b="0"/>
              </a:p>
            </p:txBody>
          </p:sp>
          <p:sp>
            <p:nvSpPr>
              <p:cNvPr id="44415" name="Rectangle 69"/>
              <p:cNvSpPr>
                <a:spLocks noChangeArrowheads="1"/>
              </p:cNvSpPr>
              <p:nvPr/>
            </p:nvSpPr>
            <p:spPr bwMode="auto">
              <a:xfrm>
                <a:off x="3734" y="3577"/>
                <a:ext cx="8" cy="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 </a:t>
                </a:r>
                <a:endParaRPr lang="en-US" altLang="en-US" sz="100" b="0"/>
              </a:p>
            </p:txBody>
          </p:sp>
          <p:sp>
            <p:nvSpPr>
              <p:cNvPr id="44416" name="Rectangle 70"/>
              <p:cNvSpPr>
                <a:spLocks noChangeArrowheads="1"/>
              </p:cNvSpPr>
              <p:nvPr/>
            </p:nvSpPr>
            <p:spPr bwMode="auto">
              <a:xfrm>
                <a:off x="3755" y="3577"/>
                <a:ext cx="8" cy="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 </a:t>
                </a:r>
                <a:endParaRPr lang="en-US" altLang="en-US" sz="100" b="0"/>
              </a:p>
            </p:txBody>
          </p:sp>
          <p:sp>
            <p:nvSpPr>
              <p:cNvPr id="44417" name="Rectangle 71"/>
              <p:cNvSpPr>
                <a:spLocks noChangeArrowheads="1"/>
              </p:cNvSpPr>
              <p:nvPr/>
            </p:nvSpPr>
            <p:spPr bwMode="auto">
              <a:xfrm>
                <a:off x="3763" y="3577"/>
                <a:ext cx="8" cy="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 </a:t>
                </a:r>
                <a:endParaRPr lang="en-US" altLang="en-US" sz="100" b="0"/>
              </a:p>
            </p:txBody>
          </p:sp>
          <p:sp>
            <p:nvSpPr>
              <p:cNvPr id="44418" name="Rectangle 72"/>
              <p:cNvSpPr>
                <a:spLocks noChangeArrowheads="1"/>
              </p:cNvSpPr>
              <p:nvPr/>
            </p:nvSpPr>
            <p:spPr bwMode="auto">
              <a:xfrm>
                <a:off x="3775" y="3577"/>
                <a:ext cx="8" cy="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 </a:t>
                </a:r>
                <a:endParaRPr lang="en-US" altLang="en-US" sz="100" b="0"/>
              </a:p>
            </p:txBody>
          </p:sp>
          <p:sp>
            <p:nvSpPr>
              <p:cNvPr id="44419" name="Rectangle 73"/>
              <p:cNvSpPr>
                <a:spLocks noChangeArrowheads="1"/>
              </p:cNvSpPr>
              <p:nvPr/>
            </p:nvSpPr>
            <p:spPr bwMode="auto">
              <a:xfrm>
                <a:off x="3796" y="3573"/>
                <a:ext cx="16" cy="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2</a:t>
                </a:r>
                <a:endParaRPr lang="en-US" altLang="en-US" sz="100" b="0"/>
              </a:p>
            </p:txBody>
          </p:sp>
        </p:grpSp>
        <p:sp>
          <p:nvSpPr>
            <p:cNvPr id="44144" name="Line 74"/>
            <p:cNvSpPr>
              <a:spLocks noChangeShapeType="1"/>
            </p:cNvSpPr>
            <p:nvPr/>
          </p:nvSpPr>
          <p:spPr bwMode="auto">
            <a:xfrm>
              <a:off x="4391" y="3808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5" name="Rectangle 75"/>
            <p:cNvSpPr>
              <a:spLocks noChangeArrowheads="1"/>
            </p:cNvSpPr>
            <p:nvPr/>
          </p:nvSpPr>
          <p:spPr bwMode="auto">
            <a:xfrm>
              <a:off x="3462" y="1740"/>
              <a:ext cx="45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WA</a:t>
              </a:r>
              <a:endParaRPr lang="en-US" altLang="en-US" sz="100" b="0"/>
            </a:p>
          </p:txBody>
        </p:sp>
        <p:grpSp>
          <p:nvGrpSpPr>
            <p:cNvPr id="44146" name="Group 76"/>
            <p:cNvGrpSpPr>
              <a:grpSpLocks/>
            </p:cNvGrpSpPr>
            <p:nvPr/>
          </p:nvGrpSpPr>
          <p:grpSpPr bwMode="auto">
            <a:xfrm>
              <a:off x="2772" y="1672"/>
              <a:ext cx="485" cy="197"/>
              <a:chOff x="2772" y="1672"/>
              <a:chExt cx="485" cy="197"/>
            </a:xfrm>
          </p:grpSpPr>
          <p:sp>
            <p:nvSpPr>
              <p:cNvPr id="44389" name="Rectangle 77"/>
              <p:cNvSpPr>
                <a:spLocks noChangeArrowheads="1"/>
              </p:cNvSpPr>
              <p:nvPr/>
            </p:nvSpPr>
            <p:spPr bwMode="auto">
              <a:xfrm>
                <a:off x="2842" y="1780"/>
                <a:ext cx="164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Rc &lt;25:21&gt;</a:t>
                </a:r>
                <a:endParaRPr lang="en-US" altLang="en-US" sz="100" b="0"/>
              </a:p>
            </p:txBody>
          </p:sp>
          <p:sp>
            <p:nvSpPr>
              <p:cNvPr id="44390" name="Line 78"/>
              <p:cNvSpPr>
                <a:spLocks noChangeShapeType="1"/>
              </p:cNvSpPr>
              <p:nvPr/>
            </p:nvSpPr>
            <p:spPr bwMode="auto">
              <a:xfrm>
                <a:off x="2772" y="1795"/>
                <a:ext cx="40" cy="4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91" name="Line 79"/>
              <p:cNvSpPr>
                <a:spLocks noChangeShapeType="1"/>
              </p:cNvSpPr>
              <p:nvPr/>
            </p:nvSpPr>
            <p:spPr bwMode="auto">
              <a:xfrm>
                <a:off x="2808" y="1833"/>
                <a:ext cx="35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92" name="Freeform 80"/>
              <p:cNvSpPr>
                <a:spLocks/>
              </p:cNvSpPr>
              <p:nvPr/>
            </p:nvSpPr>
            <p:spPr bwMode="auto">
              <a:xfrm>
                <a:off x="3139" y="1816"/>
                <a:ext cx="46" cy="33"/>
              </a:xfrm>
              <a:custGeom>
                <a:avLst/>
                <a:gdLst>
                  <a:gd name="T0" fmla="*/ 1 w 92"/>
                  <a:gd name="T1" fmla="*/ 1 h 65"/>
                  <a:gd name="T2" fmla="*/ 0 w 92"/>
                  <a:gd name="T3" fmla="*/ 1 h 65"/>
                  <a:gd name="T4" fmla="*/ 1 w 92"/>
                  <a:gd name="T5" fmla="*/ 1 h 65"/>
                  <a:gd name="T6" fmla="*/ 0 w 92"/>
                  <a:gd name="T7" fmla="*/ 0 h 65"/>
                  <a:gd name="T8" fmla="*/ 1 w 92"/>
                  <a:gd name="T9" fmla="*/ 1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"/>
                  <a:gd name="T16" fmla="*/ 0 h 65"/>
                  <a:gd name="T17" fmla="*/ 92 w 92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" h="65">
                    <a:moveTo>
                      <a:pt x="92" y="33"/>
                    </a:moveTo>
                    <a:lnTo>
                      <a:pt x="0" y="65"/>
                    </a:lnTo>
                    <a:lnTo>
                      <a:pt x="46" y="33"/>
                    </a:lnTo>
                    <a:lnTo>
                      <a:pt x="0" y="0"/>
                    </a:lnTo>
                    <a:lnTo>
                      <a:pt x="92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393" name="Group 81"/>
              <p:cNvGrpSpPr>
                <a:grpSpLocks/>
              </p:cNvGrpSpPr>
              <p:nvPr/>
            </p:nvGrpSpPr>
            <p:grpSpPr bwMode="auto">
              <a:xfrm>
                <a:off x="3005" y="1672"/>
                <a:ext cx="252" cy="197"/>
                <a:chOff x="3005" y="1672"/>
                <a:chExt cx="252" cy="197"/>
              </a:xfrm>
            </p:grpSpPr>
            <p:sp>
              <p:nvSpPr>
                <p:cNvPr id="44394" name="Freeform 82"/>
                <p:cNvSpPr>
                  <a:spLocks/>
                </p:cNvSpPr>
                <p:nvPr/>
              </p:nvSpPr>
              <p:spPr bwMode="auto">
                <a:xfrm>
                  <a:off x="3185" y="1672"/>
                  <a:ext cx="72" cy="197"/>
                </a:xfrm>
                <a:custGeom>
                  <a:avLst/>
                  <a:gdLst>
                    <a:gd name="T0" fmla="*/ 0 w 144"/>
                    <a:gd name="T1" fmla="*/ 0 h 395"/>
                    <a:gd name="T2" fmla="*/ 0 w 144"/>
                    <a:gd name="T3" fmla="*/ 0 h 395"/>
                    <a:gd name="T4" fmla="*/ 1 w 144"/>
                    <a:gd name="T5" fmla="*/ 0 h 395"/>
                    <a:gd name="T6" fmla="*/ 1 w 144"/>
                    <a:gd name="T7" fmla="*/ 0 h 395"/>
                    <a:gd name="T8" fmla="*/ 0 w 144"/>
                    <a:gd name="T9" fmla="*/ 0 h 3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4"/>
                    <a:gd name="T16" fmla="*/ 0 h 395"/>
                    <a:gd name="T17" fmla="*/ 144 w 144"/>
                    <a:gd name="T18" fmla="*/ 395 h 3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4" h="395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44" y="323"/>
                      </a:lnTo>
                      <a:lnTo>
                        <a:pt x="144" y="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95" name="Rectangle 83"/>
                <p:cNvSpPr>
                  <a:spLocks noChangeArrowheads="1"/>
                </p:cNvSpPr>
                <p:nvPr/>
              </p:nvSpPr>
              <p:spPr bwMode="auto">
                <a:xfrm>
                  <a:off x="3207" y="1791"/>
                  <a:ext cx="16" cy="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00" b="0">
                      <a:solidFill>
                        <a:srgbClr val="000000"/>
                      </a:solidFill>
                    </a:rPr>
                    <a:t>0</a:t>
                  </a:r>
                  <a:endParaRPr lang="en-US" altLang="en-US" sz="100" b="0"/>
                </a:p>
              </p:txBody>
            </p:sp>
            <p:sp>
              <p:nvSpPr>
                <p:cNvPr id="44396" name="Rectangle 84"/>
                <p:cNvSpPr>
                  <a:spLocks noChangeArrowheads="1"/>
                </p:cNvSpPr>
                <p:nvPr/>
              </p:nvSpPr>
              <p:spPr bwMode="auto">
                <a:xfrm>
                  <a:off x="3207" y="1703"/>
                  <a:ext cx="21" cy="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00" b="0">
                      <a:solidFill>
                        <a:srgbClr val="000000"/>
                      </a:solidFill>
                    </a:rPr>
                    <a:t>1</a:t>
                  </a:r>
                  <a:endParaRPr lang="en-US" altLang="en-US" sz="100" b="0"/>
                </a:p>
              </p:txBody>
            </p:sp>
            <p:sp>
              <p:nvSpPr>
                <p:cNvPr id="44397" name="Rectangle 85"/>
                <p:cNvSpPr>
                  <a:spLocks noChangeArrowheads="1"/>
                </p:cNvSpPr>
                <p:nvPr/>
              </p:nvSpPr>
              <p:spPr bwMode="auto">
                <a:xfrm>
                  <a:off x="3005" y="1680"/>
                  <a:ext cx="33" cy="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00" b="0">
                      <a:solidFill>
                        <a:srgbClr val="000000"/>
                      </a:solidFill>
                    </a:rPr>
                    <a:t>XP</a:t>
                  </a:r>
                  <a:endParaRPr lang="en-US" altLang="en-US" sz="100" b="0"/>
                </a:p>
              </p:txBody>
            </p:sp>
            <p:sp>
              <p:nvSpPr>
                <p:cNvPr id="44398" name="Freeform 86"/>
                <p:cNvSpPr>
                  <a:spLocks/>
                </p:cNvSpPr>
                <p:nvPr/>
              </p:nvSpPr>
              <p:spPr bwMode="auto">
                <a:xfrm>
                  <a:off x="3139" y="1691"/>
                  <a:ext cx="46" cy="32"/>
                </a:xfrm>
                <a:custGeom>
                  <a:avLst/>
                  <a:gdLst>
                    <a:gd name="T0" fmla="*/ 1 w 92"/>
                    <a:gd name="T1" fmla="*/ 0 h 66"/>
                    <a:gd name="T2" fmla="*/ 0 w 92"/>
                    <a:gd name="T3" fmla="*/ 0 h 66"/>
                    <a:gd name="T4" fmla="*/ 1 w 92"/>
                    <a:gd name="T5" fmla="*/ 0 h 66"/>
                    <a:gd name="T6" fmla="*/ 0 w 92"/>
                    <a:gd name="T7" fmla="*/ 0 h 66"/>
                    <a:gd name="T8" fmla="*/ 1 w 92"/>
                    <a:gd name="T9" fmla="*/ 0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2"/>
                    <a:gd name="T16" fmla="*/ 0 h 66"/>
                    <a:gd name="T17" fmla="*/ 92 w 92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2" h="66">
                      <a:moveTo>
                        <a:pt x="92" y="34"/>
                      </a:moveTo>
                      <a:lnTo>
                        <a:pt x="0" y="66"/>
                      </a:lnTo>
                      <a:lnTo>
                        <a:pt x="46" y="34"/>
                      </a:lnTo>
                      <a:lnTo>
                        <a:pt x="0" y="0"/>
                      </a:lnTo>
                      <a:lnTo>
                        <a:pt x="92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99" name="Line 87"/>
                <p:cNvSpPr>
                  <a:spLocks noChangeShapeType="1"/>
                </p:cNvSpPr>
                <p:nvPr/>
              </p:nvSpPr>
              <p:spPr bwMode="auto">
                <a:xfrm>
                  <a:off x="3075" y="1708"/>
                  <a:ext cx="89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4147" name="Freeform 88"/>
            <p:cNvSpPr>
              <a:spLocks/>
            </p:cNvSpPr>
            <p:nvPr/>
          </p:nvSpPr>
          <p:spPr bwMode="auto">
            <a:xfrm>
              <a:off x="3727" y="3529"/>
              <a:ext cx="33" cy="46"/>
            </a:xfrm>
            <a:custGeom>
              <a:avLst/>
              <a:gdLst>
                <a:gd name="T0" fmla="*/ 1 w 66"/>
                <a:gd name="T1" fmla="*/ 1 h 91"/>
                <a:gd name="T2" fmla="*/ 0 w 66"/>
                <a:gd name="T3" fmla="*/ 0 h 91"/>
                <a:gd name="T4" fmla="*/ 1 w 66"/>
                <a:gd name="T5" fmla="*/ 1 h 91"/>
                <a:gd name="T6" fmla="*/ 1 w 66"/>
                <a:gd name="T7" fmla="*/ 0 h 91"/>
                <a:gd name="T8" fmla="*/ 1 w 66"/>
                <a:gd name="T9" fmla="*/ 1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1"/>
                <a:gd name="T17" fmla="*/ 66 w 66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1">
                  <a:moveTo>
                    <a:pt x="34" y="91"/>
                  </a:moveTo>
                  <a:lnTo>
                    <a:pt x="0" y="0"/>
                  </a:lnTo>
                  <a:lnTo>
                    <a:pt x="34" y="45"/>
                  </a:lnTo>
                  <a:lnTo>
                    <a:pt x="66" y="0"/>
                  </a:lnTo>
                  <a:lnTo>
                    <a:pt x="34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8" name="Line 89"/>
            <p:cNvSpPr>
              <a:spLocks noChangeShapeType="1"/>
            </p:cNvSpPr>
            <p:nvPr/>
          </p:nvSpPr>
          <p:spPr bwMode="auto">
            <a:xfrm>
              <a:off x="3744" y="2813"/>
              <a:ext cx="1" cy="74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9" name="Line 90"/>
            <p:cNvSpPr>
              <a:spLocks noChangeShapeType="1"/>
            </p:cNvSpPr>
            <p:nvPr/>
          </p:nvSpPr>
          <p:spPr bwMode="auto">
            <a:xfrm flipH="1">
              <a:off x="3742" y="3090"/>
              <a:ext cx="61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0" name="Line 91"/>
            <p:cNvSpPr>
              <a:spLocks noChangeShapeType="1"/>
            </p:cNvSpPr>
            <p:nvPr/>
          </p:nvSpPr>
          <p:spPr bwMode="auto">
            <a:xfrm flipV="1">
              <a:off x="3744" y="2801"/>
              <a:ext cx="1" cy="29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1" name="Line 92"/>
            <p:cNvSpPr>
              <a:spLocks noChangeShapeType="1"/>
            </p:cNvSpPr>
            <p:nvPr/>
          </p:nvSpPr>
          <p:spPr bwMode="auto">
            <a:xfrm>
              <a:off x="3744" y="2803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2" name="Freeform 93"/>
            <p:cNvSpPr>
              <a:spLocks/>
            </p:cNvSpPr>
            <p:nvPr/>
          </p:nvSpPr>
          <p:spPr bwMode="auto">
            <a:xfrm>
              <a:off x="4327" y="3073"/>
              <a:ext cx="46" cy="33"/>
            </a:xfrm>
            <a:custGeom>
              <a:avLst/>
              <a:gdLst>
                <a:gd name="T0" fmla="*/ 1 w 91"/>
                <a:gd name="T1" fmla="*/ 1 h 66"/>
                <a:gd name="T2" fmla="*/ 0 w 91"/>
                <a:gd name="T3" fmla="*/ 1 h 66"/>
                <a:gd name="T4" fmla="*/ 1 w 91"/>
                <a:gd name="T5" fmla="*/ 1 h 66"/>
                <a:gd name="T6" fmla="*/ 0 w 91"/>
                <a:gd name="T7" fmla="*/ 0 h 66"/>
                <a:gd name="T8" fmla="*/ 1 w 91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66"/>
                <a:gd name="T17" fmla="*/ 91 w 91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66">
                  <a:moveTo>
                    <a:pt x="91" y="34"/>
                  </a:moveTo>
                  <a:lnTo>
                    <a:pt x="0" y="66"/>
                  </a:lnTo>
                  <a:lnTo>
                    <a:pt x="45" y="34"/>
                  </a:lnTo>
                  <a:lnTo>
                    <a:pt x="0" y="0"/>
                  </a:lnTo>
                  <a:lnTo>
                    <a:pt x="9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153" name="Group 94"/>
            <p:cNvGrpSpPr>
              <a:grpSpLocks/>
            </p:cNvGrpSpPr>
            <p:nvPr/>
          </p:nvGrpSpPr>
          <p:grpSpPr bwMode="auto">
            <a:xfrm>
              <a:off x="1086" y="644"/>
              <a:ext cx="286" cy="39"/>
              <a:chOff x="1086" y="644"/>
              <a:chExt cx="286" cy="39"/>
            </a:xfrm>
          </p:grpSpPr>
          <p:sp>
            <p:nvSpPr>
              <p:cNvPr id="44386" name="Rectangle 95"/>
              <p:cNvSpPr>
                <a:spLocks noChangeArrowheads="1"/>
              </p:cNvSpPr>
              <p:nvPr/>
            </p:nvSpPr>
            <p:spPr bwMode="auto">
              <a:xfrm>
                <a:off x="1086" y="644"/>
                <a:ext cx="87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PCSEL</a:t>
                </a:r>
                <a:endParaRPr lang="en-US" altLang="en-US" sz="100" b="0"/>
              </a:p>
            </p:txBody>
          </p:sp>
          <p:sp>
            <p:nvSpPr>
              <p:cNvPr id="44387" name="Freeform 96"/>
              <p:cNvSpPr>
                <a:spLocks/>
              </p:cNvSpPr>
              <p:nvPr/>
            </p:nvSpPr>
            <p:spPr bwMode="auto">
              <a:xfrm>
                <a:off x="1327" y="649"/>
                <a:ext cx="45" cy="33"/>
              </a:xfrm>
              <a:custGeom>
                <a:avLst/>
                <a:gdLst>
                  <a:gd name="T0" fmla="*/ 0 w 92"/>
                  <a:gd name="T1" fmla="*/ 1 h 65"/>
                  <a:gd name="T2" fmla="*/ 0 w 92"/>
                  <a:gd name="T3" fmla="*/ 1 h 65"/>
                  <a:gd name="T4" fmla="*/ 0 w 92"/>
                  <a:gd name="T5" fmla="*/ 1 h 65"/>
                  <a:gd name="T6" fmla="*/ 0 w 92"/>
                  <a:gd name="T7" fmla="*/ 0 h 65"/>
                  <a:gd name="T8" fmla="*/ 0 w 92"/>
                  <a:gd name="T9" fmla="*/ 1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"/>
                  <a:gd name="T16" fmla="*/ 0 h 65"/>
                  <a:gd name="T17" fmla="*/ 92 w 92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" h="65">
                    <a:moveTo>
                      <a:pt x="92" y="34"/>
                    </a:moveTo>
                    <a:lnTo>
                      <a:pt x="0" y="65"/>
                    </a:lnTo>
                    <a:lnTo>
                      <a:pt x="46" y="34"/>
                    </a:lnTo>
                    <a:lnTo>
                      <a:pt x="0" y="0"/>
                    </a:lnTo>
                    <a:lnTo>
                      <a:pt x="92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88" name="Line 97"/>
              <p:cNvSpPr>
                <a:spLocks noChangeShapeType="1"/>
              </p:cNvSpPr>
              <p:nvPr/>
            </p:nvSpPr>
            <p:spPr bwMode="auto">
              <a:xfrm flipH="1">
                <a:off x="1281" y="666"/>
                <a:ext cx="7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154" name="Freeform 98"/>
            <p:cNvSpPr>
              <a:spLocks/>
            </p:cNvSpPr>
            <p:nvPr/>
          </p:nvSpPr>
          <p:spPr bwMode="auto">
            <a:xfrm>
              <a:off x="1679" y="782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5" name="Line 99"/>
            <p:cNvSpPr>
              <a:spLocks noChangeShapeType="1"/>
            </p:cNvSpPr>
            <p:nvPr/>
          </p:nvSpPr>
          <p:spPr bwMode="auto">
            <a:xfrm flipV="1">
              <a:off x="1696" y="700"/>
              <a:ext cx="1" cy="10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156" name="Group 100"/>
            <p:cNvGrpSpPr>
              <a:grpSpLocks/>
            </p:cNvGrpSpPr>
            <p:nvPr/>
          </p:nvGrpSpPr>
          <p:grpSpPr bwMode="auto">
            <a:xfrm>
              <a:off x="1406" y="830"/>
              <a:ext cx="577" cy="90"/>
              <a:chOff x="1406" y="830"/>
              <a:chExt cx="577" cy="90"/>
            </a:xfrm>
          </p:grpSpPr>
          <p:sp>
            <p:nvSpPr>
              <p:cNvPr id="44382" name="Rectangle 101"/>
              <p:cNvSpPr>
                <a:spLocks noChangeArrowheads="1"/>
              </p:cNvSpPr>
              <p:nvPr/>
            </p:nvSpPr>
            <p:spPr bwMode="auto">
              <a:xfrm>
                <a:off x="1408" y="830"/>
                <a:ext cx="575" cy="9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4383" name="Group 102"/>
              <p:cNvGrpSpPr>
                <a:grpSpLocks/>
              </p:cNvGrpSpPr>
              <p:nvPr/>
            </p:nvGrpSpPr>
            <p:grpSpPr bwMode="auto">
              <a:xfrm>
                <a:off x="1406" y="868"/>
                <a:ext cx="62" cy="40"/>
                <a:chOff x="1406" y="868"/>
                <a:chExt cx="62" cy="40"/>
              </a:xfrm>
            </p:grpSpPr>
            <p:sp>
              <p:nvSpPr>
                <p:cNvPr id="44384" name="Line 103"/>
                <p:cNvSpPr>
                  <a:spLocks noChangeShapeType="1"/>
                </p:cNvSpPr>
                <p:nvPr/>
              </p:nvSpPr>
              <p:spPr bwMode="auto">
                <a:xfrm>
                  <a:off x="1406" y="868"/>
                  <a:ext cx="62" cy="2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85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1406" y="888"/>
                  <a:ext cx="62" cy="2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4157" name="Rectangle 105"/>
            <p:cNvSpPr>
              <a:spLocks noChangeArrowheads="1"/>
            </p:cNvSpPr>
            <p:nvPr/>
          </p:nvSpPr>
          <p:spPr bwMode="auto">
            <a:xfrm>
              <a:off x="1641" y="855"/>
              <a:ext cx="18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  </a:t>
              </a:r>
              <a:endParaRPr lang="en-US" altLang="en-US" sz="100" b="0"/>
            </a:p>
          </p:txBody>
        </p:sp>
        <p:sp>
          <p:nvSpPr>
            <p:cNvPr id="44158" name="Rectangle 106"/>
            <p:cNvSpPr>
              <a:spLocks noChangeArrowheads="1"/>
            </p:cNvSpPr>
            <p:nvPr/>
          </p:nvSpPr>
          <p:spPr bwMode="auto">
            <a:xfrm>
              <a:off x="1671" y="841"/>
              <a:ext cx="33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PC</a:t>
              </a:r>
              <a:endParaRPr lang="en-US" altLang="en-US" sz="100" b="0"/>
            </a:p>
          </p:txBody>
        </p:sp>
        <p:sp>
          <p:nvSpPr>
            <p:cNvPr id="44159" name="Freeform 107"/>
            <p:cNvSpPr>
              <a:spLocks/>
            </p:cNvSpPr>
            <p:nvPr/>
          </p:nvSpPr>
          <p:spPr bwMode="auto">
            <a:xfrm>
              <a:off x="1643" y="584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60" name="Line 108"/>
            <p:cNvSpPr>
              <a:spLocks noChangeShapeType="1"/>
            </p:cNvSpPr>
            <p:nvPr/>
          </p:nvSpPr>
          <p:spPr bwMode="auto">
            <a:xfrm flipV="1">
              <a:off x="1660" y="521"/>
              <a:ext cx="1" cy="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61" name="Rectangle 109"/>
            <p:cNvSpPr>
              <a:spLocks noChangeArrowheads="1"/>
            </p:cNvSpPr>
            <p:nvPr/>
          </p:nvSpPr>
          <p:spPr bwMode="auto">
            <a:xfrm>
              <a:off x="1621" y="458"/>
              <a:ext cx="29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JT</a:t>
              </a:r>
              <a:endParaRPr lang="en-US" altLang="en-US" sz="100" b="0"/>
            </a:p>
          </p:txBody>
        </p:sp>
        <p:grpSp>
          <p:nvGrpSpPr>
            <p:cNvPr id="44162" name="Group 110"/>
            <p:cNvGrpSpPr>
              <a:grpSpLocks/>
            </p:cNvGrpSpPr>
            <p:nvPr/>
          </p:nvGrpSpPr>
          <p:grpSpPr bwMode="auto">
            <a:xfrm>
              <a:off x="1624" y="1155"/>
              <a:ext cx="144" cy="122"/>
              <a:chOff x="1624" y="1155"/>
              <a:chExt cx="144" cy="122"/>
            </a:xfrm>
          </p:grpSpPr>
          <p:sp>
            <p:nvSpPr>
              <p:cNvPr id="44380" name="Rectangle 111"/>
              <p:cNvSpPr>
                <a:spLocks noChangeArrowheads="1"/>
              </p:cNvSpPr>
              <p:nvPr/>
            </p:nvSpPr>
            <p:spPr bwMode="auto">
              <a:xfrm>
                <a:off x="1624" y="1169"/>
                <a:ext cx="144" cy="10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381" name="Rectangle 112"/>
              <p:cNvSpPr>
                <a:spLocks noChangeArrowheads="1"/>
              </p:cNvSpPr>
              <p:nvPr/>
            </p:nvSpPr>
            <p:spPr bwMode="auto">
              <a:xfrm>
                <a:off x="1642" y="1155"/>
                <a:ext cx="37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+4</a:t>
                </a:r>
                <a:endParaRPr lang="en-US" altLang="en-US" sz="100" b="0"/>
              </a:p>
            </p:txBody>
          </p:sp>
        </p:grpSp>
        <p:sp>
          <p:nvSpPr>
            <p:cNvPr id="44163" name="Freeform 113"/>
            <p:cNvSpPr>
              <a:spLocks/>
            </p:cNvSpPr>
            <p:nvPr/>
          </p:nvSpPr>
          <p:spPr bwMode="auto">
            <a:xfrm>
              <a:off x="1679" y="1123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64" name="Line 114"/>
            <p:cNvSpPr>
              <a:spLocks noChangeShapeType="1"/>
            </p:cNvSpPr>
            <p:nvPr/>
          </p:nvSpPr>
          <p:spPr bwMode="auto">
            <a:xfrm flipV="1">
              <a:off x="1696" y="916"/>
              <a:ext cx="1" cy="23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65" name="Line 115"/>
            <p:cNvSpPr>
              <a:spLocks noChangeShapeType="1"/>
            </p:cNvSpPr>
            <p:nvPr/>
          </p:nvSpPr>
          <p:spPr bwMode="auto">
            <a:xfrm flipV="1">
              <a:off x="1696" y="1275"/>
              <a:ext cx="1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66" name="Line 116"/>
            <p:cNvSpPr>
              <a:spLocks noChangeShapeType="1"/>
            </p:cNvSpPr>
            <p:nvPr/>
          </p:nvSpPr>
          <p:spPr bwMode="auto">
            <a:xfrm flipV="1">
              <a:off x="1911" y="521"/>
              <a:ext cx="1" cy="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67" name="Line 117"/>
            <p:cNvSpPr>
              <a:spLocks noChangeShapeType="1"/>
            </p:cNvSpPr>
            <p:nvPr/>
          </p:nvSpPr>
          <p:spPr bwMode="auto">
            <a:xfrm>
              <a:off x="1909" y="523"/>
              <a:ext cx="14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68" name="Line 118"/>
            <p:cNvSpPr>
              <a:spLocks noChangeShapeType="1"/>
            </p:cNvSpPr>
            <p:nvPr/>
          </p:nvSpPr>
          <p:spPr bwMode="auto">
            <a:xfrm>
              <a:off x="2055" y="521"/>
              <a:ext cx="1" cy="79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69" name="Freeform 119"/>
            <p:cNvSpPr>
              <a:spLocks/>
            </p:cNvSpPr>
            <p:nvPr/>
          </p:nvSpPr>
          <p:spPr bwMode="auto">
            <a:xfrm>
              <a:off x="1894" y="584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70" name="Line 120"/>
            <p:cNvSpPr>
              <a:spLocks noChangeShapeType="1"/>
            </p:cNvSpPr>
            <p:nvPr/>
          </p:nvSpPr>
          <p:spPr bwMode="auto">
            <a:xfrm flipH="1">
              <a:off x="1694" y="1313"/>
              <a:ext cx="36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171" name="Group 121"/>
            <p:cNvGrpSpPr>
              <a:grpSpLocks/>
            </p:cNvGrpSpPr>
            <p:nvPr/>
          </p:nvGrpSpPr>
          <p:grpSpPr bwMode="auto">
            <a:xfrm>
              <a:off x="2486" y="954"/>
              <a:ext cx="575" cy="287"/>
              <a:chOff x="2486" y="954"/>
              <a:chExt cx="575" cy="287"/>
            </a:xfrm>
          </p:grpSpPr>
          <p:sp>
            <p:nvSpPr>
              <p:cNvPr id="44375" name="Rectangle 122"/>
              <p:cNvSpPr>
                <a:spLocks noChangeArrowheads="1"/>
              </p:cNvSpPr>
              <p:nvPr/>
            </p:nvSpPr>
            <p:spPr bwMode="auto">
              <a:xfrm>
                <a:off x="2486" y="954"/>
                <a:ext cx="575" cy="28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376" name="Rectangle 123"/>
              <p:cNvSpPr>
                <a:spLocks noChangeArrowheads="1"/>
              </p:cNvSpPr>
              <p:nvPr/>
            </p:nvSpPr>
            <p:spPr bwMode="auto">
              <a:xfrm>
                <a:off x="2667" y="954"/>
                <a:ext cx="160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>
                    <a:solidFill>
                      <a:srgbClr val="000000"/>
                    </a:solidFill>
                  </a:rPr>
                  <a:t>Instruction</a:t>
                </a:r>
                <a:endParaRPr lang="en-US" altLang="en-US" sz="100" b="0"/>
              </a:p>
            </p:txBody>
          </p:sp>
          <p:sp>
            <p:nvSpPr>
              <p:cNvPr id="44377" name="Rectangle 124"/>
              <p:cNvSpPr>
                <a:spLocks noChangeArrowheads="1"/>
              </p:cNvSpPr>
              <p:nvPr/>
            </p:nvSpPr>
            <p:spPr bwMode="auto">
              <a:xfrm>
                <a:off x="2712" y="1039"/>
                <a:ext cx="107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>
                    <a:solidFill>
                      <a:srgbClr val="000000"/>
                    </a:solidFill>
                  </a:rPr>
                  <a:t>Memory</a:t>
                </a:r>
                <a:endParaRPr lang="en-US" altLang="en-US" sz="100" b="0"/>
              </a:p>
            </p:txBody>
          </p:sp>
          <p:sp>
            <p:nvSpPr>
              <p:cNvPr id="44378" name="Rectangle 125"/>
              <p:cNvSpPr>
                <a:spLocks noChangeArrowheads="1"/>
              </p:cNvSpPr>
              <p:nvPr/>
            </p:nvSpPr>
            <p:spPr bwMode="auto">
              <a:xfrm>
                <a:off x="2507" y="989"/>
                <a:ext cx="20" cy="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A</a:t>
                </a:r>
                <a:endParaRPr lang="en-US" altLang="en-US" sz="100" b="0"/>
              </a:p>
            </p:txBody>
          </p:sp>
          <p:sp>
            <p:nvSpPr>
              <p:cNvPr id="44379" name="Rectangle 126"/>
              <p:cNvSpPr>
                <a:spLocks noChangeArrowheads="1"/>
              </p:cNvSpPr>
              <p:nvPr/>
            </p:nvSpPr>
            <p:spPr bwMode="auto">
              <a:xfrm>
                <a:off x="2758" y="1159"/>
                <a:ext cx="25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D</a:t>
                </a:r>
                <a:endParaRPr lang="en-US" altLang="en-US" sz="100" b="0"/>
              </a:p>
            </p:txBody>
          </p:sp>
        </p:grpSp>
        <p:sp>
          <p:nvSpPr>
            <p:cNvPr id="44172" name="Freeform 127"/>
            <p:cNvSpPr>
              <a:spLocks/>
            </p:cNvSpPr>
            <p:nvPr/>
          </p:nvSpPr>
          <p:spPr bwMode="auto">
            <a:xfrm>
              <a:off x="1679" y="2811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73" name="Line 128"/>
            <p:cNvSpPr>
              <a:spLocks noChangeShapeType="1"/>
            </p:cNvSpPr>
            <p:nvPr/>
          </p:nvSpPr>
          <p:spPr bwMode="auto">
            <a:xfrm>
              <a:off x="1696" y="2304"/>
              <a:ext cx="1" cy="53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74" name="Line 129"/>
            <p:cNvSpPr>
              <a:spLocks noChangeShapeType="1"/>
            </p:cNvSpPr>
            <p:nvPr/>
          </p:nvSpPr>
          <p:spPr bwMode="auto">
            <a:xfrm flipV="1">
              <a:off x="1696" y="1329"/>
              <a:ext cx="1" cy="10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75" name="Line 130"/>
            <p:cNvSpPr>
              <a:spLocks noChangeShapeType="1"/>
            </p:cNvSpPr>
            <p:nvPr/>
          </p:nvSpPr>
          <p:spPr bwMode="auto">
            <a:xfrm flipV="1">
              <a:off x="4067" y="1400"/>
              <a:ext cx="1" cy="5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76" name="Line 131"/>
            <p:cNvSpPr>
              <a:spLocks noChangeShapeType="1"/>
            </p:cNvSpPr>
            <p:nvPr/>
          </p:nvSpPr>
          <p:spPr bwMode="auto">
            <a:xfrm flipH="1" flipV="1">
              <a:off x="4029" y="1366"/>
              <a:ext cx="39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77" name="Line 132"/>
            <p:cNvSpPr>
              <a:spLocks noChangeShapeType="1"/>
            </p:cNvSpPr>
            <p:nvPr/>
          </p:nvSpPr>
          <p:spPr bwMode="auto">
            <a:xfrm flipH="1">
              <a:off x="3347" y="1366"/>
              <a:ext cx="68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78" name="Freeform 133"/>
            <p:cNvSpPr>
              <a:spLocks/>
            </p:cNvSpPr>
            <p:nvPr/>
          </p:nvSpPr>
          <p:spPr bwMode="auto">
            <a:xfrm>
              <a:off x="4050" y="1430"/>
              <a:ext cx="33" cy="46"/>
            </a:xfrm>
            <a:custGeom>
              <a:avLst/>
              <a:gdLst>
                <a:gd name="T0" fmla="*/ 1 w 65"/>
                <a:gd name="T1" fmla="*/ 1 h 91"/>
                <a:gd name="T2" fmla="*/ 0 w 65"/>
                <a:gd name="T3" fmla="*/ 0 h 91"/>
                <a:gd name="T4" fmla="*/ 1 w 65"/>
                <a:gd name="T5" fmla="*/ 1 h 91"/>
                <a:gd name="T6" fmla="*/ 1 w 65"/>
                <a:gd name="T7" fmla="*/ 0 h 91"/>
                <a:gd name="T8" fmla="*/ 1 w 65"/>
                <a:gd name="T9" fmla="*/ 1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91"/>
                <a:gd name="T17" fmla="*/ 65 w 6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91">
                  <a:moveTo>
                    <a:pt x="34" y="91"/>
                  </a:moveTo>
                  <a:lnTo>
                    <a:pt x="0" y="0"/>
                  </a:lnTo>
                  <a:lnTo>
                    <a:pt x="34" y="45"/>
                  </a:lnTo>
                  <a:lnTo>
                    <a:pt x="65" y="0"/>
                  </a:lnTo>
                  <a:lnTo>
                    <a:pt x="34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79" name="Rectangle 134"/>
            <p:cNvSpPr>
              <a:spLocks noChangeArrowheads="1"/>
            </p:cNvSpPr>
            <p:nvPr/>
          </p:nvSpPr>
          <p:spPr bwMode="auto">
            <a:xfrm>
              <a:off x="3857" y="1380"/>
              <a:ext cx="169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Rb: &lt;15:11&gt;</a:t>
              </a:r>
              <a:endParaRPr lang="en-US" altLang="en-US" sz="100" b="0"/>
            </a:p>
          </p:txBody>
        </p:sp>
        <p:sp>
          <p:nvSpPr>
            <p:cNvPr id="44180" name="Line 135"/>
            <p:cNvSpPr>
              <a:spLocks noChangeShapeType="1"/>
            </p:cNvSpPr>
            <p:nvPr/>
          </p:nvSpPr>
          <p:spPr bwMode="auto">
            <a:xfrm flipV="1">
              <a:off x="3510" y="1400"/>
              <a:ext cx="1" cy="1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81" name="Line 136"/>
            <p:cNvSpPr>
              <a:spLocks noChangeShapeType="1"/>
            </p:cNvSpPr>
            <p:nvPr/>
          </p:nvSpPr>
          <p:spPr bwMode="auto">
            <a:xfrm flipH="1" flipV="1">
              <a:off x="3474" y="1365"/>
              <a:ext cx="38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82" name="Line 137"/>
            <p:cNvSpPr>
              <a:spLocks noChangeShapeType="1"/>
            </p:cNvSpPr>
            <p:nvPr/>
          </p:nvSpPr>
          <p:spPr bwMode="auto">
            <a:xfrm flipH="1">
              <a:off x="2772" y="1365"/>
              <a:ext cx="706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83" name="Line 138"/>
            <p:cNvSpPr>
              <a:spLocks noChangeShapeType="1"/>
            </p:cNvSpPr>
            <p:nvPr/>
          </p:nvSpPr>
          <p:spPr bwMode="auto">
            <a:xfrm>
              <a:off x="2774" y="1368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84" name="Freeform 139"/>
            <p:cNvSpPr>
              <a:spLocks/>
            </p:cNvSpPr>
            <p:nvPr/>
          </p:nvSpPr>
          <p:spPr bwMode="auto">
            <a:xfrm>
              <a:off x="3493" y="1574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85" name="Rectangle 140"/>
            <p:cNvSpPr>
              <a:spLocks noChangeArrowheads="1"/>
            </p:cNvSpPr>
            <p:nvPr/>
          </p:nvSpPr>
          <p:spPr bwMode="auto">
            <a:xfrm>
              <a:off x="3260" y="1380"/>
              <a:ext cx="165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Ra &lt;20:16&gt;</a:t>
              </a:r>
              <a:endParaRPr lang="en-US" altLang="en-US" sz="100" b="0"/>
            </a:p>
          </p:txBody>
        </p:sp>
        <p:sp>
          <p:nvSpPr>
            <p:cNvPr id="44186" name="Freeform 141"/>
            <p:cNvSpPr>
              <a:spLocks/>
            </p:cNvSpPr>
            <p:nvPr/>
          </p:nvSpPr>
          <p:spPr bwMode="auto">
            <a:xfrm>
              <a:off x="3991" y="1470"/>
              <a:ext cx="288" cy="72"/>
            </a:xfrm>
            <a:custGeom>
              <a:avLst/>
              <a:gdLst>
                <a:gd name="T0" fmla="*/ 0 w 575"/>
                <a:gd name="T1" fmla="*/ 0 h 144"/>
                <a:gd name="T2" fmla="*/ 1 w 575"/>
                <a:gd name="T3" fmla="*/ 0 h 144"/>
                <a:gd name="T4" fmla="*/ 1 w 575"/>
                <a:gd name="T5" fmla="*/ 1 h 144"/>
                <a:gd name="T6" fmla="*/ 1 w 575"/>
                <a:gd name="T7" fmla="*/ 1 h 144"/>
                <a:gd name="T8" fmla="*/ 0 w 575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5"/>
                <a:gd name="T16" fmla="*/ 0 h 144"/>
                <a:gd name="T17" fmla="*/ 575 w 575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5" h="144">
                  <a:moveTo>
                    <a:pt x="0" y="0"/>
                  </a:moveTo>
                  <a:lnTo>
                    <a:pt x="575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87" name="Freeform 142"/>
            <p:cNvSpPr>
              <a:spLocks/>
            </p:cNvSpPr>
            <p:nvPr/>
          </p:nvSpPr>
          <p:spPr bwMode="auto">
            <a:xfrm>
              <a:off x="3995" y="1474"/>
              <a:ext cx="288" cy="72"/>
            </a:xfrm>
            <a:custGeom>
              <a:avLst/>
              <a:gdLst>
                <a:gd name="T0" fmla="*/ 0 w 575"/>
                <a:gd name="T1" fmla="*/ 0 h 144"/>
                <a:gd name="T2" fmla="*/ 1 w 575"/>
                <a:gd name="T3" fmla="*/ 0 h 144"/>
                <a:gd name="T4" fmla="*/ 1 w 575"/>
                <a:gd name="T5" fmla="*/ 1 h 144"/>
                <a:gd name="T6" fmla="*/ 1 w 575"/>
                <a:gd name="T7" fmla="*/ 1 h 144"/>
                <a:gd name="T8" fmla="*/ 0 w 575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5"/>
                <a:gd name="T16" fmla="*/ 0 h 144"/>
                <a:gd name="T17" fmla="*/ 575 w 575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5" h="144">
                  <a:moveTo>
                    <a:pt x="0" y="0"/>
                  </a:moveTo>
                  <a:lnTo>
                    <a:pt x="575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188" name="Group 143"/>
            <p:cNvGrpSpPr>
              <a:grpSpLocks/>
            </p:cNvGrpSpPr>
            <p:nvPr/>
          </p:nvGrpSpPr>
          <p:grpSpPr bwMode="auto">
            <a:xfrm>
              <a:off x="4271" y="1485"/>
              <a:ext cx="200" cy="41"/>
              <a:chOff x="4271" y="1485"/>
              <a:chExt cx="200" cy="41"/>
            </a:xfrm>
          </p:grpSpPr>
          <p:sp>
            <p:nvSpPr>
              <p:cNvPr id="44372" name="Rectangle 144"/>
              <p:cNvSpPr>
                <a:spLocks noChangeArrowheads="1"/>
              </p:cNvSpPr>
              <p:nvPr/>
            </p:nvSpPr>
            <p:spPr bwMode="auto">
              <a:xfrm>
                <a:off x="4361" y="1485"/>
                <a:ext cx="110" cy="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RA2SEL</a:t>
                </a:r>
                <a:endParaRPr lang="en-US" altLang="en-US" sz="100" b="0"/>
              </a:p>
            </p:txBody>
          </p:sp>
          <p:sp>
            <p:nvSpPr>
              <p:cNvPr id="44373" name="Freeform 145"/>
              <p:cNvSpPr>
                <a:spLocks/>
              </p:cNvSpPr>
              <p:nvPr/>
            </p:nvSpPr>
            <p:spPr bwMode="auto">
              <a:xfrm>
                <a:off x="4271" y="1493"/>
                <a:ext cx="45" cy="33"/>
              </a:xfrm>
              <a:custGeom>
                <a:avLst/>
                <a:gdLst>
                  <a:gd name="T0" fmla="*/ 0 w 90"/>
                  <a:gd name="T1" fmla="*/ 1 h 66"/>
                  <a:gd name="T2" fmla="*/ 1 w 90"/>
                  <a:gd name="T3" fmla="*/ 0 h 66"/>
                  <a:gd name="T4" fmla="*/ 1 w 90"/>
                  <a:gd name="T5" fmla="*/ 1 h 66"/>
                  <a:gd name="T6" fmla="*/ 1 w 90"/>
                  <a:gd name="T7" fmla="*/ 1 h 66"/>
                  <a:gd name="T8" fmla="*/ 0 w 90"/>
                  <a:gd name="T9" fmla="*/ 1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66"/>
                  <a:gd name="T17" fmla="*/ 90 w 90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66">
                    <a:moveTo>
                      <a:pt x="0" y="34"/>
                    </a:moveTo>
                    <a:lnTo>
                      <a:pt x="90" y="0"/>
                    </a:lnTo>
                    <a:lnTo>
                      <a:pt x="44" y="34"/>
                    </a:lnTo>
                    <a:lnTo>
                      <a:pt x="90" y="66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74" name="Line 146"/>
              <p:cNvSpPr>
                <a:spLocks noChangeShapeType="1"/>
              </p:cNvSpPr>
              <p:nvPr/>
            </p:nvSpPr>
            <p:spPr bwMode="auto">
              <a:xfrm>
                <a:off x="4292" y="1510"/>
                <a:ext cx="7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189" name="Freeform 147"/>
            <p:cNvSpPr>
              <a:spLocks/>
            </p:cNvSpPr>
            <p:nvPr/>
          </p:nvSpPr>
          <p:spPr bwMode="auto">
            <a:xfrm>
              <a:off x="4140" y="1572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90" name="Line 148"/>
            <p:cNvSpPr>
              <a:spLocks noChangeShapeType="1"/>
            </p:cNvSpPr>
            <p:nvPr/>
          </p:nvSpPr>
          <p:spPr bwMode="auto">
            <a:xfrm>
              <a:off x="4157" y="1544"/>
              <a:ext cx="1" cy="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91" name="Line 149"/>
            <p:cNvSpPr>
              <a:spLocks noChangeShapeType="1"/>
            </p:cNvSpPr>
            <p:nvPr/>
          </p:nvSpPr>
          <p:spPr bwMode="auto">
            <a:xfrm flipV="1">
              <a:off x="4211" y="1400"/>
              <a:ext cx="1" cy="5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92" name="Line 150"/>
            <p:cNvSpPr>
              <a:spLocks noChangeShapeType="1"/>
            </p:cNvSpPr>
            <p:nvPr/>
          </p:nvSpPr>
          <p:spPr bwMode="auto">
            <a:xfrm flipH="1" flipV="1">
              <a:off x="4173" y="1366"/>
              <a:ext cx="39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93" name="Line 151"/>
            <p:cNvSpPr>
              <a:spLocks noChangeShapeType="1"/>
            </p:cNvSpPr>
            <p:nvPr/>
          </p:nvSpPr>
          <p:spPr bwMode="auto">
            <a:xfrm flipH="1">
              <a:off x="3490" y="1366"/>
              <a:ext cx="68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94" name="Freeform 152"/>
            <p:cNvSpPr>
              <a:spLocks/>
            </p:cNvSpPr>
            <p:nvPr/>
          </p:nvSpPr>
          <p:spPr bwMode="auto">
            <a:xfrm>
              <a:off x="4194" y="1430"/>
              <a:ext cx="33" cy="46"/>
            </a:xfrm>
            <a:custGeom>
              <a:avLst/>
              <a:gdLst>
                <a:gd name="T0" fmla="*/ 1 w 66"/>
                <a:gd name="T1" fmla="*/ 1 h 91"/>
                <a:gd name="T2" fmla="*/ 0 w 66"/>
                <a:gd name="T3" fmla="*/ 0 h 91"/>
                <a:gd name="T4" fmla="*/ 1 w 66"/>
                <a:gd name="T5" fmla="*/ 1 h 91"/>
                <a:gd name="T6" fmla="*/ 1 w 66"/>
                <a:gd name="T7" fmla="*/ 0 h 91"/>
                <a:gd name="T8" fmla="*/ 1 w 66"/>
                <a:gd name="T9" fmla="*/ 1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1"/>
                <a:gd name="T17" fmla="*/ 66 w 66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1">
                  <a:moveTo>
                    <a:pt x="34" y="91"/>
                  </a:moveTo>
                  <a:lnTo>
                    <a:pt x="0" y="0"/>
                  </a:lnTo>
                  <a:lnTo>
                    <a:pt x="34" y="45"/>
                  </a:lnTo>
                  <a:lnTo>
                    <a:pt x="66" y="0"/>
                  </a:lnTo>
                  <a:lnTo>
                    <a:pt x="34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95" name="Rectangle 153"/>
            <p:cNvSpPr>
              <a:spLocks noChangeArrowheads="1"/>
            </p:cNvSpPr>
            <p:nvPr/>
          </p:nvSpPr>
          <p:spPr bwMode="auto">
            <a:xfrm>
              <a:off x="4236" y="1384"/>
              <a:ext cx="165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Rc &lt;25:21&gt;</a:t>
              </a:r>
              <a:endParaRPr lang="en-US" altLang="en-US" sz="100" b="0"/>
            </a:p>
          </p:txBody>
        </p:sp>
        <p:grpSp>
          <p:nvGrpSpPr>
            <p:cNvPr id="44196" name="Group 154"/>
            <p:cNvGrpSpPr>
              <a:grpSpLocks/>
            </p:cNvGrpSpPr>
            <p:nvPr/>
          </p:nvGrpSpPr>
          <p:grpSpPr bwMode="auto">
            <a:xfrm>
              <a:off x="2299" y="1492"/>
              <a:ext cx="143" cy="162"/>
              <a:chOff x="2299" y="1492"/>
              <a:chExt cx="143" cy="162"/>
            </a:xfrm>
          </p:grpSpPr>
          <p:sp>
            <p:nvSpPr>
              <p:cNvPr id="44370" name="Rectangle 155"/>
              <p:cNvSpPr>
                <a:spLocks noChangeArrowheads="1"/>
              </p:cNvSpPr>
              <p:nvPr/>
            </p:nvSpPr>
            <p:spPr bwMode="auto">
              <a:xfrm>
                <a:off x="2299" y="1510"/>
                <a:ext cx="143" cy="14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371" name="Rectangle 156"/>
              <p:cNvSpPr>
                <a:spLocks noChangeArrowheads="1"/>
              </p:cNvSpPr>
              <p:nvPr/>
            </p:nvSpPr>
            <p:spPr bwMode="auto">
              <a:xfrm>
                <a:off x="2334" y="1492"/>
                <a:ext cx="20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+</a:t>
                </a:r>
                <a:endParaRPr lang="en-US" altLang="en-US" sz="100" b="0"/>
              </a:p>
            </p:txBody>
          </p:sp>
        </p:grpSp>
        <p:sp>
          <p:nvSpPr>
            <p:cNvPr id="44197" name="Line 157"/>
            <p:cNvSpPr>
              <a:spLocks noChangeShapeType="1"/>
            </p:cNvSpPr>
            <p:nvPr/>
          </p:nvSpPr>
          <p:spPr bwMode="auto">
            <a:xfrm>
              <a:off x="2469" y="1618"/>
              <a:ext cx="26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98" name="Line 158"/>
            <p:cNvSpPr>
              <a:spLocks noChangeShapeType="1"/>
            </p:cNvSpPr>
            <p:nvPr/>
          </p:nvSpPr>
          <p:spPr bwMode="auto">
            <a:xfrm flipV="1">
              <a:off x="2732" y="1580"/>
              <a:ext cx="40" cy="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99" name="Freeform 159"/>
            <p:cNvSpPr>
              <a:spLocks/>
            </p:cNvSpPr>
            <p:nvPr/>
          </p:nvSpPr>
          <p:spPr bwMode="auto">
            <a:xfrm>
              <a:off x="2448" y="1601"/>
              <a:ext cx="45" cy="33"/>
            </a:xfrm>
            <a:custGeom>
              <a:avLst/>
              <a:gdLst>
                <a:gd name="T0" fmla="*/ 0 w 90"/>
                <a:gd name="T1" fmla="*/ 1 h 65"/>
                <a:gd name="T2" fmla="*/ 1 w 90"/>
                <a:gd name="T3" fmla="*/ 0 h 65"/>
                <a:gd name="T4" fmla="*/ 1 w 90"/>
                <a:gd name="T5" fmla="*/ 1 h 65"/>
                <a:gd name="T6" fmla="*/ 1 w 90"/>
                <a:gd name="T7" fmla="*/ 1 h 65"/>
                <a:gd name="T8" fmla="*/ 0 w 90"/>
                <a:gd name="T9" fmla="*/ 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5"/>
                <a:gd name="T17" fmla="*/ 90 w 90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5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5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00" name="Freeform 160"/>
            <p:cNvSpPr>
              <a:spLocks/>
            </p:cNvSpPr>
            <p:nvPr/>
          </p:nvSpPr>
          <p:spPr bwMode="auto">
            <a:xfrm>
              <a:off x="2137" y="1565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01" name="Line 161"/>
            <p:cNvSpPr>
              <a:spLocks noChangeShapeType="1"/>
            </p:cNvSpPr>
            <p:nvPr/>
          </p:nvSpPr>
          <p:spPr bwMode="auto">
            <a:xfrm flipH="1">
              <a:off x="2158" y="1582"/>
              <a:ext cx="14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02" name="Rectangle 162"/>
            <p:cNvSpPr>
              <a:spLocks noChangeArrowheads="1"/>
            </p:cNvSpPr>
            <p:nvPr/>
          </p:nvSpPr>
          <p:spPr bwMode="auto">
            <a:xfrm>
              <a:off x="3385" y="1618"/>
              <a:ext cx="1078" cy="28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03" name="Rectangle 163"/>
            <p:cNvSpPr>
              <a:spLocks noChangeArrowheads="1"/>
            </p:cNvSpPr>
            <p:nvPr/>
          </p:nvSpPr>
          <p:spPr bwMode="auto">
            <a:xfrm>
              <a:off x="3676" y="1636"/>
              <a:ext cx="128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>
                  <a:solidFill>
                    <a:srgbClr val="000000"/>
                  </a:solidFill>
                </a:rPr>
                <a:t>Register</a:t>
              </a:r>
              <a:endParaRPr lang="en-US" altLang="en-US" sz="100" b="0"/>
            </a:p>
          </p:txBody>
        </p:sp>
        <p:sp>
          <p:nvSpPr>
            <p:cNvPr id="44204" name="Rectangle 164"/>
            <p:cNvSpPr>
              <a:spLocks noChangeArrowheads="1"/>
            </p:cNvSpPr>
            <p:nvPr/>
          </p:nvSpPr>
          <p:spPr bwMode="auto">
            <a:xfrm>
              <a:off x="3779" y="1744"/>
              <a:ext cx="54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>
                  <a:solidFill>
                    <a:srgbClr val="000000"/>
                  </a:solidFill>
                </a:rPr>
                <a:t>File</a:t>
              </a:r>
              <a:endParaRPr lang="en-US" altLang="en-US" sz="100" b="0"/>
            </a:p>
          </p:txBody>
        </p:sp>
        <p:sp>
          <p:nvSpPr>
            <p:cNvPr id="44205" name="Rectangle 165"/>
            <p:cNvSpPr>
              <a:spLocks noChangeArrowheads="1"/>
            </p:cNvSpPr>
            <p:nvPr/>
          </p:nvSpPr>
          <p:spPr bwMode="auto">
            <a:xfrm>
              <a:off x="3462" y="1647"/>
              <a:ext cx="62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RA1</a:t>
              </a:r>
              <a:endParaRPr lang="en-US" altLang="en-US" sz="100" b="0"/>
            </a:p>
          </p:txBody>
        </p:sp>
        <p:sp>
          <p:nvSpPr>
            <p:cNvPr id="44206" name="Rectangle 166"/>
            <p:cNvSpPr>
              <a:spLocks noChangeArrowheads="1"/>
            </p:cNvSpPr>
            <p:nvPr/>
          </p:nvSpPr>
          <p:spPr bwMode="auto">
            <a:xfrm>
              <a:off x="4105" y="1647"/>
              <a:ext cx="61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RA2</a:t>
              </a:r>
              <a:endParaRPr lang="en-US" altLang="en-US" sz="100" b="0"/>
            </a:p>
          </p:txBody>
        </p:sp>
        <p:sp>
          <p:nvSpPr>
            <p:cNvPr id="44207" name="Rectangle 167"/>
            <p:cNvSpPr>
              <a:spLocks noChangeArrowheads="1"/>
            </p:cNvSpPr>
            <p:nvPr/>
          </p:nvSpPr>
          <p:spPr bwMode="auto">
            <a:xfrm>
              <a:off x="3462" y="1822"/>
              <a:ext cx="62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RD1</a:t>
              </a:r>
              <a:endParaRPr lang="en-US" altLang="en-US" sz="100" b="0"/>
            </a:p>
          </p:txBody>
        </p:sp>
        <p:sp>
          <p:nvSpPr>
            <p:cNvPr id="44208" name="Rectangle 168"/>
            <p:cNvSpPr>
              <a:spLocks noChangeArrowheads="1"/>
            </p:cNvSpPr>
            <p:nvPr/>
          </p:nvSpPr>
          <p:spPr bwMode="auto">
            <a:xfrm>
              <a:off x="4105" y="1822"/>
              <a:ext cx="61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RD2</a:t>
              </a:r>
              <a:endParaRPr lang="en-US" altLang="en-US" sz="100" b="0"/>
            </a:p>
          </p:txBody>
        </p:sp>
        <p:sp>
          <p:nvSpPr>
            <p:cNvPr id="44209" name="Freeform 169"/>
            <p:cNvSpPr>
              <a:spLocks/>
            </p:cNvSpPr>
            <p:nvPr/>
          </p:nvSpPr>
          <p:spPr bwMode="auto">
            <a:xfrm>
              <a:off x="3920" y="2260"/>
              <a:ext cx="287" cy="72"/>
            </a:xfrm>
            <a:custGeom>
              <a:avLst/>
              <a:gdLst>
                <a:gd name="T0" fmla="*/ 0 w 575"/>
                <a:gd name="T1" fmla="*/ 0 h 144"/>
                <a:gd name="T2" fmla="*/ 0 w 575"/>
                <a:gd name="T3" fmla="*/ 0 h 144"/>
                <a:gd name="T4" fmla="*/ 0 w 575"/>
                <a:gd name="T5" fmla="*/ 1 h 144"/>
                <a:gd name="T6" fmla="*/ 0 w 575"/>
                <a:gd name="T7" fmla="*/ 1 h 144"/>
                <a:gd name="T8" fmla="*/ 0 w 575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5"/>
                <a:gd name="T16" fmla="*/ 0 h 144"/>
                <a:gd name="T17" fmla="*/ 575 w 575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5" h="144">
                  <a:moveTo>
                    <a:pt x="0" y="0"/>
                  </a:moveTo>
                  <a:lnTo>
                    <a:pt x="575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10" name="Freeform 170"/>
            <p:cNvSpPr>
              <a:spLocks/>
            </p:cNvSpPr>
            <p:nvPr/>
          </p:nvSpPr>
          <p:spPr bwMode="auto">
            <a:xfrm>
              <a:off x="3924" y="2264"/>
              <a:ext cx="287" cy="72"/>
            </a:xfrm>
            <a:custGeom>
              <a:avLst/>
              <a:gdLst>
                <a:gd name="T0" fmla="*/ 0 w 575"/>
                <a:gd name="T1" fmla="*/ 0 h 144"/>
                <a:gd name="T2" fmla="*/ 0 w 575"/>
                <a:gd name="T3" fmla="*/ 0 h 144"/>
                <a:gd name="T4" fmla="*/ 0 w 575"/>
                <a:gd name="T5" fmla="*/ 1 h 144"/>
                <a:gd name="T6" fmla="*/ 0 w 575"/>
                <a:gd name="T7" fmla="*/ 1 h 144"/>
                <a:gd name="T8" fmla="*/ 0 w 575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5"/>
                <a:gd name="T16" fmla="*/ 0 h 144"/>
                <a:gd name="T17" fmla="*/ 575 w 575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5" h="144">
                  <a:moveTo>
                    <a:pt x="0" y="0"/>
                  </a:moveTo>
                  <a:lnTo>
                    <a:pt x="575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211" name="Group 171"/>
            <p:cNvGrpSpPr>
              <a:grpSpLocks/>
            </p:cNvGrpSpPr>
            <p:nvPr/>
          </p:nvGrpSpPr>
          <p:grpSpPr bwMode="auto">
            <a:xfrm>
              <a:off x="4199" y="2271"/>
              <a:ext cx="190" cy="45"/>
              <a:chOff x="4199" y="2271"/>
              <a:chExt cx="190" cy="45"/>
            </a:xfrm>
          </p:grpSpPr>
          <p:sp>
            <p:nvSpPr>
              <p:cNvPr id="44367" name="Rectangle 172"/>
              <p:cNvSpPr>
                <a:spLocks noChangeArrowheads="1"/>
              </p:cNvSpPr>
              <p:nvPr/>
            </p:nvSpPr>
            <p:spPr bwMode="auto">
              <a:xfrm>
                <a:off x="4310" y="2271"/>
                <a:ext cx="79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BSEL</a:t>
                </a:r>
                <a:endParaRPr lang="en-US" altLang="en-US" sz="100" b="0"/>
              </a:p>
            </p:txBody>
          </p:sp>
          <p:sp>
            <p:nvSpPr>
              <p:cNvPr id="44368" name="Freeform 173"/>
              <p:cNvSpPr>
                <a:spLocks/>
              </p:cNvSpPr>
              <p:nvPr/>
            </p:nvSpPr>
            <p:spPr bwMode="auto">
              <a:xfrm>
                <a:off x="4199" y="2283"/>
                <a:ext cx="45" cy="33"/>
              </a:xfrm>
              <a:custGeom>
                <a:avLst/>
                <a:gdLst>
                  <a:gd name="T0" fmla="*/ 0 w 90"/>
                  <a:gd name="T1" fmla="*/ 1 h 66"/>
                  <a:gd name="T2" fmla="*/ 1 w 90"/>
                  <a:gd name="T3" fmla="*/ 0 h 66"/>
                  <a:gd name="T4" fmla="*/ 1 w 90"/>
                  <a:gd name="T5" fmla="*/ 1 h 66"/>
                  <a:gd name="T6" fmla="*/ 1 w 90"/>
                  <a:gd name="T7" fmla="*/ 1 h 66"/>
                  <a:gd name="T8" fmla="*/ 0 w 90"/>
                  <a:gd name="T9" fmla="*/ 1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66"/>
                  <a:gd name="T17" fmla="*/ 90 w 90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66">
                    <a:moveTo>
                      <a:pt x="0" y="34"/>
                    </a:moveTo>
                    <a:lnTo>
                      <a:pt x="90" y="0"/>
                    </a:lnTo>
                    <a:lnTo>
                      <a:pt x="44" y="34"/>
                    </a:lnTo>
                    <a:lnTo>
                      <a:pt x="90" y="66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69" name="Line 174"/>
              <p:cNvSpPr>
                <a:spLocks noChangeShapeType="1"/>
              </p:cNvSpPr>
              <p:nvPr/>
            </p:nvSpPr>
            <p:spPr bwMode="auto">
              <a:xfrm>
                <a:off x="4220" y="2300"/>
                <a:ext cx="7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212" name="Group 175"/>
            <p:cNvGrpSpPr>
              <a:grpSpLocks/>
            </p:cNvGrpSpPr>
            <p:nvPr/>
          </p:nvGrpSpPr>
          <p:grpSpPr bwMode="auto">
            <a:xfrm>
              <a:off x="3977" y="2275"/>
              <a:ext cx="165" cy="39"/>
              <a:chOff x="3977" y="2275"/>
              <a:chExt cx="165" cy="39"/>
            </a:xfrm>
          </p:grpSpPr>
          <p:sp>
            <p:nvSpPr>
              <p:cNvPr id="44365" name="Rectangle 176"/>
              <p:cNvSpPr>
                <a:spLocks noChangeArrowheads="1"/>
              </p:cNvSpPr>
              <p:nvPr/>
            </p:nvSpPr>
            <p:spPr bwMode="auto">
              <a:xfrm>
                <a:off x="4125" y="2275"/>
                <a:ext cx="17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0</a:t>
                </a:r>
                <a:endParaRPr lang="en-US" altLang="en-US" sz="100" b="0"/>
              </a:p>
            </p:txBody>
          </p:sp>
          <p:sp>
            <p:nvSpPr>
              <p:cNvPr id="44366" name="Rectangle 177"/>
              <p:cNvSpPr>
                <a:spLocks noChangeArrowheads="1"/>
              </p:cNvSpPr>
              <p:nvPr/>
            </p:nvSpPr>
            <p:spPr bwMode="auto">
              <a:xfrm>
                <a:off x="3977" y="2275"/>
                <a:ext cx="21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1</a:t>
                </a:r>
                <a:endParaRPr lang="en-US" altLang="en-US" sz="100" b="0"/>
              </a:p>
            </p:txBody>
          </p:sp>
        </p:grpSp>
        <p:sp>
          <p:nvSpPr>
            <p:cNvPr id="44213" name="Rectangle 178"/>
            <p:cNvSpPr>
              <a:spLocks noChangeArrowheads="1"/>
            </p:cNvSpPr>
            <p:nvPr/>
          </p:nvSpPr>
          <p:spPr bwMode="auto">
            <a:xfrm>
              <a:off x="2849" y="1984"/>
              <a:ext cx="123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C: &lt;15:0&gt;</a:t>
              </a:r>
              <a:endParaRPr lang="en-US" altLang="en-US" sz="100" b="0"/>
            </a:p>
          </p:txBody>
        </p:sp>
        <p:sp>
          <p:nvSpPr>
            <p:cNvPr id="44214" name="Line 179"/>
            <p:cNvSpPr>
              <a:spLocks noChangeShapeType="1"/>
            </p:cNvSpPr>
            <p:nvPr/>
          </p:nvSpPr>
          <p:spPr bwMode="auto">
            <a:xfrm>
              <a:off x="2774" y="1993"/>
              <a:ext cx="56" cy="5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15" name="Line 180"/>
            <p:cNvSpPr>
              <a:spLocks noChangeShapeType="1"/>
            </p:cNvSpPr>
            <p:nvPr/>
          </p:nvSpPr>
          <p:spPr bwMode="auto">
            <a:xfrm>
              <a:off x="2826" y="2047"/>
              <a:ext cx="11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16" name="Line 181"/>
            <p:cNvSpPr>
              <a:spLocks noChangeShapeType="1"/>
            </p:cNvSpPr>
            <p:nvPr/>
          </p:nvSpPr>
          <p:spPr bwMode="auto">
            <a:xfrm>
              <a:off x="3977" y="2045"/>
              <a:ext cx="1" cy="2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17" name="Freeform 182"/>
            <p:cNvSpPr>
              <a:spLocks/>
            </p:cNvSpPr>
            <p:nvPr/>
          </p:nvSpPr>
          <p:spPr bwMode="auto">
            <a:xfrm>
              <a:off x="3960" y="2220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18" name="Rectangle 183"/>
            <p:cNvSpPr>
              <a:spLocks noChangeArrowheads="1"/>
            </p:cNvSpPr>
            <p:nvPr/>
          </p:nvSpPr>
          <p:spPr bwMode="auto">
            <a:xfrm>
              <a:off x="3709" y="2054"/>
              <a:ext cx="124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C: &lt;15:0&gt;</a:t>
              </a:r>
              <a:endParaRPr lang="en-US" altLang="en-US" sz="100" b="0"/>
            </a:p>
          </p:txBody>
        </p:sp>
        <p:sp>
          <p:nvSpPr>
            <p:cNvPr id="44219" name="Rectangle 184"/>
            <p:cNvSpPr>
              <a:spLocks noChangeArrowheads="1"/>
            </p:cNvSpPr>
            <p:nvPr/>
          </p:nvSpPr>
          <p:spPr bwMode="auto">
            <a:xfrm>
              <a:off x="3664" y="2097"/>
              <a:ext cx="198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sign-extended</a:t>
              </a:r>
              <a:endParaRPr lang="en-US" altLang="en-US" sz="100" b="0"/>
            </a:p>
          </p:txBody>
        </p:sp>
        <p:sp>
          <p:nvSpPr>
            <p:cNvPr id="44220" name="Freeform 185"/>
            <p:cNvSpPr>
              <a:spLocks/>
            </p:cNvSpPr>
            <p:nvPr/>
          </p:nvSpPr>
          <p:spPr bwMode="auto">
            <a:xfrm>
              <a:off x="4050" y="2649"/>
              <a:ext cx="33" cy="46"/>
            </a:xfrm>
            <a:custGeom>
              <a:avLst/>
              <a:gdLst>
                <a:gd name="T0" fmla="*/ 1 w 65"/>
                <a:gd name="T1" fmla="*/ 1 h 92"/>
                <a:gd name="T2" fmla="*/ 0 w 65"/>
                <a:gd name="T3" fmla="*/ 0 h 92"/>
                <a:gd name="T4" fmla="*/ 1 w 65"/>
                <a:gd name="T5" fmla="*/ 1 h 92"/>
                <a:gd name="T6" fmla="*/ 1 w 65"/>
                <a:gd name="T7" fmla="*/ 0 h 92"/>
                <a:gd name="T8" fmla="*/ 1 w 65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92"/>
                <a:gd name="T17" fmla="*/ 65 w 65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5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1" name="Line 186"/>
            <p:cNvSpPr>
              <a:spLocks noChangeShapeType="1"/>
            </p:cNvSpPr>
            <p:nvPr/>
          </p:nvSpPr>
          <p:spPr bwMode="auto">
            <a:xfrm flipV="1">
              <a:off x="4067" y="2334"/>
              <a:ext cx="1" cy="3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2" name="Freeform 187"/>
            <p:cNvSpPr>
              <a:spLocks/>
            </p:cNvSpPr>
            <p:nvPr/>
          </p:nvSpPr>
          <p:spPr bwMode="auto">
            <a:xfrm>
              <a:off x="4122" y="2218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3" name="Line 188"/>
            <p:cNvSpPr>
              <a:spLocks noChangeShapeType="1"/>
            </p:cNvSpPr>
            <p:nvPr/>
          </p:nvSpPr>
          <p:spPr bwMode="auto">
            <a:xfrm flipV="1">
              <a:off x="4139" y="1903"/>
              <a:ext cx="1" cy="3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224" name="Group 189"/>
            <p:cNvGrpSpPr>
              <a:grpSpLocks/>
            </p:cNvGrpSpPr>
            <p:nvPr/>
          </p:nvGrpSpPr>
          <p:grpSpPr bwMode="auto">
            <a:xfrm>
              <a:off x="3042" y="1903"/>
              <a:ext cx="450" cy="72"/>
              <a:chOff x="3042" y="1903"/>
              <a:chExt cx="450" cy="72"/>
            </a:xfrm>
          </p:grpSpPr>
          <p:sp>
            <p:nvSpPr>
              <p:cNvPr id="44355" name="Line 190"/>
              <p:cNvSpPr>
                <a:spLocks noChangeShapeType="1"/>
              </p:cNvSpPr>
              <p:nvPr/>
            </p:nvSpPr>
            <p:spPr bwMode="auto">
              <a:xfrm>
                <a:off x="3116" y="1941"/>
                <a:ext cx="107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56" name="Line 191"/>
              <p:cNvSpPr>
                <a:spLocks noChangeShapeType="1"/>
              </p:cNvSpPr>
              <p:nvPr/>
            </p:nvSpPr>
            <p:spPr bwMode="auto">
              <a:xfrm>
                <a:off x="3219" y="1941"/>
                <a:ext cx="22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57" name="Line 192"/>
              <p:cNvSpPr>
                <a:spLocks noChangeShapeType="1"/>
              </p:cNvSpPr>
              <p:nvPr/>
            </p:nvSpPr>
            <p:spPr bwMode="auto">
              <a:xfrm>
                <a:off x="3239" y="1941"/>
                <a:ext cx="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58" name="Freeform 193"/>
              <p:cNvSpPr>
                <a:spLocks/>
              </p:cNvSpPr>
              <p:nvPr/>
            </p:nvSpPr>
            <p:spPr bwMode="auto">
              <a:xfrm>
                <a:off x="3095" y="1924"/>
                <a:ext cx="45" cy="33"/>
              </a:xfrm>
              <a:custGeom>
                <a:avLst/>
                <a:gdLst>
                  <a:gd name="T0" fmla="*/ 0 w 90"/>
                  <a:gd name="T1" fmla="*/ 1 h 66"/>
                  <a:gd name="T2" fmla="*/ 1 w 90"/>
                  <a:gd name="T3" fmla="*/ 0 h 66"/>
                  <a:gd name="T4" fmla="*/ 1 w 90"/>
                  <a:gd name="T5" fmla="*/ 1 h 66"/>
                  <a:gd name="T6" fmla="*/ 1 w 90"/>
                  <a:gd name="T7" fmla="*/ 1 h 66"/>
                  <a:gd name="T8" fmla="*/ 0 w 90"/>
                  <a:gd name="T9" fmla="*/ 1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66"/>
                  <a:gd name="T17" fmla="*/ 90 w 90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66">
                    <a:moveTo>
                      <a:pt x="0" y="34"/>
                    </a:moveTo>
                    <a:lnTo>
                      <a:pt x="90" y="0"/>
                    </a:lnTo>
                    <a:lnTo>
                      <a:pt x="44" y="34"/>
                    </a:lnTo>
                    <a:lnTo>
                      <a:pt x="90" y="66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59" name="Line 194"/>
              <p:cNvSpPr>
                <a:spLocks noChangeShapeType="1"/>
              </p:cNvSpPr>
              <p:nvPr/>
            </p:nvSpPr>
            <p:spPr bwMode="auto">
              <a:xfrm>
                <a:off x="3291" y="1941"/>
                <a:ext cx="20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60" name="Freeform 195"/>
              <p:cNvSpPr>
                <a:spLocks/>
              </p:cNvSpPr>
              <p:nvPr/>
            </p:nvSpPr>
            <p:spPr bwMode="auto">
              <a:xfrm>
                <a:off x="3237" y="1903"/>
                <a:ext cx="90" cy="72"/>
              </a:xfrm>
              <a:custGeom>
                <a:avLst/>
                <a:gdLst>
                  <a:gd name="T0" fmla="*/ 0 w 179"/>
                  <a:gd name="T1" fmla="*/ 1 h 144"/>
                  <a:gd name="T2" fmla="*/ 1 w 179"/>
                  <a:gd name="T3" fmla="*/ 1 h 144"/>
                  <a:gd name="T4" fmla="*/ 1 w 179"/>
                  <a:gd name="T5" fmla="*/ 1 h 144"/>
                  <a:gd name="T6" fmla="*/ 1 w 179"/>
                  <a:gd name="T7" fmla="*/ 1 h 144"/>
                  <a:gd name="T8" fmla="*/ 1 w 179"/>
                  <a:gd name="T9" fmla="*/ 1 h 144"/>
                  <a:gd name="T10" fmla="*/ 1 w 179"/>
                  <a:gd name="T11" fmla="*/ 1 h 144"/>
                  <a:gd name="T12" fmla="*/ 1 w 179"/>
                  <a:gd name="T13" fmla="*/ 1 h 144"/>
                  <a:gd name="T14" fmla="*/ 1 w 179"/>
                  <a:gd name="T15" fmla="*/ 1 h 144"/>
                  <a:gd name="T16" fmla="*/ 1 w 179"/>
                  <a:gd name="T17" fmla="*/ 1 h 144"/>
                  <a:gd name="T18" fmla="*/ 1 w 179"/>
                  <a:gd name="T19" fmla="*/ 0 h 144"/>
                  <a:gd name="T20" fmla="*/ 1 w 179"/>
                  <a:gd name="T21" fmla="*/ 0 h 144"/>
                  <a:gd name="T22" fmla="*/ 1 w 179"/>
                  <a:gd name="T23" fmla="*/ 1 h 144"/>
                  <a:gd name="T24" fmla="*/ 1 w 179"/>
                  <a:gd name="T25" fmla="*/ 1 h 144"/>
                  <a:gd name="T26" fmla="*/ 1 w 179"/>
                  <a:gd name="T27" fmla="*/ 1 h 144"/>
                  <a:gd name="T28" fmla="*/ 1 w 179"/>
                  <a:gd name="T29" fmla="*/ 1 h 144"/>
                  <a:gd name="T30" fmla="*/ 1 w 179"/>
                  <a:gd name="T31" fmla="*/ 1 h 144"/>
                  <a:gd name="T32" fmla="*/ 1 w 179"/>
                  <a:gd name="T33" fmla="*/ 1 h 144"/>
                  <a:gd name="T34" fmla="*/ 1 w 179"/>
                  <a:gd name="T35" fmla="*/ 1 h 144"/>
                  <a:gd name="T36" fmla="*/ 1 w 179"/>
                  <a:gd name="T37" fmla="*/ 1 h 144"/>
                  <a:gd name="T38" fmla="*/ 1 w 179"/>
                  <a:gd name="T39" fmla="*/ 1 h 144"/>
                  <a:gd name="T40" fmla="*/ 1 w 179"/>
                  <a:gd name="T41" fmla="*/ 1 h 144"/>
                  <a:gd name="T42" fmla="*/ 1 w 179"/>
                  <a:gd name="T43" fmla="*/ 1 h 144"/>
                  <a:gd name="T44" fmla="*/ 1 w 179"/>
                  <a:gd name="T45" fmla="*/ 1 h 144"/>
                  <a:gd name="T46" fmla="*/ 1 w 179"/>
                  <a:gd name="T47" fmla="*/ 1 h 144"/>
                  <a:gd name="T48" fmla="*/ 1 w 179"/>
                  <a:gd name="T49" fmla="*/ 1 h 144"/>
                  <a:gd name="T50" fmla="*/ 1 w 179"/>
                  <a:gd name="T51" fmla="*/ 1 h 144"/>
                  <a:gd name="T52" fmla="*/ 1 w 179"/>
                  <a:gd name="T53" fmla="*/ 1 h 144"/>
                  <a:gd name="T54" fmla="*/ 1 w 179"/>
                  <a:gd name="T55" fmla="*/ 1 h 144"/>
                  <a:gd name="T56" fmla="*/ 0 w 179"/>
                  <a:gd name="T57" fmla="*/ 1 h 14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79"/>
                  <a:gd name="T88" fmla="*/ 0 h 144"/>
                  <a:gd name="T89" fmla="*/ 179 w 179"/>
                  <a:gd name="T90" fmla="*/ 144 h 14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79" h="144">
                    <a:moveTo>
                      <a:pt x="0" y="72"/>
                    </a:moveTo>
                    <a:lnTo>
                      <a:pt x="16" y="58"/>
                    </a:lnTo>
                    <a:lnTo>
                      <a:pt x="32" y="46"/>
                    </a:lnTo>
                    <a:lnTo>
                      <a:pt x="48" y="34"/>
                    </a:lnTo>
                    <a:lnTo>
                      <a:pt x="66" y="22"/>
                    </a:lnTo>
                    <a:lnTo>
                      <a:pt x="88" y="14"/>
                    </a:lnTo>
                    <a:lnTo>
                      <a:pt x="111" y="6"/>
                    </a:lnTo>
                    <a:lnTo>
                      <a:pt x="127" y="4"/>
                    </a:lnTo>
                    <a:lnTo>
                      <a:pt x="143" y="2"/>
                    </a:lnTo>
                    <a:lnTo>
                      <a:pt x="159" y="0"/>
                    </a:lnTo>
                    <a:lnTo>
                      <a:pt x="179" y="0"/>
                    </a:lnTo>
                    <a:lnTo>
                      <a:pt x="167" y="16"/>
                    </a:lnTo>
                    <a:lnTo>
                      <a:pt x="159" y="32"/>
                    </a:lnTo>
                    <a:lnTo>
                      <a:pt x="153" y="52"/>
                    </a:lnTo>
                    <a:lnTo>
                      <a:pt x="153" y="72"/>
                    </a:lnTo>
                    <a:lnTo>
                      <a:pt x="153" y="92"/>
                    </a:lnTo>
                    <a:lnTo>
                      <a:pt x="159" y="112"/>
                    </a:lnTo>
                    <a:lnTo>
                      <a:pt x="167" y="128"/>
                    </a:lnTo>
                    <a:lnTo>
                      <a:pt x="179" y="144"/>
                    </a:lnTo>
                    <a:lnTo>
                      <a:pt x="159" y="144"/>
                    </a:lnTo>
                    <a:lnTo>
                      <a:pt x="143" y="142"/>
                    </a:lnTo>
                    <a:lnTo>
                      <a:pt x="127" y="140"/>
                    </a:lnTo>
                    <a:lnTo>
                      <a:pt x="111" y="138"/>
                    </a:lnTo>
                    <a:lnTo>
                      <a:pt x="88" y="130"/>
                    </a:lnTo>
                    <a:lnTo>
                      <a:pt x="66" y="122"/>
                    </a:lnTo>
                    <a:lnTo>
                      <a:pt x="48" y="110"/>
                    </a:lnTo>
                    <a:lnTo>
                      <a:pt x="32" y="98"/>
                    </a:lnTo>
                    <a:lnTo>
                      <a:pt x="16" y="86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61" name="Line 196"/>
              <p:cNvSpPr>
                <a:spLocks noChangeShapeType="1"/>
              </p:cNvSpPr>
              <p:nvPr/>
            </p:nvSpPr>
            <p:spPr bwMode="auto">
              <a:xfrm>
                <a:off x="3202" y="1941"/>
                <a:ext cx="2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62" name="Oval 197"/>
              <p:cNvSpPr>
                <a:spLocks noChangeArrowheads="1"/>
              </p:cNvSpPr>
              <p:nvPr/>
            </p:nvSpPr>
            <p:spPr bwMode="auto">
              <a:xfrm>
                <a:off x="3221" y="1932"/>
                <a:ext cx="18" cy="1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363" name="Line 198"/>
              <p:cNvSpPr>
                <a:spLocks noChangeShapeType="1"/>
              </p:cNvSpPr>
              <p:nvPr/>
            </p:nvSpPr>
            <p:spPr bwMode="auto">
              <a:xfrm flipH="1">
                <a:off x="3395" y="1922"/>
                <a:ext cx="39" cy="39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64" name="Rectangle 199"/>
              <p:cNvSpPr>
                <a:spLocks noChangeArrowheads="1"/>
              </p:cNvSpPr>
              <p:nvPr/>
            </p:nvSpPr>
            <p:spPr bwMode="auto">
              <a:xfrm>
                <a:off x="3042" y="1907"/>
                <a:ext cx="17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Z</a:t>
                </a:r>
                <a:endParaRPr lang="en-US" altLang="en-US" sz="100" b="0"/>
              </a:p>
            </p:txBody>
          </p:sp>
        </p:grpSp>
        <p:sp>
          <p:nvSpPr>
            <p:cNvPr id="44225" name="Line 200"/>
            <p:cNvSpPr>
              <a:spLocks noChangeShapeType="1"/>
            </p:cNvSpPr>
            <p:nvPr/>
          </p:nvSpPr>
          <p:spPr bwMode="auto">
            <a:xfrm flipV="1">
              <a:off x="4712" y="2118"/>
              <a:ext cx="1" cy="6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6" name="Line 201"/>
            <p:cNvSpPr>
              <a:spLocks noChangeShapeType="1"/>
            </p:cNvSpPr>
            <p:nvPr/>
          </p:nvSpPr>
          <p:spPr bwMode="auto">
            <a:xfrm flipH="1">
              <a:off x="4137" y="2120"/>
              <a:ext cx="57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7" name="Freeform 202"/>
            <p:cNvSpPr>
              <a:spLocks/>
            </p:cNvSpPr>
            <p:nvPr/>
          </p:nvSpPr>
          <p:spPr bwMode="auto">
            <a:xfrm>
              <a:off x="4695" y="2755"/>
              <a:ext cx="33" cy="46"/>
            </a:xfrm>
            <a:custGeom>
              <a:avLst/>
              <a:gdLst>
                <a:gd name="T0" fmla="*/ 1 w 66"/>
                <a:gd name="T1" fmla="*/ 1 h 91"/>
                <a:gd name="T2" fmla="*/ 0 w 66"/>
                <a:gd name="T3" fmla="*/ 0 h 91"/>
                <a:gd name="T4" fmla="*/ 1 w 66"/>
                <a:gd name="T5" fmla="*/ 1 h 91"/>
                <a:gd name="T6" fmla="*/ 1 w 66"/>
                <a:gd name="T7" fmla="*/ 0 h 91"/>
                <a:gd name="T8" fmla="*/ 1 w 66"/>
                <a:gd name="T9" fmla="*/ 1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1"/>
                <a:gd name="T17" fmla="*/ 66 w 66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1">
                  <a:moveTo>
                    <a:pt x="34" y="91"/>
                  </a:moveTo>
                  <a:lnTo>
                    <a:pt x="0" y="0"/>
                  </a:lnTo>
                  <a:lnTo>
                    <a:pt x="34" y="45"/>
                  </a:lnTo>
                  <a:lnTo>
                    <a:pt x="66" y="0"/>
                  </a:lnTo>
                  <a:lnTo>
                    <a:pt x="34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8" name="Freeform 203"/>
            <p:cNvSpPr>
              <a:spLocks/>
            </p:cNvSpPr>
            <p:nvPr/>
          </p:nvSpPr>
          <p:spPr bwMode="auto">
            <a:xfrm>
              <a:off x="3237" y="2691"/>
              <a:ext cx="1006" cy="287"/>
            </a:xfrm>
            <a:custGeom>
              <a:avLst/>
              <a:gdLst>
                <a:gd name="T0" fmla="*/ 0 w 2012"/>
                <a:gd name="T1" fmla="*/ 0 h 574"/>
                <a:gd name="T2" fmla="*/ 1 w 2012"/>
                <a:gd name="T3" fmla="*/ 0 h 574"/>
                <a:gd name="T4" fmla="*/ 1 w 2012"/>
                <a:gd name="T5" fmla="*/ 1 h 574"/>
                <a:gd name="T6" fmla="*/ 1 w 2012"/>
                <a:gd name="T7" fmla="*/ 0 h 574"/>
                <a:gd name="T8" fmla="*/ 1 w 2012"/>
                <a:gd name="T9" fmla="*/ 0 h 574"/>
                <a:gd name="T10" fmla="*/ 1 w 2012"/>
                <a:gd name="T11" fmla="*/ 1 h 574"/>
                <a:gd name="T12" fmla="*/ 1 w 2012"/>
                <a:gd name="T13" fmla="*/ 1 h 574"/>
                <a:gd name="T14" fmla="*/ 0 w 2012"/>
                <a:gd name="T15" fmla="*/ 0 h 5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2"/>
                <a:gd name="T25" fmla="*/ 0 h 574"/>
                <a:gd name="T26" fmla="*/ 2012 w 2012"/>
                <a:gd name="T27" fmla="*/ 574 h 5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2" h="574">
                  <a:moveTo>
                    <a:pt x="0" y="0"/>
                  </a:moveTo>
                  <a:lnTo>
                    <a:pt x="880" y="0"/>
                  </a:lnTo>
                  <a:lnTo>
                    <a:pt x="1006" y="144"/>
                  </a:lnTo>
                  <a:lnTo>
                    <a:pt x="1132" y="0"/>
                  </a:lnTo>
                  <a:lnTo>
                    <a:pt x="2012" y="0"/>
                  </a:lnTo>
                  <a:lnTo>
                    <a:pt x="1509" y="574"/>
                  </a:lnTo>
                  <a:lnTo>
                    <a:pt x="503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9" name="Freeform 204"/>
            <p:cNvSpPr>
              <a:spLocks/>
            </p:cNvSpPr>
            <p:nvPr/>
          </p:nvSpPr>
          <p:spPr bwMode="auto">
            <a:xfrm>
              <a:off x="3241" y="2695"/>
              <a:ext cx="1006" cy="287"/>
            </a:xfrm>
            <a:custGeom>
              <a:avLst/>
              <a:gdLst>
                <a:gd name="T0" fmla="*/ 0 w 2012"/>
                <a:gd name="T1" fmla="*/ 0 h 574"/>
                <a:gd name="T2" fmla="*/ 1 w 2012"/>
                <a:gd name="T3" fmla="*/ 0 h 574"/>
                <a:gd name="T4" fmla="*/ 1 w 2012"/>
                <a:gd name="T5" fmla="*/ 1 h 574"/>
                <a:gd name="T6" fmla="*/ 1 w 2012"/>
                <a:gd name="T7" fmla="*/ 0 h 574"/>
                <a:gd name="T8" fmla="*/ 1 w 2012"/>
                <a:gd name="T9" fmla="*/ 0 h 574"/>
                <a:gd name="T10" fmla="*/ 1 w 2012"/>
                <a:gd name="T11" fmla="*/ 1 h 574"/>
                <a:gd name="T12" fmla="*/ 1 w 2012"/>
                <a:gd name="T13" fmla="*/ 1 h 574"/>
                <a:gd name="T14" fmla="*/ 0 w 2012"/>
                <a:gd name="T15" fmla="*/ 0 h 5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2"/>
                <a:gd name="T25" fmla="*/ 0 h 574"/>
                <a:gd name="T26" fmla="*/ 2012 w 2012"/>
                <a:gd name="T27" fmla="*/ 574 h 5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2" h="574">
                  <a:moveTo>
                    <a:pt x="0" y="0"/>
                  </a:moveTo>
                  <a:lnTo>
                    <a:pt x="880" y="0"/>
                  </a:lnTo>
                  <a:lnTo>
                    <a:pt x="1006" y="144"/>
                  </a:lnTo>
                  <a:lnTo>
                    <a:pt x="1132" y="0"/>
                  </a:lnTo>
                  <a:lnTo>
                    <a:pt x="2012" y="0"/>
                  </a:lnTo>
                  <a:lnTo>
                    <a:pt x="1509" y="574"/>
                  </a:lnTo>
                  <a:lnTo>
                    <a:pt x="503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30" name="Rectangle 205"/>
            <p:cNvSpPr>
              <a:spLocks noChangeArrowheads="1"/>
            </p:cNvSpPr>
            <p:nvPr/>
          </p:nvSpPr>
          <p:spPr bwMode="auto">
            <a:xfrm>
              <a:off x="3627" y="2782"/>
              <a:ext cx="57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>
                  <a:solidFill>
                    <a:srgbClr val="000000"/>
                  </a:solidFill>
                </a:rPr>
                <a:t>ALU</a:t>
              </a:r>
              <a:endParaRPr lang="en-US" altLang="en-US" sz="100" b="0"/>
            </a:p>
          </p:txBody>
        </p:sp>
        <p:sp>
          <p:nvSpPr>
            <p:cNvPr id="44231" name="Rectangle 206"/>
            <p:cNvSpPr>
              <a:spLocks noChangeArrowheads="1"/>
            </p:cNvSpPr>
            <p:nvPr/>
          </p:nvSpPr>
          <p:spPr bwMode="auto">
            <a:xfrm>
              <a:off x="3421" y="2720"/>
              <a:ext cx="21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A</a:t>
              </a:r>
              <a:endParaRPr lang="en-US" altLang="en-US" sz="100" b="0"/>
            </a:p>
          </p:txBody>
        </p:sp>
        <p:sp>
          <p:nvSpPr>
            <p:cNvPr id="44232" name="Rectangle 207"/>
            <p:cNvSpPr>
              <a:spLocks noChangeArrowheads="1"/>
            </p:cNvSpPr>
            <p:nvPr/>
          </p:nvSpPr>
          <p:spPr bwMode="auto">
            <a:xfrm>
              <a:off x="4030" y="2720"/>
              <a:ext cx="21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B</a:t>
              </a:r>
              <a:endParaRPr lang="en-US" altLang="en-US" sz="100" b="0"/>
            </a:p>
          </p:txBody>
        </p:sp>
        <p:sp>
          <p:nvSpPr>
            <p:cNvPr id="44233" name="Rectangle 208"/>
            <p:cNvSpPr>
              <a:spLocks noChangeArrowheads="1"/>
            </p:cNvSpPr>
            <p:nvPr/>
          </p:nvSpPr>
          <p:spPr bwMode="auto">
            <a:xfrm>
              <a:off x="3610" y="1942"/>
              <a:ext cx="29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JT</a:t>
              </a:r>
              <a:endParaRPr lang="en-US" altLang="en-US" sz="100" b="0"/>
            </a:p>
          </p:txBody>
        </p:sp>
        <p:sp>
          <p:nvSpPr>
            <p:cNvPr id="44234" name="Freeform 209"/>
            <p:cNvSpPr>
              <a:spLocks/>
            </p:cNvSpPr>
            <p:nvPr/>
          </p:nvSpPr>
          <p:spPr bwMode="auto">
            <a:xfrm>
              <a:off x="3548" y="1960"/>
              <a:ext cx="46" cy="33"/>
            </a:xfrm>
            <a:custGeom>
              <a:avLst/>
              <a:gdLst>
                <a:gd name="T0" fmla="*/ 1 w 91"/>
                <a:gd name="T1" fmla="*/ 1 h 66"/>
                <a:gd name="T2" fmla="*/ 0 w 91"/>
                <a:gd name="T3" fmla="*/ 1 h 66"/>
                <a:gd name="T4" fmla="*/ 1 w 91"/>
                <a:gd name="T5" fmla="*/ 1 h 66"/>
                <a:gd name="T6" fmla="*/ 0 w 91"/>
                <a:gd name="T7" fmla="*/ 0 h 66"/>
                <a:gd name="T8" fmla="*/ 1 w 91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66"/>
                <a:gd name="T17" fmla="*/ 91 w 91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66">
                  <a:moveTo>
                    <a:pt x="91" y="34"/>
                  </a:moveTo>
                  <a:lnTo>
                    <a:pt x="0" y="66"/>
                  </a:lnTo>
                  <a:lnTo>
                    <a:pt x="45" y="34"/>
                  </a:lnTo>
                  <a:lnTo>
                    <a:pt x="0" y="0"/>
                  </a:lnTo>
                  <a:lnTo>
                    <a:pt x="9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5" name="Line 210"/>
            <p:cNvSpPr>
              <a:spLocks noChangeShapeType="1"/>
            </p:cNvSpPr>
            <p:nvPr/>
          </p:nvSpPr>
          <p:spPr bwMode="auto">
            <a:xfrm flipH="1">
              <a:off x="3496" y="1977"/>
              <a:ext cx="7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6" name="Line 211"/>
            <p:cNvSpPr>
              <a:spLocks noChangeShapeType="1"/>
            </p:cNvSpPr>
            <p:nvPr/>
          </p:nvSpPr>
          <p:spPr bwMode="auto">
            <a:xfrm flipV="1">
              <a:off x="2774" y="2053"/>
              <a:ext cx="1" cy="99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7" name="Freeform 212"/>
            <p:cNvSpPr>
              <a:spLocks/>
            </p:cNvSpPr>
            <p:nvPr/>
          </p:nvSpPr>
          <p:spPr bwMode="auto">
            <a:xfrm>
              <a:off x="2757" y="2272"/>
              <a:ext cx="33" cy="46"/>
            </a:xfrm>
            <a:custGeom>
              <a:avLst/>
              <a:gdLst>
                <a:gd name="T0" fmla="*/ 1 w 65"/>
                <a:gd name="T1" fmla="*/ 1 h 92"/>
                <a:gd name="T2" fmla="*/ 0 w 65"/>
                <a:gd name="T3" fmla="*/ 0 h 92"/>
                <a:gd name="T4" fmla="*/ 1 w 65"/>
                <a:gd name="T5" fmla="*/ 1 h 92"/>
                <a:gd name="T6" fmla="*/ 1 w 65"/>
                <a:gd name="T7" fmla="*/ 0 h 92"/>
                <a:gd name="T8" fmla="*/ 1 w 65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92"/>
                <a:gd name="T17" fmla="*/ 65 w 65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92">
                  <a:moveTo>
                    <a:pt x="33" y="92"/>
                  </a:moveTo>
                  <a:lnTo>
                    <a:pt x="0" y="0"/>
                  </a:lnTo>
                  <a:lnTo>
                    <a:pt x="33" y="46"/>
                  </a:lnTo>
                  <a:lnTo>
                    <a:pt x="65" y="0"/>
                  </a:lnTo>
                  <a:lnTo>
                    <a:pt x="33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8" name="Line 213"/>
            <p:cNvSpPr>
              <a:spLocks noChangeShapeType="1"/>
            </p:cNvSpPr>
            <p:nvPr/>
          </p:nvSpPr>
          <p:spPr bwMode="auto">
            <a:xfrm flipV="1">
              <a:off x="2774" y="1239"/>
              <a:ext cx="1" cy="1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9" name="Rectangle 214"/>
            <p:cNvSpPr>
              <a:spLocks noChangeArrowheads="1"/>
            </p:cNvSpPr>
            <p:nvPr/>
          </p:nvSpPr>
          <p:spPr bwMode="auto">
            <a:xfrm>
              <a:off x="3409" y="1740"/>
              <a:ext cx="45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WA</a:t>
              </a:r>
              <a:endParaRPr lang="en-US" altLang="en-US" sz="100" b="0"/>
            </a:p>
          </p:txBody>
        </p:sp>
        <p:sp>
          <p:nvSpPr>
            <p:cNvPr id="44240" name="Rectangle 215"/>
            <p:cNvSpPr>
              <a:spLocks noChangeArrowheads="1"/>
            </p:cNvSpPr>
            <p:nvPr/>
          </p:nvSpPr>
          <p:spPr bwMode="auto">
            <a:xfrm>
              <a:off x="4356" y="1717"/>
              <a:ext cx="45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WD</a:t>
              </a:r>
              <a:endParaRPr lang="en-US" altLang="en-US" sz="100" b="0"/>
            </a:p>
          </p:txBody>
        </p:sp>
        <p:sp>
          <p:nvSpPr>
            <p:cNvPr id="44241" name="Rectangle 216"/>
            <p:cNvSpPr>
              <a:spLocks noChangeArrowheads="1"/>
            </p:cNvSpPr>
            <p:nvPr/>
          </p:nvSpPr>
          <p:spPr bwMode="auto">
            <a:xfrm>
              <a:off x="4356" y="1822"/>
              <a:ext cx="41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WE</a:t>
              </a:r>
              <a:endParaRPr lang="en-US" altLang="en-US" sz="100" b="0"/>
            </a:p>
          </p:txBody>
        </p:sp>
        <p:sp>
          <p:nvSpPr>
            <p:cNvPr id="44242" name="Line 217"/>
            <p:cNvSpPr>
              <a:spLocks noChangeShapeType="1"/>
            </p:cNvSpPr>
            <p:nvPr/>
          </p:nvSpPr>
          <p:spPr bwMode="auto">
            <a:xfrm>
              <a:off x="4484" y="1744"/>
              <a:ext cx="7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3" name="Line 218"/>
            <p:cNvSpPr>
              <a:spLocks noChangeShapeType="1"/>
            </p:cNvSpPr>
            <p:nvPr/>
          </p:nvSpPr>
          <p:spPr bwMode="auto">
            <a:xfrm>
              <a:off x="5235" y="1744"/>
              <a:ext cx="1" cy="20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4" name="Line 219"/>
            <p:cNvSpPr>
              <a:spLocks noChangeShapeType="1"/>
            </p:cNvSpPr>
            <p:nvPr/>
          </p:nvSpPr>
          <p:spPr bwMode="auto">
            <a:xfrm flipH="1">
              <a:off x="3740" y="3769"/>
              <a:ext cx="1497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5" name="Line 220"/>
            <p:cNvSpPr>
              <a:spLocks noChangeShapeType="1"/>
            </p:cNvSpPr>
            <p:nvPr/>
          </p:nvSpPr>
          <p:spPr bwMode="auto">
            <a:xfrm flipV="1">
              <a:off x="3741" y="3646"/>
              <a:ext cx="4" cy="1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6" name="Freeform 221"/>
            <p:cNvSpPr>
              <a:spLocks/>
            </p:cNvSpPr>
            <p:nvPr/>
          </p:nvSpPr>
          <p:spPr bwMode="auto">
            <a:xfrm>
              <a:off x="4464" y="1728"/>
              <a:ext cx="44" cy="34"/>
            </a:xfrm>
            <a:custGeom>
              <a:avLst/>
              <a:gdLst>
                <a:gd name="T0" fmla="*/ 0 w 90"/>
                <a:gd name="T1" fmla="*/ 1 h 68"/>
                <a:gd name="T2" fmla="*/ 0 w 90"/>
                <a:gd name="T3" fmla="*/ 0 h 68"/>
                <a:gd name="T4" fmla="*/ 0 w 90"/>
                <a:gd name="T5" fmla="*/ 1 h 68"/>
                <a:gd name="T6" fmla="*/ 0 w 90"/>
                <a:gd name="T7" fmla="*/ 1 h 68"/>
                <a:gd name="T8" fmla="*/ 0 w 90"/>
                <a:gd name="T9" fmla="*/ 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8"/>
                <a:gd name="T17" fmla="*/ 90 w 90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8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8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7" name="Rectangle 222"/>
            <p:cNvSpPr>
              <a:spLocks noChangeArrowheads="1"/>
            </p:cNvSpPr>
            <p:nvPr/>
          </p:nvSpPr>
          <p:spPr bwMode="auto">
            <a:xfrm>
              <a:off x="2490" y="1632"/>
              <a:ext cx="198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C: &lt;15:0&gt; &lt;&lt; 2</a:t>
              </a:r>
              <a:endParaRPr lang="en-US" altLang="en-US" sz="100" b="0"/>
            </a:p>
          </p:txBody>
        </p:sp>
        <p:sp>
          <p:nvSpPr>
            <p:cNvPr id="44248" name="Rectangle 223"/>
            <p:cNvSpPr>
              <a:spLocks noChangeArrowheads="1"/>
            </p:cNvSpPr>
            <p:nvPr/>
          </p:nvSpPr>
          <p:spPr bwMode="auto">
            <a:xfrm>
              <a:off x="2498" y="1682"/>
              <a:ext cx="198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sign-extended</a:t>
              </a:r>
              <a:endParaRPr lang="en-US" altLang="en-US" sz="100" b="0"/>
            </a:p>
          </p:txBody>
        </p:sp>
        <p:sp>
          <p:nvSpPr>
            <p:cNvPr id="44249" name="Line 224"/>
            <p:cNvSpPr>
              <a:spLocks noChangeShapeType="1"/>
            </p:cNvSpPr>
            <p:nvPr/>
          </p:nvSpPr>
          <p:spPr bwMode="auto">
            <a:xfrm flipH="1">
              <a:off x="2005" y="1025"/>
              <a:ext cx="100" cy="1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0" name="Line 225"/>
            <p:cNvSpPr>
              <a:spLocks noChangeShapeType="1"/>
            </p:cNvSpPr>
            <p:nvPr/>
          </p:nvSpPr>
          <p:spPr bwMode="auto">
            <a:xfrm flipH="1">
              <a:off x="2075" y="1025"/>
              <a:ext cx="104" cy="1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1" name="Freeform 226"/>
            <p:cNvSpPr>
              <a:spLocks/>
            </p:cNvSpPr>
            <p:nvPr/>
          </p:nvSpPr>
          <p:spPr bwMode="auto">
            <a:xfrm>
              <a:off x="2440" y="1008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2" name="Line 227"/>
            <p:cNvSpPr>
              <a:spLocks noChangeShapeType="1"/>
            </p:cNvSpPr>
            <p:nvPr/>
          </p:nvSpPr>
          <p:spPr bwMode="auto">
            <a:xfrm flipH="1">
              <a:off x="1694" y="1025"/>
              <a:ext cx="7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3" name="Line 228"/>
            <p:cNvSpPr>
              <a:spLocks noChangeShapeType="1"/>
            </p:cNvSpPr>
            <p:nvPr/>
          </p:nvSpPr>
          <p:spPr bwMode="auto">
            <a:xfrm flipV="1">
              <a:off x="3655" y="3464"/>
              <a:ext cx="2" cy="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4" name="Line 229"/>
            <p:cNvSpPr>
              <a:spLocks noChangeShapeType="1"/>
            </p:cNvSpPr>
            <p:nvPr/>
          </p:nvSpPr>
          <p:spPr bwMode="auto">
            <a:xfrm flipH="1">
              <a:off x="1696" y="3465"/>
              <a:ext cx="1964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5" name="Line 230"/>
            <p:cNvSpPr>
              <a:spLocks noChangeShapeType="1"/>
            </p:cNvSpPr>
            <p:nvPr/>
          </p:nvSpPr>
          <p:spPr bwMode="auto">
            <a:xfrm flipH="1" flipV="1">
              <a:off x="1697" y="2813"/>
              <a:ext cx="2" cy="6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6" name="Freeform 231"/>
            <p:cNvSpPr>
              <a:spLocks/>
            </p:cNvSpPr>
            <p:nvPr/>
          </p:nvSpPr>
          <p:spPr bwMode="auto">
            <a:xfrm>
              <a:off x="3640" y="3528"/>
              <a:ext cx="33" cy="47"/>
            </a:xfrm>
            <a:custGeom>
              <a:avLst/>
              <a:gdLst>
                <a:gd name="T0" fmla="*/ 1 w 66"/>
                <a:gd name="T1" fmla="*/ 1 h 93"/>
                <a:gd name="T2" fmla="*/ 0 w 66"/>
                <a:gd name="T3" fmla="*/ 0 h 93"/>
                <a:gd name="T4" fmla="*/ 1 w 66"/>
                <a:gd name="T5" fmla="*/ 1 h 93"/>
                <a:gd name="T6" fmla="*/ 1 w 66"/>
                <a:gd name="T7" fmla="*/ 1 h 93"/>
                <a:gd name="T8" fmla="*/ 1 w 66"/>
                <a:gd name="T9" fmla="*/ 1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3"/>
                <a:gd name="T17" fmla="*/ 66 w 6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3">
                  <a:moveTo>
                    <a:pt x="32" y="93"/>
                  </a:moveTo>
                  <a:lnTo>
                    <a:pt x="0" y="0"/>
                  </a:lnTo>
                  <a:lnTo>
                    <a:pt x="32" y="47"/>
                  </a:lnTo>
                  <a:lnTo>
                    <a:pt x="66" y="2"/>
                  </a:lnTo>
                  <a:lnTo>
                    <a:pt x="32" y="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257" name="Group 232"/>
            <p:cNvGrpSpPr>
              <a:grpSpLocks/>
            </p:cNvGrpSpPr>
            <p:nvPr/>
          </p:nvGrpSpPr>
          <p:grpSpPr bwMode="auto">
            <a:xfrm>
              <a:off x="3042" y="2833"/>
              <a:ext cx="325" cy="39"/>
              <a:chOff x="3042" y="2833"/>
              <a:chExt cx="325" cy="39"/>
            </a:xfrm>
          </p:grpSpPr>
          <p:sp>
            <p:nvSpPr>
              <p:cNvPr id="44352" name="Freeform 233"/>
              <p:cNvSpPr>
                <a:spLocks/>
              </p:cNvSpPr>
              <p:nvPr/>
            </p:nvSpPr>
            <p:spPr bwMode="auto">
              <a:xfrm>
                <a:off x="3321" y="2840"/>
                <a:ext cx="46" cy="32"/>
              </a:xfrm>
              <a:custGeom>
                <a:avLst/>
                <a:gdLst>
                  <a:gd name="T0" fmla="*/ 1 w 92"/>
                  <a:gd name="T1" fmla="*/ 0 h 66"/>
                  <a:gd name="T2" fmla="*/ 0 w 92"/>
                  <a:gd name="T3" fmla="*/ 0 h 66"/>
                  <a:gd name="T4" fmla="*/ 1 w 92"/>
                  <a:gd name="T5" fmla="*/ 0 h 66"/>
                  <a:gd name="T6" fmla="*/ 0 w 92"/>
                  <a:gd name="T7" fmla="*/ 0 h 66"/>
                  <a:gd name="T8" fmla="*/ 1 w 92"/>
                  <a:gd name="T9" fmla="*/ 0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"/>
                  <a:gd name="T16" fmla="*/ 0 h 66"/>
                  <a:gd name="T17" fmla="*/ 92 w 92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" h="66">
                    <a:moveTo>
                      <a:pt x="92" y="34"/>
                    </a:moveTo>
                    <a:lnTo>
                      <a:pt x="0" y="66"/>
                    </a:lnTo>
                    <a:lnTo>
                      <a:pt x="46" y="34"/>
                    </a:lnTo>
                    <a:lnTo>
                      <a:pt x="0" y="0"/>
                    </a:lnTo>
                    <a:lnTo>
                      <a:pt x="92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53" name="Line 234"/>
              <p:cNvSpPr>
                <a:spLocks noChangeShapeType="1"/>
              </p:cNvSpPr>
              <p:nvPr/>
            </p:nvSpPr>
            <p:spPr bwMode="auto">
              <a:xfrm flipH="1">
                <a:off x="3239" y="2857"/>
                <a:ext cx="107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54" name="Rectangle 235"/>
              <p:cNvSpPr>
                <a:spLocks noChangeArrowheads="1"/>
              </p:cNvSpPr>
              <p:nvPr/>
            </p:nvSpPr>
            <p:spPr bwMode="auto">
              <a:xfrm>
                <a:off x="3042" y="2833"/>
                <a:ext cx="95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ALUFN</a:t>
                </a:r>
                <a:endParaRPr lang="en-US" altLang="en-US" sz="100" b="0"/>
              </a:p>
            </p:txBody>
          </p:sp>
        </p:grpSp>
        <p:grpSp>
          <p:nvGrpSpPr>
            <p:cNvPr id="44258" name="Group 236"/>
            <p:cNvGrpSpPr>
              <a:grpSpLocks/>
            </p:cNvGrpSpPr>
            <p:nvPr/>
          </p:nvGrpSpPr>
          <p:grpSpPr bwMode="auto">
            <a:xfrm>
              <a:off x="2073" y="2318"/>
              <a:ext cx="809" cy="179"/>
              <a:chOff x="2073" y="2318"/>
              <a:chExt cx="809" cy="179"/>
            </a:xfrm>
          </p:grpSpPr>
          <p:sp>
            <p:nvSpPr>
              <p:cNvPr id="44350" name="Rectangle 237"/>
              <p:cNvSpPr>
                <a:spLocks noChangeArrowheads="1"/>
              </p:cNvSpPr>
              <p:nvPr/>
            </p:nvSpPr>
            <p:spPr bwMode="auto">
              <a:xfrm>
                <a:off x="2073" y="2318"/>
                <a:ext cx="809" cy="179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351" name="Rectangle 238"/>
              <p:cNvSpPr>
                <a:spLocks noChangeArrowheads="1"/>
              </p:cNvSpPr>
              <p:nvPr/>
            </p:nvSpPr>
            <p:spPr bwMode="auto">
              <a:xfrm>
                <a:off x="2217" y="2357"/>
                <a:ext cx="186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>
                    <a:solidFill>
                      <a:srgbClr val="000000"/>
                    </a:solidFill>
                  </a:rPr>
                  <a:t>Control Logic</a:t>
                </a:r>
                <a:endParaRPr lang="en-US" altLang="en-US" sz="100" b="0"/>
              </a:p>
            </p:txBody>
          </p:sp>
        </p:grpSp>
        <p:grpSp>
          <p:nvGrpSpPr>
            <p:cNvPr id="44259" name="Group 239"/>
            <p:cNvGrpSpPr>
              <a:grpSpLocks/>
            </p:cNvGrpSpPr>
            <p:nvPr/>
          </p:nvGrpSpPr>
          <p:grpSpPr bwMode="auto">
            <a:xfrm>
              <a:off x="2544" y="2139"/>
              <a:ext cx="38" cy="179"/>
              <a:chOff x="2544" y="2139"/>
              <a:chExt cx="38" cy="179"/>
            </a:xfrm>
          </p:grpSpPr>
          <p:sp>
            <p:nvSpPr>
              <p:cNvPr id="44347" name="Freeform 240"/>
              <p:cNvSpPr>
                <a:spLocks/>
              </p:cNvSpPr>
              <p:nvPr/>
            </p:nvSpPr>
            <p:spPr bwMode="auto">
              <a:xfrm>
                <a:off x="2549" y="2272"/>
                <a:ext cx="33" cy="46"/>
              </a:xfrm>
              <a:custGeom>
                <a:avLst/>
                <a:gdLst>
                  <a:gd name="T0" fmla="*/ 1 w 66"/>
                  <a:gd name="T1" fmla="*/ 1 h 92"/>
                  <a:gd name="T2" fmla="*/ 0 w 66"/>
                  <a:gd name="T3" fmla="*/ 0 h 92"/>
                  <a:gd name="T4" fmla="*/ 1 w 66"/>
                  <a:gd name="T5" fmla="*/ 1 h 92"/>
                  <a:gd name="T6" fmla="*/ 1 w 66"/>
                  <a:gd name="T7" fmla="*/ 0 h 92"/>
                  <a:gd name="T8" fmla="*/ 1 w 66"/>
                  <a:gd name="T9" fmla="*/ 1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92"/>
                  <a:gd name="T17" fmla="*/ 66 w 66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92">
                    <a:moveTo>
                      <a:pt x="34" y="92"/>
                    </a:moveTo>
                    <a:lnTo>
                      <a:pt x="0" y="0"/>
                    </a:lnTo>
                    <a:lnTo>
                      <a:pt x="34" y="46"/>
                    </a:lnTo>
                    <a:lnTo>
                      <a:pt x="66" y="0"/>
                    </a:lnTo>
                    <a:lnTo>
                      <a:pt x="34" y="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48" name="Line 241"/>
              <p:cNvSpPr>
                <a:spLocks noChangeShapeType="1"/>
              </p:cNvSpPr>
              <p:nvPr/>
            </p:nvSpPr>
            <p:spPr bwMode="auto">
              <a:xfrm>
                <a:off x="2566" y="2226"/>
                <a:ext cx="1" cy="7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49" name="Rectangle 242"/>
              <p:cNvSpPr>
                <a:spLocks noChangeArrowheads="1"/>
              </p:cNvSpPr>
              <p:nvPr/>
            </p:nvSpPr>
            <p:spPr bwMode="auto">
              <a:xfrm>
                <a:off x="2544" y="2139"/>
                <a:ext cx="16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Z</a:t>
                </a:r>
                <a:endParaRPr lang="en-US" altLang="en-US" sz="100" b="0"/>
              </a:p>
            </p:txBody>
          </p:sp>
        </p:grpSp>
        <p:sp>
          <p:nvSpPr>
            <p:cNvPr id="44260" name="Line 243"/>
            <p:cNvSpPr>
              <a:spLocks noChangeShapeType="1"/>
            </p:cNvSpPr>
            <p:nvPr/>
          </p:nvSpPr>
          <p:spPr bwMode="auto">
            <a:xfrm>
              <a:off x="2359" y="2603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61" name="Line 244"/>
            <p:cNvSpPr>
              <a:spLocks noChangeShapeType="1"/>
            </p:cNvSpPr>
            <p:nvPr/>
          </p:nvSpPr>
          <p:spPr bwMode="auto">
            <a:xfrm>
              <a:off x="2394" y="2641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62" name="Freeform 245"/>
            <p:cNvSpPr>
              <a:spLocks/>
            </p:cNvSpPr>
            <p:nvPr/>
          </p:nvSpPr>
          <p:spPr bwMode="auto">
            <a:xfrm>
              <a:off x="2458" y="2624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63" name="Line 246"/>
            <p:cNvSpPr>
              <a:spLocks noChangeShapeType="1"/>
            </p:cNvSpPr>
            <p:nvPr/>
          </p:nvSpPr>
          <p:spPr bwMode="auto">
            <a:xfrm>
              <a:off x="2359" y="2693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64" name="Line 247"/>
            <p:cNvSpPr>
              <a:spLocks noChangeShapeType="1"/>
            </p:cNvSpPr>
            <p:nvPr/>
          </p:nvSpPr>
          <p:spPr bwMode="auto">
            <a:xfrm>
              <a:off x="2394" y="2731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65" name="Freeform 248"/>
            <p:cNvSpPr>
              <a:spLocks/>
            </p:cNvSpPr>
            <p:nvPr/>
          </p:nvSpPr>
          <p:spPr bwMode="auto">
            <a:xfrm>
              <a:off x="2458" y="2714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266" name="Group 249"/>
            <p:cNvGrpSpPr>
              <a:grpSpLocks/>
            </p:cNvGrpSpPr>
            <p:nvPr/>
          </p:nvGrpSpPr>
          <p:grpSpPr bwMode="auto">
            <a:xfrm>
              <a:off x="2359" y="2775"/>
              <a:ext cx="238" cy="62"/>
              <a:chOff x="2359" y="2775"/>
              <a:chExt cx="238" cy="62"/>
            </a:xfrm>
          </p:grpSpPr>
          <p:sp>
            <p:nvSpPr>
              <p:cNvPr id="44343" name="Line 250"/>
              <p:cNvSpPr>
                <a:spLocks noChangeShapeType="1"/>
              </p:cNvSpPr>
              <p:nvPr/>
            </p:nvSpPr>
            <p:spPr bwMode="auto">
              <a:xfrm>
                <a:off x="2359" y="2783"/>
                <a:ext cx="39" cy="39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44" name="Line 251"/>
              <p:cNvSpPr>
                <a:spLocks noChangeShapeType="1"/>
              </p:cNvSpPr>
              <p:nvPr/>
            </p:nvSpPr>
            <p:spPr bwMode="auto">
              <a:xfrm>
                <a:off x="2394" y="2821"/>
                <a:ext cx="89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45" name="Freeform 252"/>
              <p:cNvSpPr>
                <a:spLocks/>
              </p:cNvSpPr>
              <p:nvPr/>
            </p:nvSpPr>
            <p:spPr bwMode="auto">
              <a:xfrm>
                <a:off x="2458" y="2804"/>
                <a:ext cx="46" cy="33"/>
              </a:xfrm>
              <a:custGeom>
                <a:avLst/>
                <a:gdLst>
                  <a:gd name="T0" fmla="*/ 1 w 92"/>
                  <a:gd name="T1" fmla="*/ 1 h 66"/>
                  <a:gd name="T2" fmla="*/ 0 w 92"/>
                  <a:gd name="T3" fmla="*/ 1 h 66"/>
                  <a:gd name="T4" fmla="*/ 1 w 92"/>
                  <a:gd name="T5" fmla="*/ 1 h 66"/>
                  <a:gd name="T6" fmla="*/ 0 w 92"/>
                  <a:gd name="T7" fmla="*/ 0 h 66"/>
                  <a:gd name="T8" fmla="*/ 1 w 92"/>
                  <a:gd name="T9" fmla="*/ 1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"/>
                  <a:gd name="T16" fmla="*/ 0 h 66"/>
                  <a:gd name="T17" fmla="*/ 92 w 92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" h="66">
                    <a:moveTo>
                      <a:pt x="92" y="34"/>
                    </a:moveTo>
                    <a:lnTo>
                      <a:pt x="0" y="66"/>
                    </a:lnTo>
                    <a:lnTo>
                      <a:pt x="46" y="34"/>
                    </a:lnTo>
                    <a:lnTo>
                      <a:pt x="0" y="0"/>
                    </a:lnTo>
                    <a:lnTo>
                      <a:pt x="92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46" name="Rectangle 253"/>
              <p:cNvSpPr>
                <a:spLocks noChangeArrowheads="1"/>
              </p:cNvSpPr>
              <p:nvPr/>
            </p:nvSpPr>
            <p:spPr bwMode="auto">
              <a:xfrm>
                <a:off x="2523" y="2775"/>
                <a:ext cx="74" cy="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ASEL</a:t>
                </a:r>
                <a:endParaRPr lang="en-US" altLang="en-US" sz="100" b="0"/>
              </a:p>
            </p:txBody>
          </p:sp>
        </p:grpSp>
        <p:grpSp>
          <p:nvGrpSpPr>
            <p:cNvPr id="44267" name="Group 254"/>
            <p:cNvGrpSpPr>
              <a:grpSpLocks/>
            </p:cNvGrpSpPr>
            <p:nvPr/>
          </p:nvGrpSpPr>
          <p:grpSpPr bwMode="auto">
            <a:xfrm>
              <a:off x="2359" y="2873"/>
              <a:ext cx="234" cy="53"/>
              <a:chOff x="2359" y="2873"/>
              <a:chExt cx="234" cy="53"/>
            </a:xfrm>
          </p:grpSpPr>
          <p:sp>
            <p:nvSpPr>
              <p:cNvPr id="44339" name="Line 255"/>
              <p:cNvSpPr>
                <a:spLocks noChangeShapeType="1"/>
              </p:cNvSpPr>
              <p:nvPr/>
            </p:nvSpPr>
            <p:spPr bwMode="auto">
              <a:xfrm>
                <a:off x="2359" y="2873"/>
                <a:ext cx="39" cy="39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40" name="Line 256"/>
              <p:cNvSpPr>
                <a:spLocks noChangeShapeType="1"/>
              </p:cNvSpPr>
              <p:nvPr/>
            </p:nvSpPr>
            <p:spPr bwMode="auto">
              <a:xfrm>
                <a:off x="2394" y="2910"/>
                <a:ext cx="89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41" name="Freeform 257"/>
              <p:cNvSpPr>
                <a:spLocks/>
              </p:cNvSpPr>
              <p:nvPr/>
            </p:nvSpPr>
            <p:spPr bwMode="auto">
              <a:xfrm>
                <a:off x="2458" y="2893"/>
                <a:ext cx="46" cy="33"/>
              </a:xfrm>
              <a:custGeom>
                <a:avLst/>
                <a:gdLst>
                  <a:gd name="T0" fmla="*/ 1 w 92"/>
                  <a:gd name="T1" fmla="*/ 1 h 66"/>
                  <a:gd name="T2" fmla="*/ 0 w 92"/>
                  <a:gd name="T3" fmla="*/ 1 h 66"/>
                  <a:gd name="T4" fmla="*/ 1 w 92"/>
                  <a:gd name="T5" fmla="*/ 1 h 66"/>
                  <a:gd name="T6" fmla="*/ 0 w 92"/>
                  <a:gd name="T7" fmla="*/ 0 h 66"/>
                  <a:gd name="T8" fmla="*/ 1 w 92"/>
                  <a:gd name="T9" fmla="*/ 1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"/>
                  <a:gd name="T16" fmla="*/ 0 h 66"/>
                  <a:gd name="T17" fmla="*/ 92 w 92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" h="66">
                    <a:moveTo>
                      <a:pt x="92" y="34"/>
                    </a:moveTo>
                    <a:lnTo>
                      <a:pt x="0" y="66"/>
                    </a:lnTo>
                    <a:lnTo>
                      <a:pt x="46" y="34"/>
                    </a:lnTo>
                    <a:lnTo>
                      <a:pt x="0" y="0"/>
                    </a:lnTo>
                    <a:lnTo>
                      <a:pt x="92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42" name="Rectangle 258"/>
              <p:cNvSpPr>
                <a:spLocks noChangeArrowheads="1"/>
              </p:cNvSpPr>
              <p:nvPr/>
            </p:nvSpPr>
            <p:spPr bwMode="auto">
              <a:xfrm>
                <a:off x="2523" y="2883"/>
                <a:ext cx="70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BSEL</a:t>
                </a:r>
                <a:endParaRPr lang="en-US" altLang="en-US" sz="100" b="0"/>
              </a:p>
            </p:txBody>
          </p:sp>
        </p:grpSp>
        <p:sp>
          <p:nvSpPr>
            <p:cNvPr id="44268" name="Line 259"/>
            <p:cNvSpPr>
              <a:spLocks noChangeShapeType="1"/>
            </p:cNvSpPr>
            <p:nvPr/>
          </p:nvSpPr>
          <p:spPr bwMode="auto">
            <a:xfrm>
              <a:off x="2359" y="2962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69" name="Line 260"/>
            <p:cNvSpPr>
              <a:spLocks noChangeShapeType="1"/>
            </p:cNvSpPr>
            <p:nvPr/>
          </p:nvSpPr>
          <p:spPr bwMode="auto">
            <a:xfrm>
              <a:off x="2394" y="3000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70" name="Freeform 261"/>
            <p:cNvSpPr>
              <a:spLocks/>
            </p:cNvSpPr>
            <p:nvPr/>
          </p:nvSpPr>
          <p:spPr bwMode="auto">
            <a:xfrm>
              <a:off x="2458" y="2983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71" name="Line 262"/>
            <p:cNvSpPr>
              <a:spLocks noChangeShapeType="1"/>
            </p:cNvSpPr>
            <p:nvPr/>
          </p:nvSpPr>
          <p:spPr bwMode="auto">
            <a:xfrm>
              <a:off x="2359" y="3052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72" name="Line 263"/>
            <p:cNvSpPr>
              <a:spLocks noChangeShapeType="1"/>
            </p:cNvSpPr>
            <p:nvPr/>
          </p:nvSpPr>
          <p:spPr bwMode="auto">
            <a:xfrm>
              <a:off x="2394" y="3090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73" name="Freeform 264"/>
            <p:cNvSpPr>
              <a:spLocks/>
            </p:cNvSpPr>
            <p:nvPr/>
          </p:nvSpPr>
          <p:spPr bwMode="auto">
            <a:xfrm>
              <a:off x="2458" y="3073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74" name="Line 265"/>
            <p:cNvSpPr>
              <a:spLocks noChangeShapeType="1"/>
            </p:cNvSpPr>
            <p:nvPr/>
          </p:nvSpPr>
          <p:spPr bwMode="auto">
            <a:xfrm>
              <a:off x="2359" y="3142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75" name="Line 266"/>
            <p:cNvSpPr>
              <a:spLocks noChangeShapeType="1"/>
            </p:cNvSpPr>
            <p:nvPr/>
          </p:nvSpPr>
          <p:spPr bwMode="auto">
            <a:xfrm>
              <a:off x="2394" y="3180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76" name="Freeform 267"/>
            <p:cNvSpPr>
              <a:spLocks/>
            </p:cNvSpPr>
            <p:nvPr/>
          </p:nvSpPr>
          <p:spPr bwMode="auto">
            <a:xfrm>
              <a:off x="2458" y="3163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77" name="Rectangle 268"/>
            <p:cNvSpPr>
              <a:spLocks noChangeArrowheads="1"/>
            </p:cNvSpPr>
            <p:nvPr/>
          </p:nvSpPr>
          <p:spPr bwMode="auto">
            <a:xfrm>
              <a:off x="2523" y="2593"/>
              <a:ext cx="8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PCSEL</a:t>
              </a:r>
              <a:endParaRPr lang="en-US" altLang="en-US" sz="100" b="0"/>
            </a:p>
          </p:txBody>
        </p:sp>
        <p:sp>
          <p:nvSpPr>
            <p:cNvPr id="44278" name="Rectangle 269"/>
            <p:cNvSpPr>
              <a:spLocks noChangeArrowheads="1"/>
            </p:cNvSpPr>
            <p:nvPr/>
          </p:nvSpPr>
          <p:spPr bwMode="auto">
            <a:xfrm>
              <a:off x="2527" y="2678"/>
              <a:ext cx="112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RA2SEL</a:t>
              </a:r>
              <a:endParaRPr lang="en-US" altLang="en-US" sz="100" b="0"/>
            </a:p>
          </p:txBody>
        </p:sp>
        <p:sp>
          <p:nvSpPr>
            <p:cNvPr id="44279" name="Rectangle 270"/>
            <p:cNvSpPr>
              <a:spLocks noChangeArrowheads="1"/>
            </p:cNvSpPr>
            <p:nvPr/>
          </p:nvSpPr>
          <p:spPr bwMode="auto">
            <a:xfrm>
              <a:off x="2527" y="2949"/>
              <a:ext cx="99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WDSEL</a:t>
              </a:r>
              <a:endParaRPr lang="en-US" altLang="en-US" sz="100" b="0"/>
            </a:p>
          </p:txBody>
        </p:sp>
        <p:sp>
          <p:nvSpPr>
            <p:cNvPr id="44280" name="Rectangle 271"/>
            <p:cNvSpPr>
              <a:spLocks noChangeArrowheads="1"/>
            </p:cNvSpPr>
            <p:nvPr/>
          </p:nvSpPr>
          <p:spPr bwMode="auto">
            <a:xfrm>
              <a:off x="2523" y="3046"/>
              <a:ext cx="95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ALUFN</a:t>
              </a:r>
              <a:endParaRPr lang="en-US" altLang="en-US" sz="100" b="0"/>
            </a:p>
          </p:txBody>
        </p:sp>
        <p:sp>
          <p:nvSpPr>
            <p:cNvPr id="44281" name="Rectangle 272"/>
            <p:cNvSpPr>
              <a:spLocks noChangeArrowheads="1"/>
            </p:cNvSpPr>
            <p:nvPr/>
          </p:nvSpPr>
          <p:spPr bwMode="auto">
            <a:xfrm>
              <a:off x="2523" y="3119"/>
              <a:ext cx="41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Wr</a:t>
              </a:r>
              <a:endParaRPr lang="en-US" altLang="en-US" sz="100" b="0"/>
            </a:p>
          </p:txBody>
        </p:sp>
        <p:sp>
          <p:nvSpPr>
            <p:cNvPr id="44282" name="Line 273"/>
            <p:cNvSpPr>
              <a:spLocks noChangeShapeType="1"/>
            </p:cNvSpPr>
            <p:nvPr/>
          </p:nvSpPr>
          <p:spPr bwMode="auto">
            <a:xfrm>
              <a:off x="2361" y="2495"/>
              <a:ext cx="1" cy="84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83" name="Line 274"/>
            <p:cNvSpPr>
              <a:spLocks noChangeShapeType="1"/>
            </p:cNvSpPr>
            <p:nvPr/>
          </p:nvSpPr>
          <p:spPr bwMode="auto">
            <a:xfrm>
              <a:off x="4696" y="3162"/>
              <a:ext cx="1" cy="1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84" name="Line 275"/>
            <p:cNvSpPr>
              <a:spLocks noChangeShapeType="1"/>
            </p:cNvSpPr>
            <p:nvPr/>
          </p:nvSpPr>
          <p:spPr bwMode="auto">
            <a:xfrm flipH="1">
              <a:off x="3812" y="3323"/>
              <a:ext cx="88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85" name="Line 276"/>
            <p:cNvSpPr>
              <a:spLocks noChangeShapeType="1"/>
            </p:cNvSpPr>
            <p:nvPr/>
          </p:nvSpPr>
          <p:spPr bwMode="auto">
            <a:xfrm>
              <a:off x="3814" y="3321"/>
              <a:ext cx="1" cy="23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86" name="Freeform 277"/>
            <p:cNvSpPr>
              <a:spLocks/>
            </p:cNvSpPr>
            <p:nvPr/>
          </p:nvSpPr>
          <p:spPr bwMode="auto">
            <a:xfrm>
              <a:off x="3797" y="3529"/>
              <a:ext cx="33" cy="46"/>
            </a:xfrm>
            <a:custGeom>
              <a:avLst/>
              <a:gdLst>
                <a:gd name="T0" fmla="*/ 1 w 65"/>
                <a:gd name="T1" fmla="*/ 1 h 91"/>
                <a:gd name="T2" fmla="*/ 0 w 65"/>
                <a:gd name="T3" fmla="*/ 0 h 91"/>
                <a:gd name="T4" fmla="*/ 1 w 65"/>
                <a:gd name="T5" fmla="*/ 1 h 91"/>
                <a:gd name="T6" fmla="*/ 1 w 65"/>
                <a:gd name="T7" fmla="*/ 0 h 91"/>
                <a:gd name="T8" fmla="*/ 1 w 65"/>
                <a:gd name="T9" fmla="*/ 1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91"/>
                <a:gd name="T17" fmla="*/ 65 w 6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91">
                  <a:moveTo>
                    <a:pt x="34" y="91"/>
                  </a:moveTo>
                  <a:lnTo>
                    <a:pt x="0" y="0"/>
                  </a:lnTo>
                  <a:lnTo>
                    <a:pt x="34" y="45"/>
                  </a:lnTo>
                  <a:lnTo>
                    <a:pt x="65" y="0"/>
                  </a:lnTo>
                  <a:lnTo>
                    <a:pt x="34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87" name="Line 278"/>
            <p:cNvSpPr>
              <a:spLocks noChangeShapeType="1"/>
            </p:cNvSpPr>
            <p:nvPr/>
          </p:nvSpPr>
          <p:spPr bwMode="auto">
            <a:xfrm flipV="1">
              <a:off x="3492" y="1999"/>
              <a:ext cx="1" cy="100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88" name="Rectangle 279"/>
            <p:cNvSpPr>
              <a:spLocks noChangeArrowheads="1"/>
            </p:cNvSpPr>
            <p:nvPr/>
          </p:nvSpPr>
          <p:spPr bwMode="auto">
            <a:xfrm>
              <a:off x="3334" y="3398"/>
              <a:ext cx="103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>
                  <a:solidFill>
                    <a:srgbClr val="000000"/>
                  </a:solidFill>
                </a:rPr>
                <a:t>&lt;PC&gt;+4</a:t>
              </a:r>
              <a:endParaRPr lang="en-US" altLang="en-US" sz="100" b="0"/>
            </a:p>
          </p:txBody>
        </p:sp>
        <p:sp>
          <p:nvSpPr>
            <p:cNvPr id="44289" name="Rectangle 280"/>
            <p:cNvSpPr>
              <a:spLocks noChangeArrowheads="1"/>
            </p:cNvSpPr>
            <p:nvPr/>
          </p:nvSpPr>
          <p:spPr bwMode="auto">
            <a:xfrm>
              <a:off x="4054" y="1471"/>
              <a:ext cx="18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0</a:t>
              </a:r>
              <a:endParaRPr lang="en-US" altLang="en-US" sz="100" b="0"/>
            </a:p>
          </p:txBody>
        </p:sp>
        <p:sp>
          <p:nvSpPr>
            <p:cNvPr id="44290" name="Rectangle 281"/>
            <p:cNvSpPr>
              <a:spLocks noChangeArrowheads="1"/>
            </p:cNvSpPr>
            <p:nvPr/>
          </p:nvSpPr>
          <p:spPr bwMode="auto">
            <a:xfrm>
              <a:off x="4195" y="1473"/>
              <a:ext cx="21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1</a:t>
              </a:r>
              <a:endParaRPr lang="en-US" altLang="en-US" sz="100" b="0"/>
            </a:p>
          </p:txBody>
        </p:sp>
        <p:sp>
          <p:nvSpPr>
            <p:cNvPr id="44291" name="Rectangle 282"/>
            <p:cNvSpPr>
              <a:spLocks noChangeArrowheads="1"/>
            </p:cNvSpPr>
            <p:nvPr/>
          </p:nvSpPr>
          <p:spPr bwMode="auto">
            <a:xfrm>
              <a:off x="5097" y="2786"/>
              <a:ext cx="41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Wr</a:t>
              </a:r>
              <a:endParaRPr lang="en-US" altLang="en-US" sz="100" b="0"/>
            </a:p>
          </p:txBody>
        </p:sp>
        <p:grpSp>
          <p:nvGrpSpPr>
            <p:cNvPr id="44292" name="Group 283"/>
            <p:cNvGrpSpPr>
              <a:grpSpLocks/>
            </p:cNvGrpSpPr>
            <p:nvPr/>
          </p:nvGrpSpPr>
          <p:grpSpPr bwMode="auto">
            <a:xfrm>
              <a:off x="1354" y="630"/>
              <a:ext cx="611" cy="72"/>
              <a:chOff x="1354" y="630"/>
              <a:chExt cx="611" cy="72"/>
            </a:xfrm>
          </p:grpSpPr>
          <p:sp>
            <p:nvSpPr>
              <p:cNvPr id="44333" name="Freeform 284"/>
              <p:cNvSpPr>
                <a:spLocks/>
              </p:cNvSpPr>
              <p:nvPr/>
            </p:nvSpPr>
            <p:spPr bwMode="auto">
              <a:xfrm>
                <a:off x="1354" y="630"/>
                <a:ext cx="611" cy="72"/>
              </a:xfrm>
              <a:custGeom>
                <a:avLst/>
                <a:gdLst>
                  <a:gd name="T0" fmla="*/ 0 w 1222"/>
                  <a:gd name="T1" fmla="*/ 0 h 143"/>
                  <a:gd name="T2" fmla="*/ 1 w 1222"/>
                  <a:gd name="T3" fmla="*/ 0 h 143"/>
                  <a:gd name="T4" fmla="*/ 1 w 1222"/>
                  <a:gd name="T5" fmla="*/ 1 h 143"/>
                  <a:gd name="T6" fmla="*/ 1 w 1222"/>
                  <a:gd name="T7" fmla="*/ 1 h 143"/>
                  <a:gd name="T8" fmla="*/ 0 w 1222"/>
                  <a:gd name="T9" fmla="*/ 0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2"/>
                  <a:gd name="T16" fmla="*/ 0 h 143"/>
                  <a:gd name="T17" fmla="*/ 1222 w 1222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2" h="143">
                    <a:moveTo>
                      <a:pt x="0" y="0"/>
                    </a:moveTo>
                    <a:lnTo>
                      <a:pt x="1222" y="0"/>
                    </a:lnTo>
                    <a:lnTo>
                      <a:pt x="1150" y="143"/>
                    </a:lnTo>
                    <a:lnTo>
                      <a:pt x="72" y="14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34" name="Rectangle 285"/>
              <p:cNvSpPr>
                <a:spLocks noChangeArrowheads="1"/>
              </p:cNvSpPr>
              <p:nvPr/>
            </p:nvSpPr>
            <p:spPr bwMode="auto">
              <a:xfrm>
                <a:off x="1891" y="638"/>
                <a:ext cx="20" cy="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0</a:t>
                </a:r>
                <a:endParaRPr lang="en-US" altLang="en-US" sz="100" b="0"/>
              </a:p>
            </p:txBody>
          </p:sp>
          <p:sp>
            <p:nvSpPr>
              <p:cNvPr id="44335" name="Rectangle 286"/>
              <p:cNvSpPr>
                <a:spLocks noChangeArrowheads="1"/>
              </p:cNvSpPr>
              <p:nvPr/>
            </p:nvSpPr>
            <p:spPr bwMode="auto">
              <a:xfrm>
                <a:off x="1779" y="638"/>
                <a:ext cx="21" cy="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1</a:t>
                </a:r>
                <a:endParaRPr lang="en-US" altLang="en-US" sz="100" b="0"/>
              </a:p>
            </p:txBody>
          </p:sp>
          <p:sp>
            <p:nvSpPr>
              <p:cNvPr id="44336" name="Rectangle 287"/>
              <p:cNvSpPr>
                <a:spLocks noChangeArrowheads="1"/>
              </p:cNvSpPr>
              <p:nvPr/>
            </p:nvSpPr>
            <p:spPr bwMode="auto">
              <a:xfrm>
                <a:off x="1646" y="636"/>
                <a:ext cx="17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2</a:t>
                </a:r>
                <a:endParaRPr lang="en-US" altLang="en-US" sz="100" b="0"/>
              </a:p>
            </p:txBody>
          </p:sp>
          <p:sp>
            <p:nvSpPr>
              <p:cNvPr id="44337" name="Rectangle 288"/>
              <p:cNvSpPr>
                <a:spLocks noChangeArrowheads="1"/>
              </p:cNvSpPr>
              <p:nvPr/>
            </p:nvSpPr>
            <p:spPr bwMode="auto">
              <a:xfrm>
                <a:off x="1518" y="636"/>
                <a:ext cx="17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3</a:t>
                </a:r>
                <a:endParaRPr lang="en-US" altLang="en-US" sz="100" b="0"/>
              </a:p>
            </p:txBody>
          </p:sp>
          <p:sp>
            <p:nvSpPr>
              <p:cNvPr id="44338" name="Rectangle 289"/>
              <p:cNvSpPr>
                <a:spLocks noChangeArrowheads="1"/>
              </p:cNvSpPr>
              <p:nvPr/>
            </p:nvSpPr>
            <p:spPr bwMode="auto">
              <a:xfrm>
                <a:off x="1395" y="636"/>
                <a:ext cx="16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4</a:t>
                </a:r>
                <a:endParaRPr lang="en-US" altLang="en-US" sz="100" b="0"/>
              </a:p>
            </p:txBody>
          </p:sp>
        </p:grpSp>
        <p:sp>
          <p:nvSpPr>
            <p:cNvPr id="44293" name="Rectangle 290"/>
            <p:cNvSpPr>
              <a:spLocks noChangeArrowheads="1"/>
            </p:cNvSpPr>
            <p:nvPr/>
          </p:nvSpPr>
          <p:spPr bwMode="auto">
            <a:xfrm>
              <a:off x="1354" y="446"/>
              <a:ext cx="66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XAdr</a:t>
              </a:r>
              <a:endParaRPr lang="en-US" altLang="en-US" sz="100" b="0"/>
            </a:p>
          </p:txBody>
        </p:sp>
        <p:sp>
          <p:nvSpPr>
            <p:cNvPr id="44294" name="Rectangle 291"/>
            <p:cNvSpPr>
              <a:spLocks noChangeArrowheads="1"/>
            </p:cNvSpPr>
            <p:nvPr/>
          </p:nvSpPr>
          <p:spPr bwMode="auto">
            <a:xfrm>
              <a:off x="1498" y="392"/>
              <a:ext cx="41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ILL</a:t>
              </a:r>
              <a:endParaRPr lang="en-US" altLang="en-US" sz="100" b="0"/>
            </a:p>
          </p:txBody>
        </p:sp>
        <p:sp>
          <p:nvSpPr>
            <p:cNvPr id="44295" name="Rectangle 292"/>
            <p:cNvSpPr>
              <a:spLocks noChangeArrowheads="1"/>
            </p:cNvSpPr>
            <p:nvPr/>
          </p:nvSpPr>
          <p:spPr bwMode="auto">
            <a:xfrm>
              <a:off x="1506" y="442"/>
              <a:ext cx="37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OP</a:t>
              </a:r>
              <a:endParaRPr lang="en-US" altLang="en-US" sz="100" b="0"/>
            </a:p>
          </p:txBody>
        </p:sp>
        <p:sp>
          <p:nvSpPr>
            <p:cNvPr id="44296" name="Freeform 293"/>
            <p:cNvSpPr>
              <a:spLocks/>
            </p:cNvSpPr>
            <p:nvPr/>
          </p:nvSpPr>
          <p:spPr bwMode="auto">
            <a:xfrm>
              <a:off x="1391" y="584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97" name="Line 294"/>
            <p:cNvSpPr>
              <a:spLocks noChangeShapeType="1"/>
            </p:cNvSpPr>
            <p:nvPr/>
          </p:nvSpPr>
          <p:spPr bwMode="auto">
            <a:xfrm>
              <a:off x="1408" y="503"/>
              <a:ext cx="1" cy="10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98" name="Freeform 295"/>
            <p:cNvSpPr>
              <a:spLocks/>
            </p:cNvSpPr>
            <p:nvPr/>
          </p:nvSpPr>
          <p:spPr bwMode="auto">
            <a:xfrm>
              <a:off x="1517" y="584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99" name="Line 296"/>
            <p:cNvSpPr>
              <a:spLocks noChangeShapeType="1"/>
            </p:cNvSpPr>
            <p:nvPr/>
          </p:nvSpPr>
          <p:spPr bwMode="auto">
            <a:xfrm>
              <a:off x="1534" y="503"/>
              <a:ext cx="1" cy="10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00" name="Freeform 297"/>
            <p:cNvSpPr>
              <a:spLocks/>
            </p:cNvSpPr>
            <p:nvPr/>
          </p:nvSpPr>
          <p:spPr bwMode="auto">
            <a:xfrm>
              <a:off x="3339" y="1762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01" name="Line 298"/>
            <p:cNvSpPr>
              <a:spLocks noChangeShapeType="1"/>
            </p:cNvSpPr>
            <p:nvPr/>
          </p:nvSpPr>
          <p:spPr bwMode="auto">
            <a:xfrm>
              <a:off x="3257" y="1779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02" name="Freeform 299"/>
            <p:cNvSpPr>
              <a:spLocks/>
            </p:cNvSpPr>
            <p:nvPr/>
          </p:nvSpPr>
          <p:spPr bwMode="auto">
            <a:xfrm>
              <a:off x="3206" y="1644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03" name="Line 300"/>
            <p:cNvSpPr>
              <a:spLocks noChangeShapeType="1"/>
            </p:cNvSpPr>
            <p:nvPr/>
          </p:nvSpPr>
          <p:spPr bwMode="auto">
            <a:xfrm flipV="1">
              <a:off x="3223" y="1598"/>
              <a:ext cx="1" cy="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04" name="Rectangle 301"/>
            <p:cNvSpPr>
              <a:spLocks noChangeArrowheads="1"/>
            </p:cNvSpPr>
            <p:nvPr/>
          </p:nvSpPr>
          <p:spPr bwMode="auto">
            <a:xfrm>
              <a:off x="3153" y="1546"/>
              <a:ext cx="99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WASEL</a:t>
              </a:r>
              <a:endParaRPr lang="en-US" altLang="en-US" sz="100" b="0"/>
            </a:p>
          </p:txBody>
        </p:sp>
        <p:sp>
          <p:nvSpPr>
            <p:cNvPr id="44305" name="Line 302"/>
            <p:cNvSpPr>
              <a:spLocks noChangeShapeType="1"/>
            </p:cNvSpPr>
            <p:nvPr/>
          </p:nvSpPr>
          <p:spPr bwMode="auto">
            <a:xfrm>
              <a:off x="2359" y="3339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06" name="Line 303"/>
            <p:cNvSpPr>
              <a:spLocks noChangeShapeType="1"/>
            </p:cNvSpPr>
            <p:nvPr/>
          </p:nvSpPr>
          <p:spPr bwMode="auto">
            <a:xfrm>
              <a:off x="2394" y="3377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07" name="Freeform 304"/>
            <p:cNvSpPr>
              <a:spLocks/>
            </p:cNvSpPr>
            <p:nvPr/>
          </p:nvSpPr>
          <p:spPr bwMode="auto">
            <a:xfrm>
              <a:off x="2458" y="3360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08" name="Rectangle 305"/>
            <p:cNvSpPr>
              <a:spLocks noChangeArrowheads="1"/>
            </p:cNvSpPr>
            <p:nvPr/>
          </p:nvSpPr>
          <p:spPr bwMode="auto">
            <a:xfrm>
              <a:off x="2527" y="3332"/>
              <a:ext cx="99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r>
                <a:rPr lang="en-US" altLang="en-US" sz="100" b="0">
                  <a:solidFill>
                    <a:srgbClr val="000000"/>
                  </a:solidFill>
                </a:rPr>
                <a:t>WASEL</a:t>
              </a:r>
              <a:endParaRPr lang="en-US" altLang="en-US" sz="100" b="0"/>
            </a:p>
          </p:txBody>
        </p:sp>
        <p:grpSp>
          <p:nvGrpSpPr>
            <p:cNvPr id="44309" name="Group 306"/>
            <p:cNvGrpSpPr>
              <a:grpSpLocks/>
            </p:cNvGrpSpPr>
            <p:nvPr/>
          </p:nvGrpSpPr>
          <p:grpSpPr bwMode="auto">
            <a:xfrm>
              <a:off x="2293" y="2139"/>
              <a:ext cx="56" cy="179"/>
              <a:chOff x="2293" y="2139"/>
              <a:chExt cx="56" cy="179"/>
            </a:xfrm>
          </p:grpSpPr>
          <p:sp>
            <p:nvSpPr>
              <p:cNvPr id="44330" name="Freeform 307"/>
              <p:cNvSpPr>
                <a:spLocks/>
              </p:cNvSpPr>
              <p:nvPr/>
            </p:nvSpPr>
            <p:spPr bwMode="auto">
              <a:xfrm>
                <a:off x="2316" y="2272"/>
                <a:ext cx="33" cy="46"/>
              </a:xfrm>
              <a:custGeom>
                <a:avLst/>
                <a:gdLst>
                  <a:gd name="T0" fmla="*/ 1 w 66"/>
                  <a:gd name="T1" fmla="*/ 1 h 92"/>
                  <a:gd name="T2" fmla="*/ 0 w 66"/>
                  <a:gd name="T3" fmla="*/ 0 h 92"/>
                  <a:gd name="T4" fmla="*/ 1 w 66"/>
                  <a:gd name="T5" fmla="*/ 1 h 92"/>
                  <a:gd name="T6" fmla="*/ 1 w 66"/>
                  <a:gd name="T7" fmla="*/ 0 h 92"/>
                  <a:gd name="T8" fmla="*/ 1 w 66"/>
                  <a:gd name="T9" fmla="*/ 1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92"/>
                  <a:gd name="T17" fmla="*/ 66 w 66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92">
                    <a:moveTo>
                      <a:pt x="34" y="92"/>
                    </a:moveTo>
                    <a:lnTo>
                      <a:pt x="0" y="0"/>
                    </a:lnTo>
                    <a:lnTo>
                      <a:pt x="34" y="46"/>
                    </a:lnTo>
                    <a:lnTo>
                      <a:pt x="66" y="0"/>
                    </a:lnTo>
                    <a:lnTo>
                      <a:pt x="34" y="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31" name="Line 308"/>
              <p:cNvSpPr>
                <a:spLocks noChangeShapeType="1"/>
              </p:cNvSpPr>
              <p:nvPr/>
            </p:nvSpPr>
            <p:spPr bwMode="auto">
              <a:xfrm>
                <a:off x="2333" y="2226"/>
                <a:ext cx="1" cy="7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32" name="Rectangle 309"/>
              <p:cNvSpPr>
                <a:spLocks noChangeArrowheads="1"/>
              </p:cNvSpPr>
              <p:nvPr/>
            </p:nvSpPr>
            <p:spPr bwMode="auto">
              <a:xfrm>
                <a:off x="2293" y="2139"/>
                <a:ext cx="49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IRQ</a:t>
                </a:r>
                <a:endParaRPr lang="en-US" altLang="en-US" sz="100" b="0"/>
              </a:p>
            </p:txBody>
          </p:sp>
        </p:grpSp>
        <p:sp>
          <p:nvSpPr>
            <p:cNvPr id="44310" name="Freeform 310"/>
            <p:cNvSpPr>
              <a:spLocks/>
            </p:cNvSpPr>
            <p:nvPr/>
          </p:nvSpPr>
          <p:spPr bwMode="auto">
            <a:xfrm>
              <a:off x="3475" y="2218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11" name="Line 311"/>
            <p:cNvSpPr>
              <a:spLocks noChangeShapeType="1"/>
            </p:cNvSpPr>
            <p:nvPr/>
          </p:nvSpPr>
          <p:spPr bwMode="auto">
            <a:xfrm flipV="1">
              <a:off x="3492" y="1903"/>
              <a:ext cx="1" cy="3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12" name="Line 312"/>
            <p:cNvSpPr>
              <a:spLocks noChangeShapeType="1"/>
            </p:cNvSpPr>
            <p:nvPr/>
          </p:nvSpPr>
          <p:spPr bwMode="auto">
            <a:xfrm>
              <a:off x="3383" y="1832"/>
              <a:ext cx="51" cy="2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13" name="Line 313"/>
            <p:cNvSpPr>
              <a:spLocks noChangeShapeType="1"/>
            </p:cNvSpPr>
            <p:nvPr/>
          </p:nvSpPr>
          <p:spPr bwMode="auto">
            <a:xfrm flipH="1">
              <a:off x="3403" y="1854"/>
              <a:ext cx="3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14" name="Freeform 314"/>
            <p:cNvSpPr>
              <a:spLocks/>
            </p:cNvSpPr>
            <p:nvPr/>
          </p:nvSpPr>
          <p:spPr bwMode="auto">
            <a:xfrm>
              <a:off x="3385" y="1847"/>
              <a:ext cx="46" cy="38"/>
            </a:xfrm>
            <a:custGeom>
              <a:avLst/>
              <a:gdLst>
                <a:gd name="T0" fmla="*/ 0 w 94"/>
                <a:gd name="T1" fmla="*/ 1 h 76"/>
                <a:gd name="T2" fmla="*/ 0 w 94"/>
                <a:gd name="T3" fmla="*/ 0 h 76"/>
                <a:gd name="T4" fmla="*/ 0 w 94"/>
                <a:gd name="T5" fmla="*/ 1 h 76"/>
                <a:gd name="T6" fmla="*/ 0 w 94"/>
                <a:gd name="T7" fmla="*/ 1 h 76"/>
                <a:gd name="T8" fmla="*/ 0 w 94"/>
                <a:gd name="T9" fmla="*/ 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76"/>
                <a:gd name="T17" fmla="*/ 94 w 94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76">
                  <a:moveTo>
                    <a:pt x="0" y="76"/>
                  </a:moveTo>
                  <a:lnTo>
                    <a:pt x="60" y="0"/>
                  </a:lnTo>
                  <a:lnTo>
                    <a:pt x="38" y="52"/>
                  </a:lnTo>
                  <a:lnTo>
                    <a:pt x="94" y="5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315" name="Group 315"/>
            <p:cNvGrpSpPr>
              <a:grpSpLocks/>
            </p:cNvGrpSpPr>
            <p:nvPr/>
          </p:nvGrpSpPr>
          <p:grpSpPr bwMode="auto">
            <a:xfrm>
              <a:off x="4468" y="1822"/>
              <a:ext cx="308" cy="49"/>
              <a:chOff x="4468" y="1822"/>
              <a:chExt cx="308" cy="49"/>
            </a:xfrm>
          </p:grpSpPr>
          <p:sp>
            <p:nvSpPr>
              <p:cNvPr id="44324" name="Freeform 316"/>
              <p:cNvSpPr>
                <a:spLocks/>
              </p:cNvSpPr>
              <p:nvPr/>
            </p:nvSpPr>
            <p:spPr bwMode="auto">
              <a:xfrm>
                <a:off x="4468" y="1838"/>
                <a:ext cx="45" cy="33"/>
              </a:xfrm>
              <a:custGeom>
                <a:avLst/>
                <a:gdLst>
                  <a:gd name="T0" fmla="*/ 0 w 90"/>
                  <a:gd name="T1" fmla="*/ 1 h 66"/>
                  <a:gd name="T2" fmla="*/ 1 w 90"/>
                  <a:gd name="T3" fmla="*/ 0 h 66"/>
                  <a:gd name="T4" fmla="*/ 1 w 90"/>
                  <a:gd name="T5" fmla="*/ 1 h 66"/>
                  <a:gd name="T6" fmla="*/ 1 w 90"/>
                  <a:gd name="T7" fmla="*/ 1 h 66"/>
                  <a:gd name="T8" fmla="*/ 0 w 90"/>
                  <a:gd name="T9" fmla="*/ 1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66"/>
                  <a:gd name="T17" fmla="*/ 90 w 90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66">
                    <a:moveTo>
                      <a:pt x="0" y="34"/>
                    </a:moveTo>
                    <a:lnTo>
                      <a:pt x="90" y="0"/>
                    </a:lnTo>
                    <a:lnTo>
                      <a:pt x="44" y="34"/>
                    </a:lnTo>
                    <a:lnTo>
                      <a:pt x="90" y="66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25" name="Line 317"/>
              <p:cNvSpPr>
                <a:spLocks noChangeShapeType="1"/>
              </p:cNvSpPr>
              <p:nvPr/>
            </p:nvSpPr>
            <p:spPr bwMode="auto">
              <a:xfrm>
                <a:off x="4489" y="1855"/>
                <a:ext cx="122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26" name="Rectangle 318"/>
              <p:cNvSpPr>
                <a:spLocks noChangeArrowheads="1"/>
              </p:cNvSpPr>
              <p:nvPr/>
            </p:nvSpPr>
            <p:spPr bwMode="auto">
              <a:xfrm>
                <a:off x="4636" y="1822"/>
                <a:ext cx="25" cy="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W</a:t>
                </a:r>
                <a:endParaRPr lang="en-US" altLang="en-US" sz="100" b="0"/>
              </a:p>
            </p:txBody>
          </p:sp>
          <p:sp>
            <p:nvSpPr>
              <p:cNvPr id="44327" name="Rectangle 319"/>
              <p:cNvSpPr>
                <a:spLocks noChangeArrowheads="1"/>
              </p:cNvSpPr>
              <p:nvPr/>
            </p:nvSpPr>
            <p:spPr bwMode="auto">
              <a:xfrm>
                <a:off x="4681" y="1829"/>
                <a:ext cx="21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E</a:t>
                </a:r>
                <a:endParaRPr lang="en-US" altLang="en-US" sz="100" b="0"/>
              </a:p>
            </p:txBody>
          </p:sp>
          <p:sp>
            <p:nvSpPr>
              <p:cNvPr id="44328" name="Rectangle 320"/>
              <p:cNvSpPr>
                <a:spLocks noChangeArrowheads="1"/>
              </p:cNvSpPr>
              <p:nvPr/>
            </p:nvSpPr>
            <p:spPr bwMode="auto">
              <a:xfrm>
                <a:off x="4718" y="1829"/>
                <a:ext cx="25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R</a:t>
                </a:r>
                <a:endParaRPr lang="en-US" altLang="en-US" sz="100" b="0"/>
              </a:p>
            </p:txBody>
          </p:sp>
          <p:sp>
            <p:nvSpPr>
              <p:cNvPr id="44329" name="Rectangle 321"/>
              <p:cNvSpPr>
                <a:spLocks noChangeArrowheads="1"/>
              </p:cNvSpPr>
              <p:nvPr/>
            </p:nvSpPr>
            <p:spPr bwMode="auto">
              <a:xfrm>
                <a:off x="4755" y="1829"/>
                <a:ext cx="21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F</a:t>
                </a:r>
                <a:endParaRPr lang="en-US" altLang="en-US" sz="100" b="0"/>
              </a:p>
            </p:txBody>
          </p:sp>
        </p:grpSp>
        <p:grpSp>
          <p:nvGrpSpPr>
            <p:cNvPr id="44316" name="Group 322"/>
            <p:cNvGrpSpPr>
              <a:grpSpLocks/>
            </p:cNvGrpSpPr>
            <p:nvPr/>
          </p:nvGrpSpPr>
          <p:grpSpPr bwMode="auto">
            <a:xfrm>
              <a:off x="2359" y="3220"/>
              <a:ext cx="243" cy="65"/>
              <a:chOff x="2359" y="3220"/>
              <a:chExt cx="243" cy="65"/>
            </a:xfrm>
          </p:grpSpPr>
          <p:sp>
            <p:nvSpPr>
              <p:cNvPr id="44320" name="Line 323"/>
              <p:cNvSpPr>
                <a:spLocks noChangeShapeType="1"/>
              </p:cNvSpPr>
              <p:nvPr/>
            </p:nvSpPr>
            <p:spPr bwMode="auto">
              <a:xfrm>
                <a:off x="2359" y="3232"/>
                <a:ext cx="39" cy="39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21" name="Line 324"/>
              <p:cNvSpPr>
                <a:spLocks noChangeShapeType="1"/>
              </p:cNvSpPr>
              <p:nvPr/>
            </p:nvSpPr>
            <p:spPr bwMode="auto">
              <a:xfrm>
                <a:off x="2394" y="3269"/>
                <a:ext cx="89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22" name="Freeform 325"/>
              <p:cNvSpPr>
                <a:spLocks/>
              </p:cNvSpPr>
              <p:nvPr/>
            </p:nvSpPr>
            <p:spPr bwMode="auto">
              <a:xfrm>
                <a:off x="2458" y="3253"/>
                <a:ext cx="46" cy="32"/>
              </a:xfrm>
              <a:custGeom>
                <a:avLst/>
                <a:gdLst>
                  <a:gd name="T0" fmla="*/ 1 w 92"/>
                  <a:gd name="T1" fmla="*/ 0 h 66"/>
                  <a:gd name="T2" fmla="*/ 0 w 92"/>
                  <a:gd name="T3" fmla="*/ 0 h 66"/>
                  <a:gd name="T4" fmla="*/ 1 w 92"/>
                  <a:gd name="T5" fmla="*/ 0 h 66"/>
                  <a:gd name="T6" fmla="*/ 0 w 92"/>
                  <a:gd name="T7" fmla="*/ 0 h 66"/>
                  <a:gd name="T8" fmla="*/ 1 w 92"/>
                  <a:gd name="T9" fmla="*/ 0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"/>
                  <a:gd name="T16" fmla="*/ 0 h 66"/>
                  <a:gd name="T17" fmla="*/ 92 w 92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" h="66">
                    <a:moveTo>
                      <a:pt x="92" y="34"/>
                    </a:moveTo>
                    <a:lnTo>
                      <a:pt x="0" y="66"/>
                    </a:lnTo>
                    <a:lnTo>
                      <a:pt x="46" y="34"/>
                    </a:lnTo>
                    <a:lnTo>
                      <a:pt x="0" y="0"/>
                    </a:lnTo>
                    <a:lnTo>
                      <a:pt x="92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23" name="Rectangle 326"/>
              <p:cNvSpPr>
                <a:spLocks noChangeArrowheads="1"/>
              </p:cNvSpPr>
              <p:nvPr/>
            </p:nvSpPr>
            <p:spPr bwMode="auto">
              <a:xfrm>
                <a:off x="2524" y="3220"/>
                <a:ext cx="78" cy="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WERF</a:t>
                </a:r>
                <a:endParaRPr lang="en-US" altLang="en-US" sz="100" b="0"/>
              </a:p>
            </p:txBody>
          </p:sp>
        </p:grpSp>
        <p:grpSp>
          <p:nvGrpSpPr>
            <p:cNvPr id="44317" name="Group 327"/>
            <p:cNvGrpSpPr>
              <a:grpSpLocks/>
            </p:cNvGrpSpPr>
            <p:nvPr/>
          </p:nvGrpSpPr>
          <p:grpSpPr bwMode="auto">
            <a:xfrm>
              <a:off x="1893" y="824"/>
              <a:ext cx="53" cy="98"/>
              <a:chOff x="1893" y="824"/>
              <a:chExt cx="53" cy="98"/>
            </a:xfrm>
          </p:grpSpPr>
          <p:sp>
            <p:nvSpPr>
              <p:cNvPr id="44318" name="Line 328"/>
              <p:cNvSpPr>
                <a:spLocks noChangeShapeType="1"/>
              </p:cNvSpPr>
              <p:nvPr/>
            </p:nvSpPr>
            <p:spPr bwMode="auto">
              <a:xfrm>
                <a:off x="1893" y="824"/>
                <a:ext cx="1" cy="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19" name="Rectangle 329"/>
              <p:cNvSpPr>
                <a:spLocks noChangeArrowheads="1"/>
              </p:cNvSpPr>
              <p:nvPr/>
            </p:nvSpPr>
            <p:spPr bwMode="auto">
              <a:xfrm>
                <a:off x="1910" y="846"/>
                <a:ext cx="36" cy="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00" b="0">
                    <a:solidFill>
                      <a:srgbClr val="000000"/>
                    </a:solidFill>
                  </a:rPr>
                  <a:t>00</a:t>
                </a:r>
                <a:endParaRPr lang="en-US" altLang="en-US" sz="100" b="0"/>
              </a:p>
            </p:txBody>
          </p:sp>
        </p:grpSp>
      </p:grpSp>
      <p:grpSp>
        <p:nvGrpSpPr>
          <p:cNvPr id="31" name="Group 330"/>
          <p:cNvGrpSpPr>
            <a:grpSpLocks/>
          </p:cNvGrpSpPr>
          <p:nvPr/>
        </p:nvGrpSpPr>
        <p:grpSpPr bwMode="auto">
          <a:xfrm>
            <a:off x="6256338" y="5280025"/>
            <a:ext cx="2424112" cy="1343025"/>
            <a:chOff x="2595" y="2160"/>
            <a:chExt cx="1527" cy="846"/>
          </a:xfrm>
        </p:grpSpPr>
        <p:sp>
          <p:nvSpPr>
            <p:cNvPr id="44094" name="Rectangle 331"/>
            <p:cNvSpPr>
              <a:spLocks noChangeArrowheads="1"/>
            </p:cNvSpPr>
            <p:nvPr/>
          </p:nvSpPr>
          <p:spPr bwMode="auto">
            <a:xfrm>
              <a:off x="3735" y="2257"/>
              <a:ext cx="116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 altLang="en-US" sz="600" u="sng"/>
            </a:p>
          </p:txBody>
        </p:sp>
        <p:sp useBgFill="1">
          <p:nvSpPr>
            <p:cNvPr id="44095" name="Rectangle 332"/>
            <p:cNvSpPr>
              <a:spLocks noChangeArrowheads="1"/>
            </p:cNvSpPr>
            <p:nvPr/>
          </p:nvSpPr>
          <p:spPr bwMode="auto">
            <a:xfrm>
              <a:off x="3232" y="2296"/>
              <a:ext cx="286" cy="99"/>
            </a:xfrm>
            <a:prstGeom prst="rect">
              <a:avLst/>
            </a:prstGeom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96" name="Rectangle 333"/>
            <p:cNvSpPr>
              <a:spLocks noChangeArrowheads="1"/>
            </p:cNvSpPr>
            <p:nvPr/>
          </p:nvSpPr>
          <p:spPr bwMode="auto">
            <a:xfrm>
              <a:off x="3265" y="2294"/>
              <a:ext cx="219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600"/>
                <a:t>MEM</a:t>
              </a:r>
            </a:p>
          </p:txBody>
        </p:sp>
        <p:sp useBgFill="1">
          <p:nvSpPr>
            <p:cNvPr id="44097" name="Rectangle 334"/>
            <p:cNvSpPr>
              <a:spLocks noChangeArrowheads="1"/>
            </p:cNvSpPr>
            <p:nvPr/>
          </p:nvSpPr>
          <p:spPr bwMode="auto">
            <a:xfrm>
              <a:off x="3232" y="2419"/>
              <a:ext cx="286" cy="100"/>
            </a:xfrm>
            <a:prstGeom prst="rect">
              <a:avLst/>
            </a:prstGeom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98" name="Rectangle 335"/>
            <p:cNvSpPr>
              <a:spLocks noChangeArrowheads="1"/>
            </p:cNvSpPr>
            <p:nvPr/>
          </p:nvSpPr>
          <p:spPr bwMode="auto">
            <a:xfrm>
              <a:off x="3265" y="2417"/>
              <a:ext cx="219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600"/>
                <a:t>MEM</a:t>
              </a:r>
            </a:p>
          </p:txBody>
        </p:sp>
        <p:sp useBgFill="1">
          <p:nvSpPr>
            <p:cNvPr id="44099" name="Rectangle 336"/>
            <p:cNvSpPr>
              <a:spLocks noChangeArrowheads="1"/>
            </p:cNvSpPr>
            <p:nvPr/>
          </p:nvSpPr>
          <p:spPr bwMode="auto">
            <a:xfrm>
              <a:off x="2939" y="2543"/>
              <a:ext cx="360" cy="120"/>
            </a:xfrm>
            <a:prstGeom prst="rect">
              <a:avLst/>
            </a:prstGeom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00" name="Rectangle 337"/>
            <p:cNvSpPr>
              <a:spLocks noChangeArrowheads="1"/>
            </p:cNvSpPr>
            <p:nvPr/>
          </p:nvSpPr>
          <p:spPr bwMode="auto">
            <a:xfrm>
              <a:off x="3020" y="2561"/>
              <a:ext cx="198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600"/>
                <a:t>CPU</a:t>
              </a:r>
            </a:p>
          </p:txBody>
        </p:sp>
        <p:sp>
          <p:nvSpPr>
            <p:cNvPr id="44101" name="Line 338"/>
            <p:cNvSpPr>
              <a:spLocks noChangeShapeType="1"/>
            </p:cNvSpPr>
            <p:nvPr/>
          </p:nvSpPr>
          <p:spPr bwMode="auto">
            <a:xfrm>
              <a:off x="3107" y="2767"/>
              <a:ext cx="10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2" name="Line 339"/>
            <p:cNvSpPr>
              <a:spLocks noChangeShapeType="1"/>
            </p:cNvSpPr>
            <p:nvPr/>
          </p:nvSpPr>
          <p:spPr bwMode="auto">
            <a:xfrm>
              <a:off x="3119" y="2664"/>
              <a:ext cx="0" cy="103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3" name="Line 340"/>
            <p:cNvSpPr>
              <a:spLocks noChangeShapeType="1"/>
            </p:cNvSpPr>
            <p:nvPr/>
          </p:nvSpPr>
          <p:spPr bwMode="auto">
            <a:xfrm flipV="1">
              <a:off x="3119" y="229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4" name="Line 341"/>
            <p:cNvSpPr>
              <a:spLocks noChangeShapeType="1"/>
            </p:cNvSpPr>
            <p:nvPr/>
          </p:nvSpPr>
          <p:spPr bwMode="auto">
            <a:xfrm flipH="1">
              <a:off x="3119" y="2356"/>
              <a:ext cx="11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5" name="Line 342"/>
            <p:cNvSpPr>
              <a:spLocks noChangeShapeType="1"/>
            </p:cNvSpPr>
            <p:nvPr/>
          </p:nvSpPr>
          <p:spPr bwMode="auto">
            <a:xfrm flipH="1">
              <a:off x="3119" y="2479"/>
              <a:ext cx="11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6" name="Rectangle 343"/>
            <p:cNvSpPr>
              <a:spLocks noChangeArrowheads="1"/>
            </p:cNvSpPr>
            <p:nvPr/>
          </p:nvSpPr>
          <p:spPr bwMode="auto">
            <a:xfrm>
              <a:off x="3327" y="2820"/>
              <a:ext cx="219" cy="1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600"/>
                <a:t>DISK</a:t>
              </a:r>
            </a:p>
          </p:txBody>
        </p:sp>
        <p:sp>
          <p:nvSpPr>
            <p:cNvPr id="44107" name="AutoShape 344"/>
            <p:cNvSpPr>
              <a:spLocks noChangeArrowheads="1"/>
            </p:cNvSpPr>
            <p:nvPr/>
          </p:nvSpPr>
          <p:spPr bwMode="auto">
            <a:xfrm>
              <a:off x="3591" y="2844"/>
              <a:ext cx="193" cy="1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600"/>
                <a:t>I/O</a:t>
              </a:r>
            </a:p>
          </p:txBody>
        </p:sp>
        <p:sp>
          <p:nvSpPr>
            <p:cNvPr id="44108" name="AutoShape 345"/>
            <p:cNvSpPr>
              <a:spLocks noChangeArrowheads="1"/>
            </p:cNvSpPr>
            <p:nvPr/>
          </p:nvSpPr>
          <p:spPr bwMode="auto">
            <a:xfrm>
              <a:off x="3848" y="2864"/>
              <a:ext cx="267" cy="120"/>
            </a:xfrm>
            <a:prstGeom prst="parallelogram">
              <a:avLst>
                <a:gd name="adj" fmla="val 5562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600"/>
                <a:t>I/O</a:t>
              </a:r>
            </a:p>
          </p:txBody>
        </p:sp>
        <p:sp>
          <p:nvSpPr>
            <p:cNvPr id="44109" name="Line 346"/>
            <p:cNvSpPr>
              <a:spLocks noChangeShapeType="1"/>
            </p:cNvSpPr>
            <p:nvPr/>
          </p:nvSpPr>
          <p:spPr bwMode="auto">
            <a:xfrm>
              <a:off x="3985" y="2767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10" name="Line 347"/>
            <p:cNvSpPr>
              <a:spLocks noChangeShapeType="1"/>
            </p:cNvSpPr>
            <p:nvPr/>
          </p:nvSpPr>
          <p:spPr bwMode="auto">
            <a:xfrm>
              <a:off x="3683" y="2767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11" name="Line 348"/>
            <p:cNvSpPr>
              <a:spLocks noChangeShapeType="1"/>
            </p:cNvSpPr>
            <p:nvPr/>
          </p:nvSpPr>
          <p:spPr bwMode="auto">
            <a:xfrm>
              <a:off x="3436" y="2767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12" name="Line 349"/>
            <p:cNvSpPr>
              <a:spLocks noChangeShapeType="1"/>
            </p:cNvSpPr>
            <p:nvPr/>
          </p:nvSpPr>
          <p:spPr bwMode="auto">
            <a:xfrm flipH="1">
              <a:off x="2750" y="260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13" name="Line 350"/>
            <p:cNvSpPr>
              <a:spLocks noChangeShapeType="1"/>
            </p:cNvSpPr>
            <p:nvPr/>
          </p:nvSpPr>
          <p:spPr bwMode="auto">
            <a:xfrm flipH="1">
              <a:off x="3299" y="2603"/>
              <a:ext cx="13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14" name="Rectangle 351"/>
            <p:cNvSpPr>
              <a:spLocks noChangeArrowheads="1"/>
            </p:cNvSpPr>
            <p:nvPr/>
          </p:nvSpPr>
          <p:spPr bwMode="auto">
            <a:xfrm>
              <a:off x="3408" y="2538"/>
              <a:ext cx="221" cy="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600"/>
                <a:t>L2 $</a:t>
              </a:r>
            </a:p>
          </p:txBody>
        </p:sp>
        <p:sp>
          <p:nvSpPr>
            <p:cNvPr id="44115" name="Rectangle 352"/>
            <p:cNvSpPr>
              <a:spLocks noChangeArrowheads="1"/>
            </p:cNvSpPr>
            <p:nvPr/>
          </p:nvSpPr>
          <p:spPr bwMode="auto">
            <a:xfrm>
              <a:off x="2668" y="2352"/>
              <a:ext cx="274" cy="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16" name="Text Box 353"/>
            <p:cNvSpPr txBox="1">
              <a:spLocks noChangeArrowheads="1"/>
            </p:cNvSpPr>
            <p:nvPr/>
          </p:nvSpPr>
          <p:spPr bwMode="auto">
            <a:xfrm>
              <a:off x="2658" y="2347"/>
              <a:ext cx="2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600"/>
                <a:t>Graphics</a:t>
              </a:r>
              <a:br>
                <a:rPr lang="en-US" altLang="en-US" sz="600"/>
              </a:br>
              <a:r>
                <a:rPr lang="en-US" altLang="en-US" sz="600"/>
                <a:t>I/O</a:t>
              </a:r>
            </a:p>
          </p:txBody>
        </p:sp>
        <p:sp>
          <p:nvSpPr>
            <p:cNvPr id="44117" name="Line 354"/>
            <p:cNvSpPr>
              <a:spLocks noChangeShapeType="1"/>
            </p:cNvSpPr>
            <p:nvPr/>
          </p:nvSpPr>
          <p:spPr bwMode="auto">
            <a:xfrm>
              <a:off x="2805" y="2520"/>
              <a:ext cx="0" cy="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18" name="Text Box 355"/>
            <p:cNvSpPr txBox="1">
              <a:spLocks noChangeArrowheads="1"/>
            </p:cNvSpPr>
            <p:nvPr/>
          </p:nvSpPr>
          <p:spPr bwMode="auto">
            <a:xfrm>
              <a:off x="2595" y="2599"/>
              <a:ext cx="31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algn="ctr"/>
              <a:r>
                <a:rPr lang="ja-JP" altLang="en-US" sz="600"/>
                <a:t>“</a:t>
              </a:r>
              <a:r>
                <a:rPr lang="en-US" altLang="ja-JP" sz="600"/>
                <a:t>AGP</a:t>
              </a:r>
              <a:r>
                <a:rPr lang="ja-JP" altLang="en-US" sz="600"/>
                <a:t>”</a:t>
              </a:r>
              <a:r>
                <a:rPr lang="en-US" altLang="ja-JP" sz="600"/>
                <a:t> bus</a:t>
              </a:r>
              <a:endParaRPr lang="en-US" altLang="en-US" sz="600"/>
            </a:p>
          </p:txBody>
        </p:sp>
        <p:sp>
          <p:nvSpPr>
            <p:cNvPr id="44119" name="Text Box 356"/>
            <p:cNvSpPr txBox="1">
              <a:spLocks noChangeArrowheads="1"/>
            </p:cNvSpPr>
            <p:nvPr/>
          </p:nvSpPr>
          <p:spPr bwMode="auto">
            <a:xfrm>
              <a:off x="3659" y="2667"/>
              <a:ext cx="11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sz="600"/>
            </a:p>
          </p:txBody>
        </p:sp>
        <p:sp>
          <p:nvSpPr>
            <p:cNvPr id="44120" name="Text Box 357"/>
            <p:cNvSpPr txBox="1">
              <a:spLocks noChangeArrowheads="1"/>
            </p:cNvSpPr>
            <p:nvPr/>
          </p:nvSpPr>
          <p:spPr bwMode="auto">
            <a:xfrm>
              <a:off x="3038" y="2160"/>
              <a:ext cx="11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sz="600"/>
            </a:p>
          </p:txBody>
        </p:sp>
      </p:grpSp>
      <p:sp>
        <p:nvSpPr>
          <p:cNvPr id="1105254" name="Line 358"/>
          <p:cNvSpPr>
            <a:spLocks noChangeShapeType="1"/>
          </p:cNvSpPr>
          <p:nvPr/>
        </p:nvSpPr>
        <p:spPr bwMode="auto">
          <a:xfrm>
            <a:off x="6251575" y="1851025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5255" name="Line 359"/>
          <p:cNvSpPr>
            <a:spLocks noChangeShapeType="1"/>
          </p:cNvSpPr>
          <p:nvPr/>
        </p:nvSpPr>
        <p:spPr bwMode="auto">
          <a:xfrm>
            <a:off x="6251575" y="5127625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5256" name="Line 360"/>
          <p:cNvSpPr>
            <a:spLocks noChangeShapeType="1"/>
          </p:cNvSpPr>
          <p:nvPr/>
        </p:nvSpPr>
        <p:spPr bwMode="auto">
          <a:xfrm>
            <a:off x="6251575" y="3527425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5257" name="Line 361"/>
          <p:cNvSpPr>
            <a:spLocks noChangeShapeType="1"/>
          </p:cNvSpPr>
          <p:nvPr/>
        </p:nvSpPr>
        <p:spPr bwMode="auto">
          <a:xfrm>
            <a:off x="6251575" y="2613025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4896" name="Group 362"/>
          <p:cNvGrpSpPr>
            <a:grpSpLocks/>
          </p:cNvGrpSpPr>
          <p:nvPr/>
        </p:nvGrpSpPr>
        <p:grpSpPr bwMode="auto">
          <a:xfrm>
            <a:off x="5780088" y="3983039"/>
            <a:ext cx="2017712" cy="2733676"/>
            <a:chOff x="2086" y="1794"/>
            <a:chExt cx="1271" cy="1722"/>
          </a:xfrm>
        </p:grpSpPr>
        <p:sp>
          <p:nvSpPr>
            <p:cNvPr id="44048" name="Oval 363"/>
            <p:cNvSpPr>
              <a:spLocks noChangeArrowheads="1"/>
            </p:cNvSpPr>
            <p:nvPr/>
          </p:nvSpPr>
          <p:spPr bwMode="auto">
            <a:xfrm>
              <a:off x="2086" y="1794"/>
              <a:ext cx="1271" cy="172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4049" name="Group 364"/>
            <p:cNvGrpSpPr>
              <a:grpSpLocks/>
            </p:cNvGrpSpPr>
            <p:nvPr/>
          </p:nvGrpSpPr>
          <p:grpSpPr bwMode="auto">
            <a:xfrm>
              <a:off x="2257" y="2043"/>
              <a:ext cx="1041" cy="1193"/>
              <a:chOff x="4081" y="1233"/>
              <a:chExt cx="1194" cy="1368"/>
            </a:xfrm>
          </p:grpSpPr>
          <p:sp>
            <p:nvSpPr>
              <p:cNvPr id="44050" name="AutoShape 365"/>
              <p:cNvSpPr>
                <a:spLocks noChangeAspect="1" noChangeArrowheads="1" noTextEdit="1"/>
              </p:cNvSpPr>
              <p:nvPr/>
            </p:nvSpPr>
            <p:spPr bwMode="auto">
              <a:xfrm>
                <a:off x="4081" y="1233"/>
                <a:ext cx="1194" cy="1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1" name="Freeform 366"/>
              <p:cNvSpPr>
                <a:spLocks/>
              </p:cNvSpPr>
              <p:nvPr/>
            </p:nvSpPr>
            <p:spPr bwMode="auto">
              <a:xfrm>
                <a:off x="4112" y="1262"/>
                <a:ext cx="1136" cy="1338"/>
              </a:xfrm>
              <a:custGeom>
                <a:avLst/>
                <a:gdLst>
                  <a:gd name="T0" fmla="*/ 0 w 3408"/>
                  <a:gd name="T1" fmla="*/ 0 h 4015"/>
                  <a:gd name="T2" fmla="*/ 0 w 3408"/>
                  <a:gd name="T3" fmla="*/ 0 h 4015"/>
                  <a:gd name="T4" fmla="*/ 0 w 3408"/>
                  <a:gd name="T5" fmla="*/ 0 h 4015"/>
                  <a:gd name="T6" fmla="*/ 0 w 3408"/>
                  <a:gd name="T7" fmla="*/ 0 h 4015"/>
                  <a:gd name="T8" fmla="*/ 0 w 3408"/>
                  <a:gd name="T9" fmla="*/ 0 h 4015"/>
                  <a:gd name="T10" fmla="*/ 0 w 3408"/>
                  <a:gd name="T11" fmla="*/ 0 h 4015"/>
                  <a:gd name="T12" fmla="*/ 0 w 3408"/>
                  <a:gd name="T13" fmla="*/ 0 h 4015"/>
                  <a:gd name="T14" fmla="*/ 0 w 3408"/>
                  <a:gd name="T15" fmla="*/ 0 h 4015"/>
                  <a:gd name="T16" fmla="*/ 0 w 3408"/>
                  <a:gd name="T17" fmla="*/ 0 h 4015"/>
                  <a:gd name="T18" fmla="*/ 0 w 3408"/>
                  <a:gd name="T19" fmla="*/ 0 h 4015"/>
                  <a:gd name="T20" fmla="*/ 0 w 3408"/>
                  <a:gd name="T21" fmla="*/ 0 h 4015"/>
                  <a:gd name="T22" fmla="*/ 0 w 3408"/>
                  <a:gd name="T23" fmla="*/ 0 h 4015"/>
                  <a:gd name="T24" fmla="*/ 0 w 3408"/>
                  <a:gd name="T25" fmla="*/ 0 h 4015"/>
                  <a:gd name="T26" fmla="*/ 0 w 3408"/>
                  <a:gd name="T27" fmla="*/ 0 h 4015"/>
                  <a:gd name="T28" fmla="*/ 0 w 3408"/>
                  <a:gd name="T29" fmla="*/ 0 h 4015"/>
                  <a:gd name="T30" fmla="*/ 0 w 3408"/>
                  <a:gd name="T31" fmla="*/ 0 h 4015"/>
                  <a:gd name="T32" fmla="*/ 0 w 3408"/>
                  <a:gd name="T33" fmla="*/ 0 h 4015"/>
                  <a:gd name="T34" fmla="*/ 0 w 3408"/>
                  <a:gd name="T35" fmla="*/ 0 h 4015"/>
                  <a:gd name="T36" fmla="*/ 0 w 3408"/>
                  <a:gd name="T37" fmla="*/ 0 h 4015"/>
                  <a:gd name="T38" fmla="*/ 0 w 3408"/>
                  <a:gd name="T39" fmla="*/ 0 h 4015"/>
                  <a:gd name="T40" fmla="*/ 0 w 3408"/>
                  <a:gd name="T41" fmla="*/ 0 h 4015"/>
                  <a:gd name="T42" fmla="*/ 0 w 3408"/>
                  <a:gd name="T43" fmla="*/ 0 h 4015"/>
                  <a:gd name="T44" fmla="*/ 0 w 3408"/>
                  <a:gd name="T45" fmla="*/ 0 h 4015"/>
                  <a:gd name="T46" fmla="*/ 0 w 3408"/>
                  <a:gd name="T47" fmla="*/ 0 h 4015"/>
                  <a:gd name="T48" fmla="*/ 0 w 3408"/>
                  <a:gd name="T49" fmla="*/ 0 h 4015"/>
                  <a:gd name="T50" fmla="*/ 0 w 3408"/>
                  <a:gd name="T51" fmla="*/ 0 h 4015"/>
                  <a:gd name="T52" fmla="*/ 0 w 3408"/>
                  <a:gd name="T53" fmla="*/ 0 h 4015"/>
                  <a:gd name="T54" fmla="*/ 0 w 3408"/>
                  <a:gd name="T55" fmla="*/ 0 h 4015"/>
                  <a:gd name="T56" fmla="*/ 0 w 3408"/>
                  <a:gd name="T57" fmla="*/ 0 h 4015"/>
                  <a:gd name="T58" fmla="*/ 0 w 3408"/>
                  <a:gd name="T59" fmla="*/ 0 h 4015"/>
                  <a:gd name="T60" fmla="*/ 0 w 3408"/>
                  <a:gd name="T61" fmla="*/ 0 h 4015"/>
                  <a:gd name="T62" fmla="*/ 0 w 3408"/>
                  <a:gd name="T63" fmla="*/ 0 h 4015"/>
                  <a:gd name="T64" fmla="*/ 0 w 3408"/>
                  <a:gd name="T65" fmla="*/ 0 h 4015"/>
                  <a:gd name="T66" fmla="*/ 0 w 3408"/>
                  <a:gd name="T67" fmla="*/ 0 h 4015"/>
                  <a:gd name="T68" fmla="*/ 0 w 3408"/>
                  <a:gd name="T69" fmla="*/ 0 h 4015"/>
                  <a:gd name="T70" fmla="*/ 0 w 3408"/>
                  <a:gd name="T71" fmla="*/ 0 h 4015"/>
                  <a:gd name="T72" fmla="*/ 0 w 3408"/>
                  <a:gd name="T73" fmla="*/ 0 h 4015"/>
                  <a:gd name="T74" fmla="*/ 0 w 3408"/>
                  <a:gd name="T75" fmla="*/ 0 h 4015"/>
                  <a:gd name="T76" fmla="*/ 0 w 3408"/>
                  <a:gd name="T77" fmla="*/ 0 h 4015"/>
                  <a:gd name="T78" fmla="*/ 0 w 3408"/>
                  <a:gd name="T79" fmla="*/ 0 h 4015"/>
                  <a:gd name="T80" fmla="*/ 0 w 3408"/>
                  <a:gd name="T81" fmla="*/ 0 h 4015"/>
                  <a:gd name="T82" fmla="*/ 0 w 3408"/>
                  <a:gd name="T83" fmla="*/ 0 h 4015"/>
                  <a:gd name="T84" fmla="*/ 0 w 3408"/>
                  <a:gd name="T85" fmla="*/ 0 h 4015"/>
                  <a:gd name="T86" fmla="*/ 0 w 3408"/>
                  <a:gd name="T87" fmla="*/ 0 h 4015"/>
                  <a:gd name="T88" fmla="*/ 0 w 3408"/>
                  <a:gd name="T89" fmla="*/ 0 h 4015"/>
                  <a:gd name="T90" fmla="*/ 0 w 3408"/>
                  <a:gd name="T91" fmla="*/ 0 h 4015"/>
                  <a:gd name="T92" fmla="*/ 0 w 3408"/>
                  <a:gd name="T93" fmla="*/ 0 h 4015"/>
                  <a:gd name="T94" fmla="*/ 0 w 3408"/>
                  <a:gd name="T95" fmla="*/ 0 h 4015"/>
                  <a:gd name="T96" fmla="*/ 0 w 3408"/>
                  <a:gd name="T97" fmla="*/ 0 h 4015"/>
                  <a:gd name="T98" fmla="*/ 0 w 3408"/>
                  <a:gd name="T99" fmla="*/ 0 h 4015"/>
                  <a:gd name="T100" fmla="*/ 0 w 3408"/>
                  <a:gd name="T101" fmla="*/ 0 h 4015"/>
                  <a:gd name="T102" fmla="*/ 0 w 3408"/>
                  <a:gd name="T103" fmla="*/ 0 h 4015"/>
                  <a:gd name="T104" fmla="*/ 0 w 3408"/>
                  <a:gd name="T105" fmla="*/ 0 h 4015"/>
                  <a:gd name="T106" fmla="*/ 0 w 3408"/>
                  <a:gd name="T107" fmla="*/ 0 h 4015"/>
                  <a:gd name="T108" fmla="*/ 0 w 3408"/>
                  <a:gd name="T109" fmla="*/ 0 h 4015"/>
                  <a:gd name="T110" fmla="*/ 0 w 3408"/>
                  <a:gd name="T111" fmla="*/ 0 h 4015"/>
                  <a:gd name="T112" fmla="*/ 0 w 3408"/>
                  <a:gd name="T113" fmla="*/ 0 h 4015"/>
                  <a:gd name="T114" fmla="*/ 0 w 3408"/>
                  <a:gd name="T115" fmla="*/ 0 h 4015"/>
                  <a:gd name="T116" fmla="*/ 0 w 3408"/>
                  <a:gd name="T117" fmla="*/ 0 h 4015"/>
                  <a:gd name="T118" fmla="*/ 0 w 3408"/>
                  <a:gd name="T119" fmla="*/ 0 h 4015"/>
                  <a:gd name="T120" fmla="*/ 0 w 3408"/>
                  <a:gd name="T121" fmla="*/ 0 h 40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08"/>
                  <a:gd name="T184" fmla="*/ 0 h 4015"/>
                  <a:gd name="T185" fmla="*/ 3408 w 3408"/>
                  <a:gd name="T186" fmla="*/ 4015 h 4015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08" h="4015">
                    <a:moveTo>
                      <a:pt x="1663" y="4015"/>
                    </a:moveTo>
                    <a:lnTo>
                      <a:pt x="1636" y="3996"/>
                    </a:lnTo>
                    <a:lnTo>
                      <a:pt x="1611" y="3979"/>
                    </a:lnTo>
                    <a:lnTo>
                      <a:pt x="1588" y="3965"/>
                    </a:lnTo>
                    <a:lnTo>
                      <a:pt x="1565" y="3952"/>
                    </a:lnTo>
                    <a:lnTo>
                      <a:pt x="1542" y="3939"/>
                    </a:lnTo>
                    <a:lnTo>
                      <a:pt x="1519" y="3928"/>
                    </a:lnTo>
                    <a:lnTo>
                      <a:pt x="1493" y="3917"/>
                    </a:lnTo>
                    <a:lnTo>
                      <a:pt x="1468" y="3905"/>
                    </a:lnTo>
                    <a:lnTo>
                      <a:pt x="1437" y="3880"/>
                    </a:lnTo>
                    <a:lnTo>
                      <a:pt x="1418" y="3864"/>
                    </a:lnTo>
                    <a:lnTo>
                      <a:pt x="1405" y="3853"/>
                    </a:lnTo>
                    <a:lnTo>
                      <a:pt x="1399" y="3851"/>
                    </a:lnTo>
                    <a:lnTo>
                      <a:pt x="1392" y="3852"/>
                    </a:lnTo>
                    <a:lnTo>
                      <a:pt x="1383" y="3858"/>
                    </a:lnTo>
                    <a:lnTo>
                      <a:pt x="1368" y="3866"/>
                    </a:lnTo>
                    <a:lnTo>
                      <a:pt x="1345" y="3879"/>
                    </a:lnTo>
                    <a:lnTo>
                      <a:pt x="1309" y="3885"/>
                    </a:lnTo>
                    <a:lnTo>
                      <a:pt x="1281" y="3898"/>
                    </a:lnTo>
                    <a:lnTo>
                      <a:pt x="1254" y="3917"/>
                    </a:lnTo>
                    <a:lnTo>
                      <a:pt x="1229" y="3938"/>
                    </a:lnTo>
                    <a:lnTo>
                      <a:pt x="1202" y="3958"/>
                    </a:lnTo>
                    <a:lnTo>
                      <a:pt x="1173" y="3976"/>
                    </a:lnTo>
                    <a:lnTo>
                      <a:pt x="1140" y="3987"/>
                    </a:lnTo>
                    <a:lnTo>
                      <a:pt x="1104" y="3993"/>
                    </a:lnTo>
                    <a:lnTo>
                      <a:pt x="1072" y="3986"/>
                    </a:lnTo>
                    <a:lnTo>
                      <a:pt x="1045" y="3980"/>
                    </a:lnTo>
                    <a:lnTo>
                      <a:pt x="1018" y="3975"/>
                    </a:lnTo>
                    <a:lnTo>
                      <a:pt x="993" y="3972"/>
                    </a:lnTo>
                    <a:lnTo>
                      <a:pt x="966" y="3969"/>
                    </a:lnTo>
                    <a:lnTo>
                      <a:pt x="940" y="3969"/>
                    </a:lnTo>
                    <a:lnTo>
                      <a:pt x="911" y="3969"/>
                    </a:lnTo>
                    <a:lnTo>
                      <a:pt x="883" y="3972"/>
                    </a:lnTo>
                    <a:lnTo>
                      <a:pt x="839" y="3966"/>
                    </a:lnTo>
                    <a:lnTo>
                      <a:pt x="808" y="3958"/>
                    </a:lnTo>
                    <a:lnTo>
                      <a:pt x="784" y="3946"/>
                    </a:lnTo>
                    <a:lnTo>
                      <a:pt x="769" y="3931"/>
                    </a:lnTo>
                    <a:lnTo>
                      <a:pt x="758" y="3910"/>
                    </a:lnTo>
                    <a:lnTo>
                      <a:pt x="753" y="3884"/>
                    </a:lnTo>
                    <a:lnTo>
                      <a:pt x="752" y="3851"/>
                    </a:lnTo>
                    <a:lnTo>
                      <a:pt x="753" y="3812"/>
                    </a:lnTo>
                    <a:lnTo>
                      <a:pt x="756" y="3797"/>
                    </a:lnTo>
                    <a:lnTo>
                      <a:pt x="757" y="3789"/>
                    </a:lnTo>
                    <a:lnTo>
                      <a:pt x="758" y="3783"/>
                    </a:lnTo>
                    <a:lnTo>
                      <a:pt x="761" y="3781"/>
                    </a:lnTo>
                    <a:lnTo>
                      <a:pt x="765" y="3780"/>
                    </a:lnTo>
                    <a:lnTo>
                      <a:pt x="771" y="3780"/>
                    </a:lnTo>
                    <a:lnTo>
                      <a:pt x="780" y="3781"/>
                    </a:lnTo>
                    <a:lnTo>
                      <a:pt x="795" y="3783"/>
                    </a:lnTo>
                    <a:lnTo>
                      <a:pt x="824" y="3773"/>
                    </a:lnTo>
                    <a:lnTo>
                      <a:pt x="856" y="3761"/>
                    </a:lnTo>
                    <a:lnTo>
                      <a:pt x="888" y="3748"/>
                    </a:lnTo>
                    <a:lnTo>
                      <a:pt x="922" y="3738"/>
                    </a:lnTo>
                    <a:lnTo>
                      <a:pt x="954" y="3731"/>
                    </a:lnTo>
                    <a:lnTo>
                      <a:pt x="988" y="3730"/>
                    </a:lnTo>
                    <a:lnTo>
                      <a:pt x="1023" y="3735"/>
                    </a:lnTo>
                    <a:lnTo>
                      <a:pt x="1059" y="3750"/>
                    </a:lnTo>
                    <a:lnTo>
                      <a:pt x="1061" y="3750"/>
                    </a:lnTo>
                    <a:lnTo>
                      <a:pt x="1067" y="3750"/>
                    </a:lnTo>
                    <a:lnTo>
                      <a:pt x="1073" y="3736"/>
                    </a:lnTo>
                    <a:lnTo>
                      <a:pt x="1078" y="3727"/>
                    </a:lnTo>
                    <a:lnTo>
                      <a:pt x="1080" y="3721"/>
                    </a:lnTo>
                    <a:lnTo>
                      <a:pt x="1085" y="3718"/>
                    </a:lnTo>
                    <a:lnTo>
                      <a:pt x="1090" y="3717"/>
                    </a:lnTo>
                    <a:lnTo>
                      <a:pt x="1098" y="3721"/>
                    </a:lnTo>
                    <a:lnTo>
                      <a:pt x="1108" y="3725"/>
                    </a:lnTo>
                    <a:lnTo>
                      <a:pt x="1125" y="3734"/>
                    </a:lnTo>
                    <a:lnTo>
                      <a:pt x="1146" y="3736"/>
                    </a:lnTo>
                    <a:lnTo>
                      <a:pt x="1167" y="3736"/>
                    </a:lnTo>
                    <a:lnTo>
                      <a:pt x="1189" y="3733"/>
                    </a:lnTo>
                    <a:lnTo>
                      <a:pt x="1211" y="3728"/>
                    </a:lnTo>
                    <a:lnTo>
                      <a:pt x="1232" y="3721"/>
                    </a:lnTo>
                    <a:lnTo>
                      <a:pt x="1254" y="3712"/>
                    </a:lnTo>
                    <a:lnTo>
                      <a:pt x="1275" y="3703"/>
                    </a:lnTo>
                    <a:lnTo>
                      <a:pt x="1296" y="3695"/>
                    </a:lnTo>
                    <a:lnTo>
                      <a:pt x="1301" y="3638"/>
                    </a:lnTo>
                    <a:lnTo>
                      <a:pt x="1302" y="3581"/>
                    </a:lnTo>
                    <a:lnTo>
                      <a:pt x="1302" y="3522"/>
                    </a:lnTo>
                    <a:lnTo>
                      <a:pt x="1303" y="3466"/>
                    </a:lnTo>
                    <a:lnTo>
                      <a:pt x="1303" y="3408"/>
                    </a:lnTo>
                    <a:lnTo>
                      <a:pt x="1308" y="3352"/>
                    </a:lnTo>
                    <a:lnTo>
                      <a:pt x="1317" y="3299"/>
                    </a:lnTo>
                    <a:lnTo>
                      <a:pt x="1334" y="3250"/>
                    </a:lnTo>
                    <a:lnTo>
                      <a:pt x="1342" y="3223"/>
                    </a:lnTo>
                    <a:lnTo>
                      <a:pt x="1343" y="3197"/>
                    </a:lnTo>
                    <a:lnTo>
                      <a:pt x="1340" y="3170"/>
                    </a:lnTo>
                    <a:lnTo>
                      <a:pt x="1334" y="3142"/>
                    </a:lnTo>
                    <a:lnTo>
                      <a:pt x="1327" y="3114"/>
                    </a:lnTo>
                    <a:lnTo>
                      <a:pt x="1324" y="3086"/>
                    </a:lnTo>
                    <a:lnTo>
                      <a:pt x="1326" y="3057"/>
                    </a:lnTo>
                    <a:lnTo>
                      <a:pt x="1336" y="3029"/>
                    </a:lnTo>
                    <a:lnTo>
                      <a:pt x="1336" y="3021"/>
                    </a:lnTo>
                    <a:lnTo>
                      <a:pt x="1336" y="3014"/>
                    </a:lnTo>
                    <a:lnTo>
                      <a:pt x="1326" y="2979"/>
                    </a:lnTo>
                    <a:lnTo>
                      <a:pt x="1316" y="2946"/>
                    </a:lnTo>
                    <a:lnTo>
                      <a:pt x="1308" y="2912"/>
                    </a:lnTo>
                    <a:lnTo>
                      <a:pt x="1301" y="2879"/>
                    </a:lnTo>
                    <a:lnTo>
                      <a:pt x="1294" y="2846"/>
                    </a:lnTo>
                    <a:lnTo>
                      <a:pt x="1287" y="2813"/>
                    </a:lnTo>
                    <a:lnTo>
                      <a:pt x="1281" y="2781"/>
                    </a:lnTo>
                    <a:lnTo>
                      <a:pt x="1277" y="2749"/>
                    </a:lnTo>
                    <a:lnTo>
                      <a:pt x="1277" y="2734"/>
                    </a:lnTo>
                    <a:lnTo>
                      <a:pt x="1277" y="2720"/>
                    </a:lnTo>
                    <a:lnTo>
                      <a:pt x="1278" y="2706"/>
                    </a:lnTo>
                    <a:lnTo>
                      <a:pt x="1281" y="2691"/>
                    </a:lnTo>
                    <a:lnTo>
                      <a:pt x="1281" y="2677"/>
                    </a:lnTo>
                    <a:lnTo>
                      <a:pt x="1282" y="2663"/>
                    </a:lnTo>
                    <a:lnTo>
                      <a:pt x="1282" y="2650"/>
                    </a:lnTo>
                    <a:lnTo>
                      <a:pt x="1282" y="2640"/>
                    </a:lnTo>
                    <a:lnTo>
                      <a:pt x="1267" y="2631"/>
                    </a:lnTo>
                    <a:lnTo>
                      <a:pt x="1252" y="2627"/>
                    </a:lnTo>
                    <a:lnTo>
                      <a:pt x="1238" y="2624"/>
                    </a:lnTo>
                    <a:lnTo>
                      <a:pt x="1224" y="2624"/>
                    </a:lnTo>
                    <a:lnTo>
                      <a:pt x="1209" y="2623"/>
                    </a:lnTo>
                    <a:lnTo>
                      <a:pt x="1195" y="2624"/>
                    </a:lnTo>
                    <a:lnTo>
                      <a:pt x="1180" y="2624"/>
                    </a:lnTo>
                    <a:lnTo>
                      <a:pt x="1166" y="2624"/>
                    </a:lnTo>
                    <a:lnTo>
                      <a:pt x="1110" y="2614"/>
                    </a:lnTo>
                    <a:lnTo>
                      <a:pt x="1064" y="2605"/>
                    </a:lnTo>
                    <a:lnTo>
                      <a:pt x="1023" y="2599"/>
                    </a:lnTo>
                    <a:lnTo>
                      <a:pt x="988" y="2598"/>
                    </a:lnTo>
                    <a:lnTo>
                      <a:pt x="953" y="2602"/>
                    </a:lnTo>
                    <a:lnTo>
                      <a:pt x="917" y="2614"/>
                    </a:lnTo>
                    <a:lnTo>
                      <a:pt x="877" y="2632"/>
                    </a:lnTo>
                    <a:lnTo>
                      <a:pt x="831" y="2663"/>
                    </a:lnTo>
                    <a:lnTo>
                      <a:pt x="805" y="2681"/>
                    </a:lnTo>
                    <a:lnTo>
                      <a:pt x="784" y="2696"/>
                    </a:lnTo>
                    <a:lnTo>
                      <a:pt x="764" y="2707"/>
                    </a:lnTo>
                    <a:lnTo>
                      <a:pt x="747" y="2716"/>
                    </a:lnTo>
                    <a:lnTo>
                      <a:pt x="727" y="2721"/>
                    </a:lnTo>
                    <a:lnTo>
                      <a:pt x="707" y="2726"/>
                    </a:lnTo>
                    <a:lnTo>
                      <a:pt x="681" y="2727"/>
                    </a:lnTo>
                    <a:lnTo>
                      <a:pt x="653" y="2728"/>
                    </a:lnTo>
                    <a:lnTo>
                      <a:pt x="583" y="2713"/>
                    </a:lnTo>
                    <a:lnTo>
                      <a:pt x="514" y="2697"/>
                    </a:lnTo>
                    <a:lnTo>
                      <a:pt x="444" y="2684"/>
                    </a:lnTo>
                    <a:lnTo>
                      <a:pt x="374" y="2680"/>
                    </a:lnTo>
                    <a:lnTo>
                      <a:pt x="305" y="2681"/>
                    </a:lnTo>
                    <a:lnTo>
                      <a:pt x="240" y="2695"/>
                    </a:lnTo>
                    <a:lnTo>
                      <a:pt x="177" y="2722"/>
                    </a:lnTo>
                    <a:lnTo>
                      <a:pt x="122" y="2769"/>
                    </a:lnTo>
                    <a:lnTo>
                      <a:pt x="111" y="2782"/>
                    </a:lnTo>
                    <a:lnTo>
                      <a:pt x="102" y="2797"/>
                    </a:lnTo>
                    <a:lnTo>
                      <a:pt x="93" y="2811"/>
                    </a:lnTo>
                    <a:lnTo>
                      <a:pt x="86" y="2825"/>
                    </a:lnTo>
                    <a:lnTo>
                      <a:pt x="79" y="2839"/>
                    </a:lnTo>
                    <a:lnTo>
                      <a:pt x="73" y="2854"/>
                    </a:lnTo>
                    <a:lnTo>
                      <a:pt x="70" y="2872"/>
                    </a:lnTo>
                    <a:lnTo>
                      <a:pt x="69" y="2891"/>
                    </a:lnTo>
                    <a:lnTo>
                      <a:pt x="69" y="2897"/>
                    </a:lnTo>
                    <a:lnTo>
                      <a:pt x="73" y="2907"/>
                    </a:lnTo>
                    <a:lnTo>
                      <a:pt x="78" y="2922"/>
                    </a:lnTo>
                    <a:lnTo>
                      <a:pt x="84" y="2938"/>
                    </a:lnTo>
                    <a:lnTo>
                      <a:pt x="89" y="2954"/>
                    </a:lnTo>
                    <a:lnTo>
                      <a:pt x="93" y="2968"/>
                    </a:lnTo>
                    <a:lnTo>
                      <a:pt x="96" y="2979"/>
                    </a:lnTo>
                    <a:lnTo>
                      <a:pt x="96" y="2988"/>
                    </a:lnTo>
                    <a:lnTo>
                      <a:pt x="52" y="2964"/>
                    </a:lnTo>
                    <a:lnTo>
                      <a:pt x="24" y="2920"/>
                    </a:lnTo>
                    <a:lnTo>
                      <a:pt x="7" y="2860"/>
                    </a:lnTo>
                    <a:lnTo>
                      <a:pt x="1" y="2792"/>
                    </a:lnTo>
                    <a:lnTo>
                      <a:pt x="0" y="2719"/>
                    </a:lnTo>
                    <a:lnTo>
                      <a:pt x="5" y="2653"/>
                    </a:lnTo>
                    <a:lnTo>
                      <a:pt x="10" y="2596"/>
                    </a:lnTo>
                    <a:lnTo>
                      <a:pt x="16" y="2557"/>
                    </a:lnTo>
                    <a:lnTo>
                      <a:pt x="26" y="2505"/>
                    </a:lnTo>
                    <a:lnTo>
                      <a:pt x="39" y="2454"/>
                    </a:lnTo>
                    <a:lnTo>
                      <a:pt x="52" y="2405"/>
                    </a:lnTo>
                    <a:lnTo>
                      <a:pt x="66" y="2355"/>
                    </a:lnTo>
                    <a:lnTo>
                      <a:pt x="80" y="2306"/>
                    </a:lnTo>
                    <a:lnTo>
                      <a:pt x="96" y="2256"/>
                    </a:lnTo>
                    <a:lnTo>
                      <a:pt x="111" y="2206"/>
                    </a:lnTo>
                    <a:lnTo>
                      <a:pt x="129" y="2158"/>
                    </a:lnTo>
                    <a:lnTo>
                      <a:pt x="136" y="2136"/>
                    </a:lnTo>
                    <a:lnTo>
                      <a:pt x="143" y="2114"/>
                    </a:lnTo>
                    <a:lnTo>
                      <a:pt x="150" y="2091"/>
                    </a:lnTo>
                    <a:lnTo>
                      <a:pt x="160" y="2069"/>
                    </a:lnTo>
                    <a:lnTo>
                      <a:pt x="168" y="2046"/>
                    </a:lnTo>
                    <a:lnTo>
                      <a:pt x="178" y="2025"/>
                    </a:lnTo>
                    <a:lnTo>
                      <a:pt x="189" y="2003"/>
                    </a:lnTo>
                    <a:lnTo>
                      <a:pt x="201" y="1984"/>
                    </a:lnTo>
                    <a:lnTo>
                      <a:pt x="236" y="1912"/>
                    </a:lnTo>
                    <a:lnTo>
                      <a:pt x="275" y="1844"/>
                    </a:lnTo>
                    <a:lnTo>
                      <a:pt x="317" y="1778"/>
                    </a:lnTo>
                    <a:lnTo>
                      <a:pt x="363" y="1714"/>
                    </a:lnTo>
                    <a:lnTo>
                      <a:pt x="409" y="1649"/>
                    </a:lnTo>
                    <a:lnTo>
                      <a:pt x="457" y="1588"/>
                    </a:lnTo>
                    <a:lnTo>
                      <a:pt x="507" y="1525"/>
                    </a:lnTo>
                    <a:lnTo>
                      <a:pt x="556" y="1465"/>
                    </a:lnTo>
                    <a:lnTo>
                      <a:pt x="556" y="1459"/>
                    </a:lnTo>
                    <a:lnTo>
                      <a:pt x="557" y="1456"/>
                    </a:lnTo>
                    <a:lnTo>
                      <a:pt x="533" y="1445"/>
                    </a:lnTo>
                    <a:lnTo>
                      <a:pt x="510" y="1436"/>
                    </a:lnTo>
                    <a:lnTo>
                      <a:pt x="489" y="1424"/>
                    </a:lnTo>
                    <a:lnTo>
                      <a:pt x="471" y="1413"/>
                    </a:lnTo>
                    <a:lnTo>
                      <a:pt x="452" y="1399"/>
                    </a:lnTo>
                    <a:lnTo>
                      <a:pt x="435" y="1386"/>
                    </a:lnTo>
                    <a:lnTo>
                      <a:pt x="418" y="1371"/>
                    </a:lnTo>
                    <a:lnTo>
                      <a:pt x="402" y="1357"/>
                    </a:lnTo>
                    <a:lnTo>
                      <a:pt x="377" y="1346"/>
                    </a:lnTo>
                    <a:lnTo>
                      <a:pt x="351" y="1335"/>
                    </a:lnTo>
                    <a:lnTo>
                      <a:pt x="322" y="1325"/>
                    </a:lnTo>
                    <a:lnTo>
                      <a:pt x="296" y="1315"/>
                    </a:lnTo>
                    <a:lnTo>
                      <a:pt x="269" y="1302"/>
                    </a:lnTo>
                    <a:lnTo>
                      <a:pt x="247" y="1290"/>
                    </a:lnTo>
                    <a:lnTo>
                      <a:pt x="226" y="1275"/>
                    </a:lnTo>
                    <a:lnTo>
                      <a:pt x="211" y="1259"/>
                    </a:lnTo>
                    <a:lnTo>
                      <a:pt x="204" y="1244"/>
                    </a:lnTo>
                    <a:lnTo>
                      <a:pt x="196" y="1228"/>
                    </a:lnTo>
                    <a:lnTo>
                      <a:pt x="187" y="1209"/>
                    </a:lnTo>
                    <a:lnTo>
                      <a:pt x="177" y="1191"/>
                    </a:lnTo>
                    <a:lnTo>
                      <a:pt x="168" y="1174"/>
                    </a:lnTo>
                    <a:lnTo>
                      <a:pt x="162" y="1158"/>
                    </a:lnTo>
                    <a:lnTo>
                      <a:pt x="158" y="1145"/>
                    </a:lnTo>
                    <a:lnTo>
                      <a:pt x="163" y="1139"/>
                    </a:lnTo>
                    <a:lnTo>
                      <a:pt x="173" y="1102"/>
                    </a:lnTo>
                    <a:lnTo>
                      <a:pt x="186" y="1065"/>
                    </a:lnTo>
                    <a:lnTo>
                      <a:pt x="200" y="1026"/>
                    </a:lnTo>
                    <a:lnTo>
                      <a:pt x="219" y="989"/>
                    </a:lnTo>
                    <a:lnTo>
                      <a:pt x="236" y="952"/>
                    </a:lnTo>
                    <a:lnTo>
                      <a:pt x="259" y="917"/>
                    </a:lnTo>
                    <a:lnTo>
                      <a:pt x="281" y="887"/>
                    </a:lnTo>
                    <a:lnTo>
                      <a:pt x="306" y="860"/>
                    </a:lnTo>
                    <a:lnTo>
                      <a:pt x="313" y="848"/>
                    </a:lnTo>
                    <a:lnTo>
                      <a:pt x="322" y="836"/>
                    </a:lnTo>
                    <a:lnTo>
                      <a:pt x="326" y="829"/>
                    </a:lnTo>
                    <a:lnTo>
                      <a:pt x="331" y="822"/>
                    </a:lnTo>
                    <a:lnTo>
                      <a:pt x="333" y="816"/>
                    </a:lnTo>
                    <a:lnTo>
                      <a:pt x="337" y="812"/>
                    </a:lnTo>
                    <a:lnTo>
                      <a:pt x="305" y="781"/>
                    </a:lnTo>
                    <a:lnTo>
                      <a:pt x="306" y="745"/>
                    </a:lnTo>
                    <a:lnTo>
                      <a:pt x="331" y="707"/>
                    </a:lnTo>
                    <a:lnTo>
                      <a:pt x="372" y="671"/>
                    </a:lnTo>
                    <a:lnTo>
                      <a:pt x="420" y="635"/>
                    </a:lnTo>
                    <a:lnTo>
                      <a:pt x="471" y="605"/>
                    </a:lnTo>
                    <a:lnTo>
                      <a:pt x="515" y="581"/>
                    </a:lnTo>
                    <a:lnTo>
                      <a:pt x="543" y="567"/>
                    </a:lnTo>
                    <a:lnTo>
                      <a:pt x="569" y="547"/>
                    </a:lnTo>
                    <a:lnTo>
                      <a:pt x="589" y="533"/>
                    </a:lnTo>
                    <a:lnTo>
                      <a:pt x="606" y="521"/>
                    </a:lnTo>
                    <a:lnTo>
                      <a:pt x="619" y="513"/>
                    </a:lnTo>
                    <a:lnTo>
                      <a:pt x="628" y="504"/>
                    </a:lnTo>
                    <a:lnTo>
                      <a:pt x="639" y="497"/>
                    </a:lnTo>
                    <a:lnTo>
                      <a:pt x="649" y="489"/>
                    </a:lnTo>
                    <a:lnTo>
                      <a:pt x="664" y="481"/>
                    </a:lnTo>
                    <a:lnTo>
                      <a:pt x="720" y="429"/>
                    </a:lnTo>
                    <a:lnTo>
                      <a:pt x="766" y="392"/>
                    </a:lnTo>
                    <a:lnTo>
                      <a:pt x="805" y="366"/>
                    </a:lnTo>
                    <a:lnTo>
                      <a:pt x="844" y="354"/>
                    </a:lnTo>
                    <a:lnTo>
                      <a:pt x="884" y="351"/>
                    </a:lnTo>
                    <a:lnTo>
                      <a:pt x="934" y="358"/>
                    </a:lnTo>
                    <a:lnTo>
                      <a:pt x="994" y="372"/>
                    </a:lnTo>
                    <a:lnTo>
                      <a:pt x="1073" y="395"/>
                    </a:lnTo>
                    <a:lnTo>
                      <a:pt x="1075" y="405"/>
                    </a:lnTo>
                    <a:lnTo>
                      <a:pt x="1083" y="417"/>
                    </a:lnTo>
                    <a:lnTo>
                      <a:pt x="1090" y="430"/>
                    </a:lnTo>
                    <a:lnTo>
                      <a:pt x="1098" y="443"/>
                    </a:lnTo>
                    <a:lnTo>
                      <a:pt x="1104" y="456"/>
                    </a:lnTo>
                    <a:lnTo>
                      <a:pt x="1106" y="469"/>
                    </a:lnTo>
                    <a:lnTo>
                      <a:pt x="1105" y="481"/>
                    </a:lnTo>
                    <a:lnTo>
                      <a:pt x="1101" y="494"/>
                    </a:lnTo>
                    <a:lnTo>
                      <a:pt x="1099" y="523"/>
                    </a:lnTo>
                    <a:lnTo>
                      <a:pt x="1095" y="547"/>
                    </a:lnTo>
                    <a:lnTo>
                      <a:pt x="1087" y="563"/>
                    </a:lnTo>
                    <a:lnTo>
                      <a:pt x="1077" y="576"/>
                    </a:lnTo>
                    <a:lnTo>
                      <a:pt x="1061" y="585"/>
                    </a:lnTo>
                    <a:lnTo>
                      <a:pt x="1044" y="589"/>
                    </a:lnTo>
                    <a:lnTo>
                      <a:pt x="1021" y="592"/>
                    </a:lnTo>
                    <a:lnTo>
                      <a:pt x="995" y="594"/>
                    </a:lnTo>
                    <a:lnTo>
                      <a:pt x="981" y="603"/>
                    </a:lnTo>
                    <a:lnTo>
                      <a:pt x="969" y="612"/>
                    </a:lnTo>
                    <a:lnTo>
                      <a:pt x="955" y="616"/>
                    </a:lnTo>
                    <a:lnTo>
                      <a:pt x="943" y="620"/>
                    </a:lnTo>
                    <a:lnTo>
                      <a:pt x="930" y="619"/>
                    </a:lnTo>
                    <a:lnTo>
                      <a:pt x="918" y="614"/>
                    </a:lnTo>
                    <a:lnTo>
                      <a:pt x="907" y="606"/>
                    </a:lnTo>
                    <a:lnTo>
                      <a:pt x="896" y="595"/>
                    </a:lnTo>
                    <a:lnTo>
                      <a:pt x="862" y="605"/>
                    </a:lnTo>
                    <a:lnTo>
                      <a:pt x="836" y="632"/>
                    </a:lnTo>
                    <a:lnTo>
                      <a:pt x="815" y="671"/>
                    </a:lnTo>
                    <a:lnTo>
                      <a:pt x="797" y="719"/>
                    </a:lnTo>
                    <a:lnTo>
                      <a:pt x="780" y="769"/>
                    </a:lnTo>
                    <a:lnTo>
                      <a:pt x="765" y="817"/>
                    </a:lnTo>
                    <a:lnTo>
                      <a:pt x="749" y="858"/>
                    </a:lnTo>
                    <a:lnTo>
                      <a:pt x="731" y="890"/>
                    </a:lnTo>
                    <a:lnTo>
                      <a:pt x="719" y="895"/>
                    </a:lnTo>
                    <a:lnTo>
                      <a:pt x="710" y="899"/>
                    </a:lnTo>
                    <a:lnTo>
                      <a:pt x="702" y="900"/>
                    </a:lnTo>
                    <a:lnTo>
                      <a:pt x="695" y="900"/>
                    </a:lnTo>
                    <a:lnTo>
                      <a:pt x="688" y="897"/>
                    </a:lnTo>
                    <a:lnTo>
                      <a:pt x="682" y="896"/>
                    </a:lnTo>
                    <a:lnTo>
                      <a:pt x="674" y="894"/>
                    </a:lnTo>
                    <a:lnTo>
                      <a:pt x="666" y="893"/>
                    </a:lnTo>
                    <a:lnTo>
                      <a:pt x="662" y="907"/>
                    </a:lnTo>
                    <a:lnTo>
                      <a:pt x="659" y="921"/>
                    </a:lnTo>
                    <a:lnTo>
                      <a:pt x="656" y="935"/>
                    </a:lnTo>
                    <a:lnTo>
                      <a:pt x="655" y="949"/>
                    </a:lnTo>
                    <a:lnTo>
                      <a:pt x="653" y="963"/>
                    </a:lnTo>
                    <a:lnTo>
                      <a:pt x="652" y="978"/>
                    </a:lnTo>
                    <a:lnTo>
                      <a:pt x="651" y="992"/>
                    </a:lnTo>
                    <a:lnTo>
                      <a:pt x="651" y="1010"/>
                    </a:lnTo>
                    <a:lnTo>
                      <a:pt x="659" y="1010"/>
                    </a:lnTo>
                    <a:lnTo>
                      <a:pt x="668" y="1010"/>
                    </a:lnTo>
                    <a:lnTo>
                      <a:pt x="678" y="1008"/>
                    </a:lnTo>
                    <a:lnTo>
                      <a:pt x="688" y="1007"/>
                    </a:lnTo>
                    <a:lnTo>
                      <a:pt x="714" y="993"/>
                    </a:lnTo>
                    <a:lnTo>
                      <a:pt x="744" y="984"/>
                    </a:lnTo>
                    <a:lnTo>
                      <a:pt x="774" y="978"/>
                    </a:lnTo>
                    <a:lnTo>
                      <a:pt x="806" y="975"/>
                    </a:lnTo>
                    <a:lnTo>
                      <a:pt x="838" y="975"/>
                    </a:lnTo>
                    <a:lnTo>
                      <a:pt x="870" y="980"/>
                    </a:lnTo>
                    <a:lnTo>
                      <a:pt x="901" y="987"/>
                    </a:lnTo>
                    <a:lnTo>
                      <a:pt x="933" y="999"/>
                    </a:lnTo>
                    <a:lnTo>
                      <a:pt x="936" y="999"/>
                    </a:lnTo>
                    <a:lnTo>
                      <a:pt x="941" y="999"/>
                    </a:lnTo>
                    <a:lnTo>
                      <a:pt x="969" y="969"/>
                    </a:lnTo>
                    <a:lnTo>
                      <a:pt x="1001" y="945"/>
                    </a:lnTo>
                    <a:lnTo>
                      <a:pt x="1034" y="926"/>
                    </a:lnTo>
                    <a:lnTo>
                      <a:pt x="1070" y="913"/>
                    </a:lnTo>
                    <a:lnTo>
                      <a:pt x="1105" y="902"/>
                    </a:lnTo>
                    <a:lnTo>
                      <a:pt x="1144" y="897"/>
                    </a:lnTo>
                    <a:lnTo>
                      <a:pt x="1184" y="897"/>
                    </a:lnTo>
                    <a:lnTo>
                      <a:pt x="1228" y="901"/>
                    </a:lnTo>
                    <a:lnTo>
                      <a:pt x="1241" y="891"/>
                    </a:lnTo>
                    <a:lnTo>
                      <a:pt x="1250" y="882"/>
                    </a:lnTo>
                    <a:lnTo>
                      <a:pt x="1256" y="873"/>
                    </a:lnTo>
                    <a:lnTo>
                      <a:pt x="1262" y="866"/>
                    </a:lnTo>
                    <a:lnTo>
                      <a:pt x="1269" y="858"/>
                    </a:lnTo>
                    <a:lnTo>
                      <a:pt x="1282" y="855"/>
                    </a:lnTo>
                    <a:lnTo>
                      <a:pt x="1300" y="855"/>
                    </a:lnTo>
                    <a:lnTo>
                      <a:pt x="1329" y="860"/>
                    </a:lnTo>
                    <a:lnTo>
                      <a:pt x="1323" y="845"/>
                    </a:lnTo>
                    <a:lnTo>
                      <a:pt x="1320" y="832"/>
                    </a:lnTo>
                    <a:lnTo>
                      <a:pt x="1316" y="819"/>
                    </a:lnTo>
                    <a:lnTo>
                      <a:pt x="1313" y="809"/>
                    </a:lnTo>
                    <a:lnTo>
                      <a:pt x="1309" y="797"/>
                    </a:lnTo>
                    <a:lnTo>
                      <a:pt x="1307" y="786"/>
                    </a:lnTo>
                    <a:lnTo>
                      <a:pt x="1304" y="776"/>
                    </a:lnTo>
                    <a:lnTo>
                      <a:pt x="1303" y="765"/>
                    </a:lnTo>
                    <a:lnTo>
                      <a:pt x="1280" y="745"/>
                    </a:lnTo>
                    <a:lnTo>
                      <a:pt x="1262" y="723"/>
                    </a:lnTo>
                    <a:lnTo>
                      <a:pt x="1250" y="697"/>
                    </a:lnTo>
                    <a:lnTo>
                      <a:pt x="1245" y="672"/>
                    </a:lnTo>
                    <a:lnTo>
                      <a:pt x="1245" y="646"/>
                    </a:lnTo>
                    <a:lnTo>
                      <a:pt x="1252" y="621"/>
                    </a:lnTo>
                    <a:lnTo>
                      <a:pt x="1267" y="599"/>
                    </a:lnTo>
                    <a:lnTo>
                      <a:pt x="1288" y="581"/>
                    </a:lnTo>
                    <a:lnTo>
                      <a:pt x="1286" y="555"/>
                    </a:lnTo>
                    <a:lnTo>
                      <a:pt x="1286" y="534"/>
                    </a:lnTo>
                    <a:lnTo>
                      <a:pt x="1286" y="513"/>
                    </a:lnTo>
                    <a:lnTo>
                      <a:pt x="1289" y="493"/>
                    </a:lnTo>
                    <a:lnTo>
                      <a:pt x="1291" y="471"/>
                    </a:lnTo>
                    <a:lnTo>
                      <a:pt x="1296" y="451"/>
                    </a:lnTo>
                    <a:lnTo>
                      <a:pt x="1302" y="430"/>
                    </a:lnTo>
                    <a:lnTo>
                      <a:pt x="1310" y="409"/>
                    </a:lnTo>
                    <a:lnTo>
                      <a:pt x="1320" y="367"/>
                    </a:lnTo>
                    <a:lnTo>
                      <a:pt x="1315" y="323"/>
                    </a:lnTo>
                    <a:lnTo>
                      <a:pt x="1300" y="273"/>
                    </a:lnTo>
                    <a:lnTo>
                      <a:pt x="1277" y="222"/>
                    </a:lnTo>
                    <a:lnTo>
                      <a:pt x="1249" y="171"/>
                    </a:lnTo>
                    <a:lnTo>
                      <a:pt x="1222" y="124"/>
                    </a:lnTo>
                    <a:lnTo>
                      <a:pt x="1197" y="82"/>
                    </a:lnTo>
                    <a:lnTo>
                      <a:pt x="1179" y="48"/>
                    </a:lnTo>
                    <a:lnTo>
                      <a:pt x="1179" y="42"/>
                    </a:lnTo>
                    <a:lnTo>
                      <a:pt x="1179" y="37"/>
                    </a:lnTo>
                    <a:lnTo>
                      <a:pt x="1234" y="17"/>
                    </a:lnTo>
                    <a:lnTo>
                      <a:pt x="1288" y="6"/>
                    </a:lnTo>
                    <a:lnTo>
                      <a:pt x="1341" y="0"/>
                    </a:lnTo>
                    <a:lnTo>
                      <a:pt x="1396" y="3"/>
                    </a:lnTo>
                    <a:lnTo>
                      <a:pt x="1451" y="7"/>
                    </a:lnTo>
                    <a:lnTo>
                      <a:pt x="1507" y="18"/>
                    </a:lnTo>
                    <a:lnTo>
                      <a:pt x="1564" y="31"/>
                    </a:lnTo>
                    <a:lnTo>
                      <a:pt x="1624" y="48"/>
                    </a:lnTo>
                    <a:lnTo>
                      <a:pt x="1658" y="59"/>
                    </a:lnTo>
                    <a:lnTo>
                      <a:pt x="1699" y="75"/>
                    </a:lnTo>
                    <a:lnTo>
                      <a:pt x="1740" y="91"/>
                    </a:lnTo>
                    <a:lnTo>
                      <a:pt x="1784" y="112"/>
                    </a:lnTo>
                    <a:lnTo>
                      <a:pt x="1825" y="134"/>
                    </a:lnTo>
                    <a:lnTo>
                      <a:pt x="1864" y="159"/>
                    </a:lnTo>
                    <a:lnTo>
                      <a:pt x="1898" y="184"/>
                    </a:lnTo>
                    <a:lnTo>
                      <a:pt x="1928" y="214"/>
                    </a:lnTo>
                    <a:lnTo>
                      <a:pt x="1931" y="214"/>
                    </a:lnTo>
                    <a:lnTo>
                      <a:pt x="1936" y="214"/>
                    </a:lnTo>
                    <a:lnTo>
                      <a:pt x="1936" y="218"/>
                    </a:lnTo>
                    <a:lnTo>
                      <a:pt x="1936" y="223"/>
                    </a:lnTo>
                    <a:lnTo>
                      <a:pt x="1949" y="219"/>
                    </a:lnTo>
                    <a:lnTo>
                      <a:pt x="1962" y="215"/>
                    </a:lnTo>
                    <a:lnTo>
                      <a:pt x="1974" y="213"/>
                    </a:lnTo>
                    <a:lnTo>
                      <a:pt x="1987" y="212"/>
                    </a:lnTo>
                    <a:lnTo>
                      <a:pt x="1997" y="210"/>
                    </a:lnTo>
                    <a:lnTo>
                      <a:pt x="2010" y="213"/>
                    </a:lnTo>
                    <a:lnTo>
                      <a:pt x="2024" y="216"/>
                    </a:lnTo>
                    <a:lnTo>
                      <a:pt x="2040" y="223"/>
                    </a:lnTo>
                    <a:lnTo>
                      <a:pt x="2064" y="243"/>
                    </a:lnTo>
                    <a:lnTo>
                      <a:pt x="2080" y="266"/>
                    </a:lnTo>
                    <a:lnTo>
                      <a:pt x="2086" y="290"/>
                    </a:lnTo>
                    <a:lnTo>
                      <a:pt x="2085" y="313"/>
                    </a:lnTo>
                    <a:lnTo>
                      <a:pt x="2074" y="334"/>
                    </a:lnTo>
                    <a:lnTo>
                      <a:pt x="2056" y="354"/>
                    </a:lnTo>
                    <a:lnTo>
                      <a:pt x="2031" y="371"/>
                    </a:lnTo>
                    <a:lnTo>
                      <a:pt x="2001" y="385"/>
                    </a:lnTo>
                    <a:lnTo>
                      <a:pt x="2003" y="393"/>
                    </a:lnTo>
                    <a:lnTo>
                      <a:pt x="2005" y="404"/>
                    </a:lnTo>
                    <a:lnTo>
                      <a:pt x="2008" y="412"/>
                    </a:lnTo>
                    <a:lnTo>
                      <a:pt x="2011" y="423"/>
                    </a:lnTo>
                    <a:lnTo>
                      <a:pt x="2014" y="432"/>
                    </a:lnTo>
                    <a:lnTo>
                      <a:pt x="2017" y="443"/>
                    </a:lnTo>
                    <a:lnTo>
                      <a:pt x="2020" y="454"/>
                    </a:lnTo>
                    <a:lnTo>
                      <a:pt x="2023" y="468"/>
                    </a:lnTo>
                    <a:lnTo>
                      <a:pt x="2051" y="493"/>
                    </a:lnTo>
                    <a:lnTo>
                      <a:pt x="2069" y="513"/>
                    </a:lnTo>
                    <a:lnTo>
                      <a:pt x="2074" y="528"/>
                    </a:lnTo>
                    <a:lnTo>
                      <a:pt x="2070" y="542"/>
                    </a:lnTo>
                    <a:lnTo>
                      <a:pt x="2055" y="554"/>
                    </a:lnTo>
                    <a:lnTo>
                      <a:pt x="2033" y="567"/>
                    </a:lnTo>
                    <a:lnTo>
                      <a:pt x="2002" y="582"/>
                    </a:lnTo>
                    <a:lnTo>
                      <a:pt x="1964" y="602"/>
                    </a:lnTo>
                    <a:lnTo>
                      <a:pt x="1964" y="613"/>
                    </a:lnTo>
                    <a:lnTo>
                      <a:pt x="1964" y="624"/>
                    </a:lnTo>
                    <a:lnTo>
                      <a:pt x="1964" y="633"/>
                    </a:lnTo>
                    <a:lnTo>
                      <a:pt x="1968" y="642"/>
                    </a:lnTo>
                    <a:lnTo>
                      <a:pt x="1971" y="650"/>
                    </a:lnTo>
                    <a:lnTo>
                      <a:pt x="1978" y="657"/>
                    </a:lnTo>
                    <a:lnTo>
                      <a:pt x="1988" y="661"/>
                    </a:lnTo>
                    <a:lnTo>
                      <a:pt x="2001" y="667"/>
                    </a:lnTo>
                    <a:lnTo>
                      <a:pt x="2002" y="673"/>
                    </a:lnTo>
                    <a:lnTo>
                      <a:pt x="2001" y="679"/>
                    </a:lnTo>
                    <a:lnTo>
                      <a:pt x="1996" y="684"/>
                    </a:lnTo>
                    <a:lnTo>
                      <a:pt x="1990" y="690"/>
                    </a:lnTo>
                    <a:lnTo>
                      <a:pt x="1982" y="693"/>
                    </a:lnTo>
                    <a:lnTo>
                      <a:pt x="1975" y="697"/>
                    </a:lnTo>
                    <a:lnTo>
                      <a:pt x="1968" y="699"/>
                    </a:lnTo>
                    <a:lnTo>
                      <a:pt x="1964" y="701"/>
                    </a:lnTo>
                    <a:lnTo>
                      <a:pt x="1961" y="713"/>
                    </a:lnTo>
                    <a:lnTo>
                      <a:pt x="1958" y="726"/>
                    </a:lnTo>
                    <a:lnTo>
                      <a:pt x="1955" y="738"/>
                    </a:lnTo>
                    <a:lnTo>
                      <a:pt x="1952" y="751"/>
                    </a:lnTo>
                    <a:lnTo>
                      <a:pt x="1949" y="763"/>
                    </a:lnTo>
                    <a:lnTo>
                      <a:pt x="1946" y="777"/>
                    </a:lnTo>
                    <a:lnTo>
                      <a:pt x="1944" y="790"/>
                    </a:lnTo>
                    <a:lnTo>
                      <a:pt x="1944" y="805"/>
                    </a:lnTo>
                    <a:lnTo>
                      <a:pt x="1965" y="802"/>
                    </a:lnTo>
                    <a:lnTo>
                      <a:pt x="1992" y="802"/>
                    </a:lnTo>
                    <a:lnTo>
                      <a:pt x="2022" y="803"/>
                    </a:lnTo>
                    <a:lnTo>
                      <a:pt x="2054" y="804"/>
                    </a:lnTo>
                    <a:lnTo>
                      <a:pt x="2083" y="803"/>
                    </a:lnTo>
                    <a:lnTo>
                      <a:pt x="2112" y="801"/>
                    </a:lnTo>
                    <a:lnTo>
                      <a:pt x="2134" y="792"/>
                    </a:lnTo>
                    <a:lnTo>
                      <a:pt x="2153" y="782"/>
                    </a:lnTo>
                    <a:lnTo>
                      <a:pt x="2185" y="764"/>
                    </a:lnTo>
                    <a:lnTo>
                      <a:pt x="2217" y="752"/>
                    </a:lnTo>
                    <a:lnTo>
                      <a:pt x="2246" y="745"/>
                    </a:lnTo>
                    <a:lnTo>
                      <a:pt x="2276" y="744"/>
                    </a:lnTo>
                    <a:lnTo>
                      <a:pt x="2303" y="746"/>
                    </a:lnTo>
                    <a:lnTo>
                      <a:pt x="2332" y="756"/>
                    </a:lnTo>
                    <a:lnTo>
                      <a:pt x="2362" y="770"/>
                    </a:lnTo>
                    <a:lnTo>
                      <a:pt x="2395" y="792"/>
                    </a:lnTo>
                    <a:lnTo>
                      <a:pt x="2415" y="794"/>
                    </a:lnTo>
                    <a:lnTo>
                      <a:pt x="2434" y="796"/>
                    </a:lnTo>
                    <a:lnTo>
                      <a:pt x="2449" y="798"/>
                    </a:lnTo>
                    <a:lnTo>
                      <a:pt x="2466" y="803"/>
                    </a:lnTo>
                    <a:lnTo>
                      <a:pt x="2481" y="808"/>
                    </a:lnTo>
                    <a:lnTo>
                      <a:pt x="2498" y="816"/>
                    </a:lnTo>
                    <a:lnTo>
                      <a:pt x="2515" y="824"/>
                    </a:lnTo>
                    <a:lnTo>
                      <a:pt x="2538" y="836"/>
                    </a:lnTo>
                    <a:lnTo>
                      <a:pt x="2548" y="834"/>
                    </a:lnTo>
                    <a:lnTo>
                      <a:pt x="2561" y="829"/>
                    </a:lnTo>
                    <a:lnTo>
                      <a:pt x="2573" y="822"/>
                    </a:lnTo>
                    <a:lnTo>
                      <a:pt x="2584" y="815"/>
                    </a:lnTo>
                    <a:lnTo>
                      <a:pt x="2617" y="798"/>
                    </a:lnTo>
                    <a:lnTo>
                      <a:pt x="2650" y="784"/>
                    </a:lnTo>
                    <a:lnTo>
                      <a:pt x="2682" y="770"/>
                    </a:lnTo>
                    <a:lnTo>
                      <a:pt x="2715" y="760"/>
                    </a:lnTo>
                    <a:lnTo>
                      <a:pt x="2747" y="751"/>
                    </a:lnTo>
                    <a:lnTo>
                      <a:pt x="2782" y="746"/>
                    </a:lnTo>
                    <a:lnTo>
                      <a:pt x="2817" y="746"/>
                    </a:lnTo>
                    <a:lnTo>
                      <a:pt x="2856" y="753"/>
                    </a:lnTo>
                    <a:lnTo>
                      <a:pt x="2853" y="749"/>
                    </a:lnTo>
                    <a:lnTo>
                      <a:pt x="2848" y="744"/>
                    </a:lnTo>
                    <a:lnTo>
                      <a:pt x="2841" y="738"/>
                    </a:lnTo>
                    <a:lnTo>
                      <a:pt x="2834" y="733"/>
                    </a:lnTo>
                    <a:lnTo>
                      <a:pt x="2825" y="727"/>
                    </a:lnTo>
                    <a:lnTo>
                      <a:pt x="2817" y="723"/>
                    </a:lnTo>
                    <a:lnTo>
                      <a:pt x="2812" y="719"/>
                    </a:lnTo>
                    <a:lnTo>
                      <a:pt x="2809" y="717"/>
                    </a:lnTo>
                    <a:lnTo>
                      <a:pt x="2797" y="704"/>
                    </a:lnTo>
                    <a:lnTo>
                      <a:pt x="2786" y="691"/>
                    </a:lnTo>
                    <a:lnTo>
                      <a:pt x="2775" y="679"/>
                    </a:lnTo>
                    <a:lnTo>
                      <a:pt x="2767" y="668"/>
                    </a:lnTo>
                    <a:lnTo>
                      <a:pt x="2757" y="658"/>
                    </a:lnTo>
                    <a:lnTo>
                      <a:pt x="2750" y="650"/>
                    </a:lnTo>
                    <a:lnTo>
                      <a:pt x="2744" y="644"/>
                    </a:lnTo>
                    <a:lnTo>
                      <a:pt x="2742" y="641"/>
                    </a:lnTo>
                    <a:lnTo>
                      <a:pt x="2736" y="645"/>
                    </a:lnTo>
                    <a:lnTo>
                      <a:pt x="2734" y="648"/>
                    </a:lnTo>
                    <a:lnTo>
                      <a:pt x="2732" y="653"/>
                    </a:lnTo>
                    <a:lnTo>
                      <a:pt x="2729" y="659"/>
                    </a:lnTo>
                    <a:lnTo>
                      <a:pt x="2716" y="655"/>
                    </a:lnTo>
                    <a:lnTo>
                      <a:pt x="2707" y="653"/>
                    </a:lnTo>
                    <a:lnTo>
                      <a:pt x="2696" y="647"/>
                    </a:lnTo>
                    <a:lnTo>
                      <a:pt x="2688" y="641"/>
                    </a:lnTo>
                    <a:lnTo>
                      <a:pt x="2678" y="634"/>
                    </a:lnTo>
                    <a:lnTo>
                      <a:pt x="2671" y="628"/>
                    </a:lnTo>
                    <a:lnTo>
                      <a:pt x="2663" y="621"/>
                    </a:lnTo>
                    <a:lnTo>
                      <a:pt x="2656" y="618"/>
                    </a:lnTo>
                    <a:lnTo>
                      <a:pt x="2639" y="596"/>
                    </a:lnTo>
                    <a:lnTo>
                      <a:pt x="2625" y="576"/>
                    </a:lnTo>
                    <a:lnTo>
                      <a:pt x="2612" y="555"/>
                    </a:lnTo>
                    <a:lnTo>
                      <a:pt x="2601" y="535"/>
                    </a:lnTo>
                    <a:lnTo>
                      <a:pt x="2590" y="514"/>
                    </a:lnTo>
                    <a:lnTo>
                      <a:pt x="2578" y="494"/>
                    </a:lnTo>
                    <a:lnTo>
                      <a:pt x="2566" y="474"/>
                    </a:lnTo>
                    <a:lnTo>
                      <a:pt x="2555" y="455"/>
                    </a:lnTo>
                    <a:lnTo>
                      <a:pt x="2531" y="447"/>
                    </a:lnTo>
                    <a:lnTo>
                      <a:pt x="2514" y="439"/>
                    </a:lnTo>
                    <a:lnTo>
                      <a:pt x="2501" y="432"/>
                    </a:lnTo>
                    <a:lnTo>
                      <a:pt x="2493" y="428"/>
                    </a:lnTo>
                    <a:lnTo>
                      <a:pt x="2483" y="423"/>
                    </a:lnTo>
                    <a:lnTo>
                      <a:pt x="2472" y="422"/>
                    </a:lnTo>
                    <a:lnTo>
                      <a:pt x="2455" y="423"/>
                    </a:lnTo>
                    <a:lnTo>
                      <a:pt x="2433" y="429"/>
                    </a:lnTo>
                    <a:lnTo>
                      <a:pt x="2401" y="431"/>
                    </a:lnTo>
                    <a:lnTo>
                      <a:pt x="2376" y="434"/>
                    </a:lnTo>
                    <a:lnTo>
                      <a:pt x="2355" y="435"/>
                    </a:lnTo>
                    <a:lnTo>
                      <a:pt x="2337" y="434"/>
                    </a:lnTo>
                    <a:lnTo>
                      <a:pt x="2321" y="426"/>
                    </a:lnTo>
                    <a:lnTo>
                      <a:pt x="2309" y="415"/>
                    </a:lnTo>
                    <a:lnTo>
                      <a:pt x="2297" y="396"/>
                    </a:lnTo>
                    <a:lnTo>
                      <a:pt x="2288" y="369"/>
                    </a:lnTo>
                    <a:lnTo>
                      <a:pt x="2262" y="340"/>
                    </a:lnTo>
                    <a:lnTo>
                      <a:pt x="2247" y="318"/>
                    </a:lnTo>
                    <a:lnTo>
                      <a:pt x="2240" y="298"/>
                    </a:lnTo>
                    <a:lnTo>
                      <a:pt x="2241" y="280"/>
                    </a:lnTo>
                    <a:lnTo>
                      <a:pt x="2247" y="262"/>
                    </a:lnTo>
                    <a:lnTo>
                      <a:pt x="2262" y="247"/>
                    </a:lnTo>
                    <a:lnTo>
                      <a:pt x="2279" y="231"/>
                    </a:lnTo>
                    <a:lnTo>
                      <a:pt x="2304" y="214"/>
                    </a:lnTo>
                    <a:lnTo>
                      <a:pt x="2339" y="205"/>
                    </a:lnTo>
                    <a:lnTo>
                      <a:pt x="2377" y="197"/>
                    </a:lnTo>
                    <a:lnTo>
                      <a:pt x="2416" y="190"/>
                    </a:lnTo>
                    <a:lnTo>
                      <a:pt x="2455" y="186"/>
                    </a:lnTo>
                    <a:lnTo>
                      <a:pt x="2493" y="183"/>
                    </a:lnTo>
                    <a:lnTo>
                      <a:pt x="2532" y="184"/>
                    </a:lnTo>
                    <a:lnTo>
                      <a:pt x="2571" y="189"/>
                    </a:lnTo>
                    <a:lnTo>
                      <a:pt x="2610" y="201"/>
                    </a:lnTo>
                    <a:lnTo>
                      <a:pt x="2652" y="219"/>
                    </a:lnTo>
                    <a:lnTo>
                      <a:pt x="2695" y="238"/>
                    </a:lnTo>
                    <a:lnTo>
                      <a:pt x="2737" y="256"/>
                    </a:lnTo>
                    <a:lnTo>
                      <a:pt x="2782" y="275"/>
                    </a:lnTo>
                    <a:lnTo>
                      <a:pt x="2826" y="292"/>
                    </a:lnTo>
                    <a:lnTo>
                      <a:pt x="2872" y="308"/>
                    </a:lnTo>
                    <a:lnTo>
                      <a:pt x="2917" y="323"/>
                    </a:lnTo>
                    <a:lnTo>
                      <a:pt x="2965" y="336"/>
                    </a:lnTo>
                    <a:lnTo>
                      <a:pt x="2978" y="339"/>
                    </a:lnTo>
                    <a:lnTo>
                      <a:pt x="2994" y="343"/>
                    </a:lnTo>
                    <a:lnTo>
                      <a:pt x="3010" y="347"/>
                    </a:lnTo>
                    <a:lnTo>
                      <a:pt x="3025" y="356"/>
                    </a:lnTo>
                    <a:lnTo>
                      <a:pt x="3038" y="363"/>
                    </a:lnTo>
                    <a:lnTo>
                      <a:pt x="3050" y="375"/>
                    </a:lnTo>
                    <a:lnTo>
                      <a:pt x="3058" y="387"/>
                    </a:lnTo>
                    <a:lnTo>
                      <a:pt x="3063" y="405"/>
                    </a:lnTo>
                    <a:lnTo>
                      <a:pt x="3059" y="413"/>
                    </a:lnTo>
                    <a:lnTo>
                      <a:pt x="3058" y="419"/>
                    </a:lnTo>
                    <a:lnTo>
                      <a:pt x="3058" y="423"/>
                    </a:lnTo>
                    <a:lnTo>
                      <a:pt x="3058" y="426"/>
                    </a:lnTo>
                    <a:lnTo>
                      <a:pt x="3105" y="439"/>
                    </a:lnTo>
                    <a:lnTo>
                      <a:pt x="3151" y="456"/>
                    </a:lnTo>
                    <a:lnTo>
                      <a:pt x="3195" y="475"/>
                    </a:lnTo>
                    <a:lnTo>
                      <a:pt x="3239" y="497"/>
                    </a:lnTo>
                    <a:lnTo>
                      <a:pt x="3280" y="521"/>
                    </a:lnTo>
                    <a:lnTo>
                      <a:pt x="3323" y="547"/>
                    </a:lnTo>
                    <a:lnTo>
                      <a:pt x="3364" y="574"/>
                    </a:lnTo>
                    <a:lnTo>
                      <a:pt x="3408" y="602"/>
                    </a:lnTo>
                    <a:lnTo>
                      <a:pt x="3406" y="640"/>
                    </a:lnTo>
                    <a:lnTo>
                      <a:pt x="3393" y="681"/>
                    </a:lnTo>
                    <a:lnTo>
                      <a:pt x="3370" y="724"/>
                    </a:lnTo>
                    <a:lnTo>
                      <a:pt x="3339" y="768"/>
                    </a:lnTo>
                    <a:lnTo>
                      <a:pt x="3305" y="809"/>
                    </a:lnTo>
                    <a:lnTo>
                      <a:pt x="3271" y="849"/>
                    </a:lnTo>
                    <a:lnTo>
                      <a:pt x="3239" y="886"/>
                    </a:lnTo>
                    <a:lnTo>
                      <a:pt x="3214" y="919"/>
                    </a:lnTo>
                    <a:lnTo>
                      <a:pt x="3159" y="976"/>
                    </a:lnTo>
                    <a:lnTo>
                      <a:pt x="3107" y="1031"/>
                    </a:lnTo>
                    <a:lnTo>
                      <a:pt x="3056" y="1079"/>
                    </a:lnTo>
                    <a:lnTo>
                      <a:pt x="3005" y="1123"/>
                    </a:lnTo>
                    <a:lnTo>
                      <a:pt x="2948" y="1161"/>
                    </a:lnTo>
                    <a:lnTo>
                      <a:pt x="2887" y="1194"/>
                    </a:lnTo>
                    <a:lnTo>
                      <a:pt x="2817" y="1222"/>
                    </a:lnTo>
                    <a:lnTo>
                      <a:pt x="2737" y="1248"/>
                    </a:lnTo>
                    <a:lnTo>
                      <a:pt x="2703" y="1269"/>
                    </a:lnTo>
                    <a:lnTo>
                      <a:pt x="2677" y="1305"/>
                    </a:lnTo>
                    <a:lnTo>
                      <a:pt x="2658" y="1348"/>
                    </a:lnTo>
                    <a:lnTo>
                      <a:pt x="2646" y="1400"/>
                    </a:lnTo>
                    <a:lnTo>
                      <a:pt x="2638" y="1451"/>
                    </a:lnTo>
                    <a:lnTo>
                      <a:pt x="2635" y="1503"/>
                    </a:lnTo>
                    <a:lnTo>
                      <a:pt x="2633" y="1549"/>
                    </a:lnTo>
                    <a:lnTo>
                      <a:pt x="2633" y="1588"/>
                    </a:lnTo>
                    <a:lnTo>
                      <a:pt x="2643" y="1628"/>
                    </a:lnTo>
                    <a:lnTo>
                      <a:pt x="2653" y="1665"/>
                    </a:lnTo>
                    <a:lnTo>
                      <a:pt x="2664" y="1699"/>
                    </a:lnTo>
                    <a:lnTo>
                      <a:pt x="2679" y="1732"/>
                    </a:lnTo>
                    <a:lnTo>
                      <a:pt x="2695" y="1761"/>
                    </a:lnTo>
                    <a:lnTo>
                      <a:pt x="2714" y="1793"/>
                    </a:lnTo>
                    <a:lnTo>
                      <a:pt x="2736" y="1825"/>
                    </a:lnTo>
                    <a:lnTo>
                      <a:pt x="2763" y="1862"/>
                    </a:lnTo>
                    <a:lnTo>
                      <a:pt x="2813" y="1931"/>
                    </a:lnTo>
                    <a:lnTo>
                      <a:pt x="2867" y="2003"/>
                    </a:lnTo>
                    <a:lnTo>
                      <a:pt x="2921" y="2077"/>
                    </a:lnTo>
                    <a:lnTo>
                      <a:pt x="2973" y="2154"/>
                    </a:lnTo>
                    <a:lnTo>
                      <a:pt x="3018" y="2232"/>
                    </a:lnTo>
                    <a:lnTo>
                      <a:pt x="3056" y="2314"/>
                    </a:lnTo>
                    <a:lnTo>
                      <a:pt x="3081" y="2399"/>
                    </a:lnTo>
                    <a:lnTo>
                      <a:pt x="3092" y="2490"/>
                    </a:lnTo>
                    <a:lnTo>
                      <a:pt x="3091" y="2497"/>
                    </a:lnTo>
                    <a:lnTo>
                      <a:pt x="3091" y="2516"/>
                    </a:lnTo>
                    <a:lnTo>
                      <a:pt x="3090" y="2542"/>
                    </a:lnTo>
                    <a:lnTo>
                      <a:pt x="3090" y="2571"/>
                    </a:lnTo>
                    <a:lnTo>
                      <a:pt x="3088" y="2601"/>
                    </a:lnTo>
                    <a:lnTo>
                      <a:pt x="3087" y="2628"/>
                    </a:lnTo>
                    <a:lnTo>
                      <a:pt x="3083" y="2649"/>
                    </a:lnTo>
                    <a:lnTo>
                      <a:pt x="3079" y="2661"/>
                    </a:lnTo>
                    <a:lnTo>
                      <a:pt x="3064" y="2657"/>
                    </a:lnTo>
                    <a:lnTo>
                      <a:pt x="3048" y="2648"/>
                    </a:lnTo>
                    <a:lnTo>
                      <a:pt x="3030" y="2635"/>
                    </a:lnTo>
                    <a:lnTo>
                      <a:pt x="3013" y="2622"/>
                    </a:lnTo>
                    <a:lnTo>
                      <a:pt x="2996" y="2605"/>
                    </a:lnTo>
                    <a:lnTo>
                      <a:pt x="2980" y="2592"/>
                    </a:lnTo>
                    <a:lnTo>
                      <a:pt x="2965" y="2579"/>
                    </a:lnTo>
                    <a:lnTo>
                      <a:pt x="2952" y="2572"/>
                    </a:lnTo>
                    <a:lnTo>
                      <a:pt x="2848" y="2549"/>
                    </a:lnTo>
                    <a:lnTo>
                      <a:pt x="2743" y="2543"/>
                    </a:lnTo>
                    <a:lnTo>
                      <a:pt x="2638" y="2551"/>
                    </a:lnTo>
                    <a:lnTo>
                      <a:pt x="2534" y="2571"/>
                    </a:lnTo>
                    <a:lnTo>
                      <a:pt x="2428" y="2596"/>
                    </a:lnTo>
                    <a:lnTo>
                      <a:pt x="2325" y="2625"/>
                    </a:lnTo>
                    <a:lnTo>
                      <a:pt x="2223" y="2655"/>
                    </a:lnTo>
                    <a:lnTo>
                      <a:pt x="2125" y="2681"/>
                    </a:lnTo>
                    <a:lnTo>
                      <a:pt x="2092" y="2688"/>
                    </a:lnTo>
                    <a:lnTo>
                      <a:pt x="2060" y="2696"/>
                    </a:lnTo>
                    <a:lnTo>
                      <a:pt x="2028" y="2702"/>
                    </a:lnTo>
                    <a:lnTo>
                      <a:pt x="1997" y="2707"/>
                    </a:lnTo>
                    <a:lnTo>
                      <a:pt x="1965" y="2709"/>
                    </a:lnTo>
                    <a:lnTo>
                      <a:pt x="1936" y="2709"/>
                    </a:lnTo>
                    <a:lnTo>
                      <a:pt x="1905" y="2708"/>
                    </a:lnTo>
                    <a:lnTo>
                      <a:pt x="1876" y="2704"/>
                    </a:lnTo>
                    <a:lnTo>
                      <a:pt x="1873" y="2751"/>
                    </a:lnTo>
                    <a:lnTo>
                      <a:pt x="1869" y="2795"/>
                    </a:lnTo>
                    <a:lnTo>
                      <a:pt x="1859" y="2837"/>
                    </a:lnTo>
                    <a:lnTo>
                      <a:pt x="1847" y="2879"/>
                    </a:lnTo>
                    <a:lnTo>
                      <a:pt x="1831" y="2919"/>
                    </a:lnTo>
                    <a:lnTo>
                      <a:pt x="1812" y="2961"/>
                    </a:lnTo>
                    <a:lnTo>
                      <a:pt x="1788" y="3000"/>
                    </a:lnTo>
                    <a:lnTo>
                      <a:pt x="1762" y="3042"/>
                    </a:lnTo>
                    <a:lnTo>
                      <a:pt x="1743" y="3061"/>
                    </a:lnTo>
                    <a:lnTo>
                      <a:pt x="1729" y="3083"/>
                    </a:lnTo>
                    <a:lnTo>
                      <a:pt x="1717" y="3105"/>
                    </a:lnTo>
                    <a:lnTo>
                      <a:pt x="1707" y="3129"/>
                    </a:lnTo>
                    <a:lnTo>
                      <a:pt x="1695" y="3153"/>
                    </a:lnTo>
                    <a:lnTo>
                      <a:pt x="1684" y="3178"/>
                    </a:lnTo>
                    <a:lnTo>
                      <a:pt x="1671" y="3201"/>
                    </a:lnTo>
                    <a:lnTo>
                      <a:pt x="1656" y="3226"/>
                    </a:lnTo>
                    <a:lnTo>
                      <a:pt x="1653" y="3246"/>
                    </a:lnTo>
                    <a:lnTo>
                      <a:pt x="1653" y="3266"/>
                    </a:lnTo>
                    <a:lnTo>
                      <a:pt x="1651" y="3286"/>
                    </a:lnTo>
                    <a:lnTo>
                      <a:pt x="1651" y="3308"/>
                    </a:lnTo>
                    <a:lnTo>
                      <a:pt x="1649" y="3329"/>
                    </a:lnTo>
                    <a:lnTo>
                      <a:pt x="1648" y="3350"/>
                    </a:lnTo>
                    <a:lnTo>
                      <a:pt x="1643" y="3371"/>
                    </a:lnTo>
                    <a:lnTo>
                      <a:pt x="1640" y="3395"/>
                    </a:lnTo>
                    <a:lnTo>
                      <a:pt x="1623" y="3432"/>
                    </a:lnTo>
                    <a:lnTo>
                      <a:pt x="1605" y="3469"/>
                    </a:lnTo>
                    <a:lnTo>
                      <a:pt x="1586" y="3506"/>
                    </a:lnTo>
                    <a:lnTo>
                      <a:pt x="1569" y="3545"/>
                    </a:lnTo>
                    <a:lnTo>
                      <a:pt x="1551" y="3583"/>
                    </a:lnTo>
                    <a:lnTo>
                      <a:pt x="1536" y="3620"/>
                    </a:lnTo>
                    <a:lnTo>
                      <a:pt x="1522" y="3659"/>
                    </a:lnTo>
                    <a:lnTo>
                      <a:pt x="1513" y="3698"/>
                    </a:lnTo>
                    <a:lnTo>
                      <a:pt x="1518" y="3698"/>
                    </a:lnTo>
                    <a:lnTo>
                      <a:pt x="1526" y="3703"/>
                    </a:lnTo>
                    <a:lnTo>
                      <a:pt x="1536" y="3709"/>
                    </a:lnTo>
                    <a:lnTo>
                      <a:pt x="1546" y="3716"/>
                    </a:lnTo>
                    <a:lnTo>
                      <a:pt x="1557" y="3722"/>
                    </a:lnTo>
                    <a:lnTo>
                      <a:pt x="1571" y="3729"/>
                    </a:lnTo>
                    <a:lnTo>
                      <a:pt x="1584" y="3734"/>
                    </a:lnTo>
                    <a:lnTo>
                      <a:pt x="1598" y="3737"/>
                    </a:lnTo>
                    <a:lnTo>
                      <a:pt x="1624" y="3744"/>
                    </a:lnTo>
                    <a:lnTo>
                      <a:pt x="1653" y="3749"/>
                    </a:lnTo>
                    <a:lnTo>
                      <a:pt x="1681" y="3751"/>
                    </a:lnTo>
                    <a:lnTo>
                      <a:pt x="1710" y="3754"/>
                    </a:lnTo>
                    <a:lnTo>
                      <a:pt x="1739" y="3753"/>
                    </a:lnTo>
                    <a:lnTo>
                      <a:pt x="1769" y="3754"/>
                    </a:lnTo>
                    <a:lnTo>
                      <a:pt x="1800" y="3755"/>
                    </a:lnTo>
                    <a:lnTo>
                      <a:pt x="1832" y="3760"/>
                    </a:lnTo>
                    <a:lnTo>
                      <a:pt x="1839" y="3764"/>
                    </a:lnTo>
                    <a:lnTo>
                      <a:pt x="1844" y="3769"/>
                    </a:lnTo>
                    <a:lnTo>
                      <a:pt x="1845" y="3771"/>
                    </a:lnTo>
                    <a:lnTo>
                      <a:pt x="1847" y="3776"/>
                    </a:lnTo>
                    <a:lnTo>
                      <a:pt x="1848" y="3782"/>
                    </a:lnTo>
                    <a:lnTo>
                      <a:pt x="1850" y="3790"/>
                    </a:lnTo>
                    <a:lnTo>
                      <a:pt x="1860" y="3787"/>
                    </a:lnTo>
                    <a:lnTo>
                      <a:pt x="1872" y="3782"/>
                    </a:lnTo>
                    <a:lnTo>
                      <a:pt x="1878" y="3779"/>
                    </a:lnTo>
                    <a:lnTo>
                      <a:pt x="1884" y="3776"/>
                    </a:lnTo>
                    <a:lnTo>
                      <a:pt x="1891" y="3775"/>
                    </a:lnTo>
                    <a:lnTo>
                      <a:pt x="1899" y="3775"/>
                    </a:lnTo>
                    <a:lnTo>
                      <a:pt x="1916" y="3782"/>
                    </a:lnTo>
                    <a:lnTo>
                      <a:pt x="1938" y="3789"/>
                    </a:lnTo>
                    <a:lnTo>
                      <a:pt x="1963" y="3797"/>
                    </a:lnTo>
                    <a:lnTo>
                      <a:pt x="1989" y="3808"/>
                    </a:lnTo>
                    <a:lnTo>
                      <a:pt x="2011" y="3819"/>
                    </a:lnTo>
                    <a:lnTo>
                      <a:pt x="2031" y="3832"/>
                    </a:lnTo>
                    <a:lnTo>
                      <a:pt x="2044" y="3846"/>
                    </a:lnTo>
                    <a:lnTo>
                      <a:pt x="2050" y="3864"/>
                    </a:lnTo>
                    <a:lnTo>
                      <a:pt x="2040" y="3875"/>
                    </a:lnTo>
                    <a:lnTo>
                      <a:pt x="2030" y="3890"/>
                    </a:lnTo>
                    <a:lnTo>
                      <a:pt x="2020" y="3904"/>
                    </a:lnTo>
                    <a:lnTo>
                      <a:pt x="2010" y="3919"/>
                    </a:lnTo>
                    <a:lnTo>
                      <a:pt x="1998" y="3933"/>
                    </a:lnTo>
                    <a:lnTo>
                      <a:pt x="1988" y="3947"/>
                    </a:lnTo>
                    <a:lnTo>
                      <a:pt x="1977" y="3960"/>
                    </a:lnTo>
                    <a:lnTo>
                      <a:pt x="1967" y="3972"/>
                    </a:lnTo>
                    <a:lnTo>
                      <a:pt x="1967" y="3978"/>
                    </a:lnTo>
                    <a:lnTo>
                      <a:pt x="1967" y="3987"/>
                    </a:lnTo>
                    <a:lnTo>
                      <a:pt x="1948" y="3998"/>
                    </a:lnTo>
                    <a:lnTo>
                      <a:pt x="1930" y="4005"/>
                    </a:lnTo>
                    <a:lnTo>
                      <a:pt x="1910" y="4008"/>
                    </a:lnTo>
                    <a:lnTo>
                      <a:pt x="1890" y="4008"/>
                    </a:lnTo>
                    <a:lnTo>
                      <a:pt x="1869" y="4005"/>
                    </a:lnTo>
                    <a:lnTo>
                      <a:pt x="1847" y="4003"/>
                    </a:lnTo>
                    <a:lnTo>
                      <a:pt x="1826" y="4000"/>
                    </a:lnTo>
                    <a:lnTo>
                      <a:pt x="1806" y="4000"/>
                    </a:lnTo>
                    <a:lnTo>
                      <a:pt x="1786" y="4003"/>
                    </a:lnTo>
                    <a:lnTo>
                      <a:pt x="1767" y="4006"/>
                    </a:lnTo>
                    <a:lnTo>
                      <a:pt x="1749" y="4009"/>
                    </a:lnTo>
                    <a:lnTo>
                      <a:pt x="1733" y="4011"/>
                    </a:lnTo>
                    <a:lnTo>
                      <a:pt x="1715" y="4012"/>
                    </a:lnTo>
                    <a:lnTo>
                      <a:pt x="1697" y="4013"/>
                    </a:lnTo>
                    <a:lnTo>
                      <a:pt x="1680" y="4013"/>
                    </a:lnTo>
                    <a:lnTo>
                      <a:pt x="1663" y="40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2" name="Freeform 367"/>
              <p:cNvSpPr>
                <a:spLocks/>
              </p:cNvSpPr>
              <p:nvPr/>
            </p:nvSpPr>
            <p:spPr bwMode="auto">
              <a:xfrm>
                <a:off x="4577" y="2540"/>
                <a:ext cx="185" cy="57"/>
              </a:xfrm>
              <a:custGeom>
                <a:avLst/>
                <a:gdLst>
                  <a:gd name="T0" fmla="*/ 0 w 555"/>
                  <a:gd name="T1" fmla="*/ 0 h 171"/>
                  <a:gd name="T2" fmla="*/ 0 w 555"/>
                  <a:gd name="T3" fmla="*/ 0 h 171"/>
                  <a:gd name="T4" fmla="*/ 0 w 555"/>
                  <a:gd name="T5" fmla="*/ 0 h 171"/>
                  <a:gd name="T6" fmla="*/ 0 w 555"/>
                  <a:gd name="T7" fmla="*/ 0 h 171"/>
                  <a:gd name="T8" fmla="*/ 0 w 555"/>
                  <a:gd name="T9" fmla="*/ 0 h 171"/>
                  <a:gd name="T10" fmla="*/ 0 w 555"/>
                  <a:gd name="T11" fmla="*/ 0 h 171"/>
                  <a:gd name="T12" fmla="*/ 0 w 555"/>
                  <a:gd name="T13" fmla="*/ 0 h 171"/>
                  <a:gd name="T14" fmla="*/ 0 w 555"/>
                  <a:gd name="T15" fmla="*/ 0 h 171"/>
                  <a:gd name="T16" fmla="*/ 0 w 555"/>
                  <a:gd name="T17" fmla="*/ 0 h 171"/>
                  <a:gd name="T18" fmla="*/ 0 w 555"/>
                  <a:gd name="T19" fmla="*/ 0 h 171"/>
                  <a:gd name="T20" fmla="*/ 0 w 555"/>
                  <a:gd name="T21" fmla="*/ 0 h 171"/>
                  <a:gd name="T22" fmla="*/ 0 w 555"/>
                  <a:gd name="T23" fmla="*/ 0 h 171"/>
                  <a:gd name="T24" fmla="*/ 0 w 555"/>
                  <a:gd name="T25" fmla="*/ 0 h 171"/>
                  <a:gd name="T26" fmla="*/ 0 w 555"/>
                  <a:gd name="T27" fmla="*/ 0 h 171"/>
                  <a:gd name="T28" fmla="*/ 0 w 555"/>
                  <a:gd name="T29" fmla="*/ 0 h 171"/>
                  <a:gd name="T30" fmla="*/ 0 w 555"/>
                  <a:gd name="T31" fmla="*/ 0 h 171"/>
                  <a:gd name="T32" fmla="*/ 0 w 555"/>
                  <a:gd name="T33" fmla="*/ 0 h 171"/>
                  <a:gd name="T34" fmla="*/ 0 w 555"/>
                  <a:gd name="T35" fmla="*/ 0 h 171"/>
                  <a:gd name="T36" fmla="*/ 0 w 555"/>
                  <a:gd name="T37" fmla="*/ 0 h 171"/>
                  <a:gd name="T38" fmla="*/ 0 w 555"/>
                  <a:gd name="T39" fmla="*/ 0 h 171"/>
                  <a:gd name="T40" fmla="*/ 0 w 555"/>
                  <a:gd name="T41" fmla="*/ 0 h 171"/>
                  <a:gd name="T42" fmla="*/ 0 w 555"/>
                  <a:gd name="T43" fmla="*/ 0 h 171"/>
                  <a:gd name="T44" fmla="*/ 0 w 555"/>
                  <a:gd name="T45" fmla="*/ 0 h 171"/>
                  <a:gd name="T46" fmla="*/ 0 w 555"/>
                  <a:gd name="T47" fmla="*/ 0 h 171"/>
                  <a:gd name="T48" fmla="*/ 0 w 555"/>
                  <a:gd name="T49" fmla="*/ 0 h 171"/>
                  <a:gd name="T50" fmla="*/ 0 w 555"/>
                  <a:gd name="T51" fmla="*/ 0 h 171"/>
                  <a:gd name="T52" fmla="*/ 0 w 555"/>
                  <a:gd name="T53" fmla="*/ 0 h 171"/>
                  <a:gd name="T54" fmla="*/ 0 w 555"/>
                  <a:gd name="T55" fmla="*/ 0 h 171"/>
                  <a:gd name="T56" fmla="*/ 0 w 555"/>
                  <a:gd name="T57" fmla="*/ 0 h 171"/>
                  <a:gd name="T58" fmla="*/ 0 w 555"/>
                  <a:gd name="T59" fmla="*/ 0 h 171"/>
                  <a:gd name="T60" fmla="*/ 0 w 555"/>
                  <a:gd name="T61" fmla="*/ 0 h 171"/>
                  <a:gd name="T62" fmla="*/ 0 w 555"/>
                  <a:gd name="T63" fmla="*/ 0 h 171"/>
                  <a:gd name="T64" fmla="*/ 0 w 555"/>
                  <a:gd name="T65" fmla="*/ 0 h 171"/>
                  <a:gd name="T66" fmla="*/ 0 w 555"/>
                  <a:gd name="T67" fmla="*/ 0 h 171"/>
                  <a:gd name="T68" fmla="*/ 0 w 555"/>
                  <a:gd name="T69" fmla="*/ 0 h 171"/>
                  <a:gd name="T70" fmla="*/ 0 w 555"/>
                  <a:gd name="T71" fmla="*/ 0 h 171"/>
                  <a:gd name="T72" fmla="*/ 0 w 555"/>
                  <a:gd name="T73" fmla="*/ 0 h 171"/>
                  <a:gd name="T74" fmla="*/ 0 w 555"/>
                  <a:gd name="T75" fmla="*/ 0 h 171"/>
                  <a:gd name="T76" fmla="*/ 0 w 555"/>
                  <a:gd name="T77" fmla="*/ 0 h 171"/>
                  <a:gd name="T78" fmla="*/ 0 w 555"/>
                  <a:gd name="T79" fmla="*/ 0 h 171"/>
                  <a:gd name="T80" fmla="*/ 0 w 555"/>
                  <a:gd name="T81" fmla="*/ 0 h 171"/>
                  <a:gd name="T82" fmla="*/ 0 w 555"/>
                  <a:gd name="T83" fmla="*/ 0 h 171"/>
                  <a:gd name="T84" fmla="*/ 0 w 555"/>
                  <a:gd name="T85" fmla="*/ 0 h 171"/>
                  <a:gd name="T86" fmla="*/ 0 w 555"/>
                  <a:gd name="T87" fmla="*/ 0 h 171"/>
                  <a:gd name="T88" fmla="*/ 0 w 555"/>
                  <a:gd name="T89" fmla="*/ 0 h 171"/>
                  <a:gd name="T90" fmla="*/ 0 w 555"/>
                  <a:gd name="T91" fmla="*/ 0 h 171"/>
                  <a:gd name="T92" fmla="*/ 0 w 555"/>
                  <a:gd name="T93" fmla="*/ 0 h 171"/>
                  <a:gd name="T94" fmla="*/ 0 w 555"/>
                  <a:gd name="T95" fmla="*/ 0 h 171"/>
                  <a:gd name="T96" fmla="*/ 0 w 555"/>
                  <a:gd name="T97" fmla="*/ 0 h 17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55"/>
                  <a:gd name="T148" fmla="*/ 0 h 171"/>
                  <a:gd name="T149" fmla="*/ 555 w 555"/>
                  <a:gd name="T150" fmla="*/ 171 h 17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55" h="171">
                    <a:moveTo>
                      <a:pt x="308" y="171"/>
                    </a:moveTo>
                    <a:lnTo>
                      <a:pt x="299" y="170"/>
                    </a:lnTo>
                    <a:lnTo>
                      <a:pt x="290" y="170"/>
                    </a:lnTo>
                    <a:lnTo>
                      <a:pt x="280" y="169"/>
                    </a:lnTo>
                    <a:lnTo>
                      <a:pt x="273" y="169"/>
                    </a:lnTo>
                    <a:lnTo>
                      <a:pt x="236" y="147"/>
                    </a:lnTo>
                    <a:lnTo>
                      <a:pt x="201" y="127"/>
                    </a:lnTo>
                    <a:lnTo>
                      <a:pt x="166" y="106"/>
                    </a:lnTo>
                    <a:lnTo>
                      <a:pt x="133" y="86"/>
                    </a:lnTo>
                    <a:lnTo>
                      <a:pt x="97" y="64"/>
                    </a:lnTo>
                    <a:lnTo>
                      <a:pt x="64" y="42"/>
                    </a:lnTo>
                    <a:lnTo>
                      <a:pt x="32" y="21"/>
                    </a:lnTo>
                    <a:lnTo>
                      <a:pt x="0" y="0"/>
                    </a:lnTo>
                    <a:lnTo>
                      <a:pt x="25" y="2"/>
                    </a:lnTo>
                    <a:lnTo>
                      <a:pt x="58" y="10"/>
                    </a:lnTo>
                    <a:lnTo>
                      <a:pt x="94" y="22"/>
                    </a:lnTo>
                    <a:lnTo>
                      <a:pt x="134" y="39"/>
                    </a:lnTo>
                    <a:lnTo>
                      <a:pt x="172" y="55"/>
                    </a:lnTo>
                    <a:lnTo>
                      <a:pt x="208" y="77"/>
                    </a:lnTo>
                    <a:lnTo>
                      <a:pt x="238" y="98"/>
                    </a:lnTo>
                    <a:lnTo>
                      <a:pt x="260" y="119"/>
                    </a:lnTo>
                    <a:lnTo>
                      <a:pt x="277" y="127"/>
                    </a:lnTo>
                    <a:lnTo>
                      <a:pt x="298" y="133"/>
                    </a:lnTo>
                    <a:lnTo>
                      <a:pt x="320" y="134"/>
                    </a:lnTo>
                    <a:lnTo>
                      <a:pt x="345" y="134"/>
                    </a:lnTo>
                    <a:lnTo>
                      <a:pt x="370" y="132"/>
                    </a:lnTo>
                    <a:lnTo>
                      <a:pt x="395" y="131"/>
                    </a:lnTo>
                    <a:lnTo>
                      <a:pt x="417" y="129"/>
                    </a:lnTo>
                    <a:lnTo>
                      <a:pt x="441" y="129"/>
                    </a:lnTo>
                    <a:lnTo>
                      <a:pt x="452" y="130"/>
                    </a:lnTo>
                    <a:lnTo>
                      <a:pt x="468" y="133"/>
                    </a:lnTo>
                    <a:lnTo>
                      <a:pt x="486" y="137"/>
                    </a:lnTo>
                    <a:lnTo>
                      <a:pt x="506" y="142"/>
                    </a:lnTo>
                    <a:lnTo>
                      <a:pt x="522" y="145"/>
                    </a:lnTo>
                    <a:lnTo>
                      <a:pt x="539" y="149"/>
                    </a:lnTo>
                    <a:lnTo>
                      <a:pt x="549" y="151"/>
                    </a:lnTo>
                    <a:lnTo>
                      <a:pt x="555" y="154"/>
                    </a:lnTo>
                    <a:lnTo>
                      <a:pt x="548" y="157"/>
                    </a:lnTo>
                    <a:lnTo>
                      <a:pt x="542" y="160"/>
                    </a:lnTo>
                    <a:lnTo>
                      <a:pt x="535" y="162"/>
                    </a:lnTo>
                    <a:lnTo>
                      <a:pt x="529" y="163"/>
                    </a:lnTo>
                    <a:lnTo>
                      <a:pt x="499" y="156"/>
                    </a:lnTo>
                    <a:lnTo>
                      <a:pt x="470" y="154"/>
                    </a:lnTo>
                    <a:lnTo>
                      <a:pt x="442" y="156"/>
                    </a:lnTo>
                    <a:lnTo>
                      <a:pt x="416" y="159"/>
                    </a:lnTo>
                    <a:lnTo>
                      <a:pt x="388" y="163"/>
                    </a:lnTo>
                    <a:lnTo>
                      <a:pt x="362" y="166"/>
                    </a:lnTo>
                    <a:lnTo>
                      <a:pt x="334" y="169"/>
                    </a:lnTo>
                    <a:lnTo>
                      <a:pt x="308" y="17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3" name="Freeform 368"/>
              <p:cNvSpPr>
                <a:spLocks/>
              </p:cNvSpPr>
              <p:nvPr/>
            </p:nvSpPr>
            <p:spPr bwMode="auto">
              <a:xfrm>
                <a:off x="4367" y="2538"/>
                <a:ext cx="204" cy="52"/>
              </a:xfrm>
              <a:custGeom>
                <a:avLst/>
                <a:gdLst>
                  <a:gd name="T0" fmla="*/ 0 w 612"/>
                  <a:gd name="T1" fmla="*/ 0 h 156"/>
                  <a:gd name="T2" fmla="*/ 0 w 612"/>
                  <a:gd name="T3" fmla="*/ 0 h 156"/>
                  <a:gd name="T4" fmla="*/ 0 w 612"/>
                  <a:gd name="T5" fmla="*/ 0 h 156"/>
                  <a:gd name="T6" fmla="*/ 0 w 612"/>
                  <a:gd name="T7" fmla="*/ 0 h 156"/>
                  <a:gd name="T8" fmla="*/ 0 w 612"/>
                  <a:gd name="T9" fmla="*/ 0 h 156"/>
                  <a:gd name="T10" fmla="*/ 0 w 612"/>
                  <a:gd name="T11" fmla="*/ 0 h 156"/>
                  <a:gd name="T12" fmla="*/ 0 w 612"/>
                  <a:gd name="T13" fmla="*/ 0 h 156"/>
                  <a:gd name="T14" fmla="*/ 0 w 612"/>
                  <a:gd name="T15" fmla="*/ 0 h 156"/>
                  <a:gd name="T16" fmla="*/ 0 w 612"/>
                  <a:gd name="T17" fmla="*/ 0 h 156"/>
                  <a:gd name="T18" fmla="*/ 0 w 612"/>
                  <a:gd name="T19" fmla="*/ 0 h 156"/>
                  <a:gd name="T20" fmla="*/ 0 w 612"/>
                  <a:gd name="T21" fmla="*/ 0 h 156"/>
                  <a:gd name="T22" fmla="*/ 0 w 612"/>
                  <a:gd name="T23" fmla="*/ 0 h 156"/>
                  <a:gd name="T24" fmla="*/ 0 w 612"/>
                  <a:gd name="T25" fmla="*/ 0 h 156"/>
                  <a:gd name="T26" fmla="*/ 0 w 612"/>
                  <a:gd name="T27" fmla="*/ 0 h 156"/>
                  <a:gd name="T28" fmla="*/ 0 w 612"/>
                  <a:gd name="T29" fmla="*/ 0 h 156"/>
                  <a:gd name="T30" fmla="*/ 0 w 612"/>
                  <a:gd name="T31" fmla="*/ 0 h 156"/>
                  <a:gd name="T32" fmla="*/ 0 w 612"/>
                  <a:gd name="T33" fmla="*/ 0 h 156"/>
                  <a:gd name="T34" fmla="*/ 0 w 612"/>
                  <a:gd name="T35" fmla="*/ 0 h 156"/>
                  <a:gd name="T36" fmla="*/ 0 w 612"/>
                  <a:gd name="T37" fmla="*/ 0 h 156"/>
                  <a:gd name="T38" fmla="*/ 0 w 612"/>
                  <a:gd name="T39" fmla="*/ 0 h 156"/>
                  <a:gd name="T40" fmla="*/ 0 w 612"/>
                  <a:gd name="T41" fmla="*/ 0 h 156"/>
                  <a:gd name="T42" fmla="*/ 0 w 612"/>
                  <a:gd name="T43" fmla="*/ 0 h 156"/>
                  <a:gd name="T44" fmla="*/ 0 w 612"/>
                  <a:gd name="T45" fmla="*/ 0 h 156"/>
                  <a:gd name="T46" fmla="*/ 0 w 612"/>
                  <a:gd name="T47" fmla="*/ 0 h 156"/>
                  <a:gd name="T48" fmla="*/ 0 w 612"/>
                  <a:gd name="T49" fmla="*/ 0 h 156"/>
                  <a:gd name="T50" fmla="*/ 0 w 612"/>
                  <a:gd name="T51" fmla="*/ 0 h 156"/>
                  <a:gd name="T52" fmla="*/ 0 w 612"/>
                  <a:gd name="T53" fmla="*/ 0 h 156"/>
                  <a:gd name="T54" fmla="*/ 0 w 612"/>
                  <a:gd name="T55" fmla="*/ 0 h 156"/>
                  <a:gd name="T56" fmla="*/ 0 w 612"/>
                  <a:gd name="T57" fmla="*/ 0 h 156"/>
                  <a:gd name="T58" fmla="*/ 0 w 612"/>
                  <a:gd name="T59" fmla="*/ 0 h 156"/>
                  <a:gd name="T60" fmla="*/ 0 w 612"/>
                  <a:gd name="T61" fmla="*/ 0 h 156"/>
                  <a:gd name="T62" fmla="*/ 0 w 612"/>
                  <a:gd name="T63" fmla="*/ 0 h 156"/>
                  <a:gd name="T64" fmla="*/ 0 w 612"/>
                  <a:gd name="T65" fmla="*/ 0 h 156"/>
                  <a:gd name="T66" fmla="*/ 0 w 612"/>
                  <a:gd name="T67" fmla="*/ 0 h 156"/>
                  <a:gd name="T68" fmla="*/ 0 w 612"/>
                  <a:gd name="T69" fmla="*/ 0 h 15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12"/>
                  <a:gd name="T106" fmla="*/ 0 h 156"/>
                  <a:gd name="T107" fmla="*/ 612 w 612"/>
                  <a:gd name="T108" fmla="*/ 156 h 15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12" h="156">
                    <a:moveTo>
                      <a:pt x="366" y="156"/>
                    </a:moveTo>
                    <a:lnTo>
                      <a:pt x="347" y="152"/>
                    </a:lnTo>
                    <a:lnTo>
                      <a:pt x="328" y="149"/>
                    </a:lnTo>
                    <a:lnTo>
                      <a:pt x="309" y="145"/>
                    </a:lnTo>
                    <a:lnTo>
                      <a:pt x="291" y="142"/>
                    </a:lnTo>
                    <a:lnTo>
                      <a:pt x="272" y="138"/>
                    </a:lnTo>
                    <a:lnTo>
                      <a:pt x="254" y="135"/>
                    </a:lnTo>
                    <a:lnTo>
                      <a:pt x="236" y="131"/>
                    </a:lnTo>
                    <a:lnTo>
                      <a:pt x="218" y="130"/>
                    </a:lnTo>
                    <a:lnTo>
                      <a:pt x="170" y="131"/>
                    </a:lnTo>
                    <a:lnTo>
                      <a:pt x="127" y="133"/>
                    </a:lnTo>
                    <a:lnTo>
                      <a:pt x="90" y="132"/>
                    </a:lnTo>
                    <a:lnTo>
                      <a:pt x="59" y="127"/>
                    </a:lnTo>
                    <a:lnTo>
                      <a:pt x="33" y="113"/>
                    </a:lnTo>
                    <a:lnTo>
                      <a:pt x="15" y="90"/>
                    </a:lnTo>
                    <a:lnTo>
                      <a:pt x="3" y="54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8" y="6"/>
                    </a:lnTo>
                    <a:lnTo>
                      <a:pt x="13" y="16"/>
                    </a:lnTo>
                    <a:lnTo>
                      <a:pt x="16" y="29"/>
                    </a:lnTo>
                    <a:lnTo>
                      <a:pt x="20" y="45"/>
                    </a:lnTo>
                    <a:lnTo>
                      <a:pt x="23" y="59"/>
                    </a:lnTo>
                    <a:lnTo>
                      <a:pt x="27" y="73"/>
                    </a:lnTo>
                    <a:lnTo>
                      <a:pt x="31" y="86"/>
                    </a:lnTo>
                    <a:lnTo>
                      <a:pt x="36" y="96"/>
                    </a:lnTo>
                    <a:lnTo>
                      <a:pt x="65" y="101"/>
                    </a:lnTo>
                    <a:lnTo>
                      <a:pt x="94" y="105"/>
                    </a:lnTo>
                    <a:lnTo>
                      <a:pt x="124" y="107"/>
                    </a:lnTo>
                    <a:lnTo>
                      <a:pt x="154" y="109"/>
                    </a:lnTo>
                    <a:lnTo>
                      <a:pt x="185" y="109"/>
                    </a:lnTo>
                    <a:lnTo>
                      <a:pt x="216" y="109"/>
                    </a:lnTo>
                    <a:lnTo>
                      <a:pt x="247" y="110"/>
                    </a:lnTo>
                    <a:lnTo>
                      <a:pt x="277" y="112"/>
                    </a:lnTo>
                    <a:lnTo>
                      <a:pt x="290" y="114"/>
                    </a:lnTo>
                    <a:lnTo>
                      <a:pt x="304" y="119"/>
                    </a:lnTo>
                    <a:lnTo>
                      <a:pt x="320" y="124"/>
                    </a:lnTo>
                    <a:lnTo>
                      <a:pt x="336" y="130"/>
                    </a:lnTo>
                    <a:lnTo>
                      <a:pt x="352" y="132"/>
                    </a:lnTo>
                    <a:lnTo>
                      <a:pt x="368" y="135"/>
                    </a:lnTo>
                    <a:lnTo>
                      <a:pt x="382" y="132"/>
                    </a:lnTo>
                    <a:lnTo>
                      <a:pt x="396" y="127"/>
                    </a:lnTo>
                    <a:lnTo>
                      <a:pt x="412" y="112"/>
                    </a:lnTo>
                    <a:lnTo>
                      <a:pt x="428" y="99"/>
                    </a:lnTo>
                    <a:lnTo>
                      <a:pt x="445" y="86"/>
                    </a:lnTo>
                    <a:lnTo>
                      <a:pt x="462" y="74"/>
                    </a:lnTo>
                    <a:lnTo>
                      <a:pt x="480" y="63"/>
                    </a:lnTo>
                    <a:lnTo>
                      <a:pt x="498" y="51"/>
                    </a:lnTo>
                    <a:lnTo>
                      <a:pt x="516" y="39"/>
                    </a:lnTo>
                    <a:lnTo>
                      <a:pt x="534" y="28"/>
                    </a:lnTo>
                    <a:lnTo>
                      <a:pt x="543" y="25"/>
                    </a:lnTo>
                    <a:lnTo>
                      <a:pt x="553" y="21"/>
                    </a:lnTo>
                    <a:lnTo>
                      <a:pt x="562" y="19"/>
                    </a:lnTo>
                    <a:lnTo>
                      <a:pt x="572" y="18"/>
                    </a:lnTo>
                    <a:lnTo>
                      <a:pt x="582" y="14"/>
                    </a:lnTo>
                    <a:lnTo>
                      <a:pt x="591" y="13"/>
                    </a:lnTo>
                    <a:lnTo>
                      <a:pt x="602" y="12"/>
                    </a:lnTo>
                    <a:lnTo>
                      <a:pt x="612" y="11"/>
                    </a:lnTo>
                    <a:lnTo>
                      <a:pt x="609" y="21"/>
                    </a:lnTo>
                    <a:lnTo>
                      <a:pt x="603" y="28"/>
                    </a:lnTo>
                    <a:lnTo>
                      <a:pt x="595" y="33"/>
                    </a:lnTo>
                    <a:lnTo>
                      <a:pt x="585" y="39"/>
                    </a:lnTo>
                    <a:lnTo>
                      <a:pt x="553" y="42"/>
                    </a:lnTo>
                    <a:lnTo>
                      <a:pt x="525" y="54"/>
                    </a:lnTo>
                    <a:lnTo>
                      <a:pt x="499" y="70"/>
                    </a:lnTo>
                    <a:lnTo>
                      <a:pt x="474" y="90"/>
                    </a:lnTo>
                    <a:lnTo>
                      <a:pt x="448" y="109"/>
                    </a:lnTo>
                    <a:lnTo>
                      <a:pt x="424" y="129"/>
                    </a:lnTo>
                    <a:lnTo>
                      <a:pt x="395" y="144"/>
                    </a:lnTo>
                    <a:lnTo>
                      <a:pt x="366" y="15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4" name="Freeform 369"/>
              <p:cNvSpPr>
                <a:spLocks/>
              </p:cNvSpPr>
              <p:nvPr/>
            </p:nvSpPr>
            <p:spPr bwMode="auto">
              <a:xfrm>
                <a:off x="4580" y="2350"/>
                <a:ext cx="211" cy="236"/>
              </a:xfrm>
              <a:custGeom>
                <a:avLst/>
                <a:gdLst>
                  <a:gd name="T0" fmla="*/ 0 w 631"/>
                  <a:gd name="T1" fmla="*/ 0 h 707"/>
                  <a:gd name="T2" fmla="*/ 0 w 631"/>
                  <a:gd name="T3" fmla="*/ 0 h 707"/>
                  <a:gd name="T4" fmla="*/ 0 w 631"/>
                  <a:gd name="T5" fmla="*/ 0 h 707"/>
                  <a:gd name="T6" fmla="*/ 0 w 631"/>
                  <a:gd name="T7" fmla="*/ 0 h 707"/>
                  <a:gd name="T8" fmla="*/ 0 w 631"/>
                  <a:gd name="T9" fmla="*/ 0 h 707"/>
                  <a:gd name="T10" fmla="*/ 0 w 631"/>
                  <a:gd name="T11" fmla="*/ 0 h 707"/>
                  <a:gd name="T12" fmla="*/ 0 w 631"/>
                  <a:gd name="T13" fmla="*/ 0 h 707"/>
                  <a:gd name="T14" fmla="*/ 0 w 631"/>
                  <a:gd name="T15" fmla="*/ 0 h 707"/>
                  <a:gd name="T16" fmla="*/ 0 w 631"/>
                  <a:gd name="T17" fmla="*/ 0 h 707"/>
                  <a:gd name="T18" fmla="*/ 0 w 631"/>
                  <a:gd name="T19" fmla="*/ 0 h 707"/>
                  <a:gd name="T20" fmla="*/ 0 w 631"/>
                  <a:gd name="T21" fmla="*/ 0 h 707"/>
                  <a:gd name="T22" fmla="*/ 0 w 631"/>
                  <a:gd name="T23" fmla="*/ 0 h 707"/>
                  <a:gd name="T24" fmla="*/ 0 w 631"/>
                  <a:gd name="T25" fmla="*/ 0 h 707"/>
                  <a:gd name="T26" fmla="*/ 0 w 631"/>
                  <a:gd name="T27" fmla="*/ 0 h 707"/>
                  <a:gd name="T28" fmla="*/ 0 w 631"/>
                  <a:gd name="T29" fmla="*/ 0 h 707"/>
                  <a:gd name="T30" fmla="*/ 0 w 631"/>
                  <a:gd name="T31" fmla="*/ 0 h 707"/>
                  <a:gd name="T32" fmla="*/ 0 w 631"/>
                  <a:gd name="T33" fmla="*/ 0 h 707"/>
                  <a:gd name="T34" fmla="*/ 0 w 631"/>
                  <a:gd name="T35" fmla="*/ 0 h 707"/>
                  <a:gd name="T36" fmla="*/ 0 w 631"/>
                  <a:gd name="T37" fmla="*/ 0 h 707"/>
                  <a:gd name="T38" fmla="*/ 0 w 631"/>
                  <a:gd name="T39" fmla="*/ 0 h 707"/>
                  <a:gd name="T40" fmla="*/ 0 w 631"/>
                  <a:gd name="T41" fmla="*/ 0 h 707"/>
                  <a:gd name="T42" fmla="*/ 0 w 631"/>
                  <a:gd name="T43" fmla="*/ 0 h 707"/>
                  <a:gd name="T44" fmla="*/ 0 w 631"/>
                  <a:gd name="T45" fmla="*/ 0 h 707"/>
                  <a:gd name="T46" fmla="*/ 0 w 631"/>
                  <a:gd name="T47" fmla="*/ 0 h 707"/>
                  <a:gd name="T48" fmla="*/ 0 w 631"/>
                  <a:gd name="T49" fmla="*/ 0 h 707"/>
                  <a:gd name="T50" fmla="*/ 0 w 631"/>
                  <a:gd name="T51" fmla="*/ 0 h 707"/>
                  <a:gd name="T52" fmla="*/ 0 w 631"/>
                  <a:gd name="T53" fmla="*/ 0 h 707"/>
                  <a:gd name="T54" fmla="*/ 0 w 631"/>
                  <a:gd name="T55" fmla="*/ 0 h 707"/>
                  <a:gd name="T56" fmla="*/ 0 w 631"/>
                  <a:gd name="T57" fmla="*/ 0 h 707"/>
                  <a:gd name="T58" fmla="*/ 0 w 631"/>
                  <a:gd name="T59" fmla="*/ 0 h 707"/>
                  <a:gd name="T60" fmla="*/ 0 w 631"/>
                  <a:gd name="T61" fmla="*/ 0 h 707"/>
                  <a:gd name="T62" fmla="*/ 0 w 631"/>
                  <a:gd name="T63" fmla="*/ 0 h 707"/>
                  <a:gd name="T64" fmla="*/ 0 w 631"/>
                  <a:gd name="T65" fmla="*/ 0 h 707"/>
                  <a:gd name="T66" fmla="*/ 0 w 631"/>
                  <a:gd name="T67" fmla="*/ 0 h 707"/>
                  <a:gd name="T68" fmla="*/ 0 w 631"/>
                  <a:gd name="T69" fmla="*/ 0 h 707"/>
                  <a:gd name="T70" fmla="*/ 0 w 631"/>
                  <a:gd name="T71" fmla="*/ 0 h 707"/>
                  <a:gd name="T72" fmla="*/ 0 w 631"/>
                  <a:gd name="T73" fmla="*/ 0 h 707"/>
                  <a:gd name="T74" fmla="*/ 0 w 631"/>
                  <a:gd name="T75" fmla="*/ 0 h 707"/>
                  <a:gd name="T76" fmla="*/ 0 w 631"/>
                  <a:gd name="T77" fmla="*/ 0 h 707"/>
                  <a:gd name="T78" fmla="*/ 0 w 631"/>
                  <a:gd name="T79" fmla="*/ 0 h 707"/>
                  <a:gd name="T80" fmla="*/ 0 w 631"/>
                  <a:gd name="T81" fmla="*/ 0 h 707"/>
                  <a:gd name="T82" fmla="*/ 0 w 631"/>
                  <a:gd name="T83" fmla="*/ 0 h 707"/>
                  <a:gd name="T84" fmla="*/ 0 w 631"/>
                  <a:gd name="T85" fmla="*/ 0 h 707"/>
                  <a:gd name="T86" fmla="*/ 0 w 631"/>
                  <a:gd name="T87" fmla="*/ 0 h 707"/>
                  <a:gd name="T88" fmla="*/ 0 w 631"/>
                  <a:gd name="T89" fmla="*/ 0 h 707"/>
                  <a:gd name="T90" fmla="*/ 0 w 631"/>
                  <a:gd name="T91" fmla="*/ 0 h 707"/>
                  <a:gd name="T92" fmla="*/ 0 w 631"/>
                  <a:gd name="T93" fmla="*/ 0 h 707"/>
                  <a:gd name="T94" fmla="*/ 0 w 631"/>
                  <a:gd name="T95" fmla="*/ 0 h 707"/>
                  <a:gd name="T96" fmla="*/ 0 w 631"/>
                  <a:gd name="T97" fmla="*/ 0 h 707"/>
                  <a:gd name="T98" fmla="*/ 0 w 631"/>
                  <a:gd name="T99" fmla="*/ 0 h 707"/>
                  <a:gd name="T100" fmla="*/ 0 w 631"/>
                  <a:gd name="T101" fmla="*/ 0 h 707"/>
                  <a:gd name="T102" fmla="*/ 0 w 631"/>
                  <a:gd name="T103" fmla="*/ 0 h 707"/>
                  <a:gd name="T104" fmla="*/ 0 w 631"/>
                  <a:gd name="T105" fmla="*/ 0 h 707"/>
                  <a:gd name="T106" fmla="*/ 0 w 631"/>
                  <a:gd name="T107" fmla="*/ 0 h 707"/>
                  <a:gd name="T108" fmla="*/ 0 w 631"/>
                  <a:gd name="T109" fmla="*/ 0 h 70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631"/>
                  <a:gd name="T166" fmla="*/ 0 h 707"/>
                  <a:gd name="T167" fmla="*/ 631 w 631"/>
                  <a:gd name="T168" fmla="*/ 707 h 70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631" h="707">
                    <a:moveTo>
                      <a:pt x="526" y="707"/>
                    </a:moveTo>
                    <a:lnTo>
                      <a:pt x="499" y="699"/>
                    </a:lnTo>
                    <a:lnTo>
                      <a:pt x="474" y="692"/>
                    </a:lnTo>
                    <a:lnTo>
                      <a:pt x="449" y="687"/>
                    </a:lnTo>
                    <a:lnTo>
                      <a:pt x="426" y="685"/>
                    </a:lnTo>
                    <a:lnTo>
                      <a:pt x="401" y="684"/>
                    </a:lnTo>
                    <a:lnTo>
                      <a:pt x="377" y="685"/>
                    </a:lnTo>
                    <a:lnTo>
                      <a:pt x="353" y="687"/>
                    </a:lnTo>
                    <a:lnTo>
                      <a:pt x="328" y="692"/>
                    </a:lnTo>
                    <a:lnTo>
                      <a:pt x="299" y="689"/>
                    </a:lnTo>
                    <a:lnTo>
                      <a:pt x="277" y="684"/>
                    </a:lnTo>
                    <a:lnTo>
                      <a:pt x="256" y="673"/>
                    </a:lnTo>
                    <a:lnTo>
                      <a:pt x="238" y="661"/>
                    </a:lnTo>
                    <a:lnTo>
                      <a:pt x="219" y="647"/>
                    </a:lnTo>
                    <a:lnTo>
                      <a:pt x="200" y="634"/>
                    </a:lnTo>
                    <a:lnTo>
                      <a:pt x="181" y="620"/>
                    </a:lnTo>
                    <a:lnTo>
                      <a:pt x="160" y="609"/>
                    </a:lnTo>
                    <a:lnTo>
                      <a:pt x="113" y="593"/>
                    </a:lnTo>
                    <a:lnTo>
                      <a:pt x="78" y="581"/>
                    </a:lnTo>
                    <a:lnTo>
                      <a:pt x="52" y="571"/>
                    </a:lnTo>
                    <a:lnTo>
                      <a:pt x="34" y="566"/>
                    </a:lnTo>
                    <a:lnTo>
                      <a:pt x="21" y="561"/>
                    </a:lnTo>
                    <a:lnTo>
                      <a:pt x="13" y="557"/>
                    </a:lnTo>
                    <a:lnTo>
                      <a:pt x="6" y="554"/>
                    </a:lnTo>
                    <a:lnTo>
                      <a:pt x="0" y="551"/>
                    </a:lnTo>
                    <a:lnTo>
                      <a:pt x="2" y="522"/>
                    </a:lnTo>
                    <a:lnTo>
                      <a:pt x="6" y="491"/>
                    </a:lnTo>
                    <a:lnTo>
                      <a:pt x="9" y="459"/>
                    </a:lnTo>
                    <a:lnTo>
                      <a:pt x="13" y="429"/>
                    </a:lnTo>
                    <a:lnTo>
                      <a:pt x="16" y="396"/>
                    </a:lnTo>
                    <a:lnTo>
                      <a:pt x="22" y="365"/>
                    </a:lnTo>
                    <a:lnTo>
                      <a:pt x="30" y="337"/>
                    </a:lnTo>
                    <a:lnTo>
                      <a:pt x="43" y="313"/>
                    </a:lnTo>
                    <a:lnTo>
                      <a:pt x="53" y="274"/>
                    </a:lnTo>
                    <a:lnTo>
                      <a:pt x="65" y="236"/>
                    </a:lnTo>
                    <a:lnTo>
                      <a:pt x="78" y="197"/>
                    </a:lnTo>
                    <a:lnTo>
                      <a:pt x="91" y="161"/>
                    </a:lnTo>
                    <a:lnTo>
                      <a:pt x="100" y="123"/>
                    </a:lnTo>
                    <a:lnTo>
                      <a:pt x="111" y="85"/>
                    </a:lnTo>
                    <a:lnTo>
                      <a:pt x="118" y="47"/>
                    </a:lnTo>
                    <a:lnTo>
                      <a:pt x="124" y="10"/>
                    </a:lnTo>
                    <a:lnTo>
                      <a:pt x="140" y="12"/>
                    </a:lnTo>
                    <a:lnTo>
                      <a:pt x="156" y="14"/>
                    </a:lnTo>
                    <a:lnTo>
                      <a:pt x="167" y="14"/>
                    </a:lnTo>
                    <a:lnTo>
                      <a:pt x="180" y="15"/>
                    </a:lnTo>
                    <a:lnTo>
                      <a:pt x="191" y="12"/>
                    </a:lnTo>
                    <a:lnTo>
                      <a:pt x="205" y="10"/>
                    </a:lnTo>
                    <a:lnTo>
                      <a:pt x="219" y="5"/>
                    </a:lnTo>
                    <a:lnTo>
                      <a:pt x="238" y="0"/>
                    </a:lnTo>
                    <a:lnTo>
                      <a:pt x="235" y="53"/>
                    </a:lnTo>
                    <a:lnTo>
                      <a:pt x="225" y="104"/>
                    </a:lnTo>
                    <a:lnTo>
                      <a:pt x="212" y="151"/>
                    </a:lnTo>
                    <a:lnTo>
                      <a:pt x="196" y="198"/>
                    </a:lnTo>
                    <a:lnTo>
                      <a:pt x="174" y="243"/>
                    </a:lnTo>
                    <a:lnTo>
                      <a:pt x="154" y="289"/>
                    </a:lnTo>
                    <a:lnTo>
                      <a:pt x="132" y="337"/>
                    </a:lnTo>
                    <a:lnTo>
                      <a:pt x="111" y="388"/>
                    </a:lnTo>
                    <a:lnTo>
                      <a:pt x="108" y="398"/>
                    </a:lnTo>
                    <a:lnTo>
                      <a:pt x="106" y="407"/>
                    </a:lnTo>
                    <a:lnTo>
                      <a:pt x="104" y="417"/>
                    </a:lnTo>
                    <a:lnTo>
                      <a:pt x="102" y="426"/>
                    </a:lnTo>
                    <a:lnTo>
                      <a:pt x="100" y="436"/>
                    </a:lnTo>
                    <a:lnTo>
                      <a:pt x="99" y="445"/>
                    </a:lnTo>
                    <a:lnTo>
                      <a:pt x="96" y="455"/>
                    </a:lnTo>
                    <a:lnTo>
                      <a:pt x="95" y="464"/>
                    </a:lnTo>
                    <a:lnTo>
                      <a:pt x="99" y="459"/>
                    </a:lnTo>
                    <a:lnTo>
                      <a:pt x="102" y="455"/>
                    </a:lnTo>
                    <a:lnTo>
                      <a:pt x="104" y="447"/>
                    </a:lnTo>
                    <a:lnTo>
                      <a:pt x="106" y="443"/>
                    </a:lnTo>
                    <a:lnTo>
                      <a:pt x="111" y="444"/>
                    </a:lnTo>
                    <a:lnTo>
                      <a:pt x="117" y="453"/>
                    </a:lnTo>
                    <a:lnTo>
                      <a:pt x="144" y="468"/>
                    </a:lnTo>
                    <a:lnTo>
                      <a:pt x="173" y="479"/>
                    </a:lnTo>
                    <a:lnTo>
                      <a:pt x="204" y="488"/>
                    </a:lnTo>
                    <a:lnTo>
                      <a:pt x="236" y="494"/>
                    </a:lnTo>
                    <a:lnTo>
                      <a:pt x="268" y="495"/>
                    </a:lnTo>
                    <a:lnTo>
                      <a:pt x="301" y="496"/>
                    </a:lnTo>
                    <a:lnTo>
                      <a:pt x="333" y="495"/>
                    </a:lnTo>
                    <a:lnTo>
                      <a:pt x="367" y="495"/>
                    </a:lnTo>
                    <a:lnTo>
                      <a:pt x="381" y="495"/>
                    </a:lnTo>
                    <a:lnTo>
                      <a:pt x="394" y="496"/>
                    </a:lnTo>
                    <a:lnTo>
                      <a:pt x="405" y="497"/>
                    </a:lnTo>
                    <a:lnTo>
                      <a:pt x="414" y="499"/>
                    </a:lnTo>
                    <a:lnTo>
                      <a:pt x="420" y="502"/>
                    </a:lnTo>
                    <a:lnTo>
                      <a:pt x="426" y="509"/>
                    </a:lnTo>
                    <a:lnTo>
                      <a:pt x="429" y="519"/>
                    </a:lnTo>
                    <a:lnTo>
                      <a:pt x="433" y="536"/>
                    </a:lnTo>
                    <a:lnTo>
                      <a:pt x="436" y="536"/>
                    </a:lnTo>
                    <a:lnTo>
                      <a:pt x="443" y="536"/>
                    </a:lnTo>
                    <a:lnTo>
                      <a:pt x="449" y="534"/>
                    </a:lnTo>
                    <a:lnTo>
                      <a:pt x="456" y="532"/>
                    </a:lnTo>
                    <a:lnTo>
                      <a:pt x="462" y="530"/>
                    </a:lnTo>
                    <a:lnTo>
                      <a:pt x="469" y="528"/>
                    </a:lnTo>
                    <a:lnTo>
                      <a:pt x="477" y="524"/>
                    </a:lnTo>
                    <a:lnTo>
                      <a:pt x="484" y="523"/>
                    </a:lnTo>
                    <a:lnTo>
                      <a:pt x="497" y="524"/>
                    </a:lnTo>
                    <a:lnTo>
                      <a:pt x="514" y="530"/>
                    </a:lnTo>
                    <a:lnTo>
                      <a:pt x="533" y="536"/>
                    </a:lnTo>
                    <a:lnTo>
                      <a:pt x="554" y="544"/>
                    </a:lnTo>
                    <a:lnTo>
                      <a:pt x="574" y="553"/>
                    </a:lnTo>
                    <a:lnTo>
                      <a:pt x="595" y="562"/>
                    </a:lnTo>
                    <a:lnTo>
                      <a:pt x="613" y="571"/>
                    </a:lnTo>
                    <a:lnTo>
                      <a:pt x="631" y="581"/>
                    </a:lnTo>
                    <a:lnTo>
                      <a:pt x="630" y="593"/>
                    </a:lnTo>
                    <a:lnTo>
                      <a:pt x="624" y="610"/>
                    </a:lnTo>
                    <a:lnTo>
                      <a:pt x="611" y="630"/>
                    </a:lnTo>
                    <a:lnTo>
                      <a:pt x="596" y="653"/>
                    </a:lnTo>
                    <a:lnTo>
                      <a:pt x="577" y="673"/>
                    </a:lnTo>
                    <a:lnTo>
                      <a:pt x="559" y="691"/>
                    </a:lnTo>
                    <a:lnTo>
                      <a:pt x="541" y="702"/>
                    </a:lnTo>
                    <a:lnTo>
                      <a:pt x="526" y="707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5" name="Freeform 370"/>
              <p:cNvSpPr>
                <a:spLocks/>
              </p:cNvSpPr>
              <p:nvPr/>
            </p:nvSpPr>
            <p:spPr bwMode="auto">
              <a:xfrm>
                <a:off x="4370" y="2343"/>
                <a:ext cx="249" cy="236"/>
              </a:xfrm>
              <a:custGeom>
                <a:avLst/>
                <a:gdLst>
                  <a:gd name="T0" fmla="*/ 0 w 746"/>
                  <a:gd name="T1" fmla="*/ 0 h 706"/>
                  <a:gd name="T2" fmla="*/ 0 w 746"/>
                  <a:gd name="T3" fmla="*/ 0 h 706"/>
                  <a:gd name="T4" fmla="*/ 0 w 746"/>
                  <a:gd name="T5" fmla="*/ 0 h 706"/>
                  <a:gd name="T6" fmla="*/ 0 w 746"/>
                  <a:gd name="T7" fmla="*/ 0 h 706"/>
                  <a:gd name="T8" fmla="*/ 0 w 746"/>
                  <a:gd name="T9" fmla="*/ 0 h 706"/>
                  <a:gd name="T10" fmla="*/ 0 w 746"/>
                  <a:gd name="T11" fmla="*/ 0 h 706"/>
                  <a:gd name="T12" fmla="*/ 0 w 746"/>
                  <a:gd name="T13" fmla="*/ 0 h 706"/>
                  <a:gd name="T14" fmla="*/ 0 w 746"/>
                  <a:gd name="T15" fmla="*/ 0 h 706"/>
                  <a:gd name="T16" fmla="*/ 0 w 746"/>
                  <a:gd name="T17" fmla="*/ 0 h 706"/>
                  <a:gd name="T18" fmla="*/ 0 w 746"/>
                  <a:gd name="T19" fmla="*/ 0 h 706"/>
                  <a:gd name="T20" fmla="*/ 0 w 746"/>
                  <a:gd name="T21" fmla="*/ 0 h 706"/>
                  <a:gd name="T22" fmla="*/ 0 w 746"/>
                  <a:gd name="T23" fmla="*/ 0 h 706"/>
                  <a:gd name="T24" fmla="*/ 0 w 746"/>
                  <a:gd name="T25" fmla="*/ 0 h 706"/>
                  <a:gd name="T26" fmla="*/ 0 w 746"/>
                  <a:gd name="T27" fmla="*/ 0 h 706"/>
                  <a:gd name="T28" fmla="*/ 0 w 746"/>
                  <a:gd name="T29" fmla="*/ 0 h 706"/>
                  <a:gd name="T30" fmla="*/ 0 w 746"/>
                  <a:gd name="T31" fmla="*/ 0 h 706"/>
                  <a:gd name="T32" fmla="*/ 0 w 746"/>
                  <a:gd name="T33" fmla="*/ 0 h 706"/>
                  <a:gd name="T34" fmla="*/ 0 w 746"/>
                  <a:gd name="T35" fmla="*/ 0 h 706"/>
                  <a:gd name="T36" fmla="*/ 0 w 746"/>
                  <a:gd name="T37" fmla="*/ 0 h 706"/>
                  <a:gd name="T38" fmla="*/ 0 w 746"/>
                  <a:gd name="T39" fmla="*/ 0 h 706"/>
                  <a:gd name="T40" fmla="*/ 0 w 746"/>
                  <a:gd name="T41" fmla="*/ 0 h 706"/>
                  <a:gd name="T42" fmla="*/ 0 w 746"/>
                  <a:gd name="T43" fmla="*/ 0 h 706"/>
                  <a:gd name="T44" fmla="*/ 0 w 746"/>
                  <a:gd name="T45" fmla="*/ 0 h 706"/>
                  <a:gd name="T46" fmla="*/ 0 w 746"/>
                  <a:gd name="T47" fmla="*/ 0 h 706"/>
                  <a:gd name="T48" fmla="*/ 0 w 746"/>
                  <a:gd name="T49" fmla="*/ 0 h 706"/>
                  <a:gd name="T50" fmla="*/ 0 w 746"/>
                  <a:gd name="T51" fmla="*/ 0 h 706"/>
                  <a:gd name="T52" fmla="*/ 0 w 746"/>
                  <a:gd name="T53" fmla="*/ 0 h 706"/>
                  <a:gd name="T54" fmla="*/ 0 w 746"/>
                  <a:gd name="T55" fmla="*/ 0 h 706"/>
                  <a:gd name="T56" fmla="*/ 0 w 746"/>
                  <a:gd name="T57" fmla="*/ 0 h 706"/>
                  <a:gd name="T58" fmla="*/ 0 w 746"/>
                  <a:gd name="T59" fmla="*/ 0 h 706"/>
                  <a:gd name="T60" fmla="*/ 0 w 746"/>
                  <a:gd name="T61" fmla="*/ 0 h 706"/>
                  <a:gd name="T62" fmla="*/ 0 w 746"/>
                  <a:gd name="T63" fmla="*/ 0 h 706"/>
                  <a:gd name="T64" fmla="*/ 0 w 746"/>
                  <a:gd name="T65" fmla="*/ 0 h 706"/>
                  <a:gd name="T66" fmla="*/ 0 w 746"/>
                  <a:gd name="T67" fmla="*/ 0 h 706"/>
                  <a:gd name="T68" fmla="*/ 0 w 746"/>
                  <a:gd name="T69" fmla="*/ 0 h 706"/>
                  <a:gd name="T70" fmla="*/ 0 w 746"/>
                  <a:gd name="T71" fmla="*/ 0 h 706"/>
                  <a:gd name="T72" fmla="*/ 0 w 746"/>
                  <a:gd name="T73" fmla="*/ 0 h 706"/>
                  <a:gd name="T74" fmla="*/ 0 w 746"/>
                  <a:gd name="T75" fmla="*/ 0 h 706"/>
                  <a:gd name="T76" fmla="*/ 0 w 746"/>
                  <a:gd name="T77" fmla="*/ 0 h 706"/>
                  <a:gd name="T78" fmla="*/ 0 w 746"/>
                  <a:gd name="T79" fmla="*/ 0 h 706"/>
                  <a:gd name="T80" fmla="*/ 0 w 746"/>
                  <a:gd name="T81" fmla="*/ 0 h 706"/>
                  <a:gd name="T82" fmla="*/ 0 w 746"/>
                  <a:gd name="T83" fmla="*/ 0 h 706"/>
                  <a:gd name="T84" fmla="*/ 0 w 746"/>
                  <a:gd name="T85" fmla="*/ 0 h 706"/>
                  <a:gd name="T86" fmla="*/ 0 w 746"/>
                  <a:gd name="T87" fmla="*/ 0 h 706"/>
                  <a:gd name="T88" fmla="*/ 0 w 746"/>
                  <a:gd name="T89" fmla="*/ 0 h 706"/>
                  <a:gd name="T90" fmla="*/ 0 w 746"/>
                  <a:gd name="T91" fmla="*/ 0 h 706"/>
                  <a:gd name="T92" fmla="*/ 0 w 746"/>
                  <a:gd name="T93" fmla="*/ 0 h 706"/>
                  <a:gd name="T94" fmla="*/ 0 w 746"/>
                  <a:gd name="T95" fmla="*/ 0 h 706"/>
                  <a:gd name="T96" fmla="*/ 0 w 746"/>
                  <a:gd name="T97" fmla="*/ 0 h 706"/>
                  <a:gd name="T98" fmla="*/ 0 w 746"/>
                  <a:gd name="T99" fmla="*/ 0 h 706"/>
                  <a:gd name="T100" fmla="*/ 0 w 746"/>
                  <a:gd name="T101" fmla="*/ 0 h 70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746"/>
                  <a:gd name="T154" fmla="*/ 0 h 706"/>
                  <a:gd name="T155" fmla="*/ 746 w 746"/>
                  <a:gd name="T156" fmla="*/ 706 h 70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746" h="706">
                    <a:moveTo>
                      <a:pt x="363" y="706"/>
                    </a:moveTo>
                    <a:lnTo>
                      <a:pt x="355" y="703"/>
                    </a:lnTo>
                    <a:lnTo>
                      <a:pt x="349" y="702"/>
                    </a:lnTo>
                    <a:lnTo>
                      <a:pt x="342" y="700"/>
                    </a:lnTo>
                    <a:lnTo>
                      <a:pt x="334" y="699"/>
                    </a:lnTo>
                    <a:lnTo>
                      <a:pt x="324" y="695"/>
                    </a:lnTo>
                    <a:lnTo>
                      <a:pt x="312" y="693"/>
                    </a:lnTo>
                    <a:lnTo>
                      <a:pt x="297" y="688"/>
                    </a:lnTo>
                    <a:lnTo>
                      <a:pt x="278" y="684"/>
                    </a:lnTo>
                    <a:lnTo>
                      <a:pt x="246" y="684"/>
                    </a:lnTo>
                    <a:lnTo>
                      <a:pt x="215" y="684"/>
                    </a:lnTo>
                    <a:lnTo>
                      <a:pt x="185" y="683"/>
                    </a:lnTo>
                    <a:lnTo>
                      <a:pt x="154" y="683"/>
                    </a:lnTo>
                    <a:lnTo>
                      <a:pt x="122" y="681"/>
                    </a:lnTo>
                    <a:lnTo>
                      <a:pt x="93" y="679"/>
                    </a:lnTo>
                    <a:lnTo>
                      <a:pt x="64" y="674"/>
                    </a:lnTo>
                    <a:lnTo>
                      <a:pt x="37" y="669"/>
                    </a:lnTo>
                    <a:lnTo>
                      <a:pt x="32" y="651"/>
                    </a:lnTo>
                    <a:lnTo>
                      <a:pt x="28" y="636"/>
                    </a:lnTo>
                    <a:lnTo>
                      <a:pt x="22" y="620"/>
                    </a:lnTo>
                    <a:lnTo>
                      <a:pt x="16" y="605"/>
                    </a:lnTo>
                    <a:lnTo>
                      <a:pt x="10" y="590"/>
                    </a:lnTo>
                    <a:lnTo>
                      <a:pt x="5" y="576"/>
                    </a:lnTo>
                    <a:lnTo>
                      <a:pt x="2" y="562"/>
                    </a:lnTo>
                    <a:lnTo>
                      <a:pt x="0" y="548"/>
                    </a:lnTo>
                    <a:lnTo>
                      <a:pt x="8" y="546"/>
                    </a:lnTo>
                    <a:lnTo>
                      <a:pt x="16" y="545"/>
                    </a:lnTo>
                    <a:lnTo>
                      <a:pt x="24" y="544"/>
                    </a:lnTo>
                    <a:lnTo>
                      <a:pt x="35" y="544"/>
                    </a:lnTo>
                    <a:lnTo>
                      <a:pt x="64" y="531"/>
                    </a:lnTo>
                    <a:lnTo>
                      <a:pt x="94" y="519"/>
                    </a:lnTo>
                    <a:lnTo>
                      <a:pt x="123" y="509"/>
                    </a:lnTo>
                    <a:lnTo>
                      <a:pt x="154" y="503"/>
                    </a:lnTo>
                    <a:lnTo>
                      <a:pt x="183" y="498"/>
                    </a:lnTo>
                    <a:lnTo>
                      <a:pt x="214" y="498"/>
                    </a:lnTo>
                    <a:lnTo>
                      <a:pt x="245" y="503"/>
                    </a:lnTo>
                    <a:lnTo>
                      <a:pt x="278" y="516"/>
                    </a:lnTo>
                    <a:lnTo>
                      <a:pt x="287" y="517"/>
                    </a:lnTo>
                    <a:lnTo>
                      <a:pt x="296" y="518"/>
                    </a:lnTo>
                    <a:lnTo>
                      <a:pt x="301" y="511"/>
                    </a:lnTo>
                    <a:lnTo>
                      <a:pt x="307" y="505"/>
                    </a:lnTo>
                    <a:lnTo>
                      <a:pt x="311" y="497"/>
                    </a:lnTo>
                    <a:lnTo>
                      <a:pt x="314" y="490"/>
                    </a:lnTo>
                    <a:lnTo>
                      <a:pt x="318" y="489"/>
                    </a:lnTo>
                    <a:lnTo>
                      <a:pt x="324" y="487"/>
                    </a:lnTo>
                    <a:lnTo>
                      <a:pt x="353" y="497"/>
                    </a:lnTo>
                    <a:lnTo>
                      <a:pt x="379" y="502"/>
                    </a:lnTo>
                    <a:lnTo>
                      <a:pt x="402" y="500"/>
                    </a:lnTo>
                    <a:lnTo>
                      <a:pt x="425" y="497"/>
                    </a:lnTo>
                    <a:lnTo>
                      <a:pt x="447" y="489"/>
                    </a:lnTo>
                    <a:lnTo>
                      <a:pt x="470" y="479"/>
                    </a:lnTo>
                    <a:lnTo>
                      <a:pt x="495" y="468"/>
                    </a:lnTo>
                    <a:lnTo>
                      <a:pt x="524" y="459"/>
                    </a:lnTo>
                    <a:lnTo>
                      <a:pt x="530" y="424"/>
                    </a:lnTo>
                    <a:lnTo>
                      <a:pt x="536" y="391"/>
                    </a:lnTo>
                    <a:lnTo>
                      <a:pt x="540" y="358"/>
                    </a:lnTo>
                    <a:lnTo>
                      <a:pt x="543" y="324"/>
                    </a:lnTo>
                    <a:lnTo>
                      <a:pt x="545" y="290"/>
                    </a:lnTo>
                    <a:lnTo>
                      <a:pt x="546" y="257"/>
                    </a:lnTo>
                    <a:lnTo>
                      <a:pt x="545" y="223"/>
                    </a:lnTo>
                    <a:lnTo>
                      <a:pt x="545" y="190"/>
                    </a:lnTo>
                    <a:lnTo>
                      <a:pt x="543" y="173"/>
                    </a:lnTo>
                    <a:lnTo>
                      <a:pt x="543" y="147"/>
                    </a:lnTo>
                    <a:lnTo>
                      <a:pt x="545" y="117"/>
                    </a:lnTo>
                    <a:lnTo>
                      <a:pt x="547" y="84"/>
                    </a:lnTo>
                    <a:lnTo>
                      <a:pt x="550" y="51"/>
                    </a:lnTo>
                    <a:lnTo>
                      <a:pt x="559" y="25"/>
                    </a:lnTo>
                    <a:lnTo>
                      <a:pt x="569" y="6"/>
                    </a:lnTo>
                    <a:lnTo>
                      <a:pt x="586" y="0"/>
                    </a:lnTo>
                    <a:lnTo>
                      <a:pt x="606" y="18"/>
                    </a:lnTo>
                    <a:lnTo>
                      <a:pt x="626" y="32"/>
                    </a:lnTo>
                    <a:lnTo>
                      <a:pt x="644" y="39"/>
                    </a:lnTo>
                    <a:lnTo>
                      <a:pt x="663" y="42"/>
                    </a:lnTo>
                    <a:lnTo>
                      <a:pt x="680" y="42"/>
                    </a:lnTo>
                    <a:lnTo>
                      <a:pt x="699" y="40"/>
                    </a:lnTo>
                    <a:lnTo>
                      <a:pt x="720" y="35"/>
                    </a:lnTo>
                    <a:lnTo>
                      <a:pt x="746" y="31"/>
                    </a:lnTo>
                    <a:lnTo>
                      <a:pt x="739" y="86"/>
                    </a:lnTo>
                    <a:lnTo>
                      <a:pt x="726" y="142"/>
                    </a:lnTo>
                    <a:lnTo>
                      <a:pt x="709" y="196"/>
                    </a:lnTo>
                    <a:lnTo>
                      <a:pt x="690" y="251"/>
                    </a:lnTo>
                    <a:lnTo>
                      <a:pt x="668" y="306"/>
                    </a:lnTo>
                    <a:lnTo>
                      <a:pt x="651" y="362"/>
                    </a:lnTo>
                    <a:lnTo>
                      <a:pt x="637" y="419"/>
                    </a:lnTo>
                    <a:lnTo>
                      <a:pt x="631" y="477"/>
                    </a:lnTo>
                    <a:lnTo>
                      <a:pt x="628" y="487"/>
                    </a:lnTo>
                    <a:lnTo>
                      <a:pt x="627" y="502"/>
                    </a:lnTo>
                    <a:lnTo>
                      <a:pt x="626" y="516"/>
                    </a:lnTo>
                    <a:lnTo>
                      <a:pt x="626" y="532"/>
                    </a:lnTo>
                    <a:lnTo>
                      <a:pt x="622" y="545"/>
                    </a:lnTo>
                    <a:lnTo>
                      <a:pt x="619" y="559"/>
                    </a:lnTo>
                    <a:lnTo>
                      <a:pt x="612" y="571"/>
                    </a:lnTo>
                    <a:lnTo>
                      <a:pt x="602" y="581"/>
                    </a:lnTo>
                    <a:lnTo>
                      <a:pt x="569" y="587"/>
                    </a:lnTo>
                    <a:lnTo>
                      <a:pt x="539" y="596"/>
                    </a:lnTo>
                    <a:lnTo>
                      <a:pt x="508" y="609"/>
                    </a:lnTo>
                    <a:lnTo>
                      <a:pt x="480" y="625"/>
                    </a:lnTo>
                    <a:lnTo>
                      <a:pt x="451" y="642"/>
                    </a:lnTo>
                    <a:lnTo>
                      <a:pt x="424" y="662"/>
                    </a:lnTo>
                    <a:lnTo>
                      <a:pt x="399" y="683"/>
                    </a:lnTo>
                    <a:lnTo>
                      <a:pt x="376" y="706"/>
                    </a:lnTo>
                    <a:lnTo>
                      <a:pt x="369" y="706"/>
                    </a:lnTo>
                    <a:lnTo>
                      <a:pt x="363" y="706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6" name="Freeform 371"/>
              <p:cNvSpPr>
                <a:spLocks/>
              </p:cNvSpPr>
              <p:nvPr/>
            </p:nvSpPr>
            <p:spPr bwMode="auto">
              <a:xfrm>
                <a:off x="4541" y="2099"/>
                <a:ext cx="101" cy="255"/>
              </a:xfrm>
              <a:custGeom>
                <a:avLst/>
                <a:gdLst>
                  <a:gd name="T0" fmla="*/ 0 w 302"/>
                  <a:gd name="T1" fmla="*/ 0 h 765"/>
                  <a:gd name="T2" fmla="*/ 0 w 302"/>
                  <a:gd name="T3" fmla="*/ 0 h 765"/>
                  <a:gd name="T4" fmla="*/ 0 w 302"/>
                  <a:gd name="T5" fmla="*/ 0 h 765"/>
                  <a:gd name="T6" fmla="*/ 0 w 302"/>
                  <a:gd name="T7" fmla="*/ 0 h 765"/>
                  <a:gd name="T8" fmla="*/ 0 w 302"/>
                  <a:gd name="T9" fmla="*/ 0 h 765"/>
                  <a:gd name="T10" fmla="*/ 0 w 302"/>
                  <a:gd name="T11" fmla="*/ 0 h 765"/>
                  <a:gd name="T12" fmla="*/ 0 w 302"/>
                  <a:gd name="T13" fmla="*/ 0 h 765"/>
                  <a:gd name="T14" fmla="*/ 0 w 302"/>
                  <a:gd name="T15" fmla="*/ 0 h 765"/>
                  <a:gd name="T16" fmla="*/ 0 w 302"/>
                  <a:gd name="T17" fmla="*/ 0 h 765"/>
                  <a:gd name="T18" fmla="*/ 0 w 302"/>
                  <a:gd name="T19" fmla="*/ 0 h 765"/>
                  <a:gd name="T20" fmla="*/ 0 w 302"/>
                  <a:gd name="T21" fmla="*/ 0 h 765"/>
                  <a:gd name="T22" fmla="*/ 0 w 302"/>
                  <a:gd name="T23" fmla="*/ 0 h 765"/>
                  <a:gd name="T24" fmla="*/ 0 w 302"/>
                  <a:gd name="T25" fmla="*/ 0 h 765"/>
                  <a:gd name="T26" fmla="*/ 0 w 302"/>
                  <a:gd name="T27" fmla="*/ 0 h 765"/>
                  <a:gd name="T28" fmla="*/ 0 w 302"/>
                  <a:gd name="T29" fmla="*/ 0 h 765"/>
                  <a:gd name="T30" fmla="*/ 0 w 302"/>
                  <a:gd name="T31" fmla="*/ 0 h 765"/>
                  <a:gd name="T32" fmla="*/ 0 w 302"/>
                  <a:gd name="T33" fmla="*/ 0 h 765"/>
                  <a:gd name="T34" fmla="*/ 0 w 302"/>
                  <a:gd name="T35" fmla="*/ 0 h 765"/>
                  <a:gd name="T36" fmla="*/ 0 w 302"/>
                  <a:gd name="T37" fmla="*/ 0 h 765"/>
                  <a:gd name="T38" fmla="*/ 0 w 302"/>
                  <a:gd name="T39" fmla="*/ 0 h 765"/>
                  <a:gd name="T40" fmla="*/ 0 w 302"/>
                  <a:gd name="T41" fmla="*/ 0 h 765"/>
                  <a:gd name="T42" fmla="*/ 0 w 302"/>
                  <a:gd name="T43" fmla="*/ 0 h 765"/>
                  <a:gd name="T44" fmla="*/ 0 w 302"/>
                  <a:gd name="T45" fmla="*/ 0 h 765"/>
                  <a:gd name="T46" fmla="*/ 0 w 302"/>
                  <a:gd name="T47" fmla="*/ 0 h 765"/>
                  <a:gd name="T48" fmla="*/ 0 w 302"/>
                  <a:gd name="T49" fmla="*/ 0 h 765"/>
                  <a:gd name="T50" fmla="*/ 0 w 302"/>
                  <a:gd name="T51" fmla="*/ 0 h 765"/>
                  <a:gd name="T52" fmla="*/ 0 w 302"/>
                  <a:gd name="T53" fmla="*/ 0 h 765"/>
                  <a:gd name="T54" fmla="*/ 0 w 302"/>
                  <a:gd name="T55" fmla="*/ 0 h 765"/>
                  <a:gd name="T56" fmla="*/ 0 w 302"/>
                  <a:gd name="T57" fmla="*/ 0 h 765"/>
                  <a:gd name="T58" fmla="*/ 0 w 302"/>
                  <a:gd name="T59" fmla="*/ 0 h 765"/>
                  <a:gd name="T60" fmla="*/ 0 w 302"/>
                  <a:gd name="T61" fmla="*/ 0 h 765"/>
                  <a:gd name="T62" fmla="*/ 0 w 302"/>
                  <a:gd name="T63" fmla="*/ 0 h 765"/>
                  <a:gd name="T64" fmla="*/ 0 w 302"/>
                  <a:gd name="T65" fmla="*/ 0 h 765"/>
                  <a:gd name="T66" fmla="*/ 0 w 302"/>
                  <a:gd name="T67" fmla="*/ 0 h 765"/>
                  <a:gd name="T68" fmla="*/ 0 w 302"/>
                  <a:gd name="T69" fmla="*/ 0 h 765"/>
                  <a:gd name="T70" fmla="*/ 0 w 302"/>
                  <a:gd name="T71" fmla="*/ 0 h 765"/>
                  <a:gd name="T72" fmla="*/ 0 w 302"/>
                  <a:gd name="T73" fmla="*/ 0 h 765"/>
                  <a:gd name="T74" fmla="*/ 0 w 302"/>
                  <a:gd name="T75" fmla="*/ 0 h 765"/>
                  <a:gd name="T76" fmla="*/ 0 w 302"/>
                  <a:gd name="T77" fmla="*/ 0 h 765"/>
                  <a:gd name="T78" fmla="*/ 0 w 302"/>
                  <a:gd name="T79" fmla="*/ 0 h 765"/>
                  <a:gd name="T80" fmla="*/ 0 w 302"/>
                  <a:gd name="T81" fmla="*/ 0 h 765"/>
                  <a:gd name="T82" fmla="*/ 0 w 302"/>
                  <a:gd name="T83" fmla="*/ 0 h 765"/>
                  <a:gd name="T84" fmla="*/ 0 w 302"/>
                  <a:gd name="T85" fmla="*/ 0 h 765"/>
                  <a:gd name="T86" fmla="*/ 0 w 302"/>
                  <a:gd name="T87" fmla="*/ 0 h 765"/>
                  <a:gd name="T88" fmla="*/ 0 w 302"/>
                  <a:gd name="T89" fmla="*/ 0 h 765"/>
                  <a:gd name="T90" fmla="*/ 0 w 302"/>
                  <a:gd name="T91" fmla="*/ 0 h 765"/>
                  <a:gd name="T92" fmla="*/ 0 w 302"/>
                  <a:gd name="T93" fmla="*/ 0 h 765"/>
                  <a:gd name="T94" fmla="*/ 0 w 302"/>
                  <a:gd name="T95" fmla="*/ 0 h 765"/>
                  <a:gd name="T96" fmla="*/ 0 w 302"/>
                  <a:gd name="T97" fmla="*/ 0 h 765"/>
                  <a:gd name="T98" fmla="*/ 0 w 302"/>
                  <a:gd name="T99" fmla="*/ 0 h 765"/>
                  <a:gd name="T100" fmla="*/ 0 w 302"/>
                  <a:gd name="T101" fmla="*/ 0 h 765"/>
                  <a:gd name="T102" fmla="*/ 0 w 302"/>
                  <a:gd name="T103" fmla="*/ 0 h 765"/>
                  <a:gd name="T104" fmla="*/ 0 w 302"/>
                  <a:gd name="T105" fmla="*/ 0 h 765"/>
                  <a:gd name="T106" fmla="*/ 0 w 302"/>
                  <a:gd name="T107" fmla="*/ 0 h 765"/>
                  <a:gd name="T108" fmla="*/ 0 w 302"/>
                  <a:gd name="T109" fmla="*/ 0 h 765"/>
                  <a:gd name="T110" fmla="*/ 0 w 302"/>
                  <a:gd name="T111" fmla="*/ 0 h 765"/>
                  <a:gd name="T112" fmla="*/ 0 w 302"/>
                  <a:gd name="T113" fmla="*/ 0 h 765"/>
                  <a:gd name="T114" fmla="*/ 0 w 302"/>
                  <a:gd name="T115" fmla="*/ 0 h 765"/>
                  <a:gd name="T116" fmla="*/ 0 w 302"/>
                  <a:gd name="T117" fmla="*/ 0 h 76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02"/>
                  <a:gd name="T178" fmla="*/ 0 h 765"/>
                  <a:gd name="T179" fmla="*/ 302 w 302"/>
                  <a:gd name="T180" fmla="*/ 765 h 76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02" h="765">
                    <a:moveTo>
                      <a:pt x="172" y="765"/>
                    </a:moveTo>
                    <a:lnTo>
                      <a:pt x="132" y="753"/>
                    </a:lnTo>
                    <a:lnTo>
                      <a:pt x="102" y="736"/>
                    </a:lnTo>
                    <a:lnTo>
                      <a:pt x="81" y="713"/>
                    </a:lnTo>
                    <a:lnTo>
                      <a:pt x="67" y="687"/>
                    </a:lnTo>
                    <a:lnTo>
                      <a:pt x="58" y="655"/>
                    </a:lnTo>
                    <a:lnTo>
                      <a:pt x="53" y="622"/>
                    </a:lnTo>
                    <a:lnTo>
                      <a:pt x="49" y="585"/>
                    </a:lnTo>
                    <a:lnTo>
                      <a:pt x="49" y="549"/>
                    </a:lnTo>
                    <a:lnTo>
                      <a:pt x="49" y="542"/>
                    </a:lnTo>
                    <a:lnTo>
                      <a:pt x="52" y="535"/>
                    </a:lnTo>
                    <a:lnTo>
                      <a:pt x="53" y="528"/>
                    </a:lnTo>
                    <a:lnTo>
                      <a:pt x="55" y="522"/>
                    </a:lnTo>
                    <a:lnTo>
                      <a:pt x="59" y="509"/>
                    </a:lnTo>
                    <a:lnTo>
                      <a:pt x="62" y="499"/>
                    </a:lnTo>
                    <a:lnTo>
                      <a:pt x="46" y="443"/>
                    </a:lnTo>
                    <a:lnTo>
                      <a:pt x="29" y="381"/>
                    </a:lnTo>
                    <a:lnTo>
                      <a:pt x="14" y="314"/>
                    </a:lnTo>
                    <a:lnTo>
                      <a:pt x="4" y="245"/>
                    </a:lnTo>
                    <a:lnTo>
                      <a:pt x="0" y="176"/>
                    </a:lnTo>
                    <a:lnTo>
                      <a:pt x="6" y="111"/>
                    </a:lnTo>
                    <a:lnTo>
                      <a:pt x="21" y="51"/>
                    </a:lnTo>
                    <a:lnTo>
                      <a:pt x="50" y="0"/>
                    </a:lnTo>
                    <a:lnTo>
                      <a:pt x="69" y="2"/>
                    </a:lnTo>
                    <a:lnTo>
                      <a:pt x="86" y="9"/>
                    </a:lnTo>
                    <a:lnTo>
                      <a:pt x="98" y="21"/>
                    </a:lnTo>
                    <a:lnTo>
                      <a:pt x="108" y="38"/>
                    </a:lnTo>
                    <a:lnTo>
                      <a:pt x="115" y="54"/>
                    </a:lnTo>
                    <a:lnTo>
                      <a:pt x="122" y="74"/>
                    </a:lnTo>
                    <a:lnTo>
                      <a:pt x="130" y="93"/>
                    </a:lnTo>
                    <a:lnTo>
                      <a:pt x="138" y="113"/>
                    </a:lnTo>
                    <a:lnTo>
                      <a:pt x="152" y="134"/>
                    </a:lnTo>
                    <a:lnTo>
                      <a:pt x="170" y="156"/>
                    </a:lnTo>
                    <a:lnTo>
                      <a:pt x="189" y="176"/>
                    </a:lnTo>
                    <a:lnTo>
                      <a:pt x="209" y="196"/>
                    </a:lnTo>
                    <a:lnTo>
                      <a:pt x="227" y="214"/>
                    </a:lnTo>
                    <a:lnTo>
                      <a:pt x="248" y="235"/>
                    </a:lnTo>
                    <a:lnTo>
                      <a:pt x="265" y="256"/>
                    </a:lnTo>
                    <a:lnTo>
                      <a:pt x="283" y="282"/>
                    </a:lnTo>
                    <a:lnTo>
                      <a:pt x="284" y="290"/>
                    </a:lnTo>
                    <a:lnTo>
                      <a:pt x="286" y="299"/>
                    </a:lnTo>
                    <a:lnTo>
                      <a:pt x="291" y="306"/>
                    </a:lnTo>
                    <a:lnTo>
                      <a:pt x="302" y="315"/>
                    </a:lnTo>
                    <a:lnTo>
                      <a:pt x="297" y="362"/>
                    </a:lnTo>
                    <a:lnTo>
                      <a:pt x="289" y="409"/>
                    </a:lnTo>
                    <a:lnTo>
                      <a:pt x="278" y="456"/>
                    </a:lnTo>
                    <a:lnTo>
                      <a:pt x="266" y="503"/>
                    </a:lnTo>
                    <a:lnTo>
                      <a:pt x="253" y="549"/>
                    </a:lnTo>
                    <a:lnTo>
                      <a:pt x="244" y="595"/>
                    </a:lnTo>
                    <a:lnTo>
                      <a:pt x="237" y="642"/>
                    </a:lnTo>
                    <a:lnTo>
                      <a:pt x="235" y="692"/>
                    </a:lnTo>
                    <a:lnTo>
                      <a:pt x="231" y="710"/>
                    </a:lnTo>
                    <a:lnTo>
                      <a:pt x="229" y="727"/>
                    </a:lnTo>
                    <a:lnTo>
                      <a:pt x="225" y="739"/>
                    </a:lnTo>
                    <a:lnTo>
                      <a:pt x="222" y="749"/>
                    </a:lnTo>
                    <a:lnTo>
                      <a:pt x="214" y="754"/>
                    </a:lnTo>
                    <a:lnTo>
                      <a:pt x="205" y="759"/>
                    </a:lnTo>
                    <a:lnTo>
                      <a:pt x="190" y="761"/>
                    </a:lnTo>
                    <a:lnTo>
                      <a:pt x="172" y="765"/>
                    </a:ln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7" name="Freeform 372"/>
              <p:cNvSpPr>
                <a:spLocks/>
              </p:cNvSpPr>
              <p:nvPr/>
            </p:nvSpPr>
            <p:spPr bwMode="auto">
              <a:xfrm>
                <a:off x="4620" y="2156"/>
                <a:ext cx="114" cy="197"/>
              </a:xfrm>
              <a:custGeom>
                <a:avLst/>
                <a:gdLst>
                  <a:gd name="T0" fmla="*/ 0 w 341"/>
                  <a:gd name="T1" fmla="*/ 0 h 590"/>
                  <a:gd name="T2" fmla="*/ 0 w 341"/>
                  <a:gd name="T3" fmla="*/ 0 h 590"/>
                  <a:gd name="T4" fmla="*/ 0 w 341"/>
                  <a:gd name="T5" fmla="*/ 0 h 590"/>
                  <a:gd name="T6" fmla="*/ 0 w 341"/>
                  <a:gd name="T7" fmla="*/ 0 h 590"/>
                  <a:gd name="T8" fmla="*/ 0 w 341"/>
                  <a:gd name="T9" fmla="*/ 0 h 590"/>
                  <a:gd name="T10" fmla="*/ 0 w 341"/>
                  <a:gd name="T11" fmla="*/ 0 h 590"/>
                  <a:gd name="T12" fmla="*/ 0 w 341"/>
                  <a:gd name="T13" fmla="*/ 0 h 590"/>
                  <a:gd name="T14" fmla="*/ 0 w 341"/>
                  <a:gd name="T15" fmla="*/ 0 h 590"/>
                  <a:gd name="T16" fmla="*/ 0 w 341"/>
                  <a:gd name="T17" fmla="*/ 0 h 590"/>
                  <a:gd name="T18" fmla="*/ 0 w 341"/>
                  <a:gd name="T19" fmla="*/ 0 h 590"/>
                  <a:gd name="T20" fmla="*/ 0 w 341"/>
                  <a:gd name="T21" fmla="*/ 0 h 590"/>
                  <a:gd name="T22" fmla="*/ 0 w 341"/>
                  <a:gd name="T23" fmla="*/ 0 h 590"/>
                  <a:gd name="T24" fmla="*/ 0 w 341"/>
                  <a:gd name="T25" fmla="*/ 0 h 590"/>
                  <a:gd name="T26" fmla="*/ 0 w 341"/>
                  <a:gd name="T27" fmla="*/ 0 h 590"/>
                  <a:gd name="T28" fmla="*/ 0 w 341"/>
                  <a:gd name="T29" fmla="*/ 0 h 590"/>
                  <a:gd name="T30" fmla="*/ 0 w 341"/>
                  <a:gd name="T31" fmla="*/ 0 h 590"/>
                  <a:gd name="T32" fmla="*/ 0 w 341"/>
                  <a:gd name="T33" fmla="*/ 0 h 590"/>
                  <a:gd name="T34" fmla="*/ 0 w 341"/>
                  <a:gd name="T35" fmla="*/ 0 h 590"/>
                  <a:gd name="T36" fmla="*/ 0 w 341"/>
                  <a:gd name="T37" fmla="*/ 0 h 590"/>
                  <a:gd name="T38" fmla="*/ 0 w 341"/>
                  <a:gd name="T39" fmla="*/ 0 h 590"/>
                  <a:gd name="T40" fmla="*/ 0 w 341"/>
                  <a:gd name="T41" fmla="*/ 0 h 590"/>
                  <a:gd name="T42" fmla="*/ 0 w 341"/>
                  <a:gd name="T43" fmla="*/ 0 h 590"/>
                  <a:gd name="T44" fmla="*/ 0 w 341"/>
                  <a:gd name="T45" fmla="*/ 0 h 590"/>
                  <a:gd name="T46" fmla="*/ 0 w 341"/>
                  <a:gd name="T47" fmla="*/ 0 h 590"/>
                  <a:gd name="T48" fmla="*/ 0 w 341"/>
                  <a:gd name="T49" fmla="*/ 0 h 590"/>
                  <a:gd name="T50" fmla="*/ 0 w 341"/>
                  <a:gd name="T51" fmla="*/ 0 h 590"/>
                  <a:gd name="T52" fmla="*/ 0 w 341"/>
                  <a:gd name="T53" fmla="*/ 0 h 590"/>
                  <a:gd name="T54" fmla="*/ 0 w 341"/>
                  <a:gd name="T55" fmla="*/ 0 h 590"/>
                  <a:gd name="T56" fmla="*/ 0 w 341"/>
                  <a:gd name="T57" fmla="*/ 0 h 590"/>
                  <a:gd name="T58" fmla="*/ 0 w 341"/>
                  <a:gd name="T59" fmla="*/ 0 h 590"/>
                  <a:gd name="T60" fmla="*/ 0 w 341"/>
                  <a:gd name="T61" fmla="*/ 0 h 590"/>
                  <a:gd name="T62" fmla="*/ 0 w 341"/>
                  <a:gd name="T63" fmla="*/ 0 h 590"/>
                  <a:gd name="T64" fmla="*/ 0 w 341"/>
                  <a:gd name="T65" fmla="*/ 0 h 590"/>
                  <a:gd name="T66" fmla="*/ 0 w 341"/>
                  <a:gd name="T67" fmla="*/ 0 h 590"/>
                  <a:gd name="T68" fmla="*/ 0 w 341"/>
                  <a:gd name="T69" fmla="*/ 0 h 590"/>
                  <a:gd name="T70" fmla="*/ 0 w 341"/>
                  <a:gd name="T71" fmla="*/ 0 h 590"/>
                  <a:gd name="T72" fmla="*/ 0 w 341"/>
                  <a:gd name="T73" fmla="*/ 0 h 590"/>
                  <a:gd name="T74" fmla="*/ 0 w 341"/>
                  <a:gd name="T75" fmla="*/ 0 h 590"/>
                  <a:gd name="T76" fmla="*/ 0 w 341"/>
                  <a:gd name="T77" fmla="*/ 0 h 590"/>
                  <a:gd name="T78" fmla="*/ 0 w 341"/>
                  <a:gd name="T79" fmla="*/ 0 h 590"/>
                  <a:gd name="T80" fmla="*/ 0 w 341"/>
                  <a:gd name="T81" fmla="*/ 0 h 590"/>
                  <a:gd name="T82" fmla="*/ 0 w 341"/>
                  <a:gd name="T83" fmla="*/ 0 h 590"/>
                  <a:gd name="T84" fmla="*/ 0 w 341"/>
                  <a:gd name="T85" fmla="*/ 0 h 590"/>
                  <a:gd name="T86" fmla="*/ 0 w 341"/>
                  <a:gd name="T87" fmla="*/ 0 h 590"/>
                  <a:gd name="T88" fmla="*/ 0 w 341"/>
                  <a:gd name="T89" fmla="*/ 0 h 590"/>
                  <a:gd name="T90" fmla="*/ 0 w 341"/>
                  <a:gd name="T91" fmla="*/ 0 h 590"/>
                  <a:gd name="T92" fmla="*/ 0 w 341"/>
                  <a:gd name="T93" fmla="*/ 0 h 5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41"/>
                  <a:gd name="T142" fmla="*/ 0 h 590"/>
                  <a:gd name="T143" fmla="*/ 341 w 341"/>
                  <a:gd name="T144" fmla="*/ 590 h 59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41" h="590">
                    <a:moveTo>
                      <a:pt x="44" y="590"/>
                    </a:moveTo>
                    <a:lnTo>
                      <a:pt x="31" y="584"/>
                    </a:lnTo>
                    <a:lnTo>
                      <a:pt x="20" y="581"/>
                    </a:lnTo>
                    <a:lnTo>
                      <a:pt x="8" y="577"/>
                    </a:lnTo>
                    <a:lnTo>
                      <a:pt x="0" y="575"/>
                    </a:lnTo>
                    <a:lnTo>
                      <a:pt x="2" y="519"/>
                    </a:lnTo>
                    <a:lnTo>
                      <a:pt x="8" y="466"/>
                    </a:lnTo>
                    <a:lnTo>
                      <a:pt x="18" y="413"/>
                    </a:lnTo>
                    <a:lnTo>
                      <a:pt x="32" y="361"/>
                    </a:lnTo>
                    <a:lnTo>
                      <a:pt x="44" y="308"/>
                    </a:lnTo>
                    <a:lnTo>
                      <a:pt x="57" y="257"/>
                    </a:lnTo>
                    <a:lnTo>
                      <a:pt x="68" y="205"/>
                    </a:lnTo>
                    <a:lnTo>
                      <a:pt x="78" y="155"/>
                    </a:lnTo>
                    <a:lnTo>
                      <a:pt x="85" y="124"/>
                    </a:lnTo>
                    <a:lnTo>
                      <a:pt x="107" y="99"/>
                    </a:lnTo>
                    <a:lnTo>
                      <a:pt x="139" y="79"/>
                    </a:lnTo>
                    <a:lnTo>
                      <a:pt x="179" y="63"/>
                    </a:lnTo>
                    <a:lnTo>
                      <a:pt x="221" y="47"/>
                    </a:lnTo>
                    <a:lnTo>
                      <a:pt x="263" y="33"/>
                    </a:lnTo>
                    <a:lnTo>
                      <a:pt x="300" y="17"/>
                    </a:lnTo>
                    <a:lnTo>
                      <a:pt x="329" y="0"/>
                    </a:lnTo>
                    <a:lnTo>
                      <a:pt x="333" y="0"/>
                    </a:lnTo>
                    <a:lnTo>
                      <a:pt x="336" y="2"/>
                    </a:lnTo>
                    <a:lnTo>
                      <a:pt x="341" y="34"/>
                    </a:lnTo>
                    <a:lnTo>
                      <a:pt x="340" y="74"/>
                    </a:lnTo>
                    <a:lnTo>
                      <a:pt x="333" y="117"/>
                    </a:lnTo>
                    <a:lnTo>
                      <a:pt x="322" y="163"/>
                    </a:lnTo>
                    <a:lnTo>
                      <a:pt x="307" y="207"/>
                    </a:lnTo>
                    <a:lnTo>
                      <a:pt x="290" y="249"/>
                    </a:lnTo>
                    <a:lnTo>
                      <a:pt x="273" y="287"/>
                    </a:lnTo>
                    <a:lnTo>
                      <a:pt x="256" y="319"/>
                    </a:lnTo>
                    <a:lnTo>
                      <a:pt x="243" y="334"/>
                    </a:lnTo>
                    <a:lnTo>
                      <a:pt x="230" y="349"/>
                    </a:lnTo>
                    <a:lnTo>
                      <a:pt x="217" y="365"/>
                    </a:lnTo>
                    <a:lnTo>
                      <a:pt x="206" y="380"/>
                    </a:lnTo>
                    <a:lnTo>
                      <a:pt x="196" y="395"/>
                    </a:lnTo>
                    <a:lnTo>
                      <a:pt x="186" y="413"/>
                    </a:lnTo>
                    <a:lnTo>
                      <a:pt x="178" y="431"/>
                    </a:lnTo>
                    <a:lnTo>
                      <a:pt x="173" y="451"/>
                    </a:lnTo>
                    <a:lnTo>
                      <a:pt x="160" y="479"/>
                    </a:lnTo>
                    <a:lnTo>
                      <a:pt x="150" y="505"/>
                    </a:lnTo>
                    <a:lnTo>
                      <a:pt x="138" y="526"/>
                    </a:lnTo>
                    <a:lnTo>
                      <a:pt x="127" y="545"/>
                    </a:lnTo>
                    <a:lnTo>
                      <a:pt x="112" y="560"/>
                    </a:lnTo>
                    <a:lnTo>
                      <a:pt x="94" y="573"/>
                    </a:lnTo>
                    <a:lnTo>
                      <a:pt x="72" y="582"/>
                    </a:lnTo>
                    <a:lnTo>
                      <a:pt x="44" y="590"/>
                    </a:ln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8" name="Freeform 373"/>
              <p:cNvSpPr>
                <a:spLocks/>
              </p:cNvSpPr>
              <p:nvPr/>
            </p:nvSpPr>
            <p:spPr bwMode="auto">
              <a:xfrm>
                <a:off x="4636" y="2319"/>
                <a:ext cx="3" cy="11"/>
              </a:xfrm>
              <a:custGeom>
                <a:avLst/>
                <a:gdLst>
                  <a:gd name="T0" fmla="*/ 0 w 9"/>
                  <a:gd name="T1" fmla="*/ 0 h 35"/>
                  <a:gd name="T2" fmla="*/ 0 w 9"/>
                  <a:gd name="T3" fmla="*/ 0 h 35"/>
                  <a:gd name="T4" fmla="*/ 0 w 9"/>
                  <a:gd name="T5" fmla="*/ 0 h 35"/>
                  <a:gd name="T6" fmla="*/ 0 w 9"/>
                  <a:gd name="T7" fmla="*/ 0 h 35"/>
                  <a:gd name="T8" fmla="*/ 0 w 9"/>
                  <a:gd name="T9" fmla="*/ 0 h 35"/>
                  <a:gd name="T10" fmla="*/ 0 w 9"/>
                  <a:gd name="T11" fmla="*/ 0 h 35"/>
                  <a:gd name="T12" fmla="*/ 0 w 9"/>
                  <a:gd name="T13" fmla="*/ 0 h 35"/>
                  <a:gd name="T14" fmla="*/ 0 w 9"/>
                  <a:gd name="T15" fmla="*/ 0 h 35"/>
                  <a:gd name="T16" fmla="*/ 0 w 9"/>
                  <a:gd name="T17" fmla="*/ 0 h 35"/>
                  <a:gd name="T18" fmla="*/ 0 w 9"/>
                  <a:gd name="T19" fmla="*/ 0 h 35"/>
                  <a:gd name="T20" fmla="*/ 0 w 9"/>
                  <a:gd name="T21" fmla="*/ 0 h 35"/>
                  <a:gd name="T22" fmla="*/ 0 w 9"/>
                  <a:gd name="T23" fmla="*/ 0 h 35"/>
                  <a:gd name="T24" fmla="*/ 0 w 9"/>
                  <a:gd name="T25" fmla="*/ 0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"/>
                  <a:gd name="T40" fmla="*/ 0 h 35"/>
                  <a:gd name="T41" fmla="*/ 9 w 9"/>
                  <a:gd name="T42" fmla="*/ 35 h 3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" h="35">
                    <a:moveTo>
                      <a:pt x="0" y="35"/>
                    </a:moveTo>
                    <a:lnTo>
                      <a:pt x="0" y="27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0" y="5"/>
                    </a:lnTo>
                    <a:lnTo>
                      <a:pt x="1" y="0"/>
                    </a:lnTo>
                    <a:lnTo>
                      <a:pt x="3" y="8"/>
                    </a:lnTo>
                    <a:lnTo>
                      <a:pt x="5" y="16"/>
                    </a:lnTo>
                    <a:lnTo>
                      <a:pt x="6" y="24"/>
                    </a:lnTo>
                    <a:lnTo>
                      <a:pt x="9" y="33"/>
                    </a:lnTo>
                    <a:lnTo>
                      <a:pt x="4" y="33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9" name="Freeform 374"/>
              <p:cNvSpPr>
                <a:spLocks/>
              </p:cNvSpPr>
              <p:nvPr/>
            </p:nvSpPr>
            <p:spPr bwMode="auto">
              <a:xfrm>
                <a:off x="4593" y="2296"/>
                <a:ext cx="7" cy="22"/>
              </a:xfrm>
              <a:custGeom>
                <a:avLst/>
                <a:gdLst>
                  <a:gd name="T0" fmla="*/ 0 w 20"/>
                  <a:gd name="T1" fmla="*/ 0 h 65"/>
                  <a:gd name="T2" fmla="*/ 0 w 20"/>
                  <a:gd name="T3" fmla="*/ 0 h 65"/>
                  <a:gd name="T4" fmla="*/ 0 w 20"/>
                  <a:gd name="T5" fmla="*/ 0 h 65"/>
                  <a:gd name="T6" fmla="*/ 0 w 20"/>
                  <a:gd name="T7" fmla="*/ 0 h 65"/>
                  <a:gd name="T8" fmla="*/ 0 w 20"/>
                  <a:gd name="T9" fmla="*/ 0 h 65"/>
                  <a:gd name="T10" fmla="*/ 0 w 20"/>
                  <a:gd name="T11" fmla="*/ 0 h 65"/>
                  <a:gd name="T12" fmla="*/ 0 w 20"/>
                  <a:gd name="T13" fmla="*/ 0 h 65"/>
                  <a:gd name="T14" fmla="*/ 0 w 20"/>
                  <a:gd name="T15" fmla="*/ 0 h 65"/>
                  <a:gd name="T16" fmla="*/ 0 w 20"/>
                  <a:gd name="T17" fmla="*/ 0 h 65"/>
                  <a:gd name="T18" fmla="*/ 0 w 20"/>
                  <a:gd name="T19" fmla="*/ 0 h 65"/>
                  <a:gd name="T20" fmla="*/ 0 w 20"/>
                  <a:gd name="T21" fmla="*/ 0 h 65"/>
                  <a:gd name="T22" fmla="*/ 0 w 20"/>
                  <a:gd name="T23" fmla="*/ 0 h 65"/>
                  <a:gd name="T24" fmla="*/ 0 w 20"/>
                  <a:gd name="T25" fmla="*/ 0 h 65"/>
                  <a:gd name="T26" fmla="*/ 0 w 20"/>
                  <a:gd name="T27" fmla="*/ 0 h 65"/>
                  <a:gd name="T28" fmla="*/ 0 w 20"/>
                  <a:gd name="T29" fmla="*/ 0 h 65"/>
                  <a:gd name="T30" fmla="*/ 0 w 20"/>
                  <a:gd name="T31" fmla="*/ 0 h 65"/>
                  <a:gd name="T32" fmla="*/ 0 w 20"/>
                  <a:gd name="T33" fmla="*/ 0 h 65"/>
                  <a:gd name="T34" fmla="*/ 0 w 20"/>
                  <a:gd name="T35" fmla="*/ 0 h 65"/>
                  <a:gd name="T36" fmla="*/ 0 w 20"/>
                  <a:gd name="T37" fmla="*/ 0 h 65"/>
                  <a:gd name="T38" fmla="*/ 0 w 20"/>
                  <a:gd name="T39" fmla="*/ 0 h 65"/>
                  <a:gd name="T40" fmla="*/ 0 w 20"/>
                  <a:gd name="T41" fmla="*/ 0 h 6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0"/>
                  <a:gd name="T64" fmla="*/ 0 h 65"/>
                  <a:gd name="T65" fmla="*/ 20 w 20"/>
                  <a:gd name="T66" fmla="*/ 65 h 6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0" h="65">
                    <a:moveTo>
                      <a:pt x="0" y="63"/>
                    </a:moveTo>
                    <a:lnTo>
                      <a:pt x="1" y="54"/>
                    </a:lnTo>
                    <a:lnTo>
                      <a:pt x="3" y="45"/>
                    </a:lnTo>
                    <a:lnTo>
                      <a:pt x="6" y="37"/>
                    </a:lnTo>
                    <a:lnTo>
                      <a:pt x="8" y="30"/>
                    </a:lnTo>
                    <a:lnTo>
                      <a:pt x="9" y="22"/>
                    </a:lnTo>
                    <a:lnTo>
                      <a:pt x="10" y="15"/>
                    </a:lnTo>
                    <a:lnTo>
                      <a:pt x="10" y="8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17" y="8"/>
                    </a:lnTo>
                    <a:lnTo>
                      <a:pt x="16" y="15"/>
                    </a:lnTo>
                    <a:lnTo>
                      <a:pt x="15" y="23"/>
                    </a:lnTo>
                    <a:lnTo>
                      <a:pt x="14" y="32"/>
                    </a:lnTo>
                    <a:lnTo>
                      <a:pt x="11" y="39"/>
                    </a:lnTo>
                    <a:lnTo>
                      <a:pt x="9" y="49"/>
                    </a:lnTo>
                    <a:lnTo>
                      <a:pt x="6" y="56"/>
                    </a:lnTo>
                    <a:lnTo>
                      <a:pt x="2" y="65"/>
                    </a:lnTo>
                    <a:lnTo>
                      <a:pt x="1" y="63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0" name="Freeform 375"/>
              <p:cNvSpPr>
                <a:spLocks/>
              </p:cNvSpPr>
              <p:nvPr/>
            </p:nvSpPr>
            <p:spPr bwMode="auto">
              <a:xfrm>
                <a:off x="4114" y="1749"/>
                <a:ext cx="195" cy="503"/>
              </a:xfrm>
              <a:custGeom>
                <a:avLst/>
                <a:gdLst>
                  <a:gd name="T0" fmla="*/ 0 w 585"/>
                  <a:gd name="T1" fmla="*/ 0 h 1511"/>
                  <a:gd name="T2" fmla="*/ 0 w 585"/>
                  <a:gd name="T3" fmla="*/ 0 h 1511"/>
                  <a:gd name="T4" fmla="*/ 0 w 585"/>
                  <a:gd name="T5" fmla="*/ 0 h 1511"/>
                  <a:gd name="T6" fmla="*/ 0 w 585"/>
                  <a:gd name="T7" fmla="*/ 0 h 1511"/>
                  <a:gd name="T8" fmla="*/ 0 w 585"/>
                  <a:gd name="T9" fmla="*/ 0 h 1511"/>
                  <a:gd name="T10" fmla="*/ 0 w 585"/>
                  <a:gd name="T11" fmla="*/ 0 h 1511"/>
                  <a:gd name="T12" fmla="*/ 0 w 585"/>
                  <a:gd name="T13" fmla="*/ 0 h 1511"/>
                  <a:gd name="T14" fmla="*/ 0 w 585"/>
                  <a:gd name="T15" fmla="*/ 0 h 1511"/>
                  <a:gd name="T16" fmla="*/ 0 w 585"/>
                  <a:gd name="T17" fmla="*/ 0 h 1511"/>
                  <a:gd name="T18" fmla="*/ 0 w 585"/>
                  <a:gd name="T19" fmla="*/ 0 h 1511"/>
                  <a:gd name="T20" fmla="*/ 0 w 585"/>
                  <a:gd name="T21" fmla="*/ 0 h 1511"/>
                  <a:gd name="T22" fmla="*/ 0 w 585"/>
                  <a:gd name="T23" fmla="*/ 0 h 1511"/>
                  <a:gd name="T24" fmla="*/ 0 w 585"/>
                  <a:gd name="T25" fmla="*/ 0 h 1511"/>
                  <a:gd name="T26" fmla="*/ 0 w 585"/>
                  <a:gd name="T27" fmla="*/ 0 h 1511"/>
                  <a:gd name="T28" fmla="*/ 0 w 585"/>
                  <a:gd name="T29" fmla="*/ 0 h 1511"/>
                  <a:gd name="T30" fmla="*/ 0 w 585"/>
                  <a:gd name="T31" fmla="*/ 0 h 1511"/>
                  <a:gd name="T32" fmla="*/ 0 w 585"/>
                  <a:gd name="T33" fmla="*/ 0 h 1511"/>
                  <a:gd name="T34" fmla="*/ 0 w 585"/>
                  <a:gd name="T35" fmla="*/ 0 h 1511"/>
                  <a:gd name="T36" fmla="*/ 0 w 585"/>
                  <a:gd name="T37" fmla="*/ 0 h 1511"/>
                  <a:gd name="T38" fmla="*/ 0 w 585"/>
                  <a:gd name="T39" fmla="*/ 0 h 1511"/>
                  <a:gd name="T40" fmla="*/ 0 w 585"/>
                  <a:gd name="T41" fmla="*/ 0 h 1511"/>
                  <a:gd name="T42" fmla="*/ 0 w 585"/>
                  <a:gd name="T43" fmla="*/ 0 h 1511"/>
                  <a:gd name="T44" fmla="*/ 0 w 585"/>
                  <a:gd name="T45" fmla="*/ 0 h 1511"/>
                  <a:gd name="T46" fmla="*/ 0 w 585"/>
                  <a:gd name="T47" fmla="*/ 0 h 1511"/>
                  <a:gd name="T48" fmla="*/ 0 w 585"/>
                  <a:gd name="T49" fmla="*/ 0 h 1511"/>
                  <a:gd name="T50" fmla="*/ 0 w 585"/>
                  <a:gd name="T51" fmla="*/ 0 h 1511"/>
                  <a:gd name="T52" fmla="*/ 0 w 585"/>
                  <a:gd name="T53" fmla="*/ 0 h 1511"/>
                  <a:gd name="T54" fmla="*/ 0 w 585"/>
                  <a:gd name="T55" fmla="*/ 0 h 1511"/>
                  <a:gd name="T56" fmla="*/ 0 w 585"/>
                  <a:gd name="T57" fmla="*/ 0 h 1511"/>
                  <a:gd name="T58" fmla="*/ 0 w 585"/>
                  <a:gd name="T59" fmla="*/ 0 h 1511"/>
                  <a:gd name="T60" fmla="*/ 0 w 585"/>
                  <a:gd name="T61" fmla="*/ 0 h 1511"/>
                  <a:gd name="T62" fmla="*/ 0 w 585"/>
                  <a:gd name="T63" fmla="*/ 0 h 1511"/>
                  <a:gd name="T64" fmla="*/ 0 w 585"/>
                  <a:gd name="T65" fmla="*/ 0 h 1511"/>
                  <a:gd name="T66" fmla="*/ 0 w 585"/>
                  <a:gd name="T67" fmla="*/ 0 h 1511"/>
                  <a:gd name="T68" fmla="*/ 0 w 585"/>
                  <a:gd name="T69" fmla="*/ 0 h 1511"/>
                  <a:gd name="T70" fmla="*/ 0 w 585"/>
                  <a:gd name="T71" fmla="*/ 0 h 1511"/>
                  <a:gd name="T72" fmla="*/ 0 w 585"/>
                  <a:gd name="T73" fmla="*/ 0 h 1511"/>
                  <a:gd name="T74" fmla="*/ 0 w 585"/>
                  <a:gd name="T75" fmla="*/ 0 h 1511"/>
                  <a:gd name="T76" fmla="*/ 0 w 585"/>
                  <a:gd name="T77" fmla="*/ 0 h 15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85"/>
                  <a:gd name="T118" fmla="*/ 0 h 1511"/>
                  <a:gd name="T119" fmla="*/ 585 w 585"/>
                  <a:gd name="T120" fmla="*/ 1511 h 151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85" h="1511">
                    <a:moveTo>
                      <a:pt x="77" y="1511"/>
                    </a:moveTo>
                    <a:lnTo>
                      <a:pt x="24" y="1438"/>
                    </a:lnTo>
                    <a:lnTo>
                      <a:pt x="0" y="1341"/>
                    </a:lnTo>
                    <a:lnTo>
                      <a:pt x="0" y="1226"/>
                    </a:lnTo>
                    <a:lnTo>
                      <a:pt x="18" y="1102"/>
                    </a:lnTo>
                    <a:lnTo>
                      <a:pt x="45" y="977"/>
                    </a:lnTo>
                    <a:lnTo>
                      <a:pt x="78" y="860"/>
                    </a:lnTo>
                    <a:lnTo>
                      <a:pt x="110" y="758"/>
                    </a:lnTo>
                    <a:lnTo>
                      <a:pt x="137" y="683"/>
                    </a:lnTo>
                    <a:lnTo>
                      <a:pt x="138" y="678"/>
                    </a:lnTo>
                    <a:lnTo>
                      <a:pt x="142" y="671"/>
                    </a:lnTo>
                    <a:lnTo>
                      <a:pt x="146" y="659"/>
                    </a:lnTo>
                    <a:lnTo>
                      <a:pt x="151" y="648"/>
                    </a:lnTo>
                    <a:lnTo>
                      <a:pt x="155" y="635"/>
                    </a:lnTo>
                    <a:lnTo>
                      <a:pt x="159" y="626"/>
                    </a:lnTo>
                    <a:lnTo>
                      <a:pt x="162" y="617"/>
                    </a:lnTo>
                    <a:lnTo>
                      <a:pt x="165" y="613"/>
                    </a:lnTo>
                    <a:lnTo>
                      <a:pt x="192" y="542"/>
                    </a:lnTo>
                    <a:lnTo>
                      <a:pt x="224" y="475"/>
                    </a:lnTo>
                    <a:lnTo>
                      <a:pt x="258" y="410"/>
                    </a:lnTo>
                    <a:lnTo>
                      <a:pt x="297" y="347"/>
                    </a:lnTo>
                    <a:lnTo>
                      <a:pt x="338" y="286"/>
                    </a:lnTo>
                    <a:lnTo>
                      <a:pt x="382" y="227"/>
                    </a:lnTo>
                    <a:lnTo>
                      <a:pt x="430" y="169"/>
                    </a:lnTo>
                    <a:lnTo>
                      <a:pt x="481" y="115"/>
                    </a:lnTo>
                    <a:lnTo>
                      <a:pt x="489" y="100"/>
                    </a:lnTo>
                    <a:lnTo>
                      <a:pt x="498" y="84"/>
                    </a:lnTo>
                    <a:lnTo>
                      <a:pt x="509" y="69"/>
                    </a:lnTo>
                    <a:lnTo>
                      <a:pt x="519" y="55"/>
                    </a:lnTo>
                    <a:lnTo>
                      <a:pt x="530" y="39"/>
                    </a:lnTo>
                    <a:lnTo>
                      <a:pt x="542" y="25"/>
                    </a:lnTo>
                    <a:lnTo>
                      <a:pt x="552" y="11"/>
                    </a:lnTo>
                    <a:lnTo>
                      <a:pt x="564" y="0"/>
                    </a:lnTo>
                    <a:lnTo>
                      <a:pt x="569" y="0"/>
                    </a:lnTo>
                    <a:lnTo>
                      <a:pt x="575" y="0"/>
                    </a:lnTo>
                    <a:lnTo>
                      <a:pt x="578" y="2"/>
                    </a:lnTo>
                    <a:lnTo>
                      <a:pt x="585" y="5"/>
                    </a:lnTo>
                    <a:lnTo>
                      <a:pt x="577" y="20"/>
                    </a:lnTo>
                    <a:lnTo>
                      <a:pt x="570" y="37"/>
                    </a:lnTo>
                    <a:lnTo>
                      <a:pt x="561" y="54"/>
                    </a:lnTo>
                    <a:lnTo>
                      <a:pt x="552" y="71"/>
                    </a:lnTo>
                    <a:lnTo>
                      <a:pt x="543" y="88"/>
                    </a:lnTo>
                    <a:lnTo>
                      <a:pt x="533" y="104"/>
                    </a:lnTo>
                    <a:lnTo>
                      <a:pt x="523" y="121"/>
                    </a:lnTo>
                    <a:lnTo>
                      <a:pt x="516" y="139"/>
                    </a:lnTo>
                    <a:lnTo>
                      <a:pt x="464" y="211"/>
                    </a:lnTo>
                    <a:lnTo>
                      <a:pt x="415" y="283"/>
                    </a:lnTo>
                    <a:lnTo>
                      <a:pt x="367" y="353"/>
                    </a:lnTo>
                    <a:lnTo>
                      <a:pt x="321" y="425"/>
                    </a:lnTo>
                    <a:lnTo>
                      <a:pt x="275" y="497"/>
                    </a:lnTo>
                    <a:lnTo>
                      <a:pt x="232" y="573"/>
                    </a:lnTo>
                    <a:lnTo>
                      <a:pt x="190" y="650"/>
                    </a:lnTo>
                    <a:lnTo>
                      <a:pt x="152" y="731"/>
                    </a:lnTo>
                    <a:lnTo>
                      <a:pt x="140" y="759"/>
                    </a:lnTo>
                    <a:lnTo>
                      <a:pt x="129" y="789"/>
                    </a:lnTo>
                    <a:lnTo>
                      <a:pt x="118" y="818"/>
                    </a:lnTo>
                    <a:lnTo>
                      <a:pt x="107" y="848"/>
                    </a:lnTo>
                    <a:lnTo>
                      <a:pt x="97" y="876"/>
                    </a:lnTo>
                    <a:lnTo>
                      <a:pt x="86" y="906"/>
                    </a:lnTo>
                    <a:lnTo>
                      <a:pt x="75" y="935"/>
                    </a:lnTo>
                    <a:lnTo>
                      <a:pt x="65" y="965"/>
                    </a:lnTo>
                    <a:lnTo>
                      <a:pt x="51" y="1025"/>
                    </a:lnTo>
                    <a:lnTo>
                      <a:pt x="41" y="1085"/>
                    </a:lnTo>
                    <a:lnTo>
                      <a:pt x="35" y="1143"/>
                    </a:lnTo>
                    <a:lnTo>
                      <a:pt x="33" y="1201"/>
                    </a:lnTo>
                    <a:lnTo>
                      <a:pt x="33" y="1257"/>
                    </a:lnTo>
                    <a:lnTo>
                      <a:pt x="37" y="1316"/>
                    </a:lnTo>
                    <a:lnTo>
                      <a:pt x="44" y="1377"/>
                    </a:lnTo>
                    <a:lnTo>
                      <a:pt x="54" y="1442"/>
                    </a:lnTo>
                    <a:lnTo>
                      <a:pt x="57" y="1444"/>
                    </a:lnTo>
                    <a:lnTo>
                      <a:pt x="60" y="1451"/>
                    </a:lnTo>
                    <a:lnTo>
                      <a:pt x="64" y="1460"/>
                    </a:lnTo>
                    <a:lnTo>
                      <a:pt x="67" y="1471"/>
                    </a:lnTo>
                    <a:lnTo>
                      <a:pt x="70" y="1482"/>
                    </a:lnTo>
                    <a:lnTo>
                      <a:pt x="73" y="1492"/>
                    </a:lnTo>
                    <a:lnTo>
                      <a:pt x="75" y="1502"/>
                    </a:lnTo>
                    <a:lnTo>
                      <a:pt x="78" y="1511"/>
                    </a:lnTo>
                    <a:lnTo>
                      <a:pt x="77" y="1511"/>
                    </a:lnTo>
                    <a:close/>
                  </a:path>
                </a:pathLst>
              </a:custGeom>
              <a:solidFill>
                <a:srgbClr val="CC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1" name="Freeform 376"/>
              <p:cNvSpPr>
                <a:spLocks/>
              </p:cNvSpPr>
              <p:nvPr/>
            </p:nvSpPr>
            <p:spPr bwMode="auto">
              <a:xfrm>
                <a:off x="4127" y="1752"/>
                <a:ext cx="447" cy="463"/>
              </a:xfrm>
              <a:custGeom>
                <a:avLst/>
                <a:gdLst>
                  <a:gd name="T0" fmla="*/ 0 w 1341"/>
                  <a:gd name="T1" fmla="*/ 0 h 1389"/>
                  <a:gd name="T2" fmla="*/ 0 w 1341"/>
                  <a:gd name="T3" fmla="*/ 0 h 1389"/>
                  <a:gd name="T4" fmla="*/ 0 w 1341"/>
                  <a:gd name="T5" fmla="*/ 0 h 1389"/>
                  <a:gd name="T6" fmla="*/ 0 w 1341"/>
                  <a:gd name="T7" fmla="*/ 0 h 1389"/>
                  <a:gd name="T8" fmla="*/ 0 w 1341"/>
                  <a:gd name="T9" fmla="*/ 0 h 1389"/>
                  <a:gd name="T10" fmla="*/ 0 w 1341"/>
                  <a:gd name="T11" fmla="*/ 0 h 1389"/>
                  <a:gd name="T12" fmla="*/ 0 w 1341"/>
                  <a:gd name="T13" fmla="*/ 0 h 1389"/>
                  <a:gd name="T14" fmla="*/ 0 w 1341"/>
                  <a:gd name="T15" fmla="*/ 0 h 1389"/>
                  <a:gd name="T16" fmla="*/ 0 w 1341"/>
                  <a:gd name="T17" fmla="*/ 0 h 1389"/>
                  <a:gd name="T18" fmla="*/ 0 w 1341"/>
                  <a:gd name="T19" fmla="*/ 0 h 1389"/>
                  <a:gd name="T20" fmla="*/ 0 w 1341"/>
                  <a:gd name="T21" fmla="*/ 0 h 1389"/>
                  <a:gd name="T22" fmla="*/ 0 w 1341"/>
                  <a:gd name="T23" fmla="*/ 0 h 1389"/>
                  <a:gd name="T24" fmla="*/ 0 w 1341"/>
                  <a:gd name="T25" fmla="*/ 0 h 1389"/>
                  <a:gd name="T26" fmla="*/ 0 w 1341"/>
                  <a:gd name="T27" fmla="*/ 0 h 1389"/>
                  <a:gd name="T28" fmla="*/ 0 w 1341"/>
                  <a:gd name="T29" fmla="*/ 0 h 1389"/>
                  <a:gd name="T30" fmla="*/ 0 w 1341"/>
                  <a:gd name="T31" fmla="*/ 0 h 1389"/>
                  <a:gd name="T32" fmla="*/ 0 w 1341"/>
                  <a:gd name="T33" fmla="*/ 0 h 1389"/>
                  <a:gd name="T34" fmla="*/ 0 w 1341"/>
                  <a:gd name="T35" fmla="*/ 0 h 1389"/>
                  <a:gd name="T36" fmla="*/ 0 w 1341"/>
                  <a:gd name="T37" fmla="*/ 0 h 1389"/>
                  <a:gd name="T38" fmla="*/ 0 w 1341"/>
                  <a:gd name="T39" fmla="*/ 0 h 1389"/>
                  <a:gd name="T40" fmla="*/ 0 w 1341"/>
                  <a:gd name="T41" fmla="*/ 0 h 1389"/>
                  <a:gd name="T42" fmla="*/ 0 w 1341"/>
                  <a:gd name="T43" fmla="*/ 0 h 1389"/>
                  <a:gd name="T44" fmla="*/ 0 w 1341"/>
                  <a:gd name="T45" fmla="*/ 0 h 1389"/>
                  <a:gd name="T46" fmla="*/ 0 w 1341"/>
                  <a:gd name="T47" fmla="*/ 0 h 1389"/>
                  <a:gd name="T48" fmla="*/ 0 w 1341"/>
                  <a:gd name="T49" fmla="*/ 0 h 1389"/>
                  <a:gd name="T50" fmla="*/ 0 w 1341"/>
                  <a:gd name="T51" fmla="*/ 0 h 1389"/>
                  <a:gd name="T52" fmla="*/ 0 w 1341"/>
                  <a:gd name="T53" fmla="*/ 0 h 1389"/>
                  <a:gd name="T54" fmla="*/ 0 w 1341"/>
                  <a:gd name="T55" fmla="*/ 0 h 1389"/>
                  <a:gd name="T56" fmla="*/ 0 w 1341"/>
                  <a:gd name="T57" fmla="*/ 0 h 1389"/>
                  <a:gd name="T58" fmla="*/ 0 w 1341"/>
                  <a:gd name="T59" fmla="*/ 0 h 1389"/>
                  <a:gd name="T60" fmla="*/ 0 w 1341"/>
                  <a:gd name="T61" fmla="*/ 0 h 1389"/>
                  <a:gd name="T62" fmla="*/ 0 w 1341"/>
                  <a:gd name="T63" fmla="*/ 0 h 1389"/>
                  <a:gd name="T64" fmla="*/ 0 w 1341"/>
                  <a:gd name="T65" fmla="*/ 0 h 1389"/>
                  <a:gd name="T66" fmla="*/ 0 w 1341"/>
                  <a:gd name="T67" fmla="*/ 0 h 1389"/>
                  <a:gd name="T68" fmla="*/ 0 w 1341"/>
                  <a:gd name="T69" fmla="*/ 0 h 1389"/>
                  <a:gd name="T70" fmla="*/ 0 w 1341"/>
                  <a:gd name="T71" fmla="*/ 0 h 1389"/>
                  <a:gd name="T72" fmla="*/ 0 w 1341"/>
                  <a:gd name="T73" fmla="*/ 0 h 1389"/>
                  <a:gd name="T74" fmla="*/ 0 w 1341"/>
                  <a:gd name="T75" fmla="*/ 0 h 1389"/>
                  <a:gd name="T76" fmla="*/ 0 w 1341"/>
                  <a:gd name="T77" fmla="*/ 0 h 1389"/>
                  <a:gd name="T78" fmla="*/ 0 w 1341"/>
                  <a:gd name="T79" fmla="*/ 0 h 1389"/>
                  <a:gd name="T80" fmla="*/ 0 w 1341"/>
                  <a:gd name="T81" fmla="*/ 0 h 1389"/>
                  <a:gd name="T82" fmla="*/ 0 w 1341"/>
                  <a:gd name="T83" fmla="*/ 0 h 1389"/>
                  <a:gd name="T84" fmla="*/ 0 w 1341"/>
                  <a:gd name="T85" fmla="*/ 0 h 138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341"/>
                  <a:gd name="T130" fmla="*/ 0 h 1389"/>
                  <a:gd name="T131" fmla="*/ 1341 w 1341"/>
                  <a:gd name="T132" fmla="*/ 1389 h 138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341" h="1389">
                    <a:moveTo>
                      <a:pt x="15" y="1389"/>
                    </a:moveTo>
                    <a:lnTo>
                      <a:pt x="5" y="1311"/>
                    </a:lnTo>
                    <a:lnTo>
                      <a:pt x="0" y="1237"/>
                    </a:lnTo>
                    <a:lnTo>
                      <a:pt x="0" y="1163"/>
                    </a:lnTo>
                    <a:lnTo>
                      <a:pt x="6" y="1093"/>
                    </a:lnTo>
                    <a:lnTo>
                      <a:pt x="16" y="1022"/>
                    </a:lnTo>
                    <a:lnTo>
                      <a:pt x="34" y="952"/>
                    </a:lnTo>
                    <a:lnTo>
                      <a:pt x="58" y="883"/>
                    </a:lnTo>
                    <a:lnTo>
                      <a:pt x="90" y="813"/>
                    </a:lnTo>
                    <a:lnTo>
                      <a:pt x="118" y="736"/>
                    </a:lnTo>
                    <a:lnTo>
                      <a:pt x="150" y="664"/>
                    </a:lnTo>
                    <a:lnTo>
                      <a:pt x="184" y="592"/>
                    </a:lnTo>
                    <a:lnTo>
                      <a:pt x="223" y="524"/>
                    </a:lnTo>
                    <a:lnTo>
                      <a:pt x="262" y="455"/>
                    </a:lnTo>
                    <a:lnTo>
                      <a:pt x="304" y="388"/>
                    </a:lnTo>
                    <a:lnTo>
                      <a:pt x="347" y="321"/>
                    </a:lnTo>
                    <a:lnTo>
                      <a:pt x="393" y="256"/>
                    </a:lnTo>
                    <a:lnTo>
                      <a:pt x="415" y="224"/>
                    </a:lnTo>
                    <a:lnTo>
                      <a:pt x="438" y="193"/>
                    </a:lnTo>
                    <a:lnTo>
                      <a:pt x="459" y="161"/>
                    </a:lnTo>
                    <a:lnTo>
                      <a:pt x="481" y="131"/>
                    </a:lnTo>
                    <a:lnTo>
                      <a:pt x="502" y="99"/>
                    </a:lnTo>
                    <a:lnTo>
                      <a:pt x="522" y="67"/>
                    </a:lnTo>
                    <a:lnTo>
                      <a:pt x="540" y="34"/>
                    </a:lnTo>
                    <a:lnTo>
                      <a:pt x="559" y="0"/>
                    </a:lnTo>
                    <a:lnTo>
                      <a:pt x="577" y="0"/>
                    </a:lnTo>
                    <a:lnTo>
                      <a:pt x="597" y="2"/>
                    </a:lnTo>
                    <a:lnTo>
                      <a:pt x="617" y="6"/>
                    </a:lnTo>
                    <a:lnTo>
                      <a:pt x="638" y="11"/>
                    </a:lnTo>
                    <a:lnTo>
                      <a:pt x="660" y="16"/>
                    </a:lnTo>
                    <a:lnTo>
                      <a:pt x="682" y="21"/>
                    </a:lnTo>
                    <a:lnTo>
                      <a:pt x="703" y="26"/>
                    </a:lnTo>
                    <a:lnTo>
                      <a:pt x="726" y="30"/>
                    </a:lnTo>
                    <a:lnTo>
                      <a:pt x="734" y="29"/>
                    </a:lnTo>
                    <a:lnTo>
                      <a:pt x="748" y="29"/>
                    </a:lnTo>
                    <a:lnTo>
                      <a:pt x="765" y="29"/>
                    </a:lnTo>
                    <a:lnTo>
                      <a:pt x="785" y="29"/>
                    </a:lnTo>
                    <a:lnTo>
                      <a:pt x="802" y="29"/>
                    </a:lnTo>
                    <a:lnTo>
                      <a:pt x="820" y="32"/>
                    </a:lnTo>
                    <a:lnTo>
                      <a:pt x="833" y="35"/>
                    </a:lnTo>
                    <a:lnTo>
                      <a:pt x="844" y="41"/>
                    </a:lnTo>
                    <a:lnTo>
                      <a:pt x="853" y="74"/>
                    </a:lnTo>
                    <a:lnTo>
                      <a:pt x="864" y="109"/>
                    </a:lnTo>
                    <a:lnTo>
                      <a:pt x="874" y="146"/>
                    </a:lnTo>
                    <a:lnTo>
                      <a:pt x="886" y="184"/>
                    </a:lnTo>
                    <a:lnTo>
                      <a:pt x="899" y="219"/>
                    </a:lnTo>
                    <a:lnTo>
                      <a:pt x="917" y="255"/>
                    </a:lnTo>
                    <a:lnTo>
                      <a:pt x="939" y="285"/>
                    </a:lnTo>
                    <a:lnTo>
                      <a:pt x="969" y="314"/>
                    </a:lnTo>
                    <a:lnTo>
                      <a:pt x="976" y="335"/>
                    </a:lnTo>
                    <a:lnTo>
                      <a:pt x="984" y="356"/>
                    </a:lnTo>
                    <a:lnTo>
                      <a:pt x="994" y="375"/>
                    </a:lnTo>
                    <a:lnTo>
                      <a:pt x="1005" y="395"/>
                    </a:lnTo>
                    <a:lnTo>
                      <a:pt x="1018" y="412"/>
                    </a:lnTo>
                    <a:lnTo>
                      <a:pt x="1034" y="429"/>
                    </a:lnTo>
                    <a:lnTo>
                      <a:pt x="1053" y="443"/>
                    </a:lnTo>
                    <a:lnTo>
                      <a:pt x="1075" y="459"/>
                    </a:lnTo>
                    <a:lnTo>
                      <a:pt x="1089" y="487"/>
                    </a:lnTo>
                    <a:lnTo>
                      <a:pt x="1105" y="515"/>
                    </a:lnTo>
                    <a:lnTo>
                      <a:pt x="1119" y="543"/>
                    </a:lnTo>
                    <a:lnTo>
                      <a:pt x="1135" y="571"/>
                    </a:lnTo>
                    <a:lnTo>
                      <a:pt x="1151" y="598"/>
                    </a:lnTo>
                    <a:lnTo>
                      <a:pt x="1170" y="626"/>
                    </a:lnTo>
                    <a:lnTo>
                      <a:pt x="1190" y="655"/>
                    </a:lnTo>
                    <a:lnTo>
                      <a:pt x="1213" y="687"/>
                    </a:lnTo>
                    <a:lnTo>
                      <a:pt x="1231" y="704"/>
                    </a:lnTo>
                    <a:lnTo>
                      <a:pt x="1252" y="724"/>
                    </a:lnTo>
                    <a:lnTo>
                      <a:pt x="1271" y="744"/>
                    </a:lnTo>
                    <a:lnTo>
                      <a:pt x="1291" y="767"/>
                    </a:lnTo>
                    <a:lnTo>
                      <a:pt x="1308" y="789"/>
                    </a:lnTo>
                    <a:lnTo>
                      <a:pt x="1322" y="815"/>
                    </a:lnTo>
                    <a:lnTo>
                      <a:pt x="1331" y="842"/>
                    </a:lnTo>
                    <a:lnTo>
                      <a:pt x="1335" y="873"/>
                    </a:lnTo>
                    <a:lnTo>
                      <a:pt x="1336" y="879"/>
                    </a:lnTo>
                    <a:lnTo>
                      <a:pt x="1338" y="886"/>
                    </a:lnTo>
                    <a:lnTo>
                      <a:pt x="1339" y="892"/>
                    </a:lnTo>
                    <a:lnTo>
                      <a:pt x="1341" y="898"/>
                    </a:lnTo>
                    <a:lnTo>
                      <a:pt x="1339" y="904"/>
                    </a:lnTo>
                    <a:lnTo>
                      <a:pt x="1338" y="910"/>
                    </a:lnTo>
                    <a:lnTo>
                      <a:pt x="1335" y="917"/>
                    </a:lnTo>
                    <a:lnTo>
                      <a:pt x="1332" y="925"/>
                    </a:lnTo>
                    <a:lnTo>
                      <a:pt x="1310" y="937"/>
                    </a:lnTo>
                    <a:lnTo>
                      <a:pt x="1293" y="953"/>
                    </a:lnTo>
                    <a:lnTo>
                      <a:pt x="1280" y="971"/>
                    </a:lnTo>
                    <a:lnTo>
                      <a:pt x="1272" y="992"/>
                    </a:lnTo>
                    <a:lnTo>
                      <a:pt x="1265" y="1014"/>
                    </a:lnTo>
                    <a:lnTo>
                      <a:pt x="1262" y="1038"/>
                    </a:lnTo>
                    <a:lnTo>
                      <a:pt x="1259" y="1062"/>
                    </a:lnTo>
                    <a:lnTo>
                      <a:pt x="1259" y="1086"/>
                    </a:lnTo>
                    <a:lnTo>
                      <a:pt x="1253" y="1104"/>
                    </a:lnTo>
                    <a:lnTo>
                      <a:pt x="1251" y="1121"/>
                    </a:lnTo>
                    <a:lnTo>
                      <a:pt x="1247" y="1132"/>
                    </a:lnTo>
                    <a:lnTo>
                      <a:pt x="1247" y="1140"/>
                    </a:lnTo>
                    <a:lnTo>
                      <a:pt x="1245" y="1145"/>
                    </a:lnTo>
                    <a:lnTo>
                      <a:pt x="1245" y="1148"/>
                    </a:lnTo>
                    <a:lnTo>
                      <a:pt x="1244" y="1150"/>
                    </a:lnTo>
                    <a:lnTo>
                      <a:pt x="1244" y="1153"/>
                    </a:lnTo>
                    <a:lnTo>
                      <a:pt x="1208" y="1147"/>
                    </a:lnTo>
                    <a:lnTo>
                      <a:pt x="1175" y="1143"/>
                    </a:lnTo>
                    <a:lnTo>
                      <a:pt x="1141" y="1139"/>
                    </a:lnTo>
                    <a:lnTo>
                      <a:pt x="1108" y="1135"/>
                    </a:lnTo>
                    <a:lnTo>
                      <a:pt x="1074" y="1130"/>
                    </a:lnTo>
                    <a:lnTo>
                      <a:pt x="1041" y="1127"/>
                    </a:lnTo>
                    <a:lnTo>
                      <a:pt x="1008" y="1121"/>
                    </a:lnTo>
                    <a:lnTo>
                      <a:pt x="975" y="1116"/>
                    </a:lnTo>
                    <a:lnTo>
                      <a:pt x="938" y="1117"/>
                    </a:lnTo>
                    <a:lnTo>
                      <a:pt x="905" y="1125"/>
                    </a:lnTo>
                    <a:lnTo>
                      <a:pt x="873" y="1134"/>
                    </a:lnTo>
                    <a:lnTo>
                      <a:pt x="845" y="1147"/>
                    </a:lnTo>
                    <a:lnTo>
                      <a:pt x="817" y="1161"/>
                    </a:lnTo>
                    <a:lnTo>
                      <a:pt x="789" y="1180"/>
                    </a:lnTo>
                    <a:lnTo>
                      <a:pt x="764" y="1200"/>
                    </a:lnTo>
                    <a:lnTo>
                      <a:pt x="738" y="1222"/>
                    </a:lnTo>
                    <a:lnTo>
                      <a:pt x="694" y="1240"/>
                    </a:lnTo>
                    <a:lnTo>
                      <a:pt x="647" y="1248"/>
                    </a:lnTo>
                    <a:lnTo>
                      <a:pt x="596" y="1248"/>
                    </a:lnTo>
                    <a:lnTo>
                      <a:pt x="545" y="1243"/>
                    </a:lnTo>
                    <a:lnTo>
                      <a:pt x="492" y="1232"/>
                    </a:lnTo>
                    <a:lnTo>
                      <a:pt x="442" y="1220"/>
                    </a:lnTo>
                    <a:lnTo>
                      <a:pt x="394" y="1208"/>
                    </a:lnTo>
                    <a:lnTo>
                      <a:pt x="352" y="1200"/>
                    </a:lnTo>
                    <a:lnTo>
                      <a:pt x="297" y="1201"/>
                    </a:lnTo>
                    <a:lnTo>
                      <a:pt x="248" y="1207"/>
                    </a:lnTo>
                    <a:lnTo>
                      <a:pt x="199" y="1215"/>
                    </a:lnTo>
                    <a:lnTo>
                      <a:pt x="155" y="1232"/>
                    </a:lnTo>
                    <a:lnTo>
                      <a:pt x="113" y="1254"/>
                    </a:lnTo>
                    <a:lnTo>
                      <a:pt x="79" y="1285"/>
                    </a:lnTo>
                    <a:lnTo>
                      <a:pt x="48" y="1326"/>
                    </a:lnTo>
                    <a:lnTo>
                      <a:pt x="26" y="1378"/>
                    </a:lnTo>
                    <a:lnTo>
                      <a:pt x="20" y="1382"/>
                    </a:lnTo>
                    <a:lnTo>
                      <a:pt x="15" y="1389"/>
                    </a:lnTo>
                    <a:close/>
                  </a:path>
                </a:pathLst>
              </a:custGeom>
              <a:solidFill>
                <a:srgbClr val="FF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2" name="Freeform 377"/>
              <p:cNvSpPr>
                <a:spLocks/>
              </p:cNvSpPr>
              <p:nvPr/>
            </p:nvSpPr>
            <p:spPr bwMode="auto">
              <a:xfrm>
                <a:off x="4549" y="2067"/>
                <a:ext cx="200" cy="129"/>
              </a:xfrm>
              <a:custGeom>
                <a:avLst/>
                <a:gdLst>
                  <a:gd name="T0" fmla="*/ 0 w 599"/>
                  <a:gd name="T1" fmla="*/ 0 h 387"/>
                  <a:gd name="T2" fmla="*/ 0 w 599"/>
                  <a:gd name="T3" fmla="*/ 0 h 387"/>
                  <a:gd name="T4" fmla="*/ 0 w 599"/>
                  <a:gd name="T5" fmla="*/ 0 h 387"/>
                  <a:gd name="T6" fmla="*/ 0 w 599"/>
                  <a:gd name="T7" fmla="*/ 0 h 387"/>
                  <a:gd name="T8" fmla="*/ 0 w 599"/>
                  <a:gd name="T9" fmla="*/ 0 h 387"/>
                  <a:gd name="T10" fmla="*/ 0 w 599"/>
                  <a:gd name="T11" fmla="*/ 0 h 387"/>
                  <a:gd name="T12" fmla="*/ 0 w 599"/>
                  <a:gd name="T13" fmla="*/ 0 h 387"/>
                  <a:gd name="T14" fmla="*/ 0 w 599"/>
                  <a:gd name="T15" fmla="*/ 0 h 387"/>
                  <a:gd name="T16" fmla="*/ 0 w 599"/>
                  <a:gd name="T17" fmla="*/ 0 h 387"/>
                  <a:gd name="T18" fmla="*/ 0 w 599"/>
                  <a:gd name="T19" fmla="*/ 0 h 387"/>
                  <a:gd name="T20" fmla="*/ 0 w 599"/>
                  <a:gd name="T21" fmla="*/ 0 h 387"/>
                  <a:gd name="T22" fmla="*/ 0 w 599"/>
                  <a:gd name="T23" fmla="*/ 0 h 387"/>
                  <a:gd name="T24" fmla="*/ 0 w 599"/>
                  <a:gd name="T25" fmla="*/ 0 h 387"/>
                  <a:gd name="T26" fmla="*/ 0 w 599"/>
                  <a:gd name="T27" fmla="*/ 0 h 387"/>
                  <a:gd name="T28" fmla="*/ 0 w 599"/>
                  <a:gd name="T29" fmla="*/ 0 h 387"/>
                  <a:gd name="T30" fmla="*/ 0 w 599"/>
                  <a:gd name="T31" fmla="*/ 0 h 387"/>
                  <a:gd name="T32" fmla="*/ 0 w 599"/>
                  <a:gd name="T33" fmla="*/ 0 h 387"/>
                  <a:gd name="T34" fmla="*/ 0 w 599"/>
                  <a:gd name="T35" fmla="*/ 0 h 387"/>
                  <a:gd name="T36" fmla="*/ 0 w 599"/>
                  <a:gd name="T37" fmla="*/ 0 h 387"/>
                  <a:gd name="T38" fmla="*/ 0 w 599"/>
                  <a:gd name="T39" fmla="*/ 0 h 387"/>
                  <a:gd name="T40" fmla="*/ 0 w 599"/>
                  <a:gd name="T41" fmla="*/ 0 h 387"/>
                  <a:gd name="T42" fmla="*/ 0 w 599"/>
                  <a:gd name="T43" fmla="*/ 0 h 387"/>
                  <a:gd name="T44" fmla="*/ 0 w 599"/>
                  <a:gd name="T45" fmla="*/ 0 h 387"/>
                  <a:gd name="T46" fmla="*/ 0 w 599"/>
                  <a:gd name="T47" fmla="*/ 0 h 387"/>
                  <a:gd name="T48" fmla="*/ 0 w 599"/>
                  <a:gd name="T49" fmla="*/ 0 h 387"/>
                  <a:gd name="T50" fmla="*/ 0 w 599"/>
                  <a:gd name="T51" fmla="*/ 0 h 387"/>
                  <a:gd name="T52" fmla="*/ 0 w 599"/>
                  <a:gd name="T53" fmla="*/ 0 h 387"/>
                  <a:gd name="T54" fmla="*/ 0 w 599"/>
                  <a:gd name="T55" fmla="*/ 0 h 387"/>
                  <a:gd name="T56" fmla="*/ 0 w 599"/>
                  <a:gd name="T57" fmla="*/ 0 h 387"/>
                  <a:gd name="T58" fmla="*/ 0 w 599"/>
                  <a:gd name="T59" fmla="*/ 0 h 387"/>
                  <a:gd name="T60" fmla="*/ 0 w 599"/>
                  <a:gd name="T61" fmla="*/ 0 h 387"/>
                  <a:gd name="T62" fmla="*/ 0 w 599"/>
                  <a:gd name="T63" fmla="*/ 0 h 387"/>
                  <a:gd name="T64" fmla="*/ 0 w 599"/>
                  <a:gd name="T65" fmla="*/ 0 h 3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99"/>
                  <a:gd name="T100" fmla="*/ 0 h 387"/>
                  <a:gd name="T101" fmla="*/ 599 w 599"/>
                  <a:gd name="T102" fmla="*/ 387 h 3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99" h="387">
                    <a:moveTo>
                      <a:pt x="278" y="387"/>
                    </a:moveTo>
                    <a:lnTo>
                      <a:pt x="262" y="361"/>
                    </a:lnTo>
                    <a:lnTo>
                      <a:pt x="247" y="340"/>
                    </a:lnTo>
                    <a:lnTo>
                      <a:pt x="231" y="320"/>
                    </a:lnTo>
                    <a:lnTo>
                      <a:pt x="214" y="303"/>
                    </a:lnTo>
                    <a:lnTo>
                      <a:pt x="196" y="286"/>
                    </a:lnTo>
                    <a:lnTo>
                      <a:pt x="179" y="270"/>
                    </a:lnTo>
                    <a:lnTo>
                      <a:pt x="161" y="254"/>
                    </a:lnTo>
                    <a:lnTo>
                      <a:pt x="144" y="236"/>
                    </a:lnTo>
                    <a:lnTo>
                      <a:pt x="135" y="217"/>
                    </a:lnTo>
                    <a:lnTo>
                      <a:pt x="123" y="189"/>
                    </a:lnTo>
                    <a:lnTo>
                      <a:pt x="107" y="155"/>
                    </a:lnTo>
                    <a:lnTo>
                      <a:pt x="89" y="123"/>
                    </a:lnTo>
                    <a:lnTo>
                      <a:pt x="68" y="95"/>
                    </a:lnTo>
                    <a:lnTo>
                      <a:pt x="48" y="80"/>
                    </a:lnTo>
                    <a:lnTo>
                      <a:pt x="26" y="84"/>
                    </a:lnTo>
                    <a:lnTo>
                      <a:pt x="8" y="110"/>
                    </a:lnTo>
                    <a:lnTo>
                      <a:pt x="4" y="110"/>
                    </a:lnTo>
                    <a:lnTo>
                      <a:pt x="0" y="110"/>
                    </a:lnTo>
                    <a:lnTo>
                      <a:pt x="0" y="96"/>
                    </a:lnTo>
                    <a:lnTo>
                      <a:pt x="5" y="78"/>
                    </a:lnTo>
                    <a:lnTo>
                      <a:pt x="11" y="59"/>
                    </a:lnTo>
                    <a:lnTo>
                      <a:pt x="21" y="40"/>
                    </a:lnTo>
                    <a:lnTo>
                      <a:pt x="30" y="23"/>
                    </a:lnTo>
                    <a:lnTo>
                      <a:pt x="41" y="10"/>
                    </a:lnTo>
                    <a:lnTo>
                      <a:pt x="52" y="1"/>
                    </a:lnTo>
                    <a:lnTo>
                      <a:pt x="65" y="0"/>
                    </a:lnTo>
                    <a:lnTo>
                      <a:pt x="75" y="26"/>
                    </a:lnTo>
                    <a:lnTo>
                      <a:pt x="93" y="51"/>
                    </a:lnTo>
                    <a:lnTo>
                      <a:pt x="114" y="73"/>
                    </a:lnTo>
                    <a:lnTo>
                      <a:pt x="140" y="96"/>
                    </a:lnTo>
                    <a:lnTo>
                      <a:pt x="167" y="115"/>
                    </a:lnTo>
                    <a:lnTo>
                      <a:pt x="196" y="132"/>
                    </a:lnTo>
                    <a:lnTo>
                      <a:pt x="226" y="146"/>
                    </a:lnTo>
                    <a:lnTo>
                      <a:pt x="257" y="161"/>
                    </a:lnTo>
                    <a:lnTo>
                      <a:pt x="286" y="161"/>
                    </a:lnTo>
                    <a:lnTo>
                      <a:pt x="317" y="164"/>
                    </a:lnTo>
                    <a:lnTo>
                      <a:pt x="347" y="167"/>
                    </a:lnTo>
                    <a:lnTo>
                      <a:pt x="379" y="169"/>
                    </a:lnTo>
                    <a:lnTo>
                      <a:pt x="410" y="171"/>
                    </a:lnTo>
                    <a:lnTo>
                      <a:pt x="442" y="174"/>
                    </a:lnTo>
                    <a:lnTo>
                      <a:pt x="474" y="174"/>
                    </a:lnTo>
                    <a:lnTo>
                      <a:pt x="506" y="175"/>
                    </a:lnTo>
                    <a:lnTo>
                      <a:pt x="516" y="170"/>
                    </a:lnTo>
                    <a:lnTo>
                      <a:pt x="527" y="165"/>
                    </a:lnTo>
                    <a:lnTo>
                      <a:pt x="539" y="161"/>
                    </a:lnTo>
                    <a:lnTo>
                      <a:pt x="550" y="156"/>
                    </a:lnTo>
                    <a:lnTo>
                      <a:pt x="561" y="151"/>
                    </a:lnTo>
                    <a:lnTo>
                      <a:pt x="574" y="148"/>
                    </a:lnTo>
                    <a:lnTo>
                      <a:pt x="586" y="144"/>
                    </a:lnTo>
                    <a:lnTo>
                      <a:pt x="599" y="143"/>
                    </a:lnTo>
                    <a:lnTo>
                      <a:pt x="579" y="193"/>
                    </a:lnTo>
                    <a:lnTo>
                      <a:pt x="556" y="230"/>
                    </a:lnTo>
                    <a:lnTo>
                      <a:pt x="529" y="257"/>
                    </a:lnTo>
                    <a:lnTo>
                      <a:pt x="499" y="279"/>
                    </a:lnTo>
                    <a:lnTo>
                      <a:pt x="463" y="294"/>
                    </a:lnTo>
                    <a:lnTo>
                      <a:pt x="424" y="308"/>
                    </a:lnTo>
                    <a:lnTo>
                      <a:pt x="382" y="322"/>
                    </a:lnTo>
                    <a:lnTo>
                      <a:pt x="337" y="340"/>
                    </a:lnTo>
                    <a:lnTo>
                      <a:pt x="329" y="345"/>
                    </a:lnTo>
                    <a:lnTo>
                      <a:pt x="321" y="352"/>
                    </a:lnTo>
                    <a:lnTo>
                      <a:pt x="313" y="359"/>
                    </a:lnTo>
                    <a:lnTo>
                      <a:pt x="306" y="367"/>
                    </a:lnTo>
                    <a:lnTo>
                      <a:pt x="297" y="373"/>
                    </a:lnTo>
                    <a:lnTo>
                      <a:pt x="290" y="380"/>
                    </a:lnTo>
                    <a:lnTo>
                      <a:pt x="283" y="384"/>
                    </a:lnTo>
                    <a:lnTo>
                      <a:pt x="278" y="387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3" name="Freeform 378"/>
              <p:cNvSpPr>
                <a:spLocks/>
              </p:cNvSpPr>
              <p:nvPr/>
            </p:nvSpPr>
            <p:spPr bwMode="auto">
              <a:xfrm>
                <a:off x="4736" y="1701"/>
                <a:ext cx="398" cy="462"/>
              </a:xfrm>
              <a:custGeom>
                <a:avLst/>
                <a:gdLst>
                  <a:gd name="T0" fmla="*/ 0 w 1192"/>
                  <a:gd name="T1" fmla="*/ 0 h 1384"/>
                  <a:gd name="T2" fmla="*/ 0 w 1192"/>
                  <a:gd name="T3" fmla="*/ 0 h 1384"/>
                  <a:gd name="T4" fmla="*/ 0 w 1192"/>
                  <a:gd name="T5" fmla="*/ 0 h 1384"/>
                  <a:gd name="T6" fmla="*/ 0 w 1192"/>
                  <a:gd name="T7" fmla="*/ 0 h 1384"/>
                  <a:gd name="T8" fmla="*/ 0 w 1192"/>
                  <a:gd name="T9" fmla="*/ 0 h 1384"/>
                  <a:gd name="T10" fmla="*/ 0 w 1192"/>
                  <a:gd name="T11" fmla="*/ 0 h 1384"/>
                  <a:gd name="T12" fmla="*/ 0 w 1192"/>
                  <a:gd name="T13" fmla="*/ 0 h 1384"/>
                  <a:gd name="T14" fmla="*/ 0 w 1192"/>
                  <a:gd name="T15" fmla="*/ 0 h 1384"/>
                  <a:gd name="T16" fmla="*/ 0 w 1192"/>
                  <a:gd name="T17" fmla="*/ 0 h 1384"/>
                  <a:gd name="T18" fmla="*/ 0 w 1192"/>
                  <a:gd name="T19" fmla="*/ 0 h 1384"/>
                  <a:gd name="T20" fmla="*/ 0 w 1192"/>
                  <a:gd name="T21" fmla="*/ 0 h 1384"/>
                  <a:gd name="T22" fmla="*/ 0 w 1192"/>
                  <a:gd name="T23" fmla="*/ 0 h 1384"/>
                  <a:gd name="T24" fmla="*/ 0 w 1192"/>
                  <a:gd name="T25" fmla="*/ 0 h 1384"/>
                  <a:gd name="T26" fmla="*/ 0 w 1192"/>
                  <a:gd name="T27" fmla="*/ 0 h 1384"/>
                  <a:gd name="T28" fmla="*/ 0 w 1192"/>
                  <a:gd name="T29" fmla="*/ 0 h 1384"/>
                  <a:gd name="T30" fmla="*/ 0 w 1192"/>
                  <a:gd name="T31" fmla="*/ 0 h 1384"/>
                  <a:gd name="T32" fmla="*/ 0 w 1192"/>
                  <a:gd name="T33" fmla="*/ 0 h 1384"/>
                  <a:gd name="T34" fmla="*/ 0 w 1192"/>
                  <a:gd name="T35" fmla="*/ 0 h 1384"/>
                  <a:gd name="T36" fmla="*/ 0 w 1192"/>
                  <a:gd name="T37" fmla="*/ 0 h 1384"/>
                  <a:gd name="T38" fmla="*/ 0 w 1192"/>
                  <a:gd name="T39" fmla="*/ 0 h 1384"/>
                  <a:gd name="T40" fmla="*/ 0 w 1192"/>
                  <a:gd name="T41" fmla="*/ 0 h 1384"/>
                  <a:gd name="T42" fmla="*/ 0 w 1192"/>
                  <a:gd name="T43" fmla="*/ 0 h 1384"/>
                  <a:gd name="T44" fmla="*/ 0 w 1192"/>
                  <a:gd name="T45" fmla="*/ 0 h 1384"/>
                  <a:gd name="T46" fmla="*/ 0 w 1192"/>
                  <a:gd name="T47" fmla="*/ 0 h 1384"/>
                  <a:gd name="T48" fmla="*/ 0 w 1192"/>
                  <a:gd name="T49" fmla="*/ 0 h 1384"/>
                  <a:gd name="T50" fmla="*/ 0 w 1192"/>
                  <a:gd name="T51" fmla="*/ 0 h 1384"/>
                  <a:gd name="T52" fmla="*/ 0 w 1192"/>
                  <a:gd name="T53" fmla="*/ 0 h 1384"/>
                  <a:gd name="T54" fmla="*/ 0 w 1192"/>
                  <a:gd name="T55" fmla="*/ 0 h 1384"/>
                  <a:gd name="T56" fmla="*/ 0 w 1192"/>
                  <a:gd name="T57" fmla="*/ 0 h 1384"/>
                  <a:gd name="T58" fmla="*/ 0 w 1192"/>
                  <a:gd name="T59" fmla="*/ 0 h 1384"/>
                  <a:gd name="T60" fmla="*/ 0 w 1192"/>
                  <a:gd name="T61" fmla="*/ 0 h 1384"/>
                  <a:gd name="T62" fmla="*/ 0 w 1192"/>
                  <a:gd name="T63" fmla="*/ 0 h 1384"/>
                  <a:gd name="T64" fmla="*/ 0 w 1192"/>
                  <a:gd name="T65" fmla="*/ 0 h 1384"/>
                  <a:gd name="T66" fmla="*/ 0 w 1192"/>
                  <a:gd name="T67" fmla="*/ 0 h 1384"/>
                  <a:gd name="T68" fmla="*/ 0 w 1192"/>
                  <a:gd name="T69" fmla="*/ 0 h 1384"/>
                  <a:gd name="T70" fmla="*/ 0 w 1192"/>
                  <a:gd name="T71" fmla="*/ 0 h 1384"/>
                  <a:gd name="T72" fmla="*/ 0 w 1192"/>
                  <a:gd name="T73" fmla="*/ 0 h 1384"/>
                  <a:gd name="T74" fmla="*/ 0 w 1192"/>
                  <a:gd name="T75" fmla="*/ 0 h 1384"/>
                  <a:gd name="T76" fmla="*/ 0 w 1192"/>
                  <a:gd name="T77" fmla="*/ 0 h 1384"/>
                  <a:gd name="T78" fmla="*/ 0 w 1192"/>
                  <a:gd name="T79" fmla="*/ 0 h 1384"/>
                  <a:gd name="T80" fmla="*/ 0 w 1192"/>
                  <a:gd name="T81" fmla="*/ 0 h 1384"/>
                  <a:gd name="T82" fmla="*/ 0 w 1192"/>
                  <a:gd name="T83" fmla="*/ 0 h 1384"/>
                  <a:gd name="T84" fmla="*/ 0 w 1192"/>
                  <a:gd name="T85" fmla="*/ 0 h 138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192"/>
                  <a:gd name="T130" fmla="*/ 0 h 1384"/>
                  <a:gd name="T131" fmla="*/ 1192 w 1192"/>
                  <a:gd name="T132" fmla="*/ 1384 h 138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192" h="1384">
                    <a:moveTo>
                      <a:pt x="76" y="1384"/>
                    </a:moveTo>
                    <a:lnTo>
                      <a:pt x="58" y="1383"/>
                    </a:lnTo>
                    <a:lnTo>
                      <a:pt x="44" y="1383"/>
                    </a:lnTo>
                    <a:lnTo>
                      <a:pt x="30" y="1381"/>
                    </a:lnTo>
                    <a:lnTo>
                      <a:pt x="20" y="1379"/>
                    </a:lnTo>
                    <a:lnTo>
                      <a:pt x="11" y="1375"/>
                    </a:lnTo>
                    <a:lnTo>
                      <a:pt x="5" y="1368"/>
                    </a:lnTo>
                    <a:lnTo>
                      <a:pt x="0" y="1357"/>
                    </a:lnTo>
                    <a:lnTo>
                      <a:pt x="0" y="1343"/>
                    </a:lnTo>
                    <a:lnTo>
                      <a:pt x="13" y="1329"/>
                    </a:lnTo>
                    <a:lnTo>
                      <a:pt x="25" y="1307"/>
                    </a:lnTo>
                    <a:lnTo>
                      <a:pt x="36" y="1281"/>
                    </a:lnTo>
                    <a:lnTo>
                      <a:pt x="44" y="1254"/>
                    </a:lnTo>
                    <a:lnTo>
                      <a:pt x="50" y="1224"/>
                    </a:lnTo>
                    <a:lnTo>
                      <a:pt x="55" y="1196"/>
                    </a:lnTo>
                    <a:lnTo>
                      <a:pt x="57" y="1170"/>
                    </a:lnTo>
                    <a:lnTo>
                      <a:pt x="58" y="1152"/>
                    </a:lnTo>
                    <a:lnTo>
                      <a:pt x="63" y="1133"/>
                    </a:lnTo>
                    <a:lnTo>
                      <a:pt x="71" y="1114"/>
                    </a:lnTo>
                    <a:lnTo>
                      <a:pt x="78" y="1094"/>
                    </a:lnTo>
                    <a:lnTo>
                      <a:pt x="88" y="1075"/>
                    </a:lnTo>
                    <a:lnTo>
                      <a:pt x="95" y="1055"/>
                    </a:lnTo>
                    <a:lnTo>
                      <a:pt x="102" y="1036"/>
                    </a:lnTo>
                    <a:lnTo>
                      <a:pt x="106" y="1017"/>
                    </a:lnTo>
                    <a:lnTo>
                      <a:pt x="110" y="1001"/>
                    </a:lnTo>
                    <a:lnTo>
                      <a:pt x="135" y="965"/>
                    </a:lnTo>
                    <a:lnTo>
                      <a:pt x="161" y="933"/>
                    </a:lnTo>
                    <a:lnTo>
                      <a:pt x="186" y="901"/>
                    </a:lnTo>
                    <a:lnTo>
                      <a:pt x="212" y="872"/>
                    </a:lnTo>
                    <a:lnTo>
                      <a:pt x="237" y="841"/>
                    </a:lnTo>
                    <a:lnTo>
                      <a:pt x="266" y="813"/>
                    </a:lnTo>
                    <a:lnTo>
                      <a:pt x="294" y="785"/>
                    </a:lnTo>
                    <a:lnTo>
                      <a:pt x="325" y="757"/>
                    </a:lnTo>
                    <a:lnTo>
                      <a:pt x="346" y="742"/>
                    </a:lnTo>
                    <a:lnTo>
                      <a:pt x="365" y="724"/>
                    </a:lnTo>
                    <a:lnTo>
                      <a:pt x="379" y="703"/>
                    </a:lnTo>
                    <a:lnTo>
                      <a:pt x="392" y="681"/>
                    </a:lnTo>
                    <a:lnTo>
                      <a:pt x="402" y="656"/>
                    </a:lnTo>
                    <a:lnTo>
                      <a:pt x="411" y="632"/>
                    </a:lnTo>
                    <a:lnTo>
                      <a:pt x="419" y="607"/>
                    </a:lnTo>
                    <a:lnTo>
                      <a:pt x="428" y="584"/>
                    </a:lnTo>
                    <a:lnTo>
                      <a:pt x="436" y="564"/>
                    </a:lnTo>
                    <a:lnTo>
                      <a:pt x="449" y="538"/>
                    </a:lnTo>
                    <a:lnTo>
                      <a:pt x="463" y="507"/>
                    </a:lnTo>
                    <a:lnTo>
                      <a:pt x="481" y="475"/>
                    </a:lnTo>
                    <a:lnTo>
                      <a:pt x="496" y="443"/>
                    </a:lnTo>
                    <a:lnTo>
                      <a:pt x="512" y="417"/>
                    </a:lnTo>
                    <a:lnTo>
                      <a:pt x="525" y="397"/>
                    </a:lnTo>
                    <a:lnTo>
                      <a:pt x="535" y="389"/>
                    </a:lnTo>
                    <a:lnTo>
                      <a:pt x="536" y="386"/>
                    </a:lnTo>
                    <a:lnTo>
                      <a:pt x="537" y="383"/>
                    </a:lnTo>
                    <a:lnTo>
                      <a:pt x="531" y="383"/>
                    </a:lnTo>
                    <a:lnTo>
                      <a:pt x="529" y="383"/>
                    </a:lnTo>
                    <a:lnTo>
                      <a:pt x="529" y="375"/>
                    </a:lnTo>
                    <a:lnTo>
                      <a:pt x="534" y="368"/>
                    </a:lnTo>
                    <a:lnTo>
                      <a:pt x="540" y="360"/>
                    </a:lnTo>
                    <a:lnTo>
                      <a:pt x="547" y="351"/>
                    </a:lnTo>
                    <a:lnTo>
                      <a:pt x="554" y="342"/>
                    </a:lnTo>
                    <a:lnTo>
                      <a:pt x="562" y="335"/>
                    </a:lnTo>
                    <a:lnTo>
                      <a:pt x="569" y="328"/>
                    </a:lnTo>
                    <a:lnTo>
                      <a:pt x="576" y="324"/>
                    </a:lnTo>
                    <a:lnTo>
                      <a:pt x="590" y="293"/>
                    </a:lnTo>
                    <a:lnTo>
                      <a:pt x="605" y="263"/>
                    </a:lnTo>
                    <a:lnTo>
                      <a:pt x="615" y="232"/>
                    </a:lnTo>
                    <a:lnTo>
                      <a:pt x="626" y="201"/>
                    </a:lnTo>
                    <a:lnTo>
                      <a:pt x="634" y="171"/>
                    </a:lnTo>
                    <a:lnTo>
                      <a:pt x="643" y="140"/>
                    </a:lnTo>
                    <a:lnTo>
                      <a:pt x="653" y="109"/>
                    </a:lnTo>
                    <a:lnTo>
                      <a:pt x="665" y="80"/>
                    </a:lnTo>
                    <a:lnTo>
                      <a:pt x="675" y="70"/>
                    </a:lnTo>
                    <a:lnTo>
                      <a:pt x="690" y="60"/>
                    </a:lnTo>
                    <a:lnTo>
                      <a:pt x="704" y="47"/>
                    </a:lnTo>
                    <a:lnTo>
                      <a:pt x="720" y="34"/>
                    </a:lnTo>
                    <a:lnTo>
                      <a:pt x="733" y="20"/>
                    </a:lnTo>
                    <a:lnTo>
                      <a:pt x="747" y="9"/>
                    </a:lnTo>
                    <a:lnTo>
                      <a:pt x="758" y="2"/>
                    </a:lnTo>
                    <a:lnTo>
                      <a:pt x="767" y="0"/>
                    </a:lnTo>
                    <a:lnTo>
                      <a:pt x="767" y="1"/>
                    </a:lnTo>
                    <a:lnTo>
                      <a:pt x="770" y="2"/>
                    </a:lnTo>
                    <a:lnTo>
                      <a:pt x="747" y="35"/>
                    </a:lnTo>
                    <a:lnTo>
                      <a:pt x="726" y="70"/>
                    </a:lnTo>
                    <a:lnTo>
                      <a:pt x="706" y="106"/>
                    </a:lnTo>
                    <a:lnTo>
                      <a:pt x="687" y="144"/>
                    </a:lnTo>
                    <a:lnTo>
                      <a:pt x="669" y="181"/>
                    </a:lnTo>
                    <a:lnTo>
                      <a:pt x="656" y="220"/>
                    </a:lnTo>
                    <a:lnTo>
                      <a:pt x="646" y="260"/>
                    </a:lnTo>
                    <a:lnTo>
                      <a:pt x="641" y="301"/>
                    </a:lnTo>
                    <a:lnTo>
                      <a:pt x="647" y="407"/>
                    </a:lnTo>
                    <a:lnTo>
                      <a:pt x="667" y="506"/>
                    </a:lnTo>
                    <a:lnTo>
                      <a:pt x="698" y="599"/>
                    </a:lnTo>
                    <a:lnTo>
                      <a:pt x="741" y="688"/>
                    </a:lnTo>
                    <a:lnTo>
                      <a:pt x="792" y="770"/>
                    </a:lnTo>
                    <a:lnTo>
                      <a:pt x="854" y="849"/>
                    </a:lnTo>
                    <a:lnTo>
                      <a:pt x="921" y="926"/>
                    </a:lnTo>
                    <a:lnTo>
                      <a:pt x="996" y="1003"/>
                    </a:lnTo>
                    <a:lnTo>
                      <a:pt x="1018" y="1028"/>
                    </a:lnTo>
                    <a:lnTo>
                      <a:pt x="1049" y="1062"/>
                    </a:lnTo>
                    <a:lnTo>
                      <a:pt x="1084" y="1102"/>
                    </a:lnTo>
                    <a:lnTo>
                      <a:pt x="1120" y="1147"/>
                    </a:lnTo>
                    <a:lnTo>
                      <a:pt x="1152" y="1192"/>
                    </a:lnTo>
                    <a:lnTo>
                      <a:pt x="1177" y="1239"/>
                    </a:lnTo>
                    <a:lnTo>
                      <a:pt x="1191" y="1283"/>
                    </a:lnTo>
                    <a:lnTo>
                      <a:pt x="1192" y="1323"/>
                    </a:lnTo>
                    <a:lnTo>
                      <a:pt x="1182" y="1320"/>
                    </a:lnTo>
                    <a:lnTo>
                      <a:pt x="1176" y="1317"/>
                    </a:lnTo>
                    <a:lnTo>
                      <a:pt x="1169" y="1311"/>
                    </a:lnTo>
                    <a:lnTo>
                      <a:pt x="1166" y="1309"/>
                    </a:lnTo>
                    <a:lnTo>
                      <a:pt x="1142" y="1286"/>
                    </a:lnTo>
                    <a:lnTo>
                      <a:pt x="1119" y="1268"/>
                    </a:lnTo>
                    <a:lnTo>
                      <a:pt x="1097" y="1254"/>
                    </a:lnTo>
                    <a:lnTo>
                      <a:pt x="1075" y="1244"/>
                    </a:lnTo>
                    <a:lnTo>
                      <a:pt x="1052" y="1233"/>
                    </a:lnTo>
                    <a:lnTo>
                      <a:pt x="1028" y="1226"/>
                    </a:lnTo>
                    <a:lnTo>
                      <a:pt x="1001" y="1220"/>
                    </a:lnTo>
                    <a:lnTo>
                      <a:pt x="973" y="1215"/>
                    </a:lnTo>
                    <a:lnTo>
                      <a:pt x="897" y="1218"/>
                    </a:lnTo>
                    <a:lnTo>
                      <a:pt x="823" y="1224"/>
                    </a:lnTo>
                    <a:lnTo>
                      <a:pt x="751" y="1233"/>
                    </a:lnTo>
                    <a:lnTo>
                      <a:pt x="680" y="1246"/>
                    </a:lnTo>
                    <a:lnTo>
                      <a:pt x="609" y="1260"/>
                    </a:lnTo>
                    <a:lnTo>
                      <a:pt x="538" y="1279"/>
                    </a:lnTo>
                    <a:lnTo>
                      <a:pt x="469" y="1299"/>
                    </a:lnTo>
                    <a:lnTo>
                      <a:pt x="399" y="1322"/>
                    </a:lnTo>
                    <a:lnTo>
                      <a:pt x="357" y="1326"/>
                    </a:lnTo>
                    <a:lnTo>
                      <a:pt x="317" y="1335"/>
                    </a:lnTo>
                    <a:lnTo>
                      <a:pt x="276" y="1344"/>
                    </a:lnTo>
                    <a:lnTo>
                      <a:pt x="237" y="1355"/>
                    </a:lnTo>
                    <a:lnTo>
                      <a:pt x="197" y="1363"/>
                    </a:lnTo>
                    <a:lnTo>
                      <a:pt x="158" y="1372"/>
                    </a:lnTo>
                    <a:lnTo>
                      <a:pt x="117" y="1379"/>
                    </a:lnTo>
                    <a:lnTo>
                      <a:pt x="76" y="1384"/>
                    </a:lnTo>
                    <a:close/>
                  </a:path>
                </a:pathLst>
              </a:custGeom>
              <a:solidFill>
                <a:srgbClr val="FF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4" name="Freeform 379"/>
              <p:cNvSpPr>
                <a:spLocks/>
              </p:cNvSpPr>
              <p:nvPr/>
            </p:nvSpPr>
            <p:spPr bwMode="auto">
              <a:xfrm>
                <a:off x="4953" y="1697"/>
                <a:ext cx="187" cy="435"/>
              </a:xfrm>
              <a:custGeom>
                <a:avLst/>
                <a:gdLst>
                  <a:gd name="T0" fmla="*/ 0 w 562"/>
                  <a:gd name="T1" fmla="*/ 0 h 1304"/>
                  <a:gd name="T2" fmla="*/ 0 w 562"/>
                  <a:gd name="T3" fmla="*/ 0 h 1304"/>
                  <a:gd name="T4" fmla="*/ 0 w 562"/>
                  <a:gd name="T5" fmla="*/ 0 h 1304"/>
                  <a:gd name="T6" fmla="*/ 0 w 562"/>
                  <a:gd name="T7" fmla="*/ 0 h 1304"/>
                  <a:gd name="T8" fmla="*/ 0 w 562"/>
                  <a:gd name="T9" fmla="*/ 0 h 1304"/>
                  <a:gd name="T10" fmla="*/ 0 w 562"/>
                  <a:gd name="T11" fmla="*/ 0 h 1304"/>
                  <a:gd name="T12" fmla="*/ 0 w 562"/>
                  <a:gd name="T13" fmla="*/ 0 h 1304"/>
                  <a:gd name="T14" fmla="*/ 0 w 562"/>
                  <a:gd name="T15" fmla="*/ 0 h 1304"/>
                  <a:gd name="T16" fmla="*/ 0 w 562"/>
                  <a:gd name="T17" fmla="*/ 0 h 1304"/>
                  <a:gd name="T18" fmla="*/ 0 w 562"/>
                  <a:gd name="T19" fmla="*/ 0 h 1304"/>
                  <a:gd name="T20" fmla="*/ 0 w 562"/>
                  <a:gd name="T21" fmla="*/ 0 h 1304"/>
                  <a:gd name="T22" fmla="*/ 0 w 562"/>
                  <a:gd name="T23" fmla="*/ 0 h 1304"/>
                  <a:gd name="T24" fmla="*/ 0 w 562"/>
                  <a:gd name="T25" fmla="*/ 0 h 1304"/>
                  <a:gd name="T26" fmla="*/ 0 w 562"/>
                  <a:gd name="T27" fmla="*/ 0 h 1304"/>
                  <a:gd name="T28" fmla="*/ 0 w 562"/>
                  <a:gd name="T29" fmla="*/ 0 h 1304"/>
                  <a:gd name="T30" fmla="*/ 0 w 562"/>
                  <a:gd name="T31" fmla="*/ 0 h 1304"/>
                  <a:gd name="T32" fmla="*/ 0 w 562"/>
                  <a:gd name="T33" fmla="*/ 0 h 1304"/>
                  <a:gd name="T34" fmla="*/ 0 w 562"/>
                  <a:gd name="T35" fmla="*/ 0 h 1304"/>
                  <a:gd name="T36" fmla="*/ 0 w 562"/>
                  <a:gd name="T37" fmla="*/ 0 h 1304"/>
                  <a:gd name="T38" fmla="*/ 0 w 562"/>
                  <a:gd name="T39" fmla="*/ 0 h 1304"/>
                  <a:gd name="T40" fmla="*/ 0 w 562"/>
                  <a:gd name="T41" fmla="*/ 0 h 1304"/>
                  <a:gd name="T42" fmla="*/ 0 w 562"/>
                  <a:gd name="T43" fmla="*/ 0 h 1304"/>
                  <a:gd name="T44" fmla="*/ 0 w 562"/>
                  <a:gd name="T45" fmla="*/ 0 h 1304"/>
                  <a:gd name="T46" fmla="*/ 0 w 562"/>
                  <a:gd name="T47" fmla="*/ 0 h 1304"/>
                  <a:gd name="T48" fmla="*/ 0 w 562"/>
                  <a:gd name="T49" fmla="*/ 0 h 1304"/>
                  <a:gd name="T50" fmla="*/ 0 w 562"/>
                  <a:gd name="T51" fmla="*/ 0 h 1304"/>
                  <a:gd name="T52" fmla="*/ 0 w 562"/>
                  <a:gd name="T53" fmla="*/ 0 h 1304"/>
                  <a:gd name="T54" fmla="*/ 0 w 562"/>
                  <a:gd name="T55" fmla="*/ 0 h 1304"/>
                  <a:gd name="T56" fmla="*/ 0 w 562"/>
                  <a:gd name="T57" fmla="*/ 0 h 1304"/>
                  <a:gd name="T58" fmla="*/ 0 w 562"/>
                  <a:gd name="T59" fmla="*/ 0 h 1304"/>
                  <a:gd name="T60" fmla="*/ 0 w 562"/>
                  <a:gd name="T61" fmla="*/ 0 h 1304"/>
                  <a:gd name="T62" fmla="*/ 0 w 562"/>
                  <a:gd name="T63" fmla="*/ 0 h 1304"/>
                  <a:gd name="T64" fmla="*/ 0 w 562"/>
                  <a:gd name="T65" fmla="*/ 0 h 1304"/>
                  <a:gd name="T66" fmla="*/ 0 w 562"/>
                  <a:gd name="T67" fmla="*/ 0 h 1304"/>
                  <a:gd name="T68" fmla="*/ 0 w 562"/>
                  <a:gd name="T69" fmla="*/ 0 h 1304"/>
                  <a:gd name="T70" fmla="*/ 0 w 562"/>
                  <a:gd name="T71" fmla="*/ 0 h 1304"/>
                  <a:gd name="T72" fmla="*/ 0 w 562"/>
                  <a:gd name="T73" fmla="*/ 0 h 1304"/>
                  <a:gd name="T74" fmla="*/ 0 w 562"/>
                  <a:gd name="T75" fmla="*/ 0 h 1304"/>
                  <a:gd name="T76" fmla="*/ 0 w 562"/>
                  <a:gd name="T77" fmla="*/ 0 h 1304"/>
                  <a:gd name="T78" fmla="*/ 0 w 562"/>
                  <a:gd name="T79" fmla="*/ 0 h 1304"/>
                  <a:gd name="T80" fmla="*/ 0 w 562"/>
                  <a:gd name="T81" fmla="*/ 0 h 1304"/>
                  <a:gd name="T82" fmla="*/ 0 w 562"/>
                  <a:gd name="T83" fmla="*/ 0 h 1304"/>
                  <a:gd name="T84" fmla="*/ 0 w 562"/>
                  <a:gd name="T85" fmla="*/ 0 h 1304"/>
                  <a:gd name="T86" fmla="*/ 0 w 562"/>
                  <a:gd name="T87" fmla="*/ 0 h 1304"/>
                  <a:gd name="T88" fmla="*/ 0 w 562"/>
                  <a:gd name="T89" fmla="*/ 0 h 1304"/>
                  <a:gd name="T90" fmla="*/ 0 w 562"/>
                  <a:gd name="T91" fmla="*/ 0 h 1304"/>
                  <a:gd name="T92" fmla="*/ 0 w 562"/>
                  <a:gd name="T93" fmla="*/ 0 h 1304"/>
                  <a:gd name="T94" fmla="*/ 0 w 562"/>
                  <a:gd name="T95" fmla="*/ 0 h 1304"/>
                  <a:gd name="T96" fmla="*/ 0 w 562"/>
                  <a:gd name="T97" fmla="*/ 0 h 1304"/>
                  <a:gd name="T98" fmla="*/ 0 w 562"/>
                  <a:gd name="T99" fmla="*/ 0 h 1304"/>
                  <a:gd name="T100" fmla="*/ 0 w 562"/>
                  <a:gd name="T101" fmla="*/ 0 h 1304"/>
                  <a:gd name="T102" fmla="*/ 0 w 562"/>
                  <a:gd name="T103" fmla="*/ 0 h 1304"/>
                  <a:gd name="T104" fmla="*/ 0 w 562"/>
                  <a:gd name="T105" fmla="*/ 0 h 1304"/>
                  <a:gd name="T106" fmla="*/ 0 w 562"/>
                  <a:gd name="T107" fmla="*/ 0 h 1304"/>
                  <a:gd name="T108" fmla="*/ 0 w 562"/>
                  <a:gd name="T109" fmla="*/ 0 h 1304"/>
                  <a:gd name="T110" fmla="*/ 0 w 562"/>
                  <a:gd name="T111" fmla="*/ 0 h 1304"/>
                  <a:gd name="T112" fmla="*/ 0 w 562"/>
                  <a:gd name="T113" fmla="*/ 0 h 1304"/>
                  <a:gd name="T114" fmla="*/ 0 w 562"/>
                  <a:gd name="T115" fmla="*/ 0 h 1304"/>
                  <a:gd name="T116" fmla="*/ 0 w 562"/>
                  <a:gd name="T117" fmla="*/ 0 h 1304"/>
                  <a:gd name="T118" fmla="*/ 0 w 562"/>
                  <a:gd name="T119" fmla="*/ 0 h 1304"/>
                  <a:gd name="T120" fmla="*/ 0 w 562"/>
                  <a:gd name="T121" fmla="*/ 0 h 130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62"/>
                  <a:gd name="T184" fmla="*/ 0 h 1304"/>
                  <a:gd name="T185" fmla="*/ 562 w 562"/>
                  <a:gd name="T186" fmla="*/ 1304 h 1304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62" h="1304">
                    <a:moveTo>
                      <a:pt x="549" y="1304"/>
                    </a:moveTo>
                    <a:lnTo>
                      <a:pt x="543" y="1281"/>
                    </a:lnTo>
                    <a:lnTo>
                      <a:pt x="539" y="1264"/>
                    </a:lnTo>
                    <a:lnTo>
                      <a:pt x="533" y="1246"/>
                    </a:lnTo>
                    <a:lnTo>
                      <a:pt x="528" y="1232"/>
                    </a:lnTo>
                    <a:lnTo>
                      <a:pt x="521" y="1217"/>
                    </a:lnTo>
                    <a:lnTo>
                      <a:pt x="514" y="1202"/>
                    </a:lnTo>
                    <a:lnTo>
                      <a:pt x="504" y="1187"/>
                    </a:lnTo>
                    <a:lnTo>
                      <a:pt x="495" y="1172"/>
                    </a:lnTo>
                    <a:lnTo>
                      <a:pt x="435" y="1100"/>
                    </a:lnTo>
                    <a:lnTo>
                      <a:pt x="373" y="1031"/>
                    </a:lnTo>
                    <a:lnTo>
                      <a:pt x="311" y="963"/>
                    </a:lnTo>
                    <a:lnTo>
                      <a:pt x="251" y="895"/>
                    </a:lnTo>
                    <a:lnTo>
                      <a:pt x="192" y="826"/>
                    </a:lnTo>
                    <a:lnTo>
                      <a:pt x="138" y="754"/>
                    </a:lnTo>
                    <a:lnTo>
                      <a:pt x="91" y="677"/>
                    </a:lnTo>
                    <a:lnTo>
                      <a:pt x="54" y="597"/>
                    </a:lnTo>
                    <a:lnTo>
                      <a:pt x="41" y="556"/>
                    </a:lnTo>
                    <a:lnTo>
                      <a:pt x="29" y="512"/>
                    </a:lnTo>
                    <a:lnTo>
                      <a:pt x="17" y="466"/>
                    </a:lnTo>
                    <a:lnTo>
                      <a:pt x="9" y="419"/>
                    </a:lnTo>
                    <a:lnTo>
                      <a:pt x="2" y="370"/>
                    </a:lnTo>
                    <a:lnTo>
                      <a:pt x="0" y="325"/>
                    </a:lnTo>
                    <a:lnTo>
                      <a:pt x="5" y="282"/>
                    </a:lnTo>
                    <a:lnTo>
                      <a:pt x="18" y="244"/>
                    </a:lnTo>
                    <a:lnTo>
                      <a:pt x="24" y="214"/>
                    </a:lnTo>
                    <a:lnTo>
                      <a:pt x="36" y="183"/>
                    </a:lnTo>
                    <a:lnTo>
                      <a:pt x="50" y="148"/>
                    </a:lnTo>
                    <a:lnTo>
                      <a:pt x="69" y="114"/>
                    </a:lnTo>
                    <a:lnTo>
                      <a:pt x="87" y="79"/>
                    </a:lnTo>
                    <a:lnTo>
                      <a:pt x="107" y="48"/>
                    </a:lnTo>
                    <a:lnTo>
                      <a:pt x="125" y="21"/>
                    </a:lnTo>
                    <a:lnTo>
                      <a:pt x="144" y="0"/>
                    </a:lnTo>
                    <a:lnTo>
                      <a:pt x="147" y="0"/>
                    </a:lnTo>
                    <a:lnTo>
                      <a:pt x="150" y="0"/>
                    </a:lnTo>
                    <a:lnTo>
                      <a:pt x="124" y="76"/>
                    </a:lnTo>
                    <a:lnTo>
                      <a:pt x="108" y="151"/>
                    </a:lnTo>
                    <a:lnTo>
                      <a:pt x="101" y="222"/>
                    </a:lnTo>
                    <a:lnTo>
                      <a:pt x="105" y="290"/>
                    </a:lnTo>
                    <a:lnTo>
                      <a:pt x="120" y="356"/>
                    </a:lnTo>
                    <a:lnTo>
                      <a:pt x="147" y="423"/>
                    </a:lnTo>
                    <a:lnTo>
                      <a:pt x="185" y="489"/>
                    </a:lnTo>
                    <a:lnTo>
                      <a:pt x="235" y="560"/>
                    </a:lnTo>
                    <a:lnTo>
                      <a:pt x="284" y="629"/>
                    </a:lnTo>
                    <a:lnTo>
                      <a:pt x="336" y="700"/>
                    </a:lnTo>
                    <a:lnTo>
                      <a:pt x="388" y="770"/>
                    </a:lnTo>
                    <a:lnTo>
                      <a:pt x="439" y="845"/>
                    </a:lnTo>
                    <a:lnTo>
                      <a:pt x="483" y="920"/>
                    </a:lnTo>
                    <a:lnTo>
                      <a:pt x="521" y="1001"/>
                    </a:lnTo>
                    <a:lnTo>
                      <a:pt x="548" y="1083"/>
                    </a:lnTo>
                    <a:lnTo>
                      <a:pt x="562" y="1172"/>
                    </a:lnTo>
                    <a:lnTo>
                      <a:pt x="560" y="1205"/>
                    </a:lnTo>
                    <a:lnTo>
                      <a:pt x="559" y="1232"/>
                    </a:lnTo>
                    <a:lnTo>
                      <a:pt x="557" y="1250"/>
                    </a:lnTo>
                    <a:lnTo>
                      <a:pt x="557" y="1265"/>
                    </a:lnTo>
                    <a:lnTo>
                      <a:pt x="556" y="1276"/>
                    </a:lnTo>
                    <a:lnTo>
                      <a:pt x="555" y="1284"/>
                    </a:lnTo>
                    <a:lnTo>
                      <a:pt x="554" y="1292"/>
                    </a:lnTo>
                    <a:lnTo>
                      <a:pt x="554" y="1302"/>
                    </a:lnTo>
                    <a:lnTo>
                      <a:pt x="552" y="1302"/>
                    </a:lnTo>
                    <a:lnTo>
                      <a:pt x="549" y="1304"/>
                    </a:lnTo>
                    <a:close/>
                  </a:path>
                </a:pathLst>
              </a:custGeom>
              <a:solidFill>
                <a:srgbClr val="CC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5" name="Freeform 380"/>
              <p:cNvSpPr>
                <a:spLocks/>
              </p:cNvSpPr>
              <p:nvPr/>
            </p:nvSpPr>
            <p:spPr bwMode="auto">
              <a:xfrm>
                <a:off x="4687" y="2057"/>
                <a:ext cx="76" cy="64"/>
              </a:xfrm>
              <a:custGeom>
                <a:avLst/>
                <a:gdLst>
                  <a:gd name="T0" fmla="*/ 0 w 228"/>
                  <a:gd name="T1" fmla="*/ 0 h 190"/>
                  <a:gd name="T2" fmla="*/ 0 w 228"/>
                  <a:gd name="T3" fmla="*/ 0 h 190"/>
                  <a:gd name="T4" fmla="*/ 0 w 228"/>
                  <a:gd name="T5" fmla="*/ 0 h 190"/>
                  <a:gd name="T6" fmla="*/ 0 w 228"/>
                  <a:gd name="T7" fmla="*/ 0 h 190"/>
                  <a:gd name="T8" fmla="*/ 0 w 228"/>
                  <a:gd name="T9" fmla="*/ 0 h 190"/>
                  <a:gd name="T10" fmla="*/ 0 w 228"/>
                  <a:gd name="T11" fmla="*/ 0 h 190"/>
                  <a:gd name="T12" fmla="*/ 0 w 228"/>
                  <a:gd name="T13" fmla="*/ 0 h 190"/>
                  <a:gd name="T14" fmla="*/ 0 w 228"/>
                  <a:gd name="T15" fmla="*/ 0 h 190"/>
                  <a:gd name="T16" fmla="*/ 0 w 228"/>
                  <a:gd name="T17" fmla="*/ 0 h 190"/>
                  <a:gd name="T18" fmla="*/ 0 w 228"/>
                  <a:gd name="T19" fmla="*/ 0 h 190"/>
                  <a:gd name="T20" fmla="*/ 0 w 228"/>
                  <a:gd name="T21" fmla="*/ 0 h 190"/>
                  <a:gd name="T22" fmla="*/ 0 w 228"/>
                  <a:gd name="T23" fmla="*/ 0 h 190"/>
                  <a:gd name="T24" fmla="*/ 0 w 228"/>
                  <a:gd name="T25" fmla="*/ 0 h 190"/>
                  <a:gd name="T26" fmla="*/ 0 w 228"/>
                  <a:gd name="T27" fmla="*/ 0 h 190"/>
                  <a:gd name="T28" fmla="*/ 0 w 228"/>
                  <a:gd name="T29" fmla="*/ 0 h 190"/>
                  <a:gd name="T30" fmla="*/ 0 w 228"/>
                  <a:gd name="T31" fmla="*/ 0 h 190"/>
                  <a:gd name="T32" fmla="*/ 0 w 228"/>
                  <a:gd name="T33" fmla="*/ 0 h 190"/>
                  <a:gd name="T34" fmla="*/ 0 w 228"/>
                  <a:gd name="T35" fmla="*/ 0 h 190"/>
                  <a:gd name="T36" fmla="*/ 0 w 228"/>
                  <a:gd name="T37" fmla="*/ 0 h 190"/>
                  <a:gd name="T38" fmla="*/ 0 w 228"/>
                  <a:gd name="T39" fmla="*/ 0 h 190"/>
                  <a:gd name="T40" fmla="*/ 0 w 228"/>
                  <a:gd name="T41" fmla="*/ 0 h 190"/>
                  <a:gd name="T42" fmla="*/ 0 w 228"/>
                  <a:gd name="T43" fmla="*/ 0 h 190"/>
                  <a:gd name="T44" fmla="*/ 0 w 228"/>
                  <a:gd name="T45" fmla="*/ 0 h 190"/>
                  <a:gd name="T46" fmla="*/ 0 w 228"/>
                  <a:gd name="T47" fmla="*/ 0 h 190"/>
                  <a:gd name="T48" fmla="*/ 0 w 228"/>
                  <a:gd name="T49" fmla="*/ 0 h 190"/>
                  <a:gd name="T50" fmla="*/ 0 w 228"/>
                  <a:gd name="T51" fmla="*/ 0 h 190"/>
                  <a:gd name="T52" fmla="*/ 0 w 228"/>
                  <a:gd name="T53" fmla="*/ 0 h 190"/>
                  <a:gd name="T54" fmla="*/ 0 w 228"/>
                  <a:gd name="T55" fmla="*/ 0 h 190"/>
                  <a:gd name="T56" fmla="*/ 0 w 228"/>
                  <a:gd name="T57" fmla="*/ 0 h 190"/>
                  <a:gd name="T58" fmla="*/ 0 w 228"/>
                  <a:gd name="T59" fmla="*/ 0 h 190"/>
                  <a:gd name="T60" fmla="*/ 0 w 228"/>
                  <a:gd name="T61" fmla="*/ 0 h 190"/>
                  <a:gd name="T62" fmla="*/ 0 w 228"/>
                  <a:gd name="T63" fmla="*/ 0 h 190"/>
                  <a:gd name="T64" fmla="*/ 0 w 228"/>
                  <a:gd name="T65" fmla="*/ 0 h 190"/>
                  <a:gd name="T66" fmla="*/ 0 w 228"/>
                  <a:gd name="T67" fmla="*/ 0 h 190"/>
                  <a:gd name="T68" fmla="*/ 0 w 228"/>
                  <a:gd name="T69" fmla="*/ 0 h 190"/>
                  <a:gd name="T70" fmla="*/ 0 w 228"/>
                  <a:gd name="T71" fmla="*/ 0 h 190"/>
                  <a:gd name="T72" fmla="*/ 0 w 228"/>
                  <a:gd name="T73" fmla="*/ 0 h 190"/>
                  <a:gd name="T74" fmla="*/ 0 w 228"/>
                  <a:gd name="T75" fmla="*/ 0 h 190"/>
                  <a:gd name="T76" fmla="*/ 0 w 228"/>
                  <a:gd name="T77" fmla="*/ 0 h 190"/>
                  <a:gd name="T78" fmla="*/ 0 w 228"/>
                  <a:gd name="T79" fmla="*/ 0 h 190"/>
                  <a:gd name="T80" fmla="*/ 0 w 228"/>
                  <a:gd name="T81" fmla="*/ 0 h 19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28"/>
                  <a:gd name="T124" fmla="*/ 0 h 190"/>
                  <a:gd name="T125" fmla="*/ 228 w 228"/>
                  <a:gd name="T126" fmla="*/ 190 h 19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28" h="190">
                    <a:moveTo>
                      <a:pt x="41" y="190"/>
                    </a:moveTo>
                    <a:lnTo>
                      <a:pt x="30" y="187"/>
                    </a:lnTo>
                    <a:lnTo>
                      <a:pt x="20" y="187"/>
                    </a:lnTo>
                    <a:lnTo>
                      <a:pt x="9" y="186"/>
                    </a:lnTo>
                    <a:lnTo>
                      <a:pt x="0" y="186"/>
                    </a:lnTo>
                    <a:lnTo>
                      <a:pt x="0" y="182"/>
                    </a:lnTo>
                    <a:lnTo>
                      <a:pt x="0" y="179"/>
                    </a:lnTo>
                    <a:lnTo>
                      <a:pt x="17" y="173"/>
                    </a:lnTo>
                    <a:lnTo>
                      <a:pt x="35" y="167"/>
                    </a:lnTo>
                    <a:lnTo>
                      <a:pt x="49" y="158"/>
                    </a:lnTo>
                    <a:lnTo>
                      <a:pt x="60" y="149"/>
                    </a:lnTo>
                    <a:lnTo>
                      <a:pt x="67" y="134"/>
                    </a:lnTo>
                    <a:lnTo>
                      <a:pt x="72" y="118"/>
                    </a:lnTo>
                    <a:lnTo>
                      <a:pt x="71" y="99"/>
                    </a:lnTo>
                    <a:lnTo>
                      <a:pt x="67" y="78"/>
                    </a:lnTo>
                    <a:lnTo>
                      <a:pt x="87" y="71"/>
                    </a:lnTo>
                    <a:lnTo>
                      <a:pt x="107" y="65"/>
                    </a:lnTo>
                    <a:lnTo>
                      <a:pt x="126" y="56"/>
                    </a:lnTo>
                    <a:lnTo>
                      <a:pt x="146" y="49"/>
                    </a:lnTo>
                    <a:lnTo>
                      <a:pt x="164" y="39"/>
                    </a:lnTo>
                    <a:lnTo>
                      <a:pt x="181" y="28"/>
                    </a:lnTo>
                    <a:lnTo>
                      <a:pt x="199" y="15"/>
                    </a:lnTo>
                    <a:lnTo>
                      <a:pt x="217" y="2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24" y="9"/>
                    </a:lnTo>
                    <a:lnTo>
                      <a:pt x="222" y="19"/>
                    </a:lnTo>
                    <a:lnTo>
                      <a:pt x="216" y="29"/>
                    </a:lnTo>
                    <a:lnTo>
                      <a:pt x="211" y="40"/>
                    </a:lnTo>
                    <a:lnTo>
                      <a:pt x="205" y="51"/>
                    </a:lnTo>
                    <a:lnTo>
                      <a:pt x="199" y="62"/>
                    </a:lnTo>
                    <a:lnTo>
                      <a:pt x="194" y="74"/>
                    </a:lnTo>
                    <a:lnTo>
                      <a:pt x="192" y="88"/>
                    </a:lnTo>
                    <a:lnTo>
                      <a:pt x="190" y="118"/>
                    </a:lnTo>
                    <a:lnTo>
                      <a:pt x="180" y="141"/>
                    </a:lnTo>
                    <a:lnTo>
                      <a:pt x="166" y="158"/>
                    </a:lnTo>
                    <a:lnTo>
                      <a:pt x="147" y="171"/>
                    </a:lnTo>
                    <a:lnTo>
                      <a:pt x="124" y="179"/>
                    </a:lnTo>
                    <a:lnTo>
                      <a:pt x="98" y="184"/>
                    </a:lnTo>
                    <a:lnTo>
                      <a:pt x="69" y="187"/>
                    </a:lnTo>
                    <a:lnTo>
                      <a:pt x="41" y="19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6" name="Freeform 381"/>
              <p:cNvSpPr>
                <a:spLocks/>
              </p:cNvSpPr>
              <p:nvPr/>
            </p:nvSpPr>
            <p:spPr bwMode="auto">
              <a:xfrm>
                <a:off x="4575" y="2051"/>
                <a:ext cx="82" cy="65"/>
              </a:xfrm>
              <a:custGeom>
                <a:avLst/>
                <a:gdLst>
                  <a:gd name="T0" fmla="*/ 0 w 247"/>
                  <a:gd name="T1" fmla="*/ 0 h 194"/>
                  <a:gd name="T2" fmla="*/ 0 w 247"/>
                  <a:gd name="T3" fmla="*/ 0 h 194"/>
                  <a:gd name="T4" fmla="*/ 0 w 247"/>
                  <a:gd name="T5" fmla="*/ 0 h 194"/>
                  <a:gd name="T6" fmla="*/ 0 w 247"/>
                  <a:gd name="T7" fmla="*/ 0 h 194"/>
                  <a:gd name="T8" fmla="*/ 0 w 247"/>
                  <a:gd name="T9" fmla="*/ 0 h 194"/>
                  <a:gd name="T10" fmla="*/ 0 w 247"/>
                  <a:gd name="T11" fmla="*/ 0 h 194"/>
                  <a:gd name="T12" fmla="*/ 0 w 247"/>
                  <a:gd name="T13" fmla="*/ 0 h 194"/>
                  <a:gd name="T14" fmla="*/ 0 w 247"/>
                  <a:gd name="T15" fmla="*/ 0 h 194"/>
                  <a:gd name="T16" fmla="*/ 0 w 247"/>
                  <a:gd name="T17" fmla="*/ 0 h 194"/>
                  <a:gd name="T18" fmla="*/ 0 w 247"/>
                  <a:gd name="T19" fmla="*/ 0 h 194"/>
                  <a:gd name="T20" fmla="*/ 0 w 247"/>
                  <a:gd name="T21" fmla="*/ 0 h 194"/>
                  <a:gd name="T22" fmla="*/ 0 w 247"/>
                  <a:gd name="T23" fmla="*/ 0 h 194"/>
                  <a:gd name="T24" fmla="*/ 0 w 247"/>
                  <a:gd name="T25" fmla="*/ 0 h 194"/>
                  <a:gd name="T26" fmla="*/ 0 w 247"/>
                  <a:gd name="T27" fmla="*/ 0 h 194"/>
                  <a:gd name="T28" fmla="*/ 0 w 247"/>
                  <a:gd name="T29" fmla="*/ 0 h 194"/>
                  <a:gd name="T30" fmla="*/ 0 w 247"/>
                  <a:gd name="T31" fmla="*/ 0 h 194"/>
                  <a:gd name="T32" fmla="*/ 0 w 247"/>
                  <a:gd name="T33" fmla="*/ 0 h 194"/>
                  <a:gd name="T34" fmla="*/ 0 w 247"/>
                  <a:gd name="T35" fmla="*/ 0 h 194"/>
                  <a:gd name="T36" fmla="*/ 0 w 247"/>
                  <a:gd name="T37" fmla="*/ 0 h 194"/>
                  <a:gd name="T38" fmla="*/ 0 w 247"/>
                  <a:gd name="T39" fmla="*/ 0 h 194"/>
                  <a:gd name="T40" fmla="*/ 0 w 247"/>
                  <a:gd name="T41" fmla="*/ 0 h 194"/>
                  <a:gd name="T42" fmla="*/ 0 w 247"/>
                  <a:gd name="T43" fmla="*/ 0 h 194"/>
                  <a:gd name="T44" fmla="*/ 0 w 247"/>
                  <a:gd name="T45" fmla="*/ 0 h 194"/>
                  <a:gd name="T46" fmla="*/ 0 w 247"/>
                  <a:gd name="T47" fmla="*/ 0 h 194"/>
                  <a:gd name="T48" fmla="*/ 0 w 247"/>
                  <a:gd name="T49" fmla="*/ 0 h 194"/>
                  <a:gd name="T50" fmla="*/ 0 w 247"/>
                  <a:gd name="T51" fmla="*/ 0 h 194"/>
                  <a:gd name="T52" fmla="*/ 0 w 247"/>
                  <a:gd name="T53" fmla="*/ 0 h 194"/>
                  <a:gd name="T54" fmla="*/ 0 w 247"/>
                  <a:gd name="T55" fmla="*/ 0 h 194"/>
                  <a:gd name="T56" fmla="*/ 0 w 247"/>
                  <a:gd name="T57" fmla="*/ 0 h 194"/>
                  <a:gd name="T58" fmla="*/ 0 w 247"/>
                  <a:gd name="T59" fmla="*/ 0 h 194"/>
                  <a:gd name="T60" fmla="*/ 0 w 247"/>
                  <a:gd name="T61" fmla="*/ 0 h 194"/>
                  <a:gd name="T62" fmla="*/ 0 w 247"/>
                  <a:gd name="T63" fmla="*/ 0 h 194"/>
                  <a:gd name="T64" fmla="*/ 0 w 247"/>
                  <a:gd name="T65" fmla="*/ 0 h 194"/>
                  <a:gd name="T66" fmla="*/ 0 w 247"/>
                  <a:gd name="T67" fmla="*/ 0 h 194"/>
                  <a:gd name="T68" fmla="*/ 0 w 247"/>
                  <a:gd name="T69" fmla="*/ 0 h 194"/>
                  <a:gd name="T70" fmla="*/ 0 w 247"/>
                  <a:gd name="T71" fmla="*/ 0 h 194"/>
                  <a:gd name="T72" fmla="*/ 0 w 247"/>
                  <a:gd name="T73" fmla="*/ 0 h 194"/>
                  <a:gd name="T74" fmla="*/ 0 w 247"/>
                  <a:gd name="T75" fmla="*/ 0 h 194"/>
                  <a:gd name="T76" fmla="*/ 0 w 247"/>
                  <a:gd name="T77" fmla="*/ 0 h 19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47"/>
                  <a:gd name="T118" fmla="*/ 0 h 194"/>
                  <a:gd name="T119" fmla="*/ 247 w 247"/>
                  <a:gd name="T120" fmla="*/ 194 h 194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47" h="194">
                    <a:moveTo>
                      <a:pt x="220" y="194"/>
                    </a:moveTo>
                    <a:lnTo>
                      <a:pt x="186" y="187"/>
                    </a:lnTo>
                    <a:lnTo>
                      <a:pt x="150" y="176"/>
                    </a:lnTo>
                    <a:lnTo>
                      <a:pt x="112" y="159"/>
                    </a:lnTo>
                    <a:lnTo>
                      <a:pt x="78" y="139"/>
                    </a:lnTo>
                    <a:lnTo>
                      <a:pt x="46" y="115"/>
                    </a:lnTo>
                    <a:lnTo>
                      <a:pt x="23" y="87"/>
                    </a:lnTo>
                    <a:lnTo>
                      <a:pt x="6" y="57"/>
                    </a:lnTo>
                    <a:lnTo>
                      <a:pt x="0" y="26"/>
                    </a:lnTo>
                    <a:lnTo>
                      <a:pt x="3" y="19"/>
                    </a:lnTo>
                    <a:lnTo>
                      <a:pt x="5" y="13"/>
                    </a:lnTo>
                    <a:lnTo>
                      <a:pt x="7" y="6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8" y="5"/>
                    </a:lnTo>
                    <a:lnTo>
                      <a:pt x="37" y="20"/>
                    </a:lnTo>
                    <a:lnTo>
                      <a:pt x="59" y="34"/>
                    </a:lnTo>
                    <a:lnTo>
                      <a:pt x="82" y="47"/>
                    </a:lnTo>
                    <a:lnTo>
                      <a:pt x="108" y="59"/>
                    </a:lnTo>
                    <a:lnTo>
                      <a:pt x="133" y="69"/>
                    </a:lnTo>
                    <a:lnTo>
                      <a:pt x="160" y="78"/>
                    </a:lnTo>
                    <a:lnTo>
                      <a:pt x="186" y="85"/>
                    </a:lnTo>
                    <a:lnTo>
                      <a:pt x="213" y="93"/>
                    </a:lnTo>
                    <a:lnTo>
                      <a:pt x="212" y="104"/>
                    </a:lnTo>
                    <a:lnTo>
                      <a:pt x="212" y="115"/>
                    </a:lnTo>
                    <a:lnTo>
                      <a:pt x="212" y="125"/>
                    </a:lnTo>
                    <a:lnTo>
                      <a:pt x="213" y="136"/>
                    </a:lnTo>
                    <a:lnTo>
                      <a:pt x="213" y="146"/>
                    </a:lnTo>
                    <a:lnTo>
                      <a:pt x="216" y="157"/>
                    </a:lnTo>
                    <a:lnTo>
                      <a:pt x="221" y="168"/>
                    </a:lnTo>
                    <a:lnTo>
                      <a:pt x="228" y="178"/>
                    </a:lnTo>
                    <a:lnTo>
                      <a:pt x="236" y="182"/>
                    </a:lnTo>
                    <a:lnTo>
                      <a:pt x="242" y="187"/>
                    </a:lnTo>
                    <a:lnTo>
                      <a:pt x="246" y="189"/>
                    </a:lnTo>
                    <a:lnTo>
                      <a:pt x="247" y="191"/>
                    </a:lnTo>
                    <a:lnTo>
                      <a:pt x="243" y="191"/>
                    </a:lnTo>
                    <a:lnTo>
                      <a:pt x="239" y="192"/>
                    </a:lnTo>
                    <a:lnTo>
                      <a:pt x="231" y="192"/>
                    </a:lnTo>
                    <a:lnTo>
                      <a:pt x="220" y="194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7" name="Freeform 382"/>
              <p:cNvSpPr>
                <a:spLocks/>
              </p:cNvSpPr>
              <p:nvPr/>
            </p:nvSpPr>
            <p:spPr bwMode="auto">
              <a:xfrm>
                <a:off x="4650" y="2083"/>
                <a:ext cx="57" cy="30"/>
              </a:xfrm>
              <a:custGeom>
                <a:avLst/>
                <a:gdLst>
                  <a:gd name="T0" fmla="*/ 0 w 169"/>
                  <a:gd name="T1" fmla="*/ 0 h 88"/>
                  <a:gd name="T2" fmla="*/ 0 w 169"/>
                  <a:gd name="T3" fmla="*/ 0 h 88"/>
                  <a:gd name="T4" fmla="*/ 0 w 169"/>
                  <a:gd name="T5" fmla="*/ 0 h 88"/>
                  <a:gd name="T6" fmla="*/ 0 w 169"/>
                  <a:gd name="T7" fmla="*/ 0 h 88"/>
                  <a:gd name="T8" fmla="*/ 0 w 169"/>
                  <a:gd name="T9" fmla="*/ 0 h 88"/>
                  <a:gd name="T10" fmla="*/ 0 w 169"/>
                  <a:gd name="T11" fmla="*/ 0 h 88"/>
                  <a:gd name="T12" fmla="*/ 0 w 169"/>
                  <a:gd name="T13" fmla="*/ 0 h 88"/>
                  <a:gd name="T14" fmla="*/ 0 w 169"/>
                  <a:gd name="T15" fmla="*/ 0 h 88"/>
                  <a:gd name="T16" fmla="*/ 0 w 169"/>
                  <a:gd name="T17" fmla="*/ 0 h 88"/>
                  <a:gd name="T18" fmla="*/ 0 w 169"/>
                  <a:gd name="T19" fmla="*/ 0 h 88"/>
                  <a:gd name="T20" fmla="*/ 0 w 169"/>
                  <a:gd name="T21" fmla="*/ 0 h 88"/>
                  <a:gd name="T22" fmla="*/ 0 w 169"/>
                  <a:gd name="T23" fmla="*/ 0 h 88"/>
                  <a:gd name="T24" fmla="*/ 0 w 169"/>
                  <a:gd name="T25" fmla="*/ 0 h 88"/>
                  <a:gd name="T26" fmla="*/ 0 w 169"/>
                  <a:gd name="T27" fmla="*/ 0 h 88"/>
                  <a:gd name="T28" fmla="*/ 0 w 169"/>
                  <a:gd name="T29" fmla="*/ 0 h 88"/>
                  <a:gd name="T30" fmla="*/ 0 w 169"/>
                  <a:gd name="T31" fmla="*/ 0 h 88"/>
                  <a:gd name="T32" fmla="*/ 0 w 169"/>
                  <a:gd name="T33" fmla="*/ 0 h 88"/>
                  <a:gd name="T34" fmla="*/ 0 w 169"/>
                  <a:gd name="T35" fmla="*/ 0 h 88"/>
                  <a:gd name="T36" fmla="*/ 0 w 169"/>
                  <a:gd name="T37" fmla="*/ 0 h 88"/>
                  <a:gd name="T38" fmla="*/ 0 w 169"/>
                  <a:gd name="T39" fmla="*/ 0 h 88"/>
                  <a:gd name="T40" fmla="*/ 0 w 169"/>
                  <a:gd name="T41" fmla="*/ 0 h 88"/>
                  <a:gd name="T42" fmla="*/ 0 w 169"/>
                  <a:gd name="T43" fmla="*/ 0 h 88"/>
                  <a:gd name="T44" fmla="*/ 0 w 169"/>
                  <a:gd name="T45" fmla="*/ 0 h 88"/>
                  <a:gd name="T46" fmla="*/ 0 w 169"/>
                  <a:gd name="T47" fmla="*/ 0 h 88"/>
                  <a:gd name="T48" fmla="*/ 0 w 169"/>
                  <a:gd name="T49" fmla="*/ 0 h 8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69"/>
                  <a:gd name="T76" fmla="*/ 0 h 88"/>
                  <a:gd name="T77" fmla="*/ 169 w 169"/>
                  <a:gd name="T78" fmla="*/ 88 h 8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69" h="88">
                    <a:moveTo>
                      <a:pt x="93" y="88"/>
                    </a:moveTo>
                    <a:lnTo>
                      <a:pt x="64" y="85"/>
                    </a:lnTo>
                    <a:lnTo>
                      <a:pt x="42" y="82"/>
                    </a:lnTo>
                    <a:lnTo>
                      <a:pt x="25" y="78"/>
                    </a:lnTo>
                    <a:lnTo>
                      <a:pt x="14" y="71"/>
                    </a:lnTo>
                    <a:lnTo>
                      <a:pt x="6" y="59"/>
                    </a:lnTo>
                    <a:lnTo>
                      <a:pt x="2" y="4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9" y="1"/>
                    </a:lnTo>
                    <a:lnTo>
                      <a:pt x="40" y="3"/>
                    </a:lnTo>
                    <a:lnTo>
                      <a:pt x="59" y="4"/>
                    </a:lnTo>
                    <a:lnTo>
                      <a:pt x="80" y="7"/>
                    </a:lnTo>
                    <a:lnTo>
                      <a:pt x="100" y="6"/>
                    </a:lnTo>
                    <a:lnTo>
                      <a:pt x="121" y="6"/>
                    </a:lnTo>
                    <a:lnTo>
                      <a:pt x="143" y="4"/>
                    </a:lnTo>
                    <a:lnTo>
                      <a:pt x="165" y="2"/>
                    </a:lnTo>
                    <a:lnTo>
                      <a:pt x="169" y="21"/>
                    </a:lnTo>
                    <a:lnTo>
                      <a:pt x="169" y="39"/>
                    </a:lnTo>
                    <a:lnTo>
                      <a:pt x="165" y="53"/>
                    </a:lnTo>
                    <a:lnTo>
                      <a:pt x="159" y="65"/>
                    </a:lnTo>
                    <a:lnTo>
                      <a:pt x="147" y="73"/>
                    </a:lnTo>
                    <a:lnTo>
                      <a:pt x="133" y="80"/>
                    </a:lnTo>
                    <a:lnTo>
                      <a:pt x="114" y="85"/>
                    </a:lnTo>
                    <a:lnTo>
                      <a:pt x="93" y="88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8" name="Freeform 383"/>
              <p:cNvSpPr>
                <a:spLocks/>
              </p:cNvSpPr>
              <p:nvPr/>
            </p:nvSpPr>
            <p:spPr bwMode="auto">
              <a:xfrm>
                <a:off x="4170" y="1409"/>
                <a:ext cx="1074" cy="672"/>
              </a:xfrm>
              <a:custGeom>
                <a:avLst/>
                <a:gdLst>
                  <a:gd name="T0" fmla="*/ 0 w 3222"/>
                  <a:gd name="T1" fmla="*/ 0 h 2015"/>
                  <a:gd name="T2" fmla="*/ 0 w 3222"/>
                  <a:gd name="T3" fmla="*/ 0 h 2015"/>
                  <a:gd name="T4" fmla="*/ 0 w 3222"/>
                  <a:gd name="T5" fmla="*/ 0 h 2015"/>
                  <a:gd name="T6" fmla="*/ 0 w 3222"/>
                  <a:gd name="T7" fmla="*/ 0 h 2015"/>
                  <a:gd name="T8" fmla="*/ 0 w 3222"/>
                  <a:gd name="T9" fmla="*/ 0 h 2015"/>
                  <a:gd name="T10" fmla="*/ 0 w 3222"/>
                  <a:gd name="T11" fmla="*/ 0 h 2015"/>
                  <a:gd name="T12" fmla="*/ 0 w 3222"/>
                  <a:gd name="T13" fmla="*/ 0 h 2015"/>
                  <a:gd name="T14" fmla="*/ 0 w 3222"/>
                  <a:gd name="T15" fmla="*/ 0 h 2015"/>
                  <a:gd name="T16" fmla="*/ 0 w 3222"/>
                  <a:gd name="T17" fmla="*/ 0 h 2015"/>
                  <a:gd name="T18" fmla="*/ 0 w 3222"/>
                  <a:gd name="T19" fmla="*/ 0 h 2015"/>
                  <a:gd name="T20" fmla="*/ 0 w 3222"/>
                  <a:gd name="T21" fmla="*/ 0 h 2015"/>
                  <a:gd name="T22" fmla="*/ 0 w 3222"/>
                  <a:gd name="T23" fmla="*/ 0 h 2015"/>
                  <a:gd name="T24" fmla="*/ 0 w 3222"/>
                  <a:gd name="T25" fmla="*/ 0 h 2015"/>
                  <a:gd name="T26" fmla="*/ 0 w 3222"/>
                  <a:gd name="T27" fmla="*/ 0 h 2015"/>
                  <a:gd name="T28" fmla="*/ 0 w 3222"/>
                  <a:gd name="T29" fmla="*/ 0 h 2015"/>
                  <a:gd name="T30" fmla="*/ 0 w 3222"/>
                  <a:gd name="T31" fmla="*/ 0 h 2015"/>
                  <a:gd name="T32" fmla="*/ 0 w 3222"/>
                  <a:gd name="T33" fmla="*/ 0 h 2015"/>
                  <a:gd name="T34" fmla="*/ 0 w 3222"/>
                  <a:gd name="T35" fmla="*/ 0 h 2015"/>
                  <a:gd name="T36" fmla="*/ 0 w 3222"/>
                  <a:gd name="T37" fmla="*/ 0 h 2015"/>
                  <a:gd name="T38" fmla="*/ 0 w 3222"/>
                  <a:gd name="T39" fmla="*/ 0 h 2015"/>
                  <a:gd name="T40" fmla="*/ 0 w 3222"/>
                  <a:gd name="T41" fmla="*/ 0 h 2015"/>
                  <a:gd name="T42" fmla="*/ 0 w 3222"/>
                  <a:gd name="T43" fmla="*/ 0 h 2015"/>
                  <a:gd name="T44" fmla="*/ 0 w 3222"/>
                  <a:gd name="T45" fmla="*/ 0 h 2015"/>
                  <a:gd name="T46" fmla="*/ 0 w 3222"/>
                  <a:gd name="T47" fmla="*/ 0 h 2015"/>
                  <a:gd name="T48" fmla="*/ 0 w 3222"/>
                  <a:gd name="T49" fmla="*/ 0 h 2015"/>
                  <a:gd name="T50" fmla="*/ 0 w 3222"/>
                  <a:gd name="T51" fmla="*/ 0 h 2015"/>
                  <a:gd name="T52" fmla="*/ 0 w 3222"/>
                  <a:gd name="T53" fmla="*/ 0 h 2015"/>
                  <a:gd name="T54" fmla="*/ 0 w 3222"/>
                  <a:gd name="T55" fmla="*/ 0 h 2015"/>
                  <a:gd name="T56" fmla="*/ 0 w 3222"/>
                  <a:gd name="T57" fmla="*/ 0 h 2015"/>
                  <a:gd name="T58" fmla="*/ 0 w 3222"/>
                  <a:gd name="T59" fmla="*/ 0 h 2015"/>
                  <a:gd name="T60" fmla="*/ 0 w 3222"/>
                  <a:gd name="T61" fmla="*/ 0 h 2015"/>
                  <a:gd name="T62" fmla="*/ 0 w 3222"/>
                  <a:gd name="T63" fmla="*/ 0 h 2015"/>
                  <a:gd name="T64" fmla="*/ 0 w 3222"/>
                  <a:gd name="T65" fmla="*/ 0 h 2015"/>
                  <a:gd name="T66" fmla="*/ 0 w 3222"/>
                  <a:gd name="T67" fmla="*/ 0 h 2015"/>
                  <a:gd name="T68" fmla="*/ 0 w 3222"/>
                  <a:gd name="T69" fmla="*/ 0 h 2015"/>
                  <a:gd name="T70" fmla="*/ 0 w 3222"/>
                  <a:gd name="T71" fmla="*/ 0 h 2015"/>
                  <a:gd name="T72" fmla="*/ 0 w 3222"/>
                  <a:gd name="T73" fmla="*/ 0 h 2015"/>
                  <a:gd name="T74" fmla="*/ 0 w 3222"/>
                  <a:gd name="T75" fmla="*/ 0 h 2015"/>
                  <a:gd name="T76" fmla="*/ 0 w 3222"/>
                  <a:gd name="T77" fmla="*/ 0 h 2015"/>
                  <a:gd name="T78" fmla="*/ 0 w 3222"/>
                  <a:gd name="T79" fmla="*/ 0 h 2015"/>
                  <a:gd name="T80" fmla="*/ 0 w 3222"/>
                  <a:gd name="T81" fmla="*/ 0 h 2015"/>
                  <a:gd name="T82" fmla="*/ 0 w 3222"/>
                  <a:gd name="T83" fmla="*/ 0 h 2015"/>
                  <a:gd name="T84" fmla="*/ 0 w 3222"/>
                  <a:gd name="T85" fmla="*/ 0 h 2015"/>
                  <a:gd name="T86" fmla="*/ 0 w 3222"/>
                  <a:gd name="T87" fmla="*/ 0 h 2015"/>
                  <a:gd name="T88" fmla="*/ 0 w 3222"/>
                  <a:gd name="T89" fmla="*/ 0 h 2015"/>
                  <a:gd name="T90" fmla="*/ 0 w 3222"/>
                  <a:gd name="T91" fmla="*/ 0 h 2015"/>
                  <a:gd name="T92" fmla="*/ 0 w 3222"/>
                  <a:gd name="T93" fmla="*/ 0 h 2015"/>
                  <a:gd name="T94" fmla="*/ 0 w 3222"/>
                  <a:gd name="T95" fmla="*/ 0 h 2015"/>
                  <a:gd name="T96" fmla="*/ 0 w 3222"/>
                  <a:gd name="T97" fmla="*/ 0 h 2015"/>
                  <a:gd name="T98" fmla="*/ 0 w 3222"/>
                  <a:gd name="T99" fmla="*/ 0 h 2015"/>
                  <a:gd name="T100" fmla="*/ 0 w 3222"/>
                  <a:gd name="T101" fmla="*/ 0 h 2015"/>
                  <a:gd name="T102" fmla="*/ 0 w 3222"/>
                  <a:gd name="T103" fmla="*/ 0 h 2015"/>
                  <a:gd name="T104" fmla="*/ 0 w 3222"/>
                  <a:gd name="T105" fmla="*/ 0 h 2015"/>
                  <a:gd name="T106" fmla="*/ 0 w 3222"/>
                  <a:gd name="T107" fmla="*/ 0 h 2015"/>
                  <a:gd name="T108" fmla="*/ 0 w 3222"/>
                  <a:gd name="T109" fmla="*/ 0 h 2015"/>
                  <a:gd name="T110" fmla="*/ 0 w 3222"/>
                  <a:gd name="T111" fmla="*/ 0 h 2015"/>
                  <a:gd name="T112" fmla="*/ 0 w 3222"/>
                  <a:gd name="T113" fmla="*/ 0 h 2015"/>
                  <a:gd name="T114" fmla="*/ 0 w 3222"/>
                  <a:gd name="T115" fmla="*/ 0 h 2015"/>
                  <a:gd name="T116" fmla="*/ 0 w 3222"/>
                  <a:gd name="T117" fmla="*/ 0 h 201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222"/>
                  <a:gd name="T178" fmla="*/ 0 h 2015"/>
                  <a:gd name="T179" fmla="*/ 3222 w 3222"/>
                  <a:gd name="T180" fmla="*/ 2015 h 201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222" h="2015">
                    <a:moveTo>
                      <a:pt x="1537" y="2015"/>
                    </a:moveTo>
                    <a:lnTo>
                      <a:pt x="1496" y="2010"/>
                    </a:lnTo>
                    <a:lnTo>
                      <a:pt x="1449" y="2004"/>
                    </a:lnTo>
                    <a:lnTo>
                      <a:pt x="1398" y="1995"/>
                    </a:lnTo>
                    <a:lnTo>
                      <a:pt x="1350" y="1982"/>
                    </a:lnTo>
                    <a:lnTo>
                      <a:pt x="1304" y="1963"/>
                    </a:lnTo>
                    <a:lnTo>
                      <a:pt x="1265" y="1939"/>
                    </a:lnTo>
                    <a:lnTo>
                      <a:pt x="1234" y="1907"/>
                    </a:lnTo>
                    <a:lnTo>
                      <a:pt x="1219" y="1869"/>
                    </a:lnTo>
                    <a:lnTo>
                      <a:pt x="1190" y="1819"/>
                    </a:lnTo>
                    <a:lnTo>
                      <a:pt x="1157" y="1773"/>
                    </a:lnTo>
                    <a:lnTo>
                      <a:pt x="1121" y="1728"/>
                    </a:lnTo>
                    <a:lnTo>
                      <a:pt x="1084" y="1685"/>
                    </a:lnTo>
                    <a:lnTo>
                      <a:pt x="1048" y="1642"/>
                    </a:lnTo>
                    <a:lnTo>
                      <a:pt x="1015" y="1597"/>
                    </a:lnTo>
                    <a:lnTo>
                      <a:pt x="987" y="1547"/>
                    </a:lnTo>
                    <a:lnTo>
                      <a:pt x="967" y="1495"/>
                    </a:lnTo>
                    <a:lnTo>
                      <a:pt x="986" y="1499"/>
                    </a:lnTo>
                    <a:lnTo>
                      <a:pt x="1007" y="1505"/>
                    </a:lnTo>
                    <a:lnTo>
                      <a:pt x="1029" y="1508"/>
                    </a:lnTo>
                    <a:lnTo>
                      <a:pt x="1050" y="1514"/>
                    </a:lnTo>
                    <a:lnTo>
                      <a:pt x="1071" y="1518"/>
                    </a:lnTo>
                    <a:lnTo>
                      <a:pt x="1095" y="1521"/>
                    </a:lnTo>
                    <a:lnTo>
                      <a:pt x="1117" y="1524"/>
                    </a:lnTo>
                    <a:lnTo>
                      <a:pt x="1141" y="1527"/>
                    </a:lnTo>
                    <a:lnTo>
                      <a:pt x="1130" y="1519"/>
                    </a:lnTo>
                    <a:lnTo>
                      <a:pt x="1113" y="1511"/>
                    </a:lnTo>
                    <a:lnTo>
                      <a:pt x="1087" y="1504"/>
                    </a:lnTo>
                    <a:lnTo>
                      <a:pt x="1059" y="1498"/>
                    </a:lnTo>
                    <a:lnTo>
                      <a:pt x="1030" y="1491"/>
                    </a:lnTo>
                    <a:lnTo>
                      <a:pt x="1005" y="1487"/>
                    </a:lnTo>
                    <a:lnTo>
                      <a:pt x="985" y="1483"/>
                    </a:lnTo>
                    <a:lnTo>
                      <a:pt x="974" y="1482"/>
                    </a:lnTo>
                    <a:lnTo>
                      <a:pt x="924" y="1450"/>
                    </a:lnTo>
                    <a:lnTo>
                      <a:pt x="889" y="1416"/>
                    </a:lnTo>
                    <a:lnTo>
                      <a:pt x="866" y="1376"/>
                    </a:lnTo>
                    <a:lnTo>
                      <a:pt x="853" y="1334"/>
                    </a:lnTo>
                    <a:lnTo>
                      <a:pt x="842" y="1288"/>
                    </a:lnTo>
                    <a:lnTo>
                      <a:pt x="836" y="1239"/>
                    </a:lnTo>
                    <a:lnTo>
                      <a:pt x="829" y="1190"/>
                    </a:lnTo>
                    <a:lnTo>
                      <a:pt x="819" y="1140"/>
                    </a:lnTo>
                    <a:lnTo>
                      <a:pt x="815" y="1154"/>
                    </a:lnTo>
                    <a:lnTo>
                      <a:pt x="817" y="1175"/>
                    </a:lnTo>
                    <a:lnTo>
                      <a:pt x="823" y="1199"/>
                    </a:lnTo>
                    <a:lnTo>
                      <a:pt x="832" y="1227"/>
                    </a:lnTo>
                    <a:lnTo>
                      <a:pt x="838" y="1253"/>
                    </a:lnTo>
                    <a:lnTo>
                      <a:pt x="842" y="1279"/>
                    </a:lnTo>
                    <a:lnTo>
                      <a:pt x="841" y="1302"/>
                    </a:lnTo>
                    <a:lnTo>
                      <a:pt x="835" y="1319"/>
                    </a:lnTo>
                    <a:lnTo>
                      <a:pt x="810" y="1288"/>
                    </a:lnTo>
                    <a:lnTo>
                      <a:pt x="791" y="1257"/>
                    </a:lnTo>
                    <a:lnTo>
                      <a:pt x="777" y="1225"/>
                    </a:lnTo>
                    <a:lnTo>
                      <a:pt x="767" y="1194"/>
                    </a:lnTo>
                    <a:lnTo>
                      <a:pt x="756" y="1161"/>
                    </a:lnTo>
                    <a:lnTo>
                      <a:pt x="748" y="1129"/>
                    </a:lnTo>
                    <a:lnTo>
                      <a:pt x="737" y="1097"/>
                    </a:lnTo>
                    <a:lnTo>
                      <a:pt x="725" y="1066"/>
                    </a:lnTo>
                    <a:lnTo>
                      <a:pt x="734" y="1064"/>
                    </a:lnTo>
                    <a:lnTo>
                      <a:pt x="743" y="1063"/>
                    </a:lnTo>
                    <a:lnTo>
                      <a:pt x="753" y="1063"/>
                    </a:lnTo>
                    <a:lnTo>
                      <a:pt x="762" y="1063"/>
                    </a:lnTo>
                    <a:lnTo>
                      <a:pt x="771" y="1063"/>
                    </a:lnTo>
                    <a:lnTo>
                      <a:pt x="781" y="1063"/>
                    </a:lnTo>
                    <a:lnTo>
                      <a:pt x="791" y="1064"/>
                    </a:lnTo>
                    <a:lnTo>
                      <a:pt x="803" y="1066"/>
                    </a:lnTo>
                    <a:lnTo>
                      <a:pt x="803" y="1062"/>
                    </a:lnTo>
                    <a:lnTo>
                      <a:pt x="804" y="1061"/>
                    </a:lnTo>
                    <a:lnTo>
                      <a:pt x="804" y="1057"/>
                    </a:lnTo>
                    <a:lnTo>
                      <a:pt x="806" y="1053"/>
                    </a:lnTo>
                    <a:lnTo>
                      <a:pt x="730" y="1049"/>
                    </a:lnTo>
                    <a:lnTo>
                      <a:pt x="653" y="1046"/>
                    </a:lnTo>
                    <a:lnTo>
                      <a:pt x="576" y="1038"/>
                    </a:lnTo>
                    <a:lnTo>
                      <a:pt x="500" y="1028"/>
                    </a:lnTo>
                    <a:lnTo>
                      <a:pt x="426" y="1010"/>
                    </a:lnTo>
                    <a:lnTo>
                      <a:pt x="356" y="985"/>
                    </a:lnTo>
                    <a:lnTo>
                      <a:pt x="290" y="950"/>
                    </a:lnTo>
                    <a:lnTo>
                      <a:pt x="233" y="905"/>
                    </a:lnTo>
                    <a:lnTo>
                      <a:pt x="195" y="890"/>
                    </a:lnTo>
                    <a:lnTo>
                      <a:pt x="158" y="874"/>
                    </a:lnTo>
                    <a:lnTo>
                      <a:pt x="119" y="856"/>
                    </a:lnTo>
                    <a:lnTo>
                      <a:pt x="82" y="837"/>
                    </a:lnTo>
                    <a:lnTo>
                      <a:pt x="49" y="811"/>
                    </a:lnTo>
                    <a:lnTo>
                      <a:pt x="23" y="782"/>
                    </a:lnTo>
                    <a:lnTo>
                      <a:pt x="5" y="747"/>
                    </a:lnTo>
                    <a:lnTo>
                      <a:pt x="0" y="704"/>
                    </a:lnTo>
                    <a:lnTo>
                      <a:pt x="10" y="675"/>
                    </a:lnTo>
                    <a:lnTo>
                      <a:pt x="21" y="647"/>
                    </a:lnTo>
                    <a:lnTo>
                      <a:pt x="31" y="618"/>
                    </a:lnTo>
                    <a:lnTo>
                      <a:pt x="42" y="590"/>
                    </a:lnTo>
                    <a:lnTo>
                      <a:pt x="53" y="562"/>
                    </a:lnTo>
                    <a:lnTo>
                      <a:pt x="66" y="534"/>
                    </a:lnTo>
                    <a:lnTo>
                      <a:pt x="77" y="507"/>
                    </a:lnTo>
                    <a:lnTo>
                      <a:pt x="93" y="483"/>
                    </a:lnTo>
                    <a:lnTo>
                      <a:pt x="99" y="478"/>
                    </a:lnTo>
                    <a:lnTo>
                      <a:pt x="108" y="470"/>
                    </a:lnTo>
                    <a:lnTo>
                      <a:pt x="119" y="458"/>
                    </a:lnTo>
                    <a:lnTo>
                      <a:pt x="132" y="445"/>
                    </a:lnTo>
                    <a:lnTo>
                      <a:pt x="144" y="431"/>
                    </a:lnTo>
                    <a:lnTo>
                      <a:pt x="154" y="419"/>
                    </a:lnTo>
                    <a:lnTo>
                      <a:pt x="162" y="409"/>
                    </a:lnTo>
                    <a:lnTo>
                      <a:pt x="168" y="405"/>
                    </a:lnTo>
                    <a:lnTo>
                      <a:pt x="165" y="403"/>
                    </a:lnTo>
                    <a:lnTo>
                      <a:pt x="164" y="402"/>
                    </a:lnTo>
                    <a:lnTo>
                      <a:pt x="170" y="390"/>
                    </a:lnTo>
                    <a:lnTo>
                      <a:pt x="177" y="379"/>
                    </a:lnTo>
                    <a:lnTo>
                      <a:pt x="182" y="367"/>
                    </a:lnTo>
                    <a:lnTo>
                      <a:pt x="190" y="356"/>
                    </a:lnTo>
                    <a:lnTo>
                      <a:pt x="194" y="344"/>
                    </a:lnTo>
                    <a:lnTo>
                      <a:pt x="200" y="334"/>
                    </a:lnTo>
                    <a:lnTo>
                      <a:pt x="206" y="322"/>
                    </a:lnTo>
                    <a:lnTo>
                      <a:pt x="212" y="311"/>
                    </a:lnTo>
                    <a:lnTo>
                      <a:pt x="238" y="310"/>
                    </a:lnTo>
                    <a:lnTo>
                      <a:pt x="275" y="316"/>
                    </a:lnTo>
                    <a:lnTo>
                      <a:pt x="316" y="327"/>
                    </a:lnTo>
                    <a:lnTo>
                      <a:pt x="361" y="343"/>
                    </a:lnTo>
                    <a:lnTo>
                      <a:pt x="403" y="363"/>
                    </a:lnTo>
                    <a:lnTo>
                      <a:pt x="440" y="387"/>
                    </a:lnTo>
                    <a:lnTo>
                      <a:pt x="468" y="413"/>
                    </a:lnTo>
                    <a:lnTo>
                      <a:pt x="485" y="442"/>
                    </a:lnTo>
                    <a:lnTo>
                      <a:pt x="474" y="473"/>
                    </a:lnTo>
                    <a:lnTo>
                      <a:pt x="469" y="506"/>
                    </a:lnTo>
                    <a:lnTo>
                      <a:pt x="466" y="540"/>
                    </a:lnTo>
                    <a:lnTo>
                      <a:pt x="465" y="575"/>
                    </a:lnTo>
                    <a:lnTo>
                      <a:pt x="460" y="608"/>
                    </a:lnTo>
                    <a:lnTo>
                      <a:pt x="454" y="641"/>
                    </a:lnTo>
                    <a:lnTo>
                      <a:pt x="442" y="671"/>
                    </a:lnTo>
                    <a:lnTo>
                      <a:pt x="423" y="702"/>
                    </a:lnTo>
                    <a:lnTo>
                      <a:pt x="427" y="702"/>
                    </a:lnTo>
                    <a:lnTo>
                      <a:pt x="430" y="702"/>
                    </a:lnTo>
                    <a:lnTo>
                      <a:pt x="441" y="687"/>
                    </a:lnTo>
                    <a:lnTo>
                      <a:pt x="452" y="674"/>
                    </a:lnTo>
                    <a:lnTo>
                      <a:pt x="459" y="661"/>
                    </a:lnTo>
                    <a:lnTo>
                      <a:pt x="466" y="649"/>
                    </a:lnTo>
                    <a:lnTo>
                      <a:pt x="469" y="635"/>
                    </a:lnTo>
                    <a:lnTo>
                      <a:pt x="473" y="621"/>
                    </a:lnTo>
                    <a:lnTo>
                      <a:pt x="475" y="605"/>
                    </a:lnTo>
                    <a:lnTo>
                      <a:pt x="478" y="589"/>
                    </a:lnTo>
                    <a:lnTo>
                      <a:pt x="481" y="585"/>
                    </a:lnTo>
                    <a:lnTo>
                      <a:pt x="488" y="583"/>
                    </a:lnTo>
                    <a:lnTo>
                      <a:pt x="496" y="581"/>
                    </a:lnTo>
                    <a:lnTo>
                      <a:pt x="507" y="579"/>
                    </a:lnTo>
                    <a:lnTo>
                      <a:pt x="516" y="577"/>
                    </a:lnTo>
                    <a:lnTo>
                      <a:pt x="527" y="576"/>
                    </a:lnTo>
                    <a:lnTo>
                      <a:pt x="537" y="575"/>
                    </a:lnTo>
                    <a:lnTo>
                      <a:pt x="545" y="575"/>
                    </a:lnTo>
                    <a:lnTo>
                      <a:pt x="541" y="571"/>
                    </a:lnTo>
                    <a:lnTo>
                      <a:pt x="541" y="565"/>
                    </a:lnTo>
                    <a:lnTo>
                      <a:pt x="568" y="557"/>
                    </a:lnTo>
                    <a:lnTo>
                      <a:pt x="594" y="551"/>
                    </a:lnTo>
                    <a:lnTo>
                      <a:pt x="619" y="546"/>
                    </a:lnTo>
                    <a:lnTo>
                      <a:pt x="645" y="545"/>
                    </a:lnTo>
                    <a:lnTo>
                      <a:pt x="670" y="545"/>
                    </a:lnTo>
                    <a:lnTo>
                      <a:pt x="697" y="550"/>
                    </a:lnTo>
                    <a:lnTo>
                      <a:pt x="724" y="556"/>
                    </a:lnTo>
                    <a:lnTo>
                      <a:pt x="754" y="565"/>
                    </a:lnTo>
                    <a:lnTo>
                      <a:pt x="754" y="570"/>
                    </a:lnTo>
                    <a:lnTo>
                      <a:pt x="754" y="575"/>
                    </a:lnTo>
                    <a:lnTo>
                      <a:pt x="768" y="577"/>
                    </a:lnTo>
                    <a:lnTo>
                      <a:pt x="795" y="586"/>
                    </a:lnTo>
                    <a:lnTo>
                      <a:pt x="828" y="599"/>
                    </a:lnTo>
                    <a:lnTo>
                      <a:pt x="867" y="612"/>
                    </a:lnTo>
                    <a:lnTo>
                      <a:pt x="904" y="621"/>
                    </a:lnTo>
                    <a:lnTo>
                      <a:pt x="937" y="627"/>
                    </a:lnTo>
                    <a:lnTo>
                      <a:pt x="961" y="624"/>
                    </a:lnTo>
                    <a:lnTo>
                      <a:pt x="974" y="611"/>
                    </a:lnTo>
                    <a:lnTo>
                      <a:pt x="984" y="610"/>
                    </a:lnTo>
                    <a:lnTo>
                      <a:pt x="994" y="610"/>
                    </a:lnTo>
                    <a:lnTo>
                      <a:pt x="1005" y="610"/>
                    </a:lnTo>
                    <a:lnTo>
                      <a:pt x="1016" y="610"/>
                    </a:lnTo>
                    <a:lnTo>
                      <a:pt x="1026" y="609"/>
                    </a:lnTo>
                    <a:lnTo>
                      <a:pt x="1037" y="609"/>
                    </a:lnTo>
                    <a:lnTo>
                      <a:pt x="1048" y="609"/>
                    </a:lnTo>
                    <a:lnTo>
                      <a:pt x="1058" y="609"/>
                    </a:lnTo>
                    <a:lnTo>
                      <a:pt x="1127" y="624"/>
                    </a:lnTo>
                    <a:lnTo>
                      <a:pt x="1192" y="647"/>
                    </a:lnTo>
                    <a:lnTo>
                      <a:pt x="1253" y="669"/>
                    </a:lnTo>
                    <a:lnTo>
                      <a:pt x="1314" y="691"/>
                    </a:lnTo>
                    <a:lnTo>
                      <a:pt x="1375" y="708"/>
                    </a:lnTo>
                    <a:lnTo>
                      <a:pt x="1439" y="720"/>
                    </a:lnTo>
                    <a:lnTo>
                      <a:pt x="1508" y="721"/>
                    </a:lnTo>
                    <a:lnTo>
                      <a:pt x="1583" y="710"/>
                    </a:lnTo>
                    <a:lnTo>
                      <a:pt x="1601" y="713"/>
                    </a:lnTo>
                    <a:lnTo>
                      <a:pt x="1619" y="719"/>
                    </a:lnTo>
                    <a:lnTo>
                      <a:pt x="1634" y="726"/>
                    </a:lnTo>
                    <a:lnTo>
                      <a:pt x="1651" y="733"/>
                    </a:lnTo>
                    <a:lnTo>
                      <a:pt x="1666" y="735"/>
                    </a:lnTo>
                    <a:lnTo>
                      <a:pt x="1681" y="730"/>
                    </a:lnTo>
                    <a:lnTo>
                      <a:pt x="1697" y="715"/>
                    </a:lnTo>
                    <a:lnTo>
                      <a:pt x="1716" y="689"/>
                    </a:lnTo>
                    <a:lnTo>
                      <a:pt x="1724" y="689"/>
                    </a:lnTo>
                    <a:lnTo>
                      <a:pt x="1732" y="690"/>
                    </a:lnTo>
                    <a:lnTo>
                      <a:pt x="1740" y="691"/>
                    </a:lnTo>
                    <a:lnTo>
                      <a:pt x="1751" y="694"/>
                    </a:lnTo>
                    <a:lnTo>
                      <a:pt x="1760" y="694"/>
                    </a:lnTo>
                    <a:lnTo>
                      <a:pt x="1771" y="695"/>
                    </a:lnTo>
                    <a:lnTo>
                      <a:pt x="1782" y="695"/>
                    </a:lnTo>
                    <a:lnTo>
                      <a:pt x="1796" y="694"/>
                    </a:lnTo>
                    <a:lnTo>
                      <a:pt x="1827" y="677"/>
                    </a:lnTo>
                    <a:lnTo>
                      <a:pt x="1858" y="661"/>
                    </a:lnTo>
                    <a:lnTo>
                      <a:pt x="1890" y="643"/>
                    </a:lnTo>
                    <a:lnTo>
                      <a:pt x="1922" y="625"/>
                    </a:lnTo>
                    <a:lnTo>
                      <a:pt x="1953" y="605"/>
                    </a:lnTo>
                    <a:lnTo>
                      <a:pt x="1985" y="585"/>
                    </a:lnTo>
                    <a:lnTo>
                      <a:pt x="2015" y="565"/>
                    </a:lnTo>
                    <a:lnTo>
                      <a:pt x="2047" y="546"/>
                    </a:lnTo>
                    <a:lnTo>
                      <a:pt x="2056" y="536"/>
                    </a:lnTo>
                    <a:lnTo>
                      <a:pt x="2064" y="529"/>
                    </a:lnTo>
                    <a:lnTo>
                      <a:pt x="2072" y="520"/>
                    </a:lnTo>
                    <a:lnTo>
                      <a:pt x="2081" y="514"/>
                    </a:lnTo>
                    <a:lnTo>
                      <a:pt x="2090" y="507"/>
                    </a:lnTo>
                    <a:lnTo>
                      <a:pt x="2100" y="503"/>
                    </a:lnTo>
                    <a:lnTo>
                      <a:pt x="2112" y="498"/>
                    </a:lnTo>
                    <a:lnTo>
                      <a:pt x="2128" y="494"/>
                    </a:lnTo>
                    <a:lnTo>
                      <a:pt x="2124" y="500"/>
                    </a:lnTo>
                    <a:lnTo>
                      <a:pt x="2123" y="507"/>
                    </a:lnTo>
                    <a:lnTo>
                      <a:pt x="2128" y="506"/>
                    </a:lnTo>
                    <a:lnTo>
                      <a:pt x="2133" y="505"/>
                    </a:lnTo>
                    <a:lnTo>
                      <a:pt x="2140" y="504"/>
                    </a:lnTo>
                    <a:lnTo>
                      <a:pt x="2148" y="503"/>
                    </a:lnTo>
                    <a:lnTo>
                      <a:pt x="2155" y="500"/>
                    </a:lnTo>
                    <a:lnTo>
                      <a:pt x="2162" y="499"/>
                    </a:lnTo>
                    <a:lnTo>
                      <a:pt x="2170" y="498"/>
                    </a:lnTo>
                    <a:lnTo>
                      <a:pt x="2181" y="498"/>
                    </a:lnTo>
                    <a:lnTo>
                      <a:pt x="2181" y="494"/>
                    </a:lnTo>
                    <a:lnTo>
                      <a:pt x="2177" y="492"/>
                    </a:lnTo>
                    <a:lnTo>
                      <a:pt x="2175" y="492"/>
                    </a:lnTo>
                    <a:lnTo>
                      <a:pt x="2176" y="488"/>
                    </a:lnTo>
                    <a:lnTo>
                      <a:pt x="2177" y="487"/>
                    </a:lnTo>
                    <a:lnTo>
                      <a:pt x="2198" y="477"/>
                    </a:lnTo>
                    <a:lnTo>
                      <a:pt x="2216" y="467"/>
                    </a:lnTo>
                    <a:lnTo>
                      <a:pt x="2229" y="457"/>
                    </a:lnTo>
                    <a:lnTo>
                      <a:pt x="2238" y="446"/>
                    </a:lnTo>
                    <a:lnTo>
                      <a:pt x="2243" y="431"/>
                    </a:lnTo>
                    <a:lnTo>
                      <a:pt x="2244" y="414"/>
                    </a:lnTo>
                    <a:lnTo>
                      <a:pt x="2242" y="392"/>
                    </a:lnTo>
                    <a:lnTo>
                      <a:pt x="2237" y="366"/>
                    </a:lnTo>
                    <a:lnTo>
                      <a:pt x="2257" y="367"/>
                    </a:lnTo>
                    <a:lnTo>
                      <a:pt x="2275" y="370"/>
                    </a:lnTo>
                    <a:lnTo>
                      <a:pt x="2289" y="374"/>
                    </a:lnTo>
                    <a:lnTo>
                      <a:pt x="2303" y="380"/>
                    </a:lnTo>
                    <a:lnTo>
                      <a:pt x="2315" y="385"/>
                    </a:lnTo>
                    <a:lnTo>
                      <a:pt x="2331" y="393"/>
                    </a:lnTo>
                    <a:lnTo>
                      <a:pt x="2346" y="401"/>
                    </a:lnTo>
                    <a:lnTo>
                      <a:pt x="2367" y="412"/>
                    </a:lnTo>
                    <a:lnTo>
                      <a:pt x="2373" y="408"/>
                    </a:lnTo>
                    <a:lnTo>
                      <a:pt x="2387" y="401"/>
                    </a:lnTo>
                    <a:lnTo>
                      <a:pt x="2406" y="392"/>
                    </a:lnTo>
                    <a:lnTo>
                      <a:pt x="2428" y="381"/>
                    </a:lnTo>
                    <a:lnTo>
                      <a:pt x="2450" y="369"/>
                    </a:lnTo>
                    <a:lnTo>
                      <a:pt x="2470" y="360"/>
                    </a:lnTo>
                    <a:lnTo>
                      <a:pt x="2484" y="352"/>
                    </a:lnTo>
                    <a:lnTo>
                      <a:pt x="2491" y="349"/>
                    </a:lnTo>
                    <a:lnTo>
                      <a:pt x="2511" y="342"/>
                    </a:lnTo>
                    <a:lnTo>
                      <a:pt x="2530" y="335"/>
                    </a:lnTo>
                    <a:lnTo>
                      <a:pt x="2549" y="329"/>
                    </a:lnTo>
                    <a:lnTo>
                      <a:pt x="2569" y="326"/>
                    </a:lnTo>
                    <a:lnTo>
                      <a:pt x="2587" y="321"/>
                    </a:lnTo>
                    <a:lnTo>
                      <a:pt x="2607" y="318"/>
                    </a:lnTo>
                    <a:lnTo>
                      <a:pt x="2628" y="316"/>
                    </a:lnTo>
                    <a:lnTo>
                      <a:pt x="2652" y="316"/>
                    </a:lnTo>
                    <a:lnTo>
                      <a:pt x="2665" y="318"/>
                    </a:lnTo>
                    <a:lnTo>
                      <a:pt x="2683" y="323"/>
                    </a:lnTo>
                    <a:lnTo>
                      <a:pt x="2703" y="328"/>
                    </a:lnTo>
                    <a:lnTo>
                      <a:pt x="2727" y="333"/>
                    </a:lnTo>
                    <a:lnTo>
                      <a:pt x="2749" y="335"/>
                    </a:lnTo>
                    <a:lnTo>
                      <a:pt x="2771" y="335"/>
                    </a:lnTo>
                    <a:lnTo>
                      <a:pt x="2790" y="333"/>
                    </a:lnTo>
                    <a:lnTo>
                      <a:pt x="2805" y="327"/>
                    </a:lnTo>
                    <a:lnTo>
                      <a:pt x="2793" y="324"/>
                    </a:lnTo>
                    <a:lnTo>
                      <a:pt x="2785" y="322"/>
                    </a:lnTo>
                    <a:lnTo>
                      <a:pt x="2778" y="320"/>
                    </a:lnTo>
                    <a:lnTo>
                      <a:pt x="2773" y="318"/>
                    </a:lnTo>
                    <a:lnTo>
                      <a:pt x="2771" y="321"/>
                    </a:lnTo>
                    <a:lnTo>
                      <a:pt x="2768" y="323"/>
                    </a:lnTo>
                    <a:lnTo>
                      <a:pt x="2742" y="315"/>
                    </a:lnTo>
                    <a:lnTo>
                      <a:pt x="2713" y="303"/>
                    </a:lnTo>
                    <a:lnTo>
                      <a:pt x="2680" y="285"/>
                    </a:lnTo>
                    <a:lnTo>
                      <a:pt x="2648" y="267"/>
                    </a:lnTo>
                    <a:lnTo>
                      <a:pt x="2617" y="244"/>
                    </a:lnTo>
                    <a:lnTo>
                      <a:pt x="2594" y="222"/>
                    </a:lnTo>
                    <a:lnTo>
                      <a:pt x="2577" y="198"/>
                    </a:lnTo>
                    <a:lnTo>
                      <a:pt x="2571" y="178"/>
                    </a:lnTo>
                    <a:lnTo>
                      <a:pt x="2601" y="146"/>
                    </a:lnTo>
                    <a:lnTo>
                      <a:pt x="2636" y="121"/>
                    </a:lnTo>
                    <a:lnTo>
                      <a:pt x="2675" y="101"/>
                    </a:lnTo>
                    <a:lnTo>
                      <a:pt x="2718" y="85"/>
                    </a:lnTo>
                    <a:lnTo>
                      <a:pt x="2760" y="67"/>
                    </a:lnTo>
                    <a:lnTo>
                      <a:pt x="2803" y="49"/>
                    </a:lnTo>
                    <a:lnTo>
                      <a:pt x="2843" y="26"/>
                    </a:lnTo>
                    <a:lnTo>
                      <a:pt x="2879" y="0"/>
                    </a:lnTo>
                    <a:lnTo>
                      <a:pt x="2923" y="3"/>
                    </a:lnTo>
                    <a:lnTo>
                      <a:pt x="2967" y="16"/>
                    </a:lnTo>
                    <a:lnTo>
                      <a:pt x="3009" y="35"/>
                    </a:lnTo>
                    <a:lnTo>
                      <a:pt x="3052" y="59"/>
                    </a:lnTo>
                    <a:lnTo>
                      <a:pt x="3093" y="85"/>
                    </a:lnTo>
                    <a:lnTo>
                      <a:pt x="3134" y="112"/>
                    </a:lnTo>
                    <a:lnTo>
                      <a:pt x="3174" y="137"/>
                    </a:lnTo>
                    <a:lnTo>
                      <a:pt x="3215" y="160"/>
                    </a:lnTo>
                    <a:lnTo>
                      <a:pt x="3222" y="189"/>
                    </a:lnTo>
                    <a:lnTo>
                      <a:pt x="3211" y="228"/>
                    </a:lnTo>
                    <a:lnTo>
                      <a:pt x="3185" y="274"/>
                    </a:lnTo>
                    <a:lnTo>
                      <a:pt x="3153" y="323"/>
                    </a:lnTo>
                    <a:lnTo>
                      <a:pt x="3115" y="372"/>
                    </a:lnTo>
                    <a:lnTo>
                      <a:pt x="3079" y="418"/>
                    </a:lnTo>
                    <a:lnTo>
                      <a:pt x="3047" y="455"/>
                    </a:lnTo>
                    <a:lnTo>
                      <a:pt x="3026" y="483"/>
                    </a:lnTo>
                    <a:lnTo>
                      <a:pt x="3016" y="490"/>
                    </a:lnTo>
                    <a:lnTo>
                      <a:pt x="3006" y="500"/>
                    </a:lnTo>
                    <a:lnTo>
                      <a:pt x="2993" y="511"/>
                    </a:lnTo>
                    <a:lnTo>
                      <a:pt x="2980" y="525"/>
                    </a:lnTo>
                    <a:lnTo>
                      <a:pt x="2967" y="537"/>
                    </a:lnTo>
                    <a:lnTo>
                      <a:pt x="2956" y="550"/>
                    </a:lnTo>
                    <a:lnTo>
                      <a:pt x="2947" y="562"/>
                    </a:lnTo>
                    <a:lnTo>
                      <a:pt x="2942" y="572"/>
                    </a:lnTo>
                    <a:lnTo>
                      <a:pt x="2936" y="572"/>
                    </a:lnTo>
                    <a:lnTo>
                      <a:pt x="2931" y="572"/>
                    </a:lnTo>
                    <a:lnTo>
                      <a:pt x="2923" y="581"/>
                    </a:lnTo>
                    <a:lnTo>
                      <a:pt x="2914" y="590"/>
                    </a:lnTo>
                    <a:lnTo>
                      <a:pt x="2903" y="599"/>
                    </a:lnTo>
                    <a:lnTo>
                      <a:pt x="2893" y="609"/>
                    </a:lnTo>
                    <a:lnTo>
                      <a:pt x="2883" y="616"/>
                    </a:lnTo>
                    <a:lnTo>
                      <a:pt x="2875" y="624"/>
                    </a:lnTo>
                    <a:lnTo>
                      <a:pt x="2868" y="631"/>
                    </a:lnTo>
                    <a:lnTo>
                      <a:pt x="2864" y="640"/>
                    </a:lnTo>
                    <a:lnTo>
                      <a:pt x="2865" y="641"/>
                    </a:lnTo>
                    <a:lnTo>
                      <a:pt x="2868" y="648"/>
                    </a:lnTo>
                    <a:lnTo>
                      <a:pt x="2837" y="675"/>
                    </a:lnTo>
                    <a:lnTo>
                      <a:pt x="2804" y="700"/>
                    </a:lnTo>
                    <a:lnTo>
                      <a:pt x="2766" y="722"/>
                    </a:lnTo>
                    <a:lnTo>
                      <a:pt x="2727" y="742"/>
                    </a:lnTo>
                    <a:lnTo>
                      <a:pt x="2686" y="759"/>
                    </a:lnTo>
                    <a:lnTo>
                      <a:pt x="2644" y="774"/>
                    </a:lnTo>
                    <a:lnTo>
                      <a:pt x="2603" y="785"/>
                    </a:lnTo>
                    <a:lnTo>
                      <a:pt x="2567" y="795"/>
                    </a:lnTo>
                    <a:lnTo>
                      <a:pt x="2536" y="809"/>
                    </a:lnTo>
                    <a:lnTo>
                      <a:pt x="2510" y="830"/>
                    </a:lnTo>
                    <a:lnTo>
                      <a:pt x="2484" y="850"/>
                    </a:lnTo>
                    <a:lnTo>
                      <a:pt x="2460" y="873"/>
                    </a:lnTo>
                    <a:lnTo>
                      <a:pt x="2436" y="893"/>
                    </a:lnTo>
                    <a:lnTo>
                      <a:pt x="2413" y="915"/>
                    </a:lnTo>
                    <a:lnTo>
                      <a:pt x="2388" y="932"/>
                    </a:lnTo>
                    <a:lnTo>
                      <a:pt x="2365" y="946"/>
                    </a:lnTo>
                    <a:lnTo>
                      <a:pt x="2369" y="909"/>
                    </a:lnTo>
                    <a:lnTo>
                      <a:pt x="2373" y="870"/>
                    </a:lnTo>
                    <a:lnTo>
                      <a:pt x="2373" y="830"/>
                    </a:lnTo>
                    <a:lnTo>
                      <a:pt x="2371" y="791"/>
                    </a:lnTo>
                    <a:lnTo>
                      <a:pt x="2362" y="750"/>
                    </a:lnTo>
                    <a:lnTo>
                      <a:pt x="2351" y="715"/>
                    </a:lnTo>
                    <a:lnTo>
                      <a:pt x="2333" y="681"/>
                    </a:lnTo>
                    <a:lnTo>
                      <a:pt x="2312" y="654"/>
                    </a:lnTo>
                    <a:lnTo>
                      <a:pt x="2313" y="663"/>
                    </a:lnTo>
                    <a:lnTo>
                      <a:pt x="2318" y="681"/>
                    </a:lnTo>
                    <a:lnTo>
                      <a:pt x="2325" y="701"/>
                    </a:lnTo>
                    <a:lnTo>
                      <a:pt x="2334" y="726"/>
                    </a:lnTo>
                    <a:lnTo>
                      <a:pt x="2342" y="748"/>
                    </a:lnTo>
                    <a:lnTo>
                      <a:pt x="2351" y="771"/>
                    </a:lnTo>
                    <a:lnTo>
                      <a:pt x="2356" y="788"/>
                    </a:lnTo>
                    <a:lnTo>
                      <a:pt x="2361" y="801"/>
                    </a:lnTo>
                    <a:lnTo>
                      <a:pt x="2364" y="856"/>
                    </a:lnTo>
                    <a:lnTo>
                      <a:pt x="2360" y="915"/>
                    </a:lnTo>
                    <a:lnTo>
                      <a:pt x="2351" y="977"/>
                    </a:lnTo>
                    <a:lnTo>
                      <a:pt x="2335" y="1040"/>
                    </a:lnTo>
                    <a:lnTo>
                      <a:pt x="2313" y="1100"/>
                    </a:lnTo>
                    <a:lnTo>
                      <a:pt x="2286" y="1157"/>
                    </a:lnTo>
                    <a:lnTo>
                      <a:pt x="2253" y="1207"/>
                    </a:lnTo>
                    <a:lnTo>
                      <a:pt x="2216" y="1250"/>
                    </a:lnTo>
                    <a:lnTo>
                      <a:pt x="2200" y="1256"/>
                    </a:lnTo>
                    <a:lnTo>
                      <a:pt x="2185" y="1262"/>
                    </a:lnTo>
                    <a:lnTo>
                      <a:pt x="2169" y="1269"/>
                    </a:lnTo>
                    <a:lnTo>
                      <a:pt x="2155" y="1277"/>
                    </a:lnTo>
                    <a:lnTo>
                      <a:pt x="2139" y="1284"/>
                    </a:lnTo>
                    <a:lnTo>
                      <a:pt x="2126" y="1292"/>
                    </a:lnTo>
                    <a:lnTo>
                      <a:pt x="2113" y="1303"/>
                    </a:lnTo>
                    <a:lnTo>
                      <a:pt x="2103" y="1315"/>
                    </a:lnTo>
                    <a:lnTo>
                      <a:pt x="2107" y="1312"/>
                    </a:lnTo>
                    <a:lnTo>
                      <a:pt x="2118" y="1306"/>
                    </a:lnTo>
                    <a:lnTo>
                      <a:pt x="2132" y="1299"/>
                    </a:lnTo>
                    <a:lnTo>
                      <a:pt x="2151" y="1291"/>
                    </a:lnTo>
                    <a:lnTo>
                      <a:pt x="2169" y="1282"/>
                    </a:lnTo>
                    <a:lnTo>
                      <a:pt x="2188" y="1273"/>
                    </a:lnTo>
                    <a:lnTo>
                      <a:pt x="2203" y="1266"/>
                    </a:lnTo>
                    <a:lnTo>
                      <a:pt x="2216" y="1263"/>
                    </a:lnTo>
                    <a:lnTo>
                      <a:pt x="2203" y="1295"/>
                    </a:lnTo>
                    <a:lnTo>
                      <a:pt x="2189" y="1326"/>
                    </a:lnTo>
                    <a:lnTo>
                      <a:pt x="2172" y="1357"/>
                    </a:lnTo>
                    <a:lnTo>
                      <a:pt x="2156" y="1389"/>
                    </a:lnTo>
                    <a:lnTo>
                      <a:pt x="2138" y="1420"/>
                    </a:lnTo>
                    <a:lnTo>
                      <a:pt x="2124" y="1453"/>
                    </a:lnTo>
                    <a:lnTo>
                      <a:pt x="2110" y="1486"/>
                    </a:lnTo>
                    <a:lnTo>
                      <a:pt x="2099" y="1524"/>
                    </a:lnTo>
                    <a:lnTo>
                      <a:pt x="2086" y="1548"/>
                    </a:lnTo>
                    <a:lnTo>
                      <a:pt x="2072" y="1571"/>
                    </a:lnTo>
                    <a:lnTo>
                      <a:pt x="2057" y="1590"/>
                    </a:lnTo>
                    <a:lnTo>
                      <a:pt x="2040" y="1609"/>
                    </a:lnTo>
                    <a:lnTo>
                      <a:pt x="2022" y="1625"/>
                    </a:lnTo>
                    <a:lnTo>
                      <a:pt x="2005" y="1643"/>
                    </a:lnTo>
                    <a:lnTo>
                      <a:pt x="1986" y="1661"/>
                    </a:lnTo>
                    <a:lnTo>
                      <a:pt x="1967" y="1682"/>
                    </a:lnTo>
                    <a:lnTo>
                      <a:pt x="1940" y="1702"/>
                    </a:lnTo>
                    <a:lnTo>
                      <a:pt x="1917" y="1725"/>
                    </a:lnTo>
                    <a:lnTo>
                      <a:pt x="1895" y="1749"/>
                    </a:lnTo>
                    <a:lnTo>
                      <a:pt x="1876" y="1775"/>
                    </a:lnTo>
                    <a:lnTo>
                      <a:pt x="1856" y="1800"/>
                    </a:lnTo>
                    <a:lnTo>
                      <a:pt x="1837" y="1827"/>
                    </a:lnTo>
                    <a:lnTo>
                      <a:pt x="1818" y="1852"/>
                    </a:lnTo>
                    <a:lnTo>
                      <a:pt x="1799" y="1879"/>
                    </a:lnTo>
                    <a:lnTo>
                      <a:pt x="1785" y="1911"/>
                    </a:lnTo>
                    <a:lnTo>
                      <a:pt x="1760" y="1940"/>
                    </a:lnTo>
                    <a:lnTo>
                      <a:pt x="1727" y="1963"/>
                    </a:lnTo>
                    <a:lnTo>
                      <a:pt x="1691" y="1982"/>
                    </a:lnTo>
                    <a:lnTo>
                      <a:pt x="1650" y="1995"/>
                    </a:lnTo>
                    <a:lnTo>
                      <a:pt x="1608" y="2005"/>
                    </a:lnTo>
                    <a:lnTo>
                      <a:pt x="1570" y="2011"/>
                    </a:lnTo>
                    <a:lnTo>
                      <a:pt x="1537" y="2015"/>
                    </a:ln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9" name="Freeform 384"/>
              <p:cNvSpPr>
                <a:spLocks/>
              </p:cNvSpPr>
              <p:nvPr/>
            </p:nvSpPr>
            <p:spPr bwMode="auto">
              <a:xfrm>
                <a:off x="4672" y="1940"/>
                <a:ext cx="49" cy="83"/>
              </a:xfrm>
              <a:custGeom>
                <a:avLst/>
                <a:gdLst>
                  <a:gd name="T0" fmla="*/ 0 w 147"/>
                  <a:gd name="T1" fmla="*/ 0 h 251"/>
                  <a:gd name="T2" fmla="*/ 0 w 147"/>
                  <a:gd name="T3" fmla="*/ 0 h 251"/>
                  <a:gd name="T4" fmla="*/ 0 w 147"/>
                  <a:gd name="T5" fmla="*/ 0 h 251"/>
                  <a:gd name="T6" fmla="*/ 0 w 147"/>
                  <a:gd name="T7" fmla="*/ 0 h 251"/>
                  <a:gd name="T8" fmla="*/ 0 w 147"/>
                  <a:gd name="T9" fmla="*/ 0 h 251"/>
                  <a:gd name="T10" fmla="*/ 0 w 147"/>
                  <a:gd name="T11" fmla="*/ 0 h 251"/>
                  <a:gd name="T12" fmla="*/ 0 w 147"/>
                  <a:gd name="T13" fmla="*/ 0 h 251"/>
                  <a:gd name="T14" fmla="*/ 0 w 147"/>
                  <a:gd name="T15" fmla="*/ 0 h 251"/>
                  <a:gd name="T16" fmla="*/ 0 w 147"/>
                  <a:gd name="T17" fmla="*/ 0 h 251"/>
                  <a:gd name="T18" fmla="*/ 0 w 147"/>
                  <a:gd name="T19" fmla="*/ 0 h 251"/>
                  <a:gd name="T20" fmla="*/ 0 w 147"/>
                  <a:gd name="T21" fmla="*/ 0 h 251"/>
                  <a:gd name="T22" fmla="*/ 0 w 147"/>
                  <a:gd name="T23" fmla="*/ 0 h 251"/>
                  <a:gd name="T24" fmla="*/ 0 w 147"/>
                  <a:gd name="T25" fmla="*/ 0 h 251"/>
                  <a:gd name="T26" fmla="*/ 0 w 147"/>
                  <a:gd name="T27" fmla="*/ 0 h 251"/>
                  <a:gd name="T28" fmla="*/ 0 w 147"/>
                  <a:gd name="T29" fmla="*/ 0 h 251"/>
                  <a:gd name="T30" fmla="*/ 0 w 147"/>
                  <a:gd name="T31" fmla="*/ 0 h 251"/>
                  <a:gd name="T32" fmla="*/ 0 w 147"/>
                  <a:gd name="T33" fmla="*/ 0 h 251"/>
                  <a:gd name="T34" fmla="*/ 0 w 147"/>
                  <a:gd name="T35" fmla="*/ 0 h 251"/>
                  <a:gd name="T36" fmla="*/ 0 w 147"/>
                  <a:gd name="T37" fmla="*/ 0 h 251"/>
                  <a:gd name="T38" fmla="*/ 0 w 147"/>
                  <a:gd name="T39" fmla="*/ 0 h 251"/>
                  <a:gd name="T40" fmla="*/ 0 w 147"/>
                  <a:gd name="T41" fmla="*/ 0 h 251"/>
                  <a:gd name="T42" fmla="*/ 0 w 147"/>
                  <a:gd name="T43" fmla="*/ 0 h 251"/>
                  <a:gd name="T44" fmla="*/ 0 w 147"/>
                  <a:gd name="T45" fmla="*/ 0 h 251"/>
                  <a:gd name="T46" fmla="*/ 0 w 147"/>
                  <a:gd name="T47" fmla="*/ 0 h 251"/>
                  <a:gd name="T48" fmla="*/ 0 w 147"/>
                  <a:gd name="T49" fmla="*/ 0 h 251"/>
                  <a:gd name="T50" fmla="*/ 0 w 147"/>
                  <a:gd name="T51" fmla="*/ 0 h 251"/>
                  <a:gd name="T52" fmla="*/ 0 w 147"/>
                  <a:gd name="T53" fmla="*/ 0 h 251"/>
                  <a:gd name="T54" fmla="*/ 0 w 147"/>
                  <a:gd name="T55" fmla="*/ 0 h 251"/>
                  <a:gd name="T56" fmla="*/ 0 w 147"/>
                  <a:gd name="T57" fmla="*/ 0 h 251"/>
                  <a:gd name="T58" fmla="*/ 0 w 147"/>
                  <a:gd name="T59" fmla="*/ 0 h 251"/>
                  <a:gd name="T60" fmla="*/ 0 w 147"/>
                  <a:gd name="T61" fmla="*/ 0 h 251"/>
                  <a:gd name="T62" fmla="*/ 0 w 147"/>
                  <a:gd name="T63" fmla="*/ 0 h 251"/>
                  <a:gd name="T64" fmla="*/ 0 w 147"/>
                  <a:gd name="T65" fmla="*/ 0 h 251"/>
                  <a:gd name="T66" fmla="*/ 0 w 147"/>
                  <a:gd name="T67" fmla="*/ 0 h 251"/>
                  <a:gd name="T68" fmla="*/ 0 w 147"/>
                  <a:gd name="T69" fmla="*/ 0 h 251"/>
                  <a:gd name="T70" fmla="*/ 0 w 147"/>
                  <a:gd name="T71" fmla="*/ 0 h 251"/>
                  <a:gd name="T72" fmla="*/ 0 w 147"/>
                  <a:gd name="T73" fmla="*/ 0 h 251"/>
                  <a:gd name="T74" fmla="*/ 0 w 147"/>
                  <a:gd name="T75" fmla="*/ 0 h 251"/>
                  <a:gd name="T76" fmla="*/ 0 w 147"/>
                  <a:gd name="T77" fmla="*/ 0 h 251"/>
                  <a:gd name="T78" fmla="*/ 0 w 147"/>
                  <a:gd name="T79" fmla="*/ 0 h 251"/>
                  <a:gd name="T80" fmla="*/ 0 w 147"/>
                  <a:gd name="T81" fmla="*/ 0 h 251"/>
                  <a:gd name="T82" fmla="*/ 0 w 147"/>
                  <a:gd name="T83" fmla="*/ 0 h 251"/>
                  <a:gd name="T84" fmla="*/ 0 w 147"/>
                  <a:gd name="T85" fmla="*/ 0 h 251"/>
                  <a:gd name="T86" fmla="*/ 0 w 147"/>
                  <a:gd name="T87" fmla="*/ 0 h 251"/>
                  <a:gd name="T88" fmla="*/ 0 w 147"/>
                  <a:gd name="T89" fmla="*/ 0 h 251"/>
                  <a:gd name="T90" fmla="*/ 0 w 147"/>
                  <a:gd name="T91" fmla="*/ 0 h 251"/>
                  <a:gd name="T92" fmla="*/ 0 w 147"/>
                  <a:gd name="T93" fmla="*/ 0 h 251"/>
                  <a:gd name="T94" fmla="*/ 0 w 147"/>
                  <a:gd name="T95" fmla="*/ 0 h 251"/>
                  <a:gd name="T96" fmla="*/ 0 w 147"/>
                  <a:gd name="T97" fmla="*/ 0 h 251"/>
                  <a:gd name="T98" fmla="*/ 0 w 147"/>
                  <a:gd name="T99" fmla="*/ 0 h 251"/>
                  <a:gd name="T100" fmla="*/ 0 w 147"/>
                  <a:gd name="T101" fmla="*/ 0 h 251"/>
                  <a:gd name="T102" fmla="*/ 0 w 147"/>
                  <a:gd name="T103" fmla="*/ 0 h 251"/>
                  <a:gd name="T104" fmla="*/ 0 w 147"/>
                  <a:gd name="T105" fmla="*/ 0 h 251"/>
                  <a:gd name="T106" fmla="*/ 0 w 147"/>
                  <a:gd name="T107" fmla="*/ 0 h 251"/>
                  <a:gd name="T108" fmla="*/ 0 w 147"/>
                  <a:gd name="T109" fmla="*/ 0 h 251"/>
                  <a:gd name="T110" fmla="*/ 0 w 147"/>
                  <a:gd name="T111" fmla="*/ 0 h 251"/>
                  <a:gd name="T112" fmla="*/ 0 w 147"/>
                  <a:gd name="T113" fmla="*/ 0 h 251"/>
                  <a:gd name="T114" fmla="*/ 0 w 147"/>
                  <a:gd name="T115" fmla="*/ 0 h 251"/>
                  <a:gd name="T116" fmla="*/ 0 w 147"/>
                  <a:gd name="T117" fmla="*/ 0 h 251"/>
                  <a:gd name="T118" fmla="*/ 0 w 147"/>
                  <a:gd name="T119" fmla="*/ 0 h 251"/>
                  <a:gd name="T120" fmla="*/ 0 w 147"/>
                  <a:gd name="T121" fmla="*/ 0 h 25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47"/>
                  <a:gd name="T184" fmla="*/ 0 h 251"/>
                  <a:gd name="T185" fmla="*/ 147 w 147"/>
                  <a:gd name="T186" fmla="*/ 251 h 25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47" h="251">
                    <a:moveTo>
                      <a:pt x="72" y="251"/>
                    </a:moveTo>
                    <a:lnTo>
                      <a:pt x="73" y="237"/>
                    </a:lnTo>
                    <a:lnTo>
                      <a:pt x="76" y="223"/>
                    </a:lnTo>
                    <a:lnTo>
                      <a:pt x="78" y="209"/>
                    </a:lnTo>
                    <a:lnTo>
                      <a:pt x="81" y="195"/>
                    </a:lnTo>
                    <a:lnTo>
                      <a:pt x="84" y="180"/>
                    </a:lnTo>
                    <a:lnTo>
                      <a:pt x="86" y="167"/>
                    </a:lnTo>
                    <a:lnTo>
                      <a:pt x="88" y="154"/>
                    </a:lnTo>
                    <a:lnTo>
                      <a:pt x="92" y="143"/>
                    </a:lnTo>
                    <a:lnTo>
                      <a:pt x="84" y="143"/>
                    </a:lnTo>
                    <a:lnTo>
                      <a:pt x="73" y="143"/>
                    </a:lnTo>
                    <a:lnTo>
                      <a:pt x="59" y="144"/>
                    </a:lnTo>
                    <a:lnTo>
                      <a:pt x="43" y="145"/>
                    </a:lnTo>
                    <a:lnTo>
                      <a:pt x="28" y="144"/>
                    </a:lnTo>
                    <a:lnTo>
                      <a:pt x="15" y="144"/>
                    </a:lnTo>
                    <a:lnTo>
                      <a:pt x="4" y="143"/>
                    </a:lnTo>
                    <a:lnTo>
                      <a:pt x="0" y="140"/>
                    </a:lnTo>
                    <a:lnTo>
                      <a:pt x="6" y="134"/>
                    </a:lnTo>
                    <a:lnTo>
                      <a:pt x="15" y="132"/>
                    </a:lnTo>
                    <a:lnTo>
                      <a:pt x="26" y="131"/>
                    </a:lnTo>
                    <a:lnTo>
                      <a:pt x="39" y="132"/>
                    </a:lnTo>
                    <a:lnTo>
                      <a:pt x="50" y="132"/>
                    </a:lnTo>
                    <a:lnTo>
                      <a:pt x="63" y="133"/>
                    </a:lnTo>
                    <a:lnTo>
                      <a:pt x="76" y="134"/>
                    </a:lnTo>
                    <a:lnTo>
                      <a:pt x="89" y="136"/>
                    </a:lnTo>
                    <a:lnTo>
                      <a:pt x="93" y="125"/>
                    </a:lnTo>
                    <a:lnTo>
                      <a:pt x="98" y="110"/>
                    </a:lnTo>
                    <a:lnTo>
                      <a:pt x="100" y="90"/>
                    </a:lnTo>
                    <a:lnTo>
                      <a:pt x="104" y="70"/>
                    </a:lnTo>
                    <a:lnTo>
                      <a:pt x="105" y="47"/>
                    </a:lnTo>
                    <a:lnTo>
                      <a:pt x="107" y="27"/>
                    </a:lnTo>
                    <a:lnTo>
                      <a:pt x="107" y="10"/>
                    </a:lnTo>
                    <a:lnTo>
                      <a:pt x="108" y="0"/>
                    </a:lnTo>
                    <a:lnTo>
                      <a:pt x="109" y="6"/>
                    </a:lnTo>
                    <a:lnTo>
                      <a:pt x="111" y="19"/>
                    </a:lnTo>
                    <a:lnTo>
                      <a:pt x="109" y="36"/>
                    </a:lnTo>
                    <a:lnTo>
                      <a:pt x="108" y="59"/>
                    </a:lnTo>
                    <a:lnTo>
                      <a:pt x="105" y="80"/>
                    </a:lnTo>
                    <a:lnTo>
                      <a:pt x="102" y="101"/>
                    </a:lnTo>
                    <a:lnTo>
                      <a:pt x="99" y="119"/>
                    </a:lnTo>
                    <a:lnTo>
                      <a:pt x="98" y="132"/>
                    </a:lnTo>
                    <a:lnTo>
                      <a:pt x="102" y="132"/>
                    </a:lnTo>
                    <a:lnTo>
                      <a:pt x="109" y="132"/>
                    </a:lnTo>
                    <a:lnTo>
                      <a:pt x="115" y="132"/>
                    </a:lnTo>
                    <a:lnTo>
                      <a:pt x="122" y="133"/>
                    </a:lnTo>
                    <a:lnTo>
                      <a:pt x="128" y="133"/>
                    </a:lnTo>
                    <a:lnTo>
                      <a:pt x="135" y="133"/>
                    </a:lnTo>
                    <a:lnTo>
                      <a:pt x="141" y="134"/>
                    </a:lnTo>
                    <a:lnTo>
                      <a:pt x="147" y="136"/>
                    </a:lnTo>
                    <a:lnTo>
                      <a:pt x="134" y="137"/>
                    </a:lnTo>
                    <a:lnTo>
                      <a:pt x="122" y="138"/>
                    </a:lnTo>
                    <a:lnTo>
                      <a:pt x="111" y="139"/>
                    </a:lnTo>
                    <a:lnTo>
                      <a:pt x="100" y="140"/>
                    </a:lnTo>
                    <a:lnTo>
                      <a:pt x="96" y="146"/>
                    </a:lnTo>
                    <a:lnTo>
                      <a:pt x="93" y="159"/>
                    </a:lnTo>
                    <a:lnTo>
                      <a:pt x="88" y="176"/>
                    </a:lnTo>
                    <a:lnTo>
                      <a:pt x="85" y="197"/>
                    </a:lnTo>
                    <a:lnTo>
                      <a:pt x="80" y="216"/>
                    </a:lnTo>
                    <a:lnTo>
                      <a:pt x="76" y="234"/>
                    </a:lnTo>
                    <a:lnTo>
                      <a:pt x="73" y="245"/>
                    </a:lnTo>
                    <a:lnTo>
                      <a:pt x="72" y="2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0" name="Freeform 385"/>
              <p:cNvSpPr>
                <a:spLocks/>
              </p:cNvSpPr>
              <p:nvPr/>
            </p:nvSpPr>
            <p:spPr bwMode="auto">
              <a:xfrm>
                <a:off x="4709" y="1873"/>
                <a:ext cx="5" cy="41"/>
              </a:xfrm>
              <a:custGeom>
                <a:avLst/>
                <a:gdLst>
                  <a:gd name="T0" fmla="*/ 0 w 14"/>
                  <a:gd name="T1" fmla="*/ 0 h 123"/>
                  <a:gd name="T2" fmla="*/ 0 w 14"/>
                  <a:gd name="T3" fmla="*/ 0 h 123"/>
                  <a:gd name="T4" fmla="*/ 0 w 14"/>
                  <a:gd name="T5" fmla="*/ 0 h 123"/>
                  <a:gd name="T6" fmla="*/ 0 w 14"/>
                  <a:gd name="T7" fmla="*/ 0 h 123"/>
                  <a:gd name="T8" fmla="*/ 0 w 14"/>
                  <a:gd name="T9" fmla="*/ 0 h 123"/>
                  <a:gd name="T10" fmla="*/ 0 w 14"/>
                  <a:gd name="T11" fmla="*/ 0 h 123"/>
                  <a:gd name="T12" fmla="*/ 0 w 14"/>
                  <a:gd name="T13" fmla="*/ 0 h 123"/>
                  <a:gd name="T14" fmla="*/ 0 w 14"/>
                  <a:gd name="T15" fmla="*/ 0 h 123"/>
                  <a:gd name="T16" fmla="*/ 0 w 14"/>
                  <a:gd name="T17" fmla="*/ 0 h 123"/>
                  <a:gd name="T18" fmla="*/ 0 w 14"/>
                  <a:gd name="T19" fmla="*/ 0 h 123"/>
                  <a:gd name="T20" fmla="*/ 0 w 14"/>
                  <a:gd name="T21" fmla="*/ 0 h 123"/>
                  <a:gd name="T22" fmla="*/ 0 w 14"/>
                  <a:gd name="T23" fmla="*/ 0 h 123"/>
                  <a:gd name="T24" fmla="*/ 0 w 14"/>
                  <a:gd name="T25" fmla="*/ 0 h 123"/>
                  <a:gd name="T26" fmla="*/ 0 w 14"/>
                  <a:gd name="T27" fmla="*/ 0 h 123"/>
                  <a:gd name="T28" fmla="*/ 0 w 14"/>
                  <a:gd name="T29" fmla="*/ 0 h 123"/>
                  <a:gd name="T30" fmla="*/ 0 w 14"/>
                  <a:gd name="T31" fmla="*/ 0 h 123"/>
                  <a:gd name="T32" fmla="*/ 0 w 14"/>
                  <a:gd name="T33" fmla="*/ 0 h 123"/>
                  <a:gd name="T34" fmla="*/ 0 w 14"/>
                  <a:gd name="T35" fmla="*/ 0 h 123"/>
                  <a:gd name="T36" fmla="*/ 0 w 14"/>
                  <a:gd name="T37" fmla="*/ 0 h 1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"/>
                  <a:gd name="T58" fmla="*/ 0 h 123"/>
                  <a:gd name="T59" fmla="*/ 14 w 14"/>
                  <a:gd name="T60" fmla="*/ 123 h 12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" h="123">
                    <a:moveTo>
                      <a:pt x="0" y="123"/>
                    </a:moveTo>
                    <a:lnTo>
                      <a:pt x="1" y="107"/>
                    </a:lnTo>
                    <a:lnTo>
                      <a:pt x="3" y="91"/>
                    </a:lnTo>
                    <a:lnTo>
                      <a:pt x="4" y="75"/>
                    </a:lnTo>
                    <a:lnTo>
                      <a:pt x="6" y="61"/>
                    </a:lnTo>
                    <a:lnTo>
                      <a:pt x="6" y="45"/>
                    </a:lnTo>
                    <a:lnTo>
                      <a:pt x="6" y="31"/>
                    </a:lnTo>
                    <a:lnTo>
                      <a:pt x="4" y="17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8" y="12"/>
                    </a:lnTo>
                    <a:lnTo>
                      <a:pt x="10" y="28"/>
                    </a:lnTo>
                    <a:lnTo>
                      <a:pt x="13" y="44"/>
                    </a:lnTo>
                    <a:lnTo>
                      <a:pt x="14" y="63"/>
                    </a:lnTo>
                    <a:lnTo>
                      <a:pt x="13" y="79"/>
                    </a:lnTo>
                    <a:lnTo>
                      <a:pt x="10" y="97"/>
                    </a:lnTo>
                    <a:lnTo>
                      <a:pt x="7" y="111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1" name="Freeform 386"/>
              <p:cNvSpPr>
                <a:spLocks/>
              </p:cNvSpPr>
              <p:nvPr/>
            </p:nvSpPr>
            <p:spPr bwMode="auto">
              <a:xfrm>
                <a:off x="4710" y="1619"/>
                <a:ext cx="26" cy="31"/>
              </a:xfrm>
              <a:custGeom>
                <a:avLst/>
                <a:gdLst>
                  <a:gd name="T0" fmla="*/ 0 w 80"/>
                  <a:gd name="T1" fmla="*/ 0 h 93"/>
                  <a:gd name="T2" fmla="*/ 0 w 80"/>
                  <a:gd name="T3" fmla="*/ 0 h 93"/>
                  <a:gd name="T4" fmla="*/ 0 w 80"/>
                  <a:gd name="T5" fmla="*/ 0 h 93"/>
                  <a:gd name="T6" fmla="*/ 0 w 80"/>
                  <a:gd name="T7" fmla="*/ 0 h 93"/>
                  <a:gd name="T8" fmla="*/ 0 w 80"/>
                  <a:gd name="T9" fmla="*/ 0 h 93"/>
                  <a:gd name="T10" fmla="*/ 0 w 80"/>
                  <a:gd name="T11" fmla="*/ 0 h 93"/>
                  <a:gd name="T12" fmla="*/ 0 w 80"/>
                  <a:gd name="T13" fmla="*/ 0 h 93"/>
                  <a:gd name="T14" fmla="*/ 0 w 80"/>
                  <a:gd name="T15" fmla="*/ 0 h 93"/>
                  <a:gd name="T16" fmla="*/ 0 w 80"/>
                  <a:gd name="T17" fmla="*/ 0 h 93"/>
                  <a:gd name="T18" fmla="*/ 0 w 80"/>
                  <a:gd name="T19" fmla="*/ 0 h 93"/>
                  <a:gd name="T20" fmla="*/ 0 w 80"/>
                  <a:gd name="T21" fmla="*/ 0 h 93"/>
                  <a:gd name="T22" fmla="*/ 0 w 80"/>
                  <a:gd name="T23" fmla="*/ 0 h 93"/>
                  <a:gd name="T24" fmla="*/ 0 w 80"/>
                  <a:gd name="T25" fmla="*/ 0 h 93"/>
                  <a:gd name="T26" fmla="*/ 0 w 80"/>
                  <a:gd name="T27" fmla="*/ 0 h 93"/>
                  <a:gd name="T28" fmla="*/ 0 w 80"/>
                  <a:gd name="T29" fmla="*/ 0 h 93"/>
                  <a:gd name="T30" fmla="*/ 0 w 80"/>
                  <a:gd name="T31" fmla="*/ 0 h 93"/>
                  <a:gd name="T32" fmla="*/ 0 w 80"/>
                  <a:gd name="T33" fmla="*/ 0 h 93"/>
                  <a:gd name="T34" fmla="*/ 0 w 80"/>
                  <a:gd name="T35" fmla="*/ 0 h 93"/>
                  <a:gd name="T36" fmla="*/ 0 w 80"/>
                  <a:gd name="T37" fmla="*/ 0 h 93"/>
                  <a:gd name="T38" fmla="*/ 0 w 80"/>
                  <a:gd name="T39" fmla="*/ 0 h 93"/>
                  <a:gd name="T40" fmla="*/ 0 w 80"/>
                  <a:gd name="T41" fmla="*/ 0 h 93"/>
                  <a:gd name="T42" fmla="*/ 0 w 80"/>
                  <a:gd name="T43" fmla="*/ 0 h 93"/>
                  <a:gd name="T44" fmla="*/ 0 w 80"/>
                  <a:gd name="T45" fmla="*/ 0 h 9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0"/>
                  <a:gd name="T70" fmla="*/ 0 h 93"/>
                  <a:gd name="T71" fmla="*/ 80 w 80"/>
                  <a:gd name="T72" fmla="*/ 93 h 9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0" h="93">
                    <a:moveTo>
                      <a:pt x="28" y="93"/>
                    </a:moveTo>
                    <a:lnTo>
                      <a:pt x="18" y="89"/>
                    </a:lnTo>
                    <a:lnTo>
                      <a:pt x="12" y="85"/>
                    </a:lnTo>
                    <a:lnTo>
                      <a:pt x="7" y="80"/>
                    </a:lnTo>
                    <a:lnTo>
                      <a:pt x="6" y="77"/>
                    </a:lnTo>
                    <a:lnTo>
                      <a:pt x="9" y="69"/>
                    </a:lnTo>
                    <a:lnTo>
                      <a:pt x="13" y="61"/>
                    </a:lnTo>
                    <a:lnTo>
                      <a:pt x="13" y="53"/>
                    </a:lnTo>
                    <a:lnTo>
                      <a:pt x="13" y="46"/>
                    </a:lnTo>
                    <a:lnTo>
                      <a:pt x="9" y="39"/>
                    </a:lnTo>
                    <a:lnTo>
                      <a:pt x="7" y="32"/>
                    </a:lnTo>
                    <a:lnTo>
                      <a:pt x="4" y="26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0" y="18"/>
                    </a:lnTo>
                    <a:lnTo>
                      <a:pt x="25" y="0"/>
                    </a:lnTo>
                    <a:lnTo>
                      <a:pt x="48" y="0"/>
                    </a:lnTo>
                    <a:lnTo>
                      <a:pt x="65" y="11"/>
                    </a:lnTo>
                    <a:lnTo>
                      <a:pt x="78" y="30"/>
                    </a:lnTo>
                    <a:lnTo>
                      <a:pt x="80" y="50"/>
                    </a:lnTo>
                    <a:lnTo>
                      <a:pt x="74" y="71"/>
                    </a:lnTo>
                    <a:lnTo>
                      <a:pt x="57" y="86"/>
                    </a:lnTo>
                    <a:lnTo>
                      <a:pt x="28" y="93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2" name="Freeform 387"/>
              <p:cNvSpPr>
                <a:spLocks/>
              </p:cNvSpPr>
              <p:nvPr/>
            </p:nvSpPr>
            <p:spPr bwMode="auto">
              <a:xfrm>
                <a:off x="4430" y="1551"/>
                <a:ext cx="280" cy="95"/>
              </a:xfrm>
              <a:custGeom>
                <a:avLst/>
                <a:gdLst>
                  <a:gd name="T0" fmla="*/ 0 w 839"/>
                  <a:gd name="T1" fmla="*/ 0 h 285"/>
                  <a:gd name="T2" fmla="*/ 0 w 839"/>
                  <a:gd name="T3" fmla="*/ 0 h 285"/>
                  <a:gd name="T4" fmla="*/ 0 w 839"/>
                  <a:gd name="T5" fmla="*/ 0 h 285"/>
                  <a:gd name="T6" fmla="*/ 0 w 839"/>
                  <a:gd name="T7" fmla="*/ 0 h 285"/>
                  <a:gd name="T8" fmla="*/ 0 w 839"/>
                  <a:gd name="T9" fmla="*/ 0 h 285"/>
                  <a:gd name="T10" fmla="*/ 0 w 839"/>
                  <a:gd name="T11" fmla="*/ 0 h 285"/>
                  <a:gd name="T12" fmla="*/ 0 w 839"/>
                  <a:gd name="T13" fmla="*/ 0 h 285"/>
                  <a:gd name="T14" fmla="*/ 0 w 839"/>
                  <a:gd name="T15" fmla="*/ 0 h 285"/>
                  <a:gd name="T16" fmla="*/ 0 w 839"/>
                  <a:gd name="T17" fmla="*/ 0 h 285"/>
                  <a:gd name="T18" fmla="*/ 0 w 839"/>
                  <a:gd name="T19" fmla="*/ 0 h 285"/>
                  <a:gd name="T20" fmla="*/ 0 w 839"/>
                  <a:gd name="T21" fmla="*/ 0 h 285"/>
                  <a:gd name="T22" fmla="*/ 0 w 839"/>
                  <a:gd name="T23" fmla="*/ 0 h 285"/>
                  <a:gd name="T24" fmla="*/ 0 w 839"/>
                  <a:gd name="T25" fmla="*/ 0 h 285"/>
                  <a:gd name="T26" fmla="*/ 0 w 839"/>
                  <a:gd name="T27" fmla="*/ 0 h 285"/>
                  <a:gd name="T28" fmla="*/ 0 w 839"/>
                  <a:gd name="T29" fmla="*/ 0 h 285"/>
                  <a:gd name="T30" fmla="*/ 0 w 839"/>
                  <a:gd name="T31" fmla="*/ 0 h 285"/>
                  <a:gd name="T32" fmla="*/ 0 w 839"/>
                  <a:gd name="T33" fmla="*/ 0 h 285"/>
                  <a:gd name="T34" fmla="*/ 0 w 839"/>
                  <a:gd name="T35" fmla="*/ 0 h 285"/>
                  <a:gd name="T36" fmla="*/ 0 w 839"/>
                  <a:gd name="T37" fmla="*/ 0 h 285"/>
                  <a:gd name="T38" fmla="*/ 0 w 839"/>
                  <a:gd name="T39" fmla="*/ 0 h 285"/>
                  <a:gd name="T40" fmla="*/ 0 w 839"/>
                  <a:gd name="T41" fmla="*/ 0 h 285"/>
                  <a:gd name="T42" fmla="*/ 0 w 839"/>
                  <a:gd name="T43" fmla="*/ 0 h 285"/>
                  <a:gd name="T44" fmla="*/ 0 w 839"/>
                  <a:gd name="T45" fmla="*/ 0 h 285"/>
                  <a:gd name="T46" fmla="*/ 0 w 839"/>
                  <a:gd name="T47" fmla="*/ 0 h 285"/>
                  <a:gd name="T48" fmla="*/ 0 w 839"/>
                  <a:gd name="T49" fmla="*/ 0 h 285"/>
                  <a:gd name="T50" fmla="*/ 0 w 839"/>
                  <a:gd name="T51" fmla="*/ 0 h 285"/>
                  <a:gd name="T52" fmla="*/ 0 w 839"/>
                  <a:gd name="T53" fmla="*/ 0 h 285"/>
                  <a:gd name="T54" fmla="*/ 0 w 839"/>
                  <a:gd name="T55" fmla="*/ 0 h 285"/>
                  <a:gd name="T56" fmla="*/ 0 w 839"/>
                  <a:gd name="T57" fmla="*/ 0 h 285"/>
                  <a:gd name="T58" fmla="*/ 0 w 839"/>
                  <a:gd name="T59" fmla="*/ 0 h 285"/>
                  <a:gd name="T60" fmla="*/ 0 w 839"/>
                  <a:gd name="T61" fmla="*/ 0 h 285"/>
                  <a:gd name="T62" fmla="*/ 0 w 839"/>
                  <a:gd name="T63" fmla="*/ 0 h 285"/>
                  <a:gd name="T64" fmla="*/ 0 w 839"/>
                  <a:gd name="T65" fmla="*/ 0 h 285"/>
                  <a:gd name="T66" fmla="*/ 0 w 839"/>
                  <a:gd name="T67" fmla="*/ 0 h 285"/>
                  <a:gd name="T68" fmla="*/ 0 w 839"/>
                  <a:gd name="T69" fmla="*/ 0 h 285"/>
                  <a:gd name="T70" fmla="*/ 0 w 839"/>
                  <a:gd name="T71" fmla="*/ 0 h 285"/>
                  <a:gd name="T72" fmla="*/ 0 w 839"/>
                  <a:gd name="T73" fmla="*/ 0 h 285"/>
                  <a:gd name="T74" fmla="*/ 0 w 839"/>
                  <a:gd name="T75" fmla="*/ 0 h 285"/>
                  <a:gd name="T76" fmla="*/ 0 w 839"/>
                  <a:gd name="T77" fmla="*/ 0 h 285"/>
                  <a:gd name="T78" fmla="*/ 0 w 839"/>
                  <a:gd name="T79" fmla="*/ 0 h 285"/>
                  <a:gd name="T80" fmla="*/ 0 w 839"/>
                  <a:gd name="T81" fmla="*/ 0 h 285"/>
                  <a:gd name="T82" fmla="*/ 0 w 839"/>
                  <a:gd name="T83" fmla="*/ 0 h 2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39"/>
                  <a:gd name="T127" fmla="*/ 0 h 285"/>
                  <a:gd name="T128" fmla="*/ 839 w 839"/>
                  <a:gd name="T129" fmla="*/ 285 h 2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39" h="285">
                    <a:moveTo>
                      <a:pt x="673" y="285"/>
                    </a:moveTo>
                    <a:lnTo>
                      <a:pt x="629" y="278"/>
                    </a:lnTo>
                    <a:lnTo>
                      <a:pt x="586" y="270"/>
                    </a:lnTo>
                    <a:lnTo>
                      <a:pt x="544" y="258"/>
                    </a:lnTo>
                    <a:lnTo>
                      <a:pt x="503" y="245"/>
                    </a:lnTo>
                    <a:lnTo>
                      <a:pt x="461" y="231"/>
                    </a:lnTo>
                    <a:lnTo>
                      <a:pt x="421" y="217"/>
                    </a:lnTo>
                    <a:lnTo>
                      <a:pt x="381" y="203"/>
                    </a:lnTo>
                    <a:lnTo>
                      <a:pt x="342" y="190"/>
                    </a:lnTo>
                    <a:lnTo>
                      <a:pt x="294" y="181"/>
                    </a:lnTo>
                    <a:lnTo>
                      <a:pt x="249" y="179"/>
                    </a:lnTo>
                    <a:lnTo>
                      <a:pt x="205" y="179"/>
                    </a:lnTo>
                    <a:lnTo>
                      <a:pt x="164" y="180"/>
                    </a:lnTo>
                    <a:lnTo>
                      <a:pt x="123" y="178"/>
                    </a:lnTo>
                    <a:lnTo>
                      <a:pt x="82" y="173"/>
                    </a:lnTo>
                    <a:lnTo>
                      <a:pt x="41" y="161"/>
                    </a:lnTo>
                    <a:lnTo>
                      <a:pt x="0" y="143"/>
                    </a:lnTo>
                    <a:lnTo>
                      <a:pt x="0" y="139"/>
                    </a:lnTo>
                    <a:lnTo>
                      <a:pt x="0" y="137"/>
                    </a:lnTo>
                    <a:lnTo>
                      <a:pt x="31" y="105"/>
                    </a:lnTo>
                    <a:lnTo>
                      <a:pt x="67" y="81"/>
                    </a:lnTo>
                    <a:lnTo>
                      <a:pt x="106" y="62"/>
                    </a:lnTo>
                    <a:lnTo>
                      <a:pt x="150" y="50"/>
                    </a:lnTo>
                    <a:lnTo>
                      <a:pt x="192" y="43"/>
                    </a:lnTo>
                    <a:lnTo>
                      <a:pt x="237" y="43"/>
                    </a:lnTo>
                    <a:lnTo>
                      <a:pt x="281" y="49"/>
                    </a:lnTo>
                    <a:lnTo>
                      <a:pt x="326" y="62"/>
                    </a:lnTo>
                    <a:lnTo>
                      <a:pt x="346" y="81"/>
                    </a:lnTo>
                    <a:lnTo>
                      <a:pt x="378" y="108"/>
                    </a:lnTo>
                    <a:lnTo>
                      <a:pt x="416" y="139"/>
                    </a:lnTo>
                    <a:lnTo>
                      <a:pt x="461" y="170"/>
                    </a:lnTo>
                    <a:lnTo>
                      <a:pt x="506" y="196"/>
                    </a:lnTo>
                    <a:lnTo>
                      <a:pt x="551" y="217"/>
                    </a:lnTo>
                    <a:lnTo>
                      <a:pt x="591" y="229"/>
                    </a:lnTo>
                    <a:lnTo>
                      <a:pt x="624" y="229"/>
                    </a:lnTo>
                    <a:lnTo>
                      <a:pt x="617" y="224"/>
                    </a:lnTo>
                    <a:lnTo>
                      <a:pt x="603" y="218"/>
                    </a:lnTo>
                    <a:lnTo>
                      <a:pt x="584" y="211"/>
                    </a:lnTo>
                    <a:lnTo>
                      <a:pt x="564" y="204"/>
                    </a:lnTo>
                    <a:lnTo>
                      <a:pt x="540" y="196"/>
                    </a:lnTo>
                    <a:lnTo>
                      <a:pt x="520" y="189"/>
                    </a:lnTo>
                    <a:lnTo>
                      <a:pt x="501" y="181"/>
                    </a:lnTo>
                    <a:lnTo>
                      <a:pt x="490" y="177"/>
                    </a:lnTo>
                    <a:lnTo>
                      <a:pt x="468" y="159"/>
                    </a:lnTo>
                    <a:lnTo>
                      <a:pt x="445" y="139"/>
                    </a:lnTo>
                    <a:lnTo>
                      <a:pt x="419" y="117"/>
                    </a:lnTo>
                    <a:lnTo>
                      <a:pt x="394" y="95"/>
                    </a:lnTo>
                    <a:lnTo>
                      <a:pt x="367" y="74"/>
                    </a:lnTo>
                    <a:lnTo>
                      <a:pt x="342" y="58"/>
                    </a:lnTo>
                    <a:lnTo>
                      <a:pt x="317" y="46"/>
                    </a:lnTo>
                    <a:lnTo>
                      <a:pt x="295" y="41"/>
                    </a:lnTo>
                    <a:lnTo>
                      <a:pt x="295" y="34"/>
                    </a:lnTo>
                    <a:lnTo>
                      <a:pt x="297" y="28"/>
                    </a:lnTo>
                    <a:lnTo>
                      <a:pt x="300" y="23"/>
                    </a:lnTo>
                    <a:lnTo>
                      <a:pt x="303" y="20"/>
                    </a:lnTo>
                    <a:lnTo>
                      <a:pt x="310" y="12"/>
                    </a:lnTo>
                    <a:lnTo>
                      <a:pt x="316" y="2"/>
                    </a:lnTo>
                    <a:lnTo>
                      <a:pt x="341" y="0"/>
                    </a:lnTo>
                    <a:lnTo>
                      <a:pt x="367" y="6"/>
                    </a:lnTo>
                    <a:lnTo>
                      <a:pt x="388" y="15"/>
                    </a:lnTo>
                    <a:lnTo>
                      <a:pt x="411" y="29"/>
                    </a:lnTo>
                    <a:lnTo>
                      <a:pt x="429" y="45"/>
                    </a:lnTo>
                    <a:lnTo>
                      <a:pt x="450" y="63"/>
                    </a:lnTo>
                    <a:lnTo>
                      <a:pt x="468" y="82"/>
                    </a:lnTo>
                    <a:lnTo>
                      <a:pt x="488" y="101"/>
                    </a:lnTo>
                    <a:lnTo>
                      <a:pt x="527" y="130"/>
                    </a:lnTo>
                    <a:lnTo>
                      <a:pt x="566" y="158"/>
                    </a:lnTo>
                    <a:lnTo>
                      <a:pt x="605" y="181"/>
                    </a:lnTo>
                    <a:lnTo>
                      <a:pt x="648" y="204"/>
                    </a:lnTo>
                    <a:lnTo>
                      <a:pt x="689" y="220"/>
                    </a:lnTo>
                    <a:lnTo>
                      <a:pt x="735" y="233"/>
                    </a:lnTo>
                    <a:lnTo>
                      <a:pt x="782" y="240"/>
                    </a:lnTo>
                    <a:lnTo>
                      <a:pt x="834" y="240"/>
                    </a:lnTo>
                    <a:lnTo>
                      <a:pt x="837" y="245"/>
                    </a:lnTo>
                    <a:lnTo>
                      <a:pt x="839" y="251"/>
                    </a:lnTo>
                    <a:lnTo>
                      <a:pt x="839" y="258"/>
                    </a:lnTo>
                    <a:lnTo>
                      <a:pt x="839" y="269"/>
                    </a:lnTo>
                    <a:lnTo>
                      <a:pt x="817" y="270"/>
                    </a:lnTo>
                    <a:lnTo>
                      <a:pt x="795" y="274"/>
                    </a:lnTo>
                    <a:lnTo>
                      <a:pt x="774" y="276"/>
                    </a:lnTo>
                    <a:lnTo>
                      <a:pt x="753" y="278"/>
                    </a:lnTo>
                    <a:lnTo>
                      <a:pt x="732" y="281"/>
                    </a:lnTo>
                    <a:lnTo>
                      <a:pt x="712" y="283"/>
                    </a:lnTo>
                    <a:lnTo>
                      <a:pt x="691" y="284"/>
                    </a:lnTo>
                    <a:lnTo>
                      <a:pt x="673" y="285"/>
                    </a:lnTo>
                    <a:close/>
                  </a:path>
                </a:pathLst>
              </a:custGeom>
              <a:solidFill>
                <a:srgbClr val="CC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3" name="Freeform 388"/>
              <p:cNvSpPr>
                <a:spLocks/>
              </p:cNvSpPr>
              <p:nvPr/>
            </p:nvSpPr>
            <p:spPr bwMode="auto">
              <a:xfrm>
                <a:off x="4736" y="1514"/>
                <a:ext cx="178" cy="123"/>
              </a:xfrm>
              <a:custGeom>
                <a:avLst/>
                <a:gdLst>
                  <a:gd name="T0" fmla="*/ 0 w 535"/>
                  <a:gd name="T1" fmla="*/ 0 h 369"/>
                  <a:gd name="T2" fmla="*/ 0 w 535"/>
                  <a:gd name="T3" fmla="*/ 0 h 369"/>
                  <a:gd name="T4" fmla="*/ 0 w 535"/>
                  <a:gd name="T5" fmla="*/ 0 h 369"/>
                  <a:gd name="T6" fmla="*/ 0 w 535"/>
                  <a:gd name="T7" fmla="*/ 0 h 369"/>
                  <a:gd name="T8" fmla="*/ 0 w 535"/>
                  <a:gd name="T9" fmla="*/ 0 h 369"/>
                  <a:gd name="T10" fmla="*/ 0 w 535"/>
                  <a:gd name="T11" fmla="*/ 0 h 369"/>
                  <a:gd name="T12" fmla="*/ 0 w 535"/>
                  <a:gd name="T13" fmla="*/ 0 h 369"/>
                  <a:gd name="T14" fmla="*/ 0 w 535"/>
                  <a:gd name="T15" fmla="*/ 0 h 369"/>
                  <a:gd name="T16" fmla="*/ 0 w 535"/>
                  <a:gd name="T17" fmla="*/ 0 h 369"/>
                  <a:gd name="T18" fmla="*/ 0 w 535"/>
                  <a:gd name="T19" fmla="*/ 0 h 369"/>
                  <a:gd name="T20" fmla="*/ 0 w 535"/>
                  <a:gd name="T21" fmla="*/ 0 h 369"/>
                  <a:gd name="T22" fmla="*/ 0 w 535"/>
                  <a:gd name="T23" fmla="*/ 0 h 369"/>
                  <a:gd name="T24" fmla="*/ 0 w 535"/>
                  <a:gd name="T25" fmla="*/ 0 h 369"/>
                  <a:gd name="T26" fmla="*/ 0 w 535"/>
                  <a:gd name="T27" fmla="*/ 0 h 369"/>
                  <a:gd name="T28" fmla="*/ 0 w 535"/>
                  <a:gd name="T29" fmla="*/ 0 h 369"/>
                  <a:gd name="T30" fmla="*/ 0 w 535"/>
                  <a:gd name="T31" fmla="*/ 0 h 369"/>
                  <a:gd name="T32" fmla="*/ 0 w 535"/>
                  <a:gd name="T33" fmla="*/ 0 h 369"/>
                  <a:gd name="T34" fmla="*/ 0 w 535"/>
                  <a:gd name="T35" fmla="*/ 0 h 369"/>
                  <a:gd name="T36" fmla="*/ 0 w 535"/>
                  <a:gd name="T37" fmla="*/ 0 h 369"/>
                  <a:gd name="T38" fmla="*/ 0 w 535"/>
                  <a:gd name="T39" fmla="*/ 0 h 369"/>
                  <a:gd name="T40" fmla="*/ 0 w 535"/>
                  <a:gd name="T41" fmla="*/ 0 h 369"/>
                  <a:gd name="T42" fmla="*/ 0 w 535"/>
                  <a:gd name="T43" fmla="*/ 0 h 369"/>
                  <a:gd name="T44" fmla="*/ 0 w 535"/>
                  <a:gd name="T45" fmla="*/ 0 h 369"/>
                  <a:gd name="T46" fmla="*/ 0 w 535"/>
                  <a:gd name="T47" fmla="*/ 0 h 369"/>
                  <a:gd name="T48" fmla="*/ 0 w 535"/>
                  <a:gd name="T49" fmla="*/ 0 h 369"/>
                  <a:gd name="T50" fmla="*/ 0 w 535"/>
                  <a:gd name="T51" fmla="*/ 0 h 369"/>
                  <a:gd name="T52" fmla="*/ 0 w 535"/>
                  <a:gd name="T53" fmla="*/ 0 h 369"/>
                  <a:gd name="T54" fmla="*/ 0 w 535"/>
                  <a:gd name="T55" fmla="*/ 0 h 369"/>
                  <a:gd name="T56" fmla="*/ 0 w 535"/>
                  <a:gd name="T57" fmla="*/ 0 h 369"/>
                  <a:gd name="T58" fmla="*/ 0 w 535"/>
                  <a:gd name="T59" fmla="*/ 0 h 369"/>
                  <a:gd name="T60" fmla="*/ 0 w 535"/>
                  <a:gd name="T61" fmla="*/ 0 h 369"/>
                  <a:gd name="T62" fmla="*/ 0 w 535"/>
                  <a:gd name="T63" fmla="*/ 0 h 369"/>
                  <a:gd name="T64" fmla="*/ 0 w 535"/>
                  <a:gd name="T65" fmla="*/ 0 h 369"/>
                  <a:gd name="T66" fmla="*/ 0 w 535"/>
                  <a:gd name="T67" fmla="*/ 0 h 369"/>
                  <a:gd name="T68" fmla="*/ 0 w 535"/>
                  <a:gd name="T69" fmla="*/ 0 h 369"/>
                  <a:gd name="T70" fmla="*/ 0 w 535"/>
                  <a:gd name="T71" fmla="*/ 0 h 369"/>
                  <a:gd name="T72" fmla="*/ 0 w 535"/>
                  <a:gd name="T73" fmla="*/ 0 h 369"/>
                  <a:gd name="T74" fmla="*/ 0 w 535"/>
                  <a:gd name="T75" fmla="*/ 0 h 369"/>
                  <a:gd name="T76" fmla="*/ 0 w 535"/>
                  <a:gd name="T77" fmla="*/ 0 h 369"/>
                  <a:gd name="T78" fmla="*/ 0 w 535"/>
                  <a:gd name="T79" fmla="*/ 0 h 369"/>
                  <a:gd name="T80" fmla="*/ 0 w 535"/>
                  <a:gd name="T81" fmla="*/ 0 h 369"/>
                  <a:gd name="T82" fmla="*/ 0 w 535"/>
                  <a:gd name="T83" fmla="*/ 0 h 369"/>
                  <a:gd name="T84" fmla="*/ 0 w 535"/>
                  <a:gd name="T85" fmla="*/ 0 h 369"/>
                  <a:gd name="T86" fmla="*/ 0 w 535"/>
                  <a:gd name="T87" fmla="*/ 0 h 36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535"/>
                  <a:gd name="T133" fmla="*/ 0 h 369"/>
                  <a:gd name="T134" fmla="*/ 535 w 535"/>
                  <a:gd name="T135" fmla="*/ 369 h 36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535" h="369">
                    <a:moveTo>
                      <a:pt x="52" y="369"/>
                    </a:moveTo>
                    <a:lnTo>
                      <a:pt x="42" y="367"/>
                    </a:lnTo>
                    <a:lnTo>
                      <a:pt x="33" y="364"/>
                    </a:lnTo>
                    <a:lnTo>
                      <a:pt x="24" y="361"/>
                    </a:lnTo>
                    <a:lnTo>
                      <a:pt x="18" y="361"/>
                    </a:lnTo>
                    <a:lnTo>
                      <a:pt x="8" y="334"/>
                    </a:lnTo>
                    <a:lnTo>
                      <a:pt x="3" y="316"/>
                    </a:lnTo>
                    <a:lnTo>
                      <a:pt x="0" y="304"/>
                    </a:lnTo>
                    <a:lnTo>
                      <a:pt x="1" y="297"/>
                    </a:lnTo>
                    <a:lnTo>
                      <a:pt x="5" y="291"/>
                    </a:lnTo>
                    <a:lnTo>
                      <a:pt x="15" y="285"/>
                    </a:lnTo>
                    <a:lnTo>
                      <a:pt x="31" y="276"/>
                    </a:lnTo>
                    <a:lnTo>
                      <a:pt x="54" y="263"/>
                    </a:lnTo>
                    <a:lnTo>
                      <a:pt x="68" y="243"/>
                    </a:lnTo>
                    <a:lnTo>
                      <a:pt x="81" y="234"/>
                    </a:lnTo>
                    <a:lnTo>
                      <a:pt x="92" y="231"/>
                    </a:lnTo>
                    <a:lnTo>
                      <a:pt x="104" y="232"/>
                    </a:lnTo>
                    <a:lnTo>
                      <a:pt x="114" y="233"/>
                    </a:lnTo>
                    <a:lnTo>
                      <a:pt x="129" y="236"/>
                    </a:lnTo>
                    <a:lnTo>
                      <a:pt x="145" y="233"/>
                    </a:lnTo>
                    <a:lnTo>
                      <a:pt x="166" y="226"/>
                    </a:lnTo>
                    <a:lnTo>
                      <a:pt x="177" y="207"/>
                    </a:lnTo>
                    <a:lnTo>
                      <a:pt x="180" y="193"/>
                    </a:lnTo>
                    <a:lnTo>
                      <a:pt x="178" y="179"/>
                    </a:lnTo>
                    <a:lnTo>
                      <a:pt x="172" y="168"/>
                    </a:lnTo>
                    <a:lnTo>
                      <a:pt x="162" y="158"/>
                    </a:lnTo>
                    <a:lnTo>
                      <a:pt x="149" y="148"/>
                    </a:lnTo>
                    <a:lnTo>
                      <a:pt x="136" y="140"/>
                    </a:lnTo>
                    <a:lnTo>
                      <a:pt x="124" y="133"/>
                    </a:lnTo>
                    <a:lnTo>
                      <a:pt x="116" y="124"/>
                    </a:lnTo>
                    <a:lnTo>
                      <a:pt x="112" y="115"/>
                    </a:lnTo>
                    <a:lnTo>
                      <a:pt x="108" y="106"/>
                    </a:lnTo>
                    <a:lnTo>
                      <a:pt x="108" y="98"/>
                    </a:lnTo>
                    <a:lnTo>
                      <a:pt x="107" y="88"/>
                    </a:lnTo>
                    <a:lnTo>
                      <a:pt x="108" y="80"/>
                    </a:lnTo>
                    <a:lnTo>
                      <a:pt x="110" y="72"/>
                    </a:lnTo>
                    <a:lnTo>
                      <a:pt x="112" y="63"/>
                    </a:lnTo>
                    <a:lnTo>
                      <a:pt x="143" y="53"/>
                    </a:lnTo>
                    <a:lnTo>
                      <a:pt x="170" y="50"/>
                    </a:lnTo>
                    <a:lnTo>
                      <a:pt x="191" y="53"/>
                    </a:lnTo>
                    <a:lnTo>
                      <a:pt x="209" y="62"/>
                    </a:lnTo>
                    <a:lnTo>
                      <a:pt x="221" y="75"/>
                    </a:lnTo>
                    <a:lnTo>
                      <a:pt x="231" y="96"/>
                    </a:lnTo>
                    <a:lnTo>
                      <a:pt x="238" y="121"/>
                    </a:lnTo>
                    <a:lnTo>
                      <a:pt x="244" y="153"/>
                    </a:lnTo>
                    <a:lnTo>
                      <a:pt x="247" y="154"/>
                    </a:lnTo>
                    <a:lnTo>
                      <a:pt x="251" y="153"/>
                    </a:lnTo>
                    <a:lnTo>
                      <a:pt x="250" y="144"/>
                    </a:lnTo>
                    <a:lnTo>
                      <a:pt x="250" y="135"/>
                    </a:lnTo>
                    <a:lnTo>
                      <a:pt x="250" y="128"/>
                    </a:lnTo>
                    <a:lnTo>
                      <a:pt x="250" y="121"/>
                    </a:lnTo>
                    <a:lnTo>
                      <a:pt x="249" y="114"/>
                    </a:lnTo>
                    <a:lnTo>
                      <a:pt x="249" y="107"/>
                    </a:lnTo>
                    <a:lnTo>
                      <a:pt x="249" y="101"/>
                    </a:lnTo>
                    <a:lnTo>
                      <a:pt x="249" y="96"/>
                    </a:lnTo>
                    <a:lnTo>
                      <a:pt x="243" y="86"/>
                    </a:lnTo>
                    <a:lnTo>
                      <a:pt x="241" y="80"/>
                    </a:lnTo>
                    <a:lnTo>
                      <a:pt x="237" y="74"/>
                    </a:lnTo>
                    <a:lnTo>
                      <a:pt x="237" y="70"/>
                    </a:lnTo>
                    <a:lnTo>
                      <a:pt x="236" y="66"/>
                    </a:lnTo>
                    <a:lnTo>
                      <a:pt x="236" y="63"/>
                    </a:lnTo>
                    <a:lnTo>
                      <a:pt x="271" y="42"/>
                    </a:lnTo>
                    <a:lnTo>
                      <a:pt x="307" y="26"/>
                    </a:lnTo>
                    <a:lnTo>
                      <a:pt x="342" y="10"/>
                    </a:lnTo>
                    <a:lnTo>
                      <a:pt x="378" y="2"/>
                    </a:lnTo>
                    <a:lnTo>
                      <a:pt x="413" y="0"/>
                    </a:lnTo>
                    <a:lnTo>
                      <a:pt x="448" y="7"/>
                    </a:lnTo>
                    <a:lnTo>
                      <a:pt x="485" y="23"/>
                    </a:lnTo>
                    <a:lnTo>
                      <a:pt x="522" y="53"/>
                    </a:lnTo>
                    <a:lnTo>
                      <a:pt x="532" y="83"/>
                    </a:lnTo>
                    <a:lnTo>
                      <a:pt x="535" y="108"/>
                    </a:lnTo>
                    <a:lnTo>
                      <a:pt x="529" y="127"/>
                    </a:lnTo>
                    <a:lnTo>
                      <a:pt x="516" y="142"/>
                    </a:lnTo>
                    <a:lnTo>
                      <a:pt x="496" y="152"/>
                    </a:lnTo>
                    <a:lnTo>
                      <a:pt x="472" y="160"/>
                    </a:lnTo>
                    <a:lnTo>
                      <a:pt x="444" y="165"/>
                    </a:lnTo>
                    <a:lnTo>
                      <a:pt x="417" y="170"/>
                    </a:lnTo>
                    <a:lnTo>
                      <a:pt x="373" y="192"/>
                    </a:lnTo>
                    <a:lnTo>
                      <a:pt x="332" y="218"/>
                    </a:lnTo>
                    <a:lnTo>
                      <a:pt x="290" y="246"/>
                    </a:lnTo>
                    <a:lnTo>
                      <a:pt x="250" y="276"/>
                    </a:lnTo>
                    <a:lnTo>
                      <a:pt x="209" y="303"/>
                    </a:lnTo>
                    <a:lnTo>
                      <a:pt x="167" y="330"/>
                    </a:lnTo>
                    <a:lnTo>
                      <a:pt x="124" y="351"/>
                    </a:lnTo>
                    <a:lnTo>
                      <a:pt x="78" y="369"/>
                    </a:lnTo>
                    <a:lnTo>
                      <a:pt x="71" y="369"/>
                    </a:lnTo>
                    <a:lnTo>
                      <a:pt x="65" y="369"/>
                    </a:lnTo>
                    <a:lnTo>
                      <a:pt x="58" y="369"/>
                    </a:lnTo>
                    <a:lnTo>
                      <a:pt x="52" y="369"/>
                    </a:lnTo>
                    <a:close/>
                  </a:path>
                </a:pathLst>
              </a:custGeom>
              <a:solidFill>
                <a:srgbClr val="CC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4" name="Freeform 389"/>
              <p:cNvSpPr>
                <a:spLocks/>
              </p:cNvSpPr>
              <p:nvPr/>
            </p:nvSpPr>
            <p:spPr bwMode="auto">
              <a:xfrm>
                <a:off x="4544" y="1312"/>
                <a:ext cx="205" cy="316"/>
              </a:xfrm>
              <a:custGeom>
                <a:avLst/>
                <a:gdLst>
                  <a:gd name="T0" fmla="*/ 0 w 615"/>
                  <a:gd name="T1" fmla="*/ 0 h 949"/>
                  <a:gd name="T2" fmla="*/ 0 w 615"/>
                  <a:gd name="T3" fmla="*/ 0 h 949"/>
                  <a:gd name="T4" fmla="*/ 0 w 615"/>
                  <a:gd name="T5" fmla="*/ 0 h 949"/>
                  <a:gd name="T6" fmla="*/ 0 w 615"/>
                  <a:gd name="T7" fmla="*/ 0 h 949"/>
                  <a:gd name="T8" fmla="*/ 0 w 615"/>
                  <a:gd name="T9" fmla="*/ 0 h 949"/>
                  <a:gd name="T10" fmla="*/ 0 w 615"/>
                  <a:gd name="T11" fmla="*/ 0 h 949"/>
                  <a:gd name="T12" fmla="*/ 0 w 615"/>
                  <a:gd name="T13" fmla="*/ 0 h 949"/>
                  <a:gd name="T14" fmla="*/ 0 w 615"/>
                  <a:gd name="T15" fmla="*/ 0 h 949"/>
                  <a:gd name="T16" fmla="*/ 0 w 615"/>
                  <a:gd name="T17" fmla="*/ 0 h 949"/>
                  <a:gd name="T18" fmla="*/ 0 w 615"/>
                  <a:gd name="T19" fmla="*/ 0 h 949"/>
                  <a:gd name="T20" fmla="*/ 0 w 615"/>
                  <a:gd name="T21" fmla="*/ 0 h 949"/>
                  <a:gd name="T22" fmla="*/ 0 w 615"/>
                  <a:gd name="T23" fmla="*/ 0 h 949"/>
                  <a:gd name="T24" fmla="*/ 0 w 615"/>
                  <a:gd name="T25" fmla="*/ 0 h 949"/>
                  <a:gd name="T26" fmla="*/ 0 w 615"/>
                  <a:gd name="T27" fmla="*/ 0 h 949"/>
                  <a:gd name="T28" fmla="*/ 0 w 615"/>
                  <a:gd name="T29" fmla="*/ 0 h 949"/>
                  <a:gd name="T30" fmla="*/ 0 w 615"/>
                  <a:gd name="T31" fmla="*/ 0 h 949"/>
                  <a:gd name="T32" fmla="*/ 0 w 615"/>
                  <a:gd name="T33" fmla="*/ 0 h 949"/>
                  <a:gd name="T34" fmla="*/ 0 w 615"/>
                  <a:gd name="T35" fmla="*/ 0 h 949"/>
                  <a:gd name="T36" fmla="*/ 0 w 615"/>
                  <a:gd name="T37" fmla="*/ 0 h 949"/>
                  <a:gd name="T38" fmla="*/ 0 w 615"/>
                  <a:gd name="T39" fmla="*/ 0 h 949"/>
                  <a:gd name="T40" fmla="*/ 0 w 615"/>
                  <a:gd name="T41" fmla="*/ 0 h 949"/>
                  <a:gd name="T42" fmla="*/ 0 w 615"/>
                  <a:gd name="T43" fmla="*/ 0 h 949"/>
                  <a:gd name="T44" fmla="*/ 0 w 615"/>
                  <a:gd name="T45" fmla="*/ 0 h 949"/>
                  <a:gd name="T46" fmla="*/ 0 w 615"/>
                  <a:gd name="T47" fmla="*/ 0 h 949"/>
                  <a:gd name="T48" fmla="*/ 0 w 615"/>
                  <a:gd name="T49" fmla="*/ 0 h 949"/>
                  <a:gd name="T50" fmla="*/ 0 w 615"/>
                  <a:gd name="T51" fmla="*/ 0 h 949"/>
                  <a:gd name="T52" fmla="*/ 0 w 615"/>
                  <a:gd name="T53" fmla="*/ 0 h 949"/>
                  <a:gd name="T54" fmla="*/ 0 w 615"/>
                  <a:gd name="T55" fmla="*/ 0 h 949"/>
                  <a:gd name="T56" fmla="*/ 0 w 615"/>
                  <a:gd name="T57" fmla="*/ 0 h 949"/>
                  <a:gd name="T58" fmla="*/ 0 w 615"/>
                  <a:gd name="T59" fmla="*/ 0 h 949"/>
                  <a:gd name="T60" fmla="*/ 0 w 615"/>
                  <a:gd name="T61" fmla="*/ 0 h 949"/>
                  <a:gd name="T62" fmla="*/ 0 w 615"/>
                  <a:gd name="T63" fmla="*/ 0 h 949"/>
                  <a:gd name="T64" fmla="*/ 0 w 615"/>
                  <a:gd name="T65" fmla="*/ 0 h 949"/>
                  <a:gd name="T66" fmla="*/ 0 w 615"/>
                  <a:gd name="T67" fmla="*/ 0 h 949"/>
                  <a:gd name="T68" fmla="*/ 0 w 615"/>
                  <a:gd name="T69" fmla="*/ 0 h 949"/>
                  <a:gd name="T70" fmla="*/ 0 w 615"/>
                  <a:gd name="T71" fmla="*/ 0 h 949"/>
                  <a:gd name="T72" fmla="*/ 0 w 615"/>
                  <a:gd name="T73" fmla="*/ 0 h 949"/>
                  <a:gd name="T74" fmla="*/ 0 w 615"/>
                  <a:gd name="T75" fmla="*/ 0 h 949"/>
                  <a:gd name="T76" fmla="*/ 0 w 615"/>
                  <a:gd name="T77" fmla="*/ 0 h 949"/>
                  <a:gd name="T78" fmla="*/ 0 w 615"/>
                  <a:gd name="T79" fmla="*/ 0 h 949"/>
                  <a:gd name="T80" fmla="*/ 0 w 615"/>
                  <a:gd name="T81" fmla="*/ 0 h 949"/>
                  <a:gd name="T82" fmla="*/ 0 w 615"/>
                  <a:gd name="T83" fmla="*/ 0 h 949"/>
                  <a:gd name="T84" fmla="*/ 0 w 615"/>
                  <a:gd name="T85" fmla="*/ 0 h 949"/>
                  <a:gd name="T86" fmla="*/ 0 w 615"/>
                  <a:gd name="T87" fmla="*/ 0 h 949"/>
                  <a:gd name="T88" fmla="*/ 0 w 615"/>
                  <a:gd name="T89" fmla="*/ 0 h 949"/>
                  <a:gd name="T90" fmla="*/ 0 w 615"/>
                  <a:gd name="T91" fmla="*/ 0 h 949"/>
                  <a:gd name="T92" fmla="*/ 0 w 615"/>
                  <a:gd name="T93" fmla="*/ 0 h 949"/>
                  <a:gd name="T94" fmla="*/ 0 w 615"/>
                  <a:gd name="T95" fmla="*/ 0 h 949"/>
                  <a:gd name="T96" fmla="*/ 0 w 615"/>
                  <a:gd name="T97" fmla="*/ 0 h 949"/>
                  <a:gd name="T98" fmla="*/ 0 w 615"/>
                  <a:gd name="T99" fmla="*/ 0 h 949"/>
                  <a:gd name="T100" fmla="*/ 0 w 615"/>
                  <a:gd name="T101" fmla="*/ 0 h 949"/>
                  <a:gd name="T102" fmla="*/ 0 w 615"/>
                  <a:gd name="T103" fmla="*/ 0 h 94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15"/>
                  <a:gd name="T157" fmla="*/ 0 h 949"/>
                  <a:gd name="T158" fmla="*/ 615 w 615"/>
                  <a:gd name="T159" fmla="*/ 949 h 94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15" h="949">
                    <a:moveTo>
                      <a:pt x="448" y="949"/>
                    </a:moveTo>
                    <a:lnTo>
                      <a:pt x="443" y="944"/>
                    </a:lnTo>
                    <a:lnTo>
                      <a:pt x="433" y="943"/>
                    </a:lnTo>
                    <a:lnTo>
                      <a:pt x="421" y="941"/>
                    </a:lnTo>
                    <a:lnTo>
                      <a:pt x="409" y="941"/>
                    </a:lnTo>
                    <a:lnTo>
                      <a:pt x="397" y="940"/>
                    </a:lnTo>
                    <a:lnTo>
                      <a:pt x="384" y="940"/>
                    </a:lnTo>
                    <a:lnTo>
                      <a:pt x="373" y="938"/>
                    </a:lnTo>
                    <a:lnTo>
                      <a:pt x="366" y="938"/>
                    </a:lnTo>
                    <a:lnTo>
                      <a:pt x="315" y="912"/>
                    </a:lnTo>
                    <a:lnTo>
                      <a:pt x="261" y="883"/>
                    </a:lnTo>
                    <a:lnTo>
                      <a:pt x="204" y="849"/>
                    </a:lnTo>
                    <a:lnTo>
                      <a:pt x="152" y="811"/>
                    </a:lnTo>
                    <a:lnTo>
                      <a:pt x="103" y="768"/>
                    </a:lnTo>
                    <a:lnTo>
                      <a:pt x="63" y="722"/>
                    </a:lnTo>
                    <a:lnTo>
                      <a:pt x="32" y="674"/>
                    </a:lnTo>
                    <a:lnTo>
                      <a:pt x="16" y="624"/>
                    </a:lnTo>
                    <a:lnTo>
                      <a:pt x="79" y="627"/>
                    </a:lnTo>
                    <a:lnTo>
                      <a:pt x="127" y="609"/>
                    </a:lnTo>
                    <a:lnTo>
                      <a:pt x="159" y="574"/>
                    </a:lnTo>
                    <a:lnTo>
                      <a:pt x="175" y="532"/>
                    </a:lnTo>
                    <a:lnTo>
                      <a:pt x="171" y="486"/>
                    </a:lnTo>
                    <a:lnTo>
                      <a:pt x="150" y="446"/>
                    </a:lnTo>
                    <a:lnTo>
                      <a:pt x="109" y="418"/>
                    </a:lnTo>
                    <a:lnTo>
                      <a:pt x="47" y="407"/>
                    </a:lnTo>
                    <a:lnTo>
                      <a:pt x="35" y="410"/>
                    </a:lnTo>
                    <a:lnTo>
                      <a:pt x="25" y="413"/>
                    </a:lnTo>
                    <a:lnTo>
                      <a:pt x="14" y="417"/>
                    </a:lnTo>
                    <a:lnTo>
                      <a:pt x="3" y="420"/>
                    </a:lnTo>
                    <a:lnTo>
                      <a:pt x="0" y="398"/>
                    </a:lnTo>
                    <a:lnTo>
                      <a:pt x="0" y="375"/>
                    </a:lnTo>
                    <a:lnTo>
                      <a:pt x="0" y="352"/>
                    </a:lnTo>
                    <a:lnTo>
                      <a:pt x="3" y="329"/>
                    </a:lnTo>
                    <a:lnTo>
                      <a:pt x="7" y="306"/>
                    </a:lnTo>
                    <a:lnTo>
                      <a:pt x="14" y="285"/>
                    </a:lnTo>
                    <a:lnTo>
                      <a:pt x="21" y="263"/>
                    </a:lnTo>
                    <a:lnTo>
                      <a:pt x="32" y="246"/>
                    </a:lnTo>
                    <a:lnTo>
                      <a:pt x="40" y="243"/>
                    </a:lnTo>
                    <a:lnTo>
                      <a:pt x="45" y="237"/>
                    </a:lnTo>
                    <a:lnTo>
                      <a:pt x="46" y="230"/>
                    </a:lnTo>
                    <a:lnTo>
                      <a:pt x="47" y="223"/>
                    </a:lnTo>
                    <a:lnTo>
                      <a:pt x="91" y="161"/>
                    </a:lnTo>
                    <a:lnTo>
                      <a:pt x="140" y="107"/>
                    </a:lnTo>
                    <a:lnTo>
                      <a:pt x="195" y="64"/>
                    </a:lnTo>
                    <a:lnTo>
                      <a:pt x="255" y="32"/>
                    </a:lnTo>
                    <a:lnTo>
                      <a:pt x="319" y="10"/>
                    </a:lnTo>
                    <a:lnTo>
                      <a:pt x="388" y="0"/>
                    </a:lnTo>
                    <a:lnTo>
                      <a:pt x="463" y="2"/>
                    </a:lnTo>
                    <a:lnTo>
                      <a:pt x="542" y="20"/>
                    </a:lnTo>
                    <a:lnTo>
                      <a:pt x="548" y="22"/>
                    </a:lnTo>
                    <a:lnTo>
                      <a:pt x="558" y="27"/>
                    </a:lnTo>
                    <a:lnTo>
                      <a:pt x="569" y="32"/>
                    </a:lnTo>
                    <a:lnTo>
                      <a:pt x="581" y="39"/>
                    </a:lnTo>
                    <a:lnTo>
                      <a:pt x="590" y="45"/>
                    </a:lnTo>
                    <a:lnTo>
                      <a:pt x="601" y="53"/>
                    </a:lnTo>
                    <a:lnTo>
                      <a:pt x="609" y="61"/>
                    </a:lnTo>
                    <a:lnTo>
                      <a:pt x="615" y="72"/>
                    </a:lnTo>
                    <a:lnTo>
                      <a:pt x="602" y="76"/>
                    </a:lnTo>
                    <a:lnTo>
                      <a:pt x="591" y="80"/>
                    </a:lnTo>
                    <a:lnTo>
                      <a:pt x="581" y="85"/>
                    </a:lnTo>
                    <a:lnTo>
                      <a:pt x="570" y="92"/>
                    </a:lnTo>
                    <a:lnTo>
                      <a:pt x="559" y="98"/>
                    </a:lnTo>
                    <a:lnTo>
                      <a:pt x="551" y="106"/>
                    </a:lnTo>
                    <a:lnTo>
                      <a:pt x="544" y="113"/>
                    </a:lnTo>
                    <a:lnTo>
                      <a:pt x="537" y="124"/>
                    </a:lnTo>
                    <a:lnTo>
                      <a:pt x="483" y="130"/>
                    </a:lnTo>
                    <a:lnTo>
                      <a:pt x="426" y="151"/>
                    </a:lnTo>
                    <a:lnTo>
                      <a:pt x="371" y="181"/>
                    </a:lnTo>
                    <a:lnTo>
                      <a:pt x="319" y="222"/>
                    </a:lnTo>
                    <a:lnTo>
                      <a:pt x="271" y="268"/>
                    </a:lnTo>
                    <a:lnTo>
                      <a:pt x="235" y="320"/>
                    </a:lnTo>
                    <a:lnTo>
                      <a:pt x="211" y="374"/>
                    </a:lnTo>
                    <a:lnTo>
                      <a:pt x="203" y="430"/>
                    </a:lnTo>
                    <a:lnTo>
                      <a:pt x="209" y="458"/>
                    </a:lnTo>
                    <a:lnTo>
                      <a:pt x="214" y="488"/>
                    </a:lnTo>
                    <a:lnTo>
                      <a:pt x="215" y="516"/>
                    </a:lnTo>
                    <a:lnTo>
                      <a:pt x="215" y="544"/>
                    </a:lnTo>
                    <a:lnTo>
                      <a:pt x="212" y="573"/>
                    </a:lnTo>
                    <a:lnTo>
                      <a:pt x="209" y="602"/>
                    </a:lnTo>
                    <a:lnTo>
                      <a:pt x="204" y="632"/>
                    </a:lnTo>
                    <a:lnTo>
                      <a:pt x="199" y="663"/>
                    </a:lnTo>
                    <a:lnTo>
                      <a:pt x="206" y="712"/>
                    </a:lnTo>
                    <a:lnTo>
                      <a:pt x="235" y="755"/>
                    </a:lnTo>
                    <a:lnTo>
                      <a:pt x="277" y="792"/>
                    </a:lnTo>
                    <a:lnTo>
                      <a:pt x="332" y="824"/>
                    </a:lnTo>
                    <a:lnTo>
                      <a:pt x="391" y="848"/>
                    </a:lnTo>
                    <a:lnTo>
                      <a:pt x="453" y="866"/>
                    </a:lnTo>
                    <a:lnTo>
                      <a:pt x="512" y="881"/>
                    </a:lnTo>
                    <a:lnTo>
                      <a:pt x="565" y="889"/>
                    </a:lnTo>
                    <a:lnTo>
                      <a:pt x="564" y="892"/>
                    </a:lnTo>
                    <a:lnTo>
                      <a:pt x="564" y="899"/>
                    </a:lnTo>
                    <a:lnTo>
                      <a:pt x="563" y="905"/>
                    </a:lnTo>
                    <a:lnTo>
                      <a:pt x="563" y="912"/>
                    </a:lnTo>
                    <a:lnTo>
                      <a:pt x="548" y="911"/>
                    </a:lnTo>
                    <a:lnTo>
                      <a:pt x="536" y="911"/>
                    </a:lnTo>
                    <a:lnTo>
                      <a:pt x="524" y="912"/>
                    </a:lnTo>
                    <a:lnTo>
                      <a:pt x="515" y="915"/>
                    </a:lnTo>
                    <a:lnTo>
                      <a:pt x="504" y="917"/>
                    </a:lnTo>
                    <a:lnTo>
                      <a:pt x="496" y="924"/>
                    </a:lnTo>
                    <a:lnTo>
                      <a:pt x="487" y="933"/>
                    </a:lnTo>
                    <a:lnTo>
                      <a:pt x="480" y="946"/>
                    </a:lnTo>
                    <a:lnTo>
                      <a:pt x="472" y="946"/>
                    </a:lnTo>
                    <a:lnTo>
                      <a:pt x="464" y="946"/>
                    </a:lnTo>
                    <a:lnTo>
                      <a:pt x="456" y="947"/>
                    </a:lnTo>
                    <a:lnTo>
                      <a:pt x="448" y="949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5" name="Freeform 390"/>
              <p:cNvSpPr>
                <a:spLocks/>
              </p:cNvSpPr>
              <p:nvPr/>
            </p:nvSpPr>
            <p:spPr bwMode="auto">
              <a:xfrm>
                <a:off x="5002" y="1591"/>
                <a:ext cx="56" cy="20"/>
              </a:xfrm>
              <a:custGeom>
                <a:avLst/>
                <a:gdLst>
                  <a:gd name="T0" fmla="*/ 0 w 169"/>
                  <a:gd name="T1" fmla="*/ 0 h 60"/>
                  <a:gd name="T2" fmla="*/ 0 w 169"/>
                  <a:gd name="T3" fmla="*/ 0 h 60"/>
                  <a:gd name="T4" fmla="*/ 0 w 169"/>
                  <a:gd name="T5" fmla="*/ 0 h 60"/>
                  <a:gd name="T6" fmla="*/ 0 w 169"/>
                  <a:gd name="T7" fmla="*/ 0 h 60"/>
                  <a:gd name="T8" fmla="*/ 0 w 169"/>
                  <a:gd name="T9" fmla="*/ 0 h 60"/>
                  <a:gd name="T10" fmla="*/ 0 w 169"/>
                  <a:gd name="T11" fmla="*/ 0 h 60"/>
                  <a:gd name="T12" fmla="*/ 0 w 169"/>
                  <a:gd name="T13" fmla="*/ 0 h 60"/>
                  <a:gd name="T14" fmla="*/ 0 w 169"/>
                  <a:gd name="T15" fmla="*/ 0 h 60"/>
                  <a:gd name="T16" fmla="*/ 0 w 169"/>
                  <a:gd name="T17" fmla="*/ 0 h 60"/>
                  <a:gd name="T18" fmla="*/ 0 w 169"/>
                  <a:gd name="T19" fmla="*/ 0 h 60"/>
                  <a:gd name="T20" fmla="*/ 0 w 169"/>
                  <a:gd name="T21" fmla="*/ 0 h 60"/>
                  <a:gd name="T22" fmla="*/ 0 w 169"/>
                  <a:gd name="T23" fmla="*/ 0 h 60"/>
                  <a:gd name="T24" fmla="*/ 0 w 169"/>
                  <a:gd name="T25" fmla="*/ 0 h 60"/>
                  <a:gd name="T26" fmla="*/ 0 w 169"/>
                  <a:gd name="T27" fmla="*/ 0 h 60"/>
                  <a:gd name="T28" fmla="*/ 0 w 169"/>
                  <a:gd name="T29" fmla="*/ 0 h 60"/>
                  <a:gd name="T30" fmla="*/ 0 w 169"/>
                  <a:gd name="T31" fmla="*/ 0 h 60"/>
                  <a:gd name="T32" fmla="*/ 0 w 169"/>
                  <a:gd name="T33" fmla="*/ 0 h 60"/>
                  <a:gd name="T34" fmla="*/ 0 w 169"/>
                  <a:gd name="T35" fmla="*/ 0 h 60"/>
                  <a:gd name="T36" fmla="*/ 0 w 169"/>
                  <a:gd name="T37" fmla="*/ 0 h 60"/>
                  <a:gd name="T38" fmla="*/ 0 w 169"/>
                  <a:gd name="T39" fmla="*/ 0 h 60"/>
                  <a:gd name="T40" fmla="*/ 0 w 169"/>
                  <a:gd name="T41" fmla="*/ 0 h 6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69"/>
                  <a:gd name="T64" fmla="*/ 0 h 60"/>
                  <a:gd name="T65" fmla="*/ 169 w 169"/>
                  <a:gd name="T66" fmla="*/ 60 h 6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69" h="60">
                    <a:moveTo>
                      <a:pt x="10" y="60"/>
                    </a:moveTo>
                    <a:lnTo>
                      <a:pt x="3" y="55"/>
                    </a:lnTo>
                    <a:lnTo>
                      <a:pt x="1" y="52"/>
                    </a:lnTo>
                    <a:lnTo>
                      <a:pt x="0" y="47"/>
                    </a:lnTo>
                    <a:lnTo>
                      <a:pt x="0" y="44"/>
                    </a:lnTo>
                    <a:lnTo>
                      <a:pt x="17" y="53"/>
                    </a:lnTo>
                    <a:lnTo>
                      <a:pt x="39" y="53"/>
                    </a:lnTo>
                    <a:lnTo>
                      <a:pt x="61" y="45"/>
                    </a:lnTo>
                    <a:lnTo>
                      <a:pt x="86" y="34"/>
                    </a:lnTo>
                    <a:lnTo>
                      <a:pt x="110" y="21"/>
                    </a:lnTo>
                    <a:lnTo>
                      <a:pt x="132" y="9"/>
                    </a:lnTo>
                    <a:lnTo>
                      <a:pt x="152" y="1"/>
                    </a:lnTo>
                    <a:lnTo>
                      <a:pt x="169" y="0"/>
                    </a:lnTo>
                    <a:lnTo>
                      <a:pt x="147" y="11"/>
                    </a:lnTo>
                    <a:lnTo>
                      <a:pt x="128" y="21"/>
                    </a:lnTo>
                    <a:lnTo>
                      <a:pt x="110" y="31"/>
                    </a:lnTo>
                    <a:lnTo>
                      <a:pt x="91" y="41"/>
                    </a:lnTo>
                    <a:lnTo>
                      <a:pt x="71" y="47"/>
                    </a:lnTo>
                    <a:lnTo>
                      <a:pt x="52" y="54"/>
                    </a:lnTo>
                    <a:lnTo>
                      <a:pt x="30" y="58"/>
                    </a:lnTo>
                    <a:lnTo>
                      <a:pt x="10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6" name="Freeform 391"/>
              <p:cNvSpPr>
                <a:spLocks/>
              </p:cNvSpPr>
              <p:nvPr/>
            </p:nvSpPr>
            <p:spPr bwMode="auto">
              <a:xfrm>
                <a:off x="4614" y="1358"/>
                <a:ext cx="187" cy="246"/>
              </a:xfrm>
              <a:custGeom>
                <a:avLst/>
                <a:gdLst>
                  <a:gd name="T0" fmla="*/ 0 w 561"/>
                  <a:gd name="T1" fmla="*/ 0 h 737"/>
                  <a:gd name="T2" fmla="*/ 0 w 561"/>
                  <a:gd name="T3" fmla="*/ 0 h 737"/>
                  <a:gd name="T4" fmla="*/ 0 w 561"/>
                  <a:gd name="T5" fmla="*/ 0 h 737"/>
                  <a:gd name="T6" fmla="*/ 0 w 561"/>
                  <a:gd name="T7" fmla="*/ 0 h 737"/>
                  <a:gd name="T8" fmla="*/ 0 w 561"/>
                  <a:gd name="T9" fmla="*/ 0 h 737"/>
                  <a:gd name="T10" fmla="*/ 0 w 561"/>
                  <a:gd name="T11" fmla="*/ 0 h 737"/>
                  <a:gd name="T12" fmla="*/ 0 w 561"/>
                  <a:gd name="T13" fmla="*/ 0 h 737"/>
                  <a:gd name="T14" fmla="*/ 0 w 561"/>
                  <a:gd name="T15" fmla="*/ 0 h 737"/>
                  <a:gd name="T16" fmla="*/ 0 w 561"/>
                  <a:gd name="T17" fmla="*/ 0 h 737"/>
                  <a:gd name="T18" fmla="*/ 0 w 561"/>
                  <a:gd name="T19" fmla="*/ 0 h 737"/>
                  <a:gd name="T20" fmla="*/ 0 w 561"/>
                  <a:gd name="T21" fmla="*/ 0 h 737"/>
                  <a:gd name="T22" fmla="*/ 0 w 561"/>
                  <a:gd name="T23" fmla="*/ 0 h 737"/>
                  <a:gd name="T24" fmla="*/ 0 w 561"/>
                  <a:gd name="T25" fmla="*/ 0 h 737"/>
                  <a:gd name="T26" fmla="*/ 0 w 561"/>
                  <a:gd name="T27" fmla="*/ 0 h 737"/>
                  <a:gd name="T28" fmla="*/ 0 w 561"/>
                  <a:gd name="T29" fmla="*/ 0 h 737"/>
                  <a:gd name="T30" fmla="*/ 0 w 561"/>
                  <a:gd name="T31" fmla="*/ 0 h 737"/>
                  <a:gd name="T32" fmla="*/ 0 w 561"/>
                  <a:gd name="T33" fmla="*/ 0 h 737"/>
                  <a:gd name="T34" fmla="*/ 0 w 561"/>
                  <a:gd name="T35" fmla="*/ 0 h 737"/>
                  <a:gd name="T36" fmla="*/ 0 w 561"/>
                  <a:gd name="T37" fmla="*/ 0 h 737"/>
                  <a:gd name="T38" fmla="*/ 0 w 561"/>
                  <a:gd name="T39" fmla="*/ 0 h 737"/>
                  <a:gd name="T40" fmla="*/ 0 w 561"/>
                  <a:gd name="T41" fmla="*/ 0 h 737"/>
                  <a:gd name="T42" fmla="*/ 0 w 561"/>
                  <a:gd name="T43" fmla="*/ 0 h 737"/>
                  <a:gd name="T44" fmla="*/ 0 w 561"/>
                  <a:gd name="T45" fmla="*/ 0 h 737"/>
                  <a:gd name="T46" fmla="*/ 0 w 561"/>
                  <a:gd name="T47" fmla="*/ 0 h 737"/>
                  <a:gd name="T48" fmla="*/ 0 w 561"/>
                  <a:gd name="T49" fmla="*/ 0 h 737"/>
                  <a:gd name="T50" fmla="*/ 0 w 561"/>
                  <a:gd name="T51" fmla="*/ 0 h 737"/>
                  <a:gd name="T52" fmla="*/ 0 w 561"/>
                  <a:gd name="T53" fmla="*/ 0 h 737"/>
                  <a:gd name="T54" fmla="*/ 0 w 561"/>
                  <a:gd name="T55" fmla="*/ 0 h 737"/>
                  <a:gd name="T56" fmla="*/ 0 w 561"/>
                  <a:gd name="T57" fmla="*/ 0 h 737"/>
                  <a:gd name="T58" fmla="*/ 0 w 561"/>
                  <a:gd name="T59" fmla="*/ 0 h 737"/>
                  <a:gd name="T60" fmla="*/ 0 w 561"/>
                  <a:gd name="T61" fmla="*/ 0 h 737"/>
                  <a:gd name="T62" fmla="*/ 0 w 561"/>
                  <a:gd name="T63" fmla="*/ 0 h 737"/>
                  <a:gd name="T64" fmla="*/ 0 w 561"/>
                  <a:gd name="T65" fmla="*/ 0 h 737"/>
                  <a:gd name="T66" fmla="*/ 0 w 561"/>
                  <a:gd name="T67" fmla="*/ 0 h 737"/>
                  <a:gd name="T68" fmla="*/ 0 w 561"/>
                  <a:gd name="T69" fmla="*/ 0 h 737"/>
                  <a:gd name="T70" fmla="*/ 0 w 561"/>
                  <a:gd name="T71" fmla="*/ 0 h 737"/>
                  <a:gd name="T72" fmla="*/ 0 w 561"/>
                  <a:gd name="T73" fmla="*/ 0 h 737"/>
                  <a:gd name="T74" fmla="*/ 0 w 561"/>
                  <a:gd name="T75" fmla="*/ 0 h 737"/>
                  <a:gd name="T76" fmla="*/ 0 w 561"/>
                  <a:gd name="T77" fmla="*/ 0 h 737"/>
                  <a:gd name="T78" fmla="*/ 0 w 561"/>
                  <a:gd name="T79" fmla="*/ 0 h 737"/>
                  <a:gd name="T80" fmla="*/ 0 w 561"/>
                  <a:gd name="T81" fmla="*/ 0 h 737"/>
                  <a:gd name="T82" fmla="*/ 0 w 561"/>
                  <a:gd name="T83" fmla="*/ 0 h 737"/>
                  <a:gd name="T84" fmla="*/ 0 w 561"/>
                  <a:gd name="T85" fmla="*/ 0 h 737"/>
                  <a:gd name="T86" fmla="*/ 0 w 561"/>
                  <a:gd name="T87" fmla="*/ 0 h 737"/>
                  <a:gd name="T88" fmla="*/ 0 w 561"/>
                  <a:gd name="T89" fmla="*/ 0 h 737"/>
                  <a:gd name="T90" fmla="*/ 0 w 561"/>
                  <a:gd name="T91" fmla="*/ 0 h 737"/>
                  <a:gd name="T92" fmla="*/ 0 w 561"/>
                  <a:gd name="T93" fmla="*/ 0 h 737"/>
                  <a:gd name="T94" fmla="*/ 0 w 561"/>
                  <a:gd name="T95" fmla="*/ 0 h 737"/>
                  <a:gd name="T96" fmla="*/ 0 w 561"/>
                  <a:gd name="T97" fmla="*/ 0 h 737"/>
                  <a:gd name="T98" fmla="*/ 0 w 561"/>
                  <a:gd name="T99" fmla="*/ 0 h 737"/>
                  <a:gd name="T100" fmla="*/ 0 w 561"/>
                  <a:gd name="T101" fmla="*/ 0 h 737"/>
                  <a:gd name="T102" fmla="*/ 0 w 561"/>
                  <a:gd name="T103" fmla="*/ 0 h 737"/>
                  <a:gd name="T104" fmla="*/ 0 w 561"/>
                  <a:gd name="T105" fmla="*/ 0 h 737"/>
                  <a:gd name="T106" fmla="*/ 0 w 561"/>
                  <a:gd name="T107" fmla="*/ 0 h 737"/>
                  <a:gd name="T108" fmla="*/ 0 w 561"/>
                  <a:gd name="T109" fmla="*/ 0 h 737"/>
                  <a:gd name="T110" fmla="*/ 0 w 561"/>
                  <a:gd name="T111" fmla="*/ 0 h 737"/>
                  <a:gd name="T112" fmla="*/ 0 w 561"/>
                  <a:gd name="T113" fmla="*/ 0 h 737"/>
                  <a:gd name="T114" fmla="*/ 0 w 561"/>
                  <a:gd name="T115" fmla="*/ 0 h 737"/>
                  <a:gd name="T116" fmla="*/ 0 w 561"/>
                  <a:gd name="T117" fmla="*/ 0 h 737"/>
                  <a:gd name="T118" fmla="*/ 0 w 561"/>
                  <a:gd name="T119" fmla="*/ 0 h 737"/>
                  <a:gd name="T120" fmla="*/ 0 w 561"/>
                  <a:gd name="T121" fmla="*/ 0 h 737"/>
                  <a:gd name="T122" fmla="*/ 0 w 561"/>
                  <a:gd name="T123" fmla="*/ 0 h 73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561"/>
                  <a:gd name="T187" fmla="*/ 0 h 737"/>
                  <a:gd name="T188" fmla="*/ 561 w 561"/>
                  <a:gd name="T189" fmla="*/ 737 h 73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561" h="737">
                    <a:moveTo>
                      <a:pt x="351" y="737"/>
                    </a:moveTo>
                    <a:lnTo>
                      <a:pt x="303" y="730"/>
                    </a:lnTo>
                    <a:lnTo>
                      <a:pt x="249" y="719"/>
                    </a:lnTo>
                    <a:lnTo>
                      <a:pt x="191" y="701"/>
                    </a:lnTo>
                    <a:lnTo>
                      <a:pt x="136" y="679"/>
                    </a:lnTo>
                    <a:lnTo>
                      <a:pt x="83" y="651"/>
                    </a:lnTo>
                    <a:lnTo>
                      <a:pt x="41" y="619"/>
                    </a:lnTo>
                    <a:lnTo>
                      <a:pt x="12" y="582"/>
                    </a:lnTo>
                    <a:lnTo>
                      <a:pt x="0" y="542"/>
                    </a:lnTo>
                    <a:lnTo>
                      <a:pt x="5" y="507"/>
                    </a:lnTo>
                    <a:lnTo>
                      <a:pt x="11" y="475"/>
                    </a:lnTo>
                    <a:lnTo>
                      <a:pt x="13" y="443"/>
                    </a:lnTo>
                    <a:lnTo>
                      <a:pt x="17" y="413"/>
                    </a:lnTo>
                    <a:lnTo>
                      <a:pt x="17" y="382"/>
                    </a:lnTo>
                    <a:lnTo>
                      <a:pt x="15" y="351"/>
                    </a:lnTo>
                    <a:lnTo>
                      <a:pt x="11" y="319"/>
                    </a:lnTo>
                    <a:lnTo>
                      <a:pt x="4" y="288"/>
                    </a:lnTo>
                    <a:lnTo>
                      <a:pt x="11" y="236"/>
                    </a:lnTo>
                    <a:lnTo>
                      <a:pt x="33" y="186"/>
                    </a:lnTo>
                    <a:lnTo>
                      <a:pt x="66" y="137"/>
                    </a:lnTo>
                    <a:lnTo>
                      <a:pt x="110" y="95"/>
                    </a:lnTo>
                    <a:lnTo>
                      <a:pt x="158" y="57"/>
                    </a:lnTo>
                    <a:lnTo>
                      <a:pt x="210" y="27"/>
                    </a:lnTo>
                    <a:lnTo>
                      <a:pt x="261" y="7"/>
                    </a:lnTo>
                    <a:lnTo>
                      <a:pt x="312" y="0"/>
                    </a:lnTo>
                    <a:lnTo>
                      <a:pt x="310" y="6"/>
                    </a:lnTo>
                    <a:lnTo>
                      <a:pt x="309" y="11"/>
                    </a:lnTo>
                    <a:lnTo>
                      <a:pt x="309" y="13"/>
                    </a:lnTo>
                    <a:lnTo>
                      <a:pt x="309" y="17"/>
                    </a:lnTo>
                    <a:lnTo>
                      <a:pt x="308" y="19"/>
                    </a:lnTo>
                    <a:lnTo>
                      <a:pt x="307" y="22"/>
                    </a:lnTo>
                    <a:lnTo>
                      <a:pt x="289" y="9"/>
                    </a:lnTo>
                    <a:lnTo>
                      <a:pt x="269" y="9"/>
                    </a:lnTo>
                    <a:lnTo>
                      <a:pt x="249" y="18"/>
                    </a:lnTo>
                    <a:lnTo>
                      <a:pt x="229" y="35"/>
                    </a:lnTo>
                    <a:lnTo>
                      <a:pt x="211" y="53"/>
                    </a:lnTo>
                    <a:lnTo>
                      <a:pt x="199" y="72"/>
                    </a:lnTo>
                    <a:lnTo>
                      <a:pt x="194" y="89"/>
                    </a:lnTo>
                    <a:lnTo>
                      <a:pt x="197" y="99"/>
                    </a:lnTo>
                    <a:lnTo>
                      <a:pt x="214" y="75"/>
                    </a:lnTo>
                    <a:lnTo>
                      <a:pt x="231" y="53"/>
                    </a:lnTo>
                    <a:lnTo>
                      <a:pt x="248" y="37"/>
                    </a:lnTo>
                    <a:lnTo>
                      <a:pt x="266" y="27"/>
                    </a:lnTo>
                    <a:lnTo>
                      <a:pt x="279" y="25"/>
                    </a:lnTo>
                    <a:lnTo>
                      <a:pt x="290" y="35"/>
                    </a:lnTo>
                    <a:lnTo>
                      <a:pt x="297" y="55"/>
                    </a:lnTo>
                    <a:lnTo>
                      <a:pt x="301" y="91"/>
                    </a:lnTo>
                    <a:lnTo>
                      <a:pt x="305" y="97"/>
                    </a:lnTo>
                    <a:lnTo>
                      <a:pt x="312" y="107"/>
                    </a:lnTo>
                    <a:lnTo>
                      <a:pt x="319" y="116"/>
                    </a:lnTo>
                    <a:lnTo>
                      <a:pt x="328" y="127"/>
                    </a:lnTo>
                    <a:lnTo>
                      <a:pt x="338" y="134"/>
                    </a:lnTo>
                    <a:lnTo>
                      <a:pt x="348" y="138"/>
                    </a:lnTo>
                    <a:lnTo>
                      <a:pt x="359" y="137"/>
                    </a:lnTo>
                    <a:lnTo>
                      <a:pt x="371" y="134"/>
                    </a:lnTo>
                    <a:lnTo>
                      <a:pt x="371" y="127"/>
                    </a:lnTo>
                    <a:lnTo>
                      <a:pt x="371" y="121"/>
                    </a:lnTo>
                    <a:lnTo>
                      <a:pt x="353" y="115"/>
                    </a:lnTo>
                    <a:lnTo>
                      <a:pt x="340" y="108"/>
                    </a:lnTo>
                    <a:lnTo>
                      <a:pt x="329" y="97"/>
                    </a:lnTo>
                    <a:lnTo>
                      <a:pt x="323" y="87"/>
                    </a:lnTo>
                    <a:lnTo>
                      <a:pt x="319" y="72"/>
                    </a:lnTo>
                    <a:lnTo>
                      <a:pt x="315" y="58"/>
                    </a:lnTo>
                    <a:lnTo>
                      <a:pt x="313" y="44"/>
                    </a:lnTo>
                    <a:lnTo>
                      <a:pt x="312" y="30"/>
                    </a:lnTo>
                    <a:lnTo>
                      <a:pt x="313" y="29"/>
                    </a:lnTo>
                    <a:lnTo>
                      <a:pt x="314" y="29"/>
                    </a:lnTo>
                    <a:lnTo>
                      <a:pt x="325" y="38"/>
                    </a:lnTo>
                    <a:lnTo>
                      <a:pt x="338" y="48"/>
                    </a:lnTo>
                    <a:lnTo>
                      <a:pt x="351" y="57"/>
                    </a:lnTo>
                    <a:lnTo>
                      <a:pt x="366" y="68"/>
                    </a:lnTo>
                    <a:lnTo>
                      <a:pt x="380" y="75"/>
                    </a:lnTo>
                    <a:lnTo>
                      <a:pt x="397" y="78"/>
                    </a:lnTo>
                    <a:lnTo>
                      <a:pt x="413" y="77"/>
                    </a:lnTo>
                    <a:lnTo>
                      <a:pt x="431" y="71"/>
                    </a:lnTo>
                    <a:lnTo>
                      <a:pt x="450" y="57"/>
                    </a:lnTo>
                    <a:lnTo>
                      <a:pt x="465" y="53"/>
                    </a:lnTo>
                    <a:lnTo>
                      <a:pt x="473" y="57"/>
                    </a:lnTo>
                    <a:lnTo>
                      <a:pt x="478" y="65"/>
                    </a:lnTo>
                    <a:lnTo>
                      <a:pt x="474" y="74"/>
                    </a:lnTo>
                    <a:lnTo>
                      <a:pt x="467" y="82"/>
                    </a:lnTo>
                    <a:lnTo>
                      <a:pt x="453" y="87"/>
                    </a:lnTo>
                    <a:lnTo>
                      <a:pt x="433" y="84"/>
                    </a:lnTo>
                    <a:lnTo>
                      <a:pt x="421" y="84"/>
                    </a:lnTo>
                    <a:lnTo>
                      <a:pt x="412" y="84"/>
                    </a:lnTo>
                    <a:lnTo>
                      <a:pt x="412" y="88"/>
                    </a:lnTo>
                    <a:lnTo>
                      <a:pt x="412" y="91"/>
                    </a:lnTo>
                    <a:lnTo>
                      <a:pt x="427" y="96"/>
                    </a:lnTo>
                    <a:lnTo>
                      <a:pt x="439" y="104"/>
                    </a:lnTo>
                    <a:lnTo>
                      <a:pt x="447" y="114"/>
                    </a:lnTo>
                    <a:lnTo>
                      <a:pt x="456" y="127"/>
                    </a:lnTo>
                    <a:lnTo>
                      <a:pt x="462" y="138"/>
                    </a:lnTo>
                    <a:lnTo>
                      <a:pt x="470" y="153"/>
                    </a:lnTo>
                    <a:lnTo>
                      <a:pt x="479" y="167"/>
                    </a:lnTo>
                    <a:lnTo>
                      <a:pt x="492" y="182"/>
                    </a:lnTo>
                    <a:lnTo>
                      <a:pt x="497" y="184"/>
                    </a:lnTo>
                    <a:lnTo>
                      <a:pt x="506" y="189"/>
                    </a:lnTo>
                    <a:lnTo>
                      <a:pt x="516" y="195"/>
                    </a:lnTo>
                    <a:lnTo>
                      <a:pt x="529" y="203"/>
                    </a:lnTo>
                    <a:lnTo>
                      <a:pt x="538" y="210"/>
                    </a:lnTo>
                    <a:lnTo>
                      <a:pt x="549" y="221"/>
                    </a:lnTo>
                    <a:lnTo>
                      <a:pt x="556" y="232"/>
                    </a:lnTo>
                    <a:lnTo>
                      <a:pt x="561" y="242"/>
                    </a:lnTo>
                    <a:lnTo>
                      <a:pt x="546" y="251"/>
                    </a:lnTo>
                    <a:lnTo>
                      <a:pt x="533" y="261"/>
                    </a:lnTo>
                    <a:lnTo>
                      <a:pt x="518" y="272"/>
                    </a:lnTo>
                    <a:lnTo>
                      <a:pt x="503" y="282"/>
                    </a:lnTo>
                    <a:lnTo>
                      <a:pt x="485" y="291"/>
                    </a:lnTo>
                    <a:lnTo>
                      <a:pt x="469" y="299"/>
                    </a:lnTo>
                    <a:lnTo>
                      <a:pt x="452" y="304"/>
                    </a:lnTo>
                    <a:lnTo>
                      <a:pt x="438" y="306"/>
                    </a:lnTo>
                    <a:lnTo>
                      <a:pt x="436" y="303"/>
                    </a:lnTo>
                    <a:lnTo>
                      <a:pt x="434" y="299"/>
                    </a:lnTo>
                    <a:lnTo>
                      <a:pt x="433" y="295"/>
                    </a:lnTo>
                    <a:lnTo>
                      <a:pt x="432" y="292"/>
                    </a:lnTo>
                    <a:lnTo>
                      <a:pt x="430" y="287"/>
                    </a:lnTo>
                    <a:lnTo>
                      <a:pt x="428" y="281"/>
                    </a:lnTo>
                    <a:lnTo>
                      <a:pt x="417" y="272"/>
                    </a:lnTo>
                    <a:lnTo>
                      <a:pt x="402" y="266"/>
                    </a:lnTo>
                    <a:lnTo>
                      <a:pt x="388" y="261"/>
                    </a:lnTo>
                    <a:lnTo>
                      <a:pt x="374" y="261"/>
                    </a:lnTo>
                    <a:lnTo>
                      <a:pt x="361" y="264"/>
                    </a:lnTo>
                    <a:lnTo>
                      <a:pt x="352" y="269"/>
                    </a:lnTo>
                    <a:lnTo>
                      <a:pt x="345" y="280"/>
                    </a:lnTo>
                    <a:lnTo>
                      <a:pt x="346" y="297"/>
                    </a:lnTo>
                    <a:lnTo>
                      <a:pt x="349" y="297"/>
                    </a:lnTo>
                    <a:lnTo>
                      <a:pt x="355" y="297"/>
                    </a:lnTo>
                    <a:lnTo>
                      <a:pt x="359" y="285"/>
                    </a:lnTo>
                    <a:lnTo>
                      <a:pt x="365" y="278"/>
                    </a:lnTo>
                    <a:lnTo>
                      <a:pt x="371" y="273"/>
                    </a:lnTo>
                    <a:lnTo>
                      <a:pt x="378" y="272"/>
                    </a:lnTo>
                    <a:lnTo>
                      <a:pt x="385" y="272"/>
                    </a:lnTo>
                    <a:lnTo>
                      <a:pt x="394" y="275"/>
                    </a:lnTo>
                    <a:lnTo>
                      <a:pt x="404" y="279"/>
                    </a:lnTo>
                    <a:lnTo>
                      <a:pt x="415" y="286"/>
                    </a:lnTo>
                    <a:lnTo>
                      <a:pt x="415" y="292"/>
                    </a:lnTo>
                    <a:lnTo>
                      <a:pt x="418" y="299"/>
                    </a:lnTo>
                    <a:lnTo>
                      <a:pt x="410" y="299"/>
                    </a:lnTo>
                    <a:lnTo>
                      <a:pt x="402" y="300"/>
                    </a:lnTo>
                    <a:lnTo>
                      <a:pt x="394" y="301"/>
                    </a:lnTo>
                    <a:lnTo>
                      <a:pt x="387" y="305"/>
                    </a:lnTo>
                    <a:lnTo>
                      <a:pt x="380" y="307"/>
                    </a:lnTo>
                    <a:lnTo>
                      <a:pt x="377" y="312"/>
                    </a:lnTo>
                    <a:lnTo>
                      <a:pt x="373" y="317"/>
                    </a:lnTo>
                    <a:lnTo>
                      <a:pt x="374" y="325"/>
                    </a:lnTo>
                    <a:lnTo>
                      <a:pt x="384" y="321"/>
                    </a:lnTo>
                    <a:lnTo>
                      <a:pt x="394" y="314"/>
                    </a:lnTo>
                    <a:lnTo>
                      <a:pt x="400" y="311"/>
                    </a:lnTo>
                    <a:lnTo>
                      <a:pt x="406" y="311"/>
                    </a:lnTo>
                    <a:lnTo>
                      <a:pt x="413" y="313"/>
                    </a:lnTo>
                    <a:lnTo>
                      <a:pt x="423" y="319"/>
                    </a:lnTo>
                    <a:lnTo>
                      <a:pt x="430" y="319"/>
                    </a:lnTo>
                    <a:lnTo>
                      <a:pt x="437" y="319"/>
                    </a:lnTo>
                    <a:lnTo>
                      <a:pt x="444" y="319"/>
                    </a:lnTo>
                    <a:lnTo>
                      <a:pt x="452" y="319"/>
                    </a:lnTo>
                    <a:lnTo>
                      <a:pt x="446" y="326"/>
                    </a:lnTo>
                    <a:lnTo>
                      <a:pt x="445" y="334"/>
                    </a:lnTo>
                    <a:lnTo>
                      <a:pt x="446" y="344"/>
                    </a:lnTo>
                    <a:lnTo>
                      <a:pt x="451" y="354"/>
                    </a:lnTo>
                    <a:lnTo>
                      <a:pt x="456" y="363"/>
                    </a:lnTo>
                    <a:lnTo>
                      <a:pt x="463" y="372"/>
                    </a:lnTo>
                    <a:lnTo>
                      <a:pt x="470" y="379"/>
                    </a:lnTo>
                    <a:lnTo>
                      <a:pt x="478" y="387"/>
                    </a:lnTo>
                    <a:lnTo>
                      <a:pt x="464" y="399"/>
                    </a:lnTo>
                    <a:lnTo>
                      <a:pt x="436" y="410"/>
                    </a:lnTo>
                    <a:lnTo>
                      <a:pt x="397" y="415"/>
                    </a:lnTo>
                    <a:lnTo>
                      <a:pt x="355" y="418"/>
                    </a:lnTo>
                    <a:lnTo>
                      <a:pt x="312" y="418"/>
                    </a:lnTo>
                    <a:lnTo>
                      <a:pt x="275" y="417"/>
                    </a:lnTo>
                    <a:lnTo>
                      <a:pt x="248" y="413"/>
                    </a:lnTo>
                    <a:lnTo>
                      <a:pt x="236" y="410"/>
                    </a:lnTo>
                    <a:lnTo>
                      <a:pt x="218" y="402"/>
                    </a:lnTo>
                    <a:lnTo>
                      <a:pt x="204" y="395"/>
                    </a:lnTo>
                    <a:lnTo>
                      <a:pt x="194" y="386"/>
                    </a:lnTo>
                    <a:lnTo>
                      <a:pt x="188" y="379"/>
                    </a:lnTo>
                    <a:lnTo>
                      <a:pt x="185" y="370"/>
                    </a:lnTo>
                    <a:lnTo>
                      <a:pt x="189" y="362"/>
                    </a:lnTo>
                    <a:lnTo>
                      <a:pt x="198" y="354"/>
                    </a:lnTo>
                    <a:lnTo>
                      <a:pt x="216" y="349"/>
                    </a:lnTo>
                    <a:lnTo>
                      <a:pt x="216" y="345"/>
                    </a:lnTo>
                    <a:lnTo>
                      <a:pt x="216" y="343"/>
                    </a:lnTo>
                    <a:lnTo>
                      <a:pt x="205" y="333"/>
                    </a:lnTo>
                    <a:lnTo>
                      <a:pt x="195" y="327"/>
                    </a:lnTo>
                    <a:lnTo>
                      <a:pt x="184" y="324"/>
                    </a:lnTo>
                    <a:lnTo>
                      <a:pt x="175" y="324"/>
                    </a:lnTo>
                    <a:lnTo>
                      <a:pt x="164" y="324"/>
                    </a:lnTo>
                    <a:lnTo>
                      <a:pt x="153" y="326"/>
                    </a:lnTo>
                    <a:lnTo>
                      <a:pt x="143" y="327"/>
                    </a:lnTo>
                    <a:lnTo>
                      <a:pt x="132" y="330"/>
                    </a:lnTo>
                    <a:lnTo>
                      <a:pt x="129" y="332"/>
                    </a:lnTo>
                    <a:lnTo>
                      <a:pt x="127" y="336"/>
                    </a:lnTo>
                    <a:lnTo>
                      <a:pt x="130" y="336"/>
                    </a:lnTo>
                    <a:lnTo>
                      <a:pt x="136" y="336"/>
                    </a:lnTo>
                    <a:lnTo>
                      <a:pt x="143" y="336"/>
                    </a:lnTo>
                    <a:lnTo>
                      <a:pt x="153" y="337"/>
                    </a:lnTo>
                    <a:lnTo>
                      <a:pt x="162" y="337"/>
                    </a:lnTo>
                    <a:lnTo>
                      <a:pt x="170" y="337"/>
                    </a:lnTo>
                    <a:lnTo>
                      <a:pt x="177" y="337"/>
                    </a:lnTo>
                    <a:lnTo>
                      <a:pt x="184" y="338"/>
                    </a:lnTo>
                    <a:lnTo>
                      <a:pt x="184" y="339"/>
                    </a:lnTo>
                    <a:lnTo>
                      <a:pt x="187" y="340"/>
                    </a:lnTo>
                    <a:lnTo>
                      <a:pt x="176" y="353"/>
                    </a:lnTo>
                    <a:lnTo>
                      <a:pt x="170" y="377"/>
                    </a:lnTo>
                    <a:lnTo>
                      <a:pt x="165" y="406"/>
                    </a:lnTo>
                    <a:lnTo>
                      <a:pt x="163" y="441"/>
                    </a:lnTo>
                    <a:lnTo>
                      <a:pt x="162" y="474"/>
                    </a:lnTo>
                    <a:lnTo>
                      <a:pt x="162" y="507"/>
                    </a:lnTo>
                    <a:lnTo>
                      <a:pt x="164" y="535"/>
                    </a:lnTo>
                    <a:lnTo>
                      <a:pt x="169" y="556"/>
                    </a:lnTo>
                    <a:lnTo>
                      <a:pt x="188" y="580"/>
                    </a:lnTo>
                    <a:lnTo>
                      <a:pt x="221" y="592"/>
                    </a:lnTo>
                    <a:lnTo>
                      <a:pt x="260" y="593"/>
                    </a:lnTo>
                    <a:lnTo>
                      <a:pt x="306" y="587"/>
                    </a:lnTo>
                    <a:lnTo>
                      <a:pt x="351" y="575"/>
                    </a:lnTo>
                    <a:lnTo>
                      <a:pt x="395" y="562"/>
                    </a:lnTo>
                    <a:lnTo>
                      <a:pt x="433" y="550"/>
                    </a:lnTo>
                    <a:lnTo>
                      <a:pt x="464" y="542"/>
                    </a:lnTo>
                    <a:lnTo>
                      <a:pt x="463" y="554"/>
                    </a:lnTo>
                    <a:lnTo>
                      <a:pt x="463" y="566"/>
                    </a:lnTo>
                    <a:lnTo>
                      <a:pt x="463" y="574"/>
                    </a:lnTo>
                    <a:lnTo>
                      <a:pt x="464" y="583"/>
                    </a:lnTo>
                    <a:lnTo>
                      <a:pt x="466" y="591"/>
                    </a:lnTo>
                    <a:lnTo>
                      <a:pt x="471" y="600"/>
                    </a:lnTo>
                    <a:lnTo>
                      <a:pt x="478" y="608"/>
                    </a:lnTo>
                    <a:lnTo>
                      <a:pt x="490" y="620"/>
                    </a:lnTo>
                    <a:lnTo>
                      <a:pt x="499" y="624"/>
                    </a:lnTo>
                    <a:lnTo>
                      <a:pt x="509" y="629"/>
                    </a:lnTo>
                    <a:lnTo>
                      <a:pt x="517" y="635"/>
                    </a:lnTo>
                    <a:lnTo>
                      <a:pt x="525" y="642"/>
                    </a:lnTo>
                    <a:lnTo>
                      <a:pt x="530" y="650"/>
                    </a:lnTo>
                    <a:lnTo>
                      <a:pt x="533" y="659"/>
                    </a:lnTo>
                    <a:lnTo>
                      <a:pt x="532" y="670"/>
                    </a:lnTo>
                    <a:lnTo>
                      <a:pt x="529" y="685"/>
                    </a:lnTo>
                    <a:lnTo>
                      <a:pt x="516" y="685"/>
                    </a:lnTo>
                    <a:lnTo>
                      <a:pt x="503" y="685"/>
                    </a:lnTo>
                    <a:lnTo>
                      <a:pt x="490" y="684"/>
                    </a:lnTo>
                    <a:lnTo>
                      <a:pt x="478" y="684"/>
                    </a:lnTo>
                    <a:lnTo>
                      <a:pt x="465" y="684"/>
                    </a:lnTo>
                    <a:lnTo>
                      <a:pt x="454" y="685"/>
                    </a:lnTo>
                    <a:lnTo>
                      <a:pt x="444" y="686"/>
                    </a:lnTo>
                    <a:lnTo>
                      <a:pt x="436" y="691"/>
                    </a:lnTo>
                    <a:lnTo>
                      <a:pt x="426" y="703"/>
                    </a:lnTo>
                    <a:lnTo>
                      <a:pt x="418" y="713"/>
                    </a:lnTo>
                    <a:lnTo>
                      <a:pt x="408" y="720"/>
                    </a:lnTo>
                    <a:lnTo>
                      <a:pt x="400" y="727"/>
                    </a:lnTo>
                    <a:lnTo>
                      <a:pt x="388" y="731"/>
                    </a:lnTo>
                    <a:lnTo>
                      <a:pt x="378" y="735"/>
                    </a:lnTo>
                    <a:lnTo>
                      <a:pt x="365" y="736"/>
                    </a:lnTo>
                    <a:lnTo>
                      <a:pt x="351" y="737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7" name="Freeform 392"/>
              <p:cNvSpPr>
                <a:spLocks/>
              </p:cNvSpPr>
              <p:nvPr/>
            </p:nvSpPr>
            <p:spPr bwMode="auto">
              <a:xfrm>
                <a:off x="4218" y="1384"/>
                <a:ext cx="258" cy="176"/>
              </a:xfrm>
              <a:custGeom>
                <a:avLst/>
                <a:gdLst>
                  <a:gd name="T0" fmla="*/ 0 w 774"/>
                  <a:gd name="T1" fmla="*/ 0 h 526"/>
                  <a:gd name="T2" fmla="*/ 0 w 774"/>
                  <a:gd name="T3" fmla="*/ 0 h 526"/>
                  <a:gd name="T4" fmla="*/ 0 w 774"/>
                  <a:gd name="T5" fmla="*/ 0 h 526"/>
                  <a:gd name="T6" fmla="*/ 0 w 774"/>
                  <a:gd name="T7" fmla="*/ 0 h 526"/>
                  <a:gd name="T8" fmla="*/ 0 w 774"/>
                  <a:gd name="T9" fmla="*/ 0 h 526"/>
                  <a:gd name="T10" fmla="*/ 0 w 774"/>
                  <a:gd name="T11" fmla="*/ 0 h 526"/>
                  <a:gd name="T12" fmla="*/ 0 w 774"/>
                  <a:gd name="T13" fmla="*/ 0 h 526"/>
                  <a:gd name="T14" fmla="*/ 0 w 774"/>
                  <a:gd name="T15" fmla="*/ 0 h 526"/>
                  <a:gd name="T16" fmla="*/ 0 w 774"/>
                  <a:gd name="T17" fmla="*/ 0 h 526"/>
                  <a:gd name="T18" fmla="*/ 0 w 774"/>
                  <a:gd name="T19" fmla="*/ 0 h 526"/>
                  <a:gd name="T20" fmla="*/ 0 w 774"/>
                  <a:gd name="T21" fmla="*/ 0 h 526"/>
                  <a:gd name="T22" fmla="*/ 0 w 774"/>
                  <a:gd name="T23" fmla="*/ 0 h 526"/>
                  <a:gd name="T24" fmla="*/ 0 w 774"/>
                  <a:gd name="T25" fmla="*/ 0 h 526"/>
                  <a:gd name="T26" fmla="*/ 0 w 774"/>
                  <a:gd name="T27" fmla="*/ 0 h 526"/>
                  <a:gd name="T28" fmla="*/ 0 w 774"/>
                  <a:gd name="T29" fmla="*/ 0 h 526"/>
                  <a:gd name="T30" fmla="*/ 0 w 774"/>
                  <a:gd name="T31" fmla="*/ 0 h 526"/>
                  <a:gd name="T32" fmla="*/ 0 w 774"/>
                  <a:gd name="T33" fmla="*/ 0 h 526"/>
                  <a:gd name="T34" fmla="*/ 0 w 774"/>
                  <a:gd name="T35" fmla="*/ 0 h 526"/>
                  <a:gd name="T36" fmla="*/ 0 w 774"/>
                  <a:gd name="T37" fmla="*/ 0 h 526"/>
                  <a:gd name="T38" fmla="*/ 0 w 774"/>
                  <a:gd name="T39" fmla="*/ 0 h 526"/>
                  <a:gd name="T40" fmla="*/ 0 w 774"/>
                  <a:gd name="T41" fmla="*/ 0 h 526"/>
                  <a:gd name="T42" fmla="*/ 0 w 774"/>
                  <a:gd name="T43" fmla="*/ 0 h 526"/>
                  <a:gd name="T44" fmla="*/ 0 w 774"/>
                  <a:gd name="T45" fmla="*/ 0 h 526"/>
                  <a:gd name="T46" fmla="*/ 0 w 774"/>
                  <a:gd name="T47" fmla="*/ 0 h 526"/>
                  <a:gd name="T48" fmla="*/ 0 w 774"/>
                  <a:gd name="T49" fmla="*/ 0 h 526"/>
                  <a:gd name="T50" fmla="*/ 0 w 774"/>
                  <a:gd name="T51" fmla="*/ 0 h 526"/>
                  <a:gd name="T52" fmla="*/ 0 w 774"/>
                  <a:gd name="T53" fmla="*/ 0 h 526"/>
                  <a:gd name="T54" fmla="*/ 0 w 774"/>
                  <a:gd name="T55" fmla="*/ 0 h 526"/>
                  <a:gd name="T56" fmla="*/ 0 w 774"/>
                  <a:gd name="T57" fmla="*/ 0 h 526"/>
                  <a:gd name="T58" fmla="*/ 0 w 774"/>
                  <a:gd name="T59" fmla="*/ 0 h 526"/>
                  <a:gd name="T60" fmla="*/ 0 w 774"/>
                  <a:gd name="T61" fmla="*/ 0 h 526"/>
                  <a:gd name="T62" fmla="*/ 0 w 774"/>
                  <a:gd name="T63" fmla="*/ 0 h 526"/>
                  <a:gd name="T64" fmla="*/ 0 w 774"/>
                  <a:gd name="T65" fmla="*/ 0 h 526"/>
                  <a:gd name="T66" fmla="*/ 0 w 774"/>
                  <a:gd name="T67" fmla="*/ 0 h 526"/>
                  <a:gd name="T68" fmla="*/ 0 w 774"/>
                  <a:gd name="T69" fmla="*/ 0 h 526"/>
                  <a:gd name="T70" fmla="*/ 0 w 774"/>
                  <a:gd name="T71" fmla="*/ 0 h 526"/>
                  <a:gd name="T72" fmla="*/ 0 w 774"/>
                  <a:gd name="T73" fmla="*/ 0 h 526"/>
                  <a:gd name="T74" fmla="*/ 0 w 774"/>
                  <a:gd name="T75" fmla="*/ 0 h 526"/>
                  <a:gd name="T76" fmla="*/ 0 w 774"/>
                  <a:gd name="T77" fmla="*/ 0 h 526"/>
                  <a:gd name="T78" fmla="*/ 0 w 774"/>
                  <a:gd name="T79" fmla="*/ 0 h 526"/>
                  <a:gd name="T80" fmla="*/ 0 w 774"/>
                  <a:gd name="T81" fmla="*/ 0 h 526"/>
                  <a:gd name="T82" fmla="*/ 0 w 774"/>
                  <a:gd name="T83" fmla="*/ 0 h 526"/>
                  <a:gd name="T84" fmla="*/ 0 w 774"/>
                  <a:gd name="T85" fmla="*/ 0 h 526"/>
                  <a:gd name="T86" fmla="*/ 0 w 774"/>
                  <a:gd name="T87" fmla="*/ 0 h 526"/>
                  <a:gd name="T88" fmla="*/ 0 w 774"/>
                  <a:gd name="T89" fmla="*/ 0 h 526"/>
                  <a:gd name="T90" fmla="*/ 0 w 774"/>
                  <a:gd name="T91" fmla="*/ 0 h 526"/>
                  <a:gd name="T92" fmla="*/ 0 w 774"/>
                  <a:gd name="T93" fmla="*/ 0 h 526"/>
                  <a:gd name="T94" fmla="*/ 0 w 774"/>
                  <a:gd name="T95" fmla="*/ 0 h 526"/>
                  <a:gd name="T96" fmla="*/ 0 w 774"/>
                  <a:gd name="T97" fmla="*/ 0 h 526"/>
                  <a:gd name="T98" fmla="*/ 0 w 774"/>
                  <a:gd name="T99" fmla="*/ 0 h 526"/>
                  <a:gd name="T100" fmla="*/ 0 w 774"/>
                  <a:gd name="T101" fmla="*/ 0 h 526"/>
                  <a:gd name="T102" fmla="*/ 0 w 774"/>
                  <a:gd name="T103" fmla="*/ 0 h 526"/>
                  <a:gd name="T104" fmla="*/ 0 w 774"/>
                  <a:gd name="T105" fmla="*/ 0 h 526"/>
                  <a:gd name="T106" fmla="*/ 0 w 774"/>
                  <a:gd name="T107" fmla="*/ 0 h 526"/>
                  <a:gd name="T108" fmla="*/ 0 w 774"/>
                  <a:gd name="T109" fmla="*/ 0 h 526"/>
                  <a:gd name="T110" fmla="*/ 0 w 774"/>
                  <a:gd name="T111" fmla="*/ 0 h 526"/>
                  <a:gd name="T112" fmla="*/ 0 w 774"/>
                  <a:gd name="T113" fmla="*/ 0 h 526"/>
                  <a:gd name="T114" fmla="*/ 0 w 774"/>
                  <a:gd name="T115" fmla="*/ 0 h 52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774"/>
                  <a:gd name="T175" fmla="*/ 0 h 526"/>
                  <a:gd name="T176" fmla="*/ 774 w 774"/>
                  <a:gd name="T177" fmla="*/ 526 h 52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774" h="526">
                    <a:moveTo>
                      <a:pt x="382" y="526"/>
                    </a:moveTo>
                    <a:lnTo>
                      <a:pt x="369" y="519"/>
                    </a:lnTo>
                    <a:lnTo>
                      <a:pt x="356" y="510"/>
                    </a:lnTo>
                    <a:lnTo>
                      <a:pt x="345" y="500"/>
                    </a:lnTo>
                    <a:lnTo>
                      <a:pt x="334" y="489"/>
                    </a:lnTo>
                    <a:lnTo>
                      <a:pt x="322" y="477"/>
                    </a:lnTo>
                    <a:lnTo>
                      <a:pt x="313" y="467"/>
                    </a:lnTo>
                    <a:lnTo>
                      <a:pt x="303" y="456"/>
                    </a:lnTo>
                    <a:lnTo>
                      <a:pt x="297" y="448"/>
                    </a:lnTo>
                    <a:lnTo>
                      <a:pt x="267" y="429"/>
                    </a:lnTo>
                    <a:lnTo>
                      <a:pt x="231" y="412"/>
                    </a:lnTo>
                    <a:lnTo>
                      <a:pt x="192" y="397"/>
                    </a:lnTo>
                    <a:lnTo>
                      <a:pt x="152" y="386"/>
                    </a:lnTo>
                    <a:lnTo>
                      <a:pt x="110" y="377"/>
                    </a:lnTo>
                    <a:lnTo>
                      <a:pt x="70" y="373"/>
                    </a:lnTo>
                    <a:lnTo>
                      <a:pt x="32" y="373"/>
                    </a:lnTo>
                    <a:lnTo>
                      <a:pt x="0" y="378"/>
                    </a:lnTo>
                    <a:lnTo>
                      <a:pt x="11" y="356"/>
                    </a:lnTo>
                    <a:lnTo>
                      <a:pt x="29" y="334"/>
                    </a:lnTo>
                    <a:lnTo>
                      <a:pt x="53" y="313"/>
                    </a:lnTo>
                    <a:lnTo>
                      <a:pt x="81" y="296"/>
                    </a:lnTo>
                    <a:lnTo>
                      <a:pt x="108" y="277"/>
                    </a:lnTo>
                    <a:lnTo>
                      <a:pt x="137" y="261"/>
                    </a:lnTo>
                    <a:lnTo>
                      <a:pt x="160" y="247"/>
                    </a:lnTo>
                    <a:lnTo>
                      <a:pt x="180" y="238"/>
                    </a:lnTo>
                    <a:lnTo>
                      <a:pt x="221" y="211"/>
                    </a:lnTo>
                    <a:lnTo>
                      <a:pt x="261" y="183"/>
                    </a:lnTo>
                    <a:lnTo>
                      <a:pt x="297" y="155"/>
                    </a:lnTo>
                    <a:lnTo>
                      <a:pt x="335" y="127"/>
                    </a:lnTo>
                    <a:lnTo>
                      <a:pt x="370" y="96"/>
                    </a:lnTo>
                    <a:lnTo>
                      <a:pt x="407" y="67"/>
                    </a:lnTo>
                    <a:lnTo>
                      <a:pt x="444" y="37"/>
                    </a:lnTo>
                    <a:lnTo>
                      <a:pt x="484" y="10"/>
                    </a:lnTo>
                    <a:lnTo>
                      <a:pt x="513" y="3"/>
                    </a:lnTo>
                    <a:lnTo>
                      <a:pt x="545" y="0"/>
                    </a:lnTo>
                    <a:lnTo>
                      <a:pt x="575" y="0"/>
                    </a:lnTo>
                    <a:lnTo>
                      <a:pt x="607" y="5"/>
                    </a:lnTo>
                    <a:lnTo>
                      <a:pt x="637" y="11"/>
                    </a:lnTo>
                    <a:lnTo>
                      <a:pt x="668" y="18"/>
                    </a:lnTo>
                    <a:lnTo>
                      <a:pt x="700" y="25"/>
                    </a:lnTo>
                    <a:lnTo>
                      <a:pt x="733" y="33"/>
                    </a:lnTo>
                    <a:lnTo>
                      <a:pt x="733" y="35"/>
                    </a:lnTo>
                    <a:lnTo>
                      <a:pt x="734" y="37"/>
                    </a:lnTo>
                    <a:lnTo>
                      <a:pt x="736" y="41"/>
                    </a:lnTo>
                    <a:lnTo>
                      <a:pt x="741" y="48"/>
                    </a:lnTo>
                    <a:lnTo>
                      <a:pt x="746" y="55"/>
                    </a:lnTo>
                    <a:lnTo>
                      <a:pt x="753" y="67"/>
                    </a:lnTo>
                    <a:lnTo>
                      <a:pt x="762" y="82"/>
                    </a:lnTo>
                    <a:lnTo>
                      <a:pt x="774" y="101"/>
                    </a:lnTo>
                    <a:lnTo>
                      <a:pt x="771" y="114"/>
                    </a:lnTo>
                    <a:lnTo>
                      <a:pt x="766" y="131"/>
                    </a:lnTo>
                    <a:lnTo>
                      <a:pt x="756" y="149"/>
                    </a:lnTo>
                    <a:lnTo>
                      <a:pt x="747" y="168"/>
                    </a:lnTo>
                    <a:lnTo>
                      <a:pt x="734" y="185"/>
                    </a:lnTo>
                    <a:lnTo>
                      <a:pt x="722" y="199"/>
                    </a:lnTo>
                    <a:lnTo>
                      <a:pt x="708" y="208"/>
                    </a:lnTo>
                    <a:lnTo>
                      <a:pt x="694" y="214"/>
                    </a:lnTo>
                    <a:lnTo>
                      <a:pt x="701" y="193"/>
                    </a:lnTo>
                    <a:lnTo>
                      <a:pt x="710" y="176"/>
                    </a:lnTo>
                    <a:lnTo>
                      <a:pt x="720" y="162"/>
                    </a:lnTo>
                    <a:lnTo>
                      <a:pt x="728" y="152"/>
                    </a:lnTo>
                    <a:lnTo>
                      <a:pt x="730" y="140"/>
                    </a:lnTo>
                    <a:lnTo>
                      <a:pt x="729" y="128"/>
                    </a:lnTo>
                    <a:lnTo>
                      <a:pt x="720" y="114"/>
                    </a:lnTo>
                    <a:lnTo>
                      <a:pt x="702" y="98"/>
                    </a:lnTo>
                    <a:lnTo>
                      <a:pt x="694" y="95"/>
                    </a:lnTo>
                    <a:lnTo>
                      <a:pt x="684" y="90"/>
                    </a:lnTo>
                    <a:lnTo>
                      <a:pt x="673" y="84"/>
                    </a:lnTo>
                    <a:lnTo>
                      <a:pt x="662" y="80"/>
                    </a:lnTo>
                    <a:lnTo>
                      <a:pt x="649" y="72"/>
                    </a:lnTo>
                    <a:lnTo>
                      <a:pt x="640" y="68"/>
                    </a:lnTo>
                    <a:lnTo>
                      <a:pt x="633" y="64"/>
                    </a:lnTo>
                    <a:lnTo>
                      <a:pt x="629" y="64"/>
                    </a:lnTo>
                    <a:lnTo>
                      <a:pt x="627" y="69"/>
                    </a:lnTo>
                    <a:lnTo>
                      <a:pt x="627" y="75"/>
                    </a:lnTo>
                    <a:lnTo>
                      <a:pt x="657" y="94"/>
                    </a:lnTo>
                    <a:lnTo>
                      <a:pt x="684" y="108"/>
                    </a:lnTo>
                    <a:lnTo>
                      <a:pt x="702" y="118"/>
                    </a:lnTo>
                    <a:lnTo>
                      <a:pt x="714" y="130"/>
                    </a:lnTo>
                    <a:lnTo>
                      <a:pt x="716" y="142"/>
                    </a:lnTo>
                    <a:lnTo>
                      <a:pt x="709" y="162"/>
                    </a:lnTo>
                    <a:lnTo>
                      <a:pt x="692" y="188"/>
                    </a:lnTo>
                    <a:lnTo>
                      <a:pt x="663" y="227"/>
                    </a:lnTo>
                    <a:lnTo>
                      <a:pt x="651" y="234"/>
                    </a:lnTo>
                    <a:lnTo>
                      <a:pt x="643" y="240"/>
                    </a:lnTo>
                    <a:lnTo>
                      <a:pt x="635" y="241"/>
                    </a:lnTo>
                    <a:lnTo>
                      <a:pt x="628" y="242"/>
                    </a:lnTo>
                    <a:lnTo>
                      <a:pt x="620" y="239"/>
                    </a:lnTo>
                    <a:lnTo>
                      <a:pt x="611" y="236"/>
                    </a:lnTo>
                    <a:lnTo>
                      <a:pt x="603" y="232"/>
                    </a:lnTo>
                    <a:lnTo>
                      <a:pt x="595" y="227"/>
                    </a:lnTo>
                    <a:lnTo>
                      <a:pt x="595" y="224"/>
                    </a:lnTo>
                    <a:lnTo>
                      <a:pt x="595" y="222"/>
                    </a:lnTo>
                    <a:lnTo>
                      <a:pt x="602" y="218"/>
                    </a:lnTo>
                    <a:lnTo>
                      <a:pt x="609" y="213"/>
                    </a:lnTo>
                    <a:lnTo>
                      <a:pt x="617" y="207"/>
                    </a:lnTo>
                    <a:lnTo>
                      <a:pt x="625" y="202"/>
                    </a:lnTo>
                    <a:lnTo>
                      <a:pt x="631" y="195"/>
                    </a:lnTo>
                    <a:lnTo>
                      <a:pt x="638" y="188"/>
                    </a:lnTo>
                    <a:lnTo>
                      <a:pt x="644" y="181"/>
                    </a:lnTo>
                    <a:lnTo>
                      <a:pt x="650" y="174"/>
                    </a:lnTo>
                    <a:lnTo>
                      <a:pt x="637" y="176"/>
                    </a:lnTo>
                    <a:lnTo>
                      <a:pt x="625" y="186"/>
                    </a:lnTo>
                    <a:lnTo>
                      <a:pt x="618" y="190"/>
                    </a:lnTo>
                    <a:lnTo>
                      <a:pt x="611" y="195"/>
                    </a:lnTo>
                    <a:lnTo>
                      <a:pt x="605" y="200"/>
                    </a:lnTo>
                    <a:lnTo>
                      <a:pt x="601" y="205"/>
                    </a:lnTo>
                    <a:lnTo>
                      <a:pt x="553" y="216"/>
                    </a:lnTo>
                    <a:lnTo>
                      <a:pt x="519" y="244"/>
                    </a:lnTo>
                    <a:lnTo>
                      <a:pt x="492" y="283"/>
                    </a:lnTo>
                    <a:lnTo>
                      <a:pt x="473" y="330"/>
                    </a:lnTo>
                    <a:lnTo>
                      <a:pt x="455" y="379"/>
                    </a:lnTo>
                    <a:lnTo>
                      <a:pt x="439" y="430"/>
                    </a:lnTo>
                    <a:lnTo>
                      <a:pt x="421" y="477"/>
                    </a:lnTo>
                    <a:lnTo>
                      <a:pt x="401" y="517"/>
                    </a:lnTo>
                    <a:lnTo>
                      <a:pt x="392" y="520"/>
                    </a:lnTo>
                    <a:lnTo>
                      <a:pt x="382" y="526"/>
                    </a:lnTo>
                    <a:close/>
                  </a:path>
                </a:pathLst>
              </a:custGeom>
              <a:solidFill>
                <a:srgbClr val="CC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8" name="Freeform 393"/>
              <p:cNvSpPr>
                <a:spLocks/>
              </p:cNvSpPr>
              <p:nvPr/>
            </p:nvSpPr>
            <p:spPr bwMode="auto">
              <a:xfrm>
                <a:off x="4691" y="1500"/>
                <a:ext cx="53" cy="52"/>
              </a:xfrm>
              <a:custGeom>
                <a:avLst/>
                <a:gdLst>
                  <a:gd name="T0" fmla="*/ 0 w 159"/>
                  <a:gd name="T1" fmla="*/ 0 h 156"/>
                  <a:gd name="T2" fmla="*/ 0 w 159"/>
                  <a:gd name="T3" fmla="*/ 0 h 156"/>
                  <a:gd name="T4" fmla="*/ 0 w 159"/>
                  <a:gd name="T5" fmla="*/ 0 h 156"/>
                  <a:gd name="T6" fmla="*/ 0 w 159"/>
                  <a:gd name="T7" fmla="*/ 0 h 156"/>
                  <a:gd name="T8" fmla="*/ 0 w 159"/>
                  <a:gd name="T9" fmla="*/ 0 h 156"/>
                  <a:gd name="T10" fmla="*/ 0 w 159"/>
                  <a:gd name="T11" fmla="*/ 0 h 156"/>
                  <a:gd name="T12" fmla="*/ 0 w 159"/>
                  <a:gd name="T13" fmla="*/ 0 h 156"/>
                  <a:gd name="T14" fmla="*/ 0 w 159"/>
                  <a:gd name="T15" fmla="*/ 0 h 156"/>
                  <a:gd name="T16" fmla="*/ 0 w 159"/>
                  <a:gd name="T17" fmla="*/ 0 h 156"/>
                  <a:gd name="T18" fmla="*/ 0 w 159"/>
                  <a:gd name="T19" fmla="*/ 0 h 156"/>
                  <a:gd name="T20" fmla="*/ 0 w 159"/>
                  <a:gd name="T21" fmla="*/ 0 h 156"/>
                  <a:gd name="T22" fmla="*/ 0 w 159"/>
                  <a:gd name="T23" fmla="*/ 0 h 156"/>
                  <a:gd name="T24" fmla="*/ 0 w 159"/>
                  <a:gd name="T25" fmla="*/ 0 h 156"/>
                  <a:gd name="T26" fmla="*/ 0 w 159"/>
                  <a:gd name="T27" fmla="*/ 0 h 156"/>
                  <a:gd name="T28" fmla="*/ 0 w 159"/>
                  <a:gd name="T29" fmla="*/ 0 h 156"/>
                  <a:gd name="T30" fmla="*/ 0 w 159"/>
                  <a:gd name="T31" fmla="*/ 0 h 156"/>
                  <a:gd name="T32" fmla="*/ 0 w 159"/>
                  <a:gd name="T33" fmla="*/ 0 h 156"/>
                  <a:gd name="T34" fmla="*/ 0 w 159"/>
                  <a:gd name="T35" fmla="*/ 0 h 156"/>
                  <a:gd name="T36" fmla="*/ 0 w 159"/>
                  <a:gd name="T37" fmla="*/ 0 h 156"/>
                  <a:gd name="T38" fmla="*/ 0 w 159"/>
                  <a:gd name="T39" fmla="*/ 0 h 156"/>
                  <a:gd name="T40" fmla="*/ 0 w 159"/>
                  <a:gd name="T41" fmla="*/ 0 h 156"/>
                  <a:gd name="T42" fmla="*/ 0 w 159"/>
                  <a:gd name="T43" fmla="*/ 0 h 156"/>
                  <a:gd name="T44" fmla="*/ 0 w 159"/>
                  <a:gd name="T45" fmla="*/ 0 h 156"/>
                  <a:gd name="T46" fmla="*/ 0 w 159"/>
                  <a:gd name="T47" fmla="*/ 0 h 156"/>
                  <a:gd name="T48" fmla="*/ 0 w 159"/>
                  <a:gd name="T49" fmla="*/ 0 h 156"/>
                  <a:gd name="T50" fmla="*/ 0 w 159"/>
                  <a:gd name="T51" fmla="*/ 0 h 156"/>
                  <a:gd name="T52" fmla="*/ 0 w 159"/>
                  <a:gd name="T53" fmla="*/ 0 h 156"/>
                  <a:gd name="T54" fmla="*/ 0 w 159"/>
                  <a:gd name="T55" fmla="*/ 0 h 156"/>
                  <a:gd name="T56" fmla="*/ 0 w 159"/>
                  <a:gd name="T57" fmla="*/ 0 h 156"/>
                  <a:gd name="T58" fmla="*/ 0 w 159"/>
                  <a:gd name="T59" fmla="*/ 0 h 156"/>
                  <a:gd name="T60" fmla="*/ 0 w 159"/>
                  <a:gd name="T61" fmla="*/ 0 h 156"/>
                  <a:gd name="T62" fmla="*/ 0 w 159"/>
                  <a:gd name="T63" fmla="*/ 0 h 156"/>
                  <a:gd name="T64" fmla="*/ 0 w 159"/>
                  <a:gd name="T65" fmla="*/ 0 h 156"/>
                  <a:gd name="T66" fmla="*/ 0 w 159"/>
                  <a:gd name="T67" fmla="*/ 0 h 156"/>
                  <a:gd name="T68" fmla="*/ 0 w 159"/>
                  <a:gd name="T69" fmla="*/ 0 h 156"/>
                  <a:gd name="T70" fmla="*/ 0 w 159"/>
                  <a:gd name="T71" fmla="*/ 0 h 156"/>
                  <a:gd name="T72" fmla="*/ 0 w 159"/>
                  <a:gd name="T73" fmla="*/ 0 h 156"/>
                  <a:gd name="T74" fmla="*/ 0 w 159"/>
                  <a:gd name="T75" fmla="*/ 0 h 156"/>
                  <a:gd name="T76" fmla="*/ 0 w 159"/>
                  <a:gd name="T77" fmla="*/ 0 h 156"/>
                  <a:gd name="T78" fmla="*/ 0 w 159"/>
                  <a:gd name="T79" fmla="*/ 0 h 156"/>
                  <a:gd name="T80" fmla="*/ 0 w 159"/>
                  <a:gd name="T81" fmla="*/ 0 h 156"/>
                  <a:gd name="T82" fmla="*/ 0 w 159"/>
                  <a:gd name="T83" fmla="*/ 0 h 156"/>
                  <a:gd name="T84" fmla="*/ 0 w 159"/>
                  <a:gd name="T85" fmla="*/ 0 h 156"/>
                  <a:gd name="T86" fmla="*/ 0 w 159"/>
                  <a:gd name="T87" fmla="*/ 0 h 156"/>
                  <a:gd name="T88" fmla="*/ 0 w 159"/>
                  <a:gd name="T89" fmla="*/ 0 h 156"/>
                  <a:gd name="T90" fmla="*/ 0 w 159"/>
                  <a:gd name="T91" fmla="*/ 0 h 156"/>
                  <a:gd name="T92" fmla="*/ 0 w 159"/>
                  <a:gd name="T93" fmla="*/ 0 h 156"/>
                  <a:gd name="T94" fmla="*/ 0 w 159"/>
                  <a:gd name="T95" fmla="*/ 0 h 156"/>
                  <a:gd name="T96" fmla="*/ 0 w 159"/>
                  <a:gd name="T97" fmla="*/ 0 h 156"/>
                  <a:gd name="T98" fmla="*/ 0 w 159"/>
                  <a:gd name="T99" fmla="*/ 0 h 156"/>
                  <a:gd name="T100" fmla="*/ 0 w 159"/>
                  <a:gd name="T101" fmla="*/ 0 h 156"/>
                  <a:gd name="T102" fmla="*/ 0 w 159"/>
                  <a:gd name="T103" fmla="*/ 0 h 156"/>
                  <a:gd name="T104" fmla="*/ 0 w 159"/>
                  <a:gd name="T105" fmla="*/ 0 h 156"/>
                  <a:gd name="T106" fmla="*/ 0 w 159"/>
                  <a:gd name="T107" fmla="*/ 0 h 156"/>
                  <a:gd name="T108" fmla="*/ 0 w 159"/>
                  <a:gd name="T109" fmla="*/ 0 h 156"/>
                  <a:gd name="T110" fmla="*/ 0 w 159"/>
                  <a:gd name="T111" fmla="*/ 0 h 156"/>
                  <a:gd name="T112" fmla="*/ 0 w 159"/>
                  <a:gd name="T113" fmla="*/ 0 h 156"/>
                  <a:gd name="T114" fmla="*/ 0 w 159"/>
                  <a:gd name="T115" fmla="*/ 0 h 156"/>
                  <a:gd name="T116" fmla="*/ 0 w 159"/>
                  <a:gd name="T117" fmla="*/ 0 h 15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9"/>
                  <a:gd name="T178" fmla="*/ 0 h 156"/>
                  <a:gd name="T179" fmla="*/ 159 w 159"/>
                  <a:gd name="T180" fmla="*/ 156 h 15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9" h="156">
                    <a:moveTo>
                      <a:pt x="0" y="156"/>
                    </a:moveTo>
                    <a:lnTo>
                      <a:pt x="0" y="135"/>
                    </a:lnTo>
                    <a:lnTo>
                      <a:pt x="2" y="116"/>
                    </a:lnTo>
                    <a:lnTo>
                      <a:pt x="3" y="96"/>
                    </a:lnTo>
                    <a:lnTo>
                      <a:pt x="6" y="77"/>
                    </a:lnTo>
                    <a:lnTo>
                      <a:pt x="10" y="57"/>
                    </a:lnTo>
                    <a:lnTo>
                      <a:pt x="15" y="38"/>
                    </a:lnTo>
                    <a:lnTo>
                      <a:pt x="19" y="19"/>
                    </a:lnTo>
                    <a:lnTo>
                      <a:pt x="26" y="1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3" y="0"/>
                    </a:lnTo>
                    <a:lnTo>
                      <a:pt x="71" y="1"/>
                    </a:lnTo>
                    <a:lnTo>
                      <a:pt x="79" y="3"/>
                    </a:lnTo>
                    <a:lnTo>
                      <a:pt x="88" y="6"/>
                    </a:lnTo>
                    <a:lnTo>
                      <a:pt x="82" y="22"/>
                    </a:lnTo>
                    <a:lnTo>
                      <a:pt x="78" y="39"/>
                    </a:lnTo>
                    <a:lnTo>
                      <a:pt x="72" y="55"/>
                    </a:lnTo>
                    <a:lnTo>
                      <a:pt x="69" y="72"/>
                    </a:lnTo>
                    <a:lnTo>
                      <a:pt x="64" y="88"/>
                    </a:lnTo>
                    <a:lnTo>
                      <a:pt x="61" y="104"/>
                    </a:lnTo>
                    <a:lnTo>
                      <a:pt x="57" y="122"/>
                    </a:lnTo>
                    <a:lnTo>
                      <a:pt x="55" y="141"/>
                    </a:lnTo>
                    <a:lnTo>
                      <a:pt x="56" y="142"/>
                    </a:lnTo>
                    <a:lnTo>
                      <a:pt x="57" y="143"/>
                    </a:lnTo>
                    <a:lnTo>
                      <a:pt x="61" y="134"/>
                    </a:lnTo>
                    <a:lnTo>
                      <a:pt x="65" y="118"/>
                    </a:lnTo>
                    <a:lnTo>
                      <a:pt x="71" y="98"/>
                    </a:lnTo>
                    <a:lnTo>
                      <a:pt x="78" y="77"/>
                    </a:lnTo>
                    <a:lnTo>
                      <a:pt x="83" y="53"/>
                    </a:lnTo>
                    <a:lnTo>
                      <a:pt x="89" y="33"/>
                    </a:lnTo>
                    <a:lnTo>
                      <a:pt x="92" y="16"/>
                    </a:lnTo>
                    <a:lnTo>
                      <a:pt x="96" y="6"/>
                    </a:lnTo>
                    <a:lnTo>
                      <a:pt x="103" y="6"/>
                    </a:lnTo>
                    <a:lnTo>
                      <a:pt x="111" y="6"/>
                    </a:lnTo>
                    <a:lnTo>
                      <a:pt x="118" y="6"/>
                    </a:lnTo>
                    <a:lnTo>
                      <a:pt x="127" y="6"/>
                    </a:lnTo>
                    <a:lnTo>
                      <a:pt x="134" y="6"/>
                    </a:lnTo>
                    <a:lnTo>
                      <a:pt x="142" y="6"/>
                    </a:lnTo>
                    <a:lnTo>
                      <a:pt x="150" y="6"/>
                    </a:lnTo>
                    <a:lnTo>
                      <a:pt x="159" y="6"/>
                    </a:lnTo>
                    <a:lnTo>
                      <a:pt x="155" y="20"/>
                    </a:lnTo>
                    <a:lnTo>
                      <a:pt x="151" y="36"/>
                    </a:lnTo>
                    <a:lnTo>
                      <a:pt x="149" y="52"/>
                    </a:lnTo>
                    <a:lnTo>
                      <a:pt x="147" y="70"/>
                    </a:lnTo>
                    <a:lnTo>
                      <a:pt x="143" y="86"/>
                    </a:lnTo>
                    <a:lnTo>
                      <a:pt x="141" y="103"/>
                    </a:lnTo>
                    <a:lnTo>
                      <a:pt x="137" y="119"/>
                    </a:lnTo>
                    <a:lnTo>
                      <a:pt x="135" y="136"/>
                    </a:lnTo>
                    <a:lnTo>
                      <a:pt x="117" y="138"/>
                    </a:lnTo>
                    <a:lnTo>
                      <a:pt x="99" y="142"/>
                    </a:lnTo>
                    <a:lnTo>
                      <a:pt x="83" y="144"/>
                    </a:lnTo>
                    <a:lnTo>
                      <a:pt x="66" y="148"/>
                    </a:lnTo>
                    <a:lnTo>
                      <a:pt x="49" y="149"/>
                    </a:lnTo>
                    <a:lnTo>
                      <a:pt x="32" y="151"/>
                    </a:lnTo>
                    <a:lnTo>
                      <a:pt x="16" y="154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9" name="Freeform 394"/>
              <p:cNvSpPr>
                <a:spLocks/>
              </p:cNvSpPr>
              <p:nvPr/>
            </p:nvSpPr>
            <p:spPr bwMode="auto">
              <a:xfrm>
                <a:off x="4670" y="1488"/>
                <a:ext cx="28" cy="63"/>
              </a:xfrm>
              <a:custGeom>
                <a:avLst/>
                <a:gdLst>
                  <a:gd name="T0" fmla="*/ 0 w 85"/>
                  <a:gd name="T1" fmla="*/ 0 h 189"/>
                  <a:gd name="T2" fmla="*/ 0 w 85"/>
                  <a:gd name="T3" fmla="*/ 0 h 189"/>
                  <a:gd name="T4" fmla="*/ 0 w 85"/>
                  <a:gd name="T5" fmla="*/ 0 h 189"/>
                  <a:gd name="T6" fmla="*/ 0 w 85"/>
                  <a:gd name="T7" fmla="*/ 0 h 189"/>
                  <a:gd name="T8" fmla="*/ 0 w 85"/>
                  <a:gd name="T9" fmla="*/ 0 h 189"/>
                  <a:gd name="T10" fmla="*/ 0 w 85"/>
                  <a:gd name="T11" fmla="*/ 0 h 189"/>
                  <a:gd name="T12" fmla="*/ 0 w 85"/>
                  <a:gd name="T13" fmla="*/ 0 h 189"/>
                  <a:gd name="T14" fmla="*/ 0 w 85"/>
                  <a:gd name="T15" fmla="*/ 0 h 189"/>
                  <a:gd name="T16" fmla="*/ 0 w 85"/>
                  <a:gd name="T17" fmla="*/ 0 h 189"/>
                  <a:gd name="T18" fmla="*/ 0 w 85"/>
                  <a:gd name="T19" fmla="*/ 0 h 189"/>
                  <a:gd name="T20" fmla="*/ 0 w 85"/>
                  <a:gd name="T21" fmla="*/ 0 h 189"/>
                  <a:gd name="T22" fmla="*/ 0 w 85"/>
                  <a:gd name="T23" fmla="*/ 0 h 189"/>
                  <a:gd name="T24" fmla="*/ 0 w 85"/>
                  <a:gd name="T25" fmla="*/ 0 h 189"/>
                  <a:gd name="T26" fmla="*/ 0 w 85"/>
                  <a:gd name="T27" fmla="*/ 0 h 189"/>
                  <a:gd name="T28" fmla="*/ 0 w 85"/>
                  <a:gd name="T29" fmla="*/ 0 h 189"/>
                  <a:gd name="T30" fmla="*/ 0 w 85"/>
                  <a:gd name="T31" fmla="*/ 0 h 189"/>
                  <a:gd name="T32" fmla="*/ 0 w 85"/>
                  <a:gd name="T33" fmla="*/ 0 h 189"/>
                  <a:gd name="T34" fmla="*/ 0 w 85"/>
                  <a:gd name="T35" fmla="*/ 0 h 189"/>
                  <a:gd name="T36" fmla="*/ 0 w 85"/>
                  <a:gd name="T37" fmla="*/ 0 h 189"/>
                  <a:gd name="T38" fmla="*/ 0 w 85"/>
                  <a:gd name="T39" fmla="*/ 0 h 189"/>
                  <a:gd name="T40" fmla="*/ 0 w 85"/>
                  <a:gd name="T41" fmla="*/ 0 h 189"/>
                  <a:gd name="T42" fmla="*/ 0 w 85"/>
                  <a:gd name="T43" fmla="*/ 0 h 189"/>
                  <a:gd name="T44" fmla="*/ 0 w 85"/>
                  <a:gd name="T45" fmla="*/ 0 h 189"/>
                  <a:gd name="T46" fmla="*/ 0 w 85"/>
                  <a:gd name="T47" fmla="*/ 0 h 189"/>
                  <a:gd name="T48" fmla="*/ 0 w 85"/>
                  <a:gd name="T49" fmla="*/ 0 h 189"/>
                  <a:gd name="T50" fmla="*/ 0 w 85"/>
                  <a:gd name="T51" fmla="*/ 0 h 189"/>
                  <a:gd name="T52" fmla="*/ 0 w 85"/>
                  <a:gd name="T53" fmla="*/ 0 h 18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85"/>
                  <a:gd name="T82" fmla="*/ 0 h 189"/>
                  <a:gd name="T83" fmla="*/ 85 w 85"/>
                  <a:gd name="T84" fmla="*/ 189 h 18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85" h="189">
                    <a:moveTo>
                      <a:pt x="41" y="189"/>
                    </a:moveTo>
                    <a:lnTo>
                      <a:pt x="21" y="176"/>
                    </a:lnTo>
                    <a:lnTo>
                      <a:pt x="8" y="157"/>
                    </a:lnTo>
                    <a:lnTo>
                      <a:pt x="1" y="131"/>
                    </a:lnTo>
                    <a:lnTo>
                      <a:pt x="0" y="104"/>
                    </a:lnTo>
                    <a:lnTo>
                      <a:pt x="0" y="73"/>
                    </a:lnTo>
                    <a:lnTo>
                      <a:pt x="3" y="45"/>
                    </a:lnTo>
                    <a:lnTo>
                      <a:pt x="7" y="19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21" y="5"/>
                    </a:lnTo>
                    <a:lnTo>
                      <a:pt x="32" y="10"/>
                    </a:lnTo>
                    <a:lnTo>
                      <a:pt x="46" y="18"/>
                    </a:lnTo>
                    <a:lnTo>
                      <a:pt x="59" y="23"/>
                    </a:lnTo>
                    <a:lnTo>
                      <a:pt x="72" y="29"/>
                    </a:lnTo>
                    <a:lnTo>
                      <a:pt x="80" y="33"/>
                    </a:lnTo>
                    <a:lnTo>
                      <a:pt x="85" y="36"/>
                    </a:lnTo>
                    <a:lnTo>
                      <a:pt x="77" y="51"/>
                    </a:lnTo>
                    <a:lnTo>
                      <a:pt x="69" y="68"/>
                    </a:lnTo>
                    <a:lnTo>
                      <a:pt x="62" y="87"/>
                    </a:lnTo>
                    <a:lnTo>
                      <a:pt x="59" y="108"/>
                    </a:lnTo>
                    <a:lnTo>
                      <a:pt x="54" y="129"/>
                    </a:lnTo>
                    <a:lnTo>
                      <a:pt x="52" y="150"/>
                    </a:lnTo>
                    <a:lnTo>
                      <a:pt x="51" y="170"/>
                    </a:lnTo>
                    <a:lnTo>
                      <a:pt x="52" y="189"/>
                    </a:lnTo>
                    <a:lnTo>
                      <a:pt x="46" y="189"/>
                    </a:lnTo>
                    <a:lnTo>
                      <a:pt x="41" y="1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0" name="Freeform 395"/>
              <p:cNvSpPr>
                <a:spLocks/>
              </p:cNvSpPr>
              <p:nvPr/>
            </p:nvSpPr>
            <p:spPr bwMode="auto">
              <a:xfrm>
                <a:off x="4740" y="1498"/>
                <a:ext cx="22" cy="45"/>
              </a:xfrm>
              <a:custGeom>
                <a:avLst/>
                <a:gdLst>
                  <a:gd name="T0" fmla="*/ 0 w 67"/>
                  <a:gd name="T1" fmla="*/ 0 h 134"/>
                  <a:gd name="T2" fmla="*/ 0 w 67"/>
                  <a:gd name="T3" fmla="*/ 0 h 134"/>
                  <a:gd name="T4" fmla="*/ 0 w 67"/>
                  <a:gd name="T5" fmla="*/ 0 h 134"/>
                  <a:gd name="T6" fmla="*/ 0 w 67"/>
                  <a:gd name="T7" fmla="*/ 0 h 134"/>
                  <a:gd name="T8" fmla="*/ 0 w 67"/>
                  <a:gd name="T9" fmla="*/ 0 h 134"/>
                  <a:gd name="T10" fmla="*/ 0 w 67"/>
                  <a:gd name="T11" fmla="*/ 0 h 134"/>
                  <a:gd name="T12" fmla="*/ 0 w 67"/>
                  <a:gd name="T13" fmla="*/ 0 h 134"/>
                  <a:gd name="T14" fmla="*/ 0 w 67"/>
                  <a:gd name="T15" fmla="*/ 0 h 134"/>
                  <a:gd name="T16" fmla="*/ 0 w 67"/>
                  <a:gd name="T17" fmla="*/ 0 h 134"/>
                  <a:gd name="T18" fmla="*/ 0 w 67"/>
                  <a:gd name="T19" fmla="*/ 0 h 134"/>
                  <a:gd name="T20" fmla="*/ 0 w 67"/>
                  <a:gd name="T21" fmla="*/ 0 h 134"/>
                  <a:gd name="T22" fmla="*/ 0 w 67"/>
                  <a:gd name="T23" fmla="*/ 0 h 134"/>
                  <a:gd name="T24" fmla="*/ 0 w 67"/>
                  <a:gd name="T25" fmla="*/ 0 h 134"/>
                  <a:gd name="T26" fmla="*/ 0 w 67"/>
                  <a:gd name="T27" fmla="*/ 0 h 134"/>
                  <a:gd name="T28" fmla="*/ 0 w 67"/>
                  <a:gd name="T29" fmla="*/ 0 h 134"/>
                  <a:gd name="T30" fmla="*/ 0 w 67"/>
                  <a:gd name="T31" fmla="*/ 0 h 134"/>
                  <a:gd name="T32" fmla="*/ 0 w 67"/>
                  <a:gd name="T33" fmla="*/ 0 h 134"/>
                  <a:gd name="T34" fmla="*/ 0 w 67"/>
                  <a:gd name="T35" fmla="*/ 0 h 134"/>
                  <a:gd name="T36" fmla="*/ 0 w 67"/>
                  <a:gd name="T37" fmla="*/ 0 h 134"/>
                  <a:gd name="T38" fmla="*/ 0 w 67"/>
                  <a:gd name="T39" fmla="*/ 0 h 134"/>
                  <a:gd name="T40" fmla="*/ 0 w 67"/>
                  <a:gd name="T41" fmla="*/ 0 h 134"/>
                  <a:gd name="T42" fmla="*/ 0 w 67"/>
                  <a:gd name="T43" fmla="*/ 0 h 134"/>
                  <a:gd name="T44" fmla="*/ 0 w 67"/>
                  <a:gd name="T45" fmla="*/ 0 h 134"/>
                  <a:gd name="T46" fmla="*/ 0 w 67"/>
                  <a:gd name="T47" fmla="*/ 0 h 134"/>
                  <a:gd name="T48" fmla="*/ 0 w 67"/>
                  <a:gd name="T49" fmla="*/ 0 h 13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7"/>
                  <a:gd name="T76" fmla="*/ 0 h 134"/>
                  <a:gd name="T77" fmla="*/ 67 w 67"/>
                  <a:gd name="T78" fmla="*/ 134 h 13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7" h="134">
                    <a:moveTo>
                      <a:pt x="0" y="134"/>
                    </a:moveTo>
                    <a:lnTo>
                      <a:pt x="1" y="118"/>
                    </a:lnTo>
                    <a:lnTo>
                      <a:pt x="3" y="101"/>
                    </a:lnTo>
                    <a:lnTo>
                      <a:pt x="5" y="85"/>
                    </a:lnTo>
                    <a:lnTo>
                      <a:pt x="8" y="69"/>
                    </a:lnTo>
                    <a:lnTo>
                      <a:pt x="11" y="53"/>
                    </a:lnTo>
                    <a:lnTo>
                      <a:pt x="14" y="37"/>
                    </a:lnTo>
                    <a:lnTo>
                      <a:pt x="18" y="22"/>
                    </a:lnTo>
                    <a:lnTo>
                      <a:pt x="21" y="8"/>
                    </a:lnTo>
                    <a:lnTo>
                      <a:pt x="32" y="5"/>
                    </a:lnTo>
                    <a:lnTo>
                      <a:pt x="44" y="3"/>
                    </a:lnTo>
                    <a:lnTo>
                      <a:pt x="55" y="1"/>
                    </a:lnTo>
                    <a:lnTo>
                      <a:pt x="67" y="0"/>
                    </a:lnTo>
                    <a:lnTo>
                      <a:pt x="64" y="14"/>
                    </a:lnTo>
                    <a:lnTo>
                      <a:pt x="60" y="28"/>
                    </a:lnTo>
                    <a:lnTo>
                      <a:pt x="58" y="42"/>
                    </a:lnTo>
                    <a:lnTo>
                      <a:pt x="55" y="57"/>
                    </a:lnTo>
                    <a:lnTo>
                      <a:pt x="52" y="72"/>
                    </a:lnTo>
                    <a:lnTo>
                      <a:pt x="51" y="86"/>
                    </a:lnTo>
                    <a:lnTo>
                      <a:pt x="48" y="101"/>
                    </a:lnTo>
                    <a:lnTo>
                      <a:pt x="47" y="119"/>
                    </a:lnTo>
                    <a:lnTo>
                      <a:pt x="35" y="123"/>
                    </a:lnTo>
                    <a:lnTo>
                      <a:pt x="23" y="128"/>
                    </a:lnTo>
                    <a:lnTo>
                      <a:pt x="11" y="131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1" name="Freeform 396"/>
              <p:cNvSpPr>
                <a:spLocks/>
              </p:cNvSpPr>
              <p:nvPr/>
            </p:nvSpPr>
            <p:spPr bwMode="auto">
              <a:xfrm>
                <a:off x="4218" y="1512"/>
                <a:ext cx="18" cy="16"/>
              </a:xfrm>
              <a:custGeom>
                <a:avLst/>
                <a:gdLst>
                  <a:gd name="T0" fmla="*/ 0 w 53"/>
                  <a:gd name="T1" fmla="*/ 0 h 47"/>
                  <a:gd name="T2" fmla="*/ 0 w 53"/>
                  <a:gd name="T3" fmla="*/ 0 h 47"/>
                  <a:gd name="T4" fmla="*/ 0 w 53"/>
                  <a:gd name="T5" fmla="*/ 0 h 47"/>
                  <a:gd name="T6" fmla="*/ 0 w 53"/>
                  <a:gd name="T7" fmla="*/ 0 h 47"/>
                  <a:gd name="T8" fmla="*/ 0 w 53"/>
                  <a:gd name="T9" fmla="*/ 0 h 47"/>
                  <a:gd name="T10" fmla="*/ 0 w 53"/>
                  <a:gd name="T11" fmla="*/ 0 h 47"/>
                  <a:gd name="T12" fmla="*/ 0 w 53"/>
                  <a:gd name="T13" fmla="*/ 0 h 47"/>
                  <a:gd name="T14" fmla="*/ 0 w 53"/>
                  <a:gd name="T15" fmla="*/ 0 h 47"/>
                  <a:gd name="T16" fmla="*/ 0 w 53"/>
                  <a:gd name="T17" fmla="*/ 0 h 47"/>
                  <a:gd name="T18" fmla="*/ 0 w 53"/>
                  <a:gd name="T19" fmla="*/ 0 h 47"/>
                  <a:gd name="T20" fmla="*/ 0 w 53"/>
                  <a:gd name="T21" fmla="*/ 0 h 47"/>
                  <a:gd name="T22" fmla="*/ 0 w 53"/>
                  <a:gd name="T23" fmla="*/ 0 h 47"/>
                  <a:gd name="T24" fmla="*/ 0 w 53"/>
                  <a:gd name="T25" fmla="*/ 0 h 47"/>
                  <a:gd name="T26" fmla="*/ 0 w 53"/>
                  <a:gd name="T27" fmla="*/ 0 h 47"/>
                  <a:gd name="T28" fmla="*/ 0 w 53"/>
                  <a:gd name="T29" fmla="*/ 0 h 47"/>
                  <a:gd name="T30" fmla="*/ 0 w 53"/>
                  <a:gd name="T31" fmla="*/ 0 h 47"/>
                  <a:gd name="T32" fmla="*/ 0 w 53"/>
                  <a:gd name="T33" fmla="*/ 0 h 47"/>
                  <a:gd name="T34" fmla="*/ 0 w 53"/>
                  <a:gd name="T35" fmla="*/ 0 h 47"/>
                  <a:gd name="T36" fmla="*/ 0 w 53"/>
                  <a:gd name="T37" fmla="*/ 0 h 47"/>
                  <a:gd name="T38" fmla="*/ 0 w 53"/>
                  <a:gd name="T39" fmla="*/ 0 h 47"/>
                  <a:gd name="T40" fmla="*/ 0 w 53"/>
                  <a:gd name="T41" fmla="*/ 0 h 47"/>
                  <a:gd name="T42" fmla="*/ 0 w 53"/>
                  <a:gd name="T43" fmla="*/ 0 h 47"/>
                  <a:gd name="T44" fmla="*/ 0 w 53"/>
                  <a:gd name="T45" fmla="*/ 0 h 4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3"/>
                  <a:gd name="T70" fmla="*/ 0 h 47"/>
                  <a:gd name="T71" fmla="*/ 53 w 53"/>
                  <a:gd name="T72" fmla="*/ 47 h 4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3" h="47">
                    <a:moveTo>
                      <a:pt x="25" y="47"/>
                    </a:moveTo>
                    <a:lnTo>
                      <a:pt x="15" y="40"/>
                    </a:lnTo>
                    <a:lnTo>
                      <a:pt x="9" y="36"/>
                    </a:lnTo>
                    <a:lnTo>
                      <a:pt x="5" y="32"/>
                    </a:lnTo>
                    <a:lnTo>
                      <a:pt x="3" y="27"/>
                    </a:lnTo>
                    <a:lnTo>
                      <a:pt x="1" y="21"/>
                    </a:lnTo>
                    <a:lnTo>
                      <a:pt x="1" y="16"/>
                    </a:lnTo>
                    <a:lnTo>
                      <a:pt x="0" y="9"/>
                    </a:lnTo>
                    <a:lnTo>
                      <a:pt x="0" y="3"/>
                    </a:lnTo>
                    <a:lnTo>
                      <a:pt x="12" y="1"/>
                    </a:lnTo>
                    <a:lnTo>
                      <a:pt x="22" y="0"/>
                    </a:lnTo>
                    <a:lnTo>
                      <a:pt x="29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3" y="2"/>
                    </a:lnTo>
                    <a:lnTo>
                      <a:pt x="49" y="6"/>
                    </a:lnTo>
                    <a:lnTo>
                      <a:pt x="47" y="13"/>
                    </a:lnTo>
                    <a:lnTo>
                      <a:pt x="42" y="20"/>
                    </a:lnTo>
                    <a:lnTo>
                      <a:pt x="39" y="29"/>
                    </a:lnTo>
                    <a:lnTo>
                      <a:pt x="33" y="35"/>
                    </a:lnTo>
                    <a:lnTo>
                      <a:pt x="29" y="42"/>
                    </a:lnTo>
                    <a:lnTo>
                      <a:pt x="26" y="46"/>
                    </a:lnTo>
                    <a:lnTo>
                      <a:pt x="25" y="47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2" name="Freeform 397"/>
              <p:cNvSpPr>
                <a:spLocks/>
              </p:cNvSpPr>
              <p:nvPr/>
            </p:nvSpPr>
            <p:spPr bwMode="auto">
              <a:xfrm>
                <a:off x="4531" y="1451"/>
                <a:ext cx="68" cy="67"/>
              </a:xfrm>
              <a:custGeom>
                <a:avLst/>
                <a:gdLst>
                  <a:gd name="T0" fmla="*/ 0 w 204"/>
                  <a:gd name="T1" fmla="*/ 0 h 203"/>
                  <a:gd name="T2" fmla="*/ 0 w 204"/>
                  <a:gd name="T3" fmla="*/ 0 h 203"/>
                  <a:gd name="T4" fmla="*/ 0 w 204"/>
                  <a:gd name="T5" fmla="*/ 0 h 203"/>
                  <a:gd name="T6" fmla="*/ 0 w 204"/>
                  <a:gd name="T7" fmla="*/ 0 h 203"/>
                  <a:gd name="T8" fmla="*/ 0 w 204"/>
                  <a:gd name="T9" fmla="*/ 0 h 203"/>
                  <a:gd name="T10" fmla="*/ 0 w 204"/>
                  <a:gd name="T11" fmla="*/ 0 h 203"/>
                  <a:gd name="T12" fmla="*/ 0 w 204"/>
                  <a:gd name="T13" fmla="*/ 0 h 203"/>
                  <a:gd name="T14" fmla="*/ 0 w 204"/>
                  <a:gd name="T15" fmla="*/ 0 h 203"/>
                  <a:gd name="T16" fmla="*/ 0 w 204"/>
                  <a:gd name="T17" fmla="*/ 0 h 203"/>
                  <a:gd name="T18" fmla="*/ 0 w 204"/>
                  <a:gd name="T19" fmla="*/ 0 h 203"/>
                  <a:gd name="T20" fmla="*/ 0 w 204"/>
                  <a:gd name="T21" fmla="*/ 0 h 203"/>
                  <a:gd name="T22" fmla="*/ 0 w 204"/>
                  <a:gd name="T23" fmla="*/ 0 h 203"/>
                  <a:gd name="T24" fmla="*/ 0 w 204"/>
                  <a:gd name="T25" fmla="*/ 0 h 203"/>
                  <a:gd name="T26" fmla="*/ 0 w 204"/>
                  <a:gd name="T27" fmla="*/ 0 h 203"/>
                  <a:gd name="T28" fmla="*/ 0 w 204"/>
                  <a:gd name="T29" fmla="*/ 0 h 203"/>
                  <a:gd name="T30" fmla="*/ 0 w 204"/>
                  <a:gd name="T31" fmla="*/ 0 h 203"/>
                  <a:gd name="T32" fmla="*/ 0 w 204"/>
                  <a:gd name="T33" fmla="*/ 0 h 20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4"/>
                  <a:gd name="T52" fmla="*/ 0 h 203"/>
                  <a:gd name="T53" fmla="*/ 204 w 204"/>
                  <a:gd name="T54" fmla="*/ 203 h 20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4" h="203">
                    <a:moveTo>
                      <a:pt x="97" y="203"/>
                    </a:moveTo>
                    <a:lnTo>
                      <a:pt x="45" y="181"/>
                    </a:lnTo>
                    <a:lnTo>
                      <a:pt x="14" y="151"/>
                    </a:lnTo>
                    <a:lnTo>
                      <a:pt x="0" y="112"/>
                    </a:lnTo>
                    <a:lnTo>
                      <a:pt x="4" y="74"/>
                    </a:lnTo>
                    <a:lnTo>
                      <a:pt x="20" y="37"/>
                    </a:lnTo>
                    <a:lnTo>
                      <a:pt x="52" y="13"/>
                    </a:lnTo>
                    <a:lnTo>
                      <a:pt x="93" y="0"/>
                    </a:lnTo>
                    <a:lnTo>
                      <a:pt x="146" y="8"/>
                    </a:lnTo>
                    <a:lnTo>
                      <a:pt x="176" y="30"/>
                    </a:lnTo>
                    <a:lnTo>
                      <a:pt x="196" y="60"/>
                    </a:lnTo>
                    <a:lnTo>
                      <a:pt x="204" y="91"/>
                    </a:lnTo>
                    <a:lnTo>
                      <a:pt x="203" y="124"/>
                    </a:lnTo>
                    <a:lnTo>
                      <a:pt x="190" y="152"/>
                    </a:lnTo>
                    <a:lnTo>
                      <a:pt x="169" y="177"/>
                    </a:lnTo>
                    <a:lnTo>
                      <a:pt x="137" y="194"/>
                    </a:lnTo>
                    <a:lnTo>
                      <a:pt x="97" y="203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3" name="Freeform 398"/>
              <p:cNvSpPr>
                <a:spLocks/>
              </p:cNvSpPr>
              <p:nvPr/>
            </p:nvSpPr>
            <p:spPr bwMode="auto">
              <a:xfrm>
                <a:off x="4865" y="1327"/>
                <a:ext cx="262" cy="149"/>
              </a:xfrm>
              <a:custGeom>
                <a:avLst/>
                <a:gdLst>
                  <a:gd name="T0" fmla="*/ 0 w 786"/>
                  <a:gd name="T1" fmla="*/ 0 h 447"/>
                  <a:gd name="T2" fmla="*/ 0 w 786"/>
                  <a:gd name="T3" fmla="*/ 0 h 447"/>
                  <a:gd name="T4" fmla="*/ 0 w 786"/>
                  <a:gd name="T5" fmla="*/ 0 h 447"/>
                  <a:gd name="T6" fmla="*/ 0 w 786"/>
                  <a:gd name="T7" fmla="*/ 0 h 447"/>
                  <a:gd name="T8" fmla="*/ 0 w 786"/>
                  <a:gd name="T9" fmla="*/ 0 h 447"/>
                  <a:gd name="T10" fmla="*/ 0 w 786"/>
                  <a:gd name="T11" fmla="*/ 0 h 447"/>
                  <a:gd name="T12" fmla="*/ 0 w 786"/>
                  <a:gd name="T13" fmla="*/ 0 h 447"/>
                  <a:gd name="T14" fmla="*/ 0 w 786"/>
                  <a:gd name="T15" fmla="*/ 0 h 447"/>
                  <a:gd name="T16" fmla="*/ 0 w 786"/>
                  <a:gd name="T17" fmla="*/ 0 h 447"/>
                  <a:gd name="T18" fmla="*/ 0 w 786"/>
                  <a:gd name="T19" fmla="*/ 0 h 447"/>
                  <a:gd name="T20" fmla="*/ 0 w 786"/>
                  <a:gd name="T21" fmla="*/ 0 h 447"/>
                  <a:gd name="T22" fmla="*/ 0 w 786"/>
                  <a:gd name="T23" fmla="*/ 0 h 447"/>
                  <a:gd name="T24" fmla="*/ 0 w 786"/>
                  <a:gd name="T25" fmla="*/ 0 h 447"/>
                  <a:gd name="T26" fmla="*/ 0 w 786"/>
                  <a:gd name="T27" fmla="*/ 0 h 447"/>
                  <a:gd name="T28" fmla="*/ 0 w 786"/>
                  <a:gd name="T29" fmla="*/ 0 h 447"/>
                  <a:gd name="T30" fmla="*/ 0 w 786"/>
                  <a:gd name="T31" fmla="*/ 0 h 447"/>
                  <a:gd name="T32" fmla="*/ 0 w 786"/>
                  <a:gd name="T33" fmla="*/ 0 h 447"/>
                  <a:gd name="T34" fmla="*/ 0 w 786"/>
                  <a:gd name="T35" fmla="*/ 0 h 447"/>
                  <a:gd name="T36" fmla="*/ 0 w 786"/>
                  <a:gd name="T37" fmla="*/ 0 h 447"/>
                  <a:gd name="T38" fmla="*/ 0 w 786"/>
                  <a:gd name="T39" fmla="*/ 0 h 447"/>
                  <a:gd name="T40" fmla="*/ 0 w 786"/>
                  <a:gd name="T41" fmla="*/ 0 h 447"/>
                  <a:gd name="T42" fmla="*/ 0 w 786"/>
                  <a:gd name="T43" fmla="*/ 0 h 447"/>
                  <a:gd name="T44" fmla="*/ 0 w 786"/>
                  <a:gd name="T45" fmla="*/ 0 h 447"/>
                  <a:gd name="T46" fmla="*/ 0 w 786"/>
                  <a:gd name="T47" fmla="*/ 0 h 447"/>
                  <a:gd name="T48" fmla="*/ 0 w 786"/>
                  <a:gd name="T49" fmla="*/ 0 h 447"/>
                  <a:gd name="T50" fmla="*/ 0 w 786"/>
                  <a:gd name="T51" fmla="*/ 0 h 447"/>
                  <a:gd name="T52" fmla="*/ 0 w 786"/>
                  <a:gd name="T53" fmla="*/ 0 h 447"/>
                  <a:gd name="T54" fmla="*/ 0 w 786"/>
                  <a:gd name="T55" fmla="*/ 0 h 447"/>
                  <a:gd name="T56" fmla="*/ 0 w 786"/>
                  <a:gd name="T57" fmla="*/ 0 h 447"/>
                  <a:gd name="T58" fmla="*/ 0 w 786"/>
                  <a:gd name="T59" fmla="*/ 0 h 447"/>
                  <a:gd name="T60" fmla="*/ 0 w 786"/>
                  <a:gd name="T61" fmla="*/ 0 h 447"/>
                  <a:gd name="T62" fmla="*/ 0 w 786"/>
                  <a:gd name="T63" fmla="*/ 0 h 447"/>
                  <a:gd name="T64" fmla="*/ 0 w 786"/>
                  <a:gd name="T65" fmla="*/ 0 h 447"/>
                  <a:gd name="T66" fmla="*/ 0 w 786"/>
                  <a:gd name="T67" fmla="*/ 0 h 447"/>
                  <a:gd name="T68" fmla="*/ 0 w 786"/>
                  <a:gd name="T69" fmla="*/ 0 h 447"/>
                  <a:gd name="T70" fmla="*/ 0 w 786"/>
                  <a:gd name="T71" fmla="*/ 0 h 447"/>
                  <a:gd name="T72" fmla="*/ 0 w 786"/>
                  <a:gd name="T73" fmla="*/ 0 h 447"/>
                  <a:gd name="T74" fmla="*/ 0 w 786"/>
                  <a:gd name="T75" fmla="*/ 0 h 447"/>
                  <a:gd name="T76" fmla="*/ 0 w 786"/>
                  <a:gd name="T77" fmla="*/ 0 h 447"/>
                  <a:gd name="T78" fmla="*/ 0 w 786"/>
                  <a:gd name="T79" fmla="*/ 0 h 447"/>
                  <a:gd name="T80" fmla="*/ 0 w 786"/>
                  <a:gd name="T81" fmla="*/ 0 h 447"/>
                  <a:gd name="T82" fmla="*/ 0 w 786"/>
                  <a:gd name="T83" fmla="*/ 0 h 447"/>
                  <a:gd name="T84" fmla="*/ 0 w 786"/>
                  <a:gd name="T85" fmla="*/ 0 h 447"/>
                  <a:gd name="T86" fmla="*/ 0 w 786"/>
                  <a:gd name="T87" fmla="*/ 0 h 447"/>
                  <a:gd name="T88" fmla="*/ 0 w 786"/>
                  <a:gd name="T89" fmla="*/ 0 h 44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86"/>
                  <a:gd name="T136" fmla="*/ 0 h 447"/>
                  <a:gd name="T137" fmla="*/ 786 w 786"/>
                  <a:gd name="T138" fmla="*/ 447 h 44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86" h="447">
                    <a:moveTo>
                      <a:pt x="456" y="447"/>
                    </a:moveTo>
                    <a:lnTo>
                      <a:pt x="433" y="430"/>
                    </a:lnTo>
                    <a:lnTo>
                      <a:pt x="414" y="413"/>
                    </a:lnTo>
                    <a:lnTo>
                      <a:pt x="395" y="395"/>
                    </a:lnTo>
                    <a:lnTo>
                      <a:pt x="381" y="378"/>
                    </a:lnTo>
                    <a:lnTo>
                      <a:pt x="366" y="358"/>
                    </a:lnTo>
                    <a:lnTo>
                      <a:pt x="354" y="337"/>
                    </a:lnTo>
                    <a:lnTo>
                      <a:pt x="342" y="315"/>
                    </a:lnTo>
                    <a:lnTo>
                      <a:pt x="334" y="291"/>
                    </a:lnTo>
                    <a:lnTo>
                      <a:pt x="320" y="271"/>
                    </a:lnTo>
                    <a:lnTo>
                      <a:pt x="309" y="258"/>
                    </a:lnTo>
                    <a:lnTo>
                      <a:pt x="299" y="250"/>
                    </a:lnTo>
                    <a:lnTo>
                      <a:pt x="288" y="245"/>
                    </a:lnTo>
                    <a:lnTo>
                      <a:pt x="276" y="241"/>
                    </a:lnTo>
                    <a:lnTo>
                      <a:pt x="266" y="237"/>
                    </a:lnTo>
                    <a:lnTo>
                      <a:pt x="253" y="230"/>
                    </a:lnTo>
                    <a:lnTo>
                      <a:pt x="240" y="219"/>
                    </a:lnTo>
                    <a:lnTo>
                      <a:pt x="246" y="219"/>
                    </a:lnTo>
                    <a:lnTo>
                      <a:pt x="253" y="219"/>
                    </a:lnTo>
                    <a:lnTo>
                      <a:pt x="242" y="210"/>
                    </a:lnTo>
                    <a:lnTo>
                      <a:pt x="233" y="203"/>
                    </a:lnTo>
                    <a:lnTo>
                      <a:pt x="222" y="196"/>
                    </a:lnTo>
                    <a:lnTo>
                      <a:pt x="215" y="193"/>
                    </a:lnTo>
                    <a:lnTo>
                      <a:pt x="212" y="179"/>
                    </a:lnTo>
                    <a:lnTo>
                      <a:pt x="208" y="169"/>
                    </a:lnTo>
                    <a:lnTo>
                      <a:pt x="201" y="158"/>
                    </a:lnTo>
                    <a:lnTo>
                      <a:pt x="194" y="151"/>
                    </a:lnTo>
                    <a:lnTo>
                      <a:pt x="183" y="145"/>
                    </a:lnTo>
                    <a:lnTo>
                      <a:pt x="172" y="142"/>
                    </a:lnTo>
                    <a:lnTo>
                      <a:pt x="161" y="140"/>
                    </a:lnTo>
                    <a:lnTo>
                      <a:pt x="150" y="142"/>
                    </a:lnTo>
                    <a:lnTo>
                      <a:pt x="150" y="145"/>
                    </a:lnTo>
                    <a:lnTo>
                      <a:pt x="150" y="149"/>
                    </a:lnTo>
                    <a:lnTo>
                      <a:pt x="159" y="155"/>
                    </a:lnTo>
                    <a:lnTo>
                      <a:pt x="171" y="160"/>
                    </a:lnTo>
                    <a:lnTo>
                      <a:pt x="178" y="163"/>
                    </a:lnTo>
                    <a:lnTo>
                      <a:pt x="185" y="166"/>
                    </a:lnTo>
                    <a:lnTo>
                      <a:pt x="192" y="169"/>
                    </a:lnTo>
                    <a:lnTo>
                      <a:pt x="201" y="172"/>
                    </a:lnTo>
                    <a:lnTo>
                      <a:pt x="201" y="177"/>
                    </a:lnTo>
                    <a:lnTo>
                      <a:pt x="201" y="183"/>
                    </a:lnTo>
                    <a:lnTo>
                      <a:pt x="201" y="186"/>
                    </a:lnTo>
                    <a:lnTo>
                      <a:pt x="201" y="193"/>
                    </a:lnTo>
                    <a:lnTo>
                      <a:pt x="201" y="202"/>
                    </a:lnTo>
                    <a:lnTo>
                      <a:pt x="202" y="214"/>
                    </a:lnTo>
                    <a:lnTo>
                      <a:pt x="191" y="217"/>
                    </a:lnTo>
                    <a:lnTo>
                      <a:pt x="183" y="221"/>
                    </a:lnTo>
                    <a:lnTo>
                      <a:pt x="174" y="222"/>
                    </a:lnTo>
                    <a:lnTo>
                      <a:pt x="165" y="224"/>
                    </a:lnTo>
                    <a:lnTo>
                      <a:pt x="156" y="224"/>
                    </a:lnTo>
                    <a:lnTo>
                      <a:pt x="148" y="225"/>
                    </a:lnTo>
                    <a:lnTo>
                      <a:pt x="139" y="225"/>
                    </a:lnTo>
                    <a:lnTo>
                      <a:pt x="131" y="227"/>
                    </a:lnTo>
                    <a:lnTo>
                      <a:pt x="117" y="212"/>
                    </a:lnTo>
                    <a:lnTo>
                      <a:pt x="104" y="197"/>
                    </a:lnTo>
                    <a:lnTo>
                      <a:pt x="91" y="181"/>
                    </a:lnTo>
                    <a:lnTo>
                      <a:pt x="78" y="164"/>
                    </a:lnTo>
                    <a:lnTo>
                      <a:pt x="65" y="146"/>
                    </a:lnTo>
                    <a:lnTo>
                      <a:pt x="57" y="129"/>
                    </a:lnTo>
                    <a:lnTo>
                      <a:pt x="50" y="112"/>
                    </a:lnTo>
                    <a:lnTo>
                      <a:pt x="48" y="98"/>
                    </a:lnTo>
                    <a:lnTo>
                      <a:pt x="57" y="91"/>
                    </a:lnTo>
                    <a:lnTo>
                      <a:pt x="67" y="84"/>
                    </a:lnTo>
                    <a:lnTo>
                      <a:pt x="78" y="77"/>
                    </a:lnTo>
                    <a:lnTo>
                      <a:pt x="89" y="72"/>
                    </a:lnTo>
                    <a:lnTo>
                      <a:pt x="99" y="65"/>
                    </a:lnTo>
                    <a:lnTo>
                      <a:pt x="112" y="61"/>
                    </a:lnTo>
                    <a:lnTo>
                      <a:pt x="124" y="58"/>
                    </a:lnTo>
                    <a:lnTo>
                      <a:pt x="137" y="57"/>
                    </a:lnTo>
                    <a:lnTo>
                      <a:pt x="137" y="51"/>
                    </a:lnTo>
                    <a:lnTo>
                      <a:pt x="137" y="46"/>
                    </a:lnTo>
                    <a:lnTo>
                      <a:pt x="123" y="46"/>
                    </a:lnTo>
                    <a:lnTo>
                      <a:pt x="109" y="51"/>
                    </a:lnTo>
                    <a:lnTo>
                      <a:pt x="94" y="55"/>
                    </a:lnTo>
                    <a:lnTo>
                      <a:pt x="81" y="62"/>
                    </a:lnTo>
                    <a:lnTo>
                      <a:pt x="67" y="70"/>
                    </a:lnTo>
                    <a:lnTo>
                      <a:pt x="54" y="78"/>
                    </a:lnTo>
                    <a:lnTo>
                      <a:pt x="43" y="86"/>
                    </a:lnTo>
                    <a:lnTo>
                      <a:pt x="33" y="96"/>
                    </a:lnTo>
                    <a:lnTo>
                      <a:pt x="37" y="114"/>
                    </a:lnTo>
                    <a:lnTo>
                      <a:pt x="45" y="132"/>
                    </a:lnTo>
                    <a:lnTo>
                      <a:pt x="55" y="149"/>
                    </a:lnTo>
                    <a:lnTo>
                      <a:pt x="68" y="165"/>
                    </a:lnTo>
                    <a:lnTo>
                      <a:pt x="80" y="181"/>
                    </a:lnTo>
                    <a:lnTo>
                      <a:pt x="93" y="196"/>
                    </a:lnTo>
                    <a:lnTo>
                      <a:pt x="103" y="210"/>
                    </a:lnTo>
                    <a:lnTo>
                      <a:pt x="109" y="227"/>
                    </a:lnTo>
                    <a:lnTo>
                      <a:pt x="99" y="228"/>
                    </a:lnTo>
                    <a:lnTo>
                      <a:pt x="90" y="228"/>
                    </a:lnTo>
                    <a:lnTo>
                      <a:pt x="80" y="227"/>
                    </a:lnTo>
                    <a:lnTo>
                      <a:pt x="74" y="227"/>
                    </a:lnTo>
                    <a:lnTo>
                      <a:pt x="52" y="191"/>
                    </a:lnTo>
                    <a:lnTo>
                      <a:pt x="31" y="159"/>
                    </a:lnTo>
                    <a:lnTo>
                      <a:pt x="13" y="129"/>
                    </a:lnTo>
                    <a:lnTo>
                      <a:pt x="2" y="103"/>
                    </a:lnTo>
                    <a:lnTo>
                      <a:pt x="0" y="79"/>
                    </a:lnTo>
                    <a:lnTo>
                      <a:pt x="12" y="59"/>
                    </a:lnTo>
                    <a:lnTo>
                      <a:pt x="39" y="41"/>
                    </a:lnTo>
                    <a:lnTo>
                      <a:pt x="87" y="29"/>
                    </a:lnTo>
                    <a:lnTo>
                      <a:pt x="84" y="26"/>
                    </a:lnTo>
                    <a:lnTo>
                      <a:pt x="81" y="25"/>
                    </a:lnTo>
                    <a:lnTo>
                      <a:pt x="111" y="16"/>
                    </a:lnTo>
                    <a:lnTo>
                      <a:pt x="144" y="9"/>
                    </a:lnTo>
                    <a:lnTo>
                      <a:pt x="177" y="5"/>
                    </a:lnTo>
                    <a:lnTo>
                      <a:pt x="212" y="2"/>
                    </a:lnTo>
                    <a:lnTo>
                      <a:pt x="247" y="0"/>
                    </a:lnTo>
                    <a:lnTo>
                      <a:pt x="281" y="2"/>
                    </a:lnTo>
                    <a:lnTo>
                      <a:pt x="314" y="6"/>
                    </a:lnTo>
                    <a:lnTo>
                      <a:pt x="347" y="14"/>
                    </a:lnTo>
                    <a:lnTo>
                      <a:pt x="393" y="35"/>
                    </a:lnTo>
                    <a:lnTo>
                      <a:pt x="441" y="57"/>
                    </a:lnTo>
                    <a:lnTo>
                      <a:pt x="491" y="78"/>
                    </a:lnTo>
                    <a:lnTo>
                      <a:pt x="541" y="99"/>
                    </a:lnTo>
                    <a:lnTo>
                      <a:pt x="590" y="118"/>
                    </a:lnTo>
                    <a:lnTo>
                      <a:pt x="641" y="136"/>
                    </a:lnTo>
                    <a:lnTo>
                      <a:pt x="693" y="150"/>
                    </a:lnTo>
                    <a:lnTo>
                      <a:pt x="746" y="163"/>
                    </a:lnTo>
                    <a:lnTo>
                      <a:pt x="784" y="191"/>
                    </a:lnTo>
                    <a:lnTo>
                      <a:pt x="786" y="222"/>
                    </a:lnTo>
                    <a:lnTo>
                      <a:pt x="760" y="253"/>
                    </a:lnTo>
                    <a:lnTo>
                      <a:pt x="718" y="283"/>
                    </a:lnTo>
                    <a:lnTo>
                      <a:pt x="664" y="309"/>
                    </a:lnTo>
                    <a:lnTo>
                      <a:pt x="614" y="333"/>
                    </a:lnTo>
                    <a:lnTo>
                      <a:pt x="572" y="349"/>
                    </a:lnTo>
                    <a:lnTo>
                      <a:pt x="551" y="359"/>
                    </a:lnTo>
                    <a:lnTo>
                      <a:pt x="532" y="368"/>
                    </a:lnTo>
                    <a:lnTo>
                      <a:pt x="518" y="378"/>
                    </a:lnTo>
                    <a:lnTo>
                      <a:pt x="505" y="385"/>
                    </a:lnTo>
                    <a:lnTo>
                      <a:pt x="497" y="394"/>
                    </a:lnTo>
                    <a:lnTo>
                      <a:pt x="487" y="402"/>
                    </a:lnTo>
                    <a:lnTo>
                      <a:pt x="480" y="414"/>
                    </a:lnTo>
                    <a:lnTo>
                      <a:pt x="471" y="428"/>
                    </a:lnTo>
                    <a:lnTo>
                      <a:pt x="463" y="447"/>
                    </a:lnTo>
                    <a:lnTo>
                      <a:pt x="459" y="447"/>
                    </a:lnTo>
                    <a:lnTo>
                      <a:pt x="456" y="447"/>
                    </a:lnTo>
                    <a:close/>
                  </a:path>
                </a:pathLst>
              </a:custGeom>
              <a:solidFill>
                <a:srgbClr val="CC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4" name="Freeform 399"/>
              <p:cNvSpPr>
                <a:spLocks/>
              </p:cNvSpPr>
              <p:nvPr/>
            </p:nvSpPr>
            <p:spPr bwMode="auto">
              <a:xfrm>
                <a:off x="4463" y="1440"/>
                <a:ext cx="12" cy="15"/>
              </a:xfrm>
              <a:custGeom>
                <a:avLst/>
                <a:gdLst>
                  <a:gd name="T0" fmla="*/ 0 w 36"/>
                  <a:gd name="T1" fmla="*/ 0 h 46"/>
                  <a:gd name="T2" fmla="*/ 0 w 36"/>
                  <a:gd name="T3" fmla="*/ 0 h 46"/>
                  <a:gd name="T4" fmla="*/ 0 w 36"/>
                  <a:gd name="T5" fmla="*/ 0 h 46"/>
                  <a:gd name="T6" fmla="*/ 0 w 36"/>
                  <a:gd name="T7" fmla="*/ 0 h 46"/>
                  <a:gd name="T8" fmla="*/ 0 w 36"/>
                  <a:gd name="T9" fmla="*/ 0 h 46"/>
                  <a:gd name="T10" fmla="*/ 0 w 36"/>
                  <a:gd name="T11" fmla="*/ 0 h 46"/>
                  <a:gd name="T12" fmla="*/ 0 w 36"/>
                  <a:gd name="T13" fmla="*/ 0 h 46"/>
                  <a:gd name="T14" fmla="*/ 0 w 36"/>
                  <a:gd name="T15" fmla="*/ 0 h 46"/>
                  <a:gd name="T16" fmla="*/ 0 w 36"/>
                  <a:gd name="T17" fmla="*/ 0 h 46"/>
                  <a:gd name="T18" fmla="*/ 0 w 36"/>
                  <a:gd name="T19" fmla="*/ 0 h 46"/>
                  <a:gd name="T20" fmla="*/ 0 w 36"/>
                  <a:gd name="T21" fmla="*/ 0 h 46"/>
                  <a:gd name="T22" fmla="*/ 0 w 36"/>
                  <a:gd name="T23" fmla="*/ 0 h 46"/>
                  <a:gd name="T24" fmla="*/ 0 w 36"/>
                  <a:gd name="T25" fmla="*/ 0 h 46"/>
                  <a:gd name="T26" fmla="*/ 0 w 36"/>
                  <a:gd name="T27" fmla="*/ 0 h 46"/>
                  <a:gd name="T28" fmla="*/ 0 w 36"/>
                  <a:gd name="T29" fmla="*/ 0 h 46"/>
                  <a:gd name="T30" fmla="*/ 0 w 36"/>
                  <a:gd name="T31" fmla="*/ 0 h 46"/>
                  <a:gd name="T32" fmla="*/ 0 w 36"/>
                  <a:gd name="T33" fmla="*/ 0 h 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"/>
                  <a:gd name="T52" fmla="*/ 0 h 46"/>
                  <a:gd name="T53" fmla="*/ 36 w 36"/>
                  <a:gd name="T54" fmla="*/ 46 h 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" h="46">
                    <a:moveTo>
                      <a:pt x="0" y="46"/>
                    </a:moveTo>
                    <a:lnTo>
                      <a:pt x="0" y="39"/>
                    </a:lnTo>
                    <a:lnTo>
                      <a:pt x="3" y="33"/>
                    </a:lnTo>
                    <a:lnTo>
                      <a:pt x="7" y="26"/>
                    </a:lnTo>
                    <a:lnTo>
                      <a:pt x="12" y="21"/>
                    </a:lnTo>
                    <a:lnTo>
                      <a:pt x="21" y="10"/>
                    </a:lnTo>
                    <a:lnTo>
                      <a:pt x="31" y="0"/>
                    </a:lnTo>
                    <a:lnTo>
                      <a:pt x="33" y="0"/>
                    </a:lnTo>
                    <a:lnTo>
                      <a:pt x="36" y="0"/>
                    </a:lnTo>
                    <a:lnTo>
                      <a:pt x="33" y="8"/>
                    </a:lnTo>
                    <a:lnTo>
                      <a:pt x="31" y="15"/>
                    </a:lnTo>
                    <a:lnTo>
                      <a:pt x="27" y="21"/>
                    </a:lnTo>
                    <a:lnTo>
                      <a:pt x="25" y="28"/>
                    </a:lnTo>
                    <a:lnTo>
                      <a:pt x="20" y="33"/>
                    </a:lnTo>
                    <a:lnTo>
                      <a:pt x="15" y="37"/>
                    </a:lnTo>
                    <a:lnTo>
                      <a:pt x="7" y="41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5" name="Freeform 400"/>
              <p:cNvSpPr>
                <a:spLocks/>
              </p:cNvSpPr>
              <p:nvPr/>
            </p:nvSpPr>
            <p:spPr bwMode="auto">
              <a:xfrm>
                <a:off x="4664" y="1377"/>
                <a:ext cx="69" cy="73"/>
              </a:xfrm>
              <a:custGeom>
                <a:avLst/>
                <a:gdLst>
                  <a:gd name="T0" fmla="*/ 0 w 207"/>
                  <a:gd name="T1" fmla="*/ 0 h 217"/>
                  <a:gd name="T2" fmla="*/ 0 w 207"/>
                  <a:gd name="T3" fmla="*/ 0 h 217"/>
                  <a:gd name="T4" fmla="*/ 0 w 207"/>
                  <a:gd name="T5" fmla="*/ 0 h 217"/>
                  <a:gd name="T6" fmla="*/ 0 w 207"/>
                  <a:gd name="T7" fmla="*/ 0 h 217"/>
                  <a:gd name="T8" fmla="*/ 0 w 207"/>
                  <a:gd name="T9" fmla="*/ 0 h 217"/>
                  <a:gd name="T10" fmla="*/ 0 w 207"/>
                  <a:gd name="T11" fmla="*/ 0 h 217"/>
                  <a:gd name="T12" fmla="*/ 0 w 207"/>
                  <a:gd name="T13" fmla="*/ 0 h 217"/>
                  <a:gd name="T14" fmla="*/ 0 w 207"/>
                  <a:gd name="T15" fmla="*/ 0 h 217"/>
                  <a:gd name="T16" fmla="*/ 0 w 207"/>
                  <a:gd name="T17" fmla="*/ 0 h 217"/>
                  <a:gd name="T18" fmla="*/ 0 w 207"/>
                  <a:gd name="T19" fmla="*/ 0 h 217"/>
                  <a:gd name="T20" fmla="*/ 0 w 207"/>
                  <a:gd name="T21" fmla="*/ 0 h 217"/>
                  <a:gd name="T22" fmla="*/ 0 w 207"/>
                  <a:gd name="T23" fmla="*/ 0 h 217"/>
                  <a:gd name="T24" fmla="*/ 0 w 207"/>
                  <a:gd name="T25" fmla="*/ 0 h 217"/>
                  <a:gd name="T26" fmla="*/ 0 w 207"/>
                  <a:gd name="T27" fmla="*/ 0 h 217"/>
                  <a:gd name="T28" fmla="*/ 0 w 207"/>
                  <a:gd name="T29" fmla="*/ 0 h 217"/>
                  <a:gd name="T30" fmla="*/ 0 w 207"/>
                  <a:gd name="T31" fmla="*/ 0 h 217"/>
                  <a:gd name="T32" fmla="*/ 0 w 207"/>
                  <a:gd name="T33" fmla="*/ 0 h 217"/>
                  <a:gd name="T34" fmla="*/ 0 w 207"/>
                  <a:gd name="T35" fmla="*/ 0 h 217"/>
                  <a:gd name="T36" fmla="*/ 0 w 207"/>
                  <a:gd name="T37" fmla="*/ 0 h 217"/>
                  <a:gd name="T38" fmla="*/ 0 w 207"/>
                  <a:gd name="T39" fmla="*/ 0 h 217"/>
                  <a:gd name="T40" fmla="*/ 0 w 207"/>
                  <a:gd name="T41" fmla="*/ 0 h 217"/>
                  <a:gd name="T42" fmla="*/ 0 w 207"/>
                  <a:gd name="T43" fmla="*/ 0 h 217"/>
                  <a:gd name="T44" fmla="*/ 0 w 207"/>
                  <a:gd name="T45" fmla="*/ 0 h 217"/>
                  <a:gd name="T46" fmla="*/ 0 w 207"/>
                  <a:gd name="T47" fmla="*/ 0 h 217"/>
                  <a:gd name="T48" fmla="*/ 0 w 207"/>
                  <a:gd name="T49" fmla="*/ 0 h 217"/>
                  <a:gd name="T50" fmla="*/ 0 w 207"/>
                  <a:gd name="T51" fmla="*/ 0 h 217"/>
                  <a:gd name="T52" fmla="*/ 0 w 207"/>
                  <a:gd name="T53" fmla="*/ 0 h 217"/>
                  <a:gd name="T54" fmla="*/ 0 w 207"/>
                  <a:gd name="T55" fmla="*/ 0 h 217"/>
                  <a:gd name="T56" fmla="*/ 0 w 207"/>
                  <a:gd name="T57" fmla="*/ 0 h 217"/>
                  <a:gd name="T58" fmla="*/ 0 w 207"/>
                  <a:gd name="T59" fmla="*/ 0 h 217"/>
                  <a:gd name="T60" fmla="*/ 0 w 207"/>
                  <a:gd name="T61" fmla="*/ 0 h 217"/>
                  <a:gd name="T62" fmla="*/ 0 w 207"/>
                  <a:gd name="T63" fmla="*/ 0 h 217"/>
                  <a:gd name="T64" fmla="*/ 0 w 207"/>
                  <a:gd name="T65" fmla="*/ 0 h 217"/>
                  <a:gd name="T66" fmla="*/ 0 w 207"/>
                  <a:gd name="T67" fmla="*/ 0 h 2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07"/>
                  <a:gd name="T103" fmla="*/ 0 h 217"/>
                  <a:gd name="T104" fmla="*/ 207 w 207"/>
                  <a:gd name="T105" fmla="*/ 217 h 2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07" h="217">
                    <a:moveTo>
                      <a:pt x="37" y="217"/>
                    </a:moveTo>
                    <a:lnTo>
                      <a:pt x="26" y="211"/>
                    </a:lnTo>
                    <a:lnTo>
                      <a:pt x="20" y="206"/>
                    </a:lnTo>
                    <a:lnTo>
                      <a:pt x="15" y="198"/>
                    </a:lnTo>
                    <a:lnTo>
                      <a:pt x="14" y="193"/>
                    </a:lnTo>
                    <a:lnTo>
                      <a:pt x="12" y="184"/>
                    </a:lnTo>
                    <a:lnTo>
                      <a:pt x="12" y="177"/>
                    </a:lnTo>
                    <a:lnTo>
                      <a:pt x="12" y="170"/>
                    </a:lnTo>
                    <a:lnTo>
                      <a:pt x="13" y="163"/>
                    </a:lnTo>
                    <a:lnTo>
                      <a:pt x="6" y="161"/>
                    </a:lnTo>
                    <a:lnTo>
                      <a:pt x="0" y="161"/>
                    </a:lnTo>
                    <a:lnTo>
                      <a:pt x="7" y="152"/>
                    </a:lnTo>
                    <a:lnTo>
                      <a:pt x="15" y="145"/>
                    </a:lnTo>
                    <a:lnTo>
                      <a:pt x="20" y="123"/>
                    </a:lnTo>
                    <a:lnTo>
                      <a:pt x="28" y="103"/>
                    </a:lnTo>
                    <a:lnTo>
                      <a:pt x="37" y="84"/>
                    </a:lnTo>
                    <a:lnTo>
                      <a:pt x="47" y="67"/>
                    </a:lnTo>
                    <a:lnTo>
                      <a:pt x="58" y="50"/>
                    </a:lnTo>
                    <a:lnTo>
                      <a:pt x="70" y="33"/>
                    </a:lnTo>
                    <a:lnTo>
                      <a:pt x="83" y="16"/>
                    </a:lnTo>
                    <a:lnTo>
                      <a:pt x="98" y="0"/>
                    </a:lnTo>
                    <a:lnTo>
                      <a:pt x="116" y="1"/>
                    </a:lnTo>
                    <a:lnTo>
                      <a:pt x="129" y="7"/>
                    </a:lnTo>
                    <a:lnTo>
                      <a:pt x="137" y="17"/>
                    </a:lnTo>
                    <a:lnTo>
                      <a:pt x="143" y="30"/>
                    </a:lnTo>
                    <a:lnTo>
                      <a:pt x="146" y="44"/>
                    </a:lnTo>
                    <a:lnTo>
                      <a:pt x="151" y="60"/>
                    </a:lnTo>
                    <a:lnTo>
                      <a:pt x="159" y="78"/>
                    </a:lnTo>
                    <a:lnTo>
                      <a:pt x="171" y="96"/>
                    </a:lnTo>
                    <a:lnTo>
                      <a:pt x="177" y="98"/>
                    </a:lnTo>
                    <a:lnTo>
                      <a:pt x="184" y="103"/>
                    </a:lnTo>
                    <a:lnTo>
                      <a:pt x="190" y="109"/>
                    </a:lnTo>
                    <a:lnTo>
                      <a:pt x="194" y="119"/>
                    </a:lnTo>
                    <a:lnTo>
                      <a:pt x="175" y="110"/>
                    </a:lnTo>
                    <a:lnTo>
                      <a:pt x="162" y="101"/>
                    </a:lnTo>
                    <a:lnTo>
                      <a:pt x="151" y="91"/>
                    </a:lnTo>
                    <a:lnTo>
                      <a:pt x="144" y="82"/>
                    </a:lnTo>
                    <a:lnTo>
                      <a:pt x="138" y="69"/>
                    </a:lnTo>
                    <a:lnTo>
                      <a:pt x="135" y="56"/>
                    </a:lnTo>
                    <a:lnTo>
                      <a:pt x="131" y="40"/>
                    </a:lnTo>
                    <a:lnTo>
                      <a:pt x="129" y="24"/>
                    </a:lnTo>
                    <a:lnTo>
                      <a:pt x="112" y="13"/>
                    </a:lnTo>
                    <a:lnTo>
                      <a:pt x="97" y="18"/>
                    </a:lnTo>
                    <a:lnTo>
                      <a:pt x="79" y="32"/>
                    </a:lnTo>
                    <a:lnTo>
                      <a:pt x="65" y="54"/>
                    </a:lnTo>
                    <a:lnTo>
                      <a:pt x="51" y="79"/>
                    </a:lnTo>
                    <a:lnTo>
                      <a:pt x="40" y="104"/>
                    </a:lnTo>
                    <a:lnTo>
                      <a:pt x="32" y="126"/>
                    </a:lnTo>
                    <a:lnTo>
                      <a:pt x="28" y="142"/>
                    </a:lnTo>
                    <a:lnTo>
                      <a:pt x="50" y="134"/>
                    </a:lnTo>
                    <a:lnTo>
                      <a:pt x="71" y="126"/>
                    </a:lnTo>
                    <a:lnTo>
                      <a:pt x="92" y="121"/>
                    </a:lnTo>
                    <a:lnTo>
                      <a:pt x="116" y="118"/>
                    </a:lnTo>
                    <a:lnTo>
                      <a:pt x="137" y="116"/>
                    </a:lnTo>
                    <a:lnTo>
                      <a:pt x="161" y="118"/>
                    </a:lnTo>
                    <a:lnTo>
                      <a:pt x="183" y="124"/>
                    </a:lnTo>
                    <a:lnTo>
                      <a:pt x="207" y="135"/>
                    </a:lnTo>
                    <a:lnTo>
                      <a:pt x="204" y="138"/>
                    </a:lnTo>
                    <a:lnTo>
                      <a:pt x="204" y="142"/>
                    </a:lnTo>
                    <a:lnTo>
                      <a:pt x="184" y="145"/>
                    </a:lnTo>
                    <a:lnTo>
                      <a:pt x="165" y="152"/>
                    </a:lnTo>
                    <a:lnTo>
                      <a:pt x="145" y="161"/>
                    </a:lnTo>
                    <a:lnTo>
                      <a:pt x="126" y="171"/>
                    </a:lnTo>
                    <a:lnTo>
                      <a:pt x="106" y="182"/>
                    </a:lnTo>
                    <a:lnTo>
                      <a:pt x="87" y="194"/>
                    </a:lnTo>
                    <a:lnTo>
                      <a:pt x="70" y="204"/>
                    </a:lnTo>
                    <a:lnTo>
                      <a:pt x="54" y="217"/>
                    </a:lnTo>
                    <a:lnTo>
                      <a:pt x="45" y="217"/>
                    </a:lnTo>
                    <a:lnTo>
                      <a:pt x="37" y="2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6" name="Freeform 401"/>
              <p:cNvSpPr>
                <a:spLocks/>
              </p:cNvSpPr>
              <p:nvPr/>
            </p:nvSpPr>
            <p:spPr bwMode="auto">
              <a:xfrm>
                <a:off x="4671" y="1420"/>
                <a:ext cx="53" cy="25"/>
              </a:xfrm>
              <a:custGeom>
                <a:avLst/>
                <a:gdLst>
                  <a:gd name="T0" fmla="*/ 0 w 160"/>
                  <a:gd name="T1" fmla="*/ 0 h 76"/>
                  <a:gd name="T2" fmla="*/ 0 w 160"/>
                  <a:gd name="T3" fmla="*/ 0 h 76"/>
                  <a:gd name="T4" fmla="*/ 0 w 160"/>
                  <a:gd name="T5" fmla="*/ 0 h 76"/>
                  <a:gd name="T6" fmla="*/ 0 w 160"/>
                  <a:gd name="T7" fmla="*/ 0 h 76"/>
                  <a:gd name="T8" fmla="*/ 0 w 160"/>
                  <a:gd name="T9" fmla="*/ 0 h 76"/>
                  <a:gd name="T10" fmla="*/ 0 w 160"/>
                  <a:gd name="T11" fmla="*/ 0 h 76"/>
                  <a:gd name="T12" fmla="*/ 0 w 160"/>
                  <a:gd name="T13" fmla="*/ 0 h 76"/>
                  <a:gd name="T14" fmla="*/ 0 w 160"/>
                  <a:gd name="T15" fmla="*/ 0 h 76"/>
                  <a:gd name="T16" fmla="*/ 0 w 160"/>
                  <a:gd name="T17" fmla="*/ 0 h 76"/>
                  <a:gd name="T18" fmla="*/ 0 w 160"/>
                  <a:gd name="T19" fmla="*/ 0 h 76"/>
                  <a:gd name="T20" fmla="*/ 0 w 160"/>
                  <a:gd name="T21" fmla="*/ 0 h 76"/>
                  <a:gd name="T22" fmla="*/ 0 w 160"/>
                  <a:gd name="T23" fmla="*/ 0 h 76"/>
                  <a:gd name="T24" fmla="*/ 0 w 160"/>
                  <a:gd name="T25" fmla="*/ 0 h 76"/>
                  <a:gd name="T26" fmla="*/ 0 w 160"/>
                  <a:gd name="T27" fmla="*/ 0 h 76"/>
                  <a:gd name="T28" fmla="*/ 0 w 160"/>
                  <a:gd name="T29" fmla="*/ 0 h 76"/>
                  <a:gd name="T30" fmla="*/ 0 w 160"/>
                  <a:gd name="T31" fmla="*/ 0 h 76"/>
                  <a:gd name="T32" fmla="*/ 0 w 160"/>
                  <a:gd name="T33" fmla="*/ 0 h 76"/>
                  <a:gd name="T34" fmla="*/ 0 w 160"/>
                  <a:gd name="T35" fmla="*/ 0 h 76"/>
                  <a:gd name="T36" fmla="*/ 0 w 160"/>
                  <a:gd name="T37" fmla="*/ 0 h 76"/>
                  <a:gd name="T38" fmla="*/ 0 w 160"/>
                  <a:gd name="T39" fmla="*/ 0 h 76"/>
                  <a:gd name="T40" fmla="*/ 0 w 160"/>
                  <a:gd name="T41" fmla="*/ 0 h 76"/>
                  <a:gd name="T42" fmla="*/ 0 w 160"/>
                  <a:gd name="T43" fmla="*/ 0 h 76"/>
                  <a:gd name="T44" fmla="*/ 0 w 160"/>
                  <a:gd name="T45" fmla="*/ 0 h 76"/>
                  <a:gd name="T46" fmla="*/ 0 w 160"/>
                  <a:gd name="T47" fmla="*/ 0 h 76"/>
                  <a:gd name="T48" fmla="*/ 0 w 160"/>
                  <a:gd name="T49" fmla="*/ 0 h 76"/>
                  <a:gd name="T50" fmla="*/ 0 w 160"/>
                  <a:gd name="T51" fmla="*/ 0 h 76"/>
                  <a:gd name="T52" fmla="*/ 0 w 160"/>
                  <a:gd name="T53" fmla="*/ 0 h 76"/>
                  <a:gd name="T54" fmla="*/ 0 w 160"/>
                  <a:gd name="T55" fmla="*/ 0 h 76"/>
                  <a:gd name="T56" fmla="*/ 0 w 160"/>
                  <a:gd name="T57" fmla="*/ 0 h 76"/>
                  <a:gd name="T58" fmla="*/ 0 w 160"/>
                  <a:gd name="T59" fmla="*/ 0 h 76"/>
                  <a:gd name="T60" fmla="*/ 0 w 160"/>
                  <a:gd name="T61" fmla="*/ 0 h 7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60"/>
                  <a:gd name="T94" fmla="*/ 0 h 76"/>
                  <a:gd name="T95" fmla="*/ 160 w 160"/>
                  <a:gd name="T96" fmla="*/ 76 h 7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60" h="76">
                    <a:moveTo>
                      <a:pt x="20" y="76"/>
                    </a:moveTo>
                    <a:lnTo>
                      <a:pt x="10" y="67"/>
                    </a:lnTo>
                    <a:lnTo>
                      <a:pt x="4" y="59"/>
                    </a:lnTo>
                    <a:lnTo>
                      <a:pt x="0" y="49"/>
                    </a:lnTo>
                    <a:lnTo>
                      <a:pt x="5" y="40"/>
                    </a:lnTo>
                    <a:lnTo>
                      <a:pt x="15" y="40"/>
                    </a:lnTo>
                    <a:lnTo>
                      <a:pt x="23" y="43"/>
                    </a:lnTo>
                    <a:lnTo>
                      <a:pt x="30" y="47"/>
                    </a:lnTo>
                    <a:lnTo>
                      <a:pt x="37" y="50"/>
                    </a:lnTo>
                    <a:lnTo>
                      <a:pt x="44" y="50"/>
                    </a:lnTo>
                    <a:lnTo>
                      <a:pt x="55" y="48"/>
                    </a:lnTo>
                    <a:lnTo>
                      <a:pt x="66" y="40"/>
                    </a:lnTo>
                    <a:lnTo>
                      <a:pt x="83" y="27"/>
                    </a:lnTo>
                    <a:lnTo>
                      <a:pt x="88" y="15"/>
                    </a:lnTo>
                    <a:lnTo>
                      <a:pt x="95" y="8"/>
                    </a:lnTo>
                    <a:lnTo>
                      <a:pt x="104" y="3"/>
                    </a:lnTo>
                    <a:lnTo>
                      <a:pt x="115" y="1"/>
                    </a:lnTo>
                    <a:lnTo>
                      <a:pt x="125" y="0"/>
                    </a:lnTo>
                    <a:lnTo>
                      <a:pt x="137" y="2"/>
                    </a:lnTo>
                    <a:lnTo>
                      <a:pt x="148" y="6"/>
                    </a:lnTo>
                    <a:lnTo>
                      <a:pt x="160" y="14"/>
                    </a:lnTo>
                    <a:lnTo>
                      <a:pt x="158" y="14"/>
                    </a:lnTo>
                    <a:lnTo>
                      <a:pt x="157" y="15"/>
                    </a:lnTo>
                    <a:lnTo>
                      <a:pt x="135" y="16"/>
                    </a:lnTo>
                    <a:lnTo>
                      <a:pt x="117" y="21"/>
                    </a:lnTo>
                    <a:lnTo>
                      <a:pt x="99" y="27"/>
                    </a:lnTo>
                    <a:lnTo>
                      <a:pt x="85" y="37"/>
                    </a:lnTo>
                    <a:lnTo>
                      <a:pt x="70" y="47"/>
                    </a:lnTo>
                    <a:lnTo>
                      <a:pt x="55" y="57"/>
                    </a:lnTo>
                    <a:lnTo>
                      <a:pt x="38" y="67"/>
                    </a:lnTo>
                    <a:lnTo>
                      <a:pt x="20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7" name="Freeform 402"/>
              <p:cNvSpPr>
                <a:spLocks/>
              </p:cNvSpPr>
              <p:nvPr/>
            </p:nvSpPr>
            <p:spPr bwMode="auto">
              <a:xfrm>
                <a:off x="4678" y="1423"/>
                <a:ext cx="19" cy="11"/>
              </a:xfrm>
              <a:custGeom>
                <a:avLst/>
                <a:gdLst>
                  <a:gd name="T0" fmla="*/ 0 w 57"/>
                  <a:gd name="T1" fmla="*/ 0 h 32"/>
                  <a:gd name="T2" fmla="*/ 0 w 57"/>
                  <a:gd name="T3" fmla="*/ 0 h 32"/>
                  <a:gd name="T4" fmla="*/ 0 w 57"/>
                  <a:gd name="T5" fmla="*/ 0 h 32"/>
                  <a:gd name="T6" fmla="*/ 0 w 57"/>
                  <a:gd name="T7" fmla="*/ 0 h 32"/>
                  <a:gd name="T8" fmla="*/ 0 w 57"/>
                  <a:gd name="T9" fmla="*/ 0 h 32"/>
                  <a:gd name="T10" fmla="*/ 0 w 57"/>
                  <a:gd name="T11" fmla="*/ 0 h 32"/>
                  <a:gd name="T12" fmla="*/ 0 w 57"/>
                  <a:gd name="T13" fmla="*/ 0 h 32"/>
                  <a:gd name="T14" fmla="*/ 0 w 57"/>
                  <a:gd name="T15" fmla="*/ 0 h 32"/>
                  <a:gd name="T16" fmla="*/ 0 w 57"/>
                  <a:gd name="T17" fmla="*/ 0 h 32"/>
                  <a:gd name="T18" fmla="*/ 0 w 57"/>
                  <a:gd name="T19" fmla="*/ 0 h 32"/>
                  <a:gd name="T20" fmla="*/ 0 w 57"/>
                  <a:gd name="T21" fmla="*/ 0 h 32"/>
                  <a:gd name="T22" fmla="*/ 0 w 57"/>
                  <a:gd name="T23" fmla="*/ 0 h 32"/>
                  <a:gd name="T24" fmla="*/ 0 w 57"/>
                  <a:gd name="T25" fmla="*/ 0 h 32"/>
                  <a:gd name="T26" fmla="*/ 0 w 57"/>
                  <a:gd name="T27" fmla="*/ 0 h 32"/>
                  <a:gd name="T28" fmla="*/ 0 w 57"/>
                  <a:gd name="T29" fmla="*/ 0 h 32"/>
                  <a:gd name="T30" fmla="*/ 0 w 57"/>
                  <a:gd name="T31" fmla="*/ 0 h 32"/>
                  <a:gd name="T32" fmla="*/ 0 w 57"/>
                  <a:gd name="T33" fmla="*/ 0 h 32"/>
                  <a:gd name="T34" fmla="*/ 0 w 57"/>
                  <a:gd name="T35" fmla="*/ 0 h 32"/>
                  <a:gd name="T36" fmla="*/ 0 w 57"/>
                  <a:gd name="T37" fmla="*/ 0 h 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7"/>
                  <a:gd name="T58" fmla="*/ 0 h 32"/>
                  <a:gd name="T59" fmla="*/ 57 w 57"/>
                  <a:gd name="T60" fmla="*/ 32 h 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7" h="32">
                    <a:moveTo>
                      <a:pt x="16" y="32"/>
                    </a:moveTo>
                    <a:lnTo>
                      <a:pt x="6" y="27"/>
                    </a:lnTo>
                    <a:lnTo>
                      <a:pt x="3" y="23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7" y="10"/>
                    </a:lnTo>
                    <a:lnTo>
                      <a:pt x="15" y="8"/>
                    </a:lnTo>
                    <a:lnTo>
                      <a:pt x="19" y="6"/>
                    </a:lnTo>
                    <a:lnTo>
                      <a:pt x="25" y="6"/>
                    </a:lnTo>
                    <a:lnTo>
                      <a:pt x="30" y="4"/>
                    </a:lnTo>
                    <a:lnTo>
                      <a:pt x="37" y="2"/>
                    </a:lnTo>
                    <a:lnTo>
                      <a:pt x="45" y="1"/>
                    </a:lnTo>
                    <a:lnTo>
                      <a:pt x="57" y="0"/>
                    </a:lnTo>
                    <a:lnTo>
                      <a:pt x="50" y="11"/>
                    </a:lnTo>
                    <a:lnTo>
                      <a:pt x="39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19" y="30"/>
                    </a:lnTo>
                    <a:lnTo>
                      <a:pt x="16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8" name="Freeform 403"/>
              <p:cNvSpPr>
                <a:spLocks/>
              </p:cNvSpPr>
              <p:nvPr/>
            </p:nvSpPr>
            <p:spPr bwMode="auto">
              <a:xfrm>
                <a:off x="4775" y="1405"/>
                <a:ext cx="4" cy="7"/>
              </a:xfrm>
              <a:custGeom>
                <a:avLst/>
                <a:gdLst>
                  <a:gd name="T0" fmla="*/ 0 w 13"/>
                  <a:gd name="T1" fmla="*/ 0 h 21"/>
                  <a:gd name="T2" fmla="*/ 0 w 13"/>
                  <a:gd name="T3" fmla="*/ 0 h 21"/>
                  <a:gd name="T4" fmla="*/ 0 w 13"/>
                  <a:gd name="T5" fmla="*/ 0 h 21"/>
                  <a:gd name="T6" fmla="*/ 0 w 13"/>
                  <a:gd name="T7" fmla="*/ 0 h 21"/>
                  <a:gd name="T8" fmla="*/ 0 w 13"/>
                  <a:gd name="T9" fmla="*/ 0 h 21"/>
                  <a:gd name="T10" fmla="*/ 0 w 13"/>
                  <a:gd name="T11" fmla="*/ 0 h 21"/>
                  <a:gd name="T12" fmla="*/ 0 w 13"/>
                  <a:gd name="T13" fmla="*/ 0 h 21"/>
                  <a:gd name="T14" fmla="*/ 0 w 13"/>
                  <a:gd name="T15" fmla="*/ 0 h 21"/>
                  <a:gd name="T16" fmla="*/ 0 w 13"/>
                  <a:gd name="T17" fmla="*/ 0 h 21"/>
                  <a:gd name="T18" fmla="*/ 0 w 13"/>
                  <a:gd name="T19" fmla="*/ 0 h 21"/>
                  <a:gd name="T20" fmla="*/ 0 w 13"/>
                  <a:gd name="T21" fmla="*/ 0 h 2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"/>
                  <a:gd name="T34" fmla="*/ 0 h 21"/>
                  <a:gd name="T35" fmla="*/ 13 w 13"/>
                  <a:gd name="T36" fmla="*/ 21 h 2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" h="21">
                    <a:moveTo>
                      <a:pt x="9" y="21"/>
                    </a:moveTo>
                    <a:lnTo>
                      <a:pt x="2" y="10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13" y="0"/>
                    </a:lnTo>
                    <a:lnTo>
                      <a:pt x="13" y="2"/>
                    </a:lnTo>
                    <a:lnTo>
                      <a:pt x="13" y="6"/>
                    </a:lnTo>
                    <a:lnTo>
                      <a:pt x="13" y="10"/>
                    </a:lnTo>
                    <a:lnTo>
                      <a:pt x="13" y="20"/>
                    </a:lnTo>
                    <a:lnTo>
                      <a:pt x="10" y="20"/>
                    </a:lnTo>
                    <a:lnTo>
                      <a:pt x="9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9" name="Freeform 404"/>
              <p:cNvSpPr>
                <a:spLocks/>
              </p:cNvSpPr>
              <p:nvPr/>
            </p:nvSpPr>
            <p:spPr bwMode="auto">
              <a:xfrm>
                <a:off x="4772" y="1397"/>
                <a:ext cx="3" cy="4"/>
              </a:xfrm>
              <a:custGeom>
                <a:avLst/>
                <a:gdLst>
                  <a:gd name="T0" fmla="*/ 0 w 11"/>
                  <a:gd name="T1" fmla="*/ 0 h 13"/>
                  <a:gd name="T2" fmla="*/ 0 w 11"/>
                  <a:gd name="T3" fmla="*/ 0 h 13"/>
                  <a:gd name="T4" fmla="*/ 0 w 11"/>
                  <a:gd name="T5" fmla="*/ 0 h 13"/>
                  <a:gd name="T6" fmla="*/ 0 w 11"/>
                  <a:gd name="T7" fmla="*/ 0 h 13"/>
                  <a:gd name="T8" fmla="*/ 0 w 11"/>
                  <a:gd name="T9" fmla="*/ 0 h 13"/>
                  <a:gd name="T10" fmla="*/ 0 w 11"/>
                  <a:gd name="T11" fmla="*/ 0 h 13"/>
                  <a:gd name="T12" fmla="*/ 0 w 11"/>
                  <a:gd name="T13" fmla="*/ 0 h 13"/>
                  <a:gd name="T14" fmla="*/ 0 w 11"/>
                  <a:gd name="T15" fmla="*/ 0 h 13"/>
                  <a:gd name="T16" fmla="*/ 0 w 11"/>
                  <a:gd name="T17" fmla="*/ 0 h 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"/>
                  <a:gd name="T28" fmla="*/ 0 h 13"/>
                  <a:gd name="T29" fmla="*/ 11 w 11"/>
                  <a:gd name="T30" fmla="*/ 13 h 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" h="13">
                    <a:moveTo>
                      <a:pt x="0" y="13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5" y="3"/>
                    </a:lnTo>
                    <a:lnTo>
                      <a:pt x="11" y="0"/>
                    </a:lnTo>
                    <a:lnTo>
                      <a:pt x="10" y="4"/>
                    </a:lnTo>
                    <a:lnTo>
                      <a:pt x="9" y="10"/>
                    </a:lnTo>
                    <a:lnTo>
                      <a:pt x="4" y="1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0" name="Freeform 405"/>
              <p:cNvSpPr>
                <a:spLocks/>
              </p:cNvSpPr>
              <p:nvPr/>
            </p:nvSpPr>
            <p:spPr bwMode="auto">
              <a:xfrm>
                <a:off x="4767" y="1390"/>
                <a:ext cx="7" cy="5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0 w 21"/>
                  <a:gd name="T5" fmla="*/ 0 h 15"/>
                  <a:gd name="T6" fmla="*/ 0 w 21"/>
                  <a:gd name="T7" fmla="*/ 0 h 15"/>
                  <a:gd name="T8" fmla="*/ 0 w 21"/>
                  <a:gd name="T9" fmla="*/ 0 h 15"/>
                  <a:gd name="T10" fmla="*/ 0 w 21"/>
                  <a:gd name="T11" fmla="*/ 0 h 15"/>
                  <a:gd name="T12" fmla="*/ 0 w 21"/>
                  <a:gd name="T13" fmla="*/ 0 h 15"/>
                  <a:gd name="T14" fmla="*/ 0 w 21"/>
                  <a:gd name="T15" fmla="*/ 0 h 15"/>
                  <a:gd name="T16" fmla="*/ 0 w 21"/>
                  <a:gd name="T17" fmla="*/ 0 h 15"/>
                  <a:gd name="T18" fmla="*/ 0 w 21"/>
                  <a:gd name="T19" fmla="*/ 0 h 15"/>
                  <a:gd name="T20" fmla="*/ 0 w 21"/>
                  <a:gd name="T21" fmla="*/ 0 h 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1"/>
                  <a:gd name="T34" fmla="*/ 0 h 15"/>
                  <a:gd name="T35" fmla="*/ 21 w 21"/>
                  <a:gd name="T36" fmla="*/ 15 h 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" h="15">
                    <a:moveTo>
                      <a:pt x="5" y="15"/>
                    </a:moveTo>
                    <a:lnTo>
                      <a:pt x="0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9" y="0"/>
                    </a:lnTo>
                    <a:lnTo>
                      <a:pt x="20" y="1"/>
                    </a:lnTo>
                    <a:lnTo>
                      <a:pt x="21" y="2"/>
                    </a:lnTo>
                    <a:lnTo>
                      <a:pt x="13" y="10"/>
                    </a:lnTo>
                    <a:lnTo>
                      <a:pt x="10" y="13"/>
                    </a:lnTo>
                    <a:lnTo>
                      <a:pt x="6" y="14"/>
                    </a:lnTo>
                    <a:lnTo>
                      <a:pt x="5" y="15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1" name="Freeform 406"/>
              <p:cNvSpPr>
                <a:spLocks/>
              </p:cNvSpPr>
              <p:nvPr/>
            </p:nvSpPr>
            <p:spPr bwMode="auto">
              <a:xfrm>
                <a:off x="4722" y="1336"/>
                <a:ext cx="81" cy="51"/>
              </a:xfrm>
              <a:custGeom>
                <a:avLst/>
                <a:gdLst>
                  <a:gd name="T0" fmla="*/ 0 w 242"/>
                  <a:gd name="T1" fmla="*/ 0 h 154"/>
                  <a:gd name="T2" fmla="*/ 0 w 242"/>
                  <a:gd name="T3" fmla="*/ 0 h 154"/>
                  <a:gd name="T4" fmla="*/ 0 w 242"/>
                  <a:gd name="T5" fmla="*/ 0 h 154"/>
                  <a:gd name="T6" fmla="*/ 0 w 242"/>
                  <a:gd name="T7" fmla="*/ 0 h 154"/>
                  <a:gd name="T8" fmla="*/ 0 w 242"/>
                  <a:gd name="T9" fmla="*/ 0 h 154"/>
                  <a:gd name="T10" fmla="*/ 0 w 242"/>
                  <a:gd name="T11" fmla="*/ 0 h 154"/>
                  <a:gd name="T12" fmla="*/ 0 w 242"/>
                  <a:gd name="T13" fmla="*/ 0 h 154"/>
                  <a:gd name="T14" fmla="*/ 0 w 242"/>
                  <a:gd name="T15" fmla="*/ 0 h 154"/>
                  <a:gd name="T16" fmla="*/ 0 w 242"/>
                  <a:gd name="T17" fmla="*/ 0 h 154"/>
                  <a:gd name="T18" fmla="*/ 0 w 242"/>
                  <a:gd name="T19" fmla="*/ 0 h 154"/>
                  <a:gd name="T20" fmla="*/ 0 w 242"/>
                  <a:gd name="T21" fmla="*/ 0 h 154"/>
                  <a:gd name="T22" fmla="*/ 0 w 242"/>
                  <a:gd name="T23" fmla="*/ 0 h 154"/>
                  <a:gd name="T24" fmla="*/ 0 w 242"/>
                  <a:gd name="T25" fmla="*/ 0 h 154"/>
                  <a:gd name="T26" fmla="*/ 0 w 242"/>
                  <a:gd name="T27" fmla="*/ 0 h 154"/>
                  <a:gd name="T28" fmla="*/ 0 w 242"/>
                  <a:gd name="T29" fmla="*/ 0 h 154"/>
                  <a:gd name="T30" fmla="*/ 0 w 242"/>
                  <a:gd name="T31" fmla="*/ 0 h 154"/>
                  <a:gd name="T32" fmla="*/ 0 w 242"/>
                  <a:gd name="T33" fmla="*/ 0 h 154"/>
                  <a:gd name="T34" fmla="*/ 0 w 242"/>
                  <a:gd name="T35" fmla="*/ 0 h 154"/>
                  <a:gd name="T36" fmla="*/ 0 w 242"/>
                  <a:gd name="T37" fmla="*/ 0 h 154"/>
                  <a:gd name="T38" fmla="*/ 0 w 242"/>
                  <a:gd name="T39" fmla="*/ 0 h 154"/>
                  <a:gd name="T40" fmla="*/ 0 w 242"/>
                  <a:gd name="T41" fmla="*/ 0 h 154"/>
                  <a:gd name="T42" fmla="*/ 0 w 242"/>
                  <a:gd name="T43" fmla="*/ 0 h 154"/>
                  <a:gd name="T44" fmla="*/ 0 w 242"/>
                  <a:gd name="T45" fmla="*/ 0 h 154"/>
                  <a:gd name="T46" fmla="*/ 0 w 242"/>
                  <a:gd name="T47" fmla="*/ 0 h 154"/>
                  <a:gd name="T48" fmla="*/ 0 w 242"/>
                  <a:gd name="T49" fmla="*/ 0 h 154"/>
                  <a:gd name="T50" fmla="*/ 0 w 242"/>
                  <a:gd name="T51" fmla="*/ 0 h 154"/>
                  <a:gd name="T52" fmla="*/ 0 w 242"/>
                  <a:gd name="T53" fmla="*/ 0 h 154"/>
                  <a:gd name="T54" fmla="*/ 0 w 242"/>
                  <a:gd name="T55" fmla="*/ 0 h 154"/>
                  <a:gd name="T56" fmla="*/ 0 w 242"/>
                  <a:gd name="T57" fmla="*/ 0 h 154"/>
                  <a:gd name="T58" fmla="*/ 0 w 242"/>
                  <a:gd name="T59" fmla="*/ 0 h 154"/>
                  <a:gd name="T60" fmla="*/ 0 w 242"/>
                  <a:gd name="T61" fmla="*/ 0 h 154"/>
                  <a:gd name="T62" fmla="*/ 0 w 242"/>
                  <a:gd name="T63" fmla="*/ 0 h 154"/>
                  <a:gd name="T64" fmla="*/ 0 w 242"/>
                  <a:gd name="T65" fmla="*/ 0 h 154"/>
                  <a:gd name="T66" fmla="*/ 0 w 242"/>
                  <a:gd name="T67" fmla="*/ 0 h 154"/>
                  <a:gd name="T68" fmla="*/ 0 w 242"/>
                  <a:gd name="T69" fmla="*/ 0 h 154"/>
                  <a:gd name="T70" fmla="*/ 0 w 242"/>
                  <a:gd name="T71" fmla="*/ 0 h 154"/>
                  <a:gd name="T72" fmla="*/ 0 w 242"/>
                  <a:gd name="T73" fmla="*/ 0 h 154"/>
                  <a:gd name="T74" fmla="*/ 0 w 242"/>
                  <a:gd name="T75" fmla="*/ 0 h 154"/>
                  <a:gd name="T76" fmla="*/ 0 w 242"/>
                  <a:gd name="T77" fmla="*/ 0 h 154"/>
                  <a:gd name="T78" fmla="*/ 0 w 242"/>
                  <a:gd name="T79" fmla="*/ 0 h 154"/>
                  <a:gd name="T80" fmla="*/ 0 w 242"/>
                  <a:gd name="T81" fmla="*/ 0 h 154"/>
                  <a:gd name="T82" fmla="*/ 0 w 242"/>
                  <a:gd name="T83" fmla="*/ 0 h 154"/>
                  <a:gd name="T84" fmla="*/ 0 w 242"/>
                  <a:gd name="T85" fmla="*/ 0 h 154"/>
                  <a:gd name="T86" fmla="*/ 0 w 242"/>
                  <a:gd name="T87" fmla="*/ 0 h 154"/>
                  <a:gd name="T88" fmla="*/ 0 w 242"/>
                  <a:gd name="T89" fmla="*/ 0 h 154"/>
                  <a:gd name="T90" fmla="*/ 0 w 242"/>
                  <a:gd name="T91" fmla="*/ 0 h 154"/>
                  <a:gd name="T92" fmla="*/ 0 w 242"/>
                  <a:gd name="T93" fmla="*/ 0 h 154"/>
                  <a:gd name="T94" fmla="*/ 0 w 242"/>
                  <a:gd name="T95" fmla="*/ 0 h 154"/>
                  <a:gd name="T96" fmla="*/ 0 w 242"/>
                  <a:gd name="T97" fmla="*/ 0 h 154"/>
                  <a:gd name="T98" fmla="*/ 0 w 242"/>
                  <a:gd name="T99" fmla="*/ 0 h 154"/>
                  <a:gd name="T100" fmla="*/ 0 w 242"/>
                  <a:gd name="T101" fmla="*/ 0 h 154"/>
                  <a:gd name="T102" fmla="*/ 0 w 242"/>
                  <a:gd name="T103" fmla="*/ 0 h 154"/>
                  <a:gd name="T104" fmla="*/ 0 w 242"/>
                  <a:gd name="T105" fmla="*/ 0 h 154"/>
                  <a:gd name="T106" fmla="*/ 0 w 242"/>
                  <a:gd name="T107" fmla="*/ 0 h 154"/>
                  <a:gd name="T108" fmla="*/ 0 w 242"/>
                  <a:gd name="T109" fmla="*/ 0 h 154"/>
                  <a:gd name="T110" fmla="*/ 0 w 242"/>
                  <a:gd name="T111" fmla="*/ 0 h 154"/>
                  <a:gd name="T112" fmla="*/ 0 w 242"/>
                  <a:gd name="T113" fmla="*/ 0 h 154"/>
                  <a:gd name="T114" fmla="*/ 0 w 242"/>
                  <a:gd name="T115" fmla="*/ 0 h 154"/>
                  <a:gd name="T116" fmla="*/ 0 w 242"/>
                  <a:gd name="T117" fmla="*/ 0 h 154"/>
                  <a:gd name="T118" fmla="*/ 0 w 242"/>
                  <a:gd name="T119" fmla="*/ 0 h 154"/>
                  <a:gd name="T120" fmla="*/ 0 w 242"/>
                  <a:gd name="T121" fmla="*/ 0 h 154"/>
                  <a:gd name="T122" fmla="*/ 0 w 242"/>
                  <a:gd name="T123" fmla="*/ 0 h 154"/>
                  <a:gd name="T124" fmla="*/ 0 w 242"/>
                  <a:gd name="T125" fmla="*/ 0 h 15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42"/>
                  <a:gd name="T190" fmla="*/ 0 h 154"/>
                  <a:gd name="T191" fmla="*/ 242 w 242"/>
                  <a:gd name="T192" fmla="*/ 154 h 15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42" h="154">
                    <a:moveTo>
                      <a:pt x="160" y="154"/>
                    </a:moveTo>
                    <a:lnTo>
                      <a:pt x="162" y="144"/>
                    </a:lnTo>
                    <a:lnTo>
                      <a:pt x="164" y="139"/>
                    </a:lnTo>
                    <a:lnTo>
                      <a:pt x="164" y="136"/>
                    </a:lnTo>
                    <a:lnTo>
                      <a:pt x="164" y="132"/>
                    </a:lnTo>
                    <a:lnTo>
                      <a:pt x="164" y="128"/>
                    </a:lnTo>
                    <a:lnTo>
                      <a:pt x="165" y="122"/>
                    </a:lnTo>
                    <a:lnTo>
                      <a:pt x="154" y="112"/>
                    </a:lnTo>
                    <a:lnTo>
                      <a:pt x="144" y="109"/>
                    </a:lnTo>
                    <a:lnTo>
                      <a:pt x="134" y="107"/>
                    </a:lnTo>
                    <a:lnTo>
                      <a:pt x="126" y="110"/>
                    </a:lnTo>
                    <a:lnTo>
                      <a:pt x="116" y="113"/>
                    </a:lnTo>
                    <a:lnTo>
                      <a:pt x="108" y="119"/>
                    </a:lnTo>
                    <a:lnTo>
                      <a:pt x="100" y="125"/>
                    </a:lnTo>
                    <a:lnTo>
                      <a:pt x="93" y="132"/>
                    </a:lnTo>
                    <a:lnTo>
                      <a:pt x="76" y="131"/>
                    </a:lnTo>
                    <a:lnTo>
                      <a:pt x="60" y="129"/>
                    </a:lnTo>
                    <a:lnTo>
                      <a:pt x="44" y="123"/>
                    </a:lnTo>
                    <a:lnTo>
                      <a:pt x="31" y="116"/>
                    </a:lnTo>
                    <a:lnTo>
                      <a:pt x="18" y="105"/>
                    </a:lnTo>
                    <a:lnTo>
                      <a:pt x="10" y="94"/>
                    </a:lnTo>
                    <a:lnTo>
                      <a:pt x="3" y="83"/>
                    </a:lnTo>
                    <a:lnTo>
                      <a:pt x="0" y="71"/>
                    </a:lnTo>
                    <a:lnTo>
                      <a:pt x="5" y="65"/>
                    </a:lnTo>
                    <a:lnTo>
                      <a:pt x="11" y="61"/>
                    </a:lnTo>
                    <a:lnTo>
                      <a:pt x="17" y="57"/>
                    </a:lnTo>
                    <a:lnTo>
                      <a:pt x="21" y="54"/>
                    </a:lnTo>
                    <a:lnTo>
                      <a:pt x="17" y="53"/>
                    </a:lnTo>
                    <a:lnTo>
                      <a:pt x="15" y="52"/>
                    </a:lnTo>
                    <a:lnTo>
                      <a:pt x="18" y="44"/>
                    </a:lnTo>
                    <a:lnTo>
                      <a:pt x="24" y="37"/>
                    </a:lnTo>
                    <a:lnTo>
                      <a:pt x="31" y="30"/>
                    </a:lnTo>
                    <a:lnTo>
                      <a:pt x="40" y="25"/>
                    </a:lnTo>
                    <a:lnTo>
                      <a:pt x="47" y="20"/>
                    </a:lnTo>
                    <a:lnTo>
                      <a:pt x="55" y="19"/>
                    </a:lnTo>
                    <a:lnTo>
                      <a:pt x="63" y="21"/>
                    </a:lnTo>
                    <a:lnTo>
                      <a:pt x="72" y="28"/>
                    </a:lnTo>
                    <a:lnTo>
                      <a:pt x="79" y="26"/>
                    </a:lnTo>
                    <a:lnTo>
                      <a:pt x="85" y="25"/>
                    </a:lnTo>
                    <a:lnTo>
                      <a:pt x="88" y="24"/>
                    </a:lnTo>
                    <a:lnTo>
                      <a:pt x="93" y="24"/>
                    </a:lnTo>
                    <a:lnTo>
                      <a:pt x="93" y="32"/>
                    </a:lnTo>
                    <a:lnTo>
                      <a:pt x="95" y="40"/>
                    </a:lnTo>
                    <a:lnTo>
                      <a:pt x="98" y="47"/>
                    </a:lnTo>
                    <a:lnTo>
                      <a:pt x="100" y="52"/>
                    </a:lnTo>
                    <a:lnTo>
                      <a:pt x="99" y="46"/>
                    </a:lnTo>
                    <a:lnTo>
                      <a:pt x="98" y="39"/>
                    </a:lnTo>
                    <a:lnTo>
                      <a:pt x="96" y="31"/>
                    </a:lnTo>
                    <a:lnTo>
                      <a:pt x="95" y="24"/>
                    </a:lnTo>
                    <a:lnTo>
                      <a:pt x="98" y="24"/>
                    </a:lnTo>
                    <a:lnTo>
                      <a:pt x="101" y="24"/>
                    </a:lnTo>
                    <a:lnTo>
                      <a:pt x="101" y="28"/>
                    </a:lnTo>
                    <a:lnTo>
                      <a:pt x="103" y="34"/>
                    </a:lnTo>
                    <a:lnTo>
                      <a:pt x="103" y="26"/>
                    </a:lnTo>
                    <a:lnTo>
                      <a:pt x="106" y="19"/>
                    </a:lnTo>
                    <a:lnTo>
                      <a:pt x="148" y="0"/>
                    </a:lnTo>
                    <a:lnTo>
                      <a:pt x="186" y="2"/>
                    </a:lnTo>
                    <a:lnTo>
                      <a:pt x="216" y="21"/>
                    </a:lnTo>
                    <a:lnTo>
                      <a:pt x="236" y="51"/>
                    </a:lnTo>
                    <a:lnTo>
                      <a:pt x="242" y="83"/>
                    </a:lnTo>
                    <a:lnTo>
                      <a:pt x="233" y="115"/>
                    </a:lnTo>
                    <a:lnTo>
                      <a:pt x="206" y="139"/>
                    </a:lnTo>
                    <a:lnTo>
                      <a:pt x="160" y="154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2" name="Freeform 407"/>
              <p:cNvSpPr>
                <a:spLocks/>
              </p:cNvSpPr>
              <p:nvPr/>
            </p:nvSpPr>
            <p:spPr bwMode="auto">
              <a:xfrm>
                <a:off x="4509" y="1266"/>
                <a:ext cx="206" cy="115"/>
              </a:xfrm>
              <a:custGeom>
                <a:avLst/>
                <a:gdLst>
                  <a:gd name="T0" fmla="*/ 0 w 616"/>
                  <a:gd name="T1" fmla="*/ 0 h 345"/>
                  <a:gd name="T2" fmla="*/ 0 w 616"/>
                  <a:gd name="T3" fmla="*/ 0 h 345"/>
                  <a:gd name="T4" fmla="*/ 0 w 616"/>
                  <a:gd name="T5" fmla="*/ 0 h 345"/>
                  <a:gd name="T6" fmla="*/ 0 w 616"/>
                  <a:gd name="T7" fmla="*/ 0 h 345"/>
                  <a:gd name="T8" fmla="*/ 0 w 616"/>
                  <a:gd name="T9" fmla="*/ 0 h 345"/>
                  <a:gd name="T10" fmla="*/ 0 w 616"/>
                  <a:gd name="T11" fmla="*/ 0 h 345"/>
                  <a:gd name="T12" fmla="*/ 0 w 616"/>
                  <a:gd name="T13" fmla="*/ 0 h 345"/>
                  <a:gd name="T14" fmla="*/ 0 w 616"/>
                  <a:gd name="T15" fmla="*/ 0 h 345"/>
                  <a:gd name="T16" fmla="*/ 0 w 616"/>
                  <a:gd name="T17" fmla="*/ 0 h 345"/>
                  <a:gd name="T18" fmla="*/ 0 w 616"/>
                  <a:gd name="T19" fmla="*/ 0 h 345"/>
                  <a:gd name="T20" fmla="*/ 0 w 616"/>
                  <a:gd name="T21" fmla="*/ 0 h 345"/>
                  <a:gd name="T22" fmla="*/ 0 w 616"/>
                  <a:gd name="T23" fmla="*/ 0 h 345"/>
                  <a:gd name="T24" fmla="*/ 0 w 616"/>
                  <a:gd name="T25" fmla="*/ 0 h 345"/>
                  <a:gd name="T26" fmla="*/ 0 w 616"/>
                  <a:gd name="T27" fmla="*/ 0 h 345"/>
                  <a:gd name="T28" fmla="*/ 0 w 616"/>
                  <a:gd name="T29" fmla="*/ 0 h 345"/>
                  <a:gd name="T30" fmla="*/ 0 w 616"/>
                  <a:gd name="T31" fmla="*/ 0 h 345"/>
                  <a:gd name="T32" fmla="*/ 0 w 616"/>
                  <a:gd name="T33" fmla="*/ 0 h 345"/>
                  <a:gd name="T34" fmla="*/ 0 w 616"/>
                  <a:gd name="T35" fmla="*/ 0 h 345"/>
                  <a:gd name="T36" fmla="*/ 0 w 616"/>
                  <a:gd name="T37" fmla="*/ 0 h 345"/>
                  <a:gd name="T38" fmla="*/ 0 w 616"/>
                  <a:gd name="T39" fmla="*/ 0 h 345"/>
                  <a:gd name="T40" fmla="*/ 0 w 616"/>
                  <a:gd name="T41" fmla="*/ 0 h 345"/>
                  <a:gd name="T42" fmla="*/ 0 w 616"/>
                  <a:gd name="T43" fmla="*/ 0 h 345"/>
                  <a:gd name="T44" fmla="*/ 0 w 616"/>
                  <a:gd name="T45" fmla="*/ 0 h 345"/>
                  <a:gd name="T46" fmla="*/ 0 w 616"/>
                  <a:gd name="T47" fmla="*/ 0 h 345"/>
                  <a:gd name="T48" fmla="*/ 0 w 616"/>
                  <a:gd name="T49" fmla="*/ 0 h 345"/>
                  <a:gd name="T50" fmla="*/ 0 w 616"/>
                  <a:gd name="T51" fmla="*/ 0 h 345"/>
                  <a:gd name="T52" fmla="*/ 0 w 616"/>
                  <a:gd name="T53" fmla="*/ 0 h 345"/>
                  <a:gd name="T54" fmla="*/ 0 w 616"/>
                  <a:gd name="T55" fmla="*/ 0 h 345"/>
                  <a:gd name="T56" fmla="*/ 0 w 616"/>
                  <a:gd name="T57" fmla="*/ 0 h 345"/>
                  <a:gd name="T58" fmla="*/ 0 w 616"/>
                  <a:gd name="T59" fmla="*/ 0 h 345"/>
                  <a:gd name="T60" fmla="*/ 0 w 616"/>
                  <a:gd name="T61" fmla="*/ 0 h 345"/>
                  <a:gd name="T62" fmla="*/ 0 w 616"/>
                  <a:gd name="T63" fmla="*/ 0 h 345"/>
                  <a:gd name="T64" fmla="*/ 0 w 616"/>
                  <a:gd name="T65" fmla="*/ 0 h 345"/>
                  <a:gd name="T66" fmla="*/ 0 w 616"/>
                  <a:gd name="T67" fmla="*/ 0 h 345"/>
                  <a:gd name="T68" fmla="*/ 0 w 616"/>
                  <a:gd name="T69" fmla="*/ 0 h 34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16"/>
                  <a:gd name="T106" fmla="*/ 0 h 345"/>
                  <a:gd name="T107" fmla="*/ 616 w 616"/>
                  <a:gd name="T108" fmla="*/ 345 h 34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16" h="345">
                    <a:moveTo>
                      <a:pt x="145" y="345"/>
                    </a:moveTo>
                    <a:lnTo>
                      <a:pt x="136" y="303"/>
                    </a:lnTo>
                    <a:lnTo>
                      <a:pt x="123" y="266"/>
                    </a:lnTo>
                    <a:lnTo>
                      <a:pt x="108" y="228"/>
                    </a:lnTo>
                    <a:lnTo>
                      <a:pt x="91" y="192"/>
                    </a:lnTo>
                    <a:lnTo>
                      <a:pt x="71" y="157"/>
                    </a:lnTo>
                    <a:lnTo>
                      <a:pt x="51" y="123"/>
                    </a:lnTo>
                    <a:lnTo>
                      <a:pt x="31" y="88"/>
                    </a:lnTo>
                    <a:lnTo>
                      <a:pt x="12" y="55"/>
                    </a:lnTo>
                    <a:lnTo>
                      <a:pt x="5" y="47"/>
                    </a:lnTo>
                    <a:lnTo>
                      <a:pt x="3" y="40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56" y="8"/>
                    </a:lnTo>
                    <a:lnTo>
                      <a:pt x="130" y="0"/>
                    </a:lnTo>
                    <a:lnTo>
                      <a:pt x="214" y="2"/>
                    </a:lnTo>
                    <a:lnTo>
                      <a:pt x="305" y="15"/>
                    </a:lnTo>
                    <a:lnTo>
                      <a:pt x="393" y="33"/>
                    </a:lnTo>
                    <a:lnTo>
                      <a:pt x="477" y="59"/>
                    </a:lnTo>
                    <a:lnTo>
                      <a:pt x="549" y="90"/>
                    </a:lnTo>
                    <a:lnTo>
                      <a:pt x="603" y="125"/>
                    </a:lnTo>
                    <a:lnTo>
                      <a:pt x="609" y="129"/>
                    </a:lnTo>
                    <a:lnTo>
                      <a:pt x="616" y="132"/>
                    </a:lnTo>
                    <a:lnTo>
                      <a:pt x="614" y="132"/>
                    </a:lnTo>
                    <a:lnTo>
                      <a:pt x="612" y="133"/>
                    </a:lnTo>
                    <a:lnTo>
                      <a:pt x="536" y="124"/>
                    </a:lnTo>
                    <a:lnTo>
                      <a:pt x="468" y="126"/>
                    </a:lnTo>
                    <a:lnTo>
                      <a:pt x="404" y="138"/>
                    </a:lnTo>
                    <a:lnTo>
                      <a:pt x="346" y="160"/>
                    </a:lnTo>
                    <a:lnTo>
                      <a:pt x="291" y="191"/>
                    </a:lnTo>
                    <a:lnTo>
                      <a:pt x="241" y="234"/>
                    </a:lnTo>
                    <a:lnTo>
                      <a:pt x="194" y="282"/>
                    </a:lnTo>
                    <a:lnTo>
                      <a:pt x="150" y="342"/>
                    </a:lnTo>
                    <a:lnTo>
                      <a:pt x="147" y="343"/>
                    </a:lnTo>
                    <a:lnTo>
                      <a:pt x="145" y="345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4093" name="Picture 408" descr="j034577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4" y="1705"/>
                <a:ext cx="429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02925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0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0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0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0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0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0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0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0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899" grpId="0"/>
      <p:bldP spid="1104900" grpId="0"/>
      <p:bldP spid="1104901" grpId="0"/>
      <p:bldP spid="1105254" grpId="0" animBg="1"/>
      <p:bldP spid="1105255" grpId="0" animBg="1"/>
      <p:bldP spid="1105256" grpId="0" animBg="1"/>
      <p:bldP spid="11052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36538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Things to look forward to…</a:t>
            </a:r>
            <a:br>
              <a:rPr lang="en-US" altLang="en-US" dirty="0"/>
            </a:br>
            <a:r>
              <a:rPr lang="en-US" altLang="en-US" sz="2400" i="1" dirty="0"/>
              <a:t>6.004 is only an appetizer!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36538" y="4370388"/>
            <a:ext cx="3952875" cy="2122487"/>
            <a:chOff x="149" y="2753"/>
            <a:chExt cx="2490" cy="1337"/>
          </a:xfrm>
        </p:grpSpPr>
        <p:sp>
          <p:nvSpPr>
            <p:cNvPr id="1110027" name="Cloud"/>
            <p:cNvSpPr>
              <a:spLocks noChangeAspect="1" noEditPoints="1" noChangeArrowheads="1"/>
            </p:cNvSpPr>
            <p:nvPr/>
          </p:nvSpPr>
          <p:spPr bwMode="auto">
            <a:xfrm flipV="1">
              <a:off x="149" y="2753"/>
              <a:ext cx="2490" cy="133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FFCCCC"/>
                </a:solidFill>
                <a:latin typeface="+mj-lt"/>
                <a:ea typeface="+mn-ea"/>
              </a:endParaRPr>
            </a:p>
          </p:txBody>
        </p:sp>
        <p:sp>
          <p:nvSpPr>
            <p:cNvPr id="13328" name="Text Box 6"/>
            <p:cNvSpPr txBox="1">
              <a:spLocks noChangeArrowheads="1"/>
            </p:cNvSpPr>
            <p:nvPr/>
          </p:nvSpPr>
          <p:spPr bwMode="auto">
            <a:xfrm>
              <a:off x="489" y="2932"/>
              <a:ext cx="1904" cy="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+mj-lt"/>
                </a:rPr>
                <a:t>Algorithms</a:t>
              </a:r>
            </a:p>
            <a:p>
              <a:pPr marL="288925" lvl="1" eaLnBrk="1" hangingPunct="1"/>
              <a:r>
                <a:rPr lang="en-US" altLang="en-US" sz="1800" b="0" dirty="0">
                  <a:latin typeface="+mj-lt"/>
                </a:rPr>
                <a:t>Arithmetic</a:t>
              </a:r>
            </a:p>
            <a:p>
              <a:pPr marL="288925" lvl="1" eaLnBrk="1" hangingPunct="1"/>
              <a:r>
                <a:rPr lang="en-US" altLang="en-US" sz="1800" b="0" dirty="0">
                  <a:latin typeface="+mj-lt"/>
                </a:rPr>
                <a:t>Signal Processing</a:t>
              </a:r>
            </a:p>
            <a:p>
              <a:pPr marL="288925" lvl="1" eaLnBrk="1" hangingPunct="1"/>
              <a:r>
                <a:rPr lang="en-US" altLang="en-US" sz="1800" b="0" dirty="0">
                  <a:latin typeface="+mj-lt"/>
                </a:rPr>
                <a:t>Language implementation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95263" y="1590675"/>
            <a:ext cx="3348037" cy="1838325"/>
            <a:chOff x="123" y="1044"/>
            <a:chExt cx="2109" cy="1158"/>
          </a:xfrm>
        </p:grpSpPr>
        <p:sp>
          <p:nvSpPr>
            <p:cNvPr id="1110018" name="Cloud"/>
            <p:cNvSpPr>
              <a:spLocks noChangeAspect="1" noEditPoints="1" noChangeArrowheads="1"/>
            </p:cNvSpPr>
            <p:nvPr/>
          </p:nvSpPr>
          <p:spPr bwMode="auto">
            <a:xfrm>
              <a:off x="123" y="1044"/>
              <a:ext cx="1711" cy="1158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CCCC"/>
                </a:solidFill>
                <a:latin typeface="+mj-lt"/>
                <a:ea typeface="+mn-ea"/>
              </a:endParaRPr>
            </a:p>
          </p:txBody>
        </p:sp>
        <p:sp>
          <p:nvSpPr>
            <p:cNvPr id="13326" name="Text Box 8"/>
            <p:cNvSpPr txBox="1">
              <a:spLocks noChangeArrowheads="1"/>
            </p:cNvSpPr>
            <p:nvPr/>
          </p:nvSpPr>
          <p:spPr bwMode="auto">
            <a:xfrm>
              <a:off x="328" y="1214"/>
              <a:ext cx="1904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+mj-lt"/>
                </a:rPr>
                <a:t>Processors</a:t>
              </a:r>
            </a:p>
            <a:p>
              <a:pPr marL="233363" lvl="1" eaLnBrk="1" hangingPunct="1"/>
              <a:r>
                <a:rPr lang="en-US" altLang="en-US" sz="1800" b="0" dirty="0">
                  <a:latin typeface="+mj-lt"/>
                </a:rPr>
                <a:t>Superscalars</a:t>
              </a:r>
            </a:p>
            <a:p>
              <a:pPr marL="233363" lvl="1" eaLnBrk="1" hangingPunct="1"/>
              <a:r>
                <a:rPr lang="en-US" altLang="en-US" sz="1800" b="0" dirty="0">
                  <a:latin typeface="+mj-lt"/>
                </a:rPr>
                <a:t>Deep pipelines</a:t>
              </a:r>
            </a:p>
            <a:p>
              <a:pPr marL="233363" lvl="1" eaLnBrk="1" hangingPunct="1"/>
              <a:r>
                <a:rPr lang="en-US" altLang="en-US" sz="1800" b="0" dirty="0">
                  <a:latin typeface="+mj-lt"/>
                </a:rPr>
                <a:t>Multicores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402263" y="4573588"/>
            <a:ext cx="3260725" cy="1838325"/>
            <a:chOff x="1951" y="1768"/>
            <a:chExt cx="2054" cy="1158"/>
          </a:xfrm>
        </p:grpSpPr>
        <p:sp>
          <p:nvSpPr>
            <p:cNvPr id="1110020" name="Cloud"/>
            <p:cNvSpPr>
              <a:spLocks noChangeAspect="1" noEditPoints="1" noChangeArrowheads="1"/>
            </p:cNvSpPr>
            <p:nvPr/>
          </p:nvSpPr>
          <p:spPr bwMode="auto">
            <a:xfrm>
              <a:off x="1951" y="1768"/>
              <a:ext cx="1728" cy="1158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+mn-ea"/>
              </a:endParaRPr>
            </a:p>
          </p:txBody>
        </p:sp>
        <p:sp>
          <p:nvSpPr>
            <p:cNvPr id="13324" name="Text Box 9"/>
            <p:cNvSpPr txBox="1">
              <a:spLocks noChangeArrowheads="1"/>
            </p:cNvSpPr>
            <p:nvPr/>
          </p:nvSpPr>
          <p:spPr bwMode="auto">
            <a:xfrm>
              <a:off x="2101" y="2002"/>
              <a:ext cx="1904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+mj-lt"/>
                </a:rPr>
                <a:t>Systems Software</a:t>
              </a:r>
            </a:p>
            <a:p>
              <a:pPr marL="288925" lvl="1" eaLnBrk="1" hangingPunct="1"/>
              <a:r>
                <a:rPr lang="en-US" altLang="en-US" sz="1800" b="0" dirty="0">
                  <a:latin typeface="+mj-lt"/>
                </a:rPr>
                <a:t>Storage</a:t>
              </a:r>
            </a:p>
            <a:p>
              <a:pPr marL="288925" lvl="1" eaLnBrk="1" hangingPunct="1"/>
              <a:r>
                <a:rPr lang="en-US" altLang="en-US" sz="1800" b="0" dirty="0">
                  <a:latin typeface="+mj-lt"/>
                </a:rPr>
                <a:t>Virtual Machines</a:t>
              </a:r>
            </a:p>
            <a:p>
              <a:pPr marL="288925" lvl="1" eaLnBrk="1" hangingPunct="1"/>
              <a:r>
                <a:rPr lang="en-US" altLang="en-US" sz="1800" b="0" dirty="0">
                  <a:latin typeface="+mj-lt"/>
                </a:rPr>
                <a:t>Networking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056188" y="1277938"/>
            <a:ext cx="3916362" cy="1838325"/>
            <a:chOff x="3185" y="805"/>
            <a:chExt cx="2467" cy="1158"/>
          </a:xfrm>
        </p:grpSpPr>
        <p:sp>
          <p:nvSpPr>
            <p:cNvPr id="1110019" name="Cloud"/>
            <p:cNvSpPr>
              <a:spLocks noChangeAspect="1" noEditPoints="1" noChangeArrowheads="1"/>
            </p:cNvSpPr>
            <p:nvPr/>
          </p:nvSpPr>
          <p:spPr bwMode="auto">
            <a:xfrm>
              <a:off x="3185" y="805"/>
              <a:ext cx="2467" cy="1158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CCCC"/>
                </a:solidFill>
                <a:latin typeface="+mj-lt"/>
                <a:ea typeface="+mn-ea"/>
              </a:endParaRPr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3463" y="1017"/>
              <a:ext cx="2048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+mj-lt"/>
                </a:rPr>
                <a:t>Languages &amp; Models</a:t>
              </a:r>
            </a:p>
            <a:p>
              <a:pPr eaLnBrk="1" hangingPunct="1"/>
              <a:r>
                <a:rPr lang="en-US" altLang="en-US" sz="1800" b="0" dirty="0">
                  <a:latin typeface="+mj-lt"/>
                </a:rPr>
                <a:t>  Python/Java/Ruby/…</a:t>
              </a:r>
            </a:p>
            <a:p>
              <a:pPr eaLnBrk="1" hangingPunct="1"/>
              <a:r>
                <a:rPr lang="en-US" altLang="en-US" sz="1800" b="0" dirty="0">
                  <a:latin typeface="+mj-lt"/>
                </a:rPr>
                <a:t>  Objects/Streams/Aspects</a:t>
              </a:r>
            </a:p>
            <a:p>
              <a:pPr eaLnBrk="1" hangingPunct="1"/>
              <a:r>
                <a:rPr lang="en-US" altLang="en-US" sz="1800" b="0" dirty="0">
                  <a:latin typeface="+mj-lt"/>
                </a:rPr>
                <a:t>  Networking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043238" y="2989263"/>
            <a:ext cx="3425825" cy="1979612"/>
            <a:chOff x="3311" y="2911"/>
            <a:chExt cx="2158" cy="1247"/>
          </a:xfrm>
        </p:grpSpPr>
        <p:sp>
          <p:nvSpPr>
            <p:cNvPr id="1110028" name="Cloud"/>
            <p:cNvSpPr>
              <a:spLocks noChangeAspect="1" noEditPoints="1" noChangeArrowheads="1"/>
            </p:cNvSpPr>
            <p:nvPr/>
          </p:nvSpPr>
          <p:spPr bwMode="auto">
            <a:xfrm>
              <a:off x="3311" y="2911"/>
              <a:ext cx="2092" cy="124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CCCC"/>
                </a:solidFill>
                <a:latin typeface="+mj-lt"/>
                <a:ea typeface="+mn-ea"/>
              </a:endParaRPr>
            </a:p>
          </p:txBody>
        </p:sp>
        <p:sp>
          <p:nvSpPr>
            <p:cNvPr id="13320" name="Text Box 7"/>
            <p:cNvSpPr txBox="1">
              <a:spLocks noChangeArrowheads="1"/>
            </p:cNvSpPr>
            <p:nvPr/>
          </p:nvSpPr>
          <p:spPr bwMode="auto">
            <a:xfrm>
              <a:off x="3565" y="3047"/>
              <a:ext cx="1904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+mj-lt"/>
                </a:rPr>
                <a:t>Tools</a:t>
              </a:r>
            </a:p>
            <a:p>
              <a:pPr marL="233363" lvl="1" eaLnBrk="1" hangingPunct="1"/>
              <a:r>
                <a:rPr lang="en-US" altLang="en-US" sz="1800" b="0" dirty="0">
                  <a:latin typeface="+mj-lt"/>
                </a:rPr>
                <a:t>Design Languages</a:t>
              </a:r>
            </a:p>
            <a:p>
              <a:pPr marL="233363" lvl="1" eaLnBrk="1" hangingPunct="1"/>
              <a:r>
                <a:rPr lang="en-US" altLang="en-US" sz="1800" b="0" dirty="0">
                  <a:latin typeface="+mj-lt"/>
                </a:rPr>
                <a:t>FPGA prototyping</a:t>
              </a:r>
            </a:p>
            <a:p>
              <a:pPr marL="233363" lvl="1" eaLnBrk="1" hangingPunct="1"/>
              <a:r>
                <a:rPr lang="en-US" altLang="en-US" sz="1800" b="0" dirty="0">
                  <a:latin typeface="+mj-lt"/>
                </a:rPr>
                <a:t>Timing Analyzers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811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Thinking Outside the Box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181100"/>
            <a:ext cx="4637087" cy="4495800"/>
          </a:xfrm>
        </p:spPr>
        <p:txBody>
          <a:bodyPr/>
          <a:lstStyle/>
          <a:p>
            <a:pPr marL="7938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CC0000"/>
                </a:solidFill>
              </a:rPr>
              <a:t>Will computers always look and operate the way computers do today?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Some things to question: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dirty="0"/>
              <a:t>Well-defined system </a:t>
            </a:r>
            <a:r>
              <a:rPr lang="ja-JP" altLang="en-US" sz="2400" dirty="0"/>
              <a:t>“</a:t>
            </a:r>
            <a:r>
              <a:rPr lang="en-US" altLang="ja-JP" sz="2400" dirty="0"/>
              <a:t>state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dirty="0"/>
              <a:t>Silicon-based logic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dirty="0"/>
              <a:t>Logic at all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dirty="0"/>
              <a:t>Programming</a:t>
            </a:r>
          </a:p>
          <a:p>
            <a:pPr lvl="1" eaLnBrk="1" hangingPunct="1">
              <a:spcBef>
                <a:spcPct val="50000"/>
              </a:spcBef>
            </a:pPr>
            <a:endParaRPr lang="en-US" altLang="en-US" sz="2400" dirty="0"/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4030985" y="5468293"/>
            <a:ext cx="393056" cy="461665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spAutoFit/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b="0" dirty="0">
                <a:latin typeface="+mn-lt"/>
              </a:rPr>
              <a:t>Si</a:t>
            </a:r>
          </a:p>
        </p:txBody>
      </p:sp>
      <p:sp>
        <p:nvSpPr>
          <p:cNvPr id="32773" name="Rectangle 8"/>
          <p:cNvSpPr>
            <a:spLocks noChangeArrowheads="1"/>
          </p:cNvSpPr>
          <p:nvPr/>
        </p:nvSpPr>
        <p:spPr bwMode="auto">
          <a:xfrm>
            <a:off x="6776644" y="5258226"/>
            <a:ext cx="1197764" cy="830997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spAutoFit/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+mn-lt"/>
              </a:rPr>
              <a:t>Boolean</a:t>
            </a:r>
            <a:br>
              <a:rPr lang="en-US" altLang="en-US" b="0">
                <a:latin typeface="+mn-lt"/>
              </a:rPr>
            </a:br>
            <a:r>
              <a:rPr lang="en-US" altLang="en-US" b="0">
                <a:latin typeface="+mn-lt"/>
              </a:rPr>
              <a:t>Logic</a:t>
            </a:r>
          </a:p>
        </p:txBody>
      </p:sp>
      <p:sp>
        <p:nvSpPr>
          <p:cNvPr id="32774" name="Rectangle 9"/>
          <p:cNvSpPr>
            <a:spLocks noChangeArrowheads="1"/>
          </p:cNvSpPr>
          <p:nvPr/>
        </p:nvSpPr>
        <p:spPr bwMode="auto">
          <a:xfrm>
            <a:off x="4905049" y="5542389"/>
            <a:ext cx="1511952" cy="830997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spAutoFit/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+mn-lt"/>
              </a:rPr>
              <a:t>MOSFET</a:t>
            </a:r>
          </a:p>
          <a:p>
            <a:pPr algn="ctr" eaLnBrk="1" hangingPunct="1"/>
            <a:r>
              <a:rPr lang="en-US" altLang="en-US" b="0">
                <a:latin typeface="+mn-lt"/>
              </a:rPr>
              <a:t>transistors</a:t>
            </a:r>
          </a:p>
        </p:txBody>
      </p:sp>
      <p:sp>
        <p:nvSpPr>
          <p:cNvPr id="32775" name="Rectangle 10"/>
          <p:cNvSpPr>
            <a:spLocks noChangeArrowheads="1"/>
          </p:cNvSpPr>
          <p:nvPr/>
        </p:nvSpPr>
        <p:spPr bwMode="auto">
          <a:xfrm>
            <a:off x="6529812" y="3592423"/>
            <a:ext cx="1783501" cy="1200329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spAutoFit/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+mn-lt"/>
              </a:rPr>
              <a:t>Synchronous</a:t>
            </a:r>
            <a:br>
              <a:rPr lang="en-US" altLang="en-US" b="0">
                <a:latin typeface="+mn-lt"/>
              </a:rPr>
            </a:br>
            <a:r>
              <a:rPr lang="en-US" altLang="en-US" b="0">
                <a:latin typeface="+mn-lt"/>
              </a:rPr>
              <a:t>Clocked</a:t>
            </a:r>
            <a:br>
              <a:rPr lang="en-US" altLang="en-US" b="0">
                <a:latin typeface="+mn-lt"/>
              </a:rPr>
            </a:br>
            <a:r>
              <a:rPr lang="en-US" altLang="en-US" b="0">
                <a:latin typeface="+mn-lt"/>
              </a:rPr>
              <a:t>Systems</a:t>
            </a:r>
          </a:p>
        </p:txBody>
      </p:sp>
      <p:sp>
        <p:nvSpPr>
          <p:cNvPr id="32776" name="Rectangle 11"/>
          <p:cNvSpPr>
            <a:spLocks noChangeArrowheads="1"/>
          </p:cNvSpPr>
          <p:nvPr/>
        </p:nvSpPr>
        <p:spPr bwMode="auto">
          <a:xfrm>
            <a:off x="6477015" y="2346751"/>
            <a:ext cx="1966884" cy="830997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spAutoFit/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+mn-lt"/>
              </a:rPr>
              <a:t>Von Neumann</a:t>
            </a:r>
          </a:p>
          <a:p>
            <a:pPr algn="ctr" eaLnBrk="1" hangingPunct="1"/>
            <a:r>
              <a:rPr lang="en-US" altLang="en-US" b="0">
                <a:latin typeface="+mn-lt"/>
              </a:rPr>
              <a:t>Architectures</a:t>
            </a:r>
          </a:p>
        </p:txBody>
      </p:sp>
      <p:pic>
        <p:nvPicPr>
          <p:cNvPr id="30" name="Picture 657" descr="H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42868" y="2667000"/>
            <a:ext cx="1326120" cy="220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330"/>
          <p:cNvSpPr txBox="1">
            <a:spLocks noChangeArrowheads="1"/>
          </p:cNvSpPr>
          <p:nvPr/>
        </p:nvSpPr>
        <p:spPr bwMode="auto">
          <a:xfrm>
            <a:off x="5282677" y="1762400"/>
            <a:ext cx="649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9pPr>
          </a:lstStyle>
          <a:p>
            <a:r>
              <a:rPr lang="en-US" altLang="en-US" sz="6000" b="0">
                <a:latin typeface="Arial Black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024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END!</a:t>
            </a:r>
          </a:p>
        </p:txBody>
      </p:sp>
      <p:sp>
        <p:nvSpPr>
          <p:cNvPr id="45058" name="Line 3"/>
          <p:cNvSpPr>
            <a:spLocks noChangeShapeType="1"/>
          </p:cNvSpPr>
          <p:nvPr/>
        </p:nvSpPr>
        <p:spPr bwMode="auto">
          <a:xfrm>
            <a:off x="2362200" y="2801937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Line 4"/>
          <p:cNvSpPr>
            <a:spLocks noChangeShapeType="1"/>
          </p:cNvSpPr>
          <p:nvPr/>
        </p:nvSpPr>
        <p:spPr bwMode="auto">
          <a:xfrm flipV="1">
            <a:off x="6019800" y="2801937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609600" y="1432535"/>
            <a:ext cx="3886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9pPr>
          </a:lstStyle>
          <a:p>
            <a:r>
              <a:rPr lang="en-US" sz="2000" b="0" i="1" dirty="0">
                <a:latin typeface="Comic Sans MS" charset="0"/>
                <a:ea typeface="Comic Sans MS" charset="0"/>
                <a:cs typeface="Comic Sans MS" charset="0"/>
              </a:rPr>
              <a:t>Computing is slow</a:t>
            </a:r>
            <a:r>
              <a:rPr lang="is-IS" sz="2000" b="0" i="1" dirty="0">
                <a:latin typeface="Comic Sans MS" charset="0"/>
                <a:ea typeface="Comic Sans MS" charset="0"/>
                <a:cs typeface="Comic Sans MS" charset="0"/>
              </a:rPr>
              <a:t>…</a:t>
            </a:r>
            <a:endParaRPr lang="en-US" sz="2000" b="0" i="1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000" b="0" i="1" dirty="0">
                <a:latin typeface="Comic Sans MS" charset="0"/>
                <a:ea typeface="Comic Sans MS" charset="0"/>
                <a:cs typeface="Comic Sans MS" charset="0"/>
              </a:rPr>
              <a:t>The future is in your hands.</a:t>
            </a:r>
          </a:p>
          <a:p>
            <a:r>
              <a:rPr lang="en-US" sz="2000" b="0" i="1" dirty="0">
                <a:latin typeface="Comic Sans MS" charset="0"/>
                <a:ea typeface="Comic Sans MS" charset="0"/>
                <a:cs typeface="Comic Sans MS" charset="0"/>
              </a:rPr>
              <a:t>Start innovating!</a:t>
            </a:r>
          </a:p>
          <a:p>
            <a:r>
              <a:rPr lang="en-US" sz="2000" b="0" i="1" dirty="0">
                <a:latin typeface="Comic Sans MS" charset="0"/>
                <a:ea typeface="Comic Sans MS" charset="0"/>
                <a:cs typeface="Comic Sans MS" charset="0"/>
              </a:rPr>
              <a:t>                    -- 6.004 Staff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5334000" y="1371600"/>
            <a:ext cx="3429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9pPr>
          </a:lstStyle>
          <a:p>
            <a:r>
              <a:rPr lang="en-US" altLang="en-US" sz="2000" b="0" i="1" dirty="0">
                <a:latin typeface="Comic Sans MS" charset="0"/>
                <a:ea typeface="Comic Sans MS" charset="0"/>
                <a:cs typeface="Comic Sans MS" charset="0"/>
              </a:rPr>
              <a:t>The only problem</a:t>
            </a:r>
          </a:p>
          <a:p>
            <a:r>
              <a:rPr lang="en-US" altLang="en-US" sz="2000" b="0" i="1" dirty="0">
                <a:latin typeface="Comic Sans MS" charset="0"/>
                <a:ea typeface="Comic Sans MS" charset="0"/>
                <a:cs typeface="Comic Sans MS" charset="0"/>
              </a:rPr>
              <a:t>with Haiku is that you just get started and then</a:t>
            </a:r>
          </a:p>
          <a:p>
            <a:r>
              <a:rPr lang="en-US" altLang="en-US" sz="2000" b="0" i="1" dirty="0">
                <a:latin typeface="Comic Sans MS" charset="0"/>
                <a:ea typeface="Comic Sans MS" charset="0"/>
                <a:cs typeface="Comic Sans MS" charset="0"/>
              </a:rPr>
              <a:t>              -- Roger McGough </a:t>
            </a:r>
          </a:p>
        </p:txBody>
      </p:sp>
      <p:grpSp>
        <p:nvGrpSpPr>
          <p:cNvPr id="45062" name="Group 7"/>
          <p:cNvGrpSpPr>
            <a:grpSpLocks/>
          </p:cNvGrpSpPr>
          <p:nvPr/>
        </p:nvGrpSpPr>
        <p:grpSpPr bwMode="auto">
          <a:xfrm>
            <a:off x="3286125" y="2914650"/>
            <a:ext cx="2724150" cy="2495550"/>
            <a:chOff x="0" y="2830"/>
            <a:chExt cx="1966" cy="1696"/>
          </a:xfrm>
        </p:grpSpPr>
        <p:pic>
          <p:nvPicPr>
            <p:cNvPr id="4506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830"/>
              <a:ext cx="1039" cy="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6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" y="2830"/>
              <a:ext cx="879" cy="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391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15486</TotalTime>
  <Words>503</Words>
  <Application>Microsoft Macintosh PowerPoint</Application>
  <PresentationFormat>On-screen Show (4:3)</PresentationFormat>
  <Paragraphs>198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Bookman Old Style</vt:lpstr>
      <vt:lpstr>Calibri</vt:lpstr>
      <vt:lpstr>Comic Sans MS</vt:lpstr>
      <vt:lpstr>Gill Sans MT</vt:lpstr>
      <vt:lpstr>Tekton Pro</vt:lpstr>
      <vt:lpstr>Trebuchet MS</vt:lpstr>
      <vt:lpstr>Office Theme</vt:lpstr>
      <vt:lpstr>From Atoms to Amazon</vt:lpstr>
      <vt:lpstr>The Power of Engineering Abstractions</vt:lpstr>
      <vt:lpstr>6.004: The Big Lesson</vt:lpstr>
      <vt:lpstr>Things to look forward to… 6.004 is only an appetizer!</vt:lpstr>
      <vt:lpstr>Thinking Outside the Box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605</cp:revision>
  <cp:lastPrinted>2016-04-28T15:36:04Z</cp:lastPrinted>
  <dcterms:created xsi:type="dcterms:W3CDTF">2010-02-03T13:36:01Z</dcterms:created>
  <dcterms:modified xsi:type="dcterms:W3CDTF">2020-10-01T20:19:09Z</dcterms:modified>
</cp:coreProperties>
</file>